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33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BC0F32FB-8015-49CB-98F3-278F16C4A7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A8E77F06-0F94-4581-A085-61AC3FE0C33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5B5C35C8-31E7-436C-9AD5-BFDFE1BE92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1DEDBADD-3375-42F1-A0B4-5AD61B29B45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25C841-3595-42AD-9201-CE55DC2C149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1AAD8A13-72A5-4BB0-A3B0-2D887EAD0D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8D98928F-A827-4C95-AF73-2F17AADC0A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0532A0EC-1A06-4F4D-962A-637735402BA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A4386EBC-0AC6-4414-A6F0-AE15BD8224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4D75A305-E902-41FC-9258-8A5D7C688A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CDCFA1D3-7AC9-4499-81C9-F634DC9616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341281-E16E-47D2-89CB-BF31B28C4BE8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40372F26-61F9-4000-B1C6-E2C5BAEA63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1220D60B-E048-4D28-AC95-A05F76A0E15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6482C9-4E20-458F-B176-BB5D25DE26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D93131-2CDD-434A-AA20-1D1A30027A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E95D4D2-B23A-4695-A966-176EC26477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20DBC62C-ADA7-4A07-AA40-35E8C9183C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05112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877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7346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76848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320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503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4894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501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182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136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18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914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9215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70AFDD75-7685-4C63-9763-1F035BD562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917630A5-6A4D-40D4-A1CB-C941BC27EC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62103F4E-1DF0-49F1-93E2-B1F9299A239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5329C82C-1C5C-4222-977D-204FCEF7673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C313FA87-2507-4BE2-8018-81D10B0D33E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82F96E09-1128-4E8C-AAE3-A16755ECF7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61B97DE5-0C33-4450-ACEF-72A3474D6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10E6304C-A7BD-48BA-A268-719770405C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884C7D00-16E9-43BD-85B8-0A8F71E61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7" descr="32-Atherogenic_Dyslipide_fig11-FILM_fond.png">
            <a:extLst>
              <a:ext uri="{FF2B5EF4-FFF2-40B4-BE49-F238E27FC236}">
                <a16:creationId xmlns:a16="http://schemas.microsoft.com/office/drawing/2014/main" id="{6472E8EE-BBF6-49F1-B844-9AB5C7E8C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re 1">
            <a:extLst>
              <a:ext uri="{FF2B5EF4-FFF2-40B4-BE49-F238E27FC236}">
                <a16:creationId xmlns:a16="http://schemas.microsoft.com/office/drawing/2014/main" id="{2C824C15-F46A-427C-8515-F1289CC5B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17488"/>
            <a:ext cx="8280400" cy="400050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HOW INSULIN RESISTANCE AND DYSLIPIDEMIA ARE LINKED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4" name="Rogner un rectangle à un seul coin 3">
            <a:extLst>
              <a:ext uri="{FF2B5EF4-FFF2-40B4-BE49-F238E27FC236}">
                <a16:creationId xmlns:a16="http://schemas.microsoft.com/office/drawing/2014/main" id="{284FA970-4BF7-49FC-9DF6-056B002902E5}"/>
              </a:ext>
            </a:extLst>
          </p:cNvPr>
          <p:cNvSpPr/>
          <p:nvPr/>
        </p:nvSpPr>
        <p:spPr>
          <a:xfrm flipH="1">
            <a:off x="5280025" y="2654300"/>
            <a:ext cx="663575" cy="268288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100" b="1" dirty="0"/>
              <a:t>CETP</a:t>
            </a:r>
          </a:p>
        </p:txBody>
      </p:sp>
      <p:sp>
        <p:nvSpPr>
          <p:cNvPr id="5" name="Rogner un rectangle à un seul coin 4">
            <a:extLst>
              <a:ext uri="{FF2B5EF4-FFF2-40B4-BE49-F238E27FC236}">
                <a16:creationId xmlns:a16="http://schemas.microsoft.com/office/drawing/2014/main" id="{9A083146-4900-4E0A-B312-7FC328FA9DB4}"/>
              </a:ext>
            </a:extLst>
          </p:cNvPr>
          <p:cNvSpPr/>
          <p:nvPr/>
        </p:nvSpPr>
        <p:spPr>
          <a:xfrm flipH="1">
            <a:off x="4608513" y="3343275"/>
            <a:ext cx="661987" cy="269875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100" b="1" dirty="0"/>
              <a:t>CETP</a:t>
            </a:r>
          </a:p>
        </p:txBody>
      </p:sp>
      <p:sp>
        <p:nvSpPr>
          <p:cNvPr id="6" name="Rogner un rectangle à un seul coin 5">
            <a:extLst>
              <a:ext uri="{FF2B5EF4-FFF2-40B4-BE49-F238E27FC236}">
                <a16:creationId xmlns:a16="http://schemas.microsoft.com/office/drawing/2014/main" id="{BEAE9A46-418D-4B46-B70E-D2A8BDBE38DF}"/>
              </a:ext>
            </a:extLst>
          </p:cNvPr>
          <p:cNvSpPr/>
          <p:nvPr/>
        </p:nvSpPr>
        <p:spPr>
          <a:xfrm flipH="1">
            <a:off x="5280025" y="4240213"/>
            <a:ext cx="663575" cy="268287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100" b="1" dirty="0"/>
              <a:t>HTGL</a:t>
            </a:r>
          </a:p>
        </p:txBody>
      </p:sp>
      <p:sp>
        <p:nvSpPr>
          <p:cNvPr id="7" name="Rogner un rectangle à un seul coin 6">
            <a:extLst>
              <a:ext uri="{FF2B5EF4-FFF2-40B4-BE49-F238E27FC236}">
                <a16:creationId xmlns:a16="http://schemas.microsoft.com/office/drawing/2014/main" id="{DBE75DF0-6ECF-461E-B3D0-A83DE9ED8B63}"/>
              </a:ext>
            </a:extLst>
          </p:cNvPr>
          <p:cNvSpPr/>
          <p:nvPr/>
        </p:nvSpPr>
        <p:spPr>
          <a:xfrm flipH="1">
            <a:off x="6661150" y="2465388"/>
            <a:ext cx="663575" cy="268287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100" b="1" dirty="0"/>
              <a:t>HTGL</a:t>
            </a:r>
          </a:p>
        </p:txBody>
      </p:sp>
      <p:grpSp>
        <p:nvGrpSpPr>
          <p:cNvPr id="4104" name="Groupe 23">
            <a:extLst>
              <a:ext uri="{FF2B5EF4-FFF2-40B4-BE49-F238E27FC236}">
                <a16:creationId xmlns:a16="http://schemas.microsoft.com/office/drawing/2014/main" id="{E0E5384E-6EB4-40F4-8516-71A93E6E4113}"/>
              </a:ext>
            </a:extLst>
          </p:cNvPr>
          <p:cNvGrpSpPr>
            <a:grpSpLocks/>
          </p:cNvGrpSpPr>
          <p:nvPr/>
        </p:nvGrpSpPr>
        <p:grpSpPr bwMode="auto">
          <a:xfrm>
            <a:off x="349250" y="1519238"/>
            <a:ext cx="1766888" cy="331787"/>
            <a:chOff x="2161257" y="2366683"/>
            <a:chExt cx="1765372" cy="332439"/>
          </a:xfrm>
        </p:grpSpPr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59C2601D-F3AE-4106-B167-063189DDDE90}"/>
                </a:ext>
              </a:extLst>
            </p:cNvPr>
            <p:cNvSpPr/>
            <p:nvPr/>
          </p:nvSpPr>
          <p:spPr>
            <a:xfrm>
              <a:off x="2161257" y="2366683"/>
              <a:ext cx="1765372" cy="332439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79388">
                <a:defRPr/>
              </a:pPr>
              <a:r>
                <a:rPr lang="fr-CA" sz="1300" b="1" dirty="0">
                  <a:solidFill>
                    <a:schemeClr val="tx1"/>
                  </a:solidFill>
                </a:rPr>
                <a:t>Adipose tissue</a:t>
              </a:r>
              <a:r>
                <a:rPr lang="fr-CA" sz="1600" b="1" dirty="0">
                  <a:solidFill>
                    <a:srgbClr val="C00000"/>
                  </a:solidFill>
                </a:rPr>
                <a:t>*</a:t>
              </a:r>
            </a:p>
          </p:txBody>
        </p:sp>
        <p:pic>
          <p:nvPicPr>
            <p:cNvPr id="4134" name="Image 22" descr="triangle.png">
              <a:extLst>
                <a:ext uri="{FF2B5EF4-FFF2-40B4-BE49-F238E27FC236}">
                  <a16:creationId xmlns:a16="http://schemas.microsoft.com/office/drawing/2014/main" id="{94E0F833-3AD6-4279-8573-369D2523D9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00000">
              <a:off x="2161527" y="2594855"/>
              <a:ext cx="139962" cy="68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5" name="Groupe 23">
            <a:extLst>
              <a:ext uri="{FF2B5EF4-FFF2-40B4-BE49-F238E27FC236}">
                <a16:creationId xmlns:a16="http://schemas.microsoft.com/office/drawing/2014/main" id="{91536F6C-4CE5-4B66-B1B4-15953D04BBEB}"/>
              </a:ext>
            </a:extLst>
          </p:cNvPr>
          <p:cNvGrpSpPr>
            <a:grpSpLocks/>
          </p:cNvGrpSpPr>
          <p:nvPr/>
        </p:nvGrpSpPr>
        <p:grpSpPr bwMode="auto">
          <a:xfrm>
            <a:off x="2525713" y="1519238"/>
            <a:ext cx="1765300" cy="331787"/>
            <a:chOff x="2161257" y="2366683"/>
            <a:chExt cx="1765372" cy="332439"/>
          </a:xfrm>
        </p:grpSpPr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2F33B8A3-03D8-48A8-A174-D5129C1E9F9A}"/>
                </a:ext>
              </a:extLst>
            </p:cNvPr>
            <p:cNvSpPr/>
            <p:nvPr/>
          </p:nvSpPr>
          <p:spPr>
            <a:xfrm>
              <a:off x="2161257" y="2366683"/>
              <a:ext cx="1765372" cy="332439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79388">
                <a:defRPr/>
              </a:pPr>
              <a:r>
                <a:rPr lang="fr-CA" sz="1300" b="1" dirty="0" err="1">
                  <a:solidFill>
                    <a:schemeClr val="tx1"/>
                  </a:solidFill>
                </a:rPr>
                <a:t>Liver</a:t>
              </a:r>
              <a:r>
                <a:rPr lang="fr-CA" sz="1600" b="1" dirty="0">
                  <a:solidFill>
                    <a:srgbClr val="C00000"/>
                  </a:solidFill>
                </a:rPr>
                <a:t>*</a:t>
              </a:r>
            </a:p>
          </p:txBody>
        </p:sp>
        <p:pic>
          <p:nvPicPr>
            <p:cNvPr id="4132" name="Image 22" descr="triangle.png">
              <a:extLst>
                <a:ext uri="{FF2B5EF4-FFF2-40B4-BE49-F238E27FC236}">
                  <a16:creationId xmlns:a16="http://schemas.microsoft.com/office/drawing/2014/main" id="{168C1B1E-4578-4A9C-B38F-9185F22DC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00000">
              <a:off x="2161527" y="2594855"/>
              <a:ext cx="139962" cy="68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6" name="Groupe 23">
            <a:extLst>
              <a:ext uri="{FF2B5EF4-FFF2-40B4-BE49-F238E27FC236}">
                <a16:creationId xmlns:a16="http://schemas.microsoft.com/office/drawing/2014/main" id="{9C636135-541C-4BEE-9448-690B65ABCF9D}"/>
              </a:ext>
            </a:extLst>
          </p:cNvPr>
          <p:cNvGrpSpPr>
            <a:grpSpLocks/>
          </p:cNvGrpSpPr>
          <p:nvPr/>
        </p:nvGrpSpPr>
        <p:grpSpPr bwMode="auto">
          <a:xfrm>
            <a:off x="4700588" y="1519238"/>
            <a:ext cx="1765300" cy="331787"/>
            <a:chOff x="2161257" y="2366683"/>
            <a:chExt cx="1765372" cy="332439"/>
          </a:xfrm>
        </p:grpSpPr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A914B745-7CC5-4BB2-AF36-79FCB27878EA}"/>
                </a:ext>
              </a:extLst>
            </p:cNvPr>
            <p:cNvSpPr/>
            <p:nvPr/>
          </p:nvSpPr>
          <p:spPr>
            <a:xfrm>
              <a:off x="2161257" y="2366683"/>
              <a:ext cx="1765372" cy="332439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79388">
                <a:defRPr/>
              </a:pPr>
              <a:r>
                <a:rPr lang="fr-CA" sz="1300" b="1" dirty="0">
                  <a:solidFill>
                    <a:schemeClr val="tx1"/>
                  </a:solidFill>
                </a:rPr>
                <a:t>Blood</a:t>
              </a:r>
              <a:endParaRPr lang="fr-CA" sz="1600" b="1" dirty="0">
                <a:solidFill>
                  <a:srgbClr val="C00000"/>
                </a:solidFill>
              </a:endParaRPr>
            </a:p>
          </p:txBody>
        </p:sp>
        <p:pic>
          <p:nvPicPr>
            <p:cNvPr id="4130" name="Image 22" descr="triangle.png">
              <a:extLst>
                <a:ext uri="{FF2B5EF4-FFF2-40B4-BE49-F238E27FC236}">
                  <a16:creationId xmlns:a16="http://schemas.microsoft.com/office/drawing/2014/main" id="{97DF1342-34F9-4AB6-B2E6-C1C7E3FB9C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00000">
              <a:off x="2161527" y="2594855"/>
              <a:ext cx="139962" cy="68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7" name="Groupe 23">
            <a:extLst>
              <a:ext uri="{FF2B5EF4-FFF2-40B4-BE49-F238E27FC236}">
                <a16:creationId xmlns:a16="http://schemas.microsoft.com/office/drawing/2014/main" id="{94BBE5D3-C746-4D06-A214-79D5C0D650FC}"/>
              </a:ext>
            </a:extLst>
          </p:cNvPr>
          <p:cNvGrpSpPr>
            <a:grpSpLocks/>
          </p:cNvGrpSpPr>
          <p:nvPr/>
        </p:nvGrpSpPr>
        <p:grpSpPr bwMode="auto">
          <a:xfrm>
            <a:off x="6875463" y="1519238"/>
            <a:ext cx="1766887" cy="331787"/>
            <a:chOff x="2161257" y="2366683"/>
            <a:chExt cx="1765372" cy="332439"/>
          </a:xfrm>
        </p:grpSpPr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18B70CB9-00D5-4AF9-B157-48DB8FE4D7B6}"/>
                </a:ext>
              </a:extLst>
            </p:cNvPr>
            <p:cNvSpPr/>
            <p:nvPr/>
          </p:nvSpPr>
          <p:spPr>
            <a:xfrm>
              <a:off x="2161257" y="2366683"/>
              <a:ext cx="1765372" cy="332439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79388">
                <a:defRPr/>
              </a:pPr>
              <a:r>
                <a:rPr lang="fr-CA" sz="1300" b="1" dirty="0" err="1">
                  <a:solidFill>
                    <a:schemeClr val="tx1"/>
                  </a:solidFill>
                </a:rPr>
                <a:t>Kidney</a:t>
              </a:r>
              <a:endParaRPr lang="fr-CA" sz="1600" b="1" dirty="0">
                <a:solidFill>
                  <a:srgbClr val="C00000"/>
                </a:solidFill>
              </a:endParaRPr>
            </a:p>
          </p:txBody>
        </p:sp>
        <p:pic>
          <p:nvPicPr>
            <p:cNvPr id="4128" name="Image 22" descr="triangle.png">
              <a:extLst>
                <a:ext uri="{FF2B5EF4-FFF2-40B4-BE49-F238E27FC236}">
                  <a16:creationId xmlns:a16="http://schemas.microsoft.com/office/drawing/2014/main" id="{BDB8D2F7-8AAA-4426-A9AB-471E7EB128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00000">
              <a:off x="2161527" y="2594855"/>
              <a:ext cx="139962" cy="68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8" name="Image 20" descr="legende.png">
            <a:extLst>
              <a:ext uri="{FF2B5EF4-FFF2-40B4-BE49-F238E27FC236}">
                <a16:creationId xmlns:a16="http://schemas.microsoft.com/office/drawing/2014/main" id="{46363ACB-E4F3-41DE-BAC9-0C440F2DB6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5438775"/>
            <a:ext cx="3160712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ZoneTexte 21">
            <a:extLst>
              <a:ext uri="{FF2B5EF4-FFF2-40B4-BE49-F238E27FC236}">
                <a16:creationId xmlns:a16="http://schemas.microsoft.com/office/drawing/2014/main" id="{7A1D4CB4-ECA3-4BD2-B60E-5573F80A9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5441950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4110" name="Rectangle 22">
            <a:extLst>
              <a:ext uri="{FF2B5EF4-FFF2-40B4-BE49-F238E27FC236}">
                <a16:creationId xmlns:a16="http://schemas.microsoft.com/office/drawing/2014/main" id="{EF01B436-E22C-43E4-A695-A7A52E4F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4538" y="5729288"/>
            <a:ext cx="30686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CE = cholesteryl ester</a:t>
            </a:r>
          </a:p>
          <a:p>
            <a:pPr eaLnBrk="1" hangingPunct="1"/>
            <a:r>
              <a:rPr lang="fr-CA" altLang="fr-FR" sz="1100" b="1"/>
              <a:t>CETP = cholesteryl ester transfer protein</a:t>
            </a:r>
          </a:p>
          <a:p>
            <a:pPr eaLnBrk="1" hangingPunct="1"/>
            <a:r>
              <a:rPr lang="fr-CA" altLang="fr-FR" sz="1100" b="1"/>
              <a:t>HTGL = hepatic triglyceride lipase</a:t>
            </a:r>
          </a:p>
          <a:p>
            <a:pPr eaLnBrk="1" hangingPunct="1"/>
            <a:r>
              <a:rPr lang="fr-CA" altLang="fr-FR" sz="1100" b="1"/>
              <a:t>TG = triglyceride</a:t>
            </a:r>
          </a:p>
        </p:txBody>
      </p:sp>
      <p:sp>
        <p:nvSpPr>
          <p:cNvPr id="24" name="Rogner un rectangle avec un coin diagonal 23">
            <a:extLst>
              <a:ext uri="{FF2B5EF4-FFF2-40B4-BE49-F238E27FC236}">
                <a16:creationId xmlns:a16="http://schemas.microsoft.com/office/drawing/2014/main" id="{F640E8C3-9638-4CE4-83A3-0BE865B10593}"/>
              </a:ext>
            </a:extLst>
          </p:cNvPr>
          <p:cNvSpPr/>
          <p:nvPr/>
        </p:nvSpPr>
        <p:spPr>
          <a:xfrm>
            <a:off x="322263" y="5689600"/>
            <a:ext cx="1865312" cy="460375"/>
          </a:xfrm>
          <a:prstGeom prst="snip2DiagRect">
            <a:avLst>
              <a:gd name="adj1" fmla="val 0"/>
              <a:gd name="adj2" fmla="val 34871"/>
            </a:avLst>
          </a:prstGeom>
          <a:solidFill>
            <a:schemeClr val="bg1">
              <a:alpha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8900">
              <a:defRPr/>
            </a:pPr>
            <a:r>
              <a:rPr lang="fr-CA" sz="1600" b="1" i="1" dirty="0">
                <a:solidFill>
                  <a:srgbClr val="C00000"/>
                </a:solidFill>
              </a:rPr>
              <a:t>*</a:t>
            </a:r>
            <a:r>
              <a:rPr lang="fr-CA" sz="1300" b="1" i="1" dirty="0">
                <a:solidFill>
                  <a:srgbClr val="C00000"/>
                </a:solidFill>
              </a:rPr>
              <a:t> </a:t>
            </a:r>
            <a:r>
              <a:rPr lang="fr-CA" sz="1300" b="1" i="1" dirty="0" err="1">
                <a:solidFill>
                  <a:schemeClr val="tx1"/>
                </a:solidFill>
              </a:rPr>
              <a:t>Insulin</a:t>
            </a:r>
            <a:r>
              <a:rPr lang="fr-CA" sz="1300" b="1" i="1" dirty="0">
                <a:solidFill>
                  <a:schemeClr val="tx1"/>
                </a:solidFill>
              </a:rPr>
              <a:t> </a:t>
            </a:r>
            <a:r>
              <a:rPr lang="fr-CA" sz="1300" b="1" i="1" dirty="0" err="1">
                <a:solidFill>
                  <a:schemeClr val="tx1"/>
                </a:solidFill>
              </a:rPr>
              <a:t>resistance</a:t>
            </a:r>
            <a:endParaRPr lang="fr-CA" sz="1300" b="1" i="1" dirty="0">
              <a:solidFill>
                <a:schemeClr val="tx1"/>
              </a:solidFill>
            </a:endParaRPr>
          </a:p>
        </p:txBody>
      </p:sp>
      <p:sp>
        <p:nvSpPr>
          <p:cNvPr id="4112" name="ZoneTexte 24">
            <a:extLst>
              <a:ext uri="{FF2B5EF4-FFF2-40B4-BE49-F238E27FC236}">
                <a16:creationId xmlns:a16="http://schemas.microsoft.com/office/drawing/2014/main" id="{DC1D89A4-E6B7-452C-A061-C2E3CE7E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362325"/>
            <a:ext cx="19685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>
                <a:solidFill>
                  <a:srgbClr val="C00000"/>
                </a:solidFill>
              </a:rPr>
              <a:t>Hypertriglyceridemia</a:t>
            </a:r>
          </a:p>
        </p:txBody>
      </p:sp>
      <p:sp>
        <p:nvSpPr>
          <p:cNvPr id="4113" name="ZoneTexte 25">
            <a:extLst>
              <a:ext uri="{FF2B5EF4-FFF2-40B4-BE49-F238E27FC236}">
                <a16:creationId xmlns:a16="http://schemas.microsoft.com/office/drawing/2014/main" id="{ED350766-EDA1-4F87-997D-27F2717A5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25" y="1981200"/>
            <a:ext cx="1943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>
                <a:solidFill>
                  <a:srgbClr val="C00000"/>
                </a:solidFill>
              </a:rPr>
              <a:t>Shorter HDL Half-life</a:t>
            </a:r>
          </a:p>
        </p:txBody>
      </p:sp>
      <p:sp>
        <p:nvSpPr>
          <p:cNvPr id="4114" name="ZoneTexte 26">
            <a:extLst>
              <a:ext uri="{FF2B5EF4-FFF2-40B4-BE49-F238E27FC236}">
                <a16:creationId xmlns:a16="http://schemas.microsoft.com/office/drawing/2014/main" id="{2082D747-89AF-440E-B6D5-72F5401E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675" y="3128963"/>
            <a:ext cx="1082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>
                <a:solidFill>
                  <a:srgbClr val="C00000"/>
                </a:solidFill>
              </a:rPr>
              <a:t>Small HDL</a:t>
            </a:r>
          </a:p>
        </p:txBody>
      </p:sp>
      <p:sp>
        <p:nvSpPr>
          <p:cNvPr id="4115" name="ZoneTexte 27">
            <a:extLst>
              <a:ext uri="{FF2B5EF4-FFF2-40B4-BE49-F238E27FC236}">
                <a16:creationId xmlns:a16="http://schemas.microsoft.com/office/drawing/2014/main" id="{C50CFCEB-124B-438A-AC78-4CCA01EB8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4688" y="4483100"/>
            <a:ext cx="10620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>
                <a:solidFill>
                  <a:srgbClr val="C00000"/>
                </a:solidFill>
              </a:rPr>
              <a:t>Small LDL</a:t>
            </a:r>
          </a:p>
        </p:txBody>
      </p:sp>
      <p:sp>
        <p:nvSpPr>
          <p:cNvPr id="4116" name="ZoneTexte 28">
            <a:extLst>
              <a:ext uri="{FF2B5EF4-FFF2-40B4-BE49-F238E27FC236}">
                <a16:creationId xmlns:a16="http://schemas.microsoft.com/office/drawing/2014/main" id="{BC4257EA-D05B-4104-A973-A8999F309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3370263"/>
            <a:ext cx="3968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CE</a:t>
            </a:r>
          </a:p>
        </p:txBody>
      </p:sp>
      <p:sp>
        <p:nvSpPr>
          <p:cNvPr id="4117" name="ZoneTexte 29">
            <a:extLst>
              <a:ext uri="{FF2B5EF4-FFF2-40B4-BE49-F238E27FC236}">
                <a16:creationId xmlns:a16="http://schemas.microsoft.com/office/drawing/2014/main" id="{939F836A-74F5-482D-B1DD-15D240A48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2124075"/>
            <a:ext cx="3984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CE</a:t>
            </a:r>
          </a:p>
        </p:txBody>
      </p:sp>
      <p:sp>
        <p:nvSpPr>
          <p:cNvPr id="4118" name="ZoneTexte 30">
            <a:extLst>
              <a:ext uri="{FF2B5EF4-FFF2-40B4-BE49-F238E27FC236}">
                <a16:creationId xmlns:a16="http://schemas.microsoft.com/office/drawing/2014/main" id="{6FECA108-73AB-4CD5-84E1-44769C73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7013" y="3370263"/>
            <a:ext cx="400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TG</a:t>
            </a:r>
          </a:p>
        </p:txBody>
      </p:sp>
      <p:sp>
        <p:nvSpPr>
          <p:cNvPr id="4119" name="ZoneTexte 31">
            <a:extLst>
              <a:ext uri="{FF2B5EF4-FFF2-40B4-BE49-F238E27FC236}">
                <a16:creationId xmlns:a16="http://schemas.microsoft.com/office/drawing/2014/main" id="{DB35B194-8A17-4FAA-9AA3-7C3D0AB5E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3155950"/>
            <a:ext cx="400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TG</a:t>
            </a:r>
          </a:p>
        </p:txBody>
      </p:sp>
      <p:sp>
        <p:nvSpPr>
          <p:cNvPr id="4120" name="ZoneTexte 32">
            <a:extLst>
              <a:ext uri="{FF2B5EF4-FFF2-40B4-BE49-F238E27FC236}">
                <a16:creationId xmlns:a16="http://schemas.microsoft.com/office/drawing/2014/main" id="{D8D2143D-9D33-4844-BEC8-562CE8184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4100" y="2994025"/>
            <a:ext cx="6762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Apo AI</a:t>
            </a:r>
          </a:p>
        </p:txBody>
      </p:sp>
      <p:sp>
        <p:nvSpPr>
          <p:cNvPr id="4121" name="ZoneTexte 33">
            <a:extLst>
              <a:ext uri="{FF2B5EF4-FFF2-40B4-BE49-F238E27FC236}">
                <a16:creationId xmlns:a16="http://schemas.microsoft.com/office/drawing/2014/main" id="{0E4D3BF6-9D39-43DD-BFC7-F36158C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2789238"/>
            <a:ext cx="638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TG</a:t>
            </a:r>
          </a:p>
          <a:p>
            <a:pPr eaLnBrk="1" hangingPunct="1"/>
            <a:r>
              <a:rPr lang="fr-CA" altLang="fr-FR" sz="1200" b="1"/>
              <a:t>Apo B</a:t>
            </a:r>
          </a:p>
          <a:p>
            <a:pPr eaLnBrk="1" hangingPunct="1"/>
            <a:r>
              <a:rPr lang="fr-CA" altLang="fr-FR" sz="1200" b="1"/>
              <a:t>VLDL</a:t>
            </a:r>
          </a:p>
        </p:txBody>
      </p:sp>
      <p:sp>
        <p:nvSpPr>
          <p:cNvPr id="4122" name="ZoneTexte 34">
            <a:extLst>
              <a:ext uri="{FF2B5EF4-FFF2-40B4-BE49-F238E27FC236}">
                <a16:creationId xmlns:a16="http://schemas.microsoft.com/office/drawing/2014/main" id="{0152BB82-A2F8-49A8-8732-6A436DD3B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475" y="2554288"/>
            <a:ext cx="1039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Fatty acids Adipokines</a:t>
            </a:r>
          </a:p>
        </p:txBody>
      </p:sp>
      <p:sp>
        <p:nvSpPr>
          <p:cNvPr id="4123" name="ZoneTexte 35">
            <a:extLst>
              <a:ext uri="{FF2B5EF4-FFF2-40B4-BE49-F238E27FC236}">
                <a16:creationId xmlns:a16="http://schemas.microsoft.com/office/drawing/2014/main" id="{62112959-026F-4933-97B0-C35AEF629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2649538"/>
            <a:ext cx="587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>
                <a:solidFill>
                  <a:schemeClr val="bg1"/>
                </a:solidFill>
              </a:rPr>
              <a:t>VLDL</a:t>
            </a:r>
          </a:p>
        </p:txBody>
      </p:sp>
      <p:sp>
        <p:nvSpPr>
          <p:cNvPr id="4124" name="ZoneTexte 36">
            <a:extLst>
              <a:ext uri="{FF2B5EF4-FFF2-40B4-BE49-F238E27FC236}">
                <a16:creationId xmlns:a16="http://schemas.microsoft.com/office/drawing/2014/main" id="{6C5A1DE9-E5EE-404E-B22C-58E5E7999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013" y="2649538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>
                <a:solidFill>
                  <a:schemeClr val="bg1"/>
                </a:solidFill>
              </a:rPr>
              <a:t>HDL</a:t>
            </a:r>
          </a:p>
        </p:txBody>
      </p:sp>
      <p:sp>
        <p:nvSpPr>
          <p:cNvPr id="4125" name="ZoneTexte 37">
            <a:extLst>
              <a:ext uri="{FF2B5EF4-FFF2-40B4-BE49-F238E27FC236}">
                <a16:creationId xmlns:a16="http://schemas.microsoft.com/office/drawing/2014/main" id="{DC350D56-2601-4240-B78F-BA22394C4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938" y="4033838"/>
            <a:ext cx="4841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>
                <a:solidFill>
                  <a:schemeClr val="bg1"/>
                </a:solidFill>
              </a:rPr>
              <a:t>LDL</a:t>
            </a:r>
          </a:p>
        </p:txBody>
      </p:sp>
      <p:sp>
        <p:nvSpPr>
          <p:cNvPr id="4126" name="ZoneTexte 38">
            <a:extLst>
              <a:ext uri="{FF2B5EF4-FFF2-40B4-BE49-F238E27FC236}">
                <a16:creationId xmlns:a16="http://schemas.microsoft.com/office/drawing/2014/main" id="{F3E6AB74-D337-4EC5-A0F2-169A57693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538" y="4033838"/>
            <a:ext cx="4841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>
                <a:solidFill>
                  <a:schemeClr val="bg1"/>
                </a:solidFill>
              </a:rPr>
              <a:t>LDL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65</Words>
  <Application>Microsoft Office PowerPoint</Application>
  <PresentationFormat>Affichage à l'écran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HOW INSULIN RESISTANCE AND DYSLIPIDEMIA ARE LINKED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2022-11-30T16:48:41Z</dcterms:modified>
</cp:coreProperties>
</file>