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3315FA7A-B9F5-45A1-AEFE-2F6F332EDA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37549D98-EC50-47DC-9CC9-3425BB2C86F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188D18DF-52A8-46FB-9EBD-582BA3E49B9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BB8959B4-172B-44AD-99A8-81B4686363E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E46821-E488-482C-BE9A-D7D12590A77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FAE96DC6-7C5F-4B21-8365-E0F8ECE2ED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BEF9C206-602E-44BF-9573-21154293B9A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6A2D9508-70B8-4C06-8126-7474FBD3F1F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160A08D9-7DF0-4A0E-A7FE-E412AF3112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F8D28C46-FF6F-453F-8358-5726FE3BF5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4FC01292-72F7-486C-91C0-20FA6007A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FB4C94-3A83-41D4-9FB8-7C1CB8E9D690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B939EF51-4C59-4654-8DCC-8E3DF288A3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103E4F73-024E-48E2-84D6-D7357D1015E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E942C3-5F8A-494C-AFC2-275A7A7068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57AC4A-92B9-475B-9EB9-C227A2E2AC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AD4ABB8-C4A9-41EB-AB35-53DBE23342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552DD374-B59A-47BD-ADAB-65D0BC484B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42688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470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172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790118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079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945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6477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333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30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532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01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9297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3724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A72F624D-0D5C-4973-8A91-E369C5FC8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3A08A110-2DC0-4635-A063-CA93B6519D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4D87443E-2A73-4669-A85F-F5CC1825237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DFECBD80-F273-44CD-AB94-5A4248C502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3100B052-2C7C-44E8-9E9A-F886D95D69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C236763A-EA62-47B1-B328-9BD7DB279D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C918EF94-B6FD-419F-82F2-6946F0DE13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C467F2BF-B10B-4C61-A40F-4D2289872F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1DD330D2-16CC-4A0E-8B79-3137839A1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 17" descr="30-Atherogenic_Dyslipide_fig9-FILM_fond.png">
            <a:extLst>
              <a:ext uri="{FF2B5EF4-FFF2-40B4-BE49-F238E27FC236}">
                <a16:creationId xmlns:a16="http://schemas.microsoft.com/office/drawing/2014/main" id="{BC909262-82CE-41DA-AD46-3D850269E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re 1">
            <a:extLst>
              <a:ext uri="{FF2B5EF4-FFF2-40B4-BE49-F238E27FC236}">
                <a16:creationId xmlns:a16="http://schemas.microsoft.com/office/drawing/2014/main" id="{D8B511CE-2167-430B-AAA3-5170321B0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46038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THE DYSLIPIDEMIA OF INTRA-ABDOMINAL OBESITY AND THE METABOLIC SYNDROME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17412" name="ZoneTexte 3">
            <a:extLst>
              <a:ext uri="{FF2B5EF4-FFF2-40B4-BE49-F238E27FC236}">
                <a16:creationId xmlns:a16="http://schemas.microsoft.com/office/drawing/2014/main" id="{BEABDBEB-D28E-423D-A733-9EAFBEB40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988" y="2089150"/>
            <a:ext cx="1084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 sz="1600" b="1"/>
              <a:t>NORMAL</a:t>
            </a:r>
          </a:p>
        </p:txBody>
      </p:sp>
      <p:sp>
        <p:nvSpPr>
          <p:cNvPr id="17413" name="ZoneTexte 4">
            <a:extLst>
              <a:ext uri="{FF2B5EF4-FFF2-40B4-BE49-F238E27FC236}">
                <a16:creationId xmlns:a16="http://schemas.microsoft.com/office/drawing/2014/main" id="{ED7C855F-8F9F-4AE9-BD8E-77C15AA68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3424238"/>
            <a:ext cx="14859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 sz="1600" b="1"/>
              <a:t>INSULIN</a:t>
            </a:r>
          </a:p>
          <a:p>
            <a:pPr algn="ctr" eaLnBrk="1" hangingPunct="1"/>
            <a:r>
              <a:rPr lang="fr-CA" altLang="fr-FR" sz="1600" b="1"/>
              <a:t>RESISTANCE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E8E8B949-C702-4BD1-AAA1-8E4C60CA8319}"/>
              </a:ext>
            </a:extLst>
          </p:cNvPr>
          <p:cNvGrpSpPr>
            <a:grpSpLocks/>
          </p:cNvGrpSpPr>
          <p:nvPr/>
        </p:nvGrpSpPr>
        <p:grpSpPr bwMode="auto">
          <a:xfrm>
            <a:off x="2347913" y="1154113"/>
            <a:ext cx="1855787" cy="379412"/>
            <a:chOff x="2220" y="714"/>
            <a:chExt cx="1368" cy="511"/>
          </a:xfrm>
        </p:grpSpPr>
        <p:sp>
          <p:nvSpPr>
            <p:cNvPr id="17424" name="Rectangle 34">
              <a:extLst>
                <a:ext uri="{FF2B5EF4-FFF2-40B4-BE49-F238E27FC236}">
                  <a16:creationId xmlns:a16="http://schemas.microsoft.com/office/drawing/2014/main" id="{8C268AF1-1E71-4580-87E5-B553994B5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355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600" b="1"/>
                <a:t>VLDL</a:t>
              </a:r>
            </a:p>
          </p:txBody>
        </p:sp>
        <p:sp>
          <p:nvSpPr>
            <p:cNvPr id="17425" name="Rectangle 35">
              <a:extLst>
                <a:ext uri="{FF2B5EF4-FFF2-40B4-BE49-F238E27FC236}">
                  <a16:creationId xmlns:a16="http://schemas.microsoft.com/office/drawing/2014/main" id="{86944ED9-5BE4-4503-9FA4-CB29A9694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6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6C0A4803-D4F9-4FBF-94B1-3932200DDBB5}"/>
              </a:ext>
            </a:extLst>
          </p:cNvPr>
          <p:cNvGrpSpPr>
            <a:grpSpLocks/>
          </p:cNvGrpSpPr>
          <p:nvPr/>
        </p:nvGrpSpPr>
        <p:grpSpPr bwMode="auto">
          <a:xfrm>
            <a:off x="4498975" y="1154113"/>
            <a:ext cx="1857375" cy="379412"/>
            <a:chOff x="2220" y="714"/>
            <a:chExt cx="1368" cy="511"/>
          </a:xfrm>
        </p:grpSpPr>
        <p:sp>
          <p:nvSpPr>
            <p:cNvPr id="17422" name="Rectangle 34">
              <a:extLst>
                <a:ext uri="{FF2B5EF4-FFF2-40B4-BE49-F238E27FC236}">
                  <a16:creationId xmlns:a16="http://schemas.microsoft.com/office/drawing/2014/main" id="{65C4FE9F-AD9E-4A1C-82AC-EFE827C38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355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600" b="1"/>
                <a:t>LDL</a:t>
              </a:r>
            </a:p>
          </p:txBody>
        </p:sp>
        <p:sp>
          <p:nvSpPr>
            <p:cNvPr id="17423" name="Rectangle 35">
              <a:extLst>
                <a:ext uri="{FF2B5EF4-FFF2-40B4-BE49-F238E27FC236}">
                  <a16:creationId xmlns:a16="http://schemas.microsoft.com/office/drawing/2014/main" id="{D3EFDE94-580B-4184-B465-6553DCD1D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6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5C351E44-18A1-45E5-9CD7-C4268F34F266}"/>
              </a:ext>
            </a:extLst>
          </p:cNvPr>
          <p:cNvGrpSpPr>
            <a:grpSpLocks/>
          </p:cNvGrpSpPr>
          <p:nvPr/>
        </p:nvGrpSpPr>
        <p:grpSpPr bwMode="auto">
          <a:xfrm>
            <a:off x="6651625" y="1154113"/>
            <a:ext cx="1855788" cy="379412"/>
            <a:chOff x="2220" y="714"/>
            <a:chExt cx="1368" cy="511"/>
          </a:xfrm>
        </p:grpSpPr>
        <p:sp>
          <p:nvSpPr>
            <p:cNvPr id="17420" name="Rectangle 34">
              <a:extLst>
                <a:ext uri="{FF2B5EF4-FFF2-40B4-BE49-F238E27FC236}">
                  <a16:creationId xmlns:a16="http://schemas.microsoft.com/office/drawing/2014/main" id="{12CE40B1-C044-49C0-9AF4-565227C48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355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600" b="1"/>
                <a:t>HDL</a:t>
              </a:r>
            </a:p>
          </p:txBody>
        </p:sp>
        <p:sp>
          <p:nvSpPr>
            <p:cNvPr id="17421" name="Rectangle 35">
              <a:extLst>
                <a:ext uri="{FF2B5EF4-FFF2-40B4-BE49-F238E27FC236}">
                  <a16:creationId xmlns:a16="http://schemas.microsoft.com/office/drawing/2014/main" id="{0D1EE2A9-BB21-47B3-B7C2-794C51107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600" b="1"/>
            </a:p>
          </p:txBody>
        </p:sp>
      </p:grpSp>
      <p:sp>
        <p:nvSpPr>
          <p:cNvPr id="17417" name="ZoneTexte 14">
            <a:extLst>
              <a:ext uri="{FF2B5EF4-FFF2-40B4-BE49-F238E27FC236}">
                <a16:creationId xmlns:a16="http://schemas.microsoft.com/office/drawing/2014/main" id="{1B127943-91EA-4B6D-ACD8-9D2EEE18F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527550"/>
            <a:ext cx="1811337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1900"/>
              </a:lnSpc>
            </a:pPr>
            <a:r>
              <a:rPr lang="fr-CA" altLang="fr-FR" b="1" baseline="15000">
                <a:solidFill>
                  <a:srgbClr val="C00000"/>
                </a:solidFill>
              </a:rPr>
              <a:t>↑</a:t>
            </a:r>
            <a:r>
              <a:rPr lang="fr-CA" altLang="fr-FR" sz="1300" b="1" baseline="15000">
                <a:solidFill>
                  <a:srgbClr val="C00000"/>
                </a:solidFill>
              </a:rPr>
              <a:t> </a:t>
            </a:r>
            <a:r>
              <a:rPr lang="fr-CA" altLang="fr-FR" sz="1300" b="1">
                <a:solidFill>
                  <a:srgbClr val="C00000"/>
                </a:solidFill>
              </a:rPr>
              <a:t> VLDL triglycerides</a:t>
            </a:r>
          </a:p>
          <a:p>
            <a:pPr eaLnBrk="1" hangingPunct="1">
              <a:lnSpc>
                <a:spcPts val="1900"/>
              </a:lnSpc>
            </a:pPr>
            <a:r>
              <a:rPr lang="fr-CA" altLang="fr-FR" b="1" baseline="15000">
                <a:solidFill>
                  <a:srgbClr val="C00000"/>
                </a:solidFill>
              </a:rPr>
              <a:t>↑  </a:t>
            </a:r>
            <a:r>
              <a:rPr lang="fr-CA" altLang="fr-FR" sz="1300" b="1">
                <a:solidFill>
                  <a:srgbClr val="C00000"/>
                </a:solidFill>
              </a:rPr>
              <a:t>VLDL apo B</a:t>
            </a:r>
          </a:p>
          <a:p>
            <a:pPr eaLnBrk="1" hangingPunct="1">
              <a:lnSpc>
                <a:spcPts val="1900"/>
              </a:lnSpc>
            </a:pPr>
            <a:r>
              <a:rPr lang="fr-CA" altLang="fr-FR" b="1" baseline="15000">
                <a:solidFill>
                  <a:srgbClr val="C00000"/>
                </a:solidFill>
              </a:rPr>
              <a:t>↑</a:t>
            </a:r>
            <a:r>
              <a:rPr lang="fr-CA" altLang="fr-FR" sz="1300" b="1">
                <a:solidFill>
                  <a:srgbClr val="C00000"/>
                </a:solidFill>
              </a:rPr>
              <a:t>  Number</a:t>
            </a:r>
          </a:p>
          <a:p>
            <a:pPr eaLnBrk="1" hangingPunct="1">
              <a:lnSpc>
                <a:spcPts val="1900"/>
              </a:lnSpc>
            </a:pPr>
            <a:r>
              <a:rPr lang="fr-CA" altLang="fr-FR" b="1" baseline="15000">
                <a:solidFill>
                  <a:srgbClr val="C00000"/>
                </a:solidFill>
              </a:rPr>
              <a:t>↑</a:t>
            </a:r>
            <a:r>
              <a:rPr lang="fr-CA" altLang="fr-FR" sz="1400" b="1" baseline="15000">
                <a:solidFill>
                  <a:srgbClr val="C00000"/>
                </a:solidFill>
              </a:rPr>
              <a:t>  </a:t>
            </a:r>
            <a:r>
              <a:rPr lang="fr-CA" altLang="fr-FR" sz="1300" b="1">
                <a:solidFill>
                  <a:srgbClr val="C00000"/>
                </a:solidFill>
              </a:rPr>
              <a:t>Size</a:t>
            </a:r>
          </a:p>
        </p:txBody>
      </p:sp>
      <p:sp>
        <p:nvSpPr>
          <p:cNvPr id="17418" name="ZoneTexte 15">
            <a:extLst>
              <a:ext uri="{FF2B5EF4-FFF2-40B4-BE49-F238E27FC236}">
                <a16:creationId xmlns:a16="http://schemas.microsoft.com/office/drawing/2014/main" id="{7EA9B443-3408-4C60-9913-7D01F52C2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4535488"/>
            <a:ext cx="18240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1800"/>
              </a:lnSpc>
            </a:pPr>
            <a:r>
              <a:rPr lang="fr-CA" altLang="fr-FR" b="1" baseline="15000">
                <a:solidFill>
                  <a:srgbClr val="C00000"/>
                </a:solidFill>
              </a:rPr>
              <a:t>=</a:t>
            </a:r>
            <a:r>
              <a:rPr lang="fr-CA" altLang="fr-FR" sz="1300" b="1" baseline="15000">
                <a:solidFill>
                  <a:srgbClr val="C00000"/>
                </a:solidFill>
              </a:rPr>
              <a:t> </a:t>
            </a:r>
            <a:r>
              <a:rPr lang="fr-CA" altLang="fr-FR" sz="1300" b="1">
                <a:solidFill>
                  <a:srgbClr val="C00000"/>
                </a:solidFill>
              </a:rPr>
              <a:t> LDL cholesterol</a:t>
            </a:r>
          </a:p>
          <a:p>
            <a:pPr eaLnBrk="1" hangingPunct="1">
              <a:lnSpc>
                <a:spcPts val="1800"/>
              </a:lnSpc>
            </a:pPr>
            <a:r>
              <a:rPr lang="fr-CA" altLang="fr-FR" b="1" baseline="15000">
                <a:solidFill>
                  <a:srgbClr val="C00000"/>
                </a:solidFill>
              </a:rPr>
              <a:t>↑  </a:t>
            </a:r>
            <a:r>
              <a:rPr lang="fr-CA" altLang="fr-FR" sz="1300" b="1">
                <a:solidFill>
                  <a:srgbClr val="C00000"/>
                </a:solidFill>
              </a:rPr>
              <a:t>LDL apo B</a:t>
            </a:r>
          </a:p>
          <a:p>
            <a:pPr eaLnBrk="1" hangingPunct="1">
              <a:lnSpc>
                <a:spcPts val="1800"/>
              </a:lnSpc>
            </a:pPr>
            <a:r>
              <a:rPr lang="fr-CA" altLang="fr-FR" b="1" baseline="15000">
                <a:solidFill>
                  <a:srgbClr val="C00000"/>
                </a:solidFill>
              </a:rPr>
              <a:t>↑</a:t>
            </a:r>
            <a:r>
              <a:rPr lang="fr-CA" altLang="fr-FR" sz="1300" b="1">
                <a:solidFill>
                  <a:srgbClr val="C00000"/>
                </a:solidFill>
              </a:rPr>
              <a:t>  LDL apo B/LDL</a:t>
            </a:r>
          </a:p>
          <a:p>
            <a:pPr eaLnBrk="1" hangingPunct="1">
              <a:lnSpc>
                <a:spcPts val="1800"/>
              </a:lnSpc>
            </a:pPr>
            <a:r>
              <a:rPr lang="fr-CA" altLang="fr-FR" b="1" baseline="15000">
                <a:solidFill>
                  <a:srgbClr val="C00000"/>
                </a:solidFill>
              </a:rPr>
              <a:t>↑</a:t>
            </a:r>
            <a:r>
              <a:rPr lang="fr-CA" altLang="fr-FR" sz="1300" b="1">
                <a:solidFill>
                  <a:srgbClr val="C00000"/>
                </a:solidFill>
              </a:rPr>
              <a:t>  Number</a:t>
            </a:r>
          </a:p>
          <a:p>
            <a:pPr eaLnBrk="1" hangingPunct="1">
              <a:lnSpc>
                <a:spcPts val="1800"/>
              </a:lnSpc>
            </a:pPr>
            <a:r>
              <a:rPr lang="fr-CA" altLang="fr-FR" b="1" baseline="15000">
                <a:solidFill>
                  <a:srgbClr val="0000FF"/>
                </a:solidFill>
              </a:rPr>
              <a:t>↓</a:t>
            </a:r>
            <a:r>
              <a:rPr lang="fr-CA" altLang="fr-FR" sz="1400" b="1" baseline="15000">
                <a:solidFill>
                  <a:srgbClr val="0000FF"/>
                </a:solidFill>
              </a:rPr>
              <a:t>  </a:t>
            </a:r>
            <a:r>
              <a:rPr lang="fr-CA" altLang="fr-FR" sz="1300" b="1">
                <a:solidFill>
                  <a:srgbClr val="0000FF"/>
                </a:solidFill>
              </a:rPr>
              <a:t>Size (small, dense)</a:t>
            </a:r>
          </a:p>
        </p:txBody>
      </p:sp>
      <p:sp>
        <p:nvSpPr>
          <p:cNvPr id="17419" name="ZoneTexte 16">
            <a:extLst>
              <a:ext uri="{FF2B5EF4-FFF2-40B4-BE49-F238E27FC236}">
                <a16:creationId xmlns:a16="http://schemas.microsoft.com/office/drawing/2014/main" id="{5717EC26-8631-4C91-B761-74F61068D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25" y="4276725"/>
            <a:ext cx="1824038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1900"/>
              </a:lnSpc>
            </a:pPr>
            <a:endParaRPr lang="fr-CA" altLang="fr-FR" sz="1300" b="1">
              <a:solidFill>
                <a:srgbClr val="0000FF"/>
              </a:solidFill>
            </a:endParaRPr>
          </a:p>
          <a:p>
            <a:pPr eaLnBrk="1" hangingPunct="1">
              <a:lnSpc>
                <a:spcPts val="1900"/>
              </a:lnSpc>
            </a:pPr>
            <a:r>
              <a:rPr lang="fr-CA" altLang="fr-FR" b="1" baseline="15000">
                <a:solidFill>
                  <a:srgbClr val="0000FF"/>
                </a:solidFill>
              </a:rPr>
              <a:t>↓</a:t>
            </a:r>
            <a:r>
              <a:rPr lang="fr-CA" altLang="fr-FR" sz="1300" b="1">
                <a:solidFill>
                  <a:srgbClr val="0000FF"/>
                </a:solidFill>
              </a:rPr>
              <a:t>  HDL</a:t>
            </a:r>
            <a:r>
              <a:rPr lang="fr-CA" altLang="fr-FR" sz="1300" b="1" baseline="-25000">
                <a:solidFill>
                  <a:srgbClr val="0000FF"/>
                </a:solidFill>
              </a:rPr>
              <a:t>2</a:t>
            </a:r>
            <a:r>
              <a:rPr lang="fr-CA" altLang="fr-FR" sz="1300" b="1">
                <a:solidFill>
                  <a:srgbClr val="0000FF"/>
                </a:solidFill>
              </a:rPr>
              <a:t> cholesterol</a:t>
            </a:r>
          </a:p>
          <a:p>
            <a:pPr eaLnBrk="1" hangingPunct="1">
              <a:lnSpc>
                <a:spcPts val="1900"/>
              </a:lnSpc>
            </a:pPr>
            <a:r>
              <a:rPr lang="fr-CA" altLang="fr-FR" b="1" baseline="15000">
                <a:solidFill>
                  <a:srgbClr val="0000FF"/>
                </a:solidFill>
              </a:rPr>
              <a:t>↓</a:t>
            </a:r>
            <a:r>
              <a:rPr lang="fr-CA" altLang="fr-FR" sz="1200" b="1" baseline="15000">
                <a:solidFill>
                  <a:srgbClr val="0000FF"/>
                </a:solidFill>
              </a:rPr>
              <a:t>   </a:t>
            </a:r>
            <a:r>
              <a:rPr lang="fr-CA" altLang="fr-FR" sz="1300" b="1">
                <a:solidFill>
                  <a:srgbClr val="0000FF"/>
                </a:solidFill>
              </a:rPr>
              <a:t>Number</a:t>
            </a:r>
          </a:p>
          <a:p>
            <a:pPr eaLnBrk="1" hangingPunct="1">
              <a:lnSpc>
                <a:spcPts val="1900"/>
              </a:lnSpc>
            </a:pPr>
            <a:r>
              <a:rPr lang="fr-CA" altLang="fr-FR" b="1" baseline="15000">
                <a:solidFill>
                  <a:srgbClr val="0000FF"/>
                </a:solidFill>
              </a:rPr>
              <a:t>↓</a:t>
            </a:r>
            <a:r>
              <a:rPr lang="fr-CA" altLang="fr-FR" sz="1400" b="1" baseline="15000">
                <a:solidFill>
                  <a:srgbClr val="0000FF"/>
                </a:solidFill>
              </a:rPr>
              <a:t>  </a:t>
            </a:r>
            <a:r>
              <a:rPr lang="fr-CA" altLang="fr-FR" sz="1300" b="1">
                <a:solidFill>
                  <a:srgbClr val="0000FF"/>
                </a:solidFill>
              </a:rPr>
              <a:t>Size (small, dense)</a:t>
            </a:r>
          </a:p>
          <a:p>
            <a:pPr eaLnBrk="1" hangingPunct="1">
              <a:lnSpc>
                <a:spcPts val="1900"/>
              </a:lnSpc>
            </a:pPr>
            <a:endParaRPr lang="fr-CA" altLang="fr-FR" sz="13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6805</TotalTime>
  <Words>60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THE DYSLIPIDEMIA OF INTRA-ABDOMINAL OBESITY AND THE METABOLIC SYNDROME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2022-11-30T16:46:01Z</dcterms:modified>
</cp:coreProperties>
</file>