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4071" r:id="rId2"/>
  </p:sldMasterIdLst>
  <p:notesMasterIdLst>
    <p:notesMasterId r:id="rId34"/>
  </p:notesMasterIdLst>
  <p:handoutMasterIdLst>
    <p:handoutMasterId r:id="rId35"/>
  </p:handoutMasterIdLst>
  <p:sldIdLst>
    <p:sldId id="297" r:id="rId3"/>
    <p:sldId id="315" r:id="rId4"/>
    <p:sldId id="316" r:id="rId5"/>
    <p:sldId id="301" r:id="rId6"/>
    <p:sldId id="317" r:id="rId7"/>
    <p:sldId id="320" r:id="rId8"/>
    <p:sldId id="319" r:id="rId9"/>
    <p:sldId id="321" r:id="rId10"/>
    <p:sldId id="318" r:id="rId11"/>
    <p:sldId id="322" r:id="rId12"/>
    <p:sldId id="323" r:id="rId13"/>
    <p:sldId id="343" r:id="rId14"/>
    <p:sldId id="325" r:id="rId15"/>
    <p:sldId id="326" r:id="rId16"/>
    <p:sldId id="327" r:id="rId17"/>
    <p:sldId id="330" r:id="rId18"/>
    <p:sldId id="344" r:id="rId19"/>
    <p:sldId id="329" r:id="rId20"/>
    <p:sldId id="332" r:id="rId21"/>
    <p:sldId id="333" r:id="rId22"/>
    <p:sldId id="331" r:id="rId23"/>
    <p:sldId id="334" r:id="rId24"/>
    <p:sldId id="335" r:id="rId25"/>
    <p:sldId id="336" r:id="rId26"/>
    <p:sldId id="338" r:id="rId27"/>
    <p:sldId id="345" r:id="rId28"/>
    <p:sldId id="339" r:id="rId29"/>
    <p:sldId id="340" r:id="rId30"/>
    <p:sldId id="341" r:id="rId31"/>
    <p:sldId id="342" r:id="rId32"/>
    <p:sldId id="289" r:id="rId33"/>
  </p:sldIdLst>
  <p:sldSz cx="9144000" cy="6858000" type="screen4x3"/>
  <p:notesSz cx="7010400" cy="92964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0066FF"/>
    <a:srgbClr val="CCECFF"/>
    <a:srgbClr val="A20000"/>
    <a:srgbClr val="C0C0C0"/>
    <a:srgbClr val="3399FF"/>
    <a:srgbClr val="96969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641" autoAdjust="0"/>
    <p:restoredTop sz="94646" autoAdjust="0"/>
  </p:normalViewPr>
  <p:slideViewPr>
    <p:cSldViewPr snapToGrid="0">
      <p:cViewPr varScale="1">
        <p:scale>
          <a:sx n="83" d="100"/>
          <a:sy n="83" d="100"/>
        </p:scale>
        <p:origin x="-31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1704" y="-67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D79D5936-F4EB-4126-84C4-2ABBD9FC58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99BA4F06-7093-4C79-BC2B-3EBE39734B7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40" name="Rectangle 4">
            <a:extLst>
              <a:ext uri="{FF2B5EF4-FFF2-40B4-BE49-F238E27FC236}">
                <a16:creationId xmlns:a16="http://schemas.microsoft.com/office/drawing/2014/main" id="{8DD8DA6A-A323-46F0-BEA0-E4DC7E06B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41" name="Rectangle 5">
            <a:extLst>
              <a:ext uri="{FF2B5EF4-FFF2-40B4-BE49-F238E27FC236}">
                <a16:creationId xmlns:a16="http://schemas.microsoft.com/office/drawing/2014/main" id="{8814E297-7CDB-4157-A9B2-23C3771F3ED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0FDACD-1896-4740-AAFA-A0B0C90592E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46D4672D-6E1F-4ABA-9508-1DF34BA3C8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CA651D67-645D-4480-8330-5C9AE5FB8D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09E99444-0D6E-4B7C-AA6E-A6E8FFDF8A5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3CD3C6E7-7E49-488B-9929-2A36C499B2C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159750" name="Rectangle 6">
            <a:extLst>
              <a:ext uri="{FF2B5EF4-FFF2-40B4-BE49-F238E27FC236}">
                <a16:creationId xmlns:a16="http://schemas.microsoft.com/office/drawing/2014/main" id="{50339D25-F59F-4998-B23E-E62E5770AE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9751" name="Rectangle 7">
            <a:extLst>
              <a:ext uri="{FF2B5EF4-FFF2-40B4-BE49-F238E27FC236}">
                <a16:creationId xmlns:a16="http://schemas.microsoft.com/office/drawing/2014/main" id="{4E3FF9CF-4827-4B8A-B007-94DAA307D5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45752A-E97D-45CD-B2D2-627613D367D5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0654208-842C-4635-8773-CA9966546E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1457AC6-7A49-4C3E-A05E-76DCEDAF2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9945A72-3D1B-4BBB-BA01-09F5936EEF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B2C68BD-211A-40F4-841C-97584AA45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AA1C3B9-B282-463A-8E63-D676442441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9FE7814-E0AA-482B-9966-B623A875F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F81A38C-80FB-43D2-8A3F-360C49D0DE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775D02A-4F22-428C-81C0-12C60BCDC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A878A02-76EB-489B-9C8C-5E54E653C6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3C35F2C-C0A5-499A-87F2-37BED2482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25BFFE8-157C-49B5-8B94-ADCF66F17D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FAB4D15-F1BC-49DE-A4E3-C7742FEE5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4DE0EB9-F8CA-4FE0-9130-98DC646730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1B82BFB-44A1-472A-84D2-6B4CE2D5D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0303463-805D-4500-BF31-62391BBD66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BAA89BA-8003-44F5-AA63-6D28C000C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58D183B-B190-4BD2-A0CD-B44F56988C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79C3CCE-E9C8-49C0-A305-DE2610500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6049258-2C0F-456F-B6ED-3380930567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50D3466-C01A-474B-8B77-995E0A695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41187EB-AC99-4BA7-BFE5-EEBCC56749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E94885A-EE3B-42F9-B395-339C37667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5001E0B-CAE0-43D3-B34F-154E19499C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FF2918D-CCB9-4965-975A-8D7A8DE5A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43E261C-29E4-442E-A02E-340432A6BA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53AC7EA-280A-4610-8675-06B8F6469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B9FA4B4-012D-443C-BAA1-9C1239CDE2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28CAB5FC-E547-478D-B5CF-A6292B7BE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12F901BB-529D-4AB2-942D-8E25141F61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4DE8D52-79E4-4D97-A3A5-E4D75FBF6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9505AE2-A4A2-40BC-BD65-0A7B12FDB1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0695C72-1617-4F3E-9207-0237CFF01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2759C367-4AAA-4C11-9C2E-A328F9784A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E59408C-8A01-4A87-9354-BB447EE48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B3444AD-BA8D-4F47-83C9-6399AD7CFE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5F54DC2-0E40-42F6-BB74-9A03E094F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132A5D6-C201-4C39-A9D9-AF9BE41726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B699410-B427-43BE-8838-38207DBD7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CA7E0BD-F36B-4755-9A04-B7014ACB6A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1931780-F7B2-4EAD-BD3A-87B7F28F1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458AD3D-8960-4DFE-9E65-275C7FEB5E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7409672-3F01-487D-AC3C-C1348A236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9A91157-15FC-446C-A697-7D090BC1E4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B241E5B-837E-4CBD-9047-A8F395E16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69E1CB1-5E94-4FCB-B0AE-EFC191ADDF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3D7384B-07DE-45E9-99EA-DB2040D6D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3A1A21E-D6CE-4892-9367-57CF4C87CD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CAE754A-1A37-424E-86EC-C218D42EF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488A1DD-B301-43A0-9CDC-E9F0B13939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2D9722B3-C18F-478A-94ED-B582E9F48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42D206E-718C-4EFA-8B18-841939C1CC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C7BD592-4BC2-4C82-9CDB-65FC9FCA4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45D3057-550A-47EF-93B8-7323734244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924E435-A9D1-4715-9A88-C50EE8F2C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CE0FDA8-3302-4B7A-A163-84973873A5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71454F3-A556-41FF-B1D8-70702AC85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E0004CA-FF64-4A82-9A22-A3BFF59388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025DE20-D893-4709-86CB-BB57D53B4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0104505-AD2A-4C95-A523-C72C48B346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DF4DF38-F885-4306-BE43-9A33A1BBD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B81CE0A-66BE-43F4-B04C-DFC23C1271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A966429-D2D6-4713-BEA3-58328D423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BF7B9613-3AB8-4D8B-8C2F-31ABE80460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>
            <a:extLst>
              <a:ext uri="{FF2B5EF4-FFF2-40B4-BE49-F238E27FC236}">
                <a16:creationId xmlns:a16="http://schemas.microsoft.com/office/drawing/2014/main" id="{62DF7AE7-3C21-4110-AE91-57D5959DEFF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89376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A4D179-7FEB-497A-BFF8-070F48BF63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308725"/>
            <a:ext cx="3127375" cy="360363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fr-CA" sz="1000">
                <a:latin typeface="Arial" charset="0"/>
              </a:rPr>
              <a:t>Source: International Chair on Cardiometabolic Risk</a:t>
            </a:r>
          </a:p>
          <a:p>
            <a:pPr>
              <a:defRPr/>
            </a:pPr>
            <a:r>
              <a:rPr lang="fr-CA" sz="1000">
                <a:latin typeface="Arial" charset="0"/>
              </a:rPr>
              <a:t>www.cardiometabolic-risk.org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A764E5-0FF9-436A-B397-9245B7461B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819150"/>
          </a:xfrm>
          <a:prstGeom prst="rect">
            <a:avLst/>
          </a:prstGeom>
          <a:solidFill>
            <a:srgbClr val="C8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2DF846D-3149-4BAA-985A-8DF0329E7D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98425"/>
          </a:xfrm>
          <a:prstGeom prst="rect">
            <a:avLst/>
          </a:prstGeom>
          <a:solidFill>
            <a:srgbClr val="F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C983C740-7358-4296-B6D9-94EA7F7E57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42875"/>
            <a:ext cx="4619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2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57225" y="1179513"/>
            <a:ext cx="7772400" cy="1470025"/>
          </a:xfr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/>
          <a:lstStyle>
            <a:lvl1pPr algn="ctr">
              <a:defRPr sz="4000" b="0"/>
            </a:lvl1pPr>
          </a:lstStyle>
          <a:p>
            <a:r>
              <a:rPr lang="fr-CA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60816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48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5425" y="188913"/>
            <a:ext cx="2130425" cy="589597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243637" cy="58959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623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80400" cy="4572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76250" y="1179513"/>
            <a:ext cx="8229600" cy="4905375"/>
          </a:xfrm>
        </p:spPr>
        <p:txBody>
          <a:bodyPr/>
          <a:lstStyle/>
          <a:p>
            <a:pPr lvl="0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48282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80400" cy="4572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6250" y="1179513"/>
            <a:ext cx="4038600" cy="4905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67250" y="1179513"/>
            <a:ext cx="4038600" cy="23764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67250" y="3708400"/>
            <a:ext cx="4038600" cy="2376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761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029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5138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158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0" y="1179513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179513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980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9618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061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5499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932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586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396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4294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188913"/>
            <a:ext cx="2130425" cy="5895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243637" cy="5895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550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726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6250" y="1179513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7250" y="1179513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850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801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510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94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91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5861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>
            <a:extLst>
              <a:ext uri="{FF2B5EF4-FFF2-40B4-BE49-F238E27FC236}">
                <a16:creationId xmlns:a16="http://schemas.microsoft.com/office/drawing/2014/main" id="{55E9DF32-56CA-45DB-941F-3B06C6D2A8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4">
            <a:extLst>
              <a:ext uri="{FF2B5EF4-FFF2-40B4-BE49-F238E27FC236}">
                <a16:creationId xmlns:a16="http://schemas.microsoft.com/office/drawing/2014/main" id="{A2C776FF-59DC-4943-A42E-7CBDAD5F18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Line 17">
            <a:extLst>
              <a:ext uri="{FF2B5EF4-FFF2-40B4-BE49-F238E27FC236}">
                <a16:creationId xmlns:a16="http://schemas.microsoft.com/office/drawing/2014/main" id="{ADA2CC14-00F4-41C9-AF57-ACC5D162503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722788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094AEE21-0DB4-4995-BE0E-B2CCE090DE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308725"/>
            <a:ext cx="3140075" cy="360363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fr-CA" sz="1000">
                <a:latin typeface="Arial" charset="0"/>
              </a:rPr>
              <a:t>Source: International Chair on Cardiometabolic Risk</a:t>
            </a:r>
          </a:p>
          <a:p>
            <a:pPr>
              <a:defRPr/>
            </a:pPr>
            <a:r>
              <a:rPr lang="fr-CA" sz="1000">
                <a:latin typeface="Arial" charset="0"/>
              </a:rPr>
              <a:t>www.cardiometabolic-risk.org 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A1A89A8-86B1-42FE-A77C-377FACF418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819150"/>
          </a:xfrm>
          <a:prstGeom prst="rect">
            <a:avLst/>
          </a:prstGeom>
          <a:solidFill>
            <a:srgbClr val="C8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16400" name="Rectangle 16">
            <a:extLst>
              <a:ext uri="{FF2B5EF4-FFF2-40B4-BE49-F238E27FC236}">
                <a16:creationId xmlns:a16="http://schemas.microsoft.com/office/drawing/2014/main" id="{3C7B02DC-0D46-4A8F-8626-BB780FC65F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98425"/>
          </a:xfrm>
          <a:prstGeom prst="rect">
            <a:avLst/>
          </a:prstGeom>
          <a:solidFill>
            <a:srgbClr val="F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4104" name="Rectangle 11">
            <a:extLst>
              <a:ext uri="{FF2B5EF4-FFF2-40B4-BE49-F238E27FC236}">
                <a16:creationId xmlns:a16="http://schemas.microsoft.com/office/drawing/2014/main" id="{A0B270E9-141B-4579-9A48-EF2C387AF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pic>
        <p:nvPicPr>
          <p:cNvPr id="4105" name="Picture 18">
            <a:extLst>
              <a:ext uri="{FF2B5EF4-FFF2-40B4-BE49-F238E27FC236}">
                <a16:creationId xmlns:a16="http://schemas.microsoft.com/office/drawing/2014/main" id="{5CDC42B1-AD51-4566-A8FE-3707C0E63F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42875"/>
            <a:ext cx="4619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20">
            <a:extLst>
              <a:ext uri="{FF2B5EF4-FFF2-40B4-BE49-F238E27FC236}">
                <a16:creationId xmlns:a16="http://schemas.microsoft.com/office/drawing/2014/main" id="{DEF19FAE-4597-451A-AD56-7DEC9B854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179513"/>
            <a:ext cx="8229600" cy="49053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9pPr>
    </p:titleStyle>
    <p:bodyStyle>
      <a:lvl1pPr marL="449263" indent="-4492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r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95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52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09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67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>
            <a:extLst>
              <a:ext uri="{FF2B5EF4-FFF2-40B4-BE49-F238E27FC236}">
                <a16:creationId xmlns:a16="http://schemas.microsoft.com/office/drawing/2014/main" id="{21DDB066-D8DA-404E-95D9-4B4501C587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4">
            <a:extLst>
              <a:ext uri="{FF2B5EF4-FFF2-40B4-BE49-F238E27FC236}">
                <a16:creationId xmlns:a16="http://schemas.microsoft.com/office/drawing/2014/main" id="{A1E2A669-05A3-4485-869F-0350E08CFA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Line 17">
            <a:extLst>
              <a:ext uri="{FF2B5EF4-FFF2-40B4-BE49-F238E27FC236}">
                <a16:creationId xmlns:a16="http://schemas.microsoft.com/office/drawing/2014/main" id="{450CCDC0-0AA4-482C-8AEA-F3908C3E879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722788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E318A088-A557-48F1-85E6-66ED5B95BB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308725"/>
            <a:ext cx="3140075" cy="360363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fr-CA" sz="1000">
                <a:latin typeface="Arial" charset="0"/>
              </a:rPr>
              <a:t>Source: International Chair on Cardiometabolic Risk</a:t>
            </a:r>
          </a:p>
          <a:p>
            <a:pPr>
              <a:defRPr/>
            </a:pPr>
            <a:r>
              <a:rPr lang="fr-CA" sz="1000">
                <a:latin typeface="Arial" charset="0"/>
              </a:rPr>
              <a:t>www.cardiometabolic-risk.org 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457B746-9CE5-4BAB-A8B1-54F71E07C6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819150"/>
          </a:xfrm>
          <a:prstGeom prst="rect">
            <a:avLst/>
          </a:prstGeom>
          <a:solidFill>
            <a:srgbClr val="C8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16400" name="Rectangle 16">
            <a:extLst>
              <a:ext uri="{FF2B5EF4-FFF2-40B4-BE49-F238E27FC236}">
                <a16:creationId xmlns:a16="http://schemas.microsoft.com/office/drawing/2014/main" id="{72090CC0-806A-494E-BACE-E80603735B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98425"/>
          </a:xfrm>
          <a:prstGeom prst="rect">
            <a:avLst/>
          </a:prstGeom>
          <a:solidFill>
            <a:srgbClr val="F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5128" name="Rectangle 11">
            <a:extLst>
              <a:ext uri="{FF2B5EF4-FFF2-40B4-BE49-F238E27FC236}">
                <a16:creationId xmlns:a16="http://schemas.microsoft.com/office/drawing/2014/main" id="{E6BE06BB-83A5-4763-8078-69E3351BF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pic>
        <p:nvPicPr>
          <p:cNvPr id="5129" name="Picture 18">
            <a:extLst>
              <a:ext uri="{FF2B5EF4-FFF2-40B4-BE49-F238E27FC236}">
                <a16:creationId xmlns:a16="http://schemas.microsoft.com/office/drawing/2014/main" id="{4C11569A-92D9-4C2A-8142-CE5686D00C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42875"/>
            <a:ext cx="4619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20">
            <a:extLst>
              <a:ext uri="{FF2B5EF4-FFF2-40B4-BE49-F238E27FC236}">
                <a16:creationId xmlns:a16="http://schemas.microsoft.com/office/drawing/2014/main" id="{DDA608C1-B002-4174-91A7-70EF58442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179513"/>
            <a:ext cx="8229600" cy="49053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9pPr>
    </p:titleStyle>
    <p:bodyStyle>
      <a:lvl1pPr marL="449263" indent="-4492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r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95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52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09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67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9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A3C203F-3D1C-4C8E-9ED6-AF213B05F8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6275" y="2657475"/>
            <a:ext cx="7772400" cy="1077913"/>
          </a:xfrm>
          <a:solidFill>
            <a:schemeClr val="bg1">
              <a:alpha val="50195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CA" altLang="fr-FR" sz="3200">
                <a:solidFill>
                  <a:schemeClr val="tx1"/>
                </a:solidFill>
              </a:rPr>
              <a:t>Illustrations relevant to </a:t>
            </a:r>
            <a:br>
              <a:rPr lang="fr-CA" altLang="fr-FR" sz="3200">
                <a:solidFill>
                  <a:schemeClr val="tx1"/>
                </a:solidFill>
              </a:rPr>
            </a:br>
            <a:r>
              <a:rPr lang="fr-CA" altLang="fr-FR" sz="3200">
                <a:solidFill>
                  <a:schemeClr val="tx1"/>
                </a:solidFill>
              </a:rPr>
              <a:t>Evaluating CMR section</a:t>
            </a:r>
            <a:endParaRPr lang="en-AU" altLang="fr-FR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be 71">
            <a:extLst>
              <a:ext uri="{FF2B5EF4-FFF2-40B4-BE49-F238E27FC236}">
                <a16:creationId xmlns:a16="http://schemas.microsoft.com/office/drawing/2014/main" id="{FEC7F440-076F-43F9-B3AB-7A96CD3E3464}"/>
              </a:ext>
            </a:extLst>
          </p:cNvPr>
          <p:cNvSpPr/>
          <p:nvPr/>
        </p:nvSpPr>
        <p:spPr>
          <a:xfrm>
            <a:off x="3721100" y="1341438"/>
            <a:ext cx="5207000" cy="4198937"/>
          </a:xfrm>
          <a:prstGeom prst="cube">
            <a:avLst>
              <a:gd name="adj" fmla="val 4313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endParaRPr lang="fr-CA" sz="1100" b="1" dirty="0">
              <a:solidFill>
                <a:schemeClr val="tx1"/>
              </a:solidFill>
            </a:endParaRPr>
          </a:p>
        </p:txBody>
      </p:sp>
      <p:pic>
        <p:nvPicPr>
          <p:cNvPr id="16387" name="Image 76" descr="diapo_10.jpg">
            <a:extLst>
              <a:ext uri="{FF2B5EF4-FFF2-40B4-BE49-F238E27FC236}">
                <a16:creationId xmlns:a16="http://schemas.microsoft.com/office/drawing/2014/main" id="{A8907EB8-6F61-47D9-9E76-479F35CCA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1778000"/>
            <a:ext cx="4754562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re 35">
            <a:extLst>
              <a:ext uri="{FF2B5EF4-FFF2-40B4-BE49-F238E27FC236}">
                <a16:creationId xmlns:a16="http://schemas.microsoft.com/office/drawing/2014/main" id="{C0EC7023-5D0E-4B2F-8E06-465764DA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0963"/>
            <a:ext cx="8470900" cy="646112"/>
          </a:xfrm>
        </p:spPr>
        <p:txBody>
          <a:bodyPr/>
          <a:lstStyle/>
          <a:p>
            <a:r>
              <a:rPr lang="en-US" altLang="fr-FR" sz="1800">
                <a:solidFill>
                  <a:schemeClr val="tx1"/>
                </a:solidFill>
              </a:rPr>
              <a:t>WOMEN WITH HIGH VS. LOW WAIST-TO-HIP RATIO (WHR) BUT THE SAME WAIST CIRCUMFERENCE AND INTRA-ABDOMINAL ADIPOSE TISSUE (AT)</a:t>
            </a:r>
            <a:endParaRPr lang="fr-FR" altLang="fr-FR" sz="1800">
              <a:solidFill>
                <a:schemeClr val="tx1"/>
              </a:solidFill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CB46A850-0CD5-4AC8-8008-9AE5835460F6}"/>
              </a:ext>
            </a:extLst>
          </p:cNvPr>
          <p:cNvGrpSpPr>
            <a:grpSpLocks/>
          </p:cNvGrpSpPr>
          <p:nvPr/>
        </p:nvGrpSpPr>
        <p:grpSpPr bwMode="auto">
          <a:xfrm>
            <a:off x="4324350" y="1246188"/>
            <a:ext cx="1331913" cy="384175"/>
            <a:chOff x="2149" y="863"/>
            <a:chExt cx="1551" cy="389"/>
          </a:xfrm>
        </p:grpSpPr>
        <p:sp>
          <p:nvSpPr>
            <p:cNvPr id="16440" name="Rectangle 34">
              <a:extLst>
                <a:ext uri="{FF2B5EF4-FFF2-40B4-BE49-F238E27FC236}">
                  <a16:creationId xmlns:a16="http://schemas.microsoft.com/office/drawing/2014/main" id="{139FE4EF-6545-48B5-8153-ACF4C8D92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600" b="1"/>
                <a:t>Low WHR </a:t>
              </a:r>
            </a:p>
          </p:txBody>
        </p:sp>
        <p:sp>
          <p:nvSpPr>
            <p:cNvPr id="16441" name="Rectangle 35">
              <a:extLst>
                <a:ext uri="{FF2B5EF4-FFF2-40B4-BE49-F238E27FC236}">
                  <a16:creationId xmlns:a16="http://schemas.microsoft.com/office/drawing/2014/main" id="{A3F71902-5D0E-48A6-ADF0-CA2A7599E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2400" b="1"/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BA4C4DD2-3F56-4076-B4CA-15EC0E9A906A}"/>
              </a:ext>
            </a:extLst>
          </p:cNvPr>
          <p:cNvGrpSpPr>
            <a:grpSpLocks/>
          </p:cNvGrpSpPr>
          <p:nvPr/>
        </p:nvGrpSpPr>
        <p:grpSpPr bwMode="auto">
          <a:xfrm>
            <a:off x="6727825" y="1246188"/>
            <a:ext cx="1331913" cy="384175"/>
            <a:chOff x="2149" y="863"/>
            <a:chExt cx="1551" cy="389"/>
          </a:xfrm>
        </p:grpSpPr>
        <p:sp>
          <p:nvSpPr>
            <p:cNvPr id="16438" name="Rectangle 34">
              <a:extLst>
                <a:ext uri="{FF2B5EF4-FFF2-40B4-BE49-F238E27FC236}">
                  <a16:creationId xmlns:a16="http://schemas.microsoft.com/office/drawing/2014/main" id="{1567AD89-85AB-4927-8B6C-1872D7A3C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600" b="1"/>
                <a:t>High WHR </a:t>
              </a:r>
            </a:p>
          </p:txBody>
        </p:sp>
        <p:sp>
          <p:nvSpPr>
            <p:cNvPr id="16439" name="Rectangle 35">
              <a:extLst>
                <a:ext uri="{FF2B5EF4-FFF2-40B4-BE49-F238E27FC236}">
                  <a16:creationId xmlns:a16="http://schemas.microsoft.com/office/drawing/2014/main" id="{E5A4F0C8-120E-43D4-90CB-FEF59D38A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2400" b="1"/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:a16="http://schemas.microsoft.com/office/drawing/2014/main" id="{3C587A4C-9843-433E-8FF5-F05727F79FC5}"/>
              </a:ext>
            </a:extLst>
          </p:cNvPr>
          <p:cNvGrpSpPr>
            <a:grpSpLocks/>
          </p:cNvGrpSpPr>
          <p:nvPr/>
        </p:nvGrpSpPr>
        <p:grpSpPr bwMode="auto">
          <a:xfrm>
            <a:off x="115888" y="1720850"/>
            <a:ext cx="1757362" cy="341313"/>
            <a:chOff x="2149" y="863"/>
            <a:chExt cx="1551" cy="389"/>
          </a:xfrm>
        </p:grpSpPr>
        <p:sp>
          <p:nvSpPr>
            <p:cNvPr id="16436" name="Rectangle 34">
              <a:extLst>
                <a:ext uri="{FF2B5EF4-FFF2-40B4-BE49-F238E27FC236}">
                  <a16:creationId xmlns:a16="http://schemas.microsoft.com/office/drawing/2014/main" id="{D883CD65-606D-4A8C-B421-CE779911A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/>
                <a:t>WHR </a:t>
              </a:r>
            </a:p>
          </p:txBody>
        </p:sp>
        <p:sp>
          <p:nvSpPr>
            <p:cNvPr id="16437" name="Rectangle 35">
              <a:extLst>
                <a:ext uri="{FF2B5EF4-FFF2-40B4-BE49-F238E27FC236}">
                  <a16:creationId xmlns:a16="http://schemas.microsoft.com/office/drawing/2014/main" id="{8337F0E6-9086-45B5-9ECA-651FCEE68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2400" b="1"/>
            </a:p>
          </p:txBody>
        </p:sp>
      </p:grpSp>
      <p:grpSp>
        <p:nvGrpSpPr>
          <p:cNvPr id="5" name="Group 33">
            <a:extLst>
              <a:ext uri="{FF2B5EF4-FFF2-40B4-BE49-F238E27FC236}">
                <a16:creationId xmlns:a16="http://schemas.microsoft.com/office/drawing/2014/main" id="{924030B9-D973-4BA0-9FA9-CCD9B864A4BE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2994025"/>
            <a:ext cx="1757362" cy="341313"/>
            <a:chOff x="2149" y="863"/>
            <a:chExt cx="1602" cy="389"/>
          </a:xfrm>
        </p:grpSpPr>
        <p:sp>
          <p:nvSpPr>
            <p:cNvPr id="16434" name="Rectangle 34">
              <a:extLst>
                <a:ext uri="{FF2B5EF4-FFF2-40B4-BE49-F238E27FC236}">
                  <a16:creationId xmlns:a16="http://schemas.microsoft.com/office/drawing/2014/main" id="{C8A3833C-0694-4404-8126-AF941AF78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533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00"/>
                </a:lnSpc>
              </a:pPr>
              <a:r>
                <a:rPr lang="en-US" altLang="fr-FR" sz="1100" b="1"/>
                <a:t>Abdominal</a:t>
              </a:r>
            </a:p>
            <a:p>
              <a:pPr eaLnBrk="1" hangingPunct="1">
                <a:lnSpc>
                  <a:spcPts val="1000"/>
                </a:lnSpc>
              </a:pPr>
              <a:r>
                <a:rPr lang="en-US" altLang="fr-FR" sz="1100" b="1"/>
                <a:t>Subcutaneous AT (cm</a:t>
              </a:r>
              <a:r>
                <a:rPr lang="en-US" altLang="fr-FR" sz="1100" b="1" baseline="30000"/>
                <a:t>2</a:t>
              </a:r>
              <a:r>
                <a:rPr lang="en-US" altLang="fr-FR" sz="1100" b="1"/>
                <a:t>)</a:t>
              </a:r>
            </a:p>
          </p:txBody>
        </p:sp>
        <p:sp>
          <p:nvSpPr>
            <p:cNvPr id="16435" name="Rectangle 35">
              <a:extLst>
                <a:ext uri="{FF2B5EF4-FFF2-40B4-BE49-F238E27FC236}">
                  <a16:creationId xmlns:a16="http://schemas.microsoft.com/office/drawing/2014/main" id="{CC3EA8CC-5266-4795-8851-24D3E0D15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100" b="1"/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AA0F4ED0-80B1-4D4B-8C80-61368977DC79}"/>
              </a:ext>
            </a:extLst>
          </p:cNvPr>
          <p:cNvGrpSpPr>
            <a:grpSpLocks/>
          </p:cNvGrpSpPr>
          <p:nvPr/>
        </p:nvGrpSpPr>
        <p:grpSpPr bwMode="auto">
          <a:xfrm>
            <a:off x="115888" y="2565400"/>
            <a:ext cx="1757362" cy="341313"/>
            <a:chOff x="2149" y="863"/>
            <a:chExt cx="1602" cy="389"/>
          </a:xfrm>
        </p:grpSpPr>
        <p:sp>
          <p:nvSpPr>
            <p:cNvPr id="16432" name="Rectangle 34">
              <a:extLst>
                <a:ext uri="{FF2B5EF4-FFF2-40B4-BE49-F238E27FC236}">
                  <a16:creationId xmlns:a16="http://schemas.microsoft.com/office/drawing/2014/main" id="{E61C6779-F85B-419C-A06F-043A4C87B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533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00"/>
                </a:lnSpc>
              </a:pPr>
              <a:r>
                <a:rPr lang="en-US" altLang="fr-FR" sz="1100" b="1"/>
                <a:t>Intra-abdominal AT</a:t>
              </a:r>
            </a:p>
            <a:p>
              <a:pPr eaLnBrk="1" hangingPunct="1">
                <a:lnSpc>
                  <a:spcPts val="1000"/>
                </a:lnSpc>
              </a:pPr>
              <a:r>
                <a:rPr lang="en-US" altLang="fr-FR" sz="1100" b="1"/>
                <a:t>(cm</a:t>
              </a:r>
              <a:r>
                <a:rPr lang="en-US" altLang="fr-FR" sz="1100" b="1" baseline="30000"/>
                <a:t>2</a:t>
              </a:r>
              <a:r>
                <a:rPr lang="en-US" altLang="fr-FR" sz="1100" b="1"/>
                <a:t>)</a:t>
              </a:r>
            </a:p>
          </p:txBody>
        </p:sp>
        <p:sp>
          <p:nvSpPr>
            <p:cNvPr id="16433" name="Rectangle 35">
              <a:extLst>
                <a:ext uri="{FF2B5EF4-FFF2-40B4-BE49-F238E27FC236}">
                  <a16:creationId xmlns:a16="http://schemas.microsoft.com/office/drawing/2014/main" id="{3DEAB0FA-D9FF-4E14-81C7-55964CC18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100" b="1"/>
            </a:p>
          </p:txBody>
        </p:sp>
      </p:grpSp>
      <p:grpSp>
        <p:nvGrpSpPr>
          <p:cNvPr id="7" name="Group 33">
            <a:extLst>
              <a:ext uri="{FF2B5EF4-FFF2-40B4-BE49-F238E27FC236}">
                <a16:creationId xmlns:a16="http://schemas.microsoft.com/office/drawing/2014/main" id="{5D405F80-60B0-4517-8349-F0BA6957D91B}"/>
              </a:ext>
            </a:extLst>
          </p:cNvPr>
          <p:cNvGrpSpPr>
            <a:grpSpLocks/>
          </p:cNvGrpSpPr>
          <p:nvPr/>
        </p:nvGrpSpPr>
        <p:grpSpPr bwMode="auto">
          <a:xfrm>
            <a:off x="115888" y="2987675"/>
            <a:ext cx="1757362" cy="341313"/>
            <a:chOff x="2149" y="863"/>
            <a:chExt cx="1602" cy="389"/>
          </a:xfrm>
        </p:grpSpPr>
        <p:sp>
          <p:nvSpPr>
            <p:cNvPr id="16430" name="Rectangle 34">
              <a:extLst>
                <a:ext uri="{FF2B5EF4-FFF2-40B4-BE49-F238E27FC236}">
                  <a16:creationId xmlns:a16="http://schemas.microsoft.com/office/drawing/2014/main" id="{0BA15232-602D-4543-A8AE-304EA927E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533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00"/>
                </a:lnSpc>
              </a:pPr>
              <a:r>
                <a:rPr lang="en-US" altLang="fr-FR" sz="1100" b="1"/>
                <a:t>Abdominal</a:t>
              </a:r>
            </a:p>
            <a:p>
              <a:pPr eaLnBrk="1" hangingPunct="1">
                <a:lnSpc>
                  <a:spcPts val="1000"/>
                </a:lnSpc>
              </a:pPr>
              <a:r>
                <a:rPr lang="en-US" altLang="fr-FR" sz="1100" b="1"/>
                <a:t>Subcutaneous AT (cm</a:t>
              </a:r>
              <a:r>
                <a:rPr lang="en-US" altLang="fr-FR" sz="1100" b="1" baseline="30000"/>
                <a:t>2</a:t>
              </a:r>
              <a:r>
                <a:rPr lang="en-US" altLang="fr-FR" sz="1100" b="1"/>
                <a:t>)</a:t>
              </a:r>
            </a:p>
          </p:txBody>
        </p:sp>
        <p:sp>
          <p:nvSpPr>
            <p:cNvPr id="16431" name="Rectangle 35">
              <a:extLst>
                <a:ext uri="{FF2B5EF4-FFF2-40B4-BE49-F238E27FC236}">
                  <a16:creationId xmlns:a16="http://schemas.microsoft.com/office/drawing/2014/main" id="{17E6F552-FEDD-4494-8245-E56A146E6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100" b="1"/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268FC8BF-F609-4990-923D-4E9002D545DE}"/>
              </a:ext>
            </a:extLst>
          </p:cNvPr>
          <p:cNvGrpSpPr>
            <a:grpSpLocks/>
          </p:cNvGrpSpPr>
          <p:nvPr/>
        </p:nvGrpSpPr>
        <p:grpSpPr bwMode="auto">
          <a:xfrm>
            <a:off x="115888" y="3411538"/>
            <a:ext cx="1757362" cy="339725"/>
            <a:chOff x="2149" y="863"/>
            <a:chExt cx="1602" cy="389"/>
          </a:xfrm>
        </p:grpSpPr>
        <p:sp>
          <p:nvSpPr>
            <p:cNvPr id="16428" name="Rectangle 34">
              <a:extLst>
                <a:ext uri="{FF2B5EF4-FFF2-40B4-BE49-F238E27FC236}">
                  <a16:creationId xmlns:a16="http://schemas.microsoft.com/office/drawing/2014/main" id="{FFCDCE8C-7DA7-4384-80E0-0E7B099E7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533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00"/>
                </a:lnSpc>
              </a:pPr>
              <a:r>
                <a:rPr lang="en-US" altLang="fr-FR" sz="1100" b="1"/>
                <a:t>Abdominal Skeletal Muscle (cm</a:t>
              </a:r>
              <a:r>
                <a:rPr lang="en-US" altLang="fr-FR" sz="1100" b="1" baseline="30000"/>
                <a:t>2</a:t>
              </a:r>
              <a:r>
                <a:rPr lang="en-US" altLang="fr-FR" sz="1100" b="1"/>
                <a:t>)</a:t>
              </a:r>
            </a:p>
          </p:txBody>
        </p:sp>
        <p:sp>
          <p:nvSpPr>
            <p:cNvPr id="16429" name="Rectangle 35">
              <a:extLst>
                <a:ext uri="{FF2B5EF4-FFF2-40B4-BE49-F238E27FC236}">
                  <a16:creationId xmlns:a16="http://schemas.microsoft.com/office/drawing/2014/main" id="{2EF896D9-BB35-4EE1-9AEE-F052EFA64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100" b="1"/>
            </a:p>
          </p:txBody>
        </p:sp>
      </p:grpSp>
      <p:grpSp>
        <p:nvGrpSpPr>
          <p:cNvPr id="9" name="Group 33">
            <a:extLst>
              <a:ext uri="{FF2B5EF4-FFF2-40B4-BE49-F238E27FC236}">
                <a16:creationId xmlns:a16="http://schemas.microsoft.com/office/drawing/2014/main" id="{7F5264EC-A3D9-415D-89B0-906CBBCE18B5}"/>
              </a:ext>
            </a:extLst>
          </p:cNvPr>
          <p:cNvGrpSpPr>
            <a:grpSpLocks/>
          </p:cNvGrpSpPr>
          <p:nvPr/>
        </p:nvGrpSpPr>
        <p:grpSpPr bwMode="auto">
          <a:xfrm>
            <a:off x="115888" y="4038600"/>
            <a:ext cx="1757362" cy="339725"/>
            <a:chOff x="2149" y="863"/>
            <a:chExt cx="1602" cy="389"/>
          </a:xfrm>
        </p:grpSpPr>
        <p:sp>
          <p:nvSpPr>
            <p:cNvPr id="16426" name="Rectangle 34">
              <a:extLst>
                <a:ext uri="{FF2B5EF4-FFF2-40B4-BE49-F238E27FC236}">
                  <a16:creationId xmlns:a16="http://schemas.microsoft.com/office/drawing/2014/main" id="{2CDE248E-49C4-419F-8E89-973431275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533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00"/>
                </a:lnSpc>
              </a:pPr>
              <a:r>
                <a:rPr lang="en-US" altLang="fr-FR" sz="1100" b="1"/>
                <a:t>Hip Circumference</a:t>
              </a:r>
            </a:p>
          </p:txBody>
        </p:sp>
        <p:sp>
          <p:nvSpPr>
            <p:cNvPr id="16427" name="Rectangle 35">
              <a:extLst>
                <a:ext uri="{FF2B5EF4-FFF2-40B4-BE49-F238E27FC236}">
                  <a16:creationId xmlns:a16="http://schemas.microsoft.com/office/drawing/2014/main" id="{47E044BE-6B53-4F8E-891F-665EB7484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100" b="1"/>
            </a:p>
          </p:txBody>
        </p: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34D2B3EC-B6C5-4F38-B4E1-FAD721DBE1A8}"/>
              </a:ext>
            </a:extLst>
          </p:cNvPr>
          <p:cNvGrpSpPr>
            <a:grpSpLocks/>
          </p:cNvGrpSpPr>
          <p:nvPr/>
        </p:nvGrpSpPr>
        <p:grpSpPr bwMode="auto">
          <a:xfrm>
            <a:off x="115888" y="4465638"/>
            <a:ext cx="1757362" cy="341312"/>
            <a:chOff x="2149" y="863"/>
            <a:chExt cx="1602" cy="389"/>
          </a:xfrm>
        </p:grpSpPr>
        <p:sp>
          <p:nvSpPr>
            <p:cNvPr id="16424" name="Rectangle 34">
              <a:extLst>
                <a:ext uri="{FF2B5EF4-FFF2-40B4-BE49-F238E27FC236}">
                  <a16:creationId xmlns:a16="http://schemas.microsoft.com/office/drawing/2014/main" id="{F170EE72-A2A7-4FD1-9669-1986AC5B3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533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00"/>
                </a:lnSpc>
              </a:pPr>
              <a:r>
                <a:rPr lang="en-US" altLang="fr-FR" sz="1100" b="1"/>
                <a:t>Hip</a:t>
              </a:r>
            </a:p>
            <a:p>
              <a:pPr eaLnBrk="1" hangingPunct="1">
                <a:lnSpc>
                  <a:spcPts val="1000"/>
                </a:lnSpc>
              </a:pPr>
              <a:r>
                <a:rPr lang="en-US" altLang="fr-FR" sz="1100" b="1"/>
                <a:t>Subcutaneous AT (cm</a:t>
              </a:r>
              <a:r>
                <a:rPr lang="en-US" altLang="fr-FR" sz="1100" b="1" baseline="30000"/>
                <a:t>2</a:t>
              </a:r>
              <a:r>
                <a:rPr lang="en-US" altLang="fr-FR" sz="1100" b="1"/>
                <a:t>)</a:t>
              </a:r>
            </a:p>
          </p:txBody>
        </p:sp>
        <p:sp>
          <p:nvSpPr>
            <p:cNvPr id="16425" name="Rectangle 35">
              <a:extLst>
                <a:ext uri="{FF2B5EF4-FFF2-40B4-BE49-F238E27FC236}">
                  <a16:creationId xmlns:a16="http://schemas.microsoft.com/office/drawing/2014/main" id="{0FE7DF28-BF66-4F0C-B409-0FB977925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100" b="1"/>
            </a:p>
          </p:txBody>
        </p:sp>
      </p:grpSp>
      <p:grpSp>
        <p:nvGrpSpPr>
          <p:cNvPr id="11" name="Group 33">
            <a:extLst>
              <a:ext uri="{FF2B5EF4-FFF2-40B4-BE49-F238E27FC236}">
                <a16:creationId xmlns:a16="http://schemas.microsoft.com/office/drawing/2014/main" id="{5F4FFB0F-7D8A-471E-BF7A-E2E5F46EF496}"/>
              </a:ext>
            </a:extLst>
          </p:cNvPr>
          <p:cNvGrpSpPr>
            <a:grpSpLocks/>
          </p:cNvGrpSpPr>
          <p:nvPr/>
        </p:nvGrpSpPr>
        <p:grpSpPr bwMode="auto">
          <a:xfrm>
            <a:off x="115888" y="4894263"/>
            <a:ext cx="1757362" cy="341312"/>
            <a:chOff x="2149" y="863"/>
            <a:chExt cx="1602" cy="389"/>
          </a:xfrm>
        </p:grpSpPr>
        <p:sp>
          <p:nvSpPr>
            <p:cNvPr id="16422" name="Rectangle 34">
              <a:extLst>
                <a:ext uri="{FF2B5EF4-FFF2-40B4-BE49-F238E27FC236}">
                  <a16:creationId xmlns:a16="http://schemas.microsoft.com/office/drawing/2014/main" id="{06379497-B75C-4124-98C8-3D926637C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533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00"/>
                </a:lnSpc>
              </a:pPr>
              <a:r>
                <a:rPr lang="en-US" altLang="fr-FR" sz="1100" b="1"/>
                <a:t>Hip Skeletal </a:t>
              </a:r>
            </a:p>
            <a:p>
              <a:pPr eaLnBrk="1" hangingPunct="1">
                <a:lnSpc>
                  <a:spcPts val="1000"/>
                </a:lnSpc>
              </a:pPr>
              <a:r>
                <a:rPr lang="en-US" altLang="fr-FR" sz="1100" b="1"/>
                <a:t>Muscle (cm</a:t>
              </a:r>
              <a:r>
                <a:rPr lang="en-US" altLang="fr-FR" sz="1100" b="1" baseline="30000"/>
                <a:t>2</a:t>
              </a:r>
              <a:r>
                <a:rPr lang="en-US" altLang="fr-FR" sz="1100" b="1"/>
                <a:t>)</a:t>
              </a:r>
            </a:p>
          </p:txBody>
        </p:sp>
        <p:sp>
          <p:nvSpPr>
            <p:cNvPr id="16423" name="Rectangle 35">
              <a:extLst>
                <a:ext uri="{FF2B5EF4-FFF2-40B4-BE49-F238E27FC236}">
                  <a16:creationId xmlns:a16="http://schemas.microsoft.com/office/drawing/2014/main" id="{66BB2F05-D7DC-4087-85AA-160DD0E58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100" b="1"/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0498C659-6267-4641-80A3-5222D4F12703}"/>
              </a:ext>
            </a:extLst>
          </p:cNvPr>
          <p:cNvGrpSpPr>
            <a:grpSpLocks/>
          </p:cNvGrpSpPr>
          <p:nvPr/>
        </p:nvGrpSpPr>
        <p:grpSpPr bwMode="auto">
          <a:xfrm>
            <a:off x="115888" y="2143125"/>
            <a:ext cx="1757362" cy="341313"/>
            <a:chOff x="2149" y="863"/>
            <a:chExt cx="1602" cy="389"/>
          </a:xfrm>
        </p:grpSpPr>
        <p:sp>
          <p:nvSpPr>
            <p:cNvPr id="16420" name="Rectangle 34">
              <a:extLst>
                <a:ext uri="{FF2B5EF4-FFF2-40B4-BE49-F238E27FC236}">
                  <a16:creationId xmlns:a16="http://schemas.microsoft.com/office/drawing/2014/main" id="{990B8D07-7A67-492B-8105-45D2A7B26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533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000"/>
                </a:lnSpc>
              </a:pPr>
              <a:r>
                <a:rPr lang="en-US" altLang="fr-FR" sz="1100" b="1"/>
                <a:t>Waist </a:t>
              </a:r>
            </a:p>
            <a:p>
              <a:pPr eaLnBrk="1" hangingPunct="1">
                <a:lnSpc>
                  <a:spcPts val="1000"/>
                </a:lnSpc>
              </a:pPr>
              <a:r>
                <a:rPr lang="en-US" altLang="fr-FR" sz="1100" b="1"/>
                <a:t>Circumference (cm)</a:t>
              </a:r>
            </a:p>
          </p:txBody>
        </p:sp>
        <p:sp>
          <p:nvSpPr>
            <p:cNvPr id="16421" name="Rectangle 35">
              <a:extLst>
                <a:ext uri="{FF2B5EF4-FFF2-40B4-BE49-F238E27FC236}">
                  <a16:creationId xmlns:a16="http://schemas.microsoft.com/office/drawing/2014/main" id="{48EEAE87-A10F-4C92-9AC5-B87CB4BEC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100" b="1"/>
            </a:p>
          </p:txBody>
        </p:sp>
      </p:grpSp>
      <p:sp>
        <p:nvSpPr>
          <p:cNvPr id="56" name="Cube 55">
            <a:extLst>
              <a:ext uri="{FF2B5EF4-FFF2-40B4-BE49-F238E27FC236}">
                <a16:creationId xmlns:a16="http://schemas.microsoft.com/office/drawing/2014/main" id="{2EA26F26-5454-4511-9EB5-FEB03838DEBE}"/>
              </a:ext>
            </a:extLst>
          </p:cNvPr>
          <p:cNvSpPr/>
          <p:nvPr/>
        </p:nvSpPr>
        <p:spPr>
          <a:xfrm>
            <a:off x="1935163" y="1725613"/>
            <a:ext cx="808037" cy="331787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b="1" dirty="0">
                <a:solidFill>
                  <a:schemeClr val="tx1"/>
                </a:solidFill>
              </a:rPr>
              <a:t>0.80</a:t>
            </a:r>
          </a:p>
        </p:txBody>
      </p:sp>
      <p:sp>
        <p:nvSpPr>
          <p:cNvPr id="57" name="Cube 56">
            <a:extLst>
              <a:ext uri="{FF2B5EF4-FFF2-40B4-BE49-F238E27FC236}">
                <a16:creationId xmlns:a16="http://schemas.microsoft.com/office/drawing/2014/main" id="{C6FDF7A3-F17B-4C75-8D24-496E9C6983E6}"/>
              </a:ext>
            </a:extLst>
          </p:cNvPr>
          <p:cNvSpPr/>
          <p:nvPr/>
        </p:nvSpPr>
        <p:spPr>
          <a:xfrm>
            <a:off x="2779713" y="1725613"/>
            <a:ext cx="808037" cy="331787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b="1" dirty="0">
                <a:solidFill>
                  <a:schemeClr val="tx1"/>
                </a:solidFill>
              </a:rPr>
              <a:t>0.94</a:t>
            </a:r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id="{9F035FDA-8581-4854-9981-E1EA920FB204}"/>
              </a:ext>
            </a:extLst>
          </p:cNvPr>
          <p:cNvSpPr/>
          <p:nvPr/>
        </p:nvSpPr>
        <p:spPr>
          <a:xfrm>
            <a:off x="1935163" y="2147888"/>
            <a:ext cx="808037" cy="331787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b="1" dirty="0">
                <a:solidFill>
                  <a:schemeClr val="tx1"/>
                </a:solidFill>
              </a:rPr>
              <a:t>93.1</a:t>
            </a:r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id="{C9BA98B6-A253-4B02-8116-2C74ED048916}"/>
              </a:ext>
            </a:extLst>
          </p:cNvPr>
          <p:cNvSpPr/>
          <p:nvPr/>
        </p:nvSpPr>
        <p:spPr>
          <a:xfrm>
            <a:off x="2779713" y="2147888"/>
            <a:ext cx="808037" cy="331787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b="1" dirty="0">
                <a:solidFill>
                  <a:schemeClr val="tx1"/>
                </a:solidFill>
              </a:rPr>
              <a:t>95.0</a:t>
            </a:r>
          </a:p>
        </p:txBody>
      </p:sp>
      <p:sp>
        <p:nvSpPr>
          <p:cNvPr id="60" name="Cube 59">
            <a:extLst>
              <a:ext uri="{FF2B5EF4-FFF2-40B4-BE49-F238E27FC236}">
                <a16:creationId xmlns:a16="http://schemas.microsoft.com/office/drawing/2014/main" id="{38B4F742-EC1C-4067-A313-1DE91D0E41CB}"/>
              </a:ext>
            </a:extLst>
          </p:cNvPr>
          <p:cNvSpPr/>
          <p:nvPr/>
        </p:nvSpPr>
        <p:spPr>
          <a:xfrm>
            <a:off x="1935163" y="2570163"/>
            <a:ext cx="808037" cy="331787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 algn="ctr">
              <a:defRPr/>
            </a:pPr>
            <a:r>
              <a:rPr lang="fr-CA" b="1" dirty="0">
                <a:solidFill>
                  <a:schemeClr val="tx1"/>
                </a:solidFill>
              </a:rPr>
              <a:t>116</a:t>
            </a:r>
          </a:p>
        </p:txBody>
      </p:sp>
      <p:sp>
        <p:nvSpPr>
          <p:cNvPr id="61" name="Cube 60">
            <a:extLst>
              <a:ext uri="{FF2B5EF4-FFF2-40B4-BE49-F238E27FC236}">
                <a16:creationId xmlns:a16="http://schemas.microsoft.com/office/drawing/2014/main" id="{881773E5-0EC8-4469-9954-323E9B9DCF53}"/>
              </a:ext>
            </a:extLst>
          </p:cNvPr>
          <p:cNvSpPr/>
          <p:nvPr/>
        </p:nvSpPr>
        <p:spPr>
          <a:xfrm>
            <a:off x="2779713" y="2570163"/>
            <a:ext cx="808037" cy="331787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 algn="ctr">
              <a:defRPr/>
            </a:pPr>
            <a:r>
              <a:rPr lang="fr-CA" b="1" dirty="0">
                <a:solidFill>
                  <a:schemeClr val="tx1"/>
                </a:solidFill>
              </a:rPr>
              <a:t>115</a:t>
            </a:r>
          </a:p>
        </p:txBody>
      </p:sp>
      <p:sp>
        <p:nvSpPr>
          <p:cNvPr id="62" name="Cube 61">
            <a:extLst>
              <a:ext uri="{FF2B5EF4-FFF2-40B4-BE49-F238E27FC236}">
                <a16:creationId xmlns:a16="http://schemas.microsoft.com/office/drawing/2014/main" id="{D954E791-60C7-4F68-ACA8-F726310B393F}"/>
              </a:ext>
            </a:extLst>
          </p:cNvPr>
          <p:cNvSpPr/>
          <p:nvPr/>
        </p:nvSpPr>
        <p:spPr>
          <a:xfrm>
            <a:off x="1935163" y="2992438"/>
            <a:ext cx="808037" cy="331787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 algn="ctr">
              <a:defRPr/>
            </a:pPr>
            <a:r>
              <a:rPr lang="fr-CA" sz="1400" b="1" dirty="0">
                <a:solidFill>
                  <a:schemeClr val="tx1"/>
                </a:solidFill>
              </a:rPr>
              <a:t>513</a:t>
            </a:r>
          </a:p>
        </p:txBody>
      </p:sp>
      <p:sp>
        <p:nvSpPr>
          <p:cNvPr id="63" name="Cube 62">
            <a:extLst>
              <a:ext uri="{FF2B5EF4-FFF2-40B4-BE49-F238E27FC236}">
                <a16:creationId xmlns:a16="http://schemas.microsoft.com/office/drawing/2014/main" id="{BA0C2141-80C4-476F-91E1-A70F7A67B69A}"/>
              </a:ext>
            </a:extLst>
          </p:cNvPr>
          <p:cNvSpPr/>
          <p:nvPr/>
        </p:nvSpPr>
        <p:spPr>
          <a:xfrm>
            <a:off x="2779713" y="2992438"/>
            <a:ext cx="808037" cy="331787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 algn="ctr">
              <a:defRPr/>
            </a:pPr>
            <a:r>
              <a:rPr lang="fr-CA" sz="1400" b="1" dirty="0">
                <a:solidFill>
                  <a:schemeClr val="tx1"/>
                </a:solidFill>
              </a:rPr>
              <a:t>231</a:t>
            </a:r>
          </a:p>
        </p:txBody>
      </p:sp>
      <p:sp>
        <p:nvSpPr>
          <p:cNvPr id="64" name="Cube 63">
            <a:extLst>
              <a:ext uri="{FF2B5EF4-FFF2-40B4-BE49-F238E27FC236}">
                <a16:creationId xmlns:a16="http://schemas.microsoft.com/office/drawing/2014/main" id="{97146768-0C04-49C5-9C7F-526A23ADB639}"/>
              </a:ext>
            </a:extLst>
          </p:cNvPr>
          <p:cNvSpPr/>
          <p:nvPr/>
        </p:nvSpPr>
        <p:spPr>
          <a:xfrm>
            <a:off x="1935163" y="3414713"/>
            <a:ext cx="808037" cy="331787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 algn="ctr">
              <a:defRPr/>
            </a:pPr>
            <a:r>
              <a:rPr lang="fr-CA" sz="1400" b="1" dirty="0">
                <a:solidFill>
                  <a:schemeClr val="tx1"/>
                </a:solidFill>
              </a:rPr>
              <a:t>126</a:t>
            </a:r>
          </a:p>
        </p:txBody>
      </p:sp>
      <p:sp>
        <p:nvSpPr>
          <p:cNvPr id="65" name="Cube 64">
            <a:extLst>
              <a:ext uri="{FF2B5EF4-FFF2-40B4-BE49-F238E27FC236}">
                <a16:creationId xmlns:a16="http://schemas.microsoft.com/office/drawing/2014/main" id="{C38C79CF-78A0-4BE5-AE88-633C8B7D1753}"/>
              </a:ext>
            </a:extLst>
          </p:cNvPr>
          <p:cNvSpPr/>
          <p:nvPr/>
        </p:nvSpPr>
        <p:spPr>
          <a:xfrm>
            <a:off x="2779713" y="3414713"/>
            <a:ext cx="808037" cy="331787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 algn="ctr">
              <a:defRPr/>
            </a:pPr>
            <a:r>
              <a:rPr lang="fr-CA" sz="1400" b="1" dirty="0">
                <a:solidFill>
                  <a:schemeClr val="tx1"/>
                </a:solidFill>
              </a:rPr>
              <a:t>105</a:t>
            </a:r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C14622A4-A278-47A7-B572-BFC5F91A50D9}"/>
              </a:ext>
            </a:extLst>
          </p:cNvPr>
          <p:cNvSpPr/>
          <p:nvPr/>
        </p:nvSpPr>
        <p:spPr>
          <a:xfrm>
            <a:off x="1935163" y="4041775"/>
            <a:ext cx="808037" cy="333375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fr-CA" b="1" dirty="0">
                <a:solidFill>
                  <a:schemeClr val="tx1"/>
                </a:solidFill>
              </a:rPr>
              <a:t>116.7</a:t>
            </a:r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B1293211-D4F5-48D6-990A-96B6F0592509}"/>
              </a:ext>
            </a:extLst>
          </p:cNvPr>
          <p:cNvSpPr/>
          <p:nvPr/>
        </p:nvSpPr>
        <p:spPr>
          <a:xfrm>
            <a:off x="2779713" y="4041775"/>
            <a:ext cx="808037" cy="333375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CA" b="1" dirty="0">
                <a:solidFill>
                  <a:schemeClr val="tx1"/>
                </a:solidFill>
              </a:rPr>
              <a:t>101.5</a:t>
            </a:r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70DFECDD-9943-4347-A29F-CD606647AA4F}"/>
              </a:ext>
            </a:extLst>
          </p:cNvPr>
          <p:cNvSpPr/>
          <p:nvPr/>
        </p:nvSpPr>
        <p:spPr>
          <a:xfrm>
            <a:off x="1935163" y="4470400"/>
            <a:ext cx="808037" cy="331788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400" b="1" dirty="0">
                <a:solidFill>
                  <a:schemeClr val="tx1"/>
                </a:solidFill>
              </a:rPr>
              <a:t>459</a:t>
            </a:r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7D6ACA12-43BC-42BD-B39E-F65621160506}"/>
              </a:ext>
            </a:extLst>
          </p:cNvPr>
          <p:cNvSpPr/>
          <p:nvPr/>
        </p:nvSpPr>
        <p:spPr>
          <a:xfrm>
            <a:off x="1935163" y="4899025"/>
            <a:ext cx="808037" cy="331788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400" b="1" dirty="0">
                <a:solidFill>
                  <a:schemeClr val="tx1"/>
                </a:solidFill>
              </a:rPr>
              <a:t>230</a:t>
            </a:r>
          </a:p>
        </p:txBody>
      </p:sp>
      <p:sp>
        <p:nvSpPr>
          <p:cNvPr id="70" name="Cube 69">
            <a:extLst>
              <a:ext uri="{FF2B5EF4-FFF2-40B4-BE49-F238E27FC236}">
                <a16:creationId xmlns:a16="http://schemas.microsoft.com/office/drawing/2014/main" id="{BCEC4CD5-A96F-4634-8B9A-14F18961EAE8}"/>
              </a:ext>
            </a:extLst>
          </p:cNvPr>
          <p:cNvSpPr/>
          <p:nvPr/>
        </p:nvSpPr>
        <p:spPr>
          <a:xfrm>
            <a:off x="2779713" y="4899025"/>
            <a:ext cx="808037" cy="331788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400" b="1" dirty="0">
                <a:solidFill>
                  <a:schemeClr val="tx1"/>
                </a:solidFill>
              </a:rPr>
              <a:t>187</a:t>
            </a:r>
          </a:p>
        </p:txBody>
      </p:sp>
      <p:sp>
        <p:nvSpPr>
          <p:cNvPr id="71" name="Cube 70">
            <a:extLst>
              <a:ext uri="{FF2B5EF4-FFF2-40B4-BE49-F238E27FC236}">
                <a16:creationId xmlns:a16="http://schemas.microsoft.com/office/drawing/2014/main" id="{8C50A7B0-3DDB-4480-BF50-64225BDB5A7B}"/>
              </a:ext>
            </a:extLst>
          </p:cNvPr>
          <p:cNvSpPr/>
          <p:nvPr/>
        </p:nvSpPr>
        <p:spPr>
          <a:xfrm>
            <a:off x="2779713" y="4470400"/>
            <a:ext cx="808037" cy="331788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400" b="1" dirty="0">
                <a:solidFill>
                  <a:schemeClr val="tx1"/>
                </a:solidFill>
              </a:rPr>
              <a:t>264</a:t>
            </a:r>
          </a:p>
        </p:txBody>
      </p:sp>
      <p:sp>
        <p:nvSpPr>
          <p:cNvPr id="73" name="Cube 72">
            <a:extLst>
              <a:ext uri="{FF2B5EF4-FFF2-40B4-BE49-F238E27FC236}">
                <a16:creationId xmlns:a16="http://schemas.microsoft.com/office/drawing/2014/main" id="{38E84B41-9C70-410C-9F67-E79950A8B3D8}"/>
              </a:ext>
            </a:extLst>
          </p:cNvPr>
          <p:cNvSpPr/>
          <p:nvPr/>
        </p:nvSpPr>
        <p:spPr>
          <a:xfrm>
            <a:off x="7364413" y="4733925"/>
            <a:ext cx="1101725" cy="358775"/>
          </a:xfrm>
          <a:prstGeom prst="cube">
            <a:avLst>
              <a:gd name="adj" fmla="val 7353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300" b="1" dirty="0">
                <a:solidFill>
                  <a:schemeClr val="bg1"/>
                </a:solidFill>
              </a:rPr>
              <a:t>Hip </a:t>
            </a:r>
            <a:r>
              <a:rPr lang="fr-CA" sz="1300" b="1" dirty="0" err="1">
                <a:solidFill>
                  <a:schemeClr val="bg1"/>
                </a:solidFill>
              </a:rPr>
              <a:t>Level</a:t>
            </a:r>
            <a:endParaRPr lang="fr-CA" sz="1300" b="1" dirty="0">
              <a:solidFill>
                <a:schemeClr val="bg1"/>
              </a:solidFill>
            </a:endParaRPr>
          </a:p>
        </p:txBody>
      </p:sp>
      <p:sp>
        <p:nvSpPr>
          <p:cNvPr id="74" name="Cube 73">
            <a:extLst>
              <a:ext uri="{FF2B5EF4-FFF2-40B4-BE49-F238E27FC236}">
                <a16:creationId xmlns:a16="http://schemas.microsoft.com/office/drawing/2014/main" id="{6AE8DA03-7E71-4305-8A40-78435EA0BC85}"/>
              </a:ext>
            </a:extLst>
          </p:cNvPr>
          <p:cNvSpPr/>
          <p:nvPr/>
        </p:nvSpPr>
        <p:spPr>
          <a:xfrm>
            <a:off x="7362825" y="1865313"/>
            <a:ext cx="1103313" cy="358775"/>
          </a:xfrm>
          <a:prstGeom prst="cube">
            <a:avLst>
              <a:gd name="adj" fmla="val 7353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fr-CA" sz="1300" b="1" dirty="0" err="1">
                <a:solidFill>
                  <a:schemeClr val="bg1"/>
                </a:solidFill>
              </a:rPr>
              <a:t>Waist</a:t>
            </a:r>
            <a:r>
              <a:rPr lang="fr-CA" sz="1300" b="1" dirty="0">
                <a:solidFill>
                  <a:schemeClr val="bg1"/>
                </a:solidFill>
              </a:rPr>
              <a:t> </a:t>
            </a:r>
            <a:r>
              <a:rPr lang="fr-CA" sz="1300" b="1" dirty="0" err="1">
                <a:solidFill>
                  <a:schemeClr val="bg1"/>
                </a:solidFill>
              </a:rPr>
              <a:t>Level</a:t>
            </a:r>
            <a:endParaRPr lang="fr-CA" sz="1300" b="1" dirty="0">
              <a:solidFill>
                <a:schemeClr val="bg1"/>
              </a:solidFill>
            </a:endParaRPr>
          </a:p>
        </p:txBody>
      </p:sp>
      <p:sp>
        <p:nvSpPr>
          <p:cNvPr id="75" name="Rogner un rectangle à un seul coin 74">
            <a:extLst>
              <a:ext uri="{FF2B5EF4-FFF2-40B4-BE49-F238E27FC236}">
                <a16:creationId xmlns:a16="http://schemas.microsoft.com/office/drawing/2014/main" id="{4103140C-A762-49C0-9D22-47E0AEF803EB}"/>
              </a:ext>
            </a:extLst>
          </p:cNvPr>
          <p:cNvSpPr/>
          <p:nvPr/>
        </p:nvSpPr>
        <p:spPr>
          <a:xfrm flipH="1">
            <a:off x="1939925" y="1192213"/>
            <a:ext cx="814388" cy="277812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defRPr/>
            </a:pPr>
            <a:r>
              <a:rPr lang="fr-CA" sz="1100" b="1" dirty="0" err="1"/>
              <a:t>Low</a:t>
            </a:r>
            <a:r>
              <a:rPr lang="fr-CA" sz="1100" b="1" dirty="0"/>
              <a:t> WHR</a:t>
            </a:r>
          </a:p>
        </p:txBody>
      </p:sp>
      <p:sp>
        <p:nvSpPr>
          <p:cNvPr id="76" name="Rogner un rectangle à un seul coin 75">
            <a:extLst>
              <a:ext uri="{FF2B5EF4-FFF2-40B4-BE49-F238E27FC236}">
                <a16:creationId xmlns:a16="http://schemas.microsoft.com/office/drawing/2014/main" id="{1197C773-82D2-4817-BFAC-15B2AF968FE9}"/>
              </a:ext>
            </a:extLst>
          </p:cNvPr>
          <p:cNvSpPr/>
          <p:nvPr/>
        </p:nvSpPr>
        <p:spPr>
          <a:xfrm flipH="1">
            <a:off x="2784475" y="1192213"/>
            <a:ext cx="814388" cy="277812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defRPr/>
            </a:pPr>
            <a:r>
              <a:rPr lang="fr-CA" sz="1100" b="1" dirty="0"/>
              <a:t>High WHR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4" descr="11-WHR-Fig2-FILM_fond.png">
            <a:extLst>
              <a:ext uri="{FF2B5EF4-FFF2-40B4-BE49-F238E27FC236}">
                <a16:creationId xmlns:a16="http://schemas.microsoft.com/office/drawing/2014/main" id="{09960B7A-177D-4E46-B794-D4CA04B6D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re 35">
            <a:extLst>
              <a:ext uri="{FF2B5EF4-FFF2-40B4-BE49-F238E27FC236}">
                <a16:creationId xmlns:a16="http://schemas.microsoft.com/office/drawing/2014/main" id="{CE44C310-D490-42E9-8D9C-9918B257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6988"/>
            <a:ext cx="8280400" cy="830262"/>
          </a:xfrm>
        </p:spPr>
        <p:txBody>
          <a:bodyPr/>
          <a:lstStyle/>
          <a:p>
            <a:r>
              <a:rPr lang="en-US" altLang="fr-FR" sz="1600">
                <a:solidFill>
                  <a:schemeClr val="tx1"/>
                </a:solidFill>
              </a:rPr>
              <a:t>RELATIONSHIPS BETWEEN CHANGES IN INTRA-ABDOMINAL FAT AND REDUCTION IN WAIST CIRCUMFERENCE (A) AND WAIST-TO-HIP RATIO (WHR) (B) IN OBESE WOMEN</a:t>
            </a:r>
            <a:endParaRPr lang="fr-FR" altLang="fr-FR" sz="1600">
              <a:solidFill>
                <a:schemeClr val="tx1"/>
              </a:solidFill>
            </a:endParaRPr>
          </a:p>
        </p:txBody>
      </p:sp>
      <p:sp>
        <p:nvSpPr>
          <p:cNvPr id="17412" name="Rectangle 37">
            <a:extLst>
              <a:ext uri="{FF2B5EF4-FFF2-40B4-BE49-F238E27FC236}">
                <a16:creationId xmlns:a16="http://schemas.microsoft.com/office/drawing/2014/main" id="{19E2A847-1674-4C06-B8F0-4FBEE037D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6149975"/>
            <a:ext cx="4052887" cy="600075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From Kuk J et al. Measurement of Body Composition in Obesity.</a:t>
            </a:r>
          </a:p>
          <a:p>
            <a:pPr eaLnBrk="1" hangingPunct="1"/>
            <a:r>
              <a:rPr lang="en-US" altLang="fr-FR" sz="1000"/>
              <a:t>In Treatment of the Obese Patient. Humana press; 2007, pp. 121-49</a:t>
            </a:r>
          </a:p>
          <a:p>
            <a:pPr eaLnBrk="1" hangingPunct="1"/>
            <a:r>
              <a:rPr lang="fr-CA" altLang="fr-FR" sz="1000"/>
              <a:t>Reproduced with permission</a:t>
            </a:r>
          </a:p>
        </p:txBody>
      </p:sp>
      <p:sp>
        <p:nvSpPr>
          <p:cNvPr id="7" name="Rogner un rectangle à un seul coin 6">
            <a:extLst>
              <a:ext uri="{FF2B5EF4-FFF2-40B4-BE49-F238E27FC236}">
                <a16:creationId xmlns:a16="http://schemas.microsoft.com/office/drawing/2014/main" id="{C3598F72-7DEF-4848-BDFF-DFB54C3689C0}"/>
              </a:ext>
            </a:extLst>
          </p:cNvPr>
          <p:cNvSpPr/>
          <p:nvPr/>
        </p:nvSpPr>
        <p:spPr>
          <a:xfrm flipH="1">
            <a:off x="2932113" y="1600200"/>
            <a:ext cx="1352550" cy="1049338"/>
          </a:xfrm>
          <a:prstGeom prst="snip1Rect">
            <a:avLst>
              <a:gd name="adj" fmla="val 9958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8" name="Rogner un rectangle à un seul coin 7">
            <a:extLst>
              <a:ext uri="{FF2B5EF4-FFF2-40B4-BE49-F238E27FC236}">
                <a16:creationId xmlns:a16="http://schemas.microsoft.com/office/drawing/2014/main" id="{829A1F30-A692-4ECD-9949-7D251A7F6498}"/>
              </a:ext>
            </a:extLst>
          </p:cNvPr>
          <p:cNvSpPr/>
          <p:nvPr/>
        </p:nvSpPr>
        <p:spPr>
          <a:xfrm flipH="1">
            <a:off x="7458075" y="1600200"/>
            <a:ext cx="1354138" cy="1049338"/>
          </a:xfrm>
          <a:prstGeom prst="snip1Rect">
            <a:avLst>
              <a:gd name="adj" fmla="val 9958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9" name="Rogner un rectangle à un seul coin 8">
            <a:extLst>
              <a:ext uri="{FF2B5EF4-FFF2-40B4-BE49-F238E27FC236}">
                <a16:creationId xmlns:a16="http://schemas.microsoft.com/office/drawing/2014/main" id="{9DAF5DCC-C2CB-4A1E-9428-0F7750174EC2}"/>
              </a:ext>
            </a:extLst>
          </p:cNvPr>
          <p:cNvSpPr/>
          <p:nvPr/>
        </p:nvSpPr>
        <p:spPr>
          <a:xfrm flipH="1">
            <a:off x="2998788" y="1676400"/>
            <a:ext cx="1219200" cy="41275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b="1" dirty="0">
                <a:solidFill>
                  <a:schemeClr val="tx1"/>
                </a:solidFill>
              </a:rPr>
              <a:t>r=0.49</a:t>
            </a:r>
          </a:p>
        </p:txBody>
      </p:sp>
      <p:sp>
        <p:nvSpPr>
          <p:cNvPr id="10" name="Rogner un rectangle à un seul coin 9">
            <a:extLst>
              <a:ext uri="{FF2B5EF4-FFF2-40B4-BE49-F238E27FC236}">
                <a16:creationId xmlns:a16="http://schemas.microsoft.com/office/drawing/2014/main" id="{0FD80E5A-8F91-48FF-A182-5D0C9896A697}"/>
              </a:ext>
            </a:extLst>
          </p:cNvPr>
          <p:cNvSpPr/>
          <p:nvPr/>
        </p:nvSpPr>
        <p:spPr>
          <a:xfrm flipH="1">
            <a:off x="2998788" y="2170113"/>
            <a:ext cx="1219200" cy="411162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b="1" dirty="0">
                <a:solidFill>
                  <a:schemeClr val="tx1"/>
                </a:solidFill>
              </a:rPr>
              <a:t>p&lt;0.0001</a:t>
            </a:r>
          </a:p>
        </p:txBody>
      </p:sp>
      <p:sp>
        <p:nvSpPr>
          <p:cNvPr id="11" name="Rogner un rectangle à un seul coin 10">
            <a:extLst>
              <a:ext uri="{FF2B5EF4-FFF2-40B4-BE49-F238E27FC236}">
                <a16:creationId xmlns:a16="http://schemas.microsoft.com/office/drawing/2014/main" id="{492F4F45-66C1-4867-A311-75A096B49186}"/>
              </a:ext>
            </a:extLst>
          </p:cNvPr>
          <p:cNvSpPr/>
          <p:nvPr/>
        </p:nvSpPr>
        <p:spPr>
          <a:xfrm flipH="1">
            <a:off x="7526338" y="1676400"/>
            <a:ext cx="1219200" cy="41275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b="1" dirty="0">
                <a:solidFill>
                  <a:schemeClr val="tx1"/>
                </a:solidFill>
              </a:rPr>
              <a:t>r=-0.02</a:t>
            </a:r>
          </a:p>
        </p:txBody>
      </p:sp>
      <p:sp>
        <p:nvSpPr>
          <p:cNvPr id="12" name="Rogner un rectangle à un seul coin 11">
            <a:extLst>
              <a:ext uri="{FF2B5EF4-FFF2-40B4-BE49-F238E27FC236}">
                <a16:creationId xmlns:a16="http://schemas.microsoft.com/office/drawing/2014/main" id="{9A71CB53-216B-437F-98DD-F8322C1A87A5}"/>
              </a:ext>
            </a:extLst>
          </p:cNvPr>
          <p:cNvSpPr/>
          <p:nvPr/>
        </p:nvSpPr>
        <p:spPr>
          <a:xfrm flipH="1">
            <a:off x="7526338" y="2170113"/>
            <a:ext cx="1219200" cy="411162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b="1" dirty="0">
                <a:solidFill>
                  <a:schemeClr val="tx1"/>
                </a:solidFill>
              </a:rPr>
              <a:t>p&gt;0.10</a:t>
            </a:r>
          </a:p>
        </p:txBody>
      </p:sp>
      <p:sp>
        <p:nvSpPr>
          <p:cNvPr id="17419" name="ZoneTexte 12">
            <a:extLst>
              <a:ext uri="{FF2B5EF4-FFF2-40B4-BE49-F238E27FC236}">
                <a16:creationId xmlns:a16="http://schemas.microsoft.com/office/drawing/2014/main" id="{E8AFB7D1-5439-4AB8-B649-F8F8354B265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431799" y="3467100"/>
            <a:ext cx="221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Reduction in Waist (cm)</a:t>
            </a:r>
          </a:p>
        </p:txBody>
      </p:sp>
      <p:sp>
        <p:nvSpPr>
          <p:cNvPr id="17420" name="ZoneTexte 13">
            <a:extLst>
              <a:ext uri="{FF2B5EF4-FFF2-40B4-BE49-F238E27FC236}">
                <a16:creationId xmlns:a16="http://schemas.microsoft.com/office/drawing/2014/main" id="{624477D5-CC19-4AC4-9C0D-ECFAD1234DD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365626" y="3467100"/>
            <a:ext cx="174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Reduction in WHR</a:t>
            </a:r>
          </a:p>
        </p:txBody>
      </p:sp>
      <p:sp>
        <p:nvSpPr>
          <p:cNvPr id="17421" name="ZoneTexte 14">
            <a:extLst>
              <a:ext uri="{FF2B5EF4-FFF2-40B4-BE49-F238E27FC236}">
                <a16:creationId xmlns:a16="http://schemas.microsoft.com/office/drawing/2014/main" id="{ADAB946F-84E9-468A-833F-584BA5E78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4659313"/>
            <a:ext cx="31527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300" b="1"/>
              <a:t>Reduction in Intra-abdominal Fat (kg)</a:t>
            </a:r>
          </a:p>
        </p:txBody>
      </p:sp>
      <p:sp>
        <p:nvSpPr>
          <p:cNvPr id="17422" name="ZoneTexte 15">
            <a:extLst>
              <a:ext uri="{FF2B5EF4-FFF2-40B4-BE49-F238E27FC236}">
                <a16:creationId xmlns:a16="http://schemas.microsoft.com/office/drawing/2014/main" id="{522C3494-77FD-47C8-A98B-C577DAE5D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13" y="4659313"/>
            <a:ext cx="31543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300" b="1"/>
              <a:t>Reduction in Intra-abdominal Fat (kg)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23" descr="12-SagittalDiameter-fig1-FILM_fond.png">
            <a:extLst>
              <a:ext uri="{FF2B5EF4-FFF2-40B4-BE49-F238E27FC236}">
                <a16:creationId xmlns:a16="http://schemas.microsoft.com/office/drawing/2014/main" id="{43584531-5304-4B43-B529-5D814A834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re 35">
            <a:extLst>
              <a:ext uri="{FF2B5EF4-FFF2-40B4-BE49-F238E27FC236}">
                <a16:creationId xmlns:a16="http://schemas.microsoft.com/office/drawing/2014/main" id="{C044CE0C-A5C2-4ED0-A965-BBF49BEC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6988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RELATIONSHIP BETWEEN INTRA-ABDOMINAL FAT WITH WAIST</a:t>
            </a:r>
            <a:br>
              <a:rPr lang="en-US" altLang="fr-FR" sz="2000">
                <a:solidFill>
                  <a:schemeClr val="tx1"/>
                </a:solidFill>
              </a:rPr>
            </a:br>
            <a:r>
              <a:rPr lang="en-US" altLang="fr-FR" sz="2000">
                <a:solidFill>
                  <a:schemeClr val="tx1"/>
                </a:solidFill>
              </a:rPr>
              <a:t>CIRCUMFERENCE (A) AND SAGITTAL DIAMETER (B)</a:t>
            </a:r>
            <a:endParaRPr lang="fr-FR" altLang="fr-FR" sz="2000">
              <a:solidFill>
                <a:schemeClr val="tx1"/>
              </a:solidFill>
            </a:endParaRPr>
          </a:p>
        </p:txBody>
      </p:sp>
      <p:sp>
        <p:nvSpPr>
          <p:cNvPr id="5" name="Rogner un rectangle à un seul coin 4">
            <a:extLst>
              <a:ext uri="{FF2B5EF4-FFF2-40B4-BE49-F238E27FC236}">
                <a16:creationId xmlns:a16="http://schemas.microsoft.com/office/drawing/2014/main" id="{82A5AED3-1B6E-402C-BAB0-2433BF2BD7C6}"/>
              </a:ext>
            </a:extLst>
          </p:cNvPr>
          <p:cNvSpPr/>
          <p:nvPr/>
        </p:nvSpPr>
        <p:spPr>
          <a:xfrm flipH="1">
            <a:off x="1327150" y="1654175"/>
            <a:ext cx="1352550" cy="1049338"/>
          </a:xfrm>
          <a:prstGeom prst="snip1Rect">
            <a:avLst>
              <a:gd name="adj" fmla="val 9958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6" name="Rogner un rectangle à un seul coin 5">
            <a:extLst>
              <a:ext uri="{FF2B5EF4-FFF2-40B4-BE49-F238E27FC236}">
                <a16:creationId xmlns:a16="http://schemas.microsoft.com/office/drawing/2014/main" id="{C4C852FD-0267-401A-9302-B7D278259619}"/>
              </a:ext>
            </a:extLst>
          </p:cNvPr>
          <p:cNvSpPr/>
          <p:nvPr/>
        </p:nvSpPr>
        <p:spPr>
          <a:xfrm flipH="1">
            <a:off x="1393825" y="1730375"/>
            <a:ext cx="1219200" cy="41275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>
              <a:defRPr/>
            </a:pPr>
            <a:r>
              <a:rPr lang="fr-CA" sz="1600" b="1" dirty="0">
                <a:solidFill>
                  <a:schemeClr val="tx1"/>
                </a:solidFill>
              </a:rPr>
              <a:t>r=0.87</a:t>
            </a:r>
          </a:p>
        </p:txBody>
      </p:sp>
      <p:sp>
        <p:nvSpPr>
          <p:cNvPr id="7" name="Rogner un rectangle à un seul coin 6">
            <a:extLst>
              <a:ext uri="{FF2B5EF4-FFF2-40B4-BE49-F238E27FC236}">
                <a16:creationId xmlns:a16="http://schemas.microsoft.com/office/drawing/2014/main" id="{522ED99C-D5DB-4BED-93F6-2CD3AA231F16}"/>
              </a:ext>
            </a:extLst>
          </p:cNvPr>
          <p:cNvSpPr/>
          <p:nvPr/>
        </p:nvSpPr>
        <p:spPr>
          <a:xfrm flipH="1">
            <a:off x="1393825" y="2222500"/>
            <a:ext cx="1219200" cy="41275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>
              <a:defRPr/>
            </a:pPr>
            <a:r>
              <a:rPr lang="fr-CA" sz="1600" b="1" dirty="0">
                <a:solidFill>
                  <a:schemeClr val="tx1"/>
                </a:solidFill>
              </a:rPr>
              <a:t>r=0.77</a:t>
            </a:r>
          </a:p>
        </p:txBody>
      </p:sp>
      <p:pic>
        <p:nvPicPr>
          <p:cNvPr id="18439" name="Image 11" descr="marque_rouge_dégradé_2.png">
            <a:extLst>
              <a:ext uri="{FF2B5EF4-FFF2-40B4-BE49-F238E27FC236}">
                <a16:creationId xmlns:a16="http://schemas.microsoft.com/office/drawing/2014/main" id="{88DDD434-4041-4AE1-A6C6-4086775DD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824038"/>
            <a:ext cx="24606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Image 13" descr="marque_jaune_dégradé.jpg">
            <a:extLst>
              <a:ext uri="{FF2B5EF4-FFF2-40B4-BE49-F238E27FC236}">
                <a16:creationId xmlns:a16="http://schemas.microsoft.com/office/drawing/2014/main" id="{DA774D9C-BCEB-4F0F-AB37-455A9E19D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2309813"/>
            <a:ext cx="2317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ZoneTexte 14">
            <a:extLst>
              <a:ext uri="{FF2B5EF4-FFF2-40B4-BE49-F238E27FC236}">
                <a16:creationId xmlns:a16="http://schemas.microsoft.com/office/drawing/2014/main" id="{158983E9-13D0-4379-B2DA-C5628060501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020762" y="2973388"/>
            <a:ext cx="2657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Intra-abdominal Fat (cm</a:t>
            </a:r>
            <a:r>
              <a:rPr lang="fr-CA" altLang="fr-FR" sz="1600" b="1" baseline="30000"/>
              <a:t>2</a:t>
            </a:r>
            <a:r>
              <a:rPr lang="fr-CA" altLang="fr-FR" sz="1600" b="1"/>
              <a:t>)</a:t>
            </a:r>
          </a:p>
        </p:txBody>
      </p:sp>
      <p:sp>
        <p:nvSpPr>
          <p:cNvPr id="18442" name="ZoneTexte 15">
            <a:extLst>
              <a:ext uri="{FF2B5EF4-FFF2-40B4-BE49-F238E27FC236}">
                <a16:creationId xmlns:a16="http://schemas.microsoft.com/office/drawing/2014/main" id="{571E9725-FE85-4F30-8F52-C3493032F05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488531" y="2991644"/>
            <a:ext cx="2657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Intra-abdominal Fat (cm</a:t>
            </a:r>
            <a:r>
              <a:rPr lang="fr-CA" altLang="fr-FR" sz="1600" b="1" baseline="30000"/>
              <a:t>2</a:t>
            </a:r>
            <a:r>
              <a:rPr lang="fr-CA" altLang="fr-FR" sz="1600" b="1"/>
              <a:t>)</a:t>
            </a:r>
          </a:p>
        </p:txBody>
      </p:sp>
      <p:sp>
        <p:nvSpPr>
          <p:cNvPr id="18443" name="ZoneTexte 16">
            <a:extLst>
              <a:ext uri="{FF2B5EF4-FFF2-40B4-BE49-F238E27FC236}">
                <a16:creationId xmlns:a16="http://schemas.microsoft.com/office/drawing/2014/main" id="{30340CC8-FB7F-4C7A-B766-87E71DFF8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5286375"/>
            <a:ext cx="347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Abdominal Sagittal Diameter (cm)</a:t>
            </a:r>
          </a:p>
        </p:txBody>
      </p:sp>
      <p:sp>
        <p:nvSpPr>
          <p:cNvPr id="18444" name="ZoneTexte 17">
            <a:extLst>
              <a:ext uri="{FF2B5EF4-FFF2-40B4-BE49-F238E27FC236}">
                <a16:creationId xmlns:a16="http://schemas.microsoft.com/office/drawing/2014/main" id="{27A23CA6-0D97-4E9C-A7AB-F3D522046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5278438"/>
            <a:ext cx="2711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Waist Circumference (cm)</a:t>
            </a:r>
          </a:p>
        </p:txBody>
      </p:sp>
      <p:sp>
        <p:nvSpPr>
          <p:cNvPr id="18445" name="Rectangle 37">
            <a:extLst>
              <a:ext uri="{FF2B5EF4-FFF2-40B4-BE49-F238E27FC236}">
                <a16:creationId xmlns:a16="http://schemas.microsoft.com/office/drawing/2014/main" id="{414FA5CD-BA34-4F8E-94BD-659E04577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6292850"/>
            <a:ext cx="3155950" cy="430213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From Pouliot MC et al. Am J Cardiol 1994; 73: 460-8</a:t>
            </a:r>
          </a:p>
          <a:p>
            <a:pPr eaLnBrk="1" hangingPunct="1"/>
            <a:r>
              <a:rPr lang="fr-CA" altLang="fr-FR" sz="1000"/>
              <a:t>Reproduced with permission</a:t>
            </a:r>
          </a:p>
        </p:txBody>
      </p:sp>
      <p:sp>
        <p:nvSpPr>
          <p:cNvPr id="20" name="Rogner un rectangle à un seul coin 19">
            <a:extLst>
              <a:ext uri="{FF2B5EF4-FFF2-40B4-BE49-F238E27FC236}">
                <a16:creationId xmlns:a16="http://schemas.microsoft.com/office/drawing/2014/main" id="{FEE76F94-0E79-47D7-B629-5355F749798F}"/>
              </a:ext>
            </a:extLst>
          </p:cNvPr>
          <p:cNvSpPr/>
          <p:nvPr/>
        </p:nvSpPr>
        <p:spPr>
          <a:xfrm flipH="1">
            <a:off x="5835650" y="1654175"/>
            <a:ext cx="1354138" cy="1049338"/>
          </a:xfrm>
          <a:prstGeom prst="snip1Rect">
            <a:avLst>
              <a:gd name="adj" fmla="val 9958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21" name="Rogner un rectangle à un seul coin 20">
            <a:extLst>
              <a:ext uri="{FF2B5EF4-FFF2-40B4-BE49-F238E27FC236}">
                <a16:creationId xmlns:a16="http://schemas.microsoft.com/office/drawing/2014/main" id="{088273FD-46E3-4748-AD53-8E9FF8F61623}"/>
              </a:ext>
            </a:extLst>
          </p:cNvPr>
          <p:cNvSpPr/>
          <p:nvPr/>
        </p:nvSpPr>
        <p:spPr>
          <a:xfrm flipH="1">
            <a:off x="5903913" y="1730375"/>
            <a:ext cx="1219200" cy="41275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>
              <a:defRPr/>
            </a:pPr>
            <a:r>
              <a:rPr lang="fr-CA" sz="1600" b="1" dirty="0">
                <a:solidFill>
                  <a:schemeClr val="tx1"/>
                </a:solidFill>
              </a:rPr>
              <a:t>r=0.87</a:t>
            </a:r>
          </a:p>
        </p:txBody>
      </p:sp>
      <p:sp>
        <p:nvSpPr>
          <p:cNvPr id="22" name="Rogner un rectangle à un seul coin 21">
            <a:extLst>
              <a:ext uri="{FF2B5EF4-FFF2-40B4-BE49-F238E27FC236}">
                <a16:creationId xmlns:a16="http://schemas.microsoft.com/office/drawing/2014/main" id="{39BA7BBF-17E6-42D5-B25B-9C10C9E3E54B}"/>
              </a:ext>
            </a:extLst>
          </p:cNvPr>
          <p:cNvSpPr/>
          <p:nvPr/>
        </p:nvSpPr>
        <p:spPr>
          <a:xfrm flipH="1">
            <a:off x="5903913" y="2222500"/>
            <a:ext cx="1219200" cy="41275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>
              <a:defRPr/>
            </a:pPr>
            <a:r>
              <a:rPr lang="fr-CA" sz="1600" b="1" dirty="0">
                <a:solidFill>
                  <a:schemeClr val="tx1"/>
                </a:solidFill>
              </a:rPr>
              <a:t>r=0.80</a:t>
            </a:r>
          </a:p>
        </p:txBody>
      </p:sp>
      <p:pic>
        <p:nvPicPr>
          <p:cNvPr id="18449" name="Image 22" descr="marque_rouge_dégradé_2.png">
            <a:extLst>
              <a:ext uri="{FF2B5EF4-FFF2-40B4-BE49-F238E27FC236}">
                <a16:creationId xmlns:a16="http://schemas.microsoft.com/office/drawing/2014/main" id="{E15819F2-92D5-448F-A6BE-456A543B8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824038"/>
            <a:ext cx="2476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Image 23" descr="marque_jaune_dégradé.jpg">
            <a:extLst>
              <a:ext uri="{FF2B5EF4-FFF2-40B4-BE49-F238E27FC236}">
                <a16:creationId xmlns:a16="http://schemas.microsoft.com/office/drawing/2014/main" id="{47A1AD43-5DE2-418C-8340-99AFD17DC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309813"/>
            <a:ext cx="2317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Line 21">
            <a:extLst>
              <a:ext uri="{FF2B5EF4-FFF2-40B4-BE49-F238E27FC236}">
                <a16:creationId xmlns:a16="http://schemas.microsoft.com/office/drawing/2014/main" id="{B63B80C3-AB0C-45A7-A426-84DD964060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1563" y="2757488"/>
            <a:ext cx="1514475" cy="172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452" name="Line 22">
            <a:extLst>
              <a:ext uri="{FF2B5EF4-FFF2-40B4-BE49-F238E27FC236}">
                <a16:creationId xmlns:a16="http://schemas.microsoft.com/office/drawing/2014/main" id="{4DAAE684-4050-4752-86A4-1A1C2815BC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4238" y="2755900"/>
            <a:ext cx="1779587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453" name="Line 25">
            <a:extLst>
              <a:ext uri="{FF2B5EF4-FFF2-40B4-BE49-F238E27FC236}">
                <a16:creationId xmlns:a16="http://schemas.microsoft.com/office/drawing/2014/main" id="{45E6D7DF-4645-4456-B875-BDEDDFBE61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5413" y="3132138"/>
            <a:ext cx="1954212" cy="146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35">
            <a:extLst>
              <a:ext uri="{FF2B5EF4-FFF2-40B4-BE49-F238E27FC236}">
                <a16:creationId xmlns:a16="http://schemas.microsoft.com/office/drawing/2014/main" id="{00D2CB13-EF1F-4722-B368-31CCA15D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6988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MEASUREMENT OF SAGITTAL DIAMETER IN THE STANDING</a:t>
            </a:r>
            <a:br>
              <a:rPr lang="en-US" altLang="fr-FR" sz="2000">
                <a:solidFill>
                  <a:schemeClr val="tx1"/>
                </a:solidFill>
              </a:rPr>
            </a:br>
            <a:r>
              <a:rPr lang="fr-CA" altLang="fr-FR" sz="2000">
                <a:solidFill>
                  <a:schemeClr val="tx1"/>
                </a:solidFill>
              </a:rPr>
              <a:t>AND SUPINE POSITIONS</a:t>
            </a:r>
            <a:endParaRPr lang="fr-FR" altLang="fr-FR" sz="2000">
              <a:solidFill>
                <a:schemeClr val="tx1"/>
              </a:solidFill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695BEF9F-0DC7-4747-81E4-1BE837C0B4F1}"/>
              </a:ext>
            </a:extLst>
          </p:cNvPr>
          <p:cNvGrpSpPr>
            <a:grpSpLocks/>
          </p:cNvGrpSpPr>
          <p:nvPr/>
        </p:nvGrpSpPr>
        <p:grpSpPr bwMode="auto">
          <a:xfrm>
            <a:off x="1160463" y="5145088"/>
            <a:ext cx="2371725" cy="474662"/>
            <a:chOff x="2149" y="863"/>
            <a:chExt cx="1551" cy="389"/>
          </a:xfrm>
        </p:grpSpPr>
        <p:sp>
          <p:nvSpPr>
            <p:cNvPr id="19467" name="Rectangle 34">
              <a:extLst>
                <a:ext uri="{FF2B5EF4-FFF2-40B4-BE49-F238E27FC236}">
                  <a16:creationId xmlns:a16="http://schemas.microsoft.com/office/drawing/2014/main" id="{06A3EB7D-6B87-40F8-A7DD-C0F8CB63A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400" b="1"/>
                <a:t>Standing </a:t>
              </a:r>
            </a:p>
          </p:txBody>
        </p:sp>
        <p:sp>
          <p:nvSpPr>
            <p:cNvPr id="19468" name="Rectangle 35">
              <a:extLst>
                <a:ext uri="{FF2B5EF4-FFF2-40B4-BE49-F238E27FC236}">
                  <a16:creationId xmlns:a16="http://schemas.microsoft.com/office/drawing/2014/main" id="{F7D90DFD-36A7-493B-A412-7B32EF9F0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97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2400" b="1"/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AC27F859-961E-4E44-9000-9B0D8D2DA68F}"/>
              </a:ext>
            </a:extLst>
          </p:cNvPr>
          <p:cNvGrpSpPr>
            <a:grpSpLocks/>
          </p:cNvGrpSpPr>
          <p:nvPr/>
        </p:nvGrpSpPr>
        <p:grpSpPr bwMode="auto">
          <a:xfrm>
            <a:off x="5634038" y="5145088"/>
            <a:ext cx="2371725" cy="474662"/>
            <a:chOff x="2149" y="863"/>
            <a:chExt cx="1551" cy="389"/>
          </a:xfrm>
        </p:grpSpPr>
        <p:sp>
          <p:nvSpPr>
            <p:cNvPr id="19465" name="Rectangle 34">
              <a:extLst>
                <a:ext uri="{FF2B5EF4-FFF2-40B4-BE49-F238E27FC236}">
                  <a16:creationId xmlns:a16="http://schemas.microsoft.com/office/drawing/2014/main" id="{9C0A98C0-1394-4BB6-BDF2-0DBF7B80A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400" b="1"/>
                <a:t>Supine </a:t>
              </a:r>
            </a:p>
          </p:txBody>
        </p:sp>
        <p:sp>
          <p:nvSpPr>
            <p:cNvPr id="19466" name="Rectangle 35">
              <a:extLst>
                <a:ext uri="{FF2B5EF4-FFF2-40B4-BE49-F238E27FC236}">
                  <a16:creationId xmlns:a16="http://schemas.microsoft.com/office/drawing/2014/main" id="{D92E987F-B1EA-4941-98B5-3CC3E5210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97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2400" b="1"/>
            </a:p>
          </p:txBody>
        </p:sp>
      </p:grpSp>
      <p:sp>
        <p:nvSpPr>
          <p:cNvPr id="10" name="Cube 9">
            <a:extLst>
              <a:ext uri="{FF2B5EF4-FFF2-40B4-BE49-F238E27FC236}">
                <a16:creationId xmlns:a16="http://schemas.microsoft.com/office/drawing/2014/main" id="{0207DB66-4614-40C1-92E2-71DC1FE20F75}"/>
              </a:ext>
            </a:extLst>
          </p:cNvPr>
          <p:cNvSpPr/>
          <p:nvPr/>
        </p:nvSpPr>
        <p:spPr>
          <a:xfrm>
            <a:off x="161925" y="1255713"/>
            <a:ext cx="4311650" cy="3633787"/>
          </a:xfrm>
          <a:prstGeom prst="cube">
            <a:avLst>
              <a:gd name="adj" fmla="val 4313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DABC84A3-98AC-415D-AD49-B9F1B82B67F2}"/>
              </a:ext>
            </a:extLst>
          </p:cNvPr>
          <p:cNvSpPr/>
          <p:nvPr/>
        </p:nvSpPr>
        <p:spPr>
          <a:xfrm>
            <a:off x="4625975" y="1255713"/>
            <a:ext cx="4311650" cy="3633787"/>
          </a:xfrm>
          <a:prstGeom prst="cube">
            <a:avLst>
              <a:gd name="adj" fmla="val 4313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endParaRPr lang="fr-CA" sz="1100" b="1" dirty="0">
              <a:solidFill>
                <a:schemeClr val="tx1"/>
              </a:solidFill>
            </a:endParaRPr>
          </a:p>
        </p:txBody>
      </p:sp>
      <p:pic>
        <p:nvPicPr>
          <p:cNvPr id="19463" name="Image 11" descr="diapo_13a.jpg">
            <a:extLst>
              <a:ext uri="{FF2B5EF4-FFF2-40B4-BE49-F238E27FC236}">
                <a16:creationId xmlns:a16="http://schemas.microsoft.com/office/drawing/2014/main" id="{1F9DA932-E62E-4BB8-90B4-F36028A34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530350"/>
            <a:ext cx="3973512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age 12" descr="diapo_13b.jpg">
            <a:extLst>
              <a:ext uri="{FF2B5EF4-FFF2-40B4-BE49-F238E27FC236}">
                <a16:creationId xmlns:a16="http://schemas.microsoft.com/office/drawing/2014/main" id="{E3F58843-0F80-4A14-AB16-F5B759CAA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528763"/>
            <a:ext cx="39893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be 20">
            <a:extLst>
              <a:ext uri="{FF2B5EF4-FFF2-40B4-BE49-F238E27FC236}">
                <a16:creationId xmlns:a16="http://schemas.microsoft.com/office/drawing/2014/main" id="{CADB1C11-9D6E-4137-B429-DFA11875AC9F}"/>
              </a:ext>
            </a:extLst>
          </p:cNvPr>
          <p:cNvSpPr/>
          <p:nvPr/>
        </p:nvSpPr>
        <p:spPr>
          <a:xfrm>
            <a:off x="5764213" y="2609850"/>
            <a:ext cx="3190875" cy="2751138"/>
          </a:xfrm>
          <a:prstGeom prst="cube">
            <a:avLst>
              <a:gd name="adj" fmla="val 4313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endParaRPr lang="fr-CA" sz="1100" b="1" dirty="0">
              <a:solidFill>
                <a:schemeClr val="tx1"/>
              </a:solidFill>
            </a:endParaRPr>
          </a:p>
        </p:txBody>
      </p:sp>
      <p:pic>
        <p:nvPicPr>
          <p:cNvPr id="20483" name="Image 23" descr="diapo_14d.jpg">
            <a:extLst>
              <a:ext uri="{FF2B5EF4-FFF2-40B4-BE49-F238E27FC236}">
                <a16:creationId xmlns:a16="http://schemas.microsoft.com/office/drawing/2014/main" id="{4E28801B-DE31-4A7A-A25B-2B6D66BC2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2824163"/>
            <a:ext cx="2717800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C32F24E-04D8-4DC4-A49F-F5C96420EF1E}"/>
              </a:ext>
            </a:extLst>
          </p:cNvPr>
          <p:cNvCxnSpPr/>
          <p:nvPr/>
        </p:nvCxnSpPr>
        <p:spPr>
          <a:xfrm>
            <a:off x="4992688" y="4124325"/>
            <a:ext cx="1417637" cy="1588"/>
          </a:xfrm>
          <a:prstGeom prst="straightConnector1">
            <a:avLst/>
          </a:prstGeom>
          <a:ln w="73025">
            <a:solidFill>
              <a:srgbClr val="C00000"/>
            </a:solidFill>
            <a:tailEnd type="arrow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itre 1">
            <a:extLst>
              <a:ext uri="{FF2B5EF4-FFF2-40B4-BE49-F238E27FC236}">
                <a16:creationId xmlns:a16="http://schemas.microsoft.com/office/drawing/2014/main" id="{CE5D4775-7A21-49F2-BC66-09F5160E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8" y="53975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3-D RECONSTRUCTION OF THE THIGH AND ABDOMEN USING MULTIPLE </a:t>
            </a:r>
            <a:r>
              <a:rPr lang="fr-CA" altLang="fr-FR" sz="2000">
                <a:solidFill>
                  <a:schemeClr val="tx1"/>
                </a:solidFill>
              </a:rPr>
              <a:t>COMPUTED TOMOGRAPHY (CT) IMAGES</a:t>
            </a: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FEEA6B2F-2DED-491F-8A77-F9B12F6A2880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3711575"/>
            <a:ext cx="3197225" cy="457200"/>
            <a:chOff x="2158" y="863"/>
            <a:chExt cx="1542" cy="389"/>
          </a:xfrm>
        </p:grpSpPr>
        <p:sp>
          <p:nvSpPr>
            <p:cNvPr id="20501" name="Rectangle 34">
              <a:extLst>
                <a:ext uri="{FF2B5EF4-FFF2-40B4-BE49-F238E27FC236}">
                  <a16:creationId xmlns:a16="http://schemas.microsoft.com/office/drawing/2014/main" id="{575175DE-5132-44C0-8CE8-EB84BD7B5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200" b="1"/>
                <a:t>3-D reconstruction of the thigh using</a:t>
              </a:r>
            </a:p>
            <a:p>
              <a:pPr eaLnBrk="1" hangingPunct="1"/>
              <a:r>
                <a:rPr lang="fr-CA" altLang="fr-FR" sz="1200" b="1"/>
                <a:t>50 contiguous CT images</a:t>
              </a:r>
              <a:r>
                <a:rPr lang="en-US" altLang="fr-FR" sz="1200" b="1"/>
                <a:t> </a:t>
              </a:r>
            </a:p>
          </p:txBody>
        </p:sp>
        <p:sp>
          <p:nvSpPr>
            <p:cNvPr id="20502" name="Rectangle 35">
              <a:extLst>
                <a:ext uri="{FF2B5EF4-FFF2-40B4-BE49-F238E27FC236}">
                  <a16:creationId xmlns:a16="http://schemas.microsoft.com/office/drawing/2014/main" id="{B626359A-E6C7-453C-B820-2B51E612D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865"/>
              <a:ext cx="5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200" b="1"/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35EB9EFA-84E2-4806-8A1E-C89D521AF16F}"/>
              </a:ext>
            </a:extLst>
          </p:cNvPr>
          <p:cNvGrpSpPr>
            <a:grpSpLocks/>
          </p:cNvGrpSpPr>
          <p:nvPr/>
        </p:nvGrpSpPr>
        <p:grpSpPr bwMode="auto">
          <a:xfrm>
            <a:off x="5768975" y="5476875"/>
            <a:ext cx="3195638" cy="457200"/>
            <a:chOff x="2158" y="863"/>
            <a:chExt cx="1542" cy="389"/>
          </a:xfrm>
        </p:grpSpPr>
        <p:sp>
          <p:nvSpPr>
            <p:cNvPr id="20499" name="Rectangle 34">
              <a:extLst>
                <a:ext uri="{FF2B5EF4-FFF2-40B4-BE49-F238E27FC236}">
                  <a16:creationId xmlns:a16="http://schemas.microsoft.com/office/drawing/2014/main" id="{016EB4BA-78B9-4B40-B4A3-B09AA9CDA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200" b="1"/>
                <a:t>3-D reconstruction of the abdomen using</a:t>
              </a:r>
            </a:p>
            <a:p>
              <a:pPr eaLnBrk="1" hangingPunct="1"/>
              <a:r>
                <a:rPr lang="fr-CA" altLang="fr-FR" sz="1200" b="1"/>
                <a:t>40 contiguous CT images</a:t>
              </a:r>
              <a:r>
                <a:rPr lang="en-US" altLang="fr-FR" sz="1200" b="1"/>
                <a:t> </a:t>
              </a:r>
            </a:p>
          </p:txBody>
        </p:sp>
        <p:sp>
          <p:nvSpPr>
            <p:cNvPr id="20500" name="Rectangle 35">
              <a:extLst>
                <a:ext uri="{FF2B5EF4-FFF2-40B4-BE49-F238E27FC236}">
                  <a16:creationId xmlns:a16="http://schemas.microsoft.com/office/drawing/2014/main" id="{87176931-915E-40E7-8EA7-338F9E8D8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865"/>
              <a:ext cx="5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200" b="1"/>
            </a:p>
          </p:txBody>
        </p:sp>
      </p:grpSp>
      <p:sp>
        <p:nvSpPr>
          <p:cNvPr id="12" name="Cube 11">
            <a:extLst>
              <a:ext uri="{FF2B5EF4-FFF2-40B4-BE49-F238E27FC236}">
                <a16:creationId xmlns:a16="http://schemas.microsoft.com/office/drawing/2014/main" id="{DB6B1D42-C391-42CA-AB5F-F1C882186DE8}"/>
              </a:ext>
            </a:extLst>
          </p:cNvPr>
          <p:cNvSpPr/>
          <p:nvPr/>
        </p:nvSpPr>
        <p:spPr>
          <a:xfrm>
            <a:off x="3881438" y="5002213"/>
            <a:ext cx="1282700" cy="471487"/>
          </a:xfrm>
          <a:prstGeom prst="cube">
            <a:avLst>
              <a:gd name="adj" fmla="val 3678"/>
            </a:avLst>
          </a:prstGeom>
          <a:solidFill>
            <a:schemeClr val="bg1">
              <a:alpha val="6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200" b="1" dirty="0">
                <a:solidFill>
                  <a:schemeClr val="tx1"/>
                </a:solidFill>
              </a:rPr>
              <a:t>CT image </a:t>
            </a:r>
            <a:r>
              <a:rPr lang="fr-CA" sz="1200" b="1" dirty="0" err="1">
                <a:solidFill>
                  <a:schemeClr val="tx1"/>
                </a:solidFill>
              </a:rPr>
              <a:t>at</a:t>
            </a:r>
            <a:r>
              <a:rPr lang="fr-CA" sz="1200" b="1" dirty="0">
                <a:solidFill>
                  <a:schemeClr val="tx1"/>
                </a:solidFill>
              </a:rPr>
              <a:t> L4-L5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D281397F-87EC-417E-8A03-3B5250D454EF}"/>
              </a:ext>
            </a:extLst>
          </p:cNvPr>
          <p:cNvSpPr/>
          <p:nvPr/>
        </p:nvSpPr>
        <p:spPr>
          <a:xfrm>
            <a:off x="3460750" y="2733675"/>
            <a:ext cx="1281113" cy="471488"/>
          </a:xfrm>
          <a:prstGeom prst="cube">
            <a:avLst>
              <a:gd name="adj" fmla="val 3678"/>
            </a:avLst>
          </a:prstGeom>
          <a:solidFill>
            <a:schemeClr val="bg1">
              <a:alpha val="6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200" b="1" dirty="0">
                <a:solidFill>
                  <a:schemeClr val="tx1"/>
                </a:solidFill>
              </a:rPr>
              <a:t>CT image </a:t>
            </a:r>
            <a:r>
              <a:rPr lang="fr-CA" sz="1200" b="1" dirty="0" err="1">
                <a:solidFill>
                  <a:schemeClr val="tx1"/>
                </a:solidFill>
              </a:rPr>
              <a:t>at</a:t>
            </a:r>
            <a:r>
              <a:rPr lang="fr-CA" sz="1200" b="1" dirty="0">
                <a:solidFill>
                  <a:schemeClr val="tx1"/>
                </a:solidFill>
              </a:rPr>
              <a:t> the </a:t>
            </a:r>
            <a:r>
              <a:rPr lang="fr-CA" sz="1200" b="1" dirty="0" err="1">
                <a:solidFill>
                  <a:schemeClr val="tx1"/>
                </a:solidFill>
              </a:rPr>
              <a:t>mid</a:t>
            </a:r>
            <a:r>
              <a:rPr lang="fr-CA" sz="1200" b="1" dirty="0">
                <a:solidFill>
                  <a:schemeClr val="tx1"/>
                </a:solidFill>
              </a:rPr>
              <a:t>-</a:t>
            </a:r>
            <a:r>
              <a:rPr lang="fr-CA" sz="1200" b="1" dirty="0" err="1">
                <a:solidFill>
                  <a:schemeClr val="tx1"/>
                </a:solidFill>
              </a:rPr>
              <a:t>thigh</a:t>
            </a:r>
            <a:r>
              <a:rPr lang="fr-CA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6F7B523E-080B-4FA6-9B7D-557E4B86E7C8}"/>
              </a:ext>
            </a:extLst>
          </p:cNvPr>
          <p:cNvSpPr/>
          <p:nvPr/>
        </p:nvSpPr>
        <p:spPr>
          <a:xfrm>
            <a:off x="152400" y="960438"/>
            <a:ext cx="2411413" cy="2660650"/>
          </a:xfrm>
          <a:prstGeom prst="cube">
            <a:avLst>
              <a:gd name="adj" fmla="val 4313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endParaRPr lang="fr-CA" sz="1100" b="1" dirty="0">
              <a:solidFill>
                <a:schemeClr val="tx1"/>
              </a:solidFill>
            </a:endParaRPr>
          </a:p>
        </p:txBody>
      </p:sp>
      <p:pic>
        <p:nvPicPr>
          <p:cNvPr id="20491" name="Image 14" descr="diapo_14a.jpg">
            <a:extLst>
              <a:ext uri="{FF2B5EF4-FFF2-40B4-BE49-F238E27FC236}">
                <a16:creationId xmlns:a16="http://schemas.microsoft.com/office/drawing/2014/main" id="{CD98B4BD-F9BA-41D5-89EC-48F7B3596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219200"/>
            <a:ext cx="1827212" cy="2170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9FCF660-3990-460A-AA13-7FBE13004D27}"/>
              </a:ext>
            </a:extLst>
          </p:cNvPr>
          <p:cNvCxnSpPr/>
          <p:nvPr/>
        </p:nvCxnSpPr>
        <p:spPr>
          <a:xfrm rot="10800000">
            <a:off x="2330450" y="1838325"/>
            <a:ext cx="1416050" cy="1588"/>
          </a:xfrm>
          <a:prstGeom prst="straightConnector1">
            <a:avLst/>
          </a:prstGeom>
          <a:ln w="73025">
            <a:solidFill>
              <a:srgbClr val="C00000"/>
            </a:solidFill>
            <a:tailEnd type="arrow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3" name="Image 17" descr="diapo_14b.jpg">
            <a:extLst>
              <a:ext uri="{FF2B5EF4-FFF2-40B4-BE49-F238E27FC236}">
                <a16:creationId xmlns:a16="http://schemas.microsoft.com/office/drawing/2014/main" id="{DD1C8A30-F30F-4E39-9A8E-D90CF5428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1066800"/>
            <a:ext cx="16033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Image 21" descr="diapo_14c.jpg">
            <a:extLst>
              <a:ext uri="{FF2B5EF4-FFF2-40B4-BE49-F238E27FC236}">
                <a16:creationId xmlns:a16="http://schemas.microsoft.com/office/drawing/2014/main" id="{8F4711D9-E1DB-41BC-B108-5F6159CB44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3343275"/>
            <a:ext cx="186848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C406877-CA4F-40BA-9B1F-98345D287A3B}"/>
              </a:ext>
            </a:extLst>
          </p:cNvPr>
          <p:cNvCxnSpPr/>
          <p:nvPr/>
        </p:nvCxnSpPr>
        <p:spPr>
          <a:xfrm>
            <a:off x="566928" y="1782762"/>
            <a:ext cx="1490472" cy="0"/>
          </a:xfrm>
          <a:prstGeom prst="line">
            <a:avLst/>
          </a:prstGeom>
          <a:ln w="19050">
            <a:solidFill>
              <a:srgbClr val="FFFF00"/>
            </a:solidFill>
          </a:ln>
          <a:scene3d>
            <a:camera prst="orthographicFront"/>
            <a:lightRig rig="threePt" dir="t"/>
          </a:scene3d>
          <a:sp3d extrusionH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>
            <a:extLst>
              <a:ext uri="{FF2B5EF4-FFF2-40B4-BE49-F238E27FC236}">
                <a16:creationId xmlns:a16="http://schemas.microsoft.com/office/drawing/2014/main" id="{4DF0CFD2-A867-4BF4-A029-D36D2C95BD61}"/>
              </a:ext>
            </a:extLst>
          </p:cNvPr>
          <p:cNvSpPr/>
          <p:nvPr/>
        </p:nvSpPr>
        <p:spPr>
          <a:xfrm rot="21337683" flipV="1">
            <a:off x="6300216" y="3685032"/>
            <a:ext cx="2020824" cy="484632"/>
          </a:xfrm>
          <a:prstGeom prst="arc">
            <a:avLst>
              <a:gd name="adj1" fmla="val 11259040"/>
              <a:gd name="adj2" fmla="val 21536931"/>
            </a:avLst>
          </a:prstGeom>
          <a:ln w="19050">
            <a:solidFill>
              <a:srgbClr val="FFFF00"/>
            </a:solidFill>
          </a:ln>
          <a:scene3d>
            <a:camera prst="orthographicFront"/>
            <a:lightRig rig="threePt" dir="t"/>
          </a:scene3d>
          <a:sp3d extrusionH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be 28">
            <a:extLst>
              <a:ext uri="{FF2B5EF4-FFF2-40B4-BE49-F238E27FC236}">
                <a16:creationId xmlns:a16="http://schemas.microsoft.com/office/drawing/2014/main" id="{D087E446-F3BC-4681-B442-D107AC09C205}"/>
              </a:ext>
            </a:extLst>
          </p:cNvPr>
          <p:cNvSpPr/>
          <p:nvPr/>
        </p:nvSpPr>
        <p:spPr>
          <a:xfrm>
            <a:off x="6418263" y="2949575"/>
            <a:ext cx="2609850" cy="2347913"/>
          </a:xfrm>
          <a:prstGeom prst="cube">
            <a:avLst>
              <a:gd name="adj" fmla="val 4313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endParaRPr lang="fr-CA" sz="1100" b="1" dirty="0">
              <a:solidFill>
                <a:schemeClr val="tx1"/>
              </a:solidFill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2B481F3-1280-4289-8081-659F656F491D}"/>
              </a:ext>
            </a:extLst>
          </p:cNvPr>
          <p:cNvCxnSpPr/>
          <p:nvPr/>
        </p:nvCxnSpPr>
        <p:spPr>
          <a:xfrm flipV="1">
            <a:off x="3738563" y="4303713"/>
            <a:ext cx="2868612" cy="17462"/>
          </a:xfrm>
          <a:prstGeom prst="straightConnector1">
            <a:avLst/>
          </a:prstGeom>
          <a:ln w="73025">
            <a:solidFill>
              <a:srgbClr val="C00000"/>
            </a:solidFill>
            <a:tailEnd type="arrow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be 17">
            <a:extLst>
              <a:ext uri="{FF2B5EF4-FFF2-40B4-BE49-F238E27FC236}">
                <a16:creationId xmlns:a16="http://schemas.microsoft.com/office/drawing/2014/main" id="{D69848E8-6CF7-4A21-9980-32C91CFF45B3}"/>
              </a:ext>
            </a:extLst>
          </p:cNvPr>
          <p:cNvSpPr/>
          <p:nvPr/>
        </p:nvSpPr>
        <p:spPr>
          <a:xfrm>
            <a:off x="349250" y="985838"/>
            <a:ext cx="2411413" cy="2349500"/>
          </a:xfrm>
          <a:prstGeom prst="cube">
            <a:avLst>
              <a:gd name="adj" fmla="val 4313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21509" name="Titre 1">
            <a:extLst>
              <a:ext uri="{FF2B5EF4-FFF2-40B4-BE49-F238E27FC236}">
                <a16:creationId xmlns:a16="http://schemas.microsoft.com/office/drawing/2014/main" id="{DDE4D3D2-D41C-48B0-8796-C5641C26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6988"/>
            <a:ext cx="8677275" cy="677862"/>
          </a:xfrm>
        </p:spPr>
        <p:txBody>
          <a:bodyPr/>
          <a:lstStyle/>
          <a:p>
            <a:r>
              <a:rPr lang="en-US" altLang="fr-FR" sz="1900">
                <a:solidFill>
                  <a:schemeClr val="tx1"/>
                </a:solidFill>
              </a:rPr>
              <a:t>EXAMPLE OF A NON-SEGMENTED AND SEGMENTED COMPUTED TOMOGRAPHY (CT) IMAGE AT THE MID-THIGH AND ABDOMEN (L4-L5)</a:t>
            </a:r>
            <a:endParaRPr lang="fr-CA" altLang="fr-FR" sz="1900">
              <a:solidFill>
                <a:schemeClr val="tx1"/>
              </a:solidFill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E5DACC71-ABAD-4D26-8577-B6777D1D92FD}"/>
              </a:ext>
            </a:extLst>
          </p:cNvPr>
          <p:cNvGrpSpPr>
            <a:grpSpLocks/>
          </p:cNvGrpSpPr>
          <p:nvPr/>
        </p:nvGrpSpPr>
        <p:grpSpPr bwMode="auto">
          <a:xfrm>
            <a:off x="300038" y="3495675"/>
            <a:ext cx="2389187" cy="457200"/>
            <a:chOff x="2158" y="863"/>
            <a:chExt cx="1542" cy="389"/>
          </a:xfrm>
        </p:grpSpPr>
        <p:sp>
          <p:nvSpPr>
            <p:cNvPr id="21529" name="Rectangle 34">
              <a:extLst>
                <a:ext uri="{FF2B5EF4-FFF2-40B4-BE49-F238E27FC236}">
                  <a16:creationId xmlns:a16="http://schemas.microsoft.com/office/drawing/2014/main" id="{AB435DEB-AA5A-4014-AC16-34F61F9AC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b="1"/>
                <a:t>CT image at the mid-thigh </a:t>
              </a:r>
            </a:p>
          </p:txBody>
        </p:sp>
        <p:sp>
          <p:nvSpPr>
            <p:cNvPr id="21530" name="Rectangle 35">
              <a:extLst>
                <a:ext uri="{FF2B5EF4-FFF2-40B4-BE49-F238E27FC236}">
                  <a16:creationId xmlns:a16="http://schemas.microsoft.com/office/drawing/2014/main" id="{58097C40-D525-47FA-9ECD-AB9B70405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865"/>
              <a:ext cx="5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400" b="1"/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CE78B38B-28A9-40EC-AB06-9AE7C8F8E063}"/>
              </a:ext>
            </a:extLst>
          </p:cNvPr>
          <p:cNvGrpSpPr>
            <a:grpSpLocks/>
          </p:cNvGrpSpPr>
          <p:nvPr/>
        </p:nvGrpSpPr>
        <p:grpSpPr bwMode="auto">
          <a:xfrm>
            <a:off x="6280150" y="5468938"/>
            <a:ext cx="2389188" cy="457200"/>
            <a:chOff x="2158" y="863"/>
            <a:chExt cx="1542" cy="389"/>
          </a:xfrm>
        </p:grpSpPr>
        <p:sp>
          <p:nvSpPr>
            <p:cNvPr id="21527" name="Rectangle 34">
              <a:extLst>
                <a:ext uri="{FF2B5EF4-FFF2-40B4-BE49-F238E27FC236}">
                  <a16:creationId xmlns:a16="http://schemas.microsoft.com/office/drawing/2014/main" id="{615B4BBD-BA66-4CBA-AE72-99EC32080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b="1"/>
                <a:t>CT image L4-L5 level </a:t>
              </a:r>
            </a:p>
          </p:txBody>
        </p:sp>
        <p:sp>
          <p:nvSpPr>
            <p:cNvPr id="21528" name="Rectangle 35">
              <a:extLst>
                <a:ext uri="{FF2B5EF4-FFF2-40B4-BE49-F238E27FC236}">
                  <a16:creationId xmlns:a16="http://schemas.microsoft.com/office/drawing/2014/main" id="{02BF256C-AFEE-4DA6-A167-F98E86A1E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865"/>
              <a:ext cx="5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400" b="1"/>
            </a:p>
          </p:txBody>
        </p:sp>
      </p:grpSp>
      <p:sp>
        <p:nvSpPr>
          <p:cNvPr id="11" name="Rogner un rectangle à un seul coin 10">
            <a:extLst>
              <a:ext uri="{FF2B5EF4-FFF2-40B4-BE49-F238E27FC236}">
                <a16:creationId xmlns:a16="http://schemas.microsoft.com/office/drawing/2014/main" id="{22BC22A9-DD95-44D1-B890-86E42CB47B30}"/>
              </a:ext>
            </a:extLst>
          </p:cNvPr>
          <p:cNvSpPr/>
          <p:nvPr/>
        </p:nvSpPr>
        <p:spPr>
          <a:xfrm flipH="1">
            <a:off x="447675" y="4203700"/>
            <a:ext cx="2098675" cy="1722438"/>
          </a:xfrm>
          <a:prstGeom prst="snip1Rect">
            <a:avLst>
              <a:gd name="adj" fmla="val 3125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12" name="Rogner un rectangle à un seul coin 11">
            <a:extLst>
              <a:ext uri="{FF2B5EF4-FFF2-40B4-BE49-F238E27FC236}">
                <a16:creationId xmlns:a16="http://schemas.microsoft.com/office/drawing/2014/main" id="{A8DC152D-EDB7-4204-BB5A-6AB224A9E563}"/>
              </a:ext>
            </a:extLst>
          </p:cNvPr>
          <p:cNvSpPr/>
          <p:nvPr/>
        </p:nvSpPr>
        <p:spPr>
          <a:xfrm flipH="1">
            <a:off x="519113" y="4267200"/>
            <a:ext cx="1928812" cy="45720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>
              <a:defRPr/>
            </a:pPr>
            <a:r>
              <a:rPr lang="fr-CA" sz="1400" b="1" dirty="0">
                <a:solidFill>
                  <a:schemeClr val="tx1"/>
                </a:solidFill>
              </a:rPr>
              <a:t>Muscle</a:t>
            </a:r>
          </a:p>
        </p:txBody>
      </p:sp>
      <p:sp>
        <p:nvSpPr>
          <p:cNvPr id="13" name="Rogner un rectangle à un seul coin 12">
            <a:extLst>
              <a:ext uri="{FF2B5EF4-FFF2-40B4-BE49-F238E27FC236}">
                <a16:creationId xmlns:a16="http://schemas.microsoft.com/office/drawing/2014/main" id="{013B4DFF-AEEA-4F63-A46F-57CEF96F15E5}"/>
              </a:ext>
            </a:extLst>
          </p:cNvPr>
          <p:cNvSpPr/>
          <p:nvPr/>
        </p:nvSpPr>
        <p:spPr>
          <a:xfrm flipH="1">
            <a:off x="519113" y="4827588"/>
            <a:ext cx="1928812" cy="45720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>
              <a:defRPr/>
            </a:pPr>
            <a:r>
              <a:rPr lang="fr-CA" sz="1400" b="1" dirty="0" err="1">
                <a:solidFill>
                  <a:schemeClr val="tx1"/>
                </a:solidFill>
              </a:rPr>
              <a:t>Subcutaneous</a:t>
            </a:r>
            <a:r>
              <a:rPr lang="fr-CA" sz="1400" b="1" dirty="0">
                <a:solidFill>
                  <a:schemeClr val="tx1"/>
                </a:solidFill>
              </a:rPr>
              <a:t> Fat</a:t>
            </a:r>
          </a:p>
        </p:txBody>
      </p:sp>
      <p:sp>
        <p:nvSpPr>
          <p:cNvPr id="14" name="Rogner un rectangle à un seul coin 13">
            <a:extLst>
              <a:ext uri="{FF2B5EF4-FFF2-40B4-BE49-F238E27FC236}">
                <a16:creationId xmlns:a16="http://schemas.microsoft.com/office/drawing/2014/main" id="{5FEC2ACF-3871-4FD7-B40D-2B65F19875C4}"/>
              </a:ext>
            </a:extLst>
          </p:cNvPr>
          <p:cNvSpPr/>
          <p:nvPr/>
        </p:nvSpPr>
        <p:spPr>
          <a:xfrm flipH="1">
            <a:off x="520700" y="5387975"/>
            <a:ext cx="1928813" cy="45720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>
              <a:defRPr/>
            </a:pPr>
            <a:r>
              <a:rPr lang="fr-CA" sz="1400" b="1" dirty="0">
                <a:solidFill>
                  <a:schemeClr val="tx1"/>
                </a:solidFill>
              </a:rPr>
              <a:t>Intra-abdominal Fat</a:t>
            </a:r>
          </a:p>
        </p:txBody>
      </p:sp>
      <p:pic>
        <p:nvPicPr>
          <p:cNvPr id="21516" name="Image 14" descr="marque-rouge.png">
            <a:extLst>
              <a:ext uri="{FF2B5EF4-FFF2-40B4-BE49-F238E27FC236}">
                <a16:creationId xmlns:a16="http://schemas.microsoft.com/office/drawing/2014/main" id="{96097266-E291-4438-98E0-63FD6AC89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4360863"/>
            <a:ext cx="2873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Image 15" descr="marque-rose.png">
            <a:extLst>
              <a:ext uri="{FF2B5EF4-FFF2-40B4-BE49-F238E27FC236}">
                <a16:creationId xmlns:a16="http://schemas.microsoft.com/office/drawing/2014/main" id="{106EE9EC-DCE2-465A-A60F-D3A2A0119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4916488"/>
            <a:ext cx="2857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Image 16" descr="marque-jaune.png">
            <a:extLst>
              <a:ext uri="{FF2B5EF4-FFF2-40B4-BE49-F238E27FC236}">
                <a16:creationId xmlns:a16="http://schemas.microsoft.com/office/drawing/2014/main" id="{057C3139-024E-4B34-9485-16298C1426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5481638"/>
            <a:ext cx="2857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Image 16" descr="diapo_15a.jpg">
            <a:extLst>
              <a:ext uri="{FF2B5EF4-FFF2-40B4-BE49-F238E27FC236}">
                <a16:creationId xmlns:a16="http://schemas.microsoft.com/office/drawing/2014/main" id="{4F8682D7-E181-4603-9AF3-4CE2A6BD8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230313"/>
            <a:ext cx="19780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Image 23" descr="diapo_15d.png">
            <a:extLst>
              <a:ext uri="{FF2B5EF4-FFF2-40B4-BE49-F238E27FC236}">
                <a16:creationId xmlns:a16="http://schemas.microsoft.com/office/drawing/2014/main" id="{3EA69C70-22AD-4E05-B759-FA494F59A3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3741738"/>
            <a:ext cx="1389062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Image 24" descr="diapo_15e.png">
            <a:extLst>
              <a:ext uri="{FF2B5EF4-FFF2-40B4-BE49-F238E27FC236}">
                <a16:creationId xmlns:a16="http://schemas.microsoft.com/office/drawing/2014/main" id="{427ECDC4-7185-4699-BC5F-60BCCA127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3722688"/>
            <a:ext cx="138588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Image 27" descr="diapo_15f.png">
            <a:extLst>
              <a:ext uri="{FF2B5EF4-FFF2-40B4-BE49-F238E27FC236}">
                <a16:creationId xmlns:a16="http://schemas.microsoft.com/office/drawing/2014/main" id="{91042C1C-8E5D-4CCB-BD48-3A5D999A1E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219450"/>
            <a:ext cx="2189163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C0C0C45-1441-4C41-AFC7-74AF9C3FD5D8}"/>
              </a:ext>
            </a:extLst>
          </p:cNvPr>
          <p:cNvCxnSpPr/>
          <p:nvPr/>
        </p:nvCxnSpPr>
        <p:spPr>
          <a:xfrm rot="10800000" flipV="1">
            <a:off x="2554288" y="1855788"/>
            <a:ext cx="2868612" cy="17462"/>
          </a:xfrm>
          <a:prstGeom prst="straightConnector1">
            <a:avLst/>
          </a:prstGeom>
          <a:ln w="73025">
            <a:solidFill>
              <a:srgbClr val="C00000"/>
            </a:solidFill>
            <a:tailEnd type="arrow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4" name="Image 25" descr="diapo_15b.png">
            <a:extLst>
              <a:ext uri="{FF2B5EF4-FFF2-40B4-BE49-F238E27FC236}">
                <a16:creationId xmlns:a16="http://schemas.microsoft.com/office/drawing/2014/main" id="{1308B20C-D68B-437A-997B-13BDCAA494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190625"/>
            <a:ext cx="13065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Image 26" descr="diapo_15a.png">
            <a:extLst>
              <a:ext uri="{FF2B5EF4-FFF2-40B4-BE49-F238E27FC236}">
                <a16:creationId xmlns:a16="http://schemas.microsoft.com/office/drawing/2014/main" id="{84E4485F-26AD-4DD1-8361-63F13D9B01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1208088"/>
            <a:ext cx="130810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1CA105-6AA0-4AA3-9D71-EED111A6A566}"/>
              </a:ext>
            </a:extLst>
          </p:cNvPr>
          <p:cNvCxnSpPr/>
          <p:nvPr/>
        </p:nvCxnSpPr>
        <p:spPr>
          <a:xfrm>
            <a:off x="832104" y="1865376"/>
            <a:ext cx="1490472" cy="27432"/>
          </a:xfrm>
          <a:prstGeom prst="line">
            <a:avLst/>
          </a:prstGeom>
          <a:ln w="19050">
            <a:solidFill>
              <a:srgbClr val="FFFF00"/>
            </a:solidFill>
          </a:ln>
          <a:scene3d>
            <a:camera prst="orthographicFront"/>
            <a:lightRig rig="threePt" dir="t"/>
          </a:scene3d>
          <a:sp3d extrusionH="12700">
            <a:bevelT w="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be 39">
            <a:extLst>
              <a:ext uri="{FF2B5EF4-FFF2-40B4-BE49-F238E27FC236}">
                <a16:creationId xmlns:a16="http://schemas.microsoft.com/office/drawing/2014/main" id="{E3C1C6D2-90EA-4B03-8F0E-F493E027DBF9}"/>
              </a:ext>
            </a:extLst>
          </p:cNvPr>
          <p:cNvSpPr/>
          <p:nvPr/>
        </p:nvSpPr>
        <p:spPr>
          <a:xfrm>
            <a:off x="412750" y="1819275"/>
            <a:ext cx="2465388" cy="2644775"/>
          </a:xfrm>
          <a:prstGeom prst="cube">
            <a:avLst>
              <a:gd name="adj" fmla="val 4313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endParaRPr lang="fr-CA" sz="1100" b="1" dirty="0">
              <a:solidFill>
                <a:schemeClr val="tx1"/>
              </a:solidFill>
            </a:endParaRPr>
          </a:p>
        </p:txBody>
      </p:sp>
      <p:pic>
        <p:nvPicPr>
          <p:cNvPr id="1028" name="Image 36" descr="diapo_18.jpg">
            <a:extLst>
              <a:ext uri="{FF2B5EF4-FFF2-40B4-BE49-F238E27FC236}">
                <a16:creationId xmlns:a16="http://schemas.microsoft.com/office/drawing/2014/main" id="{72C9B70F-D760-4BE9-9638-9CC9E1645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027238"/>
            <a:ext cx="2116137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re 3">
            <a:extLst>
              <a:ext uri="{FF2B5EF4-FFF2-40B4-BE49-F238E27FC236}">
                <a16:creationId xmlns:a16="http://schemas.microsoft.com/office/drawing/2014/main" id="{5D9DFF48-5380-4020-9164-082F06B4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3500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CONTRIBUTION OF INTRA-ABDOMINAL FAT TO TOTAL BODY FAT </a:t>
            </a:r>
            <a:r>
              <a:rPr lang="fr-CA" altLang="fr-FR" sz="2000">
                <a:solidFill>
                  <a:schemeClr val="tx1"/>
                </a:solidFill>
              </a:rPr>
              <a:t>IN MEN AND WOMEN</a:t>
            </a:r>
            <a:endParaRPr lang="fr-FR" altLang="fr-FR" sz="2000">
              <a:solidFill>
                <a:schemeClr val="tx1"/>
              </a:solidFill>
            </a:endParaRPr>
          </a:p>
        </p:txBody>
      </p:sp>
      <p:grpSp>
        <p:nvGrpSpPr>
          <p:cNvPr id="1030" name="Groupe 17">
            <a:extLst>
              <a:ext uri="{FF2B5EF4-FFF2-40B4-BE49-F238E27FC236}">
                <a16:creationId xmlns:a16="http://schemas.microsoft.com/office/drawing/2014/main" id="{C2CA6A04-6C09-4F55-9A7B-76C3DF255092}"/>
              </a:ext>
            </a:extLst>
          </p:cNvPr>
          <p:cNvGrpSpPr>
            <a:grpSpLocks/>
          </p:cNvGrpSpPr>
          <p:nvPr/>
        </p:nvGrpSpPr>
        <p:grpSpPr bwMode="auto">
          <a:xfrm>
            <a:off x="7018338" y="5359400"/>
            <a:ext cx="1763712" cy="1238250"/>
            <a:chOff x="7262813" y="2330450"/>
            <a:chExt cx="1763712" cy="1238250"/>
          </a:xfrm>
        </p:grpSpPr>
        <p:sp>
          <p:nvSpPr>
            <p:cNvPr id="5" name="Rogner un rectangle à un seul coin 4">
              <a:extLst>
                <a:ext uri="{FF2B5EF4-FFF2-40B4-BE49-F238E27FC236}">
                  <a16:creationId xmlns:a16="http://schemas.microsoft.com/office/drawing/2014/main" id="{F07B09A8-A740-44CE-821B-2D3FFB9BDDFA}"/>
                </a:ext>
              </a:extLst>
            </p:cNvPr>
            <p:cNvSpPr/>
            <p:nvPr/>
          </p:nvSpPr>
          <p:spPr>
            <a:xfrm flipH="1">
              <a:off x="7262813" y="2330450"/>
              <a:ext cx="1763712" cy="1238250"/>
            </a:xfrm>
            <a:prstGeom prst="snip1Rect">
              <a:avLst>
                <a:gd name="adj" fmla="val 3125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050" dirty="0">
                <a:solidFill>
                  <a:schemeClr val="tx1"/>
                </a:solidFill>
              </a:endParaRPr>
            </a:p>
          </p:txBody>
        </p:sp>
        <p:sp>
          <p:nvSpPr>
            <p:cNvPr id="8" name="Rogner un rectangle à un seul coin 7">
              <a:extLst>
                <a:ext uri="{FF2B5EF4-FFF2-40B4-BE49-F238E27FC236}">
                  <a16:creationId xmlns:a16="http://schemas.microsoft.com/office/drawing/2014/main" id="{4C22DF30-06B5-4CC2-87E9-51343341E15F}"/>
                </a:ext>
              </a:extLst>
            </p:cNvPr>
            <p:cNvSpPr/>
            <p:nvPr/>
          </p:nvSpPr>
          <p:spPr>
            <a:xfrm flipH="1">
              <a:off x="7304088" y="2384425"/>
              <a:ext cx="1649412" cy="327025"/>
            </a:xfrm>
            <a:prstGeom prst="snip1Rect">
              <a:avLst>
                <a:gd name="adj" fmla="val 9958"/>
              </a:avLst>
            </a:prstGeom>
            <a:solidFill>
              <a:schemeClr val="bg1"/>
            </a:solidFill>
            <a:ln w="127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marL="268288">
                <a:defRPr/>
              </a:pPr>
              <a:r>
                <a:rPr lang="fr-CA" sz="1050" b="1" dirty="0">
                  <a:solidFill>
                    <a:schemeClr val="tx1"/>
                  </a:solidFill>
                </a:rPr>
                <a:t>Intra-abdominal Fat</a:t>
              </a:r>
            </a:p>
          </p:txBody>
        </p:sp>
        <p:pic>
          <p:nvPicPr>
            <p:cNvPr id="1057" name="Image 18" descr="marque-rouge.png">
              <a:extLst>
                <a:ext uri="{FF2B5EF4-FFF2-40B4-BE49-F238E27FC236}">
                  <a16:creationId xmlns:a16="http://schemas.microsoft.com/office/drawing/2014/main" id="{6D2B11FF-2ACC-4BC7-A1BD-FFE5DCAB2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9650" y="2460625"/>
              <a:ext cx="1809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ogner un rectangle à un seul coin 15">
              <a:extLst>
                <a:ext uri="{FF2B5EF4-FFF2-40B4-BE49-F238E27FC236}">
                  <a16:creationId xmlns:a16="http://schemas.microsoft.com/office/drawing/2014/main" id="{D1C37E16-191C-4523-873E-0E35BF9C0AB8}"/>
                </a:ext>
              </a:extLst>
            </p:cNvPr>
            <p:cNvSpPr/>
            <p:nvPr/>
          </p:nvSpPr>
          <p:spPr>
            <a:xfrm flipH="1">
              <a:off x="7304088" y="2782888"/>
              <a:ext cx="1649412" cy="327025"/>
            </a:xfrm>
            <a:prstGeom prst="snip1Rect">
              <a:avLst>
                <a:gd name="adj" fmla="val 9958"/>
              </a:avLst>
            </a:prstGeom>
            <a:solidFill>
              <a:schemeClr val="bg1"/>
            </a:solidFill>
            <a:ln w="127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marL="268288">
                <a:defRPr/>
              </a:pPr>
              <a:r>
                <a:rPr lang="fr-CA" sz="1050" b="1" dirty="0" err="1">
                  <a:solidFill>
                    <a:schemeClr val="tx1"/>
                  </a:solidFill>
                </a:rPr>
                <a:t>Subcutaneous</a:t>
              </a:r>
              <a:r>
                <a:rPr lang="fr-CA" sz="1050" b="1" dirty="0">
                  <a:solidFill>
                    <a:schemeClr val="tx1"/>
                  </a:solidFill>
                </a:rPr>
                <a:t> Fat</a:t>
              </a:r>
            </a:p>
          </p:txBody>
        </p:sp>
        <p:sp>
          <p:nvSpPr>
            <p:cNvPr id="17" name="Rogner un rectangle à un seul coin 16">
              <a:extLst>
                <a:ext uri="{FF2B5EF4-FFF2-40B4-BE49-F238E27FC236}">
                  <a16:creationId xmlns:a16="http://schemas.microsoft.com/office/drawing/2014/main" id="{8FC0108A-A654-486E-949D-144B30614FB2}"/>
                </a:ext>
              </a:extLst>
            </p:cNvPr>
            <p:cNvSpPr/>
            <p:nvPr/>
          </p:nvSpPr>
          <p:spPr>
            <a:xfrm flipH="1">
              <a:off x="7304088" y="3182938"/>
              <a:ext cx="1649412" cy="325437"/>
            </a:xfrm>
            <a:prstGeom prst="snip1Rect">
              <a:avLst>
                <a:gd name="adj" fmla="val 9958"/>
              </a:avLst>
            </a:prstGeom>
            <a:solidFill>
              <a:schemeClr val="bg1"/>
            </a:solidFill>
            <a:ln w="127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marL="268288">
                <a:defRPr/>
              </a:pPr>
              <a:r>
                <a:rPr lang="fr-CA" sz="1050" b="1" dirty="0" err="1">
                  <a:solidFill>
                    <a:schemeClr val="tx1"/>
                  </a:solidFill>
                </a:rPr>
                <a:t>Other</a:t>
              </a:r>
              <a:r>
                <a:rPr lang="fr-CA" sz="1050" b="1" dirty="0">
                  <a:solidFill>
                    <a:schemeClr val="tx1"/>
                  </a:solidFill>
                </a:rPr>
                <a:t> Fat</a:t>
              </a:r>
            </a:p>
          </p:txBody>
        </p:sp>
        <p:pic>
          <p:nvPicPr>
            <p:cNvPr id="1060" name="Image 21" descr="marque-jaune.png">
              <a:extLst>
                <a:ext uri="{FF2B5EF4-FFF2-40B4-BE49-F238E27FC236}">
                  <a16:creationId xmlns:a16="http://schemas.microsoft.com/office/drawing/2014/main" id="{A36235C6-5314-4965-94CD-C6CC5D8E5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9175" y="2854325"/>
              <a:ext cx="1952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" name="Image 20" descr="marque-verte.png">
              <a:extLst>
                <a:ext uri="{FF2B5EF4-FFF2-40B4-BE49-F238E27FC236}">
                  <a16:creationId xmlns:a16="http://schemas.microsoft.com/office/drawing/2014/main" id="{204FD385-D26F-4216-9DD3-8077C502F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9175" y="3254375"/>
              <a:ext cx="19526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" name="ZoneTexte 17">
            <a:extLst>
              <a:ext uri="{FF2B5EF4-FFF2-40B4-BE49-F238E27FC236}">
                <a16:creationId xmlns:a16="http://schemas.microsoft.com/office/drawing/2014/main" id="{591D90A9-5BF2-48D4-A9FF-387B1777D25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276475" y="3195638"/>
            <a:ext cx="1681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b="1"/>
              <a:t>% of Total Fat</a:t>
            </a:r>
          </a:p>
        </p:txBody>
      </p:sp>
      <p:sp>
        <p:nvSpPr>
          <p:cNvPr id="19" name="Rogner un rectangle à un seul coin 18">
            <a:extLst>
              <a:ext uri="{FF2B5EF4-FFF2-40B4-BE49-F238E27FC236}">
                <a16:creationId xmlns:a16="http://schemas.microsoft.com/office/drawing/2014/main" id="{F3F29B72-4324-4DF5-89A9-0452C79A503C}"/>
              </a:ext>
            </a:extLst>
          </p:cNvPr>
          <p:cNvSpPr/>
          <p:nvPr/>
        </p:nvSpPr>
        <p:spPr>
          <a:xfrm flipH="1">
            <a:off x="4494213" y="4959350"/>
            <a:ext cx="1344612" cy="327025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CA" b="1" dirty="0">
                <a:solidFill>
                  <a:schemeClr val="tx1"/>
                </a:solidFill>
              </a:rPr>
              <a:t>Men</a:t>
            </a:r>
          </a:p>
        </p:txBody>
      </p:sp>
      <p:sp>
        <p:nvSpPr>
          <p:cNvPr id="20" name="Rogner un rectangle à un seul coin 19">
            <a:extLst>
              <a:ext uri="{FF2B5EF4-FFF2-40B4-BE49-F238E27FC236}">
                <a16:creationId xmlns:a16="http://schemas.microsoft.com/office/drawing/2014/main" id="{631193FB-FEB9-4867-9ED8-C3AC81C6F751}"/>
              </a:ext>
            </a:extLst>
          </p:cNvPr>
          <p:cNvSpPr/>
          <p:nvPr/>
        </p:nvSpPr>
        <p:spPr>
          <a:xfrm flipH="1">
            <a:off x="6634163" y="4960938"/>
            <a:ext cx="1344612" cy="325437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CA" b="1" dirty="0" err="1">
                <a:solidFill>
                  <a:schemeClr val="tx1"/>
                </a:solidFill>
              </a:rPr>
              <a:t>Women</a:t>
            </a:r>
            <a:endParaRPr lang="fr-CA" b="1" dirty="0">
              <a:solidFill>
                <a:schemeClr val="tx1"/>
              </a:solidFill>
            </a:endParaRPr>
          </a:p>
        </p:txBody>
      </p:sp>
      <p:grpSp>
        <p:nvGrpSpPr>
          <p:cNvPr id="3" name="Group 33">
            <a:extLst>
              <a:ext uri="{FF2B5EF4-FFF2-40B4-BE49-F238E27FC236}">
                <a16:creationId xmlns:a16="http://schemas.microsoft.com/office/drawing/2014/main" id="{2DB0F6E5-84A6-4BC6-AB78-CA92A7DB3560}"/>
              </a:ext>
            </a:extLst>
          </p:cNvPr>
          <p:cNvGrpSpPr>
            <a:grpSpLocks/>
          </p:cNvGrpSpPr>
          <p:nvPr/>
        </p:nvGrpSpPr>
        <p:grpSpPr bwMode="auto">
          <a:xfrm>
            <a:off x="731838" y="4552950"/>
            <a:ext cx="1806575" cy="457200"/>
            <a:chOff x="2158" y="863"/>
            <a:chExt cx="1542" cy="389"/>
          </a:xfrm>
        </p:grpSpPr>
        <p:sp>
          <p:nvSpPr>
            <p:cNvPr id="1053" name="Rectangle 34">
              <a:extLst>
                <a:ext uri="{FF2B5EF4-FFF2-40B4-BE49-F238E27FC236}">
                  <a16:creationId xmlns:a16="http://schemas.microsoft.com/office/drawing/2014/main" id="{4F93379F-73B7-4BA3-BE92-29E2848D6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500"/>
                </a:lnSpc>
              </a:pPr>
              <a:r>
                <a:rPr lang="en-US" altLang="fr-FR" sz="1400" b="1"/>
                <a:t>Intra-abdominal</a:t>
              </a:r>
            </a:p>
            <a:p>
              <a:pPr algn="ctr" eaLnBrk="1" hangingPunct="1">
                <a:lnSpc>
                  <a:spcPts val="1500"/>
                </a:lnSpc>
              </a:pPr>
              <a:r>
                <a:rPr lang="en-US" altLang="fr-FR" sz="1400" b="1"/>
                <a:t>Fat </a:t>
              </a:r>
            </a:p>
          </p:txBody>
        </p:sp>
        <p:sp>
          <p:nvSpPr>
            <p:cNvPr id="1054" name="Rectangle 35">
              <a:extLst>
                <a:ext uri="{FF2B5EF4-FFF2-40B4-BE49-F238E27FC236}">
                  <a16:creationId xmlns:a16="http://schemas.microsoft.com/office/drawing/2014/main" id="{28916DE4-AE82-43EA-B4FF-ABC4991CB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865"/>
              <a:ext cx="5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400" b="1"/>
            </a:p>
          </p:txBody>
        </p:sp>
      </p:grpSp>
      <p:graphicFrame>
        <p:nvGraphicFramePr>
          <p:cNvPr id="1026" name="Graphique 17">
            <a:extLst>
              <a:ext uri="{FF2B5EF4-FFF2-40B4-BE49-F238E27FC236}">
                <a16:creationId xmlns:a16="http://schemas.microsoft.com/office/drawing/2014/main" id="{3ABA62FE-7A38-4A1E-AB47-CE5C5AB14ADE}"/>
              </a:ext>
            </a:extLst>
          </p:cNvPr>
          <p:cNvGraphicFramePr>
            <a:graphicFrameLocks/>
          </p:cNvGraphicFramePr>
          <p:nvPr/>
        </p:nvGraphicFramePr>
        <p:xfrm>
          <a:off x="2930525" y="1214438"/>
          <a:ext cx="614203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Graphique" r:id="rId8" imgW="6057823" imgH="3800475" progId="Excel.Chart.8">
                  <p:embed/>
                </p:oleObj>
              </mc:Choice>
              <mc:Fallback>
                <p:oleObj name="Graphique" r:id="rId8" imgW="6057823" imgH="3800475" progId="Excel.Chart.8">
                  <p:embed/>
                  <p:pic>
                    <p:nvPicPr>
                      <p:cNvPr id="0" name="Graphique 1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1214438"/>
                        <a:ext cx="6142038" cy="397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5" name="Groupe 23">
            <a:extLst>
              <a:ext uri="{FF2B5EF4-FFF2-40B4-BE49-F238E27FC236}">
                <a16:creationId xmlns:a16="http://schemas.microsoft.com/office/drawing/2014/main" id="{276DF831-469C-4433-9FA9-E51191DD31AD}"/>
              </a:ext>
            </a:extLst>
          </p:cNvPr>
          <p:cNvGrpSpPr>
            <a:grpSpLocks/>
          </p:cNvGrpSpPr>
          <p:nvPr/>
        </p:nvGrpSpPr>
        <p:grpSpPr bwMode="auto">
          <a:xfrm>
            <a:off x="4244975" y="1765300"/>
            <a:ext cx="577850" cy="269875"/>
            <a:chOff x="3814641" y="1792211"/>
            <a:chExt cx="578063" cy="269671"/>
          </a:xfrm>
        </p:grpSpPr>
        <p:sp>
          <p:nvSpPr>
            <p:cNvPr id="22" name="Rogner un rectangle à un seul coin 21">
              <a:extLst>
                <a:ext uri="{FF2B5EF4-FFF2-40B4-BE49-F238E27FC236}">
                  <a16:creationId xmlns:a16="http://schemas.microsoft.com/office/drawing/2014/main" id="{527AEBEC-E00B-4C80-8897-1DD80B14EB05}"/>
                </a:ext>
              </a:extLst>
            </p:cNvPr>
            <p:cNvSpPr/>
            <p:nvPr/>
          </p:nvSpPr>
          <p:spPr>
            <a:xfrm flipH="1">
              <a:off x="3814641" y="1792211"/>
              <a:ext cx="578063" cy="269671"/>
            </a:xfrm>
            <a:prstGeom prst="snip1Rect">
              <a:avLst>
                <a:gd name="adj" fmla="val 9958"/>
              </a:avLst>
            </a:prstGeom>
            <a:solidFill>
              <a:schemeClr val="bg1"/>
            </a:solidFill>
            <a:ln w="127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fr-CA" sz="1050" b="1" dirty="0">
                  <a:solidFill>
                    <a:schemeClr val="tx1"/>
                  </a:solidFill>
                </a:rPr>
                <a:t>10.2</a:t>
              </a:r>
            </a:p>
          </p:txBody>
        </p:sp>
        <p:sp>
          <p:nvSpPr>
            <p:cNvPr id="23" name="Triangle rectangle 22">
              <a:extLst>
                <a:ext uri="{FF2B5EF4-FFF2-40B4-BE49-F238E27FC236}">
                  <a16:creationId xmlns:a16="http://schemas.microsoft.com/office/drawing/2014/main" id="{059DEA91-3009-4C29-8F69-067553EB80F1}"/>
                </a:ext>
              </a:extLst>
            </p:cNvPr>
            <p:cNvSpPr/>
            <p:nvPr/>
          </p:nvSpPr>
          <p:spPr>
            <a:xfrm flipH="1">
              <a:off x="4276774" y="1947668"/>
              <a:ext cx="85757" cy="90420"/>
            </a:xfrm>
            <a:prstGeom prst="rtTriangle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36" name="Groupe 24">
            <a:extLst>
              <a:ext uri="{FF2B5EF4-FFF2-40B4-BE49-F238E27FC236}">
                <a16:creationId xmlns:a16="http://schemas.microsoft.com/office/drawing/2014/main" id="{E686F6C4-A140-437D-B4D9-3B8972BEEE87}"/>
              </a:ext>
            </a:extLst>
          </p:cNvPr>
          <p:cNvGrpSpPr>
            <a:grpSpLocks/>
          </p:cNvGrpSpPr>
          <p:nvPr/>
        </p:nvGrpSpPr>
        <p:grpSpPr bwMode="auto">
          <a:xfrm>
            <a:off x="4244975" y="2114550"/>
            <a:ext cx="577850" cy="269875"/>
            <a:chOff x="3814641" y="1792211"/>
            <a:chExt cx="578063" cy="269671"/>
          </a:xfrm>
        </p:grpSpPr>
        <p:sp>
          <p:nvSpPr>
            <p:cNvPr id="26" name="Rogner un rectangle à un seul coin 25">
              <a:extLst>
                <a:ext uri="{FF2B5EF4-FFF2-40B4-BE49-F238E27FC236}">
                  <a16:creationId xmlns:a16="http://schemas.microsoft.com/office/drawing/2014/main" id="{D06DD615-9231-4FF4-B9A9-D1BACAD4B4C1}"/>
                </a:ext>
              </a:extLst>
            </p:cNvPr>
            <p:cNvSpPr/>
            <p:nvPr/>
          </p:nvSpPr>
          <p:spPr>
            <a:xfrm flipH="1">
              <a:off x="3814641" y="1792211"/>
              <a:ext cx="578063" cy="269671"/>
            </a:xfrm>
            <a:prstGeom prst="snip1Rect">
              <a:avLst>
                <a:gd name="adj" fmla="val 9958"/>
              </a:avLst>
            </a:prstGeom>
            <a:solidFill>
              <a:schemeClr val="bg1"/>
            </a:solidFill>
            <a:ln w="127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fr-CA" sz="1050" b="1" dirty="0">
                  <a:solidFill>
                    <a:schemeClr val="tx1"/>
                  </a:solidFill>
                </a:rPr>
                <a:t>11.5</a:t>
              </a:r>
            </a:p>
          </p:txBody>
        </p:sp>
        <p:sp>
          <p:nvSpPr>
            <p:cNvPr id="27" name="Triangle rectangle 26">
              <a:extLst>
                <a:ext uri="{FF2B5EF4-FFF2-40B4-BE49-F238E27FC236}">
                  <a16:creationId xmlns:a16="http://schemas.microsoft.com/office/drawing/2014/main" id="{0AD750DB-A330-497B-99A6-E63A81B57EBE}"/>
                </a:ext>
              </a:extLst>
            </p:cNvPr>
            <p:cNvSpPr/>
            <p:nvPr/>
          </p:nvSpPr>
          <p:spPr>
            <a:xfrm flipH="1">
              <a:off x="4276774" y="1947668"/>
              <a:ext cx="85757" cy="90420"/>
            </a:xfrm>
            <a:prstGeom prst="rtTriangle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37" name="Groupe 27">
            <a:extLst>
              <a:ext uri="{FF2B5EF4-FFF2-40B4-BE49-F238E27FC236}">
                <a16:creationId xmlns:a16="http://schemas.microsoft.com/office/drawing/2014/main" id="{295B4322-CB99-44A2-9CC4-99928191677A}"/>
              </a:ext>
            </a:extLst>
          </p:cNvPr>
          <p:cNvGrpSpPr>
            <a:grpSpLocks/>
          </p:cNvGrpSpPr>
          <p:nvPr/>
        </p:nvGrpSpPr>
        <p:grpSpPr bwMode="auto">
          <a:xfrm>
            <a:off x="4244975" y="2571750"/>
            <a:ext cx="577850" cy="269875"/>
            <a:chOff x="3814641" y="1792211"/>
            <a:chExt cx="578063" cy="269671"/>
          </a:xfrm>
        </p:grpSpPr>
        <p:sp>
          <p:nvSpPr>
            <p:cNvPr id="29" name="Rogner un rectangle à un seul coin 28">
              <a:extLst>
                <a:ext uri="{FF2B5EF4-FFF2-40B4-BE49-F238E27FC236}">
                  <a16:creationId xmlns:a16="http://schemas.microsoft.com/office/drawing/2014/main" id="{52C99AFB-3BE5-4FC6-A933-4D902EEE5FCA}"/>
                </a:ext>
              </a:extLst>
            </p:cNvPr>
            <p:cNvSpPr/>
            <p:nvPr/>
          </p:nvSpPr>
          <p:spPr>
            <a:xfrm flipH="1">
              <a:off x="3814641" y="1792211"/>
              <a:ext cx="578063" cy="269671"/>
            </a:xfrm>
            <a:prstGeom prst="snip1Rect">
              <a:avLst>
                <a:gd name="adj" fmla="val 9958"/>
              </a:avLst>
            </a:prstGeom>
            <a:solidFill>
              <a:schemeClr val="bg1"/>
            </a:solidFill>
            <a:ln w="127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fr-CA" sz="1050" b="1" dirty="0">
                  <a:solidFill>
                    <a:schemeClr val="tx1"/>
                  </a:solidFill>
                </a:rPr>
                <a:t>78.3</a:t>
              </a:r>
            </a:p>
          </p:txBody>
        </p:sp>
        <p:sp>
          <p:nvSpPr>
            <p:cNvPr id="30" name="Triangle rectangle 29">
              <a:extLst>
                <a:ext uri="{FF2B5EF4-FFF2-40B4-BE49-F238E27FC236}">
                  <a16:creationId xmlns:a16="http://schemas.microsoft.com/office/drawing/2014/main" id="{5365697D-394F-4C19-82EC-56DB9A168DBE}"/>
                </a:ext>
              </a:extLst>
            </p:cNvPr>
            <p:cNvSpPr/>
            <p:nvPr/>
          </p:nvSpPr>
          <p:spPr>
            <a:xfrm flipH="1">
              <a:off x="4276774" y="1947668"/>
              <a:ext cx="85757" cy="90420"/>
            </a:xfrm>
            <a:prstGeom prst="rtTriangle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38" name="Groupe 30">
            <a:extLst>
              <a:ext uri="{FF2B5EF4-FFF2-40B4-BE49-F238E27FC236}">
                <a16:creationId xmlns:a16="http://schemas.microsoft.com/office/drawing/2014/main" id="{15D75BA8-5892-4E30-90B2-41B49D34F195}"/>
              </a:ext>
            </a:extLst>
          </p:cNvPr>
          <p:cNvGrpSpPr>
            <a:grpSpLocks/>
          </p:cNvGrpSpPr>
          <p:nvPr/>
        </p:nvGrpSpPr>
        <p:grpSpPr bwMode="auto">
          <a:xfrm>
            <a:off x="6388100" y="1676400"/>
            <a:ext cx="577850" cy="268288"/>
            <a:chOff x="3814641" y="1792211"/>
            <a:chExt cx="578063" cy="269671"/>
          </a:xfrm>
        </p:grpSpPr>
        <p:sp>
          <p:nvSpPr>
            <p:cNvPr id="32" name="Rogner un rectangle à un seul coin 31">
              <a:extLst>
                <a:ext uri="{FF2B5EF4-FFF2-40B4-BE49-F238E27FC236}">
                  <a16:creationId xmlns:a16="http://schemas.microsoft.com/office/drawing/2014/main" id="{77161ABD-CE72-49BB-B464-53DF7A92C920}"/>
                </a:ext>
              </a:extLst>
            </p:cNvPr>
            <p:cNvSpPr/>
            <p:nvPr/>
          </p:nvSpPr>
          <p:spPr>
            <a:xfrm flipH="1">
              <a:off x="3814641" y="1792211"/>
              <a:ext cx="578063" cy="269671"/>
            </a:xfrm>
            <a:prstGeom prst="snip1Rect">
              <a:avLst>
                <a:gd name="adj" fmla="val 9958"/>
              </a:avLst>
            </a:prstGeom>
            <a:solidFill>
              <a:schemeClr val="bg1"/>
            </a:solidFill>
            <a:ln w="127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fr-CA" sz="1050" b="1" dirty="0">
                  <a:solidFill>
                    <a:schemeClr val="tx1"/>
                  </a:solidFill>
                </a:rPr>
                <a:t>9.3</a:t>
              </a:r>
            </a:p>
          </p:txBody>
        </p:sp>
        <p:sp>
          <p:nvSpPr>
            <p:cNvPr id="33" name="Triangle rectangle 32">
              <a:extLst>
                <a:ext uri="{FF2B5EF4-FFF2-40B4-BE49-F238E27FC236}">
                  <a16:creationId xmlns:a16="http://schemas.microsoft.com/office/drawing/2014/main" id="{290F0589-7EF3-4311-B0AD-F1FBB30D0C83}"/>
                </a:ext>
              </a:extLst>
            </p:cNvPr>
            <p:cNvSpPr/>
            <p:nvPr/>
          </p:nvSpPr>
          <p:spPr>
            <a:xfrm flipH="1">
              <a:off x="4276774" y="1946993"/>
              <a:ext cx="85757" cy="90953"/>
            </a:xfrm>
            <a:prstGeom prst="rtTriangle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39" name="Groupe 33">
            <a:extLst>
              <a:ext uri="{FF2B5EF4-FFF2-40B4-BE49-F238E27FC236}">
                <a16:creationId xmlns:a16="http://schemas.microsoft.com/office/drawing/2014/main" id="{15126D27-ECC2-47A6-A2F7-54BB164B03C8}"/>
              </a:ext>
            </a:extLst>
          </p:cNvPr>
          <p:cNvGrpSpPr>
            <a:grpSpLocks/>
          </p:cNvGrpSpPr>
          <p:nvPr/>
        </p:nvGrpSpPr>
        <p:grpSpPr bwMode="auto">
          <a:xfrm>
            <a:off x="6388100" y="1981200"/>
            <a:ext cx="577850" cy="268288"/>
            <a:chOff x="3814641" y="1792211"/>
            <a:chExt cx="578063" cy="269671"/>
          </a:xfrm>
        </p:grpSpPr>
        <p:sp>
          <p:nvSpPr>
            <p:cNvPr id="35" name="Rogner un rectangle à un seul coin 34">
              <a:extLst>
                <a:ext uri="{FF2B5EF4-FFF2-40B4-BE49-F238E27FC236}">
                  <a16:creationId xmlns:a16="http://schemas.microsoft.com/office/drawing/2014/main" id="{EBAB330A-F297-4F12-9826-B9393304EC5A}"/>
                </a:ext>
              </a:extLst>
            </p:cNvPr>
            <p:cNvSpPr/>
            <p:nvPr/>
          </p:nvSpPr>
          <p:spPr>
            <a:xfrm flipH="1">
              <a:off x="3814641" y="1792211"/>
              <a:ext cx="578063" cy="269671"/>
            </a:xfrm>
            <a:prstGeom prst="snip1Rect">
              <a:avLst>
                <a:gd name="adj" fmla="val 9958"/>
              </a:avLst>
            </a:prstGeom>
            <a:solidFill>
              <a:schemeClr val="bg1"/>
            </a:solidFill>
            <a:ln w="127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fr-CA" sz="1050" b="1" dirty="0">
                  <a:solidFill>
                    <a:schemeClr val="tx1"/>
                  </a:solidFill>
                </a:rPr>
                <a:t>5.0</a:t>
              </a:r>
            </a:p>
          </p:txBody>
        </p:sp>
        <p:sp>
          <p:nvSpPr>
            <p:cNvPr id="36" name="Triangle rectangle 35">
              <a:extLst>
                <a:ext uri="{FF2B5EF4-FFF2-40B4-BE49-F238E27FC236}">
                  <a16:creationId xmlns:a16="http://schemas.microsoft.com/office/drawing/2014/main" id="{D8785FDD-40E8-4FAB-94BC-899BC1629260}"/>
                </a:ext>
              </a:extLst>
            </p:cNvPr>
            <p:cNvSpPr/>
            <p:nvPr/>
          </p:nvSpPr>
          <p:spPr>
            <a:xfrm flipH="1">
              <a:off x="4276774" y="1946993"/>
              <a:ext cx="85757" cy="90953"/>
            </a:xfrm>
            <a:prstGeom prst="rtTriangle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40" name="Groupe 36">
            <a:extLst>
              <a:ext uri="{FF2B5EF4-FFF2-40B4-BE49-F238E27FC236}">
                <a16:creationId xmlns:a16="http://schemas.microsoft.com/office/drawing/2014/main" id="{62D82CEC-615F-4C72-949B-A6389F4C9F81}"/>
              </a:ext>
            </a:extLst>
          </p:cNvPr>
          <p:cNvGrpSpPr>
            <a:grpSpLocks/>
          </p:cNvGrpSpPr>
          <p:nvPr/>
        </p:nvGrpSpPr>
        <p:grpSpPr bwMode="auto">
          <a:xfrm>
            <a:off x="6388100" y="2330450"/>
            <a:ext cx="577850" cy="269875"/>
            <a:chOff x="3814641" y="1792211"/>
            <a:chExt cx="578063" cy="269671"/>
          </a:xfrm>
        </p:grpSpPr>
        <p:sp>
          <p:nvSpPr>
            <p:cNvPr id="38" name="Rogner un rectangle à un seul coin 37">
              <a:extLst>
                <a:ext uri="{FF2B5EF4-FFF2-40B4-BE49-F238E27FC236}">
                  <a16:creationId xmlns:a16="http://schemas.microsoft.com/office/drawing/2014/main" id="{A44A877D-F5C6-4E46-8B69-A0C7FB813C73}"/>
                </a:ext>
              </a:extLst>
            </p:cNvPr>
            <p:cNvSpPr/>
            <p:nvPr/>
          </p:nvSpPr>
          <p:spPr>
            <a:xfrm flipH="1">
              <a:off x="3814641" y="1792211"/>
              <a:ext cx="578063" cy="269671"/>
            </a:xfrm>
            <a:prstGeom prst="snip1Rect">
              <a:avLst>
                <a:gd name="adj" fmla="val 9958"/>
              </a:avLst>
            </a:prstGeom>
            <a:solidFill>
              <a:schemeClr val="bg1"/>
            </a:solidFill>
            <a:ln w="127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fr-CA" sz="1050" b="1" dirty="0">
                  <a:solidFill>
                    <a:schemeClr val="tx1"/>
                  </a:solidFill>
                </a:rPr>
                <a:t>85.7</a:t>
              </a:r>
            </a:p>
          </p:txBody>
        </p:sp>
        <p:sp>
          <p:nvSpPr>
            <p:cNvPr id="39" name="Triangle rectangle 38">
              <a:extLst>
                <a:ext uri="{FF2B5EF4-FFF2-40B4-BE49-F238E27FC236}">
                  <a16:creationId xmlns:a16="http://schemas.microsoft.com/office/drawing/2014/main" id="{9326A693-12E9-4433-9613-85029E75F2C6}"/>
                </a:ext>
              </a:extLst>
            </p:cNvPr>
            <p:cNvSpPr/>
            <p:nvPr/>
          </p:nvSpPr>
          <p:spPr>
            <a:xfrm flipH="1">
              <a:off x="4276774" y="1947668"/>
              <a:ext cx="85757" cy="90420"/>
            </a:xfrm>
            <a:prstGeom prst="rtTriangle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05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4" descr="16-Computed_Tomography_fig4_FILM_fond.png">
            <a:extLst>
              <a:ext uri="{FF2B5EF4-FFF2-40B4-BE49-F238E27FC236}">
                <a16:creationId xmlns:a16="http://schemas.microsoft.com/office/drawing/2014/main" id="{DE63EB2C-068B-43E4-B2CF-B98DEDDCF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re 1">
            <a:extLst>
              <a:ext uri="{FF2B5EF4-FFF2-40B4-BE49-F238E27FC236}">
                <a16:creationId xmlns:a16="http://schemas.microsoft.com/office/drawing/2014/main" id="{07F1CEB9-930F-4320-99FE-FB6A581D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9525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MEASURING LIVER FAT BY COMPUTED TOMOGRAPHY (CT): NORMAL VERSUS FATTY LIVER</a:t>
            </a:r>
            <a:endParaRPr lang="fr-CA" altLang="fr-FR" sz="2000">
              <a:solidFill>
                <a:schemeClr val="tx1"/>
              </a:solidFill>
            </a:endParaRPr>
          </a:p>
        </p:txBody>
      </p:sp>
      <p:sp>
        <p:nvSpPr>
          <p:cNvPr id="22532" name="Rectangle 37">
            <a:extLst>
              <a:ext uri="{FF2B5EF4-FFF2-40B4-BE49-F238E27FC236}">
                <a16:creationId xmlns:a16="http://schemas.microsoft.com/office/drawing/2014/main" id="{F141DBFA-882E-4063-B16E-A6940FF8D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6383338"/>
            <a:ext cx="3844925" cy="339725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/>
              <a:t>Adapted from Davidson LE et al. J Appl Physiol 2005; 100: 864-8</a:t>
            </a:r>
          </a:p>
        </p:txBody>
      </p:sp>
      <p:sp>
        <p:nvSpPr>
          <p:cNvPr id="22533" name="ZoneTexte 5">
            <a:extLst>
              <a:ext uri="{FF2B5EF4-FFF2-40B4-BE49-F238E27FC236}">
                <a16:creationId xmlns:a16="http://schemas.microsoft.com/office/drawing/2014/main" id="{E6B981AC-9147-4F0A-9179-9F2978DA1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2420938"/>
            <a:ext cx="712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>
                <a:solidFill>
                  <a:schemeClr val="bg1"/>
                </a:solidFill>
              </a:rPr>
              <a:t>LIVER</a:t>
            </a:r>
          </a:p>
        </p:txBody>
      </p:sp>
      <p:sp>
        <p:nvSpPr>
          <p:cNvPr id="22534" name="ZoneTexte 6">
            <a:extLst>
              <a:ext uri="{FF2B5EF4-FFF2-40B4-BE49-F238E27FC236}">
                <a16:creationId xmlns:a16="http://schemas.microsoft.com/office/drawing/2014/main" id="{6DBA8858-26EC-43A0-81D3-B5B938727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3" y="2411413"/>
            <a:ext cx="904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>
                <a:solidFill>
                  <a:schemeClr val="bg1"/>
                </a:solidFill>
              </a:rPr>
              <a:t>SPLEEN</a:t>
            </a:r>
          </a:p>
        </p:txBody>
      </p:sp>
      <p:sp>
        <p:nvSpPr>
          <p:cNvPr id="22535" name="ZoneTexte 7">
            <a:extLst>
              <a:ext uri="{FF2B5EF4-FFF2-40B4-BE49-F238E27FC236}">
                <a16:creationId xmlns:a16="http://schemas.microsoft.com/office/drawing/2014/main" id="{21097910-733E-4764-BFAA-4F045582E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2089150"/>
            <a:ext cx="584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300" b="1">
                <a:solidFill>
                  <a:schemeClr val="bg1"/>
                </a:solidFill>
              </a:rPr>
              <a:t>Liver</a:t>
            </a:r>
          </a:p>
        </p:txBody>
      </p:sp>
      <p:sp>
        <p:nvSpPr>
          <p:cNvPr id="22536" name="ZoneTexte 8">
            <a:extLst>
              <a:ext uri="{FF2B5EF4-FFF2-40B4-BE49-F238E27FC236}">
                <a16:creationId xmlns:a16="http://schemas.microsoft.com/office/drawing/2014/main" id="{AC8D6F25-B76B-4177-94CB-2753CBDF3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4938" y="2411413"/>
            <a:ext cx="7318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300" b="1">
                <a:solidFill>
                  <a:schemeClr val="bg1"/>
                </a:solidFill>
              </a:rPr>
              <a:t>Spleen</a:t>
            </a:r>
          </a:p>
        </p:txBody>
      </p:sp>
      <p:sp>
        <p:nvSpPr>
          <p:cNvPr id="22537" name="ZoneTexte 9">
            <a:extLst>
              <a:ext uri="{FF2B5EF4-FFF2-40B4-BE49-F238E27FC236}">
                <a16:creationId xmlns:a16="http://schemas.microsoft.com/office/drawing/2014/main" id="{DE6BFAEC-4929-49B9-A5DE-5585E5C3A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38" y="1631950"/>
            <a:ext cx="48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>
                <a:solidFill>
                  <a:schemeClr val="bg1"/>
                </a:solidFill>
              </a:rPr>
              <a:t>T11</a:t>
            </a:r>
          </a:p>
        </p:txBody>
      </p:sp>
      <p:sp>
        <p:nvSpPr>
          <p:cNvPr id="22538" name="ZoneTexte 10">
            <a:extLst>
              <a:ext uri="{FF2B5EF4-FFF2-40B4-BE49-F238E27FC236}">
                <a16:creationId xmlns:a16="http://schemas.microsoft.com/office/drawing/2014/main" id="{5A071BCE-1E29-44C8-82EA-1982487FD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1981200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>
                <a:solidFill>
                  <a:schemeClr val="bg1"/>
                </a:solidFill>
              </a:rPr>
              <a:t>T12</a:t>
            </a:r>
          </a:p>
        </p:txBody>
      </p:sp>
      <p:sp>
        <p:nvSpPr>
          <p:cNvPr id="22539" name="ZoneTexte 11">
            <a:extLst>
              <a:ext uri="{FF2B5EF4-FFF2-40B4-BE49-F238E27FC236}">
                <a16:creationId xmlns:a16="http://schemas.microsoft.com/office/drawing/2014/main" id="{25D34DB2-3D72-419A-AB7E-72507F5BB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338" y="2393950"/>
            <a:ext cx="392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>
                <a:solidFill>
                  <a:schemeClr val="bg1"/>
                </a:solidFill>
              </a:rPr>
              <a:t>L1</a:t>
            </a:r>
          </a:p>
        </p:txBody>
      </p:sp>
      <p:sp>
        <p:nvSpPr>
          <p:cNvPr id="22540" name="ZoneTexte 12">
            <a:extLst>
              <a:ext uri="{FF2B5EF4-FFF2-40B4-BE49-F238E27FC236}">
                <a16:creationId xmlns:a16="http://schemas.microsoft.com/office/drawing/2014/main" id="{4313076D-59E2-4445-ABBB-22EA7EF38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2743200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>
                <a:solidFill>
                  <a:schemeClr val="bg1"/>
                </a:solidFill>
              </a:rPr>
              <a:t>L2</a:t>
            </a:r>
          </a:p>
        </p:txBody>
      </p:sp>
      <p:sp>
        <p:nvSpPr>
          <p:cNvPr id="22541" name="ZoneTexte 13">
            <a:extLst>
              <a:ext uri="{FF2B5EF4-FFF2-40B4-BE49-F238E27FC236}">
                <a16:creationId xmlns:a16="http://schemas.microsoft.com/office/drawing/2014/main" id="{44448FDB-18BA-4091-AFD3-837BC542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3146425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>
                <a:solidFill>
                  <a:schemeClr val="bg1"/>
                </a:solidFill>
              </a:rPr>
              <a:t>L3</a:t>
            </a:r>
          </a:p>
        </p:txBody>
      </p:sp>
      <p:sp>
        <p:nvSpPr>
          <p:cNvPr id="22542" name="ZoneTexte 14">
            <a:extLst>
              <a:ext uri="{FF2B5EF4-FFF2-40B4-BE49-F238E27FC236}">
                <a16:creationId xmlns:a16="http://schemas.microsoft.com/office/drawing/2014/main" id="{C6D9664C-6DBC-4FE4-B49A-2B32760D2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775" y="3522663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>
                <a:solidFill>
                  <a:schemeClr val="bg1"/>
                </a:solidFill>
              </a:rPr>
              <a:t>L4</a:t>
            </a:r>
          </a:p>
        </p:txBody>
      </p:sp>
      <p:sp>
        <p:nvSpPr>
          <p:cNvPr id="22543" name="ZoneTexte 15">
            <a:extLst>
              <a:ext uri="{FF2B5EF4-FFF2-40B4-BE49-F238E27FC236}">
                <a16:creationId xmlns:a16="http://schemas.microsoft.com/office/drawing/2014/main" id="{362E1A47-0733-44C1-BCC5-056333FDD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3854450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>
                <a:solidFill>
                  <a:schemeClr val="bg1"/>
                </a:solidFill>
              </a:rPr>
              <a:t>L5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FEDD22D6-9A4D-4F99-8703-2D6F46E9E222}"/>
              </a:ext>
            </a:extLst>
          </p:cNvPr>
          <p:cNvSpPr/>
          <p:nvPr/>
        </p:nvSpPr>
        <p:spPr>
          <a:xfrm>
            <a:off x="5584825" y="5638800"/>
            <a:ext cx="1514475" cy="412750"/>
          </a:xfrm>
          <a:prstGeom prst="cube">
            <a:avLst>
              <a:gd name="adj" fmla="val 5000"/>
            </a:avLst>
          </a:prstGeom>
          <a:solidFill>
            <a:schemeClr val="bg1"/>
          </a:soli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Normal </a:t>
            </a:r>
            <a:r>
              <a:rPr lang="fr-CA" sz="1050" b="1" dirty="0" err="1">
                <a:solidFill>
                  <a:schemeClr val="tx1"/>
                </a:solidFill>
              </a:rPr>
              <a:t>Liver</a:t>
            </a:r>
            <a:endParaRPr lang="fr-CA" sz="105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CTL/CTS = 1.33</a:t>
            </a: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9CACED7A-D1B2-44A9-B648-AA08CB812A37}"/>
              </a:ext>
            </a:extLst>
          </p:cNvPr>
          <p:cNvSpPr/>
          <p:nvPr/>
        </p:nvSpPr>
        <p:spPr>
          <a:xfrm>
            <a:off x="7199313" y="5629275"/>
            <a:ext cx="1514475" cy="412750"/>
          </a:xfrm>
          <a:prstGeom prst="cube">
            <a:avLst>
              <a:gd name="adj" fmla="val 5000"/>
            </a:avLst>
          </a:prstGeom>
          <a:solidFill>
            <a:schemeClr val="bg1"/>
          </a:soli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"</a:t>
            </a:r>
            <a:r>
              <a:rPr lang="fr-CA" sz="1050" b="1" dirty="0" err="1">
                <a:solidFill>
                  <a:schemeClr val="tx1"/>
                </a:solidFill>
              </a:rPr>
              <a:t>Fatty</a:t>
            </a:r>
            <a:r>
              <a:rPr lang="fr-CA" sz="1050" b="1" dirty="0">
                <a:solidFill>
                  <a:schemeClr val="tx1"/>
                </a:solidFill>
              </a:rPr>
              <a:t> </a:t>
            </a:r>
            <a:r>
              <a:rPr lang="fr-CA" sz="1050" b="1" dirty="0" err="1">
                <a:solidFill>
                  <a:schemeClr val="tx1"/>
                </a:solidFill>
              </a:rPr>
              <a:t>Liver</a:t>
            </a:r>
            <a:r>
              <a:rPr lang="fr-CA" sz="1050" b="1" dirty="0">
                <a:solidFill>
                  <a:schemeClr val="tx1"/>
                </a:solidFill>
              </a:rPr>
              <a:t>"</a:t>
            </a:r>
          </a:p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CTL/CTS = 0.24</a:t>
            </a: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920402AE-6935-43AF-8F16-C713AF79252B}"/>
              </a:ext>
            </a:extLst>
          </p:cNvPr>
          <p:cNvSpPr/>
          <p:nvPr/>
        </p:nvSpPr>
        <p:spPr>
          <a:xfrm>
            <a:off x="4984750" y="3738563"/>
            <a:ext cx="4006850" cy="501650"/>
          </a:xfrm>
          <a:prstGeom prst="cube">
            <a:avLst>
              <a:gd name="adj" fmla="val 5000"/>
            </a:avLst>
          </a:prstGeom>
          <a:solidFill>
            <a:schemeClr val="bg1"/>
          </a:soli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b="1" dirty="0">
              <a:solidFill>
                <a:schemeClr val="tx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ADA21A7-4E6A-4DEF-9D4A-152D47A31833}"/>
              </a:ext>
            </a:extLst>
          </p:cNvPr>
          <p:cNvSpPr txBox="1"/>
          <p:nvPr/>
        </p:nvSpPr>
        <p:spPr>
          <a:xfrm>
            <a:off x="5029200" y="3746500"/>
            <a:ext cx="2303463" cy="528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fr-CA" sz="1050" b="1" dirty="0" err="1">
                <a:latin typeface="Arial" charset="0"/>
              </a:rPr>
              <a:t>Mean</a:t>
            </a:r>
            <a:r>
              <a:rPr lang="fr-CA" sz="1050" b="1" dirty="0">
                <a:latin typeface="Arial" charset="0"/>
              </a:rPr>
              <a:t> </a:t>
            </a:r>
            <a:r>
              <a:rPr lang="fr-CA" sz="1050" b="1" dirty="0" err="1">
                <a:latin typeface="Arial" charset="0"/>
              </a:rPr>
              <a:t>Liver</a:t>
            </a:r>
            <a:r>
              <a:rPr lang="fr-CA" sz="1050" b="1" dirty="0">
                <a:latin typeface="Arial" charset="0"/>
              </a:rPr>
              <a:t> </a:t>
            </a:r>
            <a:r>
              <a:rPr lang="fr-CA" sz="1050" b="1" dirty="0" err="1">
                <a:latin typeface="Arial" charset="0"/>
              </a:rPr>
              <a:t>Attenuation</a:t>
            </a:r>
            <a:r>
              <a:rPr lang="fr-CA" sz="1050" b="1" dirty="0">
                <a:latin typeface="Arial" charset="0"/>
              </a:rPr>
              <a:t> Value</a:t>
            </a:r>
          </a:p>
          <a:p>
            <a:pPr>
              <a:lnSpc>
                <a:spcPts val="1700"/>
              </a:lnSpc>
              <a:defRPr/>
            </a:pPr>
            <a:r>
              <a:rPr lang="fr-CA" sz="1050" b="1" dirty="0" err="1">
                <a:latin typeface="Arial" charset="0"/>
              </a:rPr>
              <a:t>Mean</a:t>
            </a:r>
            <a:r>
              <a:rPr lang="fr-CA" sz="1050" b="1" dirty="0">
                <a:latin typeface="Arial" charset="0"/>
              </a:rPr>
              <a:t> Spleen </a:t>
            </a:r>
            <a:r>
              <a:rPr lang="fr-CA" sz="1050" b="1" dirty="0" err="1">
                <a:latin typeface="Arial" charset="0"/>
              </a:rPr>
              <a:t>Attenuation</a:t>
            </a:r>
            <a:r>
              <a:rPr lang="fr-CA" sz="1050" b="1" dirty="0">
                <a:latin typeface="Arial" charset="0"/>
              </a:rPr>
              <a:t> Value</a:t>
            </a:r>
          </a:p>
        </p:txBody>
      </p:sp>
      <p:sp>
        <p:nvSpPr>
          <p:cNvPr id="21" name="Flèche droite 20">
            <a:extLst>
              <a:ext uri="{FF2B5EF4-FFF2-40B4-BE49-F238E27FC236}">
                <a16:creationId xmlns:a16="http://schemas.microsoft.com/office/drawing/2014/main" id="{F7149318-9786-47D8-BC72-D89ED0A955E7}"/>
              </a:ext>
            </a:extLst>
          </p:cNvPr>
          <p:cNvSpPr/>
          <p:nvPr/>
        </p:nvSpPr>
        <p:spPr>
          <a:xfrm>
            <a:off x="7226300" y="3873500"/>
            <a:ext cx="277813" cy="223838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FC7FAE4-E50C-446A-AAE8-18E6D4452261}"/>
              </a:ext>
            </a:extLst>
          </p:cNvPr>
          <p:cNvSpPr txBox="1"/>
          <p:nvPr/>
        </p:nvSpPr>
        <p:spPr>
          <a:xfrm>
            <a:off x="7359650" y="3810000"/>
            <a:ext cx="16859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1050" b="1" dirty="0">
                <a:latin typeface="Arial" charset="0"/>
              </a:rPr>
              <a:t>CTL/CTS</a:t>
            </a:r>
          </a:p>
          <a:p>
            <a:pPr algn="ctr">
              <a:defRPr/>
            </a:pPr>
            <a:r>
              <a:rPr lang="fr-CA" sz="1050" b="1" dirty="0">
                <a:latin typeface="Arial" charset="0"/>
              </a:rPr>
              <a:t>("</a:t>
            </a:r>
            <a:r>
              <a:rPr lang="fr-CA" sz="1050" b="1" dirty="0" err="1">
                <a:latin typeface="Arial" charset="0"/>
              </a:rPr>
              <a:t>Fatty</a:t>
            </a:r>
            <a:r>
              <a:rPr lang="fr-CA" sz="1050" b="1" dirty="0">
                <a:latin typeface="Arial" charset="0"/>
              </a:rPr>
              <a:t> </a:t>
            </a:r>
            <a:r>
              <a:rPr lang="fr-CA" sz="1050" b="1" dirty="0" err="1">
                <a:latin typeface="Arial" charset="0"/>
              </a:rPr>
              <a:t>Liver</a:t>
            </a:r>
            <a:r>
              <a:rPr lang="fr-CA" sz="1050" b="1" dirty="0">
                <a:latin typeface="Arial" charset="0"/>
              </a:rPr>
              <a:t>" Index)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F8919B8-19EB-41F5-8772-926408F22FBB}"/>
              </a:ext>
            </a:extLst>
          </p:cNvPr>
          <p:cNvCxnSpPr/>
          <p:nvPr/>
        </p:nvCxnSpPr>
        <p:spPr>
          <a:xfrm rot="10800000" flipH="1" flipV="1">
            <a:off x="5110163" y="4017963"/>
            <a:ext cx="2043112" cy="793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ZoneTexte 25">
            <a:extLst>
              <a:ext uri="{FF2B5EF4-FFF2-40B4-BE49-F238E27FC236}">
                <a16:creationId xmlns:a16="http://schemas.microsoft.com/office/drawing/2014/main" id="{462AC374-88AC-4D35-90EF-9E73478FA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0" y="4778375"/>
            <a:ext cx="652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 b="1"/>
              <a:t>79.4 HU</a:t>
            </a:r>
          </a:p>
        </p:txBody>
      </p:sp>
      <p:sp>
        <p:nvSpPr>
          <p:cNvPr id="22552" name="ZoneTexte 26">
            <a:extLst>
              <a:ext uri="{FF2B5EF4-FFF2-40B4-BE49-F238E27FC236}">
                <a16:creationId xmlns:a16="http://schemas.microsoft.com/office/drawing/2014/main" id="{950BC54B-23CD-4476-8DE3-58D99D1AE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775" y="4903788"/>
            <a:ext cx="654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 b="1"/>
              <a:t>59.6 HU</a:t>
            </a:r>
          </a:p>
        </p:txBody>
      </p:sp>
      <p:sp>
        <p:nvSpPr>
          <p:cNvPr id="22553" name="ZoneTexte 27">
            <a:extLst>
              <a:ext uri="{FF2B5EF4-FFF2-40B4-BE49-F238E27FC236}">
                <a16:creationId xmlns:a16="http://schemas.microsoft.com/office/drawing/2014/main" id="{2C974A76-9DE0-4887-87BB-9D461E64A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725" y="4849813"/>
            <a:ext cx="6524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 b="1"/>
              <a:t>14.8 HU</a:t>
            </a:r>
          </a:p>
        </p:txBody>
      </p:sp>
      <p:sp>
        <p:nvSpPr>
          <p:cNvPr id="22554" name="ZoneTexte 28">
            <a:extLst>
              <a:ext uri="{FF2B5EF4-FFF2-40B4-BE49-F238E27FC236}">
                <a16:creationId xmlns:a16="http://schemas.microsoft.com/office/drawing/2014/main" id="{8362BFE2-6C0A-4996-8084-70AD24575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775" y="4984750"/>
            <a:ext cx="652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 b="1"/>
              <a:t>60.7 HU</a:t>
            </a:r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E05AFB46-2C53-4EE7-9BB2-13B89A7F5A41}"/>
              </a:ext>
            </a:extLst>
          </p:cNvPr>
          <p:cNvSpPr/>
          <p:nvPr/>
        </p:nvSpPr>
        <p:spPr>
          <a:xfrm>
            <a:off x="5710238" y="5199063"/>
            <a:ext cx="1300162" cy="223837"/>
          </a:xfrm>
          <a:prstGeom prst="cube">
            <a:avLst>
              <a:gd name="adj" fmla="val 5000"/>
            </a:avLst>
          </a:prstGeom>
          <a:solidFill>
            <a:schemeClr val="bg1">
              <a:alpha val="64000"/>
            </a:schemeClr>
          </a:soli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CA" sz="1000" b="1" dirty="0">
                <a:solidFill>
                  <a:schemeClr val="tx1"/>
                </a:solidFill>
              </a:rPr>
              <a:t>HU: Hounsfield unit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5" descr="17-Computed_Tomography_fig5_FILM_fond.png">
            <a:extLst>
              <a:ext uri="{FF2B5EF4-FFF2-40B4-BE49-F238E27FC236}">
                <a16:creationId xmlns:a16="http://schemas.microsoft.com/office/drawing/2014/main" id="{18D0B2BF-CC69-452F-BF7D-F61B32A48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re 1">
            <a:extLst>
              <a:ext uri="{FF2B5EF4-FFF2-40B4-BE49-F238E27FC236}">
                <a16:creationId xmlns:a16="http://schemas.microsoft.com/office/drawing/2014/main" id="{108D449D-0557-4AD0-868E-0E87EA574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71438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MEASURING SKELETAL MUSCLE LIPID CONTENT BY COMPUTED TOMOGRAPHY (CT) IN LEAN AND OBESE MEN</a:t>
            </a:r>
            <a:endParaRPr lang="fr-FR" altLang="fr-FR" sz="2000">
              <a:solidFill>
                <a:schemeClr val="tx1"/>
              </a:solidFill>
            </a:endParaRPr>
          </a:p>
        </p:txBody>
      </p:sp>
      <p:sp>
        <p:nvSpPr>
          <p:cNvPr id="5" name="Rogner un rectangle à un seul coin 4">
            <a:extLst>
              <a:ext uri="{FF2B5EF4-FFF2-40B4-BE49-F238E27FC236}">
                <a16:creationId xmlns:a16="http://schemas.microsoft.com/office/drawing/2014/main" id="{E473CF1C-28EC-4145-BB97-CA3098BEF480}"/>
              </a:ext>
            </a:extLst>
          </p:cNvPr>
          <p:cNvSpPr/>
          <p:nvPr/>
        </p:nvSpPr>
        <p:spPr>
          <a:xfrm flipH="1">
            <a:off x="5675313" y="1639888"/>
            <a:ext cx="3235325" cy="3487737"/>
          </a:xfrm>
          <a:prstGeom prst="snip1Rect">
            <a:avLst>
              <a:gd name="adj" fmla="val 3125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6" name="Rogner un rectangle à un seul coin 5">
            <a:extLst>
              <a:ext uri="{FF2B5EF4-FFF2-40B4-BE49-F238E27FC236}">
                <a16:creationId xmlns:a16="http://schemas.microsoft.com/office/drawing/2014/main" id="{DABBC592-2EC3-4606-8FB4-21D6B4BA46EC}"/>
              </a:ext>
            </a:extLst>
          </p:cNvPr>
          <p:cNvSpPr/>
          <p:nvPr/>
        </p:nvSpPr>
        <p:spPr>
          <a:xfrm flipH="1">
            <a:off x="5773738" y="1730375"/>
            <a:ext cx="3028950" cy="592138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>
              <a:defRPr/>
            </a:pPr>
            <a:r>
              <a:rPr lang="fr-CA" sz="2000" b="1" dirty="0" err="1">
                <a:solidFill>
                  <a:schemeClr val="tx1"/>
                </a:solidFill>
              </a:rPr>
              <a:t>Bone</a:t>
            </a:r>
            <a:endParaRPr lang="fr-CA" sz="2000" b="1" dirty="0">
              <a:solidFill>
                <a:schemeClr val="tx1"/>
              </a:solidFill>
            </a:endParaRPr>
          </a:p>
        </p:txBody>
      </p:sp>
      <p:sp>
        <p:nvSpPr>
          <p:cNvPr id="12" name="Rogner un rectangle à un seul coin 11">
            <a:extLst>
              <a:ext uri="{FF2B5EF4-FFF2-40B4-BE49-F238E27FC236}">
                <a16:creationId xmlns:a16="http://schemas.microsoft.com/office/drawing/2014/main" id="{102BFF39-589C-4FBA-A45F-B28402B1FFC6}"/>
              </a:ext>
            </a:extLst>
          </p:cNvPr>
          <p:cNvSpPr/>
          <p:nvPr/>
        </p:nvSpPr>
        <p:spPr>
          <a:xfrm flipH="1">
            <a:off x="5773738" y="2403475"/>
            <a:ext cx="3030537" cy="592138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>
              <a:defRPr/>
            </a:pPr>
            <a:r>
              <a:rPr lang="fr-CA" sz="2000" b="1" dirty="0" err="1">
                <a:solidFill>
                  <a:schemeClr val="tx1"/>
                </a:solidFill>
              </a:rPr>
              <a:t>Subcutaneous</a:t>
            </a:r>
            <a:r>
              <a:rPr lang="fr-CA" sz="2000" b="1" dirty="0">
                <a:solidFill>
                  <a:schemeClr val="tx1"/>
                </a:solidFill>
              </a:rPr>
              <a:t> Fat</a:t>
            </a:r>
          </a:p>
        </p:txBody>
      </p:sp>
      <p:sp>
        <p:nvSpPr>
          <p:cNvPr id="13" name="Rogner un rectangle à un seul coin 12">
            <a:extLst>
              <a:ext uri="{FF2B5EF4-FFF2-40B4-BE49-F238E27FC236}">
                <a16:creationId xmlns:a16="http://schemas.microsoft.com/office/drawing/2014/main" id="{41ACDC23-4A74-4B11-AF80-0D86905A8C23}"/>
              </a:ext>
            </a:extLst>
          </p:cNvPr>
          <p:cNvSpPr/>
          <p:nvPr/>
        </p:nvSpPr>
        <p:spPr>
          <a:xfrm flipH="1">
            <a:off x="5773738" y="3074988"/>
            <a:ext cx="3028950" cy="592137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>
              <a:defRPr/>
            </a:pPr>
            <a:r>
              <a:rPr lang="fr-CA" sz="2000" b="1" dirty="0">
                <a:solidFill>
                  <a:schemeClr val="tx1"/>
                </a:solidFill>
              </a:rPr>
              <a:t>Inter-</a:t>
            </a:r>
            <a:r>
              <a:rPr lang="fr-CA" sz="2000" b="1" dirty="0" err="1">
                <a:solidFill>
                  <a:schemeClr val="tx1"/>
                </a:solidFill>
              </a:rPr>
              <a:t>muscular</a:t>
            </a:r>
            <a:r>
              <a:rPr lang="fr-CA" sz="2000" b="1" dirty="0">
                <a:solidFill>
                  <a:schemeClr val="tx1"/>
                </a:solidFill>
              </a:rPr>
              <a:t> Fat</a:t>
            </a:r>
          </a:p>
        </p:txBody>
      </p:sp>
      <p:sp>
        <p:nvSpPr>
          <p:cNvPr id="14" name="Rogner un rectangle à un seul coin 13">
            <a:extLst>
              <a:ext uri="{FF2B5EF4-FFF2-40B4-BE49-F238E27FC236}">
                <a16:creationId xmlns:a16="http://schemas.microsoft.com/office/drawing/2014/main" id="{B1C0A007-1EE6-4C75-8B94-4C078A27372F}"/>
              </a:ext>
            </a:extLst>
          </p:cNvPr>
          <p:cNvSpPr/>
          <p:nvPr/>
        </p:nvSpPr>
        <p:spPr>
          <a:xfrm flipH="1">
            <a:off x="5773738" y="3748088"/>
            <a:ext cx="3030537" cy="592137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>
              <a:defRPr/>
            </a:pPr>
            <a:r>
              <a:rPr lang="fr-CA" sz="2000" b="1" dirty="0" err="1">
                <a:solidFill>
                  <a:schemeClr val="tx1"/>
                </a:solidFill>
              </a:rPr>
              <a:t>Low</a:t>
            </a:r>
            <a:r>
              <a:rPr lang="fr-CA" sz="2000" b="1" dirty="0">
                <a:solidFill>
                  <a:schemeClr val="tx1"/>
                </a:solidFill>
              </a:rPr>
              <a:t>-</a:t>
            </a:r>
            <a:r>
              <a:rPr lang="fr-CA" sz="2000" b="1" dirty="0" err="1">
                <a:solidFill>
                  <a:schemeClr val="tx1"/>
                </a:solidFill>
              </a:rPr>
              <a:t>density</a:t>
            </a:r>
            <a:r>
              <a:rPr lang="fr-CA" sz="2000" b="1" dirty="0">
                <a:solidFill>
                  <a:schemeClr val="tx1"/>
                </a:solidFill>
              </a:rPr>
              <a:t> Muscle</a:t>
            </a:r>
          </a:p>
        </p:txBody>
      </p:sp>
      <p:sp>
        <p:nvSpPr>
          <p:cNvPr id="15" name="Rogner un rectangle à un seul coin 14">
            <a:extLst>
              <a:ext uri="{FF2B5EF4-FFF2-40B4-BE49-F238E27FC236}">
                <a16:creationId xmlns:a16="http://schemas.microsoft.com/office/drawing/2014/main" id="{900EA54F-E0EA-45D2-9624-5D500460EB41}"/>
              </a:ext>
            </a:extLst>
          </p:cNvPr>
          <p:cNvSpPr/>
          <p:nvPr/>
        </p:nvSpPr>
        <p:spPr>
          <a:xfrm flipH="1">
            <a:off x="5773738" y="4419600"/>
            <a:ext cx="3030537" cy="592138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marL="358775">
              <a:defRPr/>
            </a:pPr>
            <a:r>
              <a:rPr lang="fr-CA" sz="2000" b="1" dirty="0">
                <a:solidFill>
                  <a:schemeClr val="tx1"/>
                </a:solidFill>
              </a:rPr>
              <a:t>High-</a:t>
            </a:r>
            <a:r>
              <a:rPr lang="fr-CA" sz="2000" b="1" dirty="0" err="1">
                <a:solidFill>
                  <a:schemeClr val="tx1"/>
                </a:solidFill>
              </a:rPr>
              <a:t>density</a:t>
            </a:r>
            <a:r>
              <a:rPr lang="fr-CA" sz="2000" b="1" dirty="0">
                <a:solidFill>
                  <a:schemeClr val="tx1"/>
                </a:solidFill>
              </a:rPr>
              <a:t> Muscle</a:t>
            </a:r>
          </a:p>
        </p:txBody>
      </p:sp>
      <p:pic>
        <p:nvPicPr>
          <p:cNvPr id="23562" name="Image 17" descr="marque-rose.png">
            <a:extLst>
              <a:ext uri="{FF2B5EF4-FFF2-40B4-BE49-F238E27FC236}">
                <a16:creationId xmlns:a16="http://schemas.microsoft.com/office/drawing/2014/main" id="{1AF00144-5698-4F40-BF83-EADC1E10B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849438"/>
            <a:ext cx="3349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Image 18" descr="marque-rouge.png">
            <a:extLst>
              <a:ext uri="{FF2B5EF4-FFF2-40B4-BE49-F238E27FC236}">
                <a16:creationId xmlns:a16="http://schemas.microsoft.com/office/drawing/2014/main" id="{F1742145-676B-4DF9-8665-CAF37AA90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3205163"/>
            <a:ext cx="3349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Image 19" descr="marque-bleue.png">
            <a:extLst>
              <a:ext uri="{FF2B5EF4-FFF2-40B4-BE49-F238E27FC236}">
                <a16:creationId xmlns:a16="http://schemas.microsoft.com/office/drawing/2014/main" id="{9822E967-285A-4595-A9D7-9B518A048D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4562475"/>
            <a:ext cx="3333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Image 20" descr="marque-verte.png">
            <a:extLst>
              <a:ext uri="{FF2B5EF4-FFF2-40B4-BE49-F238E27FC236}">
                <a16:creationId xmlns:a16="http://schemas.microsoft.com/office/drawing/2014/main" id="{8E06238C-E6AF-40DC-BAC6-C0465C1745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3883025"/>
            <a:ext cx="3349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Image 21" descr="marque-jaune.png">
            <a:extLst>
              <a:ext uri="{FF2B5EF4-FFF2-40B4-BE49-F238E27FC236}">
                <a16:creationId xmlns:a16="http://schemas.microsoft.com/office/drawing/2014/main" id="{8AB4D4F4-4A1E-4F66-82DA-F4F96A1BA1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2527300"/>
            <a:ext cx="3349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be 19">
            <a:extLst>
              <a:ext uri="{FF2B5EF4-FFF2-40B4-BE49-F238E27FC236}">
                <a16:creationId xmlns:a16="http://schemas.microsoft.com/office/drawing/2014/main" id="{0DA15F07-79E4-4D3A-9E99-B9EBEFE6D268}"/>
              </a:ext>
            </a:extLst>
          </p:cNvPr>
          <p:cNvSpPr/>
          <p:nvPr/>
        </p:nvSpPr>
        <p:spPr>
          <a:xfrm>
            <a:off x="403225" y="985838"/>
            <a:ext cx="7199313" cy="4984750"/>
          </a:xfrm>
          <a:prstGeom prst="cube">
            <a:avLst>
              <a:gd name="adj" fmla="val 2694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endParaRPr lang="fr-CA" sz="1100" b="1" dirty="0">
              <a:solidFill>
                <a:schemeClr val="tx1"/>
              </a:solidFill>
            </a:endParaRPr>
          </a:p>
        </p:txBody>
      </p:sp>
      <p:pic>
        <p:nvPicPr>
          <p:cNvPr id="24579" name="Image 20" descr="diapo_20a.jpg">
            <a:extLst>
              <a:ext uri="{FF2B5EF4-FFF2-40B4-BE49-F238E27FC236}">
                <a16:creationId xmlns:a16="http://schemas.microsoft.com/office/drawing/2014/main" id="{7079D6BC-BD38-437C-8189-05C3766CA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223963"/>
            <a:ext cx="65786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be 17">
            <a:extLst>
              <a:ext uri="{FF2B5EF4-FFF2-40B4-BE49-F238E27FC236}">
                <a16:creationId xmlns:a16="http://schemas.microsoft.com/office/drawing/2014/main" id="{6F33ECD6-69E2-4668-8FAB-589FA06F9D13}"/>
              </a:ext>
            </a:extLst>
          </p:cNvPr>
          <p:cNvSpPr/>
          <p:nvPr/>
        </p:nvSpPr>
        <p:spPr>
          <a:xfrm>
            <a:off x="3594100" y="5226050"/>
            <a:ext cx="2108200" cy="950913"/>
          </a:xfrm>
          <a:prstGeom prst="cube">
            <a:avLst>
              <a:gd name="adj" fmla="val 4313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6034A28F-F9AC-4DF5-BA5B-AE3CD4EDA334}"/>
              </a:ext>
            </a:extLst>
          </p:cNvPr>
          <p:cNvSpPr/>
          <p:nvPr/>
        </p:nvSpPr>
        <p:spPr>
          <a:xfrm>
            <a:off x="5503863" y="3048000"/>
            <a:ext cx="2305050" cy="1631950"/>
          </a:xfrm>
          <a:prstGeom prst="cube">
            <a:avLst>
              <a:gd name="adj" fmla="val 4313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649DD1D3-4C7F-499F-9B5A-3A632DBA85B0}"/>
              </a:ext>
            </a:extLst>
          </p:cNvPr>
          <p:cNvSpPr/>
          <p:nvPr/>
        </p:nvSpPr>
        <p:spPr>
          <a:xfrm>
            <a:off x="6508750" y="923925"/>
            <a:ext cx="2303463" cy="1236663"/>
          </a:xfrm>
          <a:prstGeom prst="cube">
            <a:avLst>
              <a:gd name="adj" fmla="val 4313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24583" name="Titre 1">
            <a:extLst>
              <a:ext uri="{FF2B5EF4-FFF2-40B4-BE49-F238E27FC236}">
                <a16:creationId xmlns:a16="http://schemas.microsoft.com/office/drawing/2014/main" id="{BC123FA0-3A82-4AE2-ACD2-7B39FD99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8" y="36513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WHOLE BODY MAGNETIC RESONANCE IMAGING (MRI) AQUISITION</a:t>
            </a:r>
            <a:endParaRPr lang="fr-FR" altLang="fr-FR" sz="2000">
              <a:solidFill>
                <a:schemeClr val="tx1"/>
              </a:solidFill>
            </a:endParaRP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2B569795-EA9A-4731-A94A-44B47E8DEAA5}"/>
              </a:ext>
            </a:extLst>
          </p:cNvPr>
          <p:cNvSpPr/>
          <p:nvPr/>
        </p:nvSpPr>
        <p:spPr>
          <a:xfrm rot="2640000">
            <a:off x="5348288" y="1582738"/>
            <a:ext cx="280987" cy="2025650"/>
          </a:xfrm>
          <a:prstGeom prst="rightBrace">
            <a:avLst>
              <a:gd name="adj1" fmla="val 40228"/>
              <a:gd name="adj2" fmla="val 1887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53EE15AD-7AC9-4046-9443-9643825182F8}"/>
              </a:ext>
            </a:extLst>
          </p:cNvPr>
          <p:cNvSpPr/>
          <p:nvPr/>
        </p:nvSpPr>
        <p:spPr>
          <a:xfrm rot="3282901">
            <a:off x="4048125" y="3433763"/>
            <a:ext cx="176213" cy="681037"/>
          </a:xfrm>
          <a:prstGeom prst="rightBrace">
            <a:avLst>
              <a:gd name="adj1" fmla="val 46228"/>
              <a:gd name="adj2" fmla="val 49418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7F406649-30F3-4387-803B-A0B362F33DF7}"/>
              </a:ext>
            </a:extLst>
          </p:cNvPr>
          <p:cNvSpPr/>
          <p:nvPr/>
        </p:nvSpPr>
        <p:spPr>
          <a:xfrm rot="3723439">
            <a:off x="2372519" y="3674269"/>
            <a:ext cx="220662" cy="2127250"/>
          </a:xfrm>
          <a:prstGeom prst="rightBrace">
            <a:avLst>
              <a:gd name="adj1" fmla="val 46228"/>
              <a:gd name="adj2" fmla="val 34626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8" name="Rogner un rectangle à un seul coin 7">
            <a:extLst>
              <a:ext uri="{FF2B5EF4-FFF2-40B4-BE49-F238E27FC236}">
                <a16:creationId xmlns:a16="http://schemas.microsoft.com/office/drawing/2014/main" id="{7A9DEC1E-7AA4-4B15-8F0D-EFACC7190994}"/>
              </a:ext>
            </a:extLst>
          </p:cNvPr>
          <p:cNvSpPr/>
          <p:nvPr/>
        </p:nvSpPr>
        <p:spPr>
          <a:xfrm flipH="1">
            <a:off x="6110288" y="2297113"/>
            <a:ext cx="1089025" cy="338137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fr-CA" sz="1500" b="1" dirty="0">
                <a:solidFill>
                  <a:schemeClr val="tx1"/>
                </a:solidFill>
              </a:rPr>
              <a:t>Legs</a:t>
            </a:r>
          </a:p>
        </p:txBody>
      </p:sp>
      <p:sp>
        <p:nvSpPr>
          <p:cNvPr id="9" name="Rogner un rectangle à un seul coin 8">
            <a:extLst>
              <a:ext uri="{FF2B5EF4-FFF2-40B4-BE49-F238E27FC236}">
                <a16:creationId xmlns:a16="http://schemas.microsoft.com/office/drawing/2014/main" id="{12EF586F-DB78-481C-B5C0-DFDB3B5E65D8}"/>
              </a:ext>
            </a:extLst>
          </p:cNvPr>
          <p:cNvSpPr/>
          <p:nvPr/>
        </p:nvSpPr>
        <p:spPr>
          <a:xfrm flipH="1">
            <a:off x="4210050" y="3902075"/>
            <a:ext cx="1087438" cy="338138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88900">
              <a:defRPr/>
            </a:pPr>
            <a:r>
              <a:rPr lang="fr-CA" sz="1500" b="1" dirty="0">
                <a:solidFill>
                  <a:schemeClr val="tx1"/>
                </a:solidFill>
              </a:rPr>
              <a:t>Abdomen</a:t>
            </a:r>
          </a:p>
        </p:txBody>
      </p:sp>
      <p:sp>
        <p:nvSpPr>
          <p:cNvPr id="10" name="Rogner un rectangle à un seul coin 9">
            <a:extLst>
              <a:ext uri="{FF2B5EF4-FFF2-40B4-BE49-F238E27FC236}">
                <a16:creationId xmlns:a16="http://schemas.microsoft.com/office/drawing/2014/main" id="{50E8D9DF-E163-4DC3-99B7-787B16258A1A}"/>
              </a:ext>
            </a:extLst>
          </p:cNvPr>
          <p:cNvSpPr/>
          <p:nvPr/>
        </p:nvSpPr>
        <p:spPr>
          <a:xfrm flipH="1">
            <a:off x="2882900" y="4806950"/>
            <a:ext cx="1089025" cy="338138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fr-CA" sz="1500" b="1" dirty="0" err="1">
                <a:solidFill>
                  <a:schemeClr val="tx1"/>
                </a:solidFill>
              </a:rPr>
              <a:t>Arms</a:t>
            </a:r>
            <a:endParaRPr lang="fr-CA" sz="1500" b="1" dirty="0">
              <a:solidFill>
                <a:schemeClr val="tx1"/>
              </a:solidFill>
            </a:endParaRPr>
          </a:p>
        </p:txBody>
      </p:sp>
      <p:pic>
        <p:nvPicPr>
          <p:cNvPr id="24590" name="Image 10" descr="triangle.png">
            <a:extLst>
              <a:ext uri="{FF2B5EF4-FFF2-40B4-BE49-F238E27FC236}">
                <a16:creationId xmlns:a16="http://schemas.microsoft.com/office/drawing/2014/main" id="{C8D26088-92F1-4977-ABE6-1BE27347A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330450"/>
            <a:ext cx="119063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Image 11" descr="triangle.png">
            <a:extLst>
              <a:ext uri="{FF2B5EF4-FFF2-40B4-BE49-F238E27FC236}">
                <a16:creationId xmlns:a16="http://schemas.microsoft.com/office/drawing/2014/main" id="{3F47894A-1CCD-49E2-BFDB-972FF9971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4840288"/>
            <a:ext cx="119062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Image 12" descr="triangle.png">
            <a:extLst>
              <a:ext uri="{FF2B5EF4-FFF2-40B4-BE49-F238E27FC236}">
                <a16:creationId xmlns:a16="http://schemas.microsoft.com/office/drawing/2014/main" id="{72C9E418-E6BC-4928-A239-993C1F4AD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3933825"/>
            <a:ext cx="119062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Image 12" descr="diapo_20b.png">
            <a:extLst>
              <a:ext uri="{FF2B5EF4-FFF2-40B4-BE49-F238E27FC236}">
                <a16:creationId xmlns:a16="http://schemas.microsoft.com/office/drawing/2014/main" id="{CAA97514-3D6F-4210-A353-321BAA4D4F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093788"/>
            <a:ext cx="18351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Image 14" descr="diapo_20c.png">
            <a:extLst>
              <a:ext uri="{FF2B5EF4-FFF2-40B4-BE49-F238E27FC236}">
                <a16:creationId xmlns:a16="http://schemas.microsoft.com/office/drawing/2014/main" id="{D85A2A2D-7789-4871-A648-0D796E018A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3246438"/>
            <a:ext cx="18542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Image 16" descr="diapo_20d.png">
            <a:extLst>
              <a:ext uri="{FF2B5EF4-FFF2-40B4-BE49-F238E27FC236}">
                <a16:creationId xmlns:a16="http://schemas.microsoft.com/office/drawing/2014/main" id="{35E1515D-8075-4130-AACB-D649249A4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5368925"/>
            <a:ext cx="16097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>
            <a:extLst>
              <a:ext uri="{FF2B5EF4-FFF2-40B4-BE49-F238E27FC236}">
                <a16:creationId xmlns:a16="http://schemas.microsoft.com/office/drawing/2014/main" id="{09A2EFBC-0B19-471C-A613-47DF190041F0}"/>
              </a:ext>
            </a:extLst>
          </p:cNvPr>
          <p:cNvSpPr/>
          <p:nvPr/>
        </p:nvSpPr>
        <p:spPr>
          <a:xfrm>
            <a:off x="661988" y="4121150"/>
            <a:ext cx="3794125" cy="649288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17550">
              <a:defRPr/>
            </a:pPr>
            <a:r>
              <a:rPr lang="fr-CA" sz="2900" b="1" dirty="0" err="1">
                <a:solidFill>
                  <a:schemeClr val="tx1"/>
                </a:solidFill>
              </a:rPr>
              <a:t>Overweight</a:t>
            </a:r>
            <a:endParaRPr lang="fr-CA" sz="2900" b="1" dirty="0">
              <a:solidFill>
                <a:schemeClr val="tx1"/>
              </a:solidFill>
            </a:endParaRPr>
          </a:p>
        </p:txBody>
      </p:sp>
      <p:sp>
        <p:nvSpPr>
          <p:cNvPr id="8195" name="Titre 35">
            <a:extLst>
              <a:ext uri="{FF2B5EF4-FFF2-40B4-BE49-F238E27FC236}">
                <a16:creationId xmlns:a16="http://schemas.microsoft.com/office/drawing/2014/main" id="{5D00D395-9F71-4FBB-B625-16EFCC15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6988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BMI CATEGORIES FOR CLASSIFYING NORMAL WEIGHT, OVERWEIGHT, AND OBESITY </a:t>
            </a:r>
            <a:r>
              <a:rPr lang="fr-CA" altLang="fr-FR" sz="2000">
                <a:solidFill>
                  <a:schemeClr val="tx1"/>
                </a:solidFill>
              </a:rPr>
              <a:t>IN CAUCASIANS</a:t>
            </a:r>
            <a:endParaRPr lang="fr-FR" altLang="fr-FR" sz="200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1DCA28-0252-429A-A040-7C496A418A2C}"/>
              </a:ext>
            </a:extLst>
          </p:cNvPr>
          <p:cNvSpPr/>
          <p:nvPr/>
        </p:nvSpPr>
        <p:spPr>
          <a:xfrm>
            <a:off x="457200" y="2062163"/>
            <a:ext cx="8175625" cy="3817937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E00BF51A-02D4-44AF-8DBD-92D71CF497B5}"/>
              </a:ext>
            </a:extLst>
          </p:cNvPr>
          <p:cNvSpPr/>
          <p:nvPr/>
        </p:nvSpPr>
        <p:spPr>
          <a:xfrm>
            <a:off x="661988" y="2249488"/>
            <a:ext cx="3794125" cy="650875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17550">
              <a:defRPr/>
            </a:pPr>
            <a:r>
              <a:rPr lang="fr-CA" sz="2900" b="1" dirty="0" err="1">
                <a:solidFill>
                  <a:schemeClr val="tx1"/>
                </a:solidFill>
              </a:rPr>
              <a:t>Underweight</a:t>
            </a:r>
            <a:endParaRPr lang="fr-CA" sz="2900" b="1" dirty="0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3AF4D9F-11BE-4C10-AD83-F9AE0F71E7C0}"/>
              </a:ext>
            </a:extLst>
          </p:cNvPr>
          <p:cNvSpPr/>
          <p:nvPr/>
        </p:nvSpPr>
        <p:spPr>
          <a:xfrm>
            <a:off x="977900" y="2493963"/>
            <a:ext cx="160338" cy="16192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6724D767-6682-4DDF-A847-C916E25A56B7}"/>
              </a:ext>
            </a:extLst>
          </p:cNvPr>
          <p:cNvSpPr/>
          <p:nvPr/>
        </p:nvSpPr>
        <p:spPr>
          <a:xfrm>
            <a:off x="661988" y="3186113"/>
            <a:ext cx="3794125" cy="649287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17550">
              <a:defRPr/>
            </a:pPr>
            <a:r>
              <a:rPr lang="fr-CA" sz="2900" b="1" dirty="0">
                <a:solidFill>
                  <a:schemeClr val="tx1"/>
                </a:solidFill>
              </a:rPr>
              <a:t>Normal </a:t>
            </a:r>
            <a:r>
              <a:rPr lang="fr-CA" sz="2900" b="1" dirty="0" err="1">
                <a:solidFill>
                  <a:schemeClr val="tx1"/>
                </a:solidFill>
              </a:rPr>
              <a:t>Weight</a:t>
            </a:r>
            <a:endParaRPr lang="fr-CA" sz="2900" b="1" dirty="0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FAF7B3F-4067-4903-975D-B4E8D96DA0DB}"/>
              </a:ext>
            </a:extLst>
          </p:cNvPr>
          <p:cNvSpPr/>
          <p:nvPr/>
        </p:nvSpPr>
        <p:spPr>
          <a:xfrm>
            <a:off x="958850" y="3429000"/>
            <a:ext cx="161925" cy="161925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97B33C95-62FF-468C-B32D-CDCE91885AA1}"/>
              </a:ext>
            </a:extLst>
          </p:cNvPr>
          <p:cNvSpPr/>
          <p:nvPr/>
        </p:nvSpPr>
        <p:spPr>
          <a:xfrm>
            <a:off x="661988" y="5056188"/>
            <a:ext cx="3794125" cy="649287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17550">
              <a:defRPr/>
            </a:pPr>
            <a:r>
              <a:rPr lang="fr-CA" sz="2900" b="1" dirty="0">
                <a:solidFill>
                  <a:schemeClr val="tx1"/>
                </a:solidFill>
              </a:rPr>
              <a:t>Obese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7501F21-4E9F-47D2-9235-D5B47759C8A0}"/>
              </a:ext>
            </a:extLst>
          </p:cNvPr>
          <p:cNvSpPr/>
          <p:nvPr/>
        </p:nvSpPr>
        <p:spPr>
          <a:xfrm>
            <a:off x="958850" y="5300663"/>
            <a:ext cx="161925" cy="16033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A8896EC9-4E38-452E-A90B-D5CEFBACEE3B}"/>
              </a:ext>
            </a:extLst>
          </p:cNvPr>
          <p:cNvSpPr/>
          <p:nvPr/>
        </p:nvSpPr>
        <p:spPr>
          <a:xfrm>
            <a:off x="4651375" y="2249488"/>
            <a:ext cx="3794125" cy="650875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6938">
              <a:defRPr/>
            </a:pPr>
            <a:r>
              <a:rPr lang="fr-CA" sz="2900" b="1" dirty="0">
                <a:solidFill>
                  <a:schemeClr val="tx1"/>
                </a:solidFill>
              </a:rPr>
              <a:t>&lt;18.5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BBAFC70-2EC7-4D77-ABAD-C95425BB8028}"/>
              </a:ext>
            </a:extLst>
          </p:cNvPr>
          <p:cNvSpPr/>
          <p:nvPr/>
        </p:nvSpPr>
        <p:spPr>
          <a:xfrm>
            <a:off x="4965700" y="2493963"/>
            <a:ext cx="161925" cy="16192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D4DC4BB3-A79D-49A0-A436-DA577830F28A}"/>
              </a:ext>
            </a:extLst>
          </p:cNvPr>
          <p:cNvSpPr/>
          <p:nvPr/>
        </p:nvSpPr>
        <p:spPr>
          <a:xfrm>
            <a:off x="4651375" y="3186113"/>
            <a:ext cx="3794125" cy="649287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6938">
              <a:defRPr/>
            </a:pPr>
            <a:r>
              <a:rPr lang="fr-CA" sz="2900" b="1" dirty="0">
                <a:solidFill>
                  <a:schemeClr val="tx1"/>
                </a:solidFill>
              </a:rPr>
              <a:t>18.5 to 24.9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1B0044D-A4D8-437C-B04D-7A2A92E6C831}"/>
              </a:ext>
            </a:extLst>
          </p:cNvPr>
          <p:cNvSpPr/>
          <p:nvPr/>
        </p:nvSpPr>
        <p:spPr>
          <a:xfrm>
            <a:off x="4948238" y="3429000"/>
            <a:ext cx="161925" cy="161925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2BDD0019-A7BD-48F9-ADDF-153C13DE9147}"/>
              </a:ext>
            </a:extLst>
          </p:cNvPr>
          <p:cNvSpPr/>
          <p:nvPr/>
        </p:nvSpPr>
        <p:spPr>
          <a:xfrm>
            <a:off x="4651375" y="4121150"/>
            <a:ext cx="3794125" cy="649288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6938">
              <a:defRPr/>
            </a:pPr>
            <a:r>
              <a:rPr lang="fr-CA" sz="2900" b="1" dirty="0">
                <a:solidFill>
                  <a:schemeClr val="tx1"/>
                </a:solidFill>
              </a:rPr>
              <a:t>25.0 to 29.9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25F1458-F7FA-431E-BF85-C05EAEDBD17A}"/>
              </a:ext>
            </a:extLst>
          </p:cNvPr>
          <p:cNvSpPr/>
          <p:nvPr/>
        </p:nvSpPr>
        <p:spPr>
          <a:xfrm>
            <a:off x="4940300" y="4365625"/>
            <a:ext cx="160338" cy="160338"/>
          </a:xfrm>
          <a:prstGeom prst="ellipse">
            <a:avLst/>
          </a:prstGeom>
          <a:solidFill>
            <a:srgbClr val="66FF3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8DD5E47D-B0F4-457B-9B33-8A0CC8260AD1}"/>
              </a:ext>
            </a:extLst>
          </p:cNvPr>
          <p:cNvSpPr/>
          <p:nvPr/>
        </p:nvSpPr>
        <p:spPr>
          <a:xfrm>
            <a:off x="4651375" y="5056188"/>
            <a:ext cx="3794125" cy="649287"/>
          </a:xfrm>
          <a:prstGeom prst="cube">
            <a:avLst>
              <a:gd name="adj" fmla="val 36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6938">
              <a:defRPr/>
            </a:pPr>
            <a:r>
              <a:rPr lang="fr-CA" sz="2900" b="1" dirty="0">
                <a:solidFill>
                  <a:schemeClr val="tx1"/>
                </a:solidFill>
              </a:rPr>
              <a:t>≥30.0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A80673E-0A93-4FED-B886-C8CA3C17EFCA}"/>
              </a:ext>
            </a:extLst>
          </p:cNvPr>
          <p:cNvSpPr/>
          <p:nvPr/>
        </p:nvSpPr>
        <p:spPr>
          <a:xfrm>
            <a:off x="4940300" y="5300663"/>
            <a:ext cx="160338" cy="16033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EC9921BF-77D5-4759-AF58-CE4A1B0CE84C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1219200"/>
            <a:ext cx="3794125" cy="682625"/>
            <a:chOff x="2149" y="863"/>
            <a:chExt cx="1551" cy="389"/>
          </a:xfrm>
        </p:grpSpPr>
        <p:sp>
          <p:nvSpPr>
            <p:cNvPr id="8216" name="Rectangle 34">
              <a:extLst>
                <a:ext uri="{FF2B5EF4-FFF2-40B4-BE49-F238E27FC236}">
                  <a16:creationId xmlns:a16="http://schemas.microsoft.com/office/drawing/2014/main" id="{3BFA311A-4721-4113-A2BA-5FD005FE6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400" b="1"/>
                <a:t>BMI Categories </a:t>
              </a:r>
            </a:p>
          </p:txBody>
        </p:sp>
        <p:sp>
          <p:nvSpPr>
            <p:cNvPr id="8217" name="Rectangle 35">
              <a:extLst>
                <a:ext uri="{FF2B5EF4-FFF2-40B4-BE49-F238E27FC236}">
                  <a16:creationId xmlns:a16="http://schemas.microsoft.com/office/drawing/2014/main" id="{003C4B19-FE9D-4271-AA79-9903FFD7C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2400" b="1"/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024FBAE6-0643-47A5-B8A3-B56C579F70EE}"/>
              </a:ext>
            </a:extLst>
          </p:cNvPr>
          <p:cNvGrpSpPr>
            <a:grpSpLocks/>
          </p:cNvGrpSpPr>
          <p:nvPr/>
        </p:nvGrpSpPr>
        <p:grpSpPr bwMode="auto">
          <a:xfrm>
            <a:off x="4651375" y="1219200"/>
            <a:ext cx="3794125" cy="682625"/>
            <a:chOff x="2149" y="863"/>
            <a:chExt cx="1551" cy="389"/>
          </a:xfrm>
        </p:grpSpPr>
        <p:sp>
          <p:nvSpPr>
            <p:cNvPr id="8214" name="Rectangle 34">
              <a:extLst>
                <a:ext uri="{FF2B5EF4-FFF2-40B4-BE49-F238E27FC236}">
                  <a16:creationId xmlns:a16="http://schemas.microsoft.com/office/drawing/2014/main" id="{C2D8A72D-A0FE-4C5E-9D14-FEF77DD3D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400" b="1"/>
                <a:t>BMI Cut-offs (kg/m</a:t>
              </a:r>
              <a:r>
                <a:rPr lang="en-US" altLang="fr-FR" sz="2400" b="1" baseline="30000"/>
                <a:t>2</a:t>
              </a:r>
              <a:r>
                <a:rPr lang="en-US" altLang="fr-FR" sz="2400" b="1"/>
                <a:t>) </a:t>
              </a:r>
            </a:p>
          </p:txBody>
        </p:sp>
        <p:sp>
          <p:nvSpPr>
            <p:cNvPr id="8215" name="Rectangle 35">
              <a:extLst>
                <a:ext uri="{FF2B5EF4-FFF2-40B4-BE49-F238E27FC236}">
                  <a16:creationId xmlns:a16="http://schemas.microsoft.com/office/drawing/2014/main" id="{D2D60B94-C7E6-4A93-B1CD-04B677E28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2400" b="1"/>
            </a:p>
          </p:txBody>
        </p:sp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61B1E5D1-72EB-4083-8004-0A283FA4DD2C}"/>
              </a:ext>
            </a:extLst>
          </p:cNvPr>
          <p:cNvSpPr/>
          <p:nvPr/>
        </p:nvSpPr>
        <p:spPr>
          <a:xfrm>
            <a:off x="950913" y="4365625"/>
            <a:ext cx="160337" cy="160338"/>
          </a:xfrm>
          <a:prstGeom prst="ellipse">
            <a:avLst/>
          </a:prstGeom>
          <a:solidFill>
            <a:srgbClr val="66FF3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be 15">
            <a:extLst>
              <a:ext uri="{FF2B5EF4-FFF2-40B4-BE49-F238E27FC236}">
                <a16:creationId xmlns:a16="http://schemas.microsoft.com/office/drawing/2014/main" id="{BC3E3A6E-BC70-44E5-B1E5-52175EA3F739}"/>
              </a:ext>
            </a:extLst>
          </p:cNvPr>
          <p:cNvSpPr/>
          <p:nvPr/>
        </p:nvSpPr>
        <p:spPr>
          <a:xfrm>
            <a:off x="474663" y="1111250"/>
            <a:ext cx="3810000" cy="4652963"/>
          </a:xfrm>
          <a:prstGeom prst="cube">
            <a:avLst>
              <a:gd name="adj" fmla="val 4313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endParaRPr lang="fr-CA" sz="1100" b="1" dirty="0">
              <a:solidFill>
                <a:schemeClr val="tx1"/>
              </a:solidFill>
            </a:endParaRPr>
          </a:p>
        </p:txBody>
      </p:sp>
      <p:pic>
        <p:nvPicPr>
          <p:cNvPr id="25603" name="Image 14" descr="diapo_21.jpg">
            <a:extLst>
              <a:ext uri="{FF2B5EF4-FFF2-40B4-BE49-F238E27FC236}">
                <a16:creationId xmlns:a16="http://schemas.microsoft.com/office/drawing/2014/main" id="{7E485844-55CF-4CDE-B089-85BFC8F19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41438"/>
            <a:ext cx="3449638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itre 1">
            <a:extLst>
              <a:ext uri="{FF2B5EF4-FFF2-40B4-BE49-F238E27FC236}">
                <a16:creationId xmlns:a16="http://schemas.microsoft.com/office/drawing/2014/main" id="{1530A692-7941-4DC0-8009-B83DDD78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63" y="-34925"/>
            <a:ext cx="8597900" cy="923925"/>
          </a:xfrm>
        </p:spPr>
        <p:txBody>
          <a:bodyPr/>
          <a:lstStyle/>
          <a:p>
            <a:r>
              <a:rPr lang="en-US" altLang="fr-FR" sz="1800">
                <a:solidFill>
                  <a:schemeClr val="tx1"/>
                </a:solidFill>
              </a:rPr>
              <a:t>GREYSCALE NON-SEGMENTED AND SEGMENTED MAGNETIC </a:t>
            </a:r>
            <a:br>
              <a:rPr lang="en-US" altLang="fr-FR" sz="1800">
                <a:solidFill>
                  <a:schemeClr val="tx1"/>
                </a:solidFill>
              </a:rPr>
            </a:br>
            <a:r>
              <a:rPr lang="en-US" altLang="fr-FR" sz="1800">
                <a:solidFill>
                  <a:schemeClr val="tx1"/>
                </a:solidFill>
              </a:rPr>
              <a:t>RESONANCE IMAGING (MRI) IMAGE AT THE MID-THIGH IN AN OBESE WOMAN</a:t>
            </a:r>
            <a:endParaRPr lang="fr-FR" altLang="fr-FR" sz="1800">
              <a:solidFill>
                <a:schemeClr val="tx1"/>
              </a:solidFill>
            </a:endParaRPr>
          </a:p>
        </p:txBody>
      </p:sp>
      <p:sp>
        <p:nvSpPr>
          <p:cNvPr id="25605" name="ZoneTexte 4">
            <a:extLst>
              <a:ext uri="{FF2B5EF4-FFF2-40B4-BE49-F238E27FC236}">
                <a16:creationId xmlns:a16="http://schemas.microsoft.com/office/drawing/2014/main" id="{8B56FFA3-C733-422C-81A3-C4817D8F6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13716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b="1">
                <a:solidFill>
                  <a:schemeClr val="bg1"/>
                </a:solidFill>
              </a:rPr>
              <a:t>FRONT</a:t>
            </a:r>
          </a:p>
        </p:txBody>
      </p:sp>
      <p:sp>
        <p:nvSpPr>
          <p:cNvPr id="25606" name="ZoneTexte 5">
            <a:extLst>
              <a:ext uri="{FF2B5EF4-FFF2-40B4-BE49-F238E27FC236}">
                <a16:creationId xmlns:a16="http://schemas.microsoft.com/office/drawing/2014/main" id="{D1BEBAF9-1764-4731-A2E5-FFA9224C6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5110163"/>
            <a:ext cx="85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b="1">
                <a:solidFill>
                  <a:schemeClr val="bg1"/>
                </a:solidFill>
              </a:rPr>
              <a:t>BACK</a:t>
            </a:r>
          </a:p>
        </p:txBody>
      </p:sp>
      <p:sp>
        <p:nvSpPr>
          <p:cNvPr id="7" name="Rogner un rectangle à un seul coin 6">
            <a:extLst>
              <a:ext uri="{FF2B5EF4-FFF2-40B4-BE49-F238E27FC236}">
                <a16:creationId xmlns:a16="http://schemas.microsoft.com/office/drawing/2014/main" id="{A6E343F3-89FD-4E4D-B1EB-A9BB64585AA3}"/>
              </a:ext>
            </a:extLst>
          </p:cNvPr>
          <p:cNvSpPr/>
          <p:nvPr/>
        </p:nvSpPr>
        <p:spPr>
          <a:xfrm flipH="1">
            <a:off x="4456113" y="1497013"/>
            <a:ext cx="4481512" cy="3881437"/>
          </a:xfrm>
          <a:prstGeom prst="snip1Rect">
            <a:avLst>
              <a:gd name="adj" fmla="val 312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8" name="Rogner un rectangle à un seul coin 7">
            <a:extLst>
              <a:ext uri="{FF2B5EF4-FFF2-40B4-BE49-F238E27FC236}">
                <a16:creationId xmlns:a16="http://schemas.microsoft.com/office/drawing/2014/main" id="{95AABB82-C62C-485E-A3F0-E79C36B01BC8}"/>
              </a:ext>
            </a:extLst>
          </p:cNvPr>
          <p:cNvSpPr/>
          <p:nvPr/>
        </p:nvSpPr>
        <p:spPr>
          <a:xfrm flipH="1">
            <a:off x="4584700" y="1627188"/>
            <a:ext cx="4183063" cy="80645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8163">
              <a:defRPr/>
            </a:pPr>
            <a:r>
              <a:rPr lang="fr-CA" sz="2400" b="1" dirty="0" err="1">
                <a:solidFill>
                  <a:schemeClr val="tx1"/>
                </a:solidFill>
              </a:rPr>
              <a:t>Subcutaneous</a:t>
            </a:r>
            <a:r>
              <a:rPr lang="fr-CA" sz="2400" b="1" dirty="0">
                <a:solidFill>
                  <a:schemeClr val="tx1"/>
                </a:solidFill>
              </a:rPr>
              <a:t> Fat</a:t>
            </a:r>
          </a:p>
        </p:txBody>
      </p:sp>
      <p:sp>
        <p:nvSpPr>
          <p:cNvPr id="9" name="Rogner un rectangle à un seul coin 8">
            <a:extLst>
              <a:ext uri="{FF2B5EF4-FFF2-40B4-BE49-F238E27FC236}">
                <a16:creationId xmlns:a16="http://schemas.microsoft.com/office/drawing/2014/main" id="{5B13FD4F-897D-4F6E-B494-D8DFB2946DD6}"/>
              </a:ext>
            </a:extLst>
          </p:cNvPr>
          <p:cNvSpPr/>
          <p:nvPr/>
        </p:nvSpPr>
        <p:spPr>
          <a:xfrm flipH="1">
            <a:off x="4584700" y="2554288"/>
            <a:ext cx="4183063" cy="80645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8163">
              <a:defRPr/>
            </a:pPr>
            <a:r>
              <a:rPr lang="fr-CA" sz="2400" b="1" dirty="0">
                <a:solidFill>
                  <a:schemeClr val="tx1"/>
                </a:solidFill>
              </a:rPr>
              <a:t>Muscle</a:t>
            </a:r>
          </a:p>
        </p:txBody>
      </p:sp>
      <p:sp>
        <p:nvSpPr>
          <p:cNvPr id="10" name="Rogner un rectangle à un seul coin 9">
            <a:extLst>
              <a:ext uri="{FF2B5EF4-FFF2-40B4-BE49-F238E27FC236}">
                <a16:creationId xmlns:a16="http://schemas.microsoft.com/office/drawing/2014/main" id="{B80DF07C-6C4E-4D1C-A128-8C42AF53E53C}"/>
              </a:ext>
            </a:extLst>
          </p:cNvPr>
          <p:cNvSpPr/>
          <p:nvPr/>
        </p:nvSpPr>
        <p:spPr>
          <a:xfrm flipH="1">
            <a:off x="4584700" y="3481388"/>
            <a:ext cx="4183063" cy="804862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8163">
              <a:defRPr/>
            </a:pPr>
            <a:r>
              <a:rPr lang="fr-CA" sz="2400" b="1" dirty="0">
                <a:solidFill>
                  <a:schemeClr val="tx1"/>
                </a:solidFill>
              </a:rPr>
              <a:t>Inter-</a:t>
            </a:r>
            <a:r>
              <a:rPr lang="fr-CA" sz="2400" b="1" dirty="0" err="1">
                <a:solidFill>
                  <a:schemeClr val="tx1"/>
                </a:solidFill>
              </a:rPr>
              <a:t>muscular</a:t>
            </a:r>
            <a:r>
              <a:rPr lang="fr-CA" sz="2400" b="1" dirty="0">
                <a:solidFill>
                  <a:schemeClr val="tx1"/>
                </a:solidFill>
              </a:rPr>
              <a:t> Fat</a:t>
            </a:r>
          </a:p>
        </p:txBody>
      </p:sp>
      <p:sp>
        <p:nvSpPr>
          <p:cNvPr id="13" name="Rogner un rectangle à un seul coin 12">
            <a:extLst>
              <a:ext uri="{FF2B5EF4-FFF2-40B4-BE49-F238E27FC236}">
                <a16:creationId xmlns:a16="http://schemas.microsoft.com/office/drawing/2014/main" id="{759324C6-3B25-420B-97BA-FA6149A5C5B9}"/>
              </a:ext>
            </a:extLst>
          </p:cNvPr>
          <p:cNvSpPr/>
          <p:nvPr/>
        </p:nvSpPr>
        <p:spPr>
          <a:xfrm flipH="1">
            <a:off x="4584700" y="4406900"/>
            <a:ext cx="4183063" cy="80645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8163">
              <a:defRPr/>
            </a:pPr>
            <a:r>
              <a:rPr lang="fr-CA" sz="2400" b="1" dirty="0" err="1">
                <a:solidFill>
                  <a:schemeClr val="tx1"/>
                </a:solidFill>
              </a:rPr>
              <a:t>Bone</a:t>
            </a:r>
            <a:endParaRPr lang="fr-CA" sz="2400" b="1" dirty="0">
              <a:solidFill>
                <a:schemeClr val="tx1"/>
              </a:solidFill>
            </a:endParaRPr>
          </a:p>
        </p:txBody>
      </p:sp>
      <p:pic>
        <p:nvPicPr>
          <p:cNvPr id="25612" name="Image 13" descr="blanc.png">
            <a:extLst>
              <a:ext uri="{FF2B5EF4-FFF2-40B4-BE49-F238E27FC236}">
                <a16:creationId xmlns:a16="http://schemas.microsoft.com/office/drawing/2014/main" id="{BD4A86C7-3554-49BA-AF8B-F0BB72FE1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4581525"/>
            <a:ext cx="4810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Image 16" descr="rose.png">
            <a:extLst>
              <a:ext uri="{FF2B5EF4-FFF2-40B4-BE49-F238E27FC236}">
                <a16:creationId xmlns:a16="http://schemas.microsoft.com/office/drawing/2014/main" id="{2D0BF569-E92E-4365-A3F4-100A62F58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803400"/>
            <a:ext cx="4810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Image 17" descr="rouge.png">
            <a:extLst>
              <a:ext uri="{FF2B5EF4-FFF2-40B4-BE49-F238E27FC236}">
                <a16:creationId xmlns:a16="http://schemas.microsoft.com/office/drawing/2014/main" id="{5143D91D-26E2-4ABC-A0C9-DBBF3DD298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2728913"/>
            <a:ext cx="48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Image 19" descr="jaune.png">
            <a:extLst>
              <a:ext uri="{FF2B5EF4-FFF2-40B4-BE49-F238E27FC236}">
                <a16:creationId xmlns:a16="http://schemas.microsoft.com/office/drawing/2014/main" id="{87117E8E-6812-4BD3-A7A0-40CB045553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654425"/>
            <a:ext cx="48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be 24">
            <a:extLst>
              <a:ext uri="{FF2B5EF4-FFF2-40B4-BE49-F238E27FC236}">
                <a16:creationId xmlns:a16="http://schemas.microsoft.com/office/drawing/2014/main" id="{2E04D056-9BF3-4495-AA3B-6155DF697D24}"/>
              </a:ext>
            </a:extLst>
          </p:cNvPr>
          <p:cNvSpPr/>
          <p:nvPr/>
        </p:nvSpPr>
        <p:spPr>
          <a:xfrm>
            <a:off x="950913" y="995363"/>
            <a:ext cx="3810000" cy="5172075"/>
          </a:xfrm>
          <a:prstGeom prst="cube">
            <a:avLst>
              <a:gd name="adj" fmla="val 4313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endParaRPr lang="fr-CA" sz="1100" b="1" dirty="0">
              <a:solidFill>
                <a:schemeClr val="tx1"/>
              </a:solidFill>
            </a:endParaRPr>
          </a:p>
        </p:txBody>
      </p:sp>
      <p:pic>
        <p:nvPicPr>
          <p:cNvPr id="26627" name="Image 18" descr="diapo_19.jpg">
            <a:extLst>
              <a:ext uri="{FF2B5EF4-FFF2-40B4-BE49-F238E27FC236}">
                <a16:creationId xmlns:a16="http://schemas.microsoft.com/office/drawing/2014/main" id="{A82E2B1B-7D76-407F-8D73-1B99FE556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295400"/>
            <a:ext cx="3373438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re 3">
            <a:extLst>
              <a:ext uri="{FF2B5EF4-FFF2-40B4-BE49-F238E27FC236}">
                <a16:creationId xmlns:a16="http://schemas.microsoft.com/office/drawing/2014/main" id="{2962055E-CB9E-4A18-840E-60C08DE6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-26988"/>
            <a:ext cx="8524875" cy="923926"/>
          </a:xfrm>
        </p:spPr>
        <p:txBody>
          <a:bodyPr/>
          <a:lstStyle/>
          <a:p>
            <a:r>
              <a:rPr lang="fr-CA" altLang="fr-FR" sz="1800">
                <a:solidFill>
                  <a:schemeClr val="tx1"/>
                </a:solidFill>
              </a:rPr>
              <a:t>GREYSCALE NON-SEGMENTED AND SEGMENTED MAGNETIC RESONANCE IMAGING (MRI) ABDOMINAL IMAGE AT L4-L5 IN AN OBESE WOMAN</a:t>
            </a:r>
          </a:p>
        </p:txBody>
      </p:sp>
      <p:sp>
        <p:nvSpPr>
          <p:cNvPr id="26629" name="ZoneTexte 6">
            <a:extLst>
              <a:ext uri="{FF2B5EF4-FFF2-40B4-BE49-F238E27FC236}">
                <a16:creationId xmlns:a16="http://schemas.microsoft.com/office/drawing/2014/main" id="{75C81893-1191-4172-A810-03BDD89D5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1327150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000" b="1">
                <a:solidFill>
                  <a:schemeClr val="bg1"/>
                </a:solidFill>
              </a:rPr>
              <a:t>FRONT</a:t>
            </a:r>
          </a:p>
        </p:txBody>
      </p:sp>
      <p:sp>
        <p:nvSpPr>
          <p:cNvPr id="26630" name="ZoneTexte 7">
            <a:extLst>
              <a:ext uri="{FF2B5EF4-FFF2-40B4-BE49-F238E27FC236}">
                <a16:creationId xmlns:a16="http://schemas.microsoft.com/office/drawing/2014/main" id="{3611AE34-55B0-49A6-8ECC-D8F514436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5630863"/>
            <a:ext cx="928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000" b="1">
                <a:solidFill>
                  <a:schemeClr val="bg1"/>
                </a:solidFill>
              </a:rPr>
              <a:t>BACK</a:t>
            </a:r>
          </a:p>
        </p:txBody>
      </p:sp>
      <p:sp>
        <p:nvSpPr>
          <p:cNvPr id="9" name="Rogner un rectangle à un seul coin 8">
            <a:extLst>
              <a:ext uri="{FF2B5EF4-FFF2-40B4-BE49-F238E27FC236}">
                <a16:creationId xmlns:a16="http://schemas.microsoft.com/office/drawing/2014/main" id="{8739635D-E0FB-4F22-93DA-08C3334A4D58}"/>
              </a:ext>
            </a:extLst>
          </p:cNvPr>
          <p:cNvSpPr/>
          <p:nvPr/>
        </p:nvSpPr>
        <p:spPr>
          <a:xfrm flipH="1">
            <a:off x="4976813" y="1292225"/>
            <a:ext cx="3441700" cy="4543425"/>
          </a:xfrm>
          <a:prstGeom prst="snip1Rect">
            <a:avLst>
              <a:gd name="adj" fmla="val 3125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10" name="Rogner un rectangle à un seul coin 9">
            <a:extLst>
              <a:ext uri="{FF2B5EF4-FFF2-40B4-BE49-F238E27FC236}">
                <a16:creationId xmlns:a16="http://schemas.microsoft.com/office/drawing/2014/main" id="{24FD1B8C-AAE0-4B64-A8C0-E432FC9D80CB}"/>
              </a:ext>
            </a:extLst>
          </p:cNvPr>
          <p:cNvSpPr/>
          <p:nvPr/>
        </p:nvSpPr>
        <p:spPr>
          <a:xfrm flipH="1">
            <a:off x="5087938" y="1389063"/>
            <a:ext cx="3217862" cy="67310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>
              <a:defRPr/>
            </a:pPr>
            <a:r>
              <a:rPr lang="fr-CA" sz="2000" b="1" dirty="0" err="1">
                <a:solidFill>
                  <a:schemeClr val="tx1"/>
                </a:solidFill>
              </a:rPr>
              <a:t>Subcutaneous</a:t>
            </a:r>
            <a:r>
              <a:rPr lang="fr-CA" sz="2000" b="1" dirty="0">
                <a:solidFill>
                  <a:schemeClr val="tx1"/>
                </a:solidFill>
              </a:rPr>
              <a:t> Fat</a:t>
            </a:r>
          </a:p>
        </p:txBody>
      </p:sp>
      <p:sp>
        <p:nvSpPr>
          <p:cNvPr id="20" name="Rogner un rectangle à un seul coin 19">
            <a:extLst>
              <a:ext uri="{FF2B5EF4-FFF2-40B4-BE49-F238E27FC236}">
                <a16:creationId xmlns:a16="http://schemas.microsoft.com/office/drawing/2014/main" id="{2B0D2307-ED9E-46AC-8105-2881B4650CBB}"/>
              </a:ext>
            </a:extLst>
          </p:cNvPr>
          <p:cNvSpPr/>
          <p:nvPr/>
        </p:nvSpPr>
        <p:spPr>
          <a:xfrm flipH="1">
            <a:off x="5087938" y="2119313"/>
            <a:ext cx="3217862" cy="67310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>
              <a:defRPr/>
            </a:pPr>
            <a:r>
              <a:rPr lang="fr-CA" sz="2000" b="1" dirty="0">
                <a:solidFill>
                  <a:schemeClr val="tx1"/>
                </a:solidFill>
              </a:rPr>
              <a:t>Intra-abdominal Fat</a:t>
            </a:r>
          </a:p>
        </p:txBody>
      </p:sp>
      <p:sp>
        <p:nvSpPr>
          <p:cNvPr id="21" name="Rogner un rectangle à un seul coin 20">
            <a:extLst>
              <a:ext uri="{FF2B5EF4-FFF2-40B4-BE49-F238E27FC236}">
                <a16:creationId xmlns:a16="http://schemas.microsoft.com/office/drawing/2014/main" id="{E075A462-F55C-4F42-8FC8-59955B15F8B8}"/>
              </a:ext>
            </a:extLst>
          </p:cNvPr>
          <p:cNvSpPr/>
          <p:nvPr/>
        </p:nvSpPr>
        <p:spPr>
          <a:xfrm flipH="1">
            <a:off x="5087938" y="2849563"/>
            <a:ext cx="3217862" cy="67310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>
              <a:defRPr/>
            </a:pPr>
            <a:r>
              <a:rPr lang="fr-CA" sz="2000" b="1" dirty="0">
                <a:solidFill>
                  <a:schemeClr val="tx1"/>
                </a:solidFill>
              </a:rPr>
              <a:t>Inter-</a:t>
            </a:r>
            <a:r>
              <a:rPr lang="fr-CA" sz="2000" b="1" dirty="0" err="1">
                <a:solidFill>
                  <a:schemeClr val="tx1"/>
                </a:solidFill>
              </a:rPr>
              <a:t>muscular</a:t>
            </a:r>
            <a:r>
              <a:rPr lang="fr-CA" sz="2000" b="1" dirty="0">
                <a:solidFill>
                  <a:schemeClr val="tx1"/>
                </a:solidFill>
              </a:rPr>
              <a:t> Fat</a:t>
            </a:r>
          </a:p>
        </p:txBody>
      </p:sp>
      <p:sp>
        <p:nvSpPr>
          <p:cNvPr id="22" name="Rogner un rectangle à un seul coin 21">
            <a:extLst>
              <a:ext uri="{FF2B5EF4-FFF2-40B4-BE49-F238E27FC236}">
                <a16:creationId xmlns:a16="http://schemas.microsoft.com/office/drawing/2014/main" id="{F7149005-834E-4667-82B8-6E881FFB5C4F}"/>
              </a:ext>
            </a:extLst>
          </p:cNvPr>
          <p:cNvSpPr/>
          <p:nvPr/>
        </p:nvSpPr>
        <p:spPr>
          <a:xfrm flipH="1">
            <a:off x="5087938" y="3578225"/>
            <a:ext cx="3217862" cy="67310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>
              <a:defRPr/>
            </a:pPr>
            <a:r>
              <a:rPr lang="fr-CA" sz="2000" b="1" dirty="0">
                <a:solidFill>
                  <a:schemeClr val="tx1"/>
                </a:solidFill>
              </a:rPr>
              <a:t>Lean Tissue</a:t>
            </a:r>
          </a:p>
        </p:txBody>
      </p:sp>
      <p:sp>
        <p:nvSpPr>
          <p:cNvPr id="23" name="Rogner un rectangle à un seul coin 22">
            <a:extLst>
              <a:ext uri="{FF2B5EF4-FFF2-40B4-BE49-F238E27FC236}">
                <a16:creationId xmlns:a16="http://schemas.microsoft.com/office/drawing/2014/main" id="{4C3F9D5F-8327-4D5A-907C-87815CD3FCBA}"/>
              </a:ext>
            </a:extLst>
          </p:cNvPr>
          <p:cNvSpPr/>
          <p:nvPr/>
        </p:nvSpPr>
        <p:spPr>
          <a:xfrm flipH="1">
            <a:off x="5087938" y="4308475"/>
            <a:ext cx="3217862" cy="67310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>
              <a:defRPr/>
            </a:pPr>
            <a:r>
              <a:rPr lang="fr-CA" sz="2000" b="1" dirty="0">
                <a:solidFill>
                  <a:schemeClr val="tx1"/>
                </a:solidFill>
              </a:rPr>
              <a:t>Muscle</a:t>
            </a:r>
          </a:p>
        </p:txBody>
      </p:sp>
      <p:sp>
        <p:nvSpPr>
          <p:cNvPr id="24" name="Rogner un rectangle à un seul coin 23">
            <a:extLst>
              <a:ext uri="{FF2B5EF4-FFF2-40B4-BE49-F238E27FC236}">
                <a16:creationId xmlns:a16="http://schemas.microsoft.com/office/drawing/2014/main" id="{0BC60320-820E-481D-B1DA-63A437E6E0B2}"/>
              </a:ext>
            </a:extLst>
          </p:cNvPr>
          <p:cNvSpPr/>
          <p:nvPr/>
        </p:nvSpPr>
        <p:spPr>
          <a:xfrm flipH="1">
            <a:off x="5087938" y="5038725"/>
            <a:ext cx="3217862" cy="67310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>
              <a:defRPr/>
            </a:pPr>
            <a:r>
              <a:rPr lang="fr-CA" sz="2000" b="1" dirty="0" err="1">
                <a:solidFill>
                  <a:schemeClr val="tx1"/>
                </a:solidFill>
              </a:rPr>
              <a:t>Bone</a:t>
            </a:r>
            <a:endParaRPr lang="fr-CA" sz="2000" b="1" dirty="0">
              <a:solidFill>
                <a:schemeClr val="tx1"/>
              </a:solidFill>
            </a:endParaRPr>
          </a:p>
        </p:txBody>
      </p:sp>
      <p:pic>
        <p:nvPicPr>
          <p:cNvPr id="26638" name="Image 24" descr="blanc.png">
            <a:extLst>
              <a:ext uri="{FF2B5EF4-FFF2-40B4-BE49-F238E27FC236}">
                <a16:creationId xmlns:a16="http://schemas.microsoft.com/office/drawing/2014/main" id="{8B9CFC79-D11C-487F-A48C-91DF77B9B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5205413"/>
            <a:ext cx="357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Image 25" descr="bleu.png">
            <a:extLst>
              <a:ext uri="{FF2B5EF4-FFF2-40B4-BE49-F238E27FC236}">
                <a16:creationId xmlns:a16="http://schemas.microsoft.com/office/drawing/2014/main" id="{D85CD162-2994-4C82-A426-E99A8F68F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3016250"/>
            <a:ext cx="357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Image 26" descr="jaune.png">
            <a:extLst>
              <a:ext uri="{FF2B5EF4-FFF2-40B4-BE49-F238E27FC236}">
                <a16:creationId xmlns:a16="http://schemas.microsoft.com/office/drawing/2014/main" id="{F76B61F6-A9F5-4F6A-836B-E68FDD8FB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2287588"/>
            <a:ext cx="357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Image 27" descr="rose.png">
            <a:extLst>
              <a:ext uri="{FF2B5EF4-FFF2-40B4-BE49-F238E27FC236}">
                <a16:creationId xmlns:a16="http://schemas.microsoft.com/office/drawing/2014/main" id="{48D79965-CAC1-48A8-8EF4-1D6D7E80B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1557338"/>
            <a:ext cx="357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Image 28" descr="rouge.png">
            <a:extLst>
              <a:ext uri="{FF2B5EF4-FFF2-40B4-BE49-F238E27FC236}">
                <a16:creationId xmlns:a16="http://schemas.microsoft.com/office/drawing/2014/main" id="{D16CBEF7-D48D-4300-B8E6-88804135CD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4476750"/>
            <a:ext cx="357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Image 29" descr="vert.png">
            <a:extLst>
              <a:ext uri="{FF2B5EF4-FFF2-40B4-BE49-F238E27FC236}">
                <a16:creationId xmlns:a16="http://schemas.microsoft.com/office/drawing/2014/main" id="{32D453B2-BFC8-4FA8-8DA0-D70A996BC2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3746500"/>
            <a:ext cx="357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be 35">
            <a:extLst>
              <a:ext uri="{FF2B5EF4-FFF2-40B4-BE49-F238E27FC236}">
                <a16:creationId xmlns:a16="http://schemas.microsoft.com/office/drawing/2014/main" id="{9ACE8A9D-59A9-4AC7-8736-ECA1E0BE78D1}"/>
              </a:ext>
            </a:extLst>
          </p:cNvPr>
          <p:cNvSpPr/>
          <p:nvPr/>
        </p:nvSpPr>
        <p:spPr>
          <a:xfrm>
            <a:off x="430213" y="1066800"/>
            <a:ext cx="2590800" cy="5056188"/>
          </a:xfrm>
          <a:prstGeom prst="cube">
            <a:avLst>
              <a:gd name="adj" fmla="val 5434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62939C57-2125-402E-9BD9-BDA4324C8214}"/>
              </a:ext>
            </a:extLst>
          </p:cNvPr>
          <p:cNvSpPr/>
          <p:nvPr/>
        </p:nvSpPr>
        <p:spPr>
          <a:xfrm>
            <a:off x="4940300" y="1236663"/>
            <a:ext cx="3952875" cy="4787900"/>
          </a:xfrm>
          <a:prstGeom prst="cube">
            <a:avLst>
              <a:gd name="adj" fmla="val 5434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27652" name="Titre 1">
            <a:extLst>
              <a:ext uri="{FF2B5EF4-FFF2-40B4-BE49-F238E27FC236}">
                <a16:creationId xmlns:a16="http://schemas.microsoft.com/office/drawing/2014/main" id="{158DF8BD-FE20-41ED-A974-990A3376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98438"/>
            <a:ext cx="8280400" cy="400050"/>
          </a:xfrm>
        </p:spPr>
        <p:txBody>
          <a:bodyPr/>
          <a:lstStyle/>
          <a:p>
            <a:r>
              <a:rPr lang="fr-FR" altLang="fr-FR" sz="2000">
                <a:solidFill>
                  <a:schemeClr val="tx1"/>
                </a:solidFill>
              </a:rPr>
              <a:t>EXAMPLE OF DEXA OUTPUT</a:t>
            </a:r>
          </a:p>
        </p:txBody>
      </p:sp>
      <p:sp>
        <p:nvSpPr>
          <p:cNvPr id="5" name="Rogner un rectangle à un seul coin 4">
            <a:extLst>
              <a:ext uri="{FF2B5EF4-FFF2-40B4-BE49-F238E27FC236}">
                <a16:creationId xmlns:a16="http://schemas.microsoft.com/office/drawing/2014/main" id="{4014BCC6-5C20-4937-AC3E-9CD94DFD805F}"/>
              </a:ext>
            </a:extLst>
          </p:cNvPr>
          <p:cNvSpPr/>
          <p:nvPr/>
        </p:nvSpPr>
        <p:spPr>
          <a:xfrm flipH="1">
            <a:off x="3338513" y="1735138"/>
            <a:ext cx="1260475" cy="514350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b="1" dirty="0" err="1">
                <a:solidFill>
                  <a:schemeClr val="tx1"/>
                </a:solidFill>
              </a:rPr>
              <a:t>Region</a:t>
            </a:r>
            <a:endParaRPr lang="fr-CA" b="1" dirty="0">
              <a:solidFill>
                <a:schemeClr val="tx1"/>
              </a:solidFill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2BBC861B-283D-4B22-88BB-2A21884C1A07}"/>
              </a:ext>
            </a:extLst>
          </p:cNvPr>
          <p:cNvGrpSpPr>
            <a:grpSpLocks/>
          </p:cNvGrpSpPr>
          <p:nvPr/>
        </p:nvGrpSpPr>
        <p:grpSpPr bwMode="auto">
          <a:xfrm>
            <a:off x="3338513" y="2357438"/>
            <a:ext cx="1260475" cy="341312"/>
            <a:chOff x="2158" y="863"/>
            <a:chExt cx="1542" cy="389"/>
          </a:xfrm>
        </p:grpSpPr>
        <p:sp>
          <p:nvSpPr>
            <p:cNvPr id="27705" name="Rectangle 34">
              <a:extLst>
                <a:ext uri="{FF2B5EF4-FFF2-40B4-BE49-F238E27FC236}">
                  <a16:creationId xmlns:a16="http://schemas.microsoft.com/office/drawing/2014/main" id="{B3C719A4-D5E5-4DB0-A956-A2C942FDB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marL="88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fr-FR" sz="1400" b="1"/>
                <a:t>Left Arm</a:t>
              </a:r>
            </a:p>
          </p:txBody>
        </p:sp>
        <p:sp>
          <p:nvSpPr>
            <p:cNvPr id="27706" name="Rectangle 35">
              <a:extLst>
                <a:ext uri="{FF2B5EF4-FFF2-40B4-BE49-F238E27FC236}">
                  <a16:creationId xmlns:a16="http://schemas.microsoft.com/office/drawing/2014/main" id="{5B82D24E-B2FD-4FCE-95FB-5DB5FB7AF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865"/>
              <a:ext cx="5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400" b="1"/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4F1D4616-1E28-4FC0-B928-F8759013EFDD}"/>
              </a:ext>
            </a:extLst>
          </p:cNvPr>
          <p:cNvGrpSpPr>
            <a:grpSpLocks/>
          </p:cNvGrpSpPr>
          <p:nvPr/>
        </p:nvGrpSpPr>
        <p:grpSpPr bwMode="auto">
          <a:xfrm>
            <a:off x="3338513" y="2822575"/>
            <a:ext cx="1260475" cy="341313"/>
            <a:chOff x="2158" y="863"/>
            <a:chExt cx="1542" cy="389"/>
          </a:xfrm>
        </p:grpSpPr>
        <p:sp>
          <p:nvSpPr>
            <p:cNvPr id="27703" name="Rectangle 34">
              <a:extLst>
                <a:ext uri="{FF2B5EF4-FFF2-40B4-BE49-F238E27FC236}">
                  <a16:creationId xmlns:a16="http://schemas.microsoft.com/office/drawing/2014/main" id="{C05CB6BC-7145-4407-A3F0-305E5B4CF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marL="88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fr-FR" sz="1400" b="1"/>
                <a:t>Right Arm</a:t>
              </a:r>
            </a:p>
          </p:txBody>
        </p:sp>
        <p:sp>
          <p:nvSpPr>
            <p:cNvPr id="27704" name="Rectangle 35">
              <a:extLst>
                <a:ext uri="{FF2B5EF4-FFF2-40B4-BE49-F238E27FC236}">
                  <a16:creationId xmlns:a16="http://schemas.microsoft.com/office/drawing/2014/main" id="{031AEBCD-562E-4A99-8DB3-EA8787663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865"/>
              <a:ext cx="5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400" b="1"/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:a16="http://schemas.microsoft.com/office/drawing/2014/main" id="{8C2F5A3F-617D-42C5-A75F-2337AB25BC4A}"/>
              </a:ext>
            </a:extLst>
          </p:cNvPr>
          <p:cNvGrpSpPr>
            <a:grpSpLocks/>
          </p:cNvGrpSpPr>
          <p:nvPr/>
        </p:nvGrpSpPr>
        <p:grpSpPr bwMode="auto">
          <a:xfrm>
            <a:off x="3338513" y="3279775"/>
            <a:ext cx="1260475" cy="341313"/>
            <a:chOff x="2158" y="863"/>
            <a:chExt cx="1542" cy="389"/>
          </a:xfrm>
        </p:grpSpPr>
        <p:sp>
          <p:nvSpPr>
            <p:cNvPr id="27701" name="Rectangle 34">
              <a:extLst>
                <a:ext uri="{FF2B5EF4-FFF2-40B4-BE49-F238E27FC236}">
                  <a16:creationId xmlns:a16="http://schemas.microsoft.com/office/drawing/2014/main" id="{CA81E7A8-4A57-467A-ADB8-35C746EE5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marL="88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fr-FR" sz="1400" b="1"/>
                <a:t>Trunk</a:t>
              </a:r>
            </a:p>
          </p:txBody>
        </p:sp>
        <p:sp>
          <p:nvSpPr>
            <p:cNvPr id="27702" name="Rectangle 35">
              <a:extLst>
                <a:ext uri="{FF2B5EF4-FFF2-40B4-BE49-F238E27FC236}">
                  <a16:creationId xmlns:a16="http://schemas.microsoft.com/office/drawing/2014/main" id="{124C6140-F68D-43EF-A3FF-0DD65D578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865"/>
              <a:ext cx="5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400" b="1"/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50CE90E8-1612-4A40-839D-280D1B0DD0C4}"/>
              </a:ext>
            </a:extLst>
          </p:cNvPr>
          <p:cNvGrpSpPr>
            <a:grpSpLocks/>
          </p:cNvGrpSpPr>
          <p:nvPr/>
        </p:nvGrpSpPr>
        <p:grpSpPr bwMode="auto">
          <a:xfrm>
            <a:off x="3338513" y="3746500"/>
            <a:ext cx="1260475" cy="341313"/>
            <a:chOff x="2158" y="863"/>
            <a:chExt cx="1542" cy="389"/>
          </a:xfrm>
        </p:grpSpPr>
        <p:sp>
          <p:nvSpPr>
            <p:cNvPr id="27699" name="Rectangle 34">
              <a:extLst>
                <a:ext uri="{FF2B5EF4-FFF2-40B4-BE49-F238E27FC236}">
                  <a16:creationId xmlns:a16="http://schemas.microsoft.com/office/drawing/2014/main" id="{95F00796-44B6-4541-BCF2-DE05C4F30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marL="88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fr-FR" sz="1400" b="1"/>
                <a:t>Left Leg</a:t>
              </a:r>
            </a:p>
          </p:txBody>
        </p:sp>
        <p:sp>
          <p:nvSpPr>
            <p:cNvPr id="27700" name="Rectangle 35">
              <a:extLst>
                <a:ext uri="{FF2B5EF4-FFF2-40B4-BE49-F238E27FC236}">
                  <a16:creationId xmlns:a16="http://schemas.microsoft.com/office/drawing/2014/main" id="{B78D9440-4AA0-4531-A41B-0D120F3B7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865"/>
              <a:ext cx="5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400" b="1"/>
            </a:p>
          </p:txBody>
        </p:sp>
      </p:grpSp>
      <p:grpSp>
        <p:nvGrpSpPr>
          <p:cNvPr id="7" name="Group 33">
            <a:extLst>
              <a:ext uri="{FF2B5EF4-FFF2-40B4-BE49-F238E27FC236}">
                <a16:creationId xmlns:a16="http://schemas.microsoft.com/office/drawing/2014/main" id="{877649FD-E93E-4A8F-A41F-1EE0BC8C4FF5}"/>
              </a:ext>
            </a:extLst>
          </p:cNvPr>
          <p:cNvGrpSpPr>
            <a:grpSpLocks/>
          </p:cNvGrpSpPr>
          <p:nvPr/>
        </p:nvGrpSpPr>
        <p:grpSpPr bwMode="auto">
          <a:xfrm>
            <a:off x="3338513" y="4203700"/>
            <a:ext cx="1260475" cy="341313"/>
            <a:chOff x="2158" y="863"/>
            <a:chExt cx="1542" cy="389"/>
          </a:xfrm>
        </p:grpSpPr>
        <p:sp>
          <p:nvSpPr>
            <p:cNvPr id="27697" name="Rectangle 34">
              <a:extLst>
                <a:ext uri="{FF2B5EF4-FFF2-40B4-BE49-F238E27FC236}">
                  <a16:creationId xmlns:a16="http://schemas.microsoft.com/office/drawing/2014/main" id="{88B578C0-64FF-4EE3-B621-B6AFA11F3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marL="88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fr-FR" sz="1400" b="1"/>
                <a:t>Right Leg</a:t>
              </a:r>
            </a:p>
          </p:txBody>
        </p:sp>
        <p:sp>
          <p:nvSpPr>
            <p:cNvPr id="27698" name="Rectangle 35">
              <a:extLst>
                <a:ext uri="{FF2B5EF4-FFF2-40B4-BE49-F238E27FC236}">
                  <a16:creationId xmlns:a16="http://schemas.microsoft.com/office/drawing/2014/main" id="{18985826-5136-4B71-9B94-87900B691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865"/>
              <a:ext cx="5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400" b="1"/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C450F1DD-E6D4-4489-8415-45728A5F605B}"/>
              </a:ext>
            </a:extLst>
          </p:cNvPr>
          <p:cNvGrpSpPr>
            <a:grpSpLocks/>
          </p:cNvGrpSpPr>
          <p:nvPr/>
        </p:nvGrpSpPr>
        <p:grpSpPr bwMode="auto">
          <a:xfrm>
            <a:off x="3338513" y="4660900"/>
            <a:ext cx="1260475" cy="341313"/>
            <a:chOff x="2158" y="863"/>
            <a:chExt cx="1542" cy="389"/>
          </a:xfrm>
        </p:grpSpPr>
        <p:sp>
          <p:nvSpPr>
            <p:cNvPr id="27695" name="Rectangle 34">
              <a:extLst>
                <a:ext uri="{FF2B5EF4-FFF2-40B4-BE49-F238E27FC236}">
                  <a16:creationId xmlns:a16="http://schemas.microsoft.com/office/drawing/2014/main" id="{31E10C00-F341-4FEE-B7E9-6A7CDF07D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marL="88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fr-FR" sz="1400" b="1"/>
                <a:t>Subtotal</a:t>
              </a:r>
            </a:p>
          </p:txBody>
        </p:sp>
        <p:sp>
          <p:nvSpPr>
            <p:cNvPr id="27696" name="Rectangle 35">
              <a:extLst>
                <a:ext uri="{FF2B5EF4-FFF2-40B4-BE49-F238E27FC236}">
                  <a16:creationId xmlns:a16="http://schemas.microsoft.com/office/drawing/2014/main" id="{5F585CF0-71AD-4808-876E-942613585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865"/>
              <a:ext cx="5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400" b="1"/>
            </a:p>
          </p:txBody>
        </p:sp>
      </p:grpSp>
      <p:grpSp>
        <p:nvGrpSpPr>
          <p:cNvPr id="9" name="Group 33">
            <a:extLst>
              <a:ext uri="{FF2B5EF4-FFF2-40B4-BE49-F238E27FC236}">
                <a16:creationId xmlns:a16="http://schemas.microsoft.com/office/drawing/2014/main" id="{B8AB36E6-F76C-40BA-8C27-F34920ECCEA1}"/>
              </a:ext>
            </a:extLst>
          </p:cNvPr>
          <p:cNvGrpSpPr>
            <a:grpSpLocks/>
          </p:cNvGrpSpPr>
          <p:nvPr/>
        </p:nvGrpSpPr>
        <p:grpSpPr bwMode="auto">
          <a:xfrm>
            <a:off x="3338513" y="5118100"/>
            <a:ext cx="1260475" cy="341313"/>
            <a:chOff x="2158" y="863"/>
            <a:chExt cx="1542" cy="389"/>
          </a:xfrm>
        </p:grpSpPr>
        <p:sp>
          <p:nvSpPr>
            <p:cNvPr id="27693" name="Rectangle 34">
              <a:extLst>
                <a:ext uri="{FF2B5EF4-FFF2-40B4-BE49-F238E27FC236}">
                  <a16:creationId xmlns:a16="http://schemas.microsoft.com/office/drawing/2014/main" id="{490122A4-1910-411F-B8C2-ED1C0D79F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marL="88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fr-FR" sz="1400" b="1"/>
                <a:t>Head</a:t>
              </a:r>
            </a:p>
          </p:txBody>
        </p:sp>
        <p:sp>
          <p:nvSpPr>
            <p:cNvPr id="27694" name="Rectangle 35">
              <a:extLst>
                <a:ext uri="{FF2B5EF4-FFF2-40B4-BE49-F238E27FC236}">
                  <a16:creationId xmlns:a16="http://schemas.microsoft.com/office/drawing/2014/main" id="{CEEC0C64-3D88-47D0-B00D-298D011A2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865"/>
              <a:ext cx="5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400" b="1"/>
            </a:p>
          </p:txBody>
        </p: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0B1AB509-5018-4E17-8878-00E67CED115C}"/>
              </a:ext>
            </a:extLst>
          </p:cNvPr>
          <p:cNvGrpSpPr>
            <a:grpSpLocks/>
          </p:cNvGrpSpPr>
          <p:nvPr/>
        </p:nvGrpSpPr>
        <p:grpSpPr bwMode="auto">
          <a:xfrm>
            <a:off x="3338513" y="5673725"/>
            <a:ext cx="1260475" cy="341313"/>
            <a:chOff x="2158" y="863"/>
            <a:chExt cx="1542" cy="389"/>
          </a:xfrm>
        </p:grpSpPr>
        <p:sp>
          <p:nvSpPr>
            <p:cNvPr id="27691" name="Rectangle 34">
              <a:extLst>
                <a:ext uri="{FF2B5EF4-FFF2-40B4-BE49-F238E27FC236}">
                  <a16:creationId xmlns:a16="http://schemas.microsoft.com/office/drawing/2014/main" id="{5FE1910C-260F-4874-A854-C0D910DF9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 marL="88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fr-FR" b="1"/>
                <a:t>Total</a:t>
              </a:r>
            </a:p>
          </p:txBody>
        </p:sp>
        <p:sp>
          <p:nvSpPr>
            <p:cNvPr id="27692" name="Rectangle 35">
              <a:extLst>
                <a:ext uri="{FF2B5EF4-FFF2-40B4-BE49-F238E27FC236}">
                  <a16:creationId xmlns:a16="http://schemas.microsoft.com/office/drawing/2014/main" id="{99AD8D8C-5267-49D0-8CA1-5F654DC05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865"/>
              <a:ext cx="5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b="1"/>
            </a:p>
          </p:txBody>
        </p:sp>
      </p:grpSp>
      <p:sp>
        <p:nvSpPr>
          <p:cNvPr id="30" name="Rogner un rectangle à un seul coin 29">
            <a:extLst>
              <a:ext uri="{FF2B5EF4-FFF2-40B4-BE49-F238E27FC236}">
                <a16:creationId xmlns:a16="http://schemas.microsoft.com/office/drawing/2014/main" id="{4E626C18-C7A2-438D-B4D6-0EA61C295E19}"/>
              </a:ext>
            </a:extLst>
          </p:cNvPr>
          <p:cNvSpPr/>
          <p:nvPr/>
        </p:nvSpPr>
        <p:spPr>
          <a:xfrm flipH="1">
            <a:off x="5311775" y="1752600"/>
            <a:ext cx="990600" cy="506413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Fat</a:t>
            </a:r>
          </a:p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(g)</a:t>
            </a:r>
          </a:p>
        </p:txBody>
      </p:sp>
      <p:sp>
        <p:nvSpPr>
          <p:cNvPr id="31" name="Rogner un rectangle à un seul coin 30">
            <a:extLst>
              <a:ext uri="{FF2B5EF4-FFF2-40B4-BE49-F238E27FC236}">
                <a16:creationId xmlns:a16="http://schemas.microsoft.com/office/drawing/2014/main" id="{E28E2B5A-92E5-47FB-B00F-C1192B7AF31E}"/>
              </a:ext>
            </a:extLst>
          </p:cNvPr>
          <p:cNvSpPr/>
          <p:nvPr/>
        </p:nvSpPr>
        <p:spPr>
          <a:xfrm flipH="1">
            <a:off x="7551738" y="1752600"/>
            <a:ext cx="990600" cy="506413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% Fat</a:t>
            </a:r>
          </a:p>
        </p:txBody>
      </p:sp>
      <p:sp>
        <p:nvSpPr>
          <p:cNvPr id="32" name="Rogner un rectangle à un seul coin 31">
            <a:extLst>
              <a:ext uri="{FF2B5EF4-FFF2-40B4-BE49-F238E27FC236}">
                <a16:creationId xmlns:a16="http://schemas.microsoft.com/office/drawing/2014/main" id="{58E710CB-8EDF-49B9-A764-3B3F9C936204}"/>
              </a:ext>
            </a:extLst>
          </p:cNvPr>
          <p:cNvSpPr/>
          <p:nvPr/>
        </p:nvSpPr>
        <p:spPr>
          <a:xfrm flipH="1">
            <a:off x="6432550" y="1752600"/>
            <a:ext cx="989013" cy="506413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ts val="1100"/>
              </a:lnSpc>
              <a:defRPr/>
            </a:pPr>
            <a:r>
              <a:rPr lang="fr-CA" sz="950" b="1" dirty="0">
                <a:solidFill>
                  <a:schemeClr val="tx1"/>
                </a:solidFill>
              </a:rPr>
              <a:t>Lean + </a:t>
            </a:r>
            <a:r>
              <a:rPr lang="fr-CA" sz="950" b="1" dirty="0" err="1">
                <a:solidFill>
                  <a:schemeClr val="tx1"/>
                </a:solidFill>
              </a:rPr>
              <a:t>Bone</a:t>
            </a:r>
            <a:endParaRPr lang="fr-CA" sz="950" b="1" dirty="0">
              <a:solidFill>
                <a:schemeClr val="tx1"/>
              </a:solidFill>
            </a:endParaRPr>
          </a:p>
          <a:p>
            <a:pPr algn="ctr">
              <a:lnSpc>
                <a:spcPts val="1100"/>
              </a:lnSpc>
              <a:defRPr/>
            </a:pPr>
            <a:r>
              <a:rPr lang="fr-CA" sz="950" b="1" dirty="0" err="1">
                <a:solidFill>
                  <a:schemeClr val="tx1"/>
                </a:solidFill>
              </a:rPr>
              <a:t>Mineral</a:t>
            </a:r>
            <a:r>
              <a:rPr lang="fr-CA" sz="950" b="1" dirty="0">
                <a:solidFill>
                  <a:schemeClr val="tx1"/>
                </a:solidFill>
              </a:rPr>
              <a:t> Content</a:t>
            </a:r>
          </a:p>
          <a:p>
            <a:pPr algn="ctr">
              <a:lnSpc>
                <a:spcPts val="1100"/>
              </a:lnSpc>
              <a:defRPr/>
            </a:pPr>
            <a:r>
              <a:rPr lang="fr-CA" sz="950" b="1" dirty="0">
                <a:solidFill>
                  <a:schemeClr val="tx1"/>
                </a:solidFill>
              </a:rPr>
              <a:t>(g)</a:t>
            </a:r>
          </a:p>
        </p:txBody>
      </p:sp>
      <p:sp>
        <p:nvSpPr>
          <p:cNvPr id="33" name="Rogner un rectangle à un seul coin 32">
            <a:extLst>
              <a:ext uri="{FF2B5EF4-FFF2-40B4-BE49-F238E27FC236}">
                <a16:creationId xmlns:a16="http://schemas.microsoft.com/office/drawing/2014/main" id="{F84CA6D8-7A82-4922-A0EF-94B6BA1E566B}"/>
              </a:ext>
            </a:extLst>
          </p:cNvPr>
          <p:cNvSpPr/>
          <p:nvPr/>
        </p:nvSpPr>
        <p:spPr>
          <a:xfrm flipH="1">
            <a:off x="5522913" y="995363"/>
            <a:ext cx="2787650" cy="366712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CA" b="1" dirty="0"/>
              <a:t>DEXA </a:t>
            </a:r>
            <a:r>
              <a:rPr lang="fr-CA" b="1" dirty="0" err="1"/>
              <a:t>Results</a:t>
            </a:r>
            <a:r>
              <a:rPr lang="fr-CA" b="1" dirty="0"/>
              <a:t> </a:t>
            </a:r>
            <a:r>
              <a:rPr lang="fr-CA" b="1" dirty="0" err="1"/>
              <a:t>Summary</a:t>
            </a:r>
            <a:endParaRPr lang="fr-CA" b="1" dirty="0"/>
          </a:p>
        </p:txBody>
      </p:sp>
      <p:pic>
        <p:nvPicPr>
          <p:cNvPr id="27666" name="Image 34" descr="diapo_22.jpg">
            <a:extLst>
              <a:ext uri="{FF2B5EF4-FFF2-40B4-BE49-F238E27FC236}">
                <a16:creationId xmlns:a16="http://schemas.microsoft.com/office/drawing/2014/main" id="{14722D71-C46B-4AFF-9CA1-3A7A379C4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325563"/>
            <a:ext cx="210502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ogner un rectangle à un seul coin 38">
            <a:extLst>
              <a:ext uri="{FF2B5EF4-FFF2-40B4-BE49-F238E27FC236}">
                <a16:creationId xmlns:a16="http://schemas.microsoft.com/office/drawing/2014/main" id="{26A9E4AE-B5BA-4956-9DEA-B1D29A1DA734}"/>
              </a:ext>
            </a:extLst>
          </p:cNvPr>
          <p:cNvSpPr/>
          <p:nvPr/>
        </p:nvSpPr>
        <p:spPr>
          <a:xfrm flipH="1">
            <a:off x="5324475" y="2362200"/>
            <a:ext cx="960438" cy="344488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1781.3</a:t>
            </a:r>
          </a:p>
        </p:txBody>
      </p:sp>
      <p:sp>
        <p:nvSpPr>
          <p:cNvPr id="40" name="Rogner un rectangle à un seul coin 39">
            <a:extLst>
              <a:ext uri="{FF2B5EF4-FFF2-40B4-BE49-F238E27FC236}">
                <a16:creationId xmlns:a16="http://schemas.microsoft.com/office/drawing/2014/main" id="{BF1329D7-6366-487F-B40D-5A5BCE050562}"/>
              </a:ext>
            </a:extLst>
          </p:cNvPr>
          <p:cNvSpPr/>
          <p:nvPr/>
        </p:nvSpPr>
        <p:spPr>
          <a:xfrm flipH="1">
            <a:off x="5324475" y="2819400"/>
            <a:ext cx="960438" cy="344488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2045.7</a:t>
            </a:r>
          </a:p>
        </p:txBody>
      </p:sp>
      <p:sp>
        <p:nvSpPr>
          <p:cNvPr id="41" name="Rogner un rectangle à un seul coin 40">
            <a:extLst>
              <a:ext uri="{FF2B5EF4-FFF2-40B4-BE49-F238E27FC236}">
                <a16:creationId xmlns:a16="http://schemas.microsoft.com/office/drawing/2014/main" id="{1BE2C5BD-620E-4966-8899-43261E04087E}"/>
              </a:ext>
            </a:extLst>
          </p:cNvPr>
          <p:cNvSpPr/>
          <p:nvPr/>
        </p:nvSpPr>
        <p:spPr>
          <a:xfrm flipH="1">
            <a:off x="5324475" y="3276600"/>
            <a:ext cx="960438" cy="344488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19480.8</a:t>
            </a:r>
          </a:p>
        </p:txBody>
      </p:sp>
      <p:sp>
        <p:nvSpPr>
          <p:cNvPr id="42" name="Rogner un rectangle à un seul coin 41">
            <a:extLst>
              <a:ext uri="{FF2B5EF4-FFF2-40B4-BE49-F238E27FC236}">
                <a16:creationId xmlns:a16="http://schemas.microsoft.com/office/drawing/2014/main" id="{EB964767-62D8-4A15-97F3-C9ADFC4C0341}"/>
              </a:ext>
            </a:extLst>
          </p:cNvPr>
          <p:cNvSpPr/>
          <p:nvPr/>
        </p:nvSpPr>
        <p:spPr>
          <a:xfrm flipH="1">
            <a:off x="5324475" y="3733800"/>
            <a:ext cx="960438" cy="344488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4788.3</a:t>
            </a:r>
          </a:p>
        </p:txBody>
      </p:sp>
      <p:sp>
        <p:nvSpPr>
          <p:cNvPr id="43" name="Rogner un rectangle à un seul coin 42">
            <a:extLst>
              <a:ext uri="{FF2B5EF4-FFF2-40B4-BE49-F238E27FC236}">
                <a16:creationId xmlns:a16="http://schemas.microsoft.com/office/drawing/2014/main" id="{995D636E-1364-4360-AEF4-BFA9A7A87171}"/>
              </a:ext>
            </a:extLst>
          </p:cNvPr>
          <p:cNvSpPr/>
          <p:nvPr/>
        </p:nvSpPr>
        <p:spPr>
          <a:xfrm flipH="1">
            <a:off x="5324475" y="4191000"/>
            <a:ext cx="960438" cy="344488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5110.0</a:t>
            </a:r>
          </a:p>
        </p:txBody>
      </p:sp>
      <p:sp>
        <p:nvSpPr>
          <p:cNvPr id="44" name="Rogner un rectangle à un seul coin 43">
            <a:extLst>
              <a:ext uri="{FF2B5EF4-FFF2-40B4-BE49-F238E27FC236}">
                <a16:creationId xmlns:a16="http://schemas.microsoft.com/office/drawing/2014/main" id="{2D4F1722-09B5-4A3D-A642-F90F5D54C583}"/>
              </a:ext>
            </a:extLst>
          </p:cNvPr>
          <p:cNvSpPr/>
          <p:nvPr/>
        </p:nvSpPr>
        <p:spPr>
          <a:xfrm flipH="1">
            <a:off x="5324475" y="4648200"/>
            <a:ext cx="960438" cy="344488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33206.2</a:t>
            </a:r>
          </a:p>
        </p:txBody>
      </p:sp>
      <p:sp>
        <p:nvSpPr>
          <p:cNvPr id="45" name="Rogner un rectangle à un seul coin 44">
            <a:extLst>
              <a:ext uri="{FF2B5EF4-FFF2-40B4-BE49-F238E27FC236}">
                <a16:creationId xmlns:a16="http://schemas.microsoft.com/office/drawing/2014/main" id="{D7E0D15A-6714-4C35-A406-67C53FC7C9BE}"/>
              </a:ext>
            </a:extLst>
          </p:cNvPr>
          <p:cNvSpPr/>
          <p:nvPr/>
        </p:nvSpPr>
        <p:spPr>
          <a:xfrm flipH="1">
            <a:off x="5324475" y="5105400"/>
            <a:ext cx="960438" cy="344488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1203.4</a:t>
            </a:r>
          </a:p>
        </p:txBody>
      </p:sp>
      <p:sp>
        <p:nvSpPr>
          <p:cNvPr id="46" name="Rogner un rectangle à un seul coin 45">
            <a:extLst>
              <a:ext uri="{FF2B5EF4-FFF2-40B4-BE49-F238E27FC236}">
                <a16:creationId xmlns:a16="http://schemas.microsoft.com/office/drawing/2014/main" id="{C0DA5807-0C57-4B0B-8112-8D8D5ED71AC8}"/>
              </a:ext>
            </a:extLst>
          </p:cNvPr>
          <p:cNvSpPr/>
          <p:nvPr/>
        </p:nvSpPr>
        <p:spPr>
          <a:xfrm flipH="1">
            <a:off x="6432550" y="2362200"/>
            <a:ext cx="958850" cy="344488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4183.2</a:t>
            </a:r>
          </a:p>
        </p:txBody>
      </p:sp>
      <p:sp>
        <p:nvSpPr>
          <p:cNvPr id="47" name="Rogner un rectangle à un seul coin 46">
            <a:extLst>
              <a:ext uri="{FF2B5EF4-FFF2-40B4-BE49-F238E27FC236}">
                <a16:creationId xmlns:a16="http://schemas.microsoft.com/office/drawing/2014/main" id="{1FB5E6D2-6365-419C-82C7-49C3566CA950}"/>
              </a:ext>
            </a:extLst>
          </p:cNvPr>
          <p:cNvSpPr/>
          <p:nvPr/>
        </p:nvSpPr>
        <p:spPr>
          <a:xfrm flipH="1">
            <a:off x="7543800" y="2344738"/>
            <a:ext cx="958850" cy="344487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29.9</a:t>
            </a:r>
          </a:p>
        </p:txBody>
      </p:sp>
      <p:sp>
        <p:nvSpPr>
          <p:cNvPr id="48" name="Rogner un rectangle à un seul coin 47">
            <a:extLst>
              <a:ext uri="{FF2B5EF4-FFF2-40B4-BE49-F238E27FC236}">
                <a16:creationId xmlns:a16="http://schemas.microsoft.com/office/drawing/2014/main" id="{A37D23C3-C6B6-438F-B59F-9A24F4CDBE6C}"/>
              </a:ext>
            </a:extLst>
          </p:cNvPr>
          <p:cNvSpPr/>
          <p:nvPr/>
        </p:nvSpPr>
        <p:spPr>
          <a:xfrm flipH="1">
            <a:off x="6432550" y="2819400"/>
            <a:ext cx="958850" cy="344488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4487.9</a:t>
            </a:r>
          </a:p>
        </p:txBody>
      </p:sp>
      <p:sp>
        <p:nvSpPr>
          <p:cNvPr id="49" name="Rogner un rectangle à un seul coin 48">
            <a:extLst>
              <a:ext uri="{FF2B5EF4-FFF2-40B4-BE49-F238E27FC236}">
                <a16:creationId xmlns:a16="http://schemas.microsoft.com/office/drawing/2014/main" id="{D67C8289-061F-48A3-828B-1327707F3986}"/>
              </a:ext>
            </a:extLst>
          </p:cNvPr>
          <p:cNvSpPr/>
          <p:nvPr/>
        </p:nvSpPr>
        <p:spPr>
          <a:xfrm flipH="1">
            <a:off x="7543800" y="2803525"/>
            <a:ext cx="958850" cy="344488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31.3</a:t>
            </a:r>
          </a:p>
        </p:txBody>
      </p:sp>
      <p:sp>
        <p:nvSpPr>
          <p:cNvPr id="50" name="Rogner un rectangle à un seul coin 49">
            <a:extLst>
              <a:ext uri="{FF2B5EF4-FFF2-40B4-BE49-F238E27FC236}">
                <a16:creationId xmlns:a16="http://schemas.microsoft.com/office/drawing/2014/main" id="{1AAF36C0-56DE-4BCD-A30F-98E67BA1FAB8}"/>
              </a:ext>
            </a:extLst>
          </p:cNvPr>
          <p:cNvSpPr/>
          <p:nvPr/>
        </p:nvSpPr>
        <p:spPr>
          <a:xfrm flipH="1">
            <a:off x="6432550" y="3276600"/>
            <a:ext cx="958850" cy="344488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35845.3</a:t>
            </a:r>
          </a:p>
        </p:txBody>
      </p:sp>
      <p:sp>
        <p:nvSpPr>
          <p:cNvPr id="51" name="Rogner un rectangle à un seul coin 50">
            <a:extLst>
              <a:ext uri="{FF2B5EF4-FFF2-40B4-BE49-F238E27FC236}">
                <a16:creationId xmlns:a16="http://schemas.microsoft.com/office/drawing/2014/main" id="{F94DD51D-D1DB-4678-A9CF-6B8F779837BC}"/>
              </a:ext>
            </a:extLst>
          </p:cNvPr>
          <p:cNvSpPr/>
          <p:nvPr/>
        </p:nvSpPr>
        <p:spPr>
          <a:xfrm flipH="1">
            <a:off x="7543800" y="3262313"/>
            <a:ext cx="958850" cy="344487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35.2</a:t>
            </a:r>
          </a:p>
        </p:txBody>
      </p:sp>
      <p:sp>
        <p:nvSpPr>
          <p:cNvPr id="52" name="Rogner un rectangle à un seul coin 51">
            <a:extLst>
              <a:ext uri="{FF2B5EF4-FFF2-40B4-BE49-F238E27FC236}">
                <a16:creationId xmlns:a16="http://schemas.microsoft.com/office/drawing/2014/main" id="{0649542A-978A-4687-84B4-65C0DA17CE3C}"/>
              </a:ext>
            </a:extLst>
          </p:cNvPr>
          <p:cNvSpPr/>
          <p:nvPr/>
        </p:nvSpPr>
        <p:spPr>
          <a:xfrm flipH="1">
            <a:off x="6432550" y="3733800"/>
            <a:ext cx="958850" cy="344488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10913.8</a:t>
            </a:r>
          </a:p>
        </p:txBody>
      </p:sp>
      <p:sp>
        <p:nvSpPr>
          <p:cNvPr id="53" name="Rogner un rectangle à un seul coin 52">
            <a:extLst>
              <a:ext uri="{FF2B5EF4-FFF2-40B4-BE49-F238E27FC236}">
                <a16:creationId xmlns:a16="http://schemas.microsoft.com/office/drawing/2014/main" id="{732673C5-BA49-430A-8992-E4C05425732A}"/>
              </a:ext>
            </a:extLst>
          </p:cNvPr>
          <p:cNvSpPr/>
          <p:nvPr/>
        </p:nvSpPr>
        <p:spPr>
          <a:xfrm flipH="1">
            <a:off x="7543800" y="3721100"/>
            <a:ext cx="958850" cy="344488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30.5</a:t>
            </a:r>
          </a:p>
        </p:txBody>
      </p:sp>
      <p:sp>
        <p:nvSpPr>
          <p:cNvPr id="54" name="Rogner un rectangle à un seul coin 53">
            <a:extLst>
              <a:ext uri="{FF2B5EF4-FFF2-40B4-BE49-F238E27FC236}">
                <a16:creationId xmlns:a16="http://schemas.microsoft.com/office/drawing/2014/main" id="{F6F80CBB-8D5F-4CEE-A32A-BA938E2D6AA3}"/>
              </a:ext>
            </a:extLst>
          </p:cNvPr>
          <p:cNvSpPr/>
          <p:nvPr/>
        </p:nvSpPr>
        <p:spPr>
          <a:xfrm flipH="1">
            <a:off x="6432550" y="4191000"/>
            <a:ext cx="958850" cy="344488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11403.3</a:t>
            </a:r>
          </a:p>
        </p:txBody>
      </p:sp>
      <p:sp>
        <p:nvSpPr>
          <p:cNvPr id="55" name="Rogner un rectangle à un seul coin 54">
            <a:extLst>
              <a:ext uri="{FF2B5EF4-FFF2-40B4-BE49-F238E27FC236}">
                <a16:creationId xmlns:a16="http://schemas.microsoft.com/office/drawing/2014/main" id="{5D4CD1D1-6F08-4C49-BD24-F5BCF3A2D4A6}"/>
              </a:ext>
            </a:extLst>
          </p:cNvPr>
          <p:cNvSpPr/>
          <p:nvPr/>
        </p:nvSpPr>
        <p:spPr>
          <a:xfrm flipH="1">
            <a:off x="7543800" y="4178300"/>
            <a:ext cx="958850" cy="346075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30.9</a:t>
            </a:r>
          </a:p>
        </p:txBody>
      </p:sp>
      <p:sp>
        <p:nvSpPr>
          <p:cNvPr id="56" name="Rogner un rectangle à un seul coin 55">
            <a:extLst>
              <a:ext uri="{FF2B5EF4-FFF2-40B4-BE49-F238E27FC236}">
                <a16:creationId xmlns:a16="http://schemas.microsoft.com/office/drawing/2014/main" id="{6C55D249-1A9C-4F28-9AFB-8942F88AEF89}"/>
              </a:ext>
            </a:extLst>
          </p:cNvPr>
          <p:cNvSpPr/>
          <p:nvPr/>
        </p:nvSpPr>
        <p:spPr>
          <a:xfrm flipH="1">
            <a:off x="6432550" y="4648200"/>
            <a:ext cx="958850" cy="344488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66833.6</a:t>
            </a:r>
          </a:p>
        </p:txBody>
      </p:sp>
      <p:sp>
        <p:nvSpPr>
          <p:cNvPr id="57" name="Rogner un rectangle à un seul coin 56">
            <a:extLst>
              <a:ext uri="{FF2B5EF4-FFF2-40B4-BE49-F238E27FC236}">
                <a16:creationId xmlns:a16="http://schemas.microsoft.com/office/drawing/2014/main" id="{807E5DD0-AD15-4A34-8DCA-0A5A3AB964A8}"/>
              </a:ext>
            </a:extLst>
          </p:cNvPr>
          <p:cNvSpPr/>
          <p:nvPr/>
        </p:nvSpPr>
        <p:spPr>
          <a:xfrm flipH="1">
            <a:off x="7543800" y="4637088"/>
            <a:ext cx="958850" cy="346075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33.2</a:t>
            </a:r>
          </a:p>
        </p:txBody>
      </p:sp>
      <p:sp>
        <p:nvSpPr>
          <p:cNvPr id="58" name="Rogner un rectangle à un seul coin 57">
            <a:extLst>
              <a:ext uri="{FF2B5EF4-FFF2-40B4-BE49-F238E27FC236}">
                <a16:creationId xmlns:a16="http://schemas.microsoft.com/office/drawing/2014/main" id="{450A72A4-6784-4907-A262-216C85452870}"/>
              </a:ext>
            </a:extLst>
          </p:cNvPr>
          <p:cNvSpPr/>
          <p:nvPr/>
        </p:nvSpPr>
        <p:spPr>
          <a:xfrm flipH="1">
            <a:off x="6432550" y="5105400"/>
            <a:ext cx="958850" cy="344488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4609.2</a:t>
            </a:r>
          </a:p>
        </p:txBody>
      </p:sp>
      <p:sp>
        <p:nvSpPr>
          <p:cNvPr id="59" name="Rogner un rectangle à un seul coin 58">
            <a:extLst>
              <a:ext uri="{FF2B5EF4-FFF2-40B4-BE49-F238E27FC236}">
                <a16:creationId xmlns:a16="http://schemas.microsoft.com/office/drawing/2014/main" id="{CA1EA279-EA07-42C6-BA77-0A0075F92B77}"/>
              </a:ext>
            </a:extLst>
          </p:cNvPr>
          <p:cNvSpPr/>
          <p:nvPr/>
        </p:nvSpPr>
        <p:spPr>
          <a:xfrm flipH="1">
            <a:off x="7543800" y="5095875"/>
            <a:ext cx="958850" cy="346075"/>
          </a:xfrm>
          <a:prstGeom prst="snip1Rect">
            <a:avLst>
              <a:gd name="adj" fmla="val 9958"/>
            </a:avLst>
          </a:prstGeom>
          <a:solidFill>
            <a:schemeClr val="bg1">
              <a:alpha val="47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500"/>
              </a:lnSpc>
              <a:defRPr/>
            </a:pPr>
            <a:r>
              <a:rPr lang="fr-CA" sz="1400" b="1" dirty="0">
                <a:solidFill>
                  <a:schemeClr val="tx1"/>
                </a:solidFill>
              </a:rPr>
              <a:t>20.7</a:t>
            </a:r>
          </a:p>
        </p:txBody>
      </p:sp>
      <p:sp>
        <p:nvSpPr>
          <p:cNvPr id="27688" name="ZoneTexte 59">
            <a:extLst>
              <a:ext uri="{FF2B5EF4-FFF2-40B4-BE49-F238E27FC236}">
                <a16:creationId xmlns:a16="http://schemas.microsoft.com/office/drawing/2014/main" id="{E712A582-84A2-457E-A720-D84983508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75313"/>
            <a:ext cx="925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34409.6</a:t>
            </a:r>
          </a:p>
        </p:txBody>
      </p:sp>
      <p:sp>
        <p:nvSpPr>
          <p:cNvPr id="27689" name="ZoneTexte 60">
            <a:extLst>
              <a:ext uri="{FF2B5EF4-FFF2-40B4-BE49-F238E27FC236}">
                <a16:creationId xmlns:a16="http://schemas.microsoft.com/office/drawing/2014/main" id="{9471C196-3643-43F1-8DDB-33649C408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5665788"/>
            <a:ext cx="9255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71442.8</a:t>
            </a:r>
          </a:p>
        </p:txBody>
      </p:sp>
      <p:sp>
        <p:nvSpPr>
          <p:cNvPr id="27690" name="ZoneTexte 61">
            <a:extLst>
              <a:ext uri="{FF2B5EF4-FFF2-40B4-BE49-F238E27FC236}">
                <a16:creationId xmlns:a16="http://schemas.microsoft.com/office/drawing/2014/main" id="{16F4ACA5-F654-4935-A2D0-D48DDAD5F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5665788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32.5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 24" descr="23-OTHER_Imaging_fig2_FILM_fond.png">
            <a:extLst>
              <a:ext uri="{FF2B5EF4-FFF2-40B4-BE49-F238E27FC236}">
                <a16:creationId xmlns:a16="http://schemas.microsoft.com/office/drawing/2014/main" id="{3A18CD36-B15E-4770-83A5-7A92DE8F3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Image 25" descr="diapo 23.jpg">
            <a:extLst>
              <a:ext uri="{FF2B5EF4-FFF2-40B4-BE49-F238E27FC236}">
                <a16:creationId xmlns:a16="http://schemas.microsoft.com/office/drawing/2014/main" id="{DDB5A6CE-A905-40D4-84E4-98BDA82B4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157288"/>
            <a:ext cx="2490787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itre 1">
            <a:extLst>
              <a:ext uri="{FF2B5EF4-FFF2-40B4-BE49-F238E27FC236}">
                <a16:creationId xmlns:a16="http://schemas.microsoft.com/office/drawing/2014/main" id="{D65D2EFC-34F2-4A62-A73C-1D658AB5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53975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ULTRASONOGRAPHY MEASUREMENTS OF ABDOMINAL TISSUE COMPOSITION</a:t>
            </a:r>
            <a:endParaRPr lang="fr-FR" altLang="fr-FR" sz="2000">
              <a:solidFill>
                <a:schemeClr val="tx1"/>
              </a:solidFill>
            </a:endParaRPr>
          </a:p>
        </p:txBody>
      </p:sp>
      <p:sp>
        <p:nvSpPr>
          <p:cNvPr id="28677" name="Rectangle 37">
            <a:extLst>
              <a:ext uri="{FF2B5EF4-FFF2-40B4-BE49-F238E27FC236}">
                <a16:creationId xmlns:a16="http://schemas.microsoft.com/office/drawing/2014/main" id="{B31C9B40-3185-452B-B345-E2F83F97F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6383338"/>
            <a:ext cx="3844925" cy="339725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/>
              <a:t>Adapted from Armellini F et al. J Clin Ultrasound 1990; 18:563-7</a:t>
            </a:r>
          </a:p>
        </p:txBody>
      </p:sp>
      <p:sp>
        <p:nvSpPr>
          <p:cNvPr id="5" name="Rogner un rectangle à un seul coin 4">
            <a:extLst>
              <a:ext uri="{FF2B5EF4-FFF2-40B4-BE49-F238E27FC236}">
                <a16:creationId xmlns:a16="http://schemas.microsoft.com/office/drawing/2014/main" id="{888D36FD-12E2-4DE4-934B-21AEDAAC323B}"/>
              </a:ext>
            </a:extLst>
          </p:cNvPr>
          <p:cNvSpPr/>
          <p:nvPr/>
        </p:nvSpPr>
        <p:spPr>
          <a:xfrm flipH="1">
            <a:off x="6410325" y="1487488"/>
            <a:ext cx="1550988" cy="341312"/>
          </a:xfrm>
          <a:prstGeom prst="snip1Rect">
            <a:avLst>
              <a:gd name="adj" fmla="val 9524"/>
            </a:avLst>
          </a:prstGeom>
          <a:solidFill>
            <a:schemeClr val="bg1">
              <a:alpha val="58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marL="179388">
              <a:defRPr/>
            </a:pPr>
            <a:r>
              <a:rPr lang="fr-CA" sz="1050" b="1" dirty="0">
                <a:solidFill>
                  <a:schemeClr val="tx1"/>
                </a:solidFill>
              </a:rPr>
              <a:t>Skin</a:t>
            </a:r>
          </a:p>
        </p:txBody>
      </p:sp>
      <p:sp>
        <p:nvSpPr>
          <p:cNvPr id="6" name="Rogner un rectangle à un seul coin 5">
            <a:extLst>
              <a:ext uri="{FF2B5EF4-FFF2-40B4-BE49-F238E27FC236}">
                <a16:creationId xmlns:a16="http://schemas.microsoft.com/office/drawing/2014/main" id="{8DAAE805-42B6-4ECE-933E-E3C0C4956035}"/>
              </a:ext>
            </a:extLst>
          </p:cNvPr>
          <p:cNvSpPr/>
          <p:nvPr/>
        </p:nvSpPr>
        <p:spPr>
          <a:xfrm flipH="1">
            <a:off x="6410325" y="1887538"/>
            <a:ext cx="1550988" cy="339725"/>
          </a:xfrm>
          <a:prstGeom prst="snip1Rect">
            <a:avLst>
              <a:gd name="adj" fmla="val 9524"/>
            </a:avLst>
          </a:prstGeom>
          <a:solidFill>
            <a:schemeClr val="bg1">
              <a:alpha val="58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marL="179388">
              <a:defRPr/>
            </a:pPr>
            <a:r>
              <a:rPr lang="fr-CA" sz="1050" b="1" dirty="0" err="1">
                <a:solidFill>
                  <a:schemeClr val="tx1"/>
                </a:solidFill>
              </a:rPr>
              <a:t>Subcutaneous</a:t>
            </a:r>
            <a:r>
              <a:rPr lang="fr-CA" sz="1050" b="1" dirty="0">
                <a:solidFill>
                  <a:schemeClr val="tx1"/>
                </a:solidFill>
              </a:rPr>
              <a:t> Fat</a:t>
            </a:r>
          </a:p>
        </p:txBody>
      </p:sp>
      <p:sp>
        <p:nvSpPr>
          <p:cNvPr id="7" name="Rogner un rectangle à un seul coin 6">
            <a:extLst>
              <a:ext uri="{FF2B5EF4-FFF2-40B4-BE49-F238E27FC236}">
                <a16:creationId xmlns:a16="http://schemas.microsoft.com/office/drawing/2014/main" id="{6A46857C-69F6-4AD0-93DB-23766330A614}"/>
              </a:ext>
            </a:extLst>
          </p:cNvPr>
          <p:cNvSpPr/>
          <p:nvPr/>
        </p:nvSpPr>
        <p:spPr>
          <a:xfrm flipH="1">
            <a:off x="6410325" y="2286000"/>
            <a:ext cx="1550988" cy="341313"/>
          </a:xfrm>
          <a:prstGeom prst="snip1Rect">
            <a:avLst>
              <a:gd name="adj" fmla="val 9524"/>
            </a:avLst>
          </a:prstGeom>
          <a:solidFill>
            <a:schemeClr val="bg1">
              <a:alpha val="58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marL="179388">
              <a:lnSpc>
                <a:spcPts val="1100"/>
              </a:lnSpc>
              <a:defRPr/>
            </a:pPr>
            <a:r>
              <a:rPr lang="fr-CA" sz="1050" b="1" dirty="0" err="1">
                <a:solidFill>
                  <a:schemeClr val="tx1"/>
                </a:solidFill>
              </a:rPr>
              <a:t>Rectus</a:t>
            </a:r>
            <a:r>
              <a:rPr lang="fr-CA" sz="1050" b="1" dirty="0">
                <a:solidFill>
                  <a:schemeClr val="tx1"/>
                </a:solidFill>
              </a:rPr>
              <a:t> </a:t>
            </a:r>
            <a:r>
              <a:rPr lang="fr-CA" sz="1050" b="1" dirty="0" err="1">
                <a:solidFill>
                  <a:schemeClr val="tx1"/>
                </a:solidFill>
              </a:rPr>
              <a:t>Abdominis</a:t>
            </a:r>
            <a:r>
              <a:rPr lang="fr-CA" sz="1050" b="1" dirty="0">
                <a:solidFill>
                  <a:schemeClr val="tx1"/>
                </a:solidFill>
              </a:rPr>
              <a:t> Muscle</a:t>
            </a:r>
          </a:p>
        </p:txBody>
      </p:sp>
      <p:sp>
        <p:nvSpPr>
          <p:cNvPr id="8" name="Rogner un rectangle à un seul coin 7">
            <a:extLst>
              <a:ext uri="{FF2B5EF4-FFF2-40B4-BE49-F238E27FC236}">
                <a16:creationId xmlns:a16="http://schemas.microsoft.com/office/drawing/2014/main" id="{2CC36499-8D14-4406-80B4-99E681B5E4DD}"/>
              </a:ext>
            </a:extLst>
          </p:cNvPr>
          <p:cNvSpPr/>
          <p:nvPr/>
        </p:nvSpPr>
        <p:spPr>
          <a:xfrm flipH="1">
            <a:off x="6410325" y="3343275"/>
            <a:ext cx="1550988" cy="341313"/>
          </a:xfrm>
          <a:prstGeom prst="snip1Rect">
            <a:avLst>
              <a:gd name="adj" fmla="val 9524"/>
            </a:avLst>
          </a:prstGeom>
          <a:solidFill>
            <a:schemeClr val="bg1">
              <a:alpha val="58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marL="179388">
              <a:lnSpc>
                <a:spcPts val="1100"/>
              </a:lnSpc>
              <a:defRPr/>
            </a:pPr>
            <a:r>
              <a:rPr lang="fr-CA" sz="1050" b="1" dirty="0">
                <a:solidFill>
                  <a:schemeClr val="tx1"/>
                </a:solidFill>
              </a:rPr>
              <a:t>Skin</a:t>
            </a:r>
          </a:p>
        </p:txBody>
      </p:sp>
      <p:sp>
        <p:nvSpPr>
          <p:cNvPr id="9" name="Rogner un rectangle à un seul coin 8">
            <a:extLst>
              <a:ext uri="{FF2B5EF4-FFF2-40B4-BE49-F238E27FC236}">
                <a16:creationId xmlns:a16="http://schemas.microsoft.com/office/drawing/2014/main" id="{0C311E65-6A28-4FB8-B7E8-0E2D70B42EE0}"/>
              </a:ext>
            </a:extLst>
          </p:cNvPr>
          <p:cNvSpPr/>
          <p:nvPr/>
        </p:nvSpPr>
        <p:spPr>
          <a:xfrm flipH="1">
            <a:off x="6410325" y="3733800"/>
            <a:ext cx="1550988" cy="341313"/>
          </a:xfrm>
          <a:prstGeom prst="snip1Rect">
            <a:avLst>
              <a:gd name="adj" fmla="val 9524"/>
            </a:avLst>
          </a:prstGeom>
          <a:solidFill>
            <a:schemeClr val="bg1">
              <a:alpha val="58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marL="179388">
              <a:defRPr/>
            </a:pPr>
            <a:r>
              <a:rPr lang="fr-CA" sz="1050" b="1" dirty="0" err="1">
                <a:solidFill>
                  <a:schemeClr val="tx1"/>
                </a:solidFill>
              </a:rPr>
              <a:t>Subcutaneous</a:t>
            </a:r>
            <a:r>
              <a:rPr lang="fr-CA" sz="1050" b="1" dirty="0">
                <a:solidFill>
                  <a:schemeClr val="tx1"/>
                </a:solidFill>
              </a:rPr>
              <a:t> Fat</a:t>
            </a:r>
          </a:p>
        </p:txBody>
      </p:sp>
      <p:sp>
        <p:nvSpPr>
          <p:cNvPr id="10" name="Rogner un rectangle à un seul coin 9">
            <a:extLst>
              <a:ext uri="{FF2B5EF4-FFF2-40B4-BE49-F238E27FC236}">
                <a16:creationId xmlns:a16="http://schemas.microsoft.com/office/drawing/2014/main" id="{1F93AC92-EC11-4D8B-973F-A2D72EF044C5}"/>
              </a:ext>
            </a:extLst>
          </p:cNvPr>
          <p:cNvSpPr/>
          <p:nvPr/>
        </p:nvSpPr>
        <p:spPr>
          <a:xfrm flipH="1">
            <a:off x="6410325" y="4124325"/>
            <a:ext cx="1550988" cy="339725"/>
          </a:xfrm>
          <a:prstGeom prst="snip1Rect">
            <a:avLst>
              <a:gd name="adj" fmla="val 9524"/>
            </a:avLst>
          </a:prstGeom>
          <a:solidFill>
            <a:schemeClr val="bg1">
              <a:alpha val="58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marL="179388">
              <a:lnSpc>
                <a:spcPts val="1100"/>
              </a:lnSpc>
              <a:defRPr/>
            </a:pPr>
            <a:r>
              <a:rPr lang="fr-CA" sz="1050" b="1" dirty="0" err="1">
                <a:solidFill>
                  <a:schemeClr val="tx1"/>
                </a:solidFill>
              </a:rPr>
              <a:t>Rectus</a:t>
            </a:r>
            <a:r>
              <a:rPr lang="fr-CA" sz="1050" b="1" dirty="0">
                <a:solidFill>
                  <a:schemeClr val="tx1"/>
                </a:solidFill>
              </a:rPr>
              <a:t> </a:t>
            </a:r>
            <a:r>
              <a:rPr lang="fr-CA" sz="1050" b="1" dirty="0" err="1">
                <a:solidFill>
                  <a:schemeClr val="tx1"/>
                </a:solidFill>
              </a:rPr>
              <a:t>Abdominis</a:t>
            </a:r>
            <a:r>
              <a:rPr lang="fr-CA" sz="1050" b="1" dirty="0">
                <a:solidFill>
                  <a:schemeClr val="tx1"/>
                </a:solidFill>
              </a:rPr>
              <a:t> Muscle</a:t>
            </a:r>
          </a:p>
        </p:txBody>
      </p:sp>
      <p:sp>
        <p:nvSpPr>
          <p:cNvPr id="11" name="Rogner un rectangle à un seul coin 10">
            <a:extLst>
              <a:ext uri="{FF2B5EF4-FFF2-40B4-BE49-F238E27FC236}">
                <a16:creationId xmlns:a16="http://schemas.microsoft.com/office/drawing/2014/main" id="{9CD31976-38BE-4E04-B7E3-8E8510D69982}"/>
              </a:ext>
            </a:extLst>
          </p:cNvPr>
          <p:cNvSpPr/>
          <p:nvPr/>
        </p:nvSpPr>
        <p:spPr>
          <a:xfrm flipH="1">
            <a:off x="6410325" y="4513263"/>
            <a:ext cx="1550988" cy="341312"/>
          </a:xfrm>
          <a:prstGeom prst="snip1Rect">
            <a:avLst>
              <a:gd name="adj" fmla="val 9524"/>
            </a:avLst>
          </a:prstGeom>
          <a:solidFill>
            <a:schemeClr val="bg1">
              <a:alpha val="58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marL="179388">
              <a:lnSpc>
                <a:spcPts val="1100"/>
              </a:lnSpc>
              <a:defRPr/>
            </a:pPr>
            <a:r>
              <a:rPr lang="fr-CA" sz="1050" b="1" dirty="0">
                <a:solidFill>
                  <a:schemeClr val="tx1"/>
                </a:solidFill>
              </a:rPr>
              <a:t>Intra-abdominal Fat</a:t>
            </a:r>
          </a:p>
        </p:txBody>
      </p:sp>
      <p:sp>
        <p:nvSpPr>
          <p:cNvPr id="12" name="Rogner un rectangle à un seul coin 11">
            <a:extLst>
              <a:ext uri="{FF2B5EF4-FFF2-40B4-BE49-F238E27FC236}">
                <a16:creationId xmlns:a16="http://schemas.microsoft.com/office/drawing/2014/main" id="{ADA82165-FC5C-4CE3-AA49-BA9D4E45455A}"/>
              </a:ext>
            </a:extLst>
          </p:cNvPr>
          <p:cNvSpPr/>
          <p:nvPr/>
        </p:nvSpPr>
        <p:spPr>
          <a:xfrm flipH="1">
            <a:off x="6410325" y="4903788"/>
            <a:ext cx="1550988" cy="341312"/>
          </a:xfrm>
          <a:prstGeom prst="snip1Rect">
            <a:avLst>
              <a:gd name="adj" fmla="val 9524"/>
            </a:avLst>
          </a:prstGeom>
          <a:solidFill>
            <a:schemeClr val="bg1">
              <a:alpha val="58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marL="179388">
              <a:lnSpc>
                <a:spcPts val="1100"/>
              </a:lnSpc>
              <a:defRPr/>
            </a:pPr>
            <a:r>
              <a:rPr lang="fr-CA" sz="1050" b="1" dirty="0" err="1">
                <a:solidFill>
                  <a:schemeClr val="tx1"/>
                </a:solidFill>
              </a:rPr>
              <a:t>Aorta</a:t>
            </a:r>
            <a:endParaRPr lang="fr-CA" sz="1050" b="1" dirty="0">
              <a:solidFill>
                <a:schemeClr val="tx1"/>
              </a:solidFill>
            </a:endParaRPr>
          </a:p>
        </p:txBody>
      </p:sp>
      <p:sp>
        <p:nvSpPr>
          <p:cNvPr id="13" name="Rogner un rectangle à un seul coin 12">
            <a:extLst>
              <a:ext uri="{FF2B5EF4-FFF2-40B4-BE49-F238E27FC236}">
                <a16:creationId xmlns:a16="http://schemas.microsoft.com/office/drawing/2014/main" id="{BE0ED02F-E72F-489D-8853-30DDCFA1A504}"/>
              </a:ext>
            </a:extLst>
          </p:cNvPr>
          <p:cNvSpPr/>
          <p:nvPr/>
        </p:nvSpPr>
        <p:spPr>
          <a:xfrm flipH="1">
            <a:off x="6410325" y="5294313"/>
            <a:ext cx="1550988" cy="339725"/>
          </a:xfrm>
          <a:prstGeom prst="snip1Rect">
            <a:avLst>
              <a:gd name="adj" fmla="val 9524"/>
            </a:avLst>
          </a:prstGeom>
          <a:solidFill>
            <a:schemeClr val="bg1">
              <a:alpha val="58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marL="179388">
              <a:lnSpc>
                <a:spcPts val="1100"/>
              </a:lnSpc>
              <a:defRPr/>
            </a:pPr>
            <a:r>
              <a:rPr lang="fr-CA" sz="1050" b="1" dirty="0" err="1">
                <a:solidFill>
                  <a:schemeClr val="tx1"/>
                </a:solidFill>
              </a:rPr>
              <a:t>Spine</a:t>
            </a:r>
            <a:endParaRPr lang="fr-CA" sz="1050" b="1" dirty="0">
              <a:solidFill>
                <a:schemeClr val="tx1"/>
              </a:solidFill>
            </a:endParaRPr>
          </a:p>
        </p:txBody>
      </p:sp>
      <p:sp>
        <p:nvSpPr>
          <p:cNvPr id="14" name="Rogner un rectangle à un seul coin 13">
            <a:extLst>
              <a:ext uri="{FF2B5EF4-FFF2-40B4-BE49-F238E27FC236}">
                <a16:creationId xmlns:a16="http://schemas.microsoft.com/office/drawing/2014/main" id="{969C11DA-80CB-4246-A435-A50932B7C4F0}"/>
              </a:ext>
            </a:extLst>
          </p:cNvPr>
          <p:cNvSpPr/>
          <p:nvPr/>
        </p:nvSpPr>
        <p:spPr>
          <a:xfrm flipH="1">
            <a:off x="6410325" y="5683250"/>
            <a:ext cx="1550988" cy="341313"/>
          </a:xfrm>
          <a:prstGeom prst="snip1Rect">
            <a:avLst>
              <a:gd name="adj" fmla="val 9524"/>
            </a:avLst>
          </a:prstGeom>
          <a:solidFill>
            <a:schemeClr val="bg1">
              <a:alpha val="58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marL="179388">
              <a:lnSpc>
                <a:spcPts val="1100"/>
              </a:lnSpc>
              <a:defRPr/>
            </a:pPr>
            <a:r>
              <a:rPr lang="fr-CA" sz="1050" b="1" dirty="0" err="1">
                <a:solidFill>
                  <a:schemeClr val="tx1"/>
                </a:solidFill>
              </a:rPr>
              <a:t>Inferior</a:t>
            </a:r>
            <a:r>
              <a:rPr lang="fr-CA" sz="1050" b="1" dirty="0">
                <a:solidFill>
                  <a:schemeClr val="tx1"/>
                </a:solidFill>
              </a:rPr>
              <a:t> </a:t>
            </a:r>
            <a:r>
              <a:rPr lang="fr-CA" sz="1050" b="1" dirty="0" err="1">
                <a:solidFill>
                  <a:schemeClr val="tx1"/>
                </a:solidFill>
              </a:rPr>
              <a:t>Vena</a:t>
            </a:r>
            <a:r>
              <a:rPr lang="fr-CA" sz="1050" b="1" dirty="0">
                <a:solidFill>
                  <a:schemeClr val="tx1"/>
                </a:solidFill>
              </a:rPr>
              <a:t> Cava</a:t>
            </a:r>
          </a:p>
        </p:txBody>
      </p:sp>
      <p:pic>
        <p:nvPicPr>
          <p:cNvPr id="28688" name="Image 14" descr="triangle.png">
            <a:extLst>
              <a:ext uri="{FF2B5EF4-FFF2-40B4-BE49-F238E27FC236}">
                <a16:creationId xmlns:a16="http://schemas.microsoft.com/office/drawing/2014/main" id="{19F16670-3021-426B-85FE-E425E3DCF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647825"/>
            <a:ext cx="1397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Image 15" descr="triangle.png">
            <a:extLst>
              <a:ext uri="{FF2B5EF4-FFF2-40B4-BE49-F238E27FC236}">
                <a16:creationId xmlns:a16="http://schemas.microsoft.com/office/drawing/2014/main" id="{A074BBDA-FA65-4A09-AD0F-94E893FC3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043113"/>
            <a:ext cx="1397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Image 16" descr="triangle.png">
            <a:extLst>
              <a:ext uri="{FF2B5EF4-FFF2-40B4-BE49-F238E27FC236}">
                <a16:creationId xmlns:a16="http://schemas.microsoft.com/office/drawing/2014/main" id="{DEC1A2B4-D1E7-407E-95CB-B9C3CDF12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436813"/>
            <a:ext cx="1397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Image 17" descr="triangle.png">
            <a:extLst>
              <a:ext uri="{FF2B5EF4-FFF2-40B4-BE49-F238E27FC236}">
                <a16:creationId xmlns:a16="http://schemas.microsoft.com/office/drawing/2014/main" id="{985D052D-0D2B-4A94-897F-9184E85C86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503613"/>
            <a:ext cx="141288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Image 18" descr="triangle.png">
            <a:extLst>
              <a:ext uri="{FF2B5EF4-FFF2-40B4-BE49-F238E27FC236}">
                <a16:creationId xmlns:a16="http://schemas.microsoft.com/office/drawing/2014/main" id="{561B2F14-3CE8-48F9-9560-9AE80845C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898900"/>
            <a:ext cx="1412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Image 19" descr="triangle.png">
            <a:extLst>
              <a:ext uri="{FF2B5EF4-FFF2-40B4-BE49-F238E27FC236}">
                <a16:creationId xmlns:a16="http://schemas.microsoft.com/office/drawing/2014/main" id="{A4CB895A-3F54-44C1-8A4B-3E43B1EA2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275138"/>
            <a:ext cx="1412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Image 20" descr="triangle.png">
            <a:extLst>
              <a:ext uri="{FF2B5EF4-FFF2-40B4-BE49-F238E27FC236}">
                <a16:creationId xmlns:a16="http://schemas.microsoft.com/office/drawing/2014/main" id="{D4031501-EB90-4937-B24C-CC8DFCDEC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668838"/>
            <a:ext cx="141288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Image 21" descr="triangle.png">
            <a:extLst>
              <a:ext uri="{FF2B5EF4-FFF2-40B4-BE49-F238E27FC236}">
                <a16:creationId xmlns:a16="http://schemas.microsoft.com/office/drawing/2014/main" id="{D2715692-F18F-46F4-AF0F-FD9BF757C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5064125"/>
            <a:ext cx="1412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Image 22" descr="triangle.png">
            <a:extLst>
              <a:ext uri="{FF2B5EF4-FFF2-40B4-BE49-F238E27FC236}">
                <a16:creationId xmlns:a16="http://schemas.microsoft.com/office/drawing/2014/main" id="{0F1F9EF8-9660-4202-BD18-F4A885D95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5457825"/>
            <a:ext cx="141288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Image 23" descr="triangle.png">
            <a:extLst>
              <a:ext uri="{FF2B5EF4-FFF2-40B4-BE49-F238E27FC236}">
                <a16:creationId xmlns:a16="http://schemas.microsoft.com/office/drawing/2014/main" id="{04C5B2E3-C240-4D05-8038-DC0175C68B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5843588"/>
            <a:ext cx="1412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>
            <a:extLst>
              <a:ext uri="{FF2B5EF4-FFF2-40B4-BE49-F238E27FC236}">
                <a16:creationId xmlns:a16="http://schemas.microsoft.com/office/drawing/2014/main" id="{3A70128C-303C-477F-8594-C3B11D3F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8" y="-53975"/>
            <a:ext cx="8280400" cy="923925"/>
          </a:xfrm>
        </p:spPr>
        <p:txBody>
          <a:bodyPr/>
          <a:lstStyle/>
          <a:p>
            <a:r>
              <a:rPr lang="en-US" altLang="fr-FR" sz="1800">
                <a:solidFill>
                  <a:schemeClr val="tx1"/>
                </a:solidFill>
              </a:rPr>
              <a:t>USE OF HYPERTRIGLYCERIDEMIC WAIST AS A SCREENING TOOL TO IDENTIFYING INDIVIDUALS LIKELY TO BE CHARACTERIZED BY THE CLUSTER OF ABNORMALITIES OF THE METABOLIC SYNDROME</a:t>
            </a:r>
            <a:endParaRPr lang="fr-FR" altLang="fr-FR" sz="1800">
              <a:solidFill>
                <a:schemeClr val="tx1"/>
              </a:solidFill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C6DCF23B-A6B9-450C-927E-9466F326826E}"/>
              </a:ext>
            </a:extLst>
          </p:cNvPr>
          <p:cNvSpPr/>
          <p:nvPr/>
        </p:nvSpPr>
        <p:spPr>
          <a:xfrm>
            <a:off x="322263" y="1292225"/>
            <a:ext cx="4151312" cy="2751138"/>
          </a:xfrm>
          <a:prstGeom prst="cube">
            <a:avLst>
              <a:gd name="adj" fmla="val 2591"/>
            </a:avLst>
          </a:prstGeom>
          <a:solidFill>
            <a:schemeClr val="bg1">
              <a:alpha val="41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4DAD8CB2-1804-4ECD-9165-39700CCB551D}"/>
              </a:ext>
            </a:extLst>
          </p:cNvPr>
          <p:cNvSpPr/>
          <p:nvPr/>
        </p:nvSpPr>
        <p:spPr>
          <a:xfrm>
            <a:off x="4689475" y="1290638"/>
            <a:ext cx="4149725" cy="2752725"/>
          </a:xfrm>
          <a:prstGeom prst="cube">
            <a:avLst>
              <a:gd name="adj" fmla="val 2918"/>
            </a:avLst>
          </a:prstGeom>
          <a:solidFill>
            <a:schemeClr val="bg1">
              <a:alpha val="41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3273B56A-D151-456E-A8CE-A1A755E662E4}"/>
              </a:ext>
            </a:extLst>
          </p:cNvPr>
          <p:cNvSpPr/>
          <p:nvPr/>
        </p:nvSpPr>
        <p:spPr>
          <a:xfrm>
            <a:off x="887413" y="4446588"/>
            <a:ext cx="7369175" cy="1568450"/>
          </a:xfrm>
          <a:prstGeom prst="cube">
            <a:avLst>
              <a:gd name="adj" fmla="val 4167"/>
            </a:avLst>
          </a:prstGeom>
          <a:solidFill>
            <a:schemeClr val="bg1">
              <a:alpha val="41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8" name="Rogner un rectangle à un seul coin 7">
            <a:extLst>
              <a:ext uri="{FF2B5EF4-FFF2-40B4-BE49-F238E27FC236}">
                <a16:creationId xmlns:a16="http://schemas.microsoft.com/office/drawing/2014/main" id="{0FB0B854-B3BE-4D6C-B799-26760A5E0F77}"/>
              </a:ext>
            </a:extLst>
          </p:cNvPr>
          <p:cNvSpPr/>
          <p:nvPr/>
        </p:nvSpPr>
        <p:spPr>
          <a:xfrm flipH="1">
            <a:off x="492125" y="1000125"/>
            <a:ext cx="3810000" cy="358775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CA" sz="1200" b="1" dirty="0"/>
              <a:t>NORMAL ADIPOSE TISSUE (FUNCTIONAL)</a:t>
            </a:r>
          </a:p>
        </p:txBody>
      </p:sp>
      <p:sp>
        <p:nvSpPr>
          <p:cNvPr id="9" name="Rogner un rectangle à un seul coin 8">
            <a:extLst>
              <a:ext uri="{FF2B5EF4-FFF2-40B4-BE49-F238E27FC236}">
                <a16:creationId xmlns:a16="http://schemas.microsoft.com/office/drawing/2014/main" id="{43B6BE26-2D76-4613-9C28-390D00584A4B}"/>
              </a:ext>
            </a:extLst>
          </p:cNvPr>
          <p:cNvSpPr/>
          <p:nvPr/>
        </p:nvSpPr>
        <p:spPr>
          <a:xfrm flipH="1">
            <a:off x="4859338" y="1000125"/>
            <a:ext cx="3810000" cy="358775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CA" sz="1200" b="1" dirty="0"/>
              <a:t>ABNORMAL ADIPOSE TISSUE (DYSFUNCTIONAL)</a:t>
            </a: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081FC101-86C0-440E-A49E-6C6282AFD7DA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1443038"/>
            <a:ext cx="1717675" cy="277812"/>
            <a:chOff x="2180" y="863"/>
            <a:chExt cx="1520" cy="389"/>
          </a:xfrm>
        </p:grpSpPr>
        <p:sp>
          <p:nvSpPr>
            <p:cNvPr id="29741" name="Rectangle 34">
              <a:extLst>
                <a:ext uri="{FF2B5EF4-FFF2-40B4-BE49-F238E27FC236}">
                  <a16:creationId xmlns:a16="http://schemas.microsoft.com/office/drawing/2014/main" id="{E3D150C5-94E7-423C-9D59-C1A93412C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fr-FR" sz="1100" b="1"/>
                <a:t>OBESITY PHENOTYPE</a:t>
              </a:r>
            </a:p>
          </p:txBody>
        </p:sp>
        <p:sp>
          <p:nvSpPr>
            <p:cNvPr id="29742" name="Rectangle 35">
              <a:extLst>
                <a:ext uri="{FF2B5EF4-FFF2-40B4-BE49-F238E27FC236}">
                  <a16:creationId xmlns:a16="http://schemas.microsoft.com/office/drawing/2014/main" id="{3B6266DE-039F-44C8-9402-487EDB4A0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865"/>
              <a:ext cx="40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100" b="1"/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A776023F-481B-417B-A21A-94445172D92C}"/>
              </a:ext>
            </a:extLst>
          </p:cNvPr>
          <p:cNvGrpSpPr>
            <a:grpSpLocks/>
          </p:cNvGrpSpPr>
          <p:nvPr/>
        </p:nvGrpSpPr>
        <p:grpSpPr bwMode="auto">
          <a:xfrm>
            <a:off x="2490788" y="1443038"/>
            <a:ext cx="1716087" cy="277812"/>
            <a:chOff x="2180" y="863"/>
            <a:chExt cx="1466" cy="389"/>
          </a:xfrm>
        </p:grpSpPr>
        <p:sp>
          <p:nvSpPr>
            <p:cNvPr id="29739" name="Rectangle 34">
              <a:extLst>
                <a:ext uri="{FF2B5EF4-FFF2-40B4-BE49-F238E27FC236}">
                  <a16:creationId xmlns:a16="http://schemas.microsoft.com/office/drawing/2014/main" id="{CB85566A-F3A4-418E-ADE1-DF438773A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28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fr-FR" sz="1100" b="1"/>
                <a:t>CLINICAL PHENOTYPE</a:t>
              </a:r>
            </a:p>
          </p:txBody>
        </p:sp>
        <p:sp>
          <p:nvSpPr>
            <p:cNvPr id="29740" name="Rectangle 35">
              <a:extLst>
                <a:ext uri="{FF2B5EF4-FFF2-40B4-BE49-F238E27FC236}">
                  <a16:creationId xmlns:a16="http://schemas.microsoft.com/office/drawing/2014/main" id="{BC4D0E82-6BB8-4499-BE8F-BF48366EF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865"/>
              <a:ext cx="40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100" b="1"/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:a16="http://schemas.microsoft.com/office/drawing/2014/main" id="{44242D6A-1677-463C-92C0-017DF3CAE6D1}"/>
              </a:ext>
            </a:extLst>
          </p:cNvPr>
          <p:cNvGrpSpPr>
            <a:grpSpLocks/>
          </p:cNvGrpSpPr>
          <p:nvPr/>
        </p:nvGrpSpPr>
        <p:grpSpPr bwMode="auto">
          <a:xfrm>
            <a:off x="4892675" y="1443038"/>
            <a:ext cx="1717675" cy="277812"/>
            <a:chOff x="2180" y="863"/>
            <a:chExt cx="1520" cy="389"/>
          </a:xfrm>
        </p:grpSpPr>
        <p:sp>
          <p:nvSpPr>
            <p:cNvPr id="29737" name="Rectangle 34">
              <a:extLst>
                <a:ext uri="{FF2B5EF4-FFF2-40B4-BE49-F238E27FC236}">
                  <a16:creationId xmlns:a16="http://schemas.microsoft.com/office/drawing/2014/main" id="{C5262A41-7AF5-4B14-8C20-5E3F945E0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fr-FR" sz="1100" b="1"/>
                <a:t>OBESITY PHENOTYPE</a:t>
              </a:r>
            </a:p>
          </p:txBody>
        </p:sp>
        <p:sp>
          <p:nvSpPr>
            <p:cNvPr id="29738" name="Rectangle 35">
              <a:extLst>
                <a:ext uri="{FF2B5EF4-FFF2-40B4-BE49-F238E27FC236}">
                  <a16:creationId xmlns:a16="http://schemas.microsoft.com/office/drawing/2014/main" id="{1E8643D2-117C-4550-A6EB-DBB5E4F68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865"/>
              <a:ext cx="40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100" b="1"/>
            </a:p>
          </p:txBody>
        </p: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740F07E7-4691-4FF9-B7F6-B002496C701C}"/>
              </a:ext>
            </a:extLst>
          </p:cNvPr>
          <p:cNvGrpSpPr>
            <a:grpSpLocks/>
          </p:cNvGrpSpPr>
          <p:nvPr/>
        </p:nvGrpSpPr>
        <p:grpSpPr bwMode="auto">
          <a:xfrm>
            <a:off x="6864350" y="1443038"/>
            <a:ext cx="1717675" cy="277812"/>
            <a:chOff x="2180" y="863"/>
            <a:chExt cx="1466" cy="389"/>
          </a:xfrm>
        </p:grpSpPr>
        <p:sp>
          <p:nvSpPr>
            <p:cNvPr id="29735" name="Rectangle 34">
              <a:extLst>
                <a:ext uri="{FF2B5EF4-FFF2-40B4-BE49-F238E27FC236}">
                  <a16:creationId xmlns:a16="http://schemas.microsoft.com/office/drawing/2014/main" id="{4D6EBF81-A0E1-43AD-9F4C-E19A6086E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28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500"/>
                </a:lnSpc>
              </a:pPr>
              <a:r>
                <a:rPr lang="en-US" altLang="fr-FR" sz="1100" b="1"/>
                <a:t>CLINICAL PHENOTYPE</a:t>
              </a:r>
            </a:p>
          </p:txBody>
        </p:sp>
        <p:sp>
          <p:nvSpPr>
            <p:cNvPr id="29736" name="Rectangle 35">
              <a:extLst>
                <a:ext uri="{FF2B5EF4-FFF2-40B4-BE49-F238E27FC236}">
                  <a16:creationId xmlns:a16="http://schemas.microsoft.com/office/drawing/2014/main" id="{BC5419F1-5BC7-40C3-81AA-0104AA216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865"/>
              <a:ext cx="40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100" b="1"/>
            </a:p>
          </p:txBody>
        </p:sp>
      </p:grpSp>
      <p:sp>
        <p:nvSpPr>
          <p:cNvPr id="25" name="Rogner un rectangle à un seul coin 24">
            <a:extLst>
              <a:ext uri="{FF2B5EF4-FFF2-40B4-BE49-F238E27FC236}">
                <a16:creationId xmlns:a16="http://schemas.microsoft.com/office/drawing/2014/main" id="{0F4EBACA-55F4-4F2B-963B-319F440C869B}"/>
              </a:ext>
            </a:extLst>
          </p:cNvPr>
          <p:cNvSpPr/>
          <p:nvPr/>
        </p:nvSpPr>
        <p:spPr>
          <a:xfrm flipH="1">
            <a:off x="2128838" y="4249738"/>
            <a:ext cx="4886325" cy="339725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CA" sz="1400" b="1" dirty="0"/>
              <a:t>CORRELATES OF HYPERTRIGLYCERIDEMIC WAIST</a:t>
            </a:r>
          </a:p>
        </p:txBody>
      </p:sp>
      <p:sp>
        <p:nvSpPr>
          <p:cNvPr id="26" name="Rogner un rectangle à un seul coin 25">
            <a:extLst>
              <a:ext uri="{FF2B5EF4-FFF2-40B4-BE49-F238E27FC236}">
                <a16:creationId xmlns:a16="http://schemas.microsoft.com/office/drawing/2014/main" id="{FD8FA8FC-C5C9-4A9C-82CF-D7772E1E0105}"/>
              </a:ext>
            </a:extLst>
          </p:cNvPr>
          <p:cNvSpPr/>
          <p:nvPr/>
        </p:nvSpPr>
        <p:spPr>
          <a:xfrm flipH="1">
            <a:off x="395288" y="1754188"/>
            <a:ext cx="1927225" cy="260350"/>
          </a:xfrm>
          <a:prstGeom prst="snip1Rect">
            <a:avLst>
              <a:gd name="adj" fmla="val 9524"/>
            </a:avLst>
          </a:prstGeom>
          <a:solidFill>
            <a:schemeClr val="bg1">
              <a:alpha val="58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fr-CA" sz="1100" b="1" dirty="0" err="1">
                <a:solidFill>
                  <a:schemeClr val="tx1"/>
                </a:solidFill>
              </a:rPr>
              <a:t>Subcutaneous</a:t>
            </a:r>
            <a:r>
              <a:rPr lang="fr-CA" sz="1100" b="1" dirty="0">
                <a:solidFill>
                  <a:schemeClr val="tx1"/>
                </a:solidFill>
              </a:rPr>
              <a:t> </a:t>
            </a:r>
            <a:r>
              <a:rPr lang="fr-CA" sz="1100" b="1" dirty="0" err="1">
                <a:solidFill>
                  <a:schemeClr val="tx1"/>
                </a:solidFill>
              </a:rPr>
              <a:t>obesity</a:t>
            </a: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27" name="Rogner un rectangle à un seul coin 26">
            <a:extLst>
              <a:ext uri="{FF2B5EF4-FFF2-40B4-BE49-F238E27FC236}">
                <a16:creationId xmlns:a16="http://schemas.microsoft.com/office/drawing/2014/main" id="{3BB33E6C-CD8F-48C6-B682-89279F5A9E7C}"/>
              </a:ext>
            </a:extLst>
          </p:cNvPr>
          <p:cNvSpPr/>
          <p:nvPr/>
        </p:nvSpPr>
        <p:spPr>
          <a:xfrm flipH="1">
            <a:off x="2384425" y="1754188"/>
            <a:ext cx="1927225" cy="260350"/>
          </a:xfrm>
          <a:prstGeom prst="snip1Rect">
            <a:avLst>
              <a:gd name="adj" fmla="val 9524"/>
            </a:avLst>
          </a:prstGeom>
          <a:solidFill>
            <a:schemeClr val="bg1">
              <a:alpha val="58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fr-CA" sz="1100" b="1" dirty="0" err="1">
                <a:solidFill>
                  <a:schemeClr val="tx1"/>
                </a:solidFill>
              </a:rPr>
              <a:t>Elevated</a:t>
            </a:r>
            <a:r>
              <a:rPr lang="fr-CA" sz="1100" b="1" dirty="0">
                <a:solidFill>
                  <a:schemeClr val="tx1"/>
                </a:solidFill>
              </a:rPr>
              <a:t> </a:t>
            </a:r>
            <a:r>
              <a:rPr lang="fr-CA" sz="1100" b="1" dirty="0" err="1">
                <a:solidFill>
                  <a:schemeClr val="tx1"/>
                </a:solidFill>
              </a:rPr>
              <a:t>waist</a:t>
            </a:r>
            <a:r>
              <a:rPr lang="fr-CA" sz="1100" b="1" dirty="0">
                <a:solidFill>
                  <a:schemeClr val="tx1"/>
                </a:solidFill>
              </a:rPr>
              <a:t> </a:t>
            </a:r>
            <a:r>
              <a:rPr lang="fr-CA" sz="1100" b="1" dirty="0" err="1">
                <a:solidFill>
                  <a:schemeClr val="tx1"/>
                </a:solidFill>
              </a:rPr>
              <a:t>girth</a:t>
            </a:r>
            <a:r>
              <a:rPr lang="fr-CA" sz="1100" b="1" dirty="0">
                <a:solidFill>
                  <a:schemeClr val="tx1"/>
                </a:solidFill>
              </a:rPr>
              <a:t> </a:t>
            </a:r>
            <a:r>
              <a:rPr lang="fr-CA" sz="1100" b="1" dirty="0" err="1">
                <a:solidFill>
                  <a:schemeClr val="tx1"/>
                </a:solidFill>
              </a:rPr>
              <a:t>alone</a:t>
            </a: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28" name="Rogner un rectangle à un seul coin 27">
            <a:extLst>
              <a:ext uri="{FF2B5EF4-FFF2-40B4-BE49-F238E27FC236}">
                <a16:creationId xmlns:a16="http://schemas.microsoft.com/office/drawing/2014/main" id="{99EE96CF-5371-4BFD-AA0D-27030BE572DE}"/>
              </a:ext>
            </a:extLst>
          </p:cNvPr>
          <p:cNvSpPr/>
          <p:nvPr/>
        </p:nvSpPr>
        <p:spPr>
          <a:xfrm flipH="1">
            <a:off x="4787900" y="1754188"/>
            <a:ext cx="1927225" cy="260350"/>
          </a:xfrm>
          <a:prstGeom prst="snip1Rect">
            <a:avLst>
              <a:gd name="adj" fmla="val 9524"/>
            </a:avLst>
          </a:prstGeom>
          <a:solidFill>
            <a:schemeClr val="bg1">
              <a:alpha val="58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fr-CA" sz="1100" b="1" dirty="0">
                <a:solidFill>
                  <a:schemeClr val="tx1"/>
                </a:solidFill>
              </a:rPr>
              <a:t>Intra-abdominal </a:t>
            </a:r>
            <a:r>
              <a:rPr lang="fr-CA" sz="1100" b="1" dirty="0" err="1">
                <a:solidFill>
                  <a:schemeClr val="tx1"/>
                </a:solidFill>
              </a:rPr>
              <a:t>obesity</a:t>
            </a: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29" name="Rogner un rectangle à un seul coin 28">
            <a:extLst>
              <a:ext uri="{FF2B5EF4-FFF2-40B4-BE49-F238E27FC236}">
                <a16:creationId xmlns:a16="http://schemas.microsoft.com/office/drawing/2014/main" id="{22B76E2A-8EF6-4666-9ABC-7DBD21D13931}"/>
              </a:ext>
            </a:extLst>
          </p:cNvPr>
          <p:cNvSpPr/>
          <p:nvPr/>
        </p:nvSpPr>
        <p:spPr>
          <a:xfrm flipH="1">
            <a:off x="6759575" y="1754188"/>
            <a:ext cx="1927225" cy="260350"/>
          </a:xfrm>
          <a:prstGeom prst="snip1Rect">
            <a:avLst>
              <a:gd name="adj" fmla="val 9524"/>
            </a:avLst>
          </a:prstGeom>
          <a:solidFill>
            <a:schemeClr val="bg1">
              <a:alpha val="58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CA" sz="1100" b="1" dirty="0" err="1">
                <a:solidFill>
                  <a:schemeClr val="tx1"/>
                </a:solidFill>
              </a:rPr>
              <a:t>Hypertriglyceridemic</a:t>
            </a:r>
            <a:r>
              <a:rPr lang="fr-CA" sz="1100" b="1" dirty="0">
                <a:solidFill>
                  <a:schemeClr val="tx1"/>
                </a:solidFill>
              </a:rPr>
              <a:t> </a:t>
            </a:r>
            <a:r>
              <a:rPr lang="fr-CA" sz="1100" b="1" dirty="0" err="1">
                <a:solidFill>
                  <a:schemeClr val="tx1"/>
                </a:solidFill>
              </a:rPr>
              <a:t>waist</a:t>
            </a: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29713" name="ZoneTexte 29">
            <a:extLst>
              <a:ext uri="{FF2B5EF4-FFF2-40B4-BE49-F238E27FC236}">
                <a16:creationId xmlns:a16="http://schemas.microsoft.com/office/drawing/2014/main" id="{E44B0FEF-C454-4E27-94CA-A724BC1C6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825" y="4687888"/>
            <a:ext cx="44465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fr-FR" sz="1300" b="1"/>
              <a:t>•     Risk of cardiovascular disease</a:t>
            </a:r>
          </a:p>
          <a:p>
            <a:pPr eaLnBrk="1" hangingPunct="1">
              <a:lnSpc>
                <a:spcPts val="1600"/>
              </a:lnSpc>
            </a:pPr>
            <a:r>
              <a:rPr lang="en-US" altLang="fr-FR" sz="1300" b="1"/>
              <a:t>•     Risk of coronary artery disease</a:t>
            </a:r>
          </a:p>
          <a:p>
            <a:pPr eaLnBrk="1" hangingPunct="1">
              <a:lnSpc>
                <a:spcPts val="1600"/>
              </a:lnSpc>
            </a:pPr>
            <a:r>
              <a:rPr lang="en-US" altLang="fr-FR" sz="1300" b="1"/>
              <a:t>•     Annual progression rate of aortic calcification</a:t>
            </a:r>
          </a:p>
          <a:p>
            <a:pPr eaLnBrk="1" hangingPunct="1">
              <a:lnSpc>
                <a:spcPts val="1600"/>
              </a:lnSpc>
            </a:pPr>
            <a:r>
              <a:rPr lang="en-US" altLang="fr-FR" sz="1300" b="1"/>
              <a:t>•     Risk of type 2 diabetes</a:t>
            </a:r>
            <a:endParaRPr lang="fr-CA" altLang="fr-FR" sz="1300" b="1"/>
          </a:p>
        </p:txBody>
      </p:sp>
      <p:sp>
        <p:nvSpPr>
          <p:cNvPr id="29714" name="ZoneTexte 30">
            <a:extLst>
              <a:ext uri="{FF2B5EF4-FFF2-40B4-BE49-F238E27FC236}">
                <a16:creationId xmlns:a16="http://schemas.microsoft.com/office/drawing/2014/main" id="{A7082D5A-757D-4666-927B-F4D445A3D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38" y="4670425"/>
            <a:ext cx="292258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fr-CA" altLang="fr-FR" sz="1300" b="1"/>
              <a:t>• Atherogenic metabolic triad</a:t>
            </a:r>
          </a:p>
          <a:p>
            <a:pPr eaLnBrk="1" hangingPunct="1">
              <a:lnSpc>
                <a:spcPts val="1600"/>
              </a:lnSpc>
            </a:pPr>
            <a:r>
              <a:rPr lang="fr-CA" altLang="fr-FR" sz="1300" b="1"/>
              <a:t>•     Cholesterol/HDL cholesterol</a:t>
            </a:r>
          </a:p>
          <a:p>
            <a:pPr eaLnBrk="1" hangingPunct="1">
              <a:lnSpc>
                <a:spcPts val="1600"/>
              </a:lnSpc>
            </a:pPr>
            <a:r>
              <a:rPr lang="fr-CA" altLang="fr-FR" sz="1300" b="1"/>
              <a:t>• Postprandial hyperlipidemia</a:t>
            </a:r>
          </a:p>
          <a:p>
            <a:pPr eaLnBrk="1" hangingPunct="1">
              <a:lnSpc>
                <a:spcPts val="1600"/>
              </a:lnSpc>
            </a:pPr>
            <a:r>
              <a:rPr lang="fr-CA" altLang="fr-FR" sz="1300" b="1"/>
              <a:t>• Glucose intolerance</a:t>
            </a:r>
          </a:p>
          <a:p>
            <a:pPr eaLnBrk="1" hangingPunct="1">
              <a:lnSpc>
                <a:spcPts val="1600"/>
              </a:lnSpc>
            </a:pPr>
            <a:r>
              <a:rPr lang="fr-CA" altLang="fr-FR" sz="1300" b="1"/>
              <a:t>• Hyperinsulinemia</a:t>
            </a:r>
          </a:p>
          <a:p>
            <a:pPr eaLnBrk="1" hangingPunct="1">
              <a:lnSpc>
                <a:spcPts val="1600"/>
              </a:lnSpc>
            </a:pPr>
            <a:r>
              <a:rPr lang="fr-CA" altLang="fr-FR" sz="1300" b="1"/>
              <a:t>•     Blood pressure</a:t>
            </a:r>
          </a:p>
        </p:txBody>
      </p:sp>
      <p:pic>
        <p:nvPicPr>
          <p:cNvPr id="29715" name="Image 31" descr="fleche_haut.png">
            <a:extLst>
              <a:ext uri="{FF2B5EF4-FFF2-40B4-BE49-F238E27FC236}">
                <a16:creationId xmlns:a16="http://schemas.microsoft.com/office/drawing/2014/main" id="{40C81241-9B7A-4381-8F51-180ADFE97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4895850"/>
            <a:ext cx="1952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Image 32" descr="fleche_haut.png">
            <a:extLst>
              <a:ext uri="{FF2B5EF4-FFF2-40B4-BE49-F238E27FC236}">
                <a16:creationId xmlns:a16="http://schemas.microsoft.com/office/drawing/2014/main" id="{A2992FB0-243B-4377-8100-32726AC54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5738813"/>
            <a:ext cx="1952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Image 33" descr="fleche_haut.png">
            <a:extLst>
              <a:ext uri="{FF2B5EF4-FFF2-40B4-BE49-F238E27FC236}">
                <a16:creationId xmlns:a16="http://schemas.microsoft.com/office/drawing/2014/main" id="{D8AB65A6-D572-45D9-B54B-FEC420115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706938"/>
            <a:ext cx="195262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Image 34" descr="fleche_haut.png">
            <a:extLst>
              <a:ext uri="{FF2B5EF4-FFF2-40B4-BE49-F238E27FC236}">
                <a16:creationId xmlns:a16="http://schemas.microsoft.com/office/drawing/2014/main" id="{0431EA68-2F89-4A5A-BB6F-589249081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919663"/>
            <a:ext cx="1952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Image 35" descr="fleche_haut.png">
            <a:extLst>
              <a:ext uri="{FF2B5EF4-FFF2-40B4-BE49-F238E27FC236}">
                <a16:creationId xmlns:a16="http://schemas.microsoft.com/office/drawing/2014/main" id="{7497C2EB-6E38-4E90-ABCB-F86C340FC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132388"/>
            <a:ext cx="1952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Image 36" descr="fleche_haut.png">
            <a:extLst>
              <a:ext uri="{FF2B5EF4-FFF2-40B4-BE49-F238E27FC236}">
                <a16:creationId xmlns:a16="http://schemas.microsoft.com/office/drawing/2014/main" id="{6E37E17F-F43E-46C3-A045-DD03F81CD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343525"/>
            <a:ext cx="1952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Image 37" descr="coupe 1.png">
            <a:extLst>
              <a:ext uri="{FF2B5EF4-FFF2-40B4-BE49-F238E27FC236}">
                <a16:creationId xmlns:a16="http://schemas.microsoft.com/office/drawing/2014/main" id="{3975926B-C322-4B58-B406-D3BD1E0B2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2082800"/>
            <a:ext cx="1357312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A2EA8DBB-9B70-4F82-A1C5-E799DB33236D}"/>
              </a:ext>
            </a:extLst>
          </p:cNvPr>
          <p:cNvSpPr txBox="1"/>
          <p:nvPr/>
        </p:nvSpPr>
        <p:spPr>
          <a:xfrm>
            <a:off x="493713" y="3136900"/>
            <a:ext cx="1935162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fr-CA" sz="1050" b="1" dirty="0">
                <a:latin typeface="Arial" charset="0"/>
              </a:rPr>
              <a:t>   Favorable </a:t>
            </a:r>
            <a:r>
              <a:rPr lang="fr-CA" sz="1050" b="1" dirty="0" err="1">
                <a:latin typeface="Arial" charset="0"/>
              </a:rPr>
              <a:t>genotype</a:t>
            </a:r>
            <a:endParaRPr lang="fr-CA" sz="1050" b="1" dirty="0"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CA" sz="1050" b="1" dirty="0">
                <a:latin typeface="Arial" charset="0"/>
              </a:rPr>
              <a:t>   </a:t>
            </a:r>
            <a:r>
              <a:rPr lang="fr-CA" sz="1050" b="1" dirty="0" err="1">
                <a:latin typeface="Arial" charset="0"/>
              </a:rPr>
              <a:t>Healthy</a:t>
            </a:r>
            <a:r>
              <a:rPr lang="fr-CA" sz="1050" b="1" dirty="0">
                <a:latin typeface="Arial" charset="0"/>
              </a:rPr>
              <a:t> </a:t>
            </a:r>
            <a:r>
              <a:rPr lang="fr-CA" sz="1050" b="1" dirty="0" err="1">
                <a:latin typeface="Arial" charset="0"/>
              </a:rPr>
              <a:t>diet</a:t>
            </a:r>
            <a:endParaRPr lang="fr-CA" sz="1050" b="1" dirty="0"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CA" sz="1050" b="1" dirty="0">
                <a:latin typeface="Arial" charset="0"/>
              </a:rPr>
              <a:t>   </a:t>
            </a:r>
            <a:r>
              <a:rPr lang="fr-CA" sz="1050" b="1" dirty="0" err="1">
                <a:latin typeface="Arial" charset="0"/>
              </a:rPr>
              <a:t>Physically</a:t>
            </a:r>
            <a:r>
              <a:rPr lang="fr-CA" sz="1050" b="1" dirty="0">
                <a:latin typeface="Arial" charset="0"/>
              </a:rPr>
              <a:t> active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CA" sz="1050" b="1" dirty="0">
                <a:latin typeface="Arial" charset="0"/>
              </a:rPr>
              <a:t>   </a:t>
            </a:r>
            <a:r>
              <a:rPr lang="fr-CA" sz="1050" b="1" dirty="0" err="1">
                <a:latin typeface="Arial" charset="0"/>
              </a:rPr>
              <a:t>Insulin</a:t>
            </a:r>
            <a:r>
              <a:rPr lang="fr-CA" sz="1050" b="1" dirty="0">
                <a:latin typeface="Arial" charset="0"/>
              </a:rPr>
              <a:t> sensitive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F4E2569-7F59-4242-81D0-702FECB05F27}"/>
              </a:ext>
            </a:extLst>
          </p:cNvPr>
          <p:cNvSpPr txBox="1"/>
          <p:nvPr/>
        </p:nvSpPr>
        <p:spPr>
          <a:xfrm>
            <a:off x="4876800" y="3136900"/>
            <a:ext cx="193675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fr-CA" sz="1050" b="1" dirty="0">
                <a:latin typeface="Arial" charset="0"/>
              </a:rPr>
              <a:t>   </a:t>
            </a:r>
            <a:r>
              <a:rPr lang="fr-CA" sz="1050" b="1" dirty="0" err="1">
                <a:latin typeface="Arial" charset="0"/>
              </a:rPr>
              <a:t>Unfavorable</a:t>
            </a:r>
            <a:r>
              <a:rPr lang="fr-CA" sz="1050" b="1" dirty="0">
                <a:latin typeface="Arial" charset="0"/>
              </a:rPr>
              <a:t> </a:t>
            </a:r>
            <a:r>
              <a:rPr lang="fr-CA" sz="1050" b="1" dirty="0" err="1">
                <a:latin typeface="Arial" charset="0"/>
              </a:rPr>
              <a:t>genotype</a:t>
            </a:r>
            <a:endParaRPr lang="fr-CA" sz="1050" b="1" dirty="0"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CA" sz="1050" b="1" dirty="0">
                <a:latin typeface="Arial" charset="0"/>
              </a:rPr>
              <a:t>   </a:t>
            </a:r>
            <a:r>
              <a:rPr lang="fr-CA" sz="1050" b="1" dirty="0" err="1">
                <a:latin typeface="Arial" charset="0"/>
              </a:rPr>
              <a:t>Unhealthy</a:t>
            </a:r>
            <a:r>
              <a:rPr lang="fr-CA" sz="1050" b="1" dirty="0">
                <a:latin typeface="Arial" charset="0"/>
              </a:rPr>
              <a:t> </a:t>
            </a:r>
            <a:r>
              <a:rPr lang="fr-CA" sz="1050" b="1" dirty="0" err="1">
                <a:latin typeface="Arial" charset="0"/>
              </a:rPr>
              <a:t>diet</a:t>
            </a:r>
            <a:endParaRPr lang="fr-CA" sz="1050" b="1" dirty="0"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CA" sz="1050" b="1" dirty="0">
                <a:latin typeface="Arial" charset="0"/>
              </a:rPr>
              <a:t>   </a:t>
            </a:r>
            <a:r>
              <a:rPr lang="fr-CA" sz="1050" b="1" dirty="0" err="1">
                <a:latin typeface="Arial" charset="0"/>
              </a:rPr>
              <a:t>Sedentary</a:t>
            </a:r>
            <a:endParaRPr lang="fr-CA" sz="1050" b="1" dirty="0"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CA" sz="1050" b="1" dirty="0">
                <a:latin typeface="Arial" charset="0"/>
              </a:rPr>
              <a:t>   </a:t>
            </a:r>
            <a:r>
              <a:rPr lang="fr-CA" sz="1050" b="1" dirty="0" err="1">
                <a:latin typeface="Arial" charset="0"/>
              </a:rPr>
              <a:t>Insulin</a:t>
            </a:r>
            <a:r>
              <a:rPr lang="fr-CA" sz="1050" b="1" dirty="0">
                <a:latin typeface="Arial" charset="0"/>
              </a:rPr>
              <a:t> </a:t>
            </a:r>
            <a:r>
              <a:rPr lang="fr-CA" sz="1050" b="1" dirty="0" err="1">
                <a:latin typeface="Arial" charset="0"/>
              </a:rPr>
              <a:t>resistant</a:t>
            </a:r>
            <a:endParaRPr lang="fr-CA" sz="1050" b="1" dirty="0">
              <a:latin typeface="Arial" charset="0"/>
            </a:endParaRPr>
          </a:p>
        </p:txBody>
      </p:sp>
      <p:pic>
        <p:nvPicPr>
          <p:cNvPr id="29724" name="Image 41" descr="coupe 2.png">
            <a:extLst>
              <a:ext uri="{FF2B5EF4-FFF2-40B4-BE49-F238E27FC236}">
                <a16:creationId xmlns:a16="http://schemas.microsoft.com/office/drawing/2014/main" id="{EC156E40-452A-4A74-960A-4C176C257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2066925"/>
            <a:ext cx="13573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Image 42" descr="fleche_haut.png">
            <a:extLst>
              <a:ext uri="{FF2B5EF4-FFF2-40B4-BE49-F238E27FC236}">
                <a16:creationId xmlns:a16="http://schemas.microsoft.com/office/drawing/2014/main" id="{9693CB7C-1429-4198-A6A8-7F6EBF5B5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73350"/>
            <a:ext cx="1952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6" name="Image 43" descr="fleche_haut.png">
            <a:extLst>
              <a:ext uri="{FF2B5EF4-FFF2-40B4-BE49-F238E27FC236}">
                <a16:creationId xmlns:a16="http://schemas.microsoft.com/office/drawing/2014/main" id="{E8F2E4BB-9235-4A96-8469-D9ABE0195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2673350"/>
            <a:ext cx="1952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7" name="ZoneTexte 44">
            <a:extLst>
              <a:ext uri="{FF2B5EF4-FFF2-40B4-BE49-F238E27FC236}">
                <a16:creationId xmlns:a16="http://schemas.microsoft.com/office/drawing/2014/main" id="{BC881460-C4F0-40DC-B47B-2E3D90ADD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638" y="2600325"/>
            <a:ext cx="96837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500"/>
              </a:lnSpc>
            </a:pPr>
            <a:r>
              <a:rPr lang="fr-CA" altLang="fr-FR" sz="1000" b="1"/>
              <a:t>Waist girth</a:t>
            </a:r>
          </a:p>
          <a:p>
            <a:pPr algn="ctr" eaLnBrk="1" hangingPunct="1">
              <a:lnSpc>
                <a:spcPts val="1500"/>
              </a:lnSpc>
            </a:pPr>
            <a:r>
              <a:rPr lang="fr-CA" altLang="fr-FR" b="1"/>
              <a:t>+</a:t>
            </a:r>
            <a:r>
              <a:rPr lang="fr-CA" altLang="fr-FR" sz="1000" b="1"/>
              <a:t> </a:t>
            </a:r>
          </a:p>
        </p:txBody>
      </p:sp>
      <p:sp>
        <p:nvSpPr>
          <p:cNvPr id="29728" name="ZoneTexte 46">
            <a:extLst>
              <a:ext uri="{FF2B5EF4-FFF2-40B4-BE49-F238E27FC236}">
                <a16:creationId xmlns:a16="http://schemas.microsoft.com/office/drawing/2014/main" id="{4D489529-FDB5-4640-8FC5-38390AE28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638" y="3505200"/>
            <a:ext cx="96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fr-FR" sz="1000" b="1"/>
              <a:t>Normal </a:t>
            </a:r>
          </a:p>
          <a:p>
            <a:pPr algn="ctr" eaLnBrk="1" hangingPunct="1"/>
            <a:r>
              <a:rPr lang="fr-CA" altLang="fr-FR" sz="1000" b="1"/>
              <a:t>triglycerides </a:t>
            </a:r>
          </a:p>
        </p:txBody>
      </p:sp>
      <p:sp>
        <p:nvSpPr>
          <p:cNvPr id="29729" name="ZoneTexte 47">
            <a:extLst>
              <a:ext uri="{FF2B5EF4-FFF2-40B4-BE49-F238E27FC236}">
                <a16:creationId xmlns:a16="http://schemas.microsoft.com/office/drawing/2014/main" id="{C7E537A2-CD70-42A9-9BB3-1EC2885A0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0" y="3505200"/>
            <a:ext cx="96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fr-FR" sz="1000" b="1"/>
              <a:t>Eleveted</a:t>
            </a:r>
          </a:p>
          <a:p>
            <a:pPr algn="ctr" eaLnBrk="1" hangingPunct="1"/>
            <a:r>
              <a:rPr lang="fr-CA" altLang="fr-FR" sz="1000" b="1"/>
              <a:t>triglycerides </a:t>
            </a:r>
          </a:p>
        </p:txBody>
      </p:sp>
      <p:pic>
        <p:nvPicPr>
          <p:cNvPr id="29730" name="Image 48" descr="ruban.png">
            <a:extLst>
              <a:ext uri="{FF2B5EF4-FFF2-40B4-BE49-F238E27FC236}">
                <a16:creationId xmlns:a16="http://schemas.microsoft.com/office/drawing/2014/main" id="{806CA8AE-E6CE-40BA-89C1-E7B8F50E0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230438"/>
            <a:ext cx="15732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1" name="Image 49" descr="ruban.png">
            <a:extLst>
              <a:ext uri="{FF2B5EF4-FFF2-40B4-BE49-F238E27FC236}">
                <a16:creationId xmlns:a16="http://schemas.microsoft.com/office/drawing/2014/main" id="{04A0BFE8-B40C-49FC-A6F9-A994C0E150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2230438"/>
            <a:ext cx="15732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2" name="Image 50" descr="glycerides-1.png">
            <a:extLst>
              <a:ext uri="{FF2B5EF4-FFF2-40B4-BE49-F238E27FC236}">
                <a16:creationId xmlns:a16="http://schemas.microsoft.com/office/drawing/2014/main" id="{097BCDC1-C4EE-4172-84F2-C60734E7F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2997200"/>
            <a:ext cx="2270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3" name="Image 51" descr="glycerides-2.png">
            <a:extLst>
              <a:ext uri="{FF2B5EF4-FFF2-40B4-BE49-F238E27FC236}">
                <a16:creationId xmlns:a16="http://schemas.microsoft.com/office/drawing/2014/main" id="{94F6DD51-C0C0-4D3E-AAB5-D88AC4321E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3016250"/>
            <a:ext cx="227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4" name="ZoneTexte 52">
            <a:extLst>
              <a:ext uri="{FF2B5EF4-FFF2-40B4-BE49-F238E27FC236}">
                <a16:creationId xmlns:a16="http://schemas.microsoft.com/office/drawing/2014/main" id="{C7F5FF6F-81EC-4F05-8E7A-9B119242A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0" y="2617788"/>
            <a:ext cx="9683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500"/>
              </a:lnSpc>
            </a:pPr>
            <a:r>
              <a:rPr lang="fr-CA" altLang="fr-FR" sz="1000" b="1"/>
              <a:t>Waist girth</a:t>
            </a:r>
          </a:p>
          <a:p>
            <a:pPr algn="ctr" eaLnBrk="1" hangingPunct="1">
              <a:lnSpc>
                <a:spcPts val="1500"/>
              </a:lnSpc>
            </a:pPr>
            <a:r>
              <a:rPr lang="fr-CA" altLang="fr-FR" b="1"/>
              <a:t>+</a:t>
            </a:r>
            <a:r>
              <a:rPr lang="fr-CA" altLang="fr-FR" sz="1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>
            <a:extLst>
              <a:ext uri="{FF2B5EF4-FFF2-40B4-BE49-F238E27FC236}">
                <a16:creationId xmlns:a16="http://schemas.microsoft.com/office/drawing/2014/main" id="{2EC2CFBA-E696-478B-8CAB-3B35CB00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-34925"/>
            <a:ext cx="8280400" cy="922338"/>
          </a:xfrm>
        </p:spPr>
        <p:txBody>
          <a:bodyPr/>
          <a:lstStyle/>
          <a:p>
            <a:r>
              <a:rPr lang="en-US" altLang="fr-FR" sz="1800">
                <a:solidFill>
                  <a:schemeClr val="tx1"/>
                </a:solidFill>
              </a:rPr>
              <a:t>ASSOCIATIONS OF METABOLIC SYNDROME COMPONENTS WITH CRITERIA FOR THE CLINICAL DIAGNOSIS OF THE METABOLIC SYNDROME AS PROPOSED BY THE NCEP-ATP III</a:t>
            </a:r>
            <a:endParaRPr lang="fr-FR" altLang="fr-FR" sz="1800">
              <a:solidFill>
                <a:schemeClr val="tx1"/>
              </a:solidFill>
            </a:endParaRPr>
          </a:p>
        </p:txBody>
      </p:sp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9CA540E2-7E24-4B05-B6F2-C9F97B260742}"/>
              </a:ext>
            </a:extLst>
          </p:cNvPr>
          <p:cNvSpPr/>
          <p:nvPr/>
        </p:nvSpPr>
        <p:spPr>
          <a:xfrm>
            <a:off x="977900" y="952500"/>
            <a:ext cx="7054850" cy="5210175"/>
          </a:xfrm>
          <a:prstGeom prst="roundRect">
            <a:avLst>
              <a:gd name="adj" fmla="val 1727"/>
            </a:avLst>
          </a:prstGeom>
          <a:solidFill>
            <a:srgbClr val="CCECFF">
              <a:alpha val="7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300" b="1"/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F90B0DF3-D5E4-47E1-B705-810B5F9F29FC}"/>
              </a:ext>
            </a:extLst>
          </p:cNvPr>
          <p:cNvGrpSpPr>
            <a:grpSpLocks/>
          </p:cNvGrpSpPr>
          <p:nvPr/>
        </p:nvGrpSpPr>
        <p:grpSpPr bwMode="auto">
          <a:xfrm>
            <a:off x="1095375" y="1047750"/>
            <a:ext cx="3279775" cy="485775"/>
            <a:chOff x="2220" y="714"/>
            <a:chExt cx="2406" cy="511"/>
          </a:xfrm>
        </p:grpSpPr>
        <p:sp>
          <p:nvSpPr>
            <p:cNvPr id="30764" name="Rectangle 14">
              <a:extLst>
                <a:ext uri="{FF2B5EF4-FFF2-40B4-BE49-F238E27FC236}">
                  <a16:creationId xmlns:a16="http://schemas.microsoft.com/office/drawing/2014/main" id="{E60514C2-9268-4DF1-8D5B-EDD57E32A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9" y="714"/>
              <a:ext cx="2297" cy="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600" b="1"/>
                <a:t>Metabolic Syndrome</a:t>
              </a:r>
            </a:p>
            <a:p>
              <a:pPr eaLnBrk="1" hangingPunct="1"/>
              <a:r>
                <a:rPr lang="fr-CA" altLang="fr-FR" sz="1600" b="1"/>
                <a:t>Components</a:t>
              </a:r>
              <a:r>
                <a:rPr lang="en-US" altLang="fr-FR" sz="1600" b="1"/>
                <a:t> </a:t>
              </a:r>
            </a:p>
          </p:txBody>
        </p:sp>
        <p:sp>
          <p:nvSpPr>
            <p:cNvPr id="30765" name="Rectangle 15">
              <a:extLst>
                <a:ext uri="{FF2B5EF4-FFF2-40B4-BE49-F238E27FC236}">
                  <a16:creationId xmlns:a16="http://schemas.microsoft.com/office/drawing/2014/main" id="{70040C2F-0F56-40DA-AA85-E143ABB6B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714"/>
              <a:ext cx="121" cy="510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600" b="1"/>
            </a:p>
          </p:txBody>
        </p:sp>
      </p:grpSp>
      <p:sp>
        <p:nvSpPr>
          <p:cNvPr id="8" name="Rogner un rectangle à un seul coin 7">
            <a:extLst>
              <a:ext uri="{FF2B5EF4-FFF2-40B4-BE49-F238E27FC236}">
                <a16:creationId xmlns:a16="http://schemas.microsoft.com/office/drawing/2014/main" id="{B38E7DB9-C358-410A-92B1-899E3E55545D}"/>
              </a:ext>
            </a:extLst>
          </p:cNvPr>
          <p:cNvSpPr/>
          <p:nvPr/>
        </p:nvSpPr>
        <p:spPr>
          <a:xfrm flipH="1">
            <a:off x="1111625" y="1667034"/>
            <a:ext cx="3248024" cy="476250"/>
          </a:xfrm>
          <a:prstGeom prst="snip1Rect">
            <a:avLst>
              <a:gd name="adj" fmla="val 13394"/>
            </a:avLst>
          </a:prstGeom>
          <a:solidFill>
            <a:schemeClr val="bg1"/>
          </a:solidFill>
          <a:ln w="12700">
            <a:solidFill>
              <a:schemeClr val="bg2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fr-CA" sz="1300" b="1" kern="100" dirty="0">
                <a:solidFill>
                  <a:schemeClr val="tx1"/>
                </a:solidFill>
              </a:rPr>
              <a:t>Abdominal </a:t>
            </a:r>
            <a:r>
              <a:rPr lang="fr-CA" sz="1300" b="1" kern="100" dirty="0" err="1">
                <a:solidFill>
                  <a:schemeClr val="tx1"/>
                </a:solidFill>
              </a:rPr>
              <a:t>Obesity</a:t>
            </a:r>
            <a:endParaRPr lang="fr-CA" sz="1300" b="1" kern="100" dirty="0">
              <a:solidFill>
                <a:schemeClr val="tx1"/>
              </a:solidFill>
            </a:endParaRPr>
          </a:p>
        </p:txBody>
      </p:sp>
      <p:grpSp>
        <p:nvGrpSpPr>
          <p:cNvPr id="3" name="Group 33">
            <a:extLst>
              <a:ext uri="{FF2B5EF4-FFF2-40B4-BE49-F238E27FC236}">
                <a16:creationId xmlns:a16="http://schemas.microsoft.com/office/drawing/2014/main" id="{4BE22EA1-B83F-47C2-9CCF-A6C250C8C3B8}"/>
              </a:ext>
            </a:extLst>
          </p:cNvPr>
          <p:cNvGrpSpPr>
            <a:grpSpLocks/>
          </p:cNvGrpSpPr>
          <p:nvPr/>
        </p:nvGrpSpPr>
        <p:grpSpPr bwMode="auto">
          <a:xfrm>
            <a:off x="4506913" y="1047750"/>
            <a:ext cx="3427412" cy="485775"/>
            <a:chOff x="2234" y="714"/>
            <a:chExt cx="2392" cy="511"/>
          </a:xfrm>
        </p:grpSpPr>
        <p:sp>
          <p:nvSpPr>
            <p:cNvPr id="30762" name="Rectangle 25">
              <a:extLst>
                <a:ext uri="{FF2B5EF4-FFF2-40B4-BE49-F238E27FC236}">
                  <a16:creationId xmlns:a16="http://schemas.microsoft.com/office/drawing/2014/main" id="{7B22861D-7257-4231-A936-0ED8F0CFF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" y="714"/>
              <a:ext cx="2313" cy="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/>
                <a:t> </a:t>
              </a:r>
              <a:r>
                <a:rPr lang="fr-CA" altLang="fr-FR" sz="1600" b="1"/>
                <a:t>Clinical Criteria</a:t>
              </a:r>
              <a:r>
                <a:rPr lang="en-US" altLang="fr-FR" sz="1600" b="1"/>
                <a:t> </a:t>
              </a:r>
            </a:p>
          </p:txBody>
        </p:sp>
        <p:sp>
          <p:nvSpPr>
            <p:cNvPr id="30763" name="Rectangle 26">
              <a:extLst>
                <a:ext uri="{FF2B5EF4-FFF2-40B4-BE49-F238E27FC236}">
                  <a16:creationId xmlns:a16="http://schemas.microsoft.com/office/drawing/2014/main" id="{0588AC72-3031-4D96-AE13-665B24E16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714"/>
              <a:ext cx="121" cy="510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600" b="1"/>
            </a:p>
          </p:txBody>
        </p:sp>
      </p:grpSp>
      <p:sp>
        <p:nvSpPr>
          <p:cNvPr id="12" name="Rogner un rectangle à un seul coin 11">
            <a:extLst>
              <a:ext uri="{FF2B5EF4-FFF2-40B4-BE49-F238E27FC236}">
                <a16:creationId xmlns:a16="http://schemas.microsoft.com/office/drawing/2014/main" id="{DD879D3B-238B-4583-89C7-FCA7A19FA27E}"/>
              </a:ext>
            </a:extLst>
          </p:cNvPr>
          <p:cNvSpPr/>
          <p:nvPr/>
        </p:nvSpPr>
        <p:spPr>
          <a:xfrm flipH="1">
            <a:off x="1111625" y="2283143"/>
            <a:ext cx="3248024" cy="525600"/>
          </a:xfrm>
          <a:prstGeom prst="snip1Rect">
            <a:avLst>
              <a:gd name="adj" fmla="val 13394"/>
            </a:avLst>
          </a:prstGeom>
          <a:solidFill>
            <a:schemeClr val="bg1"/>
          </a:solidFill>
          <a:ln w="12700">
            <a:solidFill>
              <a:schemeClr val="bg2"/>
            </a:solidFill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fr-CA" sz="1300" b="1" kern="100" dirty="0" err="1">
                <a:solidFill>
                  <a:schemeClr val="tx1"/>
                </a:solidFill>
              </a:rPr>
              <a:t>Insulin</a:t>
            </a:r>
            <a:r>
              <a:rPr lang="fr-CA" sz="1300" b="1" kern="100" dirty="0">
                <a:solidFill>
                  <a:schemeClr val="tx1"/>
                </a:solidFill>
              </a:rPr>
              <a:t> Resistance</a:t>
            </a:r>
          </a:p>
        </p:txBody>
      </p:sp>
      <p:sp>
        <p:nvSpPr>
          <p:cNvPr id="13" name="Rogner un rectangle à un seul coin 12">
            <a:extLst>
              <a:ext uri="{FF2B5EF4-FFF2-40B4-BE49-F238E27FC236}">
                <a16:creationId xmlns:a16="http://schemas.microsoft.com/office/drawing/2014/main" id="{E4CFE910-CA95-4269-A0E3-A2AB3017745B}"/>
              </a:ext>
            </a:extLst>
          </p:cNvPr>
          <p:cNvSpPr/>
          <p:nvPr/>
        </p:nvSpPr>
        <p:spPr>
          <a:xfrm flipH="1">
            <a:off x="1111625" y="2911024"/>
            <a:ext cx="3248024" cy="1263600"/>
          </a:xfrm>
          <a:prstGeom prst="snip1Rect">
            <a:avLst>
              <a:gd name="adj" fmla="val 3934"/>
            </a:avLst>
          </a:prstGeom>
          <a:solidFill>
            <a:schemeClr val="bg1"/>
          </a:solidFill>
          <a:ln w="12700">
            <a:solidFill>
              <a:schemeClr val="bg2"/>
            </a:solidFill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fr-CA" sz="1300" b="1" kern="100" dirty="0" err="1">
                <a:solidFill>
                  <a:schemeClr val="tx1"/>
                </a:solidFill>
              </a:rPr>
              <a:t>Atherogenic</a:t>
            </a:r>
            <a:r>
              <a:rPr lang="fr-CA" sz="1300" b="1" kern="100" dirty="0">
                <a:solidFill>
                  <a:schemeClr val="tx1"/>
                </a:solidFill>
              </a:rPr>
              <a:t> </a:t>
            </a:r>
            <a:r>
              <a:rPr lang="fr-CA" sz="1300" b="1" kern="100" dirty="0" err="1">
                <a:solidFill>
                  <a:schemeClr val="tx1"/>
                </a:solidFill>
              </a:rPr>
              <a:t>Dyslipidemia</a:t>
            </a:r>
            <a:endParaRPr lang="fr-CA" sz="1300" b="1" kern="100" dirty="0">
              <a:solidFill>
                <a:schemeClr val="tx1"/>
              </a:solidFill>
            </a:endParaRPr>
          </a:p>
        </p:txBody>
      </p:sp>
      <p:sp>
        <p:nvSpPr>
          <p:cNvPr id="14" name="Rogner un rectangle à un seul coin 13">
            <a:extLst>
              <a:ext uri="{FF2B5EF4-FFF2-40B4-BE49-F238E27FC236}">
                <a16:creationId xmlns:a16="http://schemas.microsoft.com/office/drawing/2014/main" id="{BBF75AFF-C1FD-4004-AFDF-B2541EA32C59}"/>
              </a:ext>
            </a:extLst>
          </p:cNvPr>
          <p:cNvSpPr/>
          <p:nvPr/>
        </p:nvSpPr>
        <p:spPr>
          <a:xfrm flipH="1">
            <a:off x="1111625" y="4286495"/>
            <a:ext cx="3248024" cy="770400"/>
          </a:xfrm>
          <a:prstGeom prst="snip1Rect">
            <a:avLst>
              <a:gd name="adj" fmla="val 13394"/>
            </a:avLst>
          </a:prstGeom>
          <a:solidFill>
            <a:schemeClr val="bg1"/>
          </a:solidFill>
          <a:ln w="12700">
            <a:solidFill>
              <a:schemeClr val="bg2"/>
            </a:solidFill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fr-CA" sz="1300" b="1" kern="100" dirty="0" err="1">
                <a:solidFill>
                  <a:schemeClr val="tx1"/>
                </a:solidFill>
              </a:rPr>
              <a:t>Elevated</a:t>
            </a:r>
            <a:r>
              <a:rPr lang="fr-CA" sz="1300" b="1" kern="100" dirty="0">
                <a:solidFill>
                  <a:schemeClr val="tx1"/>
                </a:solidFill>
              </a:rPr>
              <a:t> Blood Pressure</a:t>
            </a:r>
          </a:p>
        </p:txBody>
      </p:sp>
      <p:sp>
        <p:nvSpPr>
          <p:cNvPr id="15" name="Rogner un rectangle à un seul coin 14">
            <a:extLst>
              <a:ext uri="{FF2B5EF4-FFF2-40B4-BE49-F238E27FC236}">
                <a16:creationId xmlns:a16="http://schemas.microsoft.com/office/drawing/2014/main" id="{7F578F34-AD73-4BB1-A3C3-8A1E49ED24F1}"/>
              </a:ext>
            </a:extLst>
          </p:cNvPr>
          <p:cNvSpPr/>
          <p:nvPr/>
        </p:nvSpPr>
        <p:spPr>
          <a:xfrm flipH="1">
            <a:off x="1111625" y="5186204"/>
            <a:ext cx="3248024" cy="371475"/>
          </a:xfrm>
          <a:prstGeom prst="snip1Rect">
            <a:avLst>
              <a:gd name="adj" fmla="val 13394"/>
            </a:avLst>
          </a:prstGeom>
          <a:solidFill>
            <a:schemeClr val="bg1"/>
          </a:solidFill>
          <a:ln w="12700">
            <a:solidFill>
              <a:schemeClr val="bg2"/>
            </a:solidFill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fr-CA" sz="1300" b="1" dirty="0">
                <a:solidFill>
                  <a:schemeClr val="tx1"/>
                </a:solidFill>
              </a:rPr>
              <a:t>Pro-</a:t>
            </a:r>
            <a:r>
              <a:rPr lang="fr-CA" sz="1300" b="1" dirty="0" err="1">
                <a:solidFill>
                  <a:schemeClr val="tx1"/>
                </a:solidFill>
              </a:rPr>
              <a:t>inflammatory</a:t>
            </a:r>
            <a:r>
              <a:rPr lang="fr-CA" sz="1300" b="1" dirty="0">
                <a:solidFill>
                  <a:schemeClr val="tx1"/>
                </a:solidFill>
              </a:rPr>
              <a:t> State</a:t>
            </a:r>
          </a:p>
        </p:txBody>
      </p:sp>
      <p:sp>
        <p:nvSpPr>
          <p:cNvPr id="16" name="Rogner un rectangle à un seul coin 15">
            <a:extLst>
              <a:ext uri="{FF2B5EF4-FFF2-40B4-BE49-F238E27FC236}">
                <a16:creationId xmlns:a16="http://schemas.microsoft.com/office/drawing/2014/main" id="{AEDCE1C9-06DC-475D-89A0-008DBCDA3429}"/>
              </a:ext>
            </a:extLst>
          </p:cNvPr>
          <p:cNvSpPr/>
          <p:nvPr/>
        </p:nvSpPr>
        <p:spPr>
          <a:xfrm flipH="1">
            <a:off x="4507309" y="1667034"/>
            <a:ext cx="3427200" cy="476250"/>
          </a:xfrm>
          <a:prstGeom prst="snip1Rect">
            <a:avLst>
              <a:gd name="adj" fmla="val 13394"/>
            </a:avLst>
          </a:prstGeom>
          <a:solidFill>
            <a:schemeClr val="bg1"/>
          </a:solidFill>
          <a:ln w="12700">
            <a:solidFill>
              <a:schemeClr val="bg2"/>
            </a:solidFill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fr-CA" sz="1300" b="1" dirty="0" err="1">
                <a:solidFill>
                  <a:schemeClr val="tx1"/>
                </a:solidFill>
              </a:rPr>
              <a:t>Waist</a:t>
            </a:r>
            <a:r>
              <a:rPr lang="fr-CA" sz="1300" b="1" dirty="0">
                <a:solidFill>
                  <a:schemeClr val="tx1"/>
                </a:solidFill>
              </a:rPr>
              <a:t> </a:t>
            </a:r>
            <a:r>
              <a:rPr lang="fr-CA" sz="1300" b="1" dirty="0" err="1">
                <a:solidFill>
                  <a:schemeClr val="tx1"/>
                </a:solidFill>
              </a:rPr>
              <a:t>circumference</a:t>
            </a:r>
            <a:r>
              <a:rPr lang="fr-CA" sz="1300" b="1" dirty="0">
                <a:solidFill>
                  <a:schemeClr val="tx1"/>
                </a:solidFill>
              </a:rPr>
              <a:t> ≥102 cm for men </a:t>
            </a:r>
            <a:r>
              <a:rPr lang="en-US" sz="1300" b="1" dirty="0">
                <a:solidFill>
                  <a:schemeClr val="tx1"/>
                </a:solidFill>
              </a:rPr>
              <a:t>or ≥88 cm for women</a:t>
            </a:r>
            <a:endParaRPr lang="fr-CA" sz="1300" b="1" dirty="0">
              <a:solidFill>
                <a:schemeClr val="tx1"/>
              </a:solidFill>
            </a:endParaRPr>
          </a:p>
        </p:txBody>
      </p:sp>
      <p:sp>
        <p:nvSpPr>
          <p:cNvPr id="17" name="Rogner un rectangle à un seul coin 16">
            <a:extLst>
              <a:ext uri="{FF2B5EF4-FFF2-40B4-BE49-F238E27FC236}">
                <a16:creationId xmlns:a16="http://schemas.microsoft.com/office/drawing/2014/main" id="{D24B6251-8542-461D-958B-B3E6253B7314}"/>
              </a:ext>
            </a:extLst>
          </p:cNvPr>
          <p:cNvSpPr/>
          <p:nvPr/>
        </p:nvSpPr>
        <p:spPr>
          <a:xfrm flipH="1">
            <a:off x="4507311" y="2283053"/>
            <a:ext cx="3427200" cy="525780"/>
          </a:xfrm>
          <a:prstGeom prst="snip1Rect">
            <a:avLst>
              <a:gd name="adj" fmla="val 13394"/>
            </a:avLst>
          </a:prstGeom>
          <a:solidFill>
            <a:schemeClr val="bg1"/>
          </a:solidFill>
          <a:ln w="12700">
            <a:solidFill>
              <a:schemeClr val="bg2"/>
            </a:solidFill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en-US" sz="1300" b="1" kern="100" dirty="0">
                <a:solidFill>
                  <a:schemeClr val="tx1"/>
                </a:solidFill>
              </a:rPr>
              <a:t>Fasting glucose ≥5.6 </a:t>
            </a:r>
            <a:r>
              <a:rPr lang="en-US" sz="1300" b="1" kern="100" dirty="0" err="1">
                <a:solidFill>
                  <a:schemeClr val="tx1"/>
                </a:solidFill>
              </a:rPr>
              <a:t>mmol</a:t>
            </a:r>
            <a:r>
              <a:rPr lang="en-US" sz="1300" b="1" kern="100" dirty="0">
                <a:solidFill>
                  <a:schemeClr val="tx1"/>
                </a:solidFill>
              </a:rPr>
              <a:t>/l or on drug </a:t>
            </a:r>
            <a:r>
              <a:rPr lang="fr-CA" sz="1300" b="1" kern="100" dirty="0" err="1">
                <a:solidFill>
                  <a:schemeClr val="tx1"/>
                </a:solidFill>
              </a:rPr>
              <a:t>treatment</a:t>
            </a:r>
            <a:r>
              <a:rPr lang="fr-CA" sz="1300" b="1" kern="100" dirty="0">
                <a:solidFill>
                  <a:schemeClr val="tx1"/>
                </a:solidFill>
              </a:rPr>
              <a:t>  for </a:t>
            </a:r>
            <a:r>
              <a:rPr lang="fr-CA" sz="1300" b="1" kern="100" dirty="0" err="1">
                <a:solidFill>
                  <a:schemeClr val="tx1"/>
                </a:solidFill>
              </a:rPr>
              <a:t>elevated</a:t>
            </a:r>
            <a:r>
              <a:rPr lang="fr-CA" sz="1300" b="1" kern="100" dirty="0">
                <a:solidFill>
                  <a:schemeClr val="tx1"/>
                </a:solidFill>
              </a:rPr>
              <a:t> glucose</a:t>
            </a:r>
          </a:p>
        </p:txBody>
      </p:sp>
      <p:sp>
        <p:nvSpPr>
          <p:cNvPr id="18" name="Rogner un rectangle à un seul coin 17">
            <a:extLst>
              <a:ext uri="{FF2B5EF4-FFF2-40B4-BE49-F238E27FC236}">
                <a16:creationId xmlns:a16="http://schemas.microsoft.com/office/drawing/2014/main" id="{589D5590-F814-4618-841C-F33E39B93C73}"/>
              </a:ext>
            </a:extLst>
          </p:cNvPr>
          <p:cNvSpPr/>
          <p:nvPr/>
        </p:nvSpPr>
        <p:spPr>
          <a:xfrm flipH="1">
            <a:off x="4507311" y="4285933"/>
            <a:ext cx="3427200" cy="771525"/>
          </a:xfrm>
          <a:prstGeom prst="snip1Rect">
            <a:avLst>
              <a:gd name="adj" fmla="val 6852"/>
            </a:avLst>
          </a:prstGeom>
          <a:solidFill>
            <a:schemeClr val="bg1"/>
          </a:solidFill>
          <a:ln w="12700">
            <a:solidFill>
              <a:schemeClr val="bg2"/>
            </a:solidFill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en-US" sz="1300" b="1" kern="100" dirty="0">
                <a:solidFill>
                  <a:schemeClr val="tx1"/>
                </a:solidFill>
              </a:rPr>
              <a:t>Blood pressure ≥130 or ≥85 mmHg or on antihypertensive drug treatment in a patient with history of hypertension</a:t>
            </a:r>
            <a:endParaRPr lang="fr-CA" sz="1300" b="1" kern="100" dirty="0">
              <a:solidFill>
                <a:schemeClr val="tx1"/>
              </a:solidFill>
            </a:endParaRPr>
          </a:p>
        </p:txBody>
      </p:sp>
      <p:sp>
        <p:nvSpPr>
          <p:cNvPr id="19" name="Rogner un rectangle à un seul coin 18">
            <a:extLst>
              <a:ext uri="{FF2B5EF4-FFF2-40B4-BE49-F238E27FC236}">
                <a16:creationId xmlns:a16="http://schemas.microsoft.com/office/drawing/2014/main" id="{AC426840-DEE4-4183-8453-29FA8CF6AC52}"/>
              </a:ext>
            </a:extLst>
          </p:cNvPr>
          <p:cNvSpPr/>
          <p:nvPr/>
        </p:nvSpPr>
        <p:spPr>
          <a:xfrm flipH="1">
            <a:off x="4507311" y="2911317"/>
            <a:ext cx="3427200" cy="1263015"/>
          </a:xfrm>
          <a:prstGeom prst="snip1Rect">
            <a:avLst>
              <a:gd name="adj" fmla="val 4123"/>
            </a:avLst>
          </a:prstGeom>
          <a:solidFill>
            <a:schemeClr val="bg1"/>
          </a:solidFill>
          <a:ln w="12700">
            <a:solidFill>
              <a:schemeClr val="bg2"/>
            </a:solidFill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spcBef>
                <a:spcPts val="0"/>
              </a:spcBef>
              <a:defRPr/>
            </a:pPr>
            <a:r>
              <a:rPr lang="en-US" sz="1300" b="1" kern="100" dirty="0">
                <a:solidFill>
                  <a:schemeClr val="tx1"/>
                </a:solidFill>
              </a:rPr>
              <a:t>Triglycerides</a:t>
            </a:r>
            <a:r>
              <a:rPr lang="en-US" sz="1300" b="1" dirty="0">
                <a:solidFill>
                  <a:schemeClr val="tx1"/>
                </a:solidFill>
              </a:rPr>
              <a:t> ≥1.69 </a:t>
            </a:r>
            <a:r>
              <a:rPr lang="en-US" sz="1300" b="1" dirty="0" err="1">
                <a:solidFill>
                  <a:schemeClr val="tx1"/>
                </a:solidFill>
              </a:rPr>
              <a:t>mmol</a:t>
            </a:r>
            <a:r>
              <a:rPr lang="en-US" sz="1300" b="1" dirty="0">
                <a:solidFill>
                  <a:schemeClr val="tx1"/>
                </a:solidFill>
              </a:rPr>
              <a:t>/l or on drug</a:t>
            </a:r>
          </a:p>
          <a:p>
            <a:pPr marL="88900">
              <a:spcBef>
                <a:spcPts val="0"/>
              </a:spcBef>
              <a:defRPr/>
            </a:pPr>
            <a:r>
              <a:rPr lang="fr-CA" sz="1300" b="1" dirty="0" err="1">
                <a:solidFill>
                  <a:schemeClr val="tx1"/>
                </a:solidFill>
              </a:rPr>
              <a:t>treatment</a:t>
            </a:r>
            <a:r>
              <a:rPr lang="fr-CA" sz="1300" b="1" dirty="0">
                <a:solidFill>
                  <a:schemeClr val="tx1"/>
                </a:solidFill>
              </a:rPr>
              <a:t> for </a:t>
            </a:r>
            <a:r>
              <a:rPr lang="fr-CA" sz="1300" b="1" dirty="0" err="1">
                <a:solidFill>
                  <a:schemeClr val="tx1"/>
                </a:solidFill>
              </a:rPr>
              <a:t>elevated</a:t>
            </a:r>
            <a:r>
              <a:rPr lang="fr-CA" sz="1300" b="1" dirty="0">
                <a:solidFill>
                  <a:schemeClr val="tx1"/>
                </a:solidFill>
              </a:rPr>
              <a:t> </a:t>
            </a:r>
            <a:r>
              <a:rPr lang="fr-CA" sz="1300" b="1" dirty="0" err="1">
                <a:solidFill>
                  <a:schemeClr val="tx1"/>
                </a:solidFill>
              </a:rPr>
              <a:t>triglycerides</a:t>
            </a:r>
            <a:endParaRPr lang="fr-CA" sz="1300" b="1" dirty="0">
              <a:solidFill>
                <a:schemeClr val="tx1"/>
              </a:solidFill>
            </a:endParaRPr>
          </a:p>
          <a:p>
            <a:pPr marL="88900">
              <a:spcBef>
                <a:spcPts val="0"/>
              </a:spcBef>
              <a:defRPr/>
            </a:pPr>
            <a:endParaRPr lang="fr-CA" sz="1300" b="1" dirty="0">
              <a:solidFill>
                <a:schemeClr val="tx1"/>
              </a:solidFill>
            </a:endParaRPr>
          </a:p>
          <a:p>
            <a:pPr marL="88900">
              <a:spcBef>
                <a:spcPts val="0"/>
              </a:spcBef>
              <a:defRPr/>
            </a:pPr>
            <a:r>
              <a:rPr lang="fr-CA" sz="1300" b="1" dirty="0">
                <a:solidFill>
                  <a:schemeClr val="tx1"/>
                </a:solidFill>
              </a:rPr>
              <a:t>HDL </a:t>
            </a:r>
            <a:r>
              <a:rPr lang="fr-CA" sz="1300" b="1" dirty="0" err="1">
                <a:solidFill>
                  <a:schemeClr val="tx1"/>
                </a:solidFill>
              </a:rPr>
              <a:t>cholesterol</a:t>
            </a:r>
            <a:r>
              <a:rPr lang="fr-CA" sz="1300" b="1" dirty="0">
                <a:solidFill>
                  <a:schemeClr val="tx1"/>
                </a:solidFill>
              </a:rPr>
              <a:t> &lt;1.03 </a:t>
            </a:r>
            <a:r>
              <a:rPr lang="fr-CA" sz="1300" b="1" dirty="0" err="1">
                <a:solidFill>
                  <a:schemeClr val="tx1"/>
                </a:solidFill>
              </a:rPr>
              <a:t>mmol</a:t>
            </a:r>
            <a:r>
              <a:rPr lang="fr-CA" sz="1300" b="1" dirty="0">
                <a:solidFill>
                  <a:schemeClr val="tx1"/>
                </a:solidFill>
              </a:rPr>
              <a:t>/l for men </a:t>
            </a:r>
            <a:r>
              <a:rPr lang="en-US" sz="1300" b="1" dirty="0">
                <a:solidFill>
                  <a:schemeClr val="tx1"/>
                </a:solidFill>
              </a:rPr>
              <a:t>or &lt;1.29 </a:t>
            </a:r>
            <a:r>
              <a:rPr lang="en-US" sz="1300" b="1" dirty="0" err="1">
                <a:solidFill>
                  <a:schemeClr val="tx1"/>
                </a:solidFill>
              </a:rPr>
              <a:t>mmol</a:t>
            </a:r>
            <a:r>
              <a:rPr lang="en-US" sz="1300" b="1" dirty="0">
                <a:solidFill>
                  <a:schemeClr val="tx1"/>
                </a:solidFill>
              </a:rPr>
              <a:t>/l for women or on drug treatment for reduced HDL cholesterol</a:t>
            </a:r>
            <a:endParaRPr lang="fr-CA" sz="1300" b="1" dirty="0">
              <a:solidFill>
                <a:schemeClr val="tx1"/>
              </a:solidFill>
            </a:endParaRPr>
          </a:p>
        </p:txBody>
      </p:sp>
      <p:sp>
        <p:nvSpPr>
          <p:cNvPr id="20" name="Rogner un rectangle à un seul coin 19">
            <a:extLst>
              <a:ext uri="{FF2B5EF4-FFF2-40B4-BE49-F238E27FC236}">
                <a16:creationId xmlns:a16="http://schemas.microsoft.com/office/drawing/2014/main" id="{8B9B1B9F-CBAB-4EC7-8FDD-7DACD20AE4D3}"/>
              </a:ext>
            </a:extLst>
          </p:cNvPr>
          <p:cNvSpPr/>
          <p:nvPr/>
        </p:nvSpPr>
        <p:spPr>
          <a:xfrm flipH="1">
            <a:off x="1111625" y="5691188"/>
            <a:ext cx="3248024" cy="371475"/>
          </a:xfrm>
          <a:prstGeom prst="snip1Rect">
            <a:avLst>
              <a:gd name="adj" fmla="val 13394"/>
            </a:avLst>
          </a:prstGeom>
          <a:solidFill>
            <a:schemeClr val="bg1"/>
          </a:solidFill>
          <a:ln w="12700">
            <a:solidFill>
              <a:schemeClr val="bg2"/>
            </a:solidFill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fr-CA" sz="1300" b="1" dirty="0">
                <a:solidFill>
                  <a:schemeClr val="tx1"/>
                </a:solidFill>
              </a:rPr>
              <a:t>Pro-</a:t>
            </a:r>
            <a:r>
              <a:rPr lang="fr-CA" sz="1300" b="1" dirty="0" err="1">
                <a:solidFill>
                  <a:schemeClr val="tx1"/>
                </a:solidFill>
              </a:rPr>
              <a:t>thrombotic</a:t>
            </a:r>
            <a:r>
              <a:rPr lang="fr-CA" sz="1300" b="1" dirty="0">
                <a:solidFill>
                  <a:schemeClr val="tx1"/>
                </a:solidFill>
              </a:rPr>
              <a:t> State</a:t>
            </a:r>
          </a:p>
        </p:txBody>
      </p:sp>
      <p:sp>
        <p:nvSpPr>
          <p:cNvPr id="21" name="Rogner un rectangle à un seul coin 20">
            <a:extLst>
              <a:ext uri="{FF2B5EF4-FFF2-40B4-BE49-F238E27FC236}">
                <a16:creationId xmlns:a16="http://schemas.microsoft.com/office/drawing/2014/main" id="{4F01E37C-914D-4E9F-AF95-223F11946B92}"/>
              </a:ext>
            </a:extLst>
          </p:cNvPr>
          <p:cNvSpPr/>
          <p:nvPr/>
        </p:nvSpPr>
        <p:spPr>
          <a:xfrm flipH="1">
            <a:off x="4507311" y="5186204"/>
            <a:ext cx="3427200" cy="371475"/>
          </a:xfrm>
          <a:prstGeom prst="snip1Rect">
            <a:avLst>
              <a:gd name="adj" fmla="val 18522"/>
            </a:avLst>
          </a:prstGeom>
          <a:solidFill>
            <a:schemeClr val="bg1"/>
          </a:solidFill>
          <a:ln w="12700">
            <a:solidFill>
              <a:schemeClr val="bg2"/>
            </a:solidFill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fr-CA" sz="1300" b="1" dirty="0">
                <a:solidFill>
                  <a:schemeClr val="tx1"/>
                </a:solidFill>
              </a:rPr>
              <a:t>none</a:t>
            </a:r>
          </a:p>
        </p:txBody>
      </p:sp>
      <p:sp>
        <p:nvSpPr>
          <p:cNvPr id="22" name="Rogner un rectangle à un seul coin 21">
            <a:extLst>
              <a:ext uri="{FF2B5EF4-FFF2-40B4-BE49-F238E27FC236}">
                <a16:creationId xmlns:a16="http://schemas.microsoft.com/office/drawing/2014/main" id="{898332F7-175C-425A-A9B5-2913E78FDAEF}"/>
              </a:ext>
            </a:extLst>
          </p:cNvPr>
          <p:cNvSpPr/>
          <p:nvPr/>
        </p:nvSpPr>
        <p:spPr>
          <a:xfrm flipH="1">
            <a:off x="4507311" y="5691188"/>
            <a:ext cx="3427200" cy="371475"/>
          </a:xfrm>
          <a:prstGeom prst="snip1Rect">
            <a:avLst>
              <a:gd name="adj" fmla="val 13394"/>
            </a:avLst>
          </a:prstGeom>
          <a:solidFill>
            <a:schemeClr val="bg1"/>
          </a:solidFill>
          <a:ln w="12700">
            <a:solidFill>
              <a:schemeClr val="bg2"/>
            </a:solidFill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defRPr/>
            </a:pPr>
            <a:r>
              <a:rPr lang="fr-CA" sz="1300" b="1" dirty="0">
                <a:solidFill>
                  <a:schemeClr val="tx1"/>
                </a:solidFill>
              </a:rPr>
              <a:t>none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Graphique 34">
            <a:extLst>
              <a:ext uri="{FF2B5EF4-FFF2-40B4-BE49-F238E27FC236}">
                <a16:creationId xmlns:a16="http://schemas.microsoft.com/office/drawing/2014/main" id="{461E8966-01B1-44DB-A7EE-D2D2C195F894}"/>
              </a:ext>
            </a:extLst>
          </p:cNvPr>
          <p:cNvGraphicFramePr>
            <a:graphicFrameLocks/>
          </p:cNvGraphicFramePr>
          <p:nvPr/>
        </p:nvGraphicFramePr>
        <p:xfrm>
          <a:off x="606425" y="1063625"/>
          <a:ext cx="7940675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Graphique" r:id="rId4" imgW="7762994" imgH="4829252" progId="Excel.Chart.8">
                  <p:embed/>
                </p:oleObj>
              </mc:Choice>
              <mc:Fallback>
                <p:oleObj name="Graphique" r:id="rId4" imgW="7762994" imgH="4829252" progId="Excel.Chart.8">
                  <p:embed/>
                  <p:pic>
                    <p:nvPicPr>
                      <p:cNvPr id="0" name="Graphique 3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063625"/>
                        <a:ext cx="7940675" cy="494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itre 1">
            <a:extLst>
              <a:ext uri="{FF2B5EF4-FFF2-40B4-BE49-F238E27FC236}">
                <a16:creationId xmlns:a16="http://schemas.microsoft.com/office/drawing/2014/main" id="{1C0B0F2B-576F-4218-A271-ADA6A61099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388" y="-17463"/>
            <a:ext cx="8310562" cy="923926"/>
          </a:xfrm>
        </p:spPr>
        <p:txBody>
          <a:bodyPr/>
          <a:lstStyle/>
          <a:p>
            <a:pPr eaLnBrk="1" hangingPunct="1"/>
            <a:r>
              <a:rPr lang="en-US" altLang="fr-FR" sz="1800">
                <a:solidFill>
                  <a:schemeClr val="tx1"/>
                </a:solidFill>
              </a:rPr>
              <a:t>RELATIVE RISK OF CARDIOVASCULAR DISEASE (CVD) ASSOCIATED WITH THE METABOLIC SYNDROME OF STUDIES INCLUDED IN THE META-ANALYSIS OF GALASSI ET AL.</a:t>
            </a:r>
            <a:endParaRPr lang="fr-FR" altLang="fr-FR" sz="1800">
              <a:solidFill>
                <a:schemeClr val="tx1"/>
              </a:solidFill>
            </a:endParaRPr>
          </a:p>
        </p:txBody>
      </p:sp>
      <p:sp>
        <p:nvSpPr>
          <p:cNvPr id="2052" name="Rectangle 37">
            <a:extLst>
              <a:ext uri="{FF2B5EF4-FFF2-40B4-BE49-F238E27FC236}">
                <a16:creationId xmlns:a16="http://schemas.microsoft.com/office/drawing/2014/main" id="{58F8F318-CAAE-4431-B1F1-2B2724795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0" y="6373813"/>
            <a:ext cx="3495675" cy="339725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/>
              <a:t>Adapted from Galassi A et al. Am J Med 2006; 119: 812-9</a:t>
            </a:r>
          </a:p>
        </p:txBody>
      </p:sp>
      <p:sp>
        <p:nvSpPr>
          <p:cNvPr id="2053" name="ZoneTexte 5">
            <a:extLst>
              <a:ext uri="{FF2B5EF4-FFF2-40B4-BE49-F238E27FC236}">
                <a16:creationId xmlns:a16="http://schemas.microsoft.com/office/drawing/2014/main" id="{DF2B8AA2-1037-4A8C-8D13-30E81408CF4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38931" y="2832894"/>
            <a:ext cx="19462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Relative Risk of CVD</a:t>
            </a:r>
          </a:p>
        </p:txBody>
      </p:sp>
      <p:sp>
        <p:nvSpPr>
          <p:cNvPr id="7" name="Rogner un rectangle à un seul coin 6">
            <a:extLst>
              <a:ext uri="{FF2B5EF4-FFF2-40B4-BE49-F238E27FC236}">
                <a16:creationId xmlns:a16="http://schemas.microsoft.com/office/drawing/2014/main" id="{BB8A4B7F-5F49-427A-A5F4-A4065C2E3E3F}"/>
              </a:ext>
            </a:extLst>
          </p:cNvPr>
          <p:cNvSpPr/>
          <p:nvPr/>
        </p:nvSpPr>
        <p:spPr>
          <a:xfrm flipH="1">
            <a:off x="6589713" y="1385888"/>
            <a:ext cx="1524000" cy="334962"/>
          </a:xfrm>
          <a:prstGeom prst="snip1Rect">
            <a:avLst>
              <a:gd name="adj" fmla="val 9958"/>
            </a:avLst>
          </a:prstGeom>
          <a:solidFill>
            <a:schemeClr val="bg1"/>
          </a:soli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00" dirty="0">
                <a:solidFill>
                  <a:schemeClr val="tx1"/>
                </a:solidFill>
              </a:rPr>
              <a:t>*</a:t>
            </a:r>
            <a:r>
              <a:rPr lang="fr-CA" sz="1000" dirty="0" err="1">
                <a:solidFill>
                  <a:schemeClr val="tx1"/>
                </a:solidFill>
              </a:rPr>
              <a:t>Statistically</a:t>
            </a:r>
            <a:r>
              <a:rPr lang="fr-CA" sz="1000" dirty="0">
                <a:solidFill>
                  <a:schemeClr val="tx1"/>
                </a:solidFill>
              </a:rPr>
              <a:t> </a:t>
            </a:r>
            <a:r>
              <a:rPr lang="fr-CA" sz="1000" dirty="0" err="1">
                <a:solidFill>
                  <a:schemeClr val="tx1"/>
                </a:solidFill>
              </a:rPr>
              <a:t>significant</a:t>
            </a:r>
            <a:endParaRPr lang="fr-CA" sz="1000" dirty="0">
              <a:solidFill>
                <a:schemeClr val="tx1"/>
              </a:solidFill>
            </a:endParaRPr>
          </a:p>
        </p:txBody>
      </p:sp>
      <p:sp>
        <p:nvSpPr>
          <p:cNvPr id="2055" name="ZoneTexte 35">
            <a:extLst>
              <a:ext uri="{FF2B5EF4-FFF2-40B4-BE49-F238E27FC236}">
                <a16:creationId xmlns:a16="http://schemas.microsoft.com/office/drawing/2014/main" id="{3B368355-D38F-4488-91A9-CEDDDE740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2259013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400"/>
              <a:t>*</a:t>
            </a:r>
          </a:p>
        </p:txBody>
      </p:sp>
      <p:sp>
        <p:nvSpPr>
          <p:cNvPr id="2056" name="ZoneTexte 36">
            <a:extLst>
              <a:ext uri="{FF2B5EF4-FFF2-40B4-BE49-F238E27FC236}">
                <a16:creationId xmlns:a16="http://schemas.microsoft.com/office/drawing/2014/main" id="{FBA06C5E-EB09-4E49-BF8E-EDA6F89F7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3" y="2411413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400"/>
              <a:t>*</a:t>
            </a:r>
          </a:p>
        </p:txBody>
      </p:sp>
      <p:sp>
        <p:nvSpPr>
          <p:cNvPr id="2057" name="ZoneTexte 37">
            <a:extLst>
              <a:ext uri="{FF2B5EF4-FFF2-40B4-BE49-F238E27FC236}">
                <a16:creationId xmlns:a16="http://schemas.microsoft.com/office/drawing/2014/main" id="{E73F1A95-7E11-47AA-A5B7-620D266B6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0" y="1747838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400"/>
              <a:t>*</a:t>
            </a:r>
          </a:p>
        </p:txBody>
      </p:sp>
      <p:sp>
        <p:nvSpPr>
          <p:cNvPr id="2058" name="ZoneTexte 38">
            <a:extLst>
              <a:ext uri="{FF2B5EF4-FFF2-40B4-BE49-F238E27FC236}">
                <a16:creationId xmlns:a16="http://schemas.microsoft.com/office/drawing/2014/main" id="{25E6C984-F197-497A-84F9-CEC721DD9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38" y="2151063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400"/>
              <a:t>*</a:t>
            </a:r>
          </a:p>
        </p:txBody>
      </p:sp>
      <p:sp>
        <p:nvSpPr>
          <p:cNvPr id="2059" name="ZoneTexte 39">
            <a:extLst>
              <a:ext uri="{FF2B5EF4-FFF2-40B4-BE49-F238E27FC236}">
                <a16:creationId xmlns:a16="http://schemas.microsoft.com/office/drawing/2014/main" id="{A97702D1-732D-43DB-B585-DF78C4A60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1892300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400"/>
              <a:t>*</a:t>
            </a:r>
          </a:p>
        </p:txBody>
      </p:sp>
      <p:sp>
        <p:nvSpPr>
          <p:cNvPr id="2060" name="ZoneTexte 40">
            <a:extLst>
              <a:ext uri="{FF2B5EF4-FFF2-40B4-BE49-F238E27FC236}">
                <a16:creationId xmlns:a16="http://schemas.microsoft.com/office/drawing/2014/main" id="{77282B8A-692A-418A-8455-73C7C2E5B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2554288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400"/>
              <a:t>*</a:t>
            </a:r>
          </a:p>
        </p:txBody>
      </p:sp>
      <p:sp>
        <p:nvSpPr>
          <p:cNvPr id="2061" name="ZoneTexte 41">
            <a:extLst>
              <a:ext uri="{FF2B5EF4-FFF2-40B4-BE49-F238E27FC236}">
                <a16:creationId xmlns:a16="http://schemas.microsoft.com/office/drawing/2014/main" id="{41867E0D-F726-43C5-92AF-5E6529DD2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465388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400"/>
              <a:t>*</a:t>
            </a:r>
          </a:p>
        </p:txBody>
      </p:sp>
      <p:sp>
        <p:nvSpPr>
          <p:cNvPr id="2062" name="ZoneTexte 42">
            <a:extLst>
              <a:ext uri="{FF2B5EF4-FFF2-40B4-BE49-F238E27FC236}">
                <a16:creationId xmlns:a16="http://schemas.microsoft.com/office/drawing/2014/main" id="{F1445439-37F1-42AE-B9D9-B8022C20D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2044700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400"/>
              <a:t>*</a:t>
            </a:r>
          </a:p>
        </p:txBody>
      </p:sp>
      <p:sp>
        <p:nvSpPr>
          <p:cNvPr id="2063" name="ZoneTexte 43">
            <a:extLst>
              <a:ext uri="{FF2B5EF4-FFF2-40B4-BE49-F238E27FC236}">
                <a16:creationId xmlns:a16="http://schemas.microsoft.com/office/drawing/2014/main" id="{0B4A241B-4BFC-49EB-955E-5A4C3AFE4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15240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400"/>
              <a:t>*</a:t>
            </a:r>
          </a:p>
        </p:txBody>
      </p:sp>
      <p:sp>
        <p:nvSpPr>
          <p:cNvPr id="2064" name="ZoneTexte 44">
            <a:extLst>
              <a:ext uri="{FF2B5EF4-FFF2-40B4-BE49-F238E27FC236}">
                <a16:creationId xmlns:a16="http://schemas.microsoft.com/office/drawing/2014/main" id="{430D8E7B-3DBB-4081-99B9-41183E736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763" y="2752725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400"/>
              <a:t>*</a:t>
            </a:r>
          </a:p>
        </p:txBody>
      </p:sp>
      <p:sp>
        <p:nvSpPr>
          <p:cNvPr id="2065" name="ZoneTexte 45">
            <a:extLst>
              <a:ext uri="{FF2B5EF4-FFF2-40B4-BE49-F238E27FC236}">
                <a16:creationId xmlns:a16="http://schemas.microsoft.com/office/drawing/2014/main" id="{5DD69F5F-F064-4C6D-8406-D818B4A2D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8425" y="2760663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400"/>
              <a:t>*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>
            <a:extLst>
              <a:ext uri="{FF2B5EF4-FFF2-40B4-BE49-F238E27FC236}">
                <a16:creationId xmlns:a16="http://schemas.microsoft.com/office/drawing/2014/main" id="{94028C38-9E00-488A-B478-3CAFC23E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00013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CRITERIA FOR THE CLINICAL DIAGNOSIS OF THE METABOLIC SYNDROME </a:t>
            </a:r>
            <a:r>
              <a:rPr lang="fr-CA" altLang="fr-FR" sz="2000">
                <a:solidFill>
                  <a:schemeClr val="tx1"/>
                </a:solidFill>
              </a:rPr>
              <a:t>ACCORDING TO THE IDF</a:t>
            </a:r>
            <a:endParaRPr lang="fr-FR" altLang="fr-FR" sz="2000">
              <a:solidFill>
                <a:schemeClr val="tx1"/>
              </a:solidFill>
            </a:endParaRP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F46FEB27-724C-47A3-9EA5-307FF49B958C}"/>
              </a:ext>
            </a:extLst>
          </p:cNvPr>
          <p:cNvSpPr/>
          <p:nvPr/>
        </p:nvSpPr>
        <p:spPr>
          <a:xfrm>
            <a:off x="5191125" y="1971675"/>
            <a:ext cx="3743325" cy="2847975"/>
          </a:xfrm>
          <a:prstGeom prst="cube">
            <a:avLst>
              <a:gd name="adj" fmla="val 2220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>
              <a:lnSpc>
                <a:spcPts val="1500"/>
              </a:lnSpc>
              <a:defRPr/>
            </a:pPr>
            <a:r>
              <a:rPr lang="en-US" sz="1200" b="1" kern="100" dirty="0">
                <a:solidFill>
                  <a:schemeClr val="tx1"/>
                </a:solidFill>
              </a:rPr>
              <a:t>*If BMI is over 30 kg/m</a:t>
            </a:r>
            <a:r>
              <a:rPr lang="en-US" sz="1200" b="1" kern="100" baseline="30000" dirty="0">
                <a:solidFill>
                  <a:schemeClr val="tx1"/>
                </a:solidFill>
              </a:rPr>
              <a:t>2</a:t>
            </a:r>
            <a:r>
              <a:rPr lang="en-US" sz="1200" b="1" kern="100" dirty="0">
                <a:solidFill>
                  <a:schemeClr val="tx1"/>
                </a:solidFill>
              </a:rPr>
              <a:t>, central obesity can be assumed and waist circumference does not need </a:t>
            </a:r>
            <a:r>
              <a:rPr lang="fr-CA" sz="1200" b="1" kern="100" dirty="0">
                <a:solidFill>
                  <a:schemeClr val="tx1"/>
                </a:solidFill>
              </a:rPr>
              <a:t>to </a:t>
            </a:r>
            <a:r>
              <a:rPr lang="fr-CA" sz="1200" b="1" kern="100" dirty="0" err="1">
                <a:solidFill>
                  <a:schemeClr val="tx1"/>
                </a:solidFill>
              </a:rPr>
              <a:t>be</a:t>
            </a:r>
            <a:r>
              <a:rPr lang="fr-CA" sz="1200" b="1" kern="100" dirty="0">
                <a:solidFill>
                  <a:schemeClr val="tx1"/>
                </a:solidFill>
              </a:rPr>
              <a:t> </a:t>
            </a:r>
            <a:r>
              <a:rPr lang="fr-CA" sz="1200" b="1" kern="100" dirty="0" err="1">
                <a:solidFill>
                  <a:schemeClr val="tx1"/>
                </a:solidFill>
              </a:rPr>
              <a:t>measured</a:t>
            </a:r>
            <a:r>
              <a:rPr lang="fr-CA" sz="1200" b="1" kern="100" dirty="0">
                <a:solidFill>
                  <a:schemeClr val="tx1"/>
                </a:solidFill>
              </a:rPr>
              <a:t>.</a:t>
            </a:r>
          </a:p>
          <a:p>
            <a:pPr marL="180975">
              <a:lnSpc>
                <a:spcPts val="1500"/>
              </a:lnSpc>
              <a:defRPr/>
            </a:pPr>
            <a:endParaRPr lang="fr-CA" sz="1200" b="1" kern="100" dirty="0">
              <a:solidFill>
                <a:schemeClr val="tx1"/>
              </a:solidFill>
            </a:endParaRPr>
          </a:p>
          <a:p>
            <a:pPr marL="180975">
              <a:lnSpc>
                <a:spcPts val="1500"/>
              </a:lnSpc>
              <a:defRPr/>
            </a:pPr>
            <a:r>
              <a:rPr lang="en-US" sz="1200" b="1" kern="100" dirty="0">
                <a:solidFill>
                  <a:schemeClr val="tx1"/>
                </a:solidFill>
              </a:rPr>
              <a:t>**In clinical practice, impaired glucose tolerance is also acceptable, but all reports of prevalence of metabolic syndrome should use only fasting plasma glucose and presence of previously diagnosed </a:t>
            </a:r>
            <a:r>
              <a:rPr lang="fr-CA" sz="1200" b="1" kern="100" dirty="0" err="1">
                <a:solidFill>
                  <a:schemeClr val="tx1"/>
                </a:solidFill>
              </a:rPr>
              <a:t>diabetes</a:t>
            </a:r>
            <a:r>
              <a:rPr lang="fr-CA" sz="1200" b="1" kern="100" dirty="0">
                <a:solidFill>
                  <a:schemeClr val="tx1"/>
                </a:solidFill>
              </a:rPr>
              <a:t> to </a:t>
            </a:r>
            <a:r>
              <a:rPr lang="fr-CA" sz="1200" b="1" kern="100" dirty="0" err="1">
                <a:solidFill>
                  <a:schemeClr val="tx1"/>
                </a:solidFill>
              </a:rPr>
              <a:t>define</a:t>
            </a:r>
            <a:r>
              <a:rPr lang="fr-CA" sz="1200" b="1" kern="100" dirty="0">
                <a:solidFill>
                  <a:schemeClr val="tx1"/>
                </a:solidFill>
              </a:rPr>
              <a:t> </a:t>
            </a:r>
            <a:r>
              <a:rPr lang="fr-CA" sz="1200" b="1" kern="100" dirty="0" err="1">
                <a:solidFill>
                  <a:schemeClr val="tx1"/>
                </a:solidFill>
              </a:rPr>
              <a:t>hyperglycemia</a:t>
            </a:r>
            <a:r>
              <a:rPr lang="fr-CA" sz="1200" b="1" kern="100" dirty="0">
                <a:solidFill>
                  <a:schemeClr val="tx1"/>
                </a:solidFill>
              </a:rPr>
              <a:t>. </a:t>
            </a:r>
            <a:r>
              <a:rPr lang="fr-CA" sz="1200" b="1" kern="100" dirty="0" err="1">
                <a:solidFill>
                  <a:schemeClr val="tx1"/>
                </a:solidFill>
              </a:rPr>
              <a:t>Prevalences</a:t>
            </a:r>
            <a:r>
              <a:rPr lang="fr-CA" sz="1200" b="1" kern="100" dirty="0">
                <a:solidFill>
                  <a:schemeClr val="tx1"/>
                </a:solidFill>
              </a:rPr>
              <a:t> </a:t>
            </a:r>
            <a:r>
              <a:rPr lang="fr-CA" sz="1200" b="1" kern="100" dirty="0" err="1">
                <a:solidFill>
                  <a:schemeClr val="tx1"/>
                </a:solidFill>
              </a:rPr>
              <a:t>also</a:t>
            </a:r>
            <a:r>
              <a:rPr lang="fr-CA" sz="1200" b="1" kern="100" dirty="0">
                <a:solidFill>
                  <a:schemeClr val="tx1"/>
                </a:solidFill>
              </a:rPr>
              <a:t> </a:t>
            </a:r>
            <a:r>
              <a:rPr lang="fr-CA" sz="1200" b="1" kern="100" dirty="0" err="1">
                <a:solidFill>
                  <a:schemeClr val="tx1"/>
                </a:solidFill>
              </a:rPr>
              <a:t>incorporating</a:t>
            </a:r>
            <a:r>
              <a:rPr lang="fr-CA" sz="1200" b="1" kern="100" dirty="0">
                <a:solidFill>
                  <a:schemeClr val="tx1"/>
                </a:solidFill>
              </a:rPr>
              <a:t> 2-h glucose </a:t>
            </a:r>
            <a:r>
              <a:rPr lang="fr-CA" sz="1200" b="1" kern="100" dirty="0" err="1">
                <a:solidFill>
                  <a:schemeClr val="tx1"/>
                </a:solidFill>
              </a:rPr>
              <a:t>results</a:t>
            </a:r>
            <a:r>
              <a:rPr lang="fr-CA" sz="1200" b="1" kern="100" dirty="0">
                <a:solidFill>
                  <a:schemeClr val="tx1"/>
                </a:solidFill>
              </a:rPr>
              <a:t> </a:t>
            </a:r>
            <a:r>
              <a:rPr lang="en-US" sz="1200" b="1" kern="100" dirty="0">
                <a:solidFill>
                  <a:schemeClr val="tx1"/>
                </a:solidFill>
              </a:rPr>
              <a:t>can be added as supplementary findings.</a:t>
            </a:r>
            <a:endParaRPr lang="fr-CA" sz="1200" b="1" kern="100" dirty="0">
              <a:solidFill>
                <a:schemeClr val="tx1"/>
              </a:solidFill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BBA1BAE7-D648-4E8B-900A-6A510F03EBF1}"/>
              </a:ext>
            </a:extLst>
          </p:cNvPr>
          <p:cNvSpPr/>
          <p:nvPr/>
        </p:nvSpPr>
        <p:spPr>
          <a:xfrm>
            <a:off x="266700" y="1971675"/>
            <a:ext cx="4686300" cy="581025"/>
          </a:xfrm>
          <a:prstGeom prst="cube">
            <a:avLst>
              <a:gd name="adj" fmla="val 8777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>
              <a:defRPr/>
            </a:pPr>
            <a:r>
              <a:rPr lang="fr-CA" sz="1400" b="1" dirty="0">
                <a:solidFill>
                  <a:schemeClr val="tx1"/>
                </a:solidFill>
              </a:rPr>
              <a:t>&gt;1.7 </a:t>
            </a:r>
            <a:r>
              <a:rPr lang="fr-CA" sz="1400" b="1" dirty="0" err="1">
                <a:solidFill>
                  <a:schemeClr val="tx1"/>
                </a:solidFill>
              </a:rPr>
              <a:t>mmol</a:t>
            </a:r>
            <a:r>
              <a:rPr lang="fr-CA" sz="1400" b="1" dirty="0">
                <a:solidFill>
                  <a:schemeClr val="tx1"/>
                </a:solidFill>
              </a:rPr>
              <a:t>/l (150 mg/dl)</a:t>
            </a:r>
          </a:p>
          <a:p>
            <a:pPr indent="180975">
              <a:defRPr/>
            </a:pPr>
            <a:r>
              <a:rPr lang="en-US" sz="1400" b="1" dirty="0">
                <a:solidFill>
                  <a:schemeClr val="tx1"/>
                </a:solidFill>
              </a:rPr>
              <a:t>Specific treatment for this lipid abnormality</a:t>
            </a:r>
            <a:endParaRPr lang="fr-CA" sz="1400" b="1" dirty="0">
              <a:solidFill>
                <a:schemeClr val="tx1"/>
              </a:solidFill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03F6EBDE-9645-4FED-8945-9AA3348C4993}"/>
              </a:ext>
            </a:extLst>
          </p:cNvPr>
          <p:cNvSpPr/>
          <p:nvPr/>
        </p:nvSpPr>
        <p:spPr>
          <a:xfrm>
            <a:off x="266700" y="2857500"/>
            <a:ext cx="4714875" cy="819150"/>
          </a:xfrm>
          <a:prstGeom prst="cube">
            <a:avLst>
              <a:gd name="adj" fmla="val 8034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>
              <a:defRPr/>
            </a:pPr>
            <a:r>
              <a:rPr lang="fr-CA" sz="1400" b="1" dirty="0">
                <a:solidFill>
                  <a:schemeClr val="tx1"/>
                </a:solidFill>
              </a:rPr>
              <a:t>&lt;1.03 </a:t>
            </a:r>
            <a:r>
              <a:rPr lang="fr-CA" sz="1400" b="1" dirty="0" err="1">
                <a:solidFill>
                  <a:schemeClr val="tx1"/>
                </a:solidFill>
              </a:rPr>
              <a:t>mmol</a:t>
            </a:r>
            <a:r>
              <a:rPr lang="fr-CA" sz="1400" b="1" dirty="0">
                <a:solidFill>
                  <a:schemeClr val="tx1"/>
                </a:solidFill>
              </a:rPr>
              <a:t>/l (40 mg/dl) in men</a:t>
            </a:r>
          </a:p>
          <a:p>
            <a:pPr marL="180975">
              <a:defRPr/>
            </a:pPr>
            <a:r>
              <a:rPr lang="en-US" sz="1400" b="1" dirty="0">
                <a:solidFill>
                  <a:schemeClr val="tx1"/>
                </a:solidFill>
              </a:rPr>
              <a:t>&lt;1.29 </a:t>
            </a:r>
            <a:r>
              <a:rPr lang="en-US" sz="1400" b="1" dirty="0" err="1">
                <a:solidFill>
                  <a:schemeClr val="tx1"/>
                </a:solidFill>
              </a:rPr>
              <a:t>mmol</a:t>
            </a:r>
            <a:r>
              <a:rPr lang="en-US" sz="1400" b="1" dirty="0">
                <a:solidFill>
                  <a:schemeClr val="tx1"/>
                </a:solidFill>
              </a:rPr>
              <a:t>/l (50 mg/dl) in women</a:t>
            </a:r>
          </a:p>
          <a:p>
            <a:pPr marL="180975">
              <a:defRPr/>
            </a:pPr>
            <a:r>
              <a:rPr lang="en-US" sz="1400" b="1" dirty="0">
                <a:solidFill>
                  <a:schemeClr val="tx1"/>
                </a:solidFill>
              </a:rPr>
              <a:t>Specific treatment for this lipid abnormality</a:t>
            </a:r>
            <a:endParaRPr lang="fr-CA" sz="1400" b="1" dirty="0">
              <a:solidFill>
                <a:schemeClr val="tx1"/>
              </a:solidFill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EDA58E0A-2CC3-4117-8435-EAD305A31D52}"/>
              </a:ext>
            </a:extLst>
          </p:cNvPr>
          <p:cNvSpPr/>
          <p:nvPr/>
        </p:nvSpPr>
        <p:spPr>
          <a:xfrm>
            <a:off x="266700" y="4000500"/>
            <a:ext cx="4714875" cy="819150"/>
          </a:xfrm>
          <a:prstGeom prst="cube">
            <a:avLst>
              <a:gd name="adj" fmla="val 9197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>
              <a:defRPr/>
            </a:pPr>
            <a:r>
              <a:rPr lang="fr-CA" sz="1400" b="1" dirty="0" err="1">
                <a:solidFill>
                  <a:schemeClr val="tx1"/>
                </a:solidFill>
              </a:rPr>
              <a:t>Systolic</a:t>
            </a:r>
            <a:r>
              <a:rPr lang="fr-CA" sz="1400" b="1" dirty="0">
                <a:solidFill>
                  <a:schemeClr val="tx1"/>
                </a:solidFill>
              </a:rPr>
              <a:t> ≥130 </a:t>
            </a:r>
            <a:r>
              <a:rPr lang="fr-CA" sz="1400" b="1" dirty="0" err="1">
                <a:solidFill>
                  <a:schemeClr val="tx1"/>
                </a:solidFill>
              </a:rPr>
              <a:t>mmHg</a:t>
            </a:r>
            <a:endParaRPr lang="fr-CA" sz="1400" b="1" dirty="0">
              <a:solidFill>
                <a:schemeClr val="tx1"/>
              </a:solidFill>
            </a:endParaRPr>
          </a:p>
          <a:p>
            <a:pPr marL="180975">
              <a:defRPr/>
            </a:pPr>
            <a:r>
              <a:rPr lang="fr-CA" sz="1400" b="1" dirty="0" err="1">
                <a:solidFill>
                  <a:schemeClr val="tx1"/>
                </a:solidFill>
              </a:rPr>
              <a:t>Diastolic</a:t>
            </a:r>
            <a:r>
              <a:rPr lang="fr-CA" sz="1400" b="1" dirty="0">
                <a:solidFill>
                  <a:schemeClr val="tx1"/>
                </a:solidFill>
              </a:rPr>
              <a:t> ≥85 </a:t>
            </a:r>
            <a:r>
              <a:rPr lang="fr-CA" sz="1400" b="1" dirty="0" err="1">
                <a:solidFill>
                  <a:schemeClr val="tx1"/>
                </a:solidFill>
              </a:rPr>
              <a:t>mmHg</a:t>
            </a:r>
            <a:endParaRPr lang="fr-CA" sz="1400" b="1" dirty="0">
              <a:solidFill>
                <a:schemeClr val="tx1"/>
              </a:solidFill>
            </a:endParaRPr>
          </a:p>
          <a:p>
            <a:pPr marL="180975">
              <a:defRPr/>
            </a:pPr>
            <a:r>
              <a:rPr lang="en-US" sz="1400" b="1" dirty="0">
                <a:solidFill>
                  <a:schemeClr val="tx1"/>
                </a:solidFill>
              </a:rPr>
              <a:t>Treatment of previously diagnosed hypertension</a:t>
            </a:r>
            <a:endParaRPr lang="fr-CA" sz="1400" b="1" dirty="0">
              <a:solidFill>
                <a:schemeClr val="tx1"/>
              </a:solidFill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43112BFA-E996-4812-B423-9F94D0757897}"/>
              </a:ext>
            </a:extLst>
          </p:cNvPr>
          <p:cNvSpPr/>
          <p:nvPr/>
        </p:nvSpPr>
        <p:spPr>
          <a:xfrm>
            <a:off x="266700" y="5153025"/>
            <a:ext cx="6534150" cy="1019175"/>
          </a:xfrm>
          <a:prstGeom prst="cube">
            <a:avLst>
              <a:gd name="adj" fmla="val 732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>
              <a:defRPr/>
            </a:pPr>
            <a:r>
              <a:rPr lang="fr-CA" sz="1400" b="1" dirty="0" err="1">
                <a:solidFill>
                  <a:schemeClr val="tx1"/>
                </a:solidFill>
              </a:rPr>
              <a:t>Fasting</a:t>
            </a:r>
            <a:r>
              <a:rPr lang="fr-CA" sz="1400" b="1" dirty="0">
                <a:solidFill>
                  <a:schemeClr val="tx1"/>
                </a:solidFill>
              </a:rPr>
              <a:t> plasma glucose ≥5.6 </a:t>
            </a:r>
            <a:r>
              <a:rPr lang="fr-CA" sz="1400" b="1" dirty="0" err="1">
                <a:solidFill>
                  <a:schemeClr val="tx1"/>
                </a:solidFill>
              </a:rPr>
              <a:t>mmol</a:t>
            </a:r>
            <a:r>
              <a:rPr lang="fr-CA" sz="1400" b="1" dirty="0">
                <a:solidFill>
                  <a:schemeClr val="tx1"/>
                </a:solidFill>
              </a:rPr>
              <a:t>/l (100 mg/dl)</a:t>
            </a:r>
          </a:p>
          <a:p>
            <a:pPr marL="180975">
              <a:defRPr/>
            </a:pPr>
            <a:r>
              <a:rPr lang="en-US" sz="1400" b="1" dirty="0">
                <a:solidFill>
                  <a:schemeClr val="tx1"/>
                </a:solidFill>
              </a:rPr>
              <a:t>Previously diagnosed type 2 diabetes</a:t>
            </a:r>
          </a:p>
          <a:p>
            <a:pPr marL="180975">
              <a:defRPr/>
            </a:pPr>
            <a:r>
              <a:rPr lang="en-US" sz="1400" b="1" dirty="0">
                <a:solidFill>
                  <a:schemeClr val="tx1"/>
                </a:solidFill>
              </a:rPr>
              <a:t>If above 5.6 </a:t>
            </a:r>
            <a:r>
              <a:rPr lang="en-US" sz="1400" b="1" dirty="0" err="1">
                <a:solidFill>
                  <a:schemeClr val="tx1"/>
                </a:solidFill>
              </a:rPr>
              <a:t>mmol</a:t>
            </a:r>
            <a:r>
              <a:rPr lang="en-US" sz="1400" b="1" dirty="0">
                <a:solidFill>
                  <a:schemeClr val="tx1"/>
                </a:solidFill>
              </a:rPr>
              <a:t>/l or 100 mg/dl, oral glucose tolerance test is strongly recommended, but is not necessary to define presence of syndrome</a:t>
            </a:r>
            <a:endParaRPr lang="fr-CA" sz="1400" b="1" dirty="0">
              <a:solidFill>
                <a:schemeClr val="tx1"/>
              </a:solidFill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7F7596C3-5A73-41C5-B191-8D784ACF9394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942975"/>
            <a:ext cx="2673350" cy="381000"/>
            <a:chOff x="2220" y="714"/>
            <a:chExt cx="1606" cy="511"/>
          </a:xfrm>
        </p:grpSpPr>
        <p:sp>
          <p:nvSpPr>
            <p:cNvPr id="31759" name="Rectangle 34">
              <a:extLst>
                <a:ext uri="{FF2B5EF4-FFF2-40B4-BE49-F238E27FC236}">
                  <a16:creationId xmlns:a16="http://schemas.microsoft.com/office/drawing/2014/main" id="{C23F818A-99A6-4FFD-8952-DFF139F97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" y="714"/>
              <a:ext cx="1482" cy="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/>
                <a:t> </a:t>
              </a:r>
              <a:r>
                <a:rPr lang="fr-CA" altLang="fr-FR" sz="1600" b="1"/>
                <a:t>Central Obesity</a:t>
              </a:r>
              <a:r>
                <a:rPr lang="en-US" altLang="fr-FR" sz="1600" b="1"/>
                <a:t> </a:t>
              </a:r>
            </a:p>
          </p:txBody>
        </p:sp>
        <p:sp>
          <p:nvSpPr>
            <p:cNvPr id="31760" name="Rectangle 35">
              <a:extLst>
                <a:ext uri="{FF2B5EF4-FFF2-40B4-BE49-F238E27FC236}">
                  <a16:creationId xmlns:a16="http://schemas.microsoft.com/office/drawing/2014/main" id="{CE1980F0-3C1C-4304-8438-C48297345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714"/>
              <a:ext cx="121" cy="510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600" b="1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7C5FD619-D52C-42C7-B0DB-5C0B089D1E7A}"/>
              </a:ext>
            </a:extLst>
          </p:cNvPr>
          <p:cNvSpPr txBox="1"/>
          <p:nvPr/>
        </p:nvSpPr>
        <p:spPr>
          <a:xfrm>
            <a:off x="523875" y="1354138"/>
            <a:ext cx="4175125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fr-CA" sz="1600" b="1" kern="100" dirty="0" err="1">
                <a:latin typeface="Arial" charset="0"/>
              </a:rPr>
              <a:t>Waist</a:t>
            </a:r>
            <a:r>
              <a:rPr lang="fr-CA" sz="1600" b="1" kern="100" dirty="0">
                <a:latin typeface="Arial" charset="0"/>
              </a:rPr>
              <a:t> </a:t>
            </a:r>
            <a:r>
              <a:rPr lang="fr-CA" sz="1600" b="1" kern="100" dirty="0" err="1">
                <a:latin typeface="Arial" charset="0"/>
              </a:rPr>
              <a:t>circumference</a:t>
            </a:r>
            <a:r>
              <a:rPr lang="fr-CA" sz="1600" b="1" kern="100" dirty="0">
                <a:latin typeface="Arial" charset="0"/>
              </a:rPr>
              <a:t>* - </a:t>
            </a:r>
            <a:r>
              <a:rPr lang="fr-CA" sz="1600" b="1" kern="100" dirty="0" err="1">
                <a:latin typeface="Arial" charset="0"/>
              </a:rPr>
              <a:t>ethnicity</a:t>
            </a:r>
            <a:r>
              <a:rPr lang="fr-CA" sz="1600" b="1" kern="100" dirty="0">
                <a:latin typeface="Arial" charset="0"/>
              </a:rPr>
              <a:t> </a:t>
            </a:r>
            <a:r>
              <a:rPr lang="fr-CA" sz="1600" b="1" kern="100" dirty="0" err="1">
                <a:latin typeface="Arial" charset="0"/>
              </a:rPr>
              <a:t>specific</a:t>
            </a:r>
            <a:endParaRPr lang="fr-CA" sz="1600" b="1" kern="100" dirty="0">
              <a:latin typeface="Arial" charset="0"/>
            </a:endParaRPr>
          </a:p>
          <a:p>
            <a:pPr>
              <a:lnSpc>
                <a:spcPts val="1500"/>
              </a:lnSpc>
              <a:defRPr/>
            </a:pPr>
            <a:r>
              <a:rPr lang="fr-CA" sz="1600" b="1" kern="100" dirty="0">
                <a:latin typeface="Arial" charset="0"/>
              </a:rPr>
              <a:t>Plus </a:t>
            </a:r>
            <a:r>
              <a:rPr lang="fr-CA" sz="1600" b="1" kern="100" dirty="0" err="1">
                <a:latin typeface="Arial" charset="0"/>
              </a:rPr>
              <a:t>any</a:t>
            </a:r>
            <a:r>
              <a:rPr lang="fr-CA" sz="1600" b="1" kern="100" dirty="0">
                <a:latin typeface="Arial" charset="0"/>
              </a:rPr>
              <a:t> </a:t>
            </a:r>
            <a:r>
              <a:rPr lang="fr-CA" sz="1600" b="1" kern="100" dirty="0" err="1">
                <a:latin typeface="Arial" charset="0"/>
              </a:rPr>
              <a:t>two</a:t>
            </a:r>
            <a:r>
              <a:rPr lang="fr-CA" sz="1600" b="1" kern="100" dirty="0">
                <a:latin typeface="Arial" charset="0"/>
              </a:rPr>
              <a:t>:</a:t>
            </a:r>
          </a:p>
        </p:txBody>
      </p:sp>
      <p:sp>
        <p:nvSpPr>
          <p:cNvPr id="13" name="Rogner un rectangle à un seul coin 12">
            <a:extLst>
              <a:ext uri="{FF2B5EF4-FFF2-40B4-BE49-F238E27FC236}">
                <a16:creationId xmlns:a16="http://schemas.microsoft.com/office/drawing/2014/main" id="{9FA9DA4B-4B5C-406F-8A72-83F4932B8778}"/>
              </a:ext>
            </a:extLst>
          </p:cNvPr>
          <p:cNvSpPr/>
          <p:nvPr/>
        </p:nvSpPr>
        <p:spPr>
          <a:xfrm flipH="1">
            <a:off x="542925" y="1800225"/>
            <a:ext cx="2895600" cy="238125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400" b="1" i="1" dirty="0" err="1"/>
              <a:t>Raised</a:t>
            </a:r>
            <a:r>
              <a:rPr lang="fr-CA" sz="1400" b="1" i="1" dirty="0"/>
              <a:t> </a:t>
            </a:r>
            <a:r>
              <a:rPr lang="fr-CA" sz="1400" b="1" i="1" dirty="0" err="1"/>
              <a:t>Triglycerides</a:t>
            </a:r>
            <a:endParaRPr lang="fr-CA" sz="1400" b="1" dirty="0"/>
          </a:p>
        </p:txBody>
      </p:sp>
      <p:sp>
        <p:nvSpPr>
          <p:cNvPr id="14" name="Rogner un rectangle à un seul coin 13">
            <a:extLst>
              <a:ext uri="{FF2B5EF4-FFF2-40B4-BE49-F238E27FC236}">
                <a16:creationId xmlns:a16="http://schemas.microsoft.com/office/drawing/2014/main" id="{51F17092-C519-47DC-ABA8-D65352547691}"/>
              </a:ext>
            </a:extLst>
          </p:cNvPr>
          <p:cNvSpPr/>
          <p:nvPr/>
        </p:nvSpPr>
        <p:spPr>
          <a:xfrm flipH="1">
            <a:off x="542925" y="2686050"/>
            <a:ext cx="2895600" cy="238125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400" b="1" i="1" dirty="0" err="1"/>
              <a:t>Reduced</a:t>
            </a:r>
            <a:r>
              <a:rPr lang="fr-CA" sz="1400" b="1" i="1" dirty="0"/>
              <a:t> HDL </a:t>
            </a:r>
            <a:r>
              <a:rPr lang="fr-CA" sz="1400" b="1" i="1" dirty="0" err="1"/>
              <a:t>Cholesterol</a:t>
            </a:r>
            <a:endParaRPr lang="fr-CA" sz="1400" b="1" dirty="0"/>
          </a:p>
        </p:txBody>
      </p:sp>
      <p:sp>
        <p:nvSpPr>
          <p:cNvPr id="15" name="Rogner un rectangle à un seul coin 14">
            <a:extLst>
              <a:ext uri="{FF2B5EF4-FFF2-40B4-BE49-F238E27FC236}">
                <a16:creationId xmlns:a16="http://schemas.microsoft.com/office/drawing/2014/main" id="{196D21E4-3A01-4A6E-9C98-1064CBAB26D3}"/>
              </a:ext>
            </a:extLst>
          </p:cNvPr>
          <p:cNvSpPr/>
          <p:nvPr/>
        </p:nvSpPr>
        <p:spPr>
          <a:xfrm flipH="1">
            <a:off x="542925" y="3819525"/>
            <a:ext cx="2895600" cy="238125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400" b="1" i="1" dirty="0" err="1"/>
              <a:t>Raised</a:t>
            </a:r>
            <a:r>
              <a:rPr lang="fr-CA" sz="1400" b="1" i="1" dirty="0"/>
              <a:t> Blood Pressure</a:t>
            </a:r>
            <a:endParaRPr lang="fr-CA" sz="1400" b="1" dirty="0"/>
          </a:p>
        </p:txBody>
      </p:sp>
      <p:sp>
        <p:nvSpPr>
          <p:cNvPr id="16" name="Rogner un rectangle à un seul coin 15">
            <a:extLst>
              <a:ext uri="{FF2B5EF4-FFF2-40B4-BE49-F238E27FC236}">
                <a16:creationId xmlns:a16="http://schemas.microsoft.com/office/drawing/2014/main" id="{01C2834B-0F0E-464B-87B9-FCD1F31760C4}"/>
              </a:ext>
            </a:extLst>
          </p:cNvPr>
          <p:cNvSpPr/>
          <p:nvPr/>
        </p:nvSpPr>
        <p:spPr>
          <a:xfrm flipH="1">
            <a:off x="542925" y="4962525"/>
            <a:ext cx="3067050" cy="238125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400" b="1" i="1" dirty="0" err="1"/>
              <a:t>Raised</a:t>
            </a:r>
            <a:r>
              <a:rPr lang="fr-CA" sz="1400" b="1" i="1" dirty="0"/>
              <a:t> </a:t>
            </a:r>
            <a:r>
              <a:rPr lang="fr-CA" sz="1400" b="1" i="1" dirty="0" err="1"/>
              <a:t>Fasting</a:t>
            </a:r>
            <a:r>
              <a:rPr lang="fr-CA" sz="1400" b="1" i="1" dirty="0"/>
              <a:t> Plasma Glucose**</a:t>
            </a:r>
            <a:endParaRPr lang="fr-CA" sz="1400" b="1" dirty="0"/>
          </a:p>
        </p:txBody>
      </p:sp>
      <p:sp>
        <p:nvSpPr>
          <p:cNvPr id="31758" name="Rectangle 37">
            <a:extLst>
              <a:ext uri="{FF2B5EF4-FFF2-40B4-BE49-F238E27FC236}">
                <a16:creationId xmlns:a16="http://schemas.microsoft.com/office/drawing/2014/main" id="{0E24453A-4ECE-495B-A694-55E0FE789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6315075"/>
            <a:ext cx="3533775" cy="361950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/>
              <a:t>Adapted from Alberti KG et al. Lancet 2005; 366: 1059-62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138344C-6A73-4DA6-841D-17FE66D94AB9}"/>
              </a:ext>
            </a:extLst>
          </p:cNvPr>
          <p:cNvSpPr txBox="1">
            <a:spLocks/>
          </p:cNvSpPr>
          <p:nvPr/>
        </p:nvSpPr>
        <p:spPr bwMode="auto">
          <a:xfrm>
            <a:off x="142875" y="133350"/>
            <a:ext cx="86677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700" b="1" kern="0" dirty="0">
                <a:latin typeface="+mj-lt"/>
                <a:ea typeface="+mj-ea"/>
                <a:cs typeface="+mj-cs"/>
              </a:rPr>
              <a:t>ETHNIC-SPECIFIC VALUES FOR WAIST CIRCUMFERENCE FOR THE CLINICAL DIAGNOSIS OF THE METABOLIC SYNDROME AS PROPOSED BY THE IDF</a:t>
            </a:r>
            <a:endParaRPr lang="fr-CA" sz="17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657315A9-4387-47DB-B473-CFD8E851E857}"/>
              </a:ext>
            </a:extLst>
          </p:cNvPr>
          <p:cNvSpPr/>
          <p:nvPr/>
        </p:nvSpPr>
        <p:spPr>
          <a:xfrm>
            <a:off x="4848225" y="1143000"/>
            <a:ext cx="4000500" cy="2647950"/>
          </a:xfrm>
          <a:prstGeom prst="cube">
            <a:avLst>
              <a:gd name="adj" fmla="val 4896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Data are pragmatic cut-offs and better data are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required to link them to risk. Ethnicity should be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basis for classification, not country of residence.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*In USA, Adult Treatment Panel III values (102 cm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male, 88 cm female) are likely to continue to be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used for clinical purposes. In future epidemiological studies of populations of </a:t>
            </a:r>
            <a:r>
              <a:rPr lang="en-US" sz="1200" b="1" dirty="0" err="1">
                <a:solidFill>
                  <a:schemeClr val="tx1"/>
                </a:solidFill>
              </a:rPr>
              <a:t>Europid</a:t>
            </a:r>
            <a:r>
              <a:rPr lang="en-US" sz="1200" b="1" dirty="0">
                <a:solidFill>
                  <a:schemeClr val="tx1"/>
                </a:solidFill>
              </a:rPr>
              <a:t> origin (white people of European origin, regardless of where they live in the world), prevalence should be given, with both European and North American cut-offs to allow better comparisons.</a:t>
            </a:r>
            <a:endParaRPr lang="fr-CA" sz="1200" b="1" kern="100" dirty="0">
              <a:solidFill>
                <a:schemeClr val="tx1"/>
              </a:solidFill>
            </a:endParaRPr>
          </a:p>
        </p:txBody>
      </p:sp>
      <p:sp>
        <p:nvSpPr>
          <p:cNvPr id="5" name="Rogner un rectangle à un seul coin 4">
            <a:extLst>
              <a:ext uri="{FF2B5EF4-FFF2-40B4-BE49-F238E27FC236}">
                <a16:creationId xmlns:a16="http://schemas.microsoft.com/office/drawing/2014/main" id="{84F55935-097E-4EB8-A11C-85908A158954}"/>
              </a:ext>
            </a:extLst>
          </p:cNvPr>
          <p:cNvSpPr/>
          <p:nvPr/>
        </p:nvSpPr>
        <p:spPr>
          <a:xfrm flipH="1">
            <a:off x="276225" y="1152526"/>
            <a:ext cx="3152775" cy="190500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>
              <a:defRPr/>
            </a:pPr>
            <a:r>
              <a:rPr lang="fr-CA" sz="1200" b="1" kern="100" dirty="0">
                <a:solidFill>
                  <a:schemeClr val="tx1"/>
                </a:solidFill>
              </a:rPr>
              <a:t>Men</a:t>
            </a:r>
          </a:p>
        </p:txBody>
      </p:sp>
      <p:sp>
        <p:nvSpPr>
          <p:cNvPr id="6" name="Rogner un rectangle à un seul coin 5">
            <a:extLst>
              <a:ext uri="{FF2B5EF4-FFF2-40B4-BE49-F238E27FC236}">
                <a16:creationId xmlns:a16="http://schemas.microsoft.com/office/drawing/2014/main" id="{1873C740-4FFE-4E10-BE0D-9D6E6C72C4D2}"/>
              </a:ext>
            </a:extLst>
          </p:cNvPr>
          <p:cNvSpPr/>
          <p:nvPr/>
        </p:nvSpPr>
        <p:spPr>
          <a:xfrm flipH="1">
            <a:off x="276225" y="1400175"/>
            <a:ext cx="3152775" cy="190500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>
              <a:defRPr/>
            </a:pPr>
            <a:r>
              <a:rPr lang="fr-CA" sz="1200" b="1" kern="100" dirty="0" err="1">
                <a:solidFill>
                  <a:schemeClr val="tx1"/>
                </a:solidFill>
              </a:rPr>
              <a:t>Women</a:t>
            </a:r>
            <a:endParaRPr lang="fr-CA" sz="1200" b="1" kern="100" dirty="0">
              <a:solidFill>
                <a:schemeClr val="tx1"/>
              </a:solidFill>
            </a:endParaRPr>
          </a:p>
        </p:txBody>
      </p:sp>
      <p:sp>
        <p:nvSpPr>
          <p:cNvPr id="7" name="Rogner un rectangle à un seul coin 6">
            <a:extLst>
              <a:ext uri="{FF2B5EF4-FFF2-40B4-BE49-F238E27FC236}">
                <a16:creationId xmlns:a16="http://schemas.microsoft.com/office/drawing/2014/main" id="{7FE5AABD-43D2-4DB0-8D14-5E1A141C801D}"/>
              </a:ext>
            </a:extLst>
          </p:cNvPr>
          <p:cNvSpPr/>
          <p:nvPr/>
        </p:nvSpPr>
        <p:spPr>
          <a:xfrm flipH="1">
            <a:off x="276225" y="3238500"/>
            <a:ext cx="3152775" cy="190500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>
              <a:defRPr/>
            </a:pPr>
            <a:r>
              <a:rPr lang="fr-CA" sz="1200" b="1" kern="100" dirty="0">
                <a:solidFill>
                  <a:schemeClr val="tx1"/>
                </a:solidFill>
              </a:rPr>
              <a:t>Men</a:t>
            </a:r>
          </a:p>
        </p:txBody>
      </p:sp>
      <p:sp>
        <p:nvSpPr>
          <p:cNvPr id="8" name="Rogner un rectangle à un seul coin 7">
            <a:extLst>
              <a:ext uri="{FF2B5EF4-FFF2-40B4-BE49-F238E27FC236}">
                <a16:creationId xmlns:a16="http://schemas.microsoft.com/office/drawing/2014/main" id="{28BACBE5-34A9-4155-88A3-3810ACD43626}"/>
              </a:ext>
            </a:extLst>
          </p:cNvPr>
          <p:cNvSpPr/>
          <p:nvPr/>
        </p:nvSpPr>
        <p:spPr>
          <a:xfrm flipH="1">
            <a:off x="276225" y="3961841"/>
            <a:ext cx="3152775" cy="190500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>
              <a:defRPr/>
            </a:pPr>
            <a:r>
              <a:rPr lang="fr-CA" sz="1200" b="1" kern="100" dirty="0">
                <a:solidFill>
                  <a:schemeClr val="tx1"/>
                </a:solidFill>
              </a:rPr>
              <a:t>Men</a:t>
            </a:r>
          </a:p>
        </p:txBody>
      </p:sp>
      <p:sp>
        <p:nvSpPr>
          <p:cNvPr id="9" name="Rogner un rectangle à un seul coin 8">
            <a:extLst>
              <a:ext uri="{FF2B5EF4-FFF2-40B4-BE49-F238E27FC236}">
                <a16:creationId xmlns:a16="http://schemas.microsoft.com/office/drawing/2014/main" id="{2348D461-65D6-43FC-A014-09E12B4528F4}"/>
              </a:ext>
            </a:extLst>
          </p:cNvPr>
          <p:cNvSpPr/>
          <p:nvPr/>
        </p:nvSpPr>
        <p:spPr>
          <a:xfrm flipH="1">
            <a:off x="276225" y="4657726"/>
            <a:ext cx="3152775" cy="190500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>
              <a:defRPr/>
            </a:pPr>
            <a:r>
              <a:rPr lang="fr-CA" sz="1200" b="1" kern="100" dirty="0">
                <a:solidFill>
                  <a:schemeClr val="tx1"/>
                </a:solidFill>
              </a:rPr>
              <a:t>Men</a:t>
            </a:r>
          </a:p>
        </p:txBody>
      </p:sp>
      <p:sp>
        <p:nvSpPr>
          <p:cNvPr id="10" name="Rogner un rectangle à un seul coin 9">
            <a:extLst>
              <a:ext uri="{FF2B5EF4-FFF2-40B4-BE49-F238E27FC236}">
                <a16:creationId xmlns:a16="http://schemas.microsoft.com/office/drawing/2014/main" id="{E7744DBE-70DB-4E38-BDB6-0BC094C4937B}"/>
              </a:ext>
            </a:extLst>
          </p:cNvPr>
          <p:cNvSpPr/>
          <p:nvPr/>
        </p:nvSpPr>
        <p:spPr>
          <a:xfrm flipH="1">
            <a:off x="276225" y="5524501"/>
            <a:ext cx="3152775" cy="190500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>
              <a:defRPr/>
            </a:pPr>
            <a:r>
              <a:rPr lang="fr-CA" sz="1200" b="1" kern="100" dirty="0">
                <a:solidFill>
                  <a:schemeClr val="tx1"/>
                </a:solidFill>
              </a:rPr>
              <a:t>Men</a:t>
            </a:r>
          </a:p>
        </p:txBody>
      </p:sp>
      <p:sp>
        <p:nvSpPr>
          <p:cNvPr id="11" name="Rogner un rectangle à un seul coin 10">
            <a:extLst>
              <a:ext uri="{FF2B5EF4-FFF2-40B4-BE49-F238E27FC236}">
                <a16:creationId xmlns:a16="http://schemas.microsoft.com/office/drawing/2014/main" id="{B1DBD554-02AD-4498-94A2-92233ABA64EE}"/>
              </a:ext>
            </a:extLst>
          </p:cNvPr>
          <p:cNvSpPr/>
          <p:nvPr/>
        </p:nvSpPr>
        <p:spPr>
          <a:xfrm flipH="1">
            <a:off x="276225" y="2105026"/>
            <a:ext cx="3152775" cy="190500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>
              <a:defRPr/>
            </a:pPr>
            <a:r>
              <a:rPr lang="fr-CA" sz="1200" b="1" kern="100" dirty="0" err="1">
                <a:solidFill>
                  <a:schemeClr val="tx1"/>
                </a:solidFill>
              </a:rPr>
              <a:t>Women</a:t>
            </a:r>
            <a:endParaRPr lang="fr-CA" sz="1200" b="1" kern="100" dirty="0">
              <a:solidFill>
                <a:schemeClr val="tx1"/>
              </a:solidFill>
            </a:endParaRPr>
          </a:p>
        </p:txBody>
      </p:sp>
      <p:sp>
        <p:nvSpPr>
          <p:cNvPr id="12" name="Rogner un rectangle à un seul coin 11">
            <a:extLst>
              <a:ext uri="{FF2B5EF4-FFF2-40B4-BE49-F238E27FC236}">
                <a16:creationId xmlns:a16="http://schemas.microsoft.com/office/drawing/2014/main" id="{1C0C162E-AE12-4000-B8F4-4003003804F0}"/>
              </a:ext>
            </a:extLst>
          </p:cNvPr>
          <p:cNvSpPr/>
          <p:nvPr/>
        </p:nvSpPr>
        <p:spPr>
          <a:xfrm flipH="1">
            <a:off x="276225" y="2805113"/>
            <a:ext cx="3152775" cy="190500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>
              <a:defRPr/>
            </a:pPr>
            <a:r>
              <a:rPr lang="fr-CA" sz="1200" b="1" kern="100" dirty="0" err="1">
                <a:solidFill>
                  <a:schemeClr val="tx1"/>
                </a:solidFill>
              </a:rPr>
              <a:t>Women</a:t>
            </a:r>
            <a:endParaRPr lang="fr-CA" sz="1200" b="1" kern="100" dirty="0">
              <a:solidFill>
                <a:schemeClr val="tx1"/>
              </a:solidFill>
            </a:endParaRPr>
          </a:p>
        </p:txBody>
      </p:sp>
      <p:sp>
        <p:nvSpPr>
          <p:cNvPr id="13" name="Rogner un rectangle à un seul coin 12">
            <a:extLst>
              <a:ext uri="{FF2B5EF4-FFF2-40B4-BE49-F238E27FC236}">
                <a16:creationId xmlns:a16="http://schemas.microsoft.com/office/drawing/2014/main" id="{BD31F59A-FE93-4324-B3B1-F23DA269FFF9}"/>
              </a:ext>
            </a:extLst>
          </p:cNvPr>
          <p:cNvSpPr/>
          <p:nvPr/>
        </p:nvSpPr>
        <p:spPr>
          <a:xfrm flipH="1">
            <a:off x="276225" y="3500438"/>
            <a:ext cx="3152775" cy="190500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>
              <a:defRPr/>
            </a:pPr>
            <a:r>
              <a:rPr lang="fr-CA" sz="1200" b="1" kern="100" dirty="0" err="1">
                <a:solidFill>
                  <a:schemeClr val="tx1"/>
                </a:solidFill>
              </a:rPr>
              <a:t>Women</a:t>
            </a:r>
            <a:endParaRPr lang="fr-CA" sz="1200" b="1" kern="100" dirty="0">
              <a:solidFill>
                <a:schemeClr val="tx1"/>
              </a:solidFill>
            </a:endParaRPr>
          </a:p>
        </p:txBody>
      </p:sp>
      <p:sp>
        <p:nvSpPr>
          <p:cNvPr id="14" name="Rogner un rectangle à un seul coin 13">
            <a:extLst>
              <a:ext uri="{FF2B5EF4-FFF2-40B4-BE49-F238E27FC236}">
                <a16:creationId xmlns:a16="http://schemas.microsoft.com/office/drawing/2014/main" id="{89989F58-240F-4879-AD50-E710C905FC62}"/>
              </a:ext>
            </a:extLst>
          </p:cNvPr>
          <p:cNvSpPr/>
          <p:nvPr/>
        </p:nvSpPr>
        <p:spPr>
          <a:xfrm flipH="1">
            <a:off x="276225" y="4210051"/>
            <a:ext cx="3152775" cy="190500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>
              <a:defRPr/>
            </a:pPr>
            <a:r>
              <a:rPr lang="fr-CA" sz="1200" b="1" kern="100" dirty="0" err="1">
                <a:solidFill>
                  <a:schemeClr val="tx1"/>
                </a:solidFill>
              </a:rPr>
              <a:t>Women</a:t>
            </a:r>
            <a:endParaRPr lang="fr-CA" sz="1200" b="1" kern="100" dirty="0">
              <a:solidFill>
                <a:schemeClr val="tx1"/>
              </a:solidFill>
            </a:endParaRPr>
          </a:p>
        </p:txBody>
      </p:sp>
      <p:sp>
        <p:nvSpPr>
          <p:cNvPr id="15" name="Rogner un rectangle à un seul coin 14">
            <a:extLst>
              <a:ext uri="{FF2B5EF4-FFF2-40B4-BE49-F238E27FC236}">
                <a16:creationId xmlns:a16="http://schemas.microsoft.com/office/drawing/2014/main" id="{9A52C9C6-E517-445B-89DA-828622BECD49}"/>
              </a:ext>
            </a:extLst>
          </p:cNvPr>
          <p:cNvSpPr/>
          <p:nvPr/>
        </p:nvSpPr>
        <p:spPr>
          <a:xfrm flipH="1">
            <a:off x="276225" y="4914901"/>
            <a:ext cx="3152775" cy="190500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>
              <a:defRPr/>
            </a:pPr>
            <a:r>
              <a:rPr lang="fr-CA" sz="1200" b="1" kern="100" dirty="0" err="1">
                <a:solidFill>
                  <a:schemeClr val="tx1"/>
                </a:solidFill>
              </a:rPr>
              <a:t>Women</a:t>
            </a:r>
            <a:endParaRPr lang="fr-CA" sz="1200" b="1" kern="100" dirty="0">
              <a:solidFill>
                <a:schemeClr val="tx1"/>
              </a:solidFill>
            </a:endParaRPr>
          </a:p>
        </p:txBody>
      </p:sp>
      <p:sp>
        <p:nvSpPr>
          <p:cNvPr id="16" name="Rogner un rectangle à un seul coin 15">
            <a:extLst>
              <a:ext uri="{FF2B5EF4-FFF2-40B4-BE49-F238E27FC236}">
                <a16:creationId xmlns:a16="http://schemas.microsoft.com/office/drawing/2014/main" id="{D3392878-6E65-4616-B72E-1CF97A8A3452}"/>
              </a:ext>
            </a:extLst>
          </p:cNvPr>
          <p:cNvSpPr/>
          <p:nvPr/>
        </p:nvSpPr>
        <p:spPr>
          <a:xfrm flipH="1">
            <a:off x="276225" y="5781676"/>
            <a:ext cx="3152775" cy="190500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>
              <a:defRPr/>
            </a:pPr>
            <a:r>
              <a:rPr lang="fr-CA" sz="1200" b="1" kern="100" dirty="0" err="1">
                <a:solidFill>
                  <a:schemeClr val="tx1"/>
                </a:solidFill>
              </a:rPr>
              <a:t>Women</a:t>
            </a:r>
            <a:endParaRPr lang="fr-CA" sz="1200" b="1" kern="100" dirty="0">
              <a:solidFill>
                <a:schemeClr val="tx1"/>
              </a:solidFill>
            </a:endParaRPr>
          </a:p>
        </p:txBody>
      </p:sp>
      <p:sp>
        <p:nvSpPr>
          <p:cNvPr id="32808" name="Rectangle 37">
            <a:extLst>
              <a:ext uri="{FF2B5EF4-FFF2-40B4-BE49-F238E27FC236}">
                <a16:creationId xmlns:a16="http://schemas.microsoft.com/office/drawing/2014/main" id="{9C68962B-4A96-4899-894B-1BE37F73B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6315075"/>
            <a:ext cx="3533775" cy="361950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/>
              <a:t>Adapted from Alberti KG et al. Lancet 2005; 366: 1059-62</a:t>
            </a:r>
          </a:p>
        </p:txBody>
      </p:sp>
      <p:sp>
        <p:nvSpPr>
          <p:cNvPr id="18" name="Rogner un rectangle à un seul coin 17">
            <a:extLst>
              <a:ext uri="{FF2B5EF4-FFF2-40B4-BE49-F238E27FC236}">
                <a16:creationId xmlns:a16="http://schemas.microsoft.com/office/drawing/2014/main" id="{20B8B2C5-F3B8-47A6-9F8D-54036BF7EB3A}"/>
              </a:ext>
            </a:extLst>
          </p:cNvPr>
          <p:cNvSpPr/>
          <p:nvPr/>
        </p:nvSpPr>
        <p:spPr>
          <a:xfrm flipH="1">
            <a:off x="3495672" y="3933825"/>
            <a:ext cx="3248025" cy="466725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200" b="1" dirty="0">
                <a:solidFill>
                  <a:schemeClr val="tx1"/>
                </a:solidFill>
              </a:rPr>
              <a:t>Use </a:t>
            </a:r>
            <a:r>
              <a:rPr lang="fr-CA" sz="1200" b="1" dirty="0" err="1">
                <a:solidFill>
                  <a:schemeClr val="tx1"/>
                </a:solidFill>
              </a:rPr>
              <a:t>south</a:t>
            </a:r>
            <a:r>
              <a:rPr lang="fr-CA" sz="1200" b="1" dirty="0">
                <a:solidFill>
                  <a:schemeClr val="tx1"/>
                </a:solidFill>
              </a:rPr>
              <a:t> </a:t>
            </a:r>
            <a:r>
              <a:rPr lang="fr-CA" sz="1200" b="1" dirty="0" err="1">
                <a:solidFill>
                  <a:schemeClr val="tx1"/>
                </a:solidFill>
              </a:rPr>
              <a:t>Asian</a:t>
            </a:r>
            <a:r>
              <a:rPr lang="fr-CA" sz="1200" b="1" dirty="0">
                <a:solidFill>
                  <a:schemeClr val="tx1"/>
                </a:solidFill>
              </a:rPr>
              <a:t> </a:t>
            </a:r>
            <a:r>
              <a:rPr lang="fr-CA" sz="1200" b="1" dirty="0" err="1">
                <a:solidFill>
                  <a:schemeClr val="tx1"/>
                </a:solidFill>
              </a:rPr>
              <a:t>recommendations</a:t>
            </a:r>
            <a:endParaRPr lang="fr-CA" sz="12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until more specific data are available</a:t>
            </a:r>
            <a:endParaRPr lang="fr-CA" sz="1200" b="1" kern="100" dirty="0">
              <a:solidFill>
                <a:schemeClr val="tx1"/>
              </a:solidFill>
            </a:endParaRPr>
          </a:p>
        </p:txBody>
      </p:sp>
      <p:sp>
        <p:nvSpPr>
          <p:cNvPr id="19" name="Rogner un rectangle à un seul coin 18">
            <a:extLst>
              <a:ext uri="{FF2B5EF4-FFF2-40B4-BE49-F238E27FC236}">
                <a16:creationId xmlns:a16="http://schemas.microsoft.com/office/drawing/2014/main" id="{2D0CEE38-84B4-4E1A-B476-80C44D005849}"/>
              </a:ext>
            </a:extLst>
          </p:cNvPr>
          <p:cNvSpPr/>
          <p:nvPr/>
        </p:nvSpPr>
        <p:spPr>
          <a:xfrm flipH="1">
            <a:off x="3495672" y="4629150"/>
            <a:ext cx="3248025" cy="466725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200" b="1" dirty="0">
                <a:solidFill>
                  <a:schemeClr val="tx1"/>
                </a:solidFill>
              </a:rPr>
              <a:t>Use </a:t>
            </a:r>
            <a:r>
              <a:rPr lang="fr-CA" sz="1200" b="1" dirty="0" err="1">
                <a:solidFill>
                  <a:schemeClr val="tx1"/>
                </a:solidFill>
              </a:rPr>
              <a:t>European</a:t>
            </a:r>
            <a:r>
              <a:rPr lang="fr-CA" sz="1200" b="1" dirty="0">
                <a:solidFill>
                  <a:schemeClr val="tx1"/>
                </a:solidFill>
              </a:rPr>
              <a:t> data </a:t>
            </a:r>
            <a:r>
              <a:rPr lang="fr-CA" sz="1200" b="1" dirty="0" err="1">
                <a:solidFill>
                  <a:schemeClr val="tx1"/>
                </a:solidFill>
              </a:rPr>
              <a:t>until</a:t>
            </a:r>
            <a:endParaRPr lang="fr-CA" sz="12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more specific data are available</a:t>
            </a:r>
            <a:endParaRPr lang="fr-CA" sz="1200" b="1" kern="100" dirty="0">
              <a:solidFill>
                <a:schemeClr val="tx1"/>
              </a:solidFill>
            </a:endParaRPr>
          </a:p>
        </p:txBody>
      </p:sp>
      <p:sp>
        <p:nvSpPr>
          <p:cNvPr id="20" name="Rogner un rectangle à un seul coin 19">
            <a:extLst>
              <a:ext uri="{FF2B5EF4-FFF2-40B4-BE49-F238E27FC236}">
                <a16:creationId xmlns:a16="http://schemas.microsoft.com/office/drawing/2014/main" id="{02E21172-B660-4891-8E39-914870C5A4E7}"/>
              </a:ext>
            </a:extLst>
          </p:cNvPr>
          <p:cNvSpPr/>
          <p:nvPr/>
        </p:nvSpPr>
        <p:spPr>
          <a:xfrm flipH="1">
            <a:off x="3495672" y="5495925"/>
            <a:ext cx="3248025" cy="466725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200" b="1" dirty="0">
                <a:solidFill>
                  <a:schemeClr val="tx1"/>
                </a:solidFill>
              </a:rPr>
              <a:t>Use </a:t>
            </a:r>
            <a:r>
              <a:rPr lang="fr-CA" sz="1200" b="1" dirty="0" err="1">
                <a:solidFill>
                  <a:schemeClr val="tx1"/>
                </a:solidFill>
              </a:rPr>
              <a:t>European</a:t>
            </a:r>
            <a:r>
              <a:rPr lang="fr-CA" sz="1200" b="1" dirty="0">
                <a:solidFill>
                  <a:schemeClr val="tx1"/>
                </a:solidFill>
              </a:rPr>
              <a:t> data </a:t>
            </a:r>
            <a:r>
              <a:rPr lang="fr-CA" sz="1200" b="1" dirty="0" err="1">
                <a:solidFill>
                  <a:schemeClr val="tx1"/>
                </a:solidFill>
              </a:rPr>
              <a:t>until</a:t>
            </a:r>
            <a:endParaRPr lang="fr-CA" sz="12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more specific data are available</a:t>
            </a:r>
            <a:endParaRPr lang="fr-CA" sz="1200" b="1" kern="100" dirty="0">
              <a:solidFill>
                <a:schemeClr val="tx1"/>
              </a:solidFill>
            </a:endParaRPr>
          </a:p>
        </p:txBody>
      </p:sp>
      <p:sp>
        <p:nvSpPr>
          <p:cNvPr id="21" name="Rogner un rectangle à un seul coin 20">
            <a:extLst>
              <a:ext uri="{FF2B5EF4-FFF2-40B4-BE49-F238E27FC236}">
                <a16:creationId xmlns:a16="http://schemas.microsoft.com/office/drawing/2014/main" id="{C785B5EA-906B-49D7-A7E3-5D6507FDBEB7}"/>
              </a:ext>
            </a:extLst>
          </p:cNvPr>
          <p:cNvSpPr/>
          <p:nvPr/>
        </p:nvSpPr>
        <p:spPr>
          <a:xfrm flipH="1">
            <a:off x="3495672" y="1162051"/>
            <a:ext cx="962025" cy="171451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fr-CA" sz="1200" b="1" kern="100" dirty="0">
                <a:solidFill>
                  <a:schemeClr val="tx1"/>
                </a:solidFill>
              </a:rPr>
              <a:t>≥94 cm</a:t>
            </a:r>
          </a:p>
        </p:txBody>
      </p:sp>
      <p:sp>
        <p:nvSpPr>
          <p:cNvPr id="22" name="Rogner un rectangle à un seul coin 21">
            <a:extLst>
              <a:ext uri="{FF2B5EF4-FFF2-40B4-BE49-F238E27FC236}">
                <a16:creationId xmlns:a16="http://schemas.microsoft.com/office/drawing/2014/main" id="{6CB6EF7D-8BD9-43B4-AF4B-018A39504FDF}"/>
              </a:ext>
            </a:extLst>
          </p:cNvPr>
          <p:cNvSpPr/>
          <p:nvPr/>
        </p:nvSpPr>
        <p:spPr>
          <a:xfrm flipH="1">
            <a:off x="3495672" y="1409700"/>
            <a:ext cx="962025" cy="171451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fr-CA" sz="1200" b="1" kern="100" dirty="0">
                <a:solidFill>
                  <a:schemeClr val="tx1"/>
                </a:solidFill>
              </a:rPr>
              <a:t>≥80 cm</a:t>
            </a:r>
          </a:p>
        </p:txBody>
      </p:sp>
      <p:sp>
        <p:nvSpPr>
          <p:cNvPr id="23" name="Rogner un rectangle à un seul coin 22">
            <a:extLst>
              <a:ext uri="{FF2B5EF4-FFF2-40B4-BE49-F238E27FC236}">
                <a16:creationId xmlns:a16="http://schemas.microsoft.com/office/drawing/2014/main" id="{2D81AF2A-E54C-453A-859D-0108E9303ECD}"/>
              </a:ext>
            </a:extLst>
          </p:cNvPr>
          <p:cNvSpPr/>
          <p:nvPr/>
        </p:nvSpPr>
        <p:spPr>
          <a:xfrm flipH="1">
            <a:off x="3495672" y="1847851"/>
            <a:ext cx="962025" cy="171451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fr-CA" sz="1200" b="1" kern="100" dirty="0">
                <a:solidFill>
                  <a:schemeClr val="tx1"/>
                </a:solidFill>
              </a:rPr>
              <a:t>≥90 cm</a:t>
            </a:r>
          </a:p>
        </p:txBody>
      </p:sp>
      <p:sp>
        <p:nvSpPr>
          <p:cNvPr id="24" name="Rogner un rectangle à un seul coin 23">
            <a:extLst>
              <a:ext uri="{FF2B5EF4-FFF2-40B4-BE49-F238E27FC236}">
                <a16:creationId xmlns:a16="http://schemas.microsoft.com/office/drawing/2014/main" id="{C5C60063-9D6A-4811-99EA-35D2D45E0A8B}"/>
              </a:ext>
            </a:extLst>
          </p:cNvPr>
          <p:cNvSpPr/>
          <p:nvPr/>
        </p:nvSpPr>
        <p:spPr>
          <a:xfrm flipH="1">
            <a:off x="3495672" y="2114551"/>
            <a:ext cx="962025" cy="171451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fr-CA" sz="1200" b="1" kern="100" dirty="0">
                <a:solidFill>
                  <a:schemeClr val="tx1"/>
                </a:solidFill>
              </a:rPr>
              <a:t>≥80 cm</a:t>
            </a:r>
          </a:p>
        </p:txBody>
      </p:sp>
      <p:sp>
        <p:nvSpPr>
          <p:cNvPr id="25" name="Rogner un rectangle à un seul coin 24">
            <a:extLst>
              <a:ext uri="{FF2B5EF4-FFF2-40B4-BE49-F238E27FC236}">
                <a16:creationId xmlns:a16="http://schemas.microsoft.com/office/drawing/2014/main" id="{DAD6531B-7E99-4384-94D7-7A112ACED461}"/>
              </a:ext>
            </a:extLst>
          </p:cNvPr>
          <p:cNvSpPr/>
          <p:nvPr/>
        </p:nvSpPr>
        <p:spPr>
          <a:xfrm flipH="1">
            <a:off x="3495672" y="2552700"/>
            <a:ext cx="962025" cy="171451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fr-CA" sz="1200" b="1" kern="100" dirty="0">
                <a:solidFill>
                  <a:schemeClr val="tx1"/>
                </a:solidFill>
              </a:rPr>
              <a:t>≥90 cm</a:t>
            </a:r>
          </a:p>
        </p:txBody>
      </p:sp>
      <p:sp>
        <p:nvSpPr>
          <p:cNvPr id="26" name="Rogner un rectangle à un seul coin 25">
            <a:extLst>
              <a:ext uri="{FF2B5EF4-FFF2-40B4-BE49-F238E27FC236}">
                <a16:creationId xmlns:a16="http://schemas.microsoft.com/office/drawing/2014/main" id="{F56A6702-5BFA-42E7-B867-F8C6643F6859}"/>
              </a:ext>
            </a:extLst>
          </p:cNvPr>
          <p:cNvSpPr/>
          <p:nvPr/>
        </p:nvSpPr>
        <p:spPr>
          <a:xfrm flipH="1">
            <a:off x="3495672" y="2814638"/>
            <a:ext cx="962025" cy="171451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fr-CA" sz="1200" b="1" kern="100" dirty="0">
                <a:solidFill>
                  <a:schemeClr val="tx1"/>
                </a:solidFill>
              </a:rPr>
              <a:t>≥80 cm</a:t>
            </a:r>
          </a:p>
        </p:txBody>
      </p:sp>
      <p:sp>
        <p:nvSpPr>
          <p:cNvPr id="27" name="Rogner un rectangle à un seul coin 26">
            <a:extLst>
              <a:ext uri="{FF2B5EF4-FFF2-40B4-BE49-F238E27FC236}">
                <a16:creationId xmlns:a16="http://schemas.microsoft.com/office/drawing/2014/main" id="{1B5C21FC-702A-4612-AB84-F15F8CDED77D}"/>
              </a:ext>
            </a:extLst>
          </p:cNvPr>
          <p:cNvSpPr/>
          <p:nvPr/>
        </p:nvSpPr>
        <p:spPr>
          <a:xfrm flipH="1">
            <a:off x="3495672" y="3257550"/>
            <a:ext cx="962025" cy="171451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fr-CA" sz="1200" b="1" kern="100" dirty="0">
                <a:solidFill>
                  <a:schemeClr val="tx1"/>
                </a:solidFill>
              </a:rPr>
              <a:t>≥85 cm</a:t>
            </a:r>
          </a:p>
        </p:txBody>
      </p:sp>
      <p:sp>
        <p:nvSpPr>
          <p:cNvPr id="28" name="Rogner un rectangle à un seul coin 27">
            <a:extLst>
              <a:ext uri="{FF2B5EF4-FFF2-40B4-BE49-F238E27FC236}">
                <a16:creationId xmlns:a16="http://schemas.microsoft.com/office/drawing/2014/main" id="{C138AA40-3D6D-41F3-BDD4-80A047DF544A}"/>
              </a:ext>
            </a:extLst>
          </p:cNvPr>
          <p:cNvSpPr/>
          <p:nvPr/>
        </p:nvSpPr>
        <p:spPr>
          <a:xfrm flipH="1">
            <a:off x="3495672" y="3509963"/>
            <a:ext cx="962025" cy="171451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r>
              <a:rPr lang="fr-CA" sz="1200" b="1" kern="100" dirty="0">
                <a:solidFill>
                  <a:schemeClr val="tx1"/>
                </a:solidFill>
              </a:rPr>
              <a:t>≥90 cm</a:t>
            </a:r>
          </a:p>
        </p:txBody>
      </p:sp>
      <p:sp>
        <p:nvSpPr>
          <p:cNvPr id="29" name="Rogner un rectangle à un seul coin 28">
            <a:extLst>
              <a:ext uri="{FF2B5EF4-FFF2-40B4-BE49-F238E27FC236}">
                <a16:creationId xmlns:a16="http://schemas.microsoft.com/office/drawing/2014/main" id="{BD718531-21C9-41F7-8F96-0F3379AD9D4D}"/>
              </a:ext>
            </a:extLst>
          </p:cNvPr>
          <p:cNvSpPr/>
          <p:nvPr/>
        </p:nvSpPr>
        <p:spPr>
          <a:xfrm flipH="1">
            <a:off x="276225" y="1838326"/>
            <a:ext cx="3152775" cy="190500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>
              <a:defRPr/>
            </a:pPr>
            <a:r>
              <a:rPr lang="fr-CA" sz="1200" b="1" kern="100" dirty="0">
                <a:solidFill>
                  <a:schemeClr val="tx1"/>
                </a:solidFill>
              </a:rPr>
              <a:t>Men</a:t>
            </a:r>
          </a:p>
        </p:txBody>
      </p:sp>
      <p:sp>
        <p:nvSpPr>
          <p:cNvPr id="30" name="Rogner un rectangle à un seul coin 29">
            <a:extLst>
              <a:ext uri="{FF2B5EF4-FFF2-40B4-BE49-F238E27FC236}">
                <a16:creationId xmlns:a16="http://schemas.microsoft.com/office/drawing/2014/main" id="{55954A34-AECA-4B8B-B421-B33DD043D00F}"/>
              </a:ext>
            </a:extLst>
          </p:cNvPr>
          <p:cNvSpPr/>
          <p:nvPr/>
        </p:nvSpPr>
        <p:spPr>
          <a:xfrm flipH="1">
            <a:off x="276225" y="2543175"/>
            <a:ext cx="3152775" cy="190500"/>
          </a:xfrm>
          <a:prstGeom prst="snip1Rect">
            <a:avLst>
              <a:gd name="adj" fmla="val 13394"/>
            </a:avLst>
          </a:prstGeom>
          <a:solidFill>
            <a:schemeClr val="bg1">
              <a:alpha val="71000"/>
            </a:schemeClr>
          </a:solidFill>
          <a:ln w="12700">
            <a:noFill/>
          </a:ln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>
              <a:defRPr/>
            </a:pPr>
            <a:r>
              <a:rPr lang="fr-CA" sz="1200" b="1" kern="100" dirty="0">
                <a:solidFill>
                  <a:schemeClr val="tx1"/>
                </a:solidFill>
              </a:rPr>
              <a:t>Men</a:t>
            </a:r>
          </a:p>
        </p:txBody>
      </p:sp>
      <p:sp>
        <p:nvSpPr>
          <p:cNvPr id="31" name="Rogner un rectangle à un seul coin 30">
            <a:extLst>
              <a:ext uri="{FF2B5EF4-FFF2-40B4-BE49-F238E27FC236}">
                <a16:creationId xmlns:a16="http://schemas.microsoft.com/office/drawing/2014/main" id="{5AA9A926-EE21-4572-A440-5A8F7F6CDFFC}"/>
              </a:ext>
            </a:extLst>
          </p:cNvPr>
          <p:cNvSpPr/>
          <p:nvPr/>
        </p:nvSpPr>
        <p:spPr>
          <a:xfrm flipH="1">
            <a:off x="381000" y="962025"/>
            <a:ext cx="2901950" cy="200025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200" b="1" dirty="0" err="1"/>
              <a:t>Europids</a:t>
            </a:r>
            <a:r>
              <a:rPr lang="fr-CA" sz="1200" b="1" dirty="0"/>
              <a:t>*</a:t>
            </a:r>
          </a:p>
        </p:txBody>
      </p:sp>
      <p:sp>
        <p:nvSpPr>
          <p:cNvPr id="32" name="Rogner un rectangle à un seul coin 31">
            <a:extLst>
              <a:ext uri="{FF2B5EF4-FFF2-40B4-BE49-F238E27FC236}">
                <a16:creationId xmlns:a16="http://schemas.microsoft.com/office/drawing/2014/main" id="{8EFD48B5-0EEF-4671-8FBF-CCBC2E137168}"/>
              </a:ext>
            </a:extLst>
          </p:cNvPr>
          <p:cNvSpPr/>
          <p:nvPr/>
        </p:nvSpPr>
        <p:spPr>
          <a:xfrm flipH="1">
            <a:off x="381000" y="1647825"/>
            <a:ext cx="2901950" cy="200025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200" b="1" dirty="0"/>
              <a:t>South </a:t>
            </a:r>
            <a:r>
              <a:rPr lang="fr-CA" sz="1200" b="1" dirty="0" err="1"/>
              <a:t>Asians</a:t>
            </a:r>
            <a:endParaRPr lang="fr-CA" sz="1200" b="1" dirty="0"/>
          </a:p>
        </p:txBody>
      </p:sp>
      <p:sp>
        <p:nvSpPr>
          <p:cNvPr id="33" name="Rogner un rectangle à un seul coin 32">
            <a:extLst>
              <a:ext uri="{FF2B5EF4-FFF2-40B4-BE49-F238E27FC236}">
                <a16:creationId xmlns:a16="http://schemas.microsoft.com/office/drawing/2014/main" id="{B19FFD28-DEC1-422E-98D6-A4F996D4A7B1}"/>
              </a:ext>
            </a:extLst>
          </p:cNvPr>
          <p:cNvSpPr/>
          <p:nvPr/>
        </p:nvSpPr>
        <p:spPr>
          <a:xfrm flipH="1">
            <a:off x="381000" y="2362200"/>
            <a:ext cx="2901950" cy="200025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200" b="1" dirty="0" err="1"/>
              <a:t>Chinese</a:t>
            </a:r>
            <a:endParaRPr lang="fr-CA" sz="1200" b="1" dirty="0"/>
          </a:p>
        </p:txBody>
      </p:sp>
      <p:sp>
        <p:nvSpPr>
          <p:cNvPr id="34" name="Rogner un rectangle à un seul coin 33">
            <a:extLst>
              <a:ext uri="{FF2B5EF4-FFF2-40B4-BE49-F238E27FC236}">
                <a16:creationId xmlns:a16="http://schemas.microsoft.com/office/drawing/2014/main" id="{EC525D0D-373B-4285-BE66-D5FCFE0E5501}"/>
              </a:ext>
            </a:extLst>
          </p:cNvPr>
          <p:cNvSpPr/>
          <p:nvPr/>
        </p:nvSpPr>
        <p:spPr>
          <a:xfrm flipH="1">
            <a:off x="381000" y="3048000"/>
            <a:ext cx="2901950" cy="200025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200" b="1" dirty="0" err="1"/>
              <a:t>Japanese</a:t>
            </a:r>
            <a:endParaRPr lang="fr-CA" sz="1200" b="1" dirty="0"/>
          </a:p>
        </p:txBody>
      </p:sp>
      <p:sp>
        <p:nvSpPr>
          <p:cNvPr id="35" name="Rogner un rectangle à un seul coin 34">
            <a:extLst>
              <a:ext uri="{FF2B5EF4-FFF2-40B4-BE49-F238E27FC236}">
                <a16:creationId xmlns:a16="http://schemas.microsoft.com/office/drawing/2014/main" id="{75392B44-C365-4338-BACC-E30E3D630969}"/>
              </a:ext>
            </a:extLst>
          </p:cNvPr>
          <p:cNvSpPr/>
          <p:nvPr/>
        </p:nvSpPr>
        <p:spPr>
          <a:xfrm flipH="1">
            <a:off x="381000" y="3733800"/>
            <a:ext cx="2901950" cy="247650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/>
              <a:t>Ethnic south and central Americans</a:t>
            </a:r>
            <a:endParaRPr lang="fr-CA" sz="1200" b="1" dirty="0"/>
          </a:p>
        </p:txBody>
      </p:sp>
      <p:sp>
        <p:nvSpPr>
          <p:cNvPr id="36" name="Rogner un rectangle à un seul coin 35">
            <a:extLst>
              <a:ext uri="{FF2B5EF4-FFF2-40B4-BE49-F238E27FC236}">
                <a16:creationId xmlns:a16="http://schemas.microsoft.com/office/drawing/2014/main" id="{09EDB3FC-C921-4CD5-90E9-5879FBA826F4}"/>
              </a:ext>
            </a:extLst>
          </p:cNvPr>
          <p:cNvSpPr/>
          <p:nvPr/>
        </p:nvSpPr>
        <p:spPr>
          <a:xfrm flipH="1">
            <a:off x="381000" y="4467225"/>
            <a:ext cx="2901950" cy="200025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200" b="1" dirty="0" err="1"/>
              <a:t>Sub</a:t>
            </a:r>
            <a:r>
              <a:rPr lang="fr-CA" sz="1200" b="1" dirty="0"/>
              <a:t>-</a:t>
            </a:r>
            <a:r>
              <a:rPr lang="fr-CA" sz="1200" b="1" dirty="0" err="1"/>
              <a:t>Saharan</a:t>
            </a:r>
            <a:r>
              <a:rPr lang="fr-CA" sz="1200" b="1" dirty="0"/>
              <a:t> </a:t>
            </a:r>
            <a:r>
              <a:rPr lang="fr-CA" sz="1200" b="1" dirty="0" err="1"/>
              <a:t>Africans</a:t>
            </a:r>
            <a:endParaRPr lang="fr-CA" sz="1200" b="1" dirty="0"/>
          </a:p>
        </p:txBody>
      </p:sp>
      <p:sp>
        <p:nvSpPr>
          <p:cNvPr id="37" name="Rogner un rectangle à un seul coin 36">
            <a:extLst>
              <a:ext uri="{FF2B5EF4-FFF2-40B4-BE49-F238E27FC236}">
                <a16:creationId xmlns:a16="http://schemas.microsoft.com/office/drawing/2014/main" id="{8FE77B3F-0269-476E-AF05-DBEFEF0E5726}"/>
              </a:ext>
            </a:extLst>
          </p:cNvPr>
          <p:cNvSpPr/>
          <p:nvPr/>
        </p:nvSpPr>
        <p:spPr>
          <a:xfrm flipH="1">
            <a:off x="381000" y="5143500"/>
            <a:ext cx="2901950" cy="390525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200" b="1" dirty="0" err="1"/>
              <a:t>Eastern</a:t>
            </a:r>
            <a:r>
              <a:rPr lang="fr-CA" sz="1200" b="1" dirty="0"/>
              <a:t> </a:t>
            </a:r>
            <a:r>
              <a:rPr lang="fr-CA" sz="1200" b="1" dirty="0" err="1"/>
              <a:t>Mediterranean</a:t>
            </a:r>
            <a:endParaRPr lang="fr-CA" sz="1200" b="1" dirty="0"/>
          </a:p>
          <a:p>
            <a:pPr>
              <a:defRPr/>
            </a:pPr>
            <a:r>
              <a:rPr lang="en-US" sz="1200" b="1" dirty="0"/>
              <a:t>and middle east (Arab) population</a:t>
            </a:r>
            <a:endParaRPr lang="fr-CA" sz="12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6EE685D-288B-4B7E-AD44-FC1724D95AEA}"/>
              </a:ext>
            </a:extLst>
          </p:cNvPr>
          <p:cNvSpPr txBox="1">
            <a:spLocks/>
          </p:cNvSpPr>
          <p:nvPr/>
        </p:nvSpPr>
        <p:spPr bwMode="auto">
          <a:xfrm>
            <a:off x="227013" y="90488"/>
            <a:ext cx="828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CA" sz="2000" b="1" kern="0" dirty="0">
                <a:latin typeface="+mj-lt"/>
                <a:ea typeface="+mj-ea"/>
                <a:cs typeface="+mj-cs"/>
              </a:rPr>
              <a:t>CRITERIA PROPOSED FOR CLINICAL DIAGNOSIS</a:t>
            </a:r>
            <a:br>
              <a:rPr lang="fr-CA" sz="2000" b="1" kern="0" dirty="0">
                <a:latin typeface="+mj-lt"/>
                <a:ea typeface="+mj-ea"/>
                <a:cs typeface="+mj-cs"/>
              </a:rPr>
            </a:br>
            <a:r>
              <a:rPr lang="fr-CA" sz="2000" b="1" kern="0" dirty="0">
                <a:latin typeface="+mj-lt"/>
                <a:ea typeface="+mj-ea"/>
                <a:cs typeface="+mj-cs"/>
              </a:rPr>
              <a:t>OF THE METABOLIC SYNDROME</a:t>
            </a: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84F8725D-E961-43F0-9DB1-AB41E7D5EBB8}"/>
              </a:ext>
            </a:extLst>
          </p:cNvPr>
          <p:cNvGrpSpPr>
            <a:grpSpLocks/>
          </p:cNvGrpSpPr>
          <p:nvPr/>
        </p:nvGrpSpPr>
        <p:grpSpPr bwMode="auto">
          <a:xfrm>
            <a:off x="234950" y="995363"/>
            <a:ext cx="1235075" cy="200025"/>
            <a:chOff x="2220" y="714"/>
            <a:chExt cx="1606" cy="511"/>
          </a:xfrm>
        </p:grpSpPr>
        <p:sp>
          <p:nvSpPr>
            <p:cNvPr id="33849" name="Rectangle 34">
              <a:extLst>
                <a:ext uri="{FF2B5EF4-FFF2-40B4-BE49-F238E27FC236}">
                  <a16:creationId xmlns:a16="http://schemas.microsoft.com/office/drawing/2014/main" id="{24F21732-0A6C-4BDD-9C7C-436D2BE8C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714"/>
              <a:ext cx="1593" cy="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900" b="1"/>
                <a:t>  </a:t>
              </a:r>
              <a:r>
                <a:rPr lang="fr-CA" altLang="fr-FR" sz="900" b="1"/>
                <a:t>Clinical Measure</a:t>
              </a:r>
              <a:endParaRPr lang="en-US" altLang="fr-FR" sz="900" b="1"/>
            </a:p>
          </p:txBody>
        </p:sp>
        <p:sp>
          <p:nvSpPr>
            <p:cNvPr id="33850" name="Rectangle 35">
              <a:extLst>
                <a:ext uri="{FF2B5EF4-FFF2-40B4-BE49-F238E27FC236}">
                  <a16:creationId xmlns:a16="http://schemas.microsoft.com/office/drawing/2014/main" id="{802790D4-9691-42E5-BCA4-A48010964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714"/>
              <a:ext cx="56" cy="510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000" b="1"/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E43287BC-E52C-47A5-88B5-564331EF7D94}"/>
              </a:ext>
            </a:extLst>
          </p:cNvPr>
          <p:cNvGrpSpPr>
            <a:grpSpLocks/>
          </p:cNvGrpSpPr>
          <p:nvPr/>
        </p:nvGrpSpPr>
        <p:grpSpPr bwMode="auto">
          <a:xfrm>
            <a:off x="1589088" y="985838"/>
            <a:ext cx="1235075" cy="201612"/>
            <a:chOff x="2220" y="714"/>
            <a:chExt cx="1606" cy="511"/>
          </a:xfrm>
        </p:grpSpPr>
        <p:sp>
          <p:nvSpPr>
            <p:cNvPr id="33847" name="Rectangle 34">
              <a:extLst>
                <a:ext uri="{FF2B5EF4-FFF2-40B4-BE49-F238E27FC236}">
                  <a16:creationId xmlns:a16="http://schemas.microsoft.com/office/drawing/2014/main" id="{E7948715-2B40-49DC-BC2D-3215D067D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714"/>
              <a:ext cx="1593" cy="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900" b="1"/>
                <a:t>  </a:t>
              </a:r>
              <a:r>
                <a:rPr lang="fr-CA" altLang="fr-FR" sz="900" b="1"/>
                <a:t>WHO (1998)</a:t>
              </a:r>
              <a:endParaRPr lang="en-US" altLang="fr-FR" sz="900" b="1"/>
            </a:p>
          </p:txBody>
        </p:sp>
        <p:sp>
          <p:nvSpPr>
            <p:cNvPr id="33848" name="Rectangle 35">
              <a:extLst>
                <a:ext uri="{FF2B5EF4-FFF2-40B4-BE49-F238E27FC236}">
                  <a16:creationId xmlns:a16="http://schemas.microsoft.com/office/drawing/2014/main" id="{5ECCA343-5519-4168-BEE9-B2D5366F0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714"/>
              <a:ext cx="56" cy="510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900" b="1"/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:a16="http://schemas.microsoft.com/office/drawing/2014/main" id="{1137E102-0B2F-46B0-9E69-E5C7A680068B}"/>
              </a:ext>
            </a:extLst>
          </p:cNvPr>
          <p:cNvGrpSpPr>
            <a:grpSpLocks/>
          </p:cNvGrpSpPr>
          <p:nvPr/>
        </p:nvGrpSpPr>
        <p:grpSpPr bwMode="auto">
          <a:xfrm>
            <a:off x="2913063" y="985838"/>
            <a:ext cx="1330325" cy="201612"/>
            <a:chOff x="2220" y="714"/>
            <a:chExt cx="1606" cy="511"/>
          </a:xfrm>
        </p:grpSpPr>
        <p:sp>
          <p:nvSpPr>
            <p:cNvPr id="33845" name="Rectangle 34">
              <a:extLst>
                <a:ext uri="{FF2B5EF4-FFF2-40B4-BE49-F238E27FC236}">
                  <a16:creationId xmlns:a16="http://schemas.microsoft.com/office/drawing/2014/main" id="{2223A12F-9E7F-4F48-85A9-E5D63E13F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714"/>
              <a:ext cx="1593" cy="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900" b="1"/>
                <a:t>  </a:t>
              </a:r>
              <a:r>
                <a:rPr lang="fr-CA" altLang="fr-FR" sz="900" b="1"/>
                <a:t>EGIR</a:t>
              </a:r>
              <a:endParaRPr lang="en-US" altLang="fr-FR" sz="900" b="1"/>
            </a:p>
          </p:txBody>
        </p:sp>
        <p:sp>
          <p:nvSpPr>
            <p:cNvPr id="33846" name="Rectangle 35">
              <a:extLst>
                <a:ext uri="{FF2B5EF4-FFF2-40B4-BE49-F238E27FC236}">
                  <a16:creationId xmlns:a16="http://schemas.microsoft.com/office/drawing/2014/main" id="{4F7AB2D2-6A12-4A29-9437-72BBF878E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714"/>
              <a:ext cx="56" cy="510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900" b="1"/>
            </a:p>
          </p:txBody>
        </p:sp>
      </p:grpSp>
      <p:grpSp>
        <p:nvGrpSpPr>
          <p:cNvPr id="5" name="Group 33">
            <a:extLst>
              <a:ext uri="{FF2B5EF4-FFF2-40B4-BE49-F238E27FC236}">
                <a16:creationId xmlns:a16="http://schemas.microsoft.com/office/drawing/2014/main" id="{EF89496D-80A4-4504-80FA-F2DBABAA17A1}"/>
              </a:ext>
            </a:extLst>
          </p:cNvPr>
          <p:cNvGrpSpPr>
            <a:grpSpLocks/>
          </p:cNvGrpSpPr>
          <p:nvPr/>
        </p:nvGrpSpPr>
        <p:grpSpPr bwMode="auto">
          <a:xfrm>
            <a:off x="4319588" y="985838"/>
            <a:ext cx="1511300" cy="201612"/>
            <a:chOff x="2220" y="714"/>
            <a:chExt cx="1606" cy="511"/>
          </a:xfrm>
        </p:grpSpPr>
        <p:sp>
          <p:nvSpPr>
            <p:cNvPr id="33843" name="Rectangle 34">
              <a:extLst>
                <a:ext uri="{FF2B5EF4-FFF2-40B4-BE49-F238E27FC236}">
                  <a16:creationId xmlns:a16="http://schemas.microsoft.com/office/drawing/2014/main" id="{E4162AB7-51A3-47DD-820C-A6B93940D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714"/>
              <a:ext cx="1593" cy="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900" b="1"/>
                <a:t>  </a:t>
              </a:r>
              <a:r>
                <a:rPr lang="fr-CA" altLang="fr-FR" sz="900" b="1"/>
                <a:t>NCEP-ATP III (2005)</a:t>
              </a:r>
              <a:endParaRPr lang="en-US" altLang="fr-FR" sz="900" b="1"/>
            </a:p>
          </p:txBody>
        </p:sp>
        <p:sp>
          <p:nvSpPr>
            <p:cNvPr id="33844" name="Rectangle 35">
              <a:extLst>
                <a:ext uri="{FF2B5EF4-FFF2-40B4-BE49-F238E27FC236}">
                  <a16:creationId xmlns:a16="http://schemas.microsoft.com/office/drawing/2014/main" id="{ACA46CDA-B94D-4712-A694-3925B3713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714"/>
              <a:ext cx="56" cy="510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900" b="1"/>
            </a:p>
          </p:txBody>
        </p:sp>
      </p:grpSp>
      <p:grpSp>
        <p:nvGrpSpPr>
          <p:cNvPr id="7" name="Group 33">
            <a:extLst>
              <a:ext uri="{FF2B5EF4-FFF2-40B4-BE49-F238E27FC236}">
                <a16:creationId xmlns:a16="http://schemas.microsoft.com/office/drawing/2014/main" id="{97FB9C47-F396-472B-914C-A716A30BF6D4}"/>
              </a:ext>
            </a:extLst>
          </p:cNvPr>
          <p:cNvGrpSpPr>
            <a:grpSpLocks/>
          </p:cNvGrpSpPr>
          <p:nvPr/>
        </p:nvGrpSpPr>
        <p:grpSpPr bwMode="auto">
          <a:xfrm>
            <a:off x="5907088" y="985838"/>
            <a:ext cx="1397000" cy="201612"/>
            <a:chOff x="2220" y="714"/>
            <a:chExt cx="1606" cy="511"/>
          </a:xfrm>
        </p:grpSpPr>
        <p:sp>
          <p:nvSpPr>
            <p:cNvPr id="33841" name="Rectangle 34">
              <a:extLst>
                <a:ext uri="{FF2B5EF4-FFF2-40B4-BE49-F238E27FC236}">
                  <a16:creationId xmlns:a16="http://schemas.microsoft.com/office/drawing/2014/main" id="{9A612DD1-8ABD-4B61-891C-6F65D55D2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714"/>
              <a:ext cx="1593" cy="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900" b="1"/>
                <a:t>  </a:t>
              </a:r>
              <a:r>
                <a:rPr lang="fr-CA" altLang="fr-FR" sz="900" b="1"/>
                <a:t>AACE (2003)</a:t>
              </a:r>
              <a:endParaRPr lang="en-US" altLang="fr-FR" sz="900" b="1"/>
            </a:p>
          </p:txBody>
        </p:sp>
        <p:sp>
          <p:nvSpPr>
            <p:cNvPr id="33842" name="Rectangle 35">
              <a:extLst>
                <a:ext uri="{FF2B5EF4-FFF2-40B4-BE49-F238E27FC236}">
                  <a16:creationId xmlns:a16="http://schemas.microsoft.com/office/drawing/2014/main" id="{269ECF61-0B26-433B-816B-4249CFB53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714"/>
              <a:ext cx="56" cy="510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900" b="1"/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7D8B8B58-F7A8-495D-ABCB-2C2392562C18}"/>
              </a:ext>
            </a:extLst>
          </p:cNvPr>
          <p:cNvGrpSpPr>
            <a:grpSpLocks/>
          </p:cNvGrpSpPr>
          <p:nvPr/>
        </p:nvGrpSpPr>
        <p:grpSpPr bwMode="auto">
          <a:xfrm>
            <a:off x="7392988" y="976313"/>
            <a:ext cx="1501775" cy="201612"/>
            <a:chOff x="2220" y="714"/>
            <a:chExt cx="1606" cy="511"/>
          </a:xfrm>
        </p:grpSpPr>
        <p:sp>
          <p:nvSpPr>
            <p:cNvPr id="33839" name="Rectangle 34">
              <a:extLst>
                <a:ext uri="{FF2B5EF4-FFF2-40B4-BE49-F238E27FC236}">
                  <a16:creationId xmlns:a16="http://schemas.microsoft.com/office/drawing/2014/main" id="{C6E3B2B1-94C8-49F3-9AE9-5814A24A9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714"/>
              <a:ext cx="1593" cy="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900" b="1"/>
                <a:t>  </a:t>
              </a:r>
              <a:r>
                <a:rPr lang="fr-CA" altLang="fr-FR" sz="900" b="1"/>
                <a:t>IDF (2005)</a:t>
              </a:r>
              <a:endParaRPr lang="en-US" altLang="fr-FR" sz="900" b="1"/>
            </a:p>
          </p:txBody>
        </p:sp>
        <p:sp>
          <p:nvSpPr>
            <p:cNvPr id="33840" name="Rectangle 35">
              <a:extLst>
                <a:ext uri="{FF2B5EF4-FFF2-40B4-BE49-F238E27FC236}">
                  <a16:creationId xmlns:a16="http://schemas.microsoft.com/office/drawing/2014/main" id="{04E8D5AD-6171-447C-AEC0-C58490A39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714"/>
              <a:ext cx="56" cy="510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900" b="1"/>
            </a:p>
          </p:txBody>
        </p:sp>
      </p:grpSp>
      <p:sp>
        <p:nvSpPr>
          <p:cNvPr id="33801" name="Rectangle 25">
            <a:extLst>
              <a:ext uri="{FF2B5EF4-FFF2-40B4-BE49-F238E27FC236}">
                <a16:creationId xmlns:a16="http://schemas.microsoft.com/office/drawing/2014/main" id="{69C78F90-0FE9-42A7-9349-826FB2C8E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15255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D0287833-872B-41D7-8ABD-94EE524D7B02}"/>
              </a:ext>
            </a:extLst>
          </p:cNvPr>
          <p:cNvSpPr/>
          <p:nvPr/>
        </p:nvSpPr>
        <p:spPr>
          <a:xfrm>
            <a:off x="238125" y="1247775"/>
            <a:ext cx="1228725" cy="742950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 err="1">
                <a:solidFill>
                  <a:schemeClr val="tx1"/>
                </a:solidFill>
              </a:rPr>
              <a:t>Insulin</a:t>
            </a:r>
            <a:r>
              <a:rPr lang="fr-CA" sz="900" b="1" dirty="0">
                <a:solidFill>
                  <a:schemeClr val="tx1"/>
                </a:solidFill>
              </a:rPr>
              <a:t> Resistance</a:t>
            </a:r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050517E4-34E0-46B1-B4C7-F39F76007E36}"/>
              </a:ext>
            </a:extLst>
          </p:cNvPr>
          <p:cNvSpPr/>
          <p:nvPr/>
        </p:nvSpPr>
        <p:spPr>
          <a:xfrm>
            <a:off x="1558925" y="1247775"/>
            <a:ext cx="1295400" cy="742950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IGT, IFG, T2D, or</a:t>
            </a:r>
          </a:p>
          <a:p>
            <a:pPr>
              <a:defRPr/>
            </a:pPr>
            <a:r>
              <a:rPr lang="fr-CA" sz="900" b="1" dirty="0" err="1">
                <a:solidFill>
                  <a:schemeClr val="tx1"/>
                </a:solidFill>
              </a:rPr>
              <a:t>lowered</a:t>
            </a:r>
            <a:r>
              <a:rPr lang="fr-CA" sz="900" b="1" dirty="0">
                <a:solidFill>
                  <a:schemeClr val="tx1"/>
                </a:solidFill>
              </a:rPr>
              <a:t> </a:t>
            </a:r>
            <a:r>
              <a:rPr lang="fr-CA" sz="900" b="1" dirty="0" err="1">
                <a:solidFill>
                  <a:schemeClr val="tx1"/>
                </a:solidFill>
              </a:rPr>
              <a:t>insulin</a:t>
            </a:r>
            <a:endParaRPr lang="fr-CA" sz="9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CA" sz="900" b="1" dirty="0" err="1">
                <a:solidFill>
                  <a:schemeClr val="tx1"/>
                </a:solidFill>
              </a:rPr>
              <a:t>sensitivity</a:t>
            </a:r>
            <a:r>
              <a:rPr lang="fr-CA" sz="900" b="1" dirty="0">
                <a:solidFill>
                  <a:schemeClr val="tx1"/>
                </a:solidFill>
              </a:rPr>
              <a:t>* plus </a:t>
            </a:r>
            <a:r>
              <a:rPr lang="fr-CA" sz="900" b="1" dirty="0" err="1">
                <a:solidFill>
                  <a:schemeClr val="tx1"/>
                </a:solidFill>
              </a:rPr>
              <a:t>any</a:t>
            </a:r>
            <a:r>
              <a:rPr lang="fr-CA" sz="900" b="1" dirty="0">
                <a:solidFill>
                  <a:schemeClr val="tx1"/>
                </a:solidFill>
              </a:rPr>
              <a:t> 2 of the </a:t>
            </a:r>
            <a:r>
              <a:rPr lang="fr-CA" sz="900" b="1" dirty="0" err="1">
                <a:solidFill>
                  <a:schemeClr val="tx1"/>
                </a:solidFill>
              </a:rPr>
              <a:t>following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6F33335F-9B16-43FB-89B4-8B23D5196C25}"/>
              </a:ext>
            </a:extLst>
          </p:cNvPr>
          <p:cNvSpPr/>
          <p:nvPr/>
        </p:nvSpPr>
        <p:spPr>
          <a:xfrm>
            <a:off x="2917825" y="1247775"/>
            <a:ext cx="1331913" cy="742950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Plasma </a:t>
            </a:r>
            <a:r>
              <a:rPr lang="fr-CA" sz="900" b="1" dirty="0" err="1">
                <a:solidFill>
                  <a:schemeClr val="tx1"/>
                </a:solidFill>
              </a:rPr>
              <a:t>insulin</a:t>
            </a:r>
            <a:r>
              <a:rPr lang="fr-CA" sz="900" b="1" dirty="0">
                <a:solidFill>
                  <a:schemeClr val="tx1"/>
                </a:solidFill>
              </a:rPr>
              <a:t> &gt;75th percentile plus </a:t>
            </a:r>
            <a:r>
              <a:rPr lang="fr-CA" sz="900" b="1" dirty="0" err="1">
                <a:solidFill>
                  <a:schemeClr val="tx1"/>
                </a:solidFill>
              </a:rPr>
              <a:t>any</a:t>
            </a:r>
            <a:r>
              <a:rPr lang="fr-CA" sz="900" b="1" dirty="0">
                <a:solidFill>
                  <a:schemeClr val="tx1"/>
                </a:solidFill>
              </a:rPr>
              <a:t> 2 of the </a:t>
            </a:r>
            <a:r>
              <a:rPr lang="fr-CA" sz="900" b="1" dirty="0" err="1">
                <a:solidFill>
                  <a:schemeClr val="tx1"/>
                </a:solidFill>
              </a:rPr>
              <a:t>following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AF58981C-5D4E-453E-BE33-A673D1595608}"/>
              </a:ext>
            </a:extLst>
          </p:cNvPr>
          <p:cNvSpPr/>
          <p:nvPr/>
        </p:nvSpPr>
        <p:spPr>
          <a:xfrm>
            <a:off x="4335463" y="1247775"/>
            <a:ext cx="1468437" cy="742950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chemeClr val="tx1"/>
                </a:solidFill>
              </a:rPr>
              <a:t>None, but any 3 of the </a:t>
            </a:r>
            <a:r>
              <a:rPr lang="fr-CA" sz="900" b="1" dirty="0" err="1">
                <a:solidFill>
                  <a:schemeClr val="tx1"/>
                </a:solidFill>
              </a:rPr>
              <a:t>following</a:t>
            </a:r>
            <a:r>
              <a:rPr lang="fr-CA" sz="900" b="1" dirty="0">
                <a:solidFill>
                  <a:schemeClr val="tx1"/>
                </a:solidFill>
              </a:rPr>
              <a:t> 5 </a:t>
            </a:r>
            <a:r>
              <a:rPr lang="fr-CA" sz="900" b="1" dirty="0" err="1">
                <a:solidFill>
                  <a:schemeClr val="tx1"/>
                </a:solidFill>
              </a:rPr>
              <a:t>features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46744E67-46BA-4AB9-9150-5D004C17A719}"/>
              </a:ext>
            </a:extLst>
          </p:cNvPr>
          <p:cNvSpPr/>
          <p:nvPr/>
        </p:nvSpPr>
        <p:spPr>
          <a:xfrm>
            <a:off x="5926138" y="1247775"/>
            <a:ext cx="1371600" cy="742950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chemeClr val="tx1"/>
                </a:solidFill>
              </a:rPr>
              <a:t>IGT or IFG plus any of </a:t>
            </a:r>
            <a:r>
              <a:rPr lang="fr-CA" sz="900" b="1" dirty="0">
                <a:solidFill>
                  <a:schemeClr val="tx1"/>
                </a:solidFill>
              </a:rPr>
              <a:t>the </a:t>
            </a:r>
            <a:r>
              <a:rPr lang="fr-CA" sz="900" b="1" dirty="0" err="1">
                <a:solidFill>
                  <a:schemeClr val="tx1"/>
                </a:solidFill>
              </a:rPr>
              <a:t>following</a:t>
            </a:r>
            <a:r>
              <a:rPr lang="fr-CA" sz="900" b="1" dirty="0">
                <a:solidFill>
                  <a:schemeClr val="tx1"/>
                </a:solidFill>
              </a:rPr>
              <a:t> </a:t>
            </a:r>
            <a:r>
              <a:rPr lang="fr-CA" sz="900" b="1" dirty="0" err="1">
                <a:solidFill>
                  <a:schemeClr val="tx1"/>
                </a:solidFill>
              </a:rPr>
              <a:t>based</a:t>
            </a:r>
            <a:r>
              <a:rPr lang="fr-CA" sz="900" b="1" dirty="0">
                <a:solidFill>
                  <a:schemeClr val="tx1"/>
                </a:solidFill>
              </a:rPr>
              <a:t> on </a:t>
            </a:r>
            <a:r>
              <a:rPr lang="fr-CA" sz="900" b="1" dirty="0" err="1">
                <a:solidFill>
                  <a:schemeClr val="tx1"/>
                </a:solidFill>
              </a:rPr>
              <a:t>clinical</a:t>
            </a:r>
            <a:r>
              <a:rPr lang="fr-CA" sz="900" b="1" dirty="0">
                <a:solidFill>
                  <a:schemeClr val="tx1"/>
                </a:solidFill>
              </a:rPr>
              <a:t> </a:t>
            </a:r>
            <a:r>
              <a:rPr lang="fr-CA" sz="900" b="1" dirty="0" err="1">
                <a:solidFill>
                  <a:schemeClr val="tx1"/>
                </a:solidFill>
              </a:rPr>
              <a:t>judgment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E9EEF799-5365-46C0-B6DD-9C8048420E55}"/>
              </a:ext>
            </a:extLst>
          </p:cNvPr>
          <p:cNvSpPr/>
          <p:nvPr/>
        </p:nvSpPr>
        <p:spPr>
          <a:xfrm>
            <a:off x="7396163" y="1247775"/>
            <a:ext cx="1468437" cy="742950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None</a:t>
            </a:r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5C8DD74D-3727-4392-A0A3-49ADCB70F659}"/>
              </a:ext>
            </a:extLst>
          </p:cNvPr>
          <p:cNvSpPr/>
          <p:nvPr/>
        </p:nvSpPr>
        <p:spPr>
          <a:xfrm>
            <a:off x="238125" y="2032000"/>
            <a:ext cx="1228725" cy="809625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 err="1">
                <a:solidFill>
                  <a:schemeClr val="tx1"/>
                </a:solidFill>
              </a:rPr>
              <a:t>Adiposity</a:t>
            </a:r>
            <a:r>
              <a:rPr lang="fr-CA" sz="900" b="1" dirty="0">
                <a:solidFill>
                  <a:schemeClr val="tx1"/>
                </a:solidFill>
              </a:rPr>
              <a:t> Index </a:t>
            </a:r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58886B7A-B2EE-463F-8966-1C3147E2EC27}"/>
              </a:ext>
            </a:extLst>
          </p:cNvPr>
          <p:cNvSpPr/>
          <p:nvPr/>
        </p:nvSpPr>
        <p:spPr>
          <a:xfrm>
            <a:off x="238125" y="2890838"/>
            <a:ext cx="1228725" cy="800100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 err="1">
                <a:solidFill>
                  <a:schemeClr val="tx1"/>
                </a:solidFill>
              </a:rPr>
              <a:t>Lipid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94164747-21EE-485E-8B1E-12AA04D667DC}"/>
              </a:ext>
            </a:extLst>
          </p:cNvPr>
          <p:cNvSpPr/>
          <p:nvPr/>
        </p:nvSpPr>
        <p:spPr>
          <a:xfrm>
            <a:off x="238125" y="3748088"/>
            <a:ext cx="1228725" cy="684212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Blood Pressure</a:t>
            </a:r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9F389033-DF16-49DD-907A-381EB23BE1F6}"/>
              </a:ext>
            </a:extLst>
          </p:cNvPr>
          <p:cNvSpPr/>
          <p:nvPr/>
        </p:nvSpPr>
        <p:spPr>
          <a:xfrm>
            <a:off x="238125" y="4489450"/>
            <a:ext cx="1228725" cy="466725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Glucose</a:t>
            </a:r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C90DB2C0-BD9B-4448-88E0-4D8E1FADE151}"/>
              </a:ext>
            </a:extLst>
          </p:cNvPr>
          <p:cNvSpPr/>
          <p:nvPr/>
        </p:nvSpPr>
        <p:spPr>
          <a:xfrm>
            <a:off x="238125" y="5018088"/>
            <a:ext cx="1228725" cy="419100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 err="1">
                <a:solidFill>
                  <a:schemeClr val="tx1"/>
                </a:solidFill>
              </a:rPr>
              <a:t>Other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A14AC78C-054C-4CB8-8597-D8070CBEAF2A}"/>
              </a:ext>
            </a:extLst>
          </p:cNvPr>
          <p:cNvSpPr/>
          <p:nvPr/>
        </p:nvSpPr>
        <p:spPr>
          <a:xfrm>
            <a:off x="2917825" y="2032000"/>
            <a:ext cx="1331913" cy="809625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WC ≥94 cm in men or </a:t>
            </a:r>
            <a:r>
              <a:rPr lang="en-US" sz="900" b="1" dirty="0">
                <a:solidFill>
                  <a:schemeClr val="tx1"/>
                </a:solidFill>
              </a:rPr>
              <a:t>≥80 cm in women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6D69359E-966E-4B9F-B1EC-7AC33F118465}"/>
              </a:ext>
            </a:extLst>
          </p:cNvPr>
          <p:cNvSpPr/>
          <p:nvPr/>
        </p:nvSpPr>
        <p:spPr>
          <a:xfrm>
            <a:off x="4335463" y="2032000"/>
            <a:ext cx="1468437" cy="809625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WC ≥102 cm in men or </a:t>
            </a:r>
            <a:r>
              <a:rPr lang="en-US" sz="900" b="1" dirty="0">
                <a:solidFill>
                  <a:schemeClr val="tx1"/>
                </a:solidFill>
              </a:rPr>
              <a:t>≥88 cm in women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4682694C-81F5-4396-986E-25FE010721A9}"/>
              </a:ext>
            </a:extLst>
          </p:cNvPr>
          <p:cNvSpPr/>
          <p:nvPr/>
        </p:nvSpPr>
        <p:spPr>
          <a:xfrm>
            <a:off x="5926138" y="2032000"/>
            <a:ext cx="1371600" cy="809625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BMI ≥25 kg/m</a:t>
            </a:r>
            <a:r>
              <a:rPr lang="fr-CA" sz="9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id="{CF7F1F34-81EE-4C03-90C2-45BAC0D71623}"/>
              </a:ext>
            </a:extLst>
          </p:cNvPr>
          <p:cNvSpPr/>
          <p:nvPr/>
        </p:nvSpPr>
        <p:spPr>
          <a:xfrm>
            <a:off x="7396163" y="2032000"/>
            <a:ext cx="1468437" cy="809625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 err="1">
                <a:solidFill>
                  <a:schemeClr val="tx1"/>
                </a:solidFill>
              </a:rPr>
              <a:t>Increased</a:t>
            </a:r>
            <a:r>
              <a:rPr lang="fr-CA" sz="900" b="1" dirty="0">
                <a:solidFill>
                  <a:schemeClr val="tx1"/>
                </a:solidFill>
              </a:rPr>
              <a:t> WC (population </a:t>
            </a:r>
            <a:r>
              <a:rPr lang="fr-CA" sz="900" b="1" dirty="0" err="1">
                <a:solidFill>
                  <a:schemeClr val="tx1"/>
                </a:solidFill>
              </a:rPr>
              <a:t>specific</a:t>
            </a:r>
            <a:r>
              <a:rPr lang="fr-CA" sz="900" b="1" dirty="0">
                <a:solidFill>
                  <a:schemeClr val="tx1"/>
                </a:solidFill>
              </a:rPr>
              <a:t>) plus </a:t>
            </a:r>
            <a:r>
              <a:rPr lang="en-US" sz="900" b="1" dirty="0">
                <a:solidFill>
                  <a:schemeClr val="tx1"/>
                </a:solidFill>
              </a:rPr>
              <a:t>any 2 of the following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41" name="Cube 40">
            <a:extLst>
              <a:ext uri="{FF2B5EF4-FFF2-40B4-BE49-F238E27FC236}">
                <a16:creationId xmlns:a16="http://schemas.microsoft.com/office/drawing/2014/main" id="{67C3F5BC-8C5A-476E-A151-76445A2E0411}"/>
              </a:ext>
            </a:extLst>
          </p:cNvPr>
          <p:cNvSpPr/>
          <p:nvPr/>
        </p:nvSpPr>
        <p:spPr>
          <a:xfrm>
            <a:off x="1558925" y="2032000"/>
            <a:ext cx="1295400" cy="809625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Men: WHR &gt;0.90; </a:t>
            </a:r>
          </a:p>
          <a:p>
            <a:pPr>
              <a:defRPr/>
            </a:pPr>
            <a:r>
              <a:rPr lang="fr-CA" sz="900" b="1" dirty="0" err="1">
                <a:solidFill>
                  <a:schemeClr val="tx1"/>
                </a:solidFill>
              </a:rPr>
              <a:t>Women</a:t>
            </a:r>
            <a:r>
              <a:rPr lang="fr-CA" sz="900" b="1" dirty="0">
                <a:solidFill>
                  <a:schemeClr val="tx1"/>
                </a:solidFill>
              </a:rPr>
              <a:t>: WHR &gt;0.85 and/or BMI &gt;30 kg/m</a:t>
            </a:r>
            <a:r>
              <a:rPr lang="fr-CA" sz="900" b="1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94EF9699-9C50-4D87-89F6-87055937B3D0}"/>
              </a:ext>
            </a:extLst>
          </p:cNvPr>
          <p:cNvSpPr/>
          <p:nvPr/>
        </p:nvSpPr>
        <p:spPr>
          <a:xfrm>
            <a:off x="1558925" y="2890838"/>
            <a:ext cx="1295400" cy="800100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TG ≥1.69 </a:t>
            </a:r>
            <a:r>
              <a:rPr lang="fr-CA" sz="900" b="1" dirty="0" err="1">
                <a:solidFill>
                  <a:schemeClr val="tx1"/>
                </a:solidFill>
              </a:rPr>
              <a:t>mmol</a:t>
            </a:r>
            <a:r>
              <a:rPr lang="fr-CA" sz="900" b="1" dirty="0">
                <a:solidFill>
                  <a:schemeClr val="tx1"/>
                </a:solidFill>
              </a:rPr>
              <a:t>/l and/or HDL-C &lt;0.90 </a:t>
            </a:r>
            <a:r>
              <a:rPr lang="fr-CA" sz="900" b="1" dirty="0" err="1">
                <a:solidFill>
                  <a:schemeClr val="tx1"/>
                </a:solidFill>
              </a:rPr>
              <a:t>mmol</a:t>
            </a:r>
            <a:r>
              <a:rPr lang="fr-CA" sz="900" b="1" dirty="0">
                <a:solidFill>
                  <a:schemeClr val="tx1"/>
                </a:solidFill>
              </a:rPr>
              <a:t>/l in men or &lt;1.01 </a:t>
            </a:r>
            <a:r>
              <a:rPr lang="fr-CA" sz="900" b="1" dirty="0" err="1">
                <a:solidFill>
                  <a:schemeClr val="tx1"/>
                </a:solidFill>
              </a:rPr>
              <a:t>mmol</a:t>
            </a:r>
            <a:r>
              <a:rPr lang="fr-CA" sz="900" b="1" dirty="0">
                <a:solidFill>
                  <a:schemeClr val="tx1"/>
                </a:solidFill>
              </a:rPr>
              <a:t>/l in </a:t>
            </a:r>
            <a:r>
              <a:rPr lang="fr-CA" sz="900" b="1" dirty="0" err="1">
                <a:solidFill>
                  <a:schemeClr val="tx1"/>
                </a:solidFill>
              </a:rPr>
              <a:t>women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DFFC0235-60A1-43B1-8099-58703653EB1F}"/>
              </a:ext>
            </a:extLst>
          </p:cNvPr>
          <p:cNvSpPr/>
          <p:nvPr/>
        </p:nvSpPr>
        <p:spPr>
          <a:xfrm>
            <a:off x="2917825" y="2890838"/>
            <a:ext cx="1331913" cy="800100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TG ≥2.0 </a:t>
            </a:r>
            <a:r>
              <a:rPr lang="fr-CA" sz="900" b="1" dirty="0" err="1">
                <a:solidFill>
                  <a:schemeClr val="tx1"/>
                </a:solidFill>
              </a:rPr>
              <a:t>mmol</a:t>
            </a:r>
            <a:r>
              <a:rPr lang="fr-CA" sz="900" b="1" dirty="0">
                <a:solidFill>
                  <a:schemeClr val="tx1"/>
                </a:solidFill>
              </a:rPr>
              <a:t>/l and/or HDL-C &lt;1.0 </a:t>
            </a:r>
            <a:r>
              <a:rPr lang="fr-CA" sz="900" b="1" dirty="0" err="1">
                <a:solidFill>
                  <a:schemeClr val="tx1"/>
                </a:solidFill>
              </a:rPr>
              <a:t>mmol</a:t>
            </a:r>
            <a:r>
              <a:rPr lang="fr-CA" sz="900" b="1" dirty="0">
                <a:solidFill>
                  <a:schemeClr val="tx1"/>
                </a:solidFill>
              </a:rPr>
              <a:t>/l in men or </a:t>
            </a:r>
            <a:r>
              <a:rPr lang="fr-CA" sz="900" b="1" dirty="0" err="1">
                <a:solidFill>
                  <a:schemeClr val="tx1"/>
                </a:solidFill>
              </a:rPr>
              <a:t>women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FB6AF7C0-6D55-4887-887B-0ABF305B99BC}"/>
              </a:ext>
            </a:extLst>
          </p:cNvPr>
          <p:cNvSpPr/>
          <p:nvPr/>
        </p:nvSpPr>
        <p:spPr>
          <a:xfrm>
            <a:off x="4335463" y="2890838"/>
            <a:ext cx="1468437" cy="800100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TG ≥1.69 </a:t>
            </a:r>
            <a:r>
              <a:rPr lang="fr-CA" sz="900" b="1" dirty="0" err="1">
                <a:solidFill>
                  <a:schemeClr val="tx1"/>
                </a:solidFill>
              </a:rPr>
              <a:t>mmol</a:t>
            </a:r>
            <a:r>
              <a:rPr lang="fr-CA" sz="900" b="1" dirty="0">
                <a:solidFill>
                  <a:schemeClr val="tx1"/>
                </a:solidFill>
              </a:rPr>
              <a:t>/l or on TG </a:t>
            </a:r>
            <a:r>
              <a:rPr lang="fr-CA" sz="900" b="1" dirty="0" err="1">
                <a:solidFill>
                  <a:schemeClr val="tx1"/>
                </a:solidFill>
              </a:rPr>
              <a:t>Rx</a:t>
            </a:r>
            <a:r>
              <a:rPr lang="fr-CA" sz="900" b="1" dirty="0">
                <a:solidFill>
                  <a:schemeClr val="tx1"/>
                </a:solidFill>
              </a:rPr>
              <a:t>; HDL-C &lt;1.03 </a:t>
            </a:r>
            <a:r>
              <a:rPr lang="fr-CA" sz="900" b="1" dirty="0" err="1">
                <a:solidFill>
                  <a:schemeClr val="tx1"/>
                </a:solidFill>
              </a:rPr>
              <a:t>mmol</a:t>
            </a:r>
            <a:r>
              <a:rPr lang="fr-CA" sz="900" b="1" dirty="0">
                <a:solidFill>
                  <a:schemeClr val="tx1"/>
                </a:solidFill>
              </a:rPr>
              <a:t>/l in men </a:t>
            </a:r>
            <a:r>
              <a:rPr lang="en-US" sz="900" b="1" dirty="0">
                <a:solidFill>
                  <a:schemeClr val="tx1"/>
                </a:solidFill>
              </a:rPr>
              <a:t>or &lt;1.29 </a:t>
            </a:r>
            <a:r>
              <a:rPr lang="en-US" sz="900" b="1" dirty="0" err="1">
                <a:solidFill>
                  <a:schemeClr val="tx1"/>
                </a:solidFill>
              </a:rPr>
              <a:t>mmol</a:t>
            </a:r>
            <a:r>
              <a:rPr lang="en-US" sz="900" b="1" dirty="0">
                <a:solidFill>
                  <a:schemeClr val="tx1"/>
                </a:solidFill>
              </a:rPr>
              <a:t>/l in women or on HDL-C Rx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429B7F0B-6ADE-4EF5-BCE9-2F7E4C98618A}"/>
              </a:ext>
            </a:extLst>
          </p:cNvPr>
          <p:cNvSpPr/>
          <p:nvPr/>
        </p:nvSpPr>
        <p:spPr>
          <a:xfrm>
            <a:off x="5926138" y="2890838"/>
            <a:ext cx="1371600" cy="800100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TG ≥1.69 </a:t>
            </a:r>
            <a:r>
              <a:rPr lang="fr-CA" sz="900" b="1" dirty="0" err="1">
                <a:solidFill>
                  <a:schemeClr val="tx1"/>
                </a:solidFill>
              </a:rPr>
              <a:t>mmol</a:t>
            </a:r>
            <a:r>
              <a:rPr lang="fr-CA" sz="900" b="1" dirty="0">
                <a:solidFill>
                  <a:schemeClr val="tx1"/>
                </a:solidFill>
              </a:rPr>
              <a:t>/l and HDL-C &lt;1.03 </a:t>
            </a:r>
            <a:r>
              <a:rPr lang="fr-CA" sz="900" b="1" dirty="0" err="1">
                <a:solidFill>
                  <a:schemeClr val="tx1"/>
                </a:solidFill>
              </a:rPr>
              <a:t>mmol</a:t>
            </a:r>
            <a:r>
              <a:rPr lang="fr-CA" sz="900" b="1" dirty="0">
                <a:solidFill>
                  <a:schemeClr val="tx1"/>
                </a:solidFill>
              </a:rPr>
              <a:t>/l  in men </a:t>
            </a:r>
            <a:r>
              <a:rPr lang="en-US" sz="900" b="1" dirty="0">
                <a:solidFill>
                  <a:schemeClr val="tx1"/>
                </a:solidFill>
              </a:rPr>
              <a:t>or &lt;1.29 </a:t>
            </a:r>
            <a:r>
              <a:rPr lang="en-US" sz="900" b="1" dirty="0" err="1">
                <a:solidFill>
                  <a:schemeClr val="tx1"/>
                </a:solidFill>
              </a:rPr>
              <a:t>mmol</a:t>
            </a:r>
            <a:r>
              <a:rPr lang="en-US" sz="900" b="1" dirty="0">
                <a:solidFill>
                  <a:schemeClr val="tx1"/>
                </a:solidFill>
              </a:rPr>
              <a:t>/l in women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8A5FF928-2407-4AB7-83DB-E201B8BEAD39}"/>
              </a:ext>
            </a:extLst>
          </p:cNvPr>
          <p:cNvSpPr/>
          <p:nvPr/>
        </p:nvSpPr>
        <p:spPr>
          <a:xfrm>
            <a:off x="7396163" y="2890838"/>
            <a:ext cx="1468437" cy="800100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TG ≥1.69 </a:t>
            </a:r>
            <a:r>
              <a:rPr lang="fr-CA" sz="900" b="1" dirty="0" err="1">
                <a:solidFill>
                  <a:schemeClr val="tx1"/>
                </a:solidFill>
              </a:rPr>
              <a:t>mmol</a:t>
            </a:r>
            <a:r>
              <a:rPr lang="fr-CA" sz="900" b="1" dirty="0">
                <a:solidFill>
                  <a:schemeClr val="tx1"/>
                </a:solidFill>
              </a:rPr>
              <a:t>/l or on TG </a:t>
            </a:r>
            <a:r>
              <a:rPr lang="fr-CA" sz="900" b="1" dirty="0" err="1">
                <a:solidFill>
                  <a:schemeClr val="tx1"/>
                </a:solidFill>
              </a:rPr>
              <a:t>Rx</a:t>
            </a:r>
            <a:r>
              <a:rPr lang="fr-CA" sz="900" b="1" dirty="0">
                <a:solidFill>
                  <a:schemeClr val="tx1"/>
                </a:solidFill>
              </a:rPr>
              <a:t>; HDL-C &lt;1.03 </a:t>
            </a:r>
            <a:r>
              <a:rPr lang="fr-CA" sz="900" b="1" dirty="0" err="1">
                <a:solidFill>
                  <a:schemeClr val="tx1"/>
                </a:solidFill>
              </a:rPr>
              <a:t>mmol</a:t>
            </a:r>
            <a:r>
              <a:rPr lang="fr-CA" sz="900" b="1" dirty="0">
                <a:solidFill>
                  <a:schemeClr val="tx1"/>
                </a:solidFill>
              </a:rPr>
              <a:t>/l in men </a:t>
            </a:r>
            <a:r>
              <a:rPr lang="en-US" sz="900" b="1" dirty="0">
                <a:solidFill>
                  <a:schemeClr val="tx1"/>
                </a:solidFill>
              </a:rPr>
              <a:t>or &lt;1.29 </a:t>
            </a:r>
            <a:r>
              <a:rPr lang="en-US" sz="900" b="1" dirty="0" err="1">
                <a:solidFill>
                  <a:schemeClr val="tx1"/>
                </a:solidFill>
              </a:rPr>
              <a:t>mmol</a:t>
            </a:r>
            <a:r>
              <a:rPr lang="en-US" sz="900" b="1" dirty="0">
                <a:solidFill>
                  <a:schemeClr val="tx1"/>
                </a:solidFill>
              </a:rPr>
              <a:t>/l in women or on HDL-C Rx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AE4FCF32-AC0F-4F80-B86B-5D7F2C48A61C}"/>
              </a:ext>
            </a:extLst>
          </p:cNvPr>
          <p:cNvSpPr/>
          <p:nvPr/>
        </p:nvSpPr>
        <p:spPr>
          <a:xfrm>
            <a:off x="1558925" y="3748088"/>
            <a:ext cx="1295400" cy="684212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≥140/90 </a:t>
            </a:r>
            <a:r>
              <a:rPr lang="fr-CA" sz="900" b="1" dirty="0" err="1">
                <a:solidFill>
                  <a:schemeClr val="tx1"/>
                </a:solidFill>
              </a:rPr>
              <a:t>mmHg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69596BE8-E293-4518-8ED4-25F28DBAD87F}"/>
              </a:ext>
            </a:extLst>
          </p:cNvPr>
          <p:cNvSpPr/>
          <p:nvPr/>
        </p:nvSpPr>
        <p:spPr>
          <a:xfrm>
            <a:off x="2917825" y="3748088"/>
            <a:ext cx="1331913" cy="684212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chemeClr val="tx1"/>
                </a:solidFill>
              </a:rPr>
              <a:t>≥140/90 mmHg or</a:t>
            </a:r>
          </a:p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on hypertension </a:t>
            </a:r>
            <a:r>
              <a:rPr lang="fr-CA" sz="900" b="1" dirty="0" err="1">
                <a:solidFill>
                  <a:schemeClr val="tx1"/>
                </a:solidFill>
              </a:rPr>
              <a:t>Rx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AA3F44F0-9CB1-4E59-A3D9-56BEBA785CBA}"/>
              </a:ext>
            </a:extLst>
          </p:cNvPr>
          <p:cNvSpPr/>
          <p:nvPr/>
        </p:nvSpPr>
        <p:spPr>
          <a:xfrm>
            <a:off x="4335463" y="3748088"/>
            <a:ext cx="1468437" cy="684212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≥130 </a:t>
            </a:r>
            <a:r>
              <a:rPr lang="fr-CA" sz="900" b="1" dirty="0" err="1">
                <a:solidFill>
                  <a:schemeClr val="tx1"/>
                </a:solidFill>
              </a:rPr>
              <a:t>mmHg</a:t>
            </a:r>
            <a:r>
              <a:rPr lang="fr-CA" sz="900" b="1" dirty="0">
                <a:solidFill>
                  <a:schemeClr val="tx1"/>
                </a:solidFill>
              </a:rPr>
              <a:t> </a:t>
            </a:r>
            <a:r>
              <a:rPr lang="fr-CA" sz="900" b="1" dirty="0" err="1">
                <a:solidFill>
                  <a:schemeClr val="tx1"/>
                </a:solidFill>
              </a:rPr>
              <a:t>systolic</a:t>
            </a:r>
            <a:r>
              <a:rPr lang="fr-CA" sz="900" b="1" dirty="0">
                <a:solidFill>
                  <a:schemeClr val="tx1"/>
                </a:solidFill>
              </a:rPr>
              <a:t> or ≥85 </a:t>
            </a:r>
            <a:r>
              <a:rPr lang="fr-CA" sz="900" b="1" dirty="0" err="1">
                <a:solidFill>
                  <a:schemeClr val="tx1"/>
                </a:solidFill>
              </a:rPr>
              <a:t>mmHg</a:t>
            </a:r>
            <a:r>
              <a:rPr lang="fr-CA" sz="900" b="1" dirty="0">
                <a:solidFill>
                  <a:schemeClr val="tx1"/>
                </a:solidFill>
              </a:rPr>
              <a:t> </a:t>
            </a:r>
            <a:r>
              <a:rPr lang="fr-CA" sz="900" b="1" dirty="0" err="1">
                <a:solidFill>
                  <a:schemeClr val="tx1"/>
                </a:solidFill>
              </a:rPr>
              <a:t>diastolic</a:t>
            </a:r>
            <a:r>
              <a:rPr lang="fr-CA" sz="900" b="1" dirty="0">
                <a:solidFill>
                  <a:schemeClr val="tx1"/>
                </a:solidFill>
              </a:rPr>
              <a:t> or on hypertension </a:t>
            </a:r>
            <a:r>
              <a:rPr lang="fr-CA" sz="900" b="1" dirty="0" err="1">
                <a:solidFill>
                  <a:schemeClr val="tx1"/>
                </a:solidFill>
              </a:rPr>
              <a:t>Rx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id="{6ADF5A69-4E97-45E0-B9CA-0515943173FA}"/>
              </a:ext>
            </a:extLst>
          </p:cNvPr>
          <p:cNvSpPr/>
          <p:nvPr/>
        </p:nvSpPr>
        <p:spPr>
          <a:xfrm>
            <a:off x="5926138" y="3748088"/>
            <a:ext cx="1371600" cy="684212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≥130/85 </a:t>
            </a:r>
            <a:r>
              <a:rPr lang="fr-CA" sz="900" b="1" dirty="0" err="1">
                <a:solidFill>
                  <a:schemeClr val="tx1"/>
                </a:solidFill>
              </a:rPr>
              <a:t>mmHg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51" name="Cube 50">
            <a:extLst>
              <a:ext uri="{FF2B5EF4-FFF2-40B4-BE49-F238E27FC236}">
                <a16:creationId xmlns:a16="http://schemas.microsoft.com/office/drawing/2014/main" id="{2CBF67CE-023C-4988-A7FE-EA477B16BE19}"/>
              </a:ext>
            </a:extLst>
          </p:cNvPr>
          <p:cNvSpPr/>
          <p:nvPr/>
        </p:nvSpPr>
        <p:spPr>
          <a:xfrm>
            <a:off x="7396163" y="3748088"/>
            <a:ext cx="1468437" cy="684212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b="1" dirty="0">
                <a:solidFill>
                  <a:schemeClr val="tx1"/>
                </a:solidFill>
              </a:rPr>
              <a:t>≥130 mmHg systolic or ≥85 mmHg diastolic or </a:t>
            </a:r>
            <a:r>
              <a:rPr lang="fr-CA" sz="900" b="1" dirty="0">
                <a:solidFill>
                  <a:schemeClr val="tx1"/>
                </a:solidFill>
              </a:rPr>
              <a:t>on hypertension </a:t>
            </a:r>
            <a:r>
              <a:rPr lang="fr-CA" sz="900" b="1" dirty="0" err="1">
                <a:solidFill>
                  <a:schemeClr val="tx1"/>
                </a:solidFill>
              </a:rPr>
              <a:t>Rx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52" name="Cube 51">
            <a:extLst>
              <a:ext uri="{FF2B5EF4-FFF2-40B4-BE49-F238E27FC236}">
                <a16:creationId xmlns:a16="http://schemas.microsoft.com/office/drawing/2014/main" id="{FA5641C6-1696-4EBF-B860-69D7335451DE}"/>
              </a:ext>
            </a:extLst>
          </p:cNvPr>
          <p:cNvSpPr/>
          <p:nvPr/>
        </p:nvSpPr>
        <p:spPr>
          <a:xfrm>
            <a:off x="1558925" y="4489450"/>
            <a:ext cx="1295400" cy="466725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IGT, IFG, or T2D</a:t>
            </a:r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09E6CE66-F59F-4FFF-9C11-FCA591E6BB8C}"/>
              </a:ext>
            </a:extLst>
          </p:cNvPr>
          <p:cNvSpPr/>
          <p:nvPr/>
        </p:nvSpPr>
        <p:spPr>
          <a:xfrm>
            <a:off x="2917825" y="4489450"/>
            <a:ext cx="1331913" cy="466725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IGT or IFG (but not </a:t>
            </a:r>
            <a:r>
              <a:rPr lang="fr-CA" sz="900" b="1" dirty="0" err="1">
                <a:solidFill>
                  <a:schemeClr val="tx1"/>
                </a:solidFill>
              </a:rPr>
              <a:t>diabetes</a:t>
            </a:r>
            <a:r>
              <a:rPr lang="fr-CA" sz="9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553A179D-57E9-435F-818B-F5F32152C842}"/>
              </a:ext>
            </a:extLst>
          </p:cNvPr>
          <p:cNvSpPr/>
          <p:nvPr/>
        </p:nvSpPr>
        <p:spPr>
          <a:xfrm>
            <a:off x="4335463" y="4489450"/>
            <a:ext cx="1468437" cy="466725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≥5.6 </a:t>
            </a:r>
            <a:r>
              <a:rPr lang="fr-CA" sz="900" b="1" dirty="0" err="1">
                <a:solidFill>
                  <a:schemeClr val="tx1"/>
                </a:solidFill>
              </a:rPr>
              <a:t>mmol</a:t>
            </a:r>
            <a:r>
              <a:rPr lang="fr-CA" sz="900" b="1" dirty="0">
                <a:solidFill>
                  <a:schemeClr val="tx1"/>
                </a:solidFill>
              </a:rPr>
              <a:t>/l (</a:t>
            </a:r>
            <a:r>
              <a:rPr lang="fr-CA" sz="900" b="1" dirty="0" err="1">
                <a:solidFill>
                  <a:schemeClr val="tx1"/>
                </a:solidFill>
              </a:rPr>
              <a:t>includes</a:t>
            </a:r>
            <a:r>
              <a:rPr lang="fr-CA" sz="900" b="1" dirty="0">
                <a:solidFill>
                  <a:schemeClr val="tx1"/>
                </a:solidFill>
              </a:rPr>
              <a:t> </a:t>
            </a:r>
            <a:r>
              <a:rPr lang="fr-CA" sz="900" b="1" dirty="0" err="1">
                <a:solidFill>
                  <a:schemeClr val="tx1"/>
                </a:solidFill>
              </a:rPr>
              <a:t>diabetes</a:t>
            </a:r>
            <a:r>
              <a:rPr lang="fr-CA" sz="9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D445E88C-460E-42A2-A100-B64DE8E820D9}"/>
              </a:ext>
            </a:extLst>
          </p:cNvPr>
          <p:cNvSpPr/>
          <p:nvPr/>
        </p:nvSpPr>
        <p:spPr>
          <a:xfrm>
            <a:off x="5926138" y="4489450"/>
            <a:ext cx="1371600" cy="466725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IGT or </a:t>
            </a:r>
            <a:r>
              <a:rPr lang="fr-CA" sz="900" b="1" dirty="0" err="1">
                <a:solidFill>
                  <a:schemeClr val="tx1"/>
                </a:solidFill>
              </a:rPr>
              <a:t>lFG</a:t>
            </a:r>
            <a:r>
              <a:rPr lang="fr-CA" sz="900" b="1" dirty="0">
                <a:solidFill>
                  <a:schemeClr val="tx1"/>
                </a:solidFill>
              </a:rPr>
              <a:t> (but not </a:t>
            </a:r>
            <a:r>
              <a:rPr lang="fr-CA" sz="900" b="1" dirty="0" err="1">
                <a:solidFill>
                  <a:schemeClr val="tx1"/>
                </a:solidFill>
              </a:rPr>
              <a:t>diabetes</a:t>
            </a:r>
            <a:r>
              <a:rPr lang="fr-CA" sz="9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67C4B8C5-2FD5-49B8-A2BA-EF6F755B15EA}"/>
              </a:ext>
            </a:extLst>
          </p:cNvPr>
          <p:cNvSpPr/>
          <p:nvPr/>
        </p:nvSpPr>
        <p:spPr>
          <a:xfrm>
            <a:off x="7396163" y="4489450"/>
            <a:ext cx="1468437" cy="466725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≥5.6 </a:t>
            </a:r>
            <a:r>
              <a:rPr lang="fr-CA" sz="900" b="1" dirty="0" err="1">
                <a:solidFill>
                  <a:schemeClr val="tx1"/>
                </a:solidFill>
              </a:rPr>
              <a:t>mmol</a:t>
            </a:r>
            <a:r>
              <a:rPr lang="fr-CA" sz="900" b="1" dirty="0">
                <a:solidFill>
                  <a:schemeClr val="tx1"/>
                </a:solidFill>
              </a:rPr>
              <a:t>/l (</a:t>
            </a:r>
            <a:r>
              <a:rPr lang="fr-CA" sz="900" b="1" dirty="0" err="1">
                <a:solidFill>
                  <a:schemeClr val="tx1"/>
                </a:solidFill>
              </a:rPr>
              <a:t>includes</a:t>
            </a:r>
            <a:r>
              <a:rPr lang="fr-CA" sz="900" b="1" dirty="0">
                <a:solidFill>
                  <a:schemeClr val="tx1"/>
                </a:solidFill>
              </a:rPr>
              <a:t> </a:t>
            </a:r>
            <a:r>
              <a:rPr lang="fr-CA" sz="900" b="1" dirty="0" err="1">
                <a:solidFill>
                  <a:schemeClr val="tx1"/>
                </a:solidFill>
              </a:rPr>
              <a:t>diabetes</a:t>
            </a:r>
            <a:r>
              <a:rPr lang="fr-CA" sz="9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7" name="Cube 56">
            <a:extLst>
              <a:ext uri="{FF2B5EF4-FFF2-40B4-BE49-F238E27FC236}">
                <a16:creationId xmlns:a16="http://schemas.microsoft.com/office/drawing/2014/main" id="{50493907-1D95-4B16-A683-E8448E603242}"/>
              </a:ext>
            </a:extLst>
          </p:cNvPr>
          <p:cNvSpPr/>
          <p:nvPr/>
        </p:nvSpPr>
        <p:spPr>
          <a:xfrm>
            <a:off x="1558925" y="5018088"/>
            <a:ext cx="1295400" cy="419100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 err="1">
                <a:solidFill>
                  <a:schemeClr val="tx1"/>
                </a:solidFill>
              </a:rPr>
              <a:t>Microalbuminuria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id="{95FC5519-B295-4867-89C3-E99A7DCF92D7}"/>
              </a:ext>
            </a:extLst>
          </p:cNvPr>
          <p:cNvSpPr/>
          <p:nvPr/>
        </p:nvSpPr>
        <p:spPr>
          <a:xfrm>
            <a:off x="2917825" y="5018088"/>
            <a:ext cx="1331913" cy="419100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endParaRPr lang="fr-CA" sz="1400" b="1" dirty="0">
              <a:solidFill>
                <a:schemeClr val="tx1"/>
              </a:solidFill>
            </a:endParaRPr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id="{BD5CCA66-6412-44A0-89D4-67006C362245}"/>
              </a:ext>
            </a:extLst>
          </p:cNvPr>
          <p:cNvSpPr/>
          <p:nvPr/>
        </p:nvSpPr>
        <p:spPr>
          <a:xfrm>
            <a:off x="4335463" y="5018088"/>
            <a:ext cx="1468437" cy="419100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endParaRPr lang="fr-CA" sz="1400" b="1" dirty="0">
              <a:solidFill>
                <a:schemeClr val="tx1"/>
              </a:solidFill>
            </a:endParaRPr>
          </a:p>
        </p:txBody>
      </p:sp>
      <p:sp>
        <p:nvSpPr>
          <p:cNvPr id="60" name="Cube 59">
            <a:extLst>
              <a:ext uri="{FF2B5EF4-FFF2-40B4-BE49-F238E27FC236}">
                <a16:creationId xmlns:a16="http://schemas.microsoft.com/office/drawing/2014/main" id="{CEDB2ED0-DC76-40D5-BA27-EB841F2D5D40}"/>
              </a:ext>
            </a:extLst>
          </p:cNvPr>
          <p:cNvSpPr/>
          <p:nvPr/>
        </p:nvSpPr>
        <p:spPr>
          <a:xfrm>
            <a:off x="5926138" y="5018088"/>
            <a:ext cx="1371600" cy="419100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900" b="1" dirty="0" err="1">
                <a:solidFill>
                  <a:schemeClr val="tx1"/>
                </a:solidFill>
              </a:rPr>
              <a:t>Other</a:t>
            </a:r>
            <a:r>
              <a:rPr lang="fr-CA" sz="900" b="1" dirty="0">
                <a:solidFill>
                  <a:schemeClr val="tx1"/>
                </a:solidFill>
              </a:rPr>
              <a:t> </a:t>
            </a:r>
            <a:r>
              <a:rPr lang="fr-CA" sz="900" b="1" dirty="0" err="1">
                <a:solidFill>
                  <a:schemeClr val="tx1"/>
                </a:solidFill>
              </a:rPr>
              <a:t>features</a:t>
            </a:r>
            <a:r>
              <a:rPr lang="fr-CA" sz="900" b="1" dirty="0">
                <a:solidFill>
                  <a:schemeClr val="tx1"/>
                </a:solidFill>
              </a:rPr>
              <a:t> of </a:t>
            </a:r>
            <a:r>
              <a:rPr lang="fr-CA" sz="900" b="1" dirty="0" err="1">
                <a:solidFill>
                  <a:schemeClr val="tx1"/>
                </a:solidFill>
              </a:rPr>
              <a:t>insulin</a:t>
            </a:r>
            <a:r>
              <a:rPr lang="fr-CA" sz="900" b="1" dirty="0">
                <a:solidFill>
                  <a:schemeClr val="tx1"/>
                </a:solidFill>
              </a:rPr>
              <a:t> </a:t>
            </a:r>
            <a:r>
              <a:rPr lang="fr-CA" sz="900" b="1" dirty="0" err="1">
                <a:solidFill>
                  <a:schemeClr val="tx1"/>
                </a:solidFill>
              </a:rPr>
              <a:t>resistance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61" name="Cube 60">
            <a:extLst>
              <a:ext uri="{FF2B5EF4-FFF2-40B4-BE49-F238E27FC236}">
                <a16:creationId xmlns:a16="http://schemas.microsoft.com/office/drawing/2014/main" id="{26558B81-4B61-4169-86B2-025940CBC785}"/>
              </a:ext>
            </a:extLst>
          </p:cNvPr>
          <p:cNvSpPr/>
          <p:nvPr/>
        </p:nvSpPr>
        <p:spPr>
          <a:xfrm>
            <a:off x="7396163" y="5018088"/>
            <a:ext cx="1468437" cy="419100"/>
          </a:xfrm>
          <a:prstGeom prst="cube">
            <a:avLst>
              <a:gd name="adj" fmla="val 4931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defRPr/>
            </a:pPr>
            <a:endParaRPr lang="fr-CA" sz="1400" b="1" dirty="0">
              <a:solidFill>
                <a:schemeClr val="tx1"/>
              </a:solidFill>
            </a:endParaRPr>
          </a:p>
        </p:txBody>
      </p:sp>
      <p:sp>
        <p:nvSpPr>
          <p:cNvPr id="62" name="Cube 61">
            <a:extLst>
              <a:ext uri="{FF2B5EF4-FFF2-40B4-BE49-F238E27FC236}">
                <a16:creationId xmlns:a16="http://schemas.microsoft.com/office/drawing/2014/main" id="{6BEB5A8F-CB60-4C52-A396-FDC747AF77F8}"/>
              </a:ext>
            </a:extLst>
          </p:cNvPr>
          <p:cNvSpPr/>
          <p:nvPr/>
        </p:nvSpPr>
        <p:spPr>
          <a:xfrm>
            <a:off x="3557588" y="5522913"/>
            <a:ext cx="5438775" cy="1263650"/>
          </a:xfrm>
          <a:prstGeom prst="cube">
            <a:avLst>
              <a:gd name="adj" fmla="val 4896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>
              <a:lnSpc>
                <a:spcPts val="1200"/>
              </a:lnSpc>
              <a:defRPr/>
            </a:pPr>
            <a:r>
              <a:rPr lang="fr-CA" sz="900" b="1" kern="100" dirty="0" err="1">
                <a:solidFill>
                  <a:schemeClr val="tx1"/>
                </a:solidFill>
              </a:rPr>
              <a:t>Legend</a:t>
            </a:r>
            <a:r>
              <a:rPr lang="fr-CA" sz="900" b="1" kern="100" dirty="0">
                <a:solidFill>
                  <a:schemeClr val="tx1"/>
                </a:solidFill>
              </a:rPr>
              <a:t>:</a:t>
            </a:r>
          </a:p>
          <a:p>
            <a:pPr marL="85725">
              <a:lnSpc>
                <a:spcPts val="1200"/>
              </a:lnSpc>
              <a:defRPr/>
            </a:pPr>
            <a:r>
              <a:rPr lang="en-US" sz="900" b="1" kern="100" dirty="0">
                <a:solidFill>
                  <a:schemeClr val="tx1"/>
                </a:solidFill>
              </a:rPr>
              <a:t>WHO, World Health Organization; EGIR, European Group for the Study of Insulin Resistance;</a:t>
            </a:r>
          </a:p>
          <a:p>
            <a:pPr marL="85725">
              <a:lnSpc>
                <a:spcPts val="1200"/>
              </a:lnSpc>
              <a:defRPr/>
            </a:pPr>
            <a:r>
              <a:rPr lang="en-US" sz="900" b="1" kern="100" dirty="0">
                <a:solidFill>
                  <a:schemeClr val="tx1"/>
                </a:solidFill>
              </a:rPr>
              <a:t>NCEP-ATP III, National Cholesterol Education Program-Adult Treatment Panel III; AACE,</a:t>
            </a:r>
          </a:p>
          <a:p>
            <a:pPr marL="85725">
              <a:lnSpc>
                <a:spcPts val="1200"/>
              </a:lnSpc>
              <a:defRPr/>
            </a:pPr>
            <a:r>
              <a:rPr lang="en-US" sz="900" b="1" kern="100" dirty="0">
                <a:solidFill>
                  <a:schemeClr val="tx1"/>
                </a:solidFill>
              </a:rPr>
              <a:t>American Association of Clinical Endocrinologists; IDF, International Diabetes Federation;</a:t>
            </a:r>
          </a:p>
          <a:p>
            <a:pPr marL="85725">
              <a:lnSpc>
                <a:spcPts val="1200"/>
              </a:lnSpc>
              <a:defRPr/>
            </a:pPr>
            <a:r>
              <a:rPr lang="fr-CA" sz="900" b="1" kern="100" dirty="0">
                <a:solidFill>
                  <a:schemeClr val="tx1"/>
                </a:solidFill>
              </a:rPr>
              <a:t>T2D, type 2 </a:t>
            </a:r>
            <a:r>
              <a:rPr lang="fr-CA" sz="900" b="1" kern="100" dirty="0" err="1">
                <a:solidFill>
                  <a:schemeClr val="tx1"/>
                </a:solidFill>
              </a:rPr>
              <a:t>diabetes</a:t>
            </a:r>
            <a:r>
              <a:rPr lang="fr-CA" sz="900" b="1" kern="100" dirty="0">
                <a:solidFill>
                  <a:schemeClr val="tx1"/>
                </a:solidFill>
              </a:rPr>
              <a:t>; WHR, </a:t>
            </a:r>
            <a:r>
              <a:rPr lang="fr-CA" sz="900" b="1" kern="100" dirty="0" err="1">
                <a:solidFill>
                  <a:schemeClr val="tx1"/>
                </a:solidFill>
              </a:rPr>
              <a:t>waist</a:t>
            </a:r>
            <a:r>
              <a:rPr lang="fr-CA" sz="900" b="1" kern="100" dirty="0">
                <a:solidFill>
                  <a:schemeClr val="tx1"/>
                </a:solidFill>
              </a:rPr>
              <a:t>-to-hip ratio; WC, </a:t>
            </a:r>
            <a:r>
              <a:rPr lang="fr-CA" sz="900" b="1" kern="100" dirty="0" err="1">
                <a:solidFill>
                  <a:schemeClr val="tx1"/>
                </a:solidFill>
              </a:rPr>
              <a:t>waist</a:t>
            </a:r>
            <a:r>
              <a:rPr lang="fr-CA" sz="900" b="1" kern="100" dirty="0">
                <a:solidFill>
                  <a:schemeClr val="tx1"/>
                </a:solidFill>
              </a:rPr>
              <a:t> </a:t>
            </a:r>
            <a:r>
              <a:rPr lang="fr-CA" sz="900" b="1" kern="100" dirty="0" err="1">
                <a:solidFill>
                  <a:schemeClr val="tx1"/>
                </a:solidFill>
              </a:rPr>
              <a:t>circumference</a:t>
            </a:r>
            <a:r>
              <a:rPr lang="fr-CA" sz="900" b="1" kern="100" dirty="0">
                <a:solidFill>
                  <a:schemeClr val="tx1"/>
                </a:solidFill>
              </a:rPr>
              <a:t>; BMI, body mass index; and TG, </a:t>
            </a:r>
            <a:r>
              <a:rPr lang="fr-CA" sz="900" b="1" kern="100" dirty="0" err="1">
                <a:solidFill>
                  <a:schemeClr val="tx1"/>
                </a:solidFill>
              </a:rPr>
              <a:t>triglycerides</a:t>
            </a:r>
            <a:r>
              <a:rPr lang="fr-CA" sz="900" b="1" kern="100" dirty="0">
                <a:solidFill>
                  <a:schemeClr val="tx1"/>
                </a:solidFill>
              </a:rPr>
              <a:t>.</a:t>
            </a:r>
          </a:p>
          <a:p>
            <a:pPr marL="85725">
              <a:lnSpc>
                <a:spcPts val="1200"/>
              </a:lnSpc>
              <a:defRPr/>
            </a:pPr>
            <a:endParaRPr lang="fr-CA" sz="900" b="1" kern="100" dirty="0">
              <a:solidFill>
                <a:schemeClr val="tx1"/>
              </a:solidFill>
            </a:endParaRPr>
          </a:p>
          <a:p>
            <a:pPr marL="85725">
              <a:lnSpc>
                <a:spcPts val="1200"/>
              </a:lnSpc>
              <a:defRPr/>
            </a:pPr>
            <a:r>
              <a:rPr lang="en-US" sz="900" b="1" kern="100" dirty="0">
                <a:solidFill>
                  <a:schemeClr val="tx1"/>
                </a:solidFill>
              </a:rPr>
              <a:t>*Insulin sensitivity measured under </a:t>
            </a:r>
            <a:r>
              <a:rPr lang="en-US" sz="900" b="1" kern="100" dirty="0" err="1">
                <a:solidFill>
                  <a:schemeClr val="tx1"/>
                </a:solidFill>
              </a:rPr>
              <a:t>hyperinsulinemic-euglycemic</a:t>
            </a:r>
            <a:r>
              <a:rPr lang="en-US" sz="900" b="1" kern="100" dirty="0">
                <a:solidFill>
                  <a:schemeClr val="tx1"/>
                </a:solidFill>
              </a:rPr>
              <a:t>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35">
            <a:extLst>
              <a:ext uri="{FF2B5EF4-FFF2-40B4-BE49-F238E27FC236}">
                <a16:creationId xmlns:a16="http://schemas.microsoft.com/office/drawing/2014/main" id="{4C0116B0-BE3A-40AF-B6CF-C7A55C69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53975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EXAMPLE OF A SKINFOLD CALIPER AND OF A SKINFOLD MEASURMENT (BICEPS)</a:t>
            </a:r>
            <a:endParaRPr lang="fr-FR" altLang="fr-FR" sz="2000">
              <a:solidFill>
                <a:schemeClr val="tx1"/>
              </a:solidFill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871120CB-96EB-459F-BFC3-46C6AE5005AF}"/>
              </a:ext>
            </a:extLst>
          </p:cNvPr>
          <p:cNvSpPr/>
          <p:nvPr/>
        </p:nvSpPr>
        <p:spPr>
          <a:xfrm>
            <a:off x="349250" y="1739900"/>
            <a:ext cx="4652963" cy="3594100"/>
          </a:xfrm>
          <a:prstGeom prst="cube">
            <a:avLst>
              <a:gd name="adj" fmla="val 5183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B5AE1837-F11D-410D-B6B6-5B5EBBB1BDBF}"/>
              </a:ext>
            </a:extLst>
          </p:cNvPr>
          <p:cNvSpPr/>
          <p:nvPr/>
        </p:nvSpPr>
        <p:spPr>
          <a:xfrm>
            <a:off x="5270500" y="1739900"/>
            <a:ext cx="3497263" cy="3594100"/>
          </a:xfrm>
          <a:prstGeom prst="cube">
            <a:avLst>
              <a:gd name="adj" fmla="val 5183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pic>
        <p:nvPicPr>
          <p:cNvPr id="9221" name="Image 6" descr="diapo_4b.jpg">
            <a:extLst>
              <a:ext uri="{FF2B5EF4-FFF2-40B4-BE49-F238E27FC236}">
                <a16:creationId xmlns:a16="http://schemas.microsoft.com/office/drawing/2014/main" id="{20FD23F5-CFF1-4014-A561-E8F9EAFE4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1979613"/>
            <a:ext cx="2714625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age 7" descr="diapo_4a.jpg">
            <a:extLst>
              <a:ext uri="{FF2B5EF4-FFF2-40B4-BE49-F238E27FC236}">
                <a16:creationId xmlns:a16="http://schemas.microsoft.com/office/drawing/2014/main" id="{CA59D784-B9D5-409A-8B9C-19AFB54AF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997075"/>
            <a:ext cx="4370388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re 1">
            <a:extLst>
              <a:ext uri="{FF2B5EF4-FFF2-40B4-BE49-F238E27FC236}">
                <a16:creationId xmlns:a16="http://schemas.microsoft.com/office/drawing/2014/main" id="{9ED0F000-614F-4C89-808B-D2F80F713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" y="44450"/>
            <a:ext cx="8453438" cy="739775"/>
          </a:xfrm>
        </p:spPr>
        <p:txBody>
          <a:bodyPr/>
          <a:lstStyle/>
          <a:p>
            <a:r>
              <a:rPr lang="en-US" altLang="fr-FR" sz="1400">
                <a:solidFill>
                  <a:schemeClr val="tx1"/>
                </a:solidFill>
              </a:rPr>
              <a:t>CVD DEATH RATES IN THE AEROBICS CENTER LONGITUDINAL STUDY ACCORDING TO CATEGORIES OF WAIST CIRCUMFERENCE (WC) AND THE PRESENCE OR ABSENCE OF TWO OR MORE OTHER METABOLIC SYNDROME RISK FACTORS</a:t>
            </a:r>
            <a:endParaRPr lang="fr-CA" altLang="fr-FR" sz="1400">
              <a:solidFill>
                <a:schemeClr val="tx1"/>
              </a:solidFill>
            </a:endParaRPr>
          </a:p>
        </p:txBody>
      </p:sp>
      <p:sp>
        <p:nvSpPr>
          <p:cNvPr id="3076" name="Rectangle 37">
            <a:extLst>
              <a:ext uri="{FF2B5EF4-FFF2-40B4-BE49-F238E27FC236}">
                <a16:creationId xmlns:a16="http://schemas.microsoft.com/office/drawing/2014/main" id="{BEEFF285-3030-463C-8A05-EEFDAE459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6315075"/>
            <a:ext cx="3533775" cy="361950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From Katzmarzyk PT et al. Diabetes Care 2006; 29; 404-9</a:t>
            </a:r>
          </a:p>
          <a:p>
            <a:pPr eaLnBrk="1" hangingPunct="1"/>
            <a:r>
              <a:rPr lang="fr-CA" altLang="fr-FR" sz="1000"/>
              <a:t>Reproduced with permission</a:t>
            </a:r>
          </a:p>
        </p:txBody>
      </p:sp>
      <p:sp>
        <p:nvSpPr>
          <p:cNvPr id="3077" name="ZoneTexte 7">
            <a:extLst>
              <a:ext uri="{FF2B5EF4-FFF2-40B4-BE49-F238E27FC236}">
                <a16:creationId xmlns:a16="http://schemas.microsoft.com/office/drawing/2014/main" id="{4C582E6B-EA5A-431B-8538-509309358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4410075"/>
            <a:ext cx="1916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&lt; 2 risk factors</a:t>
            </a:r>
          </a:p>
        </p:txBody>
      </p:sp>
      <p:sp>
        <p:nvSpPr>
          <p:cNvPr id="3078" name="ZoneTexte 8">
            <a:extLst>
              <a:ext uri="{FF2B5EF4-FFF2-40B4-BE49-F238E27FC236}">
                <a16:creationId xmlns:a16="http://schemas.microsoft.com/office/drawing/2014/main" id="{BC76C776-8D44-4023-97EB-89CCE345B54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41287" y="3206750"/>
            <a:ext cx="1924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CVD death rate per 10 000 man-years</a:t>
            </a:r>
          </a:p>
        </p:txBody>
      </p:sp>
      <p:sp>
        <p:nvSpPr>
          <p:cNvPr id="3079" name="ZoneTexte 9">
            <a:extLst>
              <a:ext uri="{FF2B5EF4-FFF2-40B4-BE49-F238E27FC236}">
                <a16:creationId xmlns:a16="http://schemas.microsoft.com/office/drawing/2014/main" id="{0D8B4325-62C7-4397-8C7B-AE08F77BC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4056063"/>
            <a:ext cx="161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≥ 2 risk factors</a:t>
            </a:r>
          </a:p>
        </p:txBody>
      </p:sp>
      <p:graphicFrame>
        <p:nvGraphicFramePr>
          <p:cNvPr id="3074" name="Object 15">
            <a:extLst>
              <a:ext uri="{FF2B5EF4-FFF2-40B4-BE49-F238E27FC236}">
                <a16:creationId xmlns:a16="http://schemas.microsoft.com/office/drawing/2014/main" id="{0145197D-E066-4B97-A8AC-62594A0326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9488" y="1360488"/>
          <a:ext cx="6151562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Graphique" r:id="rId4" imgW="5210237" imgH="3495654" progId="MSGraph.Chart.8">
                  <p:embed followColorScheme="full"/>
                </p:oleObj>
              </mc:Choice>
              <mc:Fallback>
                <p:oleObj name="Graphique" r:id="rId4" imgW="5210237" imgH="3495654" progId="MSGraph.Chart.8">
                  <p:embed followColorScheme="full"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1360488"/>
                        <a:ext cx="6151562" cy="413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ZoneTexte 7">
            <a:extLst>
              <a:ext uri="{FF2B5EF4-FFF2-40B4-BE49-F238E27FC236}">
                <a16:creationId xmlns:a16="http://schemas.microsoft.com/office/drawing/2014/main" id="{BED4BD4C-1F42-4621-A03C-A8F80F85E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4757738"/>
            <a:ext cx="1322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fr-FR" sz="1400" b="1"/>
              <a:t>WC &lt; 94 cm</a:t>
            </a:r>
          </a:p>
        </p:txBody>
      </p:sp>
      <p:sp>
        <p:nvSpPr>
          <p:cNvPr id="3081" name="ZoneTexte 7">
            <a:extLst>
              <a:ext uri="{FF2B5EF4-FFF2-40B4-BE49-F238E27FC236}">
                <a16:creationId xmlns:a16="http://schemas.microsoft.com/office/drawing/2014/main" id="{2CE8234A-AB69-47A9-864C-2B6B0759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0" y="4757738"/>
            <a:ext cx="165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fr-FR" sz="1400" b="1"/>
              <a:t>94&lt; WC &lt; 102 cm</a:t>
            </a:r>
          </a:p>
        </p:txBody>
      </p:sp>
      <p:sp>
        <p:nvSpPr>
          <p:cNvPr id="3082" name="ZoneTexte 7">
            <a:extLst>
              <a:ext uri="{FF2B5EF4-FFF2-40B4-BE49-F238E27FC236}">
                <a16:creationId xmlns:a16="http://schemas.microsoft.com/office/drawing/2014/main" id="{9881FDED-72C5-4034-8AD1-D7923D1A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4757738"/>
            <a:ext cx="1322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fr-FR" sz="1400" b="1"/>
              <a:t>WC &gt; 102 cm</a:t>
            </a: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8BC3EF6E-29C6-4B91-A432-26D17A5F79E5}"/>
              </a:ext>
            </a:extLst>
          </p:cNvPr>
          <p:cNvGrpSpPr>
            <a:grpSpLocks/>
          </p:cNvGrpSpPr>
          <p:nvPr/>
        </p:nvGrpSpPr>
        <p:grpSpPr bwMode="auto">
          <a:xfrm>
            <a:off x="2574925" y="4162425"/>
            <a:ext cx="700088" cy="304800"/>
            <a:chOff x="2149" y="863"/>
            <a:chExt cx="1551" cy="389"/>
          </a:xfrm>
        </p:grpSpPr>
        <p:sp>
          <p:nvSpPr>
            <p:cNvPr id="3099" name="Rectangle 34">
              <a:extLst>
                <a:ext uri="{FF2B5EF4-FFF2-40B4-BE49-F238E27FC236}">
                  <a16:creationId xmlns:a16="http://schemas.microsoft.com/office/drawing/2014/main" id="{6F4155F7-F497-43FA-A73D-E68B0C5A1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000" b="1"/>
                <a:t>7327</a:t>
              </a:r>
            </a:p>
            <a:p>
              <a:pPr algn="ctr" eaLnBrk="1" hangingPunct="1"/>
              <a:r>
                <a:rPr lang="en-US" altLang="fr-FR" sz="1000" b="1"/>
                <a:t>(42) </a:t>
              </a:r>
            </a:p>
          </p:txBody>
        </p:sp>
        <p:sp>
          <p:nvSpPr>
            <p:cNvPr id="3100" name="Rectangle 35">
              <a:extLst>
                <a:ext uri="{FF2B5EF4-FFF2-40B4-BE49-F238E27FC236}">
                  <a16:creationId xmlns:a16="http://schemas.microsoft.com/office/drawing/2014/main" id="{15D84D48-06B6-402A-92F3-929124747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2400" b="1"/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399F12C5-B2DA-4945-BB77-06445473F5E0}"/>
              </a:ext>
            </a:extLst>
          </p:cNvPr>
          <p:cNvGrpSpPr>
            <a:grpSpLocks/>
          </p:cNvGrpSpPr>
          <p:nvPr/>
        </p:nvGrpSpPr>
        <p:grpSpPr bwMode="auto">
          <a:xfrm>
            <a:off x="2930525" y="3314700"/>
            <a:ext cx="700088" cy="304800"/>
            <a:chOff x="2149" y="863"/>
            <a:chExt cx="1551" cy="389"/>
          </a:xfrm>
        </p:grpSpPr>
        <p:sp>
          <p:nvSpPr>
            <p:cNvPr id="3097" name="Rectangle 34">
              <a:extLst>
                <a:ext uri="{FF2B5EF4-FFF2-40B4-BE49-F238E27FC236}">
                  <a16:creationId xmlns:a16="http://schemas.microsoft.com/office/drawing/2014/main" id="{B571B5D7-184F-4CCD-A24D-B24B4F9EF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000" b="1"/>
                <a:t>3640</a:t>
              </a:r>
            </a:p>
            <a:p>
              <a:pPr algn="ctr" eaLnBrk="1" hangingPunct="1"/>
              <a:r>
                <a:rPr lang="en-US" altLang="fr-FR" sz="1000" b="1"/>
                <a:t>(45) </a:t>
              </a:r>
            </a:p>
          </p:txBody>
        </p:sp>
        <p:sp>
          <p:nvSpPr>
            <p:cNvPr id="3098" name="Rectangle 35">
              <a:extLst>
                <a:ext uri="{FF2B5EF4-FFF2-40B4-BE49-F238E27FC236}">
                  <a16:creationId xmlns:a16="http://schemas.microsoft.com/office/drawing/2014/main" id="{E57FE1BD-1953-4232-BC4F-AE4546C67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2400" b="1"/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:a16="http://schemas.microsoft.com/office/drawing/2014/main" id="{34437265-DAE3-4C66-968A-31F8B24D4E6F}"/>
              </a:ext>
            </a:extLst>
          </p:cNvPr>
          <p:cNvGrpSpPr>
            <a:grpSpLocks/>
          </p:cNvGrpSpPr>
          <p:nvPr/>
        </p:nvGrpSpPr>
        <p:grpSpPr bwMode="auto">
          <a:xfrm>
            <a:off x="4254500" y="4237038"/>
            <a:ext cx="700088" cy="304800"/>
            <a:chOff x="2149" y="863"/>
            <a:chExt cx="1551" cy="389"/>
          </a:xfrm>
        </p:grpSpPr>
        <p:sp>
          <p:nvSpPr>
            <p:cNvPr id="3095" name="Rectangle 34">
              <a:extLst>
                <a:ext uri="{FF2B5EF4-FFF2-40B4-BE49-F238E27FC236}">
                  <a16:creationId xmlns:a16="http://schemas.microsoft.com/office/drawing/2014/main" id="{07392FE9-C81E-42A8-A9A0-E305F28D2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000" b="1"/>
                <a:t>2569</a:t>
              </a:r>
            </a:p>
            <a:p>
              <a:pPr algn="ctr" eaLnBrk="1" hangingPunct="1"/>
              <a:r>
                <a:rPr lang="en-US" altLang="fr-FR" sz="1000" b="1"/>
                <a:t>(17) </a:t>
              </a:r>
            </a:p>
          </p:txBody>
        </p:sp>
        <p:sp>
          <p:nvSpPr>
            <p:cNvPr id="3096" name="Rectangle 35">
              <a:extLst>
                <a:ext uri="{FF2B5EF4-FFF2-40B4-BE49-F238E27FC236}">
                  <a16:creationId xmlns:a16="http://schemas.microsoft.com/office/drawing/2014/main" id="{302B89A5-9E21-4E40-A8CA-F66D8CF7B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2400" b="1"/>
            </a:p>
          </p:txBody>
        </p:sp>
      </p:grpSp>
      <p:grpSp>
        <p:nvGrpSpPr>
          <p:cNvPr id="5" name="Group 33">
            <a:extLst>
              <a:ext uri="{FF2B5EF4-FFF2-40B4-BE49-F238E27FC236}">
                <a16:creationId xmlns:a16="http://schemas.microsoft.com/office/drawing/2014/main" id="{E31BC3AA-C601-4512-AEAA-ACD74B213265}"/>
              </a:ext>
            </a:extLst>
          </p:cNvPr>
          <p:cNvGrpSpPr>
            <a:grpSpLocks/>
          </p:cNvGrpSpPr>
          <p:nvPr/>
        </p:nvGrpSpPr>
        <p:grpSpPr bwMode="auto">
          <a:xfrm>
            <a:off x="4422775" y="3154363"/>
            <a:ext cx="700088" cy="304800"/>
            <a:chOff x="2149" y="863"/>
            <a:chExt cx="1551" cy="389"/>
          </a:xfrm>
        </p:grpSpPr>
        <p:sp>
          <p:nvSpPr>
            <p:cNvPr id="3093" name="Rectangle 34">
              <a:extLst>
                <a:ext uri="{FF2B5EF4-FFF2-40B4-BE49-F238E27FC236}">
                  <a16:creationId xmlns:a16="http://schemas.microsoft.com/office/drawing/2014/main" id="{5E13AA57-7CEB-47A4-9956-D707EA049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000" b="1"/>
                <a:t>3595</a:t>
              </a:r>
            </a:p>
            <a:p>
              <a:pPr algn="ctr" eaLnBrk="1" hangingPunct="1"/>
              <a:r>
                <a:rPr lang="en-US" altLang="fr-FR" sz="1000" b="1"/>
                <a:t>(45) </a:t>
              </a:r>
            </a:p>
          </p:txBody>
        </p:sp>
        <p:sp>
          <p:nvSpPr>
            <p:cNvPr id="3094" name="Rectangle 35">
              <a:extLst>
                <a:ext uri="{FF2B5EF4-FFF2-40B4-BE49-F238E27FC236}">
                  <a16:creationId xmlns:a16="http://schemas.microsoft.com/office/drawing/2014/main" id="{CEBDAA85-68D6-476A-A05D-9D6071D27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2400" b="1"/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37EC183C-1F02-4580-9DAD-201F05305F72}"/>
              </a:ext>
            </a:extLst>
          </p:cNvPr>
          <p:cNvGrpSpPr>
            <a:grpSpLocks/>
          </p:cNvGrpSpPr>
          <p:nvPr/>
        </p:nvGrpSpPr>
        <p:grpSpPr bwMode="auto">
          <a:xfrm>
            <a:off x="5665788" y="3957638"/>
            <a:ext cx="700087" cy="304800"/>
            <a:chOff x="2149" y="863"/>
            <a:chExt cx="1551" cy="389"/>
          </a:xfrm>
        </p:grpSpPr>
        <p:sp>
          <p:nvSpPr>
            <p:cNvPr id="3091" name="Rectangle 34">
              <a:extLst>
                <a:ext uri="{FF2B5EF4-FFF2-40B4-BE49-F238E27FC236}">
                  <a16:creationId xmlns:a16="http://schemas.microsoft.com/office/drawing/2014/main" id="{ECC61801-6D9B-4419-9D29-176A9F045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000" b="1"/>
                <a:t>1002</a:t>
              </a:r>
            </a:p>
            <a:p>
              <a:pPr algn="ctr" eaLnBrk="1" hangingPunct="1"/>
              <a:r>
                <a:rPr lang="en-US" altLang="fr-FR" sz="1000" b="1"/>
                <a:t>(8) </a:t>
              </a:r>
            </a:p>
          </p:txBody>
        </p:sp>
        <p:sp>
          <p:nvSpPr>
            <p:cNvPr id="3092" name="Rectangle 35">
              <a:extLst>
                <a:ext uri="{FF2B5EF4-FFF2-40B4-BE49-F238E27FC236}">
                  <a16:creationId xmlns:a16="http://schemas.microsoft.com/office/drawing/2014/main" id="{38DCCECB-9B45-46FA-9979-F2EE81F81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2400" b="1"/>
            </a:p>
          </p:txBody>
        </p:sp>
      </p:grpSp>
      <p:grpSp>
        <p:nvGrpSpPr>
          <p:cNvPr id="7" name="Group 33">
            <a:extLst>
              <a:ext uri="{FF2B5EF4-FFF2-40B4-BE49-F238E27FC236}">
                <a16:creationId xmlns:a16="http://schemas.microsoft.com/office/drawing/2014/main" id="{97A7B0CE-87A2-4AB8-94AA-6FA3B4819CB5}"/>
              </a:ext>
            </a:extLst>
          </p:cNvPr>
          <p:cNvGrpSpPr>
            <a:grpSpLocks/>
          </p:cNvGrpSpPr>
          <p:nvPr/>
        </p:nvGrpSpPr>
        <p:grpSpPr bwMode="auto">
          <a:xfrm>
            <a:off x="5930900" y="2416175"/>
            <a:ext cx="700088" cy="304800"/>
            <a:chOff x="2149" y="863"/>
            <a:chExt cx="1551" cy="389"/>
          </a:xfrm>
        </p:grpSpPr>
        <p:sp>
          <p:nvSpPr>
            <p:cNvPr id="3089" name="Rectangle 34">
              <a:extLst>
                <a:ext uri="{FF2B5EF4-FFF2-40B4-BE49-F238E27FC236}">
                  <a16:creationId xmlns:a16="http://schemas.microsoft.com/office/drawing/2014/main" id="{6D362CCF-6100-4944-A487-B9F5426B4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000" b="1"/>
                <a:t>2838</a:t>
              </a:r>
            </a:p>
            <a:p>
              <a:pPr algn="ctr" eaLnBrk="1" hangingPunct="1"/>
              <a:r>
                <a:rPr lang="en-US" altLang="fr-FR" sz="1000" b="1"/>
                <a:t>(53) </a:t>
              </a:r>
            </a:p>
          </p:txBody>
        </p:sp>
        <p:sp>
          <p:nvSpPr>
            <p:cNvPr id="3090" name="Rectangle 35">
              <a:extLst>
                <a:ext uri="{FF2B5EF4-FFF2-40B4-BE49-F238E27FC236}">
                  <a16:creationId xmlns:a16="http://schemas.microsoft.com/office/drawing/2014/main" id="{32201264-7D7D-44F0-88EE-5727CA1DC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2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277D120-A898-4A55-81D1-16EB5CBFD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2BC9282-FFBD-4BA4-B34A-0E1F255EE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www.cardiometabolic-risk.org</a:t>
            </a:r>
          </a:p>
          <a:p>
            <a:pPr eaLnBrk="1" hangingPunct="1"/>
            <a:endParaRPr lang="fr-CA" alt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0">
            <a:extLst>
              <a:ext uri="{FF2B5EF4-FFF2-40B4-BE49-F238E27FC236}">
                <a16:creationId xmlns:a16="http://schemas.microsoft.com/office/drawing/2014/main" id="{6CB6E86C-543B-49C7-8F62-B60064025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3" y="53975"/>
            <a:ext cx="8183562" cy="646113"/>
          </a:xfrm>
        </p:spPr>
        <p:txBody>
          <a:bodyPr/>
          <a:lstStyle/>
          <a:p>
            <a:r>
              <a:rPr lang="en-US" altLang="fr-FR" sz="1800">
                <a:solidFill>
                  <a:schemeClr val="tx1"/>
                </a:solidFill>
              </a:rPr>
              <a:t>EXAMPLE OF A BIOELECTRICAL IMPEDANCE ANALYSIS (BIA) SEGMENTAL SCALE ALSO SHOWING AN INDIVIDUAL ON THE SCALE</a:t>
            </a:r>
            <a:endParaRPr lang="fr-CA" altLang="fr-FR" sz="1800">
              <a:solidFill>
                <a:schemeClr val="tx1"/>
              </a:solidFill>
            </a:endParaRP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38A62424-88F8-47FA-9D7F-E22A5E977962}"/>
              </a:ext>
            </a:extLst>
          </p:cNvPr>
          <p:cNvSpPr/>
          <p:nvPr/>
        </p:nvSpPr>
        <p:spPr>
          <a:xfrm>
            <a:off x="1577975" y="985838"/>
            <a:ext cx="3011488" cy="5137150"/>
          </a:xfrm>
          <a:prstGeom prst="cube">
            <a:avLst>
              <a:gd name="adj" fmla="val 71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8253DA2F-578D-42B0-811C-FD4FBA8A26FB}"/>
              </a:ext>
            </a:extLst>
          </p:cNvPr>
          <p:cNvSpPr/>
          <p:nvPr/>
        </p:nvSpPr>
        <p:spPr>
          <a:xfrm>
            <a:off x="5145088" y="985838"/>
            <a:ext cx="2447925" cy="5137150"/>
          </a:xfrm>
          <a:prstGeom prst="cube">
            <a:avLst>
              <a:gd name="adj" fmla="val 7178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pic>
        <p:nvPicPr>
          <p:cNvPr id="10245" name="Image 5" descr="diapo_2b.jpg">
            <a:extLst>
              <a:ext uri="{FF2B5EF4-FFF2-40B4-BE49-F238E27FC236}">
                <a16:creationId xmlns:a16="http://schemas.microsoft.com/office/drawing/2014/main" id="{1A32E42C-91ED-43FA-9395-2701091AC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1289050"/>
            <a:ext cx="1933575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 6" descr="diapo_2a.jpg">
            <a:extLst>
              <a:ext uri="{FF2B5EF4-FFF2-40B4-BE49-F238E27FC236}">
                <a16:creationId xmlns:a16="http://schemas.microsoft.com/office/drawing/2014/main" id="{999A6AEF-4146-4D68-AE02-64B1A7DCC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308100"/>
            <a:ext cx="24987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35">
            <a:extLst>
              <a:ext uri="{FF2B5EF4-FFF2-40B4-BE49-F238E27FC236}">
                <a16:creationId xmlns:a16="http://schemas.microsoft.com/office/drawing/2014/main" id="{9B9CD9BB-F0AF-4173-8888-B4355315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6988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TECHNICIAN-MEASURED WAIST CIRCUMFERENCE USING A MYOTAPE (A) OR A GULICK TAPE (B)</a:t>
            </a:r>
            <a:endParaRPr lang="fr-FR" altLang="fr-FR" sz="2000">
              <a:solidFill>
                <a:schemeClr val="tx1"/>
              </a:solidFill>
            </a:endParaRP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3866A09C-D438-44B9-8DAC-20E29E228EEB}"/>
              </a:ext>
            </a:extLst>
          </p:cNvPr>
          <p:cNvSpPr/>
          <p:nvPr/>
        </p:nvSpPr>
        <p:spPr>
          <a:xfrm>
            <a:off x="304800" y="1927225"/>
            <a:ext cx="4222750" cy="3217863"/>
          </a:xfrm>
          <a:prstGeom prst="cube">
            <a:avLst>
              <a:gd name="adj" fmla="val 5183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pic>
        <p:nvPicPr>
          <p:cNvPr id="11268" name="Image 4" descr="diapo_5a.jpg">
            <a:extLst>
              <a:ext uri="{FF2B5EF4-FFF2-40B4-BE49-F238E27FC236}">
                <a16:creationId xmlns:a16="http://schemas.microsoft.com/office/drawing/2014/main" id="{2D148961-66BF-4A56-A082-38A5008AB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01875"/>
            <a:ext cx="34845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be 5">
            <a:extLst>
              <a:ext uri="{FF2B5EF4-FFF2-40B4-BE49-F238E27FC236}">
                <a16:creationId xmlns:a16="http://schemas.microsoft.com/office/drawing/2014/main" id="{F69C71C8-1584-48A1-BDDE-20237B0196F9}"/>
              </a:ext>
            </a:extLst>
          </p:cNvPr>
          <p:cNvSpPr/>
          <p:nvPr/>
        </p:nvSpPr>
        <p:spPr>
          <a:xfrm>
            <a:off x="4652963" y="1927225"/>
            <a:ext cx="4222750" cy="3217863"/>
          </a:xfrm>
          <a:prstGeom prst="cube">
            <a:avLst>
              <a:gd name="adj" fmla="val 5183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pic>
        <p:nvPicPr>
          <p:cNvPr id="11270" name="Image 6" descr="diapo_5b.jpg">
            <a:extLst>
              <a:ext uri="{FF2B5EF4-FFF2-40B4-BE49-F238E27FC236}">
                <a16:creationId xmlns:a16="http://schemas.microsoft.com/office/drawing/2014/main" id="{B85AD1FB-50CB-4D6E-A8D4-FE71290A1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300288"/>
            <a:ext cx="3475038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6">
            <a:extLst>
              <a:ext uri="{FF2B5EF4-FFF2-40B4-BE49-F238E27FC236}">
                <a16:creationId xmlns:a16="http://schemas.microsoft.com/office/drawing/2014/main" id="{A51A5154-EEFB-45AB-8CA3-7BCDA0966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655763"/>
            <a:ext cx="484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A</a:t>
            </a:r>
            <a:endParaRPr lang="fr-CA" altLang="fr-FR"/>
          </a:p>
        </p:txBody>
      </p:sp>
      <p:sp>
        <p:nvSpPr>
          <p:cNvPr id="11272" name="TextBox 7">
            <a:extLst>
              <a:ext uri="{FF2B5EF4-FFF2-40B4-BE49-F238E27FC236}">
                <a16:creationId xmlns:a16="http://schemas.microsoft.com/office/drawing/2014/main" id="{4C0C2DF0-1349-427D-AC9E-A42824D9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643063"/>
            <a:ext cx="48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B</a:t>
            </a:r>
            <a:endParaRPr lang="fr-CA" alt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be 12">
            <a:extLst>
              <a:ext uri="{FF2B5EF4-FFF2-40B4-BE49-F238E27FC236}">
                <a16:creationId xmlns:a16="http://schemas.microsoft.com/office/drawing/2014/main" id="{4D33305C-1D05-4C5A-BA5C-6A867D1A2F54}"/>
              </a:ext>
            </a:extLst>
          </p:cNvPr>
          <p:cNvSpPr/>
          <p:nvPr/>
        </p:nvSpPr>
        <p:spPr>
          <a:xfrm>
            <a:off x="600075" y="1452563"/>
            <a:ext cx="3040063" cy="3890962"/>
          </a:xfrm>
          <a:prstGeom prst="cube">
            <a:avLst>
              <a:gd name="adj" fmla="val 3539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252C2BA1-6483-42D8-A81C-78AFF2C241E2}"/>
              </a:ext>
            </a:extLst>
          </p:cNvPr>
          <p:cNvSpPr/>
          <p:nvPr/>
        </p:nvSpPr>
        <p:spPr>
          <a:xfrm>
            <a:off x="3827463" y="1443038"/>
            <a:ext cx="4716462" cy="3890962"/>
          </a:xfrm>
          <a:prstGeom prst="cube">
            <a:avLst>
              <a:gd name="adj" fmla="val 3539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12292" name="Titre 35">
            <a:extLst>
              <a:ext uri="{FF2B5EF4-FFF2-40B4-BE49-F238E27FC236}">
                <a16:creationId xmlns:a16="http://schemas.microsoft.com/office/drawing/2014/main" id="{4B4D6983-DE6C-4B47-89A5-FAF889E7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107950"/>
            <a:ext cx="8453438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SPRING-LOADED WAIST CIRCUMFERENCE MEASUREMENT TAPES</a:t>
            </a:r>
            <a:endParaRPr lang="fr-FR" altLang="fr-FR" sz="2000">
              <a:solidFill>
                <a:schemeClr val="tx1"/>
              </a:solidFill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251B05AD-AFEC-469C-BF9E-09B5AE54CCB5}"/>
              </a:ext>
            </a:extLst>
          </p:cNvPr>
          <p:cNvGrpSpPr>
            <a:grpSpLocks/>
          </p:cNvGrpSpPr>
          <p:nvPr/>
        </p:nvGrpSpPr>
        <p:grpSpPr bwMode="auto">
          <a:xfrm>
            <a:off x="1285875" y="1295400"/>
            <a:ext cx="1695450" cy="415925"/>
            <a:chOff x="2149" y="863"/>
            <a:chExt cx="1551" cy="389"/>
          </a:xfrm>
        </p:grpSpPr>
        <p:sp>
          <p:nvSpPr>
            <p:cNvPr id="12299" name="Rectangle 34">
              <a:extLst>
                <a:ext uri="{FF2B5EF4-FFF2-40B4-BE49-F238E27FC236}">
                  <a16:creationId xmlns:a16="http://schemas.microsoft.com/office/drawing/2014/main" id="{D2857ABF-2259-4CEE-8C95-DE23FF31B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000" b="1"/>
                <a:t>Myotape </a:t>
              </a:r>
            </a:p>
          </p:txBody>
        </p:sp>
        <p:sp>
          <p:nvSpPr>
            <p:cNvPr id="12300" name="Rectangle 35">
              <a:extLst>
                <a:ext uri="{FF2B5EF4-FFF2-40B4-BE49-F238E27FC236}">
                  <a16:creationId xmlns:a16="http://schemas.microsoft.com/office/drawing/2014/main" id="{5C8CAE53-6B27-4249-B036-AAAF3D74D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2400" b="1"/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892A6F84-942A-4251-B290-F93C1E6F5415}"/>
              </a:ext>
            </a:extLst>
          </p:cNvPr>
          <p:cNvGrpSpPr>
            <a:grpSpLocks/>
          </p:cNvGrpSpPr>
          <p:nvPr/>
        </p:nvGrpSpPr>
        <p:grpSpPr bwMode="auto">
          <a:xfrm>
            <a:off x="5314950" y="1295400"/>
            <a:ext cx="1695450" cy="415925"/>
            <a:chOff x="2149" y="863"/>
            <a:chExt cx="1551" cy="389"/>
          </a:xfrm>
        </p:grpSpPr>
        <p:sp>
          <p:nvSpPr>
            <p:cNvPr id="12297" name="Rectangle 34">
              <a:extLst>
                <a:ext uri="{FF2B5EF4-FFF2-40B4-BE49-F238E27FC236}">
                  <a16:creationId xmlns:a16="http://schemas.microsoft.com/office/drawing/2014/main" id="{4B766EE0-1118-4584-B074-CF1041884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000" b="1"/>
                <a:t>Gulick Tape </a:t>
              </a:r>
            </a:p>
          </p:txBody>
        </p:sp>
        <p:sp>
          <p:nvSpPr>
            <p:cNvPr id="12298" name="Rectangle 35">
              <a:extLst>
                <a:ext uri="{FF2B5EF4-FFF2-40B4-BE49-F238E27FC236}">
                  <a16:creationId xmlns:a16="http://schemas.microsoft.com/office/drawing/2014/main" id="{B7098440-8292-4380-B3E7-37F38DFD3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2400" b="1"/>
            </a:p>
          </p:txBody>
        </p:sp>
      </p:grpSp>
      <p:pic>
        <p:nvPicPr>
          <p:cNvPr id="12295" name="Image 14" descr="gulick_tape.jpg">
            <a:extLst>
              <a:ext uri="{FF2B5EF4-FFF2-40B4-BE49-F238E27FC236}">
                <a16:creationId xmlns:a16="http://schemas.microsoft.com/office/drawing/2014/main" id="{4DCADED1-BBE9-4675-9DD4-1ADD37205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1879600"/>
            <a:ext cx="3954463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Image 15" descr="myotape.jpg">
            <a:extLst>
              <a:ext uri="{FF2B5EF4-FFF2-40B4-BE49-F238E27FC236}">
                <a16:creationId xmlns:a16="http://schemas.microsoft.com/office/drawing/2014/main" id="{D450E61C-7830-40D8-BD51-2B46080DE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879600"/>
            <a:ext cx="2198688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35">
            <a:extLst>
              <a:ext uri="{FF2B5EF4-FFF2-40B4-BE49-F238E27FC236}">
                <a16:creationId xmlns:a16="http://schemas.microsoft.com/office/drawing/2014/main" id="{13AB27B9-4210-408C-9C1B-CF96441BD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8280400" cy="400050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SELF-MEASURED CIRCUMFERENCE USING A MYOTAPE</a:t>
            </a:r>
            <a:endParaRPr lang="fr-FR" altLang="fr-FR" sz="2000">
              <a:solidFill>
                <a:schemeClr val="tx1"/>
              </a:solidFill>
            </a:endParaRP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AEC180E7-55CE-4D12-82F9-E5FCA4A22BE0}"/>
              </a:ext>
            </a:extLst>
          </p:cNvPr>
          <p:cNvSpPr/>
          <p:nvPr/>
        </p:nvSpPr>
        <p:spPr>
          <a:xfrm>
            <a:off x="1892300" y="1263650"/>
            <a:ext cx="5449888" cy="4438650"/>
          </a:xfrm>
          <a:prstGeom prst="cube">
            <a:avLst>
              <a:gd name="adj" fmla="val 4779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pic>
        <p:nvPicPr>
          <p:cNvPr id="13316" name="Image 4" descr="diapo_7.jpg">
            <a:extLst>
              <a:ext uri="{FF2B5EF4-FFF2-40B4-BE49-F238E27FC236}">
                <a16:creationId xmlns:a16="http://schemas.microsoft.com/office/drawing/2014/main" id="{44074592-6238-43B5-85F1-ED81E2C9E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830388"/>
            <a:ext cx="4391025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>
            <a:extLst>
              <a:ext uri="{FF2B5EF4-FFF2-40B4-BE49-F238E27FC236}">
                <a16:creationId xmlns:a16="http://schemas.microsoft.com/office/drawing/2014/main" id="{CF9BBD65-A914-4C0B-986C-DCC3CBC77552}"/>
              </a:ext>
            </a:extLst>
          </p:cNvPr>
          <p:cNvSpPr/>
          <p:nvPr/>
        </p:nvSpPr>
        <p:spPr>
          <a:xfrm>
            <a:off x="1066800" y="1430338"/>
            <a:ext cx="3478213" cy="4454525"/>
          </a:xfrm>
          <a:prstGeom prst="cube">
            <a:avLst>
              <a:gd name="adj" fmla="val 4313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endParaRPr lang="fr-CA" sz="1100" b="1" dirty="0">
              <a:solidFill>
                <a:schemeClr val="tx1"/>
              </a:solidFill>
            </a:endParaRPr>
          </a:p>
        </p:txBody>
      </p:sp>
      <p:pic>
        <p:nvPicPr>
          <p:cNvPr id="14339" name="Image 15" descr="diapo_9_82.jpg">
            <a:extLst>
              <a:ext uri="{FF2B5EF4-FFF2-40B4-BE49-F238E27FC236}">
                <a16:creationId xmlns:a16="http://schemas.microsoft.com/office/drawing/2014/main" id="{78871B56-D6C3-48FC-881F-FB8F97A9E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897063"/>
            <a:ext cx="302736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be 6">
            <a:extLst>
              <a:ext uri="{FF2B5EF4-FFF2-40B4-BE49-F238E27FC236}">
                <a16:creationId xmlns:a16="http://schemas.microsoft.com/office/drawing/2014/main" id="{2E71D236-58C7-474A-886F-61879D0E2F2F}"/>
              </a:ext>
            </a:extLst>
          </p:cNvPr>
          <p:cNvSpPr/>
          <p:nvPr/>
        </p:nvSpPr>
        <p:spPr>
          <a:xfrm>
            <a:off x="4886325" y="1430338"/>
            <a:ext cx="3478213" cy="4454525"/>
          </a:xfrm>
          <a:prstGeom prst="cube">
            <a:avLst>
              <a:gd name="adj" fmla="val 4313"/>
            </a:avLst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endParaRPr lang="fr-CA" sz="1100" b="1" dirty="0">
              <a:solidFill>
                <a:schemeClr val="tx1"/>
              </a:solidFill>
            </a:endParaRPr>
          </a:p>
        </p:txBody>
      </p:sp>
      <p:pic>
        <p:nvPicPr>
          <p:cNvPr id="14341" name="Image 14" descr="diapo_9_37.jpg">
            <a:extLst>
              <a:ext uri="{FF2B5EF4-FFF2-40B4-BE49-F238E27FC236}">
                <a16:creationId xmlns:a16="http://schemas.microsoft.com/office/drawing/2014/main" id="{EE5F0ACB-F8B1-4CBB-9CDF-26D352122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895475"/>
            <a:ext cx="30162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itre 35">
            <a:extLst>
              <a:ext uri="{FF2B5EF4-FFF2-40B4-BE49-F238E27FC236}">
                <a16:creationId xmlns:a16="http://schemas.microsoft.com/office/drawing/2014/main" id="{E76EA585-102D-4B2F-A129-06062F043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46038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INTRA-ABDOMINAL FAT IN ELDERLY VERSUS YOUNG MEN WITH THE SAME </a:t>
            </a:r>
            <a:r>
              <a:rPr lang="fr-CA" altLang="fr-FR" sz="2000">
                <a:solidFill>
                  <a:schemeClr val="tx1"/>
                </a:solidFill>
              </a:rPr>
              <a:t>WAIST CIRCUMFERENCE</a:t>
            </a:r>
            <a:endParaRPr lang="fr-FR" altLang="fr-FR" sz="2000">
              <a:solidFill>
                <a:schemeClr val="tx1"/>
              </a:solidFill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80881EFA-1224-4CE2-BD19-D61DBE8BEC68}"/>
              </a:ext>
            </a:extLst>
          </p:cNvPr>
          <p:cNvGrpSpPr>
            <a:grpSpLocks/>
          </p:cNvGrpSpPr>
          <p:nvPr/>
        </p:nvGrpSpPr>
        <p:grpSpPr bwMode="auto">
          <a:xfrm>
            <a:off x="1885950" y="1285875"/>
            <a:ext cx="1695450" cy="417513"/>
            <a:chOff x="2149" y="863"/>
            <a:chExt cx="1551" cy="389"/>
          </a:xfrm>
        </p:grpSpPr>
        <p:sp>
          <p:nvSpPr>
            <p:cNvPr id="14349" name="Rectangle 34">
              <a:extLst>
                <a:ext uri="{FF2B5EF4-FFF2-40B4-BE49-F238E27FC236}">
                  <a16:creationId xmlns:a16="http://schemas.microsoft.com/office/drawing/2014/main" id="{1893012B-16E2-4EE9-8E75-AB25975C5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600" b="1"/>
                <a:t>82 years old </a:t>
              </a:r>
            </a:p>
          </p:txBody>
        </p:sp>
        <p:sp>
          <p:nvSpPr>
            <p:cNvPr id="14350" name="Rectangle 35">
              <a:extLst>
                <a:ext uri="{FF2B5EF4-FFF2-40B4-BE49-F238E27FC236}">
                  <a16:creationId xmlns:a16="http://schemas.microsoft.com/office/drawing/2014/main" id="{F26CF729-60EF-4771-B428-99EADCF25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2400" b="1"/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1834456F-6851-48AB-94D1-24B5900B7E92}"/>
              </a:ext>
            </a:extLst>
          </p:cNvPr>
          <p:cNvGrpSpPr>
            <a:grpSpLocks/>
          </p:cNvGrpSpPr>
          <p:nvPr/>
        </p:nvGrpSpPr>
        <p:grpSpPr bwMode="auto">
          <a:xfrm>
            <a:off x="5721350" y="1285875"/>
            <a:ext cx="1695450" cy="417513"/>
            <a:chOff x="2149" y="863"/>
            <a:chExt cx="1551" cy="389"/>
          </a:xfrm>
        </p:grpSpPr>
        <p:sp>
          <p:nvSpPr>
            <p:cNvPr id="14347" name="Rectangle 34">
              <a:extLst>
                <a:ext uri="{FF2B5EF4-FFF2-40B4-BE49-F238E27FC236}">
                  <a16:creationId xmlns:a16="http://schemas.microsoft.com/office/drawing/2014/main" id="{DF4BDD8A-0048-432A-8727-24723FBEE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600" b="1"/>
                <a:t>37 years old </a:t>
              </a:r>
            </a:p>
          </p:txBody>
        </p:sp>
        <p:sp>
          <p:nvSpPr>
            <p:cNvPr id="14348" name="Rectangle 35">
              <a:extLst>
                <a:ext uri="{FF2B5EF4-FFF2-40B4-BE49-F238E27FC236}">
                  <a16:creationId xmlns:a16="http://schemas.microsoft.com/office/drawing/2014/main" id="{2D55291F-CF9E-4361-90C4-9F4EB9E52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865"/>
              <a:ext cx="69" cy="385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2400" b="1"/>
            </a:p>
          </p:txBody>
        </p:sp>
      </p:grpSp>
      <p:sp>
        <p:nvSpPr>
          <p:cNvPr id="14345" name="ZoneTexte 13">
            <a:extLst>
              <a:ext uri="{FF2B5EF4-FFF2-40B4-BE49-F238E27FC236}">
                <a16:creationId xmlns:a16="http://schemas.microsoft.com/office/drawing/2014/main" id="{37621E25-58FA-4E27-B348-1E13D3FD6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4795838"/>
            <a:ext cx="29289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500" b="1"/>
              <a:t>• Waist Circumference: 91 cm</a:t>
            </a:r>
          </a:p>
          <a:p>
            <a:pPr eaLnBrk="1" hangingPunct="1"/>
            <a:r>
              <a:rPr lang="fr-CA" altLang="fr-FR" sz="1500" b="1"/>
              <a:t>• Intra-abdominal Fat: 190 cm</a:t>
            </a:r>
            <a:r>
              <a:rPr lang="fr-CA" altLang="fr-FR" sz="1500" b="1" baseline="30000"/>
              <a:t>2</a:t>
            </a:r>
          </a:p>
          <a:p>
            <a:pPr eaLnBrk="1" hangingPunct="1"/>
            <a:r>
              <a:rPr lang="fr-CA" altLang="fr-FR" sz="1500" b="1"/>
              <a:t>• Subcutaneous Fat: 162 cm</a:t>
            </a:r>
            <a:r>
              <a:rPr lang="fr-CA" altLang="fr-FR" sz="1500" b="1" baseline="30000"/>
              <a:t>2</a:t>
            </a:r>
            <a:endParaRPr lang="fr-CA" altLang="fr-FR" sz="1500" baseline="30000"/>
          </a:p>
        </p:txBody>
      </p:sp>
      <p:sp>
        <p:nvSpPr>
          <p:cNvPr id="14346" name="ZoneTexte 14">
            <a:extLst>
              <a:ext uri="{FF2B5EF4-FFF2-40B4-BE49-F238E27FC236}">
                <a16:creationId xmlns:a16="http://schemas.microsoft.com/office/drawing/2014/main" id="{4251B0EC-FB95-4B6C-A06D-FD102DCC4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4795838"/>
            <a:ext cx="28765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500" b="1"/>
              <a:t>• Waist Circumference: 93 cm</a:t>
            </a:r>
          </a:p>
          <a:p>
            <a:pPr eaLnBrk="1" hangingPunct="1"/>
            <a:r>
              <a:rPr lang="fr-CA" altLang="fr-FR" sz="1500" b="1"/>
              <a:t>• Intra-abdominal Fat: 98 cm</a:t>
            </a:r>
            <a:r>
              <a:rPr lang="fr-CA" altLang="fr-FR" sz="1500" b="1" baseline="30000"/>
              <a:t>2</a:t>
            </a:r>
          </a:p>
          <a:p>
            <a:pPr eaLnBrk="1" hangingPunct="1"/>
            <a:r>
              <a:rPr lang="fr-CA" altLang="fr-FR" sz="1500" b="1"/>
              <a:t>• Subcutaneous Fat: 274 cm</a:t>
            </a:r>
            <a:r>
              <a:rPr lang="fr-CA" altLang="fr-FR" sz="1500" b="1" baseline="30000"/>
              <a:t>2</a:t>
            </a:r>
            <a:endParaRPr lang="fr-CA" altLang="fr-FR" sz="1500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21" descr="6-Waist_Circumference_fig5_FILM_fond.png">
            <a:extLst>
              <a:ext uri="{FF2B5EF4-FFF2-40B4-BE49-F238E27FC236}">
                <a16:creationId xmlns:a16="http://schemas.microsoft.com/office/drawing/2014/main" id="{FB626BB6-7AAA-4EBD-A8AE-9F5B5D400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re 35">
            <a:extLst>
              <a:ext uri="{FF2B5EF4-FFF2-40B4-BE49-F238E27FC236}">
                <a16:creationId xmlns:a16="http://schemas.microsoft.com/office/drawing/2014/main" id="{E0062C26-54DD-4E4F-B1FC-E9D9BA63B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6513"/>
            <a:ext cx="8283575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RELATIONSHIP BETWEEN REDUCTIONS IN WAIST CIRCUMFERENCE AND </a:t>
            </a:r>
            <a:r>
              <a:rPr lang="fr-CA" altLang="fr-FR" sz="2000">
                <a:solidFill>
                  <a:schemeClr val="tx1"/>
                </a:solidFill>
              </a:rPr>
              <a:t>INTRA-ABDOMINAL FAT</a:t>
            </a:r>
            <a:endParaRPr lang="fr-FR" altLang="fr-FR" sz="2000">
              <a:solidFill>
                <a:schemeClr val="tx1"/>
              </a:solidFill>
            </a:endParaRPr>
          </a:p>
        </p:txBody>
      </p:sp>
      <p:sp>
        <p:nvSpPr>
          <p:cNvPr id="15364" name="ZoneTexte 4">
            <a:extLst>
              <a:ext uri="{FF2B5EF4-FFF2-40B4-BE49-F238E27FC236}">
                <a16:creationId xmlns:a16="http://schemas.microsoft.com/office/drawing/2014/main" id="{ECABE253-AA27-4B4B-A30D-EAFCA06E66C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275556" y="3093244"/>
            <a:ext cx="382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Reduction in Intra-abdominal Fat (kg)</a:t>
            </a:r>
          </a:p>
        </p:txBody>
      </p:sp>
      <p:sp>
        <p:nvSpPr>
          <p:cNvPr id="15365" name="ZoneTexte 5">
            <a:extLst>
              <a:ext uri="{FF2B5EF4-FFF2-40B4-BE49-F238E27FC236}">
                <a16:creationId xmlns:a16="http://schemas.microsoft.com/office/drawing/2014/main" id="{638EA859-6334-4CE3-A131-6158837D4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738" y="5387975"/>
            <a:ext cx="4068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Reduction in Waist Circumference (cm)</a:t>
            </a:r>
          </a:p>
        </p:txBody>
      </p:sp>
      <p:sp>
        <p:nvSpPr>
          <p:cNvPr id="15366" name="ZoneTexte 6">
            <a:extLst>
              <a:ext uri="{FF2B5EF4-FFF2-40B4-BE49-F238E27FC236}">
                <a16:creationId xmlns:a16="http://schemas.microsoft.com/office/drawing/2014/main" id="{1221EECD-70E3-4D3E-9D56-25999D519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6398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3</a:t>
            </a:r>
          </a:p>
        </p:txBody>
      </p:sp>
      <p:sp>
        <p:nvSpPr>
          <p:cNvPr id="15367" name="ZoneTexte 7">
            <a:extLst>
              <a:ext uri="{FF2B5EF4-FFF2-40B4-BE49-F238E27FC236}">
                <a16:creationId xmlns:a16="http://schemas.microsoft.com/office/drawing/2014/main" id="{1FEF09F1-1C0C-47C0-B3DE-6CE67AAEB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3136900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1</a:t>
            </a:r>
          </a:p>
        </p:txBody>
      </p:sp>
      <p:sp>
        <p:nvSpPr>
          <p:cNvPr id="15368" name="ZoneTexte 8">
            <a:extLst>
              <a:ext uri="{FF2B5EF4-FFF2-40B4-BE49-F238E27FC236}">
                <a16:creationId xmlns:a16="http://schemas.microsoft.com/office/drawing/2014/main" id="{294469D8-97CD-4AB6-9FED-E48BBC3F8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388143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0</a:t>
            </a:r>
          </a:p>
        </p:txBody>
      </p:sp>
      <p:sp>
        <p:nvSpPr>
          <p:cNvPr id="15369" name="ZoneTexte 9">
            <a:extLst>
              <a:ext uri="{FF2B5EF4-FFF2-40B4-BE49-F238E27FC236}">
                <a16:creationId xmlns:a16="http://schemas.microsoft.com/office/drawing/2014/main" id="{20D80229-54DC-41F5-8D4E-7053B302A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4625975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-1</a:t>
            </a:r>
          </a:p>
        </p:txBody>
      </p:sp>
      <p:sp>
        <p:nvSpPr>
          <p:cNvPr id="15370" name="ZoneTexte 10">
            <a:extLst>
              <a:ext uri="{FF2B5EF4-FFF2-40B4-BE49-F238E27FC236}">
                <a16:creationId xmlns:a16="http://schemas.microsoft.com/office/drawing/2014/main" id="{4D28C093-1D70-45C3-8EDB-30598092D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13" y="4930775"/>
            <a:ext cx="442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-10</a:t>
            </a:r>
          </a:p>
        </p:txBody>
      </p:sp>
      <p:sp>
        <p:nvSpPr>
          <p:cNvPr id="15371" name="ZoneTexte 11">
            <a:extLst>
              <a:ext uri="{FF2B5EF4-FFF2-40B4-BE49-F238E27FC236}">
                <a16:creationId xmlns:a16="http://schemas.microsoft.com/office/drawing/2014/main" id="{62EB1EF9-9844-4F5A-AD80-36CA45044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3" y="4940300"/>
            <a:ext cx="3429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-5</a:t>
            </a:r>
          </a:p>
        </p:txBody>
      </p:sp>
      <p:sp>
        <p:nvSpPr>
          <p:cNvPr id="15372" name="ZoneTexte 12">
            <a:extLst>
              <a:ext uri="{FF2B5EF4-FFF2-40B4-BE49-F238E27FC236}">
                <a16:creationId xmlns:a16="http://schemas.microsoft.com/office/drawing/2014/main" id="{0E1FDE4C-CF1D-496D-B3AA-57D6F3960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488" y="4940300"/>
            <a:ext cx="2841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0</a:t>
            </a:r>
          </a:p>
        </p:txBody>
      </p:sp>
      <p:sp>
        <p:nvSpPr>
          <p:cNvPr id="15373" name="ZoneTexte 13">
            <a:extLst>
              <a:ext uri="{FF2B5EF4-FFF2-40B4-BE49-F238E27FC236}">
                <a16:creationId xmlns:a16="http://schemas.microsoft.com/office/drawing/2014/main" id="{42A4AA8A-A5E2-4A4F-9A9D-90E337553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940300"/>
            <a:ext cx="2841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5</a:t>
            </a:r>
          </a:p>
        </p:txBody>
      </p:sp>
      <p:sp>
        <p:nvSpPr>
          <p:cNvPr id="15374" name="ZoneTexte 14">
            <a:extLst>
              <a:ext uri="{FF2B5EF4-FFF2-40B4-BE49-F238E27FC236}">
                <a16:creationId xmlns:a16="http://schemas.microsoft.com/office/drawing/2014/main" id="{FE1B29C3-D56C-46F0-BB1D-79F15E12A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4930775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10</a:t>
            </a:r>
          </a:p>
        </p:txBody>
      </p:sp>
      <p:sp>
        <p:nvSpPr>
          <p:cNvPr id="15375" name="ZoneTexte 15">
            <a:extLst>
              <a:ext uri="{FF2B5EF4-FFF2-40B4-BE49-F238E27FC236}">
                <a16:creationId xmlns:a16="http://schemas.microsoft.com/office/drawing/2014/main" id="{CB24E7FF-0028-45C5-8C80-D42ED9555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213" y="4940300"/>
            <a:ext cx="3841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15</a:t>
            </a:r>
          </a:p>
        </p:txBody>
      </p:sp>
      <p:sp>
        <p:nvSpPr>
          <p:cNvPr id="15376" name="ZoneTexte 16">
            <a:extLst>
              <a:ext uri="{FF2B5EF4-FFF2-40B4-BE49-F238E27FC236}">
                <a16:creationId xmlns:a16="http://schemas.microsoft.com/office/drawing/2014/main" id="{7C8EBB2F-C537-4847-837C-11ACC8C1E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4930775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20</a:t>
            </a:r>
          </a:p>
        </p:txBody>
      </p:sp>
      <p:sp>
        <p:nvSpPr>
          <p:cNvPr id="15377" name="ZoneTexte 18">
            <a:extLst>
              <a:ext uri="{FF2B5EF4-FFF2-40B4-BE49-F238E27FC236}">
                <a16:creationId xmlns:a16="http://schemas.microsoft.com/office/drawing/2014/main" id="{987ECE9F-593E-46AC-8DB1-143FEA601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988" y="4930775"/>
            <a:ext cx="38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25</a:t>
            </a:r>
          </a:p>
        </p:txBody>
      </p:sp>
      <p:sp>
        <p:nvSpPr>
          <p:cNvPr id="15378" name="ZoneTexte 19">
            <a:extLst>
              <a:ext uri="{FF2B5EF4-FFF2-40B4-BE49-F238E27FC236}">
                <a16:creationId xmlns:a16="http://schemas.microsoft.com/office/drawing/2014/main" id="{3329DCBB-F4B5-4CE1-9D5D-D82140795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2393950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2</a:t>
            </a:r>
          </a:p>
        </p:txBody>
      </p:sp>
      <p:sp>
        <p:nvSpPr>
          <p:cNvPr id="21" name="Rogner un rectangle à un seul coin 20">
            <a:extLst>
              <a:ext uri="{FF2B5EF4-FFF2-40B4-BE49-F238E27FC236}">
                <a16:creationId xmlns:a16="http://schemas.microsoft.com/office/drawing/2014/main" id="{1DDB071C-957E-4A74-84C4-617B4DF0CD53}"/>
              </a:ext>
            </a:extLst>
          </p:cNvPr>
          <p:cNvSpPr/>
          <p:nvPr/>
        </p:nvSpPr>
        <p:spPr>
          <a:xfrm flipH="1">
            <a:off x="2062163" y="1865313"/>
            <a:ext cx="1497012" cy="447675"/>
          </a:xfrm>
          <a:prstGeom prst="snip1Rect">
            <a:avLst>
              <a:gd name="adj" fmla="val 13143"/>
            </a:avLst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b="1" dirty="0">
                <a:solidFill>
                  <a:schemeClr val="tx1"/>
                </a:solidFill>
              </a:rPr>
              <a:t>R</a:t>
            </a:r>
            <a:r>
              <a:rPr lang="fr-CA" b="1" baseline="30000" dirty="0">
                <a:solidFill>
                  <a:schemeClr val="tx1"/>
                </a:solidFill>
              </a:rPr>
              <a:t>2 </a:t>
            </a:r>
            <a:r>
              <a:rPr lang="fr-CA" b="1" dirty="0">
                <a:solidFill>
                  <a:schemeClr val="tx1"/>
                </a:solidFill>
              </a:rPr>
              <a:t>= 0.25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alpha val="49000"/>
              </a:schemeClr>
            </a:gs>
            <a:gs pos="100000">
              <a:schemeClr val="bg1">
                <a:alpha val="32000"/>
              </a:schemeClr>
            </a:gs>
          </a:gsLst>
          <a:lin ang="16200000" scaled="0"/>
          <a:tileRect/>
        </a:gradFill>
        <a:ln w="12700">
          <a:solidFill>
            <a:schemeClr val="bg2"/>
          </a:solidFill>
        </a:ln>
      </a:spPr>
      <a:bodyPr anchor="ctr"/>
      <a:lstStyle>
        <a:defPPr>
          <a:defRPr sz="105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11610</TotalTime>
  <Words>2181</Words>
  <Application>Microsoft Office PowerPoint</Application>
  <PresentationFormat>Affichage à l'écran (4:3)</PresentationFormat>
  <Paragraphs>456</Paragraphs>
  <Slides>31</Slides>
  <Notes>31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Wingdings</vt:lpstr>
      <vt:lpstr>Conception personnalisée</vt:lpstr>
      <vt:lpstr>2_Conception personnalisée</vt:lpstr>
      <vt:lpstr>Graphique Microsoft Office Excel</vt:lpstr>
      <vt:lpstr>Graphique Microsoft Graph</vt:lpstr>
      <vt:lpstr>Illustrations relevant to  Evaluating CMR section</vt:lpstr>
      <vt:lpstr>BMI CATEGORIES FOR CLASSIFYING NORMAL WEIGHT, OVERWEIGHT, AND OBESITY IN CAUCASIANS</vt:lpstr>
      <vt:lpstr>EXAMPLE OF A SKINFOLD CALIPER AND OF A SKINFOLD MEASURMENT (BICEPS)</vt:lpstr>
      <vt:lpstr>EXAMPLE OF A BIOELECTRICAL IMPEDANCE ANALYSIS (BIA) SEGMENTAL SCALE ALSO SHOWING AN INDIVIDUAL ON THE SCALE</vt:lpstr>
      <vt:lpstr>TECHNICIAN-MEASURED WAIST CIRCUMFERENCE USING A MYOTAPE (A) OR A GULICK TAPE (B)</vt:lpstr>
      <vt:lpstr>SPRING-LOADED WAIST CIRCUMFERENCE MEASUREMENT TAPES</vt:lpstr>
      <vt:lpstr>SELF-MEASURED CIRCUMFERENCE USING A MYOTAPE</vt:lpstr>
      <vt:lpstr>INTRA-ABDOMINAL FAT IN ELDERLY VERSUS YOUNG MEN WITH THE SAME WAIST CIRCUMFERENCE</vt:lpstr>
      <vt:lpstr>RELATIONSHIP BETWEEN REDUCTIONS IN WAIST CIRCUMFERENCE AND INTRA-ABDOMINAL FAT</vt:lpstr>
      <vt:lpstr>WOMEN WITH HIGH VS. LOW WAIST-TO-HIP RATIO (WHR) BUT THE SAME WAIST CIRCUMFERENCE AND INTRA-ABDOMINAL ADIPOSE TISSUE (AT)</vt:lpstr>
      <vt:lpstr>RELATIONSHIPS BETWEEN CHANGES IN INTRA-ABDOMINAL FAT AND REDUCTION IN WAIST CIRCUMFERENCE (A) AND WAIST-TO-HIP RATIO (WHR) (B) IN OBESE WOMEN</vt:lpstr>
      <vt:lpstr>RELATIONSHIP BETWEEN INTRA-ABDOMINAL FAT WITH WAIST CIRCUMFERENCE (A) AND SAGITTAL DIAMETER (B)</vt:lpstr>
      <vt:lpstr>MEASUREMENT OF SAGITTAL DIAMETER IN THE STANDING AND SUPINE POSITIONS</vt:lpstr>
      <vt:lpstr>3-D RECONSTRUCTION OF THE THIGH AND ABDOMEN USING MULTIPLE COMPUTED TOMOGRAPHY (CT) IMAGES</vt:lpstr>
      <vt:lpstr>EXAMPLE OF A NON-SEGMENTED AND SEGMENTED COMPUTED TOMOGRAPHY (CT) IMAGE AT THE MID-THIGH AND ABDOMEN (L4-L5)</vt:lpstr>
      <vt:lpstr>CONTRIBUTION OF INTRA-ABDOMINAL FAT TO TOTAL BODY FAT IN MEN AND WOMEN</vt:lpstr>
      <vt:lpstr>MEASURING LIVER FAT BY COMPUTED TOMOGRAPHY (CT): NORMAL VERSUS FATTY LIVER</vt:lpstr>
      <vt:lpstr>MEASURING SKELETAL MUSCLE LIPID CONTENT BY COMPUTED TOMOGRAPHY (CT) IN LEAN AND OBESE MEN</vt:lpstr>
      <vt:lpstr>WHOLE BODY MAGNETIC RESONANCE IMAGING (MRI) AQUISITION</vt:lpstr>
      <vt:lpstr>GREYSCALE NON-SEGMENTED AND SEGMENTED MAGNETIC  RESONANCE IMAGING (MRI) IMAGE AT THE MID-THIGH IN AN OBESE WOMAN</vt:lpstr>
      <vt:lpstr>GREYSCALE NON-SEGMENTED AND SEGMENTED MAGNETIC RESONANCE IMAGING (MRI) ABDOMINAL IMAGE AT L4-L5 IN AN OBESE WOMAN</vt:lpstr>
      <vt:lpstr>EXAMPLE OF DEXA OUTPUT</vt:lpstr>
      <vt:lpstr>ULTRASONOGRAPHY MEASUREMENTS OF ABDOMINAL TISSUE COMPOSITION</vt:lpstr>
      <vt:lpstr>USE OF HYPERTRIGLYCERIDEMIC WAIST AS A SCREENING TOOL TO IDENTIFYING INDIVIDUALS LIKELY TO BE CHARACTERIZED BY THE CLUSTER OF ABNORMALITIES OF THE METABOLIC SYNDROME</vt:lpstr>
      <vt:lpstr>ASSOCIATIONS OF METABOLIC SYNDROME COMPONENTS WITH CRITERIA FOR THE CLINICAL DIAGNOSIS OF THE METABOLIC SYNDROME AS PROPOSED BY THE NCEP-ATP III</vt:lpstr>
      <vt:lpstr>RELATIVE RISK OF CARDIOVASCULAR DISEASE (CVD) ASSOCIATED WITH THE METABOLIC SYNDROME OF STUDIES INCLUDED IN THE META-ANALYSIS OF GALASSI ET AL.</vt:lpstr>
      <vt:lpstr>CRITERIA FOR THE CLINICAL DIAGNOSIS OF THE METABOLIC SYNDROME ACCORDING TO THE IDF</vt:lpstr>
      <vt:lpstr>Présentation PowerPoint</vt:lpstr>
      <vt:lpstr>Présentation PowerPoint</vt:lpstr>
      <vt:lpstr>CVD DEATH RATES IN THE AEROBICS CENTER LONGITUDINAL STUDY ACCORDING TO CATEGORIES OF WAIST CIRCUMFERENCE (WC) AND THE PRESENCE OR ABSENCE OF TWO OR MORE OTHER METABOLIC SYNDROME RISK FACTORS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cardiometabolic risk</dc:title>
  <dc:creator>Alain Cyr</dc:creator>
  <cp:lastModifiedBy>Isabelle Martineau</cp:lastModifiedBy>
  <cp:revision>774</cp:revision>
  <dcterms:created xsi:type="dcterms:W3CDTF">2007-08-27T23:55:38Z</dcterms:created>
  <dcterms:modified xsi:type="dcterms:W3CDTF">2022-11-30T13:28:59Z</dcterms:modified>
</cp:coreProperties>
</file>