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61"/>
  </p:notesMasterIdLst>
  <p:handoutMasterIdLst>
    <p:handoutMasterId r:id="rId62"/>
  </p:handoutMasterIdLst>
  <p:sldIdLst>
    <p:sldId id="297" r:id="rId2"/>
    <p:sldId id="317" r:id="rId3"/>
    <p:sldId id="312" r:id="rId4"/>
    <p:sldId id="308" r:id="rId5"/>
    <p:sldId id="305" r:id="rId6"/>
    <p:sldId id="309" r:id="rId7"/>
    <p:sldId id="311" r:id="rId8"/>
    <p:sldId id="310" r:id="rId9"/>
    <p:sldId id="349" r:id="rId10"/>
    <p:sldId id="316" r:id="rId11"/>
    <p:sldId id="315" r:id="rId12"/>
    <p:sldId id="314" r:id="rId13"/>
    <p:sldId id="318" r:id="rId14"/>
    <p:sldId id="319" r:id="rId15"/>
    <p:sldId id="320" r:id="rId16"/>
    <p:sldId id="321" r:id="rId17"/>
    <p:sldId id="322" r:id="rId18"/>
    <p:sldId id="323" r:id="rId19"/>
    <p:sldId id="324" r:id="rId20"/>
    <p:sldId id="325" r:id="rId21"/>
    <p:sldId id="326" r:id="rId22"/>
    <p:sldId id="327" r:id="rId23"/>
    <p:sldId id="328" r:id="rId24"/>
    <p:sldId id="329" r:id="rId25"/>
    <p:sldId id="330" r:id="rId26"/>
    <p:sldId id="331" r:id="rId27"/>
    <p:sldId id="332" r:id="rId28"/>
    <p:sldId id="333" r:id="rId29"/>
    <p:sldId id="334" r:id="rId30"/>
    <p:sldId id="335" r:id="rId31"/>
    <p:sldId id="336" r:id="rId32"/>
    <p:sldId id="337" r:id="rId33"/>
    <p:sldId id="338" r:id="rId34"/>
    <p:sldId id="339" r:id="rId35"/>
    <p:sldId id="340" r:id="rId36"/>
    <p:sldId id="341" r:id="rId37"/>
    <p:sldId id="342" r:id="rId38"/>
    <p:sldId id="343" r:id="rId39"/>
    <p:sldId id="344" r:id="rId40"/>
    <p:sldId id="345" r:id="rId41"/>
    <p:sldId id="346" r:id="rId42"/>
    <p:sldId id="347" r:id="rId43"/>
    <p:sldId id="350" r:id="rId44"/>
    <p:sldId id="351" r:id="rId45"/>
    <p:sldId id="348" r:id="rId46"/>
    <p:sldId id="352" r:id="rId47"/>
    <p:sldId id="353" r:id="rId48"/>
    <p:sldId id="354" r:id="rId49"/>
    <p:sldId id="356" r:id="rId50"/>
    <p:sldId id="355" r:id="rId51"/>
    <p:sldId id="357" r:id="rId52"/>
    <p:sldId id="358" r:id="rId53"/>
    <p:sldId id="359" r:id="rId54"/>
    <p:sldId id="360" r:id="rId55"/>
    <p:sldId id="361" r:id="rId56"/>
    <p:sldId id="362" r:id="rId57"/>
    <p:sldId id="363" r:id="rId58"/>
    <p:sldId id="364" r:id="rId59"/>
    <p:sldId id="365" r:id="rId60"/>
  </p:sldIdLst>
  <p:sldSz cx="9144000" cy="6858000" type="screen4x3"/>
  <p:notesSz cx="7010400" cy="9296400"/>
  <p:defaultTextStyle>
    <a:defPPr>
      <a:defRPr lang="fr-CA"/>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CCECFF"/>
    <a:srgbClr val="A20000"/>
    <a:srgbClr val="C0C0C0"/>
    <a:srgbClr val="3399FF"/>
    <a:srgbClr val="96969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41" autoAdjust="0"/>
    <p:restoredTop sz="94646" autoAdjust="0"/>
  </p:normalViewPr>
  <p:slideViewPr>
    <p:cSldViewPr snapToGrid="0">
      <p:cViewPr varScale="1">
        <p:scale>
          <a:sx n="111" d="100"/>
          <a:sy n="111" d="100"/>
        </p:scale>
        <p:origin x="187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604"/>
    </p:cViewPr>
  </p:sorterViewPr>
  <p:notesViewPr>
    <p:cSldViewPr snapToGrid="0">
      <p:cViewPr varScale="1">
        <p:scale>
          <a:sx n="56" d="100"/>
          <a:sy n="56" d="100"/>
        </p:scale>
        <p:origin x="-2490" y="-90"/>
      </p:cViewPr>
      <p:guideLst>
        <p:guide orient="horz" pos="2928"/>
        <p:guide pos="2208"/>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image" Target="../media/image113.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7.emf"/><Relationship Id="rId1" Type="http://schemas.openxmlformats.org/officeDocument/2006/relationships/image" Target="../media/image116.emf"/><Relationship Id="rId4" Type="http://schemas.openxmlformats.org/officeDocument/2006/relationships/image" Target="../media/image1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8338"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pPr>
              <a:defRPr/>
            </a:pPr>
            <a:endParaRPr lang="fr-FR"/>
          </a:p>
        </p:txBody>
      </p:sp>
      <p:sp>
        <p:nvSpPr>
          <p:cNvPr id="398339" name="Rectangle 3"/>
          <p:cNvSpPr>
            <a:spLocks noGrp="1" noChangeArrowheads="1"/>
          </p:cNvSpPr>
          <p:nvPr>
            <p:ph type="dt" sz="quarter" idx="1"/>
          </p:nvPr>
        </p:nvSpPr>
        <p:spPr bwMode="auto">
          <a:xfrm>
            <a:off x="397256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pPr>
              <a:defRPr/>
            </a:pPr>
            <a:endParaRPr lang="fr-FR"/>
          </a:p>
        </p:txBody>
      </p:sp>
      <p:sp>
        <p:nvSpPr>
          <p:cNvPr id="398340" name="Rectangle 4"/>
          <p:cNvSpPr>
            <a:spLocks noGrp="1" noChangeArrowheads="1"/>
          </p:cNvSpPr>
          <p:nvPr>
            <p:ph type="ftr" sz="quarter" idx="2"/>
          </p:nvPr>
        </p:nvSpPr>
        <p:spPr bwMode="auto">
          <a:xfrm>
            <a:off x="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pPr>
              <a:defRPr/>
            </a:pPr>
            <a:endParaRPr lang="fr-FR"/>
          </a:p>
        </p:txBody>
      </p:sp>
      <p:sp>
        <p:nvSpPr>
          <p:cNvPr id="398341" name="Rectangle 5"/>
          <p:cNvSpPr>
            <a:spLocks noGrp="1" noChangeArrowheads="1"/>
          </p:cNvSpPr>
          <p:nvPr>
            <p:ph type="sldNum" sz="quarter" idx="3"/>
          </p:nvPr>
        </p:nvSpPr>
        <p:spPr bwMode="auto">
          <a:xfrm>
            <a:off x="397256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pPr>
              <a:defRPr/>
            </a:pPr>
            <a:fld id="{D49A8CFF-10D8-4DD7-BAC5-F588184A060A}" type="slidenum">
              <a:rPr lang="fr-FR"/>
              <a:pPr>
                <a:defRPr/>
              </a:pPr>
              <a:t>‹N°›</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pPr>
              <a:defRPr/>
            </a:pPr>
            <a:endParaRPr lang="fr-CA"/>
          </a:p>
        </p:txBody>
      </p:sp>
      <p:sp>
        <p:nvSpPr>
          <p:cNvPr id="159747"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pPr>
              <a:defRPr/>
            </a:pPr>
            <a:endParaRPr lang="fr-CA"/>
          </a:p>
        </p:txBody>
      </p:sp>
      <p:sp>
        <p:nvSpPr>
          <p:cNvPr id="1843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59749"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fr-CA" noProof="0"/>
              <a:t>Cliquez pour modifier les styles du texte du masque</a:t>
            </a:r>
          </a:p>
          <a:p>
            <a:pPr lvl="1"/>
            <a:r>
              <a:rPr lang="fr-CA" noProof="0"/>
              <a:t>Deuxième niveau</a:t>
            </a:r>
          </a:p>
          <a:p>
            <a:pPr lvl="2"/>
            <a:r>
              <a:rPr lang="fr-CA" noProof="0"/>
              <a:t>Troisième niveau</a:t>
            </a:r>
          </a:p>
          <a:p>
            <a:pPr lvl="3"/>
            <a:r>
              <a:rPr lang="fr-CA" noProof="0"/>
              <a:t>Quatrième niveau</a:t>
            </a:r>
          </a:p>
          <a:p>
            <a:pPr lvl="4"/>
            <a:r>
              <a:rPr lang="fr-CA" noProof="0"/>
              <a:t>Cinquième niveau</a:t>
            </a:r>
          </a:p>
        </p:txBody>
      </p:sp>
      <p:sp>
        <p:nvSpPr>
          <p:cNvPr id="159750"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pPr>
              <a:defRPr/>
            </a:pPr>
            <a:endParaRPr lang="fr-CA"/>
          </a:p>
        </p:txBody>
      </p:sp>
      <p:sp>
        <p:nvSpPr>
          <p:cNvPr id="159751"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pPr>
              <a:defRPr/>
            </a:pPr>
            <a:fld id="{BE7677C9-5FA7-4F8F-8294-4DE77FF2BED8}" type="slidenum">
              <a:rPr lang="fr-CA"/>
              <a:pPr>
                <a:defRPr/>
              </a:pPr>
              <a:t>‹N°›</a:t>
            </a:fld>
            <a:endParaRPr lang="fr-CA"/>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Line 4"/>
          <p:cNvSpPr>
            <a:spLocks noChangeShapeType="1"/>
          </p:cNvSpPr>
          <p:nvPr userDrawn="1"/>
        </p:nvSpPr>
        <p:spPr bwMode="auto">
          <a:xfrm>
            <a:off x="0" y="819150"/>
            <a:ext cx="8937625" cy="0"/>
          </a:xfrm>
          <a:prstGeom prst="line">
            <a:avLst/>
          </a:prstGeom>
          <a:noFill/>
          <a:ln w="9525">
            <a:solidFill>
              <a:srgbClr val="C0C0C0"/>
            </a:solidFill>
            <a:round/>
            <a:headEnd/>
            <a:tailEnd/>
          </a:ln>
          <a:effectLst/>
        </p:spPr>
        <p:txBody>
          <a:bodyPr/>
          <a:lstStyle/>
          <a:p>
            <a:pPr>
              <a:defRPr/>
            </a:pPr>
            <a:endParaRPr lang="fr-CA"/>
          </a:p>
        </p:txBody>
      </p:sp>
      <p:sp>
        <p:nvSpPr>
          <p:cNvPr id="5" name="Rectangle 5"/>
          <p:cNvSpPr>
            <a:spLocks noChangeArrowheads="1"/>
          </p:cNvSpPr>
          <p:nvPr userDrawn="1"/>
        </p:nvSpPr>
        <p:spPr bwMode="auto">
          <a:xfrm>
            <a:off x="179388" y="6308725"/>
            <a:ext cx="3127375" cy="360363"/>
          </a:xfrm>
          <a:prstGeom prst="rect">
            <a:avLst/>
          </a:prstGeom>
          <a:solidFill>
            <a:srgbClr val="D8ECEA">
              <a:alpha val="89000"/>
            </a:srgbClr>
          </a:solidFill>
          <a:ln w="9525">
            <a:miter lim="800000"/>
            <a:headEnd/>
            <a:tailEnd/>
          </a:ln>
          <a:effectLst/>
          <a:scene3d>
            <a:camera prst="legacyObliqueTopRight"/>
            <a:lightRig rig="legacyFlat4" dir="b"/>
          </a:scene3d>
          <a:sp3d extrusionH="201600" prstMaterial="legacyMatte">
            <a:bevelT w="13500" h="13500" prst="angle"/>
            <a:bevelB w="13500" h="13500" prst="angle"/>
            <a:extrusionClr>
              <a:srgbClr val="D8ECEA"/>
            </a:extrusionClr>
          </a:sp3d>
        </p:spPr>
        <p:txBody>
          <a:bodyPr wrap="none" anchor="ctr">
            <a:flatTx/>
          </a:bodyPr>
          <a:lstStyle/>
          <a:p>
            <a:pPr>
              <a:defRPr/>
            </a:pPr>
            <a:r>
              <a:rPr lang="fr-CA" sz="1000"/>
              <a:t>Source: International Chair on Cardiometabolic Risk</a:t>
            </a:r>
          </a:p>
          <a:p>
            <a:pPr>
              <a:defRPr/>
            </a:pPr>
            <a:r>
              <a:rPr lang="fr-CA" sz="1000"/>
              <a:t>www.cardiometabolic-risk.org </a:t>
            </a:r>
          </a:p>
        </p:txBody>
      </p:sp>
      <p:sp>
        <p:nvSpPr>
          <p:cNvPr id="6" name="Rectangle 6"/>
          <p:cNvSpPr>
            <a:spLocks noChangeArrowheads="1"/>
          </p:cNvSpPr>
          <p:nvPr userDrawn="1"/>
        </p:nvSpPr>
        <p:spPr bwMode="auto">
          <a:xfrm>
            <a:off x="0" y="0"/>
            <a:ext cx="161925" cy="819150"/>
          </a:xfrm>
          <a:prstGeom prst="rect">
            <a:avLst/>
          </a:prstGeom>
          <a:solidFill>
            <a:srgbClr val="C80000"/>
          </a:solidFill>
          <a:ln w="9525">
            <a:noFill/>
            <a:miter lim="800000"/>
            <a:headEnd/>
            <a:tailEnd/>
          </a:ln>
          <a:effectLst/>
        </p:spPr>
        <p:txBody>
          <a:bodyPr wrap="none" anchor="ctr"/>
          <a:lstStyle/>
          <a:p>
            <a:pPr>
              <a:defRPr/>
            </a:pPr>
            <a:endParaRPr lang="fr-CA"/>
          </a:p>
        </p:txBody>
      </p:sp>
      <p:sp>
        <p:nvSpPr>
          <p:cNvPr id="7" name="Rectangle 8"/>
          <p:cNvSpPr>
            <a:spLocks noChangeArrowheads="1"/>
          </p:cNvSpPr>
          <p:nvPr userDrawn="1"/>
        </p:nvSpPr>
        <p:spPr bwMode="auto">
          <a:xfrm>
            <a:off x="0" y="0"/>
            <a:ext cx="161925" cy="98425"/>
          </a:xfrm>
          <a:prstGeom prst="rect">
            <a:avLst/>
          </a:prstGeom>
          <a:solidFill>
            <a:srgbClr val="FE0000"/>
          </a:solidFill>
          <a:ln w="9525">
            <a:noFill/>
            <a:miter lim="800000"/>
            <a:headEnd/>
            <a:tailEnd/>
          </a:ln>
          <a:effectLst/>
        </p:spPr>
        <p:txBody>
          <a:bodyPr wrap="none" anchor="ctr"/>
          <a:lstStyle/>
          <a:p>
            <a:pPr>
              <a:defRPr/>
            </a:pPr>
            <a:endParaRPr lang="fr-CA"/>
          </a:p>
        </p:txBody>
      </p:sp>
      <p:pic>
        <p:nvPicPr>
          <p:cNvPr id="8" name="Picture 13"/>
          <p:cNvPicPr>
            <a:picLocks noChangeAspect="1" noChangeArrowheads="1"/>
          </p:cNvPicPr>
          <p:nvPr userDrawn="1"/>
        </p:nvPicPr>
        <p:blipFill>
          <a:blip r:embed="rId3" cstate="print"/>
          <a:srcRect/>
          <a:stretch>
            <a:fillRect/>
          </a:stretch>
        </p:blipFill>
        <p:spPr bwMode="auto">
          <a:xfrm>
            <a:off x="8520113" y="142875"/>
            <a:ext cx="461962" cy="404813"/>
          </a:xfrm>
          <a:prstGeom prst="rect">
            <a:avLst/>
          </a:prstGeom>
          <a:noFill/>
          <a:ln w="9525">
            <a:noFill/>
            <a:miter lim="800000"/>
            <a:headEnd/>
            <a:tailEnd/>
          </a:ln>
        </p:spPr>
      </p:pic>
      <p:sp>
        <p:nvSpPr>
          <p:cNvPr id="226322" name="Rectangle 18"/>
          <p:cNvSpPr>
            <a:spLocks noGrp="1" noChangeArrowheads="1"/>
          </p:cNvSpPr>
          <p:nvPr>
            <p:ph type="ctrTitle"/>
          </p:nvPr>
        </p:nvSpPr>
        <p:spPr>
          <a:xfrm>
            <a:off x="657225" y="1179513"/>
            <a:ext cx="7772400" cy="1470025"/>
          </a:xfrm>
          <a:solidFill>
            <a:schemeClr val="accent1"/>
          </a:solidFill>
          <a:ln w="28575">
            <a:solidFill>
              <a:schemeClr val="bg1"/>
            </a:solidFill>
          </a:ln>
        </p:spPr>
        <p:txBody>
          <a:bodyPr/>
          <a:lstStyle>
            <a:lvl1pPr algn="ctr">
              <a:defRPr sz="4000" b="0"/>
            </a:lvl1pPr>
          </a:lstStyle>
          <a:p>
            <a:r>
              <a:rPr lang="fr-CA"/>
              <a:t>Cliquez et modifiez le titre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75425" y="188913"/>
            <a:ext cx="2130425" cy="5895975"/>
          </a:xfrm>
        </p:spPr>
        <p:txBody>
          <a:bodyPr vert="eaVert"/>
          <a:lstStyle/>
          <a:p>
            <a:r>
              <a:rPr lang="fr-FR"/>
              <a:t>Cliquez pour modifier le style du titre</a:t>
            </a:r>
            <a:endParaRPr lang="fr-CA"/>
          </a:p>
        </p:txBody>
      </p:sp>
      <p:sp>
        <p:nvSpPr>
          <p:cNvPr id="3" name="Espace réservé du texte vertical 2"/>
          <p:cNvSpPr>
            <a:spLocks noGrp="1"/>
          </p:cNvSpPr>
          <p:nvPr>
            <p:ph type="body" orient="vert" idx="1"/>
          </p:nvPr>
        </p:nvSpPr>
        <p:spPr>
          <a:xfrm>
            <a:off x="179388" y="188913"/>
            <a:ext cx="6243637" cy="58959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179388" y="188913"/>
            <a:ext cx="8280400" cy="457200"/>
          </a:xfrm>
        </p:spPr>
        <p:txBody>
          <a:bodyPr/>
          <a:lstStyle/>
          <a:p>
            <a:r>
              <a:rPr lang="fr-FR"/>
              <a:t>Cliquez pour modifier le style du titre</a:t>
            </a:r>
            <a:endParaRPr lang="fr-CA"/>
          </a:p>
        </p:txBody>
      </p:sp>
      <p:sp>
        <p:nvSpPr>
          <p:cNvPr id="3" name="Espace réservé du graphique 2"/>
          <p:cNvSpPr>
            <a:spLocks noGrp="1"/>
          </p:cNvSpPr>
          <p:nvPr>
            <p:ph type="chart" idx="1"/>
          </p:nvPr>
        </p:nvSpPr>
        <p:spPr>
          <a:xfrm>
            <a:off x="476250" y="1179513"/>
            <a:ext cx="8229600" cy="4905375"/>
          </a:xfrm>
        </p:spPr>
        <p:txBody>
          <a:bodyPr/>
          <a:lstStyle/>
          <a:p>
            <a:pPr lvl="0"/>
            <a:endParaRPr lang="fr-CA" noProof="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179388" y="188913"/>
            <a:ext cx="8280400" cy="457200"/>
          </a:xfrm>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476250" y="1179513"/>
            <a:ext cx="4038600" cy="49053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quarter" idx="2"/>
          </p:nvPr>
        </p:nvSpPr>
        <p:spPr>
          <a:xfrm>
            <a:off x="4667250" y="1179513"/>
            <a:ext cx="4038600" cy="23764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contenu 4"/>
          <p:cNvSpPr>
            <a:spLocks noGrp="1"/>
          </p:cNvSpPr>
          <p:nvPr>
            <p:ph sz="quarter" idx="3"/>
          </p:nvPr>
        </p:nvSpPr>
        <p:spPr>
          <a:xfrm>
            <a:off x="4667250" y="3708400"/>
            <a:ext cx="4038600" cy="23764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fr-CA"/>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fr-F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fr-F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998166F7-6920-4091-B0C5-EBE143DA6312}" type="slidenum">
              <a:rPr lang="fr-F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476250" y="1179513"/>
            <a:ext cx="4038600" cy="4905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67250" y="1179513"/>
            <a:ext cx="4038600" cy="4905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8"/>
          <p:cNvPicPr>
            <a:picLocks noChangeAspect="1" noChangeArrowheads="1"/>
          </p:cNvPicPr>
          <p:nvPr userDrawn="1"/>
        </p:nvPicPr>
        <p:blipFill>
          <a:blip r:embed="rId16" cstate="print"/>
          <a:srcRect/>
          <a:stretch>
            <a:fillRect/>
          </a:stretch>
        </p:blipFill>
        <p:spPr bwMode="auto">
          <a:xfrm>
            <a:off x="0" y="549275"/>
            <a:ext cx="9144000" cy="6308725"/>
          </a:xfrm>
          <a:prstGeom prst="rect">
            <a:avLst/>
          </a:prstGeom>
          <a:noFill/>
          <a:ln w="9525">
            <a:noFill/>
            <a:miter lim="800000"/>
            <a:headEnd/>
            <a:tailEnd/>
          </a:ln>
        </p:spPr>
      </p:pic>
      <p:pic>
        <p:nvPicPr>
          <p:cNvPr id="3075" name="Picture 14"/>
          <p:cNvPicPr>
            <a:picLocks noChangeAspect="1" noChangeArrowheads="1"/>
          </p:cNvPicPr>
          <p:nvPr userDrawn="1"/>
        </p:nvPicPr>
        <p:blipFill>
          <a:blip r:embed="rId17" cstate="print"/>
          <a:srcRect/>
          <a:stretch>
            <a:fillRect/>
          </a:stretch>
        </p:blipFill>
        <p:spPr bwMode="auto">
          <a:xfrm>
            <a:off x="0" y="42863"/>
            <a:ext cx="9144000" cy="865187"/>
          </a:xfrm>
          <a:prstGeom prst="rect">
            <a:avLst/>
          </a:prstGeom>
          <a:noFill/>
          <a:ln w="9525">
            <a:noFill/>
            <a:miter lim="800000"/>
            <a:headEnd/>
            <a:tailEnd/>
          </a:ln>
        </p:spPr>
      </p:pic>
      <p:sp>
        <p:nvSpPr>
          <p:cNvPr id="16401" name="Line 17"/>
          <p:cNvSpPr>
            <a:spLocks noChangeShapeType="1"/>
          </p:cNvSpPr>
          <p:nvPr userDrawn="1"/>
        </p:nvSpPr>
        <p:spPr bwMode="auto">
          <a:xfrm>
            <a:off x="0" y="819150"/>
            <a:ext cx="7227888" cy="0"/>
          </a:xfrm>
          <a:prstGeom prst="line">
            <a:avLst/>
          </a:prstGeom>
          <a:noFill/>
          <a:ln w="9525">
            <a:solidFill>
              <a:srgbClr val="C0C0C0"/>
            </a:solidFill>
            <a:round/>
            <a:headEnd/>
            <a:tailEnd/>
          </a:ln>
          <a:effectLst/>
        </p:spPr>
        <p:txBody>
          <a:bodyPr/>
          <a:lstStyle/>
          <a:p>
            <a:pPr>
              <a:defRPr/>
            </a:pPr>
            <a:endParaRPr lang="fr-CA"/>
          </a:p>
        </p:txBody>
      </p:sp>
      <p:sp>
        <p:nvSpPr>
          <p:cNvPr id="16394" name="Rectangle 10"/>
          <p:cNvSpPr>
            <a:spLocks noChangeArrowheads="1"/>
          </p:cNvSpPr>
          <p:nvPr userDrawn="1"/>
        </p:nvSpPr>
        <p:spPr bwMode="auto">
          <a:xfrm>
            <a:off x="179388" y="6308725"/>
            <a:ext cx="3140075" cy="360363"/>
          </a:xfrm>
          <a:prstGeom prst="rect">
            <a:avLst/>
          </a:prstGeom>
          <a:solidFill>
            <a:srgbClr val="D8ECEA">
              <a:alpha val="89000"/>
            </a:srgbClr>
          </a:solidFill>
          <a:ln w="9525">
            <a:miter lim="800000"/>
            <a:headEnd/>
            <a:tailEnd/>
          </a:ln>
          <a:effectLst/>
          <a:scene3d>
            <a:camera prst="legacyObliqueTopRight"/>
            <a:lightRig rig="legacyFlat4" dir="b"/>
          </a:scene3d>
          <a:sp3d extrusionH="201600" prstMaterial="legacyMatte">
            <a:bevelT w="13500" h="13500" prst="angle"/>
            <a:bevelB w="13500" h="13500" prst="angle"/>
            <a:extrusionClr>
              <a:srgbClr val="D8ECEA"/>
            </a:extrusionClr>
          </a:sp3d>
        </p:spPr>
        <p:txBody>
          <a:bodyPr wrap="none" anchor="ctr">
            <a:flatTx/>
          </a:bodyPr>
          <a:lstStyle/>
          <a:p>
            <a:pPr>
              <a:defRPr/>
            </a:pPr>
            <a:r>
              <a:rPr lang="fr-CA" sz="1000"/>
              <a:t>Source: International Chair on Cardiometabolic Risk</a:t>
            </a:r>
          </a:p>
          <a:p>
            <a:pPr>
              <a:defRPr/>
            </a:pPr>
            <a:r>
              <a:rPr lang="fr-CA" sz="1000"/>
              <a:t>www.cardiometabolic-risk.org </a:t>
            </a:r>
          </a:p>
        </p:txBody>
      </p:sp>
      <p:sp>
        <p:nvSpPr>
          <p:cNvPr id="16391" name="Rectangle 7"/>
          <p:cNvSpPr>
            <a:spLocks noChangeArrowheads="1"/>
          </p:cNvSpPr>
          <p:nvPr userDrawn="1"/>
        </p:nvSpPr>
        <p:spPr bwMode="auto">
          <a:xfrm>
            <a:off x="0" y="0"/>
            <a:ext cx="161925" cy="819150"/>
          </a:xfrm>
          <a:prstGeom prst="rect">
            <a:avLst/>
          </a:prstGeom>
          <a:solidFill>
            <a:srgbClr val="C80000"/>
          </a:solidFill>
          <a:ln w="9525">
            <a:noFill/>
            <a:miter lim="800000"/>
            <a:headEnd/>
            <a:tailEnd/>
          </a:ln>
          <a:effectLst/>
        </p:spPr>
        <p:txBody>
          <a:bodyPr wrap="none" anchor="ctr"/>
          <a:lstStyle/>
          <a:p>
            <a:pPr>
              <a:defRPr/>
            </a:pPr>
            <a:endParaRPr lang="fr-CA"/>
          </a:p>
        </p:txBody>
      </p:sp>
      <p:sp>
        <p:nvSpPr>
          <p:cNvPr id="16400" name="Rectangle 16"/>
          <p:cNvSpPr>
            <a:spLocks noChangeArrowheads="1"/>
          </p:cNvSpPr>
          <p:nvPr userDrawn="1"/>
        </p:nvSpPr>
        <p:spPr bwMode="auto">
          <a:xfrm>
            <a:off x="0" y="0"/>
            <a:ext cx="161925" cy="98425"/>
          </a:xfrm>
          <a:prstGeom prst="rect">
            <a:avLst/>
          </a:prstGeom>
          <a:solidFill>
            <a:srgbClr val="FE0000"/>
          </a:solidFill>
          <a:ln w="9525">
            <a:noFill/>
            <a:miter lim="800000"/>
            <a:headEnd/>
            <a:tailEnd/>
          </a:ln>
          <a:effectLst/>
        </p:spPr>
        <p:txBody>
          <a:bodyPr wrap="none" anchor="ctr"/>
          <a:lstStyle/>
          <a:p>
            <a:pPr>
              <a:defRPr/>
            </a:pPr>
            <a:endParaRPr lang="fr-CA"/>
          </a:p>
        </p:txBody>
      </p:sp>
      <p:sp>
        <p:nvSpPr>
          <p:cNvPr id="3080" name="Rectangle 11"/>
          <p:cNvSpPr>
            <a:spLocks noGrp="1" noChangeArrowheads="1"/>
          </p:cNvSpPr>
          <p:nvPr>
            <p:ph type="title"/>
          </p:nvPr>
        </p:nvSpPr>
        <p:spPr bwMode="auto">
          <a:xfrm>
            <a:off x="179388" y="188913"/>
            <a:ext cx="82804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fr-CA"/>
              <a:t>Cliquez et modifiez le titre</a:t>
            </a:r>
          </a:p>
        </p:txBody>
      </p:sp>
      <p:pic>
        <p:nvPicPr>
          <p:cNvPr id="3081" name="Picture 18"/>
          <p:cNvPicPr>
            <a:picLocks noChangeAspect="1" noChangeArrowheads="1"/>
          </p:cNvPicPr>
          <p:nvPr userDrawn="1"/>
        </p:nvPicPr>
        <p:blipFill>
          <a:blip r:embed="rId18" cstate="print"/>
          <a:srcRect/>
          <a:stretch>
            <a:fillRect/>
          </a:stretch>
        </p:blipFill>
        <p:spPr bwMode="auto">
          <a:xfrm>
            <a:off x="8520113" y="142875"/>
            <a:ext cx="461962" cy="404813"/>
          </a:xfrm>
          <a:prstGeom prst="rect">
            <a:avLst/>
          </a:prstGeom>
          <a:noFill/>
          <a:ln w="9525">
            <a:noFill/>
            <a:miter lim="800000"/>
            <a:headEnd/>
            <a:tailEnd/>
          </a:ln>
        </p:spPr>
      </p:pic>
      <p:sp>
        <p:nvSpPr>
          <p:cNvPr id="3082" name="Rectangle 20"/>
          <p:cNvSpPr>
            <a:spLocks noGrp="1" noChangeArrowheads="1"/>
          </p:cNvSpPr>
          <p:nvPr>
            <p:ph type="body" idx="1"/>
          </p:nvPr>
        </p:nvSpPr>
        <p:spPr bwMode="auto">
          <a:xfrm>
            <a:off x="476250" y="1179513"/>
            <a:ext cx="8229600" cy="4905375"/>
          </a:xfrm>
          <a:prstGeom prst="rect">
            <a:avLst/>
          </a:prstGeom>
          <a:solidFill>
            <a:srgbClr val="CCECFF"/>
          </a:solidFill>
          <a:ln w="9525">
            <a:noFill/>
            <a:miter lim="800000"/>
            <a:headEnd/>
            <a:tailEnd/>
          </a:ln>
        </p:spPr>
        <p:txBody>
          <a:bodyPr vert="horz" wrap="square" lIns="91440" tIns="45720" rIns="91440" bIns="45720" numCol="1" anchor="ctr" anchorCtr="1" compatLnSpc="1">
            <a:prstTxWarp prst="textNoShape">
              <a:avLst/>
            </a:prstTxWarp>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Tree>
  </p:cSld>
  <p:clrMap bg1="lt1" tx1="dk1" bg2="lt2" tx2="dk2" accent1="accent1" accent2="accent2" accent3="accent3" accent4="accent4" accent5="accent5" accent6="accent6" hlink="hlink" folHlink="folHlink"/>
  <p:sldLayoutIdLst>
    <p:sldLayoutId id="2147484111"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2" r:id="rId14"/>
  </p:sldLayoutIdLst>
  <p:txStyles>
    <p:titleStyle>
      <a:lvl1pPr algn="l" rtl="0" eaLnBrk="0" fontAlgn="base" hangingPunct="0">
        <a:spcBef>
          <a:spcPct val="0"/>
        </a:spcBef>
        <a:spcAft>
          <a:spcPct val="0"/>
        </a:spcAft>
        <a:defRPr sz="2400" b="1">
          <a:solidFill>
            <a:srgbClr val="333333"/>
          </a:solidFill>
          <a:latin typeface="+mj-lt"/>
          <a:ea typeface="+mj-ea"/>
          <a:cs typeface="+mj-cs"/>
        </a:defRPr>
      </a:lvl1pPr>
      <a:lvl2pPr algn="l" rtl="0" eaLnBrk="0" fontAlgn="base" hangingPunct="0">
        <a:spcBef>
          <a:spcPct val="0"/>
        </a:spcBef>
        <a:spcAft>
          <a:spcPct val="0"/>
        </a:spcAft>
        <a:defRPr sz="2400" b="1">
          <a:solidFill>
            <a:srgbClr val="333333"/>
          </a:solidFill>
          <a:latin typeface="Arial" charset="0"/>
        </a:defRPr>
      </a:lvl2pPr>
      <a:lvl3pPr algn="l" rtl="0" eaLnBrk="0" fontAlgn="base" hangingPunct="0">
        <a:spcBef>
          <a:spcPct val="0"/>
        </a:spcBef>
        <a:spcAft>
          <a:spcPct val="0"/>
        </a:spcAft>
        <a:defRPr sz="2400" b="1">
          <a:solidFill>
            <a:srgbClr val="333333"/>
          </a:solidFill>
          <a:latin typeface="Arial" charset="0"/>
        </a:defRPr>
      </a:lvl3pPr>
      <a:lvl4pPr algn="l" rtl="0" eaLnBrk="0" fontAlgn="base" hangingPunct="0">
        <a:spcBef>
          <a:spcPct val="0"/>
        </a:spcBef>
        <a:spcAft>
          <a:spcPct val="0"/>
        </a:spcAft>
        <a:defRPr sz="2400" b="1">
          <a:solidFill>
            <a:srgbClr val="333333"/>
          </a:solidFill>
          <a:latin typeface="Arial" charset="0"/>
        </a:defRPr>
      </a:lvl4pPr>
      <a:lvl5pPr algn="l" rtl="0" eaLnBrk="0" fontAlgn="base" hangingPunct="0">
        <a:spcBef>
          <a:spcPct val="0"/>
        </a:spcBef>
        <a:spcAft>
          <a:spcPct val="0"/>
        </a:spcAft>
        <a:defRPr sz="2400" b="1">
          <a:solidFill>
            <a:srgbClr val="333333"/>
          </a:solidFill>
          <a:latin typeface="Arial" charset="0"/>
        </a:defRPr>
      </a:lvl5pPr>
      <a:lvl6pPr marL="457200" algn="l" rtl="0" fontAlgn="base">
        <a:spcBef>
          <a:spcPct val="0"/>
        </a:spcBef>
        <a:spcAft>
          <a:spcPct val="0"/>
        </a:spcAft>
        <a:defRPr sz="2400" b="1">
          <a:solidFill>
            <a:srgbClr val="333333"/>
          </a:solidFill>
          <a:latin typeface="Arial" charset="0"/>
        </a:defRPr>
      </a:lvl6pPr>
      <a:lvl7pPr marL="914400" algn="l" rtl="0" fontAlgn="base">
        <a:spcBef>
          <a:spcPct val="0"/>
        </a:spcBef>
        <a:spcAft>
          <a:spcPct val="0"/>
        </a:spcAft>
        <a:defRPr sz="2400" b="1">
          <a:solidFill>
            <a:srgbClr val="333333"/>
          </a:solidFill>
          <a:latin typeface="Arial" charset="0"/>
        </a:defRPr>
      </a:lvl7pPr>
      <a:lvl8pPr marL="1371600" algn="l" rtl="0" fontAlgn="base">
        <a:spcBef>
          <a:spcPct val="0"/>
        </a:spcBef>
        <a:spcAft>
          <a:spcPct val="0"/>
        </a:spcAft>
        <a:defRPr sz="2400" b="1">
          <a:solidFill>
            <a:srgbClr val="333333"/>
          </a:solidFill>
          <a:latin typeface="Arial" charset="0"/>
        </a:defRPr>
      </a:lvl8pPr>
      <a:lvl9pPr marL="1828800" algn="l" rtl="0" fontAlgn="base">
        <a:spcBef>
          <a:spcPct val="0"/>
        </a:spcBef>
        <a:spcAft>
          <a:spcPct val="0"/>
        </a:spcAft>
        <a:defRPr sz="2400" b="1">
          <a:solidFill>
            <a:srgbClr val="333333"/>
          </a:solidFill>
          <a:latin typeface="Arial" charset="0"/>
        </a:defRPr>
      </a:lvl9pPr>
    </p:titleStyle>
    <p:bodyStyle>
      <a:lvl1pPr marL="449263" indent="-449263" algn="l" rtl="0" eaLnBrk="0" fontAlgn="base" hangingPunct="0">
        <a:spcBef>
          <a:spcPct val="20000"/>
        </a:spcBef>
        <a:spcAft>
          <a:spcPct val="0"/>
        </a:spcAft>
        <a:buClr>
          <a:schemeClr val="accent2"/>
        </a:buClr>
        <a:buFont typeface="Wingdings" pitchFamily="2" charset="2"/>
        <a:buChar char="r"/>
        <a:defRPr sz="3000">
          <a:solidFill>
            <a:schemeClr val="tx1"/>
          </a:solidFill>
          <a:latin typeface="+mn-lt"/>
          <a:ea typeface="+mn-ea"/>
          <a:cs typeface="+mn-cs"/>
        </a:defRPr>
      </a:lvl1pPr>
      <a:lvl2pPr marL="914400" indent="-285750" algn="l" rtl="0" eaLnBrk="0" fontAlgn="base" hangingPunct="0">
        <a:spcBef>
          <a:spcPct val="20000"/>
        </a:spcBef>
        <a:spcAft>
          <a:spcPct val="0"/>
        </a:spcAft>
        <a:buChar char="–"/>
        <a:defRPr sz="2800">
          <a:solidFill>
            <a:schemeClr val="tx1"/>
          </a:solidFill>
          <a:latin typeface="+mn-lt"/>
        </a:defRPr>
      </a:lvl2pPr>
      <a:lvl3pPr marL="1322388" indent="-228600" algn="l" rtl="0" eaLnBrk="0" fontAlgn="base" hangingPunct="0">
        <a:spcBef>
          <a:spcPct val="20000"/>
        </a:spcBef>
        <a:spcAft>
          <a:spcPct val="0"/>
        </a:spcAft>
        <a:buChar char="•"/>
        <a:defRPr sz="2400">
          <a:solidFill>
            <a:schemeClr val="tx1"/>
          </a:solidFill>
          <a:latin typeface="+mn-lt"/>
        </a:defRPr>
      </a:lvl3pPr>
      <a:lvl4pPr marL="1730375" indent="-228600" algn="l" rtl="0" eaLnBrk="0" fontAlgn="base" hangingPunct="0">
        <a:spcBef>
          <a:spcPct val="20000"/>
        </a:spcBef>
        <a:spcAft>
          <a:spcPct val="0"/>
        </a:spcAft>
        <a:buChar char="–"/>
        <a:defRPr sz="2000">
          <a:solidFill>
            <a:schemeClr val="tx1"/>
          </a:solidFill>
          <a:latin typeface="+mn-lt"/>
        </a:defRPr>
      </a:lvl4pPr>
      <a:lvl5pPr marL="2138363" indent="-228600" algn="l" rtl="0" eaLnBrk="0" fontAlgn="base" hangingPunct="0">
        <a:spcBef>
          <a:spcPct val="20000"/>
        </a:spcBef>
        <a:spcAft>
          <a:spcPct val="0"/>
        </a:spcAft>
        <a:buChar char="»"/>
        <a:defRPr sz="2000">
          <a:solidFill>
            <a:schemeClr val="tx1"/>
          </a:solidFill>
          <a:latin typeface="+mn-lt"/>
        </a:defRPr>
      </a:lvl5pPr>
      <a:lvl6pPr marL="2595563" indent="-228600" algn="l" rtl="0" fontAlgn="base">
        <a:spcBef>
          <a:spcPct val="20000"/>
        </a:spcBef>
        <a:spcAft>
          <a:spcPct val="0"/>
        </a:spcAft>
        <a:buChar char="»"/>
        <a:defRPr sz="2000">
          <a:solidFill>
            <a:schemeClr val="tx1"/>
          </a:solidFill>
          <a:latin typeface="+mn-lt"/>
        </a:defRPr>
      </a:lvl6pPr>
      <a:lvl7pPr marL="3052763" indent="-228600" algn="l" rtl="0" fontAlgn="base">
        <a:spcBef>
          <a:spcPct val="20000"/>
        </a:spcBef>
        <a:spcAft>
          <a:spcPct val="0"/>
        </a:spcAft>
        <a:buChar char="»"/>
        <a:defRPr sz="2000">
          <a:solidFill>
            <a:schemeClr val="tx1"/>
          </a:solidFill>
          <a:latin typeface="+mn-lt"/>
        </a:defRPr>
      </a:lvl7pPr>
      <a:lvl8pPr marL="3509963" indent="-228600" algn="l" rtl="0" fontAlgn="base">
        <a:spcBef>
          <a:spcPct val="20000"/>
        </a:spcBef>
        <a:spcAft>
          <a:spcPct val="0"/>
        </a:spcAft>
        <a:buChar char="»"/>
        <a:defRPr sz="2000">
          <a:solidFill>
            <a:schemeClr val="tx1"/>
          </a:solidFill>
          <a:latin typeface="+mn-lt"/>
        </a:defRPr>
      </a:lvl8pPr>
      <a:lvl9pPr marL="3967163"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4.png"/><Relationship Id="rId7" Type="http://schemas.openxmlformats.org/officeDocument/2006/relationships/image" Target="../media/image76.png"/><Relationship Id="rId12" Type="http://schemas.openxmlformats.org/officeDocument/2006/relationships/image" Target="../media/image80.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79.png"/><Relationship Id="rId5" Type="http://schemas.openxmlformats.org/officeDocument/2006/relationships/image" Target="../media/image71.pn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png"/><Relationship Id="rId11" Type="http://schemas.openxmlformats.org/officeDocument/2006/relationships/image" Target="../media/image102.png"/><Relationship Id="rId5" Type="http://schemas.openxmlformats.org/officeDocument/2006/relationships/image" Target="../media/image97.png"/><Relationship Id="rId10" Type="http://schemas.openxmlformats.org/officeDocument/2006/relationships/image" Target="../media/image101.png"/><Relationship Id="rId4" Type="http://schemas.openxmlformats.org/officeDocument/2006/relationships/image" Target="../media/image96.png"/><Relationship Id="rId9"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98.pn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15.e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14.emf"/><Relationship Id="rId5" Type="http://schemas.openxmlformats.org/officeDocument/2006/relationships/oleObject" Target="../embeddings/oleObject7.bin"/><Relationship Id="rId4" Type="http://schemas.openxmlformats.org/officeDocument/2006/relationships/image" Target="../media/image113.emf"/></Relationships>
</file>

<file path=ppt/slides/_rels/slide51.xml.rels><?xml version="1.0" encoding="UTF-8" standalone="yes"?>
<Relationships xmlns="http://schemas.openxmlformats.org/package/2006/relationships"><Relationship Id="rId8" Type="http://schemas.openxmlformats.org/officeDocument/2006/relationships/image" Target="../media/image118.e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17.emf"/><Relationship Id="rId5" Type="http://schemas.openxmlformats.org/officeDocument/2006/relationships/oleObject" Target="../embeddings/oleObject10.bin"/><Relationship Id="rId10" Type="http://schemas.openxmlformats.org/officeDocument/2006/relationships/image" Target="../media/image119.emf"/><Relationship Id="rId4" Type="http://schemas.openxmlformats.org/officeDocument/2006/relationships/image" Target="../media/image116.emf"/><Relationship Id="rId9" Type="http://schemas.openxmlformats.org/officeDocument/2006/relationships/oleObject" Target="../embeddings/oleObject12.bin"/></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0.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5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31.png"/><Relationship Id="rId7" Type="http://schemas.openxmlformats.org/officeDocument/2006/relationships/image" Target="../media/image134.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133.png"/><Relationship Id="rId10" Type="http://schemas.openxmlformats.org/officeDocument/2006/relationships/image" Target="../media/image122.png"/><Relationship Id="rId4" Type="http://schemas.openxmlformats.org/officeDocument/2006/relationships/image" Target="../media/image132.png"/><Relationship Id="rId9" Type="http://schemas.openxmlformats.org/officeDocument/2006/relationships/image" Target="../media/image121.png"/></Relationships>
</file>

<file path=ppt/slides/_rels/slide5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138.png"/><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9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oleObject" Target="../embeddings/oleObject2.bin"/><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2890838"/>
            <a:ext cx="7772400" cy="1077912"/>
          </a:xfrm>
          <a:solidFill>
            <a:schemeClr val="bg1">
              <a:alpha val="50195"/>
            </a:schemeClr>
          </a:solidFill>
        </p:spPr>
        <p:txBody>
          <a:bodyPr/>
          <a:lstStyle/>
          <a:p>
            <a:pPr eaLnBrk="1" hangingPunct="1"/>
            <a:r>
              <a:rPr lang="fr-CA" sz="3200">
                <a:solidFill>
                  <a:schemeClr val="tx1"/>
                </a:solidFill>
              </a:rPr>
              <a:t>Illustrations relevant to </a:t>
            </a:r>
            <a:br>
              <a:rPr lang="fr-CA" sz="3200">
                <a:solidFill>
                  <a:schemeClr val="tx1"/>
                </a:solidFill>
              </a:rPr>
            </a:br>
            <a:r>
              <a:rPr lang="fr-CA" sz="3200">
                <a:solidFill>
                  <a:schemeClr val="tx1"/>
                </a:solidFill>
              </a:rPr>
              <a:t>The Concept of CMR section</a:t>
            </a:r>
            <a:endParaRPr lang="en-AU" sz="320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286000"/>
            <a:ext cx="7772400" cy="1143000"/>
          </a:xfrm>
        </p:spPr>
        <p:txBody>
          <a:bodyPr/>
          <a:lstStyle/>
          <a:p>
            <a:endParaRPr lang="fr-FR"/>
          </a:p>
        </p:txBody>
      </p:sp>
      <p:sp>
        <p:nvSpPr>
          <p:cNvPr id="2051" name="Rectangle 3"/>
          <p:cNvSpPr>
            <a:spLocks noGrp="1" noChangeArrowheads="1"/>
          </p:cNvSpPr>
          <p:nvPr>
            <p:ph type="subTitle" idx="1"/>
          </p:nvPr>
        </p:nvSpPr>
        <p:spPr/>
        <p:txBody>
          <a:bodyPr/>
          <a:lstStyle/>
          <a:p>
            <a:endParaRPr lang="fr-FR"/>
          </a:p>
        </p:txBody>
      </p:sp>
      <p:pic>
        <p:nvPicPr>
          <p:cNvPr id="2053" name="Picture 5" descr="3_3_1_3_smoking_FG_en_01_600x400_BV"/>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 5" descr="14-Hyperglycemia-Fig1-FILM_fond.png"/>
          <p:cNvPicPr>
            <a:picLocks noChangeAspect="1"/>
          </p:cNvPicPr>
          <p:nvPr/>
        </p:nvPicPr>
        <p:blipFill>
          <a:blip r:embed="rId2" cstate="print"/>
          <a:srcRect/>
          <a:stretch>
            <a:fillRect/>
          </a:stretch>
        </p:blipFill>
        <p:spPr bwMode="auto">
          <a:xfrm>
            <a:off x="1588" y="0"/>
            <a:ext cx="9140825" cy="6858000"/>
          </a:xfrm>
          <a:prstGeom prst="rect">
            <a:avLst/>
          </a:prstGeom>
          <a:noFill/>
          <a:ln w="9525">
            <a:noFill/>
            <a:miter lim="800000"/>
            <a:headEnd/>
            <a:tailEnd/>
          </a:ln>
        </p:spPr>
      </p:pic>
      <p:sp>
        <p:nvSpPr>
          <p:cNvPr id="16387" name="Titre 1"/>
          <p:cNvSpPr>
            <a:spLocks noGrp="1"/>
          </p:cNvSpPr>
          <p:nvPr>
            <p:ph type="title"/>
          </p:nvPr>
        </p:nvSpPr>
        <p:spPr>
          <a:xfrm>
            <a:off x="179388" y="-20638"/>
            <a:ext cx="8507412" cy="876301"/>
          </a:xfrm>
        </p:spPr>
        <p:txBody>
          <a:bodyPr/>
          <a:lstStyle/>
          <a:p>
            <a:r>
              <a:rPr lang="en-US" sz="1700">
                <a:solidFill>
                  <a:schemeClr val="tx1"/>
                </a:solidFill>
              </a:rPr>
              <a:t>AGE-ADJUSTED PREVALENCE OF CORONARY HEART DISEASE (CHD) IN THE U.S. POPULATION OVER 50 YEARS OF AGE, CATEGORIZED BY PRESENCE OF METABOLIC SYNDROME (MS) AND TYPE 2 DIABETES</a:t>
            </a:r>
            <a:endParaRPr lang="fr-CA" sz="1700">
              <a:solidFill>
                <a:schemeClr val="tx1"/>
              </a:solidFill>
            </a:endParaRPr>
          </a:p>
        </p:txBody>
      </p:sp>
      <p:sp>
        <p:nvSpPr>
          <p:cNvPr id="16388" name="Rectangle 37"/>
          <p:cNvSpPr>
            <a:spLocks noChangeArrowheads="1"/>
          </p:cNvSpPr>
          <p:nvPr/>
        </p:nvSpPr>
        <p:spPr bwMode="auto">
          <a:xfrm>
            <a:off x="4827588" y="6272213"/>
            <a:ext cx="4078287" cy="466725"/>
          </a:xfrm>
          <a:prstGeom prst="rect">
            <a:avLst/>
          </a:prstGeom>
          <a:solidFill>
            <a:srgbClr val="D8ECEA">
              <a:alpha val="89018"/>
            </a:srgbClr>
          </a:solidFill>
          <a:ln w="9525">
            <a:miter lim="800000"/>
            <a:headEnd/>
            <a:tailEnd/>
          </a:ln>
          <a:scene3d>
            <a:camera prst="legacyObliqueTopRight"/>
            <a:lightRig rig="legacyFlat4" dir="b"/>
          </a:scene3d>
          <a:sp3d extrusionH="201600" prstMaterial="legacyMatte">
            <a:bevelT w="13500" h="13500" prst="angle"/>
            <a:bevelB w="13500" h="13500" prst="angle"/>
            <a:extrusionClr>
              <a:srgbClr val="D8ECEA"/>
            </a:extrusionClr>
          </a:sp3d>
        </p:spPr>
        <p:txBody>
          <a:bodyPr anchor="ctr">
            <a:flatTx/>
          </a:bodyPr>
          <a:lstStyle/>
          <a:p>
            <a:r>
              <a:rPr lang="en-US" sz="1000"/>
              <a:t>Copyright</a:t>
            </a:r>
            <a:r>
              <a:rPr lang="en-US" sz="1000" baseline="30000"/>
              <a:t>©</a:t>
            </a:r>
            <a:r>
              <a:rPr lang="en-US" sz="1000"/>
              <a:t> 2003 American Diabetes Association</a:t>
            </a:r>
          </a:p>
          <a:p>
            <a:r>
              <a:rPr lang="fr-CA" sz="1000"/>
              <a:t>From Diabetes</a:t>
            </a:r>
            <a:r>
              <a:rPr lang="fr-CA" sz="1000" baseline="30000"/>
              <a:t>®</a:t>
            </a:r>
            <a:r>
              <a:rPr lang="fr-CA" sz="1000"/>
              <a:t>, Vol. 52, 2003; 1210-1214</a:t>
            </a:r>
          </a:p>
          <a:p>
            <a:r>
              <a:rPr lang="en-US" sz="1000"/>
              <a:t>Reprinted with permission from The American Diabetes Association.</a:t>
            </a:r>
          </a:p>
        </p:txBody>
      </p:sp>
      <p:sp>
        <p:nvSpPr>
          <p:cNvPr id="8" name="Cube 7"/>
          <p:cNvSpPr/>
          <p:nvPr/>
        </p:nvSpPr>
        <p:spPr>
          <a:xfrm>
            <a:off x="2273300" y="2703513"/>
            <a:ext cx="744538" cy="331787"/>
          </a:xfrm>
          <a:prstGeom prst="cube">
            <a:avLst>
              <a:gd name="adj" fmla="val 6050"/>
            </a:avLst>
          </a:prstGeom>
          <a:gradFill flip="none" rotWithShape="1">
            <a:gsLst>
              <a:gs pos="0">
                <a:schemeClr val="bg1">
                  <a:alpha val="49000"/>
                </a:schemeClr>
              </a:gs>
              <a:gs pos="100000">
                <a:schemeClr val="bg1">
                  <a:alpha val="32000"/>
                </a:schemeClr>
              </a:gs>
            </a:gsLst>
            <a:lin ang="16200000" scaled="0"/>
            <a:tileRect/>
          </a:gra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50000"/>
              <a:defRPr/>
            </a:pPr>
            <a:r>
              <a:rPr lang="fr-CA" sz="1600" b="1" kern="100" dirty="0">
                <a:solidFill>
                  <a:schemeClr val="tx1"/>
                </a:solidFill>
              </a:rPr>
              <a:t>8.7%</a:t>
            </a:r>
          </a:p>
        </p:txBody>
      </p:sp>
      <p:sp>
        <p:nvSpPr>
          <p:cNvPr id="9" name="Cube 8"/>
          <p:cNvSpPr/>
          <p:nvPr/>
        </p:nvSpPr>
        <p:spPr>
          <a:xfrm>
            <a:off x="7189788" y="1382713"/>
            <a:ext cx="744537" cy="333375"/>
          </a:xfrm>
          <a:prstGeom prst="cube">
            <a:avLst>
              <a:gd name="adj" fmla="val 6050"/>
            </a:avLst>
          </a:prstGeom>
          <a:gradFill flip="none" rotWithShape="1">
            <a:gsLst>
              <a:gs pos="0">
                <a:schemeClr val="bg1">
                  <a:alpha val="49000"/>
                </a:schemeClr>
              </a:gs>
              <a:gs pos="100000">
                <a:schemeClr val="bg1">
                  <a:alpha val="32000"/>
                </a:schemeClr>
              </a:gs>
            </a:gsLst>
            <a:lin ang="16200000" scaled="0"/>
            <a:tileRect/>
          </a:gra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buSzPct val="150000"/>
              <a:defRPr/>
            </a:pPr>
            <a:r>
              <a:rPr lang="fr-CA" sz="1600" b="1" kern="100" dirty="0">
                <a:solidFill>
                  <a:schemeClr val="tx1"/>
                </a:solidFill>
              </a:rPr>
              <a:t>19.2%</a:t>
            </a:r>
          </a:p>
        </p:txBody>
      </p:sp>
      <p:sp>
        <p:nvSpPr>
          <p:cNvPr id="10" name="Cube 9"/>
          <p:cNvSpPr/>
          <p:nvPr/>
        </p:nvSpPr>
        <p:spPr>
          <a:xfrm>
            <a:off x="5559425" y="2843213"/>
            <a:ext cx="744538" cy="333375"/>
          </a:xfrm>
          <a:prstGeom prst="cube">
            <a:avLst>
              <a:gd name="adj" fmla="val 6050"/>
            </a:avLst>
          </a:prstGeom>
          <a:gradFill flip="none" rotWithShape="1">
            <a:gsLst>
              <a:gs pos="0">
                <a:schemeClr val="bg1">
                  <a:alpha val="49000"/>
                </a:schemeClr>
              </a:gs>
              <a:gs pos="100000">
                <a:schemeClr val="bg1">
                  <a:alpha val="32000"/>
                </a:schemeClr>
              </a:gs>
            </a:gsLst>
            <a:lin ang="16200000" scaled="0"/>
            <a:tileRect/>
          </a:gra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50000"/>
              <a:defRPr/>
            </a:pPr>
            <a:r>
              <a:rPr lang="fr-CA" sz="1600" b="1" kern="100" dirty="0">
                <a:solidFill>
                  <a:schemeClr val="tx1"/>
                </a:solidFill>
              </a:rPr>
              <a:t>7.5%</a:t>
            </a:r>
          </a:p>
        </p:txBody>
      </p:sp>
      <p:sp>
        <p:nvSpPr>
          <p:cNvPr id="11" name="Cube 10"/>
          <p:cNvSpPr/>
          <p:nvPr/>
        </p:nvSpPr>
        <p:spPr>
          <a:xfrm>
            <a:off x="3919538" y="2071688"/>
            <a:ext cx="744537" cy="333375"/>
          </a:xfrm>
          <a:prstGeom prst="cube">
            <a:avLst>
              <a:gd name="adj" fmla="val 6050"/>
            </a:avLst>
          </a:prstGeom>
          <a:gradFill flip="none" rotWithShape="1">
            <a:gsLst>
              <a:gs pos="0">
                <a:schemeClr val="bg1">
                  <a:alpha val="49000"/>
                </a:schemeClr>
              </a:gs>
              <a:gs pos="100000">
                <a:schemeClr val="bg1">
                  <a:alpha val="32000"/>
                </a:schemeClr>
              </a:gs>
            </a:gsLst>
            <a:lin ang="16200000" scaled="0"/>
            <a:tileRect/>
          </a:gra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buSzPct val="150000"/>
              <a:defRPr/>
            </a:pPr>
            <a:r>
              <a:rPr lang="fr-CA" sz="1600" b="1" kern="100" dirty="0">
                <a:solidFill>
                  <a:schemeClr val="tx1"/>
                </a:solidFill>
              </a:rPr>
              <a:t>13.9%</a:t>
            </a:r>
          </a:p>
        </p:txBody>
      </p:sp>
      <p:sp>
        <p:nvSpPr>
          <p:cNvPr id="12" name="Cube 11"/>
          <p:cNvSpPr/>
          <p:nvPr/>
        </p:nvSpPr>
        <p:spPr>
          <a:xfrm>
            <a:off x="7002463" y="5626100"/>
            <a:ext cx="744537" cy="333375"/>
          </a:xfrm>
          <a:prstGeom prst="cube">
            <a:avLst>
              <a:gd name="adj" fmla="val 6050"/>
            </a:avLst>
          </a:prstGeom>
          <a:gradFill flip="none" rotWithShape="1">
            <a:gsLst>
              <a:gs pos="0">
                <a:schemeClr val="bg1">
                  <a:alpha val="49000"/>
                </a:schemeClr>
              </a:gs>
              <a:gs pos="100000">
                <a:schemeClr val="bg1">
                  <a:alpha val="32000"/>
                </a:schemeClr>
              </a:gs>
            </a:gsLst>
            <a:lin ang="16200000" scaled="0"/>
            <a:tileRect/>
          </a:gra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buSzPct val="150000"/>
              <a:defRPr/>
            </a:pPr>
            <a:r>
              <a:rPr lang="fr-CA" sz="1600" b="1" kern="100" dirty="0">
                <a:solidFill>
                  <a:schemeClr val="tx1"/>
                </a:solidFill>
              </a:rPr>
              <a:t>14.8%</a:t>
            </a:r>
          </a:p>
        </p:txBody>
      </p:sp>
      <p:sp>
        <p:nvSpPr>
          <p:cNvPr id="13" name="Cube 12"/>
          <p:cNvSpPr/>
          <p:nvPr/>
        </p:nvSpPr>
        <p:spPr>
          <a:xfrm>
            <a:off x="5356225" y="5613400"/>
            <a:ext cx="744538" cy="333375"/>
          </a:xfrm>
          <a:prstGeom prst="cube">
            <a:avLst>
              <a:gd name="adj" fmla="val 6050"/>
            </a:avLst>
          </a:prstGeom>
          <a:gradFill flip="none" rotWithShape="1">
            <a:gsLst>
              <a:gs pos="0">
                <a:schemeClr val="bg1">
                  <a:alpha val="49000"/>
                </a:schemeClr>
              </a:gs>
              <a:gs pos="100000">
                <a:schemeClr val="bg1">
                  <a:alpha val="32000"/>
                </a:schemeClr>
              </a:gs>
            </a:gsLst>
            <a:lin ang="16200000" scaled="0"/>
            <a:tileRect/>
          </a:gra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50000"/>
              <a:defRPr/>
            </a:pPr>
            <a:r>
              <a:rPr lang="fr-CA" sz="1600" b="1" kern="100" dirty="0">
                <a:solidFill>
                  <a:schemeClr val="tx1"/>
                </a:solidFill>
              </a:rPr>
              <a:t>2.3%</a:t>
            </a:r>
          </a:p>
        </p:txBody>
      </p:sp>
      <p:sp>
        <p:nvSpPr>
          <p:cNvPr id="14" name="Cube 13"/>
          <p:cNvSpPr/>
          <p:nvPr/>
        </p:nvSpPr>
        <p:spPr>
          <a:xfrm>
            <a:off x="3711575" y="5629275"/>
            <a:ext cx="742950" cy="333375"/>
          </a:xfrm>
          <a:prstGeom prst="cube">
            <a:avLst>
              <a:gd name="adj" fmla="val 6050"/>
            </a:avLst>
          </a:prstGeom>
          <a:gradFill flip="none" rotWithShape="1">
            <a:gsLst>
              <a:gs pos="0">
                <a:schemeClr val="bg1">
                  <a:alpha val="49000"/>
                </a:schemeClr>
              </a:gs>
              <a:gs pos="100000">
                <a:schemeClr val="bg1">
                  <a:alpha val="32000"/>
                </a:schemeClr>
              </a:gs>
            </a:gsLst>
            <a:lin ang="16200000" scaled="0"/>
            <a:tileRect/>
          </a:gra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buSzPct val="150000"/>
              <a:defRPr/>
            </a:pPr>
            <a:r>
              <a:rPr lang="fr-CA" sz="1600" b="1" kern="100" dirty="0">
                <a:solidFill>
                  <a:schemeClr val="tx1"/>
                </a:solidFill>
              </a:rPr>
              <a:t>28.7%</a:t>
            </a:r>
          </a:p>
        </p:txBody>
      </p:sp>
      <p:sp>
        <p:nvSpPr>
          <p:cNvPr id="15" name="Cube 14"/>
          <p:cNvSpPr/>
          <p:nvPr/>
        </p:nvSpPr>
        <p:spPr>
          <a:xfrm>
            <a:off x="2065338" y="5626100"/>
            <a:ext cx="742950" cy="333375"/>
          </a:xfrm>
          <a:prstGeom prst="cube">
            <a:avLst>
              <a:gd name="adj" fmla="val 6050"/>
            </a:avLst>
          </a:prstGeom>
          <a:gradFill flip="none" rotWithShape="1">
            <a:gsLst>
              <a:gs pos="0">
                <a:schemeClr val="bg1">
                  <a:alpha val="49000"/>
                </a:schemeClr>
              </a:gs>
              <a:gs pos="100000">
                <a:schemeClr val="bg1">
                  <a:alpha val="32000"/>
                </a:schemeClr>
              </a:gs>
            </a:gsLst>
            <a:lin ang="16200000" scaled="0"/>
            <a:tileRect/>
          </a:gra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buSzPct val="150000"/>
              <a:defRPr/>
            </a:pPr>
            <a:r>
              <a:rPr lang="fr-CA" sz="1600" b="1" kern="100" dirty="0">
                <a:solidFill>
                  <a:schemeClr val="tx1"/>
                </a:solidFill>
              </a:rPr>
              <a:t>54.2%</a:t>
            </a:r>
          </a:p>
        </p:txBody>
      </p:sp>
      <p:sp>
        <p:nvSpPr>
          <p:cNvPr id="17" name="Rogner un rectangle à un seul coin 16"/>
          <p:cNvSpPr/>
          <p:nvPr/>
        </p:nvSpPr>
        <p:spPr bwMode="auto">
          <a:xfrm flipH="1">
            <a:off x="1627632" y="4852416"/>
            <a:ext cx="1618488" cy="621792"/>
          </a:xfrm>
          <a:prstGeom prst="snip1Rect">
            <a:avLst>
              <a:gd name="adj" fmla="val 8100"/>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300" b="1" dirty="0">
                <a:solidFill>
                  <a:schemeClr val="tx1"/>
                </a:solidFill>
              </a:rPr>
              <a:t>No MS /</a:t>
            </a:r>
          </a:p>
          <a:p>
            <a:pPr algn="ctr">
              <a:lnSpc>
                <a:spcPts val="1500"/>
              </a:lnSpc>
              <a:defRPr/>
            </a:pPr>
            <a:r>
              <a:rPr lang="fr-CA" sz="1300" b="1" dirty="0">
                <a:solidFill>
                  <a:schemeClr val="tx1"/>
                </a:solidFill>
              </a:rPr>
              <a:t>No Type 2 </a:t>
            </a:r>
            <a:r>
              <a:rPr lang="fr-CA" sz="1300" b="1" dirty="0" err="1">
                <a:solidFill>
                  <a:schemeClr val="tx1"/>
                </a:solidFill>
              </a:rPr>
              <a:t>Diabetes</a:t>
            </a:r>
            <a:endParaRPr lang="fr-CA" sz="1300" b="1" dirty="0">
              <a:solidFill>
                <a:schemeClr val="tx1"/>
              </a:solidFill>
            </a:endParaRPr>
          </a:p>
        </p:txBody>
      </p:sp>
      <p:sp>
        <p:nvSpPr>
          <p:cNvPr id="20" name="Rogner un rectangle à un seul coin 19"/>
          <p:cNvSpPr/>
          <p:nvPr/>
        </p:nvSpPr>
        <p:spPr bwMode="auto">
          <a:xfrm flipH="1">
            <a:off x="3273552" y="4852416"/>
            <a:ext cx="1618488" cy="621792"/>
          </a:xfrm>
          <a:prstGeom prst="snip1Rect">
            <a:avLst>
              <a:gd name="adj" fmla="val 8100"/>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300" b="1" dirty="0">
                <a:solidFill>
                  <a:schemeClr val="tx1"/>
                </a:solidFill>
              </a:rPr>
              <a:t>MS /</a:t>
            </a:r>
          </a:p>
          <a:p>
            <a:pPr algn="ctr">
              <a:lnSpc>
                <a:spcPts val="1500"/>
              </a:lnSpc>
              <a:defRPr/>
            </a:pPr>
            <a:r>
              <a:rPr lang="fr-CA" sz="1300" b="1" dirty="0">
                <a:solidFill>
                  <a:schemeClr val="tx1"/>
                </a:solidFill>
              </a:rPr>
              <a:t>No Type 2 </a:t>
            </a:r>
            <a:r>
              <a:rPr lang="fr-CA" sz="1300" b="1" dirty="0" err="1">
                <a:solidFill>
                  <a:schemeClr val="tx1"/>
                </a:solidFill>
              </a:rPr>
              <a:t>Diabetes</a:t>
            </a:r>
            <a:endParaRPr lang="fr-CA" sz="1300" b="1" dirty="0">
              <a:solidFill>
                <a:schemeClr val="tx1"/>
              </a:solidFill>
            </a:endParaRPr>
          </a:p>
        </p:txBody>
      </p:sp>
      <p:sp>
        <p:nvSpPr>
          <p:cNvPr id="21" name="Rogner un rectangle à un seul coin 20"/>
          <p:cNvSpPr/>
          <p:nvPr/>
        </p:nvSpPr>
        <p:spPr bwMode="auto">
          <a:xfrm flipH="1">
            <a:off x="6565392" y="4852416"/>
            <a:ext cx="1618488" cy="621792"/>
          </a:xfrm>
          <a:prstGeom prst="snip1Rect">
            <a:avLst>
              <a:gd name="adj" fmla="val 8100"/>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300" b="1" dirty="0">
                <a:solidFill>
                  <a:schemeClr val="tx1"/>
                </a:solidFill>
              </a:rPr>
              <a:t>Type 2 </a:t>
            </a:r>
            <a:r>
              <a:rPr lang="fr-CA" sz="1300" b="1" dirty="0" err="1">
                <a:solidFill>
                  <a:schemeClr val="tx1"/>
                </a:solidFill>
              </a:rPr>
              <a:t>Diabetes</a:t>
            </a:r>
            <a:endParaRPr lang="fr-CA" sz="1300" b="1" dirty="0">
              <a:solidFill>
                <a:schemeClr val="tx1"/>
              </a:solidFill>
            </a:endParaRPr>
          </a:p>
          <a:p>
            <a:pPr algn="ctr">
              <a:lnSpc>
                <a:spcPts val="1500"/>
              </a:lnSpc>
              <a:defRPr/>
            </a:pPr>
            <a:r>
              <a:rPr lang="fr-CA" sz="1300" b="1" dirty="0">
                <a:solidFill>
                  <a:schemeClr val="tx1"/>
                </a:solidFill>
              </a:rPr>
              <a:t>/ MS</a:t>
            </a:r>
          </a:p>
        </p:txBody>
      </p:sp>
      <p:sp>
        <p:nvSpPr>
          <p:cNvPr id="22" name="Rogner un rectangle à un seul coin 21"/>
          <p:cNvSpPr/>
          <p:nvPr/>
        </p:nvSpPr>
        <p:spPr bwMode="auto">
          <a:xfrm flipH="1">
            <a:off x="4919472" y="4852416"/>
            <a:ext cx="1618488" cy="621792"/>
          </a:xfrm>
          <a:prstGeom prst="snip1Rect">
            <a:avLst>
              <a:gd name="adj" fmla="val 8100"/>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300" b="1" dirty="0">
                <a:solidFill>
                  <a:schemeClr val="tx1"/>
                </a:solidFill>
              </a:rPr>
              <a:t>Type 2 </a:t>
            </a:r>
            <a:r>
              <a:rPr lang="fr-CA" sz="1300" b="1" dirty="0" err="1">
                <a:solidFill>
                  <a:schemeClr val="tx1"/>
                </a:solidFill>
              </a:rPr>
              <a:t>Diabetes</a:t>
            </a:r>
            <a:endParaRPr lang="fr-CA" sz="1300" b="1" dirty="0">
              <a:solidFill>
                <a:schemeClr val="tx1"/>
              </a:solidFill>
            </a:endParaRPr>
          </a:p>
          <a:p>
            <a:pPr algn="ctr">
              <a:lnSpc>
                <a:spcPts val="1500"/>
              </a:lnSpc>
              <a:defRPr/>
            </a:pPr>
            <a:r>
              <a:rPr lang="fr-CA" sz="1300" b="1" dirty="0">
                <a:solidFill>
                  <a:schemeClr val="tx1"/>
                </a:solidFill>
              </a:rPr>
              <a:t>/ No MS</a:t>
            </a:r>
          </a:p>
        </p:txBody>
      </p:sp>
      <p:sp>
        <p:nvSpPr>
          <p:cNvPr id="16409" name="ZoneTexte 22"/>
          <p:cNvSpPr txBox="1">
            <a:spLocks noChangeArrowheads="1"/>
          </p:cNvSpPr>
          <p:nvPr/>
        </p:nvSpPr>
        <p:spPr bwMode="auto">
          <a:xfrm rot="-5400000">
            <a:off x="-850106" y="2874169"/>
            <a:ext cx="2636838" cy="400050"/>
          </a:xfrm>
          <a:prstGeom prst="rect">
            <a:avLst/>
          </a:prstGeom>
          <a:noFill/>
          <a:ln w="9525">
            <a:noFill/>
            <a:miter lim="800000"/>
            <a:headEnd/>
            <a:tailEnd/>
          </a:ln>
        </p:spPr>
        <p:txBody>
          <a:bodyPr wrap="none">
            <a:spAutoFit/>
          </a:bodyPr>
          <a:lstStyle/>
          <a:p>
            <a:r>
              <a:rPr lang="fr-CA" sz="2000" b="1"/>
              <a:t>CHD Prevalence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èche vers le haut 23"/>
          <p:cNvSpPr/>
          <p:nvPr/>
        </p:nvSpPr>
        <p:spPr>
          <a:xfrm rot="3217294">
            <a:off x="2350295" y="1475581"/>
            <a:ext cx="239712" cy="2168525"/>
          </a:xfrm>
          <a:prstGeom prst="upArrow">
            <a:avLst>
              <a:gd name="adj1" fmla="val 50000"/>
              <a:gd name="adj2" fmla="val 11369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26" name="Flèche vers le haut 25"/>
          <p:cNvSpPr/>
          <p:nvPr/>
        </p:nvSpPr>
        <p:spPr>
          <a:xfrm rot="7668859">
            <a:off x="2460625" y="3030538"/>
            <a:ext cx="239713" cy="2617787"/>
          </a:xfrm>
          <a:prstGeom prst="upArrow">
            <a:avLst>
              <a:gd name="adj1" fmla="val 50000"/>
              <a:gd name="adj2" fmla="val 11369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pic>
        <p:nvPicPr>
          <p:cNvPr id="17412" name="Image 24" descr="15-Hyperglycemia-Fig2-FILM_fond.png"/>
          <p:cNvPicPr>
            <a:picLocks noChangeAspect="1"/>
          </p:cNvPicPr>
          <p:nvPr/>
        </p:nvPicPr>
        <p:blipFill>
          <a:blip r:embed="rId2" cstate="print"/>
          <a:srcRect/>
          <a:stretch>
            <a:fillRect/>
          </a:stretch>
        </p:blipFill>
        <p:spPr bwMode="auto">
          <a:xfrm>
            <a:off x="555625" y="977900"/>
            <a:ext cx="6934200" cy="4186238"/>
          </a:xfrm>
          <a:prstGeom prst="rect">
            <a:avLst/>
          </a:prstGeom>
          <a:noFill/>
          <a:ln w="9525">
            <a:noFill/>
            <a:miter lim="800000"/>
            <a:headEnd/>
            <a:tailEnd/>
          </a:ln>
        </p:spPr>
      </p:pic>
      <p:sp>
        <p:nvSpPr>
          <p:cNvPr id="17413" name="Titre 1"/>
          <p:cNvSpPr>
            <a:spLocks noGrp="1"/>
          </p:cNvSpPr>
          <p:nvPr>
            <p:ph type="title"/>
          </p:nvPr>
        </p:nvSpPr>
        <p:spPr>
          <a:xfrm>
            <a:off x="165100" y="-26988"/>
            <a:ext cx="8694738" cy="784226"/>
          </a:xfrm>
        </p:spPr>
        <p:txBody>
          <a:bodyPr/>
          <a:lstStyle/>
          <a:p>
            <a:r>
              <a:rPr lang="en-US" sz="1500">
                <a:solidFill>
                  <a:schemeClr val="tx1"/>
                </a:solidFill>
              </a:rPr>
              <a:t>RESPECTIVE CONTRIBUTION OF TYPE 2 DIABETIC HYPERGLYCEMIA VERSUS THE CLUSTERING OF ABDOMINAL OBESITY-RELATED RISK FACTORS (METABOLIC SYNDROME) TO THE INCREASED CORONARY HEART DISEASE (CHD) RISK IN DIABETES</a:t>
            </a:r>
            <a:endParaRPr lang="fr-CA" sz="1500">
              <a:solidFill>
                <a:schemeClr val="tx1"/>
              </a:solidFill>
            </a:endParaRPr>
          </a:p>
        </p:txBody>
      </p:sp>
      <p:sp>
        <p:nvSpPr>
          <p:cNvPr id="6" name="Cube 5"/>
          <p:cNvSpPr/>
          <p:nvPr/>
        </p:nvSpPr>
        <p:spPr>
          <a:xfrm>
            <a:off x="3975100" y="4117975"/>
            <a:ext cx="2289175" cy="288925"/>
          </a:xfrm>
          <a:prstGeom prst="cube">
            <a:avLst>
              <a:gd name="adj" fmla="val 6050"/>
            </a:avLst>
          </a:prstGeom>
          <a:gradFill flip="none" rotWithShape="1">
            <a:gsLst>
              <a:gs pos="0">
                <a:schemeClr val="bg1">
                  <a:alpha val="49000"/>
                </a:schemeClr>
              </a:gs>
              <a:gs pos="100000">
                <a:schemeClr val="bg1">
                  <a:alpha val="32000"/>
                </a:schemeClr>
              </a:gs>
            </a:gsLst>
            <a:lin ang="16200000" scaled="0"/>
            <a:tileRect/>
          </a:gra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lstStyle/>
          <a:p>
            <a:pPr algn="ctr">
              <a:buSzPct val="150000"/>
              <a:defRPr/>
            </a:pPr>
            <a:r>
              <a:rPr lang="fr-CA" sz="1400" b="1" kern="100" dirty="0">
                <a:solidFill>
                  <a:schemeClr val="tx1"/>
                </a:solidFill>
              </a:rPr>
              <a:t>Abdominal </a:t>
            </a:r>
            <a:r>
              <a:rPr lang="fr-CA" sz="1400" b="1" kern="100" dirty="0" err="1">
                <a:solidFill>
                  <a:schemeClr val="tx1"/>
                </a:solidFill>
              </a:rPr>
              <a:t>Obesity</a:t>
            </a:r>
            <a:endParaRPr lang="fr-CA" sz="1400" b="1" kern="100" dirty="0">
              <a:solidFill>
                <a:schemeClr val="tx1"/>
              </a:solidFill>
            </a:endParaRPr>
          </a:p>
        </p:txBody>
      </p:sp>
      <p:sp>
        <p:nvSpPr>
          <p:cNvPr id="7" name="Cube 6"/>
          <p:cNvSpPr/>
          <p:nvPr/>
        </p:nvSpPr>
        <p:spPr>
          <a:xfrm>
            <a:off x="3975100" y="4449763"/>
            <a:ext cx="2289175" cy="290512"/>
          </a:xfrm>
          <a:prstGeom prst="cube">
            <a:avLst>
              <a:gd name="adj" fmla="val 6050"/>
            </a:avLst>
          </a:prstGeom>
          <a:gradFill flip="none" rotWithShape="1">
            <a:gsLst>
              <a:gs pos="0">
                <a:schemeClr val="bg1">
                  <a:alpha val="49000"/>
                </a:schemeClr>
              </a:gs>
              <a:gs pos="100000">
                <a:schemeClr val="bg1">
                  <a:alpha val="32000"/>
                </a:schemeClr>
              </a:gs>
            </a:gsLst>
            <a:lin ang="16200000" scaled="0"/>
            <a:tileRect/>
          </a:gra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lstStyle/>
          <a:p>
            <a:pPr algn="ctr">
              <a:buSzPct val="150000"/>
              <a:defRPr/>
            </a:pPr>
            <a:r>
              <a:rPr lang="fr-CA" sz="1400" b="1" kern="100" dirty="0" err="1">
                <a:solidFill>
                  <a:schemeClr val="tx1"/>
                </a:solidFill>
              </a:rPr>
              <a:t>Insulin</a:t>
            </a:r>
            <a:r>
              <a:rPr lang="fr-CA" sz="1400" b="1" kern="100" dirty="0">
                <a:solidFill>
                  <a:schemeClr val="tx1"/>
                </a:solidFill>
              </a:rPr>
              <a:t> Resistance</a:t>
            </a:r>
          </a:p>
        </p:txBody>
      </p:sp>
      <p:sp>
        <p:nvSpPr>
          <p:cNvPr id="8" name="Cube 7"/>
          <p:cNvSpPr/>
          <p:nvPr/>
        </p:nvSpPr>
        <p:spPr>
          <a:xfrm>
            <a:off x="3973513" y="4783138"/>
            <a:ext cx="2290762" cy="290512"/>
          </a:xfrm>
          <a:prstGeom prst="cube">
            <a:avLst>
              <a:gd name="adj" fmla="val 6050"/>
            </a:avLst>
          </a:prstGeom>
          <a:gradFill flip="none" rotWithShape="1">
            <a:gsLst>
              <a:gs pos="0">
                <a:schemeClr val="bg1">
                  <a:alpha val="49000"/>
                </a:schemeClr>
              </a:gs>
              <a:gs pos="100000">
                <a:schemeClr val="bg1">
                  <a:alpha val="32000"/>
                </a:schemeClr>
              </a:gs>
            </a:gsLst>
            <a:lin ang="16200000" scaled="0"/>
            <a:tileRect/>
          </a:gra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buSzPct val="150000"/>
              <a:defRPr/>
            </a:pPr>
            <a:r>
              <a:rPr lang="fr-CA" sz="1400" b="1" kern="100" dirty="0" err="1">
                <a:solidFill>
                  <a:schemeClr val="tx1"/>
                </a:solidFill>
              </a:rPr>
              <a:t>Atherogenic</a:t>
            </a:r>
            <a:r>
              <a:rPr lang="fr-CA" sz="1400" b="1" kern="100" dirty="0">
                <a:solidFill>
                  <a:schemeClr val="tx1"/>
                </a:solidFill>
              </a:rPr>
              <a:t> </a:t>
            </a:r>
            <a:r>
              <a:rPr lang="fr-CA" sz="1400" b="1" kern="100" dirty="0" err="1">
                <a:solidFill>
                  <a:schemeClr val="tx1"/>
                </a:solidFill>
              </a:rPr>
              <a:t>Dyslipidemia</a:t>
            </a:r>
            <a:endParaRPr lang="fr-CA" sz="1400" b="1" kern="100" dirty="0">
              <a:solidFill>
                <a:schemeClr val="tx1"/>
              </a:solidFill>
            </a:endParaRPr>
          </a:p>
        </p:txBody>
      </p:sp>
      <p:sp>
        <p:nvSpPr>
          <p:cNvPr id="9" name="Cube 8"/>
          <p:cNvSpPr/>
          <p:nvPr/>
        </p:nvSpPr>
        <p:spPr>
          <a:xfrm>
            <a:off x="3973513" y="5116513"/>
            <a:ext cx="2290762" cy="411162"/>
          </a:xfrm>
          <a:prstGeom prst="cube">
            <a:avLst>
              <a:gd name="adj" fmla="val 6050"/>
            </a:avLst>
          </a:prstGeom>
          <a:gradFill flip="none" rotWithShape="1">
            <a:gsLst>
              <a:gs pos="0">
                <a:schemeClr val="bg1">
                  <a:alpha val="49000"/>
                </a:schemeClr>
              </a:gs>
              <a:gs pos="100000">
                <a:schemeClr val="bg1">
                  <a:alpha val="32000"/>
                </a:schemeClr>
              </a:gs>
            </a:gsLst>
            <a:lin ang="16200000" scaled="0"/>
            <a:tileRect/>
          </a:gra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lnSpc>
                <a:spcPts val="1500"/>
              </a:lnSpc>
              <a:buSzPct val="150000"/>
              <a:defRPr/>
            </a:pPr>
            <a:r>
              <a:rPr lang="fr-CA" sz="1400" b="1" kern="100" dirty="0" err="1">
                <a:solidFill>
                  <a:schemeClr val="tx1"/>
                </a:solidFill>
              </a:rPr>
              <a:t>Impaired</a:t>
            </a:r>
            <a:r>
              <a:rPr lang="fr-CA" sz="1400" b="1" kern="100" dirty="0">
                <a:solidFill>
                  <a:schemeClr val="tx1"/>
                </a:solidFill>
              </a:rPr>
              <a:t> </a:t>
            </a:r>
            <a:r>
              <a:rPr lang="fr-CA" sz="1400" b="1" kern="100" dirty="0" err="1">
                <a:solidFill>
                  <a:schemeClr val="tx1"/>
                </a:solidFill>
              </a:rPr>
              <a:t>Fibrinolysis</a:t>
            </a:r>
            <a:endParaRPr lang="fr-CA" sz="1400" b="1" kern="100" dirty="0">
              <a:solidFill>
                <a:schemeClr val="tx1"/>
              </a:solidFill>
            </a:endParaRPr>
          </a:p>
          <a:p>
            <a:pPr algn="ctr">
              <a:lnSpc>
                <a:spcPts val="1500"/>
              </a:lnSpc>
              <a:buSzPct val="150000"/>
              <a:defRPr/>
            </a:pPr>
            <a:r>
              <a:rPr lang="fr-CA" sz="1400" b="1" kern="100" dirty="0">
                <a:solidFill>
                  <a:schemeClr val="tx1"/>
                </a:solidFill>
              </a:rPr>
              <a:t>Pro-</a:t>
            </a:r>
            <a:r>
              <a:rPr lang="fr-CA" sz="1400" b="1" kern="100" dirty="0" err="1">
                <a:solidFill>
                  <a:schemeClr val="tx1"/>
                </a:solidFill>
              </a:rPr>
              <a:t>thrombotic</a:t>
            </a:r>
            <a:r>
              <a:rPr lang="fr-CA" sz="1400" b="1" kern="100" dirty="0">
                <a:solidFill>
                  <a:schemeClr val="tx1"/>
                </a:solidFill>
              </a:rPr>
              <a:t> State</a:t>
            </a:r>
          </a:p>
        </p:txBody>
      </p:sp>
      <p:sp>
        <p:nvSpPr>
          <p:cNvPr id="10" name="Cube 9"/>
          <p:cNvSpPr/>
          <p:nvPr/>
        </p:nvSpPr>
        <p:spPr>
          <a:xfrm>
            <a:off x="3975100" y="5570538"/>
            <a:ext cx="2289175" cy="290512"/>
          </a:xfrm>
          <a:prstGeom prst="cube">
            <a:avLst>
              <a:gd name="adj" fmla="val 6050"/>
            </a:avLst>
          </a:prstGeom>
          <a:gradFill flip="none" rotWithShape="1">
            <a:gsLst>
              <a:gs pos="0">
                <a:schemeClr val="bg1">
                  <a:alpha val="49000"/>
                </a:schemeClr>
              </a:gs>
              <a:gs pos="100000">
                <a:schemeClr val="bg1">
                  <a:alpha val="32000"/>
                </a:schemeClr>
              </a:gs>
            </a:gsLst>
            <a:lin ang="16200000" scaled="0"/>
            <a:tileRect/>
          </a:gra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lstStyle/>
          <a:p>
            <a:pPr algn="ctr">
              <a:buSzPct val="150000"/>
              <a:defRPr/>
            </a:pPr>
            <a:r>
              <a:rPr lang="fr-CA" sz="1400" b="1" kern="100" dirty="0">
                <a:solidFill>
                  <a:schemeClr val="tx1"/>
                </a:solidFill>
              </a:rPr>
              <a:t>Inflammation</a:t>
            </a:r>
          </a:p>
        </p:txBody>
      </p:sp>
      <p:sp>
        <p:nvSpPr>
          <p:cNvPr id="11" name="Cube 10"/>
          <p:cNvSpPr/>
          <p:nvPr/>
        </p:nvSpPr>
        <p:spPr>
          <a:xfrm>
            <a:off x="3975100" y="5903913"/>
            <a:ext cx="2289175" cy="288925"/>
          </a:xfrm>
          <a:prstGeom prst="cube">
            <a:avLst>
              <a:gd name="adj" fmla="val 6050"/>
            </a:avLst>
          </a:prstGeom>
          <a:gradFill flip="none" rotWithShape="1">
            <a:gsLst>
              <a:gs pos="0">
                <a:schemeClr val="bg1">
                  <a:alpha val="49000"/>
                </a:schemeClr>
              </a:gs>
              <a:gs pos="100000">
                <a:schemeClr val="bg1">
                  <a:alpha val="32000"/>
                </a:schemeClr>
              </a:gs>
            </a:gsLst>
            <a:lin ang="16200000" scaled="0"/>
            <a:tileRect/>
          </a:gra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buSzPct val="150000"/>
              <a:defRPr/>
            </a:pPr>
            <a:r>
              <a:rPr lang="fr-CA" sz="1400" b="1" kern="100" dirty="0" err="1">
                <a:solidFill>
                  <a:schemeClr val="tx1"/>
                </a:solidFill>
              </a:rPr>
              <a:t>Increased</a:t>
            </a:r>
            <a:r>
              <a:rPr lang="fr-CA" sz="1400" b="1" kern="100" dirty="0">
                <a:solidFill>
                  <a:schemeClr val="tx1"/>
                </a:solidFill>
              </a:rPr>
              <a:t> Blood Pressure</a:t>
            </a:r>
          </a:p>
        </p:txBody>
      </p:sp>
      <p:sp>
        <p:nvSpPr>
          <p:cNvPr id="17420" name="ZoneTexte 11"/>
          <p:cNvSpPr txBox="1">
            <a:spLocks noChangeArrowheads="1"/>
          </p:cNvSpPr>
          <p:nvPr/>
        </p:nvSpPr>
        <p:spPr bwMode="auto">
          <a:xfrm>
            <a:off x="4114800" y="1060450"/>
            <a:ext cx="463550" cy="292100"/>
          </a:xfrm>
          <a:prstGeom prst="rect">
            <a:avLst/>
          </a:prstGeom>
          <a:noFill/>
          <a:ln w="9525">
            <a:noFill/>
            <a:miter lim="800000"/>
            <a:headEnd/>
            <a:tailEnd/>
          </a:ln>
        </p:spPr>
        <p:txBody>
          <a:bodyPr wrap="none">
            <a:spAutoFit/>
          </a:bodyPr>
          <a:lstStyle/>
          <a:p>
            <a:r>
              <a:rPr lang="fr-CA" sz="1300" b="1"/>
              <a:t>IGT</a:t>
            </a:r>
          </a:p>
        </p:txBody>
      </p:sp>
      <p:sp>
        <p:nvSpPr>
          <p:cNvPr id="17421" name="ZoneTexte 12"/>
          <p:cNvSpPr txBox="1">
            <a:spLocks noChangeArrowheads="1"/>
          </p:cNvSpPr>
          <p:nvPr/>
        </p:nvSpPr>
        <p:spPr bwMode="auto">
          <a:xfrm>
            <a:off x="4094163" y="1358900"/>
            <a:ext cx="536575" cy="293688"/>
          </a:xfrm>
          <a:prstGeom prst="rect">
            <a:avLst/>
          </a:prstGeom>
          <a:noFill/>
          <a:ln w="9525">
            <a:noFill/>
            <a:miter lim="800000"/>
            <a:headEnd/>
            <a:tailEnd/>
          </a:ln>
        </p:spPr>
        <p:txBody>
          <a:bodyPr wrap="none">
            <a:spAutoFit/>
          </a:bodyPr>
          <a:lstStyle/>
          <a:p>
            <a:r>
              <a:rPr lang="fr-CA" sz="1300" b="1"/>
              <a:t>NGT</a:t>
            </a:r>
          </a:p>
        </p:txBody>
      </p:sp>
      <p:sp>
        <p:nvSpPr>
          <p:cNvPr id="17422" name="ZoneTexte 13"/>
          <p:cNvSpPr txBox="1">
            <a:spLocks noChangeArrowheads="1"/>
          </p:cNvSpPr>
          <p:nvPr/>
        </p:nvSpPr>
        <p:spPr bwMode="auto">
          <a:xfrm>
            <a:off x="4714875" y="2914650"/>
            <a:ext cx="719138" cy="368300"/>
          </a:xfrm>
          <a:prstGeom prst="rect">
            <a:avLst/>
          </a:prstGeom>
          <a:noFill/>
          <a:ln w="9525">
            <a:noFill/>
            <a:miter lim="800000"/>
            <a:headEnd/>
            <a:tailEnd/>
          </a:ln>
        </p:spPr>
        <p:txBody>
          <a:bodyPr wrap="none">
            <a:spAutoFit/>
          </a:bodyPr>
          <a:lstStyle/>
          <a:p>
            <a:r>
              <a:rPr lang="fr-CA" b="1"/>
              <a:t>Time</a:t>
            </a:r>
          </a:p>
        </p:txBody>
      </p:sp>
      <p:sp>
        <p:nvSpPr>
          <p:cNvPr id="17423" name="ZoneTexte 14"/>
          <p:cNvSpPr txBox="1">
            <a:spLocks noChangeArrowheads="1"/>
          </p:cNvSpPr>
          <p:nvPr/>
        </p:nvSpPr>
        <p:spPr bwMode="auto">
          <a:xfrm>
            <a:off x="76200" y="5260975"/>
            <a:ext cx="1898650" cy="738188"/>
          </a:xfrm>
          <a:prstGeom prst="rect">
            <a:avLst/>
          </a:prstGeom>
          <a:noFill/>
          <a:ln w="9525">
            <a:noFill/>
            <a:miter lim="800000"/>
            <a:headEnd/>
            <a:tailEnd/>
          </a:ln>
        </p:spPr>
        <p:txBody>
          <a:bodyPr wrap="none">
            <a:spAutoFit/>
          </a:bodyPr>
          <a:lstStyle/>
          <a:p>
            <a:pPr algn="ctr"/>
            <a:r>
              <a:rPr lang="fr-CA" sz="1400" b="1"/>
              <a:t>Patient with</a:t>
            </a:r>
          </a:p>
          <a:p>
            <a:pPr algn="ctr"/>
            <a:r>
              <a:rPr lang="fr-CA" sz="1400" b="1"/>
              <a:t>Abdominal Obesity</a:t>
            </a:r>
          </a:p>
          <a:p>
            <a:pPr algn="ctr"/>
            <a:r>
              <a:rPr lang="fr-CA" sz="1400" b="1"/>
              <a:t>and Type 2 Diabetes</a:t>
            </a:r>
          </a:p>
        </p:txBody>
      </p:sp>
      <p:sp>
        <p:nvSpPr>
          <p:cNvPr id="17424" name="ZoneTexte 15"/>
          <p:cNvSpPr txBox="1">
            <a:spLocks noChangeArrowheads="1"/>
          </p:cNvSpPr>
          <p:nvPr/>
        </p:nvSpPr>
        <p:spPr bwMode="auto">
          <a:xfrm rot="-5400000">
            <a:off x="2947987" y="1768476"/>
            <a:ext cx="1209675" cy="368300"/>
          </a:xfrm>
          <a:prstGeom prst="rect">
            <a:avLst/>
          </a:prstGeom>
          <a:noFill/>
          <a:ln w="9525">
            <a:noFill/>
            <a:miter lim="800000"/>
            <a:headEnd/>
            <a:tailEnd/>
          </a:ln>
        </p:spPr>
        <p:txBody>
          <a:bodyPr wrap="none">
            <a:spAutoFit/>
          </a:bodyPr>
          <a:lstStyle/>
          <a:p>
            <a:r>
              <a:rPr lang="fr-CA" b="1"/>
              <a:t>Glycemia</a:t>
            </a:r>
          </a:p>
        </p:txBody>
      </p:sp>
      <p:grpSp>
        <p:nvGrpSpPr>
          <p:cNvPr id="2" name="Group 33"/>
          <p:cNvGrpSpPr>
            <a:grpSpLocks/>
          </p:cNvGrpSpPr>
          <p:nvPr/>
        </p:nvGrpSpPr>
        <p:grpSpPr bwMode="auto">
          <a:xfrm>
            <a:off x="1524000" y="2332038"/>
            <a:ext cx="1652588" cy="517525"/>
            <a:chOff x="2220" y="714"/>
            <a:chExt cx="1590" cy="511"/>
          </a:xfrm>
        </p:grpSpPr>
        <p:sp>
          <p:nvSpPr>
            <p:cNvPr id="17433" name="Rectangle 34"/>
            <p:cNvSpPr>
              <a:spLocks noChangeArrowheads="1"/>
            </p:cNvSpPr>
            <p:nvPr/>
          </p:nvSpPr>
          <p:spPr bwMode="auto">
            <a:xfrm>
              <a:off x="2233" y="714"/>
              <a:ext cx="1577" cy="511"/>
            </a:xfrm>
            <a:prstGeom prst="rect">
              <a:avLst/>
            </a:prstGeom>
            <a:solidFill>
              <a:schemeClr val="bg1"/>
            </a:solidFill>
            <a:ln w="9525">
              <a:noFill/>
              <a:miter lim="800000"/>
              <a:headEnd/>
              <a:tailEnd/>
            </a:ln>
          </p:spPr>
          <p:txBody>
            <a:bodyPr anchor="ctr"/>
            <a:lstStyle/>
            <a:p>
              <a:pPr marL="92075"/>
              <a:r>
                <a:rPr lang="en-US" b="1"/>
                <a:t>75g OGTT</a:t>
              </a:r>
            </a:p>
          </p:txBody>
        </p:sp>
        <p:sp>
          <p:nvSpPr>
            <p:cNvPr id="17434"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3" name="Group 33"/>
          <p:cNvGrpSpPr>
            <a:grpSpLocks/>
          </p:cNvGrpSpPr>
          <p:nvPr/>
        </p:nvGrpSpPr>
        <p:grpSpPr bwMode="auto">
          <a:xfrm>
            <a:off x="1524000" y="3886200"/>
            <a:ext cx="1652588" cy="517525"/>
            <a:chOff x="2220" y="714"/>
            <a:chExt cx="1590" cy="511"/>
          </a:xfrm>
        </p:grpSpPr>
        <p:sp>
          <p:nvSpPr>
            <p:cNvPr id="17431" name="Rectangle 34"/>
            <p:cNvSpPr>
              <a:spLocks noChangeArrowheads="1"/>
            </p:cNvSpPr>
            <p:nvPr/>
          </p:nvSpPr>
          <p:spPr bwMode="auto">
            <a:xfrm>
              <a:off x="2233" y="714"/>
              <a:ext cx="1577" cy="511"/>
            </a:xfrm>
            <a:prstGeom prst="rect">
              <a:avLst/>
            </a:prstGeom>
            <a:solidFill>
              <a:schemeClr val="bg1"/>
            </a:solidFill>
            <a:ln w="9525">
              <a:noFill/>
              <a:miter lim="800000"/>
              <a:headEnd/>
              <a:tailEnd/>
            </a:ln>
          </p:spPr>
          <p:txBody>
            <a:bodyPr anchor="ctr"/>
            <a:lstStyle/>
            <a:p>
              <a:pPr marL="92075" algn="ctr">
                <a:lnSpc>
                  <a:spcPts val="1500"/>
                </a:lnSpc>
              </a:pPr>
              <a:r>
                <a:rPr lang="en-US" b="1"/>
                <a:t>Metabolic</a:t>
              </a:r>
            </a:p>
            <a:p>
              <a:pPr marL="92075" algn="ctr">
                <a:lnSpc>
                  <a:spcPts val="1500"/>
                </a:lnSpc>
              </a:pPr>
              <a:r>
                <a:rPr lang="en-US" b="1"/>
                <a:t>Syndrome</a:t>
              </a:r>
            </a:p>
          </p:txBody>
        </p:sp>
        <p:sp>
          <p:nvSpPr>
            <p:cNvPr id="17432"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anchor="ctr"/>
            <a:lstStyle/>
            <a:p>
              <a:pPr algn="ctr"/>
              <a:endParaRPr lang="fr-FR" sz="1000" b="1"/>
            </a:p>
          </p:txBody>
        </p:sp>
      </p:grpSp>
      <p:sp>
        <p:nvSpPr>
          <p:cNvPr id="23" name="Rogner un rectangle à un seul coin 22"/>
          <p:cNvSpPr/>
          <p:nvPr/>
        </p:nvSpPr>
        <p:spPr>
          <a:xfrm flipH="1">
            <a:off x="6973888" y="3221038"/>
            <a:ext cx="1822450" cy="473075"/>
          </a:xfrm>
          <a:prstGeom prst="snip1Rect">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marL="357188">
              <a:defRPr/>
            </a:pPr>
            <a:r>
              <a:rPr lang="fr-CA" sz="2000" b="1" dirty="0"/>
              <a:t>CHD RISK</a:t>
            </a:r>
          </a:p>
        </p:txBody>
      </p:sp>
      <p:pic>
        <p:nvPicPr>
          <p:cNvPr id="17428" name="Image 23" descr="fleche_haut.png"/>
          <p:cNvPicPr>
            <a:picLocks noChangeAspect="1"/>
          </p:cNvPicPr>
          <p:nvPr/>
        </p:nvPicPr>
        <p:blipFill>
          <a:blip r:embed="rId3" cstate="print"/>
          <a:srcRect/>
          <a:stretch>
            <a:fillRect/>
          </a:stretch>
        </p:blipFill>
        <p:spPr bwMode="auto">
          <a:xfrm>
            <a:off x="7067550" y="3308350"/>
            <a:ext cx="339725" cy="322263"/>
          </a:xfrm>
          <a:prstGeom prst="rect">
            <a:avLst/>
          </a:prstGeom>
          <a:noFill/>
          <a:ln w="9525">
            <a:noFill/>
            <a:miter lim="800000"/>
            <a:headEnd/>
            <a:tailEnd/>
          </a:ln>
        </p:spPr>
      </p:pic>
      <p:sp>
        <p:nvSpPr>
          <p:cNvPr id="27" name="Flèche vers le haut 26"/>
          <p:cNvSpPr/>
          <p:nvPr/>
        </p:nvSpPr>
        <p:spPr>
          <a:xfrm rot="2536578">
            <a:off x="6924675" y="3740150"/>
            <a:ext cx="239713" cy="1574800"/>
          </a:xfrm>
          <a:prstGeom prst="upArrow">
            <a:avLst>
              <a:gd name="adj1" fmla="val 53529"/>
              <a:gd name="adj2" fmla="val 11369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cxnSp>
        <p:nvCxnSpPr>
          <p:cNvPr id="30" name="Connecteur droit 29"/>
          <p:cNvCxnSpPr/>
          <p:nvPr/>
        </p:nvCxnSpPr>
        <p:spPr>
          <a:xfrm>
            <a:off x="6634163" y="2116138"/>
            <a:ext cx="968375" cy="887412"/>
          </a:xfrm>
          <a:prstGeom prst="line">
            <a:avLst/>
          </a:prstGeom>
          <a:ln w="63500">
            <a:solidFill>
              <a:schemeClr val="tx1"/>
            </a:solidFill>
            <a:prstDash val="sysDot"/>
            <a:tailEnd type="triangle" w="med"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 4" descr="16-CVD Risk and T2D-Fig1-FILM_fond.png"/>
          <p:cNvPicPr>
            <a:picLocks noChangeAspect="1"/>
          </p:cNvPicPr>
          <p:nvPr/>
        </p:nvPicPr>
        <p:blipFill>
          <a:blip r:embed="rId2" cstate="print"/>
          <a:srcRect/>
          <a:stretch>
            <a:fillRect/>
          </a:stretch>
        </p:blipFill>
        <p:spPr bwMode="auto">
          <a:xfrm>
            <a:off x="1588" y="0"/>
            <a:ext cx="9140825" cy="6858000"/>
          </a:xfrm>
          <a:prstGeom prst="rect">
            <a:avLst/>
          </a:prstGeom>
          <a:noFill/>
          <a:ln w="9525">
            <a:noFill/>
            <a:miter lim="800000"/>
            <a:headEnd/>
            <a:tailEnd/>
          </a:ln>
        </p:spPr>
      </p:pic>
      <p:sp>
        <p:nvSpPr>
          <p:cNvPr id="6147" name="Titre 1"/>
          <p:cNvSpPr>
            <a:spLocks noGrp="1"/>
          </p:cNvSpPr>
          <p:nvPr>
            <p:ph type="title"/>
          </p:nvPr>
        </p:nvSpPr>
        <p:spPr>
          <a:xfrm>
            <a:off x="173038" y="0"/>
            <a:ext cx="8280400" cy="830263"/>
          </a:xfrm>
        </p:spPr>
        <p:txBody>
          <a:bodyPr/>
          <a:lstStyle/>
          <a:p>
            <a:r>
              <a:rPr lang="en-US" sz="1600">
                <a:solidFill>
                  <a:schemeClr val="tx1"/>
                </a:solidFill>
              </a:rPr>
              <a:t>NUMBER OF METABOLIC SYNDROME ABNORMALITIES BY NCEP-ATP III CLINICAL CRITERIA, DIABETES, AND PREVALENT CVD AND HAZARD RATIOS OF 10-YEAR RISK OF FATAL AND NON-FATAL CVD</a:t>
            </a:r>
            <a:endParaRPr lang="fr-CA" sz="1600">
              <a:solidFill>
                <a:schemeClr val="tx1"/>
              </a:solidFill>
            </a:endParaRPr>
          </a:p>
        </p:txBody>
      </p:sp>
      <p:sp>
        <p:nvSpPr>
          <p:cNvPr id="6148" name="ZoneTexte 5"/>
          <p:cNvSpPr txBox="1">
            <a:spLocks noChangeArrowheads="1"/>
          </p:cNvSpPr>
          <p:nvPr/>
        </p:nvSpPr>
        <p:spPr bwMode="auto">
          <a:xfrm>
            <a:off x="1938338" y="5413375"/>
            <a:ext cx="698500" cy="400050"/>
          </a:xfrm>
          <a:prstGeom prst="rect">
            <a:avLst/>
          </a:prstGeom>
          <a:noFill/>
          <a:ln w="9525">
            <a:noFill/>
            <a:miter lim="800000"/>
            <a:headEnd/>
            <a:tailEnd/>
          </a:ln>
        </p:spPr>
        <p:txBody>
          <a:bodyPr wrap="none">
            <a:spAutoFit/>
          </a:bodyPr>
          <a:lstStyle/>
          <a:p>
            <a:r>
              <a:rPr lang="fr-CA" sz="2000" b="1"/>
              <a:t>Men</a:t>
            </a:r>
          </a:p>
        </p:txBody>
      </p:sp>
      <p:sp>
        <p:nvSpPr>
          <p:cNvPr id="6149" name="ZoneTexte 6"/>
          <p:cNvSpPr txBox="1">
            <a:spLocks noChangeArrowheads="1"/>
          </p:cNvSpPr>
          <p:nvPr/>
        </p:nvSpPr>
        <p:spPr bwMode="auto">
          <a:xfrm>
            <a:off x="6159500" y="5419725"/>
            <a:ext cx="1106488" cy="400050"/>
          </a:xfrm>
          <a:prstGeom prst="rect">
            <a:avLst/>
          </a:prstGeom>
          <a:noFill/>
          <a:ln w="9525">
            <a:noFill/>
            <a:miter lim="800000"/>
            <a:headEnd/>
            <a:tailEnd/>
          </a:ln>
        </p:spPr>
        <p:txBody>
          <a:bodyPr wrap="none">
            <a:spAutoFit/>
          </a:bodyPr>
          <a:lstStyle/>
          <a:p>
            <a:r>
              <a:rPr lang="fr-CA" sz="2000" b="1"/>
              <a:t>Women</a:t>
            </a:r>
          </a:p>
        </p:txBody>
      </p:sp>
      <p:sp>
        <p:nvSpPr>
          <p:cNvPr id="8" name="Rogner un rectangle à un seul coin 7"/>
          <p:cNvSpPr/>
          <p:nvPr/>
        </p:nvSpPr>
        <p:spPr bwMode="auto">
          <a:xfrm flipH="1">
            <a:off x="512064" y="4786884"/>
            <a:ext cx="579600" cy="414528"/>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500" b="1" dirty="0">
                <a:solidFill>
                  <a:schemeClr val="tx1"/>
                </a:solidFill>
              </a:rPr>
              <a:t>0</a:t>
            </a:r>
          </a:p>
        </p:txBody>
      </p:sp>
      <p:sp>
        <p:nvSpPr>
          <p:cNvPr id="9" name="Rogner un rectangle à un seul coin 8"/>
          <p:cNvSpPr/>
          <p:nvPr/>
        </p:nvSpPr>
        <p:spPr bwMode="auto">
          <a:xfrm flipH="1">
            <a:off x="1122979" y="4786884"/>
            <a:ext cx="579600" cy="414528"/>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500" b="1" dirty="0">
                <a:solidFill>
                  <a:schemeClr val="tx1"/>
                </a:solidFill>
              </a:rPr>
              <a:t>1</a:t>
            </a:r>
          </a:p>
        </p:txBody>
      </p:sp>
      <p:sp>
        <p:nvSpPr>
          <p:cNvPr id="10" name="Rogner un rectangle à un seul coin 9"/>
          <p:cNvSpPr/>
          <p:nvPr/>
        </p:nvSpPr>
        <p:spPr bwMode="auto">
          <a:xfrm flipH="1">
            <a:off x="1733894" y="4786884"/>
            <a:ext cx="579600" cy="414528"/>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500" b="1" dirty="0">
                <a:solidFill>
                  <a:schemeClr val="tx1"/>
                </a:solidFill>
              </a:rPr>
              <a:t>2</a:t>
            </a:r>
          </a:p>
        </p:txBody>
      </p:sp>
      <p:sp>
        <p:nvSpPr>
          <p:cNvPr id="11" name="Rogner un rectangle à un seul coin 10"/>
          <p:cNvSpPr/>
          <p:nvPr/>
        </p:nvSpPr>
        <p:spPr bwMode="auto">
          <a:xfrm flipH="1">
            <a:off x="4925568" y="4802124"/>
            <a:ext cx="579600" cy="414528"/>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500" b="1" dirty="0">
                <a:solidFill>
                  <a:schemeClr val="tx1"/>
                </a:solidFill>
              </a:rPr>
              <a:t>0</a:t>
            </a:r>
          </a:p>
        </p:txBody>
      </p:sp>
      <p:sp>
        <p:nvSpPr>
          <p:cNvPr id="12" name="Rogner un rectangle à un seul coin 11"/>
          <p:cNvSpPr/>
          <p:nvPr/>
        </p:nvSpPr>
        <p:spPr bwMode="auto">
          <a:xfrm flipH="1">
            <a:off x="5536483" y="4802124"/>
            <a:ext cx="579600" cy="414528"/>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500" b="1" dirty="0">
                <a:solidFill>
                  <a:schemeClr val="tx1"/>
                </a:solidFill>
              </a:rPr>
              <a:t>1</a:t>
            </a:r>
          </a:p>
        </p:txBody>
      </p:sp>
      <p:sp>
        <p:nvSpPr>
          <p:cNvPr id="13" name="Rogner un rectangle à un seul coin 12"/>
          <p:cNvSpPr/>
          <p:nvPr/>
        </p:nvSpPr>
        <p:spPr bwMode="auto">
          <a:xfrm flipH="1">
            <a:off x="6147398" y="4802124"/>
            <a:ext cx="579600" cy="414528"/>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500" b="1" dirty="0">
                <a:solidFill>
                  <a:schemeClr val="tx1"/>
                </a:solidFill>
              </a:rPr>
              <a:t>2</a:t>
            </a:r>
          </a:p>
        </p:txBody>
      </p:sp>
      <p:sp>
        <p:nvSpPr>
          <p:cNvPr id="14" name="Rogner un rectangle à un seul coin 13"/>
          <p:cNvSpPr/>
          <p:nvPr/>
        </p:nvSpPr>
        <p:spPr bwMode="auto">
          <a:xfrm flipH="1">
            <a:off x="2344809" y="4786884"/>
            <a:ext cx="579600" cy="414528"/>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200" b="1" dirty="0">
                <a:solidFill>
                  <a:schemeClr val="tx1"/>
                </a:solidFill>
              </a:rPr>
              <a:t>NCEP-ATP III</a:t>
            </a:r>
          </a:p>
        </p:txBody>
      </p:sp>
      <p:sp>
        <p:nvSpPr>
          <p:cNvPr id="15" name="Rogner un rectangle à un seul coin 14"/>
          <p:cNvSpPr/>
          <p:nvPr/>
        </p:nvSpPr>
        <p:spPr bwMode="auto">
          <a:xfrm flipH="1">
            <a:off x="2955724" y="4786884"/>
            <a:ext cx="579120" cy="414528"/>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lnSpc>
                <a:spcPts val="1500"/>
              </a:lnSpc>
              <a:defRPr/>
            </a:pPr>
            <a:r>
              <a:rPr lang="fr-CA" sz="1000" b="1" dirty="0">
                <a:solidFill>
                  <a:schemeClr val="tx1"/>
                </a:solidFill>
              </a:rPr>
              <a:t>Type 2 </a:t>
            </a:r>
            <a:r>
              <a:rPr lang="fr-CA" sz="1000" b="1" dirty="0" err="1">
                <a:solidFill>
                  <a:schemeClr val="tx1"/>
                </a:solidFill>
              </a:rPr>
              <a:t>Diabetes</a:t>
            </a:r>
            <a:endParaRPr lang="fr-CA" sz="1000" b="1" dirty="0">
              <a:solidFill>
                <a:schemeClr val="tx1"/>
              </a:solidFill>
            </a:endParaRPr>
          </a:p>
        </p:txBody>
      </p:sp>
      <p:sp>
        <p:nvSpPr>
          <p:cNvPr id="16" name="Rogner un rectangle à un seul coin 15"/>
          <p:cNvSpPr/>
          <p:nvPr/>
        </p:nvSpPr>
        <p:spPr bwMode="auto">
          <a:xfrm flipH="1">
            <a:off x="3566160" y="4786884"/>
            <a:ext cx="557784" cy="414528"/>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500" b="1" dirty="0">
                <a:solidFill>
                  <a:schemeClr val="tx1"/>
                </a:solidFill>
              </a:rPr>
              <a:t>CVD</a:t>
            </a:r>
          </a:p>
        </p:txBody>
      </p:sp>
      <p:sp>
        <p:nvSpPr>
          <p:cNvPr id="17" name="Rogner un rectangle à un seul coin 16"/>
          <p:cNvSpPr/>
          <p:nvPr/>
        </p:nvSpPr>
        <p:spPr bwMode="auto">
          <a:xfrm flipH="1">
            <a:off x="6758313" y="4802124"/>
            <a:ext cx="579600" cy="414528"/>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200" b="1" dirty="0">
                <a:solidFill>
                  <a:schemeClr val="tx1"/>
                </a:solidFill>
              </a:rPr>
              <a:t>NCEP-ATP III</a:t>
            </a:r>
          </a:p>
        </p:txBody>
      </p:sp>
      <p:sp>
        <p:nvSpPr>
          <p:cNvPr id="18" name="Rogner un rectangle à un seul coin 17"/>
          <p:cNvSpPr/>
          <p:nvPr/>
        </p:nvSpPr>
        <p:spPr bwMode="auto">
          <a:xfrm flipH="1">
            <a:off x="7369228" y="4802124"/>
            <a:ext cx="579120" cy="414528"/>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lnSpc>
                <a:spcPts val="1500"/>
              </a:lnSpc>
              <a:defRPr/>
            </a:pPr>
            <a:r>
              <a:rPr lang="fr-CA" sz="1000" b="1" dirty="0">
                <a:solidFill>
                  <a:schemeClr val="tx1"/>
                </a:solidFill>
              </a:rPr>
              <a:t>Type 2 </a:t>
            </a:r>
            <a:r>
              <a:rPr lang="fr-CA" sz="1000" b="1" dirty="0" err="1">
                <a:solidFill>
                  <a:schemeClr val="tx1"/>
                </a:solidFill>
              </a:rPr>
              <a:t>Diabetes</a:t>
            </a:r>
            <a:endParaRPr lang="fr-CA" sz="1000" b="1" dirty="0">
              <a:solidFill>
                <a:schemeClr val="tx1"/>
              </a:solidFill>
            </a:endParaRPr>
          </a:p>
        </p:txBody>
      </p:sp>
      <p:sp>
        <p:nvSpPr>
          <p:cNvPr id="19" name="Rogner un rectangle à un seul coin 18"/>
          <p:cNvSpPr/>
          <p:nvPr/>
        </p:nvSpPr>
        <p:spPr bwMode="auto">
          <a:xfrm flipH="1">
            <a:off x="7979664" y="4802124"/>
            <a:ext cx="557784" cy="414528"/>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500" b="1" dirty="0">
                <a:solidFill>
                  <a:schemeClr val="tx1"/>
                </a:solidFill>
              </a:rPr>
              <a:t>CVD</a:t>
            </a:r>
          </a:p>
        </p:txBody>
      </p:sp>
      <p:sp>
        <p:nvSpPr>
          <p:cNvPr id="6186" name="Rectangle 37"/>
          <p:cNvSpPr>
            <a:spLocks noChangeArrowheads="1"/>
          </p:cNvSpPr>
          <p:nvPr/>
        </p:nvSpPr>
        <p:spPr bwMode="auto">
          <a:xfrm>
            <a:off x="5705475" y="6281738"/>
            <a:ext cx="3200400" cy="411162"/>
          </a:xfrm>
          <a:prstGeom prst="rect">
            <a:avLst/>
          </a:prstGeom>
          <a:solidFill>
            <a:srgbClr val="D8ECEA">
              <a:alpha val="89018"/>
            </a:srgbClr>
          </a:solidFill>
          <a:ln w="9525">
            <a:miter lim="800000"/>
            <a:headEnd/>
            <a:tailEnd/>
          </a:ln>
          <a:scene3d>
            <a:camera prst="legacyObliqueTopRight"/>
            <a:lightRig rig="legacyFlat4" dir="b"/>
          </a:scene3d>
          <a:sp3d extrusionH="201600" prstMaterial="legacyMatte">
            <a:bevelT w="13500" h="13500" prst="angle"/>
            <a:bevelB w="13500" h="13500" prst="angle"/>
            <a:extrusionClr>
              <a:srgbClr val="D8ECEA"/>
            </a:extrusionClr>
          </a:sp3d>
        </p:spPr>
        <p:txBody>
          <a:bodyPr anchor="ctr">
            <a:flatTx/>
          </a:bodyPr>
          <a:lstStyle/>
          <a:p>
            <a:r>
              <a:rPr lang="fr-CA" sz="1000"/>
              <a:t>From Dekker JM et al. Circulation 2005; 112: 666-73</a:t>
            </a:r>
          </a:p>
          <a:p>
            <a:r>
              <a:rPr lang="fr-CA" sz="1000"/>
              <a:t>Reproduced with permission</a:t>
            </a:r>
            <a:endParaRPr lang="en-US" sz="1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Graphique 11"/>
          <p:cNvGraphicFramePr>
            <a:graphicFrameLocks/>
          </p:cNvGraphicFramePr>
          <p:nvPr/>
        </p:nvGraphicFramePr>
        <p:xfrm>
          <a:off x="571500" y="407988"/>
          <a:ext cx="9999663" cy="6886575"/>
        </p:xfrm>
        <a:graphic>
          <a:graphicData uri="http://schemas.openxmlformats.org/presentationml/2006/ole">
            <mc:AlternateContent xmlns:mc="http://schemas.openxmlformats.org/markup-compatibility/2006">
              <mc:Choice xmlns:v="urn:schemas-microsoft-com:vml" Requires="v">
                <p:oleObj spid="_x0000_s23555" name="Graphique" r:id="rId3" imgW="8839149" imgH="6343766" progId="Excel.Sheet.8">
                  <p:embed/>
                </p:oleObj>
              </mc:Choice>
              <mc:Fallback>
                <p:oleObj name="Graphique" r:id="rId3" imgW="8839149" imgH="6343766" progId="Excel.Sheet.8">
                  <p:embed/>
                  <p:pic>
                    <p:nvPicPr>
                      <p:cNvPr id="0" name="Graphique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407988"/>
                        <a:ext cx="9999663" cy="688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7" name="Titre 1"/>
          <p:cNvSpPr>
            <a:spLocks noGrp="1"/>
          </p:cNvSpPr>
          <p:nvPr>
            <p:ph type="title"/>
          </p:nvPr>
        </p:nvSpPr>
        <p:spPr>
          <a:xfrm>
            <a:off x="115888" y="-30163"/>
            <a:ext cx="8472487" cy="922338"/>
          </a:xfrm>
        </p:spPr>
        <p:txBody>
          <a:bodyPr/>
          <a:lstStyle/>
          <a:p>
            <a:r>
              <a:rPr lang="en-US" sz="1800">
                <a:solidFill>
                  <a:schemeClr val="tx1"/>
                </a:solidFill>
              </a:rPr>
              <a:t>RISK OF CORONARY HEART DISEASE (CHD) IN U.S. ADULTS ACCORDING TO SUBGROUPS OF METABOLIC SYNDROME (MS) COMPONENTS</a:t>
            </a:r>
            <a:endParaRPr lang="fr-CA" sz="1800">
              <a:solidFill>
                <a:schemeClr val="tx1"/>
              </a:solidFill>
            </a:endParaRPr>
          </a:p>
        </p:txBody>
      </p:sp>
      <p:sp>
        <p:nvSpPr>
          <p:cNvPr id="1028" name="ZoneTexte 5"/>
          <p:cNvSpPr txBox="1">
            <a:spLocks noChangeArrowheads="1"/>
          </p:cNvSpPr>
          <p:nvPr/>
        </p:nvSpPr>
        <p:spPr bwMode="auto">
          <a:xfrm rot="-5400000">
            <a:off x="-465137" y="3400425"/>
            <a:ext cx="1911350" cy="431800"/>
          </a:xfrm>
          <a:prstGeom prst="rect">
            <a:avLst/>
          </a:prstGeom>
          <a:noFill/>
          <a:ln w="9525">
            <a:noFill/>
            <a:miter lim="800000"/>
            <a:headEnd/>
            <a:tailEnd/>
          </a:ln>
        </p:spPr>
        <p:txBody>
          <a:bodyPr wrap="none">
            <a:spAutoFit/>
          </a:bodyPr>
          <a:lstStyle/>
          <a:p>
            <a:r>
              <a:rPr lang="fr-CA" sz="2200" b="1"/>
              <a:t>Hazard Ratio</a:t>
            </a:r>
          </a:p>
        </p:txBody>
      </p:sp>
      <p:sp>
        <p:nvSpPr>
          <p:cNvPr id="7" name="Rogner un rectangle à un seul coin 6"/>
          <p:cNvSpPr/>
          <p:nvPr/>
        </p:nvSpPr>
        <p:spPr bwMode="auto">
          <a:xfrm flipH="1">
            <a:off x="1443318" y="5414695"/>
            <a:ext cx="1532964" cy="645459"/>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500" b="1" dirty="0">
                <a:solidFill>
                  <a:schemeClr val="tx1"/>
                </a:solidFill>
              </a:rPr>
              <a:t>No MS</a:t>
            </a:r>
          </a:p>
          <a:p>
            <a:pPr algn="ctr">
              <a:lnSpc>
                <a:spcPts val="1500"/>
              </a:lnSpc>
              <a:defRPr/>
            </a:pPr>
            <a:r>
              <a:rPr lang="fr-CA" sz="1500" b="1" dirty="0" err="1">
                <a:solidFill>
                  <a:schemeClr val="tx1"/>
                </a:solidFill>
              </a:rPr>
              <a:t>Risk</a:t>
            </a:r>
            <a:r>
              <a:rPr lang="fr-CA" sz="1500" b="1" dirty="0">
                <a:solidFill>
                  <a:schemeClr val="tx1"/>
                </a:solidFill>
              </a:rPr>
              <a:t> </a:t>
            </a:r>
            <a:r>
              <a:rPr lang="fr-CA" sz="1500" b="1" dirty="0" err="1">
                <a:solidFill>
                  <a:schemeClr val="tx1"/>
                </a:solidFill>
              </a:rPr>
              <a:t>Factors</a:t>
            </a:r>
            <a:endParaRPr lang="fr-CA" sz="1500" b="1" dirty="0">
              <a:solidFill>
                <a:schemeClr val="tx1"/>
              </a:solidFill>
            </a:endParaRPr>
          </a:p>
        </p:txBody>
      </p:sp>
      <p:sp>
        <p:nvSpPr>
          <p:cNvPr id="8" name="Rogner un rectangle à un seul coin 7"/>
          <p:cNvSpPr/>
          <p:nvPr/>
        </p:nvSpPr>
        <p:spPr bwMode="auto">
          <a:xfrm flipH="1">
            <a:off x="3245226" y="5414695"/>
            <a:ext cx="1532964" cy="645459"/>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500" b="1" dirty="0">
                <a:solidFill>
                  <a:schemeClr val="tx1"/>
                </a:solidFill>
              </a:rPr>
              <a:t>1-2 MS</a:t>
            </a:r>
          </a:p>
          <a:p>
            <a:pPr algn="ctr">
              <a:lnSpc>
                <a:spcPts val="1500"/>
              </a:lnSpc>
              <a:defRPr/>
            </a:pPr>
            <a:r>
              <a:rPr lang="fr-CA" sz="1500" b="1" dirty="0" err="1">
                <a:solidFill>
                  <a:schemeClr val="tx1"/>
                </a:solidFill>
              </a:rPr>
              <a:t>Risk</a:t>
            </a:r>
            <a:r>
              <a:rPr lang="fr-CA" sz="1500" b="1" dirty="0">
                <a:solidFill>
                  <a:schemeClr val="tx1"/>
                </a:solidFill>
              </a:rPr>
              <a:t> </a:t>
            </a:r>
            <a:r>
              <a:rPr lang="fr-CA" sz="1500" b="1" dirty="0" err="1">
                <a:solidFill>
                  <a:schemeClr val="tx1"/>
                </a:solidFill>
              </a:rPr>
              <a:t>Factors</a:t>
            </a:r>
            <a:endParaRPr lang="fr-CA" sz="1500" b="1" dirty="0">
              <a:solidFill>
                <a:schemeClr val="tx1"/>
              </a:solidFill>
            </a:endParaRPr>
          </a:p>
        </p:txBody>
      </p:sp>
      <p:sp>
        <p:nvSpPr>
          <p:cNvPr id="9" name="Rogner un rectangle à un seul coin 8"/>
          <p:cNvSpPr/>
          <p:nvPr/>
        </p:nvSpPr>
        <p:spPr bwMode="auto">
          <a:xfrm flipH="1">
            <a:off x="5029202" y="5755355"/>
            <a:ext cx="1506071" cy="295834"/>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500" b="1" dirty="0">
                <a:solidFill>
                  <a:srgbClr val="FF0000"/>
                </a:solidFill>
              </a:rPr>
              <a:t>No </a:t>
            </a:r>
            <a:r>
              <a:rPr lang="fr-CA" sz="1500" b="1" dirty="0" err="1">
                <a:solidFill>
                  <a:srgbClr val="FF0000"/>
                </a:solidFill>
              </a:rPr>
              <a:t>Diabetes</a:t>
            </a:r>
            <a:endParaRPr lang="fr-CA" sz="1500" b="1" dirty="0">
              <a:solidFill>
                <a:srgbClr val="FF0000"/>
              </a:solidFill>
            </a:endParaRPr>
          </a:p>
        </p:txBody>
      </p:sp>
      <p:sp>
        <p:nvSpPr>
          <p:cNvPr id="10" name="Rogner un rectangle à un seul coin 9"/>
          <p:cNvSpPr/>
          <p:nvPr/>
        </p:nvSpPr>
        <p:spPr bwMode="auto">
          <a:xfrm flipH="1">
            <a:off x="6777320" y="5755355"/>
            <a:ext cx="1506071" cy="295834"/>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500" b="1" dirty="0">
                <a:solidFill>
                  <a:srgbClr val="FF0000"/>
                </a:solidFill>
              </a:rPr>
              <a:t> </a:t>
            </a:r>
            <a:r>
              <a:rPr lang="fr-CA" sz="1500" b="1" dirty="0" err="1">
                <a:solidFill>
                  <a:srgbClr val="FF0000"/>
                </a:solidFill>
              </a:rPr>
              <a:t>Diabetes</a:t>
            </a:r>
            <a:endParaRPr lang="fr-CA" sz="1500" b="1" dirty="0">
              <a:solidFill>
                <a:srgbClr val="FF0000"/>
              </a:solidFill>
            </a:endParaRPr>
          </a:p>
        </p:txBody>
      </p:sp>
      <p:sp>
        <p:nvSpPr>
          <p:cNvPr id="11" name="Rogner un rectangle à un seul coin 10"/>
          <p:cNvSpPr/>
          <p:nvPr/>
        </p:nvSpPr>
        <p:spPr bwMode="auto">
          <a:xfrm flipH="1">
            <a:off x="5029202" y="5405730"/>
            <a:ext cx="3254189" cy="295834"/>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500" b="1" dirty="0" err="1">
                <a:solidFill>
                  <a:schemeClr val="tx1"/>
                </a:solidFill>
              </a:rPr>
              <a:t>Metabolic</a:t>
            </a:r>
            <a:r>
              <a:rPr lang="fr-CA" sz="1500" b="1" dirty="0">
                <a:solidFill>
                  <a:schemeClr val="tx1"/>
                </a:solidFill>
              </a:rPr>
              <a:t> Syndrome (all)</a:t>
            </a:r>
          </a:p>
        </p:txBody>
      </p:sp>
      <p:sp>
        <p:nvSpPr>
          <p:cNvPr id="1044" name="Rectangle 37"/>
          <p:cNvSpPr>
            <a:spLocks noChangeArrowheads="1"/>
          </p:cNvSpPr>
          <p:nvPr/>
        </p:nvSpPr>
        <p:spPr bwMode="auto">
          <a:xfrm>
            <a:off x="5378450" y="6373813"/>
            <a:ext cx="3527425" cy="319087"/>
          </a:xfrm>
          <a:prstGeom prst="rect">
            <a:avLst/>
          </a:prstGeom>
          <a:solidFill>
            <a:srgbClr val="D8ECEA">
              <a:alpha val="89018"/>
            </a:srgbClr>
          </a:solidFill>
          <a:ln w="9525">
            <a:miter lim="800000"/>
            <a:headEnd/>
            <a:tailEnd/>
          </a:ln>
          <a:scene3d>
            <a:camera prst="legacyObliqueTopRight"/>
            <a:lightRig rig="legacyFlat4" dir="b"/>
          </a:scene3d>
          <a:sp3d extrusionH="201600" prstMaterial="legacyMatte">
            <a:bevelT w="13500" h="13500" prst="angle"/>
            <a:bevelB w="13500" h="13500" prst="angle"/>
            <a:extrusionClr>
              <a:srgbClr val="D8ECEA"/>
            </a:extrusionClr>
          </a:sp3d>
        </p:spPr>
        <p:txBody>
          <a:bodyPr wrap="none" lIns="72000" rIns="72000" anchor="ctr">
            <a:flatTx/>
          </a:bodyPr>
          <a:lstStyle/>
          <a:p>
            <a:r>
              <a:rPr lang="en-US" sz="1000"/>
              <a:t>Adapted from Malik S et al. Circulation 2004; 110: 1245-50</a:t>
            </a:r>
            <a:endParaRPr lang="fr-CA" sz="1000"/>
          </a:p>
        </p:txBody>
      </p:sp>
      <p:sp>
        <p:nvSpPr>
          <p:cNvPr id="12" name="Rogner un rectangle à un seul coin 11"/>
          <p:cNvSpPr/>
          <p:nvPr/>
        </p:nvSpPr>
        <p:spPr bwMode="auto">
          <a:xfrm flipH="1">
            <a:off x="2079818" y="3863789"/>
            <a:ext cx="634465" cy="288752"/>
          </a:xfrm>
          <a:prstGeom prst="snip1Rect">
            <a:avLst>
              <a:gd name="adj" fmla="val 22316"/>
            </a:avLst>
          </a:prstGeom>
          <a:solidFill>
            <a:schemeClr val="bg1">
              <a:alpha val="58000"/>
            </a:schemeClr>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500" b="1" dirty="0">
                <a:solidFill>
                  <a:schemeClr val="tx1"/>
                </a:solidFill>
              </a:rPr>
              <a:t>1.0</a:t>
            </a:r>
          </a:p>
        </p:txBody>
      </p:sp>
      <p:sp>
        <p:nvSpPr>
          <p:cNvPr id="13" name="Rogner un rectangle à un seul coin 12"/>
          <p:cNvSpPr/>
          <p:nvPr/>
        </p:nvSpPr>
        <p:spPr bwMode="auto">
          <a:xfrm flipH="1">
            <a:off x="3810004" y="3263153"/>
            <a:ext cx="634465" cy="288752"/>
          </a:xfrm>
          <a:prstGeom prst="snip1Rect">
            <a:avLst>
              <a:gd name="adj" fmla="val 22316"/>
            </a:avLst>
          </a:prstGeom>
          <a:solidFill>
            <a:schemeClr val="bg1">
              <a:alpha val="58000"/>
            </a:schemeClr>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500" b="1" dirty="0">
                <a:solidFill>
                  <a:schemeClr val="tx1"/>
                </a:solidFill>
              </a:rPr>
              <a:t>2.10</a:t>
            </a:r>
          </a:p>
        </p:txBody>
      </p:sp>
      <p:sp>
        <p:nvSpPr>
          <p:cNvPr id="14" name="Rogner un rectangle à un seul coin 13"/>
          <p:cNvSpPr/>
          <p:nvPr/>
        </p:nvSpPr>
        <p:spPr bwMode="auto">
          <a:xfrm flipH="1">
            <a:off x="5549158" y="2823882"/>
            <a:ext cx="634465" cy="288752"/>
          </a:xfrm>
          <a:prstGeom prst="snip1Rect">
            <a:avLst>
              <a:gd name="adj" fmla="val 22316"/>
            </a:avLst>
          </a:prstGeom>
          <a:solidFill>
            <a:schemeClr val="bg1">
              <a:alpha val="58000"/>
            </a:schemeClr>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500" b="1" dirty="0">
                <a:solidFill>
                  <a:schemeClr val="tx1"/>
                </a:solidFill>
              </a:rPr>
              <a:t>2.87</a:t>
            </a:r>
          </a:p>
        </p:txBody>
      </p:sp>
      <p:sp>
        <p:nvSpPr>
          <p:cNvPr id="15" name="Rogner un rectangle à un seul coin 14"/>
          <p:cNvSpPr/>
          <p:nvPr/>
        </p:nvSpPr>
        <p:spPr bwMode="auto">
          <a:xfrm flipH="1">
            <a:off x="7297277" y="1640541"/>
            <a:ext cx="634465" cy="288752"/>
          </a:xfrm>
          <a:prstGeom prst="snip1Rect">
            <a:avLst>
              <a:gd name="adj" fmla="val 22316"/>
            </a:avLst>
          </a:prstGeom>
          <a:solidFill>
            <a:schemeClr val="bg1">
              <a:alpha val="58000"/>
            </a:schemeClr>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500" b="1" dirty="0">
                <a:solidFill>
                  <a:schemeClr val="tx1"/>
                </a:solidFill>
              </a:rPr>
              <a:t>5.02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 3" descr="18-Obesity-&amp;-CVD-Fig1-FILM_fond.png"/>
          <p:cNvPicPr>
            <a:picLocks noChangeAspect="1"/>
          </p:cNvPicPr>
          <p:nvPr/>
        </p:nvPicPr>
        <p:blipFill>
          <a:blip r:embed="rId2" cstate="print"/>
          <a:srcRect/>
          <a:stretch>
            <a:fillRect/>
          </a:stretch>
        </p:blipFill>
        <p:spPr bwMode="auto">
          <a:xfrm>
            <a:off x="1588" y="0"/>
            <a:ext cx="9140825" cy="6858000"/>
          </a:xfrm>
          <a:prstGeom prst="rect">
            <a:avLst/>
          </a:prstGeom>
          <a:noFill/>
          <a:ln w="9525">
            <a:noFill/>
            <a:miter lim="800000"/>
            <a:headEnd/>
            <a:tailEnd/>
          </a:ln>
        </p:spPr>
      </p:pic>
      <p:sp>
        <p:nvSpPr>
          <p:cNvPr id="7171" name="Titre 1"/>
          <p:cNvSpPr>
            <a:spLocks noGrp="1"/>
          </p:cNvSpPr>
          <p:nvPr>
            <p:ph type="title"/>
          </p:nvPr>
        </p:nvSpPr>
        <p:spPr>
          <a:xfrm>
            <a:off x="179388" y="26988"/>
            <a:ext cx="8280400" cy="708025"/>
          </a:xfrm>
        </p:spPr>
        <p:txBody>
          <a:bodyPr/>
          <a:lstStyle/>
          <a:p>
            <a:r>
              <a:rPr lang="en-US" sz="2000">
                <a:solidFill>
                  <a:schemeClr val="tx1"/>
                </a:solidFill>
              </a:rPr>
              <a:t>OBESITY AS A MODIFIABLE CARDIOVASCULAR DISEASE (CVD) RISK FACTOR</a:t>
            </a:r>
            <a:endParaRPr lang="fr-FR" sz="2000">
              <a:solidFill>
                <a:schemeClr val="tx1"/>
              </a:solidFill>
            </a:endParaRPr>
          </a:p>
        </p:txBody>
      </p:sp>
      <p:grpSp>
        <p:nvGrpSpPr>
          <p:cNvPr id="2" name="Group 33"/>
          <p:cNvGrpSpPr>
            <a:grpSpLocks/>
          </p:cNvGrpSpPr>
          <p:nvPr/>
        </p:nvGrpSpPr>
        <p:grpSpPr bwMode="auto">
          <a:xfrm>
            <a:off x="2573338" y="5172075"/>
            <a:ext cx="4024312" cy="781050"/>
            <a:chOff x="2220" y="714"/>
            <a:chExt cx="1590" cy="511"/>
          </a:xfrm>
        </p:grpSpPr>
        <p:sp>
          <p:nvSpPr>
            <p:cNvPr id="7181" name="Rectangle 34"/>
            <p:cNvSpPr>
              <a:spLocks noChangeArrowheads="1"/>
            </p:cNvSpPr>
            <p:nvPr/>
          </p:nvSpPr>
          <p:spPr bwMode="auto">
            <a:xfrm>
              <a:off x="2233" y="714"/>
              <a:ext cx="1577" cy="511"/>
            </a:xfrm>
            <a:prstGeom prst="rect">
              <a:avLst/>
            </a:prstGeom>
            <a:solidFill>
              <a:schemeClr val="bg1"/>
            </a:solidFill>
            <a:ln w="9525">
              <a:noFill/>
              <a:miter lim="800000"/>
              <a:headEnd/>
              <a:tailEnd/>
            </a:ln>
          </p:spPr>
          <p:txBody>
            <a:bodyPr anchor="ctr"/>
            <a:lstStyle/>
            <a:p>
              <a:pPr marL="92075" algn="ctr"/>
              <a:r>
                <a:rPr lang="en-US" sz="3200" b="1">
                  <a:solidFill>
                    <a:srgbClr val="C00000"/>
                  </a:solidFill>
                </a:rPr>
                <a:t>Global CVD risk</a:t>
              </a:r>
            </a:p>
          </p:txBody>
        </p:sp>
        <p:sp>
          <p:nvSpPr>
            <p:cNvPr id="7182" name="Rectangle 35"/>
            <p:cNvSpPr>
              <a:spLocks noChangeArrowheads="1"/>
            </p:cNvSpPr>
            <p:nvPr/>
          </p:nvSpPr>
          <p:spPr bwMode="auto">
            <a:xfrm>
              <a:off x="2220" y="714"/>
              <a:ext cx="67" cy="510"/>
            </a:xfrm>
            <a:prstGeom prst="rect">
              <a:avLst/>
            </a:prstGeom>
            <a:solidFill>
              <a:srgbClr val="B00000"/>
            </a:solidFill>
            <a:ln w="9525">
              <a:noFill/>
              <a:miter lim="800000"/>
              <a:headEnd/>
              <a:tailEnd/>
            </a:ln>
          </p:spPr>
          <p:txBody>
            <a:bodyPr wrap="none" anchor="ctr"/>
            <a:lstStyle/>
            <a:p>
              <a:pPr algn="ctr"/>
              <a:endParaRPr lang="fr-FR" sz="1000" b="1"/>
            </a:p>
          </p:txBody>
        </p:sp>
      </p:grpSp>
      <p:sp>
        <p:nvSpPr>
          <p:cNvPr id="15" name="Rectangle 14"/>
          <p:cNvSpPr/>
          <p:nvPr/>
        </p:nvSpPr>
        <p:spPr>
          <a:xfrm>
            <a:off x="1077667" y="2573338"/>
            <a:ext cx="1659430" cy="369332"/>
          </a:xfrm>
          <a:prstGeom prst="rect">
            <a:avLst/>
          </a:prstGeom>
          <a:noFill/>
          <a:effectLst>
            <a:outerShdw blurRad="50800" dist="38100" dir="2700000" algn="t" rotWithShape="0">
              <a:prstClr val="black"/>
            </a:outerShdw>
          </a:effectLst>
        </p:spPr>
        <p:txBody>
          <a:bodyPr wrap="none">
            <a:spAutoFit/>
          </a:bodyPr>
          <a:lstStyle/>
          <a:p>
            <a:pPr algn="ctr">
              <a:defRPr/>
            </a:pPr>
            <a:r>
              <a:rPr lang="fr-FR" b="1" dirty="0">
                <a:ln w="3175" cmpd="sng">
                  <a:solidFill>
                    <a:schemeClr val="tx1"/>
                  </a:solidFill>
                  <a:prstDash val="solid"/>
                </a:ln>
                <a:solidFill>
                  <a:srgbClr val="FFFFFF"/>
                </a:solidFill>
              </a:rPr>
              <a:t>Hypertension</a:t>
            </a:r>
          </a:p>
        </p:txBody>
      </p:sp>
      <p:sp>
        <p:nvSpPr>
          <p:cNvPr id="16" name="Rectangle 15"/>
          <p:cNvSpPr/>
          <p:nvPr/>
        </p:nvSpPr>
        <p:spPr>
          <a:xfrm>
            <a:off x="2952750" y="2286000"/>
            <a:ext cx="1454150" cy="369888"/>
          </a:xfrm>
          <a:prstGeom prst="rect">
            <a:avLst/>
          </a:prstGeom>
          <a:noFill/>
          <a:effectLst>
            <a:outerShdw blurRad="50800" dist="38100" dir="2700000" algn="tl" rotWithShape="0">
              <a:prstClr val="black"/>
            </a:outerShdw>
          </a:effectLst>
        </p:spPr>
        <p:txBody>
          <a:bodyPr wrap="none">
            <a:spAutoFit/>
          </a:bodyPr>
          <a:lstStyle/>
          <a:p>
            <a:pPr algn="ctr">
              <a:defRPr/>
            </a:pPr>
            <a:r>
              <a:rPr lang="fr-FR" b="1" dirty="0" err="1">
                <a:ln w="3175" cmpd="sng">
                  <a:solidFill>
                    <a:schemeClr val="tx1"/>
                  </a:solidFill>
                  <a:prstDash val="solid"/>
                </a:ln>
                <a:solidFill>
                  <a:srgbClr val="FFFFFF"/>
                </a:solidFill>
              </a:rPr>
              <a:t>Cholesterol</a:t>
            </a:r>
            <a:endParaRPr lang="fr-FR" b="1" dirty="0">
              <a:ln w="3175" cmpd="sng">
                <a:solidFill>
                  <a:schemeClr val="tx1"/>
                </a:solidFill>
                <a:prstDash val="solid"/>
              </a:ln>
              <a:solidFill>
                <a:srgbClr val="FFFFFF"/>
              </a:solidFill>
            </a:endParaRPr>
          </a:p>
        </p:txBody>
      </p:sp>
      <p:sp>
        <p:nvSpPr>
          <p:cNvPr id="17" name="Rectangle 16"/>
          <p:cNvSpPr/>
          <p:nvPr/>
        </p:nvSpPr>
        <p:spPr>
          <a:xfrm>
            <a:off x="4835525" y="2509838"/>
            <a:ext cx="1254125" cy="400050"/>
          </a:xfrm>
          <a:prstGeom prst="rect">
            <a:avLst/>
          </a:prstGeom>
          <a:noFill/>
          <a:effectLst>
            <a:outerShdw blurRad="50800" dist="38100" dir="2700000" algn="tl" rotWithShape="0">
              <a:prstClr val="black"/>
            </a:outerShdw>
          </a:effectLst>
        </p:spPr>
        <p:txBody>
          <a:bodyPr wrap="none">
            <a:spAutoFit/>
          </a:bodyPr>
          <a:lstStyle/>
          <a:p>
            <a:pPr algn="ctr">
              <a:defRPr/>
            </a:pPr>
            <a:r>
              <a:rPr lang="fr-FR" sz="2000" b="1" dirty="0" err="1">
                <a:ln w="3175" cmpd="sng">
                  <a:solidFill>
                    <a:schemeClr val="tx1"/>
                  </a:solidFill>
                  <a:prstDash val="solid"/>
                </a:ln>
                <a:solidFill>
                  <a:srgbClr val="FFFFFF"/>
                </a:solidFill>
              </a:rPr>
              <a:t>Diabetes</a:t>
            </a:r>
            <a:endParaRPr lang="fr-FR" sz="2000" b="1" dirty="0">
              <a:ln w="3175" cmpd="sng">
                <a:solidFill>
                  <a:schemeClr val="tx1"/>
                </a:solidFill>
                <a:prstDash val="solid"/>
              </a:ln>
              <a:solidFill>
                <a:srgbClr val="FFFFFF"/>
              </a:solidFill>
            </a:endParaRPr>
          </a:p>
        </p:txBody>
      </p:sp>
      <p:sp>
        <p:nvSpPr>
          <p:cNvPr id="18" name="Rectangle 17"/>
          <p:cNvSpPr/>
          <p:nvPr/>
        </p:nvSpPr>
        <p:spPr>
          <a:xfrm>
            <a:off x="6573838" y="2527300"/>
            <a:ext cx="1268412" cy="401638"/>
          </a:xfrm>
          <a:prstGeom prst="rect">
            <a:avLst/>
          </a:prstGeom>
          <a:noFill/>
          <a:effectLst>
            <a:outerShdw blurRad="50800" dist="38100" dir="2700000" algn="tl" rotWithShape="0">
              <a:prstClr val="black"/>
            </a:outerShdw>
          </a:effectLst>
        </p:spPr>
        <p:txBody>
          <a:bodyPr wrap="none">
            <a:spAutoFit/>
          </a:bodyPr>
          <a:lstStyle/>
          <a:p>
            <a:pPr algn="ctr">
              <a:defRPr/>
            </a:pPr>
            <a:r>
              <a:rPr lang="fr-FR" sz="2000" b="1" dirty="0">
                <a:ln w="3175" cmpd="sng">
                  <a:solidFill>
                    <a:schemeClr val="tx1"/>
                  </a:solidFill>
                  <a:prstDash val="solid"/>
                </a:ln>
                <a:solidFill>
                  <a:srgbClr val="FFFFFF"/>
                </a:solidFill>
              </a:rPr>
              <a:t>Smoking</a:t>
            </a:r>
          </a:p>
        </p:txBody>
      </p:sp>
      <p:sp>
        <p:nvSpPr>
          <p:cNvPr id="19" name="Rectangle 18"/>
          <p:cNvSpPr/>
          <p:nvPr/>
        </p:nvSpPr>
        <p:spPr>
          <a:xfrm>
            <a:off x="7793038" y="4276725"/>
            <a:ext cx="1011237" cy="400050"/>
          </a:xfrm>
          <a:prstGeom prst="rect">
            <a:avLst/>
          </a:prstGeom>
          <a:noFill/>
          <a:effectLst>
            <a:outerShdw blurRad="50800" dist="38100" dir="2700000" algn="tl" rotWithShape="0">
              <a:prstClr val="black"/>
            </a:outerShdw>
          </a:effectLst>
        </p:spPr>
        <p:txBody>
          <a:bodyPr wrap="none">
            <a:spAutoFit/>
          </a:bodyPr>
          <a:lstStyle/>
          <a:p>
            <a:pPr algn="ctr">
              <a:defRPr/>
            </a:pPr>
            <a:r>
              <a:rPr lang="fr-FR" sz="2000" b="1" dirty="0" err="1">
                <a:ln w="3175" cmpd="sng">
                  <a:solidFill>
                    <a:schemeClr val="tx1"/>
                  </a:solidFill>
                  <a:prstDash val="solid"/>
                </a:ln>
                <a:solidFill>
                  <a:srgbClr val="FFFFFF"/>
                </a:solidFill>
              </a:rPr>
              <a:t>Others</a:t>
            </a:r>
            <a:endParaRPr lang="fr-FR" sz="2000" b="1" dirty="0">
              <a:ln w="3175" cmpd="sng">
                <a:solidFill>
                  <a:schemeClr val="tx1"/>
                </a:solidFill>
                <a:prstDash val="solid"/>
              </a:ln>
              <a:solidFill>
                <a:srgbClr val="FFFFFF"/>
              </a:solidFill>
            </a:endParaRPr>
          </a:p>
        </p:txBody>
      </p:sp>
      <p:sp>
        <p:nvSpPr>
          <p:cNvPr id="20" name="Rectangle 19"/>
          <p:cNvSpPr/>
          <p:nvPr/>
        </p:nvSpPr>
        <p:spPr>
          <a:xfrm>
            <a:off x="298450" y="4249738"/>
            <a:ext cx="1031875" cy="554037"/>
          </a:xfrm>
          <a:prstGeom prst="rect">
            <a:avLst/>
          </a:prstGeom>
          <a:noFill/>
          <a:effectLst>
            <a:outerShdw blurRad="50800" dist="38100" dir="2700000" algn="tl" rotWithShape="0">
              <a:prstClr val="black"/>
            </a:outerShdw>
          </a:effectLst>
        </p:spPr>
        <p:txBody>
          <a:bodyPr wrap="none">
            <a:spAutoFit/>
          </a:bodyPr>
          <a:lstStyle/>
          <a:p>
            <a:pPr algn="ctr">
              <a:lnSpc>
                <a:spcPts val="1800"/>
              </a:lnSpc>
              <a:defRPr/>
            </a:pPr>
            <a:r>
              <a:rPr lang="fr-FR" b="1" dirty="0" err="1">
                <a:ln w="3175" cmpd="sng">
                  <a:solidFill>
                    <a:schemeClr val="tx1"/>
                  </a:solidFill>
                  <a:prstDash val="solid"/>
                </a:ln>
                <a:solidFill>
                  <a:srgbClr val="FFFFFF"/>
                </a:solidFill>
              </a:rPr>
              <a:t>Obesity</a:t>
            </a:r>
            <a:endParaRPr lang="fr-FR" b="1" dirty="0">
              <a:ln w="3175" cmpd="sng">
                <a:solidFill>
                  <a:schemeClr val="tx1"/>
                </a:solidFill>
                <a:prstDash val="solid"/>
              </a:ln>
              <a:solidFill>
                <a:srgbClr val="FFFFFF"/>
              </a:solidFill>
            </a:endParaRPr>
          </a:p>
          <a:p>
            <a:pPr algn="ctr">
              <a:lnSpc>
                <a:spcPts val="1800"/>
              </a:lnSpc>
              <a:defRPr/>
            </a:pPr>
            <a:r>
              <a:rPr lang="fr-FR" b="1" dirty="0">
                <a:ln w="3175" cmpd="sng">
                  <a:solidFill>
                    <a:schemeClr val="tx1"/>
                  </a:solidFill>
                  <a:prstDash val="solid"/>
                </a:ln>
                <a:solidFill>
                  <a:srgbClr val="FFFFFF"/>
                </a:solidFill>
              </a:rPr>
              <a:t>BMI</a:t>
            </a:r>
          </a:p>
        </p:txBody>
      </p:sp>
      <p:sp>
        <p:nvSpPr>
          <p:cNvPr id="21" name="Rectangle 20"/>
          <p:cNvSpPr/>
          <p:nvPr/>
        </p:nvSpPr>
        <p:spPr>
          <a:xfrm>
            <a:off x="2979738" y="2832100"/>
            <a:ext cx="684212" cy="401638"/>
          </a:xfrm>
          <a:prstGeom prst="rect">
            <a:avLst/>
          </a:prstGeom>
          <a:noFill/>
          <a:effectLst>
            <a:outerShdw blurRad="50800" dist="38100" dir="2700000" algn="tl" rotWithShape="0">
              <a:prstClr val="black"/>
            </a:outerShdw>
          </a:effectLst>
        </p:spPr>
        <p:txBody>
          <a:bodyPr wrap="none">
            <a:spAutoFit/>
          </a:bodyPr>
          <a:lstStyle/>
          <a:p>
            <a:pPr algn="ctr">
              <a:defRPr/>
            </a:pPr>
            <a:r>
              <a:rPr lang="fr-FR" sz="2000" b="1" dirty="0">
                <a:ln w="3175" cmpd="sng">
                  <a:solidFill>
                    <a:schemeClr val="tx1"/>
                  </a:solidFill>
                  <a:prstDash val="solid"/>
                </a:ln>
                <a:solidFill>
                  <a:srgbClr val="FFFFFF"/>
                </a:solidFill>
              </a:rPr>
              <a:t>LDL</a:t>
            </a:r>
          </a:p>
        </p:txBody>
      </p:sp>
      <p:sp>
        <p:nvSpPr>
          <p:cNvPr id="22" name="Rectangle 21"/>
          <p:cNvSpPr/>
          <p:nvPr/>
        </p:nvSpPr>
        <p:spPr>
          <a:xfrm>
            <a:off x="3697288" y="2832100"/>
            <a:ext cx="712787" cy="401638"/>
          </a:xfrm>
          <a:prstGeom prst="rect">
            <a:avLst/>
          </a:prstGeom>
          <a:noFill/>
          <a:effectLst>
            <a:outerShdw blurRad="50800" dist="38100" dir="2700000" algn="tl" rotWithShape="0">
              <a:prstClr val="black"/>
            </a:outerShdw>
          </a:effectLst>
        </p:spPr>
        <p:txBody>
          <a:bodyPr wrap="none">
            <a:spAutoFit/>
          </a:bodyPr>
          <a:lstStyle/>
          <a:p>
            <a:pPr algn="ctr">
              <a:defRPr/>
            </a:pPr>
            <a:r>
              <a:rPr lang="fr-FR" sz="2000" b="1" dirty="0">
                <a:ln w="3175" cmpd="sng">
                  <a:solidFill>
                    <a:schemeClr val="tx1"/>
                  </a:solidFill>
                  <a:prstDash val="solid"/>
                </a:ln>
                <a:solidFill>
                  <a:srgbClr val="FFFFFF"/>
                </a:solidFill>
              </a:rPr>
              <a:t>HDL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age 3" descr="19-Abd_Ob_And_CVD_fig1_FILM_fond.png"/>
          <p:cNvPicPr>
            <a:picLocks noChangeAspect="1"/>
          </p:cNvPicPr>
          <p:nvPr/>
        </p:nvPicPr>
        <p:blipFill>
          <a:blip r:embed="rId2" cstate="print"/>
          <a:srcRect/>
          <a:stretch>
            <a:fillRect/>
          </a:stretch>
        </p:blipFill>
        <p:spPr bwMode="auto">
          <a:xfrm>
            <a:off x="1588" y="0"/>
            <a:ext cx="9140825" cy="6858000"/>
          </a:xfrm>
          <a:prstGeom prst="rect">
            <a:avLst/>
          </a:prstGeom>
          <a:noFill/>
          <a:ln w="9525">
            <a:noFill/>
            <a:miter lim="800000"/>
            <a:headEnd/>
            <a:tailEnd/>
          </a:ln>
        </p:spPr>
      </p:pic>
      <p:sp>
        <p:nvSpPr>
          <p:cNvPr id="8195" name="Titre 1"/>
          <p:cNvSpPr>
            <a:spLocks noGrp="1"/>
          </p:cNvSpPr>
          <p:nvPr>
            <p:ph type="title"/>
          </p:nvPr>
        </p:nvSpPr>
        <p:spPr>
          <a:xfrm>
            <a:off x="130175" y="71438"/>
            <a:ext cx="8413750" cy="646112"/>
          </a:xfrm>
        </p:spPr>
        <p:txBody>
          <a:bodyPr/>
          <a:lstStyle/>
          <a:p>
            <a:r>
              <a:rPr lang="en-US" sz="1800">
                <a:solidFill>
                  <a:schemeClr val="tx1"/>
                </a:solidFill>
              </a:rPr>
              <a:t>OBESE INDIVIDUALS WITH A PREFERENTIAL ACCUMULATION OF INTRA-ABDOMINAL ADIPOSE TISSUE (AT): SUBGROUP AT HIGH CVD RISK</a:t>
            </a:r>
            <a:endParaRPr lang="fr-FR" sz="1800">
              <a:solidFill>
                <a:schemeClr val="tx1"/>
              </a:solidFill>
            </a:endParaRPr>
          </a:p>
        </p:txBody>
      </p:sp>
      <p:sp>
        <p:nvSpPr>
          <p:cNvPr id="5" name="Flèche droite 4"/>
          <p:cNvSpPr/>
          <p:nvPr/>
        </p:nvSpPr>
        <p:spPr>
          <a:xfrm rot="5400000">
            <a:off x="2955926" y="2401887"/>
            <a:ext cx="469900" cy="276225"/>
          </a:xfrm>
          <a:prstGeom prst="rightArrow">
            <a:avLst>
              <a:gd name="adj1" fmla="val 43332"/>
              <a:gd name="adj2" fmla="val 10117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6" name="Flèche droite 5"/>
          <p:cNvSpPr/>
          <p:nvPr/>
        </p:nvSpPr>
        <p:spPr>
          <a:xfrm rot="5400000">
            <a:off x="5654676" y="2401887"/>
            <a:ext cx="469900" cy="276225"/>
          </a:xfrm>
          <a:prstGeom prst="rightArrow">
            <a:avLst>
              <a:gd name="adj1" fmla="val 43332"/>
              <a:gd name="adj2" fmla="val 10117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7" name="Flèche droite 6"/>
          <p:cNvSpPr/>
          <p:nvPr/>
        </p:nvSpPr>
        <p:spPr>
          <a:xfrm rot="5400000">
            <a:off x="2955926" y="5297487"/>
            <a:ext cx="469900" cy="276225"/>
          </a:xfrm>
          <a:prstGeom prst="rightArrow">
            <a:avLst>
              <a:gd name="adj1" fmla="val 43332"/>
              <a:gd name="adj2" fmla="val 10117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8" name="Flèche droite 7"/>
          <p:cNvSpPr/>
          <p:nvPr/>
        </p:nvSpPr>
        <p:spPr>
          <a:xfrm rot="5400000">
            <a:off x="5654676" y="5297487"/>
            <a:ext cx="469900" cy="276225"/>
          </a:xfrm>
          <a:prstGeom prst="rightArrow">
            <a:avLst>
              <a:gd name="adj1" fmla="val 43332"/>
              <a:gd name="adj2" fmla="val 10117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8200" name="ZoneTexte 8"/>
          <p:cNvSpPr txBox="1">
            <a:spLocks noChangeArrowheads="1"/>
          </p:cNvSpPr>
          <p:nvPr/>
        </p:nvSpPr>
        <p:spPr bwMode="auto">
          <a:xfrm>
            <a:off x="582613" y="1111250"/>
            <a:ext cx="1504950" cy="307975"/>
          </a:xfrm>
          <a:prstGeom prst="rect">
            <a:avLst/>
          </a:prstGeom>
          <a:noFill/>
          <a:ln w="9525">
            <a:noFill/>
            <a:miter lim="800000"/>
            <a:headEnd/>
            <a:tailEnd/>
          </a:ln>
        </p:spPr>
        <p:txBody>
          <a:bodyPr wrap="none">
            <a:spAutoFit/>
          </a:bodyPr>
          <a:lstStyle/>
          <a:p>
            <a:r>
              <a:rPr lang="fr-CA" sz="1400" b="1"/>
              <a:t>Gynoid Obesity</a:t>
            </a:r>
          </a:p>
        </p:txBody>
      </p:sp>
      <p:sp>
        <p:nvSpPr>
          <p:cNvPr id="8201" name="ZoneTexte 9"/>
          <p:cNvSpPr txBox="1">
            <a:spLocks noChangeArrowheads="1"/>
          </p:cNvSpPr>
          <p:nvPr/>
        </p:nvSpPr>
        <p:spPr bwMode="auto">
          <a:xfrm>
            <a:off x="6973888" y="1111250"/>
            <a:ext cx="1576387" cy="307975"/>
          </a:xfrm>
          <a:prstGeom prst="rect">
            <a:avLst/>
          </a:prstGeom>
          <a:noFill/>
          <a:ln w="9525">
            <a:noFill/>
            <a:miter lim="800000"/>
            <a:headEnd/>
            <a:tailEnd/>
          </a:ln>
        </p:spPr>
        <p:txBody>
          <a:bodyPr wrap="none">
            <a:spAutoFit/>
          </a:bodyPr>
          <a:lstStyle/>
          <a:p>
            <a:r>
              <a:rPr lang="fr-CA" sz="1400" b="1"/>
              <a:t>Android Obesity</a:t>
            </a:r>
          </a:p>
        </p:txBody>
      </p:sp>
      <p:grpSp>
        <p:nvGrpSpPr>
          <p:cNvPr id="2" name="Groupe 12"/>
          <p:cNvGrpSpPr>
            <a:grpSpLocks/>
          </p:cNvGrpSpPr>
          <p:nvPr/>
        </p:nvGrpSpPr>
        <p:grpSpPr bwMode="auto">
          <a:xfrm>
            <a:off x="2008188" y="5762625"/>
            <a:ext cx="2366962" cy="373063"/>
            <a:chOff x="1989511" y="5749086"/>
            <a:chExt cx="2367336" cy="373808"/>
          </a:xfrm>
        </p:grpSpPr>
        <p:sp>
          <p:nvSpPr>
            <p:cNvPr id="11" name="Rogner un rectangle à un seul coin 10"/>
            <p:cNvSpPr/>
            <p:nvPr/>
          </p:nvSpPr>
          <p:spPr>
            <a:xfrm flipH="1">
              <a:off x="1989511" y="5749086"/>
              <a:ext cx="2367336" cy="373808"/>
            </a:xfrm>
            <a:prstGeom prst="snip1Rect">
              <a:avLst>
                <a:gd name="adj" fmla="val 9087"/>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57188" algn="ctr">
                <a:defRPr/>
              </a:pPr>
              <a:r>
                <a:rPr lang="fr-CA" sz="2000" b="1" dirty="0"/>
                <a:t>CVD RISK</a:t>
              </a:r>
            </a:p>
          </p:txBody>
        </p:sp>
        <p:pic>
          <p:nvPicPr>
            <p:cNvPr id="8232" name="Image 23" descr="fleche_haut.png"/>
            <p:cNvPicPr>
              <a:picLocks noChangeAspect="1"/>
            </p:cNvPicPr>
            <p:nvPr/>
          </p:nvPicPr>
          <p:blipFill>
            <a:blip r:embed="rId3" cstate="print"/>
            <a:srcRect/>
            <a:stretch>
              <a:fillRect/>
            </a:stretch>
          </p:blipFill>
          <p:spPr bwMode="auto">
            <a:xfrm rot="10800000">
              <a:off x="2214285" y="5800537"/>
              <a:ext cx="325158" cy="308445"/>
            </a:xfrm>
            <a:prstGeom prst="rect">
              <a:avLst/>
            </a:prstGeom>
            <a:noFill/>
            <a:ln w="9525">
              <a:noFill/>
              <a:miter lim="800000"/>
              <a:headEnd/>
              <a:tailEnd/>
            </a:ln>
          </p:spPr>
        </p:pic>
      </p:grpSp>
      <p:grpSp>
        <p:nvGrpSpPr>
          <p:cNvPr id="3" name="Groupe 13"/>
          <p:cNvGrpSpPr>
            <a:grpSpLocks/>
          </p:cNvGrpSpPr>
          <p:nvPr/>
        </p:nvGrpSpPr>
        <p:grpSpPr bwMode="auto">
          <a:xfrm>
            <a:off x="4706938" y="5762625"/>
            <a:ext cx="2366962" cy="373063"/>
            <a:chOff x="1989511" y="5749086"/>
            <a:chExt cx="2367336" cy="373808"/>
          </a:xfrm>
        </p:grpSpPr>
        <p:sp>
          <p:nvSpPr>
            <p:cNvPr id="15" name="Rogner un rectangle à un seul coin 14"/>
            <p:cNvSpPr/>
            <p:nvPr/>
          </p:nvSpPr>
          <p:spPr>
            <a:xfrm flipH="1">
              <a:off x="1989511" y="5749086"/>
              <a:ext cx="2367336" cy="373808"/>
            </a:xfrm>
            <a:prstGeom prst="snip1Rect">
              <a:avLst>
                <a:gd name="adj" fmla="val 9087"/>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57188" algn="ctr">
                <a:defRPr/>
              </a:pPr>
              <a:r>
                <a:rPr lang="fr-CA" sz="2000" b="1" dirty="0"/>
                <a:t>CVD RISK</a:t>
              </a:r>
            </a:p>
          </p:txBody>
        </p:sp>
        <p:pic>
          <p:nvPicPr>
            <p:cNvPr id="8230" name="Image 23" descr="fleche_haut.png"/>
            <p:cNvPicPr>
              <a:picLocks noChangeAspect="1"/>
            </p:cNvPicPr>
            <p:nvPr/>
          </p:nvPicPr>
          <p:blipFill>
            <a:blip r:embed="rId3" cstate="print"/>
            <a:srcRect/>
            <a:stretch>
              <a:fillRect/>
            </a:stretch>
          </p:blipFill>
          <p:spPr bwMode="auto">
            <a:xfrm>
              <a:off x="2196355" y="5800537"/>
              <a:ext cx="325158" cy="308445"/>
            </a:xfrm>
            <a:prstGeom prst="rect">
              <a:avLst/>
            </a:prstGeom>
            <a:noFill/>
            <a:ln w="9525">
              <a:noFill/>
              <a:miter lim="800000"/>
              <a:headEnd/>
              <a:tailEnd/>
            </a:ln>
          </p:spPr>
        </p:pic>
      </p:grpSp>
      <p:sp>
        <p:nvSpPr>
          <p:cNvPr id="17" name="Cube 16"/>
          <p:cNvSpPr/>
          <p:nvPr/>
        </p:nvSpPr>
        <p:spPr>
          <a:xfrm>
            <a:off x="2014538" y="3328988"/>
            <a:ext cx="2354262" cy="1798637"/>
          </a:xfrm>
          <a:prstGeom prst="cube">
            <a:avLst>
              <a:gd name="adj" fmla="val 3059"/>
            </a:avLst>
          </a:prstGeom>
          <a:gradFill flip="none" rotWithShape="1">
            <a:gsLst>
              <a:gs pos="0">
                <a:schemeClr val="bg1">
                  <a:alpha val="49000"/>
                </a:schemeClr>
              </a:gs>
              <a:gs pos="100000">
                <a:schemeClr val="bg1">
                  <a:alpha val="32000"/>
                </a:schemeClr>
              </a:gs>
            </a:gsLst>
            <a:lin ang="16200000" scaled="0"/>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rIns="72000"/>
          <a:lstStyle/>
          <a:p>
            <a:pPr>
              <a:lnSpc>
                <a:spcPts val="1600"/>
              </a:lnSpc>
              <a:defRPr/>
            </a:pPr>
            <a:r>
              <a:rPr lang="fr-CA" sz="1200" b="1" dirty="0">
                <a:solidFill>
                  <a:schemeClr val="tx1"/>
                </a:solidFill>
              </a:rPr>
              <a:t>- </a:t>
            </a:r>
            <a:r>
              <a:rPr lang="fr-CA" sz="1200" b="1" dirty="0" err="1">
                <a:solidFill>
                  <a:schemeClr val="tx1"/>
                </a:solidFill>
              </a:rPr>
              <a:t>Low</a:t>
            </a:r>
            <a:r>
              <a:rPr lang="fr-CA" sz="1200" b="1" dirty="0">
                <a:solidFill>
                  <a:schemeClr val="tx1"/>
                </a:solidFill>
              </a:rPr>
              <a:t> </a:t>
            </a:r>
            <a:r>
              <a:rPr lang="fr-CA" sz="1200" b="1" dirty="0" err="1">
                <a:solidFill>
                  <a:schemeClr val="tx1"/>
                </a:solidFill>
              </a:rPr>
              <a:t>Trlglycerides</a:t>
            </a:r>
            <a:endParaRPr lang="fr-CA" sz="1200" b="1" dirty="0">
              <a:solidFill>
                <a:schemeClr val="tx1"/>
              </a:solidFill>
            </a:endParaRPr>
          </a:p>
          <a:p>
            <a:pPr>
              <a:lnSpc>
                <a:spcPts val="1600"/>
              </a:lnSpc>
              <a:defRPr/>
            </a:pPr>
            <a:r>
              <a:rPr lang="fr-CA" sz="1200" b="1" dirty="0">
                <a:solidFill>
                  <a:schemeClr val="tx1"/>
                </a:solidFill>
              </a:rPr>
              <a:t>- Normal HDL </a:t>
            </a:r>
            <a:r>
              <a:rPr lang="fr-CA" sz="1200" b="1" dirty="0" err="1">
                <a:solidFill>
                  <a:schemeClr val="tx1"/>
                </a:solidFill>
              </a:rPr>
              <a:t>Cholesterol</a:t>
            </a:r>
            <a:endParaRPr lang="fr-CA" sz="1200" b="1" dirty="0">
              <a:solidFill>
                <a:schemeClr val="tx1"/>
              </a:solidFill>
            </a:endParaRPr>
          </a:p>
          <a:p>
            <a:pPr>
              <a:lnSpc>
                <a:spcPts val="1600"/>
              </a:lnSpc>
              <a:defRPr/>
            </a:pPr>
            <a:r>
              <a:rPr lang="fr-CA" sz="1200" b="1" dirty="0">
                <a:solidFill>
                  <a:schemeClr val="tx1"/>
                </a:solidFill>
              </a:rPr>
              <a:t>- </a:t>
            </a:r>
            <a:r>
              <a:rPr lang="fr-CA" sz="1200" b="1" dirty="0" err="1">
                <a:solidFill>
                  <a:schemeClr val="tx1"/>
                </a:solidFill>
              </a:rPr>
              <a:t>Insulin</a:t>
            </a:r>
            <a:r>
              <a:rPr lang="fr-CA" sz="1200" b="1" dirty="0">
                <a:solidFill>
                  <a:schemeClr val="tx1"/>
                </a:solidFill>
              </a:rPr>
              <a:t> Sensitive</a:t>
            </a:r>
          </a:p>
          <a:p>
            <a:pPr>
              <a:lnSpc>
                <a:spcPts val="1600"/>
              </a:lnSpc>
              <a:defRPr/>
            </a:pPr>
            <a:r>
              <a:rPr lang="fr-CA" sz="1200" b="1" dirty="0">
                <a:solidFill>
                  <a:schemeClr val="tx1"/>
                </a:solidFill>
              </a:rPr>
              <a:t>- Normal Glucose </a:t>
            </a:r>
            <a:r>
              <a:rPr lang="fr-CA" sz="1200" b="1" dirty="0" err="1">
                <a:solidFill>
                  <a:schemeClr val="tx1"/>
                </a:solidFill>
              </a:rPr>
              <a:t>Tolerance</a:t>
            </a:r>
            <a:endParaRPr lang="fr-CA" sz="1200" b="1" dirty="0">
              <a:solidFill>
                <a:schemeClr val="tx1"/>
              </a:solidFill>
            </a:endParaRPr>
          </a:p>
          <a:p>
            <a:pPr>
              <a:lnSpc>
                <a:spcPts val="1600"/>
              </a:lnSpc>
              <a:defRPr/>
            </a:pPr>
            <a:r>
              <a:rPr lang="fr-CA" sz="1200" b="1" dirty="0">
                <a:solidFill>
                  <a:schemeClr val="tx1"/>
                </a:solidFill>
              </a:rPr>
              <a:t>- Normal </a:t>
            </a:r>
            <a:r>
              <a:rPr lang="fr-CA" sz="1200" b="1" dirty="0" err="1">
                <a:solidFill>
                  <a:schemeClr val="tx1"/>
                </a:solidFill>
              </a:rPr>
              <a:t>lnflammatory</a:t>
            </a:r>
            <a:r>
              <a:rPr lang="fr-CA" sz="1200" b="1" dirty="0">
                <a:solidFill>
                  <a:schemeClr val="tx1"/>
                </a:solidFill>
              </a:rPr>
              <a:t> and</a:t>
            </a:r>
          </a:p>
          <a:p>
            <a:pPr>
              <a:lnSpc>
                <a:spcPts val="1600"/>
              </a:lnSpc>
              <a:defRPr/>
            </a:pPr>
            <a:r>
              <a:rPr lang="fr-CA" sz="1200" b="1" dirty="0">
                <a:solidFill>
                  <a:schemeClr val="tx1"/>
                </a:solidFill>
              </a:rPr>
              <a:t>  </a:t>
            </a:r>
            <a:r>
              <a:rPr lang="fr-CA" sz="1200" b="1" dirty="0" err="1">
                <a:solidFill>
                  <a:schemeClr val="tx1"/>
                </a:solidFill>
              </a:rPr>
              <a:t>Thrombotic</a:t>
            </a:r>
            <a:r>
              <a:rPr lang="fr-CA" sz="1200" b="1" dirty="0">
                <a:solidFill>
                  <a:schemeClr val="tx1"/>
                </a:solidFill>
              </a:rPr>
              <a:t> Profile</a:t>
            </a:r>
            <a:endParaRPr lang="fr-CA" sz="1200" b="1" kern="100" dirty="0">
              <a:solidFill>
                <a:schemeClr val="tx1"/>
              </a:solidFill>
            </a:endParaRPr>
          </a:p>
        </p:txBody>
      </p:sp>
      <p:cxnSp>
        <p:nvCxnSpPr>
          <p:cNvPr id="19" name="Connecteur droit 18"/>
          <p:cNvCxnSpPr/>
          <p:nvPr/>
        </p:nvCxnSpPr>
        <p:spPr>
          <a:xfrm flipV="1">
            <a:off x="2187575" y="4724400"/>
            <a:ext cx="2079625" cy="9525"/>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8206" name="ZoneTexte 19"/>
          <p:cNvSpPr txBox="1">
            <a:spLocks noChangeArrowheads="1"/>
          </p:cNvSpPr>
          <p:nvPr/>
        </p:nvSpPr>
        <p:spPr bwMode="auto">
          <a:xfrm>
            <a:off x="2097088" y="4787900"/>
            <a:ext cx="2293937" cy="276225"/>
          </a:xfrm>
          <a:prstGeom prst="rect">
            <a:avLst/>
          </a:prstGeom>
          <a:noFill/>
          <a:ln w="9525">
            <a:noFill/>
            <a:miter lim="800000"/>
            <a:headEnd/>
            <a:tailEnd/>
          </a:ln>
        </p:spPr>
        <p:txBody>
          <a:bodyPr wrap="none">
            <a:spAutoFit/>
          </a:bodyPr>
          <a:lstStyle/>
          <a:p>
            <a:r>
              <a:rPr lang="fr-CA" sz="1200" b="1"/>
              <a:t>NO METABOLIC SYNDROME</a:t>
            </a:r>
          </a:p>
        </p:txBody>
      </p:sp>
      <p:sp>
        <p:nvSpPr>
          <p:cNvPr id="21" name="Cube 20"/>
          <p:cNvSpPr/>
          <p:nvPr/>
        </p:nvSpPr>
        <p:spPr>
          <a:xfrm>
            <a:off x="4713288" y="3328988"/>
            <a:ext cx="2354262" cy="1798637"/>
          </a:xfrm>
          <a:prstGeom prst="cube">
            <a:avLst>
              <a:gd name="adj" fmla="val 3059"/>
            </a:avLst>
          </a:prstGeom>
          <a:gradFill flip="none" rotWithShape="1">
            <a:gsLst>
              <a:gs pos="0">
                <a:schemeClr val="bg1">
                  <a:alpha val="49000"/>
                </a:schemeClr>
              </a:gs>
              <a:gs pos="100000">
                <a:schemeClr val="bg1">
                  <a:alpha val="32000"/>
                </a:schemeClr>
              </a:gs>
            </a:gsLst>
            <a:lin ang="16200000" scaled="0"/>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rIns="72000"/>
          <a:lstStyle/>
          <a:p>
            <a:pPr>
              <a:lnSpc>
                <a:spcPts val="1600"/>
              </a:lnSpc>
              <a:defRPr/>
            </a:pPr>
            <a:r>
              <a:rPr lang="fr-CA" sz="1200" b="1" dirty="0">
                <a:solidFill>
                  <a:schemeClr val="tx1"/>
                </a:solidFill>
              </a:rPr>
              <a:t>- </a:t>
            </a:r>
            <a:r>
              <a:rPr lang="fr-CA" sz="1200" b="1" dirty="0" err="1">
                <a:solidFill>
                  <a:schemeClr val="tx1"/>
                </a:solidFill>
              </a:rPr>
              <a:t>Hypertriglyceridemia</a:t>
            </a:r>
            <a:endParaRPr lang="fr-CA" sz="1200" b="1" dirty="0">
              <a:solidFill>
                <a:schemeClr val="tx1"/>
              </a:solidFill>
            </a:endParaRPr>
          </a:p>
          <a:p>
            <a:pPr>
              <a:lnSpc>
                <a:spcPts val="1600"/>
              </a:lnSpc>
              <a:defRPr/>
            </a:pPr>
            <a:r>
              <a:rPr lang="fr-CA" sz="1200" b="1" dirty="0">
                <a:solidFill>
                  <a:schemeClr val="tx1"/>
                </a:solidFill>
              </a:rPr>
              <a:t>- </a:t>
            </a:r>
            <a:r>
              <a:rPr lang="fr-CA" sz="1200" b="1" dirty="0" err="1">
                <a:solidFill>
                  <a:schemeClr val="tx1"/>
                </a:solidFill>
              </a:rPr>
              <a:t>Low</a:t>
            </a:r>
            <a:r>
              <a:rPr lang="fr-CA" sz="1200" b="1" dirty="0">
                <a:solidFill>
                  <a:schemeClr val="tx1"/>
                </a:solidFill>
              </a:rPr>
              <a:t> HDL </a:t>
            </a:r>
            <a:r>
              <a:rPr lang="fr-CA" sz="1200" b="1" dirty="0" err="1">
                <a:solidFill>
                  <a:schemeClr val="tx1"/>
                </a:solidFill>
              </a:rPr>
              <a:t>Cholesterol</a:t>
            </a:r>
            <a:endParaRPr lang="fr-CA" sz="1200" b="1" dirty="0">
              <a:solidFill>
                <a:schemeClr val="tx1"/>
              </a:solidFill>
            </a:endParaRPr>
          </a:p>
          <a:p>
            <a:pPr>
              <a:lnSpc>
                <a:spcPts val="1600"/>
              </a:lnSpc>
              <a:defRPr/>
            </a:pPr>
            <a:r>
              <a:rPr lang="fr-CA" sz="1200" b="1" dirty="0">
                <a:solidFill>
                  <a:schemeClr val="tx1"/>
                </a:solidFill>
              </a:rPr>
              <a:t>- </a:t>
            </a:r>
            <a:r>
              <a:rPr lang="fr-CA" sz="1200" b="1" dirty="0" err="1">
                <a:solidFill>
                  <a:schemeClr val="tx1"/>
                </a:solidFill>
              </a:rPr>
              <a:t>Insulin</a:t>
            </a:r>
            <a:r>
              <a:rPr lang="fr-CA" sz="1200" b="1" dirty="0">
                <a:solidFill>
                  <a:schemeClr val="tx1"/>
                </a:solidFill>
              </a:rPr>
              <a:t> Resistance</a:t>
            </a:r>
          </a:p>
          <a:p>
            <a:pPr>
              <a:lnSpc>
                <a:spcPts val="1600"/>
              </a:lnSpc>
              <a:defRPr/>
            </a:pPr>
            <a:r>
              <a:rPr lang="fr-CA" sz="1200" b="1" dirty="0">
                <a:solidFill>
                  <a:schemeClr val="tx1"/>
                </a:solidFill>
              </a:rPr>
              <a:t>- Glucose </a:t>
            </a:r>
            <a:r>
              <a:rPr lang="fr-CA" sz="1200" b="1" dirty="0" err="1">
                <a:solidFill>
                  <a:schemeClr val="tx1"/>
                </a:solidFill>
              </a:rPr>
              <a:t>Intolerance</a:t>
            </a:r>
            <a:endParaRPr lang="fr-CA" sz="1200" b="1" dirty="0">
              <a:solidFill>
                <a:schemeClr val="tx1"/>
              </a:solidFill>
            </a:endParaRPr>
          </a:p>
          <a:p>
            <a:pPr>
              <a:lnSpc>
                <a:spcPts val="1600"/>
              </a:lnSpc>
              <a:defRPr/>
            </a:pPr>
            <a:r>
              <a:rPr lang="fr-CA" sz="1200" b="1" dirty="0">
                <a:solidFill>
                  <a:schemeClr val="tx1"/>
                </a:solidFill>
              </a:rPr>
              <a:t>- Pro-</a:t>
            </a:r>
            <a:r>
              <a:rPr lang="fr-CA" sz="1200" b="1" dirty="0" err="1">
                <a:solidFill>
                  <a:schemeClr val="tx1"/>
                </a:solidFill>
              </a:rPr>
              <a:t>inflammatory</a:t>
            </a:r>
            <a:r>
              <a:rPr lang="fr-CA" sz="1200" b="1" dirty="0">
                <a:solidFill>
                  <a:schemeClr val="tx1"/>
                </a:solidFill>
              </a:rPr>
              <a:t> and</a:t>
            </a:r>
          </a:p>
          <a:p>
            <a:pPr>
              <a:lnSpc>
                <a:spcPts val="1600"/>
              </a:lnSpc>
              <a:defRPr/>
            </a:pPr>
            <a:r>
              <a:rPr lang="fr-CA" sz="1200" b="1" dirty="0">
                <a:solidFill>
                  <a:schemeClr val="tx1"/>
                </a:solidFill>
              </a:rPr>
              <a:t>  Pro-</a:t>
            </a:r>
            <a:r>
              <a:rPr lang="fr-CA" sz="1200" b="1" dirty="0" err="1">
                <a:solidFill>
                  <a:schemeClr val="tx1"/>
                </a:solidFill>
              </a:rPr>
              <a:t>thrombotic</a:t>
            </a:r>
            <a:r>
              <a:rPr lang="fr-CA" sz="1200" b="1" dirty="0">
                <a:solidFill>
                  <a:schemeClr val="tx1"/>
                </a:solidFill>
              </a:rPr>
              <a:t> Profile</a:t>
            </a:r>
            <a:endParaRPr lang="fr-CA" sz="1200" b="1" kern="100" dirty="0">
              <a:solidFill>
                <a:schemeClr val="tx1"/>
              </a:solidFill>
            </a:endParaRPr>
          </a:p>
        </p:txBody>
      </p:sp>
      <p:cxnSp>
        <p:nvCxnSpPr>
          <p:cNvPr id="22" name="Connecteur droit 21"/>
          <p:cNvCxnSpPr/>
          <p:nvPr/>
        </p:nvCxnSpPr>
        <p:spPr>
          <a:xfrm flipV="1">
            <a:off x="4832350" y="4724400"/>
            <a:ext cx="2079625" cy="9525"/>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8209" name="ZoneTexte 22"/>
          <p:cNvSpPr txBox="1">
            <a:spLocks noChangeArrowheads="1"/>
          </p:cNvSpPr>
          <p:nvPr/>
        </p:nvSpPr>
        <p:spPr bwMode="auto">
          <a:xfrm>
            <a:off x="4876800" y="4787900"/>
            <a:ext cx="2063750" cy="276225"/>
          </a:xfrm>
          <a:prstGeom prst="rect">
            <a:avLst/>
          </a:prstGeom>
          <a:noFill/>
          <a:ln w="9525">
            <a:noFill/>
            <a:miter lim="800000"/>
            <a:headEnd/>
            <a:tailEnd/>
          </a:ln>
        </p:spPr>
        <p:txBody>
          <a:bodyPr wrap="none">
            <a:spAutoFit/>
          </a:bodyPr>
          <a:lstStyle/>
          <a:p>
            <a:r>
              <a:rPr lang="fr-CA" sz="1200" b="1"/>
              <a:t> METABOLIC SYNDROME</a:t>
            </a:r>
          </a:p>
        </p:txBody>
      </p:sp>
      <p:grpSp>
        <p:nvGrpSpPr>
          <p:cNvPr id="4" name="Groupe 25"/>
          <p:cNvGrpSpPr>
            <a:grpSpLocks/>
          </p:cNvGrpSpPr>
          <p:nvPr/>
        </p:nvGrpSpPr>
        <p:grpSpPr bwMode="auto">
          <a:xfrm>
            <a:off x="2062163" y="1590675"/>
            <a:ext cx="2259012" cy="250825"/>
            <a:chOff x="2043953" y="1586754"/>
            <a:chExt cx="2259106" cy="251012"/>
          </a:xfrm>
        </p:grpSpPr>
        <p:sp>
          <p:nvSpPr>
            <p:cNvPr id="24" name="Cube 23"/>
            <p:cNvSpPr/>
            <p:nvPr/>
          </p:nvSpPr>
          <p:spPr>
            <a:xfrm>
              <a:off x="2043953" y="1586754"/>
              <a:ext cx="2259106" cy="251012"/>
            </a:xfrm>
            <a:prstGeom prst="cube">
              <a:avLst>
                <a:gd name="adj" fmla="val 3059"/>
              </a:avLst>
            </a:prstGeom>
            <a:gradFill flip="none" rotWithShape="1">
              <a:gsLst>
                <a:gs pos="0">
                  <a:schemeClr val="bg1">
                    <a:alpha val="49000"/>
                  </a:schemeClr>
                </a:gs>
                <a:gs pos="100000">
                  <a:schemeClr val="bg1">
                    <a:alpha val="32000"/>
                  </a:schemeClr>
                </a:gs>
              </a:gsLst>
              <a:lin ang="16200000" scaled="0"/>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rIns="72000"/>
            <a:lstStyle/>
            <a:p>
              <a:pPr algn="ctr">
                <a:lnSpc>
                  <a:spcPts val="1600"/>
                </a:lnSpc>
                <a:defRPr/>
              </a:pPr>
              <a:r>
                <a:rPr lang="fr-CA" sz="1400" b="1" dirty="0">
                  <a:solidFill>
                    <a:schemeClr val="tx1"/>
                  </a:solidFill>
                </a:rPr>
                <a:t>Intra-abdominal AT</a:t>
              </a:r>
            </a:p>
          </p:txBody>
        </p:sp>
        <p:pic>
          <p:nvPicPr>
            <p:cNvPr id="8228" name="Image 23" descr="fleche_haut.png"/>
            <p:cNvPicPr>
              <a:picLocks noChangeAspect="1"/>
            </p:cNvPicPr>
            <p:nvPr/>
          </p:nvPicPr>
          <p:blipFill>
            <a:blip r:embed="rId4" cstate="print"/>
            <a:srcRect/>
            <a:stretch>
              <a:fillRect/>
            </a:stretch>
          </p:blipFill>
          <p:spPr bwMode="auto">
            <a:xfrm rot="10800000">
              <a:off x="2090357" y="1631948"/>
              <a:ext cx="198069" cy="187888"/>
            </a:xfrm>
            <a:prstGeom prst="rect">
              <a:avLst/>
            </a:prstGeom>
            <a:noFill/>
            <a:ln w="9525">
              <a:noFill/>
              <a:miter lim="800000"/>
              <a:headEnd/>
              <a:tailEnd/>
            </a:ln>
          </p:spPr>
        </p:pic>
      </p:grpSp>
      <p:grpSp>
        <p:nvGrpSpPr>
          <p:cNvPr id="9" name="Groupe 26"/>
          <p:cNvGrpSpPr>
            <a:grpSpLocks/>
          </p:cNvGrpSpPr>
          <p:nvPr/>
        </p:nvGrpSpPr>
        <p:grpSpPr bwMode="auto">
          <a:xfrm>
            <a:off x="2062163" y="1895475"/>
            <a:ext cx="2259012" cy="250825"/>
            <a:chOff x="2043953" y="1586754"/>
            <a:chExt cx="2259106" cy="251012"/>
          </a:xfrm>
        </p:grpSpPr>
        <p:sp>
          <p:nvSpPr>
            <p:cNvPr id="28" name="Cube 27"/>
            <p:cNvSpPr/>
            <p:nvPr/>
          </p:nvSpPr>
          <p:spPr>
            <a:xfrm>
              <a:off x="2043953" y="1586754"/>
              <a:ext cx="2259106" cy="251012"/>
            </a:xfrm>
            <a:prstGeom prst="cube">
              <a:avLst>
                <a:gd name="adj" fmla="val 3059"/>
              </a:avLst>
            </a:prstGeom>
            <a:gradFill flip="none" rotWithShape="1">
              <a:gsLst>
                <a:gs pos="0">
                  <a:schemeClr val="bg1">
                    <a:alpha val="49000"/>
                  </a:schemeClr>
                </a:gs>
                <a:gs pos="100000">
                  <a:schemeClr val="bg1">
                    <a:alpha val="32000"/>
                  </a:schemeClr>
                </a:gs>
              </a:gsLst>
              <a:lin ang="16200000" scaled="0"/>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rIns="72000"/>
            <a:lstStyle/>
            <a:p>
              <a:pPr algn="ctr">
                <a:lnSpc>
                  <a:spcPts val="1600"/>
                </a:lnSpc>
                <a:defRPr/>
              </a:pPr>
              <a:r>
                <a:rPr lang="fr-CA" sz="1400" b="1" dirty="0" err="1">
                  <a:solidFill>
                    <a:schemeClr val="tx1"/>
                  </a:solidFill>
                </a:rPr>
                <a:t>Subcutaneous</a:t>
              </a:r>
              <a:r>
                <a:rPr lang="fr-CA" sz="1400" b="1" dirty="0">
                  <a:solidFill>
                    <a:schemeClr val="tx1"/>
                  </a:solidFill>
                </a:rPr>
                <a:t> AT</a:t>
              </a:r>
            </a:p>
          </p:txBody>
        </p:sp>
        <p:pic>
          <p:nvPicPr>
            <p:cNvPr id="8226" name="Image 23" descr="fleche_haut.png"/>
            <p:cNvPicPr>
              <a:picLocks noChangeAspect="1"/>
            </p:cNvPicPr>
            <p:nvPr/>
          </p:nvPicPr>
          <p:blipFill>
            <a:blip r:embed="rId4" cstate="print"/>
            <a:srcRect/>
            <a:stretch>
              <a:fillRect/>
            </a:stretch>
          </p:blipFill>
          <p:spPr bwMode="auto">
            <a:xfrm>
              <a:off x="2090357" y="1631948"/>
              <a:ext cx="198069" cy="187888"/>
            </a:xfrm>
            <a:prstGeom prst="rect">
              <a:avLst/>
            </a:prstGeom>
            <a:noFill/>
            <a:ln w="9525">
              <a:noFill/>
              <a:miter lim="800000"/>
              <a:headEnd/>
              <a:tailEnd/>
            </a:ln>
          </p:spPr>
        </p:pic>
      </p:grpSp>
      <p:grpSp>
        <p:nvGrpSpPr>
          <p:cNvPr id="10" name="Groupe 32"/>
          <p:cNvGrpSpPr>
            <a:grpSpLocks/>
          </p:cNvGrpSpPr>
          <p:nvPr/>
        </p:nvGrpSpPr>
        <p:grpSpPr bwMode="auto">
          <a:xfrm>
            <a:off x="4760913" y="1895475"/>
            <a:ext cx="2259012" cy="250825"/>
            <a:chOff x="2043953" y="1586754"/>
            <a:chExt cx="2259106" cy="251012"/>
          </a:xfrm>
        </p:grpSpPr>
        <p:sp>
          <p:nvSpPr>
            <p:cNvPr id="34" name="Cube 33"/>
            <p:cNvSpPr/>
            <p:nvPr/>
          </p:nvSpPr>
          <p:spPr>
            <a:xfrm>
              <a:off x="2043953" y="1586754"/>
              <a:ext cx="2259106" cy="251012"/>
            </a:xfrm>
            <a:prstGeom prst="cube">
              <a:avLst>
                <a:gd name="adj" fmla="val 3059"/>
              </a:avLst>
            </a:prstGeom>
            <a:gradFill flip="none" rotWithShape="1">
              <a:gsLst>
                <a:gs pos="0">
                  <a:schemeClr val="bg1">
                    <a:alpha val="49000"/>
                  </a:schemeClr>
                </a:gs>
                <a:gs pos="100000">
                  <a:schemeClr val="bg1">
                    <a:alpha val="32000"/>
                  </a:schemeClr>
                </a:gs>
              </a:gsLst>
              <a:lin ang="16200000" scaled="0"/>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rIns="72000"/>
            <a:lstStyle/>
            <a:p>
              <a:pPr algn="ctr">
                <a:lnSpc>
                  <a:spcPts val="1600"/>
                </a:lnSpc>
                <a:defRPr/>
              </a:pPr>
              <a:r>
                <a:rPr lang="fr-CA" sz="1400" b="1" dirty="0" err="1">
                  <a:solidFill>
                    <a:schemeClr val="tx1"/>
                  </a:solidFill>
                </a:rPr>
                <a:t>Subcutaneous</a:t>
              </a:r>
              <a:r>
                <a:rPr lang="fr-CA" sz="1400" b="1" dirty="0">
                  <a:solidFill>
                    <a:schemeClr val="tx1"/>
                  </a:solidFill>
                </a:rPr>
                <a:t> AT</a:t>
              </a:r>
            </a:p>
          </p:txBody>
        </p:sp>
        <p:pic>
          <p:nvPicPr>
            <p:cNvPr id="8224" name="Image 23" descr="fleche_haut.png"/>
            <p:cNvPicPr>
              <a:picLocks noChangeAspect="1"/>
            </p:cNvPicPr>
            <p:nvPr/>
          </p:nvPicPr>
          <p:blipFill>
            <a:blip r:embed="rId4" cstate="print"/>
            <a:srcRect/>
            <a:stretch>
              <a:fillRect/>
            </a:stretch>
          </p:blipFill>
          <p:spPr bwMode="auto">
            <a:xfrm rot="10800000">
              <a:off x="2090357" y="1631948"/>
              <a:ext cx="198069" cy="187888"/>
            </a:xfrm>
            <a:prstGeom prst="rect">
              <a:avLst/>
            </a:prstGeom>
            <a:noFill/>
            <a:ln w="9525">
              <a:noFill/>
              <a:miter lim="800000"/>
              <a:headEnd/>
              <a:tailEnd/>
            </a:ln>
          </p:spPr>
        </p:pic>
      </p:grpSp>
      <p:grpSp>
        <p:nvGrpSpPr>
          <p:cNvPr id="12" name="Groupe 35"/>
          <p:cNvGrpSpPr>
            <a:grpSpLocks/>
          </p:cNvGrpSpPr>
          <p:nvPr/>
        </p:nvGrpSpPr>
        <p:grpSpPr bwMode="auto">
          <a:xfrm>
            <a:off x="4760913" y="1590675"/>
            <a:ext cx="2259012" cy="250825"/>
            <a:chOff x="2043953" y="1586754"/>
            <a:chExt cx="2259106" cy="251012"/>
          </a:xfrm>
        </p:grpSpPr>
        <p:sp>
          <p:nvSpPr>
            <p:cNvPr id="37" name="Cube 36"/>
            <p:cNvSpPr/>
            <p:nvPr/>
          </p:nvSpPr>
          <p:spPr>
            <a:xfrm>
              <a:off x="2043953" y="1586754"/>
              <a:ext cx="2259106" cy="251012"/>
            </a:xfrm>
            <a:prstGeom prst="cube">
              <a:avLst>
                <a:gd name="adj" fmla="val 3059"/>
              </a:avLst>
            </a:prstGeom>
            <a:gradFill flip="none" rotWithShape="1">
              <a:gsLst>
                <a:gs pos="0">
                  <a:schemeClr val="bg1">
                    <a:alpha val="49000"/>
                  </a:schemeClr>
                </a:gs>
                <a:gs pos="100000">
                  <a:schemeClr val="bg1">
                    <a:alpha val="32000"/>
                  </a:schemeClr>
                </a:gs>
              </a:gsLst>
              <a:lin ang="16200000" scaled="0"/>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rIns="72000"/>
            <a:lstStyle/>
            <a:p>
              <a:pPr algn="ctr">
                <a:lnSpc>
                  <a:spcPts val="1600"/>
                </a:lnSpc>
                <a:defRPr/>
              </a:pPr>
              <a:r>
                <a:rPr lang="fr-CA" sz="1400" b="1" dirty="0">
                  <a:solidFill>
                    <a:schemeClr val="tx1"/>
                  </a:solidFill>
                </a:rPr>
                <a:t>Intra-abdominal AT</a:t>
              </a:r>
            </a:p>
          </p:txBody>
        </p:sp>
        <p:pic>
          <p:nvPicPr>
            <p:cNvPr id="8222" name="Image 23" descr="fleche_haut.png"/>
            <p:cNvPicPr>
              <a:picLocks noChangeAspect="1"/>
            </p:cNvPicPr>
            <p:nvPr/>
          </p:nvPicPr>
          <p:blipFill>
            <a:blip r:embed="rId4" cstate="print"/>
            <a:srcRect/>
            <a:stretch>
              <a:fillRect/>
            </a:stretch>
          </p:blipFill>
          <p:spPr bwMode="auto">
            <a:xfrm>
              <a:off x="2090357" y="1631948"/>
              <a:ext cx="198069" cy="187888"/>
            </a:xfrm>
            <a:prstGeom prst="rect">
              <a:avLst/>
            </a:prstGeom>
            <a:noFill/>
            <a:ln w="9525">
              <a:noFill/>
              <a:miter lim="800000"/>
              <a:headEnd/>
              <a:tailEnd/>
            </a:ln>
          </p:spPr>
        </p:pic>
      </p:grpSp>
      <p:sp>
        <p:nvSpPr>
          <p:cNvPr id="8214" name="ZoneTexte 38"/>
          <p:cNvSpPr txBox="1">
            <a:spLocks noChangeArrowheads="1"/>
          </p:cNvSpPr>
          <p:nvPr/>
        </p:nvSpPr>
        <p:spPr bwMode="auto">
          <a:xfrm>
            <a:off x="3998913" y="869950"/>
            <a:ext cx="1165225" cy="584200"/>
          </a:xfrm>
          <a:prstGeom prst="rect">
            <a:avLst/>
          </a:prstGeom>
          <a:noFill/>
          <a:ln w="9525">
            <a:noFill/>
            <a:miter lim="800000"/>
            <a:headEnd/>
            <a:tailEnd/>
          </a:ln>
        </p:spPr>
        <p:txBody>
          <a:bodyPr wrap="none">
            <a:spAutoFit/>
          </a:bodyPr>
          <a:lstStyle/>
          <a:p>
            <a:r>
              <a:rPr lang="fr-CA" sz="1600" b="1"/>
              <a:t>Same BMI</a:t>
            </a:r>
          </a:p>
          <a:p>
            <a:r>
              <a:rPr lang="fr-CA" sz="1600" b="1"/>
              <a:t>&gt;30 kg/m</a:t>
            </a:r>
            <a:r>
              <a:rPr lang="fr-CA" sz="1600" b="1" baseline="30000"/>
              <a:t>2</a:t>
            </a:r>
          </a:p>
        </p:txBody>
      </p:sp>
      <p:grpSp>
        <p:nvGrpSpPr>
          <p:cNvPr id="13" name="Group 33"/>
          <p:cNvGrpSpPr>
            <a:grpSpLocks/>
          </p:cNvGrpSpPr>
          <p:nvPr/>
        </p:nvGrpSpPr>
        <p:grpSpPr bwMode="auto">
          <a:xfrm>
            <a:off x="1993900" y="2855913"/>
            <a:ext cx="2393950" cy="403225"/>
            <a:chOff x="2220" y="714"/>
            <a:chExt cx="1590" cy="511"/>
          </a:xfrm>
        </p:grpSpPr>
        <p:sp>
          <p:nvSpPr>
            <p:cNvPr id="8219" name="Rectangle 34"/>
            <p:cNvSpPr>
              <a:spLocks noChangeArrowheads="1"/>
            </p:cNvSpPr>
            <p:nvPr/>
          </p:nvSpPr>
          <p:spPr bwMode="auto">
            <a:xfrm>
              <a:off x="2233" y="714"/>
              <a:ext cx="1577" cy="511"/>
            </a:xfrm>
            <a:prstGeom prst="rect">
              <a:avLst/>
            </a:prstGeom>
            <a:solidFill>
              <a:schemeClr val="bg1"/>
            </a:solidFill>
            <a:ln w="9525">
              <a:noFill/>
              <a:miter lim="800000"/>
              <a:headEnd/>
              <a:tailEnd/>
            </a:ln>
          </p:spPr>
          <p:txBody>
            <a:bodyPr anchor="ctr"/>
            <a:lstStyle/>
            <a:p>
              <a:pPr marL="92075"/>
              <a:r>
                <a:rPr lang="en-US" sz="1400" b="1"/>
                <a:t>Normal Metabolic Profile</a:t>
              </a:r>
            </a:p>
          </p:txBody>
        </p:sp>
        <p:sp>
          <p:nvSpPr>
            <p:cNvPr id="8220"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anchor="ctr"/>
            <a:lstStyle/>
            <a:p>
              <a:pPr algn="ctr"/>
              <a:endParaRPr lang="fr-FR" sz="1400" b="1"/>
            </a:p>
          </p:txBody>
        </p:sp>
      </p:grpSp>
      <p:grpSp>
        <p:nvGrpSpPr>
          <p:cNvPr id="14" name="Group 33"/>
          <p:cNvGrpSpPr>
            <a:grpSpLocks/>
          </p:cNvGrpSpPr>
          <p:nvPr/>
        </p:nvGrpSpPr>
        <p:grpSpPr bwMode="auto">
          <a:xfrm>
            <a:off x="4692650" y="2855913"/>
            <a:ext cx="2393950" cy="403225"/>
            <a:chOff x="2220" y="714"/>
            <a:chExt cx="1590" cy="511"/>
          </a:xfrm>
        </p:grpSpPr>
        <p:sp>
          <p:nvSpPr>
            <p:cNvPr id="8217" name="Rectangle 34"/>
            <p:cNvSpPr>
              <a:spLocks noChangeArrowheads="1"/>
            </p:cNvSpPr>
            <p:nvPr/>
          </p:nvSpPr>
          <p:spPr bwMode="auto">
            <a:xfrm>
              <a:off x="2233" y="714"/>
              <a:ext cx="1577" cy="511"/>
            </a:xfrm>
            <a:prstGeom prst="rect">
              <a:avLst/>
            </a:prstGeom>
            <a:solidFill>
              <a:schemeClr val="bg1"/>
            </a:solidFill>
            <a:ln w="9525">
              <a:noFill/>
              <a:miter lim="800000"/>
              <a:headEnd/>
              <a:tailEnd/>
            </a:ln>
          </p:spPr>
          <p:txBody>
            <a:bodyPr anchor="ctr"/>
            <a:lstStyle/>
            <a:p>
              <a:pPr marL="92075"/>
              <a:r>
                <a:rPr lang="en-US" sz="1400" b="1"/>
                <a:t>Altered Metabolic Profile</a:t>
              </a:r>
            </a:p>
          </p:txBody>
        </p:sp>
        <p:sp>
          <p:nvSpPr>
            <p:cNvPr id="8218"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anchor="ctr"/>
            <a:lstStyle/>
            <a:p>
              <a:pPr algn="ctr"/>
              <a:endParaRPr lang="fr-FR" sz="1400" b="1"/>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re 1"/>
          <p:cNvSpPr>
            <a:spLocks noGrp="1"/>
          </p:cNvSpPr>
          <p:nvPr>
            <p:ph type="title"/>
          </p:nvPr>
        </p:nvSpPr>
        <p:spPr>
          <a:xfrm>
            <a:off x="134938" y="90488"/>
            <a:ext cx="8596312" cy="646112"/>
          </a:xfrm>
        </p:spPr>
        <p:txBody>
          <a:bodyPr/>
          <a:lstStyle/>
          <a:p>
            <a:r>
              <a:rPr lang="en-US" sz="1800">
                <a:solidFill>
                  <a:schemeClr val="tx1"/>
                </a:solidFill>
              </a:rPr>
              <a:t>BODY MASS INDEX AND RELATIVE RISK OF TYPE 2 DIABETES IN WOMEN FOLLOWED FOR 14 YEARS IN THE NURSES' HEALTH STUDY</a:t>
            </a:r>
            <a:endParaRPr lang="fr-FR" sz="1800">
              <a:solidFill>
                <a:schemeClr val="tx1"/>
              </a:solidFill>
            </a:endParaRPr>
          </a:p>
        </p:txBody>
      </p:sp>
      <p:sp>
        <p:nvSpPr>
          <p:cNvPr id="2052" name="Rectangle 37"/>
          <p:cNvSpPr>
            <a:spLocks noChangeArrowheads="1"/>
          </p:cNvSpPr>
          <p:nvPr/>
        </p:nvSpPr>
        <p:spPr bwMode="auto">
          <a:xfrm>
            <a:off x="5073650" y="6373813"/>
            <a:ext cx="3832225" cy="319087"/>
          </a:xfrm>
          <a:prstGeom prst="rect">
            <a:avLst/>
          </a:prstGeom>
          <a:solidFill>
            <a:srgbClr val="D8ECEA">
              <a:alpha val="89018"/>
            </a:srgbClr>
          </a:solidFill>
          <a:ln w="9525">
            <a:miter lim="800000"/>
            <a:headEnd/>
            <a:tailEnd/>
          </a:ln>
          <a:scene3d>
            <a:camera prst="legacyObliqueTopRight"/>
            <a:lightRig rig="legacyFlat4" dir="b"/>
          </a:scene3d>
          <a:sp3d extrusionH="201600" prstMaterial="legacyMatte">
            <a:bevelT w="13500" h="13500" prst="angle"/>
            <a:bevelB w="13500" h="13500" prst="angle"/>
            <a:extrusionClr>
              <a:srgbClr val="D8ECEA"/>
            </a:extrusionClr>
          </a:sp3d>
        </p:spPr>
        <p:txBody>
          <a:bodyPr anchor="ctr">
            <a:flatTx/>
          </a:bodyPr>
          <a:lstStyle/>
          <a:p>
            <a:r>
              <a:rPr lang="fr-CA" sz="1000"/>
              <a:t>Adapted from Colditz GA et al. Ann Intern Med 1995; 122: 481-6</a:t>
            </a:r>
          </a:p>
        </p:txBody>
      </p:sp>
      <p:sp>
        <p:nvSpPr>
          <p:cNvPr id="2053" name="ZoneTexte 4"/>
          <p:cNvSpPr txBox="1">
            <a:spLocks noChangeArrowheads="1"/>
          </p:cNvSpPr>
          <p:nvPr/>
        </p:nvSpPr>
        <p:spPr bwMode="auto">
          <a:xfrm>
            <a:off x="2849563" y="5567363"/>
            <a:ext cx="3213100" cy="400050"/>
          </a:xfrm>
          <a:prstGeom prst="rect">
            <a:avLst/>
          </a:prstGeom>
          <a:noFill/>
          <a:ln w="9525">
            <a:noFill/>
            <a:miter lim="800000"/>
            <a:headEnd/>
            <a:tailEnd/>
          </a:ln>
        </p:spPr>
        <p:txBody>
          <a:bodyPr wrap="none">
            <a:spAutoFit/>
          </a:bodyPr>
          <a:lstStyle/>
          <a:p>
            <a:r>
              <a:rPr lang="fr-CA" sz="2000" b="1"/>
              <a:t>Body Mass Index (kg/m</a:t>
            </a:r>
            <a:r>
              <a:rPr lang="fr-CA" sz="2000" b="1" baseline="30000"/>
              <a:t>2</a:t>
            </a:r>
            <a:r>
              <a:rPr lang="fr-CA" sz="2000" b="1"/>
              <a:t>)</a:t>
            </a:r>
          </a:p>
        </p:txBody>
      </p:sp>
      <p:sp>
        <p:nvSpPr>
          <p:cNvPr id="2054" name="ZoneTexte 5"/>
          <p:cNvSpPr txBox="1">
            <a:spLocks noChangeArrowheads="1"/>
          </p:cNvSpPr>
          <p:nvPr/>
        </p:nvSpPr>
        <p:spPr bwMode="auto">
          <a:xfrm rot="-5400000">
            <a:off x="-1035050" y="2982913"/>
            <a:ext cx="3706813" cy="369887"/>
          </a:xfrm>
          <a:prstGeom prst="rect">
            <a:avLst/>
          </a:prstGeom>
          <a:noFill/>
          <a:ln w="9525">
            <a:noFill/>
            <a:miter lim="800000"/>
            <a:headEnd/>
            <a:tailEnd/>
          </a:ln>
        </p:spPr>
        <p:txBody>
          <a:bodyPr wrap="none">
            <a:spAutoFit/>
          </a:bodyPr>
          <a:lstStyle/>
          <a:p>
            <a:r>
              <a:rPr lang="fr-CA" b="1"/>
              <a:t>Relative Risk of Type 2 Diabetes</a:t>
            </a:r>
          </a:p>
        </p:txBody>
      </p:sp>
      <p:graphicFrame>
        <p:nvGraphicFramePr>
          <p:cNvPr id="2050" name="Graphique 6"/>
          <p:cNvGraphicFramePr>
            <a:graphicFrameLocks/>
          </p:cNvGraphicFramePr>
          <p:nvPr/>
        </p:nvGraphicFramePr>
        <p:xfrm>
          <a:off x="803275" y="1136650"/>
          <a:ext cx="6977063" cy="4581525"/>
        </p:xfrm>
        <a:graphic>
          <a:graphicData uri="http://schemas.openxmlformats.org/presentationml/2006/ole">
            <mc:AlternateContent xmlns:mc="http://schemas.openxmlformats.org/markup-compatibility/2006">
              <mc:Choice xmlns:v="urn:schemas-microsoft-com:vml" Requires="v">
                <p:oleObj spid="_x0000_s24579" name="Graphique" r:id="rId3" imgW="6800985" imgH="4200525" progId="Excel.Sheet.8">
                  <p:embed/>
                </p:oleObj>
              </mc:Choice>
              <mc:Fallback>
                <p:oleObj name="Graphique" r:id="rId3" imgW="6800985" imgH="4200525" progId="Excel.Sheet.8">
                  <p:embed/>
                  <p:pic>
                    <p:nvPicPr>
                      <p:cNvPr id="0" name="Graphiqu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75" y="1136650"/>
                        <a:ext cx="6977063" cy="4581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5" name="ZoneTexte 7"/>
          <p:cNvSpPr txBox="1">
            <a:spLocks noChangeArrowheads="1"/>
          </p:cNvSpPr>
          <p:nvPr/>
        </p:nvSpPr>
        <p:spPr bwMode="auto">
          <a:xfrm>
            <a:off x="1917700" y="4375150"/>
            <a:ext cx="398463" cy="276225"/>
          </a:xfrm>
          <a:prstGeom prst="rect">
            <a:avLst/>
          </a:prstGeom>
          <a:noFill/>
          <a:ln w="9525">
            <a:noFill/>
            <a:miter lim="800000"/>
            <a:headEnd/>
            <a:tailEnd/>
          </a:ln>
        </p:spPr>
        <p:txBody>
          <a:bodyPr wrap="none">
            <a:spAutoFit/>
          </a:bodyPr>
          <a:lstStyle/>
          <a:p>
            <a:r>
              <a:rPr lang="fr-CA" sz="1200" b="1"/>
              <a:t>1.0</a:t>
            </a:r>
          </a:p>
        </p:txBody>
      </p:sp>
      <p:sp>
        <p:nvSpPr>
          <p:cNvPr id="2056" name="ZoneTexte 8"/>
          <p:cNvSpPr txBox="1">
            <a:spLocks noChangeArrowheads="1"/>
          </p:cNvSpPr>
          <p:nvPr/>
        </p:nvSpPr>
        <p:spPr bwMode="auto">
          <a:xfrm>
            <a:off x="2501900" y="4321175"/>
            <a:ext cx="396875" cy="276225"/>
          </a:xfrm>
          <a:prstGeom prst="rect">
            <a:avLst/>
          </a:prstGeom>
          <a:noFill/>
          <a:ln w="9525">
            <a:noFill/>
            <a:miter lim="800000"/>
            <a:headEnd/>
            <a:tailEnd/>
          </a:ln>
        </p:spPr>
        <p:txBody>
          <a:bodyPr wrap="none">
            <a:spAutoFit/>
          </a:bodyPr>
          <a:lstStyle/>
          <a:p>
            <a:r>
              <a:rPr lang="fr-CA" sz="1200" b="1"/>
              <a:t>2.9</a:t>
            </a:r>
          </a:p>
        </p:txBody>
      </p:sp>
      <p:sp>
        <p:nvSpPr>
          <p:cNvPr id="2057" name="ZoneTexte 9"/>
          <p:cNvSpPr txBox="1">
            <a:spLocks noChangeArrowheads="1"/>
          </p:cNvSpPr>
          <p:nvPr/>
        </p:nvSpPr>
        <p:spPr bwMode="auto">
          <a:xfrm>
            <a:off x="4203700" y="4178300"/>
            <a:ext cx="398463" cy="276225"/>
          </a:xfrm>
          <a:prstGeom prst="rect">
            <a:avLst/>
          </a:prstGeom>
          <a:noFill/>
          <a:ln w="9525">
            <a:noFill/>
            <a:miter lim="800000"/>
            <a:headEnd/>
            <a:tailEnd/>
          </a:ln>
        </p:spPr>
        <p:txBody>
          <a:bodyPr wrap="none">
            <a:spAutoFit/>
          </a:bodyPr>
          <a:lstStyle/>
          <a:p>
            <a:r>
              <a:rPr lang="fr-CA" sz="1200" b="1"/>
              <a:t>8.1</a:t>
            </a:r>
          </a:p>
        </p:txBody>
      </p:sp>
      <p:sp>
        <p:nvSpPr>
          <p:cNvPr id="2058" name="ZoneTexte 10"/>
          <p:cNvSpPr txBox="1">
            <a:spLocks noChangeArrowheads="1"/>
          </p:cNvSpPr>
          <p:nvPr/>
        </p:nvSpPr>
        <p:spPr bwMode="auto">
          <a:xfrm>
            <a:off x="4714875" y="3971925"/>
            <a:ext cx="482600" cy="276225"/>
          </a:xfrm>
          <a:prstGeom prst="rect">
            <a:avLst/>
          </a:prstGeom>
          <a:noFill/>
          <a:ln w="9525">
            <a:noFill/>
            <a:miter lim="800000"/>
            <a:headEnd/>
            <a:tailEnd/>
          </a:ln>
        </p:spPr>
        <p:txBody>
          <a:bodyPr wrap="none">
            <a:spAutoFit/>
          </a:bodyPr>
          <a:lstStyle/>
          <a:p>
            <a:r>
              <a:rPr lang="fr-CA" sz="1200" b="1"/>
              <a:t>15.8</a:t>
            </a:r>
          </a:p>
        </p:txBody>
      </p:sp>
      <p:sp>
        <p:nvSpPr>
          <p:cNvPr id="2059" name="ZoneTexte 11"/>
          <p:cNvSpPr txBox="1">
            <a:spLocks noChangeArrowheads="1"/>
          </p:cNvSpPr>
          <p:nvPr/>
        </p:nvSpPr>
        <p:spPr bwMode="auto">
          <a:xfrm>
            <a:off x="5307013" y="3667125"/>
            <a:ext cx="482600" cy="276225"/>
          </a:xfrm>
          <a:prstGeom prst="rect">
            <a:avLst/>
          </a:prstGeom>
          <a:noFill/>
          <a:ln w="9525">
            <a:noFill/>
            <a:miter lim="800000"/>
            <a:headEnd/>
            <a:tailEnd/>
          </a:ln>
        </p:spPr>
        <p:txBody>
          <a:bodyPr wrap="none">
            <a:spAutoFit/>
          </a:bodyPr>
          <a:lstStyle/>
          <a:p>
            <a:r>
              <a:rPr lang="fr-CA" sz="1200" b="1"/>
              <a:t>27.6</a:t>
            </a:r>
          </a:p>
        </p:txBody>
      </p:sp>
      <p:sp>
        <p:nvSpPr>
          <p:cNvPr id="2060" name="ZoneTexte 12"/>
          <p:cNvSpPr txBox="1">
            <a:spLocks noChangeArrowheads="1"/>
          </p:cNvSpPr>
          <p:nvPr/>
        </p:nvSpPr>
        <p:spPr bwMode="auto">
          <a:xfrm>
            <a:off x="6427788" y="2959100"/>
            <a:ext cx="482600" cy="276225"/>
          </a:xfrm>
          <a:prstGeom prst="rect">
            <a:avLst/>
          </a:prstGeom>
          <a:noFill/>
          <a:ln w="9525">
            <a:noFill/>
            <a:miter lim="800000"/>
            <a:headEnd/>
            <a:tailEnd/>
          </a:ln>
        </p:spPr>
        <p:txBody>
          <a:bodyPr wrap="none">
            <a:spAutoFit/>
          </a:bodyPr>
          <a:lstStyle/>
          <a:p>
            <a:r>
              <a:rPr lang="fr-CA" sz="1200" b="1"/>
              <a:t>54.0</a:t>
            </a:r>
          </a:p>
        </p:txBody>
      </p:sp>
      <p:sp>
        <p:nvSpPr>
          <p:cNvPr id="2061" name="ZoneTexte 13"/>
          <p:cNvSpPr txBox="1">
            <a:spLocks noChangeArrowheads="1"/>
          </p:cNvSpPr>
          <p:nvPr/>
        </p:nvSpPr>
        <p:spPr bwMode="auto">
          <a:xfrm>
            <a:off x="5854700" y="3316288"/>
            <a:ext cx="482600" cy="277812"/>
          </a:xfrm>
          <a:prstGeom prst="rect">
            <a:avLst/>
          </a:prstGeom>
          <a:noFill/>
          <a:ln w="9525">
            <a:noFill/>
            <a:miter lim="800000"/>
            <a:headEnd/>
            <a:tailEnd/>
          </a:ln>
        </p:spPr>
        <p:txBody>
          <a:bodyPr wrap="none">
            <a:spAutoFit/>
          </a:bodyPr>
          <a:lstStyle/>
          <a:p>
            <a:r>
              <a:rPr lang="fr-CA" sz="1200" b="1"/>
              <a:t>40.3</a:t>
            </a:r>
          </a:p>
        </p:txBody>
      </p:sp>
      <p:sp>
        <p:nvSpPr>
          <p:cNvPr id="2062" name="ZoneTexte 14"/>
          <p:cNvSpPr txBox="1">
            <a:spLocks noChangeArrowheads="1"/>
          </p:cNvSpPr>
          <p:nvPr/>
        </p:nvSpPr>
        <p:spPr bwMode="auto">
          <a:xfrm>
            <a:off x="6983413" y="1917700"/>
            <a:ext cx="482600" cy="277813"/>
          </a:xfrm>
          <a:prstGeom prst="rect">
            <a:avLst/>
          </a:prstGeom>
          <a:noFill/>
          <a:ln w="9525">
            <a:noFill/>
            <a:miter lim="800000"/>
            <a:headEnd/>
            <a:tailEnd/>
          </a:ln>
        </p:spPr>
        <p:txBody>
          <a:bodyPr wrap="none">
            <a:spAutoFit/>
          </a:bodyPr>
          <a:lstStyle/>
          <a:p>
            <a:r>
              <a:rPr lang="fr-CA" sz="1200" b="1"/>
              <a:t>93.2</a:t>
            </a:r>
          </a:p>
        </p:txBody>
      </p:sp>
      <p:sp>
        <p:nvSpPr>
          <p:cNvPr id="2063" name="ZoneTexte 15"/>
          <p:cNvSpPr txBox="1">
            <a:spLocks noChangeArrowheads="1"/>
          </p:cNvSpPr>
          <p:nvPr/>
        </p:nvSpPr>
        <p:spPr bwMode="auto">
          <a:xfrm>
            <a:off x="3074988" y="4284663"/>
            <a:ext cx="398462" cy="277812"/>
          </a:xfrm>
          <a:prstGeom prst="rect">
            <a:avLst/>
          </a:prstGeom>
          <a:noFill/>
          <a:ln w="9525">
            <a:noFill/>
            <a:miter lim="800000"/>
            <a:headEnd/>
            <a:tailEnd/>
          </a:ln>
        </p:spPr>
        <p:txBody>
          <a:bodyPr wrap="none">
            <a:spAutoFit/>
          </a:bodyPr>
          <a:lstStyle/>
          <a:p>
            <a:r>
              <a:rPr lang="fr-CA" sz="1200" b="1"/>
              <a:t>4.3</a:t>
            </a:r>
          </a:p>
        </p:txBody>
      </p:sp>
      <p:sp>
        <p:nvSpPr>
          <p:cNvPr id="2064" name="ZoneTexte 16"/>
          <p:cNvSpPr txBox="1">
            <a:spLocks noChangeArrowheads="1"/>
          </p:cNvSpPr>
          <p:nvPr/>
        </p:nvSpPr>
        <p:spPr bwMode="auto">
          <a:xfrm>
            <a:off x="3640138" y="4267200"/>
            <a:ext cx="396875" cy="276225"/>
          </a:xfrm>
          <a:prstGeom prst="rect">
            <a:avLst/>
          </a:prstGeom>
          <a:noFill/>
          <a:ln w="9525">
            <a:noFill/>
            <a:miter lim="800000"/>
            <a:headEnd/>
            <a:tailEnd/>
          </a:ln>
        </p:spPr>
        <p:txBody>
          <a:bodyPr wrap="none">
            <a:spAutoFit/>
          </a:bodyPr>
          <a:lstStyle/>
          <a:p>
            <a:r>
              <a:rPr lang="fr-CA" sz="1200" b="1"/>
              <a:t>5.0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Graphique 7"/>
          <p:cNvGraphicFramePr>
            <a:graphicFrameLocks/>
          </p:cNvGraphicFramePr>
          <p:nvPr/>
        </p:nvGraphicFramePr>
        <p:xfrm>
          <a:off x="560388" y="1023938"/>
          <a:ext cx="9223375" cy="4452937"/>
        </p:xfrm>
        <a:graphic>
          <a:graphicData uri="http://schemas.openxmlformats.org/presentationml/2006/ole">
            <mc:AlternateContent xmlns:mc="http://schemas.openxmlformats.org/markup-compatibility/2006">
              <mc:Choice xmlns:v="urn:schemas-microsoft-com:vml" Requires="v">
                <p:oleObj spid="_x0000_s25603" name="Graphique" r:id="rId3" imgW="8182068" imgH="3952926" progId="Excel.Sheet.8">
                  <p:embed/>
                </p:oleObj>
              </mc:Choice>
              <mc:Fallback>
                <p:oleObj name="Graphique" r:id="rId3" imgW="8182068" imgH="3952926" progId="Excel.Sheet.8">
                  <p:embed/>
                  <p:pic>
                    <p:nvPicPr>
                      <p:cNvPr id="0" name="Graphiqu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388" y="1023938"/>
                        <a:ext cx="9223375" cy="4452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5" name="Titre 1"/>
          <p:cNvSpPr>
            <a:spLocks noGrp="1"/>
          </p:cNvSpPr>
          <p:nvPr>
            <p:ph type="title"/>
          </p:nvPr>
        </p:nvSpPr>
        <p:spPr>
          <a:xfrm>
            <a:off x="160338" y="-53975"/>
            <a:ext cx="8615362" cy="923925"/>
          </a:xfrm>
        </p:spPr>
        <p:txBody>
          <a:bodyPr/>
          <a:lstStyle/>
          <a:p>
            <a:r>
              <a:rPr lang="en-US" sz="1800">
                <a:solidFill>
                  <a:schemeClr val="tx1"/>
                </a:solidFill>
              </a:rPr>
              <a:t>PERCENTAGE PROBABILITY OF DEVELOPING TYPE 2 DIABETES IN 792 MEN FOLLOWED FOR 13.5 YEARS, ACCORDING TO TERTILES OF BODY MASS INDEX (BMI) AND WAIST-TO-HIP </a:t>
            </a:r>
            <a:r>
              <a:rPr lang="fr-CA" sz="1800">
                <a:solidFill>
                  <a:schemeClr val="tx1"/>
                </a:solidFill>
              </a:rPr>
              <a:t>RATIO (WHR)</a:t>
            </a:r>
            <a:endParaRPr lang="fr-FR" sz="1800">
              <a:solidFill>
                <a:schemeClr val="tx1"/>
              </a:solidFill>
            </a:endParaRPr>
          </a:p>
        </p:txBody>
      </p:sp>
      <p:sp>
        <p:nvSpPr>
          <p:cNvPr id="3076" name="Rectangle 37"/>
          <p:cNvSpPr>
            <a:spLocks noChangeArrowheads="1"/>
          </p:cNvSpPr>
          <p:nvPr/>
        </p:nvSpPr>
        <p:spPr bwMode="auto">
          <a:xfrm>
            <a:off x="4930775" y="6184900"/>
            <a:ext cx="3975100" cy="508000"/>
          </a:xfrm>
          <a:prstGeom prst="rect">
            <a:avLst/>
          </a:prstGeom>
          <a:solidFill>
            <a:srgbClr val="D8ECEA">
              <a:alpha val="89018"/>
            </a:srgbClr>
          </a:solidFill>
          <a:ln w="9525">
            <a:miter lim="800000"/>
            <a:headEnd/>
            <a:tailEnd/>
          </a:ln>
          <a:scene3d>
            <a:camera prst="legacyObliqueTopRight"/>
            <a:lightRig rig="legacyFlat4" dir="b"/>
          </a:scene3d>
          <a:sp3d extrusionH="201600" prstMaterial="legacyMatte">
            <a:bevelT w="13500" h="13500" prst="angle"/>
            <a:bevelB w="13500" h="13500" prst="angle"/>
            <a:extrusionClr>
              <a:srgbClr val="D8ECEA"/>
            </a:extrusionClr>
          </a:sp3d>
        </p:spPr>
        <p:txBody>
          <a:bodyPr anchor="ctr">
            <a:flatTx/>
          </a:bodyPr>
          <a:lstStyle/>
          <a:p>
            <a:r>
              <a:rPr lang="en-US" sz="1000"/>
              <a:t>Copyright© 1985 American Diabetes Association</a:t>
            </a:r>
          </a:p>
          <a:p>
            <a:r>
              <a:rPr lang="fr-CA" sz="1000"/>
              <a:t>From Diabetes®, Vol. 34, 1985; 1055-1058</a:t>
            </a:r>
          </a:p>
          <a:p>
            <a:r>
              <a:rPr lang="en-US" sz="1000"/>
              <a:t>Reprinted with permission from the </a:t>
            </a:r>
            <a:r>
              <a:rPr lang="en-US" sz="1000" i="1"/>
              <a:t>American Diabetes Association</a:t>
            </a:r>
            <a:endParaRPr lang="fr-CA" sz="1000"/>
          </a:p>
        </p:txBody>
      </p:sp>
      <p:sp>
        <p:nvSpPr>
          <p:cNvPr id="3077" name="ZoneTexte 7"/>
          <p:cNvSpPr txBox="1">
            <a:spLocks noChangeArrowheads="1"/>
          </p:cNvSpPr>
          <p:nvPr/>
        </p:nvSpPr>
        <p:spPr bwMode="auto">
          <a:xfrm rot="-5400000">
            <a:off x="-1187449" y="3089275"/>
            <a:ext cx="3465512" cy="522287"/>
          </a:xfrm>
          <a:prstGeom prst="rect">
            <a:avLst/>
          </a:prstGeom>
          <a:noFill/>
          <a:ln w="9525">
            <a:noFill/>
            <a:miter lim="800000"/>
            <a:headEnd/>
            <a:tailEnd/>
          </a:ln>
        </p:spPr>
        <p:txBody>
          <a:bodyPr wrap="none">
            <a:spAutoFit/>
          </a:bodyPr>
          <a:lstStyle/>
          <a:p>
            <a:pPr algn="ctr"/>
            <a:r>
              <a:rPr lang="fr-CA" sz="1400" b="1"/>
              <a:t>Percentage Probability of Developing</a:t>
            </a:r>
          </a:p>
          <a:p>
            <a:pPr algn="ctr"/>
            <a:r>
              <a:rPr lang="fr-CA" sz="1400" b="1"/>
              <a:t>Type 2 Diabetes</a:t>
            </a:r>
          </a:p>
        </p:txBody>
      </p:sp>
      <p:sp>
        <p:nvSpPr>
          <p:cNvPr id="9" name="Rogner un rectangle à un seul coin 8"/>
          <p:cNvSpPr/>
          <p:nvPr/>
        </p:nvSpPr>
        <p:spPr bwMode="auto">
          <a:xfrm flipH="1">
            <a:off x="2931465" y="5253327"/>
            <a:ext cx="2259107" cy="403412"/>
          </a:xfrm>
          <a:prstGeom prst="snip1Rect">
            <a:avLst>
              <a:gd name="adj" fmla="val 10633"/>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nchor="ctr"/>
          <a:lstStyle/>
          <a:p>
            <a:pPr algn="ctr">
              <a:lnSpc>
                <a:spcPts val="1500"/>
              </a:lnSpc>
              <a:defRPr/>
            </a:pPr>
            <a:r>
              <a:rPr lang="fr-CA" b="1" dirty="0">
                <a:solidFill>
                  <a:schemeClr val="tx1"/>
                </a:solidFill>
              </a:rPr>
              <a:t>BMI </a:t>
            </a:r>
            <a:r>
              <a:rPr lang="fr-CA" b="1" dirty="0" err="1">
                <a:solidFill>
                  <a:schemeClr val="tx1"/>
                </a:solidFill>
              </a:rPr>
              <a:t>Tertiles</a:t>
            </a:r>
            <a:r>
              <a:rPr lang="fr-CA" b="1" dirty="0">
                <a:solidFill>
                  <a:schemeClr val="tx1"/>
                </a:solidFill>
              </a:rPr>
              <a:t> (kg/m</a:t>
            </a:r>
            <a:r>
              <a:rPr lang="fr-CA" b="1" baseline="30000" dirty="0">
                <a:solidFill>
                  <a:schemeClr val="tx1"/>
                </a:solidFill>
              </a:rPr>
              <a:t>2</a:t>
            </a:r>
            <a:r>
              <a:rPr lang="fr-CA" b="1" dirty="0">
                <a:solidFill>
                  <a:schemeClr val="tx1"/>
                </a:solidFill>
              </a:rPr>
              <a:t>)</a:t>
            </a:r>
          </a:p>
        </p:txBody>
      </p:sp>
      <p:sp>
        <p:nvSpPr>
          <p:cNvPr id="10" name="Rogner un rectangle à un seul coin 9"/>
          <p:cNvSpPr/>
          <p:nvPr/>
        </p:nvSpPr>
        <p:spPr bwMode="auto">
          <a:xfrm flipH="1">
            <a:off x="7826198" y="4670621"/>
            <a:ext cx="1013013" cy="609600"/>
          </a:xfrm>
          <a:prstGeom prst="snip1Rect">
            <a:avLst>
              <a:gd name="adj" fmla="val 10633"/>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b="1" dirty="0">
                <a:solidFill>
                  <a:schemeClr val="tx1"/>
                </a:solidFill>
              </a:rPr>
              <a:t>WHR</a:t>
            </a:r>
          </a:p>
          <a:p>
            <a:pPr algn="ctr">
              <a:lnSpc>
                <a:spcPts val="1500"/>
              </a:lnSpc>
              <a:defRPr/>
            </a:pPr>
            <a:r>
              <a:rPr lang="fr-CA" b="1" dirty="0" err="1">
                <a:solidFill>
                  <a:schemeClr val="tx1"/>
                </a:solidFill>
              </a:rPr>
              <a:t>Tertiles</a:t>
            </a:r>
            <a:endParaRPr lang="fr-CA" b="1" dirty="0">
              <a:solidFill>
                <a:schemeClr val="tx1"/>
              </a:solidFill>
            </a:endParaRPr>
          </a:p>
        </p:txBody>
      </p:sp>
      <p:grpSp>
        <p:nvGrpSpPr>
          <p:cNvPr id="2" name="Groupe 22"/>
          <p:cNvGrpSpPr>
            <a:grpSpLocks/>
          </p:cNvGrpSpPr>
          <p:nvPr/>
        </p:nvGrpSpPr>
        <p:grpSpPr bwMode="auto">
          <a:xfrm>
            <a:off x="2787650" y="4160838"/>
            <a:ext cx="484188" cy="223837"/>
            <a:chOff x="2177521" y="1957577"/>
            <a:chExt cx="484178" cy="221721"/>
          </a:xfrm>
        </p:grpSpPr>
        <p:sp>
          <p:nvSpPr>
            <p:cNvPr id="12" name="Rogner un rectangle à un seul coin 11"/>
            <p:cNvSpPr/>
            <p:nvPr/>
          </p:nvSpPr>
          <p:spPr>
            <a:xfrm flipH="1">
              <a:off x="2177521" y="1957577"/>
              <a:ext cx="484178" cy="221721"/>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200" b="1" dirty="0">
                  <a:solidFill>
                    <a:schemeClr val="tx1"/>
                  </a:solidFill>
                </a:rPr>
                <a:t>0.5</a:t>
              </a:r>
            </a:p>
          </p:txBody>
        </p:sp>
        <p:sp>
          <p:nvSpPr>
            <p:cNvPr id="13" name="Triangle rectangle 12"/>
            <p:cNvSpPr/>
            <p:nvPr/>
          </p:nvSpPr>
          <p:spPr>
            <a:xfrm rot="5400000" flipH="1">
              <a:off x="2209751" y="2043540"/>
              <a:ext cx="100640" cy="111123"/>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pSp>
      <p:grpSp>
        <p:nvGrpSpPr>
          <p:cNvPr id="3" name="Groupe 22"/>
          <p:cNvGrpSpPr>
            <a:grpSpLocks/>
          </p:cNvGrpSpPr>
          <p:nvPr/>
        </p:nvGrpSpPr>
        <p:grpSpPr bwMode="auto">
          <a:xfrm>
            <a:off x="4608513" y="4160838"/>
            <a:ext cx="484187" cy="223837"/>
            <a:chOff x="2177521" y="1957577"/>
            <a:chExt cx="484178" cy="221721"/>
          </a:xfrm>
        </p:grpSpPr>
        <p:sp>
          <p:nvSpPr>
            <p:cNvPr id="15" name="Rogner un rectangle à un seul coin 14"/>
            <p:cNvSpPr/>
            <p:nvPr/>
          </p:nvSpPr>
          <p:spPr>
            <a:xfrm flipH="1">
              <a:off x="2177521" y="1957577"/>
              <a:ext cx="484178" cy="221721"/>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200" b="1" dirty="0">
                  <a:solidFill>
                    <a:schemeClr val="tx1"/>
                  </a:solidFill>
                </a:rPr>
                <a:t>0.5</a:t>
              </a:r>
            </a:p>
          </p:txBody>
        </p:sp>
        <p:sp>
          <p:nvSpPr>
            <p:cNvPr id="16" name="Triangle rectangle 15"/>
            <p:cNvSpPr/>
            <p:nvPr/>
          </p:nvSpPr>
          <p:spPr>
            <a:xfrm rot="5400000" flipH="1">
              <a:off x="2209750" y="2043539"/>
              <a:ext cx="100640" cy="111123"/>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pSp>
      <p:grpSp>
        <p:nvGrpSpPr>
          <p:cNvPr id="4" name="Groupe 22"/>
          <p:cNvGrpSpPr>
            <a:grpSpLocks/>
          </p:cNvGrpSpPr>
          <p:nvPr/>
        </p:nvGrpSpPr>
        <p:grpSpPr bwMode="auto">
          <a:xfrm>
            <a:off x="6445250" y="4160838"/>
            <a:ext cx="484188" cy="223837"/>
            <a:chOff x="2177521" y="1957577"/>
            <a:chExt cx="484178" cy="221721"/>
          </a:xfrm>
        </p:grpSpPr>
        <p:sp>
          <p:nvSpPr>
            <p:cNvPr id="18" name="Rogner un rectangle à un seul coin 17"/>
            <p:cNvSpPr/>
            <p:nvPr/>
          </p:nvSpPr>
          <p:spPr>
            <a:xfrm flipH="1">
              <a:off x="2177521" y="1957577"/>
              <a:ext cx="484178" cy="221721"/>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200" b="1" dirty="0">
                  <a:solidFill>
                    <a:schemeClr val="tx1"/>
                  </a:solidFill>
                </a:rPr>
                <a:t>0.5</a:t>
              </a:r>
            </a:p>
          </p:txBody>
        </p:sp>
        <p:sp>
          <p:nvSpPr>
            <p:cNvPr id="19" name="Triangle rectangle 18"/>
            <p:cNvSpPr/>
            <p:nvPr/>
          </p:nvSpPr>
          <p:spPr>
            <a:xfrm rot="5400000" flipH="1">
              <a:off x="2209751" y="2043540"/>
              <a:ext cx="100640" cy="111123"/>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pSp>
      <p:grpSp>
        <p:nvGrpSpPr>
          <p:cNvPr id="5" name="Groupe 22"/>
          <p:cNvGrpSpPr>
            <a:grpSpLocks/>
          </p:cNvGrpSpPr>
          <p:nvPr/>
        </p:nvGrpSpPr>
        <p:grpSpPr bwMode="auto">
          <a:xfrm>
            <a:off x="3406775" y="2457450"/>
            <a:ext cx="484188" cy="223838"/>
            <a:chOff x="2177521" y="1957577"/>
            <a:chExt cx="484178" cy="221721"/>
          </a:xfrm>
        </p:grpSpPr>
        <p:sp>
          <p:nvSpPr>
            <p:cNvPr id="21" name="Rogner un rectangle à un seul coin 20"/>
            <p:cNvSpPr/>
            <p:nvPr/>
          </p:nvSpPr>
          <p:spPr>
            <a:xfrm flipH="1">
              <a:off x="2177521" y="1957577"/>
              <a:ext cx="484178" cy="221721"/>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200" b="1" dirty="0">
                  <a:solidFill>
                    <a:schemeClr val="tx1"/>
                  </a:solidFill>
                </a:rPr>
                <a:t>9.1</a:t>
              </a:r>
            </a:p>
          </p:txBody>
        </p:sp>
        <p:sp>
          <p:nvSpPr>
            <p:cNvPr id="22" name="Triangle rectangle 21"/>
            <p:cNvSpPr/>
            <p:nvPr/>
          </p:nvSpPr>
          <p:spPr>
            <a:xfrm rot="5400000" flipH="1">
              <a:off x="2209751" y="2043539"/>
              <a:ext cx="100639" cy="111123"/>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pSp>
      <p:grpSp>
        <p:nvGrpSpPr>
          <p:cNvPr id="6" name="Groupe 22"/>
          <p:cNvGrpSpPr>
            <a:grpSpLocks/>
          </p:cNvGrpSpPr>
          <p:nvPr/>
        </p:nvGrpSpPr>
        <p:grpSpPr bwMode="auto">
          <a:xfrm>
            <a:off x="5235575" y="2447925"/>
            <a:ext cx="484188" cy="223838"/>
            <a:chOff x="2177521" y="1957577"/>
            <a:chExt cx="484178" cy="221721"/>
          </a:xfrm>
        </p:grpSpPr>
        <p:sp>
          <p:nvSpPr>
            <p:cNvPr id="24" name="Rogner un rectangle à un seul coin 23"/>
            <p:cNvSpPr/>
            <p:nvPr/>
          </p:nvSpPr>
          <p:spPr>
            <a:xfrm flipH="1">
              <a:off x="2177521" y="1957577"/>
              <a:ext cx="484178" cy="221721"/>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200" b="1" dirty="0">
                  <a:solidFill>
                    <a:schemeClr val="tx1"/>
                  </a:solidFill>
                </a:rPr>
                <a:t>9.1</a:t>
              </a:r>
            </a:p>
          </p:txBody>
        </p:sp>
        <p:sp>
          <p:nvSpPr>
            <p:cNvPr id="25" name="Triangle rectangle 24"/>
            <p:cNvSpPr/>
            <p:nvPr/>
          </p:nvSpPr>
          <p:spPr>
            <a:xfrm rot="5400000" flipH="1">
              <a:off x="2209751" y="2043539"/>
              <a:ext cx="100639" cy="111123"/>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pSp>
      <p:grpSp>
        <p:nvGrpSpPr>
          <p:cNvPr id="7" name="Groupe 22"/>
          <p:cNvGrpSpPr>
            <a:grpSpLocks/>
          </p:cNvGrpSpPr>
          <p:nvPr/>
        </p:nvGrpSpPr>
        <p:grpSpPr bwMode="auto">
          <a:xfrm>
            <a:off x="5872163" y="2106613"/>
            <a:ext cx="484187" cy="223837"/>
            <a:chOff x="2177521" y="1957577"/>
            <a:chExt cx="484178" cy="221721"/>
          </a:xfrm>
        </p:grpSpPr>
        <p:sp>
          <p:nvSpPr>
            <p:cNvPr id="27" name="Rogner un rectangle à un seul coin 26"/>
            <p:cNvSpPr/>
            <p:nvPr/>
          </p:nvSpPr>
          <p:spPr>
            <a:xfrm flipH="1">
              <a:off x="2177521" y="1957577"/>
              <a:ext cx="484178" cy="221721"/>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200" b="1" dirty="0">
                  <a:solidFill>
                    <a:schemeClr val="tx1"/>
                  </a:solidFill>
                </a:rPr>
                <a:t>9.1</a:t>
              </a:r>
            </a:p>
          </p:txBody>
        </p:sp>
        <p:sp>
          <p:nvSpPr>
            <p:cNvPr id="28" name="Triangle rectangle 27"/>
            <p:cNvSpPr/>
            <p:nvPr/>
          </p:nvSpPr>
          <p:spPr>
            <a:xfrm rot="5400000" flipH="1">
              <a:off x="2209750" y="2043539"/>
              <a:ext cx="100640" cy="111123"/>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pSp>
      <p:grpSp>
        <p:nvGrpSpPr>
          <p:cNvPr id="8" name="Groupe 22"/>
          <p:cNvGrpSpPr>
            <a:grpSpLocks/>
          </p:cNvGrpSpPr>
          <p:nvPr/>
        </p:nvGrpSpPr>
        <p:grpSpPr bwMode="auto">
          <a:xfrm>
            <a:off x="4078288" y="1147763"/>
            <a:ext cx="484187" cy="223837"/>
            <a:chOff x="2177521" y="1957577"/>
            <a:chExt cx="484178" cy="221721"/>
          </a:xfrm>
        </p:grpSpPr>
        <p:sp>
          <p:nvSpPr>
            <p:cNvPr id="30" name="Rogner un rectangle à un seul coin 29"/>
            <p:cNvSpPr/>
            <p:nvPr/>
          </p:nvSpPr>
          <p:spPr>
            <a:xfrm flipH="1">
              <a:off x="2177521" y="1957577"/>
              <a:ext cx="484178" cy="221721"/>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200" b="1" dirty="0">
                  <a:solidFill>
                    <a:schemeClr val="tx1"/>
                  </a:solidFill>
                </a:rPr>
                <a:t>15.2</a:t>
              </a:r>
            </a:p>
          </p:txBody>
        </p:sp>
        <p:sp>
          <p:nvSpPr>
            <p:cNvPr id="31" name="Triangle rectangle 30"/>
            <p:cNvSpPr/>
            <p:nvPr/>
          </p:nvSpPr>
          <p:spPr>
            <a:xfrm rot="5400000" flipH="1">
              <a:off x="2209750" y="2043539"/>
              <a:ext cx="100640" cy="111123"/>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pSp>
      <p:grpSp>
        <p:nvGrpSpPr>
          <p:cNvPr id="11" name="Groupe 22"/>
          <p:cNvGrpSpPr>
            <a:grpSpLocks/>
          </p:cNvGrpSpPr>
          <p:nvPr/>
        </p:nvGrpSpPr>
        <p:grpSpPr bwMode="auto">
          <a:xfrm>
            <a:off x="7054850" y="3451225"/>
            <a:ext cx="484188" cy="223838"/>
            <a:chOff x="2177521" y="1957577"/>
            <a:chExt cx="484178" cy="221721"/>
          </a:xfrm>
        </p:grpSpPr>
        <p:sp>
          <p:nvSpPr>
            <p:cNvPr id="33" name="Rogner un rectangle à un seul coin 32"/>
            <p:cNvSpPr/>
            <p:nvPr/>
          </p:nvSpPr>
          <p:spPr>
            <a:xfrm flipH="1">
              <a:off x="2177521" y="1957577"/>
              <a:ext cx="484178" cy="221721"/>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200" b="1" dirty="0">
                  <a:solidFill>
                    <a:schemeClr val="tx1"/>
                  </a:solidFill>
                </a:rPr>
                <a:t>2.9</a:t>
              </a:r>
            </a:p>
          </p:txBody>
        </p:sp>
        <p:sp>
          <p:nvSpPr>
            <p:cNvPr id="34" name="Triangle rectangle 33"/>
            <p:cNvSpPr/>
            <p:nvPr/>
          </p:nvSpPr>
          <p:spPr>
            <a:xfrm rot="5400000" flipH="1">
              <a:off x="2209751" y="2043539"/>
              <a:ext cx="100639" cy="111123"/>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pSp>
      <p:grpSp>
        <p:nvGrpSpPr>
          <p:cNvPr id="14" name="Groupe 22"/>
          <p:cNvGrpSpPr>
            <a:grpSpLocks/>
          </p:cNvGrpSpPr>
          <p:nvPr/>
        </p:nvGrpSpPr>
        <p:grpSpPr bwMode="auto">
          <a:xfrm>
            <a:off x="7681913" y="3119438"/>
            <a:ext cx="484187" cy="225425"/>
            <a:chOff x="2177521" y="1957577"/>
            <a:chExt cx="484178" cy="221721"/>
          </a:xfrm>
        </p:grpSpPr>
        <p:sp>
          <p:nvSpPr>
            <p:cNvPr id="36" name="Rogner un rectangle à un seul coin 35"/>
            <p:cNvSpPr/>
            <p:nvPr/>
          </p:nvSpPr>
          <p:spPr>
            <a:xfrm flipH="1">
              <a:off x="2177521" y="1957577"/>
              <a:ext cx="484178" cy="221721"/>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200" b="1" dirty="0">
                  <a:solidFill>
                    <a:schemeClr val="tx1"/>
                  </a:solidFill>
                </a:rPr>
                <a:t>2.9</a:t>
              </a:r>
            </a:p>
          </p:txBody>
        </p:sp>
        <p:sp>
          <p:nvSpPr>
            <p:cNvPr id="37" name="Triangle rectangle 36"/>
            <p:cNvSpPr/>
            <p:nvPr/>
          </p:nvSpPr>
          <p:spPr>
            <a:xfrm rot="5400000" flipH="1">
              <a:off x="2209323" y="2043323"/>
              <a:ext cx="101492" cy="111123"/>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age 3" descr="22-Atherogenic_Dyslipide_fig1-FILM_fond.png"/>
          <p:cNvPicPr>
            <a:picLocks noChangeAspect="1"/>
          </p:cNvPicPr>
          <p:nvPr/>
        </p:nvPicPr>
        <p:blipFill>
          <a:blip r:embed="rId2" cstate="print"/>
          <a:srcRect/>
          <a:stretch>
            <a:fillRect/>
          </a:stretch>
        </p:blipFill>
        <p:spPr bwMode="auto">
          <a:xfrm>
            <a:off x="1588" y="0"/>
            <a:ext cx="9140825" cy="6858000"/>
          </a:xfrm>
          <a:prstGeom prst="rect">
            <a:avLst/>
          </a:prstGeom>
          <a:noFill/>
          <a:ln w="9525">
            <a:noFill/>
            <a:miter lim="800000"/>
            <a:headEnd/>
            <a:tailEnd/>
          </a:ln>
        </p:spPr>
      </p:pic>
      <p:sp>
        <p:nvSpPr>
          <p:cNvPr id="9219" name="Titre 1"/>
          <p:cNvSpPr>
            <a:spLocks noGrp="1"/>
          </p:cNvSpPr>
          <p:nvPr>
            <p:ph type="title"/>
          </p:nvPr>
        </p:nvSpPr>
        <p:spPr>
          <a:xfrm>
            <a:off x="179388" y="188913"/>
            <a:ext cx="8280400" cy="400050"/>
          </a:xfrm>
        </p:spPr>
        <p:txBody>
          <a:bodyPr/>
          <a:lstStyle/>
          <a:p>
            <a:r>
              <a:rPr lang="en-US" sz="2000">
                <a:solidFill>
                  <a:schemeClr val="tx1"/>
                </a:solidFill>
              </a:rPr>
              <a:t>GENERAL STRUCTURE OF A LIPOPROTEIN</a:t>
            </a:r>
            <a:endParaRPr lang="fr-FR" sz="2000">
              <a:solidFill>
                <a:schemeClr val="tx1"/>
              </a:solidFill>
            </a:endParaRPr>
          </a:p>
        </p:txBody>
      </p:sp>
      <p:grpSp>
        <p:nvGrpSpPr>
          <p:cNvPr id="2" name="Group 33"/>
          <p:cNvGrpSpPr>
            <a:grpSpLocks/>
          </p:cNvGrpSpPr>
          <p:nvPr/>
        </p:nvGrpSpPr>
        <p:grpSpPr bwMode="auto">
          <a:xfrm>
            <a:off x="6032500" y="2184400"/>
            <a:ext cx="2157413" cy="379413"/>
            <a:chOff x="2220" y="714"/>
            <a:chExt cx="1590" cy="511"/>
          </a:xfrm>
        </p:grpSpPr>
        <p:sp>
          <p:nvSpPr>
            <p:cNvPr id="9229" name="Rectangle 34"/>
            <p:cNvSpPr>
              <a:spLocks noChangeArrowheads="1"/>
            </p:cNvSpPr>
            <p:nvPr/>
          </p:nvSpPr>
          <p:spPr bwMode="auto">
            <a:xfrm>
              <a:off x="2233" y="714"/>
              <a:ext cx="1577" cy="511"/>
            </a:xfrm>
            <a:prstGeom prst="rect">
              <a:avLst/>
            </a:prstGeom>
            <a:solidFill>
              <a:schemeClr val="bg1"/>
            </a:solidFill>
            <a:ln w="9525">
              <a:noFill/>
              <a:miter lim="800000"/>
              <a:headEnd/>
              <a:tailEnd/>
            </a:ln>
          </p:spPr>
          <p:txBody>
            <a:bodyPr lIns="36000" rIns="36000" anchor="ctr"/>
            <a:lstStyle/>
            <a:p>
              <a:pPr marL="92075"/>
              <a:r>
                <a:rPr lang="en-US" sz="1400" b="1"/>
                <a:t>Polar surface envelope</a:t>
              </a:r>
            </a:p>
          </p:txBody>
        </p:sp>
        <p:sp>
          <p:nvSpPr>
            <p:cNvPr id="9230"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lIns="36000" rIns="36000" anchor="ctr"/>
            <a:lstStyle/>
            <a:p>
              <a:pPr algn="ctr"/>
              <a:endParaRPr lang="fr-FR" sz="1400" b="1"/>
            </a:p>
          </p:txBody>
        </p:sp>
      </p:grpSp>
      <p:grpSp>
        <p:nvGrpSpPr>
          <p:cNvPr id="3" name="Group 33"/>
          <p:cNvGrpSpPr>
            <a:grpSpLocks/>
          </p:cNvGrpSpPr>
          <p:nvPr/>
        </p:nvGrpSpPr>
        <p:grpSpPr bwMode="auto">
          <a:xfrm>
            <a:off x="6032500" y="3833813"/>
            <a:ext cx="2157413" cy="379412"/>
            <a:chOff x="2220" y="714"/>
            <a:chExt cx="1590" cy="511"/>
          </a:xfrm>
        </p:grpSpPr>
        <p:sp>
          <p:nvSpPr>
            <p:cNvPr id="9227" name="Rectangle 34"/>
            <p:cNvSpPr>
              <a:spLocks noChangeArrowheads="1"/>
            </p:cNvSpPr>
            <p:nvPr/>
          </p:nvSpPr>
          <p:spPr bwMode="auto">
            <a:xfrm>
              <a:off x="2233" y="714"/>
              <a:ext cx="1577" cy="511"/>
            </a:xfrm>
            <a:prstGeom prst="rect">
              <a:avLst/>
            </a:prstGeom>
            <a:solidFill>
              <a:schemeClr val="bg1"/>
            </a:solidFill>
            <a:ln w="9525">
              <a:noFill/>
              <a:miter lim="800000"/>
              <a:headEnd/>
              <a:tailEnd/>
            </a:ln>
          </p:spPr>
          <p:txBody>
            <a:bodyPr lIns="36000" rIns="36000" anchor="ctr"/>
            <a:lstStyle/>
            <a:p>
              <a:pPr marL="92075"/>
              <a:r>
                <a:rPr lang="en-US" sz="1400" b="1"/>
                <a:t>Neural lipid core</a:t>
              </a:r>
            </a:p>
          </p:txBody>
        </p:sp>
        <p:sp>
          <p:nvSpPr>
            <p:cNvPr id="9228"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lIns="36000" rIns="36000" anchor="ctr"/>
            <a:lstStyle/>
            <a:p>
              <a:pPr algn="ctr"/>
              <a:endParaRPr lang="fr-FR" sz="1400" b="1"/>
            </a:p>
          </p:txBody>
        </p:sp>
      </p:grpSp>
      <p:sp>
        <p:nvSpPr>
          <p:cNvPr id="9222" name="ZoneTexte 10"/>
          <p:cNvSpPr txBox="1">
            <a:spLocks noChangeArrowheads="1"/>
          </p:cNvSpPr>
          <p:nvPr/>
        </p:nvSpPr>
        <p:spPr bwMode="auto">
          <a:xfrm>
            <a:off x="5980113" y="2733675"/>
            <a:ext cx="1187450" cy="261938"/>
          </a:xfrm>
          <a:prstGeom prst="rect">
            <a:avLst/>
          </a:prstGeom>
          <a:noFill/>
          <a:ln w="9525">
            <a:noFill/>
            <a:miter lim="800000"/>
            <a:headEnd/>
            <a:tailEnd/>
          </a:ln>
        </p:spPr>
        <p:txBody>
          <a:bodyPr wrap="none">
            <a:spAutoFit/>
          </a:bodyPr>
          <a:lstStyle/>
          <a:p>
            <a:r>
              <a:rPr lang="fr-CA" sz="1100" b="1"/>
              <a:t>Apolipoprotein</a:t>
            </a:r>
          </a:p>
        </p:txBody>
      </p:sp>
      <p:sp>
        <p:nvSpPr>
          <p:cNvPr id="9223" name="ZoneTexte 11"/>
          <p:cNvSpPr txBox="1">
            <a:spLocks noChangeArrowheads="1"/>
          </p:cNvSpPr>
          <p:nvPr/>
        </p:nvSpPr>
        <p:spPr bwMode="auto">
          <a:xfrm>
            <a:off x="5894388" y="3030538"/>
            <a:ext cx="1273175" cy="261937"/>
          </a:xfrm>
          <a:prstGeom prst="rect">
            <a:avLst/>
          </a:prstGeom>
          <a:noFill/>
          <a:ln w="9525">
            <a:noFill/>
            <a:miter lim="800000"/>
            <a:headEnd/>
            <a:tailEnd/>
          </a:ln>
        </p:spPr>
        <p:txBody>
          <a:bodyPr wrap="none">
            <a:spAutoFit/>
          </a:bodyPr>
          <a:lstStyle/>
          <a:p>
            <a:r>
              <a:rPr lang="fr-CA" sz="1100" b="1"/>
              <a:t>Free cholesterol</a:t>
            </a:r>
          </a:p>
        </p:txBody>
      </p:sp>
      <p:sp>
        <p:nvSpPr>
          <p:cNvPr id="9224" name="ZoneTexte 12"/>
          <p:cNvSpPr txBox="1">
            <a:spLocks noChangeArrowheads="1"/>
          </p:cNvSpPr>
          <p:nvPr/>
        </p:nvSpPr>
        <p:spPr bwMode="auto">
          <a:xfrm>
            <a:off x="6167438" y="3325813"/>
            <a:ext cx="1079500" cy="261937"/>
          </a:xfrm>
          <a:prstGeom prst="rect">
            <a:avLst/>
          </a:prstGeom>
          <a:noFill/>
          <a:ln w="9525">
            <a:noFill/>
            <a:miter lim="800000"/>
            <a:headEnd/>
            <a:tailEnd/>
          </a:ln>
        </p:spPr>
        <p:txBody>
          <a:bodyPr wrap="none">
            <a:spAutoFit/>
          </a:bodyPr>
          <a:lstStyle/>
          <a:p>
            <a:r>
              <a:rPr lang="fr-CA" sz="1100" b="1"/>
              <a:t>Phospholipid</a:t>
            </a:r>
          </a:p>
        </p:txBody>
      </p:sp>
      <p:sp>
        <p:nvSpPr>
          <p:cNvPr id="9225" name="ZoneTexte 13"/>
          <p:cNvSpPr txBox="1">
            <a:spLocks noChangeArrowheads="1"/>
          </p:cNvSpPr>
          <p:nvPr/>
        </p:nvSpPr>
        <p:spPr bwMode="auto">
          <a:xfrm>
            <a:off x="5835650" y="4383088"/>
            <a:ext cx="1328738" cy="261937"/>
          </a:xfrm>
          <a:prstGeom prst="rect">
            <a:avLst/>
          </a:prstGeom>
          <a:noFill/>
          <a:ln w="9525">
            <a:noFill/>
            <a:miter lim="800000"/>
            <a:headEnd/>
            <a:tailEnd/>
          </a:ln>
        </p:spPr>
        <p:txBody>
          <a:bodyPr wrap="none">
            <a:spAutoFit/>
          </a:bodyPr>
          <a:lstStyle/>
          <a:p>
            <a:r>
              <a:rPr lang="fr-CA" sz="1100" b="1"/>
              <a:t>Cholesteryl ester</a:t>
            </a:r>
          </a:p>
        </p:txBody>
      </p:sp>
      <p:sp>
        <p:nvSpPr>
          <p:cNvPr id="9226" name="ZoneTexte 14"/>
          <p:cNvSpPr txBox="1">
            <a:spLocks noChangeArrowheads="1"/>
          </p:cNvSpPr>
          <p:nvPr/>
        </p:nvSpPr>
        <p:spPr bwMode="auto">
          <a:xfrm>
            <a:off x="6180138" y="4687888"/>
            <a:ext cx="984250" cy="261937"/>
          </a:xfrm>
          <a:prstGeom prst="rect">
            <a:avLst/>
          </a:prstGeom>
          <a:noFill/>
          <a:ln w="9525">
            <a:noFill/>
            <a:miter lim="800000"/>
            <a:headEnd/>
            <a:tailEnd/>
          </a:ln>
        </p:spPr>
        <p:txBody>
          <a:bodyPr wrap="none">
            <a:spAutoFit/>
          </a:bodyPr>
          <a:lstStyle/>
          <a:p>
            <a:r>
              <a:rPr lang="fr-CA" sz="1100" b="1"/>
              <a:t>Triglyceride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179388" y="188913"/>
            <a:ext cx="8280400" cy="430212"/>
          </a:xfrm>
        </p:spPr>
        <p:txBody>
          <a:bodyPr/>
          <a:lstStyle/>
          <a:p>
            <a:r>
              <a:rPr lang="en-US" sz="2200">
                <a:solidFill>
                  <a:schemeClr val="tx1"/>
                </a:solidFill>
              </a:rPr>
              <a:t>FACTORS CONTRIBUTING TO CARDIOMETABOLIC RISK</a:t>
            </a:r>
            <a:endParaRPr lang="fr-CA" sz="2200">
              <a:solidFill>
                <a:schemeClr val="tx1"/>
              </a:solidFill>
            </a:endParaRPr>
          </a:p>
        </p:txBody>
      </p:sp>
      <p:sp>
        <p:nvSpPr>
          <p:cNvPr id="6147" name="Rectangle 37"/>
          <p:cNvSpPr>
            <a:spLocks noChangeArrowheads="1"/>
          </p:cNvSpPr>
          <p:nvPr/>
        </p:nvSpPr>
        <p:spPr bwMode="auto">
          <a:xfrm>
            <a:off x="4957763" y="6315075"/>
            <a:ext cx="3948112" cy="393700"/>
          </a:xfrm>
          <a:prstGeom prst="rect">
            <a:avLst/>
          </a:prstGeom>
          <a:solidFill>
            <a:srgbClr val="D8ECEA">
              <a:alpha val="89018"/>
            </a:srgbClr>
          </a:solidFill>
          <a:ln w="9525">
            <a:miter lim="800000"/>
            <a:headEnd/>
            <a:tailEnd/>
          </a:ln>
          <a:scene3d>
            <a:camera prst="legacyObliqueTopRight"/>
            <a:lightRig rig="legacyFlat4" dir="b"/>
          </a:scene3d>
          <a:sp3d extrusionH="201600" prstMaterial="legacyMatte">
            <a:bevelT w="13500" h="13500" prst="angle"/>
            <a:bevelB w="13500" h="13500" prst="angle"/>
            <a:extrusionClr>
              <a:srgbClr val="D8ECEA"/>
            </a:extrusionClr>
          </a:sp3d>
        </p:spPr>
        <p:txBody>
          <a:bodyPr wrap="none" anchor="ctr">
            <a:flatTx/>
          </a:bodyPr>
          <a:lstStyle/>
          <a:p>
            <a:r>
              <a:rPr lang="fr-CA" sz="1000"/>
              <a:t>Adapted from Després JP and Lemieux I Nature 2006; 444: 881-7</a:t>
            </a:r>
          </a:p>
        </p:txBody>
      </p:sp>
      <p:pic>
        <p:nvPicPr>
          <p:cNvPr id="6148" name="Image 5" descr="1_cardio_risk_fond.png"/>
          <p:cNvPicPr>
            <a:picLocks noChangeAspect="1"/>
          </p:cNvPicPr>
          <p:nvPr/>
        </p:nvPicPr>
        <p:blipFill>
          <a:blip r:embed="rId2" cstate="print">
            <a:lum bright="-20000"/>
          </a:blip>
          <a:srcRect/>
          <a:stretch>
            <a:fillRect/>
          </a:stretch>
        </p:blipFill>
        <p:spPr bwMode="auto">
          <a:xfrm>
            <a:off x="442913" y="1497013"/>
            <a:ext cx="8234362" cy="4386262"/>
          </a:xfrm>
          <a:prstGeom prst="rect">
            <a:avLst/>
          </a:prstGeom>
          <a:noFill/>
          <a:ln w="9525">
            <a:noFill/>
            <a:miter lim="800000"/>
            <a:headEnd/>
            <a:tailEnd/>
          </a:ln>
        </p:spPr>
      </p:pic>
      <p:sp>
        <p:nvSpPr>
          <p:cNvPr id="7" name="Rectangle 6"/>
          <p:cNvSpPr/>
          <p:nvPr/>
        </p:nvSpPr>
        <p:spPr>
          <a:xfrm>
            <a:off x="942975" y="1657350"/>
            <a:ext cx="1171575" cy="72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200" b="1" dirty="0" err="1">
                <a:solidFill>
                  <a:schemeClr val="tx1"/>
                </a:solidFill>
              </a:rPr>
              <a:t>Metabolic</a:t>
            </a:r>
            <a:endParaRPr lang="fr-CA" sz="1200" b="1" dirty="0">
              <a:solidFill>
                <a:schemeClr val="tx1"/>
              </a:solidFill>
            </a:endParaRPr>
          </a:p>
          <a:p>
            <a:pPr algn="ctr">
              <a:defRPr/>
            </a:pPr>
            <a:r>
              <a:rPr lang="fr-CA" sz="1200" b="1" dirty="0">
                <a:solidFill>
                  <a:schemeClr val="tx1"/>
                </a:solidFill>
              </a:rPr>
              <a:t>syndrome?</a:t>
            </a:r>
          </a:p>
        </p:txBody>
      </p:sp>
      <p:sp>
        <p:nvSpPr>
          <p:cNvPr id="10" name="Rectangle 9"/>
          <p:cNvSpPr/>
          <p:nvPr/>
        </p:nvSpPr>
        <p:spPr>
          <a:xfrm>
            <a:off x="4205288" y="1657350"/>
            <a:ext cx="1171575" cy="72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sz="1600" dirty="0">
              <a:solidFill>
                <a:schemeClr val="tx1"/>
              </a:solidFill>
            </a:endParaRPr>
          </a:p>
        </p:txBody>
      </p:sp>
      <p:sp>
        <p:nvSpPr>
          <p:cNvPr id="11" name="Rectangle 10"/>
          <p:cNvSpPr/>
          <p:nvPr/>
        </p:nvSpPr>
        <p:spPr>
          <a:xfrm>
            <a:off x="4205288" y="2495550"/>
            <a:ext cx="1171575" cy="72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200" b="1" dirty="0" err="1">
                <a:solidFill>
                  <a:schemeClr val="tx1"/>
                </a:solidFill>
              </a:rPr>
              <a:t>Diabetes</a:t>
            </a:r>
            <a:endParaRPr lang="fr-CA" sz="1200" b="1" dirty="0">
              <a:solidFill>
                <a:schemeClr val="tx1"/>
              </a:solidFill>
            </a:endParaRPr>
          </a:p>
        </p:txBody>
      </p:sp>
      <p:cxnSp>
        <p:nvCxnSpPr>
          <p:cNvPr id="13" name="Connecteur droit 12"/>
          <p:cNvCxnSpPr/>
          <p:nvPr/>
        </p:nvCxnSpPr>
        <p:spPr>
          <a:xfrm rot="10800000" flipV="1">
            <a:off x="4254500" y="1685925"/>
            <a:ext cx="1079500" cy="6286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153" name="ZoneTexte 15"/>
          <p:cNvSpPr txBox="1">
            <a:spLocks noChangeArrowheads="1"/>
          </p:cNvSpPr>
          <p:nvPr/>
        </p:nvSpPr>
        <p:spPr bwMode="auto">
          <a:xfrm>
            <a:off x="4257675" y="1685925"/>
            <a:ext cx="484188" cy="276225"/>
          </a:xfrm>
          <a:prstGeom prst="rect">
            <a:avLst/>
          </a:prstGeom>
          <a:noFill/>
          <a:ln w="9525">
            <a:noFill/>
            <a:miter lim="800000"/>
            <a:headEnd/>
            <a:tailEnd/>
          </a:ln>
        </p:spPr>
        <p:txBody>
          <a:bodyPr wrap="none">
            <a:spAutoFit/>
          </a:bodyPr>
          <a:lstStyle/>
          <a:p>
            <a:r>
              <a:rPr lang="fr-CA" sz="1200" b="1"/>
              <a:t>LDL</a:t>
            </a:r>
          </a:p>
        </p:txBody>
      </p:sp>
      <p:sp>
        <p:nvSpPr>
          <p:cNvPr id="6154" name="ZoneTexte 16"/>
          <p:cNvSpPr txBox="1">
            <a:spLocks noChangeArrowheads="1"/>
          </p:cNvSpPr>
          <p:nvPr/>
        </p:nvSpPr>
        <p:spPr bwMode="auto">
          <a:xfrm>
            <a:off x="4838700" y="2009775"/>
            <a:ext cx="500063" cy="276225"/>
          </a:xfrm>
          <a:prstGeom prst="rect">
            <a:avLst/>
          </a:prstGeom>
          <a:noFill/>
          <a:ln w="9525">
            <a:noFill/>
            <a:miter lim="800000"/>
            <a:headEnd/>
            <a:tailEnd/>
          </a:ln>
        </p:spPr>
        <p:txBody>
          <a:bodyPr wrap="none">
            <a:spAutoFit/>
          </a:bodyPr>
          <a:lstStyle/>
          <a:p>
            <a:r>
              <a:rPr lang="fr-CA" sz="1200" b="1"/>
              <a:t>HDL</a:t>
            </a:r>
          </a:p>
        </p:txBody>
      </p:sp>
      <p:sp>
        <p:nvSpPr>
          <p:cNvPr id="18" name="Rectangle 17"/>
          <p:cNvSpPr/>
          <p:nvPr/>
        </p:nvSpPr>
        <p:spPr>
          <a:xfrm>
            <a:off x="2981325" y="2495550"/>
            <a:ext cx="1171575" cy="72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200" b="1" kern="100" dirty="0">
                <a:solidFill>
                  <a:schemeClr val="tx1"/>
                </a:solidFill>
              </a:rPr>
              <a:t>Hypertension</a:t>
            </a:r>
          </a:p>
        </p:txBody>
      </p:sp>
      <p:sp>
        <p:nvSpPr>
          <p:cNvPr id="19" name="Rectangle 18"/>
          <p:cNvSpPr/>
          <p:nvPr/>
        </p:nvSpPr>
        <p:spPr>
          <a:xfrm>
            <a:off x="2981325" y="3362325"/>
            <a:ext cx="1171575" cy="72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200" b="1" dirty="0">
                <a:solidFill>
                  <a:schemeClr val="tx1"/>
                </a:solidFill>
              </a:rPr>
              <a:t>Age</a:t>
            </a:r>
          </a:p>
        </p:txBody>
      </p:sp>
      <p:sp>
        <p:nvSpPr>
          <p:cNvPr id="20" name="Rectangle 19"/>
          <p:cNvSpPr/>
          <p:nvPr/>
        </p:nvSpPr>
        <p:spPr>
          <a:xfrm>
            <a:off x="2981325" y="4224338"/>
            <a:ext cx="1171575" cy="72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200" b="1" dirty="0">
                <a:solidFill>
                  <a:schemeClr val="tx1"/>
                </a:solidFill>
              </a:rPr>
              <a:t>Smoking</a:t>
            </a:r>
          </a:p>
        </p:txBody>
      </p:sp>
      <p:sp>
        <p:nvSpPr>
          <p:cNvPr id="21" name="Rectangle 20"/>
          <p:cNvSpPr/>
          <p:nvPr/>
        </p:nvSpPr>
        <p:spPr>
          <a:xfrm>
            <a:off x="4205288" y="3362325"/>
            <a:ext cx="1171575" cy="72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200" b="1" dirty="0">
                <a:solidFill>
                  <a:schemeClr val="tx1"/>
                </a:solidFill>
              </a:rPr>
              <a:t>Male </a:t>
            </a:r>
            <a:r>
              <a:rPr lang="fr-CA" sz="1200" b="1" dirty="0" err="1">
                <a:solidFill>
                  <a:schemeClr val="tx1"/>
                </a:solidFill>
              </a:rPr>
              <a:t>gender</a:t>
            </a:r>
            <a:endParaRPr lang="fr-CA" sz="1200" b="1" dirty="0">
              <a:solidFill>
                <a:schemeClr val="tx1"/>
              </a:solidFill>
            </a:endParaRPr>
          </a:p>
        </p:txBody>
      </p:sp>
      <p:sp>
        <p:nvSpPr>
          <p:cNvPr id="22" name="Rectangle 21"/>
          <p:cNvSpPr/>
          <p:nvPr/>
        </p:nvSpPr>
        <p:spPr>
          <a:xfrm>
            <a:off x="4205288" y="4224338"/>
            <a:ext cx="1171575" cy="72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200" b="1" dirty="0" err="1">
                <a:solidFill>
                  <a:schemeClr val="tx1"/>
                </a:solidFill>
              </a:rPr>
              <a:t>Other</a:t>
            </a:r>
            <a:r>
              <a:rPr lang="fr-CA" sz="1200" b="1" dirty="0">
                <a:solidFill>
                  <a:schemeClr val="tx1"/>
                </a:solidFill>
              </a:rPr>
              <a:t> (</a:t>
            </a:r>
            <a:r>
              <a:rPr lang="fr-CA" sz="1200" b="1" dirty="0" err="1">
                <a:solidFill>
                  <a:schemeClr val="tx1"/>
                </a:solidFill>
              </a:rPr>
              <a:t>genetic</a:t>
            </a:r>
            <a:r>
              <a:rPr lang="fr-CA" sz="1200" b="1" dirty="0">
                <a:solidFill>
                  <a:schemeClr val="tx1"/>
                </a:solidFill>
              </a:rPr>
              <a:t> </a:t>
            </a:r>
            <a:r>
              <a:rPr lang="fr-CA" sz="1200" b="1" dirty="0" err="1">
                <a:solidFill>
                  <a:schemeClr val="tx1"/>
                </a:solidFill>
              </a:rPr>
              <a:t>factors</a:t>
            </a:r>
            <a:r>
              <a:rPr lang="fr-CA" sz="1200" b="1" dirty="0">
                <a:solidFill>
                  <a:schemeClr val="tx1"/>
                </a:solidFill>
              </a:rPr>
              <a:t>)</a:t>
            </a:r>
          </a:p>
        </p:txBody>
      </p:sp>
      <p:sp>
        <p:nvSpPr>
          <p:cNvPr id="23" name="Rectangle 22"/>
          <p:cNvSpPr/>
          <p:nvPr/>
        </p:nvSpPr>
        <p:spPr>
          <a:xfrm>
            <a:off x="7424738" y="1662113"/>
            <a:ext cx="1171575" cy="72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sz="1600" dirty="0">
              <a:solidFill>
                <a:schemeClr val="tx1"/>
              </a:solidFill>
            </a:endParaRPr>
          </a:p>
        </p:txBody>
      </p:sp>
      <p:sp>
        <p:nvSpPr>
          <p:cNvPr id="24" name="Rectangle 23"/>
          <p:cNvSpPr/>
          <p:nvPr/>
        </p:nvSpPr>
        <p:spPr>
          <a:xfrm>
            <a:off x="7424738" y="2495550"/>
            <a:ext cx="1171575" cy="72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200" b="1" dirty="0" err="1">
                <a:solidFill>
                  <a:schemeClr val="tx1"/>
                </a:solidFill>
              </a:rPr>
              <a:t>Diabetes</a:t>
            </a:r>
            <a:endParaRPr lang="fr-CA" sz="1200" b="1" dirty="0">
              <a:solidFill>
                <a:schemeClr val="tx1"/>
              </a:solidFill>
            </a:endParaRPr>
          </a:p>
        </p:txBody>
      </p:sp>
      <p:cxnSp>
        <p:nvCxnSpPr>
          <p:cNvPr id="25" name="Connecteur droit 24"/>
          <p:cNvCxnSpPr/>
          <p:nvPr/>
        </p:nvCxnSpPr>
        <p:spPr>
          <a:xfrm rot="10800000" flipV="1">
            <a:off x="7473950" y="1685925"/>
            <a:ext cx="1079500" cy="6286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163" name="ZoneTexte 25"/>
          <p:cNvSpPr txBox="1">
            <a:spLocks noChangeArrowheads="1"/>
          </p:cNvSpPr>
          <p:nvPr/>
        </p:nvSpPr>
        <p:spPr bwMode="auto">
          <a:xfrm>
            <a:off x="7477125" y="1685925"/>
            <a:ext cx="484188" cy="276225"/>
          </a:xfrm>
          <a:prstGeom prst="rect">
            <a:avLst/>
          </a:prstGeom>
          <a:noFill/>
          <a:ln w="9525">
            <a:noFill/>
            <a:miter lim="800000"/>
            <a:headEnd/>
            <a:tailEnd/>
          </a:ln>
        </p:spPr>
        <p:txBody>
          <a:bodyPr wrap="none">
            <a:spAutoFit/>
          </a:bodyPr>
          <a:lstStyle/>
          <a:p>
            <a:r>
              <a:rPr lang="fr-CA" sz="1200" b="1"/>
              <a:t>LDL</a:t>
            </a:r>
          </a:p>
        </p:txBody>
      </p:sp>
      <p:sp>
        <p:nvSpPr>
          <p:cNvPr id="6164" name="ZoneTexte 26"/>
          <p:cNvSpPr txBox="1">
            <a:spLocks noChangeArrowheads="1"/>
          </p:cNvSpPr>
          <p:nvPr/>
        </p:nvSpPr>
        <p:spPr bwMode="auto">
          <a:xfrm>
            <a:off x="8058150" y="2009775"/>
            <a:ext cx="500063" cy="276225"/>
          </a:xfrm>
          <a:prstGeom prst="rect">
            <a:avLst/>
          </a:prstGeom>
          <a:noFill/>
          <a:ln w="9525">
            <a:noFill/>
            <a:miter lim="800000"/>
            <a:headEnd/>
            <a:tailEnd/>
          </a:ln>
        </p:spPr>
        <p:txBody>
          <a:bodyPr wrap="none">
            <a:spAutoFit/>
          </a:bodyPr>
          <a:lstStyle/>
          <a:p>
            <a:r>
              <a:rPr lang="fr-CA" sz="1200" b="1"/>
              <a:t>HDL</a:t>
            </a:r>
          </a:p>
        </p:txBody>
      </p:sp>
      <p:sp>
        <p:nvSpPr>
          <p:cNvPr id="28" name="Rectangle 27"/>
          <p:cNvSpPr/>
          <p:nvPr/>
        </p:nvSpPr>
        <p:spPr>
          <a:xfrm>
            <a:off x="6200775" y="2495550"/>
            <a:ext cx="1171575" cy="72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200" b="1" dirty="0">
                <a:solidFill>
                  <a:schemeClr val="tx1"/>
                </a:solidFill>
              </a:rPr>
              <a:t>Hypertension</a:t>
            </a:r>
          </a:p>
        </p:txBody>
      </p:sp>
      <p:sp>
        <p:nvSpPr>
          <p:cNvPr id="29" name="Rectangle 28"/>
          <p:cNvSpPr/>
          <p:nvPr/>
        </p:nvSpPr>
        <p:spPr>
          <a:xfrm>
            <a:off x="6200775" y="3362325"/>
            <a:ext cx="1171575" cy="72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200" b="1" dirty="0">
                <a:solidFill>
                  <a:schemeClr val="tx1"/>
                </a:solidFill>
              </a:rPr>
              <a:t>Age</a:t>
            </a:r>
          </a:p>
        </p:txBody>
      </p:sp>
      <p:sp>
        <p:nvSpPr>
          <p:cNvPr id="30" name="Rectangle 29"/>
          <p:cNvSpPr/>
          <p:nvPr/>
        </p:nvSpPr>
        <p:spPr>
          <a:xfrm>
            <a:off x="6200775" y="4224338"/>
            <a:ext cx="1171575" cy="72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200" b="1" dirty="0">
                <a:solidFill>
                  <a:schemeClr val="tx1"/>
                </a:solidFill>
              </a:rPr>
              <a:t>Smoking</a:t>
            </a:r>
          </a:p>
        </p:txBody>
      </p:sp>
      <p:sp>
        <p:nvSpPr>
          <p:cNvPr id="31" name="Rectangle 30"/>
          <p:cNvSpPr/>
          <p:nvPr/>
        </p:nvSpPr>
        <p:spPr>
          <a:xfrm>
            <a:off x="7424738" y="3362325"/>
            <a:ext cx="1171575" cy="72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200" b="1" dirty="0">
                <a:solidFill>
                  <a:schemeClr val="tx1"/>
                </a:solidFill>
              </a:rPr>
              <a:t>Male </a:t>
            </a:r>
            <a:r>
              <a:rPr lang="fr-CA" sz="1200" b="1" dirty="0" err="1">
                <a:solidFill>
                  <a:schemeClr val="tx1"/>
                </a:solidFill>
              </a:rPr>
              <a:t>gender</a:t>
            </a:r>
            <a:endParaRPr lang="fr-CA" sz="1200" b="1" dirty="0">
              <a:solidFill>
                <a:schemeClr val="tx1"/>
              </a:solidFill>
            </a:endParaRPr>
          </a:p>
        </p:txBody>
      </p:sp>
      <p:sp>
        <p:nvSpPr>
          <p:cNvPr id="32" name="Rectangle 31"/>
          <p:cNvSpPr/>
          <p:nvPr/>
        </p:nvSpPr>
        <p:spPr>
          <a:xfrm>
            <a:off x="7424738" y="4224338"/>
            <a:ext cx="1171575" cy="72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200" b="1" dirty="0" err="1">
                <a:solidFill>
                  <a:schemeClr val="tx1"/>
                </a:solidFill>
              </a:rPr>
              <a:t>Other</a:t>
            </a:r>
            <a:r>
              <a:rPr lang="fr-CA" sz="1200" b="1" dirty="0">
                <a:solidFill>
                  <a:schemeClr val="tx1"/>
                </a:solidFill>
              </a:rPr>
              <a:t> (</a:t>
            </a:r>
            <a:r>
              <a:rPr lang="fr-CA" sz="1200" b="1" dirty="0" err="1">
                <a:solidFill>
                  <a:schemeClr val="tx1"/>
                </a:solidFill>
              </a:rPr>
              <a:t>genetic</a:t>
            </a:r>
            <a:r>
              <a:rPr lang="fr-CA" sz="1200" b="1" dirty="0">
                <a:solidFill>
                  <a:schemeClr val="tx1"/>
                </a:solidFill>
              </a:rPr>
              <a:t> </a:t>
            </a:r>
            <a:r>
              <a:rPr lang="fr-CA" sz="1200" b="1" dirty="0" err="1">
                <a:solidFill>
                  <a:schemeClr val="tx1"/>
                </a:solidFill>
              </a:rPr>
              <a:t>factors</a:t>
            </a:r>
            <a:r>
              <a:rPr lang="fr-CA" sz="1200" b="1" dirty="0">
                <a:solidFill>
                  <a:schemeClr val="tx1"/>
                </a:solidFill>
              </a:rPr>
              <a:t>)</a:t>
            </a:r>
          </a:p>
        </p:txBody>
      </p:sp>
      <p:sp>
        <p:nvSpPr>
          <p:cNvPr id="33" name="Rectangle 32"/>
          <p:cNvSpPr/>
          <p:nvPr/>
        </p:nvSpPr>
        <p:spPr>
          <a:xfrm>
            <a:off x="6200775" y="1662113"/>
            <a:ext cx="1171575" cy="72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200" b="1" dirty="0" err="1">
                <a:solidFill>
                  <a:schemeClr val="tx1"/>
                </a:solidFill>
              </a:rPr>
              <a:t>Metabolic</a:t>
            </a:r>
            <a:endParaRPr lang="fr-CA" sz="1200" b="1" dirty="0">
              <a:solidFill>
                <a:schemeClr val="tx1"/>
              </a:solidFill>
            </a:endParaRPr>
          </a:p>
          <a:p>
            <a:pPr algn="ctr">
              <a:defRPr/>
            </a:pPr>
            <a:r>
              <a:rPr lang="fr-CA" sz="1200" b="1" dirty="0">
                <a:solidFill>
                  <a:schemeClr val="tx1"/>
                </a:solidFill>
              </a:rPr>
              <a:t>syndrome?</a:t>
            </a:r>
          </a:p>
        </p:txBody>
      </p:sp>
      <p:grpSp>
        <p:nvGrpSpPr>
          <p:cNvPr id="2" name="Group 33"/>
          <p:cNvGrpSpPr>
            <a:grpSpLocks/>
          </p:cNvGrpSpPr>
          <p:nvPr/>
        </p:nvGrpSpPr>
        <p:grpSpPr bwMode="auto">
          <a:xfrm>
            <a:off x="441325" y="5581650"/>
            <a:ext cx="1892300" cy="419100"/>
            <a:chOff x="2220" y="714"/>
            <a:chExt cx="1606" cy="511"/>
          </a:xfrm>
        </p:grpSpPr>
        <p:sp>
          <p:nvSpPr>
            <p:cNvPr id="6178" name="Rectangle 34"/>
            <p:cNvSpPr>
              <a:spLocks noChangeArrowheads="1"/>
            </p:cNvSpPr>
            <p:nvPr/>
          </p:nvSpPr>
          <p:spPr bwMode="auto">
            <a:xfrm>
              <a:off x="2233" y="714"/>
              <a:ext cx="1593" cy="511"/>
            </a:xfrm>
            <a:prstGeom prst="rect">
              <a:avLst/>
            </a:prstGeom>
            <a:solidFill>
              <a:schemeClr val="bg1"/>
            </a:solidFill>
            <a:ln w="9525">
              <a:noFill/>
              <a:miter lim="800000"/>
              <a:headEnd/>
              <a:tailEnd/>
            </a:ln>
          </p:spPr>
          <p:txBody>
            <a:bodyPr anchor="ctr"/>
            <a:lstStyle/>
            <a:p>
              <a:pPr algn="ctr"/>
              <a:r>
                <a:rPr lang="en-US" sz="1200" b="1"/>
                <a:t>  A new CVD risk factor </a:t>
              </a:r>
            </a:p>
          </p:txBody>
        </p:sp>
        <p:sp>
          <p:nvSpPr>
            <p:cNvPr id="6179" name="Rectangle 35"/>
            <p:cNvSpPr>
              <a:spLocks noChangeArrowheads="1"/>
            </p:cNvSpPr>
            <p:nvPr/>
          </p:nvSpPr>
          <p:spPr bwMode="auto">
            <a:xfrm>
              <a:off x="2220" y="714"/>
              <a:ext cx="121" cy="510"/>
            </a:xfrm>
            <a:prstGeom prst="rect">
              <a:avLst/>
            </a:prstGeom>
            <a:solidFill>
              <a:srgbClr val="B00000"/>
            </a:solidFill>
            <a:ln w="9525">
              <a:noFill/>
              <a:miter lim="800000"/>
              <a:headEnd/>
              <a:tailEnd/>
            </a:ln>
          </p:spPr>
          <p:txBody>
            <a:bodyPr wrap="none" anchor="ctr"/>
            <a:lstStyle/>
            <a:p>
              <a:pPr algn="ctr"/>
              <a:endParaRPr lang="fr-FR" sz="1200"/>
            </a:p>
          </p:txBody>
        </p:sp>
      </p:grpSp>
      <p:grpSp>
        <p:nvGrpSpPr>
          <p:cNvPr id="3" name="Group 33"/>
          <p:cNvGrpSpPr>
            <a:grpSpLocks/>
          </p:cNvGrpSpPr>
          <p:nvPr/>
        </p:nvGrpSpPr>
        <p:grpSpPr bwMode="auto">
          <a:xfrm>
            <a:off x="2584450" y="5581650"/>
            <a:ext cx="2825750" cy="419100"/>
            <a:chOff x="2341" y="714"/>
            <a:chExt cx="2399" cy="511"/>
          </a:xfrm>
        </p:grpSpPr>
        <p:sp>
          <p:nvSpPr>
            <p:cNvPr id="38" name="Rectangle 34"/>
            <p:cNvSpPr>
              <a:spLocks noChangeArrowheads="1"/>
            </p:cNvSpPr>
            <p:nvPr/>
          </p:nvSpPr>
          <p:spPr bwMode="auto">
            <a:xfrm>
              <a:off x="2456" y="714"/>
              <a:ext cx="2284" cy="511"/>
            </a:xfrm>
            <a:prstGeom prst="rect">
              <a:avLst/>
            </a:prstGeom>
            <a:solidFill>
              <a:schemeClr val="bg1"/>
            </a:solidFill>
            <a:ln w="9525">
              <a:noFill/>
              <a:miter lim="800000"/>
              <a:headEnd/>
              <a:tailEnd/>
            </a:ln>
          </p:spPr>
          <p:txBody>
            <a:bodyPr anchor="ctr"/>
            <a:lstStyle/>
            <a:p>
              <a:pPr algn="ctr">
                <a:defRPr/>
              </a:pPr>
              <a:r>
                <a:rPr lang="en-US" sz="1200" b="1" kern="100" dirty="0"/>
                <a:t>Global CVD risk from traditional</a:t>
              </a:r>
            </a:p>
            <a:p>
              <a:pPr algn="ctr">
                <a:defRPr/>
              </a:pPr>
              <a:r>
                <a:rPr lang="fr-CA" sz="1200" b="1" kern="100" dirty="0" err="1"/>
                <a:t>risk</a:t>
              </a:r>
              <a:r>
                <a:rPr lang="fr-CA" sz="1200" b="1" kern="100" dirty="0"/>
                <a:t> </a:t>
              </a:r>
              <a:r>
                <a:rPr lang="fr-CA" sz="1200" b="1" kern="100" dirty="0" err="1"/>
                <a:t>factors</a:t>
              </a:r>
              <a:endParaRPr lang="en-US" sz="1200" b="1" kern="100" dirty="0"/>
            </a:p>
          </p:txBody>
        </p:sp>
        <p:sp>
          <p:nvSpPr>
            <p:cNvPr id="6177" name="Rectangle 35"/>
            <p:cNvSpPr>
              <a:spLocks noChangeArrowheads="1"/>
            </p:cNvSpPr>
            <p:nvPr/>
          </p:nvSpPr>
          <p:spPr bwMode="auto">
            <a:xfrm>
              <a:off x="2341" y="714"/>
              <a:ext cx="121" cy="510"/>
            </a:xfrm>
            <a:prstGeom prst="rect">
              <a:avLst/>
            </a:prstGeom>
            <a:solidFill>
              <a:srgbClr val="B00000"/>
            </a:solidFill>
            <a:ln w="9525">
              <a:noFill/>
              <a:miter lim="800000"/>
              <a:headEnd/>
              <a:tailEnd/>
            </a:ln>
          </p:spPr>
          <p:txBody>
            <a:bodyPr wrap="none" anchor="ctr"/>
            <a:lstStyle/>
            <a:p>
              <a:pPr algn="ctr"/>
              <a:endParaRPr lang="fr-FR" sz="1400"/>
            </a:p>
          </p:txBody>
        </p:sp>
      </p:grpSp>
      <p:grpSp>
        <p:nvGrpSpPr>
          <p:cNvPr id="4" name="Group 33"/>
          <p:cNvGrpSpPr>
            <a:grpSpLocks/>
          </p:cNvGrpSpPr>
          <p:nvPr/>
        </p:nvGrpSpPr>
        <p:grpSpPr bwMode="auto">
          <a:xfrm>
            <a:off x="5813425" y="5581650"/>
            <a:ext cx="2740025" cy="419100"/>
            <a:chOff x="2341" y="714"/>
            <a:chExt cx="2326" cy="511"/>
          </a:xfrm>
        </p:grpSpPr>
        <p:sp>
          <p:nvSpPr>
            <p:cNvPr id="6174" name="Rectangle 34"/>
            <p:cNvSpPr>
              <a:spLocks noChangeArrowheads="1"/>
            </p:cNvSpPr>
            <p:nvPr/>
          </p:nvSpPr>
          <p:spPr bwMode="auto">
            <a:xfrm>
              <a:off x="2455" y="714"/>
              <a:ext cx="2212" cy="511"/>
            </a:xfrm>
            <a:prstGeom prst="rect">
              <a:avLst/>
            </a:prstGeom>
            <a:solidFill>
              <a:schemeClr val="bg1"/>
            </a:solidFill>
            <a:ln w="9525">
              <a:noFill/>
              <a:miter lim="800000"/>
              <a:headEnd/>
              <a:tailEnd/>
            </a:ln>
          </p:spPr>
          <p:txBody>
            <a:bodyPr anchor="ctr"/>
            <a:lstStyle/>
            <a:p>
              <a:pPr algn="ctr"/>
              <a:r>
                <a:rPr lang="fr-CA" sz="1200" b="1"/>
                <a:t>Global cardiometabolic risk</a:t>
              </a:r>
              <a:endParaRPr lang="en-US" sz="1200" b="1"/>
            </a:p>
          </p:txBody>
        </p:sp>
        <p:sp>
          <p:nvSpPr>
            <p:cNvPr id="6175" name="Rectangle 35"/>
            <p:cNvSpPr>
              <a:spLocks noChangeArrowheads="1"/>
            </p:cNvSpPr>
            <p:nvPr/>
          </p:nvSpPr>
          <p:spPr bwMode="auto">
            <a:xfrm>
              <a:off x="2341" y="714"/>
              <a:ext cx="121" cy="510"/>
            </a:xfrm>
            <a:prstGeom prst="rect">
              <a:avLst/>
            </a:prstGeom>
            <a:solidFill>
              <a:srgbClr val="B00000"/>
            </a:solidFill>
            <a:ln w="9525">
              <a:noFill/>
              <a:miter lim="800000"/>
              <a:headEnd/>
              <a:tailEnd/>
            </a:ln>
          </p:spPr>
          <p:txBody>
            <a:bodyPr wrap="none" anchor="ctr"/>
            <a:lstStyle/>
            <a:p>
              <a:pPr algn="ctr"/>
              <a:endParaRPr lang="fr-FR" sz="12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 33" descr="23-Atherogenic_Dyslipide_fig2-FILM_fond.png"/>
          <p:cNvPicPr>
            <a:picLocks noChangeAspect="1"/>
          </p:cNvPicPr>
          <p:nvPr/>
        </p:nvPicPr>
        <p:blipFill>
          <a:blip r:embed="rId2" cstate="print"/>
          <a:srcRect/>
          <a:stretch>
            <a:fillRect/>
          </a:stretch>
        </p:blipFill>
        <p:spPr bwMode="auto">
          <a:xfrm>
            <a:off x="1588" y="127000"/>
            <a:ext cx="9142412" cy="6858000"/>
          </a:xfrm>
          <a:prstGeom prst="rect">
            <a:avLst/>
          </a:prstGeom>
          <a:noFill/>
          <a:ln w="9525">
            <a:noFill/>
            <a:miter lim="800000"/>
            <a:headEnd/>
            <a:tailEnd/>
          </a:ln>
        </p:spPr>
      </p:pic>
      <p:sp>
        <p:nvSpPr>
          <p:cNvPr id="38" name="Arc 37"/>
          <p:cNvSpPr/>
          <p:nvPr/>
        </p:nvSpPr>
        <p:spPr>
          <a:xfrm rot="2829907" flipV="1">
            <a:off x="5826125" y="1684338"/>
            <a:ext cx="2305050" cy="3200400"/>
          </a:xfrm>
          <a:prstGeom prst="arc">
            <a:avLst>
              <a:gd name="adj1" fmla="val 16827029"/>
              <a:gd name="adj2" fmla="val 5220359"/>
            </a:avLst>
          </a:prstGeom>
          <a:ln w="53975">
            <a:solidFill>
              <a:schemeClr val="tx1"/>
            </a:solidFill>
            <a:tailEnd type="arrow" w="med"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35" name="Arc 34"/>
          <p:cNvSpPr/>
          <p:nvPr/>
        </p:nvSpPr>
        <p:spPr>
          <a:xfrm rot="1760931" flipH="1">
            <a:off x="3479800" y="2287588"/>
            <a:ext cx="4537075" cy="2914650"/>
          </a:xfrm>
          <a:prstGeom prst="arc">
            <a:avLst>
              <a:gd name="adj1" fmla="val 21218621"/>
              <a:gd name="adj2" fmla="val 4834237"/>
            </a:avLst>
          </a:prstGeom>
          <a:ln w="53975">
            <a:solidFill>
              <a:schemeClr val="tx1"/>
            </a:solidFill>
            <a:tailEnd type="arrow" w="med"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pic>
        <p:nvPicPr>
          <p:cNvPr id="10245" name="Image 39" descr="legende.png"/>
          <p:cNvPicPr>
            <a:picLocks noChangeAspect="1"/>
          </p:cNvPicPr>
          <p:nvPr/>
        </p:nvPicPr>
        <p:blipFill>
          <a:blip r:embed="rId3" cstate="print"/>
          <a:srcRect/>
          <a:stretch>
            <a:fillRect/>
          </a:stretch>
        </p:blipFill>
        <p:spPr bwMode="auto">
          <a:xfrm>
            <a:off x="6845300" y="6121400"/>
            <a:ext cx="2047875" cy="655638"/>
          </a:xfrm>
          <a:prstGeom prst="rect">
            <a:avLst/>
          </a:prstGeom>
          <a:noFill/>
          <a:ln w="9525">
            <a:noFill/>
            <a:miter lim="800000"/>
            <a:headEnd/>
            <a:tailEnd/>
          </a:ln>
        </p:spPr>
      </p:pic>
      <p:sp>
        <p:nvSpPr>
          <p:cNvPr id="10246" name="Titre 1"/>
          <p:cNvSpPr>
            <a:spLocks noGrp="1"/>
          </p:cNvSpPr>
          <p:nvPr>
            <p:ph type="title"/>
          </p:nvPr>
        </p:nvSpPr>
        <p:spPr>
          <a:xfrm>
            <a:off x="179388" y="188913"/>
            <a:ext cx="8280400" cy="400050"/>
          </a:xfrm>
        </p:spPr>
        <p:txBody>
          <a:bodyPr/>
          <a:lstStyle/>
          <a:p>
            <a:r>
              <a:rPr lang="fr-CA" sz="2000">
                <a:solidFill>
                  <a:schemeClr val="tx1"/>
                </a:solidFill>
              </a:rPr>
              <a:t>TRIGLYCERIDE TRANSPORT AND METABOLISM</a:t>
            </a:r>
            <a:endParaRPr lang="fr-FR" sz="2000">
              <a:solidFill>
                <a:schemeClr val="tx1"/>
              </a:solidFill>
            </a:endParaRPr>
          </a:p>
        </p:txBody>
      </p:sp>
      <p:sp>
        <p:nvSpPr>
          <p:cNvPr id="10247" name="ZoneTexte 4"/>
          <p:cNvSpPr txBox="1">
            <a:spLocks noChangeArrowheads="1"/>
          </p:cNvSpPr>
          <p:nvPr/>
        </p:nvSpPr>
        <p:spPr bwMode="auto">
          <a:xfrm>
            <a:off x="179388" y="1684338"/>
            <a:ext cx="1196975" cy="606425"/>
          </a:xfrm>
          <a:prstGeom prst="rect">
            <a:avLst/>
          </a:prstGeom>
          <a:noFill/>
          <a:ln w="9525">
            <a:noFill/>
            <a:miter lim="800000"/>
            <a:headEnd/>
            <a:tailEnd/>
          </a:ln>
        </p:spPr>
        <p:txBody>
          <a:bodyPr wrap="none">
            <a:spAutoFit/>
          </a:bodyPr>
          <a:lstStyle/>
          <a:p>
            <a:pPr algn="ctr">
              <a:lnSpc>
                <a:spcPts val="2000"/>
              </a:lnSpc>
            </a:pPr>
            <a:r>
              <a:rPr lang="fr-CA" b="1" i="1"/>
              <a:t>Intestinal</a:t>
            </a:r>
          </a:p>
          <a:p>
            <a:pPr algn="ctr">
              <a:lnSpc>
                <a:spcPts val="2000"/>
              </a:lnSpc>
            </a:pPr>
            <a:r>
              <a:rPr lang="fr-CA" b="1" i="1"/>
              <a:t>lumen</a:t>
            </a:r>
          </a:p>
        </p:txBody>
      </p:sp>
      <p:sp>
        <p:nvSpPr>
          <p:cNvPr id="10248" name="ZoneTexte 5"/>
          <p:cNvSpPr txBox="1">
            <a:spLocks noChangeArrowheads="1"/>
          </p:cNvSpPr>
          <p:nvPr/>
        </p:nvSpPr>
        <p:spPr bwMode="auto">
          <a:xfrm>
            <a:off x="2025650" y="5673725"/>
            <a:ext cx="1438275" cy="331788"/>
          </a:xfrm>
          <a:prstGeom prst="rect">
            <a:avLst/>
          </a:prstGeom>
          <a:noFill/>
          <a:ln w="9525">
            <a:noFill/>
            <a:miter lim="800000"/>
            <a:headEnd/>
            <a:tailEnd/>
          </a:ln>
        </p:spPr>
        <p:txBody>
          <a:bodyPr wrap="none">
            <a:spAutoFit/>
          </a:bodyPr>
          <a:lstStyle/>
          <a:p>
            <a:pPr algn="ctr">
              <a:lnSpc>
                <a:spcPts val="2000"/>
              </a:lnSpc>
            </a:pPr>
            <a:r>
              <a:rPr lang="fr-CA" sz="1600" b="1"/>
              <a:t>Chylomicron</a:t>
            </a:r>
          </a:p>
        </p:txBody>
      </p:sp>
      <p:sp>
        <p:nvSpPr>
          <p:cNvPr id="10249" name="ZoneTexte 6"/>
          <p:cNvSpPr txBox="1">
            <a:spLocks noChangeArrowheads="1"/>
          </p:cNvSpPr>
          <p:nvPr/>
        </p:nvSpPr>
        <p:spPr bwMode="auto">
          <a:xfrm>
            <a:off x="4151313" y="2527300"/>
            <a:ext cx="717550" cy="331788"/>
          </a:xfrm>
          <a:prstGeom prst="rect">
            <a:avLst/>
          </a:prstGeom>
          <a:noFill/>
          <a:ln w="9525">
            <a:noFill/>
            <a:miter lim="800000"/>
            <a:headEnd/>
            <a:tailEnd/>
          </a:ln>
        </p:spPr>
        <p:txBody>
          <a:bodyPr wrap="none">
            <a:spAutoFit/>
          </a:bodyPr>
          <a:lstStyle/>
          <a:p>
            <a:pPr algn="ctr">
              <a:lnSpc>
                <a:spcPts val="2000"/>
              </a:lnSpc>
            </a:pPr>
            <a:r>
              <a:rPr lang="fr-CA" sz="1600" b="1"/>
              <a:t>VLDL</a:t>
            </a:r>
          </a:p>
        </p:txBody>
      </p:sp>
      <p:sp>
        <p:nvSpPr>
          <p:cNvPr id="10250" name="ZoneTexte 7"/>
          <p:cNvSpPr txBox="1">
            <a:spLocks noChangeArrowheads="1"/>
          </p:cNvSpPr>
          <p:nvPr/>
        </p:nvSpPr>
        <p:spPr bwMode="auto">
          <a:xfrm>
            <a:off x="6894513" y="1711325"/>
            <a:ext cx="1289050" cy="331788"/>
          </a:xfrm>
          <a:prstGeom prst="rect">
            <a:avLst/>
          </a:prstGeom>
          <a:noFill/>
          <a:ln w="9525">
            <a:noFill/>
            <a:miter lim="800000"/>
            <a:headEnd/>
            <a:tailEnd/>
          </a:ln>
        </p:spPr>
        <p:txBody>
          <a:bodyPr wrap="none">
            <a:spAutoFit/>
          </a:bodyPr>
          <a:lstStyle/>
          <a:p>
            <a:pPr algn="ctr">
              <a:lnSpc>
                <a:spcPts val="2000"/>
              </a:lnSpc>
            </a:pPr>
            <a:r>
              <a:rPr lang="fr-CA" sz="1600" b="1"/>
              <a:t>Acetyl-CoA</a:t>
            </a:r>
          </a:p>
        </p:txBody>
      </p:sp>
      <p:sp>
        <p:nvSpPr>
          <p:cNvPr id="10251" name="ZoneTexte 8"/>
          <p:cNvSpPr txBox="1">
            <a:spLocks noChangeArrowheads="1"/>
          </p:cNvSpPr>
          <p:nvPr/>
        </p:nvSpPr>
        <p:spPr bwMode="auto">
          <a:xfrm>
            <a:off x="6911975" y="2151063"/>
            <a:ext cx="1257300" cy="331787"/>
          </a:xfrm>
          <a:prstGeom prst="rect">
            <a:avLst/>
          </a:prstGeom>
          <a:noFill/>
          <a:ln w="9525">
            <a:noFill/>
            <a:miter lim="800000"/>
            <a:headEnd/>
            <a:tailEnd/>
          </a:ln>
        </p:spPr>
        <p:txBody>
          <a:bodyPr wrap="none">
            <a:spAutoFit/>
          </a:bodyPr>
          <a:lstStyle/>
          <a:p>
            <a:pPr algn="ctr">
              <a:lnSpc>
                <a:spcPts val="2000"/>
              </a:lnSpc>
            </a:pPr>
            <a:r>
              <a:rPr lang="fr-CA" sz="1600" b="1"/>
              <a:t>Fatty acids</a:t>
            </a:r>
          </a:p>
        </p:txBody>
      </p:sp>
      <p:sp>
        <p:nvSpPr>
          <p:cNvPr id="10252" name="ZoneTexte 9"/>
          <p:cNvSpPr txBox="1">
            <a:spLocks noChangeArrowheads="1"/>
          </p:cNvSpPr>
          <p:nvPr/>
        </p:nvSpPr>
        <p:spPr bwMode="auto">
          <a:xfrm>
            <a:off x="6804025" y="2590800"/>
            <a:ext cx="1450975" cy="330200"/>
          </a:xfrm>
          <a:prstGeom prst="rect">
            <a:avLst/>
          </a:prstGeom>
          <a:noFill/>
          <a:ln w="9525">
            <a:noFill/>
            <a:miter lim="800000"/>
            <a:headEnd/>
            <a:tailEnd/>
          </a:ln>
        </p:spPr>
        <p:txBody>
          <a:bodyPr wrap="none">
            <a:spAutoFit/>
          </a:bodyPr>
          <a:lstStyle/>
          <a:p>
            <a:pPr algn="ctr">
              <a:lnSpc>
                <a:spcPts val="2000"/>
              </a:lnSpc>
            </a:pPr>
            <a:r>
              <a:rPr lang="fr-CA" sz="1600" b="1"/>
              <a:t>Triglycerides</a:t>
            </a:r>
          </a:p>
        </p:txBody>
      </p:sp>
      <p:sp>
        <p:nvSpPr>
          <p:cNvPr id="10253" name="ZoneTexte 10"/>
          <p:cNvSpPr txBox="1">
            <a:spLocks noChangeArrowheads="1"/>
          </p:cNvSpPr>
          <p:nvPr/>
        </p:nvSpPr>
        <p:spPr bwMode="auto">
          <a:xfrm>
            <a:off x="4795838" y="5181600"/>
            <a:ext cx="1131887" cy="330200"/>
          </a:xfrm>
          <a:prstGeom prst="rect">
            <a:avLst/>
          </a:prstGeom>
          <a:noFill/>
          <a:ln w="9525">
            <a:noFill/>
            <a:miter lim="800000"/>
            <a:headEnd/>
            <a:tailEnd/>
          </a:ln>
        </p:spPr>
        <p:txBody>
          <a:bodyPr wrap="none">
            <a:spAutoFit/>
          </a:bodyPr>
          <a:lstStyle/>
          <a:p>
            <a:pPr algn="ctr">
              <a:lnSpc>
                <a:spcPts val="2000"/>
              </a:lnSpc>
            </a:pPr>
            <a:r>
              <a:rPr lang="fr-CA" sz="1600" b="1"/>
              <a:t>Oxidation</a:t>
            </a:r>
          </a:p>
        </p:txBody>
      </p:sp>
      <p:sp>
        <p:nvSpPr>
          <p:cNvPr id="10254" name="ZoneTexte 11"/>
          <p:cNvSpPr txBox="1">
            <a:spLocks noChangeArrowheads="1"/>
          </p:cNvSpPr>
          <p:nvPr/>
        </p:nvSpPr>
        <p:spPr bwMode="auto">
          <a:xfrm>
            <a:off x="376238" y="2393950"/>
            <a:ext cx="1179512" cy="492125"/>
          </a:xfrm>
          <a:prstGeom prst="rect">
            <a:avLst/>
          </a:prstGeom>
          <a:noFill/>
          <a:ln w="9525">
            <a:noFill/>
            <a:miter lim="800000"/>
            <a:headEnd/>
            <a:tailEnd/>
          </a:ln>
        </p:spPr>
        <p:txBody>
          <a:bodyPr wrap="none">
            <a:spAutoFit/>
          </a:bodyPr>
          <a:lstStyle/>
          <a:p>
            <a:r>
              <a:rPr lang="fr-CA" sz="1300" b="1"/>
              <a:t>Dietary</a:t>
            </a:r>
          </a:p>
          <a:p>
            <a:r>
              <a:rPr lang="fr-CA" sz="1300" b="1"/>
              <a:t>triglycerides</a:t>
            </a:r>
          </a:p>
        </p:txBody>
      </p:sp>
      <p:sp>
        <p:nvSpPr>
          <p:cNvPr id="10255" name="ZoneTexte 12"/>
          <p:cNvSpPr txBox="1">
            <a:spLocks noChangeArrowheads="1"/>
          </p:cNvSpPr>
          <p:nvPr/>
        </p:nvSpPr>
        <p:spPr bwMode="auto">
          <a:xfrm>
            <a:off x="358775" y="3163888"/>
            <a:ext cx="1060450" cy="293687"/>
          </a:xfrm>
          <a:prstGeom prst="rect">
            <a:avLst/>
          </a:prstGeom>
          <a:noFill/>
          <a:ln w="9525">
            <a:noFill/>
            <a:miter lim="800000"/>
            <a:headEnd/>
            <a:tailEnd/>
          </a:ln>
        </p:spPr>
        <p:txBody>
          <a:bodyPr wrap="none">
            <a:spAutoFit/>
          </a:bodyPr>
          <a:lstStyle/>
          <a:p>
            <a:r>
              <a:rPr lang="fr-CA" sz="1300" b="1"/>
              <a:t>Fatty acids</a:t>
            </a:r>
          </a:p>
        </p:txBody>
      </p:sp>
      <p:sp>
        <p:nvSpPr>
          <p:cNvPr id="10256" name="ZoneTexte 13"/>
          <p:cNvSpPr txBox="1">
            <a:spLocks noChangeArrowheads="1"/>
          </p:cNvSpPr>
          <p:nvPr/>
        </p:nvSpPr>
        <p:spPr bwMode="auto">
          <a:xfrm>
            <a:off x="2205038" y="3190875"/>
            <a:ext cx="1289050" cy="307975"/>
          </a:xfrm>
          <a:prstGeom prst="rect">
            <a:avLst/>
          </a:prstGeom>
          <a:noFill/>
          <a:ln w="9525">
            <a:noFill/>
            <a:miter lim="800000"/>
            <a:headEnd/>
            <a:tailEnd/>
          </a:ln>
        </p:spPr>
        <p:txBody>
          <a:bodyPr wrap="none">
            <a:spAutoFit/>
          </a:bodyPr>
          <a:lstStyle/>
          <a:p>
            <a:r>
              <a:rPr lang="fr-CA" sz="1400" b="1"/>
              <a:t>Triglycerides</a:t>
            </a:r>
          </a:p>
        </p:txBody>
      </p:sp>
      <p:sp>
        <p:nvSpPr>
          <p:cNvPr id="10257" name="ZoneTexte 14"/>
          <p:cNvSpPr txBox="1">
            <a:spLocks noChangeArrowheads="1"/>
          </p:cNvSpPr>
          <p:nvPr/>
        </p:nvSpPr>
        <p:spPr bwMode="auto">
          <a:xfrm>
            <a:off x="4635500" y="4338638"/>
            <a:ext cx="1449388" cy="339725"/>
          </a:xfrm>
          <a:prstGeom prst="rect">
            <a:avLst/>
          </a:prstGeom>
          <a:noFill/>
          <a:ln w="9525">
            <a:noFill/>
            <a:miter lim="800000"/>
            <a:headEnd/>
            <a:tailEnd/>
          </a:ln>
        </p:spPr>
        <p:txBody>
          <a:bodyPr wrap="none">
            <a:spAutoFit/>
          </a:bodyPr>
          <a:lstStyle/>
          <a:p>
            <a:r>
              <a:rPr lang="fr-CA" sz="1600" b="1"/>
              <a:t>Triglycerides</a:t>
            </a:r>
          </a:p>
        </p:txBody>
      </p:sp>
      <p:sp>
        <p:nvSpPr>
          <p:cNvPr id="10258" name="ZoneTexte 15"/>
          <p:cNvSpPr txBox="1">
            <a:spLocks noChangeArrowheads="1"/>
          </p:cNvSpPr>
          <p:nvPr/>
        </p:nvSpPr>
        <p:spPr bwMode="auto">
          <a:xfrm>
            <a:off x="4741863" y="4741863"/>
            <a:ext cx="1257300" cy="339725"/>
          </a:xfrm>
          <a:prstGeom prst="rect">
            <a:avLst/>
          </a:prstGeom>
          <a:noFill/>
          <a:ln w="9525">
            <a:noFill/>
            <a:miter lim="800000"/>
            <a:headEnd/>
            <a:tailEnd/>
          </a:ln>
        </p:spPr>
        <p:txBody>
          <a:bodyPr wrap="none">
            <a:spAutoFit/>
          </a:bodyPr>
          <a:lstStyle/>
          <a:p>
            <a:r>
              <a:rPr lang="fr-CA" sz="1600" b="1"/>
              <a:t>Fatty acids</a:t>
            </a:r>
          </a:p>
        </p:txBody>
      </p:sp>
      <p:sp>
        <p:nvSpPr>
          <p:cNvPr id="10259" name="ZoneTexte 16"/>
          <p:cNvSpPr txBox="1">
            <a:spLocks noChangeArrowheads="1"/>
          </p:cNvSpPr>
          <p:nvPr/>
        </p:nvSpPr>
        <p:spPr bwMode="auto">
          <a:xfrm>
            <a:off x="7575550" y="3925888"/>
            <a:ext cx="1058863" cy="293687"/>
          </a:xfrm>
          <a:prstGeom prst="rect">
            <a:avLst/>
          </a:prstGeom>
          <a:solidFill>
            <a:srgbClr val="CCECFF"/>
          </a:solidFill>
          <a:ln w="9525">
            <a:noFill/>
            <a:miter lim="800000"/>
            <a:headEnd/>
            <a:tailEnd/>
          </a:ln>
        </p:spPr>
        <p:txBody>
          <a:bodyPr wrap="none">
            <a:spAutoFit/>
          </a:bodyPr>
          <a:lstStyle/>
          <a:p>
            <a:r>
              <a:rPr lang="fr-CA" sz="1300" b="1"/>
              <a:t>Fatty acids</a:t>
            </a:r>
          </a:p>
        </p:txBody>
      </p:sp>
      <p:sp>
        <p:nvSpPr>
          <p:cNvPr id="19" name="Rogner un rectangle à un seul coin 18"/>
          <p:cNvSpPr/>
          <p:nvPr/>
        </p:nvSpPr>
        <p:spPr bwMode="auto">
          <a:xfrm flipH="1">
            <a:off x="3630613" y="4686300"/>
            <a:ext cx="654050" cy="288925"/>
          </a:xfrm>
          <a:prstGeom prst="snip1Rect">
            <a:avLst>
              <a:gd name="adj" fmla="val 9087"/>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400" b="1" dirty="0"/>
              <a:t>LPL</a:t>
            </a:r>
          </a:p>
        </p:txBody>
      </p:sp>
      <p:sp>
        <p:nvSpPr>
          <p:cNvPr id="21" name="Rogner un rectangle à un seul coin 20"/>
          <p:cNvSpPr/>
          <p:nvPr/>
        </p:nvSpPr>
        <p:spPr bwMode="auto">
          <a:xfrm flipH="1">
            <a:off x="7664450" y="3575050"/>
            <a:ext cx="1058863" cy="288925"/>
          </a:xfrm>
          <a:prstGeom prst="snip1Rect">
            <a:avLst>
              <a:gd name="adj" fmla="val 9087"/>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400" b="1" dirty="0" err="1"/>
              <a:t>Albumin</a:t>
            </a:r>
            <a:endParaRPr lang="fr-CA" sz="1400" b="1" dirty="0"/>
          </a:p>
        </p:txBody>
      </p:sp>
      <p:grpSp>
        <p:nvGrpSpPr>
          <p:cNvPr id="2" name="Groupe 23"/>
          <p:cNvGrpSpPr>
            <a:grpSpLocks/>
          </p:cNvGrpSpPr>
          <p:nvPr/>
        </p:nvGrpSpPr>
        <p:grpSpPr bwMode="auto">
          <a:xfrm>
            <a:off x="2125663" y="2482850"/>
            <a:ext cx="1298575" cy="358775"/>
            <a:chOff x="2126441" y="2366683"/>
            <a:chExt cx="1298078" cy="358588"/>
          </a:xfrm>
        </p:grpSpPr>
        <p:sp>
          <p:nvSpPr>
            <p:cNvPr id="22" name="Cube 21"/>
            <p:cNvSpPr/>
            <p:nvPr/>
          </p:nvSpPr>
          <p:spPr>
            <a:xfrm>
              <a:off x="2134375" y="2366683"/>
              <a:ext cx="1290144" cy="358588"/>
            </a:xfrm>
            <a:prstGeom prst="cube">
              <a:avLst>
                <a:gd name="adj" fmla="val 0"/>
              </a:avLst>
            </a:prstGeom>
            <a:solidFill>
              <a:schemeClr val="bg1"/>
            </a:solidFill>
            <a:ln w="635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400" b="1" dirty="0" err="1">
                  <a:solidFill>
                    <a:schemeClr val="tx1"/>
                  </a:solidFill>
                </a:rPr>
                <a:t>Enterocyte</a:t>
              </a:r>
              <a:endParaRPr lang="fr-CA" sz="1400" b="1" dirty="0">
                <a:solidFill>
                  <a:schemeClr val="tx1"/>
                </a:solidFill>
              </a:endParaRPr>
            </a:p>
          </p:txBody>
        </p:sp>
        <p:pic>
          <p:nvPicPr>
            <p:cNvPr id="10286" name="Image 22" descr="triangle.png"/>
            <p:cNvPicPr>
              <a:picLocks noChangeAspect="1"/>
            </p:cNvPicPr>
            <p:nvPr/>
          </p:nvPicPr>
          <p:blipFill>
            <a:blip r:embed="rId4" cstate="print"/>
            <a:srcRect/>
            <a:stretch>
              <a:fillRect/>
            </a:stretch>
          </p:blipFill>
          <p:spPr bwMode="auto">
            <a:xfrm rot="8100000">
              <a:off x="2126441" y="2404831"/>
              <a:ext cx="168766" cy="82661"/>
            </a:xfrm>
            <a:prstGeom prst="rect">
              <a:avLst/>
            </a:prstGeom>
            <a:noFill/>
            <a:ln w="9525">
              <a:noFill/>
              <a:miter lim="800000"/>
              <a:headEnd/>
              <a:tailEnd/>
            </a:ln>
          </p:spPr>
        </p:pic>
      </p:grpSp>
      <p:grpSp>
        <p:nvGrpSpPr>
          <p:cNvPr id="3" name="Groupe 24"/>
          <p:cNvGrpSpPr>
            <a:grpSpLocks/>
          </p:cNvGrpSpPr>
          <p:nvPr/>
        </p:nvGrpSpPr>
        <p:grpSpPr bwMode="auto">
          <a:xfrm>
            <a:off x="5448300" y="3621088"/>
            <a:ext cx="1149350" cy="404812"/>
            <a:chOff x="2133603" y="2331700"/>
            <a:chExt cx="1290916" cy="393572"/>
          </a:xfrm>
        </p:grpSpPr>
        <p:sp>
          <p:nvSpPr>
            <p:cNvPr id="26" name="Cube 25"/>
            <p:cNvSpPr/>
            <p:nvPr/>
          </p:nvSpPr>
          <p:spPr>
            <a:xfrm>
              <a:off x="2133603" y="2331700"/>
              <a:ext cx="1290916" cy="393572"/>
            </a:xfrm>
            <a:prstGeom prst="cube">
              <a:avLst>
                <a:gd name="adj" fmla="val 0"/>
              </a:avLst>
            </a:prstGeom>
            <a:solidFill>
              <a:schemeClr val="bg1"/>
            </a:solidFill>
            <a:ln w="635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400"/>
                </a:lnSpc>
                <a:defRPr/>
              </a:pPr>
              <a:r>
                <a:rPr lang="fr-CA" sz="1300" b="1" dirty="0">
                  <a:solidFill>
                    <a:schemeClr val="tx1"/>
                  </a:solidFill>
                </a:rPr>
                <a:t>Adipose tissue</a:t>
              </a:r>
            </a:p>
          </p:txBody>
        </p:sp>
        <p:pic>
          <p:nvPicPr>
            <p:cNvPr id="10284" name="Image 26" descr="triangle.png"/>
            <p:cNvPicPr>
              <a:picLocks noChangeAspect="1"/>
            </p:cNvPicPr>
            <p:nvPr/>
          </p:nvPicPr>
          <p:blipFill>
            <a:blip r:embed="rId5" cstate="print"/>
            <a:srcRect/>
            <a:stretch>
              <a:fillRect/>
            </a:stretch>
          </p:blipFill>
          <p:spPr bwMode="auto">
            <a:xfrm rot="8100000">
              <a:off x="2137615" y="2361097"/>
              <a:ext cx="168765" cy="82661"/>
            </a:xfrm>
            <a:prstGeom prst="rect">
              <a:avLst/>
            </a:prstGeom>
            <a:noFill/>
            <a:ln w="9525">
              <a:noFill/>
              <a:miter lim="800000"/>
              <a:headEnd/>
              <a:tailEnd/>
            </a:ln>
          </p:spPr>
        </p:pic>
      </p:grpSp>
      <p:grpSp>
        <p:nvGrpSpPr>
          <p:cNvPr id="4" name="Groupe 27"/>
          <p:cNvGrpSpPr>
            <a:grpSpLocks/>
          </p:cNvGrpSpPr>
          <p:nvPr/>
        </p:nvGrpSpPr>
        <p:grpSpPr bwMode="auto">
          <a:xfrm>
            <a:off x="5434013" y="6176963"/>
            <a:ext cx="1163637" cy="358775"/>
            <a:chOff x="2127469" y="2366683"/>
            <a:chExt cx="1297050" cy="358588"/>
          </a:xfrm>
        </p:grpSpPr>
        <p:sp>
          <p:nvSpPr>
            <p:cNvPr id="29" name="Cube 28"/>
            <p:cNvSpPr/>
            <p:nvPr/>
          </p:nvSpPr>
          <p:spPr>
            <a:xfrm>
              <a:off x="2132777" y="2366683"/>
              <a:ext cx="1291742" cy="358588"/>
            </a:xfrm>
            <a:prstGeom prst="cube">
              <a:avLst>
                <a:gd name="adj" fmla="val 0"/>
              </a:avLst>
            </a:prstGeom>
            <a:solidFill>
              <a:schemeClr val="bg1"/>
            </a:solidFill>
            <a:ln w="635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400" b="1" dirty="0">
                  <a:solidFill>
                    <a:schemeClr val="tx1"/>
                  </a:solidFill>
                </a:rPr>
                <a:t>Muscle</a:t>
              </a:r>
            </a:p>
          </p:txBody>
        </p:sp>
        <p:pic>
          <p:nvPicPr>
            <p:cNvPr id="10282" name="Image 29" descr="triangle.png"/>
            <p:cNvPicPr>
              <a:picLocks noChangeAspect="1"/>
            </p:cNvPicPr>
            <p:nvPr/>
          </p:nvPicPr>
          <p:blipFill>
            <a:blip r:embed="rId5" cstate="print"/>
            <a:srcRect/>
            <a:stretch>
              <a:fillRect/>
            </a:stretch>
          </p:blipFill>
          <p:spPr bwMode="auto">
            <a:xfrm rot="8100000">
              <a:off x="2127469" y="2404831"/>
              <a:ext cx="168766" cy="82661"/>
            </a:xfrm>
            <a:prstGeom prst="rect">
              <a:avLst/>
            </a:prstGeom>
            <a:noFill/>
            <a:ln w="9525">
              <a:noFill/>
              <a:miter lim="800000"/>
              <a:headEnd/>
              <a:tailEnd/>
            </a:ln>
          </p:spPr>
        </p:pic>
      </p:grpSp>
      <p:grpSp>
        <p:nvGrpSpPr>
          <p:cNvPr id="5" name="Groupe 30"/>
          <p:cNvGrpSpPr>
            <a:grpSpLocks/>
          </p:cNvGrpSpPr>
          <p:nvPr/>
        </p:nvGrpSpPr>
        <p:grpSpPr bwMode="auto">
          <a:xfrm>
            <a:off x="6913563" y="1263650"/>
            <a:ext cx="1163637" cy="358775"/>
            <a:chOff x="2127469" y="2366683"/>
            <a:chExt cx="1297050" cy="358588"/>
          </a:xfrm>
        </p:grpSpPr>
        <p:sp>
          <p:nvSpPr>
            <p:cNvPr id="32" name="Cube 31"/>
            <p:cNvSpPr/>
            <p:nvPr/>
          </p:nvSpPr>
          <p:spPr>
            <a:xfrm>
              <a:off x="2132777" y="2366683"/>
              <a:ext cx="1291742" cy="358588"/>
            </a:xfrm>
            <a:prstGeom prst="cube">
              <a:avLst>
                <a:gd name="adj" fmla="val 0"/>
              </a:avLst>
            </a:prstGeom>
            <a:solidFill>
              <a:schemeClr val="bg1"/>
            </a:solidFill>
            <a:ln w="635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400" b="1" dirty="0" err="1">
                  <a:solidFill>
                    <a:schemeClr val="tx1"/>
                  </a:solidFill>
                </a:rPr>
                <a:t>Liver</a:t>
              </a:r>
              <a:endParaRPr lang="fr-CA" sz="1400" b="1" dirty="0">
                <a:solidFill>
                  <a:schemeClr val="tx1"/>
                </a:solidFill>
              </a:endParaRPr>
            </a:p>
          </p:txBody>
        </p:sp>
        <p:pic>
          <p:nvPicPr>
            <p:cNvPr id="10280" name="Image 32" descr="triangle.png"/>
            <p:cNvPicPr>
              <a:picLocks noChangeAspect="1"/>
            </p:cNvPicPr>
            <p:nvPr/>
          </p:nvPicPr>
          <p:blipFill>
            <a:blip r:embed="rId5" cstate="print"/>
            <a:srcRect/>
            <a:stretch>
              <a:fillRect/>
            </a:stretch>
          </p:blipFill>
          <p:spPr bwMode="auto">
            <a:xfrm rot="8100000">
              <a:off x="2127469" y="2404831"/>
              <a:ext cx="168766" cy="82661"/>
            </a:xfrm>
            <a:prstGeom prst="rect">
              <a:avLst/>
            </a:prstGeom>
            <a:noFill/>
            <a:ln w="9525">
              <a:noFill/>
              <a:miter lim="800000"/>
              <a:headEnd/>
              <a:tailEnd/>
            </a:ln>
          </p:spPr>
        </p:pic>
      </p:grpSp>
      <p:sp>
        <p:nvSpPr>
          <p:cNvPr id="10266" name="ZoneTexte 35"/>
          <p:cNvSpPr txBox="1">
            <a:spLocks noChangeArrowheads="1"/>
          </p:cNvSpPr>
          <p:nvPr/>
        </p:nvSpPr>
        <p:spPr bwMode="auto">
          <a:xfrm>
            <a:off x="7019925" y="6159500"/>
            <a:ext cx="781050" cy="292100"/>
          </a:xfrm>
          <a:prstGeom prst="rect">
            <a:avLst/>
          </a:prstGeom>
          <a:noFill/>
          <a:ln w="9525">
            <a:noFill/>
            <a:miter lim="800000"/>
            <a:headEnd/>
            <a:tailEnd/>
          </a:ln>
        </p:spPr>
        <p:txBody>
          <a:bodyPr wrap="none">
            <a:spAutoFit/>
          </a:bodyPr>
          <a:lstStyle/>
          <a:p>
            <a:r>
              <a:rPr lang="fr-CA" sz="1300" b="1" i="1">
                <a:solidFill>
                  <a:srgbClr val="C00000"/>
                </a:solidFill>
              </a:rPr>
              <a:t>Legend</a:t>
            </a:r>
          </a:p>
        </p:txBody>
      </p:sp>
      <p:sp>
        <p:nvSpPr>
          <p:cNvPr id="10267" name="ZoneTexte 36"/>
          <p:cNvSpPr txBox="1">
            <a:spLocks noChangeArrowheads="1"/>
          </p:cNvSpPr>
          <p:nvPr/>
        </p:nvSpPr>
        <p:spPr bwMode="auto">
          <a:xfrm>
            <a:off x="6973888" y="6437313"/>
            <a:ext cx="1844675" cy="276225"/>
          </a:xfrm>
          <a:prstGeom prst="rect">
            <a:avLst/>
          </a:prstGeom>
          <a:noFill/>
          <a:ln w="9525">
            <a:noFill/>
            <a:miter lim="800000"/>
            <a:headEnd/>
            <a:tailEnd/>
          </a:ln>
        </p:spPr>
        <p:txBody>
          <a:bodyPr wrap="none">
            <a:spAutoFit/>
          </a:bodyPr>
          <a:lstStyle/>
          <a:p>
            <a:r>
              <a:rPr lang="fr-CA" sz="1200" b="1"/>
              <a:t>LPL=lipoprotein lipase</a:t>
            </a:r>
          </a:p>
        </p:txBody>
      </p:sp>
      <p:sp>
        <p:nvSpPr>
          <p:cNvPr id="36" name="Arc 35"/>
          <p:cNvSpPr/>
          <p:nvPr/>
        </p:nvSpPr>
        <p:spPr>
          <a:xfrm rot="15889669" flipH="1">
            <a:off x="3483768" y="4025107"/>
            <a:ext cx="1217613" cy="1555750"/>
          </a:xfrm>
          <a:prstGeom prst="arc">
            <a:avLst>
              <a:gd name="adj1" fmla="val 18462822"/>
              <a:gd name="adj2" fmla="val 4039027"/>
            </a:avLst>
          </a:prstGeom>
          <a:ln w="53975">
            <a:solidFill>
              <a:schemeClr val="tx1"/>
            </a:solidFill>
            <a:tailEnd type="arrow" w="med"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37" name="Arc 36"/>
          <p:cNvSpPr/>
          <p:nvPr/>
        </p:nvSpPr>
        <p:spPr>
          <a:xfrm rot="2829907">
            <a:off x="6150769" y="2409031"/>
            <a:ext cx="1854200" cy="3443288"/>
          </a:xfrm>
          <a:prstGeom prst="arc">
            <a:avLst>
              <a:gd name="adj1" fmla="val 19428478"/>
              <a:gd name="adj2" fmla="val 5220359"/>
            </a:avLst>
          </a:prstGeom>
          <a:ln w="53975">
            <a:solidFill>
              <a:schemeClr val="tx1"/>
            </a:solidFill>
            <a:tailEnd type="arrow" w="med"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cxnSp>
        <p:nvCxnSpPr>
          <p:cNvPr id="40" name="Connecteur droit avec flèche 39"/>
          <p:cNvCxnSpPr/>
          <p:nvPr/>
        </p:nvCxnSpPr>
        <p:spPr>
          <a:xfrm>
            <a:off x="1693863" y="3316288"/>
            <a:ext cx="250825" cy="9525"/>
          </a:xfrm>
          <a:prstGeom prst="straightConnector1">
            <a:avLst/>
          </a:prstGeom>
          <a:ln w="5715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rot="5400000">
            <a:off x="699294" y="3004344"/>
            <a:ext cx="250825" cy="7937"/>
          </a:xfrm>
          <a:prstGeom prst="straightConnector1">
            <a:avLst/>
          </a:prstGeom>
          <a:ln w="5715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pic>
        <p:nvPicPr>
          <p:cNvPr id="10272" name="Image 22" descr="triangle.png"/>
          <p:cNvPicPr>
            <a:picLocks noChangeAspect="1"/>
          </p:cNvPicPr>
          <p:nvPr/>
        </p:nvPicPr>
        <p:blipFill>
          <a:blip r:embed="rId6" cstate="print"/>
          <a:srcRect/>
          <a:stretch>
            <a:fillRect/>
          </a:stretch>
        </p:blipFill>
        <p:spPr bwMode="auto">
          <a:xfrm>
            <a:off x="5186363" y="4627563"/>
            <a:ext cx="288925" cy="141287"/>
          </a:xfrm>
          <a:prstGeom prst="rect">
            <a:avLst/>
          </a:prstGeom>
          <a:noFill/>
          <a:ln w="9525">
            <a:noFill/>
            <a:miter lim="800000"/>
            <a:headEnd/>
            <a:tailEnd/>
          </a:ln>
        </p:spPr>
      </p:pic>
      <p:pic>
        <p:nvPicPr>
          <p:cNvPr id="10273" name="Image 22" descr="triangle.png"/>
          <p:cNvPicPr>
            <a:picLocks noChangeAspect="1"/>
          </p:cNvPicPr>
          <p:nvPr/>
        </p:nvPicPr>
        <p:blipFill>
          <a:blip r:embed="rId4" cstate="print"/>
          <a:srcRect/>
          <a:stretch>
            <a:fillRect/>
          </a:stretch>
        </p:blipFill>
        <p:spPr bwMode="auto">
          <a:xfrm>
            <a:off x="5186363" y="5094288"/>
            <a:ext cx="288925" cy="141287"/>
          </a:xfrm>
          <a:prstGeom prst="rect">
            <a:avLst/>
          </a:prstGeom>
          <a:noFill/>
          <a:ln w="9525">
            <a:noFill/>
            <a:miter lim="800000"/>
            <a:headEnd/>
            <a:tailEnd/>
          </a:ln>
        </p:spPr>
      </p:pic>
      <p:pic>
        <p:nvPicPr>
          <p:cNvPr id="10274" name="Image 22" descr="triangle.png"/>
          <p:cNvPicPr>
            <a:picLocks noChangeAspect="1"/>
          </p:cNvPicPr>
          <p:nvPr/>
        </p:nvPicPr>
        <p:blipFill>
          <a:blip r:embed="rId4" cstate="print"/>
          <a:srcRect/>
          <a:stretch>
            <a:fillRect/>
          </a:stretch>
        </p:blipFill>
        <p:spPr bwMode="auto">
          <a:xfrm>
            <a:off x="7370763" y="2073275"/>
            <a:ext cx="287337" cy="141288"/>
          </a:xfrm>
          <a:prstGeom prst="rect">
            <a:avLst/>
          </a:prstGeom>
          <a:noFill/>
          <a:ln w="9525">
            <a:noFill/>
            <a:miter lim="800000"/>
            <a:headEnd/>
            <a:tailEnd/>
          </a:ln>
        </p:spPr>
      </p:pic>
      <p:pic>
        <p:nvPicPr>
          <p:cNvPr id="10275" name="Image 22" descr="triangle.png"/>
          <p:cNvPicPr>
            <a:picLocks noChangeAspect="1"/>
          </p:cNvPicPr>
          <p:nvPr/>
        </p:nvPicPr>
        <p:blipFill>
          <a:blip r:embed="rId4" cstate="print"/>
          <a:srcRect/>
          <a:stretch>
            <a:fillRect/>
          </a:stretch>
        </p:blipFill>
        <p:spPr bwMode="auto">
          <a:xfrm>
            <a:off x="7388225" y="2520950"/>
            <a:ext cx="288925" cy="141288"/>
          </a:xfrm>
          <a:prstGeom prst="rect">
            <a:avLst/>
          </a:prstGeom>
          <a:noFill/>
          <a:ln w="9525">
            <a:noFill/>
            <a:miter lim="800000"/>
            <a:headEnd/>
            <a:tailEnd/>
          </a:ln>
        </p:spPr>
      </p:pic>
      <p:cxnSp>
        <p:nvCxnSpPr>
          <p:cNvPr id="47" name="Connecteur droit 46"/>
          <p:cNvCxnSpPr/>
          <p:nvPr/>
        </p:nvCxnSpPr>
        <p:spPr>
          <a:xfrm rot="5400000">
            <a:off x="2720182" y="3867944"/>
            <a:ext cx="18891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77" name="Image 54" descr="vldl.png"/>
          <p:cNvPicPr>
            <a:picLocks noChangeAspect="1"/>
          </p:cNvPicPr>
          <p:nvPr/>
        </p:nvPicPr>
        <p:blipFill>
          <a:blip r:embed="rId7" cstate="print"/>
          <a:srcRect/>
          <a:stretch>
            <a:fillRect/>
          </a:stretch>
        </p:blipFill>
        <p:spPr bwMode="auto">
          <a:xfrm>
            <a:off x="3895725" y="1460500"/>
            <a:ext cx="1096963" cy="1098550"/>
          </a:xfrm>
          <a:prstGeom prst="rect">
            <a:avLst/>
          </a:prstGeom>
          <a:noFill/>
          <a:ln w="9525">
            <a:noFill/>
            <a:miter lim="800000"/>
            <a:headEnd/>
            <a:tailEnd/>
          </a:ln>
        </p:spPr>
      </p:pic>
      <p:sp>
        <p:nvSpPr>
          <p:cNvPr id="46" name="Arc 45"/>
          <p:cNvSpPr/>
          <p:nvPr/>
        </p:nvSpPr>
        <p:spPr>
          <a:xfrm rot="670210">
            <a:off x="3278188" y="2038350"/>
            <a:ext cx="3549650" cy="846138"/>
          </a:xfrm>
          <a:prstGeom prst="arc">
            <a:avLst>
              <a:gd name="adj1" fmla="val 15775519"/>
              <a:gd name="adj2" fmla="val 21377245"/>
            </a:avLst>
          </a:prstGeom>
          <a:ln w="539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 40" descr="24-Atherogenic_Dyslipide_fig3-FILM_fond.png"/>
          <p:cNvPicPr>
            <a:picLocks noChangeAspect="1"/>
          </p:cNvPicPr>
          <p:nvPr/>
        </p:nvPicPr>
        <p:blipFill>
          <a:blip r:embed="rId2" cstate="print"/>
          <a:srcRect/>
          <a:stretch>
            <a:fillRect/>
          </a:stretch>
        </p:blipFill>
        <p:spPr bwMode="auto">
          <a:xfrm>
            <a:off x="169863" y="930275"/>
            <a:ext cx="8248650" cy="5767388"/>
          </a:xfrm>
          <a:prstGeom prst="rect">
            <a:avLst/>
          </a:prstGeom>
          <a:noFill/>
          <a:ln w="9525">
            <a:noFill/>
            <a:miter lim="800000"/>
            <a:headEnd/>
            <a:tailEnd/>
          </a:ln>
        </p:spPr>
      </p:pic>
      <p:sp>
        <p:nvSpPr>
          <p:cNvPr id="11267" name="Titre 1"/>
          <p:cNvSpPr>
            <a:spLocks noGrp="1"/>
          </p:cNvSpPr>
          <p:nvPr>
            <p:ph type="title"/>
          </p:nvPr>
        </p:nvSpPr>
        <p:spPr>
          <a:xfrm>
            <a:off x="179388" y="188913"/>
            <a:ext cx="8280400" cy="400050"/>
          </a:xfrm>
        </p:spPr>
        <p:txBody>
          <a:bodyPr/>
          <a:lstStyle/>
          <a:p>
            <a:r>
              <a:rPr lang="fr-CA" sz="2000">
                <a:solidFill>
                  <a:schemeClr val="tx1"/>
                </a:solidFill>
              </a:rPr>
              <a:t>CHOLESTEROL TRANSPORT AND METABOLISM</a:t>
            </a:r>
            <a:endParaRPr lang="fr-FR" sz="2000">
              <a:solidFill>
                <a:schemeClr val="tx1"/>
              </a:solidFill>
            </a:endParaRPr>
          </a:p>
        </p:txBody>
      </p:sp>
      <p:sp>
        <p:nvSpPr>
          <p:cNvPr id="11268" name="ZoneTexte 4"/>
          <p:cNvSpPr txBox="1">
            <a:spLocks noChangeArrowheads="1"/>
          </p:cNvSpPr>
          <p:nvPr/>
        </p:nvSpPr>
        <p:spPr bwMode="auto">
          <a:xfrm>
            <a:off x="549275" y="1166813"/>
            <a:ext cx="968375" cy="606425"/>
          </a:xfrm>
          <a:prstGeom prst="rect">
            <a:avLst/>
          </a:prstGeom>
          <a:noFill/>
          <a:ln w="9525">
            <a:noFill/>
            <a:miter lim="800000"/>
            <a:headEnd/>
            <a:tailEnd/>
          </a:ln>
        </p:spPr>
        <p:txBody>
          <a:bodyPr wrap="none">
            <a:spAutoFit/>
          </a:bodyPr>
          <a:lstStyle/>
          <a:p>
            <a:pPr algn="ctr">
              <a:lnSpc>
                <a:spcPts val="2000"/>
              </a:lnSpc>
            </a:pPr>
            <a:r>
              <a:rPr lang="fr-CA" sz="1400" b="1" i="1"/>
              <a:t>Intestinal</a:t>
            </a:r>
          </a:p>
          <a:p>
            <a:pPr algn="ctr">
              <a:lnSpc>
                <a:spcPts val="2000"/>
              </a:lnSpc>
            </a:pPr>
            <a:r>
              <a:rPr lang="fr-CA" sz="1400" b="1" i="1"/>
              <a:t>lumen</a:t>
            </a:r>
          </a:p>
        </p:txBody>
      </p:sp>
      <p:pic>
        <p:nvPicPr>
          <p:cNvPr id="11269" name="Image 8" descr="legende.png"/>
          <p:cNvPicPr>
            <a:picLocks noChangeAspect="1"/>
          </p:cNvPicPr>
          <p:nvPr/>
        </p:nvPicPr>
        <p:blipFill>
          <a:blip r:embed="rId3" cstate="print"/>
          <a:srcRect/>
          <a:stretch>
            <a:fillRect/>
          </a:stretch>
        </p:blipFill>
        <p:spPr bwMode="auto">
          <a:xfrm>
            <a:off x="111125" y="5029200"/>
            <a:ext cx="2957513" cy="1130300"/>
          </a:xfrm>
          <a:prstGeom prst="rect">
            <a:avLst/>
          </a:prstGeom>
          <a:noFill/>
          <a:ln w="9525">
            <a:noFill/>
            <a:miter lim="800000"/>
            <a:headEnd/>
            <a:tailEnd/>
          </a:ln>
        </p:spPr>
      </p:pic>
      <p:sp>
        <p:nvSpPr>
          <p:cNvPr id="11270" name="ZoneTexte 9"/>
          <p:cNvSpPr txBox="1">
            <a:spLocks noChangeArrowheads="1"/>
          </p:cNvSpPr>
          <p:nvPr/>
        </p:nvSpPr>
        <p:spPr bwMode="auto">
          <a:xfrm>
            <a:off x="717550" y="1995488"/>
            <a:ext cx="936625" cy="430212"/>
          </a:xfrm>
          <a:prstGeom prst="rect">
            <a:avLst/>
          </a:prstGeom>
          <a:noFill/>
          <a:ln w="9525">
            <a:noFill/>
            <a:miter lim="800000"/>
            <a:headEnd/>
            <a:tailEnd/>
          </a:ln>
        </p:spPr>
        <p:txBody>
          <a:bodyPr wrap="none">
            <a:spAutoFit/>
          </a:bodyPr>
          <a:lstStyle/>
          <a:p>
            <a:r>
              <a:rPr lang="fr-CA" sz="1100" b="1"/>
              <a:t>Dietary </a:t>
            </a:r>
          </a:p>
          <a:p>
            <a:r>
              <a:rPr lang="fr-CA" sz="1100" b="1"/>
              <a:t>cholesterol</a:t>
            </a:r>
          </a:p>
        </p:txBody>
      </p:sp>
      <p:sp>
        <p:nvSpPr>
          <p:cNvPr id="11271" name="ZoneTexte 10"/>
          <p:cNvSpPr txBox="1">
            <a:spLocks noChangeArrowheads="1"/>
          </p:cNvSpPr>
          <p:nvPr/>
        </p:nvSpPr>
        <p:spPr bwMode="auto">
          <a:xfrm>
            <a:off x="3484563" y="2970213"/>
            <a:ext cx="1085850" cy="261937"/>
          </a:xfrm>
          <a:prstGeom prst="rect">
            <a:avLst/>
          </a:prstGeom>
          <a:noFill/>
          <a:ln w="9525">
            <a:noFill/>
            <a:miter lim="800000"/>
            <a:headEnd/>
            <a:tailEnd/>
          </a:ln>
        </p:spPr>
        <p:txBody>
          <a:bodyPr wrap="none">
            <a:spAutoFit/>
          </a:bodyPr>
          <a:lstStyle/>
          <a:p>
            <a:r>
              <a:rPr lang="fr-CA" sz="1100" b="1"/>
              <a:t>Chylomicron</a:t>
            </a:r>
          </a:p>
        </p:txBody>
      </p:sp>
      <p:sp>
        <p:nvSpPr>
          <p:cNvPr id="11272" name="ZoneTexte 11"/>
          <p:cNvSpPr txBox="1">
            <a:spLocks noChangeArrowheads="1"/>
          </p:cNvSpPr>
          <p:nvPr/>
        </p:nvSpPr>
        <p:spPr bwMode="auto">
          <a:xfrm>
            <a:off x="4052888" y="4073525"/>
            <a:ext cx="1641475" cy="261938"/>
          </a:xfrm>
          <a:prstGeom prst="rect">
            <a:avLst/>
          </a:prstGeom>
          <a:noFill/>
          <a:ln w="9525">
            <a:noFill/>
            <a:miter lim="800000"/>
            <a:headEnd/>
            <a:tailEnd/>
          </a:ln>
        </p:spPr>
        <p:txBody>
          <a:bodyPr wrap="none">
            <a:spAutoFit/>
          </a:bodyPr>
          <a:lstStyle/>
          <a:p>
            <a:r>
              <a:rPr lang="fr-CA" sz="1100" b="1"/>
              <a:t>Chylomicron remnant</a:t>
            </a:r>
          </a:p>
        </p:txBody>
      </p:sp>
      <p:sp>
        <p:nvSpPr>
          <p:cNvPr id="11273" name="ZoneTexte 12"/>
          <p:cNvSpPr txBox="1">
            <a:spLocks noChangeArrowheads="1"/>
          </p:cNvSpPr>
          <p:nvPr/>
        </p:nvSpPr>
        <p:spPr bwMode="auto">
          <a:xfrm>
            <a:off x="1447800" y="3787775"/>
            <a:ext cx="466725" cy="276225"/>
          </a:xfrm>
          <a:prstGeom prst="rect">
            <a:avLst/>
          </a:prstGeom>
          <a:noFill/>
          <a:ln w="9525">
            <a:noFill/>
            <a:miter lim="800000"/>
            <a:headEnd/>
            <a:tailEnd/>
          </a:ln>
        </p:spPr>
        <p:txBody>
          <a:bodyPr wrap="none">
            <a:spAutoFit/>
          </a:bodyPr>
          <a:lstStyle/>
          <a:p>
            <a:r>
              <a:rPr lang="fr-CA" sz="1200" b="1"/>
              <a:t>Bile</a:t>
            </a:r>
          </a:p>
        </p:txBody>
      </p:sp>
      <p:sp>
        <p:nvSpPr>
          <p:cNvPr id="11274" name="ZoneTexte 13"/>
          <p:cNvSpPr txBox="1">
            <a:spLocks noChangeArrowheads="1"/>
          </p:cNvSpPr>
          <p:nvPr/>
        </p:nvSpPr>
        <p:spPr bwMode="auto">
          <a:xfrm>
            <a:off x="908050" y="4595813"/>
            <a:ext cx="884238" cy="276225"/>
          </a:xfrm>
          <a:prstGeom prst="rect">
            <a:avLst/>
          </a:prstGeom>
          <a:noFill/>
          <a:ln w="9525">
            <a:noFill/>
            <a:miter lim="800000"/>
            <a:headEnd/>
            <a:tailEnd/>
          </a:ln>
        </p:spPr>
        <p:txBody>
          <a:bodyPr wrap="none">
            <a:spAutoFit/>
          </a:bodyPr>
          <a:lstStyle/>
          <a:p>
            <a:r>
              <a:rPr lang="fr-CA" sz="1200" b="1"/>
              <a:t>Excretion</a:t>
            </a:r>
          </a:p>
        </p:txBody>
      </p:sp>
      <p:sp>
        <p:nvSpPr>
          <p:cNvPr id="11275" name="ZoneTexte 14"/>
          <p:cNvSpPr txBox="1">
            <a:spLocks noChangeArrowheads="1"/>
          </p:cNvSpPr>
          <p:nvPr/>
        </p:nvSpPr>
        <p:spPr bwMode="auto">
          <a:xfrm>
            <a:off x="5432425" y="3089275"/>
            <a:ext cx="501650" cy="277813"/>
          </a:xfrm>
          <a:prstGeom prst="rect">
            <a:avLst/>
          </a:prstGeom>
          <a:noFill/>
          <a:ln w="9525">
            <a:noFill/>
            <a:miter lim="800000"/>
            <a:headEnd/>
            <a:tailEnd/>
          </a:ln>
        </p:spPr>
        <p:txBody>
          <a:bodyPr wrap="none">
            <a:spAutoFit/>
          </a:bodyPr>
          <a:lstStyle/>
          <a:p>
            <a:r>
              <a:rPr lang="fr-CA" sz="1200" b="1"/>
              <a:t>HDL</a:t>
            </a:r>
          </a:p>
        </p:txBody>
      </p:sp>
      <p:sp>
        <p:nvSpPr>
          <p:cNvPr id="11276" name="ZoneTexte 15"/>
          <p:cNvSpPr txBox="1">
            <a:spLocks noChangeArrowheads="1"/>
          </p:cNvSpPr>
          <p:nvPr/>
        </p:nvSpPr>
        <p:spPr bwMode="auto">
          <a:xfrm>
            <a:off x="7146925" y="2817813"/>
            <a:ext cx="484188" cy="276225"/>
          </a:xfrm>
          <a:prstGeom prst="rect">
            <a:avLst/>
          </a:prstGeom>
          <a:noFill/>
          <a:ln w="9525">
            <a:noFill/>
            <a:miter lim="800000"/>
            <a:headEnd/>
            <a:tailEnd/>
          </a:ln>
        </p:spPr>
        <p:txBody>
          <a:bodyPr wrap="none">
            <a:spAutoFit/>
          </a:bodyPr>
          <a:lstStyle/>
          <a:p>
            <a:r>
              <a:rPr lang="fr-CA" sz="1200" b="1"/>
              <a:t>LDL</a:t>
            </a:r>
          </a:p>
        </p:txBody>
      </p:sp>
      <p:sp>
        <p:nvSpPr>
          <p:cNvPr id="11277" name="ZoneTexte 16"/>
          <p:cNvSpPr txBox="1">
            <a:spLocks noChangeArrowheads="1"/>
          </p:cNvSpPr>
          <p:nvPr/>
        </p:nvSpPr>
        <p:spPr bwMode="auto">
          <a:xfrm>
            <a:off x="6592888" y="4313238"/>
            <a:ext cx="585787" cy="277812"/>
          </a:xfrm>
          <a:prstGeom prst="rect">
            <a:avLst/>
          </a:prstGeom>
          <a:noFill/>
          <a:ln w="9525">
            <a:noFill/>
            <a:miter lim="800000"/>
            <a:headEnd/>
            <a:tailEnd/>
          </a:ln>
        </p:spPr>
        <p:txBody>
          <a:bodyPr wrap="none">
            <a:spAutoFit/>
          </a:bodyPr>
          <a:lstStyle/>
          <a:p>
            <a:r>
              <a:rPr lang="fr-CA" sz="1200" b="1"/>
              <a:t>VLDL</a:t>
            </a:r>
          </a:p>
        </p:txBody>
      </p:sp>
      <p:sp>
        <p:nvSpPr>
          <p:cNvPr id="11278" name="ZoneTexte 17"/>
          <p:cNvSpPr txBox="1">
            <a:spLocks noChangeArrowheads="1"/>
          </p:cNvSpPr>
          <p:nvPr/>
        </p:nvSpPr>
        <p:spPr bwMode="auto">
          <a:xfrm>
            <a:off x="7972425" y="3616325"/>
            <a:ext cx="741363" cy="400050"/>
          </a:xfrm>
          <a:prstGeom prst="rect">
            <a:avLst/>
          </a:prstGeom>
          <a:noFill/>
          <a:ln w="9525">
            <a:noFill/>
            <a:miter lim="800000"/>
            <a:headEnd/>
            <a:tailEnd/>
          </a:ln>
        </p:spPr>
        <p:txBody>
          <a:bodyPr wrap="none">
            <a:spAutoFit/>
          </a:bodyPr>
          <a:lstStyle/>
          <a:p>
            <a:pPr>
              <a:lnSpc>
                <a:spcPts val="1200"/>
              </a:lnSpc>
            </a:pPr>
            <a:r>
              <a:rPr lang="fr-CA" sz="1100" b="1"/>
              <a:t>VLDL</a:t>
            </a:r>
          </a:p>
          <a:p>
            <a:pPr>
              <a:lnSpc>
                <a:spcPts val="1200"/>
              </a:lnSpc>
            </a:pPr>
            <a:r>
              <a:rPr lang="fr-CA" sz="1100" b="1"/>
              <a:t>remnant</a:t>
            </a:r>
          </a:p>
        </p:txBody>
      </p:sp>
      <p:sp>
        <p:nvSpPr>
          <p:cNvPr id="11279" name="ZoneTexte 18"/>
          <p:cNvSpPr txBox="1">
            <a:spLocks noChangeArrowheads="1"/>
          </p:cNvSpPr>
          <p:nvPr/>
        </p:nvSpPr>
        <p:spPr bwMode="auto">
          <a:xfrm>
            <a:off x="5391150" y="5033963"/>
            <a:ext cx="1312863" cy="338137"/>
          </a:xfrm>
          <a:prstGeom prst="rect">
            <a:avLst/>
          </a:prstGeom>
          <a:noFill/>
          <a:ln w="9525">
            <a:noFill/>
            <a:miter lim="800000"/>
            <a:headEnd/>
            <a:tailEnd/>
          </a:ln>
        </p:spPr>
        <p:txBody>
          <a:bodyPr wrap="none">
            <a:spAutoFit/>
          </a:bodyPr>
          <a:lstStyle/>
          <a:p>
            <a:r>
              <a:rPr lang="fr-CA" sz="1600" b="1"/>
              <a:t>Cholesterol</a:t>
            </a:r>
          </a:p>
        </p:txBody>
      </p:sp>
      <p:sp>
        <p:nvSpPr>
          <p:cNvPr id="11280" name="ZoneTexte 19"/>
          <p:cNvSpPr txBox="1">
            <a:spLocks noChangeArrowheads="1"/>
          </p:cNvSpPr>
          <p:nvPr/>
        </p:nvSpPr>
        <p:spPr bwMode="auto">
          <a:xfrm>
            <a:off x="2320925" y="2036763"/>
            <a:ext cx="1312863" cy="338137"/>
          </a:xfrm>
          <a:prstGeom prst="rect">
            <a:avLst/>
          </a:prstGeom>
          <a:noFill/>
          <a:ln w="9525">
            <a:noFill/>
            <a:miter lim="800000"/>
            <a:headEnd/>
            <a:tailEnd/>
          </a:ln>
        </p:spPr>
        <p:txBody>
          <a:bodyPr wrap="none">
            <a:spAutoFit/>
          </a:bodyPr>
          <a:lstStyle/>
          <a:p>
            <a:r>
              <a:rPr lang="fr-CA" sz="1600" b="1"/>
              <a:t>Cholesterol</a:t>
            </a:r>
          </a:p>
        </p:txBody>
      </p:sp>
      <p:sp>
        <p:nvSpPr>
          <p:cNvPr id="11281" name="ZoneTexte 20"/>
          <p:cNvSpPr txBox="1">
            <a:spLocks noChangeArrowheads="1"/>
          </p:cNvSpPr>
          <p:nvPr/>
        </p:nvSpPr>
        <p:spPr bwMode="auto">
          <a:xfrm>
            <a:off x="6902450" y="2073275"/>
            <a:ext cx="1312863" cy="339725"/>
          </a:xfrm>
          <a:prstGeom prst="rect">
            <a:avLst/>
          </a:prstGeom>
          <a:noFill/>
          <a:ln w="9525">
            <a:noFill/>
            <a:miter lim="800000"/>
            <a:headEnd/>
            <a:tailEnd/>
          </a:ln>
        </p:spPr>
        <p:txBody>
          <a:bodyPr wrap="none">
            <a:spAutoFit/>
          </a:bodyPr>
          <a:lstStyle/>
          <a:p>
            <a:r>
              <a:rPr lang="fr-CA" sz="1600" b="1"/>
              <a:t>Cholesterol</a:t>
            </a:r>
          </a:p>
        </p:txBody>
      </p:sp>
      <p:sp>
        <p:nvSpPr>
          <p:cNvPr id="11282" name="ZoneTexte 21"/>
          <p:cNvSpPr txBox="1">
            <a:spLocks noChangeArrowheads="1"/>
          </p:cNvSpPr>
          <p:nvPr/>
        </p:nvSpPr>
        <p:spPr bwMode="auto">
          <a:xfrm>
            <a:off x="2338388" y="1565275"/>
            <a:ext cx="1289050" cy="339725"/>
          </a:xfrm>
          <a:prstGeom prst="rect">
            <a:avLst/>
          </a:prstGeom>
          <a:noFill/>
          <a:ln w="9525">
            <a:noFill/>
            <a:miter lim="800000"/>
            <a:headEnd/>
            <a:tailEnd/>
          </a:ln>
        </p:spPr>
        <p:txBody>
          <a:bodyPr wrap="none">
            <a:spAutoFit/>
          </a:bodyPr>
          <a:lstStyle/>
          <a:p>
            <a:r>
              <a:rPr lang="fr-CA" sz="1600" b="1"/>
              <a:t>Acetyl-CoA</a:t>
            </a:r>
          </a:p>
        </p:txBody>
      </p:sp>
      <p:sp>
        <p:nvSpPr>
          <p:cNvPr id="11283" name="ZoneTexte 22"/>
          <p:cNvSpPr txBox="1">
            <a:spLocks noChangeArrowheads="1"/>
          </p:cNvSpPr>
          <p:nvPr/>
        </p:nvSpPr>
        <p:spPr bwMode="auto">
          <a:xfrm>
            <a:off x="6888163" y="1533525"/>
            <a:ext cx="1289050" cy="338138"/>
          </a:xfrm>
          <a:prstGeom prst="rect">
            <a:avLst/>
          </a:prstGeom>
          <a:noFill/>
          <a:ln w="9525">
            <a:noFill/>
            <a:miter lim="800000"/>
            <a:headEnd/>
            <a:tailEnd/>
          </a:ln>
        </p:spPr>
        <p:txBody>
          <a:bodyPr wrap="none">
            <a:spAutoFit/>
          </a:bodyPr>
          <a:lstStyle/>
          <a:p>
            <a:r>
              <a:rPr lang="fr-CA" sz="1600" b="1"/>
              <a:t>Acetyl-CoA</a:t>
            </a:r>
          </a:p>
        </p:txBody>
      </p:sp>
      <p:grpSp>
        <p:nvGrpSpPr>
          <p:cNvPr id="2" name="Groupe 23"/>
          <p:cNvGrpSpPr>
            <a:grpSpLocks/>
          </p:cNvGrpSpPr>
          <p:nvPr/>
        </p:nvGrpSpPr>
        <p:grpSpPr bwMode="auto">
          <a:xfrm>
            <a:off x="2089150" y="1152525"/>
            <a:ext cx="1243013" cy="342900"/>
            <a:chOff x="2126441" y="2366683"/>
            <a:chExt cx="1298078" cy="358588"/>
          </a:xfrm>
        </p:grpSpPr>
        <p:sp>
          <p:nvSpPr>
            <p:cNvPr id="25" name="Cube 24"/>
            <p:cNvSpPr/>
            <p:nvPr/>
          </p:nvSpPr>
          <p:spPr>
            <a:xfrm>
              <a:off x="2133072" y="2366683"/>
              <a:ext cx="1291447" cy="358588"/>
            </a:xfrm>
            <a:prstGeom prst="cube">
              <a:avLst>
                <a:gd name="adj" fmla="val 0"/>
              </a:avLst>
            </a:prstGeom>
            <a:solidFill>
              <a:schemeClr val="bg1"/>
            </a:solidFill>
            <a:ln w="635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400" b="1" dirty="0" err="1">
                  <a:solidFill>
                    <a:schemeClr val="tx1"/>
                  </a:solidFill>
                </a:rPr>
                <a:t>Enterocyte</a:t>
              </a:r>
              <a:endParaRPr lang="fr-CA" sz="1400" b="1" dirty="0">
                <a:solidFill>
                  <a:schemeClr val="tx1"/>
                </a:solidFill>
              </a:endParaRPr>
            </a:p>
          </p:txBody>
        </p:sp>
        <p:pic>
          <p:nvPicPr>
            <p:cNvPr id="11322" name="Image 25" descr="triangle.png"/>
            <p:cNvPicPr>
              <a:picLocks noChangeAspect="1"/>
            </p:cNvPicPr>
            <p:nvPr/>
          </p:nvPicPr>
          <p:blipFill>
            <a:blip r:embed="rId4" cstate="print"/>
            <a:srcRect/>
            <a:stretch>
              <a:fillRect/>
            </a:stretch>
          </p:blipFill>
          <p:spPr bwMode="auto">
            <a:xfrm rot="8100000">
              <a:off x="2126441" y="2404831"/>
              <a:ext cx="168766" cy="82661"/>
            </a:xfrm>
            <a:prstGeom prst="rect">
              <a:avLst/>
            </a:prstGeom>
            <a:noFill/>
            <a:ln w="9525">
              <a:noFill/>
              <a:miter lim="800000"/>
              <a:headEnd/>
              <a:tailEnd/>
            </a:ln>
          </p:spPr>
        </p:pic>
      </p:grpSp>
      <p:grpSp>
        <p:nvGrpSpPr>
          <p:cNvPr id="3" name="Groupe 26"/>
          <p:cNvGrpSpPr>
            <a:grpSpLocks/>
          </p:cNvGrpSpPr>
          <p:nvPr/>
        </p:nvGrpSpPr>
        <p:grpSpPr bwMode="auto">
          <a:xfrm>
            <a:off x="6832600" y="1120775"/>
            <a:ext cx="1166813" cy="342900"/>
            <a:chOff x="2126441" y="2366683"/>
            <a:chExt cx="1218975" cy="358588"/>
          </a:xfrm>
        </p:grpSpPr>
        <p:sp>
          <p:nvSpPr>
            <p:cNvPr id="28" name="Cube 27"/>
            <p:cNvSpPr/>
            <p:nvPr/>
          </p:nvSpPr>
          <p:spPr>
            <a:xfrm>
              <a:off x="2133075" y="2366683"/>
              <a:ext cx="1212341" cy="358588"/>
            </a:xfrm>
            <a:prstGeom prst="cube">
              <a:avLst>
                <a:gd name="adj" fmla="val 0"/>
              </a:avLst>
            </a:prstGeom>
            <a:solidFill>
              <a:schemeClr val="bg1"/>
            </a:solidFill>
            <a:ln w="635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400" b="1" dirty="0">
                  <a:solidFill>
                    <a:schemeClr val="tx1"/>
                  </a:solidFill>
                </a:rPr>
                <a:t>Tissues</a:t>
              </a:r>
            </a:p>
          </p:txBody>
        </p:sp>
        <p:pic>
          <p:nvPicPr>
            <p:cNvPr id="11320" name="Image 28" descr="triangle.png"/>
            <p:cNvPicPr>
              <a:picLocks noChangeAspect="1"/>
            </p:cNvPicPr>
            <p:nvPr/>
          </p:nvPicPr>
          <p:blipFill>
            <a:blip r:embed="rId4" cstate="print"/>
            <a:srcRect/>
            <a:stretch>
              <a:fillRect/>
            </a:stretch>
          </p:blipFill>
          <p:spPr bwMode="auto">
            <a:xfrm rot="8100000">
              <a:off x="2126441" y="2404831"/>
              <a:ext cx="168766" cy="82661"/>
            </a:xfrm>
            <a:prstGeom prst="rect">
              <a:avLst/>
            </a:prstGeom>
            <a:noFill/>
            <a:ln w="9525">
              <a:noFill/>
              <a:miter lim="800000"/>
              <a:headEnd/>
              <a:tailEnd/>
            </a:ln>
          </p:spPr>
        </p:pic>
      </p:grpSp>
      <p:grpSp>
        <p:nvGrpSpPr>
          <p:cNvPr id="4" name="Groupe 29"/>
          <p:cNvGrpSpPr>
            <a:grpSpLocks/>
          </p:cNvGrpSpPr>
          <p:nvPr/>
        </p:nvGrpSpPr>
        <p:grpSpPr bwMode="auto">
          <a:xfrm>
            <a:off x="6905625" y="6227763"/>
            <a:ext cx="1157288" cy="342900"/>
            <a:chOff x="2126441" y="2366683"/>
            <a:chExt cx="1209322" cy="358588"/>
          </a:xfrm>
        </p:grpSpPr>
        <p:sp>
          <p:nvSpPr>
            <p:cNvPr id="31" name="Cube 30"/>
            <p:cNvSpPr/>
            <p:nvPr/>
          </p:nvSpPr>
          <p:spPr>
            <a:xfrm>
              <a:off x="2133077" y="2366683"/>
              <a:ext cx="1202686" cy="358588"/>
            </a:xfrm>
            <a:prstGeom prst="cube">
              <a:avLst>
                <a:gd name="adj" fmla="val 0"/>
              </a:avLst>
            </a:prstGeom>
            <a:solidFill>
              <a:schemeClr val="bg1"/>
            </a:solidFill>
            <a:ln w="635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400" b="1" dirty="0" err="1">
                  <a:solidFill>
                    <a:schemeClr val="tx1"/>
                  </a:solidFill>
                </a:rPr>
                <a:t>Liver</a:t>
              </a:r>
              <a:endParaRPr lang="fr-CA" sz="1400" b="1" dirty="0">
                <a:solidFill>
                  <a:schemeClr val="tx1"/>
                </a:solidFill>
              </a:endParaRPr>
            </a:p>
          </p:txBody>
        </p:sp>
        <p:pic>
          <p:nvPicPr>
            <p:cNvPr id="11318" name="Image 31" descr="triangle.png"/>
            <p:cNvPicPr>
              <a:picLocks noChangeAspect="1"/>
            </p:cNvPicPr>
            <p:nvPr/>
          </p:nvPicPr>
          <p:blipFill>
            <a:blip r:embed="rId4" cstate="print"/>
            <a:srcRect/>
            <a:stretch>
              <a:fillRect/>
            </a:stretch>
          </p:blipFill>
          <p:spPr bwMode="auto">
            <a:xfrm rot="8100000">
              <a:off x="2126441" y="2404831"/>
              <a:ext cx="168766" cy="82661"/>
            </a:xfrm>
            <a:prstGeom prst="rect">
              <a:avLst/>
            </a:prstGeom>
            <a:noFill/>
            <a:ln w="9525">
              <a:noFill/>
              <a:miter lim="800000"/>
              <a:headEnd/>
              <a:tailEnd/>
            </a:ln>
          </p:spPr>
        </p:pic>
      </p:grpSp>
      <p:sp>
        <p:nvSpPr>
          <p:cNvPr id="11287" name="ZoneTexte 32"/>
          <p:cNvSpPr txBox="1">
            <a:spLocks noChangeArrowheads="1"/>
          </p:cNvSpPr>
          <p:nvPr/>
        </p:nvSpPr>
        <p:spPr bwMode="auto">
          <a:xfrm>
            <a:off x="4819650" y="5532438"/>
            <a:ext cx="1289050" cy="339725"/>
          </a:xfrm>
          <a:prstGeom prst="rect">
            <a:avLst/>
          </a:prstGeom>
          <a:noFill/>
          <a:ln w="9525">
            <a:noFill/>
            <a:miter lim="800000"/>
            <a:headEnd/>
            <a:tailEnd/>
          </a:ln>
        </p:spPr>
        <p:txBody>
          <a:bodyPr wrap="none">
            <a:spAutoFit/>
          </a:bodyPr>
          <a:lstStyle/>
          <a:p>
            <a:r>
              <a:rPr lang="fr-CA" sz="1600" b="1"/>
              <a:t>Acetyl-CoA</a:t>
            </a:r>
          </a:p>
        </p:txBody>
      </p:sp>
      <p:sp>
        <p:nvSpPr>
          <p:cNvPr id="11288" name="ZoneTexte 33"/>
          <p:cNvSpPr txBox="1">
            <a:spLocks noChangeArrowheads="1"/>
          </p:cNvSpPr>
          <p:nvPr/>
        </p:nvSpPr>
        <p:spPr bwMode="auto">
          <a:xfrm>
            <a:off x="5248275" y="5837238"/>
            <a:ext cx="1312863" cy="503237"/>
          </a:xfrm>
          <a:prstGeom prst="rect">
            <a:avLst/>
          </a:prstGeom>
          <a:noFill/>
          <a:ln w="9525">
            <a:noFill/>
            <a:miter lim="800000"/>
            <a:headEnd/>
            <a:tailEnd/>
          </a:ln>
        </p:spPr>
        <p:txBody>
          <a:bodyPr wrap="none">
            <a:spAutoFit/>
          </a:bodyPr>
          <a:lstStyle/>
          <a:p>
            <a:pPr>
              <a:lnSpc>
                <a:spcPts val="1600"/>
              </a:lnSpc>
            </a:pPr>
            <a:r>
              <a:rPr lang="fr-CA" sz="1600" b="1"/>
              <a:t>Bile salts</a:t>
            </a:r>
          </a:p>
          <a:p>
            <a:pPr>
              <a:lnSpc>
                <a:spcPts val="1600"/>
              </a:lnSpc>
            </a:pPr>
            <a:r>
              <a:rPr lang="fr-CA" sz="1600" b="1"/>
              <a:t>Cholesterol</a:t>
            </a:r>
          </a:p>
        </p:txBody>
      </p:sp>
      <p:sp>
        <p:nvSpPr>
          <p:cNvPr id="35" name="Rogner un rectangle à un seul coin 34"/>
          <p:cNvSpPr/>
          <p:nvPr/>
        </p:nvSpPr>
        <p:spPr bwMode="auto">
          <a:xfrm flipH="1">
            <a:off x="2955925" y="4002088"/>
            <a:ext cx="525463" cy="236537"/>
          </a:xfrm>
          <a:prstGeom prst="snip1Rect">
            <a:avLst>
              <a:gd name="adj" fmla="val 9087"/>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200" b="1" dirty="0"/>
              <a:t>LPL</a:t>
            </a:r>
          </a:p>
        </p:txBody>
      </p:sp>
      <p:sp>
        <p:nvSpPr>
          <p:cNvPr id="36" name="Rogner un rectangle à un seul coin 35"/>
          <p:cNvSpPr/>
          <p:nvPr/>
        </p:nvSpPr>
        <p:spPr bwMode="auto">
          <a:xfrm flipH="1">
            <a:off x="6046788" y="3914775"/>
            <a:ext cx="525462" cy="236538"/>
          </a:xfrm>
          <a:prstGeom prst="snip1Rect">
            <a:avLst>
              <a:gd name="adj" fmla="val 9087"/>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fr-CA" sz="1200" b="1" dirty="0"/>
              <a:t>CETP</a:t>
            </a:r>
          </a:p>
        </p:txBody>
      </p:sp>
      <p:sp>
        <p:nvSpPr>
          <p:cNvPr id="37" name="Rogner un rectangle à un seul coin 36"/>
          <p:cNvSpPr/>
          <p:nvPr/>
        </p:nvSpPr>
        <p:spPr bwMode="auto">
          <a:xfrm flipH="1">
            <a:off x="5580063" y="2608263"/>
            <a:ext cx="525462" cy="236537"/>
          </a:xfrm>
          <a:prstGeom prst="snip1Rect">
            <a:avLst>
              <a:gd name="adj" fmla="val 9087"/>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fr-CA" sz="1200" b="1" dirty="0"/>
              <a:t>LCAT</a:t>
            </a:r>
          </a:p>
        </p:txBody>
      </p:sp>
      <p:sp>
        <p:nvSpPr>
          <p:cNvPr id="38" name="Rogner un rectangle à un seul coin 37"/>
          <p:cNvSpPr/>
          <p:nvPr/>
        </p:nvSpPr>
        <p:spPr bwMode="auto">
          <a:xfrm flipH="1">
            <a:off x="7019925" y="3189288"/>
            <a:ext cx="525463" cy="236537"/>
          </a:xfrm>
          <a:prstGeom prst="snip1Rect">
            <a:avLst>
              <a:gd name="adj" fmla="val 9087"/>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fr-CA" sz="1200" b="1" dirty="0"/>
              <a:t>HTGL</a:t>
            </a:r>
          </a:p>
        </p:txBody>
      </p:sp>
      <p:sp>
        <p:nvSpPr>
          <p:cNvPr id="39" name="Rogner un rectangle à un seul coin 38"/>
          <p:cNvSpPr/>
          <p:nvPr/>
        </p:nvSpPr>
        <p:spPr bwMode="auto">
          <a:xfrm flipH="1">
            <a:off x="6978650" y="3684588"/>
            <a:ext cx="525463" cy="234950"/>
          </a:xfrm>
          <a:prstGeom prst="snip1Rect">
            <a:avLst>
              <a:gd name="adj" fmla="val 9087"/>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200" b="1" dirty="0"/>
              <a:t>LPL</a:t>
            </a:r>
          </a:p>
        </p:txBody>
      </p:sp>
      <p:sp>
        <p:nvSpPr>
          <p:cNvPr id="11294" name="ZoneTexte 39"/>
          <p:cNvSpPr txBox="1">
            <a:spLocks noChangeArrowheads="1"/>
          </p:cNvSpPr>
          <p:nvPr/>
        </p:nvSpPr>
        <p:spPr bwMode="auto">
          <a:xfrm>
            <a:off x="322263" y="5059363"/>
            <a:ext cx="781050" cy="292100"/>
          </a:xfrm>
          <a:prstGeom prst="rect">
            <a:avLst/>
          </a:prstGeom>
          <a:noFill/>
          <a:ln w="9525">
            <a:noFill/>
            <a:miter lim="800000"/>
            <a:headEnd/>
            <a:tailEnd/>
          </a:ln>
        </p:spPr>
        <p:txBody>
          <a:bodyPr wrap="none">
            <a:spAutoFit/>
          </a:bodyPr>
          <a:lstStyle/>
          <a:p>
            <a:r>
              <a:rPr lang="fr-CA" sz="1300" b="1" i="1">
                <a:solidFill>
                  <a:srgbClr val="C00000"/>
                </a:solidFill>
              </a:rPr>
              <a:t>Legend</a:t>
            </a:r>
          </a:p>
        </p:txBody>
      </p:sp>
      <p:sp>
        <p:nvSpPr>
          <p:cNvPr id="42" name="ZoneTexte 41"/>
          <p:cNvSpPr txBox="1"/>
          <p:nvPr/>
        </p:nvSpPr>
        <p:spPr>
          <a:xfrm>
            <a:off x="239713" y="5392738"/>
            <a:ext cx="2687637" cy="677862"/>
          </a:xfrm>
          <a:prstGeom prst="rect">
            <a:avLst/>
          </a:prstGeom>
          <a:noFill/>
        </p:spPr>
        <p:txBody>
          <a:bodyPr wrap="none">
            <a:spAutoFit/>
          </a:bodyPr>
          <a:lstStyle/>
          <a:p>
            <a:pPr>
              <a:defRPr/>
            </a:pPr>
            <a:r>
              <a:rPr lang="fr-CA" sz="950" b="1" dirty="0"/>
              <a:t>CETP = </a:t>
            </a:r>
            <a:r>
              <a:rPr lang="fr-CA" sz="950" b="1" dirty="0" err="1"/>
              <a:t>cholesteryl</a:t>
            </a:r>
            <a:r>
              <a:rPr lang="fr-CA" sz="950" b="1" dirty="0"/>
              <a:t> ester </a:t>
            </a:r>
            <a:r>
              <a:rPr lang="fr-CA" sz="950" b="1" dirty="0" err="1"/>
              <a:t>transfer</a:t>
            </a:r>
            <a:r>
              <a:rPr lang="fr-CA" sz="950" b="1" dirty="0"/>
              <a:t> </a:t>
            </a:r>
            <a:r>
              <a:rPr lang="fr-CA" sz="950" b="1" dirty="0" err="1"/>
              <a:t>protein</a:t>
            </a:r>
            <a:endParaRPr lang="fr-CA" sz="950" b="1" dirty="0"/>
          </a:p>
          <a:p>
            <a:pPr>
              <a:defRPr/>
            </a:pPr>
            <a:r>
              <a:rPr lang="fr-CA" sz="950" b="1" dirty="0"/>
              <a:t>HTGL = </a:t>
            </a:r>
            <a:r>
              <a:rPr lang="fr-CA" sz="950" b="1" dirty="0" err="1"/>
              <a:t>hepatic</a:t>
            </a:r>
            <a:r>
              <a:rPr lang="fr-CA" sz="950" b="1" dirty="0"/>
              <a:t> </a:t>
            </a:r>
            <a:r>
              <a:rPr lang="fr-CA" sz="950" b="1" dirty="0" err="1"/>
              <a:t>triglyceride</a:t>
            </a:r>
            <a:r>
              <a:rPr lang="fr-CA" sz="950" b="1" dirty="0"/>
              <a:t> lipase</a:t>
            </a:r>
          </a:p>
          <a:p>
            <a:pPr>
              <a:defRPr/>
            </a:pPr>
            <a:r>
              <a:rPr lang="fr-CA" sz="950" b="1" dirty="0"/>
              <a:t>LCAT = </a:t>
            </a:r>
            <a:r>
              <a:rPr lang="fr-CA" sz="950" b="1" dirty="0" err="1"/>
              <a:t>lecithin</a:t>
            </a:r>
            <a:r>
              <a:rPr lang="fr-CA" sz="950" b="1" dirty="0"/>
              <a:t> </a:t>
            </a:r>
            <a:r>
              <a:rPr lang="fr-CA" sz="950" b="1" dirty="0" err="1"/>
              <a:t>cholesterol</a:t>
            </a:r>
            <a:r>
              <a:rPr lang="fr-CA" sz="950" b="1" dirty="0"/>
              <a:t> </a:t>
            </a:r>
            <a:r>
              <a:rPr lang="fr-CA" sz="950" b="1" dirty="0" err="1"/>
              <a:t>acyltransferase</a:t>
            </a:r>
            <a:endParaRPr lang="fr-CA" sz="950" b="1" dirty="0"/>
          </a:p>
          <a:p>
            <a:pPr>
              <a:defRPr/>
            </a:pPr>
            <a:r>
              <a:rPr lang="fr-CA" sz="950" b="1" dirty="0"/>
              <a:t>LPL = </a:t>
            </a:r>
            <a:r>
              <a:rPr lang="fr-CA" sz="950" b="1" dirty="0" err="1"/>
              <a:t>lipoprotein</a:t>
            </a:r>
            <a:r>
              <a:rPr lang="fr-CA" sz="950" b="1" dirty="0"/>
              <a:t> lipase</a:t>
            </a:r>
          </a:p>
        </p:txBody>
      </p:sp>
      <p:cxnSp>
        <p:nvCxnSpPr>
          <p:cNvPr id="44" name="Connecteur droit avec flèche 43"/>
          <p:cNvCxnSpPr/>
          <p:nvPr/>
        </p:nvCxnSpPr>
        <p:spPr>
          <a:xfrm rot="16200000" flipH="1">
            <a:off x="-58737" y="3482975"/>
            <a:ext cx="2089150" cy="0"/>
          </a:xfrm>
          <a:prstGeom prst="straightConnector1">
            <a:avLst/>
          </a:prstGeom>
          <a:ln w="53975">
            <a:solidFill>
              <a:srgbClr val="FF0000"/>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nvCxnSpPr>
        <p:spPr>
          <a:xfrm>
            <a:off x="1801813" y="2205038"/>
            <a:ext cx="474662" cy="1587"/>
          </a:xfrm>
          <a:prstGeom prst="straightConnector1">
            <a:avLst/>
          </a:prstGeom>
          <a:ln w="47625">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sp>
        <p:nvSpPr>
          <p:cNvPr id="49" name="Arc 48"/>
          <p:cNvSpPr/>
          <p:nvPr/>
        </p:nvSpPr>
        <p:spPr>
          <a:xfrm rot="2436257" flipH="1" flipV="1">
            <a:off x="1790700" y="2238375"/>
            <a:ext cx="1071563" cy="1746250"/>
          </a:xfrm>
          <a:prstGeom prst="arc">
            <a:avLst>
              <a:gd name="adj1" fmla="val 16711538"/>
              <a:gd name="adj2" fmla="val 3554447"/>
            </a:avLst>
          </a:prstGeom>
          <a:ln w="60325">
            <a:solidFill>
              <a:schemeClr val="tx1"/>
            </a:solidFill>
            <a:tailEnd type="arrow" w="med"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cxnSp>
        <p:nvCxnSpPr>
          <p:cNvPr id="50" name="Connecteur droit avec flèche 49"/>
          <p:cNvCxnSpPr/>
          <p:nvPr/>
        </p:nvCxnSpPr>
        <p:spPr>
          <a:xfrm rot="5400000">
            <a:off x="2890044" y="1959769"/>
            <a:ext cx="323850" cy="1588"/>
          </a:xfrm>
          <a:prstGeom prst="straightConnector1">
            <a:avLst/>
          </a:prstGeom>
          <a:ln w="47625">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rot="5400000">
            <a:off x="2845594" y="2551906"/>
            <a:ext cx="431800" cy="1588"/>
          </a:xfrm>
          <a:prstGeom prst="straightConnector1">
            <a:avLst/>
          </a:prstGeom>
          <a:ln w="47625">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p:nvPr/>
        </p:nvCxnSpPr>
        <p:spPr>
          <a:xfrm rot="16200000" flipH="1">
            <a:off x="3413919" y="3775869"/>
            <a:ext cx="355600" cy="280988"/>
          </a:xfrm>
          <a:prstGeom prst="straightConnector1">
            <a:avLst/>
          </a:prstGeom>
          <a:ln w="47625">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55" name="Connecteur droit avec flèche 54"/>
          <p:cNvCxnSpPr/>
          <p:nvPr/>
        </p:nvCxnSpPr>
        <p:spPr>
          <a:xfrm rot="16200000" flipH="1">
            <a:off x="1443038" y="4338638"/>
            <a:ext cx="431800" cy="0"/>
          </a:xfrm>
          <a:prstGeom prst="straightConnector1">
            <a:avLst/>
          </a:prstGeom>
          <a:ln w="53975">
            <a:solidFill>
              <a:srgbClr val="FF0000"/>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p:nvPr/>
        </p:nvCxnSpPr>
        <p:spPr>
          <a:xfrm rot="16200000" flipH="1">
            <a:off x="5995194" y="5664994"/>
            <a:ext cx="684212" cy="0"/>
          </a:xfrm>
          <a:prstGeom prst="straightConnector1">
            <a:avLst/>
          </a:prstGeom>
          <a:ln w="53975">
            <a:solidFill>
              <a:srgbClr val="FF0000"/>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flipV="1">
            <a:off x="5334000" y="5332413"/>
            <a:ext cx="246063" cy="225425"/>
          </a:xfrm>
          <a:prstGeom prst="straightConnector1">
            <a:avLst/>
          </a:prstGeom>
          <a:ln w="47625">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60" name="Connecteur droit avec flèche 59"/>
          <p:cNvCxnSpPr/>
          <p:nvPr/>
        </p:nvCxnSpPr>
        <p:spPr>
          <a:xfrm rot="5400000" flipH="1" flipV="1">
            <a:off x="6890544" y="4675982"/>
            <a:ext cx="320675" cy="312737"/>
          </a:xfrm>
          <a:prstGeom prst="straightConnector1">
            <a:avLst/>
          </a:prstGeom>
          <a:ln w="47625">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64" name="Connecteur droit avec flèche 63"/>
          <p:cNvCxnSpPr/>
          <p:nvPr/>
        </p:nvCxnSpPr>
        <p:spPr>
          <a:xfrm rot="5400000" flipH="1" flipV="1">
            <a:off x="7490619" y="3958431"/>
            <a:ext cx="312738" cy="250825"/>
          </a:xfrm>
          <a:prstGeom prst="straightConnector1">
            <a:avLst/>
          </a:prstGeom>
          <a:ln w="47625">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66" name="Connecteur droit avec flèche 65"/>
          <p:cNvCxnSpPr/>
          <p:nvPr/>
        </p:nvCxnSpPr>
        <p:spPr>
          <a:xfrm rot="16200000" flipV="1">
            <a:off x="7616032" y="3285331"/>
            <a:ext cx="331788" cy="53975"/>
          </a:xfrm>
          <a:prstGeom prst="straightConnector1">
            <a:avLst/>
          </a:prstGeom>
          <a:ln w="47625">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69" name="Connecteur droit avec flèche 68"/>
          <p:cNvCxnSpPr/>
          <p:nvPr/>
        </p:nvCxnSpPr>
        <p:spPr>
          <a:xfrm rot="16200000" flipV="1">
            <a:off x="7508082" y="2559844"/>
            <a:ext cx="331787" cy="53975"/>
          </a:xfrm>
          <a:prstGeom prst="straightConnector1">
            <a:avLst/>
          </a:prstGeom>
          <a:ln w="47625">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70" name="Connecteur droit avec flèche 69"/>
          <p:cNvCxnSpPr/>
          <p:nvPr/>
        </p:nvCxnSpPr>
        <p:spPr>
          <a:xfrm rot="16200000" flipH="1">
            <a:off x="7412831" y="1962944"/>
            <a:ext cx="341313" cy="53975"/>
          </a:xfrm>
          <a:prstGeom prst="straightConnector1">
            <a:avLst/>
          </a:prstGeom>
          <a:ln w="47625">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72" name="Connecteur droit avec flèche 71"/>
          <p:cNvCxnSpPr/>
          <p:nvPr/>
        </p:nvCxnSpPr>
        <p:spPr>
          <a:xfrm>
            <a:off x="4151313" y="4446588"/>
            <a:ext cx="1257300" cy="750887"/>
          </a:xfrm>
          <a:prstGeom prst="straightConnector1">
            <a:avLst/>
          </a:prstGeom>
          <a:ln w="47625">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sp>
        <p:nvSpPr>
          <p:cNvPr id="74" name="Arc 73"/>
          <p:cNvSpPr/>
          <p:nvPr/>
        </p:nvSpPr>
        <p:spPr>
          <a:xfrm rot="18256537" flipH="1" flipV="1">
            <a:off x="2941637" y="2381251"/>
            <a:ext cx="1216025" cy="4622800"/>
          </a:xfrm>
          <a:prstGeom prst="arc">
            <a:avLst>
              <a:gd name="adj1" fmla="val 16400144"/>
              <a:gd name="adj2" fmla="val 4682522"/>
            </a:avLst>
          </a:prstGeom>
          <a:ln w="60325">
            <a:solidFill>
              <a:srgbClr val="FF0000"/>
            </a:solidFill>
            <a:tailEnd type="arrow" w="med"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75" name="Arc 74"/>
          <p:cNvSpPr/>
          <p:nvPr/>
        </p:nvSpPr>
        <p:spPr>
          <a:xfrm rot="866730">
            <a:off x="6243638" y="2973388"/>
            <a:ext cx="2635250" cy="2511425"/>
          </a:xfrm>
          <a:prstGeom prst="arc">
            <a:avLst>
              <a:gd name="adj1" fmla="val 16410610"/>
              <a:gd name="adj2" fmla="val 6309067"/>
            </a:avLst>
          </a:prstGeom>
          <a:ln w="41275">
            <a:solidFill>
              <a:srgbClr val="FF0000"/>
            </a:solidFill>
            <a:prstDash val="sysDot"/>
            <a:tailEnd type="arrow" w="med"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76" name="Arc 75"/>
          <p:cNvSpPr/>
          <p:nvPr/>
        </p:nvSpPr>
        <p:spPr>
          <a:xfrm rot="866730">
            <a:off x="5526088" y="3236913"/>
            <a:ext cx="2422525" cy="1946275"/>
          </a:xfrm>
          <a:prstGeom prst="arc">
            <a:avLst>
              <a:gd name="adj1" fmla="val 20123625"/>
              <a:gd name="adj2" fmla="val 4753863"/>
            </a:avLst>
          </a:prstGeom>
          <a:ln w="41275">
            <a:solidFill>
              <a:srgbClr val="FF0000"/>
            </a:solidFill>
            <a:prstDash val="sysDot"/>
            <a:tailEnd type="arrow" w="med"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77" name="Arc 76"/>
          <p:cNvSpPr/>
          <p:nvPr/>
        </p:nvSpPr>
        <p:spPr>
          <a:xfrm flipH="1">
            <a:off x="5930900" y="2901950"/>
            <a:ext cx="1185863" cy="2273300"/>
          </a:xfrm>
          <a:prstGeom prst="arc">
            <a:avLst>
              <a:gd name="adj1" fmla="val 19244731"/>
              <a:gd name="adj2" fmla="val 4843987"/>
            </a:avLst>
          </a:prstGeom>
          <a:ln w="41275">
            <a:solidFill>
              <a:srgbClr val="FF0000"/>
            </a:solidFill>
            <a:prstDash val="sysDot"/>
            <a:tailEnd type="arrow" w="med"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78" name="Arc 77"/>
          <p:cNvSpPr/>
          <p:nvPr/>
        </p:nvSpPr>
        <p:spPr>
          <a:xfrm rot="3070540" flipH="1">
            <a:off x="6460331" y="1851819"/>
            <a:ext cx="892175" cy="1931988"/>
          </a:xfrm>
          <a:prstGeom prst="arc">
            <a:avLst>
              <a:gd name="adj1" fmla="val 19194555"/>
              <a:gd name="adj2" fmla="val 4432517"/>
            </a:avLst>
          </a:prstGeom>
          <a:ln w="41275">
            <a:solidFill>
              <a:srgbClr val="FF0000"/>
            </a:solidFill>
            <a:prstDash val="sysDot"/>
            <a:tailEnd type="none" w="med"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cxnSp>
        <p:nvCxnSpPr>
          <p:cNvPr id="79" name="Connecteur droit avec flèche 78"/>
          <p:cNvCxnSpPr/>
          <p:nvPr/>
        </p:nvCxnSpPr>
        <p:spPr>
          <a:xfrm>
            <a:off x="6167438" y="3478213"/>
            <a:ext cx="1058862" cy="735012"/>
          </a:xfrm>
          <a:prstGeom prst="straightConnector1">
            <a:avLst/>
          </a:prstGeom>
          <a:ln w="41275">
            <a:solidFill>
              <a:srgbClr val="FF0000"/>
            </a:solidFill>
            <a:prstDash val="sysDot"/>
            <a:tailEnd type="arrow" w="med" len="sm"/>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 27" descr="25-Atherogenic_Dyslipide_fig4-FILM_fond.png"/>
          <p:cNvPicPr>
            <a:picLocks noChangeAspect="1"/>
          </p:cNvPicPr>
          <p:nvPr/>
        </p:nvPicPr>
        <p:blipFill>
          <a:blip r:embed="rId2" cstate="print"/>
          <a:srcRect/>
          <a:stretch>
            <a:fillRect/>
          </a:stretch>
        </p:blipFill>
        <p:spPr bwMode="auto">
          <a:xfrm>
            <a:off x="833438" y="1003300"/>
            <a:ext cx="8042275" cy="5110163"/>
          </a:xfrm>
          <a:prstGeom prst="rect">
            <a:avLst/>
          </a:prstGeom>
          <a:noFill/>
          <a:ln w="9525">
            <a:noFill/>
            <a:miter lim="800000"/>
            <a:headEnd/>
            <a:tailEnd/>
          </a:ln>
        </p:spPr>
      </p:pic>
      <p:sp>
        <p:nvSpPr>
          <p:cNvPr id="12291" name="Titre 1"/>
          <p:cNvSpPr>
            <a:spLocks noGrp="1"/>
          </p:cNvSpPr>
          <p:nvPr>
            <p:ph type="title"/>
          </p:nvPr>
        </p:nvSpPr>
        <p:spPr>
          <a:xfrm>
            <a:off x="179388" y="188913"/>
            <a:ext cx="8280400" cy="400050"/>
          </a:xfrm>
        </p:spPr>
        <p:txBody>
          <a:bodyPr/>
          <a:lstStyle/>
          <a:p>
            <a:r>
              <a:rPr lang="fr-CA" sz="2000">
                <a:solidFill>
                  <a:schemeClr val="tx1"/>
                </a:solidFill>
              </a:rPr>
              <a:t>INTRAVASCULAR VLDL METABOLISM</a:t>
            </a:r>
            <a:endParaRPr lang="fr-FR" sz="2000">
              <a:solidFill>
                <a:schemeClr val="tx1"/>
              </a:solidFill>
            </a:endParaRPr>
          </a:p>
        </p:txBody>
      </p:sp>
      <p:pic>
        <p:nvPicPr>
          <p:cNvPr id="12292" name="Image 5" descr="legende.png"/>
          <p:cNvPicPr>
            <a:picLocks noChangeAspect="1"/>
          </p:cNvPicPr>
          <p:nvPr/>
        </p:nvPicPr>
        <p:blipFill>
          <a:blip r:embed="rId3" cstate="print"/>
          <a:srcRect/>
          <a:stretch>
            <a:fillRect/>
          </a:stretch>
        </p:blipFill>
        <p:spPr bwMode="auto">
          <a:xfrm>
            <a:off x="6889750" y="5619750"/>
            <a:ext cx="2047875" cy="655638"/>
          </a:xfrm>
          <a:prstGeom prst="rect">
            <a:avLst/>
          </a:prstGeom>
          <a:noFill/>
          <a:ln w="9525">
            <a:noFill/>
            <a:miter lim="800000"/>
            <a:headEnd/>
            <a:tailEnd/>
          </a:ln>
        </p:spPr>
      </p:pic>
      <p:sp>
        <p:nvSpPr>
          <p:cNvPr id="12293" name="ZoneTexte 6"/>
          <p:cNvSpPr txBox="1">
            <a:spLocks noChangeArrowheads="1"/>
          </p:cNvSpPr>
          <p:nvPr/>
        </p:nvSpPr>
        <p:spPr bwMode="auto">
          <a:xfrm>
            <a:off x="7064375" y="5656263"/>
            <a:ext cx="781050" cy="292100"/>
          </a:xfrm>
          <a:prstGeom prst="rect">
            <a:avLst/>
          </a:prstGeom>
          <a:noFill/>
          <a:ln w="9525">
            <a:noFill/>
            <a:miter lim="800000"/>
            <a:headEnd/>
            <a:tailEnd/>
          </a:ln>
        </p:spPr>
        <p:txBody>
          <a:bodyPr wrap="none">
            <a:spAutoFit/>
          </a:bodyPr>
          <a:lstStyle/>
          <a:p>
            <a:r>
              <a:rPr lang="fr-CA" sz="1300" b="1" i="1">
                <a:solidFill>
                  <a:srgbClr val="C00000"/>
                </a:solidFill>
              </a:rPr>
              <a:t>Legend</a:t>
            </a:r>
          </a:p>
        </p:txBody>
      </p:sp>
      <p:sp>
        <p:nvSpPr>
          <p:cNvPr id="12294" name="ZoneTexte 7"/>
          <p:cNvSpPr txBox="1">
            <a:spLocks noChangeArrowheads="1"/>
          </p:cNvSpPr>
          <p:nvPr/>
        </p:nvSpPr>
        <p:spPr bwMode="auto">
          <a:xfrm>
            <a:off x="7019925" y="5934075"/>
            <a:ext cx="1927225" cy="276225"/>
          </a:xfrm>
          <a:prstGeom prst="rect">
            <a:avLst/>
          </a:prstGeom>
          <a:noFill/>
          <a:ln w="9525">
            <a:noFill/>
            <a:miter lim="800000"/>
            <a:headEnd/>
            <a:tailEnd/>
          </a:ln>
        </p:spPr>
        <p:txBody>
          <a:bodyPr wrap="none">
            <a:spAutoFit/>
          </a:bodyPr>
          <a:lstStyle/>
          <a:p>
            <a:r>
              <a:rPr lang="fr-CA" sz="1200" b="1"/>
              <a:t>LPL = lipoprotein lipase</a:t>
            </a:r>
          </a:p>
        </p:txBody>
      </p:sp>
      <p:grpSp>
        <p:nvGrpSpPr>
          <p:cNvPr id="2" name="Groupe 8"/>
          <p:cNvGrpSpPr>
            <a:grpSpLocks/>
          </p:cNvGrpSpPr>
          <p:nvPr/>
        </p:nvGrpSpPr>
        <p:grpSpPr bwMode="auto">
          <a:xfrm>
            <a:off x="1038225" y="3303588"/>
            <a:ext cx="908050" cy="342900"/>
            <a:chOff x="2133603" y="2366683"/>
            <a:chExt cx="948635" cy="358588"/>
          </a:xfrm>
        </p:grpSpPr>
        <p:sp>
          <p:nvSpPr>
            <p:cNvPr id="10" name="Cube 9"/>
            <p:cNvSpPr/>
            <p:nvPr/>
          </p:nvSpPr>
          <p:spPr>
            <a:xfrm>
              <a:off x="2133603" y="2366683"/>
              <a:ext cx="928734" cy="358588"/>
            </a:xfrm>
            <a:prstGeom prst="cube">
              <a:avLst>
                <a:gd name="adj" fmla="val 0"/>
              </a:avLst>
            </a:prstGeom>
            <a:solidFill>
              <a:schemeClr val="bg1"/>
            </a:solidFill>
            <a:ln w="635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400" b="1" dirty="0" err="1">
                  <a:solidFill>
                    <a:schemeClr val="tx1"/>
                  </a:solidFill>
                </a:rPr>
                <a:t>Liver</a:t>
              </a:r>
              <a:endParaRPr lang="fr-CA" sz="1400" b="1" dirty="0">
                <a:solidFill>
                  <a:schemeClr val="tx1"/>
                </a:solidFill>
              </a:endParaRPr>
            </a:p>
          </p:txBody>
        </p:sp>
        <p:pic>
          <p:nvPicPr>
            <p:cNvPr id="12325" name="Image 10" descr="triangle.png"/>
            <p:cNvPicPr>
              <a:picLocks noChangeAspect="1"/>
            </p:cNvPicPr>
            <p:nvPr/>
          </p:nvPicPr>
          <p:blipFill>
            <a:blip r:embed="rId4" cstate="print"/>
            <a:srcRect/>
            <a:stretch>
              <a:fillRect/>
            </a:stretch>
          </p:blipFill>
          <p:spPr bwMode="auto">
            <a:xfrm rot="-2700000">
              <a:off x="2913472" y="2610957"/>
              <a:ext cx="168766" cy="82662"/>
            </a:xfrm>
            <a:prstGeom prst="rect">
              <a:avLst/>
            </a:prstGeom>
            <a:noFill/>
            <a:ln w="9525">
              <a:noFill/>
              <a:miter lim="800000"/>
              <a:headEnd/>
              <a:tailEnd/>
            </a:ln>
          </p:spPr>
        </p:pic>
      </p:grpSp>
      <p:sp>
        <p:nvSpPr>
          <p:cNvPr id="12296" name="ZoneTexte 11"/>
          <p:cNvSpPr txBox="1">
            <a:spLocks noChangeArrowheads="1"/>
          </p:cNvSpPr>
          <p:nvPr/>
        </p:nvSpPr>
        <p:spPr bwMode="auto">
          <a:xfrm>
            <a:off x="1219200" y="1550988"/>
            <a:ext cx="1398588" cy="307975"/>
          </a:xfrm>
          <a:prstGeom prst="rect">
            <a:avLst/>
          </a:prstGeom>
          <a:noFill/>
          <a:ln w="9525">
            <a:noFill/>
            <a:miter lim="800000"/>
            <a:headEnd/>
            <a:tailEnd/>
          </a:ln>
        </p:spPr>
        <p:txBody>
          <a:bodyPr wrap="none">
            <a:spAutoFit/>
          </a:bodyPr>
          <a:lstStyle/>
          <a:p>
            <a:r>
              <a:rPr lang="fr-CA" sz="1400" b="1"/>
              <a:t>Nascent VLDL</a:t>
            </a:r>
          </a:p>
        </p:txBody>
      </p:sp>
      <p:sp>
        <p:nvSpPr>
          <p:cNvPr id="12297" name="ZoneTexte 12"/>
          <p:cNvSpPr txBox="1">
            <a:spLocks noChangeArrowheads="1"/>
          </p:cNvSpPr>
          <p:nvPr/>
        </p:nvSpPr>
        <p:spPr bwMode="auto">
          <a:xfrm>
            <a:off x="6472238" y="3925888"/>
            <a:ext cx="1289050" cy="307975"/>
          </a:xfrm>
          <a:prstGeom prst="rect">
            <a:avLst/>
          </a:prstGeom>
          <a:noFill/>
          <a:ln w="9525">
            <a:noFill/>
            <a:miter lim="800000"/>
            <a:headEnd/>
            <a:tailEnd/>
          </a:ln>
        </p:spPr>
        <p:txBody>
          <a:bodyPr wrap="none">
            <a:spAutoFit/>
          </a:bodyPr>
          <a:lstStyle/>
          <a:p>
            <a:r>
              <a:rPr lang="fr-CA" sz="1400" b="1"/>
              <a:t>Mature VLDL</a:t>
            </a:r>
          </a:p>
        </p:txBody>
      </p:sp>
      <p:sp>
        <p:nvSpPr>
          <p:cNvPr id="12298" name="ZoneTexte 13"/>
          <p:cNvSpPr txBox="1">
            <a:spLocks noChangeArrowheads="1"/>
          </p:cNvSpPr>
          <p:nvPr/>
        </p:nvSpPr>
        <p:spPr bwMode="auto">
          <a:xfrm>
            <a:off x="1784350" y="5127625"/>
            <a:ext cx="1404938" cy="307975"/>
          </a:xfrm>
          <a:prstGeom prst="rect">
            <a:avLst/>
          </a:prstGeom>
          <a:noFill/>
          <a:ln w="9525">
            <a:noFill/>
            <a:miter lim="800000"/>
            <a:headEnd/>
            <a:tailEnd/>
          </a:ln>
        </p:spPr>
        <p:txBody>
          <a:bodyPr wrap="none">
            <a:spAutoFit/>
          </a:bodyPr>
          <a:lstStyle/>
          <a:p>
            <a:r>
              <a:rPr lang="fr-CA" sz="1400" b="1"/>
              <a:t>VLDL remnant</a:t>
            </a:r>
          </a:p>
        </p:txBody>
      </p:sp>
      <p:sp>
        <p:nvSpPr>
          <p:cNvPr id="12299" name="ZoneTexte 14"/>
          <p:cNvSpPr txBox="1">
            <a:spLocks noChangeArrowheads="1"/>
          </p:cNvSpPr>
          <p:nvPr/>
        </p:nvSpPr>
        <p:spPr bwMode="auto">
          <a:xfrm>
            <a:off x="1892300" y="4527550"/>
            <a:ext cx="484188" cy="276225"/>
          </a:xfrm>
          <a:prstGeom prst="rect">
            <a:avLst/>
          </a:prstGeom>
          <a:noFill/>
          <a:ln w="9525">
            <a:noFill/>
            <a:miter lim="800000"/>
            <a:headEnd/>
            <a:tailEnd/>
          </a:ln>
        </p:spPr>
        <p:txBody>
          <a:bodyPr wrap="none">
            <a:spAutoFit/>
          </a:bodyPr>
          <a:lstStyle/>
          <a:p>
            <a:r>
              <a:rPr lang="fr-CA" sz="1200" b="1"/>
              <a:t>LDL</a:t>
            </a:r>
          </a:p>
        </p:txBody>
      </p:sp>
      <p:sp>
        <p:nvSpPr>
          <p:cNvPr id="12300" name="ZoneTexte 15"/>
          <p:cNvSpPr txBox="1">
            <a:spLocks noChangeArrowheads="1"/>
          </p:cNvSpPr>
          <p:nvPr/>
        </p:nvSpPr>
        <p:spPr bwMode="auto">
          <a:xfrm>
            <a:off x="7915275" y="1739900"/>
            <a:ext cx="476250" cy="260350"/>
          </a:xfrm>
          <a:prstGeom prst="rect">
            <a:avLst/>
          </a:prstGeom>
          <a:noFill/>
          <a:ln w="9525">
            <a:noFill/>
            <a:miter lim="800000"/>
            <a:headEnd/>
            <a:tailEnd/>
          </a:ln>
        </p:spPr>
        <p:txBody>
          <a:bodyPr wrap="none">
            <a:spAutoFit/>
          </a:bodyPr>
          <a:lstStyle/>
          <a:p>
            <a:r>
              <a:rPr lang="fr-CA" sz="1100" b="1"/>
              <a:t>HDL</a:t>
            </a:r>
          </a:p>
        </p:txBody>
      </p:sp>
      <p:sp>
        <p:nvSpPr>
          <p:cNvPr id="12301" name="ZoneTexte 16"/>
          <p:cNvSpPr txBox="1">
            <a:spLocks noChangeArrowheads="1"/>
          </p:cNvSpPr>
          <p:nvPr/>
        </p:nvSpPr>
        <p:spPr bwMode="auto">
          <a:xfrm>
            <a:off x="7951788" y="5038725"/>
            <a:ext cx="476250" cy="260350"/>
          </a:xfrm>
          <a:prstGeom prst="rect">
            <a:avLst/>
          </a:prstGeom>
          <a:noFill/>
          <a:ln w="9525">
            <a:noFill/>
            <a:miter lim="800000"/>
            <a:headEnd/>
            <a:tailEnd/>
          </a:ln>
        </p:spPr>
        <p:txBody>
          <a:bodyPr wrap="none">
            <a:spAutoFit/>
          </a:bodyPr>
          <a:lstStyle/>
          <a:p>
            <a:r>
              <a:rPr lang="fr-CA" sz="1100" b="1"/>
              <a:t>HDL</a:t>
            </a:r>
          </a:p>
        </p:txBody>
      </p:sp>
      <p:sp>
        <p:nvSpPr>
          <p:cNvPr id="12302" name="ZoneTexte 17"/>
          <p:cNvSpPr txBox="1">
            <a:spLocks noChangeArrowheads="1"/>
          </p:cNvSpPr>
          <p:nvPr/>
        </p:nvSpPr>
        <p:spPr bwMode="auto">
          <a:xfrm>
            <a:off x="5065713" y="5297488"/>
            <a:ext cx="919162" cy="261937"/>
          </a:xfrm>
          <a:prstGeom prst="rect">
            <a:avLst/>
          </a:prstGeom>
          <a:noFill/>
          <a:ln w="9525">
            <a:noFill/>
            <a:miter lim="800000"/>
            <a:headEnd/>
            <a:tailEnd/>
          </a:ln>
        </p:spPr>
        <p:txBody>
          <a:bodyPr wrap="none">
            <a:spAutoFit/>
          </a:bodyPr>
          <a:lstStyle/>
          <a:p>
            <a:r>
              <a:rPr lang="fr-CA" sz="1100" b="1"/>
              <a:t>Fatty acids</a:t>
            </a:r>
          </a:p>
        </p:txBody>
      </p:sp>
      <p:sp>
        <p:nvSpPr>
          <p:cNvPr id="12303" name="ZoneTexte 18"/>
          <p:cNvSpPr txBox="1">
            <a:spLocks noChangeArrowheads="1"/>
          </p:cNvSpPr>
          <p:nvPr/>
        </p:nvSpPr>
        <p:spPr bwMode="auto">
          <a:xfrm>
            <a:off x="5611813" y="5656263"/>
            <a:ext cx="1263650" cy="400050"/>
          </a:xfrm>
          <a:prstGeom prst="rect">
            <a:avLst/>
          </a:prstGeom>
          <a:noFill/>
          <a:ln w="9525">
            <a:noFill/>
            <a:miter lim="800000"/>
            <a:headEnd/>
            <a:tailEnd/>
          </a:ln>
        </p:spPr>
        <p:txBody>
          <a:bodyPr wrap="none">
            <a:spAutoFit/>
          </a:bodyPr>
          <a:lstStyle/>
          <a:p>
            <a:r>
              <a:rPr lang="fr-CA" sz="1000" b="1"/>
              <a:t>Tissues</a:t>
            </a:r>
          </a:p>
          <a:p>
            <a:r>
              <a:rPr lang="fr-CA" sz="1000" b="1"/>
              <a:t>(adipose, muscle)</a:t>
            </a:r>
          </a:p>
        </p:txBody>
      </p:sp>
      <p:sp>
        <p:nvSpPr>
          <p:cNvPr id="12304" name="ZoneTexte 19"/>
          <p:cNvSpPr txBox="1">
            <a:spLocks noChangeArrowheads="1"/>
          </p:cNvSpPr>
          <p:nvPr/>
        </p:nvSpPr>
        <p:spPr bwMode="auto">
          <a:xfrm>
            <a:off x="6140450" y="4899025"/>
            <a:ext cx="517525" cy="230188"/>
          </a:xfrm>
          <a:prstGeom prst="rect">
            <a:avLst/>
          </a:prstGeom>
          <a:noFill/>
          <a:ln w="9525">
            <a:noFill/>
            <a:miter lim="800000"/>
            <a:headEnd/>
            <a:tailEnd/>
          </a:ln>
        </p:spPr>
        <p:txBody>
          <a:bodyPr wrap="none">
            <a:spAutoFit/>
          </a:bodyPr>
          <a:lstStyle/>
          <a:p>
            <a:pPr>
              <a:defRPr/>
            </a:pPr>
            <a:r>
              <a:rPr lang="fr-CA" sz="850" b="1" dirty="0"/>
              <a:t>Apo E</a:t>
            </a:r>
          </a:p>
        </p:txBody>
      </p:sp>
      <p:sp>
        <p:nvSpPr>
          <p:cNvPr id="12305" name="ZoneTexte 20"/>
          <p:cNvSpPr txBox="1">
            <a:spLocks noChangeArrowheads="1"/>
          </p:cNvSpPr>
          <p:nvPr/>
        </p:nvSpPr>
        <p:spPr bwMode="auto">
          <a:xfrm>
            <a:off x="6140450" y="5048250"/>
            <a:ext cx="798513" cy="223838"/>
          </a:xfrm>
          <a:prstGeom prst="rect">
            <a:avLst/>
          </a:prstGeom>
          <a:noFill/>
          <a:ln w="9525">
            <a:noFill/>
            <a:miter lim="800000"/>
            <a:headEnd/>
            <a:tailEnd/>
          </a:ln>
        </p:spPr>
        <p:txBody>
          <a:bodyPr wrap="none">
            <a:spAutoFit/>
          </a:bodyPr>
          <a:lstStyle/>
          <a:p>
            <a:pPr>
              <a:defRPr/>
            </a:pPr>
            <a:r>
              <a:rPr lang="fr-CA" sz="850" b="1" dirty="0"/>
              <a:t>Apo CII, CIII</a:t>
            </a:r>
          </a:p>
        </p:txBody>
      </p:sp>
      <p:sp>
        <p:nvSpPr>
          <p:cNvPr id="12306" name="ZoneTexte 21"/>
          <p:cNvSpPr txBox="1">
            <a:spLocks noChangeArrowheads="1"/>
          </p:cNvSpPr>
          <p:nvPr/>
        </p:nvSpPr>
        <p:spPr bwMode="auto">
          <a:xfrm>
            <a:off x="6176963" y="1871663"/>
            <a:ext cx="798512" cy="223837"/>
          </a:xfrm>
          <a:prstGeom prst="rect">
            <a:avLst/>
          </a:prstGeom>
          <a:noFill/>
          <a:ln w="9525">
            <a:noFill/>
            <a:miter lim="800000"/>
            <a:headEnd/>
            <a:tailEnd/>
          </a:ln>
        </p:spPr>
        <p:txBody>
          <a:bodyPr wrap="none">
            <a:spAutoFit/>
          </a:bodyPr>
          <a:lstStyle/>
          <a:p>
            <a:pPr>
              <a:defRPr/>
            </a:pPr>
            <a:r>
              <a:rPr lang="fr-CA" sz="850" b="1"/>
              <a:t>Apo CII, CIII</a:t>
            </a:r>
          </a:p>
        </p:txBody>
      </p:sp>
      <p:sp>
        <p:nvSpPr>
          <p:cNvPr id="12307" name="ZoneTexte 22"/>
          <p:cNvSpPr txBox="1">
            <a:spLocks noChangeArrowheads="1"/>
          </p:cNvSpPr>
          <p:nvPr/>
        </p:nvSpPr>
        <p:spPr bwMode="auto">
          <a:xfrm>
            <a:off x="6176963" y="2008188"/>
            <a:ext cx="517525" cy="230187"/>
          </a:xfrm>
          <a:prstGeom prst="rect">
            <a:avLst/>
          </a:prstGeom>
          <a:noFill/>
          <a:ln w="9525">
            <a:noFill/>
            <a:miter lim="800000"/>
            <a:headEnd/>
            <a:tailEnd/>
          </a:ln>
        </p:spPr>
        <p:txBody>
          <a:bodyPr wrap="none">
            <a:spAutoFit/>
          </a:bodyPr>
          <a:lstStyle/>
          <a:p>
            <a:pPr>
              <a:defRPr/>
            </a:pPr>
            <a:r>
              <a:rPr lang="fr-CA" sz="850" b="1"/>
              <a:t>Apo E</a:t>
            </a:r>
          </a:p>
        </p:txBody>
      </p:sp>
      <p:sp>
        <p:nvSpPr>
          <p:cNvPr id="12308" name="ZoneTexte 23"/>
          <p:cNvSpPr txBox="1">
            <a:spLocks noChangeArrowheads="1"/>
          </p:cNvSpPr>
          <p:nvPr/>
        </p:nvSpPr>
        <p:spPr bwMode="auto">
          <a:xfrm>
            <a:off x="6140450" y="5181600"/>
            <a:ext cx="941388" cy="223838"/>
          </a:xfrm>
          <a:prstGeom prst="rect">
            <a:avLst/>
          </a:prstGeom>
          <a:noFill/>
          <a:ln w="9525">
            <a:noFill/>
            <a:miter lim="800000"/>
            <a:headEnd/>
            <a:tailEnd/>
          </a:ln>
        </p:spPr>
        <p:txBody>
          <a:bodyPr wrap="none">
            <a:spAutoFit/>
          </a:bodyPr>
          <a:lstStyle/>
          <a:p>
            <a:pPr>
              <a:defRPr/>
            </a:pPr>
            <a:r>
              <a:rPr lang="fr-CA" sz="850" b="1" dirty="0" err="1"/>
              <a:t>Phospholipids</a:t>
            </a:r>
            <a:endParaRPr lang="fr-CA" sz="850" b="1" dirty="0"/>
          </a:p>
        </p:txBody>
      </p:sp>
      <p:sp>
        <p:nvSpPr>
          <p:cNvPr id="12309" name="ZoneTexte 24"/>
          <p:cNvSpPr txBox="1">
            <a:spLocks noChangeArrowheads="1"/>
          </p:cNvSpPr>
          <p:nvPr/>
        </p:nvSpPr>
        <p:spPr bwMode="auto">
          <a:xfrm>
            <a:off x="6176963" y="1604963"/>
            <a:ext cx="781050" cy="354012"/>
          </a:xfrm>
          <a:prstGeom prst="rect">
            <a:avLst/>
          </a:prstGeom>
          <a:noFill/>
          <a:ln w="9525">
            <a:noFill/>
            <a:miter lim="800000"/>
            <a:headEnd/>
            <a:tailEnd/>
          </a:ln>
        </p:spPr>
        <p:txBody>
          <a:bodyPr wrap="none">
            <a:spAutoFit/>
          </a:bodyPr>
          <a:lstStyle/>
          <a:p>
            <a:pPr>
              <a:defRPr/>
            </a:pPr>
            <a:r>
              <a:rPr lang="fr-CA" sz="850" b="1" dirty="0" err="1"/>
              <a:t>Cholesteryl</a:t>
            </a:r>
            <a:endParaRPr lang="fr-CA" sz="850" b="1" dirty="0"/>
          </a:p>
          <a:p>
            <a:pPr>
              <a:defRPr/>
            </a:pPr>
            <a:r>
              <a:rPr lang="fr-CA" sz="850" b="1" dirty="0"/>
              <a:t>esters</a:t>
            </a:r>
          </a:p>
        </p:txBody>
      </p:sp>
      <p:sp>
        <p:nvSpPr>
          <p:cNvPr id="12310" name="ZoneTexte 25"/>
          <p:cNvSpPr txBox="1">
            <a:spLocks noChangeArrowheads="1"/>
          </p:cNvSpPr>
          <p:nvPr/>
        </p:nvSpPr>
        <p:spPr bwMode="auto">
          <a:xfrm>
            <a:off x="1944688" y="3406775"/>
            <a:ext cx="798512" cy="425450"/>
          </a:xfrm>
          <a:prstGeom prst="rect">
            <a:avLst/>
          </a:prstGeom>
          <a:noFill/>
          <a:ln w="9525">
            <a:noFill/>
            <a:miter lim="800000"/>
            <a:headEnd/>
            <a:tailEnd/>
          </a:ln>
        </p:spPr>
        <p:txBody>
          <a:bodyPr wrap="none">
            <a:spAutoFit/>
          </a:bodyPr>
          <a:lstStyle/>
          <a:p>
            <a:pPr>
              <a:lnSpc>
                <a:spcPts val="1300"/>
              </a:lnSpc>
            </a:pPr>
            <a:r>
              <a:rPr lang="fr-CA" sz="1200" b="1"/>
              <a:t>Apo B/E</a:t>
            </a:r>
          </a:p>
          <a:p>
            <a:pPr>
              <a:lnSpc>
                <a:spcPts val="1300"/>
              </a:lnSpc>
            </a:pPr>
            <a:r>
              <a:rPr lang="fr-CA" sz="1200" b="1"/>
              <a:t>receptor</a:t>
            </a:r>
          </a:p>
        </p:txBody>
      </p:sp>
      <p:sp>
        <p:nvSpPr>
          <p:cNvPr id="27" name="Rogner un rectangle à un seul coin 26"/>
          <p:cNvSpPr/>
          <p:nvPr/>
        </p:nvSpPr>
        <p:spPr bwMode="auto">
          <a:xfrm flipH="1">
            <a:off x="4356100" y="4589463"/>
            <a:ext cx="577850" cy="303212"/>
          </a:xfrm>
          <a:prstGeom prst="snip1Rect">
            <a:avLst>
              <a:gd name="adj" fmla="val 9087"/>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200" b="1" dirty="0"/>
              <a:t>LPL</a:t>
            </a:r>
          </a:p>
        </p:txBody>
      </p:sp>
      <p:sp>
        <p:nvSpPr>
          <p:cNvPr id="29" name="Arc 28"/>
          <p:cNvSpPr/>
          <p:nvPr/>
        </p:nvSpPr>
        <p:spPr>
          <a:xfrm rot="11688032">
            <a:off x="2400300" y="2274888"/>
            <a:ext cx="479425" cy="1042987"/>
          </a:xfrm>
          <a:prstGeom prst="arc">
            <a:avLst>
              <a:gd name="adj1" fmla="val 16549861"/>
              <a:gd name="adj2" fmla="val 5069639"/>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31" name="Arc 30"/>
          <p:cNvSpPr/>
          <p:nvPr/>
        </p:nvSpPr>
        <p:spPr>
          <a:xfrm rot="19337422">
            <a:off x="4964113" y="2112963"/>
            <a:ext cx="479425" cy="1042987"/>
          </a:xfrm>
          <a:prstGeom prst="arc">
            <a:avLst>
              <a:gd name="adj1" fmla="val 16549861"/>
              <a:gd name="adj2" fmla="val 5069639"/>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34" name="Arc 33"/>
          <p:cNvSpPr/>
          <p:nvPr/>
        </p:nvSpPr>
        <p:spPr>
          <a:xfrm rot="7916261">
            <a:off x="2812256" y="3709194"/>
            <a:ext cx="479425" cy="1042988"/>
          </a:xfrm>
          <a:prstGeom prst="arc">
            <a:avLst>
              <a:gd name="adj1" fmla="val 17214262"/>
              <a:gd name="adj2" fmla="val 5069639"/>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35" name="Arc 34"/>
          <p:cNvSpPr/>
          <p:nvPr/>
        </p:nvSpPr>
        <p:spPr>
          <a:xfrm rot="6345201" flipH="1">
            <a:off x="2524919" y="4248944"/>
            <a:ext cx="612775" cy="1042987"/>
          </a:xfrm>
          <a:prstGeom prst="arc">
            <a:avLst>
              <a:gd name="adj1" fmla="val 18898236"/>
              <a:gd name="adj2" fmla="val 5069639"/>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36" name="Arc 35"/>
          <p:cNvSpPr/>
          <p:nvPr/>
        </p:nvSpPr>
        <p:spPr>
          <a:xfrm rot="19608710" flipH="1">
            <a:off x="4986338" y="4826000"/>
            <a:ext cx="625475" cy="1042988"/>
          </a:xfrm>
          <a:prstGeom prst="arc">
            <a:avLst>
              <a:gd name="adj1" fmla="val 17634620"/>
              <a:gd name="adj2" fmla="val 5069639"/>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37" name="Arc 36"/>
          <p:cNvSpPr/>
          <p:nvPr/>
        </p:nvSpPr>
        <p:spPr>
          <a:xfrm rot="17394065" flipH="1">
            <a:off x="5380831" y="4114007"/>
            <a:ext cx="625475" cy="1547812"/>
          </a:xfrm>
          <a:prstGeom prst="arc">
            <a:avLst>
              <a:gd name="adj1" fmla="val 17854282"/>
              <a:gd name="adj2" fmla="val 4342320"/>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38" name="Arc 37"/>
          <p:cNvSpPr/>
          <p:nvPr/>
        </p:nvSpPr>
        <p:spPr>
          <a:xfrm rot="17394065" flipH="1">
            <a:off x="5457825" y="4043363"/>
            <a:ext cx="625475" cy="1463675"/>
          </a:xfrm>
          <a:prstGeom prst="arc">
            <a:avLst>
              <a:gd name="adj1" fmla="val 18194682"/>
              <a:gd name="adj2" fmla="val 4145015"/>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43" name="Arc 42"/>
          <p:cNvSpPr/>
          <p:nvPr/>
        </p:nvSpPr>
        <p:spPr>
          <a:xfrm rot="3640440" flipH="1">
            <a:off x="5695156" y="1801020"/>
            <a:ext cx="625475" cy="1547812"/>
          </a:xfrm>
          <a:prstGeom prst="arc">
            <a:avLst>
              <a:gd name="adj1" fmla="val 18194682"/>
              <a:gd name="adj2" fmla="val 3697845"/>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44" name="Arc 43"/>
          <p:cNvSpPr/>
          <p:nvPr/>
        </p:nvSpPr>
        <p:spPr>
          <a:xfrm rot="4307786" flipH="1">
            <a:off x="5619750" y="1663701"/>
            <a:ext cx="625475" cy="1333500"/>
          </a:xfrm>
          <a:prstGeom prst="arc">
            <a:avLst>
              <a:gd name="adj1" fmla="val 18194682"/>
              <a:gd name="adj2" fmla="val 4553397"/>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45" name="Arc 44"/>
          <p:cNvSpPr/>
          <p:nvPr/>
        </p:nvSpPr>
        <p:spPr>
          <a:xfrm rot="4558756" flipH="1">
            <a:off x="5576887" y="1366838"/>
            <a:ext cx="625475" cy="1568450"/>
          </a:xfrm>
          <a:prstGeom prst="arc">
            <a:avLst>
              <a:gd name="adj1" fmla="val 18194682"/>
              <a:gd name="adj2" fmla="val 4752199"/>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40" name="Arc 39"/>
          <p:cNvSpPr/>
          <p:nvPr/>
        </p:nvSpPr>
        <p:spPr>
          <a:xfrm rot="17394065" flipH="1">
            <a:off x="5480050" y="3954463"/>
            <a:ext cx="625475" cy="1374775"/>
          </a:xfrm>
          <a:prstGeom prst="arc">
            <a:avLst>
              <a:gd name="adj1" fmla="val 18194682"/>
              <a:gd name="adj2" fmla="val 4145015"/>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32" name="Arc 31"/>
          <p:cNvSpPr/>
          <p:nvPr/>
        </p:nvSpPr>
        <p:spPr>
          <a:xfrm rot="4516266">
            <a:off x="4578350" y="4283075"/>
            <a:ext cx="525463" cy="1065213"/>
          </a:xfrm>
          <a:prstGeom prst="arc">
            <a:avLst>
              <a:gd name="adj1" fmla="val 16549861"/>
              <a:gd name="adj2" fmla="val 5069639"/>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age 20" descr="26-Atherogenic_Dyslipide_fig5-FILM_fond.png"/>
          <p:cNvPicPr>
            <a:picLocks noChangeAspect="1"/>
          </p:cNvPicPr>
          <p:nvPr/>
        </p:nvPicPr>
        <p:blipFill>
          <a:blip r:embed="rId2" cstate="print"/>
          <a:srcRect/>
          <a:stretch>
            <a:fillRect/>
          </a:stretch>
        </p:blipFill>
        <p:spPr bwMode="auto">
          <a:xfrm>
            <a:off x="563563" y="896938"/>
            <a:ext cx="8308975" cy="5692775"/>
          </a:xfrm>
          <a:prstGeom prst="rect">
            <a:avLst/>
          </a:prstGeom>
          <a:noFill/>
          <a:ln w="9525">
            <a:noFill/>
            <a:miter lim="800000"/>
            <a:headEnd/>
            <a:tailEnd/>
          </a:ln>
        </p:spPr>
      </p:pic>
      <p:sp>
        <p:nvSpPr>
          <p:cNvPr id="27" name="Arc 26"/>
          <p:cNvSpPr/>
          <p:nvPr/>
        </p:nvSpPr>
        <p:spPr>
          <a:xfrm rot="14688580" flipH="1">
            <a:off x="3596481" y="3075782"/>
            <a:ext cx="1963737" cy="2971800"/>
          </a:xfrm>
          <a:prstGeom prst="arc">
            <a:avLst>
              <a:gd name="adj1" fmla="val 16863619"/>
              <a:gd name="adj2" fmla="val 5029537"/>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26" name="Arc 25"/>
          <p:cNvSpPr/>
          <p:nvPr/>
        </p:nvSpPr>
        <p:spPr>
          <a:xfrm rot="11688032" flipH="1">
            <a:off x="2951163" y="3076575"/>
            <a:ext cx="650875" cy="1387475"/>
          </a:xfrm>
          <a:prstGeom prst="arc">
            <a:avLst>
              <a:gd name="adj1" fmla="val 17480796"/>
              <a:gd name="adj2" fmla="val 3849044"/>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22" name="Rogner un rectangle avec un coin diagonal 21"/>
          <p:cNvSpPr/>
          <p:nvPr/>
        </p:nvSpPr>
        <p:spPr>
          <a:xfrm>
            <a:off x="1981200" y="3281363"/>
            <a:ext cx="1524000" cy="896937"/>
          </a:xfrm>
          <a:prstGeom prst="snip2DiagRect">
            <a:avLst>
              <a:gd name="adj1" fmla="val 0"/>
              <a:gd name="adj2" fmla="val 26418"/>
            </a:avLst>
          </a:prstGeom>
          <a:solidFill>
            <a:schemeClr val="bg1">
              <a:alpha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88900">
              <a:defRPr/>
            </a:pPr>
            <a:r>
              <a:rPr lang="fr-CA" sz="1200" b="1" dirty="0" err="1">
                <a:solidFill>
                  <a:schemeClr val="tx1"/>
                </a:solidFill>
              </a:rPr>
              <a:t>Uptake</a:t>
            </a:r>
            <a:r>
              <a:rPr lang="fr-CA" sz="1200" b="1" dirty="0">
                <a:solidFill>
                  <a:schemeClr val="tx1"/>
                </a:solidFill>
              </a:rPr>
              <a:t> by </a:t>
            </a:r>
            <a:r>
              <a:rPr lang="fr-CA" sz="1200" b="1" dirty="0" err="1">
                <a:solidFill>
                  <a:schemeClr val="tx1"/>
                </a:solidFill>
              </a:rPr>
              <a:t>hepatic</a:t>
            </a:r>
            <a:r>
              <a:rPr lang="fr-CA" sz="1200" b="1" dirty="0">
                <a:solidFill>
                  <a:schemeClr val="tx1"/>
                </a:solidFill>
              </a:rPr>
              <a:t> LDL </a:t>
            </a:r>
            <a:r>
              <a:rPr lang="fr-CA" sz="1200" b="1" dirty="0" err="1">
                <a:solidFill>
                  <a:schemeClr val="tx1"/>
                </a:solidFill>
              </a:rPr>
              <a:t>receptors</a:t>
            </a:r>
            <a:r>
              <a:rPr lang="fr-CA" sz="1200" b="1" dirty="0">
                <a:solidFill>
                  <a:schemeClr val="tx1"/>
                </a:solidFill>
              </a:rPr>
              <a:t> (60%-70%)</a:t>
            </a:r>
          </a:p>
        </p:txBody>
      </p:sp>
      <p:sp>
        <p:nvSpPr>
          <p:cNvPr id="13318" name="Titre 1"/>
          <p:cNvSpPr>
            <a:spLocks noGrp="1"/>
          </p:cNvSpPr>
          <p:nvPr>
            <p:ph type="title"/>
          </p:nvPr>
        </p:nvSpPr>
        <p:spPr>
          <a:xfrm>
            <a:off x="179388" y="188913"/>
            <a:ext cx="8280400" cy="400050"/>
          </a:xfrm>
        </p:spPr>
        <p:txBody>
          <a:bodyPr/>
          <a:lstStyle/>
          <a:p>
            <a:r>
              <a:rPr lang="fr-FR" sz="2000">
                <a:solidFill>
                  <a:schemeClr val="tx1"/>
                </a:solidFill>
              </a:rPr>
              <a:t>VLDL REMNANT METABOLISM</a:t>
            </a:r>
          </a:p>
        </p:txBody>
      </p:sp>
      <p:pic>
        <p:nvPicPr>
          <p:cNvPr id="13319" name="Image 5" descr="legende.png"/>
          <p:cNvPicPr>
            <a:picLocks noChangeAspect="1"/>
          </p:cNvPicPr>
          <p:nvPr/>
        </p:nvPicPr>
        <p:blipFill>
          <a:blip r:embed="rId3" cstate="print"/>
          <a:srcRect/>
          <a:stretch>
            <a:fillRect/>
          </a:stretch>
        </p:blipFill>
        <p:spPr bwMode="auto">
          <a:xfrm>
            <a:off x="201613" y="5530850"/>
            <a:ext cx="2039937" cy="655638"/>
          </a:xfrm>
          <a:prstGeom prst="rect">
            <a:avLst/>
          </a:prstGeom>
          <a:noFill/>
          <a:ln w="9525">
            <a:noFill/>
            <a:miter lim="800000"/>
            <a:headEnd/>
            <a:tailEnd/>
          </a:ln>
        </p:spPr>
      </p:pic>
      <p:sp>
        <p:nvSpPr>
          <p:cNvPr id="13320" name="ZoneTexte 6"/>
          <p:cNvSpPr txBox="1">
            <a:spLocks noChangeArrowheads="1"/>
          </p:cNvSpPr>
          <p:nvPr/>
        </p:nvSpPr>
        <p:spPr bwMode="auto">
          <a:xfrm>
            <a:off x="322263" y="5530850"/>
            <a:ext cx="781050" cy="292100"/>
          </a:xfrm>
          <a:prstGeom prst="rect">
            <a:avLst/>
          </a:prstGeom>
          <a:noFill/>
          <a:ln w="9525">
            <a:noFill/>
            <a:miter lim="800000"/>
            <a:headEnd/>
            <a:tailEnd/>
          </a:ln>
        </p:spPr>
        <p:txBody>
          <a:bodyPr wrap="none">
            <a:spAutoFit/>
          </a:bodyPr>
          <a:lstStyle/>
          <a:p>
            <a:r>
              <a:rPr lang="fr-CA" sz="1300" b="1" i="1">
                <a:solidFill>
                  <a:srgbClr val="C00000"/>
                </a:solidFill>
              </a:rPr>
              <a:t>Legend</a:t>
            </a:r>
          </a:p>
        </p:txBody>
      </p:sp>
      <p:sp>
        <p:nvSpPr>
          <p:cNvPr id="13321" name="ZoneTexte 7"/>
          <p:cNvSpPr txBox="1">
            <a:spLocks noChangeArrowheads="1"/>
          </p:cNvSpPr>
          <p:nvPr/>
        </p:nvSpPr>
        <p:spPr bwMode="auto">
          <a:xfrm>
            <a:off x="179388" y="5889625"/>
            <a:ext cx="2047875" cy="230188"/>
          </a:xfrm>
          <a:prstGeom prst="rect">
            <a:avLst/>
          </a:prstGeom>
          <a:noFill/>
          <a:ln w="9525">
            <a:noFill/>
            <a:miter lim="800000"/>
            <a:headEnd/>
            <a:tailEnd/>
          </a:ln>
        </p:spPr>
        <p:txBody>
          <a:bodyPr wrap="none">
            <a:spAutoFit/>
          </a:bodyPr>
          <a:lstStyle/>
          <a:p>
            <a:r>
              <a:rPr lang="fr-CA" sz="900" b="1"/>
              <a:t>HTGL = hepatic triglyceride lipase</a:t>
            </a:r>
          </a:p>
        </p:txBody>
      </p:sp>
      <p:sp>
        <p:nvSpPr>
          <p:cNvPr id="13322" name="ZoneTexte 7"/>
          <p:cNvSpPr txBox="1">
            <a:spLocks noChangeArrowheads="1"/>
          </p:cNvSpPr>
          <p:nvPr/>
        </p:nvSpPr>
        <p:spPr bwMode="auto">
          <a:xfrm>
            <a:off x="914400" y="4276725"/>
            <a:ext cx="1504950" cy="307975"/>
          </a:xfrm>
          <a:prstGeom prst="rect">
            <a:avLst/>
          </a:prstGeom>
          <a:noFill/>
          <a:ln w="9525">
            <a:noFill/>
            <a:miter lim="800000"/>
            <a:headEnd/>
            <a:tailEnd/>
          </a:ln>
        </p:spPr>
        <p:txBody>
          <a:bodyPr wrap="none">
            <a:spAutoFit/>
          </a:bodyPr>
          <a:lstStyle/>
          <a:p>
            <a:r>
              <a:rPr lang="fr-CA" sz="1400" b="1"/>
              <a:t>VLDL remnants</a:t>
            </a:r>
          </a:p>
        </p:txBody>
      </p:sp>
      <p:sp>
        <p:nvSpPr>
          <p:cNvPr id="13323" name="ZoneTexte 8"/>
          <p:cNvSpPr txBox="1">
            <a:spLocks noChangeArrowheads="1"/>
          </p:cNvSpPr>
          <p:nvPr/>
        </p:nvSpPr>
        <p:spPr bwMode="auto">
          <a:xfrm>
            <a:off x="63500" y="1003300"/>
            <a:ext cx="1593850" cy="585788"/>
          </a:xfrm>
          <a:prstGeom prst="rect">
            <a:avLst/>
          </a:prstGeom>
          <a:noFill/>
          <a:ln w="9525">
            <a:noFill/>
            <a:miter lim="800000"/>
            <a:headEnd/>
            <a:tailEnd/>
          </a:ln>
        </p:spPr>
        <p:txBody>
          <a:bodyPr wrap="none">
            <a:spAutoFit/>
          </a:bodyPr>
          <a:lstStyle/>
          <a:p>
            <a:r>
              <a:rPr lang="fr-CA" sz="1600" b="1"/>
              <a:t>Liver uptake</a:t>
            </a:r>
          </a:p>
          <a:p>
            <a:r>
              <a:rPr lang="fr-CA" sz="1600" b="1"/>
              <a:t>(LDL receptor)</a:t>
            </a:r>
          </a:p>
        </p:txBody>
      </p:sp>
      <p:sp>
        <p:nvSpPr>
          <p:cNvPr id="13324" name="ZoneTexte 9"/>
          <p:cNvSpPr txBox="1">
            <a:spLocks noChangeArrowheads="1"/>
          </p:cNvSpPr>
          <p:nvPr/>
        </p:nvSpPr>
        <p:spPr bwMode="auto">
          <a:xfrm>
            <a:off x="6678613" y="6015038"/>
            <a:ext cx="533400" cy="307975"/>
          </a:xfrm>
          <a:prstGeom prst="rect">
            <a:avLst/>
          </a:prstGeom>
          <a:noFill/>
          <a:ln w="9525">
            <a:noFill/>
            <a:miter lim="800000"/>
            <a:headEnd/>
            <a:tailEnd/>
          </a:ln>
        </p:spPr>
        <p:txBody>
          <a:bodyPr wrap="none">
            <a:spAutoFit/>
          </a:bodyPr>
          <a:lstStyle/>
          <a:p>
            <a:r>
              <a:rPr lang="fr-CA" sz="1400" b="1"/>
              <a:t>LDL</a:t>
            </a:r>
          </a:p>
        </p:txBody>
      </p:sp>
      <p:sp>
        <p:nvSpPr>
          <p:cNvPr id="13325" name="ZoneTexte 10"/>
          <p:cNvSpPr txBox="1">
            <a:spLocks noChangeArrowheads="1"/>
          </p:cNvSpPr>
          <p:nvPr/>
        </p:nvSpPr>
        <p:spPr bwMode="auto">
          <a:xfrm>
            <a:off x="7467600" y="4840288"/>
            <a:ext cx="1584325" cy="339725"/>
          </a:xfrm>
          <a:prstGeom prst="rect">
            <a:avLst/>
          </a:prstGeom>
          <a:noFill/>
          <a:ln w="9525">
            <a:noFill/>
            <a:miter lim="800000"/>
            <a:headEnd/>
            <a:tailEnd/>
          </a:ln>
        </p:spPr>
        <p:txBody>
          <a:bodyPr wrap="none">
            <a:spAutoFit/>
          </a:bodyPr>
          <a:lstStyle/>
          <a:p>
            <a:r>
              <a:rPr lang="fr-CA" sz="1600" b="1"/>
              <a:t>LDL formation</a:t>
            </a:r>
          </a:p>
        </p:txBody>
      </p:sp>
      <p:sp>
        <p:nvSpPr>
          <p:cNvPr id="12" name="Rogner un rectangle à un seul coin 11"/>
          <p:cNvSpPr/>
          <p:nvPr/>
        </p:nvSpPr>
        <p:spPr bwMode="auto">
          <a:xfrm flipH="1">
            <a:off x="5926138" y="1882775"/>
            <a:ext cx="690562" cy="366713"/>
          </a:xfrm>
          <a:prstGeom prst="snip1Rect">
            <a:avLst>
              <a:gd name="adj" fmla="val 9087"/>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fr-CA" sz="1600" b="1" dirty="0"/>
              <a:t>HTGL</a:t>
            </a:r>
          </a:p>
        </p:txBody>
      </p:sp>
      <p:sp>
        <p:nvSpPr>
          <p:cNvPr id="13327" name="ZoneTexte 15"/>
          <p:cNvSpPr txBox="1">
            <a:spLocks noChangeArrowheads="1"/>
          </p:cNvSpPr>
          <p:nvPr/>
        </p:nvSpPr>
        <p:spPr bwMode="auto">
          <a:xfrm>
            <a:off x="6678613" y="4249738"/>
            <a:ext cx="987425" cy="276225"/>
          </a:xfrm>
          <a:prstGeom prst="rect">
            <a:avLst/>
          </a:prstGeom>
          <a:noFill/>
          <a:ln w="9525">
            <a:noFill/>
            <a:miter lim="800000"/>
            <a:headEnd/>
            <a:tailEnd/>
          </a:ln>
        </p:spPr>
        <p:txBody>
          <a:bodyPr wrap="none">
            <a:spAutoFit/>
          </a:bodyPr>
          <a:lstStyle/>
          <a:p>
            <a:r>
              <a:rPr lang="fr-CA" sz="1200" b="1"/>
              <a:t>Fatty acids</a:t>
            </a:r>
          </a:p>
        </p:txBody>
      </p:sp>
      <p:sp>
        <p:nvSpPr>
          <p:cNvPr id="13328" name="ZoneTexte 16"/>
          <p:cNvSpPr txBox="1">
            <a:spLocks noChangeArrowheads="1"/>
          </p:cNvSpPr>
          <p:nvPr/>
        </p:nvSpPr>
        <p:spPr bwMode="auto">
          <a:xfrm>
            <a:off x="6678613" y="4660900"/>
            <a:ext cx="760412" cy="277813"/>
          </a:xfrm>
          <a:prstGeom prst="rect">
            <a:avLst/>
          </a:prstGeom>
          <a:noFill/>
          <a:ln w="9525">
            <a:noFill/>
            <a:miter lim="800000"/>
            <a:headEnd/>
            <a:tailEnd/>
          </a:ln>
        </p:spPr>
        <p:txBody>
          <a:bodyPr wrap="none">
            <a:spAutoFit/>
          </a:bodyPr>
          <a:lstStyle/>
          <a:p>
            <a:r>
              <a:rPr lang="fr-CA" sz="1200" b="1"/>
              <a:t>Apo C’s</a:t>
            </a:r>
          </a:p>
        </p:txBody>
      </p:sp>
      <p:sp>
        <p:nvSpPr>
          <p:cNvPr id="13329" name="ZoneTexte 17"/>
          <p:cNvSpPr txBox="1">
            <a:spLocks noChangeArrowheads="1"/>
          </p:cNvSpPr>
          <p:nvPr/>
        </p:nvSpPr>
        <p:spPr bwMode="auto">
          <a:xfrm>
            <a:off x="6678613" y="5092700"/>
            <a:ext cx="752475" cy="276225"/>
          </a:xfrm>
          <a:prstGeom prst="rect">
            <a:avLst/>
          </a:prstGeom>
          <a:noFill/>
          <a:ln w="9525">
            <a:noFill/>
            <a:miter lim="800000"/>
            <a:headEnd/>
            <a:tailEnd/>
          </a:ln>
        </p:spPr>
        <p:txBody>
          <a:bodyPr wrap="none">
            <a:spAutoFit/>
          </a:bodyPr>
          <a:lstStyle/>
          <a:p>
            <a:r>
              <a:rPr lang="fr-CA" sz="1200" b="1"/>
              <a:t>Apo E’s</a:t>
            </a:r>
          </a:p>
        </p:txBody>
      </p:sp>
      <p:sp>
        <p:nvSpPr>
          <p:cNvPr id="13330" name="ZoneTexte 12"/>
          <p:cNvSpPr txBox="1">
            <a:spLocks noChangeArrowheads="1"/>
          </p:cNvSpPr>
          <p:nvPr/>
        </p:nvSpPr>
        <p:spPr bwMode="auto">
          <a:xfrm>
            <a:off x="420688" y="1865313"/>
            <a:ext cx="852487" cy="492125"/>
          </a:xfrm>
          <a:prstGeom prst="rect">
            <a:avLst/>
          </a:prstGeom>
          <a:noFill/>
          <a:ln w="9525">
            <a:noFill/>
            <a:miter lim="800000"/>
            <a:headEnd/>
            <a:tailEnd/>
          </a:ln>
        </p:spPr>
        <p:txBody>
          <a:bodyPr>
            <a:spAutoFit/>
          </a:bodyPr>
          <a:lstStyle/>
          <a:p>
            <a:r>
              <a:rPr lang="fr-CA" sz="1300" b="1"/>
              <a:t>Apo B/E receptor</a:t>
            </a:r>
          </a:p>
        </p:txBody>
      </p:sp>
      <p:cxnSp>
        <p:nvCxnSpPr>
          <p:cNvPr id="20" name="Connecteur droit 19"/>
          <p:cNvCxnSpPr/>
          <p:nvPr/>
        </p:nvCxnSpPr>
        <p:spPr>
          <a:xfrm flipV="1">
            <a:off x="1130300" y="2044700"/>
            <a:ext cx="563563" cy="793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ogner un rectangle avec un coin diagonal 22"/>
          <p:cNvSpPr/>
          <p:nvPr/>
        </p:nvSpPr>
        <p:spPr>
          <a:xfrm>
            <a:off x="4365625" y="4240213"/>
            <a:ext cx="1408113" cy="744537"/>
          </a:xfrm>
          <a:prstGeom prst="snip2DiagRect">
            <a:avLst>
              <a:gd name="adj1" fmla="val 0"/>
              <a:gd name="adj2" fmla="val 26418"/>
            </a:avLst>
          </a:prstGeom>
          <a:solidFill>
            <a:schemeClr val="bg1">
              <a:alpha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88900">
              <a:defRPr/>
            </a:pPr>
            <a:r>
              <a:rPr lang="fr-CA" sz="1200" b="1" dirty="0" err="1">
                <a:solidFill>
                  <a:schemeClr val="tx1"/>
                </a:solidFill>
              </a:rPr>
              <a:t>Hydrolysis</a:t>
            </a:r>
            <a:r>
              <a:rPr lang="fr-CA" sz="1200" b="1" dirty="0">
                <a:solidFill>
                  <a:schemeClr val="tx1"/>
                </a:solidFill>
              </a:rPr>
              <a:t> by HTGL</a:t>
            </a:r>
          </a:p>
          <a:p>
            <a:pPr marL="88900">
              <a:defRPr/>
            </a:pPr>
            <a:r>
              <a:rPr lang="fr-CA" sz="1200" b="1" dirty="0">
                <a:solidFill>
                  <a:schemeClr val="tx1"/>
                </a:solidFill>
              </a:rPr>
              <a:t>(30%-40%)</a:t>
            </a:r>
          </a:p>
        </p:txBody>
      </p:sp>
      <p:cxnSp>
        <p:nvCxnSpPr>
          <p:cNvPr id="31" name="Connecteur droit avec flèche 30"/>
          <p:cNvCxnSpPr/>
          <p:nvPr/>
        </p:nvCxnSpPr>
        <p:spPr>
          <a:xfrm rot="5400000">
            <a:off x="5464969" y="4917282"/>
            <a:ext cx="1647825" cy="26987"/>
          </a:xfrm>
          <a:prstGeom prst="straightConnector1">
            <a:avLst/>
          </a:prstGeom>
          <a:ln w="762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33" name="Arc 32"/>
          <p:cNvSpPr/>
          <p:nvPr/>
        </p:nvSpPr>
        <p:spPr>
          <a:xfrm rot="19493917" flipH="1">
            <a:off x="6269038" y="3895725"/>
            <a:ext cx="652462" cy="446088"/>
          </a:xfrm>
          <a:prstGeom prst="arc">
            <a:avLst>
              <a:gd name="adj1" fmla="val 21068416"/>
              <a:gd name="adj2" fmla="val 2786186"/>
            </a:avLst>
          </a:prstGeom>
          <a:ln w="508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34" name="Arc 33"/>
          <p:cNvSpPr/>
          <p:nvPr/>
        </p:nvSpPr>
        <p:spPr>
          <a:xfrm rot="19493917" flipH="1">
            <a:off x="6261100" y="4333875"/>
            <a:ext cx="650875" cy="447675"/>
          </a:xfrm>
          <a:prstGeom prst="arc">
            <a:avLst>
              <a:gd name="adj1" fmla="val 21068416"/>
              <a:gd name="adj2" fmla="val 2786186"/>
            </a:avLst>
          </a:prstGeom>
          <a:ln w="508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35" name="Arc 34"/>
          <p:cNvSpPr/>
          <p:nvPr/>
        </p:nvSpPr>
        <p:spPr>
          <a:xfrm rot="19493917" flipH="1">
            <a:off x="6269038" y="4765675"/>
            <a:ext cx="652462" cy="446088"/>
          </a:xfrm>
          <a:prstGeom prst="arc">
            <a:avLst>
              <a:gd name="adj1" fmla="val 21068416"/>
              <a:gd name="adj2" fmla="val 2786186"/>
            </a:avLst>
          </a:prstGeom>
          <a:ln w="508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 36" descr="27-Atherogenic_Dyslipide_fig6-FLM_fond.png"/>
          <p:cNvPicPr>
            <a:picLocks noChangeAspect="1"/>
          </p:cNvPicPr>
          <p:nvPr/>
        </p:nvPicPr>
        <p:blipFill>
          <a:blip r:embed="rId2" cstate="print"/>
          <a:srcRect/>
          <a:stretch>
            <a:fillRect/>
          </a:stretch>
        </p:blipFill>
        <p:spPr bwMode="auto">
          <a:xfrm>
            <a:off x="134938" y="935038"/>
            <a:ext cx="8210550" cy="5602287"/>
          </a:xfrm>
          <a:prstGeom prst="rect">
            <a:avLst/>
          </a:prstGeom>
          <a:noFill/>
          <a:ln w="9525">
            <a:noFill/>
            <a:miter lim="800000"/>
            <a:headEnd/>
            <a:tailEnd/>
          </a:ln>
        </p:spPr>
      </p:pic>
      <p:sp>
        <p:nvSpPr>
          <p:cNvPr id="14339" name="Titre 1"/>
          <p:cNvSpPr>
            <a:spLocks noGrp="1"/>
          </p:cNvSpPr>
          <p:nvPr>
            <p:ph type="title"/>
          </p:nvPr>
        </p:nvSpPr>
        <p:spPr>
          <a:xfrm>
            <a:off x="179388" y="46038"/>
            <a:ext cx="8280400" cy="708025"/>
          </a:xfrm>
        </p:spPr>
        <p:txBody>
          <a:bodyPr/>
          <a:lstStyle/>
          <a:p>
            <a:r>
              <a:rPr lang="en-US" sz="2000">
                <a:solidFill>
                  <a:schemeClr val="tx1"/>
                </a:solidFill>
              </a:rPr>
              <a:t>HDL METABOLISM: GENESIS (A) AND ROLE IN REVERSE CHOLESTEROL TRANSPORT (B)</a:t>
            </a:r>
            <a:endParaRPr lang="fr-FR" sz="2000">
              <a:solidFill>
                <a:schemeClr val="tx1"/>
              </a:solidFill>
            </a:endParaRPr>
          </a:p>
        </p:txBody>
      </p:sp>
      <p:sp>
        <p:nvSpPr>
          <p:cNvPr id="5" name="ZoneTexte 4"/>
          <p:cNvSpPr txBox="1"/>
          <p:nvPr/>
        </p:nvSpPr>
        <p:spPr>
          <a:xfrm>
            <a:off x="80963" y="971550"/>
            <a:ext cx="407987" cy="461963"/>
          </a:xfrm>
          <a:prstGeom prst="rect">
            <a:avLst/>
          </a:prstGeom>
          <a:noFill/>
          <a:effectLst>
            <a:outerShdw blurRad="12700" dist="25400" dir="2700000" algn="tl" rotWithShape="0">
              <a:prstClr val="black">
                <a:alpha val="20000"/>
              </a:prstClr>
            </a:outerShdw>
          </a:effectLst>
        </p:spPr>
        <p:txBody>
          <a:bodyPr wrap="none">
            <a:spAutoFit/>
          </a:bodyPr>
          <a:lstStyle/>
          <a:p>
            <a:pPr>
              <a:defRPr/>
            </a:pPr>
            <a:r>
              <a:rPr lang="fr-CA" sz="2400" b="1" dirty="0">
                <a:solidFill>
                  <a:srgbClr val="C00000"/>
                </a:solidFill>
              </a:rPr>
              <a:t>A</a:t>
            </a:r>
          </a:p>
        </p:txBody>
      </p:sp>
      <p:sp>
        <p:nvSpPr>
          <p:cNvPr id="6" name="ZoneTexte 5"/>
          <p:cNvSpPr txBox="1"/>
          <p:nvPr/>
        </p:nvSpPr>
        <p:spPr>
          <a:xfrm>
            <a:off x="3613150" y="963613"/>
            <a:ext cx="406400" cy="461962"/>
          </a:xfrm>
          <a:prstGeom prst="rect">
            <a:avLst/>
          </a:prstGeom>
          <a:noFill/>
          <a:effectLst>
            <a:outerShdw blurRad="12700" dist="25400" dir="2700000" algn="tl" rotWithShape="0">
              <a:prstClr val="black">
                <a:alpha val="20000"/>
              </a:prstClr>
            </a:outerShdw>
          </a:effectLst>
        </p:spPr>
        <p:txBody>
          <a:bodyPr wrap="none">
            <a:spAutoFit/>
          </a:bodyPr>
          <a:lstStyle/>
          <a:p>
            <a:pPr>
              <a:defRPr/>
            </a:pPr>
            <a:r>
              <a:rPr lang="fr-CA" sz="2400" b="1" dirty="0">
                <a:solidFill>
                  <a:srgbClr val="C00000"/>
                </a:solidFill>
              </a:rPr>
              <a:t>B</a:t>
            </a:r>
          </a:p>
        </p:txBody>
      </p:sp>
      <p:pic>
        <p:nvPicPr>
          <p:cNvPr id="14342" name="Image 8" descr="legende.png"/>
          <p:cNvPicPr>
            <a:picLocks noChangeAspect="1"/>
          </p:cNvPicPr>
          <p:nvPr/>
        </p:nvPicPr>
        <p:blipFill>
          <a:blip r:embed="rId3" cstate="print"/>
          <a:srcRect/>
          <a:stretch>
            <a:fillRect/>
          </a:stretch>
        </p:blipFill>
        <p:spPr bwMode="auto">
          <a:xfrm>
            <a:off x="6156325" y="5702300"/>
            <a:ext cx="2941638" cy="1076325"/>
          </a:xfrm>
          <a:prstGeom prst="rect">
            <a:avLst/>
          </a:prstGeom>
          <a:noFill/>
          <a:ln w="9525">
            <a:noFill/>
            <a:miter lim="800000"/>
            <a:headEnd/>
            <a:tailEnd/>
          </a:ln>
        </p:spPr>
      </p:pic>
      <p:sp>
        <p:nvSpPr>
          <p:cNvPr id="14343" name="ZoneTexte 6"/>
          <p:cNvSpPr txBox="1">
            <a:spLocks noChangeArrowheads="1"/>
          </p:cNvSpPr>
          <p:nvPr/>
        </p:nvSpPr>
        <p:spPr bwMode="auto">
          <a:xfrm>
            <a:off x="6343650" y="5738813"/>
            <a:ext cx="781050" cy="292100"/>
          </a:xfrm>
          <a:prstGeom prst="rect">
            <a:avLst/>
          </a:prstGeom>
          <a:noFill/>
          <a:ln w="9525">
            <a:noFill/>
            <a:miter lim="800000"/>
            <a:headEnd/>
            <a:tailEnd/>
          </a:ln>
        </p:spPr>
        <p:txBody>
          <a:bodyPr wrap="none">
            <a:spAutoFit/>
          </a:bodyPr>
          <a:lstStyle/>
          <a:p>
            <a:r>
              <a:rPr lang="fr-CA" sz="1300" b="1" i="1">
                <a:solidFill>
                  <a:srgbClr val="C00000"/>
                </a:solidFill>
              </a:rPr>
              <a:t>Legend</a:t>
            </a:r>
          </a:p>
        </p:txBody>
      </p:sp>
      <p:sp>
        <p:nvSpPr>
          <p:cNvPr id="14344" name="ZoneTexte 7"/>
          <p:cNvSpPr txBox="1">
            <a:spLocks noChangeArrowheads="1"/>
          </p:cNvSpPr>
          <p:nvPr/>
        </p:nvSpPr>
        <p:spPr bwMode="auto">
          <a:xfrm>
            <a:off x="6227763" y="6013450"/>
            <a:ext cx="2806700" cy="708025"/>
          </a:xfrm>
          <a:prstGeom prst="rect">
            <a:avLst/>
          </a:prstGeom>
          <a:noFill/>
          <a:ln w="9525">
            <a:noFill/>
            <a:miter lim="800000"/>
            <a:headEnd/>
            <a:tailEnd/>
          </a:ln>
        </p:spPr>
        <p:txBody>
          <a:bodyPr wrap="none">
            <a:spAutoFit/>
          </a:bodyPr>
          <a:lstStyle/>
          <a:p>
            <a:pPr>
              <a:lnSpc>
                <a:spcPts val="1200"/>
              </a:lnSpc>
            </a:pPr>
            <a:r>
              <a:rPr lang="fr-CA" sz="1000" b="1"/>
              <a:t>CETP = cholesteryl ester transfer protein</a:t>
            </a:r>
          </a:p>
          <a:p>
            <a:pPr>
              <a:lnSpc>
                <a:spcPts val="1200"/>
              </a:lnSpc>
            </a:pPr>
            <a:r>
              <a:rPr lang="fr-CA" sz="1000" b="1"/>
              <a:t>HTGL = hepatic triglyceride lipase</a:t>
            </a:r>
          </a:p>
          <a:p>
            <a:pPr>
              <a:lnSpc>
                <a:spcPts val="1200"/>
              </a:lnSpc>
            </a:pPr>
            <a:r>
              <a:rPr lang="fr-CA" sz="1000" b="1"/>
              <a:t>LCAT = lecithin cholesterol acyltransferase</a:t>
            </a:r>
          </a:p>
          <a:p>
            <a:pPr>
              <a:lnSpc>
                <a:spcPts val="1200"/>
              </a:lnSpc>
            </a:pPr>
            <a:r>
              <a:rPr lang="fr-CA" sz="1000" b="1"/>
              <a:t>TG = triglyceride</a:t>
            </a:r>
          </a:p>
        </p:txBody>
      </p:sp>
      <p:grpSp>
        <p:nvGrpSpPr>
          <p:cNvPr id="2" name="Groupe 8"/>
          <p:cNvGrpSpPr>
            <a:grpSpLocks/>
          </p:cNvGrpSpPr>
          <p:nvPr/>
        </p:nvGrpSpPr>
        <p:grpSpPr bwMode="auto">
          <a:xfrm>
            <a:off x="4160838" y="2482850"/>
            <a:ext cx="842962" cy="317500"/>
            <a:chOff x="2133603" y="2366683"/>
            <a:chExt cx="948635" cy="358588"/>
          </a:xfrm>
        </p:grpSpPr>
        <p:sp>
          <p:nvSpPr>
            <p:cNvPr id="11" name="Cube 10"/>
            <p:cNvSpPr/>
            <p:nvPr/>
          </p:nvSpPr>
          <p:spPr>
            <a:xfrm>
              <a:off x="2133603" y="2366683"/>
              <a:ext cx="928984" cy="358588"/>
            </a:xfrm>
            <a:prstGeom prst="cube">
              <a:avLst>
                <a:gd name="adj" fmla="val 0"/>
              </a:avLst>
            </a:prstGeom>
            <a:solidFill>
              <a:schemeClr val="bg1"/>
            </a:solidFill>
            <a:ln w="635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400" b="1" dirty="0" err="1">
                  <a:solidFill>
                    <a:schemeClr val="tx1"/>
                  </a:solidFill>
                </a:rPr>
                <a:t>Liver</a:t>
              </a:r>
              <a:endParaRPr lang="fr-CA" sz="1400" b="1" dirty="0">
                <a:solidFill>
                  <a:schemeClr val="tx1"/>
                </a:solidFill>
              </a:endParaRPr>
            </a:p>
          </p:txBody>
        </p:sp>
        <p:pic>
          <p:nvPicPr>
            <p:cNvPr id="14387" name="Image 10" descr="triangle.png"/>
            <p:cNvPicPr>
              <a:picLocks noChangeAspect="1"/>
            </p:cNvPicPr>
            <p:nvPr/>
          </p:nvPicPr>
          <p:blipFill>
            <a:blip r:embed="rId4" cstate="print"/>
            <a:srcRect/>
            <a:stretch>
              <a:fillRect/>
            </a:stretch>
          </p:blipFill>
          <p:spPr bwMode="auto">
            <a:xfrm rot="-2700000">
              <a:off x="2913472" y="2610957"/>
              <a:ext cx="168766" cy="82662"/>
            </a:xfrm>
            <a:prstGeom prst="rect">
              <a:avLst/>
            </a:prstGeom>
            <a:noFill/>
            <a:ln w="9525">
              <a:noFill/>
              <a:miter lim="800000"/>
              <a:headEnd/>
              <a:tailEnd/>
            </a:ln>
          </p:spPr>
        </p:pic>
      </p:grpSp>
      <p:grpSp>
        <p:nvGrpSpPr>
          <p:cNvPr id="3" name="Groupe 8"/>
          <p:cNvGrpSpPr>
            <a:grpSpLocks/>
          </p:cNvGrpSpPr>
          <p:nvPr/>
        </p:nvGrpSpPr>
        <p:grpSpPr bwMode="auto">
          <a:xfrm>
            <a:off x="839788" y="1030288"/>
            <a:ext cx="889000" cy="371475"/>
            <a:chOff x="2133603" y="2366683"/>
            <a:chExt cx="928734" cy="388825"/>
          </a:xfrm>
        </p:grpSpPr>
        <p:sp>
          <p:nvSpPr>
            <p:cNvPr id="14" name="Cube 13"/>
            <p:cNvSpPr/>
            <p:nvPr/>
          </p:nvSpPr>
          <p:spPr>
            <a:xfrm>
              <a:off x="2133603" y="2366683"/>
              <a:ext cx="928734" cy="358915"/>
            </a:xfrm>
            <a:prstGeom prst="cube">
              <a:avLst>
                <a:gd name="adj" fmla="val 0"/>
              </a:avLst>
            </a:prstGeom>
            <a:solidFill>
              <a:schemeClr val="bg1"/>
            </a:solidFill>
            <a:ln w="635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400" b="1" dirty="0" err="1">
                  <a:solidFill>
                    <a:schemeClr val="tx1"/>
                  </a:solidFill>
                </a:rPr>
                <a:t>Liver</a:t>
              </a:r>
              <a:endParaRPr lang="fr-CA" sz="1400" b="1" dirty="0">
                <a:solidFill>
                  <a:schemeClr val="tx1"/>
                </a:solidFill>
              </a:endParaRPr>
            </a:p>
          </p:txBody>
        </p:sp>
        <p:pic>
          <p:nvPicPr>
            <p:cNvPr id="14385" name="Image 10" descr="triangle.png"/>
            <p:cNvPicPr>
              <a:picLocks noChangeAspect="1"/>
            </p:cNvPicPr>
            <p:nvPr/>
          </p:nvPicPr>
          <p:blipFill>
            <a:blip r:embed="rId4" cstate="print"/>
            <a:srcRect/>
            <a:stretch>
              <a:fillRect/>
            </a:stretch>
          </p:blipFill>
          <p:spPr bwMode="auto">
            <a:xfrm rot="2700000">
              <a:off x="2117304" y="2629750"/>
              <a:ext cx="168937" cy="82579"/>
            </a:xfrm>
            <a:prstGeom prst="rect">
              <a:avLst/>
            </a:prstGeom>
            <a:noFill/>
            <a:ln w="9525">
              <a:noFill/>
              <a:miter lim="800000"/>
              <a:headEnd/>
              <a:tailEnd/>
            </a:ln>
          </p:spPr>
        </p:pic>
      </p:grpSp>
      <p:grpSp>
        <p:nvGrpSpPr>
          <p:cNvPr id="4" name="Groupe 8"/>
          <p:cNvGrpSpPr>
            <a:grpSpLocks/>
          </p:cNvGrpSpPr>
          <p:nvPr/>
        </p:nvGrpSpPr>
        <p:grpSpPr bwMode="auto">
          <a:xfrm>
            <a:off x="2417763" y="1030288"/>
            <a:ext cx="1042987" cy="371475"/>
            <a:chOff x="2133602" y="2366683"/>
            <a:chExt cx="1089117" cy="388825"/>
          </a:xfrm>
        </p:grpSpPr>
        <p:sp>
          <p:nvSpPr>
            <p:cNvPr id="17" name="Cube 16"/>
            <p:cNvSpPr/>
            <p:nvPr/>
          </p:nvSpPr>
          <p:spPr>
            <a:xfrm>
              <a:off x="2133602" y="2366683"/>
              <a:ext cx="1089117" cy="358915"/>
            </a:xfrm>
            <a:prstGeom prst="cube">
              <a:avLst>
                <a:gd name="adj" fmla="val 0"/>
              </a:avLst>
            </a:prstGeom>
            <a:solidFill>
              <a:schemeClr val="bg1"/>
            </a:solidFill>
            <a:ln w="635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400" b="1" dirty="0">
                  <a:solidFill>
                    <a:schemeClr val="tx1"/>
                  </a:solidFill>
                </a:rPr>
                <a:t>Intestine</a:t>
              </a:r>
            </a:p>
          </p:txBody>
        </p:sp>
        <p:pic>
          <p:nvPicPr>
            <p:cNvPr id="14383" name="Image 10" descr="triangle.png"/>
            <p:cNvPicPr>
              <a:picLocks noChangeAspect="1"/>
            </p:cNvPicPr>
            <p:nvPr/>
          </p:nvPicPr>
          <p:blipFill>
            <a:blip r:embed="rId4" cstate="print"/>
            <a:srcRect/>
            <a:stretch>
              <a:fillRect/>
            </a:stretch>
          </p:blipFill>
          <p:spPr bwMode="auto">
            <a:xfrm rot="2700000">
              <a:off x="2117304" y="2629750"/>
              <a:ext cx="168937" cy="82579"/>
            </a:xfrm>
            <a:prstGeom prst="rect">
              <a:avLst/>
            </a:prstGeom>
            <a:noFill/>
            <a:ln w="9525">
              <a:noFill/>
              <a:miter lim="800000"/>
              <a:headEnd/>
              <a:tailEnd/>
            </a:ln>
          </p:spPr>
        </p:pic>
      </p:grpSp>
      <p:sp>
        <p:nvSpPr>
          <p:cNvPr id="14348" name="ZoneTexte 18"/>
          <p:cNvSpPr txBox="1">
            <a:spLocks noChangeArrowheads="1"/>
          </p:cNvSpPr>
          <p:nvPr/>
        </p:nvSpPr>
        <p:spPr bwMode="auto">
          <a:xfrm>
            <a:off x="0" y="2667000"/>
            <a:ext cx="1298575" cy="307975"/>
          </a:xfrm>
          <a:prstGeom prst="rect">
            <a:avLst/>
          </a:prstGeom>
          <a:noFill/>
          <a:ln w="9525">
            <a:noFill/>
            <a:miter lim="800000"/>
            <a:headEnd/>
            <a:tailEnd/>
          </a:ln>
        </p:spPr>
        <p:txBody>
          <a:bodyPr wrap="none">
            <a:spAutoFit/>
          </a:bodyPr>
          <a:lstStyle/>
          <a:p>
            <a:r>
              <a:rPr lang="fr-CA" sz="1400" b="1" i="1"/>
              <a:t>Nascent HDL</a:t>
            </a:r>
          </a:p>
        </p:txBody>
      </p:sp>
      <p:sp>
        <p:nvSpPr>
          <p:cNvPr id="14349" name="ZoneTexte 19"/>
          <p:cNvSpPr txBox="1">
            <a:spLocks noChangeArrowheads="1"/>
          </p:cNvSpPr>
          <p:nvPr/>
        </p:nvSpPr>
        <p:spPr bwMode="auto">
          <a:xfrm>
            <a:off x="744538" y="3589338"/>
            <a:ext cx="674687" cy="277812"/>
          </a:xfrm>
          <a:prstGeom prst="rect">
            <a:avLst/>
          </a:prstGeom>
          <a:noFill/>
          <a:ln w="9525">
            <a:noFill/>
            <a:miter lim="800000"/>
            <a:headEnd/>
            <a:tailEnd/>
          </a:ln>
        </p:spPr>
        <p:txBody>
          <a:bodyPr wrap="none">
            <a:spAutoFit/>
          </a:bodyPr>
          <a:lstStyle/>
          <a:p>
            <a:r>
              <a:rPr lang="fr-CA" sz="1200" b="1"/>
              <a:t>Apo AI</a:t>
            </a:r>
          </a:p>
        </p:txBody>
      </p:sp>
      <p:sp>
        <p:nvSpPr>
          <p:cNvPr id="14350" name="ZoneTexte 20"/>
          <p:cNvSpPr txBox="1">
            <a:spLocks noChangeArrowheads="1"/>
          </p:cNvSpPr>
          <p:nvPr/>
        </p:nvSpPr>
        <p:spPr bwMode="auto">
          <a:xfrm>
            <a:off x="2536825" y="3562350"/>
            <a:ext cx="630238" cy="277813"/>
          </a:xfrm>
          <a:prstGeom prst="rect">
            <a:avLst/>
          </a:prstGeom>
          <a:noFill/>
          <a:ln w="9525">
            <a:noFill/>
            <a:miter lim="800000"/>
            <a:headEnd/>
            <a:tailEnd/>
          </a:ln>
        </p:spPr>
        <p:txBody>
          <a:bodyPr wrap="none">
            <a:spAutoFit/>
          </a:bodyPr>
          <a:lstStyle/>
          <a:p>
            <a:r>
              <a:rPr lang="fr-CA" sz="1200" b="1"/>
              <a:t>Apo E</a:t>
            </a:r>
          </a:p>
        </p:txBody>
      </p:sp>
      <p:sp>
        <p:nvSpPr>
          <p:cNvPr id="14351" name="ZoneTexte 21"/>
          <p:cNvSpPr txBox="1">
            <a:spLocks noChangeArrowheads="1"/>
          </p:cNvSpPr>
          <p:nvPr/>
        </p:nvSpPr>
        <p:spPr bwMode="auto">
          <a:xfrm>
            <a:off x="2600325" y="4800600"/>
            <a:ext cx="719138" cy="276225"/>
          </a:xfrm>
          <a:prstGeom prst="rect">
            <a:avLst/>
          </a:prstGeom>
          <a:noFill/>
          <a:ln w="9525">
            <a:noFill/>
            <a:miter lim="800000"/>
            <a:headEnd/>
            <a:tailEnd/>
          </a:ln>
        </p:spPr>
        <p:txBody>
          <a:bodyPr wrap="none">
            <a:spAutoFit/>
          </a:bodyPr>
          <a:lstStyle/>
          <a:p>
            <a:r>
              <a:rPr lang="fr-CA" sz="1200" b="1"/>
              <a:t>Apo AII</a:t>
            </a:r>
          </a:p>
        </p:txBody>
      </p:sp>
      <p:sp>
        <p:nvSpPr>
          <p:cNvPr id="14352" name="ZoneTexte 22"/>
          <p:cNvSpPr txBox="1">
            <a:spLocks noChangeArrowheads="1"/>
          </p:cNvSpPr>
          <p:nvPr/>
        </p:nvSpPr>
        <p:spPr bwMode="auto">
          <a:xfrm>
            <a:off x="592138" y="4729163"/>
            <a:ext cx="674687" cy="276225"/>
          </a:xfrm>
          <a:prstGeom prst="rect">
            <a:avLst/>
          </a:prstGeom>
          <a:noFill/>
          <a:ln w="9525">
            <a:noFill/>
            <a:miter lim="800000"/>
            <a:headEnd/>
            <a:tailEnd/>
          </a:ln>
        </p:spPr>
        <p:txBody>
          <a:bodyPr wrap="none">
            <a:spAutoFit/>
          </a:bodyPr>
          <a:lstStyle/>
          <a:p>
            <a:r>
              <a:rPr lang="fr-CA" sz="1200" b="1"/>
              <a:t>Apo AI</a:t>
            </a:r>
          </a:p>
        </p:txBody>
      </p:sp>
      <p:sp>
        <p:nvSpPr>
          <p:cNvPr id="14353" name="ZoneTexte 23"/>
          <p:cNvSpPr txBox="1">
            <a:spLocks noChangeArrowheads="1"/>
          </p:cNvSpPr>
          <p:nvPr/>
        </p:nvSpPr>
        <p:spPr bwMode="auto">
          <a:xfrm>
            <a:off x="538163" y="4181475"/>
            <a:ext cx="652462" cy="307975"/>
          </a:xfrm>
          <a:prstGeom prst="rect">
            <a:avLst/>
          </a:prstGeom>
          <a:noFill/>
          <a:ln w="9525">
            <a:noFill/>
            <a:miter lim="800000"/>
            <a:headEnd/>
            <a:tailEnd/>
          </a:ln>
        </p:spPr>
        <p:txBody>
          <a:bodyPr wrap="none">
            <a:spAutoFit/>
          </a:bodyPr>
          <a:lstStyle/>
          <a:p>
            <a:r>
              <a:rPr lang="fr-CA" sz="1400" b="1"/>
              <a:t>HDL3</a:t>
            </a:r>
          </a:p>
        </p:txBody>
      </p:sp>
      <p:sp>
        <p:nvSpPr>
          <p:cNvPr id="25" name="Rogner un rectangle à un seul coin 24"/>
          <p:cNvSpPr/>
          <p:nvPr/>
        </p:nvSpPr>
        <p:spPr bwMode="auto">
          <a:xfrm flipH="1">
            <a:off x="1177925" y="3275013"/>
            <a:ext cx="525463" cy="236537"/>
          </a:xfrm>
          <a:prstGeom prst="snip1Rect">
            <a:avLst>
              <a:gd name="adj" fmla="val 9087"/>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fr-CA" sz="1000" b="1" dirty="0"/>
              <a:t>LCAT</a:t>
            </a:r>
          </a:p>
        </p:txBody>
      </p:sp>
      <p:sp>
        <p:nvSpPr>
          <p:cNvPr id="30" name="Rogner un rectangle avec un coin diagonal 29"/>
          <p:cNvSpPr/>
          <p:nvPr/>
        </p:nvSpPr>
        <p:spPr>
          <a:xfrm>
            <a:off x="288925" y="5151438"/>
            <a:ext cx="2938463" cy="1003300"/>
          </a:xfrm>
          <a:prstGeom prst="snip2DiagRect">
            <a:avLst>
              <a:gd name="adj1" fmla="val 0"/>
              <a:gd name="adj2" fmla="val 30086"/>
            </a:avLst>
          </a:prstGeom>
          <a:solidFill>
            <a:schemeClr val="bg1">
              <a:alpha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en-US" sz="1000" b="1" dirty="0">
                <a:solidFill>
                  <a:schemeClr val="tx1"/>
                </a:solidFill>
              </a:rPr>
              <a:t> Uptake of free cholesterol (from cells </a:t>
            </a:r>
          </a:p>
          <a:p>
            <a:pPr>
              <a:defRPr/>
            </a:pPr>
            <a:r>
              <a:rPr lang="en-US" sz="1000" b="1" dirty="0">
                <a:solidFill>
                  <a:schemeClr val="tx1"/>
                </a:solidFill>
              </a:rPr>
              <a:t>  </a:t>
            </a:r>
            <a:r>
              <a:rPr lang="fr-CA" sz="1000" b="1" dirty="0">
                <a:solidFill>
                  <a:schemeClr val="tx1"/>
                </a:solidFill>
              </a:rPr>
              <a:t>surface of TG-</a:t>
            </a:r>
            <a:r>
              <a:rPr lang="fr-CA" sz="1000" b="1" dirty="0" err="1">
                <a:solidFill>
                  <a:schemeClr val="tx1"/>
                </a:solidFill>
              </a:rPr>
              <a:t>rlch</a:t>
            </a:r>
            <a:r>
              <a:rPr lang="fr-CA" sz="1000" b="1" dirty="0">
                <a:solidFill>
                  <a:schemeClr val="tx1"/>
                </a:solidFill>
              </a:rPr>
              <a:t> </a:t>
            </a:r>
            <a:r>
              <a:rPr lang="fr-CA" sz="1000" b="1" dirty="0" err="1">
                <a:solidFill>
                  <a:schemeClr val="tx1"/>
                </a:solidFill>
              </a:rPr>
              <a:t>lipoproteins</a:t>
            </a:r>
            <a:r>
              <a:rPr lang="fr-CA" sz="1000" b="1" dirty="0">
                <a:solidFill>
                  <a:schemeClr val="tx1"/>
                </a:solidFill>
              </a:rPr>
              <a:t>)</a:t>
            </a:r>
          </a:p>
          <a:p>
            <a:pPr>
              <a:buFont typeface="Arial" pitchFamily="34" charset="0"/>
              <a:buChar char="•"/>
              <a:defRPr/>
            </a:pPr>
            <a:r>
              <a:rPr lang="en-US" sz="1000" b="1" dirty="0">
                <a:solidFill>
                  <a:schemeClr val="tx1"/>
                </a:solidFill>
              </a:rPr>
              <a:t> </a:t>
            </a:r>
            <a:r>
              <a:rPr lang="en-US" sz="1000" b="1" dirty="0" err="1">
                <a:solidFill>
                  <a:schemeClr val="tx1"/>
                </a:solidFill>
              </a:rPr>
              <a:t>Esterification</a:t>
            </a:r>
            <a:r>
              <a:rPr lang="en-US" sz="1000" b="1" dirty="0">
                <a:solidFill>
                  <a:schemeClr val="tx1"/>
                </a:solidFill>
              </a:rPr>
              <a:t> of free cholesterol by </a:t>
            </a:r>
          </a:p>
          <a:p>
            <a:pPr>
              <a:defRPr/>
            </a:pPr>
            <a:r>
              <a:rPr lang="en-US" sz="1000" b="1" dirty="0">
                <a:solidFill>
                  <a:schemeClr val="tx1"/>
                </a:solidFill>
              </a:rPr>
              <a:t>  LCAT</a:t>
            </a:r>
            <a:r>
              <a:rPr lang="fr-CA" sz="1000" b="1" dirty="0">
                <a:solidFill>
                  <a:schemeClr val="tx1"/>
                </a:solidFill>
              </a:rPr>
              <a:t>                           </a:t>
            </a:r>
          </a:p>
          <a:p>
            <a:pPr>
              <a:buFont typeface="Arial" pitchFamily="34" charset="0"/>
              <a:buChar char="•"/>
              <a:defRPr/>
            </a:pPr>
            <a:r>
              <a:rPr lang="en-US" sz="1000" b="1" dirty="0">
                <a:solidFill>
                  <a:schemeClr val="tx1"/>
                </a:solidFill>
              </a:rPr>
              <a:t> Migration from surface to core of HDL</a:t>
            </a:r>
            <a:endParaRPr lang="fr-CA" sz="1000" b="1" dirty="0">
              <a:solidFill>
                <a:schemeClr val="tx1"/>
              </a:solidFill>
            </a:endParaRPr>
          </a:p>
        </p:txBody>
      </p:sp>
      <p:sp>
        <p:nvSpPr>
          <p:cNvPr id="32" name="Rogner un rectangle avec un coin diagonal 31"/>
          <p:cNvSpPr/>
          <p:nvPr/>
        </p:nvSpPr>
        <p:spPr>
          <a:xfrm>
            <a:off x="3630613" y="3582988"/>
            <a:ext cx="1541462" cy="674687"/>
          </a:xfrm>
          <a:prstGeom prst="snip2DiagRect">
            <a:avLst>
              <a:gd name="adj1" fmla="val 0"/>
              <a:gd name="adj2" fmla="val 26418"/>
            </a:avLst>
          </a:prstGeom>
          <a:solidFill>
            <a:schemeClr val="bg1">
              <a:alpha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36000" rIns="36000" anchor="ctr"/>
          <a:lstStyle/>
          <a:p>
            <a:pPr>
              <a:defRPr/>
            </a:pPr>
            <a:r>
              <a:rPr lang="fr-CA" sz="1000" b="1" dirty="0">
                <a:solidFill>
                  <a:schemeClr val="tx1"/>
                </a:solidFill>
              </a:rPr>
              <a:t>Direct </a:t>
            </a:r>
            <a:r>
              <a:rPr lang="fr-CA" sz="1000" b="1" dirty="0" err="1">
                <a:solidFill>
                  <a:schemeClr val="tx1"/>
                </a:solidFill>
              </a:rPr>
              <a:t>liver</a:t>
            </a:r>
            <a:r>
              <a:rPr lang="fr-CA" sz="1000" b="1" dirty="0">
                <a:solidFill>
                  <a:schemeClr val="tx1"/>
                </a:solidFill>
              </a:rPr>
              <a:t> </a:t>
            </a:r>
            <a:r>
              <a:rPr lang="fr-CA" sz="1000" b="1" dirty="0" err="1">
                <a:solidFill>
                  <a:schemeClr val="tx1"/>
                </a:solidFill>
              </a:rPr>
              <a:t>uptake</a:t>
            </a:r>
            <a:r>
              <a:rPr lang="fr-CA" sz="1000" b="1" dirty="0">
                <a:solidFill>
                  <a:schemeClr val="tx1"/>
                </a:solidFill>
              </a:rPr>
              <a:t> of </a:t>
            </a:r>
          </a:p>
          <a:p>
            <a:pPr>
              <a:defRPr/>
            </a:pPr>
            <a:r>
              <a:rPr lang="fr-CA" sz="1000" b="1" dirty="0" err="1">
                <a:solidFill>
                  <a:schemeClr val="tx1"/>
                </a:solidFill>
              </a:rPr>
              <a:t>cholesteryl</a:t>
            </a:r>
            <a:r>
              <a:rPr lang="fr-CA" sz="1000" b="1" dirty="0">
                <a:solidFill>
                  <a:schemeClr val="tx1"/>
                </a:solidFill>
              </a:rPr>
              <a:t> esters by </a:t>
            </a:r>
          </a:p>
          <a:p>
            <a:pPr>
              <a:defRPr/>
            </a:pPr>
            <a:r>
              <a:rPr lang="fr-CA" sz="1000" b="1" dirty="0">
                <a:solidFill>
                  <a:schemeClr val="tx1"/>
                </a:solidFill>
              </a:rPr>
              <a:t>SR-B1 </a:t>
            </a:r>
            <a:r>
              <a:rPr lang="fr-CA" sz="1000" b="1" dirty="0" err="1">
                <a:solidFill>
                  <a:schemeClr val="tx1"/>
                </a:solidFill>
              </a:rPr>
              <a:t>receptor</a:t>
            </a:r>
            <a:endParaRPr lang="fr-CA" sz="1000" b="1" dirty="0">
              <a:solidFill>
                <a:schemeClr val="tx1"/>
              </a:solidFill>
            </a:endParaRPr>
          </a:p>
        </p:txBody>
      </p:sp>
      <p:sp>
        <p:nvSpPr>
          <p:cNvPr id="35" name="Rogner un rectangle avec un coin diagonal 34"/>
          <p:cNvSpPr/>
          <p:nvPr/>
        </p:nvSpPr>
        <p:spPr>
          <a:xfrm>
            <a:off x="7554913" y="2716213"/>
            <a:ext cx="1460500" cy="646112"/>
          </a:xfrm>
          <a:prstGeom prst="snip2DiagRect">
            <a:avLst>
              <a:gd name="adj1" fmla="val 0"/>
              <a:gd name="adj2" fmla="val 26418"/>
            </a:avLst>
          </a:prstGeom>
          <a:solidFill>
            <a:schemeClr val="bg1">
              <a:alpha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defRPr/>
            </a:pPr>
            <a:r>
              <a:rPr lang="fr-CA" sz="1000" b="1" dirty="0">
                <a:solidFill>
                  <a:schemeClr val="tx1"/>
                </a:solidFill>
              </a:rPr>
              <a:t>Transfer of </a:t>
            </a:r>
            <a:r>
              <a:rPr lang="fr-CA" sz="1000" b="1" dirty="0" err="1">
                <a:solidFill>
                  <a:schemeClr val="tx1"/>
                </a:solidFill>
              </a:rPr>
              <a:t>cholesteryl</a:t>
            </a:r>
            <a:r>
              <a:rPr lang="fr-CA" sz="1000" b="1" dirty="0">
                <a:solidFill>
                  <a:schemeClr val="tx1"/>
                </a:solidFill>
              </a:rPr>
              <a:t> esters to VLDL via CETP</a:t>
            </a:r>
          </a:p>
        </p:txBody>
      </p:sp>
      <p:sp>
        <p:nvSpPr>
          <p:cNvPr id="14358" name="ZoneTexte 35"/>
          <p:cNvSpPr txBox="1">
            <a:spLocks noChangeArrowheads="1"/>
          </p:cNvSpPr>
          <p:nvPr/>
        </p:nvSpPr>
        <p:spPr bwMode="auto">
          <a:xfrm>
            <a:off x="4868863" y="1212850"/>
            <a:ext cx="587375" cy="276225"/>
          </a:xfrm>
          <a:prstGeom prst="rect">
            <a:avLst/>
          </a:prstGeom>
          <a:noFill/>
          <a:ln w="9525">
            <a:noFill/>
            <a:miter lim="800000"/>
            <a:headEnd/>
            <a:tailEnd/>
          </a:ln>
        </p:spPr>
        <p:txBody>
          <a:bodyPr wrap="none">
            <a:spAutoFit/>
          </a:bodyPr>
          <a:lstStyle/>
          <a:p>
            <a:r>
              <a:rPr lang="fr-CA" sz="1200" b="1"/>
              <a:t>VLDL</a:t>
            </a:r>
          </a:p>
        </p:txBody>
      </p:sp>
      <p:sp>
        <p:nvSpPr>
          <p:cNvPr id="14359" name="ZoneTexte 36"/>
          <p:cNvSpPr txBox="1">
            <a:spLocks noChangeArrowheads="1"/>
          </p:cNvSpPr>
          <p:nvPr/>
        </p:nvSpPr>
        <p:spPr bwMode="auto">
          <a:xfrm>
            <a:off x="6573838" y="3719513"/>
            <a:ext cx="484187" cy="277812"/>
          </a:xfrm>
          <a:prstGeom prst="rect">
            <a:avLst/>
          </a:prstGeom>
          <a:noFill/>
          <a:ln w="9525">
            <a:noFill/>
            <a:miter lim="800000"/>
            <a:headEnd/>
            <a:tailEnd/>
          </a:ln>
        </p:spPr>
        <p:txBody>
          <a:bodyPr wrap="none">
            <a:spAutoFit/>
          </a:bodyPr>
          <a:lstStyle/>
          <a:p>
            <a:r>
              <a:rPr lang="fr-CA" sz="1200" b="1"/>
              <a:t>LDL</a:t>
            </a:r>
          </a:p>
        </p:txBody>
      </p:sp>
      <p:sp>
        <p:nvSpPr>
          <p:cNvPr id="14360" name="ZoneTexte 37"/>
          <p:cNvSpPr txBox="1">
            <a:spLocks noChangeArrowheads="1"/>
          </p:cNvSpPr>
          <p:nvPr/>
        </p:nvSpPr>
        <p:spPr bwMode="auto">
          <a:xfrm>
            <a:off x="6037263" y="4837113"/>
            <a:ext cx="500062" cy="277812"/>
          </a:xfrm>
          <a:prstGeom prst="rect">
            <a:avLst/>
          </a:prstGeom>
          <a:noFill/>
          <a:ln w="9525">
            <a:noFill/>
            <a:miter lim="800000"/>
            <a:headEnd/>
            <a:tailEnd/>
          </a:ln>
        </p:spPr>
        <p:txBody>
          <a:bodyPr wrap="none">
            <a:spAutoFit/>
          </a:bodyPr>
          <a:lstStyle/>
          <a:p>
            <a:r>
              <a:rPr lang="fr-CA" sz="1200" b="1"/>
              <a:t>HDL</a:t>
            </a:r>
          </a:p>
        </p:txBody>
      </p:sp>
      <p:sp>
        <p:nvSpPr>
          <p:cNvPr id="14361" name="ZoneTexte 38"/>
          <p:cNvSpPr txBox="1">
            <a:spLocks noChangeArrowheads="1"/>
          </p:cNvSpPr>
          <p:nvPr/>
        </p:nvSpPr>
        <p:spPr bwMode="auto">
          <a:xfrm>
            <a:off x="6083300" y="2925763"/>
            <a:ext cx="788988" cy="261937"/>
          </a:xfrm>
          <a:prstGeom prst="rect">
            <a:avLst/>
          </a:prstGeom>
          <a:noFill/>
          <a:ln w="9525">
            <a:noFill/>
            <a:miter lim="800000"/>
            <a:headEnd/>
            <a:tailEnd/>
          </a:ln>
        </p:spPr>
        <p:txBody>
          <a:bodyPr wrap="none">
            <a:spAutoFit/>
          </a:bodyPr>
          <a:lstStyle/>
          <a:p>
            <a:r>
              <a:rPr lang="fr-CA" sz="1100" b="1"/>
              <a:t>Remnant</a:t>
            </a:r>
          </a:p>
        </p:txBody>
      </p:sp>
      <p:sp>
        <p:nvSpPr>
          <p:cNvPr id="14362" name="ZoneTexte 39"/>
          <p:cNvSpPr txBox="1">
            <a:spLocks noChangeArrowheads="1"/>
          </p:cNvSpPr>
          <p:nvPr/>
        </p:nvSpPr>
        <p:spPr bwMode="auto">
          <a:xfrm>
            <a:off x="4092575" y="4824413"/>
            <a:ext cx="1449388" cy="554037"/>
          </a:xfrm>
          <a:prstGeom prst="rect">
            <a:avLst/>
          </a:prstGeom>
          <a:noFill/>
          <a:ln w="9525">
            <a:noFill/>
            <a:miter lim="800000"/>
            <a:headEnd/>
            <a:tailEnd/>
          </a:ln>
        </p:spPr>
        <p:txBody>
          <a:bodyPr wrap="none">
            <a:spAutoFit/>
          </a:bodyPr>
          <a:lstStyle/>
          <a:p>
            <a:r>
              <a:rPr lang="fr-CA" sz="1000" b="1"/>
              <a:t>Lipid-depleted</a:t>
            </a:r>
          </a:p>
          <a:p>
            <a:r>
              <a:rPr lang="fr-CA" sz="1000" b="1"/>
              <a:t>apo AI is catabolized</a:t>
            </a:r>
          </a:p>
          <a:p>
            <a:r>
              <a:rPr lang="fr-CA" sz="1000" b="1"/>
              <a:t>mainly In the kidney</a:t>
            </a:r>
          </a:p>
        </p:txBody>
      </p:sp>
      <p:sp>
        <p:nvSpPr>
          <p:cNvPr id="14363" name="ZoneTexte 40"/>
          <p:cNvSpPr txBox="1">
            <a:spLocks noChangeArrowheads="1"/>
          </p:cNvSpPr>
          <p:nvPr/>
        </p:nvSpPr>
        <p:spPr bwMode="auto">
          <a:xfrm>
            <a:off x="7534275" y="4468813"/>
            <a:ext cx="1612900" cy="554037"/>
          </a:xfrm>
          <a:prstGeom prst="rect">
            <a:avLst/>
          </a:prstGeom>
          <a:noFill/>
          <a:ln w="9525">
            <a:noFill/>
            <a:miter lim="800000"/>
            <a:headEnd/>
            <a:tailEnd/>
          </a:ln>
        </p:spPr>
        <p:txBody>
          <a:bodyPr wrap="none">
            <a:spAutoFit/>
          </a:bodyPr>
          <a:lstStyle/>
          <a:p>
            <a:r>
              <a:rPr lang="fr-CA" sz="1000" b="1"/>
              <a:t>Acquisition of free</a:t>
            </a:r>
          </a:p>
          <a:p>
            <a:r>
              <a:rPr lang="fr-CA" sz="1000" b="1"/>
              <a:t>cholesterol by HDL and</a:t>
            </a:r>
          </a:p>
          <a:p>
            <a:r>
              <a:rPr lang="fr-CA" sz="1000" b="1"/>
              <a:t>esterification by LCAT</a:t>
            </a:r>
          </a:p>
        </p:txBody>
      </p:sp>
      <p:sp>
        <p:nvSpPr>
          <p:cNvPr id="42" name="Rogner un rectangle à un seul coin 41"/>
          <p:cNvSpPr/>
          <p:nvPr/>
        </p:nvSpPr>
        <p:spPr bwMode="auto">
          <a:xfrm flipH="1">
            <a:off x="4489450" y="4360863"/>
            <a:ext cx="525463" cy="236537"/>
          </a:xfrm>
          <a:prstGeom prst="snip1Rect">
            <a:avLst>
              <a:gd name="adj" fmla="val 9087"/>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fr-CA" sz="1000" b="1" dirty="0"/>
              <a:t>HTGL</a:t>
            </a:r>
          </a:p>
        </p:txBody>
      </p:sp>
      <p:cxnSp>
        <p:nvCxnSpPr>
          <p:cNvPr id="38" name="Connecteur droit avec flèche 37"/>
          <p:cNvCxnSpPr/>
          <p:nvPr/>
        </p:nvCxnSpPr>
        <p:spPr>
          <a:xfrm rot="16200000" flipH="1">
            <a:off x="1322388" y="2039937"/>
            <a:ext cx="349250" cy="339725"/>
          </a:xfrm>
          <a:prstGeom prst="straightConnector1">
            <a:avLst/>
          </a:prstGeom>
          <a:ln w="762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nvCxnSpPr>
        <p:spPr>
          <a:xfrm rot="21420000" flipH="1">
            <a:off x="2074863" y="2047875"/>
            <a:ext cx="350837" cy="341313"/>
          </a:xfrm>
          <a:prstGeom prst="straightConnector1">
            <a:avLst/>
          </a:prstGeom>
          <a:ln w="762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rot="-2700000" flipH="1">
            <a:off x="1699419" y="3312319"/>
            <a:ext cx="349250" cy="341312"/>
          </a:xfrm>
          <a:prstGeom prst="straightConnector1">
            <a:avLst/>
          </a:prstGeom>
          <a:ln w="762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50" name="Arc 49"/>
          <p:cNvSpPr/>
          <p:nvPr/>
        </p:nvSpPr>
        <p:spPr>
          <a:xfrm rot="12224546" flipH="1">
            <a:off x="5372100" y="1817688"/>
            <a:ext cx="2030413" cy="2465387"/>
          </a:xfrm>
          <a:prstGeom prst="arc">
            <a:avLst>
              <a:gd name="adj1" fmla="val 1857936"/>
              <a:gd name="adj2" fmla="val 5267496"/>
            </a:avLst>
          </a:prstGeom>
          <a:ln w="76200">
            <a:solidFill>
              <a:srgbClr val="004F9E"/>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51" name="Arc 50"/>
          <p:cNvSpPr/>
          <p:nvPr/>
        </p:nvSpPr>
        <p:spPr>
          <a:xfrm rot="16200000" flipH="1">
            <a:off x="4870451" y="1965325"/>
            <a:ext cx="2406650" cy="2663825"/>
          </a:xfrm>
          <a:prstGeom prst="arc">
            <a:avLst>
              <a:gd name="adj1" fmla="val 1595642"/>
              <a:gd name="adj2" fmla="val 5235034"/>
            </a:avLst>
          </a:prstGeom>
          <a:ln w="76200">
            <a:solidFill>
              <a:srgbClr val="004F9E"/>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52" name="Arc 51"/>
          <p:cNvSpPr/>
          <p:nvPr/>
        </p:nvSpPr>
        <p:spPr>
          <a:xfrm rot="6478460">
            <a:off x="5471319" y="2112169"/>
            <a:ext cx="2306637" cy="2974975"/>
          </a:xfrm>
          <a:prstGeom prst="arc">
            <a:avLst>
              <a:gd name="adj1" fmla="val 1392959"/>
              <a:gd name="adj2" fmla="val 4895895"/>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53" name="Arc 52"/>
          <p:cNvSpPr/>
          <p:nvPr/>
        </p:nvSpPr>
        <p:spPr>
          <a:xfrm rot="3046736">
            <a:off x="4810126" y="1960562"/>
            <a:ext cx="2068512" cy="1624013"/>
          </a:xfrm>
          <a:prstGeom prst="arc">
            <a:avLst>
              <a:gd name="adj1" fmla="val 2213098"/>
              <a:gd name="adj2" fmla="val 4895895"/>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55" name="Arc 54"/>
          <p:cNvSpPr/>
          <p:nvPr/>
        </p:nvSpPr>
        <p:spPr>
          <a:xfrm rot="18679764">
            <a:off x="4727575" y="2339975"/>
            <a:ext cx="2551113" cy="1624013"/>
          </a:xfrm>
          <a:prstGeom prst="arc">
            <a:avLst>
              <a:gd name="adj1" fmla="val 303998"/>
              <a:gd name="adj2" fmla="val 4895895"/>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56" name="Arc 55"/>
          <p:cNvSpPr/>
          <p:nvPr/>
        </p:nvSpPr>
        <p:spPr>
          <a:xfrm rot="1227524">
            <a:off x="5241925" y="1662113"/>
            <a:ext cx="1744663" cy="1173162"/>
          </a:xfrm>
          <a:prstGeom prst="arc">
            <a:avLst>
              <a:gd name="adj1" fmla="val 20640493"/>
              <a:gd name="adj2" fmla="val 4803535"/>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57" name="Arc 56"/>
          <p:cNvSpPr/>
          <p:nvPr/>
        </p:nvSpPr>
        <p:spPr>
          <a:xfrm rot="9513543">
            <a:off x="5207000" y="1779588"/>
            <a:ext cx="1744663" cy="1171575"/>
          </a:xfrm>
          <a:prstGeom prst="arc">
            <a:avLst>
              <a:gd name="adj1" fmla="val 432308"/>
              <a:gd name="adj2" fmla="val 2833758"/>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58" name="Arc 57"/>
          <p:cNvSpPr/>
          <p:nvPr/>
        </p:nvSpPr>
        <p:spPr>
          <a:xfrm rot="15384717" flipV="1">
            <a:off x="4598194" y="4610894"/>
            <a:ext cx="2427287" cy="1196975"/>
          </a:xfrm>
          <a:prstGeom prst="arc">
            <a:avLst>
              <a:gd name="adj1" fmla="val 592215"/>
              <a:gd name="adj2" fmla="val 2367600"/>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cxnSp>
        <p:nvCxnSpPr>
          <p:cNvPr id="59" name="Connecteur droit avec flèche 58"/>
          <p:cNvCxnSpPr/>
          <p:nvPr/>
        </p:nvCxnSpPr>
        <p:spPr>
          <a:xfrm rot="10800000" flipV="1">
            <a:off x="6645275" y="4706938"/>
            <a:ext cx="554038" cy="4762"/>
          </a:xfrm>
          <a:prstGeom prst="straightConnector1">
            <a:avLst/>
          </a:prstGeom>
          <a:ln w="76200">
            <a:solidFill>
              <a:srgbClr val="004F9E"/>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5" name="Connecteur droit 64"/>
          <p:cNvCxnSpPr/>
          <p:nvPr/>
        </p:nvCxnSpPr>
        <p:spPr>
          <a:xfrm>
            <a:off x="1282700" y="3819525"/>
            <a:ext cx="295275" cy="1793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Connecteur droit 68"/>
          <p:cNvCxnSpPr/>
          <p:nvPr/>
        </p:nvCxnSpPr>
        <p:spPr>
          <a:xfrm rot="10800000" flipV="1">
            <a:off x="2357438" y="3792538"/>
            <a:ext cx="250825" cy="2333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Connecteur droit 71"/>
          <p:cNvCxnSpPr/>
          <p:nvPr/>
        </p:nvCxnSpPr>
        <p:spPr>
          <a:xfrm>
            <a:off x="2465388" y="4733925"/>
            <a:ext cx="188912" cy="1873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necteur droit 73"/>
          <p:cNvCxnSpPr/>
          <p:nvPr/>
        </p:nvCxnSpPr>
        <p:spPr>
          <a:xfrm rot="10800000" flipV="1">
            <a:off x="1030288" y="4608513"/>
            <a:ext cx="296862" cy="1873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381" name="ZoneTexte 38"/>
          <p:cNvSpPr txBox="1">
            <a:spLocks noChangeArrowheads="1"/>
          </p:cNvSpPr>
          <p:nvPr/>
        </p:nvSpPr>
        <p:spPr bwMode="auto">
          <a:xfrm>
            <a:off x="4603750" y="2997200"/>
            <a:ext cx="1212850" cy="261938"/>
          </a:xfrm>
          <a:prstGeom prst="rect">
            <a:avLst/>
          </a:prstGeom>
          <a:noFill/>
          <a:ln w="9525">
            <a:noFill/>
            <a:miter lim="800000"/>
            <a:headEnd/>
            <a:tailEnd/>
          </a:ln>
        </p:spPr>
        <p:txBody>
          <a:bodyPr wrap="none">
            <a:spAutoFit/>
          </a:bodyPr>
          <a:lstStyle/>
          <a:p>
            <a:r>
              <a:rPr lang="fr-CA" sz="1100" b="1"/>
              <a:t>SR-B1 receptor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 32" descr="28-Atherogenic_Dyslipide_fig7-FILM_fond.png"/>
          <p:cNvPicPr>
            <a:picLocks noChangeAspect="1"/>
          </p:cNvPicPr>
          <p:nvPr/>
        </p:nvPicPr>
        <p:blipFill>
          <a:blip r:embed="rId2" cstate="print"/>
          <a:srcRect/>
          <a:stretch>
            <a:fillRect/>
          </a:stretch>
        </p:blipFill>
        <p:spPr bwMode="auto">
          <a:xfrm>
            <a:off x="860425" y="973138"/>
            <a:ext cx="7862888" cy="5741987"/>
          </a:xfrm>
          <a:prstGeom prst="rect">
            <a:avLst/>
          </a:prstGeom>
          <a:noFill/>
          <a:ln w="9525">
            <a:noFill/>
            <a:miter lim="800000"/>
            <a:headEnd/>
            <a:tailEnd/>
          </a:ln>
        </p:spPr>
      </p:pic>
      <p:sp>
        <p:nvSpPr>
          <p:cNvPr id="15363" name="Titre 1"/>
          <p:cNvSpPr>
            <a:spLocks noGrp="1"/>
          </p:cNvSpPr>
          <p:nvPr>
            <p:ph type="title"/>
          </p:nvPr>
        </p:nvSpPr>
        <p:spPr>
          <a:xfrm>
            <a:off x="179388" y="217488"/>
            <a:ext cx="8280400" cy="400050"/>
          </a:xfrm>
        </p:spPr>
        <p:txBody>
          <a:bodyPr/>
          <a:lstStyle/>
          <a:p>
            <a:r>
              <a:rPr lang="en-US" sz="2000">
                <a:solidFill>
                  <a:schemeClr val="tx1"/>
                </a:solidFill>
              </a:rPr>
              <a:t>CHYLOMICRON METABOLISM: THE FATE OF DIETARY FAT</a:t>
            </a:r>
            <a:endParaRPr lang="fr-FR" sz="2000">
              <a:solidFill>
                <a:schemeClr val="tx1"/>
              </a:solidFill>
            </a:endParaRPr>
          </a:p>
        </p:txBody>
      </p:sp>
      <p:grpSp>
        <p:nvGrpSpPr>
          <p:cNvPr id="2" name="Groupe 35"/>
          <p:cNvGrpSpPr>
            <a:grpSpLocks/>
          </p:cNvGrpSpPr>
          <p:nvPr/>
        </p:nvGrpSpPr>
        <p:grpSpPr bwMode="auto">
          <a:xfrm>
            <a:off x="7005638" y="6086475"/>
            <a:ext cx="2057400" cy="655638"/>
            <a:chOff x="7095942" y="6085915"/>
            <a:chExt cx="2057754" cy="655638"/>
          </a:xfrm>
        </p:grpSpPr>
        <p:pic>
          <p:nvPicPr>
            <p:cNvPr id="15407" name="Image 5" descr="legende.png"/>
            <p:cNvPicPr>
              <a:picLocks noChangeAspect="1"/>
            </p:cNvPicPr>
            <p:nvPr/>
          </p:nvPicPr>
          <p:blipFill>
            <a:blip r:embed="rId3" cstate="print"/>
            <a:srcRect/>
            <a:stretch>
              <a:fillRect/>
            </a:stretch>
          </p:blipFill>
          <p:spPr bwMode="auto">
            <a:xfrm>
              <a:off x="7095942" y="6085915"/>
              <a:ext cx="2047875" cy="655638"/>
            </a:xfrm>
            <a:prstGeom prst="rect">
              <a:avLst/>
            </a:prstGeom>
            <a:noFill/>
            <a:ln w="9525">
              <a:noFill/>
              <a:miter lim="800000"/>
              <a:headEnd/>
              <a:tailEnd/>
            </a:ln>
          </p:spPr>
        </p:pic>
        <p:sp>
          <p:nvSpPr>
            <p:cNvPr id="15408" name="ZoneTexte 6"/>
            <p:cNvSpPr txBox="1">
              <a:spLocks noChangeArrowheads="1"/>
            </p:cNvSpPr>
            <p:nvPr/>
          </p:nvSpPr>
          <p:spPr bwMode="auto">
            <a:xfrm>
              <a:off x="7270567" y="6086568"/>
              <a:ext cx="781050" cy="292100"/>
            </a:xfrm>
            <a:prstGeom prst="rect">
              <a:avLst/>
            </a:prstGeom>
            <a:noFill/>
            <a:ln w="9525">
              <a:noFill/>
              <a:miter lim="800000"/>
              <a:headEnd/>
              <a:tailEnd/>
            </a:ln>
          </p:spPr>
          <p:txBody>
            <a:bodyPr wrap="none">
              <a:spAutoFit/>
            </a:bodyPr>
            <a:lstStyle/>
            <a:p>
              <a:r>
                <a:rPr lang="fr-CA" sz="1300" b="1" i="1">
                  <a:solidFill>
                    <a:srgbClr val="C00000"/>
                  </a:solidFill>
                </a:rPr>
                <a:t>Legend</a:t>
              </a:r>
            </a:p>
          </p:txBody>
        </p:sp>
        <p:sp>
          <p:nvSpPr>
            <p:cNvPr id="15409" name="ZoneTexte 7"/>
            <p:cNvSpPr txBox="1">
              <a:spLocks noChangeArrowheads="1"/>
            </p:cNvSpPr>
            <p:nvPr/>
          </p:nvSpPr>
          <p:spPr bwMode="auto">
            <a:xfrm>
              <a:off x="7226117" y="6364380"/>
              <a:ext cx="1927579" cy="276999"/>
            </a:xfrm>
            <a:prstGeom prst="rect">
              <a:avLst/>
            </a:prstGeom>
            <a:noFill/>
            <a:ln w="9525">
              <a:noFill/>
              <a:miter lim="800000"/>
              <a:headEnd/>
              <a:tailEnd/>
            </a:ln>
          </p:spPr>
          <p:txBody>
            <a:bodyPr wrap="none">
              <a:spAutoFit/>
            </a:bodyPr>
            <a:lstStyle/>
            <a:p>
              <a:r>
                <a:rPr lang="fr-CA" sz="1200" b="1"/>
                <a:t>LPL = lipoprotein lipase</a:t>
              </a:r>
            </a:p>
          </p:txBody>
        </p:sp>
      </p:grpSp>
      <p:sp>
        <p:nvSpPr>
          <p:cNvPr id="15365" name="ZoneTexte 8"/>
          <p:cNvSpPr txBox="1">
            <a:spLocks noChangeArrowheads="1"/>
          </p:cNvSpPr>
          <p:nvPr/>
        </p:nvSpPr>
        <p:spPr bwMode="auto">
          <a:xfrm>
            <a:off x="8143875" y="4864100"/>
            <a:ext cx="501650" cy="277813"/>
          </a:xfrm>
          <a:prstGeom prst="rect">
            <a:avLst/>
          </a:prstGeom>
          <a:noFill/>
          <a:ln w="9525">
            <a:noFill/>
            <a:miter lim="800000"/>
            <a:headEnd/>
            <a:tailEnd/>
          </a:ln>
        </p:spPr>
        <p:txBody>
          <a:bodyPr wrap="none">
            <a:spAutoFit/>
          </a:bodyPr>
          <a:lstStyle/>
          <a:p>
            <a:r>
              <a:rPr lang="fr-CA" sz="1200" b="1"/>
              <a:t>HDL</a:t>
            </a:r>
          </a:p>
        </p:txBody>
      </p:sp>
      <p:sp>
        <p:nvSpPr>
          <p:cNvPr id="15366" name="ZoneTexte 9"/>
          <p:cNvSpPr txBox="1">
            <a:spLocks noChangeArrowheads="1"/>
          </p:cNvSpPr>
          <p:nvPr/>
        </p:nvSpPr>
        <p:spPr bwMode="auto">
          <a:xfrm>
            <a:off x="8664575" y="1582738"/>
            <a:ext cx="500063" cy="277812"/>
          </a:xfrm>
          <a:prstGeom prst="rect">
            <a:avLst/>
          </a:prstGeom>
          <a:noFill/>
          <a:ln w="9525">
            <a:noFill/>
            <a:miter lim="800000"/>
            <a:headEnd/>
            <a:tailEnd/>
          </a:ln>
        </p:spPr>
        <p:txBody>
          <a:bodyPr wrap="none">
            <a:spAutoFit/>
          </a:bodyPr>
          <a:lstStyle/>
          <a:p>
            <a:r>
              <a:rPr lang="fr-CA" sz="1200" b="1"/>
              <a:t>HDL</a:t>
            </a:r>
          </a:p>
        </p:txBody>
      </p:sp>
      <p:grpSp>
        <p:nvGrpSpPr>
          <p:cNvPr id="3" name="Groupe 8"/>
          <p:cNvGrpSpPr>
            <a:grpSpLocks/>
          </p:cNvGrpSpPr>
          <p:nvPr/>
        </p:nvGrpSpPr>
        <p:grpSpPr bwMode="auto">
          <a:xfrm>
            <a:off x="501650" y="1479550"/>
            <a:ext cx="871538" cy="317500"/>
            <a:chOff x="2102081" y="2366683"/>
            <a:chExt cx="980157" cy="358588"/>
          </a:xfrm>
        </p:grpSpPr>
        <p:sp>
          <p:nvSpPr>
            <p:cNvPr id="12" name="Cube 11"/>
            <p:cNvSpPr/>
            <p:nvPr/>
          </p:nvSpPr>
          <p:spPr>
            <a:xfrm>
              <a:off x="2102081" y="2366683"/>
              <a:ext cx="960518" cy="358588"/>
            </a:xfrm>
            <a:prstGeom prst="cube">
              <a:avLst>
                <a:gd name="adj" fmla="val 0"/>
              </a:avLst>
            </a:prstGeom>
            <a:solidFill>
              <a:schemeClr val="bg1"/>
            </a:solidFill>
            <a:ln w="635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400" b="1" dirty="0">
                  <a:solidFill>
                    <a:schemeClr val="tx1"/>
                  </a:solidFill>
                </a:rPr>
                <a:t>Gut</a:t>
              </a:r>
            </a:p>
          </p:txBody>
        </p:sp>
        <p:pic>
          <p:nvPicPr>
            <p:cNvPr id="15406" name="Image 10" descr="triangle.png"/>
            <p:cNvPicPr>
              <a:picLocks noChangeAspect="1"/>
            </p:cNvPicPr>
            <p:nvPr/>
          </p:nvPicPr>
          <p:blipFill>
            <a:blip r:embed="rId4" cstate="print"/>
            <a:srcRect/>
            <a:stretch>
              <a:fillRect/>
            </a:stretch>
          </p:blipFill>
          <p:spPr bwMode="auto">
            <a:xfrm rot="-2700000">
              <a:off x="2913472" y="2610957"/>
              <a:ext cx="168766" cy="82662"/>
            </a:xfrm>
            <a:prstGeom prst="rect">
              <a:avLst/>
            </a:prstGeom>
            <a:noFill/>
            <a:ln w="9525">
              <a:noFill/>
              <a:miter lim="800000"/>
              <a:headEnd/>
              <a:tailEnd/>
            </a:ln>
          </p:spPr>
        </p:pic>
      </p:grpSp>
      <p:grpSp>
        <p:nvGrpSpPr>
          <p:cNvPr id="4" name="Groupe 8"/>
          <p:cNvGrpSpPr>
            <a:grpSpLocks/>
          </p:cNvGrpSpPr>
          <p:nvPr/>
        </p:nvGrpSpPr>
        <p:grpSpPr bwMode="auto">
          <a:xfrm>
            <a:off x="1201738" y="3944938"/>
            <a:ext cx="869950" cy="317500"/>
            <a:chOff x="2102081" y="2366683"/>
            <a:chExt cx="980157" cy="358588"/>
          </a:xfrm>
        </p:grpSpPr>
        <p:sp>
          <p:nvSpPr>
            <p:cNvPr id="18" name="Cube 17"/>
            <p:cNvSpPr/>
            <p:nvPr/>
          </p:nvSpPr>
          <p:spPr>
            <a:xfrm>
              <a:off x="2102081" y="2366683"/>
              <a:ext cx="960482" cy="358588"/>
            </a:xfrm>
            <a:prstGeom prst="cube">
              <a:avLst>
                <a:gd name="adj" fmla="val 0"/>
              </a:avLst>
            </a:prstGeom>
            <a:solidFill>
              <a:schemeClr val="bg1"/>
            </a:solidFill>
            <a:ln w="635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400" b="1" dirty="0" err="1">
                  <a:solidFill>
                    <a:schemeClr val="tx1"/>
                  </a:solidFill>
                </a:rPr>
                <a:t>Liver</a:t>
              </a:r>
              <a:endParaRPr lang="fr-CA" sz="1400" b="1" dirty="0">
                <a:solidFill>
                  <a:schemeClr val="tx1"/>
                </a:solidFill>
              </a:endParaRPr>
            </a:p>
          </p:txBody>
        </p:sp>
        <p:pic>
          <p:nvPicPr>
            <p:cNvPr id="15404" name="Image 10" descr="triangle.png"/>
            <p:cNvPicPr>
              <a:picLocks noChangeAspect="1"/>
            </p:cNvPicPr>
            <p:nvPr/>
          </p:nvPicPr>
          <p:blipFill>
            <a:blip r:embed="rId4" cstate="print"/>
            <a:srcRect/>
            <a:stretch>
              <a:fillRect/>
            </a:stretch>
          </p:blipFill>
          <p:spPr bwMode="auto">
            <a:xfrm rot="-2700000">
              <a:off x="2913472" y="2610957"/>
              <a:ext cx="168766" cy="82662"/>
            </a:xfrm>
            <a:prstGeom prst="rect">
              <a:avLst/>
            </a:prstGeom>
            <a:noFill/>
            <a:ln w="9525">
              <a:noFill/>
              <a:miter lim="800000"/>
              <a:headEnd/>
              <a:tailEnd/>
            </a:ln>
          </p:spPr>
        </p:pic>
      </p:grpSp>
      <p:sp>
        <p:nvSpPr>
          <p:cNvPr id="20" name="Rogner un rectangle à un seul coin 19"/>
          <p:cNvSpPr/>
          <p:nvPr/>
        </p:nvSpPr>
        <p:spPr bwMode="auto">
          <a:xfrm flipH="1">
            <a:off x="4383088" y="4087813"/>
            <a:ext cx="611187" cy="293687"/>
          </a:xfrm>
          <a:prstGeom prst="snip1Rect">
            <a:avLst>
              <a:gd name="adj" fmla="val 9087"/>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fr-CA" sz="1200" b="1" dirty="0"/>
              <a:t>LPL</a:t>
            </a:r>
          </a:p>
        </p:txBody>
      </p:sp>
      <p:sp>
        <p:nvSpPr>
          <p:cNvPr id="21" name="ZoneTexte 20"/>
          <p:cNvSpPr txBox="1"/>
          <p:nvPr/>
        </p:nvSpPr>
        <p:spPr>
          <a:xfrm>
            <a:off x="3621088" y="3025775"/>
            <a:ext cx="593725" cy="260350"/>
          </a:xfrm>
          <a:prstGeom prst="rect">
            <a:avLst/>
          </a:prstGeom>
          <a:noFill/>
        </p:spPr>
        <p:txBody>
          <a:bodyPr wrap="none">
            <a:spAutoFit/>
          </a:bodyPr>
          <a:lstStyle/>
          <a:p>
            <a:pPr>
              <a:defRPr/>
            </a:pPr>
            <a:r>
              <a:rPr lang="fr-CA" sz="1050" b="1" dirty="0"/>
              <a:t>Apo E</a:t>
            </a:r>
          </a:p>
        </p:txBody>
      </p:sp>
      <p:sp>
        <p:nvSpPr>
          <p:cNvPr id="22" name="ZoneTexte 21"/>
          <p:cNvSpPr txBox="1"/>
          <p:nvPr/>
        </p:nvSpPr>
        <p:spPr>
          <a:xfrm>
            <a:off x="3138488" y="2640013"/>
            <a:ext cx="654050" cy="254000"/>
          </a:xfrm>
          <a:prstGeom prst="rect">
            <a:avLst/>
          </a:prstGeom>
          <a:noFill/>
        </p:spPr>
        <p:txBody>
          <a:bodyPr wrap="none">
            <a:spAutoFit/>
          </a:bodyPr>
          <a:lstStyle/>
          <a:p>
            <a:pPr>
              <a:defRPr/>
            </a:pPr>
            <a:r>
              <a:rPr lang="fr-CA" sz="1050" b="1" dirty="0"/>
              <a:t>Apo CII</a:t>
            </a:r>
          </a:p>
        </p:txBody>
      </p:sp>
      <p:sp>
        <p:nvSpPr>
          <p:cNvPr id="23" name="ZoneTexte 22"/>
          <p:cNvSpPr txBox="1"/>
          <p:nvPr/>
        </p:nvSpPr>
        <p:spPr>
          <a:xfrm>
            <a:off x="4124325" y="3544888"/>
            <a:ext cx="690563" cy="254000"/>
          </a:xfrm>
          <a:prstGeom prst="rect">
            <a:avLst/>
          </a:prstGeom>
          <a:noFill/>
        </p:spPr>
        <p:txBody>
          <a:bodyPr wrap="none">
            <a:spAutoFit/>
          </a:bodyPr>
          <a:lstStyle/>
          <a:p>
            <a:pPr>
              <a:defRPr/>
            </a:pPr>
            <a:r>
              <a:rPr lang="fr-CA" sz="1050" b="1" dirty="0"/>
              <a:t>Apo CIII</a:t>
            </a:r>
          </a:p>
        </p:txBody>
      </p:sp>
      <p:sp>
        <p:nvSpPr>
          <p:cNvPr id="24" name="ZoneTexte 23"/>
          <p:cNvSpPr txBox="1"/>
          <p:nvPr/>
        </p:nvSpPr>
        <p:spPr>
          <a:xfrm>
            <a:off x="6562725" y="2487613"/>
            <a:ext cx="941388" cy="415925"/>
          </a:xfrm>
          <a:prstGeom prst="rect">
            <a:avLst/>
          </a:prstGeom>
          <a:noFill/>
        </p:spPr>
        <p:txBody>
          <a:bodyPr>
            <a:spAutoFit/>
          </a:bodyPr>
          <a:lstStyle/>
          <a:p>
            <a:pPr>
              <a:defRPr/>
            </a:pPr>
            <a:r>
              <a:rPr lang="fr-CA" sz="1050" b="1" dirty="0" err="1"/>
              <a:t>Cholesteryl</a:t>
            </a:r>
            <a:r>
              <a:rPr lang="fr-CA" sz="1050" b="1" dirty="0"/>
              <a:t> ester</a:t>
            </a:r>
          </a:p>
        </p:txBody>
      </p:sp>
      <p:sp>
        <p:nvSpPr>
          <p:cNvPr id="25" name="ZoneTexte 24"/>
          <p:cNvSpPr txBox="1"/>
          <p:nvPr/>
        </p:nvSpPr>
        <p:spPr>
          <a:xfrm>
            <a:off x="6329363" y="900113"/>
            <a:ext cx="617537" cy="254000"/>
          </a:xfrm>
          <a:prstGeom prst="rect">
            <a:avLst/>
          </a:prstGeom>
          <a:noFill/>
        </p:spPr>
        <p:txBody>
          <a:bodyPr wrap="none">
            <a:spAutoFit/>
          </a:bodyPr>
          <a:lstStyle/>
          <a:p>
            <a:pPr>
              <a:defRPr/>
            </a:pPr>
            <a:r>
              <a:rPr lang="fr-CA" sz="1050" b="1" dirty="0"/>
              <a:t>Apo AI</a:t>
            </a:r>
          </a:p>
        </p:txBody>
      </p:sp>
      <p:sp>
        <p:nvSpPr>
          <p:cNvPr id="26" name="ZoneTexte 25"/>
          <p:cNvSpPr txBox="1"/>
          <p:nvPr/>
        </p:nvSpPr>
        <p:spPr>
          <a:xfrm>
            <a:off x="6624638" y="1116013"/>
            <a:ext cx="947737" cy="254000"/>
          </a:xfrm>
          <a:prstGeom prst="rect">
            <a:avLst/>
          </a:prstGeom>
          <a:noFill/>
        </p:spPr>
        <p:txBody>
          <a:bodyPr wrap="none">
            <a:spAutoFit/>
          </a:bodyPr>
          <a:lstStyle/>
          <a:p>
            <a:pPr>
              <a:defRPr/>
            </a:pPr>
            <a:r>
              <a:rPr lang="fr-CA" sz="1050" b="1" dirty="0" err="1"/>
              <a:t>Triglyceride</a:t>
            </a:r>
            <a:endParaRPr lang="fr-CA" sz="1050" b="1" dirty="0"/>
          </a:p>
        </p:txBody>
      </p:sp>
      <p:sp>
        <p:nvSpPr>
          <p:cNvPr id="27" name="ZoneTexte 26"/>
          <p:cNvSpPr txBox="1"/>
          <p:nvPr/>
        </p:nvSpPr>
        <p:spPr>
          <a:xfrm>
            <a:off x="6634163" y="1428750"/>
            <a:ext cx="690562" cy="577850"/>
          </a:xfrm>
          <a:prstGeom prst="rect">
            <a:avLst/>
          </a:prstGeom>
          <a:noFill/>
        </p:spPr>
        <p:txBody>
          <a:bodyPr wrap="none">
            <a:spAutoFit/>
          </a:bodyPr>
          <a:lstStyle/>
          <a:p>
            <a:pPr>
              <a:defRPr/>
            </a:pPr>
            <a:r>
              <a:rPr lang="fr-CA" sz="1050" b="1" dirty="0"/>
              <a:t>Apo CII</a:t>
            </a:r>
          </a:p>
          <a:p>
            <a:pPr>
              <a:defRPr/>
            </a:pPr>
            <a:r>
              <a:rPr lang="fr-CA" sz="1050" b="1" dirty="0"/>
              <a:t>Apo CIII</a:t>
            </a:r>
          </a:p>
          <a:p>
            <a:pPr>
              <a:defRPr/>
            </a:pPr>
            <a:r>
              <a:rPr lang="fr-CA" sz="1050" b="1" dirty="0"/>
              <a:t>Apo E</a:t>
            </a:r>
          </a:p>
        </p:txBody>
      </p:sp>
      <p:sp>
        <p:nvSpPr>
          <p:cNvPr id="15377" name="ZoneTexte 27"/>
          <p:cNvSpPr txBox="1">
            <a:spLocks noChangeArrowheads="1"/>
          </p:cNvSpPr>
          <p:nvPr/>
        </p:nvSpPr>
        <p:spPr bwMode="auto">
          <a:xfrm>
            <a:off x="6334125" y="3071813"/>
            <a:ext cx="1125538" cy="276225"/>
          </a:xfrm>
          <a:prstGeom prst="rect">
            <a:avLst/>
          </a:prstGeom>
          <a:noFill/>
          <a:ln w="9525">
            <a:noFill/>
            <a:miter lim="800000"/>
            <a:headEnd/>
            <a:tailEnd/>
          </a:ln>
        </p:spPr>
        <p:txBody>
          <a:bodyPr wrap="none">
            <a:spAutoFit/>
          </a:bodyPr>
          <a:lstStyle/>
          <a:p>
            <a:r>
              <a:rPr lang="fr-CA" sz="1200" b="1"/>
              <a:t>Chylomicron</a:t>
            </a:r>
          </a:p>
        </p:txBody>
      </p:sp>
      <p:sp>
        <p:nvSpPr>
          <p:cNvPr id="15378" name="ZoneTexte 28"/>
          <p:cNvSpPr txBox="1">
            <a:spLocks noChangeArrowheads="1"/>
          </p:cNvSpPr>
          <p:nvPr/>
        </p:nvSpPr>
        <p:spPr bwMode="auto">
          <a:xfrm>
            <a:off x="6745288" y="3860800"/>
            <a:ext cx="1485900" cy="461963"/>
          </a:xfrm>
          <a:prstGeom prst="rect">
            <a:avLst/>
          </a:prstGeom>
          <a:noFill/>
          <a:ln w="9525">
            <a:noFill/>
            <a:miter lim="800000"/>
            <a:headEnd/>
            <a:tailEnd/>
          </a:ln>
        </p:spPr>
        <p:txBody>
          <a:bodyPr wrap="none">
            <a:spAutoFit/>
          </a:bodyPr>
          <a:lstStyle/>
          <a:p>
            <a:r>
              <a:rPr lang="fr-CA" sz="1200" b="1"/>
              <a:t>Tissues</a:t>
            </a:r>
          </a:p>
          <a:p>
            <a:r>
              <a:rPr lang="fr-CA" sz="1200" b="1"/>
              <a:t>(adipose, muscle)</a:t>
            </a:r>
          </a:p>
        </p:txBody>
      </p:sp>
      <p:sp>
        <p:nvSpPr>
          <p:cNvPr id="15379" name="ZoneTexte 29"/>
          <p:cNvSpPr txBox="1">
            <a:spLocks noChangeArrowheads="1"/>
          </p:cNvSpPr>
          <p:nvPr/>
        </p:nvSpPr>
        <p:spPr bwMode="auto">
          <a:xfrm>
            <a:off x="5033963" y="5707063"/>
            <a:ext cx="1774825" cy="277812"/>
          </a:xfrm>
          <a:prstGeom prst="rect">
            <a:avLst/>
          </a:prstGeom>
          <a:noFill/>
          <a:ln w="9525">
            <a:noFill/>
            <a:miter lim="800000"/>
            <a:headEnd/>
            <a:tailEnd/>
          </a:ln>
        </p:spPr>
        <p:txBody>
          <a:bodyPr wrap="none">
            <a:spAutoFit/>
          </a:bodyPr>
          <a:lstStyle/>
          <a:p>
            <a:r>
              <a:rPr lang="fr-CA" sz="1200" b="1"/>
              <a:t>Chylomicron remnant</a:t>
            </a:r>
          </a:p>
        </p:txBody>
      </p:sp>
      <p:sp>
        <p:nvSpPr>
          <p:cNvPr id="31" name="ZoneTexte 30"/>
          <p:cNvSpPr txBox="1"/>
          <p:nvPr/>
        </p:nvSpPr>
        <p:spPr>
          <a:xfrm>
            <a:off x="5513388" y="4808538"/>
            <a:ext cx="915987" cy="254000"/>
          </a:xfrm>
          <a:prstGeom prst="rect">
            <a:avLst/>
          </a:prstGeom>
          <a:noFill/>
        </p:spPr>
        <p:txBody>
          <a:bodyPr wrap="none">
            <a:spAutoFit/>
          </a:bodyPr>
          <a:lstStyle/>
          <a:p>
            <a:pPr>
              <a:defRPr/>
            </a:pPr>
            <a:r>
              <a:rPr lang="fr-CA" sz="1050" b="1" dirty="0"/>
              <a:t>Apo AI, AIV</a:t>
            </a:r>
          </a:p>
        </p:txBody>
      </p:sp>
      <p:sp>
        <p:nvSpPr>
          <p:cNvPr id="32" name="ZoneTexte 31"/>
          <p:cNvSpPr txBox="1"/>
          <p:nvPr/>
        </p:nvSpPr>
        <p:spPr>
          <a:xfrm>
            <a:off x="5513388" y="5014913"/>
            <a:ext cx="936625" cy="254000"/>
          </a:xfrm>
          <a:prstGeom prst="rect">
            <a:avLst/>
          </a:prstGeom>
          <a:noFill/>
        </p:spPr>
        <p:txBody>
          <a:bodyPr wrap="none">
            <a:spAutoFit/>
          </a:bodyPr>
          <a:lstStyle/>
          <a:p>
            <a:pPr>
              <a:defRPr/>
            </a:pPr>
            <a:r>
              <a:rPr lang="fr-CA" sz="1050" b="1" dirty="0"/>
              <a:t>Apo CII, CIII</a:t>
            </a:r>
          </a:p>
        </p:txBody>
      </p:sp>
      <p:sp>
        <p:nvSpPr>
          <p:cNvPr id="15382" name="ZoneTexte 32"/>
          <p:cNvSpPr txBox="1">
            <a:spLocks noChangeArrowheads="1"/>
          </p:cNvSpPr>
          <p:nvPr/>
        </p:nvSpPr>
        <p:spPr bwMode="auto">
          <a:xfrm>
            <a:off x="5621338" y="3721100"/>
            <a:ext cx="1054100" cy="293688"/>
          </a:xfrm>
          <a:prstGeom prst="rect">
            <a:avLst/>
          </a:prstGeom>
          <a:noFill/>
          <a:ln w="9525">
            <a:noFill/>
            <a:miter lim="800000"/>
            <a:headEnd/>
            <a:tailEnd/>
          </a:ln>
        </p:spPr>
        <p:txBody>
          <a:bodyPr>
            <a:spAutoFit/>
          </a:bodyPr>
          <a:lstStyle/>
          <a:p>
            <a:r>
              <a:rPr lang="fr-CA" sz="1300" b="1">
                <a:solidFill>
                  <a:srgbClr val="C00000"/>
                </a:solidFill>
              </a:rPr>
              <a:t>Fatty acids</a:t>
            </a:r>
          </a:p>
        </p:txBody>
      </p:sp>
      <p:sp>
        <p:nvSpPr>
          <p:cNvPr id="15383" name="ZoneTexte 33"/>
          <p:cNvSpPr txBox="1">
            <a:spLocks noChangeArrowheads="1"/>
          </p:cNvSpPr>
          <p:nvPr/>
        </p:nvSpPr>
        <p:spPr bwMode="auto">
          <a:xfrm>
            <a:off x="1855788" y="4178300"/>
            <a:ext cx="1344612" cy="492125"/>
          </a:xfrm>
          <a:prstGeom prst="rect">
            <a:avLst/>
          </a:prstGeom>
          <a:noFill/>
          <a:ln w="9525">
            <a:noFill/>
            <a:miter lim="800000"/>
            <a:headEnd/>
            <a:tailEnd/>
          </a:ln>
        </p:spPr>
        <p:txBody>
          <a:bodyPr wrap="none">
            <a:spAutoFit/>
          </a:bodyPr>
          <a:lstStyle/>
          <a:p>
            <a:r>
              <a:rPr lang="fr-CA" sz="1300" b="1"/>
              <a:t>Remnant</a:t>
            </a:r>
          </a:p>
          <a:p>
            <a:r>
              <a:rPr lang="fr-CA" sz="1300" b="1"/>
              <a:t>receptor (LRP)</a:t>
            </a:r>
          </a:p>
        </p:txBody>
      </p:sp>
      <p:sp>
        <p:nvSpPr>
          <p:cNvPr id="35" name="ZoneTexte 34"/>
          <p:cNvSpPr txBox="1"/>
          <p:nvPr/>
        </p:nvSpPr>
        <p:spPr>
          <a:xfrm>
            <a:off x="3460750" y="1312863"/>
            <a:ext cx="730250" cy="254000"/>
          </a:xfrm>
          <a:prstGeom prst="rect">
            <a:avLst/>
          </a:prstGeom>
          <a:noFill/>
        </p:spPr>
        <p:txBody>
          <a:bodyPr wrap="none">
            <a:spAutoFit/>
          </a:bodyPr>
          <a:lstStyle/>
          <a:p>
            <a:pPr>
              <a:defRPr/>
            </a:pPr>
            <a:r>
              <a:rPr lang="fr-CA" sz="1050" b="1" dirty="0"/>
              <a:t>Apo B48</a:t>
            </a:r>
          </a:p>
        </p:txBody>
      </p:sp>
      <p:sp>
        <p:nvSpPr>
          <p:cNvPr id="34" name="Arc 33"/>
          <p:cNvSpPr/>
          <p:nvPr/>
        </p:nvSpPr>
        <p:spPr>
          <a:xfrm rot="16200000">
            <a:off x="2720181" y="1718469"/>
            <a:ext cx="720725" cy="1296988"/>
          </a:xfrm>
          <a:prstGeom prst="arc">
            <a:avLst>
              <a:gd name="adj1" fmla="val 17480796"/>
              <a:gd name="adj2" fmla="val 404742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36" name="Arc 35"/>
          <p:cNvSpPr/>
          <p:nvPr/>
        </p:nvSpPr>
        <p:spPr>
          <a:xfrm rot="7491477">
            <a:off x="2639219" y="4282282"/>
            <a:ext cx="720725" cy="1296987"/>
          </a:xfrm>
          <a:prstGeom prst="arc">
            <a:avLst>
              <a:gd name="adj1" fmla="val 17480796"/>
              <a:gd name="adj2" fmla="val 3750566"/>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38" name="Arc 37"/>
          <p:cNvSpPr/>
          <p:nvPr/>
        </p:nvSpPr>
        <p:spPr>
          <a:xfrm rot="16200000" flipH="1">
            <a:off x="6115844" y="2637632"/>
            <a:ext cx="768350" cy="2220912"/>
          </a:xfrm>
          <a:prstGeom prst="arc">
            <a:avLst>
              <a:gd name="adj1" fmla="val 16270948"/>
              <a:gd name="adj2" fmla="val 2258354"/>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39" name="Arc 38"/>
          <p:cNvSpPr/>
          <p:nvPr/>
        </p:nvSpPr>
        <p:spPr>
          <a:xfrm rot="20955478" flipH="1">
            <a:off x="5168900" y="4006850"/>
            <a:ext cx="1144588" cy="982663"/>
          </a:xfrm>
          <a:prstGeom prst="arc">
            <a:avLst>
              <a:gd name="adj1" fmla="val 20109844"/>
              <a:gd name="adj2" fmla="val 3570673"/>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40" name="Arc 39"/>
          <p:cNvSpPr/>
          <p:nvPr/>
        </p:nvSpPr>
        <p:spPr>
          <a:xfrm rot="20955478" flipH="1">
            <a:off x="5043488" y="4195763"/>
            <a:ext cx="1143000" cy="981075"/>
          </a:xfrm>
          <a:prstGeom prst="arc">
            <a:avLst>
              <a:gd name="adj1" fmla="val 20109844"/>
              <a:gd name="adj2" fmla="val 3570673"/>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37" name="Arc 36"/>
          <p:cNvSpPr/>
          <p:nvPr/>
        </p:nvSpPr>
        <p:spPr>
          <a:xfrm rot="1607090">
            <a:off x="4184650" y="2957513"/>
            <a:ext cx="1060450" cy="2324100"/>
          </a:xfrm>
          <a:prstGeom prst="arc">
            <a:avLst>
              <a:gd name="adj1" fmla="val 17480796"/>
              <a:gd name="adj2" fmla="val 3908482"/>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cxnSp>
        <p:nvCxnSpPr>
          <p:cNvPr id="42" name="Connecteur droit 41"/>
          <p:cNvCxnSpPr>
            <a:endCxn id="22" idx="3"/>
          </p:cNvCxnSpPr>
          <p:nvPr/>
        </p:nvCxnSpPr>
        <p:spPr>
          <a:xfrm rot="10800000" flipV="1">
            <a:off x="3792538" y="2546350"/>
            <a:ext cx="250825" cy="220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a:endCxn id="21" idx="3"/>
          </p:cNvCxnSpPr>
          <p:nvPr/>
        </p:nvCxnSpPr>
        <p:spPr>
          <a:xfrm rot="5400000">
            <a:off x="4205288" y="2887663"/>
            <a:ext cx="277812" cy="258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a:endCxn id="23" idx="3"/>
          </p:cNvCxnSpPr>
          <p:nvPr/>
        </p:nvCxnSpPr>
        <p:spPr>
          <a:xfrm rot="5400000">
            <a:off x="4789487" y="3476626"/>
            <a:ext cx="220663" cy="1698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a:stCxn id="24" idx="1"/>
          </p:cNvCxnSpPr>
          <p:nvPr/>
        </p:nvCxnSpPr>
        <p:spPr>
          <a:xfrm rot="10800000">
            <a:off x="6096000" y="2501900"/>
            <a:ext cx="466725" cy="193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a:stCxn id="26" idx="1"/>
          </p:cNvCxnSpPr>
          <p:nvPr/>
        </p:nvCxnSpPr>
        <p:spPr>
          <a:xfrm rot="10800000" flipV="1">
            <a:off x="5665788" y="1243013"/>
            <a:ext cx="958850" cy="5222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a:stCxn id="25" idx="1"/>
          </p:cNvCxnSpPr>
          <p:nvPr/>
        </p:nvCxnSpPr>
        <p:spPr>
          <a:xfrm rot="10800000" flipV="1">
            <a:off x="6015038" y="1027113"/>
            <a:ext cx="314325" cy="1746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a:stCxn id="35" idx="3"/>
          </p:cNvCxnSpPr>
          <p:nvPr/>
        </p:nvCxnSpPr>
        <p:spPr>
          <a:xfrm>
            <a:off x="4191000" y="1439863"/>
            <a:ext cx="488950" cy="192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a:stCxn id="27" idx="1"/>
          </p:cNvCxnSpPr>
          <p:nvPr/>
        </p:nvCxnSpPr>
        <p:spPr>
          <a:xfrm rot="10800000" flipV="1">
            <a:off x="6457950" y="1717675"/>
            <a:ext cx="176213" cy="1588"/>
          </a:xfrm>
          <a:prstGeom prst="straightConnector1">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p:nvPr/>
        </p:nvCxnSpPr>
        <p:spPr>
          <a:xfrm rot="10800000" flipV="1">
            <a:off x="7288213" y="1712913"/>
            <a:ext cx="21272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Forme libre 59"/>
          <p:cNvSpPr/>
          <p:nvPr/>
        </p:nvSpPr>
        <p:spPr>
          <a:xfrm>
            <a:off x="7118350" y="1431925"/>
            <a:ext cx="160338" cy="555625"/>
          </a:xfrm>
          <a:custGeom>
            <a:avLst/>
            <a:gdLst>
              <a:gd name="connsiteX0" fmla="*/ 0 w 161365"/>
              <a:gd name="connsiteY0" fmla="*/ 0 h 555812"/>
              <a:gd name="connsiteX1" fmla="*/ 161365 w 161365"/>
              <a:gd name="connsiteY1" fmla="*/ 0 h 555812"/>
              <a:gd name="connsiteX2" fmla="*/ 161365 w 161365"/>
              <a:gd name="connsiteY2" fmla="*/ 555812 h 555812"/>
              <a:gd name="connsiteX3" fmla="*/ 0 w 161365"/>
              <a:gd name="connsiteY3" fmla="*/ 555812 h 555812"/>
              <a:gd name="connsiteX4" fmla="*/ 17929 w 161365"/>
              <a:gd name="connsiteY4" fmla="*/ 546847 h 555812"/>
              <a:gd name="connsiteX5" fmla="*/ 8965 w 161365"/>
              <a:gd name="connsiteY5" fmla="*/ 546847 h 555812"/>
              <a:gd name="connsiteX6" fmla="*/ 8965 w 161365"/>
              <a:gd name="connsiteY6" fmla="*/ 546847 h 555812"/>
              <a:gd name="connsiteX7" fmla="*/ 8965 w 161365"/>
              <a:gd name="connsiteY7" fmla="*/ 546847 h 555812"/>
              <a:gd name="connsiteX0" fmla="*/ 0 w 161365"/>
              <a:gd name="connsiteY0" fmla="*/ 0 h 555812"/>
              <a:gd name="connsiteX1" fmla="*/ 161365 w 161365"/>
              <a:gd name="connsiteY1" fmla="*/ 0 h 555812"/>
              <a:gd name="connsiteX2" fmla="*/ 161365 w 161365"/>
              <a:gd name="connsiteY2" fmla="*/ 555812 h 555812"/>
              <a:gd name="connsiteX3" fmla="*/ 0 w 161365"/>
              <a:gd name="connsiteY3" fmla="*/ 555812 h 555812"/>
              <a:gd name="connsiteX4" fmla="*/ 17929 w 161365"/>
              <a:gd name="connsiteY4" fmla="*/ 546847 h 555812"/>
              <a:gd name="connsiteX5" fmla="*/ 8965 w 161365"/>
              <a:gd name="connsiteY5" fmla="*/ 546847 h 555812"/>
              <a:gd name="connsiteX6" fmla="*/ 8965 w 161365"/>
              <a:gd name="connsiteY6" fmla="*/ 546847 h 555812"/>
              <a:gd name="connsiteX0" fmla="*/ 0 w 161365"/>
              <a:gd name="connsiteY0" fmla="*/ 0 h 555812"/>
              <a:gd name="connsiteX1" fmla="*/ 161365 w 161365"/>
              <a:gd name="connsiteY1" fmla="*/ 0 h 555812"/>
              <a:gd name="connsiteX2" fmla="*/ 161365 w 161365"/>
              <a:gd name="connsiteY2" fmla="*/ 555812 h 555812"/>
              <a:gd name="connsiteX3" fmla="*/ 0 w 161365"/>
              <a:gd name="connsiteY3" fmla="*/ 555812 h 555812"/>
              <a:gd name="connsiteX4" fmla="*/ 17929 w 161365"/>
              <a:gd name="connsiteY4" fmla="*/ 546847 h 555812"/>
              <a:gd name="connsiteX5" fmla="*/ 8965 w 161365"/>
              <a:gd name="connsiteY5" fmla="*/ 546847 h 555812"/>
              <a:gd name="connsiteX0" fmla="*/ 0 w 161365"/>
              <a:gd name="connsiteY0" fmla="*/ 0 h 555812"/>
              <a:gd name="connsiteX1" fmla="*/ 161365 w 161365"/>
              <a:gd name="connsiteY1" fmla="*/ 0 h 555812"/>
              <a:gd name="connsiteX2" fmla="*/ 161365 w 161365"/>
              <a:gd name="connsiteY2" fmla="*/ 555812 h 555812"/>
              <a:gd name="connsiteX3" fmla="*/ 0 w 161365"/>
              <a:gd name="connsiteY3" fmla="*/ 555812 h 555812"/>
              <a:gd name="connsiteX4" fmla="*/ 17929 w 161365"/>
              <a:gd name="connsiteY4" fmla="*/ 546847 h 555812"/>
              <a:gd name="connsiteX0" fmla="*/ 0 w 161365"/>
              <a:gd name="connsiteY0" fmla="*/ 0 h 555812"/>
              <a:gd name="connsiteX1" fmla="*/ 161365 w 161365"/>
              <a:gd name="connsiteY1" fmla="*/ 0 h 555812"/>
              <a:gd name="connsiteX2" fmla="*/ 161365 w 161365"/>
              <a:gd name="connsiteY2" fmla="*/ 555812 h 555812"/>
              <a:gd name="connsiteX3" fmla="*/ 0 w 161365"/>
              <a:gd name="connsiteY3" fmla="*/ 555812 h 555812"/>
            </a:gdLst>
            <a:ahLst/>
            <a:cxnLst>
              <a:cxn ang="0">
                <a:pos x="connsiteX0" y="connsiteY0"/>
              </a:cxn>
              <a:cxn ang="0">
                <a:pos x="connsiteX1" y="connsiteY1"/>
              </a:cxn>
              <a:cxn ang="0">
                <a:pos x="connsiteX2" y="connsiteY2"/>
              </a:cxn>
              <a:cxn ang="0">
                <a:pos x="connsiteX3" y="connsiteY3"/>
              </a:cxn>
            </a:cxnLst>
            <a:rect l="l" t="t" r="r" b="b"/>
            <a:pathLst>
              <a:path w="161365" h="555812">
                <a:moveTo>
                  <a:pt x="0" y="0"/>
                </a:moveTo>
                <a:lnTo>
                  <a:pt x="161365" y="0"/>
                </a:lnTo>
                <a:lnTo>
                  <a:pt x="161365" y="555812"/>
                </a:lnTo>
                <a:lnTo>
                  <a:pt x="0" y="555812"/>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65" name="Forme libre 64"/>
          <p:cNvSpPr/>
          <p:nvPr/>
        </p:nvSpPr>
        <p:spPr>
          <a:xfrm>
            <a:off x="6302375" y="4757738"/>
            <a:ext cx="160338" cy="557212"/>
          </a:xfrm>
          <a:custGeom>
            <a:avLst/>
            <a:gdLst>
              <a:gd name="connsiteX0" fmla="*/ 0 w 161365"/>
              <a:gd name="connsiteY0" fmla="*/ 0 h 555812"/>
              <a:gd name="connsiteX1" fmla="*/ 161365 w 161365"/>
              <a:gd name="connsiteY1" fmla="*/ 0 h 555812"/>
              <a:gd name="connsiteX2" fmla="*/ 161365 w 161365"/>
              <a:gd name="connsiteY2" fmla="*/ 555812 h 555812"/>
              <a:gd name="connsiteX3" fmla="*/ 0 w 161365"/>
              <a:gd name="connsiteY3" fmla="*/ 555812 h 555812"/>
              <a:gd name="connsiteX4" fmla="*/ 17929 w 161365"/>
              <a:gd name="connsiteY4" fmla="*/ 546847 h 555812"/>
              <a:gd name="connsiteX5" fmla="*/ 8965 w 161365"/>
              <a:gd name="connsiteY5" fmla="*/ 546847 h 555812"/>
              <a:gd name="connsiteX6" fmla="*/ 8965 w 161365"/>
              <a:gd name="connsiteY6" fmla="*/ 546847 h 555812"/>
              <a:gd name="connsiteX7" fmla="*/ 8965 w 161365"/>
              <a:gd name="connsiteY7" fmla="*/ 546847 h 555812"/>
              <a:gd name="connsiteX0" fmla="*/ 0 w 161365"/>
              <a:gd name="connsiteY0" fmla="*/ 0 h 555812"/>
              <a:gd name="connsiteX1" fmla="*/ 161365 w 161365"/>
              <a:gd name="connsiteY1" fmla="*/ 0 h 555812"/>
              <a:gd name="connsiteX2" fmla="*/ 161365 w 161365"/>
              <a:gd name="connsiteY2" fmla="*/ 555812 h 555812"/>
              <a:gd name="connsiteX3" fmla="*/ 0 w 161365"/>
              <a:gd name="connsiteY3" fmla="*/ 555812 h 555812"/>
              <a:gd name="connsiteX4" fmla="*/ 17929 w 161365"/>
              <a:gd name="connsiteY4" fmla="*/ 546847 h 555812"/>
              <a:gd name="connsiteX5" fmla="*/ 8965 w 161365"/>
              <a:gd name="connsiteY5" fmla="*/ 546847 h 555812"/>
              <a:gd name="connsiteX6" fmla="*/ 8965 w 161365"/>
              <a:gd name="connsiteY6" fmla="*/ 546847 h 555812"/>
              <a:gd name="connsiteX0" fmla="*/ 0 w 161365"/>
              <a:gd name="connsiteY0" fmla="*/ 0 h 555812"/>
              <a:gd name="connsiteX1" fmla="*/ 161365 w 161365"/>
              <a:gd name="connsiteY1" fmla="*/ 0 h 555812"/>
              <a:gd name="connsiteX2" fmla="*/ 161365 w 161365"/>
              <a:gd name="connsiteY2" fmla="*/ 555812 h 555812"/>
              <a:gd name="connsiteX3" fmla="*/ 0 w 161365"/>
              <a:gd name="connsiteY3" fmla="*/ 555812 h 555812"/>
              <a:gd name="connsiteX4" fmla="*/ 17929 w 161365"/>
              <a:gd name="connsiteY4" fmla="*/ 546847 h 555812"/>
              <a:gd name="connsiteX5" fmla="*/ 8965 w 161365"/>
              <a:gd name="connsiteY5" fmla="*/ 546847 h 555812"/>
              <a:gd name="connsiteX0" fmla="*/ 0 w 161365"/>
              <a:gd name="connsiteY0" fmla="*/ 0 h 555812"/>
              <a:gd name="connsiteX1" fmla="*/ 161365 w 161365"/>
              <a:gd name="connsiteY1" fmla="*/ 0 h 555812"/>
              <a:gd name="connsiteX2" fmla="*/ 161365 w 161365"/>
              <a:gd name="connsiteY2" fmla="*/ 555812 h 555812"/>
              <a:gd name="connsiteX3" fmla="*/ 0 w 161365"/>
              <a:gd name="connsiteY3" fmla="*/ 555812 h 555812"/>
              <a:gd name="connsiteX4" fmla="*/ 17929 w 161365"/>
              <a:gd name="connsiteY4" fmla="*/ 546847 h 555812"/>
              <a:gd name="connsiteX0" fmla="*/ 0 w 161365"/>
              <a:gd name="connsiteY0" fmla="*/ 0 h 555812"/>
              <a:gd name="connsiteX1" fmla="*/ 161365 w 161365"/>
              <a:gd name="connsiteY1" fmla="*/ 0 h 555812"/>
              <a:gd name="connsiteX2" fmla="*/ 161365 w 161365"/>
              <a:gd name="connsiteY2" fmla="*/ 555812 h 555812"/>
              <a:gd name="connsiteX3" fmla="*/ 0 w 161365"/>
              <a:gd name="connsiteY3" fmla="*/ 555812 h 555812"/>
            </a:gdLst>
            <a:ahLst/>
            <a:cxnLst>
              <a:cxn ang="0">
                <a:pos x="connsiteX0" y="connsiteY0"/>
              </a:cxn>
              <a:cxn ang="0">
                <a:pos x="connsiteX1" y="connsiteY1"/>
              </a:cxn>
              <a:cxn ang="0">
                <a:pos x="connsiteX2" y="connsiteY2"/>
              </a:cxn>
              <a:cxn ang="0">
                <a:pos x="connsiteX3" y="connsiteY3"/>
              </a:cxn>
            </a:cxnLst>
            <a:rect l="l" t="t" r="r" b="b"/>
            <a:pathLst>
              <a:path w="161365" h="555812">
                <a:moveTo>
                  <a:pt x="0" y="0"/>
                </a:moveTo>
                <a:lnTo>
                  <a:pt x="161365" y="0"/>
                </a:lnTo>
                <a:lnTo>
                  <a:pt x="161365" y="555812"/>
                </a:lnTo>
                <a:lnTo>
                  <a:pt x="0" y="555812"/>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cxnSp>
        <p:nvCxnSpPr>
          <p:cNvPr id="66" name="Connecteur droit avec flèche 65"/>
          <p:cNvCxnSpPr/>
          <p:nvPr/>
        </p:nvCxnSpPr>
        <p:spPr>
          <a:xfrm flipV="1">
            <a:off x="6553200" y="5046663"/>
            <a:ext cx="39528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 3" descr="29-Atherogenic_Dyslipide_fig8-FILM.png"/>
          <p:cNvPicPr>
            <a:picLocks noChangeAspect="1"/>
          </p:cNvPicPr>
          <p:nvPr/>
        </p:nvPicPr>
        <p:blipFill>
          <a:blip r:embed="rId2" cstate="print"/>
          <a:srcRect/>
          <a:stretch>
            <a:fillRect/>
          </a:stretch>
        </p:blipFill>
        <p:spPr bwMode="auto">
          <a:xfrm>
            <a:off x="1588" y="0"/>
            <a:ext cx="9140825" cy="6858000"/>
          </a:xfrm>
          <a:prstGeom prst="rect">
            <a:avLst/>
          </a:prstGeom>
          <a:noFill/>
          <a:ln w="9525">
            <a:noFill/>
            <a:miter lim="800000"/>
            <a:headEnd/>
            <a:tailEnd/>
          </a:ln>
        </p:spPr>
      </p:pic>
      <p:sp>
        <p:nvSpPr>
          <p:cNvPr id="16387" name="Titre 1"/>
          <p:cNvSpPr>
            <a:spLocks noGrp="1"/>
          </p:cNvSpPr>
          <p:nvPr>
            <p:ph type="title"/>
          </p:nvPr>
        </p:nvSpPr>
        <p:spPr>
          <a:xfrm>
            <a:off x="161925" y="-25400"/>
            <a:ext cx="8280400" cy="923925"/>
          </a:xfrm>
        </p:spPr>
        <p:txBody>
          <a:bodyPr/>
          <a:lstStyle/>
          <a:p>
            <a:r>
              <a:rPr lang="en-US" sz="1800">
                <a:solidFill>
                  <a:schemeClr val="tx1"/>
                </a:solidFill>
              </a:rPr>
              <a:t>TRIGLYCERIDE AND HDL CHOLESTEROL LEVELS IN NON-OBESE WOMEN AND IN OBESE WOMEN WITH LOW OR HIGH LEVELS OF INTRA-ABDOMINAL ADIPOSE TISSUE</a:t>
            </a:r>
            <a:endParaRPr lang="fr-FR" sz="1800">
              <a:solidFill>
                <a:schemeClr val="tx1"/>
              </a:solidFill>
            </a:endParaRPr>
          </a:p>
        </p:txBody>
      </p:sp>
      <p:grpSp>
        <p:nvGrpSpPr>
          <p:cNvPr id="2" name="Group 33"/>
          <p:cNvGrpSpPr>
            <a:grpSpLocks/>
          </p:cNvGrpSpPr>
          <p:nvPr/>
        </p:nvGrpSpPr>
        <p:grpSpPr bwMode="auto">
          <a:xfrm>
            <a:off x="1335088" y="1027113"/>
            <a:ext cx="2251075" cy="379412"/>
            <a:chOff x="2220" y="714"/>
            <a:chExt cx="1659" cy="511"/>
          </a:xfrm>
        </p:grpSpPr>
        <p:sp>
          <p:nvSpPr>
            <p:cNvPr id="16414" name="Rectangle 34"/>
            <p:cNvSpPr>
              <a:spLocks noChangeArrowheads="1"/>
            </p:cNvSpPr>
            <p:nvPr/>
          </p:nvSpPr>
          <p:spPr bwMode="auto">
            <a:xfrm>
              <a:off x="2233" y="714"/>
              <a:ext cx="1646" cy="511"/>
            </a:xfrm>
            <a:prstGeom prst="rect">
              <a:avLst/>
            </a:prstGeom>
            <a:solidFill>
              <a:schemeClr val="bg1"/>
            </a:solidFill>
            <a:ln w="9525">
              <a:noFill/>
              <a:miter lim="800000"/>
              <a:headEnd/>
              <a:tailEnd/>
            </a:ln>
          </p:spPr>
          <p:txBody>
            <a:bodyPr lIns="36000" rIns="36000" anchor="ctr"/>
            <a:lstStyle/>
            <a:p>
              <a:pPr marL="92075"/>
              <a:r>
                <a:rPr lang="en-US" sz="1300" b="1"/>
                <a:t>HDL cholesterol (mmol/l)</a:t>
              </a:r>
            </a:p>
          </p:txBody>
        </p:sp>
        <p:sp>
          <p:nvSpPr>
            <p:cNvPr id="16415"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lIns="36000" rIns="36000" anchor="ctr"/>
            <a:lstStyle/>
            <a:p>
              <a:pPr algn="ctr"/>
              <a:endParaRPr lang="fr-FR" sz="1400" b="1"/>
            </a:p>
          </p:txBody>
        </p:sp>
      </p:grpSp>
      <p:grpSp>
        <p:nvGrpSpPr>
          <p:cNvPr id="3" name="Group 33"/>
          <p:cNvGrpSpPr>
            <a:grpSpLocks/>
          </p:cNvGrpSpPr>
          <p:nvPr/>
        </p:nvGrpSpPr>
        <p:grpSpPr bwMode="auto">
          <a:xfrm>
            <a:off x="5816600" y="1036638"/>
            <a:ext cx="2251075" cy="379412"/>
            <a:chOff x="2220" y="714"/>
            <a:chExt cx="1659" cy="511"/>
          </a:xfrm>
        </p:grpSpPr>
        <p:sp>
          <p:nvSpPr>
            <p:cNvPr id="16412" name="Rectangle 34"/>
            <p:cNvSpPr>
              <a:spLocks noChangeArrowheads="1"/>
            </p:cNvSpPr>
            <p:nvPr/>
          </p:nvSpPr>
          <p:spPr bwMode="auto">
            <a:xfrm>
              <a:off x="2233" y="714"/>
              <a:ext cx="1646" cy="511"/>
            </a:xfrm>
            <a:prstGeom prst="rect">
              <a:avLst/>
            </a:prstGeom>
            <a:solidFill>
              <a:schemeClr val="bg1"/>
            </a:solidFill>
            <a:ln w="9525">
              <a:noFill/>
              <a:miter lim="800000"/>
              <a:headEnd/>
              <a:tailEnd/>
            </a:ln>
          </p:spPr>
          <p:txBody>
            <a:bodyPr lIns="36000" rIns="36000" anchor="ctr"/>
            <a:lstStyle/>
            <a:p>
              <a:pPr marL="92075"/>
              <a:r>
                <a:rPr lang="en-US" sz="1300" b="1"/>
                <a:t>Triglycerides (mmol/l)</a:t>
              </a:r>
            </a:p>
          </p:txBody>
        </p:sp>
        <p:sp>
          <p:nvSpPr>
            <p:cNvPr id="16413"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lIns="36000" rIns="36000" anchor="ctr"/>
            <a:lstStyle/>
            <a:p>
              <a:pPr algn="ctr"/>
              <a:endParaRPr lang="fr-FR" sz="1400" b="1"/>
            </a:p>
          </p:txBody>
        </p:sp>
      </p:grpSp>
      <p:sp>
        <p:nvSpPr>
          <p:cNvPr id="11" name="Rogner un rectangle à un seul coin 10"/>
          <p:cNvSpPr/>
          <p:nvPr/>
        </p:nvSpPr>
        <p:spPr bwMode="auto">
          <a:xfrm flipH="1">
            <a:off x="591669" y="4155142"/>
            <a:ext cx="1065600" cy="701129"/>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lstStyle/>
          <a:p>
            <a:pPr algn="ctr">
              <a:defRPr/>
            </a:pPr>
            <a:r>
              <a:rPr lang="en-US" sz="1000" b="1" dirty="0">
                <a:solidFill>
                  <a:schemeClr val="tx1"/>
                </a:solidFill>
              </a:rPr>
              <a:t>Non-obese </a:t>
            </a:r>
          </a:p>
          <a:p>
            <a:pPr algn="ctr">
              <a:defRPr/>
            </a:pPr>
            <a:r>
              <a:rPr lang="fr-CA" sz="1000" b="1" dirty="0">
                <a:solidFill>
                  <a:schemeClr val="tx1"/>
                </a:solidFill>
              </a:rPr>
              <a:t>(N=25)</a:t>
            </a:r>
          </a:p>
        </p:txBody>
      </p:sp>
      <p:sp>
        <p:nvSpPr>
          <p:cNvPr id="14" name="Rogner un rectangle à un seul coin 13"/>
          <p:cNvSpPr/>
          <p:nvPr/>
        </p:nvSpPr>
        <p:spPr bwMode="auto">
          <a:xfrm flipH="1">
            <a:off x="1694327" y="4155142"/>
            <a:ext cx="1065600" cy="701129"/>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lstStyle/>
          <a:p>
            <a:pPr algn="ctr">
              <a:defRPr/>
            </a:pPr>
            <a:r>
              <a:rPr lang="en-US" sz="1000" b="1" dirty="0">
                <a:solidFill>
                  <a:schemeClr val="tx1"/>
                </a:solidFill>
              </a:rPr>
              <a:t>Obese with low levels of intra-abdominal fat (N=10)</a:t>
            </a:r>
          </a:p>
        </p:txBody>
      </p:sp>
      <p:sp>
        <p:nvSpPr>
          <p:cNvPr id="16" name="Rogner un rectangle à un seul coin 15"/>
          <p:cNvSpPr/>
          <p:nvPr/>
        </p:nvSpPr>
        <p:spPr bwMode="auto">
          <a:xfrm flipH="1">
            <a:off x="2796986" y="4155142"/>
            <a:ext cx="1066802" cy="701129"/>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0" tIns="36000" rIns="0" bIns="36000"/>
          <a:lstStyle/>
          <a:p>
            <a:pPr algn="ctr">
              <a:defRPr/>
            </a:pPr>
            <a:r>
              <a:rPr lang="en-US" sz="1000" b="1" dirty="0">
                <a:solidFill>
                  <a:schemeClr val="tx1"/>
                </a:solidFill>
              </a:rPr>
              <a:t>Obese with high levels of intra-abdominal fat (N=10)</a:t>
            </a:r>
          </a:p>
        </p:txBody>
      </p:sp>
      <p:sp>
        <p:nvSpPr>
          <p:cNvPr id="17" name="Rogner un rectangle à un seul coin 16"/>
          <p:cNvSpPr/>
          <p:nvPr/>
        </p:nvSpPr>
        <p:spPr bwMode="auto">
          <a:xfrm flipH="1">
            <a:off x="5074022" y="4155142"/>
            <a:ext cx="1065600" cy="701129"/>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lstStyle/>
          <a:p>
            <a:pPr algn="ctr">
              <a:defRPr/>
            </a:pPr>
            <a:r>
              <a:rPr lang="en-US" sz="1000" b="1" dirty="0">
                <a:solidFill>
                  <a:schemeClr val="tx1"/>
                </a:solidFill>
              </a:rPr>
              <a:t>Non-obese </a:t>
            </a:r>
          </a:p>
          <a:p>
            <a:pPr algn="ctr">
              <a:defRPr/>
            </a:pPr>
            <a:r>
              <a:rPr lang="fr-CA" sz="1000" b="1" dirty="0">
                <a:solidFill>
                  <a:schemeClr val="tx1"/>
                </a:solidFill>
              </a:rPr>
              <a:t>(N=25)</a:t>
            </a:r>
          </a:p>
        </p:txBody>
      </p:sp>
      <p:sp>
        <p:nvSpPr>
          <p:cNvPr id="18" name="Rogner un rectangle à un seul coin 17"/>
          <p:cNvSpPr/>
          <p:nvPr/>
        </p:nvSpPr>
        <p:spPr bwMode="auto">
          <a:xfrm flipH="1">
            <a:off x="6176680" y="4155142"/>
            <a:ext cx="1065600" cy="701129"/>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lstStyle/>
          <a:p>
            <a:pPr algn="ctr">
              <a:defRPr/>
            </a:pPr>
            <a:r>
              <a:rPr lang="en-US" sz="1000" b="1" dirty="0">
                <a:solidFill>
                  <a:schemeClr val="tx1"/>
                </a:solidFill>
              </a:rPr>
              <a:t>Obese with low levels of intra-abdominal fat (N=10)</a:t>
            </a:r>
          </a:p>
        </p:txBody>
      </p:sp>
      <p:sp>
        <p:nvSpPr>
          <p:cNvPr id="19" name="Rogner un rectangle à un seul coin 18"/>
          <p:cNvSpPr/>
          <p:nvPr/>
        </p:nvSpPr>
        <p:spPr bwMode="auto">
          <a:xfrm flipH="1">
            <a:off x="7279339" y="4155142"/>
            <a:ext cx="1066802" cy="701129"/>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0" tIns="36000" rIns="0" bIns="36000"/>
          <a:lstStyle/>
          <a:p>
            <a:pPr algn="ctr">
              <a:defRPr/>
            </a:pPr>
            <a:r>
              <a:rPr lang="en-US" sz="1000" b="1" dirty="0">
                <a:solidFill>
                  <a:schemeClr val="tx1"/>
                </a:solidFill>
              </a:rPr>
              <a:t>Obese with high levels of intra-abdominal fat (N=10)</a:t>
            </a:r>
          </a:p>
        </p:txBody>
      </p:sp>
      <p:sp>
        <p:nvSpPr>
          <p:cNvPr id="16408" name="Rectangle 37"/>
          <p:cNvSpPr>
            <a:spLocks noChangeArrowheads="1"/>
          </p:cNvSpPr>
          <p:nvPr/>
        </p:nvSpPr>
        <p:spPr bwMode="auto">
          <a:xfrm>
            <a:off x="4967288" y="6337300"/>
            <a:ext cx="3943350" cy="355600"/>
          </a:xfrm>
          <a:prstGeom prst="rect">
            <a:avLst/>
          </a:prstGeom>
          <a:solidFill>
            <a:srgbClr val="D8ECEA">
              <a:alpha val="89018"/>
            </a:srgbClr>
          </a:solidFill>
          <a:ln w="9525">
            <a:miter lim="800000"/>
            <a:headEnd/>
            <a:tailEnd/>
          </a:ln>
          <a:scene3d>
            <a:camera prst="legacyObliqueTopRight"/>
            <a:lightRig rig="legacyFlat4" dir="b"/>
          </a:scene3d>
          <a:sp3d extrusionH="201600" prstMaterial="legacyMatte">
            <a:bevelT w="13500" h="13500" prst="angle"/>
            <a:bevelB w="13500" h="13500" prst="angle"/>
            <a:extrusionClr>
              <a:srgbClr val="D8ECEA"/>
            </a:extrusionClr>
          </a:sp3d>
        </p:spPr>
        <p:txBody>
          <a:bodyPr anchor="ctr">
            <a:flatTx/>
          </a:bodyPr>
          <a:lstStyle/>
          <a:p>
            <a:r>
              <a:rPr lang="fr-CA" sz="1000"/>
              <a:t>Adapted from Després JP et al. Arteriosclerosis 1990; 10: 497·511</a:t>
            </a:r>
          </a:p>
        </p:txBody>
      </p:sp>
      <p:pic>
        <p:nvPicPr>
          <p:cNvPr id="16409" name="Image 20" descr="legende.png"/>
          <p:cNvPicPr>
            <a:picLocks noChangeAspect="1"/>
          </p:cNvPicPr>
          <p:nvPr/>
        </p:nvPicPr>
        <p:blipFill>
          <a:blip r:embed="rId3" cstate="print"/>
          <a:srcRect/>
          <a:stretch>
            <a:fillRect/>
          </a:stretch>
        </p:blipFill>
        <p:spPr bwMode="auto">
          <a:xfrm>
            <a:off x="481013" y="4964113"/>
            <a:ext cx="3992562" cy="1122362"/>
          </a:xfrm>
          <a:prstGeom prst="rect">
            <a:avLst/>
          </a:prstGeom>
          <a:noFill/>
          <a:ln w="9525">
            <a:noFill/>
            <a:miter lim="800000"/>
            <a:headEnd/>
            <a:tailEnd/>
          </a:ln>
        </p:spPr>
      </p:pic>
      <p:sp>
        <p:nvSpPr>
          <p:cNvPr id="16410" name="ZoneTexte 21"/>
          <p:cNvSpPr txBox="1">
            <a:spLocks noChangeArrowheads="1"/>
          </p:cNvSpPr>
          <p:nvPr/>
        </p:nvSpPr>
        <p:spPr bwMode="auto">
          <a:xfrm>
            <a:off x="788988" y="4992688"/>
            <a:ext cx="781050" cy="292100"/>
          </a:xfrm>
          <a:prstGeom prst="rect">
            <a:avLst/>
          </a:prstGeom>
          <a:noFill/>
          <a:ln w="9525">
            <a:noFill/>
            <a:miter lim="800000"/>
            <a:headEnd/>
            <a:tailEnd/>
          </a:ln>
        </p:spPr>
        <p:txBody>
          <a:bodyPr wrap="none">
            <a:spAutoFit/>
          </a:bodyPr>
          <a:lstStyle/>
          <a:p>
            <a:r>
              <a:rPr lang="fr-CA" sz="1300" b="1" i="1">
                <a:solidFill>
                  <a:srgbClr val="C00000"/>
                </a:solidFill>
              </a:rPr>
              <a:t>Legend</a:t>
            </a:r>
          </a:p>
        </p:txBody>
      </p:sp>
      <p:sp>
        <p:nvSpPr>
          <p:cNvPr id="16411" name="ZoneTexte 22"/>
          <p:cNvSpPr txBox="1">
            <a:spLocks noChangeArrowheads="1"/>
          </p:cNvSpPr>
          <p:nvPr/>
        </p:nvSpPr>
        <p:spPr bwMode="auto">
          <a:xfrm>
            <a:off x="619125" y="5334000"/>
            <a:ext cx="3741738" cy="677863"/>
          </a:xfrm>
          <a:prstGeom prst="rect">
            <a:avLst/>
          </a:prstGeom>
          <a:noFill/>
          <a:ln w="9525">
            <a:noFill/>
            <a:miter lim="800000"/>
            <a:headEnd/>
            <a:tailEnd/>
          </a:ln>
        </p:spPr>
        <p:txBody>
          <a:bodyPr wrap="none">
            <a:spAutoFit/>
          </a:bodyPr>
          <a:lstStyle/>
          <a:p>
            <a:r>
              <a:rPr lang="en-US" sz="1400" b="1"/>
              <a:t>*</a:t>
            </a:r>
            <a:r>
              <a:rPr lang="en-US" sz="1200" b="1"/>
              <a:t>   Significantly different from non-obese women</a:t>
            </a:r>
          </a:p>
          <a:p>
            <a:r>
              <a:rPr lang="en-US" sz="1200" b="1"/>
              <a:t>†  Significantly different from obese women with</a:t>
            </a:r>
          </a:p>
          <a:p>
            <a:r>
              <a:rPr lang="en-US" sz="1200" b="1"/>
              <a:t>    low levels of intra-abdominal fat, p&lt;0.05</a:t>
            </a:r>
            <a:endParaRPr lang="fr-CA" sz="12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 17" descr="30-Atherogenic_Dyslipide_fig9-FILM_fond.png"/>
          <p:cNvPicPr>
            <a:picLocks noChangeAspect="1"/>
          </p:cNvPicPr>
          <p:nvPr/>
        </p:nvPicPr>
        <p:blipFill>
          <a:blip r:embed="rId2" cstate="print"/>
          <a:srcRect/>
          <a:stretch>
            <a:fillRect/>
          </a:stretch>
        </p:blipFill>
        <p:spPr bwMode="auto">
          <a:xfrm>
            <a:off x="1588" y="0"/>
            <a:ext cx="9140825" cy="6858000"/>
          </a:xfrm>
          <a:prstGeom prst="rect">
            <a:avLst/>
          </a:prstGeom>
          <a:noFill/>
          <a:ln w="9525">
            <a:noFill/>
            <a:miter lim="800000"/>
            <a:headEnd/>
            <a:tailEnd/>
          </a:ln>
        </p:spPr>
      </p:pic>
      <p:sp>
        <p:nvSpPr>
          <p:cNvPr id="17411" name="Titre 1"/>
          <p:cNvSpPr>
            <a:spLocks noGrp="1"/>
          </p:cNvSpPr>
          <p:nvPr>
            <p:ph type="title"/>
          </p:nvPr>
        </p:nvSpPr>
        <p:spPr>
          <a:xfrm>
            <a:off x="179388" y="46038"/>
            <a:ext cx="8280400" cy="708025"/>
          </a:xfrm>
        </p:spPr>
        <p:txBody>
          <a:bodyPr/>
          <a:lstStyle/>
          <a:p>
            <a:r>
              <a:rPr lang="en-US" sz="2000">
                <a:solidFill>
                  <a:schemeClr val="tx1"/>
                </a:solidFill>
              </a:rPr>
              <a:t>THE DYSLIPIDEMIA OF INTRA-ABDOMINAL OBESITY AND THE METABOLIC SYNDROME</a:t>
            </a:r>
            <a:endParaRPr lang="fr-FR" sz="2000">
              <a:solidFill>
                <a:schemeClr val="tx1"/>
              </a:solidFill>
            </a:endParaRPr>
          </a:p>
        </p:txBody>
      </p:sp>
      <p:sp>
        <p:nvSpPr>
          <p:cNvPr id="17412" name="ZoneTexte 3"/>
          <p:cNvSpPr txBox="1">
            <a:spLocks noChangeArrowheads="1"/>
          </p:cNvSpPr>
          <p:nvPr/>
        </p:nvSpPr>
        <p:spPr bwMode="auto">
          <a:xfrm>
            <a:off x="788988" y="2089150"/>
            <a:ext cx="1084262" cy="338138"/>
          </a:xfrm>
          <a:prstGeom prst="rect">
            <a:avLst/>
          </a:prstGeom>
          <a:noFill/>
          <a:ln w="9525">
            <a:noFill/>
            <a:miter lim="800000"/>
            <a:headEnd/>
            <a:tailEnd/>
          </a:ln>
        </p:spPr>
        <p:txBody>
          <a:bodyPr wrap="none">
            <a:spAutoFit/>
          </a:bodyPr>
          <a:lstStyle/>
          <a:p>
            <a:pPr algn="ctr"/>
            <a:r>
              <a:rPr lang="fr-CA" sz="1600" b="1"/>
              <a:t>NORMAL</a:t>
            </a:r>
          </a:p>
        </p:txBody>
      </p:sp>
      <p:sp>
        <p:nvSpPr>
          <p:cNvPr id="17413" name="ZoneTexte 4"/>
          <p:cNvSpPr txBox="1">
            <a:spLocks noChangeArrowheads="1"/>
          </p:cNvSpPr>
          <p:nvPr/>
        </p:nvSpPr>
        <p:spPr bwMode="auto">
          <a:xfrm>
            <a:off x="623888" y="3424238"/>
            <a:ext cx="1485900" cy="585787"/>
          </a:xfrm>
          <a:prstGeom prst="rect">
            <a:avLst/>
          </a:prstGeom>
          <a:noFill/>
          <a:ln w="9525">
            <a:noFill/>
            <a:miter lim="800000"/>
            <a:headEnd/>
            <a:tailEnd/>
          </a:ln>
        </p:spPr>
        <p:txBody>
          <a:bodyPr wrap="none">
            <a:spAutoFit/>
          </a:bodyPr>
          <a:lstStyle/>
          <a:p>
            <a:pPr algn="ctr"/>
            <a:r>
              <a:rPr lang="fr-CA" sz="1600" b="1"/>
              <a:t>INSULIN</a:t>
            </a:r>
          </a:p>
          <a:p>
            <a:pPr algn="ctr"/>
            <a:r>
              <a:rPr lang="fr-CA" sz="1600" b="1"/>
              <a:t>RESISTANCE</a:t>
            </a:r>
          </a:p>
        </p:txBody>
      </p:sp>
      <p:grpSp>
        <p:nvGrpSpPr>
          <p:cNvPr id="2" name="Group 33"/>
          <p:cNvGrpSpPr>
            <a:grpSpLocks/>
          </p:cNvGrpSpPr>
          <p:nvPr/>
        </p:nvGrpSpPr>
        <p:grpSpPr bwMode="auto">
          <a:xfrm>
            <a:off x="2347913" y="1154113"/>
            <a:ext cx="1855787" cy="379412"/>
            <a:chOff x="2220" y="714"/>
            <a:chExt cx="1368" cy="511"/>
          </a:xfrm>
        </p:grpSpPr>
        <p:sp>
          <p:nvSpPr>
            <p:cNvPr id="17424" name="Rectangle 34"/>
            <p:cNvSpPr>
              <a:spLocks noChangeArrowheads="1"/>
            </p:cNvSpPr>
            <p:nvPr/>
          </p:nvSpPr>
          <p:spPr bwMode="auto">
            <a:xfrm>
              <a:off x="2233" y="714"/>
              <a:ext cx="1355" cy="511"/>
            </a:xfrm>
            <a:prstGeom prst="rect">
              <a:avLst/>
            </a:prstGeom>
            <a:solidFill>
              <a:schemeClr val="bg1"/>
            </a:solidFill>
            <a:ln w="9525">
              <a:noFill/>
              <a:miter lim="800000"/>
              <a:headEnd/>
              <a:tailEnd/>
            </a:ln>
          </p:spPr>
          <p:txBody>
            <a:bodyPr lIns="36000" rIns="36000" anchor="ctr"/>
            <a:lstStyle/>
            <a:p>
              <a:pPr marL="92075" algn="ctr"/>
              <a:r>
                <a:rPr lang="en-US" sz="1600" b="1"/>
                <a:t>VLDL</a:t>
              </a:r>
            </a:p>
          </p:txBody>
        </p:sp>
        <p:sp>
          <p:nvSpPr>
            <p:cNvPr id="17425"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lIns="36000" rIns="36000" anchor="ctr"/>
            <a:lstStyle/>
            <a:p>
              <a:pPr algn="ctr"/>
              <a:endParaRPr lang="fr-FR" sz="1600" b="1"/>
            </a:p>
          </p:txBody>
        </p:sp>
      </p:grpSp>
      <p:grpSp>
        <p:nvGrpSpPr>
          <p:cNvPr id="3" name="Group 33"/>
          <p:cNvGrpSpPr>
            <a:grpSpLocks/>
          </p:cNvGrpSpPr>
          <p:nvPr/>
        </p:nvGrpSpPr>
        <p:grpSpPr bwMode="auto">
          <a:xfrm>
            <a:off x="4498975" y="1154113"/>
            <a:ext cx="1857375" cy="379412"/>
            <a:chOff x="2220" y="714"/>
            <a:chExt cx="1368" cy="511"/>
          </a:xfrm>
        </p:grpSpPr>
        <p:sp>
          <p:nvSpPr>
            <p:cNvPr id="17422" name="Rectangle 34"/>
            <p:cNvSpPr>
              <a:spLocks noChangeArrowheads="1"/>
            </p:cNvSpPr>
            <p:nvPr/>
          </p:nvSpPr>
          <p:spPr bwMode="auto">
            <a:xfrm>
              <a:off x="2233" y="714"/>
              <a:ext cx="1355" cy="511"/>
            </a:xfrm>
            <a:prstGeom prst="rect">
              <a:avLst/>
            </a:prstGeom>
            <a:solidFill>
              <a:schemeClr val="bg1"/>
            </a:solidFill>
            <a:ln w="9525">
              <a:noFill/>
              <a:miter lim="800000"/>
              <a:headEnd/>
              <a:tailEnd/>
            </a:ln>
          </p:spPr>
          <p:txBody>
            <a:bodyPr lIns="36000" rIns="36000" anchor="ctr"/>
            <a:lstStyle/>
            <a:p>
              <a:pPr marL="92075" algn="ctr"/>
              <a:r>
                <a:rPr lang="en-US" sz="1600" b="1"/>
                <a:t>LDL</a:t>
              </a:r>
            </a:p>
          </p:txBody>
        </p:sp>
        <p:sp>
          <p:nvSpPr>
            <p:cNvPr id="17423"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lIns="36000" rIns="36000" anchor="ctr"/>
            <a:lstStyle/>
            <a:p>
              <a:pPr algn="ctr"/>
              <a:endParaRPr lang="fr-FR" sz="1600" b="1"/>
            </a:p>
          </p:txBody>
        </p:sp>
      </p:grpSp>
      <p:grpSp>
        <p:nvGrpSpPr>
          <p:cNvPr id="4" name="Group 33"/>
          <p:cNvGrpSpPr>
            <a:grpSpLocks/>
          </p:cNvGrpSpPr>
          <p:nvPr/>
        </p:nvGrpSpPr>
        <p:grpSpPr bwMode="auto">
          <a:xfrm>
            <a:off x="6651625" y="1154113"/>
            <a:ext cx="1855788" cy="379412"/>
            <a:chOff x="2220" y="714"/>
            <a:chExt cx="1368" cy="511"/>
          </a:xfrm>
        </p:grpSpPr>
        <p:sp>
          <p:nvSpPr>
            <p:cNvPr id="17420" name="Rectangle 34"/>
            <p:cNvSpPr>
              <a:spLocks noChangeArrowheads="1"/>
            </p:cNvSpPr>
            <p:nvPr/>
          </p:nvSpPr>
          <p:spPr bwMode="auto">
            <a:xfrm>
              <a:off x="2233" y="714"/>
              <a:ext cx="1355" cy="511"/>
            </a:xfrm>
            <a:prstGeom prst="rect">
              <a:avLst/>
            </a:prstGeom>
            <a:solidFill>
              <a:schemeClr val="bg1"/>
            </a:solidFill>
            <a:ln w="9525">
              <a:noFill/>
              <a:miter lim="800000"/>
              <a:headEnd/>
              <a:tailEnd/>
            </a:ln>
          </p:spPr>
          <p:txBody>
            <a:bodyPr lIns="36000" rIns="36000" anchor="ctr"/>
            <a:lstStyle/>
            <a:p>
              <a:pPr marL="92075" algn="ctr"/>
              <a:r>
                <a:rPr lang="en-US" sz="1600" b="1"/>
                <a:t>HDL</a:t>
              </a:r>
            </a:p>
          </p:txBody>
        </p:sp>
        <p:sp>
          <p:nvSpPr>
            <p:cNvPr id="17421"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lIns="36000" rIns="36000" anchor="ctr"/>
            <a:lstStyle/>
            <a:p>
              <a:pPr algn="ctr"/>
              <a:endParaRPr lang="fr-FR" sz="1600" b="1"/>
            </a:p>
          </p:txBody>
        </p:sp>
      </p:grpSp>
      <p:sp>
        <p:nvSpPr>
          <p:cNvPr id="17417" name="ZoneTexte 14"/>
          <p:cNvSpPr txBox="1">
            <a:spLocks noChangeArrowheads="1"/>
          </p:cNvSpPr>
          <p:nvPr/>
        </p:nvSpPr>
        <p:spPr bwMode="auto">
          <a:xfrm>
            <a:off x="2411413" y="4527550"/>
            <a:ext cx="1811337" cy="1042988"/>
          </a:xfrm>
          <a:prstGeom prst="rect">
            <a:avLst/>
          </a:prstGeom>
          <a:noFill/>
          <a:ln w="9525">
            <a:noFill/>
            <a:miter lim="800000"/>
            <a:headEnd/>
            <a:tailEnd/>
          </a:ln>
        </p:spPr>
        <p:txBody>
          <a:bodyPr wrap="none">
            <a:spAutoFit/>
          </a:bodyPr>
          <a:lstStyle/>
          <a:p>
            <a:pPr>
              <a:lnSpc>
                <a:spcPts val="1900"/>
              </a:lnSpc>
            </a:pPr>
            <a:r>
              <a:rPr lang="fr-CA" b="1" baseline="15000">
                <a:solidFill>
                  <a:srgbClr val="C00000"/>
                </a:solidFill>
              </a:rPr>
              <a:t>↑</a:t>
            </a:r>
            <a:r>
              <a:rPr lang="fr-CA" sz="1300" b="1" baseline="15000">
                <a:solidFill>
                  <a:srgbClr val="C00000"/>
                </a:solidFill>
              </a:rPr>
              <a:t> </a:t>
            </a:r>
            <a:r>
              <a:rPr lang="fr-CA" sz="1300" b="1">
                <a:solidFill>
                  <a:srgbClr val="C00000"/>
                </a:solidFill>
              </a:rPr>
              <a:t> VLDL triglycerides</a:t>
            </a:r>
          </a:p>
          <a:p>
            <a:pPr>
              <a:lnSpc>
                <a:spcPts val="1900"/>
              </a:lnSpc>
            </a:pPr>
            <a:r>
              <a:rPr lang="fr-CA" b="1" baseline="15000">
                <a:solidFill>
                  <a:srgbClr val="C00000"/>
                </a:solidFill>
              </a:rPr>
              <a:t>↑  </a:t>
            </a:r>
            <a:r>
              <a:rPr lang="fr-CA" sz="1300" b="1">
                <a:solidFill>
                  <a:srgbClr val="C00000"/>
                </a:solidFill>
              </a:rPr>
              <a:t>VLDL apo B</a:t>
            </a:r>
          </a:p>
          <a:p>
            <a:pPr>
              <a:lnSpc>
                <a:spcPts val="1900"/>
              </a:lnSpc>
            </a:pPr>
            <a:r>
              <a:rPr lang="fr-CA" b="1" baseline="15000">
                <a:solidFill>
                  <a:srgbClr val="C00000"/>
                </a:solidFill>
              </a:rPr>
              <a:t>↑</a:t>
            </a:r>
            <a:r>
              <a:rPr lang="fr-CA" sz="1300" b="1">
                <a:solidFill>
                  <a:srgbClr val="C00000"/>
                </a:solidFill>
              </a:rPr>
              <a:t>  Number</a:t>
            </a:r>
          </a:p>
          <a:p>
            <a:pPr>
              <a:lnSpc>
                <a:spcPts val="1900"/>
              </a:lnSpc>
            </a:pPr>
            <a:r>
              <a:rPr lang="fr-CA" b="1" baseline="15000">
                <a:solidFill>
                  <a:srgbClr val="C00000"/>
                </a:solidFill>
              </a:rPr>
              <a:t>↑</a:t>
            </a:r>
            <a:r>
              <a:rPr lang="fr-CA" sz="1400" b="1" baseline="15000">
                <a:solidFill>
                  <a:srgbClr val="C00000"/>
                </a:solidFill>
              </a:rPr>
              <a:t>  </a:t>
            </a:r>
            <a:r>
              <a:rPr lang="fr-CA" sz="1300" b="1">
                <a:solidFill>
                  <a:srgbClr val="C00000"/>
                </a:solidFill>
              </a:rPr>
              <a:t>Size</a:t>
            </a:r>
          </a:p>
        </p:txBody>
      </p:sp>
      <p:sp>
        <p:nvSpPr>
          <p:cNvPr id="17418" name="ZoneTexte 15"/>
          <p:cNvSpPr txBox="1">
            <a:spLocks noChangeArrowheads="1"/>
          </p:cNvSpPr>
          <p:nvPr/>
        </p:nvSpPr>
        <p:spPr bwMode="auto">
          <a:xfrm>
            <a:off x="4652963" y="4535488"/>
            <a:ext cx="1824037" cy="1227137"/>
          </a:xfrm>
          <a:prstGeom prst="rect">
            <a:avLst/>
          </a:prstGeom>
          <a:noFill/>
          <a:ln w="9525">
            <a:noFill/>
            <a:miter lim="800000"/>
            <a:headEnd/>
            <a:tailEnd/>
          </a:ln>
        </p:spPr>
        <p:txBody>
          <a:bodyPr wrap="none">
            <a:spAutoFit/>
          </a:bodyPr>
          <a:lstStyle/>
          <a:p>
            <a:pPr>
              <a:lnSpc>
                <a:spcPts val="1800"/>
              </a:lnSpc>
            </a:pPr>
            <a:r>
              <a:rPr lang="fr-CA" b="1" baseline="15000">
                <a:solidFill>
                  <a:srgbClr val="C00000"/>
                </a:solidFill>
              </a:rPr>
              <a:t>=</a:t>
            </a:r>
            <a:r>
              <a:rPr lang="fr-CA" sz="1300" b="1" baseline="15000">
                <a:solidFill>
                  <a:srgbClr val="C00000"/>
                </a:solidFill>
              </a:rPr>
              <a:t> </a:t>
            </a:r>
            <a:r>
              <a:rPr lang="fr-CA" sz="1300" b="1">
                <a:solidFill>
                  <a:srgbClr val="C00000"/>
                </a:solidFill>
              </a:rPr>
              <a:t> LDL cholesterol</a:t>
            </a:r>
          </a:p>
          <a:p>
            <a:pPr>
              <a:lnSpc>
                <a:spcPts val="1800"/>
              </a:lnSpc>
            </a:pPr>
            <a:r>
              <a:rPr lang="fr-CA" b="1" baseline="15000">
                <a:solidFill>
                  <a:srgbClr val="C00000"/>
                </a:solidFill>
              </a:rPr>
              <a:t>↑  </a:t>
            </a:r>
            <a:r>
              <a:rPr lang="fr-CA" sz="1300" b="1">
                <a:solidFill>
                  <a:srgbClr val="C00000"/>
                </a:solidFill>
              </a:rPr>
              <a:t>LDL apo B</a:t>
            </a:r>
          </a:p>
          <a:p>
            <a:pPr>
              <a:lnSpc>
                <a:spcPts val="1800"/>
              </a:lnSpc>
            </a:pPr>
            <a:r>
              <a:rPr lang="fr-CA" b="1" baseline="15000">
                <a:solidFill>
                  <a:srgbClr val="C00000"/>
                </a:solidFill>
              </a:rPr>
              <a:t>↑</a:t>
            </a:r>
            <a:r>
              <a:rPr lang="fr-CA" sz="1300" b="1">
                <a:solidFill>
                  <a:srgbClr val="C00000"/>
                </a:solidFill>
              </a:rPr>
              <a:t>  LDL apo B/LDL</a:t>
            </a:r>
          </a:p>
          <a:p>
            <a:pPr>
              <a:lnSpc>
                <a:spcPts val="1800"/>
              </a:lnSpc>
            </a:pPr>
            <a:r>
              <a:rPr lang="fr-CA" b="1" baseline="15000">
                <a:solidFill>
                  <a:srgbClr val="C00000"/>
                </a:solidFill>
              </a:rPr>
              <a:t>↑</a:t>
            </a:r>
            <a:r>
              <a:rPr lang="fr-CA" sz="1300" b="1">
                <a:solidFill>
                  <a:srgbClr val="C00000"/>
                </a:solidFill>
              </a:rPr>
              <a:t>  Number</a:t>
            </a:r>
          </a:p>
          <a:p>
            <a:pPr>
              <a:lnSpc>
                <a:spcPts val="1800"/>
              </a:lnSpc>
            </a:pPr>
            <a:r>
              <a:rPr lang="fr-CA" b="1" baseline="15000">
                <a:solidFill>
                  <a:srgbClr val="0000FF"/>
                </a:solidFill>
              </a:rPr>
              <a:t>↓</a:t>
            </a:r>
            <a:r>
              <a:rPr lang="fr-CA" sz="1400" b="1" baseline="15000">
                <a:solidFill>
                  <a:srgbClr val="0000FF"/>
                </a:solidFill>
              </a:rPr>
              <a:t>  </a:t>
            </a:r>
            <a:r>
              <a:rPr lang="fr-CA" sz="1300" b="1">
                <a:solidFill>
                  <a:srgbClr val="0000FF"/>
                </a:solidFill>
              </a:rPr>
              <a:t>Size (small, dense)</a:t>
            </a:r>
          </a:p>
        </p:txBody>
      </p:sp>
      <p:sp>
        <p:nvSpPr>
          <p:cNvPr id="17419" name="ZoneTexte 16"/>
          <p:cNvSpPr txBox="1">
            <a:spLocks noChangeArrowheads="1"/>
          </p:cNvSpPr>
          <p:nvPr/>
        </p:nvSpPr>
        <p:spPr bwMode="auto">
          <a:xfrm>
            <a:off x="6715125" y="4276725"/>
            <a:ext cx="1824038" cy="1287463"/>
          </a:xfrm>
          <a:prstGeom prst="rect">
            <a:avLst/>
          </a:prstGeom>
          <a:noFill/>
          <a:ln w="9525">
            <a:noFill/>
            <a:miter lim="800000"/>
            <a:headEnd/>
            <a:tailEnd/>
          </a:ln>
        </p:spPr>
        <p:txBody>
          <a:bodyPr wrap="none">
            <a:spAutoFit/>
          </a:bodyPr>
          <a:lstStyle/>
          <a:p>
            <a:pPr>
              <a:lnSpc>
                <a:spcPts val="1900"/>
              </a:lnSpc>
            </a:pPr>
            <a:endParaRPr lang="fr-CA" sz="1300" b="1">
              <a:solidFill>
                <a:srgbClr val="0000FF"/>
              </a:solidFill>
            </a:endParaRPr>
          </a:p>
          <a:p>
            <a:pPr>
              <a:lnSpc>
                <a:spcPts val="1900"/>
              </a:lnSpc>
            </a:pPr>
            <a:r>
              <a:rPr lang="fr-CA" b="1" baseline="15000">
                <a:solidFill>
                  <a:srgbClr val="0000FF"/>
                </a:solidFill>
              </a:rPr>
              <a:t>↓</a:t>
            </a:r>
            <a:r>
              <a:rPr lang="fr-CA" sz="1300" b="1">
                <a:solidFill>
                  <a:srgbClr val="0000FF"/>
                </a:solidFill>
              </a:rPr>
              <a:t>  HDL</a:t>
            </a:r>
            <a:r>
              <a:rPr lang="fr-CA" sz="1300" b="1" baseline="-25000">
                <a:solidFill>
                  <a:srgbClr val="0000FF"/>
                </a:solidFill>
              </a:rPr>
              <a:t>2</a:t>
            </a:r>
            <a:r>
              <a:rPr lang="fr-CA" sz="1300" b="1">
                <a:solidFill>
                  <a:srgbClr val="0000FF"/>
                </a:solidFill>
              </a:rPr>
              <a:t> cholesterol</a:t>
            </a:r>
          </a:p>
          <a:p>
            <a:pPr>
              <a:lnSpc>
                <a:spcPts val="1900"/>
              </a:lnSpc>
            </a:pPr>
            <a:r>
              <a:rPr lang="fr-CA" b="1" baseline="15000">
                <a:solidFill>
                  <a:srgbClr val="0000FF"/>
                </a:solidFill>
              </a:rPr>
              <a:t>↓</a:t>
            </a:r>
            <a:r>
              <a:rPr lang="fr-CA" sz="1200" b="1" baseline="15000">
                <a:solidFill>
                  <a:srgbClr val="0000FF"/>
                </a:solidFill>
              </a:rPr>
              <a:t>   </a:t>
            </a:r>
            <a:r>
              <a:rPr lang="fr-CA" sz="1300" b="1">
                <a:solidFill>
                  <a:srgbClr val="0000FF"/>
                </a:solidFill>
              </a:rPr>
              <a:t>Number</a:t>
            </a:r>
          </a:p>
          <a:p>
            <a:pPr>
              <a:lnSpc>
                <a:spcPts val="1900"/>
              </a:lnSpc>
            </a:pPr>
            <a:r>
              <a:rPr lang="fr-CA" b="1" baseline="15000">
                <a:solidFill>
                  <a:srgbClr val="0000FF"/>
                </a:solidFill>
              </a:rPr>
              <a:t>↓</a:t>
            </a:r>
            <a:r>
              <a:rPr lang="fr-CA" sz="1400" b="1" baseline="15000">
                <a:solidFill>
                  <a:srgbClr val="0000FF"/>
                </a:solidFill>
              </a:rPr>
              <a:t>  </a:t>
            </a:r>
            <a:r>
              <a:rPr lang="fr-CA" sz="1300" b="1">
                <a:solidFill>
                  <a:srgbClr val="0000FF"/>
                </a:solidFill>
              </a:rPr>
              <a:t>Size (small, dense)</a:t>
            </a:r>
          </a:p>
          <a:p>
            <a:pPr>
              <a:lnSpc>
                <a:spcPts val="1900"/>
              </a:lnSpc>
            </a:pPr>
            <a:endParaRPr lang="fr-CA" sz="1300" b="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 3" descr="31-Atherogenic_Dyslipide_fig10-FILM_fond.png"/>
          <p:cNvPicPr>
            <a:picLocks noChangeAspect="1"/>
          </p:cNvPicPr>
          <p:nvPr/>
        </p:nvPicPr>
        <p:blipFill>
          <a:blip r:embed="rId2" cstate="print"/>
          <a:srcRect/>
          <a:stretch>
            <a:fillRect/>
          </a:stretch>
        </p:blipFill>
        <p:spPr bwMode="auto">
          <a:xfrm>
            <a:off x="0" y="-9525"/>
            <a:ext cx="9142413" cy="6858000"/>
          </a:xfrm>
          <a:prstGeom prst="rect">
            <a:avLst/>
          </a:prstGeom>
          <a:noFill/>
          <a:ln w="9525">
            <a:noFill/>
            <a:miter lim="800000"/>
            <a:headEnd/>
            <a:tailEnd/>
          </a:ln>
        </p:spPr>
      </p:pic>
      <p:sp>
        <p:nvSpPr>
          <p:cNvPr id="3075" name="Titre 1"/>
          <p:cNvSpPr>
            <a:spLocks noGrp="1"/>
          </p:cNvSpPr>
          <p:nvPr>
            <p:ph type="title"/>
          </p:nvPr>
        </p:nvSpPr>
        <p:spPr>
          <a:xfrm>
            <a:off x="179388" y="217488"/>
            <a:ext cx="8280400" cy="400050"/>
          </a:xfrm>
        </p:spPr>
        <p:txBody>
          <a:bodyPr/>
          <a:lstStyle/>
          <a:p>
            <a:r>
              <a:rPr lang="en-US" sz="2000">
                <a:solidFill>
                  <a:schemeClr val="tx1"/>
                </a:solidFill>
              </a:rPr>
              <a:t>THE MANY FUNCTIONS OF INSULIN IN LIPID METABOLISM</a:t>
            </a:r>
            <a:endParaRPr lang="fr-FR" sz="2000">
              <a:solidFill>
                <a:schemeClr val="tx1"/>
              </a:solidFill>
            </a:endParaRPr>
          </a:p>
        </p:txBody>
      </p:sp>
      <p:pic>
        <p:nvPicPr>
          <p:cNvPr id="3076" name="Image 4" descr="legende.png"/>
          <p:cNvPicPr>
            <a:picLocks noChangeAspect="1"/>
          </p:cNvPicPr>
          <p:nvPr/>
        </p:nvPicPr>
        <p:blipFill>
          <a:blip r:embed="rId3" cstate="print"/>
          <a:srcRect/>
          <a:stretch>
            <a:fillRect/>
          </a:stretch>
        </p:blipFill>
        <p:spPr bwMode="auto">
          <a:xfrm>
            <a:off x="6026150" y="2300288"/>
            <a:ext cx="2998788" cy="2970212"/>
          </a:xfrm>
          <a:prstGeom prst="rect">
            <a:avLst/>
          </a:prstGeom>
          <a:noFill/>
          <a:ln w="9525">
            <a:noFill/>
            <a:miter lim="800000"/>
            <a:headEnd/>
            <a:tailEnd/>
          </a:ln>
        </p:spPr>
      </p:pic>
      <p:sp>
        <p:nvSpPr>
          <p:cNvPr id="3077" name="ZoneTexte 5"/>
          <p:cNvSpPr txBox="1">
            <a:spLocks noChangeArrowheads="1"/>
          </p:cNvSpPr>
          <p:nvPr/>
        </p:nvSpPr>
        <p:spPr bwMode="auto">
          <a:xfrm>
            <a:off x="6311900" y="2295525"/>
            <a:ext cx="779463" cy="292100"/>
          </a:xfrm>
          <a:prstGeom prst="rect">
            <a:avLst/>
          </a:prstGeom>
          <a:noFill/>
          <a:ln w="9525">
            <a:noFill/>
            <a:miter lim="800000"/>
            <a:headEnd/>
            <a:tailEnd/>
          </a:ln>
        </p:spPr>
        <p:txBody>
          <a:bodyPr wrap="none">
            <a:spAutoFit/>
          </a:bodyPr>
          <a:lstStyle/>
          <a:p>
            <a:r>
              <a:rPr lang="fr-CA" sz="1300" b="1" i="1">
                <a:solidFill>
                  <a:srgbClr val="C00000"/>
                </a:solidFill>
              </a:rPr>
              <a:t>Legend</a:t>
            </a:r>
          </a:p>
        </p:txBody>
      </p:sp>
      <p:sp>
        <p:nvSpPr>
          <p:cNvPr id="3078" name="Rectangle 6"/>
          <p:cNvSpPr>
            <a:spLocks noChangeArrowheads="1"/>
          </p:cNvSpPr>
          <p:nvPr/>
        </p:nvSpPr>
        <p:spPr bwMode="auto">
          <a:xfrm>
            <a:off x="6137275" y="2779713"/>
            <a:ext cx="2898775" cy="2293937"/>
          </a:xfrm>
          <a:prstGeom prst="rect">
            <a:avLst/>
          </a:prstGeom>
          <a:noFill/>
          <a:ln w="9525">
            <a:noFill/>
            <a:miter lim="800000"/>
            <a:headEnd/>
            <a:tailEnd/>
          </a:ln>
        </p:spPr>
        <p:txBody>
          <a:bodyPr>
            <a:spAutoFit/>
          </a:bodyPr>
          <a:lstStyle/>
          <a:p>
            <a:r>
              <a:rPr lang="en-US" sz="1100" b="1" dirty="0"/>
              <a:t>The arrows indicate whether insulin</a:t>
            </a:r>
          </a:p>
          <a:p>
            <a:r>
              <a:rPr lang="en-US" sz="1100" b="1" dirty="0"/>
              <a:t>increases (upward green) or decreases</a:t>
            </a:r>
          </a:p>
          <a:p>
            <a:r>
              <a:rPr lang="en-US" sz="1100" b="1" dirty="0"/>
              <a:t>(downward red) the corresponding process under normal conditions of insulin sensitivity. The red Xs indicate the insulin actions that are lost in the insulin resistant state. In this condition, liver lipid synthesis is the sole insulin action maintained and is therefore exacerbated </a:t>
            </a:r>
            <a:r>
              <a:rPr lang="fr-CA" sz="1100" b="1" dirty="0"/>
              <a:t>by </a:t>
            </a:r>
            <a:r>
              <a:rPr lang="fr-CA" sz="1100" b="1" dirty="0" err="1"/>
              <a:t>hyperinsulinemia</a:t>
            </a:r>
            <a:r>
              <a:rPr lang="fr-CA" sz="1100" b="1" dirty="0"/>
              <a:t>.</a:t>
            </a:r>
          </a:p>
          <a:p>
            <a:endParaRPr lang="fr-CA" sz="1100" b="1" dirty="0"/>
          </a:p>
          <a:p>
            <a:r>
              <a:rPr lang="fr-CA" sz="1100" b="1" dirty="0"/>
              <a:t>LPL = </a:t>
            </a:r>
            <a:r>
              <a:rPr lang="fr-CA" sz="1100" b="1" dirty="0" err="1"/>
              <a:t>lipoprotein</a:t>
            </a:r>
            <a:r>
              <a:rPr lang="fr-CA" sz="1100" b="1" dirty="0"/>
              <a:t> lipase</a:t>
            </a:r>
          </a:p>
          <a:p>
            <a:r>
              <a:rPr lang="fr-CA" sz="1100" b="1" dirty="0"/>
              <a:t>CETP = </a:t>
            </a:r>
            <a:r>
              <a:rPr lang="fr-CA" sz="1100" b="1" dirty="0" err="1"/>
              <a:t>cholesteryl</a:t>
            </a:r>
            <a:r>
              <a:rPr lang="fr-CA" sz="1100" b="1" dirty="0"/>
              <a:t> ester </a:t>
            </a:r>
            <a:r>
              <a:rPr lang="fr-CA" sz="1100" b="1" dirty="0" err="1"/>
              <a:t>transfer</a:t>
            </a:r>
            <a:r>
              <a:rPr lang="fr-CA" sz="1100" b="1" dirty="0"/>
              <a:t> </a:t>
            </a:r>
            <a:r>
              <a:rPr lang="fr-CA" sz="1100" b="1" dirty="0" err="1"/>
              <a:t>protein</a:t>
            </a:r>
            <a:endParaRPr lang="fr-CA" sz="1100" b="1" dirty="0"/>
          </a:p>
        </p:txBody>
      </p:sp>
      <p:sp>
        <p:nvSpPr>
          <p:cNvPr id="8" name="Rogner un rectangle à un seul coin 7"/>
          <p:cNvSpPr/>
          <p:nvPr/>
        </p:nvSpPr>
        <p:spPr>
          <a:xfrm flipH="1">
            <a:off x="985838" y="941388"/>
            <a:ext cx="4679950" cy="287337"/>
          </a:xfrm>
          <a:prstGeom prst="snip1Rect">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400" b="1" dirty="0" err="1"/>
              <a:t>Insulin</a:t>
            </a:r>
            <a:r>
              <a:rPr lang="fr-CA" sz="1400" b="1" dirty="0"/>
              <a:t> </a:t>
            </a:r>
            <a:r>
              <a:rPr lang="fr-CA" sz="1400" b="1" dirty="0" err="1"/>
              <a:t>resistance</a:t>
            </a:r>
            <a:endParaRPr lang="fr-CA" sz="1400" b="1" dirty="0"/>
          </a:p>
        </p:txBody>
      </p:sp>
      <p:sp>
        <p:nvSpPr>
          <p:cNvPr id="9" name="ZoneTexte 8"/>
          <p:cNvSpPr txBox="1"/>
          <p:nvPr/>
        </p:nvSpPr>
        <p:spPr>
          <a:xfrm>
            <a:off x="2770188" y="1560513"/>
            <a:ext cx="3005137" cy="446087"/>
          </a:xfrm>
          <a:prstGeom prst="rect">
            <a:avLst/>
          </a:prstGeom>
          <a:noFill/>
        </p:spPr>
        <p:txBody>
          <a:bodyPr wrap="none">
            <a:spAutoFit/>
          </a:bodyPr>
          <a:lstStyle/>
          <a:p>
            <a:pPr>
              <a:defRPr/>
            </a:pPr>
            <a:r>
              <a:rPr lang="fr-CA" sz="1150" b="1" dirty="0"/>
              <a:t>Adipose LPL (</a:t>
            </a:r>
            <a:r>
              <a:rPr lang="fr-CA" sz="1150" b="1" dirty="0" err="1"/>
              <a:t>triglyceride</a:t>
            </a:r>
            <a:r>
              <a:rPr lang="fr-CA" sz="1150" b="1" dirty="0"/>
              <a:t> clearance)</a:t>
            </a:r>
          </a:p>
          <a:p>
            <a:pPr>
              <a:defRPr/>
            </a:pPr>
            <a:r>
              <a:rPr lang="fr-CA" sz="1150" b="1" dirty="0" err="1"/>
              <a:t>Lipolysis</a:t>
            </a:r>
            <a:r>
              <a:rPr lang="fr-CA" sz="1150" b="1" dirty="0"/>
              <a:t> (VLDL-</a:t>
            </a:r>
            <a:r>
              <a:rPr lang="fr-CA" sz="1150" b="1" dirty="0" err="1"/>
              <a:t>triglyceride</a:t>
            </a:r>
            <a:r>
              <a:rPr lang="fr-CA" sz="1150" b="1" dirty="0"/>
              <a:t> </a:t>
            </a:r>
            <a:r>
              <a:rPr lang="fr-CA" sz="1150" b="1" dirty="0" err="1"/>
              <a:t>precursors</a:t>
            </a:r>
            <a:r>
              <a:rPr lang="fr-CA" sz="1150" b="1" dirty="0"/>
              <a:t>)</a:t>
            </a:r>
          </a:p>
        </p:txBody>
      </p:sp>
      <p:sp>
        <p:nvSpPr>
          <p:cNvPr id="10" name="ZoneTexte 9"/>
          <p:cNvSpPr txBox="1"/>
          <p:nvPr/>
        </p:nvSpPr>
        <p:spPr>
          <a:xfrm>
            <a:off x="2779713" y="2922588"/>
            <a:ext cx="2662237" cy="269875"/>
          </a:xfrm>
          <a:prstGeom prst="rect">
            <a:avLst/>
          </a:prstGeom>
          <a:noFill/>
        </p:spPr>
        <p:txBody>
          <a:bodyPr wrap="none">
            <a:spAutoFit/>
          </a:bodyPr>
          <a:lstStyle/>
          <a:p>
            <a:pPr>
              <a:defRPr/>
            </a:pPr>
            <a:r>
              <a:rPr lang="fr-CA" sz="1150" b="1" dirty="0"/>
              <a:t>Muscle LPL (</a:t>
            </a:r>
            <a:r>
              <a:rPr lang="fr-CA" sz="1150" b="1" dirty="0" err="1"/>
              <a:t>triglyceride</a:t>
            </a:r>
            <a:r>
              <a:rPr lang="fr-CA" sz="1150" b="1" dirty="0"/>
              <a:t> clearance)</a:t>
            </a:r>
          </a:p>
        </p:txBody>
      </p:sp>
      <p:sp>
        <p:nvSpPr>
          <p:cNvPr id="11" name="ZoneTexte 10"/>
          <p:cNvSpPr txBox="1"/>
          <p:nvPr/>
        </p:nvSpPr>
        <p:spPr>
          <a:xfrm>
            <a:off x="2787650" y="3729038"/>
            <a:ext cx="1928813" cy="1154112"/>
          </a:xfrm>
          <a:prstGeom prst="rect">
            <a:avLst/>
          </a:prstGeom>
          <a:noFill/>
        </p:spPr>
        <p:txBody>
          <a:bodyPr wrap="none">
            <a:spAutoFit/>
          </a:bodyPr>
          <a:lstStyle/>
          <a:p>
            <a:pPr>
              <a:defRPr/>
            </a:pPr>
            <a:r>
              <a:rPr lang="fr-CA" sz="1150" b="1" dirty="0"/>
              <a:t>De novo </a:t>
            </a:r>
            <a:r>
              <a:rPr lang="fr-CA" sz="1150" b="1" dirty="0" err="1"/>
              <a:t>lipid</a:t>
            </a:r>
            <a:r>
              <a:rPr lang="fr-CA" sz="1150" b="1" dirty="0"/>
              <a:t> </a:t>
            </a:r>
            <a:r>
              <a:rPr lang="fr-CA" sz="1150" b="1" dirty="0" err="1"/>
              <a:t>synthesis</a:t>
            </a:r>
            <a:endParaRPr lang="fr-CA" sz="1150" b="1" dirty="0"/>
          </a:p>
          <a:p>
            <a:pPr>
              <a:defRPr/>
            </a:pPr>
            <a:r>
              <a:rPr lang="fr-CA" sz="1150" b="1" dirty="0"/>
              <a:t>Apo B </a:t>
            </a:r>
            <a:r>
              <a:rPr lang="fr-CA" sz="1150" b="1" dirty="0" err="1"/>
              <a:t>degradation</a:t>
            </a:r>
            <a:endParaRPr lang="fr-CA" sz="1150" b="1" dirty="0"/>
          </a:p>
          <a:p>
            <a:pPr>
              <a:defRPr/>
            </a:pPr>
            <a:r>
              <a:rPr lang="fr-CA" sz="1150" b="1" dirty="0"/>
              <a:t>LDL-</a:t>
            </a:r>
            <a:r>
              <a:rPr lang="fr-CA" sz="1150" b="1" dirty="0" err="1"/>
              <a:t>receptor</a:t>
            </a:r>
            <a:r>
              <a:rPr lang="fr-CA" sz="1150" b="1" dirty="0"/>
              <a:t> expression</a:t>
            </a:r>
          </a:p>
          <a:p>
            <a:pPr>
              <a:defRPr/>
            </a:pPr>
            <a:r>
              <a:rPr lang="fr-CA" sz="1150" b="1" dirty="0"/>
              <a:t>VLDL </a:t>
            </a:r>
            <a:r>
              <a:rPr lang="fr-CA" sz="1150" b="1" dirty="0" err="1"/>
              <a:t>assembly</a:t>
            </a:r>
            <a:endParaRPr lang="fr-CA" sz="1150" b="1" dirty="0"/>
          </a:p>
          <a:p>
            <a:pPr>
              <a:defRPr/>
            </a:pPr>
            <a:r>
              <a:rPr lang="fr-CA" sz="1150" b="1" dirty="0"/>
              <a:t>VLDL </a:t>
            </a:r>
            <a:r>
              <a:rPr lang="fr-CA" sz="1150" b="1" dirty="0" err="1"/>
              <a:t>secretion</a:t>
            </a:r>
            <a:endParaRPr lang="fr-CA" sz="1150" b="1" dirty="0"/>
          </a:p>
          <a:p>
            <a:pPr>
              <a:defRPr/>
            </a:pPr>
            <a:r>
              <a:rPr lang="fr-CA" sz="1150" b="1" dirty="0"/>
              <a:t>Apo CIII expression</a:t>
            </a:r>
          </a:p>
        </p:txBody>
      </p:sp>
      <p:sp>
        <p:nvSpPr>
          <p:cNvPr id="12" name="ZoneTexte 11"/>
          <p:cNvSpPr txBox="1"/>
          <p:nvPr/>
        </p:nvSpPr>
        <p:spPr>
          <a:xfrm>
            <a:off x="2779713" y="5468938"/>
            <a:ext cx="3170237" cy="268287"/>
          </a:xfrm>
          <a:prstGeom prst="rect">
            <a:avLst/>
          </a:prstGeom>
          <a:noFill/>
        </p:spPr>
        <p:txBody>
          <a:bodyPr wrap="none">
            <a:spAutoFit/>
          </a:bodyPr>
          <a:lstStyle/>
          <a:p>
            <a:pPr>
              <a:defRPr/>
            </a:pPr>
            <a:r>
              <a:rPr lang="fr-CA" sz="1150" b="1" dirty="0" err="1"/>
              <a:t>Intravascular</a:t>
            </a:r>
            <a:r>
              <a:rPr lang="fr-CA" sz="1150" b="1" dirty="0"/>
              <a:t> CETP-</a:t>
            </a:r>
            <a:r>
              <a:rPr lang="fr-CA" sz="1150" b="1" dirty="0" err="1"/>
              <a:t>mediated</a:t>
            </a:r>
            <a:r>
              <a:rPr lang="fr-CA" sz="1150" b="1" dirty="0"/>
              <a:t> </a:t>
            </a:r>
            <a:r>
              <a:rPr lang="fr-CA" sz="1150" b="1" dirty="0" err="1"/>
              <a:t>lipid</a:t>
            </a:r>
            <a:r>
              <a:rPr lang="fr-CA" sz="1150" b="1" dirty="0"/>
              <a:t> </a:t>
            </a:r>
            <a:r>
              <a:rPr lang="fr-CA" sz="1150" b="1" dirty="0" err="1"/>
              <a:t>transfer</a:t>
            </a:r>
            <a:endParaRPr lang="fr-CA" sz="1150" b="1" dirty="0"/>
          </a:p>
        </p:txBody>
      </p:sp>
      <p:cxnSp>
        <p:nvCxnSpPr>
          <p:cNvPr id="16" name="Connecteur droit avec flèche 15"/>
          <p:cNvCxnSpPr/>
          <p:nvPr/>
        </p:nvCxnSpPr>
        <p:spPr>
          <a:xfrm rot="-5400000">
            <a:off x="2624932" y="1648619"/>
            <a:ext cx="184150" cy="1587"/>
          </a:xfrm>
          <a:prstGeom prst="straightConnector1">
            <a:avLst/>
          </a:prstGeom>
          <a:ln w="254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rot="5400000">
            <a:off x="2625725" y="3059113"/>
            <a:ext cx="182563" cy="158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86" name="Image 17" descr="X.png"/>
          <p:cNvPicPr>
            <a:picLocks noChangeAspect="1"/>
          </p:cNvPicPr>
          <p:nvPr/>
        </p:nvPicPr>
        <p:blipFill>
          <a:blip r:embed="rId4" cstate="print"/>
          <a:srcRect/>
          <a:stretch>
            <a:fillRect/>
          </a:stretch>
        </p:blipFill>
        <p:spPr bwMode="auto">
          <a:xfrm>
            <a:off x="2454275" y="1565275"/>
            <a:ext cx="168275" cy="168275"/>
          </a:xfrm>
          <a:prstGeom prst="rect">
            <a:avLst/>
          </a:prstGeom>
          <a:noFill/>
          <a:ln w="9525">
            <a:noFill/>
            <a:miter lim="800000"/>
            <a:headEnd/>
            <a:tailEnd/>
          </a:ln>
        </p:spPr>
      </p:pic>
      <p:pic>
        <p:nvPicPr>
          <p:cNvPr id="3087" name="Image 18" descr="X.png"/>
          <p:cNvPicPr>
            <a:picLocks noChangeAspect="1"/>
          </p:cNvPicPr>
          <p:nvPr/>
        </p:nvPicPr>
        <p:blipFill>
          <a:blip r:embed="rId4" cstate="print"/>
          <a:srcRect/>
          <a:stretch>
            <a:fillRect/>
          </a:stretch>
        </p:blipFill>
        <p:spPr bwMode="auto">
          <a:xfrm>
            <a:off x="2454275" y="1789113"/>
            <a:ext cx="168275" cy="168275"/>
          </a:xfrm>
          <a:prstGeom prst="rect">
            <a:avLst/>
          </a:prstGeom>
          <a:noFill/>
          <a:ln w="9525">
            <a:noFill/>
            <a:miter lim="800000"/>
            <a:headEnd/>
            <a:tailEnd/>
          </a:ln>
        </p:spPr>
      </p:pic>
      <p:cxnSp>
        <p:nvCxnSpPr>
          <p:cNvPr id="20" name="Connecteur droit avec flèche 19"/>
          <p:cNvCxnSpPr/>
          <p:nvPr/>
        </p:nvCxnSpPr>
        <p:spPr>
          <a:xfrm rot="5400000">
            <a:off x="2624932" y="1872456"/>
            <a:ext cx="184150" cy="158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89" name="Image 20" descr="X.png"/>
          <p:cNvPicPr>
            <a:picLocks noChangeAspect="1"/>
          </p:cNvPicPr>
          <p:nvPr/>
        </p:nvPicPr>
        <p:blipFill>
          <a:blip r:embed="rId4" cstate="print"/>
          <a:srcRect/>
          <a:stretch>
            <a:fillRect/>
          </a:stretch>
        </p:blipFill>
        <p:spPr bwMode="auto">
          <a:xfrm>
            <a:off x="2454275" y="2978150"/>
            <a:ext cx="168275" cy="168275"/>
          </a:xfrm>
          <a:prstGeom prst="rect">
            <a:avLst/>
          </a:prstGeom>
          <a:noFill/>
          <a:ln w="9525">
            <a:noFill/>
            <a:miter lim="800000"/>
            <a:headEnd/>
            <a:tailEnd/>
          </a:ln>
        </p:spPr>
      </p:pic>
      <p:pic>
        <p:nvPicPr>
          <p:cNvPr id="3090" name="Image 21" descr="X.png"/>
          <p:cNvPicPr>
            <a:picLocks noChangeAspect="1"/>
          </p:cNvPicPr>
          <p:nvPr/>
        </p:nvPicPr>
        <p:blipFill>
          <a:blip r:embed="rId4" cstate="print"/>
          <a:srcRect/>
          <a:stretch>
            <a:fillRect/>
          </a:stretch>
        </p:blipFill>
        <p:spPr bwMode="auto">
          <a:xfrm>
            <a:off x="2459038" y="3925888"/>
            <a:ext cx="168275" cy="168275"/>
          </a:xfrm>
          <a:prstGeom prst="rect">
            <a:avLst/>
          </a:prstGeom>
          <a:noFill/>
          <a:ln w="9525">
            <a:noFill/>
            <a:miter lim="800000"/>
            <a:headEnd/>
            <a:tailEnd/>
          </a:ln>
        </p:spPr>
      </p:pic>
      <p:pic>
        <p:nvPicPr>
          <p:cNvPr id="3091" name="Image 22" descr="X.png"/>
          <p:cNvPicPr>
            <a:picLocks noChangeAspect="1"/>
          </p:cNvPicPr>
          <p:nvPr/>
        </p:nvPicPr>
        <p:blipFill>
          <a:blip r:embed="rId4" cstate="print"/>
          <a:srcRect/>
          <a:stretch>
            <a:fillRect/>
          </a:stretch>
        </p:blipFill>
        <p:spPr bwMode="auto">
          <a:xfrm>
            <a:off x="2459038" y="4111625"/>
            <a:ext cx="168275" cy="168275"/>
          </a:xfrm>
          <a:prstGeom prst="rect">
            <a:avLst/>
          </a:prstGeom>
          <a:noFill/>
          <a:ln w="9525">
            <a:noFill/>
            <a:miter lim="800000"/>
            <a:headEnd/>
            <a:tailEnd/>
          </a:ln>
        </p:spPr>
      </p:pic>
      <p:pic>
        <p:nvPicPr>
          <p:cNvPr id="3092" name="Image 23" descr="X.png"/>
          <p:cNvPicPr>
            <a:picLocks noChangeAspect="1"/>
          </p:cNvPicPr>
          <p:nvPr/>
        </p:nvPicPr>
        <p:blipFill>
          <a:blip r:embed="rId4" cstate="print"/>
          <a:srcRect/>
          <a:stretch>
            <a:fillRect/>
          </a:stretch>
        </p:blipFill>
        <p:spPr bwMode="auto">
          <a:xfrm>
            <a:off x="2459038" y="4297363"/>
            <a:ext cx="168275" cy="166687"/>
          </a:xfrm>
          <a:prstGeom prst="rect">
            <a:avLst/>
          </a:prstGeom>
          <a:noFill/>
          <a:ln w="9525">
            <a:noFill/>
            <a:miter lim="800000"/>
            <a:headEnd/>
            <a:tailEnd/>
          </a:ln>
        </p:spPr>
      </p:pic>
      <p:pic>
        <p:nvPicPr>
          <p:cNvPr id="3093" name="Image 24" descr="X.png"/>
          <p:cNvPicPr>
            <a:picLocks noChangeAspect="1"/>
          </p:cNvPicPr>
          <p:nvPr/>
        </p:nvPicPr>
        <p:blipFill>
          <a:blip r:embed="rId4" cstate="print"/>
          <a:srcRect/>
          <a:stretch>
            <a:fillRect/>
          </a:stretch>
        </p:blipFill>
        <p:spPr bwMode="auto">
          <a:xfrm>
            <a:off x="2459038" y="4483100"/>
            <a:ext cx="168275" cy="168275"/>
          </a:xfrm>
          <a:prstGeom prst="rect">
            <a:avLst/>
          </a:prstGeom>
          <a:noFill/>
          <a:ln w="9525">
            <a:noFill/>
            <a:miter lim="800000"/>
            <a:headEnd/>
            <a:tailEnd/>
          </a:ln>
        </p:spPr>
      </p:pic>
      <p:pic>
        <p:nvPicPr>
          <p:cNvPr id="3094" name="Image 25" descr="X.png"/>
          <p:cNvPicPr>
            <a:picLocks noChangeAspect="1"/>
          </p:cNvPicPr>
          <p:nvPr/>
        </p:nvPicPr>
        <p:blipFill>
          <a:blip r:embed="rId4" cstate="print"/>
          <a:srcRect/>
          <a:stretch>
            <a:fillRect/>
          </a:stretch>
        </p:blipFill>
        <p:spPr bwMode="auto">
          <a:xfrm>
            <a:off x="2459038" y="4670425"/>
            <a:ext cx="168275" cy="168275"/>
          </a:xfrm>
          <a:prstGeom prst="rect">
            <a:avLst/>
          </a:prstGeom>
          <a:noFill/>
          <a:ln w="9525">
            <a:noFill/>
            <a:miter lim="800000"/>
            <a:headEnd/>
            <a:tailEnd/>
          </a:ln>
        </p:spPr>
      </p:pic>
      <p:pic>
        <p:nvPicPr>
          <p:cNvPr id="3095" name="Image 26" descr="X.png"/>
          <p:cNvPicPr>
            <a:picLocks noChangeAspect="1"/>
          </p:cNvPicPr>
          <p:nvPr/>
        </p:nvPicPr>
        <p:blipFill>
          <a:blip r:embed="rId4" cstate="print"/>
          <a:srcRect/>
          <a:stretch>
            <a:fillRect/>
          </a:stretch>
        </p:blipFill>
        <p:spPr bwMode="auto">
          <a:xfrm>
            <a:off x="2463800" y="5524500"/>
            <a:ext cx="166688" cy="168275"/>
          </a:xfrm>
          <a:prstGeom prst="rect">
            <a:avLst/>
          </a:prstGeom>
          <a:noFill/>
          <a:ln w="9525">
            <a:noFill/>
            <a:miter lim="800000"/>
            <a:headEnd/>
            <a:tailEnd/>
          </a:ln>
        </p:spPr>
      </p:pic>
      <p:cxnSp>
        <p:nvCxnSpPr>
          <p:cNvPr id="28" name="Connecteur droit avec flèche 27"/>
          <p:cNvCxnSpPr/>
          <p:nvPr/>
        </p:nvCxnSpPr>
        <p:spPr>
          <a:xfrm rot="-5400000">
            <a:off x="2624932" y="3817144"/>
            <a:ext cx="184150" cy="1587"/>
          </a:xfrm>
          <a:prstGeom prst="straightConnector1">
            <a:avLst/>
          </a:prstGeom>
          <a:ln w="254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rot="-5400000">
            <a:off x="2624932" y="4004469"/>
            <a:ext cx="184150" cy="1587"/>
          </a:xfrm>
          <a:prstGeom prst="straightConnector1">
            <a:avLst/>
          </a:prstGeom>
          <a:ln w="254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rot="-5400000">
            <a:off x="2624932" y="4191794"/>
            <a:ext cx="184150" cy="1587"/>
          </a:xfrm>
          <a:prstGeom prst="straightConnector1">
            <a:avLst/>
          </a:prstGeom>
          <a:ln w="254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rot="5400000">
            <a:off x="2624932" y="4379119"/>
            <a:ext cx="184150" cy="158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rot="5400000">
            <a:off x="2624932" y="4566444"/>
            <a:ext cx="184150" cy="158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rot="5400000">
            <a:off x="2624932" y="4753769"/>
            <a:ext cx="184150" cy="158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rot="5400000">
            <a:off x="2616201" y="5622925"/>
            <a:ext cx="182562" cy="158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 7" descr="32-Atherogenic_Dyslipide_fig11-FILM_fond.png"/>
          <p:cNvPicPr>
            <a:picLocks noChangeAspect="1"/>
          </p:cNvPicPr>
          <p:nvPr/>
        </p:nvPicPr>
        <p:blipFill>
          <a:blip r:embed="rId2" cstate="print"/>
          <a:srcRect/>
          <a:stretch>
            <a:fillRect/>
          </a:stretch>
        </p:blipFill>
        <p:spPr bwMode="auto">
          <a:xfrm>
            <a:off x="1588" y="0"/>
            <a:ext cx="9140825" cy="6858000"/>
          </a:xfrm>
          <a:prstGeom prst="rect">
            <a:avLst/>
          </a:prstGeom>
          <a:noFill/>
          <a:ln w="9525">
            <a:noFill/>
            <a:miter lim="800000"/>
            <a:headEnd/>
            <a:tailEnd/>
          </a:ln>
        </p:spPr>
      </p:pic>
      <p:sp>
        <p:nvSpPr>
          <p:cNvPr id="4099" name="Titre 1"/>
          <p:cNvSpPr>
            <a:spLocks noGrp="1"/>
          </p:cNvSpPr>
          <p:nvPr>
            <p:ph type="title"/>
          </p:nvPr>
        </p:nvSpPr>
        <p:spPr>
          <a:xfrm>
            <a:off x="179388" y="217488"/>
            <a:ext cx="8280400" cy="400050"/>
          </a:xfrm>
        </p:spPr>
        <p:txBody>
          <a:bodyPr/>
          <a:lstStyle/>
          <a:p>
            <a:r>
              <a:rPr lang="en-US" sz="2000">
                <a:solidFill>
                  <a:schemeClr val="tx1"/>
                </a:solidFill>
              </a:rPr>
              <a:t>HOW INSULIN RESISTANCE AND DYSLIPIDEMIA ARE LINKED</a:t>
            </a:r>
            <a:endParaRPr lang="fr-FR" sz="2000">
              <a:solidFill>
                <a:schemeClr val="tx1"/>
              </a:solidFill>
            </a:endParaRPr>
          </a:p>
        </p:txBody>
      </p:sp>
      <p:sp>
        <p:nvSpPr>
          <p:cNvPr id="4" name="Rogner un rectangle à un seul coin 3"/>
          <p:cNvSpPr/>
          <p:nvPr/>
        </p:nvSpPr>
        <p:spPr>
          <a:xfrm flipH="1">
            <a:off x="5280025" y="2654300"/>
            <a:ext cx="663575" cy="268288"/>
          </a:xfrm>
          <a:prstGeom prst="snip1Rect">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100" b="1" dirty="0"/>
              <a:t>CETP</a:t>
            </a:r>
          </a:p>
        </p:txBody>
      </p:sp>
      <p:sp>
        <p:nvSpPr>
          <p:cNvPr id="5" name="Rogner un rectangle à un seul coin 4"/>
          <p:cNvSpPr/>
          <p:nvPr/>
        </p:nvSpPr>
        <p:spPr>
          <a:xfrm flipH="1">
            <a:off x="4608513" y="3343275"/>
            <a:ext cx="661987" cy="269875"/>
          </a:xfrm>
          <a:prstGeom prst="snip1Rect">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100" b="1" dirty="0"/>
              <a:t>CETP</a:t>
            </a:r>
          </a:p>
        </p:txBody>
      </p:sp>
      <p:sp>
        <p:nvSpPr>
          <p:cNvPr id="6" name="Rogner un rectangle à un seul coin 5"/>
          <p:cNvSpPr/>
          <p:nvPr/>
        </p:nvSpPr>
        <p:spPr>
          <a:xfrm flipH="1">
            <a:off x="5280025" y="4240213"/>
            <a:ext cx="663575" cy="268287"/>
          </a:xfrm>
          <a:prstGeom prst="snip1Rect">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100" b="1" dirty="0"/>
              <a:t>HTGL</a:t>
            </a:r>
          </a:p>
        </p:txBody>
      </p:sp>
      <p:sp>
        <p:nvSpPr>
          <p:cNvPr id="7" name="Rogner un rectangle à un seul coin 6"/>
          <p:cNvSpPr/>
          <p:nvPr/>
        </p:nvSpPr>
        <p:spPr>
          <a:xfrm flipH="1">
            <a:off x="6661150" y="2465388"/>
            <a:ext cx="663575" cy="268287"/>
          </a:xfrm>
          <a:prstGeom prst="snip1Rect">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100" b="1" dirty="0"/>
              <a:t>HTGL</a:t>
            </a:r>
          </a:p>
        </p:txBody>
      </p:sp>
      <p:grpSp>
        <p:nvGrpSpPr>
          <p:cNvPr id="2" name="Groupe 23"/>
          <p:cNvGrpSpPr>
            <a:grpSpLocks/>
          </p:cNvGrpSpPr>
          <p:nvPr/>
        </p:nvGrpSpPr>
        <p:grpSpPr bwMode="auto">
          <a:xfrm>
            <a:off x="349250" y="1519238"/>
            <a:ext cx="1766888" cy="331787"/>
            <a:chOff x="2161257" y="2366683"/>
            <a:chExt cx="1765372" cy="332439"/>
          </a:xfrm>
        </p:grpSpPr>
        <p:sp>
          <p:nvSpPr>
            <p:cNvPr id="10" name="Cube 9"/>
            <p:cNvSpPr/>
            <p:nvPr/>
          </p:nvSpPr>
          <p:spPr>
            <a:xfrm>
              <a:off x="2161257" y="2366683"/>
              <a:ext cx="1765372" cy="332439"/>
            </a:xfrm>
            <a:prstGeom prst="cube">
              <a:avLst>
                <a:gd name="adj" fmla="val 0"/>
              </a:avLst>
            </a:prstGeom>
            <a:solidFill>
              <a:schemeClr val="bg1"/>
            </a:solidFill>
            <a:ln w="635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fr-CA" sz="1300" b="1" dirty="0">
                  <a:solidFill>
                    <a:schemeClr val="tx1"/>
                  </a:solidFill>
                </a:rPr>
                <a:t>Adipose tissue</a:t>
              </a:r>
              <a:r>
                <a:rPr lang="fr-CA" sz="1600" b="1" dirty="0">
                  <a:solidFill>
                    <a:srgbClr val="C00000"/>
                  </a:solidFill>
                </a:rPr>
                <a:t>*</a:t>
              </a:r>
            </a:p>
          </p:txBody>
        </p:sp>
        <p:pic>
          <p:nvPicPr>
            <p:cNvPr id="4134" name="Image 22" descr="triangle.png"/>
            <p:cNvPicPr>
              <a:picLocks noChangeAspect="1"/>
            </p:cNvPicPr>
            <p:nvPr/>
          </p:nvPicPr>
          <p:blipFill>
            <a:blip r:embed="rId3" cstate="print"/>
            <a:srcRect/>
            <a:stretch>
              <a:fillRect/>
            </a:stretch>
          </p:blipFill>
          <p:spPr bwMode="auto">
            <a:xfrm rot="2700000">
              <a:off x="2161527" y="2594855"/>
              <a:ext cx="139962" cy="68572"/>
            </a:xfrm>
            <a:prstGeom prst="rect">
              <a:avLst/>
            </a:prstGeom>
            <a:noFill/>
            <a:ln w="9525">
              <a:noFill/>
              <a:miter lim="800000"/>
              <a:headEnd/>
              <a:tailEnd/>
            </a:ln>
          </p:spPr>
        </p:pic>
      </p:grpSp>
      <p:grpSp>
        <p:nvGrpSpPr>
          <p:cNvPr id="3" name="Groupe 23"/>
          <p:cNvGrpSpPr>
            <a:grpSpLocks/>
          </p:cNvGrpSpPr>
          <p:nvPr/>
        </p:nvGrpSpPr>
        <p:grpSpPr bwMode="auto">
          <a:xfrm>
            <a:off x="2525713" y="1519238"/>
            <a:ext cx="1765300" cy="331787"/>
            <a:chOff x="2161257" y="2366683"/>
            <a:chExt cx="1765372" cy="332439"/>
          </a:xfrm>
        </p:grpSpPr>
        <p:sp>
          <p:nvSpPr>
            <p:cNvPr id="13" name="Cube 12"/>
            <p:cNvSpPr/>
            <p:nvPr/>
          </p:nvSpPr>
          <p:spPr>
            <a:xfrm>
              <a:off x="2161257" y="2366683"/>
              <a:ext cx="1765372" cy="332439"/>
            </a:xfrm>
            <a:prstGeom prst="cube">
              <a:avLst>
                <a:gd name="adj" fmla="val 0"/>
              </a:avLst>
            </a:prstGeom>
            <a:solidFill>
              <a:schemeClr val="bg1"/>
            </a:solidFill>
            <a:ln w="635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fr-CA" sz="1300" b="1" dirty="0" err="1">
                  <a:solidFill>
                    <a:schemeClr val="tx1"/>
                  </a:solidFill>
                </a:rPr>
                <a:t>Liver</a:t>
              </a:r>
              <a:r>
                <a:rPr lang="fr-CA" sz="1600" b="1" dirty="0">
                  <a:solidFill>
                    <a:srgbClr val="C00000"/>
                  </a:solidFill>
                </a:rPr>
                <a:t>*</a:t>
              </a:r>
            </a:p>
          </p:txBody>
        </p:sp>
        <p:pic>
          <p:nvPicPr>
            <p:cNvPr id="4132" name="Image 22" descr="triangle.png"/>
            <p:cNvPicPr>
              <a:picLocks noChangeAspect="1"/>
            </p:cNvPicPr>
            <p:nvPr/>
          </p:nvPicPr>
          <p:blipFill>
            <a:blip r:embed="rId3" cstate="print"/>
            <a:srcRect/>
            <a:stretch>
              <a:fillRect/>
            </a:stretch>
          </p:blipFill>
          <p:spPr bwMode="auto">
            <a:xfrm rot="2700000">
              <a:off x="2161527" y="2594855"/>
              <a:ext cx="139962" cy="68572"/>
            </a:xfrm>
            <a:prstGeom prst="rect">
              <a:avLst/>
            </a:prstGeom>
            <a:noFill/>
            <a:ln w="9525">
              <a:noFill/>
              <a:miter lim="800000"/>
              <a:headEnd/>
              <a:tailEnd/>
            </a:ln>
          </p:spPr>
        </p:pic>
      </p:grpSp>
      <p:grpSp>
        <p:nvGrpSpPr>
          <p:cNvPr id="8" name="Groupe 23"/>
          <p:cNvGrpSpPr>
            <a:grpSpLocks/>
          </p:cNvGrpSpPr>
          <p:nvPr/>
        </p:nvGrpSpPr>
        <p:grpSpPr bwMode="auto">
          <a:xfrm>
            <a:off x="4700588" y="1519238"/>
            <a:ext cx="1765300" cy="331787"/>
            <a:chOff x="2161257" y="2366683"/>
            <a:chExt cx="1765372" cy="332439"/>
          </a:xfrm>
        </p:grpSpPr>
        <p:sp>
          <p:nvSpPr>
            <p:cNvPr id="16" name="Cube 15"/>
            <p:cNvSpPr/>
            <p:nvPr/>
          </p:nvSpPr>
          <p:spPr>
            <a:xfrm>
              <a:off x="2161257" y="2366683"/>
              <a:ext cx="1765372" cy="332439"/>
            </a:xfrm>
            <a:prstGeom prst="cube">
              <a:avLst>
                <a:gd name="adj" fmla="val 0"/>
              </a:avLst>
            </a:prstGeom>
            <a:solidFill>
              <a:schemeClr val="bg1"/>
            </a:solidFill>
            <a:ln w="635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fr-CA" sz="1300" b="1" dirty="0">
                  <a:solidFill>
                    <a:schemeClr val="tx1"/>
                  </a:solidFill>
                </a:rPr>
                <a:t>Blood</a:t>
              </a:r>
              <a:endParaRPr lang="fr-CA" sz="1600" b="1" dirty="0">
                <a:solidFill>
                  <a:srgbClr val="C00000"/>
                </a:solidFill>
              </a:endParaRPr>
            </a:p>
          </p:txBody>
        </p:sp>
        <p:pic>
          <p:nvPicPr>
            <p:cNvPr id="4130" name="Image 22" descr="triangle.png"/>
            <p:cNvPicPr>
              <a:picLocks noChangeAspect="1"/>
            </p:cNvPicPr>
            <p:nvPr/>
          </p:nvPicPr>
          <p:blipFill>
            <a:blip r:embed="rId3" cstate="print"/>
            <a:srcRect/>
            <a:stretch>
              <a:fillRect/>
            </a:stretch>
          </p:blipFill>
          <p:spPr bwMode="auto">
            <a:xfrm rot="2700000">
              <a:off x="2161527" y="2594855"/>
              <a:ext cx="139962" cy="68572"/>
            </a:xfrm>
            <a:prstGeom prst="rect">
              <a:avLst/>
            </a:prstGeom>
            <a:noFill/>
            <a:ln w="9525">
              <a:noFill/>
              <a:miter lim="800000"/>
              <a:headEnd/>
              <a:tailEnd/>
            </a:ln>
          </p:spPr>
        </p:pic>
      </p:grpSp>
      <p:grpSp>
        <p:nvGrpSpPr>
          <p:cNvPr id="9" name="Groupe 23"/>
          <p:cNvGrpSpPr>
            <a:grpSpLocks/>
          </p:cNvGrpSpPr>
          <p:nvPr/>
        </p:nvGrpSpPr>
        <p:grpSpPr bwMode="auto">
          <a:xfrm>
            <a:off x="6875463" y="1519238"/>
            <a:ext cx="1766887" cy="331787"/>
            <a:chOff x="2161257" y="2366683"/>
            <a:chExt cx="1765372" cy="332439"/>
          </a:xfrm>
        </p:grpSpPr>
        <p:sp>
          <p:nvSpPr>
            <p:cNvPr id="19" name="Cube 18"/>
            <p:cNvSpPr/>
            <p:nvPr/>
          </p:nvSpPr>
          <p:spPr>
            <a:xfrm>
              <a:off x="2161257" y="2366683"/>
              <a:ext cx="1765372" cy="332439"/>
            </a:xfrm>
            <a:prstGeom prst="cube">
              <a:avLst>
                <a:gd name="adj" fmla="val 0"/>
              </a:avLst>
            </a:prstGeom>
            <a:solidFill>
              <a:schemeClr val="bg1"/>
            </a:solidFill>
            <a:ln w="635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fr-CA" sz="1300" b="1" dirty="0" err="1">
                  <a:solidFill>
                    <a:schemeClr val="tx1"/>
                  </a:solidFill>
                </a:rPr>
                <a:t>Kidney</a:t>
              </a:r>
              <a:endParaRPr lang="fr-CA" sz="1600" b="1" dirty="0">
                <a:solidFill>
                  <a:srgbClr val="C00000"/>
                </a:solidFill>
              </a:endParaRPr>
            </a:p>
          </p:txBody>
        </p:sp>
        <p:pic>
          <p:nvPicPr>
            <p:cNvPr id="4128" name="Image 22" descr="triangle.png"/>
            <p:cNvPicPr>
              <a:picLocks noChangeAspect="1"/>
            </p:cNvPicPr>
            <p:nvPr/>
          </p:nvPicPr>
          <p:blipFill>
            <a:blip r:embed="rId3" cstate="print"/>
            <a:srcRect/>
            <a:stretch>
              <a:fillRect/>
            </a:stretch>
          </p:blipFill>
          <p:spPr bwMode="auto">
            <a:xfrm rot="2700000">
              <a:off x="2161527" y="2594855"/>
              <a:ext cx="139962" cy="68572"/>
            </a:xfrm>
            <a:prstGeom prst="rect">
              <a:avLst/>
            </a:prstGeom>
            <a:noFill/>
            <a:ln w="9525">
              <a:noFill/>
              <a:miter lim="800000"/>
              <a:headEnd/>
              <a:tailEnd/>
            </a:ln>
          </p:spPr>
        </p:pic>
      </p:grpSp>
      <p:pic>
        <p:nvPicPr>
          <p:cNvPr id="4108" name="Image 20" descr="legende.png"/>
          <p:cNvPicPr>
            <a:picLocks noChangeAspect="1"/>
          </p:cNvPicPr>
          <p:nvPr/>
        </p:nvPicPr>
        <p:blipFill>
          <a:blip r:embed="rId4" cstate="print"/>
          <a:srcRect/>
          <a:stretch>
            <a:fillRect/>
          </a:stretch>
        </p:blipFill>
        <p:spPr bwMode="auto">
          <a:xfrm>
            <a:off x="5764213" y="5438775"/>
            <a:ext cx="3160712" cy="1109663"/>
          </a:xfrm>
          <a:prstGeom prst="rect">
            <a:avLst/>
          </a:prstGeom>
          <a:noFill/>
          <a:ln w="9525">
            <a:noFill/>
            <a:miter lim="800000"/>
            <a:headEnd/>
            <a:tailEnd/>
          </a:ln>
        </p:spPr>
      </p:pic>
      <p:sp>
        <p:nvSpPr>
          <p:cNvPr id="4109" name="ZoneTexte 21"/>
          <p:cNvSpPr txBox="1">
            <a:spLocks noChangeArrowheads="1"/>
          </p:cNvSpPr>
          <p:nvPr/>
        </p:nvSpPr>
        <p:spPr bwMode="auto">
          <a:xfrm>
            <a:off x="6059488" y="5441950"/>
            <a:ext cx="781050" cy="292100"/>
          </a:xfrm>
          <a:prstGeom prst="rect">
            <a:avLst/>
          </a:prstGeom>
          <a:noFill/>
          <a:ln w="9525">
            <a:noFill/>
            <a:miter lim="800000"/>
            <a:headEnd/>
            <a:tailEnd/>
          </a:ln>
        </p:spPr>
        <p:txBody>
          <a:bodyPr wrap="none">
            <a:spAutoFit/>
          </a:bodyPr>
          <a:lstStyle/>
          <a:p>
            <a:r>
              <a:rPr lang="fr-CA" sz="1300" b="1" i="1">
                <a:solidFill>
                  <a:srgbClr val="C00000"/>
                </a:solidFill>
              </a:rPr>
              <a:t>Legend</a:t>
            </a:r>
          </a:p>
        </p:txBody>
      </p:sp>
      <p:sp>
        <p:nvSpPr>
          <p:cNvPr id="4110" name="Rectangle 22"/>
          <p:cNvSpPr>
            <a:spLocks noChangeArrowheads="1"/>
          </p:cNvSpPr>
          <p:nvPr/>
        </p:nvSpPr>
        <p:spPr bwMode="auto">
          <a:xfrm>
            <a:off x="5824538" y="5729288"/>
            <a:ext cx="3068637" cy="769937"/>
          </a:xfrm>
          <a:prstGeom prst="rect">
            <a:avLst/>
          </a:prstGeom>
          <a:noFill/>
          <a:ln w="9525">
            <a:noFill/>
            <a:miter lim="800000"/>
            <a:headEnd/>
            <a:tailEnd/>
          </a:ln>
        </p:spPr>
        <p:txBody>
          <a:bodyPr>
            <a:spAutoFit/>
          </a:bodyPr>
          <a:lstStyle/>
          <a:p>
            <a:r>
              <a:rPr lang="fr-CA" sz="1100" b="1"/>
              <a:t>CE = cholesteryl ester</a:t>
            </a:r>
          </a:p>
          <a:p>
            <a:r>
              <a:rPr lang="fr-CA" sz="1100" b="1"/>
              <a:t>CETP = cholesteryl ester transfer protein</a:t>
            </a:r>
          </a:p>
          <a:p>
            <a:r>
              <a:rPr lang="fr-CA" sz="1100" b="1"/>
              <a:t>HTGL = hepatic triglyceride lipase</a:t>
            </a:r>
          </a:p>
          <a:p>
            <a:r>
              <a:rPr lang="fr-CA" sz="1100" b="1"/>
              <a:t>TG = triglyceride</a:t>
            </a:r>
          </a:p>
        </p:txBody>
      </p:sp>
      <p:sp>
        <p:nvSpPr>
          <p:cNvPr id="24" name="Rogner un rectangle avec un coin diagonal 23"/>
          <p:cNvSpPr/>
          <p:nvPr/>
        </p:nvSpPr>
        <p:spPr>
          <a:xfrm>
            <a:off x="322263" y="5689600"/>
            <a:ext cx="1865312" cy="460375"/>
          </a:xfrm>
          <a:prstGeom prst="snip2DiagRect">
            <a:avLst>
              <a:gd name="adj1" fmla="val 0"/>
              <a:gd name="adj2" fmla="val 34871"/>
            </a:avLst>
          </a:prstGeom>
          <a:solidFill>
            <a:schemeClr val="bg1">
              <a:alpha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88900">
              <a:defRPr/>
            </a:pPr>
            <a:r>
              <a:rPr lang="fr-CA" sz="1600" b="1" i="1" dirty="0">
                <a:solidFill>
                  <a:srgbClr val="C00000"/>
                </a:solidFill>
              </a:rPr>
              <a:t>*</a:t>
            </a:r>
            <a:r>
              <a:rPr lang="fr-CA" sz="1300" b="1" i="1" dirty="0">
                <a:solidFill>
                  <a:srgbClr val="C00000"/>
                </a:solidFill>
              </a:rPr>
              <a:t> </a:t>
            </a:r>
            <a:r>
              <a:rPr lang="fr-CA" sz="1300" b="1" i="1" dirty="0" err="1">
                <a:solidFill>
                  <a:schemeClr val="tx1"/>
                </a:solidFill>
              </a:rPr>
              <a:t>Insulin</a:t>
            </a:r>
            <a:r>
              <a:rPr lang="fr-CA" sz="1300" b="1" i="1" dirty="0">
                <a:solidFill>
                  <a:schemeClr val="tx1"/>
                </a:solidFill>
              </a:rPr>
              <a:t> </a:t>
            </a:r>
            <a:r>
              <a:rPr lang="fr-CA" sz="1300" b="1" i="1" dirty="0" err="1">
                <a:solidFill>
                  <a:schemeClr val="tx1"/>
                </a:solidFill>
              </a:rPr>
              <a:t>resistance</a:t>
            </a:r>
            <a:endParaRPr lang="fr-CA" sz="1300" b="1" i="1" dirty="0">
              <a:solidFill>
                <a:schemeClr val="tx1"/>
              </a:solidFill>
            </a:endParaRPr>
          </a:p>
        </p:txBody>
      </p:sp>
      <p:sp>
        <p:nvSpPr>
          <p:cNvPr id="4112" name="ZoneTexte 24"/>
          <p:cNvSpPr txBox="1">
            <a:spLocks noChangeArrowheads="1"/>
          </p:cNvSpPr>
          <p:nvPr/>
        </p:nvSpPr>
        <p:spPr bwMode="auto">
          <a:xfrm>
            <a:off x="2124075" y="3362325"/>
            <a:ext cx="1968500" cy="306388"/>
          </a:xfrm>
          <a:prstGeom prst="rect">
            <a:avLst/>
          </a:prstGeom>
          <a:noFill/>
          <a:ln w="9525">
            <a:noFill/>
            <a:miter lim="800000"/>
            <a:headEnd/>
            <a:tailEnd/>
          </a:ln>
        </p:spPr>
        <p:txBody>
          <a:bodyPr wrap="none">
            <a:spAutoFit/>
          </a:bodyPr>
          <a:lstStyle/>
          <a:p>
            <a:r>
              <a:rPr lang="fr-CA" sz="1400" b="1">
                <a:solidFill>
                  <a:srgbClr val="C00000"/>
                </a:solidFill>
              </a:rPr>
              <a:t>Hypertriglyceridemia</a:t>
            </a:r>
          </a:p>
        </p:txBody>
      </p:sp>
      <p:sp>
        <p:nvSpPr>
          <p:cNvPr id="4113" name="ZoneTexte 25"/>
          <p:cNvSpPr txBox="1">
            <a:spLocks noChangeArrowheads="1"/>
          </p:cNvSpPr>
          <p:nvPr/>
        </p:nvSpPr>
        <p:spPr bwMode="auto">
          <a:xfrm>
            <a:off x="5953125" y="1981200"/>
            <a:ext cx="1943100" cy="307975"/>
          </a:xfrm>
          <a:prstGeom prst="rect">
            <a:avLst/>
          </a:prstGeom>
          <a:noFill/>
          <a:ln w="9525">
            <a:noFill/>
            <a:miter lim="800000"/>
            <a:headEnd/>
            <a:tailEnd/>
          </a:ln>
        </p:spPr>
        <p:txBody>
          <a:bodyPr wrap="none">
            <a:spAutoFit/>
          </a:bodyPr>
          <a:lstStyle/>
          <a:p>
            <a:r>
              <a:rPr lang="fr-CA" sz="1400" b="1">
                <a:solidFill>
                  <a:srgbClr val="C00000"/>
                </a:solidFill>
              </a:rPr>
              <a:t>Shorter HDL Half-life</a:t>
            </a:r>
          </a:p>
        </p:txBody>
      </p:sp>
      <p:sp>
        <p:nvSpPr>
          <p:cNvPr id="4114" name="ZoneTexte 26"/>
          <p:cNvSpPr txBox="1">
            <a:spLocks noChangeArrowheads="1"/>
          </p:cNvSpPr>
          <p:nvPr/>
        </p:nvSpPr>
        <p:spPr bwMode="auto">
          <a:xfrm>
            <a:off x="5781675" y="3128963"/>
            <a:ext cx="1082675" cy="307975"/>
          </a:xfrm>
          <a:prstGeom prst="rect">
            <a:avLst/>
          </a:prstGeom>
          <a:noFill/>
          <a:ln w="9525">
            <a:noFill/>
            <a:miter lim="800000"/>
            <a:headEnd/>
            <a:tailEnd/>
          </a:ln>
        </p:spPr>
        <p:txBody>
          <a:bodyPr wrap="none">
            <a:spAutoFit/>
          </a:bodyPr>
          <a:lstStyle/>
          <a:p>
            <a:r>
              <a:rPr lang="fr-CA" sz="1400" b="1">
                <a:solidFill>
                  <a:srgbClr val="C00000"/>
                </a:solidFill>
              </a:rPr>
              <a:t>Small HDL</a:t>
            </a:r>
          </a:p>
        </p:txBody>
      </p:sp>
      <p:sp>
        <p:nvSpPr>
          <p:cNvPr id="4115" name="ZoneTexte 27"/>
          <p:cNvSpPr txBox="1">
            <a:spLocks noChangeArrowheads="1"/>
          </p:cNvSpPr>
          <p:nvPr/>
        </p:nvSpPr>
        <p:spPr bwMode="auto">
          <a:xfrm>
            <a:off x="5754688" y="4483100"/>
            <a:ext cx="1062037" cy="306388"/>
          </a:xfrm>
          <a:prstGeom prst="rect">
            <a:avLst/>
          </a:prstGeom>
          <a:noFill/>
          <a:ln w="9525">
            <a:noFill/>
            <a:miter lim="800000"/>
            <a:headEnd/>
            <a:tailEnd/>
          </a:ln>
        </p:spPr>
        <p:txBody>
          <a:bodyPr wrap="none">
            <a:spAutoFit/>
          </a:bodyPr>
          <a:lstStyle/>
          <a:p>
            <a:r>
              <a:rPr lang="fr-CA" sz="1400" b="1">
                <a:solidFill>
                  <a:srgbClr val="C00000"/>
                </a:solidFill>
              </a:rPr>
              <a:t>Small LDL</a:t>
            </a:r>
          </a:p>
        </p:txBody>
      </p:sp>
      <p:sp>
        <p:nvSpPr>
          <p:cNvPr id="4116" name="ZoneTexte 28"/>
          <p:cNvSpPr txBox="1">
            <a:spLocks noChangeArrowheads="1"/>
          </p:cNvSpPr>
          <p:nvPr/>
        </p:nvSpPr>
        <p:spPr bwMode="auto">
          <a:xfrm>
            <a:off x="4178300" y="3370263"/>
            <a:ext cx="396875" cy="277812"/>
          </a:xfrm>
          <a:prstGeom prst="rect">
            <a:avLst/>
          </a:prstGeom>
          <a:noFill/>
          <a:ln w="9525">
            <a:noFill/>
            <a:miter lim="800000"/>
            <a:headEnd/>
            <a:tailEnd/>
          </a:ln>
        </p:spPr>
        <p:txBody>
          <a:bodyPr wrap="none">
            <a:spAutoFit/>
          </a:bodyPr>
          <a:lstStyle/>
          <a:p>
            <a:r>
              <a:rPr lang="fr-CA" sz="1200" b="1"/>
              <a:t>CE</a:t>
            </a:r>
          </a:p>
        </p:txBody>
      </p:sp>
      <p:sp>
        <p:nvSpPr>
          <p:cNvPr id="4117" name="ZoneTexte 29"/>
          <p:cNvSpPr txBox="1">
            <a:spLocks noChangeArrowheads="1"/>
          </p:cNvSpPr>
          <p:nvPr/>
        </p:nvSpPr>
        <p:spPr bwMode="auto">
          <a:xfrm>
            <a:off x="5422900" y="2124075"/>
            <a:ext cx="398463" cy="277813"/>
          </a:xfrm>
          <a:prstGeom prst="rect">
            <a:avLst/>
          </a:prstGeom>
          <a:noFill/>
          <a:ln w="9525">
            <a:noFill/>
            <a:miter lim="800000"/>
            <a:headEnd/>
            <a:tailEnd/>
          </a:ln>
        </p:spPr>
        <p:txBody>
          <a:bodyPr wrap="none">
            <a:spAutoFit/>
          </a:bodyPr>
          <a:lstStyle/>
          <a:p>
            <a:r>
              <a:rPr lang="fr-CA" sz="1200" b="1"/>
              <a:t>CE</a:t>
            </a:r>
          </a:p>
        </p:txBody>
      </p:sp>
      <p:sp>
        <p:nvSpPr>
          <p:cNvPr id="4118" name="ZoneTexte 30"/>
          <p:cNvSpPr txBox="1">
            <a:spLocks noChangeArrowheads="1"/>
          </p:cNvSpPr>
          <p:nvPr/>
        </p:nvSpPr>
        <p:spPr bwMode="auto">
          <a:xfrm>
            <a:off x="5307013" y="3370263"/>
            <a:ext cx="400050" cy="277812"/>
          </a:xfrm>
          <a:prstGeom prst="rect">
            <a:avLst/>
          </a:prstGeom>
          <a:noFill/>
          <a:ln w="9525">
            <a:noFill/>
            <a:miter lim="800000"/>
            <a:headEnd/>
            <a:tailEnd/>
          </a:ln>
        </p:spPr>
        <p:txBody>
          <a:bodyPr wrap="none">
            <a:spAutoFit/>
          </a:bodyPr>
          <a:lstStyle/>
          <a:p>
            <a:r>
              <a:rPr lang="fr-CA" sz="1200" b="1"/>
              <a:t>TG</a:t>
            </a:r>
          </a:p>
        </p:txBody>
      </p:sp>
      <p:sp>
        <p:nvSpPr>
          <p:cNvPr id="4119" name="ZoneTexte 31"/>
          <p:cNvSpPr txBox="1">
            <a:spLocks noChangeArrowheads="1"/>
          </p:cNvSpPr>
          <p:nvPr/>
        </p:nvSpPr>
        <p:spPr bwMode="auto">
          <a:xfrm>
            <a:off x="5422900" y="3155950"/>
            <a:ext cx="400050" cy="276225"/>
          </a:xfrm>
          <a:prstGeom prst="rect">
            <a:avLst/>
          </a:prstGeom>
          <a:noFill/>
          <a:ln w="9525">
            <a:noFill/>
            <a:miter lim="800000"/>
            <a:headEnd/>
            <a:tailEnd/>
          </a:ln>
        </p:spPr>
        <p:txBody>
          <a:bodyPr wrap="none">
            <a:spAutoFit/>
          </a:bodyPr>
          <a:lstStyle/>
          <a:p>
            <a:r>
              <a:rPr lang="fr-CA" sz="1200" b="1"/>
              <a:t>TG</a:t>
            </a:r>
          </a:p>
        </p:txBody>
      </p:sp>
      <p:sp>
        <p:nvSpPr>
          <p:cNvPr id="4120" name="ZoneTexte 32"/>
          <p:cNvSpPr txBox="1">
            <a:spLocks noChangeArrowheads="1"/>
          </p:cNvSpPr>
          <p:nvPr/>
        </p:nvSpPr>
        <p:spPr bwMode="auto">
          <a:xfrm>
            <a:off x="7404100" y="2994025"/>
            <a:ext cx="676275" cy="277813"/>
          </a:xfrm>
          <a:prstGeom prst="rect">
            <a:avLst/>
          </a:prstGeom>
          <a:noFill/>
          <a:ln w="9525">
            <a:noFill/>
            <a:miter lim="800000"/>
            <a:headEnd/>
            <a:tailEnd/>
          </a:ln>
        </p:spPr>
        <p:txBody>
          <a:bodyPr wrap="none">
            <a:spAutoFit/>
          </a:bodyPr>
          <a:lstStyle/>
          <a:p>
            <a:r>
              <a:rPr lang="fr-CA" sz="1200" b="1"/>
              <a:t>Apo AI</a:t>
            </a:r>
          </a:p>
        </p:txBody>
      </p:sp>
      <p:sp>
        <p:nvSpPr>
          <p:cNvPr id="4121" name="ZoneTexte 33"/>
          <p:cNvSpPr txBox="1">
            <a:spLocks noChangeArrowheads="1"/>
          </p:cNvSpPr>
          <p:nvPr/>
        </p:nvSpPr>
        <p:spPr bwMode="auto">
          <a:xfrm>
            <a:off x="3397250" y="2789238"/>
            <a:ext cx="638175" cy="646112"/>
          </a:xfrm>
          <a:prstGeom prst="rect">
            <a:avLst/>
          </a:prstGeom>
          <a:noFill/>
          <a:ln w="9525">
            <a:noFill/>
            <a:miter lim="800000"/>
            <a:headEnd/>
            <a:tailEnd/>
          </a:ln>
        </p:spPr>
        <p:txBody>
          <a:bodyPr wrap="none">
            <a:spAutoFit/>
          </a:bodyPr>
          <a:lstStyle/>
          <a:p>
            <a:r>
              <a:rPr lang="fr-CA" sz="1200" b="1"/>
              <a:t>TG</a:t>
            </a:r>
          </a:p>
          <a:p>
            <a:r>
              <a:rPr lang="fr-CA" sz="1200" b="1"/>
              <a:t>Apo B</a:t>
            </a:r>
          </a:p>
          <a:p>
            <a:r>
              <a:rPr lang="fr-CA" sz="1200" b="1"/>
              <a:t>VLDL</a:t>
            </a:r>
          </a:p>
        </p:txBody>
      </p:sp>
      <p:sp>
        <p:nvSpPr>
          <p:cNvPr id="4122" name="ZoneTexte 34"/>
          <p:cNvSpPr txBox="1">
            <a:spLocks noChangeArrowheads="1"/>
          </p:cNvSpPr>
          <p:nvPr/>
        </p:nvSpPr>
        <p:spPr bwMode="auto">
          <a:xfrm>
            <a:off x="1514475" y="2554288"/>
            <a:ext cx="1039813" cy="461962"/>
          </a:xfrm>
          <a:prstGeom prst="rect">
            <a:avLst/>
          </a:prstGeom>
          <a:noFill/>
          <a:ln w="9525">
            <a:noFill/>
            <a:miter lim="800000"/>
            <a:headEnd/>
            <a:tailEnd/>
          </a:ln>
        </p:spPr>
        <p:txBody>
          <a:bodyPr>
            <a:spAutoFit/>
          </a:bodyPr>
          <a:lstStyle/>
          <a:p>
            <a:r>
              <a:rPr lang="fr-CA" sz="1200" b="1"/>
              <a:t>Fatty acids Adipokines</a:t>
            </a:r>
          </a:p>
        </p:txBody>
      </p:sp>
      <p:sp>
        <p:nvSpPr>
          <p:cNvPr id="4123" name="ZoneTexte 35"/>
          <p:cNvSpPr txBox="1">
            <a:spLocks noChangeArrowheads="1"/>
          </p:cNvSpPr>
          <p:nvPr/>
        </p:nvSpPr>
        <p:spPr bwMode="auto">
          <a:xfrm>
            <a:off x="4652963" y="2649538"/>
            <a:ext cx="587375" cy="276225"/>
          </a:xfrm>
          <a:prstGeom prst="rect">
            <a:avLst/>
          </a:prstGeom>
          <a:noFill/>
          <a:ln w="9525">
            <a:noFill/>
            <a:miter lim="800000"/>
            <a:headEnd/>
            <a:tailEnd/>
          </a:ln>
        </p:spPr>
        <p:txBody>
          <a:bodyPr wrap="none">
            <a:spAutoFit/>
          </a:bodyPr>
          <a:lstStyle/>
          <a:p>
            <a:r>
              <a:rPr lang="fr-CA" sz="1200" b="1">
                <a:solidFill>
                  <a:schemeClr val="bg1"/>
                </a:solidFill>
              </a:rPr>
              <a:t>VLDL</a:t>
            </a:r>
          </a:p>
        </p:txBody>
      </p:sp>
      <p:sp>
        <p:nvSpPr>
          <p:cNvPr id="4124" name="ZoneTexte 36"/>
          <p:cNvSpPr txBox="1">
            <a:spLocks noChangeArrowheads="1"/>
          </p:cNvSpPr>
          <p:nvPr/>
        </p:nvSpPr>
        <p:spPr bwMode="auto">
          <a:xfrm>
            <a:off x="6069013" y="2649538"/>
            <a:ext cx="500062" cy="276225"/>
          </a:xfrm>
          <a:prstGeom prst="rect">
            <a:avLst/>
          </a:prstGeom>
          <a:noFill/>
          <a:ln w="9525">
            <a:noFill/>
            <a:miter lim="800000"/>
            <a:headEnd/>
            <a:tailEnd/>
          </a:ln>
        </p:spPr>
        <p:txBody>
          <a:bodyPr wrap="none">
            <a:spAutoFit/>
          </a:bodyPr>
          <a:lstStyle/>
          <a:p>
            <a:r>
              <a:rPr lang="fr-CA" sz="1200" b="1">
                <a:solidFill>
                  <a:schemeClr val="bg1"/>
                </a:solidFill>
              </a:rPr>
              <a:t>HDL</a:t>
            </a:r>
          </a:p>
        </p:txBody>
      </p:sp>
      <p:sp>
        <p:nvSpPr>
          <p:cNvPr id="4125" name="ZoneTexte 37"/>
          <p:cNvSpPr txBox="1">
            <a:spLocks noChangeArrowheads="1"/>
          </p:cNvSpPr>
          <p:nvPr/>
        </p:nvSpPr>
        <p:spPr bwMode="auto">
          <a:xfrm>
            <a:off x="4706938" y="4033838"/>
            <a:ext cx="484187" cy="277812"/>
          </a:xfrm>
          <a:prstGeom prst="rect">
            <a:avLst/>
          </a:prstGeom>
          <a:noFill/>
          <a:ln w="9525">
            <a:noFill/>
            <a:miter lim="800000"/>
            <a:headEnd/>
            <a:tailEnd/>
          </a:ln>
        </p:spPr>
        <p:txBody>
          <a:bodyPr wrap="none">
            <a:spAutoFit/>
          </a:bodyPr>
          <a:lstStyle/>
          <a:p>
            <a:r>
              <a:rPr lang="fr-CA" sz="1200" b="1">
                <a:solidFill>
                  <a:schemeClr val="bg1"/>
                </a:solidFill>
              </a:rPr>
              <a:t>LDL</a:t>
            </a:r>
          </a:p>
        </p:txBody>
      </p:sp>
      <p:sp>
        <p:nvSpPr>
          <p:cNvPr id="4126" name="ZoneTexte 38"/>
          <p:cNvSpPr txBox="1">
            <a:spLocks noChangeArrowheads="1"/>
          </p:cNvSpPr>
          <p:nvPr/>
        </p:nvSpPr>
        <p:spPr bwMode="auto">
          <a:xfrm>
            <a:off x="6078538" y="4033838"/>
            <a:ext cx="484187" cy="277812"/>
          </a:xfrm>
          <a:prstGeom prst="rect">
            <a:avLst/>
          </a:prstGeom>
          <a:noFill/>
          <a:ln w="9525">
            <a:noFill/>
            <a:miter lim="800000"/>
            <a:headEnd/>
            <a:tailEnd/>
          </a:ln>
        </p:spPr>
        <p:txBody>
          <a:bodyPr wrap="none">
            <a:spAutoFit/>
          </a:bodyPr>
          <a:lstStyle/>
          <a:p>
            <a:r>
              <a:rPr lang="fr-CA" sz="1200" b="1">
                <a:solidFill>
                  <a:schemeClr val="bg1"/>
                </a:solidFill>
              </a:rPr>
              <a:t>LDL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7"/>
          <p:cNvSpPr>
            <a:spLocks noChangeArrowheads="1"/>
          </p:cNvSpPr>
          <p:nvPr/>
        </p:nvSpPr>
        <p:spPr bwMode="auto">
          <a:xfrm>
            <a:off x="4691063" y="6272213"/>
            <a:ext cx="4219575" cy="450850"/>
          </a:xfrm>
          <a:prstGeom prst="rect">
            <a:avLst/>
          </a:prstGeom>
          <a:solidFill>
            <a:srgbClr val="D8ECEA">
              <a:alpha val="89018"/>
            </a:srgbClr>
          </a:solidFill>
          <a:ln w="9525">
            <a:miter lim="800000"/>
            <a:headEnd/>
            <a:tailEnd/>
          </a:ln>
          <a:scene3d>
            <a:camera prst="legacyObliqueTopRight"/>
            <a:lightRig rig="legacyFlat4" dir="b"/>
          </a:scene3d>
          <a:sp3d extrusionH="201600" prstMaterial="legacyMatte">
            <a:bevelT w="13500" h="13500" prst="angle"/>
            <a:bevelB w="13500" h="13500" prst="angle"/>
            <a:extrusionClr>
              <a:srgbClr val="D8ECEA"/>
            </a:extrusionClr>
          </a:sp3d>
        </p:spPr>
        <p:txBody>
          <a:bodyPr anchor="ctr">
            <a:flatTx/>
          </a:bodyPr>
          <a:lstStyle/>
          <a:p>
            <a:r>
              <a:rPr lang="en-US" sz="1000"/>
              <a:t>From National Center for Health Statistics. Health, United States, 2003</a:t>
            </a:r>
          </a:p>
          <a:p>
            <a:r>
              <a:rPr lang="fr-CA" sz="1000"/>
              <a:t>Reproduced with permission</a:t>
            </a:r>
            <a:endParaRPr lang="en-US" sz="1000"/>
          </a:p>
        </p:txBody>
      </p:sp>
      <p:graphicFrame>
        <p:nvGraphicFramePr>
          <p:cNvPr id="1026" name="Graphique 11"/>
          <p:cNvGraphicFramePr>
            <a:graphicFrameLocks/>
          </p:cNvGraphicFramePr>
          <p:nvPr/>
        </p:nvGraphicFramePr>
        <p:xfrm>
          <a:off x="473075" y="862013"/>
          <a:ext cx="9642475" cy="5853112"/>
        </p:xfrm>
        <a:graphic>
          <a:graphicData uri="http://schemas.openxmlformats.org/presentationml/2006/ole">
            <mc:AlternateContent xmlns:mc="http://schemas.openxmlformats.org/markup-compatibility/2006">
              <mc:Choice xmlns:v="urn:schemas-microsoft-com:vml" Requires="v">
                <p:oleObj spid="_x0000_s1027" name="Graphique" r:id="rId3" imgW="8801100" imgH="5343641" progId="Excel.Sheet.8">
                  <p:embed/>
                </p:oleObj>
              </mc:Choice>
              <mc:Fallback>
                <p:oleObj name="Graphique" r:id="rId3" imgW="8801100" imgH="5343641" progId="Excel.Sheet.8">
                  <p:embed/>
                  <p:pic>
                    <p:nvPicPr>
                      <p:cNvPr id="0" name="Graphique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75" y="862013"/>
                        <a:ext cx="9642475" cy="5853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Titre 1"/>
          <p:cNvSpPr>
            <a:spLocks noGrp="1"/>
          </p:cNvSpPr>
          <p:nvPr>
            <p:ph type="title"/>
          </p:nvPr>
        </p:nvSpPr>
        <p:spPr>
          <a:xfrm>
            <a:off x="179388" y="196850"/>
            <a:ext cx="8388350" cy="400050"/>
          </a:xfrm>
        </p:spPr>
        <p:txBody>
          <a:bodyPr/>
          <a:lstStyle/>
          <a:p>
            <a:r>
              <a:rPr lang="en-US" sz="2000">
                <a:solidFill>
                  <a:schemeClr val="tx1"/>
                </a:solidFill>
              </a:rPr>
              <a:t>OVERWEIGHT AND OBESITY BY AGE, UNITED STATES, 1960-2000</a:t>
            </a:r>
            <a:endParaRPr lang="fr-FR" sz="2000">
              <a:solidFill>
                <a:schemeClr val="tx1"/>
              </a:solidFill>
            </a:endParaRPr>
          </a:p>
        </p:txBody>
      </p:sp>
      <p:sp>
        <p:nvSpPr>
          <p:cNvPr id="4" name="Rogner un rectangle à un seul coin 3"/>
          <p:cNvSpPr/>
          <p:nvPr/>
        </p:nvSpPr>
        <p:spPr>
          <a:xfrm flipH="1">
            <a:off x="1525434" y="2300537"/>
            <a:ext cx="1847088" cy="274320"/>
          </a:xfrm>
          <a:prstGeom prst="snip1Rect">
            <a:avLst>
              <a:gd name="adj" fmla="val 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1200" b="1" dirty="0" err="1">
                <a:solidFill>
                  <a:schemeClr val="tx1"/>
                </a:solidFill>
              </a:rPr>
              <a:t>Overweight</a:t>
            </a:r>
            <a:r>
              <a:rPr lang="fr-CA" sz="1200" b="1" dirty="0">
                <a:solidFill>
                  <a:schemeClr val="tx1"/>
                </a:solidFill>
              </a:rPr>
              <a:t>, 20-74 </a:t>
            </a:r>
            <a:r>
              <a:rPr lang="fr-CA" sz="1200" b="1" dirty="0" err="1">
                <a:solidFill>
                  <a:schemeClr val="tx1"/>
                </a:solidFill>
              </a:rPr>
              <a:t>years</a:t>
            </a:r>
            <a:endParaRPr lang="fr-CA" sz="1200" b="1" dirty="0">
              <a:solidFill>
                <a:schemeClr val="tx1"/>
              </a:solidFill>
            </a:endParaRPr>
          </a:p>
        </p:txBody>
      </p:sp>
      <p:sp>
        <p:nvSpPr>
          <p:cNvPr id="6" name="Rogner un rectangle à un seul coin 5"/>
          <p:cNvSpPr/>
          <p:nvPr/>
        </p:nvSpPr>
        <p:spPr>
          <a:xfrm flipH="1">
            <a:off x="6531863" y="4830556"/>
            <a:ext cx="1847088" cy="274320"/>
          </a:xfrm>
          <a:prstGeom prst="snip1Rect">
            <a:avLst>
              <a:gd name="adj" fmla="val 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1200" b="1" dirty="0" err="1">
                <a:solidFill>
                  <a:schemeClr val="tx1"/>
                </a:solidFill>
              </a:rPr>
              <a:t>Overweight</a:t>
            </a:r>
            <a:r>
              <a:rPr lang="fr-CA" sz="1200" b="1" dirty="0">
                <a:solidFill>
                  <a:schemeClr val="tx1"/>
                </a:solidFill>
              </a:rPr>
              <a:t>,12-19 </a:t>
            </a:r>
            <a:r>
              <a:rPr lang="fr-CA" sz="1200" b="1" dirty="0" err="1">
                <a:solidFill>
                  <a:schemeClr val="tx1"/>
                </a:solidFill>
              </a:rPr>
              <a:t>years</a:t>
            </a:r>
            <a:endParaRPr lang="fr-CA" sz="1200" b="1" dirty="0">
              <a:solidFill>
                <a:schemeClr val="tx1"/>
              </a:solidFill>
            </a:endParaRPr>
          </a:p>
        </p:txBody>
      </p:sp>
      <p:sp>
        <p:nvSpPr>
          <p:cNvPr id="7" name="Rogner un rectangle à un seul coin 6"/>
          <p:cNvSpPr/>
          <p:nvPr/>
        </p:nvSpPr>
        <p:spPr>
          <a:xfrm flipH="1">
            <a:off x="1983166" y="4683177"/>
            <a:ext cx="1847088" cy="274320"/>
          </a:xfrm>
          <a:prstGeom prst="snip1Rect">
            <a:avLst>
              <a:gd name="adj" fmla="val 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1200" b="1" dirty="0" err="1">
                <a:solidFill>
                  <a:schemeClr val="tx1"/>
                </a:solidFill>
              </a:rPr>
              <a:t>Overweight</a:t>
            </a:r>
            <a:r>
              <a:rPr lang="fr-CA" sz="1200" b="1" dirty="0">
                <a:solidFill>
                  <a:schemeClr val="tx1"/>
                </a:solidFill>
              </a:rPr>
              <a:t>, 6-11 </a:t>
            </a:r>
            <a:r>
              <a:rPr lang="fr-CA" sz="1200" b="1" dirty="0" err="1">
                <a:solidFill>
                  <a:schemeClr val="tx1"/>
                </a:solidFill>
              </a:rPr>
              <a:t>years</a:t>
            </a:r>
            <a:endParaRPr lang="fr-CA" sz="1200" b="1" dirty="0">
              <a:solidFill>
                <a:schemeClr val="tx1"/>
              </a:solidFill>
            </a:endParaRPr>
          </a:p>
        </p:txBody>
      </p:sp>
      <p:sp>
        <p:nvSpPr>
          <p:cNvPr id="8" name="Rogner un rectangle à un seul coin 7"/>
          <p:cNvSpPr/>
          <p:nvPr/>
        </p:nvSpPr>
        <p:spPr>
          <a:xfrm flipH="1">
            <a:off x="1800468" y="4207331"/>
            <a:ext cx="1847088" cy="274320"/>
          </a:xfrm>
          <a:prstGeom prst="snip1Rect">
            <a:avLst>
              <a:gd name="adj" fmla="val 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1200" b="1" dirty="0" err="1">
                <a:solidFill>
                  <a:schemeClr val="tx1"/>
                </a:solidFill>
              </a:rPr>
              <a:t>Obesity</a:t>
            </a:r>
            <a:r>
              <a:rPr lang="fr-CA" sz="1200" b="1" dirty="0">
                <a:solidFill>
                  <a:schemeClr val="tx1"/>
                </a:solidFill>
              </a:rPr>
              <a:t>, 20-74 </a:t>
            </a:r>
            <a:r>
              <a:rPr lang="fr-CA" sz="1200" b="1" dirty="0" err="1">
                <a:solidFill>
                  <a:schemeClr val="tx1"/>
                </a:solidFill>
              </a:rPr>
              <a:t>years</a:t>
            </a:r>
            <a:endParaRPr lang="fr-CA" sz="1200" b="1" dirty="0">
              <a:solidFill>
                <a:schemeClr val="tx1"/>
              </a:solidFill>
            </a:endParaRPr>
          </a:p>
        </p:txBody>
      </p:sp>
      <p:sp>
        <p:nvSpPr>
          <p:cNvPr id="1041" name="ZoneTexte 8"/>
          <p:cNvSpPr txBox="1">
            <a:spLocks noChangeArrowheads="1"/>
          </p:cNvSpPr>
          <p:nvPr/>
        </p:nvSpPr>
        <p:spPr bwMode="auto">
          <a:xfrm rot="-5400000">
            <a:off x="86519" y="3083719"/>
            <a:ext cx="1030288" cy="368300"/>
          </a:xfrm>
          <a:prstGeom prst="rect">
            <a:avLst/>
          </a:prstGeom>
          <a:noFill/>
          <a:ln w="9525">
            <a:noFill/>
            <a:miter lim="800000"/>
            <a:headEnd/>
            <a:tailEnd/>
          </a:ln>
        </p:spPr>
        <p:txBody>
          <a:bodyPr wrap="none">
            <a:spAutoFit/>
          </a:bodyPr>
          <a:lstStyle/>
          <a:p>
            <a:r>
              <a:rPr lang="fr-CA" b="1"/>
              <a:t>Percent</a:t>
            </a:r>
          </a:p>
        </p:txBody>
      </p:sp>
      <p:sp>
        <p:nvSpPr>
          <p:cNvPr id="1042" name="ZoneTexte 9"/>
          <p:cNvSpPr txBox="1">
            <a:spLocks noChangeArrowheads="1"/>
          </p:cNvSpPr>
          <p:nvPr/>
        </p:nvSpPr>
        <p:spPr bwMode="auto">
          <a:xfrm>
            <a:off x="4319588" y="5748338"/>
            <a:ext cx="673100" cy="369887"/>
          </a:xfrm>
          <a:prstGeom prst="rect">
            <a:avLst/>
          </a:prstGeom>
          <a:noFill/>
          <a:ln w="9525">
            <a:noFill/>
            <a:miter lim="800000"/>
            <a:headEnd/>
            <a:tailEnd/>
          </a:ln>
        </p:spPr>
        <p:txBody>
          <a:bodyPr wrap="none">
            <a:spAutoFit/>
          </a:bodyPr>
          <a:lstStyle/>
          <a:p>
            <a:r>
              <a:rPr lang="fr-CA" b="1"/>
              <a:t>Year</a:t>
            </a:r>
          </a:p>
        </p:txBody>
      </p:sp>
      <p:sp>
        <p:nvSpPr>
          <p:cNvPr id="12" name="Rogner un rectangle à un seul coin 11"/>
          <p:cNvSpPr/>
          <p:nvPr/>
        </p:nvSpPr>
        <p:spPr>
          <a:xfrm flipH="1">
            <a:off x="1920422" y="5404841"/>
            <a:ext cx="742103" cy="274320"/>
          </a:xfrm>
          <a:prstGeom prst="snip1Rect">
            <a:avLst>
              <a:gd name="adj" fmla="val 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nchor="ctr"/>
          <a:lstStyle/>
          <a:p>
            <a:pPr algn="ctr">
              <a:defRPr/>
            </a:pPr>
            <a:r>
              <a:rPr lang="fr-CA" sz="1050" b="1" dirty="0">
                <a:solidFill>
                  <a:schemeClr val="tx1"/>
                </a:solidFill>
              </a:rPr>
              <a:t>1960-1962</a:t>
            </a:r>
          </a:p>
        </p:txBody>
      </p:sp>
      <p:sp>
        <p:nvSpPr>
          <p:cNvPr id="14" name="Rogner un rectangle à un seul coin 13"/>
          <p:cNvSpPr/>
          <p:nvPr/>
        </p:nvSpPr>
        <p:spPr>
          <a:xfrm flipH="1">
            <a:off x="2795975" y="5404841"/>
            <a:ext cx="742103" cy="274320"/>
          </a:xfrm>
          <a:prstGeom prst="snip1Rect">
            <a:avLst>
              <a:gd name="adj" fmla="val 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nchor="ctr"/>
          <a:lstStyle/>
          <a:p>
            <a:pPr algn="ctr">
              <a:defRPr/>
            </a:pPr>
            <a:r>
              <a:rPr lang="fr-CA" sz="1050" b="1" dirty="0">
                <a:solidFill>
                  <a:schemeClr val="tx1"/>
                </a:solidFill>
              </a:rPr>
              <a:t>1963-1965</a:t>
            </a:r>
          </a:p>
        </p:txBody>
      </p:sp>
      <p:sp>
        <p:nvSpPr>
          <p:cNvPr id="15" name="Rogner un rectangle à un seul coin 14"/>
          <p:cNvSpPr/>
          <p:nvPr/>
        </p:nvSpPr>
        <p:spPr>
          <a:xfrm flipH="1">
            <a:off x="3671528" y="5404841"/>
            <a:ext cx="742103" cy="274320"/>
          </a:xfrm>
          <a:prstGeom prst="snip1Rect">
            <a:avLst>
              <a:gd name="adj" fmla="val 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nchor="ctr"/>
          <a:lstStyle/>
          <a:p>
            <a:pPr algn="ctr">
              <a:defRPr/>
            </a:pPr>
            <a:r>
              <a:rPr lang="fr-CA" sz="1050" b="1" dirty="0">
                <a:solidFill>
                  <a:schemeClr val="tx1"/>
                </a:solidFill>
              </a:rPr>
              <a:t>1966-1970</a:t>
            </a:r>
          </a:p>
        </p:txBody>
      </p:sp>
      <p:sp>
        <p:nvSpPr>
          <p:cNvPr id="16" name="Rogner un rectangle à un seul coin 15"/>
          <p:cNvSpPr/>
          <p:nvPr/>
        </p:nvSpPr>
        <p:spPr>
          <a:xfrm flipH="1">
            <a:off x="4547081" y="5404841"/>
            <a:ext cx="742103" cy="274320"/>
          </a:xfrm>
          <a:prstGeom prst="snip1Rect">
            <a:avLst>
              <a:gd name="adj" fmla="val 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nchor="ctr"/>
          <a:lstStyle/>
          <a:p>
            <a:pPr algn="ctr">
              <a:defRPr/>
            </a:pPr>
            <a:r>
              <a:rPr lang="fr-CA" sz="1050" b="1" dirty="0">
                <a:solidFill>
                  <a:schemeClr val="tx1"/>
                </a:solidFill>
              </a:rPr>
              <a:t>1971-1974</a:t>
            </a:r>
          </a:p>
        </p:txBody>
      </p:sp>
      <p:sp>
        <p:nvSpPr>
          <p:cNvPr id="17" name="Rogner un rectangle à un seul coin 16"/>
          <p:cNvSpPr/>
          <p:nvPr/>
        </p:nvSpPr>
        <p:spPr>
          <a:xfrm flipH="1">
            <a:off x="5422634" y="5404841"/>
            <a:ext cx="742103" cy="274320"/>
          </a:xfrm>
          <a:prstGeom prst="snip1Rect">
            <a:avLst>
              <a:gd name="adj" fmla="val 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nchor="ctr"/>
          <a:lstStyle/>
          <a:p>
            <a:pPr algn="ctr">
              <a:defRPr/>
            </a:pPr>
            <a:r>
              <a:rPr lang="fr-CA" sz="1050" b="1" dirty="0">
                <a:solidFill>
                  <a:schemeClr val="tx1"/>
                </a:solidFill>
              </a:rPr>
              <a:t>1976-1980</a:t>
            </a:r>
          </a:p>
        </p:txBody>
      </p:sp>
      <p:sp>
        <p:nvSpPr>
          <p:cNvPr id="18" name="Rogner un rectangle à un seul coin 17"/>
          <p:cNvSpPr/>
          <p:nvPr/>
        </p:nvSpPr>
        <p:spPr>
          <a:xfrm flipH="1">
            <a:off x="6298187" y="5404841"/>
            <a:ext cx="742103" cy="274320"/>
          </a:xfrm>
          <a:prstGeom prst="snip1Rect">
            <a:avLst>
              <a:gd name="adj" fmla="val 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nchor="ctr"/>
          <a:lstStyle/>
          <a:p>
            <a:pPr algn="ctr">
              <a:defRPr/>
            </a:pPr>
            <a:r>
              <a:rPr lang="fr-CA" sz="1050" b="1" dirty="0">
                <a:solidFill>
                  <a:schemeClr val="tx1"/>
                </a:solidFill>
              </a:rPr>
              <a:t>1988-1994</a:t>
            </a:r>
          </a:p>
        </p:txBody>
      </p:sp>
      <p:sp>
        <p:nvSpPr>
          <p:cNvPr id="19" name="Rogner un rectangle à un seul coin 18"/>
          <p:cNvSpPr/>
          <p:nvPr/>
        </p:nvSpPr>
        <p:spPr>
          <a:xfrm flipH="1">
            <a:off x="7173742" y="5404841"/>
            <a:ext cx="742103" cy="274320"/>
          </a:xfrm>
          <a:prstGeom prst="snip1Rect">
            <a:avLst>
              <a:gd name="adj" fmla="val 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nchor="ctr"/>
          <a:lstStyle/>
          <a:p>
            <a:pPr algn="ctr">
              <a:defRPr/>
            </a:pPr>
            <a:r>
              <a:rPr lang="fr-CA" sz="1050" b="1" dirty="0">
                <a:solidFill>
                  <a:schemeClr val="tx1"/>
                </a:solidFill>
              </a:rPr>
              <a:t>1999-2000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age 3" descr="33-Atherogenic_Dyslipide_fig12-FILM_fond.png"/>
          <p:cNvPicPr>
            <a:picLocks noChangeAspect="1"/>
          </p:cNvPicPr>
          <p:nvPr/>
        </p:nvPicPr>
        <p:blipFill>
          <a:blip r:embed="rId2" cstate="print"/>
          <a:srcRect/>
          <a:stretch>
            <a:fillRect/>
          </a:stretch>
        </p:blipFill>
        <p:spPr bwMode="auto">
          <a:xfrm>
            <a:off x="0" y="133350"/>
            <a:ext cx="9144000" cy="6824663"/>
          </a:xfrm>
          <a:prstGeom prst="rect">
            <a:avLst/>
          </a:prstGeom>
          <a:noFill/>
          <a:ln w="9525">
            <a:noFill/>
            <a:miter lim="800000"/>
            <a:headEnd/>
            <a:tailEnd/>
          </a:ln>
        </p:spPr>
      </p:pic>
      <p:sp>
        <p:nvSpPr>
          <p:cNvPr id="5123" name="Titre 1"/>
          <p:cNvSpPr>
            <a:spLocks noGrp="1"/>
          </p:cNvSpPr>
          <p:nvPr>
            <p:ph type="title"/>
          </p:nvPr>
        </p:nvSpPr>
        <p:spPr>
          <a:xfrm>
            <a:off x="179388" y="63500"/>
            <a:ext cx="8280400" cy="708025"/>
          </a:xfrm>
        </p:spPr>
        <p:txBody>
          <a:bodyPr/>
          <a:lstStyle/>
          <a:p>
            <a:r>
              <a:rPr lang="en-US" sz="2000">
                <a:solidFill>
                  <a:schemeClr val="tx1"/>
                </a:solidFill>
              </a:rPr>
              <a:t>LINK BETWEEN HYPERTRIGLYCERIDEMIA AND SMALL, DENSE LDL AND LOW HDL</a:t>
            </a:r>
            <a:endParaRPr lang="fr-FR" sz="2000">
              <a:solidFill>
                <a:schemeClr val="tx1"/>
              </a:solidFill>
            </a:endParaRPr>
          </a:p>
        </p:txBody>
      </p:sp>
      <p:pic>
        <p:nvPicPr>
          <p:cNvPr id="5124" name="Image 4" descr="legende.png"/>
          <p:cNvPicPr>
            <a:picLocks noChangeAspect="1"/>
          </p:cNvPicPr>
          <p:nvPr/>
        </p:nvPicPr>
        <p:blipFill>
          <a:blip r:embed="rId3" cstate="print"/>
          <a:srcRect/>
          <a:stretch>
            <a:fillRect/>
          </a:stretch>
        </p:blipFill>
        <p:spPr bwMode="auto">
          <a:xfrm>
            <a:off x="5588000" y="5616575"/>
            <a:ext cx="3201988" cy="981075"/>
          </a:xfrm>
          <a:prstGeom prst="rect">
            <a:avLst/>
          </a:prstGeom>
          <a:noFill/>
          <a:ln w="9525">
            <a:noFill/>
            <a:miter lim="800000"/>
            <a:headEnd/>
            <a:tailEnd/>
          </a:ln>
        </p:spPr>
      </p:pic>
      <p:sp>
        <p:nvSpPr>
          <p:cNvPr id="5125" name="ZoneTexte 21"/>
          <p:cNvSpPr txBox="1">
            <a:spLocks noChangeArrowheads="1"/>
          </p:cNvSpPr>
          <p:nvPr/>
        </p:nvSpPr>
        <p:spPr bwMode="auto">
          <a:xfrm>
            <a:off x="7675563" y="5622925"/>
            <a:ext cx="781050" cy="292100"/>
          </a:xfrm>
          <a:prstGeom prst="rect">
            <a:avLst/>
          </a:prstGeom>
          <a:noFill/>
          <a:ln w="9525">
            <a:noFill/>
            <a:miter lim="800000"/>
            <a:headEnd/>
            <a:tailEnd/>
          </a:ln>
        </p:spPr>
        <p:txBody>
          <a:bodyPr wrap="none">
            <a:spAutoFit/>
          </a:bodyPr>
          <a:lstStyle/>
          <a:p>
            <a:r>
              <a:rPr lang="fr-CA" sz="1300" b="1" i="1">
                <a:solidFill>
                  <a:srgbClr val="C00000"/>
                </a:solidFill>
              </a:rPr>
              <a:t>Legend</a:t>
            </a:r>
          </a:p>
        </p:txBody>
      </p:sp>
      <p:sp>
        <p:nvSpPr>
          <p:cNvPr id="5126" name="ZoneTexte 6"/>
          <p:cNvSpPr txBox="1">
            <a:spLocks noChangeArrowheads="1"/>
          </p:cNvSpPr>
          <p:nvPr/>
        </p:nvSpPr>
        <p:spPr bwMode="auto">
          <a:xfrm>
            <a:off x="5662613" y="5889625"/>
            <a:ext cx="2919412" cy="600075"/>
          </a:xfrm>
          <a:prstGeom prst="rect">
            <a:avLst/>
          </a:prstGeom>
          <a:noFill/>
          <a:ln w="9525">
            <a:noFill/>
            <a:miter lim="800000"/>
            <a:headEnd/>
            <a:tailEnd/>
          </a:ln>
        </p:spPr>
        <p:txBody>
          <a:bodyPr wrap="none">
            <a:spAutoFit/>
          </a:bodyPr>
          <a:lstStyle/>
          <a:p>
            <a:r>
              <a:rPr lang="fr-CA" sz="1100" b="1"/>
              <a:t>CETP = cholesteryl ester transfer protein</a:t>
            </a:r>
          </a:p>
          <a:p>
            <a:r>
              <a:rPr lang="fr-CA" sz="1100" b="1"/>
              <a:t>HTGL = hepatic triglyceride lipase</a:t>
            </a:r>
          </a:p>
          <a:p>
            <a:r>
              <a:rPr lang="fr-CA" sz="1100" b="1"/>
              <a:t>LPL = lipoprotein lipase</a:t>
            </a:r>
          </a:p>
        </p:txBody>
      </p:sp>
      <p:grpSp>
        <p:nvGrpSpPr>
          <p:cNvPr id="2" name="Group 33"/>
          <p:cNvGrpSpPr>
            <a:grpSpLocks/>
          </p:cNvGrpSpPr>
          <p:nvPr/>
        </p:nvGrpSpPr>
        <p:grpSpPr bwMode="auto">
          <a:xfrm>
            <a:off x="2957513" y="5205413"/>
            <a:ext cx="3454400" cy="369887"/>
            <a:chOff x="2229" y="714"/>
            <a:chExt cx="1656" cy="511"/>
          </a:xfrm>
        </p:grpSpPr>
        <p:sp>
          <p:nvSpPr>
            <p:cNvPr id="5154" name="Rectangle 34"/>
            <p:cNvSpPr>
              <a:spLocks noChangeArrowheads="1"/>
            </p:cNvSpPr>
            <p:nvPr/>
          </p:nvSpPr>
          <p:spPr bwMode="auto">
            <a:xfrm>
              <a:off x="2233" y="714"/>
              <a:ext cx="1652" cy="511"/>
            </a:xfrm>
            <a:prstGeom prst="rect">
              <a:avLst/>
            </a:prstGeom>
            <a:solidFill>
              <a:schemeClr val="bg1"/>
            </a:solidFill>
            <a:ln w="9525">
              <a:noFill/>
              <a:miter lim="800000"/>
              <a:headEnd/>
              <a:tailEnd/>
            </a:ln>
          </p:spPr>
          <p:txBody>
            <a:bodyPr anchor="ctr"/>
            <a:lstStyle/>
            <a:p>
              <a:pPr marL="92075" algn="ctr"/>
              <a:r>
                <a:rPr lang="en-US" sz="1400" b="1"/>
                <a:t>Efficient triglyceride metabolism </a:t>
              </a:r>
            </a:p>
          </p:txBody>
        </p:sp>
        <p:sp>
          <p:nvSpPr>
            <p:cNvPr id="5155" name="Rectangle 35"/>
            <p:cNvSpPr>
              <a:spLocks noChangeArrowheads="1"/>
            </p:cNvSpPr>
            <p:nvPr/>
          </p:nvSpPr>
          <p:spPr bwMode="auto">
            <a:xfrm>
              <a:off x="2229" y="714"/>
              <a:ext cx="42"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3" name="Group 33"/>
          <p:cNvGrpSpPr>
            <a:grpSpLocks/>
          </p:cNvGrpSpPr>
          <p:nvPr/>
        </p:nvGrpSpPr>
        <p:grpSpPr bwMode="auto">
          <a:xfrm>
            <a:off x="2957513" y="989013"/>
            <a:ext cx="3454400" cy="369887"/>
            <a:chOff x="2229" y="714"/>
            <a:chExt cx="1656" cy="511"/>
          </a:xfrm>
        </p:grpSpPr>
        <p:sp>
          <p:nvSpPr>
            <p:cNvPr id="5152" name="Rectangle 34"/>
            <p:cNvSpPr>
              <a:spLocks noChangeArrowheads="1"/>
            </p:cNvSpPr>
            <p:nvPr/>
          </p:nvSpPr>
          <p:spPr bwMode="auto">
            <a:xfrm>
              <a:off x="2233" y="714"/>
              <a:ext cx="1652" cy="511"/>
            </a:xfrm>
            <a:prstGeom prst="rect">
              <a:avLst/>
            </a:prstGeom>
            <a:solidFill>
              <a:schemeClr val="bg1"/>
            </a:solidFill>
            <a:ln w="9525">
              <a:noFill/>
              <a:miter lim="800000"/>
              <a:headEnd/>
              <a:tailEnd/>
            </a:ln>
          </p:spPr>
          <p:txBody>
            <a:bodyPr anchor="ctr"/>
            <a:lstStyle/>
            <a:p>
              <a:pPr marL="92075" algn="ctr"/>
              <a:r>
                <a:rPr lang="en-US" sz="1400" b="1"/>
                <a:t>Inefficient triglyceride metabolism </a:t>
              </a:r>
            </a:p>
          </p:txBody>
        </p:sp>
        <p:sp>
          <p:nvSpPr>
            <p:cNvPr id="5153" name="Rectangle 35"/>
            <p:cNvSpPr>
              <a:spLocks noChangeArrowheads="1"/>
            </p:cNvSpPr>
            <p:nvPr/>
          </p:nvSpPr>
          <p:spPr bwMode="auto">
            <a:xfrm>
              <a:off x="2229" y="715"/>
              <a:ext cx="42" cy="510"/>
            </a:xfrm>
            <a:prstGeom prst="rect">
              <a:avLst/>
            </a:prstGeom>
            <a:solidFill>
              <a:srgbClr val="B00000"/>
            </a:solidFill>
            <a:ln w="9525">
              <a:noFill/>
              <a:miter lim="800000"/>
              <a:headEnd/>
              <a:tailEnd/>
            </a:ln>
          </p:spPr>
          <p:txBody>
            <a:bodyPr wrap="none" anchor="ctr"/>
            <a:lstStyle/>
            <a:p>
              <a:pPr algn="ctr"/>
              <a:endParaRPr lang="fr-FR" sz="1000" b="1"/>
            </a:p>
          </p:txBody>
        </p:sp>
      </p:grpSp>
      <p:sp>
        <p:nvSpPr>
          <p:cNvPr id="15" name="Rogner un rectangle avec un coin diagonal 14"/>
          <p:cNvSpPr/>
          <p:nvPr/>
        </p:nvSpPr>
        <p:spPr>
          <a:xfrm>
            <a:off x="6432550" y="1728788"/>
            <a:ext cx="1357313" cy="563562"/>
          </a:xfrm>
          <a:prstGeom prst="snip2DiagRect">
            <a:avLst>
              <a:gd name="adj1" fmla="val 0"/>
              <a:gd name="adj2" fmla="val 31592"/>
            </a:avLst>
          </a:prstGeom>
          <a:solidFill>
            <a:schemeClr val="bg1">
              <a:alpha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36000" rIns="36000" anchor="ctr"/>
          <a:lstStyle/>
          <a:p>
            <a:pPr marL="88900">
              <a:defRPr/>
            </a:pPr>
            <a:r>
              <a:rPr lang="fr-CA" sz="1300" b="1" dirty="0" err="1">
                <a:solidFill>
                  <a:srgbClr val="C00000"/>
                </a:solidFill>
              </a:rPr>
              <a:t>Atherogenic</a:t>
            </a:r>
            <a:r>
              <a:rPr lang="fr-CA" sz="1300" b="1" dirty="0">
                <a:solidFill>
                  <a:srgbClr val="C00000"/>
                </a:solidFill>
              </a:rPr>
              <a:t> </a:t>
            </a:r>
          </a:p>
          <a:p>
            <a:pPr marL="88900">
              <a:defRPr/>
            </a:pPr>
            <a:r>
              <a:rPr lang="fr-CA" sz="1300" b="1" dirty="0" err="1">
                <a:solidFill>
                  <a:srgbClr val="C00000"/>
                </a:solidFill>
              </a:rPr>
              <a:t>remnant</a:t>
            </a:r>
            <a:endParaRPr lang="fr-CA" sz="1300" b="1" dirty="0">
              <a:solidFill>
                <a:srgbClr val="C00000"/>
              </a:solidFill>
            </a:endParaRPr>
          </a:p>
        </p:txBody>
      </p:sp>
      <p:sp>
        <p:nvSpPr>
          <p:cNvPr id="16" name="Rogner un rectangle avec un coin diagonal 15"/>
          <p:cNvSpPr/>
          <p:nvPr/>
        </p:nvSpPr>
        <p:spPr>
          <a:xfrm>
            <a:off x="7029450" y="4264025"/>
            <a:ext cx="1316038" cy="563563"/>
          </a:xfrm>
          <a:prstGeom prst="snip2DiagRect">
            <a:avLst>
              <a:gd name="adj1" fmla="val 0"/>
              <a:gd name="adj2" fmla="val 31592"/>
            </a:avLst>
          </a:prstGeom>
          <a:solidFill>
            <a:schemeClr val="bg1">
              <a:alpha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88900">
              <a:defRPr/>
            </a:pPr>
            <a:r>
              <a:rPr lang="fr-CA" sz="1300" b="1" dirty="0" err="1">
                <a:solidFill>
                  <a:schemeClr val="tx1"/>
                </a:solidFill>
              </a:rPr>
              <a:t>Remnant</a:t>
            </a:r>
            <a:r>
              <a:rPr lang="fr-CA" sz="1300" b="1" dirty="0">
                <a:solidFill>
                  <a:schemeClr val="tx1"/>
                </a:solidFill>
              </a:rPr>
              <a:t> </a:t>
            </a:r>
            <a:r>
              <a:rPr lang="fr-CA" sz="1300" b="1" dirty="0" err="1">
                <a:solidFill>
                  <a:schemeClr val="tx1"/>
                </a:solidFill>
              </a:rPr>
              <a:t>uptake</a:t>
            </a:r>
            <a:endParaRPr lang="fr-CA" sz="1300" b="1" dirty="0">
              <a:solidFill>
                <a:schemeClr val="tx1"/>
              </a:solidFill>
            </a:endParaRPr>
          </a:p>
        </p:txBody>
      </p:sp>
      <p:grpSp>
        <p:nvGrpSpPr>
          <p:cNvPr id="4" name="Groupe 20"/>
          <p:cNvGrpSpPr>
            <a:grpSpLocks/>
          </p:cNvGrpSpPr>
          <p:nvPr/>
        </p:nvGrpSpPr>
        <p:grpSpPr bwMode="auto">
          <a:xfrm>
            <a:off x="2743200" y="1760538"/>
            <a:ext cx="701675" cy="249237"/>
            <a:chOff x="2743199" y="1644073"/>
            <a:chExt cx="701964" cy="249381"/>
          </a:xfrm>
        </p:grpSpPr>
        <p:sp>
          <p:nvSpPr>
            <p:cNvPr id="17" name="Rectangle 16"/>
            <p:cNvSpPr/>
            <p:nvPr/>
          </p:nvSpPr>
          <p:spPr>
            <a:xfrm>
              <a:off x="2743199" y="1644073"/>
              <a:ext cx="701964" cy="249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6213">
                <a:defRPr/>
              </a:pPr>
              <a:r>
                <a:rPr lang="fr-CA" sz="1200" b="1" dirty="0">
                  <a:solidFill>
                    <a:schemeClr val="tx1"/>
                  </a:solidFill>
                </a:rPr>
                <a:t>LPL</a:t>
              </a:r>
            </a:p>
          </p:txBody>
        </p:sp>
        <p:pic>
          <p:nvPicPr>
            <p:cNvPr id="5151" name="Image 17" descr="fleche_bas.png"/>
            <p:cNvPicPr>
              <a:picLocks noChangeAspect="1"/>
            </p:cNvPicPr>
            <p:nvPr/>
          </p:nvPicPr>
          <p:blipFill>
            <a:blip r:embed="rId4" cstate="print"/>
            <a:srcRect/>
            <a:stretch>
              <a:fillRect/>
            </a:stretch>
          </p:blipFill>
          <p:spPr bwMode="auto">
            <a:xfrm>
              <a:off x="2777521" y="1680925"/>
              <a:ext cx="183564" cy="175583"/>
            </a:xfrm>
            <a:prstGeom prst="rect">
              <a:avLst/>
            </a:prstGeom>
            <a:noFill/>
            <a:ln w="9525">
              <a:noFill/>
              <a:miter lim="800000"/>
              <a:headEnd/>
              <a:tailEnd/>
            </a:ln>
          </p:spPr>
        </p:pic>
      </p:grpSp>
      <p:grpSp>
        <p:nvGrpSpPr>
          <p:cNvPr id="5" name="Groupe 21"/>
          <p:cNvGrpSpPr>
            <a:grpSpLocks/>
          </p:cNvGrpSpPr>
          <p:nvPr/>
        </p:nvGrpSpPr>
        <p:grpSpPr bwMode="auto">
          <a:xfrm>
            <a:off x="2876550" y="3125788"/>
            <a:ext cx="703263" cy="249237"/>
            <a:chOff x="2743199" y="1644073"/>
            <a:chExt cx="701964" cy="249381"/>
          </a:xfrm>
        </p:grpSpPr>
        <p:sp>
          <p:nvSpPr>
            <p:cNvPr id="23" name="Rectangle 22"/>
            <p:cNvSpPr/>
            <p:nvPr/>
          </p:nvSpPr>
          <p:spPr>
            <a:xfrm>
              <a:off x="2743199" y="1644073"/>
              <a:ext cx="701964" cy="249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268288" indent="-92075" algn="r">
                <a:defRPr/>
              </a:pPr>
              <a:r>
                <a:rPr lang="fr-CA" sz="1100" b="1" dirty="0">
                  <a:solidFill>
                    <a:schemeClr val="tx1"/>
                  </a:solidFill>
                </a:rPr>
                <a:t>HTGL</a:t>
              </a:r>
            </a:p>
          </p:txBody>
        </p:sp>
        <p:pic>
          <p:nvPicPr>
            <p:cNvPr id="5149" name="Image 23" descr="fleche_bas.png"/>
            <p:cNvPicPr>
              <a:picLocks noChangeAspect="1"/>
            </p:cNvPicPr>
            <p:nvPr/>
          </p:nvPicPr>
          <p:blipFill>
            <a:blip r:embed="rId4" cstate="print"/>
            <a:srcRect/>
            <a:stretch>
              <a:fillRect/>
            </a:stretch>
          </p:blipFill>
          <p:spPr bwMode="auto">
            <a:xfrm rot="10800000">
              <a:off x="2777521" y="1680925"/>
              <a:ext cx="183564" cy="175583"/>
            </a:xfrm>
            <a:prstGeom prst="rect">
              <a:avLst/>
            </a:prstGeom>
            <a:noFill/>
            <a:ln w="9525">
              <a:noFill/>
              <a:miter lim="800000"/>
              <a:headEnd/>
              <a:tailEnd/>
            </a:ln>
          </p:spPr>
        </p:pic>
      </p:grpSp>
      <p:grpSp>
        <p:nvGrpSpPr>
          <p:cNvPr id="6" name="Groupe 24"/>
          <p:cNvGrpSpPr>
            <a:grpSpLocks/>
          </p:cNvGrpSpPr>
          <p:nvPr/>
        </p:nvGrpSpPr>
        <p:grpSpPr bwMode="auto">
          <a:xfrm>
            <a:off x="5938838" y="3125788"/>
            <a:ext cx="701675" cy="249237"/>
            <a:chOff x="2743199" y="1644073"/>
            <a:chExt cx="701964" cy="249381"/>
          </a:xfrm>
        </p:grpSpPr>
        <p:sp>
          <p:nvSpPr>
            <p:cNvPr id="26" name="Rectangle 25"/>
            <p:cNvSpPr/>
            <p:nvPr/>
          </p:nvSpPr>
          <p:spPr>
            <a:xfrm>
              <a:off x="2743199" y="1644073"/>
              <a:ext cx="701964" cy="249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268288" indent="-92075" algn="r">
                <a:defRPr/>
              </a:pPr>
              <a:r>
                <a:rPr lang="fr-CA" sz="1100" b="1" dirty="0">
                  <a:solidFill>
                    <a:schemeClr val="tx1"/>
                  </a:solidFill>
                </a:rPr>
                <a:t>HTGL</a:t>
              </a:r>
            </a:p>
          </p:txBody>
        </p:sp>
        <p:pic>
          <p:nvPicPr>
            <p:cNvPr id="5147" name="Image 26" descr="fleche_bas.png"/>
            <p:cNvPicPr>
              <a:picLocks noChangeAspect="1"/>
            </p:cNvPicPr>
            <p:nvPr/>
          </p:nvPicPr>
          <p:blipFill>
            <a:blip r:embed="rId4" cstate="print"/>
            <a:srcRect/>
            <a:stretch>
              <a:fillRect/>
            </a:stretch>
          </p:blipFill>
          <p:spPr bwMode="auto">
            <a:xfrm rot="10800000">
              <a:off x="2777521" y="1680925"/>
              <a:ext cx="183564" cy="175583"/>
            </a:xfrm>
            <a:prstGeom prst="rect">
              <a:avLst/>
            </a:prstGeom>
            <a:noFill/>
            <a:ln w="9525">
              <a:noFill/>
              <a:miter lim="800000"/>
              <a:headEnd/>
              <a:tailEnd/>
            </a:ln>
          </p:spPr>
        </p:pic>
      </p:grpSp>
      <p:sp>
        <p:nvSpPr>
          <p:cNvPr id="29" name="Rectangle 28"/>
          <p:cNvSpPr/>
          <p:nvPr/>
        </p:nvSpPr>
        <p:spPr>
          <a:xfrm>
            <a:off x="4433888" y="2185988"/>
            <a:ext cx="554037" cy="249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fr-CA" sz="1300" b="1" dirty="0">
                <a:solidFill>
                  <a:schemeClr val="tx1"/>
                </a:solidFill>
              </a:rPr>
              <a:t>CETP</a:t>
            </a:r>
          </a:p>
        </p:txBody>
      </p:sp>
      <p:sp>
        <p:nvSpPr>
          <p:cNvPr id="31" name="Rectangle 30"/>
          <p:cNvSpPr/>
          <p:nvPr/>
        </p:nvSpPr>
        <p:spPr>
          <a:xfrm>
            <a:off x="4438650" y="4092575"/>
            <a:ext cx="554038" cy="249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fr-CA" sz="1300" b="1" dirty="0">
                <a:solidFill>
                  <a:schemeClr val="tx1"/>
                </a:solidFill>
              </a:rPr>
              <a:t>CETP</a:t>
            </a:r>
          </a:p>
        </p:txBody>
      </p:sp>
      <p:sp>
        <p:nvSpPr>
          <p:cNvPr id="32" name="Rectangle 31"/>
          <p:cNvSpPr/>
          <p:nvPr/>
        </p:nvSpPr>
        <p:spPr>
          <a:xfrm>
            <a:off x="3117850" y="4619625"/>
            <a:ext cx="554038" cy="249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fr-CA" sz="1300" b="1" dirty="0">
                <a:solidFill>
                  <a:schemeClr val="tx1"/>
                </a:solidFill>
              </a:rPr>
              <a:t>LPL</a:t>
            </a:r>
          </a:p>
        </p:txBody>
      </p:sp>
      <p:sp>
        <p:nvSpPr>
          <p:cNvPr id="5137" name="ZoneTexte 32"/>
          <p:cNvSpPr txBox="1">
            <a:spLocks noChangeArrowheads="1"/>
          </p:cNvSpPr>
          <p:nvPr/>
        </p:nvSpPr>
        <p:spPr bwMode="auto">
          <a:xfrm>
            <a:off x="4110038" y="3092450"/>
            <a:ext cx="533400" cy="307975"/>
          </a:xfrm>
          <a:prstGeom prst="rect">
            <a:avLst/>
          </a:prstGeom>
          <a:noFill/>
          <a:ln w="9525">
            <a:noFill/>
            <a:miter lim="800000"/>
            <a:headEnd/>
            <a:tailEnd/>
          </a:ln>
        </p:spPr>
        <p:txBody>
          <a:bodyPr wrap="none">
            <a:spAutoFit/>
          </a:bodyPr>
          <a:lstStyle/>
          <a:p>
            <a:r>
              <a:rPr lang="fr-CA" sz="1400" b="1"/>
              <a:t>LDL</a:t>
            </a:r>
          </a:p>
        </p:txBody>
      </p:sp>
      <p:sp>
        <p:nvSpPr>
          <p:cNvPr id="5138" name="ZoneTexte 33"/>
          <p:cNvSpPr txBox="1">
            <a:spLocks noChangeArrowheads="1"/>
          </p:cNvSpPr>
          <p:nvPr/>
        </p:nvSpPr>
        <p:spPr bwMode="auto">
          <a:xfrm>
            <a:off x="4799013" y="3092450"/>
            <a:ext cx="552450" cy="307975"/>
          </a:xfrm>
          <a:prstGeom prst="rect">
            <a:avLst/>
          </a:prstGeom>
          <a:noFill/>
          <a:ln w="9525">
            <a:noFill/>
            <a:miter lim="800000"/>
            <a:headEnd/>
            <a:tailEnd/>
          </a:ln>
        </p:spPr>
        <p:txBody>
          <a:bodyPr wrap="none">
            <a:spAutoFit/>
          </a:bodyPr>
          <a:lstStyle/>
          <a:p>
            <a:r>
              <a:rPr lang="fr-CA" sz="1400" b="1"/>
              <a:t>HDL</a:t>
            </a:r>
          </a:p>
        </p:txBody>
      </p:sp>
      <p:sp>
        <p:nvSpPr>
          <p:cNvPr id="5139" name="ZoneTexte 34"/>
          <p:cNvSpPr txBox="1">
            <a:spLocks noChangeArrowheads="1"/>
          </p:cNvSpPr>
          <p:nvPr/>
        </p:nvSpPr>
        <p:spPr bwMode="auto">
          <a:xfrm>
            <a:off x="349250" y="4346575"/>
            <a:ext cx="1531938" cy="523875"/>
          </a:xfrm>
          <a:prstGeom prst="rect">
            <a:avLst/>
          </a:prstGeom>
          <a:noFill/>
          <a:ln w="9525">
            <a:noFill/>
            <a:miter lim="800000"/>
            <a:headEnd/>
            <a:tailEnd/>
          </a:ln>
        </p:spPr>
        <p:txBody>
          <a:bodyPr>
            <a:spAutoFit/>
          </a:bodyPr>
          <a:lstStyle/>
          <a:p>
            <a:pPr algn="ctr"/>
            <a:r>
              <a:rPr lang="fr-CA" sz="1400" b="1"/>
              <a:t>Chylomicrons VLDL</a:t>
            </a:r>
          </a:p>
        </p:txBody>
      </p:sp>
      <p:sp>
        <p:nvSpPr>
          <p:cNvPr id="5140" name="ZoneTexte 35"/>
          <p:cNvSpPr txBox="1">
            <a:spLocks noChangeArrowheads="1"/>
          </p:cNvSpPr>
          <p:nvPr/>
        </p:nvSpPr>
        <p:spPr bwMode="auto">
          <a:xfrm>
            <a:off x="349250" y="5589588"/>
            <a:ext cx="1531938" cy="307975"/>
          </a:xfrm>
          <a:prstGeom prst="rect">
            <a:avLst/>
          </a:prstGeom>
          <a:noFill/>
          <a:ln w="9525">
            <a:noFill/>
            <a:miter lim="800000"/>
            <a:headEnd/>
            <a:tailEnd/>
          </a:ln>
        </p:spPr>
        <p:txBody>
          <a:bodyPr>
            <a:spAutoFit/>
          </a:bodyPr>
          <a:lstStyle/>
          <a:p>
            <a:pPr algn="ctr"/>
            <a:r>
              <a:rPr lang="fr-CA" sz="1400" b="1"/>
              <a:t>Fatty acids</a:t>
            </a:r>
          </a:p>
        </p:txBody>
      </p:sp>
      <p:sp>
        <p:nvSpPr>
          <p:cNvPr id="5141" name="ZoneTexte 36"/>
          <p:cNvSpPr txBox="1">
            <a:spLocks noChangeArrowheads="1"/>
          </p:cNvSpPr>
          <p:nvPr/>
        </p:nvSpPr>
        <p:spPr bwMode="auto">
          <a:xfrm>
            <a:off x="2520950" y="3900488"/>
            <a:ext cx="1533525" cy="293687"/>
          </a:xfrm>
          <a:prstGeom prst="rect">
            <a:avLst/>
          </a:prstGeom>
          <a:noFill/>
          <a:ln w="9525">
            <a:noFill/>
            <a:miter lim="800000"/>
            <a:headEnd/>
            <a:tailEnd/>
          </a:ln>
        </p:spPr>
        <p:txBody>
          <a:bodyPr>
            <a:spAutoFit/>
          </a:bodyPr>
          <a:lstStyle/>
          <a:p>
            <a:pPr algn="ctr"/>
            <a:r>
              <a:rPr lang="fr-CA" sz="1300" b="1" i="1">
                <a:solidFill>
                  <a:srgbClr val="C00000"/>
                </a:solidFill>
              </a:rPr>
              <a:t>Atherogenic</a:t>
            </a:r>
          </a:p>
        </p:txBody>
      </p:sp>
      <p:sp>
        <p:nvSpPr>
          <p:cNvPr id="5142" name="ZoneTexte 37"/>
          <p:cNvSpPr txBox="1">
            <a:spLocks noChangeArrowheads="1"/>
          </p:cNvSpPr>
          <p:nvPr/>
        </p:nvSpPr>
        <p:spPr bwMode="auto">
          <a:xfrm>
            <a:off x="5360988" y="3900488"/>
            <a:ext cx="1533525" cy="293687"/>
          </a:xfrm>
          <a:prstGeom prst="rect">
            <a:avLst/>
          </a:prstGeom>
          <a:noFill/>
          <a:ln w="9525">
            <a:noFill/>
            <a:miter lim="800000"/>
            <a:headEnd/>
            <a:tailEnd/>
          </a:ln>
        </p:spPr>
        <p:txBody>
          <a:bodyPr>
            <a:spAutoFit/>
          </a:bodyPr>
          <a:lstStyle/>
          <a:p>
            <a:pPr algn="ctr"/>
            <a:r>
              <a:rPr lang="fr-CA" sz="1300" b="1" i="1">
                <a:solidFill>
                  <a:srgbClr val="C00000"/>
                </a:solidFill>
              </a:rPr>
              <a:t>Short ½ life</a:t>
            </a:r>
          </a:p>
        </p:txBody>
      </p:sp>
      <p:sp>
        <p:nvSpPr>
          <p:cNvPr id="40" name="Rectangle 39"/>
          <p:cNvSpPr/>
          <p:nvPr/>
        </p:nvSpPr>
        <p:spPr>
          <a:xfrm>
            <a:off x="498475" y="1774825"/>
            <a:ext cx="1819275" cy="585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60363">
              <a:lnSpc>
                <a:spcPts val="2000"/>
              </a:lnSpc>
              <a:defRPr/>
            </a:pPr>
            <a:r>
              <a:rPr lang="fr-CA" sz="1400" b="1" dirty="0" err="1">
                <a:solidFill>
                  <a:schemeClr val="tx1"/>
                </a:solidFill>
              </a:rPr>
              <a:t>Triglycerides</a:t>
            </a:r>
            <a:endParaRPr lang="fr-CA" sz="1400" b="1" dirty="0">
              <a:solidFill>
                <a:schemeClr val="tx1"/>
              </a:solidFill>
            </a:endParaRPr>
          </a:p>
          <a:p>
            <a:pPr marL="176213" indent="184150">
              <a:lnSpc>
                <a:spcPts val="2000"/>
              </a:lnSpc>
              <a:defRPr/>
            </a:pPr>
            <a:r>
              <a:rPr lang="fr-CA" sz="1400" b="1" dirty="0" err="1">
                <a:solidFill>
                  <a:schemeClr val="tx1"/>
                </a:solidFill>
              </a:rPr>
              <a:t>Cholesterol</a:t>
            </a:r>
            <a:endParaRPr lang="fr-CA" sz="1400" b="1" dirty="0">
              <a:solidFill>
                <a:schemeClr val="tx1"/>
              </a:solidFill>
            </a:endParaRPr>
          </a:p>
        </p:txBody>
      </p:sp>
      <p:pic>
        <p:nvPicPr>
          <p:cNvPr id="5144" name="Image 40" descr="rond_jaune.png"/>
          <p:cNvPicPr>
            <a:picLocks noChangeAspect="1"/>
          </p:cNvPicPr>
          <p:nvPr/>
        </p:nvPicPr>
        <p:blipFill>
          <a:blip r:embed="rId5" cstate="print"/>
          <a:srcRect/>
          <a:stretch>
            <a:fillRect/>
          </a:stretch>
        </p:blipFill>
        <p:spPr bwMode="auto">
          <a:xfrm>
            <a:off x="625475" y="1835150"/>
            <a:ext cx="217488" cy="215900"/>
          </a:xfrm>
          <a:prstGeom prst="rect">
            <a:avLst/>
          </a:prstGeom>
          <a:noFill/>
          <a:ln w="9525">
            <a:noFill/>
            <a:miter lim="800000"/>
            <a:headEnd/>
            <a:tailEnd/>
          </a:ln>
        </p:spPr>
      </p:pic>
      <p:pic>
        <p:nvPicPr>
          <p:cNvPr id="5145" name="Image 41" descr="rond_rouge.png"/>
          <p:cNvPicPr>
            <a:picLocks noChangeAspect="1"/>
          </p:cNvPicPr>
          <p:nvPr/>
        </p:nvPicPr>
        <p:blipFill>
          <a:blip r:embed="rId6" cstate="print"/>
          <a:srcRect/>
          <a:stretch>
            <a:fillRect/>
          </a:stretch>
        </p:blipFill>
        <p:spPr bwMode="auto">
          <a:xfrm>
            <a:off x="625475" y="2093913"/>
            <a:ext cx="217488" cy="215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 3" descr="34-Glucose_Insulin_fig1-FILM_fond.png"/>
          <p:cNvPicPr>
            <a:picLocks noChangeAspect="1"/>
          </p:cNvPicPr>
          <p:nvPr/>
        </p:nvPicPr>
        <p:blipFill>
          <a:blip r:embed="rId2" cstate="print"/>
          <a:srcRect/>
          <a:stretch>
            <a:fillRect/>
          </a:stretch>
        </p:blipFill>
        <p:spPr bwMode="auto">
          <a:xfrm>
            <a:off x="1588" y="0"/>
            <a:ext cx="9140825" cy="6858000"/>
          </a:xfrm>
          <a:prstGeom prst="rect">
            <a:avLst/>
          </a:prstGeom>
          <a:noFill/>
          <a:ln w="9525">
            <a:noFill/>
            <a:miter lim="800000"/>
            <a:headEnd/>
            <a:tailEnd/>
          </a:ln>
        </p:spPr>
      </p:pic>
      <p:sp>
        <p:nvSpPr>
          <p:cNvPr id="6147" name="Titre 1"/>
          <p:cNvSpPr>
            <a:spLocks noGrp="1"/>
          </p:cNvSpPr>
          <p:nvPr>
            <p:ph type="title"/>
          </p:nvPr>
        </p:nvSpPr>
        <p:spPr>
          <a:xfrm>
            <a:off x="179388" y="217488"/>
            <a:ext cx="8280400" cy="400050"/>
          </a:xfrm>
        </p:spPr>
        <p:txBody>
          <a:bodyPr/>
          <a:lstStyle/>
          <a:p>
            <a:r>
              <a:rPr lang="fr-CA" sz="2000">
                <a:solidFill>
                  <a:schemeClr val="tx1"/>
                </a:solidFill>
              </a:rPr>
              <a:t>GLUCOSE TRANSPORTERS (GLUT)</a:t>
            </a:r>
            <a:endParaRPr lang="fr-FR" sz="2000">
              <a:solidFill>
                <a:schemeClr val="tx1"/>
              </a:solidFill>
            </a:endParaRPr>
          </a:p>
        </p:txBody>
      </p:sp>
      <p:sp>
        <p:nvSpPr>
          <p:cNvPr id="6148" name="ZoneTexte 4"/>
          <p:cNvSpPr txBox="1">
            <a:spLocks noChangeArrowheads="1"/>
          </p:cNvSpPr>
          <p:nvPr/>
        </p:nvSpPr>
        <p:spPr bwMode="auto">
          <a:xfrm>
            <a:off x="958850" y="2959100"/>
            <a:ext cx="1073150" cy="460375"/>
          </a:xfrm>
          <a:prstGeom prst="rect">
            <a:avLst/>
          </a:prstGeom>
          <a:noFill/>
          <a:ln w="9525">
            <a:noFill/>
            <a:miter lim="800000"/>
            <a:headEnd/>
            <a:tailEnd/>
          </a:ln>
        </p:spPr>
        <p:txBody>
          <a:bodyPr wrap="none">
            <a:spAutoFit/>
          </a:bodyPr>
          <a:lstStyle/>
          <a:p>
            <a:r>
              <a:rPr lang="fr-CA" sz="2400" b="1"/>
              <a:t>Inside</a:t>
            </a:r>
          </a:p>
        </p:txBody>
      </p:sp>
      <p:sp>
        <p:nvSpPr>
          <p:cNvPr id="6149" name="ZoneTexte 5"/>
          <p:cNvSpPr txBox="1">
            <a:spLocks noChangeArrowheads="1"/>
          </p:cNvSpPr>
          <p:nvPr/>
        </p:nvSpPr>
        <p:spPr bwMode="auto">
          <a:xfrm>
            <a:off x="3209925" y="5746750"/>
            <a:ext cx="1328738" cy="461963"/>
          </a:xfrm>
          <a:prstGeom prst="rect">
            <a:avLst/>
          </a:prstGeom>
          <a:noFill/>
          <a:ln w="9525">
            <a:noFill/>
            <a:miter lim="800000"/>
            <a:headEnd/>
            <a:tailEnd/>
          </a:ln>
        </p:spPr>
        <p:txBody>
          <a:bodyPr wrap="none">
            <a:spAutoFit/>
          </a:bodyPr>
          <a:lstStyle/>
          <a:p>
            <a:r>
              <a:rPr lang="fr-CA" sz="2400" b="1"/>
              <a:t>Outside</a:t>
            </a:r>
          </a:p>
        </p:txBody>
      </p:sp>
      <p:pic>
        <p:nvPicPr>
          <p:cNvPr id="6150" name="Image 6" descr="boite.png"/>
          <p:cNvPicPr>
            <a:picLocks noChangeAspect="1"/>
          </p:cNvPicPr>
          <p:nvPr/>
        </p:nvPicPr>
        <p:blipFill>
          <a:blip r:embed="rId3" cstate="print"/>
          <a:srcRect/>
          <a:stretch>
            <a:fillRect/>
          </a:stretch>
        </p:blipFill>
        <p:spPr bwMode="auto">
          <a:xfrm>
            <a:off x="5181600" y="1152525"/>
            <a:ext cx="3078163" cy="4687888"/>
          </a:xfrm>
          <a:prstGeom prst="rect">
            <a:avLst/>
          </a:prstGeom>
          <a:noFill/>
          <a:ln w="9525">
            <a:noFill/>
            <a:miter lim="800000"/>
            <a:headEnd/>
            <a:tailEnd/>
          </a:ln>
        </p:spPr>
      </p:pic>
      <p:grpSp>
        <p:nvGrpSpPr>
          <p:cNvPr id="2" name="Group 33"/>
          <p:cNvGrpSpPr>
            <a:grpSpLocks/>
          </p:cNvGrpSpPr>
          <p:nvPr/>
        </p:nvGrpSpPr>
        <p:grpSpPr bwMode="auto">
          <a:xfrm>
            <a:off x="3933825" y="2011363"/>
            <a:ext cx="1355725" cy="427037"/>
            <a:chOff x="2229" y="714"/>
            <a:chExt cx="916" cy="511"/>
          </a:xfrm>
        </p:grpSpPr>
        <p:sp>
          <p:nvSpPr>
            <p:cNvPr id="6184" name="Rectangle 34"/>
            <p:cNvSpPr>
              <a:spLocks noChangeArrowheads="1"/>
            </p:cNvSpPr>
            <p:nvPr/>
          </p:nvSpPr>
          <p:spPr bwMode="auto">
            <a:xfrm>
              <a:off x="2233" y="714"/>
              <a:ext cx="912" cy="511"/>
            </a:xfrm>
            <a:prstGeom prst="rect">
              <a:avLst/>
            </a:prstGeom>
            <a:solidFill>
              <a:schemeClr val="bg1"/>
            </a:solidFill>
            <a:ln w="9525">
              <a:noFill/>
              <a:miter lim="800000"/>
              <a:headEnd/>
              <a:tailEnd/>
            </a:ln>
          </p:spPr>
          <p:txBody>
            <a:bodyPr anchor="ctr"/>
            <a:lstStyle/>
            <a:p>
              <a:pPr marL="3175"/>
              <a:r>
                <a:rPr lang="en-US" sz="1400" b="1"/>
                <a:t> Step 1</a:t>
              </a:r>
            </a:p>
          </p:txBody>
        </p:sp>
        <p:sp>
          <p:nvSpPr>
            <p:cNvPr id="6185" name="Rectangle 35"/>
            <p:cNvSpPr>
              <a:spLocks noChangeArrowheads="1"/>
            </p:cNvSpPr>
            <p:nvPr/>
          </p:nvSpPr>
          <p:spPr bwMode="auto">
            <a:xfrm>
              <a:off x="2229" y="715"/>
              <a:ext cx="42"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3" name="Group 33"/>
          <p:cNvGrpSpPr>
            <a:grpSpLocks/>
          </p:cNvGrpSpPr>
          <p:nvPr/>
        </p:nvGrpSpPr>
        <p:grpSpPr bwMode="auto">
          <a:xfrm>
            <a:off x="4068763" y="3051175"/>
            <a:ext cx="1354137" cy="427038"/>
            <a:chOff x="2229" y="714"/>
            <a:chExt cx="916" cy="511"/>
          </a:xfrm>
        </p:grpSpPr>
        <p:sp>
          <p:nvSpPr>
            <p:cNvPr id="6182" name="Rectangle 34"/>
            <p:cNvSpPr>
              <a:spLocks noChangeArrowheads="1"/>
            </p:cNvSpPr>
            <p:nvPr/>
          </p:nvSpPr>
          <p:spPr bwMode="auto">
            <a:xfrm>
              <a:off x="2233" y="714"/>
              <a:ext cx="912" cy="511"/>
            </a:xfrm>
            <a:prstGeom prst="rect">
              <a:avLst/>
            </a:prstGeom>
            <a:solidFill>
              <a:schemeClr val="bg1"/>
            </a:solidFill>
            <a:ln w="9525">
              <a:noFill/>
              <a:miter lim="800000"/>
              <a:headEnd/>
              <a:tailEnd/>
            </a:ln>
          </p:spPr>
          <p:txBody>
            <a:bodyPr anchor="ctr"/>
            <a:lstStyle/>
            <a:p>
              <a:pPr marL="3175"/>
              <a:r>
                <a:rPr lang="en-US" sz="1400" b="1"/>
                <a:t> Step 2</a:t>
              </a:r>
            </a:p>
          </p:txBody>
        </p:sp>
        <p:sp>
          <p:nvSpPr>
            <p:cNvPr id="6183" name="Rectangle 35"/>
            <p:cNvSpPr>
              <a:spLocks noChangeArrowheads="1"/>
            </p:cNvSpPr>
            <p:nvPr/>
          </p:nvSpPr>
          <p:spPr bwMode="auto">
            <a:xfrm>
              <a:off x="2229" y="715"/>
              <a:ext cx="42"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4" name="Group 33"/>
          <p:cNvGrpSpPr>
            <a:grpSpLocks/>
          </p:cNvGrpSpPr>
          <p:nvPr/>
        </p:nvGrpSpPr>
        <p:grpSpPr bwMode="auto">
          <a:xfrm>
            <a:off x="3970338" y="4019550"/>
            <a:ext cx="1354137" cy="427038"/>
            <a:chOff x="2229" y="714"/>
            <a:chExt cx="916" cy="511"/>
          </a:xfrm>
        </p:grpSpPr>
        <p:sp>
          <p:nvSpPr>
            <p:cNvPr id="6180" name="Rectangle 34"/>
            <p:cNvSpPr>
              <a:spLocks noChangeArrowheads="1"/>
            </p:cNvSpPr>
            <p:nvPr/>
          </p:nvSpPr>
          <p:spPr bwMode="auto">
            <a:xfrm>
              <a:off x="2233" y="714"/>
              <a:ext cx="912" cy="511"/>
            </a:xfrm>
            <a:prstGeom prst="rect">
              <a:avLst/>
            </a:prstGeom>
            <a:solidFill>
              <a:schemeClr val="bg1"/>
            </a:solidFill>
            <a:ln w="9525">
              <a:noFill/>
              <a:miter lim="800000"/>
              <a:headEnd/>
              <a:tailEnd/>
            </a:ln>
          </p:spPr>
          <p:txBody>
            <a:bodyPr anchor="ctr"/>
            <a:lstStyle/>
            <a:p>
              <a:pPr marL="3175"/>
              <a:r>
                <a:rPr lang="en-US" sz="1400" b="1"/>
                <a:t> Step 3</a:t>
              </a:r>
            </a:p>
          </p:txBody>
        </p:sp>
        <p:sp>
          <p:nvSpPr>
            <p:cNvPr id="6181" name="Rectangle 35"/>
            <p:cNvSpPr>
              <a:spLocks noChangeArrowheads="1"/>
            </p:cNvSpPr>
            <p:nvPr/>
          </p:nvSpPr>
          <p:spPr bwMode="auto">
            <a:xfrm>
              <a:off x="2229" y="715"/>
              <a:ext cx="42"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5" name="Group 33"/>
          <p:cNvGrpSpPr>
            <a:grpSpLocks/>
          </p:cNvGrpSpPr>
          <p:nvPr/>
        </p:nvGrpSpPr>
        <p:grpSpPr bwMode="auto">
          <a:xfrm>
            <a:off x="3675063" y="4960938"/>
            <a:ext cx="1354137" cy="427037"/>
            <a:chOff x="2229" y="714"/>
            <a:chExt cx="916" cy="511"/>
          </a:xfrm>
        </p:grpSpPr>
        <p:sp>
          <p:nvSpPr>
            <p:cNvPr id="6178" name="Rectangle 34"/>
            <p:cNvSpPr>
              <a:spLocks noChangeArrowheads="1"/>
            </p:cNvSpPr>
            <p:nvPr/>
          </p:nvSpPr>
          <p:spPr bwMode="auto">
            <a:xfrm>
              <a:off x="2233" y="714"/>
              <a:ext cx="912" cy="511"/>
            </a:xfrm>
            <a:prstGeom prst="rect">
              <a:avLst/>
            </a:prstGeom>
            <a:solidFill>
              <a:schemeClr val="bg1"/>
            </a:solidFill>
            <a:ln w="9525">
              <a:noFill/>
              <a:miter lim="800000"/>
              <a:headEnd/>
              <a:tailEnd/>
            </a:ln>
          </p:spPr>
          <p:txBody>
            <a:bodyPr anchor="ctr"/>
            <a:lstStyle/>
            <a:p>
              <a:pPr marL="3175"/>
              <a:r>
                <a:rPr lang="en-US" sz="1400" b="1"/>
                <a:t> Step 4</a:t>
              </a:r>
            </a:p>
          </p:txBody>
        </p:sp>
        <p:sp>
          <p:nvSpPr>
            <p:cNvPr id="6179" name="Rectangle 35"/>
            <p:cNvSpPr>
              <a:spLocks noChangeArrowheads="1"/>
            </p:cNvSpPr>
            <p:nvPr/>
          </p:nvSpPr>
          <p:spPr bwMode="auto">
            <a:xfrm>
              <a:off x="2229" y="715"/>
              <a:ext cx="42" cy="510"/>
            </a:xfrm>
            <a:prstGeom prst="rect">
              <a:avLst/>
            </a:prstGeom>
            <a:solidFill>
              <a:srgbClr val="B00000"/>
            </a:solidFill>
            <a:ln w="9525">
              <a:noFill/>
              <a:miter lim="800000"/>
              <a:headEnd/>
              <a:tailEnd/>
            </a:ln>
          </p:spPr>
          <p:txBody>
            <a:bodyPr wrap="none" anchor="ctr"/>
            <a:lstStyle/>
            <a:p>
              <a:pPr algn="ctr"/>
              <a:endParaRPr lang="fr-FR" sz="1000" b="1"/>
            </a:p>
          </p:txBody>
        </p:sp>
      </p:grpSp>
      <p:sp>
        <p:nvSpPr>
          <p:cNvPr id="20" name="Rogner un rectangle à un seul coin 19"/>
          <p:cNvSpPr/>
          <p:nvPr/>
        </p:nvSpPr>
        <p:spPr bwMode="auto">
          <a:xfrm flipH="1">
            <a:off x="5746377" y="1313329"/>
            <a:ext cx="1094400" cy="484094"/>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400" b="1" dirty="0" err="1">
                <a:solidFill>
                  <a:schemeClr val="tx1"/>
                </a:solidFill>
              </a:rPr>
              <a:t>Organ</a:t>
            </a:r>
            <a:endParaRPr lang="fr-CA" sz="1400" b="1" dirty="0">
              <a:solidFill>
                <a:schemeClr val="tx1"/>
              </a:solidFill>
            </a:endParaRPr>
          </a:p>
        </p:txBody>
      </p:sp>
      <p:sp>
        <p:nvSpPr>
          <p:cNvPr id="21" name="Rogner un rectangle à un seul coin 20"/>
          <p:cNvSpPr/>
          <p:nvPr/>
        </p:nvSpPr>
        <p:spPr bwMode="auto">
          <a:xfrm flipH="1">
            <a:off x="6974541" y="1313329"/>
            <a:ext cx="1094400" cy="484094"/>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lnSpc>
                <a:spcPts val="1500"/>
              </a:lnSpc>
              <a:defRPr/>
            </a:pPr>
            <a:r>
              <a:rPr lang="fr-CA" sz="1400" b="1" dirty="0">
                <a:solidFill>
                  <a:schemeClr val="tx1"/>
                </a:solidFill>
              </a:rPr>
              <a:t>Transporter</a:t>
            </a:r>
          </a:p>
        </p:txBody>
      </p:sp>
      <p:sp>
        <p:nvSpPr>
          <p:cNvPr id="22" name="Cube 21"/>
          <p:cNvSpPr/>
          <p:nvPr/>
        </p:nvSpPr>
        <p:spPr>
          <a:xfrm>
            <a:off x="3667125" y="1155700"/>
            <a:ext cx="1497013" cy="395288"/>
          </a:xfrm>
          <a:prstGeom prst="cube">
            <a:avLst>
              <a:gd name="adj" fmla="val 4310"/>
            </a:avLst>
          </a:prstGeom>
          <a:solidFill>
            <a:schemeClr val="bg1">
              <a:alpha val="31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fr-CA" sz="1400" b="1" dirty="0">
                <a:solidFill>
                  <a:schemeClr val="tx1"/>
                </a:solidFill>
              </a:rPr>
              <a:t>D-Glucose</a:t>
            </a:r>
          </a:p>
        </p:txBody>
      </p:sp>
      <p:pic>
        <p:nvPicPr>
          <p:cNvPr id="6162" name="Image 22" descr="triangle.png"/>
          <p:cNvPicPr>
            <a:picLocks noChangeAspect="1"/>
          </p:cNvPicPr>
          <p:nvPr/>
        </p:nvPicPr>
        <p:blipFill>
          <a:blip r:embed="rId4" cstate="print"/>
          <a:srcRect/>
          <a:stretch>
            <a:fillRect/>
          </a:stretch>
        </p:blipFill>
        <p:spPr bwMode="auto">
          <a:xfrm rot="18900000" flipV="1">
            <a:off x="3649662" y="1208088"/>
            <a:ext cx="206375" cy="101600"/>
          </a:xfrm>
          <a:prstGeom prst="rect">
            <a:avLst/>
          </a:prstGeom>
          <a:noFill/>
          <a:ln w="9525">
            <a:noFill/>
            <a:miter lim="800000"/>
            <a:headEnd/>
            <a:tailEnd/>
          </a:ln>
        </p:spPr>
      </p:pic>
      <p:sp>
        <p:nvSpPr>
          <p:cNvPr id="24" name="Cube 23"/>
          <p:cNvSpPr/>
          <p:nvPr/>
        </p:nvSpPr>
        <p:spPr>
          <a:xfrm>
            <a:off x="5746750" y="1866900"/>
            <a:ext cx="1093788" cy="395288"/>
          </a:xfrm>
          <a:prstGeom prst="cube">
            <a:avLst>
              <a:gd name="adj" fmla="val 4310"/>
            </a:avLst>
          </a:prstGeom>
          <a:solidFill>
            <a:schemeClr val="bg1">
              <a:alpha val="31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88900">
              <a:defRPr/>
            </a:pPr>
            <a:r>
              <a:rPr lang="fr-CA" sz="1050" b="1" dirty="0">
                <a:solidFill>
                  <a:schemeClr val="tx1"/>
                </a:solidFill>
              </a:rPr>
              <a:t>Blood-</a:t>
            </a:r>
            <a:r>
              <a:rPr lang="fr-CA" sz="1050" b="1" dirty="0" err="1">
                <a:solidFill>
                  <a:schemeClr val="tx1"/>
                </a:solidFill>
              </a:rPr>
              <a:t>brain</a:t>
            </a:r>
            <a:endParaRPr lang="fr-CA" sz="1050" b="1" dirty="0">
              <a:solidFill>
                <a:schemeClr val="tx1"/>
              </a:solidFill>
            </a:endParaRPr>
          </a:p>
          <a:p>
            <a:pPr marL="88900">
              <a:defRPr/>
            </a:pPr>
            <a:r>
              <a:rPr lang="fr-CA" sz="1050" b="1" dirty="0" err="1">
                <a:solidFill>
                  <a:schemeClr val="tx1"/>
                </a:solidFill>
              </a:rPr>
              <a:t>barrier</a:t>
            </a:r>
            <a:endParaRPr lang="fr-CA" sz="1050" b="1" dirty="0">
              <a:solidFill>
                <a:schemeClr val="tx1"/>
              </a:solidFill>
            </a:endParaRPr>
          </a:p>
        </p:txBody>
      </p:sp>
      <p:sp>
        <p:nvSpPr>
          <p:cNvPr id="25" name="Cube 24"/>
          <p:cNvSpPr/>
          <p:nvPr/>
        </p:nvSpPr>
        <p:spPr>
          <a:xfrm>
            <a:off x="5746750" y="2332038"/>
            <a:ext cx="1093788" cy="393700"/>
          </a:xfrm>
          <a:prstGeom prst="cube">
            <a:avLst>
              <a:gd name="adj" fmla="val 4310"/>
            </a:avLst>
          </a:prstGeom>
          <a:solidFill>
            <a:schemeClr val="bg1">
              <a:alpha val="31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88900">
              <a:defRPr/>
            </a:pPr>
            <a:r>
              <a:rPr lang="fr-CA" sz="1400" b="1" dirty="0" err="1">
                <a:solidFill>
                  <a:schemeClr val="tx1"/>
                </a:solidFill>
              </a:rPr>
              <a:t>Brain</a:t>
            </a:r>
            <a:endParaRPr lang="fr-CA" sz="1400" b="1" dirty="0">
              <a:solidFill>
                <a:schemeClr val="tx1"/>
              </a:solidFill>
            </a:endParaRPr>
          </a:p>
        </p:txBody>
      </p:sp>
      <p:sp>
        <p:nvSpPr>
          <p:cNvPr id="26" name="Cube 25"/>
          <p:cNvSpPr/>
          <p:nvPr/>
        </p:nvSpPr>
        <p:spPr>
          <a:xfrm>
            <a:off x="5746750" y="2795588"/>
            <a:ext cx="1093788" cy="395287"/>
          </a:xfrm>
          <a:prstGeom prst="cube">
            <a:avLst>
              <a:gd name="adj" fmla="val 4310"/>
            </a:avLst>
          </a:prstGeom>
          <a:solidFill>
            <a:schemeClr val="bg1">
              <a:alpha val="31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88900">
              <a:defRPr/>
            </a:pPr>
            <a:r>
              <a:rPr lang="fr-CA" sz="1400" b="1" dirty="0">
                <a:solidFill>
                  <a:schemeClr val="tx1"/>
                </a:solidFill>
              </a:rPr>
              <a:t>Intestine</a:t>
            </a:r>
          </a:p>
        </p:txBody>
      </p:sp>
      <p:sp>
        <p:nvSpPr>
          <p:cNvPr id="27" name="Cube 26"/>
          <p:cNvSpPr/>
          <p:nvPr/>
        </p:nvSpPr>
        <p:spPr>
          <a:xfrm>
            <a:off x="5746750" y="3260725"/>
            <a:ext cx="1093788" cy="393700"/>
          </a:xfrm>
          <a:prstGeom prst="cube">
            <a:avLst>
              <a:gd name="adj" fmla="val 4310"/>
            </a:avLst>
          </a:prstGeom>
          <a:solidFill>
            <a:schemeClr val="bg1">
              <a:alpha val="31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88900">
              <a:defRPr/>
            </a:pPr>
            <a:r>
              <a:rPr lang="fr-CA" sz="1400" b="1" dirty="0" err="1">
                <a:solidFill>
                  <a:schemeClr val="tx1"/>
                </a:solidFill>
              </a:rPr>
              <a:t>Liver</a:t>
            </a:r>
            <a:endParaRPr lang="fr-CA" sz="1400" b="1" dirty="0">
              <a:solidFill>
                <a:schemeClr val="tx1"/>
              </a:solidFill>
            </a:endParaRPr>
          </a:p>
        </p:txBody>
      </p:sp>
      <p:sp>
        <p:nvSpPr>
          <p:cNvPr id="28" name="Cube 27"/>
          <p:cNvSpPr/>
          <p:nvPr/>
        </p:nvSpPr>
        <p:spPr>
          <a:xfrm>
            <a:off x="5746750" y="3724275"/>
            <a:ext cx="1093788" cy="393700"/>
          </a:xfrm>
          <a:prstGeom prst="cube">
            <a:avLst>
              <a:gd name="adj" fmla="val 4310"/>
            </a:avLst>
          </a:prstGeom>
          <a:solidFill>
            <a:schemeClr val="bg1">
              <a:alpha val="31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88900">
              <a:defRPr/>
            </a:pPr>
            <a:r>
              <a:rPr lang="fr-CA" sz="1050" b="1" dirty="0">
                <a:solidFill>
                  <a:schemeClr val="tx1"/>
                </a:solidFill>
              </a:rPr>
              <a:t>Adipose tissue</a:t>
            </a:r>
          </a:p>
        </p:txBody>
      </p:sp>
      <p:sp>
        <p:nvSpPr>
          <p:cNvPr id="29" name="Cube 28"/>
          <p:cNvSpPr/>
          <p:nvPr/>
        </p:nvSpPr>
        <p:spPr>
          <a:xfrm>
            <a:off x="5746750" y="4187825"/>
            <a:ext cx="1093788" cy="395288"/>
          </a:xfrm>
          <a:prstGeom prst="cube">
            <a:avLst>
              <a:gd name="adj" fmla="val 4310"/>
            </a:avLst>
          </a:prstGeom>
          <a:solidFill>
            <a:schemeClr val="bg1">
              <a:alpha val="31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88900">
              <a:defRPr/>
            </a:pPr>
            <a:r>
              <a:rPr lang="fr-CA" sz="1400" b="1" dirty="0">
                <a:solidFill>
                  <a:schemeClr val="tx1"/>
                </a:solidFill>
              </a:rPr>
              <a:t>Muscle</a:t>
            </a:r>
          </a:p>
        </p:txBody>
      </p:sp>
      <p:sp>
        <p:nvSpPr>
          <p:cNvPr id="30" name="Cube 29"/>
          <p:cNvSpPr/>
          <p:nvPr/>
        </p:nvSpPr>
        <p:spPr>
          <a:xfrm>
            <a:off x="5746750" y="4652963"/>
            <a:ext cx="1093788" cy="393700"/>
          </a:xfrm>
          <a:prstGeom prst="cube">
            <a:avLst>
              <a:gd name="adj" fmla="val 4310"/>
            </a:avLst>
          </a:prstGeom>
          <a:solidFill>
            <a:schemeClr val="bg1">
              <a:alpha val="31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88900">
              <a:defRPr/>
            </a:pPr>
            <a:r>
              <a:rPr lang="fr-CA" sz="1400" b="1" dirty="0" err="1">
                <a:solidFill>
                  <a:schemeClr val="tx1"/>
                </a:solidFill>
              </a:rPr>
              <a:t>Pancreas</a:t>
            </a:r>
            <a:endParaRPr lang="fr-CA" sz="1400" b="1" dirty="0">
              <a:solidFill>
                <a:schemeClr val="tx1"/>
              </a:solidFill>
            </a:endParaRPr>
          </a:p>
        </p:txBody>
      </p:sp>
      <p:sp>
        <p:nvSpPr>
          <p:cNvPr id="31" name="Cube 30"/>
          <p:cNvSpPr/>
          <p:nvPr/>
        </p:nvSpPr>
        <p:spPr>
          <a:xfrm>
            <a:off x="6975475" y="1866900"/>
            <a:ext cx="1093788" cy="395288"/>
          </a:xfrm>
          <a:prstGeom prst="cube">
            <a:avLst>
              <a:gd name="adj" fmla="val 4310"/>
            </a:avLst>
          </a:prstGeom>
          <a:solidFill>
            <a:schemeClr val="bg1">
              <a:alpha val="31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88900">
              <a:defRPr/>
            </a:pPr>
            <a:r>
              <a:rPr lang="fr-CA" sz="1400" b="1" dirty="0">
                <a:solidFill>
                  <a:schemeClr val="tx1"/>
                </a:solidFill>
              </a:rPr>
              <a:t>GLUT 1</a:t>
            </a:r>
          </a:p>
        </p:txBody>
      </p:sp>
      <p:sp>
        <p:nvSpPr>
          <p:cNvPr id="32" name="Cube 31"/>
          <p:cNvSpPr/>
          <p:nvPr/>
        </p:nvSpPr>
        <p:spPr>
          <a:xfrm>
            <a:off x="6975475" y="2332038"/>
            <a:ext cx="1093788" cy="393700"/>
          </a:xfrm>
          <a:prstGeom prst="cube">
            <a:avLst>
              <a:gd name="adj" fmla="val 4310"/>
            </a:avLst>
          </a:prstGeom>
          <a:solidFill>
            <a:schemeClr val="bg1">
              <a:alpha val="31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88900">
              <a:defRPr/>
            </a:pPr>
            <a:r>
              <a:rPr lang="fr-CA" sz="1400" b="1" dirty="0">
                <a:solidFill>
                  <a:schemeClr val="tx1"/>
                </a:solidFill>
              </a:rPr>
              <a:t>GLUT 3</a:t>
            </a:r>
          </a:p>
        </p:txBody>
      </p:sp>
      <p:sp>
        <p:nvSpPr>
          <p:cNvPr id="33" name="Cube 32"/>
          <p:cNvSpPr/>
          <p:nvPr/>
        </p:nvSpPr>
        <p:spPr>
          <a:xfrm>
            <a:off x="6975475" y="2795588"/>
            <a:ext cx="1093788" cy="395287"/>
          </a:xfrm>
          <a:prstGeom prst="cube">
            <a:avLst>
              <a:gd name="adj" fmla="val 4310"/>
            </a:avLst>
          </a:prstGeom>
          <a:solidFill>
            <a:schemeClr val="bg1">
              <a:alpha val="31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88900">
              <a:defRPr/>
            </a:pPr>
            <a:r>
              <a:rPr lang="fr-CA" sz="1400" b="1" dirty="0">
                <a:solidFill>
                  <a:schemeClr val="tx1"/>
                </a:solidFill>
              </a:rPr>
              <a:t>GLUT 5</a:t>
            </a:r>
          </a:p>
        </p:txBody>
      </p:sp>
      <p:sp>
        <p:nvSpPr>
          <p:cNvPr id="34" name="Cube 33"/>
          <p:cNvSpPr/>
          <p:nvPr/>
        </p:nvSpPr>
        <p:spPr>
          <a:xfrm>
            <a:off x="6975475" y="3260725"/>
            <a:ext cx="1093788" cy="393700"/>
          </a:xfrm>
          <a:prstGeom prst="cube">
            <a:avLst>
              <a:gd name="adj" fmla="val 4310"/>
            </a:avLst>
          </a:prstGeom>
          <a:solidFill>
            <a:schemeClr val="bg1">
              <a:alpha val="31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88900">
              <a:defRPr/>
            </a:pPr>
            <a:r>
              <a:rPr lang="fr-CA" sz="1400" b="1" dirty="0">
                <a:solidFill>
                  <a:schemeClr val="tx1"/>
                </a:solidFill>
              </a:rPr>
              <a:t>GLUT 2</a:t>
            </a:r>
          </a:p>
        </p:txBody>
      </p:sp>
      <p:sp>
        <p:nvSpPr>
          <p:cNvPr id="35" name="Cube 34"/>
          <p:cNvSpPr/>
          <p:nvPr/>
        </p:nvSpPr>
        <p:spPr>
          <a:xfrm>
            <a:off x="6975475" y="4652963"/>
            <a:ext cx="1093788" cy="393700"/>
          </a:xfrm>
          <a:prstGeom prst="cube">
            <a:avLst>
              <a:gd name="adj" fmla="val 4310"/>
            </a:avLst>
          </a:prstGeom>
          <a:solidFill>
            <a:schemeClr val="bg1">
              <a:alpha val="31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88900">
              <a:defRPr/>
            </a:pPr>
            <a:r>
              <a:rPr lang="fr-CA" sz="1400" b="1" dirty="0">
                <a:solidFill>
                  <a:schemeClr val="tx1"/>
                </a:solidFill>
              </a:rPr>
              <a:t>GLUT 2</a:t>
            </a:r>
          </a:p>
        </p:txBody>
      </p:sp>
      <p:sp>
        <p:nvSpPr>
          <p:cNvPr id="36" name="Cube 35"/>
          <p:cNvSpPr/>
          <p:nvPr/>
        </p:nvSpPr>
        <p:spPr>
          <a:xfrm>
            <a:off x="6975475" y="3724275"/>
            <a:ext cx="1093788" cy="393700"/>
          </a:xfrm>
          <a:prstGeom prst="cube">
            <a:avLst>
              <a:gd name="adj" fmla="val 4310"/>
            </a:avLst>
          </a:prstGeom>
          <a:solidFill>
            <a:schemeClr val="bg1">
              <a:alpha val="31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050" b="1" dirty="0">
                <a:solidFill>
                  <a:schemeClr val="tx1"/>
                </a:solidFill>
              </a:rPr>
              <a:t> GLUT 4</a:t>
            </a:r>
            <a:r>
              <a:rPr lang="fr-CA" sz="1050" b="1" dirty="0">
                <a:solidFill>
                  <a:srgbClr val="C00000"/>
                </a:solidFill>
              </a:rPr>
              <a:t>*</a:t>
            </a:r>
          </a:p>
          <a:p>
            <a:pPr algn="ctr">
              <a:defRPr/>
            </a:pPr>
            <a:r>
              <a:rPr lang="fr-CA" sz="1050" b="1" dirty="0">
                <a:solidFill>
                  <a:schemeClr val="tx1"/>
                </a:solidFill>
              </a:rPr>
              <a:t>(GLUT 1)</a:t>
            </a:r>
          </a:p>
        </p:txBody>
      </p:sp>
      <p:sp>
        <p:nvSpPr>
          <p:cNvPr id="37" name="Cube 36"/>
          <p:cNvSpPr/>
          <p:nvPr/>
        </p:nvSpPr>
        <p:spPr>
          <a:xfrm>
            <a:off x="6975475" y="4187825"/>
            <a:ext cx="1093788" cy="395288"/>
          </a:xfrm>
          <a:prstGeom prst="cube">
            <a:avLst>
              <a:gd name="adj" fmla="val 4310"/>
            </a:avLst>
          </a:prstGeom>
          <a:solidFill>
            <a:schemeClr val="bg1">
              <a:alpha val="31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050" b="1" dirty="0">
                <a:solidFill>
                  <a:schemeClr val="tx1"/>
                </a:solidFill>
              </a:rPr>
              <a:t> GLUT 4</a:t>
            </a:r>
            <a:r>
              <a:rPr lang="fr-CA" sz="1050" b="1" dirty="0">
                <a:solidFill>
                  <a:srgbClr val="C00000"/>
                </a:solidFill>
              </a:rPr>
              <a:t>*</a:t>
            </a:r>
          </a:p>
          <a:p>
            <a:pPr algn="ctr">
              <a:defRPr/>
            </a:pPr>
            <a:r>
              <a:rPr lang="fr-CA" sz="1050" b="1" dirty="0">
                <a:solidFill>
                  <a:schemeClr val="tx1"/>
                </a:solidFill>
              </a:rPr>
              <a:t>(GLUT 1)</a:t>
            </a:r>
          </a:p>
        </p:txBody>
      </p:sp>
      <p:sp>
        <p:nvSpPr>
          <p:cNvPr id="6177" name="ZoneTexte 37"/>
          <p:cNvSpPr txBox="1">
            <a:spLocks noChangeArrowheads="1"/>
          </p:cNvSpPr>
          <p:nvPr/>
        </p:nvSpPr>
        <p:spPr bwMode="auto">
          <a:xfrm>
            <a:off x="5602288" y="5118100"/>
            <a:ext cx="1450975" cy="276225"/>
          </a:xfrm>
          <a:prstGeom prst="rect">
            <a:avLst/>
          </a:prstGeom>
          <a:noFill/>
          <a:ln w="9525">
            <a:noFill/>
            <a:miter lim="800000"/>
            <a:headEnd/>
            <a:tailEnd/>
          </a:ln>
        </p:spPr>
        <p:txBody>
          <a:bodyPr wrap="none">
            <a:spAutoFit/>
          </a:bodyPr>
          <a:lstStyle/>
          <a:p>
            <a:r>
              <a:rPr lang="fr-CA" sz="1200" b="1">
                <a:solidFill>
                  <a:srgbClr val="C00000"/>
                </a:solidFill>
              </a:rPr>
              <a:t>*</a:t>
            </a:r>
            <a:r>
              <a:rPr lang="fr-CA" sz="1200" b="1"/>
              <a:t>Insulin-sensitive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 3" descr="35-Glucose_Insulin_fig2-FILM_fond.png"/>
          <p:cNvPicPr>
            <a:picLocks noChangeAspect="1"/>
          </p:cNvPicPr>
          <p:nvPr/>
        </p:nvPicPr>
        <p:blipFill>
          <a:blip r:embed="rId2" cstate="print"/>
          <a:srcRect/>
          <a:stretch>
            <a:fillRect/>
          </a:stretch>
        </p:blipFill>
        <p:spPr bwMode="auto">
          <a:xfrm>
            <a:off x="1588" y="71438"/>
            <a:ext cx="9140825" cy="6858000"/>
          </a:xfrm>
          <a:prstGeom prst="rect">
            <a:avLst/>
          </a:prstGeom>
          <a:noFill/>
          <a:ln w="9525">
            <a:noFill/>
            <a:miter lim="800000"/>
            <a:headEnd/>
            <a:tailEnd/>
          </a:ln>
        </p:spPr>
      </p:pic>
      <p:sp>
        <p:nvSpPr>
          <p:cNvPr id="7171" name="Titre 1"/>
          <p:cNvSpPr>
            <a:spLocks noGrp="1"/>
          </p:cNvSpPr>
          <p:nvPr>
            <p:ph type="title"/>
          </p:nvPr>
        </p:nvSpPr>
        <p:spPr>
          <a:xfrm>
            <a:off x="179388" y="63500"/>
            <a:ext cx="8605837" cy="708025"/>
          </a:xfrm>
        </p:spPr>
        <p:txBody>
          <a:bodyPr/>
          <a:lstStyle/>
          <a:p>
            <a:r>
              <a:rPr lang="en-US" sz="2000">
                <a:solidFill>
                  <a:schemeClr val="tx1"/>
                </a:solidFill>
              </a:rPr>
              <a:t>SIMPLIFIED SCHEME OF INSULIN ACTION ON GLUCOSE TRANSPORT</a:t>
            </a:r>
            <a:endParaRPr lang="fr-FR" sz="2000">
              <a:solidFill>
                <a:schemeClr val="tx1"/>
              </a:solidFill>
            </a:endParaRPr>
          </a:p>
        </p:txBody>
      </p:sp>
      <p:pic>
        <p:nvPicPr>
          <p:cNvPr id="7172" name="Image 4" descr="legende.png"/>
          <p:cNvPicPr>
            <a:picLocks noChangeAspect="1"/>
          </p:cNvPicPr>
          <p:nvPr/>
        </p:nvPicPr>
        <p:blipFill>
          <a:blip r:embed="rId3" cstate="print"/>
          <a:srcRect/>
          <a:stretch>
            <a:fillRect/>
          </a:stretch>
        </p:blipFill>
        <p:spPr bwMode="auto">
          <a:xfrm>
            <a:off x="3562350" y="5640388"/>
            <a:ext cx="5500688" cy="1160462"/>
          </a:xfrm>
          <a:prstGeom prst="rect">
            <a:avLst/>
          </a:prstGeom>
          <a:noFill/>
          <a:ln w="9525">
            <a:noFill/>
            <a:miter lim="800000"/>
            <a:headEnd/>
            <a:tailEnd/>
          </a:ln>
        </p:spPr>
      </p:pic>
      <p:sp>
        <p:nvSpPr>
          <p:cNvPr id="7173" name="ZoneTexte 21"/>
          <p:cNvSpPr txBox="1">
            <a:spLocks noChangeArrowheads="1"/>
          </p:cNvSpPr>
          <p:nvPr/>
        </p:nvSpPr>
        <p:spPr bwMode="auto">
          <a:xfrm>
            <a:off x="3668713" y="5649913"/>
            <a:ext cx="781050" cy="292100"/>
          </a:xfrm>
          <a:prstGeom prst="rect">
            <a:avLst/>
          </a:prstGeom>
          <a:noFill/>
          <a:ln w="9525">
            <a:noFill/>
            <a:miter lim="800000"/>
            <a:headEnd/>
            <a:tailEnd/>
          </a:ln>
        </p:spPr>
        <p:txBody>
          <a:bodyPr wrap="none">
            <a:spAutoFit/>
          </a:bodyPr>
          <a:lstStyle/>
          <a:p>
            <a:r>
              <a:rPr lang="fr-CA" sz="1300" b="1" i="1">
                <a:solidFill>
                  <a:srgbClr val="C00000"/>
                </a:solidFill>
              </a:rPr>
              <a:t>Legend</a:t>
            </a:r>
          </a:p>
        </p:txBody>
      </p:sp>
      <p:sp>
        <p:nvSpPr>
          <p:cNvPr id="7174" name="ZoneTexte 6"/>
          <p:cNvSpPr txBox="1">
            <a:spLocks noChangeArrowheads="1"/>
          </p:cNvSpPr>
          <p:nvPr/>
        </p:nvSpPr>
        <p:spPr bwMode="auto">
          <a:xfrm>
            <a:off x="3549650" y="5872163"/>
            <a:ext cx="5441950" cy="923925"/>
          </a:xfrm>
          <a:prstGeom prst="rect">
            <a:avLst/>
          </a:prstGeom>
          <a:noFill/>
          <a:ln w="9525">
            <a:noFill/>
            <a:miter lim="800000"/>
            <a:headEnd/>
            <a:tailEnd/>
          </a:ln>
        </p:spPr>
        <p:txBody>
          <a:bodyPr>
            <a:spAutoFit/>
          </a:bodyPr>
          <a:lstStyle/>
          <a:p>
            <a:r>
              <a:rPr lang="fr-CA" sz="900" b="1"/>
              <a:t>Akt = protein kinase 		   PI3K= phosphatidylinositol [3,4,5) kinase</a:t>
            </a:r>
          </a:p>
          <a:p>
            <a:r>
              <a:rPr lang="en-US" sz="900" b="1"/>
              <a:t>AS160 = Akt substrate of 160 kDa 	   PKC = protein kinase C</a:t>
            </a:r>
          </a:p>
          <a:p>
            <a:r>
              <a:rPr lang="fr-CA" sz="900" b="1"/>
              <a:t>GLUT = glucose transporter 		   pS/T = serine/threonine phosphorylation</a:t>
            </a:r>
          </a:p>
          <a:p>
            <a:r>
              <a:rPr lang="en-US" sz="900" b="1"/>
              <a:t>IRS = insulin receptor substrate-1/2 	   pT = threonine phosphorylation</a:t>
            </a:r>
          </a:p>
          <a:p>
            <a:r>
              <a:rPr lang="fr-CA" sz="900" b="1"/>
              <a:t>PDK = phosphoinositide-dependent protein kinase  pY = tyrosine phosphorylation</a:t>
            </a:r>
          </a:p>
          <a:p>
            <a:r>
              <a:rPr lang="fr-CA" sz="900" b="1"/>
              <a:t>PIP3 = phosphatidylinositol 3 triphosphate</a:t>
            </a:r>
          </a:p>
        </p:txBody>
      </p:sp>
      <p:sp>
        <p:nvSpPr>
          <p:cNvPr id="7175" name="ZoneTexte 7"/>
          <p:cNvSpPr txBox="1">
            <a:spLocks noChangeArrowheads="1"/>
          </p:cNvSpPr>
          <p:nvPr/>
        </p:nvSpPr>
        <p:spPr bwMode="auto">
          <a:xfrm>
            <a:off x="2420938" y="1012825"/>
            <a:ext cx="901700" cy="307975"/>
          </a:xfrm>
          <a:prstGeom prst="rect">
            <a:avLst/>
          </a:prstGeom>
          <a:noFill/>
          <a:ln w="9525">
            <a:noFill/>
            <a:miter lim="800000"/>
            <a:headEnd/>
            <a:tailEnd/>
          </a:ln>
        </p:spPr>
        <p:txBody>
          <a:bodyPr wrap="none">
            <a:spAutoFit/>
          </a:bodyPr>
          <a:lstStyle/>
          <a:p>
            <a:r>
              <a:rPr lang="fr-CA" sz="1400" b="1"/>
              <a:t>INSULIN</a:t>
            </a:r>
          </a:p>
        </p:txBody>
      </p:sp>
      <p:sp>
        <p:nvSpPr>
          <p:cNvPr id="7176" name="ZoneTexte 8"/>
          <p:cNvSpPr txBox="1">
            <a:spLocks noChangeArrowheads="1"/>
          </p:cNvSpPr>
          <p:nvPr/>
        </p:nvSpPr>
        <p:spPr bwMode="auto">
          <a:xfrm>
            <a:off x="2679700" y="1263650"/>
            <a:ext cx="384175" cy="307975"/>
          </a:xfrm>
          <a:prstGeom prst="rect">
            <a:avLst/>
          </a:prstGeom>
          <a:noFill/>
          <a:ln w="9525">
            <a:noFill/>
            <a:miter lim="800000"/>
            <a:headEnd/>
            <a:tailEnd/>
          </a:ln>
        </p:spPr>
        <p:txBody>
          <a:bodyPr wrap="none">
            <a:spAutoFit/>
          </a:bodyPr>
          <a:lstStyle/>
          <a:p>
            <a:r>
              <a:rPr lang="fr-CA" sz="1400" b="1"/>
              <a:t>ss</a:t>
            </a:r>
          </a:p>
        </p:txBody>
      </p:sp>
      <p:sp>
        <p:nvSpPr>
          <p:cNvPr id="7177" name="ZoneTexte 9"/>
          <p:cNvSpPr txBox="1">
            <a:spLocks noChangeArrowheads="1"/>
          </p:cNvSpPr>
          <p:nvPr/>
        </p:nvSpPr>
        <p:spPr bwMode="auto">
          <a:xfrm>
            <a:off x="2349500" y="1577975"/>
            <a:ext cx="382588" cy="307975"/>
          </a:xfrm>
          <a:prstGeom prst="rect">
            <a:avLst/>
          </a:prstGeom>
          <a:noFill/>
          <a:ln w="9525">
            <a:noFill/>
            <a:miter lim="800000"/>
            <a:headEnd/>
            <a:tailEnd/>
          </a:ln>
        </p:spPr>
        <p:txBody>
          <a:bodyPr wrap="none">
            <a:spAutoFit/>
          </a:bodyPr>
          <a:lstStyle/>
          <a:p>
            <a:r>
              <a:rPr lang="fr-CA" sz="1400" b="1"/>
              <a:t>ss</a:t>
            </a:r>
          </a:p>
        </p:txBody>
      </p:sp>
      <p:sp>
        <p:nvSpPr>
          <p:cNvPr id="7178" name="ZoneTexte 10"/>
          <p:cNvSpPr txBox="1">
            <a:spLocks noChangeArrowheads="1"/>
          </p:cNvSpPr>
          <p:nvPr/>
        </p:nvSpPr>
        <p:spPr bwMode="auto">
          <a:xfrm>
            <a:off x="3021013" y="1577975"/>
            <a:ext cx="384175" cy="307975"/>
          </a:xfrm>
          <a:prstGeom prst="rect">
            <a:avLst/>
          </a:prstGeom>
          <a:noFill/>
          <a:ln w="9525">
            <a:noFill/>
            <a:miter lim="800000"/>
            <a:headEnd/>
            <a:tailEnd/>
          </a:ln>
        </p:spPr>
        <p:txBody>
          <a:bodyPr wrap="none">
            <a:spAutoFit/>
          </a:bodyPr>
          <a:lstStyle/>
          <a:p>
            <a:r>
              <a:rPr lang="fr-CA" sz="1400" b="1"/>
              <a:t>ss</a:t>
            </a:r>
          </a:p>
        </p:txBody>
      </p:sp>
      <p:sp>
        <p:nvSpPr>
          <p:cNvPr id="7179" name="ZoneTexte 11"/>
          <p:cNvSpPr txBox="1">
            <a:spLocks noChangeArrowheads="1"/>
          </p:cNvSpPr>
          <p:nvPr/>
        </p:nvSpPr>
        <p:spPr bwMode="auto">
          <a:xfrm>
            <a:off x="7467600" y="1219200"/>
            <a:ext cx="946150" cy="276225"/>
          </a:xfrm>
          <a:prstGeom prst="rect">
            <a:avLst/>
          </a:prstGeom>
          <a:noFill/>
          <a:ln w="9525">
            <a:noFill/>
            <a:miter lim="800000"/>
            <a:headEnd/>
            <a:tailEnd/>
          </a:ln>
        </p:spPr>
        <p:txBody>
          <a:bodyPr wrap="none">
            <a:spAutoFit/>
          </a:bodyPr>
          <a:lstStyle/>
          <a:p>
            <a:r>
              <a:rPr lang="fr-CA" sz="1200" b="1"/>
              <a:t>GLUCOSE</a:t>
            </a:r>
          </a:p>
        </p:txBody>
      </p:sp>
      <p:sp>
        <p:nvSpPr>
          <p:cNvPr id="7180" name="ZoneTexte 12"/>
          <p:cNvSpPr txBox="1">
            <a:spLocks noChangeArrowheads="1"/>
          </p:cNvSpPr>
          <p:nvPr/>
        </p:nvSpPr>
        <p:spPr bwMode="auto">
          <a:xfrm>
            <a:off x="7575550" y="1963738"/>
            <a:ext cx="731838" cy="276225"/>
          </a:xfrm>
          <a:prstGeom prst="rect">
            <a:avLst/>
          </a:prstGeom>
          <a:noFill/>
          <a:ln w="9525">
            <a:noFill/>
            <a:miter lim="800000"/>
            <a:headEnd/>
            <a:tailEnd/>
          </a:ln>
        </p:spPr>
        <p:txBody>
          <a:bodyPr wrap="none">
            <a:spAutoFit/>
          </a:bodyPr>
          <a:lstStyle/>
          <a:p>
            <a:r>
              <a:rPr lang="fr-CA" sz="1200" b="1"/>
              <a:t>GLUT 4</a:t>
            </a:r>
          </a:p>
        </p:txBody>
      </p:sp>
      <p:sp>
        <p:nvSpPr>
          <p:cNvPr id="7181" name="ZoneTexte 13"/>
          <p:cNvSpPr txBox="1">
            <a:spLocks noChangeArrowheads="1"/>
          </p:cNvSpPr>
          <p:nvPr/>
        </p:nvSpPr>
        <p:spPr bwMode="auto">
          <a:xfrm>
            <a:off x="2349500" y="2339975"/>
            <a:ext cx="381000" cy="276225"/>
          </a:xfrm>
          <a:prstGeom prst="rect">
            <a:avLst/>
          </a:prstGeom>
          <a:noFill/>
          <a:ln w="9525">
            <a:noFill/>
            <a:miter lim="800000"/>
            <a:headEnd/>
            <a:tailEnd/>
          </a:ln>
        </p:spPr>
        <p:txBody>
          <a:bodyPr wrap="none">
            <a:spAutoFit/>
          </a:bodyPr>
          <a:lstStyle/>
          <a:p>
            <a:r>
              <a:rPr lang="fr-CA" sz="1200" b="1"/>
              <a:t>pY</a:t>
            </a:r>
          </a:p>
        </p:txBody>
      </p:sp>
      <p:sp>
        <p:nvSpPr>
          <p:cNvPr id="7182" name="ZoneTexte 14"/>
          <p:cNvSpPr txBox="1">
            <a:spLocks noChangeArrowheads="1"/>
          </p:cNvSpPr>
          <p:nvPr/>
        </p:nvSpPr>
        <p:spPr bwMode="auto">
          <a:xfrm>
            <a:off x="2994025" y="2349500"/>
            <a:ext cx="382588" cy="276225"/>
          </a:xfrm>
          <a:prstGeom prst="rect">
            <a:avLst/>
          </a:prstGeom>
          <a:noFill/>
          <a:ln w="9525">
            <a:noFill/>
            <a:miter lim="800000"/>
            <a:headEnd/>
            <a:tailEnd/>
          </a:ln>
        </p:spPr>
        <p:txBody>
          <a:bodyPr wrap="none">
            <a:spAutoFit/>
          </a:bodyPr>
          <a:lstStyle/>
          <a:p>
            <a:r>
              <a:rPr lang="fr-CA" sz="1200" b="1"/>
              <a:t>pY</a:t>
            </a:r>
          </a:p>
        </p:txBody>
      </p:sp>
      <p:sp>
        <p:nvSpPr>
          <p:cNvPr id="7183" name="ZoneTexte 15"/>
          <p:cNvSpPr txBox="1">
            <a:spLocks noChangeArrowheads="1"/>
          </p:cNvSpPr>
          <p:nvPr/>
        </p:nvSpPr>
        <p:spPr bwMode="auto">
          <a:xfrm>
            <a:off x="2357438" y="2662238"/>
            <a:ext cx="382587" cy="277812"/>
          </a:xfrm>
          <a:prstGeom prst="rect">
            <a:avLst/>
          </a:prstGeom>
          <a:noFill/>
          <a:ln w="9525">
            <a:noFill/>
            <a:miter lim="800000"/>
            <a:headEnd/>
            <a:tailEnd/>
          </a:ln>
        </p:spPr>
        <p:txBody>
          <a:bodyPr wrap="none">
            <a:spAutoFit/>
          </a:bodyPr>
          <a:lstStyle/>
          <a:p>
            <a:r>
              <a:rPr lang="fr-CA" sz="1200" b="1"/>
              <a:t>pY</a:t>
            </a:r>
          </a:p>
        </p:txBody>
      </p:sp>
      <p:sp>
        <p:nvSpPr>
          <p:cNvPr id="7184" name="ZoneTexte 16"/>
          <p:cNvSpPr txBox="1">
            <a:spLocks noChangeArrowheads="1"/>
          </p:cNvSpPr>
          <p:nvPr/>
        </p:nvSpPr>
        <p:spPr bwMode="auto">
          <a:xfrm>
            <a:off x="2994025" y="2662238"/>
            <a:ext cx="382588" cy="277812"/>
          </a:xfrm>
          <a:prstGeom prst="rect">
            <a:avLst/>
          </a:prstGeom>
          <a:noFill/>
          <a:ln w="9525">
            <a:noFill/>
            <a:miter lim="800000"/>
            <a:headEnd/>
            <a:tailEnd/>
          </a:ln>
        </p:spPr>
        <p:txBody>
          <a:bodyPr wrap="none">
            <a:spAutoFit/>
          </a:bodyPr>
          <a:lstStyle/>
          <a:p>
            <a:r>
              <a:rPr lang="fr-CA" sz="1200" b="1"/>
              <a:t>pY</a:t>
            </a:r>
          </a:p>
        </p:txBody>
      </p:sp>
      <p:sp>
        <p:nvSpPr>
          <p:cNvPr id="7185" name="ZoneTexte 17"/>
          <p:cNvSpPr txBox="1">
            <a:spLocks noChangeArrowheads="1"/>
          </p:cNvSpPr>
          <p:nvPr/>
        </p:nvSpPr>
        <p:spPr bwMode="auto">
          <a:xfrm>
            <a:off x="2357438" y="2984500"/>
            <a:ext cx="382587" cy="277813"/>
          </a:xfrm>
          <a:prstGeom prst="rect">
            <a:avLst/>
          </a:prstGeom>
          <a:noFill/>
          <a:ln w="9525">
            <a:noFill/>
            <a:miter lim="800000"/>
            <a:headEnd/>
            <a:tailEnd/>
          </a:ln>
        </p:spPr>
        <p:txBody>
          <a:bodyPr wrap="none">
            <a:spAutoFit/>
          </a:bodyPr>
          <a:lstStyle/>
          <a:p>
            <a:r>
              <a:rPr lang="fr-CA" sz="1200" b="1"/>
              <a:t>pY</a:t>
            </a:r>
          </a:p>
        </p:txBody>
      </p:sp>
      <p:sp>
        <p:nvSpPr>
          <p:cNvPr id="7186" name="ZoneTexte 18"/>
          <p:cNvSpPr txBox="1">
            <a:spLocks noChangeArrowheads="1"/>
          </p:cNvSpPr>
          <p:nvPr/>
        </p:nvSpPr>
        <p:spPr bwMode="auto">
          <a:xfrm>
            <a:off x="3003550" y="2976563"/>
            <a:ext cx="381000" cy="276225"/>
          </a:xfrm>
          <a:prstGeom prst="rect">
            <a:avLst/>
          </a:prstGeom>
          <a:noFill/>
          <a:ln w="9525">
            <a:noFill/>
            <a:miter lim="800000"/>
            <a:headEnd/>
            <a:tailEnd/>
          </a:ln>
        </p:spPr>
        <p:txBody>
          <a:bodyPr wrap="none">
            <a:spAutoFit/>
          </a:bodyPr>
          <a:lstStyle/>
          <a:p>
            <a:r>
              <a:rPr lang="fr-CA" sz="1200" b="1"/>
              <a:t>pY</a:t>
            </a:r>
          </a:p>
        </p:txBody>
      </p:sp>
      <p:sp>
        <p:nvSpPr>
          <p:cNvPr id="7187" name="ZoneTexte 19"/>
          <p:cNvSpPr txBox="1">
            <a:spLocks noChangeArrowheads="1"/>
          </p:cNvSpPr>
          <p:nvPr/>
        </p:nvSpPr>
        <p:spPr bwMode="auto">
          <a:xfrm>
            <a:off x="6113463" y="2322513"/>
            <a:ext cx="473075" cy="306387"/>
          </a:xfrm>
          <a:prstGeom prst="rect">
            <a:avLst/>
          </a:prstGeom>
          <a:noFill/>
          <a:ln w="9525">
            <a:noFill/>
            <a:miter lim="800000"/>
            <a:headEnd/>
            <a:tailEnd/>
          </a:ln>
        </p:spPr>
        <p:txBody>
          <a:bodyPr wrap="none">
            <a:spAutoFit/>
          </a:bodyPr>
          <a:lstStyle/>
          <a:p>
            <a:r>
              <a:rPr lang="fr-CA" sz="1400" b="1"/>
              <a:t>Akt</a:t>
            </a:r>
          </a:p>
        </p:txBody>
      </p:sp>
      <p:sp>
        <p:nvSpPr>
          <p:cNvPr id="7188" name="ZoneTexte 20"/>
          <p:cNvSpPr txBox="1">
            <a:spLocks noChangeArrowheads="1"/>
          </p:cNvSpPr>
          <p:nvPr/>
        </p:nvSpPr>
        <p:spPr bwMode="auto">
          <a:xfrm>
            <a:off x="5441950" y="2698750"/>
            <a:ext cx="473075" cy="307975"/>
          </a:xfrm>
          <a:prstGeom prst="rect">
            <a:avLst/>
          </a:prstGeom>
          <a:noFill/>
          <a:ln w="9525">
            <a:noFill/>
            <a:miter lim="800000"/>
            <a:headEnd/>
            <a:tailEnd/>
          </a:ln>
        </p:spPr>
        <p:txBody>
          <a:bodyPr wrap="none">
            <a:spAutoFit/>
          </a:bodyPr>
          <a:lstStyle/>
          <a:p>
            <a:r>
              <a:rPr lang="fr-CA" sz="1400" b="1"/>
              <a:t>Akt</a:t>
            </a:r>
          </a:p>
        </p:txBody>
      </p:sp>
      <p:sp>
        <p:nvSpPr>
          <p:cNvPr id="7189" name="ZoneTexte 21"/>
          <p:cNvSpPr txBox="1">
            <a:spLocks noChangeArrowheads="1"/>
          </p:cNvSpPr>
          <p:nvPr/>
        </p:nvSpPr>
        <p:spPr bwMode="auto">
          <a:xfrm>
            <a:off x="5029200" y="3721100"/>
            <a:ext cx="696913" cy="368300"/>
          </a:xfrm>
          <a:prstGeom prst="rect">
            <a:avLst/>
          </a:prstGeom>
          <a:noFill/>
          <a:ln w="9525">
            <a:noFill/>
            <a:miter lim="800000"/>
            <a:headEnd/>
            <a:tailEnd/>
          </a:ln>
        </p:spPr>
        <p:txBody>
          <a:bodyPr wrap="none">
            <a:spAutoFit/>
          </a:bodyPr>
          <a:lstStyle/>
          <a:p>
            <a:r>
              <a:rPr lang="fr-CA" b="1"/>
              <a:t>PI3K</a:t>
            </a:r>
          </a:p>
        </p:txBody>
      </p:sp>
      <p:sp>
        <p:nvSpPr>
          <p:cNvPr id="7190" name="ZoneTexte 22"/>
          <p:cNvSpPr txBox="1">
            <a:spLocks noChangeArrowheads="1"/>
          </p:cNvSpPr>
          <p:nvPr/>
        </p:nvSpPr>
        <p:spPr bwMode="auto">
          <a:xfrm>
            <a:off x="6007100" y="2554288"/>
            <a:ext cx="684213" cy="369887"/>
          </a:xfrm>
          <a:prstGeom prst="rect">
            <a:avLst/>
          </a:prstGeom>
          <a:noFill/>
          <a:ln w="9525">
            <a:noFill/>
            <a:miter lim="800000"/>
            <a:headEnd/>
            <a:tailEnd/>
          </a:ln>
        </p:spPr>
        <p:txBody>
          <a:bodyPr wrap="none">
            <a:spAutoFit/>
          </a:bodyPr>
          <a:lstStyle/>
          <a:p>
            <a:r>
              <a:rPr lang="fr-CA" b="1"/>
              <a:t>PIP3</a:t>
            </a:r>
          </a:p>
        </p:txBody>
      </p:sp>
      <p:sp>
        <p:nvSpPr>
          <p:cNvPr id="7191" name="ZoneTexte 23"/>
          <p:cNvSpPr txBox="1">
            <a:spLocks noChangeArrowheads="1"/>
          </p:cNvSpPr>
          <p:nvPr/>
        </p:nvSpPr>
        <p:spPr bwMode="auto">
          <a:xfrm>
            <a:off x="5862638" y="4249738"/>
            <a:ext cx="685800" cy="368300"/>
          </a:xfrm>
          <a:prstGeom prst="rect">
            <a:avLst/>
          </a:prstGeom>
          <a:noFill/>
          <a:ln w="9525">
            <a:noFill/>
            <a:miter lim="800000"/>
            <a:headEnd/>
            <a:tailEnd/>
          </a:ln>
        </p:spPr>
        <p:txBody>
          <a:bodyPr wrap="none">
            <a:spAutoFit/>
          </a:bodyPr>
          <a:lstStyle/>
          <a:p>
            <a:r>
              <a:rPr lang="fr-CA" b="1"/>
              <a:t>PIP3</a:t>
            </a:r>
          </a:p>
        </p:txBody>
      </p:sp>
      <p:sp>
        <p:nvSpPr>
          <p:cNvPr id="7192" name="ZoneTexte 24"/>
          <p:cNvSpPr txBox="1">
            <a:spLocks noChangeArrowheads="1"/>
          </p:cNvSpPr>
          <p:nvPr/>
        </p:nvSpPr>
        <p:spPr bwMode="auto">
          <a:xfrm>
            <a:off x="4687888" y="4392613"/>
            <a:ext cx="382587" cy="277812"/>
          </a:xfrm>
          <a:prstGeom prst="rect">
            <a:avLst/>
          </a:prstGeom>
          <a:noFill/>
          <a:ln w="9525">
            <a:noFill/>
            <a:miter lim="800000"/>
            <a:headEnd/>
            <a:tailEnd/>
          </a:ln>
        </p:spPr>
        <p:txBody>
          <a:bodyPr wrap="none">
            <a:spAutoFit/>
          </a:bodyPr>
          <a:lstStyle/>
          <a:p>
            <a:r>
              <a:rPr lang="fr-CA" sz="1200" b="1"/>
              <a:t>pY</a:t>
            </a:r>
          </a:p>
        </p:txBody>
      </p:sp>
      <p:sp>
        <p:nvSpPr>
          <p:cNvPr id="7193" name="ZoneTexte 25"/>
          <p:cNvSpPr txBox="1">
            <a:spLocks noChangeArrowheads="1"/>
          </p:cNvSpPr>
          <p:nvPr/>
        </p:nvSpPr>
        <p:spPr bwMode="auto">
          <a:xfrm>
            <a:off x="6032500" y="4805363"/>
            <a:ext cx="374650" cy="276225"/>
          </a:xfrm>
          <a:prstGeom prst="rect">
            <a:avLst/>
          </a:prstGeom>
          <a:noFill/>
          <a:ln w="9525">
            <a:noFill/>
            <a:miter lim="800000"/>
            <a:headEnd/>
            <a:tailEnd/>
          </a:ln>
        </p:spPr>
        <p:txBody>
          <a:bodyPr wrap="none">
            <a:spAutoFit/>
          </a:bodyPr>
          <a:lstStyle/>
          <a:p>
            <a:r>
              <a:rPr lang="fr-CA" sz="1200" b="1"/>
              <a:t>pT</a:t>
            </a:r>
          </a:p>
        </p:txBody>
      </p:sp>
      <p:sp>
        <p:nvSpPr>
          <p:cNvPr id="7194" name="ZoneTexte 26"/>
          <p:cNvSpPr txBox="1">
            <a:spLocks noChangeArrowheads="1"/>
          </p:cNvSpPr>
          <p:nvPr/>
        </p:nvSpPr>
        <p:spPr bwMode="auto">
          <a:xfrm>
            <a:off x="6508750" y="2349500"/>
            <a:ext cx="434975" cy="230188"/>
          </a:xfrm>
          <a:prstGeom prst="rect">
            <a:avLst/>
          </a:prstGeom>
          <a:noFill/>
          <a:ln w="9525">
            <a:noFill/>
            <a:miter lim="800000"/>
            <a:headEnd/>
            <a:tailEnd/>
          </a:ln>
        </p:spPr>
        <p:txBody>
          <a:bodyPr wrap="none">
            <a:spAutoFit/>
          </a:bodyPr>
          <a:lstStyle/>
          <a:p>
            <a:pPr>
              <a:defRPr/>
            </a:pPr>
            <a:r>
              <a:rPr lang="fr-CA" sz="850" b="1" dirty="0" err="1"/>
              <a:t>pS</a:t>
            </a:r>
            <a:r>
              <a:rPr lang="fr-CA" sz="850" b="1" dirty="0"/>
              <a:t>/T</a:t>
            </a:r>
          </a:p>
        </p:txBody>
      </p:sp>
      <p:sp>
        <p:nvSpPr>
          <p:cNvPr id="7195" name="ZoneTexte 27"/>
          <p:cNvSpPr txBox="1">
            <a:spLocks noChangeArrowheads="1"/>
          </p:cNvSpPr>
          <p:nvPr/>
        </p:nvSpPr>
        <p:spPr bwMode="auto">
          <a:xfrm>
            <a:off x="5827713" y="4545013"/>
            <a:ext cx="852487" cy="307975"/>
          </a:xfrm>
          <a:prstGeom prst="rect">
            <a:avLst/>
          </a:prstGeom>
          <a:noFill/>
          <a:ln w="9525">
            <a:noFill/>
            <a:miter lim="800000"/>
            <a:headEnd/>
            <a:tailEnd/>
          </a:ln>
        </p:spPr>
        <p:txBody>
          <a:bodyPr wrap="none">
            <a:spAutoFit/>
          </a:bodyPr>
          <a:lstStyle/>
          <a:p>
            <a:r>
              <a:rPr lang="fr-CA" sz="1400" b="1"/>
              <a:t>PKC-</a:t>
            </a:r>
            <a:r>
              <a:rPr lang="el-GR" sz="1400" b="1"/>
              <a:t>ξ</a:t>
            </a:r>
            <a:r>
              <a:rPr lang="fr-CA" sz="1400" b="1"/>
              <a:t>/</a:t>
            </a:r>
            <a:r>
              <a:rPr lang="el-GR" sz="1400" b="1"/>
              <a:t>λ</a:t>
            </a:r>
            <a:endParaRPr lang="fr-CA" sz="1400" b="1"/>
          </a:p>
        </p:txBody>
      </p:sp>
      <p:sp>
        <p:nvSpPr>
          <p:cNvPr id="7196" name="ZoneTexte 28"/>
          <p:cNvSpPr txBox="1">
            <a:spLocks noChangeArrowheads="1"/>
          </p:cNvSpPr>
          <p:nvPr/>
        </p:nvSpPr>
        <p:spPr bwMode="auto">
          <a:xfrm>
            <a:off x="2411413" y="4267200"/>
            <a:ext cx="782637" cy="523875"/>
          </a:xfrm>
          <a:prstGeom prst="rect">
            <a:avLst/>
          </a:prstGeom>
          <a:noFill/>
          <a:ln w="9525">
            <a:noFill/>
            <a:miter lim="800000"/>
            <a:headEnd/>
            <a:tailEnd/>
          </a:ln>
        </p:spPr>
        <p:txBody>
          <a:bodyPr wrap="none">
            <a:spAutoFit/>
          </a:bodyPr>
          <a:lstStyle/>
          <a:p>
            <a:r>
              <a:rPr lang="fr-CA" sz="2800" b="1"/>
              <a:t>IRS</a:t>
            </a:r>
          </a:p>
        </p:txBody>
      </p:sp>
      <p:sp>
        <p:nvSpPr>
          <p:cNvPr id="7197" name="ZoneTexte 29"/>
          <p:cNvSpPr txBox="1">
            <a:spLocks noChangeArrowheads="1"/>
          </p:cNvSpPr>
          <p:nvPr/>
        </p:nvSpPr>
        <p:spPr bwMode="auto">
          <a:xfrm>
            <a:off x="3971925" y="4267200"/>
            <a:ext cx="782638" cy="523875"/>
          </a:xfrm>
          <a:prstGeom prst="rect">
            <a:avLst/>
          </a:prstGeom>
          <a:noFill/>
          <a:ln w="9525">
            <a:noFill/>
            <a:miter lim="800000"/>
            <a:headEnd/>
            <a:tailEnd/>
          </a:ln>
        </p:spPr>
        <p:txBody>
          <a:bodyPr wrap="none">
            <a:spAutoFit/>
          </a:bodyPr>
          <a:lstStyle/>
          <a:p>
            <a:r>
              <a:rPr lang="fr-CA" sz="2800" b="1"/>
              <a:t>IRS</a:t>
            </a:r>
          </a:p>
        </p:txBody>
      </p:sp>
      <p:sp>
        <p:nvSpPr>
          <p:cNvPr id="31" name="Rectangle à coins arrondis 30"/>
          <p:cNvSpPr/>
          <p:nvPr/>
        </p:nvSpPr>
        <p:spPr>
          <a:xfrm>
            <a:off x="5621338" y="2357438"/>
            <a:ext cx="447675" cy="25082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fr-CA" sz="1200" b="1" dirty="0">
                <a:solidFill>
                  <a:schemeClr val="tx1"/>
                </a:solidFill>
              </a:rPr>
              <a:t>PDK</a:t>
            </a:r>
          </a:p>
        </p:txBody>
      </p:sp>
      <p:sp>
        <p:nvSpPr>
          <p:cNvPr id="32" name="Rectangle à coins arrondis 31"/>
          <p:cNvSpPr/>
          <p:nvPr/>
        </p:nvSpPr>
        <p:spPr>
          <a:xfrm>
            <a:off x="7485063" y="2878138"/>
            <a:ext cx="547687" cy="25082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fr-CA" sz="1200" b="1" dirty="0">
                <a:solidFill>
                  <a:schemeClr val="tx1"/>
                </a:solidFill>
              </a:rPr>
              <a:t>AS160</a:t>
            </a:r>
          </a:p>
        </p:txBody>
      </p:sp>
      <p:sp>
        <p:nvSpPr>
          <p:cNvPr id="7200" name="ZoneTexte 32"/>
          <p:cNvSpPr txBox="1">
            <a:spLocks noChangeArrowheads="1"/>
          </p:cNvSpPr>
          <p:nvPr/>
        </p:nvSpPr>
        <p:spPr bwMode="auto">
          <a:xfrm>
            <a:off x="3217863" y="4356100"/>
            <a:ext cx="320675" cy="339725"/>
          </a:xfrm>
          <a:prstGeom prst="rect">
            <a:avLst/>
          </a:prstGeom>
          <a:noFill/>
          <a:ln w="9525">
            <a:noFill/>
            <a:miter lim="800000"/>
            <a:headEnd/>
            <a:tailEnd/>
          </a:ln>
        </p:spPr>
        <p:txBody>
          <a:bodyPr wrap="none">
            <a:spAutoFit/>
          </a:bodyPr>
          <a:lstStyle/>
          <a:p>
            <a:r>
              <a:rPr lang="fr-CA" sz="1600" b="1"/>
              <a:t>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age 3" descr="36-Glucose_Insulin_fig3-FILM_fond.png"/>
          <p:cNvPicPr>
            <a:picLocks noChangeAspect="1"/>
          </p:cNvPicPr>
          <p:nvPr/>
        </p:nvPicPr>
        <p:blipFill>
          <a:blip r:embed="rId2" cstate="print"/>
          <a:srcRect/>
          <a:stretch>
            <a:fillRect/>
          </a:stretch>
        </p:blipFill>
        <p:spPr bwMode="auto">
          <a:xfrm>
            <a:off x="1588" y="0"/>
            <a:ext cx="9140825" cy="6858000"/>
          </a:xfrm>
          <a:prstGeom prst="rect">
            <a:avLst/>
          </a:prstGeom>
          <a:noFill/>
          <a:ln w="9525">
            <a:noFill/>
            <a:miter lim="800000"/>
            <a:headEnd/>
            <a:tailEnd/>
          </a:ln>
        </p:spPr>
      </p:pic>
      <p:sp>
        <p:nvSpPr>
          <p:cNvPr id="8195" name="Titre 1"/>
          <p:cNvSpPr>
            <a:spLocks noGrp="1"/>
          </p:cNvSpPr>
          <p:nvPr>
            <p:ph type="title"/>
          </p:nvPr>
        </p:nvSpPr>
        <p:spPr>
          <a:xfrm>
            <a:off x="179388" y="63500"/>
            <a:ext cx="8280400" cy="708025"/>
          </a:xfrm>
        </p:spPr>
        <p:txBody>
          <a:bodyPr/>
          <a:lstStyle/>
          <a:p>
            <a:r>
              <a:rPr lang="en-US" sz="2000">
                <a:solidFill>
                  <a:schemeClr val="tx1"/>
                </a:solidFill>
              </a:rPr>
              <a:t>IMPACT OF INTRA-ABDOMINAL FAT ON PLASMA GLUCOSE-INSULIN HOMEOSTASIS</a:t>
            </a:r>
            <a:endParaRPr lang="fr-FR" sz="2000">
              <a:solidFill>
                <a:schemeClr val="tx1"/>
              </a:solidFill>
            </a:endParaRPr>
          </a:p>
        </p:txBody>
      </p:sp>
      <p:pic>
        <p:nvPicPr>
          <p:cNvPr id="8196" name="Image 4" descr="legende.png"/>
          <p:cNvPicPr>
            <a:picLocks noChangeAspect="1"/>
          </p:cNvPicPr>
          <p:nvPr/>
        </p:nvPicPr>
        <p:blipFill>
          <a:blip r:embed="rId3" cstate="print"/>
          <a:srcRect/>
          <a:stretch>
            <a:fillRect/>
          </a:stretch>
        </p:blipFill>
        <p:spPr bwMode="auto">
          <a:xfrm>
            <a:off x="180975" y="5226050"/>
            <a:ext cx="3127375" cy="884238"/>
          </a:xfrm>
          <a:prstGeom prst="rect">
            <a:avLst/>
          </a:prstGeom>
          <a:noFill/>
          <a:ln w="9525">
            <a:noFill/>
            <a:miter lim="800000"/>
            <a:headEnd/>
            <a:tailEnd/>
          </a:ln>
        </p:spPr>
      </p:pic>
      <p:sp>
        <p:nvSpPr>
          <p:cNvPr id="8197" name="ZoneTexte 21"/>
          <p:cNvSpPr txBox="1">
            <a:spLocks noChangeArrowheads="1"/>
          </p:cNvSpPr>
          <p:nvPr/>
        </p:nvSpPr>
        <p:spPr bwMode="auto">
          <a:xfrm>
            <a:off x="288925" y="5210175"/>
            <a:ext cx="781050" cy="292100"/>
          </a:xfrm>
          <a:prstGeom prst="rect">
            <a:avLst/>
          </a:prstGeom>
          <a:noFill/>
          <a:ln w="9525">
            <a:noFill/>
            <a:miter lim="800000"/>
            <a:headEnd/>
            <a:tailEnd/>
          </a:ln>
        </p:spPr>
        <p:txBody>
          <a:bodyPr wrap="none">
            <a:spAutoFit/>
          </a:bodyPr>
          <a:lstStyle/>
          <a:p>
            <a:r>
              <a:rPr lang="fr-CA" sz="1300" b="1" i="1">
                <a:solidFill>
                  <a:srgbClr val="C00000"/>
                </a:solidFill>
              </a:rPr>
              <a:t>Legend</a:t>
            </a:r>
          </a:p>
        </p:txBody>
      </p:sp>
      <p:sp>
        <p:nvSpPr>
          <p:cNvPr id="7" name="ZoneTexte 6"/>
          <p:cNvSpPr txBox="1"/>
          <p:nvPr/>
        </p:nvSpPr>
        <p:spPr>
          <a:xfrm>
            <a:off x="260350" y="5476875"/>
            <a:ext cx="3051175" cy="577850"/>
          </a:xfrm>
          <a:prstGeom prst="rect">
            <a:avLst/>
          </a:prstGeom>
          <a:noFill/>
        </p:spPr>
        <p:txBody>
          <a:bodyPr wrap="none">
            <a:spAutoFit/>
          </a:bodyPr>
          <a:lstStyle/>
          <a:p>
            <a:pPr>
              <a:defRPr/>
            </a:pPr>
            <a:r>
              <a:rPr lang="en-US" sz="1050" b="1" dirty="0"/>
              <a:t>1 different from non-obese subjects (p&lt;0.05)</a:t>
            </a:r>
          </a:p>
          <a:p>
            <a:pPr>
              <a:defRPr/>
            </a:pPr>
            <a:r>
              <a:rPr lang="en-US" sz="1050" b="1" dirty="0"/>
              <a:t>2 different from obese subjects with</a:t>
            </a:r>
          </a:p>
          <a:p>
            <a:pPr>
              <a:defRPr/>
            </a:pPr>
            <a:r>
              <a:rPr lang="fr-CA" sz="1050" b="1" dirty="0"/>
              <a:t>   </a:t>
            </a:r>
            <a:r>
              <a:rPr lang="fr-CA" sz="1050" b="1" dirty="0" err="1"/>
              <a:t>low</a:t>
            </a:r>
            <a:r>
              <a:rPr lang="fr-CA" sz="1050" b="1" dirty="0"/>
              <a:t> intra-abdominal fat (p&lt;0.05)</a:t>
            </a:r>
          </a:p>
        </p:txBody>
      </p:sp>
      <p:sp>
        <p:nvSpPr>
          <p:cNvPr id="8199" name="Rectangle 37"/>
          <p:cNvSpPr>
            <a:spLocks noChangeArrowheads="1"/>
          </p:cNvSpPr>
          <p:nvPr/>
        </p:nvSpPr>
        <p:spPr bwMode="auto">
          <a:xfrm>
            <a:off x="4876800" y="6211888"/>
            <a:ext cx="4029075" cy="496887"/>
          </a:xfrm>
          <a:prstGeom prst="rect">
            <a:avLst/>
          </a:prstGeom>
          <a:solidFill>
            <a:srgbClr val="D8ECEA">
              <a:alpha val="89018"/>
            </a:srgbClr>
          </a:solidFill>
          <a:ln w="9525">
            <a:miter lim="800000"/>
            <a:headEnd/>
            <a:tailEnd/>
          </a:ln>
          <a:scene3d>
            <a:camera prst="legacyObliqueTopRight"/>
            <a:lightRig rig="legacyFlat4" dir="b"/>
          </a:scene3d>
          <a:sp3d extrusionH="201600" prstMaterial="legacyMatte">
            <a:bevelT w="13500" h="13500" prst="angle"/>
            <a:bevelB w="13500" h="13500" prst="angle"/>
            <a:extrusionClr>
              <a:srgbClr val="D8ECEA"/>
            </a:extrusionClr>
          </a:sp3d>
        </p:spPr>
        <p:txBody>
          <a:bodyPr anchor="ctr">
            <a:flatTx/>
          </a:bodyPr>
          <a:lstStyle/>
          <a:p>
            <a:r>
              <a:rPr lang="fr-CA" sz="1000"/>
              <a:t>Copyright© 1992 American Diabetes Association</a:t>
            </a:r>
          </a:p>
          <a:p>
            <a:r>
              <a:rPr lang="fr-CA" sz="1000"/>
              <a:t>From Diabetes</a:t>
            </a:r>
            <a:r>
              <a:rPr lang="fr-CA" sz="1000" baseline="30000"/>
              <a:t>®</a:t>
            </a:r>
            <a:r>
              <a:rPr lang="fr-CA" sz="1000"/>
              <a:t>, vol. 41, 1992; 826-834</a:t>
            </a:r>
          </a:p>
          <a:p>
            <a:r>
              <a:rPr lang="en-US" sz="1000"/>
              <a:t>Reprinted with permission from the American Diabetes Association</a:t>
            </a:r>
            <a:endParaRPr lang="fr-CA" sz="1000"/>
          </a:p>
        </p:txBody>
      </p:sp>
      <p:grpSp>
        <p:nvGrpSpPr>
          <p:cNvPr id="2" name="Group 33"/>
          <p:cNvGrpSpPr>
            <a:grpSpLocks/>
          </p:cNvGrpSpPr>
          <p:nvPr/>
        </p:nvGrpSpPr>
        <p:grpSpPr bwMode="auto">
          <a:xfrm>
            <a:off x="760413" y="1087438"/>
            <a:ext cx="1749425" cy="382587"/>
            <a:chOff x="2229" y="714"/>
            <a:chExt cx="916" cy="511"/>
          </a:xfrm>
        </p:grpSpPr>
        <p:sp>
          <p:nvSpPr>
            <p:cNvPr id="8221" name="Rectangle 34"/>
            <p:cNvSpPr>
              <a:spLocks noChangeArrowheads="1"/>
            </p:cNvSpPr>
            <p:nvPr/>
          </p:nvSpPr>
          <p:spPr bwMode="auto">
            <a:xfrm>
              <a:off x="2233" y="714"/>
              <a:ext cx="912" cy="511"/>
            </a:xfrm>
            <a:prstGeom prst="rect">
              <a:avLst/>
            </a:prstGeom>
            <a:solidFill>
              <a:schemeClr val="bg1"/>
            </a:solidFill>
            <a:ln w="9525">
              <a:noFill/>
              <a:miter lim="800000"/>
              <a:headEnd/>
              <a:tailEnd/>
            </a:ln>
          </p:spPr>
          <p:txBody>
            <a:bodyPr anchor="ctr"/>
            <a:lstStyle/>
            <a:p>
              <a:pPr marL="92075"/>
              <a:r>
                <a:rPr lang="en-US" sz="1300" b="1"/>
                <a:t>Glucose (mmol/l)</a:t>
              </a:r>
            </a:p>
          </p:txBody>
        </p:sp>
        <p:sp>
          <p:nvSpPr>
            <p:cNvPr id="8222" name="Rectangle 35"/>
            <p:cNvSpPr>
              <a:spLocks noChangeArrowheads="1"/>
            </p:cNvSpPr>
            <p:nvPr/>
          </p:nvSpPr>
          <p:spPr bwMode="auto">
            <a:xfrm>
              <a:off x="2229" y="715"/>
              <a:ext cx="42"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3" name="Group 33"/>
          <p:cNvGrpSpPr>
            <a:grpSpLocks/>
          </p:cNvGrpSpPr>
          <p:nvPr/>
        </p:nvGrpSpPr>
        <p:grpSpPr bwMode="auto">
          <a:xfrm>
            <a:off x="5322888" y="1042988"/>
            <a:ext cx="1751012" cy="382587"/>
            <a:chOff x="2229" y="714"/>
            <a:chExt cx="916" cy="511"/>
          </a:xfrm>
        </p:grpSpPr>
        <p:sp>
          <p:nvSpPr>
            <p:cNvPr id="8219" name="Rectangle 34"/>
            <p:cNvSpPr>
              <a:spLocks noChangeArrowheads="1"/>
            </p:cNvSpPr>
            <p:nvPr/>
          </p:nvSpPr>
          <p:spPr bwMode="auto">
            <a:xfrm>
              <a:off x="2233" y="714"/>
              <a:ext cx="912" cy="511"/>
            </a:xfrm>
            <a:prstGeom prst="rect">
              <a:avLst/>
            </a:prstGeom>
            <a:solidFill>
              <a:schemeClr val="bg1"/>
            </a:solidFill>
            <a:ln w="9525">
              <a:noFill/>
              <a:miter lim="800000"/>
              <a:headEnd/>
              <a:tailEnd/>
            </a:ln>
          </p:spPr>
          <p:txBody>
            <a:bodyPr anchor="ctr"/>
            <a:lstStyle/>
            <a:p>
              <a:pPr marL="92075"/>
              <a:r>
                <a:rPr lang="en-US" sz="1300" b="1"/>
                <a:t>Insulin (pmol/l)</a:t>
              </a:r>
            </a:p>
          </p:txBody>
        </p:sp>
        <p:sp>
          <p:nvSpPr>
            <p:cNvPr id="8220" name="Rectangle 35"/>
            <p:cNvSpPr>
              <a:spLocks noChangeArrowheads="1"/>
            </p:cNvSpPr>
            <p:nvPr/>
          </p:nvSpPr>
          <p:spPr bwMode="auto">
            <a:xfrm>
              <a:off x="2229" y="715"/>
              <a:ext cx="42" cy="510"/>
            </a:xfrm>
            <a:prstGeom prst="rect">
              <a:avLst/>
            </a:prstGeom>
            <a:solidFill>
              <a:srgbClr val="B00000"/>
            </a:solidFill>
            <a:ln w="9525">
              <a:noFill/>
              <a:miter lim="800000"/>
              <a:headEnd/>
              <a:tailEnd/>
            </a:ln>
          </p:spPr>
          <p:txBody>
            <a:bodyPr wrap="none" anchor="ctr"/>
            <a:lstStyle/>
            <a:p>
              <a:pPr algn="ctr"/>
              <a:endParaRPr lang="fr-FR" sz="1000" b="1"/>
            </a:p>
          </p:txBody>
        </p:sp>
      </p:grpSp>
      <p:sp>
        <p:nvSpPr>
          <p:cNvPr id="8202" name="ZoneTexte 14"/>
          <p:cNvSpPr txBox="1">
            <a:spLocks noChangeArrowheads="1"/>
          </p:cNvSpPr>
          <p:nvPr/>
        </p:nvSpPr>
        <p:spPr bwMode="auto">
          <a:xfrm>
            <a:off x="3271838" y="1568450"/>
            <a:ext cx="1235075" cy="292100"/>
          </a:xfrm>
          <a:prstGeom prst="rect">
            <a:avLst/>
          </a:prstGeom>
          <a:noFill/>
          <a:ln w="9525">
            <a:noFill/>
            <a:miter lim="800000"/>
            <a:headEnd/>
            <a:tailEnd/>
          </a:ln>
        </p:spPr>
        <p:txBody>
          <a:bodyPr wrap="none">
            <a:spAutoFit/>
          </a:bodyPr>
          <a:lstStyle/>
          <a:p>
            <a:r>
              <a:rPr lang="fr-CA" sz="1300" b="1"/>
              <a:t>Glucose area</a:t>
            </a:r>
          </a:p>
        </p:txBody>
      </p:sp>
      <p:sp>
        <p:nvSpPr>
          <p:cNvPr id="8203" name="ZoneTexte 15"/>
          <p:cNvSpPr txBox="1">
            <a:spLocks noChangeArrowheads="1"/>
          </p:cNvSpPr>
          <p:nvPr/>
        </p:nvSpPr>
        <p:spPr bwMode="auto">
          <a:xfrm>
            <a:off x="7880350" y="1497013"/>
            <a:ext cx="1114425" cy="292100"/>
          </a:xfrm>
          <a:prstGeom prst="rect">
            <a:avLst/>
          </a:prstGeom>
          <a:noFill/>
          <a:ln w="9525">
            <a:noFill/>
            <a:miter lim="800000"/>
            <a:headEnd/>
            <a:tailEnd/>
          </a:ln>
        </p:spPr>
        <p:txBody>
          <a:bodyPr wrap="none">
            <a:spAutoFit/>
          </a:bodyPr>
          <a:lstStyle/>
          <a:p>
            <a:r>
              <a:rPr lang="fr-CA" sz="1300" b="1"/>
              <a:t>Insulin area</a:t>
            </a:r>
          </a:p>
        </p:txBody>
      </p:sp>
      <p:sp>
        <p:nvSpPr>
          <p:cNvPr id="8204" name="ZoneTexte 16"/>
          <p:cNvSpPr txBox="1">
            <a:spLocks noChangeArrowheads="1"/>
          </p:cNvSpPr>
          <p:nvPr/>
        </p:nvSpPr>
        <p:spPr bwMode="auto">
          <a:xfrm>
            <a:off x="1470025" y="4195763"/>
            <a:ext cx="1643063" cy="338137"/>
          </a:xfrm>
          <a:prstGeom prst="rect">
            <a:avLst/>
          </a:prstGeom>
          <a:noFill/>
          <a:ln w="9525">
            <a:noFill/>
            <a:miter lim="800000"/>
            <a:headEnd/>
            <a:tailEnd/>
          </a:ln>
        </p:spPr>
        <p:txBody>
          <a:bodyPr wrap="none">
            <a:spAutoFit/>
          </a:bodyPr>
          <a:lstStyle/>
          <a:p>
            <a:r>
              <a:rPr lang="fr-CA" sz="1600" b="1"/>
              <a:t>Time (minutes)</a:t>
            </a:r>
          </a:p>
        </p:txBody>
      </p:sp>
      <p:sp>
        <p:nvSpPr>
          <p:cNvPr id="8205" name="ZoneTexte 17"/>
          <p:cNvSpPr txBox="1">
            <a:spLocks noChangeArrowheads="1"/>
          </p:cNvSpPr>
          <p:nvPr/>
        </p:nvSpPr>
        <p:spPr bwMode="auto">
          <a:xfrm>
            <a:off x="6078538" y="4203700"/>
            <a:ext cx="1643062" cy="339725"/>
          </a:xfrm>
          <a:prstGeom prst="rect">
            <a:avLst/>
          </a:prstGeom>
          <a:noFill/>
          <a:ln w="9525">
            <a:noFill/>
            <a:miter lim="800000"/>
            <a:headEnd/>
            <a:tailEnd/>
          </a:ln>
        </p:spPr>
        <p:txBody>
          <a:bodyPr wrap="none">
            <a:spAutoFit/>
          </a:bodyPr>
          <a:lstStyle/>
          <a:p>
            <a:r>
              <a:rPr lang="fr-CA" sz="1600" b="1"/>
              <a:t>Time (minutes)</a:t>
            </a:r>
          </a:p>
        </p:txBody>
      </p:sp>
      <p:sp>
        <p:nvSpPr>
          <p:cNvPr id="20" name="Rogner un rectangle à un seul coin 19"/>
          <p:cNvSpPr/>
          <p:nvPr/>
        </p:nvSpPr>
        <p:spPr>
          <a:xfrm flipH="1">
            <a:off x="1155700" y="4670425"/>
            <a:ext cx="7029450" cy="484188"/>
          </a:xfrm>
          <a:prstGeom prst="snip1Rect">
            <a:avLst>
              <a:gd name="adj" fmla="val 8975"/>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21" name="Rogner un rectangle à un seul coin 20"/>
          <p:cNvSpPr/>
          <p:nvPr/>
        </p:nvSpPr>
        <p:spPr>
          <a:xfrm flipH="1">
            <a:off x="1219199" y="4733164"/>
            <a:ext cx="2259105" cy="35899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marL="268288">
              <a:defRPr/>
            </a:pPr>
            <a:r>
              <a:rPr lang="fr-CA" sz="1400" b="1" kern="100" dirty="0">
                <a:solidFill>
                  <a:schemeClr val="tx1"/>
                </a:solidFill>
              </a:rPr>
              <a:t>Non-obese</a:t>
            </a:r>
          </a:p>
        </p:txBody>
      </p:sp>
      <p:pic>
        <p:nvPicPr>
          <p:cNvPr id="8210" name="Image 21" descr="marque_verte_dégradé.png"/>
          <p:cNvPicPr>
            <a:picLocks noChangeAspect="1"/>
          </p:cNvPicPr>
          <p:nvPr/>
        </p:nvPicPr>
        <p:blipFill>
          <a:blip r:embed="rId4" cstate="print"/>
          <a:srcRect/>
          <a:stretch>
            <a:fillRect/>
          </a:stretch>
        </p:blipFill>
        <p:spPr bwMode="auto">
          <a:xfrm>
            <a:off x="1304925" y="4806950"/>
            <a:ext cx="222250" cy="211138"/>
          </a:xfrm>
          <a:prstGeom prst="rect">
            <a:avLst/>
          </a:prstGeom>
          <a:noFill/>
          <a:ln w="9525">
            <a:noFill/>
            <a:miter lim="800000"/>
            <a:headEnd/>
            <a:tailEnd/>
          </a:ln>
        </p:spPr>
      </p:pic>
      <p:sp>
        <p:nvSpPr>
          <p:cNvPr id="23" name="Rogner un rectangle à un seul coin 22"/>
          <p:cNvSpPr/>
          <p:nvPr/>
        </p:nvSpPr>
        <p:spPr>
          <a:xfrm flipH="1">
            <a:off x="3550022" y="4733164"/>
            <a:ext cx="2259105" cy="35899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268288">
              <a:defRPr/>
            </a:pPr>
            <a:r>
              <a:rPr lang="fr-CA" sz="950" b="1" dirty="0">
                <a:solidFill>
                  <a:schemeClr val="tx1"/>
                </a:solidFill>
              </a:rPr>
              <a:t>Obese </a:t>
            </a:r>
            <a:r>
              <a:rPr lang="fr-CA" sz="950" b="1" dirty="0" err="1">
                <a:solidFill>
                  <a:schemeClr val="tx1"/>
                </a:solidFill>
              </a:rPr>
              <a:t>with</a:t>
            </a:r>
            <a:r>
              <a:rPr lang="fr-CA" sz="950" b="1" dirty="0">
                <a:solidFill>
                  <a:schemeClr val="tx1"/>
                </a:solidFill>
              </a:rPr>
              <a:t> </a:t>
            </a:r>
            <a:r>
              <a:rPr lang="fr-CA" sz="950" b="1" dirty="0" err="1">
                <a:solidFill>
                  <a:schemeClr val="tx1"/>
                </a:solidFill>
              </a:rPr>
              <a:t>low</a:t>
            </a:r>
            <a:r>
              <a:rPr lang="fr-CA" sz="950" b="1" dirty="0">
                <a:solidFill>
                  <a:schemeClr val="tx1"/>
                </a:solidFill>
              </a:rPr>
              <a:t> intra-abdominal fat accumulation</a:t>
            </a:r>
            <a:endParaRPr lang="fr-CA" sz="950" b="1" kern="100" dirty="0">
              <a:solidFill>
                <a:schemeClr val="tx1"/>
              </a:solidFill>
            </a:endParaRPr>
          </a:p>
        </p:txBody>
      </p:sp>
      <p:pic>
        <p:nvPicPr>
          <p:cNvPr id="8214" name="Image 23" descr="marque_jaune_dégradée.png"/>
          <p:cNvPicPr>
            <a:picLocks noChangeAspect="1"/>
          </p:cNvPicPr>
          <p:nvPr/>
        </p:nvPicPr>
        <p:blipFill>
          <a:blip r:embed="rId5" cstate="print"/>
          <a:srcRect/>
          <a:stretch>
            <a:fillRect/>
          </a:stretch>
        </p:blipFill>
        <p:spPr bwMode="auto">
          <a:xfrm>
            <a:off x="3621088" y="4808538"/>
            <a:ext cx="228600" cy="207962"/>
          </a:xfrm>
          <a:prstGeom prst="rect">
            <a:avLst/>
          </a:prstGeom>
          <a:noFill/>
          <a:ln w="9525">
            <a:noFill/>
            <a:miter lim="800000"/>
            <a:headEnd/>
            <a:tailEnd/>
          </a:ln>
        </p:spPr>
      </p:pic>
      <p:sp>
        <p:nvSpPr>
          <p:cNvPr id="25" name="Rogner un rectangle à un seul coin 24"/>
          <p:cNvSpPr/>
          <p:nvPr/>
        </p:nvSpPr>
        <p:spPr>
          <a:xfrm flipH="1">
            <a:off x="5880846" y="4733164"/>
            <a:ext cx="2259105" cy="35899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268288">
              <a:defRPr/>
            </a:pPr>
            <a:r>
              <a:rPr lang="fr-CA" sz="950" b="1" dirty="0">
                <a:solidFill>
                  <a:schemeClr val="tx1"/>
                </a:solidFill>
              </a:rPr>
              <a:t>Obese </a:t>
            </a:r>
            <a:r>
              <a:rPr lang="fr-CA" sz="950" b="1" dirty="0" err="1">
                <a:solidFill>
                  <a:schemeClr val="tx1"/>
                </a:solidFill>
              </a:rPr>
              <a:t>with</a:t>
            </a:r>
            <a:r>
              <a:rPr lang="fr-CA" sz="950" b="1" dirty="0">
                <a:solidFill>
                  <a:schemeClr val="tx1"/>
                </a:solidFill>
              </a:rPr>
              <a:t> </a:t>
            </a:r>
            <a:r>
              <a:rPr lang="fr-CA" sz="950" b="1" dirty="0" err="1">
                <a:solidFill>
                  <a:schemeClr val="tx1"/>
                </a:solidFill>
              </a:rPr>
              <a:t>high</a:t>
            </a:r>
            <a:r>
              <a:rPr lang="fr-CA" sz="950" b="1" dirty="0">
                <a:solidFill>
                  <a:schemeClr val="tx1"/>
                </a:solidFill>
              </a:rPr>
              <a:t> intra-abdominal fat accumulation</a:t>
            </a:r>
            <a:endParaRPr lang="fr-CA" sz="950" b="1" kern="100" dirty="0">
              <a:solidFill>
                <a:schemeClr val="tx1"/>
              </a:solidFill>
            </a:endParaRPr>
          </a:p>
        </p:txBody>
      </p:sp>
      <p:pic>
        <p:nvPicPr>
          <p:cNvPr id="8218" name="Image 25" descr="marque_rouge_dégradé_2.png"/>
          <p:cNvPicPr>
            <a:picLocks noChangeAspect="1"/>
          </p:cNvPicPr>
          <p:nvPr/>
        </p:nvPicPr>
        <p:blipFill>
          <a:blip r:embed="rId6" cstate="print"/>
          <a:srcRect/>
          <a:stretch>
            <a:fillRect/>
          </a:stretch>
        </p:blipFill>
        <p:spPr bwMode="auto">
          <a:xfrm>
            <a:off x="5945188" y="4808538"/>
            <a:ext cx="220662" cy="2079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age 3" descr="37-Glucose_Insulin_fig4-FILM_fond.png"/>
          <p:cNvPicPr>
            <a:picLocks noChangeAspect="1"/>
          </p:cNvPicPr>
          <p:nvPr/>
        </p:nvPicPr>
        <p:blipFill>
          <a:blip r:embed="rId2" cstate="print"/>
          <a:srcRect/>
          <a:stretch>
            <a:fillRect/>
          </a:stretch>
        </p:blipFill>
        <p:spPr bwMode="auto">
          <a:xfrm>
            <a:off x="1588" y="0"/>
            <a:ext cx="9140825" cy="6858000"/>
          </a:xfrm>
          <a:prstGeom prst="rect">
            <a:avLst/>
          </a:prstGeom>
          <a:noFill/>
          <a:ln w="9525">
            <a:noFill/>
            <a:miter lim="800000"/>
            <a:headEnd/>
            <a:tailEnd/>
          </a:ln>
        </p:spPr>
      </p:pic>
      <p:sp>
        <p:nvSpPr>
          <p:cNvPr id="9219" name="Titre 1"/>
          <p:cNvSpPr>
            <a:spLocks noGrp="1"/>
          </p:cNvSpPr>
          <p:nvPr>
            <p:ph type="title"/>
          </p:nvPr>
        </p:nvSpPr>
        <p:spPr>
          <a:xfrm>
            <a:off x="179388" y="9525"/>
            <a:ext cx="8489950" cy="708025"/>
          </a:xfrm>
        </p:spPr>
        <p:txBody>
          <a:bodyPr/>
          <a:lstStyle/>
          <a:p>
            <a:r>
              <a:rPr lang="en-US" sz="2000">
                <a:solidFill>
                  <a:schemeClr val="tx1"/>
                </a:solidFill>
              </a:rPr>
              <a:t>MODEL FOR ADIPOSE TISSUE MACROPHAGE POLARIZATION AND ITS FUNCTION IN ADIPOSE TISSUE WITH PROGRESSIVE OBESITY</a:t>
            </a:r>
            <a:endParaRPr lang="fr-FR" sz="2000">
              <a:solidFill>
                <a:schemeClr val="tx1"/>
              </a:solidFill>
            </a:endParaRPr>
          </a:p>
        </p:txBody>
      </p:sp>
      <p:pic>
        <p:nvPicPr>
          <p:cNvPr id="9220" name="Image 4" descr="legende.png"/>
          <p:cNvPicPr>
            <a:picLocks noChangeAspect="1"/>
          </p:cNvPicPr>
          <p:nvPr/>
        </p:nvPicPr>
        <p:blipFill>
          <a:blip r:embed="rId3" cstate="print"/>
          <a:srcRect/>
          <a:stretch>
            <a:fillRect/>
          </a:stretch>
        </p:blipFill>
        <p:spPr bwMode="auto">
          <a:xfrm>
            <a:off x="3640138" y="4170363"/>
            <a:ext cx="2671762" cy="1603375"/>
          </a:xfrm>
          <a:prstGeom prst="rect">
            <a:avLst/>
          </a:prstGeom>
          <a:noFill/>
          <a:ln w="9525">
            <a:noFill/>
            <a:miter lim="800000"/>
            <a:headEnd/>
            <a:tailEnd/>
          </a:ln>
        </p:spPr>
      </p:pic>
      <p:sp>
        <p:nvSpPr>
          <p:cNvPr id="9221" name="ZoneTexte 21"/>
          <p:cNvSpPr txBox="1">
            <a:spLocks noChangeArrowheads="1"/>
          </p:cNvSpPr>
          <p:nvPr/>
        </p:nvSpPr>
        <p:spPr bwMode="auto">
          <a:xfrm>
            <a:off x="3767138" y="4143375"/>
            <a:ext cx="781050" cy="292100"/>
          </a:xfrm>
          <a:prstGeom prst="rect">
            <a:avLst/>
          </a:prstGeom>
          <a:noFill/>
          <a:ln w="9525">
            <a:noFill/>
            <a:miter lim="800000"/>
            <a:headEnd/>
            <a:tailEnd/>
          </a:ln>
        </p:spPr>
        <p:txBody>
          <a:bodyPr wrap="none">
            <a:spAutoFit/>
          </a:bodyPr>
          <a:lstStyle/>
          <a:p>
            <a:r>
              <a:rPr lang="fr-CA" sz="1300" b="1" i="1">
                <a:solidFill>
                  <a:srgbClr val="C00000"/>
                </a:solidFill>
              </a:rPr>
              <a:t>Legend</a:t>
            </a:r>
          </a:p>
        </p:txBody>
      </p:sp>
      <p:sp>
        <p:nvSpPr>
          <p:cNvPr id="9222" name="ZoneTexte 6"/>
          <p:cNvSpPr txBox="1">
            <a:spLocks noChangeArrowheads="1"/>
          </p:cNvSpPr>
          <p:nvPr/>
        </p:nvSpPr>
        <p:spPr bwMode="auto">
          <a:xfrm>
            <a:off x="3749675" y="4405313"/>
            <a:ext cx="2520950" cy="1362075"/>
          </a:xfrm>
          <a:prstGeom prst="rect">
            <a:avLst/>
          </a:prstGeom>
          <a:noFill/>
          <a:ln w="9525">
            <a:noFill/>
            <a:miter lim="800000"/>
            <a:headEnd/>
            <a:tailEnd/>
          </a:ln>
        </p:spPr>
        <p:txBody>
          <a:bodyPr wrap="none">
            <a:spAutoFit/>
          </a:bodyPr>
          <a:lstStyle/>
          <a:p>
            <a:pPr>
              <a:lnSpc>
                <a:spcPts val="850"/>
              </a:lnSpc>
            </a:pPr>
            <a:r>
              <a:rPr lang="fr-CA" sz="900" b="1"/>
              <a:t>ATM</a:t>
            </a:r>
            <a:r>
              <a:rPr lang="fr-CA" sz="900"/>
              <a:t> = adipose tissue macrophage</a:t>
            </a:r>
          </a:p>
          <a:p>
            <a:pPr>
              <a:lnSpc>
                <a:spcPts val="850"/>
              </a:lnSpc>
            </a:pPr>
            <a:r>
              <a:rPr lang="fr-CA" sz="900" b="1"/>
              <a:t>CLS</a:t>
            </a:r>
            <a:r>
              <a:rPr lang="fr-CA" sz="900"/>
              <a:t> = crownlike structures</a:t>
            </a:r>
          </a:p>
          <a:p>
            <a:pPr>
              <a:lnSpc>
                <a:spcPts val="850"/>
              </a:lnSpc>
            </a:pPr>
            <a:r>
              <a:rPr lang="fr-CA" sz="900" b="1"/>
              <a:t>DIO</a:t>
            </a:r>
            <a:r>
              <a:rPr lang="fr-CA" sz="900"/>
              <a:t> = diet-induced obesity</a:t>
            </a:r>
          </a:p>
          <a:p>
            <a:pPr>
              <a:lnSpc>
                <a:spcPts val="850"/>
              </a:lnSpc>
            </a:pPr>
            <a:r>
              <a:rPr lang="fr-CA" sz="900" b="1"/>
              <a:t>FFA</a:t>
            </a:r>
            <a:r>
              <a:rPr lang="fr-CA" sz="900"/>
              <a:t> = free fatty acids</a:t>
            </a:r>
          </a:p>
          <a:p>
            <a:pPr>
              <a:lnSpc>
                <a:spcPts val="850"/>
              </a:lnSpc>
            </a:pPr>
            <a:r>
              <a:rPr lang="fr-CA" sz="900" b="1"/>
              <a:t>IL</a:t>
            </a:r>
            <a:r>
              <a:rPr lang="fr-CA" sz="900"/>
              <a:t> = interleukin</a:t>
            </a:r>
          </a:p>
          <a:p>
            <a:pPr>
              <a:lnSpc>
                <a:spcPts val="850"/>
              </a:lnSpc>
            </a:pPr>
            <a:r>
              <a:rPr lang="es-ES" sz="900" b="1"/>
              <a:t>iNOS</a:t>
            </a:r>
            <a:r>
              <a:rPr lang="es-ES" sz="900"/>
              <a:t> = inducible nitric oxide synthase</a:t>
            </a:r>
          </a:p>
          <a:p>
            <a:pPr>
              <a:lnSpc>
                <a:spcPts val="850"/>
              </a:lnSpc>
            </a:pPr>
            <a:r>
              <a:rPr lang="fr-CA" sz="900" b="1"/>
              <a:t>JNK</a:t>
            </a:r>
            <a:r>
              <a:rPr lang="fr-CA" sz="900"/>
              <a:t> = C-jun N-terminal kinase</a:t>
            </a:r>
          </a:p>
          <a:p>
            <a:pPr>
              <a:lnSpc>
                <a:spcPts val="850"/>
              </a:lnSpc>
            </a:pPr>
            <a:r>
              <a:rPr lang="fr-CA" sz="900" b="1"/>
              <a:t>MCP-1</a:t>
            </a:r>
            <a:r>
              <a:rPr lang="fr-CA" sz="900"/>
              <a:t> = monocyte chemoattractant protein-1</a:t>
            </a:r>
          </a:p>
          <a:p>
            <a:pPr>
              <a:lnSpc>
                <a:spcPts val="850"/>
              </a:lnSpc>
            </a:pPr>
            <a:r>
              <a:rPr lang="fr-CA" sz="900" b="1"/>
              <a:t>NF-</a:t>
            </a:r>
            <a:r>
              <a:rPr lang="el-GR" sz="900" b="1"/>
              <a:t>κ</a:t>
            </a:r>
            <a:r>
              <a:rPr lang="fr-CA" sz="900" b="1"/>
              <a:t>B </a:t>
            </a:r>
            <a:r>
              <a:rPr lang="fr-CA" sz="900"/>
              <a:t>= nuclear factor-</a:t>
            </a:r>
            <a:r>
              <a:rPr lang="az-Cyrl-AZ" sz="900"/>
              <a:t>к</a:t>
            </a:r>
            <a:r>
              <a:rPr lang="fr-CA" sz="900"/>
              <a:t>B</a:t>
            </a:r>
          </a:p>
          <a:p>
            <a:pPr>
              <a:lnSpc>
                <a:spcPts val="850"/>
              </a:lnSpc>
            </a:pPr>
            <a:r>
              <a:rPr lang="fr-CA" sz="900" b="1"/>
              <a:t>NO</a:t>
            </a:r>
            <a:r>
              <a:rPr lang="fr-CA" sz="900"/>
              <a:t> = nitric oxide</a:t>
            </a:r>
          </a:p>
          <a:p>
            <a:pPr>
              <a:lnSpc>
                <a:spcPts val="850"/>
              </a:lnSpc>
            </a:pPr>
            <a:r>
              <a:rPr lang="pt-BR" sz="900" b="1"/>
              <a:t>TNF-α</a:t>
            </a:r>
            <a:r>
              <a:rPr lang="pt-BR" sz="900"/>
              <a:t> = tumor necrosis factor-α</a:t>
            </a:r>
            <a:endParaRPr lang="fr-CA" sz="900"/>
          </a:p>
        </p:txBody>
      </p:sp>
      <p:sp>
        <p:nvSpPr>
          <p:cNvPr id="8" name="ZoneTexte 7"/>
          <p:cNvSpPr txBox="1"/>
          <p:nvPr/>
        </p:nvSpPr>
        <p:spPr>
          <a:xfrm>
            <a:off x="2760663" y="2832100"/>
            <a:ext cx="639762" cy="401638"/>
          </a:xfrm>
          <a:prstGeom prst="rect">
            <a:avLst/>
          </a:prstGeom>
          <a:noFill/>
          <a:effectLst>
            <a:outerShdw blurRad="12700" dist="50800" dir="2700000" algn="tl" rotWithShape="0">
              <a:schemeClr val="bg2">
                <a:alpha val="40000"/>
              </a:schemeClr>
            </a:outerShdw>
          </a:effectLst>
        </p:spPr>
        <p:txBody>
          <a:bodyPr wrap="none">
            <a:spAutoFit/>
          </a:bodyPr>
          <a:lstStyle/>
          <a:p>
            <a:pPr>
              <a:defRPr/>
            </a:pPr>
            <a:r>
              <a:rPr lang="fr-CA" sz="2000" b="1" dirty="0"/>
              <a:t>DIO</a:t>
            </a:r>
          </a:p>
        </p:txBody>
      </p:sp>
      <p:sp>
        <p:nvSpPr>
          <p:cNvPr id="9" name="ZoneTexte 8"/>
          <p:cNvSpPr txBox="1"/>
          <p:nvPr/>
        </p:nvSpPr>
        <p:spPr>
          <a:xfrm>
            <a:off x="5164138" y="2824163"/>
            <a:ext cx="639762" cy="400050"/>
          </a:xfrm>
          <a:prstGeom prst="rect">
            <a:avLst/>
          </a:prstGeom>
          <a:noFill/>
          <a:effectLst>
            <a:outerShdw blurRad="12700" dist="50800" dir="2700000" algn="tl" rotWithShape="0">
              <a:schemeClr val="bg2">
                <a:alpha val="40000"/>
              </a:schemeClr>
            </a:outerShdw>
          </a:effectLst>
        </p:spPr>
        <p:txBody>
          <a:bodyPr wrap="none">
            <a:spAutoFit/>
          </a:bodyPr>
          <a:lstStyle/>
          <a:p>
            <a:pPr>
              <a:defRPr/>
            </a:pPr>
            <a:r>
              <a:rPr lang="fr-CA" sz="2000" b="1" dirty="0"/>
              <a:t>DIO</a:t>
            </a:r>
          </a:p>
        </p:txBody>
      </p:sp>
      <p:grpSp>
        <p:nvGrpSpPr>
          <p:cNvPr id="2" name="Group 33"/>
          <p:cNvGrpSpPr>
            <a:grpSpLocks/>
          </p:cNvGrpSpPr>
          <p:nvPr/>
        </p:nvGrpSpPr>
        <p:grpSpPr bwMode="auto">
          <a:xfrm>
            <a:off x="733425" y="1384300"/>
            <a:ext cx="2270125" cy="439738"/>
            <a:chOff x="2229" y="714"/>
            <a:chExt cx="916" cy="511"/>
          </a:xfrm>
        </p:grpSpPr>
        <p:sp>
          <p:nvSpPr>
            <p:cNvPr id="9257" name="Rectangle 34"/>
            <p:cNvSpPr>
              <a:spLocks noChangeArrowheads="1"/>
            </p:cNvSpPr>
            <p:nvPr/>
          </p:nvSpPr>
          <p:spPr bwMode="auto">
            <a:xfrm>
              <a:off x="2233" y="714"/>
              <a:ext cx="912" cy="511"/>
            </a:xfrm>
            <a:prstGeom prst="rect">
              <a:avLst/>
            </a:prstGeom>
            <a:solidFill>
              <a:schemeClr val="bg1"/>
            </a:solidFill>
            <a:ln w="9525">
              <a:noFill/>
              <a:miter lim="800000"/>
              <a:headEnd/>
              <a:tailEnd/>
            </a:ln>
          </p:spPr>
          <p:txBody>
            <a:bodyPr anchor="ctr"/>
            <a:lstStyle/>
            <a:p>
              <a:pPr marL="3175" algn="ctr"/>
              <a:r>
                <a:rPr lang="en-US" sz="1400" b="1"/>
                <a:t>Leanness</a:t>
              </a:r>
            </a:p>
            <a:p>
              <a:pPr marL="3175" algn="ctr"/>
              <a:r>
                <a:rPr lang="en-US" sz="1400" b="1"/>
                <a:t> Insulin-sensitive</a:t>
              </a:r>
            </a:p>
          </p:txBody>
        </p:sp>
        <p:sp>
          <p:nvSpPr>
            <p:cNvPr id="9258" name="Rectangle 35"/>
            <p:cNvSpPr>
              <a:spLocks noChangeArrowheads="1"/>
            </p:cNvSpPr>
            <p:nvPr/>
          </p:nvSpPr>
          <p:spPr bwMode="auto">
            <a:xfrm>
              <a:off x="2229" y="715"/>
              <a:ext cx="42"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3" name="Group 33"/>
          <p:cNvGrpSpPr>
            <a:grpSpLocks/>
          </p:cNvGrpSpPr>
          <p:nvPr/>
        </p:nvGrpSpPr>
        <p:grpSpPr bwMode="auto">
          <a:xfrm>
            <a:off x="3108325" y="1376363"/>
            <a:ext cx="2270125" cy="447675"/>
            <a:chOff x="2229" y="705"/>
            <a:chExt cx="916" cy="520"/>
          </a:xfrm>
        </p:grpSpPr>
        <p:sp>
          <p:nvSpPr>
            <p:cNvPr id="9255" name="Rectangle 34"/>
            <p:cNvSpPr>
              <a:spLocks noChangeArrowheads="1"/>
            </p:cNvSpPr>
            <p:nvPr/>
          </p:nvSpPr>
          <p:spPr bwMode="auto">
            <a:xfrm>
              <a:off x="2233" y="714"/>
              <a:ext cx="912" cy="511"/>
            </a:xfrm>
            <a:prstGeom prst="rect">
              <a:avLst/>
            </a:prstGeom>
            <a:solidFill>
              <a:schemeClr val="bg1"/>
            </a:solidFill>
            <a:ln w="9525">
              <a:noFill/>
              <a:miter lim="800000"/>
              <a:headEnd/>
              <a:tailEnd/>
            </a:ln>
          </p:spPr>
          <p:txBody>
            <a:bodyPr anchor="ctr"/>
            <a:lstStyle/>
            <a:p>
              <a:pPr marL="3175" algn="ctr"/>
              <a:r>
                <a:rPr lang="en-US" sz="1400" b="1"/>
                <a:t>Mild Obesity</a:t>
              </a:r>
            </a:p>
            <a:p>
              <a:pPr marL="3175" algn="ctr"/>
              <a:r>
                <a:rPr lang="en-US" sz="1400" b="1"/>
                <a:t> Insulin-sensitive</a:t>
              </a:r>
            </a:p>
          </p:txBody>
        </p:sp>
        <p:sp>
          <p:nvSpPr>
            <p:cNvPr id="9256" name="Rectangle 35"/>
            <p:cNvSpPr>
              <a:spLocks noChangeArrowheads="1"/>
            </p:cNvSpPr>
            <p:nvPr/>
          </p:nvSpPr>
          <p:spPr bwMode="auto">
            <a:xfrm>
              <a:off x="2229" y="705"/>
              <a:ext cx="42"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4" name="Group 33"/>
          <p:cNvGrpSpPr>
            <a:grpSpLocks/>
          </p:cNvGrpSpPr>
          <p:nvPr/>
        </p:nvGrpSpPr>
        <p:grpSpPr bwMode="auto">
          <a:xfrm>
            <a:off x="5475288" y="1384300"/>
            <a:ext cx="3201987" cy="439738"/>
            <a:chOff x="2229" y="714"/>
            <a:chExt cx="916" cy="511"/>
          </a:xfrm>
        </p:grpSpPr>
        <p:sp>
          <p:nvSpPr>
            <p:cNvPr id="9253" name="Rectangle 34"/>
            <p:cNvSpPr>
              <a:spLocks noChangeArrowheads="1"/>
            </p:cNvSpPr>
            <p:nvPr/>
          </p:nvSpPr>
          <p:spPr bwMode="auto">
            <a:xfrm>
              <a:off x="2233" y="714"/>
              <a:ext cx="912" cy="511"/>
            </a:xfrm>
            <a:prstGeom prst="rect">
              <a:avLst/>
            </a:prstGeom>
            <a:solidFill>
              <a:schemeClr val="bg1"/>
            </a:solidFill>
            <a:ln w="9525">
              <a:noFill/>
              <a:miter lim="800000"/>
              <a:headEnd/>
              <a:tailEnd/>
            </a:ln>
          </p:spPr>
          <p:txBody>
            <a:bodyPr anchor="ctr"/>
            <a:lstStyle/>
            <a:p>
              <a:pPr marL="3175" algn="ctr"/>
              <a:r>
                <a:rPr lang="en-US" sz="1400" b="1"/>
                <a:t>Severe Obesity</a:t>
              </a:r>
            </a:p>
            <a:p>
              <a:pPr marL="3175" algn="ctr"/>
              <a:r>
                <a:rPr lang="en-US" sz="1400" b="1"/>
                <a:t> Insulin-resistant</a:t>
              </a:r>
            </a:p>
          </p:txBody>
        </p:sp>
        <p:sp>
          <p:nvSpPr>
            <p:cNvPr id="9254" name="Rectangle 35"/>
            <p:cNvSpPr>
              <a:spLocks noChangeArrowheads="1"/>
            </p:cNvSpPr>
            <p:nvPr/>
          </p:nvSpPr>
          <p:spPr bwMode="auto">
            <a:xfrm>
              <a:off x="2229" y="715"/>
              <a:ext cx="30" cy="510"/>
            </a:xfrm>
            <a:prstGeom prst="rect">
              <a:avLst/>
            </a:prstGeom>
            <a:solidFill>
              <a:srgbClr val="B00000"/>
            </a:solidFill>
            <a:ln w="9525">
              <a:noFill/>
              <a:miter lim="800000"/>
              <a:headEnd/>
              <a:tailEnd/>
            </a:ln>
          </p:spPr>
          <p:txBody>
            <a:bodyPr wrap="none" anchor="ctr"/>
            <a:lstStyle/>
            <a:p>
              <a:pPr algn="ctr"/>
              <a:endParaRPr lang="fr-FR" sz="1000" b="1"/>
            </a:p>
          </p:txBody>
        </p:sp>
      </p:grpSp>
      <p:sp>
        <p:nvSpPr>
          <p:cNvPr id="9228" name="Rectangle 37"/>
          <p:cNvSpPr>
            <a:spLocks noChangeArrowheads="1"/>
          </p:cNvSpPr>
          <p:nvPr/>
        </p:nvSpPr>
        <p:spPr bwMode="auto">
          <a:xfrm>
            <a:off x="5083175" y="6275388"/>
            <a:ext cx="3827463" cy="433387"/>
          </a:xfrm>
          <a:prstGeom prst="rect">
            <a:avLst/>
          </a:prstGeom>
          <a:solidFill>
            <a:srgbClr val="D8ECEA">
              <a:alpha val="89018"/>
            </a:srgbClr>
          </a:solidFill>
          <a:ln w="9525">
            <a:miter lim="800000"/>
            <a:headEnd/>
            <a:tailEnd/>
          </a:ln>
          <a:scene3d>
            <a:camera prst="legacyObliqueTopRight"/>
            <a:lightRig rig="legacyFlat4" dir="b"/>
          </a:scene3d>
          <a:sp3d extrusionH="201600" prstMaterial="legacyMatte">
            <a:bevelT w="13500" h="13500" prst="angle"/>
            <a:bevelB w="13500" h="13500" prst="angle"/>
            <a:extrusionClr>
              <a:srgbClr val="D8ECEA"/>
            </a:extrusionClr>
          </a:sp3d>
        </p:spPr>
        <p:txBody>
          <a:bodyPr anchor="ctr">
            <a:flatTx/>
          </a:bodyPr>
          <a:lstStyle/>
          <a:p>
            <a:r>
              <a:rPr lang="fr-CA" sz="1000"/>
              <a:t>Adapted from Lumeng CN et al. J Clin Invest 2007; 117: 175-84</a:t>
            </a:r>
          </a:p>
          <a:p>
            <a:r>
              <a:rPr lang="fr-CA" sz="1000"/>
              <a:t>Reproduced with permission</a:t>
            </a:r>
          </a:p>
        </p:txBody>
      </p:sp>
      <p:sp>
        <p:nvSpPr>
          <p:cNvPr id="9229" name="ZoneTexte 19"/>
          <p:cNvSpPr txBox="1">
            <a:spLocks noChangeArrowheads="1"/>
          </p:cNvSpPr>
          <p:nvPr/>
        </p:nvSpPr>
        <p:spPr bwMode="auto">
          <a:xfrm>
            <a:off x="7305675" y="4051300"/>
            <a:ext cx="1157288" cy="554038"/>
          </a:xfrm>
          <a:prstGeom prst="rect">
            <a:avLst/>
          </a:prstGeom>
          <a:noFill/>
          <a:ln w="9525">
            <a:noFill/>
            <a:miter lim="800000"/>
            <a:headEnd/>
            <a:tailEnd/>
          </a:ln>
        </p:spPr>
        <p:txBody>
          <a:bodyPr wrap="none">
            <a:spAutoFit/>
          </a:bodyPr>
          <a:lstStyle/>
          <a:p>
            <a:r>
              <a:rPr lang="fr-CA" sz="1000" b="1"/>
              <a:t>FFA</a:t>
            </a:r>
          </a:p>
          <a:p>
            <a:r>
              <a:rPr lang="fr-CA" sz="1000" b="1"/>
              <a:t>Inflammatory</a:t>
            </a:r>
          </a:p>
          <a:p>
            <a:r>
              <a:rPr lang="fr-CA" sz="1000" b="1"/>
              <a:t>adipo-cytokines</a:t>
            </a:r>
          </a:p>
        </p:txBody>
      </p:sp>
      <p:sp>
        <p:nvSpPr>
          <p:cNvPr id="21" name="Rectangle à coins arrondis 20"/>
          <p:cNvSpPr/>
          <p:nvPr/>
        </p:nvSpPr>
        <p:spPr>
          <a:xfrm>
            <a:off x="735013" y="4338638"/>
            <a:ext cx="2124075" cy="457200"/>
          </a:xfrm>
          <a:prstGeom prst="roundRect">
            <a:avLst>
              <a:gd name="adj" fmla="val 8785"/>
            </a:avLst>
          </a:prstGeom>
          <a:solidFill>
            <a:schemeClr val="bg2">
              <a:alpha val="1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CA" sz="1050" b="1" dirty="0">
                <a:solidFill>
                  <a:schemeClr val="tx1"/>
                </a:solidFill>
              </a:rPr>
              <a:t>Arginase: </a:t>
            </a:r>
            <a:r>
              <a:rPr lang="fr-CA" sz="1050" b="1" dirty="0" err="1">
                <a:solidFill>
                  <a:schemeClr val="tx1"/>
                </a:solidFill>
              </a:rPr>
              <a:t>less</a:t>
            </a:r>
            <a:r>
              <a:rPr lang="fr-CA" sz="1050" b="1" dirty="0">
                <a:solidFill>
                  <a:schemeClr val="tx1"/>
                </a:solidFill>
              </a:rPr>
              <a:t> NO production</a:t>
            </a:r>
          </a:p>
          <a:p>
            <a:pPr>
              <a:defRPr/>
            </a:pPr>
            <a:r>
              <a:rPr lang="fr-CA" sz="1050" b="1" dirty="0">
                <a:solidFill>
                  <a:schemeClr val="tx1"/>
                </a:solidFill>
              </a:rPr>
              <a:t>IL-10: anti-</a:t>
            </a:r>
            <a:r>
              <a:rPr lang="fr-CA" sz="1050" b="1" dirty="0" err="1">
                <a:solidFill>
                  <a:schemeClr val="tx1"/>
                </a:solidFill>
              </a:rPr>
              <a:t>inflammatory</a:t>
            </a:r>
            <a:endParaRPr lang="fr-CA" sz="1050" b="1" dirty="0">
              <a:solidFill>
                <a:schemeClr val="tx1"/>
              </a:solidFill>
            </a:endParaRPr>
          </a:p>
        </p:txBody>
      </p:sp>
      <p:sp>
        <p:nvSpPr>
          <p:cNvPr id="22" name="Rectangle à coins arrondis 21"/>
          <p:cNvSpPr/>
          <p:nvPr/>
        </p:nvSpPr>
        <p:spPr>
          <a:xfrm>
            <a:off x="735013" y="4867275"/>
            <a:ext cx="2779712" cy="879475"/>
          </a:xfrm>
          <a:prstGeom prst="roundRect">
            <a:avLst>
              <a:gd name="adj" fmla="val 8785"/>
            </a:avLst>
          </a:prstGeom>
          <a:solidFill>
            <a:schemeClr val="bg2">
              <a:alpha val="1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fr-CA" sz="1050" b="1" dirty="0">
              <a:solidFill>
                <a:schemeClr val="tx1"/>
              </a:solidFill>
            </a:endParaRPr>
          </a:p>
        </p:txBody>
      </p:sp>
      <p:sp>
        <p:nvSpPr>
          <p:cNvPr id="9232" name="ZoneTexte 22"/>
          <p:cNvSpPr txBox="1">
            <a:spLocks noChangeArrowheads="1"/>
          </p:cNvSpPr>
          <p:nvPr/>
        </p:nvSpPr>
        <p:spPr bwMode="auto">
          <a:xfrm>
            <a:off x="1076325" y="4997450"/>
            <a:ext cx="1127125" cy="369888"/>
          </a:xfrm>
          <a:prstGeom prst="rect">
            <a:avLst/>
          </a:prstGeom>
          <a:noFill/>
          <a:ln w="9525">
            <a:noFill/>
            <a:miter lim="800000"/>
            <a:headEnd/>
            <a:tailEnd/>
          </a:ln>
        </p:spPr>
        <p:txBody>
          <a:bodyPr wrap="none">
            <a:spAutoFit/>
          </a:bodyPr>
          <a:lstStyle/>
          <a:p>
            <a:r>
              <a:rPr lang="fr-CA" sz="900"/>
              <a:t>M2 ATM</a:t>
            </a:r>
          </a:p>
          <a:p>
            <a:r>
              <a:rPr lang="fr-CA" sz="900"/>
              <a:t>CX3CR1</a:t>
            </a:r>
            <a:r>
              <a:rPr lang="fr-CA" sz="900" baseline="30000"/>
              <a:t>high</a:t>
            </a:r>
            <a:r>
              <a:rPr lang="fr-CA" sz="900"/>
              <a:t>CCR2</a:t>
            </a:r>
            <a:r>
              <a:rPr lang="fr-CA" sz="900" baseline="30000"/>
              <a:t>-</a:t>
            </a:r>
          </a:p>
        </p:txBody>
      </p:sp>
      <p:sp>
        <p:nvSpPr>
          <p:cNvPr id="9233" name="ZoneTexte 23"/>
          <p:cNvSpPr txBox="1">
            <a:spLocks noChangeArrowheads="1"/>
          </p:cNvSpPr>
          <p:nvPr/>
        </p:nvSpPr>
        <p:spPr bwMode="auto">
          <a:xfrm>
            <a:off x="1081088" y="5365750"/>
            <a:ext cx="1116012" cy="368300"/>
          </a:xfrm>
          <a:prstGeom prst="rect">
            <a:avLst/>
          </a:prstGeom>
          <a:noFill/>
          <a:ln w="9525">
            <a:noFill/>
            <a:miter lim="800000"/>
            <a:headEnd/>
            <a:tailEnd/>
          </a:ln>
        </p:spPr>
        <p:txBody>
          <a:bodyPr wrap="none">
            <a:spAutoFit/>
          </a:bodyPr>
          <a:lstStyle/>
          <a:p>
            <a:r>
              <a:rPr lang="fr-CA" sz="900"/>
              <a:t>M1 ATM</a:t>
            </a:r>
          </a:p>
          <a:p>
            <a:r>
              <a:rPr lang="fr-CA" sz="900"/>
              <a:t>CX3CR1</a:t>
            </a:r>
            <a:r>
              <a:rPr lang="fr-CA" sz="900" baseline="30000"/>
              <a:t>low</a:t>
            </a:r>
            <a:r>
              <a:rPr lang="fr-CA" sz="900"/>
              <a:t>CCR2</a:t>
            </a:r>
            <a:r>
              <a:rPr lang="fr-CA" sz="900" baseline="30000"/>
              <a:t>+</a:t>
            </a:r>
          </a:p>
        </p:txBody>
      </p:sp>
      <p:pic>
        <p:nvPicPr>
          <p:cNvPr id="9234" name="Image 24" descr="marque_bleue.png"/>
          <p:cNvPicPr>
            <a:picLocks noChangeAspect="1"/>
          </p:cNvPicPr>
          <p:nvPr/>
        </p:nvPicPr>
        <p:blipFill>
          <a:blip r:embed="rId4" cstate="print"/>
          <a:srcRect/>
          <a:stretch>
            <a:fillRect/>
          </a:stretch>
        </p:blipFill>
        <p:spPr bwMode="auto">
          <a:xfrm>
            <a:off x="828675" y="5073650"/>
            <a:ext cx="222250" cy="98425"/>
          </a:xfrm>
          <a:prstGeom prst="rect">
            <a:avLst/>
          </a:prstGeom>
          <a:noFill/>
          <a:ln w="9525">
            <a:noFill/>
            <a:miter lim="800000"/>
            <a:headEnd/>
            <a:tailEnd/>
          </a:ln>
        </p:spPr>
      </p:pic>
      <p:pic>
        <p:nvPicPr>
          <p:cNvPr id="9235" name="Image 25" descr="marque_rouge.png"/>
          <p:cNvPicPr>
            <a:picLocks noChangeAspect="1"/>
          </p:cNvPicPr>
          <p:nvPr/>
        </p:nvPicPr>
        <p:blipFill>
          <a:blip r:embed="rId5" cstate="print"/>
          <a:srcRect/>
          <a:stretch>
            <a:fillRect/>
          </a:stretch>
        </p:blipFill>
        <p:spPr bwMode="auto">
          <a:xfrm>
            <a:off x="828675" y="5441950"/>
            <a:ext cx="220663" cy="96838"/>
          </a:xfrm>
          <a:prstGeom prst="rect">
            <a:avLst/>
          </a:prstGeom>
          <a:noFill/>
          <a:ln w="9525">
            <a:noFill/>
            <a:miter lim="800000"/>
            <a:headEnd/>
            <a:tailEnd/>
          </a:ln>
        </p:spPr>
      </p:pic>
      <p:sp>
        <p:nvSpPr>
          <p:cNvPr id="9236" name="ZoneTexte 26"/>
          <p:cNvSpPr txBox="1">
            <a:spLocks noChangeArrowheads="1"/>
          </p:cNvSpPr>
          <p:nvPr/>
        </p:nvSpPr>
        <p:spPr bwMode="auto">
          <a:xfrm>
            <a:off x="2108200" y="4997450"/>
            <a:ext cx="1287463" cy="369888"/>
          </a:xfrm>
          <a:prstGeom prst="rect">
            <a:avLst/>
          </a:prstGeom>
          <a:noFill/>
          <a:ln w="9525">
            <a:noFill/>
            <a:miter lim="800000"/>
            <a:headEnd/>
            <a:tailEnd/>
          </a:ln>
        </p:spPr>
        <p:txBody>
          <a:bodyPr wrap="none">
            <a:spAutoFit/>
          </a:bodyPr>
          <a:lstStyle/>
          <a:p>
            <a:r>
              <a:rPr lang="fr-CA" sz="900" b="1"/>
              <a:t>Tissue repair</a:t>
            </a:r>
          </a:p>
          <a:p>
            <a:r>
              <a:rPr lang="fr-CA" sz="900" b="1"/>
              <a:t>Less NO production</a:t>
            </a:r>
          </a:p>
        </p:txBody>
      </p:sp>
      <p:sp>
        <p:nvSpPr>
          <p:cNvPr id="9237" name="ZoneTexte 27"/>
          <p:cNvSpPr txBox="1">
            <a:spLocks noChangeArrowheads="1"/>
          </p:cNvSpPr>
          <p:nvPr/>
        </p:nvSpPr>
        <p:spPr bwMode="auto">
          <a:xfrm>
            <a:off x="2101850" y="5365750"/>
            <a:ext cx="1300163" cy="368300"/>
          </a:xfrm>
          <a:prstGeom prst="rect">
            <a:avLst/>
          </a:prstGeom>
          <a:noFill/>
          <a:ln w="9525">
            <a:noFill/>
            <a:miter lim="800000"/>
            <a:headEnd/>
            <a:tailEnd/>
          </a:ln>
        </p:spPr>
        <p:txBody>
          <a:bodyPr wrap="none">
            <a:spAutoFit/>
          </a:bodyPr>
          <a:lstStyle/>
          <a:p>
            <a:r>
              <a:rPr lang="fr-CA" sz="900" b="1"/>
              <a:t>Pro-inflammatory</a:t>
            </a:r>
          </a:p>
          <a:p>
            <a:r>
              <a:rPr lang="fr-CA" sz="900" b="1"/>
              <a:t>More NO production</a:t>
            </a:r>
          </a:p>
        </p:txBody>
      </p:sp>
      <p:grpSp>
        <p:nvGrpSpPr>
          <p:cNvPr id="5" name="Groupe 23"/>
          <p:cNvGrpSpPr>
            <a:grpSpLocks/>
          </p:cNvGrpSpPr>
          <p:nvPr/>
        </p:nvGrpSpPr>
        <p:grpSpPr bwMode="auto">
          <a:xfrm>
            <a:off x="1174750" y="2227263"/>
            <a:ext cx="1027113" cy="427037"/>
            <a:chOff x="2161257" y="2366683"/>
            <a:chExt cx="1026807" cy="382028"/>
          </a:xfrm>
        </p:grpSpPr>
        <p:sp>
          <p:nvSpPr>
            <p:cNvPr id="30" name="Cube 29"/>
            <p:cNvSpPr/>
            <p:nvPr/>
          </p:nvSpPr>
          <p:spPr>
            <a:xfrm>
              <a:off x="2161257" y="2366683"/>
              <a:ext cx="1022045" cy="382028"/>
            </a:xfrm>
            <a:prstGeom prst="cube">
              <a:avLst>
                <a:gd name="adj" fmla="val 0"/>
              </a:avLst>
            </a:prstGeom>
            <a:solidFill>
              <a:schemeClr val="bg1"/>
            </a:solidFill>
            <a:ln w="635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88900">
                <a:defRPr/>
              </a:pPr>
              <a:r>
                <a:rPr lang="fr-CA" sz="950" b="1" normalizeH="1" dirty="0">
                  <a:solidFill>
                    <a:schemeClr val="tx1"/>
                  </a:solidFill>
                </a:rPr>
                <a:t>↑</a:t>
              </a:r>
              <a:r>
                <a:rPr lang="fr-CA" sz="1050" b="1" dirty="0">
                  <a:solidFill>
                    <a:schemeClr val="tx1"/>
                  </a:solidFill>
                </a:rPr>
                <a:t>Arginase</a:t>
              </a:r>
            </a:p>
            <a:p>
              <a:pPr marL="88900">
                <a:defRPr/>
              </a:pPr>
              <a:r>
                <a:rPr lang="fr-CA" sz="950" b="1" normalizeH="1" dirty="0">
                  <a:solidFill>
                    <a:schemeClr val="tx1"/>
                  </a:solidFill>
                </a:rPr>
                <a:t>↑</a:t>
              </a:r>
              <a:r>
                <a:rPr lang="fr-CA" sz="1050" b="1" normalizeH="1" dirty="0">
                  <a:solidFill>
                    <a:schemeClr val="tx1"/>
                  </a:solidFill>
                </a:rPr>
                <a:t> </a:t>
              </a:r>
              <a:r>
                <a:rPr lang="fr-CA" sz="1050" b="1" dirty="0">
                  <a:solidFill>
                    <a:schemeClr val="tx1"/>
                  </a:solidFill>
                </a:rPr>
                <a:t>IL-10</a:t>
              </a:r>
              <a:endParaRPr lang="fr-CA" sz="1050" b="1" dirty="0">
                <a:solidFill>
                  <a:srgbClr val="C00000"/>
                </a:solidFill>
              </a:endParaRPr>
            </a:p>
          </p:txBody>
        </p:sp>
        <p:pic>
          <p:nvPicPr>
            <p:cNvPr id="9252" name="Image 22" descr="triangle.png"/>
            <p:cNvPicPr>
              <a:picLocks noChangeAspect="1"/>
            </p:cNvPicPr>
            <p:nvPr/>
          </p:nvPicPr>
          <p:blipFill>
            <a:blip r:embed="rId6" cstate="print"/>
            <a:srcRect/>
            <a:stretch>
              <a:fillRect/>
            </a:stretch>
          </p:blipFill>
          <p:spPr bwMode="auto">
            <a:xfrm rot="-2700000">
              <a:off x="3048497" y="2666617"/>
              <a:ext cx="139567" cy="68766"/>
            </a:xfrm>
            <a:prstGeom prst="rect">
              <a:avLst/>
            </a:prstGeom>
            <a:noFill/>
            <a:ln w="9525">
              <a:noFill/>
              <a:miter lim="800000"/>
              <a:headEnd/>
              <a:tailEnd/>
            </a:ln>
          </p:spPr>
        </p:pic>
      </p:grpSp>
      <p:sp>
        <p:nvSpPr>
          <p:cNvPr id="33" name="ZoneTexte 32"/>
          <p:cNvSpPr txBox="1"/>
          <p:nvPr/>
        </p:nvSpPr>
        <p:spPr>
          <a:xfrm>
            <a:off x="3111500" y="2689225"/>
            <a:ext cx="884238" cy="400050"/>
          </a:xfrm>
          <a:prstGeom prst="rect">
            <a:avLst/>
          </a:prstGeom>
          <a:noFill/>
        </p:spPr>
        <p:txBody>
          <a:bodyPr wrap="none">
            <a:spAutoFit/>
          </a:bodyPr>
          <a:lstStyle/>
          <a:p>
            <a:pPr marL="88900">
              <a:defRPr/>
            </a:pPr>
            <a:r>
              <a:rPr lang="fr-CA" sz="950" b="1" normalizeH="1" dirty="0"/>
              <a:t>↑</a:t>
            </a:r>
            <a:r>
              <a:rPr lang="fr-CA" sz="1000" b="1" dirty="0"/>
              <a:t>Arginase</a:t>
            </a:r>
          </a:p>
          <a:p>
            <a:pPr marL="88900">
              <a:defRPr/>
            </a:pPr>
            <a:r>
              <a:rPr lang="fr-CA" sz="950" b="1" normalizeH="1" dirty="0"/>
              <a:t>↑ </a:t>
            </a:r>
            <a:r>
              <a:rPr lang="fr-CA" sz="1000" b="1" dirty="0"/>
              <a:t>IL-10</a:t>
            </a:r>
            <a:endParaRPr lang="fr-CA" sz="1000" b="1" dirty="0">
              <a:solidFill>
                <a:srgbClr val="C00000"/>
              </a:solidFill>
            </a:endParaRPr>
          </a:p>
        </p:txBody>
      </p:sp>
      <p:sp>
        <p:nvSpPr>
          <p:cNvPr id="9240" name="ZoneTexte 34"/>
          <p:cNvSpPr txBox="1">
            <a:spLocks noChangeArrowheads="1"/>
          </p:cNvSpPr>
          <p:nvPr/>
        </p:nvSpPr>
        <p:spPr bwMode="auto">
          <a:xfrm>
            <a:off x="3021013" y="3952875"/>
            <a:ext cx="606425" cy="254000"/>
          </a:xfrm>
          <a:prstGeom prst="rect">
            <a:avLst/>
          </a:prstGeom>
          <a:noFill/>
          <a:ln w="9525">
            <a:noFill/>
            <a:miter lim="800000"/>
            <a:headEnd/>
            <a:tailEnd/>
          </a:ln>
        </p:spPr>
        <p:txBody>
          <a:bodyPr wrap="none">
            <a:spAutoFit/>
          </a:bodyPr>
          <a:lstStyle/>
          <a:p>
            <a:r>
              <a:rPr lang="fr-CA" sz="1000" b="1"/>
              <a:t>CCR2</a:t>
            </a:r>
            <a:r>
              <a:rPr lang="fr-CA" sz="1000" b="1" baseline="30000"/>
              <a:t>+</a:t>
            </a:r>
          </a:p>
        </p:txBody>
      </p:sp>
      <p:sp>
        <p:nvSpPr>
          <p:cNvPr id="9241" name="ZoneTexte 35"/>
          <p:cNvSpPr txBox="1">
            <a:spLocks noChangeArrowheads="1"/>
          </p:cNvSpPr>
          <p:nvPr/>
        </p:nvSpPr>
        <p:spPr bwMode="auto">
          <a:xfrm>
            <a:off x="3890963" y="3917950"/>
            <a:ext cx="584200" cy="246063"/>
          </a:xfrm>
          <a:prstGeom prst="rect">
            <a:avLst/>
          </a:prstGeom>
          <a:noFill/>
          <a:ln w="9525">
            <a:noFill/>
            <a:miter lim="800000"/>
            <a:headEnd/>
            <a:tailEnd/>
          </a:ln>
        </p:spPr>
        <p:txBody>
          <a:bodyPr wrap="none">
            <a:spAutoFit/>
          </a:bodyPr>
          <a:lstStyle/>
          <a:p>
            <a:r>
              <a:rPr lang="fr-CA" sz="1000" b="1"/>
              <a:t>MCP-1</a:t>
            </a:r>
            <a:endParaRPr lang="fr-CA" sz="1000" b="1" baseline="30000"/>
          </a:p>
        </p:txBody>
      </p:sp>
      <p:sp>
        <p:nvSpPr>
          <p:cNvPr id="39" name="ZoneTexte 38"/>
          <p:cNvSpPr txBox="1"/>
          <p:nvPr/>
        </p:nvSpPr>
        <p:spPr>
          <a:xfrm>
            <a:off x="6535738" y="2536825"/>
            <a:ext cx="852487" cy="415925"/>
          </a:xfrm>
          <a:prstGeom prst="rect">
            <a:avLst/>
          </a:prstGeom>
          <a:noFill/>
        </p:spPr>
        <p:txBody>
          <a:bodyPr wrap="none">
            <a:spAutoFit/>
          </a:bodyPr>
          <a:lstStyle/>
          <a:p>
            <a:pPr algn="ctr">
              <a:defRPr/>
            </a:pPr>
            <a:r>
              <a:rPr lang="fr-CA" sz="1050" b="1" dirty="0" err="1"/>
              <a:t>Insulin</a:t>
            </a:r>
            <a:endParaRPr lang="fr-CA" sz="1050" b="1" dirty="0"/>
          </a:p>
          <a:p>
            <a:pPr algn="ctr">
              <a:defRPr/>
            </a:pPr>
            <a:r>
              <a:rPr lang="fr-CA" sz="1050" b="1" dirty="0" err="1"/>
              <a:t>resistance</a:t>
            </a:r>
            <a:endParaRPr lang="fr-CA" sz="1050" b="1" dirty="0"/>
          </a:p>
        </p:txBody>
      </p:sp>
      <p:sp>
        <p:nvSpPr>
          <p:cNvPr id="9243" name="ZoneTexte 39"/>
          <p:cNvSpPr txBox="1">
            <a:spLocks noChangeArrowheads="1"/>
          </p:cNvSpPr>
          <p:nvPr/>
        </p:nvSpPr>
        <p:spPr bwMode="auto">
          <a:xfrm>
            <a:off x="8059738" y="2025650"/>
            <a:ext cx="439737" cy="246063"/>
          </a:xfrm>
          <a:prstGeom prst="rect">
            <a:avLst/>
          </a:prstGeom>
          <a:noFill/>
          <a:ln w="9525">
            <a:noFill/>
            <a:miter lim="800000"/>
            <a:headEnd/>
            <a:tailEnd/>
          </a:ln>
        </p:spPr>
        <p:txBody>
          <a:bodyPr wrap="none">
            <a:spAutoFit/>
          </a:bodyPr>
          <a:lstStyle/>
          <a:p>
            <a:pPr algn="ctr"/>
            <a:r>
              <a:rPr lang="fr-CA" sz="1000" b="1"/>
              <a:t>CLS</a:t>
            </a:r>
          </a:p>
        </p:txBody>
      </p:sp>
      <p:sp>
        <p:nvSpPr>
          <p:cNvPr id="9244" name="ZoneTexte 40"/>
          <p:cNvSpPr txBox="1">
            <a:spLocks noChangeArrowheads="1"/>
          </p:cNvSpPr>
          <p:nvPr/>
        </p:nvSpPr>
        <p:spPr bwMode="auto">
          <a:xfrm>
            <a:off x="6329363" y="3190875"/>
            <a:ext cx="601662" cy="430213"/>
          </a:xfrm>
          <a:prstGeom prst="rect">
            <a:avLst/>
          </a:prstGeom>
          <a:noFill/>
          <a:ln w="9525">
            <a:noFill/>
            <a:miter lim="800000"/>
            <a:headEnd/>
            <a:tailEnd/>
          </a:ln>
        </p:spPr>
        <p:txBody>
          <a:bodyPr wrap="none">
            <a:spAutoFit/>
          </a:bodyPr>
          <a:lstStyle/>
          <a:p>
            <a:pPr algn="ctr"/>
            <a:r>
              <a:rPr lang="fr-CA" sz="1100" b="1"/>
              <a:t>JNK</a:t>
            </a:r>
          </a:p>
          <a:p>
            <a:pPr algn="ctr"/>
            <a:r>
              <a:rPr lang="fr-CA" sz="1100" b="1"/>
              <a:t>NF-</a:t>
            </a:r>
            <a:r>
              <a:rPr lang="el-GR" sz="1100" b="1"/>
              <a:t>κ</a:t>
            </a:r>
            <a:r>
              <a:rPr lang="fr-CA" sz="1100" b="1"/>
              <a:t>B</a:t>
            </a:r>
          </a:p>
        </p:txBody>
      </p:sp>
      <p:grpSp>
        <p:nvGrpSpPr>
          <p:cNvPr id="6" name="Groupe 23"/>
          <p:cNvGrpSpPr>
            <a:grpSpLocks/>
          </p:cNvGrpSpPr>
          <p:nvPr/>
        </p:nvGrpSpPr>
        <p:grpSpPr bwMode="auto">
          <a:xfrm>
            <a:off x="4240213" y="1868488"/>
            <a:ext cx="852487" cy="644525"/>
            <a:chOff x="2161258" y="2366684"/>
            <a:chExt cx="851288" cy="645702"/>
          </a:xfrm>
        </p:grpSpPr>
        <p:sp>
          <p:nvSpPr>
            <p:cNvPr id="43" name="Cube 42"/>
            <p:cNvSpPr/>
            <p:nvPr/>
          </p:nvSpPr>
          <p:spPr>
            <a:xfrm>
              <a:off x="2161258" y="2366684"/>
              <a:ext cx="851288" cy="632979"/>
            </a:xfrm>
            <a:prstGeom prst="cube">
              <a:avLst>
                <a:gd name="adj" fmla="val 0"/>
              </a:avLst>
            </a:prstGeom>
            <a:solidFill>
              <a:schemeClr val="bg1"/>
            </a:solidFill>
            <a:ln w="635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88900">
                <a:lnSpc>
                  <a:spcPts val="1100"/>
                </a:lnSpc>
                <a:defRPr/>
              </a:pPr>
              <a:r>
                <a:rPr lang="fr-CA" sz="950" b="1" normalizeH="1" dirty="0">
                  <a:solidFill>
                    <a:schemeClr val="tx1"/>
                  </a:solidFill>
                </a:rPr>
                <a:t>↑</a:t>
              </a:r>
              <a:r>
                <a:rPr lang="fr-CA" sz="1000" b="1" normalizeH="1" dirty="0">
                  <a:solidFill>
                    <a:schemeClr val="tx1"/>
                  </a:solidFill>
                </a:rPr>
                <a:t> </a:t>
              </a:r>
              <a:r>
                <a:rPr lang="fr-CA" sz="1000" b="1" dirty="0" err="1">
                  <a:solidFill>
                    <a:schemeClr val="tx1"/>
                  </a:solidFill>
                </a:rPr>
                <a:t>iNOS</a:t>
              </a:r>
              <a:endParaRPr lang="fr-CA" sz="1000" b="1" dirty="0">
                <a:solidFill>
                  <a:schemeClr val="tx1"/>
                </a:solidFill>
              </a:endParaRPr>
            </a:p>
            <a:p>
              <a:pPr marL="88900">
                <a:lnSpc>
                  <a:spcPts val="1100"/>
                </a:lnSpc>
                <a:defRPr/>
              </a:pPr>
              <a:r>
                <a:rPr lang="fr-CA" sz="950" b="1" normalizeH="1" dirty="0">
                  <a:solidFill>
                    <a:schemeClr val="tx1"/>
                  </a:solidFill>
                </a:rPr>
                <a:t>↑</a:t>
              </a:r>
              <a:r>
                <a:rPr lang="fr-CA" sz="1000" b="1" normalizeH="1" dirty="0">
                  <a:solidFill>
                    <a:schemeClr val="tx1"/>
                  </a:solidFill>
                </a:rPr>
                <a:t> </a:t>
              </a:r>
              <a:r>
                <a:rPr lang="fr-CA" sz="1000" b="1" dirty="0">
                  <a:solidFill>
                    <a:schemeClr val="tx1"/>
                  </a:solidFill>
                </a:rPr>
                <a:t>TNF-</a:t>
              </a:r>
              <a:r>
                <a:rPr lang="el-GR" sz="1000" b="1" dirty="0">
                  <a:solidFill>
                    <a:schemeClr val="tx1"/>
                  </a:solidFill>
                </a:rPr>
                <a:t>α</a:t>
              </a:r>
              <a:endParaRPr lang="fr-CA" sz="1000" b="1" dirty="0">
                <a:solidFill>
                  <a:schemeClr val="tx1"/>
                </a:solidFill>
              </a:endParaRPr>
            </a:p>
            <a:p>
              <a:pPr marL="88900">
                <a:lnSpc>
                  <a:spcPts val="1100"/>
                </a:lnSpc>
                <a:defRPr/>
              </a:pPr>
              <a:r>
                <a:rPr lang="fr-CA" sz="950" b="1" normalizeH="1" dirty="0">
                  <a:solidFill>
                    <a:schemeClr val="tx1"/>
                  </a:solidFill>
                </a:rPr>
                <a:t>↑</a:t>
              </a:r>
              <a:r>
                <a:rPr lang="fr-CA" sz="1000" b="1" normalizeH="1" dirty="0">
                  <a:solidFill>
                    <a:schemeClr val="tx1"/>
                  </a:solidFill>
                </a:rPr>
                <a:t> </a:t>
              </a:r>
              <a:r>
                <a:rPr lang="fr-CA" sz="1000" b="1" dirty="0">
                  <a:solidFill>
                    <a:schemeClr val="tx1"/>
                  </a:solidFill>
                </a:rPr>
                <a:t>IL-6</a:t>
              </a:r>
            </a:p>
            <a:p>
              <a:pPr marL="88900">
                <a:lnSpc>
                  <a:spcPts val="1100"/>
                </a:lnSpc>
                <a:defRPr/>
              </a:pPr>
              <a:r>
                <a:rPr lang="fr-CA" sz="950" b="1" normalizeH="1" dirty="0">
                  <a:solidFill>
                    <a:schemeClr val="tx1"/>
                  </a:solidFill>
                </a:rPr>
                <a:t>↓ </a:t>
              </a:r>
              <a:r>
                <a:rPr lang="fr-CA" sz="1000" b="1" dirty="0">
                  <a:solidFill>
                    <a:schemeClr val="tx1"/>
                  </a:solidFill>
                </a:rPr>
                <a:t>IL-10</a:t>
              </a:r>
            </a:p>
          </p:txBody>
        </p:sp>
        <p:pic>
          <p:nvPicPr>
            <p:cNvPr id="9250" name="Image 22" descr="triangle.png"/>
            <p:cNvPicPr>
              <a:picLocks noChangeAspect="1"/>
            </p:cNvPicPr>
            <p:nvPr/>
          </p:nvPicPr>
          <p:blipFill>
            <a:blip r:embed="rId6" cstate="print"/>
            <a:srcRect/>
            <a:stretch>
              <a:fillRect/>
            </a:stretch>
          </p:blipFill>
          <p:spPr bwMode="auto">
            <a:xfrm rot="2700000">
              <a:off x="2142571" y="2877481"/>
              <a:ext cx="181088" cy="88722"/>
            </a:xfrm>
            <a:prstGeom prst="rect">
              <a:avLst/>
            </a:prstGeom>
            <a:noFill/>
            <a:ln w="9525">
              <a:noFill/>
              <a:miter lim="800000"/>
              <a:headEnd/>
              <a:tailEnd/>
            </a:ln>
          </p:spPr>
        </p:pic>
      </p:grpSp>
      <p:grpSp>
        <p:nvGrpSpPr>
          <p:cNvPr id="7" name="Groupe 23"/>
          <p:cNvGrpSpPr>
            <a:grpSpLocks/>
          </p:cNvGrpSpPr>
          <p:nvPr/>
        </p:nvGrpSpPr>
        <p:grpSpPr bwMode="auto">
          <a:xfrm>
            <a:off x="5638800" y="2339975"/>
            <a:ext cx="771525" cy="484188"/>
            <a:chOff x="2242246" y="2299593"/>
            <a:chExt cx="770302" cy="485045"/>
          </a:xfrm>
        </p:grpSpPr>
        <p:sp>
          <p:nvSpPr>
            <p:cNvPr id="46" name="Cube 45"/>
            <p:cNvSpPr/>
            <p:nvPr/>
          </p:nvSpPr>
          <p:spPr>
            <a:xfrm>
              <a:off x="2242246" y="2299593"/>
              <a:ext cx="770302" cy="485045"/>
            </a:xfrm>
            <a:prstGeom prst="cube">
              <a:avLst>
                <a:gd name="adj" fmla="val 0"/>
              </a:avLst>
            </a:prstGeom>
            <a:solidFill>
              <a:schemeClr val="bg1"/>
            </a:solidFill>
            <a:ln w="635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1100"/>
                </a:lnSpc>
                <a:defRPr/>
              </a:pPr>
              <a:r>
                <a:rPr lang="fr-CA" sz="850" b="1" normalizeH="1" dirty="0">
                  <a:solidFill>
                    <a:schemeClr val="tx1"/>
                  </a:solidFill>
                </a:rPr>
                <a:t>↑↑ </a:t>
              </a:r>
              <a:r>
                <a:rPr lang="fr-CA" sz="900" b="1" dirty="0" err="1">
                  <a:solidFill>
                    <a:schemeClr val="tx1"/>
                  </a:solidFill>
                </a:rPr>
                <a:t>iNOS</a:t>
              </a:r>
              <a:endParaRPr lang="fr-CA" sz="900" b="1" dirty="0">
                <a:solidFill>
                  <a:schemeClr val="tx1"/>
                </a:solidFill>
              </a:endParaRPr>
            </a:p>
            <a:p>
              <a:pPr>
                <a:lnSpc>
                  <a:spcPts val="1100"/>
                </a:lnSpc>
                <a:defRPr/>
              </a:pPr>
              <a:r>
                <a:rPr lang="fr-CA" sz="850" b="1" normalizeH="1" dirty="0">
                  <a:solidFill>
                    <a:schemeClr val="tx1"/>
                  </a:solidFill>
                </a:rPr>
                <a:t>↑↑ </a:t>
              </a:r>
              <a:r>
                <a:rPr lang="fr-CA" sz="900" b="1" dirty="0">
                  <a:solidFill>
                    <a:schemeClr val="tx1"/>
                  </a:solidFill>
                </a:rPr>
                <a:t>TNF-</a:t>
              </a:r>
              <a:r>
                <a:rPr lang="el-GR" sz="900" b="1" dirty="0">
                  <a:solidFill>
                    <a:schemeClr val="tx1"/>
                  </a:solidFill>
                </a:rPr>
                <a:t>α</a:t>
              </a:r>
              <a:endParaRPr lang="fr-CA" sz="900" b="1" dirty="0">
                <a:solidFill>
                  <a:schemeClr val="tx1"/>
                </a:solidFill>
              </a:endParaRPr>
            </a:p>
            <a:p>
              <a:pPr>
                <a:lnSpc>
                  <a:spcPts val="1100"/>
                </a:lnSpc>
                <a:defRPr/>
              </a:pPr>
              <a:r>
                <a:rPr lang="fr-CA" sz="850" b="1" normalizeH="1" dirty="0">
                  <a:solidFill>
                    <a:schemeClr val="tx1"/>
                  </a:solidFill>
                </a:rPr>
                <a:t>↑↑ </a:t>
              </a:r>
              <a:r>
                <a:rPr lang="fr-CA" sz="900" b="1" dirty="0">
                  <a:solidFill>
                    <a:schemeClr val="tx1"/>
                  </a:solidFill>
                </a:rPr>
                <a:t>IL-6</a:t>
              </a:r>
            </a:p>
          </p:txBody>
        </p:sp>
        <p:pic>
          <p:nvPicPr>
            <p:cNvPr id="9248" name="Image 22" descr="triangle.png"/>
            <p:cNvPicPr>
              <a:picLocks noChangeAspect="1"/>
            </p:cNvPicPr>
            <p:nvPr/>
          </p:nvPicPr>
          <p:blipFill>
            <a:blip r:embed="rId6" cstate="print"/>
            <a:srcRect/>
            <a:stretch>
              <a:fillRect/>
            </a:stretch>
          </p:blipFill>
          <p:spPr bwMode="auto">
            <a:xfrm rot="-8100000">
              <a:off x="2877613" y="2339135"/>
              <a:ext cx="151400" cy="74176"/>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 3" descr="38-Glucose_Insulin_fig5-FILM_fond.png"/>
          <p:cNvPicPr>
            <a:picLocks noChangeAspect="1"/>
          </p:cNvPicPr>
          <p:nvPr/>
        </p:nvPicPr>
        <p:blipFill>
          <a:blip r:embed="rId2" cstate="print"/>
          <a:srcRect/>
          <a:stretch>
            <a:fillRect/>
          </a:stretch>
        </p:blipFill>
        <p:spPr bwMode="auto">
          <a:xfrm>
            <a:off x="1588" y="63500"/>
            <a:ext cx="9140825" cy="6858000"/>
          </a:xfrm>
          <a:prstGeom prst="rect">
            <a:avLst/>
          </a:prstGeom>
          <a:noFill/>
          <a:ln w="9525">
            <a:noFill/>
            <a:miter lim="800000"/>
            <a:headEnd/>
            <a:tailEnd/>
          </a:ln>
        </p:spPr>
      </p:pic>
      <p:sp>
        <p:nvSpPr>
          <p:cNvPr id="10243" name="Titre 1"/>
          <p:cNvSpPr>
            <a:spLocks noGrp="1"/>
          </p:cNvSpPr>
          <p:nvPr>
            <p:ph type="title"/>
          </p:nvPr>
        </p:nvSpPr>
        <p:spPr>
          <a:xfrm>
            <a:off x="179388" y="100013"/>
            <a:ext cx="8280400" cy="708025"/>
          </a:xfrm>
        </p:spPr>
        <p:txBody>
          <a:bodyPr/>
          <a:lstStyle/>
          <a:p>
            <a:r>
              <a:rPr lang="en-US" sz="2000">
                <a:solidFill>
                  <a:schemeClr val="tx1"/>
                </a:solidFill>
              </a:rPr>
              <a:t>MECHANISM OF FATTY ACID-INDUCED INSULIN RESISTANCE IN SKELETAL MUSCLE</a:t>
            </a:r>
            <a:endParaRPr lang="fr-FR" sz="2000">
              <a:solidFill>
                <a:schemeClr val="tx1"/>
              </a:solidFill>
            </a:endParaRPr>
          </a:p>
        </p:txBody>
      </p:sp>
      <p:pic>
        <p:nvPicPr>
          <p:cNvPr id="10244" name="Image 4" descr="legende.png"/>
          <p:cNvPicPr>
            <a:picLocks noChangeAspect="1"/>
          </p:cNvPicPr>
          <p:nvPr/>
        </p:nvPicPr>
        <p:blipFill>
          <a:blip r:embed="rId3" cstate="print"/>
          <a:srcRect/>
          <a:stretch>
            <a:fillRect/>
          </a:stretch>
        </p:blipFill>
        <p:spPr bwMode="auto">
          <a:xfrm>
            <a:off x="492125" y="5065713"/>
            <a:ext cx="7800975" cy="1146175"/>
          </a:xfrm>
          <a:prstGeom prst="rect">
            <a:avLst/>
          </a:prstGeom>
          <a:noFill/>
          <a:ln w="9525">
            <a:noFill/>
            <a:miter lim="800000"/>
            <a:headEnd/>
            <a:tailEnd/>
          </a:ln>
        </p:spPr>
      </p:pic>
      <p:sp>
        <p:nvSpPr>
          <p:cNvPr id="10245" name="ZoneTexte 21"/>
          <p:cNvSpPr txBox="1">
            <a:spLocks noChangeArrowheads="1"/>
          </p:cNvSpPr>
          <p:nvPr/>
        </p:nvSpPr>
        <p:spPr bwMode="auto">
          <a:xfrm>
            <a:off x="782638" y="5030788"/>
            <a:ext cx="781050" cy="292100"/>
          </a:xfrm>
          <a:prstGeom prst="rect">
            <a:avLst/>
          </a:prstGeom>
          <a:noFill/>
          <a:ln w="9525">
            <a:noFill/>
            <a:miter lim="800000"/>
            <a:headEnd/>
            <a:tailEnd/>
          </a:ln>
        </p:spPr>
        <p:txBody>
          <a:bodyPr wrap="none">
            <a:spAutoFit/>
          </a:bodyPr>
          <a:lstStyle/>
          <a:p>
            <a:r>
              <a:rPr lang="fr-CA" sz="1300" b="1" i="1">
                <a:solidFill>
                  <a:srgbClr val="C00000"/>
                </a:solidFill>
              </a:rPr>
              <a:t>Legend</a:t>
            </a:r>
          </a:p>
        </p:txBody>
      </p:sp>
      <p:sp>
        <p:nvSpPr>
          <p:cNvPr id="10246" name="ZoneTexte 7"/>
          <p:cNvSpPr txBox="1">
            <a:spLocks noChangeArrowheads="1"/>
          </p:cNvSpPr>
          <p:nvPr/>
        </p:nvSpPr>
        <p:spPr bwMode="auto">
          <a:xfrm>
            <a:off x="511175" y="5284788"/>
            <a:ext cx="2214563" cy="923925"/>
          </a:xfrm>
          <a:prstGeom prst="rect">
            <a:avLst/>
          </a:prstGeom>
          <a:noFill/>
          <a:ln w="9525">
            <a:noFill/>
            <a:miter lim="800000"/>
            <a:headEnd/>
            <a:tailEnd/>
          </a:ln>
        </p:spPr>
        <p:txBody>
          <a:bodyPr wrap="none">
            <a:spAutoFit/>
          </a:bodyPr>
          <a:lstStyle/>
          <a:p>
            <a:r>
              <a:rPr lang="fr-CA" sz="900" b="1"/>
              <a:t>Akt = protein kinase B</a:t>
            </a:r>
          </a:p>
          <a:p>
            <a:r>
              <a:rPr lang="fr-CA" sz="900" b="1"/>
              <a:t>DAG = diacylglycerol</a:t>
            </a:r>
          </a:p>
          <a:p>
            <a:r>
              <a:rPr lang="fr-CA" sz="900" b="1"/>
              <a:t>FATPs = fatty acid transport proteins</a:t>
            </a:r>
          </a:p>
          <a:p>
            <a:r>
              <a:rPr lang="fr-CA" sz="900" b="1"/>
              <a:t>G6P = glucose 6-phosphate</a:t>
            </a:r>
          </a:p>
          <a:p>
            <a:r>
              <a:rPr lang="fr-CA" sz="900" b="1"/>
              <a:t>GLUT = glucose transporter</a:t>
            </a:r>
          </a:p>
          <a:p>
            <a:r>
              <a:rPr lang="fr-CA" sz="900" b="1"/>
              <a:t>GS = glycogen synthase</a:t>
            </a:r>
          </a:p>
        </p:txBody>
      </p:sp>
      <p:sp>
        <p:nvSpPr>
          <p:cNvPr id="10247" name="ZoneTexte 8"/>
          <p:cNvSpPr txBox="1">
            <a:spLocks noChangeArrowheads="1"/>
          </p:cNvSpPr>
          <p:nvPr/>
        </p:nvSpPr>
        <p:spPr bwMode="auto">
          <a:xfrm>
            <a:off x="2627313" y="5284788"/>
            <a:ext cx="3082925" cy="923925"/>
          </a:xfrm>
          <a:prstGeom prst="rect">
            <a:avLst/>
          </a:prstGeom>
          <a:noFill/>
          <a:ln w="9525">
            <a:noFill/>
            <a:miter lim="800000"/>
            <a:headEnd/>
            <a:tailEnd/>
          </a:ln>
        </p:spPr>
        <p:txBody>
          <a:bodyPr>
            <a:spAutoFit/>
          </a:bodyPr>
          <a:lstStyle/>
          <a:p>
            <a:r>
              <a:rPr lang="fr-CA" sz="900" b="1"/>
              <a:t>GSK3 = glycogen synthase kinase-3</a:t>
            </a:r>
          </a:p>
          <a:p>
            <a:r>
              <a:rPr lang="fr-CA" sz="900" b="1"/>
              <a:t>IRS-1 = insulin receptor substrate-1</a:t>
            </a:r>
          </a:p>
          <a:p>
            <a:r>
              <a:rPr lang="en-US" sz="900" b="1"/>
              <a:t>LCCoA = long-chain acylcoenzyme A</a:t>
            </a:r>
          </a:p>
          <a:p>
            <a:r>
              <a:rPr lang="fr-CA" sz="900" b="1"/>
              <a:t>PDK = phosphoinositide-dependent protein kinase</a:t>
            </a:r>
          </a:p>
          <a:p>
            <a:r>
              <a:rPr lang="fr-CA" sz="900" b="1"/>
              <a:t>PKC = protein kinase C</a:t>
            </a:r>
          </a:p>
          <a:p>
            <a:r>
              <a:rPr lang="fr-CA" sz="900" b="1"/>
              <a:t>PI3K = phosphatidylinositol [3,4,5] kinase</a:t>
            </a:r>
          </a:p>
        </p:txBody>
      </p:sp>
      <p:sp>
        <p:nvSpPr>
          <p:cNvPr id="10248" name="ZoneTexte 9"/>
          <p:cNvSpPr txBox="1">
            <a:spLocks noChangeArrowheads="1"/>
          </p:cNvSpPr>
          <p:nvPr/>
        </p:nvSpPr>
        <p:spPr bwMode="auto">
          <a:xfrm>
            <a:off x="5656263" y="5284788"/>
            <a:ext cx="3084512" cy="923925"/>
          </a:xfrm>
          <a:prstGeom prst="rect">
            <a:avLst/>
          </a:prstGeom>
          <a:noFill/>
          <a:ln w="9525">
            <a:noFill/>
            <a:miter lim="800000"/>
            <a:headEnd/>
            <a:tailEnd/>
          </a:ln>
        </p:spPr>
        <p:txBody>
          <a:bodyPr>
            <a:spAutoFit/>
          </a:bodyPr>
          <a:lstStyle/>
          <a:p>
            <a:r>
              <a:rPr lang="fr-CA" sz="900" b="1"/>
              <a:t>PIP3 = phosphatidylinositol 3 triphosphate</a:t>
            </a:r>
          </a:p>
          <a:p>
            <a:r>
              <a:rPr lang="fr-CA" sz="900" b="1"/>
              <a:t>pS = serine phosphorylation</a:t>
            </a:r>
          </a:p>
          <a:p>
            <a:r>
              <a:rPr lang="fr-CA" sz="900" b="1"/>
              <a:t>pS/T = serine/threonine phosphorylation</a:t>
            </a:r>
          </a:p>
          <a:p>
            <a:r>
              <a:rPr lang="fr-CA" sz="900" b="1"/>
              <a:t>pY = tyrosine phosphorylation</a:t>
            </a:r>
          </a:p>
          <a:p>
            <a:r>
              <a:rPr lang="fr-CA" sz="900" b="1"/>
              <a:t>Ser/Thr = serine/threonine</a:t>
            </a:r>
          </a:p>
          <a:p>
            <a:r>
              <a:rPr lang="fr-CA" sz="900" b="1"/>
              <a:t>UDP = uridine diphosphate glucose</a:t>
            </a:r>
          </a:p>
        </p:txBody>
      </p:sp>
      <p:sp>
        <p:nvSpPr>
          <p:cNvPr id="10249" name="Rectangle 37"/>
          <p:cNvSpPr>
            <a:spLocks noChangeArrowheads="1"/>
          </p:cNvSpPr>
          <p:nvPr/>
        </p:nvSpPr>
        <p:spPr bwMode="auto">
          <a:xfrm>
            <a:off x="5208588" y="6427788"/>
            <a:ext cx="3675062" cy="344487"/>
          </a:xfrm>
          <a:prstGeom prst="rect">
            <a:avLst/>
          </a:prstGeom>
          <a:solidFill>
            <a:srgbClr val="D8ECEA">
              <a:alpha val="89018"/>
            </a:srgbClr>
          </a:solidFill>
          <a:ln w="9525">
            <a:miter lim="800000"/>
            <a:headEnd/>
            <a:tailEnd/>
          </a:ln>
          <a:scene3d>
            <a:camera prst="legacyObliqueTopRight"/>
            <a:lightRig rig="legacyFlat4" dir="b"/>
          </a:scene3d>
          <a:sp3d extrusionH="201600" prstMaterial="legacyMatte">
            <a:bevelT w="13500" h="13500" prst="angle"/>
            <a:bevelB w="13500" h="13500" prst="angle"/>
            <a:extrusionClr>
              <a:srgbClr val="D8ECEA"/>
            </a:extrusionClr>
          </a:sp3d>
        </p:spPr>
        <p:txBody>
          <a:bodyPr anchor="ctr">
            <a:flatTx/>
          </a:bodyPr>
          <a:lstStyle/>
          <a:p>
            <a:r>
              <a:rPr lang="fr-CA" sz="1000"/>
              <a:t>Adapted from Savage DB et al. Physiol Rev 2007; 87: 507-20</a:t>
            </a:r>
          </a:p>
        </p:txBody>
      </p:sp>
      <p:sp>
        <p:nvSpPr>
          <p:cNvPr id="10250" name="ZoneTexte 11"/>
          <p:cNvSpPr txBox="1">
            <a:spLocks noChangeArrowheads="1"/>
          </p:cNvSpPr>
          <p:nvPr/>
        </p:nvSpPr>
        <p:spPr bwMode="auto">
          <a:xfrm>
            <a:off x="2886075" y="931863"/>
            <a:ext cx="1497013" cy="292100"/>
          </a:xfrm>
          <a:prstGeom prst="rect">
            <a:avLst/>
          </a:prstGeom>
          <a:noFill/>
          <a:ln w="9525">
            <a:noFill/>
            <a:miter lim="800000"/>
            <a:headEnd/>
            <a:tailEnd/>
          </a:ln>
        </p:spPr>
        <p:txBody>
          <a:bodyPr wrap="none">
            <a:spAutoFit/>
          </a:bodyPr>
          <a:lstStyle/>
          <a:p>
            <a:r>
              <a:rPr lang="fr-CA" sz="1300" b="1"/>
              <a:t>Insulin Receptor</a:t>
            </a:r>
          </a:p>
        </p:txBody>
      </p:sp>
      <p:sp>
        <p:nvSpPr>
          <p:cNvPr id="10251" name="ZoneTexte 12"/>
          <p:cNvSpPr txBox="1">
            <a:spLocks noChangeArrowheads="1"/>
          </p:cNvSpPr>
          <p:nvPr/>
        </p:nvSpPr>
        <p:spPr bwMode="auto">
          <a:xfrm>
            <a:off x="1568450" y="1246188"/>
            <a:ext cx="989013" cy="292100"/>
          </a:xfrm>
          <a:prstGeom prst="rect">
            <a:avLst/>
          </a:prstGeom>
          <a:noFill/>
          <a:ln w="9525">
            <a:noFill/>
            <a:miter lim="800000"/>
            <a:headEnd/>
            <a:tailEnd/>
          </a:ln>
        </p:spPr>
        <p:txBody>
          <a:bodyPr wrap="none">
            <a:spAutoFit/>
          </a:bodyPr>
          <a:lstStyle/>
          <a:p>
            <a:r>
              <a:rPr lang="fr-CA" sz="1300" b="1"/>
              <a:t>Fatty Acid</a:t>
            </a:r>
          </a:p>
        </p:txBody>
      </p:sp>
      <p:sp>
        <p:nvSpPr>
          <p:cNvPr id="10252" name="ZoneTexte 13"/>
          <p:cNvSpPr txBox="1">
            <a:spLocks noChangeArrowheads="1"/>
          </p:cNvSpPr>
          <p:nvPr/>
        </p:nvSpPr>
        <p:spPr bwMode="auto">
          <a:xfrm>
            <a:off x="6624638" y="1057275"/>
            <a:ext cx="1009650" cy="293688"/>
          </a:xfrm>
          <a:prstGeom prst="rect">
            <a:avLst/>
          </a:prstGeom>
          <a:noFill/>
          <a:ln w="9525">
            <a:noFill/>
            <a:miter lim="800000"/>
            <a:headEnd/>
            <a:tailEnd/>
          </a:ln>
        </p:spPr>
        <p:txBody>
          <a:bodyPr wrap="none">
            <a:spAutoFit/>
          </a:bodyPr>
          <a:lstStyle/>
          <a:p>
            <a:r>
              <a:rPr lang="fr-CA" sz="1300" b="1"/>
              <a:t>GLUCOSE</a:t>
            </a:r>
          </a:p>
        </p:txBody>
      </p:sp>
      <p:sp>
        <p:nvSpPr>
          <p:cNvPr id="15" name="ZoneTexte 14"/>
          <p:cNvSpPr txBox="1"/>
          <p:nvPr/>
        </p:nvSpPr>
        <p:spPr>
          <a:xfrm>
            <a:off x="3052763" y="2089150"/>
            <a:ext cx="341312" cy="238125"/>
          </a:xfrm>
          <a:prstGeom prst="rect">
            <a:avLst/>
          </a:prstGeom>
          <a:noFill/>
        </p:spPr>
        <p:txBody>
          <a:bodyPr wrap="none">
            <a:spAutoFit/>
          </a:bodyPr>
          <a:lstStyle/>
          <a:p>
            <a:pPr>
              <a:defRPr/>
            </a:pPr>
            <a:r>
              <a:rPr lang="fr-CA" sz="950" b="1" dirty="0" err="1"/>
              <a:t>pY</a:t>
            </a:r>
            <a:endParaRPr lang="fr-CA" sz="950" b="1" dirty="0"/>
          </a:p>
        </p:txBody>
      </p:sp>
      <p:sp>
        <p:nvSpPr>
          <p:cNvPr id="16" name="ZoneTexte 15"/>
          <p:cNvSpPr txBox="1"/>
          <p:nvPr/>
        </p:nvSpPr>
        <p:spPr>
          <a:xfrm>
            <a:off x="3057525" y="2327275"/>
            <a:ext cx="339725" cy="238125"/>
          </a:xfrm>
          <a:prstGeom prst="rect">
            <a:avLst/>
          </a:prstGeom>
          <a:noFill/>
        </p:spPr>
        <p:txBody>
          <a:bodyPr wrap="none">
            <a:spAutoFit/>
          </a:bodyPr>
          <a:lstStyle/>
          <a:p>
            <a:pPr>
              <a:defRPr/>
            </a:pPr>
            <a:r>
              <a:rPr lang="fr-CA" sz="950" b="1" dirty="0" err="1"/>
              <a:t>pY</a:t>
            </a:r>
            <a:endParaRPr lang="fr-CA" sz="950" b="1" dirty="0"/>
          </a:p>
        </p:txBody>
      </p:sp>
      <p:sp>
        <p:nvSpPr>
          <p:cNvPr id="17" name="ZoneTexte 16"/>
          <p:cNvSpPr txBox="1"/>
          <p:nvPr/>
        </p:nvSpPr>
        <p:spPr>
          <a:xfrm>
            <a:off x="3802063" y="2089150"/>
            <a:ext cx="339725" cy="238125"/>
          </a:xfrm>
          <a:prstGeom prst="rect">
            <a:avLst/>
          </a:prstGeom>
          <a:noFill/>
        </p:spPr>
        <p:txBody>
          <a:bodyPr wrap="none">
            <a:spAutoFit/>
          </a:bodyPr>
          <a:lstStyle/>
          <a:p>
            <a:pPr>
              <a:defRPr/>
            </a:pPr>
            <a:r>
              <a:rPr lang="fr-CA" sz="950" b="1" dirty="0" err="1"/>
              <a:t>pY</a:t>
            </a:r>
            <a:endParaRPr lang="fr-CA" sz="950" b="1" dirty="0"/>
          </a:p>
        </p:txBody>
      </p:sp>
      <p:sp>
        <p:nvSpPr>
          <p:cNvPr id="18" name="ZoneTexte 17"/>
          <p:cNvSpPr txBox="1"/>
          <p:nvPr/>
        </p:nvSpPr>
        <p:spPr>
          <a:xfrm>
            <a:off x="3806825" y="2322513"/>
            <a:ext cx="339725" cy="238125"/>
          </a:xfrm>
          <a:prstGeom prst="rect">
            <a:avLst/>
          </a:prstGeom>
          <a:noFill/>
        </p:spPr>
        <p:txBody>
          <a:bodyPr wrap="none">
            <a:spAutoFit/>
          </a:bodyPr>
          <a:lstStyle/>
          <a:p>
            <a:pPr>
              <a:defRPr/>
            </a:pPr>
            <a:r>
              <a:rPr lang="fr-CA" sz="950" b="1" dirty="0" err="1"/>
              <a:t>pY</a:t>
            </a:r>
            <a:endParaRPr lang="fr-CA" sz="950" b="1" dirty="0"/>
          </a:p>
        </p:txBody>
      </p:sp>
      <p:sp>
        <p:nvSpPr>
          <p:cNvPr id="19" name="ZoneTexte 18"/>
          <p:cNvSpPr txBox="1"/>
          <p:nvPr/>
        </p:nvSpPr>
        <p:spPr>
          <a:xfrm>
            <a:off x="4595813" y="3438525"/>
            <a:ext cx="347662" cy="246063"/>
          </a:xfrm>
          <a:prstGeom prst="rect">
            <a:avLst/>
          </a:prstGeom>
          <a:noFill/>
        </p:spPr>
        <p:txBody>
          <a:bodyPr wrap="none">
            <a:spAutoFit/>
          </a:bodyPr>
          <a:lstStyle/>
          <a:p>
            <a:pPr>
              <a:defRPr/>
            </a:pPr>
            <a:r>
              <a:rPr lang="fr-CA" sz="950" b="1" dirty="0" err="1"/>
              <a:t>pY</a:t>
            </a:r>
            <a:endParaRPr lang="fr-CA" sz="950" b="1" dirty="0"/>
          </a:p>
        </p:txBody>
      </p:sp>
      <p:sp>
        <p:nvSpPr>
          <p:cNvPr id="20" name="ZoneTexte 19"/>
          <p:cNvSpPr txBox="1"/>
          <p:nvPr/>
        </p:nvSpPr>
        <p:spPr>
          <a:xfrm>
            <a:off x="3760788" y="3367088"/>
            <a:ext cx="349250" cy="246062"/>
          </a:xfrm>
          <a:prstGeom prst="rect">
            <a:avLst/>
          </a:prstGeom>
          <a:noFill/>
        </p:spPr>
        <p:txBody>
          <a:bodyPr wrap="none">
            <a:spAutoFit/>
          </a:bodyPr>
          <a:lstStyle/>
          <a:p>
            <a:pPr>
              <a:defRPr/>
            </a:pPr>
            <a:r>
              <a:rPr lang="fr-CA" sz="950" b="1" dirty="0" err="1"/>
              <a:t>pS</a:t>
            </a:r>
            <a:endParaRPr lang="fr-CA" sz="950" b="1" dirty="0"/>
          </a:p>
        </p:txBody>
      </p:sp>
      <p:sp>
        <p:nvSpPr>
          <p:cNvPr id="21" name="ZoneTexte 20"/>
          <p:cNvSpPr txBox="1"/>
          <p:nvPr/>
        </p:nvSpPr>
        <p:spPr>
          <a:xfrm>
            <a:off x="3756025" y="3603625"/>
            <a:ext cx="347663" cy="246063"/>
          </a:xfrm>
          <a:prstGeom prst="rect">
            <a:avLst/>
          </a:prstGeom>
          <a:noFill/>
        </p:spPr>
        <p:txBody>
          <a:bodyPr wrap="none">
            <a:spAutoFit/>
          </a:bodyPr>
          <a:lstStyle/>
          <a:p>
            <a:pPr>
              <a:defRPr/>
            </a:pPr>
            <a:r>
              <a:rPr lang="fr-CA" sz="950" b="1" dirty="0" err="1"/>
              <a:t>pS</a:t>
            </a:r>
            <a:endParaRPr lang="fr-CA" sz="950" b="1" dirty="0"/>
          </a:p>
        </p:txBody>
      </p:sp>
      <p:sp>
        <p:nvSpPr>
          <p:cNvPr id="22" name="ZoneTexte 21"/>
          <p:cNvSpPr txBox="1"/>
          <p:nvPr/>
        </p:nvSpPr>
        <p:spPr>
          <a:xfrm>
            <a:off x="3760788" y="3836988"/>
            <a:ext cx="347662" cy="246062"/>
          </a:xfrm>
          <a:prstGeom prst="rect">
            <a:avLst/>
          </a:prstGeom>
          <a:noFill/>
        </p:spPr>
        <p:txBody>
          <a:bodyPr wrap="none">
            <a:spAutoFit/>
          </a:bodyPr>
          <a:lstStyle/>
          <a:p>
            <a:pPr>
              <a:defRPr/>
            </a:pPr>
            <a:r>
              <a:rPr lang="fr-CA" sz="950" b="1" dirty="0" err="1"/>
              <a:t>pS</a:t>
            </a:r>
            <a:endParaRPr lang="fr-CA" sz="950" b="1" dirty="0"/>
          </a:p>
        </p:txBody>
      </p:sp>
      <p:sp>
        <p:nvSpPr>
          <p:cNvPr id="23" name="ZoneTexte 22"/>
          <p:cNvSpPr txBox="1"/>
          <p:nvPr/>
        </p:nvSpPr>
        <p:spPr>
          <a:xfrm>
            <a:off x="5656263" y="3698875"/>
            <a:ext cx="407987" cy="215900"/>
          </a:xfrm>
          <a:prstGeom prst="rect">
            <a:avLst/>
          </a:prstGeom>
          <a:noFill/>
        </p:spPr>
        <p:txBody>
          <a:bodyPr wrap="none">
            <a:spAutoFit/>
          </a:bodyPr>
          <a:lstStyle/>
          <a:p>
            <a:pPr>
              <a:defRPr/>
            </a:pPr>
            <a:r>
              <a:rPr lang="fr-CA" sz="750" b="1" dirty="0" err="1"/>
              <a:t>pS</a:t>
            </a:r>
            <a:r>
              <a:rPr lang="fr-CA" sz="750" b="1" dirty="0"/>
              <a:t>/T</a:t>
            </a:r>
          </a:p>
        </p:txBody>
      </p:sp>
      <p:sp>
        <p:nvSpPr>
          <p:cNvPr id="24" name="ZoneTexte 23"/>
          <p:cNvSpPr txBox="1"/>
          <p:nvPr/>
        </p:nvSpPr>
        <p:spPr>
          <a:xfrm>
            <a:off x="5688013" y="2116138"/>
            <a:ext cx="388937" cy="204787"/>
          </a:xfrm>
          <a:prstGeom prst="rect">
            <a:avLst/>
          </a:prstGeom>
          <a:noFill/>
        </p:spPr>
        <p:txBody>
          <a:bodyPr wrap="none">
            <a:spAutoFit/>
          </a:bodyPr>
          <a:lstStyle/>
          <a:p>
            <a:pPr>
              <a:defRPr/>
            </a:pPr>
            <a:r>
              <a:rPr lang="fr-CA" sz="730" b="1" dirty="0" err="1"/>
              <a:t>pS</a:t>
            </a:r>
            <a:r>
              <a:rPr lang="fr-CA" sz="730" b="1" dirty="0"/>
              <a:t>/T</a:t>
            </a:r>
          </a:p>
        </p:txBody>
      </p:sp>
      <p:sp>
        <p:nvSpPr>
          <p:cNvPr id="25" name="Rectangle à coins arrondis 24"/>
          <p:cNvSpPr/>
          <p:nvPr/>
        </p:nvSpPr>
        <p:spPr>
          <a:xfrm>
            <a:off x="4886325" y="2116138"/>
            <a:ext cx="393700" cy="214312"/>
          </a:xfrm>
          <a:prstGeom prst="roundRect">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fr-CA" sz="1000" b="1" dirty="0">
                <a:solidFill>
                  <a:schemeClr val="tx1"/>
                </a:solidFill>
              </a:rPr>
              <a:t>PDK</a:t>
            </a:r>
          </a:p>
        </p:txBody>
      </p:sp>
      <p:sp>
        <p:nvSpPr>
          <p:cNvPr id="10264" name="ZoneTexte 25"/>
          <p:cNvSpPr txBox="1">
            <a:spLocks noChangeArrowheads="1"/>
          </p:cNvSpPr>
          <p:nvPr/>
        </p:nvSpPr>
        <p:spPr bwMode="auto">
          <a:xfrm>
            <a:off x="5370513" y="2070100"/>
            <a:ext cx="473075" cy="307975"/>
          </a:xfrm>
          <a:prstGeom prst="rect">
            <a:avLst/>
          </a:prstGeom>
          <a:noFill/>
          <a:ln w="9525">
            <a:noFill/>
            <a:miter lim="800000"/>
            <a:headEnd/>
            <a:tailEnd/>
          </a:ln>
        </p:spPr>
        <p:txBody>
          <a:bodyPr wrap="none">
            <a:spAutoFit/>
          </a:bodyPr>
          <a:lstStyle/>
          <a:p>
            <a:r>
              <a:rPr lang="fr-CA" sz="1400" b="1"/>
              <a:t>Akt</a:t>
            </a:r>
          </a:p>
        </p:txBody>
      </p:sp>
      <p:sp>
        <p:nvSpPr>
          <p:cNvPr id="10265" name="ZoneTexte 26"/>
          <p:cNvSpPr txBox="1">
            <a:spLocks noChangeArrowheads="1"/>
          </p:cNvSpPr>
          <p:nvPr/>
        </p:nvSpPr>
        <p:spPr bwMode="auto">
          <a:xfrm>
            <a:off x="4687888" y="2393950"/>
            <a:ext cx="473075" cy="307975"/>
          </a:xfrm>
          <a:prstGeom prst="rect">
            <a:avLst/>
          </a:prstGeom>
          <a:noFill/>
          <a:ln w="9525">
            <a:noFill/>
            <a:miter lim="800000"/>
            <a:headEnd/>
            <a:tailEnd/>
          </a:ln>
        </p:spPr>
        <p:txBody>
          <a:bodyPr wrap="none">
            <a:spAutoFit/>
          </a:bodyPr>
          <a:lstStyle/>
          <a:p>
            <a:r>
              <a:rPr lang="fr-CA" sz="1400" b="1"/>
              <a:t>Akt</a:t>
            </a:r>
          </a:p>
        </p:txBody>
      </p:sp>
      <p:sp>
        <p:nvSpPr>
          <p:cNvPr id="28" name="Rectangle à coins arrondis 27"/>
          <p:cNvSpPr/>
          <p:nvPr/>
        </p:nvSpPr>
        <p:spPr>
          <a:xfrm>
            <a:off x="1703388" y="1792288"/>
            <a:ext cx="619125" cy="225425"/>
          </a:xfrm>
          <a:prstGeom prst="roundRect">
            <a:avLst/>
          </a:prstGeom>
          <a:solidFill>
            <a:schemeClr val="bg1">
              <a:alpha val="34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fr-CA" sz="1000" b="1" dirty="0" err="1">
                <a:solidFill>
                  <a:schemeClr val="tx1"/>
                </a:solidFill>
              </a:rPr>
              <a:t>FATPs</a:t>
            </a:r>
            <a:endParaRPr lang="fr-CA" sz="1000" b="1" dirty="0">
              <a:solidFill>
                <a:schemeClr val="tx1"/>
              </a:solidFill>
            </a:endParaRPr>
          </a:p>
        </p:txBody>
      </p:sp>
      <p:sp>
        <p:nvSpPr>
          <p:cNvPr id="10267" name="ZoneTexte 30"/>
          <p:cNvSpPr txBox="1">
            <a:spLocks noChangeArrowheads="1"/>
          </p:cNvSpPr>
          <p:nvPr/>
        </p:nvSpPr>
        <p:spPr bwMode="auto">
          <a:xfrm>
            <a:off x="4795838" y="2662238"/>
            <a:ext cx="584200" cy="307975"/>
          </a:xfrm>
          <a:prstGeom prst="rect">
            <a:avLst/>
          </a:prstGeom>
          <a:noFill/>
          <a:ln w="9525">
            <a:noFill/>
            <a:miter lim="800000"/>
            <a:headEnd/>
            <a:tailEnd/>
          </a:ln>
        </p:spPr>
        <p:txBody>
          <a:bodyPr wrap="none">
            <a:spAutoFit/>
          </a:bodyPr>
          <a:lstStyle/>
          <a:p>
            <a:r>
              <a:rPr lang="fr-CA" sz="1400" b="1"/>
              <a:t>PI3K</a:t>
            </a:r>
          </a:p>
        </p:txBody>
      </p:sp>
      <p:sp>
        <p:nvSpPr>
          <p:cNvPr id="10268" name="ZoneTexte 32"/>
          <p:cNvSpPr txBox="1">
            <a:spLocks noChangeArrowheads="1"/>
          </p:cNvSpPr>
          <p:nvPr/>
        </p:nvSpPr>
        <p:spPr bwMode="auto">
          <a:xfrm>
            <a:off x="5270500" y="2330450"/>
            <a:ext cx="519113" cy="277813"/>
          </a:xfrm>
          <a:prstGeom prst="rect">
            <a:avLst/>
          </a:prstGeom>
          <a:noFill/>
          <a:ln w="9525">
            <a:noFill/>
            <a:miter lim="800000"/>
            <a:headEnd/>
            <a:tailEnd/>
          </a:ln>
        </p:spPr>
        <p:txBody>
          <a:bodyPr wrap="none">
            <a:spAutoFit/>
          </a:bodyPr>
          <a:lstStyle/>
          <a:p>
            <a:r>
              <a:rPr lang="fr-CA" sz="1200" b="1"/>
              <a:t>PIP3</a:t>
            </a:r>
          </a:p>
        </p:txBody>
      </p:sp>
      <p:sp>
        <p:nvSpPr>
          <p:cNvPr id="10269" name="ZoneTexte 33"/>
          <p:cNvSpPr txBox="1">
            <a:spLocks noChangeArrowheads="1"/>
          </p:cNvSpPr>
          <p:nvPr/>
        </p:nvSpPr>
        <p:spPr bwMode="auto">
          <a:xfrm>
            <a:off x="4006850" y="3576638"/>
            <a:ext cx="709613" cy="338137"/>
          </a:xfrm>
          <a:prstGeom prst="rect">
            <a:avLst/>
          </a:prstGeom>
          <a:noFill/>
          <a:ln w="9525">
            <a:noFill/>
            <a:miter lim="800000"/>
            <a:headEnd/>
            <a:tailEnd/>
          </a:ln>
        </p:spPr>
        <p:txBody>
          <a:bodyPr wrap="none">
            <a:spAutoFit/>
          </a:bodyPr>
          <a:lstStyle/>
          <a:p>
            <a:r>
              <a:rPr lang="fr-CA" sz="1600" b="1"/>
              <a:t>IRS-1</a:t>
            </a:r>
          </a:p>
        </p:txBody>
      </p:sp>
      <p:sp>
        <p:nvSpPr>
          <p:cNvPr id="10270" name="ZoneTexte 34"/>
          <p:cNvSpPr txBox="1">
            <a:spLocks noChangeArrowheads="1"/>
          </p:cNvSpPr>
          <p:nvPr/>
        </p:nvSpPr>
        <p:spPr bwMode="auto">
          <a:xfrm>
            <a:off x="6769100" y="1712913"/>
            <a:ext cx="731838" cy="276225"/>
          </a:xfrm>
          <a:prstGeom prst="rect">
            <a:avLst/>
          </a:prstGeom>
          <a:noFill/>
          <a:ln w="9525">
            <a:noFill/>
            <a:miter lim="800000"/>
            <a:headEnd/>
            <a:tailEnd/>
          </a:ln>
        </p:spPr>
        <p:txBody>
          <a:bodyPr wrap="none">
            <a:spAutoFit/>
          </a:bodyPr>
          <a:lstStyle/>
          <a:p>
            <a:r>
              <a:rPr lang="fr-CA" sz="1200" b="1"/>
              <a:t>GLUT 4</a:t>
            </a:r>
          </a:p>
        </p:txBody>
      </p:sp>
      <p:sp>
        <p:nvSpPr>
          <p:cNvPr id="10271" name="ZoneTexte 35"/>
          <p:cNvSpPr txBox="1">
            <a:spLocks noChangeArrowheads="1"/>
          </p:cNvSpPr>
          <p:nvPr/>
        </p:nvSpPr>
        <p:spPr bwMode="auto">
          <a:xfrm>
            <a:off x="5235575" y="3667125"/>
            <a:ext cx="601663" cy="276225"/>
          </a:xfrm>
          <a:prstGeom prst="rect">
            <a:avLst/>
          </a:prstGeom>
          <a:noFill/>
          <a:ln w="9525">
            <a:noFill/>
            <a:miter lim="800000"/>
            <a:headEnd/>
            <a:tailEnd/>
          </a:ln>
        </p:spPr>
        <p:txBody>
          <a:bodyPr wrap="none">
            <a:spAutoFit/>
          </a:bodyPr>
          <a:lstStyle/>
          <a:p>
            <a:r>
              <a:rPr lang="fr-CA" sz="1200" b="1"/>
              <a:t>GSK3</a:t>
            </a:r>
          </a:p>
        </p:txBody>
      </p:sp>
      <p:sp>
        <p:nvSpPr>
          <p:cNvPr id="10272" name="ZoneTexte 37"/>
          <p:cNvSpPr txBox="1">
            <a:spLocks noChangeArrowheads="1"/>
          </p:cNvSpPr>
          <p:nvPr/>
        </p:nvSpPr>
        <p:spPr bwMode="auto">
          <a:xfrm>
            <a:off x="6804025" y="2671763"/>
            <a:ext cx="741363" cy="261937"/>
          </a:xfrm>
          <a:prstGeom prst="rect">
            <a:avLst/>
          </a:prstGeom>
          <a:noFill/>
          <a:ln w="9525">
            <a:noFill/>
            <a:miter lim="800000"/>
            <a:headEnd/>
            <a:tailEnd/>
          </a:ln>
        </p:spPr>
        <p:txBody>
          <a:bodyPr wrap="none">
            <a:spAutoFit/>
          </a:bodyPr>
          <a:lstStyle/>
          <a:p>
            <a:r>
              <a:rPr lang="fr-CA" sz="1100" b="1"/>
              <a:t>Glucose</a:t>
            </a:r>
          </a:p>
        </p:txBody>
      </p:sp>
      <p:sp>
        <p:nvSpPr>
          <p:cNvPr id="40" name="ZoneTexte 39"/>
          <p:cNvSpPr txBox="1"/>
          <p:nvPr/>
        </p:nvSpPr>
        <p:spPr>
          <a:xfrm>
            <a:off x="3049588" y="3784600"/>
            <a:ext cx="484187" cy="254000"/>
          </a:xfrm>
          <a:prstGeom prst="rect">
            <a:avLst/>
          </a:prstGeom>
          <a:noFill/>
        </p:spPr>
        <p:txBody>
          <a:bodyPr wrap="none">
            <a:spAutoFit/>
          </a:bodyPr>
          <a:lstStyle/>
          <a:p>
            <a:pPr>
              <a:defRPr/>
            </a:pPr>
            <a:r>
              <a:rPr lang="fr-CA" sz="1050" b="1" dirty="0"/>
              <a:t>DAG</a:t>
            </a:r>
          </a:p>
        </p:txBody>
      </p:sp>
      <p:pic>
        <p:nvPicPr>
          <p:cNvPr id="10274" name="Image 42" descr="fleche.png"/>
          <p:cNvPicPr>
            <a:picLocks noChangeAspect="1"/>
          </p:cNvPicPr>
          <p:nvPr/>
        </p:nvPicPr>
        <p:blipFill>
          <a:blip r:embed="rId4" cstate="print"/>
          <a:srcRect/>
          <a:stretch>
            <a:fillRect/>
          </a:stretch>
        </p:blipFill>
        <p:spPr bwMode="auto">
          <a:xfrm>
            <a:off x="4760913" y="2733675"/>
            <a:ext cx="87312" cy="146050"/>
          </a:xfrm>
          <a:prstGeom prst="rect">
            <a:avLst/>
          </a:prstGeom>
          <a:noFill/>
          <a:ln w="9525">
            <a:noFill/>
            <a:miter lim="800000"/>
            <a:headEnd/>
            <a:tailEnd/>
          </a:ln>
        </p:spPr>
      </p:pic>
      <p:pic>
        <p:nvPicPr>
          <p:cNvPr id="10275" name="Image 43" descr="fleche.png"/>
          <p:cNvPicPr>
            <a:picLocks noChangeAspect="1"/>
          </p:cNvPicPr>
          <p:nvPr/>
        </p:nvPicPr>
        <p:blipFill>
          <a:blip r:embed="rId4" cstate="print"/>
          <a:srcRect/>
          <a:stretch>
            <a:fillRect/>
          </a:stretch>
        </p:blipFill>
        <p:spPr bwMode="auto">
          <a:xfrm>
            <a:off x="5376863" y="2166938"/>
            <a:ext cx="87312" cy="146050"/>
          </a:xfrm>
          <a:prstGeom prst="rect">
            <a:avLst/>
          </a:prstGeom>
          <a:noFill/>
          <a:ln w="9525">
            <a:noFill/>
            <a:miter lim="800000"/>
            <a:headEnd/>
            <a:tailEnd/>
          </a:ln>
        </p:spPr>
      </p:pic>
      <p:pic>
        <p:nvPicPr>
          <p:cNvPr id="10276" name="Image 44" descr="fleche.png"/>
          <p:cNvPicPr>
            <a:picLocks noChangeAspect="1"/>
          </p:cNvPicPr>
          <p:nvPr/>
        </p:nvPicPr>
        <p:blipFill>
          <a:blip r:embed="rId4" cstate="print"/>
          <a:srcRect/>
          <a:stretch>
            <a:fillRect/>
          </a:stretch>
        </p:blipFill>
        <p:spPr bwMode="auto">
          <a:xfrm>
            <a:off x="5248275" y="3733800"/>
            <a:ext cx="88900" cy="147638"/>
          </a:xfrm>
          <a:prstGeom prst="rect">
            <a:avLst/>
          </a:prstGeom>
          <a:noFill/>
          <a:ln w="9525">
            <a:noFill/>
            <a:miter lim="800000"/>
            <a:headEnd/>
            <a:tailEnd/>
          </a:ln>
        </p:spPr>
      </p:pic>
      <p:pic>
        <p:nvPicPr>
          <p:cNvPr id="10277" name="Image 45" descr="fleche.png"/>
          <p:cNvPicPr>
            <a:picLocks noChangeAspect="1"/>
          </p:cNvPicPr>
          <p:nvPr/>
        </p:nvPicPr>
        <p:blipFill>
          <a:blip r:embed="rId5" cstate="print"/>
          <a:srcRect/>
          <a:stretch>
            <a:fillRect/>
          </a:stretch>
        </p:blipFill>
        <p:spPr bwMode="auto">
          <a:xfrm>
            <a:off x="3057525" y="3833813"/>
            <a:ext cx="68263" cy="115887"/>
          </a:xfrm>
          <a:prstGeom prst="rect">
            <a:avLst/>
          </a:prstGeom>
          <a:noFill/>
          <a:ln w="9525">
            <a:noFill/>
            <a:miter lim="800000"/>
            <a:headEnd/>
            <a:tailEnd/>
          </a:ln>
        </p:spPr>
      </p:pic>
      <p:pic>
        <p:nvPicPr>
          <p:cNvPr id="10278" name="Image 46" descr="fleche.png"/>
          <p:cNvPicPr>
            <a:picLocks noChangeAspect="1"/>
          </p:cNvPicPr>
          <p:nvPr/>
        </p:nvPicPr>
        <p:blipFill>
          <a:blip r:embed="rId4" cstate="print"/>
          <a:srcRect/>
          <a:stretch>
            <a:fillRect/>
          </a:stretch>
        </p:blipFill>
        <p:spPr bwMode="auto">
          <a:xfrm>
            <a:off x="6810375" y="2733675"/>
            <a:ext cx="77788" cy="130175"/>
          </a:xfrm>
          <a:prstGeom prst="rect">
            <a:avLst/>
          </a:prstGeom>
          <a:noFill/>
          <a:ln w="9525">
            <a:noFill/>
            <a:miter lim="800000"/>
            <a:headEnd/>
            <a:tailEnd/>
          </a:ln>
        </p:spPr>
      </p:pic>
      <p:sp>
        <p:nvSpPr>
          <p:cNvPr id="10279" name="ZoneTexte 47"/>
          <p:cNvSpPr txBox="1">
            <a:spLocks noChangeArrowheads="1"/>
          </p:cNvSpPr>
          <p:nvPr/>
        </p:nvSpPr>
        <p:spPr bwMode="auto">
          <a:xfrm>
            <a:off x="6927850" y="3194050"/>
            <a:ext cx="466725" cy="261938"/>
          </a:xfrm>
          <a:prstGeom prst="rect">
            <a:avLst/>
          </a:prstGeom>
          <a:noFill/>
          <a:ln w="9525">
            <a:noFill/>
            <a:miter lim="800000"/>
            <a:headEnd/>
            <a:tailEnd/>
          </a:ln>
        </p:spPr>
        <p:txBody>
          <a:bodyPr wrap="none">
            <a:spAutoFit/>
          </a:bodyPr>
          <a:lstStyle/>
          <a:p>
            <a:r>
              <a:rPr lang="fr-CA" sz="1100" b="1"/>
              <a:t>G6P</a:t>
            </a:r>
          </a:p>
        </p:txBody>
      </p:sp>
      <p:pic>
        <p:nvPicPr>
          <p:cNvPr id="10280" name="Image 48" descr="fleche.png"/>
          <p:cNvPicPr>
            <a:picLocks noChangeAspect="1"/>
          </p:cNvPicPr>
          <p:nvPr/>
        </p:nvPicPr>
        <p:blipFill>
          <a:blip r:embed="rId4" cstate="print"/>
          <a:srcRect/>
          <a:stretch>
            <a:fillRect/>
          </a:stretch>
        </p:blipFill>
        <p:spPr bwMode="auto">
          <a:xfrm>
            <a:off x="6905625" y="3228975"/>
            <a:ext cx="87313" cy="146050"/>
          </a:xfrm>
          <a:prstGeom prst="rect">
            <a:avLst/>
          </a:prstGeom>
          <a:noFill/>
          <a:ln w="9525">
            <a:noFill/>
            <a:miter lim="800000"/>
            <a:headEnd/>
            <a:tailEnd/>
          </a:ln>
        </p:spPr>
      </p:pic>
      <p:sp>
        <p:nvSpPr>
          <p:cNvPr id="10281" name="ZoneTexte 49"/>
          <p:cNvSpPr txBox="1">
            <a:spLocks noChangeArrowheads="1"/>
          </p:cNvSpPr>
          <p:nvPr/>
        </p:nvSpPr>
        <p:spPr bwMode="auto">
          <a:xfrm>
            <a:off x="6384925" y="3946525"/>
            <a:ext cx="719138" cy="215900"/>
          </a:xfrm>
          <a:prstGeom prst="rect">
            <a:avLst/>
          </a:prstGeom>
          <a:noFill/>
          <a:ln w="9525">
            <a:noFill/>
            <a:miter lim="800000"/>
            <a:headEnd/>
            <a:tailEnd/>
          </a:ln>
        </p:spPr>
        <p:txBody>
          <a:bodyPr wrap="none">
            <a:spAutoFit/>
          </a:bodyPr>
          <a:lstStyle/>
          <a:p>
            <a:r>
              <a:rPr lang="fr-CA" sz="800" b="1">
                <a:solidFill>
                  <a:srgbClr val="C00000"/>
                </a:solidFill>
              </a:rPr>
              <a:t>GS activity</a:t>
            </a:r>
          </a:p>
        </p:txBody>
      </p:sp>
      <p:sp>
        <p:nvSpPr>
          <p:cNvPr id="10282" name="ZoneTexte 51"/>
          <p:cNvSpPr txBox="1">
            <a:spLocks noChangeArrowheads="1"/>
          </p:cNvSpPr>
          <p:nvPr/>
        </p:nvSpPr>
        <p:spPr bwMode="auto">
          <a:xfrm>
            <a:off x="6837363" y="4213225"/>
            <a:ext cx="671512" cy="338138"/>
          </a:xfrm>
          <a:prstGeom prst="rect">
            <a:avLst/>
          </a:prstGeom>
          <a:noFill/>
          <a:ln w="9525">
            <a:noFill/>
            <a:miter lim="800000"/>
            <a:headEnd/>
            <a:tailEnd/>
          </a:ln>
        </p:spPr>
        <p:txBody>
          <a:bodyPr wrap="none">
            <a:spAutoFit/>
          </a:bodyPr>
          <a:lstStyle/>
          <a:p>
            <a:r>
              <a:rPr lang="fr-CA" sz="800" b="1"/>
              <a:t>Glycogen</a:t>
            </a:r>
          </a:p>
          <a:p>
            <a:r>
              <a:rPr lang="fr-CA" sz="800" b="1"/>
              <a:t>Synthesis</a:t>
            </a:r>
          </a:p>
        </p:txBody>
      </p:sp>
      <p:pic>
        <p:nvPicPr>
          <p:cNvPr id="10283" name="Image 52" descr="fleche.png"/>
          <p:cNvPicPr>
            <a:picLocks noChangeAspect="1"/>
          </p:cNvPicPr>
          <p:nvPr/>
        </p:nvPicPr>
        <p:blipFill>
          <a:blip r:embed="rId4" cstate="print"/>
          <a:srcRect/>
          <a:stretch>
            <a:fillRect/>
          </a:stretch>
        </p:blipFill>
        <p:spPr bwMode="auto">
          <a:xfrm>
            <a:off x="6858000" y="4262438"/>
            <a:ext cx="66675" cy="111125"/>
          </a:xfrm>
          <a:prstGeom prst="rect">
            <a:avLst/>
          </a:prstGeom>
          <a:noFill/>
          <a:ln w="9525">
            <a:noFill/>
            <a:miter lim="800000"/>
            <a:headEnd/>
            <a:tailEnd/>
          </a:ln>
        </p:spPr>
      </p:pic>
      <p:sp>
        <p:nvSpPr>
          <p:cNvPr id="10284" name="ZoneTexte 53"/>
          <p:cNvSpPr txBox="1">
            <a:spLocks noChangeArrowheads="1"/>
          </p:cNvSpPr>
          <p:nvPr/>
        </p:nvSpPr>
        <p:spPr bwMode="auto">
          <a:xfrm>
            <a:off x="6732588" y="3700463"/>
            <a:ext cx="823912" cy="215900"/>
          </a:xfrm>
          <a:prstGeom prst="rect">
            <a:avLst/>
          </a:prstGeom>
          <a:noFill/>
          <a:ln w="9525">
            <a:noFill/>
            <a:miter lim="800000"/>
            <a:headEnd/>
            <a:tailEnd/>
          </a:ln>
        </p:spPr>
        <p:txBody>
          <a:bodyPr wrap="none">
            <a:spAutoFit/>
          </a:bodyPr>
          <a:lstStyle/>
          <a:p>
            <a:r>
              <a:rPr lang="fr-CA" sz="800" b="1"/>
              <a:t>UDP-glucose</a:t>
            </a:r>
          </a:p>
        </p:txBody>
      </p:sp>
      <p:sp>
        <p:nvSpPr>
          <p:cNvPr id="10285" name="ZoneTexte 54"/>
          <p:cNvSpPr txBox="1">
            <a:spLocks noChangeArrowheads="1"/>
          </p:cNvSpPr>
          <p:nvPr/>
        </p:nvSpPr>
        <p:spPr bwMode="auto">
          <a:xfrm rot="-3240000">
            <a:off x="6119019" y="2247107"/>
            <a:ext cx="858837" cy="215900"/>
          </a:xfrm>
          <a:prstGeom prst="rect">
            <a:avLst/>
          </a:prstGeom>
          <a:noFill/>
          <a:ln w="9525">
            <a:noFill/>
            <a:miter lim="800000"/>
            <a:headEnd/>
            <a:tailEnd/>
          </a:ln>
        </p:spPr>
        <p:txBody>
          <a:bodyPr wrap="none">
            <a:spAutoFit/>
          </a:bodyPr>
          <a:lstStyle/>
          <a:p>
            <a:r>
              <a:rPr lang="fr-CA" sz="800" b="1">
                <a:solidFill>
                  <a:srgbClr val="C00000"/>
                </a:solidFill>
              </a:rPr>
              <a:t>Translocation</a:t>
            </a:r>
          </a:p>
        </p:txBody>
      </p:sp>
      <p:pic>
        <p:nvPicPr>
          <p:cNvPr id="10286" name="Image 59" descr="fleche_rouge.png"/>
          <p:cNvPicPr>
            <a:picLocks noChangeAspect="1"/>
          </p:cNvPicPr>
          <p:nvPr/>
        </p:nvPicPr>
        <p:blipFill>
          <a:blip r:embed="rId6" cstate="print"/>
          <a:srcRect/>
          <a:stretch>
            <a:fillRect/>
          </a:stretch>
        </p:blipFill>
        <p:spPr bwMode="auto">
          <a:xfrm rot="-3360000">
            <a:off x="6299994" y="2628106"/>
            <a:ext cx="57150" cy="96838"/>
          </a:xfrm>
          <a:prstGeom prst="rect">
            <a:avLst/>
          </a:prstGeom>
          <a:noFill/>
          <a:ln w="9525">
            <a:noFill/>
            <a:miter lim="800000"/>
            <a:headEnd/>
            <a:tailEnd/>
          </a:ln>
        </p:spPr>
      </p:pic>
      <p:sp>
        <p:nvSpPr>
          <p:cNvPr id="61" name="ZoneTexte 60"/>
          <p:cNvSpPr txBox="1"/>
          <p:nvPr/>
        </p:nvSpPr>
        <p:spPr>
          <a:xfrm>
            <a:off x="3051175" y="2752725"/>
            <a:ext cx="846138" cy="322263"/>
          </a:xfrm>
          <a:prstGeom prst="rect">
            <a:avLst/>
          </a:prstGeom>
          <a:noFill/>
        </p:spPr>
        <p:txBody>
          <a:bodyPr wrap="none">
            <a:spAutoFit/>
          </a:bodyPr>
          <a:lstStyle/>
          <a:p>
            <a:pPr>
              <a:defRPr/>
            </a:pPr>
            <a:r>
              <a:rPr lang="fr-CA" sz="750" b="1" dirty="0"/>
              <a:t>PKC-</a:t>
            </a:r>
            <a:r>
              <a:rPr lang="el-GR" sz="750" b="1" dirty="0"/>
              <a:t>θ</a:t>
            </a:r>
            <a:endParaRPr lang="fr-CA" sz="750" b="1" dirty="0"/>
          </a:p>
          <a:p>
            <a:pPr>
              <a:defRPr/>
            </a:pPr>
            <a:r>
              <a:rPr lang="fr-CA" sz="750" b="1" dirty="0" err="1"/>
              <a:t>Ser</a:t>
            </a:r>
            <a:r>
              <a:rPr lang="fr-CA" sz="750" b="1" dirty="0"/>
              <a:t>/</a:t>
            </a:r>
            <a:r>
              <a:rPr lang="fr-CA" sz="750" b="1" dirty="0" err="1"/>
              <a:t>Thr</a:t>
            </a:r>
            <a:r>
              <a:rPr lang="fr-CA" sz="750" b="1" dirty="0"/>
              <a:t> kinase</a:t>
            </a:r>
          </a:p>
        </p:txBody>
      </p:sp>
      <p:pic>
        <p:nvPicPr>
          <p:cNvPr id="10288" name="Image 61" descr="fleche.png"/>
          <p:cNvPicPr>
            <a:picLocks noChangeAspect="1"/>
          </p:cNvPicPr>
          <p:nvPr/>
        </p:nvPicPr>
        <p:blipFill>
          <a:blip r:embed="rId7" cstate="print"/>
          <a:srcRect/>
          <a:stretch>
            <a:fillRect/>
          </a:stretch>
        </p:blipFill>
        <p:spPr bwMode="auto">
          <a:xfrm>
            <a:off x="3073400" y="2767013"/>
            <a:ext cx="76200" cy="127000"/>
          </a:xfrm>
          <a:prstGeom prst="rect">
            <a:avLst/>
          </a:prstGeom>
          <a:noFill/>
          <a:ln w="9525">
            <a:noFill/>
            <a:miter lim="800000"/>
            <a:headEnd/>
            <a:tailEnd/>
          </a:ln>
        </p:spPr>
      </p:pic>
      <p:sp>
        <p:nvSpPr>
          <p:cNvPr id="10289" name="ZoneTexte 62"/>
          <p:cNvSpPr txBox="1">
            <a:spLocks noChangeArrowheads="1"/>
          </p:cNvSpPr>
          <p:nvPr/>
        </p:nvSpPr>
        <p:spPr bwMode="auto">
          <a:xfrm>
            <a:off x="1770063" y="3013075"/>
            <a:ext cx="531812" cy="215900"/>
          </a:xfrm>
          <a:prstGeom prst="rect">
            <a:avLst/>
          </a:prstGeom>
          <a:noFill/>
          <a:ln w="9525">
            <a:noFill/>
            <a:miter lim="800000"/>
            <a:headEnd/>
            <a:tailEnd/>
          </a:ln>
        </p:spPr>
        <p:txBody>
          <a:bodyPr wrap="none">
            <a:spAutoFit/>
          </a:bodyPr>
          <a:lstStyle/>
          <a:p>
            <a:r>
              <a:rPr lang="fr-CA" sz="800" b="1"/>
              <a:t>LCCoA</a:t>
            </a:r>
          </a:p>
        </p:txBody>
      </p:sp>
      <p:pic>
        <p:nvPicPr>
          <p:cNvPr id="10290" name="Image 63" descr="fleche.png"/>
          <p:cNvPicPr>
            <a:picLocks noChangeAspect="1"/>
          </p:cNvPicPr>
          <p:nvPr/>
        </p:nvPicPr>
        <p:blipFill>
          <a:blip r:embed="rId8" cstate="print"/>
          <a:srcRect/>
          <a:stretch>
            <a:fillRect/>
          </a:stretch>
        </p:blipFill>
        <p:spPr bwMode="auto">
          <a:xfrm>
            <a:off x="1741488" y="3022600"/>
            <a:ext cx="87312" cy="142875"/>
          </a:xfrm>
          <a:prstGeom prst="rect">
            <a:avLst/>
          </a:prstGeom>
          <a:noFill/>
          <a:ln w="9525">
            <a:noFill/>
            <a:miter lim="800000"/>
            <a:headEnd/>
            <a:tailEnd/>
          </a:ln>
        </p:spPr>
      </p:pic>
      <p:sp>
        <p:nvSpPr>
          <p:cNvPr id="10291" name="ZoneTexte 64"/>
          <p:cNvSpPr txBox="1">
            <a:spLocks noChangeArrowheads="1"/>
          </p:cNvSpPr>
          <p:nvPr/>
        </p:nvSpPr>
        <p:spPr bwMode="auto">
          <a:xfrm>
            <a:off x="1712913" y="3568700"/>
            <a:ext cx="738187" cy="215900"/>
          </a:xfrm>
          <a:prstGeom prst="rect">
            <a:avLst/>
          </a:prstGeom>
          <a:noFill/>
          <a:ln w="9525">
            <a:noFill/>
            <a:miter lim="800000"/>
            <a:headEnd/>
            <a:tailEnd/>
          </a:ln>
        </p:spPr>
        <p:txBody>
          <a:bodyPr wrap="none">
            <a:spAutoFit/>
          </a:bodyPr>
          <a:lstStyle/>
          <a:p>
            <a:r>
              <a:rPr lang="fr-CA" sz="800" b="1"/>
              <a:t>β-oxidation</a:t>
            </a:r>
          </a:p>
        </p:txBody>
      </p:sp>
      <p:pic>
        <p:nvPicPr>
          <p:cNvPr id="10292" name="Image 65" descr="fleche.png"/>
          <p:cNvPicPr>
            <a:picLocks noChangeAspect="1"/>
          </p:cNvPicPr>
          <p:nvPr/>
        </p:nvPicPr>
        <p:blipFill>
          <a:blip r:embed="rId4" cstate="print"/>
          <a:srcRect/>
          <a:stretch>
            <a:fillRect/>
          </a:stretch>
        </p:blipFill>
        <p:spPr bwMode="auto">
          <a:xfrm>
            <a:off x="1685925" y="3600450"/>
            <a:ext cx="84138" cy="139700"/>
          </a:xfrm>
          <a:prstGeom prst="rect">
            <a:avLst/>
          </a:prstGeom>
          <a:noFill/>
          <a:ln w="9525">
            <a:noFill/>
            <a:miter lim="800000"/>
            <a:headEnd/>
            <a:tailEnd/>
          </a:ln>
        </p:spPr>
      </p:pic>
      <p:sp>
        <p:nvSpPr>
          <p:cNvPr id="10293" name="ZoneTexte 66"/>
          <p:cNvSpPr txBox="1">
            <a:spLocks noChangeArrowheads="1"/>
          </p:cNvSpPr>
          <p:nvPr/>
        </p:nvSpPr>
        <p:spPr bwMode="auto">
          <a:xfrm>
            <a:off x="1612900" y="4176713"/>
            <a:ext cx="858838" cy="338137"/>
          </a:xfrm>
          <a:prstGeom prst="rect">
            <a:avLst/>
          </a:prstGeom>
          <a:noFill/>
          <a:ln w="9525">
            <a:noFill/>
            <a:miter lim="800000"/>
            <a:headEnd/>
            <a:tailEnd/>
          </a:ln>
        </p:spPr>
        <p:txBody>
          <a:bodyPr wrap="none">
            <a:spAutoFit/>
          </a:bodyPr>
          <a:lstStyle/>
          <a:p>
            <a:pPr algn="ctr"/>
            <a:r>
              <a:rPr lang="fr-CA" sz="800" b="1"/>
              <a:t>Mitochondrial</a:t>
            </a:r>
          </a:p>
          <a:p>
            <a:pPr algn="ctr"/>
            <a:r>
              <a:rPr lang="fr-CA" sz="800" b="1"/>
              <a:t>Density</a:t>
            </a:r>
          </a:p>
        </p:txBody>
      </p:sp>
      <p:pic>
        <p:nvPicPr>
          <p:cNvPr id="10294" name="Image 67" descr="fleche.png"/>
          <p:cNvPicPr>
            <a:picLocks noChangeAspect="1"/>
          </p:cNvPicPr>
          <p:nvPr/>
        </p:nvPicPr>
        <p:blipFill>
          <a:blip r:embed="rId4" cstate="print"/>
          <a:srcRect/>
          <a:stretch>
            <a:fillRect/>
          </a:stretch>
        </p:blipFill>
        <p:spPr bwMode="auto">
          <a:xfrm>
            <a:off x="1628775" y="4243388"/>
            <a:ext cx="82550" cy="139700"/>
          </a:xfrm>
          <a:prstGeom prst="rect">
            <a:avLst/>
          </a:prstGeom>
          <a:noFill/>
          <a:ln w="9525">
            <a:noFill/>
            <a:miter lim="800000"/>
            <a:headEnd/>
            <a:tailEnd/>
          </a:ln>
        </p:spPr>
      </p:pic>
      <p:pic>
        <p:nvPicPr>
          <p:cNvPr id="10295" name="Image 55" descr="fleche_rouge.png"/>
          <p:cNvPicPr>
            <a:picLocks noChangeAspect="1"/>
          </p:cNvPicPr>
          <p:nvPr/>
        </p:nvPicPr>
        <p:blipFill>
          <a:blip r:embed="rId6" cstate="print"/>
          <a:srcRect/>
          <a:stretch>
            <a:fillRect/>
          </a:stretch>
        </p:blipFill>
        <p:spPr bwMode="auto">
          <a:xfrm>
            <a:off x="6356350" y="3948113"/>
            <a:ext cx="88900" cy="14605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 3" descr="boite.png"/>
          <p:cNvPicPr>
            <a:picLocks noChangeAspect="1"/>
          </p:cNvPicPr>
          <p:nvPr/>
        </p:nvPicPr>
        <p:blipFill>
          <a:blip r:embed="rId2" cstate="print"/>
          <a:srcRect/>
          <a:stretch>
            <a:fillRect/>
          </a:stretch>
        </p:blipFill>
        <p:spPr bwMode="auto">
          <a:xfrm>
            <a:off x="844550" y="941388"/>
            <a:ext cx="7277100" cy="4127500"/>
          </a:xfrm>
          <a:prstGeom prst="rect">
            <a:avLst/>
          </a:prstGeom>
          <a:noFill/>
          <a:ln w="9525">
            <a:noFill/>
            <a:miter lim="800000"/>
            <a:headEnd/>
            <a:tailEnd/>
          </a:ln>
        </p:spPr>
      </p:pic>
      <p:sp>
        <p:nvSpPr>
          <p:cNvPr id="69" name="Arc 68"/>
          <p:cNvSpPr/>
          <p:nvPr/>
        </p:nvSpPr>
        <p:spPr>
          <a:xfrm>
            <a:off x="5118100" y="2259013"/>
            <a:ext cx="1184275" cy="1892300"/>
          </a:xfrm>
          <a:prstGeom prst="arc">
            <a:avLst>
              <a:gd name="adj1" fmla="val 14510341"/>
              <a:gd name="adj2" fmla="val 221484"/>
            </a:avLst>
          </a:prstGeom>
          <a:ln w="317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pic>
        <p:nvPicPr>
          <p:cNvPr id="11268" name="Image 58" descr="39-Glucose_Insulin_fig6-FILM_fond.png"/>
          <p:cNvPicPr>
            <a:picLocks noChangeAspect="1"/>
          </p:cNvPicPr>
          <p:nvPr/>
        </p:nvPicPr>
        <p:blipFill>
          <a:blip r:embed="rId3" cstate="print"/>
          <a:srcRect/>
          <a:stretch>
            <a:fillRect/>
          </a:stretch>
        </p:blipFill>
        <p:spPr bwMode="auto">
          <a:xfrm>
            <a:off x="1588" y="36513"/>
            <a:ext cx="9142412" cy="6858000"/>
          </a:xfrm>
          <a:prstGeom prst="rect">
            <a:avLst/>
          </a:prstGeom>
          <a:noFill/>
          <a:ln w="9525">
            <a:noFill/>
            <a:miter lim="800000"/>
            <a:headEnd/>
            <a:tailEnd/>
          </a:ln>
        </p:spPr>
      </p:pic>
      <p:sp>
        <p:nvSpPr>
          <p:cNvPr id="11269" name="Titre 1"/>
          <p:cNvSpPr>
            <a:spLocks noGrp="1"/>
          </p:cNvSpPr>
          <p:nvPr>
            <p:ph type="title"/>
          </p:nvPr>
        </p:nvSpPr>
        <p:spPr>
          <a:xfrm>
            <a:off x="90488" y="225425"/>
            <a:ext cx="8793162" cy="384175"/>
          </a:xfrm>
        </p:spPr>
        <p:txBody>
          <a:bodyPr/>
          <a:lstStyle/>
          <a:p>
            <a:r>
              <a:rPr lang="en-US" sz="1900">
                <a:solidFill>
                  <a:schemeClr val="tx1"/>
                </a:solidFill>
              </a:rPr>
              <a:t>MECHANISM OF FATTY ACID-INDUCED INSULIN RESISTANCE IN LIVER</a:t>
            </a:r>
            <a:endParaRPr lang="fr-FR" sz="1900">
              <a:solidFill>
                <a:schemeClr val="tx1"/>
              </a:solidFill>
            </a:endParaRPr>
          </a:p>
        </p:txBody>
      </p:sp>
      <p:pic>
        <p:nvPicPr>
          <p:cNvPr id="11270" name="Image 4" descr="legende.png"/>
          <p:cNvPicPr>
            <a:picLocks noChangeAspect="1"/>
          </p:cNvPicPr>
          <p:nvPr/>
        </p:nvPicPr>
        <p:blipFill>
          <a:blip r:embed="rId4" cstate="print"/>
          <a:srcRect/>
          <a:stretch>
            <a:fillRect/>
          </a:stretch>
        </p:blipFill>
        <p:spPr bwMode="auto">
          <a:xfrm>
            <a:off x="600075" y="5065713"/>
            <a:ext cx="7800975" cy="1146175"/>
          </a:xfrm>
          <a:prstGeom prst="rect">
            <a:avLst/>
          </a:prstGeom>
          <a:noFill/>
          <a:ln w="9525">
            <a:noFill/>
            <a:miter lim="800000"/>
            <a:headEnd/>
            <a:tailEnd/>
          </a:ln>
        </p:spPr>
      </p:pic>
      <p:sp>
        <p:nvSpPr>
          <p:cNvPr id="11271" name="ZoneTexte 21"/>
          <p:cNvSpPr txBox="1">
            <a:spLocks noChangeArrowheads="1"/>
          </p:cNvSpPr>
          <p:nvPr/>
        </p:nvSpPr>
        <p:spPr bwMode="auto">
          <a:xfrm>
            <a:off x="971550" y="5030788"/>
            <a:ext cx="781050" cy="292100"/>
          </a:xfrm>
          <a:prstGeom prst="rect">
            <a:avLst/>
          </a:prstGeom>
          <a:noFill/>
          <a:ln w="9525">
            <a:noFill/>
            <a:miter lim="800000"/>
            <a:headEnd/>
            <a:tailEnd/>
          </a:ln>
        </p:spPr>
        <p:txBody>
          <a:bodyPr wrap="none">
            <a:spAutoFit/>
          </a:bodyPr>
          <a:lstStyle/>
          <a:p>
            <a:r>
              <a:rPr lang="fr-CA" sz="1300" b="1" i="1">
                <a:solidFill>
                  <a:srgbClr val="C00000"/>
                </a:solidFill>
              </a:rPr>
              <a:t>Legend</a:t>
            </a:r>
          </a:p>
        </p:txBody>
      </p:sp>
      <p:sp>
        <p:nvSpPr>
          <p:cNvPr id="11272" name="ZoneTexte 7"/>
          <p:cNvSpPr txBox="1">
            <a:spLocks noChangeArrowheads="1"/>
          </p:cNvSpPr>
          <p:nvPr/>
        </p:nvSpPr>
        <p:spPr bwMode="auto">
          <a:xfrm>
            <a:off x="619125" y="5284788"/>
            <a:ext cx="2212975" cy="923925"/>
          </a:xfrm>
          <a:prstGeom prst="rect">
            <a:avLst/>
          </a:prstGeom>
          <a:noFill/>
          <a:ln w="9525">
            <a:noFill/>
            <a:miter lim="800000"/>
            <a:headEnd/>
            <a:tailEnd/>
          </a:ln>
        </p:spPr>
        <p:txBody>
          <a:bodyPr wrap="none">
            <a:spAutoFit/>
          </a:bodyPr>
          <a:lstStyle/>
          <a:p>
            <a:r>
              <a:rPr lang="fr-CA" sz="900" b="1"/>
              <a:t>Akt = protein kinase B</a:t>
            </a:r>
          </a:p>
          <a:p>
            <a:r>
              <a:rPr lang="fr-CA" sz="900" b="1"/>
              <a:t>DAG = diacylglycerol</a:t>
            </a:r>
          </a:p>
          <a:p>
            <a:r>
              <a:rPr lang="fr-CA" sz="900" b="1"/>
              <a:t>FATPs = fatty acid transport proteins</a:t>
            </a:r>
          </a:p>
          <a:p>
            <a:r>
              <a:rPr lang="fr-CA" sz="900" b="1"/>
              <a:t>FOXO = forkhead box protein O</a:t>
            </a:r>
          </a:p>
          <a:p>
            <a:r>
              <a:rPr lang="fr-CA" sz="900" b="1"/>
              <a:t>G6P = glucose 6-phosphate</a:t>
            </a:r>
          </a:p>
          <a:p>
            <a:r>
              <a:rPr lang="fr-CA" sz="900" b="1"/>
              <a:t>GLUT = glucose transporter</a:t>
            </a:r>
          </a:p>
        </p:txBody>
      </p:sp>
      <p:sp>
        <p:nvSpPr>
          <p:cNvPr id="11273" name="ZoneTexte 8"/>
          <p:cNvSpPr txBox="1">
            <a:spLocks noChangeArrowheads="1"/>
          </p:cNvSpPr>
          <p:nvPr/>
        </p:nvSpPr>
        <p:spPr bwMode="auto">
          <a:xfrm>
            <a:off x="2735263" y="5284788"/>
            <a:ext cx="3082925" cy="923925"/>
          </a:xfrm>
          <a:prstGeom prst="rect">
            <a:avLst/>
          </a:prstGeom>
          <a:noFill/>
          <a:ln w="9525">
            <a:noFill/>
            <a:miter lim="800000"/>
            <a:headEnd/>
            <a:tailEnd/>
          </a:ln>
        </p:spPr>
        <p:txBody>
          <a:bodyPr>
            <a:spAutoFit/>
          </a:bodyPr>
          <a:lstStyle/>
          <a:p>
            <a:r>
              <a:rPr lang="fr-CA" sz="900" b="1"/>
              <a:t>GSK3 = glycogen synthase kinase-3</a:t>
            </a:r>
          </a:p>
          <a:p>
            <a:r>
              <a:rPr lang="fr-CA" sz="900" b="1"/>
              <a:t>IRS-2 = insulin receptor substrate-2</a:t>
            </a:r>
          </a:p>
          <a:p>
            <a:r>
              <a:rPr lang="en-US" sz="900" b="1"/>
              <a:t>LCCoA = long-chain acylcoenzyme A</a:t>
            </a:r>
          </a:p>
          <a:p>
            <a:r>
              <a:rPr lang="fr-CA" sz="900" b="1"/>
              <a:t>PDK = phosphoinositide-dependent protein kinase</a:t>
            </a:r>
          </a:p>
          <a:p>
            <a:r>
              <a:rPr lang="fr-CA" sz="900" b="1"/>
              <a:t>PKC = protein kinase C</a:t>
            </a:r>
          </a:p>
          <a:p>
            <a:r>
              <a:rPr lang="fr-CA" sz="900" b="1"/>
              <a:t>PEPCK = phosphoenolpyruvate carboxykinase</a:t>
            </a:r>
          </a:p>
        </p:txBody>
      </p:sp>
      <p:sp>
        <p:nvSpPr>
          <p:cNvPr id="11274" name="ZoneTexte 9"/>
          <p:cNvSpPr txBox="1">
            <a:spLocks noChangeArrowheads="1"/>
          </p:cNvSpPr>
          <p:nvPr/>
        </p:nvSpPr>
        <p:spPr bwMode="auto">
          <a:xfrm>
            <a:off x="5764213" y="5284788"/>
            <a:ext cx="3084512" cy="784225"/>
          </a:xfrm>
          <a:prstGeom prst="rect">
            <a:avLst/>
          </a:prstGeom>
          <a:noFill/>
          <a:ln w="9525">
            <a:noFill/>
            <a:miter lim="800000"/>
            <a:headEnd/>
            <a:tailEnd/>
          </a:ln>
        </p:spPr>
        <p:txBody>
          <a:bodyPr>
            <a:spAutoFit/>
          </a:bodyPr>
          <a:lstStyle/>
          <a:p>
            <a:r>
              <a:rPr lang="fr-CA" sz="900" b="1"/>
              <a:t>PI3K = phosphatidynositol [3,4,5] kinase</a:t>
            </a:r>
          </a:p>
          <a:p>
            <a:r>
              <a:rPr lang="fr-CA" sz="900" b="1"/>
              <a:t>PIP3 = phosphatidylinositol 3 triphosphate</a:t>
            </a:r>
          </a:p>
          <a:p>
            <a:r>
              <a:rPr lang="fr-CA" sz="900" b="1"/>
              <a:t>pS/T = serine/threonine phosphorylation</a:t>
            </a:r>
          </a:p>
          <a:p>
            <a:r>
              <a:rPr lang="fr-CA" sz="900" b="1"/>
              <a:t>pY = tyrosine phosphorylation</a:t>
            </a:r>
          </a:p>
          <a:p>
            <a:r>
              <a:rPr lang="fr-CA" sz="900" b="1"/>
              <a:t>Ser/Thr = serine/threonlne</a:t>
            </a:r>
          </a:p>
        </p:txBody>
      </p:sp>
      <p:sp>
        <p:nvSpPr>
          <p:cNvPr id="11275" name="Rectangle 37"/>
          <p:cNvSpPr>
            <a:spLocks noChangeArrowheads="1"/>
          </p:cNvSpPr>
          <p:nvPr/>
        </p:nvSpPr>
        <p:spPr bwMode="auto">
          <a:xfrm>
            <a:off x="5208588" y="6329363"/>
            <a:ext cx="3675062" cy="344487"/>
          </a:xfrm>
          <a:prstGeom prst="rect">
            <a:avLst/>
          </a:prstGeom>
          <a:solidFill>
            <a:srgbClr val="D8ECEA">
              <a:alpha val="89018"/>
            </a:srgbClr>
          </a:solidFill>
          <a:ln w="9525">
            <a:miter lim="800000"/>
            <a:headEnd/>
            <a:tailEnd/>
          </a:ln>
          <a:scene3d>
            <a:camera prst="legacyObliqueTopRight"/>
            <a:lightRig rig="legacyFlat4" dir="b"/>
          </a:scene3d>
          <a:sp3d extrusionH="201600" prstMaterial="legacyMatte">
            <a:bevelT w="13500" h="13500" prst="angle"/>
            <a:bevelB w="13500" h="13500" prst="angle"/>
            <a:extrusionClr>
              <a:srgbClr val="D8ECEA"/>
            </a:extrusionClr>
          </a:sp3d>
        </p:spPr>
        <p:txBody>
          <a:bodyPr anchor="ctr">
            <a:flatTx/>
          </a:bodyPr>
          <a:lstStyle/>
          <a:p>
            <a:r>
              <a:rPr lang="fr-CA" sz="1000"/>
              <a:t>Adapted from Savage DB et al. Physiol Rev 2007; 87: 507-20</a:t>
            </a:r>
          </a:p>
        </p:txBody>
      </p:sp>
      <p:sp>
        <p:nvSpPr>
          <p:cNvPr id="11276" name="ZoneTexte 11"/>
          <p:cNvSpPr txBox="1">
            <a:spLocks noChangeArrowheads="1"/>
          </p:cNvSpPr>
          <p:nvPr/>
        </p:nvSpPr>
        <p:spPr bwMode="auto">
          <a:xfrm>
            <a:off x="1425575" y="1290638"/>
            <a:ext cx="987425" cy="292100"/>
          </a:xfrm>
          <a:prstGeom prst="rect">
            <a:avLst/>
          </a:prstGeom>
          <a:noFill/>
          <a:ln w="9525">
            <a:noFill/>
            <a:miter lim="800000"/>
            <a:headEnd/>
            <a:tailEnd/>
          </a:ln>
        </p:spPr>
        <p:txBody>
          <a:bodyPr wrap="none">
            <a:spAutoFit/>
          </a:bodyPr>
          <a:lstStyle/>
          <a:p>
            <a:r>
              <a:rPr lang="fr-CA" sz="1300" b="1"/>
              <a:t>Fatty Acid</a:t>
            </a:r>
          </a:p>
        </p:txBody>
      </p:sp>
      <p:sp>
        <p:nvSpPr>
          <p:cNvPr id="11277" name="ZoneTexte 12"/>
          <p:cNvSpPr txBox="1">
            <a:spLocks noChangeArrowheads="1"/>
          </p:cNvSpPr>
          <p:nvPr/>
        </p:nvSpPr>
        <p:spPr bwMode="auto">
          <a:xfrm>
            <a:off x="2733675" y="941388"/>
            <a:ext cx="1497013" cy="292100"/>
          </a:xfrm>
          <a:prstGeom prst="rect">
            <a:avLst/>
          </a:prstGeom>
          <a:noFill/>
          <a:ln w="9525">
            <a:noFill/>
            <a:miter lim="800000"/>
            <a:headEnd/>
            <a:tailEnd/>
          </a:ln>
        </p:spPr>
        <p:txBody>
          <a:bodyPr wrap="none">
            <a:spAutoFit/>
          </a:bodyPr>
          <a:lstStyle/>
          <a:p>
            <a:r>
              <a:rPr lang="fr-CA" sz="1300" b="1"/>
              <a:t>Insulin Receptor</a:t>
            </a:r>
          </a:p>
        </p:txBody>
      </p:sp>
      <p:sp>
        <p:nvSpPr>
          <p:cNvPr id="14" name="ZoneTexte 13"/>
          <p:cNvSpPr txBox="1"/>
          <p:nvPr/>
        </p:nvSpPr>
        <p:spPr>
          <a:xfrm>
            <a:off x="6902450" y="1093788"/>
            <a:ext cx="884238" cy="261937"/>
          </a:xfrm>
          <a:prstGeom prst="rect">
            <a:avLst/>
          </a:prstGeom>
          <a:noFill/>
        </p:spPr>
        <p:txBody>
          <a:bodyPr wrap="none">
            <a:spAutoFit/>
          </a:bodyPr>
          <a:lstStyle/>
          <a:p>
            <a:pPr>
              <a:defRPr/>
            </a:pPr>
            <a:r>
              <a:rPr lang="fr-CA" sz="1050" b="1" dirty="0"/>
              <a:t>GLUCOSE</a:t>
            </a:r>
          </a:p>
        </p:txBody>
      </p:sp>
      <p:sp>
        <p:nvSpPr>
          <p:cNvPr id="15" name="ZoneTexte 14"/>
          <p:cNvSpPr txBox="1"/>
          <p:nvPr/>
        </p:nvSpPr>
        <p:spPr>
          <a:xfrm>
            <a:off x="7010400" y="1792288"/>
            <a:ext cx="661988" cy="254000"/>
          </a:xfrm>
          <a:prstGeom prst="rect">
            <a:avLst/>
          </a:prstGeom>
          <a:noFill/>
        </p:spPr>
        <p:txBody>
          <a:bodyPr wrap="none">
            <a:spAutoFit/>
          </a:bodyPr>
          <a:lstStyle/>
          <a:p>
            <a:pPr>
              <a:defRPr/>
            </a:pPr>
            <a:r>
              <a:rPr lang="fr-CA" sz="1050" b="1" dirty="0"/>
              <a:t>GLUT 2</a:t>
            </a:r>
          </a:p>
        </p:txBody>
      </p:sp>
      <p:sp>
        <p:nvSpPr>
          <p:cNvPr id="11280" name="ZoneTexte 16"/>
          <p:cNvSpPr txBox="1">
            <a:spLocks noChangeArrowheads="1"/>
          </p:cNvSpPr>
          <p:nvPr/>
        </p:nvSpPr>
        <p:spPr bwMode="auto">
          <a:xfrm>
            <a:off x="3773488" y="3406775"/>
            <a:ext cx="709612" cy="338138"/>
          </a:xfrm>
          <a:prstGeom prst="rect">
            <a:avLst/>
          </a:prstGeom>
          <a:noFill/>
          <a:ln w="9525">
            <a:noFill/>
            <a:miter lim="800000"/>
            <a:headEnd/>
            <a:tailEnd/>
          </a:ln>
        </p:spPr>
        <p:txBody>
          <a:bodyPr wrap="none">
            <a:spAutoFit/>
          </a:bodyPr>
          <a:lstStyle/>
          <a:p>
            <a:r>
              <a:rPr lang="fr-CA" sz="1600" b="1"/>
              <a:t>IRS-2</a:t>
            </a:r>
          </a:p>
        </p:txBody>
      </p:sp>
      <p:sp>
        <p:nvSpPr>
          <p:cNvPr id="11281" name="ZoneTexte 17"/>
          <p:cNvSpPr txBox="1">
            <a:spLocks noChangeArrowheads="1"/>
          </p:cNvSpPr>
          <p:nvPr/>
        </p:nvSpPr>
        <p:spPr bwMode="auto">
          <a:xfrm>
            <a:off x="6705600" y="2747963"/>
            <a:ext cx="1360488" cy="260350"/>
          </a:xfrm>
          <a:prstGeom prst="rect">
            <a:avLst/>
          </a:prstGeom>
          <a:noFill/>
          <a:ln w="9525">
            <a:noFill/>
            <a:miter lim="800000"/>
            <a:headEnd/>
            <a:tailEnd/>
          </a:ln>
        </p:spPr>
        <p:txBody>
          <a:bodyPr wrap="none">
            <a:spAutoFit/>
          </a:bodyPr>
          <a:lstStyle/>
          <a:p>
            <a:r>
              <a:rPr lang="fr-CA" sz="1100" b="1"/>
              <a:t>Gluconeogenesis</a:t>
            </a:r>
          </a:p>
        </p:txBody>
      </p:sp>
      <p:pic>
        <p:nvPicPr>
          <p:cNvPr id="11282" name="Image 61" descr="fleche.png"/>
          <p:cNvPicPr>
            <a:picLocks noChangeAspect="1"/>
          </p:cNvPicPr>
          <p:nvPr/>
        </p:nvPicPr>
        <p:blipFill>
          <a:blip r:embed="rId5" cstate="print"/>
          <a:srcRect/>
          <a:stretch>
            <a:fillRect/>
          </a:stretch>
        </p:blipFill>
        <p:spPr bwMode="auto">
          <a:xfrm>
            <a:off x="6716713" y="2814638"/>
            <a:ext cx="76200" cy="127000"/>
          </a:xfrm>
          <a:prstGeom prst="rect">
            <a:avLst/>
          </a:prstGeom>
          <a:noFill/>
          <a:ln w="9525">
            <a:noFill/>
            <a:miter lim="800000"/>
            <a:headEnd/>
            <a:tailEnd/>
          </a:ln>
        </p:spPr>
      </p:pic>
      <p:sp>
        <p:nvSpPr>
          <p:cNvPr id="11283" name="ZoneTexte 19"/>
          <p:cNvSpPr txBox="1">
            <a:spLocks noChangeArrowheads="1"/>
          </p:cNvSpPr>
          <p:nvPr/>
        </p:nvSpPr>
        <p:spPr bwMode="auto">
          <a:xfrm>
            <a:off x="6081713" y="3341688"/>
            <a:ext cx="511175" cy="230187"/>
          </a:xfrm>
          <a:prstGeom prst="rect">
            <a:avLst/>
          </a:prstGeom>
          <a:noFill/>
          <a:ln w="9525">
            <a:noFill/>
            <a:miter lim="800000"/>
            <a:headEnd/>
            <a:tailEnd/>
          </a:ln>
        </p:spPr>
        <p:txBody>
          <a:bodyPr wrap="none">
            <a:spAutoFit/>
          </a:bodyPr>
          <a:lstStyle/>
          <a:p>
            <a:r>
              <a:rPr lang="fr-CA" sz="900" b="1"/>
              <a:t>FOXO</a:t>
            </a:r>
          </a:p>
        </p:txBody>
      </p:sp>
      <p:pic>
        <p:nvPicPr>
          <p:cNvPr id="11284" name="Image 61" descr="fleche.png"/>
          <p:cNvPicPr>
            <a:picLocks noChangeAspect="1"/>
          </p:cNvPicPr>
          <p:nvPr/>
        </p:nvPicPr>
        <p:blipFill>
          <a:blip r:embed="rId6" cstate="print"/>
          <a:srcRect/>
          <a:stretch>
            <a:fillRect/>
          </a:stretch>
        </p:blipFill>
        <p:spPr bwMode="auto">
          <a:xfrm>
            <a:off x="6078538" y="3398838"/>
            <a:ext cx="69850" cy="117475"/>
          </a:xfrm>
          <a:prstGeom prst="rect">
            <a:avLst/>
          </a:prstGeom>
          <a:noFill/>
          <a:ln w="9525">
            <a:noFill/>
            <a:miter lim="800000"/>
            <a:headEnd/>
            <a:tailEnd/>
          </a:ln>
        </p:spPr>
      </p:pic>
      <p:sp>
        <p:nvSpPr>
          <p:cNvPr id="11285" name="ZoneTexte 21"/>
          <p:cNvSpPr txBox="1">
            <a:spLocks noChangeArrowheads="1"/>
          </p:cNvSpPr>
          <p:nvPr/>
        </p:nvSpPr>
        <p:spPr bwMode="auto">
          <a:xfrm>
            <a:off x="6075363" y="4113213"/>
            <a:ext cx="511175" cy="230187"/>
          </a:xfrm>
          <a:prstGeom prst="rect">
            <a:avLst/>
          </a:prstGeom>
          <a:noFill/>
          <a:ln w="9525">
            <a:noFill/>
            <a:miter lim="800000"/>
            <a:headEnd/>
            <a:tailEnd/>
          </a:ln>
        </p:spPr>
        <p:txBody>
          <a:bodyPr wrap="none">
            <a:spAutoFit/>
          </a:bodyPr>
          <a:lstStyle/>
          <a:p>
            <a:r>
              <a:rPr lang="fr-CA" sz="900" b="1"/>
              <a:t>FOXO</a:t>
            </a:r>
          </a:p>
        </p:txBody>
      </p:sp>
      <p:pic>
        <p:nvPicPr>
          <p:cNvPr id="11286" name="Image 61" descr="fleche.png"/>
          <p:cNvPicPr>
            <a:picLocks noChangeAspect="1"/>
          </p:cNvPicPr>
          <p:nvPr/>
        </p:nvPicPr>
        <p:blipFill>
          <a:blip r:embed="rId7" cstate="print"/>
          <a:srcRect/>
          <a:stretch>
            <a:fillRect/>
          </a:stretch>
        </p:blipFill>
        <p:spPr bwMode="auto">
          <a:xfrm>
            <a:off x="6056313" y="4151313"/>
            <a:ext cx="69850" cy="117475"/>
          </a:xfrm>
          <a:prstGeom prst="rect">
            <a:avLst/>
          </a:prstGeom>
          <a:noFill/>
          <a:ln w="9525">
            <a:noFill/>
            <a:miter lim="800000"/>
            <a:headEnd/>
            <a:tailEnd/>
          </a:ln>
        </p:spPr>
      </p:pic>
      <p:sp>
        <p:nvSpPr>
          <p:cNvPr id="11287" name="ZoneTexte 24"/>
          <p:cNvSpPr txBox="1">
            <a:spLocks noChangeArrowheads="1"/>
          </p:cNvSpPr>
          <p:nvPr/>
        </p:nvSpPr>
        <p:spPr bwMode="auto">
          <a:xfrm>
            <a:off x="7434263" y="4113213"/>
            <a:ext cx="581025" cy="230187"/>
          </a:xfrm>
          <a:prstGeom prst="rect">
            <a:avLst/>
          </a:prstGeom>
          <a:noFill/>
          <a:ln w="9525">
            <a:noFill/>
            <a:miter lim="800000"/>
            <a:headEnd/>
            <a:tailEnd/>
          </a:ln>
        </p:spPr>
        <p:txBody>
          <a:bodyPr wrap="none">
            <a:spAutoFit/>
          </a:bodyPr>
          <a:lstStyle/>
          <a:p>
            <a:r>
              <a:rPr lang="fr-CA" sz="900" b="1"/>
              <a:t>PEPCK</a:t>
            </a:r>
          </a:p>
        </p:txBody>
      </p:sp>
      <p:pic>
        <p:nvPicPr>
          <p:cNvPr id="11288" name="Image 61" descr="fleche.png"/>
          <p:cNvPicPr>
            <a:picLocks noChangeAspect="1"/>
          </p:cNvPicPr>
          <p:nvPr/>
        </p:nvPicPr>
        <p:blipFill>
          <a:blip r:embed="rId7" cstate="print"/>
          <a:srcRect/>
          <a:stretch>
            <a:fillRect/>
          </a:stretch>
        </p:blipFill>
        <p:spPr bwMode="auto">
          <a:xfrm>
            <a:off x="7445375" y="4156075"/>
            <a:ext cx="69850" cy="117475"/>
          </a:xfrm>
          <a:prstGeom prst="rect">
            <a:avLst/>
          </a:prstGeom>
          <a:noFill/>
          <a:ln w="9525">
            <a:noFill/>
            <a:miter lim="800000"/>
            <a:headEnd/>
            <a:tailEnd/>
          </a:ln>
        </p:spPr>
      </p:pic>
      <p:sp>
        <p:nvSpPr>
          <p:cNvPr id="11289" name="ZoneTexte 26"/>
          <p:cNvSpPr txBox="1">
            <a:spLocks noChangeArrowheads="1"/>
          </p:cNvSpPr>
          <p:nvPr/>
        </p:nvSpPr>
        <p:spPr bwMode="auto">
          <a:xfrm>
            <a:off x="7143750" y="4343400"/>
            <a:ext cx="563563" cy="214313"/>
          </a:xfrm>
          <a:prstGeom prst="rect">
            <a:avLst/>
          </a:prstGeom>
          <a:noFill/>
          <a:ln w="9525">
            <a:noFill/>
            <a:miter lim="800000"/>
            <a:headEnd/>
            <a:tailEnd/>
          </a:ln>
        </p:spPr>
        <p:txBody>
          <a:bodyPr wrap="none">
            <a:spAutoFit/>
          </a:bodyPr>
          <a:lstStyle/>
          <a:p>
            <a:r>
              <a:rPr lang="fr-CA" sz="800" b="1">
                <a:solidFill>
                  <a:schemeClr val="bg1"/>
                </a:solidFill>
              </a:rPr>
              <a:t>G6Pase</a:t>
            </a:r>
          </a:p>
        </p:txBody>
      </p:sp>
      <p:pic>
        <p:nvPicPr>
          <p:cNvPr id="11290" name="Image 27" descr="fleche_blanche.png"/>
          <p:cNvPicPr>
            <a:picLocks noChangeAspect="1"/>
          </p:cNvPicPr>
          <p:nvPr/>
        </p:nvPicPr>
        <p:blipFill>
          <a:blip r:embed="rId8" cstate="print"/>
          <a:srcRect/>
          <a:stretch>
            <a:fillRect/>
          </a:stretch>
        </p:blipFill>
        <p:spPr bwMode="auto">
          <a:xfrm>
            <a:off x="7137400" y="4383088"/>
            <a:ext cx="69850" cy="120650"/>
          </a:xfrm>
          <a:prstGeom prst="rect">
            <a:avLst/>
          </a:prstGeom>
          <a:noFill/>
          <a:ln w="9525">
            <a:noFill/>
            <a:miter lim="800000"/>
            <a:headEnd/>
            <a:tailEnd/>
          </a:ln>
        </p:spPr>
      </p:pic>
      <p:sp>
        <p:nvSpPr>
          <p:cNvPr id="29" name="ZoneTexte 28"/>
          <p:cNvSpPr txBox="1"/>
          <p:nvPr/>
        </p:nvSpPr>
        <p:spPr>
          <a:xfrm>
            <a:off x="6500813" y="3349625"/>
            <a:ext cx="406400" cy="215900"/>
          </a:xfrm>
          <a:prstGeom prst="rect">
            <a:avLst/>
          </a:prstGeom>
          <a:noFill/>
        </p:spPr>
        <p:txBody>
          <a:bodyPr wrap="none">
            <a:spAutoFit/>
          </a:bodyPr>
          <a:lstStyle/>
          <a:p>
            <a:pPr>
              <a:defRPr/>
            </a:pPr>
            <a:r>
              <a:rPr lang="fr-CA" sz="750" b="1" dirty="0" err="1"/>
              <a:t>pS</a:t>
            </a:r>
            <a:r>
              <a:rPr lang="fr-CA" sz="750" b="1" dirty="0"/>
              <a:t>/T</a:t>
            </a:r>
          </a:p>
        </p:txBody>
      </p:sp>
      <p:sp>
        <p:nvSpPr>
          <p:cNvPr id="30" name="ZoneTexte 29"/>
          <p:cNvSpPr txBox="1"/>
          <p:nvPr/>
        </p:nvSpPr>
        <p:spPr>
          <a:xfrm>
            <a:off x="5943600" y="2165350"/>
            <a:ext cx="407988" cy="214313"/>
          </a:xfrm>
          <a:prstGeom prst="rect">
            <a:avLst/>
          </a:prstGeom>
          <a:noFill/>
        </p:spPr>
        <p:txBody>
          <a:bodyPr wrap="none">
            <a:spAutoFit/>
          </a:bodyPr>
          <a:lstStyle/>
          <a:p>
            <a:pPr>
              <a:defRPr/>
            </a:pPr>
            <a:r>
              <a:rPr lang="fr-CA" sz="750" b="1" dirty="0" err="1"/>
              <a:t>pS</a:t>
            </a:r>
            <a:r>
              <a:rPr lang="fr-CA" sz="750" b="1" dirty="0"/>
              <a:t>/T</a:t>
            </a:r>
          </a:p>
        </p:txBody>
      </p:sp>
      <p:sp>
        <p:nvSpPr>
          <p:cNvPr id="31" name="ZoneTexte 30"/>
          <p:cNvSpPr txBox="1"/>
          <p:nvPr/>
        </p:nvSpPr>
        <p:spPr>
          <a:xfrm>
            <a:off x="5419725" y="3340100"/>
            <a:ext cx="407988" cy="215900"/>
          </a:xfrm>
          <a:prstGeom prst="rect">
            <a:avLst/>
          </a:prstGeom>
          <a:noFill/>
        </p:spPr>
        <p:txBody>
          <a:bodyPr wrap="none">
            <a:spAutoFit/>
          </a:bodyPr>
          <a:lstStyle/>
          <a:p>
            <a:pPr>
              <a:defRPr/>
            </a:pPr>
            <a:r>
              <a:rPr lang="fr-CA" sz="750" b="1" dirty="0" err="1"/>
              <a:t>pS</a:t>
            </a:r>
            <a:r>
              <a:rPr lang="fr-CA" sz="750" b="1" dirty="0"/>
              <a:t>/T</a:t>
            </a:r>
          </a:p>
        </p:txBody>
      </p:sp>
      <p:sp>
        <p:nvSpPr>
          <p:cNvPr id="11294" name="ZoneTexte 31"/>
          <p:cNvSpPr txBox="1">
            <a:spLocks noChangeArrowheads="1"/>
          </p:cNvSpPr>
          <p:nvPr/>
        </p:nvSpPr>
        <p:spPr bwMode="auto">
          <a:xfrm>
            <a:off x="4381500" y="3568700"/>
            <a:ext cx="331788" cy="231775"/>
          </a:xfrm>
          <a:prstGeom prst="rect">
            <a:avLst/>
          </a:prstGeom>
          <a:noFill/>
          <a:ln w="9525">
            <a:noFill/>
            <a:miter lim="800000"/>
            <a:headEnd/>
            <a:tailEnd/>
          </a:ln>
        </p:spPr>
        <p:txBody>
          <a:bodyPr wrap="none">
            <a:spAutoFit/>
          </a:bodyPr>
          <a:lstStyle/>
          <a:p>
            <a:r>
              <a:rPr lang="fr-CA" sz="900" b="1"/>
              <a:t>pY</a:t>
            </a:r>
          </a:p>
        </p:txBody>
      </p:sp>
      <p:sp>
        <p:nvSpPr>
          <p:cNvPr id="11295" name="ZoneTexte 32"/>
          <p:cNvSpPr txBox="1">
            <a:spLocks noChangeArrowheads="1"/>
          </p:cNvSpPr>
          <p:nvPr/>
        </p:nvSpPr>
        <p:spPr bwMode="auto">
          <a:xfrm>
            <a:off x="4371975" y="3335338"/>
            <a:ext cx="331788" cy="231775"/>
          </a:xfrm>
          <a:prstGeom prst="rect">
            <a:avLst/>
          </a:prstGeom>
          <a:noFill/>
          <a:ln w="9525">
            <a:noFill/>
            <a:miter lim="800000"/>
            <a:headEnd/>
            <a:tailEnd/>
          </a:ln>
        </p:spPr>
        <p:txBody>
          <a:bodyPr wrap="none">
            <a:spAutoFit/>
          </a:bodyPr>
          <a:lstStyle/>
          <a:p>
            <a:r>
              <a:rPr lang="fr-CA" sz="900" b="1"/>
              <a:t>pY</a:t>
            </a:r>
          </a:p>
        </p:txBody>
      </p:sp>
      <p:sp>
        <p:nvSpPr>
          <p:cNvPr id="11296" name="ZoneTexte 33"/>
          <p:cNvSpPr txBox="1">
            <a:spLocks noChangeArrowheads="1"/>
          </p:cNvSpPr>
          <p:nvPr/>
        </p:nvSpPr>
        <p:spPr bwMode="auto">
          <a:xfrm>
            <a:off x="3638550" y="2368550"/>
            <a:ext cx="331788" cy="230188"/>
          </a:xfrm>
          <a:prstGeom prst="rect">
            <a:avLst/>
          </a:prstGeom>
          <a:noFill/>
          <a:ln w="9525">
            <a:noFill/>
            <a:miter lim="800000"/>
            <a:headEnd/>
            <a:tailEnd/>
          </a:ln>
        </p:spPr>
        <p:txBody>
          <a:bodyPr wrap="none">
            <a:spAutoFit/>
          </a:bodyPr>
          <a:lstStyle/>
          <a:p>
            <a:r>
              <a:rPr lang="fr-CA" sz="900" b="1"/>
              <a:t>pY</a:t>
            </a:r>
          </a:p>
        </p:txBody>
      </p:sp>
      <p:sp>
        <p:nvSpPr>
          <p:cNvPr id="11297" name="ZoneTexte 34"/>
          <p:cNvSpPr txBox="1">
            <a:spLocks noChangeArrowheads="1"/>
          </p:cNvSpPr>
          <p:nvPr/>
        </p:nvSpPr>
        <p:spPr bwMode="auto">
          <a:xfrm>
            <a:off x="3638550" y="2130425"/>
            <a:ext cx="331788" cy="230188"/>
          </a:xfrm>
          <a:prstGeom prst="rect">
            <a:avLst/>
          </a:prstGeom>
          <a:noFill/>
          <a:ln w="9525">
            <a:noFill/>
            <a:miter lim="800000"/>
            <a:headEnd/>
            <a:tailEnd/>
          </a:ln>
        </p:spPr>
        <p:txBody>
          <a:bodyPr wrap="none">
            <a:spAutoFit/>
          </a:bodyPr>
          <a:lstStyle/>
          <a:p>
            <a:r>
              <a:rPr lang="fr-CA" sz="900" b="1"/>
              <a:t>pY</a:t>
            </a:r>
          </a:p>
        </p:txBody>
      </p:sp>
      <p:sp>
        <p:nvSpPr>
          <p:cNvPr id="11298" name="ZoneTexte 35"/>
          <p:cNvSpPr txBox="1">
            <a:spLocks noChangeArrowheads="1"/>
          </p:cNvSpPr>
          <p:nvPr/>
        </p:nvSpPr>
        <p:spPr bwMode="auto">
          <a:xfrm>
            <a:off x="2928938" y="2359025"/>
            <a:ext cx="331787" cy="231775"/>
          </a:xfrm>
          <a:prstGeom prst="rect">
            <a:avLst/>
          </a:prstGeom>
          <a:noFill/>
          <a:ln w="9525">
            <a:noFill/>
            <a:miter lim="800000"/>
            <a:headEnd/>
            <a:tailEnd/>
          </a:ln>
        </p:spPr>
        <p:txBody>
          <a:bodyPr wrap="none">
            <a:spAutoFit/>
          </a:bodyPr>
          <a:lstStyle/>
          <a:p>
            <a:r>
              <a:rPr lang="fr-CA" sz="900" b="1"/>
              <a:t>pY</a:t>
            </a:r>
          </a:p>
        </p:txBody>
      </p:sp>
      <p:sp>
        <p:nvSpPr>
          <p:cNvPr id="11299" name="ZoneTexte 36"/>
          <p:cNvSpPr txBox="1">
            <a:spLocks noChangeArrowheads="1"/>
          </p:cNvSpPr>
          <p:nvPr/>
        </p:nvSpPr>
        <p:spPr bwMode="auto">
          <a:xfrm>
            <a:off x="2933700" y="2125663"/>
            <a:ext cx="331788" cy="231775"/>
          </a:xfrm>
          <a:prstGeom prst="rect">
            <a:avLst/>
          </a:prstGeom>
          <a:noFill/>
          <a:ln w="9525">
            <a:noFill/>
            <a:miter lim="800000"/>
            <a:headEnd/>
            <a:tailEnd/>
          </a:ln>
        </p:spPr>
        <p:txBody>
          <a:bodyPr wrap="none">
            <a:spAutoFit/>
          </a:bodyPr>
          <a:lstStyle/>
          <a:p>
            <a:r>
              <a:rPr lang="fr-CA" sz="900" b="1"/>
              <a:t>pY</a:t>
            </a:r>
          </a:p>
        </p:txBody>
      </p:sp>
      <p:sp>
        <p:nvSpPr>
          <p:cNvPr id="11300" name="ZoneTexte 37"/>
          <p:cNvSpPr txBox="1">
            <a:spLocks noChangeArrowheads="1"/>
          </p:cNvSpPr>
          <p:nvPr/>
        </p:nvSpPr>
        <p:spPr bwMode="auto">
          <a:xfrm>
            <a:off x="5143500" y="2160588"/>
            <a:ext cx="428625" cy="230187"/>
          </a:xfrm>
          <a:prstGeom prst="rect">
            <a:avLst/>
          </a:prstGeom>
          <a:noFill/>
          <a:ln w="9525">
            <a:noFill/>
            <a:miter lim="800000"/>
            <a:headEnd/>
            <a:tailEnd/>
          </a:ln>
        </p:spPr>
        <p:txBody>
          <a:bodyPr wrap="none">
            <a:spAutoFit/>
          </a:bodyPr>
          <a:lstStyle/>
          <a:p>
            <a:r>
              <a:rPr lang="fr-CA" sz="900" b="1"/>
              <a:t>PDK</a:t>
            </a:r>
          </a:p>
        </p:txBody>
      </p:sp>
      <p:sp>
        <p:nvSpPr>
          <p:cNvPr id="11301" name="ZoneTexte 38"/>
          <p:cNvSpPr txBox="1">
            <a:spLocks noChangeArrowheads="1"/>
          </p:cNvSpPr>
          <p:nvPr/>
        </p:nvSpPr>
        <p:spPr bwMode="auto">
          <a:xfrm>
            <a:off x="5576888" y="2351088"/>
            <a:ext cx="546100" cy="292100"/>
          </a:xfrm>
          <a:prstGeom prst="rect">
            <a:avLst/>
          </a:prstGeom>
          <a:noFill/>
          <a:ln w="9525">
            <a:noFill/>
            <a:miter lim="800000"/>
            <a:headEnd/>
            <a:tailEnd/>
          </a:ln>
        </p:spPr>
        <p:txBody>
          <a:bodyPr wrap="none">
            <a:spAutoFit/>
          </a:bodyPr>
          <a:lstStyle/>
          <a:p>
            <a:r>
              <a:rPr lang="fr-CA" sz="1300" b="1"/>
              <a:t>PIP3</a:t>
            </a:r>
          </a:p>
        </p:txBody>
      </p:sp>
      <p:sp>
        <p:nvSpPr>
          <p:cNvPr id="11302" name="ZoneTexte 39"/>
          <p:cNvSpPr txBox="1">
            <a:spLocks noChangeArrowheads="1"/>
          </p:cNvSpPr>
          <p:nvPr/>
        </p:nvSpPr>
        <p:spPr bwMode="auto">
          <a:xfrm>
            <a:off x="4495800" y="2679700"/>
            <a:ext cx="612775" cy="322263"/>
          </a:xfrm>
          <a:prstGeom prst="rect">
            <a:avLst/>
          </a:prstGeom>
          <a:noFill/>
          <a:ln w="9525">
            <a:noFill/>
            <a:miter lim="800000"/>
            <a:headEnd/>
            <a:tailEnd/>
          </a:ln>
        </p:spPr>
        <p:txBody>
          <a:bodyPr wrap="none">
            <a:spAutoFit/>
          </a:bodyPr>
          <a:lstStyle/>
          <a:p>
            <a:r>
              <a:rPr lang="fr-CA" sz="1500" b="1"/>
              <a:t>PI3K</a:t>
            </a:r>
          </a:p>
        </p:txBody>
      </p:sp>
      <p:pic>
        <p:nvPicPr>
          <p:cNvPr id="11303" name="Image 61" descr="fleche.png"/>
          <p:cNvPicPr>
            <a:picLocks noChangeAspect="1"/>
          </p:cNvPicPr>
          <p:nvPr/>
        </p:nvPicPr>
        <p:blipFill>
          <a:blip r:embed="rId9" cstate="print"/>
          <a:srcRect/>
          <a:stretch>
            <a:fillRect/>
          </a:stretch>
        </p:blipFill>
        <p:spPr bwMode="auto">
          <a:xfrm>
            <a:off x="4473575" y="2767013"/>
            <a:ext cx="88900" cy="149225"/>
          </a:xfrm>
          <a:prstGeom prst="rect">
            <a:avLst/>
          </a:prstGeom>
          <a:noFill/>
          <a:ln w="9525">
            <a:noFill/>
            <a:miter lim="800000"/>
            <a:headEnd/>
            <a:tailEnd/>
          </a:ln>
        </p:spPr>
      </p:pic>
      <p:sp>
        <p:nvSpPr>
          <p:cNvPr id="11304" name="ZoneTexte 41"/>
          <p:cNvSpPr txBox="1">
            <a:spLocks noChangeArrowheads="1"/>
          </p:cNvSpPr>
          <p:nvPr/>
        </p:nvSpPr>
        <p:spPr bwMode="auto">
          <a:xfrm>
            <a:off x="4989513" y="2520950"/>
            <a:ext cx="431800" cy="277813"/>
          </a:xfrm>
          <a:prstGeom prst="rect">
            <a:avLst/>
          </a:prstGeom>
          <a:noFill/>
          <a:ln w="9525">
            <a:noFill/>
            <a:miter lim="800000"/>
            <a:headEnd/>
            <a:tailEnd/>
          </a:ln>
        </p:spPr>
        <p:txBody>
          <a:bodyPr wrap="none">
            <a:spAutoFit/>
          </a:bodyPr>
          <a:lstStyle/>
          <a:p>
            <a:r>
              <a:rPr lang="fr-CA" sz="1200" b="1"/>
              <a:t>Akt</a:t>
            </a:r>
          </a:p>
        </p:txBody>
      </p:sp>
      <p:sp>
        <p:nvSpPr>
          <p:cNvPr id="11305" name="ZoneTexte 42"/>
          <p:cNvSpPr txBox="1">
            <a:spLocks noChangeArrowheads="1"/>
          </p:cNvSpPr>
          <p:nvPr/>
        </p:nvSpPr>
        <p:spPr bwMode="auto">
          <a:xfrm>
            <a:off x="5630863" y="2112963"/>
            <a:ext cx="431800" cy="277812"/>
          </a:xfrm>
          <a:prstGeom prst="rect">
            <a:avLst/>
          </a:prstGeom>
          <a:noFill/>
          <a:ln w="9525">
            <a:noFill/>
            <a:miter lim="800000"/>
            <a:headEnd/>
            <a:tailEnd/>
          </a:ln>
        </p:spPr>
        <p:txBody>
          <a:bodyPr wrap="none">
            <a:spAutoFit/>
          </a:bodyPr>
          <a:lstStyle/>
          <a:p>
            <a:r>
              <a:rPr lang="fr-CA" sz="1200" b="1"/>
              <a:t>Akt</a:t>
            </a:r>
          </a:p>
        </p:txBody>
      </p:sp>
      <p:pic>
        <p:nvPicPr>
          <p:cNvPr id="11306" name="Image 61" descr="fleche.png"/>
          <p:cNvPicPr>
            <a:picLocks noChangeAspect="1"/>
          </p:cNvPicPr>
          <p:nvPr/>
        </p:nvPicPr>
        <p:blipFill>
          <a:blip r:embed="rId9" cstate="print"/>
          <a:srcRect/>
          <a:stretch>
            <a:fillRect/>
          </a:stretch>
        </p:blipFill>
        <p:spPr bwMode="auto">
          <a:xfrm>
            <a:off x="5626100" y="2205038"/>
            <a:ext cx="88900" cy="149225"/>
          </a:xfrm>
          <a:prstGeom prst="rect">
            <a:avLst/>
          </a:prstGeom>
          <a:noFill/>
          <a:ln w="9525">
            <a:noFill/>
            <a:miter lim="800000"/>
            <a:headEnd/>
            <a:tailEnd/>
          </a:ln>
        </p:spPr>
      </p:pic>
      <p:sp>
        <p:nvSpPr>
          <p:cNvPr id="45" name="ZoneTexte 44"/>
          <p:cNvSpPr txBox="1"/>
          <p:nvPr/>
        </p:nvSpPr>
        <p:spPr>
          <a:xfrm>
            <a:off x="5000625" y="3325813"/>
            <a:ext cx="603250" cy="276225"/>
          </a:xfrm>
          <a:prstGeom prst="rect">
            <a:avLst/>
          </a:prstGeom>
          <a:noFill/>
        </p:spPr>
        <p:txBody>
          <a:bodyPr wrap="none">
            <a:spAutoFit/>
          </a:bodyPr>
          <a:lstStyle/>
          <a:p>
            <a:pPr>
              <a:defRPr/>
            </a:pPr>
            <a:r>
              <a:rPr lang="fr-CA" sz="1150" b="1" dirty="0"/>
              <a:t>GSK3</a:t>
            </a:r>
          </a:p>
        </p:txBody>
      </p:sp>
      <p:pic>
        <p:nvPicPr>
          <p:cNvPr id="11308" name="Image 61" descr="fleche.png"/>
          <p:cNvPicPr>
            <a:picLocks noChangeAspect="1"/>
          </p:cNvPicPr>
          <p:nvPr/>
        </p:nvPicPr>
        <p:blipFill>
          <a:blip r:embed="rId9" cstate="print"/>
          <a:srcRect/>
          <a:stretch>
            <a:fillRect/>
          </a:stretch>
        </p:blipFill>
        <p:spPr bwMode="auto">
          <a:xfrm>
            <a:off x="4992688" y="3375025"/>
            <a:ext cx="88900" cy="149225"/>
          </a:xfrm>
          <a:prstGeom prst="rect">
            <a:avLst/>
          </a:prstGeom>
          <a:noFill/>
          <a:ln w="9525">
            <a:noFill/>
            <a:miter lim="800000"/>
            <a:headEnd/>
            <a:tailEnd/>
          </a:ln>
        </p:spPr>
      </p:pic>
      <p:sp>
        <p:nvSpPr>
          <p:cNvPr id="11309" name="ZoneTexte 46"/>
          <p:cNvSpPr txBox="1">
            <a:spLocks noChangeArrowheads="1"/>
          </p:cNvSpPr>
          <p:nvPr/>
        </p:nvSpPr>
        <p:spPr bwMode="auto">
          <a:xfrm>
            <a:off x="4929188" y="3836988"/>
            <a:ext cx="773112" cy="368300"/>
          </a:xfrm>
          <a:prstGeom prst="rect">
            <a:avLst/>
          </a:prstGeom>
          <a:noFill/>
          <a:ln w="9525">
            <a:noFill/>
            <a:miter lim="800000"/>
            <a:headEnd/>
            <a:tailEnd/>
          </a:ln>
        </p:spPr>
        <p:txBody>
          <a:bodyPr>
            <a:spAutoFit/>
          </a:bodyPr>
          <a:lstStyle/>
          <a:p>
            <a:r>
              <a:rPr lang="fr-CA" sz="900" b="1">
                <a:solidFill>
                  <a:srgbClr val="C00000"/>
                </a:solidFill>
              </a:rPr>
              <a:t>Glycogen Synthesis</a:t>
            </a:r>
          </a:p>
        </p:txBody>
      </p:sp>
      <p:pic>
        <p:nvPicPr>
          <p:cNvPr id="11310" name="Image 47" descr="fleche_rouge.png"/>
          <p:cNvPicPr>
            <a:picLocks noChangeAspect="1"/>
          </p:cNvPicPr>
          <p:nvPr/>
        </p:nvPicPr>
        <p:blipFill>
          <a:blip r:embed="rId10" cstate="print"/>
          <a:srcRect/>
          <a:stretch>
            <a:fillRect/>
          </a:stretch>
        </p:blipFill>
        <p:spPr bwMode="auto">
          <a:xfrm>
            <a:off x="4903788" y="3887788"/>
            <a:ext cx="82550" cy="134937"/>
          </a:xfrm>
          <a:prstGeom prst="rect">
            <a:avLst/>
          </a:prstGeom>
          <a:noFill/>
          <a:ln w="9525">
            <a:noFill/>
            <a:miter lim="800000"/>
            <a:headEnd/>
            <a:tailEnd/>
          </a:ln>
        </p:spPr>
      </p:pic>
      <p:sp>
        <p:nvSpPr>
          <p:cNvPr id="11311" name="ZoneTexte 48"/>
          <p:cNvSpPr txBox="1">
            <a:spLocks noChangeArrowheads="1"/>
          </p:cNvSpPr>
          <p:nvPr/>
        </p:nvSpPr>
        <p:spPr bwMode="auto">
          <a:xfrm>
            <a:off x="2805113" y="2951163"/>
            <a:ext cx="942975" cy="368300"/>
          </a:xfrm>
          <a:prstGeom prst="rect">
            <a:avLst/>
          </a:prstGeom>
          <a:noFill/>
          <a:ln w="9525">
            <a:noFill/>
            <a:miter lim="800000"/>
            <a:headEnd/>
            <a:tailEnd/>
          </a:ln>
        </p:spPr>
        <p:txBody>
          <a:bodyPr>
            <a:spAutoFit/>
          </a:bodyPr>
          <a:lstStyle/>
          <a:p>
            <a:r>
              <a:rPr lang="fr-CA" sz="800" b="1"/>
              <a:t>PKC-</a:t>
            </a:r>
            <a:r>
              <a:rPr lang="el-GR" sz="1000" b="1"/>
              <a:t>ε</a:t>
            </a:r>
            <a:endParaRPr lang="fr-CA" sz="1000" b="1"/>
          </a:p>
          <a:p>
            <a:r>
              <a:rPr lang="fr-CA" sz="800" b="1"/>
              <a:t>Ser/Thr kinase</a:t>
            </a:r>
          </a:p>
        </p:txBody>
      </p:sp>
      <p:pic>
        <p:nvPicPr>
          <p:cNvPr id="11312" name="Image 61" descr="fleche.png"/>
          <p:cNvPicPr>
            <a:picLocks noChangeAspect="1"/>
          </p:cNvPicPr>
          <p:nvPr/>
        </p:nvPicPr>
        <p:blipFill>
          <a:blip r:embed="rId11" cstate="print"/>
          <a:srcRect/>
          <a:stretch>
            <a:fillRect/>
          </a:stretch>
        </p:blipFill>
        <p:spPr bwMode="auto">
          <a:xfrm>
            <a:off x="2820988" y="3043238"/>
            <a:ext cx="55562" cy="93662"/>
          </a:xfrm>
          <a:prstGeom prst="rect">
            <a:avLst/>
          </a:prstGeom>
          <a:noFill/>
          <a:ln w="9525">
            <a:noFill/>
            <a:miter lim="800000"/>
            <a:headEnd/>
            <a:tailEnd/>
          </a:ln>
        </p:spPr>
      </p:pic>
      <p:sp>
        <p:nvSpPr>
          <p:cNvPr id="11313" name="ZoneTexte 50"/>
          <p:cNvSpPr txBox="1">
            <a:spLocks noChangeArrowheads="1"/>
          </p:cNvSpPr>
          <p:nvPr/>
        </p:nvSpPr>
        <p:spPr bwMode="auto">
          <a:xfrm>
            <a:off x="2786063" y="4246563"/>
            <a:ext cx="942975" cy="230187"/>
          </a:xfrm>
          <a:prstGeom prst="rect">
            <a:avLst/>
          </a:prstGeom>
          <a:noFill/>
          <a:ln w="9525">
            <a:noFill/>
            <a:miter lim="800000"/>
            <a:headEnd/>
            <a:tailEnd/>
          </a:ln>
        </p:spPr>
        <p:txBody>
          <a:bodyPr>
            <a:spAutoFit/>
          </a:bodyPr>
          <a:lstStyle/>
          <a:p>
            <a:r>
              <a:rPr lang="el-GR" sz="900" b="1"/>
              <a:t>β</a:t>
            </a:r>
            <a:r>
              <a:rPr lang="fr-CA" sz="900" b="1"/>
              <a:t>-oxidation?</a:t>
            </a:r>
          </a:p>
        </p:txBody>
      </p:sp>
      <p:pic>
        <p:nvPicPr>
          <p:cNvPr id="11314" name="Image 61" descr="fleche.png"/>
          <p:cNvPicPr>
            <a:picLocks noChangeAspect="1"/>
          </p:cNvPicPr>
          <p:nvPr/>
        </p:nvPicPr>
        <p:blipFill>
          <a:blip r:embed="rId12" cstate="print"/>
          <a:srcRect/>
          <a:stretch>
            <a:fillRect/>
          </a:stretch>
        </p:blipFill>
        <p:spPr bwMode="auto">
          <a:xfrm>
            <a:off x="2760663" y="4286250"/>
            <a:ext cx="90487" cy="150813"/>
          </a:xfrm>
          <a:prstGeom prst="rect">
            <a:avLst/>
          </a:prstGeom>
          <a:noFill/>
          <a:ln w="9525">
            <a:noFill/>
            <a:miter lim="800000"/>
            <a:headEnd/>
            <a:tailEnd/>
          </a:ln>
        </p:spPr>
      </p:pic>
      <p:sp>
        <p:nvSpPr>
          <p:cNvPr id="53" name="ZoneTexte 52"/>
          <p:cNvSpPr txBox="1"/>
          <p:nvPr/>
        </p:nvSpPr>
        <p:spPr>
          <a:xfrm>
            <a:off x="3009900" y="3659188"/>
            <a:ext cx="523875" cy="238125"/>
          </a:xfrm>
          <a:prstGeom prst="rect">
            <a:avLst/>
          </a:prstGeom>
          <a:noFill/>
        </p:spPr>
        <p:txBody>
          <a:bodyPr>
            <a:spAutoFit/>
          </a:bodyPr>
          <a:lstStyle/>
          <a:p>
            <a:pPr>
              <a:defRPr/>
            </a:pPr>
            <a:r>
              <a:rPr lang="fr-CA" sz="950" b="1" dirty="0"/>
              <a:t>DAG</a:t>
            </a:r>
          </a:p>
        </p:txBody>
      </p:sp>
      <p:pic>
        <p:nvPicPr>
          <p:cNvPr id="11316" name="Image 61" descr="fleche.png"/>
          <p:cNvPicPr>
            <a:picLocks noChangeAspect="1"/>
          </p:cNvPicPr>
          <p:nvPr/>
        </p:nvPicPr>
        <p:blipFill>
          <a:blip r:embed="rId7" cstate="print"/>
          <a:srcRect/>
          <a:stretch>
            <a:fillRect/>
          </a:stretch>
        </p:blipFill>
        <p:spPr bwMode="auto">
          <a:xfrm>
            <a:off x="3009900" y="3708400"/>
            <a:ext cx="71438" cy="117475"/>
          </a:xfrm>
          <a:prstGeom prst="rect">
            <a:avLst/>
          </a:prstGeom>
          <a:noFill/>
          <a:ln w="9525">
            <a:noFill/>
            <a:miter lim="800000"/>
            <a:headEnd/>
            <a:tailEnd/>
          </a:ln>
        </p:spPr>
      </p:pic>
      <p:sp>
        <p:nvSpPr>
          <p:cNvPr id="11317" name="ZoneTexte 54"/>
          <p:cNvSpPr txBox="1">
            <a:spLocks noChangeArrowheads="1"/>
          </p:cNvSpPr>
          <p:nvPr/>
        </p:nvSpPr>
        <p:spPr bwMode="auto">
          <a:xfrm>
            <a:off x="1674813" y="3668713"/>
            <a:ext cx="647700" cy="230187"/>
          </a:xfrm>
          <a:prstGeom prst="rect">
            <a:avLst/>
          </a:prstGeom>
          <a:noFill/>
          <a:ln w="9525">
            <a:noFill/>
            <a:miter lim="800000"/>
            <a:headEnd/>
            <a:tailEnd/>
          </a:ln>
        </p:spPr>
        <p:txBody>
          <a:bodyPr>
            <a:spAutoFit/>
          </a:bodyPr>
          <a:lstStyle/>
          <a:p>
            <a:r>
              <a:rPr lang="fr-CA" sz="900" b="1"/>
              <a:t>LCCoA</a:t>
            </a:r>
          </a:p>
        </p:txBody>
      </p:sp>
      <p:pic>
        <p:nvPicPr>
          <p:cNvPr id="11318" name="Image 61" descr="fleche.png"/>
          <p:cNvPicPr>
            <a:picLocks noChangeAspect="1"/>
          </p:cNvPicPr>
          <p:nvPr/>
        </p:nvPicPr>
        <p:blipFill>
          <a:blip r:embed="rId11" cstate="print"/>
          <a:srcRect/>
          <a:stretch>
            <a:fillRect/>
          </a:stretch>
        </p:blipFill>
        <p:spPr bwMode="auto">
          <a:xfrm>
            <a:off x="1649413" y="3709988"/>
            <a:ext cx="71437" cy="120650"/>
          </a:xfrm>
          <a:prstGeom prst="rect">
            <a:avLst/>
          </a:prstGeom>
          <a:noFill/>
          <a:ln w="9525">
            <a:noFill/>
            <a:miter lim="800000"/>
            <a:headEnd/>
            <a:tailEnd/>
          </a:ln>
        </p:spPr>
      </p:pic>
      <p:cxnSp>
        <p:nvCxnSpPr>
          <p:cNvPr id="61" name="Connecteur droit avec flèche 60"/>
          <p:cNvCxnSpPr/>
          <p:nvPr/>
        </p:nvCxnSpPr>
        <p:spPr>
          <a:xfrm rot="5400000">
            <a:off x="922338" y="2609850"/>
            <a:ext cx="1995488" cy="1587"/>
          </a:xfrm>
          <a:prstGeom prst="straightConnector1">
            <a:avLst/>
          </a:prstGeom>
          <a:ln w="4445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sp>
        <p:nvSpPr>
          <p:cNvPr id="57" name="ZoneTexte 56"/>
          <p:cNvSpPr txBox="1"/>
          <p:nvPr/>
        </p:nvSpPr>
        <p:spPr>
          <a:xfrm>
            <a:off x="1541463" y="4332288"/>
            <a:ext cx="885825" cy="354012"/>
          </a:xfrm>
          <a:prstGeom prst="rect">
            <a:avLst/>
          </a:prstGeom>
          <a:noFill/>
        </p:spPr>
        <p:txBody>
          <a:bodyPr>
            <a:spAutoFit/>
          </a:bodyPr>
          <a:lstStyle/>
          <a:p>
            <a:pPr>
              <a:defRPr/>
            </a:pPr>
            <a:r>
              <a:rPr lang="fr-CA" sz="850" b="1" dirty="0"/>
              <a:t>de novo </a:t>
            </a:r>
            <a:r>
              <a:rPr lang="fr-CA" sz="850" b="1" dirty="0" err="1"/>
              <a:t>lipid</a:t>
            </a:r>
            <a:r>
              <a:rPr lang="fr-CA" sz="850" b="1" dirty="0"/>
              <a:t> </a:t>
            </a:r>
            <a:r>
              <a:rPr lang="fr-CA" sz="850" b="1" dirty="0" err="1"/>
              <a:t>synthesis</a:t>
            </a:r>
            <a:endParaRPr lang="fr-CA" sz="850" b="1" dirty="0"/>
          </a:p>
        </p:txBody>
      </p:sp>
      <p:pic>
        <p:nvPicPr>
          <p:cNvPr id="11321" name="Image 61" descr="fleche.png"/>
          <p:cNvPicPr>
            <a:picLocks noChangeAspect="1"/>
          </p:cNvPicPr>
          <p:nvPr/>
        </p:nvPicPr>
        <p:blipFill>
          <a:blip r:embed="rId11" cstate="print"/>
          <a:srcRect/>
          <a:stretch>
            <a:fillRect/>
          </a:stretch>
        </p:blipFill>
        <p:spPr bwMode="auto">
          <a:xfrm>
            <a:off x="1533525" y="4381500"/>
            <a:ext cx="82550" cy="136525"/>
          </a:xfrm>
          <a:prstGeom prst="rect">
            <a:avLst/>
          </a:prstGeom>
          <a:noFill/>
          <a:ln w="9525">
            <a:noFill/>
            <a:miter lim="800000"/>
            <a:headEnd/>
            <a:tailEnd/>
          </a:ln>
        </p:spPr>
      </p:pic>
      <p:cxnSp>
        <p:nvCxnSpPr>
          <p:cNvPr id="62" name="Connecteur droit avec flèche 61"/>
          <p:cNvCxnSpPr/>
          <p:nvPr/>
        </p:nvCxnSpPr>
        <p:spPr>
          <a:xfrm>
            <a:off x="2346325" y="3762375"/>
            <a:ext cx="574675" cy="1588"/>
          </a:xfrm>
          <a:prstGeom prst="straightConnector1">
            <a:avLst/>
          </a:prstGeom>
          <a:ln w="4445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3" name="Connecteur droit avec flèche 62"/>
          <p:cNvCxnSpPr/>
          <p:nvPr/>
        </p:nvCxnSpPr>
        <p:spPr>
          <a:xfrm rot="-5400000">
            <a:off x="3028157" y="3483769"/>
            <a:ext cx="323850" cy="1587"/>
          </a:xfrm>
          <a:prstGeom prst="straightConnector1">
            <a:avLst/>
          </a:prstGeom>
          <a:ln w="4445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4" name="Connecteur droit avec flèche 63"/>
          <p:cNvCxnSpPr/>
          <p:nvPr/>
        </p:nvCxnSpPr>
        <p:spPr>
          <a:xfrm rot="-8100000">
            <a:off x="2178051" y="4086225"/>
            <a:ext cx="576262" cy="1587"/>
          </a:xfrm>
          <a:prstGeom prst="straightConnector1">
            <a:avLst/>
          </a:prstGeom>
          <a:ln w="4445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5" name="Connecteur droit avec flèche 64"/>
          <p:cNvCxnSpPr/>
          <p:nvPr/>
        </p:nvCxnSpPr>
        <p:spPr>
          <a:xfrm rot="-5400000">
            <a:off x="1730375" y="4048125"/>
            <a:ext cx="395288" cy="1588"/>
          </a:xfrm>
          <a:prstGeom prst="straightConnector1">
            <a:avLst/>
          </a:prstGeom>
          <a:ln w="4445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6" name="Connecteur droit avec flèche 65"/>
          <p:cNvCxnSpPr/>
          <p:nvPr/>
        </p:nvCxnSpPr>
        <p:spPr>
          <a:xfrm rot="-5400000">
            <a:off x="7194550" y="1430338"/>
            <a:ext cx="287337" cy="1588"/>
          </a:xfrm>
          <a:prstGeom prst="straightConnector1">
            <a:avLst/>
          </a:prstGeom>
          <a:ln w="4445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7" name="Connecteur droit avec flèche 66"/>
          <p:cNvCxnSpPr/>
          <p:nvPr/>
        </p:nvCxnSpPr>
        <p:spPr>
          <a:xfrm rot="-5400000">
            <a:off x="7145338" y="2509838"/>
            <a:ext cx="395287" cy="1587"/>
          </a:xfrm>
          <a:prstGeom prst="straightConnector1">
            <a:avLst/>
          </a:prstGeom>
          <a:ln w="4445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sp>
        <p:nvSpPr>
          <p:cNvPr id="70" name="Arc 69"/>
          <p:cNvSpPr/>
          <p:nvPr/>
        </p:nvSpPr>
        <p:spPr>
          <a:xfrm rot="3508761">
            <a:off x="4957763" y="2032000"/>
            <a:ext cx="655638" cy="1874837"/>
          </a:xfrm>
          <a:prstGeom prst="arc">
            <a:avLst>
              <a:gd name="adj1" fmla="val 16121669"/>
              <a:gd name="adj2" fmla="val 21291059"/>
            </a:avLst>
          </a:prstGeom>
          <a:ln w="317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cxnSp>
        <p:nvCxnSpPr>
          <p:cNvPr id="68" name="Connecteur droit avec flèche 67"/>
          <p:cNvCxnSpPr/>
          <p:nvPr/>
        </p:nvCxnSpPr>
        <p:spPr>
          <a:xfrm rot="-5400000">
            <a:off x="6752431" y="3574257"/>
            <a:ext cx="1152525" cy="1588"/>
          </a:xfrm>
          <a:prstGeom prst="straightConnector1">
            <a:avLst/>
          </a:prstGeom>
          <a:ln w="4445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sp>
        <p:nvSpPr>
          <p:cNvPr id="71" name="Arc 70"/>
          <p:cNvSpPr/>
          <p:nvPr/>
        </p:nvSpPr>
        <p:spPr>
          <a:xfrm rot="13589473" flipH="1">
            <a:off x="4853781" y="1881982"/>
            <a:ext cx="928687" cy="1339850"/>
          </a:xfrm>
          <a:prstGeom prst="arc">
            <a:avLst>
              <a:gd name="adj1" fmla="val 17095067"/>
              <a:gd name="adj2" fmla="val 2355314"/>
            </a:avLst>
          </a:prstGeom>
          <a:ln w="60325">
            <a:solidFill>
              <a:schemeClr val="tx1"/>
            </a:solidFill>
            <a:prstDash val="sysDot"/>
            <a:tailEnd type="triangle" w="med"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72" name="Arc 71"/>
          <p:cNvSpPr/>
          <p:nvPr/>
        </p:nvSpPr>
        <p:spPr>
          <a:xfrm rot="346512">
            <a:off x="3536950" y="2497138"/>
            <a:ext cx="641350" cy="2247900"/>
          </a:xfrm>
          <a:prstGeom prst="arc">
            <a:avLst>
              <a:gd name="adj1" fmla="val 16098399"/>
              <a:gd name="adj2" fmla="val 18575707"/>
            </a:avLst>
          </a:prstGeom>
          <a:ln w="60325">
            <a:solidFill>
              <a:schemeClr val="tx1"/>
            </a:solidFill>
            <a:prstDash val="sysDot"/>
            <a:tailEnd type="triangle" w="med"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cxnSp>
        <p:nvCxnSpPr>
          <p:cNvPr id="75" name="Connecteur droit avec flèche 74"/>
          <p:cNvCxnSpPr/>
          <p:nvPr/>
        </p:nvCxnSpPr>
        <p:spPr>
          <a:xfrm rot="5400000">
            <a:off x="6077744" y="3837781"/>
            <a:ext cx="431800" cy="1588"/>
          </a:xfrm>
          <a:prstGeom prst="straightConnector1">
            <a:avLst/>
          </a:prstGeom>
          <a:ln w="47625">
            <a:solidFill>
              <a:schemeClr val="tx1"/>
            </a:solidFill>
            <a:prstDash val="sysDot"/>
            <a:tailEnd type="triangle" w="med" len="lg"/>
          </a:ln>
        </p:spPr>
        <p:style>
          <a:lnRef idx="1">
            <a:schemeClr val="accent1"/>
          </a:lnRef>
          <a:fillRef idx="0">
            <a:schemeClr val="accent1"/>
          </a:fillRef>
          <a:effectRef idx="0">
            <a:schemeClr val="accent1"/>
          </a:effectRef>
          <a:fontRef idx="minor">
            <a:schemeClr val="tx1"/>
          </a:fontRef>
        </p:style>
      </p:cxnSp>
      <p:sp>
        <p:nvSpPr>
          <p:cNvPr id="11333" name="ZoneTexte 75"/>
          <p:cNvSpPr txBox="1">
            <a:spLocks noChangeArrowheads="1"/>
          </p:cNvSpPr>
          <p:nvPr/>
        </p:nvSpPr>
        <p:spPr bwMode="auto">
          <a:xfrm>
            <a:off x="5503863" y="4330700"/>
            <a:ext cx="990600" cy="292100"/>
          </a:xfrm>
          <a:prstGeom prst="rect">
            <a:avLst/>
          </a:prstGeom>
          <a:noFill/>
          <a:ln w="9525">
            <a:noFill/>
            <a:miter lim="800000"/>
            <a:headEnd/>
            <a:tailEnd/>
          </a:ln>
        </p:spPr>
        <p:txBody>
          <a:bodyPr wrap="none">
            <a:spAutoFit/>
          </a:bodyPr>
          <a:lstStyle/>
          <a:p>
            <a:r>
              <a:rPr lang="fr-CA" sz="1300" b="1"/>
              <a:t>NUCLEUS</a:t>
            </a:r>
          </a:p>
        </p:txBody>
      </p:sp>
      <p:cxnSp>
        <p:nvCxnSpPr>
          <p:cNvPr id="77" name="Connecteur droit avec flèche 76"/>
          <p:cNvCxnSpPr/>
          <p:nvPr/>
        </p:nvCxnSpPr>
        <p:spPr>
          <a:xfrm rot="5400000">
            <a:off x="5083969" y="3728244"/>
            <a:ext cx="323850" cy="1588"/>
          </a:xfrm>
          <a:prstGeom prst="straightConnector1">
            <a:avLst/>
          </a:prstGeom>
          <a:ln w="444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1612900" y="1811338"/>
            <a:ext cx="611188" cy="254000"/>
          </a:xfrm>
          <a:prstGeom prst="rect">
            <a:avLst/>
          </a:prstGeom>
          <a:noFill/>
        </p:spPr>
        <p:txBody>
          <a:bodyPr wrap="none">
            <a:spAutoFit/>
          </a:bodyPr>
          <a:lstStyle/>
          <a:p>
            <a:pPr>
              <a:defRPr/>
            </a:pPr>
            <a:r>
              <a:rPr lang="fr-CA" sz="1050" b="1" dirty="0" err="1"/>
              <a:t>FATPs</a:t>
            </a:r>
            <a:endParaRPr lang="fr-CA" sz="1050"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 3" descr="40-Glucose_Insulin_fig7-FILM_fond.png"/>
          <p:cNvPicPr>
            <a:picLocks noChangeAspect="1"/>
          </p:cNvPicPr>
          <p:nvPr/>
        </p:nvPicPr>
        <p:blipFill>
          <a:blip r:embed="rId2" cstate="print"/>
          <a:srcRect/>
          <a:stretch>
            <a:fillRect/>
          </a:stretch>
        </p:blipFill>
        <p:spPr bwMode="auto">
          <a:xfrm>
            <a:off x="0" y="107950"/>
            <a:ext cx="9144000" cy="6750050"/>
          </a:xfrm>
          <a:prstGeom prst="rect">
            <a:avLst/>
          </a:prstGeom>
          <a:noFill/>
          <a:ln w="9525">
            <a:solidFill>
              <a:srgbClr val="717171"/>
            </a:solidFill>
            <a:miter lim="800000"/>
            <a:headEnd/>
            <a:tailEnd/>
          </a:ln>
        </p:spPr>
      </p:pic>
      <p:pic>
        <p:nvPicPr>
          <p:cNvPr id="12291" name="Image 64" descr="trait_courbe.png"/>
          <p:cNvPicPr>
            <a:picLocks noChangeAspect="1"/>
          </p:cNvPicPr>
          <p:nvPr/>
        </p:nvPicPr>
        <p:blipFill>
          <a:blip r:embed="rId3" cstate="print"/>
          <a:srcRect/>
          <a:stretch>
            <a:fillRect/>
          </a:stretch>
        </p:blipFill>
        <p:spPr bwMode="auto">
          <a:xfrm>
            <a:off x="4167188" y="3416300"/>
            <a:ext cx="795337" cy="869950"/>
          </a:xfrm>
          <a:prstGeom prst="rect">
            <a:avLst/>
          </a:prstGeom>
          <a:noFill/>
          <a:ln w="9525">
            <a:noFill/>
            <a:miter lim="800000"/>
            <a:headEnd/>
            <a:tailEnd/>
          </a:ln>
        </p:spPr>
      </p:pic>
      <p:sp>
        <p:nvSpPr>
          <p:cNvPr id="12292" name="Titre 1"/>
          <p:cNvSpPr>
            <a:spLocks noGrp="1"/>
          </p:cNvSpPr>
          <p:nvPr>
            <p:ph type="title"/>
          </p:nvPr>
        </p:nvSpPr>
        <p:spPr>
          <a:xfrm>
            <a:off x="179388" y="63500"/>
            <a:ext cx="8280400" cy="708025"/>
          </a:xfrm>
        </p:spPr>
        <p:txBody>
          <a:bodyPr/>
          <a:lstStyle/>
          <a:p>
            <a:r>
              <a:rPr lang="en-US" sz="2000">
                <a:solidFill>
                  <a:schemeClr val="tx1"/>
                </a:solidFill>
              </a:rPr>
              <a:t>POTENTIAL CELLULAR MECHANISMS FOR ACTIVATING INFLAMMATORY SIGNALING</a:t>
            </a:r>
            <a:endParaRPr lang="fr-FR" sz="2000">
              <a:solidFill>
                <a:schemeClr val="tx1"/>
              </a:solidFill>
            </a:endParaRPr>
          </a:p>
        </p:txBody>
      </p:sp>
      <p:pic>
        <p:nvPicPr>
          <p:cNvPr id="12293" name="Image 5" descr="legende.png"/>
          <p:cNvPicPr>
            <a:picLocks noChangeAspect="1"/>
          </p:cNvPicPr>
          <p:nvPr/>
        </p:nvPicPr>
        <p:blipFill>
          <a:blip r:embed="rId4" cstate="print"/>
          <a:srcRect/>
          <a:stretch>
            <a:fillRect/>
          </a:stretch>
        </p:blipFill>
        <p:spPr bwMode="auto">
          <a:xfrm>
            <a:off x="6057900" y="1050925"/>
            <a:ext cx="2422525" cy="3646488"/>
          </a:xfrm>
          <a:prstGeom prst="rect">
            <a:avLst/>
          </a:prstGeom>
          <a:noFill/>
          <a:ln w="9525">
            <a:noFill/>
            <a:miter lim="800000"/>
            <a:headEnd/>
            <a:tailEnd/>
          </a:ln>
        </p:spPr>
      </p:pic>
      <p:sp>
        <p:nvSpPr>
          <p:cNvPr id="12294" name="ZoneTexte 21"/>
          <p:cNvSpPr txBox="1">
            <a:spLocks noChangeArrowheads="1"/>
          </p:cNvSpPr>
          <p:nvPr/>
        </p:nvSpPr>
        <p:spPr bwMode="auto">
          <a:xfrm>
            <a:off x="6350000" y="1068388"/>
            <a:ext cx="781050" cy="292100"/>
          </a:xfrm>
          <a:prstGeom prst="rect">
            <a:avLst/>
          </a:prstGeom>
          <a:noFill/>
          <a:ln w="9525">
            <a:noFill/>
            <a:miter lim="800000"/>
            <a:headEnd/>
            <a:tailEnd/>
          </a:ln>
        </p:spPr>
        <p:txBody>
          <a:bodyPr wrap="none">
            <a:spAutoFit/>
          </a:bodyPr>
          <a:lstStyle/>
          <a:p>
            <a:r>
              <a:rPr lang="fr-CA" sz="1300" b="1" i="1">
                <a:solidFill>
                  <a:srgbClr val="C00000"/>
                </a:solidFill>
              </a:rPr>
              <a:t>Legend</a:t>
            </a:r>
          </a:p>
        </p:txBody>
      </p:sp>
      <p:sp>
        <p:nvSpPr>
          <p:cNvPr id="12295" name="Rectangle 7"/>
          <p:cNvSpPr>
            <a:spLocks noChangeArrowheads="1"/>
          </p:cNvSpPr>
          <p:nvPr/>
        </p:nvSpPr>
        <p:spPr bwMode="auto">
          <a:xfrm>
            <a:off x="6097588" y="1473200"/>
            <a:ext cx="3236912" cy="3132138"/>
          </a:xfrm>
          <a:prstGeom prst="rect">
            <a:avLst/>
          </a:prstGeom>
          <a:noFill/>
          <a:ln w="9525">
            <a:noFill/>
            <a:miter lim="800000"/>
            <a:headEnd/>
            <a:tailEnd/>
          </a:ln>
        </p:spPr>
        <p:txBody>
          <a:bodyPr>
            <a:spAutoFit/>
          </a:bodyPr>
          <a:lstStyle/>
          <a:p>
            <a:pPr>
              <a:lnSpc>
                <a:spcPts val="1400"/>
              </a:lnSpc>
            </a:pPr>
            <a:r>
              <a:rPr lang="fr-CA" sz="1100" b="1"/>
              <a:t>AP-1</a:t>
            </a:r>
            <a:r>
              <a:rPr lang="fr-CA" sz="1100"/>
              <a:t> </a:t>
            </a:r>
            <a:r>
              <a:rPr lang="fr-CA" sz="1100" b="1"/>
              <a:t>=</a:t>
            </a:r>
            <a:r>
              <a:rPr lang="fr-CA" sz="1100"/>
              <a:t> activator protein-1</a:t>
            </a:r>
          </a:p>
          <a:p>
            <a:pPr>
              <a:lnSpc>
                <a:spcPts val="1400"/>
              </a:lnSpc>
            </a:pPr>
            <a:r>
              <a:rPr lang="fr-CA" sz="1100" b="1"/>
              <a:t>ER</a:t>
            </a:r>
            <a:r>
              <a:rPr lang="fr-CA" sz="1100"/>
              <a:t> </a:t>
            </a:r>
            <a:r>
              <a:rPr lang="fr-CA" sz="1100" b="1"/>
              <a:t>=</a:t>
            </a:r>
            <a:r>
              <a:rPr lang="fr-CA" sz="1100"/>
              <a:t> endoplasmic reticulum</a:t>
            </a:r>
          </a:p>
          <a:p>
            <a:pPr>
              <a:lnSpc>
                <a:spcPts val="1400"/>
              </a:lnSpc>
            </a:pPr>
            <a:r>
              <a:rPr lang="fr-CA" sz="1100" b="1"/>
              <a:t>IKK</a:t>
            </a:r>
            <a:r>
              <a:rPr lang="fr-CA" sz="1100"/>
              <a:t> </a:t>
            </a:r>
            <a:r>
              <a:rPr lang="fr-CA" sz="1100" b="1"/>
              <a:t>=</a:t>
            </a:r>
            <a:r>
              <a:rPr lang="fr-CA" sz="1100"/>
              <a:t> I</a:t>
            </a:r>
            <a:r>
              <a:rPr lang="az-Cyrl-AZ" sz="1100"/>
              <a:t>к</a:t>
            </a:r>
            <a:r>
              <a:rPr lang="fr-CA" sz="1100"/>
              <a:t>B kinase</a:t>
            </a:r>
          </a:p>
          <a:p>
            <a:pPr>
              <a:lnSpc>
                <a:spcPts val="1400"/>
              </a:lnSpc>
            </a:pPr>
            <a:r>
              <a:rPr lang="fr-CA" sz="1100" b="1"/>
              <a:t>IL-1 R</a:t>
            </a:r>
            <a:r>
              <a:rPr lang="fr-CA" sz="1100"/>
              <a:t> </a:t>
            </a:r>
            <a:r>
              <a:rPr lang="fr-CA" sz="1100" b="1"/>
              <a:t>=</a:t>
            </a:r>
            <a:r>
              <a:rPr lang="fr-CA" sz="1100"/>
              <a:t> interleukin-1 receptor</a:t>
            </a:r>
          </a:p>
          <a:p>
            <a:pPr>
              <a:lnSpc>
                <a:spcPts val="1400"/>
              </a:lnSpc>
            </a:pPr>
            <a:r>
              <a:rPr lang="fr-CA" sz="1100" b="1"/>
              <a:t>INOS = </a:t>
            </a:r>
            <a:r>
              <a:rPr lang="fr-CA" sz="1100"/>
              <a:t>inducible nitric oxide</a:t>
            </a:r>
          </a:p>
          <a:p>
            <a:pPr>
              <a:lnSpc>
                <a:spcPts val="1400"/>
              </a:lnSpc>
            </a:pPr>
            <a:r>
              <a:rPr lang="fr-CA" sz="1100"/>
              <a:t>             synthase</a:t>
            </a:r>
          </a:p>
          <a:p>
            <a:pPr>
              <a:lnSpc>
                <a:spcPts val="1400"/>
              </a:lnSpc>
            </a:pPr>
            <a:r>
              <a:rPr lang="fr-CA" sz="1100" b="1"/>
              <a:t>IRS-1</a:t>
            </a:r>
            <a:r>
              <a:rPr lang="fr-CA" sz="1100"/>
              <a:t> </a:t>
            </a:r>
            <a:r>
              <a:rPr lang="fr-CA" sz="1100" b="1"/>
              <a:t>=</a:t>
            </a:r>
            <a:r>
              <a:rPr lang="fr-CA" sz="1100"/>
              <a:t> insulin receptor substrate-1</a:t>
            </a:r>
          </a:p>
          <a:p>
            <a:pPr>
              <a:lnSpc>
                <a:spcPts val="1400"/>
              </a:lnSpc>
            </a:pPr>
            <a:r>
              <a:rPr lang="fr-CA" sz="1100" b="1"/>
              <a:t>JNK</a:t>
            </a:r>
            <a:r>
              <a:rPr lang="fr-CA" sz="1100"/>
              <a:t> </a:t>
            </a:r>
            <a:r>
              <a:rPr lang="fr-CA" sz="1100" b="1"/>
              <a:t>=</a:t>
            </a:r>
            <a:r>
              <a:rPr lang="fr-CA" sz="1100"/>
              <a:t> C-jun N-terminal kinase</a:t>
            </a:r>
          </a:p>
          <a:p>
            <a:pPr>
              <a:lnSpc>
                <a:spcPts val="1400"/>
              </a:lnSpc>
            </a:pPr>
            <a:r>
              <a:rPr lang="fr-CA" sz="1100" b="1"/>
              <a:t>NF</a:t>
            </a:r>
            <a:r>
              <a:rPr lang="fr-CA" sz="1100"/>
              <a:t> </a:t>
            </a:r>
            <a:r>
              <a:rPr lang="fr-CA" sz="1100" b="1"/>
              <a:t>=</a:t>
            </a:r>
            <a:r>
              <a:rPr lang="fr-CA" sz="1100"/>
              <a:t> nuclear factor</a:t>
            </a:r>
          </a:p>
          <a:p>
            <a:pPr>
              <a:lnSpc>
                <a:spcPts val="1400"/>
              </a:lnSpc>
            </a:pPr>
            <a:r>
              <a:rPr lang="fr-CA" sz="1100" b="1"/>
              <a:t>PKC</a:t>
            </a:r>
            <a:r>
              <a:rPr lang="fr-CA" sz="1100"/>
              <a:t> </a:t>
            </a:r>
            <a:r>
              <a:rPr lang="fr-CA" sz="1100" b="1"/>
              <a:t>=</a:t>
            </a:r>
            <a:r>
              <a:rPr lang="fr-CA" sz="1100"/>
              <a:t> novel protein kinase</a:t>
            </a:r>
          </a:p>
          <a:p>
            <a:pPr>
              <a:lnSpc>
                <a:spcPts val="1400"/>
              </a:lnSpc>
            </a:pPr>
            <a:r>
              <a:rPr lang="fr-CA" sz="1100" b="1"/>
              <a:t>RAGE =</a:t>
            </a:r>
            <a:r>
              <a:rPr lang="fr-CA" sz="1100"/>
              <a:t> receptor of advanced</a:t>
            </a:r>
          </a:p>
          <a:p>
            <a:pPr>
              <a:lnSpc>
                <a:spcPts val="1400"/>
              </a:lnSpc>
            </a:pPr>
            <a:r>
              <a:rPr lang="fr-CA" sz="1100"/>
              <a:t>              glycation endproducts</a:t>
            </a:r>
          </a:p>
          <a:p>
            <a:pPr>
              <a:lnSpc>
                <a:spcPts val="1400"/>
              </a:lnSpc>
            </a:pPr>
            <a:r>
              <a:rPr lang="fr-CA" sz="1100" b="1"/>
              <a:t>ROS</a:t>
            </a:r>
            <a:r>
              <a:rPr lang="fr-CA" sz="1100"/>
              <a:t> </a:t>
            </a:r>
            <a:r>
              <a:rPr lang="fr-CA" sz="1100" b="1"/>
              <a:t>=</a:t>
            </a:r>
            <a:r>
              <a:rPr lang="fr-CA" sz="1100"/>
              <a:t> reactive oxygen species</a:t>
            </a:r>
          </a:p>
          <a:p>
            <a:pPr>
              <a:lnSpc>
                <a:spcPts val="1400"/>
              </a:lnSpc>
            </a:pPr>
            <a:r>
              <a:rPr lang="fr-CA" sz="1100" b="1"/>
              <a:t>TLR</a:t>
            </a:r>
            <a:r>
              <a:rPr lang="fr-CA" sz="1100"/>
              <a:t> </a:t>
            </a:r>
            <a:r>
              <a:rPr lang="fr-CA" sz="1100" b="1"/>
              <a:t>=</a:t>
            </a:r>
            <a:r>
              <a:rPr lang="fr-CA" sz="1100"/>
              <a:t> toll-like receptor</a:t>
            </a:r>
          </a:p>
          <a:p>
            <a:pPr>
              <a:lnSpc>
                <a:spcPts val="1400"/>
              </a:lnSpc>
            </a:pPr>
            <a:r>
              <a:rPr lang="fr-CA" sz="1100" b="1"/>
              <a:t>TNFR</a:t>
            </a:r>
            <a:r>
              <a:rPr lang="fr-CA" sz="1100"/>
              <a:t> </a:t>
            </a:r>
            <a:r>
              <a:rPr lang="fr-CA" sz="1100" b="1"/>
              <a:t>= </a:t>
            </a:r>
            <a:r>
              <a:rPr lang="fr-CA" sz="1100"/>
              <a:t>tumor necrosis factor</a:t>
            </a:r>
          </a:p>
          <a:p>
            <a:pPr>
              <a:lnSpc>
                <a:spcPts val="1400"/>
              </a:lnSpc>
            </a:pPr>
            <a:r>
              <a:rPr lang="fr-CA" sz="1100"/>
              <a:t>              receptor</a:t>
            </a:r>
          </a:p>
          <a:p>
            <a:pPr>
              <a:lnSpc>
                <a:spcPts val="1400"/>
              </a:lnSpc>
            </a:pPr>
            <a:r>
              <a:rPr lang="fr-CA" sz="1100" b="1"/>
              <a:t>TZD</a:t>
            </a:r>
            <a:r>
              <a:rPr lang="fr-CA" sz="1100"/>
              <a:t> </a:t>
            </a:r>
            <a:r>
              <a:rPr lang="fr-CA" sz="1100" b="1"/>
              <a:t>=</a:t>
            </a:r>
            <a:r>
              <a:rPr lang="fr-CA" sz="1100"/>
              <a:t> thiazolidinediones</a:t>
            </a:r>
          </a:p>
        </p:txBody>
      </p:sp>
      <p:sp>
        <p:nvSpPr>
          <p:cNvPr id="12296" name="Rectangle 37"/>
          <p:cNvSpPr>
            <a:spLocks noChangeArrowheads="1"/>
          </p:cNvSpPr>
          <p:nvPr/>
        </p:nvSpPr>
        <p:spPr bwMode="auto">
          <a:xfrm>
            <a:off x="4832350" y="6329363"/>
            <a:ext cx="4051300" cy="344487"/>
          </a:xfrm>
          <a:prstGeom prst="rect">
            <a:avLst/>
          </a:prstGeom>
          <a:solidFill>
            <a:srgbClr val="D8ECEA">
              <a:alpha val="89018"/>
            </a:srgbClr>
          </a:solidFill>
          <a:ln w="9525">
            <a:miter lim="800000"/>
            <a:headEnd/>
            <a:tailEnd/>
          </a:ln>
          <a:scene3d>
            <a:camera prst="legacyObliqueTopRight"/>
            <a:lightRig rig="legacyFlat4" dir="b"/>
          </a:scene3d>
          <a:sp3d extrusionH="201600" prstMaterial="legacyMatte">
            <a:bevelT w="13500" h="13500" prst="angle"/>
            <a:bevelB w="13500" h="13500" prst="angle"/>
            <a:extrusionClr>
              <a:srgbClr val="D8ECEA"/>
            </a:extrusionClr>
          </a:sp3d>
        </p:spPr>
        <p:txBody>
          <a:bodyPr wrap="none" anchor="ctr">
            <a:flatTx/>
          </a:bodyPr>
          <a:lstStyle/>
          <a:p>
            <a:r>
              <a:rPr lang="fr-CA" sz="1000"/>
              <a:t>Adapted from Shoelson SE et al. J Clin Invest 2006; 116: 1793-1801</a:t>
            </a:r>
          </a:p>
        </p:txBody>
      </p:sp>
      <p:sp>
        <p:nvSpPr>
          <p:cNvPr id="10" name="ZoneTexte 9"/>
          <p:cNvSpPr txBox="1"/>
          <p:nvPr/>
        </p:nvSpPr>
        <p:spPr>
          <a:xfrm>
            <a:off x="1936750" y="1327150"/>
            <a:ext cx="1039813" cy="261938"/>
          </a:xfrm>
          <a:prstGeom prst="rect">
            <a:avLst/>
          </a:prstGeom>
          <a:noFill/>
        </p:spPr>
        <p:txBody>
          <a:bodyPr wrap="none">
            <a:spAutoFit/>
          </a:bodyPr>
          <a:lstStyle/>
          <a:p>
            <a:pPr>
              <a:defRPr/>
            </a:pPr>
            <a:r>
              <a:rPr lang="fr-CA" sz="1050" b="1" dirty="0"/>
              <a:t>TNFR, RAGE</a:t>
            </a:r>
          </a:p>
        </p:txBody>
      </p:sp>
      <p:sp>
        <p:nvSpPr>
          <p:cNvPr id="11" name="ZoneTexte 10"/>
          <p:cNvSpPr txBox="1"/>
          <p:nvPr/>
        </p:nvSpPr>
        <p:spPr>
          <a:xfrm>
            <a:off x="3917950" y="1327150"/>
            <a:ext cx="931863" cy="254000"/>
          </a:xfrm>
          <a:prstGeom prst="rect">
            <a:avLst/>
          </a:prstGeom>
          <a:noFill/>
        </p:spPr>
        <p:txBody>
          <a:bodyPr wrap="none">
            <a:spAutoFit/>
          </a:bodyPr>
          <a:lstStyle/>
          <a:p>
            <a:pPr>
              <a:defRPr/>
            </a:pPr>
            <a:r>
              <a:rPr lang="fr-CA" sz="1050" b="1" dirty="0" err="1"/>
              <a:t>TLRs</a:t>
            </a:r>
            <a:r>
              <a:rPr lang="fr-CA" sz="1050" b="1" dirty="0"/>
              <a:t>, IL-1R</a:t>
            </a:r>
          </a:p>
        </p:txBody>
      </p:sp>
      <p:sp>
        <p:nvSpPr>
          <p:cNvPr id="12299" name="ZoneTexte 11"/>
          <p:cNvSpPr txBox="1">
            <a:spLocks noChangeArrowheads="1"/>
          </p:cNvSpPr>
          <p:nvPr/>
        </p:nvSpPr>
        <p:spPr bwMode="auto">
          <a:xfrm>
            <a:off x="1344613" y="1757363"/>
            <a:ext cx="1649412" cy="292100"/>
          </a:xfrm>
          <a:prstGeom prst="rect">
            <a:avLst/>
          </a:prstGeom>
          <a:noFill/>
          <a:ln w="9525">
            <a:noFill/>
            <a:miter lim="800000"/>
            <a:headEnd/>
            <a:tailEnd/>
          </a:ln>
        </p:spPr>
        <p:txBody>
          <a:bodyPr wrap="none">
            <a:spAutoFit/>
          </a:bodyPr>
          <a:lstStyle/>
          <a:p>
            <a:r>
              <a:rPr lang="fr-CA" sz="1300" b="1" i="1"/>
              <a:t>Plasma Membrane</a:t>
            </a:r>
          </a:p>
        </p:txBody>
      </p:sp>
      <p:sp>
        <p:nvSpPr>
          <p:cNvPr id="13" name="Rectangle à coins arrondis 12"/>
          <p:cNvSpPr/>
          <p:nvPr/>
        </p:nvSpPr>
        <p:spPr>
          <a:xfrm>
            <a:off x="2600325" y="5530850"/>
            <a:ext cx="1782763" cy="22383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300" b="1" dirty="0" err="1"/>
              <a:t>Insulin</a:t>
            </a:r>
            <a:r>
              <a:rPr lang="fr-CA" sz="1300" b="1" dirty="0"/>
              <a:t> Resistance</a:t>
            </a:r>
          </a:p>
        </p:txBody>
      </p:sp>
      <p:sp>
        <p:nvSpPr>
          <p:cNvPr id="12301" name="ZoneTexte 13"/>
          <p:cNvSpPr txBox="1">
            <a:spLocks noChangeArrowheads="1"/>
          </p:cNvSpPr>
          <p:nvPr/>
        </p:nvSpPr>
        <p:spPr bwMode="auto">
          <a:xfrm>
            <a:off x="1452563" y="5540375"/>
            <a:ext cx="835025" cy="292100"/>
          </a:xfrm>
          <a:prstGeom prst="rect">
            <a:avLst/>
          </a:prstGeom>
          <a:noFill/>
          <a:ln w="9525">
            <a:noFill/>
            <a:miter lim="800000"/>
            <a:headEnd/>
            <a:tailEnd/>
          </a:ln>
        </p:spPr>
        <p:txBody>
          <a:bodyPr wrap="none">
            <a:spAutoFit/>
          </a:bodyPr>
          <a:lstStyle/>
          <a:p>
            <a:r>
              <a:rPr lang="fr-CA" sz="1300" b="1" i="1"/>
              <a:t>Nucleus</a:t>
            </a:r>
          </a:p>
        </p:txBody>
      </p:sp>
      <p:sp>
        <p:nvSpPr>
          <p:cNvPr id="12302" name="ZoneTexte 14"/>
          <p:cNvSpPr txBox="1">
            <a:spLocks noChangeArrowheads="1"/>
          </p:cNvSpPr>
          <p:nvPr/>
        </p:nvSpPr>
        <p:spPr bwMode="auto">
          <a:xfrm>
            <a:off x="1757363" y="2590800"/>
            <a:ext cx="544512" cy="292100"/>
          </a:xfrm>
          <a:prstGeom prst="rect">
            <a:avLst/>
          </a:prstGeom>
          <a:noFill/>
          <a:ln w="9525">
            <a:noFill/>
            <a:miter lim="800000"/>
            <a:headEnd/>
            <a:tailEnd/>
          </a:ln>
        </p:spPr>
        <p:txBody>
          <a:bodyPr wrap="none">
            <a:spAutoFit/>
          </a:bodyPr>
          <a:lstStyle/>
          <a:p>
            <a:r>
              <a:rPr lang="fr-CA" sz="1300" b="1"/>
              <a:t>ROS</a:t>
            </a:r>
          </a:p>
        </p:txBody>
      </p:sp>
      <p:sp>
        <p:nvSpPr>
          <p:cNvPr id="12303" name="ZoneTexte 15"/>
          <p:cNvSpPr txBox="1">
            <a:spLocks noChangeArrowheads="1"/>
          </p:cNvSpPr>
          <p:nvPr/>
        </p:nvSpPr>
        <p:spPr bwMode="auto">
          <a:xfrm>
            <a:off x="1730375" y="3263900"/>
            <a:ext cx="544513" cy="260350"/>
          </a:xfrm>
          <a:prstGeom prst="rect">
            <a:avLst/>
          </a:prstGeom>
          <a:noFill/>
          <a:ln w="9525">
            <a:noFill/>
            <a:miter lim="800000"/>
            <a:headEnd/>
            <a:tailEnd/>
          </a:ln>
        </p:spPr>
        <p:txBody>
          <a:bodyPr wrap="none">
            <a:spAutoFit/>
          </a:bodyPr>
          <a:lstStyle/>
          <a:p>
            <a:r>
              <a:rPr lang="fr-CA" sz="1100" b="1"/>
              <a:t>IRS-1</a:t>
            </a:r>
          </a:p>
        </p:txBody>
      </p:sp>
      <p:sp>
        <p:nvSpPr>
          <p:cNvPr id="12304" name="ZoneTexte 16"/>
          <p:cNvSpPr txBox="1">
            <a:spLocks noChangeArrowheads="1"/>
          </p:cNvSpPr>
          <p:nvPr/>
        </p:nvSpPr>
        <p:spPr bwMode="auto">
          <a:xfrm>
            <a:off x="4348163" y="2035175"/>
            <a:ext cx="561975" cy="261938"/>
          </a:xfrm>
          <a:prstGeom prst="rect">
            <a:avLst/>
          </a:prstGeom>
          <a:noFill/>
          <a:ln w="9525">
            <a:noFill/>
            <a:miter lim="800000"/>
            <a:headEnd/>
            <a:tailEnd/>
          </a:ln>
        </p:spPr>
        <p:txBody>
          <a:bodyPr wrap="none">
            <a:spAutoFit/>
          </a:bodyPr>
          <a:lstStyle/>
          <a:p>
            <a:r>
              <a:rPr lang="fr-CA" sz="1100" b="1"/>
              <a:t>PKCs</a:t>
            </a:r>
          </a:p>
        </p:txBody>
      </p:sp>
      <p:sp>
        <p:nvSpPr>
          <p:cNvPr id="12305" name="ZoneTexte 17"/>
          <p:cNvSpPr txBox="1">
            <a:spLocks noChangeArrowheads="1"/>
          </p:cNvSpPr>
          <p:nvPr/>
        </p:nvSpPr>
        <p:spPr bwMode="auto">
          <a:xfrm>
            <a:off x="4500563" y="2600325"/>
            <a:ext cx="773112" cy="246063"/>
          </a:xfrm>
          <a:prstGeom prst="rect">
            <a:avLst/>
          </a:prstGeom>
          <a:noFill/>
          <a:ln w="9525">
            <a:noFill/>
            <a:miter lim="800000"/>
            <a:headEnd/>
            <a:tailEnd/>
          </a:ln>
        </p:spPr>
        <p:txBody>
          <a:bodyPr wrap="none">
            <a:spAutoFit/>
          </a:bodyPr>
          <a:lstStyle/>
          <a:p>
            <a:r>
              <a:rPr lang="fr-CA" sz="1000" b="1"/>
              <a:t>ER stress</a:t>
            </a:r>
          </a:p>
        </p:txBody>
      </p:sp>
      <p:sp>
        <p:nvSpPr>
          <p:cNvPr id="12306" name="ZoneTexte 18"/>
          <p:cNvSpPr txBox="1">
            <a:spLocks noChangeArrowheads="1"/>
          </p:cNvSpPr>
          <p:nvPr/>
        </p:nvSpPr>
        <p:spPr bwMode="auto">
          <a:xfrm>
            <a:off x="1892300" y="2035175"/>
            <a:ext cx="765175" cy="246063"/>
          </a:xfrm>
          <a:prstGeom prst="rect">
            <a:avLst/>
          </a:prstGeom>
          <a:noFill/>
          <a:ln w="9525">
            <a:noFill/>
            <a:miter lim="800000"/>
            <a:headEnd/>
            <a:tailEnd/>
          </a:ln>
        </p:spPr>
        <p:txBody>
          <a:bodyPr wrap="none">
            <a:spAutoFit/>
          </a:bodyPr>
          <a:lstStyle/>
          <a:p>
            <a:r>
              <a:rPr lang="fr-CA" sz="1000" b="1"/>
              <a:t>Ceramide</a:t>
            </a:r>
          </a:p>
        </p:txBody>
      </p:sp>
      <p:sp>
        <p:nvSpPr>
          <p:cNvPr id="12307" name="ZoneTexte 19"/>
          <p:cNvSpPr txBox="1">
            <a:spLocks noChangeArrowheads="1"/>
          </p:cNvSpPr>
          <p:nvPr/>
        </p:nvSpPr>
        <p:spPr bwMode="auto">
          <a:xfrm>
            <a:off x="2806700" y="4124325"/>
            <a:ext cx="476250" cy="246063"/>
          </a:xfrm>
          <a:prstGeom prst="rect">
            <a:avLst/>
          </a:prstGeom>
          <a:noFill/>
          <a:ln w="9525">
            <a:noFill/>
            <a:miter lim="800000"/>
            <a:headEnd/>
            <a:tailEnd/>
          </a:ln>
        </p:spPr>
        <p:txBody>
          <a:bodyPr wrap="none">
            <a:spAutoFit/>
          </a:bodyPr>
          <a:lstStyle/>
          <a:p>
            <a:r>
              <a:rPr lang="fr-CA" sz="1000" b="1"/>
              <a:t>AP-1</a:t>
            </a:r>
          </a:p>
        </p:txBody>
      </p:sp>
      <p:sp>
        <p:nvSpPr>
          <p:cNvPr id="12308" name="ZoneTexte 20"/>
          <p:cNvSpPr txBox="1">
            <a:spLocks noChangeArrowheads="1"/>
          </p:cNvSpPr>
          <p:nvPr/>
        </p:nvSpPr>
        <p:spPr bwMode="auto">
          <a:xfrm>
            <a:off x="2922588" y="3468688"/>
            <a:ext cx="263525" cy="247650"/>
          </a:xfrm>
          <a:prstGeom prst="rect">
            <a:avLst/>
          </a:prstGeom>
          <a:noFill/>
          <a:ln w="9525">
            <a:noFill/>
            <a:miter lim="800000"/>
            <a:headEnd/>
            <a:tailEnd/>
          </a:ln>
        </p:spPr>
        <p:txBody>
          <a:bodyPr wrap="none">
            <a:spAutoFit/>
          </a:bodyPr>
          <a:lstStyle/>
          <a:p>
            <a:r>
              <a:rPr lang="fr-CA" sz="1000" b="1"/>
              <a:t>?</a:t>
            </a:r>
          </a:p>
        </p:txBody>
      </p:sp>
      <p:sp>
        <p:nvSpPr>
          <p:cNvPr id="12309" name="ZoneTexte 21"/>
          <p:cNvSpPr txBox="1">
            <a:spLocks noChangeArrowheads="1"/>
          </p:cNvSpPr>
          <p:nvPr/>
        </p:nvSpPr>
        <p:spPr bwMode="auto">
          <a:xfrm>
            <a:off x="2824163" y="2608263"/>
            <a:ext cx="415925" cy="231775"/>
          </a:xfrm>
          <a:prstGeom prst="rect">
            <a:avLst/>
          </a:prstGeom>
          <a:noFill/>
          <a:ln w="9525">
            <a:noFill/>
            <a:miter lim="800000"/>
            <a:headEnd/>
            <a:tailEnd/>
          </a:ln>
        </p:spPr>
        <p:txBody>
          <a:bodyPr wrap="none">
            <a:spAutoFit/>
          </a:bodyPr>
          <a:lstStyle/>
          <a:p>
            <a:r>
              <a:rPr lang="fr-CA" sz="900" b="1"/>
              <a:t>JNK</a:t>
            </a:r>
          </a:p>
        </p:txBody>
      </p:sp>
      <p:sp>
        <p:nvSpPr>
          <p:cNvPr id="12310" name="ZoneTexte 22"/>
          <p:cNvSpPr txBox="1">
            <a:spLocks noChangeArrowheads="1"/>
          </p:cNvSpPr>
          <p:nvPr/>
        </p:nvSpPr>
        <p:spPr bwMode="auto">
          <a:xfrm>
            <a:off x="3370263" y="2608263"/>
            <a:ext cx="454025" cy="231775"/>
          </a:xfrm>
          <a:prstGeom prst="rect">
            <a:avLst/>
          </a:prstGeom>
          <a:noFill/>
          <a:ln w="9525">
            <a:noFill/>
            <a:miter lim="800000"/>
            <a:headEnd/>
            <a:tailEnd/>
          </a:ln>
        </p:spPr>
        <p:txBody>
          <a:bodyPr wrap="none">
            <a:spAutoFit/>
          </a:bodyPr>
          <a:lstStyle/>
          <a:p>
            <a:r>
              <a:rPr lang="fr-CA" sz="900" b="1"/>
              <a:t>IKK</a:t>
            </a:r>
            <a:r>
              <a:rPr lang="el-GR" sz="900" b="1"/>
              <a:t>α</a:t>
            </a:r>
            <a:endParaRPr lang="fr-CA" sz="900" b="1"/>
          </a:p>
        </p:txBody>
      </p:sp>
      <p:sp>
        <p:nvSpPr>
          <p:cNvPr id="12311" name="ZoneTexte 23"/>
          <p:cNvSpPr txBox="1">
            <a:spLocks noChangeArrowheads="1"/>
          </p:cNvSpPr>
          <p:nvPr/>
        </p:nvSpPr>
        <p:spPr bwMode="auto">
          <a:xfrm>
            <a:off x="3721100" y="2608263"/>
            <a:ext cx="452438" cy="231775"/>
          </a:xfrm>
          <a:prstGeom prst="rect">
            <a:avLst/>
          </a:prstGeom>
          <a:noFill/>
          <a:ln w="9525">
            <a:noFill/>
            <a:miter lim="800000"/>
            <a:headEnd/>
            <a:tailEnd/>
          </a:ln>
        </p:spPr>
        <p:txBody>
          <a:bodyPr wrap="none">
            <a:spAutoFit/>
          </a:bodyPr>
          <a:lstStyle/>
          <a:p>
            <a:r>
              <a:rPr lang="fr-CA" sz="900" b="1"/>
              <a:t>IKK</a:t>
            </a:r>
            <a:r>
              <a:rPr lang="el-GR" sz="900" b="1"/>
              <a:t>β</a:t>
            </a:r>
            <a:endParaRPr lang="fr-CA" sz="900" b="1"/>
          </a:p>
        </p:txBody>
      </p:sp>
      <p:sp>
        <p:nvSpPr>
          <p:cNvPr id="12312" name="ZoneTexte 24"/>
          <p:cNvSpPr txBox="1">
            <a:spLocks noChangeArrowheads="1"/>
          </p:cNvSpPr>
          <p:nvPr/>
        </p:nvSpPr>
        <p:spPr bwMode="auto">
          <a:xfrm>
            <a:off x="3559175" y="2770188"/>
            <a:ext cx="447675" cy="230187"/>
          </a:xfrm>
          <a:prstGeom prst="rect">
            <a:avLst/>
          </a:prstGeom>
          <a:noFill/>
          <a:ln w="9525">
            <a:noFill/>
            <a:miter lim="800000"/>
            <a:headEnd/>
            <a:tailEnd/>
          </a:ln>
        </p:spPr>
        <p:txBody>
          <a:bodyPr wrap="none">
            <a:spAutoFit/>
          </a:bodyPr>
          <a:lstStyle/>
          <a:p>
            <a:r>
              <a:rPr lang="fr-CA" sz="900" b="1"/>
              <a:t>IKK</a:t>
            </a:r>
            <a:r>
              <a:rPr lang="el-GR" sz="900" b="1"/>
              <a:t>γ</a:t>
            </a:r>
            <a:endParaRPr lang="fr-CA" sz="900" b="1"/>
          </a:p>
        </p:txBody>
      </p:sp>
      <p:sp>
        <p:nvSpPr>
          <p:cNvPr id="12313" name="ZoneTexte 25"/>
          <p:cNvSpPr txBox="1">
            <a:spLocks noChangeArrowheads="1"/>
          </p:cNvSpPr>
          <p:nvPr/>
        </p:nvSpPr>
        <p:spPr bwMode="auto">
          <a:xfrm>
            <a:off x="3576638" y="3217863"/>
            <a:ext cx="434975" cy="230187"/>
          </a:xfrm>
          <a:prstGeom prst="rect">
            <a:avLst/>
          </a:prstGeom>
          <a:noFill/>
          <a:ln w="9525">
            <a:noFill/>
            <a:miter lim="800000"/>
            <a:headEnd/>
            <a:tailEnd/>
          </a:ln>
        </p:spPr>
        <p:txBody>
          <a:bodyPr wrap="none">
            <a:spAutoFit/>
          </a:bodyPr>
          <a:lstStyle/>
          <a:p>
            <a:r>
              <a:rPr lang="fr-CA" sz="900" b="1"/>
              <a:t>I</a:t>
            </a:r>
            <a:r>
              <a:rPr lang="el-GR" sz="900" b="1"/>
              <a:t>κ</a:t>
            </a:r>
            <a:r>
              <a:rPr lang="fr-CA" sz="900" b="1"/>
              <a:t>B</a:t>
            </a:r>
            <a:r>
              <a:rPr lang="el-GR" sz="900" b="1"/>
              <a:t>α</a:t>
            </a:r>
            <a:endParaRPr lang="fr-CA" sz="900" b="1"/>
          </a:p>
        </p:txBody>
      </p:sp>
      <p:sp>
        <p:nvSpPr>
          <p:cNvPr id="12314" name="ZoneTexte 26"/>
          <p:cNvSpPr txBox="1">
            <a:spLocks noChangeArrowheads="1"/>
          </p:cNvSpPr>
          <p:nvPr/>
        </p:nvSpPr>
        <p:spPr bwMode="auto">
          <a:xfrm>
            <a:off x="3441700" y="3433763"/>
            <a:ext cx="384175" cy="230187"/>
          </a:xfrm>
          <a:prstGeom prst="rect">
            <a:avLst/>
          </a:prstGeom>
          <a:noFill/>
          <a:ln w="9525">
            <a:noFill/>
            <a:miter lim="800000"/>
            <a:headEnd/>
            <a:tailEnd/>
          </a:ln>
        </p:spPr>
        <p:txBody>
          <a:bodyPr wrap="none">
            <a:spAutoFit/>
          </a:bodyPr>
          <a:lstStyle/>
          <a:p>
            <a:r>
              <a:rPr lang="fr-CA" sz="900" b="1"/>
              <a:t>p65</a:t>
            </a:r>
          </a:p>
        </p:txBody>
      </p:sp>
      <p:sp>
        <p:nvSpPr>
          <p:cNvPr id="12315" name="ZoneTexte 27"/>
          <p:cNvSpPr txBox="1">
            <a:spLocks noChangeArrowheads="1"/>
          </p:cNvSpPr>
          <p:nvPr/>
        </p:nvSpPr>
        <p:spPr bwMode="auto">
          <a:xfrm>
            <a:off x="3746500" y="3433763"/>
            <a:ext cx="384175" cy="230187"/>
          </a:xfrm>
          <a:prstGeom prst="rect">
            <a:avLst/>
          </a:prstGeom>
          <a:noFill/>
          <a:ln w="9525">
            <a:noFill/>
            <a:miter lim="800000"/>
            <a:headEnd/>
            <a:tailEnd/>
          </a:ln>
        </p:spPr>
        <p:txBody>
          <a:bodyPr wrap="none">
            <a:spAutoFit/>
          </a:bodyPr>
          <a:lstStyle/>
          <a:p>
            <a:r>
              <a:rPr lang="fr-CA" sz="900" b="1"/>
              <a:t>p50</a:t>
            </a:r>
          </a:p>
        </p:txBody>
      </p:sp>
      <p:sp>
        <p:nvSpPr>
          <p:cNvPr id="12316" name="ZoneTexte 28"/>
          <p:cNvSpPr txBox="1">
            <a:spLocks noChangeArrowheads="1"/>
          </p:cNvSpPr>
          <p:nvPr/>
        </p:nvSpPr>
        <p:spPr bwMode="auto">
          <a:xfrm>
            <a:off x="3746500" y="4321175"/>
            <a:ext cx="384175" cy="230188"/>
          </a:xfrm>
          <a:prstGeom prst="rect">
            <a:avLst/>
          </a:prstGeom>
          <a:noFill/>
          <a:ln w="9525">
            <a:noFill/>
            <a:miter lim="800000"/>
            <a:headEnd/>
            <a:tailEnd/>
          </a:ln>
        </p:spPr>
        <p:txBody>
          <a:bodyPr wrap="none">
            <a:spAutoFit/>
          </a:bodyPr>
          <a:lstStyle/>
          <a:p>
            <a:r>
              <a:rPr lang="fr-CA" sz="900" b="1"/>
              <a:t>p50</a:t>
            </a:r>
          </a:p>
        </p:txBody>
      </p:sp>
      <p:sp>
        <p:nvSpPr>
          <p:cNvPr id="12317" name="ZoneTexte 29"/>
          <p:cNvSpPr txBox="1">
            <a:spLocks noChangeArrowheads="1"/>
          </p:cNvSpPr>
          <p:nvPr/>
        </p:nvSpPr>
        <p:spPr bwMode="auto">
          <a:xfrm>
            <a:off x="3433763" y="4321175"/>
            <a:ext cx="382587" cy="230188"/>
          </a:xfrm>
          <a:prstGeom prst="rect">
            <a:avLst/>
          </a:prstGeom>
          <a:noFill/>
          <a:ln w="9525">
            <a:noFill/>
            <a:miter lim="800000"/>
            <a:headEnd/>
            <a:tailEnd/>
          </a:ln>
        </p:spPr>
        <p:txBody>
          <a:bodyPr wrap="none">
            <a:spAutoFit/>
          </a:bodyPr>
          <a:lstStyle/>
          <a:p>
            <a:r>
              <a:rPr lang="fr-CA" sz="900" b="1"/>
              <a:t>p65</a:t>
            </a:r>
          </a:p>
        </p:txBody>
      </p:sp>
      <p:sp>
        <p:nvSpPr>
          <p:cNvPr id="12318" name="ZoneTexte 30"/>
          <p:cNvSpPr txBox="1">
            <a:spLocks noChangeArrowheads="1"/>
          </p:cNvSpPr>
          <p:nvPr/>
        </p:nvSpPr>
        <p:spPr bwMode="auto">
          <a:xfrm>
            <a:off x="3532188" y="3613150"/>
            <a:ext cx="523875" cy="230188"/>
          </a:xfrm>
          <a:prstGeom prst="rect">
            <a:avLst/>
          </a:prstGeom>
          <a:noFill/>
          <a:ln w="9525">
            <a:noFill/>
            <a:miter lim="800000"/>
            <a:headEnd/>
            <a:tailEnd/>
          </a:ln>
        </p:spPr>
        <p:txBody>
          <a:bodyPr wrap="none">
            <a:spAutoFit/>
          </a:bodyPr>
          <a:lstStyle/>
          <a:p>
            <a:r>
              <a:rPr lang="fr-CA" sz="900" b="1"/>
              <a:t>NF-</a:t>
            </a:r>
            <a:r>
              <a:rPr lang="az-Cyrl-AZ" sz="900" b="1"/>
              <a:t>κ</a:t>
            </a:r>
            <a:r>
              <a:rPr lang="fr-CA" sz="900" b="1"/>
              <a:t>B</a:t>
            </a:r>
          </a:p>
        </p:txBody>
      </p:sp>
      <p:sp>
        <p:nvSpPr>
          <p:cNvPr id="12319" name="ZoneTexte 31"/>
          <p:cNvSpPr txBox="1">
            <a:spLocks noChangeArrowheads="1"/>
          </p:cNvSpPr>
          <p:nvPr/>
        </p:nvSpPr>
        <p:spPr bwMode="auto">
          <a:xfrm>
            <a:off x="3532188" y="4124325"/>
            <a:ext cx="517525" cy="230188"/>
          </a:xfrm>
          <a:prstGeom prst="rect">
            <a:avLst/>
          </a:prstGeom>
          <a:noFill/>
          <a:ln w="9525">
            <a:noFill/>
            <a:miter lim="800000"/>
            <a:headEnd/>
            <a:tailEnd/>
          </a:ln>
        </p:spPr>
        <p:txBody>
          <a:bodyPr wrap="none">
            <a:spAutoFit/>
          </a:bodyPr>
          <a:lstStyle/>
          <a:p>
            <a:r>
              <a:rPr lang="fr-CA" sz="900" b="1"/>
              <a:t>NF-</a:t>
            </a:r>
            <a:r>
              <a:rPr lang="az-Cyrl-AZ" sz="900" b="1"/>
              <a:t>к</a:t>
            </a:r>
            <a:r>
              <a:rPr lang="fr-CA" sz="900" b="1"/>
              <a:t>B</a:t>
            </a:r>
          </a:p>
        </p:txBody>
      </p:sp>
      <p:sp>
        <p:nvSpPr>
          <p:cNvPr id="12320" name="ZoneTexte 32"/>
          <p:cNvSpPr txBox="1">
            <a:spLocks noChangeArrowheads="1"/>
          </p:cNvSpPr>
          <p:nvPr/>
        </p:nvSpPr>
        <p:spPr bwMode="auto">
          <a:xfrm>
            <a:off x="4518025" y="2895600"/>
            <a:ext cx="879475" cy="554038"/>
          </a:xfrm>
          <a:prstGeom prst="rect">
            <a:avLst/>
          </a:prstGeom>
          <a:noFill/>
          <a:ln w="9525">
            <a:noFill/>
            <a:miter lim="800000"/>
            <a:headEnd/>
            <a:tailEnd/>
          </a:ln>
        </p:spPr>
        <p:txBody>
          <a:bodyPr>
            <a:spAutoFit/>
          </a:bodyPr>
          <a:lstStyle/>
          <a:p>
            <a:pPr algn="ctr"/>
            <a:r>
              <a:rPr lang="fr-CA" sz="1000" b="1"/>
              <a:t>Salicylates, TZDs, and statins</a:t>
            </a:r>
          </a:p>
        </p:txBody>
      </p:sp>
      <p:sp>
        <p:nvSpPr>
          <p:cNvPr id="12321" name="ZoneTexte 33"/>
          <p:cNvSpPr txBox="1">
            <a:spLocks noChangeArrowheads="1"/>
          </p:cNvSpPr>
          <p:nvPr/>
        </p:nvSpPr>
        <p:spPr bwMode="auto">
          <a:xfrm>
            <a:off x="4016375" y="4213225"/>
            <a:ext cx="1111250" cy="554038"/>
          </a:xfrm>
          <a:prstGeom prst="rect">
            <a:avLst/>
          </a:prstGeom>
          <a:noFill/>
          <a:ln w="9525">
            <a:noFill/>
            <a:miter lim="800000"/>
            <a:headEnd/>
            <a:tailEnd/>
          </a:ln>
        </p:spPr>
        <p:txBody>
          <a:bodyPr>
            <a:spAutoFit/>
          </a:bodyPr>
          <a:lstStyle/>
          <a:p>
            <a:pPr algn="ctr"/>
            <a:r>
              <a:rPr lang="fr-CA" sz="1000" b="1"/>
              <a:t>iNOS and other inflammatory mediators</a:t>
            </a:r>
          </a:p>
        </p:txBody>
      </p:sp>
      <p:cxnSp>
        <p:nvCxnSpPr>
          <p:cNvPr id="36" name="Connecteur droit avec flèche 35"/>
          <p:cNvCxnSpPr/>
          <p:nvPr/>
        </p:nvCxnSpPr>
        <p:spPr>
          <a:xfrm rot="5400000">
            <a:off x="2796382" y="2205831"/>
            <a:ext cx="323850" cy="1587"/>
          </a:xfrm>
          <a:prstGeom prst="straightConnector1">
            <a:avLst/>
          </a:prstGeom>
          <a:ln w="25400">
            <a:solidFill>
              <a:srgbClr val="71717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p:nvPr/>
        </p:nvCxnSpPr>
        <p:spPr>
          <a:xfrm rot="5400000">
            <a:off x="3720307" y="2205831"/>
            <a:ext cx="323850" cy="1587"/>
          </a:xfrm>
          <a:prstGeom prst="straightConnector1">
            <a:avLst/>
          </a:prstGeom>
          <a:ln w="25400">
            <a:solidFill>
              <a:srgbClr val="71717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p:nvPr/>
        </p:nvCxnSpPr>
        <p:spPr>
          <a:xfrm rot="5400000">
            <a:off x="4101306" y="2307432"/>
            <a:ext cx="223837" cy="215900"/>
          </a:xfrm>
          <a:prstGeom prst="straightConnector1">
            <a:avLst/>
          </a:prstGeom>
          <a:ln w="25400">
            <a:solidFill>
              <a:srgbClr val="71717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rot="-2700000">
            <a:off x="2433638" y="2603500"/>
            <a:ext cx="223837" cy="215900"/>
          </a:xfrm>
          <a:prstGeom prst="straightConnector1">
            <a:avLst/>
          </a:prstGeom>
          <a:ln w="25400">
            <a:solidFill>
              <a:srgbClr val="71717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rot="8100000">
            <a:off x="4244975" y="2595563"/>
            <a:ext cx="223838" cy="214312"/>
          </a:xfrm>
          <a:prstGeom prst="straightConnector1">
            <a:avLst/>
          </a:prstGeom>
          <a:ln w="25400">
            <a:solidFill>
              <a:srgbClr val="71717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rot="5400000">
            <a:off x="3639344" y="3093244"/>
            <a:ext cx="288925" cy="1587"/>
          </a:xfrm>
          <a:prstGeom prst="straightConnector1">
            <a:avLst/>
          </a:prstGeom>
          <a:ln w="25400">
            <a:solidFill>
              <a:srgbClr val="71717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rot="5400000">
            <a:off x="3586163" y="3981450"/>
            <a:ext cx="395288" cy="1587"/>
          </a:xfrm>
          <a:prstGeom prst="straightConnector1">
            <a:avLst/>
          </a:prstGeom>
          <a:ln w="25400">
            <a:solidFill>
              <a:srgbClr val="71717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rot="5400000">
            <a:off x="2796381" y="3936207"/>
            <a:ext cx="504825" cy="1588"/>
          </a:xfrm>
          <a:prstGeom prst="straightConnector1">
            <a:avLst/>
          </a:prstGeom>
          <a:ln w="25400">
            <a:solidFill>
              <a:srgbClr val="717171"/>
            </a:solidFill>
            <a:tailEnd type="triangle" w="med" len="lg"/>
          </a:ln>
        </p:spPr>
        <p:style>
          <a:lnRef idx="1">
            <a:schemeClr val="accent1"/>
          </a:lnRef>
          <a:fillRef idx="0">
            <a:schemeClr val="accent1"/>
          </a:fillRef>
          <a:effectRef idx="0">
            <a:schemeClr val="accent1"/>
          </a:effectRef>
          <a:fontRef idx="minor">
            <a:schemeClr val="tx1"/>
          </a:fontRef>
        </p:style>
      </p:cxnSp>
      <p:sp>
        <p:nvSpPr>
          <p:cNvPr id="47" name="Arc 46"/>
          <p:cNvSpPr/>
          <p:nvPr/>
        </p:nvSpPr>
        <p:spPr>
          <a:xfrm rot="2374988">
            <a:off x="3675063" y="4243388"/>
            <a:ext cx="403225" cy="1966912"/>
          </a:xfrm>
          <a:prstGeom prst="arc">
            <a:avLst>
              <a:gd name="adj1" fmla="val 16823966"/>
              <a:gd name="adj2" fmla="val 2771215"/>
            </a:avLst>
          </a:prstGeom>
          <a:ln w="25400">
            <a:solidFill>
              <a:srgbClr val="717171"/>
            </a:solidFill>
            <a:tailEnd type="triangle" w="med"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48" name="Arc 47"/>
          <p:cNvSpPr/>
          <p:nvPr/>
        </p:nvSpPr>
        <p:spPr>
          <a:xfrm rot="20069610" flipH="1">
            <a:off x="2424113" y="3313113"/>
            <a:ext cx="968375" cy="2341562"/>
          </a:xfrm>
          <a:prstGeom prst="arc">
            <a:avLst>
              <a:gd name="adj1" fmla="val 17386892"/>
              <a:gd name="adj2" fmla="val 4611860"/>
            </a:avLst>
          </a:prstGeom>
          <a:ln w="25400">
            <a:solidFill>
              <a:srgbClr val="717171"/>
            </a:solidFill>
            <a:tailEnd type="triangle" w="med"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49" name="Arc 48"/>
          <p:cNvSpPr/>
          <p:nvPr/>
        </p:nvSpPr>
        <p:spPr>
          <a:xfrm rot="3985397">
            <a:off x="1788319" y="2142331"/>
            <a:ext cx="1227138" cy="1323975"/>
          </a:xfrm>
          <a:prstGeom prst="arc">
            <a:avLst>
              <a:gd name="adj1" fmla="val 17736297"/>
              <a:gd name="adj2" fmla="val 1240782"/>
            </a:avLst>
          </a:prstGeom>
          <a:ln w="25400">
            <a:solidFill>
              <a:srgbClr val="717171"/>
            </a:solidFill>
            <a:tailEnd type="triangle" w="med"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grpSp>
        <p:nvGrpSpPr>
          <p:cNvPr id="2" name="Groupe 58"/>
          <p:cNvGrpSpPr>
            <a:grpSpLocks/>
          </p:cNvGrpSpPr>
          <p:nvPr/>
        </p:nvGrpSpPr>
        <p:grpSpPr bwMode="auto">
          <a:xfrm rot="10800000">
            <a:off x="3606800" y="4665663"/>
            <a:ext cx="388938" cy="100012"/>
            <a:chOff x="4195482" y="3487273"/>
            <a:chExt cx="708212" cy="690279"/>
          </a:xfrm>
        </p:grpSpPr>
        <p:cxnSp>
          <p:nvCxnSpPr>
            <p:cNvPr id="69" name="Connecteur droit 68"/>
            <p:cNvCxnSpPr/>
            <p:nvPr/>
          </p:nvCxnSpPr>
          <p:spPr>
            <a:xfrm rot="5220000">
              <a:off x="4583124" y="3828080"/>
              <a:ext cx="690279" cy="8673"/>
            </a:xfrm>
            <a:prstGeom prst="line">
              <a:avLst/>
            </a:prstGeom>
            <a:ln w="25400">
              <a:solidFill>
                <a:srgbClr val="717171"/>
              </a:solidFill>
            </a:ln>
          </p:spPr>
          <p:style>
            <a:lnRef idx="1">
              <a:schemeClr val="accent1"/>
            </a:lnRef>
            <a:fillRef idx="0">
              <a:schemeClr val="accent1"/>
            </a:fillRef>
            <a:effectRef idx="0">
              <a:schemeClr val="accent1"/>
            </a:effectRef>
            <a:fontRef idx="minor">
              <a:schemeClr val="tx1"/>
            </a:fontRef>
          </p:style>
        </p:cxnSp>
        <p:cxnSp>
          <p:nvCxnSpPr>
            <p:cNvPr id="70" name="Connecteur droit 69"/>
            <p:cNvCxnSpPr/>
            <p:nvPr/>
          </p:nvCxnSpPr>
          <p:spPr>
            <a:xfrm rot="21540000">
              <a:off x="4224389" y="4166599"/>
              <a:ext cx="708212" cy="10953"/>
            </a:xfrm>
            <a:prstGeom prst="line">
              <a:avLst/>
            </a:prstGeom>
            <a:ln w="25400">
              <a:solidFill>
                <a:srgbClr val="717171"/>
              </a:solidFill>
              <a:headEnd type="triangle" w="med" len="lg"/>
            </a:ln>
          </p:spPr>
          <p:style>
            <a:lnRef idx="1">
              <a:schemeClr val="accent1"/>
            </a:lnRef>
            <a:fillRef idx="0">
              <a:schemeClr val="accent1"/>
            </a:fillRef>
            <a:effectRef idx="0">
              <a:schemeClr val="accent1"/>
            </a:effectRef>
            <a:fontRef idx="minor">
              <a:schemeClr val="tx1"/>
            </a:fontRef>
          </p:style>
        </p:cxnSp>
      </p:grpSp>
      <p:grpSp>
        <p:nvGrpSpPr>
          <p:cNvPr id="3" name="Groupe 58"/>
          <p:cNvGrpSpPr>
            <a:grpSpLocks/>
          </p:cNvGrpSpPr>
          <p:nvPr/>
        </p:nvGrpSpPr>
        <p:grpSpPr bwMode="auto">
          <a:xfrm rot="10800000">
            <a:off x="2901950" y="4665663"/>
            <a:ext cx="388938" cy="100012"/>
            <a:chOff x="4195482" y="3487273"/>
            <a:chExt cx="708212" cy="690279"/>
          </a:xfrm>
        </p:grpSpPr>
        <p:cxnSp>
          <p:nvCxnSpPr>
            <p:cNvPr id="72" name="Connecteur droit 71"/>
            <p:cNvCxnSpPr/>
            <p:nvPr/>
          </p:nvCxnSpPr>
          <p:spPr>
            <a:xfrm rot="5220000">
              <a:off x="4554217" y="3828080"/>
              <a:ext cx="690279" cy="8673"/>
            </a:xfrm>
            <a:prstGeom prst="line">
              <a:avLst/>
            </a:prstGeom>
            <a:ln w="25400">
              <a:solidFill>
                <a:srgbClr val="717171"/>
              </a:solidFill>
            </a:ln>
          </p:spPr>
          <p:style>
            <a:lnRef idx="1">
              <a:schemeClr val="accent1"/>
            </a:lnRef>
            <a:fillRef idx="0">
              <a:schemeClr val="accent1"/>
            </a:fillRef>
            <a:effectRef idx="0">
              <a:schemeClr val="accent1"/>
            </a:effectRef>
            <a:fontRef idx="minor">
              <a:schemeClr val="tx1"/>
            </a:fontRef>
          </p:style>
        </p:cxnSp>
        <p:cxnSp>
          <p:nvCxnSpPr>
            <p:cNvPr id="73" name="Connecteur droit 72"/>
            <p:cNvCxnSpPr/>
            <p:nvPr/>
          </p:nvCxnSpPr>
          <p:spPr>
            <a:xfrm rot="21540000">
              <a:off x="4195482" y="4166599"/>
              <a:ext cx="708212" cy="10953"/>
            </a:xfrm>
            <a:prstGeom prst="line">
              <a:avLst/>
            </a:prstGeom>
            <a:ln w="25400">
              <a:solidFill>
                <a:srgbClr val="717171"/>
              </a:solidFill>
              <a:headEnd type="triangle" w="med" len="lg"/>
            </a:ln>
          </p:spPr>
          <p:style>
            <a:lnRef idx="1">
              <a:schemeClr val="accent1"/>
            </a:lnRef>
            <a:fillRef idx="0">
              <a:schemeClr val="accent1"/>
            </a:fillRef>
            <a:effectRef idx="0">
              <a:schemeClr val="accent1"/>
            </a:effectRef>
            <a:fontRef idx="minor">
              <a:schemeClr val="tx1"/>
            </a:fontRef>
          </p:style>
        </p:cxnSp>
      </p:grpSp>
      <p:grpSp>
        <p:nvGrpSpPr>
          <p:cNvPr id="4" name="Groupe 73"/>
          <p:cNvGrpSpPr>
            <a:grpSpLocks/>
          </p:cNvGrpSpPr>
          <p:nvPr/>
        </p:nvGrpSpPr>
        <p:grpSpPr bwMode="auto">
          <a:xfrm rot="-5400000">
            <a:off x="4196557" y="2718594"/>
            <a:ext cx="119062" cy="660400"/>
            <a:chOff x="7180910" y="5145744"/>
            <a:chExt cx="116541" cy="690279"/>
          </a:xfrm>
        </p:grpSpPr>
        <p:cxnSp>
          <p:nvCxnSpPr>
            <p:cNvPr id="78" name="Connecteur droit 77"/>
            <p:cNvCxnSpPr/>
            <p:nvPr/>
          </p:nvCxnSpPr>
          <p:spPr>
            <a:xfrm rot="5340000">
              <a:off x="6879279" y="5486222"/>
              <a:ext cx="690279" cy="9323"/>
            </a:xfrm>
            <a:prstGeom prst="line">
              <a:avLst/>
            </a:prstGeom>
            <a:ln w="25400">
              <a:solidFill>
                <a:srgbClr val="717171"/>
              </a:solidFill>
            </a:ln>
          </p:spPr>
          <p:style>
            <a:lnRef idx="1">
              <a:schemeClr val="accent1"/>
            </a:lnRef>
            <a:fillRef idx="0">
              <a:schemeClr val="accent1"/>
            </a:fillRef>
            <a:effectRef idx="0">
              <a:schemeClr val="accent1"/>
            </a:effectRef>
            <a:fontRef idx="minor">
              <a:schemeClr val="tx1"/>
            </a:fontRef>
          </p:style>
        </p:cxnSp>
        <p:cxnSp>
          <p:nvCxnSpPr>
            <p:cNvPr id="77" name="Connecteur droit 76"/>
            <p:cNvCxnSpPr/>
            <p:nvPr/>
          </p:nvCxnSpPr>
          <p:spPr>
            <a:xfrm>
              <a:off x="7180910" y="5150721"/>
              <a:ext cx="116541" cy="0"/>
            </a:xfrm>
            <a:prstGeom prst="line">
              <a:avLst/>
            </a:prstGeom>
            <a:ln w="25400">
              <a:solidFill>
                <a:srgbClr val="717171"/>
              </a:solidFill>
            </a:ln>
          </p:spPr>
          <p:style>
            <a:lnRef idx="1">
              <a:schemeClr val="accent1"/>
            </a:lnRef>
            <a:fillRef idx="0">
              <a:schemeClr val="accent1"/>
            </a:fillRef>
            <a:effectRef idx="0">
              <a:schemeClr val="accent1"/>
            </a:effectRef>
            <a:fontRef idx="minor">
              <a:schemeClr val="tx1"/>
            </a:fontRef>
          </p:style>
        </p:cxnSp>
      </p:grpSp>
      <p:sp>
        <p:nvSpPr>
          <p:cNvPr id="12336" name="ZoneTexte 79"/>
          <p:cNvSpPr txBox="1">
            <a:spLocks noChangeArrowheads="1"/>
          </p:cNvSpPr>
          <p:nvPr/>
        </p:nvSpPr>
        <p:spPr bwMode="auto">
          <a:xfrm>
            <a:off x="2143125" y="3173413"/>
            <a:ext cx="331788" cy="230187"/>
          </a:xfrm>
          <a:prstGeom prst="rect">
            <a:avLst/>
          </a:prstGeom>
          <a:noFill/>
          <a:ln w="9525">
            <a:noFill/>
            <a:miter lim="800000"/>
            <a:headEnd/>
            <a:tailEnd/>
          </a:ln>
        </p:spPr>
        <p:txBody>
          <a:bodyPr wrap="none">
            <a:spAutoFit/>
          </a:bodyPr>
          <a:lstStyle/>
          <a:p>
            <a:r>
              <a:rPr lang="fr-CA" sz="900" b="1"/>
              <a:t>pS</a:t>
            </a:r>
          </a:p>
        </p:txBody>
      </p:sp>
      <p:sp>
        <p:nvSpPr>
          <p:cNvPr id="12337" name="ZoneTexte 80"/>
          <p:cNvSpPr txBox="1">
            <a:spLocks noChangeArrowheads="1"/>
          </p:cNvSpPr>
          <p:nvPr/>
        </p:nvSpPr>
        <p:spPr bwMode="auto">
          <a:xfrm>
            <a:off x="2143125" y="3406775"/>
            <a:ext cx="331788" cy="230188"/>
          </a:xfrm>
          <a:prstGeom prst="rect">
            <a:avLst/>
          </a:prstGeom>
          <a:noFill/>
          <a:ln w="9525">
            <a:noFill/>
            <a:miter lim="800000"/>
            <a:headEnd/>
            <a:tailEnd/>
          </a:ln>
        </p:spPr>
        <p:txBody>
          <a:bodyPr wrap="none">
            <a:spAutoFit/>
          </a:bodyPr>
          <a:lstStyle/>
          <a:p>
            <a:r>
              <a:rPr lang="fr-CA" sz="900" b="1"/>
              <a:t>pS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1"/>
          <p:cNvSpPr>
            <a:spLocks noGrp="1"/>
          </p:cNvSpPr>
          <p:nvPr>
            <p:ph type="title"/>
          </p:nvPr>
        </p:nvSpPr>
        <p:spPr>
          <a:xfrm>
            <a:off x="125413" y="117475"/>
            <a:ext cx="8866187" cy="584200"/>
          </a:xfrm>
        </p:spPr>
        <p:txBody>
          <a:bodyPr/>
          <a:lstStyle/>
          <a:p>
            <a:r>
              <a:rPr lang="en-US" sz="1600">
                <a:solidFill>
                  <a:schemeClr val="tx1"/>
                </a:solidFill>
              </a:rPr>
              <a:t>SUMMARY OF THE EFFECTS OF INSULIN ON GLUCOSE AND LIPID METABOLISM IN VARIOUS TISSUES AND THE COMPONENTS AFFECTED BY INSULIN RESISTANCE</a:t>
            </a:r>
            <a:endParaRPr lang="fr-FR" sz="1600">
              <a:solidFill>
                <a:schemeClr val="tx1"/>
              </a:solidFill>
            </a:endParaRPr>
          </a:p>
        </p:txBody>
      </p:sp>
      <p:pic>
        <p:nvPicPr>
          <p:cNvPr id="13315" name="Image 4" descr="legende.png"/>
          <p:cNvPicPr>
            <a:picLocks noChangeAspect="1"/>
          </p:cNvPicPr>
          <p:nvPr/>
        </p:nvPicPr>
        <p:blipFill>
          <a:blip r:embed="rId2" cstate="print"/>
          <a:srcRect/>
          <a:stretch>
            <a:fillRect/>
          </a:stretch>
        </p:blipFill>
        <p:spPr bwMode="auto">
          <a:xfrm>
            <a:off x="4660900" y="5608638"/>
            <a:ext cx="3983038" cy="1122362"/>
          </a:xfrm>
          <a:prstGeom prst="rect">
            <a:avLst/>
          </a:prstGeom>
          <a:noFill/>
          <a:ln w="9525">
            <a:noFill/>
            <a:miter lim="800000"/>
            <a:headEnd/>
            <a:tailEnd/>
          </a:ln>
        </p:spPr>
      </p:pic>
      <p:sp>
        <p:nvSpPr>
          <p:cNvPr id="8" name="Rogner un rectangle à un seul coin 7"/>
          <p:cNvSpPr/>
          <p:nvPr/>
        </p:nvSpPr>
        <p:spPr>
          <a:xfrm flipH="1">
            <a:off x="2617788" y="977900"/>
            <a:ext cx="6024562" cy="287338"/>
          </a:xfrm>
          <a:prstGeom prst="snip1Rect">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400" b="1" dirty="0" err="1"/>
              <a:t>Insulin</a:t>
            </a:r>
            <a:r>
              <a:rPr lang="fr-CA" sz="1400" b="1" dirty="0"/>
              <a:t> action </a:t>
            </a:r>
            <a:r>
              <a:rPr lang="fr-CA" sz="1400" b="1" dirty="0" err="1"/>
              <a:t>is</a:t>
            </a:r>
            <a:r>
              <a:rPr lang="fr-CA" sz="1400" b="1" dirty="0"/>
              <a:t> </a:t>
            </a:r>
            <a:r>
              <a:rPr lang="fr-CA" sz="1400" b="1" dirty="0" err="1"/>
              <a:t>reduced</a:t>
            </a:r>
            <a:r>
              <a:rPr lang="fr-CA" sz="1400" b="1" dirty="0"/>
              <a:t> in </a:t>
            </a:r>
            <a:r>
              <a:rPr lang="fr-CA" sz="1400" b="1" dirty="0" err="1"/>
              <a:t>obesity</a:t>
            </a:r>
            <a:endParaRPr lang="fr-CA" sz="1400" b="1" dirty="0"/>
          </a:p>
        </p:txBody>
      </p:sp>
      <p:grpSp>
        <p:nvGrpSpPr>
          <p:cNvPr id="2" name="Group 33"/>
          <p:cNvGrpSpPr>
            <a:grpSpLocks/>
          </p:cNvGrpSpPr>
          <p:nvPr/>
        </p:nvGrpSpPr>
        <p:grpSpPr bwMode="auto">
          <a:xfrm>
            <a:off x="2606675" y="1376363"/>
            <a:ext cx="2233613" cy="268287"/>
            <a:chOff x="2229" y="714"/>
            <a:chExt cx="916" cy="511"/>
          </a:xfrm>
        </p:grpSpPr>
        <p:sp>
          <p:nvSpPr>
            <p:cNvPr id="13385" name="Rectangle 34"/>
            <p:cNvSpPr>
              <a:spLocks noChangeArrowheads="1"/>
            </p:cNvSpPr>
            <p:nvPr/>
          </p:nvSpPr>
          <p:spPr bwMode="auto">
            <a:xfrm>
              <a:off x="2233" y="714"/>
              <a:ext cx="912" cy="511"/>
            </a:xfrm>
            <a:prstGeom prst="rect">
              <a:avLst/>
            </a:prstGeom>
            <a:solidFill>
              <a:schemeClr val="bg1"/>
            </a:solidFill>
            <a:ln w="9525">
              <a:noFill/>
              <a:miter lim="800000"/>
              <a:headEnd/>
              <a:tailEnd/>
            </a:ln>
          </p:spPr>
          <p:txBody>
            <a:bodyPr anchor="ctr"/>
            <a:lstStyle/>
            <a:p>
              <a:pPr marL="541338"/>
              <a:r>
                <a:rPr lang="en-US" sz="1300" b="1"/>
                <a:t>Glucose</a:t>
              </a:r>
            </a:p>
          </p:txBody>
        </p:sp>
        <p:sp>
          <p:nvSpPr>
            <p:cNvPr id="13386" name="Rectangle 35"/>
            <p:cNvSpPr>
              <a:spLocks noChangeArrowheads="1"/>
            </p:cNvSpPr>
            <p:nvPr/>
          </p:nvSpPr>
          <p:spPr bwMode="auto">
            <a:xfrm>
              <a:off x="2229" y="715"/>
              <a:ext cx="42"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3" name="Group 33"/>
          <p:cNvGrpSpPr>
            <a:grpSpLocks/>
          </p:cNvGrpSpPr>
          <p:nvPr/>
        </p:nvGrpSpPr>
        <p:grpSpPr bwMode="auto">
          <a:xfrm>
            <a:off x="5430838" y="1376363"/>
            <a:ext cx="3219450" cy="268287"/>
            <a:chOff x="2229" y="714"/>
            <a:chExt cx="964" cy="511"/>
          </a:xfrm>
        </p:grpSpPr>
        <p:sp>
          <p:nvSpPr>
            <p:cNvPr id="13383" name="Rectangle 34"/>
            <p:cNvSpPr>
              <a:spLocks noChangeArrowheads="1"/>
            </p:cNvSpPr>
            <p:nvPr/>
          </p:nvSpPr>
          <p:spPr bwMode="auto">
            <a:xfrm>
              <a:off x="2233" y="714"/>
              <a:ext cx="960" cy="511"/>
            </a:xfrm>
            <a:prstGeom prst="rect">
              <a:avLst/>
            </a:prstGeom>
            <a:solidFill>
              <a:schemeClr val="bg1"/>
            </a:solidFill>
            <a:ln w="9525">
              <a:noFill/>
              <a:miter lim="800000"/>
              <a:headEnd/>
              <a:tailEnd/>
            </a:ln>
          </p:spPr>
          <p:txBody>
            <a:bodyPr anchor="ctr"/>
            <a:lstStyle/>
            <a:p>
              <a:pPr marL="541338"/>
              <a:r>
                <a:rPr lang="en-US" sz="1300" b="1"/>
                <a:t>Lipids</a:t>
              </a:r>
            </a:p>
          </p:txBody>
        </p:sp>
        <p:sp>
          <p:nvSpPr>
            <p:cNvPr id="13384" name="Rectangle 35"/>
            <p:cNvSpPr>
              <a:spLocks noChangeArrowheads="1"/>
            </p:cNvSpPr>
            <p:nvPr/>
          </p:nvSpPr>
          <p:spPr bwMode="auto">
            <a:xfrm>
              <a:off x="2229" y="715"/>
              <a:ext cx="30" cy="510"/>
            </a:xfrm>
            <a:prstGeom prst="rect">
              <a:avLst/>
            </a:prstGeom>
            <a:solidFill>
              <a:srgbClr val="B00000"/>
            </a:solidFill>
            <a:ln w="9525">
              <a:noFill/>
              <a:miter lim="800000"/>
              <a:headEnd/>
              <a:tailEnd/>
            </a:ln>
          </p:spPr>
          <p:txBody>
            <a:bodyPr wrap="none" anchor="ctr"/>
            <a:lstStyle/>
            <a:p>
              <a:pPr algn="ctr"/>
              <a:endParaRPr lang="fr-FR" sz="1000" b="1"/>
            </a:p>
          </p:txBody>
        </p:sp>
      </p:grpSp>
      <p:sp>
        <p:nvSpPr>
          <p:cNvPr id="13319" name="ZoneTexte 21"/>
          <p:cNvSpPr txBox="1">
            <a:spLocks noChangeArrowheads="1"/>
          </p:cNvSpPr>
          <p:nvPr/>
        </p:nvSpPr>
        <p:spPr bwMode="auto">
          <a:xfrm>
            <a:off x="7524750" y="5640388"/>
            <a:ext cx="781050" cy="292100"/>
          </a:xfrm>
          <a:prstGeom prst="rect">
            <a:avLst/>
          </a:prstGeom>
          <a:noFill/>
          <a:ln w="9525">
            <a:noFill/>
            <a:miter lim="800000"/>
            <a:headEnd/>
            <a:tailEnd/>
          </a:ln>
        </p:spPr>
        <p:txBody>
          <a:bodyPr wrap="none">
            <a:spAutoFit/>
          </a:bodyPr>
          <a:lstStyle/>
          <a:p>
            <a:r>
              <a:rPr lang="fr-CA" sz="1300" b="1" i="1">
                <a:solidFill>
                  <a:srgbClr val="C00000"/>
                </a:solidFill>
              </a:rPr>
              <a:t>Legend</a:t>
            </a:r>
          </a:p>
        </p:txBody>
      </p:sp>
      <p:sp>
        <p:nvSpPr>
          <p:cNvPr id="13320" name="Rectangle 15"/>
          <p:cNvSpPr>
            <a:spLocks noChangeArrowheads="1"/>
          </p:cNvSpPr>
          <p:nvPr/>
        </p:nvSpPr>
        <p:spPr bwMode="auto">
          <a:xfrm>
            <a:off x="4025900" y="5962650"/>
            <a:ext cx="4572000" cy="601663"/>
          </a:xfrm>
          <a:prstGeom prst="rect">
            <a:avLst/>
          </a:prstGeom>
          <a:noFill/>
          <a:ln w="9525">
            <a:noFill/>
            <a:miter lim="800000"/>
            <a:headEnd/>
            <a:tailEnd/>
          </a:ln>
        </p:spPr>
        <p:txBody>
          <a:bodyPr>
            <a:spAutoFit/>
          </a:bodyPr>
          <a:lstStyle/>
          <a:p>
            <a:pPr algn="r"/>
            <a:r>
              <a:rPr lang="en-US" sz="1100" b="1"/>
              <a:t>Green upward arrow = stimulation by insulin</a:t>
            </a:r>
          </a:p>
          <a:p>
            <a:pPr algn="r"/>
            <a:r>
              <a:rPr lang="en-US" sz="1100" b="1"/>
              <a:t>Red downward arrow = inhibition by insulin</a:t>
            </a:r>
          </a:p>
          <a:p>
            <a:pPr algn="r"/>
            <a:r>
              <a:rPr lang="en-US" sz="1100" b="1"/>
              <a:t>Red x mark = loss of insulin action in insulin resistance</a:t>
            </a:r>
            <a:endParaRPr lang="fr-CA" sz="1100" b="1"/>
          </a:p>
        </p:txBody>
      </p:sp>
      <p:sp>
        <p:nvSpPr>
          <p:cNvPr id="17" name="Cube 16"/>
          <p:cNvSpPr/>
          <p:nvPr/>
        </p:nvSpPr>
        <p:spPr>
          <a:xfrm flipH="1">
            <a:off x="2613025" y="1693863"/>
            <a:ext cx="2339975" cy="1041400"/>
          </a:xfrm>
          <a:prstGeom prst="cube">
            <a:avLst>
              <a:gd name="adj" fmla="val 9955"/>
            </a:avLst>
          </a:prstGeom>
          <a:solidFill>
            <a:schemeClr val="bg1">
              <a:alpha val="37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268288">
              <a:defRPr/>
            </a:pPr>
            <a:r>
              <a:rPr lang="fr-CA" sz="1200" b="1" dirty="0" err="1">
                <a:solidFill>
                  <a:schemeClr val="tx1"/>
                </a:solidFill>
              </a:rPr>
              <a:t>Uptake</a:t>
            </a:r>
            <a:endParaRPr lang="fr-CA" sz="1200" b="1" dirty="0">
              <a:solidFill>
                <a:schemeClr val="tx1"/>
              </a:solidFill>
            </a:endParaRPr>
          </a:p>
        </p:txBody>
      </p:sp>
      <p:grpSp>
        <p:nvGrpSpPr>
          <p:cNvPr id="4" name="Groupe 19"/>
          <p:cNvGrpSpPr>
            <a:grpSpLocks/>
          </p:cNvGrpSpPr>
          <p:nvPr/>
        </p:nvGrpSpPr>
        <p:grpSpPr bwMode="auto">
          <a:xfrm>
            <a:off x="2867025" y="1825625"/>
            <a:ext cx="168275" cy="203200"/>
            <a:chOff x="2866651" y="1691808"/>
            <a:chExt cx="168275" cy="203106"/>
          </a:xfrm>
        </p:grpSpPr>
        <p:cxnSp>
          <p:nvCxnSpPr>
            <p:cNvPr id="19" name="Connecteur droit avec flèche 18"/>
            <p:cNvCxnSpPr/>
            <p:nvPr/>
          </p:nvCxnSpPr>
          <p:spPr>
            <a:xfrm rot="16200000">
              <a:off x="2857963" y="1783046"/>
              <a:ext cx="184065" cy="1588"/>
            </a:xfrm>
            <a:prstGeom prst="straightConnector1">
              <a:avLst/>
            </a:prstGeom>
            <a:ln w="25400">
              <a:solidFill>
                <a:srgbClr val="008000"/>
              </a:solidFill>
              <a:tailEnd type="triangle"/>
            </a:ln>
          </p:spPr>
          <p:style>
            <a:lnRef idx="1">
              <a:schemeClr val="accent1"/>
            </a:lnRef>
            <a:fillRef idx="0">
              <a:schemeClr val="accent1"/>
            </a:fillRef>
            <a:effectRef idx="0">
              <a:schemeClr val="accent1"/>
            </a:effectRef>
            <a:fontRef idx="minor">
              <a:schemeClr val="tx1"/>
            </a:fontRef>
          </p:style>
        </p:cxnSp>
        <p:pic>
          <p:nvPicPr>
            <p:cNvPr id="13382" name="Image 17" descr="X.png"/>
            <p:cNvPicPr>
              <a:picLocks noChangeAspect="1"/>
            </p:cNvPicPr>
            <p:nvPr/>
          </p:nvPicPr>
          <p:blipFill>
            <a:blip r:embed="rId3" cstate="print"/>
            <a:srcRect/>
            <a:stretch>
              <a:fillRect/>
            </a:stretch>
          </p:blipFill>
          <p:spPr bwMode="auto">
            <a:xfrm>
              <a:off x="2866651" y="1726639"/>
              <a:ext cx="168275" cy="168275"/>
            </a:xfrm>
            <a:prstGeom prst="rect">
              <a:avLst/>
            </a:prstGeom>
            <a:noFill/>
            <a:ln w="9525">
              <a:noFill/>
              <a:miter lim="800000"/>
              <a:headEnd/>
              <a:tailEnd/>
            </a:ln>
          </p:spPr>
        </p:pic>
      </p:grpSp>
      <p:sp>
        <p:nvSpPr>
          <p:cNvPr id="21" name="Cube 20"/>
          <p:cNvSpPr/>
          <p:nvPr/>
        </p:nvSpPr>
        <p:spPr>
          <a:xfrm flipH="1">
            <a:off x="5400675" y="1693863"/>
            <a:ext cx="3317875" cy="1041400"/>
          </a:xfrm>
          <a:prstGeom prst="cube">
            <a:avLst>
              <a:gd name="adj" fmla="val 9955"/>
            </a:avLst>
          </a:prstGeom>
          <a:solidFill>
            <a:schemeClr val="bg1">
              <a:alpha val="37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lstStyle/>
          <a:p>
            <a:pPr marL="268288">
              <a:defRPr/>
            </a:pPr>
            <a:r>
              <a:rPr lang="fr-CA" sz="1200" b="1" dirty="0" err="1">
                <a:solidFill>
                  <a:schemeClr val="tx1"/>
                </a:solidFill>
              </a:rPr>
              <a:t>Uptake</a:t>
            </a:r>
            <a:r>
              <a:rPr lang="fr-CA" sz="1200" b="1" dirty="0">
                <a:solidFill>
                  <a:schemeClr val="tx1"/>
                </a:solidFill>
              </a:rPr>
              <a:t> </a:t>
            </a:r>
            <a:r>
              <a:rPr lang="fr-CA" sz="1200" b="1" dirty="0" err="1">
                <a:solidFill>
                  <a:schemeClr val="tx1"/>
                </a:solidFill>
              </a:rPr>
              <a:t>from</a:t>
            </a:r>
            <a:r>
              <a:rPr lang="fr-CA" sz="1200" b="1" dirty="0">
                <a:solidFill>
                  <a:schemeClr val="tx1"/>
                </a:solidFill>
              </a:rPr>
              <a:t> </a:t>
            </a:r>
            <a:r>
              <a:rPr lang="fr-CA" sz="1200" b="1" dirty="0" err="1">
                <a:solidFill>
                  <a:schemeClr val="tx1"/>
                </a:solidFill>
              </a:rPr>
              <a:t>blood</a:t>
            </a:r>
            <a:r>
              <a:rPr lang="fr-CA" sz="1200" b="1" dirty="0">
                <a:solidFill>
                  <a:schemeClr val="tx1"/>
                </a:solidFill>
              </a:rPr>
              <a:t> </a:t>
            </a:r>
            <a:r>
              <a:rPr lang="fr-CA" sz="1200" b="1" dirty="0" err="1">
                <a:solidFill>
                  <a:schemeClr val="tx1"/>
                </a:solidFill>
              </a:rPr>
              <a:t>triglycerides</a:t>
            </a:r>
            <a:endParaRPr lang="fr-CA" sz="1200" b="1" dirty="0">
              <a:solidFill>
                <a:schemeClr val="tx1"/>
              </a:solidFill>
            </a:endParaRPr>
          </a:p>
          <a:p>
            <a:pPr marL="268288">
              <a:defRPr/>
            </a:pPr>
            <a:r>
              <a:rPr lang="fr-CA" sz="1200" b="1" dirty="0">
                <a:solidFill>
                  <a:schemeClr val="tx1"/>
                </a:solidFill>
              </a:rPr>
              <a:t>Glucose → </a:t>
            </a:r>
            <a:r>
              <a:rPr lang="fr-CA" sz="1200" b="1" dirty="0" err="1">
                <a:solidFill>
                  <a:schemeClr val="tx1"/>
                </a:solidFill>
              </a:rPr>
              <a:t>Glycerol</a:t>
            </a:r>
            <a:r>
              <a:rPr lang="fr-CA" sz="1200" b="1" dirty="0">
                <a:solidFill>
                  <a:schemeClr val="tx1"/>
                </a:solidFill>
              </a:rPr>
              <a:t> → </a:t>
            </a:r>
            <a:r>
              <a:rPr lang="fr-CA" sz="1200" b="1" dirty="0" err="1">
                <a:solidFill>
                  <a:schemeClr val="tx1"/>
                </a:solidFill>
              </a:rPr>
              <a:t>Triglycerides</a:t>
            </a:r>
            <a:endParaRPr lang="fr-CA" sz="1200" b="1" dirty="0">
              <a:solidFill>
                <a:schemeClr val="tx1"/>
              </a:solidFill>
            </a:endParaRPr>
          </a:p>
          <a:p>
            <a:pPr marL="268288">
              <a:defRPr/>
            </a:pPr>
            <a:r>
              <a:rPr lang="fr-CA" sz="1200" b="1" dirty="0">
                <a:solidFill>
                  <a:schemeClr val="tx1"/>
                </a:solidFill>
              </a:rPr>
              <a:t>Glucose → </a:t>
            </a:r>
            <a:r>
              <a:rPr lang="fr-CA" sz="1200" b="1" dirty="0" err="1">
                <a:solidFill>
                  <a:schemeClr val="tx1"/>
                </a:solidFill>
              </a:rPr>
              <a:t>Fatty</a:t>
            </a:r>
            <a:r>
              <a:rPr lang="fr-CA" sz="1200" b="1" dirty="0">
                <a:solidFill>
                  <a:schemeClr val="tx1"/>
                </a:solidFill>
              </a:rPr>
              <a:t> </a:t>
            </a:r>
            <a:r>
              <a:rPr lang="fr-CA" sz="1200" b="1" dirty="0" err="1">
                <a:solidFill>
                  <a:schemeClr val="tx1"/>
                </a:solidFill>
              </a:rPr>
              <a:t>acids</a:t>
            </a:r>
            <a:r>
              <a:rPr lang="fr-CA" sz="1200" b="1" dirty="0">
                <a:solidFill>
                  <a:schemeClr val="tx1"/>
                </a:solidFill>
              </a:rPr>
              <a:t> → </a:t>
            </a:r>
            <a:r>
              <a:rPr lang="fr-CA" sz="1200" b="1" dirty="0" err="1">
                <a:solidFill>
                  <a:schemeClr val="tx1"/>
                </a:solidFill>
              </a:rPr>
              <a:t>Triglycerides</a:t>
            </a:r>
            <a:endParaRPr lang="fr-CA" sz="1200" b="1" dirty="0">
              <a:solidFill>
                <a:schemeClr val="tx1"/>
              </a:solidFill>
            </a:endParaRPr>
          </a:p>
          <a:p>
            <a:pPr marL="268288">
              <a:defRPr/>
            </a:pPr>
            <a:r>
              <a:rPr lang="fr-CA" sz="1200" b="1" dirty="0">
                <a:solidFill>
                  <a:schemeClr val="tx1"/>
                </a:solidFill>
              </a:rPr>
              <a:t>Release (anti-</a:t>
            </a:r>
            <a:r>
              <a:rPr lang="fr-CA" sz="1200" b="1" dirty="0" err="1">
                <a:solidFill>
                  <a:schemeClr val="tx1"/>
                </a:solidFill>
              </a:rPr>
              <a:t>lipolytic</a:t>
            </a:r>
            <a:r>
              <a:rPr lang="fr-CA" sz="1200" b="1" dirty="0">
                <a:solidFill>
                  <a:schemeClr val="tx1"/>
                </a:solidFill>
              </a:rPr>
              <a:t>) </a:t>
            </a:r>
          </a:p>
          <a:p>
            <a:pPr marL="268288">
              <a:defRPr/>
            </a:pPr>
            <a:r>
              <a:rPr lang="fr-CA" sz="1200" b="1" dirty="0">
                <a:solidFill>
                  <a:schemeClr val="tx1"/>
                </a:solidFill>
              </a:rPr>
              <a:t> </a:t>
            </a:r>
          </a:p>
        </p:txBody>
      </p:sp>
      <p:grpSp>
        <p:nvGrpSpPr>
          <p:cNvPr id="5" name="Groupe 21"/>
          <p:cNvGrpSpPr>
            <a:grpSpLocks/>
          </p:cNvGrpSpPr>
          <p:nvPr/>
        </p:nvGrpSpPr>
        <p:grpSpPr bwMode="auto">
          <a:xfrm>
            <a:off x="5699125" y="1835150"/>
            <a:ext cx="168275" cy="203200"/>
            <a:chOff x="2866651" y="1691808"/>
            <a:chExt cx="168275" cy="203106"/>
          </a:xfrm>
        </p:grpSpPr>
        <p:cxnSp>
          <p:nvCxnSpPr>
            <p:cNvPr id="23" name="Connecteur droit avec flèche 22"/>
            <p:cNvCxnSpPr/>
            <p:nvPr/>
          </p:nvCxnSpPr>
          <p:spPr>
            <a:xfrm rot="16200000">
              <a:off x="2857963" y="1783046"/>
              <a:ext cx="184065" cy="1588"/>
            </a:xfrm>
            <a:prstGeom prst="straightConnector1">
              <a:avLst/>
            </a:prstGeom>
            <a:ln w="25400">
              <a:solidFill>
                <a:srgbClr val="008000"/>
              </a:solidFill>
              <a:tailEnd type="triangle"/>
            </a:ln>
          </p:spPr>
          <p:style>
            <a:lnRef idx="1">
              <a:schemeClr val="accent1"/>
            </a:lnRef>
            <a:fillRef idx="0">
              <a:schemeClr val="accent1"/>
            </a:fillRef>
            <a:effectRef idx="0">
              <a:schemeClr val="accent1"/>
            </a:effectRef>
            <a:fontRef idx="minor">
              <a:schemeClr val="tx1"/>
            </a:fontRef>
          </p:style>
        </p:cxnSp>
        <p:pic>
          <p:nvPicPr>
            <p:cNvPr id="13380" name="Image 23" descr="X.png"/>
            <p:cNvPicPr>
              <a:picLocks noChangeAspect="1"/>
            </p:cNvPicPr>
            <p:nvPr/>
          </p:nvPicPr>
          <p:blipFill>
            <a:blip r:embed="rId3" cstate="print"/>
            <a:srcRect/>
            <a:stretch>
              <a:fillRect/>
            </a:stretch>
          </p:blipFill>
          <p:spPr bwMode="auto">
            <a:xfrm>
              <a:off x="2866651" y="1726639"/>
              <a:ext cx="168275" cy="168275"/>
            </a:xfrm>
            <a:prstGeom prst="rect">
              <a:avLst/>
            </a:prstGeom>
            <a:noFill/>
            <a:ln w="9525">
              <a:noFill/>
              <a:miter lim="800000"/>
              <a:headEnd/>
              <a:tailEnd/>
            </a:ln>
          </p:spPr>
        </p:pic>
      </p:grpSp>
      <p:cxnSp>
        <p:nvCxnSpPr>
          <p:cNvPr id="25" name="Connecteur droit avec flèche 24"/>
          <p:cNvCxnSpPr/>
          <p:nvPr/>
        </p:nvCxnSpPr>
        <p:spPr>
          <a:xfrm rot="16200000">
            <a:off x="5682457" y="2142331"/>
            <a:ext cx="184150" cy="1587"/>
          </a:xfrm>
          <a:prstGeom prst="straightConnector1">
            <a:avLst/>
          </a:prstGeom>
          <a:ln w="254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rot="16200000">
            <a:off x="5682457" y="2321719"/>
            <a:ext cx="184150" cy="1587"/>
          </a:xfrm>
          <a:prstGeom prst="straightConnector1">
            <a:avLst/>
          </a:prstGeom>
          <a:ln w="25400">
            <a:solidFill>
              <a:srgbClr val="008000"/>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e 28"/>
          <p:cNvGrpSpPr>
            <a:grpSpLocks/>
          </p:cNvGrpSpPr>
          <p:nvPr/>
        </p:nvGrpSpPr>
        <p:grpSpPr bwMode="auto">
          <a:xfrm>
            <a:off x="5681663" y="2435225"/>
            <a:ext cx="168275" cy="184150"/>
            <a:chOff x="5681569" y="2229412"/>
            <a:chExt cx="168275" cy="184150"/>
          </a:xfrm>
        </p:grpSpPr>
        <p:cxnSp>
          <p:nvCxnSpPr>
            <p:cNvPr id="28" name="Connecteur droit avec flèche 27"/>
            <p:cNvCxnSpPr/>
            <p:nvPr/>
          </p:nvCxnSpPr>
          <p:spPr>
            <a:xfrm rot="5400000">
              <a:off x="5672838" y="2320693"/>
              <a:ext cx="184150" cy="158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378" name="Image 18" descr="X.png"/>
            <p:cNvPicPr>
              <a:picLocks noChangeAspect="1"/>
            </p:cNvPicPr>
            <p:nvPr/>
          </p:nvPicPr>
          <p:blipFill>
            <a:blip r:embed="rId3" cstate="print"/>
            <a:srcRect/>
            <a:stretch>
              <a:fillRect/>
            </a:stretch>
          </p:blipFill>
          <p:spPr bwMode="auto">
            <a:xfrm>
              <a:off x="5681569" y="2237348"/>
              <a:ext cx="168275" cy="168275"/>
            </a:xfrm>
            <a:prstGeom prst="rect">
              <a:avLst/>
            </a:prstGeom>
            <a:noFill/>
            <a:ln w="9525">
              <a:noFill/>
              <a:miter lim="800000"/>
              <a:headEnd/>
              <a:tailEnd/>
            </a:ln>
          </p:spPr>
        </p:pic>
      </p:grpSp>
      <p:sp>
        <p:nvSpPr>
          <p:cNvPr id="30" name="Cube 29"/>
          <p:cNvSpPr/>
          <p:nvPr/>
        </p:nvSpPr>
        <p:spPr>
          <a:xfrm flipH="1">
            <a:off x="2613025" y="3060700"/>
            <a:ext cx="2339975" cy="1041400"/>
          </a:xfrm>
          <a:prstGeom prst="cube">
            <a:avLst>
              <a:gd name="adj" fmla="val 9955"/>
            </a:avLst>
          </a:prstGeom>
          <a:solidFill>
            <a:schemeClr val="bg1">
              <a:alpha val="37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268288">
              <a:defRPr/>
            </a:pPr>
            <a:r>
              <a:rPr lang="fr-CA" sz="1200" b="1" dirty="0" err="1">
                <a:solidFill>
                  <a:schemeClr val="tx1"/>
                </a:solidFill>
              </a:rPr>
              <a:t>Uptake</a:t>
            </a:r>
            <a:endParaRPr lang="fr-CA" sz="1200" b="1" dirty="0">
              <a:solidFill>
                <a:schemeClr val="tx1"/>
              </a:solidFill>
            </a:endParaRPr>
          </a:p>
          <a:p>
            <a:pPr marL="268288">
              <a:defRPr/>
            </a:pPr>
            <a:r>
              <a:rPr lang="fr-CA" sz="1200" b="1" dirty="0">
                <a:solidFill>
                  <a:schemeClr val="tx1"/>
                </a:solidFill>
              </a:rPr>
              <a:t>Storage (</a:t>
            </a:r>
            <a:r>
              <a:rPr lang="fr-CA" sz="1200" b="1" dirty="0" err="1">
                <a:solidFill>
                  <a:schemeClr val="tx1"/>
                </a:solidFill>
              </a:rPr>
              <a:t>glycogen</a:t>
            </a:r>
            <a:r>
              <a:rPr lang="fr-CA" sz="1200" b="1" dirty="0">
                <a:solidFill>
                  <a:schemeClr val="tx1"/>
                </a:solidFill>
              </a:rPr>
              <a:t>)</a:t>
            </a:r>
          </a:p>
          <a:p>
            <a:pPr marL="268288">
              <a:defRPr/>
            </a:pPr>
            <a:r>
              <a:rPr lang="fr-CA" sz="1200" b="1" dirty="0" err="1">
                <a:solidFill>
                  <a:schemeClr val="tx1"/>
                </a:solidFill>
              </a:rPr>
              <a:t>Oxidation</a:t>
            </a:r>
            <a:endParaRPr lang="fr-CA" sz="1200" b="1" dirty="0">
              <a:solidFill>
                <a:schemeClr val="tx1"/>
              </a:solidFill>
            </a:endParaRPr>
          </a:p>
        </p:txBody>
      </p:sp>
      <p:grpSp>
        <p:nvGrpSpPr>
          <p:cNvPr id="7" name="Groupe 30"/>
          <p:cNvGrpSpPr>
            <a:grpSpLocks/>
          </p:cNvGrpSpPr>
          <p:nvPr/>
        </p:nvGrpSpPr>
        <p:grpSpPr bwMode="auto">
          <a:xfrm>
            <a:off x="2857500" y="3197225"/>
            <a:ext cx="168275" cy="203200"/>
            <a:chOff x="2866651" y="1691808"/>
            <a:chExt cx="168275" cy="203106"/>
          </a:xfrm>
        </p:grpSpPr>
        <p:cxnSp>
          <p:nvCxnSpPr>
            <p:cNvPr id="32" name="Connecteur droit avec flèche 31"/>
            <p:cNvCxnSpPr/>
            <p:nvPr/>
          </p:nvCxnSpPr>
          <p:spPr>
            <a:xfrm rot="16200000">
              <a:off x="2857963" y="1783046"/>
              <a:ext cx="184065" cy="1588"/>
            </a:xfrm>
            <a:prstGeom prst="straightConnector1">
              <a:avLst/>
            </a:prstGeom>
            <a:ln w="25400">
              <a:solidFill>
                <a:srgbClr val="008000"/>
              </a:solidFill>
              <a:tailEnd type="triangle"/>
            </a:ln>
          </p:spPr>
          <p:style>
            <a:lnRef idx="1">
              <a:schemeClr val="accent1"/>
            </a:lnRef>
            <a:fillRef idx="0">
              <a:schemeClr val="accent1"/>
            </a:fillRef>
            <a:effectRef idx="0">
              <a:schemeClr val="accent1"/>
            </a:effectRef>
            <a:fontRef idx="minor">
              <a:schemeClr val="tx1"/>
            </a:fontRef>
          </p:style>
        </p:cxnSp>
        <p:pic>
          <p:nvPicPr>
            <p:cNvPr id="13376" name="Image 32" descr="X.png"/>
            <p:cNvPicPr>
              <a:picLocks noChangeAspect="1"/>
            </p:cNvPicPr>
            <p:nvPr/>
          </p:nvPicPr>
          <p:blipFill>
            <a:blip r:embed="rId3" cstate="print"/>
            <a:srcRect/>
            <a:stretch>
              <a:fillRect/>
            </a:stretch>
          </p:blipFill>
          <p:spPr bwMode="auto">
            <a:xfrm>
              <a:off x="2866651" y="1726639"/>
              <a:ext cx="168275" cy="168275"/>
            </a:xfrm>
            <a:prstGeom prst="rect">
              <a:avLst/>
            </a:prstGeom>
            <a:noFill/>
            <a:ln w="9525">
              <a:noFill/>
              <a:miter lim="800000"/>
              <a:headEnd/>
              <a:tailEnd/>
            </a:ln>
          </p:spPr>
        </p:pic>
      </p:grpSp>
      <p:grpSp>
        <p:nvGrpSpPr>
          <p:cNvPr id="9" name="Groupe 33"/>
          <p:cNvGrpSpPr>
            <a:grpSpLocks/>
          </p:cNvGrpSpPr>
          <p:nvPr/>
        </p:nvGrpSpPr>
        <p:grpSpPr bwMode="auto">
          <a:xfrm>
            <a:off x="2867025" y="3395663"/>
            <a:ext cx="168275" cy="203200"/>
            <a:chOff x="2866651" y="1691808"/>
            <a:chExt cx="168275" cy="203106"/>
          </a:xfrm>
        </p:grpSpPr>
        <p:cxnSp>
          <p:nvCxnSpPr>
            <p:cNvPr id="35" name="Connecteur droit avec flèche 34"/>
            <p:cNvCxnSpPr/>
            <p:nvPr/>
          </p:nvCxnSpPr>
          <p:spPr>
            <a:xfrm rot="16200000">
              <a:off x="2857963" y="1783046"/>
              <a:ext cx="184065" cy="1588"/>
            </a:xfrm>
            <a:prstGeom prst="straightConnector1">
              <a:avLst/>
            </a:prstGeom>
            <a:ln w="25400">
              <a:solidFill>
                <a:srgbClr val="008000"/>
              </a:solidFill>
              <a:tailEnd type="triangle"/>
            </a:ln>
          </p:spPr>
          <p:style>
            <a:lnRef idx="1">
              <a:schemeClr val="accent1"/>
            </a:lnRef>
            <a:fillRef idx="0">
              <a:schemeClr val="accent1"/>
            </a:fillRef>
            <a:effectRef idx="0">
              <a:schemeClr val="accent1"/>
            </a:effectRef>
            <a:fontRef idx="minor">
              <a:schemeClr val="tx1"/>
            </a:fontRef>
          </p:style>
        </p:cxnSp>
        <p:pic>
          <p:nvPicPr>
            <p:cNvPr id="13374" name="Image 35" descr="X.png"/>
            <p:cNvPicPr>
              <a:picLocks noChangeAspect="1"/>
            </p:cNvPicPr>
            <p:nvPr/>
          </p:nvPicPr>
          <p:blipFill>
            <a:blip r:embed="rId3" cstate="print"/>
            <a:srcRect/>
            <a:stretch>
              <a:fillRect/>
            </a:stretch>
          </p:blipFill>
          <p:spPr bwMode="auto">
            <a:xfrm>
              <a:off x="2866651" y="1726639"/>
              <a:ext cx="168275" cy="168275"/>
            </a:xfrm>
            <a:prstGeom prst="rect">
              <a:avLst/>
            </a:prstGeom>
            <a:noFill/>
            <a:ln w="9525">
              <a:noFill/>
              <a:miter lim="800000"/>
              <a:headEnd/>
              <a:tailEnd/>
            </a:ln>
          </p:spPr>
        </p:pic>
      </p:grpSp>
      <p:grpSp>
        <p:nvGrpSpPr>
          <p:cNvPr id="10" name="Groupe 36"/>
          <p:cNvGrpSpPr>
            <a:grpSpLocks/>
          </p:cNvGrpSpPr>
          <p:nvPr/>
        </p:nvGrpSpPr>
        <p:grpSpPr bwMode="auto">
          <a:xfrm>
            <a:off x="2857500" y="3582988"/>
            <a:ext cx="168275" cy="203200"/>
            <a:chOff x="2866651" y="1691808"/>
            <a:chExt cx="168275" cy="203106"/>
          </a:xfrm>
        </p:grpSpPr>
        <p:cxnSp>
          <p:nvCxnSpPr>
            <p:cNvPr id="38" name="Connecteur droit avec flèche 37"/>
            <p:cNvCxnSpPr/>
            <p:nvPr/>
          </p:nvCxnSpPr>
          <p:spPr>
            <a:xfrm rot="16200000">
              <a:off x="2857963" y="1783046"/>
              <a:ext cx="184065" cy="1588"/>
            </a:xfrm>
            <a:prstGeom prst="straightConnector1">
              <a:avLst/>
            </a:prstGeom>
            <a:ln w="25400">
              <a:solidFill>
                <a:srgbClr val="008000"/>
              </a:solidFill>
              <a:tailEnd type="triangle"/>
            </a:ln>
          </p:spPr>
          <p:style>
            <a:lnRef idx="1">
              <a:schemeClr val="accent1"/>
            </a:lnRef>
            <a:fillRef idx="0">
              <a:schemeClr val="accent1"/>
            </a:fillRef>
            <a:effectRef idx="0">
              <a:schemeClr val="accent1"/>
            </a:effectRef>
            <a:fontRef idx="minor">
              <a:schemeClr val="tx1"/>
            </a:fontRef>
          </p:style>
        </p:cxnSp>
        <p:pic>
          <p:nvPicPr>
            <p:cNvPr id="13372" name="Image 38" descr="X.png"/>
            <p:cNvPicPr>
              <a:picLocks noChangeAspect="1"/>
            </p:cNvPicPr>
            <p:nvPr/>
          </p:nvPicPr>
          <p:blipFill>
            <a:blip r:embed="rId3" cstate="print"/>
            <a:srcRect/>
            <a:stretch>
              <a:fillRect/>
            </a:stretch>
          </p:blipFill>
          <p:spPr bwMode="auto">
            <a:xfrm>
              <a:off x="2866651" y="1726639"/>
              <a:ext cx="168275" cy="168275"/>
            </a:xfrm>
            <a:prstGeom prst="rect">
              <a:avLst/>
            </a:prstGeom>
            <a:noFill/>
            <a:ln w="9525">
              <a:noFill/>
              <a:miter lim="800000"/>
              <a:headEnd/>
              <a:tailEnd/>
            </a:ln>
          </p:spPr>
        </p:pic>
      </p:grpSp>
      <p:sp>
        <p:nvSpPr>
          <p:cNvPr id="40" name="Cube 39"/>
          <p:cNvSpPr/>
          <p:nvPr/>
        </p:nvSpPr>
        <p:spPr>
          <a:xfrm flipH="1">
            <a:off x="5400675" y="3060700"/>
            <a:ext cx="3317875" cy="1041400"/>
          </a:xfrm>
          <a:prstGeom prst="cube">
            <a:avLst>
              <a:gd name="adj" fmla="val 9955"/>
            </a:avLst>
          </a:prstGeom>
          <a:solidFill>
            <a:schemeClr val="bg1">
              <a:alpha val="37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lstStyle/>
          <a:p>
            <a:pPr marL="268288">
              <a:defRPr/>
            </a:pPr>
            <a:r>
              <a:rPr lang="fr-CA" sz="1200" b="1" dirty="0">
                <a:solidFill>
                  <a:schemeClr val="tx1"/>
                </a:solidFill>
              </a:rPr>
              <a:t> </a:t>
            </a:r>
            <a:r>
              <a:rPr lang="fr-CA" sz="1200" b="1" dirty="0" err="1">
                <a:solidFill>
                  <a:schemeClr val="tx1"/>
                </a:solidFill>
              </a:rPr>
              <a:t>Oxidation</a:t>
            </a:r>
            <a:endParaRPr lang="fr-CA" sz="1200" b="1" dirty="0">
              <a:solidFill>
                <a:schemeClr val="tx1"/>
              </a:solidFill>
            </a:endParaRPr>
          </a:p>
        </p:txBody>
      </p:sp>
      <p:cxnSp>
        <p:nvCxnSpPr>
          <p:cNvPr id="41" name="Connecteur droit avec flèche 40"/>
          <p:cNvCxnSpPr/>
          <p:nvPr/>
        </p:nvCxnSpPr>
        <p:spPr>
          <a:xfrm rot="5400000">
            <a:off x="5636419" y="3325019"/>
            <a:ext cx="184150" cy="158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Cube 41"/>
          <p:cNvSpPr/>
          <p:nvPr/>
        </p:nvSpPr>
        <p:spPr>
          <a:xfrm flipH="1">
            <a:off x="5400675" y="4429125"/>
            <a:ext cx="3317875" cy="1039813"/>
          </a:xfrm>
          <a:prstGeom prst="cube">
            <a:avLst>
              <a:gd name="adj" fmla="val 9955"/>
            </a:avLst>
          </a:prstGeom>
          <a:solidFill>
            <a:schemeClr val="bg1">
              <a:alpha val="37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lstStyle/>
          <a:p>
            <a:pPr marL="268288">
              <a:defRPr/>
            </a:pPr>
            <a:r>
              <a:rPr lang="fr-CA" sz="1200" b="1" dirty="0">
                <a:solidFill>
                  <a:schemeClr val="tx1"/>
                </a:solidFill>
              </a:rPr>
              <a:t>Glucose → </a:t>
            </a:r>
            <a:r>
              <a:rPr lang="fr-CA" sz="1200" b="1" dirty="0" err="1">
                <a:solidFill>
                  <a:schemeClr val="tx1"/>
                </a:solidFill>
              </a:rPr>
              <a:t>Fatty</a:t>
            </a:r>
            <a:r>
              <a:rPr lang="fr-CA" sz="1200" b="1" dirty="0">
                <a:solidFill>
                  <a:schemeClr val="tx1"/>
                </a:solidFill>
              </a:rPr>
              <a:t> </a:t>
            </a:r>
            <a:r>
              <a:rPr lang="fr-CA" sz="1200" b="1" dirty="0" err="1">
                <a:solidFill>
                  <a:schemeClr val="tx1"/>
                </a:solidFill>
              </a:rPr>
              <a:t>acids</a:t>
            </a:r>
            <a:r>
              <a:rPr lang="fr-CA" sz="1200" b="1" dirty="0">
                <a:solidFill>
                  <a:schemeClr val="tx1"/>
                </a:solidFill>
              </a:rPr>
              <a:t> → </a:t>
            </a:r>
            <a:r>
              <a:rPr lang="fr-CA" sz="1200" b="1" dirty="0" err="1">
                <a:solidFill>
                  <a:schemeClr val="tx1"/>
                </a:solidFill>
              </a:rPr>
              <a:t>Triglycerides</a:t>
            </a:r>
            <a:endParaRPr lang="fr-CA" sz="1200" b="1" dirty="0">
              <a:solidFill>
                <a:schemeClr val="tx1"/>
              </a:solidFill>
            </a:endParaRPr>
          </a:p>
          <a:p>
            <a:pPr marL="268288">
              <a:defRPr/>
            </a:pPr>
            <a:r>
              <a:rPr lang="fr-CA" sz="1200" b="1" dirty="0">
                <a:solidFill>
                  <a:schemeClr val="tx1"/>
                </a:solidFill>
              </a:rPr>
              <a:t>VLDL </a:t>
            </a:r>
            <a:r>
              <a:rPr lang="fr-CA" sz="1200" b="1" dirty="0" err="1">
                <a:solidFill>
                  <a:schemeClr val="tx1"/>
                </a:solidFill>
              </a:rPr>
              <a:t>secretion</a:t>
            </a:r>
            <a:endParaRPr lang="fr-CA" sz="1200" b="1" dirty="0">
              <a:solidFill>
                <a:schemeClr val="tx1"/>
              </a:solidFill>
            </a:endParaRPr>
          </a:p>
        </p:txBody>
      </p:sp>
      <p:cxnSp>
        <p:nvCxnSpPr>
          <p:cNvPr id="43" name="Connecteur droit avec flèche 42"/>
          <p:cNvCxnSpPr/>
          <p:nvPr/>
        </p:nvCxnSpPr>
        <p:spPr>
          <a:xfrm rot="16200000">
            <a:off x="5618957" y="4696619"/>
            <a:ext cx="184150" cy="1587"/>
          </a:xfrm>
          <a:prstGeom prst="straightConnector1">
            <a:avLst/>
          </a:prstGeom>
          <a:ln w="25400">
            <a:solidFill>
              <a:srgbClr val="00800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e 43"/>
          <p:cNvGrpSpPr>
            <a:grpSpLocks/>
          </p:cNvGrpSpPr>
          <p:nvPr/>
        </p:nvGrpSpPr>
        <p:grpSpPr bwMode="auto">
          <a:xfrm>
            <a:off x="5637213" y="4829175"/>
            <a:ext cx="168275" cy="184150"/>
            <a:chOff x="5681569" y="2229412"/>
            <a:chExt cx="168275" cy="184150"/>
          </a:xfrm>
        </p:grpSpPr>
        <p:cxnSp>
          <p:nvCxnSpPr>
            <p:cNvPr id="45" name="Connecteur droit avec flèche 44"/>
            <p:cNvCxnSpPr/>
            <p:nvPr/>
          </p:nvCxnSpPr>
          <p:spPr>
            <a:xfrm rot="5400000">
              <a:off x="5672838" y="2320693"/>
              <a:ext cx="184150" cy="158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370" name="Image 18" descr="X.png"/>
            <p:cNvPicPr>
              <a:picLocks noChangeAspect="1"/>
            </p:cNvPicPr>
            <p:nvPr/>
          </p:nvPicPr>
          <p:blipFill>
            <a:blip r:embed="rId3" cstate="print"/>
            <a:srcRect/>
            <a:stretch>
              <a:fillRect/>
            </a:stretch>
          </p:blipFill>
          <p:spPr bwMode="auto">
            <a:xfrm>
              <a:off x="5681569" y="2237348"/>
              <a:ext cx="168275" cy="168275"/>
            </a:xfrm>
            <a:prstGeom prst="rect">
              <a:avLst/>
            </a:prstGeom>
            <a:noFill/>
            <a:ln w="9525">
              <a:noFill/>
              <a:miter lim="800000"/>
              <a:headEnd/>
              <a:tailEnd/>
            </a:ln>
          </p:spPr>
        </p:pic>
      </p:grpSp>
      <p:sp>
        <p:nvSpPr>
          <p:cNvPr id="48" name="Cube 47"/>
          <p:cNvSpPr/>
          <p:nvPr/>
        </p:nvSpPr>
        <p:spPr>
          <a:xfrm flipH="1">
            <a:off x="2613025" y="4429125"/>
            <a:ext cx="2339975" cy="1039813"/>
          </a:xfrm>
          <a:prstGeom prst="cube">
            <a:avLst>
              <a:gd name="adj" fmla="val 9955"/>
            </a:avLst>
          </a:prstGeom>
          <a:solidFill>
            <a:schemeClr val="bg1">
              <a:alpha val="37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268288">
              <a:defRPr/>
            </a:pPr>
            <a:r>
              <a:rPr lang="fr-CA" sz="1200" b="1" dirty="0">
                <a:solidFill>
                  <a:schemeClr val="tx1"/>
                </a:solidFill>
              </a:rPr>
              <a:t>Storage (</a:t>
            </a:r>
            <a:r>
              <a:rPr lang="fr-CA" sz="1200" b="1" dirty="0" err="1">
                <a:solidFill>
                  <a:schemeClr val="tx1"/>
                </a:solidFill>
              </a:rPr>
              <a:t>glycogen</a:t>
            </a:r>
            <a:r>
              <a:rPr lang="fr-CA" sz="1200" b="1" dirty="0">
                <a:solidFill>
                  <a:schemeClr val="tx1"/>
                </a:solidFill>
              </a:rPr>
              <a:t>)</a:t>
            </a:r>
          </a:p>
          <a:p>
            <a:pPr marL="268288">
              <a:defRPr/>
            </a:pPr>
            <a:r>
              <a:rPr lang="fr-CA" sz="1200" b="1" dirty="0" err="1">
                <a:solidFill>
                  <a:schemeClr val="tx1"/>
                </a:solidFill>
              </a:rPr>
              <a:t>Oxidation</a:t>
            </a:r>
            <a:endParaRPr lang="fr-CA" sz="1200" b="1" dirty="0">
              <a:solidFill>
                <a:schemeClr val="tx1"/>
              </a:solidFill>
            </a:endParaRPr>
          </a:p>
          <a:p>
            <a:pPr marL="268288">
              <a:defRPr/>
            </a:pPr>
            <a:r>
              <a:rPr lang="fr-CA" sz="1200" b="1" dirty="0" err="1">
                <a:solidFill>
                  <a:schemeClr val="tx1"/>
                </a:solidFill>
              </a:rPr>
              <a:t>Gluconeogenesis</a:t>
            </a:r>
            <a:endParaRPr lang="fr-CA" sz="1200" b="1" dirty="0">
              <a:solidFill>
                <a:schemeClr val="tx1"/>
              </a:solidFill>
            </a:endParaRPr>
          </a:p>
          <a:p>
            <a:pPr marL="268288">
              <a:defRPr/>
            </a:pPr>
            <a:r>
              <a:rPr lang="fr-CA" sz="1200" b="1" dirty="0" err="1">
                <a:solidFill>
                  <a:schemeClr val="tx1"/>
                </a:solidFill>
              </a:rPr>
              <a:t>Secretion</a:t>
            </a:r>
            <a:endParaRPr lang="fr-CA" sz="1200" b="1" dirty="0">
              <a:solidFill>
                <a:schemeClr val="tx1"/>
              </a:solidFill>
            </a:endParaRPr>
          </a:p>
        </p:txBody>
      </p:sp>
      <p:grpSp>
        <p:nvGrpSpPr>
          <p:cNvPr id="12" name="Groupe 48"/>
          <p:cNvGrpSpPr>
            <a:grpSpLocks/>
          </p:cNvGrpSpPr>
          <p:nvPr/>
        </p:nvGrpSpPr>
        <p:grpSpPr bwMode="auto">
          <a:xfrm>
            <a:off x="2862263" y="4578350"/>
            <a:ext cx="168275" cy="203200"/>
            <a:chOff x="2866651" y="1691808"/>
            <a:chExt cx="168275" cy="203106"/>
          </a:xfrm>
        </p:grpSpPr>
        <p:cxnSp>
          <p:nvCxnSpPr>
            <p:cNvPr id="50" name="Connecteur droit avec flèche 49"/>
            <p:cNvCxnSpPr/>
            <p:nvPr/>
          </p:nvCxnSpPr>
          <p:spPr>
            <a:xfrm rot="16200000">
              <a:off x="2857963" y="1783046"/>
              <a:ext cx="184065" cy="1587"/>
            </a:xfrm>
            <a:prstGeom prst="straightConnector1">
              <a:avLst/>
            </a:prstGeom>
            <a:ln w="25400">
              <a:solidFill>
                <a:srgbClr val="008000"/>
              </a:solidFill>
              <a:tailEnd type="triangle"/>
            </a:ln>
          </p:spPr>
          <p:style>
            <a:lnRef idx="1">
              <a:schemeClr val="accent1"/>
            </a:lnRef>
            <a:fillRef idx="0">
              <a:schemeClr val="accent1"/>
            </a:fillRef>
            <a:effectRef idx="0">
              <a:schemeClr val="accent1"/>
            </a:effectRef>
            <a:fontRef idx="minor">
              <a:schemeClr val="tx1"/>
            </a:fontRef>
          </p:style>
        </p:cxnSp>
        <p:pic>
          <p:nvPicPr>
            <p:cNvPr id="13368" name="Image 50" descr="X.png"/>
            <p:cNvPicPr>
              <a:picLocks noChangeAspect="1"/>
            </p:cNvPicPr>
            <p:nvPr/>
          </p:nvPicPr>
          <p:blipFill>
            <a:blip r:embed="rId3" cstate="print"/>
            <a:srcRect/>
            <a:stretch>
              <a:fillRect/>
            </a:stretch>
          </p:blipFill>
          <p:spPr bwMode="auto">
            <a:xfrm>
              <a:off x="2866651" y="1726639"/>
              <a:ext cx="168275" cy="168275"/>
            </a:xfrm>
            <a:prstGeom prst="rect">
              <a:avLst/>
            </a:prstGeom>
            <a:noFill/>
            <a:ln w="9525">
              <a:noFill/>
              <a:miter lim="800000"/>
              <a:headEnd/>
              <a:tailEnd/>
            </a:ln>
          </p:spPr>
        </p:pic>
      </p:grpSp>
      <p:grpSp>
        <p:nvGrpSpPr>
          <p:cNvPr id="13" name="Groupe 51"/>
          <p:cNvGrpSpPr>
            <a:grpSpLocks/>
          </p:cNvGrpSpPr>
          <p:nvPr/>
        </p:nvGrpSpPr>
        <p:grpSpPr bwMode="auto">
          <a:xfrm>
            <a:off x="2862263" y="4775200"/>
            <a:ext cx="168275" cy="203200"/>
            <a:chOff x="2866651" y="1691808"/>
            <a:chExt cx="168275" cy="203106"/>
          </a:xfrm>
        </p:grpSpPr>
        <p:cxnSp>
          <p:nvCxnSpPr>
            <p:cNvPr id="53" name="Connecteur droit avec flèche 52"/>
            <p:cNvCxnSpPr/>
            <p:nvPr/>
          </p:nvCxnSpPr>
          <p:spPr>
            <a:xfrm rot="16200000">
              <a:off x="2857963" y="1783046"/>
              <a:ext cx="184065" cy="1587"/>
            </a:xfrm>
            <a:prstGeom prst="straightConnector1">
              <a:avLst/>
            </a:prstGeom>
            <a:ln w="25400">
              <a:solidFill>
                <a:srgbClr val="008000"/>
              </a:solidFill>
              <a:tailEnd type="triangle"/>
            </a:ln>
          </p:spPr>
          <p:style>
            <a:lnRef idx="1">
              <a:schemeClr val="accent1"/>
            </a:lnRef>
            <a:fillRef idx="0">
              <a:schemeClr val="accent1"/>
            </a:fillRef>
            <a:effectRef idx="0">
              <a:schemeClr val="accent1"/>
            </a:effectRef>
            <a:fontRef idx="minor">
              <a:schemeClr val="tx1"/>
            </a:fontRef>
          </p:style>
        </p:cxnSp>
        <p:pic>
          <p:nvPicPr>
            <p:cNvPr id="13366" name="Image 53" descr="X.png"/>
            <p:cNvPicPr>
              <a:picLocks noChangeAspect="1"/>
            </p:cNvPicPr>
            <p:nvPr/>
          </p:nvPicPr>
          <p:blipFill>
            <a:blip r:embed="rId3" cstate="print"/>
            <a:srcRect/>
            <a:stretch>
              <a:fillRect/>
            </a:stretch>
          </p:blipFill>
          <p:spPr bwMode="auto">
            <a:xfrm>
              <a:off x="2866651" y="1726639"/>
              <a:ext cx="168275" cy="168275"/>
            </a:xfrm>
            <a:prstGeom prst="rect">
              <a:avLst/>
            </a:prstGeom>
            <a:noFill/>
            <a:ln w="9525">
              <a:noFill/>
              <a:miter lim="800000"/>
              <a:headEnd/>
              <a:tailEnd/>
            </a:ln>
          </p:spPr>
        </p:pic>
      </p:grpSp>
      <p:grpSp>
        <p:nvGrpSpPr>
          <p:cNvPr id="14" name="Groupe 60"/>
          <p:cNvGrpSpPr>
            <a:grpSpLocks/>
          </p:cNvGrpSpPr>
          <p:nvPr/>
        </p:nvGrpSpPr>
        <p:grpSpPr bwMode="auto">
          <a:xfrm>
            <a:off x="2862263" y="5170488"/>
            <a:ext cx="168275" cy="184150"/>
            <a:chOff x="5681569" y="2229412"/>
            <a:chExt cx="168275" cy="184150"/>
          </a:xfrm>
        </p:grpSpPr>
        <p:cxnSp>
          <p:nvCxnSpPr>
            <p:cNvPr id="62" name="Connecteur droit avec flèche 61"/>
            <p:cNvCxnSpPr/>
            <p:nvPr/>
          </p:nvCxnSpPr>
          <p:spPr>
            <a:xfrm rot="5400000">
              <a:off x="5672838" y="2320693"/>
              <a:ext cx="184150" cy="158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364" name="Image 18" descr="X.png"/>
            <p:cNvPicPr>
              <a:picLocks noChangeAspect="1"/>
            </p:cNvPicPr>
            <p:nvPr/>
          </p:nvPicPr>
          <p:blipFill>
            <a:blip r:embed="rId3" cstate="print"/>
            <a:srcRect/>
            <a:stretch>
              <a:fillRect/>
            </a:stretch>
          </p:blipFill>
          <p:spPr bwMode="auto">
            <a:xfrm>
              <a:off x="5681569" y="2237348"/>
              <a:ext cx="168275" cy="168275"/>
            </a:xfrm>
            <a:prstGeom prst="rect">
              <a:avLst/>
            </a:prstGeom>
            <a:noFill/>
            <a:ln w="9525">
              <a:noFill/>
              <a:miter lim="800000"/>
              <a:headEnd/>
              <a:tailEnd/>
            </a:ln>
          </p:spPr>
        </p:pic>
      </p:grpSp>
      <p:grpSp>
        <p:nvGrpSpPr>
          <p:cNvPr id="15" name="Groupe 76"/>
          <p:cNvGrpSpPr>
            <a:grpSpLocks/>
          </p:cNvGrpSpPr>
          <p:nvPr/>
        </p:nvGrpSpPr>
        <p:grpSpPr bwMode="auto">
          <a:xfrm>
            <a:off x="2868613" y="2640013"/>
            <a:ext cx="5710237" cy="354012"/>
            <a:chOff x="2743197" y="2640110"/>
            <a:chExt cx="5710517" cy="354106"/>
          </a:xfrm>
        </p:grpSpPr>
        <p:sp>
          <p:nvSpPr>
            <p:cNvPr id="64" name="Rogner un rectangle à un seul coin 63"/>
            <p:cNvSpPr/>
            <p:nvPr/>
          </p:nvSpPr>
          <p:spPr bwMode="auto">
            <a:xfrm flipH="1">
              <a:off x="2743197" y="2640110"/>
              <a:ext cx="5710517" cy="354106"/>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538163">
                <a:lnSpc>
                  <a:spcPts val="1500"/>
                </a:lnSpc>
                <a:defRPr/>
              </a:pPr>
              <a:r>
                <a:rPr lang="fr-CA" sz="1100" b="1" dirty="0" err="1">
                  <a:solidFill>
                    <a:schemeClr val="tx1"/>
                  </a:solidFill>
                </a:rPr>
                <a:t>Hyperglycemia</a:t>
              </a:r>
              <a:r>
                <a:rPr lang="fr-CA" sz="1100" b="1" dirty="0">
                  <a:solidFill>
                    <a:schemeClr val="tx1"/>
                  </a:solidFill>
                </a:rPr>
                <a:t>, </a:t>
              </a:r>
              <a:r>
                <a:rPr lang="fr-CA" sz="1100" b="1" dirty="0" err="1">
                  <a:solidFill>
                    <a:schemeClr val="tx1"/>
                  </a:solidFill>
                </a:rPr>
                <a:t>Delayed</a:t>
              </a:r>
              <a:r>
                <a:rPr lang="fr-CA" sz="1100" b="1" dirty="0">
                  <a:solidFill>
                    <a:schemeClr val="tx1"/>
                  </a:solidFill>
                </a:rPr>
                <a:t> </a:t>
              </a:r>
              <a:r>
                <a:rPr lang="fr-CA" sz="1100" b="1" dirty="0" err="1">
                  <a:solidFill>
                    <a:schemeClr val="tx1"/>
                  </a:solidFill>
                </a:rPr>
                <a:t>triglyceride</a:t>
              </a:r>
              <a:r>
                <a:rPr lang="fr-CA" sz="1100" b="1" dirty="0">
                  <a:solidFill>
                    <a:schemeClr val="tx1"/>
                  </a:solidFill>
                </a:rPr>
                <a:t> clearance, </a:t>
              </a:r>
              <a:r>
                <a:rPr lang="fr-CA" sz="1100" b="1" dirty="0" err="1">
                  <a:solidFill>
                    <a:schemeClr val="tx1"/>
                  </a:solidFill>
                </a:rPr>
                <a:t>Increased</a:t>
              </a:r>
              <a:r>
                <a:rPr lang="fr-CA" sz="1100" b="1" dirty="0">
                  <a:solidFill>
                    <a:schemeClr val="tx1"/>
                  </a:solidFill>
                </a:rPr>
                <a:t> </a:t>
              </a:r>
              <a:r>
                <a:rPr lang="fr-CA" sz="1100" b="1" dirty="0" err="1">
                  <a:solidFill>
                    <a:schemeClr val="tx1"/>
                  </a:solidFill>
                </a:rPr>
                <a:t>fatty</a:t>
              </a:r>
              <a:r>
                <a:rPr lang="fr-CA" sz="1100" b="1" dirty="0">
                  <a:solidFill>
                    <a:schemeClr val="tx1"/>
                  </a:solidFill>
                </a:rPr>
                <a:t> </a:t>
              </a:r>
              <a:r>
                <a:rPr lang="fr-CA" sz="1100" b="1" dirty="0" err="1">
                  <a:solidFill>
                    <a:schemeClr val="tx1"/>
                  </a:solidFill>
                </a:rPr>
                <a:t>acid</a:t>
              </a:r>
              <a:r>
                <a:rPr lang="fr-CA" sz="1100" b="1" dirty="0">
                  <a:solidFill>
                    <a:schemeClr val="tx1"/>
                  </a:solidFill>
                </a:rPr>
                <a:t> output</a:t>
              </a:r>
            </a:p>
          </p:txBody>
        </p:sp>
        <p:sp>
          <p:nvSpPr>
            <p:cNvPr id="66" name="Flèche droite 65"/>
            <p:cNvSpPr/>
            <p:nvPr/>
          </p:nvSpPr>
          <p:spPr>
            <a:xfrm>
              <a:off x="2913067" y="2716330"/>
              <a:ext cx="296878" cy="196902"/>
            </a:xfrm>
            <a:prstGeom prst="rightArrow">
              <a:avLst/>
            </a:prstGeom>
            <a:solidFill>
              <a:schemeClr val="tx1"/>
            </a:solidFill>
            <a:ln>
              <a:noFill/>
            </a:ln>
            <a:effectLst>
              <a:outerShdw blurRad="12700" dist="25400" dir="7140000" algn="tl" rotWithShape="0">
                <a:schemeClr val="tx1">
                  <a:lumMod val="65000"/>
                  <a:lumOff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pSp>
      <p:sp>
        <p:nvSpPr>
          <p:cNvPr id="67" name="Rogner un rectangle à un seul coin 66"/>
          <p:cNvSpPr/>
          <p:nvPr/>
        </p:nvSpPr>
        <p:spPr bwMode="auto">
          <a:xfrm flipH="1">
            <a:off x="4061009" y="3975850"/>
            <a:ext cx="2357720" cy="354106"/>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538163">
              <a:lnSpc>
                <a:spcPts val="1500"/>
              </a:lnSpc>
              <a:defRPr/>
            </a:pPr>
            <a:r>
              <a:rPr lang="fr-CA" sz="1100" b="1" dirty="0" err="1">
                <a:solidFill>
                  <a:schemeClr val="tx1"/>
                </a:solidFill>
              </a:rPr>
              <a:t>Lesser</a:t>
            </a:r>
            <a:r>
              <a:rPr lang="fr-CA" sz="1100" b="1" dirty="0">
                <a:solidFill>
                  <a:schemeClr val="tx1"/>
                </a:solidFill>
              </a:rPr>
              <a:t> use of glucose</a:t>
            </a:r>
          </a:p>
        </p:txBody>
      </p:sp>
      <p:sp>
        <p:nvSpPr>
          <p:cNvPr id="68" name="Flèche droite 67"/>
          <p:cNvSpPr/>
          <p:nvPr/>
        </p:nvSpPr>
        <p:spPr>
          <a:xfrm>
            <a:off x="4222750" y="4051300"/>
            <a:ext cx="295275" cy="198438"/>
          </a:xfrm>
          <a:prstGeom prst="rightArrow">
            <a:avLst/>
          </a:prstGeom>
          <a:solidFill>
            <a:schemeClr val="tx1"/>
          </a:solidFill>
          <a:ln>
            <a:noFill/>
          </a:ln>
          <a:effectLst>
            <a:outerShdw blurRad="12700" dist="25400" dir="7140000" algn="tl" rotWithShape="0">
              <a:schemeClr val="tx1">
                <a:lumMod val="65000"/>
                <a:lumOff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69" name="Rogner un rectangle à un seul coin 68"/>
          <p:cNvSpPr/>
          <p:nvPr/>
        </p:nvSpPr>
        <p:spPr bwMode="auto">
          <a:xfrm flipH="1">
            <a:off x="3648628" y="5356415"/>
            <a:ext cx="3236265" cy="354106"/>
          </a:xfrm>
          <a:prstGeom prst="snip1Rect">
            <a:avLst>
              <a:gd name="adj" fmla="val 368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447675" indent="90488">
              <a:lnSpc>
                <a:spcPts val="1500"/>
              </a:lnSpc>
              <a:defRPr/>
            </a:pPr>
            <a:r>
              <a:rPr lang="fr-CA" sz="1100" b="1" dirty="0" err="1">
                <a:solidFill>
                  <a:schemeClr val="tx1"/>
                </a:solidFill>
              </a:rPr>
              <a:t>Hyperglycemia</a:t>
            </a:r>
            <a:r>
              <a:rPr lang="fr-CA" sz="1100" b="1" dirty="0">
                <a:solidFill>
                  <a:schemeClr val="tx1"/>
                </a:solidFill>
              </a:rPr>
              <a:t>, </a:t>
            </a:r>
            <a:r>
              <a:rPr lang="fr-CA" sz="1100" b="1" dirty="0" err="1">
                <a:solidFill>
                  <a:schemeClr val="tx1"/>
                </a:solidFill>
              </a:rPr>
              <a:t>Hypertriglyceridemia</a:t>
            </a:r>
            <a:endParaRPr lang="fr-CA" sz="1100" b="1" dirty="0">
              <a:solidFill>
                <a:schemeClr val="tx1"/>
              </a:solidFill>
            </a:endParaRPr>
          </a:p>
        </p:txBody>
      </p:sp>
      <p:sp>
        <p:nvSpPr>
          <p:cNvPr id="70" name="Flèche droite 69"/>
          <p:cNvSpPr/>
          <p:nvPr/>
        </p:nvSpPr>
        <p:spPr>
          <a:xfrm>
            <a:off x="3792538" y="5441950"/>
            <a:ext cx="295275" cy="196850"/>
          </a:xfrm>
          <a:prstGeom prst="rightArrow">
            <a:avLst/>
          </a:prstGeom>
          <a:solidFill>
            <a:schemeClr val="tx1"/>
          </a:solidFill>
          <a:ln>
            <a:noFill/>
          </a:ln>
          <a:effectLst>
            <a:outerShdw blurRad="12700" dist="25400" dir="7140000" algn="tl" rotWithShape="0">
              <a:schemeClr val="tx1">
                <a:lumMod val="65000"/>
                <a:lumOff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71" name="Cube 70"/>
          <p:cNvSpPr/>
          <p:nvPr/>
        </p:nvSpPr>
        <p:spPr>
          <a:xfrm flipH="1">
            <a:off x="376238" y="1693863"/>
            <a:ext cx="1720850" cy="1041400"/>
          </a:xfrm>
          <a:prstGeom prst="cube">
            <a:avLst>
              <a:gd name="adj" fmla="val 9955"/>
            </a:avLst>
          </a:prstGeom>
          <a:solidFill>
            <a:schemeClr val="bg1">
              <a:alpha val="37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268288">
              <a:defRPr/>
            </a:pPr>
            <a:endParaRPr lang="fr-CA" sz="1200" b="1" dirty="0">
              <a:solidFill>
                <a:schemeClr val="tx1"/>
              </a:solidFill>
            </a:endParaRPr>
          </a:p>
        </p:txBody>
      </p:sp>
      <p:sp>
        <p:nvSpPr>
          <p:cNvPr id="72" name="Cube 71"/>
          <p:cNvSpPr/>
          <p:nvPr/>
        </p:nvSpPr>
        <p:spPr>
          <a:xfrm flipH="1">
            <a:off x="376238" y="3060700"/>
            <a:ext cx="1720850" cy="1041400"/>
          </a:xfrm>
          <a:prstGeom prst="cube">
            <a:avLst>
              <a:gd name="adj" fmla="val 9955"/>
            </a:avLst>
          </a:prstGeom>
          <a:solidFill>
            <a:schemeClr val="bg1">
              <a:alpha val="37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268288">
              <a:defRPr/>
            </a:pPr>
            <a:endParaRPr lang="fr-CA" sz="1200" b="1" dirty="0">
              <a:solidFill>
                <a:schemeClr val="tx1"/>
              </a:solidFill>
            </a:endParaRPr>
          </a:p>
        </p:txBody>
      </p:sp>
      <p:sp>
        <p:nvSpPr>
          <p:cNvPr id="73" name="Cube 72"/>
          <p:cNvSpPr/>
          <p:nvPr/>
        </p:nvSpPr>
        <p:spPr>
          <a:xfrm flipH="1">
            <a:off x="376238" y="4429125"/>
            <a:ext cx="1720850" cy="1039813"/>
          </a:xfrm>
          <a:prstGeom prst="cube">
            <a:avLst>
              <a:gd name="adj" fmla="val 9955"/>
            </a:avLst>
          </a:prstGeom>
          <a:solidFill>
            <a:schemeClr val="bg1">
              <a:alpha val="37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268288">
              <a:defRPr/>
            </a:pPr>
            <a:endParaRPr lang="fr-CA" sz="1200" b="1" dirty="0">
              <a:solidFill>
                <a:schemeClr val="tx1"/>
              </a:solidFill>
            </a:endParaRPr>
          </a:p>
        </p:txBody>
      </p:sp>
      <p:pic>
        <p:nvPicPr>
          <p:cNvPr id="13353" name="Image 73" descr="muscle.png"/>
          <p:cNvPicPr>
            <a:picLocks noChangeAspect="1"/>
          </p:cNvPicPr>
          <p:nvPr/>
        </p:nvPicPr>
        <p:blipFill>
          <a:blip r:embed="rId4" cstate="print"/>
          <a:srcRect/>
          <a:stretch>
            <a:fillRect/>
          </a:stretch>
        </p:blipFill>
        <p:spPr bwMode="auto">
          <a:xfrm>
            <a:off x="642938" y="3386138"/>
            <a:ext cx="1341437" cy="460375"/>
          </a:xfrm>
          <a:prstGeom prst="rect">
            <a:avLst/>
          </a:prstGeom>
          <a:noFill/>
          <a:ln w="9525">
            <a:noFill/>
            <a:miter lim="800000"/>
            <a:headEnd/>
            <a:tailEnd/>
          </a:ln>
        </p:spPr>
      </p:pic>
      <p:pic>
        <p:nvPicPr>
          <p:cNvPr id="13354" name="Image 74" descr="foie.png"/>
          <p:cNvPicPr>
            <a:picLocks noChangeAspect="1"/>
          </p:cNvPicPr>
          <p:nvPr/>
        </p:nvPicPr>
        <p:blipFill>
          <a:blip r:embed="rId5" cstate="print"/>
          <a:srcRect/>
          <a:stretch>
            <a:fillRect/>
          </a:stretch>
        </p:blipFill>
        <p:spPr bwMode="auto">
          <a:xfrm>
            <a:off x="800100" y="4578350"/>
            <a:ext cx="1073150" cy="700088"/>
          </a:xfrm>
          <a:prstGeom prst="rect">
            <a:avLst/>
          </a:prstGeom>
          <a:noFill/>
          <a:ln w="9525">
            <a:noFill/>
            <a:miter lim="800000"/>
            <a:headEnd/>
            <a:tailEnd/>
          </a:ln>
        </p:spPr>
      </p:pic>
      <p:pic>
        <p:nvPicPr>
          <p:cNvPr id="13355" name="Image 75" descr="gras.png"/>
          <p:cNvPicPr>
            <a:picLocks noChangeAspect="1"/>
          </p:cNvPicPr>
          <p:nvPr/>
        </p:nvPicPr>
        <p:blipFill>
          <a:blip r:embed="rId6" cstate="print"/>
          <a:srcRect/>
          <a:stretch>
            <a:fillRect/>
          </a:stretch>
        </p:blipFill>
        <p:spPr bwMode="auto">
          <a:xfrm>
            <a:off x="766763" y="1838325"/>
            <a:ext cx="873125" cy="873125"/>
          </a:xfrm>
          <a:prstGeom prst="rect">
            <a:avLst/>
          </a:prstGeom>
          <a:noFill/>
          <a:ln w="9525">
            <a:noFill/>
            <a:miter lim="800000"/>
            <a:headEnd/>
            <a:tailEnd/>
          </a:ln>
        </p:spPr>
      </p:pic>
      <p:grpSp>
        <p:nvGrpSpPr>
          <p:cNvPr id="16" name="Groupe 60"/>
          <p:cNvGrpSpPr>
            <a:grpSpLocks/>
          </p:cNvGrpSpPr>
          <p:nvPr/>
        </p:nvGrpSpPr>
        <p:grpSpPr bwMode="auto">
          <a:xfrm>
            <a:off x="2862263" y="4981575"/>
            <a:ext cx="168275" cy="184150"/>
            <a:chOff x="5681569" y="2229412"/>
            <a:chExt cx="168275" cy="184150"/>
          </a:xfrm>
        </p:grpSpPr>
        <p:cxnSp>
          <p:nvCxnSpPr>
            <p:cNvPr id="75" name="Connecteur droit avec flèche 74"/>
            <p:cNvCxnSpPr/>
            <p:nvPr/>
          </p:nvCxnSpPr>
          <p:spPr>
            <a:xfrm rot="5400000">
              <a:off x="5672838" y="2320693"/>
              <a:ext cx="184150" cy="158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358" name="Image 18" descr="X.png"/>
            <p:cNvPicPr>
              <a:picLocks noChangeAspect="1"/>
            </p:cNvPicPr>
            <p:nvPr/>
          </p:nvPicPr>
          <p:blipFill>
            <a:blip r:embed="rId3" cstate="print"/>
            <a:srcRect/>
            <a:stretch>
              <a:fillRect/>
            </a:stretch>
          </p:blipFill>
          <p:spPr bwMode="auto">
            <a:xfrm>
              <a:off x="5681569" y="2237348"/>
              <a:ext cx="168275" cy="168275"/>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gner un rectangle avec un coin diagonal 10"/>
          <p:cNvSpPr/>
          <p:nvPr/>
        </p:nvSpPr>
        <p:spPr>
          <a:xfrm>
            <a:off x="4837113" y="4376738"/>
            <a:ext cx="2670175" cy="1792287"/>
          </a:xfrm>
          <a:prstGeom prst="snip2DiagRect">
            <a:avLst>
              <a:gd name="adj1" fmla="val 0"/>
              <a:gd name="adj2" fmla="val 23438"/>
            </a:avLst>
          </a:prstGeom>
          <a:solidFill>
            <a:schemeClr val="bg1">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10" name="Rogner un rectangle avec un coin diagonal 9"/>
          <p:cNvSpPr/>
          <p:nvPr/>
        </p:nvSpPr>
        <p:spPr>
          <a:xfrm>
            <a:off x="4837113" y="950913"/>
            <a:ext cx="2670175" cy="1793875"/>
          </a:xfrm>
          <a:prstGeom prst="snip2DiagRect">
            <a:avLst>
              <a:gd name="adj1" fmla="val 0"/>
              <a:gd name="adj2" fmla="val 23438"/>
            </a:avLst>
          </a:prstGeom>
          <a:solidFill>
            <a:schemeClr val="bg1">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14340" name="Titre 1"/>
          <p:cNvSpPr>
            <a:spLocks noGrp="1"/>
          </p:cNvSpPr>
          <p:nvPr>
            <p:ph type="title"/>
          </p:nvPr>
        </p:nvSpPr>
        <p:spPr>
          <a:xfrm>
            <a:off x="69850" y="153988"/>
            <a:ext cx="8640763" cy="401637"/>
          </a:xfrm>
        </p:spPr>
        <p:txBody>
          <a:bodyPr/>
          <a:lstStyle/>
          <a:p>
            <a:r>
              <a:rPr lang="en-US" sz="2000">
                <a:solidFill>
                  <a:schemeClr val="tx1"/>
                </a:solidFill>
              </a:rPr>
              <a:t>POTENTIAL MECHANISMS FOR OBESITY-INDUCED INFLAMMATION</a:t>
            </a:r>
            <a:endParaRPr lang="fr-FR" sz="2000">
              <a:solidFill>
                <a:schemeClr val="tx1"/>
              </a:solidFill>
            </a:endParaRPr>
          </a:p>
        </p:txBody>
      </p:sp>
      <p:pic>
        <p:nvPicPr>
          <p:cNvPr id="14341" name="Image 3" descr="foie.png"/>
          <p:cNvPicPr>
            <a:picLocks noChangeAspect="1"/>
          </p:cNvPicPr>
          <p:nvPr/>
        </p:nvPicPr>
        <p:blipFill>
          <a:blip r:embed="rId2" cstate="print"/>
          <a:srcRect/>
          <a:stretch>
            <a:fillRect/>
          </a:stretch>
        </p:blipFill>
        <p:spPr bwMode="auto">
          <a:xfrm>
            <a:off x="5167313" y="1154113"/>
            <a:ext cx="1528762" cy="1000125"/>
          </a:xfrm>
          <a:prstGeom prst="rect">
            <a:avLst/>
          </a:prstGeom>
          <a:noFill/>
          <a:ln w="9525">
            <a:noFill/>
            <a:miter lim="800000"/>
            <a:headEnd/>
            <a:tailEnd/>
          </a:ln>
        </p:spPr>
      </p:pic>
      <p:pic>
        <p:nvPicPr>
          <p:cNvPr id="14342" name="Image 4" descr="muscle.png"/>
          <p:cNvPicPr>
            <a:picLocks noChangeAspect="1"/>
          </p:cNvPicPr>
          <p:nvPr/>
        </p:nvPicPr>
        <p:blipFill>
          <a:blip r:embed="rId3" cstate="print"/>
          <a:srcRect/>
          <a:stretch>
            <a:fillRect/>
          </a:stretch>
        </p:blipFill>
        <p:spPr bwMode="auto">
          <a:xfrm>
            <a:off x="5718175" y="1997075"/>
            <a:ext cx="1679575" cy="577850"/>
          </a:xfrm>
          <a:prstGeom prst="rect">
            <a:avLst/>
          </a:prstGeom>
          <a:noFill/>
          <a:ln w="9525">
            <a:noFill/>
            <a:miter lim="800000"/>
            <a:headEnd/>
            <a:tailEnd/>
          </a:ln>
        </p:spPr>
      </p:pic>
      <p:pic>
        <p:nvPicPr>
          <p:cNvPr id="14343" name="Image 5" descr="coeur.png"/>
          <p:cNvPicPr>
            <a:picLocks noChangeAspect="1"/>
          </p:cNvPicPr>
          <p:nvPr/>
        </p:nvPicPr>
        <p:blipFill>
          <a:blip r:embed="rId4" cstate="print"/>
          <a:srcRect/>
          <a:stretch>
            <a:fillRect/>
          </a:stretch>
        </p:blipFill>
        <p:spPr bwMode="auto">
          <a:xfrm>
            <a:off x="6262688" y="4562475"/>
            <a:ext cx="914400" cy="1158875"/>
          </a:xfrm>
          <a:prstGeom prst="rect">
            <a:avLst/>
          </a:prstGeom>
          <a:noFill/>
          <a:ln w="9525">
            <a:noFill/>
            <a:miter lim="800000"/>
            <a:headEnd/>
            <a:tailEnd/>
          </a:ln>
        </p:spPr>
      </p:pic>
      <p:pic>
        <p:nvPicPr>
          <p:cNvPr id="14344" name="Image 6" descr="artere.png"/>
          <p:cNvPicPr>
            <a:picLocks noChangeAspect="1"/>
          </p:cNvPicPr>
          <p:nvPr/>
        </p:nvPicPr>
        <p:blipFill>
          <a:blip r:embed="rId5" cstate="print"/>
          <a:srcRect/>
          <a:stretch>
            <a:fillRect/>
          </a:stretch>
        </p:blipFill>
        <p:spPr bwMode="auto">
          <a:xfrm>
            <a:off x="5381625" y="5135563"/>
            <a:ext cx="898525" cy="898525"/>
          </a:xfrm>
          <a:prstGeom prst="rect">
            <a:avLst/>
          </a:prstGeom>
          <a:noFill/>
          <a:ln w="9525">
            <a:noFill/>
            <a:miter lim="800000"/>
            <a:headEnd/>
            <a:tailEnd/>
          </a:ln>
        </p:spPr>
      </p:pic>
      <p:pic>
        <p:nvPicPr>
          <p:cNvPr id="14345" name="Image 7" descr="peu_gras.png"/>
          <p:cNvPicPr>
            <a:picLocks noChangeAspect="1"/>
          </p:cNvPicPr>
          <p:nvPr/>
        </p:nvPicPr>
        <p:blipFill>
          <a:blip r:embed="rId6" cstate="print"/>
          <a:srcRect/>
          <a:stretch>
            <a:fillRect/>
          </a:stretch>
        </p:blipFill>
        <p:spPr bwMode="auto">
          <a:xfrm>
            <a:off x="3100388" y="990600"/>
            <a:ext cx="660400" cy="617538"/>
          </a:xfrm>
          <a:prstGeom prst="rect">
            <a:avLst/>
          </a:prstGeom>
          <a:noFill/>
          <a:ln w="9525">
            <a:noFill/>
            <a:miter lim="800000"/>
            <a:headEnd/>
            <a:tailEnd/>
          </a:ln>
        </p:spPr>
      </p:pic>
      <p:pic>
        <p:nvPicPr>
          <p:cNvPr id="14346" name="Image 8" descr="bcp_gras.png"/>
          <p:cNvPicPr>
            <a:picLocks noChangeAspect="1"/>
          </p:cNvPicPr>
          <p:nvPr/>
        </p:nvPicPr>
        <p:blipFill>
          <a:blip r:embed="rId7" cstate="print"/>
          <a:srcRect/>
          <a:stretch>
            <a:fillRect/>
          </a:stretch>
        </p:blipFill>
        <p:spPr bwMode="auto">
          <a:xfrm>
            <a:off x="2697163" y="4937125"/>
            <a:ext cx="1468437" cy="1287463"/>
          </a:xfrm>
          <a:prstGeom prst="rect">
            <a:avLst/>
          </a:prstGeom>
          <a:noFill/>
          <a:ln w="9525">
            <a:noFill/>
            <a:miter lim="800000"/>
            <a:headEnd/>
            <a:tailEnd/>
          </a:ln>
        </p:spPr>
      </p:pic>
      <p:sp>
        <p:nvSpPr>
          <p:cNvPr id="13" name="Rogner un rectangle à un seul coin 12"/>
          <p:cNvSpPr/>
          <p:nvPr/>
        </p:nvSpPr>
        <p:spPr bwMode="auto">
          <a:xfrm flipH="1">
            <a:off x="2311397" y="1697999"/>
            <a:ext cx="2084400" cy="396000"/>
          </a:xfrm>
          <a:prstGeom prst="snip1Rect">
            <a:avLst>
              <a:gd name="adj" fmla="val 1933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3175" algn="ctr">
              <a:lnSpc>
                <a:spcPts val="1500"/>
              </a:lnSpc>
              <a:defRPr/>
            </a:pPr>
            <a:r>
              <a:rPr lang="fr-CA" sz="1200" b="1" dirty="0" err="1">
                <a:solidFill>
                  <a:schemeClr val="tx1"/>
                </a:solidFill>
              </a:rPr>
              <a:t>Nutrient</a:t>
            </a:r>
            <a:r>
              <a:rPr lang="fr-CA" sz="1200" b="1" dirty="0">
                <a:solidFill>
                  <a:schemeClr val="tx1"/>
                </a:solidFill>
              </a:rPr>
              <a:t> </a:t>
            </a:r>
            <a:r>
              <a:rPr lang="fr-CA" sz="1200" b="1" dirty="0" err="1">
                <a:solidFill>
                  <a:schemeClr val="tx1"/>
                </a:solidFill>
              </a:rPr>
              <a:t>excess</a:t>
            </a:r>
            <a:endParaRPr lang="fr-CA" sz="1200" b="1" dirty="0">
              <a:solidFill>
                <a:schemeClr val="tx1"/>
              </a:solidFill>
            </a:endParaRPr>
          </a:p>
        </p:txBody>
      </p:sp>
      <p:sp>
        <p:nvSpPr>
          <p:cNvPr id="14350" name="ZoneTexte 14"/>
          <p:cNvSpPr txBox="1">
            <a:spLocks noChangeArrowheads="1"/>
          </p:cNvSpPr>
          <p:nvPr/>
        </p:nvSpPr>
        <p:spPr bwMode="auto">
          <a:xfrm>
            <a:off x="2595563" y="933450"/>
            <a:ext cx="601662" cy="307975"/>
          </a:xfrm>
          <a:prstGeom prst="rect">
            <a:avLst/>
          </a:prstGeom>
          <a:noFill/>
          <a:ln w="9525">
            <a:noFill/>
            <a:miter lim="800000"/>
            <a:headEnd/>
            <a:tailEnd/>
          </a:ln>
        </p:spPr>
        <p:txBody>
          <a:bodyPr wrap="none">
            <a:spAutoFit/>
          </a:bodyPr>
          <a:lstStyle/>
          <a:p>
            <a:r>
              <a:rPr lang="fr-CA" sz="1400" b="1"/>
              <a:t>Lean</a:t>
            </a:r>
          </a:p>
        </p:txBody>
      </p:sp>
      <p:sp>
        <p:nvSpPr>
          <p:cNvPr id="14351" name="ZoneTexte 15"/>
          <p:cNvSpPr txBox="1">
            <a:spLocks noChangeArrowheads="1"/>
          </p:cNvSpPr>
          <p:nvPr/>
        </p:nvSpPr>
        <p:spPr bwMode="auto">
          <a:xfrm>
            <a:off x="2360613" y="5934075"/>
            <a:ext cx="730250" cy="307975"/>
          </a:xfrm>
          <a:prstGeom prst="rect">
            <a:avLst/>
          </a:prstGeom>
          <a:noFill/>
          <a:ln w="9525">
            <a:noFill/>
            <a:miter lim="800000"/>
            <a:headEnd/>
            <a:tailEnd/>
          </a:ln>
        </p:spPr>
        <p:txBody>
          <a:bodyPr wrap="none">
            <a:spAutoFit/>
          </a:bodyPr>
          <a:lstStyle/>
          <a:p>
            <a:r>
              <a:rPr lang="fr-CA" sz="1400" b="1"/>
              <a:t>Obese</a:t>
            </a:r>
          </a:p>
        </p:txBody>
      </p:sp>
      <p:sp>
        <p:nvSpPr>
          <p:cNvPr id="17" name="Rogner un rectangle à un seul coin 16"/>
          <p:cNvSpPr/>
          <p:nvPr/>
        </p:nvSpPr>
        <p:spPr bwMode="auto">
          <a:xfrm flipH="1">
            <a:off x="2311397" y="2235949"/>
            <a:ext cx="2084400" cy="396000"/>
          </a:xfrm>
          <a:prstGeom prst="snip1Rect">
            <a:avLst>
              <a:gd name="adj" fmla="val 1933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3175" algn="ctr">
              <a:lnSpc>
                <a:spcPts val="1500"/>
              </a:lnSpc>
              <a:defRPr/>
            </a:pPr>
            <a:r>
              <a:rPr lang="fr-CA" sz="1200" b="1" dirty="0">
                <a:solidFill>
                  <a:schemeClr val="tx1"/>
                </a:solidFill>
              </a:rPr>
              <a:t>Expansion of fat mass</a:t>
            </a:r>
          </a:p>
        </p:txBody>
      </p:sp>
      <p:sp>
        <p:nvSpPr>
          <p:cNvPr id="18" name="Rogner un rectangle à un seul coin 17"/>
          <p:cNvSpPr/>
          <p:nvPr/>
        </p:nvSpPr>
        <p:spPr bwMode="auto">
          <a:xfrm flipH="1">
            <a:off x="2312196" y="2773899"/>
            <a:ext cx="2082802" cy="394035"/>
          </a:xfrm>
          <a:prstGeom prst="snip1Rect">
            <a:avLst>
              <a:gd name="adj" fmla="val 1933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3175" algn="ctr">
              <a:lnSpc>
                <a:spcPts val="1300"/>
              </a:lnSpc>
              <a:defRPr/>
            </a:pPr>
            <a:r>
              <a:rPr lang="fr-CA" sz="1200" b="1" dirty="0">
                <a:solidFill>
                  <a:schemeClr val="tx1"/>
                </a:solidFill>
              </a:rPr>
              <a:t>Adipocyte production of cytokines and </a:t>
            </a:r>
            <a:r>
              <a:rPr lang="fr-CA" sz="1200" b="1" dirty="0" err="1">
                <a:solidFill>
                  <a:schemeClr val="tx1"/>
                </a:solidFill>
              </a:rPr>
              <a:t>chemokines</a:t>
            </a:r>
            <a:endParaRPr lang="fr-CA" sz="1200" b="1" dirty="0">
              <a:solidFill>
                <a:schemeClr val="tx1"/>
              </a:solidFill>
            </a:endParaRPr>
          </a:p>
        </p:txBody>
      </p:sp>
      <p:sp>
        <p:nvSpPr>
          <p:cNvPr id="19" name="Rogner un rectangle à un seul coin 18"/>
          <p:cNvSpPr/>
          <p:nvPr/>
        </p:nvSpPr>
        <p:spPr bwMode="auto">
          <a:xfrm flipH="1">
            <a:off x="2311397" y="3309884"/>
            <a:ext cx="2084400" cy="396000"/>
          </a:xfrm>
          <a:prstGeom prst="snip1Rect">
            <a:avLst>
              <a:gd name="adj" fmla="val 1933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300"/>
              </a:lnSpc>
              <a:defRPr/>
            </a:pPr>
            <a:r>
              <a:rPr lang="fr-CA" sz="1200" b="1" dirty="0" err="1">
                <a:solidFill>
                  <a:schemeClr val="tx1"/>
                </a:solidFill>
              </a:rPr>
              <a:t>Endothelial</a:t>
            </a:r>
            <a:r>
              <a:rPr lang="fr-CA" sz="1200" b="1" dirty="0">
                <a:solidFill>
                  <a:schemeClr val="tx1"/>
                </a:solidFill>
              </a:rPr>
              <a:t> </a:t>
            </a:r>
            <a:r>
              <a:rPr lang="fr-CA" sz="1200" b="1" dirty="0" err="1">
                <a:solidFill>
                  <a:schemeClr val="tx1"/>
                </a:solidFill>
              </a:rPr>
              <a:t>cell</a:t>
            </a:r>
            <a:r>
              <a:rPr lang="fr-CA" sz="1200" b="1" dirty="0">
                <a:solidFill>
                  <a:schemeClr val="tx1"/>
                </a:solidFill>
              </a:rPr>
              <a:t> expression</a:t>
            </a:r>
          </a:p>
          <a:p>
            <a:pPr algn="ctr">
              <a:lnSpc>
                <a:spcPts val="1300"/>
              </a:lnSpc>
              <a:defRPr/>
            </a:pPr>
            <a:r>
              <a:rPr lang="fr-CA" sz="1200" b="1" dirty="0">
                <a:solidFill>
                  <a:schemeClr val="tx1"/>
                </a:solidFill>
              </a:rPr>
              <a:t>of </a:t>
            </a:r>
            <a:r>
              <a:rPr lang="fr-CA" sz="1200" b="1" dirty="0" err="1">
                <a:solidFill>
                  <a:schemeClr val="tx1"/>
                </a:solidFill>
              </a:rPr>
              <a:t>adhesion</a:t>
            </a:r>
            <a:r>
              <a:rPr lang="fr-CA" sz="1200" b="1" dirty="0">
                <a:solidFill>
                  <a:schemeClr val="tx1"/>
                </a:solidFill>
              </a:rPr>
              <a:t> </a:t>
            </a:r>
            <a:r>
              <a:rPr lang="fr-CA" sz="1200" b="1" dirty="0" err="1">
                <a:solidFill>
                  <a:schemeClr val="tx1"/>
                </a:solidFill>
              </a:rPr>
              <a:t>molecules</a:t>
            </a:r>
            <a:endParaRPr lang="fr-CA" sz="1200" b="1" dirty="0">
              <a:solidFill>
                <a:schemeClr val="tx1"/>
              </a:solidFill>
            </a:endParaRPr>
          </a:p>
        </p:txBody>
      </p:sp>
      <p:sp>
        <p:nvSpPr>
          <p:cNvPr id="20" name="Rogner un rectangle à un seul coin 19"/>
          <p:cNvSpPr/>
          <p:nvPr/>
        </p:nvSpPr>
        <p:spPr bwMode="auto">
          <a:xfrm flipH="1">
            <a:off x="2311397" y="3847834"/>
            <a:ext cx="2084400" cy="396000"/>
          </a:xfrm>
          <a:prstGeom prst="snip1Rect">
            <a:avLst>
              <a:gd name="adj" fmla="val 1933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300"/>
              </a:lnSpc>
              <a:defRPr/>
            </a:pPr>
            <a:r>
              <a:rPr lang="fr-CA" sz="1200" b="1" dirty="0">
                <a:solidFill>
                  <a:schemeClr val="tx1"/>
                </a:solidFill>
              </a:rPr>
              <a:t>Monocyte </a:t>
            </a:r>
            <a:r>
              <a:rPr lang="fr-CA" sz="1200" b="1" dirty="0" err="1">
                <a:solidFill>
                  <a:schemeClr val="tx1"/>
                </a:solidFill>
              </a:rPr>
              <a:t>recruitment</a:t>
            </a:r>
            <a:endParaRPr lang="fr-CA" sz="1200" b="1" dirty="0">
              <a:solidFill>
                <a:schemeClr val="tx1"/>
              </a:solidFill>
            </a:endParaRPr>
          </a:p>
          <a:p>
            <a:pPr algn="ctr">
              <a:lnSpc>
                <a:spcPts val="1300"/>
              </a:lnSpc>
              <a:defRPr/>
            </a:pPr>
            <a:r>
              <a:rPr lang="fr-CA" sz="1200" b="1" dirty="0">
                <a:solidFill>
                  <a:schemeClr val="tx1"/>
                </a:solidFill>
              </a:rPr>
              <a:t>and </a:t>
            </a:r>
            <a:r>
              <a:rPr lang="fr-CA" sz="1200" b="1" dirty="0" err="1">
                <a:solidFill>
                  <a:schemeClr val="tx1"/>
                </a:solidFill>
              </a:rPr>
              <a:t>differentiation</a:t>
            </a:r>
            <a:r>
              <a:rPr lang="fr-CA" sz="1200" b="1" dirty="0">
                <a:solidFill>
                  <a:schemeClr val="tx1"/>
                </a:solidFill>
              </a:rPr>
              <a:t> </a:t>
            </a:r>
          </a:p>
        </p:txBody>
      </p:sp>
      <p:sp>
        <p:nvSpPr>
          <p:cNvPr id="21" name="Rogner un rectangle à un seul coin 20"/>
          <p:cNvSpPr/>
          <p:nvPr/>
        </p:nvSpPr>
        <p:spPr bwMode="auto">
          <a:xfrm flipH="1">
            <a:off x="2311397" y="4385782"/>
            <a:ext cx="2084400" cy="396000"/>
          </a:xfrm>
          <a:prstGeom prst="snip1Rect">
            <a:avLst>
              <a:gd name="adj" fmla="val 1933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300"/>
              </a:lnSpc>
              <a:defRPr/>
            </a:pPr>
            <a:r>
              <a:rPr lang="fr-CA" sz="1200" b="1" dirty="0">
                <a:solidFill>
                  <a:schemeClr val="tx1"/>
                </a:solidFill>
              </a:rPr>
              <a:t>Macrophage infiltration</a:t>
            </a:r>
          </a:p>
          <a:p>
            <a:pPr algn="ctr">
              <a:lnSpc>
                <a:spcPts val="1300"/>
              </a:lnSpc>
              <a:defRPr/>
            </a:pPr>
            <a:r>
              <a:rPr lang="fr-CA" sz="1200" b="1" dirty="0">
                <a:solidFill>
                  <a:schemeClr val="tx1"/>
                </a:solidFill>
              </a:rPr>
              <a:t>and cytokine production </a:t>
            </a:r>
          </a:p>
        </p:txBody>
      </p:sp>
      <p:sp>
        <p:nvSpPr>
          <p:cNvPr id="22" name="Rogner un rectangle à un seul coin 21"/>
          <p:cNvSpPr/>
          <p:nvPr/>
        </p:nvSpPr>
        <p:spPr bwMode="auto">
          <a:xfrm flipH="1">
            <a:off x="5008419" y="2727853"/>
            <a:ext cx="2327563" cy="396000"/>
          </a:xfrm>
          <a:prstGeom prst="snip1Rect">
            <a:avLst>
              <a:gd name="adj" fmla="val 1933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3175" algn="ctr">
              <a:lnSpc>
                <a:spcPts val="1500"/>
              </a:lnSpc>
              <a:defRPr/>
            </a:pPr>
            <a:r>
              <a:rPr lang="fr-CA" sz="1300" b="1" dirty="0" err="1">
                <a:solidFill>
                  <a:schemeClr val="tx1"/>
                </a:solidFill>
              </a:rPr>
              <a:t>Insulin</a:t>
            </a:r>
            <a:r>
              <a:rPr lang="fr-CA" sz="1300" b="1" dirty="0">
                <a:solidFill>
                  <a:schemeClr val="tx1"/>
                </a:solidFill>
              </a:rPr>
              <a:t> </a:t>
            </a:r>
            <a:r>
              <a:rPr lang="fr-CA" sz="1300" b="1" dirty="0" err="1">
                <a:solidFill>
                  <a:schemeClr val="tx1"/>
                </a:solidFill>
              </a:rPr>
              <a:t>resistance</a:t>
            </a:r>
            <a:endParaRPr lang="fr-CA" sz="1300" b="1" dirty="0">
              <a:solidFill>
                <a:schemeClr val="tx1"/>
              </a:solidFill>
            </a:endParaRPr>
          </a:p>
        </p:txBody>
      </p:sp>
      <p:sp>
        <p:nvSpPr>
          <p:cNvPr id="23" name="Rogner un rectangle à un seul coin 22"/>
          <p:cNvSpPr/>
          <p:nvPr/>
        </p:nvSpPr>
        <p:spPr bwMode="auto">
          <a:xfrm flipH="1">
            <a:off x="4987636" y="3343561"/>
            <a:ext cx="2369129" cy="449928"/>
          </a:xfrm>
          <a:prstGeom prst="snip1Rect">
            <a:avLst>
              <a:gd name="adj" fmla="val 1933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1300" b="1" dirty="0">
                <a:solidFill>
                  <a:schemeClr val="tx1"/>
                </a:solidFill>
              </a:rPr>
              <a:t>Pro-</a:t>
            </a:r>
            <a:r>
              <a:rPr lang="fr-CA" sz="1300" b="1" dirty="0" err="1">
                <a:solidFill>
                  <a:schemeClr val="tx1"/>
                </a:solidFill>
              </a:rPr>
              <a:t>inflammatory</a:t>
            </a:r>
            <a:r>
              <a:rPr lang="fr-CA" sz="1300" b="1" dirty="0">
                <a:solidFill>
                  <a:schemeClr val="tx1"/>
                </a:solidFill>
              </a:rPr>
              <a:t> and</a:t>
            </a:r>
          </a:p>
          <a:p>
            <a:pPr algn="ctr">
              <a:defRPr/>
            </a:pPr>
            <a:r>
              <a:rPr lang="fr-CA" sz="1300" b="1" dirty="0">
                <a:solidFill>
                  <a:schemeClr val="tx1"/>
                </a:solidFill>
              </a:rPr>
              <a:t>post-</a:t>
            </a:r>
            <a:r>
              <a:rPr lang="fr-CA" sz="1300" b="1" dirty="0" err="1">
                <a:solidFill>
                  <a:schemeClr val="tx1"/>
                </a:solidFill>
              </a:rPr>
              <a:t>atherogenic</a:t>
            </a:r>
            <a:r>
              <a:rPr lang="fr-CA" sz="1300" b="1" dirty="0">
                <a:solidFill>
                  <a:schemeClr val="tx1"/>
                </a:solidFill>
              </a:rPr>
              <a:t> </a:t>
            </a:r>
            <a:r>
              <a:rPr lang="fr-CA" sz="1300" b="1" dirty="0" err="1">
                <a:solidFill>
                  <a:schemeClr val="tx1"/>
                </a:solidFill>
              </a:rPr>
              <a:t>mediators</a:t>
            </a:r>
            <a:endParaRPr lang="fr-CA" sz="1300" b="1" dirty="0">
              <a:solidFill>
                <a:schemeClr val="tx1"/>
              </a:solidFill>
            </a:endParaRPr>
          </a:p>
        </p:txBody>
      </p:sp>
      <p:sp>
        <p:nvSpPr>
          <p:cNvPr id="24" name="Rogner un rectangle à un seul coin 23"/>
          <p:cNvSpPr/>
          <p:nvPr/>
        </p:nvSpPr>
        <p:spPr bwMode="auto">
          <a:xfrm flipH="1">
            <a:off x="4987636" y="4013197"/>
            <a:ext cx="2369129" cy="449928"/>
          </a:xfrm>
          <a:prstGeom prst="snip1Rect">
            <a:avLst>
              <a:gd name="adj" fmla="val 19338"/>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1300" b="1" dirty="0" err="1">
                <a:solidFill>
                  <a:schemeClr val="tx1"/>
                </a:solidFill>
              </a:rPr>
              <a:t>Atherosclerosis</a:t>
            </a:r>
            <a:endParaRPr lang="fr-CA" sz="1300" b="1" dirty="0">
              <a:solidFill>
                <a:schemeClr val="tx1"/>
              </a:solidFill>
            </a:endParaRPr>
          </a:p>
        </p:txBody>
      </p:sp>
      <p:sp>
        <p:nvSpPr>
          <p:cNvPr id="26" name="Triangle rectangle 25"/>
          <p:cNvSpPr/>
          <p:nvPr/>
        </p:nvSpPr>
        <p:spPr>
          <a:xfrm rot="-2700000">
            <a:off x="6089650" y="3778250"/>
            <a:ext cx="165100" cy="165100"/>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27" name="Triangle rectangle 26"/>
          <p:cNvSpPr/>
          <p:nvPr/>
        </p:nvSpPr>
        <p:spPr>
          <a:xfrm rot="8100000">
            <a:off x="6089650" y="3190875"/>
            <a:ext cx="165100" cy="16668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28" name="Triangle rectangle 27"/>
          <p:cNvSpPr/>
          <p:nvPr/>
        </p:nvSpPr>
        <p:spPr>
          <a:xfrm rot="-2700000">
            <a:off x="3286125" y="2049463"/>
            <a:ext cx="134938" cy="13493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29" name="Triangle rectangle 28"/>
          <p:cNvSpPr/>
          <p:nvPr/>
        </p:nvSpPr>
        <p:spPr>
          <a:xfrm rot="-2700000">
            <a:off x="3286125" y="2598738"/>
            <a:ext cx="134938" cy="13493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30" name="Triangle rectangle 29"/>
          <p:cNvSpPr/>
          <p:nvPr/>
        </p:nvSpPr>
        <p:spPr>
          <a:xfrm rot="-2700000">
            <a:off x="3286125" y="3124200"/>
            <a:ext cx="134938" cy="13652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31" name="Triangle rectangle 30"/>
          <p:cNvSpPr/>
          <p:nvPr/>
        </p:nvSpPr>
        <p:spPr>
          <a:xfrm rot="-2700000">
            <a:off x="3286125" y="3660775"/>
            <a:ext cx="134938" cy="13493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32" name="Triangle rectangle 31"/>
          <p:cNvSpPr/>
          <p:nvPr/>
        </p:nvSpPr>
        <p:spPr>
          <a:xfrm rot="-2700000">
            <a:off x="3286125" y="4214813"/>
            <a:ext cx="134938" cy="13493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33" name="Triangle rectangle 32"/>
          <p:cNvSpPr/>
          <p:nvPr/>
        </p:nvSpPr>
        <p:spPr>
          <a:xfrm rot="-2700000">
            <a:off x="3286125" y="4749800"/>
            <a:ext cx="134938" cy="13652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age 4" descr="9-Epidemio-Evidence-tab1-FILM_fond.pn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3315" name="Titre 1"/>
          <p:cNvSpPr>
            <a:spLocks noGrp="1"/>
          </p:cNvSpPr>
          <p:nvPr>
            <p:ph type="title"/>
          </p:nvPr>
        </p:nvSpPr>
        <p:spPr>
          <a:xfrm>
            <a:off x="188913" y="46038"/>
            <a:ext cx="8280400" cy="708025"/>
          </a:xfrm>
        </p:spPr>
        <p:txBody>
          <a:bodyPr/>
          <a:lstStyle/>
          <a:p>
            <a:r>
              <a:rPr lang="fr-CA" sz="2000">
                <a:solidFill>
                  <a:schemeClr val="tx1"/>
                </a:solidFill>
              </a:rPr>
              <a:t>REGIONAL ESTIMATES FOR DIABETES (20-79 AGE GROUP),</a:t>
            </a:r>
            <a:br>
              <a:rPr lang="fr-CA" sz="2000">
                <a:solidFill>
                  <a:schemeClr val="tx1"/>
                </a:solidFill>
              </a:rPr>
            </a:br>
            <a:r>
              <a:rPr lang="fr-CA" sz="2000">
                <a:solidFill>
                  <a:schemeClr val="tx1"/>
                </a:solidFill>
              </a:rPr>
              <a:t>2003 AND 2025</a:t>
            </a:r>
          </a:p>
        </p:txBody>
      </p:sp>
      <p:sp>
        <p:nvSpPr>
          <p:cNvPr id="13316" name="Rectangle 37"/>
          <p:cNvSpPr>
            <a:spLocks noChangeArrowheads="1"/>
          </p:cNvSpPr>
          <p:nvPr/>
        </p:nvSpPr>
        <p:spPr bwMode="auto">
          <a:xfrm>
            <a:off x="5683250" y="6203950"/>
            <a:ext cx="3227388" cy="519113"/>
          </a:xfrm>
          <a:prstGeom prst="rect">
            <a:avLst/>
          </a:prstGeom>
          <a:solidFill>
            <a:srgbClr val="D8ECEA">
              <a:alpha val="89018"/>
            </a:srgbClr>
          </a:solidFill>
          <a:ln w="9525">
            <a:miter lim="800000"/>
            <a:headEnd/>
            <a:tailEnd/>
          </a:ln>
          <a:scene3d>
            <a:camera prst="legacyObliqueTopRight"/>
            <a:lightRig rig="legacyFlat4" dir="b"/>
          </a:scene3d>
          <a:sp3d extrusionH="201600" prstMaterial="legacyMatte">
            <a:bevelT w="13500" h="13500" prst="angle"/>
            <a:bevelB w="13500" h="13500" prst="angle"/>
            <a:extrusionClr>
              <a:srgbClr val="D8ECEA"/>
            </a:extrusionClr>
          </a:sp3d>
        </p:spPr>
        <p:txBody>
          <a:bodyPr anchor="ctr">
            <a:flatTx/>
          </a:bodyPr>
          <a:lstStyle/>
          <a:p>
            <a:r>
              <a:rPr lang="en-US" sz="1000"/>
              <a:t>From Intemational Diabetes Federation (IDF)</a:t>
            </a:r>
          </a:p>
          <a:p>
            <a:r>
              <a:rPr lang="fr-CA" sz="1000"/>
              <a:t>http://www.eatlas.idf.org/Prevalence/AlI_diabetes/</a:t>
            </a:r>
          </a:p>
          <a:p>
            <a:r>
              <a:rPr lang="fr-CA" sz="1000"/>
              <a:t>Reproduced with permission</a:t>
            </a:r>
          </a:p>
        </p:txBody>
      </p:sp>
      <p:sp>
        <p:nvSpPr>
          <p:cNvPr id="7" name="Rogner un rectangle à un seul coin 6"/>
          <p:cNvSpPr/>
          <p:nvPr/>
        </p:nvSpPr>
        <p:spPr>
          <a:xfrm flipH="1">
            <a:off x="2633576" y="1599800"/>
            <a:ext cx="844730" cy="645858"/>
          </a:xfrm>
          <a:prstGeom prst="snip1Rect">
            <a:avLst>
              <a:gd name="adj" fmla="val 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950" b="1" dirty="0">
                <a:solidFill>
                  <a:schemeClr val="tx1"/>
                </a:solidFill>
              </a:rPr>
              <a:t>Population (20-79 group) (million)</a:t>
            </a:r>
          </a:p>
        </p:txBody>
      </p:sp>
      <p:sp>
        <p:nvSpPr>
          <p:cNvPr id="8" name="Rogner un rectangle à un seul coin 7"/>
          <p:cNvSpPr/>
          <p:nvPr/>
        </p:nvSpPr>
        <p:spPr>
          <a:xfrm flipH="1">
            <a:off x="6129811" y="1599800"/>
            <a:ext cx="844730" cy="645858"/>
          </a:xfrm>
          <a:prstGeom prst="snip1Rect">
            <a:avLst>
              <a:gd name="adj" fmla="val 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950" b="1" dirty="0">
                <a:solidFill>
                  <a:schemeClr val="tx1"/>
                </a:solidFill>
              </a:rPr>
              <a:t>Population (20-79 group) (million)</a:t>
            </a:r>
          </a:p>
        </p:txBody>
      </p:sp>
      <p:sp>
        <p:nvSpPr>
          <p:cNvPr id="9" name="Rogner un rectangle à un seul coin 8"/>
          <p:cNvSpPr/>
          <p:nvPr/>
        </p:nvSpPr>
        <p:spPr>
          <a:xfrm flipH="1">
            <a:off x="3561424" y="1599800"/>
            <a:ext cx="844730" cy="645858"/>
          </a:xfrm>
          <a:prstGeom prst="snip1Rect">
            <a:avLst>
              <a:gd name="adj" fmla="val 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950" b="1" dirty="0">
                <a:solidFill>
                  <a:schemeClr val="tx1"/>
                </a:solidFill>
              </a:rPr>
              <a:t>No. of people </a:t>
            </a:r>
            <a:r>
              <a:rPr lang="fr-CA" sz="950" b="1" dirty="0" err="1">
                <a:solidFill>
                  <a:schemeClr val="tx1"/>
                </a:solidFill>
              </a:rPr>
              <a:t>with</a:t>
            </a:r>
            <a:r>
              <a:rPr lang="fr-CA" sz="950" b="1" dirty="0">
                <a:solidFill>
                  <a:schemeClr val="tx1"/>
                </a:solidFill>
              </a:rPr>
              <a:t> </a:t>
            </a:r>
            <a:r>
              <a:rPr lang="fr-CA" sz="950" b="1" dirty="0" err="1">
                <a:solidFill>
                  <a:schemeClr val="tx1"/>
                </a:solidFill>
              </a:rPr>
              <a:t>diabetes</a:t>
            </a:r>
            <a:r>
              <a:rPr lang="fr-CA" sz="950" b="1" dirty="0">
                <a:solidFill>
                  <a:schemeClr val="tx1"/>
                </a:solidFill>
              </a:rPr>
              <a:t> (million)</a:t>
            </a:r>
          </a:p>
        </p:txBody>
      </p:sp>
      <p:sp>
        <p:nvSpPr>
          <p:cNvPr id="10" name="Rogner un rectangle à un seul coin 9"/>
          <p:cNvSpPr/>
          <p:nvPr/>
        </p:nvSpPr>
        <p:spPr>
          <a:xfrm flipH="1">
            <a:off x="7066623" y="1599800"/>
            <a:ext cx="844730" cy="645858"/>
          </a:xfrm>
          <a:prstGeom prst="snip1Rect">
            <a:avLst>
              <a:gd name="adj" fmla="val 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950" b="1" dirty="0">
                <a:solidFill>
                  <a:schemeClr val="tx1"/>
                </a:solidFill>
              </a:rPr>
              <a:t>No. of people </a:t>
            </a:r>
            <a:r>
              <a:rPr lang="fr-CA" sz="950" b="1" dirty="0" err="1">
                <a:solidFill>
                  <a:schemeClr val="tx1"/>
                </a:solidFill>
              </a:rPr>
              <a:t>with</a:t>
            </a:r>
            <a:r>
              <a:rPr lang="fr-CA" sz="950" b="1" dirty="0">
                <a:solidFill>
                  <a:schemeClr val="tx1"/>
                </a:solidFill>
              </a:rPr>
              <a:t> </a:t>
            </a:r>
            <a:r>
              <a:rPr lang="fr-CA" sz="950" b="1" dirty="0" err="1">
                <a:solidFill>
                  <a:schemeClr val="tx1"/>
                </a:solidFill>
              </a:rPr>
              <a:t>diabetes</a:t>
            </a:r>
            <a:r>
              <a:rPr lang="fr-CA" sz="950" b="1" dirty="0">
                <a:solidFill>
                  <a:schemeClr val="tx1"/>
                </a:solidFill>
              </a:rPr>
              <a:t> (million)</a:t>
            </a:r>
          </a:p>
        </p:txBody>
      </p:sp>
      <p:sp>
        <p:nvSpPr>
          <p:cNvPr id="11" name="Rogner un rectangle à un seul coin 10"/>
          <p:cNvSpPr/>
          <p:nvPr/>
        </p:nvSpPr>
        <p:spPr>
          <a:xfrm flipH="1">
            <a:off x="4489271" y="1599800"/>
            <a:ext cx="844730" cy="645858"/>
          </a:xfrm>
          <a:prstGeom prst="snip1Rect">
            <a:avLst>
              <a:gd name="adj" fmla="val 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950" b="1" dirty="0" err="1">
                <a:solidFill>
                  <a:schemeClr val="tx1"/>
                </a:solidFill>
              </a:rPr>
              <a:t>Prevalence</a:t>
            </a:r>
            <a:r>
              <a:rPr lang="fr-CA" sz="950" b="1" dirty="0">
                <a:solidFill>
                  <a:schemeClr val="tx1"/>
                </a:solidFill>
              </a:rPr>
              <a:t> (%)</a:t>
            </a:r>
          </a:p>
        </p:txBody>
      </p:sp>
      <p:sp>
        <p:nvSpPr>
          <p:cNvPr id="12" name="Rogner un rectangle à un seul coin 11"/>
          <p:cNvSpPr/>
          <p:nvPr/>
        </p:nvSpPr>
        <p:spPr>
          <a:xfrm flipH="1">
            <a:off x="8003436" y="1599800"/>
            <a:ext cx="844730" cy="645858"/>
          </a:xfrm>
          <a:prstGeom prst="snip1Rect">
            <a:avLst>
              <a:gd name="adj" fmla="val 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950" b="1" dirty="0" err="1">
                <a:solidFill>
                  <a:schemeClr val="tx1"/>
                </a:solidFill>
              </a:rPr>
              <a:t>Prevalence</a:t>
            </a:r>
            <a:r>
              <a:rPr lang="fr-CA" sz="950" b="1" dirty="0">
                <a:solidFill>
                  <a:schemeClr val="tx1"/>
                </a:solidFill>
              </a:rPr>
              <a:t> (%)</a:t>
            </a:r>
          </a:p>
        </p:txBody>
      </p:sp>
      <p:grpSp>
        <p:nvGrpSpPr>
          <p:cNvPr id="2" name="Group 33"/>
          <p:cNvGrpSpPr>
            <a:grpSpLocks/>
          </p:cNvGrpSpPr>
          <p:nvPr/>
        </p:nvGrpSpPr>
        <p:grpSpPr bwMode="auto">
          <a:xfrm>
            <a:off x="168275" y="2366963"/>
            <a:ext cx="1817688" cy="349250"/>
            <a:chOff x="2220" y="714"/>
            <a:chExt cx="1590" cy="511"/>
          </a:xfrm>
        </p:grpSpPr>
        <p:sp>
          <p:nvSpPr>
            <p:cNvPr id="13357" name="Rectangle 34"/>
            <p:cNvSpPr>
              <a:spLocks noChangeArrowheads="1"/>
            </p:cNvSpPr>
            <p:nvPr/>
          </p:nvSpPr>
          <p:spPr bwMode="auto">
            <a:xfrm>
              <a:off x="2233" y="714"/>
              <a:ext cx="1577" cy="511"/>
            </a:xfrm>
            <a:prstGeom prst="rect">
              <a:avLst/>
            </a:prstGeom>
            <a:solidFill>
              <a:schemeClr val="bg1"/>
            </a:solidFill>
            <a:ln w="9525">
              <a:noFill/>
              <a:miter lim="800000"/>
              <a:headEnd/>
              <a:tailEnd/>
            </a:ln>
          </p:spPr>
          <p:txBody>
            <a:bodyPr anchor="ctr"/>
            <a:lstStyle/>
            <a:p>
              <a:r>
                <a:rPr lang="en-US" sz="1000" b="1"/>
                <a:t>African Region</a:t>
              </a:r>
            </a:p>
          </p:txBody>
        </p:sp>
        <p:sp>
          <p:nvSpPr>
            <p:cNvPr id="13358"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3" name="Group 33"/>
          <p:cNvGrpSpPr>
            <a:grpSpLocks/>
          </p:cNvGrpSpPr>
          <p:nvPr/>
        </p:nvGrpSpPr>
        <p:grpSpPr bwMode="auto">
          <a:xfrm>
            <a:off x="168275" y="3289300"/>
            <a:ext cx="1817688" cy="350838"/>
            <a:chOff x="2220" y="714"/>
            <a:chExt cx="1590" cy="511"/>
          </a:xfrm>
        </p:grpSpPr>
        <p:sp>
          <p:nvSpPr>
            <p:cNvPr id="13355" name="Rectangle 34"/>
            <p:cNvSpPr>
              <a:spLocks noChangeArrowheads="1"/>
            </p:cNvSpPr>
            <p:nvPr/>
          </p:nvSpPr>
          <p:spPr bwMode="auto">
            <a:xfrm>
              <a:off x="2233" y="714"/>
              <a:ext cx="1577" cy="511"/>
            </a:xfrm>
            <a:prstGeom prst="rect">
              <a:avLst/>
            </a:prstGeom>
            <a:solidFill>
              <a:schemeClr val="bg1"/>
            </a:solidFill>
            <a:ln w="9525">
              <a:noFill/>
              <a:miter lim="800000"/>
              <a:headEnd/>
              <a:tailEnd/>
            </a:ln>
          </p:spPr>
          <p:txBody>
            <a:bodyPr anchor="ctr"/>
            <a:lstStyle/>
            <a:p>
              <a:r>
                <a:rPr lang="en-US" sz="1000" b="1"/>
                <a:t>European Region</a:t>
              </a:r>
            </a:p>
          </p:txBody>
        </p:sp>
        <p:sp>
          <p:nvSpPr>
            <p:cNvPr id="13356"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4" name="Group 33"/>
          <p:cNvGrpSpPr>
            <a:grpSpLocks/>
          </p:cNvGrpSpPr>
          <p:nvPr/>
        </p:nvGrpSpPr>
        <p:grpSpPr bwMode="auto">
          <a:xfrm>
            <a:off x="168275" y="3751263"/>
            <a:ext cx="1817688" cy="350837"/>
            <a:chOff x="2220" y="714"/>
            <a:chExt cx="1590" cy="511"/>
          </a:xfrm>
        </p:grpSpPr>
        <p:sp>
          <p:nvSpPr>
            <p:cNvPr id="13353" name="Rectangle 34"/>
            <p:cNvSpPr>
              <a:spLocks noChangeArrowheads="1"/>
            </p:cNvSpPr>
            <p:nvPr/>
          </p:nvSpPr>
          <p:spPr bwMode="auto">
            <a:xfrm>
              <a:off x="2233" y="714"/>
              <a:ext cx="1577" cy="511"/>
            </a:xfrm>
            <a:prstGeom prst="rect">
              <a:avLst/>
            </a:prstGeom>
            <a:solidFill>
              <a:schemeClr val="bg1"/>
            </a:solidFill>
            <a:ln w="9525">
              <a:noFill/>
              <a:miter lim="800000"/>
              <a:headEnd/>
              <a:tailEnd/>
            </a:ln>
          </p:spPr>
          <p:txBody>
            <a:bodyPr anchor="ctr"/>
            <a:lstStyle/>
            <a:p>
              <a:r>
                <a:rPr lang="en-US" sz="1000" b="1"/>
                <a:t>North American Region</a:t>
              </a:r>
            </a:p>
          </p:txBody>
        </p:sp>
        <p:sp>
          <p:nvSpPr>
            <p:cNvPr id="13354"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5" name="Group 33"/>
          <p:cNvGrpSpPr>
            <a:grpSpLocks/>
          </p:cNvGrpSpPr>
          <p:nvPr/>
        </p:nvGrpSpPr>
        <p:grpSpPr bwMode="auto">
          <a:xfrm>
            <a:off x="168275" y="2828925"/>
            <a:ext cx="1817688" cy="349250"/>
            <a:chOff x="2220" y="714"/>
            <a:chExt cx="1590" cy="511"/>
          </a:xfrm>
        </p:grpSpPr>
        <p:sp>
          <p:nvSpPr>
            <p:cNvPr id="13351" name="Rectangle 34"/>
            <p:cNvSpPr>
              <a:spLocks noChangeArrowheads="1"/>
            </p:cNvSpPr>
            <p:nvPr/>
          </p:nvSpPr>
          <p:spPr bwMode="auto">
            <a:xfrm>
              <a:off x="2233" y="714"/>
              <a:ext cx="1577" cy="511"/>
            </a:xfrm>
            <a:prstGeom prst="rect">
              <a:avLst/>
            </a:prstGeom>
            <a:solidFill>
              <a:schemeClr val="bg1"/>
            </a:solidFill>
            <a:ln w="9525">
              <a:noFill/>
              <a:miter lim="800000"/>
              <a:headEnd/>
              <a:tailEnd/>
            </a:ln>
          </p:spPr>
          <p:txBody>
            <a:bodyPr anchor="ctr"/>
            <a:lstStyle/>
            <a:p>
              <a:r>
                <a:rPr lang="en-US" sz="1000" b="1"/>
                <a:t>Eastern Mediterranean and Middle East Region</a:t>
              </a:r>
            </a:p>
          </p:txBody>
        </p:sp>
        <p:sp>
          <p:nvSpPr>
            <p:cNvPr id="13352"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6" name="Group 33"/>
          <p:cNvGrpSpPr>
            <a:grpSpLocks/>
          </p:cNvGrpSpPr>
          <p:nvPr/>
        </p:nvGrpSpPr>
        <p:grpSpPr bwMode="auto">
          <a:xfrm>
            <a:off x="168275" y="4213225"/>
            <a:ext cx="1817688" cy="349250"/>
            <a:chOff x="2220" y="714"/>
            <a:chExt cx="1590" cy="511"/>
          </a:xfrm>
        </p:grpSpPr>
        <p:sp>
          <p:nvSpPr>
            <p:cNvPr id="13349" name="Rectangle 34"/>
            <p:cNvSpPr>
              <a:spLocks noChangeArrowheads="1"/>
            </p:cNvSpPr>
            <p:nvPr/>
          </p:nvSpPr>
          <p:spPr bwMode="auto">
            <a:xfrm>
              <a:off x="2233" y="714"/>
              <a:ext cx="1577" cy="511"/>
            </a:xfrm>
            <a:prstGeom prst="rect">
              <a:avLst/>
            </a:prstGeom>
            <a:solidFill>
              <a:schemeClr val="bg1"/>
            </a:solidFill>
            <a:ln w="9525">
              <a:noFill/>
              <a:miter lim="800000"/>
              <a:headEnd/>
              <a:tailEnd/>
            </a:ln>
          </p:spPr>
          <p:txBody>
            <a:bodyPr anchor="ctr"/>
            <a:lstStyle/>
            <a:p>
              <a:r>
                <a:rPr lang="en-US" sz="1000" b="1"/>
                <a:t>South and Central American Region</a:t>
              </a:r>
            </a:p>
          </p:txBody>
        </p:sp>
        <p:sp>
          <p:nvSpPr>
            <p:cNvPr id="13350"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13" name="Group 33"/>
          <p:cNvGrpSpPr>
            <a:grpSpLocks/>
          </p:cNvGrpSpPr>
          <p:nvPr/>
        </p:nvGrpSpPr>
        <p:grpSpPr bwMode="auto">
          <a:xfrm>
            <a:off x="168275" y="4675188"/>
            <a:ext cx="1817688" cy="349250"/>
            <a:chOff x="2220" y="714"/>
            <a:chExt cx="1590" cy="511"/>
          </a:xfrm>
        </p:grpSpPr>
        <p:sp>
          <p:nvSpPr>
            <p:cNvPr id="13347" name="Rectangle 34"/>
            <p:cNvSpPr>
              <a:spLocks noChangeArrowheads="1"/>
            </p:cNvSpPr>
            <p:nvPr/>
          </p:nvSpPr>
          <p:spPr bwMode="auto">
            <a:xfrm>
              <a:off x="2233" y="714"/>
              <a:ext cx="1577" cy="511"/>
            </a:xfrm>
            <a:prstGeom prst="rect">
              <a:avLst/>
            </a:prstGeom>
            <a:solidFill>
              <a:schemeClr val="bg1"/>
            </a:solidFill>
            <a:ln w="9525">
              <a:noFill/>
              <a:miter lim="800000"/>
              <a:headEnd/>
              <a:tailEnd/>
            </a:ln>
          </p:spPr>
          <p:txBody>
            <a:bodyPr anchor="ctr"/>
            <a:lstStyle/>
            <a:p>
              <a:r>
                <a:rPr lang="en-US" sz="1000" b="1"/>
                <a:t>Southeast Asian Region</a:t>
              </a:r>
            </a:p>
          </p:txBody>
        </p:sp>
        <p:sp>
          <p:nvSpPr>
            <p:cNvPr id="13348"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14" name="Group 33"/>
          <p:cNvGrpSpPr>
            <a:grpSpLocks/>
          </p:cNvGrpSpPr>
          <p:nvPr/>
        </p:nvGrpSpPr>
        <p:grpSpPr bwMode="auto">
          <a:xfrm>
            <a:off x="168275" y="5137150"/>
            <a:ext cx="1817688" cy="349250"/>
            <a:chOff x="2220" y="714"/>
            <a:chExt cx="1590" cy="511"/>
          </a:xfrm>
        </p:grpSpPr>
        <p:sp>
          <p:nvSpPr>
            <p:cNvPr id="13345" name="Rectangle 34"/>
            <p:cNvSpPr>
              <a:spLocks noChangeArrowheads="1"/>
            </p:cNvSpPr>
            <p:nvPr/>
          </p:nvSpPr>
          <p:spPr bwMode="auto">
            <a:xfrm>
              <a:off x="2233" y="714"/>
              <a:ext cx="1577" cy="511"/>
            </a:xfrm>
            <a:prstGeom prst="rect">
              <a:avLst/>
            </a:prstGeom>
            <a:solidFill>
              <a:schemeClr val="bg1"/>
            </a:solidFill>
            <a:ln w="9525">
              <a:noFill/>
              <a:miter lim="800000"/>
              <a:headEnd/>
              <a:tailEnd/>
            </a:ln>
          </p:spPr>
          <p:txBody>
            <a:bodyPr anchor="ctr"/>
            <a:lstStyle/>
            <a:p>
              <a:r>
                <a:rPr lang="en-US" sz="1000" b="1"/>
                <a:t>Western Pacific Region</a:t>
              </a:r>
            </a:p>
          </p:txBody>
        </p:sp>
        <p:sp>
          <p:nvSpPr>
            <p:cNvPr id="13346"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15" name="Group 33"/>
          <p:cNvGrpSpPr>
            <a:grpSpLocks/>
          </p:cNvGrpSpPr>
          <p:nvPr/>
        </p:nvGrpSpPr>
        <p:grpSpPr bwMode="auto">
          <a:xfrm>
            <a:off x="168275" y="5675313"/>
            <a:ext cx="1817688" cy="349250"/>
            <a:chOff x="2220" y="714"/>
            <a:chExt cx="1590" cy="511"/>
          </a:xfrm>
        </p:grpSpPr>
        <p:sp>
          <p:nvSpPr>
            <p:cNvPr id="13343" name="Rectangle 34"/>
            <p:cNvSpPr>
              <a:spLocks noChangeArrowheads="1"/>
            </p:cNvSpPr>
            <p:nvPr/>
          </p:nvSpPr>
          <p:spPr bwMode="auto">
            <a:xfrm>
              <a:off x="2233" y="714"/>
              <a:ext cx="1577" cy="511"/>
            </a:xfrm>
            <a:prstGeom prst="rect">
              <a:avLst/>
            </a:prstGeom>
            <a:solidFill>
              <a:schemeClr val="bg1"/>
            </a:solidFill>
            <a:ln w="9525">
              <a:noFill/>
              <a:miter lim="800000"/>
              <a:headEnd/>
              <a:tailEnd/>
            </a:ln>
          </p:spPr>
          <p:txBody>
            <a:bodyPr anchor="ctr"/>
            <a:lstStyle/>
            <a:p>
              <a:r>
                <a:rPr lang="en-US" sz="1000" b="1"/>
                <a:t>Total</a:t>
              </a:r>
            </a:p>
          </p:txBody>
        </p:sp>
        <p:sp>
          <p:nvSpPr>
            <p:cNvPr id="13344"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anchor="ctr"/>
            <a:lstStyle/>
            <a:p>
              <a:pPr algn="ctr"/>
              <a:endParaRPr lang="fr-FR" sz="1000" b="1"/>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par>
                                <p:cTn id="23" presetID="22" presetClass="entr" presetSubtype="8"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par>
                                <p:cTn id="26" presetID="22" presetClass="entr" presetSubtype="8"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Connecteur droit avec flèche 61"/>
          <p:cNvCxnSpPr/>
          <p:nvPr/>
        </p:nvCxnSpPr>
        <p:spPr>
          <a:xfrm rot="10800000" flipV="1">
            <a:off x="2679700" y="2779713"/>
            <a:ext cx="2590800" cy="20637"/>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4" name="Connecteur droit avec flèche 63"/>
          <p:cNvCxnSpPr/>
          <p:nvPr/>
        </p:nvCxnSpPr>
        <p:spPr>
          <a:xfrm rot="10800000" flipV="1">
            <a:off x="2905125" y="2797175"/>
            <a:ext cx="2428875" cy="227013"/>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6" name="Connecteur droit avec flèche 65"/>
          <p:cNvCxnSpPr/>
          <p:nvPr/>
        </p:nvCxnSpPr>
        <p:spPr>
          <a:xfrm rot="10800000" flipV="1">
            <a:off x="2940050" y="2851150"/>
            <a:ext cx="2403475" cy="369888"/>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8" name="Connecteur droit avec flèche 67"/>
          <p:cNvCxnSpPr>
            <a:endCxn id="15429" idx="3"/>
          </p:cNvCxnSpPr>
          <p:nvPr/>
        </p:nvCxnSpPr>
        <p:spPr>
          <a:xfrm rot="10800000" flipV="1">
            <a:off x="3159125" y="2859088"/>
            <a:ext cx="2263775" cy="550862"/>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10" name="Connecteur droit avec flèche 109"/>
          <p:cNvCxnSpPr/>
          <p:nvPr/>
        </p:nvCxnSpPr>
        <p:spPr>
          <a:xfrm rot="10800000" flipV="1">
            <a:off x="3384550" y="2984500"/>
            <a:ext cx="1860550" cy="595313"/>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96" name="Connecteur droit avec flèche 95"/>
          <p:cNvCxnSpPr>
            <a:endCxn id="15419" idx="1"/>
          </p:cNvCxnSpPr>
          <p:nvPr/>
        </p:nvCxnSpPr>
        <p:spPr>
          <a:xfrm>
            <a:off x="6418263" y="3021013"/>
            <a:ext cx="687387" cy="263525"/>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98" name="Connecteur droit avec flèche 97"/>
          <p:cNvCxnSpPr/>
          <p:nvPr/>
        </p:nvCxnSpPr>
        <p:spPr>
          <a:xfrm>
            <a:off x="6329363" y="3128963"/>
            <a:ext cx="633412" cy="315912"/>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00" name="Connecteur droit avec flèche 99"/>
          <p:cNvCxnSpPr/>
          <p:nvPr/>
        </p:nvCxnSpPr>
        <p:spPr>
          <a:xfrm rot="16200000" flipH="1">
            <a:off x="6093620" y="3275806"/>
            <a:ext cx="423862" cy="346075"/>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02" name="Connecteur droit avec flèche 101"/>
          <p:cNvCxnSpPr/>
          <p:nvPr/>
        </p:nvCxnSpPr>
        <p:spPr>
          <a:xfrm rot="5400000">
            <a:off x="5285582" y="3442494"/>
            <a:ext cx="684212" cy="165100"/>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04" name="Connecteur droit avec flèche 103"/>
          <p:cNvCxnSpPr/>
          <p:nvPr/>
        </p:nvCxnSpPr>
        <p:spPr>
          <a:xfrm rot="5400000">
            <a:off x="4707732" y="3196431"/>
            <a:ext cx="755650" cy="674687"/>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06" name="Connecteur droit avec flèche 105"/>
          <p:cNvCxnSpPr/>
          <p:nvPr/>
        </p:nvCxnSpPr>
        <p:spPr>
          <a:xfrm rot="10800000" flipV="1">
            <a:off x="4173538" y="3136900"/>
            <a:ext cx="1071562" cy="684213"/>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08" name="Connecteur droit avec flèche 107"/>
          <p:cNvCxnSpPr/>
          <p:nvPr/>
        </p:nvCxnSpPr>
        <p:spPr>
          <a:xfrm rot="10800000" flipV="1">
            <a:off x="3816350" y="3030538"/>
            <a:ext cx="1463675" cy="674687"/>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p:nvPr/>
        </p:nvCxnSpPr>
        <p:spPr>
          <a:xfrm rot="16200000" flipV="1">
            <a:off x="5003801" y="1820862"/>
            <a:ext cx="874712" cy="538163"/>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1" name="Connecteur droit avec flèche 70"/>
          <p:cNvCxnSpPr>
            <a:stCxn id="15400" idx="0"/>
          </p:cNvCxnSpPr>
          <p:nvPr/>
        </p:nvCxnSpPr>
        <p:spPr>
          <a:xfrm rot="16200000" flipV="1">
            <a:off x="5318126" y="2000250"/>
            <a:ext cx="741362" cy="46037"/>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3" name="Connecteur droit avec flèche 72"/>
          <p:cNvCxnSpPr/>
          <p:nvPr/>
        </p:nvCxnSpPr>
        <p:spPr>
          <a:xfrm rot="5400000" flipH="1" flipV="1">
            <a:off x="5917406" y="1893095"/>
            <a:ext cx="517525" cy="233362"/>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5" name="Connecteur droit avec flèche 74"/>
          <p:cNvCxnSpPr/>
          <p:nvPr/>
        </p:nvCxnSpPr>
        <p:spPr>
          <a:xfrm rot="5400000" flipH="1" flipV="1">
            <a:off x="6145213" y="1931988"/>
            <a:ext cx="555625" cy="422275"/>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Connecteur droit avec flèche 76"/>
          <p:cNvCxnSpPr/>
          <p:nvPr/>
        </p:nvCxnSpPr>
        <p:spPr>
          <a:xfrm flipV="1">
            <a:off x="6319838" y="2025650"/>
            <a:ext cx="601662" cy="439738"/>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0" name="Connecteur droit avec flèche 79"/>
          <p:cNvCxnSpPr/>
          <p:nvPr/>
        </p:nvCxnSpPr>
        <p:spPr>
          <a:xfrm flipV="1">
            <a:off x="6383338" y="2222500"/>
            <a:ext cx="715962" cy="314325"/>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3" name="Connecteur droit avec flèche 82"/>
          <p:cNvCxnSpPr>
            <a:endCxn id="15406" idx="1"/>
          </p:cNvCxnSpPr>
          <p:nvPr/>
        </p:nvCxnSpPr>
        <p:spPr>
          <a:xfrm flipV="1">
            <a:off x="6427788" y="2306638"/>
            <a:ext cx="842962" cy="355600"/>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6" name="Connecteur droit avec flèche 85"/>
          <p:cNvCxnSpPr>
            <a:endCxn id="15415" idx="1"/>
          </p:cNvCxnSpPr>
          <p:nvPr/>
        </p:nvCxnSpPr>
        <p:spPr>
          <a:xfrm flipV="1">
            <a:off x="6472238" y="2522538"/>
            <a:ext cx="920750" cy="203200"/>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9" name="Connecteur droit avec flèche 88"/>
          <p:cNvCxnSpPr>
            <a:endCxn id="15416" idx="1"/>
          </p:cNvCxnSpPr>
          <p:nvPr/>
        </p:nvCxnSpPr>
        <p:spPr>
          <a:xfrm flipV="1">
            <a:off x="6383338" y="2727325"/>
            <a:ext cx="1044575" cy="87313"/>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93" name="Connecteur droit avec flèche 92"/>
          <p:cNvCxnSpPr/>
          <p:nvPr/>
        </p:nvCxnSpPr>
        <p:spPr>
          <a:xfrm>
            <a:off x="6238875" y="2868613"/>
            <a:ext cx="1219200" cy="17462"/>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4" name="Connecteur droit avec flèche 53"/>
          <p:cNvCxnSpPr/>
          <p:nvPr/>
        </p:nvCxnSpPr>
        <p:spPr>
          <a:xfrm rot="10800000">
            <a:off x="4500563" y="1598613"/>
            <a:ext cx="1111250" cy="992187"/>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a:stCxn id="15400" idx="1"/>
            <a:endCxn id="15409" idx="3"/>
          </p:cNvCxnSpPr>
          <p:nvPr/>
        </p:nvCxnSpPr>
        <p:spPr>
          <a:xfrm rot="10800000">
            <a:off x="3048000" y="2109788"/>
            <a:ext cx="2241550" cy="530225"/>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rot="10800000">
            <a:off x="3478213" y="1912938"/>
            <a:ext cx="1936750" cy="695325"/>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nvCxnSpPr>
        <p:spPr>
          <a:xfrm rot="10800000">
            <a:off x="3989388" y="1768475"/>
            <a:ext cx="1524000" cy="831850"/>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p:nvPr/>
        </p:nvCxnSpPr>
        <p:spPr>
          <a:xfrm rot="10800000">
            <a:off x="2787650" y="2351088"/>
            <a:ext cx="2330450" cy="311150"/>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0" name="Connecteur droit avec flèche 59"/>
          <p:cNvCxnSpPr/>
          <p:nvPr/>
        </p:nvCxnSpPr>
        <p:spPr>
          <a:xfrm rot="10800000">
            <a:off x="2635250" y="2540000"/>
            <a:ext cx="2447925" cy="193675"/>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9" name="Connecteur droit avec flèche 68"/>
          <p:cNvCxnSpPr>
            <a:endCxn id="15423" idx="0"/>
          </p:cNvCxnSpPr>
          <p:nvPr/>
        </p:nvCxnSpPr>
        <p:spPr>
          <a:xfrm rot="16200000" flipH="1">
            <a:off x="5807075" y="3560763"/>
            <a:ext cx="422275" cy="41275"/>
          </a:xfrm>
          <a:prstGeom prst="straightConnector1">
            <a:avLst/>
          </a:prstGeom>
          <a:ln w="50800">
            <a:solidFill>
              <a:schemeClr val="bg2"/>
            </a:solidFill>
            <a:tailEnd type="arrow" w="sm" len="sm"/>
          </a:ln>
        </p:spPr>
        <p:style>
          <a:lnRef idx="1">
            <a:schemeClr val="accent1"/>
          </a:lnRef>
          <a:fillRef idx="0">
            <a:schemeClr val="accent1"/>
          </a:fillRef>
          <a:effectRef idx="0">
            <a:schemeClr val="accent1"/>
          </a:effectRef>
          <a:fontRef idx="minor">
            <a:schemeClr val="tx1"/>
          </a:fontRef>
        </p:style>
      </p:cxnSp>
      <p:pic>
        <p:nvPicPr>
          <p:cNvPr id="15391" name="Image 10" descr="43-Inflammation_fig1_FILM_fond.png"/>
          <p:cNvPicPr>
            <a:picLocks noChangeAspect="1"/>
          </p:cNvPicPr>
          <p:nvPr/>
        </p:nvPicPr>
        <p:blipFill>
          <a:blip r:embed="rId2" cstate="print"/>
          <a:srcRect/>
          <a:stretch>
            <a:fillRect/>
          </a:stretch>
        </p:blipFill>
        <p:spPr bwMode="auto">
          <a:xfrm>
            <a:off x="188913" y="1025525"/>
            <a:ext cx="8731250" cy="4111625"/>
          </a:xfrm>
          <a:prstGeom prst="rect">
            <a:avLst/>
          </a:prstGeom>
          <a:noFill/>
          <a:ln w="9525">
            <a:noFill/>
            <a:miter lim="800000"/>
            <a:headEnd/>
            <a:tailEnd/>
          </a:ln>
        </p:spPr>
      </p:pic>
      <p:sp>
        <p:nvSpPr>
          <p:cNvPr id="15392" name="Titre 1"/>
          <p:cNvSpPr>
            <a:spLocks noGrp="1"/>
          </p:cNvSpPr>
          <p:nvPr>
            <p:ph type="title"/>
          </p:nvPr>
        </p:nvSpPr>
        <p:spPr>
          <a:xfrm>
            <a:off x="179388" y="217488"/>
            <a:ext cx="8280400" cy="400050"/>
          </a:xfrm>
        </p:spPr>
        <p:txBody>
          <a:bodyPr/>
          <a:lstStyle/>
          <a:p>
            <a:r>
              <a:rPr lang="fr-FR" sz="2000">
                <a:solidFill>
                  <a:schemeClr val="tx1"/>
                </a:solidFill>
              </a:rPr>
              <a:t>ADIPOSE TISSUE AS AN ENDOCRINE ORGAN</a:t>
            </a:r>
          </a:p>
        </p:txBody>
      </p:sp>
      <p:pic>
        <p:nvPicPr>
          <p:cNvPr id="15393" name="Image 5" descr="legende.png"/>
          <p:cNvPicPr>
            <a:picLocks noChangeAspect="1"/>
          </p:cNvPicPr>
          <p:nvPr/>
        </p:nvPicPr>
        <p:blipFill>
          <a:blip r:embed="rId3" cstate="print"/>
          <a:srcRect/>
          <a:stretch>
            <a:fillRect/>
          </a:stretch>
        </p:blipFill>
        <p:spPr bwMode="auto">
          <a:xfrm>
            <a:off x="203200" y="4922838"/>
            <a:ext cx="6081713" cy="1143000"/>
          </a:xfrm>
          <a:prstGeom prst="rect">
            <a:avLst/>
          </a:prstGeom>
          <a:noFill/>
          <a:ln w="9525">
            <a:noFill/>
            <a:miter lim="800000"/>
            <a:headEnd/>
            <a:tailEnd/>
          </a:ln>
        </p:spPr>
      </p:pic>
      <p:sp>
        <p:nvSpPr>
          <p:cNvPr id="15394" name="ZoneTexte 21"/>
          <p:cNvSpPr txBox="1">
            <a:spLocks noChangeArrowheads="1"/>
          </p:cNvSpPr>
          <p:nvPr/>
        </p:nvSpPr>
        <p:spPr bwMode="auto">
          <a:xfrm>
            <a:off x="504825" y="4959350"/>
            <a:ext cx="781050" cy="292100"/>
          </a:xfrm>
          <a:prstGeom prst="rect">
            <a:avLst/>
          </a:prstGeom>
          <a:noFill/>
          <a:ln w="9525">
            <a:noFill/>
            <a:miter lim="800000"/>
            <a:headEnd/>
            <a:tailEnd/>
          </a:ln>
        </p:spPr>
        <p:txBody>
          <a:bodyPr wrap="none">
            <a:spAutoFit/>
          </a:bodyPr>
          <a:lstStyle/>
          <a:p>
            <a:r>
              <a:rPr lang="fr-CA" sz="1300" b="1" i="1">
                <a:solidFill>
                  <a:srgbClr val="C00000"/>
                </a:solidFill>
              </a:rPr>
              <a:t>Legend</a:t>
            </a:r>
          </a:p>
        </p:txBody>
      </p:sp>
      <p:sp>
        <p:nvSpPr>
          <p:cNvPr id="15395" name="ZoneTexte 7"/>
          <p:cNvSpPr txBox="1">
            <a:spLocks noChangeArrowheads="1"/>
          </p:cNvSpPr>
          <p:nvPr/>
        </p:nvSpPr>
        <p:spPr bwMode="auto">
          <a:xfrm>
            <a:off x="250825" y="5181600"/>
            <a:ext cx="1908175" cy="862013"/>
          </a:xfrm>
          <a:prstGeom prst="rect">
            <a:avLst/>
          </a:prstGeom>
          <a:noFill/>
          <a:ln w="9525">
            <a:noFill/>
            <a:miter lim="800000"/>
            <a:headEnd/>
            <a:tailEnd/>
          </a:ln>
        </p:spPr>
        <p:txBody>
          <a:bodyPr wrap="none">
            <a:spAutoFit/>
          </a:bodyPr>
          <a:lstStyle/>
          <a:p>
            <a:pPr>
              <a:lnSpc>
                <a:spcPts val="1000"/>
              </a:lnSpc>
            </a:pPr>
            <a:r>
              <a:rPr lang="fr-CA" sz="800"/>
              <a:t>ASP= Acylation-stimulating protein</a:t>
            </a:r>
          </a:p>
          <a:p>
            <a:pPr>
              <a:lnSpc>
                <a:spcPts val="1000"/>
              </a:lnSpc>
            </a:pPr>
            <a:r>
              <a:rPr lang="fr-CA" sz="800"/>
              <a:t>FFA= Free fatty acid</a:t>
            </a:r>
          </a:p>
          <a:p>
            <a:pPr>
              <a:lnSpc>
                <a:spcPts val="1000"/>
              </a:lnSpc>
            </a:pPr>
            <a:r>
              <a:rPr lang="fr-CA" sz="800"/>
              <a:t>FIAF= Fasting-induced adipose factor</a:t>
            </a:r>
          </a:p>
          <a:p>
            <a:pPr>
              <a:lnSpc>
                <a:spcPts val="1000"/>
              </a:lnSpc>
            </a:pPr>
            <a:r>
              <a:rPr lang="fr-CA" sz="800"/>
              <a:t>HGF= Hepatocyte growth factor</a:t>
            </a:r>
          </a:p>
          <a:p>
            <a:pPr>
              <a:lnSpc>
                <a:spcPts val="1000"/>
              </a:lnSpc>
            </a:pPr>
            <a:r>
              <a:rPr lang="fr-CA" sz="800"/>
              <a:t>IGF-1 = Insulin-like growth factor-1</a:t>
            </a:r>
          </a:p>
          <a:p>
            <a:pPr>
              <a:lnSpc>
                <a:spcPts val="1000"/>
              </a:lnSpc>
            </a:pPr>
            <a:r>
              <a:rPr lang="fr-CA" sz="800"/>
              <a:t>IL= Interleukin</a:t>
            </a:r>
          </a:p>
        </p:txBody>
      </p:sp>
      <p:sp>
        <p:nvSpPr>
          <p:cNvPr id="15396" name="ZoneTexte 8"/>
          <p:cNvSpPr txBox="1">
            <a:spLocks noChangeArrowheads="1"/>
          </p:cNvSpPr>
          <p:nvPr/>
        </p:nvSpPr>
        <p:spPr bwMode="auto">
          <a:xfrm>
            <a:off x="2097088" y="5181600"/>
            <a:ext cx="2244725" cy="862013"/>
          </a:xfrm>
          <a:prstGeom prst="rect">
            <a:avLst/>
          </a:prstGeom>
          <a:noFill/>
          <a:ln w="9525">
            <a:noFill/>
            <a:miter lim="800000"/>
            <a:headEnd/>
            <a:tailEnd/>
          </a:ln>
        </p:spPr>
        <p:txBody>
          <a:bodyPr wrap="none">
            <a:spAutoFit/>
          </a:bodyPr>
          <a:lstStyle/>
          <a:p>
            <a:pPr>
              <a:lnSpc>
                <a:spcPts val="1000"/>
              </a:lnSpc>
            </a:pPr>
            <a:r>
              <a:rPr lang="fr-CA" sz="800"/>
              <a:t>MCP-1= Monocyte chemoattractant protein-1</a:t>
            </a:r>
          </a:p>
          <a:p>
            <a:pPr>
              <a:lnSpc>
                <a:spcPts val="1000"/>
              </a:lnSpc>
            </a:pPr>
            <a:r>
              <a:rPr lang="en-US" sz="800"/>
              <a:t>MIF= Macrophage migration inhibitory factor</a:t>
            </a:r>
          </a:p>
          <a:p>
            <a:pPr>
              <a:lnSpc>
                <a:spcPts val="1000"/>
              </a:lnSpc>
            </a:pPr>
            <a:r>
              <a:rPr lang="fr-CA" sz="800"/>
              <a:t>NGF= Nerve growth factor</a:t>
            </a:r>
          </a:p>
          <a:p>
            <a:pPr>
              <a:lnSpc>
                <a:spcPts val="1000"/>
              </a:lnSpc>
            </a:pPr>
            <a:r>
              <a:rPr lang="fr-CA" sz="800"/>
              <a:t>PAI-1= Plasminogen activator inhibitor-1</a:t>
            </a:r>
          </a:p>
          <a:p>
            <a:pPr>
              <a:lnSpc>
                <a:spcPts val="1000"/>
              </a:lnSpc>
            </a:pPr>
            <a:r>
              <a:rPr lang="fr-CA" sz="800"/>
              <a:t>PGE</a:t>
            </a:r>
            <a:r>
              <a:rPr lang="fr-CA" sz="800" baseline="-25000"/>
              <a:t>2</a:t>
            </a:r>
            <a:r>
              <a:rPr lang="fr-CA" sz="800"/>
              <a:t>= Prostaglandin E</a:t>
            </a:r>
            <a:r>
              <a:rPr lang="fr-CA" sz="800" baseline="-25000"/>
              <a:t>2</a:t>
            </a:r>
          </a:p>
          <a:p>
            <a:pPr>
              <a:lnSpc>
                <a:spcPts val="1000"/>
              </a:lnSpc>
            </a:pPr>
            <a:r>
              <a:rPr lang="fr-CA" sz="800"/>
              <a:t>PGF</a:t>
            </a:r>
            <a:r>
              <a:rPr lang="fr-CA" sz="800" baseline="-25000"/>
              <a:t>2</a:t>
            </a:r>
            <a:r>
              <a:rPr lang="el-GR" sz="800" baseline="-25000"/>
              <a:t>α</a:t>
            </a:r>
            <a:r>
              <a:rPr lang="fr-CA" sz="800"/>
              <a:t>= 8-iso-prostaglandin F</a:t>
            </a:r>
            <a:r>
              <a:rPr lang="fr-CA" sz="800" baseline="-25000"/>
              <a:t>2</a:t>
            </a:r>
            <a:r>
              <a:rPr lang="el-GR" sz="800" baseline="-25000"/>
              <a:t>α</a:t>
            </a:r>
            <a:endParaRPr lang="fr-CA" sz="800" baseline="-25000"/>
          </a:p>
        </p:txBody>
      </p:sp>
      <p:sp>
        <p:nvSpPr>
          <p:cNvPr id="15397" name="ZoneTexte 9"/>
          <p:cNvSpPr txBox="1">
            <a:spLocks noChangeArrowheads="1"/>
          </p:cNvSpPr>
          <p:nvPr/>
        </p:nvSpPr>
        <p:spPr bwMode="auto">
          <a:xfrm>
            <a:off x="4213225" y="5191125"/>
            <a:ext cx="2108200" cy="830263"/>
          </a:xfrm>
          <a:prstGeom prst="rect">
            <a:avLst/>
          </a:prstGeom>
          <a:noFill/>
          <a:ln w="9525">
            <a:noFill/>
            <a:miter lim="800000"/>
            <a:headEnd/>
            <a:tailEnd/>
          </a:ln>
        </p:spPr>
        <p:txBody>
          <a:bodyPr wrap="none">
            <a:spAutoFit/>
          </a:bodyPr>
          <a:lstStyle/>
          <a:p>
            <a:r>
              <a:rPr lang="fr-CA" sz="800"/>
              <a:t>PGI</a:t>
            </a:r>
            <a:r>
              <a:rPr lang="fr-CA" sz="800" baseline="-25000"/>
              <a:t>2</a:t>
            </a:r>
            <a:r>
              <a:rPr lang="fr-CA" sz="800"/>
              <a:t>= Prostaglandin I</a:t>
            </a:r>
            <a:r>
              <a:rPr lang="fr-CA" sz="800" baseline="-25000"/>
              <a:t>2</a:t>
            </a:r>
          </a:p>
          <a:p>
            <a:r>
              <a:rPr lang="fr-CA" sz="800"/>
              <a:t>RAS= Renin-angiotensin system</a:t>
            </a:r>
          </a:p>
          <a:p>
            <a:r>
              <a:rPr lang="fr-CA" sz="800"/>
              <a:t>TF= Tissue factor</a:t>
            </a:r>
          </a:p>
          <a:p>
            <a:r>
              <a:rPr lang="fr-CA" sz="800"/>
              <a:t>TGF-</a:t>
            </a:r>
            <a:r>
              <a:rPr lang="el-GR" sz="800"/>
              <a:t>β</a:t>
            </a:r>
            <a:r>
              <a:rPr lang="fr-CA" sz="800"/>
              <a:t>= Transforming growth factor-β</a:t>
            </a:r>
          </a:p>
          <a:p>
            <a:r>
              <a:rPr lang="fr-CA" sz="800"/>
              <a:t>TNF-</a:t>
            </a:r>
            <a:r>
              <a:rPr lang="el-GR" sz="800"/>
              <a:t>α</a:t>
            </a:r>
            <a:r>
              <a:rPr lang="fr-CA" sz="800"/>
              <a:t>= Tumor necrosis factor-</a:t>
            </a:r>
            <a:r>
              <a:rPr lang="el-GR" sz="800"/>
              <a:t>α</a:t>
            </a:r>
            <a:endParaRPr lang="fr-CA" sz="800"/>
          </a:p>
          <a:p>
            <a:r>
              <a:rPr lang="fr-CA" sz="800"/>
              <a:t>VEGF= Vascular endothelial growth factor</a:t>
            </a:r>
          </a:p>
        </p:txBody>
      </p:sp>
      <p:sp>
        <p:nvSpPr>
          <p:cNvPr id="15398" name="ZoneTexte 11"/>
          <p:cNvSpPr txBox="1">
            <a:spLocks noChangeArrowheads="1"/>
          </p:cNvSpPr>
          <p:nvPr/>
        </p:nvSpPr>
        <p:spPr bwMode="auto">
          <a:xfrm>
            <a:off x="3773488" y="1327150"/>
            <a:ext cx="1154112" cy="292100"/>
          </a:xfrm>
          <a:prstGeom prst="rect">
            <a:avLst/>
          </a:prstGeom>
          <a:noFill/>
          <a:ln w="9525">
            <a:noFill/>
            <a:miter lim="800000"/>
            <a:headEnd/>
            <a:tailEnd/>
          </a:ln>
        </p:spPr>
        <p:txBody>
          <a:bodyPr wrap="none">
            <a:spAutoFit/>
          </a:bodyPr>
          <a:lstStyle/>
          <a:p>
            <a:r>
              <a:rPr lang="fr-CA" sz="1300" b="1"/>
              <a:t>Adiponectin</a:t>
            </a:r>
          </a:p>
        </p:txBody>
      </p:sp>
      <p:sp>
        <p:nvSpPr>
          <p:cNvPr id="15399" name="ZoneTexte 12"/>
          <p:cNvSpPr txBox="1">
            <a:spLocks noChangeArrowheads="1"/>
          </p:cNvSpPr>
          <p:nvPr/>
        </p:nvSpPr>
        <p:spPr bwMode="auto">
          <a:xfrm>
            <a:off x="4876800" y="1335088"/>
            <a:ext cx="501650" cy="293687"/>
          </a:xfrm>
          <a:prstGeom prst="rect">
            <a:avLst/>
          </a:prstGeom>
          <a:noFill/>
          <a:ln w="9525">
            <a:noFill/>
            <a:miter lim="800000"/>
            <a:headEnd/>
            <a:tailEnd/>
          </a:ln>
        </p:spPr>
        <p:txBody>
          <a:bodyPr wrap="none">
            <a:spAutoFit/>
          </a:bodyPr>
          <a:lstStyle/>
          <a:p>
            <a:r>
              <a:rPr lang="fr-CA" sz="1300" b="1"/>
              <a:t>FFA</a:t>
            </a:r>
          </a:p>
        </p:txBody>
      </p:sp>
      <p:sp>
        <p:nvSpPr>
          <p:cNvPr id="15400" name="ZoneTexte 13"/>
          <p:cNvSpPr txBox="1">
            <a:spLocks noChangeArrowheads="1"/>
          </p:cNvSpPr>
          <p:nvPr/>
        </p:nvSpPr>
        <p:spPr bwMode="auto">
          <a:xfrm>
            <a:off x="5289550" y="2393950"/>
            <a:ext cx="844550" cy="492125"/>
          </a:xfrm>
          <a:prstGeom prst="rect">
            <a:avLst/>
          </a:prstGeom>
          <a:noFill/>
          <a:ln w="9525">
            <a:noFill/>
            <a:miter lim="800000"/>
            <a:headEnd/>
            <a:tailEnd/>
          </a:ln>
        </p:spPr>
        <p:txBody>
          <a:bodyPr wrap="none">
            <a:spAutoFit/>
          </a:bodyPr>
          <a:lstStyle/>
          <a:p>
            <a:pPr algn="ctr"/>
            <a:r>
              <a:rPr lang="fr-CA" sz="1300" b="1"/>
              <a:t>Adipose</a:t>
            </a:r>
          </a:p>
          <a:p>
            <a:pPr algn="ctr"/>
            <a:r>
              <a:rPr lang="fr-CA" sz="1300" b="1"/>
              <a:t>Tissue</a:t>
            </a:r>
          </a:p>
        </p:txBody>
      </p:sp>
      <p:sp>
        <p:nvSpPr>
          <p:cNvPr id="15401" name="ZoneTexte 14"/>
          <p:cNvSpPr txBox="1">
            <a:spLocks noChangeArrowheads="1"/>
          </p:cNvSpPr>
          <p:nvPr/>
        </p:nvSpPr>
        <p:spPr bwMode="auto">
          <a:xfrm>
            <a:off x="5297488" y="1389063"/>
            <a:ext cx="688975" cy="292100"/>
          </a:xfrm>
          <a:prstGeom prst="rect">
            <a:avLst/>
          </a:prstGeom>
          <a:noFill/>
          <a:ln w="9525">
            <a:noFill/>
            <a:miter lim="800000"/>
            <a:headEnd/>
            <a:tailEnd/>
          </a:ln>
        </p:spPr>
        <p:txBody>
          <a:bodyPr wrap="none">
            <a:spAutoFit/>
          </a:bodyPr>
          <a:lstStyle/>
          <a:p>
            <a:r>
              <a:rPr lang="fr-CA" sz="1300" b="1"/>
              <a:t>Leptin</a:t>
            </a:r>
          </a:p>
        </p:txBody>
      </p:sp>
      <p:sp>
        <p:nvSpPr>
          <p:cNvPr id="15402" name="ZoneTexte 15"/>
          <p:cNvSpPr txBox="1">
            <a:spLocks noChangeArrowheads="1"/>
          </p:cNvSpPr>
          <p:nvPr/>
        </p:nvSpPr>
        <p:spPr bwMode="auto">
          <a:xfrm>
            <a:off x="5934075" y="1470025"/>
            <a:ext cx="1187450" cy="292100"/>
          </a:xfrm>
          <a:prstGeom prst="rect">
            <a:avLst/>
          </a:prstGeom>
          <a:noFill/>
          <a:ln w="9525">
            <a:noFill/>
            <a:miter lim="800000"/>
            <a:headEnd/>
            <a:tailEnd/>
          </a:ln>
        </p:spPr>
        <p:txBody>
          <a:bodyPr wrap="none">
            <a:spAutoFit/>
          </a:bodyPr>
          <a:lstStyle/>
          <a:p>
            <a:r>
              <a:rPr lang="fr-CA" sz="1300" b="1"/>
              <a:t>Adipsin/ASP</a:t>
            </a:r>
          </a:p>
        </p:txBody>
      </p:sp>
      <p:sp>
        <p:nvSpPr>
          <p:cNvPr id="15403" name="ZoneTexte 16"/>
          <p:cNvSpPr txBox="1">
            <a:spLocks noChangeArrowheads="1"/>
          </p:cNvSpPr>
          <p:nvPr/>
        </p:nvSpPr>
        <p:spPr bwMode="auto">
          <a:xfrm>
            <a:off x="6454775" y="1631950"/>
            <a:ext cx="598488" cy="292100"/>
          </a:xfrm>
          <a:prstGeom prst="rect">
            <a:avLst/>
          </a:prstGeom>
          <a:noFill/>
          <a:ln w="9525">
            <a:noFill/>
            <a:miter lim="800000"/>
            <a:headEnd/>
            <a:tailEnd/>
          </a:ln>
        </p:spPr>
        <p:txBody>
          <a:bodyPr wrap="none">
            <a:spAutoFit/>
          </a:bodyPr>
          <a:lstStyle/>
          <a:p>
            <a:r>
              <a:rPr lang="fr-CA" sz="1300" b="1"/>
              <a:t>PAI-1</a:t>
            </a:r>
          </a:p>
        </p:txBody>
      </p:sp>
      <p:sp>
        <p:nvSpPr>
          <p:cNvPr id="15404" name="ZoneTexte 17"/>
          <p:cNvSpPr txBox="1">
            <a:spLocks noChangeArrowheads="1"/>
          </p:cNvSpPr>
          <p:nvPr/>
        </p:nvSpPr>
        <p:spPr bwMode="auto">
          <a:xfrm>
            <a:off x="6848475" y="1784350"/>
            <a:ext cx="1801813" cy="292100"/>
          </a:xfrm>
          <a:prstGeom prst="rect">
            <a:avLst/>
          </a:prstGeom>
          <a:noFill/>
          <a:ln w="9525">
            <a:noFill/>
            <a:miter lim="800000"/>
            <a:headEnd/>
            <a:tailEnd/>
          </a:ln>
        </p:spPr>
        <p:txBody>
          <a:bodyPr wrap="none">
            <a:spAutoFit/>
          </a:bodyPr>
          <a:lstStyle/>
          <a:p>
            <a:r>
              <a:rPr lang="fr-CA" sz="1300" b="1"/>
              <a:t>Complement factors</a:t>
            </a:r>
          </a:p>
        </p:txBody>
      </p:sp>
      <p:sp>
        <p:nvSpPr>
          <p:cNvPr id="15405" name="ZoneTexte 18"/>
          <p:cNvSpPr txBox="1">
            <a:spLocks noChangeArrowheads="1"/>
          </p:cNvSpPr>
          <p:nvPr/>
        </p:nvSpPr>
        <p:spPr bwMode="auto">
          <a:xfrm>
            <a:off x="7091363" y="1954213"/>
            <a:ext cx="482600" cy="292100"/>
          </a:xfrm>
          <a:prstGeom prst="rect">
            <a:avLst/>
          </a:prstGeom>
          <a:noFill/>
          <a:ln w="9525">
            <a:noFill/>
            <a:miter lim="800000"/>
            <a:headEnd/>
            <a:tailEnd/>
          </a:ln>
        </p:spPr>
        <p:txBody>
          <a:bodyPr wrap="none">
            <a:spAutoFit/>
          </a:bodyPr>
          <a:lstStyle/>
          <a:p>
            <a:r>
              <a:rPr lang="fr-CA" sz="1300" b="1"/>
              <a:t>IL-6</a:t>
            </a:r>
          </a:p>
        </p:txBody>
      </p:sp>
      <p:sp>
        <p:nvSpPr>
          <p:cNvPr id="15406" name="ZoneTexte 19"/>
          <p:cNvSpPr txBox="1">
            <a:spLocks noChangeArrowheads="1"/>
          </p:cNvSpPr>
          <p:nvPr/>
        </p:nvSpPr>
        <p:spPr bwMode="auto">
          <a:xfrm>
            <a:off x="7270750" y="2160588"/>
            <a:ext cx="668338" cy="292100"/>
          </a:xfrm>
          <a:prstGeom prst="rect">
            <a:avLst/>
          </a:prstGeom>
          <a:noFill/>
          <a:ln w="9525">
            <a:noFill/>
            <a:miter lim="800000"/>
            <a:headEnd/>
            <a:tailEnd/>
          </a:ln>
        </p:spPr>
        <p:txBody>
          <a:bodyPr wrap="none">
            <a:spAutoFit/>
          </a:bodyPr>
          <a:lstStyle/>
          <a:p>
            <a:r>
              <a:rPr lang="fr-CA" sz="1300" b="1"/>
              <a:t>TNF-</a:t>
            </a:r>
            <a:r>
              <a:rPr lang="el-GR" sz="1300" b="1"/>
              <a:t>α</a:t>
            </a:r>
            <a:endParaRPr lang="fr-CA" sz="1300" b="1"/>
          </a:p>
        </p:txBody>
      </p:sp>
      <p:sp>
        <p:nvSpPr>
          <p:cNvPr id="15407" name="ZoneTexte 20"/>
          <p:cNvSpPr txBox="1">
            <a:spLocks noChangeArrowheads="1"/>
          </p:cNvSpPr>
          <p:nvPr/>
        </p:nvSpPr>
        <p:spPr bwMode="auto">
          <a:xfrm>
            <a:off x="2527300" y="1506538"/>
            <a:ext cx="1530350" cy="292100"/>
          </a:xfrm>
          <a:prstGeom prst="rect">
            <a:avLst/>
          </a:prstGeom>
          <a:noFill/>
          <a:ln w="9525">
            <a:noFill/>
            <a:miter lim="800000"/>
            <a:headEnd/>
            <a:tailEnd/>
          </a:ln>
        </p:spPr>
        <p:txBody>
          <a:bodyPr wrap="none">
            <a:spAutoFit/>
          </a:bodyPr>
          <a:lstStyle/>
          <a:p>
            <a:r>
              <a:rPr lang="fr-CA" sz="1300" b="1"/>
              <a:t>Visfatin, Resistin</a:t>
            </a:r>
          </a:p>
        </p:txBody>
      </p:sp>
      <p:sp>
        <p:nvSpPr>
          <p:cNvPr id="15408" name="ZoneTexte 21"/>
          <p:cNvSpPr txBox="1">
            <a:spLocks noChangeArrowheads="1"/>
          </p:cNvSpPr>
          <p:nvPr/>
        </p:nvSpPr>
        <p:spPr bwMode="auto">
          <a:xfrm>
            <a:off x="1354138" y="1685925"/>
            <a:ext cx="2125662" cy="292100"/>
          </a:xfrm>
          <a:prstGeom prst="rect">
            <a:avLst/>
          </a:prstGeom>
          <a:noFill/>
          <a:ln w="9525">
            <a:noFill/>
            <a:miter lim="800000"/>
            <a:headEnd/>
            <a:tailEnd/>
          </a:ln>
        </p:spPr>
        <p:txBody>
          <a:bodyPr wrap="none">
            <a:spAutoFit/>
          </a:bodyPr>
          <a:lstStyle/>
          <a:p>
            <a:r>
              <a:rPr lang="fr-CA" sz="1300" b="1"/>
              <a:t>Several soluble receptor</a:t>
            </a:r>
          </a:p>
        </p:txBody>
      </p:sp>
      <p:sp>
        <p:nvSpPr>
          <p:cNvPr id="15409" name="ZoneTexte 22"/>
          <p:cNvSpPr txBox="1">
            <a:spLocks noChangeArrowheads="1"/>
          </p:cNvSpPr>
          <p:nvPr/>
        </p:nvSpPr>
        <p:spPr bwMode="auto">
          <a:xfrm>
            <a:off x="1712913" y="1963738"/>
            <a:ext cx="1335087" cy="292100"/>
          </a:xfrm>
          <a:prstGeom prst="rect">
            <a:avLst/>
          </a:prstGeom>
          <a:noFill/>
          <a:ln w="9525">
            <a:noFill/>
            <a:miter lim="800000"/>
            <a:headEnd/>
            <a:tailEnd/>
          </a:ln>
        </p:spPr>
        <p:txBody>
          <a:bodyPr wrap="none">
            <a:spAutoFit/>
          </a:bodyPr>
          <a:lstStyle/>
          <a:p>
            <a:r>
              <a:rPr lang="fr-CA" sz="1300" b="1"/>
              <a:t>Sex hormones</a:t>
            </a:r>
          </a:p>
        </p:txBody>
      </p:sp>
      <p:sp>
        <p:nvSpPr>
          <p:cNvPr id="15410" name="ZoneTexte 23"/>
          <p:cNvSpPr txBox="1">
            <a:spLocks noChangeArrowheads="1"/>
          </p:cNvSpPr>
          <p:nvPr/>
        </p:nvSpPr>
        <p:spPr bwMode="auto">
          <a:xfrm>
            <a:off x="1381125" y="2170113"/>
            <a:ext cx="1458913" cy="292100"/>
          </a:xfrm>
          <a:prstGeom prst="rect">
            <a:avLst/>
          </a:prstGeom>
          <a:noFill/>
          <a:ln w="9525">
            <a:noFill/>
            <a:miter lim="800000"/>
            <a:headEnd/>
            <a:tailEnd/>
          </a:ln>
        </p:spPr>
        <p:txBody>
          <a:bodyPr wrap="none">
            <a:spAutoFit/>
          </a:bodyPr>
          <a:lstStyle/>
          <a:p>
            <a:r>
              <a:rPr lang="fr-CA" sz="1300" b="1"/>
              <a:t>Glucocorticoids</a:t>
            </a:r>
          </a:p>
        </p:txBody>
      </p:sp>
      <p:sp>
        <p:nvSpPr>
          <p:cNvPr id="15411" name="ZoneTexte 24"/>
          <p:cNvSpPr txBox="1">
            <a:spLocks noChangeArrowheads="1"/>
          </p:cNvSpPr>
          <p:nvPr/>
        </p:nvSpPr>
        <p:spPr bwMode="auto">
          <a:xfrm>
            <a:off x="673100" y="2384425"/>
            <a:ext cx="2073275" cy="292100"/>
          </a:xfrm>
          <a:prstGeom prst="rect">
            <a:avLst/>
          </a:prstGeom>
          <a:noFill/>
          <a:ln w="9525">
            <a:noFill/>
            <a:miter lim="800000"/>
            <a:headEnd/>
            <a:tailEnd/>
          </a:ln>
        </p:spPr>
        <p:txBody>
          <a:bodyPr wrap="none">
            <a:spAutoFit/>
          </a:bodyPr>
          <a:lstStyle/>
          <a:p>
            <a:r>
              <a:rPr lang="fr-CA" sz="1300" b="1"/>
              <a:t>Retinol-blinding protein</a:t>
            </a:r>
          </a:p>
        </p:txBody>
      </p:sp>
      <p:sp>
        <p:nvSpPr>
          <p:cNvPr id="15412" name="ZoneTexte 25"/>
          <p:cNvSpPr txBox="1">
            <a:spLocks noChangeArrowheads="1"/>
          </p:cNvSpPr>
          <p:nvPr/>
        </p:nvSpPr>
        <p:spPr bwMode="auto">
          <a:xfrm>
            <a:off x="1219200" y="2654300"/>
            <a:ext cx="1514475" cy="292100"/>
          </a:xfrm>
          <a:prstGeom prst="rect">
            <a:avLst/>
          </a:prstGeom>
          <a:noFill/>
          <a:ln w="9525">
            <a:noFill/>
            <a:miter lim="800000"/>
            <a:headEnd/>
            <a:tailEnd/>
          </a:ln>
        </p:spPr>
        <p:txBody>
          <a:bodyPr wrap="none">
            <a:spAutoFit/>
          </a:bodyPr>
          <a:lstStyle/>
          <a:p>
            <a:r>
              <a:rPr lang="fr-CA" sz="1300" b="1"/>
              <a:t>PGI</a:t>
            </a:r>
            <a:r>
              <a:rPr lang="fr-CA" sz="1300" b="1" baseline="-25000"/>
              <a:t>2</a:t>
            </a:r>
            <a:r>
              <a:rPr lang="fr-CA" sz="1300" b="1"/>
              <a:t>/PGF</a:t>
            </a:r>
            <a:r>
              <a:rPr lang="fr-CA" sz="1300" b="1" baseline="-25000"/>
              <a:t>2</a:t>
            </a:r>
            <a:r>
              <a:rPr lang="el-GR" sz="1300" b="1" baseline="-25000"/>
              <a:t>α</a:t>
            </a:r>
            <a:r>
              <a:rPr lang="fr-CA" sz="1300" b="1"/>
              <a:t>/PGE</a:t>
            </a:r>
            <a:r>
              <a:rPr lang="fr-CA" sz="1300" b="1" baseline="-25000"/>
              <a:t>2</a:t>
            </a:r>
          </a:p>
        </p:txBody>
      </p:sp>
      <p:sp>
        <p:nvSpPr>
          <p:cNvPr id="15413" name="ZoneTexte 27"/>
          <p:cNvSpPr txBox="1">
            <a:spLocks noChangeArrowheads="1"/>
          </p:cNvSpPr>
          <p:nvPr/>
        </p:nvSpPr>
        <p:spPr bwMode="auto">
          <a:xfrm>
            <a:off x="1511300" y="2859088"/>
            <a:ext cx="1311275" cy="293687"/>
          </a:xfrm>
          <a:prstGeom prst="rect">
            <a:avLst/>
          </a:prstGeom>
          <a:noFill/>
          <a:ln w="9525">
            <a:noFill/>
            <a:miter lim="800000"/>
            <a:headEnd/>
            <a:tailEnd/>
          </a:ln>
        </p:spPr>
        <p:txBody>
          <a:bodyPr wrap="none">
            <a:spAutoFit/>
          </a:bodyPr>
          <a:lstStyle/>
          <a:p>
            <a:r>
              <a:rPr lang="fr-CA" sz="1300" b="1"/>
              <a:t>Haptoglobulin</a:t>
            </a:r>
          </a:p>
        </p:txBody>
      </p:sp>
      <p:sp>
        <p:nvSpPr>
          <p:cNvPr id="15414" name="ZoneTexte 28"/>
          <p:cNvSpPr txBox="1">
            <a:spLocks noChangeArrowheads="1"/>
          </p:cNvSpPr>
          <p:nvPr/>
        </p:nvSpPr>
        <p:spPr bwMode="auto">
          <a:xfrm>
            <a:off x="1479550" y="3074988"/>
            <a:ext cx="1541463" cy="292100"/>
          </a:xfrm>
          <a:prstGeom prst="rect">
            <a:avLst/>
          </a:prstGeom>
          <a:noFill/>
          <a:ln w="9525">
            <a:noFill/>
            <a:miter lim="800000"/>
            <a:headEnd/>
            <a:tailEnd/>
          </a:ln>
        </p:spPr>
        <p:txBody>
          <a:bodyPr wrap="none">
            <a:spAutoFit/>
          </a:bodyPr>
          <a:lstStyle/>
          <a:p>
            <a:r>
              <a:rPr lang="fr-CA" sz="1300" b="1"/>
              <a:t>Serum amyloid A</a:t>
            </a:r>
          </a:p>
        </p:txBody>
      </p:sp>
      <p:sp>
        <p:nvSpPr>
          <p:cNvPr id="15415" name="ZoneTexte 29"/>
          <p:cNvSpPr txBox="1">
            <a:spLocks noChangeArrowheads="1"/>
          </p:cNvSpPr>
          <p:nvPr/>
        </p:nvSpPr>
        <p:spPr bwMode="auto">
          <a:xfrm>
            <a:off x="7392988" y="2374900"/>
            <a:ext cx="582612" cy="293688"/>
          </a:xfrm>
          <a:prstGeom prst="rect">
            <a:avLst/>
          </a:prstGeom>
          <a:noFill/>
          <a:ln w="9525">
            <a:noFill/>
            <a:miter lim="800000"/>
            <a:headEnd/>
            <a:tailEnd/>
          </a:ln>
        </p:spPr>
        <p:txBody>
          <a:bodyPr wrap="none">
            <a:spAutoFit/>
          </a:bodyPr>
          <a:lstStyle/>
          <a:p>
            <a:r>
              <a:rPr lang="fr-CA" sz="1300" b="1"/>
              <a:t>IL-1</a:t>
            </a:r>
            <a:r>
              <a:rPr lang="el-GR" sz="1300" b="1"/>
              <a:t>β</a:t>
            </a:r>
            <a:endParaRPr lang="fr-CA" sz="1300" b="1"/>
          </a:p>
        </p:txBody>
      </p:sp>
      <p:sp>
        <p:nvSpPr>
          <p:cNvPr id="15416" name="ZoneTexte 30"/>
          <p:cNvSpPr txBox="1">
            <a:spLocks noChangeArrowheads="1"/>
          </p:cNvSpPr>
          <p:nvPr/>
        </p:nvSpPr>
        <p:spPr bwMode="auto">
          <a:xfrm>
            <a:off x="7427913" y="2581275"/>
            <a:ext cx="482600" cy="293688"/>
          </a:xfrm>
          <a:prstGeom prst="rect">
            <a:avLst/>
          </a:prstGeom>
          <a:noFill/>
          <a:ln w="9525">
            <a:noFill/>
            <a:miter lim="800000"/>
            <a:headEnd/>
            <a:tailEnd/>
          </a:ln>
        </p:spPr>
        <p:txBody>
          <a:bodyPr wrap="none">
            <a:spAutoFit/>
          </a:bodyPr>
          <a:lstStyle/>
          <a:p>
            <a:r>
              <a:rPr lang="fr-CA" sz="1300" b="1"/>
              <a:t>IL-8</a:t>
            </a:r>
          </a:p>
        </p:txBody>
      </p:sp>
      <p:sp>
        <p:nvSpPr>
          <p:cNvPr id="15417" name="ZoneTexte 31"/>
          <p:cNvSpPr txBox="1">
            <a:spLocks noChangeArrowheads="1"/>
          </p:cNvSpPr>
          <p:nvPr/>
        </p:nvSpPr>
        <p:spPr bwMode="auto">
          <a:xfrm>
            <a:off x="7366000" y="2752725"/>
            <a:ext cx="574675" cy="292100"/>
          </a:xfrm>
          <a:prstGeom prst="rect">
            <a:avLst/>
          </a:prstGeom>
          <a:noFill/>
          <a:ln w="9525">
            <a:noFill/>
            <a:miter lim="800000"/>
            <a:headEnd/>
            <a:tailEnd/>
          </a:ln>
        </p:spPr>
        <p:txBody>
          <a:bodyPr wrap="none">
            <a:spAutoFit/>
          </a:bodyPr>
          <a:lstStyle/>
          <a:p>
            <a:r>
              <a:rPr lang="fr-CA" sz="1300" b="1"/>
              <a:t>IL-10</a:t>
            </a:r>
          </a:p>
        </p:txBody>
      </p:sp>
      <p:sp>
        <p:nvSpPr>
          <p:cNvPr id="15418" name="ZoneTexte 32"/>
          <p:cNvSpPr txBox="1">
            <a:spLocks noChangeArrowheads="1"/>
          </p:cNvSpPr>
          <p:nvPr/>
        </p:nvSpPr>
        <p:spPr bwMode="auto">
          <a:xfrm>
            <a:off x="7321550" y="2940050"/>
            <a:ext cx="611188" cy="292100"/>
          </a:xfrm>
          <a:prstGeom prst="rect">
            <a:avLst/>
          </a:prstGeom>
          <a:noFill/>
          <a:ln w="9525">
            <a:noFill/>
            <a:miter lim="800000"/>
            <a:headEnd/>
            <a:tailEnd/>
          </a:ln>
        </p:spPr>
        <p:txBody>
          <a:bodyPr wrap="none">
            <a:spAutoFit/>
          </a:bodyPr>
          <a:lstStyle/>
          <a:p>
            <a:r>
              <a:rPr lang="fr-CA" sz="1300" b="1"/>
              <a:t>IGF-1</a:t>
            </a:r>
          </a:p>
        </p:txBody>
      </p:sp>
      <p:sp>
        <p:nvSpPr>
          <p:cNvPr id="15419" name="ZoneTexte 33"/>
          <p:cNvSpPr txBox="1">
            <a:spLocks noChangeArrowheads="1"/>
          </p:cNvSpPr>
          <p:nvPr/>
        </p:nvSpPr>
        <p:spPr bwMode="auto">
          <a:xfrm>
            <a:off x="7105650" y="3136900"/>
            <a:ext cx="676275" cy="293688"/>
          </a:xfrm>
          <a:prstGeom prst="rect">
            <a:avLst/>
          </a:prstGeom>
          <a:noFill/>
          <a:ln w="9525">
            <a:noFill/>
            <a:miter lim="800000"/>
            <a:headEnd/>
            <a:tailEnd/>
          </a:ln>
        </p:spPr>
        <p:txBody>
          <a:bodyPr wrap="none">
            <a:spAutoFit/>
          </a:bodyPr>
          <a:lstStyle/>
          <a:p>
            <a:r>
              <a:rPr lang="fr-CA" sz="1300" b="1"/>
              <a:t>TGF-</a:t>
            </a:r>
            <a:r>
              <a:rPr lang="el-GR" sz="1300" b="1"/>
              <a:t>β</a:t>
            </a:r>
            <a:endParaRPr lang="fr-CA" sz="1300" b="1"/>
          </a:p>
        </p:txBody>
      </p:sp>
      <p:sp>
        <p:nvSpPr>
          <p:cNvPr id="15420" name="ZoneTexte 34"/>
          <p:cNvSpPr txBox="1">
            <a:spLocks noChangeArrowheads="1"/>
          </p:cNvSpPr>
          <p:nvPr/>
        </p:nvSpPr>
        <p:spPr bwMode="auto">
          <a:xfrm>
            <a:off x="6908800" y="3316288"/>
            <a:ext cx="703263" cy="293687"/>
          </a:xfrm>
          <a:prstGeom prst="rect">
            <a:avLst/>
          </a:prstGeom>
          <a:noFill/>
          <a:ln w="9525">
            <a:noFill/>
            <a:miter lim="800000"/>
            <a:headEnd/>
            <a:tailEnd/>
          </a:ln>
        </p:spPr>
        <p:txBody>
          <a:bodyPr wrap="none">
            <a:spAutoFit/>
          </a:bodyPr>
          <a:lstStyle/>
          <a:p>
            <a:r>
              <a:rPr lang="fr-CA" sz="1300" b="1"/>
              <a:t>MCP-1</a:t>
            </a:r>
          </a:p>
        </p:txBody>
      </p:sp>
      <p:sp>
        <p:nvSpPr>
          <p:cNvPr id="15421" name="ZoneTexte 35"/>
          <p:cNvSpPr txBox="1">
            <a:spLocks noChangeArrowheads="1"/>
          </p:cNvSpPr>
          <p:nvPr/>
        </p:nvSpPr>
        <p:spPr bwMode="auto">
          <a:xfrm>
            <a:off x="6665913" y="3487738"/>
            <a:ext cx="473075" cy="292100"/>
          </a:xfrm>
          <a:prstGeom prst="rect">
            <a:avLst/>
          </a:prstGeom>
          <a:noFill/>
          <a:ln w="9525">
            <a:noFill/>
            <a:miter lim="800000"/>
            <a:headEnd/>
            <a:tailEnd/>
          </a:ln>
        </p:spPr>
        <p:txBody>
          <a:bodyPr wrap="none">
            <a:spAutoFit/>
          </a:bodyPr>
          <a:lstStyle/>
          <a:p>
            <a:r>
              <a:rPr lang="fr-CA" sz="1300" b="1"/>
              <a:t>MIF</a:t>
            </a:r>
          </a:p>
        </p:txBody>
      </p:sp>
      <p:sp>
        <p:nvSpPr>
          <p:cNvPr id="15422" name="ZoneTexte 36"/>
          <p:cNvSpPr txBox="1">
            <a:spLocks noChangeArrowheads="1"/>
          </p:cNvSpPr>
          <p:nvPr/>
        </p:nvSpPr>
        <p:spPr bwMode="auto">
          <a:xfrm>
            <a:off x="6200775" y="3648075"/>
            <a:ext cx="638175" cy="293688"/>
          </a:xfrm>
          <a:prstGeom prst="rect">
            <a:avLst/>
          </a:prstGeom>
          <a:noFill/>
          <a:ln w="9525">
            <a:noFill/>
            <a:miter lim="800000"/>
            <a:headEnd/>
            <a:tailEnd/>
          </a:ln>
        </p:spPr>
        <p:txBody>
          <a:bodyPr wrap="none">
            <a:spAutoFit/>
          </a:bodyPr>
          <a:lstStyle/>
          <a:p>
            <a:r>
              <a:rPr lang="fr-CA" sz="1300" b="1"/>
              <a:t>VEGF</a:t>
            </a:r>
          </a:p>
        </p:txBody>
      </p:sp>
      <p:sp>
        <p:nvSpPr>
          <p:cNvPr id="15423" name="ZoneTexte 37"/>
          <p:cNvSpPr txBox="1">
            <a:spLocks noChangeArrowheads="1"/>
          </p:cNvSpPr>
          <p:nvPr/>
        </p:nvSpPr>
        <p:spPr bwMode="auto">
          <a:xfrm>
            <a:off x="5770563" y="3792538"/>
            <a:ext cx="536575" cy="292100"/>
          </a:xfrm>
          <a:prstGeom prst="rect">
            <a:avLst/>
          </a:prstGeom>
          <a:noFill/>
          <a:ln w="9525">
            <a:noFill/>
            <a:miter lim="800000"/>
            <a:headEnd/>
            <a:tailEnd/>
          </a:ln>
        </p:spPr>
        <p:txBody>
          <a:bodyPr wrap="none">
            <a:spAutoFit/>
          </a:bodyPr>
          <a:lstStyle/>
          <a:p>
            <a:r>
              <a:rPr lang="fr-CA" sz="1300" b="1"/>
              <a:t>HGF</a:t>
            </a:r>
          </a:p>
        </p:txBody>
      </p:sp>
      <p:sp>
        <p:nvSpPr>
          <p:cNvPr id="15424" name="ZoneTexte 38"/>
          <p:cNvSpPr txBox="1">
            <a:spLocks noChangeArrowheads="1"/>
          </p:cNvSpPr>
          <p:nvPr/>
        </p:nvSpPr>
        <p:spPr bwMode="auto">
          <a:xfrm>
            <a:off x="5232400" y="3863975"/>
            <a:ext cx="555625" cy="292100"/>
          </a:xfrm>
          <a:prstGeom prst="rect">
            <a:avLst/>
          </a:prstGeom>
          <a:noFill/>
          <a:ln w="9525">
            <a:noFill/>
            <a:miter lim="800000"/>
            <a:headEnd/>
            <a:tailEnd/>
          </a:ln>
        </p:spPr>
        <p:txBody>
          <a:bodyPr wrap="none">
            <a:spAutoFit/>
          </a:bodyPr>
          <a:lstStyle/>
          <a:p>
            <a:r>
              <a:rPr lang="fr-CA" sz="1300" b="1"/>
              <a:t>FIAF</a:t>
            </a:r>
          </a:p>
        </p:txBody>
      </p:sp>
      <p:sp>
        <p:nvSpPr>
          <p:cNvPr id="15425" name="ZoneTexte 39"/>
          <p:cNvSpPr txBox="1">
            <a:spLocks noChangeArrowheads="1"/>
          </p:cNvSpPr>
          <p:nvPr/>
        </p:nvSpPr>
        <p:spPr bwMode="auto">
          <a:xfrm>
            <a:off x="3752850" y="3890963"/>
            <a:ext cx="1533525" cy="292100"/>
          </a:xfrm>
          <a:prstGeom prst="rect">
            <a:avLst/>
          </a:prstGeom>
          <a:noFill/>
          <a:ln w="9525">
            <a:noFill/>
            <a:miter lim="800000"/>
            <a:headEnd/>
            <a:tailEnd/>
          </a:ln>
        </p:spPr>
        <p:txBody>
          <a:bodyPr wrap="none">
            <a:spAutoFit/>
          </a:bodyPr>
          <a:lstStyle/>
          <a:p>
            <a:r>
              <a:rPr lang="fr-CA" sz="1300" b="1"/>
              <a:t>Apolipoprotein E</a:t>
            </a:r>
          </a:p>
        </p:txBody>
      </p:sp>
      <p:sp>
        <p:nvSpPr>
          <p:cNvPr id="15426" name="ZoneTexte 40"/>
          <p:cNvSpPr txBox="1">
            <a:spLocks noChangeArrowheads="1"/>
          </p:cNvSpPr>
          <p:nvPr/>
        </p:nvSpPr>
        <p:spPr bwMode="auto">
          <a:xfrm>
            <a:off x="3841750" y="3711575"/>
            <a:ext cx="390525" cy="292100"/>
          </a:xfrm>
          <a:prstGeom prst="rect">
            <a:avLst/>
          </a:prstGeom>
          <a:noFill/>
          <a:ln w="9525">
            <a:noFill/>
            <a:miter lim="800000"/>
            <a:headEnd/>
            <a:tailEnd/>
          </a:ln>
        </p:spPr>
        <p:txBody>
          <a:bodyPr wrap="none">
            <a:spAutoFit/>
          </a:bodyPr>
          <a:lstStyle/>
          <a:p>
            <a:r>
              <a:rPr lang="fr-CA" sz="1300" b="1"/>
              <a:t>TF</a:t>
            </a:r>
          </a:p>
        </p:txBody>
      </p:sp>
      <p:sp>
        <p:nvSpPr>
          <p:cNvPr id="15427" name="ZoneTexte 41"/>
          <p:cNvSpPr txBox="1">
            <a:spLocks noChangeArrowheads="1"/>
          </p:cNvSpPr>
          <p:nvPr/>
        </p:nvSpPr>
        <p:spPr bwMode="auto">
          <a:xfrm>
            <a:off x="3322638" y="3613150"/>
            <a:ext cx="536575" cy="292100"/>
          </a:xfrm>
          <a:prstGeom prst="rect">
            <a:avLst/>
          </a:prstGeom>
          <a:noFill/>
          <a:ln w="9525">
            <a:noFill/>
            <a:miter lim="800000"/>
            <a:headEnd/>
            <a:tailEnd/>
          </a:ln>
        </p:spPr>
        <p:txBody>
          <a:bodyPr wrap="none">
            <a:spAutoFit/>
          </a:bodyPr>
          <a:lstStyle/>
          <a:p>
            <a:r>
              <a:rPr lang="fr-CA" sz="1300" b="1"/>
              <a:t>NGF</a:t>
            </a:r>
          </a:p>
        </p:txBody>
      </p:sp>
      <p:sp>
        <p:nvSpPr>
          <p:cNvPr id="15428" name="ZoneTexte 42"/>
          <p:cNvSpPr txBox="1">
            <a:spLocks noChangeArrowheads="1"/>
          </p:cNvSpPr>
          <p:nvPr/>
        </p:nvSpPr>
        <p:spPr bwMode="auto">
          <a:xfrm>
            <a:off x="1870075" y="3460750"/>
            <a:ext cx="1587500" cy="292100"/>
          </a:xfrm>
          <a:prstGeom prst="rect">
            <a:avLst/>
          </a:prstGeom>
          <a:noFill/>
          <a:ln w="9525">
            <a:noFill/>
            <a:miter lim="800000"/>
            <a:headEnd/>
            <a:tailEnd/>
          </a:ln>
        </p:spPr>
        <p:txBody>
          <a:bodyPr wrap="none">
            <a:spAutoFit/>
          </a:bodyPr>
          <a:lstStyle/>
          <a:p>
            <a:r>
              <a:rPr lang="fr-CA" sz="1300" b="1"/>
              <a:t>Agiotensin 2/RAS</a:t>
            </a:r>
          </a:p>
        </p:txBody>
      </p:sp>
      <p:sp>
        <p:nvSpPr>
          <p:cNvPr id="15429" name="ZoneTexte 43"/>
          <p:cNvSpPr txBox="1">
            <a:spLocks noChangeArrowheads="1"/>
          </p:cNvSpPr>
          <p:nvPr/>
        </p:nvSpPr>
        <p:spPr bwMode="auto">
          <a:xfrm>
            <a:off x="2444750" y="3263900"/>
            <a:ext cx="714375" cy="292100"/>
          </a:xfrm>
          <a:prstGeom prst="rect">
            <a:avLst/>
          </a:prstGeom>
          <a:noFill/>
          <a:ln w="9525">
            <a:noFill/>
            <a:miter lim="800000"/>
            <a:headEnd/>
            <a:tailEnd/>
          </a:ln>
        </p:spPr>
        <p:txBody>
          <a:bodyPr wrap="none">
            <a:spAutoFit/>
          </a:bodyPr>
          <a:lstStyle/>
          <a:p>
            <a:r>
              <a:rPr lang="fr-CA" sz="1300" b="1"/>
              <a:t>Agouti</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1282700" y="3074988"/>
            <a:ext cx="1325563" cy="366712"/>
          </a:xfrm>
          <a:prstGeom prst="roundRect">
            <a:avLst/>
          </a:prstGeom>
          <a:solidFill>
            <a:schemeClr val="bg1">
              <a:alpha val="19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marL="358775" algn="ctr">
              <a:defRPr/>
            </a:pPr>
            <a:r>
              <a:rPr lang="fr-CA" sz="1100" b="1" dirty="0">
                <a:solidFill>
                  <a:schemeClr val="tx1"/>
                </a:solidFill>
              </a:rPr>
              <a:t>Macrophage</a:t>
            </a:r>
          </a:p>
        </p:txBody>
      </p:sp>
      <p:sp>
        <p:nvSpPr>
          <p:cNvPr id="16387" name="Titre 1"/>
          <p:cNvSpPr>
            <a:spLocks noGrp="1"/>
          </p:cNvSpPr>
          <p:nvPr>
            <p:ph type="title"/>
          </p:nvPr>
        </p:nvSpPr>
        <p:spPr>
          <a:xfrm>
            <a:off x="179388" y="63500"/>
            <a:ext cx="8280400" cy="708025"/>
          </a:xfrm>
        </p:spPr>
        <p:txBody>
          <a:bodyPr/>
          <a:lstStyle/>
          <a:p>
            <a:r>
              <a:rPr lang="en-US" sz="2000">
                <a:solidFill>
                  <a:schemeClr val="tx1"/>
                </a:solidFill>
              </a:rPr>
              <a:t>INFLAMMATION: THE LINK BETWEEN ABDOMINAL OBESITY</a:t>
            </a:r>
            <a:br>
              <a:rPr lang="en-US" sz="2000">
                <a:solidFill>
                  <a:schemeClr val="tx1"/>
                </a:solidFill>
              </a:rPr>
            </a:br>
            <a:r>
              <a:rPr lang="en-US" sz="2000">
                <a:solidFill>
                  <a:schemeClr val="tx1"/>
                </a:solidFill>
              </a:rPr>
              <a:t>AND GLOBAL CARDIOMETABOLIC RISK (CVD RISK)</a:t>
            </a:r>
            <a:endParaRPr lang="fr-FR" sz="2000">
              <a:solidFill>
                <a:schemeClr val="tx1"/>
              </a:solidFill>
            </a:endParaRPr>
          </a:p>
        </p:txBody>
      </p:sp>
      <p:pic>
        <p:nvPicPr>
          <p:cNvPr id="16388" name="Image 3" descr="homme.png"/>
          <p:cNvPicPr>
            <a:picLocks noChangeAspect="1"/>
          </p:cNvPicPr>
          <p:nvPr/>
        </p:nvPicPr>
        <p:blipFill>
          <a:blip r:embed="rId2" cstate="print"/>
          <a:srcRect/>
          <a:stretch>
            <a:fillRect/>
          </a:stretch>
        </p:blipFill>
        <p:spPr bwMode="auto">
          <a:xfrm>
            <a:off x="514350" y="1765300"/>
            <a:ext cx="742950" cy="2941638"/>
          </a:xfrm>
          <a:prstGeom prst="rect">
            <a:avLst/>
          </a:prstGeom>
          <a:noFill/>
          <a:ln w="9525">
            <a:noFill/>
            <a:miter lim="800000"/>
            <a:headEnd/>
            <a:tailEnd/>
          </a:ln>
        </p:spPr>
      </p:pic>
      <p:pic>
        <p:nvPicPr>
          <p:cNvPr id="16389" name="Image 4" descr="legende.png"/>
          <p:cNvPicPr>
            <a:picLocks noChangeAspect="1"/>
          </p:cNvPicPr>
          <p:nvPr/>
        </p:nvPicPr>
        <p:blipFill>
          <a:blip r:embed="rId3" cstate="print"/>
          <a:srcRect/>
          <a:stretch>
            <a:fillRect/>
          </a:stretch>
        </p:blipFill>
        <p:spPr bwMode="auto">
          <a:xfrm>
            <a:off x="7443788" y="4311650"/>
            <a:ext cx="1584325" cy="1630363"/>
          </a:xfrm>
          <a:prstGeom prst="rect">
            <a:avLst/>
          </a:prstGeom>
          <a:noFill/>
          <a:ln w="9525">
            <a:noFill/>
            <a:miter lim="800000"/>
            <a:headEnd/>
            <a:tailEnd/>
          </a:ln>
        </p:spPr>
      </p:pic>
      <p:sp>
        <p:nvSpPr>
          <p:cNvPr id="16390" name="ZoneTexte 21"/>
          <p:cNvSpPr txBox="1">
            <a:spLocks noChangeArrowheads="1"/>
          </p:cNvSpPr>
          <p:nvPr/>
        </p:nvSpPr>
        <p:spPr bwMode="auto">
          <a:xfrm>
            <a:off x="7623175" y="4278313"/>
            <a:ext cx="733425" cy="276225"/>
          </a:xfrm>
          <a:prstGeom prst="rect">
            <a:avLst/>
          </a:prstGeom>
          <a:noFill/>
          <a:ln w="9525">
            <a:noFill/>
            <a:miter lim="800000"/>
            <a:headEnd/>
            <a:tailEnd/>
          </a:ln>
        </p:spPr>
        <p:txBody>
          <a:bodyPr wrap="none">
            <a:spAutoFit/>
          </a:bodyPr>
          <a:lstStyle/>
          <a:p>
            <a:r>
              <a:rPr lang="fr-CA" sz="1200" b="1" i="1">
                <a:solidFill>
                  <a:srgbClr val="C00000"/>
                </a:solidFill>
              </a:rPr>
              <a:t>Legend</a:t>
            </a:r>
          </a:p>
        </p:txBody>
      </p:sp>
      <p:sp>
        <p:nvSpPr>
          <p:cNvPr id="16391" name="ZoneTexte 6"/>
          <p:cNvSpPr txBox="1">
            <a:spLocks noChangeArrowheads="1"/>
          </p:cNvSpPr>
          <p:nvPr/>
        </p:nvSpPr>
        <p:spPr bwMode="auto">
          <a:xfrm>
            <a:off x="7510463" y="4598988"/>
            <a:ext cx="1531937" cy="1182687"/>
          </a:xfrm>
          <a:prstGeom prst="rect">
            <a:avLst/>
          </a:prstGeom>
          <a:noFill/>
          <a:ln w="9525">
            <a:noFill/>
            <a:miter lim="800000"/>
            <a:headEnd/>
            <a:tailEnd/>
          </a:ln>
        </p:spPr>
        <p:txBody>
          <a:bodyPr wrap="none">
            <a:spAutoFit/>
          </a:bodyPr>
          <a:lstStyle/>
          <a:p>
            <a:pPr>
              <a:lnSpc>
                <a:spcPts val="1500"/>
              </a:lnSpc>
            </a:pPr>
            <a:r>
              <a:rPr lang="fr-CA" sz="900" b="1"/>
              <a:t>FFA: Free Fatty Acids</a:t>
            </a:r>
          </a:p>
          <a:p>
            <a:pPr>
              <a:lnSpc>
                <a:spcPts val="1500"/>
              </a:lnSpc>
            </a:pPr>
            <a:r>
              <a:rPr lang="fr-CA" sz="900" b="1"/>
              <a:t>Apo B: Apolipoprotein B</a:t>
            </a:r>
          </a:p>
          <a:p>
            <a:pPr>
              <a:lnSpc>
                <a:spcPts val="1500"/>
              </a:lnSpc>
            </a:pPr>
            <a:r>
              <a:rPr lang="fr-CA" sz="900" b="1"/>
              <a:t>CRP: C-Reactive Protein</a:t>
            </a:r>
          </a:p>
          <a:p>
            <a:pPr>
              <a:lnSpc>
                <a:spcPts val="1500"/>
              </a:lnSpc>
            </a:pPr>
            <a:r>
              <a:rPr lang="fr-CA" sz="900" b="1"/>
              <a:t>IL: Interleukln</a:t>
            </a:r>
          </a:p>
          <a:p>
            <a:pPr>
              <a:lnSpc>
                <a:spcPts val="1500"/>
              </a:lnSpc>
            </a:pPr>
            <a:r>
              <a:rPr lang="fr-CA" sz="900" b="1"/>
              <a:t>TNF-</a:t>
            </a:r>
            <a:r>
              <a:rPr lang="el-GR" sz="900" b="1"/>
              <a:t>α</a:t>
            </a:r>
            <a:r>
              <a:rPr lang="fr-CA" sz="900" b="1"/>
              <a:t> : Tumor Necrosis</a:t>
            </a:r>
          </a:p>
          <a:p>
            <a:pPr>
              <a:lnSpc>
                <a:spcPts val="1000"/>
              </a:lnSpc>
            </a:pPr>
            <a:r>
              <a:rPr lang="fr-CA" sz="900" b="1"/>
              <a:t>              Factor -</a:t>
            </a:r>
            <a:r>
              <a:rPr lang="el-GR" sz="900" b="1"/>
              <a:t>α</a:t>
            </a:r>
            <a:endParaRPr lang="fr-CA" sz="900" b="1"/>
          </a:p>
        </p:txBody>
      </p:sp>
      <p:pic>
        <p:nvPicPr>
          <p:cNvPr id="16392" name="Image 7" descr="macrophage.png"/>
          <p:cNvPicPr>
            <a:picLocks noChangeAspect="1"/>
          </p:cNvPicPr>
          <p:nvPr/>
        </p:nvPicPr>
        <p:blipFill>
          <a:blip r:embed="rId4" cstate="print"/>
          <a:srcRect/>
          <a:stretch>
            <a:fillRect/>
          </a:stretch>
        </p:blipFill>
        <p:spPr bwMode="auto">
          <a:xfrm>
            <a:off x="1323975" y="3090863"/>
            <a:ext cx="328613" cy="317500"/>
          </a:xfrm>
          <a:prstGeom prst="rect">
            <a:avLst/>
          </a:prstGeom>
          <a:noFill/>
          <a:ln w="9525">
            <a:noFill/>
            <a:miter lim="800000"/>
            <a:headEnd/>
            <a:tailEnd/>
          </a:ln>
        </p:spPr>
      </p:pic>
      <p:sp>
        <p:nvSpPr>
          <p:cNvPr id="10" name="Rogner un rectangle avec un coin diagonal 9"/>
          <p:cNvSpPr/>
          <p:nvPr/>
        </p:nvSpPr>
        <p:spPr>
          <a:xfrm>
            <a:off x="1201738" y="3863975"/>
            <a:ext cx="1676400" cy="708025"/>
          </a:xfrm>
          <a:prstGeom prst="snip2DiagRect">
            <a:avLst>
              <a:gd name="adj1" fmla="val 0"/>
              <a:gd name="adj2" fmla="val 23438"/>
            </a:avLst>
          </a:prstGeom>
          <a:solidFill>
            <a:schemeClr val="bg1">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marL="179388" algn="ctr">
              <a:defRPr/>
            </a:pPr>
            <a:r>
              <a:rPr lang="fr-CA" b="1" dirty="0" err="1">
                <a:solidFill>
                  <a:schemeClr val="tx1"/>
                </a:solidFill>
              </a:rPr>
              <a:t>Adiponectin</a:t>
            </a:r>
            <a:endParaRPr lang="fr-CA" b="1" dirty="0">
              <a:solidFill>
                <a:schemeClr val="tx1"/>
              </a:solidFill>
            </a:endParaRPr>
          </a:p>
        </p:txBody>
      </p:sp>
      <p:pic>
        <p:nvPicPr>
          <p:cNvPr id="16394" name="Image 10" descr="fleche_bas.png"/>
          <p:cNvPicPr>
            <a:picLocks noChangeAspect="1"/>
          </p:cNvPicPr>
          <p:nvPr/>
        </p:nvPicPr>
        <p:blipFill>
          <a:blip r:embed="rId5" cstate="print"/>
          <a:srcRect/>
          <a:stretch>
            <a:fillRect/>
          </a:stretch>
        </p:blipFill>
        <p:spPr bwMode="auto">
          <a:xfrm>
            <a:off x="1247775" y="4106863"/>
            <a:ext cx="212725" cy="204787"/>
          </a:xfrm>
          <a:prstGeom prst="rect">
            <a:avLst/>
          </a:prstGeom>
          <a:noFill/>
          <a:ln w="9525">
            <a:noFill/>
            <a:miter lim="800000"/>
            <a:headEnd/>
            <a:tailEnd/>
          </a:ln>
        </p:spPr>
      </p:pic>
      <p:sp>
        <p:nvSpPr>
          <p:cNvPr id="12" name="Rogner un rectangle avec un coin diagonal 11"/>
          <p:cNvSpPr/>
          <p:nvPr/>
        </p:nvSpPr>
        <p:spPr>
          <a:xfrm>
            <a:off x="3989388" y="1460500"/>
            <a:ext cx="1093787" cy="646113"/>
          </a:xfrm>
          <a:prstGeom prst="snip2DiagRect">
            <a:avLst>
              <a:gd name="adj1" fmla="val 0"/>
              <a:gd name="adj2" fmla="val 23438"/>
            </a:avLst>
          </a:prstGeom>
          <a:solidFill>
            <a:schemeClr val="bg1">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marL="179388" algn="ctr">
              <a:defRPr/>
            </a:pPr>
            <a:r>
              <a:rPr lang="fr-CA" b="1" dirty="0">
                <a:solidFill>
                  <a:schemeClr val="tx1"/>
                </a:solidFill>
              </a:rPr>
              <a:t>IL-6</a:t>
            </a:r>
          </a:p>
        </p:txBody>
      </p:sp>
      <p:pic>
        <p:nvPicPr>
          <p:cNvPr id="16396" name="Image 12" descr="fleche_bas.png"/>
          <p:cNvPicPr>
            <a:picLocks noChangeAspect="1"/>
          </p:cNvPicPr>
          <p:nvPr/>
        </p:nvPicPr>
        <p:blipFill>
          <a:blip r:embed="rId6" cstate="print"/>
          <a:srcRect/>
          <a:stretch>
            <a:fillRect/>
          </a:stretch>
        </p:blipFill>
        <p:spPr bwMode="auto">
          <a:xfrm>
            <a:off x="4071938" y="1668463"/>
            <a:ext cx="241300" cy="231775"/>
          </a:xfrm>
          <a:prstGeom prst="rect">
            <a:avLst/>
          </a:prstGeom>
          <a:noFill/>
          <a:ln w="9525">
            <a:noFill/>
            <a:miter lim="800000"/>
            <a:headEnd/>
            <a:tailEnd/>
          </a:ln>
        </p:spPr>
      </p:pic>
      <p:sp>
        <p:nvSpPr>
          <p:cNvPr id="14" name="Rogner un rectangle avec un coin diagonal 13"/>
          <p:cNvSpPr/>
          <p:nvPr/>
        </p:nvSpPr>
        <p:spPr>
          <a:xfrm>
            <a:off x="5773738" y="1452563"/>
            <a:ext cx="1093787" cy="600075"/>
          </a:xfrm>
          <a:prstGeom prst="snip2DiagRect">
            <a:avLst>
              <a:gd name="adj1" fmla="val 0"/>
              <a:gd name="adj2" fmla="val 23438"/>
            </a:avLst>
          </a:prstGeom>
          <a:solidFill>
            <a:schemeClr val="bg1">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marL="179388" algn="ctr">
              <a:defRPr/>
            </a:pPr>
            <a:r>
              <a:rPr lang="fr-CA" b="1" dirty="0">
                <a:solidFill>
                  <a:schemeClr val="tx1"/>
                </a:solidFill>
              </a:rPr>
              <a:t>CRP</a:t>
            </a:r>
          </a:p>
        </p:txBody>
      </p:sp>
      <p:pic>
        <p:nvPicPr>
          <p:cNvPr id="16398" name="Image 14" descr="fleche_bas.png"/>
          <p:cNvPicPr>
            <a:picLocks noChangeAspect="1"/>
          </p:cNvPicPr>
          <p:nvPr/>
        </p:nvPicPr>
        <p:blipFill>
          <a:blip r:embed="rId6" cstate="print"/>
          <a:srcRect/>
          <a:stretch>
            <a:fillRect/>
          </a:stretch>
        </p:blipFill>
        <p:spPr bwMode="auto">
          <a:xfrm>
            <a:off x="5856288" y="1633538"/>
            <a:ext cx="241300" cy="231775"/>
          </a:xfrm>
          <a:prstGeom prst="rect">
            <a:avLst/>
          </a:prstGeom>
          <a:noFill/>
          <a:ln w="9525">
            <a:noFill/>
            <a:miter lim="800000"/>
            <a:headEnd/>
            <a:tailEnd/>
          </a:ln>
        </p:spPr>
      </p:pic>
      <p:sp>
        <p:nvSpPr>
          <p:cNvPr id="16" name="Rogner un rectangle avec un coin diagonal 15"/>
          <p:cNvSpPr/>
          <p:nvPr/>
        </p:nvSpPr>
        <p:spPr>
          <a:xfrm>
            <a:off x="3998913" y="2770188"/>
            <a:ext cx="1093787" cy="646112"/>
          </a:xfrm>
          <a:prstGeom prst="snip2DiagRect">
            <a:avLst>
              <a:gd name="adj1" fmla="val 0"/>
              <a:gd name="adj2" fmla="val 23438"/>
            </a:avLst>
          </a:prstGeom>
          <a:solidFill>
            <a:schemeClr val="bg1">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marL="179388" algn="ctr">
              <a:defRPr/>
            </a:pPr>
            <a:r>
              <a:rPr lang="fr-CA" b="1" dirty="0">
                <a:solidFill>
                  <a:schemeClr val="tx1"/>
                </a:solidFill>
              </a:rPr>
              <a:t>TNF-</a:t>
            </a:r>
            <a:r>
              <a:rPr lang="el-GR" b="1" dirty="0">
                <a:solidFill>
                  <a:schemeClr val="tx1"/>
                </a:solidFill>
              </a:rPr>
              <a:t>α</a:t>
            </a:r>
            <a:endParaRPr lang="fr-CA" b="1" dirty="0">
              <a:solidFill>
                <a:schemeClr val="tx1"/>
              </a:solidFill>
            </a:endParaRPr>
          </a:p>
        </p:txBody>
      </p:sp>
      <p:pic>
        <p:nvPicPr>
          <p:cNvPr id="16400" name="Image 16" descr="fleche_bas.png"/>
          <p:cNvPicPr>
            <a:picLocks noChangeAspect="1"/>
          </p:cNvPicPr>
          <p:nvPr/>
        </p:nvPicPr>
        <p:blipFill>
          <a:blip r:embed="rId6" cstate="print"/>
          <a:srcRect/>
          <a:stretch>
            <a:fillRect/>
          </a:stretch>
        </p:blipFill>
        <p:spPr bwMode="auto">
          <a:xfrm>
            <a:off x="4035425" y="2960688"/>
            <a:ext cx="242888" cy="230187"/>
          </a:xfrm>
          <a:prstGeom prst="rect">
            <a:avLst/>
          </a:prstGeom>
          <a:noFill/>
          <a:ln w="9525">
            <a:noFill/>
            <a:miter lim="800000"/>
            <a:headEnd/>
            <a:tailEnd/>
          </a:ln>
        </p:spPr>
      </p:pic>
      <p:pic>
        <p:nvPicPr>
          <p:cNvPr id="16401" name="Image 17" descr="foie.png"/>
          <p:cNvPicPr>
            <a:picLocks noChangeAspect="1"/>
          </p:cNvPicPr>
          <p:nvPr/>
        </p:nvPicPr>
        <p:blipFill>
          <a:blip r:embed="rId7" cstate="print"/>
          <a:srcRect/>
          <a:stretch>
            <a:fillRect/>
          </a:stretch>
        </p:blipFill>
        <p:spPr bwMode="auto">
          <a:xfrm>
            <a:off x="5133975" y="3706813"/>
            <a:ext cx="1763713" cy="1184275"/>
          </a:xfrm>
          <a:prstGeom prst="rect">
            <a:avLst/>
          </a:prstGeom>
          <a:noFill/>
          <a:ln w="9525">
            <a:noFill/>
            <a:miter lim="800000"/>
            <a:headEnd/>
            <a:tailEnd/>
          </a:ln>
        </p:spPr>
      </p:pic>
      <p:pic>
        <p:nvPicPr>
          <p:cNvPr id="16402" name="Image 18" descr="artere.png"/>
          <p:cNvPicPr>
            <a:picLocks noChangeAspect="1"/>
          </p:cNvPicPr>
          <p:nvPr/>
        </p:nvPicPr>
        <p:blipFill>
          <a:blip r:embed="rId8" cstate="print"/>
          <a:srcRect/>
          <a:stretch>
            <a:fillRect/>
          </a:stretch>
        </p:blipFill>
        <p:spPr bwMode="auto">
          <a:xfrm>
            <a:off x="7261225" y="2111375"/>
            <a:ext cx="1522413" cy="1520825"/>
          </a:xfrm>
          <a:prstGeom prst="rect">
            <a:avLst/>
          </a:prstGeom>
          <a:noFill/>
          <a:ln w="9525">
            <a:noFill/>
            <a:miter lim="800000"/>
            <a:headEnd/>
            <a:tailEnd/>
          </a:ln>
        </p:spPr>
      </p:pic>
      <p:pic>
        <p:nvPicPr>
          <p:cNvPr id="16403" name="Image 20" descr="tissue_adipeux.png"/>
          <p:cNvPicPr>
            <a:picLocks noChangeAspect="1"/>
          </p:cNvPicPr>
          <p:nvPr/>
        </p:nvPicPr>
        <p:blipFill>
          <a:blip r:embed="rId9" cstate="print"/>
          <a:srcRect/>
          <a:stretch>
            <a:fillRect/>
          </a:stretch>
        </p:blipFill>
        <p:spPr bwMode="auto">
          <a:xfrm>
            <a:off x="1003300" y="1266825"/>
            <a:ext cx="2843213" cy="1798638"/>
          </a:xfrm>
          <a:prstGeom prst="rect">
            <a:avLst/>
          </a:prstGeom>
          <a:noFill/>
          <a:ln w="9525">
            <a:noFill/>
            <a:miter lim="800000"/>
            <a:headEnd/>
            <a:tailEnd/>
          </a:ln>
        </p:spPr>
      </p:pic>
      <p:grpSp>
        <p:nvGrpSpPr>
          <p:cNvPr id="2" name="Group 33"/>
          <p:cNvGrpSpPr>
            <a:grpSpLocks/>
          </p:cNvGrpSpPr>
          <p:nvPr/>
        </p:nvGrpSpPr>
        <p:grpSpPr bwMode="auto">
          <a:xfrm>
            <a:off x="3978275" y="958850"/>
            <a:ext cx="1803400" cy="407988"/>
            <a:chOff x="2229" y="714"/>
            <a:chExt cx="916" cy="511"/>
          </a:xfrm>
        </p:grpSpPr>
        <p:sp>
          <p:nvSpPr>
            <p:cNvPr id="16473" name="Rectangle 34"/>
            <p:cNvSpPr>
              <a:spLocks noChangeArrowheads="1"/>
            </p:cNvSpPr>
            <p:nvPr/>
          </p:nvSpPr>
          <p:spPr bwMode="auto">
            <a:xfrm>
              <a:off x="2233" y="714"/>
              <a:ext cx="912" cy="511"/>
            </a:xfrm>
            <a:prstGeom prst="rect">
              <a:avLst/>
            </a:prstGeom>
            <a:solidFill>
              <a:schemeClr val="bg1"/>
            </a:solidFill>
            <a:ln w="9525">
              <a:noFill/>
              <a:miter lim="800000"/>
              <a:headEnd/>
              <a:tailEnd/>
            </a:ln>
          </p:spPr>
          <p:txBody>
            <a:bodyPr anchor="ctr"/>
            <a:lstStyle/>
            <a:p>
              <a:pPr marL="3175" algn="ctr"/>
              <a:r>
                <a:rPr lang="en-US" sz="1600" b="1"/>
                <a:t>Inflammation</a:t>
              </a:r>
            </a:p>
          </p:txBody>
        </p:sp>
        <p:sp>
          <p:nvSpPr>
            <p:cNvPr id="16474" name="Rectangle 35"/>
            <p:cNvSpPr>
              <a:spLocks noChangeArrowheads="1"/>
            </p:cNvSpPr>
            <p:nvPr/>
          </p:nvSpPr>
          <p:spPr bwMode="auto">
            <a:xfrm>
              <a:off x="2229" y="715"/>
              <a:ext cx="60"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3" name="Group 33"/>
          <p:cNvGrpSpPr>
            <a:grpSpLocks/>
          </p:cNvGrpSpPr>
          <p:nvPr/>
        </p:nvGrpSpPr>
        <p:grpSpPr bwMode="auto">
          <a:xfrm>
            <a:off x="188913" y="4822825"/>
            <a:ext cx="1803400" cy="479425"/>
            <a:chOff x="2229" y="714"/>
            <a:chExt cx="916" cy="511"/>
          </a:xfrm>
        </p:grpSpPr>
        <p:sp>
          <p:nvSpPr>
            <p:cNvPr id="16471" name="Rectangle 34"/>
            <p:cNvSpPr>
              <a:spLocks noChangeArrowheads="1"/>
            </p:cNvSpPr>
            <p:nvPr/>
          </p:nvSpPr>
          <p:spPr bwMode="auto">
            <a:xfrm>
              <a:off x="2233" y="714"/>
              <a:ext cx="912" cy="511"/>
            </a:xfrm>
            <a:prstGeom prst="rect">
              <a:avLst/>
            </a:prstGeom>
            <a:solidFill>
              <a:schemeClr val="bg1"/>
            </a:solidFill>
            <a:ln w="9525">
              <a:noFill/>
              <a:miter lim="800000"/>
              <a:headEnd/>
              <a:tailEnd/>
            </a:ln>
          </p:spPr>
          <p:txBody>
            <a:bodyPr anchor="ctr"/>
            <a:lstStyle/>
            <a:p>
              <a:pPr marL="3175" algn="ctr"/>
              <a:r>
                <a:rPr lang="en-US" sz="1300" b="1"/>
                <a:t>Abdominal Obesity</a:t>
              </a:r>
            </a:p>
          </p:txBody>
        </p:sp>
        <p:sp>
          <p:nvSpPr>
            <p:cNvPr id="16472" name="Rectangle 35"/>
            <p:cNvSpPr>
              <a:spLocks noChangeArrowheads="1"/>
            </p:cNvSpPr>
            <p:nvPr/>
          </p:nvSpPr>
          <p:spPr bwMode="auto">
            <a:xfrm>
              <a:off x="2229" y="715"/>
              <a:ext cx="60"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4" name="Group 33"/>
          <p:cNvGrpSpPr>
            <a:grpSpLocks/>
          </p:cNvGrpSpPr>
          <p:nvPr/>
        </p:nvGrpSpPr>
        <p:grpSpPr bwMode="auto">
          <a:xfrm>
            <a:off x="3684588" y="5872163"/>
            <a:ext cx="1927225" cy="479425"/>
            <a:chOff x="2229" y="714"/>
            <a:chExt cx="979" cy="511"/>
          </a:xfrm>
        </p:grpSpPr>
        <p:sp>
          <p:nvSpPr>
            <p:cNvPr id="31" name="Rectangle 34"/>
            <p:cNvSpPr>
              <a:spLocks noChangeArrowheads="1"/>
            </p:cNvSpPr>
            <p:nvPr/>
          </p:nvSpPr>
          <p:spPr bwMode="auto">
            <a:xfrm>
              <a:off x="2233" y="714"/>
              <a:ext cx="975" cy="511"/>
            </a:xfrm>
            <a:prstGeom prst="rect">
              <a:avLst/>
            </a:prstGeom>
            <a:solidFill>
              <a:schemeClr val="bg1"/>
            </a:solidFill>
            <a:ln w="9525">
              <a:noFill/>
              <a:miter lim="800000"/>
              <a:headEnd/>
              <a:tailEnd/>
            </a:ln>
          </p:spPr>
          <p:txBody>
            <a:bodyPr anchor="ctr"/>
            <a:lstStyle/>
            <a:p>
              <a:pPr marL="92075">
                <a:defRPr/>
              </a:pPr>
              <a:r>
                <a:rPr lang="en-US" sz="1050" b="1" dirty="0" err="1"/>
                <a:t>Atherogenic</a:t>
              </a:r>
              <a:r>
                <a:rPr lang="en-US" sz="1050" b="1" dirty="0"/>
                <a:t>, insulin</a:t>
              </a:r>
            </a:p>
            <a:p>
              <a:pPr marL="92075">
                <a:defRPr/>
              </a:pPr>
              <a:r>
                <a:rPr lang="en-US" sz="1050" b="1" dirty="0"/>
                <a:t>resistant </a:t>
              </a:r>
              <a:r>
                <a:rPr lang="en-US" sz="1050" b="1" dirty="0" err="1"/>
                <a:t>dysmetabolic</a:t>
              </a:r>
              <a:endParaRPr lang="en-US" sz="1050" b="1" dirty="0"/>
            </a:p>
            <a:p>
              <a:pPr marL="92075">
                <a:defRPr/>
              </a:pPr>
              <a:r>
                <a:rPr lang="en-US" sz="1050" b="1" dirty="0"/>
                <a:t>milieu</a:t>
              </a:r>
            </a:p>
          </p:txBody>
        </p:sp>
        <p:sp>
          <p:nvSpPr>
            <p:cNvPr id="16470" name="Rectangle 35"/>
            <p:cNvSpPr>
              <a:spLocks noChangeArrowheads="1"/>
            </p:cNvSpPr>
            <p:nvPr/>
          </p:nvSpPr>
          <p:spPr bwMode="auto">
            <a:xfrm>
              <a:off x="2229" y="715"/>
              <a:ext cx="60"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5" name="Group 33"/>
          <p:cNvGrpSpPr>
            <a:grpSpLocks/>
          </p:cNvGrpSpPr>
          <p:nvPr/>
        </p:nvGrpSpPr>
        <p:grpSpPr bwMode="auto">
          <a:xfrm>
            <a:off x="7142163" y="3684588"/>
            <a:ext cx="1804987" cy="479425"/>
            <a:chOff x="2229" y="714"/>
            <a:chExt cx="916" cy="511"/>
          </a:xfrm>
        </p:grpSpPr>
        <p:sp>
          <p:nvSpPr>
            <p:cNvPr id="16467" name="Rectangle 34"/>
            <p:cNvSpPr>
              <a:spLocks noChangeArrowheads="1"/>
            </p:cNvSpPr>
            <p:nvPr/>
          </p:nvSpPr>
          <p:spPr bwMode="auto">
            <a:xfrm>
              <a:off x="2233" y="714"/>
              <a:ext cx="912" cy="511"/>
            </a:xfrm>
            <a:prstGeom prst="rect">
              <a:avLst/>
            </a:prstGeom>
            <a:solidFill>
              <a:schemeClr val="bg1"/>
            </a:solidFill>
            <a:ln w="9525">
              <a:noFill/>
              <a:miter lim="800000"/>
              <a:headEnd/>
              <a:tailEnd/>
            </a:ln>
          </p:spPr>
          <p:txBody>
            <a:bodyPr anchor="ctr"/>
            <a:lstStyle/>
            <a:p>
              <a:pPr marL="179388" algn="ctr"/>
              <a:r>
                <a:rPr lang="en-US" sz="1600" b="1"/>
                <a:t>Risk of CVD</a:t>
              </a:r>
            </a:p>
          </p:txBody>
        </p:sp>
        <p:sp>
          <p:nvSpPr>
            <p:cNvPr id="16468" name="Rectangle 35"/>
            <p:cNvSpPr>
              <a:spLocks noChangeArrowheads="1"/>
            </p:cNvSpPr>
            <p:nvPr/>
          </p:nvSpPr>
          <p:spPr bwMode="auto">
            <a:xfrm>
              <a:off x="2229" y="715"/>
              <a:ext cx="60" cy="510"/>
            </a:xfrm>
            <a:prstGeom prst="rect">
              <a:avLst/>
            </a:prstGeom>
            <a:solidFill>
              <a:srgbClr val="B00000"/>
            </a:solidFill>
            <a:ln w="9525">
              <a:noFill/>
              <a:miter lim="800000"/>
              <a:headEnd/>
              <a:tailEnd/>
            </a:ln>
          </p:spPr>
          <p:txBody>
            <a:bodyPr wrap="none" anchor="ctr"/>
            <a:lstStyle/>
            <a:p>
              <a:pPr algn="ctr"/>
              <a:endParaRPr lang="fr-FR" sz="1000" b="1"/>
            </a:p>
          </p:txBody>
        </p:sp>
      </p:grpSp>
      <p:pic>
        <p:nvPicPr>
          <p:cNvPr id="16408" name="Image 35" descr="fleche_bas.png"/>
          <p:cNvPicPr>
            <a:picLocks noChangeAspect="1"/>
          </p:cNvPicPr>
          <p:nvPr/>
        </p:nvPicPr>
        <p:blipFill>
          <a:blip r:embed="rId6" cstate="print"/>
          <a:srcRect/>
          <a:stretch>
            <a:fillRect/>
          </a:stretch>
        </p:blipFill>
        <p:spPr bwMode="auto">
          <a:xfrm>
            <a:off x="7272338" y="3821113"/>
            <a:ext cx="241300" cy="230187"/>
          </a:xfrm>
          <a:prstGeom prst="rect">
            <a:avLst/>
          </a:prstGeom>
          <a:noFill/>
          <a:ln w="9525">
            <a:noFill/>
            <a:miter lim="800000"/>
            <a:headEnd/>
            <a:tailEnd/>
          </a:ln>
        </p:spPr>
      </p:pic>
      <p:sp>
        <p:nvSpPr>
          <p:cNvPr id="16409" name="Rectangle 37"/>
          <p:cNvSpPr>
            <a:spLocks noChangeArrowheads="1"/>
          </p:cNvSpPr>
          <p:nvPr/>
        </p:nvSpPr>
        <p:spPr bwMode="auto">
          <a:xfrm>
            <a:off x="5011738" y="6445250"/>
            <a:ext cx="3943350" cy="344488"/>
          </a:xfrm>
          <a:prstGeom prst="rect">
            <a:avLst/>
          </a:prstGeom>
          <a:solidFill>
            <a:srgbClr val="D8ECEA">
              <a:alpha val="89018"/>
            </a:srgbClr>
          </a:solidFill>
          <a:ln w="9525">
            <a:miter lim="800000"/>
            <a:headEnd/>
            <a:tailEnd/>
          </a:ln>
          <a:scene3d>
            <a:camera prst="legacyObliqueTopRight"/>
            <a:lightRig rig="legacyFlat4" dir="b"/>
          </a:scene3d>
          <a:sp3d extrusionH="201600" prstMaterial="legacyMatte">
            <a:bevelT w="13500" h="13500" prst="angle"/>
            <a:bevelB w="13500" h="13500" prst="angle"/>
            <a:extrusionClr>
              <a:srgbClr val="D8ECEA"/>
            </a:extrusionClr>
          </a:sp3d>
        </p:spPr>
        <p:txBody>
          <a:bodyPr wrap="none" anchor="ctr">
            <a:flatTx/>
          </a:bodyPr>
          <a:lstStyle/>
          <a:p>
            <a:r>
              <a:rPr lang="fr-CA" sz="1000"/>
              <a:t>Adapled from Després JP Int J Obes Metab Disord 2003; 27: 5224</a:t>
            </a:r>
          </a:p>
        </p:txBody>
      </p:sp>
      <p:sp>
        <p:nvSpPr>
          <p:cNvPr id="38" name="Rogner un rectangle à un seul coin 37"/>
          <p:cNvSpPr/>
          <p:nvPr/>
        </p:nvSpPr>
        <p:spPr bwMode="auto">
          <a:xfrm flipH="1">
            <a:off x="1183340" y="1267693"/>
            <a:ext cx="1156447" cy="396000"/>
          </a:xfrm>
          <a:prstGeom prst="snip1Rect">
            <a:avLst>
              <a:gd name="adj" fmla="val 12546"/>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3175">
              <a:lnSpc>
                <a:spcPts val="1500"/>
              </a:lnSpc>
              <a:defRPr/>
            </a:pPr>
            <a:r>
              <a:rPr lang="fr-CA" sz="1200" b="1" dirty="0">
                <a:solidFill>
                  <a:schemeClr val="tx1"/>
                </a:solidFill>
              </a:rPr>
              <a:t>Adipose</a:t>
            </a:r>
          </a:p>
          <a:p>
            <a:pPr marL="3175">
              <a:lnSpc>
                <a:spcPts val="1500"/>
              </a:lnSpc>
              <a:defRPr/>
            </a:pPr>
            <a:r>
              <a:rPr lang="fr-CA" sz="1200" b="1" dirty="0">
                <a:solidFill>
                  <a:schemeClr val="tx1"/>
                </a:solidFill>
              </a:rPr>
              <a:t>Tissue</a:t>
            </a:r>
          </a:p>
        </p:txBody>
      </p:sp>
      <p:pic>
        <p:nvPicPr>
          <p:cNvPr id="16413" name="Image 38" descr="triangle.png"/>
          <p:cNvPicPr>
            <a:picLocks noChangeAspect="1"/>
          </p:cNvPicPr>
          <p:nvPr/>
        </p:nvPicPr>
        <p:blipFill>
          <a:blip r:embed="rId10" cstate="print"/>
          <a:srcRect/>
          <a:stretch>
            <a:fillRect/>
          </a:stretch>
        </p:blipFill>
        <p:spPr bwMode="auto">
          <a:xfrm rot="-2700000">
            <a:off x="2152650" y="1538288"/>
            <a:ext cx="209550" cy="101600"/>
          </a:xfrm>
          <a:prstGeom prst="rect">
            <a:avLst/>
          </a:prstGeom>
          <a:noFill/>
          <a:ln w="9525">
            <a:noFill/>
            <a:miter lim="800000"/>
            <a:headEnd/>
            <a:tailEnd/>
          </a:ln>
        </p:spPr>
      </p:pic>
      <p:sp>
        <p:nvSpPr>
          <p:cNvPr id="40" name="Rogner un rectangle à un seul coin 39"/>
          <p:cNvSpPr/>
          <p:nvPr/>
        </p:nvSpPr>
        <p:spPr bwMode="auto">
          <a:xfrm flipH="1">
            <a:off x="4464421" y="5226422"/>
            <a:ext cx="1156447" cy="363811"/>
          </a:xfrm>
          <a:prstGeom prst="snip1Rect">
            <a:avLst>
              <a:gd name="adj" fmla="val 12546"/>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182563">
              <a:lnSpc>
                <a:spcPts val="1500"/>
              </a:lnSpc>
              <a:defRPr/>
            </a:pPr>
            <a:r>
              <a:rPr lang="fr-CA" sz="1000" b="1" dirty="0" err="1">
                <a:solidFill>
                  <a:schemeClr val="tx1"/>
                </a:solidFill>
              </a:rPr>
              <a:t>Triglycerides</a:t>
            </a:r>
            <a:endParaRPr lang="fr-CA" sz="1000" b="1" dirty="0">
              <a:solidFill>
                <a:schemeClr val="tx1"/>
              </a:solidFill>
            </a:endParaRPr>
          </a:p>
        </p:txBody>
      </p:sp>
      <p:pic>
        <p:nvPicPr>
          <p:cNvPr id="16417" name="Image 40" descr="fleche_bas.png"/>
          <p:cNvPicPr>
            <a:picLocks noChangeAspect="1"/>
          </p:cNvPicPr>
          <p:nvPr/>
        </p:nvPicPr>
        <p:blipFill>
          <a:blip r:embed="rId6" cstate="print"/>
          <a:srcRect/>
          <a:stretch>
            <a:fillRect/>
          </a:stretch>
        </p:blipFill>
        <p:spPr bwMode="auto">
          <a:xfrm>
            <a:off x="4484688" y="5308600"/>
            <a:ext cx="212725" cy="204788"/>
          </a:xfrm>
          <a:prstGeom prst="rect">
            <a:avLst/>
          </a:prstGeom>
          <a:noFill/>
          <a:ln w="9525">
            <a:noFill/>
            <a:miter lim="800000"/>
            <a:headEnd/>
            <a:tailEnd/>
          </a:ln>
        </p:spPr>
      </p:pic>
      <p:sp>
        <p:nvSpPr>
          <p:cNvPr id="42" name="Rogner un rectangle à un seul coin 41"/>
          <p:cNvSpPr/>
          <p:nvPr/>
        </p:nvSpPr>
        <p:spPr bwMode="auto">
          <a:xfrm flipH="1">
            <a:off x="5683619" y="5127811"/>
            <a:ext cx="1165415" cy="363811"/>
          </a:xfrm>
          <a:prstGeom prst="snip1Rect">
            <a:avLst>
              <a:gd name="adj" fmla="val 12546"/>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268288">
              <a:lnSpc>
                <a:spcPts val="1500"/>
              </a:lnSpc>
              <a:defRPr/>
            </a:pPr>
            <a:r>
              <a:rPr lang="fr-CA" sz="1400" b="1" dirty="0" err="1">
                <a:solidFill>
                  <a:schemeClr val="tx1"/>
                </a:solidFill>
              </a:rPr>
              <a:t>Insulin</a:t>
            </a:r>
            <a:endParaRPr lang="fr-CA" sz="1400" b="1" dirty="0">
              <a:solidFill>
                <a:schemeClr val="tx1"/>
              </a:solidFill>
            </a:endParaRPr>
          </a:p>
        </p:txBody>
      </p:sp>
      <p:pic>
        <p:nvPicPr>
          <p:cNvPr id="16421" name="Image 42" descr="fleche_bas.png"/>
          <p:cNvPicPr>
            <a:picLocks noChangeAspect="1"/>
          </p:cNvPicPr>
          <p:nvPr/>
        </p:nvPicPr>
        <p:blipFill>
          <a:blip r:embed="rId6" cstate="print"/>
          <a:srcRect/>
          <a:stretch>
            <a:fillRect/>
          </a:stretch>
        </p:blipFill>
        <p:spPr bwMode="auto">
          <a:xfrm>
            <a:off x="5738813" y="5210175"/>
            <a:ext cx="214312" cy="204788"/>
          </a:xfrm>
          <a:prstGeom prst="rect">
            <a:avLst/>
          </a:prstGeom>
          <a:noFill/>
          <a:ln w="9525">
            <a:noFill/>
            <a:miter lim="800000"/>
            <a:headEnd/>
            <a:tailEnd/>
          </a:ln>
        </p:spPr>
      </p:pic>
      <p:sp>
        <p:nvSpPr>
          <p:cNvPr id="44" name="Rogner un rectangle à un seul coin 43"/>
          <p:cNvSpPr/>
          <p:nvPr/>
        </p:nvSpPr>
        <p:spPr bwMode="auto">
          <a:xfrm flipH="1">
            <a:off x="6149784" y="4706469"/>
            <a:ext cx="1165415" cy="363811"/>
          </a:xfrm>
          <a:prstGeom prst="snip1Rect">
            <a:avLst>
              <a:gd name="adj" fmla="val 12546"/>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268288">
              <a:lnSpc>
                <a:spcPts val="1500"/>
              </a:lnSpc>
              <a:defRPr/>
            </a:pPr>
            <a:r>
              <a:rPr lang="fr-CA" sz="1400" b="1" dirty="0">
                <a:solidFill>
                  <a:schemeClr val="tx1"/>
                </a:solidFill>
              </a:rPr>
              <a:t>Glucose</a:t>
            </a:r>
          </a:p>
        </p:txBody>
      </p:sp>
      <p:pic>
        <p:nvPicPr>
          <p:cNvPr id="16425" name="Image 44" descr="fleche_bas.png"/>
          <p:cNvPicPr>
            <a:picLocks noChangeAspect="1"/>
          </p:cNvPicPr>
          <p:nvPr/>
        </p:nvPicPr>
        <p:blipFill>
          <a:blip r:embed="rId6" cstate="print"/>
          <a:srcRect/>
          <a:stretch>
            <a:fillRect/>
          </a:stretch>
        </p:blipFill>
        <p:spPr bwMode="auto">
          <a:xfrm>
            <a:off x="6205538" y="4789488"/>
            <a:ext cx="212725" cy="203200"/>
          </a:xfrm>
          <a:prstGeom prst="rect">
            <a:avLst/>
          </a:prstGeom>
          <a:noFill/>
          <a:ln w="9525">
            <a:noFill/>
            <a:miter lim="800000"/>
            <a:headEnd/>
            <a:tailEnd/>
          </a:ln>
        </p:spPr>
      </p:pic>
      <p:sp>
        <p:nvSpPr>
          <p:cNvPr id="46" name="Rogner un rectangle à un seul coin 45"/>
          <p:cNvSpPr/>
          <p:nvPr/>
        </p:nvSpPr>
        <p:spPr bwMode="auto">
          <a:xfrm flipH="1">
            <a:off x="6221502" y="3245222"/>
            <a:ext cx="1021980" cy="363811"/>
          </a:xfrm>
          <a:prstGeom prst="snip1Rect">
            <a:avLst>
              <a:gd name="adj" fmla="val 12546"/>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268288">
              <a:lnSpc>
                <a:spcPts val="1500"/>
              </a:lnSpc>
              <a:defRPr/>
            </a:pPr>
            <a:r>
              <a:rPr lang="fr-CA" sz="1400" b="1" dirty="0">
                <a:solidFill>
                  <a:schemeClr val="tx1"/>
                </a:solidFill>
              </a:rPr>
              <a:t>Apo B</a:t>
            </a:r>
          </a:p>
        </p:txBody>
      </p:sp>
      <p:pic>
        <p:nvPicPr>
          <p:cNvPr id="16429" name="Image 46" descr="fleche_bas.png"/>
          <p:cNvPicPr>
            <a:picLocks noChangeAspect="1"/>
          </p:cNvPicPr>
          <p:nvPr/>
        </p:nvPicPr>
        <p:blipFill>
          <a:blip r:embed="rId6" cstate="print"/>
          <a:srcRect/>
          <a:stretch>
            <a:fillRect/>
          </a:stretch>
        </p:blipFill>
        <p:spPr bwMode="auto">
          <a:xfrm>
            <a:off x="6276975" y="3327400"/>
            <a:ext cx="214313" cy="204788"/>
          </a:xfrm>
          <a:prstGeom prst="rect">
            <a:avLst/>
          </a:prstGeom>
          <a:noFill/>
          <a:ln w="9525">
            <a:noFill/>
            <a:miter lim="800000"/>
            <a:headEnd/>
            <a:tailEnd/>
          </a:ln>
        </p:spPr>
      </p:pic>
      <p:sp>
        <p:nvSpPr>
          <p:cNvPr id="48" name="Flèche à angle droit 47"/>
          <p:cNvSpPr/>
          <p:nvPr/>
        </p:nvSpPr>
        <p:spPr>
          <a:xfrm flipV="1">
            <a:off x="5880100" y="1066800"/>
            <a:ext cx="2214563" cy="950913"/>
          </a:xfrm>
          <a:prstGeom prst="bentUpArrow">
            <a:avLst>
              <a:gd name="adj1" fmla="val 5529"/>
              <a:gd name="adj2" fmla="val 9827"/>
              <a:gd name="adj3" fmla="val 16262"/>
            </a:avLst>
          </a:prstGeom>
          <a:solidFill>
            <a:schemeClr val="tx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49" name="Flèche à angle droit 48"/>
          <p:cNvSpPr/>
          <p:nvPr/>
        </p:nvSpPr>
        <p:spPr>
          <a:xfrm rot="16200000" flipV="1">
            <a:off x="2043907" y="-232569"/>
            <a:ext cx="609600" cy="3208337"/>
          </a:xfrm>
          <a:prstGeom prst="bentUpArrow">
            <a:avLst>
              <a:gd name="adj1" fmla="val 8671"/>
              <a:gd name="adj2" fmla="val 12484"/>
              <a:gd name="adj3" fmla="val 30103"/>
            </a:avLst>
          </a:prstGeom>
          <a:solidFill>
            <a:schemeClr val="tx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50" name="Flèche à angle droit 49"/>
          <p:cNvSpPr/>
          <p:nvPr/>
        </p:nvSpPr>
        <p:spPr>
          <a:xfrm rot="5400000">
            <a:off x="2339975" y="4635501"/>
            <a:ext cx="1322387" cy="1357312"/>
          </a:xfrm>
          <a:prstGeom prst="bentUpArrow">
            <a:avLst>
              <a:gd name="adj1" fmla="val 3495"/>
              <a:gd name="adj2" fmla="val 6776"/>
              <a:gd name="adj3" fmla="val 12194"/>
            </a:avLst>
          </a:prstGeom>
          <a:solidFill>
            <a:schemeClr val="tx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51" name="Flèche à angle droit 50"/>
          <p:cNvSpPr/>
          <p:nvPr/>
        </p:nvSpPr>
        <p:spPr>
          <a:xfrm rot="5400000">
            <a:off x="1788319" y="4334669"/>
            <a:ext cx="865187" cy="2917825"/>
          </a:xfrm>
          <a:prstGeom prst="bentUpArrow">
            <a:avLst>
              <a:gd name="adj1" fmla="val 5568"/>
              <a:gd name="adj2" fmla="val 11439"/>
              <a:gd name="adj3" fmla="val 17375"/>
            </a:avLst>
          </a:prstGeom>
          <a:solidFill>
            <a:schemeClr val="tx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52" name="Flèche à angle droit 51"/>
          <p:cNvSpPr/>
          <p:nvPr/>
        </p:nvSpPr>
        <p:spPr>
          <a:xfrm>
            <a:off x="5656263" y="4222750"/>
            <a:ext cx="1806575" cy="1900238"/>
          </a:xfrm>
          <a:prstGeom prst="bentUpArrow">
            <a:avLst>
              <a:gd name="adj1" fmla="val 3495"/>
              <a:gd name="adj2" fmla="val 4791"/>
              <a:gd name="adj3" fmla="val 8720"/>
            </a:avLst>
          </a:prstGeom>
          <a:solidFill>
            <a:schemeClr val="tx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cxnSp>
        <p:nvCxnSpPr>
          <p:cNvPr id="54" name="Connecteur droit avec flèche 53"/>
          <p:cNvCxnSpPr>
            <a:endCxn id="12" idx="2"/>
          </p:cNvCxnSpPr>
          <p:nvPr/>
        </p:nvCxnSpPr>
        <p:spPr>
          <a:xfrm flipV="1">
            <a:off x="3640138" y="1784350"/>
            <a:ext cx="349250" cy="539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p:nvPr/>
        </p:nvCxnSpPr>
        <p:spPr>
          <a:xfrm flipV="1">
            <a:off x="5351463" y="1739900"/>
            <a:ext cx="385762" cy="79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p:nvPr/>
        </p:nvCxnSpPr>
        <p:spPr>
          <a:xfrm>
            <a:off x="5370513" y="1981200"/>
            <a:ext cx="1890712" cy="6000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p:cNvCxnSpPr/>
          <p:nvPr/>
        </p:nvCxnSpPr>
        <p:spPr>
          <a:xfrm flipV="1">
            <a:off x="3003550" y="2841625"/>
            <a:ext cx="4222750" cy="14890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p:cNvCxnSpPr/>
          <p:nvPr/>
        </p:nvCxnSpPr>
        <p:spPr>
          <a:xfrm flipV="1">
            <a:off x="3011488" y="4375150"/>
            <a:ext cx="2062162" cy="79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eur droit avec flèche 63"/>
          <p:cNvCxnSpPr/>
          <p:nvPr/>
        </p:nvCxnSpPr>
        <p:spPr>
          <a:xfrm rot="5400000">
            <a:off x="3196431" y="4666457"/>
            <a:ext cx="22685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cteur droit avec flèche 67"/>
          <p:cNvCxnSpPr/>
          <p:nvPr/>
        </p:nvCxnSpPr>
        <p:spPr>
          <a:xfrm rot="5400000" flipH="1" flipV="1">
            <a:off x="3994944" y="2424907"/>
            <a:ext cx="61753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Flèche à angle droit 69"/>
          <p:cNvSpPr/>
          <p:nvPr/>
        </p:nvSpPr>
        <p:spPr>
          <a:xfrm flipV="1">
            <a:off x="5324475" y="2509838"/>
            <a:ext cx="582613" cy="1255712"/>
          </a:xfrm>
          <a:prstGeom prst="bentUpArrow">
            <a:avLst>
              <a:gd name="adj1" fmla="val 10142"/>
              <a:gd name="adj2" fmla="val 16896"/>
              <a:gd name="adj3" fmla="val 34515"/>
            </a:avLst>
          </a:prstGeom>
          <a:solidFill>
            <a:schemeClr val="tx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71" name="Rectangle à coins arrondis 70"/>
          <p:cNvSpPr/>
          <p:nvPr/>
        </p:nvSpPr>
        <p:spPr>
          <a:xfrm>
            <a:off x="5495925" y="2779713"/>
            <a:ext cx="644525" cy="304800"/>
          </a:xfrm>
          <a:prstGeom prst="roundRect">
            <a:avLst/>
          </a:prstGeom>
          <a:solidFill>
            <a:srgbClr val="CCECFF"/>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marL="179388" algn="ctr">
              <a:defRPr/>
            </a:pPr>
            <a:r>
              <a:rPr lang="fr-CA" sz="1200" b="1" dirty="0">
                <a:solidFill>
                  <a:schemeClr val="tx1"/>
                </a:solidFill>
              </a:rPr>
              <a:t>FFA</a:t>
            </a:r>
          </a:p>
        </p:txBody>
      </p:sp>
      <p:pic>
        <p:nvPicPr>
          <p:cNvPr id="16444" name="Image 71" descr="fleche_bas.png"/>
          <p:cNvPicPr>
            <a:picLocks noChangeAspect="1"/>
          </p:cNvPicPr>
          <p:nvPr/>
        </p:nvPicPr>
        <p:blipFill>
          <a:blip r:embed="rId11" cstate="print"/>
          <a:srcRect/>
          <a:stretch>
            <a:fillRect/>
          </a:stretch>
        </p:blipFill>
        <p:spPr bwMode="auto">
          <a:xfrm>
            <a:off x="5551488" y="2843213"/>
            <a:ext cx="184150" cy="177800"/>
          </a:xfrm>
          <a:prstGeom prst="rect">
            <a:avLst/>
          </a:prstGeom>
          <a:noFill/>
          <a:ln w="9525">
            <a:noFill/>
            <a:miter lim="800000"/>
            <a:headEnd/>
            <a:tailEnd/>
          </a:ln>
        </p:spPr>
      </p:pic>
      <p:cxnSp>
        <p:nvCxnSpPr>
          <p:cNvPr id="73" name="Connecteur droit avec flèche 72"/>
          <p:cNvCxnSpPr/>
          <p:nvPr/>
        </p:nvCxnSpPr>
        <p:spPr>
          <a:xfrm rot="5400000">
            <a:off x="2232025" y="3244850"/>
            <a:ext cx="941388" cy="2428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eur droit avec flèche 74"/>
          <p:cNvCxnSpPr/>
          <p:nvPr/>
        </p:nvCxnSpPr>
        <p:spPr>
          <a:xfrm rot="5400000">
            <a:off x="5217319" y="5047457"/>
            <a:ext cx="2873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necteur droit avec flèche 75"/>
          <p:cNvCxnSpPr/>
          <p:nvPr/>
        </p:nvCxnSpPr>
        <p:spPr>
          <a:xfrm rot="5400000">
            <a:off x="5755481" y="4904582"/>
            <a:ext cx="2873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eur droit avec flèche 76"/>
          <p:cNvCxnSpPr/>
          <p:nvPr/>
        </p:nvCxnSpPr>
        <p:spPr>
          <a:xfrm rot="5400000">
            <a:off x="6293644" y="4536282"/>
            <a:ext cx="2873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necteur droit avec flèche 77"/>
          <p:cNvCxnSpPr/>
          <p:nvPr/>
        </p:nvCxnSpPr>
        <p:spPr>
          <a:xfrm rot="-5400000">
            <a:off x="6534944" y="3783807"/>
            <a:ext cx="2873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Arc 78"/>
          <p:cNvSpPr/>
          <p:nvPr/>
        </p:nvSpPr>
        <p:spPr>
          <a:xfrm rot="1729197" flipV="1">
            <a:off x="1947863" y="2230438"/>
            <a:ext cx="2220912" cy="592137"/>
          </a:xfrm>
          <a:prstGeom prst="arc">
            <a:avLst>
              <a:gd name="adj1" fmla="val 14833223"/>
              <a:gd name="adj2" fmla="val 21282349"/>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80" name="Arc 79"/>
          <p:cNvSpPr/>
          <p:nvPr/>
        </p:nvSpPr>
        <p:spPr>
          <a:xfrm rot="12637489" flipV="1">
            <a:off x="3336925" y="2751138"/>
            <a:ext cx="2220913" cy="590550"/>
          </a:xfrm>
          <a:prstGeom prst="arc">
            <a:avLst>
              <a:gd name="adj1" fmla="val 14833223"/>
              <a:gd name="adj2" fmla="val 21282349"/>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81" name="Arc 80"/>
          <p:cNvSpPr/>
          <p:nvPr/>
        </p:nvSpPr>
        <p:spPr>
          <a:xfrm rot="3267622" flipV="1">
            <a:off x="3718719" y="2977357"/>
            <a:ext cx="1876425" cy="592137"/>
          </a:xfrm>
          <a:prstGeom prst="arc">
            <a:avLst>
              <a:gd name="adj1" fmla="val 14833223"/>
              <a:gd name="adj2" fmla="val 21184399"/>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82" name="Arc 81"/>
          <p:cNvSpPr/>
          <p:nvPr/>
        </p:nvSpPr>
        <p:spPr>
          <a:xfrm rot="1651896">
            <a:off x="5791200" y="1604963"/>
            <a:ext cx="1876425" cy="434975"/>
          </a:xfrm>
          <a:prstGeom prst="arc">
            <a:avLst>
              <a:gd name="adj1" fmla="val 14087689"/>
              <a:gd name="adj2" fmla="val 21325239"/>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grpSp>
        <p:nvGrpSpPr>
          <p:cNvPr id="6" name="Groupe 88"/>
          <p:cNvGrpSpPr>
            <a:grpSpLocks/>
          </p:cNvGrpSpPr>
          <p:nvPr/>
        </p:nvGrpSpPr>
        <p:grpSpPr bwMode="auto">
          <a:xfrm rot="-7380000">
            <a:off x="3274219" y="3037681"/>
            <a:ext cx="184150" cy="1189038"/>
            <a:chOff x="4615980" y="1663305"/>
            <a:chExt cx="99021" cy="1002232"/>
          </a:xfrm>
        </p:grpSpPr>
        <p:cxnSp>
          <p:nvCxnSpPr>
            <p:cNvPr id="90" name="Connecteur droit 89"/>
            <p:cNvCxnSpPr/>
            <p:nvPr/>
          </p:nvCxnSpPr>
          <p:spPr>
            <a:xfrm rot="16320000" flipH="1">
              <a:off x="4192183" y="2151609"/>
              <a:ext cx="980823" cy="939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Connecteur droit 90"/>
            <p:cNvCxnSpPr/>
            <p:nvPr/>
          </p:nvCxnSpPr>
          <p:spPr>
            <a:xfrm rot="60000" flipH="1">
              <a:off x="4620495" y="2654279"/>
              <a:ext cx="99021" cy="10705"/>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 name="Groupe 91"/>
          <p:cNvGrpSpPr>
            <a:grpSpLocks/>
          </p:cNvGrpSpPr>
          <p:nvPr/>
        </p:nvGrpSpPr>
        <p:grpSpPr bwMode="auto">
          <a:xfrm>
            <a:off x="4559300" y="2160588"/>
            <a:ext cx="179388" cy="522287"/>
            <a:chOff x="4615980" y="2072102"/>
            <a:chExt cx="99021" cy="593435"/>
          </a:xfrm>
        </p:grpSpPr>
        <p:cxnSp>
          <p:nvCxnSpPr>
            <p:cNvPr id="93" name="Connecteur droit 92"/>
            <p:cNvCxnSpPr/>
            <p:nvPr/>
          </p:nvCxnSpPr>
          <p:spPr>
            <a:xfrm rot="16320000" flipH="1">
              <a:off x="4380910" y="2353616"/>
              <a:ext cx="571790" cy="8763"/>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Connecteur droit 93"/>
            <p:cNvCxnSpPr/>
            <p:nvPr/>
          </p:nvCxnSpPr>
          <p:spPr>
            <a:xfrm rot="60000" flipH="1">
              <a:off x="4615980" y="2656519"/>
              <a:ext cx="99021" cy="9018"/>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456" name="ZoneTexte 100"/>
          <p:cNvSpPr txBox="1">
            <a:spLocks noChangeArrowheads="1"/>
          </p:cNvSpPr>
          <p:nvPr/>
        </p:nvSpPr>
        <p:spPr bwMode="auto">
          <a:xfrm rot="3440419">
            <a:off x="3261519" y="3563144"/>
            <a:ext cx="363537" cy="307975"/>
          </a:xfrm>
          <a:prstGeom prst="rect">
            <a:avLst/>
          </a:prstGeom>
          <a:noFill/>
          <a:ln w="9525">
            <a:noFill/>
            <a:miter lim="800000"/>
            <a:headEnd/>
            <a:tailEnd/>
          </a:ln>
        </p:spPr>
        <p:txBody>
          <a:bodyPr wrap="none">
            <a:spAutoFit/>
          </a:bodyPr>
          <a:lstStyle/>
          <a:p>
            <a:r>
              <a:rPr lang="fr-CA" sz="1400" b="1">
                <a:solidFill>
                  <a:schemeClr val="bg1"/>
                </a:solidFill>
              </a:rPr>
              <a:t>(-)</a:t>
            </a:r>
          </a:p>
        </p:txBody>
      </p:sp>
      <p:sp>
        <p:nvSpPr>
          <p:cNvPr id="16457" name="ZoneTexte 101"/>
          <p:cNvSpPr txBox="1">
            <a:spLocks noChangeArrowheads="1"/>
          </p:cNvSpPr>
          <p:nvPr/>
        </p:nvSpPr>
        <p:spPr bwMode="auto">
          <a:xfrm>
            <a:off x="4619625" y="2238375"/>
            <a:ext cx="361950" cy="307975"/>
          </a:xfrm>
          <a:prstGeom prst="rect">
            <a:avLst/>
          </a:prstGeom>
          <a:noFill/>
          <a:ln w="9525">
            <a:noFill/>
            <a:miter lim="800000"/>
            <a:headEnd/>
            <a:tailEnd/>
          </a:ln>
        </p:spPr>
        <p:txBody>
          <a:bodyPr wrap="none">
            <a:spAutoFit/>
          </a:bodyPr>
          <a:lstStyle/>
          <a:p>
            <a:r>
              <a:rPr lang="fr-CA" sz="1400" b="1">
                <a:solidFill>
                  <a:schemeClr val="bg1"/>
                </a:solidFill>
              </a:rPr>
              <a:t>(-)</a:t>
            </a:r>
          </a:p>
        </p:txBody>
      </p:sp>
      <p:sp>
        <p:nvSpPr>
          <p:cNvPr id="16458" name="ZoneTexte 82"/>
          <p:cNvSpPr txBox="1">
            <a:spLocks noChangeArrowheads="1"/>
          </p:cNvSpPr>
          <p:nvPr/>
        </p:nvSpPr>
        <p:spPr bwMode="auto">
          <a:xfrm>
            <a:off x="7108825" y="1479550"/>
            <a:ext cx="325438" cy="368300"/>
          </a:xfrm>
          <a:prstGeom prst="rect">
            <a:avLst/>
          </a:prstGeom>
          <a:noFill/>
          <a:ln w="9525">
            <a:noFill/>
            <a:miter lim="800000"/>
            <a:headEnd/>
            <a:tailEnd/>
          </a:ln>
        </p:spPr>
        <p:txBody>
          <a:bodyPr wrap="none">
            <a:spAutoFit/>
          </a:bodyPr>
          <a:lstStyle/>
          <a:p>
            <a:r>
              <a:rPr lang="fr-CA" b="1"/>
              <a:t>?</a:t>
            </a:r>
          </a:p>
        </p:txBody>
      </p:sp>
      <p:sp>
        <p:nvSpPr>
          <p:cNvPr id="16459" name="ZoneTexte 83"/>
          <p:cNvSpPr txBox="1">
            <a:spLocks noChangeArrowheads="1"/>
          </p:cNvSpPr>
          <p:nvPr/>
        </p:nvSpPr>
        <p:spPr bwMode="auto">
          <a:xfrm>
            <a:off x="6642100" y="2062163"/>
            <a:ext cx="327025" cy="368300"/>
          </a:xfrm>
          <a:prstGeom prst="rect">
            <a:avLst/>
          </a:prstGeom>
          <a:noFill/>
          <a:ln w="9525">
            <a:noFill/>
            <a:miter lim="800000"/>
            <a:headEnd/>
            <a:tailEnd/>
          </a:ln>
        </p:spPr>
        <p:txBody>
          <a:bodyPr wrap="none">
            <a:spAutoFit/>
          </a:bodyPr>
          <a:lstStyle/>
          <a:p>
            <a:r>
              <a:rPr lang="fr-CA" b="1"/>
              <a:t>?</a:t>
            </a:r>
          </a:p>
        </p:txBody>
      </p:sp>
      <p:grpSp>
        <p:nvGrpSpPr>
          <p:cNvPr id="8" name="Groupe 88"/>
          <p:cNvGrpSpPr>
            <a:grpSpLocks/>
          </p:cNvGrpSpPr>
          <p:nvPr/>
        </p:nvGrpSpPr>
        <p:grpSpPr bwMode="auto">
          <a:xfrm rot="3420000">
            <a:off x="3392488" y="3254375"/>
            <a:ext cx="182562" cy="1189038"/>
            <a:chOff x="4615980" y="1663305"/>
            <a:chExt cx="99021" cy="1002232"/>
          </a:xfrm>
        </p:grpSpPr>
        <p:cxnSp>
          <p:nvCxnSpPr>
            <p:cNvPr id="86" name="Connecteur droit 85"/>
            <p:cNvCxnSpPr/>
            <p:nvPr/>
          </p:nvCxnSpPr>
          <p:spPr>
            <a:xfrm rot="16320000" flipH="1">
              <a:off x="4180275" y="2152165"/>
              <a:ext cx="980823" cy="947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Connecteur droit 86"/>
            <p:cNvCxnSpPr/>
            <p:nvPr/>
          </p:nvCxnSpPr>
          <p:spPr>
            <a:xfrm rot="60000" flipH="1">
              <a:off x="4615789" y="2658934"/>
              <a:ext cx="99022" cy="9367"/>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a:spLocks noGrp="1"/>
          </p:cNvSpPr>
          <p:nvPr>
            <p:ph type="title"/>
          </p:nvPr>
        </p:nvSpPr>
        <p:spPr>
          <a:xfrm>
            <a:off x="142875" y="68263"/>
            <a:ext cx="8983663" cy="646112"/>
          </a:xfrm>
        </p:spPr>
        <p:txBody>
          <a:bodyPr/>
          <a:lstStyle/>
          <a:p>
            <a:r>
              <a:rPr lang="en-US" sz="1800">
                <a:solidFill>
                  <a:schemeClr val="tx1"/>
                </a:solidFill>
              </a:rPr>
              <a:t>ADIPOSE TISSUE AND SOME OF THE ADIPOKINES/FACTORS INVOLVED IN THE PRO-THROMBOTIC STATE OF INTRA-ABDOMINAL OBESITY</a:t>
            </a:r>
            <a:endParaRPr lang="fr-FR" sz="1800">
              <a:solidFill>
                <a:schemeClr val="tx1"/>
              </a:solidFill>
            </a:endParaRPr>
          </a:p>
        </p:txBody>
      </p:sp>
      <p:sp>
        <p:nvSpPr>
          <p:cNvPr id="17411" name="ZoneTexte 4"/>
          <p:cNvSpPr txBox="1">
            <a:spLocks noChangeArrowheads="1"/>
          </p:cNvSpPr>
          <p:nvPr/>
        </p:nvSpPr>
        <p:spPr bwMode="auto">
          <a:xfrm>
            <a:off x="1639888" y="815975"/>
            <a:ext cx="879475" cy="461963"/>
          </a:xfrm>
          <a:prstGeom prst="rect">
            <a:avLst/>
          </a:prstGeom>
          <a:noFill/>
          <a:ln w="9525">
            <a:noFill/>
            <a:miter lim="800000"/>
            <a:headEnd/>
            <a:tailEnd/>
          </a:ln>
        </p:spPr>
        <p:txBody>
          <a:bodyPr wrap="none">
            <a:spAutoFit/>
          </a:bodyPr>
          <a:lstStyle/>
          <a:p>
            <a:pPr algn="ctr"/>
            <a:r>
              <a:rPr lang="fr-CA" sz="1200" b="1"/>
              <a:t>Adipose  </a:t>
            </a:r>
          </a:p>
          <a:p>
            <a:pPr algn="ctr"/>
            <a:r>
              <a:rPr lang="fr-CA" sz="1200" b="1"/>
              <a:t>Tissue</a:t>
            </a:r>
          </a:p>
        </p:txBody>
      </p:sp>
      <p:sp>
        <p:nvSpPr>
          <p:cNvPr id="6" name="Rogner un rectangle avec un coin diagonal 5"/>
          <p:cNvSpPr/>
          <p:nvPr/>
        </p:nvSpPr>
        <p:spPr>
          <a:xfrm>
            <a:off x="268288" y="2760663"/>
            <a:ext cx="1550987" cy="655637"/>
          </a:xfrm>
          <a:prstGeom prst="snip2DiagRect">
            <a:avLst>
              <a:gd name="adj1" fmla="val 0"/>
              <a:gd name="adj2" fmla="val 23438"/>
            </a:avLst>
          </a:prstGeom>
          <a:solidFill>
            <a:srgbClr val="B9E4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marL="179388" algn="ctr">
              <a:defRPr/>
            </a:pPr>
            <a:r>
              <a:rPr lang="fr-CA" sz="1400" b="1" dirty="0" err="1">
                <a:solidFill>
                  <a:schemeClr val="tx1"/>
                </a:solidFill>
              </a:rPr>
              <a:t>Adiponectin</a:t>
            </a:r>
            <a:endParaRPr lang="fr-CA" sz="1400" b="1" dirty="0">
              <a:solidFill>
                <a:schemeClr val="tx1"/>
              </a:solidFill>
            </a:endParaRPr>
          </a:p>
        </p:txBody>
      </p:sp>
      <p:pic>
        <p:nvPicPr>
          <p:cNvPr id="17413" name="Image 6" descr="fleche_bas.png"/>
          <p:cNvPicPr>
            <a:picLocks noChangeAspect="1"/>
          </p:cNvPicPr>
          <p:nvPr/>
        </p:nvPicPr>
        <p:blipFill>
          <a:blip r:embed="rId2" cstate="print"/>
          <a:srcRect/>
          <a:stretch>
            <a:fillRect/>
          </a:stretch>
        </p:blipFill>
        <p:spPr bwMode="auto">
          <a:xfrm>
            <a:off x="369888" y="3005138"/>
            <a:ext cx="198437" cy="188912"/>
          </a:xfrm>
          <a:prstGeom prst="rect">
            <a:avLst/>
          </a:prstGeom>
          <a:noFill/>
          <a:ln w="9525">
            <a:noFill/>
            <a:miter lim="800000"/>
            <a:headEnd/>
            <a:tailEnd/>
          </a:ln>
        </p:spPr>
      </p:pic>
      <p:sp>
        <p:nvSpPr>
          <p:cNvPr id="8" name="Rogner un rectangle avec un coin diagonal 7"/>
          <p:cNvSpPr/>
          <p:nvPr/>
        </p:nvSpPr>
        <p:spPr>
          <a:xfrm>
            <a:off x="322263" y="1049338"/>
            <a:ext cx="1066800" cy="600075"/>
          </a:xfrm>
          <a:prstGeom prst="snip2DiagRect">
            <a:avLst>
              <a:gd name="adj1" fmla="val 0"/>
              <a:gd name="adj2" fmla="val 23438"/>
            </a:avLst>
          </a:prstGeom>
          <a:solidFill>
            <a:srgbClr val="B9E4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fr-CA" sz="1600" b="1" dirty="0" err="1">
                <a:solidFill>
                  <a:schemeClr val="tx1"/>
                </a:solidFill>
              </a:rPr>
              <a:t>Leptin</a:t>
            </a:r>
            <a:endParaRPr lang="fr-CA" sz="1600" b="1" dirty="0">
              <a:solidFill>
                <a:schemeClr val="tx1"/>
              </a:solidFill>
            </a:endParaRPr>
          </a:p>
        </p:txBody>
      </p:sp>
      <p:sp>
        <p:nvSpPr>
          <p:cNvPr id="9" name="Rogner un rectangle avec un coin diagonal 8"/>
          <p:cNvSpPr/>
          <p:nvPr/>
        </p:nvSpPr>
        <p:spPr>
          <a:xfrm>
            <a:off x="6122988" y="1057275"/>
            <a:ext cx="1066800" cy="601663"/>
          </a:xfrm>
          <a:prstGeom prst="snip2DiagRect">
            <a:avLst>
              <a:gd name="adj1" fmla="val 0"/>
              <a:gd name="adj2" fmla="val 23438"/>
            </a:avLst>
          </a:prstGeom>
          <a:solidFill>
            <a:srgbClr val="B9E4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fr-CA" sz="1600" b="1" dirty="0">
                <a:solidFill>
                  <a:schemeClr val="tx1"/>
                </a:solidFill>
              </a:rPr>
              <a:t>PAI-1</a:t>
            </a:r>
          </a:p>
        </p:txBody>
      </p:sp>
      <p:sp>
        <p:nvSpPr>
          <p:cNvPr id="10" name="Rogner un rectangle avec un coin diagonal 9"/>
          <p:cNvSpPr/>
          <p:nvPr/>
        </p:nvSpPr>
        <p:spPr>
          <a:xfrm>
            <a:off x="3756025" y="1865313"/>
            <a:ext cx="1066800" cy="600075"/>
          </a:xfrm>
          <a:prstGeom prst="snip2DiagRect">
            <a:avLst>
              <a:gd name="adj1" fmla="val 0"/>
              <a:gd name="adj2" fmla="val 23438"/>
            </a:avLst>
          </a:prstGeom>
          <a:solidFill>
            <a:srgbClr val="B9E4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fr-CA" sz="1600" b="1" dirty="0">
                <a:solidFill>
                  <a:schemeClr val="tx1"/>
                </a:solidFill>
              </a:rPr>
              <a:t>IL-6</a:t>
            </a:r>
          </a:p>
        </p:txBody>
      </p:sp>
      <p:sp>
        <p:nvSpPr>
          <p:cNvPr id="12" name="Rogner un rectangle avec un coin diagonal 11"/>
          <p:cNvSpPr/>
          <p:nvPr/>
        </p:nvSpPr>
        <p:spPr>
          <a:xfrm>
            <a:off x="7162800" y="2178050"/>
            <a:ext cx="1066800" cy="601663"/>
          </a:xfrm>
          <a:prstGeom prst="snip2DiagRect">
            <a:avLst>
              <a:gd name="adj1" fmla="val 0"/>
              <a:gd name="adj2" fmla="val 23438"/>
            </a:avLst>
          </a:prstGeom>
          <a:solidFill>
            <a:srgbClr val="B9E4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fr-CA" sz="1600" b="1" dirty="0">
                <a:solidFill>
                  <a:schemeClr val="tx1"/>
                </a:solidFill>
              </a:rPr>
              <a:t>Tissue</a:t>
            </a:r>
          </a:p>
          <a:p>
            <a:pPr algn="ctr">
              <a:defRPr/>
            </a:pPr>
            <a:r>
              <a:rPr lang="fr-CA" sz="1600" b="1" dirty="0">
                <a:solidFill>
                  <a:schemeClr val="tx1"/>
                </a:solidFill>
              </a:rPr>
              <a:t>factor</a:t>
            </a:r>
          </a:p>
        </p:txBody>
      </p:sp>
      <p:sp>
        <p:nvSpPr>
          <p:cNvPr id="14" name="Rogner un rectangle avec un coin diagonal 13"/>
          <p:cNvSpPr/>
          <p:nvPr/>
        </p:nvSpPr>
        <p:spPr>
          <a:xfrm>
            <a:off x="7785100" y="3648075"/>
            <a:ext cx="1125538" cy="601663"/>
          </a:xfrm>
          <a:prstGeom prst="snip2DiagRect">
            <a:avLst>
              <a:gd name="adj1" fmla="val 0"/>
              <a:gd name="adj2" fmla="val 23438"/>
            </a:avLst>
          </a:prstGeom>
          <a:solidFill>
            <a:srgbClr val="B9E4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fr-CA" sz="1600" b="1" dirty="0">
                <a:solidFill>
                  <a:schemeClr val="tx1"/>
                </a:solidFill>
              </a:rPr>
              <a:t>Factor VII</a:t>
            </a:r>
          </a:p>
          <a:p>
            <a:pPr algn="ctr">
              <a:defRPr/>
            </a:pPr>
            <a:r>
              <a:rPr lang="fr-CA" sz="1600" b="1" dirty="0">
                <a:solidFill>
                  <a:schemeClr val="tx1"/>
                </a:solidFill>
              </a:rPr>
              <a:t>and VIII</a:t>
            </a:r>
          </a:p>
        </p:txBody>
      </p:sp>
      <p:sp>
        <p:nvSpPr>
          <p:cNvPr id="15" name="Rogner un rectangle avec un coin diagonal 14"/>
          <p:cNvSpPr/>
          <p:nvPr/>
        </p:nvSpPr>
        <p:spPr>
          <a:xfrm>
            <a:off x="7077075" y="4795838"/>
            <a:ext cx="1250950" cy="601662"/>
          </a:xfrm>
          <a:prstGeom prst="snip2DiagRect">
            <a:avLst>
              <a:gd name="adj1" fmla="val 0"/>
              <a:gd name="adj2" fmla="val 23438"/>
            </a:avLst>
          </a:prstGeom>
          <a:solidFill>
            <a:srgbClr val="B9E4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fr-CA" sz="1600" b="1" dirty="0" err="1">
                <a:solidFill>
                  <a:schemeClr val="tx1"/>
                </a:solidFill>
              </a:rPr>
              <a:t>Fibrinogen</a:t>
            </a:r>
            <a:endParaRPr lang="fr-CA" sz="1600" b="1" dirty="0">
              <a:solidFill>
                <a:schemeClr val="tx1"/>
              </a:solidFill>
            </a:endParaRPr>
          </a:p>
        </p:txBody>
      </p:sp>
      <p:sp>
        <p:nvSpPr>
          <p:cNvPr id="16" name="Rogner un rectangle avec un coin diagonal 15"/>
          <p:cNvSpPr/>
          <p:nvPr/>
        </p:nvSpPr>
        <p:spPr>
          <a:xfrm>
            <a:off x="2428875" y="2627313"/>
            <a:ext cx="1066800" cy="600075"/>
          </a:xfrm>
          <a:prstGeom prst="snip2DiagRect">
            <a:avLst>
              <a:gd name="adj1" fmla="val 0"/>
              <a:gd name="adj2" fmla="val 23438"/>
            </a:avLst>
          </a:prstGeom>
          <a:solidFill>
            <a:srgbClr val="B9E4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fr-CA" sz="1600" b="1" dirty="0">
                <a:solidFill>
                  <a:schemeClr val="tx1"/>
                </a:solidFill>
              </a:rPr>
              <a:t>TNF-</a:t>
            </a:r>
            <a:r>
              <a:rPr lang="el-GR" sz="1600" b="1" dirty="0">
                <a:solidFill>
                  <a:schemeClr val="tx1"/>
                </a:solidFill>
              </a:rPr>
              <a:t>α</a:t>
            </a:r>
            <a:endParaRPr lang="fr-CA" sz="1600" b="1" dirty="0">
              <a:solidFill>
                <a:schemeClr val="tx1"/>
              </a:solidFill>
            </a:endParaRPr>
          </a:p>
        </p:txBody>
      </p:sp>
      <p:pic>
        <p:nvPicPr>
          <p:cNvPr id="17421" name="Image 17" descr="foie.png"/>
          <p:cNvPicPr>
            <a:picLocks noChangeAspect="1"/>
          </p:cNvPicPr>
          <p:nvPr/>
        </p:nvPicPr>
        <p:blipFill>
          <a:blip r:embed="rId3" cstate="print"/>
          <a:srcRect/>
          <a:stretch>
            <a:fillRect/>
          </a:stretch>
        </p:blipFill>
        <p:spPr bwMode="auto">
          <a:xfrm>
            <a:off x="6710363" y="3965575"/>
            <a:ext cx="1187450" cy="796925"/>
          </a:xfrm>
          <a:prstGeom prst="rect">
            <a:avLst/>
          </a:prstGeom>
          <a:noFill/>
          <a:ln w="9525">
            <a:noFill/>
            <a:miter lim="800000"/>
            <a:headEnd/>
            <a:tailEnd/>
          </a:ln>
        </p:spPr>
      </p:pic>
      <p:sp>
        <p:nvSpPr>
          <p:cNvPr id="17422" name="ZoneTexte 18"/>
          <p:cNvSpPr txBox="1">
            <a:spLocks noChangeArrowheads="1"/>
          </p:cNvSpPr>
          <p:nvPr/>
        </p:nvSpPr>
        <p:spPr bwMode="auto">
          <a:xfrm>
            <a:off x="6948488" y="3729038"/>
            <a:ext cx="552450" cy="277812"/>
          </a:xfrm>
          <a:prstGeom prst="rect">
            <a:avLst/>
          </a:prstGeom>
          <a:noFill/>
          <a:ln w="9525">
            <a:noFill/>
            <a:miter lim="800000"/>
            <a:headEnd/>
            <a:tailEnd/>
          </a:ln>
        </p:spPr>
        <p:txBody>
          <a:bodyPr wrap="none">
            <a:spAutoFit/>
          </a:bodyPr>
          <a:lstStyle/>
          <a:p>
            <a:pPr algn="ctr"/>
            <a:r>
              <a:rPr lang="fr-CA" sz="1200" b="1"/>
              <a:t>Liver</a:t>
            </a:r>
          </a:p>
        </p:txBody>
      </p:sp>
      <p:sp>
        <p:nvSpPr>
          <p:cNvPr id="20" name="Rogner un rectangle à un seul coin 19"/>
          <p:cNvSpPr/>
          <p:nvPr/>
        </p:nvSpPr>
        <p:spPr>
          <a:xfrm flipH="1">
            <a:off x="654050" y="3998913"/>
            <a:ext cx="1766888" cy="258762"/>
          </a:xfrm>
          <a:prstGeom prst="snip1Rect">
            <a:avLst/>
          </a:prstGeom>
          <a:solidFill>
            <a:srgbClr val="B9E4FF"/>
          </a:solidFill>
          <a:ln w="158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100" b="1" dirty="0" err="1">
                <a:solidFill>
                  <a:schemeClr val="tx1"/>
                </a:solidFill>
              </a:rPr>
              <a:t>Oxidative</a:t>
            </a:r>
            <a:r>
              <a:rPr lang="fr-CA" sz="1100" b="1" dirty="0">
                <a:solidFill>
                  <a:schemeClr val="tx1"/>
                </a:solidFill>
              </a:rPr>
              <a:t> Stress</a:t>
            </a:r>
          </a:p>
        </p:txBody>
      </p:sp>
      <p:sp>
        <p:nvSpPr>
          <p:cNvPr id="24" name="Rogner un rectangle à un seul coin 23"/>
          <p:cNvSpPr/>
          <p:nvPr/>
        </p:nvSpPr>
        <p:spPr>
          <a:xfrm flipH="1">
            <a:off x="5199063" y="5334000"/>
            <a:ext cx="1354137" cy="260350"/>
          </a:xfrm>
          <a:prstGeom prst="snip1Rect">
            <a:avLst/>
          </a:prstGeom>
          <a:solidFill>
            <a:srgbClr val="B9E4FF"/>
          </a:solidFill>
          <a:ln w="15875">
            <a:solidFill>
              <a:srgbClr val="9900FF"/>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fr-CA" sz="1050" b="1" dirty="0" err="1">
                <a:solidFill>
                  <a:schemeClr val="tx1"/>
                </a:solidFill>
              </a:rPr>
              <a:t>Hypercoagulability</a:t>
            </a:r>
            <a:endParaRPr lang="fr-CA" sz="1050" b="1" dirty="0">
              <a:solidFill>
                <a:schemeClr val="tx1"/>
              </a:solidFill>
            </a:endParaRPr>
          </a:p>
        </p:txBody>
      </p:sp>
      <p:sp>
        <p:nvSpPr>
          <p:cNvPr id="25" name="Rogner un rectangle à un seul coin 24"/>
          <p:cNvSpPr/>
          <p:nvPr/>
        </p:nvSpPr>
        <p:spPr>
          <a:xfrm flipH="1">
            <a:off x="6616700" y="3074988"/>
            <a:ext cx="2232025" cy="260350"/>
          </a:xfrm>
          <a:prstGeom prst="snip1Rect">
            <a:avLst/>
          </a:prstGeom>
          <a:solidFill>
            <a:srgbClr val="B9E4FF"/>
          </a:solidFill>
          <a:ln w="15875">
            <a:solidFill>
              <a:srgbClr val="9900FF"/>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fr-CA" sz="1050" b="1" dirty="0">
                <a:solidFill>
                  <a:schemeClr val="tx1"/>
                </a:solidFill>
              </a:rPr>
              <a:t>Initiation of coagulation cascade</a:t>
            </a:r>
          </a:p>
        </p:txBody>
      </p:sp>
      <p:sp>
        <p:nvSpPr>
          <p:cNvPr id="26" name="Rogner un rectangle à un seul coin 25"/>
          <p:cNvSpPr/>
          <p:nvPr/>
        </p:nvSpPr>
        <p:spPr>
          <a:xfrm flipH="1">
            <a:off x="304800" y="3541713"/>
            <a:ext cx="1739900" cy="258762"/>
          </a:xfrm>
          <a:prstGeom prst="snip1Rect">
            <a:avLst/>
          </a:prstGeom>
          <a:solidFill>
            <a:srgbClr val="B9E4FF"/>
          </a:solid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fr-CA" sz="1050" b="1" dirty="0" err="1">
                <a:solidFill>
                  <a:schemeClr val="tx1"/>
                </a:solidFill>
              </a:rPr>
              <a:t>Nitric</a:t>
            </a:r>
            <a:r>
              <a:rPr lang="fr-CA" sz="1050" b="1" dirty="0">
                <a:solidFill>
                  <a:schemeClr val="tx1"/>
                </a:solidFill>
              </a:rPr>
              <a:t> </a:t>
            </a:r>
            <a:r>
              <a:rPr lang="fr-CA" sz="1050" b="1" dirty="0" err="1">
                <a:solidFill>
                  <a:schemeClr val="tx1"/>
                </a:solidFill>
              </a:rPr>
              <a:t>oxide</a:t>
            </a:r>
            <a:endParaRPr lang="fr-CA" sz="1050" b="1" dirty="0">
              <a:solidFill>
                <a:schemeClr val="tx1"/>
              </a:solidFill>
            </a:endParaRPr>
          </a:p>
        </p:txBody>
      </p:sp>
      <p:pic>
        <p:nvPicPr>
          <p:cNvPr id="17427" name="Image 26" descr="fleche_bas.png"/>
          <p:cNvPicPr>
            <a:picLocks noChangeAspect="1"/>
          </p:cNvPicPr>
          <p:nvPr/>
        </p:nvPicPr>
        <p:blipFill>
          <a:blip r:embed="rId2" cstate="print"/>
          <a:srcRect/>
          <a:stretch>
            <a:fillRect/>
          </a:stretch>
        </p:blipFill>
        <p:spPr bwMode="auto">
          <a:xfrm>
            <a:off x="396875" y="3578225"/>
            <a:ext cx="198438" cy="188913"/>
          </a:xfrm>
          <a:prstGeom prst="rect">
            <a:avLst/>
          </a:prstGeom>
          <a:noFill/>
          <a:ln w="9525">
            <a:noFill/>
            <a:miter lim="800000"/>
            <a:headEnd/>
            <a:tailEnd/>
          </a:ln>
        </p:spPr>
      </p:pic>
      <p:sp>
        <p:nvSpPr>
          <p:cNvPr id="28" name="Rogner un rectangle à un seul coin 27"/>
          <p:cNvSpPr/>
          <p:nvPr/>
        </p:nvSpPr>
        <p:spPr>
          <a:xfrm flipH="1">
            <a:off x="2259013" y="4940300"/>
            <a:ext cx="1846262" cy="966788"/>
          </a:xfrm>
          <a:prstGeom prst="snip1Rect">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300" b="1" dirty="0"/>
              <a:t>Pro-</a:t>
            </a:r>
            <a:r>
              <a:rPr lang="fr-CA" sz="1300" b="1" dirty="0" err="1"/>
              <a:t>thrombotic</a:t>
            </a:r>
            <a:endParaRPr lang="fr-CA" sz="1300" b="1" dirty="0"/>
          </a:p>
          <a:p>
            <a:pPr algn="ctr">
              <a:defRPr/>
            </a:pPr>
            <a:r>
              <a:rPr lang="fr-CA" sz="1300" b="1" dirty="0"/>
              <a:t>and</a:t>
            </a:r>
          </a:p>
          <a:p>
            <a:pPr algn="ctr">
              <a:defRPr/>
            </a:pPr>
            <a:r>
              <a:rPr lang="fr-CA" sz="1300" b="1" dirty="0" err="1"/>
              <a:t>Hypofibrinolytic</a:t>
            </a:r>
            <a:endParaRPr lang="fr-CA" sz="1300" b="1" dirty="0"/>
          </a:p>
          <a:p>
            <a:pPr algn="ctr">
              <a:defRPr/>
            </a:pPr>
            <a:r>
              <a:rPr lang="fr-CA" sz="1300" b="1" dirty="0"/>
              <a:t>State</a:t>
            </a:r>
          </a:p>
        </p:txBody>
      </p:sp>
      <p:pic>
        <p:nvPicPr>
          <p:cNvPr id="17429" name="Image 16" descr="artere.png"/>
          <p:cNvPicPr>
            <a:picLocks noChangeAspect="1"/>
          </p:cNvPicPr>
          <p:nvPr/>
        </p:nvPicPr>
        <p:blipFill>
          <a:blip r:embed="rId4" cstate="print"/>
          <a:srcRect/>
          <a:stretch>
            <a:fillRect/>
          </a:stretch>
        </p:blipFill>
        <p:spPr bwMode="auto">
          <a:xfrm>
            <a:off x="3827463" y="4773613"/>
            <a:ext cx="1228725" cy="1228725"/>
          </a:xfrm>
          <a:prstGeom prst="rect">
            <a:avLst/>
          </a:prstGeom>
          <a:noFill/>
          <a:ln w="9525">
            <a:noFill/>
            <a:miter lim="800000"/>
            <a:headEnd/>
            <a:tailEnd/>
          </a:ln>
        </p:spPr>
      </p:pic>
      <p:sp>
        <p:nvSpPr>
          <p:cNvPr id="32" name="Rogner un rectangle à un seul coin 31"/>
          <p:cNvSpPr/>
          <p:nvPr/>
        </p:nvSpPr>
        <p:spPr>
          <a:xfrm flipH="1">
            <a:off x="6700838" y="5567363"/>
            <a:ext cx="2052637" cy="260350"/>
          </a:xfrm>
          <a:prstGeom prst="snip1Rect">
            <a:avLst/>
          </a:prstGeom>
          <a:solidFill>
            <a:srgbClr val="B9E4FF"/>
          </a:solidFill>
          <a:ln w="9525">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marL="268288">
              <a:defRPr/>
            </a:pPr>
            <a:r>
              <a:rPr lang="fr-CA" sz="1200" b="1" dirty="0" err="1">
                <a:solidFill>
                  <a:schemeClr val="tx1"/>
                </a:solidFill>
              </a:rPr>
              <a:t>Fibrin</a:t>
            </a:r>
            <a:r>
              <a:rPr lang="fr-CA" sz="1200" b="1" dirty="0">
                <a:solidFill>
                  <a:schemeClr val="tx1"/>
                </a:solidFill>
              </a:rPr>
              <a:t> formation</a:t>
            </a:r>
          </a:p>
        </p:txBody>
      </p:sp>
      <p:pic>
        <p:nvPicPr>
          <p:cNvPr id="17431" name="Image 32" descr="fleche_bas.png"/>
          <p:cNvPicPr>
            <a:picLocks noChangeAspect="1"/>
          </p:cNvPicPr>
          <p:nvPr/>
        </p:nvPicPr>
        <p:blipFill>
          <a:blip r:embed="rId5" cstate="print"/>
          <a:srcRect/>
          <a:stretch>
            <a:fillRect/>
          </a:stretch>
        </p:blipFill>
        <p:spPr bwMode="auto">
          <a:xfrm>
            <a:off x="6772275" y="5613400"/>
            <a:ext cx="219075" cy="188913"/>
          </a:xfrm>
          <a:prstGeom prst="rect">
            <a:avLst/>
          </a:prstGeom>
          <a:noFill/>
          <a:ln w="9525">
            <a:noFill/>
            <a:miter lim="800000"/>
            <a:headEnd/>
            <a:tailEnd/>
          </a:ln>
        </p:spPr>
      </p:pic>
      <p:sp>
        <p:nvSpPr>
          <p:cNvPr id="34" name="Rogner un rectangle à un seul coin 33"/>
          <p:cNvSpPr/>
          <p:nvPr/>
        </p:nvSpPr>
        <p:spPr>
          <a:xfrm flipH="1">
            <a:off x="6700838" y="5899150"/>
            <a:ext cx="2052637" cy="260350"/>
          </a:xfrm>
          <a:prstGeom prst="snip1Rect">
            <a:avLst/>
          </a:prstGeom>
          <a:solidFill>
            <a:srgbClr val="B9E4FF"/>
          </a:solidFill>
          <a:ln w="9525">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marL="268288">
              <a:defRPr/>
            </a:pPr>
            <a:r>
              <a:rPr lang="fr-CA" sz="1200" b="1" dirty="0" err="1">
                <a:solidFill>
                  <a:schemeClr val="tx1"/>
                </a:solidFill>
              </a:rPr>
              <a:t>Platelet</a:t>
            </a:r>
            <a:r>
              <a:rPr lang="fr-CA" sz="1200" b="1" dirty="0">
                <a:solidFill>
                  <a:schemeClr val="tx1"/>
                </a:solidFill>
              </a:rPr>
              <a:t> </a:t>
            </a:r>
            <a:r>
              <a:rPr lang="fr-CA" sz="1200" b="1" dirty="0" err="1">
                <a:solidFill>
                  <a:schemeClr val="tx1"/>
                </a:solidFill>
              </a:rPr>
              <a:t>aggregation</a:t>
            </a:r>
            <a:endParaRPr lang="fr-CA" sz="1200" b="1" dirty="0">
              <a:solidFill>
                <a:schemeClr val="tx1"/>
              </a:solidFill>
            </a:endParaRPr>
          </a:p>
        </p:txBody>
      </p:sp>
      <p:pic>
        <p:nvPicPr>
          <p:cNvPr id="17433" name="Image 34" descr="fleche_bas.png"/>
          <p:cNvPicPr>
            <a:picLocks noChangeAspect="1"/>
          </p:cNvPicPr>
          <p:nvPr/>
        </p:nvPicPr>
        <p:blipFill>
          <a:blip r:embed="rId5" cstate="print"/>
          <a:srcRect/>
          <a:stretch>
            <a:fillRect/>
          </a:stretch>
        </p:blipFill>
        <p:spPr bwMode="auto">
          <a:xfrm>
            <a:off x="6772275" y="5945188"/>
            <a:ext cx="219075" cy="188912"/>
          </a:xfrm>
          <a:prstGeom prst="rect">
            <a:avLst/>
          </a:prstGeom>
          <a:noFill/>
          <a:ln w="9525">
            <a:noFill/>
            <a:miter lim="800000"/>
            <a:headEnd/>
            <a:tailEnd/>
          </a:ln>
        </p:spPr>
      </p:pic>
      <p:sp>
        <p:nvSpPr>
          <p:cNvPr id="38" name="Rogner un rectangle à un seul coin 37"/>
          <p:cNvSpPr/>
          <p:nvPr/>
        </p:nvSpPr>
        <p:spPr>
          <a:xfrm flipH="1">
            <a:off x="6700838" y="6230938"/>
            <a:ext cx="2052637" cy="258762"/>
          </a:xfrm>
          <a:prstGeom prst="snip1Rect">
            <a:avLst/>
          </a:prstGeom>
          <a:solidFill>
            <a:srgbClr val="B9E4FF"/>
          </a:solidFill>
          <a:ln w="9525">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marL="268288">
              <a:defRPr/>
            </a:pPr>
            <a:r>
              <a:rPr lang="fr-CA" sz="1200" b="1" dirty="0">
                <a:solidFill>
                  <a:schemeClr val="tx1"/>
                </a:solidFill>
              </a:rPr>
              <a:t>Plasma </a:t>
            </a:r>
            <a:r>
              <a:rPr lang="fr-CA" sz="1200" b="1" dirty="0" err="1">
                <a:solidFill>
                  <a:schemeClr val="tx1"/>
                </a:solidFill>
              </a:rPr>
              <a:t>viscosity</a:t>
            </a:r>
            <a:endParaRPr lang="fr-CA" sz="1200" b="1" dirty="0">
              <a:solidFill>
                <a:schemeClr val="tx1"/>
              </a:solidFill>
            </a:endParaRPr>
          </a:p>
        </p:txBody>
      </p:sp>
      <p:pic>
        <p:nvPicPr>
          <p:cNvPr id="17435" name="Image 38" descr="fleche_bas.png"/>
          <p:cNvPicPr>
            <a:picLocks noChangeAspect="1"/>
          </p:cNvPicPr>
          <p:nvPr/>
        </p:nvPicPr>
        <p:blipFill>
          <a:blip r:embed="rId5" cstate="print"/>
          <a:srcRect/>
          <a:stretch>
            <a:fillRect/>
          </a:stretch>
        </p:blipFill>
        <p:spPr bwMode="auto">
          <a:xfrm>
            <a:off x="6772275" y="6276975"/>
            <a:ext cx="219075" cy="188913"/>
          </a:xfrm>
          <a:prstGeom prst="rect">
            <a:avLst/>
          </a:prstGeom>
          <a:noFill/>
          <a:ln w="9525">
            <a:noFill/>
            <a:miter lim="800000"/>
            <a:headEnd/>
            <a:tailEnd/>
          </a:ln>
        </p:spPr>
      </p:pic>
      <p:sp>
        <p:nvSpPr>
          <p:cNvPr id="40" name="Rogner un rectangle à un seul coin 39"/>
          <p:cNvSpPr/>
          <p:nvPr/>
        </p:nvSpPr>
        <p:spPr>
          <a:xfrm flipH="1">
            <a:off x="6661150" y="5513388"/>
            <a:ext cx="2133600" cy="1022350"/>
          </a:xfrm>
          <a:prstGeom prst="snip1Rect">
            <a:avLst>
              <a:gd name="adj" fmla="val 6667"/>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42" name="Rogner un rectangle à un seul coin 41"/>
          <p:cNvSpPr/>
          <p:nvPr/>
        </p:nvSpPr>
        <p:spPr>
          <a:xfrm flipH="1">
            <a:off x="3576638" y="6096000"/>
            <a:ext cx="2052637" cy="260350"/>
          </a:xfrm>
          <a:prstGeom prst="snip1Rect">
            <a:avLst/>
          </a:prstGeom>
          <a:solidFill>
            <a:srgbClr val="B9E4FF"/>
          </a:solidFill>
          <a:ln w="9525">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marL="268288">
              <a:defRPr/>
            </a:pPr>
            <a:r>
              <a:rPr lang="fr-CA" sz="1400" b="1" dirty="0" err="1">
                <a:solidFill>
                  <a:schemeClr val="tx1"/>
                </a:solidFill>
              </a:rPr>
              <a:t>Thrombotic</a:t>
            </a:r>
            <a:r>
              <a:rPr lang="fr-CA" sz="1400" b="1" dirty="0">
                <a:solidFill>
                  <a:schemeClr val="tx1"/>
                </a:solidFill>
              </a:rPr>
              <a:t> </a:t>
            </a:r>
            <a:r>
              <a:rPr lang="fr-CA" sz="1400" b="1" dirty="0" err="1">
                <a:solidFill>
                  <a:schemeClr val="tx1"/>
                </a:solidFill>
              </a:rPr>
              <a:t>events</a:t>
            </a:r>
            <a:endParaRPr lang="fr-CA" sz="1400" b="1" dirty="0">
              <a:solidFill>
                <a:schemeClr val="tx1"/>
              </a:solidFill>
            </a:endParaRPr>
          </a:p>
        </p:txBody>
      </p:sp>
      <p:pic>
        <p:nvPicPr>
          <p:cNvPr id="17438" name="Image 42" descr="fleche_bas.png"/>
          <p:cNvPicPr>
            <a:picLocks noChangeAspect="1"/>
          </p:cNvPicPr>
          <p:nvPr/>
        </p:nvPicPr>
        <p:blipFill>
          <a:blip r:embed="rId5" cstate="print"/>
          <a:srcRect/>
          <a:stretch>
            <a:fillRect/>
          </a:stretch>
        </p:blipFill>
        <p:spPr bwMode="auto">
          <a:xfrm>
            <a:off x="3648075" y="6142038"/>
            <a:ext cx="219075" cy="188912"/>
          </a:xfrm>
          <a:prstGeom prst="rect">
            <a:avLst/>
          </a:prstGeom>
          <a:noFill/>
          <a:ln w="9525">
            <a:noFill/>
            <a:miter lim="800000"/>
            <a:headEnd/>
            <a:tailEnd/>
          </a:ln>
        </p:spPr>
      </p:pic>
      <p:cxnSp>
        <p:nvCxnSpPr>
          <p:cNvPr id="44" name="Connecteur droit avec flèche 43"/>
          <p:cNvCxnSpPr/>
          <p:nvPr/>
        </p:nvCxnSpPr>
        <p:spPr>
          <a:xfrm rot="10800000" flipV="1">
            <a:off x="1103313" y="2079625"/>
            <a:ext cx="1738312" cy="65405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rot="5400000">
            <a:off x="2572544" y="2348706"/>
            <a:ext cx="501650" cy="158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a:off x="3371850" y="1533525"/>
            <a:ext cx="285750" cy="28575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nvCxnSpPr>
        <p:spPr>
          <a:xfrm>
            <a:off x="3406775" y="1417638"/>
            <a:ext cx="3630613" cy="101123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eur droit avec flèche 53"/>
          <p:cNvCxnSpPr/>
          <p:nvPr/>
        </p:nvCxnSpPr>
        <p:spPr>
          <a:xfrm rot="10800000" flipV="1">
            <a:off x="4679950" y="3263900"/>
            <a:ext cx="528638" cy="250825"/>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rot="10800000">
            <a:off x="1506538" y="1362075"/>
            <a:ext cx="501650" cy="158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p:nvPr/>
        </p:nvCxnSpPr>
        <p:spPr>
          <a:xfrm>
            <a:off x="3424238" y="1354138"/>
            <a:ext cx="2590800" cy="158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p:cNvCxnSpPr/>
          <p:nvPr/>
        </p:nvCxnSpPr>
        <p:spPr>
          <a:xfrm rot="5400000">
            <a:off x="3683000" y="2995613"/>
            <a:ext cx="900113" cy="158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necteur droit avec flèche 62"/>
          <p:cNvCxnSpPr/>
          <p:nvPr/>
        </p:nvCxnSpPr>
        <p:spPr>
          <a:xfrm rot="5400000">
            <a:off x="760412" y="4789488"/>
            <a:ext cx="900113" cy="158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eur droit avec flèche 63"/>
          <p:cNvCxnSpPr/>
          <p:nvPr/>
        </p:nvCxnSpPr>
        <p:spPr>
          <a:xfrm rot="5400000">
            <a:off x="3031331" y="3378994"/>
            <a:ext cx="231775" cy="158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cteur droit avec flèche 67"/>
          <p:cNvCxnSpPr/>
          <p:nvPr/>
        </p:nvCxnSpPr>
        <p:spPr>
          <a:xfrm rot="10800000" flipV="1">
            <a:off x="2519363" y="3792538"/>
            <a:ext cx="323850" cy="295275"/>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cteur droit avec flèche 69"/>
          <p:cNvCxnSpPr/>
          <p:nvPr/>
        </p:nvCxnSpPr>
        <p:spPr>
          <a:xfrm rot="10800000">
            <a:off x="6356350" y="3586163"/>
            <a:ext cx="466725" cy="358775"/>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necteur droit avec flèche 71"/>
          <p:cNvCxnSpPr/>
          <p:nvPr/>
        </p:nvCxnSpPr>
        <p:spPr>
          <a:xfrm rot="16200000" flipH="1">
            <a:off x="7431882" y="4526756"/>
            <a:ext cx="223838" cy="206375"/>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eur droit avec flèche 74"/>
          <p:cNvCxnSpPr/>
          <p:nvPr/>
        </p:nvCxnSpPr>
        <p:spPr>
          <a:xfrm rot="5400000" flipH="1" flipV="1">
            <a:off x="7521575" y="3908425"/>
            <a:ext cx="144463" cy="12541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necteur droit avec flèche 77"/>
          <p:cNvCxnSpPr/>
          <p:nvPr/>
        </p:nvCxnSpPr>
        <p:spPr>
          <a:xfrm rot="5400000">
            <a:off x="7584281" y="2913857"/>
            <a:ext cx="233363"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onnecteur droit avec flèche 78"/>
          <p:cNvCxnSpPr/>
          <p:nvPr/>
        </p:nvCxnSpPr>
        <p:spPr>
          <a:xfrm rot="16200000">
            <a:off x="8185944" y="3469482"/>
            <a:ext cx="231775" cy="158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Forme libre 79"/>
          <p:cNvSpPr/>
          <p:nvPr/>
        </p:nvSpPr>
        <p:spPr>
          <a:xfrm>
            <a:off x="1487488" y="2097088"/>
            <a:ext cx="1543050" cy="2806700"/>
          </a:xfrm>
          <a:custGeom>
            <a:avLst/>
            <a:gdLst>
              <a:gd name="connsiteX0" fmla="*/ 0 w 851647"/>
              <a:gd name="connsiteY0" fmla="*/ 0 h 2133600"/>
              <a:gd name="connsiteX1" fmla="*/ 842682 w 851647"/>
              <a:gd name="connsiteY1" fmla="*/ 1434353 h 2133600"/>
              <a:gd name="connsiteX2" fmla="*/ 851647 w 851647"/>
              <a:gd name="connsiteY2" fmla="*/ 2133600 h 2133600"/>
              <a:gd name="connsiteX3" fmla="*/ 851647 w 851647"/>
              <a:gd name="connsiteY3" fmla="*/ 2124636 h 2133600"/>
              <a:gd name="connsiteX0" fmla="*/ 690283 w 1541930"/>
              <a:gd name="connsiteY0" fmla="*/ 672353 h 2805953"/>
              <a:gd name="connsiteX1" fmla="*/ 0 w 1541930"/>
              <a:gd name="connsiteY1" fmla="*/ 0 h 2805953"/>
              <a:gd name="connsiteX2" fmla="*/ 1532965 w 1541930"/>
              <a:gd name="connsiteY2" fmla="*/ 2106706 h 2805953"/>
              <a:gd name="connsiteX3" fmla="*/ 1541930 w 1541930"/>
              <a:gd name="connsiteY3" fmla="*/ 2805953 h 2805953"/>
              <a:gd name="connsiteX4" fmla="*/ 1541930 w 1541930"/>
              <a:gd name="connsiteY4" fmla="*/ 2796989 h 2805953"/>
              <a:gd name="connsiteX0" fmla="*/ 0 w 1541930"/>
              <a:gd name="connsiteY0" fmla="*/ 0 h 2805953"/>
              <a:gd name="connsiteX1" fmla="*/ 1532965 w 1541930"/>
              <a:gd name="connsiteY1" fmla="*/ 2106706 h 2805953"/>
              <a:gd name="connsiteX2" fmla="*/ 1541930 w 1541930"/>
              <a:gd name="connsiteY2" fmla="*/ 2805953 h 2805953"/>
              <a:gd name="connsiteX3" fmla="*/ 1541930 w 1541930"/>
              <a:gd name="connsiteY3" fmla="*/ 2796989 h 2805953"/>
            </a:gdLst>
            <a:ahLst/>
            <a:cxnLst>
              <a:cxn ang="0">
                <a:pos x="connsiteX0" y="connsiteY0"/>
              </a:cxn>
              <a:cxn ang="0">
                <a:pos x="connsiteX1" y="connsiteY1"/>
              </a:cxn>
              <a:cxn ang="0">
                <a:pos x="connsiteX2" y="connsiteY2"/>
              </a:cxn>
              <a:cxn ang="0">
                <a:pos x="connsiteX3" y="connsiteY3"/>
              </a:cxn>
            </a:cxnLst>
            <a:rect l="l" t="t" r="r" b="b"/>
            <a:pathLst>
              <a:path w="1541930" h="2805953">
                <a:moveTo>
                  <a:pt x="0" y="0"/>
                </a:moveTo>
                <a:lnTo>
                  <a:pt x="1532965" y="2106706"/>
                </a:lnTo>
                <a:lnTo>
                  <a:pt x="1541930" y="2805953"/>
                </a:lnTo>
                <a:lnTo>
                  <a:pt x="1541930" y="2796989"/>
                </a:lnTo>
              </a:path>
            </a:pathLst>
          </a:custGeom>
          <a:ln w="317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81" name="Forme libre 80"/>
          <p:cNvSpPr/>
          <p:nvPr/>
        </p:nvSpPr>
        <p:spPr>
          <a:xfrm rot="3533391">
            <a:off x="4985545" y="2183606"/>
            <a:ext cx="1909762" cy="2994025"/>
          </a:xfrm>
          <a:custGeom>
            <a:avLst/>
            <a:gdLst>
              <a:gd name="connsiteX0" fmla="*/ 0 w 851647"/>
              <a:gd name="connsiteY0" fmla="*/ 0 h 2133600"/>
              <a:gd name="connsiteX1" fmla="*/ 842682 w 851647"/>
              <a:gd name="connsiteY1" fmla="*/ 1434353 h 2133600"/>
              <a:gd name="connsiteX2" fmla="*/ 851647 w 851647"/>
              <a:gd name="connsiteY2" fmla="*/ 2133600 h 2133600"/>
              <a:gd name="connsiteX3" fmla="*/ 851647 w 851647"/>
              <a:gd name="connsiteY3" fmla="*/ 2124636 h 2133600"/>
              <a:gd name="connsiteX0" fmla="*/ 690283 w 1541930"/>
              <a:gd name="connsiteY0" fmla="*/ 672353 h 2805953"/>
              <a:gd name="connsiteX1" fmla="*/ 0 w 1541930"/>
              <a:gd name="connsiteY1" fmla="*/ 0 h 2805953"/>
              <a:gd name="connsiteX2" fmla="*/ 1532965 w 1541930"/>
              <a:gd name="connsiteY2" fmla="*/ 2106706 h 2805953"/>
              <a:gd name="connsiteX3" fmla="*/ 1541930 w 1541930"/>
              <a:gd name="connsiteY3" fmla="*/ 2805953 h 2805953"/>
              <a:gd name="connsiteX4" fmla="*/ 1541930 w 1541930"/>
              <a:gd name="connsiteY4" fmla="*/ 2796989 h 2805953"/>
              <a:gd name="connsiteX0" fmla="*/ 0 w 1541930"/>
              <a:gd name="connsiteY0" fmla="*/ 0 h 2805953"/>
              <a:gd name="connsiteX1" fmla="*/ 1532965 w 1541930"/>
              <a:gd name="connsiteY1" fmla="*/ 2106706 h 2805953"/>
              <a:gd name="connsiteX2" fmla="*/ 1541930 w 1541930"/>
              <a:gd name="connsiteY2" fmla="*/ 2805953 h 2805953"/>
              <a:gd name="connsiteX3" fmla="*/ 1541930 w 1541930"/>
              <a:gd name="connsiteY3" fmla="*/ 2796989 h 2805953"/>
              <a:gd name="connsiteX0" fmla="*/ 0 w 1742668"/>
              <a:gd name="connsiteY0" fmla="*/ 0 h 2805953"/>
              <a:gd name="connsiteX1" fmla="*/ 1742668 w 1742668"/>
              <a:gd name="connsiteY1" fmla="*/ 2383879 h 2805953"/>
              <a:gd name="connsiteX2" fmla="*/ 1541930 w 1742668"/>
              <a:gd name="connsiteY2" fmla="*/ 2805953 h 2805953"/>
              <a:gd name="connsiteX3" fmla="*/ 1541930 w 1742668"/>
              <a:gd name="connsiteY3" fmla="*/ 2796989 h 2805953"/>
            </a:gdLst>
            <a:ahLst/>
            <a:cxnLst>
              <a:cxn ang="0">
                <a:pos x="connsiteX0" y="connsiteY0"/>
              </a:cxn>
              <a:cxn ang="0">
                <a:pos x="connsiteX1" y="connsiteY1"/>
              </a:cxn>
              <a:cxn ang="0">
                <a:pos x="connsiteX2" y="connsiteY2"/>
              </a:cxn>
              <a:cxn ang="0">
                <a:pos x="connsiteX3" y="connsiteY3"/>
              </a:cxn>
            </a:cxnLst>
            <a:rect l="l" t="t" r="r" b="b"/>
            <a:pathLst>
              <a:path w="1742668" h="2805953">
                <a:moveTo>
                  <a:pt x="0" y="0"/>
                </a:moveTo>
                <a:lnTo>
                  <a:pt x="1742668" y="2383879"/>
                </a:lnTo>
                <a:lnTo>
                  <a:pt x="1541930" y="2805953"/>
                </a:lnTo>
                <a:lnTo>
                  <a:pt x="1541930" y="2796989"/>
                </a:lnTo>
              </a:path>
            </a:pathLst>
          </a:custGeom>
          <a:ln w="3175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82" name="Forme libre 81"/>
          <p:cNvSpPr/>
          <p:nvPr/>
        </p:nvSpPr>
        <p:spPr>
          <a:xfrm>
            <a:off x="484188" y="3836988"/>
            <a:ext cx="0" cy="1381125"/>
          </a:xfrm>
          <a:custGeom>
            <a:avLst/>
            <a:gdLst>
              <a:gd name="connsiteX0" fmla="*/ 0 w 851647"/>
              <a:gd name="connsiteY0" fmla="*/ 0 h 2133600"/>
              <a:gd name="connsiteX1" fmla="*/ 842682 w 851647"/>
              <a:gd name="connsiteY1" fmla="*/ 1434353 h 2133600"/>
              <a:gd name="connsiteX2" fmla="*/ 851647 w 851647"/>
              <a:gd name="connsiteY2" fmla="*/ 2133600 h 2133600"/>
              <a:gd name="connsiteX3" fmla="*/ 851647 w 851647"/>
              <a:gd name="connsiteY3" fmla="*/ 2124636 h 2133600"/>
              <a:gd name="connsiteX0" fmla="*/ 690283 w 1541930"/>
              <a:gd name="connsiteY0" fmla="*/ 672353 h 2805953"/>
              <a:gd name="connsiteX1" fmla="*/ 0 w 1541930"/>
              <a:gd name="connsiteY1" fmla="*/ 0 h 2805953"/>
              <a:gd name="connsiteX2" fmla="*/ 1532965 w 1541930"/>
              <a:gd name="connsiteY2" fmla="*/ 2106706 h 2805953"/>
              <a:gd name="connsiteX3" fmla="*/ 1541930 w 1541930"/>
              <a:gd name="connsiteY3" fmla="*/ 2805953 h 2805953"/>
              <a:gd name="connsiteX4" fmla="*/ 1541930 w 1541930"/>
              <a:gd name="connsiteY4" fmla="*/ 2796989 h 2805953"/>
              <a:gd name="connsiteX0" fmla="*/ 0 w 1541930"/>
              <a:gd name="connsiteY0" fmla="*/ 0 h 2805953"/>
              <a:gd name="connsiteX1" fmla="*/ 1532965 w 1541930"/>
              <a:gd name="connsiteY1" fmla="*/ 2106706 h 2805953"/>
              <a:gd name="connsiteX2" fmla="*/ 1541930 w 1541930"/>
              <a:gd name="connsiteY2" fmla="*/ 2805953 h 2805953"/>
              <a:gd name="connsiteX3" fmla="*/ 1541930 w 1541930"/>
              <a:gd name="connsiteY3" fmla="*/ 2796989 h 2805953"/>
              <a:gd name="connsiteX0" fmla="*/ 0 w 8965"/>
              <a:gd name="connsiteY0" fmla="*/ 0 h 699247"/>
              <a:gd name="connsiteX1" fmla="*/ 8965 w 8965"/>
              <a:gd name="connsiteY1" fmla="*/ 699247 h 699247"/>
              <a:gd name="connsiteX2" fmla="*/ 8965 w 8965"/>
              <a:gd name="connsiteY2" fmla="*/ 690283 h 699247"/>
              <a:gd name="connsiteX0" fmla="*/ 0 w 1"/>
              <a:gd name="connsiteY0" fmla="*/ 0 h 19744"/>
              <a:gd name="connsiteX1" fmla="*/ 1 w 1"/>
              <a:gd name="connsiteY1" fmla="*/ 19744 h 19744"/>
              <a:gd name="connsiteX2" fmla="*/ 1 w 1"/>
              <a:gd name="connsiteY2" fmla="*/ 19616 h 19744"/>
            </a:gdLst>
            <a:ahLst/>
            <a:cxnLst>
              <a:cxn ang="0">
                <a:pos x="connsiteX0" y="connsiteY0"/>
              </a:cxn>
              <a:cxn ang="0">
                <a:pos x="connsiteX1" y="connsiteY1"/>
              </a:cxn>
              <a:cxn ang="0">
                <a:pos x="connsiteX2" y="connsiteY2"/>
              </a:cxn>
            </a:cxnLst>
            <a:rect l="l" t="t" r="r" b="b"/>
            <a:pathLst>
              <a:path w="1" h="19744">
                <a:moveTo>
                  <a:pt x="0" y="0"/>
                </a:moveTo>
                <a:cubicBezTo>
                  <a:pt x="0" y="6581"/>
                  <a:pt x="1" y="13163"/>
                  <a:pt x="1" y="19744"/>
                </a:cubicBezTo>
                <a:lnTo>
                  <a:pt x="1" y="19616"/>
                </a:lnTo>
              </a:path>
            </a:pathLst>
          </a:custGeom>
          <a:ln w="3175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84" name="Forme libre 83"/>
          <p:cNvSpPr/>
          <p:nvPr/>
        </p:nvSpPr>
        <p:spPr>
          <a:xfrm rot="-2880000">
            <a:off x="1806576" y="4152900"/>
            <a:ext cx="0" cy="1152525"/>
          </a:xfrm>
          <a:custGeom>
            <a:avLst/>
            <a:gdLst>
              <a:gd name="connsiteX0" fmla="*/ 0 w 851647"/>
              <a:gd name="connsiteY0" fmla="*/ 0 h 2133600"/>
              <a:gd name="connsiteX1" fmla="*/ 842682 w 851647"/>
              <a:gd name="connsiteY1" fmla="*/ 1434353 h 2133600"/>
              <a:gd name="connsiteX2" fmla="*/ 851647 w 851647"/>
              <a:gd name="connsiteY2" fmla="*/ 2133600 h 2133600"/>
              <a:gd name="connsiteX3" fmla="*/ 851647 w 851647"/>
              <a:gd name="connsiteY3" fmla="*/ 2124636 h 2133600"/>
              <a:gd name="connsiteX0" fmla="*/ 690283 w 1541930"/>
              <a:gd name="connsiteY0" fmla="*/ 672353 h 2805953"/>
              <a:gd name="connsiteX1" fmla="*/ 0 w 1541930"/>
              <a:gd name="connsiteY1" fmla="*/ 0 h 2805953"/>
              <a:gd name="connsiteX2" fmla="*/ 1532965 w 1541930"/>
              <a:gd name="connsiteY2" fmla="*/ 2106706 h 2805953"/>
              <a:gd name="connsiteX3" fmla="*/ 1541930 w 1541930"/>
              <a:gd name="connsiteY3" fmla="*/ 2805953 h 2805953"/>
              <a:gd name="connsiteX4" fmla="*/ 1541930 w 1541930"/>
              <a:gd name="connsiteY4" fmla="*/ 2796989 h 2805953"/>
              <a:gd name="connsiteX0" fmla="*/ 0 w 1541930"/>
              <a:gd name="connsiteY0" fmla="*/ 0 h 2805953"/>
              <a:gd name="connsiteX1" fmla="*/ 1532965 w 1541930"/>
              <a:gd name="connsiteY1" fmla="*/ 2106706 h 2805953"/>
              <a:gd name="connsiteX2" fmla="*/ 1541930 w 1541930"/>
              <a:gd name="connsiteY2" fmla="*/ 2805953 h 2805953"/>
              <a:gd name="connsiteX3" fmla="*/ 1541930 w 1541930"/>
              <a:gd name="connsiteY3" fmla="*/ 2796989 h 2805953"/>
              <a:gd name="connsiteX0" fmla="*/ 0 w 8965"/>
              <a:gd name="connsiteY0" fmla="*/ 0 h 699247"/>
              <a:gd name="connsiteX1" fmla="*/ 8965 w 8965"/>
              <a:gd name="connsiteY1" fmla="*/ 699247 h 699247"/>
              <a:gd name="connsiteX2" fmla="*/ 8965 w 8965"/>
              <a:gd name="connsiteY2" fmla="*/ 690283 h 699247"/>
              <a:gd name="connsiteX0" fmla="*/ 0 w 1"/>
              <a:gd name="connsiteY0" fmla="*/ 0 h 19744"/>
              <a:gd name="connsiteX1" fmla="*/ 1 w 1"/>
              <a:gd name="connsiteY1" fmla="*/ 19744 h 19744"/>
              <a:gd name="connsiteX2" fmla="*/ 1 w 1"/>
              <a:gd name="connsiteY2" fmla="*/ 19616 h 19744"/>
            </a:gdLst>
            <a:ahLst/>
            <a:cxnLst>
              <a:cxn ang="0">
                <a:pos x="connsiteX0" y="connsiteY0"/>
              </a:cxn>
              <a:cxn ang="0">
                <a:pos x="connsiteX1" y="connsiteY1"/>
              </a:cxn>
              <a:cxn ang="0">
                <a:pos x="connsiteX2" y="connsiteY2"/>
              </a:cxn>
            </a:cxnLst>
            <a:rect l="l" t="t" r="r" b="b"/>
            <a:pathLst>
              <a:path w="1" h="19744">
                <a:moveTo>
                  <a:pt x="0" y="0"/>
                </a:moveTo>
                <a:cubicBezTo>
                  <a:pt x="0" y="6581"/>
                  <a:pt x="1" y="13163"/>
                  <a:pt x="1" y="19744"/>
                </a:cubicBezTo>
                <a:lnTo>
                  <a:pt x="1" y="19616"/>
                </a:lnTo>
              </a:path>
            </a:pathLst>
          </a:custGeom>
          <a:ln w="31750">
            <a:solidFill>
              <a:srgbClr val="0066FF"/>
            </a:solidFill>
            <a:prstDash val="sysDot"/>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85" name="Forme libre 84"/>
          <p:cNvSpPr/>
          <p:nvPr/>
        </p:nvSpPr>
        <p:spPr>
          <a:xfrm>
            <a:off x="3765550" y="3702050"/>
            <a:ext cx="0" cy="1189038"/>
          </a:xfrm>
          <a:custGeom>
            <a:avLst/>
            <a:gdLst>
              <a:gd name="connsiteX0" fmla="*/ 0 w 851647"/>
              <a:gd name="connsiteY0" fmla="*/ 0 h 2133600"/>
              <a:gd name="connsiteX1" fmla="*/ 842682 w 851647"/>
              <a:gd name="connsiteY1" fmla="*/ 1434353 h 2133600"/>
              <a:gd name="connsiteX2" fmla="*/ 851647 w 851647"/>
              <a:gd name="connsiteY2" fmla="*/ 2133600 h 2133600"/>
              <a:gd name="connsiteX3" fmla="*/ 851647 w 851647"/>
              <a:gd name="connsiteY3" fmla="*/ 2124636 h 2133600"/>
              <a:gd name="connsiteX0" fmla="*/ 690283 w 1541930"/>
              <a:gd name="connsiteY0" fmla="*/ 672353 h 2805953"/>
              <a:gd name="connsiteX1" fmla="*/ 0 w 1541930"/>
              <a:gd name="connsiteY1" fmla="*/ 0 h 2805953"/>
              <a:gd name="connsiteX2" fmla="*/ 1532965 w 1541930"/>
              <a:gd name="connsiteY2" fmla="*/ 2106706 h 2805953"/>
              <a:gd name="connsiteX3" fmla="*/ 1541930 w 1541930"/>
              <a:gd name="connsiteY3" fmla="*/ 2805953 h 2805953"/>
              <a:gd name="connsiteX4" fmla="*/ 1541930 w 1541930"/>
              <a:gd name="connsiteY4" fmla="*/ 2796989 h 2805953"/>
              <a:gd name="connsiteX0" fmla="*/ 0 w 1541930"/>
              <a:gd name="connsiteY0" fmla="*/ 0 h 2805953"/>
              <a:gd name="connsiteX1" fmla="*/ 1532965 w 1541930"/>
              <a:gd name="connsiteY1" fmla="*/ 2106706 h 2805953"/>
              <a:gd name="connsiteX2" fmla="*/ 1541930 w 1541930"/>
              <a:gd name="connsiteY2" fmla="*/ 2805953 h 2805953"/>
              <a:gd name="connsiteX3" fmla="*/ 1541930 w 1541930"/>
              <a:gd name="connsiteY3" fmla="*/ 2796989 h 2805953"/>
              <a:gd name="connsiteX0" fmla="*/ 0 w 8965"/>
              <a:gd name="connsiteY0" fmla="*/ 0 h 699247"/>
              <a:gd name="connsiteX1" fmla="*/ 8965 w 8965"/>
              <a:gd name="connsiteY1" fmla="*/ 699247 h 699247"/>
              <a:gd name="connsiteX2" fmla="*/ 8965 w 8965"/>
              <a:gd name="connsiteY2" fmla="*/ 690283 h 699247"/>
              <a:gd name="connsiteX0" fmla="*/ 0 w 1"/>
              <a:gd name="connsiteY0" fmla="*/ 0 h 19744"/>
              <a:gd name="connsiteX1" fmla="*/ 1 w 1"/>
              <a:gd name="connsiteY1" fmla="*/ 19744 h 19744"/>
              <a:gd name="connsiteX2" fmla="*/ 1 w 1"/>
              <a:gd name="connsiteY2" fmla="*/ 19616 h 19744"/>
            </a:gdLst>
            <a:ahLst/>
            <a:cxnLst>
              <a:cxn ang="0">
                <a:pos x="connsiteX0" y="connsiteY0"/>
              </a:cxn>
              <a:cxn ang="0">
                <a:pos x="connsiteX1" y="connsiteY1"/>
              </a:cxn>
              <a:cxn ang="0">
                <a:pos x="connsiteX2" y="connsiteY2"/>
              </a:cxn>
            </a:cxnLst>
            <a:rect l="l" t="t" r="r" b="b"/>
            <a:pathLst>
              <a:path w="1" h="19744">
                <a:moveTo>
                  <a:pt x="0" y="0"/>
                </a:moveTo>
                <a:cubicBezTo>
                  <a:pt x="0" y="6581"/>
                  <a:pt x="1" y="13163"/>
                  <a:pt x="1" y="19744"/>
                </a:cubicBezTo>
                <a:lnTo>
                  <a:pt x="1" y="19616"/>
                </a:lnTo>
              </a:path>
            </a:pathLst>
          </a:custGeom>
          <a:ln w="31750">
            <a:solidFill>
              <a:srgbClr val="00FF00"/>
            </a:solidFill>
            <a:prstDash val="sysDot"/>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86" name="Forme libre 85"/>
          <p:cNvSpPr/>
          <p:nvPr/>
        </p:nvSpPr>
        <p:spPr>
          <a:xfrm rot="5400000">
            <a:off x="5850732" y="4928394"/>
            <a:ext cx="0" cy="1582737"/>
          </a:xfrm>
          <a:custGeom>
            <a:avLst/>
            <a:gdLst>
              <a:gd name="connsiteX0" fmla="*/ 0 w 851647"/>
              <a:gd name="connsiteY0" fmla="*/ 0 h 2133600"/>
              <a:gd name="connsiteX1" fmla="*/ 842682 w 851647"/>
              <a:gd name="connsiteY1" fmla="*/ 1434353 h 2133600"/>
              <a:gd name="connsiteX2" fmla="*/ 851647 w 851647"/>
              <a:gd name="connsiteY2" fmla="*/ 2133600 h 2133600"/>
              <a:gd name="connsiteX3" fmla="*/ 851647 w 851647"/>
              <a:gd name="connsiteY3" fmla="*/ 2124636 h 2133600"/>
              <a:gd name="connsiteX0" fmla="*/ 690283 w 1541930"/>
              <a:gd name="connsiteY0" fmla="*/ 672353 h 2805953"/>
              <a:gd name="connsiteX1" fmla="*/ 0 w 1541930"/>
              <a:gd name="connsiteY1" fmla="*/ 0 h 2805953"/>
              <a:gd name="connsiteX2" fmla="*/ 1532965 w 1541930"/>
              <a:gd name="connsiteY2" fmla="*/ 2106706 h 2805953"/>
              <a:gd name="connsiteX3" fmla="*/ 1541930 w 1541930"/>
              <a:gd name="connsiteY3" fmla="*/ 2805953 h 2805953"/>
              <a:gd name="connsiteX4" fmla="*/ 1541930 w 1541930"/>
              <a:gd name="connsiteY4" fmla="*/ 2796989 h 2805953"/>
              <a:gd name="connsiteX0" fmla="*/ 0 w 1541930"/>
              <a:gd name="connsiteY0" fmla="*/ 0 h 2805953"/>
              <a:gd name="connsiteX1" fmla="*/ 1532965 w 1541930"/>
              <a:gd name="connsiteY1" fmla="*/ 2106706 h 2805953"/>
              <a:gd name="connsiteX2" fmla="*/ 1541930 w 1541930"/>
              <a:gd name="connsiteY2" fmla="*/ 2805953 h 2805953"/>
              <a:gd name="connsiteX3" fmla="*/ 1541930 w 1541930"/>
              <a:gd name="connsiteY3" fmla="*/ 2796989 h 2805953"/>
              <a:gd name="connsiteX0" fmla="*/ 0 w 8965"/>
              <a:gd name="connsiteY0" fmla="*/ 0 h 699247"/>
              <a:gd name="connsiteX1" fmla="*/ 8965 w 8965"/>
              <a:gd name="connsiteY1" fmla="*/ 699247 h 699247"/>
              <a:gd name="connsiteX2" fmla="*/ 8965 w 8965"/>
              <a:gd name="connsiteY2" fmla="*/ 690283 h 699247"/>
              <a:gd name="connsiteX0" fmla="*/ 0 w 1"/>
              <a:gd name="connsiteY0" fmla="*/ 0 h 19744"/>
              <a:gd name="connsiteX1" fmla="*/ 1 w 1"/>
              <a:gd name="connsiteY1" fmla="*/ 19744 h 19744"/>
              <a:gd name="connsiteX2" fmla="*/ 1 w 1"/>
              <a:gd name="connsiteY2" fmla="*/ 19616 h 19744"/>
            </a:gdLst>
            <a:ahLst/>
            <a:cxnLst>
              <a:cxn ang="0">
                <a:pos x="connsiteX0" y="connsiteY0"/>
              </a:cxn>
              <a:cxn ang="0">
                <a:pos x="connsiteX1" y="connsiteY1"/>
              </a:cxn>
              <a:cxn ang="0">
                <a:pos x="connsiteX2" y="connsiteY2"/>
              </a:cxn>
            </a:cxnLst>
            <a:rect l="l" t="t" r="r" b="b"/>
            <a:pathLst>
              <a:path w="1" h="19744">
                <a:moveTo>
                  <a:pt x="0" y="0"/>
                </a:moveTo>
                <a:cubicBezTo>
                  <a:pt x="0" y="6581"/>
                  <a:pt x="1" y="13163"/>
                  <a:pt x="1" y="19744"/>
                </a:cubicBezTo>
                <a:lnTo>
                  <a:pt x="1" y="19616"/>
                </a:lnTo>
              </a:path>
            </a:pathLst>
          </a:custGeom>
          <a:ln w="31750">
            <a:solidFill>
              <a:srgbClr val="9900FF"/>
            </a:solidFill>
            <a:prstDash val="sysDot"/>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87" name="Forme libre 86"/>
          <p:cNvSpPr/>
          <p:nvPr/>
        </p:nvSpPr>
        <p:spPr>
          <a:xfrm rot="1260000">
            <a:off x="6418263" y="3325813"/>
            <a:ext cx="0" cy="2016125"/>
          </a:xfrm>
          <a:custGeom>
            <a:avLst/>
            <a:gdLst>
              <a:gd name="connsiteX0" fmla="*/ 0 w 851647"/>
              <a:gd name="connsiteY0" fmla="*/ 0 h 2133600"/>
              <a:gd name="connsiteX1" fmla="*/ 842682 w 851647"/>
              <a:gd name="connsiteY1" fmla="*/ 1434353 h 2133600"/>
              <a:gd name="connsiteX2" fmla="*/ 851647 w 851647"/>
              <a:gd name="connsiteY2" fmla="*/ 2133600 h 2133600"/>
              <a:gd name="connsiteX3" fmla="*/ 851647 w 851647"/>
              <a:gd name="connsiteY3" fmla="*/ 2124636 h 2133600"/>
              <a:gd name="connsiteX0" fmla="*/ 690283 w 1541930"/>
              <a:gd name="connsiteY0" fmla="*/ 672353 h 2805953"/>
              <a:gd name="connsiteX1" fmla="*/ 0 w 1541930"/>
              <a:gd name="connsiteY1" fmla="*/ 0 h 2805953"/>
              <a:gd name="connsiteX2" fmla="*/ 1532965 w 1541930"/>
              <a:gd name="connsiteY2" fmla="*/ 2106706 h 2805953"/>
              <a:gd name="connsiteX3" fmla="*/ 1541930 w 1541930"/>
              <a:gd name="connsiteY3" fmla="*/ 2805953 h 2805953"/>
              <a:gd name="connsiteX4" fmla="*/ 1541930 w 1541930"/>
              <a:gd name="connsiteY4" fmla="*/ 2796989 h 2805953"/>
              <a:gd name="connsiteX0" fmla="*/ 0 w 1541930"/>
              <a:gd name="connsiteY0" fmla="*/ 0 h 2805953"/>
              <a:gd name="connsiteX1" fmla="*/ 1532965 w 1541930"/>
              <a:gd name="connsiteY1" fmla="*/ 2106706 h 2805953"/>
              <a:gd name="connsiteX2" fmla="*/ 1541930 w 1541930"/>
              <a:gd name="connsiteY2" fmla="*/ 2805953 h 2805953"/>
              <a:gd name="connsiteX3" fmla="*/ 1541930 w 1541930"/>
              <a:gd name="connsiteY3" fmla="*/ 2796989 h 2805953"/>
              <a:gd name="connsiteX0" fmla="*/ 0 w 8965"/>
              <a:gd name="connsiteY0" fmla="*/ 0 h 699247"/>
              <a:gd name="connsiteX1" fmla="*/ 8965 w 8965"/>
              <a:gd name="connsiteY1" fmla="*/ 699247 h 699247"/>
              <a:gd name="connsiteX2" fmla="*/ 8965 w 8965"/>
              <a:gd name="connsiteY2" fmla="*/ 690283 h 699247"/>
              <a:gd name="connsiteX0" fmla="*/ 0 w 1"/>
              <a:gd name="connsiteY0" fmla="*/ 0 h 19744"/>
              <a:gd name="connsiteX1" fmla="*/ 1 w 1"/>
              <a:gd name="connsiteY1" fmla="*/ 19744 h 19744"/>
              <a:gd name="connsiteX2" fmla="*/ 1 w 1"/>
              <a:gd name="connsiteY2" fmla="*/ 19616 h 19744"/>
            </a:gdLst>
            <a:ahLst/>
            <a:cxnLst>
              <a:cxn ang="0">
                <a:pos x="connsiteX0" y="connsiteY0"/>
              </a:cxn>
              <a:cxn ang="0">
                <a:pos x="connsiteX1" y="connsiteY1"/>
              </a:cxn>
              <a:cxn ang="0">
                <a:pos x="connsiteX2" y="connsiteY2"/>
              </a:cxn>
            </a:cxnLst>
            <a:rect l="l" t="t" r="r" b="b"/>
            <a:pathLst>
              <a:path w="1" h="19744">
                <a:moveTo>
                  <a:pt x="0" y="0"/>
                </a:moveTo>
                <a:cubicBezTo>
                  <a:pt x="0" y="6581"/>
                  <a:pt x="1" y="13163"/>
                  <a:pt x="1" y="19744"/>
                </a:cubicBezTo>
                <a:lnTo>
                  <a:pt x="1" y="19616"/>
                </a:lnTo>
              </a:path>
            </a:pathLst>
          </a:custGeom>
          <a:ln w="31750">
            <a:solidFill>
              <a:srgbClr val="9900FF"/>
            </a:solidFill>
            <a:prstDash val="sysDot"/>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88" name="Forme libre 87"/>
          <p:cNvSpPr/>
          <p:nvPr/>
        </p:nvSpPr>
        <p:spPr>
          <a:xfrm rot="16200000">
            <a:off x="2339975" y="1450976"/>
            <a:ext cx="600075" cy="1962150"/>
          </a:xfrm>
          <a:custGeom>
            <a:avLst/>
            <a:gdLst>
              <a:gd name="connsiteX0" fmla="*/ 0 w 851647"/>
              <a:gd name="connsiteY0" fmla="*/ 0 h 2133600"/>
              <a:gd name="connsiteX1" fmla="*/ 842682 w 851647"/>
              <a:gd name="connsiteY1" fmla="*/ 1434353 h 2133600"/>
              <a:gd name="connsiteX2" fmla="*/ 851647 w 851647"/>
              <a:gd name="connsiteY2" fmla="*/ 2133600 h 2133600"/>
              <a:gd name="connsiteX3" fmla="*/ 851647 w 851647"/>
              <a:gd name="connsiteY3" fmla="*/ 2124636 h 2133600"/>
              <a:gd name="connsiteX0" fmla="*/ 690283 w 1541930"/>
              <a:gd name="connsiteY0" fmla="*/ 672353 h 2805953"/>
              <a:gd name="connsiteX1" fmla="*/ 0 w 1541930"/>
              <a:gd name="connsiteY1" fmla="*/ 0 h 2805953"/>
              <a:gd name="connsiteX2" fmla="*/ 1532965 w 1541930"/>
              <a:gd name="connsiteY2" fmla="*/ 2106706 h 2805953"/>
              <a:gd name="connsiteX3" fmla="*/ 1541930 w 1541930"/>
              <a:gd name="connsiteY3" fmla="*/ 2805953 h 2805953"/>
              <a:gd name="connsiteX4" fmla="*/ 1541930 w 1541930"/>
              <a:gd name="connsiteY4" fmla="*/ 2796989 h 2805953"/>
              <a:gd name="connsiteX0" fmla="*/ 0 w 1541930"/>
              <a:gd name="connsiteY0" fmla="*/ 0 h 2805953"/>
              <a:gd name="connsiteX1" fmla="*/ 1532965 w 1541930"/>
              <a:gd name="connsiteY1" fmla="*/ 2106706 h 2805953"/>
              <a:gd name="connsiteX2" fmla="*/ 1541930 w 1541930"/>
              <a:gd name="connsiteY2" fmla="*/ 2805953 h 2805953"/>
              <a:gd name="connsiteX3" fmla="*/ 1541930 w 1541930"/>
              <a:gd name="connsiteY3" fmla="*/ 2796989 h 2805953"/>
              <a:gd name="connsiteX0" fmla="*/ 0 w 1541930"/>
              <a:gd name="connsiteY0" fmla="*/ 0 h 2805953"/>
              <a:gd name="connsiteX1" fmla="*/ 1532965 w 1541930"/>
              <a:gd name="connsiteY1" fmla="*/ 2393580 h 2805953"/>
              <a:gd name="connsiteX2" fmla="*/ 1541930 w 1541930"/>
              <a:gd name="connsiteY2" fmla="*/ 2805953 h 2805953"/>
              <a:gd name="connsiteX3" fmla="*/ 1541930 w 1541930"/>
              <a:gd name="connsiteY3" fmla="*/ 2796989 h 2805953"/>
              <a:gd name="connsiteX0" fmla="*/ 0 w 600636"/>
              <a:gd name="connsiteY0" fmla="*/ 1 h 2428797"/>
              <a:gd name="connsiteX1" fmla="*/ 591671 w 600636"/>
              <a:gd name="connsiteY1" fmla="*/ 2016424 h 2428797"/>
              <a:gd name="connsiteX2" fmla="*/ 600636 w 600636"/>
              <a:gd name="connsiteY2" fmla="*/ 2428797 h 2428797"/>
              <a:gd name="connsiteX3" fmla="*/ 600636 w 600636"/>
              <a:gd name="connsiteY3" fmla="*/ 2419833 h 2428797"/>
            </a:gdLst>
            <a:ahLst/>
            <a:cxnLst>
              <a:cxn ang="0">
                <a:pos x="connsiteX0" y="connsiteY0"/>
              </a:cxn>
              <a:cxn ang="0">
                <a:pos x="connsiteX1" y="connsiteY1"/>
              </a:cxn>
              <a:cxn ang="0">
                <a:pos x="connsiteX2" y="connsiteY2"/>
              </a:cxn>
              <a:cxn ang="0">
                <a:pos x="connsiteX3" y="connsiteY3"/>
              </a:cxn>
            </a:cxnLst>
            <a:rect l="l" t="t" r="r" b="b"/>
            <a:pathLst>
              <a:path w="600636" h="2428797">
                <a:moveTo>
                  <a:pt x="0" y="1"/>
                </a:moveTo>
                <a:lnTo>
                  <a:pt x="591671" y="2016424"/>
                </a:lnTo>
                <a:lnTo>
                  <a:pt x="600636" y="2428797"/>
                </a:lnTo>
                <a:lnTo>
                  <a:pt x="600636" y="2419833"/>
                </a:lnTo>
              </a:path>
            </a:pathLst>
          </a:custGeom>
          <a:ln w="31750">
            <a:solidFill>
              <a:srgbClr val="CCFF99"/>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90" name="Forme libre 89"/>
          <p:cNvSpPr/>
          <p:nvPr/>
        </p:nvSpPr>
        <p:spPr>
          <a:xfrm rot="19632331">
            <a:off x="5181600" y="2028825"/>
            <a:ext cx="931863" cy="3455988"/>
          </a:xfrm>
          <a:custGeom>
            <a:avLst/>
            <a:gdLst>
              <a:gd name="connsiteX0" fmla="*/ 0 w 851647"/>
              <a:gd name="connsiteY0" fmla="*/ 0 h 2133600"/>
              <a:gd name="connsiteX1" fmla="*/ 842682 w 851647"/>
              <a:gd name="connsiteY1" fmla="*/ 1434353 h 2133600"/>
              <a:gd name="connsiteX2" fmla="*/ 851647 w 851647"/>
              <a:gd name="connsiteY2" fmla="*/ 2133600 h 2133600"/>
              <a:gd name="connsiteX3" fmla="*/ 851647 w 851647"/>
              <a:gd name="connsiteY3" fmla="*/ 2124636 h 2133600"/>
              <a:gd name="connsiteX0" fmla="*/ 690283 w 1541930"/>
              <a:gd name="connsiteY0" fmla="*/ 672353 h 2805953"/>
              <a:gd name="connsiteX1" fmla="*/ 0 w 1541930"/>
              <a:gd name="connsiteY1" fmla="*/ 0 h 2805953"/>
              <a:gd name="connsiteX2" fmla="*/ 1532965 w 1541930"/>
              <a:gd name="connsiteY2" fmla="*/ 2106706 h 2805953"/>
              <a:gd name="connsiteX3" fmla="*/ 1541930 w 1541930"/>
              <a:gd name="connsiteY3" fmla="*/ 2805953 h 2805953"/>
              <a:gd name="connsiteX4" fmla="*/ 1541930 w 1541930"/>
              <a:gd name="connsiteY4" fmla="*/ 2796989 h 2805953"/>
              <a:gd name="connsiteX0" fmla="*/ 0 w 1541930"/>
              <a:gd name="connsiteY0" fmla="*/ 0 h 2805953"/>
              <a:gd name="connsiteX1" fmla="*/ 1532965 w 1541930"/>
              <a:gd name="connsiteY1" fmla="*/ 2106706 h 2805953"/>
              <a:gd name="connsiteX2" fmla="*/ 1541930 w 1541930"/>
              <a:gd name="connsiteY2" fmla="*/ 2805953 h 2805953"/>
              <a:gd name="connsiteX3" fmla="*/ 1541930 w 1541930"/>
              <a:gd name="connsiteY3" fmla="*/ 2796989 h 2805953"/>
              <a:gd name="connsiteX0" fmla="*/ 0 w 1541930"/>
              <a:gd name="connsiteY0" fmla="*/ 0 h 2805953"/>
              <a:gd name="connsiteX1" fmla="*/ 1532965 w 1541930"/>
              <a:gd name="connsiteY1" fmla="*/ 2393580 h 2805953"/>
              <a:gd name="connsiteX2" fmla="*/ 1541930 w 1541930"/>
              <a:gd name="connsiteY2" fmla="*/ 2805953 h 2805953"/>
              <a:gd name="connsiteX3" fmla="*/ 1541930 w 1541930"/>
              <a:gd name="connsiteY3" fmla="*/ 2796989 h 2805953"/>
              <a:gd name="connsiteX0" fmla="*/ 0 w 600636"/>
              <a:gd name="connsiteY0" fmla="*/ 1 h 2428797"/>
              <a:gd name="connsiteX1" fmla="*/ 591671 w 600636"/>
              <a:gd name="connsiteY1" fmla="*/ 2016424 h 2428797"/>
              <a:gd name="connsiteX2" fmla="*/ 600636 w 600636"/>
              <a:gd name="connsiteY2" fmla="*/ 2428797 h 2428797"/>
              <a:gd name="connsiteX3" fmla="*/ 600636 w 600636"/>
              <a:gd name="connsiteY3" fmla="*/ 2419833 h 2428797"/>
              <a:gd name="connsiteX0" fmla="*/ 0 w 600636"/>
              <a:gd name="connsiteY0" fmla="*/ 0 h 2428796"/>
              <a:gd name="connsiteX1" fmla="*/ 591671 w 600636"/>
              <a:gd name="connsiteY1" fmla="*/ 2016423 h 2428796"/>
              <a:gd name="connsiteX2" fmla="*/ 600636 w 600636"/>
              <a:gd name="connsiteY2" fmla="*/ 2428796 h 2428796"/>
              <a:gd name="connsiteX0" fmla="*/ 0 w 591671"/>
              <a:gd name="connsiteY0" fmla="*/ 0 h 2016422"/>
              <a:gd name="connsiteX1" fmla="*/ 591671 w 591671"/>
              <a:gd name="connsiteY1" fmla="*/ 2016423 h 2016422"/>
            </a:gdLst>
            <a:ahLst/>
            <a:cxnLst>
              <a:cxn ang="0">
                <a:pos x="connsiteX0" y="connsiteY0"/>
              </a:cxn>
              <a:cxn ang="0">
                <a:pos x="connsiteX1" y="connsiteY1"/>
              </a:cxn>
            </a:cxnLst>
            <a:rect l="l" t="t" r="r" b="b"/>
            <a:pathLst>
              <a:path w="591671" h="2016422">
                <a:moveTo>
                  <a:pt x="0" y="0"/>
                </a:moveTo>
                <a:lnTo>
                  <a:pt x="591671" y="2016423"/>
                </a:lnTo>
              </a:path>
            </a:pathLst>
          </a:custGeom>
          <a:ln w="31750">
            <a:solidFill>
              <a:srgbClr val="CCFF99"/>
            </a:solidFill>
            <a:prstDash val="solid"/>
            <a:headEnd type="non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91" name="Forme libre 90"/>
          <p:cNvSpPr/>
          <p:nvPr/>
        </p:nvSpPr>
        <p:spPr>
          <a:xfrm rot="19632331">
            <a:off x="5008563" y="2470150"/>
            <a:ext cx="104775" cy="385763"/>
          </a:xfrm>
          <a:custGeom>
            <a:avLst/>
            <a:gdLst>
              <a:gd name="connsiteX0" fmla="*/ 0 w 851647"/>
              <a:gd name="connsiteY0" fmla="*/ 0 h 2133600"/>
              <a:gd name="connsiteX1" fmla="*/ 842682 w 851647"/>
              <a:gd name="connsiteY1" fmla="*/ 1434353 h 2133600"/>
              <a:gd name="connsiteX2" fmla="*/ 851647 w 851647"/>
              <a:gd name="connsiteY2" fmla="*/ 2133600 h 2133600"/>
              <a:gd name="connsiteX3" fmla="*/ 851647 w 851647"/>
              <a:gd name="connsiteY3" fmla="*/ 2124636 h 2133600"/>
              <a:gd name="connsiteX0" fmla="*/ 690283 w 1541930"/>
              <a:gd name="connsiteY0" fmla="*/ 672353 h 2805953"/>
              <a:gd name="connsiteX1" fmla="*/ 0 w 1541930"/>
              <a:gd name="connsiteY1" fmla="*/ 0 h 2805953"/>
              <a:gd name="connsiteX2" fmla="*/ 1532965 w 1541930"/>
              <a:gd name="connsiteY2" fmla="*/ 2106706 h 2805953"/>
              <a:gd name="connsiteX3" fmla="*/ 1541930 w 1541930"/>
              <a:gd name="connsiteY3" fmla="*/ 2805953 h 2805953"/>
              <a:gd name="connsiteX4" fmla="*/ 1541930 w 1541930"/>
              <a:gd name="connsiteY4" fmla="*/ 2796989 h 2805953"/>
              <a:gd name="connsiteX0" fmla="*/ 0 w 1541930"/>
              <a:gd name="connsiteY0" fmla="*/ 0 h 2805953"/>
              <a:gd name="connsiteX1" fmla="*/ 1532965 w 1541930"/>
              <a:gd name="connsiteY1" fmla="*/ 2106706 h 2805953"/>
              <a:gd name="connsiteX2" fmla="*/ 1541930 w 1541930"/>
              <a:gd name="connsiteY2" fmla="*/ 2805953 h 2805953"/>
              <a:gd name="connsiteX3" fmla="*/ 1541930 w 1541930"/>
              <a:gd name="connsiteY3" fmla="*/ 2796989 h 2805953"/>
              <a:gd name="connsiteX0" fmla="*/ 0 w 1541930"/>
              <a:gd name="connsiteY0" fmla="*/ 0 h 2805953"/>
              <a:gd name="connsiteX1" fmla="*/ 1532965 w 1541930"/>
              <a:gd name="connsiteY1" fmla="*/ 2393580 h 2805953"/>
              <a:gd name="connsiteX2" fmla="*/ 1541930 w 1541930"/>
              <a:gd name="connsiteY2" fmla="*/ 2805953 h 2805953"/>
              <a:gd name="connsiteX3" fmla="*/ 1541930 w 1541930"/>
              <a:gd name="connsiteY3" fmla="*/ 2796989 h 2805953"/>
              <a:gd name="connsiteX0" fmla="*/ 0 w 600636"/>
              <a:gd name="connsiteY0" fmla="*/ 1 h 2428797"/>
              <a:gd name="connsiteX1" fmla="*/ 591671 w 600636"/>
              <a:gd name="connsiteY1" fmla="*/ 2016424 h 2428797"/>
              <a:gd name="connsiteX2" fmla="*/ 600636 w 600636"/>
              <a:gd name="connsiteY2" fmla="*/ 2428797 h 2428797"/>
              <a:gd name="connsiteX3" fmla="*/ 600636 w 600636"/>
              <a:gd name="connsiteY3" fmla="*/ 2419833 h 2428797"/>
              <a:gd name="connsiteX0" fmla="*/ 0 w 600636"/>
              <a:gd name="connsiteY0" fmla="*/ 0 h 2428796"/>
              <a:gd name="connsiteX1" fmla="*/ 591671 w 600636"/>
              <a:gd name="connsiteY1" fmla="*/ 2016423 h 2428796"/>
              <a:gd name="connsiteX2" fmla="*/ 600636 w 600636"/>
              <a:gd name="connsiteY2" fmla="*/ 2428796 h 2428796"/>
              <a:gd name="connsiteX0" fmla="*/ 0 w 591671"/>
              <a:gd name="connsiteY0" fmla="*/ 0 h 2016422"/>
              <a:gd name="connsiteX1" fmla="*/ 591671 w 591671"/>
              <a:gd name="connsiteY1" fmla="*/ 2016423 h 2016422"/>
            </a:gdLst>
            <a:ahLst/>
            <a:cxnLst>
              <a:cxn ang="0">
                <a:pos x="connsiteX0" y="connsiteY0"/>
              </a:cxn>
              <a:cxn ang="0">
                <a:pos x="connsiteX1" y="connsiteY1"/>
              </a:cxn>
            </a:cxnLst>
            <a:rect l="l" t="t" r="r" b="b"/>
            <a:pathLst>
              <a:path w="591671" h="2016422">
                <a:moveTo>
                  <a:pt x="0" y="0"/>
                </a:moveTo>
                <a:lnTo>
                  <a:pt x="591671" y="2016423"/>
                </a:lnTo>
              </a:path>
            </a:pathLst>
          </a:custGeom>
          <a:ln w="31750">
            <a:solidFill>
              <a:srgbClr val="CCFF99"/>
            </a:solidFill>
            <a:prstDash val="solid"/>
            <a:headEnd type="non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92" name="Forme libre 91"/>
          <p:cNvSpPr/>
          <p:nvPr/>
        </p:nvSpPr>
        <p:spPr>
          <a:xfrm rot="16200000" flipV="1">
            <a:off x="1437482" y="1602581"/>
            <a:ext cx="1054100" cy="947737"/>
          </a:xfrm>
          <a:custGeom>
            <a:avLst/>
            <a:gdLst>
              <a:gd name="connsiteX0" fmla="*/ 0 w 851647"/>
              <a:gd name="connsiteY0" fmla="*/ 0 h 2133600"/>
              <a:gd name="connsiteX1" fmla="*/ 842682 w 851647"/>
              <a:gd name="connsiteY1" fmla="*/ 1434353 h 2133600"/>
              <a:gd name="connsiteX2" fmla="*/ 851647 w 851647"/>
              <a:gd name="connsiteY2" fmla="*/ 2133600 h 2133600"/>
              <a:gd name="connsiteX3" fmla="*/ 851647 w 851647"/>
              <a:gd name="connsiteY3" fmla="*/ 2124636 h 2133600"/>
              <a:gd name="connsiteX0" fmla="*/ 690283 w 1541930"/>
              <a:gd name="connsiteY0" fmla="*/ 672353 h 2805953"/>
              <a:gd name="connsiteX1" fmla="*/ 0 w 1541930"/>
              <a:gd name="connsiteY1" fmla="*/ 0 h 2805953"/>
              <a:gd name="connsiteX2" fmla="*/ 1532965 w 1541930"/>
              <a:gd name="connsiteY2" fmla="*/ 2106706 h 2805953"/>
              <a:gd name="connsiteX3" fmla="*/ 1541930 w 1541930"/>
              <a:gd name="connsiteY3" fmla="*/ 2805953 h 2805953"/>
              <a:gd name="connsiteX4" fmla="*/ 1541930 w 1541930"/>
              <a:gd name="connsiteY4" fmla="*/ 2796989 h 2805953"/>
              <a:gd name="connsiteX0" fmla="*/ 0 w 1541930"/>
              <a:gd name="connsiteY0" fmla="*/ 0 h 2805953"/>
              <a:gd name="connsiteX1" fmla="*/ 1532965 w 1541930"/>
              <a:gd name="connsiteY1" fmla="*/ 2106706 h 2805953"/>
              <a:gd name="connsiteX2" fmla="*/ 1541930 w 1541930"/>
              <a:gd name="connsiteY2" fmla="*/ 2805953 h 2805953"/>
              <a:gd name="connsiteX3" fmla="*/ 1541930 w 1541930"/>
              <a:gd name="connsiteY3" fmla="*/ 2796989 h 2805953"/>
              <a:gd name="connsiteX0" fmla="*/ 0 w 1541930"/>
              <a:gd name="connsiteY0" fmla="*/ 0 h 2805953"/>
              <a:gd name="connsiteX1" fmla="*/ 1532965 w 1541930"/>
              <a:gd name="connsiteY1" fmla="*/ 2393580 h 2805953"/>
              <a:gd name="connsiteX2" fmla="*/ 1541930 w 1541930"/>
              <a:gd name="connsiteY2" fmla="*/ 2805953 h 2805953"/>
              <a:gd name="connsiteX3" fmla="*/ 1541930 w 1541930"/>
              <a:gd name="connsiteY3" fmla="*/ 2796989 h 2805953"/>
              <a:gd name="connsiteX0" fmla="*/ 0 w 600636"/>
              <a:gd name="connsiteY0" fmla="*/ 1 h 2428797"/>
              <a:gd name="connsiteX1" fmla="*/ 591671 w 600636"/>
              <a:gd name="connsiteY1" fmla="*/ 2016424 h 2428797"/>
              <a:gd name="connsiteX2" fmla="*/ 600636 w 600636"/>
              <a:gd name="connsiteY2" fmla="*/ 2428797 h 2428797"/>
              <a:gd name="connsiteX3" fmla="*/ 600636 w 600636"/>
              <a:gd name="connsiteY3" fmla="*/ 2419833 h 2428797"/>
              <a:gd name="connsiteX0" fmla="*/ 0 w 1053219"/>
              <a:gd name="connsiteY0" fmla="*/ -1 h 1983831"/>
              <a:gd name="connsiteX1" fmla="*/ 1044254 w 1053219"/>
              <a:gd name="connsiteY1" fmla="*/ 1571458 h 1983831"/>
              <a:gd name="connsiteX2" fmla="*/ 1053219 w 1053219"/>
              <a:gd name="connsiteY2" fmla="*/ 1983831 h 1983831"/>
              <a:gd name="connsiteX3" fmla="*/ 1053219 w 1053219"/>
              <a:gd name="connsiteY3" fmla="*/ 1974867 h 1983831"/>
            </a:gdLst>
            <a:ahLst/>
            <a:cxnLst>
              <a:cxn ang="0">
                <a:pos x="connsiteX0" y="connsiteY0"/>
              </a:cxn>
              <a:cxn ang="0">
                <a:pos x="connsiteX1" y="connsiteY1"/>
              </a:cxn>
              <a:cxn ang="0">
                <a:pos x="connsiteX2" y="connsiteY2"/>
              </a:cxn>
              <a:cxn ang="0">
                <a:pos x="connsiteX3" y="connsiteY3"/>
              </a:cxn>
            </a:cxnLst>
            <a:rect l="l" t="t" r="r" b="b"/>
            <a:pathLst>
              <a:path w="1053219" h="1983831">
                <a:moveTo>
                  <a:pt x="0" y="-1"/>
                </a:moveTo>
                <a:lnTo>
                  <a:pt x="1044254" y="1571458"/>
                </a:lnTo>
                <a:lnTo>
                  <a:pt x="1053219" y="1983831"/>
                </a:lnTo>
                <a:lnTo>
                  <a:pt x="1053219" y="1974867"/>
                </a:lnTo>
              </a:path>
            </a:pathLst>
          </a:custGeom>
          <a:ln w="31750">
            <a:solidFill>
              <a:srgbClr val="FFFF00"/>
            </a:solidFill>
            <a:prstDash val="solid"/>
            <a:headEnd type="non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93" name="Forme libre 92"/>
          <p:cNvSpPr/>
          <p:nvPr/>
        </p:nvSpPr>
        <p:spPr>
          <a:xfrm rot="16200000">
            <a:off x="4110037" y="1089026"/>
            <a:ext cx="1446213" cy="2341562"/>
          </a:xfrm>
          <a:custGeom>
            <a:avLst/>
            <a:gdLst>
              <a:gd name="connsiteX0" fmla="*/ 0 w 851647"/>
              <a:gd name="connsiteY0" fmla="*/ 0 h 2133600"/>
              <a:gd name="connsiteX1" fmla="*/ 842682 w 851647"/>
              <a:gd name="connsiteY1" fmla="*/ 1434353 h 2133600"/>
              <a:gd name="connsiteX2" fmla="*/ 851647 w 851647"/>
              <a:gd name="connsiteY2" fmla="*/ 2133600 h 2133600"/>
              <a:gd name="connsiteX3" fmla="*/ 851647 w 851647"/>
              <a:gd name="connsiteY3" fmla="*/ 2124636 h 2133600"/>
              <a:gd name="connsiteX0" fmla="*/ 690283 w 1541930"/>
              <a:gd name="connsiteY0" fmla="*/ 672353 h 2805953"/>
              <a:gd name="connsiteX1" fmla="*/ 0 w 1541930"/>
              <a:gd name="connsiteY1" fmla="*/ 0 h 2805953"/>
              <a:gd name="connsiteX2" fmla="*/ 1532965 w 1541930"/>
              <a:gd name="connsiteY2" fmla="*/ 2106706 h 2805953"/>
              <a:gd name="connsiteX3" fmla="*/ 1541930 w 1541930"/>
              <a:gd name="connsiteY3" fmla="*/ 2805953 h 2805953"/>
              <a:gd name="connsiteX4" fmla="*/ 1541930 w 1541930"/>
              <a:gd name="connsiteY4" fmla="*/ 2796989 h 2805953"/>
              <a:gd name="connsiteX0" fmla="*/ 0 w 1541930"/>
              <a:gd name="connsiteY0" fmla="*/ 0 h 2805953"/>
              <a:gd name="connsiteX1" fmla="*/ 1532965 w 1541930"/>
              <a:gd name="connsiteY1" fmla="*/ 2106706 h 2805953"/>
              <a:gd name="connsiteX2" fmla="*/ 1541930 w 1541930"/>
              <a:gd name="connsiteY2" fmla="*/ 2805953 h 2805953"/>
              <a:gd name="connsiteX3" fmla="*/ 1541930 w 1541930"/>
              <a:gd name="connsiteY3" fmla="*/ 2796989 h 2805953"/>
              <a:gd name="connsiteX0" fmla="*/ 0 w 1541930"/>
              <a:gd name="connsiteY0" fmla="*/ 0 h 2805953"/>
              <a:gd name="connsiteX1" fmla="*/ 1532965 w 1541930"/>
              <a:gd name="connsiteY1" fmla="*/ 2393580 h 2805953"/>
              <a:gd name="connsiteX2" fmla="*/ 1541930 w 1541930"/>
              <a:gd name="connsiteY2" fmla="*/ 2805953 h 2805953"/>
              <a:gd name="connsiteX3" fmla="*/ 1541930 w 1541930"/>
              <a:gd name="connsiteY3" fmla="*/ 2796989 h 2805953"/>
              <a:gd name="connsiteX0" fmla="*/ 0 w 600636"/>
              <a:gd name="connsiteY0" fmla="*/ 1 h 2428797"/>
              <a:gd name="connsiteX1" fmla="*/ 591671 w 600636"/>
              <a:gd name="connsiteY1" fmla="*/ 2016424 h 2428797"/>
              <a:gd name="connsiteX2" fmla="*/ 600636 w 600636"/>
              <a:gd name="connsiteY2" fmla="*/ 2428797 h 2428797"/>
              <a:gd name="connsiteX3" fmla="*/ 600636 w 600636"/>
              <a:gd name="connsiteY3" fmla="*/ 2419833 h 2428797"/>
              <a:gd name="connsiteX0" fmla="*/ 0 w 1053219"/>
              <a:gd name="connsiteY0" fmla="*/ -1 h 1983831"/>
              <a:gd name="connsiteX1" fmla="*/ 1044254 w 1053219"/>
              <a:gd name="connsiteY1" fmla="*/ 1571458 h 1983831"/>
              <a:gd name="connsiteX2" fmla="*/ 1053219 w 1053219"/>
              <a:gd name="connsiteY2" fmla="*/ 1983831 h 1983831"/>
              <a:gd name="connsiteX3" fmla="*/ 1053219 w 1053219"/>
              <a:gd name="connsiteY3" fmla="*/ 1974867 h 1983831"/>
              <a:gd name="connsiteX0" fmla="*/ 0 w 1053219"/>
              <a:gd name="connsiteY0" fmla="*/ 1 h 1983833"/>
              <a:gd name="connsiteX1" fmla="*/ 1035017 w 1053219"/>
              <a:gd name="connsiteY1" fmla="*/ 867249 h 1983833"/>
              <a:gd name="connsiteX2" fmla="*/ 1053219 w 1053219"/>
              <a:gd name="connsiteY2" fmla="*/ 1983833 h 1983833"/>
              <a:gd name="connsiteX3" fmla="*/ 1053219 w 1053219"/>
              <a:gd name="connsiteY3" fmla="*/ 1974869 h 1983833"/>
              <a:gd name="connsiteX0" fmla="*/ 0 w 1422673"/>
              <a:gd name="connsiteY0" fmla="*/ 0 h 2189942"/>
              <a:gd name="connsiteX1" fmla="*/ 1404471 w 1422673"/>
              <a:gd name="connsiteY1" fmla="*/ 1073358 h 2189942"/>
              <a:gd name="connsiteX2" fmla="*/ 1422673 w 1422673"/>
              <a:gd name="connsiteY2" fmla="*/ 2189942 h 2189942"/>
              <a:gd name="connsiteX3" fmla="*/ 1422673 w 1422673"/>
              <a:gd name="connsiteY3" fmla="*/ 2180978 h 2189942"/>
              <a:gd name="connsiteX0" fmla="*/ 0 w 1422673"/>
              <a:gd name="connsiteY0" fmla="*/ 42936 h 2232878"/>
              <a:gd name="connsiteX1" fmla="*/ 3126 w 1422673"/>
              <a:gd name="connsiteY1" fmla="*/ 0 h 2232878"/>
              <a:gd name="connsiteX2" fmla="*/ 1404471 w 1422673"/>
              <a:gd name="connsiteY2" fmla="*/ 1116294 h 2232878"/>
              <a:gd name="connsiteX3" fmla="*/ 1422673 w 1422673"/>
              <a:gd name="connsiteY3" fmla="*/ 2232878 h 2232878"/>
              <a:gd name="connsiteX4" fmla="*/ 1422673 w 1422673"/>
              <a:gd name="connsiteY4" fmla="*/ 2223914 h 2232878"/>
              <a:gd name="connsiteX0" fmla="*/ 70765 w 1493438"/>
              <a:gd name="connsiteY0" fmla="*/ 1554423 h 3744365"/>
              <a:gd name="connsiteX1" fmla="*/ 0 w 1493438"/>
              <a:gd name="connsiteY1" fmla="*/ 0 h 3744365"/>
              <a:gd name="connsiteX2" fmla="*/ 1475236 w 1493438"/>
              <a:gd name="connsiteY2" fmla="*/ 2627781 h 3744365"/>
              <a:gd name="connsiteX3" fmla="*/ 1493438 w 1493438"/>
              <a:gd name="connsiteY3" fmla="*/ 3744365 h 3744365"/>
              <a:gd name="connsiteX4" fmla="*/ 1493438 w 1493438"/>
              <a:gd name="connsiteY4" fmla="*/ 3735401 h 3744365"/>
              <a:gd name="connsiteX0" fmla="*/ 0 w 1422673"/>
              <a:gd name="connsiteY0" fmla="*/ 0 h 2189942"/>
              <a:gd name="connsiteX1" fmla="*/ 132435 w 1422673"/>
              <a:gd name="connsiteY1" fmla="*/ 111646 h 2189942"/>
              <a:gd name="connsiteX2" fmla="*/ 1404471 w 1422673"/>
              <a:gd name="connsiteY2" fmla="*/ 1073358 h 2189942"/>
              <a:gd name="connsiteX3" fmla="*/ 1422673 w 1422673"/>
              <a:gd name="connsiteY3" fmla="*/ 2189942 h 2189942"/>
              <a:gd name="connsiteX4" fmla="*/ 1422673 w 1422673"/>
              <a:gd name="connsiteY4" fmla="*/ 2180978 h 2189942"/>
              <a:gd name="connsiteX0" fmla="*/ 0 w 1441146"/>
              <a:gd name="connsiteY0" fmla="*/ 1 h 4354114"/>
              <a:gd name="connsiteX1" fmla="*/ 150908 w 1441146"/>
              <a:gd name="connsiteY1" fmla="*/ 2275818 h 4354114"/>
              <a:gd name="connsiteX2" fmla="*/ 1422944 w 1441146"/>
              <a:gd name="connsiteY2" fmla="*/ 3237530 h 4354114"/>
              <a:gd name="connsiteX3" fmla="*/ 1441146 w 1441146"/>
              <a:gd name="connsiteY3" fmla="*/ 4354114 h 4354114"/>
              <a:gd name="connsiteX4" fmla="*/ 1441146 w 1441146"/>
              <a:gd name="connsiteY4" fmla="*/ 4345150 h 4354114"/>
              <a:gd name="connsiteX0" fmla="*/ 6110 w 1447256"/>
              <a:gd name="connsiteY0" fmla="*/ -1 h 4354112"/>
              <a:gd name="connsiteX1" fmla="*/ 0 w 1447256"/>
              <a:gd name="connsiteY1" fmla="*/ 2086879 h 4354112"/>
              <a:gd name="connsiteX2" fmla="*/ 1429054 w 1447256"/>
              <a:gd name="connsiteY2" fmla="*/ 3237528 h 4354112"/>
              <a:gd name="connsiteX3" fmla="*/ 1447256 w 1447256"/>
              <a:gd name="connsiteY3" fmla="*/ 4354112 h 4354112"/>
              <a:gd name="connsiteX4" fmla="*/ 1447256 w 1447256"/>
              <a:gd name="connsiteY4" fmla="*/ 4345148 h 435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256" h="4354112">
                <a:moveTo>
                  <a:pt x="6110" y="-1"/>
                </a:moveTo>
                <a:cubicBezTo>
                  <a:pt x="4073" y="695626"/>
                  <a:pt x="2037" y="1391252"/>
                  <a:pt x="0" y="2086879"/>
                </a:cubicBezTo>
                <a:lnTo>
                  <a:pt x="1429054" y="3237528"/>
                </a:lnTo>
                <a:lnTo>
                  <a:pt x="1447256" y="4354112"/>
                </a:lnTo>
                <a:lnTo>
                  <a:pt x="1447256" y="4345148"/>
                </a:lnTo>
              </a:path>
            </a:pathLst>
          </a:custGeom>
          <a:ln w="31750">
            <a:solidFill>
              <a:srgbClr val="FFFF00"/>
            </a:solidFill>
            <a:prstDash val="solid"/>
            <a:headEnd type="non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94" name="Forme libre 93"/>
          <p:cNvSpPr/>
          <p:nvPr/>
        </p:nvSpPr>
        <p:spPr>
          <a:xfrm rot="16200000">
            <a:off x="3531394" y="2410619"/>
            <a:ext cx="136525" cy="319087"/>
          </a:xfrm>
          <a:custGeom>
            <a:avLst/>
            <a:gdLst>
              <a:gd name="connsiteX0" fmla="*/ 0 w 851647"/>
              <a:gd name="connsiteY0" fmla="*/ 0 h 2133600"/>
              <a:gd name="connsiteX1" fmla="*/ 842682 w 851647"/>
              <a:gd name="connsiteY1" fmla="*/ 1434353 h 2133600"/>
              <a:gd name="connsiteX2" fmla="*/ 851647 w 851647"/>
              <a:gd name="connsiteY2" fmla="*/ 2133600 h 2133600"/>
              <a:gd name="connsiteX3" fmla="*/ 851647 w 851647"/>
              <a:gd name="connsiteY3" fmla="*/ 2124636 h 2133600"/>
              <a:gd name="connsiteX0" fmla="*/ 690283 w 1541930"/>
              <a:gd name="connsiteY0" fmla="*/ 672353 h 2805953"/>
              <a:gd name="connsiteX1" fmla="*/ 0 w 1541930"/>
              <a:gd name="connsiteY1" fmla="*/ 0 h 2805953"/>
              <a:gd name="connsiteX2" fmla="*/ 1532965 w 1541930"/>
              <a:gd name="connsiteY2" fmla="*/ 2106706 h 2805953"/>
              <a:gd name="connsiteX3" fmla="*/ 1541930 w 1541930"/>
              <a:gd name="connsiteY3" fmla="*/ 2805953 h 2805953"/>
              <a:gd name="connsiteX4" fmla="*/ 1541930 w 1541930"/>
              <a:gd name="connsiteY4" fmla="*/ 2796989 h 2805953"/>
              <a:gd name="connsiteX0" fmla="*/ 0 w 1541930"/>
              <a:gd name="connsiteY0" fmla="*/ 0 h 2805953"/>
              <a:gd name="connsiteX1" fmla="*/ 1532965 w 1541930"/>
              <a:gd name="connsiteY1" fmla="*/ 2106706 h 2805953"/>
              <a:gd name="connsiteX2" fmla="*/ 1541930 w 1541930"/>
              <a:gd name="connsiteY2" fmla="*/ 2805953 h 2805953"/>
              <a:gd name="connsiteX3" fmla="*/ 1541930 w 1541930"/>
              <a:gd name="connsiteY3" fmla="*/ 2796989 h 2805953"/>
              <a:gd name="connsiteX0" fmla="*/ 0 w 1541930"/>
              <a:gd name="connsiteY0" fmla="*/ 0 h 2805953"/>
              <a:gd name="connsiteX1" fmla="*/ 1532965 w 1541930"/>
              <a:gd name="connsiteY1" fmla="*/ 2393580 h 2805953"/>
              <a:gd name="connsiteX2" fmla="*/ 1541930 w 1541930"/>
              <a:gd name="connsiteY2" fmla="*/ 2805953 h 2805953"/>
              <a:gd name="connsiteX3" fmla="*/ 1541930 w 1541930"/>
              <a:gd name="connsiteY3" fmla="*/ 2796989 h 2805953"/>
              <a:gd name="connsiteX0" fmla="*/ 0 w 600636"/>
              <a:gd name="connsiteY0" fmla="*/ 1 h 2428797"/>
              <a:gd name="connsiteX1" fmla="*/ 591671 w 600636"/>
              <a:gd name="connsiteY1" fmla="*/ 2016424 h 2428797"/>
              <a:gd name="connsiteX2" fmla="*/ 600636 w 600636"/>
              <a:gd name="connsiteY2" fmla="*/ 2428797 h 2428797"/>
              <a:gd name="connsiteX3" fmla="*/ 600636 w 600636"/>
              <a:gd name="connsiteY3" fmla="*/ 2419833 h 2428797"/>
              <a:gd name="connsiteX0" fmla="*/ 0 w 1053219"/>
              <a:gd name="connsiteY0" fmla="*/ -1 h 1983831"/>
              <a:gd name="connsiteX1" fmla="*/ 1044254 w 1053219"/>
              <a:gd name="connsiteY1" fmla="*/ 1571458 h 1983831"/>
              <a:gd name="connsiteX2" fmla="*/ 1053219 w 1053219"/>
              <a:gd name="connsiteY2" fmla="*/ 1983831 h 1983831"/>
              <a:gd name="connsiteX3" fmla="*/ 1053219 w 1053219"/>
              <a:gd name="connsiteY3" fmla="*/ 1974867 h 1983831"/>
              <a:gd name="connsiteX0" fmla="*/ 0 w 1053219"/>
              <a:gd name="connsiteY0" fmla="*/ 1 h 1983833"/>
              <a:gd name="connsiteX1" fmla="*/ 1035017 w 1053219"/>
              <a:gd name="connsiteY1" fmla="*/ 867249 h 1983833"/>
              <a:gd name="connsiteX2" fmla="*/ 1053219 w 1053219"/>
              <a:gd name="connsiteY2" fmla="*/ 1983833 h 1983833"/>
              <a:gd name="connsiteX3" fmla="*/ 1053219 w 1053219"/>
              <a:gd name="connsiteY3" fmla="*/ 1974869 h 1983833"/>
              <a:gd name="connsiteX0" fmla="*/ 0 w 1422673"/>
              <a:gd name="connsiteY0" fmla="*/ 0 h 2189942"/>
              <a:gd name="connsiteX1" fmla="*/ 1404471 w 1422673"/>
              <a:gd name="connsiteY1" fmla="*/ 1073358 h 2189942"/>
              <a:gd name="connsiteX2" fmla="*/ 1422673 w 1422673"/>
              <a:gd name="connsiteY2" fmla="*/ 2189942 h 2189942"/>
              <a:gd name="connsiteX3" fmla="*/ 1422673 w 1422673"/>
              <a:gd name="connsiteY3" fmla="*/ 2180978 h 2189942"/>
              <a:gd name="connsiteX0" fmla="*/ 0 w 1422673"/>
              <a:gd name="connsiteY0" fmla="*/ 42936 h 2232878"/>
              <a:gd name="connsiteX1" fmla="*/ 3126 w 1422673"/>
              <a:gd name="connsiteY1" fmla="*/ 0 h 2232878"/>
              <a:gd name="connsiteX2" fmla="*/ 1404471 w 1422673"/>
              <a:gd name="connsiteY2" fmla="*/ 1116294 h 2232878"/>
              <a:gd name="connsiteX3" fmla="*/ 1422673 w 1422673"/>
              <a:gd name="connsiteY3" fmla="*/ 2232878 h 2232878"/>
              <a:gd name="connsiteX4" fmla="*/ 1422673 w 1422673"/>
              <a:gd name="connsiteY4" fmla="*/ 2223914 h 2232878"/>
              <a:gd name="connsiteX0" fmla="*/ 70765 w 1493438"/>
              <a:gd name="connsiteY0" fmla="*/ 1554423 h 3744365"/>
              <a:gd name="connsiteX1" fmla="*/ 0 w 1493438"/>
              <a:gd name="connsiteY1" fmla="*/ 0 h 3744365"/>
              <a:gd name="connsiteX2" fmla="*/ 1475236 w 1493438"/>
              <a:gd name="connsiteY2" fmla="*/ 2627781 h 3744365"/>
              <a:gd name="connsiteX3" fmla="*/ 1493438 w 1493438"/>
              <a:gd name="connsiteY3" fmla="*/ 3744365 h 3744365"/>
              <a:gd name="connsiteX4" fmla="*/ 1493438 w 1493438"/>
              <a:gd name="connsiteY4" fmla="*/ 3735401 h 3744365"/>
              <a:gd name="connsiteX0" fmla="*/ 0 w 1422673"/>
              <a:gd name="connsiteY0" fmla="*/ 0 h 2189942"/>
              <a:gd name="connsiteX1" fmla="*/ 132435 w 1422673"/>
              <a:gd name="connsiteY1" fmla="*/ 111646 h 2189942"/>
              <a:gd name="connsiteX2" fmla="*/ 1404471 w 1422673"/>
              <a:gd name="connsiteY2" fmla="*/ 1073358 h 2189942"/>
              <a:gd name="connsiteX3" fmla="*/ 1422673 w 1422673"/>
              <a:gd name="connsiteY3" fmla="*/ 2189942 h 2189942"/>
              <a:gd name="connsiteX4" fmla="*/ 1422673 w 1422673"/>
              <a:gd name="connsiteY4" fmla="*/ 2180978 h 2189942"/>
              <a:gd name="connsiteX0" fmla="*/ 0 w 1441146"/>
              <a:gd name="connsiteY0" fmla="*/ 1 h 4354114"/>
              <a:gd name="connsiteX1" fmla="*/ 150908 w 1441146"/>
              <a:gd name="connsiteY1" fmla="*/ 2275818 h 4354114"/>
              <a:gd name="connsiteX2" fmla="*/ 1422944 w 1441146"/>
              <a:gd name="connsiteY2" fmla="*/ 3237530 h 4354114"/>
              <a:gd name="connsiteX3" fmla="*/ 1441146 w 1441146"/>
              <a:gd name="connsiteY3" fmla="*/ 4354114 h 4354114"/>
              <a:gd name="connsiteX4" fmla="*/ 1441146 w 1441146"/>
              <a:gd name="connsiteY4" fmla="*/ 4345150 h 4354114"/>
              <a:gd name="connsiteX0" fmla="*/ 6110 w 1447256"/>
              <a:gd name="connsiteY0" fmla="*/ -1 h 4354112"/>
              <a:gd name="connsiteX1" fmla="*/ 0 w 1447256"/>
              <a:gd name="connsiteY1" fmla="*/ 2086879 h 4354112"/>
              <a:gd name="connsiteX2" fmla="*/ 1429054 w 1447256"/>
              <a:gd name="connsiteY2" fmla="*/ 3237528 h 4354112"/>
              <a:gd name="connsiteX3" fmla="*/ 1447256 w 1447256"/>
              <a:gd name="connsiteY3" fmla="*/ 4354112 h 4354112"/>
              <a:gd name="connsiteX4" fmla="*/ 1447256 w 1447256"/>
              <a:gd name="connsiteY4" fmla="*/ 4345148 h 4354112"/>
              <a:gd name="connsiteX0" fmla="*/ 0 w 1447256"/>
              <a:gd name="connsiteY0" fmla="*/ 0 h 2267233"/>
              <a:gd name="connsiteX1" fmla="*/ 1429054 w 1447256"/>
              <a:gd name="connsiteY1" fmla="*/ 1150649 h 2267233"/>
              <a:gd name="connsiteX2" fmla="*/ 1447256 w 1447256"/>
              <a:gd name="connsiteY2" fmla="*/ 2267233 h 2267233"/>
              <a:gd name="connsiteX3" fmla="*/ 1447256 w 1447256"/>
              <a:gd name="connsiteY3" fmla="*/ 2258269 h 2267233"/>
              <a:gd name="connsiteX0" fmla="*/ 0 w 18202"/>
              <a:gd name="connsiteY0" fmla="*/ -1 h 1116583"/>
              <a:gd name="connsiteX1" fmla="*/ 18202 w 18202"/>
              <a:gd name="connsiteY1" fmla="*/ 1116583 h 1116583"/>
              <a:gd name="connsiteX2" fmla="*/ 18202 w 18202"/>
              <a:gd name="connsiteY2" fmla="*/ 1107619 h 1116583"/>
            </a:gdLst>
            <a:ahLst/>
            <a:cxnLst>
              <a:cxn ang="0">
                <a:pos x="connsiteX0" y="connsiteY0"/>
              </a:cxn>
              <a:cxn ang="0">
                <a:pos x="connsiteX1" y="connsiteY1"/>
              </a:cxn>
              <a:cxn ang="0">
                <a:pos x="connsiteX2" y="connsiteY2"/>
              </a:cxn>
            </a:cxnLst>
            <a:rect l="l" t="t" r="r" b="b"/>
            <a:pathLst>
              <a:path w="18202" h="1116583">
                <a:moveTo>
                  <a:pt x="0" y="-1"/>
                </a:moveTo>
                <a:lnTo>
                  <a:pt x="18202" y="1116583"/>
                </a:lnTo>
                <a:lnTo>
                  <a:pt x="18202" y="1107619"/>
                </a:lnTo>
              </a:path>
            </a:pathLst>
          </a:custGeom>
          <a:ln w="31750">
            <a:solidFill>
              <a:srgbClr val="FFFF00"/>
            </a:solidFill>
            <a:prstDash val="solid"/>
            <a:headEnd type="non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95" name="Forme libre 94"/>
          <p:cNvSpPr/>
          <p:nvPr/>
        </p:nvSpPr>
        <p:spPr>
          <a:xfrm rot="16200000">
            <a:off x="2055019" y="2863057"/>
            <a:ext cx="171450" cy="531812"/>
          </a:xfrm>
          <a:custGeom>
            <a:avLst/>
            <a:gdLst>
              <a:gd name="connsiteX0" fmla="*/ 0 w 851647"/>
              <a:gd name="connsiteY0" fmla="*/ 0 h 2133600"/>
              <a:gd name="connsiteX1" fmla="*/ 842682 w 851647"/>
              <a:gd name="connsiteY1" fmla="*/ 1434353 h 2133600"/>
              <a:gd name="connsiteX2" fmla="*/ 851647 w 851647"/>
              <a:gd name="connsiteY2" fmla="*/ 2133600 h 2133600"/>
              <a:gd name="connsiteX3" fmla="*/ 851647 w 851647"/>
              <a:gd name="connsiteY3" fmla="*/ 2124636 h 2133600"/>
              <a:gd name="connsiteX0" fmla="*/ 690283 w 1541930"/>
              <a:gd name="connsiteY0" fmla="*/ 672353 h 2805953"/>
              <a:gd name="connsiteX1" fmla="*/ 0 w 1541930"/>
              <a:gd name="connsiteY1" fmla="*/ 0 h 2805953"/>
              <a:gd name="connsiteX2" fmla="*/ 1532965 w 1541930"/>
              <a:gd name="connsiteY2" fmla="*/ 2106706 h 2805953"/>
              <a:gd name="connsiteX3" fmla="*/ 1541930 w 1541930"/>
              <a:gd name="connsiteY3" fmla="*/ 2805953 h 2805953"/>
              <a:gd name="connsiteX4" fmla="*/ 1541930 w 1541930"/>
              <a:gd name="connsiteY4" fmla="*/ 2796989 h 2805953"/>
              <a:gd name="connsiteX0" fmla="*/ 0 w 1541930"/>
              <a:gd name="connsiteY0" fmla="*/ 0 h 2805953"/>
              <a:gd name="connsiteX1" fmla="*/ 1532965 w 1541930"/>
              <a:gd name="connsiteY1" fmla="*/ 2106706 h 2805953"/>
              <a:gd name="connsiteX2" fmla="*/ 1541930 w 1541930"/>
              <a:gd name="connsiteY2" fmla="*/ 2805953 h 2805953"/>
              <a:gd name="connsiteX3" fmla="*/ 1541930 w 1541930"/>
              <a:gd name="connsiteY3" fmla="*/ 2796989 h 2805953"/>
              <a:gd name="connsiteX0" fmla="*/ 0 w 1541930"/>
              <a:gd name="connsiteY0" fmla="*/ 0 h 2805953"/>
              <a:gd name="connsiteX1" fmla="*/ 1532965 w 1541930"/>
              <a:gd name="connsiteY1" fmla="*/ 2393580 h 2805953"/>
              <a:gd name="connsiteX2" fmla="*/ 1541930 w 1541930"/>
              <a:gd name="connsiteY2" fmla="*/ 2805953 h 2805953"/>
              <a:gd name="connsiteX3" fmla="*/ 1541930 w 1541930"/>
              <a:gd name="connsiteY3" fmla="*/ 2796989 h 2805953"/>
              <a:gd name="connsiteX0" fmla="*/ 0 w 600636"/>
              <a:gd name="connsiteY0" fmla="*/ 1 h 2428797"/>
              <a:gd name="connsiteX1" fmla="*/ 591671 w 600636"/>
              <a:gd name="connsiteY1" fmla="*/ 2016424 h 2428797"/>
              <a:gd name="connsiteX2" fmla="*/ 600636 w 600636"/>
              <a:gd name="connsiteY2" fmla="*/ 2428797 h 2428797"/>
              <a:gd name="connsiteX3" fmla="*/ 600636 w 600636"/>
              <a:gd name="connsiteY3" fmla="*/ 2419833 h 2428797"/>
              <a:gd name="connsiteX0" fmla="*/ 0 w 1053219"/>
              <a:gd name="connsiteY0" fmla="*/ -1 h 1983831"/>
              <a:gd name="connsiteX1" fmla="*/ 1044254 w 1053219"/>
              <a:gd name="connsiteY1" fmla="*/ 1571458 h 1983831"/>
              <a:gd name="connsiteX2" fmla="*/ 1053219 w 1053219"/>
              <a:gd name="connsiteY2" fmla="*/ 1983831 h 1983831"/>
              <a:gd name="connsiteX3" fmla="*/ 1053219 w 1053219"/>
              <a:gd name="connsiteY3" fmla="*/ 1974867 h 1983831"/>
              <a:gd name="connsiteX0" fmla="*/ 0 w 1053219"/>
              <a:gd name="connsiteY0" fmla="*/ 1 h 1983833"/>
              <a:gd name="connsiteX1" fmla="*/ 1035017 w 1053219"/>
              <a:gd name="connsiteY1" fmla="*/ 867249 h 1983833"/>
              <a:gd name="connsiteX2" fmla="*/ 1053219 w 1053219"/>
              <a:gd name="connsiteY2" fmla="*/ 1983833 h 1983833"/>
              <a:gd name="connsiteX3" fmla="*/ 1053219 w 1053219"/>
              <a:gd name="connsiteY3" fmla="*/ 1974869 h 1983833"/>
              <a:gd name="connsiteX0" fmla="*/ 0 w 1422673"/>
              <a:gd name="connsiteY0" fmla="*/ 0 h 2189942"/>
              <a:gd name="connsiteX1" fmla="*/ 1404471 w 1422673"/>
              <a:gd name="connsiteY1" fmla="*/ 1073358 h 2189942"/>
              <a:gd name="connsiteX2" fmla="*/ 1422673 w 1422673"/>
              <a:gd name="connsiteY2" fmla="*/ 2189942 h 2189942"/>
              <a:gd name="connsiteX3" fmla="*/ 1422673 w 1422673"/>
              <a:gd name="connsiteY3" fmla="*/ 2180978 h 2189942"/>
              <a:gd name="connsiteX0" fmla="*/ 0 w 1422673"/>
              <a:gd name="connsiteY0" fmla="*/ 42936 h 2232878"/>
              <a:gd name="connsiteX1" fmla="*/ 3126 w 1422673"/>
              <a:gd name="connsiteY1" fmla="*/ 0 h 2232878"/>
              <a:gd name="connsiteX2" fmla="*/ 1404471 w 1422673"/>
              <a:gd name="connsiteY2" fmla="*/ 1116294 h 2232878"/>
              <a:gd name="connsiteX3" fmla="*/ 1422673 w 1422673"/>
              <a:gd name="connsiteY3" fmla="*/ 2232878 h 2232878"/>
              <a:gd name="connsiteX4" fmla="*/ 1422673 w 1422673"/>
              <a:gd name="connsiteY4" fmla="*/ 2223914 h 2232878"/>
              <a:gd name="connsiteX0" fmla="*/ 70765 w 1493438"/>
              <a:gd name="connsiteY0" fmla="*/ 1554423 h 3744365"/>
              <a:gd name="connsiteX1" fmla="*/ 0 w 1493438"/>
              <a:gd name="connsiteY1" fmla="*/ 0 h 3744365"/>
              <a:gd name="connsiteX2" fmla="*/ 1475236 w 1493438"/>
              <a:gd name="connsiteY2" fmla="*/ 2627781 h 3744365"/>
              <a:gd name="connsiteX3" fmla="*/ 1493438 w 1493438"/>
              <a:gd name="connsiteY3" fmla="*/ 3744365 h 3744365"/>
              <a:gd name="connsiteX4" fmla="*/ 1493438 w 1493438"/>
              <a:gd name="connsiteY4" fmla="*/ 3735401 h 3744365"/>
              <a:gd name="connsiteX0" fmla="*/ 0 w 1422673"/>
              <a:gd name="connsiteY0" fmla="*/ 0 h 2189942"/>
              <a:gd name="connsiteX1" fmla="*/ 132435 w 1422673"/>
              <a:gd name="connsiteY1" fmla="*/ 111646 h 2189942"/>
              <a:gd name="connsiteX2" fmla="*/ 1404471 w 1422673"/>
              <a:gd name="connsiteY2" fmla="*/ 1073358 h 2189942"/>
              <a:gd name="connsiteX3" fmla="*/ 1422673 w 1422673"/>
              <a:gd name="connsiteY3" fmla="*/ 2189942 h 2189942"/>
              <a:gd name="connsiteX4" fmla="*/ 1422673 w 1422673"/>
              <a:gd name="connsiteY4" fmla="*/ 2180978 h 2189942"/>
              <a:gd name="connsiteX0" fmla="*/ 0 w 1441146"/>
              <a:gd name="connsiteY0" fmla="*/ 1 h 4354114"/>
              <a:gd name="connsiteX1" fmla="*/ 150908 w 1441146"/>
              <a:gd name="connsiteY1" fmla="*/ 2275818 h 4354114"/>
              <a:gd name="connsiteX2" fmla="*/ 1422944 w 1441146"/>
              <a:gd name="connsiteY2" fmla="*/ 3237530 h 4354114"/>
              <a:gd name="connsiteX3" fmla="*/ 1441146 w 1441146"/>
              <a:gd name="connsiteY3" fmla="*/ 4354114 h 4354114"/>
              <a:gd name="connsiteX4" fmla="*/ 1441146 w 1441146"/>
              <a:gd name="connsiteY4" fmla="*/ 4345150 h 4354114"/>
              <a:gd name="connsiteX0" fmla="*/ 6110 w 1447256"/>
              <a:gd name="connsiteY0" fmla="*/ -1 h 4354112"/>
              <a:gd name="connsiteX1" fmla="*/ 0 w 1447256"/>
              <a:gd name="connsiteY1" fmla="*/ 2086879 h 4354112"/>
              <a:gd name="connsiteX2" fmla="*/ 1429054 w 1447256"/>
              <a:gd name="connsiteY2" fmla="*/ 3237528 h 4354112"/>
              <a:gd name="connsiteX3" fmla="*/ 1447256 w 1447256"/>
              <a:gd name="connsiteY3" fmla="*/ 4354112 h 4354112"/>
              <a:gd name="connsiteX4" fmla="*/ 1447256 w 1447256"/>
              <a:gd name="connsiteY4" fmla="*/ 4345148 h 4354112"/>
              <a:gd name="connsiteX0" fmla="*/ 0 w 1447256"/>
              <a:gd name="connsiteY0" fmla="*/ 0 h 2267233"/>
              <a:gd name="connsiteX1" fmla="*/ 1429054 w 1447256"/>
              <a:gd name="connsiteY1" fmla="*/ 1150649 h 2267233"/>
              <a:gd name="connsiteX2" fmla="*/ 1447256 w 1447256"/>
              <a:gd name="connsiteY2" fmla="*/ 2267233 h 2267233"/>
              <a:gd name="connsiteX3" fmla="*/ 1447256 w 1447256"/>
              <a:gd name="connsiteY3" fmla="*/ 2258269 h 2267233"/>
              <a:gd name="connsiteX0" fmla="*/ 0 w 18202"/>
              <a:gd name="connsiteY0" fmla="*/ -1 h 1116583"/>
              <a:gd name="connsiteX1" fmla="*/ 18202 w 18202"/>
              <a:gd name="connsiteY1" fmla="*/ 1116583 h 1116583"/>
              <a:gd name="connsiteX2" fmla="*/ 18202 w 18202"/>
              <a:gd name="connsiteY2" fmla="*/ 1107619 h 1116583"/>
            </a:gdLst>
            <a:ahLst/>
            <a:cxnLst>
              <a:cxn ang="0">
                <a:pos x="connsiteX0" y="connsiteY0"/>
              </a:cxn>
              <a:cxn ang="0">
                <a:pos x="connsiteX1" y="connsiteY1"/>
              </a:cxn>
              <a:cxn ang="0">
                <a:pos x="connsiteX2" y="connsiteY2"/>
              </a:cxn>
            </a:cxnLst>
            <a:rect l="l" t="t" r="r" b="b"/>
            <a:pathLst>
              <a:path w="18202" h="1116583">
                <a:moveTo>
                  <a:pt x="0" y="-1"/>
                </a:moveTo>
                <a:lnTo>
                  <a:pt x="18202" y="1116583"/>
                </a:lnTo>
                <a:lnTo>
                  <a:pt x="18202" y="1107619"/>
                </a:lnTo>
              </a:path>
            </a:pathLst>
          </a:custGeom>
          <a:ln w="31750">
            <a:solidFill>
              <a:srgbClr val="FFFF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grpSp>
        <p:nvGrpSpPr>
          <p:cNvPr id="2" name="Groupe 95"/>
          <p:cNvGrpSpPr>
            <a:grpSpLocks/>
          </p:cNvGrpSpPr>
          <p:nvPr/>
        </p:nvGrpSpPr>
        <p:grpSpPr bwMode="auto">
          <a:xfrm rot="4260000">
            <a:off x="3520281" y="2270919"/>
            <a:ext cx="125413" cy="358775"/>
            <a:chOff x="4615980" y="1663305"/>
            <a:chExt cx="99021" cy="1002232"/>
          </a:xfrm>
        </p:grpSpPr>
        <p:cxnSp>
          <p:nvCxnSpPr>
            <p:cNvPr id="97" name="Connecteur droit 96"/>
            <p:cNvCxnSpPr/>
            <p:nvPr/>
          </p:nvCxnSpPr>
          <p:spPr>
            <a:xfrm rot="16320000" flipH="1">
              <a:off x="4173177" y="2197118"/>
              <a:ext cx="980060" cy="8774"/>
            </a:xfrm>
            <a:prstGeom prst="line">
              <a:avLst/>
            </a:prstGeom>
            <a:ln w="28575">
              <a:solidFill>
                <a:srgbClr val="CCFF99"/>
              </a:solidFill>
            </a:ln>
          </p:spPr>
          <p:style>
            <a:lnRef idx="1">
              <a:schemeClr val="accent1"/>
            </a:lnRef>
            <a:fillRef idx="0">
              <a:schemeClr val="accent1"/>
            </a:fillRef>
            <a:effectRef idx="0">
              <a:schemeClr val="accent1"/>
            </a:effectRef>
            <a:fontRef idx="minor">
              <a:schemeClr val="tx1"/>
            </a:fontRef>
          </p:style>
        </p:cxnSp>
        <p:cxnSp>
          <p:nvCxnSpPr>
            <p:cNvPr id="98" name="Connecteur droit 97"/>
            <p:cNvCxnSpPr/>
            <p:nvPr/>
          </p:nvCxnSpPr>
          <p:spPr>
            <a:xfrm rot="60000" flipH="1">
              <a:off x="4615389" y="2656426"/>
              <a:ext cx="99021" cy="8869"/>
            </a:xfrm>
            <a:prstGeom prst="line">
              <a:avLst/>
            </a:prstGeom>
            <a:ln w="28575">
              <a:solidFill>
                <a:srgbClr val="CCFF99"/>
              </a:solidFill>
            </a:ln>
          </p:spPr>
          <p:style>
            <a:lnRef idx="1">
              <a:schemeClr val="accent1"/>
            </a:lnRef>
            <a:fillRef idx="0">
              <a:schemeClr val="accent1"/>
            </a:fillRef>
            <a:effectRef idx="0">
              <a:schemeClr val="accent1"/>
            </a:effectRef>
            <a:fontRef idx="minor">
              <a:schemeClr val="tx1"/>
            </a:fontRef>
          </p:style>
        </p:cxnSp>
      </p:grpSp>
      <p:sp>
        <p:nvSpPr>
          <p:cNvPr id="17470" name="ZoneTexte 98"/>
          <p:cNvSpPr txBox="1">
            <a:spLocks noChangeArrowheads="1"/>
          </p:cNvSpPr>
          <p:nvPr/>
        </p:nvSpPr>
        <p:spPr bwMode="auto">
          <a:xfrm rot="4418764">
            <a:off x="3370263" y="2146300"/>
            <a:ext cx="361950" cy="307975"/>
          </a:xfrm>
          <a:prstGeom prst="rect">
            <a:avLst/>
          </a:prstGeom>
          <a:noFill/>
          <a:ln w="9525">
            <a:noFill/>
            <a:miter lim="800000"/>
            <a:headEnd/>
            <a:tailEnd/>
          </a:ln>
        </p:spPr>
        <p:txBody>
          <a:bodyPr wrap="none">
            <a:spAutoFit/>
          </a:bodyPr>
          <a:lstStyle/>
          <a:p>
            <a:r>
              <a:rPr lang="fr-CA" sz="1400" b="1">
                <a:solidFill>
                  <a:srgbClr val="CCFF99"/>
                </a:solidFill>
              </a:rPr>
              <a:t>(-)</a:t>
            </a:r>
          </a:p>
        </p:txBody>
      </p:sp>
      <p:sp>
        <p:nvSpPr>
          <p:cNvPr id="21" name="Rogner un rectangle à un seul coin 20"/>
          <p:cNvSpPr/>
          <p:nvPr/>
        </p:nvSpPr>
        <p:spPr>
          <a:xfrm flipH="1">
            <a:off x="1865313" y="4446588"/>
            <a:ext cx="1846262" cy="260350"/>
          </a:xfrm>
          <a:prstGeom prst="snip1Rect">
            <a:avLst/>
          </a:prstGeom>
          <a:solidFill>
            <a:srgbClr val="B9E4FF"/>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fr-CA" sz="1100" b="1" dirty="0" err="1">
                <a:solidFill>
                  <a:schemeClr val="tx1"/>
                </a:solidFill>
              </a:rPr>
              <a:t>Hyperactivity</a:t>
            </a:r>
            <a:r>
              <a:rPr lang="fr-CA" sz="1100" b="1" dirty="0">
                <a:solidFill>
                  <a:schemeClr val="tx1"/>
                </a:solidFill>
              </a:rPr>
              <a:t> of </a:t>
            </a:r>
            <a:r>
              <a:rPr lang="fr-CA" sz="1100" b="1" dirty="0" err="1">
                <a:solidFill>
                  <a:schemeClr val="tx1"/>
                </a:solidFill>
              </a:rPr>
              <a:t>platelets</a:t>
            </a:r>
            <a:endParaRPr lang="fr-CA" sz="1100" b="1" dirty="0">
              <a:solidFill>
                <a:schemeClr val="tx1"/>
              </a:solidFill>
            </a:endParaRPr>
          </a:p>
        </p:txBody>
      </p:sp>
      <p:sp>
        <p:nvSpPr>
          <p:cNvPr id="23" name="Rogner un rectangle à un seul coin 22"/>
          <p:cNvSpPr/>
          <p:nvPr/>
        </p:nvSpPr>
        <p:spPr>
          <a:xfrm flipH="1">
            <a:off x="4724400" y="4437063"/>
            <a:ext cx="1354138" cy="260350"/>
          </a:xfrm>
          <a:prstGeom prst="snip1Rect">
            <a:avLst/>
          </a:prstGeom>
          <a:solidFill>
            <a:srgbClr val="B9E4FF"/>
          </a:solid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fr-CA" sz="1100" b="1" dirty="0" err="1">
                <a:solidFill>
                  <a:schemeClr val="tx1"/>
                </a:solidFill>
              </a:rPr>
              <a:t>Hypofibrinolysis</a:t>
            </a:r>
            <a:endParaRPr lang="fr-CA" sz="1100" b="1" dirty="0">
              <a:solidFill>
                <a:schemeClr val="tx1"/>
              </a:solidFill>
            </a:endParaRPr>
          </a:p>
        </p:txBody>
      </p:sp>
      <p:pic>
        <p:nvPicPr>
          <p:cNvPr id="17473" name="Image 3" descr="tissu adipeux.png"/>
          <p:cNvPicPr>
            <a:picLocks noChangeAspect="1"/>
          </p:cNvPicPr>
          <p:nvPr/>
        </p:nvPicPr>
        <p:blipFill>
          <a:blip r:embed="rId6" cstate="print"/>
          <a:srcRect/>
          <a:stretch>
            <a:fillRect/>
          </a:stretch>
        </p:blipFill>
        <p:spPr bwMode="auto">
          <a:xfrm>
            <a:off x="2063750" y="954088"/>
            <a:ext cx="1360488" cy="1336675"/>
          </a:xfrm>
          <a:prstGeom prst="rect">
            <a:avLst/>
          </a:prstGeom>
          <a:noFill/>
          <a:ln w="9525">
            <a:noFill/>
            <a:miter lim="800000"/>
            <a:headEnd/>
            <a:tailEnd/>
          </a:ln>
        </p:spPr>
      </p:pic>
      <p:sp>
        <p:nvSpPr>
          <p:cNvPr id="100" name="Rogner un rectangle à un seul coin 99"/>
          <p:cNvSpPr/>
          <p:nvPr/>
        </p:nvSpPr>
        <p:spPr>
          <a:xfrm flipH="1">
            <a:off x="5926138" y="1792288"/>
            <a:ext cx="1855787" cy="260350"/>
          </a:xfrm>
          <a:prstGeom prst="snip1Rect">
            <a:avLst/>
          </a:prstGeom>
          <a:solidFill>
            <a:srgbClr val="B9E4FF"/>
          </a:solid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fr-CA" sz="1100" b="1" dirty="0" err="1">
                <a:solidFill>
                  <a:schemeClr val="tx1"/>
                </a:solidFill>
              </a:rPr>
              <a:t>Inhibitor</a:t>
            </a:r>
            <a:r>
              <a:rPr lang="fr-CA" sz="1100" b="1" dirty="0">
                <a:solidFill>
                  <a:schemeClr val="tx1"/>
                </a:solidFill>
              </a:rPr>
              <a:t> of </a:t>
            </a:r>
            <a:r>
              <a:rPr lang="fr-CA" sz="1100" b="1" dirty="0" err="1">
                <a:solidFill>
                  <a:schemeClr val="tx1"/>
                </a:solidFill>
              </a:rPr>
              <a:t>fibrinolysis</a:t>
            </a:r>
            <a:endParaRPr lang="fr-CA" sz="1100" b="1" dirty="0">
              <a:solidFill>
                <a:schemeClr val="tx1"/>
              </a:solidFill>
            </a:endParaRPr>
          </a:p>
        </p:txBody>
      </p:sp>
      <p:sp>
        <p:nvSpPr>
          <p:cNvPr id="73" name="Rogner un rectangle à un seul coin 72"/>
          <p:cNvSpPr/>
          <p:nvPr/>
        </p:nvSpPr>
        <p:spPr>
          <a:xfrm flipH="1">
            <a:off x="152400" y="1838325"/>
            <a:ext cx="1828800" cy="260350"/>
          </a:xfrm>
          <a:prstGeom prst="snip1Rect">
            <a:avLst/>
          </a:prstGeom>
          <a:solidFill>
            <a:srgbClr val="B9E4FF"/>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marL="179388" algn="ctr">
              <a:defRPr/>
            </a:pPr>
            <a:r>
              <a:rPr lang="fr-CA" sz="1100" b="1" dirty="0" err="1">
                <a:solidFill>
                  <a:schemeClr val="tx1"/>
                </a:solidFill>
              </a:rPr>
              <a:t>Platelet</a:t>
            </a:r>
            <a:r>
              <a:rPr lang="fr-CA" sz="1100" b="1" dirty="0">
                <a:solidFill>
                  <a:schemeClr val="tx1"/>
                </a:solidFill>
              </a:rPr>
              <a:t> </a:t>
            </a:r>
            <a:r>
              <a:rPr lang="fr-CA" sz="1100" b="1" dirty="0" err="1">
                <a:solidFill>
                  <a:schemeClr val="tx1"/>
                </a:solidFill>
              </a:rPr>
              <a:t>aggregation</a:t>
            </a:r>
            <a:endParaRPr lang="fr-CA" sz="1100" b="1" dirty="0">
              <a:solidFill>
                <a:schemeClr val="tx1"/>
              </a:solidFill>
            </a:endParaRPr>
          </a:p>
        </p:txBody>
      </p:sp>
      <p:pic>
        <p:nvPicPr>
          <p:cNvPr id="17476" name="Image 32" descr="fleche_bas.png"/>
          <p:cNvPicPr>
            <a:picLocks noChangeAspect="1"/>
          </p:cNvPicPr>
          <p:nvPr/>
        </p:nvPicPr>
        <p:blipFill>
          <a:blip r:embed="rId5" cstate="print"/>
          <a:srcRect/>
          <a:stretch>
            <a:fillRect/>
          </a:stretch>
        </p:blipFill>
        <p:spPr bwMode="auto">
          <a:xfrm>
            <a:off x="206375" y="1874838"/>
            <a:ext cx="219075" cy="188912"/>
          </a:xfrm>
          <a:prstGeom prst="rect">
            <a:avLst/>
          </a:prstGeom>
          <a:noFill/>
          <a:ln w="9525">
            <a:noFill/>
            <a:miter lim="800000"/>
            <a:headEnd/>
            <a:tailEnd/>
          </a:ln>
        </p:spPr>
      </p:pic>
      <p:sp>
        <p:nvSpPr>
          <p:cNvPr id="11" name="Rogner un rectangle avec un coin diagonal 10"/>
          <p:cNvSpPr/>
          <p:nvPr/>
        </p:nvSpPr>
        <p:spPr>
          <a:xfrm>
            <a:off x="5297488" y="2868613"/>
            <a:ext cx="1066800" cy="600075"/>
          </a:xfrm>
          <a:prstGeom prst="snip2DiagRect">
            <a:avLst>
              <a:gd name="adj1" fmla="val 0"/>
              <a:gd name="adj2" fmla="val 23438"/>
            </a:avLst>
          </a:prstGeom>
          <a:solidFill>
            <a:srgbClr val="B9E4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fr-CA" sz="1600" b="1" dirty="0">
                <a:solidFill>
                  <a:schemeClr val="tx1"/>
                </a:solidFill>
              </a:rPr>
              <a:t>CRP</a:t>
            </a:r>
          </a:p>
        </p:txBody>
      </p:sp>
      <p:sp>
        <p:nvSpPr>
          <p:cNvPr id="22" name="Rogner un rectangle à un seul coin 21"/>
          <p:cNvSpPr/>
          <p:nvPr/>
        </p:nvSpPr>
        <p:spPr>
          <a:xfrm flipH="1">
            <a:off x="2824163" y="3505200"/>
            <a:ext cx="1846262" cy="260350"/>
          </a:xfrm>
          <a:prstGeom prst="snip1Rect">
            <a:avLst/>
          </a:prstGeom>
          <a:solidFill>
            <a:srgbClr val="B9E4FF"/>
          </a:solidFill>
          <a:ln w="158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fr-CA" sz="1100" b="1" dirty="0">
                <a:solidFill>
                  <a:schemeClr val="tx1"/>
                </a:solidFill>
              </a:rPr>
              <a:t>Inflammation</a:t>
            </a:r>
          </a:p>
        </p:txBody>
      </p:sp>
      <p:sp>
        <p:nvSpPr>
          <p:cNvPr id="29" name="Rogner un rectangle à un seul coin 28"/>
          <p:cNvSpPr/>
          <p:nvPr/>
        </p:nvSpPr>
        <p:spPr>
          <a:xfrm flipH="1">
            <a:off x="161925" y="5299075"/>
            <a:ext cx="1855788" cy="260350"/>
          </a:xfrm>
          <a:prstGeom prst="snip1Rect">
            <a:avLst/>
          </a:prstGeom>
          <a:solidFill>
            <a:srgbClr val="B9E4FF"/>
          </a:solidFill>
          <a:ln w="9525">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fr-CA" sz="1100" b="1" dirty="0" err="1">
                <a:solidFill>
                  <a:schemeClr val="tx1"/>
                </a:solidFill>
              </a:rPr>
              <a:t>Endothelial</a:t>
            </a:r>
            <a:r>
              <a:rPr lang="fr-CA" sz="1100" b="1" dirty="0">
                <a:solidFill>
                  <a:schemeClr val="tx1"/>
                </a:solidFill>
              </a:rPr>
              <a:t> </a:t>
            </a:r>
            <a:r>
              <a:rPr lang="fr-CA" sz="1100" b="1" dirty="0" err="1">
                <a:solidFill>
                  <a:schemeClr val="tx1"/>
                </a:solidFill>
              </a:rPr>
              <a:t>dysfunction</a:t>
            </a:r>
            <a:endParaRPr lang="fr-CA" sz="1100" b="1" dirty="0">
              <a:solidFill>
                <a:schemeClr val="tx1"/>
              </a:solidFill>
            </a:endParaRPr>
          </a:p>
        </p:txBody>
      </p:sp>
      <p:sp>
        <p:nvSpPr>
          <p:cNvPr id="76" name="Forme libre 81"/>
          <p:cNvSpPr/>
          <p:nvPr/>
        </p:nvSpPr>
        <p:spPr>
          <a:xfrm>
            <a:off x="2027238" y="5421313"/>
            <a:ext cx="225425" cy="46037"/>
          </a:xfrm>
          <a:custGeom>
            <a:avLst/>
            <a:gdLst>
              <a:gd name="connsiteX0" fmla="*/ 0 w 851647"/>
              <a:gd name="connsiteY0" fmla="*/ 0 h 2133600"/>
              <a:gd name="connsiteX1" fmla="*/ 842682 w 851647"/>
              <a:gd name="connsiteY1" fmla="*/ 1434353 h 2133600"/>
              <a:gd name="connsiteX2" fmla="*/ 851647 w 851647"/>
              <a:gd name="connsiteY2" fmla="*/ 2133600 h 2133600"/>
              <a:gd name="connsiteX3" fmla="*/ 851647 w 851647"/>
              <a:gd name="connsiteY3" fmla="*/ 2124636 h 2133600"/>
              <a:gd name="connsiteX0" fmla="*/ 690283 w 1541930"/>
              <a:gd name="connsiteY0" fmla="*/ 672353 h 2805953"/>
              <a:gd name="connsiteX1" fmla="*/ 0 w 1541930"/>
              <a:gd name="connsiteY1" fmla="*/ 0 h 2805953"/>
              <a:gd name="connsiteX2" fmla="*/ 1532965 w 1541930"/>
              <a:gd name="connsiteY2" fmla="*/ 2106706 h 2805953"/>
              <a:gd name="connsiteX3" fmla="*/ 1541930 w 1541930"/>
              <a:gd name="connsiteY3" fmla="*/ 2805953 h 2805953"/>
              <a:gd name="connsiteX4" fmla="*/ 1541930 w 1541930"/>
              <a:gd name="connsiteY4" fmla="*/ 2796989 h 2805953"/>
              <a:gd name="connsiteX0" fmla="*/ 0 w 1541930"/>
              <a:gd name="connsiteY0" fmla="*/ 0 h 2805953"/>
              <a:gd name="connsiteX1" fmla="*/ 1532965 w 1541930"/>
              <a:gd name="connsiteY1" fmla="*/ 2106706 h 2805953"/>
              <a:gd name="connsiteX2" fmla="*/ 1541930 w 1541930"/>
              <a:gd name="connsiteY2" fmla="*/ 2805953 h 2805953"/>
              <a:gd name="connsiteX3" fmla="*/ 1541930 w 1541930"/>
              <a:gd name="connsiteY3" fmla="*/ 2796989 h 2805953"/>
              <a:gd name="connsiteX0" fmla="*/ 0 w 8965"/>
              <a:gd name="connsiteY0" fmla="*/ 0 h 699247"/>
              <a:gd name="connsiteX1" fmla="*/ 8965 w 8965"/>
              <a:gd name="connsiteY1" fmla="*/ 699247 h 699247"/>
              <a:gd name="connsiteX2" fmla="*/ 8965 w 8965"/>
              <a:gd name="connsiteY2" fmla="*/ 690283 h 699247"/>
              <a:gd name="connsiteX0" fmla="*/ 0 w 1"/>
              <a:gd name="connsiteY0" fmla="*/ 0 h 19744"/>
              <a:gd name="connsiteX1" fmla="*/ 1 w 1"/>
              <a:gd name="connsiteY1" fmla="*/ 19744 h 19744"/>
              <a:gd name="connsiteX2" fmla="*/ 1 w 1"/>
              <a:gd name="connsiteY2" fmla="*/ 19616 h 19744"/>
            </a:gdLst>
            <a:ahLst/>
            <a:cxnLst>
              <a:cxn ang="0">
                <a:pos x="connsiteX0" y="connsiteY0"/>
              </a:cxn>
              <a:cxn ang="0">
                <a:pos x="connsiteX1" y="connsiteY1"/>
              </a:cxn>
              <a:cxn ang="0">
                <a:pos x="connsiteX2" y="connsiteY2"/>
              </a:cxn>
            </a:cxnLst>
            <a:rect l="l" t="t" r="r" b="b"/>
            <a:pathLst>
              <a:path w="1" h="19744">
                <a:moveTo>
                  <a:pt x="0" y="0"/>
                </a:moveTo>
                <a:cubicBezTo>
                  <a:pt x="0" y="6581"/>
                  <a:pt x="1" y="13163"/>
                  <a:pt x="1" y="19744"/>
                </a:cubicBezTo>
                <a:lnTo>
                  <a:pt x="1" y="19616"/>
                </a:lnTo>
              </a:path>
            </a:pathLst>
          </a:custGeom>
          <a:ln w="3175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 5" descr="triangle.png"/>
          <p:cNvPicPr>
            <a:picLocks noChangeAspect="1"/>
          </p:cNvPicPr>
          <p:nvPr/>
        </p:nvPicPr>
        <p:blipFill>
          <a:blip r:embed="rId2" cstate="print"/>
          <a:srcRect/>
          <a:stretch>
            <a:fillRect/>
          </a:stretch>
        </p:blipFill>
        <p:spPr bwMode="auto">
          <a:xfrm>
            <a:off x="5045075" y="2816225"/>
            <a:ext cx="1506538" cy="1335088"/>
          </a:xfrm>
          <a:prstGeom prst="rect">
            <a:avLst/>
          </a:prstGeom>
          <a:noFill/>
          <a:ln w="9525">
            <a:noFill/>
            <a:miter lim="800000"/>
            <a:headEnd/>
            <a:tailEnd/>
          </a:ln>
        </p:spPr>
      </p:pic>
      <p:sp>
        <p:nvSpPr>
          <p:cNvPr id="7171" name="Titre 1"/>
          <p:cNvSpPr>
            <a:spLocks noGrp="1"/>
          </p:cNvSpPr>
          <p:nvPr>
            <p:ph type="title"/>
          </p:nvPr>
        </p:nvSpPr>
        <p:spPr>
          <a:xfrm>
            <a:off x="179388" y="63500"/>
            <a:ext cx="8280400" cy="708025"/>
          </a:xfrm>
        </p:spPr>
        <p:txBody>
          <a:bodyPr/>
          <a:lstStyle/>
          <a:p>
            <a:r>
              <a:rPr lang="en-US" sz="2000">
                <a:solidFill>
                  <a:schemeClr val="tx1"/>
                </a:solidFill>
              </a:rPr>
              <a:t>TRADITIONAL RISK FACTORS AND EMERGING MARKERS CONTRIBUTING </a:t>
            </a:r>
            <a:r>
              <a:rPr lang="fr-CA" sz="2000">
                <a:solidFill>
                  <a:schemeClr val="tx1"/>
                </a:solidFill>
              </a:rPr>
              <a:t>TO CARDIOMETABOLIC RISK</a:t>
            </a:r>
            <a:endParaRPr lang="fr-FR" sz="2000">
              <a:solidFill>
                <a:schemeClr val="tx1"/>
              </a:solidFill>
            </a:endParaRPr>
          </a:p>
        </p:txBody>
      </p:sp>
      <p:sp>
        <p:nvSpPr>
          <p:cNvPr id="7" name="Flèche vers le bas 6"/>
          <p:cNvSpPr/>
          <p:nvPr/>
        </p:nvSpPr>
        <p:spPr>
          <a:xfrm>
            <a:off x="5648325" y="2133600"/>
            <a:ext cx="285750" cy="484188"/>
          </a:xfrm>
          <a:prstGeom prst="downArrow">
            <a:avLst>
              <a:gd name="adj1" fmla="val 41304"/>
              <a:gd name="adj2" fmla="val 6779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8" name="Flèche vers le bas 7"/>
          <p:cNvSpPr/>
          <p:nvPr/>
        </p:nvSpPr>
        <p:spPr>
          <a:xfrm rot="10800000">
            <a:off x="5648325" y="4284663"/>
            <a:ext cx="285750" cy="484187"/>
          </a:xfrm>
          <a:prstGeom prst="downArrow">
            <a:avLst>
              <a:gd name="adj1" fmla="val 41304"/>
              <a:gd name="adj2" fmla="val 6779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7174" name="ZoneTexte 8"/>
          <p:cNvSpPr txBox="1">
            <a:spLocks noChangeArrowheads="1"/>
          </p:cNvSpPr>
          <p:nvPr/>
        </p:nvSpPr>
        <p:spPr bwMode="auto">
          <a:xfrm>
            <a:off x="2994025" y="735013"/>
            <a:ext cx="595313" cy="1570037"/>
          </a:xfrm>
          <a:prstGeom prst="rect">
            <a:avLst/>
          </a:prstGeom>
          <a:noFill/>
          <a:ln w="9525">
            <a:noFill/>
            <a:miter lim="800000"/>
            <a:headEnd/>
            <a:tailEnd/>
          </a:ln>
        </p:spPr>
        <p:txBody>
          <a:bodyPr wrap="none">
            <a:spAutoFit/>
          </a:bodyPr>
          <a:lstStyle/>
          <a:p>
            <a:r>
              <a:rPr lang="fr-CA" sz="9600">
                <a:solidFill>
                  <a:srgbClr val="FF0000"/>
                </a:solidFill>
              </a:rPr>
              <a:t>(</a:t>
            </a:r>
          </a:p>
        </p:txBody>
      </p:sp>
      <p:sp>
        <p:nvSpPr>
          <p:cNvPr id="7175" name="ZoneTexte 9"/>
          <p:cNvSpPr txBox="1">
            <a:spLocks noChangeArrowheads="1"/>
          </p:cNvSpPr>
          <p:nvPr/>
        </p:nvSpPr>
        <p:spPr bwMode="auto">
          <a:xfrm rot="10800000">
            <a:off x="8531225" y="4984750"/>
            <a:ext cx="595313" cy="1570038"/>
          </a:xfrm>
          <a:prstGeom prst="rect">
            <a:avLst/>
          </a:prstGeom>
          <a:noFill/>
          <a:ln w="9525">
            <a:noFill/>
            <a:miter lim="800000"/>
            <a:headEnd/>
            <a:tailEnd/>
          </a:ln>
        </p:spPr>
        <p:txBody>
          <a:bodyPr wrap="none">
            <a:spAutoFit/>
          </a:bodyPr>
          <a:lstStyle/>
          <a:p>
            <a:r>
              <a:rPr lang="fr-CA" sz="9600">
                <a:solidFill>
                  <a:srgbClr val="FF0000"/>
                </a:solidFill>
              </a:rPr>
              <a:t>(</a:t>
            </a:r>
          </a:p>
        </p:txBody>
      </p:sp>
      <p:sp>
        <p:nvSpPr>
          <p:cNvPr id="7176" name="ZoneTexte 10"/>
          <p:cNvSpPr txBox="1">
            <a:spLocks noChangeArrowheads="1"/>
          </p:cNvSpPr>
          <p:nvPr/>
        </p:nvSpPr>
        <p:spPr bwMode="auto">
          <a:xfrm rot="10800000">
            <a:off x="8318500" y="995363"/>
            <a:ext cx="595313" cy="1570037"/>
          </a:xfrm>
          <a:prstGeom prst="rect">
            <a:avLst/>
          </a:prstGeom>
          <a:noFill/>
          <a:ln w="9525">
            <a:noFill/>
            <a:miter lim="800000"/>
            <a:headEnd/>
            <a:tailEnd/>
          </a:ln>
        </p:spPr>
        <p:txBody>
          <a:bodyPr wrap="none">
            <a:spAutoFit/>
          </a:bodyPr>
          <a:lstStyle/>
          <a:p>
            <a:r>
              <a:rPr lang="fr-CA" sz="9600">
                <a:solidFill>
                  <a:srgbClr val="FF0000"/>
                </a:solidFill>
              </a:rPr>
              <a:t>(</a:t>
            </a:r>
          </a:p>
        </p:txBody>
      </p:sp>
      <p:sp>
        <p:nvSpPr>
          <p:cNvPr id="7177" name="ZoneTexte 11"/>
          <p:cNvSpPr txBox="1">
            <a:spLocks noChangeArrowheads="1"/>
          </p:cNvSpPr>
          <p:nvPr/>
        </p:nvSpPr>
        <p:spPr bwMode="auto">
          <a:xfrm>
            <a:off x="2913063" y="4714875"/>
            <a:ext cx="595312" cy="1570038"/>
          </a:xfrm>
          <a:prstGeom prst="rect">
            <a:avLst/>
          </a:prstGeom>
          <a:noFill/>
          <a:ln w="9525">
            <a:noFill/>
            <a:miter lim="800000"/>
            <a:headEnd/>
            <a:tailEnd/>
          </a:ln>
        </p:spPr>
        <p:txBody>
          <a:bodyPr wrap="none">
            <a:spAutoFit/>
          </a:bodyPr>
          <a:lstStyle/>
          <a:p>
            <a:r>
              <a:rPr lang="fr-CA" sz="9600">
                <a:solidFill>
                  <a:srgbClr val="FF0000"/>
                </a:solidFill>
              </a:rPr>
              <a:t>(</a:t>
            </a:r>
          </a:p>
        </p:txBody>
      </p:sp>
      <p:sp>
        <p:nvSpPr>
          <p:cNvPr id="7178" name="ZoneTexte 12"/>
          <p:cNvSpPr txBox="1">
            <a:spLocks noChangeArrowheads="1"/>
          </p:cNvSpPr>
          <p:nvPr/>
        </p:nvSpPr>
        <p:spPr bwMode="auto">
          <a:xfrm>
            <a:off x="1838325" y="3416300"/>
            <a:ext cx="184150" cy="368300"/>
          </a:xfrm>
          <a:prstGeom prst="rect">
            <a:avLst/>
          </a:prstGeom>
          <a:noFill/>
          <a:ln w="9525">
            <a:noFill/>
            <a:miter lim="800000"/>
            <a:headEnd/>
            <a:tailEnd/>
          </a:ln>
        </p:spPr>
        <p:txBody>
          <a:bodyPr wrap="none">
            <a:spAutoFit/>
          </a:bodyPr>
          <a:lstStyle/>
          <a:p>
            <a:pPr algn="ctr"/>
            <a:endParaRPr lang="fr-FR"/>
          </a:p>
        </p:txBody>
      </p:sp>
      <p:sp>
        <p:nvSpPr>
          <p:cNvPr id="14" name="Rectangle 13"/>
          <p:cNvSpPr/>
          <p:nvPr/>
        </p:nvSpPr>
        <p:spPr>
          <a:xfrm>
            <a:off x="3978018" y="3155599"/>
            <a:ext cx="3626313" cy="994568"/>
          </a:xfrm>
          <a:prstGeom prst="rect">
            <a:avLst/>
          </a:prstGeom>
          <a:noFill/>
        </p:spPr>
        <p:txBody>
          <a:bodyPr wrap="none">
            <a:spAutoFit/>
          </a:bodyPr>
          <a:lstStyle/>
          <a:p>
            <a:pPr algn="ctr">
              <a:lnSpc>
                <a:spcPts val="3500"/>
              </a:lnSpc>
              <a:defRPr/>
            </a:pPr>
            <a:r>
              <a:rPr lang="fr-CA" sz="4000" b="1" spc="-300" dirty="0" err="1">
                <a:ln w="19050">
                  <a:solidFill>
                    <a:schemeClr val="bg1"/>
                  </a:solidFill>
                  <a:prstDash val="solid"/>
                </a:ln>
                <a:solidFill>
                  <a:srgbClr val="000000"/>
                </a:solidFill>
                <a:effectLst>
                  <a:outerShdw blurRad="41275" dist="20320" dir="1800000" algn="tl" rotWithShape="0">
                    <a:srgbClr val="000000">
                      <a:alpha val="40000"/>
                    </a:srgbClr>
                  </a:outerShdw>
                </a:effectLst>
              </a:rPr>
              <a:t>Cardiometabolic</a:t>
            </a:r>
            <a:endParaRPr lang="fr-CA" sz="4000" b="1" spc="-300" dirty="0">
              <a:ln w="19050">
                <a:solidFill>
                  <a:schemeClr val="bg1"/>
                </a:solidFill>
                <a:prstDash val="solid"/>
              </a:ln>
              <a:solidFill>
                <a:srgbClr val="000000"/>
              </a:solidFill>
              <a:effectLst>
                <a:outerShdw blurRad="41275" dist="20320" dir="1800000" algn="tl" rotWithShape="0">
                  <a:srgbClr val="000000">
                    <a:alpha val="40000"/>
                  </a:srgbClr>
                </a:outerShdw>
              </a:effectLst>
            </a:endParaRPr>
          </a:p>
          <a:p>
            <a:pPr algn="ctr">
              <a:lnSpc>
                <a:spcPts val="3500"/>
              </a:lnSpc>
              <a:defRPr/>
            </a:pPr>
            <a:r>
              <a:rPr lang="fr-CA" sz="4000" b="1" spc="-300" dirty="0" err="1">
                <a:ln w="19050">
                  <a:solidFill>
                    <a:schemeClr val="bg1"/>
                  </a:solidFill>
                  <a:prstDash val="solid"/>
                </a:ln>
                <a:solidFill>
                  <a:srgbClr val="000000"/>
                </a:solidFill>
                <a:effectLst>
                  <a:outerShdw blurRad="41275" dist="20320" dir="1800000" algn="tl" rotWithShape="0">
                    <a:srgbClr val="000000">
                      <a:alpha val="40000"/>
                    </a:srgbClr>
                  </a:outerShdw>
                </a:effectLst>
              </a:rPr>
              <a:t>Risk</a:t>
            </a:r>
            <a:endParaRPr lang="fr-CA" sz="4000" b="1" spc="-300" dirty="0">
              <a:ln w="19050">
                <a:solidFill>
                  <a:schemeClr val="bg1"/>
                </a:solidFill>
                <a:prstDash val="solid"/>
              </a:ln>
              <a:solidFill>
                <a:srgbClr val="000000"/>
              </a:solidFill>
              <a:effectLst>
                <a:outerShdw blurRad="41275" dist="20320" dir="1800000" algn="tl" rotWithShape="0">
                  <a:srgbClr val="000000">
                    <a:alpha val="40000"/>
                  </a:srgbClr>
                </a:outerShdw>
              </a:effectLst>
            </a:endParaRPr>
          </a:p>
        </p:txBody>
      </p:sp>
      <p:sp>
        <p:nvSpPr>
          <p:cNvPr id="15" name="Rogner un rectangle à un seul coin 14"/>
          <p:cNvSpPr/>
          <p:nvPr/>
        </p:nvSpPr>
        <p:spPr>
          <a:xfrm flipH="1">
            <a:off x="366713" y="1335088"/>
            <a:ext cx="2447925" cy="565150"/>
          </a:xfrm>
          <a:prstGeom prst="snip1Rect">
            <a:avLst>
              <a:gd name="adj" fmla="val 11904"/>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fr-CA" sz="2000" b="1" dirty="0" err="1"/>
              <a:t>Emerging</a:t>
            </a:r>
            <a:r>
              <a:rPr lang="fr-CA" sz="2000" b="1" dirty="0"/>
              <a:t> Markers</a:t>
            </a:r>
          </a:p>
        </p:txBody>
      </p:sp>
      <p:sp>
        <p:nvSpPr>
          <p:cNvPr id="16" name="Rogner un rectangle à un seul coin 15"/>
          <p:cNvSpPr/>
          <p:nvPr/>
        </p:nvSpPr>
        <p:spPr>
          <a:xfrm flipH="1">
            <a:off x="339725" y="5191125"/>
            <a:ext cx="2538413" cy="769938"/>
          </a:xfrm>
          <a:prstGeom prst="snip1Rect">
            <a:avLst>
              <a:gd name="adj" fmla="val 12015"/>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2000" b="1" dirty="0" err="1"/>
              <a:t>Traditional</a:t>
            </a:r>
            <a:r>
              <a:rPr lang="fr-CA" sz="2000" b="1" dirty="0"/>
              <a:t> </a:t>
            </a:r>
            <a:r>
              <a:rPr lang="fr-CA" sz="2000" b="1" dirty="0" err="1"/>
              <a:t>Risk</a:t>
            </a:r>
            <a:endParaRPr lang="fr-CA" sz="2000" b="1" dirty="0"/>
          </a:p>
          <a:p>
            <a:pPr algn="ctr">
              <a:defRPr/>
            </a:pPr>
            <a:r>
              <a:rPr lang="fr-CA" sz="2000" b="1" dirty="0" err="1"/>
              <a:t>Factors</a:t>
            </a:r>
            <a:endParaRPr lang="fr-CA" sz="2000" b="1" dirty="0"/>
          </a:p>
        </p:txBody>
      </p:sp>
      <p:sp>
        <p:nvSpPr>
          <p:cNvPr id="17" name="Rogner un rectangle à un seul coin 16"/>
          <p:cNvSpPr/>
          <p:nvPr/>
        </p:nvSpPr>
        <p:spPr>
          <a:xfrm flipH="1">
            <a:off x="4876796" y="4921624"/>
            <a:ext cx="1775012" cy="627529"/>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b="1" kern="100" dirty="0">
                <a:solidFill>
                  <a:schemeClr val="tx1"/>
                </a:solidFill>
              </a:rPr>
              <a:t>BLOOD</a:t>
            </a:r>
          </a:p>
          <a:p>
            <a:pPr algn="ctr">
              <a:defRPr/>
            </a:pPr>
            <a:r>
              <a:rPr lang="fr-CA" b="1" kern="100" dirty="0">
                <a:solidFill>
                  <a:schemeClr val="tx1"/>
                </a:solidFill>
              </a:rPr>
              <a:t>PRESSURE</a:t>
            </a:r>
          </a:p>
        </p:txBody>
      </p:sp>
      <p:sp>
        <p:nvSpPr>
          <p:cNvPr id="18" name="Cube 17"/>
          <p:cNvSpPr/>
          <p:nvPr/>
        </p:nvSpPr>
        <p:spPr>
          <a:xfrm>
            <a:off x="3416300" y="5011738"/>
            <a:ext cx="1290638" cy="538162"/>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anchor="ctr"/>
          <a:lstStyle/>
          <a:p>
            <a:pPr marL="179388" algn="ctr">
              <a:defRPr/>
            </a:pPr>
            <a:r>
              <a:rPr lang="fr-CA" b="1" dirty="0">
                <a:solidFill>
                  <a:schemeClr val="tx1"/>
                </a:solidFill>
              </a:rPr>
              <a:t>Age</a:t>
            </a:r>
          </a:p>
        </p:txBody>
      </p:sp>
      <p:sp>
        <p:nvSpPr>
          <p:cNvPr id="19" name="Cube 18"/>
          <p:cNvSpPr/>
          <p:nvPr/>
        </p:nvSpPr>
        <p:spPr>
          <a:xfrm>
            <a:off x="3416300" y="5661025"/>
            <a:ext cx="1290638" cy="538163"/>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lgn="ctr">
              <a:defRPr/>
            </a:pPr>
            <a:r>
              <a:rPr lang="fr-CA" b="1" dirty="0" err="1">
                <a:solidFill>
                  <a:schemeClr val="tx1"/>
                </a:solidFill>
              </a:rPr>
              <a:t>Gender</a:t>
            </a:r>
            <a:endParaRPr lang="fr-CA" b="1" dirty="0">
              <a:solidFill>
                <a:schemeClr val="tx1"/>
              </a:solidFill>
            </a:endParaRPr>
          </a:p>
        </p:txBody>
      </p:sp>
      <p:sp>
        <p:nvSpPr>
          <p:cNvPr id="20" name="Cube 19"/>
          <p:cNvSpPr/>
          <p:nvPr/>
        </p:nvSpPr>
        <p:spPr>
          <a:xfrm>
            <a:off x="4813300" y="5661025"/>
            <a:ext cx="1901825" cy="538163"/>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144000" bIns="36000" anchor="ctr"/>
          <a:lstStyle/>
          <a:p>
            <a:pPr marL="179388" algn="ctr">
              <a:defRPr/>
            </a:pPr>
            <a:r>
              <a:rPr lang="fr-CA" sz="1600" b="1" dirty="0">
                <a:solidFill>
                  <a:schemeClr val="tx1"/>
                </a:solidFill>
              </a:rPr>
              <a:t>Type 2 </a:t>
            </a:r>
            <a:r>
              <a:rPr lang="fr-CA" sz="1600" b="1" dirty="0" err="1">
                <a:solidFill>
                  <a:schemeClr val="tx1"/>
                </a:solidFill>
              </a:rPr>
              <a:t>Diabetes</a:t>
            </a:r>
            <a:endParaRPr lang="fr-CA" sz="1600" b="1" dirty="0">
              <a:solidFill>
                <a:schemeClr val="tx1"/>
              </a:solidFill>
            </a:endParaRPr>
          </a:p>
          <a:p>
            <a:pPr marL="179388" algn="ctr">
              <a:defRPr/>
            </a:pPr>
            <a:r>
              <a:rPr lang="fr-CA" sz="1600" b="1" dirty="0">
                <a:solidFill>
                  <a:schemeClr val="tx1"/>
                </a:solidFill>
              </a:rPr>
              <a:t>(</a:t>
            </a:r>
            <a:r>
              <a:rPr lang="fr-CA" sz="1600" b="1" dirty="0" err="1">
                <a:solidFill>
                  <a:schemeClr val="tx1"/>
                </a:solidFill>
              </a:rPr>
              <a:t>hyperglycemia</a:t>
            </a:r>
            <a:r>
              <a:rPr lang="fr-CA" sz="1600" b="1" dirty="0">
                <a:solidFill>
                  <a:schemeClr val="tx1"/>
                </a:solidFill>
              </a:rPr>
              <a:t>)</a:t>
            </a:r>
          </a:p>
        </p:txBody>
      </p:sp>
      <p:sp>
        <p:nvSpPr>
          <p:cNvPr id="21" name="Cube 20"/>
          <p:cNvSpPr/>
          <p:nvPr/>
        </p:nvSpPr>
        <p:spPr>
          <a:xfrm>
            <a:off x="6875463" y="5661025"/>
            <a:ext cx="1676400" cy="538163"/>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lgn="ctr">
              <a:defRPr/>
            </a:pPr>
            <a:r>
              <a:rPr lang="fr-CA" b="1" dirty="0">
                <a:solidFill>
                  <a:schemeClr val="tx1"/>
                </a:solidFill>
              </a:rPr>
              <a:t>Smoking</a:t>
            </a:r>
          </a:p>
        </p:txBody>
      </p:sp>
      <p:sp>
        <p:nvSpPr>
          <p:cNvPr id="22" name="Cube 21"/>
          <p:cNvSpPr/>
          <p:nvPr/>
        </p:nvSpPr>
        <p:spPr>
          <a:xfrm>
            <a:off x="6831013" y="5011738"/>
            <a:ext cx="1766887" cy="538162"/>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lgn="ctr">
              <a:defRPr/>
            </a:pPr>
            <a:r>
              <a:rPr lang="fr-CA" b="1" dirty="0" err="1">
                <a:solidFill>
                  <a:schemeClr val="tx1"/>
                </a:solidFill>
              </a:rPr>
              <a:t>Lipid</a:t>
            </a:r>
            <a:r>
              <a:rPr lang="fr-CA" b="1" dirty="0">
                <a:solidFill>
                  <a:schemeClr val="tx1"/>
                </a:solidFill>
              </a:rPr>
              <a:t> Profile</a:t>
            </a:r>
          </a:p>
        </p:txBody>
      </p:sp>
      <p:sp>
        <p:nvSpPr>
          <p:cNvPr id="27" name="Cube 26"/>
          <p:cNvSpPr/>
          <p:nvPr/>
        </p:nvSpPr>
        <p:spPr>
          <a:xfrm>
            <a:off x="3541713" y="1022350"/>
            <a:ext cx="1450975" cy="538163"/>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rIns="144000" anchor="ctr"/>
          <a:lstStyle/>
          <a:p>
            <a:pPr marL="179388" algn="ctr">
              <a:defRPr/>
            </a:pPr>
            <a:r>
              <a:rPr lang="fr-CA" sz="1600" b="1" dirty="0" err="1">
                <a:solidFill>
                  <a:schemeClr val="tx1"/>
                </a:solidFill>
              </a:rPr>
              <a:t>Atherogenic</a:t>
            </a:r>
            <a:endParaRPr lang="fr-CA" sz="1600" b="1" dirty="0">
              <a:solidFill>
                <a:schemeClr val="tx1"/>
              </a:solidFill>
            </a:endParaRPr>
          </a:p>
          <a:p>
            <a:pPr marL="179388" algn="ctr">
              <a:defRPr/>
            </a:pPr>
            <a:r>
              <a:rPr lang="fr-CA" sz="1600" b="1" dirty="0" err="1">
                <a:solidFill>
                  <a:schemeClr val="tx1"/>
                </a:solidFill>
              </a:rPr>
              <a:t>Dyslipidemia</a:t>
            </a:r>
            <a:endParaRPr lang="fr-CA" sz="1600" b="1" dirty="0">
              <a:solidFill>
                <a:schemeClr val="tx1"/>
              </a:solidFill>
            </a:endParaRPr>
          </a:p>
        </p:txBody>
      </p:sp>
      <p:sp>
        <p:nvSpPr>
          <p:cNvPr id="28" name="Cube 27"/>
          <p:cNvSpPr/>
          <p:nvPr/>
        </p:nvSpPr>
        <p:spPr>
          <a:xfrm>
            <a:off x="3576638" y="1739900"/>
            <a:ext cx="1381125" cy="536575"/>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rIns="108000" anchor="ctr"/>
          <a:lstStyle/>
          <a:p>
            <a:pPr marL="179388" algn="ctr">
              <a:defRPr/>
            </a:pPr>
            <a:r>
              <a:rPr lang="fr-CA" sz="1600" b="1" dirty="0" err="1">
                <a:solidFill>
                  <a:schemeClr val="tx1"/>
                </a:solidFill>
              </a:rPr>
              <a:t>Insulin</a:t>
            </a:r>
            <a:endParaRPr lang="fr-CA" sz="1600" b="1" dirty="0">
              <a:solidFill>
                <a:schemeClr val="tx1"/>
              </a:solidFill>
            </a:endParaRPr>
          </a:p>
          <a:p>
            <a:pPr marL="179388" algn="ctr">
              <a:defRPr/>
            </a:pPr>
            <a:r>
              <a:rPr lang="fr-CA" sz="1600" b="1" dirty="0">
                <a:solidFill>
                  <a:schemeClr val="tx1"/>
                </a:solidFill>
              </a:rPr>
              <a:t>Resistance</a:t>
            </a:r>
          </a:p>
        </p:txBody>
      </p:sp>
      <p:sp>
        <p:nvSpPr>
          <p:cNvPr id="29" name="Cube 28"/>
          <p:cNvSpPr/>
          <p:nvPr/>
        </p:nvSpPr>
        <p:spPr>
          <a:xfrm>
            <a:off x="5065713" y="1435100"/>
            <a:ext cx="1514475" cy="536575"/>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rIns="36000" anchor="ctr"/>
          <a:lstStyle/>
          <a:p>
            <a:pPr marL="179388" algn="ctr">
              <a:defRPr/>
            </a:pPr>
            <a:r>
              <a:rPr lang="fr-CA" sz="1600" b="1" dirty="0">
                <a:solidFill>
                  <a:schemeClr val="tx1"/>
                </a:solidFill>
              </a:rPr>
              <a:t>Abdominal</a:t>
            </a:r>
          </a:p>
          <a:p>
            <a:pPr marL="179388" algn="ctr">
              <a:defRPr/>
            </a:pPr>
            <a:r>
              <a:rPr lang="fr-CA" sz="1600" b="1" dirty="0" err="1">
                <a:solidFill>
                  <a:schemeClr val="tx1"/>
                </a:solidFill>
              </a:rPr>
              <a:t>Obesity</a:t>
            </a:r>
            <a:endParaRPr lang="fr-CA" sz="1600" b="1" dirty="0">
              <a:solidFill>
                <a:schemeClr val="tx1"/>
              </a:solidFill>
            </a:endParaRPr>
          </a:p>
        </p:txBody>
      </p:sp>
      <p:sp>
        <p:nvSpPr>
          <p:cNvPr id="30" name="Cube 29"/>
          <p:cNvSpPr/>
          <p:nvPr/>
        </p:nvSpPr>
        <p:spPr>
          <a:xfrm>
            <a:off x="6651625" y="1003300"/>
            <a:ext cx="1730375" cy="538163"/>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rIns="108000" anchor="ctr"/>
          <a:lstStyle/>
          <a:p>
            <a:pPr marL="179388" algn="ctr">
              <a:defRPr/>
            </a:pPr>
            <a:r>
              <a:rPr lang="fr-CA" sz="1600" b="1" dirty="0">
                <a:solidFill>
                  <a:schemeClr val="tx1"/>
                </a:solidFill>
              </a:rPr>
              <a:t>Pro-</a:t>
            </a:r>
            <a:r>
              <a:rPr lang="fr-CA" sz="1600" b="1" dirty="0" err="1">
                <a:solidFill>
                  <a:schemeClr val="tx1"/>
                </a:solidFill>
              </a:rPr>
              <a:t>thrombotic</a:t>
            </a:r>
            <a:endParaRPr lang="fr-CA" sz="1600" b="1" dirty="0">
              <a:solidFill>
                <a:schemeClr val="tx1"/>
              </a:solidFill>
            </a:endParaRPr>
          </a:p>
          <a:p>
            <a:pPr marL="179388" algn="ctr">
              <a:defRPr/>
            </a:pPr>
            <a:r>
              <a:rPr lang="fr-CA" sz="1600" b="1" dirty="0">
                <a:solidFill>
                  <a:schemeClr val="tx1"/>
                </a:solidFill>
              </a:rPr>
              <a:t>Profile</a:t>
            </a:r>
          </a:p>
        </p:txBody>
      </p:sp>
      <p:sp>
        <p:nvSpPr>
          <p:cNvPr id="31" name="Cube 30"/>
          <p:cNvSpPr/>
          <p:nvPr/>
        </p:nvSpPr>
        <p:spPr>
          <a:xfrm>
            <a:off x="6759575" y="1739900"/>
            <a:ext cx="1514475" cy="536575"/>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rIns="144000" anchor="ctr"/>
          <a:lstStyle/>
          <a:p>
            <a:pPr marL="179388" algn="ctr">
              <a:defRPr/>
            </a:pPr>
            <a:r>
              <a:rPr lang="fr-CA" sz="1600" b="1" dirty="0" err="1">
                <a:solidFill>
                  <a:schemeClr val="tx1"/>
                </a:solidFill>
              </a:rPr>
              <a:t>Inflammatory</a:t>
            </a:r>
            <a:endParaRPr lang="fr-CA" sz="1600" b="1" dirty="0">
              <a:solidFill>
                <a:schemeClr val="tx1"/>
              </a:solidFill>
            </a:endParaRPr>
          </a:p>
          <a:p>
            <a:pPr marL="179388" algn="ctr">
              <a:defRPr/>
            </a:pPr>
            <a:r>
              <a:rPr lang="fr-CA" sz="1600" b="1" dirty="0">
                <a:solidFill>
                  <a:schemeClr val="tx1"/>
                </a:solidFill>
              </a:rPr>
              <a:t>State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age 3" descr="49-Hypertension-Fig2-FILM_fond.png"/>
          <p:cNvPicPr>
            <a:picLocks noChangeAspect="1"/>
          </p:cNvPicPr>
          <p:nvPr/>
        </p:nvPicPr>
        <p:blipFill>
          <a:blip r:embed="rId2" cstate="print"/>
          <a:srcRect/>
          <a:stretch>
            <a:fillRect/>
          </a:stretch>
        </p:blipFill>
        <p:spPr bwMode="auto">
          <a:xfrm>
            <a:off x="1062038" y="1147763"/>
            <a:ext cx="7858125" cy="3375025"/>
          </a:xfrm>
          <a:prstGeom prst="rect">
            <a:avLst/>
          </a:prstGeom>
          <a:noFill/>
          <a:ln w="9525">
            <a:noFill/>
            <a:miter lim="800000"/>
            <a:headEnd/>
            <a:tailEnd/>
          </a:ln>
        </p:spPr>
      </p:pic>
      <p:sp>
        <p:nvSpPr>
          <p:cNvPr id="8195" name="Titre 1"/>
          <p:cNvSpPr>
            <a:spLocks noGrp="1"/>
          </p:cNvSpPr>
          <p:nvPr>
            <p:ph type="title"/>
          </p:nvPr>
        </p:nvSpPr>
        <p:spPr>
          <a:xfrm>
            <a:off x="115888" y="71438"/>
            <a:ext cx="8280400" cy="646112"/>
          </a:xfrm>
        </p:spPr>
        <p:txBody>
          <a:bodyPr/>
          <a:lstStyle/>
          <a:p>
            <a:r>
              <a:rPr lang="en-US" sz="1800">
                <a:solidFill>
                  <a:schemeClr val="tx1"/>
                </a:solidFill>
              </a:rPr>
              <a:t>TEN-YEAR RISK OF CORONARY HEART DISEASE (CHD) BY SYSTOLIC BLOOD PRESSURE (SBP) AND PRESENCE OF OTHER RISK FACTORS</a:t>
            </a:r>
            <a:endParaRPr lang="fr-FR" sz="1800">
              <a:solidFill>
                <a:schemeClr val="tx1"/>
              </a:solidFill>
            </a:endParaRPr>
          </a:p>
        </p:txBody>
      </p:sp>
      <p:sp>
        <p:nvSpPr>
          <p:cNvPr id="8196" name="ZoneTexte 4"/>
          <p:cNvSpPr txBox="1">
            <a:spLocks noChangeArrowheads="1"/>
          </p:cNvSpPr>
          <p:nvPr/>
        </p:nvSpPr>
        <p:spPr bwMode="auto">
          <a:xfrm rot="-5400000">
            <a:off x="-735012" y="2770188"/>
            <a:ext cx="2825750" cy="368300"/>
          </a:xfrm>
          <a:prstGeom prst="rect">
            <a:avLst/>
          </a:prstGeom>
          <a:noFill/>
          <a:ln w="9525">
            <a:noFill/>
            <a:miter lim="800000"/>
            <a:headEnd/>
            <a:tailEnd/>
          </a:ln>
        </p:spPr>
        <p:txBody>
          <a:bodyPr wrap="none">
            <a:spAutoFit/>
          </a:bodyPr>
          <a:lstStyle/>
          <a:p>
            <a:r>
              <a:rPr lang="fr-CA" b="1"/>
              <a:t>10-Year Risk of CHD (%)</a:t>
            </a:r>
          </a:p>
        </p:txBody>
      </p:sp>
      <p:sp>
        <p:nvSpPr>
          <p:cNvPr id="8197" name="Rectangle 37"/>
          <p:cNvSpPr>
            <a:spLocks noChangeArrowheads="1"/>
          </p:cNvSpPr>
          <p:nvPr/>
        </p:nvSpPr>
        <p:spPr bwMode="auto">
          <a:xfrm>
            <a:off x="5405438" y="6356350"/>
            <a:ext cx="3514725" cy="369888"/>
          </a:xfrm>
          <a:prstGeom prst="rect">
            <a:avLst/>
          </a:prstGeom>
          <a:solidFill>
            <a:srgbClr val="D8ECEA">
              <a:alpha val="89018"/>
            </a:srgbClr>
          </a:solidFill>
          <a:ln w="9525">
            <a:miter lim="800000"/>
            <a:headEnd/>
            <a:tailEnd/>
          </a:ln>
          <a:scene3d>
            <a:camera prst="legacyObliqueTopRight"/>
            <a:lightRig rig="legacyFlat4" dir="b"/>
          </a:scene3d>
          <a:sp3d extrusionH="201600" prstMaterial="legacyMatte">
            <a:bevelT w="13500" h="13500" prst="angle"/>
            <a:bevelB w="13500" h="13500" prst="angle"/>
            <a:extrusionClr>
              <a:srgbClr val="D8ECEA"/>
            </a:extrusionClr>
          </a:sp3d>
        </p:spPr>
        <p:txBody>
          <a:bodyPr wrap="none" anchor="ctr">
            <a:flatTx/>
          </a:bodyPr>
          <a:lstStyle/>
          <a:p>
            <a:r>
              <a:rPr lang="fr-CA" sz="1000"/>
              <a:t>From Chobanian AV et al. Hypertension 2003; 42: 1206-52</a:t>
            </a:r>
          </a:p>
          <a:p>
            <a:r>
              <a:rPr lang="fr-CA" sz="1000"/>
              <a:t>Reproduced with permission</a:t>
            </a:r>
          </a:p>
        </p:txBody>
      </p:sp>
      <p:sp>
        <p:nvSpPr>
          <p:cNvPr id="8198" name="ZoneTexte 6"/>
          <p:cNvSpPr txBox="1">
            <a:spLocks noChangeArrowheads="1"/>
          </p:cNvSpPr>
          <p:nvPr/>
        </p:nvSpPr>
        <p:spPr bwMode="auto">
          <a:xfrm>
            <a:off x="600075" y="5943600"/>
            <a:ext cx="2320925" cy="276225"/>
          </a:xfrm>
          <a:prstGeom prst="rect">
            <a:avLst/>
          </a:prstGeom>
          <a:noFill/>
          <a:ln w="9525">
            <a:noFill/>
            <a:miter lim="800000"/>
            <a:headEnd/>
            <a:tailEnd/>
          </a:ln>
        </p:spPr>
        <p:txBody>
          <a:bodyPr wrap="none">
            <a:spAutoFit/>
          </a:bodyPr>
          <a:lstStyle/>
          <a:p>
            <a:r>
              <a:rPr lang="fr-CA" sz="1200" b="1"/>
              <a:t>*Left Ventricular Hypertrophy</a:t>
            </a:r>
          </a:p>
        </p:txBody>
      </p:sp>
      <p:sp>
        <p:nvSpPr>
          <p:cNvPr id="8" name="Rogner un rectangle à un seul coin 7"/>
          <p:cNvSpPr/>
          <p:nvPr/>
        </p:nvSpPr>
        <p:spPr>
          <a:xfrm flipH="1">
            <a:off x="318245" y="4589928"/>
            <a:ext cx="1147484"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err="1">
                <a:solidFill>
                  <a:schemeClr val="tx1"/>
                </a:solidFill>
              </a:rPr>
              <a:t>Cholesterol</a:t>
            </a:r>
            <a:endParaRPr lang="fr-CA" sz="1400" b="1" kern="100" dirty="0">
              <a:solidFill>
                <a:schemeClr val="tx1"/>
              </a:solidFill>
            </a:endParaRPr>
          </a:p>
        </p:txBody>
      </p:sp>
      <p:sp>
        <p:nvSpPr>
          <p:cNvPr id="9" name="Rogner un rectangle à un seul coin 8"/>
          <p:cNvSpPr/>
          <p:nvPr/>
        </p:nvSpPr>
        <p:spPr>
          <a:xfrm flipH="1">
            <a:off x="318245" y="4849904"/>
            <a:ext cx="1147484"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a:solidFill>
                  <a:schemeClr val="tx1"/>
                </a:solidFill>
              </a:rPr>
              <a:t>HDL</a:t>
            </a:r>
          </a:p>
        </p:txBody>
      </p:sp>
      <p:sp>
        <p:nvSpPr>
          <p:cNvPr id="10" name="Rogner un rectangle à un seul coin 9"/>
          <p:cNvSpPr/>
          <p:nvPr/>
        </p:nvSpPr>
        <p:spPr>
          <a:xfrm flipH="1">
            <a:off x="318245" y="5109880"/>
            <a:ext cx="1147484"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a:solidFill>
                  <a:schemeClr val="tx1"/>
                </a:solidFill>
              </a:rPr>
              <a:t>Smoking</a:t>
            </a:r>
          </a:p>
        </p:txBody>
      </p:sp>
      <p:sp>
        <p:nvSpPr>
          <p:cNvPr id="11" name="Rogner un rectangle à un seul coin 10"/>
          <p:cNvSpPr/>
          <p:nvPr/>
        </p:nvSpPr>
        <p:spPr>
          <a:xfrm flipH="1">
            <a:off x="318245" y="5369856"/>
            <a:ext cx="1147484"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err="1">
                <a:solidFill>
                  <a:schemeClr val="tx1"/>
                </a:solidFill>
              </a:rPr>
              <a:t>Diabetes</a:t>
            </a:r>
            <a:endParaRPr lang="fr-CA" sz="1400" b="1" kern="100" dirty="0">
              <a:solidFill>
                <a:schemeClr val="tx1"/>
              </a:solidFill>
            </a:endParaRPr>
          </a:p>
        </p:txBody>
      </p:sp>
      <p:sp>
        <p:nvSpPr>
          <p:cNvPr id="12" name="Rogner un rectangle à un seul coin 11"/>
          <p:cNvSpPr/>
          <p:nvPr/>
        </p:nvSpPr>
        <p:spPr>
          <a:xfrm flipH="1">
            <a:off x="318245" y="5629833"/>
            <a:ext cx="1147484"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a:solidFill>
                  <a:schemeClr val="tx1"/>
                </a:solidFill>
              </a:rPr>
              <a:t>LVH*</a:t>
            </a:r>
          </a:p>
        </p:txBody>
      </p:sp>
      <p:sp>
        <p:nvSpPr>
          <p:cNvPr id="13" name="Rogner un rectangle à un seul coin 12"/>
          <p:cNvSpPr/>
          <p:nvPr/>
        </p:nvSpPr>
        <p:spPr>
          <a:xfrm flipH="1">
            <a:off x="1698814" y="4589928"/>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a:solidFill>
                  <a:schemeClr val="tx1"/>
                </a:solidFill>
              </a:rPr>
              <a:t>180</a:t>
            </a:r>
          </a:p>
        </p:txBody>
      </p:sp>
      <p:sp>
        <p:nvSpPr>
          <p:cNvPr id="14" name="Rogner un rectangle à un seul coin 13"/>
          <p:cNvSpPr/>
          <p:nvPr/>
        </p:nvSpPr>
        <p:spPr>
          <a:xfrm flipH="1">
            <a:off x="1698814" y="4849904"/>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a:solidFill>
                  <a:schemeClr val="tx1"/>
                </a:solidFill>
              </a:rPr>
              <a:t>50</a:t>
            </a:r>
          </a:p>
        </p:txBody>
      </p:sp>
      <p:sp>
        <p:nvSpPr>
          <p:cNvPr id="15" name="Rogner un rectangle à un seul coin 14"/>
          <p:cNvSpPr/>
          <p:nvPr/>
        </p:nvSpPr>
        <p:spPr>
          <a:xfrm flipH="1">
            <a:off x="1698814" y="5109880"/>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a:solidFill>
                  <a:schemeClr val="tx1"/>
                </a:solidFill>
              </a:rPr>
              <a:t>No</a:t>
            </a:r>
          </a:p>
        </p:txBody>
      </p:sp>
      <p:sp>
        <p:nvSpPr>
          <p:cNvPr id="17" name="Rogner un rectangle à un seul coin 16"/>
          <p:cNvSpPr/>
          <p:nvPr/>
        </p:nvSpPr>
        <p:spPr>
          <a:xfrm flipH="1">
            <a:off x="1698814" y="5369856"/>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a:solidFill>
                  <a:schemeClr val="tx1"/>
                </a:solidFill>
              </a:rPr>
              <a:t>No</a:t>
            </a:r>
          </a:p>
        </p:txBody>
      </p:sp>
      <p:sp>
        <p:nvSpPr>
          <p:cNvPr id="18" name="Rogner un rectangle à un seul coin 17"/>
          <p:cNvSpPr/>
          <p:nvPr/>
        </p:nvSpPr>
        <p:spPr>
          <a:xfrm flipH="1">
            <a:off x="1698814" y="5629834"/>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a:solidFill>
                  <a:schemeClr val="tx1"/>
                </a:solidFill>
              </a:rPr>
              <a:t>No</a:t>
            </a:r>
          </a:p>
        </p:txBody>
      </p:sp>
      <p:sp>
        <p:nvSpPr>
          <p:cNvPr id="19" name="Rogner un rectangle à un seul coin 18"/>
          <p:cNvSpPr/>
          <p:nvPr/>
        </p:nvSpPr>
        <p:spPr>
          <a:xfrm flipH="1">
            <a:off x="2828366" y="5114364"/>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a:solidFill>
                  <a:schemeClr val="tx1"/>
                </a:solidFill>
              </a:rPr>
              <a:t>No</a:t>
            </a:r>
          </a:p>
        </p:txBody>
      </p:sp>
      <p:sp>
        <p:nvSpPr>
          <p:cNvPr id="20" name="Rogner un rectangle à un seul coin 19"/>
          <p:cNvSpPr/>
          <p:nvPr/>
        </p:nvSpPr>
        <p:spPr>
          <a:xfrm flipH="1">
            <a:off x="2828366" y="5376582"/>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a:solidFill>
                  <a:schemeClr val="tx1"/>
                </a:solidFill>
              </a:rPr>
              <a:t>No</a:t>
            </a:r>
          </a:p>
        </p:txBody>
      </p:sp>
      <p:sp>
        <p:nvSpPr>
          <p:cNvPr id="21" name="Rogner un rectangle à un seul coin 20"/>
          <p:cNvSpPr/>
          <p:nvPr/>
        </p:nvSpPr>
        <p:spPr>
          <a:xfrm flipH="1">
            <a:off x="2828366" y="5638799"/>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a:solidFill>
                  <a:schemeClr val="tx1"/>
                </a:solidFill>
              </a:rPr>
              <a:t>No</a:t>
            </a:r>
          </a:p>
        </p:txBody>
      </p:sp>
      <p:sp>
        <p:nvSpPr>
          <p:cNvPr id="22" name="Rogner un rectangle à un seul coin 21"/>
          <p:cNvSpPr/>
          <p:nvPr/>
        </p:nvSpPr>
        <p:spPr>
          <a:xfrm flipH="1">
            <a:off x="3955231" y="5114364"/>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a:solidFill>
                  <a:schemeClr val="tx1"/>
                </a:solidFill>
              </a:rPr>
              <a:t>No</a:t>
            </a:r>
          </a:p>
        </p:txBody>
      </p:sp>
      <p:sp>
        <p:nvSpPr>
          <p:cNvPr id="23" name="Rogner un rectangle à un seul coin 22"/>
          <p:cNvSpPr/>
          <p:nvPr/>
        </p:nvSpPr>
        <p:spPr>
          <a:xfrm flipH="1">
            <a:off x="3955231" y="5376582"/>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a:solidFill>
                  <a:schemeClr val="tx1"/>
                </a:solidFill>
              </a:rPr>
              <a:t>No</a:t>
            </a:r>
          </a:p>
        </p:txBody>
      </p:sp>
      <p:sp>
        <p:nvSpPr>
          <p:cNvPr id="24" name="Rogner un rectangle à un seul coin 23"/>
          <p:cNvSpPr/>
          <p:nvPr/>
        </p:nvSpPr>
        <p:spPr>
          <a:xfrm flipH="1">
            <a:off x="3955231" y="5638799"/>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a:solidFill>
                  <a:schemeClr val="tx1"/>
                </a:solidFill>
              </a:rPr>
              <a:t>No</a:t>
            </a:r>
          </a:p>
        </p:txBody>
      </p:sp>
      <p:sp>
        <p:nvSpPr>
          <p:cNvPr id="25" name="Rogner un rectangle à un seul coin 24"/>
          <p:cNvSpPr/>
          <p:nvPr/>
        </p:nvSpPr>
        <p:spPr>
          <a:xfrm flipH="1">
            <a:off x="5090163" y="5369859"/>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a:solidFill>
                  <a:schemeClr val="tx1"/>
                </a:solidFill>
              </a:rPr>
              <a:t>No</a:t>
            </a:r>
          </a:p>
        </p:txBody>
      </p:sp>
      <p:sp>
        <p:nvSpPr>
          <p:cNvPr id="26" name="Rogner un rectangle à un seul coin 25"/>
          <p:cNvSpPr/>
          <p:nvPr/>
        </p:nvSpPr>
        <p:spPr>
          <a:xfrm flipH="1">
            <a:off x="5090163" y="5629835"/>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a:solidFill>
                  <a:schemeClr val="tx1"/>
                </a:solidFill>
              </a:rPr>
              <a:t>No</a:t>
            </a:r>
          </a:p>
        </p:txBody>
      </p:sp>
      <p:sp>
        <p:nvSpPr>
          <p:cNvPr id="27" name="Rogner un rectangle à un seul coin 26"/>
          <p:cNvSpPr/>
          <p:nvPr/>
        </p:nvSpPr>
        <p:spPr>
          <a:xfrm flipH="1">
            <a:off x="6221508" y="5629834"/>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a:solidFill>
                  <a:schemeClr val="tx1"/>
                </a:solidFill>
              </a:rPr>
              <a:t>No</a:t>
            </a:r>
          </a:p>
        </p:txBody>
      </p:sp>
      <p:sp>
        <p:nvSpPr>
          <p:cNvPr id="28" name="Rogner un rectangle à un seul coin 27"/>
          <p:cNvSpPr/>
          <p:nvPr/>
        </p:nvSpPr>
        <p:spPr>
          <a:xfrm flipH="1">
            <a:off x="5090163" y="5109882"/>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err="1">
                <a:solidFill>
                  <a:schemeClr val="tx1"/>
                </a:solidFill>
              </a:rPr>
              <a:t>Yes</a:t>
            </a:r>
            <a:endParaRPr lang="fr-CA" sz="1400" b="1" kern="100" dirty="0">
              <a:solidFill>
                <a:schemeClr val="tx1"/>
              </a:solidFill>
            </a:endParaRPr>
          </a:p>
        </p:txBody>
      </p:sp>
      <p:sp>
        <p:nvSpPr>
          <p:cNvPr id="29" name="Rogner un rectangle à un seul coin 28"/>
          <p:cNvSpPr/>
          <p:nvPr/>
        </p:nvSpPr>
        <p:spPr>
          <a:xfrm flipH="1">
            <a:off x="6221508" y="5369856"/>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err="1">
                <a:solidFill>
                  <a:schemeClr val="tx1"/>
                </a:solidFill>
              </a:rPr>
              <a:t>Yes</a:t>
            </a:r>
            <a:endParaRPr lang="fr-CA" sz="1400" b="1" kern="100" dirty="0">
              <a:solidFill>
                <a:schemeClr val="tx1"/>
              </a:solidFill>
            </a:endParaRPr>
          </a:p>
        </p:txBody>
      </p:sp>
      <p:sp>
        <p:nvSpPr>
          <p:cNvPr id="30" name="Rogner un rectangle à un seul coin 29"/>
          <p:cNvSpPr/>
          <p:nvPr/>
        </p:nvSpPr>
        <p:spPr>
          <a:xfrm flipH="1">
            <a:off x="6221508" y="5109880"/>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err="1">
                <a:solidFill>
                  <a:schemeClr val="tx1"/>
                </a:solidFill>
              </a:rPr>
              <a:t>Yes</a:t>
            </a:r>
            <a:endParaRPr lang="fr-CA" sz="1400" b="1" kern="100" dirty="0">
              <a:solidFill>
                <a:schemeClr val="tx1"/>
              </a:solidFill>
            </a:endParaRPr>
          </a:p>
        </p:txBody>
      </p:sp>
      <p:sp>
        <p:nvSpPr>
          <p:cNvPr id="31" name="Rogner un rectangle à un seul coin 30"/>
          <p:cNvSpPr/>
          <p:nvPr/>
        </p:nvSpPr>
        <p:spPr>
          <a:xfrm flipH="1">
            <a:off x="7351060" y="5109882"/>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err="1">
                <a:solidFill>
                  <a:schemeClr val="tx1"/>
                </a:solidFill>
              </a:rPr>
              <a:t>Yes</a:t>
            </a:r>
            <a:endParaRPr lang="fr-CA" sz="1400" b="1" kern="100" dirty="0">
              <a:solidFill>
                <a:schemeClr val="tx1"/>
              </a:solidFill>
            </a:endParaRPr>
          </a:p>
        </p:txBody>
      </p:sp>
      <p:sp>
        <p:nvSpPr>
          <p:cNvPr id="32" name="Rogner un rectangle à un seul coin 31"/>
          <p:cNvSpPr/>
          <p:nvPr/>
        </p:nvSpPr>
        <p:spPr>
          <a:xfrm flipH="1">
            <a:off x="7351060" y="5369858"/>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err="1">
                <a:solidFill>
                  <a:schemeClr val="tx1"/>
                </a:solidFill>
              </a:rPr>
              <a:t>Yes</a:t>
            </a:r>
            <a:endParaRPr lang="fr-CA" sz="1400" b="1" kern="100" dirty="0">
              <a:solidFill>
                <a:schemeClr val="tx1"/>
              </a:solidFill>
            </a:endParaRPr>
          </a:p>
        </p:txBody>
      </p:sp>
      <p:sp>
        <p:nvSpPr>
          <p:cNvPr id="33" name="Rogner un rectangle à un seul coin 32"/>
          <p:cNvSpPr/>
          <p:nvPr/>
        </p:nvSpPr>
        <p:spPr>
          <a:xfrm flipH="1">
            <a:off x="7351060" y="5629834"/>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err="1">
                <a:solidFill>
                  <a:schemeClr val="tx1"/>
                </a:solidFill>
              </a:rPr>
              <a:t>Yes</a:t>
            </a:r>
            <a:endParaRPr lang="fr-CA" sz="1400" b="1" kern="100" dirty="0">
              <a:solidFill>
                <a:schemeClr val="tx1"/>
              </a:solidFill>
            </a:endParaRPr>
          </a:p>
        </p:txBody>
      </p:sp>
      <p:sp>
        <p:nvSpPr>
          <p:cNvPr id="34" name="Rogner un rectangle à un seul coin 33"/>
          <p:cNvSpPr/>
          <p:nvPr/>
        </p:nvSpPr>
        <p:spPr>
          <a:xfrm flipH="1">
            <a:off x="2828366" y="4589928"/>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a:solidFill>
                  <a:schemeClr val="tx1"/>
                </a:solidFill>
              </a:rPr>
              <a:t>240</a:t>
            </a:r>
          </a:p>
        </p:txBody>
      </p:sp>
      <p:sp>
        <p:nvSpPr>
          <p:cNvPr id="36" name="Rogner un rectangle à un seul coin 35"/>
          <p:cNvSpPr/>
          <p:nvPr/>
        </p:nvSpPr>
        <p:spPr>
          <a:xfrm flipH="1">
            <a:off x="3955231" y="4589928"/>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a:solidFill>
                  <a:schemeClr val="tx1"/>
                </a:solidFill>
              </a:rPr>
              <a:t>240</a:t>
            </a:r>
          </a:p>
        </p:txBody>
      </p:sp>
      <p:sp>
        <p:nvSpPr>
          <p:cNvPr id="37" name="Rogner un rectangle à un seul coin 36"/>
          <p:cNvSpPr/>
          <p:nvPr/>
        </p:nvSpPr>
        <p:spPr>
          <a:xfrm flipH="1">
            <a:off x="5090163" y="4589928"/>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a:solidFill>
                  <a:schemeClr val="tx1"/>
                </a:solidFill>
              </a:rPr>
              <a:t>240</a:t>
            </a:r>
          </a:p>
        </p:txBody>
      </p:sp>
      <p:sp>
        <p:nvSpPr>
          <p:cNvPr id="38" name="Rogner un rectangle à un seul coin 37"/>
          <p:cNvSpPr/>
          <p:nvPr/>
        </p:nvSpPr>
        <p:spPr>
          <a:xfrm flipH="1">
            <a:off x="6221508" y="4589928"/>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a:solidFill>
                  <a:schemeClr val="tx1"/>
                </a:solidFill>
              </a:rPr>
              <a:t>240</a:t>
            </a:r>
          </a:p>
        </p:txBody>
      </p:sp>
      <p:sp>
        <p:nvSpPr>
          <p:cNvPr id="39" name="Rogner un rectangle à un seul coin 38"/>
          <p:cNvSpPr/>
          <p:nvPr/>
        </p:nvSpPr>
        <p:spPr>
          <a:xfrm flipH="1">
            <a:off x="7351060" y="4589928"/>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a:solidFill>
                  <a:schemeClr val="tx1"/>
                </a:solidFill>
              </a:rPr>
              <a:t>240</a:t>
            </a:r>
          </a:p>
        </p:txBody>
      </p:sp>
      <p:sp>
        <p:nvSpPr>
          <p:cNvPr id="40" name="Rogner un rectangle à un seul coin 39"/>
          <p:cNvSpPr/>
          <p:nvPr/>
        </p:nvSpPr>
        <p:spPr>
          <a:xfrm flipH="1">
            <a:off x="2828366" y="4852146"/>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a:solidFill>
                  <a:schemeClr val="tx1"/>
                </a:solidFill>
              </a:rPr>
              <a:t>50</a:t>
            </a:r>
          </a:p>
        </p:txBody>
      </p:sp>
      <p:sp>
        <p:nvSpPr>
          <p:cNvPr id="41" name="Rogner un rectangle à un seul coin 40"/>
          <p:cNvSpPr/>
          <p:nvPr/>
        </p:nvSpPr>
        <p:spPr>
          <a:xfrm flipH="1">
            <a:off x="3955231" y="4852146"/>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a:solidFill>
                  <a:schemeClr val="tx1"/>
                </a:solidFill>
              </a:rPr>
              <a:t>35</a:t>
            </a:r>
          </a:p>
        </p:txBody>
      </p:sp>
      <p:sp>
        <p:nvSpPr>
          <p:cNvPr id="42" name="Rogner un rectangle à un seul coin 41"/>
          <p:cNvSpPr/>
          <p:nvPr/>
        </p:nvSpPr>
        <p:spPr>
          <a:xfrm flipH="1">
            <a:off x="5090163" y="4849905"/>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a:solidFill>
                  <a:schemeClr val="tx1"/>
                </a:solidFill>
              </a:rPr>
              <a:t>35</a:t>
            </a:r>
          </a:p>
        </p:txBody>
      </p:sp>
      <p:sp>
        <p:nvSpPr>
          <p:cNvPr id="43" name="Rogner un rectangle à un seul coin 42"/>
          <p:cNvSpPr/>
          <p:nvPr/>
        </p:nvSpPr>
        <p:spPr>
          <a:xfrm flipH="1">
            <a:off x="6221508" y="4849904"/>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a:solidFill>
                  <a:schemeClr val="tx1"/>
                </a:solidFill>
              </a:rPr>
              <a:t>35</a:t>
            </a:r>
          </a:p>
        </p:txBody>
      </p:sp>
      <p:sp>
        <p:nvSpPr>
          <p:cNvPr id="44" name="Rogner un rectangle à un seul coin 43"/>
          <p:cNvSpPr/>
          <p:nvPr/>
        </p:nvSpPr>
        <p:spPr>
          <a:xfrm flipH="1">
            <a:off x="7351060" y="4849905"/>
            <a:ext cx="972000" cy="21600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algn="ctr">
              <a:defRPr/>
            </a:pPr>
            <a:r>
              <a:rPr lang="fr-CA" sz="1400" b="1" kern="100" dirty="0">
                <a:solidFill>
                  <a:schemeClr val="tx1"/>
                </a:solidFill>
              </a:rPr>
              <a:t>35</a:t>
            </a:r>
          </a:p>
        </p:txBody>
      </p:sp>
      <p:sp>
        <p:nvSpPr>
          <p:cNvPr id="45" name="Rogner un rectangle à un seul coin 44"/>
          <p:cNvSpPr/>
          <p:nvPr/>
        </p:nvSpPr>
        <p:spPr>
          <a:xfrm flipH="1">
            <a:off x="2133600" y="1004044"/>
            <a:ext cx="1303697" cy="367558"/>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marL="179388" algn="ctr">
              <a:defRPr/>
            </a:pPr>
            <a:r>
              <a:rPr lang="fr-CA" sz="1400" b="1" kern="100" dirty="0">
                <a:solidFill>
                  <a:schemeClr val="tx1"/>
                </a:solidFill>
              </a:rPr>
              <a:t>SBP 120</a:t>
            </a:r>
          </a:p>
        </p:txBody>
      </p:sp>
      <p:pic>
        <p:nvPicPr>
          <p:cNvPr id="8307" name="Image 45" descr="marque_rouge_dégradé_2.png"/>
          <p:cNvPicPr>
            <a:picLocks noChangeAspect="1"/>
          </p:cNvPicPr>
          <p:nvPr/>
        </p:nvPicPr>
        <p:blipFill>
          <a:blip r:embed="rId3" cstate="print"/>
          <a:srcRect/>
          <a:stretch>
            <a:fillRect/>
          </a:stretch>
        </p:blipFill>
        <p:spPr bwMode="auto">
          <a:xfrm>
            <a:off x="2206625" y="1071563"/>
            <a:ext cx="246063" cy="233362"/>
          </a:xfrm>
          <a:prstGeom prst="rect">
            <a:avLst/>
          </a:prstGeom>
          <a:noFill/>
          <a:ln w="9525">
            <a:noFill/>
            <a:miter lim="800000"/>
            <a:headEnd/>
            <a:tailEnd/>
          </a:ln>
        </p:spPr>
      </p:pic>
      <p:sp>
        <p:nvSpPr>
          <p:cNvPr id="47" name="Rogner un rectangle à un seul coin 46"/>
          <p:cNvSpPr/>
          <p:nvPr/>
        </p:nvSpPr>
        <p:spPr>
          <a:xfrm flipH="1">
            <a:off x="3550023" y="1004044"/>
            <a:ext cx="1303697" cy="367558"/>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marL="179388" algn="ctr">
              <a:defRPr/>
            </a:pPr>
            <a:r>
              <a:rPr lang="fr-CA" sz="1400" b="1" kern="100" dirty="0">
                <a:solidFill>
                  <a:schemeClr val="tx1"/>
                </a:solidFill>
              </a:rPr>
              <a:t>SBP 180</a:t>
            </a:r>
          </a:p>
        </p:txBody>
      </p:sp>
      <p:pic>
        <p:nvPicPr>
          <p:cNvPr id="8311" name="Image 48" descr="marque_jaune_dégradée.png"/>
          <p:cNvPicPr>
            <a:picLocks noChangeAspect="1"/>
          </p:cNvPicPr>
          <p:nvPr/>
        </p:nvPicPr>
        <p:blipFill>
          <a:blip r:embed="rId4" cstate="print"/>
          <a:srcRect/>
          <a:stretch>
            <a:fillRect/>
          </a:stretch>
        </p:blipFill>
        <p:spPr bwMode="auto">
          <a:xfrm>
            <a:off x="3621088" y="1076325"/>
            <a:ext cx="244475" cy="223838"/>
          </a:xfrm>
          <a:prstGeom prst="rect">
            <a:avLst/>
          </a:prstGeom>
          <a:noFill/>
          <a:ln w="9525">
            <a:noFill/>
            <a:miter lim="800000"/>
            <a:headEnd/>
            <a:tailEnd/>
          </a:ln>
        </p:spPr>
      </p:pic>
      <p:sp>
        <p:nvSpPr>
          <p:cNvPr id="50" name="Rogner un rectangle à un seul coin 49"/>
          <p:cNvSpPr/>
          <p:nvPr/>
        </p:nvSpPr>
        <p:spPr>
          <a:xfrm flipH="1">
            <a:off x="2070100" y="941388"/>
            <a:ext cx="2843213" cy="501650"/>
          </a:xfrm>
          <a:prstGeom prst="snip1Rect">
            <a:avLst>
              <a:gd name="adj" fmla="val 8975"/>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age 3" descr="46-Hypertension-Fig3-FILM_fond.png"/>
          <p:cNvPicPr>
            <a:picLocks noChangeAspect="1"/>
          </p:cNvPicPr>
          <p:nvPr/>
        </p:nvPicPr>
        <p:blipFill>
          <a:blip r:embed="rId2" cstate="print"/>
          <a:srcRect/>
          <a:stretch>
            <a:fillRect/>
          </a:stretch>
        </p:blipFill>
        <p:spPr bwMode="auto">
          <a:xfrm>
            <a:off x="207963" y="1797050"/>
            <a:ext cx="8720137" cy="4362450"/>
          </a:xfrm>
          <a:prstGeom prst="rect">
            <a:avLst/>
          </a:prstGeom>
          <a:noFill/>
          <a:ln w="9525">
            <a:noFill/>
            <a:miter lim="800000"/>
            <a:headEnd/>
            <a:tailEnd/>
          </a:ln>
        </p:spPr>
      </p:pic>
      <p:sp>
        <p:nvSpPr>
          <p:cNvPr id="5123" name="Titre 1"/>
          <p:cNvSpPr>
            <a:spLocks noGrp="1"/>
          </p:cNvSpPr>
          <p:nvPr>
            <p:ph type="title"/>
          </p:nvPr>
        </p:nvSpPr>
        <p:spPr>
          <a:xfrm>
            <a:off x="179388" y="200025"/>
            <a:ext cx="8280400" cy="400050"/>
          </a:xfrm>
        </p:spPr>
        <p:txBody>
          <a:bodyPr/>
          <a:lstStyle/>
          <a:p>
            <a:r>
              <a:rPr lang="en-US" sz="2000">
                <a:solidFill>
                  <a:schemeClr val="tx1"/>
                </a:solidFill>
              </a:rPr>
              <a:t>CHANGES IN BLOOD PRESSURE WITH AGE</a:t>
            </a:r>
            <a:endParaRPr lang="fr-FR" sz="2000">
              <a:solidFill>
                <a:schemeClr val="tx1"/>
              </a:solidFill>
            </a:endParaRPr>
          </a:p>
        </p:txBody>
      </p:sp>
      <p:grpSp>
        <p:nvGrpSpPr>
          <p:cNvPr id="2" name="Group 33"/>
          <p:cNvGrpSpPr>
            <a:grpSpLocks/>
          </p:cNvGrpSpPr>
          <p:nvPr/>
        </p:nvGrpSpPr>
        <p:grpSpPr bwMode="auto">
          <a:xfrm>
            <a:off x="735013" y="1409700"/>
            <a:ext cx="2152650" cy="311150"/>
            <a:chOff x="2229" y="714"/>
            <a:chExt cx="1032" cy="511"/>
          </a:xfrm>
        </p:grpSpPr>
        <p:sp>
          <p:nvSpPr>
            <p:cNvPr id="5156" name="Rectangle 34"/>
            <p:cNvSpPr>
              <a:spLocks noChangeArrowheads="1"/>
            </p:cNvSpPr>
            <p:nvPr/>
          </p:nvSpPr>
          <p:spPr bwMode="auto">
            <a:xfrm>
              <a:off x="2233" y="714"/>
              <a:ext cx="1028" cy="511"/>
            </a:xfrm>
            <a:prstGeom prst="rect">
              <a:avLst/>
            </a:prstGeom>
            <a:solidFill>
              <a:schemeClr val="bg1"/>
            </a:solidFill>
            <a:ln w="9525">
              <a:noFill/>
              <a:miter lim="800000"/>
              <a:headEnd/>
              <a:tailEnd/>
            </a:ln>
          </p:spPr>
          <p:txBody>
            <a:bodyPr anchor="ctr"/>
            <a:lstStyle/>
            <a:p>
              <a:pPr marL="92075"/>
              <a:r>
                <a:rPr lang="en-US" sz="1400" b="1"/>
                <a:t>Men </a:t>
              </a:r>
            </a:p>
          </p:txBody>
        </p:sp>
        <p:sp>
          <p:nvSpPr>
            <p:cNvPr id="5157" name="Rectangle 35"/>
            <p:cNvSpPr>
              <a:spLocks noChangeArrowheads="1"/>
            </p:cNvSpPr>
            <p:nvPr/>
          </p:nvSpPr>
          <p:spPr bwMode="auto">
            <a:xfrm>
              <a:off x="2229" y="715"/>
              <a:ext cx="42"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3" name="Group 33"/>
          <p:cNvGrpSpPr>
            <a:grpSpLocks/>
          </p:cNvGrpSpPr>
          <p:nvPr/>
        </p:nvGrpSpPr>
        <p:grpSpPr bwMode="auto">
          <a:xfrm>
            <a:off x="5260975" y="1409700"/>
            <a:ext cx="2152650" cy="311150"/>
            <a:chOff x="2229" y="714"/>
            <a:chExt cx="1032" cy="511"/>
          </a:xfrm>
        </p:grpSpPr>
        <p:sp>
          <p:nvSpPr>
            <p:cNvPr id="5154" name="Rectangle 34"/>
            <p:cNvSpPr>
              <a:spLocks noChangeArrowheads="1"/>
            </p:cNvSpPr>
            <p:nvPr/>
          </p:nvSpPr>
          <p:spPr bwMode="auto">
            <a:xfrm>
              <a:off x="2233" y="714"/>
              <a:ext cx="1028" cy="511"/>
            </a:xfrm>
            <a:prstGeom prst="rect">
              <a:avLst/>
            </a:prstGeom>
            <a:solidFill>
              <a:schemeClr val="bg1"/>
            </a:solidFill>
            <a:ln w="9525">
              <a:noFill/>
              <a:miter lim="800000"/>
              <a:headEnd/>
              <a:tailEnd/>
            </a:ln>
          </p:spPr>
          <p:txBody>
            <a:bodyPr anchor="ctr"/>
            <a:lstStyle/>
            <a:p>
              <a:pPr marL="92075"/>
              <a:r>
                <a:rPr lang="en-US" sz="1400" b="1"/>
                <a:t>Women </a:t>
              </a:r>
            </a:p>
          </p:txBody>
        </p:sp>
        <p:sp>
          <p:nvSpPr>
            <p:cNvPr id="5155" name="Rectangle 35"/>
            <p:cNvSpPr>
              <a:spLocks noChangeArrowheads="1"/>
            </p:cNvSpPr>
            <p:nvPr/>
          </p:nvSpPr>
          <p:spPr bwMode="auto">
            <a:xfrm>
              <a:off x="2229" y="715"/>
              <a:ext cx="42" cy="510"/>
            </a:xfrm>
            <a:prstGeom prst="rect">
              <a:avLst/>
            </a:prstGeom>
            <a:solidFill>
              <a:srgbClr val="B00000"/>
            </a:solidFill>
            <a:ln w="9525">
              <a:noFill/>
              <a:miter lim="800000"/>
              <a:headEnd/>
              <a:tailEnd/>
            </a:ln>
          </p:spPr>
          <p:txBody>
            <a:bodyPr wrap="none" anchor="ctr"/>
            <a:lstStyle/>
            <a:p>
              <a:pPr algn="ctr"/>
              <a:endParaRPr lang="fr-FR" sz="1000" b="1"/>
            </a:p>
          </p:txBody>
        </p:sp>
      </p:grpSp>
      <p:sp>
        <p:nvSpPr>
          <p:cNvPr id="5126" name="Rectangle 37"/>
          <p:cNvSpPr>
            <a:spLocks noChangeArrowheads="1"/>
          </p:cNvSpPr>
          <p:nvPr/>
        </p:nvSpPr>
        <p:spPr bwMode="auto">
          <a:xfrm>
            <a:off x="5710238" y="6356350"/>
            <a:ext cx="3209925" cy="369888"/>
          </a:xfrm>
          <a:prstGeom prst="rect">
            <a:avLst/>
          </a:prstGeom>
          <a:solidFill>
            <a:srgbClr val="D8ECEA">
              <a:alpha val="89018"/>
            </a:srgbClr>
          </a:solidFill>
          <a:ln w="9525">
            <a:miter lim="800000"/>
            <a:headEnd/>
            <a:tailEnd/>
          </a:ln>
          <a:scene3d>
            <a:camera prst="legacyObliqueTopRight"/>
            <a:lightRig rig="legacyFlat4" dir="b"/>
          </a:scene3d>
          <a:sp3d extrusionH="201600" prstMaterial="legacyMatte">
            <a:bevelT w="13500" h="13500" prst="angle"/>
            <a:bevelB w="13500" h="13500" prst="angle"/>
            <a:extrusionClr>
              <a:srgbClr val="D8ECEA"/>
            </a:extrusionClr>
          </a:sp3d>
        </p:spPr>
        <p:txBody>
          <a:bodyPr anchor="ctr">
            <a:flatTx/>
          </a:bodyPr>
          <a:lstStyle/>
          <a:p>
            <a:r>
              <a:rPr lang="fr-CA" sz="1000"/>
              <a:t>From Burt VL et al. Hypertension 1995; 25: 305-13</a:t>
            </a:r>
          </a:p>
          <a:p>
            <a:r>
              <a:rPr lang="fr-CA" sz="1000"/>
              <a:t>Reproduced with permission</a:t>
            </a:r>
          </a:p>
        </p:txBody>
      </p:sp>
      <p:sp>
        <p:nvSpPr>
          <p:cNvPr id="12" name="Rogner un rectangle à un seul coin 11"/>
          <p:cNvSpPr/>
          <p:nvPr/>
        </p:nvSpPr>
        <p:spPr>
          <a:xfrm flipH="1">
            <a:off x="1990161" y="976955"/>
            <a:ext cx="1658473" cy="35899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fr-CA" sz="1050" b="1" kern="100" dirty="0">
                <a:solidFill>
                  <a:schemeClr val="tx1"/>
                </a:solidFill>
              </a:rPr>
              <a:t>Non-</a:t>
            </a:r>
            <a:r>
              <a:rPr lang="fr-CA" sz="1050" b="1" kern="100" dirty="0" err="1">
                <a:solidFill>
                  <a:schemeClr val="tx1"/>
                </a:solidFill>
              </a:rPr>
              <a:t>Hispanic</a:t>
            </a:r>
            <a:r>
              <a:rPr lang="fr-CA" sz="1050" b="1" kern="100" dirty="0">
                <a:solidFill>
                  <a:schemeClr val="tx1"/>
                </a:solidFill>
              </a:rPr>
              <a:t> black</a:t>
            </a:r>
          </a:p>
        </p:txBody>
      </p:sp>
      <p:cxnSp>
        <p:nvCxnSpPr>
          <p:cNvPr id="14" name="Connecteur droit 13"/>
          <p:cNvCxnSpPr>
            <a:stCxn id="0" idx="0"/>
          </p:cNvCxnSpPr>
          <p:nvPr/>
        </p:nvCxnSpPr>
        <p:spPr>
          <a:xfrm rot="10800000" flipH="1">
            <a:off x="2025650" y="1155700"/>
            <a:ext cx="21590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ogner un rectangle à un seul coin 15"/>
          <p:cNvSpPr/>
          <p:nvPr/>
        </p:nvSpPr>
        <p:spPr>
          <a:xfrm flipH="1">
            <a:off x="3711385" y="976955"/>
            <a:ext cx="1658473" cy="35899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fr-CA" sz="1050" b="1" kern="100" dirty="0">
                <a:solidFill>
                  <a:schemeClr val="tx1"/>
                </a:solidFill>
              </a:rPr>
              <a:t>Non-</a:t>
            </a:r>
            <a:r>
              <a:rPr lang="fr-CA" sz="1050" b="1" kern="100" dirty="0" err="1">
                <a:solidFill>
                  <a:schemeClr val="tx1"/>
                </a:solidFill>
              </a:rPr>
              <a:t>Hispanic</a:t>
            </a:r>
            <a:r>
              <a:rPr lang="fr-CA" sz="1050" b="1" kern="100" dirty="0">
                <a:solidFill>
                  <a:schemeClr val="tx1"/>
                </a:solidFill>
              </a:rPr>
              <a:t> white</a:t>
            </a:r>
          </a:p>
        </p:txBody>
      </p:sp>
      <p:cxnSp>
        <p:nvCxnSpPr>
          <p:cNvPr id="17" name="Connecteur droit 16"/>
          <p:cNvCxnSpPr/>
          <p:nvPr/>
        </p:nvCxnSpPr>
        <p:spPr>
          <a:xfrm rot="10800000" flipH="1">
            <a:off x="3729038" y="1155700"/>
            <a:ext cx="277812" cy="0"/>
          </a:xfrm>
          <a:prstGeom prst="line">
            <a:avLst/>
          </a:prstGeom>
          <a:ln w="34925">
            <a:solidFill>
              <a:srgbClr val="00FF00"/>
            </a:solidFill>
            <a:prstDash val="sysDot"/>
          </a:ln>
        </p:spPr>
        <p:style>
          <a:lnRef idx="1">
            <a:schemeClr val="accent1"/>
          </a:lnRef>
          <a:fillRef idx="0">
            <a:schemeClr val="accent1"/>
          </a:fillRef>
          <a:effectRef idx="0">
            <a:schemeClr val="accent1"/>
          </a:effectRef>
          <a:fontRef idx="minor">
            <a:schemeClr val="tx1"/>
          </a:fontRef>
        </p:style>
      </p:cxnSp>
      <p:sp>
        <p:nvSpPr>
          <p:cNvPr id="18" name="Rogner un rectangle à un seul coin 17"/>
          <p:cNvSpPr/>
          <p:nvPr/>
        </p:nvSpPr>
        <p:spPr>
          <a:xfrm flipH="1">
            <a:off x="5432609" y="967990"/>
            <a:ext cx="1658473" cy="35899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a:defRPr/>
            </a:pPr>
            <a:r>
              <a:rPr lang="fr-CA" sz="1050" b="1" kern="100" dirty="0" err="1">
                <a:solidFill>
                  <a:schemeClr val="tx1"/>
                </a:solidFill>
              </a:rPr>
              <a:t>Mexican</a:t>
            </a:r>
            <a:r>
              <a:rPr lang="fr-CA" sz="1050" b="1" kern="100" dirty="0">
                <a:solidFill>
                  <a:schemeClr val="tx1"/>
                </a:solidFill>
              </a:rPr>
              <a:t> American</a:t>
            </a:r>
          </a:p>
        </p:txBody>
      </p:sp>
      <p:cxnSp>
        <p:nvCxnSpPr>
          <p:cNvPr id="19" name="Connecteur droit 18"/>
          <p:cNvCxnSpPr/>
          <p:nvPr/>
        </p:nvCxnSpPr>
        <p:spPr>
          <a:xfrm rot="10800000" flipH="1">
            <a:off x="5459413" y="1147763"/>
            <a:ext cx="215900" cy="0"/>
          </a:xfrm>
          <a:prstGeom prst="line">
            <a:avLst/>
          </a:prstGeom>
          <a:ln w="28575">
            <a:solidFill>
              <a:srgbClr val="154DFF"/>
            </a:solidFill>
            <a:prstDash val="solid"/>
          </a:ln>
        </p:spPr>
        <p:style>
          <a:lnRef idx="1">
            <a:schemeClr val="accent1"/>
          </a:lnRef>
          <a:fillRef idx="0">
            <a:schemeClr val="accent1"/>
          </a:fillRef>
          <a:effectRef idx="0">
            <a:schemeClr val="accent1"/>
          </a:effectRef>
          <a:fontRef idx="minor">
            <a:schemeClr val="tx1"/>
          </a:fontRef>
        </p:style>
      </p:cxnSp>
      <p:sp>
        <p:nvSpPr>
          <p:cNvPr id="20" name="Rogner un rectangle à un seul coin 19"/>
          <p:cNvSpPr/>
          <p:nvPr/>
        </p:nvSpPr>
        <p:spPr>
          <a:xfrm flipH="1">
            <a:off x="1944688" y="923925"/>
            <a:ext cx="5181600" cy="447675"/>
          </a:xfrm>
          <a:prstGeom prst="snip1Rect">
            <a:avLst>
              <a:gd name="adj" fmla="val 8975"/>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21" name="Rogner un rectangle à un seul coin 20"/>
          <p:cNvSpPr/>
          <p:nvPr/>
        </p:nvSpPr>
        <p:spPr>
          <a:xfrm flipH="1">
            <a:off x="2590804" y="1873423"/>
            <a:ext cx="1766046" cy="197423"/>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050" b="1" kern="100" dirty="0" err="1">
                <a:solidFill>
                  <a:schemeClr val="tx1"/>
                </a:solidFill>
              </a:rPr>
              <a:t>Systolic</a:t>
            </a:r>
            <a:r>
              <a:rPr lang="fr-CA" sz="1050" b="1" kern="100" dirty="0">
                <a:solidFill>
                  <a:schemeClr val="tx1"/>
                </a:solidFill>
              </a:rPr>
              <a:t> </a:t>
            </a:r>
            <a:r>
              <a:rPr lang="fr-CA" sz="1050" b="1" kern="100" dirty="0" err="1">
                <a:solidFill>
                  <a:schemeClr val="tx1"/>
                </a:solidFill>
              </a:rPr>
              <a:t>blood</a:t>
            </a:r>
            <a:r>
              <a:rPr lang="fr-CA" sz="1050" b="1" kern="100" dirty="0">
                <a:solidFill>
                  <a:schemeClr val="tx1"/>
                </a:solidFill>
              </a:rPr>
              <a:t> pressure</a:t>
            </a:r>
          </a:p>
        </p:txBody>
      </p:sp>
      <p:sp>
        <p:nvSpPr>
          <p:cNvPr id="23" name="Rogner un rectangle à un seul coin 22"/>
          <p:cNvSpPr/>
          <p:nvPr/>
        </p:nvSpPr>
        <p:spPr>
          <a:xfrm flipH="1">
            <a:off x="7109015" y="1882387"/>
            <a:ext cx="1766046" cy="197423"/>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050" b="1" kern="100" dirty="0" err="1">
                <a:solidFill>
                  <a:schemeClr val="tx1"/>
                </a:solidFill>
              </a:rPr>
              <a:t>Systolic</a:t>
            </a:r>
            <a:r>
              <a:rPr lang="fr-CA" sz="1050" b="1" kern="100" dirty="0">
                <a:solidFill>
                  <a:schemeClr val="tx1"/>
                </a:solidFill>
              </a:rPr>
              <a:t> </a:t>
            </a:r>
            <a:r>
              <a:rPr lang="fr-CA" sz="1050" b="1" kern="100" dirty="0" err="1">
                <a:solidFill>
                  <a:schemeClr val="tx1"/>
                </a:solidFill>
              </a:rPr>
              <a:t>blood</a:t>
            </a:r>
            <a:r>
              <a:rPr lang="fr-CA" sz="1050" b="1" kern="100" dirty="0">
                <a:solidFill>
                  <a:schemeClr val="tx1"/>
                </a:solidFill>
              </a:rPr>
              <a:t> pressure</a:t>
            </a:r>
          </a:p>
        </p:txBody>
      </p:sp>
      <p:sp>
        <p:nvSpPr>
          <p:cNvPr id="24" name="Rogner un rectangle à un seul coin 23"/>
          <p:cNvSpPr/>
          <p:nvPr/>
        </p:nvSpPr>
        <p:spPr>
          <a:xfrm flipH="1">
            <a:off x="2563909" y="4007024"/>
            <a:ext cx="1766046" cy="197423"/>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050" b="1" kern="100" dirty="0" err="1">
                <a:solidFill>
                  <a:schemeClr val="tx1"/>
                </a:solidFill>
              </a:rPr>
              <a:t>Diastolic</a:t>
            </a:r>
            <a:r>
              <a:rPr lang="fr-CA" sz="1050" b="1" kern="100" dirty="0">
                <a:solidFill>
                  <a:schemeClr val="tx1"/>
                </a:solidFill>
              </a:rPr>
              <a:t> </a:t>
            </a:r>
            <a:r>
              <a:rPr lang="fr-CA" sz="1050" b="1" kern="100" dirty="0" err="1">
                <a:solidFill>
                  <a:schemeClr val="tx1"/>
                </a:solidFill>
              </a:rPr>
              <a:t>blood</a:t>
            </a:r>
            <a:r>
              <a:rPr lang="fr-CA" sz="1050" b="1" kern="100" dirty="0">
                <a:solidFill>
                  <a:schemeClr val="tx1"/>
                </a:solidFill>
              </a:rPr>
              <a:t> pressure</a:t>
            </a:r>
          </a:p>
        </p:txBody>
      </p:sp>
      <p:sp>
        <p:nvSpPr>
          <p:cNvPr id="25" name="Rogner un rectangle à un seul coin 24"/>
          <p:cNvSpPr/>
          <p:nvPr/>
        </p:nvSpPr>
        <p:spPr>
          <a:xfrm flipH="1">
            <a:off x="7082120" y="3980130"/>
            <a:ext cx="1766046" cy="197423"/>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050" b="1" kern="100" dirty="0" err="1">
                <a:solidFill>
                  <a:schemeClr val="tx1"/>
                </a:solidFill>
              </a:rPr>
              <a:t>Diastolic</a:t>
            </a:r>
            <a:r>
              <a:rPr lang="fr-CA" sz="1050" b="1" kern="100" dirty="0">
                <a:solidFill>
                  <a:schemeClr val="tx1"/>
                </a:solidFill>
              </a:rPr>
              <a:t> </a:t>
            </a:r>
            <a:r>
              <a:rPr lang="fr-CA" sz="1050" b="1" kern="100" dirty="0" err="1">
                <a:solidFill>
                  <a:schemeClr val="tx1"/>
                </a:solidFill>
              </a:rPr>
              <a:t>blood</a:t>
            </a:r>
            <a:r>
              <a:rPr lang="fr-CA" sz="1050" b="1" kern="100" dirty="0">
                <a:solidFill>
                  <a:schemeClr val="tx1"/>
                </a:solidFill>
              </a:rPr>
              <a:t> pressure</a:t>
            </a:r>
          </a:p>
        </p:txBody>
      </p:sp>
      <p:sp>
        <p:nvSpPr>
          <p:cNvPr id="5152" name="ZoneTexte 25"/>
          <p:cNvSpPr txBox="1">
            <a:spLocks noChangeArrowheads="1"/>
          </p:cNvSpPr>
          <p:nvPr/>
        </p:nvSpPr>
        <p:spPr bwMode="auto">
          <a:xfrm>
            <a:off x="53975" y="5953125"/>
            <a:ext cx="474663" cy="276225"/>
          </a:xfrm>
          <a:prstGeom prst="rect">
            <a:avLst/>
          </a:prstGeom>
          <a:noFill/>
          <a:ln w="9525">
            <a:noFill/>
            <a:miter lim="800000"/>
            <a:headEnd/>
            <a:tailEnd/>
          </a:ln>
        </p:spPr>
        <p:txBody>
          <a:bodyPr wrap="none">
            <a:spAutoFit/>
          </a:bodyPr>
          <a:lstStyle/>
          <a:p>
            <a:r>
              <a:rPr lang="fr-CA" sz="1200" b="1"/>
              <a:t>Age</a:t>
            </a:r>
          </a:p>
        </p:txBody>
      </p:sp>
      <p:sp>
        <p:nvSpPr>
          <p:cNvPr id="5153" name="ZoneTexte 26"/>
          <p:cNvSpPr txBox="1">
            <a:spLocks noChangeArrowheads="1"/>
          </p:cNvSpPr>
          <p:nvPr/>
        </p:nvSpPr>
        <p:spPr bwMode="auto">
          <a:xfrm>
            <a:off x="4572000" y="5953125"/>
            <a:ext cx="474663" cy="276225"/>
          </a:xfrm>
          <a:prstGeom prst="rect">
            <a:avLst/>
          </a:prstGeom>
          <a:noFill/>
          <a:ln w="9525">
            <a:noFill/>
            <a:miter lim="800000"/>
            <a:headEnd/>
            <a:tailEnd/>
          </a:ln>
        </p:spPr>
        <p:txBody>
          <a:bodyPr wrap="none">
            <a:spAutoFit/>
          </a:bodyPr>
          <a:lstStyle/>
          <a:p>
            <a:r>
              <a:rPr lang="fr-CA" sz="1200" b="1"/>
              <a:t>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lèche droite 26"/>
          <p:cNvSpPr/>
          <p:nvPr/>
        </p:nvSpPr>
        <p:spPr>
          <a:xfrm rot="2186070">
            <a:off x="1528763" y="4594225"/>
            <a:ext cx="2298700" cy="250825"/>
          </a:xfrm>
          <a:prstGeom prst="rightArrow">
            <a:avLst>
              <a:gd name="adj1" fmla="val 50000"/>
              <a:gd name="adj2"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22" name="Rogner un rectangle à un seul coin 21"/>
          <p:cNvSpPr/>
          <p:nvPr/>
        </p:nvSpPr>
        <p:spPr>
          <a:xfrm flipH="1">
            <a:off x="1012825" y="4286250"/>
            <a:ext cx="2878138" cy="725488"/>
          </a:xfrm>
          <a:prstGeom prst="snip1Rect">
            <a:avLst>
              <a:gd name="adj" fmla="val 8975"/>
            </a:avLst>
          </a:prstGeom>
          <a:solidFill>
            <a:srgbClr val="CCE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32" name="Forme libre 31"/>
          <p:cNvSpPr/>
          <p:nvPr/>
        </p:nvSpPr>
        <p:spPr>
          <a:xfrm>
            <a:off x="3173413" y="1255713"/>
            <a:ext cx="2644775" cy="465137"/>
          </a:xfrm>
          <a:custGeom>
            <a:avLst/>
            <a:gdLst>
              <a:gd name="connsiteX0" fmla="*/ 0 w 1165412"/>
              <a:gd name="connsiteY0" fmla="*/ 26894 h 484094"/>
              <a:gd name="connsiteX1" fmla="*/ 0 w 1165412"/>
              <a:gd name="connsiteY1" fmla="*/ 484094 h 484094"/>
              <a:gd name="connsiteX2" fmla="*/ 1004047 w 1165412"/>
              <a:gd name="connsiteY2" fmla="*/ 484094 h 484094"/>
              <a:gd name="connsiteX3" fmla="*/ 1004047 w 1165412"/>
              <a:gd name="connsiteY3" fmla="*/ 17929 h 484094"/>
              <a:gd name="connsiteX4" fmla="*/ 1004047 w 1165412"/>
              <a:gd name="connsiteY4" fmla="*/ 26894 h 484094"/>
              <a:gd name="connsiteX5" fmla="*/ 1004047 w 1165412"/>
              <a:gd name="connsiteY5" fmla="*/ 26894 h 484094"/>
              <a:gd name="connsiteX6" fmla="*/ 1030941 w 1165412"/>
              <a:gd name="connsiteY6" fmla="*/ 0 h 484094"/>
              <a:gd name="connsiteX7" fmla="*/ 1165412 w 1165412"/>
              <a:gd name="connsiteY7" fmla="*/ 44823 h 484094"/>
              <a:gd name="connsiteX0" fmla="*/ 0 w 1030941"/>
              <a:gd name="connsiteY0" fmla="*/ 26894 h 484094"/>
              <a:gd name="connsiteX1" fmla="*/ 0 w 1030941"/>
              <a:gd name="connsiteY1" fmla="*/ 484094 h 484094"/>
              <a:gd name="connsiteX2" fmla="*/ 1004047 w 1030941"/>
              <a:gd name="connsiteY2" fmla="*/ 484094 h 484094"/>
              <a:gd name="connsiteX3" fmla="*/ 1004047 w 1030941"/>
              <a:gd name="connsiteY3" fmla="*/ 17929 h 484094"/>
              <a:gd name="connsiteX4" fmla="*/ 1004047 w 1030941"/>
              <a:gd name="connsiteY4" fmla="*/ 26894 h 484094"/>
              <a:gd name="connsiteX5" fmla="*/ 1004047 w 1030941"/>
              <a:gd name="connsiteY5" fmla="*/ 26894 h 484094"/>
              <a:gd name="connsiteX6" fmla="*/ 1030941 w 1030941"/>
              <a:gd name="connsiteY6" fmla="*/ 0 h 484094"/>
              <a:gd name="connsiteX0" fmla="*/ 0 w 1004047"/>
              <a:gd name="connsiteY0" fmla="*/ 8965 h 466165"/>
              <a:gd name="connsiteX1" fmla="*/ 0 w 1004047"/>
              <a:gd name="connsiteY1" fmla="*/ 466165 h 466165"/>
              <a:gd name="connsiteX2" fmla="*/ 1004047 w 1004047"/>
              <a:gd name="connsiteY2" fmla="*/ 466165 h 466165"/>
              <a:gd name="connsiteX3" fmla="*/ 1004047 w 1004047"/>
              <a:gd name="connsiteY3" fmla="*/ 0 h 466165"/>
              <a:gd name="connsiteX4" fmla="*/ 1004047 w 1004047"/>
              <a:gd name="connsiteY4" fmla="*/ 8965 h 466165"/>
              <a:gd name="connsiteX5" fmla="*/ 1004047 w 1004047"/>
              <a:gd name="connsiteY5" fmla="*/ 8965 h 46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4047" h="466165">
                <a:moveTo>
                  <a:pt x="0" y="8965"/>
                </a:moveTo>
                <a:lnTo>
                  <a:pt x="0" y="466165"/>
                </a:lnTo>
                <a:lnTo>
                  <a:pt x="1004047" y="466165"/>
                </a:lnTo>
                <a:lnTo>
                  <a:pt x="1004047" y="0"/>
                </a:lnTo>
                <a:lnTo>
                  <a:pt x="1004047" y="8965"/>
                </a:lnTo>
                <a:lnTo>
                  <a:pt x="1004047" y="8965"/>
                </a:lnTo>
              </a:path>
            </a:pathLst>
          </a:custGeom>
          <a:ln w="412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9221" name="Titre 1"/>
          <p:cNvSpPr>
            <a:spLocks noGrp="1"/>
          </p:cNvSpPr>
          <p:nvPr>
            <p:ph type="title"/>
          </p:nvPr>
        </p:nvSpPr>
        <p:spPr>
          <a:xfrm>
            <a:off x="152400" y="44450"/>
            <a:ext cx="8280400" cy="708025"/>
          </a:xfrm>
        </p:spPr>
        <p:txBody>
          <a:bodyPr/>
          <a:lstStyle/>
          <a:p>
            <a:r>
              <a:rPr lang="en-US" sz="2000">
                <a:solidFill>
                  <a:schemeClr val="tx1"/>
                </a:solidFill>
              </a:rPr>
              <a:t>LINKS BETWEEN HYPERTENSION AND CARDIOVASCULAR DISEASE IN INSULIN RESISTANCE AND OBESITY</a:t>
            </a:r>
            <a:endParaRPr lang="fr-FR" sz="2000">
              <a:solidFill>
                <a:schemeClr val="tx1"/>
              </a:solidFill>
            </a:endParaRPr>
          </a:p>
        </p:txBody>
      </p:sp>
      <p:grpSp>
        <p:nvGrpSpPr>
          <p:cNvPr id="2" name="Group 33"/>
          <p:cNvGrpSpPr>
            <a:grpSpLocks/>
          </p:cNvGrpSpPr>
          <p:nvPr/>
        </p:nvGrpSpPr>
        <p:grpSpPr bwMode="auto">
          <a:xfrm>
            <a:off x="1903413" y="1077913"/>
            <a:ext cx="2560637" cy="463550"/>
            <a:chOff x="2229" y="714"/>
            <a:chExt cx="1032" cy="511"/>
          </a:xfrm>
        </p:grpSpPr>
        <p:sp>
          <p:nvSpPr>
            <p:cNvPr id="9244" name="Rectangle 34"/>
            <p:cNvSpPr>
              <a:spLocks noChangeArrowheads="1"/>
            </p:cNvSpPr>
            <p:nvPr/>
          </p:nvSpPr>
          <p:spPr bwMode="auto">
            <a:xfrm>
              <a:off x="2233" y="714"/>
              <a:ext cx="1028" cy="511"/>
            </a:xfrm>
            <a:prstGeom prst="rect">
              <a:avLst/>
            </a:prstGeom>
            <a:solidFill>
              <a:schemeClr val="bg1"/>
            </a:solidFill>
            <a:ln w="9525">
              <a:noFill/>
              <a:miter lim="800000"/>
              <a:headEnd/>
              <a:tailEnd/>
            </a:ln>
          </p:spPr>
          <p:txBody>
            <a:bodyPr anchor="ctr"/>
            <a:lstStyle/>
            <a:p>
              <a:pPr marL="92075"/>
              <a:r>
                <a:rPr lang="en-US" b="1"/>
                <a:t>Genetic Factors </a:t>
              </a:r>
            </a:p>
          </p:txBody>
        </p:sp>
        <p:sp>
          <p:nvSpPr>
            <p:cNvPr id="9245" name="Rectangle 35"/>
            <p:cNvSpPr>
              <a:spLocks noChangeArrowheads="1"/>
            </p:cNvSpPr>
            <p:nvPr/>
          </p:nvSpPr>
          <p:spPr bwMode="auto">
            <a:xfrm>
              <a:off x="2229" y="715"/>
              <a:ext cx="30"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3" name="Group 33"/>
          <p:cNvGrpSpPr>
            <a:grpSpLocks/>
          </p:cNvGrpSpPr>
          <p:nvPr/>
        </p:nvGrpSpPr>
        <p:grpSpPr bwMode="auto">
          <a:xfrm>
            <a:off x="4584700" y="1077913"/>
            <a:ext cx="2776538" cy="463550"/>
            <a:chOff x="2229" y="714"/>
            <a:chExt cx="1119" cy="511"/>
          </a:xfrm>
        </p:grpSpPr>
        <p:sp>
          <p:nvSpPr>
            <p:cNvPr id="9242" name="Rectangle 34"/>
            <p:cNvSpPr>
              <a:spLocks noChangeArrowheads="1"/>
            </p:cNvSpPr>
            <p:nvPr/>
          </p:nvSpPr>
          <p:spPr bwMode="auto">
            <a:xfrm>
              <a:off x="2233" y="714"/>
              <a:ext cx="1115" cy="511"/>
            </a:xfrm>
            <a:prstGeom prst="rect">
              <a:avLst/>
            </a:prstGeom>
            <a:solidFill>
              <a:schemeClr val="bg1"/>
            </a:solidFill>
            <a:ln w="9525">
              <a:noFill/>
              <a:miter lim="800000"/>
              <a:headEnd/>
              <a:tailEnd/>
            </a:ln>
          </p:spPr>
          <p:txBody>
            <a:bodyPr wrap="none" anchor="ctr"/>
            <a:lstStyle/>
            <a:p>
              <a:pPr marL="92075"/>
              <a:r>
                <a:rPr lang="en-US" b="1"/>
                <a:t>Environmental Factors </a:t>
              </a:r>
            </a:p>
          </p:txBody>
        </p:sp>
        <p:sp>
          <p:nvSpPr>
            <p:cNvPr id="9243" name="Rectangle 35"/>
            <p:cNvSpPr>
              <a:spLocks noChangeArrowheads="1"/>
            </p:cNvSpPr>
            <p:nvPr/>
          </p:nvSpPr>
          <p:spPr bwMode="auto">
            <a:xfrm>
              <a:off x="2229" y="715"/>
              <a:ext cx="30"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4" name="Group 33"/>
          <p:cNvGrpSpPr>
            <a:grpSpLocks/>
          </p:cNvGrpSpPr>
          <p:nvPr/>
        </p:nvGrpSpPr>
        <p:grpSpPr bwMode="auto">
          <a:xfrm>
            <a:off x="3267075" y="2225675"/>
            <a:ext cx="2560638" cy="463550"/>
            <a:chOff x="2229" y="714"/>
            <a:chExt cx="1032" cy="511"/>
          </a:xfrm>
        </p:grpSpPr>
        <p:sp>
          <p:nvSpPr>
            <p:cNvPr id="9240" name="Rectangle 34"/>
            <p:cNvSpPr>
              <a:spLocks noChangeArrowheads="1"/>
            </p:cNvSpPr>
            <p:nvPr/>
          </p:nvSpPr>
          <p:spPr bwMode="auto">
            <a:xfrm>
              <a:off x="2233" y="714"/>
              <a:ext cx="1028" cy="511"/>
            </a:xfrm>
            <a:prstGeom prst="rect">
              <a:avLst/>
            </a:prstGeom>
            <a:solidFill>
              <a:schemeClr val="bg1"/>
            </a:solidFill>
            <a:ln w="9525">
              <a:noFill/>
              <a:miter lim="800000"/>
              <a:headEnd/>
              <a:tailEnd/>
            </a:ln>
          </p:spPr>
          <p:txBody>
            <a:bodyPr anchor="ctr"/>
            <a:lstStyle/>
            <a:p>
              <a:pPr marL="92075"/>
              <a:r>
                <a:rPr lang="en-US" b="1"/>
                <a:t>Abdominal Obesity </a:t>
              </a:r>
            </a:p>
          </p:txBody>
        </p:sp>
        <p:sp>
          <p:nvSpPr>
            <p:cNvPr id="9241" name="Rectangle 35"/>
            <p:cNvSpPr>
              <a:spLocks noChangeArrowheads="1"/>
            </p:cNvSpPr>
            <p:nvPr/>
          </p:nvSpPr>
          <p:spPr bwMode="auto">
            <a:xfrm>
              <a:off x="2229" y="715"/>
              <a:ext cx="30" cy="510"/>
            </a:xfrm>
            <a:prstGeom prst="rect">
              <a:avLst/>
            </a:prstGeom>
            <a:solidFill>
              <a:srgbClr val="B00000"/>
            </a:solidFill>
            <a:ln w="9525">
              <a:noFill/>
              <a:miter lim="800000"/>
              <a:headEnd/>
              <a:tailEnd/>
            </a:ln>
          </p:spPr>
          <p:txBody>
            <a:bodyPr wrap="none" anchor="ctr"/>
            <a:lstStyle/>
            <a:p>
              <a:pPr algn="ctr"/>
              <a:endParaRPr lang="fr-FR" sz="1000" b="1"/>
            </a:p>
          </p:txBody>
        </p:sp>
      </p:grpSp>
      <p:sp>
        <p:nvSpPr>
          <p:cNvPr id="13" name="Rogner un rectangle à un seul coin 12"/>
          <p:cNvSpPr/>
          <p:nvPr/>
        </p:nvSpPr>
        <p:spPr>
          <a:xfrm flipH="1">
            <a:off x="2716213" y="5530850"/>
            <a:ext cx="3549650" cy="574675"/>
          </a:xfrm>
          <a:prstGeom prst="snip1Rect">
            <a:avLst>
              <a:gd name="adj" fmla="val 12015"/>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2000" b="1" dirty="0" err="1"/>
              <a:t>Cardiovascular</a:t>
            </a:r>
            <a:r>
              <a:rPr lang="fr-CA" sz="2000" b="1" dirty="0"/>
              <a:t> </a:t>
            </a:r>
            <a:r>
              <a:rPr lang="fr-CA" sz="2000" b="1" dirty="0" err="1"/>
              <a:t>Risk</a:t>
            </a:r>
            <a:endParaRPr lang="fr-CA" sz="2000" b="1" dirty="0"/>
          </a:p>
        </p:txBody>
      </p:sp>
      <p:pic>
        <p:nvPicPr>
          <p:cNvPr id="9226" name="Image 13" descr="fleche_haut.png"/>
          <p:cNvPicPr>
            <a:picLocks noChangeAspect="1"/>
          </p:cNvPicPr>
          <p:nvPr/>
        </p:nvPicPr>
        <p:blipFill>
          <a:blip r:embed="rId2" cstate="print"/>
          <a:srcRect/>
          <a:stretch>
            <a:fillRect/>
          </a:stretch>
        </p:blipFill>
        <p:spPr bwMode="auto">
          <a:xfrm>
            <a:off x="2841625" y="5638800"/>
            <a:ext cx="376238" cy="357188"/>
          </a:xfrm>
          <a:prstGeom prst="rect">
            <a:avLst/>
          </a:prstGeom>
          <a:noFill/>
          <a:ln w="9525">
            <a:noFill/>
            <a:miter lim="800000"/>
            <a:headEnd/>
            <a:tailEnd/>
          </a:ln>
        </p:spPr>
      </p:pic>
      <p:sp>
        <p:nvSpPr>
          <p:cNvPr id="15" name="Cube 14"/>
          <p:cNvSpPr/>
          <p:nvPr/>
        </p:nvSpPr>
        <p:spPr>
          <a:xfrm>
            <a:off x="555625" y="3348038"/>
            <a:ext cx="2635250" cy="538162"/>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rIns="108000" anchor="ctr"/>
          <a:lstStyle/>
          <a:p>
            <a:pPr marL="179388" algn="ctr">
              <a:defRPr/>
            </a:pPr>
            <a:r>
              <a:rPr lang="fr-CA" sz="1500" b="1" dirty="0">
                <a:solidFill>
                  <a:schemeClr val="tx1"/>
                </a:solidFill>
              </a:rPr>
              <a:t>Impact on the </a:t>
            </a:r>
            <a:r>
              <a:rPr lang="fr-CA" sz="1500" b="1" dirty="0" err="1">
                <a:solidFill>
                  <a:schemeClr val="tx1"/>
                </a:solidFill>
              </a:rPr>
              <a:t>Heart</a:t>
            </a:r>
            <a:r>
              <a:rPr lang="fr-CA" sz="1500" b="1" dirty="0">
                <a:solidFill>
                  <a:schemeClr val="tx1"/>
                </a:solidFill>
              </a:rPr>
              <a:t>, </a:t>
            </a:r>
            <a:r>
              <a:rPr lang="fr-CA" sz="1500" b="1" dirty="0" err="1">
                <a:solidFill>
                  <a:schemeClr val="tx1"/>
                </a:solidFill>
              </a:rPr>
              <a:t>Kidney</a:t>
            </a:r>
            <a:endParaRPr lang="fr-CA" sz="1500" b="1" dirty="0">
              <a:solidFill>
                <a:schemeClr val="tx1"/>
              </a:solidFill>
            </a:endParaRPr>
          </a:p>
          <a:p>
            <a:pPr marL="179388" algn="ctr">
              <a:defRPr/>
            </a:pPr>
            <a:r>
              <a:rPr lang="fr-CA" sz="1500" b="1" dirty="0">
                <a:solidFill>
                  <a:schemeClr val="tx1"/>
                </a:solidFill>
              </a:rPr>
              <a:t>and </a:t>
            </a:r>
            <a:r>
              <a:rPr lang="fr-CA" sz="1500" b="1" dirty="0" err="1">
                <a:solidFill>
                  <a:schemeClr val="tx1"/>
                </a:solidFill>
              </a:rPr>
              <a:t>Vasculature</a:t>
            </a:r>
            <a:endParaRPr lang="fr-CA" sz="1500" b="1" dirty="0">
              <a:solidFill>
                <a:schemeClr val="tx1"/>
              </a:solidFill>
            </a:endParaRPr>
          </a:p>
        </p:txBody>
      </p:sp>
      <p:sp>
        <p:nvSpPr>
          <p:cNvPr id="16" name="Cube 15"/>
          <p:cNvSpPr/>
          <p:nvPr/>
        </p:nvSpPr>
        <p:spPr>
          <a:xfrm>
            <a:off x="3298825" y="3348038"/>
            <a:ext cx="2635250" cy="538162"/>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rIns="108000" anchor="ctr"/>
          <a:lstStyle/>
          <a:p>
            <a:pPr marL="179388" algn="ctr">
              <a:defRPr/>
            </a:pPr>
            <a:r>
              <a:rPr lang="fr-CA" sz="1500" b="1" dirty="0" err="1">
                <a:solidFill>
                  <a:schemeClr val="tx1"/>
                </a:solidFill>
              </a:rPr>
              <a:t>Insulin</a:t>
            </a:r>
            <a:r>
              <a:rPr lang="fr-CA" sz="1500" b="1" dirty="0">
                <a:solidFill>
                  <a:schemeClr val="tx1"/>
                </a:solidFill>
              </a:rPr>
              <a:t> Resistance /</a:t>
            </a:r>
          </a:p>
          <a:p>
            <a:pPr marL="179388" algn="ctr">
              <a:defRPr/>
            </a:pPr>
            <a:r>
              <a:rPr lang="fr-CA" sz="1500" b="1" dirty="0" err="1">
                <a:solidFill>
                  <a:schemeClr val="tx1"/>
                </a:solidFill>
              </a:rPr>
              <a:t>Hyperinsulinemia</a:t>
            </a:r>
            <a:endParaRPr lang="fr-CA" sz="1500" b="1" dirty="0">
              <a:solidFill>
                <a:schemeClr val="tx1"/>
              </a:solidFill>
            </a:endParaRPr>
          </a:p>
        </p:txBody>
      </p:sp>
      <p:sp>
        <p:nvSpPr>
          <p:cNvPr id="17" name="Cube 16"/>
          <p:cNvSpPr/>
          <p:nvPr/>
        </p:nvSpPr>
        <p:spPr>
          <a:xfrm>
            <a:off x="6042025" y="3348038"/>
            <a:ext cx="2635250" cy="538162"/>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rIns="108000" anchor="ctr"/>
          <a:lstStyle/>
          <a:p>
            <a:pPr marL="179388" algn="ctr">
              <a:defRPr/>
            </a:pPr>
            <a:r>
              <a:rPr lang="fr-CA" sz="1500" b="1" dirty="0" err="1">
                <a:solidFill>
                  <a:schemeClr val="tx1"/>
                </a:solidFill>
              </a:rPr>
              <a:t>Abnormal</a:t>
            </a:r>
            <a:r>
              <a:rPr lang="fr-CA" sz="1500" b="1" dirty="0">
                <a:solidFill>
                  <a:schemeClr val="tx1"/>
                </a:solidFill>
              </a:rPr>
              <a:t> </a:t>
            </a:r>
            <a:r>
              <a:rPr lang="fr-CA" sz="1500" b="1" dirty="0" err="1">
                <a:solidFill>
                  <a:schemeClr val="tx1"/>
                </a:solidFill>
              </a:rPr>
              <a:t>Lipid</a:t>
            </a:r>
            <a:endParaRPr lang="fr-CA" sz="1500" b="1" dirty="0">
              <a:solidFill>
                <a:schemeClr val="tx1"/>
              </a:solidFill>
            </a:endParaRPr>
          </a:p>
          <a:p>
            <a:pPr marL="179388" algn="ctr">
              <a:defRPr/>
            </a:pPr>
            <a:r>
              <a:rPr lang="fr-CA" sz="1500" b="1" dirty="0">
                <a:solidFill>
                  <a:schemeClr val="tx1"/>
                </a:solidFill>
              </a:rPr>
              <a:t>Profile</a:t>
            </a:r>
          </a:p>
        </p:txBody>
      </p:sp>
      <p:sp>
        <p:nvSpPr>
          <p:cNvPr id="18" name="Cube 17"/>
          <p:cNvSpPr/>
          <p:nvPr/>
        </p:nvSpPr>
        <p:spPr>
          <a:xfrm>
            <a:off x="1066800" y="4338638"/>
            <a:ext cx="2770188" cy="269875"/>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rIns="108000" anchor="ctr"/>
          <a:lstStyle/>
          <a:p>
            <a:pPr marL="358775" algn="ctr">
              <a:defRPr/>
            </a:pPr>
            <a:r>
              <a:rPr lang="fr-CA" sz="1200" b="1" dirty="0">
                <a:solidFill>
                  <a:schemeClr val="tx1"/>
                </a:solidFill>
              </a:rPr>
              <a:t>Vasoconstriction </a:t>
            </a:r>
            <a:r>
              <a:rPr lang="fr-CA" sz="1200" b="1" dirty="0" err="1">
                <a:solidFill>
                  <a:schemeClr val="tx1"/>
                </a:solidFill>
              </a:rPr>
              <a:t>Cardiac</a:t>
            </a:r>
            <a:r>
              <a:rPr lang="fr-CA" sz="1200" b="1" dirty="0">
                <a:solidFill>
                  <a:schemeClr val="tx1"/>
                </a:solidFill>
              </a:rPr>
              <a:t> Output</a:t>
            </a:r>
          </a:p>
        </p:txBody>
      </p:sp>
      <p:pic>
        <p:nvPicPr>
          <p:cNvPr id="9231" name="Image 18" descr="fleche_haut.png"/>
          <p:cNvPicPr>
            <a:picLocks noChangeAspect="1"/>
          </p:cNvPicPr>
          <p:nvPr/>
        </p:nvPicPr>
        <p:blipFill>
          <a:blip r:embed="rId3" cstate="print"/>
          <a:srcRect/>
          <a:stretch>
            <a:fillRect/>
          </a:stretch>
        </p:blipFill>
        <p:spPr bwMode="auto">
          <a:xfrm>
            <a:off x="1139825" y="4379913"/>
            <a:ext cx="195263" cy="185737"/>
          </a:xfrm>
          <a:prstGeom prst="rect">
            <a:avLst/>
          </a:prstGeom>
          <a:noFill/>
          <a:ln w="9525">
            <a:noFill/>
            <a:miter lim="800000"/>
            <a:headEnd/>
            <a:tailEnd/>
          </a:ln>
        </p:spPr>
      </p:pic>
      <p:sp>
        <p:nvSpPr>
          <p:cNvPr id="20" name="Cube 19"/>
          <p:cNvSpPr/>
          <p:nvPr/>
        </p:nvSpPr>
        <p:spPr>
          <a:xfrm>
            <a:off x="1066800" y="4670425"/>
            <a:ext cx="2770188" cy="269875"/>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rIns="108000" anchor="ctr"/>
          <a:lstStyle/>
          <a:p>
            <a:pPr marL="358775">
              <a:defRPr/>
            </a:pPr>
            <a:r>
              <a:rPr lang="fr-CA" sz="1200" b="1" dirty="0">
                <a:solidFill>
                  <a:schemeClr val="tx1"/>
                </a:solidFill>
              </a:rPr>
              <a:t>Blood Pressure</a:t>
            </a:r>
          </a:p>
        </p:txBody>
      </p:sp>
      <p:pic>
        <p:nvPicPr>
          <p:cNvPr id="9233" name="Image 20" descr="fleche_haut.png"/>
          <p:cNvPicPr>
            <a:picLocks noChangeAspect="1"/>
          </p:cNvPicPr>
          <p:nvPr/>
        </p:nvPicPr>
        <p:blipFill>
          <a:blip r:embed="rId3" cstate="print"/>
          <a:srcRect/>
          <a:stretch>
            <a:fillRect/>
          </a:stretch>
        </p:blipFill>
        <p:spPr bwMode="auto">
          <a:xfrm>
            <a:off x="1139825" y="4711700"/>
            <a:ext cx="195263" cy="185738"/>
          </a:xfrm>
          <a:prstGeom prst="rect">
            <a:avLst/>
          </a:prstGeom>
          <a:noFill/>
          <a:ln w="9525">
            <a:noFill/>
            <a:miter lim="800000"/>
            <a:headEnd/>
            <a:tailEnd/>
          </a:ln>
        </p:spPr>
      </p:pic>
      <p:sp>
        <p:nvSpPr>
          <p:cNvPr id="23" name="Flèche droite 22"/>
          <p:cNvSpPr/>
          <p:nvPr/>
        </p:nvSpPr>
        <p:spPr>
          <a:xfrm rot="5400000">
            <a:off x="4311650" y="1828800"/>
            <a:ext cx="447675" cy="250825"/>
          </a:xfrm>
          <a:prstGeom prst="rightArrow">
            <a:avLst>
              <a:gd name="adj1" fmla="val 50000"/>
              <a:gd name="adj2"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24" name="Flèche droite 23"/>
          <p:cNvSpPr/>
          <p:nvPr/>
        </p:nvSpPr>
        <p:spPr>
          <a:xfrm rot="5400000">
            <a:off x="4311650" y="2887663"/>
            <a:ext cx="447675" cy="250825"/>
          </a:xfrm>
          <a:prstGeom prst="rightArrow">
            <a:avLst>
              <a:gd name="adj1" fmla="val 50000"/>
              <a:gd name="adj2"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25" name="Flèche droite 24"/>
          <p:cNvSpPr/>
          <p:nvPr/>
        </p:nvSpPr>
        <p:spPr>
          <a:xfrm rot="5400000">
            <a:off x="3854450" y="4594225"/>
            <a:ext cx="1381125" cy="250825"/>
          </a:xfrm>
          <a:prstGeom prst="rightArrow">
            <a:avLst>
              <a:gd name="adj1" fmla="val 50000"/>
              <a:gd name="adj2"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26" name="Flèche droite 25"/>
          <p:cNvSpPr/>
          <p:nvPr/>
        </p:nvSpPr>
        <p:spPr>
          <a:xfrm rot="8685301">
            <a:off x="5259388" y="4594225"/>
            <a:ext cx="2297112" cy="250825"/>
          </a:xfrm>
          <a:prstGeom prst="rightArrow">
            <a:avLst>
              <a:gd name="adj1" fmla="val 50000"/>
              <a:gd name="adj2"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28" name="Flèche droite 27"/>
          <p:cNvSpPr/>
          <p:nvPr/>
        </p:nvSpPr>
        <p:spPr>
          <a:xfrm rot="8999547">
            <a:off x="2665413" y="2887663"/>
            <a:ext cx="854075" cy="250825"/>
          </a:xfrm>
          <a:prstGeom prst="rightArrow">
            <a:avLst>
              <a:gd name="adj1" fmla="val 50000"/>
              <a:gd name="adj2"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29" name="Flèche droite 28"/>
          <p:cNvSpPr/>
          <p:nvPr/>
        </p:nvSpPr>
        <p:spPr>
          <a:xfrm rot="1760661">
            <a:off x="5605463" y="2887663"/>
            <a:ext cx="854075" cy="250825"/>
          </a:xfrm>
          <a:prstGeom prst="rightArrow">
            <a:avLst>
              <a:gd name="adj1" fmla="val 50000"/>
              <a:gd name="adj2"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 3" descr="51-GENDER_Diff-Fig1-FILM_fond.png"/>
          <p:cNvPicPr>
            <a:picLocks noChangeAspect="1"/>
          </p:cNvPicPr>
          <p:nvPr/>
        </p:nvPicPr>
        <p:blipFill>
          <a:blip r:embed="rId2" cstate="print"/>
          <a:srcRect/>
          <a:stretch>
            <a:fillRect/>
          </a:stretch>
        </p:blipFill>
        <p:spPr bwMode="auto">
          <a:xfrm>
            <a:off x="125413" y="-22225"/>
            <a:ext cx="9045575" cy="6207125"/>
          </a:xfrm>
          <a:prstGeom prst="rect">
            <a:avLst/>
          </a:prstGeom>
          <a:noFill/>
          <a:ln w="9525">
            <a:noFill/>
            <a:miter lim="800000"/>
            <a:headEnd/>
            <a:tailEnd/>
          </a:ln>
        </p:spPr>
      </p:pic>
      <p:sp>
        <p:nvSpPr>
          <p:cNvPr id="10243" name="Titre 1"/>
          <p:cNvSpPr>
            <a:spLocks noGrp="1"/>
          </p:cNvSpPr>
          <p:nvPr>
            <p:ph type="title"/>
          </p:nvPr>
        </p:nvSpPr>
        <p:spPr>
          <a:xfrm>
            <a:off x="179388" y="217488"/>
            <a:ext cx="8280400" cy="400050"/>
          </a:xfrm>
        </p:spPr>
        <p:txBody>
          <a:bodyPr/>
          <a:lstStyle/>
          <a:p>
            <a:r>
              <a:rPr lang="en-US" sz="2000">
                <a:solidFill>
                  <a:schemeClr val="tx1"/>
                </a:solidFill>
              </a:rPr>
              <a:t>ADIPOSE TISSUE DISTRIBUTION IN MEN AND WOMEN</a:t>
            </a:r>
            <a:endParaRPr lang="fr-FR" sz="2000">
              <a:solidFill>
                <a:schemeClr val="tx1"/>
              </a:solidFill>
            </a:endParaRPr>
          </a:p>
        </p:txBody>
      </p:sp>
      <p:grpSp>
        <p:nvGrpSpPr>
          <p:cNvPr id="2" name="Group 33"/>
          <p:cNvGrpSpPr>
            <a:grpSpLocks/>
          </p:cNvGrpSpPr>
          <p:nvPr/>
        </p:nvGrpSpPr>
        <p:grpSpPr bwMode="auto">
          <a:xfrm>
            <a:off x="317500" y="989013"/>
            <a:ext cx="1951038" cy="319087"/>
            <a:chOff x="2229" y="714"/>
            <a:chExt cx="1032" cy="511"/>
          </a:xfrm>
        </p:grpSpPr>
        <p:sp>
          <p:nvSpPr>
            <p:cNvPr id="10249" name="Rectangle 34"/>
            <p:cNvSpPr>
              <a:spLocks noChangeArrowheads="1"/>
            </p:cNvSpPr>
            <p:nvPr/>
          </p:nvSpPr>
          <p:spPr bwMode="auto">
            <a:xfrm>
              <a:off x="2233" y="714"/>
              <a:ext cx="1028" cy="511"/>
            </a:xfrm>
            <a:prstGeom prst="rect">
              <a:avLst/>
            </a:prstGeom>
            <a:solidFill>
              <a:schemeClr val="bg1"/>
            </a:solidFill>
            <a:ln w="9525">
              <a:noFill/>
              <a:miter lim="800000"/>
              <a:headEnd/>
              <a:tailEnd/>
            </a:ln>
          </p:spPr>
          <p:txBody>
            <a:bodyPr anchor="ctr"/>
            <a:lstStyle/>
            <a:p>
              <a:pPr marL="92075"/>
              <a:r>
                <a:rPr lang="en-US" sz="1600" b="1"/>
                <a:t>Android Obesity </a:t>
              </a:r>
            </a:p>
          </p:txBody>
        </p:sp>
        <p:sp>
          <p:nvSpPr>
            <p:cNvPr id="10250" name="Rectangle 35"/>
            <p:cNvSpPr>
              <a:spLocks noChangeArrowheads="1"/>
            </p:cNvSpPr>
            <p:nvPr/>
          </p:nvSpPr>
          <p:spPr bwMode="auto">
            <a:xfrm>
              <a:off x="2229" y="715"/>
              <a:ext cx="30" cy="510"/>
            </a:xfrm>
            <a:prstGeom prst="rect">
              <a:avLst/>
            </a:prstGeom>
            <a:solidFill>
              <a:srgbClr val="B00000"/>
            </a:solidFill>
            <a:ln w="9525">
              <a:noFill/>
              <a:miter lim="800000"/>
              <a:headEnd/>
              <a:tailEnd/>
            </a:ln>
          </p:spPr>
          <p:txBody>
            <a:bodyPr wrap="none" anchor="ctr"/>
            <a:lstStyle/>
            <a:p>
              <a:pPr algn="ctr"/>
              <a:endParaRPr lang="fr-FR" sz="1600" b="1"/>
            </a:p>
          </p:txBody>
        </p:sp>
      </p:grpSp>
      <p:grpSp>
        <p:nvGrpSpPr>
          <p:cNvPr id="3" name="Group 33"/>
          <p:cNvGrpSpPr>
            <a:grpSpLocks/>
          </p:cNvGrpSpPr>
          <p:nvPr/>
        </p:nvGrpSpPr>
        <p:grpSpPr bwMode="auto">
          <a:xfrm>
            <a:off x="6951663" y="989013"/>
            <a:ext cx="1951037" cy="319087"/>
            <a:chOff x="2229" y="714"/>
            <a:chExt cx="1032" cy="511"/>
          </a:xfrm>
        </p:grpSpPr>
        <p:sp>
          <p:nvSpPr>
            <p:cNvPr id="10247" name="Rectangle 34"/>
            <p:cNvSpPr>
              <a:spLocks noChangeArrowheads="1"/>
            </p:cNvSpPr>
            <p:nvPr/>
          </p:nvSpPr>
          <p:spPr bwMode="auto">
            <a:xfrm>
              <a:off x="2233" y="714"/>
              <a:ext cx="1028" cy="511"/>
            </a:xfrm>
            <a:prstGeom prst="rect">
              <a:avLst/>
            </a:prstGeom>
            <a:solidFill>
              <a:schemeClr val="bg1"/>
            </a:solidFill>
            <a:ln w="9525">
              <a:noFill/>
              <a:miter lim="800000"/>
              <a:headEnd/>
              <a:tailEnd/>
            </a:ln>
          </p:spPr>
          <p:txBody>
            <a:bodyPr anchor="ctr"/>
            <a:lstStyle/>
            <a:p>
              <a:pPr marL="92075"/>
              <a:r>
                <a:rPr lang="en-US" sz="1600" b="1"/>
                <a:t>Gynoid Obesity </a:t>
              </a:r>
            </a:p>
          </p:txBody>
        </p:sp>
        <p:sp>
          <p:nvSpPr>
            <p:cNvPr id="10248" name="Rectangle 35"/>
            <p:cNvSpPr>
              <a:spLocks noChangeArrowheads="1"/>
            </p:cNvSpPr>
            <p:nvPr/>
          </p:nvSpPr>
          <p:spPr bwMode="auto">
            <a:xfrm>
              <a:off x="2229" y="715"/>
              <a:ext cx="30" cy="510"/>
            </a:xfrm>
            <a:prstGeom prst="rect">
              <a:avLst/>
            </a:prstGeom>
            <a:solidFill>
              <a:srgbClr val="B00000"/>
            </a:solidFill>
            <a:ln w="9525">
              <a:noFill/>
              <a:miter lim="800000"/>
              <a:headEnd/>
              <a:tailEnd/>
            </a:ln>
          </p:spPr>
          <p:txBody>
            <a:bodyPr wrap="none" anchor="ctr"/>
            <a:lstStyle/>
            <a:p>
              <a:pPr algn="ctr"/>
              <a:endParaRPr lang="fr-FR" sz="1600" b="1"/>
            </a:p>
          </p:txBody>
        </p:sp>
      </p:grpSp>
      <p:sp>
        <p:nvSpPr>
          <p:cNvPr id="10246" name="Rectangle 37"/>
          <p:cNvSpPr>
            <a:spLocks noChangeArrowheads="1"/>
          </p:cNvSpPr>
          <p:nvPr/>
        </p:nvSpPr>
        <p:spPr bwMode="auto">
          <a:xfrm>
            <a:off x="5575300" y="6356350"/>
            <a:ext cx="3308350" cy="369888"/>
          </a:xfrm>
          <a:prstGeom prst="rect">
            <a:avLst/>
          </a:prstGeom>
          <a:solidFill>
            <a:srgbClr val="D8ECEA">
              <a:alpha val="89018"/>
            </a:srgbClr>
          </a:solidFill>
          <a:ln w="9525">
            <a:miter lim="800000"/>
            <a:headEnd/>
            <a:tailEnd/>
          </a:ln>
          <a:scene3d>
            <a:camera prst="legacyObliqueTopRight"/>
            <a:lightRig rig="legacyFlat4" dir="b"/>
          </a:scene3d>
          <a:sp3d extrusionH="201600" prstMaterial="legacyMatte">
            <a:bevelT w="13500" h="13500" prst="angle"/>
            <a:bevelB w="13500" h="13500" prst="angle"/>
            <a:extrusionClr>
              <a:srgbClr val="D8ECEA"/>
            </a:extrusionClr>
          </a:sp3d>
        </p:spPr>
        <p:txBody>
          <a:bodyPr wrap="none" anchor="ctr">
            <a:flatTx/>
          </a:bodyPr>
          <a:lstStyle/>
          <a:p>
            <a:r>
              <a:rPr lang="fr-CA" sz="1000"/>
              <a:t>Adapted from Vague J Presse Med 1947; 30: 339-40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 3" descr="52-INFL-AGE-Fig1-FILM_fond.png"/>
          <p:cNvPicPr>
            <a:picLocks noChangeAspect="1"/>
          </p:cNvPicPr>
          <p:nvPr/>
        </p:nvPicPr>
        <p:blipFill>
          <a:blip r:embed="rId2" cstate="print"/>
          <a:srcRect/>
          <a:stretch>
            <a:fillRect/>
          </a:stretch>
        </p:blipFill>
        <p:spPr bwMode="auto">
          <a:xfrm>
            <a:off x="1058863" y="931863"/>
            <a:ext cx="5988050" cy="5262562"/>
          </a:xfrm>
          <a:prstGeom prst="rect">
            <a:avLst/>
          </a:prstGeom>
          <a:noFill/>
          <a:ln w="9525">
            <a:noFill/>
            <a:miter lim="800000"/>
            <a:headEnd/>
            <a:tailEnd/>
          </a:ln>
        </p:spPr>
      </p:pic>
      <p:sp>
        <p:nvSpPr>
          <p:cNvPr id="11267" name="Titre 1"/>
          <p:cNvSpPr>
            <a:spLocks noGrp="1"/>
          </p:cNvSpPr>
          <p:nvPr>
            <p:ph type="title"/>
          </p:nvPr>
        </p:nvSpPr>
        <p:spPr>
          <a:xfrm>
            <a:off x="179388" y="63500"/>
            <a:ext cx="8280400" cy="708025"/>
          </a:xfrm>
        </p:spPr>
        <p:txBody>
          <a:bodyPr/>
          <a:lstStyle/>
          <a:p>
            <a:r>
              <a:rPr lang="en-US" sz="2000">
                <a:solidFill>
                  <a:schemeClr val="tx1"/>
                </a:solidFill>
              </a:rPr>
              <a:t>AGE-RELATED CHANGES IN INTRA-ABDOMINAL ADIPOSE TISSUE DISTRIBUTION IN (a) MEN AND (b) WOMEN</a:t>
            </a:r>
            <a:endParaRPr lang="fr-FR" sz="2000">
              <a:solidFill>
                <a:schemeClr val="tx1"/>
              </a:solidFill>
            </a:endParaRPr>
          </a:p>
        </p:txBody>
      </p:sp>
      <p:sp>
        <p:nvSpPr>
          <p:cNvPr id="11268" name="ZoneTexte 4"/>
          <p:cNvSpPr txBox="1">
            <a:spLocks noChangeArrowheads="1"/>
          </p:cNvSpPr>
          <p:nvPr/>
        </p:nvSpPr>
        <p:spPr bwMode="auto">
          <a:xfrm>
            <a:off x="1003300" y="869950"/>
            <a:ext cx="403225" cy="307975"/>
          </a:xfrm>
          <a:prstGeom prst="rect">
            <a:avLst/>
          </a:prstGeom>
          <a:noFill/>
          <a:ln w="9525">
            <a:noFill/>
            <a:miter lim="800000"/>
            <a:headEnd/>
            <a:tailEnd/>
          </a:ln>
        </p:spPr>
        <p:txBody>
          <a:bodyPr wrap="none">
            <a:spAutoFit/>
          </a:bodyPr>
          <a:lstStyle/>
          <a:p>
            <a:r>
              <a:rPr lang="fr-CA" sz="1400" b="1"/>
              <a:t>(a)</a:t>
            </a:r>
          </a:p>
        </p:txBody>
      </p:sp>
      <p:sp>
        <p:nvSpPr>
          <p:cNvPr id="11269" name="ZoneTexte 5"/>
          <p:cNvSpPr txBox="1">
            <a:spLocks noChangeArrowheads="1"/>
          </p:cNvSpPr>
          <p:nvPr/>
        </p:nvSpPr>
        <p:spPr bwMode="auto">
          <a:xfrm>
            <a:off x="995363" y="3559175"/>
            <a:ext cx="412750" cy="307975"/>
          </a:xfrm>
          <a:prstGeom prst="rect">
            <a:avLst/>
          </a:prstGeom>
          <a:noFill/>
          <a:ln w="9525">
            <a:noFill/>
            <a:miter lim="800000"/>
            <a:headEnd/>
            <a:tailEnd/>
          </a:ln>
        </p:spPr>
        <p:txBody>
          <a:bodyPr wrap="none">
            <a:spAutoFit/>
          </a:bodyPr>
          <a:lstStyle/>
          <a:p>
            <a:r>
              <a:rPr lang="fr-CA" sz="1400" b="1"/>
              <a:t>(b)</a:t>
            </a:r>
          </a:p>
        </p:txBody>
      </p:sp>
      <p:sp>
        <p:nvSpPr>
          <p:cNvPr id="11270" name="ZoneTexte 6"/>
          <p:cNvSpPr txBox="1">
            <a:spLocks noChangeArrowheads="1"/>
          </p:cNvSpPr>
          <p:nvPr/>
        </p:nvSpPr>
        <p:spPr bwMode="auto">
          <a:xfrm rot="-5400000">
            <a:off x="-1122362" y="3359150"/>
            <a:ext cx="3506788" cy="338137"/>
          </a:xfrm>
          <a:prstGeom prst="rect">
            <a:avLst/>
          </a:prstGeom>
          <a:noFill/>
          <a:ln w="9525">
            <a:noFill/>
            <a:miter lim="800000"/>
            <a:headEnd/>
            <a:tailEnd/>
          </a:ln>
        </p:spPr>
        <p:txBody>
          <a:bodyPr wrap="none">
            <a:spAutoFit/>
          </a:bodyPr>
          <a:lstStyle/>
          <a:p>
            <a:r>
              <a:rPr lang="fr-CA" sz="1600" b="1"/>
              <a:t>Relative segmental fat volume (%)</a:t>
            </a:r>
          </a:p>
        </p:txBody>
      </p:sp>
      <p:sp>
        <p:nvSpPr>
          <p:cNvPr id="11271" name="Rectangle 37"/>
          <p:cNvSpPr>
            <a:spLocks noChangeArrowheads="1"/>
          </p:cNvSpPr>
          <p:nvPr/>
        </p:nvSpPr>
        <p:spPr bwMode="auto">
          <a:xfrm>
            <a:off x="5899150" y="6311900"/>
            <a:ext cx="3055938" cy="369888"/>
          </a:xfrm>
          <a:prstGeom prst="rect">
            <a:avLst/>
          </a:prstGeom>
          <a:solidFill>
            <a:srgbClr val="D8ECEA">
              <a:alpha val="89018"/>
            </a:srgbClr>
          </a:solidFill>
          <a:ln w="9525">
            <a:miter lim="800000"/>
            <a:headEnd/>
            <a:tailEnd/>
          </a:ln>
          <a:scene3d>
            <a:camera prst="legacyObliqueTopRight"/>
            <a:lightRig rig="legacyFlat4" dir="b"/>
          </a:scene3d>
          <a:sp3d extrusionH="201600" prstMaterial="legacyMatte">
            <a:bevelT w="13500" h="13500" prst="angle"/>
            <a:bevelB w="13500" h="13500" prst="angle"/>
            <a:extrusionClr>
              <a:srgbClr val="D8ECEA"/>
            </a:extrusionClr>
          </a:sp3d>
        </p:spPr>
        <p:txBody>
          <a:bodyPr wrap="none" anchor="ctr">
            <a:flatTx/>
          </a:bodyPr>
          <a:lstStyle/>
          <a:p>
            <a:r>
              <a:rPr lang="fr-CA" sz="1000"/>
              <a:t>From Kotani K et al. Int J Obes 1994; 18: 207-12</a:t>
            </a:r>
          </a:p>
          <a:p>
            <a:r>
              <a:rPr lang="fr-CA" sz="1000"/>
              <a:t>Reproduced with permission</a:t>
            </a:r>
          </a:p>
        </p:txBody>
      </p:sp>
      <p:sp>
        <p:nvSpPr>
          <p:cNvPr id="9" name="Rogner un rectangle à un seul coin 8"/>
          <p:cNvSpPr/>
          <p:nvPr/>
        </p:nvSpPr>
        <p:spPr>
          <a:xfrm flipH="1">
            <a:off x="7005919" y="959223"/>
            <a:ext cx="721657" cy="143437"/>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900" b="1" kern="100" dirty="0">
                <a:solidFill>
                  <a:schemeClr val="tx1"/>
                </a:solidFill>
              </a:rPr>
              <a:t>Head</a:t>
            </a:r>
          </a:p>
        </p:txBody>
      </p:sp>
      <p:sp>
        <p:nvSpPr>
          <p:cNvPr id="10" name="Rogner un rectangle à un seul coin 9"/>
          <p:cNvSpPr/>
          <p:nvPr/>
        </p:nvSpPr>
        <p:spPr>
          <a:xfrm flipH="1">
            <a:off x="7005919" y="1129552"/>
            <a:ext cx="721657" cy="143437"/>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900" b="1" kern="100" dirty="0" err="1">
                <a:solidFill>
                  <a:schemeClr val="tx1"/>
                </a:solidFill>
              </a:rPr>
              <a:t>Forearm</a:t>
            </a:r>
            <a:endParaRPr lang="fr-CA" sz="900" b="1" kern="100" dirty="0">
              <a:solidFill>
                <a:schemeClr val="tx1"/>
              </a:solidFill>
            </a:endParaRPr>
          </a:p>
        </p:txBody>
      </p:sp>
      <p:sp>
        <p:nvSpPr>
          <p:cNvPr id="11" name="Rogner un rectangle à un seul coin 10"/>
          <p:cNvSpPr/>
          <p:nvPr/>
        </p:nvSpPr>
        <p:spPr>
          <a:xfrm flipH="1">
            <a:off x="7005919" y="1299881"/>
            <a:ext cx="721657" cy="143437"/>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900" b="1" kern="100" dirty="0" err="1">
                <a:solidFill>
                  <a:schemeClr val="tx1"/>
                </a:solidFill>
              </a:rPr>
              <a:t>Upper</a:t>
            </a:r>
            <a:r>
              <a:rPr lang="fr-CA" sz="900" b="1" kern="100" dirty="0">
                <a:solidFill>
                  <a:schemeClr val="tx1"/>
                </a:solidFill>
              </a:rPr>
              <a:t> arm</a:t>
            </a:r>
          </a:p>
        </p:txBody>
      </p:sp>
      <p:sp>
        <p:nvSpPr>
          <p:cNvPr id="12" name="Rogner un rectangle à un seul coin 11"/>
          <p:cNvSpPr/>
          <p:nvPr/>
        </p:nvSpPr>
        <p:spPr>
          <a:xfrm flipH="1">
            <a:off x="7005919" y="1470210"/>
            <a:ext cx="721657" cy="143437"/>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900" b="1" kern="100" dirty="0" err="1">
                <a:solidFill>
                  <a:schemeClr val="tx1"/>
                </a:solidFill>
              </a:rPr>
              <a:t>Chest</a:t>
            </a:r>
            <a:endParaRPr lang="fr-CA" sz="900" b="1" kern="100" dirty="0">
              <a:solidFill>
                <a:schemeClr val="tx1"/>
              </a:solidFill>
            </a:endParaRPr>
          </a:p>
        </p:txBody>
      </p:sp>
      <p:sp>
        <p:nvSpPr>
          <p:cNvPr id="13" name="Rogner un rectangle à un seul coin 12"/>
          <p:cNvSpPr/>
          <p:nvPr/>
        </p:nvSpPr>
        <p:spPr>
          <a:xfrm flipH="1">
            <a:off x="1199029" y="3334870"/>
            <a:ext cx="593912" cy="152401"/>
          </a:xfrm>
          <a:prstGeom prst="snip1Rect">
            <a:avLst>
              <a:gd name="adj" fmla="val 13394"/>
            </a:avLst>
          </a:prstGeom>
          <a:solidFill>
            <a:schemeClr val="bg1"/>
          </a:solidFill>
          <a:ln w="12700">
            <a:no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800" b="1" kern="100" dirty="0">
                <a:solidFill>
                  <a:schemeClr val="tx1"/>
                </a:solidFill>
              </a:rPr>
              <a:t>Age (</a:t>
            </a:r>
            <a:r>
              <a:rPr lang="fr-CA" sz="800" b="1" kern="100" dirty="0" err="1">
                <a:solidFill>
                  <a:schemeClr val="tx1"/>
                </a:solidFill>
              </a:rPr>
              <a:t>years</a:t>
            </a:r>
            <a:r>
              <a:rPr lang="fr-CA" sz="800" b="1" kern="100" dirty="0">
                <a:solidFill>
                  <a:schemeClr val="tx1"/>
                </a:solidFill>
              </a:rPr>
              <a:t>)</a:t>
            </a:r>
          </a:p>
        </p:txBody>
      </p:sp>
      <p:sp>
        <p:nvSpPr>
          <p:cNvPr id="15" name="Rogner un rectangle à un seul coin 14"/>
          <p:cNvSpPr/>
          <p:nvPr/>
        </p:nvSpPr>
        <p:spPr>
          <a:xfrm flipH="1">
            <a:off x="1190065" y="6024282"/>
            <a:ext cx="593912" cy="152401"/>
          </a:xfrm>
          <a:prstGeom prst="snip1Rect">
            <a:avLst>
              <a:gd name="adj" fmla="val 13394"/>
            </a:avLst>
          </a:prstGeom>
          <a:solidFill>
            <a:schemeClr val="bg1"/>
          </a:solidFill>
          <a:ln w="12700">
            <a:no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800" b="1" kern="100" dirty="0">
                <a:solidFill>
                  <a:schemeClr val="tx1"/>
                </a:solidFill>
              </a:rPr>
              <a:t>Age (</a:t>
            </a:r>
            <a:r>
              <a:rPr lang="fr-CA" sz="800" b="1" kern="100" dirty="0" err="1">
                <a:solidFill>
                  <a:schemeClr val="tx1"/>
                </a:solidFill>
              </a:rPr>
              <a:t>years</a:t>
            </a:r>
            <a:r>
              <a:rPr lang="fr-CA" sz="800" b="1" kern="100" dirty="0">
                <a:solidFill>
                  <a:schemeClr val="tx1"/>
                </a:solidFill>
              </a:rPr>
              <a:t>)</a:t>
            </a:r>
          </a:p>
        </p:txBody>
      </p:sp>
      <p:sp>
        <p:nvSpPr>
          <p:cNvPr id="16" name="Rogner un rectangle à un seul coin 15"/>
          <p:cNvSpPr/>
          <p:nvPr/>
        </p:nvSpPr>
        <p:spPr>
          <a:xfrm flipH="1">
            <a:off x="7005919" y="3648634"/>
            <a:ext cx="721657" cy="143437"/>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900" b="1" kern="100" dirty="0">
                <a:solidFill>
                  <a:schemeClr val="tx1"/>
                </a:solidFill>
              </a:rPr>
              <a:t>Head</a:t>
            </a:r>
          </a:p>
        </p:txBody>
      </p:sp>
      <p:sp>
        <p:nvSpPr>
          <p:cNvPr id="17" name="Rogner un rectangle à un seul coin 16"/>
          <p:cNvSpPr/>
          <p:nvPr/>
        </p:nvSpPr>
        <p:spPr>
          <a:xfrm flipH="1">
            <a:off x="7005919" y="3818963"/>
            <a:ext cx="721657" cy="143437"/>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900" b="1" kern="100" dirty="0" err="1">
                <a:solidFill>
                  <a:schemeClr val="tx1"/>
                </a:solidFill>
              </a:rPr>
              <a:t>Forearm</a:t>
            </a:r>
            <a:endParaRPr lang="fr-CA" sz="900" b="1" kern="100" dirty="0">
              <a:solidFill>
                <a:schemeClr val="tx1"/>
              </a:solidFill>
            </a:endParaRPr>
          </a:p>
        </p:txBody>
      </p:sp>
      <p:sp>
        <p:nvSpPr>
          <p:cNvPr id="18" name="Rogner un rectangle à un seul coin 17"/>
          <p:cNvSpPr/>
          <p:nvPr/>
        </p:nvSpPr>
        <p:spPr>
          <a:xfrm flipH="1">
            <a:off x="7005919" y="3989292"/>
            <a:ext cx="721657" cy="143437"/>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900" b="1" kern="100" dirty="0" err="1">
                <a:solidFill>
                  <a:schemeClr val="tx1"/>
                </a:solidFill>
              </a:rPr>
              <a:t>Upper</a:t>
            </a:r>
            <a:r>
              <a:rPr lang="fr-CA" sz="900" b="1" kern="100" dirty="0">
                <a:solidFill>
                  <a:schemeClr val="tx1"/>
                </a:solidFill>
              </a:rPr>
              <a:t> arm</a:t>
            </a:r>
          </a:p>
        </p:txBody>
      </p:sp>
      <p:sp>
        <p:nvSpPr>
          <p:cNvPr id="19" name="Rogner un rectangle à un seul coin 18"/>
          <p:cNvSpPr/>
          <p:nvPr/>
        </p:nvSpPr>
        <p:spPr>
          <a:xfrm flipH="1">
            <a:off x="7005919" y="4159621"/>
            <a:ext cx="721657" cy="143437"/>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900" b="1" kern="100" dirty="0" err="1">
                <a:solidFill>
                  <a:schemeClr val="tx1"/>
                </a:solidFill>
              </a:rPr>
              <a:t>Chest</a:t>
            </a:r>
            <a:endParaRPr lang="fr-CA" sz="900" b="1" kern="100" dirty="0">
              <a:solidFill>
                <a:schemeClr val="tx1"/>
              </a:solidFill>
            </a:endParaRPr>
          </a:p>
        </p:txBody>
      </p:sp>
      <p:sp>
        <p:nvSpPr>
          <p:cNvPr id="20" name="Rogner un rectangle à un seul coin 19"/>
          <p:cNvSpPr/>
          <p:nvPr/>
        </p:nvSpPr>
        <p:spPr>
          <a:xfrm flipH="1">
            <a:off x="7005919" y="2599764"/>
            <a:ext cx="721657" cy="143437"/>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900" b="1" kern="100" dirty="0" err="1">
                <a:solidFill>
                  <a:schemeClr val="tx1"/>
                </a:solidFill>
              </a:rPr>
              <a:t>Thigh</a:t>
            </a:r>
            <a:endParaRPr lang="fr-CA" sz="900" b="1" kern="100" dirty="0">
              <a:solidFill>
                <a:schemeClr val="tx1"/>
              </a:solidFill>
            </a:endParaRPr>
          </a:p>
        </p:txBody>
      </p:sp>
      <p:sp>
        <p:nvSpPr>
          <p:cNvPr id="21" name="Rogner un rectangle à un seul coin 20"/>
          <p:cNvSpPr/>
          <p:nvPr/>
        </p:nvSpPr>
        <p:spPr>
          <a:xfrm flipH="1">
            <a:off x="7005919" y="2770093"/>
            <a:ext cx="721657" cy="143437"/>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900" b="1" kern="100" dirty="0">
                <a:solidFill>
                  <a:schemeClr val="tx1"/>
                </a:solidFill>
              </a:rPr>
              <a:t>Calf</a:t>
            </a:r>
          </a:p>
        </p:txBody>
      </p:sp>
      <p:sp>
        <p:nvSpPr>
          <p:cNvPr id="22" name="Rogner un rectangle à un seul coin 21"/>
          <p:cNvSpPr/>
          <p:nvPr/>
        </p:nvSpPr>
        <p:spPr>
          <a:xfrm flipH="1">
            <a:off x="7005919" y="5289176"/>
            <a:ext cx="721657" cy="143437"/>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900" b="1" kern="100" dirty="0" err="1">
                <a:solidFill>
                  <a:schemeClr val="tx1"/>
                </a:solidFill>
              </a:rPr>
              <a:t>Thigh</a:t>
            </a:r>
            <a:endParaRPr lang="fr-CA" sz="900" b="1" kern="100" dirty="0">
              <a:solidFill>
                <a:schemeClr val="tx1"/>
              </a:solidFill>
            </a:endParaRPr>
          </a:p>
        </p:txBody>
      </p:sp>
      <p:sp>
        <p:nvSpPr>
          <p:cNvPr id="23" name="Rogner un rectangle à un seul coin 22"/>
          <p:cNvSpPr/>
          <p:nvPr/>
        </p:nvSpPr>
        <p:spPr>
          <a:xfrm flipH="1">
            <a:off x="7005919" y="5459505"/>
            <a:ext cx="721657" cy="143437"/>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900" b="1" kern="100" dirty="0">
                <a:solidFill>
                  <a:schemeClr val="tx1"/>
                </a:solidFill>
              </a:rPr>
              <a:t>Calf</a:t>
            </a:r>
          </a:p>
        </p:txBody>
      </p:sp>
      <p:sp>
        <p:nvSpPr>
          <p:cNvPr id="24" name="Rogner un rectangle à un seul coin 23"/>
          <p:cNvSpPr/>
          <p:nvPr/>
        </p:nvSpPr>
        <p:spPr>
          <a:xfrm flipH="1">
            <a:off x="7005638" y="1765300"/>
            <a:ext cx="1273175" cy="304800"/>
          </a:xfrm>
          <a:prstGeom prst="snip1Rect">
            <a:avLst>
              <a:gd name="adj" fmla="val 11904"/>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1000" b="1" dirty="0"/>
              <a:t>Abdomen</a:t>
            </a:r>
          </a:p>
          <a:p>
            <a:pPr algn="ctr">
              <a:defRPr/>
            </a:pPr>
            <a:r>
              <a:rPr lang="fr-CA" sz="1000" b="1" dirty="0"/>
              <a:t>(</a:t>
            </a:r>
            <a:r>
              <a:rPr lang="fr-CA" sz="1000" b="1" dirty="0" err="1"/>
              <a:t>subcutaneous</a:t>
            </a:r>
            <a:r>
              <a:rPr lang="fr-CA" sz="1000" b="1" dirty="0"/>
              <a:t>)</a:t>
            </a:r>
          </a:p>
        </p:txBody>
      </p:sp>
      <p:sp>
        <p:nvSpPr>
          <p:cNvPr id="25" name="Rogner un rectangle à un seul coin 24"/>
          <p:cNvSpPr/>
          <p:nvPr/>
        </p:nvSpPr>
        <p:spPr>
          <a:xfrm flipH="1">
            <a:off x="7005638" y="4454525"/>
            <a:ext cx="1273175" cy="306388"/>
          </a:xfrm>
          <a:prstGeom prst="snip1Rect">
            <a:avLst>
              <a:gd name="adj" fmla="val 11904"/>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1000" b="1" dirty="0"/>
              <a:t>Abdomen</a:t>
            </a:r>
          </a:p>
          <a:p>
            <a:pPr algn="ctr">
              <a:defRPr/>
            </a:pPr>
            <a:r>
              <a:rPr lang="fr-CA" sz="1000" b="1" dirty="0"/>
              <a:t>(</a:t>
            </a:r>
            <a:r>
              <a:rPr lang="fr-CA" sz="1000" b="1" dirty="0" err="1"/>
              <a:t>subcutaneous</a:t>
            </a:r>
            <a:r>
              <a:rPr lang="fr-CA" sz="1000" b="1" dirty="0"/>
              <a:t>)</a:t>
            </a:r>
          </a:p>
        </p:txBody>
      </p:sp>
      <p:sp>
        <p:nvSpPr>
          <p:cNvPr id="26" name="Rogner un rectangle à un seul coin 25"/>
          <p:cNvSpPr/>
          <p:nvPr/>
        </p:nvSpPr>
        <p:spPr>
          <a:xfrm flipH="1">
            <a:off x="7005638" y="2124075"/>
            <a:ext cx="1273175" cy="304800"/>
          </a:xfrm>
          <a:prstGeom prst="snip1Rect">
            <a:avLst>
              <a:gd name="adj" fmla="val 11904"/>
            </a:avLst>
          </a:prstGeom>
          <a:gradFill>
            <a:gsLst>
              <a:gs pos="0">
                <a:srgbClr val="B40000"/>
              </a:gs>
              <a:gs pos="52000">
                <a:srgbClr val="640000"/>
              </a:gs>
            </a:gsLst>
            <a:lin ang="16200000" scaled="1"/>
          </a:gradFill>
          <a:ln>
            <a:solidFill>
              <a:srgbClr val="B40000"/>
            </a:solid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1000" b="1" dirty="0"/>
              <a:t>Abdomen</a:t>
            </a:r>
          </a:p>
          <a:p>
            <a:pPr algn="ctr">
              <a:defRPr/>
            </a:pPr>
            <a:r>
              <a:rPr lang="fr-CA" sz="1000" b="1" dirty="0"/>
              <a:t>(intra-abdominal)</a:t>
            </a:r>
          </a:p>
        </p:txBody>
      </p:sp>
      <p:sp>
        <p:nvSpPr>
          <p:cNvPr id="27" name="Rogner un rectangle à un seul coin 26"/>
          <p:cNvSpPr/>
          <p:nvPr/>
        </p:nvSpPr>
        <p:spPr>
          <a:xfrm flipH="1">
            <a:off x="7005638" y="4822825"/>
            <a:ext cx="1273175" cy="304800"/>
          </a:xfrm>
          <a:prstGeom prst="snip1Rect">
            <a:avLst>
              <a:gd name="adj" fmla="val 11904"/>
            </a:avLst>
          </a:prstGeom>
          <a:gradFill>
            <a:gsLst>
              <a:gs pos="0">
                <a:srgbClr val="B40000"/>
              </a:gs>
              <a:gs pos="52000">
                <a:srgbClr val="640000"/>
              </a:gs>
            </a:gsLst>
            <a:lin ang="16200000" scaled="1"/>
          </a:gradFill>
          <a:ln>
            <a:solidFill>
              <a:srgbClr val="B40000"/>
            </a:solid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1000" b="1" dirty="0"/>
              <a:t>Abdomen</a:t>
            </a:r>
          </a:p>
          <a:p>
            <a:pPr algn="ctr">
              <a:defRPr/>
            </a:pPr>
            <a:r>
              <a:rPr lang="fr-CA" sz="1000" b="1" dirty="0"/>
              <a:t>(intra-abdominal)</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 4" descr="54-INF-AGE-F2-FILM_fond.pn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2291" name="Titre 1"/>
          <p:cNvSpPr>
            <a:spLocks noGrp="1"/>
          </p:cNvSpPr>
          <p:nvPr>
            <p:ph type="title"/>
          </p:nvPr>
        </p:nvSpPr>
        <p:spPr>
          <a:xfrm>
            <a:off x="179388" y="63500"/>
            <a:ext cx="8280400" cy="708025"/>
          </a:xfrm>
        </p:spPr>
        <p:txBody>
          <a:bodyPr/>
          <a:lstStyle/>
          <a:p>
            <a:r>
              <a:rPr lang="en-US" sz="2000">
                <a:solidFill>
                  <a:schemeClr val="tx1"/>
                </a:solidFill>
              </a:rPr>
              <a:t>FOUR-YEAR CHANGES IN INTRA-ABDOMINAL ADIPOSE TISSUE</a:t>
            </a:r>
            <a:br>
              <a:rPr lang="en-US" sz="2000">
                <a:solidFill>
                  <a:schemeClr val="tx1"/>
                </a:solidFill>
              </a:rPr>
            </a:br>
            <a:r>
              <a:rPr lang="en-US" sz="2000">
                <a:solidFill>
                  <a:schemeClr val="tx1"/>
                </a:solidFill>
              </a:rPr>
              <a:t>IN WHITE VS. AFRICAN-AMERICAN WOMEN</a:t>
            </a:r>
            <a:endParaRPr lang="fr-FR" sz="2000">
              <a:solidFill>
                <a:schemeClr val="tx1"/>
              </a:solidFill>
            </a:endParaRPr>
          </a:p>
        </p:txBody>
      </p:sp>
      <p:sp>
        <p:nvSpPr>
          <p:cNvPr id="12292" name="ZoneTexte 5"/>
          <p:cNvSpPr txBox="1">
            <a:spLocks noChangeArrowheads="1"/>
          </p:cNvSpPr>
          <p:nvPr/>
        </p:nvSpPr>
        <p:spPr bwMode="auto">
          <a:xfrm rot="-5400000">
            <a:off x="-1612106" y="3329781"/>
            <a:ext cx="4452938" cy="384175"/>
          </a:xfrm>
          <a:prstGeom prst="rect">
            <a:avLst/>
          </a:prstGeom>
          <a:noFill/>
          <a:ln w="9525">
            <a:noFill/>
            <a:miter lim="800000"/>
            <a:headEnd/>
            <a:tailEnd/>
          </a:ln>
        </p:spPr>
        <p:txBody>
          <a:bodyPr wrap="none">
            <a:spAutoFit/>
          </a:bodyPr>
          <a:lstStyle/>
          <a:p>
            <a:r>
              <a:rPr lang="fr-CA" sz="1900" b="1"/>
              <a:t>Intra-abdominal adipose tissue (cm</a:t>
            </a:r>
            <a:r>
              <a:rPr lang="fr-CA" sz="1900" b="1" baseline="30000"/>
              <a:t>2</a:t>
            </a:r>
            <a:r>
              <a:rPr lang="fr-CA" sz="1900" b="1"/>
              <a:t>)</a:t>
            </a:r>
          </a:p>
        </p:txBody>
      </p:sp>
      <p:sp>
        <p:nvSpPr>
          <p:cNvPr id="12293" name="ZoneTexte 6"/>
          <p:cNvSpPr txBox="1">
            <a:spLocks noChangeArrowheads="1"/>
          </p:cNvSpPr>
          <p:nvPr/>
        </p:nvSpPr>
        <p:spPr bwMode="auto">
          <a:xfrm>
            <a:off x="2079625" y="5862638"/>
            <a:ext cx="815975" cy="277812"/>
          </a:xfrm>
          <a:prstGeom prst="rect">
            <a:avLst/>
          </a:prstGeom>
          <a:noFill/>
          <a:ln w="9525">
            <a:noFill/>
            <a:miter lim="800000"/>
            <a:headEnd/>
            <a:tailEnd/>
          </a:ln>
        </p:spPr>
        <p:txBody>
          <a:bodyPr wrap="none">
            <a:spAutoFit/>
          </a:bodyPr>
          <a:lstStyle/>
          <a:p>
            <a:r>
              <a:rPr lang="fr-CA" sz="1200" b="1"/>
              <a:t>Baseline</a:t>
            </a:r>
          </a:p>
        </p:txBody>
      </p:sp>
      <p:sp>
        <p:nvSpPr>
          <p:cNvPr id="12294" name="ZoneTexte 7"/>
          <p:cNvSpPr txBox="1">
            <a:spLocks noChangeArrowheads="1"/>
          </p:cNvSpPr>
          <p:nvPr/>
        </p:nvSpPr>
        <p:spPr bwMode="auto">
          <a:xfrm>
            <a:off x="3565525" y="5862638"/>
            <a:ext cx="636588" cy="277812"/>
          </a:xfrm>
          <a:prstGeom prst="rect">
            <a:avLst/>
          </a:prstGeom>
          <a:noFill/>
          <a:ln w="9525">
            <a:noFill/>
            <a:miter lim="800000"/>
            <a:headEnd/>
            <a:tailEnd/>
          </a:ln>
        </p:spPr>
        <p:txBody>
          <a:bodyPr wrap="none">
            <a:spAutoFit/>
          </a:bodyPr>
          <a:lstStyle/>
          <a:p>
            <a:r>
              <a:rPr lang="fr-CA" sz="1200" b="1"/>
              <a:t>Year 1</a:t>
            </a:r>
          </a:p>
        </p:txBody>
      </p:sp>
      <p:sp>
        <p:nvSpPr>
          <p:cNvPr id="12295" name="ZoneTexte 8"/>
          <p:cNvSpPr txBox="1">
            <a:spLocks noChangeArrowheads="1"/>
          </p:cNvSpPr>
          <p:nvPr/>
        </p:nvSpPr>
        <p:spPr bwMode="auto">
          <a:xfrm>
            <a:off x="4872038" y="5862638"/>
            <a:ext cx="636587" cy="277812"/>
          </a:xfrm>
          <a:prstGeom prst="rect">
            <a:avLst/>
          </a:prstGeom>
          <a:noFill/>
          <a:ln w="9525">
            <a:noFill/>
            <a:miter lim="800000"/>
            <a:headEnd/>
            <a:tailEnd/>
          </a:ln>
        </p:spPr>
        <p:txBody>
          <a:bodyPr wrap="none">
            <a:spAutoFit/>
          </a:bodyPr>
          <a:lstStyle/>
          <a:p>
            <a:r>
              <a:rPr lang="fr-CA" sz="1200" b="1"/>
              <a:t>Year 2</a:t>
            </a:r>
          </a:p>
        </p:txBody>
      </p:sp>
      <p:sp>
        <p:nvSpPr>
          <p:cNvPr id="12296" name="ZoneTexte 9"/>
          <p:cNvSpPr txBox="1">
            <a:spLocks noChangeArrowheads="1"/>
          </p:cNvSpPr>
          <p:nvPr/>
        </p:nvSpPr>
        <p:spPr bwMode="auto">
          <a:xfrm>
            <a:off x="7485063" y="5862638"/>
            <a:ext cx="636587" cy="277812"/>
          </a:xfrm>
          <a:prstGeom prst="rect">
            <a:avLst/>
          </a:prstGeom>
          <a:noFill/>
          <a:ln w="9525">
            <a:noFill/>
            <a:miter lim="800000"/>
            <a:headEnd/>
            <a:tailEnd/>
          </a:ln>
        </p:spPr>
        <p:txBody>
          <a:bodyPr wrap="none">
            <a:spAutoFit/>
          </a:bodyPr>
          <a:lstStyle/>
          <a:p>
            <a:r>
              <a:rPr lang="fr-CA" sz="1200" b="1"/>
              <a:t>Year 4</a:t>
            </a:r>
          </a:p>
        </p:txBody>
      </p:sp>
      <p:sp>
        <p:nvSpPr>
          <p:cNvPr id="12297" name="ZoneTexte 10"/>
          <p:cNvSpPr txBox="1">
            <a:spLocks noChangeArrowheads="1"/>
          </p:cNvSpPr>
          <p:nvPr/>
        </p:nvSpPr>
        <p:spPr bwMode="auto">
          <a:xfrm>
            <a:off x="6178550" y="5862638"/>
            <a:ext cx="636588" cy="277812"/>
          </a:xfrm>
          <a:prstGeom prst="rect">
            <a:avLst/>
          </a:prstGeom>
          <a:noFill/>
          <a:ln w="9525">
            <a:noFill/>
            <a:miter lim="800000"/>
            <a:headEnd/>
            <a:tailEnd/>
          </a:ln>
        </p:spPr>
        <p:txBody>
          <a:bodyPr wrap="none">
            <a:spAutoFit/>
          </a:bodyPr>
          <a:lstStyle/>
          <a:p>
            <a:r>
              <a:rPr lang="fr-CA" sz="1200" b="1"/>
              <a:t>Year 3</a:t>
            </a:r>
          </a:p>
        </p:txBody>
      </p:sp>
      <p:sp>
        <p:nvSpPr>
          <p:cNvPr id="12298" name="Rectangle 37"/>
          <p:cNvSpPr>
            <a:spLocks noChangeArrowheads="1"/>
          </p:cNvSpPr>
          <p:nvPr/>
        </p:nvSpPr>
        <p:spPr bwMode="auto">
          <a:xfrm>
            <a:off x="5449888" y="6319838"/>
            <a:ext cx="3460750" cy="369887"/>
          </a:xfrm>
          <a:prstGeom prst="rect">
            <a:avLst/>
          </a:prstGeom>
          <a:solidFill>
            <a:srgbClr val="D8ECEA">
              <a:alpha val="89018"/>
            </a:srgbClr>
          </a:solidFill>
          <a:ln w="9525">
            <a:miter lim="800000"/>
            <a:headEnd/>
            <a:tailEnd/>
          </a:ln>
          <a:scene3d>
            <a:camera prst="legacyObliqueTopRight"/>
            <a:lightRig rig="legacyFlat4" dir="b"/>
          </a:scene3d>
          <a:sp3d extrusionH="201600" prstMaterial="legacyMatte">
            <a:bevelT w="13500" h="13500" prst="angle"/>
            <a:bevelB w="13500" h="13500" prst="angle"/>
            <a:extrusionClr>
              <a:srgbClr val="D8ECEA"/>
            </a:extrusionClr>
          </a:sp3d>
        </p:spPr>
        <p:txBody>
          <a:bodyPr wrap="none" anchor="ctr">
            <a:flatTx/>
          </a:bodyPr>
          <a:lstStyle/>
          <a:p>
            <a:r>
              <a:rPr lang="fr-CA" sz="1000"/>
              <a:t>From Lara-Castro C et al. Obes Res 2002; 10: 868-74</a:t>
            </a:r>
          </a:p>
          <a:p>
            <a:r>
              <a:rPr lang="fr-CA" sz="1000"/>
              <a:t>Reproduced with permission</a:t>
            </a:r>
          </a:p>
        </p:txBody>
      </p:sp>
      <p:sp>
        <p:nvSpPr>
          <p:cNvPr id="13" name="Rogner un rectangle à un seul coin 12"/>
          <p:cNvSpPr/>
          <p:nvPr/>
        </p:nvSpPr>
        <p:spPr>
          <a:xfrm flipH="1">
            <a:off x="2420470" y="1362635"/>
            <a:ext cx="2052919" cy="502023"/>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1400" b="1" kern="100" dirty="0">
                <a:solidFill>
                  <a:schemeClr val="tx1"/>
                </a:solidFill>
              </a:rPr>
              <a:t>White </a:t>
            </a:r>
            <a:r>
              <a:rPr lang="fr-CA" sz="1400" b="1" kern="100" dirty="0" err="1">
                <a:solidFill>
                  <a:schemeClr val="tx1"/>
                </a:solidFill>
              </a:rPr>
              <a:t>women</a:t>
            </a:r>
            <a:endParaRPr lang="fr-CA" sz="1400" b="1" kern="100" dirty="0">
              <a:solidFill>
                <a:schemeClr val="tx1"/>
              </a:solidFill>
            </a:endParaRPr>
          </a:p>
        </p:txBody>
      </p:sp>
      <p:pic>
        <p:nvPicPr>
          <p:cNvPr id="12302" name="Image 13" descr="marque_rouge_dégradé_2.png"/>
          <p:cNvPicPr>
            <a:picLocks noChangeAspect="1"/>
          </p:cNvPicPr>
          <p:nvPr/>
        </p:nvPicPr>
        <p:blipFill>
          <a:blip r:embed="rId3" cstate="print"/>
          <a:srcRect/>
          <a:stretch>
            <a:fillRect/>
          </a:stretch>
        </p:blipFill>
        <p:spPr bwMode="auto">
          <a:xfrm>
            <a:off x="2565400" y="1497013"/>
            <a:ext cx="247650" cy="233362"/>
          </a:xfrm>
          <a:prstGeom prst="rect">
            <a:avLst/>
          </a:prstGeom>
          <a:noFill/>
          <a:ln w="9525">
            <a:noFill/>
            <a:miter lim="800000"/>
            <a:headEnd/>
            <a:tailEnd/>
          </a:ln>
        </p:spPr>
      </p:pic>
      <p:sp>
        <p:nvSpPr>
          <p:cNvPr id="15" name="Rogner un rectangle à un seul coin 14"/>
          <p:cNvSpPr/>
          <p:nvPr/>
        </p:nvSpPr>
        <p:spPr>
          <a:xfrm flipH="1">
            <a:off x="2420470" y="1954306"/>
            <a:ext cx="2052919" cy="502023"/>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marL="358775">
              <a:defRPr/>
            </a:pPr>
            <a:r>
              <a:rPr lang="fr-CA" sz="1400" b="1" kern="100" dirty="0" err="1">
                <a:solidFill>
                  <a:schemeClr val="tx1"/>
                </a:solidFill>
              </a:rPr>
              <a:t>African</a:t>
            </a:r>
            <a:r>
              <a:rPr lang="fr-CA" sz="1400" b="1" kern="100" dirty="0">
                <a:solidFill>
                  <a:schemeClr val="tx1"/>
                </a:solidFill>
              </a:rPr>
              <a:t>-American</a:t>
            </a:r>
          </a:p>
          <a:p>
            <a:pPr marL="358775">
              <a:defRPr/>
            </a:pPr>
            <a:r>
              <a:rPr lang="fr-CA" sz="1400" b="1" kern="100" dirty="0" err="1">
                <a:solidFill>
                  <a:schemeClr val="tx1"/>
                </a:solidFill>
              </a:rPr>
              <a:t>women</a:t>
            </a:r>
            <a:endParaRPr lang="fr-CA" sz="1400" b="1" kern="100" dirty="0">
              <a:solidFill>
                <a:schemeClr val="tx1"/>
              </a:solidFill>
            </a:endParaRPr>
          </a:p>
        </p:txBody>
      </p:sp>
      <p:pic>
        <p:nvPicPr>
          <p:cNvPr id="12306" name="Image 15" descr="marque_bleue_dégradé.png"/>
          <p:cNvPicPr>
            <a:picLocks noChangeAspect="1"/>
          </p:cNvPicPr>
          <p:nvPr/>
        </p:nvPicPr>
        <p:blipFill>
          <a:blip r:embed="rId4" cstate="print"/>
          <a:srcRect/>
          <a:stretch>
            <a:fillRect/>
          </a:stretch>
        </p:blipFill>
        <p:spPr bwMode="auto">
          <a:xfrm>
            <a:off x="2497138" y="2051050"/>
            <a:ext cx="323850" cy="307975"/>
          </a:xfrm>
          <a:prstGeom prst="rect">
            <a:avLst/>
          </a:prstGeom>
          <a:noFill/>
          <a:ln w="9525">
            <a:noFill/>
            <a:miter lim="800000"/>
            <a:headEnd/>
            <a:tailEnd/>
          </a:ln>
        </p:spPr>
      </p:pic>
      <p:sp>
        <p:nvSpPr>
          <p:cNvPr id="17" name="Rogner un rectangle à un seul coin 16"/>
          <p:cNvSpPr/>
          <p:nvPr/>
        </p:nvSpPr>
        <p:spPr>
          <a:xfrm flipH="1">
            <a:off x="2347913" y="1282700"/>
            <a:ext cx="2197100" cy="1244600"/>
          </a:xfrm>
          <a:prstGeom prst="snip1Rect">
            <a:avLst>
              <a:gd name="adj" fmla="val 6097"/>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18" name="Rogner un rectangle à un seul coin 17"/>
          <p:cNvSpPr/>
          <p:nvPr/>
        </p:nvSpPr>
        <p:spPr>
          <a:xfrm flipH="1">
            <a:off x="6391275" y="4168775"/>
            <a:ext cx="1981200" cy="1022350"/>
          </a:xfrm>
          <a:prstGeom prst="snip1Rect">
            <a:avLst>
              <a:gd name="adj" fmla="val 6097"/>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19" name="Rogner un rectangle à un seul coin 18"/>
          <p:cNvSpPr/>
          <p:nvPr/>
        </p:nvSpPr>
        <p:spPr>
          <a:xfrm flipH="1">
            <a:off x="6445620" y="4231342"/>
            <a:ext cx="1864662" cy="412376"/>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1200" b="1" kern="100" dirty="0">
                <a:solidFill>
                  <a:schemeClr val="tx1"/>
                </a:solidFill>
              </a:rPr>
              <a:t>p&lt;0.01 for time </a:t>
            </a:r>
            <a:r>
              <a:rPr lang="fr-CA" sz="1200" b="1" kern="100" dirty="0" err="1">
                <a:solidFill>
                  <a:schemeClr val="tx1"/>
                </a:solidFill>
              </a:rPr>
              <a:t>effect</a:t>
            </a:r>
            <a:endParaRPr lang="fr-CA" sz="1200" b="1" kern="100" dirty="0">
              <a:solidFill>
                <a:schemeClr val="tx1"/>
              </a:solidFill>
            </a:endParaRPr>
          </a:p>
        </p:txBody>
      </p:sp>
      <p:sp>
        <p:nvSpPr>
          <p:cNvPr id="20" name="Rogner un rectangle à un seul coin 19"/>
          <p:cNvSpPr/>
          <p:nvPr/>
        </p:nvSpPr>
        <p:spPr>
          <a:xfrm flipH="1">
            <a:off x="6445620" y="4724400"/>
            <a:ext cx="1864662" cy="412376"/>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1200" b="1" kern="100" dirty="0">
                <a:solidFill>
                  <a:schemeClr val="tx1"/>
                </a:solidFill>
              </a:rPr>
              <a:t>p&lt;0.001 for race </a:t>
            </a:r>
            <a:r>
              <a:rPr lang="fr-CA" sz="1200" b="1" kern="100" dirty="0" err="1">
                <a:solidFill>
                  <a:schemeClr val="tx1"/>
                </a:solidFill>
              </a:rPr>
              <a:t>effect</a:t>
            </a:r>
            <a:endParaRPr lang="fr-CA" sz="1200" b="1" kern="100" dirty="0">
              <a:solidFill>
                <a:schemeClr val="tx1"/>
              </a:solidFill>
            </a:endParaRPr>
          </a:p>
        </p:txBody>
      </p:sp>
      <p:sp>
        <p:nvSpPr>
          <p:cNvPr id="21" name="Cube 20"/>
          <p:cNvSpPr/>
          <p:nvPr/>
        </p:nvSpPr>
        <p:spPr>
          <a:xfrm>
            <a:off x="2393950" y="2595563"/>
            <a:ext cx="2106613" cy="317500"/>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rIns="108000" anchor="ctr"/>
          <a:lstStyle/>
          <a:p>
            <a:pPr marL="179388" algn="ctr">
              <a:defRPr/>
            </a:pPr>
            <a:r>
              <a:rPr lang="fr-CA" sz="1200" b="1" dirty="0">
                <a:solidFill>
                  <a:schemeClr val="tx1"/>
                </a:solidFill>
              </a:rPr>
              <a:t>(n): </a:t>
            </a:r>
            <a:r>
              <a:rPr lang="fr-CA" sz="1200" b="1" dirty="0" err="1">
                <a:solidFill>
                  <a:schemeClr val="tx1"/>
                </a:solidFill>
              </a:rPr>
              <a:t>Number</a:t>
            </a:r>
            <a:r>
              <a:rPr lang="fr-CA" sz="1200" b="1" dirty="0">
                <a:solidFill>
                  <a:schemeClr val="tx1"/>
                </a:solidFill>
              </a:rPr>
              <a:t> of </a:t>
            </a:r>
            <a:r>
              <a:rPr lang="fr-CA" sz="1200" b="1" dirty="0" err="1">
                <a:solidFill>
                  <a:schemeClr val="tx1"/>
                </a:solidFill>
              </a:rPr>
              <a:t>subjects</a:t>
            </a:r>
            <a:endParaRPr lang="fr-CA" sz="1200" b="1"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60350" y="1122363"/>
            <a:ext cx="8748713" cy="4894262"/>
          </a:xfrm>
          <a:prstGeom prst="rect">
            <a:avLst/>
          </a:prstGeom>
          <a:solidFill>
            <a:srgbClr val="CCECFF">
              <a:alpha val="68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11267" name="Titre 1"/>
          <p:cNvSpPr>
            <a:spLocks noGrp="1"/>
          </p:cNvSpPr>
          <p:nvPr>
            <p:ph type="title"/>
          </p:nvPr>
        </p:nvSpPr>
        <p:spPr>
          <a:xfrm>
            <a:off x="215900" y="119063"/>
            <a:ext cx="8280400" cy="646112"/>
          </a:xfrm>
        </p:spPr>
        <p:txBody>
          <a:bodyPr/>
          <a:lstStyle/>
          <a:p>
            <a:r>
              <a:rPr lang="en-US" sz="1800">
                <a:solidFill>
                  <a:schemeClr val="tx1"/>
                </a:solidFill>
              </a:rPr>
              <a:t>WORLDWIDE PREVALENCE OF DIABETES IN 2000</a:t>
            </a:r>
            <a:br>
              <a:rPr lang="en-US" sz="1800">
                <a:solidFill>
                  <a:schemeClr val="tx1"/>
                </a:solidFill>
              </a:rPr>
            </a:br>
            <a:r>
              <a:rPr lang="en-US" sz="1800">
                <a:solidFill>
                  <a:schemeClr val="tx1"/>
                </a:solidFill>
              </a:rPr>
              <a:t>AND ESTIMATES FOR THE YEAR 2030 (IN MILLIONS)</a:t>
            </a:r>
            <a:endParaRPr lang="fr-CA" sz="1800">
              <a:solidFill>
                <a:schemeClr val="tx1"/>
              </a:solidFill>
            </a:endParaRPr>
          </a:p>
        </p:txBody>
      </p:sp>
      <p:pic>
        <p:nvPicPr>
          <p:cNvPr id="11268" name="Image 5" descr="6_Epidemio-Evide.png"/>
          <p:cNvPicPr>
            <a:picLocks noChangeAspect="1"/>
          </p:cNvPicPr>
          <p:nvPr/>
        </p:nvPicPr>
        <p:blipFill>
          <a:blip r:embed="rId2" cstate="print"/>
          <a:srcRect/>
          <a:stretch>
            <a:fillRect/>
          </a:stretch>
        </p:blipFill>
        <p:spPr bwMode="auto">
          <a:xfrm>
            <a:off x="527050" y="1176338"/>
            <a:ext cx="8423275" cy="4737100"/>
          </a:xfrm>
          <a:prstGeom prst="rect">
            <a:avLst/>
          </a:prstGeom>
          <a:noFill/>
          <a:ln w="9525">
            <a:noFill/>
            <a:miter lim="800000"/>
            <a:headEnd/>
            <a:tailEnd/>
          </a:ln>
        </p:spPr>
      </p:pic>
      <p:sp>
        <p:nvSpPr>
          <p:cNvPr id="8" name="Rectangle 7"/>
          <p:cNvSpPr/>
          <p:nvPr/>
        </p:nvSpPr>
        <p:spPr>
          <a:xfrm>
            <a:off x="895350" y="2224088"/>
            <a:ext cx="385763" cy="180975"/>
          </a:xfrm>
          <a:prstGeom prst="rect">
            <a:avLst/>
          </a:prstGeom>
          <a:solidFill>
            <a:schemeClr val="bg1">
              <a:alpha val="69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1200" b="1" dirty="0">
                <a:solidFill>
                  <a:schemeClr val="tx1"/>
                </a:solidFill>
              </a:rPr>
              <a:t>19.7</a:t>
            </a:r>
          </a:p>
        </p:txBody>
      </p:sp>
      <p:sp>
        <p:nvSpPr>
          <p:cNvPr id="9" name="Rectangle 8"/>
          <p:cNvSpPr/>
          <p:nvPr/>
        </p:nvSpPr>
        <p:spPr>
          <a:xfrm>
            <a:off x="1319213" y="2224088"/>
            <a:ext cx="385762" cy="180975"/>
          </a:xfrm>
          <a:prstGeom prst="rect">
            <a:avLst/>
          </a:prstGeom>
          <a:solidFill>
            <a:schemeClr val="bg1">
              <a:alpha val="69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1200" b="1" dirty="0">
                <a:solidFill>
                  <a:schemeClr val="tx1"/>
                </a:solidFill>
              </a:rPr>
              <a:t>33.9</a:t>
            </a:r>
          </a:p>
        </p:txBody>
      </p:sp>
      <p:sp>
        <p:nvSpPr>
          <p:cNvPr id="11271" name="ZoneTexte 9"/>
          <p:cNvSpPr txBox="1">
            <a:spLocks noChangeArrowheads="1"/>
          </p:cNvSpPr>
          <p:nvPr/>
        </p:nvSpPr>
        <p:spPr bwMode="auto">
          <a:xfrm>
            <a:off x="1023938" y="4640263"/>
            <a:ext cx="698500" cy="369887"/>
          </a:xfrm>
          <a:prstGeom prst="rect">
            <a:avLst/>
          </a:prstGeom>
          <a:noFill/>
          <a:ln w="9525">
            <a:noFill/>
            <a:miter lim="800000"/>
            <a:headEnd/>
            <a:tailEnd/>
          </a:ln>
        </p:spPr>
        <p:txBody>
          <a:bodyPr wrap="none">
            <a:spAutoFit/>
          </a:bodyPr>
          <a:lstStyle/>
          <a:p>
            <a:r>
              <a:rPr lang="fr-CA" b="1"/>
              <a:t>2000</a:t>
            </a:r>
          </a:p>
        </p:txBody>
      </p:sp>
      <p:sp>
        <p:nvSpPr>
          <p:cNvPr id="11272" name="ZoneTexte 10"/>
          <p:cNvSpPr txBox="1">
            <a:spLocks noChangeArrowheads="1"/>
          </p:cNvSpPr>
          <p:nvPr/>
        </p:nvSpPr>
        <p:spPr bwMode="auto">
          <a:xfrm>
            <a:off x="1023938" y="5232400"/>
            <a:ext cx="698500" cy="368300"/>
          </a:xfrm>
          <a:prstGeom prst="rect">
            <a:avLst/>
          </a:prstGeom>
          <a:noFill/>
          <a:ln w="9525">
            <a:noFill/>
            <a:miter lim="800000"/>
            <a:headEnd/>
            <a:tailEnd/>
          </a:ln>
        </p:spPr>
        <p:txBody>
          <a:bodyPr wrap="none">
            <a:spAutoFit/>
          </a:bodyPr>
          <a:lstStyle/>
          <a:p>
            <a:r>
              <a:rPr lang="fr-CA" b="1"/>
              <a:t>2030</a:t>
            </a:r>
          </a:p>
        </p:txBody>
      </p:sp>
      <p:sp>
        <p:nvSpPr>
          <p:cNvPr id="12" name="Rectangle 11"/>
          <p:cNvSpPr/>
          <p:nvPr/>
        </p:nvSpPr>
        <p:spPr>
          <a:xfrm>
            <a:off x="7258050" y="1571625"/>
            <a:ext cx="385763" cy="180975"/>
          </a:xfrm>
          <a:prstGeom prst="rect">
            <a:avLst/>
          </a:prstGeom>
          <a:solidFill>
            <a:schemeClr val="bg1">
              <a:alpha val="69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1200" b="1" dirty="0">
                <a:solidFill>
                  <a:schemeClr val="tx1"/>
                </a:solidFill>
              </a:rPr>
              <a:t>20.7</a:t>
            </a:r>
          </a:p>
        </p:txBody>
      </p:sp>
      <p:sp>
        <p:nvSpPr>
          <p:cNvPr id="13" name="Rectangle 12"/>
          <p:cNvSpPr/>
          <p:nvPr/>
        </p:nvSpPr>
        <p:spPr>
          <a:xfrm>
            <a:off x="7681913" y="1571625"/>
            <a:ext cx="385762" cy="180975"/>
          </a:xfrm>
          <a:prstGeom prst="rect">
            <a:avLst/>
          </a:prstGeom>
          <a:solidFill>
            <a:schemeClr val="bg1">
              <a:alpha val="69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1200" b="1" dirty="0">
                <a:solidFill>
                  <a:schemeClr val="tx1"/>
                </a:solidFill>
              </a:rPr>
              <a:t>42.3</a:t>
            </a:r>
          </a:p>
        </p:txBody>
      </p:sp>
      <p:sp>
        <p:nvSpPr>
          <p:cNvPr id="14" name="Rectangle 13"/>
          <p:cNvSpPr/>
          <p:nvPr/>
        </p:nvSpPr>
        <p:spPr>
          <a:xfrm>
            <a:off x="6056313" y="1935163"/>
            <a:ext cx="385762" cy="180975"/>
          </a:xfrm>
          <a:prstGeom prst="rect">
            <a:avLst/>
          </a:prstGeom>
          <a:solidFill>
            <a:schemeClr val="bg1">
              <a:alpha val="69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1200" b="1" dirty="0">
                <a:solidFill>
                  <a:schemeClr val="tx1"/>
                </a:solidFill>
              </a:rPr>
              <a:t>31.7</a:t>
            </a:r>
          </a:p>
        </p:txBody>
      </p:sp>
      <p:sp>
        <p:nvSpPr>
          <p:cNvPr id="15" name="Rectangle 14"/>
          <p:cNvSpPr/>
          <p:nvPr/>
        </p:nvSpPr>
        <p:spPr>
          <a:xfrm>
            <a:off x="6480175" y="1935163"/>
            <a:ext cx="385763" cy="180975"/>
          </a:xfrm>
          <a:prstGeom prst="rect">
            <a:avLst/>
          </a:prstGeom>
          <a:solidFill>
            <a:schemeClr val="bg1">
              <a:alpha val="69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1200" b="1" dirty="0">
                <a:solidFill>
                  <a:schemeClr val="tx1"/>
                </a:solidFill>
              </a:rPr>
              <a:t>79.4</a:t>
            </a:r>
          </a:p>
        </p:txBody>
      </p:sp>
      <p:sp>
        <p:nvSpPr>
          <p:cNvPr id="16" name="Rectangle 15"/>
          <p:cNvSpPr/>
          <p:nvPr/>
        </p:nvSpPr>
        <p:spPr>
          <a:xfrm>
            <a:off x="4100513" y="1527175"/>
            <a:ext cx="385762" cy="179388"/>
          </a:xfrm>
          <a:prstGeom prst="rect">
            <a:avLst/>
          </a:prstGeom>
          <a:solidFill>
            <a:schemeClr val="bg1">
              <a:alpha val="69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1200" b="1" dirty="0">
                <a:solidFill>
                  <a:schemeClr val="tx1"/>
                </a:solidFill>
              </a:rPr>
              <a:t>28.3</a:t>
            </a:r>
          </a:p>
        </p:txBody>
      </p:sp>
      <p:sp>
        <p:nvSpPr>
          <p:cNvPr id="17" name="Rectangle 16"/>
          <p:cNvSpPr/>
          <p:nvPr/>
        </p:nvSpPr>
        <p:spPr>
          <a:xfrm>
            <a:off x="4524375" y="1527175"/>
            <a:ext cx="385763" cy="179388"/>
          </a:xfrm>
          <a:prstGeom prst="rect">
            <a:avLst/>
          </a:prstGeom>
          <a:solidFill>
            <a:schemeClr val="bg1">
              <a:alpha val="69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1200" b="1" dirty="0">
                <a:solidFill>
                  <a:schemeClr val="tx1"/>
                </a:solidFill>
              </a:rPr>
              <a:t>37.4</a:t>
            </a:r>
          </a:p>
        </p:txBody>
      </p:sp>
      <p:sp>
        <p:nvSpPr>
          <p:cNvPr id="18" name="Rectangle 17"/>
          <p:cNvSpPr/>
          <p:nvPr/>
        </p:nvSpPr>
        <p:spPr>
          <a:xfrm>
            <a:off x="2276475" y="3568700"/>
            <a:ext cx="385763" cy="180975"/>
          </a:xfrm>
          <a:prstGeom prst="rect">
            <a:avLst/>
          </a:prstGeom>
          <a:solidFill>
            <a:schemeClr val="bg1">
              <a:alpha val="69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1200" b="1" dirty="0">
                <a:solidFill>
                  <a:schemeClr val="tx1"/>
                </a:solidFill>
              </a:rPr>
              <a:t>13.3</a:t>
            </a:r>
          </a:p>
        </p:txBody>
      </p:sp>
      <p:sp>
        <p:nvSpPr>
          <p:cNvPr id="19" name="Rectangle 18"/>
          <p:cNvSpPr/>
          <p:nvPr/>
        </p:nvSpPr>
        <p:spPr>
          <a:xfrm>
            <a:off x="2700338" y="3568700"/>
            <a:ext cx="385762" cy="180975"/>
          </a:xfrm>
          <a:prstGeom prst="rect">
            <a:avLst/>
          </a:prstGeom>
          <a:solidFill>
            <a:schemeClr val="bg1">
              <a:alpha val="69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1200" b="1" dirty="0">
                <a:solidFill>
                  <a:schemeClr val="tx1"/>
                </a:solidFill>
              </a:rPr>
              <a:t>33.0</a:t>
            </a:r>
          </a:p>
        </p:txBody>
      </p:sp>
      <p:sp>
        <p:nvSpPr>
          <p:cNvPr id="20" name="Rectangle 19"/>
          <p:cNvSpPr/>
          <p:nvPr/>
        </p:nvSpPr>
        <p:spPr>
          <a:xfrm>
            <a:off x="5192713" y="2322513"/>
            <a:ext cx="385762" cy="180975"/>
          </a:xfrm>
          <a:prstGeom prst="rect">
            <a:avLst/>
          </a:prstGeom>
          <a:solidFill>
            <a:schemeClr val="bg1">
              <a:alpha val="69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1200" b="1" dirty="0">
                <a:solidFill>
                  <a:schemeClr val="tx1"/>
                </a:solidFill>
              </a:rPr>
              <a:t>20.0</a:t>
            </a:r>
          </a:p>
        </p:txBody>
      </p:sp>
      <p:sp>
        <p:nvSpPr>
          <p:cNvPr id="21" name="Rectangle 20"/>
          <p:cNvSpPr/>
          <p:nvPr/>
        </p:nvSpPr>
        <p:spPr>
          <a:xfrm>
            <a:off x="5616575" y="2322513"/>
            <a:ext cx="385763" cy="180975"/>
          </a:xfrm>
          <a:prstGeom prst="rect">
            <a:avLst/>
          </a:prstGeom>
          <a:solidFill>
            <a:schemeClr val="bg1">
              <a:alpha val="69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1200" b="1" dirty="0">
                <a:solidFill>
                  <a:schemeClr val="tx1"/>
                </a:solidFill>
              </a:rPr>
              <a:t>52.8</a:t>
            </a:r>
          </a:p>
        </p:txBody>
      </p:sp>
      <p:sp>
        <p:nvSpPr>
          <p:cNvPr id="22" name="Rectangle 21"/>
          <p:cNvSpPr/>
          <p:nvPr/>
        </p:nvSpPr>
        <p:spPr>
          <a:xfrm>
            <a:off x="4554538" y="3933825"/>
            <a:ext cx="385762" cy="179388"/>
          </a:xfrm>
          <a:prstGeom prst="rect">
            <a:avLst/>
          </a:prstGeom>
          <a:solidFill>
            <a:schemeClr val="bg1">
              <a:alpha val="69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1200" b="1" dirty="0">
                <a:solidFill>
                  <a:schemeClr val="tx1"/>
                </a:solidFill>
              </a:rPr>
              <a:t>7.1</a:t>
            </a:r>
          </a:p>
        </p:txBody>
      </p:sp>
      <p:sp>
        <p:nvSpPr>
          <p:cNvPr id="23" name="Rectangle 22"/>
          <p:cNvSpPr/>
          <p:nvPr/>
        </p:nvSpPr>
        <p:spPr>
          <a:xfrm>
            <a:off x="4978400" y="3933825"/>
            <a:ext cx="384175" cy="179388"/>
          </a:xfrm>
          <a:prstGeom prst="rect">
            <a:avLst/>
          </a:prstGeom>
          <a:solidFill>
            <a:schemeClr val="bg1">
              <a:alpha val="69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1200" b="1" dirty="0">
                <a:solidFill>
                  <a:schemeClr val="tx1"/>
                </a:solidFill>
              </a:rPr>
              <a:t>18.6</a:t>
            </a:r>
          </a:p>
        </p:txBody>
      </p:sp>
      <p:sp>
        <p:nvSpPr>
          <p:cNvPr id="24" name="Rectangle 23"/>
          <p:cNvSpPr/>
          <p:nvPr/>
        </p:nvSpPr>
        <p:spPr>
          <a:xfrm>
            <a:off x="7442200" y="4578350"/>
            <a:ext cx="384175" cy="180975"/>
          </a:xfrm>
          <a:prstGeom prst="rect">
            <a:avLst/>
          </a:prstGeom>
          <a:solidFill>
            <a:schemeClr val="bg1">
              <a:alpha val="69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1200" b="1" dirty="0">
                <a:solidFill>
                  <a:schemeClr val="tx1"/>
                </a:solidFill>
              </a:rPr>
              <a:t>0.9</a:t>
            </a:r>
          </a:p>
        </p:txBody>
      </p:sp>
      <p:sp>
        <p:nvSpPr>
          <p:cNvPr id="25" name="Rectangle 24"/>
          <p:cNvSpPr/>
          <p:nvPr/>
        </p:nvSpPr>
        <p:spPr>
          <a:xfrm>
            <a:off x="7864475" y="4578350"/>
            <a:ext cx="385763" cy="180975"/>
          </a:xfrm>
          <a:prstGeom prst="rect">
            <a:avLst/>
          </a:prstGeom>
          <a:solidFill>
            <a:schemeClr val="bg1">
              <a:alpha val="69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1200" b="1" dirty="0">
                <a:solidFill>
                  <a:schemeClr val="tx1"/>
                </a:solidFill>
              </a:rPr>
              <a:t>1.7</a:t>
            </a:r>
          </a:p>
        </p:txBody>
      </p:sp>
      <p:sp>
        <p:nvSpPr>
          <p:cNvPr id="26" name="Rectangle 25"/>
          <p:cNvSpPr/>
          <p:nvPr/>
        </p:nvSpPr>
        <p:spPr>
          <a:xfrm>
            <a:off x="6988175" y="3035300"/>
            <a:ext cx="385763" cy="179388"/>
          </a:xfrm>
          <a:prstGeom prst="rect">
            <a:avLst/>
          </a:prstGeom>
          <a:solidFill>
            <a:schemeClr val="bg1">
              <a:alpha val="69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1200" b="1" dirty="0">
                <a:solidFill>
                  <a:schemeClr val="tx1"/>
                </a:solidFill>
              </a:rPr>
              <a:t>22.3</a:t>
            </a:r>
          </a:p>
        </p:txBody>
      </p:sp>
      <p:sp>
        <p:nvSpPr>
          <p:cNvPr id="27" name="Rectangle 26"/>
          <p:cNvSpPr/>
          <p:nvPr/>
        </p:nvSpPr>
        <p:spPr>
          <a:xfrm>
            <a:off x="7410450" y="3035300"/>
            <a:ext cx="385763" cy="179388"/>
          </a:xfrm>
          <a:prstGeom prst="rect">
            <a:avLst/>
          </a:prstGeom>
          <a:solidFill>
            <a:schemeClr val="bg1">
              <a:alpha val="69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1200" b="1" dirty="0">
                <a:solidFill>
                  <a:schemeClr val="tx1"/>
                </a:solidFill>
              </a:rPr>
              <a:t>58.1</a:t>
            </a:r>
          </a:p>
        </p:txBody>
      </p:sp>
      <p:sp>
        <p:nvSpPr>
          <p:cNvPr id="33" name="ZoneTexte 32"/>
          <p:cNvSpPr txBox="1"/>
          <p:nvPr/>
        </p:nvSpPr>
        <p:spPr>
          <a:xfrm>
            <a:off x="2525713" y="4327525"/>
            <a:ext cx="642937" cy="307975"/>
          </a:xfrm>
          <a:prstGeom prst="rect">
            <a:avLst/>
          </a:prstGeom>
          <a:noFill/>
          <a:effectLst>
            <a:outerShdw dist="12700" algn="tl" rotWithShape="0">
              <a:schemeClr val="bg1"/>
            </a:outerShdw>
          </a:effectLst>
        </p:spPr>
        <p:txBody>
          <a:bodyPr wrap="none">
            <a:spAutoFit/>
          </a:bodyPr>
          <a:lstStyle/>
          <a:p>
            <a:pPr>
              <a:defRPr/>
            </a:pPr>
            <a:r>
              <a:rPr lang="fr-CA" sz="1400" b="1" dirty="0">
                <a:solidFill>
                  <a:srgbClr val="C00000"/>
                </a:solidFill>
              </a:rPr>
              <a:t>148%</a:t>
            </a:r>
          </a:p>
        </p:txBody>
      </p:sp>
      <p:sp>
        <p:nvSpPr>
          <p:cNvPr id="37" name="ZoneTexte 36"/>
          <p:cNvSpPr txBox="1"/>
          <p:nvPr/>
        </p:nvSpPr>
        <p:spPr>
          <a:xfrm>
            <a:off x="7475538" y="2489200"/>
            <a:ext cx="642937" cy="307975"/>
          </a:xfrm>
          <a:prstGeom prst="rect">
            <a:avLst/>
          </a:prstGeom>
          <a:noFill/>
          <a:effectLst>
            <a:outerShdw dist="12700" algn="tl" rotWithShape="0">
              <a:schemeClr val="bg1"/>
            </a:outerShdw>
          </a:effectLst>
        </p:spPr>
        <p:txBody>
          <a:bodyPr wrap="none">
            <a:spAutoFit/>
          </a:bodyPr>
          <a:lstStyle/>
          <a:p>
            <a:pPr>
              <a:defRPr/>
            </a:pPr>
            <a:r>
              <a:rPr lang="fr-CA" sz="1400" b="1" dirty="0">
                <a:solidFill>
                  <a:srgbClr val="C00000"/>
                </a:solidFill>
              </a:rPr>
              <a:t>104%</a:t>
            </a:r>
          </a:p>
        </p:txBody>
      </p:sp>
      <p:sp>
        <p:nvSpPr>
          <p:cNvPr id="38" name="ZoneTexte 37"/>
          <p:cNvSpPr txBox="1"/>
          <p:nvPr/>
        </p:nvSpPr>
        <p:spPr>
          <a:xfrm>
            <a:off x="7175500" y="4178300"/>
            <a:ext cx="642938" cy="307975"/>
          </a:xfrm>
          <a:prstGeom prst="rect">
            <a:avLst/>
          </a:prstGeom>
          <a:noFill/>
          <a:effectLst>
            <a:outerShdw dist="12700" algn="tl" rotWithShape="0">
              <a:schemeClr val="bg1"/>
            </a:outerShdw>
          </a:effectLst>
        </p:spPr>
        <p:txBody>
          <a:bodyPr wrap="none">
            <a:spAutoFit/>
          </a:bodyPr>
          <a:lstStyle/>
          <a:p>
            <a:pPr>
              <a:defRPr/>
            </a:pPr>
            <a:r>
              <a:rPr lang="fr-CA" sz="1400" b="1" dirty="0">
                <a:solidFill>
                  <a:srgbClr val="C00000"/>
                </a:solidFill>
              </a:rPr>
              <a:t>161%</a:t>
            </a:r>
          </a:p>
        </p:txBody>
      </p:sp>
      <p:sp>
        <p:nvSpPr>
          <p:cNvPr id="39" name="ZoneTexte 38"/>
          <p:cNvSpPr txBox="1"/>
          <p:nvPr/>
        </p:nvSpPr>
        <p:spPr>
          <a:xfrm>
            <a:off x="6303963" y="3467100"/>
            <a:ext cx="642937" cy="307975"/>
          </a:xfrm>
          <a:prstGeom prst="rect">
            <a:avLst/>
          </a:prstGeom>
          <a:noFill/>
          <a:effectLst>
            <a:outerShdw dist="12700" algn="tl" rotWithShape="0">
              <a:schemeClr val="bg1"/>
            </a:outerShdw>
          </a:effectLst>
        </p:spPr>
        <p:txBody>
          <a:bodyPr wrap="none">
            <a:spAutoFit/>
          </a:bodyPr>
          <a:lstStyle/>
          <a:p>
            <a:pPr>
              <a:defRPr/>
            </a:pPr>
            <a:r>
              <a:rPr lang="fr-CA" sz="1400" b="1" dirty="0">
                <a:solidFill>
                  <a:srgbClr val="C00000"/>
                </a:solidFill>
              </a:rPr>
              <a:t>150%</a:t>
            </a:r>
          </a:p>
        </p:txBody>
      </p:sp>
      <p:sp>
        <p:nvSpPr>
          <p:cNvPr id="40" name="ZoneTexte 39"/>
          <p:cNvSpPr txBox="1"/>
          <p:nvPr/>
        </p:nvSpPr>
        <p:spPr>
          <a:xfrm>
            <a:off x="5424488" y="3414713"/>
            <a:ext cx="642937" cy="307975"/>
          </a:xfrm>
          <a:prstGeom prst="rect">
            <a:avLst/>
          </a:prstGeom>
          <a:noFill/>
          <a:effectLst>
            <a:outerShdw dist="12700" algn="tl" rotWithShape="0">
              <a:schemeClr val="bg1"/>
            </a:outerShdw>
          </a:effectLst>
        </p:spPr>
        <p:txBody>
          <a:bodyPr wrap="none">
            <a:spAutoFit/>
          </a:bodyPr>
          <a:lstStyle/>
          <a:p>
            <a:pPr>
              <a:defRPr/>
            </a:pPr>
            <a:r>
              <a:rPr lang="fr-CA" sz="1400" b="1" dirty="0">
                <a:solidFill>
                  <a:srgbClr val="C00000"/>
                </a:solidFill>
              </a:rPr>
              <a:t>164%</a:t>
            </a:r>
          </a:p>
        </p:txBody>
      </p:sp>
      <p:sp>
        <p:nvSpPr>
          <p:cNvPr id="41" name="ZoneTexte 40"/>
          <p:cNvSpPr txBox="1"/>
          <p:nvPr/>
        </p:nvSpPr>
        <p:spPr>
          <a:xfrm>
            <a:off x="4362450" y="2352675"/>
            <a:ext cx="542925" cy="307975"/>
          </a:xfrm>
          <a:prstGeom prst="rect">
            <a:avLst/>
          </a:prstGeom>
          <a:noFill/>
          <a:effectLst>
            <a:outerShdw dist="12700" algn="tl" rotWithShape="0">
              <a:schemeClr val="bg1"/>
            </a:outerShdw>
          </a:effectLst>
        </p:spPr>
        <p:txBody>
          <a:bodyPr wrap="none">
            <a:spAutoFit/>
          </a:bodyPr>
          <a:lstStyle/>
          <a:p>
            <a:pPr>
              <a:defRPr/>
            </a:pPr>
            <a:r>
              <a:rPr lang="fr-CA" sz="1400" b="1" dirty="0">
                <a:solidFill>
                  <a:srgbClr val="C00000"/>
                </a:solidFill>
              </a:rPr>
              <a:t>32%</a:t>
            </a:r>
          </a:p>
        </p:txBody>
      </p:sp>
      <p:sp>
        <p:nvSpPr>
          <p:cNvPr id="42" name="ZoneTexte 41"/>
          <p:cNvSpPr txBox="1"/>
          <p:nvPr/>
        </p:nvSpPr>
        <p:spPr>
          <a:xfrm>
            <a:off x="7704138" y="4854575"/>
            <a:ext cx="544512" cy="307975"/>
          </a:xfrm>
          <a:prstGeom prst="rect">
            <a:avLst/>
          </a:prstGeom>
          <a:noFill/>
          <a:effectLst>
            <a:outerShdw dist="12700" algn="tl" rotWithShape="0">
              <a:schemeClr val="bg1"/>
            </a:outerShdw>
          </a:effectLst>
        </p:spPr>
        <p:txBody>
          <a:bodyPr wrap="none">
            <a:spAutoFit/>
          </a:bodyPr>
          <a:lstStyle/>
          <a:p>
            <a:pPr>
              <a:defRPr/>
            </a:pPr>
            <a:r>
              <a:rPr lang="fr-CA" sz="1400" b="1" dirty="0">
                <a:solidFill>
                  <a:srgbClr val="C00000"/>
                </a:solidFill>
              </a:rPr>
              <a:t>89%</a:t>
            </a:r>
          </a:p>
        </p:txBody>
      </p:sp>
      <p:sp>
        <p:nvSpPr>
          <p:cNvPr id="43" name="ZoneTexte 42"/>
          <p:cNvSpPr txBox="1"/>
          <p:nvPr/>
        </p:nvSpPr>
        <p:spPr>
          <a:xfrm>
            <a:off x="4768850" y="4465638"/>
            <a:ext cx="644525" cy="307975"/>
          </a:xfrm>
          <a:prstGeom prst="rect">
            <a:avLst/>
          </a:prstGeom>
          <a:noFill/>
          <a:effectLst>
            <a:outerShdw dist="12700" algn="tl" rotWithShape="0">
              <a:schemeClr val="bg1"/>
            </a:outerShdw>
          </a:effectLst>
        </p:spPr>
        <p:txBody>
          <a:bodyPr wrap="none">
            <a:spAutoFit/>
          </a:bodyPr>
          <a:lstStyle/>
          <a:p>
            <a:pPr>
              <a:defRPr/>
            </a:pPr>
            <a:r>
              <a:rPr lang="fr-CA" sz="1400" b="1" dirty="0">
                <a:solidFill>
                  <a:srgbClr val="C00000"/>
                </a:solidFill>
              </a:rPr>
              <a:t>162%</a:t>
            </a:r>
          </a:p>
        </p:txBody>
      </p:sp>
      <p:sp>
        <p:nvSpPr>
          <p:cNvPr id="44" name="ZoneTexte 43"/>
          <p:cNvSpPr txBox="1"/>
          <p:nvPr/>
        </p:nvSpPr>
        <p:spPr>
          <a:xfrm>
            <a:off x="1162050" y="3000375"/>
            <a:ext cx="542925" cy="307975"/>
          </a:xfrm>
          <a:prstGeom prst="rect">
            <a:avLst/>
          </a:prstGeom>
          <a:noFill/>
          <a:effectLst>
            <a:outerShdw dist="12700" algn="tl" rotWithShape="0">
              <a:schemeClr val="bg1"/>
            </a:outerShdw>
          </a:effectLst>
        </p:spPr>
        <p:txBody>
          <a:bodyPr wrap="none">
            <a:spAutoFit/>
          </a:bodyPr>
          <a:lstStyle/>
          <a:p>
            <a:pPr>
              <a:defRPr/>
            </a:pPr>
            <a:r>
              <a:rPr lang="fr-CA" sz="1400" b="1" dirty="0">
                <a:solidFill>
                  <a:srgbClr val="C00000"/>
                </a:solidFill>
              </a:rPr>
              <a:t>72%</a:t>
            </a:r>
          </a:p>
        </p:txBody>
      </p:sp>
      <p:sp>
        <p:nvSpPr>
          <p:cNvPr id="11298" name="ZoneTexte 44"/>
          <p:cNvSpPr txBox="1">
            <a:spLocks noChangeArrowheads="1"/>
          </p:cNvSpPr>
          <p:nvPr/>
        </p:nvSpPr>
        <p:spPr bwMode="auto">
          <a:xfrm>
            <a:off x="1492250" y="2651125"/>
            <a:ext cx="1463675" cy="461963"/>
          </a:xfrm>
          <a:prstGeom prst="rect">
            <a:avLst/>
          </a:prstGeom>
          <a:noFill/>
          <a:ln w="9525">
            <a:noFill/>
            <a:miter lim="800000"/>
            <a:headEnd/>
            <a:tailEnd/>
          </a:ln>
        </p:spPr>
        <p:txBody>
          <a:bodyPr>
            <a:spAutoFit/>
          </a:bodyPr>
          <a:lstStyle/>
          <a:p>
            <a:r>
              <a:rPr lang="fr-CA" sz="1200" b="1"/>
              <a:t>United States and Canada</a:t>
            </a:r>
          </a:p>
        </p:txBody>
      </p:sp>
      <p:sp>
        <p:nvSpPr>
          <p:cNvPr id="11299" name="ZoneTexte 45"/>
          <p:cNvSpPr txBox="1">
            <a:spLocks noChangeArrowheads="1"/>
          </p:cNvSpPr>
          <p:nvPr/>
        </p:nvSpPr>
        <p:spPr bwMode="auto">
          <a:xfrm>
            <a:off x="6253163" y="3673475"/>
            <a:ext cx="658812" cy="276225"/>
          </a:xfrm>
          <a:prstGeom prst="rect">
            <a:avLst/>
          </a:prstGeom>
          <a:noFill/>
          <a:ln w="9525">
            <a:noFill/>
            <a:miter lim="800000"/>
            <a:headEnd/>
            <a:tailEnd/>
          </a:ln>
        </p:spPr>
        <p:txBody>
          <a:bodyPr>
            <a:spAutoFit/>
          </a:bodyPr>
          <a:lstStyle/>
          <a:p>
            <a:r>
              <a:rPr lang="fr-CA" sz="1200" b="1"/>
              <a:t>India</a:t>
            </a:r>
          </a:p>
        </p:txBody>
      </p:sp>
      <p:sp>
        <p:nvSpPr>
          <p:cNvPr id="11300" name="ZoneTexte 46"/>
          <p:cNvSpPr txBox="1">
            <a:spLocks noChangeArrowheads="1"/>
          </p:cNvSpPr>
          <p:nvPr/>
        </p:nvSpPr>
        <p:spPr bwMode="auto">
          <a:xfrm>
            <a:off x="6880225" y="2292350"/>
            <a:ext cx="650875" cy="276225"/>
          </a:xfrm>
          <a:prstGeom prst="rect">
            <a:avLst/>
          </a:prstGeom>
          <a:noFill/>
          <a:ln w="9525">
            <a:noFill/>
            <a:miter lim="800000"/>
            <a:headEnd/>
            <a:tailEnd/>
          </a:ln>
        </p:spPr>
        <p:txBody>
          <a:bodyPr>
            <a:spAutoFit/>
          </a:bodyPr>
          <a:lstStyle/>
          <a:p>
            <a:r>
              <a:rPr lang="fr-CA" sz="1200" b="1"/>
              <a:t>China</a:t>
            </a:r>
          </a:p>
        </p:txBody>
      </p:sp>
      <p:sp>
        <p:nvSpPr>
          <p:cNvPr id="11301" name="ZoneTexte 47"/>
          <p:cNvSpPr txBox="1">
            <a:spLocks noChangeArrowheads="1"/>
          </p:cNvSpPr>
          <p:nvPr/>
        </p:nvSpPr>
        <p:spPr bwMode="auto">
          <a:xfrm>
            <a:off x="7445375" y="3422650"/>
            <a:ext cx="1133475" cy="460375"/>
          </a:xfrm>
          <a:prstGeom prst="rect">
            <a:avLst/>
          </a:prstGeom>
          <a:noFill/>
          <a:ln w="9525">
            <a:noFill/>
            <a:miter lim="800000"/>
            <a:headEnd/>
            <a:tailEnd/>
          </a:ln>
        </p:spPr>
        <p:txBody>
          <a:bodyPr>
            <a:spAutoFit/>
          </a:bodyPr>
          <a:lstStyle/>
          <a:p>
            <a:pPr algn="ctr"/>
            <a:r>
              <a:rPr lang="fr-CA" sz="1200" b="1"/>
              <a:t>Southeast Asia</a:t>
            </a:r>
          </a:p>
        </p:txBody>
      </p:sp>
      <p:sp>
        <p:nvSpPr>
          <p:cNvPr id="11302" name="ZoneTexte 48"/>
          <p:cNvSpPr txBox="1">
            <a:spLocks noChangeArrowheads="1"/>
          </p:cNvSpPr>
          <p:nvPr/>
        </p:nvSpPr>
        <p:spPr bwMode="auto">
          <a:xfrm>
            <a:off x="4800600" y="2498725"/>
            <a:ext cx="954088" cy="461963"/>
          </a:xfrm>
          <a:prstGeom prst="rect">
            <a:avLst/>
          </a:prstGeom>
          <a:noFill/>
          <a:ln w="9525">
            <a:noFill/>
            <a:miter lim="800000"/>
            <a:headEnd/>
            <a:tailEnd/>
          </a:ln>
        </p:spPr>
        <p:txBody>
          <a:bodyPr>
            <a:spAutoFit/>
          </a:bodyPr>
          <a:lstStyle/>
          <a:p>
            <a:pPr algn="ctr"/>
            <a:r>
              <a:rPr lang="fr-CA" sz="1200" b="1"/>
              <a:t>Middle East</a:t>
            </a:r>
          </a:p>
        </p:txBody>
      </p:sp>
      <p:sp>
        <p:nvSpPr>
          <p:cNvPr id="11303" name="ZoneTexte 49"/>
          <p:cNvSpPr txBox="1">
            <a:spLocks noChangeArrowheads="1"/>
          </p:cNvSpPr>
          <p:nvPr/>
        </p:nvSpPr>
        <p:spPr bwMode="auto">
          <a:xfrm>
            <a:off x="4191000" y="2597150"/>
            <a:ext cx="855663" cy="276225"/>
          </a:xfrm>
          <a:prstGeom prst="rect">
            <a:avLst/>
          </a:prstGeom>
          <a:noFill/>
          <a:ln w="9525">
            <a:noFill/>
            <a:miter lim="800000"/>
            <a:headEnd/>
            <a:tailEnd/>
          </a:ln>
        </p:spPr>
        <p:txBody>
          <a:bodyPr>
            <a:spAutoFit/>
          </a:bodyPr>
          <a:lstStyle/>
          <a:p>
            <a:r>
              <a:rPr lang="fr-CA" sz="1200" b="1"/>
              <a:t>Europe</a:t>
            </a:r>
          </a:p>
        </p:txBody>
      </p:sp>
      <p:sp>
        <p:nvSpPr>
          <p:cNvPr id="11304" name="ZoneTexte 50"/>
          <p:cNvSpPr txBox="1">
            <a:spLocks noChangeArrowheads="1"/>
          </p:cNvSpPr>
          <p:nvPr/>
        </p:nvSpPr>
        <p:spPr bwMode="auto">
          <a:xfrm>
            <a:off x="2428875" y="4575175"/>
            <a:ext cx="1462088" cy="461963"/>
          </a:xfrm>
          <a:prstGeom prst="rect">
            <a:avLst/>
          </a:prstGeom>
          <a:noFill/>
          <a:ln w="9525">
            <a:noFill/>
            <a:miter lim="800000"/>
            <a:headEnd/>
            <a:tailEnd/>
          </a:ln>
        </p:spPr>
        <p:txBody>
          <a:bodyPr>
            <a:spAutoFit/>
          </a:bodyPr>
          <a:lstStyle/>
          <a:p>
            <a:pPr algn="ctr"/>
            <a:r>
              <a:rPr lang="fr-CA" sz="1200" b="1"/>
              <a:t>Latin America and Carabbean</a:t>
            </a:r>
          </a:p>
        </p:txBody>
      </p:sp>
      <p:sp>
        <p:nvSpPr>
          <p:cNvPr id="11305" name="ZoneTexte 51"/>
          <p:cNvSpPr txBox="1">
            <a:spLocks noChangeArrowheads="1"/>
          </p:cNvSpPr>
          <p:nvPr/>
        </p:nvSpPr>
        <p:spPr bwMode="auto">
          <a:xfrm>
            <a:off x="3781425" y="3498850"/>
            <a:ext cx="1462088" cy="460375"/>
          </a:xfrm>
          <a:prstGeom prst="rect">
            <a:avLst/>
          </a:prstGeom>
          <a:noFill/>
          <a:ln w="9525">
            <a:noFill/>
            <a:miter lim="800000"/>
            <a:headEnd/>
            <a:tailEnd/>
          </a:ln>
        </p:spPr>
        <p:txBody>
          <a:bodyPr>
            <a:spAutoFit/>
          </a:bodyPr>
          <a:lstStyle/>
          <a:p>
            <a:pPr algn="ctr"/>
            <a:r>
              <a:rPr lang="fr-CA" sz="1200" b="1"/>
              <a:t>Sub-Saharan Africa</a:t>
            </a:r>
          </a:p>
        </p:txBody>
      </p:sp>
      <p:sp>
        <p:nvSpPr>
          <p:cNvPr id="11306" name="ZoneTexte 52"/>
          <p:cNvSpPr txBox="1">
            <a:spLocks noChangeArrowheads="1"/>
          </p:cNvSpPr>
          <p:nvPr/>
        </p:nvSpPr>
        <p:spPr bwMode="auto">
          <a:xfrm>
            <a:off x="7364413" y="5135563"/>
            <a:ext cx="1462087" cy="277812"/>
          </a:xfrm>
          <a:prstGeom prst="rect">
            <a:avLst/>
          </a:prstGeom>
          <a:noFill/>
          <a:ln w="9525">
            <a:noFill/>
            <a:miter lim="800000"/>
            <a:headEnd/>
            <a:tailEnd/>
          </a:ln>
        </p:spPr>
        <p:txBody>
          <a:bodyPr>
            <a:spAutoFit/>
          </a:bodyPr>
          <a:lstStyle/>
          <a:p>
            <a:r>
              <a:rPr lang="fr-CA" sz="1200" b="1"/>
              <a:t>Australia</a:t>
            </a:r>
          </a:p>
        </p:txBody>
      </p:sp>
      <p:sp>
        <p:nvSpPr>
          <p:cNvPr id="11307" name="Rectangle 37"/>
          <p:cNvSpPr>
            <a:spLocks noChangeArrowheads="1"/>
          </p:cNvSpPr>
          <p:nvPr/>
        </p:nvSpPr>
        <p:spPr bwMode="auto">
          <a:xfrm>
            <a:off x="5172075" y="6315075"/>
            <a:ext cx="3733800" cy="361950"/>
          </a:xfrm>
          <a:prstGeom prst="rect">
            <a:avLst/>
          </a:prstGeom>
          <a:solidFill>
            <a:srgbClr val="D8ECEA">
              <a:alpha val="89018"/>
            </a:srgbClr>
          </a:solidFill>
          <a:ln w="9525">
            <a:miter lim="800000"/>
            <a:headEnd/>
            <a:tailEnd/>
          </a:ln>
          <a:scene3d>
            <a:camera prst="legacyObliqueTopRight"/>
            <a:lightRig rig="legacyFlat4" dir="b"/>
          </a:scene3d>
          <a:sp3d extrusionH="201600" prstMaterial="legacyMatte">
            <a:bevelT w="13500" h="13500" prst="angle"/>
            <a:bevelB w="13500" h="13500" prst="angle"/>
            <a:extrusionClr>
              <a:srgbClr val="D8ECEA"/>
            </a:extrusionClr>
          </a:sp3d>
        </p:spPr>
        <p:txBody>
          <a:bodyPr anchor="ctr">
            <a:flatTx/>
          </a:bodyPr>
          <a:lstStyle/>
          <a:p>
            <a:r>
              <a:rPr lang="fr-CA" sz="1000"/>
              <a:t>Adapted from Hossain P et al. N Engl J Med 2007; 356: 213-5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itre 1"/>
          <p:cNvSpPr>
            <a:spLocks noGrp="1"/>
          </p:cNvSpPr>
          <p:nvPr>
            <p:ph type="title"/>
          </p:nvPr>
        </p:nvSpPr>
        <p:spPr>
          <a:xfrm>
            <a:off x="161925" y="84138"/>
            <a:ext cx="8694738" cy="614362"/>
          </a:xfrm>
        </p:spPr>
        <p:txBody>
          <a:bodyPr/>
          <a:lstStyle/>
          <a:p>
            <a:r>
              <a:rPr lang="en-US" sz="1700">
                <a:solidFill>
                  <a:schemeClr val="tx1"/>
                </a:solidFill>
              </a:rPr>
              <a:t>SEVEN-YEAR CHANGES IN BMI (a), WAIST CIRCUMFERENCE (b) AND I</a:t>
            </a:r>
            <a:r>
              <a:rPr lang="fr-CA" sz="1700">
                <a:solidFill>
                  <a:schemeClr val="tx1"/>
                </a:solidFill>
              </a:rPr>
              <a:t>NTRA-ABDOMINAL ADIPOSE TISSUE (c) IN PRE-MENOPAUSAL WOMEN (N=32)</a:t>
            </a:r>
            <a:endParaRPr lang="fr-FR" sz="1700">
              <a:solidFill>
                <a:schemeClr val="tx1"/>
              </a:solidFill>
            </a:endParaRPr>
          </a:p>
        </p:txBody>
      </p:sp>
      <p:sp>
        <p:nvSpPr>
          <p:cNvPr id="1030" name="Rectangle 37"/>
          <p:cNvSpPr>
            <a:spLocks noChangeArrowheads="1"/>
          </p:cNvSpPr>
          <p:nvPr/>
        </p:nvSpPr>
        <p:spPr bwMode="auto">
          <a:xfrm>
            <a:off x="5065713" y="6311900"/>
            <a:ext cx="3889375" cy="369888"/>
          </a:xfrm>
          <a:prstGeom prst="rect">
            <a:avLst/>
          </a:prstGeom>
          <a:solidFill>
            <a:srgbClr val="D8ECEA">
              <a:alpha val="89018"/>
            </a:srgbClr>
          </a:solidFill>
          <a:ln w="9525">
            <a:miter lim="800000"/>
            <a:headEnd/>
            <a:tailEnd/>
          </a:ln>
          <a:scene3d>
            <a:camera prst="legacyObliqueTopRight"/>
            <a:lightRig rig="legacyFlat4" dir="b"/>
          </a:scene3d>
          <a:sp3d extrusionH="201600" prstMaterial="legacyMatte">
            <a:bevelT w="13500" h="13500" prst="angle"/>
            <a:bevelB w="13500" h="13500" prst="angle"/>
            <a:extrusionClr>
              <a:srgbClr val="D8ECEA"/>
            </a:extrusionClr>
          </a:sp3d>
        </p:spPr>
        <p:txBody>
          <a:bodyPr wrap="none" anchor="ctr">
            <a:flatTx/>
          </a:bodyPr>
          <a:lstStyle/>
          <a:p>
            <a:r>
              <a:rPr lang="fr-CA" sz="1000"/>
              <a:t>Adapted from Lemieux S et al. Diabetes Care 1996; 19: 983-91</a:t>
            </a:r>
          </a:p>
        </p:txBody>
      </p:sp>
      <p:grpSp>
        <p:nvGrpSpPr>
          <p:cNvPr id="2" name="Group 33"/>
          <p:cNvGrpSpPr>
            <a:grpSpLocks/>
          </p:cNvGrpSpPr>
          <p:nvPr/>
        </p:nvGrpSpPr>
        <p:grpSpPr bwMode="auto">
          <a:xfrm>
            <a:off x="585788" y="1104900"/>
            <a:ext cx="2498725" cy="463550"/>
            <a:chOff x="2229" y="714"/>
            <a:chExt cx="1032" cy="511"/>
          </a:xfrm>
        </p:grpSpPr>
        <p:sp>
          <p:nvSpPr>
            <p:cNvPr id="1053" name="Rectangle 34"/>
            <p:cNvSpPr>
              <a:spLocks noChangeArrowheads="1"/>
            </p:cNvSpPr>
            <p:nvPr/>
          </p:nvSpPr>
          <p:spPr bwMode="auto">
            <a:xfrm>
              <a:off x="2233" y="714"/>
              <a:ext cx="1028" cy="511"/>
            </a:xfrm>
            <a:prstGeom prst="rect">
              <a:avLst/>
            </a:prstGeom>
            <a:solidFill>
              <a:schemeClr val="bg1"/>
            </a:solidFill>
            <a:ln w="9525">
              <a:noFill/>
              <a:miter lim="800000"/>
              <a:headEnd/>
              <a:tailEnd/>
            </a:ln>
          </p:spPr>
          <p:txBody>
            <a:bodyPr anchor="ctr"/>
            <a:lstStyle/>
            <a:p>
              <a:pPr marL="92075"/>
              <a:r>
                <a:rPr lang="en-US" b="1"/>
                <a:t>a) BMI (kg/m</a:t>
              </a:r>
              <a:r>
                <a:rPr lang="en-US" b="1" baseline="30000"/>
                <a:t>2</a:t>
              </a:r>
              <a:r>
                <a:rPr lang="en-US" b="1"/>
                <a:t>) </a:t>
              </a:r>
            </a:p>
          </p:txBody>
        </p:sp>
        <p:sp>
          <p:nvSpPr>
            <p:cNvPr id="1054" name="Rectangle 35"/>
            <p:cNvSpPr>
              <a:spLocks noChangeArrowheads="1"/>
            </p:cNvSpPr>
            <p:nvPr/>
          </p:nvSpPr>
          <p:spPr bwMode="auto">
            <a:xfrm>
              <a:off x="2229" y="715"/>
              <a:ext cx="30"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3" name="Group 33"/>
          <p:cNvGrpSpPr>
            <a:grpSpLocks/>
          </p:cNvGrpSpPr>
          <p:nvPr/>
        </p:nvGrpSpPr>
        <p:grpSpPr bwMode="auto">
          <a:xfrm>
            <a:off x="3557588" y="1104900"/>
            <a:ext cx="2498725" cy="463550"/>
            <a:chOff x="2229" y="714"/>
            <a:chExt cx="1032" cy="511"/>
          </a:xfrm>
        </p:grpSpPr>
        <p:sp>
          <p:nvSpPr>
            <p:cNvPr id="1051" name="Rectangle 34"/>
            <p:cNvSpPr>
              <a:spLocks noChangeArrowheads="1"/>
            </p:cNvSpPr>
            <p:nvPr/>
          </p:nvSpPr>
          <p:spPr bwMode="auto">
            <a:xfrm>
              <a:off x="2233" y="714"/>
              <a:ext cx="1028" cy="511"/>
            </a:xfrm>
            <a:prstGeom prst="rect">
              <a:avLst/>
            </a:prstGeom>
            <a:solidFill>
              <a:schemeClr val="bg1"/>
            </a:solidFill>
            <a:ln w="9525">
              <a:noFill/>
              <a:miter lim="800000"/>
              <a:headEnd/>
              <a:tailEnd/>
            </a:ln>
          </p:spPr>
          <p:txBody>
            <a:bodyPr wrap="none" anchor="ctr"/>
            <a:lstStyle/>
            <a:p>
              <a:pPr marL="92075">
                <a:lnSpc>
                  <a:spcPts val="1600"/>
                </a:lnSpc>
              </a:pPr>
              <a:r>
                <a:rPr lang="en-US" sz="1600" b="1"/>
                <a:t>b) Waist</a:t>
              </a:r>
            </a:p>
            <a:p>
              <a:pPr marL="92075">
                <a:lnSpc>
                  <a:spcPts val="1600"/>
                </a:lnSpc>
              </a:pPr>
              <a:r>
                <a:rPr lang="en-US" sz="1600" b="1"/>
                <a:t>    circumference (cm) </a:t>
              </a:r>
            </a:p>
          </p:txBody>
        </p:sp>
        <p:sp>
          <p:nvSpPr>
            <p:cNvPr id="1052" name="Rectangle 35"/>
            <p:cNvSpPr>
              <a:spLocks noChangeArrowheads="1"/>
            </p:cNvSpPr>
            <p:nvPr/>
          </p:nvSpPr>
          <p:spPr bwMode="auto">
            <a:xfrm>
              <a:off x="2229" y="715"/>
              <a:ext cx="30" cy="510"/>
            </a:xfrm>
            <a:prstGeom prst="rect">
              <a:avLst/>
            </a:prstGeom>
            <a:solidFill>
              <a:srgbClr val="B00000"/>
            </a:solidFill>
            <a:ln w="9525">
              <a:noFill/>
              <a:miter lim="800000"/>
              <a:headEnd/>
              <a:tailEnd/>
            </a:ln>
          </p:spPr>
          <p:txBody>
            <a:bodyPr wrap="none" anchor="ctr"/>
            <a:lstStyle/>
            <a:p>
              <a:pPr algn="ctr">
                <a:lnSpc>
                  <a:spcPts val="1600"/>
                </a:lnSpc>
              </a:pPr>
              <a:endParaRPr lang="fr-FR" sz="1000" b="1"/>
            </a:p>
          </p:txBody>
        </p:sp>
      </p:grpSp>
      <p:grpSp>
        <p:nvGrpSpPr>
          <p:cNvPr id="4" name="Group 33"/>
          <p:cNvGrpSpPr>
            <a:grpSpLocks/>
          </p:cNvGrpSpPr>
          <p:nvPr/>
        </p:nvGrpSpPr>
        <p:grpSpPr bwMode="auto">
          <a:xfrm>
            <a:off x="6529388" y="1104900"/>
            <a:ext cx="2498725" cy="463550"/>
            <a:chOff x="2229" y="714"/>
            <a:chExt cx="1032" cy="511"/>
          </a:xfrm>
        </p:grpSpPr>
        <p:sp>
          <p:nvSpPr>
            <p:cNvPr id="1049" name="Rectangle 34"/>
            <p:cNvSpPr>
              <a:spLocks noChangeArrowheads="1"/>
            </p:cNvSpPr>
            <p:nvPr/>
          </p:nvSpPr>
          <p:spPr bwMode="auto">
            <a:xfrm>
              <a:off x="2233" y="714"/>
              <a:ext cx="1028" cy="511"/>
            </a:xfrm>
            <a:prstGeom prst="rect">
              <a:avLst/>
            </a:prstGeom>
            <a:solidFill>
              <a:schemeClr val="bg1"/>
            </a:solidFill>
            <a:ln w="9525">
              <a:noFill/>
              <a:miter lim="800000"/>
              <a:headEnd/>
              <a:tailEnd/>
            </a:ln>
          </p:spPr>
          <p:txBody>
            <a:bodyPr wrap="none" anchor="ctr"/>
            <a:lstStyle/>
            <a:p>
              <a:pPr marL="92075">
                <a:lnSpc>
                  <a:spcPts val="1600"/>
                </a:lnSpc>
              </a:pPr>
              <a:r>
                <a:rPr lang="en-US" sz="1600" b="1"/>
                <a:t>c) Intra-abdominal</a:t>
              </a:r>
            </a:p>
            <a:p>
              <a:pPr marL="92075">
                <a:lnSpc>
                  <a:spcPts val="1600"/>
                </a:lnSpc>
              </a:pPr>
              <a:r>
                <a:rPr lang="en-US" sz="1600" b="1"/>
                <a:t>    adipose tissue (cm</a:t>
              </a:r>
              <a:r>
                <a:rPr lang="en-US" sz="1600" b="1" baseline="30000"/>
                <a:t>2</a:t>
              </a:r>
              <a:r>
                <a:rPr lang="en-US" sz="1600" b="1"/>
                <a:t>) </a:t>
              </a:r>
            </a:p>
          </p:txBody>
        </p:sp>
        <p:sp>
          <p:nvSpPr>
            <p:cNvPr id="1050" name="Rectangle 35"/>
            <p:cNvSpPr>
              <a:spLocks noChangeArrowheads="1"/>
            </p:cNvSpPr>
            <p:nvPr/>
          </p:nvSpPr>
          <p:spPr bwMode="auto">
            <a:xfrm>
              <a:off x="2229" y="715"/>
              <a:ext cx="30" cy="510"/>
            </a:xfrm>
            <a:prstGeom prst="rect">
              <a:avLst/>
            </a:prstGeom>
            <a:solidFill>
              <a:srgbClr val="B00000"/>
            </a:solidFill>
            <a:ln w="9525">
              <a:noFill/>
              <a:miter lim="800000"/>
              <a:headEnd/>
              <a:tailEnd/>
            </a:ln>
          </p:spPr>
          <p:txBody>
            <a:bodyPr wrap="none" anchor="ctr"/>
            <a:lstStyle/>
            <a:p>
              <a:pPr algn="ctr">
                <a:lnSpc>
                  <a:spcPts val="1600"/>
                </a:lnSpc>
              </a:pPr>
              <a:endParaRPr lang="fr-FR" sz="1000" b="1"/>
            </a:p>
          </p:txBody>
        </p:sp>
      </p:grpSp>
      <p:sp>
        <p:nvSpPr>
          <p:cNvPr id="16" name="Rogner un rectangle à un seul coin 15"/>
          <p:cNvSpPr/>
          <p:nvPr/>
        </p:nvSpPr>
        <p:spPr>
          <a:xfrm flipH="1">
            <a:off x="1855690" y="1891553"/>
            <a:ext cx="1120591" cy="268941"/>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1400" b="1" kern="100" dirty="0">
                <a:solidFill>
                  <a:schemeClr val="tx1"/>
                </a:solidFill>
              </a:rPr>
              <a:t>NS</a:t>
            </a:r>
          </a:p>
        </p:txBody>
      </p:sp>
      <p:sp>
        <p:nvSpPr>
          <p:cNvPr id="17" name="Rogner un rectangle à un seul coin 16"/>
          <p:cNvSpPr/>
          <p:nvPr/>
        </p:nvSpPr>
        <p:spPr>
          <a:xfrm flipH="1">
            <a:off x="4814043" y="1891553"/>
            <a:ext cx="1120591" cy="268941"/>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1400" b="1" kern="100" dirty="0">
                <a:solidFill>
                  <a:schemeClr val="tx1"/>
                </a:solidFill>
              </a:rPr>
              <a:t>p&lt;0.05</a:t>
            </a:r>
          </a:p>
        </p:txBody>
      </p:sp>
      <p:sp>
        <p:nvSpPr>
          <p:cNvPr id="18" name="Rogner un rectangle à un seul coin 17"/>
          <p:cNvSpPr/>
          <p:nvPr/>
        </p:nvSpPr>
        <p:spPr>
          <a:xfrm flipH="1">
            <a:off x="7772396" y="1891553"/>
            <a:ext cx="1120591" cy="268941"/>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1400" b="1" kern="100" dirty="0">
                <a:solidFill>
                  <a:schemeClr val="tx1"/>
                </a:solidFill>
              </a:rPr>
              <a:t>p&lt;0.01</a:t>
            </a:r>
          </a:p>
        </p:txBody>
      </p:sp>
      <p:graphicFrame>
        <p:nvGraphicFramePr>
          <p:cNvPr id="1026" name="Graphique 24"/>
          <p:cNvGraphicFramePr>
            <a:graphicFrameLocks/>
          </p:cNvGraphicFramePr>
          <p:nvPr/>
        </p:nvGraphicFramePr>
        <p:xfrm>
          <a:off x="206375" y="1854200"/>
          <a:ext cx="3001963" cy="4373563"/>
        </p:xfrm>
        <a:graphic>
          <a:graphicData uri="http://schemas.openxmlformats.org/presentationml/2006/ole">
            <mc:AlternateContent xmlns:mc="http://schemas.openxmlformats.org/markup-compatibility/2006">
              <mc:Choice xmlns:v="urn:schemas-microsoft-com:vml" Requires="v">
                <p:oleObj spid="_x0000_s26629" name="Chart" r:id="rId3" imgW="3000442" imgH="4362437" progId="Excel.Sheet.8">
                  <p:embed/>
                </p:oleObj>
              </mc:Choice>
              <mc:Fallback>
                <p:oleObj name="Chart" r:id="rId3" imgW="3000442" imgH="4362437" progId="Excel.Sheet.8">
                  <p:embed/>
                  <p:pic>
                    <p:nvPicPr>
                      <p:cNvPr id="0" name="Graphique 2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 y="1854200"/>
                        <a:ext cx="3001963" cy="4373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Cube 24"/>
          <p:cNvSpPr/>
          <p:nvPr/>
        </p:nvSpPr>
        <p:spPr>
          <a:xfrm>
            <a:off x="1193800" y="2689225"/>
            <a:ext cx="473075" cy="269875"/>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rIns="36000" anchor="ctr"/>
          <a:lstStyle/>
          <a:p>
            <a:pPr algn="ctr">
              <a:defRPr/>
            </a:pPr>
            <a:r>
              <a:rPr lang="fr-CA" sz="1200" b="1" dirty="0">
                <a:solidFill>
                  <a:schemeClr val="tx1"/>
                </a:solidFill>
              </a:rPr>
              <a:t>30.5</a:t>
            </a:r>
          </a:p>
        </p:txBody>
      </p:sp>
      <p:sp>
        <p:nvSpPr>
          <p:cNvPr id="26" name="Cube 25"/>
          <p:cNvSpPr/>
          <p:nvPr/>
        </p:nvSpPr>
        <p:spPr>
          <a:xfrm>
            <a:off x="2160588" y="2501900"/>
            <a:ext cx="474662" cy="268288"/>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rIns="36000" anchor="ctr"/>
          <a:lstStyle/>
          <a:p>
            <a:pPr algn="ctr">
              <a:defRPr/>
            </a:pPr>
            <a:r>
              <a:rPr lang="fr-CA" sz="1200" b="1" dirty="0">
                <a:solidFill>
                  <a:schemeClr val="tx1"/>
                </a:solidFill>
              </a:rPr>
              <a:t>31.8</a:t>
            </a:r>
          </a:p>
        </p:txBody>
      </p:sp>
      <p:graphicFrame>
        <p:nvGraphicFramePr>
          <p:cNvPr id="1027" name="Object 25"/>
          <p:cNvGraphicFramePr>
            <a:graphicFrameLocks/>
          </p:cNvGraphicFramePr>
          <p:nvPr/>
        </p:nvGraphicFramePr>
        <p:xfrm>
          <a:off x="3122613" y="1874838"/>
          <a:ext cx="3041650" cy="4352925"/>
        </p:xfrm>
        <a:graphic>
          <a:graphicData uri="http://schemas.openxmlformats.org/presentationml/2006/ole">
            <mc:AlternateContent xmlns:mc="http://schemas.openxmlformats.org/markup-compatibility/2006">
              <mc:Choice xmlns:v="urn:schemas-microsoft-com:vml" Requires="v">
                <p:oleObj spid="_x0000_s26630" name="Graphique" r:id="rId5" imgW="3067095" imgH="4391089" progId="Excel.Sheet.8">
                  <p:embed/>
                </p:oleObj>
              </mc:Choice>
              <mc:Fallback>
                <p:oleObj name="Graphique" r:id="rId5" imgW="3067095" imgH="4391089" progId="Excel.Sheet.8">
                  <p:embed/>
                  <p:pic>
                    <p:nvPicPr>
                      <p:cNvPr id="0" name="Object 2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613" y="1874838"/>
                        <a:ext cx="3041650" cy="435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26"/>
          <p:cNvGraphicFramePr>
            <a:graphicFrameLocks/>
          </p:cNvGraphicFramePr>
          <p:nvPr/>
        </p:nvGraphicFramePr>
        <p:xfrm>
          <a:off x="6042025" y="1874838"/>
          <a:ext cx="3081338" cy="4352925"/>
        </p:xfrm>
        <a:graphic>
          <a:graphicData uri="http://schemas.openxmlformats.org/presentationml/2006/ole">
            <mc:AlternateContent xmlns:mc="http://schemas.openxmlformats.org/markup-compatibility/2006">
              <mc:Choice xmlns:v="urn:schemas-microsoft-com:vml" Requires="v">
                <p:oleObj spid="_x0000_s26631" name="Graphique" r:id="rId7" imgW="3067095" imgH="4391089" progId="Excel.Sheet.8">
                  <p:embed/>
                </p:oleObj>
              </mc:Choice>
              <mc:Fallback>
                <p:oleObj name="Graphique" r:id="rId7" imgW="3067095" imgH="4391089" progId="Excel.Sheet.8">
                  <p:embed/>
                  <p:pic>
                    <p:nvPicPr>
                      <p:cNvPr id="0" name="Object 2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2025" y="1874838"/>
                        <a:ext cx="3081338" cy="435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Cube 20"/>
          <p:cNvSpPr/>
          <p:nvPr/>
        </p:nvSpPr>
        <p:spPr>
          <a:xfrm>
            <a:off x="8088313" y="2779713"/>
            <a:ext cx="473075" cy="269875"/>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rIns="36000" anchor="ctr"/>
          <a:lstStyle/>
          <a:p>
            <a:pPr algn="ctr">
              <a:defRPr/>
            </a:pPr>
            <a:r>
              <a:rPr lang="fr-CA" sz="1200" b="1" dirty="0">
                <a:solidFill>
                  <a:schemeClr val="tx1"/>
                </a:solidFill>
              </a:rPr>
              <a:t>134.5</a:t>
            </a:r>
          </a:p>
        </p:txBody>
      </p:sp>
      <p:sp>
        <p:nvSpPr>
          <p:cNvPr id="22" name="Cube 21"/>
          <p:cNvSpPr/>
          <p:nvPr/>
        </p:nvSpPr>
        <p:spPr>
          <a:xfrm>
            <a:off x="7137400" y="3729038"/>
            <a:ext cx="473075" cy="269875"/>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rIns="36000" anchor="ctr"/>
          <a:lstStyle/>
          <a:p>
            <a:pPr algn="ctr">
              <a:defRPr/>
            </a:pPr>
            <a:r>
              <a:rPr lang="fr-CA" sz="1200" b="1" dirty="0">
                <a:solidFill>
                  <a:schemeClr val="tx1"/>
                </a:solidFill>
              </a:rPr>
              <a:t>102.7</a:t>
            </a:r>
          </a:p>
        </p:txBody>
      </p:sp>
      <p:sp>
        <p:nvSpPr>
          <p:cNvPr id="23" name="Cube 22"/>
          <p:cNvSpPr/>
          <p:nvPr/>
        </p:nvSpPr>
        <p:spPr>
          <a:xfrm>
            <a:off x="5119688" y="2555875"/>
            <a:ext cx="473075" cy="269875"/>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rIns="36000" anchor="ctr"/>
          <a:lstStyle/>
          <a:p>
            <a:pPr algn="ctr">
              <a:defRPr/>
            </a:pPr>
            <a:r>
              <a:rPr lang="fr-CA" sz="1200" b="1" dirty="0">
                <a:solidFill>
                  <a:schemeClr val="tx1"/>
                </a:solidFill>
              </a:rPr>
              <a:t>93.0</a:t>
            </a:r>
          </a:p>
        </p:txBody>
      </p:sp>
      <p:sp>
        <p:nvSpPr>
          <p:cNvPr id="24" name="Cube 23"/>
          <p:cNvSpPr/>
          <p:nvPr/>
        </p:nvSpPr>
        <p:spPr>
          <a:xfrm>
            <a:off x="4187825" y="2860675"/>
            <a:ext cx="473075" cy="269875"/>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rIns="36000" anchor="ctr"/>
          <a:lstStyle/>
          <a:p>
            <a:pPr algn="ctr">
              <a:defRPr/>
            </a:pPr>
            <a:r>
              <a:rPr lang="fr-CA" sz="1200" b="1" dirty="0">
                <a:solidFill>
                  <a:schemeClr val="tx1"/>
                </a:solidFill>
              </a:rPr>
              <a:t>88.9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57"/>
          <p:cNvGraphicFramePr>
            <a:graphicFrameLocks/>
          </p:cNvGraphicFramePr>
          <p:nvPr/>
        </p:nvGraphicFramePr>
        <p:xfrm>
          <a:off x="4065588" y="3916363"/>
          <a:ext cx="6053137" cy="2593975"/>
        </p:xfrm>
        <a:graphic>
          <a:graphicData uri="http://schemas.openxmlformats.org/presentationml/2006/ole">
            <mc:AlternateContent xmlns:mc="http://schemas.openxmlformats.org/markup-compatibility/2006">
              <mc:Choice xmlns:v="urn:schemas-microsoft-com:vml" Requires="v">
                <p:oleObj spid="_x0000_s27654" name="Graphique" r:id="rId3" imgW="5915073" imgH="2533560" progId="Excel.Sheet.8">
                  <p:embed/>
                </p:oleObj>
              </mc:Choice>
              <mc:Fallback>
                <p:oleObj name="Graphique" r:id="rId3" imgW="5915073" imgH="2533560" progId="Excel.Sheet.8">
                  <p:embed/>
                  <p:pic>
                    <p:nvPicPr>
                      <p:cNvPr id="0" name="Object 5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5588" y="3916363"/>
                        <a:ext cx="6053137" cy="2593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56"/>
          <p:cNvGraphicFramePr>
            <a:graphicFrameLocks/>
          </p:cNvGraphicFramePr>
          <p:nvPr/>
        </p:nvGraphicFramePr>
        <p:xfrm>
          <a:off x="-230188" y="3916363"/>
          <a:ext cx="5815013" cy="2603500"/>
        </p:xfrm>
        <a:graphic>
          <a:graphicData uri="http://schemas.openxmlformats.org/presentationml/2006/ole">
            <mc:AlternateContent xmlns:mc="http://schemas.openxmlformats.org/markup-compatibility/2006">
              <mc:Choice xmlns:v="urn:schemas-microsoft-com:vml" Requires="v">
                <p:oleObj spid="_x0000_s27655" name="Graphique" r:id="rId5" imgW="5686512" imgH="2543291" progId="Excel.Sheet.8">
                  <p:embed/>
                </p:oleObj>
              </mc:Choice>
              <mc:Fallback>
                <p:oleObj name="Graphique" r:id="rId5" imgW="5686512" imgH="2543291" progId="Excel.Sheet.8">
                  <p:embed/>
                  <p:pic>
                    <p:nvPicPr>
                      <p:cNvPr id="0" name="Object 5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188" y="3916363"/>
                        <a:ext cx="5815013" cy="2603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2" name="Object 55"/>
          <p:cNvGraphicFramePr>
            <a:graphicFrameLocks/>
          </p:cNvGraphicFramePr>
          <p:nvPr/>
        </p:nvGraphicFramePr>
        <p:xfrm>
          <a:off x="4070350" y="1212850"/>
          <a:ext cx="6153150" cy="3230563"/>
        </p:xfrm>
        <a:graphic>
          <a:graphicData uri="http://schemas.openxmlformats.org/presentationml/2006/ole">
            <mc:AlternateContent xmlns:mc="http://schemas.openxmlformats.org/markup-compatibility/2006">
              <mc:Choice xmlns:v="urn:schemas-microsoft-com:vml" Requires="v">
                <p:oleObj spid="_x0000_s27656" name="Graphique" r:id="rId7" imgW="6076982" imgH="3190939" progId="Excel.Sheet.8">
                  <p:embed/>
                </p:oleObj>
              </mc:Choice>
              <mc:Fallback>
                <p:oleObj name="Graphique" r:id="rId7" imgW="6076982" imgH="3190939" progId="Excel.Sheet.8">
                  <p:embed/>
                  <p:pic>
                    <p:nvPicPr>
                      <p:cNvPr id="0" name="Object 5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0350" y="1212850"/>
                        <a:ext cx="6153150" cy="3230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3" name="Graphique 24"/>
          <p:cNvGraphicFramePr>
            <a:graphicFrameLocks/>
          </p:cNvGraphicFramePr>
          <p:nvPr/>
        </p:nvGraphicFramePr>
        <p:xfrm>
          <a:off x="-231775" y="1212850"/>
          <a:ext cx="4959350" cy="2405063"/>
        </p:xfrm>
        <a:graphic>
          <a:graphicData uri="http://schemas.openxmlformats.org/presentationml/2006/ole">
            <mc:AlternateContent xmlns:mc="http://schemas.openxmlformats.org/markup-compatibility/2006">
              <mc:Choice xmlns:v="urn:schemas-microsoft-com:vml" Requires="v">
                <p:oleObj spid="_x0000_s27657" name="Graphique" r:id="rId9" imgW="5000558" imgH="2428952" progId="Excel.Sheet.8">
                  <p:embed/>
                </p:oleObj>
              </mc:Choice>
              <mc:Fallback>
                <p:oleObj name="Graphique" r:id="rId9" imgW="5000558" imgH="2428952" progId="Excel.Sheet.8">
                  <p:embed/>
                  <p:pic>
                    <p:nvPicPr>
                      <p:cNvPr id="0" name="Graphique 2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1775" y="1212850"/>
                        <a:ext cx="4959350" cy="2405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4" name="Titre 1"/>
          <p:cNvSpPr>
            <a:spLocks noGrp="1"/>
          </p:cNvSpPr>
          <p:nvPr>
            <p:ph type="title"/>
          </p:nvPr>
        </p:nvSpPr>
        <p:spPr>
          <a:xfrm>
            <a:off x="215900" y="63500"/>
            <a:ext cx="8280400" cy="706438"/>
          </a:xfrm>
        </p:spPr>
        <p:txBody>
          <a:bodyPr/>
          <a:lstStyle/>
          <a:p>
            <a:r>
              <a:rPr lang="fr-CA" sz="2000">
                <a:solidFill>
                  <a:schemeClr val="tx1"/>
                </a:solidFill>
              </a:rPr>
              <a:t>INCREASE IN INTRA-ABDOMINAL ADIPOSE TISSUE (AT) ACCUMULATION ASSOCIATED WITH MENOPAUSE</a:t>
            </a:r>
            <a:endParaRPr lang="fr-FR" sz="2000">
              <a:solidFill>
                <a:schemeClr val="tx1"/>
              </a:solidFill>
            </a:endParaRPr>
          </a:p>
        </p:txBody>
      </p:sp>
      <p:sp>
        <p:nvSpPr>
          <p:cNvPr id="7" name="Rogner un rectangle à un seul coin 6"/>
          <p:cNvSpPr/>
          <p:nvPr/>
        </p:nvSpPr>
        <p:spPr>
          <a:xfrm flipH="1">
            <a:off x="3984816" y="1541931"/>
            <a:ext cx="421343" cy="268941"/>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1400" b="1" kern="100" dirty="0">
                <a:solidFill>
                  <a:schemeClr val="tx1"/>
                </a:solidFill>
              </a:rPr>
              <a:t>NS</a:t>
            </a:r>
          </a:p>
        </p:txBody>
      </p:sp>
      <p:sp>
        <p:nvSpPr>
          <p:cNvPr id="8" name="Rogner un rectangle à un seul coin 7"/>
          <p:cNvSpPr/>
          <p:nvPr/>
        </p:nvSpPr>
        <p:spPr>
          <a:xfrm flipH="1">
            <a:off x="3984816" y="4204448"/>
            <a:ext cx="421343" cy="268941"/>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1400" b="1" kern="100" dirty="0">
                <a:solidFill>
                  <a:schemeClr val="tx1"/>
                </a:solidFill>
              </a:rPr>
              <a:t>NS</a:t>
            </a:r>
          </a:p>
        </p:txBody>
      </p:sp>
      <p:sp>
        <p:nvSpPr>
          <p:cNvPr id="9" name="Rogner un rectangle à un seul coin 8"/>
          <p:cNvSpPr/>
          <p:nvPr/>
        </p:nvSpPr>
        <p:spPr>
          <a:xfrm flipH="1">
            <a:off x="8525435" y="1532966"/>
            <a:ext cx="421343" cy="268941"/>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1400" b="1" kern="100" dirty="0">
                <a:solidFill>
                  <a:schemeClr val="tx1"/>
                </a:solidFill>
              </a:rPr>
              <a:t>NS</a:t>
            </a:r>
          </a:p>
        </p:txBody>
      </p:sp>
      <p:sp>
        <p:nvSpPr>
          <p:cNvPr id="18" name="Rogner un rectangle à un seul coin 17"/>
          <p:cNvSpPr/>
          <p:nvPr/>
        </p:nvSpPr>
        <p:spPr>
          <a:xfrm flipH="1">
            <a:off x="8211674" y="4204448"/>
            <a:ext cx="735104" cy="268941"/>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1400" b="1" kern="100" dirty="0">
                <a:solidFill>
                  <a:schemeClr val="tx1"/>
                </a:solidFill>
              </a:rPr>
              <a:t>p=0.04</a:t>
            </a:r>
          </a:p>
        </p:txBody>
      </p:sp>
      <p:sp>
        <p:nvSpPr>
          <p:cNvPr id="2067" name="Rectangle 37"/>
          <p:cNvSpPr>
            <a:spLocks noChangeArrowheads="1"/>
          </p:cNvSpPr>
          <p:nvPr/>
        </p:nvSpPr>
        <p:spPr bwMode="auto">
          <a:xfrm>
            <a:off x="4535488" y="6427788"/>
            <a:ext cx="4375150" cy="288925"/>
          </a:xfrm>
          <a:prstGeom prst="rect">
            <a:avLst/>
          </a:prstGeom>
          <a:solidFill>
            <a:srgbClr val="D8ECEA">
              <a:alpha val="89018"/>
            </a:srgbClr>
          </a:solidFill>
          <a:ln w="9525">
            <a:miter lim="800000"/>
            <a:headEnd/>
            <a:tailEnd/>
          </a:ln>
          <a:scene3d>
            <a:camera prst="legacyObliqueTopRight"/>
            <a:lightRig rig="legacyFlat4" dir="b"/>
          </a:scene3d>
          <a:sp3d extrusionH="201600" prstMaterial="legacyMatte">
            <a:bevelT w="13500" h="13500" prst="angle"/>
            <a:bevelB w="13500" h="13500" prst="angle"/>
            <a:extrusionClr>
              <a:srgbClr val="D8ECEA"/>
            </a:extrusionClr>
          </a:sp3d>
        </p:spPr>
        <p:txBody>
          <a:bodyPr wrap="none" anchor="ctr">
            <a:flatTx/>
          </a:bodyPr>
          <a:lstStyle/>
          <a:p>
            <a:r>
              <a:rPr lang="fr-CA" sz="1000"/>
              <a:t>Adapted from Tchernof A et al. J Clin Endocrinol Metab 2004; 89: 3425·30</a:t>
            </a:r>
          </a:p>
        </p:txBody>
      </p:sp>
      <p:grpSp>
        <p:nvGrpSpPr>
          <p:cNvPr id="2" name="Group 33"/>
          <p:cNvGrpSpPr>
            <a:grpSpLocks/>
          </p:cNvGrpSpPr>
          <p:nvPr/>
        </p:nvGrpSpPr>
        <p:grpSpPr bwMode="auto">
          <a:xfrm>
            <a:off x="1065213" y="989013"/>
            <a:ext cx="2865437" cy="274637"/>
            <a:chOff x="2229" y="714"/>
            <a:chExt cx="1032" cy="511"/>
          </a:xfrm>
        </p:grpSpPr>
        <p:sp>
          <p:nvSpPr>
            <p:cNvPr id="2078" name="Rectangle 34"/>
            <p:cNvSpPr>
              <a:spLocks noChangeArrowheads="1"/>
            </p:cNvSpPr>
            <p:nvPr/>
          </p:nvSpPr>
          <p:spPr bwMode="auto">
            <a:xfrm>
              <a:off x="2233" y="714"/>
              <a:ext cx="1028" cy="511"/>
            </a:xfrm>
            <a:prstGeom prst="rect">
              <a:avLst/>
            </a:prstGeom>
            <a:solidFill>
              <a:schemeClr val="bg1"/>
            </a:solidFill>
            <a:ln w="9525">
              <a:noFill/>
              <a:miter lim="800000"/>
              <a:headEnd/>
              <a:tailEnd/>
            </a:ln>
          </p:spPr>
          <p:txBody>
            <a:bodyPr anchor="ctr"/>
            <a:lstStyle/>
            <a:p>
              <a:pPr marL="92075"/>
              <a:r>
                <a:rPr lang="en-US" sz="1400" b="1"/>
                <a:t>a) BMI (kg/m</a:t>
              </a:r>
              <a:r>
                <a:rPr lang="en-US" sz="1400" b="1" baseline="30000"/>
                <a:t>2</a:t>
              </a:r>
              <a:r>
                <a:rPr lang="en-US" sz="1400" b="1"/>
                <a:t>) </a:t>
              </a:r>
            </a:p>
          </p:txBody>
        </p:sp>
        <p:sp>
          <p:nvSpPr>
            <p:cNvPr id="2079" name="Rectangle 35"/>
            <p:cNvSpPr>
              <a:spLocks noChangeArrowheads="1"/>
            </p:cNvSpPr>
            <p:nvPr/>
          </p:nvSpPr>
          <p:spPr bwMode="auto">
            <a:xfrm>
              <a:off x="2229" y="715"/>
              <a:ext cx="30" cy="510"/>
            </a:xfrm>
            <a:prstGeom prst="rect">
              <a:avLst/>
            </a:prstGeom>
            <a:solidFill>
              <a:srgbClr val="B00000"/>
            </a:solidFill>
            <a:ln w="9525">
              <a:noFill/>
              <a:miter lim="800000"/>
              <a:headEnd/>
              <a:tailEnd/>
            </a:ln>
          </p:spPr>
          <p:txBody>
            <a:bodyPr wrap="none" anchor="ctr"/>
            <a:lstStyle/>
            <a:p>
              <a:pPr algn="ctr"/>
              <a:endParaRPr lang="fr-FR" sz="1400" b="1"/>
            </a:p>
          </p:txBody>
        </p:sp>
      </p:grpSp>
      <p:grpSp>
        <p:nvGrpSpPr>
          <p:cNvPr id="3" name="Group 33"/>
          <p:cNvGrpSpPr>
            <a:grpSpLocks/>
          </p:cNvGrpSpPr>
          <p:nvPr/>
        </p:nvGrpSpPr>
        <p:grpSpPr bwMode="auto">
          <a:xfrm>
            <a:off x="5394325" y="989013"/>
            <a:ext cx="2867025" cy="274637"/>
            <a:chOff x="2229" y="714"/>
            <a:chExt cx="1032" cy="511"/>
          </a:xfrm>
        </p:grpSpPr>
        <p:sp>
          <p:nvSpPr>
            <p:cNvPr id="2076" name="Rectangle 34"/>
            <p:cNvSpPr>
              <a:spLocks noChangeArrowheads="1"/>
            </p:cNvSpPr>
            <p:nvPr/>
          </p:nvSpPr>
          <p:spPr bwMode="auto">
            <a:xfrm>
              <a:off x="2233" y="714"/>
              <a:ext cx="1028" cy="511"/>
            </a:xfrm>
            <a:prstGeom prst="rect">
              <a:avLst/>
            </a:prstGeom>
            <a:solidFill>
              <a:schemeClr val="bg1"/>
            </a:solidFill>
            <a:ln w="9525">
              <a:noFill/>
              <a:miter lim="800000"/>
              <a:headEnd/>
              <a:tailEnd/>
            </a:ln>
          </p:spPr>
          <p:txBody>
            <a:bodyPr anchor="ctr"/>
            <a:lstStyle/>
            <a:p>
              <a:pPr marL="92075"/>
              <a:r>
                <a:rPr lang="en-US" sz="1400" b="1"/>
                <a:t>b) Body fat mass (kg) </a:t>
              </a:r>
            </a:p>
          </p:txBody>
        </p:sp>
        <p:sp>
          <p:nvSpPr>
            <p:cNvPr id="2077" name="Rectangle 35"/>
            <p:cNvSpPr>
              <a:spLocks noChangeArrowheads="1"/>
            </p:cNvSpPr>
            <p:nvPr/>
          </p:nvSpPr>
          <p:spPr bwMode="auto">
            <a:xfrm>
              <a:off x="2229" y="715"/>
              <a:ext cx="30" cy="510"/>
            </a:xfrm>
            <a:prstGeom prst="rect">
              <a:avLst/>
            </a:prstGeom>
            <a:solidFill>
              <a:srgbClr val="B00000"/>
            </a:solidFill>
            <a:ln w="9525">
              <a:noFill/>
              <a:miter lim="800000"/>
              <a:headEnd/>
              <a:tailEnd/>
            </a:ln>
          </p:spPr>
          <p:txBody>
            <a:bodyPr wrap="none" anchor="ctr"/>
            <a:lstStyle/>
            <a:p>
              <a:pPr algn="ctr"/>
              <a:endParaRPr lang="fr-FR" sz="1400" b="1"/>
            </a:p>
          </p:txBody>
        </p:sp>
      </p:grpSp>
      <p:grpSp>
        <p:nvGrpSpPr>
          <p:cNvPr id="4" name="Group 33"/>
          <p:cNvGrpSpPr>
            <a:grpSpLocks/>
          </p:cNvGrpSpPr>
          <p:nvPr/>
        </p:nvGrpSpPr>
        <p:grpSpPr bwMode="auto">
          <a:xfrm>
            <a:off x="1065213" y="3678238"/>
            <a:ext cx="2865437" cy="274637"/>
            <a:chOff x="2229" y="714"/>
            <a:chExt cx="1032" cy="511"/>
          </a:xfrm>
        </p:grpSpPr>
        <p:sp>
          <p:nvSpPr>
            <p:cNvPr id="2074" name="Rectangle 34"/>
            <p:cNvSpPr>
              <a:spLocks noChangeArrowheads="1"/>
            </p:cNvSpPr>
            <p:nvPr/>
          </p:nvSpPr>
          <p:spPr bwMode="auto">
            <a:xfrm>
              <a:off x="2233" y="714"/>
              <a:ext cx="1028" cy="511"/>
            </a:xfrm>
            <a:prstGeom prst="rect">
              <a:avLst/>
            </a:prstGeom>
            <a:solidFill>
              <a:schemeClr val="bg1"/>
            </a:solidFill>
            <a:ln w="9525">
              <a:noFill/>
              <a:miter lim="800000"/>
              <a:headEnd/>
              <a:tailEnd/>
            </a:ln>
          </p:spPr>
          <p:txBody>
            <a:bodyPr anchor="ctr"/>
            <a:lstStyle/>
            <a:p>
              <a:pPr marL="92075"/>
              <a:r>
                <a:rPr lang="en-US" sz="1400" b="1"/>
                <a:t>c) Subcutaneous AT (cm</a:t>
              </a:r>
              <a:r>
                <a:rPr lang="en-US" sz="1400" b="1" baseline="30000"/>
                <a:t>2</a:t>
              </a:r>
              <a:r>
                <a:rPr lang="en-US" sz="1400" b="1"/>
                <a:t>) </a:t>
              </a:r>
            </a:p>
          </p:txBody>
        </p:sp>
        <p:sp>
          <p:nvSpPr>
            <p:cNvPr id="2075" name="Rectangle 35"/>
            <p:cNvSpPr>
              <a:spLocks noChangeArrowheads="1"/>
            </p:cNvSpPr>
            <p:nvPr/>
          </p:nvSpPr>
          <p:spPr bwMode="auto">
            <a:xfrm>
              <a:off x="2229" y="715"/>
              <a:ext cx="30" cy="510"/>
            </a:xfrm>
            <a:prstGeom prst="rect">
              <a:avLst/>
            </a:prstGeom>
            <a:solidFill>
              <a:srgbClr val="B00000"/>
            </a:solidFill>
            <a:ln w="9525">
              <a:noFill/>
              <a:miter lim="800000"/>
              <a:headEnd/>
              <a:tailEnd/>
            </a:ln>
          </p:spPr>
          <p:txBody>
            <a:bodyPr wrap="none" anchor="ctr"/>
            <a:lstStyle/>
            <a:p>
              <a:pPr algn="ctr"/>
              <a:endParaRPr lang="fr-FR" sz="1400" b="1"/>
            </a:p>
          </p:txBody>
        </p:sp>
      </p:grpSp>
      <p:grpSp>
        <p:nvGrpSpPr>
          <p:cNvPr id="5" name="Group 33"/>
          <p:cNvGrpSpPr>
            <a:grpSpLocks/>
          </p:cNvGrpSpPr>
          <p:nvPr/>
        </p:nvGrpSpPr>
        <p:grpSpPr bwMode="auto">
          <a:xfrm>
            <a:off x="5394325" y="3678238"/>
            <a:ext cx="2867025" cy="274637"/>
            <a:chOff x="2229" y="714"/>
            <a:chExt cx="1032" cy="511"/>
          </a:xfrm>
        </p:grpSpPr>
        <p:sp>
          <p:nvSpPr>
            <p:cNvPr id="2072" name="Rectangle 34"/>
            <p:cNvSpPr>
              <a:spLocks noChangeArrowheads="1"/>
            </p:cNvSpPr>
            <p:nvPr/>
          </p:nvSpPr>
          <p:spPr bwMode="auto">
            <a:xfrm>
              <a:off x="2233" y="714"/>
              <a:ext cx="1028" cy="511"/>
            </a:xfrm>
            <a:prstGeom prst="rect">
              <a:avLst/>
            </a:prstGeom>
            <a:solidFill>
              <a:schemeClr val="bg1"/>
            </a:solidFill>
            <a:ln w="9525">
              <a:noFill/>
              <a:miter lim="800000"/>
              <a:headEnd/>
              <a:tailEnd/>
            </a:ln>
          </p:spPr>
          <p:txBody>
            <a:bodyPr anchor="ctr"/>
            <a:lstStyle/>
            <a:p>
              <a:pPr marL="92075"/>
              <a:r>
                <a:rPr lang="en-US" sz="1400" b="1"/>
                <a:t>d) Intra-abdominal AT (cm</a:t>
              </a:r>
              <a:r>
                <a:rPr lang="en-US" sz="1400" b="1" baseline="30000"/>
                <a:t>2</a:t>
              </a:r>
              <a:r>
                <a:rPr lang="en-US" sz="1400" b="1"/>
                <a:t>) </a:t>
              </a:r>
            </a:p>
          </p:txBody>
        </p:sp>
        <p:sp>
          <p:nvSpPr>
            <p:cNvPr id="2073" name="Rectangle 35"/>
            <p:cNvSpPr>
              <a:spLocks noChangeArrowheads="1"/>
            </p:cNvSpPr>
            <p:nvPr/>
          </p:nvSpPr>
          <p:spPr bwMode="auto">
            <a:xfrm>
              <a:off x="2229" y="715"/>
              <a:ext cx="30" cy="510"/>
            </a:xfrm>
            <a:prstGeom prst="rect">
              <a:avLst/>
            </a:prstGeom>
            <a:solidFill>
              <a:srgbClr val="B00000"/>
            </a:solidFill>
            <a:ln w="9525">
              <a:noFill/>
              <a:miter lim="800000"/>
              <a:headEnd/>
              <a:tailEnd/>
            </a:ln>
          </p:spPr>
          <p:txBody>
            <a:bodyPr wrap="none" anchor="ctr"/>
            <a:lstStyle/>
            <a:p>
              <a:pPr algn="ctr"/>
              <a:endParaRPr lang="fr-FR" sz="1400" b="1"/>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age 3" descr="56-INF-MENO-F2-FILM_fond.png"/>
          <p:cNvPicPr>
            <a:picLocks noChangeAspect="1"/>
          </p:cNvPicPr>
          <p:nvPr/>
        </p:nvPicPr>
        <p:blipFill>
          <a:blip r:embed="rId2" cstate="print"/>
          <a:srcRect/>
          <a:stretch>
            <a:fillRect/>
          </a:stretch>
        </p:blipFill>
        <p:spPr bwMode="auto">
          <a:xfrm>
            <a:off x="1588" y="0"/>
            <a:ext cx="9142412" cy="6858000"/>
          </a:xfrm>
          <a:prstGeom prst="rect">
            <a:avLst/>
          </a:prstGeom>
          <a:noFill/>
          <a:ln w="9525">
            <a:noFill/>
            <a:miter lim="800000"/>
            <a:headEnd/>
            <a:tailEnd/>
          </a:ln>
        </p:spPr>
      </p:pic>
      <p:sp>
        <p:nvSpPr>
          <p:cNvPr id="13315" name="Titre 1"/>
          <p:cNvSpPr>
            <a:spLocks noGrp="1"/>
          </p:cNvSpPr>
          <p:nvPr>
            <p:ph type="title"/>
          </p:nvPr>
        </p:nvSpPr>
        <p:spPr>
          <a:xfrm>
            <a:off x="134938" y="52388"/>
            <a:ext cx="8588375" cy="677862"/>
          </a:xfrm>
        </p:spPr>
        <p:txBody>
          <a:bodyPr/>
          <a:lstStyle/>
          <a:p>
            <a:r>
              <a:rPr lang="en-US" sz="1900">
                <a:solidFill>
                  <a:schemeClr val="tx1"/>
                </a:solidFill>
              </a:rPr>
              <a:t>DEVELOPMENT OF AN ATHEROGENIC PROFILE ASSOCIATED WITH MENOPAUSE-RELATED GAIN IN INTRA-ABDOMINAL ADIPOSITY</a:t>
            </a:r>
            <a:endParaRPr lang="fr-FR" sz="1900">
              <a:solidFill>
                <a:schemeClr val="tx1"/>
              </a:solidFill>
            </a:endParaRPr>
          </a:p>
        </p:txBody>
      </p:sp>
      <p:grpSp>
        <p:nvGrpSpPr>
          <p:cNvPr id="2" name="Group 33"/>
          <p:cNvGrpSpPr>
            <a:grpSpLocks/>
          </p:cNvGrpSpPr>
          <p:nvPr/>
        </p:nvGrpSpPr>
        <p:grpSpPr bwMode="auto">
          <a:xfrm>
            <a:off x="1782763" y="2062163"/>
            <a:ext cx="1552575" cy="430212"/>
            <a:chOff x="2229" y="714"/>
            <a:chExt cx="1032" cy="511"/>
          </a:xfrm>
        </p:grpSpPr>
        <p:sp>
          <p:nvSpPr>
            <p:cNvPr id="13337" name="Rectangle 34"/>
            <p:cNvSpPr>
              <a:spLocks noChangeArrowheads="1"/>
            </p:cNvSpPr>
            <p:nvPr/>
          </p:nvSpPr>
          <p:spPr bwMode="auto">
            <a:xfrm>
              <a:off x="2233" y="714"/>
              <a:ext cx="1028" cy="511"/>
            </a:xfrm>
            <a:prstGeom prst="rect">
              <a:avLst/>
            </a:prstGeom>
            <a:solidFill>
              <a:schemeClr val="bg1"/>
            </a:solidFill>
            <a:ln w="9525">
              <a:noFill/>
              <a:miter lim="800000"/>
              <a:headEnd/>
              <a:tailEnd/>
            </a:ln>
          </p:spPr>
          <p:txBody>
            <a:bodyPr anchor="ctr"/>
            <a:lstStyle/>
            <a:p>
              <a:pPr marL="92075"/>
              <a:r>
                <a:rPr lang="en-US" b="1"/>
                <a:t>Menopause </a:t>
              </a:r>
            </a:p>
          </p:txBody>
        </p:sp>
        <p:sp>
          <p:nvSpPr>
            <p:cNvPr id="13338" name="Rectangle 35"/>
            <p:cNvSpPr>
              <a:spLocks noChangeArrowheads="1"/>
            </p:cNvSpPr>
            <p:nvPr/>
          </p:nvSpPr>
          <p:spPr bwMode="auto">
            <a:xfrm>
              <a:off x="2229" y="715"/>
              <a:ext cx="67" cy="510"/>
            </a:xfrm>
            <a:prstGeom prst="rect">
              <a:avLst/>
            </a:prstGeom>
            <a:solidFill>
              <a:srgbClr val="B00000"/>
            </a:solidFill>
            <a:ln w="9525">
              <a:noFill/>
              <a:miter lim="800000"/>
              <a:headEnd/>
              <a:tailEnd/>
            </a:ln>
          </p:spPr>
          <p:txBody>
            <a:bodyPr wrap="none" anchor="ctr"/>
            <a:lstStyle/>
            <a:p>
              <a:pPr algn="ctr"/>
              <a:endParaRPr lang="fr-FR" b="1"/>
            </a:p>
          </p:txBody>
        </p:sp>
      </p:grpSp>
      <p:grpSp>
        <p:nvGrpSpPr>
          <p:cNvPr id="3" name="Group 33"/>
          <p:cNvGrpSpPr>
            <a:grpSpLocks/>
          </p:cNvGrpSpPr>
          <p:nvPr/>
        </p:nvGrpSpPr>
        <p:grpSpPr bwMode="auto">
          <a:xfrm>
            <a:off x="6453188" y="2546350"/>
            <a:ext cx="2403475" cy="546100"/>
            <a:chOff x="2229" y="714"/>
            <a:chExt cx="1032" cy="511"/>
          </a:xfrm>
        </p:grpSpPr>
        <p:sp>
          <p:nvSpPr>
            <p:cNvPr id="13335" name="Rectangle 34"/>
            <p:cNvSpPr>
              <a:spLocks noChangeArrowheads="1"/>
            </p:cNvSpPr>
            <p:nvPr/>
          </p:nvSpPr>
          <p:spPr bwMode="auto">
            <a:xfrm>
              <a:off x="2233" y="714"/>
              <a:ext cx="1028" cy="511"/>
            </a:xfrm>
            <a:prstGeom prst="rect">
              <a:avLst/>
            </a:prstGeom>
            <a:solidFill>
              <a:schemeClr val="bg1"/>
            </a:solidFill>
            <a:ln w="9525">
              <a:noFill/>
              <a:miter lim="800000"/>
              <a:headEnd/>
              <a:tailEnd/>
            </a:ln>
          </p:spPr>
          <p:txBody>
            <a:bodyPr anchor="ctr"/>
            <a:lstStyle/>
            <a:p>
              <a:pPr marL="541338"/>
              <a:r>
                <a:rPr lang="en-US" sz="2800" b="1">
                  <a:solidFill>
                    <a:srgbClr val="C00000"/>
                  </a:solidFill>
                </a:rPr>
                <a:t>CHD risk </a:t>
              </a:r>
            </a:p>
          </p:txBody>
        </p:sp>
        <p:sp>
          <p:nvSpPr>
            <p:cNvPr id="13336" name="Rectangle 35"/>
            <p:cNvSpPr>
              <a:spLocks noChangeArrowheads="1"/>
            </p:cNvSpPr>
            <p:nvPr/>
          </p:nvSpPr>
          <p:spPr bwMode="auto">
            <a:xfrm>
              <a:off x="2229" y="715"/>
              <a:ext cx="43" cy="510"/>
            </a:xfrm>
            <a:prstGeom prst="rect">
              <a:avLst/>
            </a:prstGeom>
            <a:solidFill>
              <a:srgbClr val="B00000"/>
            </a:solidFill>
            <a:ln w="9525">
              <a:noFill/>
              <a:miter lim="800000"/>
              <a:headEnd/>
              <a:tailEnd/>
            </a:ln>
          </p:spPr>
          <p:txBody>
            <a:bodyPr wrap="none" anchor="ctr"/>
            <a:lstStyle/>
            <a:p>
              <a:pPr algn="ctr"/>
              <a:endParaRPr lang="fr-FR" sz="2800" b="1">
                <a:solidFill>
                  <a:srgbClr val="C00000"/>
                </a:solidFill>
              </a:endParaRPr>
            </a:p>
          </p:txBody>
        </p:sp>
      </p:grpSp>
      <p:pic>
        <p:nvPicPr>
          <p:cNvPr id="13318" name="Image 10" descr="fleche_haut.png"/>
          <p:cNvPicPr>
            <a:picLocks noChangeAspect="1"/>
          </p:cNvPicPr>
          <p:nvPr/>
        </p:nvPicPr>
        <p:blipFill>
          <a:blip r:embed="rId3" cstate="print"/>
          <a:srcRect/>
          <a:stretch>
            <a:fillRect/>
          </a:stretch>
        </p:blipFill>
        <p:spPr bwMode="auto">
          <a:xfrm>
            <a:off x="6654800" y="2628900"/>
            <a:ext cx="392113" cy="373063"/>
          </a:xfrm>
          <a:prstGeom prst="rect">
            <a:avLst/>
          </a:prstGeom>
          <a:noFill/>
          <a:ln w="9525">
            <a:noFill/>
            <a:miter lim="800000"/>
            <a:headEnd/>
            <a:tailEnd/>
          </a:ln>
        </p:spPr>
      </p:pic>
      <p:sp>
        <p:nvSpPr>
          <p:cNvPr id="12" name="Rogner un rectangle à un seul coin 11"/>
          <p:cNvSpPr/>
          <p:nvPr/>
        </p:nvSpPr>
        <p:spPr>
          <a:xfrm flipH="1">
            <a:off x="152398" y="5755344"/>
            <a:ext cx="2259106" cy="36755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36000" rIns="72000" anchor="ctr"/>
          <a:lstStyle/>
          <a:p>
            <a:pPr algn="ctr">
              <a:defRPr/>
            </a:pPr>
            <a:r>
              <a:rPr lang="fr-CA" sz="1400" b="1" kern="100" dirty="0" err="1">
                <a:solidFill>
                  <a:schemeClr val="tx1"/>
                </a:solidFill>
              </a:rPr>
              <a:t>Pre</a:t>
            </a:r>
            <a:r>
              <a:rPr lang="fr-CA" sz="1400" b="1" kern="100" dirty="0">
                <a:solidFill>
                  <a:schemeClr val="tx1"/>
                </a:solidFill>
              </a:rPr>
              <a:t>-</a:t>
            </a:r>
            <a:r>
              <a:rPr lang="fr-CA" sz="1400" b="1" kern="100" dirty="0" err="1">
                <a:solidFill>
                  <a:schemeClr val="tx1"/>
                </a:solidFill>
              </a:rPr>
              <a:t>menopausal</a:t>
            </a:r>
            <a:r>
              <a:rPr lang="fr-CA" sz="1400" b="1" kern="100" dirty="0">
                <a:solidFill>
                  <a:schemeClr val="tx1"/>
                </a:solidFill>
              </a:rPr>
              <a:t> </a:t>
            </a:r>
            <a:r>
              <a:rPr lang="fr-CA" sz="1400" b="1" kern="100" dirty="0" err="1">
                <a:solidFill>
                  <a:schemeClr val="tx1"/>
                </a:solidFill>
              </a:rPr>
              <a:t>women</a:t>
            </a:r>
            <a:endParaRPr lang="fr-CA" sz="1400" b="1" kern="100" dirty="0">
              <a:solidFill>
                <a:schemeClr val="tx1"/>
              </a:solidFill>
            </a:endParaRPr>
          </a:p>
        </p:txBody>
      </p:sp>
      <p:sp>
        <p:nvSpPr>
          <p:cNvPr id="13" name="Rogner un rectangle à un seul coin 12"/>
          <p:cNvSpPr/>
          <p:nvPr/>
        </p:nvSpPr>
        <p:spPr>
          <a:xfrm flipH="1">
            <a:off x="3056970" y="5755344"/>
            <a:ext cx="2260800" cy="36755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36000" rIns="72000" anchor="ctr"/>
          <a:lstStyle/>
          <a:p>
            <a:pPr algn="ctr">
              <a:defRPr/>
            </a:pPr>
            <a:r>
              <a:rPr lang="fr-CA" sz="1400" b="1" kern="100" dirty="0">
                <a:solidFill>
                  <a:schemeClr val="tx1"/>
                </a:solidFill>
              </a:rPr>
              <a:t>Post-</a:t>
            </a:r>
            <a:r>
              <a:rPr lang="fr-CA" sz="1400" b="1" kern="100" dirty="0" err="1">
                <a:solidFill>
                  <a:schemeClr val="tx1"/>
                </a:solidFill>
              </a:rPr>
              <a:t>menopausal</a:t>
            </a:r>
            <a:r>
              <a:rPr lang="fr-CA" sz="1400" b="1" kern="100" dirty="0">
                <a:solidFill>
                  <a:schemeClr val="tx1"/>
                </a:solidFill>
              </a:rPr>
              <a:t> </a:t>
            </a:r>
            <a:r>
              <a:rPr lang="fr-CA" sz="1400" b="1" kern="100" dirty="0" err="1">
                <a:solidFill>
                  <a:schemeClr val="tx1"/>
                </a:solidFill>
              </a:rPr>
              <a:t>women</a:t>
            </a:r>
            <a:endParaRPr lang="fr-CA" sz="1400" b="1" kern="100" dirty="0">
              <a:solidFill>
                <a:schemeClr val="tx1"/>
              </a:solidFill>
            </a:endParaRPr>
          </a:p>
        </p:txBody>
      </p:sp>
      <p:sp>
        <p:nvSpPr>
          <p:cNvPr id="14" name="Cube 13"/>
          <p:cNvSpPr/>
          <p:nvPr/>
        </p:nvSpPr>
        <p:spPr>
          <a:xfrm>
            <a:off x="6122988" y="1357313"/>
            <a:ext cx="2428875" cy="407987"/>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rIns="108000" anchor="ctr"/>
          <a:lstStyle/>
          <a:p>
            <a:pPr marL="447675">
              <a:defRPr/>
            </a:pPr>
            <a:r>
              <a:rPr lang="fr-CA" b="1" dirty="0" err="1">
                <a:solidFill>
                  <a:schemeClr val="tx1"/>
                </a:solidFill>
              </a:rPr>
              <a:t>Insulin</a:t>
            </a:r>
            <a:r>
              <a:rPr lang="fr-CA" b="1" dirty="0">
                <a:solidFill>
                  <a:schemeClr val="tx1"/>
                </a:solidFill>
              </a:rPr>
              <a:t> </a:t>
            </a:r>
            <a:r>
              <a:rPr lang="fr-CA" b="1" dirty="0" err="1">
                <a:solidFill>
                  <a:schemeClr val="tx1"/>
                </a:solidFill>
              </a:rPr>
              <a:t>resistance</a:t>
            </a:r>
            <a:endParaRPr lang="fr-CA" b="1" dirty="0">
              <a:solidFill>
                <a:schemeClr val="tx1"/>
              </a:solidFill>
            </a:endParaRPr>
          </a:p>
        </p:txBody>
      </p:sp>
      <p:pic>
        <p:nvPicPr>
          <p:cNvPr id="13326" name="Image 14" descr="fleche_haut.png"/>
          <p:cNvPicPr>
            <a:picLocks noChangeAspect="1"/>
          </p:cNvPicPr>
          <p:nvPr/>
        </p:nvPicPr>
        <p:blipFill>
          <a:blip r:embed="rId4" cstate="print"/>
          <a:srcRect/>
          <a:stretch>
            <a:fillRect/>
          </a:stretch>
        </p:blipFill>
        <p:spPr bwMode="auto">
          <a:xfrm>
            <a:off x="6200775" y="1438275"/>
            <a:ext cx="258763" cy="247650"/>
          </a:xfrm>
          <a:prstGeom prst="rect">
            <a:avLst/>
          </a:prstGeom>
          <a:noFill/>
          <a:ln w="9525">
            <a:noFill/>
            <a:miter lim="800000"/>
            <a:headEnd/>
            <a:tailEnd/>
          </a:ln>
        </p:spPr>
      </p:pic>
      <p:sp>
        <p:nvSpPr>
          <p:cNvPr id="16" name="Cube 15"/>
          <p:cNvSpPr/>
          <p:nvPr/>
        </p:nvSpPr>
        <p:spPr>
          <a:xfrm>
            <a:off x="6122988" y="1806575"/>
            <a:ext cx="2428875" cy="407988"/>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rIns="108000" anchor="ctr"/>
          <a:lstStyle/>
          <a:p>
            <a:pPr marL="358775" algn="ctr">
              <a:defRPr/>
            </a:pPr>
            <a:r>
              <a:rPr lang="fr-CA" b="1" dirty="0" err="1">
                <a:solidFill>
                  <a:schemeClr val="tx1"/>
                </a:solidFill>
              </a:rPr>
              <a:t>Apolipoprotein</a:t>
            </a:r>
            <a:r>
              <a:rPr lang="fr-CA" b="1" dirty="0">
                <a:solidFill>
                  <a:schemeClr val="tx1"/>
                </a:solidFill>
              </a:rPr>
              <a:t> B</a:t>
            </a:r>
          </a:p>
        </p:txBody>
      </p:sp>
      <p:pic>
        <p:nvPicPr>
          <p:cNvPr id="13328" name="Image 16" descr="fleche_haut.png"/>
          <p:cNvPicPr>
            <a:picLocks noChangeAspect="1"/>
          </p:cNvPicPr>
          <p:nvPr/>
        </p:nvPicPr>
        <p:blipFill>
          <a:blip r:embed="rId4" cstate="print"/>
          <a:srcRect/>
          <a:stretch>
            <a:fillRect/>
          </a:stretch>
        </p:blipFill>
        <p:spPr bwMode="auto">
          <a:xfrm>
            <a:off x="6200775" y="1887538"/>
            <a:ext cx="258763" cy="246062"/>
          </a:xfrm>
          <a:prstGeom prst="rect">
            <a:avLst/>
          </a:prstGeom>
          <a:noFill/>
          <a:ln w="9525">
            <a:noFill/>
            <a:miter lim="800000"/>
            <a:headEnd/>
            <a:tailEnd/>
          </a:ln>
        </p:spPr>
      </p:pic>
      <p:sp>
        <p:nvSpPr>
          <p:cNvPr id="18" name="Cube 17"/>
          <p:cNvSpPr/>
          <p:nvPr/>
        </p:nvSpPr>
        <p:spPr>
          <a:xfrm>
            <a:off x="6122988" y="3446463"/>
            <a:ext cx="2428875" cy="407987"/>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rIns="108000" anchor="ctr"/>
          <a:lstStyle/>
          <a:p>
            <a:pPr marL="447675">
              <a:defRPr/>
            </a:pPr>
            <a:r>
              <a:rPr lang="fr-CA" b="1" dirty="0" err="1">
                <a:solidFill>
                  <a:schemeClr val="tx1"/>
                </a:solidFill>
              </a:rPr>
              <a:t>Triglycerides</a:t>
            </a:r>
            <a:endParaRPr lang="fr-CA" b="1" dirty="0">
              <a:solidFill>
                <a:schemeClr val="tx1"/>
              </a:solidFill>
            </a:endParaRPr>
          </a:p>
        </p:txBody>
      </p:sp>
      <p:pic>
        <p:nvPicPr>
          <p:cNvPr id="13330" name="Image 18" descr="fleche_haut.png"/>
          <p:cNvPicPr>
            <a:picLocks noChangeAspect="1"/>
          </p:cNvPicPr>
          <p:nvPr/>
        </p:nvPicPr>
        <p:blipFill>
          <a:blip r:embed="rId4" cstate="print"/>
          <a:srcRect/>
          <a:stretch>
            <a:fillRect/>
          </a:stretch>
        </p:blipFill>
        <p:spPr bwMode="auto">
          <a:xfrm>
            <a:off x="6200775" y="3527425"/>
            <a:ext cx="258763" cy="246063"/>
          </a:xfrm>
          <a:prstGeom prst="rect">
            <a:avLst/>
          </a:prstGeom>
          <a:noFill/>
          <a:ln w="9525">
            <a:noFill/>
            <a:miter lim="800000"/>
            <a:headEnd/>
            <a:tailEnd/>
          </a:ln>
        </p:spPr>
      </p:pic>
      <p:sp>
        <p:nvSpPr>
          <p:cNvPr id="20" name="Cube 19"/>
          <p:cNvSpPr/>
          <p:nvPr/>
        </p:nvSpPr>
        <p:spPr>
          <a:xfrm>
            <a:off x="6122988" y="3903663"/>
            <a:ext cx="2428875" cy="407987"/>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rIns="108000" anchor="ctr"/>
          <a:lstStyle/>
          <a:p>
            <a:pPr marL="447675">
              <a:defRPr/>
            </a:pPr>
            <a:r>
              <a:rPr lang="fr-CA" b="1" dirty="0">
                <a:solidFill>
                  <a:schemeClr val="tx1"/>
                </a:solidFill>
              </a:rPr>
              <a:t>HDL </a:t>
            </a:r>
            <a:r>
              <a:rPr lang="fr-CA" b="1" dirty="0" err="1">
                <a:solidFill>
                  <a:schemeClr val="tx1"/>
                </a:solidFill>
              </a:rPr>
              <a:t>cholesterol</a:t>
            </a:r>
            <a:endParaRPr lang="fr-CA" b="1" dirty="0">
              <a:solidFill>
                <a:schemeClr val="tx1"/>
              </a:solidFill>
            </a:endParaRPr>
          </a:p>
        </p:txBody>
      </p:sp>
      <p:pic>
        <p:nvPicPr>
          <p:cNvPr id="13332" name="Image 20" descr="fleche_haut.png"/>
          <p:cNvPicPr>
            <a:picLocks noChangeAspect="1"/>
          </p:cNvPicPr>
          <p:nvPr/>
        </p:nvPicPr>
        <p:blipFill>
          <a:blip r:embed="rId5" cstate="print"/>
          <a:srcRect/>
          <a:stretch>
            <a:fillRect/>
          </a:stretch>
        </p:blipFill>
        <p:spPr bwMode="auto">
          <a:xfrm>
            <a:off x="6200775" y="3984625"/>
            <a:ext cx="258763" cy="246063"/>
          </a:xfrm>
          <a:prstGeom prst="rect">
            <a:avLst/>
          </a:prstGeom>
          <a:noFill/>
          <a:ln w="9525">
            <a:noFill/>
            <a:miter lim="800000"/>
            <a:headEnd/>
            <a:tailEnd/>
          </a:ln>
        </p:spPr>
      </p:pic>
      <p:sp>
        <p:nvSpPr>
          <p:cNvPr id="22" name="Cube 21"/>
          <p:cNvSpPr/>
          <p:nvPr/>
        </p:nvSpPr>
        <p:spPr>
          <a:xfrm>
            <a:off x="6122988" y="4360863"/>
            <a:ext cx="2428875" cy="407987"/>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rIns="108000" anchor="ctr"/>
          <a:lstStyle/>
          <a:p>
            <a:pPr marL="447675">
              <a:defRPr/>
            </a:pPr>
            <a:r>
              <a:rPr lang="fr-CA" b="1" dirty="0">
                <a:solidFill>
                  <a:schemeClr val="tx1"/>
                </a:solidFill>
              </a:rPr>
              <a:t>LDL size</a:t>
            </a:r>
          </a:p>
        </p:txBody>
      </p:sp>
      <p:pic>
        <p:nvPicPr>
          <p:cNvPr id="13334" name="Image 22" descr="fleche_haut.png"/>
          <p:cNvPicPr>
            <a:picLocks noChangeAspect="1"/>
          </p:cNvPicPr>
          <p:nvPr/>
        </p:nvPicPr>
        <p:blipFill>
          <a:blip r:embed="rId5" cstate="print"/>
          <a:srcRect/>
          <a:stretch>
            <a:fillRect/>
          </a:stretch>
        </p:blipFill>
        <p:spPr bwMode="auto">
          <a:xfrm>
            <a:off x="6200775" y="4441825"/>
            <a:ext cx="258763" cy="2460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 3" descr="57-INF-ETHNI-F1-FILM_fond.png"/>
          <p:cNvPicPr>
            <a:picLocks noChangeAspect="1"/>
          </p:cNvPicPr>
          <p:nvPr/>
        </p:nvPicPr>
        <p:blipFill>
          <a:blip r:embed="rId2" cstate="print"/>
          <a:srcRect/>
          <a:stretch>
            <a:fillRect/>
          </a:stretch>
        </p:blipFill>
        <p:spPr bwMode="auto">
          <a:xfrm>
            <a:off x="0" y="36513"/>
            <a:ext cx="9144000" cy="6858000"/>
          </a:xfrm>
          <a:prstGeom prst="rect">
            <a:avLst/>
          </a:prstGeom>
          <a:noFill/>
          <a:ln w="9525">
            <a:noFill/>
            <a:miter lim="800000"/>
            <a:headEnd/>
            <a:tailEnd/>
          </a:ln>
        </p:spPr>
      </p:pic>
      <p:sp>
        <p:nvSpPr>
          <p:cNvPr id="14339" name="Titre 1"/>
          <p:cNvSpPr>
            <a:spLocks noGrp="1"/>
          </p:cNvSpPr>
          <p:nvPr>
            <p:ph type="title"/>
          </p:nvPr>
        </p:nvSpPr>
        <p:spPr>
          <a:xfrm>
            <a:off x="88900" y="131763"/>
            <a:ext cx="8624888" cy="614362"/>
          </a:xfrm>
        </p:spPr>
        <p:txBody>
          <a:bodyPr/>
          <a:lstStyle/>
          <a:p>
            <a:r>
              <a:rPr lang="en-US" sz="1700">
                <a:solidFill>
                  <a:schemeClr val="tx1"/>
                </a:solidFill>
              </a:rPr>
              <a:t>EVIDENCE FOR A GREATER RELATIVE ACCUMULATION OF INTRA-ABDOMINAL ADIPOSE TISSUE (AT) IN JAPANESE THAN IN CAUCASIAN AMERICANS</a:t>
            </a:r>
            <a:endParaRPr lang="fr-FR" sz="1700">
              <a:solidFill>
                <a:schemeClr val="tx1"/>
              </a:solidFill>
            </a:endParaRPr>
          </a:p>
        </p:txBody>
      </p:sp>
      <p:sp>
        <p:nvSpPr>
          <p:cNvPr id="5" name="Rogner un rectangle à un seul coin 4"/>
          <p:cNvSpPr/>
          <p:nvPr/>
        </p:nvSpPr>
        <p:spPr>
          <a:xfrm flipH="1">
            <a:off x="2474257" y="1030944"/>
            <a:ext cx="2294966" cy="502023"/>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1400" b="1" kern="100" dirty="0" err="1">
                <a:solidFill>
                  <a:schemeClr val="tx1"/>
                </a:solidFill>
              </a:rPr>
              <a:t>Caucasian</a:t>
            </a:r>
            <a:r>
              <a:rPr lang="fr-CA" sz="1400" b="1" kern="100" dirty="0">
                <a:solidFill>
                  <a:schemeClr val="tx1"/>
                </a:solidFill>
              </a:rPr>
              <a:t> (N=177)</a:t>
            </a:r>
          </a:p>
        </p:txBody>
      </p:sp>
      <p:sp>
        <p:nvSpPr>
          <p:cNvPr id="6" name="Rogner un rectangle à un seul coin 5"/>
          <p:cNvSpPr/>
          <p:nvPr/>
        </p:nvSpPr>
        <p:spPr>
          <a:xfrm flipH="1">
            <a:off x="2401888" y="958850"/>
            <a:ext cx="4849812" cy="628650"/>
          </a:xfrm>
          <a:prstGeom prst="snip1Rect">
            <a:avLst>
              <a:gd name="adj" fmla="val 6097"/>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7" name="Rogner un rectangle à un seul coin 6"/>
          <p:cNvSpPr/>
          <p:nvPr/>
        </p:nvSpPr>
        <p:spPr>
          <a:xfrm flipH="1">
            <a:off x="4903693" y="1030944"/>
            <a:ext cx="2294966" cy="502023"/>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1400" b="1" kern="100" dirty="0" err="1">
                <a:solidFill>
                  <a:schemeClr val="tx1"/>
                </a:solidFill>
              </a:rPr>
              <a:t>Japanese</a:t>
            </a:r>
            <a:r>
              <a:rPr lang="fr-CA" sz="1400" b="1" kern="100" dirty="0">
                <a:solidFill>
                  <a:schemeClr val="tx1"/>
                </a:solidFill>
              </a:rPr>
              <a:t> (N=239)</a:t>
            </a:r>
          </a:p>
        </p:txBody>
      </p:sp>
      <p:pic>
        <p:nvPicPr>
          <p:cNvPr id="14347" name="Image 7" descr="marque_rouge_dégradé_2.png"/>
          <p:cNvPicPr>
            <a:picLocks noChangeAspect="1"/>
          </p:cNvPicPr>
          <p:nvPr/>
        </p:nvPicPr>
        <p:blipFill>
          <a:blip r:embed="rId3" cstate="print"/>
          <a:srcRect/>
          <a:stretch>
            <a:fillRect/>
          </a:stretch>
        </p:blipFill>
        <p:spPr bwMode="auto">
          <a:xfrm>
            <a:off x="2584450" y="1165225"/>
            <a:ext cx="246063" cy="233363"/>
          </a:xfrm>
          <a:prstGeom prst="rect">
            <a:avLst/>
          </a:prstGeom>
          <a:noFill/>
          <a:ln w="9525">
            <a:noFill/>
            <a:miter lim="800000"/>
            <a:headEnd/>
            <a:tailEnd/>
          </a:ln>
        </p:spPr>
      </p:pic>
      <p:pic>
        <p:nvPicPr>
          <p:cNvPr id="14348" name="Image 8" descr="marque_jaune_dégradée.png"/>
          <p:cNvPicPr>
            <a:picLocks noChangeAspect="1"/>
          </p:cNvPicPr>
          <p:nvPr/>
        </p:nvPicPr>
        <p:blipFill>
          <a:blip r:embed="rId4" cstate="print"/>
          <a:srcRect/>
          <a:stretch>
            <a:fillRect/>
          </a:stretch>
        </p:blipFill>
        <p:spPr bwMode="auto">
          <a:xfrm>
            <a:off x="4984750" y="1165225"/>
            <a:ext cx="255588" cy="233363"/>
          </a:xfrm>
          <a:prstGeom prst="rect">
            <a:avLst/>
          </a:prstGeom>
          <a:noFill/>
          <a:ln w="9525">
            <a:noFill/>
            <a:miter lim="800000"/>
            <a:headEnd/>
            <a:tailEnd/>
          </a:ln>
        </p:spPr>
      </p:pic>
      <p:grpSp>
        <p:nvGrpSpPr>
          <p:cNvPr id="2" name="Group 33"/>
          <p:cNvGrpSpPr>
            <a:grpSpLocks/>
          </p:cNvGrpSpPr>
          <p:nvPr/>
        </p:nvGrpSpPr>
        <p:grpSpPr bwMode="auto">
          <a:xfrm>
            <a:off x="742950" y="1658938"/>
            <a:ext cx="3775075" cy="430212"/>
            <a:chOff x="2229" y="714"/>
            <a:chExt cx="2509" cy="511"/>
          </a:xfrm>
        </p:grpSpPr>
        <p:sp>
          <p:nvSpPr>
            <p:cNvPr id="14374" name="Rectangle 34"/>
            <p:cNvSpPr>
              <a:spLocks noChangeArrowheads="1"/>
            </p:cNvSpPr>
            <p:nvPr/>
          </p:nvSpPr>
          <p:spPr bwMode="auto">
            <a:xfrm>
              <a:off x="2233" y="714"/>
              <a:ext cx="2505" cy="511"/>
            </a:xfrm>
            <a:prstGeom prst="rect">
              <a:avLst/>
            </a:prstGeom>
            <a:solidFill>
              <a:schemeClr val="bg1"/>
            </a:solidFill>
            <a:ln w="9525">
              <a:noFill/>
              <a:miter lim="800000"/>
              <a:headEnd/>
              <a:tailEnd/>
            </a:ln>
          </p:spPr>
          <p:txBody>
            <a:bodyPr anchor="ctr"/>
            <a:lstStyle/>
            <a:p>
              <a:pPr marL="92075"/>
              <a:r>
                <a:rPr lang="en-US" sz="1400" b="1"/>
                <a:t>Intra-abdominal adipose tissue (cm</a:t>
              </a:r>
              <a:r>
                <a:rPr lang="en-US" sz="1400" b="1" baseline="30000"/>
                <a:t>2</a:t>
              </a:r>
              <a:r>
                <a:rPr lang="en-US" sz="1400" b="1"/>
                <a:t>) </a:t>
              </a:r>
            </a:p>
          </p:txBody>
        </p:sp>
        <p:sp>
          <p:nvSpPr>
            <p:cNvPr id="14375" name="Rectangle 35"/>
            <p:cNvSpPr>
              <a:spLocks noChangeArrowheads="1"/>
            </p:cNvSpPr>
            <p:nvPr/>
          </p:nvSpPr>
          <p:spPr bwMode="auto">
            <a:xfrm>
              <a:off x="2229" y="715"/>
              <a:ext cx="67" cy="510"/>
            </a:xfrm>
            <a:prstGeom prst="rect">
              <a:avLst/>
            </a:prstGeom>
            <a:solidFill>
              <a:srgbClr val="B00000"/>
            </a:solidFill>
            <a:ln w="9525">
              <a:noFill/>
              <a:miter lim="800000"/>
              <a:headEnd/>
              <a:tailEnd/>
            </a:ln>
          </p:spPr>
          <p:txBody>
            <a:bodyPr wrap="none" anchor="ctr"/>
            <a:lstStyle/>
            <a:p>
              <a:pPr algn="ctr"/>
              <a:endParaRPr lang="fr-FR" b="1"/>
            </a:p>
          </p:txBody>
        </p:sp>
      </p:grpSp>
      <p:grpSp>
        <p:nvGrpSpPr>
          <p:cNvPr id="3" name="Group 33"/>
          <p:cNvGrpSpPr>
            <a:grpSpLocks/>
          </p:cNvGrpSpPr>
          <p:nvPr/>
        </p:nvGrpSpPr>
        <p:grpSpPr bwMode="auto">
          <a:xfrm>
            <a:off x="5118100" y="1658938"/>
            <a:ext cx="3773488" cy="430212"/>
            <a:chOff x="2229" y="714"/>
            <a:chExt cx="2509" cy="511"/>
          </a:xfrm>
        </p:grpSpPr>
        <p:sp>
          <p:nvSpPr>
            <p:cNvPr id="14372" name="Rectangle 34"/>
            <p:cNvSpPr>
              <a:spLocks noChangeArrowheads="1"/>
            </p:cNvSpPr>
            <p:nvPr/>
          </p:nvSpPr>
          <p:spPr bwMode="auto">
            <a:xfrm>
              <a:off x="2233" y="714"/>
              <a:ext cx="2505" cy="511"/>
            </a:xfrm>
            <a:prstGeom prst="rect">
              <a:avLst/>
            </a:prstGeom>
            <a:solidFill>
              <a:schemeClr val="bg1"/>
            </a:solidFill>
            <a:ln w="9525">
              <a:noFill/>
              <a:miter lim="800000"/>
              <a:headEnd/>
              <a:tailEnd/>
            </a:ln>
          </p:spPr>
          <p:txBody>
            <a:bodyPr anchor="ctr"/>
            <a:lstStyle/>
            <a:p>
              <a:pPr marL="92075"/>
              <a:r>
                <a:rPr lang="en-US" sz="1400" b="1"/>
                <a:t>Intra-abdominal / subcutaneous AT ratio </a:t>
              </a:r>
            </a:p>
          </p:txBody>
        </p:sp>
        <p:sp>
          <p:nvSpPr>
            <p:cNvPr id="14373" name="Rectangle 35"/>
            <p:cNvSpPr>
              <a:spLocks noChangeArrowheads="1"/>
            </p:cNvSpPr>
            <p:nvPr/>
          </p:nvSpPr>
          <p:spPr bwMode="auto">
            <a:xfrm>
              <a:off x="2229" y="715"/>
              <a:ext cx="67" cy="510"/>
            </a:xfrm>
            <a:prstGeom prst="rect">
              <a:avLst/>
            </a:prstGeom>
            <a:solidFill>
              <a:srgbClr val="B00000"/>
            </a:solidFill>
            <a:ln w="9525">
              <a:noFill/>
              <a:miter lim="800000"/>
              <a:headEnd/>
              <a:tailEnd/>
            </a:ln>
          </p:spPr>
          <p:txBody>
            <a:bodyPr wrap="none" anchor="ctr"/>
            <a:lstStyle/>
            <a:p>
              <a:pPr algn="ctr"/>
              <a:endParaRPr lang="fr-FR" b="1"/>
            </a:p>
          </p:txBody>
        </p:sp>
      </p:grpSp>
      <p:sp>
        <p:nvSpPr>
          <p:cNvPr id="14351" name="Rectangle 37"/>
          <p:cNvSpPr>
            <a:spLocks noChangeArrowheads="1"/>
          </p:cNvSpPr>
          <p:nvPr/>
        </p:nvSpPr>
        <p:spPr bwMode="auto">
          <a:xfrm>
            <a:off x="5287963" y="6418263"/>
            <a:ext cx="3632200" cy="288925"/>
          </a:xfrm>
          <a:prstGeom prst="rect">
            <a:avLst/>
          </a:prstGeom>
          <a:solidFill>
            <a:srgbClr val="D8ECEA">
              <a:alpha val="89018"/>
            </a:srgbClr>
          </a:solidFill>
          <a:ln w="9525">
            <a:miter lim="800000"/>
            <a:headEnd/>
            <a:tailEnd/>
          </a:ln>
          <a:scene3d>
            <a:camera prst="legacyObliqueTopRight"/>
            <a:lightRig rig="legacyFlat4" dir="b"/>
          </a:scene3d>
          <a:sp3d extrusionH="201600" prstMaterial="legacyMatte">
            <a:bevelT w="13500" h="13500" prst="angle"/>
            <a:bevelB w="13500" h="13500" prst="angle"/>
            <a:extrusionClr>
              <a:srgbClr val="D8ECEA"/>
            </a:extrusionClr>
          </a:sp3d>
        </p:spPr>
        <p:txBody>
          <a:bodyPr wrap="none" anchor="ctr">
            <a:flatTx/>
          </a:bodyPr>
          <a:lstStyle/>
          <a:p>
            <a:r>
              <a:rPr lang="fr-CA" sz="1000"/>
              <a:t>Adapted from Kadowaki T et al. Int J Obes 2006; 30: 1163-5</a:t>
            </a:r>
          </a:p>
        </p:txBody>
      </p:sp>
      <p:sp>
        <p:nvSpPr>
          <p:cNvPr id="14352" name="ZoneTexte 16"/>
          <p:cNvSpPr txBox="1">
            <a:spLocks noChangeArrowheads="1"/>
          </p:cNvSpPr>
          <p:nvPr/>
        </p:nvSpPr>
        <p:spPr bwMode="auto">
          <a:xfrm>
            <a:off x="1039813" y="5872163"/>
            <a:ext cx="2795587" cy="354012"/>
          </a:xfrm>
          <a:prstGeom prst="rect">
            <a:avLst/>
          </a:prstGeom>
          <a:noFill/>
          <a:ln w="9525">
            <a:noFill/>
            <a:miter lim="800000"/>
            <a:headEnd/>
            <a:tailEnd/>
          </a:ln>
        </p:spPr>
        <p:txBody>
          <a:bodyPr wrap="none">
            <a:spAutoFit/>
          </a:bodyPr>
          <a:lstStyle/>
          <a:p>
            <a:r>
              <a:rPr lang="fr-CA" sz="1700" b="1"/>
              <a:t>Waist girth quartiles (cm)</a:t>
            </a:r>
          </a:p>
        </p:txBody>
      </p:sp>
      <p:sp>
        <p:nvSpPr>
          <p:cNvPr id="14353" name="ZoneTexte 17"/>
          <p:cNvSpPr txBox="1">
            <a:spLocks noChangeArrowheads="1"/>
          </p:cNvSpPr>
          <p:nvPr/>
        </p:nvSpPr>
        <p:spPr bwMode="auto">
          <a:xfrm>
            <a:off x="5414963" y="5872163"/>
            <a:ext cx="2795587" cy="354012"/>
          </a:xfrm>
          <a:prstGeom prst="rect">
            <a:avLst/>
          </a:prstGeom>
          <a:noFill/>
          <a:ln w="9525">
            <a:noFill/>
            <a:miter lim="800000"/>
            <a:headEnd/>
            <a:tailEnd/>
          </a:ln>
        </p:spPr>
        <p:txBody>
          <a:bodyPr wrap="none">
            <a:spAutoFit/>
          </a:bodyPr>
          <a:lstStyle/>
          <a:p>
            <a:r>
              <a:rPr lang="fr-CA" sz="1700" b="1"/>
              <a:t>Waist girth quartiles (cm)</a:t>
            </a:r>
          </a:p>
        </p:txBody>
      </p:sp>
      <p:sp>
        <p:nvSpPr>
          <p:cNvPr id="19" name="Rogner un rectangle à un seul coin 18"/>
          <p:cNvSpPr/>
          <p:nvPr/>
        </p:nvSpPr>
        <p:spPr>
          <a:xfrm flipH="1">
            <a:off x="1945342" y="2779058"/>
            <a:ext cx="645458" cy="224117"/>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36000" rIns="36000" anchor="ctr"/>
          <a:lstStyle/>
          <a:p>
            <a:pPr algn="ctr">
              <a:defRPr/>
            </a:pPr>
            <a:r>
              <a:rPr lang="fr-CA" sz="1100" b="1" kern="100" dirty="0">
                <a:solidFill>
                  <a:schemeClr val="tx1"/>
                </a:solidFill>
              </a:rPr>
              <a:t>p=0.001</a:t>
            </a:r>
          </a:p>
        </p:txBody>
      </p:sp>
      <p:sp>
        <p:nvSpPr>
          <p:cNvPr id="20" name="Rogner un rectangle à un seul coin 19"/>
          <p:cNvSpPr/>
          <p:nvPr/>
        </p:nvSpPr>
        <p:spPr>
          <a:xfrm flipH="1">
            <a:off x="2761131" y="2393576"/>
            <a:ext cx="645458" cy="224117"/>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36000" rIns="36000" anchor="ctr"/>
          <a:lstStyle/>
          <a:p>
            <a:pPr algn="ctr">
              <a:defRPr/>
            </a:pPr>
            <a:r>
              <a:rPr lang="fr-CA" sz="1100" b="1" kern="100" dirty="0">
                <a:solidFill>
                  <a:schemeClr val="tx1"/>
                </a:solidFill>
              </a:rPr>
              <a:t>p&lt;0.001</a:t>
            </a:r>
          </a:p>
        </p:txBody>
      </p:sp>
      <p:sp>
        <p:nvSpPr>
          <p:cNvPr id="21" name="Rogner un rectangle à un seul coin 20"/>
          <p:cNvSpPr/>
          <p:nvPr/>
        </p:nvSpPr>
        <p:spPr>
          <a:xfrm flipH="1">
            <a:off x="5459507" y="2312893"/>
            <a:ext cx="645458" cy="224117"/>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36000" rIns="36000" anchor="ctr"/>
          <a:lstStyle/>
          <a:p>
            <a:pPr algn="ctr">
              <a:defRPr/>
            </a:pPr>
            <a:r>
              <a:rPr lang="fr-CA" sz="1100" b="1" kern="100" dirty="0">
                <a:solidFill>
                  <a:schemeClr val="tx1"/>
                </a:solidFill>
              </a:rPr>
              <a:t>p&lt;0.001</a:t>
            </a:r>
          </a:p>
        </p:txBody>
      </p:sp>
      <p:sp>
        <p:nvSpPr>
          <p:cNvPr id="22" name="Rogner un rectangle à un seul coin 21"/>
          <p:cNvSpPr/>
          <p:nvPr/>
        </p:nvSpPr>
        <p:spPr>
          <a:xfrm flipH="1">
            <a:off x="7162801" y="2599764"/>
            <a:ext cx="645458" cy="224117"/>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36000" rIns="36000" anchor="ctr"/>
          <a:lstStyle/>
          <a:p>
            <a:pPr algn="ctr">
              <a:defRPr/>
            </a:pPr>
            <a:r>
              <a:rPr lang="fr-CA" sz="1100" b="1" kern="100" dirty="0">
                <a:solidFill>
                  <a:schemeClr val="tx1"/>
                </a:solidFill>
              </a:rPr>
              <a:t>p&lt;0.001</a:t>
            </a:r>
          </a:p>
        </p:txBody>
      </p:sp>
      <p:sp>
        <p:nvSpPr>
          <p:cNvPr id="23" name="Rogner un rectangle à un seul coin 22"/>
          <p:cNvSpPr/>
          <p:nvPr/>
        </p:nvSpPr>
        <p:spPr>
          <a:xfrm flipH="1">
            <a:off x="6329083" y="2330823"/>
            <a:ext cx="645458" cy="224117"/>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36000" rIns="36000" anchor="ctr"/>
          <a:lstStyle/>
          <a:p>
            <a:pPr algn="ctr">
              <a:defRPr/>
            </a:pPr>
            <a:r>
              <a:rPr lang="fr-CA" sz="1100" b="1" kern="100" dirty="0">
                <a:solidFill>
                  <a:schemeClr val="tx1"/>
                </a:solidFill>
              </a:rPr>
              <a:t>p=0.001</a:t>
            </a:r>
          </a:p>
        </p:txBody>
      </p:sp>
      <p:sp>
        <p:nvSpPr>
          <p:cNvPr id="24" name="Rogner un rectangle à un seul coin 23"/>
          <p:cNvSpPr/>
          <p:nvPr/>
        </p:nvSpPr>
        <p:spPr>
          <a:xfrm flipH="1">
            <a:off x="8023413" y="2734235"/>
            <a:ext cx="645458" cy="224117"/>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36000" rIns="36000" anchor="ctr"/>
          <a:lstStyle/>
          <a:p>
            <a:pPr algn="ctr">
              <a:defRPr/>
            </a:pPr>
            <a:r>
              <a:rPr lang="fr-CA" sz="1100" b="1" kern="100" dirty="0">
                <a:solidFill>
                  <a:schemeClr val="tx1"/>
                </a:solidFill>
              </a:rPr>
              <a:t>p=0.026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 4" descr="58-INF-ETHNI-F2-FILM_fond.pn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5363" name="Titre 1"/>
          <p:cNvSpPr>
            <a:spLocks noGrp="1"/>
          </p:cNvSpPr>
          <p:nvPr>
            <p:ph type="title"/>
          </p:nvPr>
        </p:nvSpPr>
        <p:spPr>
          <a:xfrm>
            <a:off x="188913" y="53975"/>
            <a:ext cx="8280400" cy="708025"/>
          </a:xfrm>
        </p:spPr>
        <p:txBody>
          <a:bodyPr/>
          <a:lstStyle/>
          <a:p>
            <a:r>
              <a:rPr lang="en-US" sz="2000">
                <a:solidFill>
                  <a:schemeClr val="tx1"/>
                </a:solidFill>
              </a:rPr>
              <a:t>RELATIVE ACCUMULATION OF INTRA-ABDOMINAL </a:t>
            </a:r>
            <a:br>
              <a:rPr lang="en-US" sz="2000">
                <a:solidFill>
                  <a:schemeClr val="tx1"/>
                </a:solidFill>
              </a:rPr>
            </a:br>
            <a:r>
              <a:rPr lang="en-US" sz="2000">
                <a:solidFill>
                  <a:schemeClr val="tx1"/>
                </a:solidFill>
              </a:rPr>
              <a:t>VS. SUBCUTANEOUS DEPOT </a:t>
            </a:r>
            <a:r>
              <a:rPr lang="fr-CA" sz="2000">
                <a:solidFill>
                  <a:schemeClr val="tx1"/>
                </a:solidFill>
              </a:rPr>
              <a:t>ACCORDING TO ETHNICITY</a:t>
            </a:r>
            <a:endParaRPr lang="fr-FR" sz="2000">
              <a:solidFill>
                <a:schemeClr val="tx1"/>
              </a:solidFill>
            </a:endParaRPr>
          </a:p>
        </p:txBody>
      </p:sp>
      <p:sp>
        <p:nvSpPr>
          <p:cNvPr id="6" name="Rogner un rectangle à un seul coin 5"/>
          <p:cNvSpPr/>
          <p:nvPr/>
        </p:nvSpPr>
        <p:spPr>
          <a:xfrm flipH="1">
            <a:off x="1945337" y="5472956"/>
            <a:ext cx="1757086" cy="376515"/>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marL="268288">
              <a:defRPr/>
            </a:pPr>
            <a:r>
              <a:rPr lang="fr-CA" b="1" kern="100" dirty="0" err="1">
                <a:solidFill>
                  <a:schemeClr val="tx1"/>
                </a:solidFill>
              </a:rPr>
              <a:t>Caucasians</a:t>
            </a:r>
            <a:endParaRPr lang="fr-CA" b="1" kern="100" dirty="0">
              <a:solidFill>
                <a:schemeClr val="tx1"/>
              </a:solidFill>
            </a:endParaRPr>
          </a:p>
        </p:txBody>
      </p:sp>
      <p:sp>
        <p:nvSpPr>
          <p:cNvPr id="7" name="Rogner un rectangle à un seul coin 6"/>
          <p:cNvSpPr/>
          <p:nvPr/>
        </p:nvSpPr>
        <p:spPr>
          <a:xfrm flipH="1">
            <a:off x="1881188" y="5405438"/>
            <a:ext cx="6697662" cy="474662"/>
          </a:xfrm>
          <a:prstGeom prst="snip1Rect">
            <a:avLst>
              <a:gd name="adj" fmla="val 6097"/>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pic>
        <p:nvPicPr>
          <p:cNvPr id="15368" name="Image 7" descr="marque_caucasien.png"/>
          <p:cNvPicPr>
            <a:picLocks noChangeAspect="1"/>
          </p:cNvPicPr>
          <p:nvPr/>
        </p:nvPicPr>
        <p:blipFill>
          <a:blip r:embed="rId3" cstate="print"/>
          <a:srcRect/>
          <a:stretch>
            <a:fillRect/>
          </a:stretch>
        </p:blipFill>
        <p:spPr bwMode="auto">
          <a:xfrm>
            <a:off x="2051050" y="5567363"/>
            <a:ext cx="201613" cy="188912"/>
          </a:xfrm>
          <a:prstGeom prst="rect">
            <a:avLst/>
          </a:prstGeom>
          <a:noFill/>
          <a:ln w="9525">
            <a:noFill/>
            <a:miter lim="800000"/>
            <a:headEnd/>
            <a:tailEnd/>
          </a:ln>
        </p:spPr>
      </p:pic>
      <p:sp>
        <p:nvSpPr>
          <p:cNvPr id="9" name="Rogner un rectangle à un seul coin 8"/>
          <p:cNvSpPr/>
          <p:nvPr/>
        </p:nvSpPr>
        <p:spPr>
          <a:xfrm flipH="1">
            <a:off x="4352361" y="5472956"/>
            <a:ext cx="1757086" cy="376515"/>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marL="268288">
              <a:defRPr/>
            </a:pPr>
            <a:r>
              <a:rPr lang="fr-CA" b="1" kern="100" dirty="0">
                <a:solidFill>
                  <a:schemeClr val="tx1"/>
                </a:solidFill>
              </a:rPr>
              <a:t>Blacks</a:t>
            </a:r>
          </a:p>
        </p:txBody>
      </p:sp>
      <p:pic>
        <p:nvPicPr>
          <p:cNvPr id="15372" name="Image 9" descr="marque_black.png"/>
          <p:cNvPicPr>
            <a:picLocks noChangeAspect="1"/>
          </p:cNvPicPr>
          <p:nvPr/>
        </p:nvPicPr>
        <p:blipFill>
          <a:blip r:embed="rId4" cstate="print"/>
          <a:srcRect/>
          <a:stretch>
            <a:fillRect/>
          </a:stretch>
        </p:blipFill>
        <p:spPr bwMode="auto">
          <a:xfrm>
            <a:off x="4452938" y="5567363"/>
            <a:ext cx="201612" cy="188912"/>
          </a:xfrm>
          <a:prstGeom prst="rect">
            <a:avLst/>
          </a:prstGeom>
          <a:noFill/>
          <a:ln w="9525">
            <a:noFill/>
            <a:miter lim="800000"/>
            <a:headEnd/>
            <a:tailEnd/>
          </a:ln>
        </p:spPr>
      </p:pic>
      <p:sp>
        <p:nvSpPr>
          <p:cNvPr id="11" name="Rogner un rectangle à un seul coin 10"/>
          <p:cNvSpPr/>
          <p:nvPr/>
        </p:nvSpPr>
        <p:spPr>
          <a:xfrm flipH="1">
            <a:off x="6759384" y="5472956"/>
            <a:ext cx="1757086" cy="376515"/>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marL="268288">
              <a:defRPr/>
            </a:pPr>
            <a:r>
              <a:rPr lang="fr-CA" b="1" kern="100" dirty="0" err="1">
                <a:solidFill>
                  <a:schemeClr val="tx1"/>
                </a:solidFill>
              </a:rPr>
              <a:t>Asians</a:t>
            </a:r>
            <a:endParaRPr lang="fr-CA" b="1" kern="100" dirty="0">
              <a:solidFill>
                <a:schemeClr val="tx1"/>
              </a:solidFill>
            </a:endParaRPr>
          </a:p>
        </p:txBody>
      </p:sp>
      <p:pic>
        <p:nvPicPr>
          <p:cNvPr id="15376" name="Image 11" descr="marque_asian.png"/>
          <p:cNvPicPr>
            <a:picLocks noChangeAspect="1"/>
          </p:cNvPicPr>
          <p:nvPr/>
        </p:nvPicPr>
        <p:blipFill>
          <a:blip r:embed="rId5" cstate="print"/>
          <a:srcRect/>
          <a:stretch>
            <a:fillRect/>
          </a:stretch>
        </p:blipFill>
        <p:spPr bwMode="auto">
          <a:xfrm>
            <a:off x="6864350" y="5567363"/>
            <a:ext cx="201613" cy="188912"/>
          </a:xfrm>
          <a:prstGeom prst="rect">
            <a:avLst/>
          </a:prstGeom>
          <a:noFill/>
          <a:ln w="9525">
            <a:noFill/>
            <a:miter lim="800000"/>
            <a:headEnd/>
            <a:tailEnd/>
          </a:ln>
        </p:spPr>
      </p:pic>
      <p:sp>
        <p:nvSpPr>
          <p:cNvPr id="13" name="Rogner un rectangle à un seul coin 12"/>
          <p:cNvSpPr/>
          <p:nvPr/>
        </p:nvSpPr>
        <p:spPr>
          <a:xfrm flipH="1">
            <a:off x="246526" y="1550896"/>
            <a:ext cx="1757086" cy="40341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marL="268288">
              <a:defRPr/>
            </a:pPr>
            <a:r>
              <a:rPr lang="fr-CA" sz="1300" b="1" kern="100" dirty="0">
                <a:solidFill>
                  <a:schemeClr val="tx1"/>
                </a:solidFill>
              </a:rPr>
              <a:t>Intra-abdominal</a:t>
            </a:r>
          </a:p>
          <a:p>
            <a:pPr marL="268288">
              <a:defRPr/>
            </a:pPr>
            <a:r>
              <a:rPr lang="fr-CA" sz="1300" b="1" kern="100" dirty="0" err="1">
                <a:solidFill>
                  <a:schemeClr val="tx1"/>
                </a:solidFill>
              </a:rPr>
              <a:t>depot</a:t>
            </a:r>
            <a:endParaRPr lang="fr-CA" sz="1300" b="1" kern="100" dirty="0">
              <a:solidFill>
                <a:schemeClr val="tx1"/>
              </a:solidFill>
            </a:endParaRPr>
          </a:p>
        </p:txBody>
      </p:sp>
      <p:pic>
        <p:nvPicPr>
          <p:cNvPr id="15380" name="Image 13" descr="marque_intra.png"/>
          <p:cNvPicPr>
            <a:picLocks noChangeAspect="1"/>
          </p:cNvPicPr>
          <p:nvPr/>
        </p:nvPicPr>
        <p:blipFill>
          <a:blip r:embed="rId6" cstate="print"/>
          <a:srcRect/>
          <a:stretch>
            <a:fillRect/>
          </a:stretch>
        </p:blipFill>
        <p:spPr bwMode="auto">
          <a:xfrm>
            <a:off x="347663" y="1657350"/>
            <a:ext cx="201612" cy="190500"/>
          </a:xfrm>
          <a:prstGeom prst="rect">
            <a:avLst/>
          </a:prstGeom>
          <a:noFill/>
          <a:ln w="9525">
            <a:noFill/>
            <a:miter lim="800000"/>
            <a:headEnd/>
            <a:tailEnd/>
          </a:ln>
        </p:spPr>
      </p:pic>
      <p:sp>
        <p:nvSpPr>
          <p:cNvPr id="15" name="Rogner un rectangle à un seul coin 14"/>
          <p:cNvSpPr/>
          <p:nvPr/>
        </p:nvSpPr>
        <p:spPr>
          <a:xfrm flipH="1">
            <a:off x="246526" y="1990167"/>
            <a:ext cx="1757086" cy="403410"/>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marL="268288">
              <a:defRPr/>
            </a:pPr>
            <a:r>
              <a:rPr lang="fr-CA" sz="1300" b="1" kern="100" dirty="0" err="1">
                <a:solidFill>
                  <a:schemeClr val="tx1"/>
                </a:solidFill>
              </a:rPr>
              <a:t>Subcutaneous</a:t>
            </a:r>
            <a:endParaRPr lang="fr-CA" sz="1300" b="1" kern="100" dirty="0">
              <a:solidFill>
                <a:schemeClr val="tx1"/>
              </a:solidFill>
            </a:endParaRPr>
          </a:p>
          <a:p>
            <a:pPr marL="268288">
              <a:defRPr/>
            </a:pPr>
            <a:r>
              <a:rPr lang="fr-CA" sz="1300" b="1" kern="100" dirty="0" err="1">
                <a:solidFill>
                  <a:schemeClr val="tx1"/>
                </a:solidFill>
              </a:rPr>
              <a:t>depot</a:t>
            </a:r>
            <a:endParaRPr lang="fr-CA" sz="1300" b="1" kern="100" dirty="0">
              <a:solidFill>
                <a:schemeClr val="tx1"/>
              </a:solidFill>
            </a:endParaRPr>
          </a:p>
        </p:txBody>
      </p:sp>
      <p:pic>
        <p:nvPicPr>
          <p:cNvPr id="15384" name="Image 15" descr="marque_sub.png"/>
          <p:cNvPicPr>
            <a:picLocks noChangeAspect="1"/>
          </p:cNvPicPr>
          <p:nvPr/>
        </p:nvPicPr>
        <p:blipFill>
          <a:blip r:embed="rId7" cstate="print"/>
          <a:srcRect/>
          <a:stretch>
            <a:fillRect/>
          </a:stretch>
        </p:blipFill>
        <p:spPr bwMode="auto">
          <a:xfrm>
            <a:off x="347663" y="2097088"/>
            <a:ext cx="201612" cy="188912"/>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 12" descr="cadre.png"/>
          <p:cNvPicPr>
            <a:picLocks noChangeAspect="1"/>
          </p:cNvPicPr>
          <p:nvPr/>
        </p:nvPicPr>
        <p:blipFill>
          <a:blip r:embed="rId2" cstate="print"/>
          <a:srcRect/>
          <a:stretch>
            <a:fillRect/>
          </a:stretch>
        </p:blipFill>
        <p:spPr bwMode="auto">
          <a:xfrm>
            <a:off x="4313238" y="3074988"/>
            <a:ext cx="4605337" cy="2474912"/>
          </a:xfrm>
          <a:prstGeom prst="rect">
            <a:avLst/>
          </a:prstGeom>
          <a:noFill/>
          <a:ln w="9525">
            <a:noFill/>
            <a:miter lim="800000"/>
            <a:headEnd/>
            <a:tailEnd/>
          </a:ln>
        </p:spPr>
      </p:pic>
      <p:sp>
        <p:nvSpPr>
          <p:cNvPr id="23" name="Forme libre 22"/>
          <p:cNvSpPr/>
          <p:nvPr/>
        </p:nvSpPr>
        <p:spPr>
          <a:xfrm>
            <a:off x="1541463" y="1425575"/>
            <a:ext cx="2976562" cy="349250"/>
          </a:xfrm>
          <a:custGeom>
            <a:avLst/>
            <a:gdLst>
              <a:gd name="connsiteX0" fmla="*/ 0 w 1165412"/>
              <a:gd name="connsiteY0" fmla="*/ 26894 h 484094"/>
              <a:gd name="connsiteX1" fmla="*/ 0 w 1165412"/>
              <a:gd name="connsiteY1" fmla="*/ 484094 h 484094"/>
              <a:gd name="connsiteX2" fmla="*/ 1004047 w 1165412"/>
              <a:gd name="connsiteY2" fmla="*/ 484094 h 484094"/>
              <a:gd name="connsiteX3" fmla="*/ 1004047 w 1165412"/>
              <a:gd name="connsiteY3" fmla="*/ 17929 h 484094"/>
              <a:gd name="connsiteX4" fmla="*/ 1004047 w 1165412"/>
              <a:gd name="connsiteY4" fmla="*/ 26894 h 484094"/>
              <a:gd name="connsiteX5" fmla="*/ 1004047 w 1165412"/>
              <a:gd name="connsiteY5" fmla="*/ 26894 h 484094"/>
              <a:gd name="connsiteX6" fmla="*/ 1030941 w 1165412"/>
              <a:gd name="connsiteY6" fmla="*/ 0 h 484094"/>
              <a:gd name="connsiteX7" fmla="*/ 1165412 w 1165412"/>
              <a:gd name="connsiteY7" fmla="*/ 44823 h 484094"/>
              <a:gd name="connsiteX0" fmla="*/ 0 w 1030941"/>
              <a:gd name="connsiteY0" fmla="*/ 26894 h 484094"/>
              <a:gd name="connsiteX1" fmla="*/ 0 w 1030941"/>
              <a:gd name="connsiteY1" fmla="*/ 484094 h 484094"/>
              <a:gd name="connsiteX2" fmla="*/ 1004047 w 1030941"/>
              <a:gd name="connsiteY2" fmla="*/ 484094 h 484094"/>
              <a:gd name="connsiteX3" fmla="*/ 1004047 w 1030941"/>
              <a:gd name="connsiteY3" fmla="*/ 17929 h 484094"/>
              <a:gd name="connsiteX4" fmla="*/ 1004047 w 1030941"/>
              <a:gd name="connsiteY4" fmla="*/ 26894 h 484094"/>
              <a:gd name="connsiteX5" fmla="*/ 1004047 w 1030941"/>
              <a:gd name="connsiteY5" fmla="*/ 26894 h 484094"/>
              <a:gd name="connsiteX6" fmla="*/ 1030941 w 1030941"/>
              <a:gd name="connsiteY6" fmla="*/ 0 h 484094"/>
              <a:gd name="connsiteX0" fmla="*/ 0 w 1004047"/>
              <a:gd name="connsiteY0" fmla="*/ 8965 h 466165"/>
              <a:gd name="connsiteX1" fmla="*/ 0 w 1004047"/>
              <a:gd name="connsiteY1" fmla="*/ 466165 h 466165"/>
              <a:gd name="connsiteX2" fmla="*/ 1004047 w 1004047"/>
              <a:gd name="connsiteY2" fmla="*/ 466165 h 466165"/>
              <a:gd name="connsiteX3" fmla="*/ 1004047 w 1004047"/>
              <a:gd name="connsiteY3" fmla="*/ 0 h 466165"/>
              <a:gd name="connsiteX4" fmla="*/ 1004047 w 1004047"/>
              <a:gd name="connsiteY4" fmla="*/ 8965 h 466165"/>
              <a:gd name="connsiteX5" fmla="*/ 1004047 w 1004047"/>
              <a:gd name="connsiteY5" fmla="*/ 8965 h 46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4047" h="466165">
                <a:moveTo>
                  <a:pt x="0" y="8965"/>
                </a:moveTo>
                <a:lnTo>
                  <a:pt x="0" y="466165"/>
                </a:lnTo>
                <a:lnTo>
                  <a:pt x="1004047" y="466165"/>
                </a:lnTo>
                <a:lnTo>
                  <a:pt x="1004047" y="0"/>
                </a:lnTo>
                <a:lnTo>
                  <a:pt x="1004047" y="8965"/>
                </a:lnTo>
                <a:lnTo>
                  <a:pt x="1004047" y="8965"/>
                </a:lnTo>
              </a:path>
            </a:pathLst>
          </a:custGeom>
          <a:ln w="412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16388" name="Titre 1"/>
          <p:cNvSpPr>
            <a:spLocks noGrp="1"/>
          </p:cNvSpPr>
          <p:nvPr>
            <p:ph type="title"/>
          </p:nvPr>
        </p:nvSpPr>
        <p:spPr>
          <a:xfrm>
            <a:off x="179388" y="233363"/>
            <a:ext cx="8570912" cy="368300"/>
          </a:xfrm>
        </p:spPr>
        <p:txBody>
          <a:bodyPr/>
          <a:lstStyle/>
          <a:p>
            <a:r>
              <a:rPr lang="en-US" sz="1800">
                <a:solidFill>
                  <a:schemeClr val="tx1"/>
                </a:solidFill>
              </a:rPr>
              <a:t>LIPID OVERFLOW HYPOTHESIS FOR THE PATHOGENESIS OF LIVER FAT</a:t>
            </a:r>
            <a:endParaRPr lang="fr-FR" sz="1800">
              <a:solidFill>
                <a:schemeClr val="tx1"/>
              </a:solidFill>
            </a:endParaRPr>
          </a:p>
        </p:txBody>
      </p:sp>
      <p:pic>
        <p:nvPicPr>
          <p:cNvPr id="16389" name="Image 3" descr="healthy_at.png"/>
          <p:cNvPicPr>
            <a:picLocks noChangeAspect="1"/>
          </p:cNvPicPr>
          <p:nvPr/>
        </p:nvPicPr>
        <p:blipFill>
          <a:blip r:embed="rId3" cstate="print"/>
          <a:srcRect/>
          <a:stretch>
            <a:fillRect/>
          </a:stretch>
        </p:blipFill>
        <p:spPr bwMode="auto">
          <a:xfrm>
            <a:off x="2536825" y="3298825"/>
            <a:ext cx="1022350" cy="1023938"/>
          </a:xfrm>
          <a:prstGeom prst="rect">
            <a:avLst/>
          </a:prstGeom>
          <a:noFill/>
          <a:ln w="9525">
            <a:noFill/>
            <a:miter lim="800000"/>
            <a:headEnd/>
            <a:tailEnd/>
          </a:ln>
        </p:spPr>
      </p:pic>
      <p:pic>
        <p:nvPicPr>
          <p:cNvPr id="16390" name="Image 4" descr="adipose_tissue.png"/>
          <p:cNvPicPr>
            <a:picLocks noChangeAspect="1"/>
          </p:cNvPicPr>
          <p:nvPr/>
        </p:nvPicPr>
        <p:blipFill>
          <a:blip r:embed="rId4" cstate="print"/>
          <a:srcRect/>
          <a:stretch>
            <a:fillRect/>
          </a:stretch>
        </p:blipFill>
        <p:spPr bwMode="auto">
          <a:xfrm>
            <a:off x="2378075" y="4867275"/>
            <a:ext cx="1339850" cy="1339850"/>
          </a:xfrm>
          <a:prstGeom prst="rect">
            <a:avLst/>
          </a:prstGeom>
          <a:noFill/>
          <a:ln w="9525">
            <a:noFill/>
            <a:miter lim="800000"/>
            <a:headEnd/>
            <a:tailEnd/>
          </a:ln>
        </p:spPr>
      </p:pic>
      <p:pic>
        <p:nvPicPr>
          <p:cNvPr id="16391" name="Image 5" descr="adipose_tissue.png"/>
          <p:cNvPicPr>
            <a:picLocks noChangeAspect="1"/>
          </p:cNvPicPr>
          <p:nvPr/>
        </p:nvPicPr>
        <p:blipFill>
          <a:blip r:embed="rId5" cstate="print"/>
          <a:srcRect/>
          <a:stretch>
            <a:fillRect/>
          </a:stretch>
        </p:blipFill>
        <p:spPr bwMode="auto">
          <a:xfrm>
            <a:off x="5189538" y="4392613"/>
            <a:ext cx="815975" cy="815975"/>
          </a:xfrm>
          <a:prstGeom prst="rect">
            <a:avLst/>
          </a:prstGeom>
          <a:noFill/>
          <a:ln w="9525">
            <a:noFill/>
            <a:miter lim="800000"/>
            <a:headEnd/>
            <a:tailEnd/>
          </a:ln>
        </p:spPr>
      </p:pic>
      <p:pic>
        <p:nvPicPr>
          <p:cNvPr id="16392" name="Image 6" descr="adipose_tissue.png"/>
          <p:cNvPicPr>
            <a:picLocks noChangeAspect="1"/>
          </p:cNvPicPr>
          <p:nvPr/>
        </p:nvPicPr>
        <p:blipFill>
          <a:blip r:embed="rId5" cstate="print"/>
          <a:srcRect/>
          <a:stretch>
            <a:fillRect/>
          </a:stretch>
        </p:blipFill>
        <p:spPr bwMode="auto">
          <a:xfrm>
            <a:off x="6310313" y="4365625"/>
            <a:ext cx="815975" cy="815975"/>
          </a:xfrm>
          <a:prstGeom prst="rect">
            <a:avLst/>
          </a:prstGeom>
          <a:noFill/>
          <a:ln w="9525">
            <a:noFill/>
            <a:miter lim="800000"/>
            <a:headEnd/>
            <a:tailEnd/>
          </a:ln>
        </p:spPr>
      </p:pic>
      <p:pic>
        <p:nvPicPr>
          <p:cNvPr id="16393" name="Image 7" descr="adipose_tissue.png"/>
          <p:cNvPicPr>
            <a:picLocks noChangeAspect="1"/>
          </p:cNvPicPr>
          <p:nvPr/>
        </p:nvPicPr>
        <p:blipFill>
          <a:blip r:embed="rId5" cstate="print"/>
          <a:srcRect/>
          <a:stretch>
            <a:fillRect/>
          </a:stretch>
        </p:blipFill>
        <p:spPr bwMode="auto">
          <a:xfrm>
            <a:off x="7834313" y="3773488"/>
            <a:ext cx="815975" cy="815975"/>
          </a:xfrm>
          <a:prstGeom prst="rect">
            <a:avLst/>
          </a:prstGeom>
          <a:noFill/>
          <a:ln w="9525">
            <a:noFill/>
            <a:miter lim="800000"/>
            <a:headEnd/>
            <a:tailEnd/>
          </a:ln>
        </p:spPr>
      </p:pic>
      <p:pic>
        <p:nvPicPr>
          <p:cNvPr id="16394" name="Image 8" descr="foie.png"/>
          <p:cNvPicPr>
            <a:picLocks noChangeAspect="1"/>
          </p:cNvPicPr>
          <p:nvPr/>
        </p:nvPicPr>
        <p:blipFill>
          <a:blip r:embed="rId6" cstate="print"/>
          <a:srcRect/>
          <a:stretch>
            <a:fillRect/>
          </a:stretch>
        </p:blipFill>
        <p:spPr bwMode="auto">
          <a:xfrm>
            <a:off x="4486275" y="3917950"/>
            <a:ext cx="1622425" cy="1089025"/>
          </a:xfrm>
          <a:prstGeom prst="rect">
            <a:avLst/>
          </a:prstGeom>
          <a:noFill/>
          <a:ln w="9525">
            <a:noFill/>
            <a:miter lim="800000"/>
            <a:headEnd/>
            <a:tailEnd/>
          </a:ln>
        </p:spPr>
      </p:pic>
      <p:pic>
        <p:nvPicPr>
          <p:cNvPr id="16395" name="Image 10" descr="muscle.png"/>
          <p:cNvPicPr>
            <a:picLocks noChangeAspect="1"/>
          </p:cNvPicPr>
          <p:nvPr/>
        </p:nvPicPr>
        <p:blipFill>
          <a:blip r:embed="rId7" cstate="print"/>
          <a:srcRect/>
          <a:stretch>
            <a:fillRect/>
          </a:stretch>
        </p:blipFill>
        <p:spPr bwMode="auto">
          <a:xfrm>
            <a:off x="6211888" y="4767263"/>
            <a:ext cx="1714500" cy="587375"/>
          </a:xfrm>
          <a:prstGeom prst="rect">
            <a:avLst/>
          </a:prstGeom>
          <a:noFill/>
          <a:ln w="9525">
            <a:noFill/>
            <a:miter lim="800000"/>
            <a:headEnd/>
            <a:tailEnd/>
          </a:ln>
        </p:spPr>
      </p:pic>
      <p:pic>
        <p:nvPicPr>
          <p:cNvPr id="16396" name="Image 11" descr="coeur.png"/>
          <p:cNvPicPr>
            <a:picLocks noChangeAspect="1"/>
          </p:cNvPicPr>
          <p:nvPr/>
        </p:nvPicPr>
        <p:blipFill>
          <a:blip r:embed="rId8" cstate="print"/>
          <a:srcRect/>
          <a:stretch>
            <a:fillRect/>
          </a:stretch>
        </p:blipFill>
        <p:spPr bwMode="auto">
          <a:xfrm>
            <a:off x="7113588" y="3460750"/>
            <a:ext cx="936625" cy="1185863"/>
          </a:xfrm>
          <a:prstGeom prst="rect">
            <a:avLst/>
          </a:prstGeom>
          <a:noFill/>
          <a:ln w="9525">
            <a:noFill/>
            <a:miter lim="800000"/>
            <a:headEnd/>
            <a:tailEnd/>
          </a:ln>
        </p:spPr>
      </p:pic>
      <p:sp>
        <p:nvSpPr>
          <p:cNvPr id="14" name="Rogner un rectangle à un seul coin 13"/>
          <p:cNvSpPr/>
          <p:nvPr/>
        </p:nvSpPr>
        <p:spPr>
          <a:xfrm flipH="1">
            <a:off x="968375" y="2303463"/>
            <a:ext cx="4159250" cy="385762"/>
          </a:xfrm>
          <a:prstGeom prst="snip1Rect">
            <a:avLst>
              <a:gd name="adj" fmla="val 12015"/>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2000" b="1" dirty="0"/>
              <a:t>Positive </a:t>
            </a:r>
            <a:r>
              <a:rPr lang="fr-CA" sz="2000" b="1" dirty="0" err="1"/>
              <a:t>Energy</a:t>
            </a:r>
            <a:r>
              <a:rPr lang="fr-CA" sz="2000" b="1" dirty="0"/>
              <a:t> Balance</a:t>
            </a:r>
          </a:p>
        </p:txBody>
      </p:sp>
      <p:grpSp>
        <p:nvGrpSpPr>
          <p:cNvPr id="2" name="Group 33"/>
          <p:cNvGrpSpPr>
            <a:grpSpLocks/>
          </p:cNvGrpSpPr>
          <p:nvPr/>
        </p:nvGrpSpPr>
        <p:grpSpPr bwMode="auto">
          <a:xfrm>
            <a:off x="5307013" y="6140450"/>
            <a:ext cx="2617787" cy="466725"/>
            <a:chOff x="2229" y="682"/>
            <a:chExt cx="1741" cy="511"/>
          </a:xfrm>
        </p:grpSpPr>
        <p:sp>
          <p:nvSpPr>
            <p:cNvPr id="16412" name="Rectangle 34"/>
            <p:cNvSpPr>
              <a:spLocks noChangeArrowheads="1"/>
            </p:cNvSpPr>
            <p:nvPr/>
          </p:nvSpPr>
          <p:spPr bwMode="auto">
            <a:xfrm>
              <a:off x="2239" y="682"/>
              <a:ext cx="1731" cy="511"/>
            </a:xfrm>
            <a:prstGeom prst="rect">
              <a:avLst/>
            </a:prstGeom>
            <a:solidFill>
              <a:schemeClr val="bg1"/>
            </a:solidFill>
            <a:ln w="9525">
              <a:noFill/>
              <a:miter lim="800000"/>
              <a:headEnd/>
              <a:tailEnd/>
            </a:ln>
          </p:spPr>
          <p:txBody>
            <a:bodyPr wrap="none" anchor="ctr"/>
            <a:lstStyle/>
            <a:p>
              <a:pPr marL="92075"/>
              <a:r>
                <a:rPr lang="en-US" sz="1600" b="1"/>
                <a:t>Metabolic Abnormalities </a:t>
              </a:r>
            </a:p>
          </p:txBody>
        </p:sp>
        <p:sp>
          <p:nvSpPr>
            <p:cNvPr id="16413" name="Rectangle 35"/>
            <p:cNvSpPr>
              <a:spLocks noChangeArrowheads="1"/>
            </p:cNvSpPr>
            <p:nvPr/>
          </p:nvSpPr>
          <p:spPr bwMode="auto">
            <a:xfrm>
              <a:off x="2229" y="683"/>
              <a:ext cx="67" cy="510"/>
            </a:xfrm>
            <a:prstGeom prst="rect">
              <a:avLst/>
            </a:prstGeom>
            <a:solidFill>
              <a:srgbClr val="B00000"/>
            </a:solidFill>
            <a:ln w="9525">
              <a:noFill/>
              <a:miter lim="800000"/>
              <a:headEnd/>
              <a:tailEnd/>
            </a:ln>
          </p:spPr>
          <p:txBody>
            <a:bodyPr wrap="none" anchor="ctr"/>
            <a:lstStyle/>
            <a:p>
              <a:pPr algn="ctr"/>
              <a:endParaRPr lang="fr-FR" b="1"/>
            </a:p>
          </p:txBody>
        </p:sp>
      </p:grpSp>
      <p:sp>
        <p:nvSpPr>
          <p:cNvPr id="18" name="Cube 17"/>
          <p:cNvSpPr/>
          <p:nvPr/>
        </p:nvSpPr>
        <p:spPr>
          <a:xfrm>
            <a:off x="233363" y="995363"/>
            <a:ext cx="2527300" cy="407987"/>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rIns="108000" anchor="ctr"/>
          <a:lstStyle/>
          <a:p>
            <a:pPr marL="627063">
              <a:defRPr/>
            </a:pPr>
            <a:r>
              <a:rPr lang="fr-CA" sz="1600" b="1" dirty="0" err="1">
                <a:solidFill>
                  <a:schemeClr val="tx1"/>
                </a:solidFill>
              </a:rPr>
              <a:t>Caloric</a:t>
            </a:r>
            <a:r>
              <a:rPr lang="fr-CA" sz="1600" b="1" dirty="0">
                <a:solidFill>
                  <a:schemeClr val="tx1"/>
                </a:solidFill>
              </a:rPr>
              <a:t> </a:t>
            </a:r>
            <a:r>
              <a:rPr lang="fr-CA" sz="1600" b="1" dirty="0" err="1">
                <a:solidFill>
                  <a:schemeClr val="tx1"/>
                </a:solidFill>
              </a:rPr>
              <a:t>Intake</a:t>
            </a:r>
            <a:endParaRPr lang="fr-CA" sz="1600" b="1" dirty="0">
              <a:solidFill>
                <a:schemeClr val="tx1"/>
              </a:solidFill>
            </a:endParaRPr>
          </a:p>
        </p:txBody>
      </p:sp>
      <p:pic>
        <p:nvPicPr>
          <p:cNvPr id="16400" name="Image 14" descr="fleche_haut.png"/>
          <p:cNvPicPr>
            <a:picLocks noChangeAspect="1"/>
          </p:cNvPicPr>
          <p:nvPr/>
        </p:nvPicPr>
        <p:blipFill>
          <a:blip r:embed="rId9" cstate="print"/>
          <a:srcRect/>
          <a:stretch>
            <a:fillRect/>
          </a:stretch>
        </p:blipFill>
        <p:spPr bwMode="auto">
          <a:xfrm>
            <a:off x="419100" y="1074738"/>
            <a:ext cx="258763" cy="247650"/>
          </a:xfrm>
          <a:prstGeom prst="rect">
            <a:avLst/>
          </a:prstGeom>
          <a:noFill/>
          <a:ln w="9525">
            <a:noFill/>
            <a:miter lim="800000"/>
            <a:headEnd/>
            <a:tailEnd/>
          </a:ln>
        </p:spPr>
      </p:pic>
      <p:sp>
        <p:nvSpPr>
          <p:cNvPr id="20" name="Cube 19"/>
          <p:cNvSpPr/>
          <p:nvPr/>
        </p:nvSpPr>
        <p:spPr>
          <a:xfrm>
            <a:off x="3370263" y="995363"/>
            <a:ext cx="2546350" cy="407987"/>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marL="358775" algn="ctr">
              <a:defRPr/>
            </a:pPr>
            <a:r>
              <a:rPr lang="fr-CA" sz="1600" b="1" dirty="0" err="1">
                <a:solidFill>
                  <a:schemeClr val="tx1"/>
                </a:solidFill>
              </a:rPr>
              <a:t>Energy</a:t>
            </a:r>
            <a:r>
              <a:rPr lang="fr-CA" sz="1600" b="1" dirty="0">
                <a:solidFill>
                  <a:schemeClr val="tx1"/>
                </a:solidFill>
              </a:rPr>
              <a:t> </a:t>
            </a:r>
            <a:r>
              <a:rPr lang="fr-CA" sz="1600" b="1" dirty="0" err="1">
                <a:solidFill>
                  <a:schemeClr val="tx1"/>
                </a:solidFill>
              </a:rPr>
              <a:t>Expenditure</a:t>
            </a:r>
            <a:endParaRPr lang="fr-CA" sz="1600" b="1" dirty="0">
              <a:solidFill>
                <a:schemeClr val="tx1"/>
              </a:solidFill>
            </a:endParaRPr>
          </a:p>
        </p:txBody>
      </p:sp>
      <p:pic>
        <p:nvPicPr>
          <p:cNvPr id="16402" name="Image 14" descr="fleche_haut.png"/>
          <p:cNvPicPr>
            <a:picLocks noChangeAspect="1"/>
          </p:cNvPicPr>
          <p:nvPr/>
        </p:nvPicPr>
        <p:blipFill>
          <a:blip r:embed="rId10" cstate="print"/>
          <a:srcRect/>
          <a:stretch>
            <a:fillRect/>
          </a:stretch>
        </p:blipFill>
        <p:spPr bwMode="auto">
          <a:xfrm>
            <a:off x="3475038" y="1074738"/>
            <a:ext cx="258762" cy="247650"/>
          </a:xfrm>
          <a:prstGeom prst="rect">
            <a:avLst/>
          </a:prstGeom>
          <a:noFill/>
          <a:ln w="9525">
            <a:noFill/>
            <a:miter lim="800000"/>
            <a:headEnd/>
            <a:tailEnd/>
          </a:ln>
        </p:spPr>
      </p:pic>
      <p:sp>
        <p:nvSpPr>
          <p:cNvPr id="16403" name="ZoneTexte 21"/>
          <p:cNvSpPr txBox="1">
            <a:spLocks noChangeArrowheads="1"/>
          </p:cNvSpPr>
          <p:nvPr/>
        </p:nvSpPr>
        <p:spPr bwMode="auto">
          <a:xfrm>
            <a:off x="2760663" y="1012825"/>
            <a:ext cx="606425" cy="477838"/>
          </a:xfrm>
          <a:prstGeom prst="rect">
            <a:avLst/>
          </a:prstGeom>
          <a:noFill/>
          <a:ln w="9525">
            <a:noFill/>
            <a:miter lim="800000"/>
            <a:headEnd/>
            <a:tailEnd/>
          </a:ln>
        </p:spPr>
        <p:txBody>
          <a:bodyPr wrap="none">
            <a:spAutoFit/>
          </a:bodyPr>
          <a:lstStyle/>
          <a:p>
            <a:pPr algn="ctr">
              <a:lnSpc>
                <a:spcPts val="1500"/>
              </a:lnSpc>
            </a:pPr>
            <a:r>
              <a:rPr lang="fr-CA" sz="1600" b="1"/>
              <a:t>and/</a:t>
            </a:r>
          </a:p>
          <a:p>
            <a:pPr algn="ctr">
              <a:lnSpc>
                <a:spcPts val="1500"/>
              </a:lnSpc>
            </a:pPr>
            <a:r>
              <a:rPr lang="fr-CA" sz="1600" b="1"/>
              <a:t>or</a:t>
            </a:r>
          </a:p>
        </p:txBody>
      </p:sp>
      <p:sp>
        <p:nvSpPr>
          <p:cNvPr id="24" name="Flèche droite 23"/>
          <p:cNvSpPr/>
          <p:nvPr/>
        </p:nvSpPr>
        <p:spPr>
          <a:xfrm rot="5400000">
            <a:off x="2824163" y="1873250"/>
            <a:ext cx="447675" cy="250825"/>
          </a:xfrm>
          <a:prstGeom prst="rightArrow">
            <a:avLst>
              <a:gd name="adj1" fmla="val 50000"/>
              <a:gd name="adj2"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25" name="Flèche droite 24"/>
          <p:cNvSpPr/>
          <p:nvPr/>
        </p:nvSpPr>
        <p:spPr>
          <a:xfrm rot="5400000">
            <a:off x="2824163" y="2868613"/>
            <a:ext cx="447675" cy="250825"/>
          </a:xfrm>
          <a:prstGeom prst="rightArrow">
            <a:avLst>
              <a:gd name="adj1" fmla="val 50000"/>
              <a:gd name="adj2"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26" name="Flèche droite 25"/>
          <p:cNvSpPr/>
          <p:nvPr/>
        </p:nvSpPr>
        <p:spPr>
          <a:xfrm rot="5400000">
            <a:off x="2824163" y="4456113"/>
            <a:ext cx="447675" cy="250825"/>
          </a:xfrm>
          <a:prstGeom prst="rightArrow">
            <a:avLst>
              <a:gd name="adj1" fmla="val 50000"/>
              <a:gd name="adj2"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27" name="Flèche droite 26"/>
          <p:cNvSpPr/>
          <p:nvPr/>
        </p:nvSpPr>
        <p:spPr>
          <a:xfrm rot="5400000">
            <a:off x="6392863" y="5737225"/>
            <a:ext cx="447675" cy="250825"/>
          </a:xfrm>
          <a:prstGeom prst="rightArrow">
            <a:avLst>
              <a:gd name="adj1" fmla="val 50000"/>
              <a:gd name="adj2"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28" name="Flèche droite 27"/>
          <p:cNvSpPr/>
          <p:nvPr/>
        </p:nvSpPr>
        <p:spPr>
          <a:xfrm rot="19752400">
            <a:off x="3702050" y="4886325"/>
            <a:ext cx="447675" cy="250825"/>
          </a:xfrm>
          <a:prstGeom prst="rightArrow">
            <a:avLst>
              <a:gd name="adj1" fmla="val 50000"/>
              <a:gd name="adj2"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29" name="Cube 28"/>
          <p:cNvSpPr/>
          <p:nvPr/>
        </p:nvSpPr>
        <p:spPr>
          <a:xfrm>
            <a:off x="314325" y="3482975"/>
            <a:ext cx="2016125" cy="655638"/>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rIns="108000" anchor="ctr"/>
          <a:lstStyle/>
          <a:p>
            <a:pPr algn="ctr">
              <a:lnSpc>
                <a:spcPts val="1500"/>
              </a:lnSpc>
              <a:defRPr/>
            </a:pPr>
            <a:r>
              <a:rPr lang="fr-CA" sz="1400" b="1" dirty="0" err="1">
                <a:solidFill>
                  <a:schemeClr val="tx1"/>
                </a:solidFill>
              </a:rPr>
              <a:t>Buffering</a:t>
            </a:r>
            <a:r>
              <a:rPr lang="fr-CA" sz="1400" b="1" dirty="0">
                <a:solidFill>
                  <a:schemeClr val="tx1"/>
                </a:solidFill>
              </a:rPr>
              <a:t> of </a:t>
            </a:r>
            <a:r>
              <a:rPr lang="fr-CA" sz="1400" b="1" dirty="0" err="1">
                <a:solidFill>
                  <a:schemeClr val="tx1"/>
                </a:solidFill>
              </a:rPr>
              <a:t>excess</a:t>
            </a:r>
            <a:endParaRPr lang="fr-CA" sz="1400" b="1" dirty="0">
              <a:solidFill>
                <a:schemeClr val="tx1"/>
              </a:solidFill>
            </a:endParaRPr>
          </a:p>
          <a:p>
            <a:pPr algn="ctr">
              <a:lnSpc>
                <a:spcPts val="1500"/>
              </a:lnSpc>
              <a:defRPr/>
            </a:pPr>
            <a:r>
              <a:rPr lang="fr-CA" sz="1400" b="1" dirty="0" err="1">
                <a:solidFill>
                  <a:schemeClr val="tx1"/>
                </a:solidFill>
              </a:rPr>
              <a:t>energy</a:t>
            </a:r>
            <a:r>
              <a:rPr lang="fr-CA" sz="1400" b="1" dirty="0">
                <a:solidFill>
                  <a:schemeClr val="tx1"/>
                </a:solidFill>
              </a:rPr>
              <a:t> in </a:t>
            </a:r>
            <a:r>
              <a:rPr lang="fr-CA" sz="1400" b="1" dirty="0" err="1">
                <a:solidFill>
                  <a:schemeClr val="tx1"/>
                </a:solidFill>
              </a:rPr>
              <a:t>healthy</a:t>
            </a:r>
            <a:endParaRPr lang="fr-CA" sz="1400" b="1" dirty="0">
              <a:solidFill>
                <a:schemeClr val="tx1"/>
              </a:solidFill>
            </a:endParaRPr>
          </a:p>
          <a:p>
            <a:pPr algn="ctr">
              <a:lnSpc>
                <a:spcPts val="1500"/>
              </a:lnSpc>
              <a:defRPr/>
            </a:pPr>
            <a:r>
              <a:rPr lang="fr-CA" sz="1400" b="1" dirty="0">
                <a:solidFill>
                  <a:schemeClr val="tx1"/>
                </a:solidFill>
              </a:rPr>
              <a:t>adipose tissue</a:t>
            </a:r>
          </a:p>
        </p:txBody>
      </p:sp>
      <p:sp>
        <p:nvSpPr>
          <p:cNvPr id="30" name="Cube 29"/>
          <p:cNvSpPr/>
          <p:nvPr/>
        </p:nvSpPr>
        <p:spPr>
          <a:xfrm>
            <a:off x="331788" y="5210175"/>
            <a:ext cx="2017712" cy="654050"/>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rIns="108000" anchor="ctr"/>
          <a:lstStyle/>
          <a:p>
            <a:pPr algn="ctr">
              <a:defRPr/>
            </a:pPr>
            <a:r>
              <a:rPr lang="fr-CA" sz="1400" b="1" dirty="0">
                <a:solidFill>
                  <a:schemeClr val="tx1"/>
                </a:solidFill>
              </a:rPr>
              <a:t>Exhaustion of</a:t>
            </a:r>
          </a:p>
          <a:p>
            <a:pPr algn="ctr">
              <a:defRPr/>
            </a:pPr>
            <a:r>
              <a:rPr lang="fr-CA" sz="1400" b="1" dirty="0" err="1">
                <a:solidFill>
                  <a:schemeClr val="tx1"/>
                </a:solidFill>
              </a:rPr>
              <a:t>buffering</a:t>
            </a:r>
            <a:r>
              <a:rPr lang="fr-CA" sz="1400" b="1" dirty="0">
                <a:solidFill>
                  <a:schemeClr val="tx1"/>
                </a:solidFill>
              </a:rPr>
              <a:t> </a:t>
            </a:r>
            <a:r>
              <a:rPr lang="fr-CA" sz="1400" b="1" dirty="0" err="1">
                <a:solidFill>
                  <a:schemeClr val="tx1"/>
                </a:solidFill>
              </a:rPr>
              <a:t>capacity</a:t>
            </a:r>
            <a:r>
              <a:rPr lang="fr-CA" sz="1400" b="1" dirty="0">
                <a:solidFill>
                  <a:schemeClr val="tx1"/>
                </a:solidFill>
              </a:rPr>
              <a:t> of</a:t>
            </a:r>
          </a:p>
          <a:p>
            <a:pPr algn="ctr">
              <a:defRPr/>
            </a:pPr>
            <a:r>
              <a:rPr lang="fr-CA" sz="1400" b="1" dirty="0">
                <a:solidFill>
                  <a:schemeClr val="tx1"/>
                </a:solidFill>
              </a:rPr>
              <a:t>adipose tissue</a:t>
            </a:r>
          </a:p>
        </p:txBody>
      </p:sp>
      <p:sp>
        <p:nvSpPr>
          <p:cNvPr id="31" name="Cube 30"/>
          <p:cNvSpPr/>
          <p:nvPr/>
        </p:nvSpPr>
        <p:spPr>
          <a:xfrm>
            <a:off x="4554538" y="3289300"/>
            <a:ext cx="2428875" cy="503238"/>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rIns="108000" anchor="ctr"/>
          <a:lstStyle/>
          <a:p>
            <a:pPr algn="ctr">
              <a:defRPr/>
            </a:pPr>
            <a:r>
              <a:rPr lang="fr-CA" sz="1400" b="1" dirty="0" err="1">
                <a:solidFill>
                  <a:schemeClr val="tx1"/>
                </a:solidFill>
              </a:rPr>
              <a:t>Lipid</a:t>
            </a:r>
            <a:r>
              <a:rPr lang="fr-CA" sz="1400" b="1" dirty="0">
                <a:solidFill>
                  <a:schemeClr val="tx1"/>
                </a:solidFill>
              </a:rPr>
              <a:t> </a:t>
            </a:r>
            <a:r>
              <a:rPr lang="fr-CA" sz="1400" b="1" dirty="0" err="1">
                <a:solidFill>
                  <a:schemeClr val="tx1"/>
                </a:solidFill>
              </a:rPr>
              <a:t>overflow</a:t>
            </a:r>
            <a:r>
              <a:rPr lang="fr-CA" sz="1400" b="1" dirty="0">
                <a:solidFill>
                  <a:schemeClr val="tx1"/>
                </a:solidFill>
              </a:rPr>
              <a:t> </a:t>
            </a:r>
            <a:r>
              <a:rPr lang="fr-CA" sz="1400" b="1" dirty="0" err="1">
                <a:solidFill>
                  <a:schemeClr val="tx1"/>
                </a:solidFill>
              </a:rPr>
              <a:t>into</a:t>
            </a:r>
            <a:r>
              <a:rPr lang="fr-CA" sz="1400" b="1" dirty="0">
                <a:solidFill>
                  <a:schemeClr val="tx1"/>
                </a:solidFill>
              </a:rPr>
              <a:t> </a:t>
            </a:r>
            <a:r>
              <a:rPr lang="fr-CA" sz="1400" b="1" dirty="0" err="1">
                <a:solidFill>
                  <a:schemeClr val="tx1"/>
                </a:solidFill>
              </a:rPr>
              <a:t>liver</a:t>
            </a:r>
            <a:r>
              <a:rPr lang="fr-CA" sz="1400" b="1" dirty="0">
                <a:solidFill>
                  <a:schemeClr val="tx1"/>
                </a:solidFill>
              </a:rPr>
              <a:t>,</a:t>
            </a:r>
          </a:p>
          <a:p>
            <a:pPr algn="ctr">
              <a:defRPr/>
            </a:pPr>
            <a:r>
              <a:rPr lang="fr-CA" sz="1400" b="1" dirty="0">
                <a:solidFill>
                  <a:schemeClr val="tx1"/>
                </a:solidFill>
              </a:rPr>
              <a:t>muscle or </a:t>
            </a:r>
            <a:r>
              <a:rPr lang="fr-CA" sz="1400" b="1" dirty="0" err="1">
                <a:solidFill>
                  <a:schemeClr val="tx1"/>
                </a:solidFill>
              </a:rPr>
              <a:t>epicardium</a:t>
            </a:r>
            <a:endParaRPr lang="fr-CA" sz="14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 14" descr="figure.png"/>
          <p:cNvPicPr>
            <a:picLocks noChangeAspect="1"/>
          </p:cNvPicPr>
          <p:nvPr/>
        </p:nvPicPr>
        <p:blipFill>
          <a:blip r:embed="rId2" cstate="print"/>
          <a:srcRect/>
          <a:stretch>
            <a:fillRect/>
          </a:stretch>
        </p:blipFill>
        <p:spPr bwMode="auto">
          <a:xfrm>
            <a:off x="825500" y="960438"/>
            <a:ext cx="7348538" cy="4248150"/>
          </a:xfrm>
          <a:prstGeom prst="rect">
            <a:avLst/>
          </a:prstGeom>
          <a:noFill/>
          <a:ln w="9525">
            <a:noFill/>
            <a:miter lim="800000"/>
            <a:headEnd/>
            <a:tailEnd/>
          </a:ln>
        </p:spPr>
      </p:pic>
      <p:sp>
        <p:nvSpPr>
          <p:cNvPr id="17411" name="Titre 1"/>
          <p:cNvSpPr>
            <a:spLocks noGrp="1"/>
          </p:cNvSpPr>
          <p:nvPr>
            <p:ph type="title"/>
          </p:nvPr>
        </p:nvSpPr>
        <p:spPr>
          <a:xfrm>
            <a:off x="233363" y="63500"/>
            <a:ext cx="8280400" cy="708025"/>
          </a:xfrm>
        </p:spPr>
        <p:txBody>
          <a:bodyPr/>
          <a:lstStyle/>
          <a:p>
            <a:r>
              <a:rPr lang="en-US" sz="2000">
                <a:solidFill>
                  <a:schemeClr val="tx1"/>
                </a:solidFill>
              </a:rPr>
              <a:t>COMPUTED TOMOGRAPHY IMAGING OF A NORMAL AND </a:t>
            </a:r>
            <a:br>
              <a:rPr lang="en-US" sz="2000">
                <a:solidFill>
                  <a:schemeClr val="tx1"/>
                </a:solidFill>
              </a:rPr>
            </a:br>
            <a:r>
              <a:rPr lang="en-US" sz="2000">
                <a:solidFill>
                  <a:schemeClr val="tx1"/>
                </a:solidFill>
              </a:rPr>
              <a:t>FATTY LIVER</a:t>
            </a:r>
            <a:endParaRPr lang="fr-FR" sz="2000">
              <a:solidFill>
                <a:schemeClr val="tx1"/>
              </a:solidFill>
            </a:endParaRPr>
          </a:p>
        </p:txBody>
      </p:sp>
      <p:sp>
        <p:nvSpPr>
          <p:cNvPr id="5" name="Cube 4"/>
          <p:cNvSpPr/>
          <p:nvPr/>
        </p:nvSpPr>
        <p:spPr>
          <a:xfrm>
            <a:off x="430213" y="5289550"/>
            <a:ext cx="8239125" cy="895350"/>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defRPr/>
            </a:pPr>
            <a:r>
              <a:rPr lang="en-US" sz="1400" b="1" dirty="0">
                <a:solidFill>
                  <a:schemeClr val="tx1"/>
                </a:solidFill>
              </a:rPr>
              <a:t>The normal liver is free of lipid storage, denser and therefore has a higher Hounsfield unit (HU)</a:t>
            </a:r>
          </a:p>
          <a:p>
            <a:pPr>
              <a:defRPr/>
            </a:pPr>
            <a:r>
              <a:rPr lang="en-US" sz="1400" b="1" dirty="0">
                <a:solidFill>
                  <a:schemeClr val="tx1"/>
                </a:solidFill>
              </a:rPr>
              <a:t>and appears bright in contrast. On the other hand, lipid infiltration as seen in the fatty liver</a:t>
            </a:r>
          </a:p>
          <a:p>
            <a:pPr>
              <a:defRPr/>
            </a:pPr>
            <a:r>
              <a:rPr lang="en-US" sz="1400" b="1" dirty="0">
                <a:solidFill>
                  <a:schemeClr val="tx1"/>
                </a:solidFill>
              </a:rPr>
              <a:t>reduces the density of the liver tissue, thus the HU is lower and the image appears darker.</a:t>
            </a:r>
            <a:endParaRPr lang="fr-CA" sz="1400" b="1" dirty="0">
              <a:solidFill>
                <a:schemeClr val="tx1"/>
              </a:solidFill>
            </a:endParaRPr>
          </a:p>
        </p:txBody>
      </p:sp>
      <p:grpSp>
        <p:nvGrpSpPr>
          <p:cNvPr id="2" name="Group 33"/>
          <p:cNvGrpSpPr>
            <a:grpSpLocks/>
          </p:cNvGrpSpPr>
          <p:nvPr/>
        </p:nvGrpSpPr>
        <p:grpSpPr bwMode="auto">
          <a:xfrm>
            <a:off x="2060575" y="1273175"/>
            <a:ext cx="1803400" cy="385763"/>
            <a:chOff x="2229" y="682"/>
            <a:chExt cx="1198" cy="511"/>
          </a:xfrm>
        </p:grpSpPr>
        <p:sp>
          <p:nvSpPr>
            <p:cNvPr id="17419" name="Rectangle 34"/>
            <p:cNvSpPr>
              <a:spLocks noChangeArrowheads="1"/>
            </p:cNvSpPr>
            <p:nvPr/>
          </p:nvSpPr>
          <p:spPr bwMode="auto">
            <a:xfrm>
              <a:off x="2239" y="682"/>
              <a:ext cx="1188" cy="511"/>
            </a:xfrm>
            <a:prstGeom prst="rect">
              <a:avLst/>
            </a:prstGeom>
            <a:solidFill>
              <a:schemeClr val="bg1"/>
            </a:solidFill>
            <a:ln w="9525">
              <a:noFill/>
              <a:miter lim="800000"/>
              <a:headEnd/>
              <a:tailEnd/>
            </a:ln>
          </p:spPr>
          <p:txBody>
            <a:bodyPr wrap="none" anchor="ctr"/>
            <a:lstStyle/>
            <a:p>
              <a:pPr marL="92075"/>
              <a:r>
                <a:rPr lang="en-US" sz="1600" b="1"/>
                <a:t>Normal liver </a:t>
              </a:r>
            </a:p>
          </p:txBody>
        </p:sp>
        <p:sp>
          <p:nvSpPr>
            <p:cNvPr id="17420" name="Rectangle 35"/>
            <p:cNvSpPr>
              <a:spLocks noChangeArrowheads="1"/>
            </p:cNvSpPr>
            <p:nvPr/>
          </p:nvSpPr>
          <p:spPr bwMode="auto">
            <a:xfrm>
              <a:off x="2229" y="683"/>
              <a:ext cx="67" cy="510"/>
            </a:xfrm>
            <a:prstGeom prst="rect">
              <a:avLst/>
            </a:prstGeom>
            <a:solidFill>
              <a:srgbClr val="B00000"/>
            </a:solidFill>
            <a:ln w="9525">
              <a:noFill/>
              <a:miter lim="800000"/>
              <a:headEnd/>
              <a:tailEnd/>
            </a:ln>
          </p:spPr>
          <p:txBody>
            <a:bodyPr wrap="none" anchor="ctr"/>
            <a:lstStyle/>
            <a:p>
              <a:pPr algn="ctr"/>
              <a:endParaRPr lang="fr-FR" b="1"/>
            </a:p>
          </p:txBody>
        </p:sp>
      </p:grpSp>
      <p:grpSp>
        <p:nvGrpSpPr>
          <p:cNvPr id="3" name="Group 33"/>
          <p:cNvGrpSpPr>
            <a:grpSpLocks/>
          </p:cNvGrpSpPr>
          <p:nvPr/>
        </p:nvGrpSpPr>
        <p:grpSpPr bwMode="auto">
          <a:xfrm>
            <a:off x="5216525" y="1273175"/>
            <a:ext cx="1801813" cy="385763"/>
            <a:chOff x="2229" y="682"/>
            <a:chExt cx="1198" cy="511"/>
          </a:xfrm>
        </p:grpSpPr>
        <p:sp>
          <p:nvSpPr>
            <p:cNvPr id="17417" name="Rectangle 34"/>
            <p:cNvSpPr>
              <a:spLocks noChangeArrowheads="1"/>
            </p:cNvSpPr>
            <p:nvPr/>
          </p:nvSpPr>
          <p:spPr bwMode="auto">
            <a:xfrm>
              <a:off x="2239" y="682"/>
              <a:ext cx="1188" cy="511"/>
            </a:xfrm>
            <a:prstGeom prst="rect">
              <a:avLst/>
            </a:prstGeom>
            <a:solidFill>
              <a:schemeClr val="bg1"/>
            </a:solidFill>
            <a:ln w="9525">
              <a:noFill/>
              <a:miter lim="800000"/>
              <a:headEnd/>
              <a:tailEnd/>
            </a:ln>
          </p:spPr>
          <p:txBody>
            <a:bodyPr wrap="none" anchor="ctr"/>
            <a:lstStyle/>
            <a:p>
              <a:pPr marL="92075"/>
              <a:r>
                <a:rPr lang="en-US" sz="1600" b="1"/>
                <a:t>Fatty liver </a:t>
              </a:r>
            </a:p>
          </p:txBody>
        </p:sp>
        <p:sp>
          <p:nvSpPr>
            <p:cNvPr id="17418" name="Rectangle 35"/>
            <p:cNvSpPr>
              <a:spLocks noChangeArrowheads="1"/>
            </p:cNvSpPr>
            <p:nvPr/>
          </p:nvSpPr>
          <p:spPr bwMode="auto">
            <a:xfrm>
              <a:off x="2229" y="683"/>
              <a:ext cx="67" cy="510"/>
            </a:xfrm>
            <a:prstGeom prst="rect">
              <a:avLst/>
            </a:prstGeom>
            <a:solidFill>
              <a:srgbClr val="B00000"/>
            </a:solidFill>
            <a:ln w="9525">
              <a:noFill/>
              <a:miter lim="800000"/>
              <a:headEnd/>
              <a:tailEnd/>
            </a:ln>
          </p:spPr>
          <p:txBody>
            <a:bodyPr wrap="none" anchor="ctr"/>
            <a:lstStyle/>
            <a:p>
              <a:pPr algn="ctr"/>
              <a:endParaRPr lang="fr-FR" b="1"/>
            </a:p>
          </p:txBody>
        </p:sp>
      </p:grpSp>
      <p:sp>
        <p:nvSpPr>
          <p:cNvPr id="12" name="Cube 11"/>
          <p:cNvSpPr/>
          <p:nvPr/>
        </p:nvSpPr>
        <p:spPr>
          <a:xfrm>
            <a:off x="1649413" y="4259263"/>
            <a:ext cx="2752725" cy="388937"/>
          </a:xfrm>
          <a:prstGeom prst="cube">
            <a:avLst>
              <a:gd name="adj" fmla="val 4310"/>
            </a:avLst>
          </a:prstGeom>
          <a:solidFill>
            <a:schemeClr val="tx2">
              <a:lumMod val="65000"/>
              <a:lumOff val="35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rIns="108000" anchor="ctr"/>
          <a:lstStyle/>
          <a:p>
            <a:pPr algn="ctr">
              <a:lnSpc>
                <a:spcPts val="1500"/>
              </a:lnSpc>
              <a:defRPr/>
            </a:pPr>
            <a:r>
              <a:rPr lang="fr-CA" sz="1400" b="1" dirty="0">
                <a:solidFill>
                  <a:schemeClr val="bg1"/>
                </a:solidFill>
              </a:rPr>
              <a:t>CT </a:t>
            </a:r>
            <a:r>
              <a:rPr lang="fr-CA" sz="1400" b="1" dirty="0" err="1">
                <a:solidFill>
                  <a:schemeClr val="bg1"/>
                </a:solidFill>
              </a:rPr>
              <a:t>Liver</a:t>
            </a:r>
            <a:r>
              <a:rPr lang="fr-CA" sz="1400" b="1" dirty="0">
                <a:solidFill>
                  <a:schemeClr val="bg1"/>
                </a:solidFill>
              </a:rPr>
              <a:t> (CTL) = 79.44 HU</a:t>
            </a:r>
          </a:p>
        </p:txBody>
      </p:sp>
      <p:sp>
        <p:nvSpPr>
          <p:cNvPr id="13" name="Cube 12"/>
          <p:cNvSpPr/>
          <p:nvPr/>
        </p:nvSpPr>
        <p:spPr>
          <a:xfrm>
            <a:off x="4787900" y="4259263"/>
            <a:ext cx="2751138" cy="388937"/>
          </a:xfrm>
          <a:prstGeom prst="cube">
            <a:avLst>
              <a:gd name="adj" fmla="val 4310"/>
            </a:avLst>
          </a:prstGeom>
          <a:solidFill>
            <a:schemeClr val="tx2">
              <a:lumMod val="65000"/>
              <a:lumOff val="35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rIns="108000" anchor="ctr"/>
          <a:lstStyle/>
          <a:p>
            <a:pPr algn="ctr">
              <a:lnSpc>
                <a:spcPts val="1500"/>
              </a:lnSpc>
              <a:defRPr/>
            </a:pPr>
            <a:r>
              <a:rPr lang="fr-CA" sz="1400" b="1" dirty="0">
                <a:solidFill>
                  <a:schemeClr val="bg1"/>
                </a:solidFill>
              </a:rPr>
              <a:t>CT </a:t>
            </a:r>
            <a:r>
              <a:rPr lang="fr-CA" sz="1400" b="1" dirty="0" err="1">
                <a:solidFill>
                  <a:schemeClr val="bg1"/>
                </a:solidFill>
              </a:rPr>
              <a:t>Liver</a:t>
            </a:r>
            <a:r>
              <a:rPr lang="fr-CA" sz="1400" b="1" dirty="0">
                <a:solidFill>
                  <a:schemeClr val="bg1"/>
                </a:solidFill>
              </a:rPr>
              <a:t> (CTL) = 14.82 HU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 8" descr="cadre.png"/>
          <p:cNvPicPr>
            <a:picLocks noChangeAspect="1"/>
          </p:cNvPicPr>
          <p:nvPr/>
        </p:nvPicPr>
        <p:blipFill>
          <a:blip r:embed="rId2" cstate="print"/>
          <a:srcRect/>
          <a:stretch>
            <a:fillRect/>
          </a:stretch>
        </p:blipFill>
        <p:spPr bwMode="auto">
          <a:xfrm>
            <a:off x="152400" y="1014413"/>
            <a:ext cx="8750300" cy="2884487"/>
          </a:xfrm>
          <a:prstGeom prst="rect">
            <a:avLst/>
          </a:prstGeom>
          <a:noFill/>
          <a:ln w="9525">
            <a:noFill/>
            <a:miter lim="800000"/>
            <a:headEnd/>
            <a:tailEnd/>
          </a:ln>
        </p:spPr>
      </p:pic>
      <p:sp>
        <p:nvSpPr>
          <p:cNvPr id="18435" name="Titre 1"/>
          <p:cNvSpPr>
            <a:spLocks noGrp="1"/>
          </p:cNvSpPr>
          <p:nvPr>
            <p:ph type="title"/>
          </p:nvPr>
        </p:nvSpPr>
        <p:spPr>
          <a:xfrm>
            <a:off x="179388" y="217488"/>
            <a:ext cx="8280400" cy="400050"/>
          </a:xfrm>
        </p:spPr>
        <p:txBody>
          <a:bodyPr/>
          <a:lstStyle/>
          <a:p>
            <a:r>
              <a:rPr lang="en-US" sz="2000">
                <a:solidFill>
                  <a:schemeClr val="tx1"/>
                </a:solidFill>
              </a:rPr>
              <a:t>SIMPLIFIED MODEL OF THE "PORTAL" THEORY</a:t>
            </a:r>
            <a:endParaRPr lang="fr-FR" sz="2000">
              <a:solidFill>
                <a:schemeClr val="tx1"/>
              </a:solidFill>
            </a:endParaRPr>
          </a:p>
        </p:txBody>
      </p:sp>
      <p:pic>
        <p:nvPicPr>
          <p:cNvPr id="18436" name="Image 3" descr="coupe.png"/>
          <p:cNvPicPr>
            <a:picLocks noChangeAspect="1"/>
          </p:cNvPicPr>
          <p:nvPr/>
        </p:nvPicPr>
        <p:blipFill>
          <a:blip r:embed="rId3" cstate="print"/>
          <a:srcRect/>
          <a:stretch>
            <a:fillRect/>
          </a:stretch>
        </p:blipFill>
        <p:spPr bwMode="auto">
          <a:xfrm>
            <a:off x="431800" y="1971675"/>
            <a:ext cx="2060575" cy="1585913"/>
          </a:xfrm>
          <a:prstGeom prst="rect">
            <a:avLst/>
          </a:prstGeom>
          <a:noFill/>
          <a:ln w="9525">
            <a:noFill/>
            <a:miter lim="800000"/>
            <a:headEnd/>
            <a:tailEnd/>
          </a:ln>
        </p:spPr>
      </p:pic>
      <p:pic>
        <p:nvPicPr>
          <p:cNvPr id="18437" name="Image 4" descr="artere.png"/>
          <p:cNvPicPr>
            <a:picLocks noChangeAspect="1"/>
          </p:cNvPicPr>
          <p:nvPr/>
        </p:nvPicPr>
        <p:blipFill>
          <a:blip r:embed="rId4" cstate="print"/>
          <a:srcRect/>
          <a:stretch>
            <a:fillRect/>
          </a:stretch>
        </p:blipFill>
        <p:spPr bwMode="auto">
          <a:xfrm>
            <a:off x="3911600" y="1993900"/>
            <a:ext cx="1520825" cy="1522413"/>
          </a:xfrm>
          <a:prstGeom prst="rect">
            <a:avLst/>
          </a:prstGeom>
          <a:noFill/>
          <a:ln w="9525">
            <a:noFill/>
            <a:miter lim="800000"/>
            <a:headEnd/>
            <a:tailEnd/>
          </a:ln>
        </p:spPr>
      </p:pic>
      <p:pic>
        <p:nvPicPr>
          <p:cNvPr id="18438" name="Image 6" descr="at.png"/>
          <p:cNvPicPr>
            <a:picLocks noChangeAspect="1"/>
          </p:cNvPicPr>
          <p:nvPr/>
        </p:nvPicPr>
        <p:blipFill>
          <a:blip r:embed="rId5" cstate="print"/>
          <a:srcRect/>
          <a:stretch>
            <a:fillRect/>
          </a:stretch>
        </p:blipFill>
        <p:spPr bwMode="auto">
          <a:xfrm>
            <a:off x="1452563" y="1274763"/>
            <a:ext cx="1836737" cy="1108075"/>
          </a:xfrm>
          <a:prstGeom prst="rect">
            <a:avLst/>
          </a:prstGeom>
          <a:noFill/>
          <a:ln w="9525">
            <a:noFill/>
            <a:miter lim="800000"/>
            <a:headEnd/>
            <a:tailEnd/>
          </a:ln>
        </p:spPr>
      </p:pic>
      <p:pic>
        <p:nvPicPr>
          <p:cNvPr id="18439" name="Image 7" descr="foie.png"/>
          <p:cNvPicPr>
            <a:picLocks noChangeAspect="1"/>
          </p:cNvPicPr>
          <p:nvPr/>
        </p:nvPicPr>
        <p:blipFill>
          <a:blip r:embed="rId6" cstate="print"/>
          <a:srcRect/>
          <a:stretch>
            <a:fillRect/>
          </a:stretch>
        </p:blipFill>
        <p:spPr bwMode="auto">
          <a:xfrm>
            <a:off x="6634163" y="1966913"/>
            <a:ext cx="2259012" cy="1517650"/>
          </a:xfrm>
          <a:prstGeom prst="rect">
            <a:avLst/>
          </a:prstGeom>
          <a:noFill/>
          <a:ln w="9525">
            <a:noFill/>
            <a:miter lim="800000"/>
            <a:headEnd/>
            <a:tailEnd/>
          </a:ln>
        </p:spPr>
      </p:pic>
      <p:sp>
        <p:nvSpPr>
          <p:cNvPr id="10" name="Cube 9"/>
          <p:cNvSpPr/>
          <p:nvPr/>
        </p:nvSpPr>
        <p:spPr>
          <a:xfrm flipH="1">
            <a:off x="300038" y="4105275"/>
            <a:ext cx="2757487" cy="1843088"/>
          </a:xfrm>
          <a:prstGeom prst="cube">
            <a:avLst>
              <a:gd name="adj" fmla="val 9955"/>
            </a:avLst>
          </a:prstGeom>
          <a:solidFill>
            <a:schemeClr val="bg1">
              <a:alpha val="37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fr-CA" sz="1400" b="1" dirty="0">
                <a:solidFill>
                  <a:schemeClr val="tx1"/>
                </a:solidFill>
              </a:rPr>
              <a:t>Release of</a:t>
            </a:r>
          </a:p>
          <a:p>
            <a:pPr algn="ctr">
              <a:defRPr/>
            </a:pPr>
            <a:r>
              <a:rPr lang="fr-CA" sz="1400" b="1" dirty="0">
                <a:solidFill>
                  <a:schemeClr val="tx1"/>
                </a:solidFill>
              </a:rPr>
              <a:t> </a:t>
            </a:r>
            <a:r>
              <a:rPr lang="en-US" sz="1400" b="1" dirty="0">
                <a:solidFill>
                  <a:schemeClr val="tx1"/>
                </a:solidFill>
              </a:rPr>
              <a:t>free fatty acids (FFA) from</a:t>
            </a:r>
          </a:p>
          <a:p>
            <a:pPr algn="ctr">
              <a:defRPr/>
            </a:pPr>
            <a:r>
              <a:rPr lang="fr-CA" sz="1400" b="1" dirty="0">
                <a:solidFill>
                  <a:schemeClr val="tx1"/>
                </a:solidFill>
              </a:rPr>
              <a:t>an </a:t>
            </a:r>
            <a:r>
              <a:rPr lang="fr-CA" sz="1400" b="1" dirty="0" err="1">
                <a:solidFill>
                  <a:schemeClr val="tx1"/>
                </a:solidFill>
              </a:rPr>
              <a:t>expanded</a:t>
            </a:r>
            <a:r>
              <a:rPr lang="fr-CA" sz="1400" b="1" dirty="0">
                <a:solidFill>
                  <a:schemeClr val="tx1"/>
                </a:solidFill>
              </a:rPr>
              <a:t>, and </a:t>
            </a:r>
            <a:r>
              <a:rPr lang="fr-CA" sz="1400" b="1" dirty="0" err="1">
                <a:solidFill>
                  <a:schemeClr val="tx1"/>
                </a:solidFill>
              </a:rPr>
              <a:t>highly</a:t>
            </a:r>
            <a:endParaRPr lang="fr-CA" sz="1400" b="1" dirty="0">
              <a:solidFill>
                <a:schemeClr val="tx1"/>
              </a:solidFill>
            </a:endParaRPr>
          </a:p>
          <a:p>
            <a:pPr algn="ctr">
              <a:defRPr/>
            </a:pPr>
            <a:r>
              <a:rPr lang="fr-CA" sz="1400" b="1" dirty="0">
                <a:solidFill>
                  <a:schemeClr val="tx1"/>
                </a:solidFill>
              </a:rPr>
              <a:t>active intra-abdominal</a:t>
            </a:r>
          </a:p>
          <a:p>
            <a:pPr algn="ctr">
              <a:defRPr/>
            </a:pPr>
            <a:r>
              <a:rPr lang="fr-CA" sz="1400" b="1" dirty="0">
                <a:solidFill>
                  <a:schemeClr val="tx1"/>
                </a:solidFill>
              </a:rPr>
              <a:t>adipose tissue </a:t>
            </a:r>
            <a:r>
              <a:rPr lang="fr-CA" sz="1400" b="1" dirty="0" err="1">
                <a:solidFill>
                  <a:schemeClr val="tx1"/>
                </a:solidFill>
              </a:rPr>
              <a:t>depot</a:t>
            </a:r>
            <a:endParaRPr lang="fr-CA" sz="1400" b="1" dirty="0">
              <a:solidFill>
                <a:schemeClr val="tx1"/>
              </a:solidFill>
            </a:endParaRPr>
          </a:p>
        </p:txBody>
      </p:sp>
      <p:sp>
        <p:nvSpPr>
          <p:cNvPr id="11" name="Cube 10"/>
          <p:cNvSpPr/>
          <p:nvPr/>
        </p:nvSpPr>
        <p:spPr>
          <a:xfrm flipH="1">
            <a:off x="3222625" y="4105275"/>
            <a:ext cx="2757488" cy="1843088"/>
          </a:xfrm>
          <a:prstGeom prst="cube">
            <a:avLst>
              <a:gd name="adj" fmla="val 9955"/>
            </a:avLst>
          </a:prstGeom>
          <a:solidFill>
            <a:schemeClr val="bg1">
              <a:alpha val="37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fr-CA" sz="1400" b="1" dirty="0" err="1">
                <a:solidFill>
                  <a:schemeClr val="tx1"/>
                </a:solidFill>
              </a:rPr>
              <a:t>Products</a:t>
            </a:r>
            <a:r>
              <a:rPr lang="fr-CA" sz="1400" b="1" dirty="0">
                <a:solidFill>
                  <a:schemeClr val="tx1"/>
                </a:solidFill>
              </a:rPr>
              <a:t> </a:t>
            </a:r>
            <a:r>
              <a:rPr lang="fr-CA" sz="1400" b="1" dirty="0" err="1">
                <a:solidFill>
                  <a:schemeClr val="tx1"/>
                </a:solidFill>
              </a:rPr>
              <a:t>released</a:t>
            </a:r>
            <a:r>
              <a:rPr lang="fr-CA" sz="1400" b="1" dirty="0">
                <a:solidFill>
                  <a:schemeClr val="tx1"/>
                </a:solidFill>
              </a:rPr>
              <a:t> </a:t>
            </a:r>
            <a:r>
              <a:rPr lang="fr-CA" sz="1400" b="1" dirty="0" err="1">
                <a:solidFill>
                  <a:schemeClr val="tx1"/>
                </a:solidFill>
              </a:rPr>
              <a:t>from</a:t>
            </a:r>
            <a:r>
              <a:rPr lang="fr-CA" sz="1400" b="1" dirty="0">
                <a:solidFill>
                  <a:schemeClr val="tx1"/>
                </a:solidFill>
              </a:rPr>
              <a:t> the</a:t>
            </a:r>
          </a:p>
          <a:p>
            <a:pPr algn="ctr">
              <a:defRPr/>
            </a:pPr>
            <a:r>
              <a:rPr lang="fr-CA" sz="1400" b="1" dirty="0">
                <a:solidFill>
                  <a:schemeClr val="tx1"/>
                </a:solidFill>
              </a:rPr>
              <a:t>intra-abdominal </a:t>
            </a:r>
            <a:r>
              <a:rPr lang="fr-CA" sz="1400" b="1" dirty="0" err="1">
                <a:solidFill>
                  <a:schemeClr val="tx1"/>
                </a:solidFill>
              </a:rPr>
              <a:t>depot</a:t>
            </a:r>
            <a:r>
              <a:rPr lang="fr-CA" sz="1400" b="1" dirty="0">
                <a:solidFill>
                  <a:schemeClr val="tx1"/>
                </a:solidFill>
              </a:rPr>
              <a:t> are</a:t>
            </a:r>
          </a:p>
          <a:p>
            <a:pPr algn="ctr">
              <a:defRPr/>
            </a:pPr>
            <a:r>
              <a:rPr lang="en-US" sz="1400" b="1" dirty="0">
                <a:solidFill>
                  <a:schemeClr val="tx1"/>
                </a:solidFill>
              </a:rPr>
              <a:t>drained via the portal vein,</a:t>
            </a:r>
          </a:p>
          <a:p>
            <a:pPr algn="ctr">
              <a:defRPr/>
            </a:pPr>
            <a:r>
              <a:rPr lang="fr-CA" sz="1400" b="1" dirty="0" err="1">
                <a:solidFill>
                  <a:schemeClr val="tx1"/>
                </a:solidFill>
              </a:rPr>
              <a:t>leading</a:t>
            </a:r>
            <a:r>
              <a:rPr lang="fr-CA" sz="1400" b="1" dirty="0">
                <a:solidFill>
                  <a:schemeClr val="tx1"/>
                </a:solidFill>
              </a:rPr>
              <a:t> </a:t>
            </a:r>
            <a:r>
              <a:rPr lang="fr-CA" sz="1400" b="1" dirty="0" err="1">
                <a:solidFill>
                  <a:schemeClr val="tx1"/>
                </a:solidFill>
              </a:rPr>
              <a:t>directly</a:t>
            </a:r>
            <a:r>
              <a:rPr lang="fr-CA" sz="1400" b="1" dirty="0">
                <a:solidFill>
                  <a:schemeClr val="tx1"/>
                </a:solidFill>
              </a:rPr>
              <a:t> to</a:t>
            </a:r>
          </a:p>
          <a:p>
            <a:pPr algn="ctr">
              <a:defRPr/>
            </a:pPr>
            <a:r>
              <a:rPr lang="fr-CA" sz="1400" b="1" dirty="0">
                <a:solidFill>
                  <a:schemeClr val="tx1"/>
                </a:solidFill>
              </a:rPr>
              <a:t>the </a:t>
            </a:r>
            <a:r>
              <a:rPr lang="fr-CA" sz="1400" b="1" dirty="0" err="1">
                <a:solidFill>
                  <a:schemeClr val="tx1"/>
                </a:solidFill>
              </a:rPr>
              <a:t>liver</a:t>
            </a:r>
            <a:endParaRPr lang="fr-CA" sz="1400" b="1" dirty="0">
              <a:solidFill>
                <a:schemeClr val="tx1"/>
              </a:solidFill>
            </a:endParaRPr>
          </a:p>
        </p:txBody>
      </p:sp>
      <p:sp>
        <p:nvSpPr>
          <p:cNvPr id="12" name="Cube 11"/>
          <p:cNvSpPr/>
          <p:nvPr/>
        </p:nvSpPr>
        <p:spPr>
          <a:xfrm flipH="1">
            <a:off x="6091238" y="4105275"/>
            <a:ext cx="2757487" cy="1843088"/>
          </a:xfrm>
          <a:prstGeom prst="cube">
            <a:avLst>
              <a:gd name="adj" fmla="val 9955"/>
            </a:avLst>
          </a:prstGeom>
          <a:solidFill>
            <a:schemeClr val="bg1">
              <a:alpha val="37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fr-CA" sz="1400" b="1" dirty="0" err="1">
                <a:solidFill>
                  <a:schemeClr val="tx1"/>
                </a:solidFill>
              </a:rPr>
              <a:t>Increased</a:t>
            </a:r>
            <a:r>
              <a:rPr lang="fr-CA" sz="1400" b="1" dirty="0">
                <a:solidFill>
                  <a:schemeClr val="tx1"/>
                </a:solidFill>
              </a:rPr>
              <a:t> </a:t>
            </a:r>
            <a:r>
              <a:rPr lang="fr-CA" sz="1400" b="1" dirty="0" err="1">
                <a:solidFill>
                  <a:schemeClr val="tx1"/>
                </a:solidFill>
              </a:rPr>
              <a:t>exposure</a:t>
            </a:r>
            <a:r>
              <a:rPr lang="fr-CA" sz="1400" b="1" dirty="0">
                <a:solidFill>
                  <a:schemeClr val="tx1"/>
                </a:solidFill>
              </a:rPr>
              <a:t> to FFA</a:t>
            </a:r>
          </a:p>
          <a:p>
            <a:pPr algn="ctr">
              <a:defRPr/>
            </a:pPr>
            <a:r>
              <a:rPr lang="fr-CA" sz="1400" b="1" dirty="0" err="1">
                <a:solidFill>
                  <a:schemeClr val="tx1"/>
                </a:solidFill>
              </a:rPr>
              <a:t>leads</a:t>
            </a:r>
            <a:r>
              <a:rPr lang="fr-CA" sz="1400" b="1" dirty="0">
                <a:solidFill>
                  <a:schemeClr val="tx1"/>
                </a:solidFill>
              </a:rPr>
              <a:t> to </a:t>
            </a:r>
            <a:r>
              <a:rPr lang="fr-CA" sz="1400" b="1" dirty="0" err="1">
                <a:solidFill>
                  <a:schemeClr val="tx1"/>
                </a:solidFill>
              </a:rPr>
              <a:t>hepatic</a:t>
            </a:r>
            <a:r>
              <a:rPr lang="fr-CA" sz="1400" b="1" dirty="0">
                <a:solidFill>
                  <a:schemeClr val="tx1"/>
                </a:solidFill>
              </a:rPr>
              <a:t> </a:t>
            </a:r>
            <a:r>
              <a:rPr lang="fr-CA" sz="1400" b="1" dirty="0" err="1">
                <a:solidFill>
                  <a:schemeClr val="tx1"/>
                </a:solidFill>
              </a:rPr>
              <a:t>insulin</a:t>
            </a:r>
            <a:endParaRPr lang="fr-CA" sz="1400" b="1" dirty="0">
              <a:solidFill>
                <a:schemeClr val="tx1"/>
              </a:solidFill>
            </a:endParaRPr>
          </a:p>
          <a:p>
            <a:pPr algn="ctr">
              <a:defRPr/>
            </a:pPr>
            <a:r>
              <a:rPr lang="fr-CA" sz="1400" b="1" dirty="0" err="1">
                <a:solidFill>
                  <a:schemeClr val="tx1"/>
                </a:solidFill>
              </a:rPr>
              <a:t>resistance</a:t>
            </a:r>
            <a:r>
              <a:rPr lang="fr-CA" sz="1400" b="1" dirty="0">
                <a:solidFill>
                  <a:schemeClr val="tx1"/>
                </a:solidFill>
              </a:rPr>
              <a:t>, fat </a:t>
            </a:r>
            <a:r>
              <a:rPr lang="fr-CA" sz="1400" b="1" dirty="0" err="1">
                <a:solidFill>
                  <a:schemeClr val="tx1"/>
                </a:solidFill>
              </a:rPr>
              <a:t>deposition</a:t>
            </a:r>
            <a:r>
              <a:rPr lang="fr-CA" sz="1400" b="1" dirty="0">
                <a:solidFill>
                  <a:schemeClr val="tx1"/>
                </a:solidFill>
              </a:rPr>
              <a:t>,</a:t>
            </a:r>
          </a:p>
          <a:p>
            <a:pPr algn="ctr">
              <a:defRPr/>
            </a:pPr>
            <a:r>
              <a:rPr lang="fr-CA" sz="1400" b="1" dirty="0" err="1">
                <a:solidFill>
                  <a:schemeClr val="tx1"/>
                </a:solidFill>
              </a:rPr>
              <a:t>lipotoxicity</a:t>
            </a:r>
            <a:r>
              <a:rPr lang="fr-CA" sz="1400" b="1" dirty="0">
                <a:solidFill>
                  <a:schemeClr val="tx1"/>
                </a:solidFill>
              </a:rPr>
              <a:t> and </a:t>
            </a:r>
            <a:r>
              <a:rPr lang="fr-CA" sz="1400" b="1" dirty="0" err="1">
                <a:solidFill>
                  <a:schemeClr val="tx1"/>
                </a:solidFill>
              </a:rPr>
              <a:t>metabolic</a:t>
            </a:r>
            <a:endParaRPr lang="fr-CA" sz="1400" b="1" dirty="0">
              <a:solidFill>
                <a:schemeClr val="tx1"/>
              </a:solidFill>
            </a:endParaRPr>
          </a:p>
          <a:p>
            <a:pPr algn="ctr">
              <a:defRPr/>
            </a:pPr>
            <a:r>
              <a:rPr lang="fr-CA" sz="1400" b="1" dirty="0" err="1">
                <a:solidFill>
                  <a:schemeClr val="tx1"/>
                </a:solidFill>
              </a:rPr>
              <a:t>derangements</a:t>
            </a:r>
            <a:endParaRPr lang="fr-CA" sz="1400" b="1" dirty="0">
              <a:solidFill>
                <a:schemeClr val="tx1"/>
              </a:solidFill>
            </a:endParaRPr>
          </a:p>
        </p:txBody>
      </p:sp>
      <p:sp>
        <p:nvSpPr>
          <p:cNvPr id="13" name="Arc 12"/>
          <p:cNvSpPr/>
          <p:nvPr/>
        </p:nvSpPr>
        <p:spPr>
          <a:xfrm rot="10800000">
            <a:off x="5545138" y="2295525"/>
            <a:ext cx="1047750" cy="285750"/>
          </a:xfrm>
          <a:prstGeom prst="arc">
            <a:avLst>
              <a:gd name="adj1" fmla="val 10993074"/>
              <a:gd name="adj2" fmla="val 21264488"/>
            </a:avLst>
          </a:prstGeom>
          <a:ln w="41275">
            <a:solidFill>
              <a:schemeClr val="tx1"/>
            </a:solidFill>
            <a:headEnd type="triangle" w="med" len="lg"/>
            <a:tailEnd type="none" w="med"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16" name="Arc 15"/>
          <p:cNvSpPr/>
          <p:nvPr/>
        </p:nvSpPr>
        <p:spPr>
          <a:xfrm rot="10800000">
            <a:off x="5545138" y="2501900"/>
            <a:ext cx="1047750" cy="285750"/>
          </a:xfrm>
          <a:prstGeom prst="arc">
            <a:avLst>
              <a:gd name="adj1" fmla="val 10993074"/>
              <a:gd name="adj2" fmla="val 21264488"/>
            </a:avLst>
          </a:prstGeom>
          <a:ln w="41275">
            <a:solidFill>
              <a:schemeClr val="tx1"/>
            </a:solidFill>
            <a:headEnd type="triangle" w="med" len="lg"/>
            <a:tailEnd type="none" w="med"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17" name="Arc 16"/>
          <p:cNvSpPr/>
          <p:nvPr/>
        </p:nvSpPr>
        <p:spPr>
          <a:xfrm rot="10800000">
            <a:off x="5545138" y="2706688"/>
            <a:ext cx="1047750" cy="287337"/>
          </a:xfrm>
          <a:prstGeom prst="arc">
            <a:avLst>
              <a:gd name="adj1" fmla="val 10993074"/>
              <a:gd name="adj2" fmla="val 21264488"/>
            </a:avLst>
          </a:prstGeom>
          <a:ln w="41275">
            <a:solidFill>
              <a:schemeClr val="tx1"/>
            </a:solidFill>
            <a:headEnd type="triangle" w="med" len="lg"/>
            <a:tailEnd type="none" w="med"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18" name="Arc 17"/>
          <p:cNvSpPr/>
          <p:nvPr/>
        </p:nvSpPr>
        <p:spPr>
          <a:xfrm>
            <a:off x="2809875" y="2393950"/>
            <a:ext cx="1049338" cy="285750"/>
          </a:xfrm>
          <a:prstGeom prst="arc">
            <a:avLst>
              <a:gd name="adj1" fmla="val 10993074"/>
              <a:gd name="adj2" fmla="val 21264488"/>
            </a:avLst>
          </a:prstGeom>
          <a:ln w="412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19" name="Arc 18"/>
          <p:cNvSpPr/>
          <p:nvPr/>
        </p:nvSpPr>
        <p:spPr>
          <a:xfrm>
            <a:off x="2809875" y="2600325"/>
            <a:ext cx="1049338" cy="285750"/>
          </a:xfrm>
          <a:prstGeom prst="arc">
            <a:avLst>
              <a:gd name="adj1" fmla="val 10993074"/>
              <a:gd name="adj2" fmla="val 21264488"/>
            </a:avLst>
          </a:prstGeom>
          <a:ln w="412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20" name="Arc 19"/>
          <p:cNvSpPr/>
          <p:nvPr/>
        </p:nvSpPr>
        <p:spPr>
          <a:xfrm>
            <a:off x="2809875" y="2806700"/>
            <a:ext cx="1049338" cy="285750"/>
          </a:xfrm>
          <a:prstGeom prst="arc">
            <a:avLst>
              <a:gd name="adj1" fmla="val 10993074"/>
              <a:gd name="adj2" fmla="val 21264488"/>
            </a:avLst>
          </a:prstGeom>
          <a:ln w="412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grpSp>
        <p:nvGrpSpPr>
          <p:cNvPr id="2" name="Group 33"/>
          <p:cNvGrpSpPr>
            <a:grpSpLocks/>
          </p:cNvGrpSpPr>
          <p:nvPr/>
        </p:nvGrpSpPr>
        <p:grpSpPr bwMode="auto">
          <a:xfrm>
            <a:off x="2894013" y="3106738"/>
            <a:ext cx="736600" cy="323850"/>
            <a:chOff x="2229" y="718"/>
            <a:chExt cx="489" cy="429"/>
          </a:xfrm>
        </p:grpSpPr>
        <p:sp>
          <p:nvSpPr>
            <p:cNvPr id="18456" name="Rectangle 34"/>
            <p:cNvSpPr>
              <a:spLocks noChangeArrowheads="1"/>
            </p:cNvSpPr>
            <p:nvPr/>
          </p:nvSpPr>
          <p:spPr bwMode="auto">
            <a:xfrm>
              <a:off x="2239" y="718"/>
              <a:ext cx="479" cy="429"/>
            </a:xfrm>
            <a:prstGeom prst="rect">
              <a:avLst/>
            </a:prstGeom>
            <a:solidFill>
              <a:schemeClr val="bg1"/>
            </a:solidFill>
            <a:ln w="9525">
              <a:noFill/>
              <a:miter lim="800000"/>
              <a:headEnd/>
              <a:tailEnd/>
            </a:ln>
          </p:spPr>
          <p:txBody>
            <a:bodyPr wrap="none" anchor="ctr"/>
            <a:lstStyle/>
            <a:p>
              <a:pPr marL="92075"/>
              <a:r>
                <a:rPr lang="en-US" sz="1600" b="1"/>
                <a:t>FFA</a:t>
              </a:r>
            </a:p>
          </p:txBody>
        </p:sp>
        <p:sp>
          <p:nvSpPr>
            <p:cNvPr id="18457" name="Rectangle 35"/>
            <p:cNvSpPr>
              <a:spLocks noChangeArrowheads="1"/>
            </p:cNvSpPr>
            <p:nvPr/>
          </p:nvSpPr>
          <p:spPr bwMode="auto">
            <a:xfrm>
              <a:off x="2229" y="718"/>
              <a:ext cx="67" cy="429"/>
            </a:xfrm>
            <a:prstGeom prst="rect">
              <a:avLst/>
            </a:prstGeom>
            <a:solidFill>
              <a:srgbClr val="B00000"/>
            </a:solidFill>
            <a:ln w="9525">
              <a:noFill/>
              <a:miter lim="800000"/>
              <a:headEnd/>
              <a:tailEnd/>
            </a:ln>
          </p:spPr>
          <p:txBody>
            <a:bodyPr wrap="none" anchor="ctr"/>
            <a:lstStyle/>
            <a:p>
              <a:pPr algn="ctr"/>
              <a:endParaRPr lang="fr-FR" b="1"/>
            </a:p>
          </p:txBody>
        </p:sp>
      </p:grpSp>
      <p:grpSp>
        <p:nvGrpSpPr>
          <p:cNvPr id="3" name="Group 33"/>
          <p:cNvGrpSpPr>
            <a:grpSpLocks/>
          </p:cNvGrpSpPr>
          <p:nvPr/>
        </p:nvGrpSpPr>
        <p:grpSpPr bwMode="auto">
          <a:xfrm>
            <a:off x="5708650" y="3106738"/>
            <a:ext cx="736600" cy="323850"/>
            <a:chOff x="2229" y="718"/>
            <a:chExt cx="489" cy="429"/>
          </a:xfrm>
        </p:grpSpPr>
        <p:sp>
          <p:nvSpPr>
            <p:cNvPr id="18454" name="Rectangle 34"/>
            <p:cNvSpPr>
              <a:spLocks noChangeArrowheads="1"/>
            </p:cNvSpPr>
            <p:nvPr/>
          </p:nvSpPr>
          <p:spPr bwMode="auto">
            <a:xfrm>
              <a:off x="2239" y="718"/>
              <a:ext cx="479" cy="429"/>
            </a:xfrm>
            <a:prstGeom prst="rect">
              <a:avLst/>
            </a:prstGeom>
            <a:solidFill>
              <a:schemeClr val="bg1"/>
            </a:solidFill>
            <a:ln w="9525">
              <a:noFill/>
              <a:miter lim="800000"/>
              <a:headEnd/>
              <a:tailEnd/>
            </a:ln>
          </p:spPr>
          <p:txBody>
            <a:bodyPr wrap="none" anchor="ctr"/>
            <a:lstStyle/>
            <a:p>
              <a:pPr marL="92075"/>
              <a:r>
                <a:rPr lang="en-US" sz="1600" b="1"/>
                <a:t>FFA</a:t>
              </a:r>
            </a:p>
          </p:txBody>
        </p:sp>
        <p:sp>
          <p:nvSpPr>
            <p:cNvPr id="18455" name="Rectangle 35"/>
            <p:cNvSpPr>
              <a:spLocks noChangeArrowheads="1"/>
            </p:cNvSpPr>
            <p:nvPr/>
          </p:nvSpPr>
          <p:spPr bwMode="auto">
            <a:xfrm>
              <a:off x="2229" y="718"/>
              <a:ext cx="67" cy="429"/>
            </a:xfrm>
            <a:prstGeom prst="rect">
              <a:avLst/>
            </a:prstGeom>
            <a:solidFill>
              <a:srgbClr val="B00000"/>
            </a:solidFill>
            <a:ln w="9525">
              <a:noFill/>
              <a:miter lim="800000"/>
              <a:headEnd/>
              <a:tailEnd/>
            </a:ln>
          </p:spPr>
          <p:txBody>
            <a:bodyPr wrap="none" anchor="ctr"/>
            <a:lstStyle/>
            <a:p>
              <a:pPr algn="ctr"/>
              <a:endParaRPr lang="fr-FR" b="1"/>
            </a:p>
          </p:txBody>
        </p:sp>
      </p:grpSp>
      <p:sp>
        <p:nvSpPr>
          <p:cNvPr id="27" name="Arc 26"/>
          <p:cNvSpPr/>
          <p:nvPr/>
        </p:nvSpPr>
        <p:spPr>
          <a:xfrm>
            <a:off x="1258888" y="5581650"/>
            <a:ext cx="1049337" cy="285750"/>
          </a:xfrm>
          <a:prstGeom prst="arc">
            <a:avLst>
              <a:gd name="adj1" fmla="val 10993074"/>
              <a:gd name="adj2" fmla="val 21264488"/>
            </a:avLst>
          </a:prstGeom>
          <a:ln w="412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28" name="Arc 27"/>
          <p:cNvSpPr/>
          <p:nvPr/>
        </p:nvSpPr>
        <p:spPr>
          <a:xfrm>
            <a:off x="7113588" y="5581650"/>
            <a:ext cx="1049337" cy="285750"/>
          </a:xfrm>
          <a:prstGeom prst="arc">
            <a:avLst>
              <a:gd name="adj1" fmla="val 10993074"/>
              <a:gd name="adj2" fmla="val 21264488"/>
            </a:avLst>
          </a:prstGeom>
          <a:ln w="412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29" name="Arc 28"/>
          <p:cNvSpPr/>
          <p:nvPr/>
        </p:nvSpPr>
        <p:spPr>
          <a:xfrm rot="10800000">
            <a:off x="4119563" y="5413375"/>
            <a:ext cx="1047750" cy="287338"/>
          </a:xfrm>
          <a:prstGeom prst="arc">
            <a:avLst>
              <a:gd name="adj1" fmla="val 10993074"/>
              <a:gd name="adj2" fmla="val 21264488"/>
            </a:avLst>
          </a:prstGeom>
          <a:ln w="41275">
            <a:solidFill>
              <a:schemeClr val="tx1"/>
            </a:solidFill>
            <a:headEnd type="triangle" w="med" len="lg"/>
            <a:tailEnd type="none" w="med"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Image 3" descr="coupe.png"/>
          <p:cNvPicPr>
            <a:picLocks noChangeAspect="1"/>
          </p:cNvPicPr>
          <p:nvPr/>
        </p:nvPicPr>
        <p:blipFill>
          <a:blip r:embed="rId2" cstate="print"/>
          <a:srcRect/>
          <a:stretch>
            <a:fillRect/>
          </a:stretch>
        </p:blipFill>
        <p:spPr bwMode="auto">
          <a:xfrm>
            <a:off x="3263900" y="4805363"/>
            <a:ext cx="2060575" cy="1584325"/>
          </a:xfrm>
          <a:prstGeom prst="rect">
            <a:avLst/>
          </a:prstGeom>
          <a:noFill/>
          <a:ln w="9525">
            <a:noFill/>
            <a:miter lim="800000"/>
            <a:headEnd/>
            <a:tailEnd/>
          </a:ln>
        </p:spPr>
      </p:pic>
      <p:sp>
        <p:nvSpPr>
          <p:cNvPr id="19459" name="Titre 1"/>
          <p:cNvSpPr>
            <a:spLocks noGrp="1"/>
          </p:cNvSpPr>
          <p:nvPr>
            <p:ph type="title"/>
          </p:nvPr>
        </p:nvSpPr>
        <p:spPr>
          <a:xfrm>
            <a:off x="142875" y="44450"/>
            <a:ext cx="8280400" cy="708025"/>
          </a:xfrm>
        </p:spPr>
        <p:txBody>
          <a:bodyPr/>
          <a:lstStyle/>
          <a:p>
            <a:r>
              <a:rPr lang="en-US" sz="2000">
                <a:solidFill>
                  <a:schemeClr val="tx1"/>
                </a:solidFill>
              </a:rPr>
              <a:t>INDEPENDENT ASSOCIATIONS BETWEEN LIVER FAT, INTRA-ABDOMINAL FAT </a:t>
            </a:r>
            <a:r>
              <a:rPr lang="fr-CA" sz="2000">
                <a:solidFill>
                  <a:schemeClr val="tx1"/>
                </a:solidFill>
              </a:rPr>
              <a:t>AND CARDIOMETABOLIC RISK</a:t>
            </a:r>
            <a:endParaRPr lang="fr-FR" sz="2000">
              <a:solidFill>
                <a:schemeClr val="tx1"/>
              </a:solidFill>
            </a:endParaRPr>
          </a:p>
        </p:txBody>
      </p:sp>
      <p:pic>
        <p:nvPicPr>
          <p:cNvPr id="19460" name="Image 5" descr="at.png"/>
          <p:cNvPicPr>
            <a:picLocks noChangeAspect="1"/>
          </p:cNvPicPr>
          <p:nvPr/>
        </p:nvPicPr>
        <p:blipFill>
          <a:blip r:embed="rId3" cstate="print"/>
          <a:srcRect/>
          <a:stretch>
            <a:fillRect/>
          </a:stretch>
        </p:blipFill>
        <p:spPr bwMode="auto">
          <a:xfrm>
            <a:off x="4321175" y="4071938"/>
            <a:ext cx="1838325" cy="1108075"/>
          </a:xfrm>
          <a:prstGeom prst="rect">
            <a:avLst/>
          </a:prstGeom>
          <a:noFill/>
          <a:ln w="9525">
            <a:noFill/>
            <a:miter lim="800000"/>
            <a:headEnd/>
            <a:tailEnd/>
          </a:ln>
        </p:spPr>
      </p:pic>
      <p:pic>
        <p:nvPicPr>
          <p:cNvPr id="19461" name="Image 6" descr="foie.png"/>
          <p:cNvPicPr>
            <a:picLocks noChangeAspect="1"/>
          </p:cNvPicPr>
          <p:nvPr/>
        </p:nvPicPr>
        <p:blipFill>
          <a:blip r:embed="rId4" cstate="print"/>
          <a:srcRect/>
          <a:stretch>
            <a:fillRect/>
          </a:stretch>
        </p:blipFill>
        <p:spPr bwMode="auto">
          <a:xfrm>
            <a:off x="3343275" y="1519238"/>
            <a:ext cx="2259013" cy="1516062"/>
          </a:xfrm>
          <a:prstGeom prst="rect">
            <a:avLst/>
          </a:prstGeom>
          <a:noFill/>
          <a:ln w="9525">
            <a:noFill/>
            <a:miter lim="800000"/>
            <a:headEnd/>
            <a:tailEnd/>
          </a:ln>
        </p:spPr>
      </p:pic>
      <p:sp>
        <p:nvSpPr>
          <p:cNvPr id="8" name="Arc 7"/>
          <p:cNvSpPr/>
          <p:nvPr/>
        </p:nvSpPr>
        <p:spPr>
          <a:xfrm rot="19507944">
            <a:off x="1252538" y="2081213"/>
            <a:ext cx="1973262" cy="585787"/>
          </a:xfrm>
          <a:prstGeom prst="arc">
            <a:avLst>
              <a:gd name="adj1" fmla="val 11255032"/>
              <a:gd name="adj2" fmla="val 21264488"/>
            </a:avLst>
          </a:prstGeom>
          <a:ln w="7302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9" name="Rogner un rectangle à un seul coin 8"/>
          <p:cNvSpPr/>
          <p:nvPr/>
        </p:nvSpPr>
        <p:spPr>
          <a:xfrm flipH="1">
            <a:off x="5880100" y="3146425"/>
            <a:ext cx="2959100" cy="636588"/>
          </a:xfrm>
          <a:prstGeom prst="snip1Rect">
            <a:avLst>
              <a:gd name="adj" fmla="val 12015"/>
            </a:avLst>
          </a:prstGeom>
          <a:gradFill>
            <a:gsLst>
              <a:gs pos="0">
                <a:srgbClr val="FF0000"/>
              </a:gs>
              <a:gs pos="52000">
                <a:srgbClr val="A20000"/>
              </a:gs>
            </a:gsLst>
            <a:lin ang="162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8288" algn="ctr">
              <a:defRPr/>
            </a:pPr>
            <a:r>
              <a:rPr lang="fr-CA" sz="2000" b="1" dirty="0" err="1"/>
              <a:t>Cardiometabolic</a:t>
            </a:r>
            <a:endParaRPr lang="fr-CA" sz="2000" b="1" dirty="0"/>
          </a:p>
          <a:p>
            <a:pPr algn="ctr">
              <a:defRPr/>
            </a:pPr>
            <a:r>
              <a:rPr lang="fr-CA" sz="2000" b="1" dirty="0"/>
              <a:t> </a:t>
            </a:r>
            <a:r>
              <a:rPr lang="fr-CA" sz="2000" b="1" dirty="0" err="1"/>
              <a:t>Risk</a:t>
            </a:r>
            <a:endParaRPr lang="fr-CA" sz="2000" b="1" dirty="0"/>
          </a:p>
        </p:txBody>
      </p:sp>
      <p:pic>
        <p:nvPicPr>
          <p:cNvPr id="19464" name="Image 13" descr="fleche_haut.png"/>
          <p:cNvPicPr>
            <a:picLocks noChangeAspect="1"/>
          </p:cNvPicPr>
          <p:nvPr/>
        </p:nvPicPr>
        <p:blipFill>
          <a:blip r:embed="rId5" cstate="print"/>
          <a:srcRect/>
          <a:stretch>
            <a:fillRect/>
          </a:stretch>
        </p:blipFill>
        <p:spPr bwMode="auto">
          <a:xfrm>
            <a:off x="6024563" y="3308350"/>
            <a:ext cx="376237" cy="357188"/>
          </a:xfrm>
          <a:prstGeom prst="rect">
            <a:avLst/>
          </a:prstGeom>
          <a:noFill/>
          <a:ln w="9525">
            <a:noFill/>
            <a:miter lim="800000"/>
            <a:headEnd/>
            <a:tailEnd/>
          </a:ln>
        </p:spPr>
      </p:pic>
      <p:sp>
        <p:nvSpPr>
          <p:cNvPr id="11" name="Arc 10"/>
          <p:cNvSpPr/>
          <p:nvPr/>
        </p:nvSpPr>
        <p:spPr>
          <a:xfrm rot="2154014">
            <a:off x="5538788" y="2081213"/>
            <a:ext cx="1973262" cy="585787"/>
          </a:xfrm>
          <a:prstGeom prst="arc">
            <a:avLst>
              <a:gd name="adj1" fmla="val 11255032"/>
              <a:gd name="adj2" fmla="val 21264488"/>
            </a:avLst>
          </a:prstGeom>
          <a:ln w="7302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12" name="Arc 11"/>
          <p:cNvSpPr/>
          <p:nvPr/>
        </p:nvSpPr>
        <p:spPr>
          <a:xfrm rot="19347505" flipV="1">
            <a:off x="5502275" y="4295775"/>
            <a:ext cx="1974850" cy="777875"/>
          </a:xfrm>
          <a:prstGeom prst="arc">
            <a:avLst>
              <a:gd name="adj1" fmla="val 11255032"/>
              <a:gd name="adj2" fmla="val 21264488"/>
            </a:avLst>
          </a:prstGeom>
          <a:ln w="7302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13" name="Arc 12"/>
          <p:cNvSpPr/>
          <p:nvPr/>
        </p:nvSpPr>
        <p:spPr>
          <a:xfrm rot="1932289" flipV="1">
            <a:off x="1289050" y="4214813"/>
            <a:ext cx="1973263" cy="777875"/>
          </a:xfrm>
          <a:prstGeom prst="arc">
            <a:avLst>
              <a:gd name="adj1" fmla="val 11255032"/>
              <a:gd name="adj2" fmla="val 21264488"/>
            </a:avLst>
          </a:prstGeom>
          <a:ln w="7302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sp>
        <p:nvSpPr>
          <p:cNvPr id="14" name="Cube 13"/>
          <p:cNvSpPr/>
          <p:nvPr/>
        </p:nvSpPr>
        <p:spPr>
          <a:xfrm>
            <a:off x="3352800" y="985838"/>
            <a:ext cx="1846263" cy="538162"/>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1600" b="1" dirty="0" err="1">
                <a:solidFill>
                  <a:schemeClr val="tx1"/>
                </a:solidFill>
              </a:rPr>
              <a:t>Increased</a:t>
            </a:r>
            <a:r>
              <a:rPr lang="fr-CA" sz="1600" b="1" dirty="0">
                <a:solidFill>
                  <a:schemeClr val="tx1"/>
                </a:solidFill>
              </a:rPr>
              <a:t> </a:t>
            </a:r>
            <a:r>
              <a:rPr lang="fr-CA" sz="1600" b="1" dirty="0" err="1">
                <a:solidFill>
                  <a:schemeClr val="tx1"/>
                </a:solidFill>
              </a:rPr>
              <a:t>liver</a:t>
            </a:r>
            <a:r>
              <a:rPr lang="fr-CA" sz="1600" b="1" dirty="0">
                <a:solidFill>
                  <a:schemeClr val="tx1"/>
                </a:solidFill>
              </a:rPr>
              <a:t> fat</a:t>
            </a:r>
          </a:p>
          <a:p>
            <a:pPr algn="ctr">
              <a:defRPr/>
            </a:pPr>
            <a:r>
              <a:rPr lang="fr-CA" sz="1600" b="1" dirty="0" err="1">
                <a:solidFill>
                  <a:schemeClr val="tx1"/>
                </a:solidFill>
              </a:rPr>
              <a:t>deposition</a:t>
            </a:r>
            <a:endParaRPr lang="fr-CA" sz="1600" b="1" dirty="0">
              <a:solidFill>
                <a:schemeClr val="tx1"/>
              </a:solidFill>
            </a:endParaRPr>
          </a:p>
        </p:txBody>
      </p:sp>
      <p:sp>
        <p:nvSpPr>
          <p:cNvPr id="15" name="Cube 14"/>
          <p:cNvSpPr/>
          <p:nvPr/>
        </p:nvSpPr>
        <p:spPr>
          <a:xfrm>
            <a:off x="2447925" y="4232275"/>
            <a:ext cx="2365375" cy="482600"/>
          </a:xfrm>
          <a:prstGeom prst="cube">
            <a:avLst>
              <a:gd name="adj" fmla="val 4310"/>
            </a:avLst>
          </a:prstGeom>
          <a:solidFill>
            <a:schemeClr val="bg1">
              <a:alpha val="47000"/>
            </a:schemeClr>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sz="1300" b="1" dirty="0" err="1">
                <a:solidFill>
                  <a:schemeClr val="tx1"/>
                </a:solidFill>
              </a:rPr>
              <a:t>Expanded</a:t>
            </a:r>
            <a:r>
              <a:rPr lang="fr-CA" sz="1300" b="1" dirty="0">
                <a:solidFill>
                  <a:schemeClr val="tx1"/>
                </a:solidFill>
              </a:rPr>
              <a:t> intra-abdominal</a:t>
            </a:r>
          </a:p>
          <a:p>
            <a:pPr algn="ctr">
              <a:defRPr/>
            </a:pPr>
            <a:r>
              <a:rPr lang="fr-CA" sz="1300" b="1" dirty="0">
                <a:solidFill>
                  <a:schemeClr val="tx1"/>
                </a:solidFill>
              </a:rPr>
              <a:t>fat </a:t>
            </a:r>
            <a:r>
              <a:rPr lang="fr-CA" sz="1300" b="1" dirty="0" err="1">
                <a:solidFill>
                  <a:schemeClr val="tx1"/>
                </a:solidFill>
              </a:rPr>
              <a:t>depot</a:t>
            </a:r>
            <a:endParaRPr lang="fr-CA" sz="1300" b="1" dirty="0">
              <a:solidFill>
                <a:schemeClr val="tx1"/>
              </a:solidFill>
            </a:endParaRPr>
          </a:p>
        </p:txBody>
      </p:sp>
      <p:sp>
        <p:nvSpPr>
          <p:cNvPr id="16" name="Flèche droite 15"/>
          <p:cNvSpPr/>
          <p:nvPr/>
        </p:nvSpPr>
        <p:spPr>
          <a:xfrm rot="16200000">
            <a:off x="3805238" y="3114675"/>
            <a:ext cx="1004888" cy="744537"/>
          </a:xfrm>
          <a:prstGeom prst="rightArrow">
            <a:avLst/>
          </a:prstGeom>
          <a:solidFill>
            <a:srgbClr val="CCECFF"/>
          </a:solidFill>
          <a:ln>
            <a:solidFill>
              <a:srgbClr val="6B8FA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19471" name="ZoneTexte 16"/>
          <p:cNvSpPr txBox="1">
            <a:spLocks noChangeArrowheads="1"/>
          </p:cNvSpPr>
          <p:nvPr/>
        </p:nvSpPr>
        <p:spPr bwMode="auto">
          <a:xfrm>
            <a:off x="4060825" y="3209925"/>
            <a:ext cx="466725" cy="646113"/>
          </a:xfrm>
          <a:prstGeom prst="rect">
            <a:avLst/>
          </a:prstGeom>
          <a:noFill/>
          <a:ln w="9525">
            <a:noFill/>
            <a:miter lim="800000"/>
            <a:headEnd/>
            <a:tailEnd/>
          </a:ln>
        </p:spPr>
        <p:txBody>
          <a:bodyPr wrap="none">
            <a:spAutoFit/>
          </a:bodyPr>
          <a:lstStyle/>
          <a:p>
            <a:r>
              <a:rPr lang="fr-CA" sz="3600" b="1">
                <a:solidFill>
                  <a:srgbClr val="FF0000"/>
                </a:solidFill>
              </a:rPr>
              <a:t>?</a:t>
            </a:r>
          </a:p>
        </p:txBody>
      </p:sp>
      <p:sp>
        <p:nvSpPr>
          <p:cNvPr id="18" name="Rogner un rectangle à un seul coin 17"/>
          <p:cNvSpPr/>
          <p:nvPr/>
        </p:nvSpPr>
        <p:spPr>
          <a:xfrm flipH="1">
            <a:off x="313760" y="3030072"/>
            <a:ext cx="1264027" cy="932330"/>
          </a:xfrm>
          <a:prstGeom prst="snip1Rect">
            <a:avLst>
              <a:gd name="adj" fmla="val 8586"/>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wrap="none" lIns="72000" rIns="72000" anchor="ctr"/>
          <a:lstStyle/>
          <a:p>
            <a:pPr algn="ctr">
              <a:defRPr/>
            </a:pPr>
            <a:r>
              <a:rPr lang="fr-CA" b="1" kern="100" dirty="0">
                <a:solidFill>
                  <a:schemeClr val="tx1"/>
                </a:solidFill>
              </a:rPr>
              <a:t>Positive</a:t>
            </a:r>
          </a:p>
          <a:p>
            <a:pPr algn="ctr">
              <a:defRPr/>
            </a:pPr>
            <a:r>
              <a:rPr lang="fr-CA" b="1" kern="100" dirty="0" err="1">
                <a:solidFill>
                  <a:schemeClr val="tx1"/>
                </a:solidFill>
              </a:rPr>
              <a:t>Energy</a:t>
            </a:r>
            <a:endParaRPr lang="fr-CA" b="1" kern="100" dirty="0">
              <a:solidFill>
                <a:schemeClr val="tx1"/>
              </a:solidFill>
            </a:endParaRPr>
          </a:p>
          <a:p>
            <a:pPr algn="ctr">
              <a:defRPr/>
            </a:pPr>
            <a:r>
              <a:rPr lang="fr-CA" b="1" kern="100" dirty="0">
                <a:solidFill>
                  <a:schemeClr val="tx1"/>
                </a:solidFill>
              </a:rPr>
              <a:t>Balance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endParaRPr lang="fr-FR"/>
          </a:p>
        </p:txBody>
      </p:sp>
      <p:sp>
        <p:nvSpPr>
          <p:cNvPr id="20483" name="Rectangle 3"/>
          <p:cNvSpPr>
            <a:spLocks noGrp="1" noChangeArrowheads="1"/>
          </p:cNvSpPr>
          <p:nvPr>
            <p:ph type="body" idx="1"/>
          </p:nvPr>
        </p:nvSpPr>
        <p:spPr/>
        <p:txBody>
          <a:bodyPr/>
          <a:lstStyle/>
          <a:p>
            <a:pPr eaLnBrk="1" hangingPunct="1">
              <a:buClr>
                <a:srgbClr val="333399"/>
              </a:buClr>
            </a:pPr>
            <a:r>
              <a:rPr lang="fr-CA"/>
              <a:t>www.cardiometabolic-risk.org</a:t>
            </a:r>
          </a:p>
          <a:p>
            <a:pPr eaLnBrk="1" hangingPunct="1"/>
            <a:endParaRPr lang="fr-CA"/>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 3" descr="13-Positivive_E_Balance_FILM_fond.png"/>
          <p:cNvPicPr>
            <a:picLocks noChangeAspect="1"/>
          </p:cNvPicPr>
          <p:nvPr/>
        </p:nvPicPr>
        <p:blipFill>
          <a:blip r:embed="rId2" cstate="print"/>
          <a:srcRect/>
          <a:stretch>
            <a:fillRect/>
          </a:stretch>
        </p:blipFill>
        <p:spPr bwMode="auto">
          <a:xfrm>
            <a:off x="3175" y="0"/>
            <a:ext cx="9137650" cy="6858000"/>
          </a:xfrm>
          <a:prstGeom prst="rect">
            <a:avLst/>
          </a:prstGeom>
          <a:noFill/>
          <a:ln w="9525">
            <a:noFill/>
            <a:miter lim="800000"/>
            <a:headEnd/>
            <a:tailEnd/>
          </a:ln>
        </p:spPr>
      </p:pic>
      <p:sp>
        <p:nvSpPr>
          <p:cNvPr id="15363" name="Titre 1"/>
          <p:cNvSpPr>
            <a:spLocks noGrp="1"/>
          </p:cNvSpPr>
          <p:nvPr>
            <p:ph type="title"/>
          </p:nvPr>
        </p:nvSpPr>
        <p:spPr>
          <a:xfrm>
            <a:off x="179388" y="188913"/>
            <a:ext cx="8280400" cy="400050"/>
          </a:xfrm>
        </p:spPr>
        <p:txBody>
          <a:bodyPr/>
          <a:lstStyle/>
          <a:p>
            <a:r>
              <a:rPr lang="en-US" sz="2000">
                <a:solidFill>
                  <a:schemeClr val="tx1"/>
                </a:solidFill>
              </a:rPr>
              <a:t>THE CONCEPT OF POSITIVE ENERGY BALANCE</a:t>
            </a:r>
            <a:endParaRPr lang="fr-FR" sz="2000">
              <a:solidFill>
                <a:schemeClr val="tx1"/>
              </a:solidFill>
            </a:endParaRPr>
          </a:p>
        </p:txBody>
      </p:sp>
      <p:grpSp>
        <p:nvGrpSpPr>
          <p:cNvPr id="2" name="Group 33"/>
          <p:cNvGrpSpPr>
            <a:grpSpLocks/>
          </p:cNvGrpSpPr>
          <p:nvPr/>
        </p:nvGrpSpPr>
        <p:grpSpPr bwMode="auto">
          <a:xfrm>
            <a:off x="1265238" y="1289050"/>
            <a:ext cx="2547937" cy="495300"/>
            <a:chOff x="2220" y="714"/>
            <a:chExt cx="1590" cy="511"/>
          </a:xfrm>
        </p:grpSpPr>
        <p:sp>
          <p:nvSpPr>
            <p:cNvPr id="15372" name="Rectangle 34"/>
            <p:cNvSpPr>
              <a:spLocks noChangeArrowheads="1"/>
            </p:cNvSpPr>
            <p:nvPr/>
          </p:nvSpPr>
          <p:spPr bwMode="auto">
            <a:xfrm>
              <a:off x="2233" y="714"/>
              <a:ext cx="1577" cy="511"/>
            </a:xfrm>
            <a:prstGeom prst="rect">
              <a:avLst/>
            </a:prstGeom>
            <a:solidFill>
              <a:schemeClr val="bg1"/>
            </a:solidFill>
            <a:ln w="9525">
              <a:noFill/>
              <a:miter lim="800000"/>
              <a:headEnd/>
              <a:tailEnd/>
            </a:ln>
          </p:spPr>
          <p:txBody>
            <a:bodyPr anchor="ctr"/>
            <a:lstStyle/>
            <a:p>
              <a:pPr marL="92075"/>
              <a:r>
                <a:rPr lang="en-US" b="1"/>
                <a:t>Energy Intake</a:t>
              </a:r>
            </a:p>
          </p:txBody>
        </p:sp>
        <p:sp>
          <p:nvSpPr>
            <p:cNvPr id="15373"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3" name="Group 33"/>
          <p:cNvGrpSpPr>
            <a:grpSpLocks/>
          </p:cNvGrpSpPr>
          <p:nvPr/>
        </p:nvGrpSpPr>
        <p:grpSpPr bwMode="auto">
          <a:xfrm>
            <a:off x="5568950" y="1285875"/>
            <a:ext cx="2547938" cy="495300"/>
            <a:chOff x="2220" y="714"/>
            <a:chExt cx="1590" cy="511"/>
          </a:xfrm>
        </p:grpSpPr>
        <p:sp>
          <p:nvSpPr>
            <p:cNvPr id="15370" name="Rectangle 34"/>
            <p:cNvSpPr>
              <a:spLocks noChangeArrowheads="1"/>
            </p:cNvSpPr>
            <p:nvPr/>
          </p:nvSpPr>
          <p:spPr bwMode="auto">
            <a:xfrm>
              <a:off x="2233" y="714"/>
              <a:ext cx="1577" cy="511"/>
            </a:xfrm>
            <a:prstGeom prst="rect">
              <a:avLst/>
            </a:prstGeom>
            <a:solidFill>
              <a:schemeClr val="bg1"/>
            </a:solidFill>
            <a:ln w="9525">
              <a:noFill/>
              <a:miter lim="800000"/>
              <a:headEnd/>
              <a:tailEnd/>
            </a:ln>
          </p:spPr>
          <p:txBody>
            <a:bodyPr anchor="ctr"/>
            <a:lstStyle/>
            <a:p>
              <a:pPr marL="92075"/>
              <a:r>
                <a:rPr lang="en-US" b="1"/>
                <a:t>Energy Expenditure </a:t>
              </a:r>
            </a:p>
          </p:txBody>
        </p:sp>
        <p:sp>
          <p:nvSpPr>
            <p:cNvPr id="15371"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anchor="ctr"/>
            <a:lstStyle/>
            <a:p>
              <a:pPr algn="ctr"/>
              <a:endParaRPr lang="fr-FR" sz="1000" b="1"/>
            </a:p>
          </p:txBody>
        </p:sp>
      </p:grpSp>
      <p:sp>
        <p:nvSpPr>
          <p:cNvPr id="15366" name="ZoneTexte 10"/>
          <p:cNvSpPr txBox="1">
            <a:spLocks noChangeArrowheads="1"/>
          </p:cNvSpPr>
          <p:nvPr/>
        </p:nvSpPr>
        <p:spPr bwMode="auto">
          <a:xfrm>
            <a:off x="1260475" y="3309938"/>
            <a:ext cx="1836738" cy="503237"/>
          </a:xfrm>
          <a:prstGeom prst="rect">
            <a:avLst/>
          </a:prstGeom>
          <a:noFill/>
          <a:ln w="9525">
            <a:noFill/>
            <a:miter lim="800000"/>
            <a:headEnd/>
            <a:tailEnd/>
          </a:ln>
        </p:spPr>
        <p:txBody>
          <a:bodyPr wrap="none">
            <a:spAutoFit/>
          </a:bodyPr>
          <a:lstStyle/>
          <a:p>
            <a:pPr algn="ctr">
              <a:lnSpc>
                <a:spcPts val="1600"/>
              </a:lnSpc>
            </a:pPr>
            <a:r>
              <a:rPr lang="fr-CA" sz="1400" b="1"/>
              <a:t>Calories consumed</a:t>
            </a:r>
          </a:p>
          <a:p>
            <a:pPr algn="ctr">
              <a:lnSpc>
                <a:spcPts val="1600"/>
              </a:lnSpc>
            </a:pPr>
            <a:r>
              <a:rPr lang="fr-CA" sz="1400" b="1"/>
              <a:t>(eating)</a:t>
            </a:r>
          </a:p>
        </p:txBody>
      </p:sp>
      <p:sp>
        <p:nvSpPr>
          <p:cNvPr id="15367" name="ZoneTexte 11"/>
          <p:cNvSpPr txBox="1">
            <a:spLocks noChangeArrowheads="1"/>
          </p:cNvSpPr>
          <p:nvPr/>
        </p:nvSpPr>
        <p:spPr bwMode="auto">
          <a:xfrm>
            <a:off x="5976938" y="2063750"/>
            <a:ext cx="1385887" cy="503238"/>
          </a:xfrm>
          <a:prstGeom prst="rect">
            <a:avLst/>
          </a:prstGeom>
          <a:noFill/>
          <a:ln w="9525">
            <a:noFill/>
            <a:miter lim="800000"/>
            <a:headEnd/>
            <a:tailEnd/>
          </a:ln>
        </p:spPr>
        <p:txBody>
          <a:bodyPr wrap="none">
            <a:spAutoFit/>
          </a:bodyPr>
          <a:lstStyle/>
          <a:p>
            <a:pPr>
              <a:lnSpc>
                <a:spcPts val="1600"/>
              </a:lnSpc>
            </a:pPr>
            <a:r>
              <a:rPr lang="fr-CA" sz="1400" b="1"/>
              <a:t>Resting</a:t>
            </a:r>
          </a:p>
          <a:p>
            <a:pPr>
              <a:lnSpc>
                <a:spcPts val="1600"/>
              </a:lnSpc>
            </a:pPr>
            <a:r>
              <a:rPr lang="fr-CA" sz="1400" b="1"/>
              <a:t>(e.g. sleeping)</a:t>
            </a:r>
          </a:p>
        </p:txBody>
      </p:sp>
      <p:sp>
        <p:nvSpPr>
          <p:cNvPr id="15368" name="ZoneTexte 12"/>
          <p:cNvSpPr txBox="1">
            <a:spLocks noChangeArrowheads="1"/>
          </p:cNvSpPr>
          <p:nvPr/>
        </p:nvSpPr>
        <p:spPr bwMode="auto">
          <a:xfrm>
            <a:off x="5581650" y="2600325"/>
            <a:ext cx="1862138" cy="501650"/>
          </a:xfrm>
          <a:prstGeom prst="rect">
            <a:avLst/>
          </a:prstGeom>
          <a:noFill/>
          <a:ln w="9525">
            <a:noFill/>
            <a:miter lim="800000"/>
            <a:headEnd/>
            <a:tailEnd/>
          </a:ln>
        </p:spPr>
        <p:txBody>
          <a:bodyPr wrap="none">
            <a:spAutoFit/>
          </a:bodyPr>
          <a:lstStyle/>
          <a:p>
            <a:pPr>
              <a:lnSpc>
                <a:spcPts val="1600"/>
              </a:lnSpc>
            </a:pPr>
            <a:r>
              <a:rPr lang="fr-CA" sz="1400" b="1"/>
              <a:t>Physical activity</a:t>
            </a:r>
          </a:p>
          <a:p>
            <a:pPr>
              <a:lnSpc>
                <a:spcPts val="1600"/>
              </a:lnSpc>
            </a:pPr>
            <a:r>
              <a:rPr lang="fr-CA" sz="1400" b="1"/>
              <a:t>(including exercise)</a:t>
            </a:r>
          </a:p>
        </p:txBody>
      </p:sp>
      <p:sp>
        <p:nvSpPr>
          <p:cNvPr id="15369" name="ZoneTexte 13"/>
          <p:cNvSpPr txBox="1">
            <a:spLocks noChangeArrowheads="1"/>
          </p:cNvSpPr>
          <p:nvPr/>
        </p:nvSpPr>
        <p:spPr bwMode="auto">
          <a:xfrm>
            <a:off x="5818188" y="3140075"/>
            <a:ext cx="1457325" cy="501650"/>
          </a:xfrm>
          <a:prstGeom prst="rect">
            <a:avLst/>
          </a:prstGeom>
          <a:noFill/>
          <a:ln w="9525">
            <a:noFill/>
            <a:miter lim="800000"/>
            <a:headEnd/>
            <a:tailEnd/>
          </a:ln>
        </p:spPr>
        <p:txBody>
          <a:bodyPr wrap="none">
            <a:spAutoFit/>
          </a:bodyPr>
          <a:lstStyle/>
          <a:p>
            <a:pPr>
              <a:lnSpc>
                <a:spcPts val="1600"/>
              </a:lnSpc>
            </a:pPr>
            <a:r>
              <a:rPr lang="fr-CA" sz="1400" b="1"/>
              <a:t>Thermic effect </a:t>
            </a:r>
          </a:p>
          <a:p>
            <a:pPr>
              <a:lnSpc>
                <a:spcPts val="1600"/>
              </a:lnSpc>
            </a:pPr>
            <a:r>
              <a:rPr lang="fr-CA" sz="1400" b="1"/>
              <a:t>of food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 48" descr="11-Energy_intake_fig1-FILM_fond.png"/>
          <p:cNvPicPr>
            <a:picLocks noChangeAspect="1"/>
          </p:cNvPicPr>
          <p:nvPr/>
        </p:nvPicPr>
        <p:blipFill>
          <a:blip r:embed="rId2" cstate="print"/>
          <a:srcRect/>
          <a:stretch>
            <a:fillRect/>
          </a:stretch>
        </p:blipFill>
        <p:spPr bwMode="auto">
          <a:xfrm>
            <a:off x="3397250" y="1989138"/>
            <a:ext cx="2295525" cy="3289300"/>
          </a:xfrm>
          <a:prstGeom prst="rect">
            <a:avLst/>
          </a:prstGeom>
          <a:noFill/>
          <a:ln w="9525">
            <a:noFill/>
            <a:miter lim="800000"/>
            <a:headEnd/>
            <a:tailEnd/>
          </a:ln>
        </p:spPr>
      </p:pic>
      <p:pic>
        <p:nvPicPr>
          <p:cNvPr id="14339" name="Image 63" descr="organes_internes-3.png"/>
          <p:cNvPicPr>
            <a:picLocks noChangeAspect="1"/>
          </p:cNvPicPr>
          <p:nvPr/>
        </p:nvPicPr>
        <p:blipFill>
          <a:blip r:embed="rId3" cstate="print"/>
          <a:srcRect/>
          <a:stretch>
            <a:fillRect/>
          </a:stretch>
        </p:blipFill>
        <p:spPr bwMode="auto">
          <a:xfrm>
            <a:off x="4016375" y="3743325"/>
            <a:ext cx="1049338" cy="1509713"/>
          </a:xfrm>
          <a:prstGeom prst="rect">
            <a:avLst/>
          </a:prstGeom>
          <a:noFill/>
          <a:ln w="9525">
            <a:noFill/>
            <a:miter lim="800000"/>
            <a:headEnd/>
            <a:tailEnd/>
          </a:ln>
        </p:spPr>
      </p:pic>
      <p:sp>
        <p:nvSpPr>
          <p:cNvPr id="14340" name="Titre 1"/>
          <p:cNvSpPr>
            <a:spLocks noGrp="1"/>
          </p:cNvSpPr>
          <p:nvPr>
            <p:ph type="title"/>
          </p:nvPr>
        </p:nvSpPr>
        <p:spPr>
          <a:xfrm>
            <a:off x="179388" y="-20638"/>
            <a:ext cx="8280400" cy="922338"/>
          </a:xfrm>
        </p:spPr>
        <p:txBody>
          <a:bodyPr/>
          <a:lstStyle/>
          <a:p>
            <a:r>
              <a:rPr lang="en-US" sz="1800">
                <a:solidFill>
                  <a:schemeClr val="tx1"/>
                </a:solidFill>
              </a:rPr>
              <a:t>SUMMARY OF THE INTERACTIONS BETWEEN PERIPHERAL ORGANS, THE CENTRAL NERVOUS SYSTEM, AND BEHAVIOUR IN REGULATING FOOD INTAKE</a:t>
            </a:r>
            <a:endParaRPr lang="fr-FR" sz="1800">
              <a:solidFill>
                <a:schemeClr val="tx1"/>
              </a:solidFill>
            </a:endParaRPr>
          </a:p>
        </p:txBody>
      </p:sp>
      <p:grpSp>
        <p:nvGrpSpPr>
          <p:cNvPr id="2" name="Group 33"/>
          <p:cNvGrpSpPr>
            <a:grpSpLocks/>
          </p:cNvGrpSpPr>
          <p:nvPr/>
        </p:nvGrpSpPr>
        <p:grpSpPr bwMode="auto">
          <a:xfrm>
            <a:off x="261938" y="1389063"/>
            <a:ext cx="2027237" cy="349250"/>
            <a:chOff x="2220" y="714"/>
            <a:chExt cx="1590" cy="511"/>
          </a:xfrm>
        </p:grpSpPr>
        <p:sp>
          <p:nvSpPr>
            <p:cNvPr id="14395" name="Rectangle 34"/>
            <p:cNvSpPr>
              <a:spLocks noChangeArrowheads="1"/>
            </p:cNvSpPr>
            <p:nvPr/>
          </p:nvSpPr>
          <p:spPr bwMode="auto">
            <a:xfrm>
              <a:off x="2233" y="714"/>
              <a:ext cx="1577" cy="511"/>
            </a:xfrm>
            <a:prstGeom prst="rect">
              <a:avLst/>
            </a:prstGeom>
            <a:solidFill>
              <a:schemeClr val="bg1"/>
            </a:solidFill>
            <a:ln w="9525">
              <a:noFill/>
              <a:miter lim="800000"/>
              <a:headEnd/>
              <a:tailEnd/>
            </a:ln>
          </p:spPr>
          <p:txBody>
            <a:bodyPr anchor="ctr"/>
            <a:lstStyle/>
            <a:p>
              <a:pPr marL="92075"/>
              <a:r>
                <a:rPr lang="en-US" sz="1200" b="1"/>
                <a:t>Conceptual nervous system</a:t>
              </a:r>
            </a:p>
          </p:txBody>
        </p:sp>
        <p:sp>
          <p:nvSpPr>
            <p:cNvPr id="14396"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3" name="Group 33"/>
          <p:cNvGrpSpPr>
            <a:grpSpLocks/>
          </p:cNvGrpSpPr>
          <p:nvPr/>
        </p:nvGrpSpPr>
        <p:grpSpPr bwMode="auto">
          <a:xfrm>
            <a:off x="250825" y="2767013"/>
            <a:ext cx="2025650" cy="349250"/>
            <a:chOff x="2220" y="714"/>
            <a:chExt cx="1590" cy="511"/>
          </a:xfrm>
        </p:grpSpPr>
        <p:sp>
          <p:nvSpPr>
            <p:cNvPr id="14393" name="Rectangle 34"/>
            <p:cNvSpPr>
              <a:spLocks noChangeArrowheads="1"/>
            </p:cNvSpPr>
            <p:nvPr/>
          </p:nvSpPr>
          <p:spPr bwMode="auto">
            <a:xfrm>
              <a:off x="2233" y="714"/>
              <a:ext cx="1577" cy="511"/>
            </a:xfrm>
            <a:prstGeom prst="rect">
              <a:avLst/>
            </a:prstGeom>
            <a:solidFill>
              <a:schemeClr val="bg1"/>
            </a:solidFill>
            <a:ln w="9525">
              <a:noFill/>
              <a:miter lim="800000"/>
              <a:headEnd/>
              <a:tailEnd/>
            </a:ln>
          </p:spPr>
          <p:txBody>
            <a:bodyPr anchor="ctr"/>
            <a:lstStyle/>
            <a:p>
              <a:pPr marL="92075"/>
              <a:r>
                <a:rPr lang="en-US" sz="1200" b="1"/>
                <a:t>Central nervous system</a:t>
              </a:r>
            </a:p>
          </p:txBody>
        </p:sp>
        <p:sp>
          <p:nvSpPr>
            <p:cNvPr id="14394"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4" name="Group 33"/>
          <p:cNvGrpSpPr>
            <a:grpSpLocks/>
          </p:cNvGrpSpPr>
          <p:nvPr/>
        </p:nvGrpSpPr>
        <p:grpSpPr bwMode="auto">
          <a:xfrm>
            <a:off x="3546475" y="6110288"/>
            <a:ext cx="2027238" cy="349250"/>
            <a:chOff x="2220" y="714"/>
            <a:chExt cx="1590" cy="511"/>
          </a:xfrm>
        </p:grpSpPr>
        <p:sp>
          <p:nvSpPr>
            <p:cNvPr id="14391" name="Rectangle 34"/>
            <p:cNvSpPr>
              <a:spLocks noChangeArrowheads="1"/>
            </p:cNvSpPr>
            <p:nvPr/>
          </p:nvSpPr>
          <p:spPr bwMode="auto">
            <a:xfrm>
              <a:off x="2233" y="714"/>
              <a:ext cx="1577" cy="511"/>
            </a:xfrm>
            <a:prstGeom prst="rect">
              <a:avLst/>
            </a:prstGeom>
            <a:solidFill>
              <a:schemeClr val="bg1"/>
            </a:solidFill>
            <a:ln w="9525">
              <a:noFill/>
              <a:miter lim="800000"/>
              <a:headEnd/>
              <a:tailEnd/>
            </a:ln>
          </p:spPr>
          <p:txBody>
            <a:bodyPr anchor="ctr"/>
            <a:lstStyle/>
            <a:p>
              <a:pPr marL="92075"/>
              <a:r>
                <a:rPr lang="en-US" sz="1200" b="1"/>
                <a:t>Nutrient stores</a:t>
              </a:r>
            </a:p>
          </p:txBody>
        </p:sp>
        <p:sp>
          <p:nvSpPr>
            <p:cNvPr id="14392"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5" name="Group 33"/>
          <p:cNvGrpSpPr>
            <a:grpSpLocks/>
          </p:cNvGrpSpPr>
          <p:nvPr/>
        </p:nvGrpSpPr>
        <p:grpSpPr bwMode="auto">
          <a:xfrm>
            <a:off x="6824663" y="5049838"/>
            <a:ext cx="2025650" cy="349250"/>
            <a:chOff x="2220" y="714"/>
            <a:chExt cx="1590" cy="511"/>
          </a:xfrm>
        </p:grpSpPr>
        <p:sp>
          <p:nvSpPr>
            <p:cNvPr id="14389" name="Rectangle 34"/>
            <p:cNvSpPr>
              <a:spLocks noChangeArrowheads="1"/>
            </p:cNvSpPr>
            <p:nvPr/>
          </p:nvSpPr>
          <p:spPr bwMode="auto">
            <a:xfrm>
              <a:off x="2233" y="714"/>
              <a:ext cx="1577" cy="511"/>
            </a:xfrm>
            <a:prstGeom prst="rect">
              <a:avLst/>
            </a:prstGeom>
            <a:solidFill>
              <a:schemeClr val="bg1"/>
            </a:solidFill>
            <a:ln w="9525">
              <a:noFill/>
              <a:miter lim="800000"/>
              <a:headEnd/>
              <a:tailEnd/>
            </a:ln>
          </p:spPr>
          <p:txBody>
            <a:bodyPr anchor="ctr"/>
            <a:lstStyle/>
            <a:p>
              <a:pPr marL="92075"/>
              <a:r>
                <a:rPr lang="en-US" sz="1200" b="1"/>
                <a:t>Absorption</a:t>
              </a:r>
            </a:p>
          </p:txBody>
        </p:sp>
        <p:sp>
          <p:nvSpPr>
            <p:cNvPr id="14390"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6" name="Group 33"/>
          <p:cNvGrpSpPr>
            <a:grpSpLocks/>
          </p:cNvGrpSpPr>
          <p:nvPr/>
        </p:nvGrpSpPr>
        <p:grpSpPr bwMode="auto">
          <a:xfrm>
            <a:off x="6824663" y="4464050"/>
            <a:ext cx="2025650" cy="349250"/>
            <a:chOff x="2220" y="714"/>
            <a:chExt cx="1590" cy="511"/>
          </a:xfrm>
        </p:grpSpPr>
        <p:sp>
          <p:nvSpPr>
            <p:cNvPr id="14387" name="Rectangle 34"/>
            <p:cNvSpPr>
              <a:spLocks noChangeArrowheads="1"/>
            </p:cNvSpPr>
            <p:nvPr/>
          </p:nvSpPr>
          <p:spPr bwMode="auto">
            <a:xfrm>
              <a:off x="2233" y="714"/>
              <a:ext cx="1577" cy="511"/>
            </a:xfrm>
            <a:prstGeom prst="rect">
              <a:avLst/>
            </a:prstGeom>
            <a:solidFill>
              <a:schemeClr val="bg1"/>
            </a:solidFill>
            <a:ln w="9525">
              <a:noFill/>
              <a:miter lim="800000"/>
              <a:headEnd/>
              <a:tailEnd/>
            </a:ln>
          </p:spPr>
          <p:txBody>
            <a:bodyPr anchor="ctr"/>
            <a:lstStyle/>
            <a:p>
              <a:pPr marL="92075"/>
              <a:r>
                <a:rPr lang="en-US" sz="1200" b="1"/>
                <a:t>Digestion</a:t>
              </a:r>
            </a:p>
          </p:txBody>
        </p:sp>
        <p:sp>
          <p:nvSpPr>
            <p:cNvPr id="14388"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7" name="Group 33"/>
          <p:cNvGrpSpPr>
            <a:grpSpLocks/>
          </p:cNvGrpSpPr>
          <p:nvPr/>
        </p:nvGrpSpPr>
        <p:grpSpPr bwMode="auto">
          <a:xfrm>
            <a:off x="6824663" y="3878263"/>
            <a:ext cx="2025650" cy="349250"/>
            <a:chOff x="2220" y="714"/>
            <a:chExt cx="1590" cy="511"/>
          </a:xfrm>
        </p:grpSpPr>
        <p:sp>
          <p:nvSpPr>
            <p:cNvPr id="14385" name="Rectangle 34"/>
            <p:cNvSpPr>
              <a:spLocks noChangeArrowheads="1"/>
            </p:cNvSpPr>
            <p:nvPr/>
          </p:nvSpPr>
          <p:spPr bwMode="auto">
            <a:xfrm>
              <a:off x="2233" y="714"/>
              <a:ext cx="1577" cy="511"/>
            </a:xfrm>
            <a:prstGeom prst="rect">
              <a:avLst/>
            </a:prstGeom>
            <a:solidFill>
              <a:schemeClr val="bg1"/>
            </a:solidFill>
            <a:ln w="9525">
              <a:noFill/>
              <a:miter lim="800000"/>
              <a:headEnd/>
              <a:tailEnd/>
            </a:ln>
          </p:spPr>
          <p:txBody>
            <a:bodyPr anchor="ctr"/>
            <a:lstStyle/>
            <a:p>
              <a:pPr marL="92075"/>
              <a:r>
                <a:rPr lang="en-US" sz="1200" b="1"/>
                <a:t>Ingestion</a:t>
              </a:r>
            </a:p>
          </p:txBody>
        </p:sp>
        <p:sp>
          <p:nvSpPr>
            <p:cNvPr id="14386"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8" name="Group 33"/>
          <p:cNvGrpSpPr>
            <a:grpSpLocks/>
          </p:cNvGrpSpPr>
          <p:nvPr/>
        </p:nvGrpSpPr>
        <p:grpSpPr bwMode="auto">
          <a:xfrm>
            <a:off x="6824663" y="2535238"/>
            <a:ext cx="2025650" cy="349250"/>
            <a:chOff x="2220" y="714"/>
            <a:chExt cx="1590" cy="511"/>
          </a:xfrm>
        </p:grpSpPr>
        <p:sp>
          <p:nvSpPr>
            <p:cNvPr id="14383" name="Rectangle 34"/>
            <p:cNvSpPr>
              <a:spLocks noChangeArrowheads="1"/>
            </p:cNvSpPr>
            <p:nvPr/>
          </p:nvSpPr>
          <p:spPr bwMode="auto">
            <a:xfrm>
              <a:off x="2233" y="714"/>
              <a:ext cx="1577" cy="511"/>
            </a:xfrm>
            <a:prstGeom prst="rect">
              <a:avLst/>
            </a:prstGeom>
            <a:solidFill>
              <a:schemeClr val="bg1"/>
            </a:solidFill>
            <a:ln w="9525">
              <a:noFill/>
              <a:miter lim="800000"/>
              <a:headEnd/>
              <a:tailEnd/>
            </a:ln>
          </p:spPr>
          <p:txBody>
            <a:bodyPr anchor="ctr"/>
            <a:lstStyle/>
            <a:p>
              <a:pPr marL="92075"/>
              <a:r>
                <a:rPr lang="en-US" sz="1200" b="1"/>
                <a:t>Eating</a:t>
              </a:r>
            </a:p>
          </p:txBody>
        </p:sp>
        <p:sp>
          <p:nvSpPr>
            <p:cNvPr id="14384"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9" name="Group 33"/>
          <p:cNvGrpSpPr>
            <a:grpSpLocks/>
          </p:cNvGrpSpPr>
          <p:nvPr/>
        </p:nvGrpSpPr>
        <p:grpSpPr bwMode="auto">
          <a:xfrm>
            <a:off x="6824663" y="1363663"/>
            <a:ext cx="2025650" cy="349250"/>
            <a:chOff x="2220" y="714"/>
            <a:chExt cx="1590" cy="511"/>
          </a:xfrm>
        </p:grpSpPr>
        <p:sp>
          <p:nvSpPr>
            <p:cNvPr id="14381" name="Rectangle 34"/>
            <p:cNvSpPr>
              <a:spLocks noChangeArrowheads="1"/>
            </p:cNvSpPr>
            <p:nvPr/>
          </p:nvSpPr>
          <p:spPr bwMode="auto">
            <a:xfrm>
              <a:off x="2233" y="714"/>
              <a:ext cx="1577" cy="511"/>
            </a:xfrm>
            <a:prstGeom prst="rect">
              <a:avLst/>
            </a:prstGeom>
            <a:solidFill>
              <a:schemeClr val="bg1"/>
            </a:solidFill>
            <a:ln w="9525">
              <a:noFill/>
              <a:miter lim="800000"/>
              <a:headEnd/>
              <a:tailEnd/>
            </a:ln>
          </p:spPr>
          <p:txBody>
            <a:bodyPr anchor="ctr"/>
            <a:lstStyle/>
            <a:p>
              <a:pPr marL="92075"/>
              <a:r>
                <a:rPr lang="en-US" sz="1200" b="1"/>
                <a:t>Food</a:t>
              </a:r>
            </a:p>
          </p:txBody>
        </p:sp>
        <p:sp>
          <p:nvSpPr>
            <p:cNvPr id="14382" name="Rectangle 35"/>
            <p:cNvSpPr>
              <a:spLocks noChangeArrowheads="1"/>
            </p:cNvSpPr>
            <p:nvPr/>
          </p:nvSpPr>
          <p:spPr bwMode="auto">
            <a:xfrm>
              <a:off x="2220" y="714"/>
              <a:ext cx="56"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10" name="Group 33"/>
          <p:cNvGrpSpPr>
            <a:grpSpLocks/>
          </p:cNvGrpSpPr>
          <p:nvPr/>
        </p:nvGrpSpPr>
        <p:grpSpPr bwMode="auto">
          <a:xfrm>
            <a:off x="2690813" y="979488"/>
            <a:ext cx="3732212" cy="349250"/>
            <a:chOff x="2220" y="714"/>
            <a:chExt cx="1590" cy="511"/>
          </a:xfrm>
        </p:grpSpPr>
        <p:sp>
          <p:nvSpPr>
            <p:cNvPr id="14379" name="Rectangle 34"/>
            <p:cNvSpPr>
              <a:spLocks noChangeArrowheads="1"/>
            </p:cNvSpPr>
            <p:nvPr/>
          </p:nvSpPr>
          <p:spPr bwMode="auto">
            <a:xfrm>
              <a:off x="2233" y="714"/>
              <a:ext cx="1577" cy="511"/>
            </a:xfrm>
            <a:prstGeom prst="rect">
              <a:avLst/>
            </a:prstGeom>
            <a:solidFill>
              <a:schemeClr val="bg1"/>
            </a:solidFill>
            <a:ln w="9525">
              <a:noFill/>
              <a:miter lim="800000"/>
              <a:headEnd/>
              <a:tailEnd/>
            </a:ln>
          </p:spPr>
          <p:txBody>
            <a:bodyPr anchor="ctr"/>
            <a:lstStyle/>
            <a:p>
              <a:pPr marL="92075"/>
              <a:r>
                <a:rPr lang="fr-CA" sz="1200" b="1"/>
                <a:t>Cultural, psychological, and physiological</a:t>
              </a:r>
            </a:p>
            <a:p>
              <a:pPr marL="92075"/>
              <a:r>
                <a:rPr lang="en-US" sz="1200" b="1"/>
                <a:t>influences of food on energy intake</a:t>
              </a:r>
            </a:p>
          </p:txBody>
        </p:sp>
        <p:sp>
          <p:nvSpPr>
            <p:cNvPr id="14380" name="Rectangle 35"/>
            <p:cNvSpPr>
              <a:spLocks noChangeArrowheads="1"/>
            </p:cNvSpPr>
            <p:nvPr/>
          </p:nvSpPr>
          <p:spPr bwMode="auto">
            <a:xfrm>
              <a:off x="2220" y="714"/>
              <a:ext cx="34" cy="510"/>
            </a:xfrm>
            <a:prstGeom prst="rect">
              <a:avLst/>
            </a:prstGeom>
            <a:solidFill>
              <a:srgbClr val="B00000"/>
            </a:solidFill>
            <a:ln w="9525">
              <a:noFill/>
              <a:miter lim="800000"/>
              <a:headEnd/>
              <a:tailEnd/>
            </a:ln>
          </p:spPr>
          <p:txBody>
            <a:bodyPr wrap="none" anchor="ctr"/>
            <a:lstStyle/>
            <a:p>
              <a:pPr algn="ctr"/>
              <a:endParaRPr lang="fr-FR" sz="1000" b="1"/>
            </a:p>
          </p:txBody>
        </p:sp>
      </p:grpSp>
      <p:sp>
        <p:nvSpPr>
          <p:cNvPr id="35" name="Cube 34"/>
          <p:cNvSpPr/>
          <p:nvPr/>
        </p:nvSpPr>
        <p:spPr>
          <a:xfrm>
            <a:off x="247650" y="1746250"/>
            <a:ext cx="2057400" cy="768350"/>
          </a:xfrm>
          <a:prstGeom prst="cube">
            <a:avLst>
              <a:gd name="adj" fmla="val 6050"/>
            </a:avLst>
          </a:prstGeom>
          <a:gradFill flip="none" rotWithShape="1">
            <a:gsLst>
              <a:gs pos="0">
                <a:schemeClr val="bg1">
                  <a:alpha val="49000"/>
                </a:schemeClr>
              </a:gs>
              <a:gs pos="100000">
                <a:schemeClr val="bg1">
                  <a:alpha val="32000"/>
                </a:schemeClr>
              </a:gs>
            </a:gsLst>
            <a:lin ang="16200000" scaled="0"/>
            <a:tileRect/>
          </a:gra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SzPct val="100000"/>
              <a:buFont typeface="Arial" pitchFamily="34" charset="0"/>
              <a:buChar char="•"/>
              <a:defRPr/>
            </a:pPr>
            <a:r>
              <a:rPr lang="fr-CA" sz="1000" b="1" kern="100" dirty="0">
                <a:solidFill>
                  <a:schemeClr val="tx1"/>
                </a:solidFill>
              </a:rPr>
              <a:t> Cognitions and </a:t>
            </a:r>
            <a:r>
              <a:rPr lang="fr-CA" sz="1000" b="1" kern="100" dirty="0" err="1">
                <a:solidFill>
                  <a:schemeClr val="tx1"/>
                </a:solidFill>
              </a:rPr>
              <a:t>beliefs</a:t>
            </a:r>
            <a:endParaRPr lang="fr-CA" sz="1000" b="1" kern="100" dirty="0">
              <a:solidFill>
                <a:schemeClr val="tx1"/>
              </a:solidFill>
            </a:endParaRPr>
          </a:p>
          <a:p>
            <a:pPr>
              <a:buSzPct val="100000"/>
              <a:buFont typeface="Arial" pitchFamily="34" charset="0"/>
              <a:buChar char="•"/>
              <a:defRPr/>
            </a:pPr>
            <a:r>
              <a:rPr lang="fr-CA" sz="1000" b="1" kern="100" dirty="0">
                <a:solidFill>
                  <a:schemeClr val="tx1"/>
                </a:solidFill>
              </a:rPr>
              <a:t> </a:t>
            </a:r>
            <a:r>
              <a:rPr lang="fr-CA" sz="1000" b="1" kern="100" dirty="0" err="1">
                <a:solidFill>
                  <a:schemeClr val="tx1"/>
                </a:solidFill>
              </a:rPr>
              <a:t>Moods</a:t>
            </a:r>
            <a:endParaRPr lang="fr-CA" sz="1000" b="1" kern="100" dirty="0">
              <a:solidFill>
                <a:schemeClr val="tx1"/>
              </a:solidFill>
            </a:endParaRPr>
          </a:p>
          <a:p>
            <a:pPr>
              <a:buSzPct val="100000"/>
              <a:buFont typeface="Arial" pitchFamily="34" charset="0"/>
              <a:buChar char="•"/>
              <a:defRPr/>
            </a:pPr>
            <a:r>
              <a:rPr lang="fr-CA" sz="1000" b="1" kern="100" dirty="0">
                <a:solidFill>
                  <a:schemeClr val="tx1"/>
                </a:solidFill>
              </a:rPr>
              <a:t> Subjective </a:t>
            </a:r>
            <a:r>
              <a:rPr lang="fr-CA" sz="1000" b="1" kern="100" dirty="0" err="1">
                <a:solidFill>
                  <a:schemeClr val="tx1"/>
                </a:solidFill>
              </a:rPr>
              <a:t>hunger</a:t>
            </a:r>
            <a:r>
              <a:rPr lang="fr-CA" sz="1000" b="1" kern="100" dirty="0">
                <a:solidFill>
                  <a:schemeClr val="tx1"/>
                </a:solidFill>
              </a:rPr>
              <a:t>, </a:t>
            </a:r>
          </a:p>
          <a:p>
            <a:pPr>
              <a:buSzPct val="100000"/>
              <a:defRPr/>
            </a:pPr>
            <a:r>
              <a:rPr lang="fr-CA" sz="1000" b="1" kern="100" dirty="0">
                <a:solidFill>
                  <a:schemeClr val="tx1"/>
                </a:solidFill>
              </a:rPr>
              <a:t>   </a:t>
            </a:r>
            <a:r>
              <a:rPr lang="fr-CA" sz="1000" b="1" kern="100" dirty="0" err="1">
                <a:solidFill>
                  <a:schemeClr val="tx1"/>
                </a:solidFill>
              </a:rPr>
              <a:t>appetite</a:t>
            </a:r>
            <a:r>
              <a:rPr lang="fr-CA" sz="1000" b="1" kern="100" dirty="0">
                <a:solidFill>
                  <a:schemeClr val="tx1"/>
                </a:solidFill>
              </a:rPr>
              <a:t>, </a:t>
            </a:r>
            <a:r>
              <a:rPr lang="fr-CA" sz="1000" b="1" kern="100" dirty="0" err="1">
                <a:solidFill>
                  <a:schemeClr val="tx1"/>
                </a:solidFill>
              </a:rPr>
              <a:t>preference</a:t>
            </a:r>
            <a:endParaRPr lang="fr-CA" sz="1000" b="1" kern="100" dirty="0">
              <a:solidFill>
                <a:schemeClr val="tx1"/>
              </a:solidFill>
            </a:endParaRPr>
          </a:p>
        </p:txBody>
      </p:sp>
      <p:sp>
        <p:nvSpPr>
          <p:cNvPr id="37" name="Cube 36"/>
          <p:cNvSpPr/>
          <p:nvPr/>
        </p:nvSpPr>
        <p:spPr>
          <a:xfrm>
            <a:off x="234950" y="3151188"/>
            <a:ext cx="2057400" cy="708025"/>
          </a:xfrm>
          <a:prstGeom prst="cube">
            <a:avLst>
              <a:gd name="adj" fmla="val 6050"/>
            </a:avLst>
          </a:prstGeom>
          <a:gradFill flip="none" rotWithShape="1">
            <a:gsLst>
              <a:gs pos="0">
                <a:schemeClr val="bg1">
                  <a:alpha val="49000"/>
                </a:schemeClr>
              </a:gs>
              <a:gs pos="100000">
                <a:schemeClr val="bg1">
                  <a:alpha val="32000"/>
                </a:schemeClr>
              </a:gs>
            </a:gsLst>
            <a:lin ang="16200000" scaled="0"/>
            <a:tileRect/>
          </a:gra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SzPct val="100000"/>
              <a:buFont typeface="Arial" pitchFamily="34" charset="0"/>
              <a:buChar char="•"/>
              <a:defRPr/>
            </a:pPr>
            <a:r>
              <a:rPr lang="fr-CA" sz="1000" b="1" kern="100" dirty="0">
                <a:solidFill>
                  <a:schemeClr val="tx1"/>
                </a:solidFill>
              </a:rPr>
              <a:t> </a:t>
            </a:r>
            <a:r>
              <a:rPr lang="fr-CA" sz="1000" b="1" kern="100" dirty="0" err="1">
                <a:solidFill>
                  <a:schemeClr val="tx1"/>
                </a:solidFill>
              </a:rPr>
              <a:t>Neurotransmitters</a:t>
            </a:r>
            <a:endParaRPr lang="fr-CA" sz="1000" b="1" kern="100" dirty="0">
              <a:solidFill>
                <a:schemeClr val="tx1"/>
              </a:solidFill>
            </a:endParaRPr>
          </a:p>
          <a:p>
            <a:pPr>
              <a:buSzPct val="100000"/>
              <a:buFont typeface="Arial" pitchFamily="34" charset="0"/>
              <a:buChar char="•"/>
              <a:defRPr/>
            </a:pPr>
            <a:r>
              <a:rPr lang="fr-CA" sz="1000" b="1" kern="100" dirty="0">
                <a:solidFill>
                  <a:schemeClr val="tx1"/>
                </a:solidFill>
              </a:rPr>
              <a:t> </a:t>
            </a:r>
            <a:r>
              <a:rPr lang="fr-CA" sz="1000" b="1" kern="100" dirty="0" err="1">
                <a:solidFill>
                  <a:schemeClr val="tx1"/>
                </a:solidFill>
              </a:rPr>
              <a:t>Neuro</a:t>
            </a:r>
            <a:r>
              <a:rPr lang="fr-CA" sz="1000" b="1" kern="100" dirty="0">
                <a:solidFill>
                  <a:schemeClr val="tx1"/>
                </a:solidFill>
              </a:rPr>
              <a:t> </a:t>
            </a:r>
            <a:r>
              <a:rPr lang="fr-CA" sz="1000" b="1" kern="100" dirty="0" err="1">
                <a:solidFill>
                  <a:schemeClr val="tx1"/>
                </a:solidFill>
              </a:rPr>
              <a:t>modulators</a:t>
            </a:r>
            <a:endParaRPr lang="fr-CA" sz="1000" b="1" kern="100" dirty="0">
              <a:solidFill>
                <a:schemeClr val="tx1"/>
              </a:solidFill>
            </a:endParaRPr>
          </a:p>
          <a:p>
            <a:pPr>
              <a:buSzPct val="100000"/>
              <a:buFont typeface="Arial" pitchFamily="34" charset="0"/>
              <a:buChar char="•"/>
              <a:defRPr/>
            </a:pPr>
            <a:r>
              <a:rPr lang="fr-CA" sz="1000" b="1" kern="100" dirty="0">
                <a:solidFill>
                  <a:schemeClr val="tx1"/>
                </a:solidFill>
              </a:rPr>
              <a:t> CNS-PNS </a:t>
            </a:r>
            <a:r>
              <a:rPr lang="fr-CA" sz="1000" b="1" kern="100" dirty="0" err="1">
                <a:solidFill>
                  <a:schemeClr val="tx1"/>
                </a:solidFill>
              </a:rPr>
              <a:t>relays</a:t>
            </a:r>
            <a:endParaRPr lang="fr-CA" sz="1000" b="1" kern="100" dirty="0">
              <a:solidFill>
                <a:schemeClr val="tx1"/>
              </a:solidFill>
            </a:endParaRPr>
          </a:p>
        </p:txBody>
      </p:sp>
      <p:sp>
        <p:nvSpPr>
          <p:cNvPr id="38" name="Cube 37"/>
          <p:cNvSpPr/>
          <p:nvPr/>
        </p:nvSpPr>
        <p:spPr>
          <a:xfrm>
            <a:off x="2676525" y="1368425"/>
            <a:ext cx="3760788" cy="433388"/>
          </a:xfrm>
          <a:prstGeom prst="cube">
            <a:avLst>
              <a:gd name="adj" fmla="val 6050"/>
            </a:avLst>
          </a:prstGeom>
          <a:gradFill flip="none" rotWithShape="1">
            <a:gsLst>
              <a:gs pos="0">
                <a:schemeClr val="bg1">
                  <a:alpha val="49000"/>
                </a:schemeClr>
              </a:gs>
              <a:gs pos="100000">
                <a:schemeClr val="bg1">
                  <a:alpha val="32000"/>
                </a:schemeClr>
              </a:gs>
            </a:gsLst>
            <a:lin ang="16200000" scaled="0"/>
            <a:tileRect/>
          </a:gra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50000"/>
              <a:defRPr/>
            </a:pPr>
            <a:r>
              <a:rPr lang="fr-CA" sz="1000" b="1" kern="100" dirty="0" err="1">
                <a:solidFill>
                  <a:schemeClr val="tx1"/>
                </a:solidFill>
              </a:rPr>
              <a:t>Religious</a:t>
            </a:r>
            <a:r>
              <a:rPr lang="fr-CA" sz="1000" b="1" kern="100" dirty="0">
                <a:solidFill>
                  <a:schemeClr val="tx1"/>
                </a:solidFill>
              </a:rPr>
              <a:t> </a:t>
            </a:r>
            <a:r>
              <a:rPr lang="fr-CA" sz="1000" b="1" kern="100" dirty="0" err="1">
                <a:solidFill>
                  <a:schemeClr val="tx1"/>
                </a:solidFill>
              </a:rPr>
              <a:t>taboos</a:t>
            </a:r>
            <a:r>
              <a:rPr lang="fr-CA" sz="1000" b="1" kern="100" dirty="0">
                <a:solidFill>
                  <a:schemeClr val="tx1"/>
                </a:solidFill>
              </a:rPr>
              <a:t>, </a:t>
            </a:r>
            <a:r>
              <a:rPr lang="fr-CA" sz="1000" b="1" kern="100" dirty="0" err="1">
                <a:solidFill>
                  <a:schemeClr val="tx1"/>
                </a:solidFill>
              </a:rPr>
              <a:t>economic</a:t>
            </a:r>
            <a:r>
              <a:rPr lang="fr-CA" sz="1000" b="1" kern="100" dirty="0">
                <a:solidFill>
                  <a:schemeClr val="tx1"/>
                </a:solidFill>
              </a:rPr>
              <a:t> </a:t>
            </a:r>
            <a:r>
              <a:rPr lang="fr-CA" sz="1000" b="1" kern="100" dirty="0" err="1">
                <a:solidFill>
                  <a:schemeClr val="tx1"/>
                </a:solidFill>
              </a:rPr>
              <a:t>factors</a:t>
            </a:r>
            <a:r>
              <a:rPr lang="fr-CA" sz="1000" b="1" kern="100" dirty="0">
                <a:solidFill>
                  <a:schemeClr val="tx1"/>
                </a:solidFill>
              </a:rPr>
              <a:t>, cuisine life </a:t>
            </a:r>
            <a:r>
              <a:rPr lang="fr-CA" sz="1000" b="1" kern="100" dirty="0" err="1">
                <a:solidFill>
                  <a:schemeClr val="tx1"/>
                </a:solidFill>
              </a:rPr>
              <a:t>events</a:t>
            </a:r>
            <a:r>
              <a:rPr lang="fr-CA" sz="1000" b="1" kern="100" dirty="0">
                <a:solidFill>
                  <a:schemeClr val="tx1"/>
                </a:solidFill>
              </a:rPr>
              <a:t>, </a:t>
            </a:r>
            <a:r>
              <a:rPr lang="fr-CA" sz="1000" b="1" kern="100" dirty="0" err="1">
                <a:solidFill>
                  <a:schemeClr val="tx1"/>
                </a:solidFill>
              </a:rPr>
              <a:t>learned</a:t>
            </a:r>
            <a:r>
              <a:rPr lang="fr-CA" sz="1000" b="1" kern="100" dirty="0">
                <a:solidFill>
                  <a:schemeClr val="tx1"/>
                </a:solidFill>
              </a:rPr>
              <a:t> </a:t>
            </a:r>
            <a:r>
              <a:rPr lang="fr-CA" sz="1000" b="1" kern="100" dirty="0" err="1">
                <a:solidFill>
                  <a:schemeClr val="tx1"/>
                </a:solidFill>
              </a:rPr>
              <a:t>experience</a:t>
            </a:r>
            <a:r>
              <a:rPr lang="fr-CA" sz="1000" b="1" kern="100" dirty="0">
                <a:solidFill>
                  <a:schemeClr val="tx1"/>
                </a:solidFill>
              </a:rPr>
              <a:t>, </a:t>
            </a:r>
            <a:r>
              <a:rPr lang="fr-CA" sz="1000" b="1" kern="100" dirty="0" err="1">
                <a:solidFill>
                  <a:schemeClr val="tx1"/>
                </a:solidFill>
              </a:rPr>
              <a:t>education</a:t>
            </a:r>
            <a:r>
              <a:rPr lang="fr-CA" sz="1000" b="1" kern="100" dirty="0">
                <a:solidFill>
                  <a:schemeClr val="tx1"/>
                </a:solidFill>
              </a:rPr>
              <a:t> cognitive </a:t>
            </a:r>
            <a:r>
              <a:rPr lang="fr-CA" sz="1000" b="1" kern="100" dirty="0" err="1">
                <a:solidFill>
                  <a:schemeClr val="tx1"/>
                </a:solidFill>
              </a:rPr>
              <a:t>effects</a:t>
            </a:r>
            <a:endParaRPr lang="fr-CA" sz="1000" b="1" kern="100" dirty="0">
              <a:solidFill>
                <a:schemeClr val="tx1"/>
              </a:solidFill>
            </a:endParaRPr>
          </a:p>
        </p:txBody>
      </p:sp>
      <p:sp>
        <p:nvSpPr>
          <p:cNvPr id="39" name="Cube 38"/>
          <p:cNvSpPr/>
          <p:nvPr/>
        </p:nvSpPr>
        <p:spPr>
          <a:xfrm>
            <a:off x="6808788" y="1743075"/>
            <a:ext cx="2057400" cy="406400"/>
          </a:xfrm>
          <a:prstGeom prst="cube">
            <a:avLst>
              <a:gd name="adj" fmla="val 6050"/>
            </a:avLst>
          </a:prstGeom>
          <a:gradFill flip="none" rotWithShape="1">
            <a:gsLst>
              <a:gs pos="0">
                <a:schemeClr val="bg1">
                  <a:alpha val="49000"/>
                </a:schemeClr>
              </a:gs>
              <a:gs pos="100000">
                <a:schemeClr val="bg1">
                  <a:alpha val="32000"/>
                </a:schemeClr>
              </a:gs>
            </a:gsLst>
            <a:lin ang="16200000" scaled="0"/>
            <a:tileRect/>
          </a:gra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SzPct val="100000"/>
              <a:buFont typeface="Arial" pitchFamily="34" charset="0"/>
              <a:buChar char="•"/>
              <a:defRPr/>
            </a:pPr>
            <a:r>
              <a:rPr lang="fr-CA" sz="1000" b="1" kern="100" dirty="0">
                <a:solidFill>
                  <a:schemeClr val="tx1"/>
                </a:solidFill>
              </a:rPr>
              <a:t> </a:t>
            </a:r>
            <a:r>
              <a:rPr lang="fr-CA" sz="1000" b="1" kern="100" dirty="0" err="1">
                <a:solidFill>
                  <a:schemeClr val="tx1"/>
                </a:solidFill>
              </a:rPr>
              <a:t>Physical</a:t>
            </a:r>
            <a:r>
              <a:rPr lang="fr-CA" sz="1000" b="1" kern="100" dirty="0">
                <a:solidFill>
                  <a:schemeClr val="tx1"/>
                </a:solidFill>
              </a:rPr>
              <a:t> structure</a:t>
            </a:r>
          </a:p>
          <a:p>
            <a:pPr>
              <a:buSzPct val="100000"/>
              <a:buFont typeface="Arial" pitchFamily="34" charset="0"/>
              <a:buChar char="•"/>
              <a:defRPr/>
            </a:pPr>
            <a:r>
              <a:rPr lang="fr-CA" sz="1000" b="1" kern="100" dirty="0">
                <a:solidFill>
                  <a:schemeClr val="tx1"/>
                </a:solidFill>
              </a:rPr>
              <a:t> </a:t>
            </a:r>
            <a:r>
              <a:rPr lang="fr-CA" sz="1000" b="1" kern="100" dirty="0" err="1">
                <a:solidFill>
                  <a:schemeClr val="tx1"/>
                </a:solidFill>
              </a:rPr>
              <a:t>Nutritional</a:t>
            </a:r>
            <a:r>
              <a:rPr lang="fr-CA" sz="1000" b="1" kern="100" dirty="0">
                <a:solidFill>
                  <a:schemeClr val="tx1"/>
                </a:solidFill>
              </a:rPr>
              <a:t> composition</a:t>
            </a:r>
          </a:p>
        </p:txBody>
      </p:sp>
      <p:sp>
        <p:nvSpPr>
          <p:cNvPr id="40" name="Cube 39"/>
          <p:cNvSpPr/>
          <p:nvPr/>
        </p:nvSpPr>
        <p:spPr>
          <a:xfrm>
            <a:off x="6808788" y="2905125"/>
            <a:ext cx="2057400" cy="766763"/>
          </a:xfrm>
          <a:prstGeom prst="cube">
            <a:avLst>
              <a:gd name="adj" fmla="val 6050"/>
            </a:avLst>
          </a:prstGeom>
          <a:gradFill flip="none" rotWithShape="1">
            <a:gsLst>
              <a:gs pos="0">
                <a:schemeClr val="bg1">
                  <a:alpha val="49000"/>
                </a:schemeClr>
              </a:gs>
              <a:gs pos="100000">
                <a:schemeClr val="bg1">
                  <a:alpha val="32000"/>
                </a:schemeClr>
              </a:gs>
            </a:gsLst>
            <a:lin ang="16200000" scaled="0"/>
            <a:tileRect/>
          </a:gra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SzPct val="100000"/>
              <a:buFont typeface="Arial" pitchFamily="34" charset="0"/>
              <a:buChar char="•"/>
              <a:defRPr/>
            </a:pPr>
            <a:r>
              <a:rPr lang="fr-CA" sz="1000" b="1" kern="100" dirty="0">
                <a:solidFill>
                  <a:schemeClr val="tx1"/>
                </a:solidFill>
              </a:rPr>
              <a:t> Food and </a:t>
            </a:r>
            <a:r>
              <a:rPr lang="fr-CA" sz="1000" b="1" kern="100" dirty="0" err="1">
                <a:solidFill>
                  <a:schemeClr val="tx1"/>
                </a:solidFill>
              </a:rPr>
              <a:t>energy</a:t>
            </a:r>
            <a:r>
              <a:rPr lang="fr-CA" sz="1000" b="1" kern="100" dirty="0">
                <a:solidFill>
                  <a:schemeClr val="tx1"/>
                </a:solidFill>
              </a:rPr>
              <a:t> </a:t>
            </a:r>
            <a:r>
              <a:rPr lang="fr-CA" sz="1000" b="1" kern="100" dirty="0" err="1">
                <a:solidFill>
                  <a:schemeClr val="tx1"/>
                </a:solidFill>
              </a:rPr>
              <a:t>intake</a:t>
            </a:r>
            <a:endParaRPr lang="fr-CA" sz="1000" b="1" kern="100" dirty="0">
              <a:solidFill>
                <a:schemeClr val="tx1"/>
              </a:solidFill>
            </a:endParaRPr>
          </a:p>
          <a:p>
            <a:pPr>
              <a:buSzPct val="100000"/>
              <a:buFont typeface="Arial" pitchFamily="34" charset="0"/>
              <a:buChar char="•"/>
              <a:defRPr/>
            </a:pPr>
            <a:r>
              <a:rPr lang="fr-CA" sz="1000" b="1" kern="100" dirty="0">
                <a:solidFill>
                  <a:schemeClr val="tx1"/>
                </a:solidFill>
              </a:rPr>
              <a:t> </a:t>
            </a:r>
            <a:r>
              <a:rPr lang="fr-CA" sz="1000" b="1" kern="100" dirty="0" err="1">
                <a:solidFill>
                  <a:schemeClr val="tx1"/>
                </a:solidFill>
              </a:rPr>
              <a:t>Meal</a:t>
            </a:r>
            <a:r>
              <a:rPr lang="fr-CA" sz="1000" b="1" kern="100" dirty="0">
                <a:solidFill>
                  <a:schemeClr val="tx1"/>
                </a:solidFill>
              </a:rPr>
              <a:t> size and </a:t>
            </a:r>
            <a:r>
              <a:rPr lang="fr-CA" sz="1000" b="1" kern="100" dirty="0" err="1">
                <a:solidFill>
                  <a:schemeClr val="tx1"/>
                </a:solidFill>
              </a:rPr>
              <a:t>frequency</a:t>
            </a:r>
            <a:endParaRPr lang="fr-CA" sz="1000" b="1" kern="100" dirty="0">
              <a:solidFill>
                <a:schemeClr val="tx1"/>
              </a:solidFill>
            </a:endParaRPr>
          </a:p>
          <a:p>
            <a:pPr>
              <a:buSzPct val="100000"/>
              <a:buFont typeface="Arial" pitchFamily="34" charset="0"/>
              <a:buChar char="•"/>
              <a:defRPr/>
            </a:pPr>
            <a:r>
              <a:rPr lang="fr-CA" sz="1000" b="1" kern="100" dirty="0">
                <a:solidFill>
                  <a:schemeClr val="tx1"/>
                </a:solidFill>
              </a:rPr>
              <a:t> </a:t>
            </a:r>
            <a:r>
              <a:rPr lang="fr-CA" sz="1000" b="1" kern="100" dirty="0" err="1">
                <a:solidFill>
                  <a:schemeClr val="tx1"/>
                </a:solidFill>
              </a:rPr>
              <a:t>Nutrient</a:t>
            </a:r>
            <a:r>
              <a:rPr lang="fr-CA" sz="1000" b="1" kern="100" dirty="0">
                <a:solidFill>
                  <a:schemeClr val="tx1"/>
                </a:solidFill>
              </a:rPr>
              <a:t> </a:t>
            </a:r>
            <a:r>
              <a:rPr lang="fr-CA" sz="1000" b="1" kern="100" dirty="0" err="1">
                <a:solidFill>
                  <a:schemeClr val="tx1"/>
                </a:solidFill>
              </a:rPr>
              <a:t>selection</a:t>
            </a:r>
            <a:endParaRPr lang="fr-CA" sz="1000" b="1" kern="100" dirty="0">
              <a:solidFill>
                <a:schemeClr val="tx1"/>
              </a:solidFill>
            </a:endParaRPr>
          </a:p>
        </p:txBody>
      </p:sp>
      <p:sp>
        <p:nvSpPr>
          <p:cNvPr id="41" name="Cube 40"/>
          <p:cNvSpPr/>
          <p:nvPr/>
        </p:nvSpPr>
        <p:spPr>
          <a:xfrm>
            <a:off x="3532188" y="5364163"/>
            <a:ext cx="2057400" cy="708025"/>
          </a:xfrm>
          <a:prstGeom prst="cube">
            <a:avLst>
              <a:gd name="adj" fmla="val 6050"/>
            </a:avLst>
          </a:prstGeom>
          <a:gradFill flip="none" rotWithShape="1">
            <a:gsLst>
              <a:gs pos="0">
                <a:schemeClr val="bg1">
                  <a:alpha val="49000"/>
                </a:schemeClr>
              </a:gs>
              <a:gs pos="100000">
                <a:schemeClr val="bg1">
                  <a:alpha val="32000"/>
                </a:schemeClr>
              </a:gs>
            </a:gsLst>
            <a:lin ang="16200000" scaled="0"/>
            <a:tileRect/>
          </a:gra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SzPct val="100000"/>
              <a:buFont typeface="Arial" pitchFamily="34" charset="0"/>
              <a:buChar char="•"/>
              <a:defRPr/>
            </a:pPr>
            <a:r>
              <a:rPr lang="fr-CA" sz="1000" b="1" kern="100" dirty="0">
                <a:solidFill>
                  <a:schemeClr val="tx1"/>
                </a:solidFill>
              </a:rPr>
              <a:t> Lean body mass</a:t>
            </a:r>
          </a:p>
          <a:p>
            <a:pPr>
              <a:buSzPct val="100000"/>
              <a:buFont typeface="Arial" pitchFamily="34" charset="0"/>
              <a:buChar char="•"/>
              <a:defRPr/>
            </a:pPr>
            <a:r>
              <a:rPr lang="fr-CA" sz="1000" b="1" kern="100" dirty="0">
                <a:solidFill>
                  <a:schemeClr val="tx1"/>
                </a:solidFill>
              </a:rPr>
              <a:t> Fat stores</a:t>
            </a:r>
          </a:p>
          <a:p>
            <a:pPr>
              <a:buSzPct val="100000"/>
              <a:buFont typeface="Arial" pitchFamily="34" charset="0"/>
              <a:buChar char="•"/>
              <a:defRPr/>
            </a:pPr>
            <a:r>
              <a:rPr lang="fr-CA" sz="1000" b="1" kern="100" dirty="0">
                <a:solidFill>
                  <a:schemeClr val="tx1"/>
                </a:solidFill>
              </a:rPr>
              <a:t> CHO stores</a:t>
            </a:r>
          </a:p>
        </p:txBody>
      </p:sp>
      <p:sp>
        <p:nvSpPr>
          <p:cNvPr id="14356" name="Rectangle 37"/>
          <p:cNvSpPr>
            <a:spLocks noChangeArrowheads="1"/>
          </p:cNvSpPr>
          <p:nvPr/>
        </p:nvSpPr>
        <p:spPr bwMode="auto">
          <a:xfrm>
            <a:off x="5778500" y="6272213"/>
            <a:ext cx="3127375" cy="450850"/>
          </a:xfrm>
          <a:prstGeom prst="rect">
            <a:avLst/>
          </a:prstGeom>
          <a:solidFill>
            <a:srgbClr val="D8ECEA">
              <a:alpha val="89018"/>
            </a:srgbClr>
          </a:solidFill>
          <a:ln w="9525">
            <a:miter lim="800000"/>
            <a:headEnd/>
            <a:tailEnd/>
          </a:ln>
          <a:scene3d>
            <a:camera prst="legacyObliqueTopRight"/>
            <a:lightRig rig="legacyFlat4" dir="b"/>
          </a:scene3d>
          <a:sp3d extrusionH="201600" prstMaterial="legacyMatte">
            <a:bevelT w="13500" h="13500" prst="angle"/>
            <a:bevelB w="13500" h="13500" prst="angle"/>
            <a:extrusionClr>
              <a:srgbClr val="D8ECEA"/>
            </a:extrusionClr>
          </a:sp3d>
        </p:spPr>
        <p:txBody>
          <a:bodyPr anchor="ctr">
            <a:flatTx/>
          </a:bodyPr>
          <a:lstStyle/>
          <a:p>
            <a:r>
              <a:rPr lang="en-US" sz="1000"/>
              <a:t>Adapted from Bray GA et al. Handbook of Obesity 1998 pp.427-460</a:t>
            </a:r>
          </a:p>
        </p:txBody>
      </p:sp>
      <p:sp>
        <p:nvSpPr>
          <p:cNvPr id="43" name="ZoneTexte 42"/>
          <p:cNvSpPr txBox="1"/>
          <p:nvPr/>
        </p:nvSpPr>
        <p:spPr>
          <a:xfrm>
            <a:off x="5211763" y="2249488"/>
            <a:ext cx="1319212" cy="230187"/>
          </a:xfrm>
          <a:prstGeom prst="rect">
            <a:avLst/>
          </a:prstGeom>
          <a:noFill/>
        </p:spPr>
        <p:txBody>
          <a:bodyPr wrap="none">
            <a:spAutoFit/>
          </a:bodyPr>
          <a:lstStyle/>
          <a:p>
            <a:pPr>
              <a:defRPr/>
            </a:pPr>
            <a:r>
              <a:rPr lang="fr-CA" sz="900" b="1" dirty="0" err="1">
                <a:solidFill>
                  <a:srgbClr val="C00000"/>
                </a:solidFill>
                <a:effectLst>
                  <a:outerShdw blurRad="38100" dist="38100" dir="2700000" algn="tl">
                    <a:srgbClr val="000000">
                      <a:alpha val="43137"/>
                    </a:srgbClr>
                  </a:outerShdw>
                </a:effectLst>
              </a:rPr>
              <a:t>Learned</a:t>
            </a:r>
            <a:r>
              <a:rPr lang="fr-CA" sz="900" b="1" dirty="0">
                <a:solidFill>
                  <a:srgbClr val="C00000"/>
                </a:solidFill>
                <a:effectLst>
                  <a:outerShdw blurRad="38100" dist="38100" dir="2700000" algn="tl">
                    <a:srgbClr val="000000">
                      <a:alpha val="43137"/>
                    </a:srgbClr>
                  </a:outerShdw>
                </a:effectLst>
              </a:rPr>
              <a:t> </a:t>
            </a:r>
            <a:r>
              <a:rPr lang="fr-CA" sz="900" b="1" dirty="0" err="1">
                <a:solidFill>
                  <a:srgbClr val="C00000"/>
                </a:solidFill>
                <a:effectLst>
                  <a:outerShdw blurRad="38100" dist="38100" dir="2700000" algn="tl">
                    <a:srgbClr val="000000">
                      <a:alpha val="43137"/>
                    </a:srgbClr>
                  </a:outerShdw>
                </a:effectLst>
              </a:rPr>
              <a:t>preferences</a:t>
            </a:r>
            <a:endParaRPr lang="fr-CA" sz="900" b="1" dirty="0">
              <a:solidFill>
                <a:srgbClr val="C00000"/>
              </a:solidFill>
              <a:effectLst>
                <a:outerShdw blurRad="38100" dist="38100" dir="2700000" algn="tl">
                  <a:srgbClr val="000000">
                    <a:alpha val="43137"/>
                  </a:srgbClr>
                </a:outerShdw>
              </a:effectLst>
            </a:endParaRPr>
          </a:p>
        </p:txBody>
      </p:sp>
      <p:sp>
        <p:nvSpPr>
          <p:cNvPr id="44" name="ZoneTexte 43"/>
          <p:cNvSpPr txBox="1"/>
          <p:nvPr/>
        </p:nvSpPr>
        <p:spPr>
          <a:xfrm>
            <a:off x="5218113" y="2540000"/>
            <a:ext cx="742950" cy="230188"/>
          </a:xfrm>
          <a:prstGeom prst="rect">
            <a:avLst/>
          </a:prstGeom>
          <a:noFill/>
        </p:spPr>
        <p:txBody>
          <a:bodyPr wrap="none">
            <a:spAutoFit/>
          </a:bodyPr>
          <a:lstStyle/>
          <a:p>
            <a:pPr>
              <a:defRPr/>
            </a:pPr>
            <a:r>
              <a:rPr lang="fr-CA" sz="900" b="1" dirty="0">
                <a:solidFill>
                  <a:srgbClr val="C00000"/>
                </a:solidFill>
                <a:effectLst>
                  <a:outerShdw blurRad="38100" dist="38100" dir="2700000" algn="tl">
                    <a:srgbClr val="000000">
                      <a:alpha val="43137"/>
                    </a:srgbClr>
                  </a:outerShdw>
                </a:effectLst>
              </a:rPr>
              <a:t>Aversions</a:t>
            </a:r>
          </a:p>
        </p:txBody>
      </p:sp>
      <p:sp>
        <p:nvSpPr>
          <p:cNvPr id="45" name="ZoneTexte 44"/>
          <p:cNvSpPr txBox="1"/>
          <p:nvPr/>
        </p:nvSpPr>
        <p:spPr>
          <a:xfrm>
            <a:off x="6169025" y="3644900"/>
            <a:ext cx="1076325" cy="369888"/>
          </a:xfrm>
          <a:prstGeom prst="rect">
            <a:avLst/>
          </a:prstGeom>
          <a:noFill/>
        </p:spPr>
        <p:txBody>
          <a:bodyPr wrap="none">
            <a:spAutoFit/>
          </a:bodyPr>
          <a:lstStyle/>
          <a:p>
            <a:pPr>
              <a:defRPr/>
            </a:pPr>
            <a:r>
              <a:rPr lang="fr-CA" sz="900" b="1" dirty="0" err="1">
                <a:solidFill>
                  <a:srgbClr val="C00000"/>
                </a:solidFill>
                <a:effectLst>
                  <a:outerShdw blurRad="38100" dist="38100" dir="2700000" algn="tl">
                    <a:srgbClr val="000000">
                      <a:alpha val="43137"/>
                    </a:srgbClr>
                  </a:outerShdw>
                </a:effectLst>
              </a:rPr>
              <a:t>Postingestional</a:t>
            </a:r>
            <a:r>
              <a:rPr lang="fr-CA" sz="900" b="1" dirty="0">
                <a:solidFill>
                  <a:srgbClr val="C00000"/>
                </a:solidFill>
                <a:effectLst>
                  <a:outerShdw blurRad="38100" dist="38100" dir="2700000" algn="tl">
                    <a:srgbClr val="000000">
                      <a:alpha val="43137"/>
                    </a:srgbClr>
                  </a:outerShdw>
                </a:effectLst>
              </a:rPr>
              <a:t> </a:t>
            </a:r>
          </a:p>
          <a:p>
            <a:pPr>
              <a:defRPr/>
            </a:pPr>
            <a:r>
              <a:rPr lang="fr-CA" sz="900" b="1" dirty="0">
                <a:solidFill>
                  <a:srgbClr val="C00000"/>
                </a:solidFill>
                <a:effectLst>
                  <a:outerShdw blurRad="38100" dist="38100" dir="2700000" algn="tl">
                    <a:srgbClr val="000000">
                      <a:alpha val="43137"/>
                    </a:srgbClr>
                  </a:outerShdw>
                </a:effectLst>
              </a:rPr>
              <a:t>feedback</a:t>
            </a:r>
          </a:p>
        </p:txBody>
      </p:sp>
      <p:sp>
        <p:nvSpPr>
          <p:cNvPr id="46" name="ZoneTexte 45"/>
          <p:cNvSpPr txBox="1"/>
          <p:nvPr/>
        </p:nvSpPr>
        <p:spPr>
          <a:xfrm>
            <a:off x="5711825" y="4999038"/>
            <a:ext cx="1089025" cy="230187"/>
          </a:xfrm>
          <a:prstGeom prst="rect">
            <a:avLst/>
          </a:prstGeom>
          <a:noFill/>
        </p:spPr>
        <p:txBody>
          <a:bodyPr wrap="none">
            <a:spAutoFit/>
          </a:bodyPr>
          <a:lstStyle/>
          <a:p>
            <a:pPr>
              <a:defRPr/>
            </a:pPr>
            <a:r>
              <a:rPr lang="fr-CA" sz="900" b="1" dirty="0" err="1">
                <a:solidFill>
                  <a:srgbClr val="C00000"/>
                </a:solidFill>
                <a:effectLst>
                  <a:outerShdw blurRad="38100" dist="38100" dir="2700000" algn="tl">
                    <a:srgbClr val="000000">
                      <a:alpha val="43137"/>
                    </a:srgbClr>
                  </a:outerShdw>
                </a:effectLst>
              </a:rPr>
              <a:t>Specific</a:t>
            </a:r>
            <a:r>
              <a:rPr lang="fr-CA" sz="900" b="1" dirty="0">
                <a:solidFill>
                  <a:srgbClr val="C00000"/>
                </a:solidFill>
                <a:effectLst>
                  <a:outerShdw blurRad="38100" dist="38100" dir="2700000" algn="tl">
                    <a:srgbClr val="000000">
                      <a:alpha val="43137"/>
                    </a:srgbClr>
                  </a:outerShdw>
                </a:effectLst>
              </a:rPr>
              <a:t> </a:t>
            </a:r>
            <a:r>
              <a:rPr lang="fr-CA" sz="900" b="1" dirty="0" err="1">
                <a:solidFill>
                  <a:srgbClr val="C00000"/>
                </a:solidFill>
                <a:effectLst>
                  <a:outerShdw blurRad="38100" dist="38100" dir="2700000" algn="tl">
                    <a:srgbClr val="000000">
                      <a:alpha val="43137"/>
                    </a:srgbClr>
                  </a:outerShdw>
                </a:effectLst>
              </a:rPr>
              <a:t>nutrient</a:t>
            </a:r>
            <a:endParaRPr lang="fr-CA" sz="900" b="1" dirty="0">
              <a:solidFill>
                <a:srgbClr val="C00000"/>
              </a:solidFill>
              <a:effectLst>
                <a:outerShdw blurRad="38100" dist="38100" dir="2700000" algn="tl">
                  <a:srgbClr val="000000">
                    <a:alpha val="43137"/>
                  </a:srgbClr>
                </a:outerShdw>
              </a:effectLst>
            </a:endParaRPr>
          </a:p>
        </p:txBody>
      </p:sp>
      <p:sp>
        <p:nvSpPr>
          <p:cNvPr id="47" name="ZoneTexte 46"/>
          <p:cNvSpPr txBox="1"/>
          <p:nvPr/>
        </p:nvSpPr>
        <p:spPr>
          <a:xfrm>
            <a:off x="5711825" y="5181600"/>
            <a:ext cx="812800" cy="230188"/>
          </a:xfrm>
          <a:prstGeom prst="rect">
            <a:avLst/>
          </a:prstGeom>
          <a:noFill/>
        </p:spPr>
        <p:txBody>
          <a:bodyPr wrap="none">
            <a:spAutoFit/>
          </a:bodyPr>
          <a:lstStyle/>
          <a:p>
            <a:pPr>
              <a:defRPr/>
            </a:pPr>
            <a:r>
              <a:rPr lang="fr-CA" sz="900" b="1" dirty="0" err="1">
                <a:solidFill>
                  <a:srgbClr val="C00000"/>
                </a:solidFill>
                <a:effectLst>
                  <a:outerShdw blurRad="38100" dist="38100" dir="2700000" algn="tl">
                    <a:srgbClr val="000000">
                      <a:alpha val="43137"/>
                    </a:srgbClr>
                  </a:outerShdw>
                </a:effectLst>
              </a:rPr>
              <a:t>Energy</a:t>
            </a:r>
            <a:r>
              <a:rPr lang="fr-CA" sz="900" b="1" dirty="0">
                <a:solidFill>
                  <a:srgbClr val="C00000"/>
                </a:solidFill>
                <a:effectLst>
                  <a:outerShdw blurRad="38100" dist="38100" dir="2700000" algn="tl">
                    <a:srgbClr val="000000">
                      <a:alpha val="43137"/>
                    </a:srgbClr>
                  </a:outerShdw>
                </a:effectLst>
              </a:rPr>
              <a:t> flux</a:t>
            </a:r>
          </a:p>
        </p:txBody>
      </p:sp>
      <p:sp>
        <p:nvSpPr>
          <p:cNvPr id="48" name="ZoneTexte 47"/>
          <p:cNvSpPr txBox="1"/>
          <p:nvPr/>
        </p:nvSpPr>
        <p:spPr>
          <a:xfrm>
            <a:off x="2924175" y="5218113"/>
            <a:ext cx="460375" cy="230187"/>
          </a:xfrm>
          <a:prstGeom prst="rect">
            <a:avLst/>
          </a:prstGeom>
          <a:noFill/>
        </p:spPr>
        <p:txBody>
          <a:bodyPr wrap="none">
            <a:spAutoFit/>
          </a:bodyPr>
          <a:lstStyle/>
          <a:p>
            <a:pPr>
              <a:defRPr/>
            </a:pPr>
            <a:r>
              <a:rPr lang="fr-CA" sz="900" b="1" dirty="0" err="1">
                <a:solidFill>
                  <a:srgbClr val="C00000"/>
                </a:solidFill>
                <a:effectLst>
                  <a:outerShdw blurRad="38100" dist="38100" dir="2700000" algn="tl">
                    <a:srgbClr val="000000">
                      <a:alpha val="43137"/>
                    </a:srgbClr>
                  </a:outerShdw>
                </a:effectLst>
              </a:rPr>
              <a:t>Liver</a:t>
            </a:r>
            <a:endParaRPr lang="fr-CA" sz="900" b="1" dirty="0">
              <a:solidFill>
                <a:srgbClr val="C00000"/>
              </a:solidFill>
              <a:effectLst>
                <a:outerShdw blurRad="38100" dist="38100" dir="2700000" algn="tl">
                  <a:srgbClr val="000000">
                    <a:alpha val="43137"/>
                  </a:srgbClr>
                </a:outerShdw>
              </a:effectLst>
            </a:endParaRPr>
          </a:p>
        </p:txBody>
      </p:sp>
      <p:cxnSp>
        <p:nvCxnSpPr>
          <p:cNvPr id="51" name="Connecteur droit avec flèche 50"/>
          <p:cNvCxnSpPr/>
          <p:nvPr/>
        </p:nvCxnSpPr>
        <p:spPr>
          <a:xfrm rot="10800000" flipV="1">
            <a:off x="2330450" y="1408113"/>
            <a:ext cx="287338" cy="1524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nvCxnSpPr>
        <p:spPr>
          <a:xfrm rot="3480000" flipV="1">
            <a:off x="6481763" y="1398588"/>
            <a:ext cx="285750" cy="1524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Connecteur droit avec flèche 54"/>
          <p:cNvCxnSpPr/>
          <p:nvPr/>
        </p:nvCxnSpPr>
        <p:spPr>
          <a:xfrm>
            <a:off x="2393950" y="2170113"/>
            <a:ext cx="1612900" cy="15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p:nvPr/>
        </p:nvCxnSpPr>
        <p:spPr>
          <a:xfrm rot="10800000">
            <a:off x="2393950" y="2303463"/>
            <a:ext cx="1612900" cy="1587"/>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Connecteur en angle 57"/>
          <p:cNvCxnSpPr/>
          <p:nvPr/>
        </p:nvCxnSpPr>
        <p:spPr>
          <a:xfrm flipV="1">
            <a:off x="2420938" y="2474913"/>
            <a:ext cx="1657350" cy="1039812"/>
          </a:xfrm>
          <a:prstGeom prst="bentConnector3">
            <a:avLst>
              <a:gd name="adj1" fmla="val 44595"/>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Connecteur en angle 76"/>
          <p:cNvCxnSpPr/>
          <p:nvPr/>
        </p:nvCxnSpPr>
        <p:spPr>
          <a:xfrm rot="16200000" flipV="1">
            <a:off x="1533525" y="3640138"/>
            <a:ext cx="1728787" cy="2268538"/>
          </a:xfrm>
          <a:prstGeom prst="bentConnector3">
            <a:avLst>
              <a:gd name="adj1" fmla="val -254"/>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7" name="Connecteur en angle 96"/>
          <p:cNvCxnSpPr/>
          <p:nvPr/>
        </p:nvCxnSpPr>
        <p:spPr>
          <a:xfrm rot="10800000">
            <a:off x="4813300" y="4608513"/>
            <a:ext cx="1874838" cy="590550"/>
          </a:xfrm>
          <a:prstGeom prst="bentConnector3">
            <a:avLst>
              <a:gd name="adj1" fmla="val 55742"/>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9" name="Connecteur en angle 98"/>
          <p:cNvCxnSpPr/>
          <p:nvPr/>
        </p:nvCxnSpPr>
        <p:spPr>
          <a:xfrm rot="10800000">
            <a:off x="5130800" y="4033838"/>
            <a:ext cx="1655763" cy="592137"/>
          </a:xfrm>
          <a:prstGeom prst="bentConnector3">
            <a:avLst>
              <a:gd name="adj1" fmla="val 47265"/>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1" name="Connecteur en angle 100"/>
          <p:cNvCxnSpPr/>
          <p:nvPr/>
        </p:nvCxnSpPr>
        <p:spPr>
          <a:xfrm rot="10800000">
            <a:off x="4591050" y="2800350"/>
            <a:ext cx="2124075" cy="1260475"/>
          </a:xfrm>
          <a:prstGeom prst="bentConnector3">
            <a:avLst>
              <a:gd name="adj1" fmla="val 27767"/>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5" name="Connecteur en angle 104"/>
          <p:cNvCxnSpPr/>
          <p:nvPr/>
        </p:nvCxnSpPr>
        <p:spPr>
          <a:xfrm rot="10800000">
            <a:off x="5067300" y="2454275"/>
            <a:ext cx="1692275" cy="719138"/>
          </a:xfrm>
          <a:prstGeom prst="bentConnector3">
            <a:avLst>
              <a:gd name="adj1" fmla="val 2177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7" name="Connecteur en angle 106"/>
          <p:cNvCxnSpPr/>
          <p:nvPr/>
        </p:nvCxnSpPr>
        <p:spPr>
          <a:xfrm>
            <a:off x="5191125" y="2573338"/>
            <a:ext cx="1619250" cy="719137"/>
          </a:xfrm>
          <a:prstGeom prst="bentConnector3">
            <a:avLst>
              <a:gd name="adj1" fmla="val 66392"/>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0" name="Forme libre 129"/>
          <p:cNvSpPr/>
          <p:nvPr/>
        </p:nvSpPr>
        <p:spPr>
          <a:xfrm>
            <a:off x="2967038" y="4151313"/>
            <a:ext cx="968375" cy="1344612"/>
          </a:xfrm>
          <a:custGeom>
            <a:avLst/>
            <a:gdLst>
              <a:gd name="connsiteX0" fmla="*/ 735106 w 735106"/>
              <a:gd name="connsiteY0" fmla="*/ 0 h 1353670"/>
              <a:gd name="connsiteX1" fmla="*/ 8965 w 735106"/>
              <a:gd name="connsiteY1" fmla="*/ 0 h 1353670"/>
              <a:gd name="connsiteX2" fmla="*/ 0 w 735106"/>
              <a:gd name="connsiteY2" fmla="*/ 1344706 h 1353670"/>
              <a:gd name="connsiteX3" fmla="*/ 313765 w 735106"/>
              <a:gd name="connsiteY3" fmla="*/ 1344706 h 1353670"/>
              <a:gd name="connsiteX4" fmla="*/ 286871 w 735106"/>
              <a:gd name="connsiteY4" fmla="*/ 1353670 h 1353670"/>
              <a:gd name="connsiteX0" fmla="*/ 735106 w 735106"/>
              <a:gd name="connsiteY0" fmla="*/ 0 h 1344706"/>
              <a:gd name="connsiteX1" fmla="*/ 8965 w 735106"/>
              <a:gd name="connsiteY1" fmla="*/ 0 h 1344706"/>
              <a:gd name="connsiteX2" fmla="*/ 0 w 735106"/>
              <a:gd name="connsiteY2" fmla="*/ 1344706 h 1344706"/>
              <a:gd name="connsiteX3" fmla="*/ 313765 w 735106"/>
              <a:gd name="connsiteY3" fmla="*/ 1344706 h 1344706"/>
              <a:gd name="connsiteX0" fmla="*/ 735106 w 735106"/>
              <a:gd name="connsiteY0" fmla="*/ 0 h 1344706"/>
              <a:gd name="connsiteX1" fmla="*/ 8965 w 735106"/>
              <a:gd name="connsiteY1" fmla="*/ 0 h 1344706"/>
              <a:gd name="connsiteX2" fmla="*/ 0 w 735106"/>
              <a:gd name="connsiteY2" fmla="*/ 1344706 h 1344706"/>
              <a:gd name="connsiteX3" fmla="*/ 313765 w 735106"/>
              <a:gd name="connsiteY3" fmla="*/ 1344706 h 1344706"/>
              <a:gd name="connsiteX0" fmla="*/ 735106 w 735106"/>
              <a:gd name="connsiteY0" fmla="*/ 0 h 1344706"/>
              <a:gd name="connsiteX1" fmla="*/ 8965 w 735106"/>
              <a:gd name="connsiteY1" fmla="*/ 0 h 1344706"/>
              <a:gd name="connsiteX2" fmla="*/ 0 w 735106"/>
              <a:gd name="connsiteY2" fmla="*/ 1344706 h 1344706"/>
              <a:gd name="connsiteX3" fmla="*/ 395443 w 735106"/>
              <a:gd name="connsiteY3" fmla="*/ 1344706 h 1344706"/>
            </a:gdLst>
            <a:ahLst/>
            <a:cxnLst>
              <a:cxn ang="0">
                <a:pos x="connsiteX0" y="connsiteY0"/>
              </a:cxn>
              <a:cxn ang="0">
                <a:pos x="connsiteX1" y="connsiteY1"/>
              </a:cxn>
              <a:cxn ang="0">
                <a:pos x="connsiteX2" y="connsiteY2"/>
              </a:cxn>
              <a:cxn ang="0">
                <a:pos x="connsiteX3" y="connsiteY3"/>
              </a:cxn>
            </a:cxnLst>
            <a:rect l="l" t="t" r="r" b="b"/>
            <a:pathLst>
              <a:path w="735106" h="1344706">
                <a:moveTo>
                  <a:pt x="735106" y="0"/>
                </a:moveTo>
                <a:lnTo>
                  <a:pt x="8965" y="0"/>
                </a:lnTo>
                <a:cubicBezTo>
                  <a:pt x="5977" y="448235"/>
                  <a:pt x="2988" y="896471"/>
                  <a:pt x="0" y="1344706"/>
                </a:cubicBezTo>
                <a:lnTo>
                  <a:pt x="395443" y="1344706"/>
                </a:lnTo>
              </a:path>
            </a:pathLst>
          </a:cu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cxnSp>
        <p:nvCxnSpPr>
          <p:cNvPr id="57" name="Connecteur droit avec flèche 56"/>
          <p:cNvCxnSpPr/>
          <p:nvPr/>
        </p:nvCxnSpPr>
        <p:spPr>
          <a:xfrm rot="7020000" flipV="1">
            <a:off x="7694613" y="2276475"/>
            <a:ext cx="285750" cy="1524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Connecteur droit avec flèche 58"/>
          <p:cNvCxnSpPr/>
          <p:nvPr/>
        </p:nvCxnSpPr>
        <p:spPr>
          <a:xfrm rot="8040000" flipV="1">
            <a:off x="7765256" y="3704432"/>
            <a:ext cx="144463" cy="1524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Connecteur droit avec flèche 61"/>
          <p:cNvCxnSpPr/>
          <p:nvPr/>
        </p:nvCxnSpPr>
        <p:spPr>
          <a:xfrm rot="8040000" flipV="1">
            <a:off x="7765257" y="4842669"/>
            <a:ext cx="144462" cy="1524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Connecteur droit avec flèche 62"/>
          <p:cNvCxnSpPr/>
          <p:nvPr/>
        </p:nvCxnSpPr>
        <p:spPr>
          <a:xfrm rot="8040000" flipV="1">
            <a:off x="7765256" y="4269582"/>
            <a:ext cx="144463" cy="1524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22" presetClass="entr" presetSubtype="8"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Graphique 54"/>
          <p:cNvGraphicFramePr>
            <a:graphicFrameLocks/>
          </p:cNvGraphicFramePr>
          <p:nvPr/>
        </p:nvGraphicFramePr>
        <p:xfrm>
          <a:off x="-392113" y="904875"/>
          <a:ext cx="12484101" cy="5953125"/>
        </p:xfrm>
        <a:graphic>
          <a:graphicData uri="http://schemas.openxmlformats.org/presentationml/2006/ole">
            <mc:AlternateContent xmlns:mc="http://schemas.openxmlformats.org/markup-compatibility/2006">
              <mc:Choice xmlns:v="urn:schemas-microsoft-com:vml" Requires="v">
                <p:oleObj spid="_x0000_s2051" name="Graphique" r:id="rId3" imgW="8743892" imgH="4791139" progId="Excel.Sheet.8">
                  <p:embed/>
                </p:oleObj>
              </mc:Choice>
              <mc:Fallback>
                <p:oleObj name="Graphique" r:id="rId3" imgW="8743892" imgH="4791139" progId="Excel.Sheet.8">
                  <p:embed/>
                  <p:pic>
                    <p:nvPicPr>
                      <p:cNvPr id="0" name="Graphique 5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113" y="904875"/>
                        <a:ext cx="12484101" cy="5953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1" name="Titre 1"/>
          <p:cNvSpPr>
            <a:spLocks noGrp="1"/>
          </p:cNvSpPr>
          <p:nvPr>
            <p:ph type="title"/>
          </p:nvPr>
        </p:nvSpPr>
        <p:spPr>
          <a:xfrm>
            <a:off x="238125" y="-36513"/>
            <a:ext cx="8485188" cy="877888"/>
          </a:xfrm>
        </p:spPr>
        <p:txBody>
          <a:bodyPr/>
          <a:lstStyle/>
          <a:p>
            <a:r>
              <a:rPr lang="en-US" sz="1700">
                <a:solidFill>
                  <a:schemeClr val="tx1"/>
                </a:solidFill>
              </a:rPr>
              <a:t>COMPONENTS OF TOTAL ENERGY EXPENDITURE IN AN INITIALLY SEDENTARY MAN EATING 2800 KCAL/DAY (A), WHO INCREASES PHYSICAL ACTIVITY (B); WHO ADDS DAILY PHYSICAL EXERCISE (C)</a:t>
            </a:r>
            <a:endParaRPr lang="fr-FR" sz="1700">
              <a:solidFill>
                <a:schemeClr val="tx1"/>
              </a:solidFill>
            </a:endParaRPr>
          </a:p>
        </p:txBody>
      </p:sp>
      <p:sp>
        <p:nvSpPr>
          <p:cNvPr id="5" name="Rogner un rectangle à un seul coin 4"/>
          <p:cNvSpPr/>
          <p:nvPr/>
        </p:nvSpPr>
        <p:spPr>
          <a:xfrm flipH="1">
            <a:off x="2277133" y="937155"/>
            <a:ext cx="1124712" cy="255600"/>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1400" b="1" dirty="0">
                <a:solidFill>
                  <a:schemeClr val="tx1"/>
                </a:solidFill>
              </a:rPr>
              <a:t>2800 kcal</a:t>
            </a:r>
          </a:p>
        </p:txBody>
      </p:sp>
      <p:sp>
        <p:nvSpPr>
          <p:cNvPr id="6" name="Rogner un rectangle à un seul coin 5"/>
          <p:cNvSpPr/>
          <p:nvPr/>
        </p:nvSpPr>
        <p:spPr>
          <a:xfrm flipH="1">
            <a:off x="4378315" y="937155"/>
            <a:ext cx="1124712" cy="255600"/>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1400" b="1" dirty="0">
                <a:solidFill>
                  <a:schemeClr val="tx1"/>
                </a:solidFill>
              </a:rPr>
              <a:t>3000 kcal</a:t>
            </a:r>
          </a:p>
        </p:txBody>
      </p:sp>
      <p:sp>
        <p:nvSpPr>
          <p:cNvPr id="7" name="Rogner un rectangle à un seul coin 6"/>
          <p:cNvSpPr/>
          <p:nvPr/>
        </p:nvSpPr>
        <p:spPr>
          <a:xfrm flipH="1">
            <a:off x="6436364" y="937261"/>
            <a:ext cx="1124712" cy="255388"/>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CA" sz="1400" b="1" dirty="0">
                <a:solidFill>
                  <a:schemeClr val="tx1"/>
                </a:solidFill>
              </a:rPr>
              <a:t>3200 kcal</a:t>
            </a:r>
          </a:p>
        </p:txBody>
      </p:sp>
      <p:grpSp>
        <p:nvGrpSpPr>
          <p:cNvPr id="2061" name="Groupe 9"/>
          <p:cNvGrpSpPr>
            <a:grpSpLocks/>
          </p:cNvGrpSpPr>
          <p:nvPr/>
        </p:nvGrpSpPr>
        <p:grpSpPr bwMode="auto">
          <a:xfrm>
            <a:off x="1657350" y="1711325"/>
            <a:ext cx="1100138" cy="427038"/>
            <a:chOff x="1889760" y="1850136"/>
            <a:chExt cx="1100328" cy="426720"/>
          </a:xfrm>
        </p:grpSpPr>
        <p:sp>
          <p:nvSpPr>
            <p:cNvPr id="8" name="Rogner un rectangle à un seul coin 7"/>
            <p:cNvSpPr/>
            <p:nvPr/>
          </p:nvSpPr>
          <p:spPr>
            <a:xfrm flipH="1">
              <a:off x="1889760" y="1850136"/>
              <a:ext cx="1100328" cy="426720"/>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400" b="1" dirty="0">
                  <a:solidFill>
                    <a:schemeClr val="tx1"/>
                  </a:solidFill>
                </a:rPr>
                <a:t>30%</a:t>
              </a:r>
            </a:p>
            <a:p>
              <a:pPr algn="ctr">
                <a:lnSpc>
                  <a:spcPts val="1500"/>
                </a:lnSpc>
                <a:defRPr/>
              </a:pPr>
              <a:r>
                <a:rPr lang="fr-CA" sz="1400" b="1" dirty="0">
                  <a:solidFill>
                    <a:schemeClr val="tx1"/>
                  </a:solidFill>
                </a:rPr>
                <a:t>840 kcal</a:t>
              </a:r>
            </a:p>
          </p:txBody>
        </p:sp>
        <p:sp>
          <p:nvSpPr>
            <p:cNvPr id="9" name="Triangle rectangle 8"/>
            <p:cNvSpPr/>
            <p:nvPr/>
          </p:nvSpPr>
          <p:spPr>
            <a:xfrm flipH="1">
              <a:off x="2845600" y="2124569"/>
              <a:ext cx="101618" cy="109455"/>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pSp>
      <p:grpSp>
        <p:nvGrpSpPr>
          <p:cNvPr id="2062" name="Groupe 10"/>
          <p:cNvGrpSpPr>
            <a:grpSpLocks/>
          </p:cNvGrpSpPr>
          <p:nvPr/>
        </p:nvGrpSpPr>
        <p:grpSpPr bwMode="auto">
          <a:xfrm>
            <a:off x="1657350" y="2379663"/>
            <a:ext cx="1100138" cy="427037"/>
            <a:chOff x="1889760" y="1850136"/>
            <a:chExt cx="1100328" cy="426720"/>
          </a:xfrm>
        </p:grpSpPr>
        <p:sp>
          <p:nvSpPr>
            <p:cNvPr id="12" name="Rogner un rectangle à un seul coin 11"/>
            <p:cNvSpPr/>
            <p:nvPr/>
          </p:nvSpPr>
          <p:spPr>
            <a:xfrm flipH="1">
              <a:off x="1889760" y="1850136"/>
              <a:ext cx="1100328" cy="426720"/>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400" b="1" dirty="0">
                  <a:solidFill>
                    <a:schemeClr val="tx1"/>
                  </a:solidFill>
                </a:rPr>
                <a:t>10%</a:t>
              </a:r>
            </a:p>
            <a:p>
              <a:pPr algn="ctr">
                <a:lnSpc>
                  <a:spcPts val="1500"/>
                </a:lnSpc>
                <a:defRPr/>
              </a:pPr>
              <a:r>
                <a:rPr lang="fr-CA" sz="1400" b="1" dirty="0">
                  <a:solidFill>
                    <a:schemeClr val="tx1"/>
                  </a:solidFill>
                </a:rPr>
                <a:t>280 kcal</a:t>
              </a:r>
            </a:p>
          </p:txBody>
        </p:sp>
        <p:sp>
          <p:nvSpPr>
            <p:cNvPr id="13" name="Triangle rectangle 12"/>
            <p:cNvSpPr/>
            <p:nvPr/>
          </p:nvSpPr>
          <p:spPr>
            <a:xfrm flipH="1">
              <a:off x="2845600" y="2124569"/>
              <a:ext cx="101618" cy="109457"/>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pSp>
      <p:grpSp>
        <p:nvGrpSpPr>
          <p:cNvPr id="2063" name="Groupe 13"/>
          <p:cNvGrpSpPr>
            <a:grpSpLocks/>
          </p:cNvGrpSpPr>
          <p:nvPr/>
        </p:nvGrpSpPr>
        <p:grpSpPr bwMode="auto">
          <a:xfrm>
            <a:off x="1657350" y="3573463"/>
            <a:ext cx="1100138" cy="427037"/>
            <a:chOff x="1889760" y="1850136"/>
            <a:chExt cx="1100328" cy="426720"/>
          </a:xfrm>
        </p:grpSpPr>
        <p:sp>
          <p:nvSpPr>
            <p:cNvPr id="15" name="Rogner un rectangle à un seul coin 14"/>
            <p:cNvSpPr/>
            <p:nvPr/>
          </p:nvSpPr>
          <p:spPr>
            <a:xfrm flipH="1">
              <a:off x="1889760" y="1850136"/>
              <a:ext cx="1100328" cy="426720"/>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400" b="1" dirty="0">
                  <a:solidFill>
                    <a:schemeClr val="tx1"/>
                  </a:solidFill>
                </a:rPr>
                <a:t>60%</a:t>
              </a:r>
            </a:p>
            <a:p>
              <a:pPr algn="ctr">
                <a:lnSpc>
                  <a:spcPts val="1500"/>
                </a:lnSpc>
                <a:defRPr/>
              </a:pPr>
              <a:r>
                <a:rPr lang="fr-CA" sz="1400" b="1" dirty="0">
                  <a:solidFill>
                    <a:schemeClr val="tx1"/>
                  </a:solidFill>
                </a:rPr>
                <a:t>1680 kcal</a:t>
              </a:r>
            </a:p>
          </p:txBody>
        </p:sp>
        <p:sp>
          <p:nvSpPr>
            <p:cNvPr id="16" name="Triangle rectangle 15"/>
            <p:cNvSpPr/>
            <p:nvPr/>
          </p:nvSpPr>
          <p:spPr>
            <a:xfrm flipH="1">
              <a:off x="2845600" y="2124569"/>
              <a:ext cx="101618" cy="109457"/>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pSp>
      <p:grpSp>
        <p:nvGrpSpPr>
          <p:cNvPr id="2064" name="Groupe 16"/>
          <p:cNvGrpSpPr>
            <a:grpSpLocks/>
          </p:cNvGrpSpPr>
          <p:nvPr/>
        </p:nvGrpSpPr>
        <p:grpSpPr bwMode="auto">
          <a:xfrm>
            <a:off x="3719513" y="2020888"/>
            <a:ext cx="1100137" cy="427037"/>
            <a:chOff x="1889760" y="1850136"/>
            <a:chExt cx="1100328" cy="426720"/>
          </a:xfrm>
        </p:grpSpPr>
        <p:sp>
          <p:nvSpPr>
            <p:cNvPr id="18" name="Rogner un rectangle à un seul coin 17"/>
            <p:cNvSpPr/>
            <p:nvPr/>
          </p:nvSpPr>
          <p:spPr>
            <a:xfrm flipH="1">
              <a:off x="1889760" y="1850136"/>
              <a:ext cx="1100328" cy="426720"/>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400" b="1" dirty="0">
                  <a:solidFill>
                    <a:schemeClr val="tx1"/>
                  </a:solidFill>
                </a:rPr>
                <a:t>34.7%</a:t>
              </a:r>
            </a:p>
            <a:p>
              <a:pPr algn="ctr">
                <a:lnSpc>
                  <a:spcPts val="1500"/>
                </a:lnSpc>
                <a:defRPr/>
              </a:pPr>
              <a:r>
                <a:rPr lang="fr-CA" sz="1400" b="1" dirty="0">
                  <a:solidFill>
                    <a:schemeClr val="tx1"/>
                  </a:solidFill>
                </a:rPr>
                <a:t>1040 kcal</a:t>
              </a:r>
            </a:p>
          </p:txBody>
        </p:sp>
        <p:sp>
          <p:nvSpPr>
            <p:cNvPr id="19" name="Triangle rectangle 18"/>
            <p:cNvSpPr/>
            <p:nvPr/>
          </p:nvSpPr>
          <p:spPr>
            <a:xfrm flipH="1">
              <a:off x="2845601" y="2124569"/>
              <a:ext cx="101618" cy="109457"/>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pSp>
      <p:grpSp>
        <p:nvGrpSpPr>
          <p:cNvPr id="2065" name="Groupe 19"/>
          <p:cNvGrpSpPr>
            <a:grpSpLocks/>
          </p:cNvGrpSpPr>
          <p:nvPr/>
        </p:nvGrpSpPr>
        <p:grpSpPr bwMode="auto">
          <a:xfrm>
            <a:off x="3719513" y="2549525"/>
            <a:ext cx="1100137" cy="427038"/>
            <a:chOff x="1889760" y="1850136"/>
            <a:chExt cx="1100328" cy="426720"/>
          </a:xfrm>
        </p:grpSpPr>
        <p:sp>
          <p:nvSpPr>
            <p:cNvPr id="21" name="Rogner un rectangle à un seul coin 20"/>
            <p:cNvSpPr/>
            <p:nvPr/>
          </p:nvSpPr>
          <p:spPr>
            <a:xfrm flipH="1">
              <a:off x="1889760" y="1850136"/>
              <a:ext cx="1100328" cy="426720"/>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400" b="1" dirty="0">
                  <a:solidFill>
                    <a:schemeClr val="tx1"/>
                  </a:solidFill>
                </a:rPr>
                <a:t>9.3%</a:t>
              </a:r>
            </a:p>
            <a:p>
              <a:pPr algn="ctr">
                <a:lnSpc>
                  <a:spcPts val="1500"/>
                </a:lnSpc>
                <a:defRPr/>
              </a:pPr>
              <a:r>
                <a:rPr lang="fr-CA" sz="1400" b="1" dirty="0">
                  <a:solidFill>
                    <a:schemeClr val="tx1"/>
                  </a:solidFill>
                </a:rPr>
                <a:t>280 kcal</a:t>
              </a:r>
            </a:p>
          </p:txBody>
        </p:sp>
        <p:sp>
          <p:nvSpPr>
            <p:cNvPr id="22" name="Triangle rectangle 21"/>
            <p:cNvSpPr/>
            <p:nvPr/>
          </p:nvSpPr>
          <p:spPr>
            <a:xfrm flipH="1">
              <a:off x="2845601" y="2124569"/>
              <a:ext cx="101618" cy="109455"/>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pSp>
      <p:grpSp>
        <p:nvGrpSpPr>
          <p:cNvPr id="2066" name="Groupe 22"/>
          <p:cNvGrpSpPr>
            <a:grpSpLocks/>
          </p:cNvGrpSpPr>
          <p:nvPr/>
        </p:nvGrpSpPr>
        <p:grpSpPr bwMode="auto">
          <a:xfrm>
            <a:off x="3719513" y="3665538"/>
            <a:ext cx="1100137" cy="425450"/>
            <a:chOff x="1889760" y="1850136"/>
            <a:chExt cx="1100328" cy="426720"/>
          </a:xfrm>
        </p:grpSpPr>
        <p:sp>
          <p:nvSpPr>
            <p:cNvPr id="24" name="Rogner un rectangle à un seul coin 23"/>
            <p:cNvSpPr/>
            <p:nvPr/>
          </p:nvSpPr>
          <p:spPr>
            <a:xfrm flipH="1">
              <a:off x="1889760" y="1850136"/>
              <a:ext cx="1100328" cy="426720"/>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400" b="1" dirty="0">
                  <a:solidFill>
                    <a:schemeClr val="tx1"/>
                  </a:solidFill>
                </a:rPr>
                <a:t>56%</a:t>
              </a:r>
            </a:p>
            <a:p>
              <a:pPr algn="ctr">
                <a:lnSpc>
                  <a:spcPts val="1500"/>
                </a:lnSpc>
                <a:defRPr/>
              </a:pPr>
              <a:r>
                <a:rPr lang="fr-CA" sz="1400" b="1" dirty="0">
                  <a:solidFill>
                    <a:schemeClr val="tx1"/>
                  </a:solidFill>
                </a:rPr>
                <a:t>1680 kcal</a:t>
              </a:r>
            </a:p>
          </p:txBody>
        </p:sp>
        <p:sp>
          <p:nvSpPr>
            <p:cNvPr id="25" name="Triangle rectangle 24"/>
            <p:cNvSpPr/>
            <p:nvPr/>
          </p:nvSpPr>
          <p:spPr>
            <a:xfrm flipH="1">
              <a:off x="2845601" y="2124001"/>
              <a:ext cx="101618" cy="109864"/>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pSp>
      <p:grpSp>
        <p:nvGrpSpPr>
          <p:cNvPr id="2067" name="Groupe 25"/>
          <p:cNvGrpSpPr>
            <a:grpSpLocks/>
          </p:cNvGrpSpPr>
          <p:nvPr/>
        </p:nvGrpSpPr>
        <p:grpSpPr bwMode="auto">
          <a:xfrm>
            <a:off x="5849938" y="1250950"/>
            <a:ext cx="1100137" cy="427038"/>
            <a:chOff x="1889760" y="1850136"/>
            <a:chExt cx="1100328" cy="426720"/>
          </a:xfrm>
        </p:grpSpPr>
        <p:sp>
          <p:nvSpPr>
            <p:cNvPr id="27" name="Rogner un rectangle à un seul coin 26"/>
            <p:cNvSpPr/>
            <p:nvPr/>
          </p:nvSpPr>
          <p:spPr>
            <a:xfrm flipH="1">
              <a:off x="1889760" y="1850136"/>
              <a:ext cx="1100328" cy="426720"/>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400" b="1" dirty="0">
                  <a:solidFill>
                    <a:schemeClr val="tx1"/>
                  </a:solidFill>
                </a:rPr>
                <a:t>6.3%</a:t>
              </a:r>
            </a:p>
            <a:p>
              <a:pPr algn="ctr">
                <a:lnSpc>
                  <a:spcPts val="1500"/>
                </a:lnSpc>
                <a:defRPr/>
              </a:pPr>
              <a:r>
                <a:rPr lang="fr-CA" sz="1400" b="1" dirty="0">
                  <a:solidFill>
                    <a:schemeClr val="tx1"/>
                  </a:solidFill>
                </a:rPr>
                <a:t>200 kcal</a:t>
              </a:r>
            </a:p>
          </p:txBody>
        </p:sp>
        <p:sp>
          <p:nvSpPr>
            <p:cNvPr id="28" name="Triangle rectangle 27"/>
            <p:cNvSpPr/>
            <p:nvPr/>
          </p:nvSpPr>
          <p:spPr>
            <a:xfrm flipH="1">
              <a:off x="2845601" y="2124569"/>
              <a:ext cx="101618" cy="109455"/>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pSp>
      <p:grpSp>
        <p:nvGrpSpPr>
          <p:cNvPr id="2068" name="Groupe 28"/>
          <p:cNvGrpSpPr>
            <a:grpSpLocks/>
          </p:cNvGrpSpPr>
          <p:nvPr/>
        </p:nvGrpSpPr>
        <p:grpSpPr bwMode="auto">
          <a:xfrm>
            <a:off x="5849938" y="1992313"/>
            <a:ext cx="1100137" cy="425450"/>
            <a:chOff x="1889760" y="1850136"/>
            <a:chExt cx="1100328" cy="426720"/>
          </a:xfrm>
        </p:grpSpPr>
        <p:sp>
          <p:nvSpPr>
            <p:cNvPr id="30" name="Rogner un rectangle à un seul coin 29"/>
            <p:cNvSpPr/>
            <p:nvPr/>
          </p:nvSpPr>
          <p:spPr>
            <a:xfrm flipH="1">
              <a:off x="1889760" y="1850136"/>
              <a:ext cx="1100328" cy="426720"/>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400" b="1" dirty="0">
                  <a:solidFill>
                    <a:schemeClr val="tx1"/>
                  </a:solidFill>
                </a:rPr>
                <a:t>32.5%</a:t>
              </a:r>
            </a:p>
            <a:p>
              <a:pPr algn="ctr">
                <a:lnSpc>
                  <a:spcPts val="1500"/>
                </a:lnSpc>
                <a:defRPr/>
              </a:pPr>
              <a:r>
                <a:rPr lang="fr-CA" sz="1400" b="1" dirty="0">
                  <a:solidFill>
                    <a:schemeClr val="tx1"/>
                  </a:solidFill>
                </a:rPr>
                <a:t>1040 kcal</a:t>
              </a:r>
            </a:p>
          </p:txBody>
        </p:sp>
        <p:sp>
          <p:nvSpPr>
            <p:cNvPr id="31" name="Triangle rectangle 30"/>
            <p:cNvSpPr/>
            <p:nvPr/>
          </p:nvSpPr>
          <p:spPr>
            <a:xfrm flipH="1">
              <a:off x="2845601" y="2124001"/>
              <a:ext cx="101618" cy="109864"/>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pSp>
      <p:grpSp>
        <p:nvGrpSpPr>
          <p:cNvPr id="2069" name="Groupe 31"/>
          <p:cNvGrpSpPr>
            <a:grpSpLocks/>
          </p:cNvGrpSpPr>
          <p:nvPr/>
        </p:nvGrpSpPr>
        <p:grpSpPr bwMode="auto">
          <a:xfrm>
            <a:off x="5849938" y="2649538"/>
            <a:ext cx="1100137" cy="427037"/>
            <a:chOff x="1889760" y="1850136"/>
            <a:chExt cx="1100328" cy="426720"/>
          </a:xfrm>
        </p:grpSpPr>
        <p:sp>
          <p:nvSpPr>
            <p:cNvPr id="33" name="Rogner un rectangle à un seul coin 32"/>
            <p:cNvSpPr/>
            <p:nvPr/>
          </p:nvSpPr>
          <p:spPr>
            <a:xfrm flipH="1">
              <a:off x="1889760" y="1850136"/>
              <a:ext cx="1100328" cy="426720"/>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400" b="1" dirty="0">
                  <a:solidFill>
                    <a:schemeClr val="tx1"/>
                  </a:solidFill>
                </a:rPr>
                <a:t>8.7%</a:t>
              </a:r>
            </a:p>
            <a:p>
              <a:pPr algn="ctr">
                <a:lnSpc>
                  <a:spcPts val="1500"/>
                </a:lnSpc>
                <a:defRPr/>
              </a:pPr>
              <a:r>
                <a:rPr lang="fr-CA" sz="1400" b="1" dirty="0">
                  <a:solidFill>
                    <a:schemeClr val="tx1"/>
                  </a:solidFill>
                </a:rPr>
                <a:t>280 kcal</a:t>
              </a:r>
            </a:p>
          </p:txBody>
        </p:sp>
        <p:sp>
          <p:nvSpPr>
            <p:cNvPr id="34" name="Triangle rectangle 33"/>
            <p:cNvSpPr/>
            <p:nvPr/>
          </p:nvSpPr>
          <p:spPr>
            <a:xfrm flipH="1">
              <a:off x="2845601" y="2124569"/>
              <a:ext cx="101618" cy="109457"/>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pSp>
      <p:grpSp>
        <p:nvGrpSpPr>
          <p:cNvPr id="2070" name="Groupe 34"/>
          <p:cNvGrpSpPr>
            <a:grpSpLocks/>
          </p:cNvGrpSpPr>
          <p:nvPr/>
        </p:nvGrpSpPr>
        <p:grpSpPr bwMode="auto">
          <a:xfrm>
            <a:off x="5849938" y="3654425"/>
            <a:ext cx="1100137" cy="427038"/>
            <a:chOff x="1889760" y="1850136"/>
            <a:chExt cx="1100328" cy="426720"/>
          </a:xfrm>
        </p:grpSpPr>
        <p:sp>
          <p:nvSpPr>
            <p:cNvPr id="36" name="Rogner un rectangle à un seul coin 35"/>
            <p:cNvSpPr/>
            <p:nvPr/>
          </p:nvSpPr>
          <p:spPr>
            <a:xfrm flipH="1">
              <a:off x="1889760" y="1850136"/>
              <a:ext cx="1100328" cy="426720"/>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500"/>
                </a:lnSpc>
                <a:defRPr/>
              </a:pPr>
              <a:r>
                <a:rPr lang="fr-CA" sz="1400" b="1" dirty="0">
                  <a:solidFill>
                    <a:schemeClr val="tx1"/>
                  </a:solidFill>
                </a:rPr>
                <a:t>52.5%</a:t>
              </a:r>
            </a:p>
            <a:p>
              <a:pPr algn="ctr">
                <a:lnSpc>
                  <a:spcPts val="1500"/>
                </a:lnSpc>
                <a:defRPr/>
              </a:pPr>
              <a:r>
                <a:rPr lang="fr-CA" sz="1400" b="1" dirty="0">
                  <a:solidFill>
                    <a:schemeClr val="tx1"/>
                  </a:solidFill>
                </a:rPr>
                <a:t>1680 kcal</a:t>
              </a:r>
            </a:p>
          </p:txBody>
        </p:sp>
        <p:sp>
          <p:nvSpPr>
            <p:cNvPr id="37" name="Triangle rectangle 36"/>
            <p:cNvSpPr/>
            <p:nvPr/>
          </p:nvSpPr>
          <p:spPr>
            <a:xfrm flipH="1">
              <a:off x="2845601" y="2124569"/>
              <a:ext cx="101618" cy="109455"/>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pSp>
      <p:sp>
        <p:nvSpPr>
          <p:cNvPr id="39" name="Rogner un rectangle à un seul coin 38"/>
          <p:cNvSpPr/>
          <p:nvPr/>
        </p:nvSpPr>
        <p:spPr>
          <a:xfrm flipH="1">
            <a:off x="768096" y="5757672"/>
            <a:ext cx="1874520" cy="393192"/>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265113">
              <a:lnSpc>
                <a:spcPts val="1500"/>
              </a:lnSpc>
              <a:defRPr/>
            </a:pPr>
            <a:r>
              <a:rPr lang="fr-CA" sz="1050" b="1" dirty="0" err="1">
                <a:solidFill>
                  <a:schemeClr val="tx1"/>
                </a:solidFill>
              </a:rPr>
              <a:t>Resting</a:t>
            </a:r>
            <a:r>
              <a:rPr lang="fr-CA" sz="1050" b="1" dirty="0">
                <a:solidFill>
                  <a:schemeClr val="tx1"/>
                </a:solidFill>
              </a:rPr>
              <a:t> </a:t>
            </a:r>
            <a:r>
              <a:rPr lang="fr-CA" sz="1050" b="1" dirty="0" err="1">
                <a:solidFill>
                  <a:schemeClr val="tx1"/>
                </a:solidFill>
              </a:rPr>
              <a:t>Metabolic</a:t>
            </a:r>
            <a:r>
              <a:rPr lang="fr-CA" sz="1050" b="1" dirty="0">
                <a:solidFill>
                  <a:schemeClr val="tx1"/>
                </a:solidFill>
              </a:rPr>
              <a:t> Rate</a:t>
            </a:r>
          </a:p>
        </p:txBody>
      </p:sp>
      <p:grpSp>
        <p:nvGrpSpPr>
          <p:cNvPr id="2074" name="Groupe 45"/>
          <p:cNvGrpSpPr>
            <a:grpSpLocks/>
          </p:cNvGrpSpPr>
          <p:nvPr/>
        </p:nvGrpSpPr>
        <p:grpSpPr bwMode="auto">
          <a:xfrm>
            <a:off x="3505200" y="5240338"/>
            <a:ext cx="1970088" cy="427037"/>
            <a:chOff x="1793603" y="5093208"/>
            <a:chExt cx="1909717" cy="426720"/>
          </a:xfrm>
        </p:grpSpPr>
        <p:sp>
          <p:nvSpPr>
            <p:cNvPr id="47" name="Rogner un rectangle à un seul coin 46"/>
            <p:cNvSpPr/>
            <p:nvPr/>
          </p:nvSpPr>
          <p:spPr>
            <a:xfrm flipH="1">
              <a:off x="1840992" y="5093208"/>
              <a:ext cx="1862328" cy="426720"/>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182563" algn="ctr">
                <a:lnSpc>
                  <a:spcPts val="1500"/>
                </a:lnSpc>
                <a:defRPr/>
              </a:pPr>
              <a:r>
                <a:rPr lang="fr-CA" sz="1000" b="1" dirty="0" err="1">
                  <a:solidFill>
                    <a:schemeClr val="tx1"/>
                  </a:solidFill>
                </a:rPr>
                <a:t>Physically</a:t>
              </a:r>
              <a:r>
                <a:rPr lang="fr-CA" sz="1000" b="1" dirty="0">
                  <a:solidFill>
                    <a:schemeClr val="tx1"/>
                  </a:solidFill>
                </a:rPr>
                <a:t> active </a:t>
              </a:r>
              <a:r>
                <a:rPr lang="fr-CA" sz="1000" b="1" dirty="0" err="1">
                  <a:solidFill>
                    <a:schemeClr val="tx1"/>
                  </a:solidFill>
                </a:rPr>
                <a:t>individual</a:t>
              </a:r>
              <a:r>
                <a:rPr lang="fr-CA" sz="1000" b="1" dirty="0">
                  <a:solidFill>
                    <a:schemeClr val="tx1"/>
                  </a:solidFill>
                </a:rPr>
                <a:t> </a:t>
              </a:r>
              <a:r>
                <a:rPr lang="fr-CA" sz="1000" b="1" dirty="0" err="1">
                  <a:solidFill>
                    <a:schemeClr val="tx1"/>
                  </a:solidFill>
                </a:rPr>
                <a:t>who</a:t>
              </a:r>
              <a:r>
                <a:rPr lang="fr-CA" sz="1000" b="1" dirty="0">
                  <a:solidFill>
                    <a:schemeClr val="tx1"/>
                  </a:solidFill>
                </a:rPr>
                <a:t> </a:t>
              </a:r>
              <a:r>
                <a:rPr lang="fr-CA" sz="1000" b="1" dirty="0" err="1">
                  <a:solidFill>
                    <a:schemeClr val="tx1"/>
                  </a:solidFill>
                </a:rPr>
                <a:t>does</a:t>
              </a:r>
              <a:r>
                <a:rPr lang="fr-CA" sz="1000" b="1" dirty="0">
                  <a:solidFill>
                    <a:schemeClr val="tx1"/>
                  </a:solidFill>
                </a:rPr>
                <a:t> not </a:t>
              </a:r>
              <a:r>
                <a:rPr lang="fr-CA" sz="1000" b="1" dirty="0" err="1">
                  <a:solidFill>
                    <a:schemeClr val="tx1"/>
                  </a:solidFill>
                </a:rPr>
                <a:t>exercise</a:t>
              </a:r>
              <a:endParaRPr lang="fr-CA" sz="1000" b="1" dirty="0">
                <a:solidFill>
                  <a:schemeClr val="tx1"/>
                </a:solidFill>
              </a:endParaRPr>
            </a:p>
          </p:txBody>
        </p:sp>
        <p:sp>
          <p:nvSpPr>
            <p:cNvPr id="48" name="ZoneTexte 47"/>
            <p:cNvSpPr txBox="1"/>
            <p:nvPr/>
          </p:nvSpPr>
          <p:spPr>
            <a:xfrm>
              <a:off x="1793603" y="5129693"/>
              <a:ext cx="340087" cy="369613"/>
            </a:xfrm>
            <a:prstGeom prst="rect">
              <a:avLst/>
            </a:prstGeom>
            <a:noFill/>
            <a:effectLst>
              <a:outerShdw dist="25400" dir="2700000" algn="tl" rotWithShape="0">
                <a:schemeClr val="bg2">
                  <a:lumMod val="75000"/>
                  <a:alpha val="40000"/>
                </a:schemeClr>
              </a:outerShdw>
            </a:effectLst>
          </p:spPr>
          <p:txBody>
            <a:bodyPr wrap="none">
              <a:spAutoFit/>
            </a:bodyPr>
            <a:lstStyle/>
            <a:p>
              <a:pPr>
                <a:defRPr/>
              </a:pPr>
              <a:r>
                <a:rPr lang="fr-CA" b="1" dirty="0">
                  <a:solidFill>
                    <a:srgbClr val="FF0000"/>
                  </a:solidFill>
                </a:rPr>
                <a:t>B</a:t>
              </a:r>
            </a:p>
          </p:txBody>
        </p:sp>
      </p:grpSp>
      <p:grpSp>
        <p:nvGrpSpPr>
          <p:cNvPr id="2075" name="Groupe 51"/>
          <p:cNvGrpSpPr>
            <a:grpSpLocks/>
          </p:cNvGrpSpPr>
          <p:nvPr/>
        </p:nvGrpSpPr>
        <p:grpSpPr bwMode="auto">
          <a:xfrm>
            <a:off x="5616575" y="5240338"/>
            <a:ext cx="1968500" cy="427037"/>
            <a:chOff x="1793603" y="5093208"/>
            <a:chExt cx="1909717" cy="426720"/>
          </a:xfrm>
        </p:grpSpPr>
        <p:sp>
          <p:nvSpPr>
            <p:cNvPr id="53" name="Rogner un rectangle à un seul coin 52"/>
            <p:cNvSpPr/>
            <p:nvPr/>
          </p:nvSpPr>
          <p:spPr>
            <a:xfrm flipH="1">
              <a:off x="1840992" y="5093208"/>
              <a:ext cx="1862328" cy="426720"/>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182563" algn="ctr">
                <a:lnSpc>
                  <a:spcPts val="1500"/>
                </a:lnSpc>
                <a:defRPr/>
              </a:pPr>
              <a:r>
                <a:rPr lang="fr-CA" sz="1000" b="1" dirty="0" err="1">
                  <a:solidFill>
                    <a:schemeClr val="tx1"/>
                  </a:solidFill>
                </a:rPr>
                <a:t>Physically</a:t>
              </a:r>
              <a:r>
                <a:rPr lang="fr-CA" sz="1000" b="1" dirty="0">
                  <a:solidFill>
                    <a:schemeClr val="tx1"/>
                  </a:solidFill>
                </a:rPr>
                <a:t> active </a:t>
              </a:r>
              <a:r>
                <a:rPr lang="fr-CA" sz="1000" b="1" dirty="0" err="1">
                  <a:solidFill>
                    <a:schemeClr val="tx1"/>
                  </a:solidFill>
                </a:rPr>
                <a:t>individual</a:t>
              </a:r>
              <a:r>
                <a:rPr lang="fr-CA" sz="1000" b="1" dirty="0">
                  <a:solidFill>
                    <a:schemeClr val="tx1"/>
                  </a:solidFill>
                </a:rPr>
                <a:t> </a:t>
              </a:r>
              <a:r>
                <a:rPr lang="fr-CA" sz="1000" b="1" dirty="0" err="1">
                  <a:solidFill>
                    <a:schemeClr val="tx1"/>
                  </a:solidFill>
                </a:rPr>
                <a:t>who</a:t>
              </a:r>
              <a:r>
                <a:rPr lang="fr-CA" sz="1000" b="1" dirty="0">
                  <a:solidFill>
                    <a:schemeClr val="tx1"/>
                  </a:solidFill>
                </a:rPr>
                <a:t> </a:t>
              </a:r>
              <a:r>
                <a:rPr lang="fr-CA" sz="1000" b="1" dirty="0" err="1">
                  <a:solidFill>
                    <a:schemeClr val="tx1"/>
                  </a:solidFill>
                </a:rPr>
                <a:t>does</a:t>
              </a:r>
              <a:r>
                <a:rPr lang="fr-CA" sz="1000" b="1" dirty="0">
                  <a:solidFill>
                    <a:schemeClr val="tx1"/>
                  </a:solidFill>
                </a:rPr>
                <a:t> </a:t>
              </a:r>
              <a:r>
                <a:rPr lang="fr-CA" sz="1000" b="1" dirty="0" err="1">
                  <a:solidFill>
                    <a:schemeClr val="tx1"/>
                  </a:solidFill>
                </a:rPr>
                <a:t>exercise</a:t>
              </a:r>
              <a:endParaRPr lang="fr-CA" sz="1000" b="1" dirty="0">
                <a:solidFill>
                  <a:schemeClr val="tx1"/>
                </a:solidFill>
              </a:endParaRPr>
            </a:p>
          </p:txBody>
        </p:sp>
        <p:sp>
          <p:nvSpPr>
            <p:cNvPr id="54" name="ZoneTexte 53"/>
            <p:cNvSpPr txBox="1"/>
            <p:nvPr/>
          </p:nvSpPr>
          <p:spPr>
            <a:xfrm>
              <a:off x="1793603" y="5129693"/>
              <a:ext cx="340361" cy="369613"/>
            </a:xfrm>
            <a:prstGeom prst="rect">
              <a:avLst/>
            </a:prstGeom>
            <a:noFill/>
            <a:effectLst>
              <a:outerShdw dist="25400" dir="2700000" algn="tl" rotWithShape="0">
                <a:schemeClr val="bg2">
                  <a:lumMod val="75000"/>
                  <a:alpha val="40000"/>
                </a:schemeClr>
              </a:outerShdw>
            </a:effectLst>
          </p:spPr>
          <p:txBody>
            <a:bodyPr wrap="none">
              <a:spAutoFit/>
            </a:bodyPr>
            <a:lstStyle/>
            <a:p>
              <a:pPr>
                <a:defRPr/>
              </a:pPr>
              <a:r>
                <a:rPr lang="fr-CA" b="1" dirty="0">
                  <a:solidFill>
                    <a:srgbClr val="FF0000"/>
                  </a:solidFill>
                </a:rPr>
                <a:t>C</a:t>
              </a:r>
            </a:p>
          </p:txBody>
        </p:sp>
      </p:grpSp>
      <p:pic>
        <p:nvPicPr>
          <p:cNvPr id="2076" name="Image 54" descr="marque_bleue.png"/>
          <p:cNvPicPr>
            <a:picLocks noChangeAspect="1"/>
          </p:cNvPicPr>
          <p:nvPr/>
        </p:nvPicPr>
        <p:blipFill>
          <a:blip r:embed="rId5" cstate="print"/>
          <a:srcRect/>
          <a:stretch>
            <a:fillRect/>
          </a:stretch>
        </p:blipFill>
        <p:spPr bwMode="auto">
          <a:xfrm>
            <a:off x="833438" y="5849938"/>
            <a:ext cx="234950" cy="223837"/>
          </a:xfrm>
          <a:prstGeom prst="rect">
            <a:avLst/>
          </a:prstGeom>
          <a:noFill/>
          <a:ln w="9525">
            <a:noFill/>
            <a:miter lim="800000"/>
            <a:headEnd/>
            <a:tailEnd/>
          </a:ln>
        </p:spPr>
      </p:pic>
      <p:sp>
        <p:nvSpPr>
          <p:cNvPr id="56" name="Rogner un rectangle à un seul coin 55"/>
          <p:cNvSpPr/>
          <p:nvPr/>
        </p:nvSpPr>
        <p:spPr>
          <a:xfrm flipH="1">
            <a:off x="2757424" y="5757672"/>
            <a:ext cx="1874520" cy="393192"/>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265113">
              <a:lnSpc>
                <a:spcPts val="1500"/>
              </a:lnSpc>
              <a:defRPr/>
            </a:pPr>
            <a:r>
              <a:rPr lang="fr-CA" sz="1050" b="1" dirty="0" err="1">
                <a:solidFill>
                  <a:schemeClr val="tx1"/>
                </a:solidFill>
              </a:rPr>
              <a:t>Thermic</a:t>
            </a:r>
            <a:r>
              <a:rPr lang="fr-CA" sz="1050" b="1" dirty="0">
                <a:solidFill>
                  <a:schemeClr val="tx1"/>
                </a:solidFill>
              </a:rPr>
              <a:t> </a:t>
            </a:r>
            <a:r>
              <a:rPr lang="fr-CA" sz="1050" b="1" dirty="0" err="1">
                <a:solidFill>
                  <a:schemeClr val="tx1"/>
                </a:solidFill>
              </a:rPr>
              <a:t>Effect</a:t>
            </a:r>
            <a:r>
              <a:rPr lang="fr-CA" sz="1050" b="1" dirty="0">
                <a:solidFill>
                  <a:schemeClr val="tx1"/>
                </a:solidFill>
              </a:rPr>
              <a:t> of Food</a:t>
            </a:r>
          </a:p>
        </p:txBody>
      </p:sp>
      <p:pic>
        <p:nvPicPr>
          <p:cNvPr id="2080" name="Image 56" descr="marque_jaune.png"/>
          <p:cNvPicPr>
            <a:picLocks noChangeAspect="1"/>
          </p:cNvPicPr>
          <p:nvPr/>
        </p:nvPicPr>
        <p:blipFill>
          <a:blip r:embed="rId6" cstate="print"/>
          <a:srcRect/>
          <a:stretch>
            <a:fillRect/>
          </a:stretch>
        </p:blipFill>
        <p:spPr bwMode="auto">
          <a:xfrm>
            <a:off x="2817813" y="5849938"/>
            <a:ext cx="234950" cy="223837"/>
          </a:xfrm>
          <a:prstGeom prst="rect">
            <a:avLst/>
          </a:prstGeom>
          <a:noFill/>
          <a:ln w="9525">
            <a:noFill/>
            <a:miter lim="800000"/>
            <a:headEnd/>
            <a:tailEnd/>
          </a:ln>
        </p:spPr>
      </p:pic>
      <p:sp>
        <p:nvSpPr>
          <p:cNvPr id="58" name="Rogner un rectangle à un seul coin 57"/>
          <p:cNvSpPr/>
          <p:nvPr/>
        </p:nvSpPr>
        <p:spPr>
          <a:xfrm flipH="1">
            <a:off x="4746752" y="5757672"/>
            <a:ext cx="1874520" cy="393192"/>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265113">
              <a:lnSpc>
                <a:spcPts val="1500"/>
              </a:lnSpc>
              <a:defRPr/>
            </a:pPr>
            <a:r>
              <a:rPr lang="fr-CA" sz="1050" b="1" dirty="0" err="1">
                <a:solidFill>
                  <a:schemeClr val="tx1"/>
                </a:solidFill>
              </a:rPr>
              <a:t>Physical</a:t>
            </a:r>
            <a:r>
              <a:rPr lang="fr-CA" sz="1050" b="1" dirty="0">
                <a:solidFill>
                  <a:schemeClr val="tx1"/>
                </a:solidFill>
              </a:rPr>
              <a:t> </a:t>
            </a:r>
            <a:r>
              <a:rPr lang="fr-CA" sz="1050" b="1" dirty="0" err="1">
                <a:solidFill>
                  <a:schemeClr val="tx1"/>
                </a:solidFill>
              </a:rPr>
              <a:t>Activity</a:t>
            </a:r>
            <a:endParaRPr lang="fr-CA" sz="1050" b="1" dirty="0">
              <a:solidFill>
                <a:schemeClr val="tx1"/>
              </a:solidFill>
            </a:endParaRPr>
          </a:p>
        </p:txBody>
      </p:sp>
      <p:pic>
        <p:nvPicPr>
          <p:cNvPr id="2084" name="Image 58" descr="marque_verte.png"/>
          <p:cNvPicPr>
            <a:picLocks noChangeAspect="1"/>
          </p:cNvPicPr>
          <p:nvPr/>
        </p:nvPicPr>
        <p:blipFill>
          <a:blip r:embed="rId7" cstate="print"/>
          <a:srcRect/>
          <a:stretch>
            <a:fillRect/>
          </a:stretch>
        </p:blipFill>
        <p:spPr bwMode="auto">
          <a:xfrm>
            <a:off x="4802188" y="5842000"/>
            <a:ext cx="234950" cy="222250"/>
          </a:xfrm>
          <a:prstGeom prst="rect">
            <a:avLst/>
          </a:prstGeom>
          <a:noFill/>
          <a:ln w="9525">
            <a:noFill/>
            <a:miter lim="800000"/>
            <a:headEnd/>
            <a:tailEnd/>
          </a:ln>
        </p:spPr>
      </p:pic>
      <p:sp>
        <p:nvSpPr>
          <p:cNvPr id="60" name="Rogner un rectangle à un seul coin 59"/>
          <p:cNvSpPr/>
          <p:nvPr/>
        </p:nvSpPr>
        <p:spPr>
          <a:xfrm flipH="1">
            <a:off x="6736080" y="5757672"/>
            <a:ext cx="1874520" cy="393192"/>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265113">
              <a:lnSpc>
                <a:spcPts val="1500"/>
              </a:lnSpc>
              <a:defRPr/>
            </a:pPr>
            <a:r>
              <a:rPr lang="fr-CA" sz="1050" b="1" dirty="0" err="1">
                <a:solidFill>
                  <a:schemeClr val="tx1"/>
                </a:solidFill>
              </a:rPr>
              <a:t>Exercise</a:t>
            </a:r>
            <a:endParaRPr lang="fr-CA" sz="1050" b="1" dirty="0">
              <a:solidFill>
                <a:schemeClr val="tx1"/>
              </a:solidFill>
            </a:endParaRPr>
          </a:p>
        </p:txBody>
      </p:sp>
      <p:pic>
        <p:nvPicPr>
          <p:cNvPr id="2088" name="Image 60" descr="marque_rouge.png"/>
          <p:cNvPicPr>
            <a:picLocks noChangeAspect="1"/>
          </p:cNvPicPr>
          <p:nvPr/>
        </p:nvPicPr>
        <p:blipFill>
          <a:blip r:embed="rId8" cstate="print"/>
          <a:srcRect/>
          <a:stretch>
            <a:fillRect/>
          </a:stretch>
        </p:blipFill>
        <p:spPr bwMode="auto">
          <a:xfrm>
            <a:off x="6786563" y="5832475"/>
            <a:ext cx="234950" cy="222250"/>
          </a:xfrm>
          <a:prstGeom prst="rect">
            <a:avLst/>
          </a:prstGeom>
          <a:noFill/>
          <a:ln w="9525">
            <a:noFill/>
            <a:miter lim="800000"/>
            <a:headEnd/>
            <a:tailEnd/>
          </a:ln>
        </p:spPr>
      </p:pic>
      <p:grpSp>
        <p:nvGrpSpPr>
          <p:cNvPr id="2089" name="Groupe 61"/>
          <p:cNvGrpSpPr>
            <a:grpSpLocks/>
          </p:cNvGrpSpPr>
          <p:nvPr/>
        </p:nvGrpSpPr>
        <p:grpSpPr bwMode="auto">
          <a:xfrm>
            <a:off x="1370013" y="5240338"/>
            <a:ext cx="1970087" cy="427037"/>
            <a:chOff x="1793603" y="5093208"/>
            <a:chExt cx="1909717" cy="426720"/>
          </a:xfrm>
        </p:grpSpPr>
        <p:sp>
          <p:nvSpPr>
            <p:cNvPr id="63" name="Rogner un rectangle à un seul coin 62"/>
            <p:cNvSpPr/>
            <p:nvPr/>
          </p:nvSpPr>
          <p:spPr>
            <a:xfrm flipH="1">
              <a:off x="1840992" y="5093208"/>
              <a:ext cx="1862328" cy="426720"/>
            </a:xfrm>
            <a:prstGeom prst="snip1Rect">
              <a:avLst>
                <a:gd name="adj" fmla="val 13982"/>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182563" algn="ctr">
                <a:lnSpc>
                  <a:spcPts val="1500"/>
                </a:lnSpc>
                <a:defRPr/>
              </a:pPr>
              <a:r>
                <a:rPr lang="fr-CA" sz="1000" b="1" dirty="0" err="1">
                  <a:solidFill>
                    <a:schemeClr val="tx1"/>
                  </a:solidFill>
                </a:rPr>
                <a:t>Sedentary</a:t>
              </a:r>
              <a:r>
                <a:rPr lang="fr-CA" sz="1000" b="1" dirty="0">
                  <a:solidFill>
                    <a:schemeClr val="tx1"/>
                  </a:solidFill>
                </a:rPr>
                <a:t> </a:t>
              </a:r>
              <a:r>
                <a:rPr lang="fr-CA" sz="1000" b="1" dirty="0" err="1">
                  <a:solidFill>
                    <a:schemeClr val="tx1"/>
                  </a:solidFill>
                </a:rPr>
                <a:t>individual</a:t>
              </a:r>
              <a:endParaRPr lang="fr-CA" sz="1000" b="1" dirty="0">
                <a:solidFill>
                  <a:schemeClr val="tx1"/>
                </a:solidFill>
              </a:endParaRPr>
            </a:p>
          </p:txBody>
        </p:sp>
        <p:sp>
          <p:nvSpPr>
            <p:cNvPr id="64" name="ZoneTexte 63"/>
            <p:cNvSpPr txBox="1"/>
            <p:nvPr/>
          </p:nvSpPr>
          <p:spPr>
            <a:xfrm>
              <a:off x="1793603" y="5129693"/>
              <a:ext cx="340086" cy="369613"/>
            </a:xfrm>
            <a:prstGeom prst="rect">
              <a:avLst/>
            </a:prstGeom>
            <a:noFill/>
            <a:effectLst>
              <a:outerShdw dist="25400" dir="2700000" algn="tl" rotWithShape="0">
                <a:schemeClr val="bg2">
                  <a:lumMod val="75000"/>
                  <a:alpha val="40000"/>
                </a:schemeClr>
              </a:outerShdw>
            </a:effectLst>
          </p:spPr>
          <p:txBody>
            <a:bodyPr wrap="none">
              <a:spAutoFit/>
            </a:bodyPr>
            <a:lstStyle/>
            <a:p>
              <a:pPr>
                <a:defRPr/>
              </a:pPr>
              <a:r>
                <a:rPr lang="fr-CA" b="1" dirty="0">
                  <a:solidFill>
                    <a:srgbClr val="FF0000"/>
                  </a:solidFill>
                </a:rPr>
                <a:t>A</a:t>
              </a:r>
            </a:p>
          </p:txBody>
        </p:sp>
      </p:grpSp>
      <p:sp>
        <p:nvSpPr>
          <p:cNvPr id="2090" name="ZoneTexte 64"/>
          <p:cNvSpPr txBox="1">
            <a:spLocks noChangeArrowheads="1"/>
          </p:cNvSpPr>
          <p:nvPr/>
        </p:nvSpPr>
        <p:spPr bwMode="auto">
          <a:xfrm rot="-5400000">
            <a:off x="-1321594" y="3231357"/>
            <a:ext cx="3570287" cy="400050"/>
          </a:xfrm>
          <a:prstGeom prst="rect">
            <a:avLst/>
          </a:prstGeom>
          <a:noFill/>
          <a:ln w="9525">
            <a:noFill/>
            <a:miter lim="800000"/>
            <a:headEnd/>
            <a:tailEnd/>
          </a:ln>
        </p:spPr>
        <p:txBody>
          <a:bodyPr wrap="none">
            <a:spAutoFit/>
          </a:bodyPr>
          <a:lstStyle/>
          <a:p>
            <a:r>
              <a:rPr lang="fr-CA" sz="2000" b="1"/>
              <a:t>% Total Energy Expenditure</a:t>
            </a:r>
          </a:p>
        </p:txBody>
      </p:sp>
      <p:sp>
        <p:nvSpPr>
          <p:cNvPr id="2091" name="ZoneTexte 54"/>
          <p:cNvSpPr txBox="1">
            <a:spLocks noChangeArrowheads="1"/>
          </p:cNvSpPr>
          <p:nvPr/>
        </p:nvSpPr>
        <p:spPr bwMode="auto">
          <a:xfrm>
            <a:off x="758825" y="5043488"/>
            <a:ext cx="298450" cy="338137"/>
          </a:xfrm>
          <a:prstGeom prst="rect">
            <a:avLst/>
          </a:prstGeom>
          <a:noFill/>
          <a:ln w="9525">
            <a:noFill/>
            <a:miter lim="800000"/>
            <a:headEnd/>
            <a:tailEnd/>
          </a:ln>
        </p:spPr>
        <p:txBody>
          <a:bodyPr wrap="none">
            <a:spAutoFit/>
          </a:bodyPr>
          <a:lstStyle/>
          <a:p>
            <a:r>
              <a:rPr lang="fr-CA" sz="1600" b="1"/>
              <a:t>0</a:t>
            </a:r>
          </a:p>
        </p:txBody>
      </p:sp>
      <p:sp>
        <p:nvSpPr>
          <p:cNvPr id="2092" name="ZoneTexte 56"/>
          <p:cNvSpPr txBox="1">
            <a:spLocks noChangeArrowheads="1"/>
          </p:cNvSpPr>
          <p:nvPr/>
        </p:nvSpPr>
        <p:spPr bwMode="auto">
          <a:xfrm>
            <a:off x="701675" y="4354513"/>
            <a:ext cx="412750" cy="339725"/>
          </a:xfrm>
          <a:prstGeom prst="rect">
            <a:avLst/>
          </a:prstGeom>
          <a:noFill/>
          <a:ln w="9525">
            <a:noFill/>
            <a:miter lim="800000"/>
            <a:headEnd/>
            <a:tailEnd/>
          </a:ln>
        </p:spPr>
        <p:txBody>
          <a:bodyPr wrap="none">
            <a:spAutoFit/>
          </a:bodyPr>
          <a:lstStyle/>
          <a:p>
            <a:r>
              <a:rPr lang="fr-CA" sz="1600" b="1"/>
              <a:t>20</a:t>
            </a:r>
          </a:p>
        </p:txBody>
      </p:sp>
      <p:sp>
        <p:nvSpPr>
          <p:cNvPr id="2093" name="ZoneTexte 58"/>
          <p:cNvSpPr txBox="1">
            <a:spLocks noChangeArrowheads="1"/>
          </p:cNvSpPr>
          <p:nvPr/>
        </p:nvSpPr>
        <p:spPr bwMode="auto">
          <a:xfrm>
            <a:off x="701675" y="3662363"/>
            <a:ext cx="412750" cy="338137"/>
          </a:xfrm>
          <a:prstGeom prst="rect">
            <a:avLst/>
          </a:prstGeom>
          <a:noFill/>
          <a:ln w="9525">
            <a:noFill/>
            <a:miter lim="800000"/>
            <a:headEnd/>
            <a:tailEnd/>
          </a:ln>
        </p:spPr>
        <p:txBody>
          <a:bodyPr wrap="none">
            <a:spAutoFit/>
          </a:bodyPr>
          <a:lstStyle/>
          <a:p>
            <a:r>
              <a:rPr lang="fr-CA" sz="1600" b="1"/>
              <a:t>40</a:t>
            </a:r>
          </a:p>
        </p:txBody>
      </p:sp>
      <p:sp>
        <p:nvSpPr>
          <p:cNvPr id="2094" name="ZoneTexte 60"/>
          <p:cNvSpPr txBox="1">
            <a:spLocks noChangeArrowheads="1"/>
          </p:cNvSpPr>
          <p:nvPr/>
        </p:nvSpPr>
        <p:spPr bwMode="auto">
          <a:xfrm>
            <a:off x="701675" y="2987675"/>
            <a:ext cx="412750" cy="338138"/>
          </a:xfrm>
          <a:prstGeom prst="rect">
            <a:avLst/>
          </a:prstGeom>
          <a:noFill/>
          <a:ln w="9525">
            <a:noFill/>
            <a:miter lim="800000"/>
            <a:headEnd/>
            <a:tailEnd/>
          </a:ln>
        </p:spPr>
        <p:txBody>
          <a:bodyPr wrap="none">
            <a:spAutoFit/>
          </a:bodyPr>
          <a:lstStyle/>
          <a:p>
            <a:r>
              <a:rPr lang="fr-CA" sz="1600" b="1"/>
              <a:t>60</a:t>
            </a:r>
          </a:p>
        </p:txBody>
      </p:sp>
      <p:sp>
        <p:nvSpPr>
          <p:cNvPr id="2095" name="ZoneTexte 61"/>
          <p:cNvSpPr txBox="1">
            <a:spLocks noChangeArrowheads="1"/>
          </p:cNvSpPr>
          <p:nvPr/>
        </p:nvSpPr>
        <p:spPr bwMode="auto">
          <a:xfrm>
            <a:off x="701675" y="2259013"/>
            <a:ext cx="412750" cy="338137"/>
          </a:xfrm>
          <a:prstGeom prst="rect">
            <a:avLst/>
          </a:prstGeom>
          <a:noFill/>
          <a:ln w="9525">
            <a:noFill/>
            <a:miter lim="800000"/>
            <a:headEnd/>
            <a:tailEnd/>
          </a:ln>
        </p:spPr>
        <p:txBody>
          <a:bodyPr wrap="none">
            <a:spAutoFit/>
          </a:bodyPr>
          <a:lstStyle/>
          <a:p>
            <a:r>
              <a:rPr lang="fr-CA" sz="1600" b="1"/>
              <a:t>80</a:t>
            </a:r>
          </a:p>
        </p:txBody>
      </p:sp>
      <p:sp>
        <p:nvSpPr>
          <p:cNvPr id="2096" name="ZoneTexte 64"/>
          <p:cNvSpPr txBox="1">
            <a:spLocks noChangeArrowheads="1"/>
          </p:cNvSpPr>
          <p:nvPr/>
        </p:nvSpPr>
        <p:spPr bwMode="auto">
          <a:xfrm>
            <a:off x="644525" y="1574800"/>
            <a:ext cx="527050" cy="338138"/>
          </a:xfrm>
          <a:prstGeom prst="rect">
            <a:avLst/>
          </a:prstGeom>
          <a:noFill/>
          <a:ln w="9525">
            <a:noFill/>
            <a:miter lim="800000"/>
            <a:headEnd/>
            <a:tailEnd/>
          </a:ln>
        </p:spPr>
        <p:txBody>
          <a:bodyPr wrap="none">
            <a:spAutoFit/>
          </a:bodyPr>
          <a:lstStyle/>
          <a:p>
            <a:r>
              <a:rPr lang="fr-CA" sz="1600" b="1"/>
              <a:t>100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179388" y="217488"/>
            <a:ext cx="8280400" cy="400050"/>
          </a:xfrm>
        </p:spPr>
        <p:txBody>
          <a:bodyPr/>
          <a:lstStyle/>
          <a:p>
            <a:r>
              <a:rPr lang="en-US" sz="2000">
                <a:solidFill>
                  <a:schemeClr val="tx1"/>
                </a:solidFill>
              </a:rPr>
              <a:t>CLASSIFICATION OF BLOOD PRESSURE FOR ADULTS</a:t>
            </a:r>
            <a:endParaRPr lang="fr-FR" sz="2000">
              <a:solidFill>
                <a:schemeClr val="tx1"/>
              </a:solidFill>
            </a:endParaRPr>
          </a:p>
        </p:txBody>
      </p:sp>
      <p:sp>
        <p:nvSpPr>
          <p:cNvPr id="19" name="Rogner un rectangle à un seul coin 18"/>
          <p:cNvSpPr/>
          <p:nvPr/>
        </p:nvSpPr>
        <p:spPr>
          <a:xfrm flipH="1">
            <a:off x="3290042" y="1120588"/>
            <a:ext cx="2420475" cy="421545"/>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CA" sz="1400" b="1" kern="100" dirty="0" err="1">
                <a:solidFill>
                  <a:schemeClr val="tx1"/>
                </a:solidFill>
              </a:rPr>
              <a:t>Systolic</a:t>
            </a:r>
            <a:r>
              <a:rPr lang="fr-CA" sz="1400" b="1" kern="100" dirty="0">
                <a:solidFill>
                  <a:schemeClr val="tx1"/>
                </a:solidFill>
              </a:rPr>
              <a:t> Blood Pressure</a:t>
            </a:r>
          </a:p>
        </p:txBody>
      </p:sp>
      <p:sp>
        <p:nvSpPr>
          <p:cNvPr id="20" name="Rogner un rectangle à un seul coin 19"/>
          <p:cNvSpPr/>
          <p:nvPr/>
        </p:nvSpPr>
        <p:spPr>
          <a:xfrm flipH="1">
            <a:off x="6257360" y="1120588"/>
            <a:ext cx="2420475" cy="421545"/>
          </a:xfrm>
          <a:prstGeom prst="snip1Rect">
            <a:avLst>
              <a:gd name="adj" fmla="val 13394"/>
            </a:avLst>
          </a:prstGeom>
          <a:solidFill>
            <a:schemeClr val="bg1"/>
          </a:solidFill>
          <a:ln w="12700">
            <a:solidFill>
              <a:schemeClr val="bg2"/>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CA" sz="1400" b="1" kern="100" dirty="0" err="1">
                <a:solidFill>
                  <a:schemeClr val="tx1"/>
                </a:solidFill>
              </a:rPr>
              <a:t>Diastolic</a:t>
            </a:r>
            <a:r>
              <a:rPr lang="fr-CA" sz="1400" b="1" kern="100" dirty="0">
                <a:solidFill>
                  <a:schemeClr val="tx1"/>
                </a:solidFill>
              </a:rPr>
              <a:t> Blood Pressure</a:t>
            </a:r>
          </a:p>
        </p:txBody>
      </p:sp>
      <p:sp>
        <p:nvSpPr>
          <p:cNvPr id="21" name="Rogner un rectangle à un seul coin 20"/>
          <p:cNvSpPr/>
          <p:nvPr/>
        </p:nvSpPr>
        <p:spPr>
          <a:xfrm flipH="1">
            <a:off x="3208338" y="1049338"/>
            <a:ext cx="5559425" cy="555625"/>
          </a:xfrm>
          <a:prstGeom prst="snip1Rect">
            <a:avLst>
              <a:gd name="adj" fmla="val 8975"/>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22" name="Cube 21"/>
          <p:cNvSpPr/>
          <p:nvPr/>
        </p:nvSpPr>
        <p:spPr>
          <a:xfrm flipH="1">
            <a:off x="2989263" y="1814513"/>
            <a:ext cx="2860675" cy="839787"/>
          </a:xfrm>
          <a:prstGeom prst="cube">
            <a:avLst>
              <a:gd name="adj" fmla="val 9955"/>
            </a:avLst>
          </a:prstGeom>
          <a:solidFill>
            <a:schemeClr val="bg1">
              <a:alpha val="37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8288" algn="ctr">
              <a:defRPr/>
            </a:pPr>
            <a:r>
              <a:rPr lang="fr-CA" sz="2400" b="1" dirty="0">
                <a:solidFill>
                  <a:schemeClr val="tx1"/>
                </a:solidFill>
              </a:rPr>
              <a:t>&lt;120 </a:t>
            </a:r>
            <a:r>
              <a:rPr lang="fr-CA" sz="2400" b="1" dirty="0" err="1">
                <a:solidFill>
                  <a:schemeClr val="tx1"/>
                </a:solidFill>
              </a:rPr>
              <a:t>mmHg</a:t>
            </a:r>
            <a:endParaRPr lang="fr-CA" sz="2400" b="1" dirty="0">
              <a:solidFill>
                <a:schemeClr val="tx1"/>
              </a:solidFill>
            </a:endParaRPr>
          </a:p>
        </p:txBody>
      </p:sp>
      <p:sp>
        <p:nvSpPr>
          <p:cNvPr id="23" name="Cube 22"/>
          <p:cNvSpPr/>
          <p:nvPr/>
        </p:nvSpPr>
        <p:spPr>
          <a:xfrm flipH="1">
            <a:off x="5992813" y="1814513"/>
            <a:ext cx="2859087" cy="839787"/>
          </a:xfrm>
          <a:prstGeom prst="cube">
            <a:avLst>
              <a:gd name="adj" fmla="val 9955"/>
            </a:avLst>
          </a:prstGeom>
          <a:solidFill>
            <a:schemeClr val="bg1">
              <a:alpha val="37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8288" algn="ctr">
              <a:defRPr/>
            </a:pPr>
            <a:r>
              <a:rPr lang="fr-CA" sz="2400" b="1" dirty="0">
                <a:solidFill>
                  <a:schemeClr val="tx1"/>
                </a:solidFill>
              </a:rPr>
              <a:t>&lt;80 </a:t>
            </a:r>
            <a:r>
              <a:rPr lang="fr-CA" sz="2400" b="1" dirty="0" err="1">
                <a:solidFill>
                  <a:schemeClr val="tx1"/>
                </a:solidFill>
              </a:rPr>
              <a:t>mmHg</a:t>
            </a:r>
            <a:endParaRPr lang="fr-CA" sz="2400" b="1" dirty="0">
              <a:solidFill>
                <a:schemeClr val="tx1"/>
              </a:solidFill>
            </a:endParaRPr>
          </a:p>
        </p:txBody>
      </p:sp>
      <p:sp>
        <p:nvSpPr>
          <p:cNvPr id="24" name="Cube 23"/>
          <p:cNvSpPr/>
          <p:nvPr/>
        </p:nvSpPr>
        <p:spPr>
          <a:xfrm flipH="1">
            <a:off x="2989263" y="2933700"/>
            <a:ext cx="2860675" cy="838200"/>
          </a:xfrm>
          <a:prstGeom prst="cube">
            <a:avLst>
              <a:gd name="adj" fmla="val 9955"/>
            </a:avLst>
          </a:prstGeom>
          <a:solidFill>
            <a:schemeClr val="bg1">
              <a:alpha val="37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8288" algn="ctr">
              <a:defRPr/>
            </a:pPr>
            <a:r>
              <a:rPr lang="fr-CA" sz="2400" b="1" dirty="0">
                <a:solidFill>
                  <a:schemeClr val="tx1"/>
                </a:solidFill>
              </a:rPr>
              <a:t>120-139 </a:t>
            </a:r>
            <a:r>
              <a:rPr lang="fr-CA" sz="2400" b="1" dirty="0" err="1">
                <a:solidFill>
                  <a:schemeClr val="tx1"/>
                </a:solidFill>
              </a:rPr>
              <a:t>mmHg</a:t>
            </a:r>
            <a:endParaRPr lang="fr-CA" sz="2400" b="1" dirty="0">
              <a:solidFill>
                <a:schemeClr val="tx1"/>
              </a:solidFill>
            </a:endParaRPr>
          </a:p>
        </p:txBody>
      </p:sp>
      <p:sp>
        <p:nvSpPr>
          <p:cNvPr id="26" name="Cube 25"/>
          <p:cNvSpPr/>
          <p:nvPr/>
        </p:nvSpPr>
        <p:spPr>
          <a:xfrm flipH="1">
            <a:off x="5992813" y="2933700"/>
            <a:ext cx="2859087" cy="838200"/>
          </a:xfrm>
          <a:prstGeom prst="cube">
            <a:avLst>
              <a:gd name="adj" fmla="val 9955"/>
            </a:avLst>
          </a:prstGeom>
          <a:solidFill>
            <a:schemeClr val="bg1">
              <a:alpha val="37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8288" algn="ctr">
              <a:defRPr/>
            </a:pPr>
            <a:r>
              <a:rPr lang="fr-CA" sz="2400" b="1" dirty="0">
                <a:solidFill>
                  <a:schemeClr val="tx1"/>
                </a:solidFill>
              </a:rPr>
              <a:t>80-89 </a:t>
            </a:r>
            <a:r>
              <a:rPr lang="fr-CA" sz="2400" b="1" dirty="0" err="1">
                <a:solidFill>
                  <a:schemeClr val="tx1"/>
                </a:solidFill>
              </a:rPr>
              <a:t>mmHg</a:t>
            </a:r>
            <a:endParaRPr lang="fr-CA" sz="2400" b="1" dirty="0">
              <a:solidFill>
                <a:schemeClr val="tx1"/>
              </a:solidFill>
            </a:endParaRPr>
          </a:p>
        </p:txBody>
      </p:sp>
      <p:sp>
        <p:nvSpPr>
          <p:cNvPr id="27" name="Cube 26"/>
          <p:cNvSpPr/>
          <p:nvPr/>
        </p:nvSpPr>
        <p:spPr>
          <a:xfrm flipH="1">
            <a:off x="2989263" y="4052888"/>
            <a:ext cx="2860675" cy="838200"/>
          </a:xfrm>
          <a:prstGeom prst="cube">
            <a:avLst>
              <a:gd name="adj" fmla="val 9955"/>
            </a:avLst>
          </a:prstGeom>
          <a:solidFill>
            <a:schemeClr val="bg1">
              <a:alpha val="37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8288" algn="ctr">
              <a:defRPr/>
            </a:pPr>
            <a:r>
              <a:rPr lang="fr-CA" sz="2400" b="1" dirty="0">
                <a:solidFill>
                  <a:schemeClr val="tx1"/>
                </a:solidFill>
              </a:rPr>
              <a:t>140-159 </a:t>
            </a:r>
            <a:r>
              <a:rPr lang="fr-CA" sz="2400" b="1" dirty="0" err="1">
                <a:solidFill>
                  <a:schemeClr val="tx1"/>
                </a:solidFill>
              </a:rPr>
              <a:t>mmHg</a:t>
            </a:r>
            <a:endParaRPr lang="fr-CA" sz="2400" b="1" dirty="0">
              <a:solidFill>
                <a:schemeClr val="tx1"/>
              </a:solidFill>
            </a:endParaRPr>
          </a:p>
        </p:txBody>
      </p:sp>
      <p:sp>
        <p:nvSpPr>
          <p:cNvPr id="28" name="Cube 27"/>
          <p:cNvSpPr/>
          <p:nvPr/>
        </p:nvSpPr>
        <p:spPr>
          <a:xfrm flipH="1">
            <a:off x="5992813" y="4052888"/>
            <a:ext cx="2859087" cy="838200"/>
          </a:xfrm>
          <a:prstGeom prst="cube">
            <a:avLst>
              <a:gd name="adj" fmla="val 9955"/>
            </a:avLst>
          </a:prstGeom>
          <a:solidFill>
            <a:schemeClr val="bg1">
              <a:alpha val="37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8288" algn="ctr">
              <a:defRPr/>
            </a:pPr>
            <a:r>
              <a:rPr lang="fr-CA" sz="2400" b="1" dirty="0">
                <a:solidFill>
                  <a:schemeClr val="tx1"/>
                </a:solidFill>
              </a:rPr>
              <a:t>90-99 </a:t>
            </a:r>
            <a:r>
              <a:rPr lang="fr-CA" sz="2400" b="1" dirty="0" err="1">
                <a:solidFill>
                  <a:schemeClr val="tx1"/>
                </a:solidFill>
              </a:rPr>
              <a:t>mmHg</a:t>
            </a:r>
            <a:endParaRPr lang="fr-CA" sz="2400" b="1" dirty="0">
              <a:solidFill>
                <a:schemeClr val="tx1"/>
              </a:solidFill>
            </a:endParaRPr>
          </a:p>
        </p:txBody>
      </p:sp>
      <p:sp>
        <p:nvSpPr>
          <p:cNvPr id="29" name="Cube 28"/>
          <p:cNvSpPr/>
          <p:nvPr/>
        </p:nvSpPr>
        <p:spPr>
          <a:xfrm flipH="1">
            <a:off x="2989263" y="5172075"/>
            <a:ext cx="2860675" cy="838200"/>
          </a:xfrm>
          <a:prstGeom prst="cube">
            <a:avLst>
              <a:gd name="adj" fmla="val 9955"/>
            </a:avLst>
          </a:prstGeom>
          <a:solidFill>
            <a:schemeClr val="bg1">
              <a:alpha val="37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8288" algn="ctr">
              <a:defRPr/>
            </a:pPr>
            <a:r>
              <a:rPr lang="fr-CA" sz="2400" b="1" dirty="0">
                <a:solidFill>
                  <a:schemeClr val="tx1"/>
                </a:solidFill>
              </a:rPr>
              <a:t>≥160 </a:t>
            </a:r>
            <a:r>
              <a:rPr lang="fr-CA" sz="2400" b="1" dirty="0" err="1">
                <a:solidFill>
                  <a:schemeClr val="tx1"/>
                </a:solidFill>
              </a:rPr>
              <a:t>mmHg</a:t>
            </a:r>
            <a:endParaRPr lang="fr-CA" sz="2400" b="1" dirty="0">
              <a:solidFill>
                <a:schemeClr val="tx1"/>
              </a:solidFill>
            </a:endParaRPr>
          </a:p>
        </p:txBody>
      </p:sp>
      <p:sp>
        <p:nvSpPr>
          <p:cNvPr id="30" name="Cube 29"/>
          <p:cNvSpPr/>
          <p:nvPr/>
        </p:nvSpPr>
        <p:spPr>
          <a:xfrm flipH="1">
            <a:off x="5992813" y="5172075"/>
            <a:ext cx="2859087" cy="838200"/>
          </a:xfrm>
          <a:prstGeom prst="cube">
            <a:avLst>
              <a:gd name="adj" fmla="val 9955"/>
            </a:avLst>
          </a:prstGeom>
          <a:solidFill>
            <a:schemeClr val="bg1">
              <a:alpha val="37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8288" algn="ctr">
              <a:defRPr/>
            </a:pPr>
            <a:r>
              <a:rPr lang="fr-CA" sz="2400" b="1" dirty="0">
                <a:solidFill>
                  <a:schemeClr val="tx1"/>
                </a:solidFill>
              </a:rPr>
              <a:t>≥100 </a:t>
            </a:r>
            <a:r>
              <a:rPr lang="fr-CA" sz="2400" b="1" dirty="0" err="1">
                <a:solidFill>
                  <a:schemeClr val="tx1"/>
                </a:solidFill>
              </a:rPr>
              <a:t>mmHg</a:t>
            </a:r>
            <a:endParaRPr lang="fr-CA" sz="2400" b="1" dirty="0">
              <a:solidFill>
                <a:schemeClr val="tx1"/>
              </a:solidFill>
            </a:endParaRPr>
          </a:p>
        </p:txBody>
      </p:sp>
      <p:grpSp>
        <p:nvGrpSpPr>
          <p:cNvPr id="2" name="Group 33"/>
          <p:cNvGrpSpPr>
            <a:grpSpLocks/>
          </p:cNvGrpSpPr>
          <p:nvPr/>
        </p:nvGrpSpPr>
        <p:grpSpPr bwMode="auto">
          <a:xfrm>
            <a:off x="263525" y="1670050"/>
            <a:ext cx="3094038" cy="427038"/>
            <a:chOff x="2229" y="714"/>
            <a:chExt cx="1032" cy="511"/>
          </a:xfrm>
        </p:grpSpPr>
        <p:sp>
          <p:nvSpPr>
            <p:cNvPr id="6172" name="Rectangle 34"/>
            <p:cNvSpPr>
              <a:spLocks noChangeArrowheads="1"/>
            </p:cNvSpPr>
            <p:nvPr/>
          </p:nvSpPr>
          <p:spPr bwMode="auto">
            <a:xfrm>
              <a:off x="2233" y="714"/>
              <a:ext cx="1028" cy="511"/>
            </a:xfrm>
            <a:prstGeom prst="rect">
              <a:avLst/>
            </a:prstGeom>
            <a:solidFill>
              <a:schemeClr val="bg1"/>
            </a:solidFill>
            <a:ln w="9525">
              <a:noFill/>
              <a:miter lim="800000"/>
              <a:headEnd/>
              <a:tailEnd/>
            </a:ln>
          </p:spPr>
          <p:txBody>
            <a:bodyPr anchor="ctr"/>
            <a:lstStyle/>
            <a:p>
              <a:pPr marL="92075"/>
              <a:r>
                <a:rPr lang="en-US" b="1"/>
                <a:t>“Normal” Stage </a:t>
              </a:r>
            </a:p>
          </p:txBody>
        </p:sp>
        <p:sp>
          <p:nvSpPr>
            <p:cNvPr id="6173" name="Rectangle 35"/>
            <p:cNvSpPr>
              <a:spLocks noChangeArrowheads="1"/>
            </p:cNvSpPr>
            <p:nvPr/>
          </p:nvSpPr>
          <p:spPr bwMode="auto">
            <a:xfrm>
              <a:off x="2229" y="715"/>
              <a:ext cx="30"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3" name="Group 33"/>
          <p:cNvGrpSpPr>
            <a:grpSpLocks/>
          </p:cNvGrpSpPr>
          <p:nvPr/>
        </p:nvGrpSpPr>
        <p:grpSpPr bwMode="auto">
          <a:xfrm>
            <a:off x="263525" y="2817813"/>
            <a:ext cx="3094038" cy="427037"/>
            <a:chOff x="2229" y="714"/>
            <a:chExt cx="1032" cy="511"/>
          </a:xfrm>
        </p:grpSpPr>
        <p:sp>
          <p:nvSpPr>
            <p:cNvPr id="6170" name="Rectangle 34"/>
            <p:cNvSpPr>
              <a:spLocks noChangeArrowheads="1"/>
            </p:cNvSpPr>
            <p:nvPr/>
          </p:nvSpPr>
          <p:spPr bwMode="auto">
            <a:xfrm>
              <a:off x="2233" y="714"/>
              <a:ext cx="1028" cy="511"/>
            </a:xfrm>
            <a:prstGeom prst="rect">
              <a:avLst/>
            </a:prstGeom>
            <a:solidFill>
              <a:schemeClr val="bg1"/>
            </a:solidFill>
            <a:ln w="9525">
              <a:noFill/>
              <a:miter lim="800000"/>
              <a:headEnd/>
              <a:tailEnd/>
            </a:ln>
          </p:spPr>
          <p:txBody>
            <a:bodyPr anchor="ctr"/>
            <a:lstStyle/>
            <a:p>
              <a:pPr marL="92075"/>
              <a:r>
                <a:rPr lang="en-US" b="1"/>
                <a:t>“Prehypertension” Stage </a:t>
              </a:r>
            </a:p>
          </p:txBody>
        </p:sp>
        <p:sp>
          <p:nvSpPr>
            <p:cNvPr id="6171" name="Rectangle 35"/>
            <p:cNvSpPr>
              <a:spLocks noChangeArrowheads="1"/>
            </p:cNvSpPr>
            <p:nvPr/>
          </p:nvSpPr>
          <p:spPr bwMode="auto">
            <a:xfrm>
              <a:off x="2229" y="715"/>
              <a:ext cx="30"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4" name="Group 33"/>
          <p:cNvGrpSpPr>
            <a:grpSpLocks/>
          </p:cNvGrpSpPr>
          <p:nvPr/>
        </p:nvGrpSpPr>
        <p:grpSpPr bwMode="auto">
          <a:xfrm>
            <a:off x="263525" y="3921125"/>
            <a:ext cx="3094038" cy="427038"/>
            <a:chOff x="2229" y="714"/>
            <a:chExt cx="1032" cy="511"/>
          </a:xfrm>
        </p:grpSpPr>
        <p:sp>
          <p:nvSpPr>
            <p:cNvPr id="6168" name="Rectangle 34"/>
            <p:cNvSpPr>
              <a:spLocks noChangeArrowheads="1"/>
            </p:cNvSpPr>
            <p:nvPr/>
          </p:nvSpPr>
          <p:spPr bwMode="auto">
            <a:xfrm>
              <a:off x="2233" y="714"/>
              <a:ext cx="1028" cy="511"/>
            </a:xfrm>
            <a:prstGeom prst="rect">
              <a:avLst/>
            </a:prstGeom>
            <a:solidFill>
              <a:schemeClr val="bg1"/>
            </a:solidFill>
            <a:ln w="9525">
              <a:noFill/>
              <a:miter lim="800000"/>
              <a:headEnd/>
              <a:tailEnd/>
            </a:ln>
          </p:spPr>
          <p:txBody>
            <a:bodyPr anchor="ctr"/>
            <a:lstStyle/>
            <a:p>
              <a:pPr marL="92075"/>
              <a:r>
                <a:rPr lang="en-US" b="1"/>
                <a:t>Stage 1 </a:t>
              </a:r>
            </a:p>
          </p:txBody>
        </p:sp>
        <p:sp>
          <p:nvSpPr>
            <p:cNvPr id="6169" name="Rectangle 35"/>
            <p:cNvSpPr>
              <a:spLocks noChangeArrowheads="1"/>
            </p:cNvSpPr>
            <p:nvPr/>
          </p:nvSpPr>
          <p:spPr bwMode="auto">
            <a:xfrm>
              <a:off x="2229" y="715"/>
              <a:ext cx="30" cy="510"/>
            </a:xfrm>
            <a:prstGeom prst="rect">
              <a:avLst/>
            </a:prstGeom>
            <a:solidFill>
              <a:srgbClr val="B00000"/>
            </a:solidFill>
            <a:ln w="9525">
              <a:noFill/>
              <a:miter lim="800000"/>
              <a:headEnd/>
              <a:tailEnd/>
            </a:ln>
          </p:spPr>
          <p:txBody>
            <a:bodyPr wrap="none" anchor="ctr"/>
            <a:lstStyle/>
            <a:p>
              <a:pPr algn="ctr"/>
              <a:endParaRPr lang="fr-FR" sz="1000" b="1"/>
            </a:p>
          </p:txBody>
        </p:sp>
      </p:grpSp>
      <p:grpSp>
        <p:nvGrpSpPr>
          <p:cNvPr id="5" name="Group 33"/>
          <p:cNvGrpSpPr>
            <a:grpSpLocks/>
          </p:cNvGrpSpPr>
          <p:nvPr/>
        </p:nvGrpSpPr>
        <p:grpSpPr bwMode="auto">
          <a:xfrm>
            <a:off x="263525" y="5040313"/>
            <a:ext cx="3094038" cy="428625"/>
            <a:chOff x="2229" y="714"/>
            <a:chExt cx="1032" cy="511"/>
          </a:xfrm>
        </p:grpSpPr>
        <p:sp>
          <p:nvSpPr>
            <p:cNvPr id="6166" name="Rectangle 34"/>
            <p:cNvSpPr>
              <a:spLocks noChangeArrowheads="1"/>
            </p:cNvSpPr>
            <p:nvPr/>
          </p:nvSpPr>
          <p:spPr bwMode="auto">
            <a:xfrm>
              <a:off x="2233" y="714"/>
              <a:ext cx="1028" cy="511"/>
            </a:xfrm>
            <a:prstGeom prst="rect">
              <a:avLst/>
            </a:prstGeom>
            <a:solidFill>
              <a:schemeClr val="bg1"/>
            </a:solidFill>
            <a:ln w="9525">
              <a:noFill/>
              <a:miter lim="800000"/>
              <a:headEnd/>
              <a:tailEnd/>
            </a:ln>
          </p:spPr>
          <p:txBody>
            <a:bodyPr anchor="ctr"/>
            <a:lstStyle/>
            <a:p>
              <a:pPr marL="92075"/>
              <a:r>
                <a:rPr lang="en-US" b="1"/>
                <a:t>Stage 2 </a:t>
              </a:r>
            </a:p>
          </p:txBody>
        </p:sp>
        <p:sp>
          <p:nvSpPr>
            <p:cNvPr id="6167" name="Rectangle 35"/>
            <p:cNvSpPr>
              <a:spLocks noChangeArrowheads="1"/>
            </p:cNvSpPr>
            <p:nvPr/>
          </p:nvSpPr>
          <p:spPr bwMode="auto">
            <a:xfrm>
              <a:off x="2229" y="715"/>
              <a:ext cx="30" cy="510"/>
            </a:xfrm>
            <a:prstGeom prst="rect">
              <a:avLst/>
            </a:prstGeom>
            <a:solidFill>
              <a:srgbClr val="B00000"/>
            </a:solidFill>
            <a:ln w="9525">
              <a:noFill/>
              <a:miter lim="800000"/>
              <a:headEnd/>
              <a:tailEnd/>
            </a:ln>
          </p:spPr>
          <p:txBody>
            <a:bodyPr wrap="none" anchor="ctr"/>
            <a:lstStyle/>
            <a:p>
              <a:pPr algn="ctr"/>
              <a:endParaRPr lang="fr-FR" sz="1000" b="1"/>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nception personnalisée">
  <a:themeElements>
    <a:clrScheme name="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Conception personnalisé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6337</TotalTime>
  <Words>4267</Words>
  <Application>Microsoft Office PowerPoint</Application>
  <PresentationFormat>Affichage à l'écran (4:3)</PresentationFormat>
  <Paragraphs>1334</Paragraphs>
  <Slides>59</Slides>
  <Notes>0</Notes>
  <HiddenSlides>0</HiddenSlides>
  <MMClips>0</MMClips>
  <ScaleCrop>false</ScaleCrop>
  <HeadingPairs>
    <vt:vector size="8" baseType="variant">
      <vt:variant>
        <vt:lpstr>Polices utilisées</vt:lpstr>
      </vt:variant>
      <vt:variant>
        <vt:i4>2</vt:i4>
      </vt:variant>
      <vt:variant>
        <vt:lpstr>Thème</vt:lpstr>
      </vt:variant>
      <vt:variant>
        <vt:i4>1</vt:i4>
      </vt:variant>
      <vt:variant>
        <vt:lpstr>Serveurs OLE incorporés</vt:lpstr>
      </vt:variant>
      <vt:variant>
        <vt:i4>2</vt:i4>
      </vt:variant>
      <vt:variant>
        <vt:lpstr>Titres des diapositives</vt:lpstr>
      </vt:variant>
      <vt:variant>
        <vt:i4>59</vt:i4>
      </vt:variant>
    </vt:vector>
  </HeadingPairs>
  <TitlesOfParts>
    <vt:vector size="64" baseType="lpstr">
      <vt:lpstr>Arial</vt:lpstr>
      <vt:lpstr>Wingdings</vt:lpstr>
      <vt:lpstr>Conception personnalisée</vt:lpstr>
      <vt:lpstr>Graphique</vt:lpstr>
      <vt:lpstr>Chart</vt:lpstr>
      <vt:lpstr>Illustrations relevant to  The Concept of CMR section</vt:lpstr>
      <vt:lpstr>FACTORS CONTRIBUTING TO CARDIOMETABOLIC RISK</vt:lpstr>
      <vt:lpstr>OVERWEIGHT AND OBESITY BY AGE, UNITED STATES, 1960-2000</vt:lpstr>
      <vt:lpstr>REGIONAL ESTIMATES FOR DIABETES (20-79 AGE GROUP), 2003 AND 2025</vt:lpstr>
      <vt:lpstr>WORLDWIDE PREVALENCE OF DIABETES IN 2000 AND ESTIMATES FOR THE YEAR 2030 (IN MILLIONS)</vt:lpstr>
      <vt:lpstr>THE CONCEPT OF POSITIVE ENERGY BALANCE</vt:lpstr>
      <vt:lpstr>SUMMARY OF THE INTERACTIONS BETWEEN PERIPHERAL ORGANS, THE CENTRAL NERVOUS SYSTEM, AND BEHAVIOUR IN REGULATING FOOD INTAKE</vt:lpstr>
      <vt:lpstr>COMPONENTS OF TOTAL ENERGY EXPENDITURE IN AN INITIALLY SEDENTARY MAN EATING 2800 KCAL/DAY (A), WHO INCREASES PHYSICAL ACTIVITY (B); WHO ADDS DAILY PHYSICAL EXERCISE (C)</vt:lpstr>
      <vt:lpstr>CLASSIFICATION OF BLOOD PRESSURE FOR ADULTS</vt:lpstr>
      <vt:lpstr>Présentation PowerPoint</vt:lpstr>
      <vt:lpstr>AGE-ADJUSTED PREVALENCE OF CORONARY HEART DISEASE (CHD) IN THE U.S. POPULATION OVER 50 YEARS OF AGE, CATEGORIZED BY PRESENCE OF METABOLIC SYNDROME (MS) AND TYPE 2 DIABETES</vt:lpstr>
      <vt:lpstr>RESPECTIVE CONTRIBUTION OF TYPE 2 DIABETIC HYPERGLYCEMIA VERSUS THE CLUSTERING OF ABDOMINAL OBESITY-RELATED RISK FACTORS (METABOLIC SYNDROME) TO THE INCREASED CORONARY HEART DISEASE (CHD) RISK IN DIABETES</vt:lpstr>
      <vt:lpstr>NUMBER OF METABOLIC SYNDROME ABNORMALITIES BY NCEP-ATP III CLINICAL CRITERIA, DIABETES, AND PREVALENT CVD AND HAZARD RATIOS OF 10-YEAR RISK OF FATAL AND NON-FATAL CVD</vt:lpstr>
      <vt:lpstr>RISK OF CORONARY HEART DISEASE (CHD) IN U.S. ADULTS ACCORDING TO SUBGROUPS OF METABOLIC SYNDROME (MS) COMPONENTS</vt:lpstr>
      <vt:lpstr>OBESITY AS A MODIFIABLE CARDIOVASCULAR DISEASE (CVD) RISK FACTOR</vt:lpstr>
      <vt:lpstr>OBESE INDIVIDUALS WITH A PREFERENTIAL ACCUMULATION OF INTRA-ABDOMINAL ADIPOSE TISSUE (AT): SUBGROUP AT HIGH CVD RISK</vt:lpstr>
      <vt:lpstr>BODY MASS INDEX AND RELATIVE RISK OF TYPE 2 DIABETES IN WOMEN FOLLOWED FOR 14 YEARS IN THE NURSES' HEALTH STUDY</vt:lpstr>
      <vt:lpstr>PERCENTAGE PROBABILITY OF DEVELOPING TYPE 2 DIABETES IN 792 MEN FOLLOWED FOR 13.5 YEARS, ACCORDING TO TERTILES OF BODY MASS INDEX (BMI) AND WAIST-TO-HIP RATIO (WHR)</vt:lpstr>
      <vt:lpstr>GENERAL STRUCTURE OF A LIPOPROTEIN</vt:lpstr>
      <vt:lpstr>TRIGLYCERIDE TRANSPORT AND METABOLISM</vt:lpstr>
      <vt:lpstr>CHOLESTEROL TRANSPORT AND METABOLISM</vt:lpstr>
      <vt:lpstr>INTRAVASCULAR VLDL METABOLISM</vt:lpstr>
      <vt:lpstr>VLDL REMNANT METABOLISM</vt:lpstr>
      <vt:lpstr>HDL METABOLISM: GENESIS (A) AND ROLE IN REVERSE CHOLESTEROL TRANSPORT (B)</vt:lpstr>
      <vt:lpstr>CHYLOMICRON METABOLISM: THE FATE OF DIETARY FAT</vt:lpstr>
      <vt:lpstr>TRIGLYCERIDE AND HDL CHOLESTEROL LEVELS IN NON-OBESE WOMEN AND IN OBESE WOMEN WITH LOW OR HIGH LEVELS OF INTRA-ABDOMINAL ADIPOSE TISSUE</vt:lpstr>
      <vt:lpstr>THE DYSLIPIDEMIA OF INTRA-ABDOMINAL OBESITY AND THE METABOLIC SYNDROME</vt:lpstr>
      <vt:lpstr>THE MANY FUNCTIONS OF INSULIN IN LIPID METABOLISM</vt:lpstr>
      <vt:lpstr>HOW INSULIN RESISTANCE AND DYSLIPIDEMIA ARE LINKED</vt:lpstr>
      <vt:lpstr>LINK BETWEEN HYPERTRIGLYCERIDEMIA AND SMALL, DENSE LDL AND LOW HDL</vt:lpstr>
      <vt:lpstr>GLUCOSE TRANSPORTERS (GLUT)</vt:lpstr>
      <vt:lpstr>SIMPLIFIED SCHEME OF INSULIN ACTION ON GLUCOSE TRANSPORT</vt:lpstr>
      <vt:lpstr>IMPACT OF INTRA-ABDOMINAL FAT ON PLASMA GLUCOSE-INSULIN HOMEOSTASIS</vt:lpstr>
      <vt:lpstr>MODEL FOR ADIPOSE TISSUE MACROPHAGE POLARIZATION AND ITS FUNCTION IN ADIPOSE TISSUE WITH PROGRESSIVE OBESITY</vt:lpstr>
      <vt:lpstr>MECHANISM OF FATTY ACID-INDUCED INSULIN RESISTANCE IN SKELETAL MUSCLE</vt:lpstr>
      <vt:lpstr>MECHANISM OF FATTY ACID-INDUCED INSULIN RESISTANCE IN LIVER</vt:lpstr>
      <vt:lpstr>POTENTIAL CELLULAR MECHANISMS FOR ACTIVATING INFLAMMATORY SIGNALING</vt:lpstr>
      <vt:lpstr>SUMMARY OF THE EFFECTS OF INSULIN ON GLUCOSE AND LIPID METABOLISM IN VARIOUS TISSUES AND THE COMPONENTS AFFECTED BY INSULIN RESISTANCE</vt:lpstr>
      <vt:lpstr>POTENTIAL MECHANISMS FOR OBESITY-INDUCED INFLAMMATION</vt:lpstr>
      <vt:lpstr>ADIPOSE TISSUE AS AN ENDOCRINE ORGAN</vt:lpstr>
      <vt:lpstr>INFLAMMATION: THE LINK BETWEEN ABDOMINAL OBESITY AND GLOBAL CARDIOMETABOLIC RISK (CVD RISK)</vt:lpstr>
      <vt:lpstr>ADIPOSE TISSUE AND SOME OF THE ADIPOKINES/FACTORS INVOLVED IN THE PRO-THROMBOTIC STATE OF INTRA-ABDOMINAL OBESITY</vt:lpstr>
      <vt:lpstr>TRADITIONAL RISK FACTORS AND EMERGING MARKERS CONTRIBUTING TO CARDIOMETABOLIC RISK</vt:lpstr>
      <vt:lpstr>TEN-YEAR RISK OF CORONARY HEART DISEASE (CHD) BY SYSTOLIC BLOOD PRESSURE (SBP) AND PRESENCE OF OTHER RISK FACTORS</vt:lpstr>
      <vt:lpstr>CHANGES IN BLOOD PRESSURE WITH AGE</vt:lpstr>
      <vt:lpstr>LINKS BETWEEN HYPERTENSION AND CARDIOVASCULAR DISEASE IN INSULIN RESISTANCE AND OBESITY</vt:lpstr>
      <vt:lpstr>ADIPOSE TISSUE DISTRIBUTION IN MEN AND WOMEN</vt:lpstr>
      <vt:lpstr>AGE-RELATED CHANGES IN INTRA-ABDOMINAL ADIPOSE TISSUE DISTRIBUTION IN (a) MEN AND (b) WOMEN</vt:lpstr>
      <vt:lpstr>FOUR-YEAR CHANGES IN INTRA-ABDOMINAL ADIPOSE TISSUE IN WHITE VS. AFRICAN-AMERICAN WOMEN</vt:lpstr>
      <vt:lpstr>SEVEN-YEAR CHANGES IN BMI (a), WAIST CIRCUMFERENCE (b) AND INTRA-ABDOMINAL ADIPOSE TISSUE (c) IN PRE-MENOPAUSAL WOMEN (N=32)</vt:lpstr>
      <vt:lpstr>INCREASE IN INTRA-ABDOMINAL ADIPOSE TISSUE (AT) ACCUMULATION ASSOCIATED WITH MENOPAUSE</vt:lpstr>
      <vt:lpstr>DEVELOPMENT OF AN ATHEROGENIC PROFILE ASSOCIATED WITH MENOPAUSE-RELATED GAIN IN INTRA-ABDOMINAL ADIPOSITY</vt:lpstr>
      <vt:lpstr>EVIDENCE FOR A GREATER RELATIVE ACCUMULATION OF INTRA-ABDOMINAL ADIPOSE TISSUE (AT) IN JAPANESE THAN IN CAUCASIAN AMERICANS</vt:lpstr>
      <vt:lpstr>RELATIVE ACCUMULATION OF INTRA-ABDOMINAL  VS. SUBCUTANEOUS DEPOT ACCORDING TO ETHNICITY</vt:lpstr>
      <vt:lpstr>LIPID OVERFLOW HYPOTHESIS FOR THE PATHOGENESIS OF LIVER FAT</vt:lpstr>
      <vt:lpstr>COMPUTED TOMOGRAPHY IMAGING OF A NORMAL AND  FATTY LIVER</vt:lpstr>
      <vt:lpstr>SIMPLIFIED MODEL OF THE "PORTAL" THEORY</vt:lpstr>
      <vt:lpstr>INDEPENDENT ASSOCIATIONS BETWEEN LIVER FAT, INTRA-ABDOMINAL FAT AND CARDIOMETABOLIC RISK</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concept of cardiometabolic risk</dc:title>
  <dc:creator>Alain Cyr</dc:creator>
  <cp:lastModifiedBy>Isabelle Martineau</cp:lastModifiedBy>
  <cp:revision>382</cp:revision>
  <dcterms:created xsi:type="dcterms:W3CDTF">2007-08-27T23:55:38Z</dcterms:created>
  <dcterms:modified xsi:type="dcterms:W3CDTF">2022-11-30T13:30:25Z</dcterms:modified>
</cp:coreProperties>
</file>