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323" r:id="rId2"/>
    <p:sldId id="321" r:id="rId3"/>
    <p:sldId id="261" r:id="rId4"/>
    <p:sldId id="316" r:id="rId5"/>
    <p:sldId id="315" r:id="rId6"/>
    <p:sldId id="317" r:id="rId7"/>
    <p:sldId id="265" r:id="rId8"/>
    <p:sldId id="266" r:id="rId9"/>
    <p:sldId id="259" r:id="rId10"/>
    <p:sldId id="318" r:id="rId11"/>
    <p:sldId id="319" r:id="rId12"/>
    <p:sldId id="32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58" r:id="rId28"/>
    <p:sldId id="286" r:id="rId29"/>
    <p:sldId id="287" r:id="rId30"/>
    <p:sldId id="288" r:id="rId31"/>
    <p:sldId id="289" r:id="rId32"/>
    <p:sldId id="290" r:id="rId33"/>
    <p:sldId id="306" r:id="rId34"/>
    <p:sldId id="307" r:id="rId35"/>
    <p:sldId id="308" r:id="rId36"/>
    <p:sldId id="309" r:id="rId37"/>
    <p:sldId id="295" r:id="rId38"/>
    <p:sldId id="296" r:id="rId39"/>
    <p:sldId id="297" r:id="rId40"/>
    <p:sldId id="298" r:id="rId41"/>
    <p:sldId id="324" r:id="rId4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E20000"/>
    <a:srgbClr val="0033CC"/>
    <a:srgbClr val="C0C0C0"/>
    <a:srgbClr val="FFB25D"/>
    <a:srgbClr val="CCECFF"/>
    <a:srgbClr val="F0EA00"/>
    <a:srgbClr val="F7A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4960" autoAdjust="0"/>
  </p:normalViewPr>
  <p:slideViewPr>
    <p:cSldViewPr>
      <p:cViewPr varScale="1">
        <p:scale>
          <a:sx n="82" d="100"/>
          <a:sy n="82" d="100"/>
        </p:scale>
        <p:origin x="23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276"/>
    </p:cViewPr>
  </p:sorterViewPr>
  <p:notesViewPr>
    <p:cSldViewPr>
      <p:cViewPr>
        <p:scale>
          <a:sx n="100" d="100"/>
          <a:sy n="100" d="100"/>
        </p:scale>
        <p:origin x="-780" y="252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E1C0B0DA-CE00-48C0-9082-DB14D4E8A64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398339" name="Rectangle 3">
            <a:extLst>
              <a:ext uri="{FF2B5EF4-FFF2-40B4-BE49-F238E27FC236}">
                <a16:creationId xmlns:a16="http://schemas.microsoft.com/office/drawing/2014/main" id="{9C98374A-6242-490D-BD6D-9CA713CB226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398340" name="Rectangle 4">
            <a:extLst>
              <a:ext uri="{FF2B5EF4-FFF2-40B4-BE49-F238E27FC236}">
                <a16:creationId xmlns:a16="http://schemas.microsoft.com/office/drawing/2014/main" id="{4D2E96C6-9D5F-4DF7-9CCB-7128D0FBF6EF}"/>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398341" name="Rectangle 5">
            <a:extLst>
              <a:ext uri="{FF2B5EF4-FFF2-40B4-BE49-F238E27FC236}">
                <a16:creationId xmlns:a16="http://schemas.microsoft.com/office/drawing/2014/main" id="{28A376D8-6253-4FF9-8973-B8274D62824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B7DF4C9-7AC5-4C13-81B2-8888F21E4EF2}"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F91B7E97-6CE4-4772-AF3E-7BF2119EAE8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A" altLang="fr-FR"/>
          </a:p>
        </p:txBody>
      </p:sp>
      <p:sp>
        <p:nvSpPr>
          <p:cNvPr id="159747" name="Rectangle 3">
            <a:extLst>
              <a:ext uri="{FF2B5EF4-FFF2-40B4-BE49-F238E27FC236}">
                <a16:creationId xmlns:a16="http://schemas.microsoft.com/office/drawing/2014/main" id="{A584234D-2629-425B-9CD0-49A519C3794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A" altLang="fr-FR"/>
          </a:p>
        </p:txBody>
      </p:sp>
      <p:sp>
        <p:nvSpPr>
          <p:cNvPr id="159748" name="Rectangle 4">
            <a:extLst>
              <a:ext uri="{FF2B5EF4-FFF2-40B4-BE49-F238E27FC236}">
                <a16:creationId xmlns:a16="http://schemas.microsoft.com/office/drawing/2014/main" id="{5A058E22-4D61-4BBC-969A-6FF2D14329F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9749" name="Rectangle 5">
            <a:extLst>
              <a:ext uri="{FF2B5EF4-FFF2-40B4-BE49-F238E27FC236}">
                <a16:creationId xmlns:a16="http://schemas.microsoft.com/office/drawing/2014/main" id="{83FA4D1D-83FF-4BD1-A824-7C6ADA9CFA9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159750" name="Rectangle 6">
            <a:extLst>
              <a:ext uri="{FF2B5EF4-FFF2-40B4-BE49-F238E27FC236}">
                <a16:creationId xmlns:a16="http://schemas.microsoft.com/office/drawing/2014/main" id="{22F65F4E-345B-4EAE-9DAA-152A0843B65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A" altLang="fr-FR"/>
          </a:p>
        </p:txBody>
      </p:sp>
      <p:sp>
        <p:nvSpPr>
          <p:cNvPr id="159751" name="Rectangle 7">
            <a:extLst>
              <a:ext uri="{FF2B5EF4-FFF2-40B4-BE49-F238E27FC236}">
                <a16:creationId xmlns:a16="http://schemas.microsoft.com/office/drawing/2014/main" id="{51E4F897-E198-450C-B5E8-226E321FE31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0D4484-D60A-47ED-9CA9-0348BAC820AA}"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10A080-DDA2-45D6-9097-7789582AFB38}"/>
              </a:ext>
            </a:extLst>
          </p:cNvPr>
          <p:cNvSpPr>
            <a:spLocks noGrp="1" noChangeArrowheads="1"/>
          </p:cNvSpPr>
          <p:nvPr>
            <p:ph type="sldNum" sz="quarter" idx="5"/>
          </p:nvPr>
        </p:nvSpPr>
        <p:spPr>
          <a:ln/>
        </p:spPr>
        <p:txBody>
          <a:bodyPr/>
          <a:lstStyle/>
          <a:p>
            <a:fld id="{1ADA5DFF-415F-4E8D-81CD-300E01F5C581}" type="slidenum">
              <a:rPr lang="fr-CA" altLang="fr-FR"/>
              <a:pPr/>
              <a:t>1</a:t>
            </a:fld>
            <a:endParaRPr lang="fr-CA" altLang="fr-FR"/>
          </a:p>
        </p:txBody>
      </p:sp>
      <p:sp>
        <p:nvSpPr>
          <p:cNvPr id="431106" name="Rectangle 2">
            <a:extLst>
              <a:ext uri="{FF2B5EF4-FFF2-40B4-BE49-F238E27FC236}">
                <a16:creationId xmlns:a16="http://schemas.microsoft.com/office/drawing/2014/main" id="{F149FFEE-6B38-4880-B83E-82C1E5F317D5}"/>
              </a:ext>
            </a:extLst>
          </p:cNvPr>
          <p:cNvSpPr>
            <a:spLocks noRot="1" noChangeArrowheads="1" noTextEdit="1"/>
          </p:cNvSpPr>
          <p:nvPr>
            <p:ph type="sldImg"/>
          </p:nvPr>
        </p:nvSpPr>
        <p:spPr>
          <a:ln/>
        </p:spPr>
      </p:sp>
      <p:sp>
        <p:nvSpPr>
          <p:cNvPr id="431107" name="Rectangle 3">
            <a:extLst>
              <a:ext uri="{FF2B5EF4-FFF2-40B4-BE49-F238E27FC236}">
                <a16:creationId xmlns:a16="http://schemas.microsoft.com/office/drawing/2014/main" id="{83D18FB5-4FA6-4435-A35F-3F67EEC360E3}"/>
              </a:ext>
            </a:extLst>
          </p:cNvPr>
          <p:cNvSpPr>
            <a:spLocks noGrp="1" noChangeArrowheads="1"/>
          </p:cNvSpPr>
          <p:nvPr>
            <p:ph type="body" idx="1"/>
          </p:nvPr>
        </p:nvSpPr>
        <p:spPr/>
        <p:txBody>
          <a:bodyPr/>
          <a:lstStyle/>
          <a:p>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BE3F02-6EB9-4652-8CBC-84E827A48983}"/>
              </a:ext>
            </a:extLst>
          </p:cNvPr>
          <p:cNvSpPr>
            <a:spLocks noGrp="1" noChangeArrowheads="1"/>
          </p:cNvSpPr>
          <p:nvPr>
            <p:ph type="sldNum" sz="quarter" idx="5"/>
          </p:nvPr>
        </p:nvSpPr>
        <p:spPr>
          <a:ln/>
        </p:spPr>
        <p:txBody>
          <a:bodyPr/>
          <a:lstStyle/>
          <a:p>
            <a:fld id="{AA7A2F97-1E28-47F6-92C7-B6F468446C78}" type="slidenum">
              <a:rPr lang="fr-CA" altLang="fr-FR"/>
              <a:pPr/>
              <a:t>10</a:t>
            </a:fld>
            <a:endParaRPr lang="fr-CA" altLang="fr-FR"/>
          </a:p>
        </p:txBody>
      </p:sp>
      <p:sp>
        <p:nvSpPr>
          <p:cNvPr id="412674" name="Rectangle 2">
            <a:extLst>
              <a:ext uri="{FF2B5EF4-FFF2-40B4-BE49-F238E27FC236}">
                <a16:creationId xmlns:a16="http://schemas.microsoft.com/office/drawing/2014/main" id="{3D44ADA7-2B10-4A7D-99CC-18DF69DAD167}"/>
              </a:ext>
            </a:extLst>
          </p:cNvPr>
          <p:cNvSpPr>
            <a:spLocks noRot="1" noChangeArrowheads="1" noTextEdit="1"/>
          </p:cNvSpPr>
          <p:nvPr>
            <p:ph type="sldImg"/>
          </p:nvPr>
        </p:nvSpPr>
        <p:spPr>
          <a:ln/>
        </p:spPr>
      </p:sp>
      <p:sp>
        <p:nvSpPr>
          <p:cNvPr id="412675" name="Rectangle 3">
            <a:extLst>
              <a:ext uri="{FF2B5EF4-FFF2-40B4-BE49-F238E27FC236}">
                <a16:creationId xmlns:a16="http://schemas.microsoft.com/office/drawing/2014/main" id="{44A30E0E-0644-461F-A268-D4ED10CCD8FD}"/>
              </a:ext>
            </a:extLst>
          </p:cNvPr>
          <p:cNvSpPr>
            <a:spLocks noGrp="1" noChangeArrowheads="1"/>
          </p:cNvSpPr>
          <p:nvPr>
            <p:ph type="body" idx="1"/>
          </p:nvPr>
        </p:nvSpPr>
        <p:spPr/>
        <p:txBody>
          <a:bodyPr/>
          <a:lstStyle/>
          <a:p>
            <a:r>
              <a:rPr lang="en-US" altLang="fr-F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894391-85CD-4846-8C52-729D541D9EF8}"/>
              </a:ext>
            </a:extLst>
          </p:cNvPr>
          <p:cNvSpPr>
            <a:spLocks noGrp="1" noChangeArrowheads="1"/>
          </p:cNvSpPr>
          <p:nvPr>
            <p:ph type="sldNum" sz="quarter" idx="5"/>
          </p:nvPr>
        </p:nvSpPr>
        <p:spPr>
          <a:ln/>
        </p:spPr>
        <p:txBody>
          <a:bodyPr/>
          <a:lstStyle/>
          <a:p>
            <a:fld id="{89D163DB-46FB-40EB-9803-69F6876405A6}" type="slidenum">
              <a:rPr lang="fr-CA" altLang="fr-FR"/>
              <a:pPr/>
              <a:t>11</a:t>
            </a:fld>
            <a:endParaRPr lang="fr-CA" altLang="fr-FR"/>
          </a:p>
        </p:txBody>
      </p:sp>
      <p:sp>
        <p:nvSpPr>
          <p:cNvPr id="414722" name="Rectangle 2">
            <a:extLst>
              <a:ext uri="{FF2B5EF4-FFF2-40B4-BE49-F238E27FC236}">
                <a16:creationId xmlns:a16="http://schemas.microsoft.com/office/drawing/2014/main" id="{936888EF-82CA-4A6E-A8FE-FCE154A0CF88}"/>
              </a:ext>
            </a:extLst>
          </p:cNvPr>
          <p:cNvSpPr>
            <a:spLocks noRot="1" noChangeArrowheads="1" noTextEdit="1"/>
          </p:cNvSpPr>
          <p:nvPr>
            <p:ph type="sldImg"/>
          </p:nvPr>
        </p:nvSpPr>
        <p:spPr>
          <a:ln/>
        </p:spPr>
      </p:sp>
      <p:sp>
        <p:nvSpPr>
          <p:cNvPr id="414723" name="Rectangle 3">
            <a:extLst>
              <a:ext uri="{FF2B5EF4-FFF2-40B4-BE49-F238E27FC236}">
                <a16:creationId xmlns:a16="http://schemas.microsoft.com/office/drawing/2014/main" id="{FB4A009A-028C-4F0D-9F20-5E4EA55C5A9E}"/>
              </a:ext>
            </a:extLst>
          </p:cNvPr>
          <p:cNvSpPr>
            <a:spLocks noGrp="1" noChangeArrowheads="1"/>
          </p:cNvSpPr>
          <p:nvPr>
            <p:ph type="body" idx="1"/>
          </p:nvPr>
        </p:nvSpPr>
        <p:spPr/>
        <p:txBody>
          <a:bodyPr/>
          <a:lstStyle/>
          <a:p>
            <a:r>
              <a:rPr lang="en-US" altLang="fr-F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3184FF-617D-4739-BF52-8DE46E592A78}"/>
              </a:ext>
            </a:extLst>
          </p:cNvPr>
          <p:cNvSpPr>
            <a:spLocks noGrp="1" noChangeArrowheads="1"/>
          </p:cNvSpPr>
          <p:nvPr>
            <p:ph type="sldNum" sz="quarter" idx="5"/>
          </p:nvPr>
        </p:nvSpPr>
        <p:spPr>
          <a:ln/>
        </p:spPr>
        <p:txBody>
          <a:bodyPr/>
          <a:lstStyle/>
          <a:p>
            <a:fld id="{EE7A2A8C-F6B1-4336-9304-60AA37CE13FD}" type="slidenum">
              <a:rPr lang="fr-CA" altLang="fr-FR"/>
              <a:pPr/>
              <a:t>12</a:t>
            </a:fld>
            <a:endParaRPr lang="fr-CA" altLang="fr-FR"/>
          </a:p>
        </p:txBody>
      </p:sp>
      <p:sp>
        <p:nvSpPr>
          <p:cNvPr id="416770" name="Rectangle 2">
            <a:extLst>
              <a:ext uri="{FF2B5EF4-FFF2-40B4-BE49-F238E27FC236}">
                <a16:creationId xmlns:a16="http://schemas.microsoft.com/office/drawing/2014/main" id="{E48D44D1-04E5-4441-81A1-0A41789B4AB1}"/>
              </a:ext>
            </a:extLst>
          </p:cNvPr>
          <p:cNvSpPr>
            <a:spLocks noRot="1" noChangeArrowheads="1" noTextEdit="1"/>
          </p:cNvSpPr>
          <p:nvPr>
            <p:ph type="sldImg"/>
          </p:nvPr>
        </p:nvSpPr>
        <p:spPr>
          <a:ln/>
        </p:spPr>
      </p:sp>
      <p:sp>
        <p:nvSpPr>
          <p:cNvPr id="416771" name="Rectangle 3">
            <a:extLst>
              <a:ext uri="{FF2B5EF4-FFF2-40B4-BE49-F238E27FC236}">
                <a16:creationId xmlns:a16="http://schemas.microsoft.com/office/drawing/2014/main" id="{7E7AADB1-7304-47E6-A113-FCAC72058531}"/>
              </a:ext>
            </a:extLst>
          </p:cNvPr>
          <p:cNvSpPr>
            <a:spLocks noGrp="1" noChangeArrowheads="1"/>
          </p:cNvSpPr>
          <p:nvPr>
            <p:ph type="body" idx="1"/>
          </p:nvPr>
        </p:nvSpPr>
        <p:spPr/>
        <p:txBody>
          <a:bodyPr/>
          <a:lstStyle/>
          <a:p>
            <a:r>
              <a:rPr lang="en-US" altLang="fr-FR"/>
              <a:t>Under resting, postabsorptive conditions, free fatty acids and glycerol are released from adipocytes. With meal ingestion, insulin secretion increases substantially.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4BED6D-0927-48D0-A8FF-D7522553C312}"/>
              </a:ext>
            </a:extLst>
          </p:cNvPr>
          <p:cNvSpPr>
            <a:spLocks noGrp="1" noChangeArrowheads="1"/>
          </p:cNvSpPr>
          <p:nvPr>
            <p:ph type="sldNum" sz="quarter" idx="5"/>
          </p:nvPr>
        </p:nvSpPr>
        <p:spPr>
          <a:ln/>
        </p:spPr>
        <p:txBody>
          <a:bodyPr/>
          <a:lstStyle/>
          <a:p>
            <a:fld id="{B80F9B7F-1D71-4B30-946B-B2E58F489014}" type="slidenum">
              <a:rPr lang="fr-CA" altLang="fr-FR"/>
              <a:pPr/>
              <a:t>13</a:t>
            </a:fld>
            <a:endParaRPr lang="fr-CA" altLang="fr-FR"/>
          </a:p>
        </p:txBody>
      </p:sp>
      <p:sp>
        <p:nvSpPr>
          <p:cNvPr id="378882" name="Rectangle 2">
            <a:extLst>
              <a:ext uri="{FF2B5EF4-FFF2-40B4-BE49-F238E27FC236}">
                <a16:creationId xmlns:a16="http://schemas.microsoft.com/office/drawing/2014/main" id="{ED3F964F-3D80-487B-A1E0-531F9A99422B}"/>
              </a:ext>
            </a:extLst>
          </p:cNvPr>
          <p:cNvSpPr>
            <a:spLocks noRot="1" noChangeArrowheads="1" noTextEdit="1"/>
          </p:cNvSpPr>
          <p:nvPr>
            <p:ph type="sldImg"/>
          </p:nvPr>
        </p:nvSpPr>
        <p:spPr>
          <a:ln/>
        </p:spPr>
      </p:sp>
      <p:sp>
        <p:nvSpPr>
          <p:cNvPr id="378883" name="Rectangle 3">
            <a:extLst>
              <a:ext uri="{FF2B5EF4-FFF2-40B4-BE49-F238E27FC236}">
                <a16:creationId xmlns:a16="http://schemas.microsoft.com/office/drawing/2014/main" id="{E4E73E03-DC2D-42FC-AAF4-4C13CA24CF3A}"/>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A2BA77-D048-4D72-8DA9-FA2EBA174913}"/>
              </a:ext>
            </a:extLst>
          </p:cNvPr>
          <p:cNvSpPr>
            <a:spLocks noGrp="1" noChangeArrowheads="1"/>
          </p:cNvSpPr>
          <p:nvPr>
            <p:ph type="sldNum" sz="quarter" idx="5"/>
          </p:nvPr>
        </p:nvSpPr>
        <p:spPr>
          <a:ln/>
        </p:spPr>
        <p:txBody>
          <a:bodyPr/>
          <a:lstStyle/>
          <a:p>
            <a:fld id="{F9DEF2F7-029A-4B62-A5B4-1F9ACCBBF156}" type="slidenum">
              <a:rPr lang="fr-CA" altLang="fr-FR"/>
              <a:pPr/>
              <a:t>14</a:t>
            </a:fld>
            <a:endParaRPr lang="fr-CA" altLang="fr-FR"/>
          </a:p>
        </p:txBody>
      </p:sp>
      <p:sp>
        <p:nvSpPr>
          <p:cNvPr id="379906" name="Rectangle 2">
            <a:extLst>
              <a:ext uri="{FF2B5EF4-FFF2-40B4-BE49-F238E27FC236}">
                <a16:creationId xmlns:a16="http://schemas.microsoft.com/office/drawing/2014/main" id="{55251735-724C-4075-BBB7-ECC1D1D7C9F9}"/>
              </a:ext>
            </a:extLst>
          </p:cNvPr>
          <p:cNvSpPr>
            <a:spLocks noRot="1" noChangeArrowheads="1" noTextEdit="1"/>
          </p:cNvSpPr>
          <p:nvPr>
            <p:ph type="sldImg"/>
          </p:nvPr>
        </p:nvSpPr>
        <p:spPr>
          <a:ln/>
        </p:spPr>
      </p:sp>
      <p:sp>
        <p:nvSpPr>
          <p:cNvPr id="379907" name="Rectangle 3">
            <a:extLst>
              <a:ext uri="{FF2B5EF4-FFF2-40B4-BE49-F238E27FC236}">
                <a16:creationId xmlns:a16="http://schemas.microsoft.com/office/drawing/2014/main" id="{B658CF6F-0FDA-4148-B6D4-6559D3614433}"/>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C65D45-4D7D-4BCC-B46E-41987895E7C5}"/>
              </a:ext>
            </a:extLst>
          </p:cNvPr>
          <p:cNvSpPr>
            <a:spLocks noGrp="1" noChangeArrowheads="1"/>
          </p:cNvSpPr>
          <p:nvPr>
            <p:ph type="sldNum" sz="quarter" idx="5"/>
          </p:nvPr>
        </p:nvSpPr>
        <p:spPr>
          <a:ln/>
        </p:spPr>
        <p:txBody>
          <a:bodyPr/>
          <a:lstStyle/>
          <a:p>
            <a:fld id="{1DB498B2-A91C-412B-9C0A-134CD7182D8F}" type="slidenum">
              <a:rPr lang="fr-CA" altLang="fr-FR"/>
              <a:pPr/>
              <a:t>15</a:t>
            </a:fld>
            <a:endParaRPr lang="fr-CA" altLang="fr-FR"/>
          </a:p>
        </p:txBody>
      </p:sp>
      <p:sp>
        <p:nvSpPr>
          <p:cNvPr id="380930" name="Rectangle 2">
            <a:extLst>
              <a:ext uri="{FF2B5EF4-FFF2-40B4-BE49-F238E27FC236}">
                <a16:creationId xmlns:a16="http://schemas.microsoft.com/office/drawing/2014/main" id="{EF5E13C5-AF2C-43AF-B42E-B8E20DE608F4}"/>
              </a:ext>
            </a:extLst>
          </p:cNvPr>
          <p:cNvSpPr>
            <a:spLocks noRot="1" noChangeArrowheads="1" noTextEdit="1"/>
          </p:cNvSpPr>
          <p:nvPr>
            <p:ph type="sldImg"/>
          </p:nvPr>
        </p:nvSpPr>
        <p:spPr>
          <a:ln/>
        </p:spPr>
      </p:sp>
      <p:sp>
        <p:nvSpPr>
          <p:cNvPr id="380931" name="Rectangle 3">
            <a:extLst>
              <a:ext uri="{FF2B5EF4-FFF2-40B4-BE49-F238E27FC236}">
                <a16:creationId xmlns:a16="http://schemas.microsoft.com/office/drawing/2014/main" id="{C2010890-7364-4B08-9AC9-FE4FA9A5A568}"/>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9E0E65-6B3B-4FBB-8184-6896615B3955}"/>
              </a:ext>
            </a:extLst>
          </p:cNvPr>
          <p:cNvSpPr>
            <a:spLocks noGrp="1" noChangeArrowheads="1"/>
          </p:cNvSpPr>
          <p:nvPr>
            <p:ph type="sldNum" sz="quarter" idx="5"/>
          </p:nvPr>
        </p:nvSpPr>
        <p:spPr>
          <a:ln/>
        </p:spPr>
        <p:txBody>
          <a:bodyPr/>
          <a:lstStyle/>
          <a:p>
            <a:fld id="{23454616-3A74-4070-8663-A3368A1C26B4}" type="slidenum">
              <a:rPr lang="fr-CA" altLang="fr-FR"/>
              <a:pPr/>
              <a:t>16</a:t>
            </a:fld>
            <a:endParaRPr lang="fr-CA" altLang="fr-FR"/>
          </a:p>
        </p:txBody>
      </p:sp>
      <p:sp>
        <p:nvSpPr>
          <p:cNvPr id="183298" name="Rectangle 2">
            <a:extLst>
              <a:ext uri="{FF2B5EF4-FFF2-40B4-BE49-F238E27FC236}">
                <a16:creationId xmlns:a16="http://schemas.microsoft.com/office/drawing/2014/main" id="{37175FE5-B4A8-4A06-A5C1-64DC09B208FA}"/>
              </a:ext>
            </a:extLst>
          </p:cNvPr>
          <p:cNvSpPr>
            <a:spLocks noRot="1" noChangeArrowheads="1" noTextEdit="1"/>
          </p:cNvSpPr>
          <p:nvPr>
            <p:ph type="sldImg"/>
          </p:nvPr>
        </p:nvSpPr>
        <p:spPr>
          <a:ln/>
        </p:spPr>
      </p:sp>
      <p:sp>
        <p:nvSpPr>
          <p:cNvPr id="183299" name="Rectangle 3">
            <a:extLst>
              <a:ext uri="{FF2B5EF4-FFF2-40B4-BE49-F238E27FC236}">
                <a16:creationId xmlns:a16="http://schemas.microsoft.com/office/drawing/2014/main" id="{34AB43E5-0DCC-400E-90D2-42A8BD951F0A}"/>
              </a:ext>
            </a:extLst>
          </p:cNvPr>
          <p:cNvSpPr>
            <a:spLocks noGrp="1" noChangeArrowheads="1"/>
          </p:cNvSpPr>
          <p:nvPr>
            <p:ph type="body" idx="1"/>
          </p:nvPr>
        </p:nvSpPr>
        <p:spPr>
          <a:xfrm>
            <a:off x="914400" y="4343400"/>
            <a:ext cx="5029200" cy="4114800"/>
          </a:xfrm>
        </p:spPr>
        <p:txBody>
          <a:bodyPr/>
          <a:lstStyle/>
          <a:p>
            <a:r>
              <a:rPr lang="en-US" altLang="fr-FR"/>
              <a:t>This shows the relationship between basal metabolic rate (kcal/day) and palmitate (one of the major free fatty acids) release in men and women. Women have 40% greater free fatty acid release than men at the same metabolic rate, the same fat oxidation rates, and the same FFA concentrations.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396DD5-1D6B-4A27-866E-C8ED23892EC9}"/>
              </a:ext>
            </a:extLst>
          </p:cNvPr>
          <p:cNvSpPr>
            <a:spLocks noGrp="1" noChangeArrowheads="1"/>
          </p:cNvSpPr>
          <p:nvPr>
            <p:ph type="sldNum" sz="quarter" idx="5"/>
          </p:nvPr>
        </p:nvSpPr>
        <p:spPr>
          <a:ln/>
        </p:spPr>
        <p:txBody>
          <a:bodyPr/>
          <a:lstStyle/>
          <a:p>
            <a:fld id="{5545D24B-D882-4EFB-A74A-237134ADB151}" type="slidenum">
              <a:rPr lang="fr-CA" altLang="fr-FR"/>
              <a:pPr/>
              <a:t>17</a:t>
            </a:fld>
            <a:endParaRPr lang="fr-CA" altLang="fr-FR"/>
          </a:p>
        </p:txBody>
      </p:sp>
      <p:sp>
        <p:nvSpPr>
          <p:cNvPr id="185346" name="Rectangle 2">
            <a:extLst>
              <a:ext uri="{FF2B5EF4-FFF2-40B4-BE49-F238E27FC236}">
                <a16:creationId xmlns:a16="http://schemas.microsoft.com/office/drawing/2014/main" id="{E2CB9CAB-8156-40CD-9A0E-B8BC58B7D219}"/>
              </a:ext>
            </a:extLst>
          </p:cNvPr>
          <p:cNvSpPr>
            <a:spLocks noRot="1" noChangeArrowheads="1" noTextEdit="1"/>
          </p:cNvSpPr>
          <p:nvPr>
            <p:ph type="sldImg"/>
          </p:nvPr>
        </p:nvSpPr>
        <p:spPr>
          <a:ln/>
        </p:spPr>
      </p:sp>
      <p:sp>
        <p:nvSpPr>
          <p:cNvPr id="185347" name="Rectangle 3">
            <a:extLst>
              <a:ext uri="{FF2B5EF4-FFF2-40B4-BE49-F238E27FC236}">
                <a16:creationId xmlns:a16="http://schemas.microsoft.com/office/drawing/2014/main" id="{9F8DB9BF-2875-4BDE-A420-6B7FFCF12EAC}"/>
              </a:ext>
            </a:extLst>
          </p:cNvPr>
          <p:cNvSpPr>
            <a:spLocks noGrp="1" noChangeArrowheads="1"/>
          </p:cNvSpPr>
          <p:nvPr>
            <p:ph type="body" idx="1"/>
          </p:nvPr>
        </p:nvSpPr>
        <p:spPr>
          <a:xfrm>
            <a:off x="914400" y="4343400"/>
            <a:ext cx="5029200" cy="4114800"/>
          </a:xfrm>
        </p:spPr>
        <p:txBody>
          <a:bodyPr/>
          <a:lstStyle/>
          <a:p>
            <a:r>
              <a:rPr lang="en-US" altLang="fr-FR"/>
              <a:t>This shows the relationship between intra-abdominal (visceral) fat area as measured by single slice computed tomography and the residual variance in palmitate release relative to REE in men and women. Visceral fat correlated with the residual variance in free fatty release release in men. Not shown: plasma epinephrine concentrations also were correlated with the residual variance in FFA release.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3A8A4B-78AC-4F03-929C-1387763EF8F4}"/>
              </a:ext>
            </a:extLst>
          </p:cNvPr>
          <p:cNvSpPr>
            <a:spLocks noGrp="1" noChangeArrowheads="1"/>
          </p:cNvSpPr>
          <p:nvPr>
            <p:ph type="sldNum" sz="quarter" idx="5"/>
          </p:nvPr>
        </p:nvSpPr>
        <p:spPr>
          <a:ln/>
        </p:spPr>
        <p:txBody>
          <a:bodyPr/>
          <a:lstStyle/>
          <a:p>
            <a:fld id="{B6C341B8-4206-40FC-9751-6A59845FCC02}" type="slidenum">
              <a:rPr lang="fr-CA" altLang="fr-FR"/>
              <a:pPr/>
              <a:t>18</a:t>
            </a:fld>
            <a:endParaRPr lang="fr-CA" altLang="fr-FR"/>
          </a:p>
        </p:txBody>
      </p:sp>
      <p:sp>
        <p:nvSpPr>
          <p:cNvPr id="381954" name="Rectangle 2">
            <a:extLst>
              <a:ext uri="{FF2B5EF4-FFF2-40B4-BE49-F238E27FC236}">
                <a16:creationId xmlns:a16="http://schemas.microsoft.com/office/drawing/2014/main" id="{75383BBA-749B-4485-9A21-4A67D1FDE92B}"/>
              </a:ext>
            </a:extLst>
          </p:cNvPr>
          <p:cNvSpPr>
            <a:spLocks noRot="1" noChangeArrowheads="1" noTextEdit="1"/>
          </p:cNvSpPr>
          <p:nvPr>
            <p:ph type="sldImg"/>
          </p:nvPr>
        </p:nvSpPr>
        <p:spPr>
          <a:ln/>
        </p:spPr>
      </p:sp>
      <p:sp>
        <p:nvSpPr>
          <p:cNvPr id="381955" name="Rectangle 3">
            <a:extLst>
              <a:ext uri="{FF2B5EF4-FFF2-40B4-BE49-F238E27FC236}">
                <a16:creationId xmlns:a16="http://schemas.microsoft.com/office/drawing/2014/main" id="{E3E3D84C-3FFF-4AF3-80CD-6AF4820840F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2EA093-8A8D-43C3-ABF7-A185206C664D}"/>
              </a:ext>
            </a:extLst>
          </p:cNvPr>
          <p:cNvSpPr>
            <a:spLocks noGrp="1" noChangeArrowheads="1"/>
          </p:cNvSpPr>
          <p:nvPr>
            <p:ph type="sldNum" sz="quarter" idx="5"/>
          </p:nvPr>
        </p:nvSpPr>
        <p:spPr>
          <a:ln/>
        </p:spPr>
        <p:txBody>
          <a:bodyPr/>
          <a:lstStyle/>
          <a:p>
            <a:fld id="{1869CEB8-D9DA-4942-B7A7-4D549FC9B244}" type="slidenum">
              <a:rPr lang="fr-CA" altLang="fr-FR"/>
              <a:pPr/>
              <a:t>19</a:t>
            </a:fld>
            <a:endParaRPr lang="fr-CA" altLang="fr-FR"/>
          </a:p>
        </p:txBody>
      </p:sp>
      <p:sp>
        <p:nvSpPr>
          <p:cNvPr id="382978" name="Rectangle 2">
            <a:extLst>
              <a:ext uri="{FF2B5EF4-FFF2-40B4-BE49-F238E27FC236}">
                <a16:creationId xmlns:a16="http://schemas.microsoft.com/office/drawing/2014/main" id="{2BD57AE9-0A55-4982-8326-47F8E2542059}"/>
              </a:ext>
            </a:extLst>
          </p:cNvPr>
          <p:cNvSpPr>
            <a:spLocks noRot="1" noChangeArrowheads="1" noTextEdit="1"/>
          </p:cNvSpPr>
          <p:nvPr>
            <p:ph type="sldImg"/>
          </p:nvPr>
        </p:nvSpPr>
        <p:spPr>
          <a:ln/>
        </p:spPr>
      </p:sp>
      <p:sp>
        <p:nvSpPr>
          <p:cNvPr id="382979" name="Rectangle 3">
            <a:extLst>
              <a:ext uri="{FF2B5EF4-FFF2-40B4-BE49-F238E27FC236}">
                <a16:creationId xmlns:a16="http://schemas.microsoft.com/office/drawing/2014/main" id="{7F5EBE84-8CA1-418B-A683-A79DB3E5AF98}"/>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1DE3CE-C29F-408A-823A-255687BD6CEC}"/>
              </a:ext>
            </a:extLst>
          </p:cNvPr>
          <p:cNvSpPr>
            <a:spLocks noGrp="1" noChangeArrowheads="1"/>
          </p:cNvSpPr>
          <p:nvPr>
            <p:ph type="sldNum" sz="quarter" idx="5"/>
          </p:nvPr>
        </p:nvSpPr>
        <p:spPr>
          <a:ln/>
        </p:spPr>
        <p:txBody>
          <a:bodyPr/>
          <a:lstStyle/>
          <a:p>
            <a:fld id="{BCB40AEF-0799-4791-98CD-3068ACAC978B}" type="slidenum">
              <a:rPr lang="fr-CA" altLang="fr-FR"/>
              <a:pPr/>
              <a:t>2</a:t>
            </a:fld>
            <a:endParaRPr lang="fr-CA" altLang="fr-FR"/>
          </a:p>
        </p:txBody>
      </p:sp>
      <p:sp>
        <p:nvSpPr>
          <p:cNvPr id="418818" name="Rectangle 2">
            <a:extLst>
              <a:ext uri="{FF2B5EF4-FFF2-40B4-BE49-F238E27FC236}">
                <a16:creationId xmlns:a16="http://schemas.microsoft.com/office/drawing/2014/main" id="{18C1A091-7E1D-4940-B7CC-B3352688415D}"/>
              </a:ext>
            </a:extLst>
          </p:cNvPr>
          <p:cNvSpPr>
            <a:spLocks noRot="1" noChangeArrowheads="1" noTextEdit="1"/>
          </p:cNvSpPr>
          <p:nvPr>
            <p:ph type="sldImg"/>
          </p:nvPr>
        </p:nvSpPr>
        <p:spPr>
          <a:ln/>
        </p:spPr>
      </p:sp>
      <p:sp>
        <p:nvSpPr>
          <p:cNvPr id="418819" name="Rectangle 3">
            <a:extLst>
              <a:ext uri="{FF2B5EF4-FFF2-40B4-BE49-F238E27FC236}">
                <a16:creationId xmlns:a16="http://schemas.microsoft.com/office/drawing/2014/main" id="{B0832B46-A969-444C-9215-F926CE4811E0}"/>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98FEC5-79E4-497A-AAA9-3B1E9ECDC248}"/>
              </a:ext>
            </a:extLst>
          </p:cNvPr>
          <p:cNvSpPr>
            <a:spLocks noGrp="1" noChangeArrowheads="1"/>
          </p:cNvSpPr>
          <p:nvPr>
            <p:ph type="sldNum" sz="quarter" idx="5"/>
          </p:nvPr>
        </p:nvSpPr>
        <p:spPr>
          <a:ln/>
        </p:spPr>
        <p:txBody>
          <a:bodyPr/>
          <a:lstStyle/>
          <a:p>
            <a:fld id="{B3254912-88E3-4BBD-8469-AA1396C37B5F}" type="slidenum">
              <a:rPr lang="fr-CA" altLang="fr-FR"/>
              <a:pPr/>
              <a:t>20</a:t>
            </a:fld>
            <a:endParaRPr lang="fr-CA" altLang="fr-FR"/>
          </a:p>
        </p:txBody>
      </p:sp>
      <p:sp>
        <p:nvSpPr>
          <p:cNvPr id="189442" name="Rectangle 2">
            <a:extLst>
              <a:ext uri="{FF2B5EF4-FFF2-40B4-BE49-F238E27FC236}">
                <a16:creationId xmlns:a16="http://schemas.microsoft.com/office/drawing/2014/main" id="{AF15022B-D8E6-4AB5-8B05-F2A52D8BDF44}"/>
              </a:ext>
            </a:extLst>
          </p:cNvPr>
          <p:cNvSpPr>
            <a:spLocks noRot="1" noChangeArrowheads="1" noTextEdit="1"/>
          </p:cNvSpPr>
          <p:nvPr>
            <p:ph type="sldImg"/>
          </p:nvPr>
        </p:nvSpPr>
        <p:spPr>
          <a:ln/>
        </p:spPr>
      </p:sp>
      <p:sp>
        <p:nvSpPr>
          <p:cNvPr id="189443" name="Rectangle 3">
            <a:extLst>
              <a:ext uri="{FF2B5EF4-FFF2-40B4-BE49-F238E27FC236}">
                <a16:creationId xmlns:a16="http://schemas.microsoft.com/office/drawing/2014/main" id="{B07D6475-DCEE-4111-ADE0-E46906F3C1A2}"/>
              </a:ext>
            </a:extLst>
          </p:cNvPr>
          <p:cNvSpPr>
            <a:spLocks noGrp="1" noChangeArrowheads="1"/>
          </p:cNvSpPr>
          <p:nvPr>
            <p:ph type="body" idx="1"/>
          </p:nvPr>
        </p:nvSpPr>
        <p:spPr>
          <a:xfrm>
            <a:off x="914400" y="4343400"/>
            <a:ext cx="5029200" cy="4114800"/>
          </a:xfrm>
        </p:spPr>
        <p:txBody>
          <a:bodyPr/>
          <a:lstStyle/>
          <a:p>
            <a:r>
              <a:rPr lang="en-US" altLang="fr-FR"/>
              <a:t>Women with lower body obesity tend to have normal free fatty acid metabolism whereas women with upper body obesity have high free fatty acid concentrations and release under most circumstances.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8A617D-BEBC-4709-A0AD-C338F92CE5EA}"/>
              </a:ext>
            </a:extLst>
          </p:cNvPr>
          <p:cNvSpPr>
            <a:spLocks noGrp="1" noChangeArrowheads="1"/>
          </p:cNvSpPr>
          <p:nvPr>
            <p:ph type="sldNum" sz="quarter" idx="5"/>
          </p:nvPr>
        </p:nvSpPr>
        <p:spPr>
          <a:ln/>
        </p:spPr>
        <p:txBody>
          <a:bodyPr/>
          <a:lstStyle/>
          <a:p>
            <a:fld id="{A5C8E958-5EE0-4DB4-9741-7856BCC7FC53}" type="slidenum">
              <a:rPr lang="fr-CA" altLang="fr-FR"/>
              <a:pPr/>
              <a:t>21</a:t>
            </a:fld>
            <a:endParaRPr lang="fr-CA" altLang="fr-FR"/>
          </a:p>
        </p:txBody>
      </p:sp>
      <p:sp>
        <p:nvSpPr>
          <p:cNvPr id="191490" name="Rectangle 2">
            <a:extLst>
              <a:ext uri="{FF2B5EF4-FFF2-40B4-BE49-F238E27FC236}">
                <a16:creationId xmlns:a16="http://schemas.microsoft.com/office/drawing/2014/main" id="{6CB2A82A-C5AD-4F74-B755-3479E4890296}"/>
              </a:ext>
            </a:extLst>
          </p:cNvPr>
          <p:cNvSpPr>
            <a:spLocks noRot="1" noChangeArrowheads="1" noTextEdit="1"/>
          </p:cNvSpPr>
          <p:nvPr>
            <p:ph type="sldImg"/>
          </p:nvPr>
        </p:nvSpPr>
        <p:spPr>
          <a:xfrm>
            <a:off x="-1717675" y="215900"/>
            <a:ext cx="10290175" cy="7716838"/>
          </a:xfrm>
          <a:ln/>
        </p:spPr>
      </p:sp>
      <p:sp>
        <p:nvSpPr>
          <p:cNvPr id="191491" name="Rectangle 3">
            <a:extLst>
              <a:ext uri="{FF2B5EF4-FFF2-40B4-BE49-F238E27FC236}">
                <a16:creationId xmlns:a16="http://schemas.microsoft.com/office/drawing/2014/main" id="{07A11B14-5188-41DA-8024-2D741E260BB0}"/>
              </a:ext>
            </a:extLst>
          </p:cNvPr>
          <p:cNvSpPr>
            <a:spLocks noGrp="1" noChangeArrowheads="1"/>
          </p:cNvSpPr>
          <p:nvPr>
            <p:ph type="body" idx="1"/>
          </p:nvPr>
        </p:nvSpPr>
        <p:spPr>
          <a:xfrm>
            <a:off x="227013" y="8026400"/>
            <a:ext cx="6402387" cy="398463"/>
          </a:xfrm>
        </p:spPr>
        <p:txBody>
          <a:bodyPr/>
          <a:lstStyle/>
          <a:p>
            <a:r>
              <a:rPr lang="en-US" altLang="fr-FR"/>
              <a:t>Is visceral fat the source of excess free fatty acids in upper body obesity?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20F7C-0341-4DB0-8C50-5CFD58CA132F}"/>
              </a:ext>
            </a:extLst>
          </p:cNvPr>
          <p:cNvSpPr>
            <a:spLocks noGrp="1" noChangeArrowheads="1"/>
          </p:cNvSpPr>
          <p:nvPr>
            <p:ph type="sldNum" sz="quarter" idx="5"/>
          </p:nvPr>
        </p:nvSpPr>
        <p:spPr>
          <a:ln/>
        </p:spPr>
        <p:txBody>
          <a:bodyPr/>
          <a:lstStyle/>
          <a:p>
            <a:fld id="{D0830180-2CCD-4A86-9296-649F385EBD57}" type="slidenum">
              <a:rPr lang="fr-CA" altLang="fr-FR"/>
              <a:pPr/>
              <a:t>22</a:t>
            </a:fld>
            <a:endParaRPr lang="fr-CA" altLang="fr-FR"/>
          </a:p>
        </p:txBody>
      </p:sp>
      <p:sp>
        <p:nvSpPr>
          <p:cNvPr id="193538" name="Rectangle 2">
            <a:extLst>
              <a:ext uri="{FF2B5EF4-FFF2-40B4-BE49-F238E27FC236}">
                <a16:creationId xmlns:a16="http://schemas.microsoft.com/office/drawing/2014/main" id="{EC374117-DF64-482F-94F1-CDA678009B7A}"/>
              </a:ext>
            </a:extLst>
          </p:cNvPr>
          <p:cNvSpPr>
            <a:spLocks noRot="1" noChangeArrowheads="1" noTextEdit="1"/>
          </p:cNvSpPr>
          <p:nvPr>
            <p:ph type="sldImg"/>
          </p:nvPr>
        </p:nvSpPr>
        <p:spPr>
          <a:xfrm>
            <a:off x="-1717675" y="215900"/>
            <a:ext cx="10290175" cy="7716838"/>
          </a:xfrm>
          <a:ln/>
        </p:spPr>
      </p:sp>
      <p:sp>
        <p:nvSpPr>
          <p:cNvPr id="193539" name="Rectangle 3">
            <a:extLst>
              <a:ext uri="{FF2B5EF4-FFF2-40B4-BE49-F238E27FC236}">
                <a16:creationId xmlns:a16="http://schemas.microsoft.com/office/drawing/2014/main" id="{B7E35270-4F09-4014-AAED-97341B128691}"/>
              </a:ext>
            </a:extLst>
          </p:cNvPr>
          <p:cNvSpPr>
            <a:spLocks noGrp="1" noChangeArrowheads="1"/>
          </p:cNvSpPr>
          <p:nvPr>
            <p:ph type="body" idx="1"/>
          </p:nvPr>
        </p:nvSpPr>
        <p:spPr>
          <a:xfrm>
            <a:off x="227013" y="8026400"/>
            <a:ext cx="6402387" cy="398463"/>
          </a:xfrm>
        </p:spPr>
        <p:txBody>
          <a:bodyPr/>
          <a:lstStyle/>
          <a:p>
            <a:r>
              <a:rPr lang="en-US" altLang="fr-FR"/>
              <a:t>Artificial elevation of free fatty acids in lean humans can cause muscle insulin resistance, endothelial dysregulation, abnormal insulin secretion, and impair insulin’s ability to suppress hepatic glucose release. Thus, the high free fatty acids in upper body obesity may play an important role in the adverse metabolic consequences of obesity.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389538-BC16-471E-B035-7B204CEC9679}"/>
              </a:ext>
            </a:extLst>
          </p:cNvPr>
          <p:cNvSpPr>
            <a:spLocks noGrp="1" noChangeArrowheads="1"/>
          </p:cNvSpPr>
          <p:nvPr>
            <p:ph type="sldNum" sz="quarter" idx="5"/>
          </p:nvPr>
        </p:nvSpPr>
        <p:spPr>
          <a:ln/>
        </p:spPr>
        <p:txBody>
          <a:bodyPr/>
          <a:lstStyle/>
          <a:p>
            <a:fld id="{3A787C2B-01FF-4AA5-9E07-F06684CAC7D7}" type="slidenum">
              <a:rPr lang="fr-CA" altLang="fr-FR"/>
              <a:pPr/>
              <a:t>23</a:t>
            </a:fld>
            <a:endParaRPr lang="fr-CA" altLang="fr-FR"/>
          </a:p>
        </p:txBody>
      </p:sp>
      <p:sp>
        <p:nvSpPr>
          <p:cNvPr id="384002" name="Rectangle 2">
            <a:extLst>
              <a:ext uri="{FF2B5EF4-FFF2-40B4-BE49-F238E27FC236}">
                <a16:creationId xmlns:a16="http://schemas.microsoft.com/office/drawing/2014/main" id="{F40AB03D-8E49-4365-9715-4ED5043BDB27}"/>
              </a:ext>
            </a:extLst>
          </p:cNvPr>
          <p:cNvSpPr>
            <a:spLocks noRot="1" noChangeArrowheads="1" noTextEdit="1"/>
          </p:cNvSpPr>
          <p:nvPr>
            <p:ph type="sldImg"/>
          </p:nvPr>
        </p:nvSpPr>
        <p:spPr>
          <a:ln/>
        </p:spPr>
      </p:sp>
      <p:sp>
        <p:nvSpPr>
          <p:cNvPr id="384003" name="Rectangle 3">
            <a:extLst>
              <a:ext uri="{FF2B5EF4-FFF2-40B4-BE49-F238E27FC236}">
                <a16:creationId xmlns:a16="http://schemas.microsoft.com/office/drawing/2014/main" id="{A96197AE-9F4F-430F-B205-C4F07C8417C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BCE5CA-DC9D-4257-8816-3A7D255122AC}"/>
              </a:ext>
            </a:extLst>
          </p:cNvPr>
          <p:cNvSpPr>
            <a:spLocks noGrp="1" noChangeArrowheads="1"/>
          </p:cNvSpPr>
          <p:nvPr>
            <p:ph type="sldNum" sz="quarter" idx="5"/>
          </p:nvPr>
        </p:nvSpPr>
        <p:spPr>
          <a:ln/>
        </p:spPr>
        <p:txBody>
          <a:bodyPr/>
          <a:lstStyle/>
          <a:p>
            <a:fld id="{48D7A81E-3A56-4749-9CF6-622747D330C3}" type="slidenum">
              <a:rPr lang="fr-CA" altLang="fr-FR"/>
              <a:pPr/>
              <a:t>24</a:t>
            </a:fld>
            <a:endParaRPr lang="fr-CA" altLang="fr-FR"/>
          </a:p>
        </p:txBody>
      </p:sp>
      <p:sp>
        <p:nvSpPr>
          <p:cNvPr id="196610" name="Rectangle 2">
            <a:extLst>
              <a:ext uri="{FF2B5EF4-FFF2-40B4-BE49-F238E27FC236}">
                <a16:creationId xmlns:a16="http://schemas.microsoft.com/office/drawing/2014/main" id="{7101C86B-FA86-4AC0-B529-424D3CFE5CC3}"/>
              </a:ext>
            </a:extLst>
          </p:cNvPr>
          <p:cNvSpPr>
            <a:spLocks noRot="1" noChangeArrowheads="1" noTextEdit="1"/>
          </p:cNvSpPr>
          <p:nvPr>
            <p:ph type="sldImg"/>
          </p:nvPr>
        </p:nvSpPr>
        <p:spPr>
          <a:ln/>
        </p:spPr>
      </p:sp>
      <p:sp>
        <p:nvSpPr>
          <p:cNvPr id="196611" name="Rectangle 3">
            <a:extLst>
              <a:ext uri="{FF2B5EF4-FFF2-40B4-BE49-F238E27FC236}">
                <a16:creationId xmlns:a16="http://schemas.microsoft.com/office/drawing/2014/main" id="{C1771389-A445-402F-91C3-6C170B943E2F}"/>
              </a:ext>
            </a:extLst>
          </p:cNvPr>
          <p:cNvSpPr>
            <a:spLocks noGrp="1" noChangeArrowheads="1"/>
          </p:cNvSpPr>
          <p:nvPr>
            <p:ph type="body" idx="1"/>
          </p:nvPr>
        </p:nvSpPr>
        <p:spPr>
          <a:xfrm>
            <a:off x="914400" y="4343400"/>
            <a:ext cx="5029200" cy="4114800"/>
          </a:xfrm>
        </p:spPr>
        <p:txBody>
          <a:bodyPr/>
          <a:lstStyle/>
          <a:p>
            <a:r>
              <a:rPr lang="en-US" altLang="fr-FR"/>
              <a:t>We measured regional free fatty acid uptake and release using isotope dilution and regional blood flow techniques in persons with catheters placed in the femoral artery, femoral vein, and hepatic veins to collect blood samples.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50BC53-DF1E-4170-A4D5-E1AC09E6703A}"/>
              </a:ext>
            </a:extLst>
          </p:cNvPr>
          <p:cNvSpPr>
            <a:spLocks noGrp="1" noChangeArrowheads="1"/>
          </p:cNvSpPr>
          <p:nvPr>
            <p:ph type="sldNum" sz="quarter" idx="5"/>
          </p:nvPr>
        </p:nvSpPr>
        <p:spPr>
          <a:ln/>
        </p:spPr>
        <p:txBody>
          <a:bodyPr/>
          <a:lstStyle/>
          <a:p>
            <a:fld id="{66F87A6E-E6DD-4FBE-BE3D-3EF05A18C0DF}" type="slidenum">
              <a:rPr lang="fr-CA" altLang="fr-FR"/>
              <a:pPr/>
              <a:t>25</a:t>
            </a:fld>
            <a:endParaRPr lang="fr-CA" altLang="fr-FR"/>
          </a:p>
        </p:txBody>
      </p:sp>
      <p:sp>
        <p:nvSpPr>
          <p:cNvPr id="198658" name="Rectangle 2">
            <a:extLst>
              <a:ext uri="{FF2B5EF4-FFF2-40B4-BE49-F238E27FC236}">
                <a16:creationId xmlns:a16="http://schemas.microsoft.com/office/drawing/2014/main" id="{B0D9F88B-A73D-40CE-BC21-58916377662E}"/>
              </a:ext>
            </a:extLst>
          </p:cNvPr>
          <p:cNvSpPr>
            <a:spLocks noRot="1" noChangeArrowheads="1" noTextEdit="1"/>
          </p:cNvSpPr>
          <p:nvPr>
            <p:ph type="sldImg"/>
          </p:nvPr>
        </p:nvSpPr>
        <p:spPr>
          <a:ln/>
        </p:spPr>
      </p:sp>
      <p:sp>
        <p:nvSpPr>
          <p:cNvPr id="198659" name="Rectangle 3">
            <a:extLst>
              <a:ext uri="{FF2B5EF4-FFF2-40B4-BE49-F238E27FC236}">
                <a16:creationId xmlns:a16="http://schemas.microsoft.com/office/drawing/2014/main" id="{B76B9745-1435-4B2D-B73F-CD263F59C458}"/>
              </a:ext>
            </a:extLst>
          </p:cNvPr>
          <p:cNvSpPr>
            <a:spLocks noGrp="1" noChangeArrowheads="1"/>
          </p:cNvSpPr>
          <p:nvPr>
            <p:ph type="body" idx="1"/>
          </p:nvPr>
        </p:nvSpPr>
        <p:spPr>
          <a:xfrm>
            <a:off x="914400" y="4343400"/>
            <a:ext cx="5029200" cy="4114800"/>
          </a:xfrm>
        </p:spPr>
        <p:txBody>
          <a:bodyPr/>
          <a:lstStyle/>
          <a:p>
            <a:r>
              <a:rPr lang="en-US" altLang="fr-FR"/>
              <a:t>The excess free fatty acid release in upper body obese women compared with lower body obese women originates from upper body subcutaneous, not visceral, fat under postabsorptive conditions.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9E7439-6CD3-4990-9DAA-2735A8289BC8}"/>
              </a:ext>
            </a:extLst>
          </p:cNvPr>
          <p:cNvSpPr>
            <a:spLocks noGrp="1" noChangeArrowheads="1"/>
          </p:cNvSpPr>
          <p:nvPr>
            <p:ph type="sldNum" sz="quarter" idx="5"/>
          </p:nvPr>
        </p:nvSpPr>
        <p:spPr>
          <a:ln/>
        </p:spPr>
        <p:txBody>
          <a:bodyPr/>
          <a:lstStyle/>
          <a:p>
            <a:fld id="{22243914-6A16-436B-9899-B3CE15A4A410}" type="slidenum">
              <a:rPr lang="fr-CA" altLang="fr-FR"/>
              <a:pPr/>
              <a:t>26</a:t>
            </a:fld>
            <a:endParaRPr lang="fr-CA" altLang="fr-FR"/>
          </a:p>
        </p:txBody>
      </p:sp>
      <p:sp>
        <p:nvSpPr>
          <p:cNvPr id="200706" name="Rectangle 2">
            <a:extLst>
              <a:ext uri="{FF2B5EF4-FFF2-40B4-BE49-F238E27FC236}">
                <a16:creationId xmlns:a16="http://schemas.microsoft.com/office/drawing/2014/main" id="{19A0D6DD-530D-4DBF-90DB-4AA7D6FDDBC2}"/>
              </a:ext>
            </a:extLst>
          </p:cNvPr>
          <p:cNvSpPr>
            <a:spLocks noRot="1" noChangeArrowheads="1" noTextEdit="1"/>
          </p:cNvSpPr>
          <p:nvPr>
            <p:ph type="sldImg"/>
          </p:nvPr>
        </p:nvSpPr>
        <p:spPr>
          <a:ln/>
        </p:spPr>
      </p:sp>
      <p:sp>
        <p:nvSpPr>
          <p:cNvPr id="200707" name="Rectangle 3">
            <a:extLst>
              <a:ext uri="{FF2B5EF4-FFF2-40B4-BE49-F238E27FC236}">
                <a16:creationId xmlns:a16="http://schemas.microsoft.com/office/drawing/2014/main" id="{52D67CB9-F353-46D9-88F6-0FBAB8169E4C}"/>
              </a:ext>
            </a:extLst>
          </p:cNvPr>
          <p:cNvSpPr>
            <a:spLocks noGrp="1" noChangeArrowheads="1"/>
          </p:cNvSpPr>
          <p:nvPr>
            <p:ph type="body" idx="1"/>
          </p:nvPr>
        </p:nvSpPr>
        <p:spPr>
          <a:xfrm>
            <a:off x="914400" y="4343400"/>
            <a:ext cx="5029200" cy="4114800"/>
          </a:xfrm>
        </p:spPr>
        <p:txBody>
          <a:bodyPr/>
          <a:lstStyle/>
          <a:p>
            <a:r>
              <a:rPr lang="en-US" altLang="fr-FR"/>
              <a:t>Under postprandial conditions, the excess free fatty acid release in upper body obesity compared with lower body obesity also originates from upper body subcutaneous fat, not visceral or leg fat.</a:t>
            </a:r>
          </a:p>
          <a:p>
            <a:endParaRPr lang="en-US"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B2C0CD-B230-4B6A-9A5E-82C80575A7E4}"/>
              </a:ext>
            </a:extLst>
          </p:cNvPr>
          <p:cNvSpPr>
            <a:spLocks noGrp="1" noChangeArrowheads="1"/>
          </p:cNvSpPr>
          <p:nvPr>
            <p:ph type="sldNum" sz="quarter" idx="5"/>
          </p:nvPr>
        </p:nvSpPr>
        <p:spPr>
          <a:ln/>
        </p:spPr>
        <p:txBody>
          <a:bodyPr/>
          <a:lstStyle/>
          <a:p>
            <a:fld id="{DEB87213-B341-4422-A27E-3914AEE3CD47}" type="slidenum">
              <a:rPr lang="fr-CA" altLang="fr-FR"/>
              <a:pPr/>
              <a:t>27</a:t>
            </a:fld>
            <a:endParaRPr lang="fr-CA" altLang="fr-FR"/>
          </a:p>
        </p:txBody>
      </p:sp>
      <p:sp>
        <p:nvSpPr>
          <p:cNvPr id="357378" name="Rectangle 2">
            <a:extLst>
              <a:ext uri="{FF2B5EF4-FFF2-40B4-BE49-F238E27FC236}">
                <a16:creationId xmlns:a16="http://schemas.microsoft.com/office/drawing/2014/main" id="{7D4DC4E5-97D5-409C-92FF-57DCD1CF24C1}"/>
              </a:ext>
            </a:extLst>
          </p:cNvPr>
          <p:cNvSpPr>
            <a:spLocks noRot="1" noChangeArrowheads="1" noTextEdit="1"/>
          </p:cNvSpPr>
          <p:nvPr>
            <p:ph type="sldImg"/>
          </p:nvPr>
        </p:nvSpPr>
        <p:spPr>
          <a:ln/>
        </p:spPr>
      </p:sp>
      <p:sp>
        <p:nvSpPr>
          <p:cNvPr id="357379" name="Rectangle 3">
            <a:extLst>
              <a:ext uri="{FF2B5EF4-FFF2-40B4-BE49-F238E27FC236}">
                <a16:creationId xmlns:a16="http://schemas.microsoft.com/office/drawing/2014/main" id="{BAEBED0D-49AA-4592-941B-AB05CD2BF8EF}"/>
              </a:ext>
            </a:extLst>
          </p:cNvPr>
          <p:cNvSpPr>
            <a:spLocks noGrp="1" noChangeArrowheads="1"/>
          </p:cNvSpPr>
          <p:nvPr>
            <p:ph type="body" idx="1"/>
          </p:nvPr>
        </p:nvSpPr>
        <p:spPr/>
        <p:txBody>
          <a:bodyPr/>
          <a:lstStyle/>
          <a:p>
            <a:r>
              <a:rPr lang="en-US" altLang="fr-FR"/>
              <a:t>Under insulin-suppressed conditions, the relative contribution of visceral (splanchnic) free fatty acid release is not different in viscerally obese type 2 diabetics compared with non-diabetic obese control subjects.</a:t>
            </a:r>
            <a:endParaRPr lang="fr-CA"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0714AE-E0C9-496D-A9F8-DE4801538843}"/>
              </a:ext>
            </a:extLst>
          </p:cNvPr>
          <p:cNvSpPr>
            <a:spLocks noGrp="1" noChangeArrowheads="1"/>
          </p:cNvSpPr>
          <p:nvPr>
            <p:ph type="sldNum" sz="quarter" idx="5"/>
          </p:nvPr>
        </p:nvSpPr>
        <p:spPr>
          <a:ln/>
        </p:spPr>
        <p:txBody>
          <a:bodyPr/>
          <a:lstStyle/>
          <a:p>
            <a:fld id="{3C900511-7F00-4235-8856-0D4A1EAA89E3}" type="slidenum">
              <a:rPr lang="fr-CA" altLang="fr-FR"/>
              <a:pPr/>
              <a:t>28</a:t>
            </a:fld>
            <a:endParaRPr lang="fr-CA" altLang="fr-FR"/>
          </a:p>
        </p:txBody>
      </p:sp>
      <p:sp>
        <p:nvSpPr>
          <p:cNvPr id="204802" name="Rectangle 2">
            <a:extLst>
              <a:ext uri="{FF2B5EF4-FFF2-40B4-BE49-F238E27FC236}">
                <a16:creationId xmlns:a16="http://schemas.microsoft.com/office/drawing/2014/main" id="{FE380B72-DD2E-4895-8726-A92DA3C413AA}"/>
              </a:ext>
            </a:extLst>
          </p:cNvPr>
          <p:cNvSpPr>
            <a:spLocks noRot="1" noChangeArrowheads="1" noTextEdit="1"/>
          </p:cNvSpPr>
          <p:nvPr>
            <p:ph type="sldImg"/>
          </p:nvPr>
        </p:nvSpPr>
        <p:spPr>
          <a:ln/>
        </p:spPr>
      </p:sp>
      <p:sp>
        <p:nvSpPr>
          <p:cNvPr id="204803" name="Rectangle 3">
            <a:extLst>
              <a:ext uri="{FF2B5EF4-FFF2-40B4-BE49-F238E27FC236}">
                <a16:creationId xmlns:a16="http://schemas.microsoft.com/office/drawing/2014/main" id="{8D2A2154-C772-4DDE-8A6E-B70FBB5E7197}"/>
              </a:ext>
            </a:extLst>
          </p:cNvPr>
          <p:cNvSpPr>
            <a:spLocks noGrp="1" noChangeArrowheads="1"/>
          </p:cNvSpPr>
          <p:nvPr>
            <p:ph type="body" idx="1"/>
          </p:nvPr>
        </p:nvSpPr>
        <p:spPr>
          <a:xfrm>
            <a:off x="914400" y="4343400"/>
            <a:ext cx="5029200" cy="4114800"/>
          </a:xfrm>
        </p:spPr>
        <p:txBody>
          <a:bodyPr/>
          <a:lstStyle/>
          <a:p>
            <a:r>
              <a:rPr lang="en-CA" altLang="fr-FR"/>
              <a:t>A novel model of portal free fatty acid delivery to liver was used to determine the relationship between visceral fat and the proportion of hepatic free fatty acid delivery from visceral lipolysis. Although persons with greater amounts of visceral fat do have slightly greater portions of hepatic free fatty acid delivery from omental and mesenteric adipose tissue free fatty acid release, the majority of hepatic free fatty acid delivery was found to come from the systemic circulation. </a:t>
            </a:r>
            <a:endParaRPr lang="en-US"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833A9D-95A3-46D7-ACFF-1A44C7F7D3D1}"/>
              </a:ext>
            </a:extLst>
          </p:cNvPr>
          <p:cNvSpPr>
            <a:spLocks noGrp="1" noChangeArrowheads="1"/>
          </p:cNvSpPr>
          <p:nvPr>
            <p:ph type="sldNum" sz="quarter" idx="5"/>
          </p:nvPr>
        </p:nvSpPr>
        <p:spPr>
          <a:ln/>
        </p:spPr>
        <p:txBody>
          <a:bodyPr/>
          <a:lstStyle/>
          <a:p>
            <a:fld id="{9825FD73-9811-4D1D-BD6B-BEB6AB257053}" type="slidenum">
              <a:rPr lang="fr-CA" altLang="fr-FR"/>
              <a:pPr/>
              <a:t>29</a:t>
            </a:fld>
            <a:endParaRPr lang="fr-CA" altLang="fr-FR"/>
          </a:p>
        </p:txBody>
      </p:sp>
      <p:sp>
        <p:nvSpPr>
          <p:cNvPr id="385026" name="Rectangle 2">
            <a:extLst>
              <a:ext uri="{FF2B5EF4-FFF2-40B4-BE49-F238E27FC236}">
                <a16:creationId xmlns:a16="http://schemas.microsoft.com/office/drawing/2014/main" id="{FD091F03-B8C2-4DDF-A49B-CDCDE42C54D9}"/>
              </a:ext>
            </a:extLst>
          </p:cNvPr>
          <p:cNvSpPr>
            <a:spLocks noRot="1" noChangeArrowheads="1" noTextEdit="1"/>
          </p:cNvSpPr>
          <p:nvPr>
            <p:ph type="sldImg"/>
          </p:nvPr>
        </p:nvSpPr>
        <p:spPr>
          <a:ln/>
        </p:spPr>
      </p:sp>
      <p:sp>
        <p:nvSpPr>
          <p:cNvPr id="385027" name="Rectangle 3">
            <a:extLst>
              <a:ext uri="{FF2B5EF4-FFF2-40B4-BE49-F238E27FC236}">
                <a16:creationId xmlns:a16="http://schemas.microsoft.com/office/drawing/2014/main" id="{340025C7-4317-489F-9C16-D9BBAD4ACC85}"/>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69D0B0-5BCB-4DA1-B3B7-7886138C823A}"/>
              </a:ext>
            </a:extLst>
          </p:cNvPr>
          <p:cNvSpPr>
            <a:spLocks noGrp="1" noChangeArrowheads="1"/>
          </p:cNvSpPr>
          <p:nvPr>
            <p:ph type="sldNum" sz="quarter" idx="5"/>
          </p:nvPr>
        </p:nvSpPr>
        <p:spPr>
          <a:ln/>
        </p:spPr>
        <p:txBody>
          <a:bodyPr/>
          <a:lstStyle/>
          <a:p>
            <a:fld id="{775F7021-8B1F-4155-A823-571D7A69165B}" type="slidenum">
              <a:rPr lang="fr-CA" altLang="fr-FR"/>
              <a:pPr/>
              <a:t>3</a:t>
            </a:fld>
            <a:endParaRPr lang="fr-CA" altLang="fr-FR"/>
          </a:p>
        </p:txBody>
      </p:sp>
      <p:sp>
        <p:nvSpPr>
          <p:cNvPr id="160770" name="Rectangle 2">
            <a:extLst>
              <a:ext uri="{FF2B5EF4-FFF2-40B4-BE49-F238E27FC236}">
                <a16:creationId xmlns:a16="http://schemas.microsoft.com/office/drawing/2014/main" id="{1956C2D9-8045-4B0D-B9AF-3A23A019EE59}"/>
              </a:ext>
            </a:extLst>
          </p:cNvPr>
          <p:cNvSpPr>
            <a:spLocks noRot="1" noChangeArrowheads="1" noTextEdit="1"/>
          </p:cNvSpPr>
          <p:nvPr>
            <p:ph type="sldImg"/>
          </p:nvPr>
        </p:nvSpPr>
        <p:spPr>
          <a:ln/>
        </p:spPr>
      </p:sp>
      <p:sp>
        <p:nvSpPr>
          <p:cNvPr id="160771" name="Rectangle 3">
            <a:extLst>
              <a:ext uri="{FF2B5EF4-FFF2-40B4-BE49-F238E27FC236}">
                <a16:creationId xmlns:a16="http://schemas.microsoft.com/office/drawing/2014/main" id="{4F6208D1-A8AE-4642-9662-56722C1F31E3}"/>
              </a:ext>
            </a:extLst>
          </p:cNvPr>
          <p:cNvSpPr>
            <a:spLocks noGrp="1" noChangeArrowheads="1"/>
          </p:cNvSpPr>
          <p:nvPr>
            <p:ph type="body" idx="1"/>
          </p:nvPr>
        </p:nvSpPr>
        <p:spPr>
          <a:xfrm>
            <a:off x="914400" y="4343400"/>
            <a:ext cx="5029200" cy="4114800"/>
          </a:xfrm>
        </p:spPr>
        <p:txBody>
          <a:bodyPr/>
          <a:lstStyle/>
          <a:p>
            <a:r>
              <a:rPr lang="en-US" altLang="fr-FR"/>
              <a:t>An incompletely understood issue is how adipose tissue and lean tissue interact to produce the adverse metabolic consequences of obesity.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B4DD69-8258-4D85-BE24-E25B3AA34ED7}"/>
              </a:ext>
            </a:extLst>
          </p:cNvPr>
          <p:cNvSpPr>
            <a:spLocks noGrp="1" noChangeArrowheads="1"/>
          </p:cNvSpPr>
          <p:nvPr>
            <p:ph type="sldNum" sz="quarter" idx="5"/>
          </p:nvPr>
        </p:nvSpPr>
        <p:spPr>
          <a:ln/>
        </p:spPr>
        <p:txBody>
          <a:bodyPr/>
          <a:lstStyle/>
          <a:p>
            <a:fld id="{6F626067-FF5F-4ED2-A301-A0E4F4B05FA5}" type="slidenum">
              <a:rPr lang="fr-CA" altLang="fr-FR"/>
              <a:pPr/>
              <a:t>30</a:t>
            </a:fld>
            <a:endParaRPr lang="fr-CA" altLang="fr-FR"/>
          </a:p>
        </p:txBody>
      </p:sp>
      <p:sp>
        <p:nvSpPr>
          <p:cNvPr id="386050" name="Rectangle 2">
            <a:extLst>
              <a:ext uri="{FF2B5EF4-FFF2-40B4-BE49-F238E27FC236}">
                <a16:creationId xmlns:a16="http://schemas.microsoft.com/office/drawing/2014/main" id="{35B21CFD-6DD8-4778-9DFF-52087E0C0002}"/>
              </a:ext>
            </a:extLst>
          </p:cNvPr>
          <p:cNvSpPr>
            <a:spLocks noRot="1" noChangeArrowheads="1" noTextEdit="1"/>
          </p:cNvSpPr>
          <p:nvPr>
            <p:ph type="sldImg"/>
          </p:nvPr>
        </p:nvSpPr>
        <p:spPr>
          <a:ln/>
        </p:spPr>
      </p:sp>
      <p:sp>
        <p:nvSpPr>
          <p:cNvPr id="386051" name="Rectangle 3">
            <a:extLst>
              <a:ext uri="{FF2B5EF4-FFF2-40B4-BE49-F238E27FC236}">
                <a16:creationId xmlns:a16="http://schemas.microsoft.com/office/drawing/2014/main" id="{FBAA0EAD-AA8B-46E2-8A5C-FDEA7596B093}"/>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D5E4DC-7EF5-478C-83AE-B14EBFE3766C}"/>
              </a:ext>
            </a:extLst>
          </p:cNvPr>
          <p:cNvSpPr>
            <a:spLocks noGrp="1" noChangeArrowheads="1"/>
          </p:cNvSpPr>
          <p:nvPr>
            <p:ph type="sldNum" sz="quarter" idx="5"/>
          </p:nvPr>
        </p:nvSpPr>
        <p:spPr>
          <a:ln/>
        </p:spPr>
        <p:txBody>
          <a:bodyPr/>
          <a:lstStyle/>
          <a:p>
            <a:fld id="{5464A126-C211-4B7A-9781-74FCA2F8F80C}" type="slidenum">
              <a:rPr lang="fr-CA" altLang="fr-FR"/>
              <a:pPr/>
              <a:t>31</a:t>
            </a:fld>
            <a:endParaRPr lang="fr-CA" altLang="fr-FR"/>
          </a:p>
        </p:txBody>
      </p:sp>
      <p:sp>
        <p:nvSpPr>
          <p:cNvPr id="387074" name="Rectangle 2">
            <a:extLst>
              <a:ext uri="{FF2B5EF4-FFF2-40B4-BE49-F238E27FC236}">
                <a16:creationId xmlns:a16="http://schemas.microsoft.com/office/drawing/2014/main" id="{29DE8A4A-ECBE-4FB9-B99A-69E81B1BAE52}"/>
              </a:ext>
            </a:extLst>
          </p:cNvPr>
          <p:cNvSpPr>
            <a:spLocks noRot="1" noChangeArrowheads="1" noTextEdit="1"/>
          </p:cNvSpPr>
          <p:nvPr>
            <p:ph type="sldImg"/>
          </p:nvPr>
        </p:nvSpPr>
        <p:spPr>
          <a:ln/>
        </p:spPr>
      </p:sp>
      <p:sp>
        <p:nvSpPr>
          <p:cNvPr id="387075" name="Rectangle 3">
            <a:extLst>
              <a:ext uri="{FF2B5EF4-FFF2-40B4-BE49-F238E27FC236}">
                <a16:creationId xmlns:a16="http://schemas.microsoft.com/office/drawing/2014/main" id="{19ECF379-AF1F-48E0-BFB8-82086C2211BA}"/>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F4EFF3-0A71-4434-BEDD-77F68547098C}"/>
              </a:ext>
            </a:extLst>
          </p:cNvPr>
          <p:cNvSpPr>
            <a:spLocks noGrp="1" noChangeArrowheads="1"/>
          </p:cNvSpPr>
          <p:nvPr>
            <p:ph type="sldNum" sz="quarter" idx="5"/>
          </p:nvPr>
        </p:nvSpPr>
        <p:spPr>
          <a:ln/>
        </p:spPr>
        <p:txBody>
          <a:bodyPr/>
          <a:lstStyle/>
          <a:p>
            <a:fld id="{9DE82688-3856-45D8-B989-65E268EC3DD2}" type="slidenum">
              <a:rPr lang="fr-CA" altLang="fr-FR"/>
              <a:pPr/>
              <a:t>32</a:t>
            </a:fld>
            <a:endParaRPr lang="fr-CA" altLang="fr-FR"/>
          </a:p>
        </p:txBody>
      </p:sp>
      <p:sp>
        <p:nvSpPr>
          <p:cNvPr id="209922" name="Rectangle 2">
            <a:extLst>
              <a:ext uri="{FF2B5EF4-FFF2-40B4-BE49-F238E27FC236}">
                <a16:creationId xmlns:a16="http://schemas.microsoft.com/office/drawing/2014/main" id="{8DEC4A01-9407-47C9-B3A3-412867698626}"/>
              </a:ext>
            </a:extLst>
          </p:cNvPr>
          <p:cNvSpPr>
            <a:spLocks noRot="1" noChangeArrowheads="1" noTextEdit="1"/>
          </p:cNvSpPr>
          <p:nvPr>
            <p:ph type="sldImg"/>
          </p:nvPr>
        </p:nvSpPr>
        <p:spPr>
          <a:xfrm>
            <a:off x="-1717675" y="215900"/>
            <a:ext cx="10290175" cy="7716838"/>
          </a:xfrm>
          <a:ln/>
        </p:spPr>
      </p:sp>
      <p:sp>
        <p:nvSpPr>
          <p:cNvPr id="209923" name="Rectangle 3">
            <a:extLst>
              <a:ext uri="{FF2B5EF4-FFF2-40B4-BE49-F238E27FC236}">
                <a16:creationId xmlns:a16="http://schemas.microsoft.com/office/drawing/2014/main" id="{138EB5F3-C3CF-4B1E-A5C1-2B5CFFC65F79}"/>
              </a:ext>
            </a:extLst>
          </p:cNvPr>
          <p:cNvSpPr>
            <a:spLocks noGrp="1" noChangeArrowheads="1"/>
          </p:cNvSpPr>
          <p:nvPr>
            <p:ph type="body" idx="1"/>
          </p:nvPr>
        </p:nvSpPr>
        <p:spPr>
          <a:xfrm>
            <a:off x="227013" y="8026400"/>
            <a:ext cx="6402387" cy="398463"/>
          </a:xfrm>
        </p:spPr>
        <p:txBody>
          <a:bodyPr/>
          <a:lstStyle/>
          <a:p>
            <a:r>
              <a:rPr lang="en-US" altLang="fr-FR"/>
              <a:t>The higher </a:t>
            </a:r>
            <a:r>
              <a:rPr lang="en-CA" altLang="fr-FR"/>
              <a:t>free fatty acid</a:t>
            </a:r>
            <a:r>
              <a:rPr lang="en-US" altLang="fr-FR"/>
              <a:t> concentrations in upper body obesity that can affect pancreatic function are from systemic FFA, and thus largely originate from upper body subcutaneous fat.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DD219B-9690-456D-9DEE-09732F9680A7}"/>
              </a:ext>
            </a:extLst>
          </p:cNvPr>
          <p:cNvSpPr>
            <a:spLocks noGrp="1" noChangeArrowheads="1"/>
          </p:cNvSpPr>
          <p:nvPr>
            <p:ph type="sldNum" sz="quarter" idx="5"/>
          </p:nvPr>
        </p:nvSpPr>
        <p:spPr>
          <a:ln/>
        </p:spPr>
        <p:txBody>
          <a:bodyPr/>
          <a:lstStyle/>
          <a:p>
            <a:fld id="{47E35106-6FAE-42C9-AC23-6190EE41F0C9}" type="slidenum">
              <a:rPr lang="fr-CA" altLang="fr-FR"/>
              <a:pPr/>
              <a:t>33</a:t>
            </a:fld>
            <a:endParaRPr lang="fr-CA" altLang="fr-FR"/>
          </a:p>
        </p:txBody>
      </p:sp>
      <p:sp>
        <p:nvSpPr>
          <p:cNvPr id="359426" name="Rectangle 2">
            <a:extLst>
              <a:ext uri="{FF2B5EF4-FFF2-40B4-BE49-F238E27FC236}">
                <a16:creationId xmlns:a16="http://schemas.microsoft.com/office/drawing/2014/main" id="{E8307FF3-0F99-4CC5-970A-BF65FE9FA01F}"/>
              </a:ext>
            </a:extLst>
          </p:cNvPr>
          <p:cNvSpPr>
            <a:spLocks noRot="1" noChangeArrowheads="1" noTextEdit="1"/>
          </p:cNvSpPr>
          <p:nvPr>
            <p:ph type="sldImg"/>
          </p:nvPr>
        </p:nvSpPr>
        <p:spPr>
          <a:xfrm>
            <a:off x="-1717675" y="215900"/>
            <a:ext cx="10290175" cy="7716838"/>
          </a:xfrm>
          <a:ln/>
        </p:spPr>
      </p:sp>
      <p:sp>
        <p:nvSpPr>
          <p:cNvPr id="359427" name="Rectangle 3">
            <a:extLst>
              <a:ext uri="{FF2B5EF4-FFF2-40B4-BE49-F238E27FC236}">
                <a16:creationId xmlns:a16="http://schemas.microsoft.com/office/drawing/2014/main" id="{A9A54759-ECCD-47C9-8F46-4F6D209DFE89}"/>
              </a:ext>
            </a:extLst>
          </p:cNvPr>
          <p:cNvSpPr>
            <a:spLocks noGrp="1" noChangeArrowheads="1"/>
          </p:cNvSpPr>
          <p:nvPr>
            <p:ph type="body" idx="1"/>
          </p:nvPr>
        </p:nvSpPr>
        <p:spPr>
          <a:xfrm>
            <a:off x="227013" y="8026400"/>
            <a:ext cx="6402387" cy="398463"/>
          </a:xfrm>
        </p:spPr>
        <p:txBody>
          <a:bodyPr/>
          <a:lstStyle/>
          <a:p>
            <a:r>
              <a:rPr lang="en-US" altLang="fr-FR"/>
              <a:t>The higher </a:t>
            </a:r>
            <a:r>
              <a:rPr lang="en-CA" altLang="fr-FR"/>
              <a:t>free fatty acid</a:t>
            </a:r>
            <a:r>
              <a:rPr lang="en-US" altLang="fr-FR"/>
              <a:t> concentrations in upper body obesity that can affect pancreatic function are from systemic FFA, and thus largely originate from upper body subcutaneous fat.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6A1FD2-B070-4FB9-B890-EA2EFF650970}"/>
              </a:ext>
            </a:extLst>
          </p:cNvPr>
          <p:cNvSpPr>
            <a:spLocks noGrp="1" noChangeArrowheads="1"/>
          </p:cNvSpPr>
          <p:nvPr>
            <p:ph type="sldNum" sz="quarter" idx="5"/>
          </p:nvPr>
        </p:nvSpPr>
        <p:spPr>
          <a:ln/>
        </p:spPr>
        <p:txBody>
          <a:bodyPr/>
          <a:lstStyle/>
          <a:p>
            <a:fld id="{2D40D29C-7BF8-4CAD-A465-3D70D23580D7}" type="slidenum">
              <a:rPr lang="fr-CA" altLang="fr-FR"/>
              <a:pPr/>
              <a:t>34</a:t>
            </a:fld>
            <a:endParaRPr lang="fr-CA" altLang="fr-FR"/>
          </a:p>
        </p:txBody>
      </p:sp>
      <p:sp>
        <p:nvSpPr>
          <p:cNvPr id="361474" name="Rectangle 2">
            <a:extLst>
              <a:ext uri="{FF2B5EF4-FFF2-40B4-BE49-F238E27FC236}">
                <a16:creationId xmlns:a16="http://schemas.microsoft.com/office/drawing/2014/main" id="{13A8B4A1-8AD2-457C-8E3A-E1DBF98E48DA}"/>
              </a:ext>
            </a:extLst>
          </p:cNvPr>
          <p:cNvSpPr>
            <a:spLocks noRot="1" noChangeArrowheads="1" noTextEdit="1"/>
          </p:cNvSpPr>
          <p:nvPr>
            <p:ph type="sldImg"/>
          </p:nvPr>
        </p:nvSpPr>
        <p:spPr>
          <a:xfrm>
            <a:off x="-1717675" y="215900"/>
            <a:ext cx="10290175" cy="7716838"/>
          </a:xfrm>
          <a:ln/>
        </p:spPr>
      </p:sp>
      <p:sp>
        <p:nvSpPr>
          <p:cNvPr id="361475" name="Rectangle 3">
            <a:extLst>
              <a:ext uri="{FF2B5EF4-FFF2-40B4-BE49-F238E27FC236}">
                <a16:creationId xmlns:a16="http://schemas.microsoft.com/office/drawing/2014/main" id="{D06DA28E-50A0-414D-9BD6-07DFE31AD34D}"/>
              </a:ext>
            </a:extLst>
          </p:cNvPr>
          <p:cNvSpPr>
            <a:spLocks noGrp="1" noChangeArrowheads="1"/>
          </p:cNvSpPr>
          <p:nvPr>
            <p:ph type="body" idx="1"/>
          </p:nvPr>
        </p:nvSpPr>
        <p:spPr>
          <a:xfrm>
            <a:off x="227013" y="8026400"/>
            <a:ext cx="6402387" cy="398463"/>
          </a:xfrm>
        </p:spPr>
        <p:txBody>
          <a:bodyPr/>
          <a:lstStyle/>
          <a:p>
            <a:r>
              <a:rPr lang="en-US" altLang="fr-FR"/>
              <a:t>The higher </a:t>
            </a:r>
            <a:r>
              <a:rPr lang="en-CA" altLang="fr-FR"/>
              <a:t>free fatty acid</a:t>
            </a:r>
            <a:r>
              <a:rPr lang="en-US" altLang="fr-FR"/>
              <a:t> concentrations in upper body obesity that can affect pancreatic function are from systemic FFA, and thus largely originate from upper body subcutaneous fat.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F162A5-9858-4749-9C46-7AC17BC724AC}"/>
              </a:ext>
            </a:extLst>
          </p:cNvPr>
          <p:cNvSpPr>
            <a:spLocks noGrp="1" noChangeArrowheads="1"/>
          </p:cNvSpPr>
          <p:nvPr>
            <p:ph type="sldNum" sz="quarter" idx="5"/>
          </p:nvPr>
        </p:nvSpPr>
        <p:spPr>
          <a:ln/>
        </p:spPr>
        <p:txBody>
          <a:bodyPr/>
          <a:lstStyle/>
          <a:p>
            <a:fld id="{B66DCF93-7D1B-4F80-9F04-7CB4953A5D55}" type="slidenum">
              <a:rPr lang="fr-CA" altLang="fr-FR"/>
              <a:pPr/>
              <a:t>35</a:t>
            </a:fld>
            <a:endParaRPr lang="fr-CA" altLang="fr-FR"/>
          </a:p>
        </p:txBody>
      </p:sp>
      <p:sp>
        <p:nvSpPr>
          <p:cNvPr id="363522" name="Rectangle 2">
            <a:extLst>
              <a:ext uri="{FF2B5EF4-FFF2-40B4-BE49-F238E27FC236}">
                <a16:creationId xmlns:a16="http://schemas.microsoft.com/office/drawing/2014/main" id="{77FAF36D-FDEB-4C99-B0B8-6728ED3248C1}"/>
              </a:ext>
            </a:extLst>
          </p:cNvPr>
          <p:cNvSpPr>
            <a:spLocks noRot="1" noChangeArrowheads="1" noTextEdit="1"/>
          </p:cNvSpPr>
          <p:nvPr>
            <p:ph type="sldImg"/>
          </p:nvPr>
        </p:nvSpPr>
        <p:spPr>
          <a:xfrm>
            <a:off x="-1717675" y="215900"/>
            <a:ext cx="10290175" cy="7716838"/>
          </a:xfrm>
          <a:ln/>
        </p:spPr>
      </p:sp>
      <p:sp>
        <p:nvSpPr>
          <p:cNvPr id="363523" name="Rectangle 3">
            <a:extLst>
              <a:ext uri="{FF2B5EF4-FFF2-40B4-BE49-F238E27FC236}">
                <a16:creationId xmlns:a16="http://schemas.microsoft.com/office/drawing/2014/main" id="{939372A6-BD4F-4E5F-A808-DAB37BE5882C}"/>
              </a:ext>
            </a:extLst>
          </p:cNvPr>
          <p:cNvSpPr>
            <a:spLocks noGrp="1" noChangeArrowheads="1"/>
          </p:cNvSpPr>
          <p:nvPr>
            <p:ph type="body" idx="1"/>
          </p:nvPr>
        </p:nvSpPr>
        <p:spPr>
          <a:xfrm>
            <a:off x="227013" y="8026400"/>
            <a:ext cx="6402387" cy="398463"/>
          </a:xfrm>
        </p:spPr>
        <p:txBody>
          <a:bodyPr/>
          <a:lstStyle/>
          <a:p>
            <a:r>
              <a:rPr lang="en-US" altLang="fr-FR"/>
              <a:t>The higher </a:t>
            </a:r>
            <a:r>
              <a:rPr lang="en-CA" altLang="fr-FR"/>
              <a:t>free fatty acid</a:t>
            </a:r>
            <a:r>
              <a:rPr lang="en-US" altLang="fr-FR"/>
              <a:t> concentrations in upper body obesity that can affect pancreatic function are from systemic FFA, and thus largely originate from upper body subcutaneous fat.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2849BB-78F5-418C-BFEE-6675C80B5E26}"/>
              </a:ext>
            </a:extLst>
          </p:cNvPr>
          <p:cNvSpPr>
            <a:spLocks noGrp="1" noChangeArrowheads="1"/>
          </p:cNvSpPr>
          <p:nvPr>
            <p:ph type="sldNum" sz="quarter" idx="5"/>
          </p:nvPr>
        </p:nvSpPr>
        <p:spPr>
          <a:ln/>
        </p:spPr>
        <p:txBody>
          <a:bodyPr/>
          <a:lstStyle/>
          <a:p>
            <a:fld id="{4F27F021-955B-4F74-8832-460FFD31A095}" type="slidenum">
              <a:rPr lang="fr-CA" altLang="fr-FR"/>
              <a:pPr/>
              <a:t>36</a:t>
            </a:fld>
            <a:endParaRPr lang="fr-CA" altLang="fr-FR"/>
          </a:p>
        </p:txBody>
      </p:sp>
      <p:sp>
        <p:nvSpPr>
          <p:cNvPr id="365570" name="Rectangle 2">
            <a:extLst>
              <a:ext uri="{FF2B5EF4-FFF2-40B4-BE49-F238E27FC236}">
                <a16:creationId xmlns:a16="http://schemas.microsoft.com/office/drawing/2014/main" id="{27AB381B-1561-49CC-921A-6BC035371F43}"/>
              </a:ext>
            </a:extLst>
          </p:cNvPr>
          <p:cNvSpPr>
            <a:spLocks noRot="1" noChangeArrowheads="1" noTextEdit="1"/>
          </p:cNvSpPr>
          <p:nvPr>
            <p:ph type="sldImg"/>
          </p:nvPr>
        </p:nvSpPr>
        <p:spPr>
          <a:xfrm>
            <a:off x="-1717675" y="215900"/>
            <a:ext cx="10290175" cy="7716838"/>
          </a:xfrm>
          <a:ln/>
        </p:spPr>
      </p:sp>
      <p:sp>
        <p:nvSpPr>
          <p:cNvPr id="365571" name="Rectangle 3">
            <a:extLst>
              <a:ext uri="{FF2B5EF4-FFF2-40B4-BE49-F238E27FC236}">
                <a16:creationId xmlns:a16="http://schemas.microsoft.com/office/drawing/2014/main" id="{D1491ED5-7998-4C21-A1A7-D4D61D20FA55}"/>
              </a:ext>
            </a:extLst>
          </p:cNvPr>
          <p:cNvSpPr>
            <a:spLocks noGrp="1" noChangeArrowheads="1"/>
          </p:cNvSpPr>
          <p:nvPr>
            <p:ph type="body" idx="1"/>
          </p:nvPr>
        </p:nvSpPr>
        <p:spPr>
          <a:xfrm>
            <a:off x="227013" y="8026400"/>
            <a:ext cx="6402387" cy="398463"/>
          </a:xfrm>
        </p:spPr>
        <p:txBody>
          <a:bodyPr/>
          <a:lstStyle/>
          <a:p>
            <a:r>
              <a:rPr lang="en-US" altLang="fr-FR"/>
              <a:t>The higher </a:t>
            </a:r>
            <a:r>
              <a:rPr lang="en-CA" altLang="fr-FR"/>
              <a:t>free fatty acid</a:t>
            </a:r>
            <a:r>
              <a:rPr lang="en-US" altLang="fr-FR"/>
              <a:t> concentrations in upper body obesity that can affect pancreatic function are from systemic FFA, and thus largely originate from upper body subcutaneous fat.</a:t>
            </a:r>
          </a:p>
          <a:p>
            <a:endParaRPr lang="en-US"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DA4B78-A5A6-45BE-81D8-98674F95A3E7}"/>
              </a:ext>
            </a:extLst>
          </p:cNvPr>
          <p:cNvSpPr>
            <a:spLocks noGrp="1" noChangeArrowheads="1"/>
          </p:cNvSpPr>
          <p:nvPr>
            <p:ph type="sldNum" sz="quarter" idx="5"/>
          </p:nvPr>
        </p:nvSpPr>
        <p:spPr>
          <a:ln/>
        </p:spPr>
        <p:txBody>
          <a:bodyPr/>
          <a:lstStyle/>
          <a:p>
            <a:fld id="{58C6ADDE-C053-4256-97E9-D1244B602B6C}" type="slidenum">
              <a:rPr lang="fr-CA" altLang="fr-FR"/>
              <a:pPr/>
              <a:t>37</a:t>
            </a:fld>
            <a:endParaRPr lang="fr-CA" altLang="fr-FR"/>
          </a:p>
        </p:txBody>
      </p:sp>
      <p:sp>
        <p:nvSpPr>
          <p:cNvPr id="388098" name="Rectangle 2">
            <a:extLst>
              <a:ext uri="{FF2B5EF4-FFF2-40B4-BE49-F238E27FC236}">
                <a16:creationId xmlns:a16="http://schemas.microsoft.com/office/drawing/2014/main" id="{FF233B37-41F2-43B4-8DD9-5104E24BC77A}"/>
              </a:ext>
            </a:extLst>
          </p:cNvPr>
          <p:cNvSpPr>
            <a:spLocks noRot="1" noChangeArrowheads="1" noTextEdit="1"/>
          </p:cNvSpPr>
          <p:nvPr>
            <p:ph type="sldImg"/>
          </p:nvPr>
        </p:nvSpPr>
        <p:spPr>
          <a:ln/>
        </p:spPr>
      </p:sp>
      <p:sp>
        <p:nvSpPr>
          <p:cNvPr id="388099" name="Rectangle 3">
            <a:extLst>
              <a:ext uri="{FF2B5EF4-FFF2-40B4-BE49-F238E27FC236}">
                <a16:creationId xmlns:a16="http://schemas.microsoft.com/office/drawing/2014/main" id="{00A6F755-FA8D-421E-92BF-B673D8B6DD1C}"/>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8C2E0D-26F6-475E-9C41-4B5465EA93C7}"/>
              </a:ext>
            </a:extLst>
          </p:cNvPr>
          <p:cNvSpPr>
            <a:spLocks noGrp="1" noChangeArrowheads="1"/>
          </p:cNvSpPr>
          <p:nvPr>
            <p:ph type="sldNum" sz="quarter" idx="5"/>
          </p:nvPr>
        </p:nvSpPr>
        <p:spPr>
          <a:ln/>
        </p:spPr>
        <p:txBody>
          <a:bodyPr/>
          <a:lstStyle/>
          <a:p>
            <a:fld id="{C942C081-16DF-4A2F-ADAB-879D3E1A2705}" type="slidenum">
              <a:rPr lang="fr-CA" altLang="fr-FR"/>
              <a:pPr/>
              <a:t>38</a:t>
            </a:fld>
            <a:endParaRPr lang="fr-CA" altLang="fr-FR"/>
          </a:p>
        </p:txBody>
      </p:sp>
      <p:sp>
        <p:nvSpPr>
          <p:cNvPr id="389122" name="Rectangle 2">
            <a:extLst>
              <a:ext uri="{FF2B5EF4-FFF2-40B4-BE49-F238E27FC236}">
                <a16:creationId xmlns:a16="http://schemas.microsoft.com/office/drawing/2014/main" id="{B506E1E5-5227-4C28-A598-FC43903F1C87}"/>
              </a:ext>
            </a:extLst>
          </p:cNvPr>
          <p:cNvSpPr>
            <a:spLocks noRot="1" noChangeArrowheads="1" noTextEdit="1"/>
          </p:cNvSpPr>
          <p:nvPr>
            <p:ph type="sldImg"/>
          </p:nvPr>
        </p:nvSpPr>
        <p:spPr>
          <a:ln/>
        </p:spPr>
      </p:sp>
      <p:sp>
        <p:nvSpPr>
          <p:cNvPr id="389123" name="Rectangle 3">
            <a:extLst>
              <a:ext uri="{FF2B5EF4-FFF2-40B4-BE49-F238E27FC236}">
                <a16:creationId xmlns:a16="http://schemas.microsoft.com/office/drawing/2014/main" id="{81EE23F1-DA8A-408C-B37A-BC4F131C5A0D}"/>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DB36A0-3255-4137-A467-0BCBE9830A6A}"/>
              </a:ext>
            </a:extLst>
          </p:cNvPr>
          <p:cNvSpPr>
            <a:spLocks noGrp="1" noChangeArrowheads="1"/>
          </p:cNvSpPr>
          <p:nvPr>
            <p:ph type="sldNum" sz="quarter" idx="5"/>
          </p:nvPr>
        </p:nvSpPr>
        <p:spPr>
          <a:ln/>
        </p:spPr>
        <p:txBody>
          <a:bodyPr/>
          <a:lstStyle/>
          <a:p>
            <a:fld id="{148C4EF4-12C5-493D-892E-B79248B2C75F}" type="slidenum">
              <a:rPr lang="fr-CA" altLang="fr-FR"/>
              <a:pPr/>
              <a:t>39</a:t>
            </a:fld>
            <a:endParaRPr lang="fr-CA" altLang="fr-FR"/>
          </a:p>
        </p:txBody>
      </p:sp>
      <p:sp>
        <p:nvSpPr>
          <p:cNvPr id="222210" name="Rectangle 2">
            <a:extLst>
              <a:ext uri="{FF2B5EF4-FFF2-40B4-BE49-F238E27FC236}">
                <a16:creationId xmlns:a16="http://schemas.microsoft.com/office/drawing/2014/main" id="{CED5D634-7B1B-49E9-BB69-4CA721CAF10B}"/>
              </a:ext>
            </a:extLst>
          </p:cNvPr>
          <p:cNvSpPr>
            <a:spLocks noRot="1" noChangeArrowheads="1" noTextEdit="1"/>
          </p:cNvSpPr>
          <p:nvPr>
            <p:ph type="sldImg"/>
          </p:nvPr>
        </p:nvSpPr>
        <p:spPr>
          <a:xfrm>
            <a:off x="-1717675" y="215900"/>
            <a:ext cx="10290175" cy="7716838"/>
          </a:xfrm>
          <a:ln/>
        </p:spPr>
      </p:sp>
      <p:sp>
        <p:nvSpPr>
          <p:cNvPr id="222211" name="Rectangle 3">
            <a:extLst>
              <a:ext uri="{FF2B5EF4-FFF2-40B4-BE49-F238E27FC236}">
                <a16:creationId xmlns:a16="http://schemas.microsoft.com/office/drawing/2014/main" id="{E6E43F3B-B4A9-4694-83D3-064DE0468FCD}"/>
              </a:ext>
            </a:extLst>
          </p:cNvPr>
          <p:cNvSpPr>
            <a:spLocks noGrp="1" noChangeArrowheads="1"/>
          </p:cNvSpPr>
          <p:nvPr>
            <p:ph type="body" idx="1"/>
          </p:nvPr>
        </p:nvSpPr>
        <p:spPr>
          <a:xfrm>
            <a:off x="227013" y="8026400"/>
            <a:ext cx="6402387" cy="398463"/>
          </a:xfrm>
        </p:spPr>
        <p:txBody>
          <a:bodyPr/>
          <a:lstStyle/>
          <a:p>
            <a:r>
              <a:rPr lang="en-US" altLang="fr-FR"/>
              <a:t>In addition to the </a:t>
            </a:r>
            <a:r>
              <a:rPr lang="en-CA" altLang="fr-FR"/>
              <a:t>free fatty acid</a:t>
            </a:r>
            <a:r>
              <a:rPr lang="en-US" altLang="fr-FR"/>
              <a:t> release functions of adipose tissue, it has been shown to release a large number of “adipokines”. These range from typical inflammatory cytokines (tumor necrosis factor-</a:t>
            </a:r>
            <a:r>
              <a:rPr lang="el-GR" altLang="fr-FR">
                <a:cs typeface="Arial" panose="020B0604020202020204" pitchFamily="34" charset="0"/>
              </a:rPr>
              <a:t>α</a:t>
            </a:r>
            <a:r>
              <a:rPr lang="en-US" altLang="fr-FR"/>
              <a:t> and interleukin-6) to insulin sensitizing molecules (adiponectin and visfatin) and molecules thought to induce insulin resistance (retinol binding protein-4).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A6C022-7776-4AB7-9BE5-DF0AE524DDE5}"/>
              </a:ext>
            </a:extLst>
          </p:cNvPr>
          <p:cNvSpPr>
            <a:spLocks noGrp="1" noChangeArrowheads="1"/>
          </p:cNvSpPr>
          <p:nvPr>
            <p:ph type="sldNum" sz="quarter" idx="5"/>
          </p:nvPr>
        </p:nvSpPr>
        <p:spPr>
          <a:ln/>
        </p:spPr>
        <p:txBody>
          <a:bodyPr/>
          <a:lstStyle/>
          <a:p>
            <a:fld id="{F83261EB-0156-4E6C-B3F3-CFD6925C1286}" type="slidenum">
              <a:rPr lang="fr-CA" altLang="fr-FR"/>
              <a:pPr/>
              <a:t>4</a:t>
            </a:fld>
            <a:endParaRPr lang="fr-CA" altLang="fr-FR"/>
          </a:p>
        </p:txBody>
      </p:sp>
      <p:sp>
        <p:nvSpPr>
          <p:cNvPr id="408578" name="Rectangle 2">
            <a:extLst>
              <a:ext uri="{FF2B5EF4-FFF2-40B4-BE49-F238E27FC236}">
                <a16:creationId xmlns:a16="http://schemas.microsoft.com/office/drawing/2014/main" id="{4BE22346-8BDB-4ECE-88F7-AC8145E1268F}"/>
              </a:ext>
            </a:extLst>
          </p:cNvPr>
          <p:cNvSpPr>
            <a:spLocks noRot="1" noChangeArrowheads="1" noTextEdit="1"/>
          </p:cNvSpPr>
          <p:nvPr>
            <p:ph type="sldImg"/>
          </p:nvPr>
        </p:nvSpPr>
        <p:spPr>
          <a:ln/>
        </p:spPr>
      </p:sp>
      <p:sp>
        <p:nvSpPr>
          <p:cNvPr id="408579" name="Rectangle 3">
            <a:extLst>
              <a:ext uri="{FF2B5EF4-FFF2-40B4-BE49-F238E27FC236}">
                <a16:creationId xmlns:a16="http://schemas.microsoft.com/office/drawing/2014/main" id="{045A083C-E101-4FD0-977C-EE67BF9A8FE1}"/>
              </a:ext>
            </a:extLst>
          </p:cNvPr>
          <p:cNvSpPr>
            <a:spLocks noGrp="1" noChangeArrowheads="1"/>
          </p:cNvSpPr>
          <p:nvPr>
            <p:ph type="body" idx="1"/>
          </p:nvPr>
        </p:nvSpPr>
        <p:spPr>
          <a:xfrm>
            <a:off x="914400" y="4343400"/>
            <a:ext cx="5029200" cy="4114800"/>
          </a:xfrm>
        </p:spPr>
        <p:txBody>
          <a:bodyPr/>
          <a:lstStyle/>
          <a:p>
            <a:r>
              <a:rPr lang="en-US" altLang="fr-FR"/>
              <a:t>This shows the average percent body fat in normal weight men and women, as well as in men and women with a body mass index between 30 – 35 kg/m</a:t>
            </a:r>
            <a:r>
              <a:rPr lang="en-US" altLang="fr-FR" baseline="30000"/>
              <a:t>2</a:t>
            </a:r>
            <a:r>
              <a:rPr lang="en-US" altLang="fr-FR"/>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308EF0-1FAF-498D-A8E8-3073634C1321}"/>
              </a:ext>
            </a:extLst>
          </p:cNvPr>
          <p:cNvSpPr>
            <a:spLocks noGrp="1" noChangeArrowheads="1"/>
          </p:cNvSpPr>
          <p:nvPr>
            <p:ph type="sldNum" sz="quarter" idx="5"/>
          </p:nvPr>
        </p:nvSpPr>
        <p:spPr>
          <a:ln/>
        </p:spPr>
        <p:txBody>
          <a:bodyPr/>
          <a:lstStyle/>
          <a:p>
            <a:fld id="{A058ED11-B244-434E-B10C-CA985C8DC8F7}" type="slidenum">
              <a:rPr lang="fr-CA" altLang="fr-FR"/>
              <a:pPr/>
              <a:t>40</a:t>
            </a:fld>
            <a:endParaRPr lang="fr-CA" altLang="fr-FR"/>
          </a:p>
        </p:txBody>
      </p:sp>
      <p:sp>
        <p:nvSpPr>
          <p:cNvPr id="390146" name="Rectangle 2">
            <a:extLst>
              <a:ext uri="{FF2B5EF4-FFF2-40B4-BE49-F238E27FC236}">
                <a16:creationId xmlns:a16="http://schemas.microsoft.com/office/drawing/2014/main" id="{E9F528AB-F076-436F-BB18-F65651206FFD}"/>
              </a:ext>
            </a:extLst>
          </p:cNvPr>
          <p:cNvSpPr>
            <a:spLocks noRot="1" noChangeArrowheads="1" noTextEdit="1"/>
          </p:cNvSpPr>
          <p:nvPr>
            <p:ph type="sldImg"/>
          </p:nvPr>
        </p:nvSpPr>
        <p:spPr>
          <a:ln/>
        </p:spPr>
      </p:sp>
      <p:sp>
        <p:nvSpPr>
          <p:cNvPr id="390147" name="Rectangle 3">
            <a:extLst>
              <a:ext uri="{FF2B5EF4-FFF2-40B4-BE49-F238E27FC236}">
                <a16:creationId xmlns:a16="http://schemas.microsoft.com/office/drawing/2014/main" id="{0E420E83-4FCD-426E-BA80-80E46CA17B4F}"/>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DFAC22-E834-4740-81A0-3AE3D2D0EDBE}"/>
              </a:ext>
            </a:extLst>
          </p:cNvPr>
          <p:cNvSpPr>
            <a:spLocks noGrp="1" noChangeArrowheads="1"/>
          </p:cNvSpPr>
          <p:nvPr>
            <p:ph type="sldNum" sz="quarter" idx="5"/>
          </p:nvPr>
        </p:nvSpPr>
        <p:spPr>
          <a:ln/>
        </p:spPr>
        <p:txBody>
          <a:bodyPr/>
          <a:lstStyle/>
          <a:p>
            <a:fld id="{1526C768-48AD-43A9-90B6-B374845319D9}" type="slidenum">
              <a:rPr lang="fr-CA" altLang="fr-FR"/>
              <a:pPr/>
              <a:t>41</a:t>
            </a:fld>
            <a:endParaRPr lang="fr-CA" altLang="fr-FR"/>
          </a:p>
        </p:txBody>
      </p:sp>
      <p:sp>
        <p:nvSpPr>
          <p:cNvPr id="436226" name="Rectangle 2">
            <a:extLst>
              <a:ext uri="{FF2B5EF4-FFF2-40B4-BE49-F238E27FC236}">
                <a16:creationId xmlns:a16="http://schemas.microsoft.com/office/drawing/2014/main" id="{432544D6-5D91-49CA-94FD-964BA40941B3}"/>
              </a:ext>
            </a:extLst>
          </p:cNvPr>
          <p:cNvSpPr>
            <a:spLocks noRot="1" noChangeArrowheads="1" noTextEdit="1"/>
          </p:cNvSpPr>
          <p:nvPr>
            <p:ph type="sldImg"/>
          </p:nvPr>
        </p:nvSpPr>
        <p:spPr>
          <a:ln/>
        </p:spPr>
      </p:sp>
      <p:sp>
        <p:nvSpPr>
          <p:cNvPr id="436227" name="Rectangle 3">
            <a:extLst>
              <a:ext uri="{FF2B5EF4-FFF2-40B4-BE49-F238E27FC236}">
                <a16:creationId xmlns:a16="http://schemas.microsoft.com/office/drawing/2014/main" id="{BDB70C6A-8A37-41B6-8FE6-7FFF9C732E25}"/>
              </a:ext>
            </a:extLst>
          </p:cNvPr>
          <p:cNvSpPr>
            <a:spLocks noGrp="1" noChangeArrowheads="1"/>
          </p:cNvSpPr>
          <p:nvPr>
            <p:ph type="body" idx="1"/>
          </p:nvPr>
        </p:nvSpPr>
        <p:spPr/>
        <p:txBody>
          <a:bodyPr/>
          <a:lstStyle/>
          <a:p>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24FC77-88FD-431A-B550-C9B2556D5D73}"/>
              </a:ext>
            </a:extLst>
          </p:cNvPr>
          <p:cNvSpPr>
            <a:spLocks noGrp="1" noChangeArrowheads="1"/>
          </p:cNvSpPr>
          <p:nvPr>
            <p:ph type="sldNum" sz="quarter" idx="5"/>
          </p:nvPr>
        </p:nvSpPr>
        <p:spPr>
          <a:ln/>
        </p:spPr>
        <p:txBody>
          <a:bodyPr/>
          <a:lstStyle/>
          <a:p>
            <a:fld id="{B0A4ECD4-51F8-4F51-B390-483D66FC654C}" type="slidenum">
              <a:rPr lang="fr-CA" altLang="fr-FR"/>
              <a:pPr/>
              <a:t>5</a:t>
            </a:fld>
            <a:endParaRPr lang="fr-CA" altLang="fr-FR"/>
          </a:p>
        </p:txBody>
      </p:sp>
      <p:sp>
        <p:nvSpPr>
          <p:cNvPr id="406530" name="Rectangle 2">
            <a:extLst>
              <a:ext uri="{FF2B5EF4-FFF2-40B4-BE49-F238E27FC236}">
                <a16:creationId xmlns:a16="http://schemas.microsoft.com/office/drawing/2014/main" id="{53D5992A-3FF6-4D0E-9E5C-3FAEB54B29ED}"/>
              </a:ext>
            </a:extLst>
          </p:cNvPr>
          <p:cNvSpPr>
            <a:spLocks noRot="1" noChangeArrowheads="1" noTextEdit="1"/>
          </p:cNvSpPr>
          <p:nvPr>
            <p:ph type="sldImg"/>
          </p:nvPr>
        </p:nvSpPr>
        <p:spPr>
          <a:ln/>
        </p:spPr>
      </p:sp>
      <p:sp>
        <p:nvSpPr>
          <p:cNvPr id="406531" name="Rectangle 3">
            <a:extLst>
              <a:ext uri="{FF2B5EF4-FFF2-40B4-BE49-F238E27FC236}">
                <a16:creationId xmlns:a16="http://schemas.microsoft.com/office/drawing/2014/main" id="{D3033C89-41C6-41B3-AF6F-3721E8EB81A5}"/>
              </a:ext>
            </a:extLst>
          </p:cNvPr>
          <p:cNvSpPr>
            <a:spLocks noGrp="1" noChangeArrowheads="1"/>
          </p:cNvSpPr>
          <p:nvPr>
            <p:ph type="body" idx="1"/>
          </p:nvPr>
        </p:nvSpPr>
        <p:spPr>
          <a:xfrm>
            <a:off x="914400" y="4343400"/>
            <a:ext cx="5029200" cy="4114800"/>
          </a:xfrm>
        </p:spPr>
        <p:txBody>
          <a:bodyPr/>
          <a:lstStyle/>
          <a:p>
            <a:r>
              <a:rPr lang="en-US" altLang="fr-FR"/>
              <a:t>This shows the average percent body fat in normal weight men and women, as well as in men and women with a body mass index between 30 – 35 kg/m</a:t>
            </a:r>
            <a:r>
              <a:rPr lang="en-US" altLang="fr-FR" baseline="30000"/>
              <a:t>2</a:t>
            </a:r>
            <a:r>
              <a:rPr lang="en-US" altLang="fr-F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D3EB8A-E883-49B4-B5D2-B439D8504B2B}"/>
              </a:ext>
            </a:extLst>
          </p:cNvPr>
          <p:cNvSpPr>
            <a:spLocks noGrp="1" noChangeArrowheads="1"/>
          </p:cNvSpPr>
          <p:nvPr>
            <p:ph type="sldNum" sz="quarter" idx="5"/>
          </p:nvPr>
        </p:nvSpPr>
        <p:spPr>
          <a:ln/>
        </p:spPr>
        <p:txBody>
          <a:bodyPr/>
          <a:lstStyle/>
          <a:p>
            <a:fld id="{4EAF261F-5206-44A1-A54A-6D827BC0A592}" type="slidenum">
              <a:rPr lang="fr-CA" altLang="fr-FR"/>
              <a:pPr/>
              <a:t>6</a:t>
            </a:fld>
            <a:endParaRPr lang="fr-CA" altLang="fr-FR"/>
          </a:p>
        </p:txBody>
      </p:sp>
      <p:sp>
        <p:nvSpPr>
          <p:cNvPr id="410626" name="Rectangle 2">
            <a:extLst>
              <a:ext uri="{FF2B5EF4-FFF2-40B4-BE49-F238E27FC236}">
                <a16:creationId xmlns:a16="http://schemas.microsoft.com/office/drawing/2014/main" id="{71D351C9-B3A6-4E4B-8FE5-93307C445986}"/>
              </a:ext>
            </a:extLst>
          </p:cNvPr>
          <p:cNvSpPr>
            <a:spLocks noRot="1" noChangeArrowheads="1" noTextEdit="1"/>
          </p:cNvSpPr>
          <p:nvPr>
            <p:ph type="sldImg"/>
          </p:nvPr>
        </p:nvSpPr>
        <p:spPr>
          <a:ln/>
        </p:spPr>
      </p:sp>
      <p:sp>
        <p:nvSpPr>
          <p:cNvPr id="410627" name="Rectangle 3">
            <a:extLst>
              <a:ext uri="{FF2B5EF4-FFF2-40B4-BE49-F238E27FC236}">
                <a16:creationId xmlns:a16="http://schemas.microsoft.com/office/drawing/2014/main" id="{959AD20F-5A65-4FA8-A0BD-24E3F96C153E}"/>
              </a:ext>
            </a:extLst>
          </p:cNvPr>
          <p:cNvSpPr>
            <a:spLocks noGrp="1" noChangeArrowheads="1"/>
          </p:cNvSpPr>
          <p:nvPr>
            <p:ph type="body" idx="1"/>
          </p:nvPr>
        </p:nvSpPr>
        <p:spPr>
          <a:xfrm>
            <a:off x="914400" y="4343400"/>
            <a:ext cx="5029200" cy="4114800"/>
          </a:xfrm>
        </p:spPr>
        <p:txBody>
          <a:bodyPr/>
          <a:lstStyle/>
          <a:p>
            <a:r>
              <a:rPr lang="en-US" altLang="fr-FR"/>
              <a:t>This shows the average percent body fat in normal weight men and women, as well as in men and women with a body mass index between 30 – 35 kg/m</a:t>
            </a:r>
            <a:r>
              <a:rPr lang="en-US" altLang="fr-FR" baseline="30000"/>
              <a:t>2</a:t>
            </a:r>
            <a:r>
              <a:rPr lang="en-US" altLang="fr-F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696141-0EEB-40E5-9ECC-683E24CCDCD3}"/>
              </a:ext>
            </a:extLst>
          </p:cNvPr>
          <p:cNvSpPr>
            <a:spLocks noGrp="1" noChangeArrowheads="1"/>
          </p:cNvSpPr>
          <p:nvPr>
            <p:ph type="sldNum" sz="quarter" idx="5"/>
          </p:nvPr>
        </p:nvSpPr>
        <p:spPr>
          <a:ln/>
        </p:spPr>
        <p:txBody>
          <a:bodyPr/>
          <a:lstStyle/>
          <a:p>
            <a:fld id="{F93216C3-682D-4B82-B4E7-77EC988B04FF}" type="slidenum">
              <a:rPr lang="fr-CA" altLang="fr-FR"/>
              <a:pPr/>
              <a:t>7</a:t>
            </a:fld>
            <a:endParaRPr lang="fr-CA" altLang="fr-FR"/>
          </a:p>
        </p:txBody>
      </p:sp>
      <p:sp>
        <p:nvSpPr>
          <p:cNvPr id="377858" name="Rectangle 2">
            <a:extLst>
              <a:ext uri="{FF2B5EF4-FFF2-40B4-BE49-F238E27FC236}">
                <a16:creationId xmlns:a16="http://schemas.microsoft.com/office/drawing/2014/main" id="{B3E28886-9CBC-41F4-8538-ABDACD7C7096}"/>
              </a:ext>
            </a:extLst>
          </p:cNvPr>
          <p:cNvSpPr>
            <a:spLocks noRot="1" noChangeArrowheads="1" noTextEdit="1"/>
          </p:cNvSpPr>
          <p:nvPr>
            <p:ph type="sldImg"/>
          </p:nvPr>
        </p:nvSpPr>
        <p:spPr>
          <a:ln/>
        </p:spPr>
      </p:sp>
      <p:sp>
        <p:nvSpPr>
          <p:cNvPr id="377859" name="Rectangle 3">
            <a:extLst>
              <a:ext uri="{FF2B5EF4-FFF2-40B4-BE49-F238E27FC236}">
                <a16:creationId xmlns:a16="http://schemas.microsoft.com/office/drawing/2014/main" id="{610AC780-112E-49F2-85AA-20BD9859A301}"/>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940980-626C-464C-9853-D8532E053868}"/>
              </a:ext>
            </a:extLst>
          </p:cNvPr>
          <p:cNvSpPr>
            <a:spLocks noGrp="1" noChangeArrowheads="1"/>
          </p:cNvSpPr>
          <p:nvPr>
            <p:ph type="sldNum" sz="quarter" idx="5"/>
          </p:nvPr>
        </p:nvSpPr>
        <p:spPr>
          <a:ln/>
        </p:spPr>
        <p:txBody>
          <a:bodyPr/>
          <a:lstStyle/>
          <a:p>
            <a:fld id="{45CE579F-5577-4864-99EE-4A8D28D41141}" type="slidenum">
              <a:rPr lang="fr-CA" altLang="fr-FR"/>
              <a:pPr/>
              <a:t>8</a:t>
            </a:fld>
            <a:endParaRPr lang="fr-CA" altLang="fr-FR"/>
          </a:p>
        </p:txBody>
      </p:sp>
      <p:sp>
        <p:nvSpPr>
          <p:cNvPr id="169986" name="Rectangle 2">
            <a:extLst>
              <a:ext uri="{FF2B5EF4-FFF2-40B4-BE49-F238E27FC236}">
                <a16:creationId xmlns:a16="http://schemas.microsoft.com/office/drawing/2014/main" id="{E0279482-3AD3-4342-924F-9464A0FBFF81}"/>
              </a:ext>
            </a:extLst>
          </p:cNvPr>
          <p:cNvSpPr>
            <a:spLocks noRot="1" noChangeArrowheads="1" noTextEdit="1"/>
          </p:cNvSpPr>
          <p:nvPr>
            <p:ph type="sldImg"/>
          </p:nvPr>
        </p:nvSpPr>
        <p:spPr>
          <a:ln/>
        </p:spPr>
      </p:sp>
      <p:sp>
        <p:nvSpPr>
          <p:cNvPr id="169987" name="Rectangle 3">
            <a:extLst>
              <a:ext uri="{FF2B5EF4-FFF2-40B4-BE49-F238E27FC236}">
                <a16:creationId xmlns:a16="http://schemas.microsoft.com/office/drawing/2014/main" id="{FA071241-A9AB-42D2-B322-3206A4FB0696}"/>
              </a:ext>
            </a:extLst>
          </p:cNvPr>
          <p:cNvSpPr>
            <a:spLocks noGrp="1" noChangeArrowheads="1"/>
          </p:cNvSpPr>
          <p:nvPr>
            <p:ph type="body" idx="1"/>
          </p:nvPr>
        </p:nvSpPr>
        <p:spPr>
          <a:xfrm>
            <a:off x="914400" y="4343400"/>
            <a:ext cx="5029200" cy="4114800"/>
          </a:xfrm>
        </p:spPr>
        <p:txBody>
          <a:bodyPr/>
          <a:lstStyle/>
          <a:p>
            <a:r>
              <a:rPr lang="en-US" altLang="fr-FR"/>
              <a:t>This depicts the fate of fatty acids in the average diet of weight stable adults in most Western countries.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A47812-3078-47D2-A966-8FAF25A7A483}"/>
              </a:ext>
            </a:extLst>
          </p:cNvPr>
          <p:cNvSpPr>
            <a:spLocks noGrp="1" noChangeArrowheads="1"/>
          </p:cNvSpPr>
          <p:nvPr>
            <p:ph type="sldNum" sz="quarter" idx="5"/>
          </p:nvPr>
        </p:nvSpPr>
        <p:spPr>
          <a:ln/>
        </p:spPr>
        <p:txBody>
          <a:bodyPr/>
          <a:lstStyle/>
          <a:p>
            <a:fld id="{9DB9EBDC-DB6C-4EDF-9E44-CB3CE08A6629}" type="slidenum">
              <a:rPr lang="fr-CA" altLang="fr-FR"/>
              <a:pPr/>
              <a:t>9</a:t>
            </a:fld>
            <a:endParaRPr lang="fr-CA" altLang="fr-FR"/>
          </a:p>
        </p:txBody>
      </p:sp>
      <p:sp>
        <p:nvSpPr>
          <p:cNvPr id="353282" name="Rectangle 2">
            <a:extLst>
              <a:ext uri="{FF2B5EF4-FFF2-40B4-BE49-F238E27FC236}">
                <a16:creationId xmlns:a16="http://schemas.microsoft.com/office/drawing/2014/main" id="{C74CB94B-7B45-4460-BD19-21D529C07043}"/>
              </a:ext>
            </a:extLst>
          </p:cNvPr>
          <p:cNvSpPr>
            <a:spLocks noRot="1" noChangeArrowheads="1" noTextEdit="1"/>
          </p:cNvSpPr>
          <p:nvPr>
            <p:ph type="sldImg"/>
          </p:nvPr>
        </p:nvSpPr>
        <p:spPr>
          <a:ln/>
        </p:spPr>
      </p:sp>
      <p:sp>
        <p:nvSpPr>
          <p:cNvPr id="353283" name="Rectangle 3">
            <a:extLst>
              <a:ext uri="{FF2B5EF4-FFF2-40B4-BE49-F238E27FC236}">
                <a16:creationId xmlns:a16="http://schemas.microsoft.com/office/drawing/2014/main" id="{AA1783EC-F286-4004-BA20-35BA9DE4CE6A}"/>
              </a:ext>
            </a:extLst>
          </p:cNvPr>
          <p:cNvSpPr>
            <a:spLocks noGrp="1" noChangeArrowheads="1"/>
          </p:cNvSpPr>
          <p:nvPr>
            <p:ph type="body" idx="1"/>
          </p:nvPr>
        </p:nvSpPr>
        <p:spPr/>
        <p:txBody>
          <a:bodyPr/>
          <a:lstStyle/>
          <a:p>
            <a:r>
              <a:rPr lang="en-US" altLang="fr-FR"/>
              <a:t>Under resting, postabsorptive conditions, free fatty acids and glycerol are released from adipocytes. With meal ingestion, insulin secretion increases substantially.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26306" name="Picture 2">
            <a:extLst>
              <a:ext uri="{FF2B5EF4-FFF2-40B4-BE49-F238E27FC236}">
                <a16:creationId xmlns:a16="http://schemas.microsoft.com/office/drawing/2014/main" id="{D8A4734F-C1DC-417E-BCB4-5F3A0FCE96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308" name="Line 4">
            <a:extLst>
              <a:ext uri="{FF2B5EF4-FFF2-40B4-BE49-F238E27FC236}">
                <a16:creationId xmlns:a16="http://schemas.microsoft.com/office/drawing/2014/main" id="{B9424A49-CCAE-4E26-9F4E-E5941E201176}"/>
              </a:ext>
            </a:extLst>
          </p:cNvPr>
          <p:cNvSpPr>
            <a:spLocks noChangeShapeType="1"/>
          </p:cNvSpPr>
          <p:nvPr userDrawn="1"/>
        </p:nvSpPr>
        <p:spPr bwMode="auto">
          <a:xfrm>
            <a:off x="0" y="819150"/>
            <a:ext cx="8937625"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26309" name="Rectangle 5">
            <a:extLst>
              <a:ext uri="{FF2B5EF4-FFF2-40B4-BE49-F238E27FC236}">
                <a16:creationId xmlns:a16="http://schemas.microsoft.com/office/drawing/2014/main" id="{9BD76E14-1A0B-447C-98B8-8F716E961516}"/>
              </a:ext>
            </a:extLst>
          </p:cNvPr>
          <p:cNvSpPr>
            <a:spLocks noChangeArrowheads="1"/>
          </p:cNvSpPr>
          <p:nvPr userDrawn="1"/>
        </p:nvSpPr>
        <p:spPr bwMode="auto">
          <a:xfrm>
            <a:off x="71438" y="6443663"/>
            <a:ext cx="3151187"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anchor="ctr">
            <a:flatTx/>
          </a:bodyPr>
          <a:lstStyle/>
          <a:p>
            <a:r>
              <a:rPr lang="fr-CA" altLang="fr-FR" sz="1000"/>
              <a:t>Source: International Chair on Cardiometabolic Risk</a:t>
            </a:r>
          </a:p>
          <a:p>
            <a:r>
              <a:rPr lang="fr-CA" altLang="fr-FR" sz="1000"/>
              <a:t>www.cardiometabolic-risk.org </a:t>
            </a:r>
          </a:p>
        </p:txBody>
      </p:sp>
      <p:sp>
        <p:nvSpPr>
          <p:cNvPr id="226310" name="Rectangle 6">
            <a:extLst>
              <a:ext uri="{FF2B5EF4-FFF2-40B4-BE49-F238E27FC236}">
                <a16:creationId xmlns:a16="http://schemas.microsoft.com/office/drawing/2014/main" id="{E86AE800-5786-495D-9A2C-5B92D2DD1BCE}"/>
              </a:ext>
            </a:extLst>
          </p:cNvPr>
          <p:cNvSpPr>
            <a:spLocks noChangeArrowheads="1"/>
          </p:cNvSpPr>
          <p:nvPr userDrawn="1"/>
        </p:nvSpPr>
        <p:spPr bwMode="auto">
          <a:xfrm>
            <a:off x="0" y="0"/>
            <a:ext cx="161925" cy="819150"/>
          </a:xfrm>
          <a:prstGeom prst="rect">
            <a:avLst/>
          </a:prstGeom>
          <a:solidFill>
            <a:srgbClr val="C80000"/>
          </a:solidFill>
          <a:ln>
            <a:noFill/>
          </a:ln>
          <a:effectLst/>
          <a:extLs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6312" name="Rectangle 8">
            <a:extLst>
              <a:ext uri="{FF2B5EF4-FFF2-40B4-BE49-F238E27FC236}">
                <a16:creationId xmlns:a16="http://schemas.microsoft.com/office/drawing/2014/main" id="{E50A7851-6E57-4B02-A16E-DA0B15BBA678}"/>
              </a:ext>
            </a:extLst>
          </p:cNvPr>
          <p:cNvSpPr>
            <a:spLocks noChangeArrowheads="1"/>
          </p:cNvSpPr>
          <p:nvPr userDrawn="1"/>
        </p:nvSpPr>
        <p:spPr bwMode="auto">
          <a:xfrm>
            <a:off x="0" y="0"/>
            <a:ext cx="161925" cy="98425"/>
          </a:xfrm>
          <a:prstGeom prst="rect">
            <a:avLst/>
          </a:prstGeom>
          <a:solidFill>
            <a:srgbClr val="FE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6313" name="Rectangle 9">
            <a:extLst>
              <a:ext uri="{FF2B5EF4-FFF2-40B4-BE49-F238E27FC236}">
                <a16:creationId xmlns:a16="http://schemas.microsoft.com/office/drawing/2014/main" id="{3B218F09-C4DA-4E8B-916F-F4BAD619A2F9}"/>
              </a:ext>
            </a:extLst>
          </p:cNvPr>
          <p:cNvSpPr>
            <a:spLocks noGrp="1" noChangeArrowheads="1"/>
          </p:cNvSpPr>
          <p:nvPr>
            <p:ph type="ctrTitle"/>
          </p:nvPr>
        </p:nvSpPr>
        <p:spPr>
          <a:xfrm>
            <a:off x="657225" y="1179513"/>
            <a:ext cx="7772400" cy="1470025"/>
          </a:xfrm>
          <a:solidFill>
            <a:schemeClr val="accent1"/>
          </a:solidFill>
          <a:ln w="28575">
            <a:solidFill>
              <a:schemeClr val="bg1"/>
            </a:solidFill>
            <a:miter lim="800000"/>
            <a:headEnd/>
            <a:tailEnd/>
          </a:ln>
        </p:spPr>
        <p:txBody>
          <a:bodyPr/>
          <a:lstStyle>
            <a:lvl1pPr algn="ctr">
              <a:defRPr sz="4000" b="0"/>
            </a:lvl1pPr>
          </a:lstStyle>
          <a:p>
            <a:pPr lvl="0"/>
            <a:r>
              <a:rPr lang="fr-CA" altLang="fr-FR" noProof="0"/>
              <a:t>Cliquez et modifiez le titre</a:t>
            </a:r>
          </a:p>
        </p:txBody>
      </p:sp>
      <p:pic>
        <p:nvPicPr>
          <p:cNvPr id="226317" name="Picture 13">
            <a:extLst>
              <a:ext uri="{FF2B5EF4-FFF2-40B4-BE49-F238E27FC236}">
                <a16:creationId xmlns:a16="http://schemas.microsoft.com/office/drawing/2014/main" id="{FC19E359-D82D-44EE-8E46-ADBB3A0568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0113" y="142875"/>
            <a:ext cx="461962"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320" name="Rectangle 16">
            <a:extLst>
              <a:ext uri="{FF2B5EF4-FFF2-40B4-BE49-F238E27FC236}">
                <a16:creationId xmlns:a16="http://schemas.microsoft.com/office/drawing/2014/main" id="{AE8ECF15-DCD6-4A2D-A901-32CA11E7857B}"/>
              </a:ext>
            </a:extLst>
          </p:cNvPr>
          <p:cNvSpPr>
            <a:spLocks noChangeArrowheads="1"/>
          </p:cNvSpPr>
          <p:nvPr userDrawn="1"/>
        </p:nvSpPr>
        <p:spPr bwMode="auto">
          <a:xfrm>
            <a:off x="609600" y="3613150"/>
            <a:ext cx="7772400" cy="2290763"/>
          </a:xfrm>
          <a:prstGeom prst="rect">
            <a:avLst/>
          </a:prstGeom>
          <a:solidFill>
            <a:schemeClr val="bg1">
              <a:alpha val="50000"/>
            </a:schemeClr>
          </a:solidFill>
          <a:ln w="28575">
            <a:solidFill>
              <a:schemeClr val="bg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sz="2800" b="1">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C1301-A7B3-40CE-AAFD-B368883C2A9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7BEEA08-7191-44B6-8285-8963C1CF935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0012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BC6B30-2978-4482-B34D-3D5887B873FB}"/>
              </a:ext>
            </a:extLst>
          </p:cNvPr>
          <p:cNvSpPr>
            <a:spLocks noGrp="1"/>
          </p:cNvSpPr>
          <p:nvPr>
            <p:ph type="title" orient="vert"/>
          </p:nvPr>
        </p:nvSpPr>
        <p:spPr>
          <a:xfrm>
            <a:off x="6575425" y="0"/>
            <a:ext cx="2130425" cy="497998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D3CC407-E9F3-4364-B614-0FD2ED6799E8}"/>
              </a:ext>
            </a:extLst>
          </p:cNvPr>
          <p:cNvSpPr>
            <a:spLocks noGrp="1"/>
          </p:cNvSpPr>
          <p:nvPr>
            <p:ph type="body" orient="vert" idx="1"/>
          </p:nvPr>
        </p:nvSpPr>
        <p:spPr>
          <a:xfrm>
            <a:off x="179388" y="0"/>
            <a:ext cx="6243637" cy="49799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78758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12549-69D8-4C43-9653-0BE54B6DDEDE}"/>
              </a:ext>
            </a:extLst>
          </p:cNvPr>
          <p:cNvSpPr>
            <a:spLocks noGrp="1"/>
          </p:cNvSpPr>
          <p:nvPr>
            <p:ph type="title"/>
          </p:nvPr>
        </p:nvSpPr>
        <p:spPr>
          <a:xfrm>
            <a:off x="179388" y="0"/>
            <a:ext cx="8280400" cy="836613"/>
          </a:xfrm>
        </p:spPr>
        <p:txBody>
          <a:bodyPr/>
          <a:lstStyle/>
          <a:p>
            <a:r>
              <a:rPr lang="fr-FR"/>
              <a:t>Modifiez le style du titre</a:t>
            </a:r>
            <a:endParaRPr lang="fr-CA"/>
          </a:p>
        </p:txBody>
      </p:sp>
      <p:sp>
        <p:nvSpPr>
          <p:cNvPr id="3" name="Espace réservé du graphique 2">
            <a:extLst>
              <a:ext uri="{FF2B5EF4-FFF2-40B4-BE49-F238E27FC236}">
                <a16:creationId xmlns:a16="http://schemas.microsoft.com/office/drawing/2014/main" id="{BD795BF6-61F4-46F5-9EA3-3A4047F64219}"/>
              </a:ext>
            </a:extLst>
          </p:cNvPr>
          <p:cNvSpPr>
            <a:spLocks noGrp="1"/>
          </p:cNvSpPr>
          <p:nvPr>
            <p:ph type="chart" idx="1"/>
          </p:nvPr>
        </p:nvSpPr>
        <p:spPr>
          <a:xfrm>
            <a:off x="476250" y="2282825"/>
            <a:ext cx="8229600" cy="2697163"/>
          </a:xfrm>
        </p:spPr>
        <p:txBody>
          <a:bodyPr/>
          <a:lstStyle/>
          <a:p>
            <a:endParaRPr lang="fr-CA"/>
          </a:p>
        </p:txBody>
      </p:sp>
    </p:spTree>
    <p:extLst>
      <p:ext uri="{BB962C8B-B14F-4D97-AF65-F5344CB8AC3E}">
        <p14:creationId xmlns:p14="http://schemas.microsoft.com/office/powerpoint/2010/main" val="375674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A86E5-9D95-409E-9797-F5111B55DC1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A30FBC-BC1F-4430-8BB6-4107690F0E7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92773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3F2DC-0EEC-4B3D-99B2-4CB09EB4C107}"/>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CEF0E08-14B8-4ED4-B44C-A2DB8A503E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11571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5D050-125A-43D0-8EFC-9AC6D939739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D0F7CBA-CE19-4295-B1B8-62EC09FB624A}"/>
              </a:ext>
            </a:extLst>
          </p:cNvPr>
          <p:cNvSpPr>
            <a:spLocks noGrp="1"/>
          </p:cNvSpPr>
          <p:nvPr>
            <p:ph sz="half" idx="1"/>
          </p:nvPr>
        </p:nvSpPr>
        <p:spPr>
          <a:xfrm>
            <a:off x="476250" y="2282825"/>
            <a:ext cx="4038600" cy="26971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D4D51CB-0163-437B-A5E3-6F9F97A8125E}"/>
              </a:ext>
            </a:extLst>
          </p:cNvPr>
          <p:cNvSpPr>
            <a:spLocks noGrp="1"/>
          </p:cNvSpPr>
          <p:nvPr>
            <p:ph sz="half" idx="2"/>
          </p:nvPr>
        </p:nvSpPr>
        <p:spPr>
          <a:xfrm>
            <a:off x="4667250" y="2282825"/>
            <a:ext cx="4038600" cy="26971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51533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7B712-D162-4481-9080-7E7AB56BEB21}"/>
              </a:ext>
            </a:extLst>
          </p:cNvPr>
          <p:cNvSpPr>
            <a:spLocks noGrp="1"/>
          </p:cNvSpPr>
          <p:nvPr>
            <p:ph type="title"/>
          </p:nvPr>
        </p:nvSpPr>
        <p:spPr>
          <a:xfrm>
            <a:off x="630238" y="365125"/>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7B35B39-2377-4D66-85F5-01FE289DA3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D470B68-A619-4BC5-A5F3-9898582DD010}"/>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B6FE3FDB-92F0-43A4-BCD7-E057CFBE0D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CE22C57-0F77-4981-AD13-63F2FF9D5E31}"/>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0653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14084-9896-44D0-B37F-36C3C33E4665}"/>
              </a:ext>
            </a:extLst>
          </p:cNvPr>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27786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14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94648-72AE-4C24-8CD6-33DCF09F819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FEBEE5B-5BDC-4D21-853E-5004116776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FF08376-C3B4-4216-B8F8-827937A1E1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1276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CCDED-EC86-475B-B153-544C9C6058B0}"/>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B7787441-5206-4DE2-931C-474364193B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BA7B955-6C57-49BD-8377-297510C006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42460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92" name="Picture 8">
            <a:extLst>
              <a:ext uri="{FF2B5EF4-FFF2-40B4-BE49-F238E27FC236}">
                <a16:creationId xmlns:a16="http://schemas.microsoft.com/office/drawing/2014/main" id="{14020246-2148-4E53-BDFB-3E5DA921812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4">
            <a:extLst>
              <a:ext uri="{FF2B5EF4-FFF2-40B4-BE49-F238E27FC236}">
                <a16:creationId xmlns:a16="http://schemas.microsoft.com/office/drawing/2014/main" id="{DFC41294-BB58-40DB-B408-734F29B06AC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2863"/>
            <a:ext cx="9144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1" name="Line 17">
            <a:extLst>
              <a:ext uri="{FF2B5EF4-FFF2-40B4-BE49-F238E27FC236}">
                <a16:creationId xmlns:a16="http://schemas.microsoft.com/office/drawing/2014/main" id="{A94B048B-7FAC-4CB0-B5D2-71A444088A31}"/>
              </a:ext>
            </a:extLst>
          </p:cNvPr>
          <p:cNvSpPr>
            <a:spLocks noChangeShapeType="1"/>
          </p:cNvSpPr>
          <p:nvPr userDrawn="1"/>
        </p:nvSpPr>
        <p:spPr bwMode="auto">
          <a:xfrm>
            <a:off x="0" y="819150"/>
            <a:ext cx="722788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6394" name="Rectangle 10">
            <a:extLst>
              <a:ext uri="{FF2B5EF4-FFF2-40B4-BE49-F238E27FC236}">
                <a16:creationId xmlns:a16="http://schemas.microsoft.com/office/drawing/2014/main" id="{CD1DA595-F386-4113-AEBF-45286D1769F3}"/>
              </a:ext>
            </a:extLst>
          </p:cNvPr>
          <p:cNvSpPr>
            <a:spLocks noChangeArrowheads="1"/>
          </p:cNvSpPr>
          <p:nvPr userDrawn="1"/>
        </p:nvSpPr>
        <p:spPr bwMode="auto">
          <a:xfrm>
            <a:off x="90488" y="6443663"/>
            <a:ext cx="3149600"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anchor="ctr">
            <a:flatTx/>
          </a:bodyPr>
          <a:lstStyle/>
          <a:p>
            <a:r>
              <a:rPr lang="fr-CA" altLang="fr-FR" sz="1000"/>
              <a:t>Source: International Chair on Cardiometabolic Risk www.cardiometabolic-risk.org </a:t>
            </a:r>
          </a:p>
        </p:txBody>
      </p:sp>
      <p:sp>
        <p:nvSpPr>
          <p:cNvPr id="16391" name="Rectangle 7">
            <a:extLst>
              <a:ext uri="{FF2B5EF4-FFF2-40B4-BE49-F238E27FC236}">
                <a16:creationId xmlns:a16="http://schemas.microsoft.com/office/drawing/2014/main" id="{62E6B90C-EB50-4624-936F-45B53ED3C8C7}"/>
              </a:ext>
            </a:extLst>
          </p:cNvPr>
          <p:cNvSpPr>
            <a:spLocks noChangeArrowheads="1"/>
          </p:cNvSpPr>
          <p:nvPr userDrawn="1"/>
        </p:nvSpPr>
        <p:spPr bwMode="auto">
          <a:xfrm>
            <a:off x="0" y="0"/>
            <a:ext cx="161925" cy="819150"/>
          </a:xfrm>
          <a:prstGeom prst="rect">
            <a:avLst/>
          </a:prstGeom>
          <a:solidFill>
            <a:srgbClr val="C80000"/>
          </a:solidFill>
          <a:ln>
            <a:noFill/>
          </a:ln>
          <a:effectLst/>
          <a:extLs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6400" name="Rectangle 16">
            <a:extLst>
              <a:ext uri="{FF2B5EF4-FFF2-40B4-BE49-F238E27FC236}">
                <a16:creationId xmlns:a16="http://schemas.microsoft.com/office/drawing/2014/main" id="{DA7B8424-1CB0-4133-9AAB-AA05472D27CE}"/>
              </a:ext>
            </a:extLst>
          </p:cNvPr>
          <p:cNvSpPr>
            <a:spLocks noChangeArrowheads="1"/>
          </p:cNvSpPr>
          <p:nvPr userDrawn="1"/>
        </p:nvSpPr>
        <p:spPr bwMode="auto">
          <a:xfrm>
            <a:off x="0" y="0"/>
            <a:ext cx="161925" cy="98425"/>
          </a:xfrm>
          <a:prstGeom prst="rect">
            <a:avLst/>
          </a:prstGeom>
          <a:solidFill>
            <a:srgbClr val="FE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6395" name="Rectangle 11">
            <a:extLst>
              <a:ext uri="{FF2B5EF4-FFF2-40B4-BE49-F238E27FC236}">
                <a16:creationId xmlns:a16="http://schemas.microsoft.com/office/drawing/2014/main" id="{73E619CA-AD41-48EE-84AA-B736512DF484}"/>
              </a:ext>
            </a:extLst>
          </p:cNvPr>
          <p:cNvSpPr>
            <a:spLocks noGrp="1" noChangeArrowheads="1"/>
          </p:cNvSpPr>
          <p:nvPr>
            <p:ph type="title"/>
          </p:nvPr>
        </p:nvSpPr>
        <p:spPr bwMode="auto">
          <a:xfrm>
            <a:off x="179388" y="0"/>
            <a:ext cx="82804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pic>
        <p:nvPicPr>
          <p:cNvPr id="16402" name="Picture 18">
            <a:extLst>
              <a:ext uri="{FF2B5EF4-FFF2-40B4-BE49-F238E27FC236}">
                <a16:creationId xmlns:a16="http://schemas.microsoft.com/office/drawing/2014/main" id="{7323F0B1-7613-40EE-A34C-2EF5F976B3B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20113" y="142875"/>
            <a:ext cx="461962"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4" name="Rectangle 20">
            <a:extLst>
              <a:ext uri="{FF2B5EF4-FFF2-40B4-BE49-F238E27FC236}">
                <a16:creationId xmlns:a16="http://schemas.microsoft.com/office/drawing/2014/main" id="{24B4F45F-31A4-4AB3-BF7C-74F22244D26F}"/>
              </a:ext>
            </a:extLst>
          </p:cNvPr>
          <p:cNvSpPr>
            <a:spLocks noGrp="1" noChangeArrowheads="1"/>
          </p:cNvSpPr>
          <p:nvPr>
            <p:ph type="body" idx="1"/>
          </p:nvPr>
        </p:nvSpPr>
        <p:spPr bwMode="auto">
          <a:xfrm>
            <a:off x="476250" y="2282825"/>
            <a:ext cx="8229600" cy="2697163"/>
          </a:xfrm>
          <a:prstGeom prst="rect">
            <a:avLst/>
          </a:prstGeom>
          <a:solidFill>
            <a:srgbClr val="CCE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fontAlgn="base">
        <a:spcBef>
          <a:spcPct val="0"/>
        </a:spcBef>
        <a:spcAft>
          <a:spcPct val="0"/>
        </a:spcAft>
        <a:defRPr sz="2400" b="1" kern="1200">
          <a:solidFill>
            <a:srgbClr val="333333"/>
          </a:solidFill>
          <a:latin typeface="+mj-lt"/>
          <a:ea typeface="+mj-ea"/>
          <a:cs typeface="+mj-cs"/>
        </a:defRPr>
      </a:lvl1pPr>
      <a:lvl2pPr algn="l" rtl="0" fontAlgn="base">
        <a:spcBef>
          <a:spcPct val="0"/>
        </a:spcBef>
        <a:spcAft>
          <a:spcPct val="0"/>
        </a:spcAft>
        <a:defRPr sz="2400" b="1">
          <a:solidFill>
            <a:srgbClr val="333333"/>
          </a:solidFill>
          <a:latin typeface="Arial" panose="020B0604020202020204" pitchFamily="34" charset="0"/>
        </a:defRPr>
      </a:lvl2pPr>
      <a:lvl3pPr algn="l" rtl="0" fontAlgn="base">
        <a:spcBef>
          <a:spcPct val="0"/>
        </a:spcBef>
        <a:spcAft>
          <a:spcPct val="0"/>
        </a:spcAft>
        <a:defRPr sz="2400" b="1">
          <a:solidFill>
            <a:srgbClr val="333333"/>
          </a:solidFill>
          <a:latin typeface="Arial" panose="020B0604020202020204" pitchFamily="34" charset="0"/>
        </a:defRPr>
      </a:lvl3pPr>
      <a:lvl4pPr algn="l" rtl="0" fontAlgn="base">
        <a:spcBef>
          <a:spcPct val="0"/>
        </a:spcBef>
        <a:spcAft>
          <a:spcPct val="0"/>
        </a:spcAft>
        <a:defRPr sz="2400" b="1">
          <a:solidFill>
            <a:srgbClr val="333333"/>
          </a:solidFill>
          <a:latin typeface="Arial" panose="020B0604020202020204" pitchFamily="34" charset="0"/>
        </a:defRPr>
      </a:lvl4pPr>
      <a:lvl5pPr algn="l" rtl="0" fontAlgn="base">
        <a:spcBef>
          <a:spcPct val="0"/>
        </a:spcBef>
        <a:spcAft>
          <a:spcPct val="0"/>
        </a:spcAft>
        <a:defRPr sz="2400" b="1">
          <a:solidFill>
            <a:srgbClr val="333333"/>
          </a:solidFill>
          <a:latin typeface="Arial" panose="020B0604020202020204" pitchFamily="34" charset="0"/>
        </a:defRPr>
      </a:lvl5pPr>
      <a:lvl6pPr marL="457200" algn="l" rtl="0" fontAlgn="base">
        <a:spcBef>
          <a:spcPct val="0"/>
        </a:spcBef>
        <a:spcAft>
          <a:spcPct val="0"/>
        </a:spcAft>
        <a:defRPr sz="2400" b="1">
          <a:solidFill>
            <a:srgbClr val="333333"/>
          </a:solidFill>
          <a:latin typeface="Arial" panose="020B0604020202020204" pitchFamily="34" charset="0"/>
        </a:defRPr>
      </a:lvl6pPr>
      <a:lvl7pPr marL="914400" algn="l" rtl="0" fontAlgn="base">
        <a:spcBef>
          <a:spcPct val="0"/>
        </a:spcBef>
        <a:spcAft>
          <a:spcPct val="0"/>
        </a:spcAft>
        <a:defRPr sz="2400" b="1">
          <a:solidFill>
            <a:srgbClr val="333333"/>
          </a:solidFill>
          <a:latin typeface="Arial" panose="020B0604020202020204" pitchFamily="34" charset="0"/>
        </a:defRPr>
      </a:lvl7pPr>
      <a:lvl8pPr marL="1371600" algn="l" rtl="0" fontAlgn="base">
        <a:spcBef>
          <a:spcPct val="0"/>
        </a:spcBef>
        <a:spcAft>
          <a:spcPct val="0"/>
        </a:spcAft>
        <a:defRPr sz="2400" b="1">
          <a:solidFill>
            <a:srgbClr val="333333"/>
          </a:solidFill>
          <a:latin typeface="Arial" panose="020B0604020202020204" pitchFamily="34" charset="0"/>
        </a:defRPr>
      </a:lvl8pPr>
      <a:lvl9pPr marL="1828800" algn="l" rtl="0" fontAlgn="base">
        <a:spcBef>
          <a:spcPct val="0"/>
        </a:spcBef>
        <a:spcAft>
          <a:spcPct val="0"/>
        </a:spcAft>
        <a:defRPr sz="2400" b="1">
          <a:solidFill>
            <a:srgbClr val="333333"/>
          </a:solidFill>
          <a:latin typeface="Arial" panose="020B0604020202020204" pitchFamily="34" charset="0"/>
        </a:defRPr>
      </a:lvl9pPr>
    </p:titleStyle>
    <p:bodyStyle>
      <a:lvl1pPr marL="449263" indent="-449263" algn="l" rtl="0" fontAlgn="base">
        <a:spcBef>
          <a:spcPct val="20000"/>
        </a:spcBef>
        <a:spcAft>
          <a:spcPct val="0"/>
        </a:spcAft>
        <a:buClr>
          <a:schemeClr val="accent2"/>
        </a:buClr>
        <a:buFont typeface="Wingdings" panose="05000000000000000000" pitchFamily="2" charset="2"/>
        <a:buChar char="r"/>
        <a:defRPr sz="3000" kern="1200">
          <a:solidFill>
            <a:schemeClr val="tx1"/>
          </a:solidFill>
          <a:latin typeface="+mn-lt"/>
          <a:ea typeface="+mn-ea"/>
          <a:cs typeface="+mn-cs"/>
        </a:defRPr>
      </a:lvl1pPr>
      <a:lvl2pPr marL="914400" indent="-285750" algn="l" rtl="0" fontAlgn="base">
        <a:spcBef>
          <a:spcPct val="20000"/>
        </a:spcBef>
        <a:spcAft>
          <a:spcPct val="0"/>
        </a:spcAft>
        <a:buChar char="–"/>
        <a:defRPr sz="2800" kern="1200">
          <a:solidFill>
            <a:schemeClr val="tx1"/>
          </a:solidFill>
          <a:latin typeface="+mn-lt"/>
          <a:ea typeface="+mn-ea"/>
          <a:cs typeface="+mn-cs"/>
        </a:defRPr>
      </a:lvl2pPr>
      <a:lvl3pPr marL="1322388" indent="-228600" algn="l" rtl="0" fontAlgn="base">
        <a:spcBef>
          <a:spcPct val="20000"/>
        </a:spcBef>
        <a:spcAft>
          <a:spcPct val="0"/>
        </a:spcAft>
        <a:buChar char="•"/>
        <a:defRPr sz="2400" kern="1200">
          <a:solidFill>
            <a:schemeClr val="tx1"/>
          </a:solidFill>
          <a:latin typeface="+mn-lt"/>
          <a:ea typeface="+mn-ea"/>
          <a:cs typeface="+mn-cs"/>
        </a:defRPr>
      </a:lvl3pPr>
      <a:lvl4pPr marL="1730375" indent="-228600" algn="l" rtl="0" fontAlgn="base">
        <a:spcBef>
          <a:spcPct val="20000"/>
        </a:spcBef>
        <a:spcAft>
          <a:spcPct val="0"/>
        </a:spcAft>
        <a:buChar char="–"/>
        <a:defRPr sz="2000" kern="1200">
          <a:solidFill>
            <a:schemeClr val="tx1"/>
          </a:solidFill>
          <a:latin typeface="+mn-lt"/>
          <a:ea typeface="+mn-ea"/>
          <a:cs typeface="+mn-cs"/>
        </a:defRPr>
      </a:lvl4pPr>
      <a:lvl5pPr marL="2138363"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8.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27.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9.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0.e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4.bin"/><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E576EC9E-FD88-456B-898E-7B641694E11B}"/>
              </a:ext>
            </a:extLst>
          </p:cNvPr>
          <p:cNvSpPr>
            <a:spLocks noGrp="1" noChangeArrowheads="1"/>
          </p:cNvSpPr>
          <p:nvPr>
            <p:ph type="ctrTitle"/>
          </p:nvPr>
        </p:nvSpPr>
        <p:spPr>
          <a:xfrm>
            <a:off x="609600" y="1524000"/>
            <a:ext cx="7772400" cy="1752600"/>
          </a:xfrm>
          <a:solidFill>
            <a:schemeClr val="bg1">
              <a:alpha val="50000"/>
            </a:schemeClr>
          </a:solidFill>
          <a:ln/>
        </p:spPr>
        <p:txBody>
          <a:bodyPr/>
          <a:lstStyle/>
          <a:p>
            <a:r>
              <a:rPr lang="en-AU" altLang="fr-FR" sz="4400"/>
              <a:t>Fatty Acid Metabolism in Humans</a:t>
            </a:r>
          </a:p>
        </p:txBody>
      </p:sp>
      <p:sp>
        <p:nvSpPr>
          <p:cNvPr id="428036" name="Rectangle 4">
            <a:extLst>
              <a:ext uri="{FF2B5EF4-FFF2-40B4-BE49-F238E27FC236}">
                <a16:creationId xmlns:a16="http://schemas.microsoft.com/office/drawing/2014/main" id="{98FA5780-CCD0-4C42-89B1-92ED7F774F10}"/>
              </a:ext>
            </a:extLst>
          </p:cNvPr>
          <p:cNvSpPr>
            <a:spLocks noGrp="1" noChangeArrowheads="1"/>
          </p:cNvSpPr>
          <p:nvPr>
            <p:ph type="subTitle" idx="1"/>
          </p:nvPr>
        </p:nvSpPr>
        <p:spPr bwMode="auto">
          <a:xfrm>
            <a:off x="863600" y="3886200"/>
            <a:ext cx="7345363"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lnSpc>
                <a:spcPct val="90000"/>
              </a:lnSpc>
              <a:buFont typeface="Wingdings" panose="05000000000000000000" pitchFamily="2" charset="2"/>
              <a:buNone/>
            </a:pPr>
            <a:r>
              <a:rPr lang="en-US" altLang="fr-FR" sz="3600"/>
              <a:t>Michael Jensen, MD</a:t>
            </a:r>
            <a:br>
              <a:rPr lang="en-US" altLang="fr-FR" sz="2500"/>
            </a:br>
            <a:r>
              <a:rPr lang="en-US" altLang="fr-FR" sz="2500"/>
              <a:t>Division of Endocrinology and Metabolism Department of Internal Medicine </a:t>
            </a:r>
            <a:br>
              <a:rPr lang="en-US" altLang="fr-FR" sz="2500"/>
            </a:br>
            <a:r>
              <a:rPr lang="en-US" altLang="fr-FR" sz="2500"/>
              <a:t>Mayo Clinic and Foundation, Rochester, MN, USA</a:t>
            </a:r>
            <a:endParaRPr lang="en-AU" altLang="fr-FR"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Freeform 2">
            <a:extLst>
              <a:ext uri="{FF2B5EF4-FFF2-40B4-BE49-F238E27FC236}">
                <a16:creationId xmlns:a16="http://schemas.microsoft.com/office/drawing/2014/main" id="{7812DBE9-5062-4177-9749-022EF9C3927F}"/>
              </a:ext>
            </a:extLst>
          </p:cNvPr>
          <p:cNvSpPr>
            <a:spLocks/>
          </p:cNvSpPr>
          <p:nvPr/>
        </p:nvSpPr>
        <p:spPr bwMode="auto">
          <a:xfrm>
            <a:off x="320675" y="1223963"/>
            <a:ext cx="8482013" cy="4681537"/>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solidFill>
            <a:schemeClr val="bg1">
              <a:alpha val="50000"/>
            </a:schemeClr>
          </a:solidFill>
          <a:ln w="28575" cmpd="sng">
            <a:solidFill>
              <a:srgbClr val="C8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411651" name="Rectangle 3">
            <a:extLst>
              <a:ext uri="{FF2B5EF4-FFF2-40B4-BE49-F238E27FC236}">
                <a16:creationId xmlns:a16="http://schemas.microsoft.com/office/drawing/2014/main" id="{CBCB0442-DF13-43A0-A9BB-922A044F3BA9}"/>
              </a:ext>
            </a:extLst>
          </p:cNvPr>
          <p:cNvSpPr>
            <a:spLocks noGrp="1" noChangeArrowheads="1"/>
          </p:cNvSpPr>
          <p:nvPr>
            <p:ph type="title"/>
          </p:nvPr>
        </p:nvSpPr>
        <p:spPr/>
        <p:txBody>
          <a:bodyPr/>
          <a:lstStyle/>
          <a:p>
            <a:r>
              <a:rPr lang="fr-CA" altLang="fr-FR">
                <a:solidFill>
                  <a:schemeClr val="tx1"/>
                </a:solidFill>
              </a:rPr>
              <a:t>Adipose Physiology</a:t>
            </a:r>
            <a:endParaRPr lang="fr-CA" altLang="fr-FR"/>
          </a:p>
        </p:txBody>
      </p:sp>
      <p:sp>
        <p:nvSpPr>
          <p:cNvPr id="411652" name="Text Box 4">
            <a:extLst>
              <a:ext uri="{FF2B5EF4-FFF2-40B4-BE49-F238E27FC236}">
                <a16:creationId xmlns:a16="http://schemas.microsoft.com/office/drawing/2014/main" id="{A4B6F7D6-C6AF-44E9-9105-7738605653BA}"/>
              </a:ext>
            </a:extLst>
          </p:cNvPr>
          <p:cNvSpPr txBox="1">
            <a:spLocks noChangeArrowheads="1"/>
          </p:cNvSpPr>
          <p:nvPr/>
        </p:nvSpPr>
        <p:spPr bwMode="auto">
          <a:xfrm>
            <a:off x="3689350" y="1214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2400" b="1"/>
              <a:t>Insulin</a:t>
            </a:r>
          </a:p>
        </p:txBody>
      </p:sp>
      <p:sp>
        <p:nvSpPr>
          <p:cNvPr id="411653" name="Line 5">
            <a:extLst>
              <a:ext uri="{FF2B5EF4-FFF2-40B4-BE49-F238E27FC236}">
                <a16:creationId xmlns:a16="http://schemas.microsoft.com/office/drawing/2014/main" id="{65285935-C466-41D8-A212-B2CE8C2822DF}"/>
              </a:ext>
            </a:extLst>
          </p:cNvPr>
          <p:cNvSpPr>
            <a:spLocks noChangeShapeType="1"/>
          </p:cNvSpPr>
          <p:nvPr/>
        </p:nvSpPr>
        <p:spPr bwMode="auto">
          <a:xfrm>
            <a:off x="4410075" y="1709738"/>
            <a:ext cx="0" cy="1223962"/>
          </a:xfrm>
          <a:prstGeom prst="line">
            <a:avLst/>
          </a:prstGeom>
          <a:noFill/>
          <a:ln w="571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411654" name="Group 6">
            <a:extLst>
              <a:ext uri="{FF2B5EF4-FFF2-40B4-BE49-F238E27FC236}">
                <a16:creationId xmlns:a16="http://schemas.microsoft.com/office/drawing/2014/main" id="{92B28D36-D683-4030-86B7-B09C769839FD}"/>
              </a:ext>
            </a:extLst>
          </p:cNvPr>
          <p:cNvGrpSpPr>
            <a:grpSpLocks/>
          </p:cNvGrpSpPr>
          <p:nvPr/>
        </p:nvGrpSpPr>
        <p:grpSpPr bwMode="auto">
          <a:xfrm>
            <a:off x="1825625" y="4554538"/>
            <a:ext cx="2195513" cy="539750"/>
            <a:chOff x="760" y="2869"/>
            <a:chExt cx="1383" cy="340"/>
          </a:xfrm>
        </p:grpSpPr>
        <p:sp>
          <p:nvSpPr>
            <p:cNvPr id="411655" name="Rectangle 7">
              <a:extLst>
                <a:ext uri="{FF2B5EF4-FFF2-40B4-BE49-F238E27FC236}">
                  <a16:creationId xmlns:a16="http://schemas.microsoft.com/office/drawing/2014/main" id="{5BFF2442-24F4-4E5F-ACAF-30A356E3EB0E}"/>
                </a:ext>
              </a:extLst>
            </p:cNvPr>
            <p:cNvSpPr>
              <a:spLocks noChangeArrowheads="1"/>
            </p:cNvSpPr>
            <p:nvPr/>
          </p:nvSpPr>
          <p:spPr bwMode="auto">
            <a:xfrm>
              <a:off x="859" y="2869"/>
              <a:ext cx="1284" cy="3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800" b="1"/>
                <a:t>Adipocyte</a:t>
              </a:r>
            </a:p>
          </p:txBody>
        </p:sp>
        <p:sp>
          <p:nvSpPr>
            <p:cNvPr id="411656" name="Rectangle 8">
              <a:extLst>
                <a:ext uri="{FF2B5EF4-FFF2-40B4-BE49-F238E27FC236}">
                  <a16:creationId xmlns:a16="http://schemas.microsoft.com/office/drawing/2014/main" id="{ABCD76EA-C990-4094-99E2-50F176DA65FB}"/>
                </a:ext>
              </a:extLst>
            </p:cNvPr>
            <p:cNvSpPr>
              <a:spLocks noChangeArrowheads="1"/>
            </p:cNvSpPr>
            <p:nvPr/>
          </p:nvSpPr>
          <p:spPr bwMode="auto">
            <a:xfrm>
              <a:off x="760" y="2869"/>
              <a:ext cx="99" cy="34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1657" name="Text Box 9">
            <a:extLst>
              <a:ext uri="{FF2B5EF4-FFF2-40B4-BE49-F238E27FC236}">
                <a16:creationId xmlns:a16="http://schemas.microsoft.com/office/drawing/2014/main" id="{425DCA64-8314-4372-8383-E9486201F173}"/>
              </a:ext>
            </a:extLst>
          </p:cNvPr>
          <p:cNvSpPr txBox="1">
            <a:spLocks noChangeArrowheads="1"/>
          </p:cNvSpPr>
          <p:nvPr/>
        </p:nvSpPr>
        <p:spPr bwMode="auto">
          <a:xfrm>
            <a:off x="1674813" y="2767013"/>
            <a:ext cx="2317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700" b="1"/>
              <a:t>Triglycerides</a:t>
            </a:r>
          </a:p>
        </p:txBody>
      </p:sp>
      <p:grpSp>
        <p:nvGrpSpPr>
          <p:cNvPr id="411658" name="Group 10">
            <a:extLst>
              <a:ext uri="{FF2B5EF4-FFF2-40B4-BE49-F238E27FC236}">
                <a16:creationId xmlns:a16="http://schemas.microsoft.com/office/drawing/2014/main" id="{0ECCF8A9-7739-4C36-A8F6-CD32CC08BECE}"/>
              </a:ext>
            </a:extLst>
          </p:cNvPr>
          <p:cNvGrpSpPr>
            <a:grpSpLocks/>
          </p:cNvGrpSpPr>
          <p:nvPr/>
        </p:nvGrpSpPr>
        <p:grpSpPr bwMode="auto">
          <a:xfrm>
            <a:off x="5607050" y="2033588"/>
            <a:ext cx="1844675" cy="720725"/>
            <a:chOff x="1202" y="3158"/>
            <a:chExt cx="862" cy="227"/>
          </a:xfrm>
        </p:grpSpPr>
        <p:sp>
          <p:nvSpPr>
            <p:cNvPr id="411659" name="Rectangle 11">
              <a:extLst>
                <a:ext uri="{FF2B5EF4-FFF2-40B4-BE49-F238E27FC236}">
                  <a16:creationId xmlns:a16="http://schemas.microsoft.com/office/drawing/2014/main" id="{C17E8DB7-0973-4BCF-83D1-CFDEC2D807FB}"/>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rgbClr val="C80000"/>
                  </a:solidFill>
                  <a:sym typeface="Symbol" panose="05050102010706020507" pitchFamily="18" charset="2"/>
                </a:rPr>
                <a:t></a:t>
              </a:r>
              <a:r>
                <a:rPr lang="fr-CA" altLang="fr-FR"/>
                <a:t> </a:t>
              </a:r>
              <a:r>
                <a:rPr lang="fr-CA" altLang="fr-FR" sz="2400" b="1"/>
                <a:t>FFA</a:t>
              </a:r>
            </a:p>
          </p:txBody>
        </p:sp>
        <p:sp>
          <p:nvSpPr>
            <p:cNvPr id="411660" name="Rectangle 12">
              <a:extLst>
                <a:ext uri="{FF2B5EF4-FFF2-40B4-BE49-F238E27FC236}">
                  <a16:creationId xmlns:a16="http://schemas.microsoft.com/office/drawing/2014/main" id="{4D7D27AE-F85F-4708-B7F2-23F56F778627}"/>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411661" name="Group 13">
            <a:extLst>
              <a:ext uri="{FF2B5EF4-FFF2-40B4-BE49-F238E27FC236}">
                <a16:creationId xmlns:a16="http://schemas.microsoft.com/office/drawing/2014/main" id="{9B204DA2-C545-4EC7-8A65-9D479CC70D84}"/>
              </a:ext>
            </a:extLst>
          </p:cNvPr>
          <p:cNvGrpSpPr>
            <a:grpSpLocks/>
          </p:cNvGrpSpPr>
          <p:nvPr/>
        </p:nvGrpSpPr>
        <p:grpSpPr bwMode="auto">
          <a:xfrm>
            <a:off x="5607050" y="3384550"/>
            <a:ext cx="1844675" cy="720725"/>
            <a:chOff x="1202" y="3158"/>
            <a:chExt cx="862" cy="227"/>
          </a:xfrm>
        </p:grpSpPr>
        <p:sp>
          <p:nvSpPr>
            <p:cNvPr id="411662" name="Rectangle 14">
              <a:extLst>
                <a:ext uri="{FF2B5EF4-FFF2-40B4-BE49-F238E27FC236}">
                  <a16:creationId xmlns:a16="http://schemas.microsoft.com/office/drawing/2014/main" id="{BEBD2FF5-21E7-4ED3-B074-CE4B2150D3C7}"/>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rgbClr val="C80000"/>
                  </a:solidFill>
                  <a:sym typeface="Symbol" panose="05050102010706020507" pitchFamily="18" charset="2"/>
                </a:rPr>
                <a:t></a:t>
              </a:r>
              <a:r>
                <a:rPr lang="fr-CA" altLang="fr-FR"/>
                <a:t> </a:t>
              </a:r>
              <a:r>
                <a:rPr lang="fr-CA" altLang="fr-FR" sz="2400" b="1"/>
                <a:t>Glycerol</a:t>
              </a:r>
            </a:p>
          </p:txBody>
        </p:sp>
        <p:sp>
          <p:nvSpPr>
            <p:cNvPr id="411663" name="Rectangle 15">
              <a:extLst>
                <a:ext uri="{FF2B5EF4-FFF2-40B4-BE49-F238E27FC236}">
                  <a16:creationId xmlns:a16="http://schemas.microsoft.com/office/drawing/2014/main" id="{677D2E5F-673D-4561-86AE-64A21D46A305}"/>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1664" name="AutoShape 16">
            <a:extLst>
              <a:ext uri="{FF2B5EF4-FFF2-40B4-BE49-F238E27FC236}">
                <a16:creationId xmlns:a16="http://schemas.microsoft.com/office/drawing/2014/main" id="{6359EBEF-FFE4-4211-AE10-0605FABBA4F7}"/>
              </a:ext>
            </a:extLst>
          </p:cNvPr>
          <p:cNvSpPr>
            <a:spLocks noChangeArrowheads="1"/>
          </p:cNvSpPr>
          <p:nvPr/>
        </p:nvSpPr>
        <p:spPr bwMode="auto">
          <a:xfrm>
            <a:off x="1511300" y="1752600"/>
            <a:ext cx="2655888" cy="2655888"/>
          </a:xfrm>
          <a:custGeom>
            <a:avLst/>
            <a:gdLst>
              <a:gd name="G0" fmla="+- 1859 0 0"/>
              <a:gd name="G1" fmla="+- 21600 0 1859"/>
              <a:gd name="G2" fmla="+- 21600 0 185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nvGrpSpPr>
          <p:cNvPr id="411665" name="Group 17">
            <a:extLst>
              <a:ext uri="{FF2B5EF4-FFF2-40B4-BE49-F238E27FC236}">
                <a16:creationId xmlns:a16="http://schemas.microsoft.com/office/drawing/2014/main" id="{F83A5142-211C-4272-9C14-039B31A79272}"/>
              </a:ext>
            </a:extLst>
          </p:cNvPr>
          <p:cNvGrpSpPr>
            <a:grpSpLocks/>
          </p:cNvGrpSpPr>
          <p:nvPr/>
        </p:nvGrpSpPr>
        <p:grpSpPr bwMode="auto">
          <a:xfrm>
            <a:off x="4121150" y="2619375"/>
            <a:ext cx="1484313" cy="1312863"/>
            <a:chOff x="2115" y="2098"/>
            <a:chExt cx="935" cy="827"/>
          </a:xfrm>
        </p:grpSpPr>
        <p:sp>
          <p:nvSpPr>
            <p:cNvPr id="411666" name="Rectangle 18">
              <a:extLst>
                <a:ext uri="{FF2B5EF4-FFF2-40B4-BE49-F238E27FC236}">
                  <a16:creationId xmlns:a16="http://schemas.microsoft.com/office/drawing/2014/main" id="{B1C8A1C6-9D03-4C5D-B3B3-6425082FCA3C}"/>
                </a:ext>
              </a:extLst>
            </p:cNvPr>
            <p:cNvSpPr>
              <a:spLocks noChangeArrowheads="1"/>
            </p:cNvSpPr>
            <p:nvPr/>
          </p:nvSpPr>
          <p:spPr bwMode="auto">
            <a:xfrm>
              <a:off x="2115" y="2330"/>
              <a:ext cx="452" cy="114"/>
            </a:xfrm>
            <a:prstGeom prst="rect">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1667" name="AutoShape 19">
              <a:extLst>
                <a:ext uri="{FF2B5EF4-FFF2-40B4-BE49-F238E27FC236}">
                  <a16:creationId xmlns:a16="http://schemas.microsoft.com/office/drawing/2014/main" id="{95390677-D31F-48E2-8376-10903E379421}"/>
                </a:ext>
              </a:extLst>
            </p:cNvPr>
            <p:cNvSpPr>
              <a:spLocks noChangeArrowheads="1"/>
            </p:cNvSpPr>
            <p:nvPr/>
          </p:nvSpPr>
          <p:spPr bwMode="auto">
            <a:xfrm rot="-24300000">
              <a:off x="2398" y="2098"/>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1668" name="AutoShape 20">
              <a:extLst>
                <a:ext uri="{FF2B5EF4-FFF2-40B4-BE49-F238E27FC236}">
                  <a16:creationId xmlns:a16="http://schemas.microsoft.com/office/drawing/2014/main" id="{0641D085-70E2-47C8-B439-33F289131B73}"/>
                </a:ext>
              </a:extLst>
            </p:cNvPr>
            <p:cNvSpPr>
              <a:spLocks noChangeArrowheads="1"/>
            </p:cNvSpPr>
            <p:nvPr/>
          </p:nvSpPr>
          <p:spPr bwMode="auto">
            <a:xfrm rot="-18900000">
              <a:off x="2399" y="2499"/>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1672" name="Rectangle 24">
            <a:extLst>
              <a:ext uri="{FF2B5EF4-FFF2-40B4-BE49-F238E27FC236}">
                <a16:creationId xmlns:a16="http://schemas.microsoft.com/office/drawing/2014/main" id="{C5CF1E24-82C1-4F95-91BB-609107596FDF}"/>
              </a:ext>
            </a:extLst>
          </p:cNvPr>
          <p:cNvSpPr>
            <a:spLocks noChangeArrowheads="1"/>
          </p:cNvSpPr>
          <p:nvPr/>
        </p:nvSpPr>
        <p:spPr bwMode="auto">
          <a:xfrm>
            <a:off x="341313" y="5589588"/>
            <a:ext cx="2224087" cy="3048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600" i="1"/>
              <a:t>FFA: free fatty acids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Freeform 2">
            <a:extLst>
              <a:ext uri="{FF2B5EF4-FFF2-40B4-BE49-F238E27FC236}">
                <a16:creationId xmlns:a16="http://schemas.microsoft.com/office/drawing/2014/main" id="{12830FE6-9E00-48B2-808F-BC64459CA24A}"/>
              </a:ext>
            </a:extLst>
          </p:cNvPr>
          <p:cNvSpPr>
            <a:spLocks/>
          </p:cNvSpPr>
          <p:nvPr/>
        </p:nvSpPr>
        <p:spPr bwMode="auto">
          <a:xfrm>
            <a:off x="320675" y="1223963"/>
            <a:ext cx="8482013" cy="4681537"/>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solidFill>
            <a:schemeClr val="bg1">
              <a:alpha val="50000"/>
            </a:schemeClr>
          </a:solidFill>
          <a:ln w="28575" cmpd="sng">
            <a:solidFill>
              <a:srgbClr val="C8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413699" name="Rectangle 3">
            <a:extLst>
              <a:ext uri="{FF2B5EF4-FFF2-40B4-BE49-F238E27FC236}">
                <a16:creationId xmlns:a16="http://schemas.microsoft.com/office/drawing/2014/main" id="{926E95CF-F119-41CC-BF8A-E9D0B422BFE4}"/>
              </a:ext>
            </a:extLst>
          </p:cNvPr>
          <p:cNvSpPr>
            <a:spLocks noGrp="1" noChangeArrowheads="1"/>
          </p:cNvSpPr>
          <p:nvPr>
            <p:ph type="title"/>
          </p:nvPr>
        </p:nvSpPr>
        <p:spPr/>
        <p:txBody>
          <a:bodyPr/>
          <a:lstStyle/>
          <a:p>
            <a:r>
              <a:rPr lang="fr-CA" altLang="fr-FR">
                <a:solidFill>
                  <a:schemeClr val="tx1"/>
                </a:solidFill>
              </a:rPr>
              <a:t>Adipose Physiology</a:t>
            </a:r>
            <a:endParaRPr lang="fr-CA" altLang="fr-FR"/>
          </a:p>
        </p:txBody>
      </p:sp>
      <p:sp>
        <p:nvSpPr>
          <p:cNvPr id="413700" name="Text Box 4">
            <a:extLst>
              <a:ext uri="{FF2B5EF4-FFF2-40B4-BE49-F238E27FC236}">
                <a16:creationId xmlns:a16="http://schemas.microsoft.com/office/drawing/2014/main" id="{42F00A0B-6DBB-4690-BE84-85E7C832BF40}"/>
              </a:ext>
            </a:extLst>
          </p:cNvPr>
          <p:cNvSpPr txBox="1">
            <a:spLocks noChangeArrowheads="1"/>
          </p:cNvSpPr>
          <p:nvPr/>
        </p:nvSpPr>
        <p:spPr bwMode="auto">
          <a:xfrm>
            <a:off x="3446463" y="1212850"/>
            <a:ext cx="2116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b="1"/>
              <a:t>Growth hormone</a:t>
            </a:r>
          </a:p>
          <a:p>
            <a:r>
              <a:rPr lang="fr-CA" altLang="fr-FR" b="1"/>
              <a:t>catecholamines</a:t>
            </a:r>
          </a:p>
        </p:txBody>
      </p:sp>
      <p:sp>
        <p:nvSpPr>
          <p:cNvPr id="413701" name="Line 5">
            <a:extLst>
              <a:ext uri="{FF2B5EF4-FFF2-40B4-BE49-F238E27FC236}">
                <a16:creationId xmlns:a16="http://schemas.microsoft.com/office/drawing/2014/main" id="{4A8287BB-91ED-4A55-B00E-19D6C0EB12DE}"/>
              </a:ext>
            </a:extLst>
          </p:cNvPr>
          <p:cNvSpPr>
            <a:spLocks noChangeShapeType="1"/>
          </p:cNvSpPr>
          <p:nvPr/>
        </p:nvSpPr>
        <p:spPr bwMode="auto">
          <a:xfrm>
            <a:off x="4410075" y="1854200"/>
            <a:ext cx="0" cy="1079500"/>
          </a:xfrm>
          <a:prstGeom prst="line">
            <a:avLst/>
          </a:prstGeom>
          <a:noFill/>
          <a:ln w="571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413702" name="Group 6">
            <a:extLst>
              <a:ext uri="{FF2B5EF4-FFF2-40B4-BE49-F238E27FC236}">
                <a16:creationId xmlns:a16="http://schemas.microsoft.com/office/drawing/2014/main" id="{86069BF2-7C17-4DAB-B6D9-F85B1A20C121}"/>
              </a:ext>
            </a:extLst>
          </p:cNvPr>
          <p:cNvGrpSpPr>
            <a:grpSpLocks/>
          </p:cNvGrpSpPr>
          <p:nvPr/>
        </p:nvGrpSpPr>
        <p:grpSpPr bwMode="auto">
          <a:xfrm>
            <a:off x="1825625" y="4554538"/>
            <a:ext cx="2195513" cy="539750"/>
            <a:chOff x="760" y="2869"/>
            <a:chExt cx="1383" cy="340"/>
          </a:xfrm>
        </p:grpSpPr>
        <p:sp>
          <p:nvSpPr>
            <p:cNvPr id="413703" name="Rectangle 7">
              <a:extLst>
                <a:ext uri="{FF2B5EF4-FFF2-40B4-BE49-F238E27FC236}">
                  <a16:creationId xmlns:a16="http://schemas.microsoft.com/office/drawing/2014/main" id="{775D9703-C774-4A62-9DCB-5095AA762DD9}"/>
                </a:ext>
              </a:extLst>
            </p:cNvPr>
            <p:cNvSpPr>
              <a:spLocks noChangeArrowheads="1"/>
            </p:cNvSpPr>
            <p:nvPr/>
          </p:nvSpPr>
          <p:spPr bwMode="auto">
            <a:xfrm>
              <a:off x="859" y="2869"/>
              <a:ext cx="1284" cy="3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800" b="1"/>
                <a:t>Adipocyte</a:t>
              </a:r>
            </a:p>
          </p:txBody>
        </p:sp>
        <p:sp>
          <p:nvSpPr>
            <p:cNvPr id="413704" name="Rectangle 8">
              <a:extLst>
                <a:ext uri="{FF2B5EF4-FFF2-40B4-BE49-F238E27FC236}">
                  <a16:creationId xmlns:a16="http://schemas.microsoft.com/office/drawing/2014/main" id="{079EFD5E-3A82-44D2-AC30-940E830B1166}"/>
                </a:ext>
              </a:extLst>
            </p:cNvPr>
            <p:cNvSpPr>
              <a:spLocks noChangeArrowheads="1"/>
            </p:cNvSpPr>
            <p:nvPr/>
          </p:nvSpPr>
          <p:spPr bwMode="auto">
            <a:xfrm>
              <a:off x="760" y="2869"/>
              <a:ext cx="99" cy="34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3705" name="Text Box 9">
            <a:extLst>
              <a:ext uri="{FF2B5EF4-FFF2-40B4-BE49-F238E27FC236}">
                <a16:creationId xmlns:a16="http://schemas.microsoft.com/office/drawing/2014/main" id="{E6EC3310-D161-4332-9704-66F3B0BFD339}"/>
              </a:ext>
            </a:extLst>
          </p:cNvPr>
          <p:cNvSpPr txBox="1">
            <a:spLocks noChangeArrowheads="1"/>
          </p:cNvSpPr>
          <p:nvPr/>
        </p:nvSpPr>
        <p:spPr bwMode="auto">
          <a:xfrm>
            <a:off x="1674813" y="2767013"/>
            <a:ext cx="2317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700" b="1"/>
              <a:t>Triglycerides</a:t>
            </a:r>
          </a:p>
        </p:txBody>
      </p:sp>
      <p:grpSp>
        <p:nvGrpSpPr>
          <p:cNvPr id="413706" name="Group 10">
            <a:extLst>
              <a:ext uri="{FF2B5EF4-FFF2-40B4-BE49-F238E27FC236}">
                <a16:creationId xmlns:a16="http://schemas.microsoft.com/office/drawing/2014/main" id="{FFDCE4BA-AA0B-4744-A18F-117A20451F09}"/>
              </a:ext>
            </a:extLst>
          </p:cNvPr>
          <p:cNvGrpSpPr>
            <a:grpSpLocks/>
          </p:cNvGrpSpPr>
          <p:nvPr/>
        </p:nvGrpSpPr>
        <p:grpSpPr bwMode="auto">
          <a:xfrm>
            <a:off x="5607050" y="2033588"/>
            <a:ext cx="1844675" cy="720725"/>
            <a:chOff x="1202" y="3158"/>
            <a:chExt cx="862" cy="227"/>
          </a:xfrm>
        </p:grpSpPr>
        <p:sp>
          <p:nvSpPr>
            <p:cNvPr id="413707" name="Rectangle 11">
              <a:extLst>
                <a:ext uri="{FF2B5EF4-FFF2-40B4-BE49-F238E27FC236}">
                  <a16:creationId xmlns:a16="http://schemas.microsoft.com/office/drawing/2014/main" id="{17EAF546-3EDC-4F25-A303-189A3A6747BB}"/>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400" b="1"/>
                <a:t>FFA</a:t>
              </a:r>
            </a:p>
          </p:txBody>
        </p:sp>
        <p:sp>
          <p:nvSpPr>
            <p:cNvPr id="413708" name="Rectangle 12">
              <a:extLst>
                <a:ext uri="{FF2B5EF4-FFF2-40B4-BE49-F238E27FC236}">
                  <a16:creationId xmlns:a16="http://schemas.microsoft.com/office/drawing/2014/main" id="{F16144A5-8E44-4AB0-BF3C-76AD25BF5ADE}"/>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413709" name="Group 13">
            <a:extLst>
              <a:ext uri="{FF2B5EF4-FFF2-40B4-BE49-F238E27FC236}">
                <a16:creationId xmlns:a16="http://schemas.microsoft.com/office/drawing/2014/main" id="{693C43B8-1FE5-480B-8329-3532F6F97A86}"/>
              </a:ext>
            </a:extLst>
          </p:cNvPr>
          <p:cNvGrpSpPr>
            <a:grpSpLocks/>
          </p:cNvGrpSpPr>
          <p:nvPr/>
        </p:nvGrpSpPr>
        <p:grpSpPr bwMode="auto">
          <a:xfrm>
            <a:off x="5607050" y="3384550"/>
            <a:ext cx="1844675" cy="720725"/>
            <a:chOff x="1202" y="3158"/>
            <a:chExt cx="862" cy="227"/>
          </a:xfrm>
        </p:grpSpPr>
        <p:sp>
          <p:nvSpPr>
            <p:cNvPr id="413710" name="Rectangle 14">
              <a:extLst>
                <a:ext uri="{FF2B5EF4-FFF2-40B4-BE49-F238E27FC236}">
                  <a16:creationId xmlns:a16="http://schemas.microsoft.com/office/drawing/2014/main" id="{15120F33-7D7F-4561-A303-CB09FA7108C7}"/>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400" b="1"/>
                <a:t>Glycerol</a:t>
              </a:r>
            </a:p>
          </p:txBody>
        </p:sp>
        <p:sp>
          <p:nvSpPr>
            <p:cNvPr id="413711" name="Rectangle 15">
              <a:extLst>
                <a:ext uri="{FF2B5EF4-FFF2-40B4-BE49-F238E27FC236}">
                  <a16:creationId xmlns:a16="http://schemas.microsoft.com/office/drawing/2014/main" id="{44E763F5-671B-44E8-B85C-62068DAC3B37}"/>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3712" name="AutoShape 16">
            <a:extLst>
              <a:ext uri="{FF2B5EF4-FFF2-40B4-BE49-F238E27FC236}">
                <a16:creationId xmlns:a16="http://schemas.microsoft.com/office/drawing/2014/main" id="{921FC0ED-B1D1-4D2F-902F-75BC877BD6EC}"/>
              </a:ext>
            </a:extLst>
          </p:cNvPr>
          <p:cNvSpPr>
            <a:spLocks noChangeArrowheads="1"/>
          </p:cNvSpPr>
          <p:nvPr/>
        </p:nvSpPr>
        <p:spPr bwMode="auto">
          <a:xfrm>
            <a:off x="1511300" y="1752600"/>
            <a:ext cx="2655888" cy="2655888"/>
          </a:xfrm>
          <a:custGeom>
            <a:avLst/>
            <a:gdLst>
              <a:gd name="G0" fmla="+- 1859 0 0"/>
              <a:gd name="G1" fmla="+- 21600 0 1859"/>
              <a:gd name="G2" fmla="+- 21600 0 185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nvGrpSpPr>
          <p:cNvPr id="413713" name="Group 17">
            <a:extLst>
              <a:ext uri="{FF2B5EF4-FFF2-40B4-BE49-F238E27FC236}">
                <a16:creationId xmlns:a16="http://schemas.microsoft.com/office/drawing/2014/main" id="{4204EBE6-2F30-4124-A745-70302EAE99DA}"/>
              </a:ext>
            </a:extLst>
          </p:cNvPr>
          <p:cNvGrpSpPr>
            <a:grpSpLocks/>
          </p:cNvGrpSpPr>
          <p:nvPr/>
        </p:nvGrpSpPr>
        <p:grpSpPr bwMode="auto">
          <a:xfrm>
            <a:off x="4121150" y="2619375"/>
            <a:ext cx="1484313" cy="1312863"/>
            <a:chOff x="2115" y="2098"/>
            <a:chExt cx="935" cy="827"/>
          </a:xfrm>
        </p:grpSpPr>
        <p:sp>
          <p:nvSpPr>
            <p:cNvPr id="413714" name="Rectangle 18">
              <a:extLst>
                <a:ext uri="{FF2B5EF4-FFF2-40B4-BE49-F238E27FC236}">
                  <a16:creationId xmlns:a16="http://schemas.microsoft.com/office/drawing/2014/main" id="{08C9885A-47DD-47E8-8886-6AEAD0B86D52}"/>
                </a:ext>
              </a:extLst>
            </p:cNvPr>
            <p:cNvSpPr>
              <a:spLocks noChangeArrowheads="1"/>
            </p:cNvSpPr>
            <p:nvPr/>
          </p:nvSpPr>
          <p:spPr bwMode="auto">
            <a:xfrm>
              <a:off x="2115" y="2330"/>
              <a:ext cx="452" cy="114"/>
            </a:xfrm>
            <a:prstGeom prst="rect">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3715" name="AutoShape 19">
              <a:extLst>
                <a:ext uri="{FF2B5EF4-FFF2-40B4-BE49-F238E27FC236}">
                  <a16:creationId xmlns:a16="http://schemas.microsoft.com/office/drawing/2014/main" id="{0F8C3B2C-B1CD-4D75-8EED-0DB079E14413}"/>
                </a:ext>
              </a:extLst>
            </p:cNvPr>
            <p:cNvSpPr>
              <a:spLocks noChangeArrowheads="1"/>
            </p:cNvSpPr>
            <p:nvPr/>
          </p:nvSpPr>
          <p:spPr bwMode="auto">
            <a:xfrm rot="-24300000">
              <a:off x="2398" y="2098"/>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3716" name="AutoShape 20">
              <a:extLst>
                <a:ext uri="{FF2B5EF4-FFF2-40B4-BE49-F238E27FC236}">
                  <a16:creationId xmlns:a16="http://schemas.microsoft.com/office/drawing/2014/main" id="{1E2D5B33-25C5-489D-943D-A18D82C9DAA8}"/>
                </a:ext>
              </a:extLst>
            </p:cNvPr>
            <p:cNvSpPr>
              <a:spLocks noChangeArrowheads="1"/>
            </p:cNvSpPr>
            <p:nvPr/>
          </p:nvSpPr>
          <p:spPr bwMode="auto">
            <a:xfrm rot="-18900000">
              <a:off x="2399" y="2499"/>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3719" name="Rectangle 23">
            <a:extLst>
              <a:ext uri="{FF2B5EF4-FFF2-40B4-BE49-F238E27FC236}">
                <a16:creationId xmlns:a16="http://schemas.microsoft.com/office/drawing/2014/main" id="{D9CC156F-A767-499B-A2FA-2752E5E41346}"/>
              </a:ext>
            </a:extLst>
          </p:cNvPr>
          <p:cNvSpPr>
            <a:spLocks noChangeArrowheads="1"/>
          </p:cNvSpPr>
          <p:nvPr/>
        </p:nvSpPr>
        <p:spPr bwMode="auto">
          <a:xfrm>
            <a:off x="341313" y="5543550"/>
            <a:ext cx="2224087" cy="360363"/>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600" i="1"/>
              <a:t>FFA: free fatty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3700"/>
                                        </p:tgtEl>
                                        <p:attrNameLst>
                                          <p:attrName>style.visibility</p:attrName>
                                        </p:attrNameLst>
                                      </p:cBhvr>
                                      <p:to>
                                        <p:strVal val="visible"/>
                                      </p:to>
                                    </p:set>
                                    <p:anim calcmode="lin" valueType="num">
                                      <p:cBhvr additive="base">
                                        <p:cTn id="7" dur="1000" fill="hold"/>
                                        <p:tgtEl>
                                          <p:spTgt spid="413700"/>
                                        </p:tgtEl>
                                        <p:attrNameLst>
                                          <p:attrName>ppt_x</p:attrName>
                                        </p:attrNameLst>
                                      </p:cBhvr>
                                      <p:tavLst>
                                        <p:tav tm="0">
                                          <p:val>
                                            <p:strVal val="#ppt_x"/>
                                          </p:val>
                                        </p:tav>
                                        <p:tav tm="100000">
                                          <p:val>
                                            <p:strVal val="#ppt_x"/>
                                          </p:val>
                                        </p:tav>
                                      </p:tavLst>
                                    </p:anim>
                                    <p:anim calcmode="lin" valueType="num">
                                      <p:cBhvr additive="base">
                                        <p:cTn id="8" dur="1000" fill="hold"/>
                                        <p:tgtEl>
                                          <p:spTgt spid="41370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13701"/>
                                        </p:tgtEl>
                                        <p:attrNameLst>
                                          <p:attrName>style.visibility</p:attrName>
                                        </p:attrNameLst>
                                      </p:cBhvr>
                                      <p:to>
                                        <p:strVal val="visible"/>
                                      </p:to>
                                    </p:set>
                                    <p:anim calcmode="lin" valueType="num">
                                      <p:cBhvr additive="base">
                                        <p:cTn id="11" dur="1000" fill="hold"/>
                                        <p:tgtEl>
                                          <p:spTgt spid="413701"/>
                                        </p:tgtEl>
                                        <p:attrNameLst>
                                          <p:attrName>ppt_x</p:attrName>
                                        </p:attrNameLst>
                                      </p:cBhvr>
                                      <p:tavLst>
                                        <p:tav tm="0">
                                          <p:val>
                                            <p:strVal val="#ppt_x"/>
                                          </p:val>
                                        </p:tav>
                                        <p:tav tm="100000">
                                          <p:val>
                                            <p:strVal val="#ppt_x"/>
                                          </p:val>
                                        </p:tav>
                                      </p:tavLst>
                                    </p:anim>
                                    <p:anim calcmode="lin" valueType="num">
                                      <p:cBhvr additive="base">
                                        <p:cTn id="12" dur="1000" fill="hold"/>
                                        <p:tgtEl>
                                          <p:spTgt spid="4137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Freeform 2">
            <a:extLst>
              <a:ext uri="{FF2B5EF4-FFF2-40B4-BE49-F238E27FC236}">
                <a16:creationId xmlns:a16="http://schemas.microsoft.com/office/drawing/2014/main" id="{57ECF8EF-E840-4D7A-8C66-4C998A747549}"/>
              </a:ext>
            </a:extLst>
          </p:cNvPr>
          <p:cNvSpPr>
            <a:spLocks/>
          </p:cNvSpPr>
          <p:nvPr/>
        </p:nvSpPr>
        <p:spPr bwMode="auto">
          <a:xfrm>
            <a:off x="320675" y="1223963"/>
            <a:ext cx="8482013" cy="4681537"/>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solidFill>
            <a:schemeClr val="bg1">
              <a:alpha val="50000"/>
            </a:schemeClr>
          </a:solidFill>
          <a:ln w="28575" cmpd="sng">
            <a:solidFill>
              <a:srgbClr val="C8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415747" name="Rectangle 3">
            <a:extLst>
              <a:ext uri="{FF2B5EF4-FFF2-40B4-BE49-F238E27FC236}">
                <a16:creationId xmlns:a16="http://schemas.microsoft.com/office/drawing/2014/main" id="{AA06952C-72CC-47B6-AA82-1233E2625AE7}"/>
              </a:ext>
            </a:extLst>
          </p:cNvPr>
          <p:cNvSpPr>
            <a:spLocks noGrp="1" noChangeArrowheads="1"/>
          </p:cNvSpPr>
          <p:nvPr>
            <p:ph type="title"/>
          </p:nvPr>
        </p:nvSpPr>
        <p:spPr/>
        <p:txBody>
          <a:bodyPr/>
          <a:lstStyle/>
          <a:p>
            <a:r>
              <a:rPr lang="fr-CA" altLang="fr-FR">
                <a:solidFill>
                  <a:schemeClr val="tx1"/>
                </a:solidFill>
              </a:rPr>
              <a:t>Adipose Physiology</a:t>
            </a:r>
            <a:endParaRPr lang="fr-CA" altLang="fr-FR"/>
          </a:p>
        </p:txBody>
      </p:sp>
      <p:grpSp>
        <p:nvGrpSpPr>
          <p:cNvPr id="415750" name="Group 6">
            <a:extLst>
              <a:ext uri="{FF2B5EF4-FFF2-40B4-BE49-F238E27FC236}">
                <a16:creationId xmlns:a16="http://schemas.microsoft.com/office/drawing/2014/main" id="{96686694-B59B-4FAB-8833-308F75CE04B8}"/>
              </a:ext>
            </a:extLst>
          </p:cNvPr>
          <p:cNvGrpSpPr>
            <a:grpSpLocks/>
          </p:cNvGrpSpPr>
          <p:nvPr/>
        </p:nvGrpSpPr>
        <p:grpSpPr bwMode="auto">
          <a:xfrm>
            <a:off x="1825625" y="4554538"/>
            <a:ext cx="2195513" cy="539750"/>
            <a:chOff x="760" y="2869"/>
            <a:chExt cx="1383" cy="340"/>
          </a:xfrm>
        </p:grpSpPr>
        <p:sp>
          <p:nvSpPr>
            <p:cNvPr id="415751" name="Rectangle 7">
              <a:extLst>
                <a:ext uri="{FF2B5EF4-FFF2-40B4-BE49-F238E27FC236}">
                  <a16:creationId xmlns:a16="http://schemas.microsoft.com/office/drawing/2014/main" id="{5151AF53-E0E0-4567-9394-58396F956280}"/>
                </a:ext>
              </a:extLst>
            </p:cNvPr>
            <p:cNvSpPr>
              <a:spLocks noChangeArrowheads="1"/>
            </p:cNvSpPr>
            <p:nvPr/>
          </p:nvSpPr>
          <p:spPr bwMode="auto">
            <a:xfrm>
              <a:off x="859" y="2869"/>
              <a:ext cx="1284" cy="3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800" b="1"/>
                <a:t>Adipocyte</a:t>
              </a:r>
            </a:p>
          </p:txBody>
        </p:sp>
        <p:sp>
          <p:nvSpPr>
            <p:cNvPr id="415752" name="Rectangle 8">
              <a:extLst>
                <a:ext uri="{FF2B5EF4-FFF2-40B4-BE49-F238E27FC236}">
                  <a16:creationId xmlns:a16="http://schemas.microsoft.com/office/drawing/2014/main" id="{40649F32-A132-4620-BE70-0896D4CD01CA}"/>
                </a:ext>
              </a:extLst>
            </p:cNvPr>
            <p:cNvSpPr>
              <a:spLocks noChangeArrowheads="1"/>
            </p:cNvSpPr>
            <p:nvPr/>
          </p:nvSpPr>
          <p:spPr bwMode="auto">
            <a:xfrm>
              <a:off x="760" y="2869"/>
              <a:ext cx="99" cy="34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5753" name="Text Box 9">
            <a:extLst>
              <a:ext uri="{FF2B5EF4-FFF2-40B4-BE49-F238E27FC236}">
                <a16:creationId xmlns:a16="http://schemas.microsoft.com/office/drawing/2014/main" id="{DF4B0C85-ED76-46BB-9455-A1EE3245051B}"/>
              </a:ext>
            </a:extLst>
          </p:cNvPr>
          <p:cNvSpPr txBox="1">
            <a:spLocks noChangeArrowheads="1"/>
          </p:cNvSpPr>
          <p:nvPr/>
        </p:nvSpPr>
        <p:spPr bwMode="auto">
          <a:xfrm>
            <a:off x="1674813" y="2767013"/>
            <a:ext cx="2317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700" b="1"/>
              <a:t>Triglycerides</a:t>
            </a:r>
          </a:p>
        </p:txBody>
      </p:sp>
      <p:grpSp>
        <p:nvGrpSpPr>
          <p:cNvPr id="415754" name="Group 10">
            <a:extLst>
              <a:ext uri="{FF2B5EF4-FFF2-40B4-BE49-F238E27FC236}">
                <a16:creationId xmlns:a16="http://schemas.microsoft.com/office/drawing/2014/main" id="{5AE80460-86CA-43C0-8C59-96DC25E6A137}"/>
              </a:ext>
            </a:extLst>
          </p:cNvPr>
          <p:cNvGrpSpPr>
            <a:grpSpLocks/>
          </p:cNvGrpSpPr>
          <p:nvPr/>
        </p:nvGrpSpPr>
        <p:grpSpPr bwMode="auto">
          <a:xfrm>
            <a:off x="5607050" y="2033588"/>
            <a:ext cx="1844675" cy="720725"/>
            <a:chOff x="1202" y="3158"/>
            <a:chExt cx="862" cy="227"/>
          </a:xfrm>
        </p:grpSpPr>
        <p:sp>
          <p:nvSpPr>
            <p:cNvPr id="415755" name="Rectangle 11">
              <a:extLst>
                <a:ext uri="{FF2B5EF4-FFF2-40B4-BE49-F238E27FC236}">
                  <a16:creationId xmlns:a16="http://schemas.microsoft.com/office/drawing/2014/main" id="{C502B806-328C-4753-81B4-F7305934776E}"/>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rgbClr val="C80000"/>
                  </a:solidFill>
                  <a:sym typeface="Symbol" panose="05050102010706020507" pitchFamily="18" charset="2"/>
                </a:rPr>
                <a:t></a:t>
              </a:r>
              <a:r>
                <a:rPr lang="fr-CA" altLang="fr-FR"/>
                <a:t> </a:t>
              </a:r>
              <a:r>
                <a:rPr lang="fr-CA" altLang="fr-FR" sz="2400" b="1"/>
                <a:t>FFA</a:t>
              </a:r>
            </a:p>
          </p:txBody>
        </p:sp>
        <p:sp>
          <p:nvSpPr>
            <p:cNvPr id="415756" name="Rectangle 12">
              <a:extLst>
                <a:ext uri="{FF2B5EF4-FFF2-40B4-BE49-F238E27FC236}">
                  <a16:creationId xmlns:a16="http://schemas.microsoft.com/office/drawing/2014/main" id="{694E79B2-D89C-4F67-A228-84C85E47DB57}"/>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415757" name="Group 13">
            <a:extLst>
              <a:ext uri="{FF2B5EF4-FFF2-40B4-BE49-F238E27FC236}">
                <a16:creationId xmlns:a16="http://schemas.microsoft.com/office/drawing/2014/main" id="{AE6E74DE-E639-4CB2-8611-DB4CBC12DF7A}"/>
              </a:ext>
            </a:extLst>
          </p:cNvPr>
          <p:cNvGrpSpPr>
            <a:grpSpLocks/>
          </p:cNvGrpSpPr>
          <p:nvPr/>
        </p:nvGrpSpPr>
        <p:grpSpPr bwMode="auto">
          <a:xfrm>
            <a:off x="5607050" y="3384550"/>
            <a:ext cx="1844675" cy="720725"/>
            <a:chOff x="1202" y="3158"/>
            <a:chExt cx="862" cy="227"/>
          </a:xfrm>
        </p:grpSpPr>
        <p:sp>
          <p:nvSpPr>
            <p:cNvPr id="415758" name="Rectangle 14">
              <a:extLst>
                <a:ext uri="{FF2B5EF4-FFF2-40B4-BE49-F238E27FC236}">
                  <a16:creationId xmlns:a16="http://schemas.microsoft.com/office/drawing/2014/main" id="{1EB9CBD8-60DC-481C-8004-C5D56A77B65C}"/>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rgbClr val="C80000"/>
                  </a:solidFill>
                  <a:sym typeface="Symbol" panose="05050102010706020507" pitchFamily="18" charset="2"/>
                </a:rPr>
                <a:t></a:t>
              </a:r>
              <a:r>
                <a:rPr lang="fr-CA" altLang="fr-FR"/>
                <a:t> </a:t>
              </a:r>
              <a:r>
                <a:rPr lang="fr-CA" altLang="fr-FR" sz="2400" b="1"/>
                <a:t>Glycerol</a:t>
              </a:r>
            </a:p>
          </p:txBody>
        </p:sp>
        <p:sp>
          <p:nvSpPr>
            <p:cNvPr id="415759" name="Rectangle 15">
              <a:extLst>
                <a:ext uri="{FF2B5EF4-FFF2-40B4-BE49-F238E27FC236}">
                  <a16:creationId xmlns:a16="http://schemas.microsoft.com/office/drawing/2014/main" id="{2D05AAC7-59B8-4EA5-8247-BE3B6C6A07C6}"/>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5760" name="AutoShape 16">
            <a:extLst>
              <a:ext uri="{FF2B5EF4-FFF2-40B4-BE49-F238E27FC236}">
                <a16:creationId xmlns:a16="http://schemas.microsoft.com/office/drawing/2014/main" id="{6F3617A2-BB22-4009-80E2-10CD4F3656A5}"/>
              </a:ext>
            </a:extLst>
          </p:cNvPr>
          <p:cNvSpPr>
            <a:spLocks noChangeArrowheads="1"/>
          </p:cNvSpPr>
          <p:nvPr/>
        </p:nvSpPr>
        <p:spPr bwMode="auto">
          <a:xfrm>
            <a:off x="1511300" y="1752600"/>
            <a:ext cx="2655888" cy="2655888"/>
          </a:xfrm>
          <a:custGeom>
            <a:avLst/>
            <a:gdLst>
              <a:gd name="G0" fmla="+- 1859 0 0"/>
              <a:gd name="G1" fmla="+- 21600 0 1859"/>
              <a:gd name="G2" fmla="+- 21600 0 185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nvGrpSpPr>
          <p:cNvPr id="415761" name="Group 17">
            <a:extLst>
              <a:ext uri="{FF2B5EF4-FFF2-40B4-BE49-F238E27FC236}">
                <a16:creationId xmlns:a16="http://schemas.microsoft.com/office/drawing/2014/main" id="{C3F06C35-8920-42A3-B1B9-6C6BB2E96672}"/>
              </a:ext>
            </a:extLst>
          </p:cNvPr>
          <p:cNvGrpSpPr>
            <a:grpSpLocks/>
          </p:cNvGrpSpPr>
          <p:nvPr/>
        </p:nvGrpSpPr>
        <p:grpSpPr bwMode="auto">
          <a:xfrm>
            <a:off x="4121150" y="2619375"/>
            <a:ext cx="1484313" cy="1312863"/>
            <a:chOff x="2115" y="2098"/>
            <a:chExt cx="935" cy="827"/>
          </a:xfrm>
        </p:grpSpPr>
        <p:sp>
          <p:nvSpPr>
            <p:cNvPr id="415762" name="Rectangle 18">
              <a:extLst>
                <a:ext uri="{FF2B5EF4-FFF2-40B4-BE49-F238E27FC236}">
                  <a16:creationId xmlns:a16="http://schemas.microsoft.com/office/drawing/2014/main" id="{4C05A643-802C-42BF-9EFD-B274C8F48B4B}"/>
                </a:ext>
              </a:extLst>
            </p:cNvPr>
            <p:cNvSpPr>
              <a:spLocks noChangeArrowheads="1"/>
            </p:cNvSpPr>
            <p:nvPr/>
          </p:nvSpPr>
          <p:spPr bwMode="auto">
            <a:xfrm>
              <a:off x="2115" y="2330"/>
              <a:ext cx="452" cy="114"/>
            </a:xfrm>
            <a:prstGeom prst="rect">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5763" name="AutoShape 19">
              <a:extLst>
                <a:ext uri="{FF2B5EF4-FFF2-40B4-BE49-F238E27FC236}">
                  <a16:creationId xmlns:a16="http://schemas.microsoft.com/office/drawing/2014/main" id="{FADE04AB-83D2-440F-B71C-41BC71B10FA0}"/>
                </a:ext>
              </a:extLst>
            </p:cNvPr>
            <p:cNvSpPr>
              <a:spLocks noChangeArrowheads="1"/>
            </p:cNvSpPr>
            <p:nvPr/>
          </p:nvSpPr>
          <p:spPr bwMode="auto">
            <a:xfrm rot="-24300000">
              <a:off x="2398" y="2098"/>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15764" name="AutoShape 20">
              <a:extLst>
                <a:ext uri="{FF2B5EF4-FFF2-40B4-BE49-F238E27FC236}">
                  <a16:creationId xmlns:a16="http://schemas.microsoft.com/office/drawing/2014/main" id="{2D4C4A3C-5476-4D78-AC2E-04A2C1F6C0A6}"/>
                </a:ext>
              </a:extLst>
            </p:cNvPr>
            <p:cNvSpPr>
              <a:spLocks noChangeArrowheads="1"/>
            </p:cNvSpPr>
            <p:nvPr/>
          </p:nvSpPr>
          <p:spPr bwMode="auto">
            <a:xfrm rot="-18900000">
              <a:off x="2399" y="2499"/>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415767" name="Text Box 23">
            <a:extLst>
              <a:ext uri="{FF2B5EF4-FFF2-40B4-BE49-F238E27FC236}">
                <a16:creationId xmlns:a16="http://schemas.microsoft.com/office/drawing/2014/main" id="{896306D3-C1E1-437A-B6A5-1528BA5EF5F3}"/>
              </a:ext>
            </a:extLst>
          </p:cNvPr>
          <p:cNvSpPr txBox="1">
            <a:spLocks noChangeArrowheads="1"/>
          </p:cNvSpPr>
          <p:nvPr/>
        </p:nvSpPr>
        <p:spPr bwMode="auto">
          <a:xfrm>
            <a:off x="3446463" y="1212850"/>
            <a:ext cx="2070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b="1"/>
              <a:t>Growth hormone</a:t>
            </a:r>
          </a:p>
          <a:p>
            <a:r>
              <a:rPr lang="fr-CA" altLang="fr-FR" b="1"/>
              <a:t>catecholamines</a:t>
            </a:r>
          </a:p>
        </p:txBody>
      </p:sp>
      <p:sp>
        <p:nvSpPr>
          <p:cNvPr id="415768" name="Line 24">
            <a:extLst>
              <a:ext uri="{FF2B5EF4-FFF2-40B4-BE49-F238E27FC236}">
                <a16:creationId xmlns:a16="http://schemas.microsoft.com/office/drawing/2014/main" id="{B3B1CC7B-7D26-4A0F-8239-28ED98B08459}"/>
              </a:ext>
            </a:extLst>
          </p:cNvPr>
          <p:cNvSpPr>
            <a:spLocks noChangeShapeType="1"/>
          </p:cNvSpPr>
          <p:nvPr/>
        </p:nvSpPr>
        <p:spPr bwMode="auto">
          <a:xfrm>
            <a:off x="4410075" y="1854200"/>
            <a:ext cx="0" cy="1079500"/>
          </a:xfrm>
          <a:prstGeom prst="line">
            <a:avLst/>
          </a:prstGeom>
          <a:noFill/>
          <a:ln w="571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415771" name="Rectangle 27">
            <a:extLst>
              <a:ext uri="{FF2B5EF4-FFF2-40B4-BE49-F238E27FC236}">
                <a16:creationId xmlns:a16="http://schemas.microsoft.com/office/drawing/2014/main" id="{75B8D699-2DE2-4BE6-82FD-12703608308A}"/>
              </a:ext>
            </a:extLst>
          </p:cNvPr>
          <p:cNvSpPr>
            <a:spLocks noChangeArrowheads="1"/>
          </p:cNvSpPr>
          <p:nvPr/>
        </p:nvSpPr>
        <p:spPr bwMode="auto">
          <a:xfrm>
            <a:off x="341313" y="5543550"/>
            <a:ext cx="2224087" cy="360363"/>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600" i="1"/>
              <a:t>FFA: free fatty acids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5" name="Rectangle 15">
            <a:extLst>
              <a:ext uri="{FF2B5EF4-FFF2-40B4-BE49-F238E27FC236}">
                <a16:creationId xmlns:a16="http://schemas.microsoft.com/office/drawing/2014/main" id="{9397735D-F54D-41D6-BAFB-EF6C9DC11B91}"/>
              </a:ext>
            </a:extLst>
          </p:cNvPr>
          <p:cNvSpPr>
            <a:spLocks noGrp="1" noChangeArrowheads="1"/>
          </p:cNvSpPr>
          <p:nvPr>
            <p:ph type="title"/>
          </p:nvPr>
        </p:nvSpPr>
        <p:spPr/>
        <p:txBody>
          <a:bodyPr/>
          <a:lstStyle/>
          <a:p>
            <a:r>
              <a:rPr lang="en-US" altLang="fr-FR"/>
              <a:t>Energy Expenditure, Sex, and Free Fatty Acids (FFA)</a:t>
            </a:r>
          </a:p>
        </p:txBody>
      </p:sp>
      <p:sp>
        <p:nvSpPr>
          <p:cNvPr id="179216" name="Rectangle 16">
            <a:extLst>
              <a:ext uri="{FF2B5EF4-FFF2-40B4-BE49-F238E27FC236}">
                <a16:creationId xmlns:a16="http://schemas.microsoft.com/office/drawing/2014/main" id="{13BE2A54-2259-4D08-BD41-81890160F085}"/>
              </a:ext>
            </a:extLst>
          </p:cNvPr>
          <p:cNvSpPr>
            <a:spLocks noGrp="1" noChangeArrowheads="1"/>
          </p:cNvSpPr>
          <p:nvPr>
            <p:ph type="body" idx="1"/>
          </p:nvPr>
        </p:nvSpPr>
        <p:spPr>
          <a:xfrm>
            <a:off x="476250" y="1339850"/>
            <a:ext cx="8229600" cy="4584700"/>
          </a:xfrm>
          <a:ln/>
        </p:spPr>
        <p:txBody>
          <a:bodyPr/>
          <a:lstStyle/>
          <a:p>
            <a:r>
              <a:rPr lang="en-US" altLang="fr-FR"/>
              <a:t>What drives the release of FFA in the postabsorptive state?</a:t>
            </a:r>
          </a:p>
          <a:p>
            <a:r>
              <a:rPr lang="en-US" altLang="fr-FR"/>
              <a:t>What is “normal” FFA release?</a:t>
            </a:r>
          </a:p>
          <a:p>
            <a:r>
              <a:rPr lang="en-US" altLang="fr-FR"/>
              <a:t>How does FFA release differ in men and women, lean and obese?</a:t>
            </a:r>
          </a:p>
          <a:p>
            <a:r>
              <a:rPr lang="en-US" altLang="fr-FR"/>
              <a:t>Does body fat distribution relate to basal lipolysis? </a:t>
            </a:r>
          </a:p>
          <a:p>
            <a:r>
              <a:rPr lang="en-US" altLang="fr-FR"/>
              <a:t>Do circulating hormone levels relate to basal lipolysis?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44" name="Rectangle 20">
            <a:extLst>
              <a:ext uri="{FF2B5EF4-FFF2-40B4-BE49-F238E27FC236}">
                <a16:creationId xmlns:a16="http://schemas.microsoft.com/office/drawing/2014/main" id="{82FA4353-68EF-4AD2-BA12-DA638B77D4BE}"/>
              </a:ext>
            </a:extLst>
          </p:cNvPr>
          <p:cNvSpPr>
            <a:spLocks noGrp="1" noChangeArrowheads="1"/>
          </p:cNvSpPr>
          <p:nvPr>
            <p:ph type="title"/>
          </p:nvPr>
        </p:nvSpPr>
        <p:spPr/>
        <p:txBody>
          <a:bodyPr/>
          <a:lstStyle/>
          <a:p>
            <a:r>
              <a:rPr lang="en-US" altLang="fr-FR"/>
              <a:t>Energy Expenditure, Sex, and Free Fatty Acids (FFA)</a:t>
            </a:r>
          </a:p>
        </p:txBody>
      </p:sp>
      <p:sp>
        <p:nvSpPr>
          <p:cNvPr id="180245" name="Rectangle 21">
            <a:extLst>
              <a:ext uri="{FF2B5EF4-FFF2-40B4-BE49-F238E27FC236}">
                <a16:creationId xmlns:a16="http://schemas.microsoft.com/office/drawing/2014/main" id="{BEEF5506-D9D2-4E61-A05D-B4D544A18C57}"/>
              </a:ext>
            </a:extLst>
          </p:cNvPr>
          <p:cNvSpPr>
            <a:spLocks noGrp="1" noChangeArrowheads="1"/>
          </p:cNvSpPr>
          <p:nvPr>
            <p:ph type="body" idx="1"/>
          </p:nvPr>
        </p:nvSpPr>
        <p:spPr>
          <a:xfrm>
            <a:off x="476250" y="1549400"/>
            <a:ext cx="8229600" cy="4168775"/>
          </a:xfrm>
          <a:ln/>
        </p:spPr>
        <p:txBody>
          <a:bodyPr/>
          <a:lstStyle/>
          <a:p>
            <a:pPr>
              <a:lnSpc>
                <a:spcPct val="110000"/>
              </a:lnSpc>
            </a:pPr>
            <a:r>
              <a:rPr lang="en-US" altLang="fr-FR"/>
              <a:t>50 healthy research volunteers:</a:t>
            </a:r>
          </a:p>
          <a:p>
            <a:pPr lvl="2">
              <a:lnSpc>
                <a:spcPct val="110000"/>
              </a:lnSpc>
            </a:pPr>
            <a:r>
              <a:rPr lang="en-US" altLang="fr-FR"/>
              <a:t> 50% women (all premenopausal)	</a:t>
            </a:r>
          </a:p>
          <a:p>
            <a:pPr lvl="2">
              <a:lnSpc>
                <a:spcPct val="110000"/>
              </a:lnSpc>
            </a:pPr>
            <a:r>
              <a:rPr lang="en-US" altLang="fr-FR"/>
              <a:t> 50% obese </a:t>
            </a:r>
          </a:p>
          <a:p>
            <a:pPr>
              <a:lnSpc>
                <a:spcPct val="110000"/>
              </a:lnSpc>
            </a:pPr>
            <a:r>
              <a:rPr lang="en-US" altLang="fr-FR"/>
              <a:t>Body composition: </a:t>
            </a:r>
          </a:p>
          <a:p>
            <a:pPr lvl="2">
              <a:lnSpc>
                <a:spcPct val="110000"/>
              </a:lnSpc>
            </a:pPr>
            <a:r>
              <a:rPr lang="en-US" altLang="fr-FR"/>
              <a:t> DEXA (fat and fat-free mass)</a:t>
            </a:r>
          </a:p>
          <a:p>
            <a:pPr lvl="2">
              <a:lnSpc>
                <a:spcPct val="110000"/>
              </a:lnSpc>
            </a:pPr>
            <a:r>
              <a:rPr lang="en-US" altLang="fr-FR"/>
              <a:t> CT abdomen for visceral and subcutaneous fat</a:t>
            </a:r>
          </a:p>
          <a:p>
            <a:pPr lvl="2">
              <a:lnSpc>
                <a:spcPct val="110000"/>
              </a:lnSpc>
            </a:pPr>
            <a:r>
              <a:rPr lang="en-US" altLang="fr-FR"/>
              <a:t> Fat cell size (abdomen &amp; gluteal)</a:t>
            </a:r>
          </a:p>
          <a:p>
            <a:pPr>
              <a:lnSpc>
                <a:spcPct val="110000"/>
              </a:lnSpc>
            </a:pPr>
            <a:r>
              <a:rPr lang="en-US" altLang="fr-FR"/>
              <a:t>Isoenergetic diet in GCRC x 2 weeks</a:t>
            </a:r>
          </a:p>
        </p:txBody>
      </p:sp>
      <p:sp>
        <p:nvSpPr>
          <p:cNvPr id="180233" name="Text Box 9">
            <a:extLst>
              <a:ext uri="{FF2B5EF4-FFF2-40B4-BE49-F238E27FC236}">
                <a16:creationId xmlns:a16="http://schemas.microsoft.com/office/drawing/2014/main" id="{B1FC6698-9C4B-4D6A-8A15-0CE101574CAE}"/>
              </a:ext>
            </a:extLst>
          </p:cNvPr>
          <p:cNvSpPr txBox="1">
            <a:spLocks noChangeArrowheads="1"/>
          </p:cNvSpPr>
          <p:nvPr/>
        </p:nvSpPr>
        <p:spPr bwMode="auto">
          <a:xfrm>
            <a:off x="5354638" y="5899150"/>
            <a:ext cx="33575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400" i="1"/>
              <a:t>DEXA: dual energy x-ray absorptiometry</a:t>
            </a:r>
          </a:p>
          <a:p>
            <a:r>
              <a:rPr lang="fr-CA" altLang="fr-FR" sz="1400" i="1"/>
              <a:t>CT: computed tomography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68" name="Rectangle 20">
            <a:extLst>
              <a:ext uri="{FF2B5EF4-FFF2-40B4-BE49-F238E27FC236}">
                <a16:creationId xmlns:a16="http://schemas.microsoft.com/office/drawing/2014/main" id="{F32399AE-E187-4AFA-805C-D20617873F15}"/>
              </a:ext>
            </a:extLst>
          </p:cNvPr>
          <p:cNvSpPr>
            <a:spLocks noGrp="1" noChangeArrowheads="1"/>
          </p:cNvSpPr>
          <p:nvPr>
            <p:ph type="title"/>
          </p:nvPr>
        </p:nvSpPr>
        <p:spPr/>
        <p:txBody>
          <a:bodyPr/>
          <a:lstStyle/>
          <a:p>
            <a:r>
              <a:rPr lang="en-US" altLang="fr-FR"/>
              <a:t>Experimental Design</a:t>
            </a:r>
          </a:p>
        </p:txBody>
      </p:sp>
      <p:sp>
        <p:nvSpPr>
          <p:cNvPr id="181269" name="Rectangle 21">
            <a:extLst>
              <a:ext uri="{FF2B5EF4-FFF2-40B4-BE49-F238E27FC236}">
                <a16:creationId xmlns:a16="http://schemas.microsoft.com/office/drawing/2014/main" id="{E169D66F-3663-4FA2-B008-35810E4900D0}"/>
              </a:ext>
            </a:extLst>
          </p:cNvPr>
          <p:cNvSpPr>
            <a:spLocks noGrp="1" noChangeArrowheads="1"/>
          </p:cNvSpPr>
          <p:nvPr>
            <p:ph type="body" idx="1"/>
          </p:nvPr>
        </p:nvSpPr>
        <p:spPr>
          <a:xfrm>
            <a:off x="476250" y="1433513"/>
            <a:ext cx="8229600" cy="4397375"/>
          </a:xfrm>
          <a:ln/>
        </p:spPr>
        <p:txBody>
          <a:bodyPr/>
          <a:lstStyle/>
          <a:p>
            <a:pPr>
              <a:lnSpc>
                <a:spcPct val="180000"/>
              </a:lnSpc>
            </a:pPr>
            <a:r>
              <a:rPr lang="en-US" altLang="fr-FR"/>
              <a:t>Basal studies last 4 mornings of the study:</a:t>
            </a:r>
          </a:p>
          <a:p>
            <a:pPr>
              <a:lnSpc>
                <a:spcPct val="180000"/>
              </a:lnSpc>
            </a:pPr>
            <a:r>
              <a:rPr lang="en-US" altLang="fr-FR"/>
              <a:t>Palmitate flux = lipolysis (</a:t>
            </a:r>
            <a:r>
              <a:rPr lang="en-US" altLang="fr-FR">
                <a:sym typeface="Symbol" panose="05050102010706020507" pitchFamily="18" charset="2"/>
              </a:rPr>
              <a:t>mol/min - [U</a:t>
            </a:r>
            <a:r>
              <a:rPr lang="en-US" altLang="fr-FR" baseline="30000">
                <a:sym typeface="Symbol" panose="05050102010706020507" pitchFamily="18" charset="2"/>
              </a:rPr>
              <a:t>13</a:t>
            </a:r>
            <a:r>
              <a:rPr lang="en-US" altLang="fr-FR">
                <a:sym typeface="Symbol" panose="05050102010706020507" pitchFamily="18" charset="2"/>
              </a:rPr>
              <a:t>C]palmitate)</a:t>
            </a:r>
            <a:endParaRPr lang="en-US" altLang="fr-FR"/>
          </a:p>
          <a:p>
            <a:pPr>
              <a:lnSpc>
                <a:spcPct val="180000"/>
              </a:lnSpc>
            </a:pPr>
            <a:r>
              <a:rPr lang="en-US" altLang="fr-FR"/>
              <a:t>Resting energy expenditure (indirect calorimetry)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7" name="Rectangle 25">
            <a:extLst>
              <a:ext uri="{FF2B5EF4-FFF2-40B4-BE49-F238E27FC236}">
                <a16:creationId xmlns:a16="http://schemas.microsoft.com/office/drawing/2014/main" id="{A6A10680-B8D1-4565-B5FE-2AC03C2433C6}"/>
              </a:ext>
            </a:extLst>
          </p:cNvPr>
          <p:cNvSpPr>
            <a:spLocks noChangeArrowheads="1"/>
          </p:cNvSpPr>
          <p:nvPr/>
        </p:nvSpPr>
        <p:spPr bwMode="auto">
          <a:xfrm>
            <a:off x="935038" y="1268413"/>
            <a:ext cx="7313612" cy="4635500"/>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sp>
        <p:nvSpPr>
          <p:cNvPr id="182295" name="Rectangle 23">
            <a:extLst>
              <a:ext uri="{FF2B5EF4-FFF2-40B4-BE49-F238E27FC236}">
                <a16:creationId xmlns:a16="http://schemas.microsoft.com/office/drawing/2014/main" id="{EE69DD31-C71C-4C0A-9EFC-0E832FD21F08}"/>
              </a:ext>
            </a:extLst>
          </p:cNvPr>
          <p:cNvSpPr>
            <a:spLocks noChangeArrowheads="1"/>
          </p:cNvSpPr>
          <p:nvPr/>
        </p:nvSpPr>
        <p:spPr bwMode="auto">
          <a:xfrm>
            <a:off x="2554288" y="1584325"/>
            <a:ext cx="1125537" cy="269875"/>
          </a:xfrm>
          <a:prstGeom prst="rect">
            <a:avLst/>
          </a:prstGeom>
          <a:solidFill>
            <a:schemeClr val="bg1"/>
          </a:solidFill>
          <a:ln w="9525">
            <a:solidFill>
              <a:srgbClr val="F7F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2294" name="Rectangle 22">
            <a:extLst>
              <a:ext uri="{FF2B5EF4-FFF2-40B4-BE49-F238E27FC236}">
                <a16:creationId xmlns:a16="http://schemas.microsoft.com/office/drawing/2014/main" id="{A382591E-FEBE-4E2C-A576-C79A9A4934F7}"/>
              </a:ext>
            </a:extLst>
          </p:cNvPr>
          <p:cNvSpPr>
            <a:spLocks noChangeArrowheads="1"/>
          </p:cNvSpPr>
          <p:nvPr/>
        </p:nvSpPr>
        <p:spPr bwMode="auto">
          <a:xfrm>
            <a:off x="2554288" y="1882775"/>
            <a:ext cx="1125537" cy="269875"/>
          </a:xfrm>
          <a:prstGeom prst="rect">
            <a:avLst/>
          </a:prstGeom>
          <a:solidFill>
            <a:schemeClr val="bg1"/>
          </a:solidFill>
          <a:ln w="9525">
            <a:solidFill>
              <a:srgbClr val="F7F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aphicFrame>
        <p:nvGraphicFramePr>
          <p:cNvPr id="182276" name="Object 4">
            <a:extLst>
              <a:ext uri="{FF2B5EF4-FFF2-40B4-BE49-F238E27FC236}">
                <a16:creationId xmlns:a16="http://schemas.microsoft.com/office/drawing/2014/main" id="{3C234981-7210-4E88-A1A2-CCC01A635083}"/>
              </a:ext>
            </a:extLst>
          </p:cNvPr>
          <p:cNvGraphicFramePr>
            <a:graphicFrameLocks noChangeAspect="1"/>
          </p:cNvGraphicFramePr>
          <p:nvPr/>
        </p:nvGraphicFramePr>
        <p:xfrm>
          <a:off x="1284288" y="1177925"/>
          <a:ext cx="7067550" cy="4383088"/>
        </p:xfrm>
        <a:graphic>
          <a:graphicData uri="http://schemas.openxmlformats.org/presentationml/2006/ole">
            <mc:AlternateContent xmlns:mc="http://schemas.openxmlformats.org/markup-compatibility/2006">
              <mc:Choice xmlns:v="urn:schemas-microsoft-com:vml" Requires="v">
                <p:oleObj spid="_x0000_s182301" name="Graphique" r:id="rId4" imgW="8001000" imgH="4953000" progId="MSGraph.Chart.8">
                  <p:embed followColorScheme="full"/>
                </p:oleObj>
              </mc:Choice>
              <mc:Fallback>
                <p:oleObj name="Graphique" r:id="rId4" imgW="8001000" imgH="49530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1177925"/>
                        <a:ext cx="7067550"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277" name="Text Box 5">
            <a:extLst>
              <a:ext uri="{FF2B5EF4-FFF2-40B4-BE49-F238E27FC236}">
                <a16:creationId xmlns:a16="http://schemas.microsoft.com/office/drawing/2014/main" id="{F247216F-E5F1-4628-83ED-35CC82FC5CAE}"/>
              </a:ext>
            </a:extLst>
          </p:cNvPr>
          <p:cNvSpPr txBox="1">
            <a:spLocks noChangeArrowheads="1"/>
          </p:cNvSpPr>
          <p:nvPr/>
        </p:nvSpPr>
        <p:spPr bwMode="auto">
          <a:xfrm>
            <a:off x="4175125" y="5408613"/>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000" b="1"/>
              <a:t>kcal/day</a:t>
            </a:r>
          </a:p>
        </p:txBody>
      </p:sp>
      <p:sp>
        <p:nvSpPr>
          <p:cNvPr id="182278" name="Text Box 6">
            <a:extLst>
              <a:ext uri="{FF2B5EF4-FFF2-40B4-BE49-F238E27FC236}">
                <a16:creationId xmlns:a16="http://schemas.microsoft.com/office/drawing/2014/main" id="{5FF4B47F-029E-4AA0-ABC2-D8654750D69A}"/>
              </a:ext>
            </a:extLst>
          </p:cNvPr>
          <p:cNvSpPr txBox="1">
            <a:spLocks noChangeArrowheads="1"/>
          </p:cNvSpPr>
          <p:nvPr/>
        </p:nvSpPr>
        <p:spPr bwMode="auto">
          <a:xfrm rot="-5400000">
            <a:off x="-628649" y="3044825"/>
            <a:ext cx="361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000" b="1">
                <a:sym typeface="Symbol" panose="05050102010706020507" pitchFamily="18" charset="2"/>
              </a:rPr>
              <a:t>Palmitate release (mol</a:t>
            </a:r>
            <a:r>
              <a:rPr lang="en-US" altLang="fr-FR" sz="2000" b="1"/>
              <a:t>/min)</a:t>
            </a:r>
          </a:p>
        </p:txBody>
      </p:sp>
      <p:sp>
        <p:nvSpPr>
          <p:cNvPr id="182284" name="Rectangle 12">
            <a:extLst>
              <a:ext uri="{FF2B5EF4-FFF2-40B4-BE49-F238E27FC236}">
                <a16:creationId xmlns:a16="http://schemas.microsoft.com/office/drawing/2014/main" id="{8F0FB318-A6F2-4A85-B2CA-0E77830C2D35}"/>
              </a:ext>
            </a:extLst>
          </p:cNvPr>
          <p:cNvSpPr>
            <a:spLocks noGrp="1" noChangeArrowheads="1"/>
          </p:cNvSpPr>
          <p:nvPr>
            <p:ph type="title"/>
          </p:nvPr>
        </p:nvSpPr>
        <p:spPr/>
        <p:txBody>
          <a:bodyPr/>
          <a:lstStyle/>
          <a:p>
            <a:r>
              <a:rPr lang="en-US" altLang="fr-FR">
                <a:solidFill>
                  <a:schemeClr val="tx1"/>
                </a:solidFill>
              </a:rPr>
              <a:t>Resting Energy Expenditure vs. </a:t>
            </a:r>
            <a:r>
              <a:rPr lang="en-US" altLang="fr-FR"/>
              <a:t>Free Fatty Acid</a:t>
            </a:r>
            <a:r>
              <a:rPr lang="en-US" altLang="fr-FR">
                <a:solidFill>
                  <a:schemeClr val="tx1"/>
                </a:solidFill>
              </a:rPr>
              <a:t> Flux</a:t>
            </a:r>
            <a:endParaRPr lang="fr-CA" altLang="fr-FR">
              <a:solidFill>
                <a:schemeClr val="tx1"/>
              </a:solidFill>
            </a:endParaRPr>
          </a:p>
        </p:txBody>
      </p:sp>
      <p:sp>
        <p:nvSpPr>
          <p:cNvPr id="182290" name="Oval 18">
            <a:extLst>
              <a:ext uri="{FF2B5EF4-FFF2-40B4-BE49-F238E27FC236}">
                <a16:creationId xmlns:a16="http://schemas.microsoft.com/office/drawing/2014/main" id="{DACC16A3-A524-4629-9D2A-2615BB6BC257}"/>
              </a:ext>
            </a:extLst>
          </p:cNvPr>
          <p:cNvSpPr>
            <a:spLocks noChangeArrowheads="1"/>
          </p:cNvSpPr>
          <p:nvPr/>
        </p:nvSpPr>
        <p:spPr bwMode="auto">
          <a:xfrm>
            <a:off x="2644775" y="1673225"/>
            <a:ext cx="134938" cy="134938"/>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2291" name="Text Box 19">
            <a:extLst>
              <a:ext uri="{FF2B5EF4-FFF2-40B4-BE49-F238E27FC236}">
                <a16:creationId xmlns:a16="http://schemas.microsoft.com/office/drawing/2014/main" id="{4D9B79FB-17D3-47A9-A600-D6F823DD6A4D}"/>
              </a:ext>
            </a:extLst>
          </p:cNvPr>
          <p:cNvSpPr txBox="1">
            <a:spLocks noChangeArrowheads="1"/>
          </p:cNvSpPr>
          <p:nvPr/>
        </p:nvSpPr>
        <p:spPr bwMode="auto">
          <a:xfrm>
            <a:off x="2779713" y="1562100"/>
            <a:ext cx="91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Women</a:t>
            </a:r>
          </a:p>
        </p:txBody>
      </p:sp>
      <p:sp>
        <p:nvSpPr>
          <p:cNvPr id="182292" name="Rectangle 20">
            <a:extLst>
              <a:ext uri="{FF2B5EF4-FFF2-40B4-BE49-F238E27FC236}">
                <a16:creationId xmlns:a16="http://schemas.microsoft.com/office/drawing/2014/main" id="{02C1E7D0-7BB8-4464-8B58-4EDB2E7BF0B4}"/>
              </a:ext>
            </a:extLst>
          </p:cNvPr>
          <p:cNvSpPr>
            <a:spLocks noChangeArrowheads="1"/>
          </p:cNvSpPr>
          <p:nvPr/>
        </p:nvSpPr>
        <p:spPr bwMode="auto">
          <a:xfrm>
            <a:off x="2644775" y="1943100"/>
            <a:ext cx="134938" cy="134938"/>
          </a:xfrm>
          <a:prstGeom prst="rect">
            <a:avLst/>
          </a:prstGeom>
          <a:solidFill>
            <a:srgbClr val="E20000"/>
          </a:solidFill>
          <a:ln w="9525">
            <a:solidFill>
              <a:srgbClr val="E2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2293" name="Text Box 21">
            <a:extLst>
              <a:ext uri="{FF2B5EF4-FFF2-40B4-BE49-F238E27FC236}">
                <a16:creationId xmlns:a16="http://schemas.microsoft.com/office/drawing/2014/main" id="{3F12E6AE-CB7F-47C0-B0F4-DBF066BD3806}"/>
              </a:ext>
            </a:extLst>
          </p:cNvPr>
          <p:cNvSpPr txBox="1">
            <a:spLocks noChangeArrowheads="1"/>
          </p:cNvSpPr>
          <p:nvPr/>
        </p:nvSpPr>
        <p:spPr bwMode="auto">
          <a:xfrm>
            <a:off x="2779713" y="185578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Men</a:t>
            </a:r>
          </a:p>
        </p:txBody>
      </p:sp>
      <p:sp>
        <p:nvSpPr>
          <p:cNvPr id="182296" name="Rectangle 24">
            <a:extLst>
              <a:ext uri="{FF2B5EF4-FFF2-40B4-BE49-F238E27FC236}">
                <a16:creationId xmlns:a16="http://schemas.microsoft.com/office/drawing/2014/main" id="{A3F237D8-A63F-4444-8469-3A0D289148EB}"/>
              </a:ext>
            </a:extLst>
          </p:cNvPr>
          <p:cNvSpPr>
            <a:spLocks noChangeArrowheads="1"/>
          </p:cNvSpPr>
          <p:nvPr/>
        </p:nvSpPr>
        <p:spPr bwMode="auto">
          <a:xfrm>
            <a:off x="2463800" y="1538288"/>
            <a:ext cx="1306513" cy="676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2300" name="Rectangle 28">
            <a:extLst>
              <a:ext uri="{FF2B5EF4-FFF2-40B4-BE49-F238E27FC236}">
                <a16:creationId xmlns:a16="http://schemas.microsoft.com/office/drawing/2014/main" id="{76560884-BEB0-4391-AFC8-20EC85F37CC0}"/>
              </a:ext>
            </a:extLst>
          </p:cNvPr>
          <p:cNvSpPr>
            <a:spLocks noChangeArrowheads="1"/>
          </p:cNvSpPr>
          <p:nvPr/>
        </p:nvSpPr>
        <p:spPr bwMode="auto">
          <a:xfrm>
            <a:off x="5246688" y="6443663"/>
            <a:ext cx="3697287"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2003; 111: 981-8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05" name="Rectangle 585">
            <a:extLst>
              <a:ext uri="{FF2B5EF4-FFF2-40B4-BE49-F238E27FC236}">
                <a16:creationId xmlns:a16="http://schemas.microsoft.com/office/drawing/2014/main" id="{A5A38380-DF5C-40C7-990B-F1C4E3964ECB}"/>
              </a:ext>
            </a:extLst>
          </p:cNvPr>
          <p:cNvSpPr>
            <a:spLocks noChangeArrowheads="1"/>
          </p:cNvSpPr>
          <p:nvPr/>
        </p:nvSpPr>
        <p:spPr bwMode="auto">
          <a:xfrm>
            <a:off x="4581525" y="1268413"/>
            <a:ext cx="3411538" cy="4456112"/>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4642" name="Rectangle 322">
            <a:extLst>
              <a:ext uri="{FF2B5EF4-FFF2-40B4-BE49-F238E27FC236}">
                <a16:creationId xmlns:a16="http://schemas.microsoft.com/office/drawing/2014/main" id="{3D2AF4BC-715D-4BBC-A160-A0D6653000A5}"/>
              </a:ext>
            </a:extLst>
          </p:cNvPr>
          <p:cNvSpPr>
            <a:spLocks noChangeArrowheads="1"/>
          </p:cNvSpPr>
          <p:nvPr/>
        </p:nvSpPr>
        <p:spPr bwMode="auto">
          <a:xfrm>
            <a:off x="927100" y="1268413"/>
            <a:ext cx="3411538" cy="4456112"/>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84631" name="Rectangle 311">
            <a:extLst>
              <a:ext uri="{FF2B5EF4-FFF2-40B4-BE49-F238E27FC236}">
                <a16:creationId xmlns:a16="http://schemas.microsoft.com/office/drawing/2014/main" id="{53844EE2-934D-481A-8F3D-4DAF026F7363}"/>
              </a:ext>
            </a:extLst>
          </p:cNvPr>
          <p:cNvSpPr>
            <a:spLocks noGrp="1" noChangeArrowheads="1"/>
          </p:cNvSpPr>
          <p:nvPr>
            <p:ph type="title"/>
          </p:nvPr>
        </p:nvSpPr>
        <p:spPr/>
        <p:txBody>
          <a:bodyPr/>
          <a:lstStyle/>
          <a:p>
            <a:r>
              <a:rPr lang="en-US" altLang="fr-FR">
                <a:solidFill>
                  <a:schemeClr val="tx1"/>
                </a:solidFill>
              </a:rPr>
              <a:t>Intra-abdominal (Visceral) Fat Area vs. Residual Palmitate Flux</a:t>
            </a:r>
            <a:endParaRPr lang="fr-CA" altLang="fr-FR"/>
          </a:p>
        </p:txBody>
      </p:sp>
      <p:sp>
        <p:nvSpPr>
          <p:cNvPr id="184646" name="Line 326">
            <a:extLst>
              <a:ext uri="{FF2B5EF4-FFF2-40B4-BE49-F238E27FC236}">
                <a16:creationId xmlns:a16="http://schemas.microsoft.com/office/drawing/2014/main" id="{3ECA63A7-3D85-4445-A649-A607FD4E5014}"/>
              </a:ext>
            </a:extLst>
          </p:cNvPr>
          <p:cNvSpPr>
            <a:spLocks noChangeShapeType="1"/>
          </p:cNvSpPr>
          <p:nvPr/>
        </p:nvSpPr>
        <p:spPr bwMode="auto">
          <a:xfrm>
            <a:off x="1470025" y="1700213"/>
            <a:ext cx="0" cy="329565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47" name="Line 327">
            <a:extLst>
              <a:ext uri="{FF2B5EF4-FFF2-40B4-BE49-F238E27FC236}">
                <a16:creationId xmlns:a16="http://schemas.microsoft.com/office/drawing/2014/main" id="{D99A6F59-5CB1-4C99-AEEF-8B474BC20920}"/>
              </a:ext>
            </a:extLst>
          </p:cNvPr>
          <p:cNvSpPr>
            <a:spLocks noChangeShapeType="1"/>
          </p:cNvSpPr>
          <p:nvPr/>
        </p:nvSpPr>
        <p:spPr bwMode="auto">
          <a:xfrm>
            <a:off x="1466850" y="1687513"/>
            <a:ext cx="9842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48" name="Line 328">
            <a:extLst>
              <a:ext uri="{FF2B5EF4-FFF2-40B4-BE49-F238E27FC236}">
                <a16:creationId xmlns:a16="http://schemas.microsoft.com/office/drawing/2014/main" id="{98A6D081-DCFB-4939-90AA-9711B6F3D7D0}"/>
              </a:ext>
            </a:extLst>
          </p:cNvPr>
          <p:cNvSpPr>
            <a:spLocks noChangeShapeType="1"/>
          </p:cNvSpPr>
          <p:nvPr/>
        </p:nvSpPr>
        <p:spPr bwMode="auto">
          <a:xfrm>
            <a:off x="1466850" y="4995863"/>
            <a:ext cx="9842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49" name="Line 329">
            <a:extLst>
              <a:ext uri="{FF2B5EF4-FFF2-40B4-BE49-F238E27FC236}">
                <a16:creationId xmlns:a16="http://schemas.microsoft.com/office/drawing/2014/main" id="{4A9AF3E4-57D4-45C3-BC59-2A453B8D201F}"/>
              </a:ext>
            </a:extLst>
          </p:cNvPr>
          <p:cNvSpPr>
            <a:spLocks noChangeShapeType="1"/>
          </p:cNvSpPr>
          <p:nvPr/>
        </p:nvSpPr>
        <p:spPr bwMode="auto">
          <a:xfrm>
            <a:off x="1466850" y="3341688"/>
            <a:ext cx="9842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0" name="Line 330">
            <a:extLst>
              <a:ext uri="{FF2B5EF4-FFF2-40B4-BE49-F238E27FC236}">
                <a16:creationId xmlns:a16="http://schemas.microsoft.com/office/drawing/2014/main" id="{DE57DC3E-83A1-4C83-9B3F-23EBA29E503F}"/>
              </a:ext>
            </a:extLst>
          </p:cNvPr>
          <p:cNvSpPr>
            <a:spLocks noChangeShapeType="1"/>
          </p:cNvSpPr>
          <p:nvPr/>
        </p:nvSpPr>
        <p:spPr bwMode="auto">
          <a:xfrm>
            <a:off x="1635125" y="3278188"/>
            <a:ext cx="0" cy="123825"/>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1" name="Line 331">
            <a:extLst>
              <a:ext uri="{FF2B5EF4-FFF2-40B4-BE49-F238E27FC236}">
                <a16:creationId xmlns:a16="http://schemas.microsoft.com/office/drawing/2014/main" id="{141A5D3C-FD0E-42A0-8DA2-663C76347845}"/>
              </a:ext>
            </a:extLst>
          </p:cNvPr>
          <p:cNvSpPr>
            <a:spLocks noChangeShapeType="1"/>
          </p:cNvSpPr>
          <p:nvPr/>
        </p:nvSpPr>
        <p:spPr bwMode="auto">
          <a:xfrm>
            <a:off x="2876550" y="3278188"/>
            <a:ext cx="0" cy="123825"/>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2" name="Line 332">
            <a:extLst>
              <a:ext uri="{FF2B5EF4-FFF2-40B4-BE49-F238E27FC236}">
                <a16:creationId xmlns:a16="http://schemas.microsoft.com/office/drawing/2014/main" id="{83EDED62-C617-4143-9041-BC81A3908F37}"/>
              </a:ext>
            </a:extLst>
          </p:cNvPr>
          <p:cNvSpPr>
            <a:spLocks noChangeShapeType="1"/>
          </p:cNvSpPr>
          <p:nvPr/>
        </p:nvSpPr>
        <p:spPr bwMode="auto">
          <a:xfrm>
            <a:off x="3498850" y="3300413"/>
            <a:ext cx="0" cy="87312"/>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3" name="Line 333">
            <a:extLst>
              <a:ext uri="{FF2B5EF4-FFF2-40B4-BE49-F238E27FC236}">
                <a16:creationId xmlns:a16="http://schemas.microsoft.com/office/drawing/2014/main" id="{1A9C52E4-CE8B-4077-87C0-3A1CF82FEBA5}"/>
              </a:ext>
            </a:extLst>
          </p:cNvPr>
          <p:cNvSpPr>
            <a:spLocks noChangeShapeType="1"/>
          </p:cNvSpPr>
          <p:nvPr/>
        </p:nvSpPr>
        <p:spPr bwMode="auto">
          <a:xfrm>
            <a:off x="2254250" y="3300413"/>
            <a:ext cx="0" cy="87312"/>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4" name="Line 334">
            <a:extLst>
              <a:ext uri="{FF2B5EF4-FFF2-40B4-BE49-F238E27FC236}">
                <a16:creationId xmlns:a16="http://schemas.microsoft.com/office/drawing/2014/main" id="{A93567F4-2EE9-4F33-A7D2-8267A852BA88}"/>
              </a:ext>
            </a:extLst>
          </p:cNvPr>
          <p:cNvSpPr>
            <a:spLocks noChangeShapeType="1"/>
          </p:cNvSpPr>
          <p:nvPr/>
        </p:nvSpPr>
        <p:spPr bwMode="auto">
          <a:xfrm>
            <a:off x="4114800" y="3278188"/>
            <a:ext cx="0" cy="123825"/>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5" name="Line 335">
            <a:extLst>
              <a:ext uri="{FF2B5EF4-FFF2-40B4-BE49-F238E27FC236}">
                <a16:creationId xmlns:a16="http://schemas.microsoft.com/office/drawing/2014/main" id="{B64A089F-0B6E-4D60-ACFE-247BFBDEF13C}"/>
              </a:ext>
            </a:extLst>
          </p:cNvPr>
          <p:cNvSpPr>
            <a:spLocks noChangeShapeType="1"/>
          </p:cNvSpPr>
          <p:nvPr/>
        </p:nvSpPr>
        <p:spPr bwMode="auto">
          <a:xfrm>
            <a:off x="1639888" y="3341688"/>
            <a:ext cx="246697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6" name="Line 336">
            <a:extLst>
              <a:ext uri="{FF2B5EF4-FFF2-40B4-BE49-F238E27FC236}">
                <a16:creationId xmlns:a16="http://schemas.microsoft.com/office/drawing/2014/main" id="{99A4F043-3EE2-4089-A127-30660C49B723}"/>
              </a:ext>
            </a:extLst>
          </p:cNvPr>
          <p:cNvSpPr>
            <a:spLocks noChangeShapeType="1"/>
          </p:cNvSpPr>
          <p:nvPr/>
        </p:nvSpPr>
        <p:spPr bwMode="auto">
          <a:xfrm>
            <a:off x="1466850" y="4167188"/>
            <a:ext cx="6032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7" name="Line 337">
            <a:extLst>
              <a:ext uri="{FF2B5EF4-FFF2-40B4-BE49-F238E27FC236}">
                <a16:creationId xmlns:a16="http://schemas.microsoft.com/office/drawing/2014/main" id="{43E57527-55F0-489B-8546-C72832A5DD28}"/>
              </a:ext>
            </a:extLst>
          </p:cNvPr>
          <p:cNvSpPr>
            <a:spLocks noChangeShapeType="1"/>
          </p:cNvSpPr>
          <p:nvPr/>
        </p:nvSpPr>
        <p:spPr bwMode="auto">
          <a:xfrm>
            <a:off x="1466850" y="2513013"/>
            <a:ext cx="60325"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658" name="Rectangle 338">
            <a:extLst>
              <a:ext uri="{FF2B5EF4-FFF2-40B4-BE49-F238E27FC236}">
                <a16:creationId xmlns:a16="http://schemas.microsoft.com/office/drawing/2014/main" id="{0899ED71-960C-4738-AA56-B4C585073AD1}"/>
              </a:ext>
            </a:extLst>
          </p:cNvPr>
          <p:cNvSpPr>
            <a:spLocks noChangeArrowheads="1"/>
          </p:cNvSpPr>
          <p:nvPr/>
        </p:nvSpPr>
        <p:spPr bwMode="auto">
          <a:xfrm>
            <a:off x="1585913" y="347662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0</a:t>
            </a:r>
            <a:endParaRPr lang="fr-CA" altLang="fr-FR"/>
          </a:p>
        </p:txBody>
      </p:sp>
      <p:sp>
        <p:nvSpPr>
          <p:cNvPr id="184672" name="Rectangle 352">
            <a:extLst>
              <a:ext uri="{FF2B5EF4-FFF2-40B4-BE49-F238E27FC236}">
                <a16:creationId xmlns:a16="http://schemas.microsoft.com/office/drawing/2014/main" id="{43110163-E739-4DE6-960C-69F41CE5FD8B}"/>
              </a:ext>
            </a:extLst>
          </p:cNvPr>
          <p:cNvSpPr>
            <a:spLocks noChangeArrowheads="1"/>
          </p:cNvSpPr>
          <p:nvPr/>
        </p:nvSpPr>
        <p:spPr bwMode="auto">
          <a:xfrm>
            <a:off x="1293813" y="324008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0</a:t>
            </a:r>
            <a:endParaRPr lang="fr-CA" altLang="fr-FR"/>
          </a:p>
        </p:txBody>
      </p:sp>
      <p:sp>
        <p:nvSpPr>
          <p:cNvPr id="184674" name="Rectangle 354">
            <a:extLst>
              <a:ext uri="{FF2B5EF4-FFF2-40B4-BE49-F238E27FC236}">
                <a16:creationId xmlns:a16="http://schemas.microsoft.com/office/drawing/2014/main" id="{2DB88A9D-7A98-4BFD-9564-397EE2C8E18B}"/>
              </a:ext>
            </a:extLst>
          </p:cNvPr>
          <p:cNvSpPr>
            <a:spLocks noChangeArrowheads="1"/>
          </p:cNvSpPr>
          <p:nvPr/>
        </p:nvSpPr>
        <p:spPr bwMode="auto">
          <a:xfrm>
            <a:off x="1212850" y="15986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50</a:t>
            </a:r>
            <a:endParaRPr lang="fr-CA" altLang="fr-FR"/>
          </a:p>
        </p:txBody>
      </p:sp>
      <p:sp>
        <p:nvSpPr>
          <p:cNvPr id="184677" name="Rectangle 357">
            <a:extLst>
              <a:ext uri="{FF2B5EF4-FFF2-40B4-BE49-F238E27FC236}">
                <a16:creationId xmlns:a16="http://schemas.microsoft.com/office/drawing/2014/main" id="{9CA86B2C-0BC6-41F4-A4C8-852BE4420EFB}"/>
              </a:ext>
            </a:extLst>
          </p:cNvPr>
          <p:cNvSpPr>
            <a:spLocks noChangeArrowheads="1"/>
          </p:cNvSpPr>
          <p:nvPr/>
        </p:nvSpPr>
        <p:spPr bwMode="auto">
          <a:xfrm>
            <a:off x="1157288" y="4895850"/>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-50</a:t>
            </a:r>
            <a:endParaRPr lang="fr-CA" altLang="fr-FR"/>
          </a:p>
        </p:txBody>
      </p:sp>
      <p:sp>
        <p:nvSpPr>
          <p:cNvPr id="184678" name="Rectangle 358">
            <a:extLst>
              <a:ext uri="{FF2B5EF4-FFF2-40B4-BE49-F238E27FC236}">
                <a16:creationId xmlns:a16="http://schemas.microsoft.com/office/drawing/2014/main" id="{B54888C6-2BA0-47E1-8400-8EE7BB058019}"/>
              </a:ext>
            </a:extLst>
          </p:cNvPr>
          <p:cNvSpPr>
            <a:spLocks noChangeArrowheads="1"/>
          </p:cNvSpPr>
          <p:nvPr/>
        </p:nvSpPr>
        <p:spPr bwMode="auto">
          <a:xfrm>
            <a:off x="3978275" y="347662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300</a:t>
            </a:r>
            <a:endParaRPr lang="fr-CA" altLang="fr-FR"/>
          </a:p>
        </p:txBody>
      </p:sp>
      <p:sp>
        <p:nvSpPr>
          <p:cNvPr id="184729" name="Rectangle 409">
            <a:extLst>
              <a:ext uri="{FF2B5EF4-FFF2-40B4-BE49-F238E27FC236}">
                <a16:creationId xmlns:a16="http://schemas.microsoft.com/office/drawing/2014/main" id="{C2109989-87C1-4186-91DF-668B6CB6C133}"/>
              </a:ext>
            </a:extLst>
          </p:cNvPr>
          <p:cNvSpPr>
            <a:spLocks noChangeArrowheads="1"/>
          </p:cNvSpPr>
          <p:nvPr/>
        </p:nvSpPr>
        <p:spPr bwMode="auto">
          <a:xfrm>
            <a:off x="2006600" y="4411663"/>
            <a:ext cx="90488" cy="93662"/>
          </a:xfrm>
          <a:prstGeom prst="rect">
            <a:avLst/>
          </a:prstGeom>
          <a:solidFill>
            <a:srgbClr val="9D2429"/>
          </a:solidFill>
          <a:ln w="14288">
            <a:solidFill>
              <a:srgbClr val="9D2429"/>
            </a:solidFill>
            <a:miter lim="800000"/>
            <a:headEnd/>
            <a:tailEnd/>
          </a:ln>
        </p:spPr>
        <p:txBody>
          <a:bodyPr/>
          <a:lstStyle/>
          <a:p>
            <a:endParaRPr lang="fr-CA"/>
          </a:p>
        </p:txBody>
      </p:sp>
      <p:sp>
        <p:nvSpPr>
          <p:cNvPr id="184731" name="Rectangle 411">
            <a:extLst>
              <a:ext uri="{FF2B5EF4-FFF2-40B4-BE49-F238E27FC236}">
                <a16:creationId xmlns:a16="http://schemas.microsoft.com/office/drawing/2014/main" id="{E06FEDA5-7080-42A8-932B-2B267D919C31}"/>
              </a:ext>
            </a:extLst>
          </p:cNvPr>
          <p:cNvSpPr>
            <a:spLocks noChangeArrowheads="1"/>
          </p:cNvSpPr>
          <p:nvPr/>
        </p:nvSpPr>
        <p:spPr bwMode="auto">
          <a:xfrm>
            <a:off x="2022475" y="4249738"/>
            <a:ext cx="93663" cy="93662"/>
          </a:xfrm>
          <a:prstGeom prst="rect">
            <a:avLst/>
          </a:prstGeom>
          <a:solidFill>
            <a:srgbClr val="9D2429"/>
          </a:solidFill>
          <a:ln w="14288">
            <a:solidFill>
              <a:srgbClr val="9D2429"/>
            </a:solidFill>
            <a:miter lim="800000"/>
            <a:headEnd/>
            <a:tailEnd/>
          </a:ln>
        </p:spPr>
        <p:txBody>
          <a:bodyPr/>
          <a:lstStyle/>
          <a:p>
            <a:endParaRPr lang="fr-CA"/>
          </a:p>
        </p:txBody>
      </p:sp>
      <p:sp>
        <p:nvSpPr>
          <p:cNvPr id="184733" name="Rectangle 413">
            <a:extLst>
              <a:ext uri="{FF2B5EF4-FFF2-40B4-BE49-F238E27FC236}">
                <a16:creationId xmlns:a16="http://schemas.microsoft.com/office/drawing/2014/main" id="{25D2E0FE-125E-4190-9172-A0CB8A33539D}"/>
              </a:ext>
            </a:extLst>
          </p:cNvPr>
          <p:cNvSpPr>
            <a:spLocks noChangeArrowheads="1"/>
          </p:cNvSpPr>
          <p:nvPr/>
        </p:nvSpPr>
        <p:spPr bwMode="auto">
          <a:xfrm>
            <a:off x="1800225" y="4156075"/>
            <a:ext cx="93663" cy="90488"/>
          </a:xfrm>
          <a:prstGeom prst="rect">
            <a:avLst/>
          </a:prstGeom>
          <a:solidFill>
            <a:srgbClr val="9D2429"/>
          </a:solidFill>
          <a:ln w="14288">
            <a:solidFill>
              <a:srgbClr val="9D2429"/>
            </a:solidFill>
            <a:miter lim="800000"/>
            <a:headEnd/>
            <a:tailEnd/>
          </a:ln>
        </p:spPr>
        <p:txBody>
          <a:bodyPr/>
          <a:lstStyle/>
          <a:p>
            <a:endParaRPr lang="fr-CA"/>
          </a:p>
        </p:txBody>
      </p:sp>
      <p:sp>
        <p:nvSpPr>
          <p:cNvPr id="184735" name="Rectangle 415">
            <a:extLst>
              <a:ext uri="{FF2B5EF4-FFF2-40B4-BE49-F238E27FC236}">
                <a16:creationId xmlns:a16="http://schemas.microsoft.com/office/drawing/2014/main" id="{A00906DD-AFEE-40D1-A81F-9981609950C7}"/>
              </a:ext>
            </a:extLst>
          </p:cNvPr>
          <p:cNvSpPr>
            <a:spLocks noChangeArrowheads="1"/>
          </p:cNvSpPr>
          <p:nvPr/>
        </p:nvSpPr>
        <p:spPr bwMode="auto">
          <a:xfrm>
            <a:off x="1887538" y="3976688"/>
            <a:ext cx="88900" cy="93662"/>
          </a:xfrm>
          <a:prstGeom prst="rect">
            <a:avLst/>
          </a:prstGeom>
          <a:solidFill>
            <a:srgbClr val="9D2429"/>
          </a:solidFill>
          <a:ln w="14288">
            <a:solidFill>
              <a:srgbClr val="9D2429"/>
            </a:solidFill>
            <a:miter lim="800000"/>
            <a:headEnd/>
            <a:tailEnd/>
          </a:ln>
        </p:spPr>
        <p:txBody>
          <a:bodyPr/>
          <a:lstStyle/>
          <a:p>
            <a:endParaRPr lang="fr-CA"/>
          </a:p>
        </p:txBody>
      </p:sp>
      <p:sp>
        <p:nvSpPr>
          <p:cNvPr id="184737" name="Rectangle 417">
            <a:extLst>
              <a:ext uri="{FF2B5EF4-FFF2-40B4-BE49-F238E27FC236}">
                <a16:creationId xmlns:a16="http://schemas.microsoft.com/office/drawing/2014/main" id="{EFD381E9-8EF8-4CF9-88DD-64AFDB9F7B3E}"/>
              </a:ext>
            </a:extLst>
          </p:cNvPr>
          <p:cNvSpPr>
            <a:spLocks noChangeArrowheads="1"/>
          </p:cNvSpPr>
          <p:nvPr/>
        </p:nvSpPr>
        <p:spPr bwMode="auto">
          <a:xfrm>
            <a:off x="1841500" y="3641725"/>
            <a:ext cx="93663" cy="93663"/>
          </a:xfrm>
          <a:prstGeom prst="rect">
            <a:avLst/>
          </a:prstGeom>
          <a:solidFill>
            <a:srgbClr val="9D2429"/>
          </a:solidFill>
          <a:ln w="14288">
            <a:solidFill>
              <a:srgbClr val="9D2429"/>
            </a:solidFill>
            <a:miter lim="800000"/>
            <a:headEnd/>
            <a:tailEnd/>
          </a:ln>
        </p:spPr>
        <p:txBody>
          <a:bodyPr/>
          <a:lstStyle/>
          <a:p>
            <a:endParaRPr lang="fr-CA"/>
          </a:p>
        </p:txBody>
      </p:sp>
      <p:sp>
        <p:nvSpPr>
          <p:cNvPr id="184741" name="Line 421">
            <a:extLst>
              <a:ext uri="{FF2B5EF4-FFF2-40B4-BE49-F238E27FC236}">
                <a16:creationId xmlns:a16="http://schemas.microsoft.com/office/drawing/2014/main" id="{CD92F446-6B83-4020-A82F-E8896CD32AC3}"/>
              </a:ext>
            </a:extLst>
          </p:cNvPr>
          <p:cNvSpPr>
            <a:spLocks noChangeShapeType="1"/>
          </p:cNvSpPr>
          <p:nvPr/>
        </p:nvSpPr>
        <p:spPr bwMode="auto">
          <a:xfrm flipV="1">
            <a:off x="1628775" y="2614613"/>
            <a:ext cx="2493963" cy="1136650"/>
          </a:xfrm>
          <a:prstGeom prst="line">
            <a:avLst/>
          </a:prstGeom>
          <a:noFill/>
          <a:ln w="444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743" name="Rectangle 423">
            <a:extLst>
              <a:ext uri="{FF2B5EF4-FFF2-40B4-BE49-F238E27FC236}">
                <a16:creationId xmlns:a16="http://schemas.microsoft.com/office/drawing/2014/main" id="{2BC01564-FC40-42AA-AC37-6263BA252111}"/>
              </a:ext>
            </a:extLst>
          </p:cNvPr>
          <p:cNvSpPr>
            <a:spLocks noChangeArrowheads="1"/>
          </p:cNvSpPr>
          <p:nvPr/>
        </p:nvSpPr>
        <p:spPr bwMode="auto">
          <a:xfrm>
            <a:off x="1841500" y="3575050"/>
            <a:ext cx="93663" cy="93663"/>
          </a:xfrm>
          <a:prstGeom prst="rect">
            <a:avLst/>
          </a:prstGeom>
          <a:solidFill>
            <a:srgbClr val="9D2429"/>
          </a:solidFill>
          <a:ln w="14288">
            <a:solidFill>
              <a:srgbClr val="9D2429"/>
            </a:solidFill>
            <a:miter lim="800000"/>
            <a:headEnd/>
            <a:tailEnd/>
          </a:ln>
        </p:spPr>
        <p:txBody>
          <a:bodyPr/>
          <a:lstStyle/>
          <a:p>
            <a:endParaRPr lang="fr-CA"/>
          </a:p>
        </p:txBody>
      </p:sp>
      <p:sp>
        <p:nvSpPr>
          <p:cNvPr id="184745" name="Rectangle 425">
            <a:extLst>
              <a:ext uri="{FF2B5EF4-FFF2-40B4-BE49-F238E27FC236}">
                <a16:creationId xmlns:a16="http://schemas.microsoft.com/office/drawing/2014/main" id="{65AB77FA-1E59-4B87-8B50-9139A38CB656}"/>
              </a:ext>
            </a:extLst>
          </p:cNvPr>
          <p:cNvSpPr>
            <a:spLocks noChangeArrowheads="1"/>
          </p:cNvSpPr>
          <p:nvPr/>
        </p:nvSpPr>
        <p:spPr bwMode="auto">
          <a:xfrm>
            <a:off x="2047875" y="3721100"/>
            <a:ext cx="93663" cy="90488"/>
          </a:xfrm>
          <a:prstGeom prst="rect">
            <a:avLst/>
          </a:prstGeom>
          <a:solidFill>
            <a:srgbClr val="9D2429"/>
          </a:solidFill>
          <a:ln w="14288">
            <a:solidFill>
              <a:srgbClr val="9D2429"/>
            </a:solidFill>
            <a:miter lim="800000"/>
            <a:headEnd/>
            <a:tailEnd/>
          </a:ln>
        </p:spPr>
        <p:txBody>
          <a:bodyPr/>
          <a:lstStyle/>
          <a:p>
            <a:endParaRPr lang="fr-CA"/>
          </a:p>
        </p:txBody>
      </p:sp>
      <p:sp>
        <p:nvSpPr>
          <p:cNvPr id="184747" name="Rectangle 427">
            <a:extLst>
              <a:ext uri="{FF2B5EF4-FFF2-40B4-BE49-F238E27FC236}">
                <a16:creationId xmlns:a16="http://schemas.microsoft.com/office/drawing/2014/main" id="{7A3FFE3E-F64A-4DB2-B18E-07C6BA24277F}"/>
              </a:ext>
            </a:extLst>
          </p:cNvPr>
          <p:cNvSpPr>
            <a:spLocks noChangeArrowheads="1"/>
          </p:cNvSpPr>
          <p:nvPr/>
        </p:nvSpPr>
        <p:spPr bwMode="auto">
          <a:xfrm>
            <a:off x="2176463" y="3660775"/>
            <a:ext cx="93662" cy="90488"/>
          </a:xfrm>
          <a:prstGeom prst="rect">
            <a:avLst/>
          </a:prstGeom>
          <a:solidFill>
            <a:srgbClr val="9D2429"/>
          </a:solidFill>
          <a:ln w="14288">
            <a:solidFill>
              <a:srgbClr val="9D2429"/>
            </a:solidFill>
            <a:miter lim="800000"/>
            <a:headEnd/>
            <a:tailEnd/>
          </a:ln>
        </p:spPr>
        <p:txBody>
          <a:bodyPr/>
          <a:lstStyle/>
          <a:p>
            <a:endParaRPr lang="fr-CA"/>
          </a:p>
        </p:txBody>
      </p:sp>
      <p:sp>
        <p:nvSpPr>
          <p:cNvPr id="184749" name="Rectangle 429">
            <a:extLst>
              <a:ext uri="{FF2B5EF4-FFF2-40B4-BE49-F238E27FC236}">
                <a16:creationId xmlns:a16="http://schemas.microsoft.com/office/drawing/2014/main" id="{E12EB357-9F7D-4C4B-AB93-AEC141C2D5B4}"/>
              </a:ext>
            </a:extLst>
          </p:cNvPr>
          <p:cNvSpPr>
            <a:spLocks noChangeArrowheads="1"/>
          </p:cNvSpPr>
          <p:nvPr/>
        </p:nvSpPr>
        <p:spPr bwMode="auto">
          <a:xfrm>
            <a:off x="1841500" y="3429000"/>
            <a:ext cx="93663" cy="93663"/>
          </a:xfrm>
          <a:prstGeom prst="rect">
            <a:avLst/>
          </a:prstGeom>
          <a:solidFill>
            <a:srgbClr val="9D2429"/>
          </a:solidFill>
          <a:ln w="14288">
            <a:solidFill>
              <a:srgbClr val="9D2429"/>
            </a:solidFill>
            <a:miter lim="800000"/>
            <a:headEnd/>
            <a:tailEnd/>
          </a:ln>
        </p:spPr>
        <p:txBody>
          <a:bodyPr/>
          <a:lstStyle/>
          <a:p>
            <a:endParaRPr lang="fr-CA"/>
          </a:p>
        </p:txBody>
      </p:sp>
      <p:sp>
        <p:nvSpPr>
          <p:cNvPr id="184751" name="Rectangle 431">
            <a:extLst>
              <a:ext uri="{FF2B5EF4-FFF2-40B4-BE49-F238E27FC236}">
                <a16:creationId xmlns:a16="http://schemas.microsoft.com/office/drawing/2014/main" id="{9B4BC98F-1591-4E8E-9B66-5DAF3C117E31}"/>
              </a:ext>
            </a:extLst>
          </p:cNvPr>
          <p:cNvSpPr>
            <a:spLocks noChangeArrowheads="1"/>
          </p:cNvSpPr>
          <p:nvPr/>
        </p:nvSpPr>
        <p:spPr bwMode="auto">
          <a:xfrm>
            <a:off x="2851150" y="3394075"/>
            <a:ext cx="93663" cy="95250"/>
          </a:xfrm>
          <a:prstGeom prst="rect">
            <a:avLst/>
          </a:prstGeom>
          <a:solidFill>
            <a:srgbClr val="9D2429"/>
          </a:solidFill>
          <a:ln w="14288">
            <a:solidFill>
              <a:srgbClr val="9D2429"/>
            </a:solidFill>
            <a:miter lim="800000"/>
            <a:headEnd/>
            <a:tailEnd/>
          </a:ln>
        </p:spPr>
        <p:txBody>
          <a:bodyPr/>
          <a:lstStyle/>
          <a:p>
            <a:endParaRPr lang="fr-CA"/>
          </a:p>
        </p:txBody>
      </p:sp>
      <p:pic>
        <p:nvPicPr>
          <p:cNvPr id="184752" name="Picture 432">
            <a:extLst>
              <a:ext uri="{FF2B5EF4-FFF2-40B4-BE49-F238E27FC236}">
                <a16:creationId xmlns:a16="http://schemas.microsoft.com/office/drawing/2014/main" id="{907ACA39-7FD4-4950-BC59-FACECF5A5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3340100"/>
            <a:ext cx="13493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3" name="Rectangle 433">
            <a:extLst>
              <a:ext uri="{FF2B5EF4-FFF2-40B4-BE49-F238E27FC236}">
                <a16:creationId xmlns:a16="http://schemas.microsoft.com/office/drawing/2014/main" id="{B861F959-88BB-402C-A585-9BE2939F09BB}"/>
              </a:ext>
            </a:extLst>
          </p:cNvPr>
          <p:cNvSpPr>
            <a:spLocks noChangeArrowheads="1"/>
          </p:cNvSpPr>
          <p:nvPr/>
        </p:nvSpPr>
        <p:spPr bwMode="auto">
          <a:xfrm>
            <a:off x="2963863" y="3360738"/>
            <a:ext cx="88900" cy="93662"/>
          </a:xfrm>
          <a:prstGeom prst="rect">
            <a:avLst/>
          </a:prstGeom>
          <a:noFill/>
          <a:ln w="14288">
            <a:solidFill>
              <a:srgbClr val="9D24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84755" name="Rectangle 435">
            <a:extLst>
              <a:ext uri="{FF2B5EF4-FFF2-40B4-BE49-F238E27FC236}">
                <a16:creationId xmlns:a16="http://schemas.microsoft.com/office/drawing/2014/main" id="{DF0A6125-F4F8-4FAC-9DB2-0CBC2E4A67AE}"/>
              </a:ext>
            </a:extLst>
          </p:cNvPr>
          <p:cNvSpPr>
            <a:spLocks noChangeArrowheads="1"/>
          </p:cNvSpPr>
          <p:nvPr/>
        </p:nvSpPr>
        <p:spPr bwMode="auto">
          <a:xfrm>
            <a:off x="3005138" y="3406775"/>
            <a:ext cx="93662" cy="88900"/>
          </a:xfrm>
          <a:prstGeom prst="rect">
            <a:avLst/>
          </a:prstGeom>
          <a:solidFill>
            <a:srgbClr val="9D2429"/>
          </a:solidFill>
          <a:ln w="14288">
            <a:solidFill>
              <a:srgbClr val="9D2429"/>
            </a:solidFill>
            <a:miter lim="800000"/>
            <a:headEnd/>
            <a:tailEnd/>
          </a:ln>
        </p:spPr>
        <p:txBody>
          <a:bodyPr/>
          <a:lstStyle/>
          <a:p>
            <a:endParaRPr lang="fr-CA"/>
          </a:p>
        </p:txBody>
      </p:sp>
      <p:sp>
        <p:nvSpPr>
          <p:cNvPr id="184757" name="Rectangle 437">
            <a:extLst>
              <a:ext uri="{FF2B5EF4-FFF2-40B4-BE49-F238E27FC236}">
                <a16:creationId xmlns:a16="http://schemas.microsoft.com/office/drawing/2014/main" id="{8A4D5C1E-E590-420C-8F8A-19207C23C306}"/>
              </a:ext>
            </a:extLst>
          </p:cNvPr>
          <p:cNvSpPr>
            <a:spLocks noChangeArrowheads="1"/>
          </p:cNvSpPr>
          <p:nvPr/>
        </p:nvSpPr>
        <p:spPr bwMode="auto">
          <a:xfrm>
            <a:off x="3492500" y="3548063"/>
            <a:ext cx="93663" cy="93662"/>
          </a:xfrm>
          <a:prstGeom prst="rect">
            <a:avLst/>
          </a:prstGeom>
          <a:solidFill>
            <a:srgbClr val="9D2429"/>
          </a:solidFill>
          <a:ln w="14288">
            <a:solidFill>
              <a:srgbClr val="9D2429"/>
            </a:solidFill>
            <a:miter lim="800000"/>
            <a:headEnd/>
            <a:tailEnd/>
          </a:ln>
        </p:spPr>
        <p:txBody>
          <a:bodyPr/>
          <a:lstStyle/>
          <a:p>
            <a:endParaRPr lang="fr-CA"/>
          </a:p>
        </p:txBody>
      </p:sp>
      <p:sp>
        <p:nvSpPr>
          <p:cNvPr id="184759" name="Rectangle 439">
            <a:extLst>
              <a:ext uri="{FF2B5EF4-FFF2-40B4-BE49-F238E27FC236}">
                <a16:creationId xmlns:a16="http://schemas.microsoft.com/office/drawing/2014/main" id="{3879D9E3-3259-4C0B-88CC-0A39A55AF7C6}"/>
              </a:ext>
            </a:extLst>
          </p:cNvPr>
          <p:cNvSpPr>
            <a:spLocks noChangeArrowheads="1"/>
          </p:cNvSpPr>
          <p:nvPr/>
        </p:nvSpPr>
        <p:spPr bwMode="auto">
          <a:xfrm>
            <a:off x="3184525" y="3106738"/>
            <a:ext cx="93663" cy="88900"/>
          </a:xfrm>
          <a:prstGeom prst="rect">
            <a:avLst/>
          </a:prstGeom>
          <a:solidFill>
            <a:srgbClr val="9D2429"/>
          </a:solidFill>
          <a:ln w="14288">
            <a:solidFill>
              <a:srgbClr val="9D2429"/>
            </a:solidFill>
            <a:miter lim="800000"/>
            <a:headEnd/>
            <a:tailEnd/>
          </a:ln>
        </p:spPr>
        <p:txBody>
          <a:bodyPr/>
          <a:lstStyle/>
          <a:p>
            <a:endParaRPr lang="fr-CA"/>
          </a:p>
        </p:txBody>
      </p:sp>
      <p:sp>
        <p:nvSpPr>
          <p:cNvPr id="184761" name="Rectangle 441">
            <a:extLst>
              <a:ext uri="{FF2B5EF4-FFF2-40B4-BE49-F238E27FC236}">
                <a16:creationId xmlns:a16="http://schemas.microsoft.com/office/drawing/2014/main" id="{9464F10A-A07E-45D5-AB6B-532E16415508}"/>
              </a:ext>
            </a:extLst>
          </p:cNvPr>
          <p:cNvSpPr>
            <a:spLocks noChangeArrowheads="1"/>
          </p:cNvSpPr>
          <p:nvPr/>
        </p:nvSpPr>
        <p:spPr bwMode="auto">
          <a:xfrm>
            <a:off x="2989263" y="3200400"/>
            <a:ext cx="90487" cy="88900"/>
          </a:xfrm>
          <a:prstGeom prst="rect">
            <a:avLst/>
          </a:prstGeom>
          <a:solidFill>
            <a:srgbClr val="9D2429"/>
          </a:solidFill>
          <a:ln w="14288">
            <a:solidFill>
              <a:srgbClr val="9D2429"/>
            </a:solidFill>
            <a:miter lim="800000"/>
            <a:headEnd/>
            <a:tailEnd/>
          </a:ln>
        </p:spPr>
        <p:txBody>
          <a:bodyPr/>
          <a:lstStyle/>
          <a:p>
            <a:endParaRPr lang="fr-CA"/>
          </a:p>
        </p:txBody>
      </p:sp>
      <p:sp>
        <p:nvSpPr>
          <p:cNvPr id="184763" name="Rectangle 443">
            <a:extLst>
              <a:ext uri="{FF2B5EF4-FFF2-40B4-BE49-F238E27FC236}">
                <a16:creationId xmlns:a16="http://schemas.microsoft.com/office/drawing/2014/main" id="{B879CADA-D5B0-4F25-A14D-642493C7DA33}"/>
              </a:ext>
            </a:extLst>
          </p:cNvPr>
          <p:cNvSpPr>
            <a:spLocks noChangeArrowheads="1"/>
          </p:cNvSpPr>
          <p:nvPr/>
        </p:nvSpPr>
        <p:spPr bwMode="auto">
          <a:xfrm>
            <a:off x="3090863" y="2859088"/>
            <a:ext cx="93662" cy="88900"/>
          </a:xfrm>
          <a:prstGeom prst="rect">
            <a:avLst/>
          </a:prstGeom>
          <a:solidFill>
            <a:srgbClr val="9D2429"/>
          </a:solidFill>
          <a:ln w="14288">
            <a:solidFill>
              <a:srgbClr val="9D2429"/>
            </a:solidFill>
            <a:miter lim="800000"/>
            <a:headEnd/>
            <a:tailEnd/>
          </a:ln>
        </p:spPr>
        <p:txBody>
          <a:bodyPr/>
          <a:lstStyle/>
          <a:p>
            <a:endParaRPr lang="fr-CA"/>
          </a:p>
        </p:txBody>
      </p:sp>
      <p:sp>
        <p:nvSpPr>
          <p:cNvPr id="184765" name="Rectangle 445">
            <a:extLst>
              <a:ext uri="{FF2B5EF4-FFF2-40B4-BE49-F238E27FC236}">
                <a16:creationId xmlns:a16="http://schemas.microsoft.com/office/drawing/2014/main" id="{CD0F29DE-86F7-4B71-AC25-598A22BA9ED2}"/>
              </a:ext>
            </a:extLst>
          </p:cNvPr>
          <p:cNvSpPr>
            <a:spLocks noChangeArrowheads="1"/>
          </p:cNvSpPr>
          <p:nvPr/>
        </p:nvSpPr>
        <p:spPr bwMode="auto">
          <a:xfrm>
            <a:off x="2790825" y="2705100"/>
            <a:ext cx="93663" cy="88900"/>
          </a:xfrm>
          <a:prstGeom prst="rect">
            <a:avLst/>
          </a:prstGeom>
          <a:solidFill>
            <a:srgbClr val="9D2429"/>
          </a:solidFill>
          <a:ln w="14288">
            <a:solidFill>
              <a:srgbClr val="9D2429"/>
            </a:solidFill>
            <a:miter lim="800000"/>
            <a:headEnd/>
            <a:tailEnd/>
          </a:ln>
        </p:spPr>
        <p:txBody>
          <a:bodyPr/>
          <a:lstStyle/>
          <a:p>
            <a:endParaRPr lang="fr-CA"/>
          </a:p>
        </p:txBody>
      </p:sp>
      <p:sp>
        <p:nvSpPr>
          <p:cNvPr id="184767" name="Rectangle 447">
            <a:extLst>
              <a:ext uri="{FF2B5EF4-FFF2-40B4-BE49-F238E27FC236}">
                <a16:creationId xmlns:a16="http://schemas.microsoft.com/office/drawing/2014/main" id="{1886AE53-E5F3-4E74-9C5E-4360C11286C3}"/>
              </a:ext>
            </a:extLst>
          </p:cNvPr>
          <p:cNvSpPr>
            <a:spLocks noChangeArrowheads="1"/>
          </p:cNvSpPr>
          <p:nvPr/>
        </p:nvSpPr>
        <p:spPr bwMode="auto">
          <a:xfrm>
            <a:off x="2614613" y="2941638"/>
            <a:ext cx="90487" cy="93662"/>
          </a:xfrm>
          <a:prstGeom prst="rect">
            <a:avLst/>
          </a:prstGeom>
          <a:solidFill>
            <a:srgbClr val="9D2429"/>
          </a:solidFill>
          <a:ln w="14288">
            <a:solidFill>
              <a:srgbClr val="9D2429"/>
            </a:solidFill>
            <a:miter lim="800000"/>
            <a:headEnd/>
            <a:tailEnd/>
          </a:ln>
        </p:spPr>
        <p:txBody>
          <a:bodyPr/>
          <a:lstStyle/>
          <a:p>
            <a:endParaRPr lang="fr-CA"/>
          </a:p>
        </p:txBody>
      </p:sp>
      <p:sp>
        <p:nvSpPr>
          <p:cNvPr id="184769" name="Rectangle 449">
            <a:extLst>
              <a:ext uri="{FF2B5EF4-FFF2-40B4-BE49-F238E27FC236}">
                <a16:creationId xmlns:a16="http://schemas.microsoft.com/office/drawing/2014/main" id="{1F70B50C-1632-4C01-9ABE-60A0B5DD9EBD}"/>
              </a:ext>
            </a:extLst>
          </p:cNvPr>
          <p:cNvSpPr>
            <a:spLocks noChangeArrowheads="1"/>
          </p:cNvSpPr>
          <p:nvPr/>
        </p:nvSpPr>
        <p:spPr bwMode="auto">
          <a:xfrm>
            <a:off x="2493963" y="3200400"/>
            <a:ext cx="90487" cy="88900"/>
          </a:xfrm>
          <a:prstGeom prst="rect">
            <a:avLst/>
          </a:prstGeom>
          <a:solidFill>
            <a:srgbClr val="9D2429"/>
          </a:solidFill>
          <a:ln w="14288">
            <a:solidFill>
              <a:srgbClr val="9D2429"/>
            </a:solidFill>
            <a:miter lim="800000"/>
            <a:headEnd/>
            <a:tailEnd/>
          </a:ln>
        </p:spPr>
        <p:txBody>
          <a:bodyPr/>
          <a:lstStyle/>
          <a:p>
            <a:endParaRPr lang="fr-CA"/>
          </a:p>
        </p:txBody>
      </p:sp>
      <p:sp>
        <p:nvSpPr>
          <p:cNvPr id="184771" name="Rectangle 451">
            <a:extLst>
              <a:ext uri="{FF2B5EF4-FFF2-40B4-BE49-F238E27FC236}">
                <a16:creationId xmlns:a16="http://schemas.microsoft.com/office/drawing/2014/main" id="{B6983FA2-10DF-46F1-872C-9D7D8472D9F6}"/>
              </a:ext>
            </a:extLst>
          </p:cNvPr>
          <p:cNvSpPr>
            <a:spLocks noChangeArrowheads="1"/>
          </p:cNvSpPr>
          <p:nvPr/>
        </p:nvSpPr>
        <p:spPr bwMode="auto">
          <a:xfrm>
            <a:off x="2422525" y="3027363"/>
            <a:ext cx="95250" cy="93662"/>
          </a:xfrm>
          <a:prstGeom prst="rect">
            <a:avLst/>
          </a:prstGeom>
          <a:solidFill>
            <a:srgbClr val="9D2429"/>
          </a:solidFill>
          <a:ln w="14288">
            <a:solidFill>
              <a:srgbClr val="9D2429"/>
            </a:solidFill>
            <a:miter lim="800000"/>
            <a:headEnd/>
            <a:tailEnd/>
          </a:ln>
        </p:spPr>
        <p:txBody>
          <a:bodyPr/>
          <a:lstStyle/>
          <a:p>
            <a:endParaRPr lang="fr-CA"/>
          </a:p>
        </p:txBody>
      </p:sp>
      <p:sp>
        <p:nvSpPr>
          <p:cNvPr id="184773" name="Rectangle 453">
            <a:extLst>
              <a:ext uri="{FF2B5EF4-FFF2-40B4-BE49-F238E27FC236}">
                <a16:creationId xmlns:a16="http://schemas.microsoft.com/office/drawing/2014/main" id="{C49EA3EC-F1EE-4105-B008-E1184D704F33}"/>
              </a:ext>
            </a:extLst>
          </p:cNvPr>
          <p:cNvSpPr>
            <a:spLocks noChangeArrowheads="1"/>
          </p:cNvSpPr>
          <p:nvPr/>
        </p:nvSpPr>
        <p:spPr bwMode="auto">
          <a:xfrm>
            <a:off x="1912938" y="2978150"/>
            <a:ext cx="90487" cy="90488"/>
          </a:xfrm>
          <a:prstGeom prst="rect">
            <a:avLst/>
          </a:prstGeom>
          <a:solidFill>
            <a:srgbClr val="9D2429"/>
          </a:solidFill>
          <a:ln w="14288">
            <a:solidFill>
              <a:srgbClr val="9D2429"/>
            </a:solidFill>
            <a:miter lim="800000"/>
            <a:headEnd/>
            <a:tailEnd/>
          </a:ln>
        </p:spPr>
        <p:txBody>
          <a:bodyPr/>
          <a:lstStyle/>
          <a:p>
            <a:endParaRPr lang="fr-CA"/>
          </a:p>
        </p:txBody>
      </p:sp>
      <p:sp>
        <p:nvSpPr>
          <p:cNvPr id="184775" name="Rectangle 455">
            <a:extLst>
              <a:ext uri="{FF2B5EF4-FFF2-40B4-BE49-F238E27FC236}">
                <a16:creationId xmlns:a16="http://schemas.microsoft.com/office/drawing/2014/main" id="{7BD1FB61-FCF9-4BDF-84C0-D8497C6363AC}"/>
              </a:ext>
            </a:extLst>
          </p:cNvPr>
          <p:cNvSpPr>
            <a:spLocks noChangeArrowheads="1"/>
          </p:cNvSpPr>
          <p:nvPr/>
        </p:nvSpPr>
        <p:spPr bwMode="auto">
          <a:xfrm>
            <a:off x="1981200" y="1943100"/>
            <a:ext cx="88900" cy="90488"/>
          </a:xfrm>
          <a:prstGeom prst="rect">
            <a:avLst/>
          </a:prstGeom>
          <a:solidFill>
            <a:srgbClr val="9D2429"/>
          </a:solidFill>
          <a:ln w="14288">
            <a:solidFill>
              <a:srgbClr val="9D2429"/>
            </a:solidFill>
            <a:miter lim="800000"/>
            <a:headEnd/>
            <a:tailEnd/>
          </a:ln>
        </p:spPr>
        <p:txBody>
          <a:bodyPr/>
          <a:lstStyle/>
          <a:p>
            <a:endParaRPr lang="fr-CA"/>
          </a:p>
        </p:txBody>
      </p:sp>
      <p:sp>
        <p:nvSpPr>
          <p:cNvPr id="184777" name="Rectangle 457">
            <a:extLst>
              <a:ext uri="{FF2B5EF4-FFF2-40B4-BE49-F238E27FC236}">
                <a16:creationId xmlns:a16="http://schemas.microsoft.com/office/drawing/2014/main" id="{765FF13B-3B34-4826-8F21-EC3A71FDA9A7}"/>
              </a:ext>
            </a:extLst>
          </p:cNvPr>
          <p:cNvSpPr>
            <a:spLocks noChangeArrowheads="1"/>
          </p:cNvSpPr>
          <p:nvPr/>
        </p:nvSpPr>
        <p:spPr bwMode="auto">
          <a:xfrm>
            <a:off x="2209800" y="2967038"/>
            <a:ext cx="93663" cy="93662"/>
          </a:xfrm>
          <a:prstGeom prst="rect">
            <a:avLst/>
          </a:prstGeom>
          <a:solidFill>
            <a:srgbClr val="9D2429"/>
          </a:solidFill>
          <a:ln w="14288">
            <a:solidFill>
              <a:srgbClr val="9D2429"/>
            </a:solidFill>
            <a:miter lim="800000"/>
            <a:headEnd/>
            <a:tailEnd/>
          </a:ln>
        </p:spPr>
        <p:txBody>
          <a:bodyPr/>
          <a:lstStyle/>
          <a:p>
            <a:endParaRPr lang="fr-CA"/>
          </a:p>
        </p:txBody>
      </p:sp>
      <p:sp>
        <p:nvSpPr>
          <p:cNvPr id="184779" name="Rectangle 459">
            <a:extLst>
              <a:ext uri="{FF2B5EF4-FFF2-40B4-BE49-F238E27FC236}">
                <a16:creationId xmlns:a16="http://schemas.microsoft.com/office/drawing/2014/main" id="{52AA8505-C9E4-4B72-9D88-1E5791209E16}"/>
              </a:ext>
            </a:extLst>
          </p:cNvPr>
          <p:cNvSpPr>
            <a:spLocks noChangeArrowheads="1"/>
          </p:cNvSpPr>
          <p:nvPr/>
        </p:nvSpPr>
        <p:spPr bwMode="auto">
          <a:xfrm>
            <a:off x="2281238" y="3000375"/>
            <a:ext cx="88900" cy="93663"/>
          </a:xfrm>
          <a:prstGeom prst="rect">
            <a:avLst/>
          </a:prstGeom>
          <a:solidFill>
            <a:srgbClr val="9D2429"/>
          </a:solidFill>
          <a:ln w="14288">
            <a:solidFill>
              <a:srgbClr val="9D2429"/>
            </a:solidFill>
            <a:miter lim="800000"/>
            <a:headEnd/>
            <a:tailEnd/>
          </a:ln>
        </p:spPr>
        <p:txBody>
          <a:bodyPr/>
          <a:lstStyle/>
          <a:p>
            <a:endParaRPr lang="fr-CA"/>
          </a:p>
        </p:txBody>
      </p:sp>
      <p:sp>
        <p:nvSpPr>
          <p:cNvPr id="184781" name="Rectangle 461">
            <a:extLst>
              <a:ext uri="{FF2B5EF4-FFF2-40B4-BE49-F238E27FC236}">
                <a16:creationId xmlns:a16="http://schemas.microsoft.com/office/drawing/2014/main" id="{F3473C10-BFE7-415F-8E15-AB7C67E0BB27}"/>
              </a:ext>
            </a:extLst>
          </p:cNvPr>
          <p:cNvSpPr>
            <a:spLocks noChangeArrowheads="1"/>
          </p:cNvSpPr>
          <p:nvPr/>
        </p:nvSpPr>
        <p:spPr bwMode="auto">
          <a:xfrm>
            <a:off x="3851275" y="2044700"/>
            <a:ext cx="90488" cy="93663"/>
          </a:xfrm>
          <a:prstGeom prst="rect">
            <a:avLst/>
          </a:prstGeom>
          <a:solidFill>
            <a:srgbClr val="9D2429"/>
          </a:solidFill>
          <a:ln w="14288">
            <a:solidFill>
              <a:srgbClr val="9D2429"/>
            </a:solidFill>
            <a:miter lim="800000"/>
            <a:headEnd/>
            <a:tailEnd/>
          </a:ln>
        </p:spPr>
        <p:txBody>
          <a:bodyPr/>
          <a:lstStyle/>
          <a:p>
            <a:endParaRPr lang="fr-CA"/>
          </a:p>
        </p:txBody>
      </p:sp>
      <p:sp>
        <p:nvSpPr>
          <p:cNvPr id="184791" name="Rectangle 471">
            <a:extLst>
              <a:ext uri="{FF2B5EF4-FFF2-40B4-BE49-F238E27FC236}">
                <a16:creationId xmlns:a16="http://schemas.microsoft.com/office/drawing/2014/main" id="{D009FFD3-F01B-4B02-BD81-7AF4F92B2036}"/>
              </a:ext>
            </a:extLst>
          </p:cNvPr>
          <p:cNvSpPr>
            <a:spLocks noChangeArrowheads="1"/>
          </p:cNvSpPr>
          <p:nvPr/>
        </p:nvSpPr>
        <p:spPr bwMode="auto">
          <a:xfrm>
            <a:off x="1601788" y="5316538"/>
            <a:ext cx="2495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b="1">
                <a:solidFill>
                  <a:srgbClr val="000000"/>
                </a:solidFill>
              </a:rPr>
              <a:t>Intra-abdominal fat area (cm</a:t>
            </a:r>
            <a:r>
              <a:rPr lang="fr-CA" altLang="fr-FR" sz="1400" b="1" baseline="30000">
                <a:solidFill>
                  <a:srgbClr val="000000"/>
                </a:solidFill>
              </a:rPr>
              <a:t>2</a:t>
            </a:r>
            <a:r>
              <a:rPr lang="fr-CA" altLang="fr-FR" sz="1400" b="1">
                <a:solidFill>
                  <a:srgbClr val="000000"/>
                </a:solidFill>
              </a:rPr>
              <a:t>)</a:t>
            </a:r>
            <a:endParaRPr lang="fr-CA" altLang="fr-FR" b="1"/>
          </a:p>
        </p:txBody>
      </p:sp>
      <p:sp>
        <p:nvSpPr>
          <p:cNvPr id="184804" name="Rectangle 484">
            <a:extLst>
              <a:ext uri="{FF2B5EF4-FFF2-40B4-BE49-F238E27FC236}">
                <a16:creationId xmlns:a16="http://schemas.microsoft.com/office/drawing/2014/main" id="{67DF1B26-A652-488B-80D5-5825BD22570D}"/>
              </a:ext>
            </a:extLst>
          </p:cNvPr>
          <p:cNvSpPr>
            <a:spLocks noChangeArrowheads="1"/>
          </p:cNvSpPr>
          <p:nvPr/>
        </p:nvSpPr>
        <p:spPr bwMode="auto">
          <a:xfrm>
            <a:off x="1209675" y="3784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(umol/min)</a:t>
            </a:r>
            <a:endParaRPr lang="fr-CA" altLang="fr-FR"/>
          </a:p>
        </p:txBody>
      </p:sp>
      <p:sp>
        <p:nvSpPr>
          <p:cNvPr id="184812" name="Rectangle 492">
            <a:extLst>
              <a:ext uri="{FF2B5EF4-FFF2-40B4-BE49-F238E27FC236}">
                <a16:creationId xmlns:a16="http://schemas.microsoft.com/office/drawing/2014/main" id="{81428684-4223-4A98-8797-9EE5C4FA22FC}"/>
              </a:ext>
            </a:extLst>
          </p:cNvPr>
          <p:cNvSpPr>
            <a:spLocks noChangeArrowheads="1"/>
          </p:cNvSpPr>
          <p:nvPr/>
        </p:nvSpPr>
        <p:spPr bwMode="auto">
          <a:xfrm>
            <a:off x="3081338" y="4183063"/>
            <a:ext cx="506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r=0.45</a:t>
            </a:r>
            <a:endParaRPr lang="fr-CA" altLang="fr-FR"/>
          </a:p>
        </p:txBody>
      </p:sp>
      <p:sp>
        <p:nvSpPr>
          <p:cNvPr id="184813" name="Rectangle 493">
            <a:extLst>
              <a:ext uri="{FF2B5EF4-FFF2-40B4-BE49-F238E27FC236}">
                <a16:creationId xmlns:a16="http://schemas.microsoft.com/office/drawing/2014/main" id="{F0B01066-563E-4377-8562-5D4C44D857A2}"/>
              </a:ext>
            </a:extLst>
          </p:cNvPr>
          <p:cNvSpPr>
            <a:spLocks noChangeArrowheads="1"/>
          </p:cNvSpPr>
          <p:nvPr/>
        </p:nvSpPr>
        <p:spPr bwMode="auto">
          <a:xfrm>
            <a:off x="3081338" y="4398963"/>
            <a:ext cx="546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p&lt;0.05</a:t>
            </a:r>
            <a:endParaRPr lang="fr-CA" altLang="fr-FR"/>
          </a:p>
        </p:txBody>
      </p:sp>
      <p:grpSp>
        <p:nvGrpSpPr>
          <p:cNvPr id="184818" name="Group 498">
            <a:extLst>
              <a:ext uri="{FF2B5EF4-FFF2-40B4-BE49-F238E27FC236}">
                <a16:creationId xmlns:a16="http://schemas.microsoft.com/office/drawing/2014/main" id="{65C3792E-BE90-4315-9953-74CD1D65D46C}"/>
              </a:ext>
            </a:extLst>
          </p:cNvPr>
          <p:cNvGrpSpPr>
            <a:grpSpLocks/>
          </p:cNvGrpSpPr>
          <p:nvPr/>
        </p:nvGrpSpPr>
        <p:grpSpPr bwMode="auto">
          <a:xfrm>
            <a:off x="1962150" y="1133475"/>
            <a:ext cx="1258888" cy="449263"/>
            <a:chOff x="1066" y="601"/>
            <a:chExt cx="793" cy="283"/>
          </a:xfrm>
        </p:grpSpPr>
        <p:sp>
          <p:nvSpPr>
            <p:cNvPr id="184816" name="Rectangle 496">
              <a:extLst>
                <a:ext uri="{FF2B5EF4-FFF2-40B4-BE49-F238E27FC236}">
                  <a16:creationId xmlns:a16="http://schemas.microsoft.com/office/drawing/2014/main" id="{DCAAC26A-3343-4A86-892B-36F148A83FEA}"/>
                </a:ext>
              </a:extLst>
            </p:cNvPr>
            <p:cNvSpPr>
              <a:spLocks noChangeArrowheads="1"/>
            </p:cNvSpPr>
            <p:nvPr/>
          </p:nvSpPr>
          <p:spPr bwMode="auto">
            <a:xfrm>
              <a:off x="1127" y="601"/>
              <a:ext cx="732" cy="2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ym typeface="Symbol" panose="05050102010706020507" pitchFamily="18" charset="2"/>
                </a:rPr>
                <a:t>Men</a:t>
              </a:r>
              <a:endParaRPr lang="fr-CA" altLang="fr-FR" b="1"/>
            </a:p>
          </p:txBody>
        </p:sp>
        <p:sp>
          <p:nvSpPr>
            <p:cNvPr id="184817" name="Rectangle 497">
              <a:extLst>
                <a:ext uri="{FF2B5EF4-FFF2-40B4-BE49-F238E27FC236}">
                  <a16:creationId xmlns:a16="http://schemas.microsoft.com/office/drawing/2014/main" id="{77384219-828C-47C1-A6AE-3976CC1CF1F0}"/>
                </a:ext>
              </a:extLst>
            </p:cNvPr>
            <p:cNvSpPr>
              <a:spLocks noChangeArrowheads="1"/>
            </p:cNvSpPr>
            <p:nvPr/>
          </p:nvSpPr>
          <p:spPr bwMode="auto">
            <a:xfrm>
              <a:off x="1066" y="601"/>
              <a:ext cx="121" cy="283"/>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84826" name="Line 506">
            <a:extLst>
              <a:ext uri="{FF2B5EF4-FFF2-40B4-BE49-F238E27FC236}">
                <a16:creationId xmlns:a16="http://schemas.microsoft.com/office/drawing/2014/main" id="{ABF73966-8F19-421C-B253-6429EBD04771}"/>
              </a:ext>
            </a:extLst>
          </p:cNvPr>
          <p:cNvSpPr>
            <a:spLocks noChangeShapeType="1"/>
          </p:cNvSpPr>
          <p:nvPr/>
        </p:nvSpPr>
        <p:spPr bwMode="auto">
          <a:xfrm>
            <a:off x="7346950" y="1700213"/>
            <a:ext cx="0" cy="329565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27" name="Line 507">
            <a:extLst>
              <a:ext uri="{FF2B5EF4-FFF2-40B4-BE49-F238E27FC236}">
                <a16:creationId xmlns:a16="http://schemas.microsoft.com/office/drawing/2014/main" id="{ED55832A-8AAF-42EB-A653-B1619B56B575}"/>
              </a:ext>
            </a:extLst>
          </p:cNvPr>
          <p:cNvSpPr>
            <a:spLocks noChangeShapeType="1"/>
          </p:cNvSpPr>
          <p:nvPr/>
        </p:nvSpPr>
        <p:spPr bwMode="auto">
          <a:xfrm flipH="1">
            <a:off x="7253288" y="1687513"/>
            <a:ext cx="96837"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28" name="Line 508">
            <a:extLst>
              <a:ext uri="{FF2B5EF4-FFF2-40B4-BE49-F238E27FC236}">
                <a16:creationId xmlns:a16="http://schemas.microsoft.com/office/drawing/2014/main" id="{0B7ED59A-E9BE-4B3A-B91B-471058B79DDB}"/>
              </a:ext>
            </a:extLst>
          </p:cNvPr>
          <p:cNvSpPr>
            <a:spLocks noChangeShapeType="1"/>
          </p:cNvSpPr>
          <p:nvPr/>
        </p:nvSpPr>
        <p:spPr bwMode="auto">
          <a:xfrm flipH="1">
            <a:off x="7253288" y="4995863"/>
            <a:ext cx="96837"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29" name="Line 509">
            <a:extLst>
              <a:ext uri="{FF2B5EF4-FFF2-40B4-BE49-F238E27FC236}">
                <a16:creationId xmlns:a16="http://schemas.microsoft.com/office/drawing/2014/main" id="{B7413C36-0194-423F-B323-91DFE4360249}"/>
              </a:ext>
            </a:extLst>
          </p:cNvPr>
          <p:cNvSpPr>
            <a:spLocks noChangeShapeType="1"/>
          </p:cNvSpPr>
          <p:nvPr/>
        </p:nvSpPr>
        <p:spPr bwMode="auto">
          <a:xfrm flipH="1">
            <a:off x="7253288" y="3341688"/>
            <a:ext cx="96837"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0" name="Line 510">
            <a:extLst>
              <a:ext uri="{FF2B5EF4-FFF2-40B4-BE49-F238E27FC236}">
                <a16:creationId xmlns:a16="http://schemas.microsoft.com/office/drawing/2014/main" id="{CD76C444-ECB0-4E59-8B54-70FE877A723B}"/>
              </a:ext>
            </a:extLst>
          </p:cNvPr>
          <p:cNvSpPr>
            <a:spLocks noChangeShapeType="1"/>
          </p:cNvSpPr>
          <p:nvPr/>
        </p:nvSpPr>
        <p:spPr bwMode="auto">
          <a:xfrm>
            <a:off x="7181850" y="3278188"/>
            <a:ext cx="0" cy="123825"/>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1" name="Line 511">
            <a:extLst>
              <a:ext uri="{FF2B5EF4-FFF2-40B4-BE49-F238E27FC236}">
                <a16:creationId xmlns:a16="http://schemas.microsoft.com/office/drawing/2014/main" id="{EBFBA374-A37C-403F-A57A-10F746FF1B95}"/>
              </a:ext>
            </a:extLst>
          </p:cNvPr>
          <p:cNvSpPr>
            <a:spLocks noChangeShapeType="1"/>
          </p:cNvSpPr>
          <p:nvPr/>
        </p:nvSpPr>
        <p:spPr bwMode="auto">
          <a:xfrm>
            <a:off x="5940425" y="3278188"/>
            <a:ext cx="0" cy="123825"/>
          </a:xfrm>
          <a:prstGeom prst="line">
            <a:avLst/>
          </a:prstGeom>
          <a:noFill/>
          <a:ln w="14288">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2" name="Line 512">
            <a:extLst>
              <a:ext uri="{FF2B5EF4-FFF2-40B4-BE49-F238E27FC236}">
                <a16:creationId xmlns:a16="http://schemas.microsoft.com/office/drawing/2014/main" id="{0C524CBF-06B5-4B54-8CF7-06B568674AA4}"/>
              </a:ext>
            </a:extLst>
          </p:cNvPr>
          <p:cNvSpPr>
            <a:spLocks noChangeShapeType="1"/>
          </p:cNvSpPr>
          <p:nvPr/>
        </p:nvSpPr>
        <p:spPr bwMode="auto">
          <a:xfrm>
            <a:off x="5321300" y="3300413"/>
            <a:ext cx="0" cy="87312"/>
          </a:xfrm>
          <a:prstGeom prst="line">
            <a:avLst/>
          </a:prstGeom>
          <a:noFill/>
          <a:ln w="14288">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3" name="Line 513">
            <a:extLst>
              <a:ext uri="{FF2B5EF4-FFF2-40B4-BE49-F238E27FC236}">
                <a16:creationId xmlns:a16="http://schemas.microsoft.com/office/drawing/2014/main" id="{CC063BAA-8A64-4024-92DF-5489B9FF1978}"/>
              </a:ext>
            </a:extLst>
          </p:cNvPr>
          <p:cNvSpPr>
            <a:spLocks noChangeShapeType="1"/>
          </p:cNvSpPr>
          <p:nvPr/>
        </p:nvSpPr>
        <p:spPr bwMode="auto">
          <a:xfrm>
            <a:off x="6567488" y="3300413"/>
            <a:ext cx="0" cy="87312"/>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4" name="Line 514">
            <a:extLst>
              <a:ext uri="{FF2B5EF4-FFF2-40B4-BE49-F238E27FC236}">
                <a16:creationId xmlns:a16="http://schemas.microsoft.com/office/drawing/2014/main" id="{A2651E9F-826F-41D1-8696-95970E14C4C1}"/>
              </a:ext>
            </a:extLst>
          </p:cNvPr>
          <p:cNvSpPr>
            <a:spLocks noChangeShapeType="1"/>
          </p:cNvSpPr>
          <p:nvPr/>
        </p:nvSpPr>
        <p:spPr bwMode="auto">
          <a:xfrm>
            <a:off x="4703763" y="3278188"/>
            <a:ext cx="0" cy="123825"/>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5" name="Line 515">
            <a:extLst>
              <a:ext uri="{FF2B5EF4-FFF2-40B4-BE49-F238E27FC236}">
                <a16:creationId xmlns:a16="http://schemas.microsoft.com/office/drawing/2014/main" id="{7D87BCBC-1382-4530-A79B-1E38A0C7A712}"/>
              </a:ext>
            </a:extLst>
          </p:cNvPr>
          <p:cNvSpPr>
            <a:spLocks noChangeShapeType="1"/>
          </p:cNvSpPr>
          <p:nvPr/>
        </p:nvSpPr>
        <p:spPr bwMode="auto">
          <a:xfrm flipH="1">
            <a:off x="4710113" y="3341688"/>
            <a:ext cx="2468562"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6" name="Line 516">
            <a:extLst>
              <a:ext uri="{FF2B5EF4-FFF2-40B4-BE49-F238E27FC236}">
                <a16:creationId xmlns:a16="http://schemas.microsoft.com/office/drawing/2014/main" id="{20A92D83-9719-4719-B60F-EAD8C671334E}"/>
              </a:ext>
            </a:extLst>
          </p:cNvPr>
          <p:cNvSpPr>
            <a:spLocks noChangeShapeType="1"/>
          </p:cNvSpPr>
          <p:nvPr/>
        </p:nvSpPr>
        <p:spPr bwMode="auto">
          <a:xfrm flipH="1">
            <a:off x="7294563" y="4167188"/>
            <a:ext cx="55562"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7" name="Line 517">
            <a:extLst>
              <a:ext uri="{FF2B5EF4-FFF2-40B4-BE49-F238E27FC236}">
                <a16:creationId xmlns:a16="http://schemas.microsoft.com/office/drawing/2014/main" id="{98D86796-01AE-4AD4-BDB6-9D8DC3601CE5}"/>
              </a:ext>
            </a:extLst>
          </p:cNvPr>
          <p:cNvSpPr>
            <a:spLocks noChangeShapeType="1"/>
          </p:cNvSpPr>
          <p:nvPr/>
        </p:nvSpPr>
        <p:spPr bwMode="auto">
          <a:xfrm flipH="1">
            <a:off x="7294563" y="2513013"/>
            <a:ext cx="55562" cy="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CA"/>
          </a:p>
        </p:txBody>
      </p:sp>
      <p:sp>
        <p:nvSpPr>
          <p:cNvPr id="184838" name="Rectangle 518">
            <a:extLst>
              <a:ext uri="{FF2B5EF4-FFF2-40B4-BE49-F238E27FC236}">
                <a16:creationId xmlns:a16="http://schemas.microsoft.com/office/drawing/2014/main" id="{F718463B-D5F7-4AA0-BDAC-55E2A9F1D14B}"/>
              </a:ext>
            </a:extLst>
          </p:cNvPr>
          <p:cNvSpPr>
            <a:spLocks noChangeArrowheads="1"/>
          </p:cNvSpPr>
          <p:nvPr/>
        </p:nvSpPr>
        <p:spPr bwMode="auto">
          <a:xfrm>
            <a:off x="4662488" y="347662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0</a:t>
            </a:r>
            <a:endParaRPr lang="fr-CA" altLang="fr-FR"/>
          </a:p>
        </p:txBody>
      </p:sp>
      <p:sp>
        <p:nvSpPr>
          <p:cNvPr id="184839" name="Rectangle 519">
            <a:extLst>
              <a:ext uri="{FF2B5EF4-FFF2-40B4-BE49-F238E27FC236}">
                <a16:creationId xmlns:a16="http://schemas.microsoft.com/office/drawing/2014/main" id="{14AEEFDB-A03F-4AB5-B082-A57A8F7B10AF}"/>
              </a:ext>
            </a:extLst>
          </p:cNvPr>
          <p:cNvSpPr>
            <a:spLocks noChangeArrowheads="1"/>
          </p:cNvSpPr>
          <p:nvPr/>
        </p:nvSpPr>
        <p:spPr bwMode="auto">
          <a:xfrm>
            <a:off x="7429500" y="324008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0</a:t>
            </a:r>
            <a:endParaRPr lang="fr-CA" altLang="fr-FR"/>
          </a:p>
        </p:txBody>
      </p:sp>
      <p:sp>
        <p:nvSpPr>
          <p:cNvPr id="184840" name="Rectangle 520">
            <a:extLst>
              <a:ext uri="{FF2B5EF4-FFF2-40B4-BE49-F238E27FC236}">
                <a16:creationId xmlns:a16="http://schemas.microsoft.com/office/drawing/2014/main" id="{26107EE2-DA2C-4330-9B93-86598BC7048F}"/>
              </a:ext>
            </a:extLst>
          </p:cNvPr>
          <p:cNvSpPr>
            <a:spLocks noChangeArrowheads="1"/>
          </p:cNvSpPr>
          <p:nvPr/>
        </p:nvSpPr>
        <p:spPr bwMode="auto">
          <a:xfrm>
            <a:off x="7434263" y="15986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50</a:t>
            </a:r>
            <a:endParaRPr lang="fr-CA" altLang="fr-FR"/>
          </a:p>
        </p:txBody>
      </p:sp>
      <p:sp>
        <p:nvSpPr>
          <p:cNvPr id="184841" name="Rectangle 521">
            <a:extLst>
              <a:ext uri="{FF2B5EF4-FFF2-40B4-BE49-F238E27FC236}">
                <a16:creationId xmlns:a16="http://schemas.microsoft.com/office/drawing/2014/main" id="{E5EB6305-8DEF-4701-BAA3-C685C218DBAE}"/>
              </a:ext>
            </a:extLst>
          </p:cNvPr>
          <p:cNvSpPr>
            <a:spLocks noChangeArrowheads="1"/>
          </p:cNvSpPr>
          <p:nvPr/>
        </p:nvSpPr>
        <p:spPr bwMode="auto">
          <a:xfrm>
            <a:off x="7378700" y="4903788"/>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-50</a:t>
            </a:r>
            <a:endParaRPr lang="fr-CA" altLang="fr-FR"/>
          </a:p>
        </p:txBody>
      </p:sp>
      <p:sp>
        <p:nvSpPr>
          <p:cNvPr id="184842" name="Rectangle 522">
            <a:extLst>
              <a:ext uri="{FF2B5EF4-FFF2-40B4-BE49-F238E27FC236}">
                <a16:creationId xmlns:a16="http://schemas.microsoft.com/office/drawing/2014/main" id="{1620E92F-86D7-48C4-BC4E-3599997703D2}"/>
              </a:ext>
            </a:extLst>
          </p:cNvPr>
          <p:cNvSpPr>
            <a:spLocks noChangeArrowheads="1"/>
          </p:cNvSpPr>
          <p:nvPr/>
        </p:nvSpPr>
        <p:spPr bwMode="auto">
          <a:xfrm>
            <a:off x="7002463" y="347662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a:solidFill>
                  <a:srgbClr val="000000"/>
                </a:solidFill>
                <a:latin typeface="Myriad Roman" charset="0"/>
              </a:rPr>
              <a:t>300</a:t>
            </a:r>
            <a:endParaRPr lang="fr-CA" altLang="fr-FR"/>
          </a:p>
        </p:txBody>
      </p:sp>
      <p:sp>
        <p:nvSpPr>
          <p:cNvPr id="184844" name="Oval 524">
            <a:extLst>
              <a:ext uri="{FF2B5EF4-FFF2-40B4-BE49-F238E27FC236}">
                <a16:creationId xmlns:a16="http://schemas.microsoft.com/office/drawing/2014/main" id="{9CF36E57-41E1-4ACB-BE56-3DB7DF6E626D}"/>
              </a:ext>
            </a:extLst>
          </p:cNvPr>
          <p:cNvSpPr>
            <a:spLocks noChangeArrowheads="1"/>
          </p:cNvSpPr>
          <p:nvPr/>
        </p:nvSpPr>
        <p:spPr bwMode="auto">
          <a:xfrm>
            <a:off x="5535613" y="2157413"/>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46" name="Oval 526">
            <a:extLst>
              <a:ext uri="{FF2B5EF4-FFF2-40B4-BE49-F238E27FC236}">
                <a16:creationId xmlns:a16="http://schemas.microsoft.com/office/drawing/2014/main" id="{0FC329B4-43E6-4091-8011-37A95AD5D63A}"/>
              </a:ext>
            </a:extLst>
          </p:cNvPr>
          <p:cNvSpPr>
            <a:spLocks noChangeArrowheads="1"/>
          </p:cNvSpPr>
          <p:nvPr/>
        </p:nvSpPr>
        <p:spPr bwMode="auto">
          <a:xfrm>
            <a:off x="4816475" y="2389188"/>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48" name="Oval 528">
            <a:extLst>
              <a:ext uri="{FF2B5EF4-FFF2-40B4-BE49-F238E27FC236}">
                <a16:creationId xmlns:a16="http://schemas.microsoft.com/office/drawing/2014/main" id="{51F502BC-5E4C-4A77-8470-C4271EEA43C5}"/>
              </a:ext>
            </a:extLst>
          </p:cNvPr>
          <p:cNvSpPr>
            <a:spLocks noChangeArrowheads="1"/>
          </p:cNvSpPr>
          <p:nvPr/>
        </p:nvSpPr>
        <p:spPr bwMode="auto">
          <a:xfrm>
            <a:off x="5157788" y="2559050"/>
            <a:ext cx="107950"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50" name="Oval 530">
            <a:extLst>
              <a:ext uri="{FF2B5EF4-FFF2-40B4-BE49-F238E27FC236}">
                <a16:creationId xmlns:a16="http://schemas.microsoft.com/office/drawing/2014/main" id="{91C56F1B-C102-4140-A476-673355D2F719}"/>
              </a:ext>
            </a:extLst>
          </p:cNvPr>
          <p:cNvSpPr>
            <a:spLocks noChangeArrowheads="1"/>
          </p:cNvSpPr>
          <p:nvPr/>
        </p:nvSpPr>
        <p:spPr bwMode="auto">
          <a:xfrm>
            <a:off x="5175250" y="2644775"/>
            <a:ext cx="106363"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52" name="Oval 532">
            <a:extLst>
              <a:ext uri="{FF2B5EF4-FFF2-40B4-BE49-F238E27FC236}">
                <a16:creationId xmlns:a16="http://schemas.microsoft.com/office/drawing/2014/main" id="{D34E3B5F-55E8-4D65-96A3-EE09AD56FA58}"/>
              </a:ext>
            </a:extLst>
          </p:cNvPr>
          <p:cNvSpPr>
            <a:spLocks noChangeArrowheads="1"/>
          </p:cNvSpPr>
          <p:nvPr/>
        </p:nvSpPr>
        <p:spPr bwMode="auto">
          <a:xfrm>
            <a:off x="4860925" y="2625725"/>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54" name="Oval 534">
            <a:extLst>
              <a:ext uri="{FF2B5EF4-FFF2-40B4-BE49-F238E27FC236}">
                <a16:creationId xmlns:a16="http://schemas.microsoft.com/office/drawing/2014/main" id="{77074A9C-AF93-49AE-BA77-BBFD98387E58}"/>
              </a:ext>
            </a:extLst>
          </p:cNvPr>
          <p:cNvSpPr>
            <a:spLocks noChangeArrowheads="1"/>
          </p:cNvSpPr>
          <p:nvPr/>
        </p:nvSpPr>
        <p:spPr bwMode="auto">
          <a:xfrm>
            <a:off x="4868863" y="2730500"/>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56" name="Oval 536">
            <a:extLst>
              <a:ext uri="{FF2B5EF4-FFF2-40B4-BE49-F238E27FC236}">
                <a16:creationId xmlns:a16="http://schemas.microsoft.com/office/drawing/2014/main" id="{BF7C4B3D-8E88-408A-B33E-89B56CDF3449}"/>
              </a:ext>
            </a:extLst>
          </p:cNvPr>
          <p:cNvSpPr>
            <a:spLocks noChangeArrowheads="1"/>
          </p:cNvSpPr>
          <p:nvPr/>
        </p:nvSpPr>
        <p:spPr bwMode="auto">
          <a:xfrm>
            <a:off x="4781550" y="3011488"/>
            <a:ext cx="104775" cy="106362"/>
          </a:xfrm>
          <a:prstGeom prst="ellipse">
            <a:avLst/>
          </a:prstGeom>
          <a:solidFill>
            <a:srgbClr val="0033CC"/>
          </a:solidFill>
          <a:ln w="14288">
            <a:solidFill>
              <a:srgbClr val="0033CC"/>
            </a:solidFill>
            <a:miter lim="800000"/>
            <a:headEnd/>
            <a:tailEnd/>
          </a:ln>
        </p:spPr>
        <p:txBody>
          <a:bodyPr/>
          <a:lstStyle/>
          <a:p>
            <a:endParaRPr lang="fr-CA"/>
          </a:p>
        </p:txBody>
      </p:sp>
      <p:sp>
        <p:nvSpPr>
          <p:cNvPr id="184860" name="Oval 540">
            <a:extLst>
              <a:ext uri="{FF2B5EF4-FFF2-40B4-BE49-F238E27FC236}">
                <a16:creationId xmlns:a16="http://schemas.microsoft.com/office/drawing/2014/main" id="{0DC7500A-C953-4BB5-B665-2DA428DB6ADB}"/>
              </a:ext>
            </a:extLst>
          </p:cNvPr>
          <p:cNvSpPr>
            <a:spLocks noChangeArrowheads="1"/>
          </p:cNvSpPr>
          <p:nvPr/>
        </p:nvSpPr>
        <p:spPr bwMode="auto">
          <a:xfrm>
            <a:off x="5048250" y="3211513"/>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62" name="Oval 542">
            <a:extLst>
              <a:ext uri="{FF2B5EF4-FFF2-40B4-BE49-F238E27FC236}">
                <a16:creationId xmlns:a16="http://schemas.microsoft.com/office/drawing/2014/main" id="{D9EDA18F-5E90-45E1-85D9-335E977922A7}"/>
              </a:ext>
            </a:extLst>
          </p:cNvPr>
          <p:cNvSpPr>
            <a:spLocks noChangeArrowheads="1"/>
          </p:cNvSpPr>
          <p:nvPr/>
        </p:nvSpPr>
        <p:spPr bwMode="auto">
          <a:xfrm>
            <a:off x="5010150" y="3282950"/>
            <a:ext cx="106363"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64" name="Oval 544">
            <a:extLst>
              <a:ext uri="{FF2B5EF4-FFF2-40B4-BE49-F238E27FC236}">
                <a16:creationId xmlns:a16="http://schemas.microsoft.com/office/drawing/2014/main" id="{15467493-1C62-44BF-B88F-4B035FCDE37C}"/>
              </a:ext>
            </a:extLst>
          </p:cNvPr>
          <p:cNvSpPr>
            <a:spLocks noChangeArrowheads="1"/>
          </p:cNvSpPr>
          <p:nvPr/>
        </p:nvSpPr>
        <p:spPr bwMode="auto">
          <a:xfrm>
            <a:off x="4946650" y="3382963"/>
            <a:ext cx="104775" cy="106362"/>
          </a:xfrm>
          <a:prstGeom prst="ellipse">
            <a:avLst/>
          </a:prstGeom>
          <a:solidFill>
            <a:srgbClr val="0033CC"/>
          </a:solidFill>
          <a:ln w="14288">
            <a:solidFill>
              <a:srgbClr val="0033CC"/>
            </a:solidFill>
            <a:miter lim="800000"/>
            <a:headEnd/>
            <a:tailEnd/>
          </a:ln>
        </p:spPr>
        <p:txBody>
          <a:bodyPr/>
          <a:lstStyle/>
          <a:p>
            <a:endParaRPr lang="fr-CA"/>
          </a:p>
        </p:txBody>
      </p:sp>
      <p:sp>
        <p:nvSpPr>
          <p:cNvPr id="184866" name="Oval 546">
            <a:extLst>
              <a:ext uri="{FF2B5EF4-FFF2-40B4-BE49-F238E27FC236}">
                <a16:creationId xmlns:a16="http://schemas.microsoft.com/office/drawing/2014/main" id="{70982472-6AD5-4F39-88C4-EB82AB8B9625}"/>
              </a:ext>
            </a:extLst>
          </p:cNvPr>
          <p:cNvSpPr>
            <a:spLocks noChangeArrowheads="1"/>
          </p:cNvSpPr>
          <p:nvPr/>
        </p:nvSpPr>
        <p:spPr bwMode="auto">
          <a:xfrm>
            <a:off x="5045075" y="3376613"/>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68" name="Oval 548">
            <a:extLst>
              <a:ext uri="{FF2B5EF4-FFF2-40B4-BE49-F238E27FC236}">
                <a16:creationId xmlns:a16="http://schemas.microsoft.com/office/drawing/2014/main" id="{224AEF9E-9EBE-462D-A0B2-6C275C14536D}"/>
              </a:ext>
            </a:extLst>
          </p:cNvPr>
          <p:cNvSpPr>
            <a:spLocks noChangeArrowheads="1"/>
          </p:cNvSpPr>
          <p:nvPr/>
        </p:nvSpPr>
        <p:spPr bwMode="auto">
          <a:xfrm>
            <a:off x="4935538" y="3454400"/>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70" name="Oval 550">
            <a:extLst>
              <a:ext uri="{FF2B5EF4-FFF2-40B4-BE49-F238E27FC236}">
                <a16:creationId xmlns:a16="http://schemas.microsoft.com/office/drawing/2014/main" id="{43DD6FB0-19A3-41AC-8470-9AACB6751507}"/>
              </a:ext>
            </a:extLst>
          </p:cNvPr>
          <p:cNvSpPr>
            <a:spLocks noChangeArrowheads="1"/>
          </p:cNvSpPr>
          <p:nvPr/>
        </p:nvSpPr>
        <p:spPr bwMode="auto">
          <a:xfrm>
            <a:off x="5153025" y="3346450"/>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72" name="Oval 552">
            <a:extLst>
              <a:ext uri="{FF2B5EF4-FFF2-40B4-BE49-F238E27FC236}">
                <a16:creationId xmlns:a16="http://schemas.microsoft.com/office/drawing/2014/main" id="{7872F3A9-2949-4C97-8E62-B7D0F49FD39D}"/>
              </a:ext>
            </a:extLst>
          </p:cNvPr>
          <p:cNvSpPr>
            <a:spLocks noChangeArrowheads="1"/>
          </p:cNvSpPr>
          <p:nvPr/>
        </p:nvSpPr>
        <p:spPr bwMode="auto">
          <a:xfrm>
            <a:off x="4954588" y="3544888"/>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74" name="Oval 554">
            <a:extLst>
              <a:ext uri="{FF2B5EF4-FFF2-40B4-BE49-F238E27FC236}">
                <a16:creationId xmlns:a16="http://schemas.microsoft.com/office/drawing/2014/main" id="{5C2E0A6A-A7F4-4E93-932D-6AAD966BF5A2}"/>
              </a:ext>
            </a:extLst>
          </p:cNvPr>
          <p:cNvSpPr>
            <a:spLocks noChangeArrowheads="1"/>
          </p:cNvSpPr>
          <p:nvPr/>
        </p:nvSpPr>
        <p:spPr bwMode="auto">
          <a:xfrm>
            <a:off x="4875213" y="3638550"/>
            <a:ext cx="106362"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76" name="Oval 556">
            <a:extLst>
              <a:ext uri="{FF2B5EF4-FFF2-40B4-BE49-F238E27FC236}">
                <a16:creationId xmlns:a16="http://schemas.microsoft.com/office/drawing/2014/main" id="{81CE94FD-89A9-43BD-95E6-2B406C5C502B}"/>
              </a:ext>
            </a:extLst>
          </p:cNvPr>
          <p:cNvSpPr>
            <a:spLocks noChangeArrowheads="1"/>
          </p:cNvSpPr>
          <p:nvPr/>
        </p:nvSpPr>
        <p:spPr bwMode="auto">
          <a:xfrm>
            <a:off x="4811713" y="3833813"/>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78" name="Oval 558">
            <a:extLst>
              <a:ext uri="{FF2B5EF4-FFF2-40B4-BE49-F238E27FC236}">
                <a16:creationId xmlns:a16="http://schemas.microsoft.com/office/drawing/2014/main" id="{DD09675D-0E21-414C-A49A-E5C74A8D84CF}"/>
              </a:ext>
            </a:extLst>
          </p:cNvPr>
          <p:cNvSpPr>
            <a:spLocks noChangeArrowheads="1"/>
          </p:cNvSpPr>
          <p:nvPr/>
        </p:nvSpPr>
        <p:spPr bwMode="auto">
          <a:xfrm>
            <a:off x="4808538" y="3871913"/>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80" name="Oval 560">
            <a:extLst>
              <a:ext uri="{FF2B5EF4-FFF2-40B4-BE49-F238E27FC236}">
                <a16:creationId xmlns:a16="http://schemas.microsoft.com/office/drawing/2014/main" id="{976A75E1-69C9-43F5-BFBC-393D4F5452BB}"/>
              </a:ext>
            </a:extLst>
          </p:cNvPr>
          <p:cNvSpPr>
            <a:spLocks noChangeArrowheads="1"/>
          </p:cNvSpPr>
          <p:nvPr/>
        </p:nvSpPr>
        <p:spPr bwMode="auto">
          <a:xfrm>
            <a:off x="5164138" y="3665538"/>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82" name="Oval 562">
            <a:extLst>
              <a:ext uri="{FF2B5EF4-FFF2-40B4-BE49-F238E27FC236}">
                <a16:creationId xmlns:a16="http://schemas.microsoft.com/office/drawing/2014/main" id="{AC7805F4-5D9F-4A9C-84CF-1174D1CF1DFA}"/>
              </a:ext>
            </a:extLst>
          </p:cNvPr>
          <p:cNvSpPr>
            <a:spLocks noChangeArrowheads="1"/>
          </p:cNvSpPr>
          <p:nvPr/>
        </p:nvSpPr>
        <p:spPr bwMode="auto">
          <a:xfrm>
            <a:off x="5318125" y="3717925"/>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84" name="Oval 564">
            <a:extLst>
              <a:ext uri="{FF2B5EF4-FFF2-40B4-BE49-F238E27FC236}">
                <a16:creationId xmlns:a16="http://schemas.microsoft.com/office/drawing/2014/main" id="{8B6DA1EA-06CE-41C3-AB65-2B6AF1E7DF08}"/>
              </a:ext>
            </a:extLst>
          </p:cNvPr>
          <p:cNvSpPr>
            <a:spLocks noChangeArrowheads="1"/>
          </p:cNvSpPr>
          <p:nvPr/>
        </p:nvSpPr>
        <p:spPr bwMode="auto">
          <a:xfrm>
            <a:off x="5667375" y="3773488"/>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86" name="Oval 566">
            <a:extLst>
              <a:ext uri="{FF2B5EF4-FFF2-40B4-BE49-F238E27FC236}">
                <a16:creationId xmlns:a16="http://schemas.microsoft.com/office/drawing/2014/main" id="{84634837-AC6B-4146-BA4C-26A6F8E3ACBB}"/>
              </a:ext>
            </a:extLst>
          </p:cNvPr>
          <p:cNvSpPr>
            <a:spLocks noChangeArrowheads="1"/>
          </p:cNvSpPr>
          <p:nvPr/>
        </p:nvSpPr>
        <p:spPr bwMode="auto">
          <a:xfrm>
            <a:off x="6049963" y="3735388"/>
            <a:ext cx="104775" cy="106362"/>
          </a:xfrm>
          <a:prstGeom prst="ellipse">
            <a:avLst/>
          </a:prstGeom>
          <a:solidFill>
            <a:srgbClr val="0033CC"/>
          </a:solidFill>
          <a:ln w="14351">
            <a:solidFill>
              <a:srgbClr val="0033CC"/>
            </a:solidFill>
            <a:miter lim="800000"/>
            <a:headEnd/>
            <a:tailEnd/>
          </a:ln>
        </p:spPr>
        <p:txBody>
          <a:bodyPr/>
          <a:lstStyle/>
          <a:p>
            <a:endParaRPr lang="fr-CA"/>
          </a:p>
        </p:txBody>
      </p:sp>
      <p:sp>
        <p:nvSpPr>
          <p:cNvPr id="184888" name="Oval 568">
            <a:extLst>
              <a:ext uri="{FF2B5EF4-FFF2-40B4-BE49-F238E27FC236}">
                <a16:creationId xmlns:a16="http://schemas.microsoft.com/office/drawing/2014/main" id="{C3D0B3E9-9649-485E-A091-F3FBA90EF9D9}"/>
              </a:ext>
            </a:extLst>
          </p:cNvPr>
          <p:cNvSpPr>
            <a:spLocks noChangeArrowheads="1"/>
          </p:cNvSpPr>
          <p:nvPr/>
        </p:nvSpPr>
        <p:spPr bwMode="auto">
          <a:xfrm>
            <a:off x="5243513" y="4167188"/>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90" name="Oval 570">
            <a:extLst>
              <a:ext uri="{FF2B5EF4-FFF2-40B4-BE49-F238E27FC236}">
                <a16:creationId xmlns:a16="http://schemas.microsoft.com/office/drawing/2014/main" id="{B6A4990A-13B9-4D09-B993-5AB69B35897E}"/>
              </a:ext>
            </a:extLst>
          </p:cNvPr>
          <p:cNvSpPr>
            <a:spLocks noChangeArrowheads="1"/>
          </p:cNvSpPr>
          <p:nvPr/>
        </p:nvSpPr>
        <p:spPr bwMode="auto">
          <a:xfrm>
            <a:off x="4940300" y="4587875"/>
            <a:ext cx="104775" cy="104775"/>
          </a:xfrm>
          <a:prstGeom prst="ellipse">
            <a:avLst/>
          </a:prstGeom>
          <a:solidFill>
            <a:srgbClr val="0033CC"/>
          </a:solidFill>
          <a:ln w="14288">
            <a:solidFill>
              <a:srgbClr val="0033CC"/>
            </a:solidFill>
            <a:miter lim="800000"/>
            <a:headEnd/>
            <a:tailEnd/>
          </a:ln>
        </p:spPr>
        <p:txBody>
          <a:bodyPr/>
          <a:lstStyle/>
          <a:p>
            <a:endParaRPr lang="fr-CA"/>
          </a:p>
        </p:txBody>
      </p:sp>
      <p:sp>
        <p:nvSpPr>
          <p:cNvPr id="184894" name="Rectangle 574">
            <a:extLst>
              <a:ext uri="{FF2B5EF4-FFF2-40B4-BE49-F238E27FC236}">
                <a16:creationId xmlns:a16="http://schemas.microsoft.com/office/drawing/2014/main" id="{C62A50DE-8452-4253-9620-EFD953651D60}"/>
              </a:ext>
            </a:extLst>
          </p:cNvPr>
          <p:cNvSpPr>
            <a:spLocks noChangeArrowheads="1"/>
          </p:cNvSpPr>
          <p:nvPr/>
        </p:nvSpPr>
        <p:spPr bwMode="auto">
          <a:xfrm>
            <a:off x="7635875" y="235743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R</a:t>
            </a:r>
            <a:endParaRPr lang="fr-CA" altLang="fr-FR"/>
          </a:p>
        </p:txBody>
      </p:sp>
      <p:sp>
        <p:nvSpPr>
          <p:cNvPr id="184895" name="Rectangle 575">
            <a:extLst>
              <a:ext uri="{FF2B5EF4-FFF2-40B4-BE49-F238E27FC236}">
                <a16:creationId xmlns:a16="http://schemas.microsoft.com/office/drawing/2014/main" id="{4704F67D-B693-41E0-8E88-16AAA0745C1A}"/>
              </a:ext>
            </a:extLst>
          </p:cNvPr>
          <p:cNvSpPr>
            <a:spLocks noChangeArrowheads="1"/>
          </p:cNvSpPr>
          <p:nvPr/>
        </p:nvSpPr>
        <p:spPr bwMode="auto">
          <a:xfrm>
            <a:off x="7635875" y="24542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esidual palmit</a:t>
            </a:r>
            <a:endParaRPr lang="fr-CA" altLang="fr-FR"/>
          </a:p>
        </p:txBody>
      </p:sp>
      <p:sp>
        <p:nvSpPr>
          <p:cNvPr id="184896" name="Rectangle 576">
            <a:extLst>
              <a:ext uri="{FF2B5EF4-FFF2-40B4-BE49-F238E27FC236}">
                <a16:creationId xmlns:a16="http://schemas.microsoft.com/office/drawing/2014/main" id="{0844ED4A-B835-4992-9ECC-83D2EA0B90CE}"/>
              </a:ext>
            </a:extLst>
          </p:cNvPr>
          <p:cNvSpPr>
            <a:spLocks noChangeArrowheads="1"/>
          </p:cNvSpPr>
          <p:nvPr/>
        </p:nvSpPr>
        <p:spPr bwMode="auto">
          <a:xfrm>
            <a:off x="7635875" y="35052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a</a:t>
            </a:r>
            <a:endParaRPr lang="fr-CA" altLang="fr-FR"/>
          </a:p>
        </p:txBody>
      </p:sp>
      <p:sp>
        <p:nvSpPr>
          <p:cNvPr id="184897" name="Rectangle 577">
            <a:extLst>
              <a:ext uri="{FF2B5EF4-FFF2-40B4-BE49-F238E27FC236}">
                <a16:creationId xmlns:a16="http://schemas.microsoft.com/office/drawing/2014/main" id="{2ADA0232-D88E-4C28-86E3-6093C664042C}"/>
              </a:ext>
            </a:extLst>
          </p:cNvPr>
          <p:cNvSpPr>
            <a:spLocks noChangeArrowheads="1"/>
          </p:cNvSpPr>
          <p:nvPr/>
        </p:nvSpPr>
        <p:spPr bwMode="auto">
          <a:xfrm>
            <a:off x="7635875" y="35909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t</a:t>
            </a:r>
            <a:endParaRPr lang="fr-CA" altLang="fr-FR"/>
          </a:p>
        </p:txBody>
      </p:sp>
      <p:sp>
        <p:nvSpPr>
          <p:cNvPr id="184898" name="Rectangle 578">
            <a:extLst>
              <a:ext uri="{FF2B5EF4-FFF2-40B4-BE49-F238E27FC236}">
                <a16:creationId xmlns:a16="http://schemas.microsoft.com/office/drawing/2014/main" id="{E606A6B5-E296-4313-8D1A-2D75CD7F9B60}"/>
              </a:ext>
            </a:extLst>
          </p:cNvPr>
          <p:cNvSpPr>
            <a:spLocks noChangeArrowheads="1"/>
          </p:cNvSpPr>
          <p:nvPr/>
        </p:nvSpPr>
        <p:spPr bwMode="auto">
          <a:xfrm>
            <a:off x="7635875" y="36496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e</a:t>
            </a:r>
            <a:endParaRPr lang="fr-CA" altLang="fr-FR"/>
          </a:p>
        </p:txBody>
      </p:sp>
      <p:sp>
        <p:nvSpPr>
          <p:cNvPr id="184899" name="Rectangle 579">
            <a:extLst>
              <a:ext uri="{FF2B5EF4-FFF2-40B4-BE49-F238E27FC236}">
                <a16:creationId xmlns:a16="http://schemas.microsoft.com/office/drawing/2014/main" id="{9F2BBC0E-E867-4E57-91AE-2EC90D0F7752}"/>
              </a:ext>
            </a:extLst>
          </p:cNvPr>
          <p:cNvSpPr>
            <a:spLocks noChangeArrowheads="1"/>
          </p:cNvSpPr>
          <p:nvPr/>
        </p:nvSpPr>
        <p:spPr bwMode="auto">
          <a:xfrm>
            <a:off x="7635875" y="37782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r</a:t>
            </a:r>
            <a:endParaRPr lang="fr-CA" altLang="fr-FR"/>
          </a:p>
        </p:txBody>
      </p:sp>
      <p:sp>
        <p:nvSpPr>
          <p:cNvPr id="184900" name="Rectangle 580">
            <a:extLst>
              <a:ext uri="{FF2B5EF4-FFF2-40B4-BE49-F238E27FC236}">
                <a16:creationId xmlns:a16="http://schemas.microsoft.com/office/drawing/2014/main" id="{F95F1EF5-C3D3-4FAB-932F-62169FEA8E8A}"/>
              </a:ext>
            </a:extLst>
          </p:cNvPr>
          <p:cNvSpPr>
            <a:spLocks noChangeArrowheads="1"/>
          </p:cNvSpPr>
          <p:nvPr/>
        </p:nvSpPr>
        <p:spPr bwMode="auto">
          <a:xfrm>
            <a:off x="7635875" y="38354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a:solidFill>
                  <a:srgbClr val="000000"/>
                </a:solidFill>
                <a:latin typeface="Myriad Roman" charset="0"/>
              </a:rPr>
              <a:t>elease</a:t>
            </a:r>
            <a:endParaRPr lang="fr-CA" altLang="fr-FR"/>
          </a:p>
        </p:txBody>
      </p:sp>
      <p:grpSp>
        <p:nvGrpSpPr>
          <p:cNvPr id="184901" name="Group 581">
            <a:extLst>
              <a:ext uri="{FF2B5EF4-FFF2-40B4-BE49-F238E27FC236}">
                <a16:creationId xmlns:a16="http://schemas.microsoft.com/office/drawing/2014/main" id="{4CC4648B-AD3E-4324-A887-62F0370EF8DD}"/>
              </a:ext>
            </a:extLst>
          </p:cNvPr>
          <p:cNvGrpSpPr>
            <a:grpSpLocks/>
          </p:cNvGrpSpPr>
          <p:nvPr/>
        </p:nvGrpSpPr>
        <p:grpSpPr bwMode="auto">
          <a:xfrm>
            <a:off x="5653088" y="1133475"/>
            <a:ext cx="1258887" cy="449263"/>
            <a:chOff x="1066" y="601"/>
            <a:chExt cx="793" cy="283"/>
          </a:xfrm>
        </p:grpSpPr>
        <p:sp>
          <p:nvSpPr>
            <p:cNvPr id="184902" name="Rectangle 582">
              <a:extLst>
                <a:ext uri="{FF2B5EF4-FFF2-40B4-BE49-F238E27FC236}">
                  <a16:creationId xmlns:a16="http://schemas.microsoft.com/office/drawing/2014/main" id="{19B779AC-71CB-4042-85B7-3237BD5782A3}"/>
                </a:ext>
              </a:extLst>
            </p:cNvPr>
            <p:cNvSpPr>
              <a:spLocks noChangeArrowheads="1"/>
            </p:cNvSpPr>
            <p:nvPr/>
          </p:nvSpPr>
          <p:spPr bwMode="auto">
            <a:xfrm>
              <a:off x="1127" y="601"/>
              <a:ext cx="732" cy="2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ym typeface="Symbol" panose="05050102010706020507" pitchFamily="18" charset="2"/>
                </a:rPr>
                <a:t>Women</a:t>
              </a:r>
              <a:endParaRPr lang="fr-CA" altLang="fr-FR" b="1"/>
            </a:p>
          </p:txBody>
        </p:sp>
        <p:sp>
          <p:nvSpPr>
            <p:cNvPr id="184903" name="Rectangle 583">
              <a:extLst>
                <a:ext uri="{FF2B5EF4-FFF2-40B4-BE49-F238E27FC236}">
                  <a16:creationId xmlns:a16="http://schemas.microsoft.com/office/drawing/2014/main" id="{1686E53F-78F5-47CA-BC8D-0AD2E220305D}"/>
                </a:ext>
              </a:extLst>
            </p:cNvPr>
            <p:cNvSpPr>
              <a:spLocks noChangeArrowheads="1"/>
            </p:cNvSpPr>
            <p:nvPr/>
          </p:nvSpPr>
          <p:spPr bwMode="auto">
            <a:xfrm>
              <a:off x="1066" y="601"/>
              <a:ext cx="121" cy="283"/>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84904" name="Oval 584">
            <a:extLst>
              <a:ext uri="{FF2B5EF4-FFF2-40B4-BE49-F238E27FC236}">
                <a16:creationId xmlns:a16="http://schemas.microsoft.com/office/drawing/2014/main" id="{DE166D59-BB93-4A82-827D-A29EC6D08F87}"/>
              </a:ext>
            </a:extLst>
          </p:cNvPr>
          <p:cNvSpPr>
            <a:spLocks noChangeArrowheads="1"/>
          </p:cNvSpPr>
          <p:nvPr/>
        </p:nvSpPr>
        <p:spPr bwMode="auto">
          <a:xfrm>
            <a:off x="4872038" y="3087688"/>
            <a:ext cx="104775" cy="106362"/>
          </a:xfrm>
          <a:prstGeom prst="ellipse">
            <a:avLst/>
          </a:prstGeom>
          <a:solidFill>
            <a:srgbClr val="0033CC"/>
          </a:solidFill>
          <a:ln w="14288">
            <a:solidFill>
              <a:srgbClr val="0033CC"/>
            </a:solidFill>
            <a:miter lim="800000"/>
            <a:headEnd/>
            <a:tailEnd/>
          </a:ln>
        </p:spPr>
        <p:txBody>
          <a:bodyPr/>
          <a:lstStyle/>
          <a:p>
            <a:endParaRPr lang="fr-CA"/>
          </a:p>
        </p:txBody>
      </p:sp>
      <p:sp>
        <p:nvSpPr>
          <p:cNvPr id="184906" name="Rectangle 586">
            <a:extLst>
              <a:ext uri="{FF2B5EF4-FFF2-40B4-BE49-F238E27FC236}">
                <a16:creationId xmlns:a16="http://schemas.microsoft.com/office/drawing/2014/main" id="{20BCF817-1FE2-4C4C-B78F-B73267B255B8}"/>
              </a:ext>
            </a:extLst>
          </p:cNvPr>
          <p:cNvSpPr>
            <a:spLocks noChangeArrowheads="1"/>
          </p:cNvSpPr>
          <p:nvPr/>
        </p:nvSpPr>
        <p:spPr bwMode="auto">
          <a:xfrm>
            <a:off x="4867275" y="5319713"/>
            <a:ext cx="2495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A" altLang="fr-FR" sz="1400" b="1">
                <a:solidFill>
                  <a:srgbClr val="000000"/>
                </a:solidFill>
              </a:rPr>
              <a:t>Intra-abdominal fat area (cm</a:t>
            </a:r>
            <a:r>
              <a:rPr lang="fr-CA" altLang="fr-FR" sz="1400" b="1" baseline="30000">
                <a:solidFill>
                  <a:srgbClr val="000000"/>
                </a:solidFill>
              </a:rPr>
              <a:t>2</a:t>
            </a:r>
            <a:r>
              <a:rPr lang="fr-CA" altLang="fr-FR" sz="1400" b="1">
                <a:solidFill>
                  <a:srgbClr val="000000"/>
                </a:solidFill>
              </a:rPr>
              <a:t>)</a:t>
            </a:r>
            <a:endParaRPr lang="fr-CA" altLang="fr-FR" b="1"/>
          </a:p>
        </p:txBody>
      </p:sp>
      <p:sp>
        <p:nvSpPr>
          <p:cNvPr id="184907" name="Text Box 587">
            <a:extLst>
              <a:ext uri="{FF2B5EF4-FFF2-40B4-BE49-F238E27FC236}">
                <a16:creationId xmlns:a16="http://schemas.microsoft.com/office/drawing/2014/main" id="{0DE24551-37AB-49FC-840B-C2F69F852E9F}"/>
              </a:ext>
            </a:extLst>
          </p:cNvPr>
          <p:cNvSpPr txBox="1">
            <a:spLocks noChangeArrowheads="1"/>
          </p:cNvSpPr>
          <p:nvPr/>
        </p:nvSpPr>
        <p:spPr bwMode="auto">
          <a:xfrm rot="-5400000">
            <a:off x="483394" y="3188494"/>
            <a:ext cx="1220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a:t>
            </a:r>
            <a:r>
              <a:rPr lang="fr-CA" altLang="fr-FR" sz="1600" b="1">
                <a:sym typeface="Symbol" panose="05050102010706020507" pitchFamily="18" charset="2"/>
              </a:rPr>
              <a:t>mol/min)</a:t>
            </a:r>
          </a:p>
        </p:txBody>
      </p:sp>
      <p:sp>
        <p:nvSpPr>
          <p:cNvPr id="184908" name="Text Box 588">
            <a:extLst>
              <a:ext uri="{FF2B5EF4-FFF2-40B4-BE49-F238E27FC236}">
                <a16:creationId xmlns:a16="http://schemas.microsoft.com/office/drawing/2014/main" id="{952BA99E-E236-418B-B777-9959713629BC}"/>
              </a:ext>
            </a:extLst>
          </p:cNvPr>
          <p:cNvSpPr txBox="1">
            <a:spLocks noChangeArrowheads="1"/>
          </p:cNvSpPr>
          <p:nvPr/>
        </p:nvSpPr>
        <p:spPr bwMode="auto">
          <a:xfrm rot="5400000" flipH="1">
            <a:off x="6365081" y="3194844"/>
            <a:ext cx="2738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sym typeface="Symbol" panose="05050102010706020507" pitchFamily="18" charset="2"/>
              </a:rPr>
              <a:t>Residual palmitate release</a:t>
            </a:r>
          </a:p>
        </p:txBody>
      </p:sp>
      <p:sp>
        <p:nvSpPr>
          <p:cNvPr id="184909" name="Rectangle 589">
            <a:extLst>
              <a:ext uri="{FF2B5EF4-FFF2-40B4-BE49-F238E27FC236}">
                <a16:creationId xmlns:a16="http://schemas.microsoft.com/office/drawing/2014/main" id="{F97B41F7-44AA-4DEB-9573-861B3ACC3EE3}"/>
              </a:ext>
            </a:extLst>
          </p:cNvPr>
          <p:cNvSpPr>
            <a:spLocks noChangeArrowheads="1"/>
          </p:cNvSpPr>
          <p:nvPr/>
        </p:nvSpPr>
        <p:spPr bwMode="auto">
          <a:xfrm>
            <a:off x="5292725" y="6443663"/>
            <a:ext cx="3651250"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2003; 111: 981-8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88" name="Rectangle 20">
            <a:extLst>
              <a:ext uri="{FF2B5EF4-FFF2-40B4-BE49-F238E27FC236}">
                <a16:creationId xmlns:a16="http://schemas.microsoft.com/office/drawing/2014/main" id="{4DB1F7C0-E6E6-4D00-9272-BD1163676C4E}"/>
              </a:ext>
            </a:extLst>
          </p:cNvPr>
          <p:cNvSpPr>
            <a:spLocks noGrp="1" noChangeArrowheads="1"/>
          </p:cNvSpPr>
          <p:nvPr>
            <p:ph type="title"/>
          </p:nvPr>
        </p:nvSpPr>
        <p:spPr/>
        <p:txBody>
          <a:bodyPr/>
          <a:lstStyle/>
          <a:p>
            <a:r>
              <a:rPr lang="en-US" altLang="fr-FR"/>
              <a:t>Summary</a:t>
            </a:r>
          </a:p>
        </p:txBody>
      </p:sp>
      <p:sp>
        <p:nvSpPr>
          <p:cNvPr id="186389" name="Rectangle 21">
            <a:extLst>
              <a:ext uri="{FF2B5EF4-FFF2-40B4-BE49-F238E27FC236}">
                <a16:creationId xmlns:a16="http://schemas.microsoft.com/office/drawing/2014/main" id="{400C1922-2AEA-4FD4-BF93-F954D0158B05}"/>
              </a:ext>
            </a:extLst>
          </p:cNvPr>
          <p:cNvSpPr>
            <a:spLocks noGrp="1" noChangeArrowheads="1"/>
          </p:cNvSpPr>
          <p:nvPr>
            <p:ph type="body" idx="1"/>
          </p:nvPr>
        </p:nvSpPr>
        <p:spPr>
          <a:xfrm>
            <a:off x="476250" y="1252538"/>
            <a:ext cx="8229600" cy="4759325"/>
          </a:xfrm>
          <a:ln/>
        </p:spPr>
        <p:txBody>
          <a:bodyPr/>
          <a:lstStyle/>
          <a:p>
            <a:pPr>
              <a:lnSpc>
                <a:spcPct val="80000"/>
              </a:lnSpc>
            </a:pPr>
            <a:r>
              <a:rPr lang="en-US" altLang="fr-FR"/>
              <a:t>Basal free fatty acid (FFA) release (lipolysis) is strongly related to resting energy expenditure.</a:t>
            </a:r>
          </a:p>
          <a:p>
            <a:pPr>
              <a:lnSpc>
                <a:spcPct val="80000"/>
              </a:lnSpc>
            </a:pPr>
            <a:r>
              <a:rPr lang="en-US" altLang="fr-FR"/>
              <a:t>Women have higher FFA release rates than men at comparable </a:t>
            </a:r>
            <a:r>
              <a:rPr lang="en-US" altLang="fr-FR" u="sng"/>
              <a:t>resting energy expenditure</a:t>
            </a:r>
            <a:r>
              <a:rPr lang="en-US" altLang="fr-FR"/>
              <a:t> and comparable </a:t>
            </a:r>
            <a:r>
              <a:rPr lang="en-US" altLang="fr-FR" u="sng"/>
              <a:t>FFA concentrations</a:t>
            </a:r>
            <a:r>
              <a:rPr lang="en-US" altLang="fr-FR"/>
              <a:t>.</a:t>
            </a:r>
          </a:p>
          <a:p>
            <a:pPr>
              <a:lnSpc>
                <a:spcPct val="80000"/>
              </a:lnSpc>
            </a:pPr>
            <a:r>
              <a:rPr lang="en-US" altLang="fr-FR"/>
              <a:t>This sex-based difference can only be due to increased non-oxidative FFA clearance in women.</a:t>
            </a:r>
          </a:p>
          <a:p>
            <a:pPr>
              <a:lnSpc>
                <a:spcPct val="80000"/>
              </a:lnSpc>
            </a:pPr>
            <a:r>
              <a:rPr lang="en-US" altLang="fr-FR"/>
              <a:t>Basal FFA release is partially modulated by body fat and catecholamine availability.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9" name="Rectangle 17">
            <a:extLst>
              <a:ext uri="{FF2B5EF4-FFF2-40B4-BE49-F238E27FC236}">
                <a16:creationId xmlns:a16="http://schemas.microsoft.com/office/drawing/2014/main" id="{CAE510D6-AB05-482E-A892-70AEBC49B968}"/>
              </a:ext>
            </a:extLst>
          </p:cNvPr>
          <p:cNvSpPr>
            <a:spLocks noGrp="1" noChangeArrowheads="1"/>
          </p:cNvSpPr>
          <p:nvPr>
            <p:ph type="title"/>
          </p:nvPr>
        </p:nvSpPr>
        <p:spPr/>
        <p:txBody>
          <a:bodyPr/>
          <a:lstStyle/>
          <a:p>
            <a:r>
              <a:rPr lang="en-US" altLang="fr-FR"/>
              <a:t>Relationship Between Body Composition and Physiological Consequences</a:t>
            </a:r>
          </a:p>
        </p:txBody>
      </p:sp>
      <p:sp>
        <p:nvSpPr>
          <p:cNvPr id="187410" name="Rectangle 18">
            <a:extLst>
              <a:ext uri="{FF2B5EF4-FFF2-40B4-BE49-F238E27FC236}">
                <a16:creationId xmlns:a16="http://schemas.microsoft.com/office/drawing/2014/main" id="{E33DC877-E4F6-482B-A1CA-240645158015}"/>
              </a:ext>
            </a:extLst>
          </p:cNvPr>
          <p:cNvSpPr>
            <a:spLocks noGrp="1" noChangeArrowheads="1"/>
          </p:cNvSpPr>
          <p:nvPr>
            <p:ph type="body" idx="1"/>
          </p:nvPr>
        </p:nvSpPr>
        <p:spPr>
          <a:xfrm>
            <a:off x="476250" y="2574925"/>
            <a:ext cx="8229600" cy="2114550"/>
          </a:xfrm>
          <a:ln/>
        </p:spPr>
        <p:txBody>
          <a:bodyPr/>
          <a:lstStyle/>
          <a:p>
            <a:r>
              <a:rPr lang="en-US" altLang="fr-FR"/>
              <a:t>Body fat distribution and free fatty acids (FFA)</a:t>
            </a:r>
          </a:p>
          <a:p>
            <a:r>
              <a:rPr lang="en-US" altLang="fr-FR"/>
              <a:t>Adipose tissue FFA release</a:t>
            </a:r>
          </a:p>
          <a:p>
            <a:r>
              <a:rPr lang="en-US" altLang="fr-FR"/>
              <a:t>Effects of excess FFA on 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07" name="Rectangle 15">
            <a:extLst>
              <a:ext uri="{FF2B5EF4-FFF2-40B4-BE49-F238E27FC236}">
                <a16:creationId xmlns:a16="http://schemas.microsoft.com/office/drawing/2014/main" id="{2899BD8D-D85C-4508-BFE2-D84315FF4C99}"/>
              </a:ext>
            </a:extLst>
          </p:cNvPr>
          <p:cNvSpPr>
            <a:spLocks noGrp="1" noChangeArrowheads="1"/>
          </p:cNvSpPr>
          <p:nvPr>
            <p:ph type="title"/>
          </p:nvPr>
        </p:nvSpPr>
        <p:spPr/>
        <p:txBody>
          <a:bodyPr/>
          <a:lstStyle/>
          <a:p>
            <a:r>
              <a:rPr lang="en-US" altLang="fr-FR"/>
              <a:t>Overview</a:t>
            </a:r>
          </a:p>
        </p:txBody>
      </p:sp>
      <p:sp>
        <p:nvSpPr>
          <p:cNvPr id="417808" name="Rectangle 16">
            <a:extLst>
              <a:ext uri="{FF2B5EF4-FFF2-40B4-BE49-F238E27FC236}">
                <a16:creationId xmlns:a16="http://schemas.microsoft.com/office/drawing/2014/main" id="{73F1E6F6-8A0E-4376-A631-311494CF4363}"/>
              </a:ext>
            </a:extLst>
          </p:cNvPr>
          <p:cNvSpPr>
            <a:spLocks noGrp="1" noChangeArrowheads="1"/>
          </p:cNvSpPr>
          <p:nvPr>
            <p:ph type="body" idx="1"/>
          </p:nvPr>
        </p:nvSpPr>
        <p:spPr>
          <a:xfrm>
            <a:off x="476250" y="1797050"/>
            <a:ext cx="8229600" cy="3667125"/>
          </a:xfrm>
          <a:ln/>
        </p:spPr>
        <p:txBody>
          <a:bodyPr/>
          <a:lstStyle/>
          <a:p>
            <a:pPr>
              <a:lnSpc>
                <a:spcPct val="180000"/>
              </a:lnSpc>
            </a:pPr>
            <a:r>
              <a:rPr lang="en-US" altLang="fr-FR"/>
              <a:t>Adipose function in humans</a:t>
            </a:r>
          </a:p>
          <a:p>
            <a:pPr>
              <a:lnSpc>
                <a:spcPct val="180000"/>
              </a:lnSpc>
            </a:pPr>
            <a:r>
              <a:rPr lang="en-US" altLang="fr-FR"/>
              <a:t>Free fatty acids (FFA) and health</a:t>
            </a:r>
          </a:p>
          <a:p>
            <a:pPr>
              <a:lnSpc>
                <a:spcPct val="180000"/>
              </a:lnSpc>
            </a:pPr>
            <a:r>
              <a:rPr lang="en-US" altLang="fr-FR"/>
              <a:t>Regulation of FFA metabolism</a:t>
            </a:r>
          </a:p>
          <a:p>
            <a:pPr>
              <a:lnSpc>
                <a:spcPct val="180000"/>
              </a:lnSpc>
            </a:pPr>
            <a:r>
              <a:rPr lang="en-US" altLang="fr-FR"/>
              <a:t>FFA in different types of obesity</a:t>
            </a:r>
          </a:p>
        </p:txBody>
      </p:sp>
      <p:sp>
        <p:nvSpPr>
          <p:cNvPr id="417795" name="Rectangle 3">
            <a:extLst>
              <a:ext uri="{FF2B5EF4-FFF2-40B4-BE49-F238E27FC236}">
                <a16:creationId xmlns:a16="http://schemas.microsoft.com/office/drawing/2014/main" id="{D4840086-1816-4392-8547-217B07FF6558}"/>
              </a:ext>
            </a:extLst>
          </p:cNvPr>
          <p:cNvSpPr>
            <a:spLocks noChangeArrowheads="1"/>
          </p:cNvSpPr>
          <p:nvPr/>
        </p:nvSpPr>
        <p:spPr bwMode="auto">
          <a:xfrm>
            <a:off x="3328988" y="6149975"/>
            <a:ext cx="2767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6" name="Rectangle 10">
            <a:extLst>
              <a:ext uri="{FF2B5EF4-FFF2-40B4-BE49-F238E27FC236}">
                <a16:creationId xmlns:a16="http://schemas.microsoft.com/office/drawing/2014/main" id="{AEBE34BE-D6BA-4B7C-9588-765CAD95E108}"/>
              </a:ext>
            </a:extLst>
          </p:cNvPr>
          <p:cNvSpPr>
            <a:spLocks noGrp="1" noChangeArrowheads="1"/>
          </p:cNvSpPr>
          <p:nvPr>
            <p:ph type="title"/>
          </p:nvPr>
        </p:nvSpPr>
        <p:spPr/>
        <p:txBody>
          <a:bodyPr/>
          <a:lstStyle/>
          <a:p>
            <a:r>
              <a:rPr lang="en-US" altLang="fr-FR">
                <a:solidFill>
                  <a:schemeClr val="tx1"/>
                </a:solidFill>
              </a:rPr>
              <a:t>Body Fat Distribution and Free Fatty Acids (FFA)</a:t>
            </a:r>
            <a:endParaRPr lang="en-US" altLang="fr-FR"/>
          </a:p>
        </p:txBody>
      </p:sp>
      <p:sp>
        <p:nvSpPr>
          <p:cNvPr id="188425" name="Line 9">
            <a:extLst>
              <a:ext uri="{FF2B5EF4-FFF2-40B4-BE49-F238E27FC236}">
                <a16:creationId xmlns:a16="http://schemas.microsoft.com/office/drawing/2014/main" id="{67DE61DB-11F8-4E84-8001-9B31D65862B7}"/>
              </a:ext>
            </a:extLst>
          </p:cNvPr>
          <p:cNvSpPr>
            <a:spLocks noChangeShapeType="1"/>
          </p:cNvSpPr>
          <p:nvPr/>
        </p:nvSpPr>
        <p:spPr bwMode="auto">
          <a:xfrm>
            <a:off x="3627438" y="3249613"/>
            <a:ext cx="2024062" cy="0"/>
          </a:xfrm>
          <a:prstGeom prst="line">
            <a:avLst/>
          </a:prstGeom>
          <a:noFill/>
          <a:ln w="15240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pic>
        <p:nvPicPr>
          <p:cNvPr id="188432" name="Picture 16">
            <a:extLst>
              <a:ext uri="{FF2B5EF4-FFF2-40B4-BE49-F238E27FC236}">
                <a16:creationId xmlns:a16="http://schemas.microsoft.com/office/drawing/2014/main" id="{BF62A774-06D1-4DE2-AE0D-2612FCE96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914400"/>
            <a:ext cx="2627312"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33" name="Picture 17">
            <a:extLst>
              <a:ext uri="{FF2B5EF4-FFF2-40B4-BE49-F238E27FC236}">
                <a16:creationId xmlns:a16="http://schemas.microsoft.com/office/drawing/2014/main" id="{57B1587C-3379-466C-B24C-0E8BFA3FD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954088"/>
            <a:ext cx="262255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8434" name="Group 18">
            <a:extLst>
              <a:ext uri="{FF2B5EF4-FFF2-40B4-BE49-F238E27FC236}">
                <a16:creationId xmlns:a16="http://schemas.microsoft.com/office/drawing/2014/main" id="{CCACD26A-BC76-4849-A119-9319C4645C6A}"/>
              </a:ext>
            </a:extLst>
          </p:cNvPr>
          <p:cNvGrpSpPr>
            <a:grpSpLocks/>
          </p:cNvGrpSpPr>
          <p:nvPr/>
        </p:nvGrpSpPr>
        <p:grpSpPr bwMode="auto">
          <a:xfrm>
            <a:off x="1106488" y="5499100"/>
            <a:ext cx="2025650" cy="490538"/>
            <a:chOff x="1202" y="3158"/>
            <a:chExt cx="862" cy="227"/>
          </a:xfrm>
        </p:grpSpPr>
        <p:sp>
          <p:nvSpPr>
            <p:cNvPr id="188435" name="Rectangle 19">
              <a:extLst>
                <a:ext uri="{FF2B5EF4-FFF2-40B4-BE49-F238E27FC236}">
                  <a16:creationId xmlns:a16="http://schemas.microsoft.com/office/drawing/2014/main" id="{E946F928-B9AB-47F5-B493-BCF3C636ECDB}"/>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000" b="1"/>
                <a:t>Normal FFA </a:t>
              </a:r>
            </a:p>
          </p:txBody>
        </p:sp>
        <p:sp>
          <p:nvSpPr>
            <p:cNvPr id="188436" name="Rectangle 20">
              <a:extLst>
                <a:ext uri="{FF2B5EF4-FFF2-40B4-BE49-F238E27FC236}">
                  <a16:creationId xmlns:a16="http://schemas.microsoft.com/office/drawing/2014/main" id="{013A6DF4-BAB4-4D15-BEB6-35D31218B584}"/>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88437" name="Group 21">
            <a:extLst>
              <a:ext uri="{FF2B5EF4-FFF2-40B4-BE49-F238E27FC236}">
                <a16:creationId xmlns:a16="http://schemas.microsoft.com/office/drawing/2014/main" id="{C57AE760-9962-4908-9177-82478D6DF508}"/>
              </a:ext>
            </a:extLst>
          </p:cNvPr>
          <p:cNvGrpSpPr>
            <a:grpSpLocks/>
          </p:cNvGrpSpPr>
          <p:nvPr/>
        </p:nvGrpSpPr>
        <p:grpSpPr bwMode="auto">
          <a:xfrm>
            <a:off x="6056313" y="5499100"/>
            <a:ext cx="2025650" cy="490538"/>
            <a:chOff x="1202" y="3158"/>
            <a:chExt cx="862" cy="227"/>
          </a:xfrm>
        </p:grpSpPr>
        <p:sp>
          <p:nvSpPr>
            <p:cNvPr id="188438" name="Rectangle 22">
              <a:extLst>
                <a:ext uri="{FF2B5EF4-FFF2-40B4-BE49-F238E27FC236}">
                  <a16:creationId xmlns:a16="http://schemas.microsoft.com/office/drawing/2014/main" id="{E4D150F3-6D3E-4CF8-B062-F451641E1C5A}"/>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000" b="1"/>
                <a:t>High FFA </a:t>
              </a:r>
            </a:p>
          </p:txBody>
        </p:sp>
        <p:sp>
          <p:nvSpPr>
            <p:cNvPr id="188439" name="Rectangle 23">
              <a:extLst>
                <a:ext uri="{FF2B5EF4-FFF2-40B4-BE49-F238E27FC236}">
                  <a16:creationId xmlns:a16="http://schemas.microsoft.com/office/drawing/2014/main" id="{84AD8D65-4D08-4A57-A9B0-F0BCD0D86EAE}"/>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6B1BDDA8-3F40-4FD9-9245-F1A8B57CB2E9}"/>
              </a:ext>
            </a:extLst>
          </p:cNvPr>
          <p:cNvSpPr>
            <a:spLocks noChangeArrowheads="1"/>
          </p:cNvSpPr>
          <p:nvPr/>
        </p:nvSpPr>
        <p:spPr bwMode="auto">
          <a:xfrm>
            <a:off x="1376363" y="1089025"/>
            <a:ext cx="6597650" cy="4927600"/>
          </a:xfrm>
          <a:prstGeom prst="rect">
            <a:avLst/>
          </a:prstGeom>
          <a:solidFill>
            <a:schemeClr val="bg2">
              <a:alpha val="50000"/>
            </a:schemeClr>
          </a:solidFill>
          <a:ln>
            <a:noFill/>
          </a:ln>
          <a:effectLst/>
          <a:extLs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aphicFrame>
        <p:nvGraphicFramePr>
          <p:cNvPr id="190467" name="Object 3">
            <a:extLst>
              <a:ext uri="{FF2B5EF4-FFF2-40B4-BE49-F238E27FC236}">
                <a16:creationId xmlns:a16="http://schemas.microsoft.com/office/drawing/2014/main" id="{7932EAF4-3BCF-4776-AFAB-42F77F82D291}"/>
              </a:ext>
            </a:extLst>
          </p:cNvPr>
          <p:cNvGraphicFramePr>
            <a:graphicFrameLocks noChangeAspect="1"/>
          </p:cNvGraphicFramePr>
          <p:nvPr/>
        </p:nvGraphicFramePr>
        <p:xfrm>
          <a:off x="1281113" y="1042988"/>
          <a:ext cx="6584950" cy="4895850"/>
        </p:xfrm>
        <a:graphic>
          <a:graphicData uri="http://schemas.openxmlformats.org/presentationml/2006/ole">
            <mc:AlternateContent xmlns:mc="http://schemas.openxmlformats.org/markup-compatibility/2006">
              <mc:Choice xmlns:v="urn:schemas-microsoft-com:vml" Requires="v">
                <p:oleObj spid="_x0000_s190505" name="Photo Editor Photo" r:id="rId4" imgW="4200000" imgH="3123810" progId="MSPhotoEd.3">
                  <p:embed/>
                </p:oleObj>
              </mc:Choice>
              <mc:Fallback>
                <p:oleObj name="Photo Editor Photo" r:id="rId4" imgW="4200000" imgH="3123810"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113" y="1042988"/>
                        <a:ext cx="6584950" cy="489585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80" name="Rectangle 16">
            <a:extLst>
              <a:ext uri="{FF2B5EF4-FFF2-40B4-BE49-F238E27FC236}">
                <a16:creationId xmlns:a16="http://schemas.microsoft.com/office/drawing/2014/main" id="{705DF5EA-ED4E-4123-99B8-E205E1EE2A4C}"/>
              </a:ext>
            </a:extLst>
          </p:cNvPr>
          <p:cNvSpPr>
            <a:spLocks noGrp="1" noChangeArrowheads="1"/>
          </p:cNvSpPr>
          <p:nvPr>
            <p:ph type="title"/>
          </p:nvPr>
        </p:nvSpPr>
        <p:spPr/>
        <p:txBody>
          <a:bodyPr/>
          <a:lstStyle/>
          <a:p>
            <a:r>
              <a:rPr lang="en-US" altLang="fr-FR">
                <a:solidFill>
                  <a:schemeClr val="tx1"/>
                </a:solidFill>
              </a:rPr>
              <a:t>Intra-abdominal (Visceral) Fat and Upper Body Obesity</a:t>
            </a:r>
            <a:endParaRPr lang="fr-CA" altLang="fr-FR"/>
          </a:p>
        </p:txBody>
      </p:sp>
      <p:sp>
        <p:nvSpPr>
          <p:cNvPr id="190491" name="Line 27">
            <a:extLst>
              <a:ext uri="{FF2B5EF4-FFF2-40B4-BE49-F238E27FC236}">
                <a16:creationId xmlns:a16="http://schemas.microsoft.com/office/drawing/2014/main" id="{7CDEA850-9346-47ED-A167-9AE62E616BF5}"/>
              </a:ext>
            </a:extLst>
          </p:cNvPr>
          <p:cNvSpPr>
            <a:spLocks noChangeShapeType="1"/>
          </p:cNvSpPr>
          <p:nvPr/>
        </p:nvSpPr>
        <p:spPr bwMode="auto">
          <a:xfrm flipV="1">
            <a:off x="1916113" y="5003800"/>
            <a:ext cx="585787" cy="554038"/>
          </a:xfrm>
          <a:prstGeom prst="line">
            <a:avLst/>
          </a:prstGeom>
          <a:noFill/>
          <a:ln w="571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0492" name="Line 28">
            <a:extLst>
              <a:ext uri="{FF2B5EF4-FFF2-40B4-BE49-F238E27FC236}">
                <a16:creationId xmlns:a16="http://schemas.microsoft.com/office/drawing/2014/main" id="{709336A3-CD62-4F10-A222-8DFAC8C1AFAF}"/>
              </a:ext>
            </a:extLst>
          </p:cNvPr>
          <p:cNvSpPr>
            <a:spLocks noChangeShapeType="1"/>
          </p:cNvSpPr>
          <p:nvPr/>
        </p:nvSpPr>
        <p:spPr bwMode="auto">
          <a:xfrm flipH="1">
            <a:off x="6462713" y="1358900"/>
            <a:ext cx="944562" cy="990600"/>
          </a:xfrm>
          <a:prstGeom prst="line">
            <a:avLst/>
          </a:prstGeom>
          <a:noFill/>
          <a:ln w="571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90497" name="Group 33">
            <a:extLst>
              <a:ext uri="{FF2B5EF4-FFF2-40B4-BE49-F238E27FC236}">
                <a16:creationId xmlns:a16="http://schemas.microsoft.com/office/drawing/2014/main" id="{1F8B15B0-47DC-48D1-8636-DF8CC9D03D78}"/>
              </a:ext>
            </a:extLst>
          </p:cNvPr>
          <p:cNvGrpSpPr>
            <a:grpSpLocks/>
          </p:cNvGrpSpPr>
          <p:nvPr/>
        </p:nvGrpSpPr>
        <p:grpSpPr bwMode="auto">
          <a:xfrm>
            <a:off x="476250" y="5543550"/>
            <a:ext cx="2443163" cy="490538"/>
            <a:chOff x="661" y="3464"/>
            <a:chExt cx="1539" cy="309"/>
          </a:xfrm>
        </p:grpSpPr>
        <p:sp>
          <p:nvSpPr>
            <p:cNvPr id="190494" name="Rectangle 30">
              <a:extLst>
                <a:ext uri="{FF2B5EF4-FFF2-40B4-BE49-F238E27FC236}">
                  <a16:creationId xmlns:a16="http://schemas.microsoft.com/office/drawing/2014/main" id="{443BD3D9-5B40-428A-B90A-0DC8464B637B}"/>
                </a:ext>
              </a:extLst>
            </p:cNvPr>
            <p:cNvSpPr>
              <a:spLocks noChangeArrowheads="1"/>
            </p:cNvSpPr>
            <p:nvPr/>
          </p:nvSpPr>
          <p:spPr bwMode="auto">
            <a:xfrm>
              <a:off x="775" y="3464"/>
              <a:ext cx="1425" cy="3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Subcutaneous fat </a:t>
              </a:r>
              <a:endParaRPr lang="fr-CA" altLang="fr-FR" sz="2000" b="1"/>
            </a:p>
          </p:txBody>
        </p:sp>
        <p:sp>
          <p:nvSpPr>
            <p:cNvPr id="190496" name="Rectangle 32">
              <a:extLst>
                <a:ext uri="{FF2B5EF4-FFF2-40B4-BE49-F238E27FC236}">
                  <a16:creationId xmlns:a16="http://schemas.microsoft.com/office/drawing/2014/main" id="{787C385D-775A-4955-91EC-8631A0B63AC2}"/>
                </a:ext>
              </a:extLst>
            </p:cNvPr>
            <p:cNvSpPr>
              <a:spLocks noChangeArrowheads="1"/>
            </p:cNvSpPr>
            <p:nvPr/>
          </p:nvSpPr>
          <p:spPr bwMode="auto">
            <a:xfrm>
              <a:off x="661" y="3464"/>
              <a:ext cx="121" cy="309"/>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90499" name="Group 35">
            <a:extLst>
              <a:ext uri="{FF2B5EF4-FFF2-40B4-BE49-F238E27FC236}">
                <a16:creationId xmlns:a16="http://schemas.microsoft.com/office/drawing/2014/main" id="{C877976B-120B-40DA-AD71-5E608C53271E}"/>
              </a:ext>
            </a:extLst>
          </p:cNvPr>
          <p:cNvGrpSpPr>
            <a:grpSpLocks/>
          </p:cNvGrpSpPr>
          <p:nvPr/>
        </p:nvGrpSpPr>
        <p:grpSpPr bwMode="auto">
          <a:xfrm>
            <a:off x="6102350" y="954088"/>
            <a:ext cx="2443163" cy="490537"/>
            <a:chOff x="661" y="3464"/>
            <a:chExt cx="1539" cy="309"/>
          </a:xfrm>
        </p:grpSpPr>
        <p:sp>
          <p:nvSpPr>
            <p:cNvPr id="190500" name="Rectangle 36">
              <a:extLst>
                <a:ext uri="{FF2B5EF4-FFF2-40B4-BE49-F238E27FC236}">
                  <a16:creationId xmlns:a16="http://schemas.microsoft.com/office/drawing/2014/main" id="{3C978050-051D-4790-B50E-C04D118AFB3D}"/>
                </a:ext>
              </a:extLst>
            </p:cNvPr>
            <p:cNvSpPr>
              <a:spLocks noChangeArrowheads="1"/>
            </p:cNvSpPr>
            <p:nvPr/>
          </p:nvSpPr>
          <p:spPr bwMode="auto">
            <a:xfrm>
              <a:off x="775" y="3464"/>
              <a:ext cx="1425" cy="3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Intra-abdominal fat </a:t>
              </a:r>
              <a:endParaRPr lang="fr-CA" altLang="fr-FR" sz="2000" b="1"/>
            </a:p>
          </p:txBody>
        </p:sp>
        <p:sp>
          <p:nvSpPr>
            <p:cNvPr id="190501" name="Rectangle 37">
              <a:extLst>
                <a:ext uri="{FF2B5EF4-FFF2-40B4-BE49-F238E27FC236}">
                  <a16:creationId xmlns:a16="http://schemas.microsoft.com/office/drawing/2014/main" id="{3A80BF6F-E9F4-4C32-80C9-AD30417C504D}"/>
                </a:ext>
              </a:extLst>
            </p:cNvPr>
            <p:cNvSpPr>
              <a:spLocks noChangeArrowheads="1"/>
            </p:cNvSpPr>
            <p:nvPr/>
          </p:nvSpPr>
          <p:spPr bwMode="auto">
            <a:xfrm>
              <a:off x="661" y="3464"/>
              <a:ext cx="121" cy="309"/>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82" name="Picture 70">
            <a:extLst>
              <a:ext uri="{FF2B5EF4-FFF2-40B4-BE49-F238E27FC236}">
                <a16:creationId xmlns:a16="http://schemas.microsoft.com/office/drawing/2014/main" id="{BE3A646C-16DA-4774-A62C-52E71C893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665413"/>
            <a:ext cx="189071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29" name="Text Box 17">
            <a:extLst>
              <a:ext uri="{FF2B5EF4-FFF2-40B4-BE49-F238E27FC236}">
                <a16:creationId xmlns:a16="http://schemas.microsoft.com/office/drawing/2014/main" id="{AB08607E-D694-4C3F-BC74-5E98FE1DD909}"/>
              </a:ext>
            </a:extLst>
          </p:cNvPr>
          <p:cNvSpPr txBox="1">
            <a:spLocks noChangeArrowheads="1"/>
          </p:cNvSpPr>
          <p:nvPr/>
        </p:nvSpPr>
        <p:spPr bwMode="auto">
          <a:xfrm>
            <a:off x="5427663" y="3159125"/>
            <a:ext cx="1046162"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solidFill>
                  <a:srgbClr val="C80000"/>
                </a:solidFill>
                <a:sym typeface="Symbol" panose="05050102010706020507" pitchFamily="18" charset="2"/>
              </a:rPr>
              <a:t></a:t>
            </a:r>
            <a:r>
              <a:rPr lang="en-US" altLang="fr-FR" sz="2400" b="1">
                <a:sym typeface="Symbol" panose="05050102010706020507" pitchFamily="18" charset="2"/>
              </a:rPr>
              <a:t> </a:t>
            </a:r>
            <a:r>
              <a:rPr lang="en-US" altLang="fr-FR" sz="2400" b="1"/>
              <a:t>FFA</a:t>
            </a:r>
          </a:p>
        </p:txBody>
      </p:sp>
      <p:sp>
        <p:nvSpPr>
          <p:cNvPr id="192584" name="Rectangle 72">
            <a:extLst>
              <a:ext uri="{FF2B5EF4-FFF2-40B4-BE49-F238E27FC236}">
                <a16:creationId xmlns:a16="http://schemas.microsoft.com/office/drawing/2014/main" id="{1D684CAC-C339-4C6D-B59F-E6E33687E44B}"/>
              </a:ext>
            </a:extLst>
          </p:cNvPr>
          <p:cNvSpPr>
            <a:spLocks noGrp="1" noChangeArrowheads="1"/>
          </p:cNvSpPr>
          <p:nvPr>
            <p:ph type="title"/>
          </p:nvPr>
        </p:nvSpPr>
        <p:spPr/>
        <p:txBody>
          <a:bodyPr/>
          <a:lstStyle/>
          <a:p>
            <a:r>
              <a:rPr lang="fr-CA" altLang="fr-FR"/>
              <a:t>Upper Body / Intra-abdominal (Visceral) Obesity and Insulin Resistance</a:t>
            </a:r>
          </a:p>
        </p:txBody>
      </p:sp>
      <p:pic>
        <p:nvPicPr>
          <p:cNvPr id="192555" name="Picture 43">
            <a:extLst>
              <a:ext uri="{FF2B5EF4-FFF2-40B4-BE49-F238E27FC236}">
                <a16:creationId xmlns:a16="http://schemas.microsoft.com/office/drawing/2014/main" id="{5625CBCC-533A-49DE-B99E-BA933E339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1898650"/>
            <a:ext cx="23336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56" name="Picture 44">
            <a:extLst>
              <a:ext uri="{FF2B5EF4-FFF2-40B4-BE49-F238E27FC236}">
                <a16:creationId xmlns:a16="http://schemas.microsoft.com/office/drawing/2014/main" id="{00182698-B987-4467-91FB-0F3CBFA0C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1377950"/>
            <a:ext cx="182562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59" name="Picture 47">
            <a:extLst>
              <a:ext uri="{FF2B5EF4-FFF2-40B4-BE49-F238E27FC236}">
                <a16:creationId xmlns:a16="http://schemas.microsoft.com/office/drawing/2014/main" id="{1267C719-10F6-4B8E-AA3E-7937EFEB0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438" y="4375150"/>
            <a:ext cx="1439862"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61" name="Picture 49">
            <a:extLst>
              <a:ext uri="{FF2B5EF4-FFF2-40B4-BE49-F238E27FC236}">
                <a16:creationId xmlns:a16="http://schemas.microsoft.com/office/drawing/2014/main" id="{892A91F8-74CC-437B-84C0-9E7A56F88A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99687" flipH="1">
            <a:off x="7031038" y="4397375"/>
            <a:ext cx="15017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68" name="Text Box 56">
            <a:extLst>
              <a:ext uri="{FF2B5EF4-FFF2-40B4-BE49-F238E27FC236}">
                <a16:creationId xmlns:a16="http://schemas.microsoft.com/office/drawing/2014/main" id="{3AE90516-D8A0-44B3-BADC-CD9A8A587376}"/>
              </a:ext>
            </a:extLst>
          </p:cNvPr>
          <p:cNvSpPr txBox="1">
            <a:spLocks noChangeArrowheads="1"/>
          </p:cNvSpPr>
          <p:nvPr/>
        </p:nvSpPr>
        <p:spPr bwMode="auto">
          <a:xfrm>
            <a:off x="3762375" y="2055813"/>
            <a:ext cx="1485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Insulin</a:t>
            </a:r>
            <a:br>
              <a:rPr lang="fr-CA" altLang="fr-FR" sz="1400" b="1"/>
            </a:br>
            <a:r>
              <a:rPr lang="fr-CA" altLang="fr-FR" sz="1400" b="1"/>
              <a:t>      resistance</a:t>
            </a:r>
          </a:p>
        </p:txBody>
      </p:sp>
      <p:sp>
        <p:nvSpPr>
          <p:cNvPr id="192575" name="Text Box 63">
            <a:extLst>
              <a:ext uri="{FF2B5EF4-FFF2-40B4-BE49-F238E27FC236}">
                <a16:creationId xmlns:a16="http://schemas.microsoft.com/office/drawing/2014/main" id="{EE0CC148-32DB-4332-A8DF-835E445E68C3}"/>
              </a:ext>
            </a:extLst>
          </p:cNvPr>
          <p:cNvSpPr txBox="1">
            <a:spLocks noChangeArrowheads="1"/>
          </p:cNvSpPr>
          <p:nvPr/>
        </p:nvSpPr>
        <p:spPr bwMode="auto">
          <a:xfrm>
            <a:off x="4257675" y="4914900"/>
            <a:ext cx="1485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fr-FR" sz="1400" b="1">
                <a:solidFill>
                  <a:srgbClr val="C80000"/>
                </a:solidFill>
                <a:sym typeface="Symbol" panose="05050102010706020507" pitchFamily="18" charset="2"/>
              </a:rPr>
              <a:t></a:t>
            </a:r>
            <a:r>
              <a:rPr lang="fr-CA" altLang="fr-FR" sz="1400"/>
              <a:t> </a:t>
            </a:r>
            <a:r>
              <a:rPr lang="fr-CA" altLang="fr-FR" sz="1400" b="1"/>
              <a:t>Glucose    </a:t>
            </a:r>
          </a:p>
          <a:p>
            <a:pPr algn="ctr"/>
            <a:r>
              <a:rPr lang="fr-CA" altLang="fr-FR" sz="1400" b="1"/>
              <a:t>  release</a:t>
            </a:r>
          </a:p>
        </p:txBody>
      </p:sp>
      <p:sp>
        <p:nvSpPr>
          <p:cNvPr id="192576" name="Text Box 64">
            <a:extLst>
              <a:ext uri="{FF2B5EF4-FFF2-40B4-BE49-F238E27FC236}">
                <a16:creationId xmlns:a16="http://schemas.microsoft.com/office/drawing/2014/main" id="{CE5C73B1-A430-4531-8878-DADCAE6729A2}"/>
              </a:ext>
            </a:extLst>
          </p:cNvPr>
          <p:cNvSpPr txBox="1">
            <a:spLocks noChangeArrowheads="1"/>
          </p:cNvSpPr>
          <p:nvPr/>
        </p:nvSpPr>
        <p:spPr bwMode="auto">
          <a:xfrm>
            <a:off x="6102350" y="2055813"/>
            <a:ext cx="1798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fr-FR" sz="1400" b="1">
                <a:solidFill>
                  <a:srgbClr val="C80000"/>
                </a:solidFill>
                <a:sym typeface="Symbol" panose="05050102010706020507" pitchFamily="18" charset="2"/>
              </a:rPr>
              <a:t></a:t>
            </a:r>
            <a:r>
              <a:rPr lang="fr-CA" altLang="fr-FR" sz="1400"/>
              <a:t> </a:t>
            </a:r>
            <a:r>
              <a:rPr lang="fr-CA" altLang="fr-FR" sz="1400" b="1"/>
              <a:t>Constriction </a:t>
            </a:r>
            <a:br>
              <a:rPr lang="fr-CA" altLang="fr-FR" sz="1400" b="1"/>
            </a:br>
            <a:r>
              <a:rPr lang="en-US" altLang="fr-FR" sz="1400" b="1">
                <a:solidFill>
                  <a:srgbClr val="C80000"/>
                </a:solidFill>
                <a:sym typeface="Symbol" panose="05050102010706020507" pitchFamily="18" charset="2"/>
              </a:rPr>
              <a:t></a:t>
            </a:r>
            <a:r>
              <a:rPr lang="fr-CA" altLang="fr-FR" sz="1400"/>
              <a:t> </a:t>
            </a:r>
            <a:r>
              <a:rPr lang="fr-CA" altLang="fr-FR" sz="1400" b="1"/>
              <a:t>Relaxation</a:t>
            </a:r>
          </a:p>
        </p:txBody>
      </p:sp>
      <p:sp>
        <p:nvSpPr>
          <p:cNvPr id="192577" name="Text Box 65">
            <a:extLst>
              <a:ext uri="{FF2B5EF4-FFF2-40B4-BE49-F238E27FC236}">
                <a16:creationId xmlns:a16="http://schemas.microsoft.com/office/drawing/2014/main" id="{3E09C5C7-25EC-4F04-9496-2314118C424C}"/>
              </a:ext>
            </a:extLst>
          </p:cNvPr>
          <p:cNvSpPr txBox="1">
            <a:spLocks noChangeArrowheads="1"/>
          </p:cNvSpPr>
          <p:nvPr/>
        </p:nvSpPr>
        <p:spPr bwMode="auto">
          <a:xfrm>
            <a:off x="6192838" y="4914900"/>
            <a:ext cx="1485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fr-FR" sz="1400" b="1">
                <a:solidFill>
                  <a:srgbClr val="C80000"/>
                </a:solidFill>
                <a:sym typeface="Symbol" panose="05050102010706020507" pitchFamily="18" charset="2"/>
              </a:rPr>
              <a:t></a:t>
            </a:r>
            <a:r>
              <a:rPr lang="fr-CA" altLang="fr-FR" sz="1400"/>
              <a:t> </a:t>
            </a:r>
            <a:r>
              <a:rPr lang="fr-CA" altLang="fr-FR" sz="1400" b="1"/>
              <a:t>Insulin  </a:t>
            </a:r>
          </a:p>
          <a:p>
            <a:pPr algn="ctr"/>
            <a:r>
              <a:rPr lang="fr-CA" altLang="fr-FR" sz="1400" b="1"/>
              <a:t>        secretion</a:t>
            </a:r>
          </a:p>
        </p:txBody>
      </p:sp>
      <p:pic>
        <p:nvPicPr>
          <p:cNvPr id="192588" name="Picture 76">
            <a:extLst>
              <a:ext uri="{FF2B5EF4-FFF2-40B4-BE49-F238E27FC236}">
                <a16:creationId xmlns:a16="http://schemas.microsoft.com/office/drawing/2014/main" id="{ED4C22A9-FA72-495C-8B31-45C6CD8823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1493838"/>
            <a:ext cx="1598612"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93" name="Freeform 81">
            <a:extLst>
              <a:ext uri="{FF2B5EF4-FFF2-40B4-BE49-F238E27FC236}">
                <a16:creationId xmlns:a16="http://schemas.microsoft.com/office/drawing/2014/main" id="{466F4565-B953-4789-8B28-C72FA268691C}"/>
              </a:ext>
            </a:extLst>
          </p:cNvPr>
          <p:cNvSpPr>
            <a:spLocks/>
          </p:cNvSpPr>
          <p:nvPr/>
        </p:nvSpPr>
        <p:spPr bwMode="auto">
          <a:xfrm>
            <a:off x="3402013" y="1044575"/>
            <a:ext cx="2430462" cy="1574800"/>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92596" name="Group 84">
            <a:extLst>
              <a:ext uri="{FF2B5EF4-FFF2-40B4-BE49-F238E27FC236}">
                <a16:creationId xmlns:a16="http://schemas.microsoft.com/office/drawing/2014/main" id="{E0DBEFD5-D247-4CCF-9A47-0250C48778F7}"/>
              </a:ext>
            </a:extLst>
          </p:cNvPr>
          <p:cNvGrpSpPr>
            <a:grpSpLocks/>
          </p:cNvGrpSpPr>
          <p:nvPr/>
        </p:nvGrpSpPr>
        <p:grpSpPr bwMode="auto">
          <a:xfrm>
            <a:off x="4392613" y="1089025"/>
            <a:ext cx="1322387" cy="365125"/>
            <a:chOff x="2558" y="800"/>
            <a:chExt cx="833" cy="230"/>
          </a:xfrm>
        </p:grpSpPr>
        <p:sp>
          <p:nvSpPr>
            <p:cNvPr id="192563" name="Rectangle 51">
              <a:extLst>
                <a:ext uri="{FF2B5EF4-FFF2-40B4-BE49-F238E27FC236}">
                  <a16:creationId xmlns:a16="http://schemas.microsoft.com/office/drawing/2014/main" id="{A31431CD-270F-4232-A769-B7ADCAC238AC}"/>
                </a:ext>
              </a:extLst>
            </p:cNvPr>
            <p:cNvSpPr>
              <a:spLocks noChangeArrowheads="1"/>
            </p:cNvSpPr>
            <p:nvPr/>
          </p:nvSpPr>
          <p:spPr bwMode="auto">
            <a:xfrm>
              <a:off x="2558" y="800"/>
              <a:ext cx="833"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Muscle</a:t>
              </a:r>
              <a:endParaRPr lang="fr-CA" altLang="fr-FR" sz="1600" b="1"/>
            </a:p>
          </p:txBody>
        </p:sp>
        <p:sp>
          <p:nvSpPr>
            <p:cNvPr id="192594" name="AutoShape 82">
              <a:extLst>
                <a:ext uri="{FF2B5EF4-FFF2-40B4-BE49-F238E27FC236}">
                  <a16:creationId xmlns:a16="http://schemas.microsoft.com/office/drawing/2014/main" id="{9EEFDB46-C6AB-4B8E-AF9D-DDC1177AE1AB}"/>
                </a:ext>
              </a:extLst>
            </p:cNvPr>
            <p:cNvSpPr>
              <a:spLocks noChangeArrowheads="1"/>
            </p:cNvSpPr>
            <p:nvPr/>
          </p:nvSpPr>
          <p:spPr bwMode="auto">
            <a:xfrm>
              <a:off x="2592" y="893"/>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92601" name="Group 89">
            <a:extLst>
              <a:ext uri="{FF2B5EF4-FFF2-40B4-BE49-F238E27FC236}">
                <a16:creationId xmlns:a16="http://schemas.microsoft.com/office/drawing/2014/main" id="{EC77EBF3-3250-46D7-B87F-2DA37200DE76}"/>
              </a:ext>
            </a:extLst>
          </p:cNvPr>
          <p:cNvGrpSpPr>
            <a:grpSpLocks/>
          </p:cNvGrpSpPr>
          <p:nvPr/>
        </p:nvGrpSpPr>
        <p:grpSpPr bwMode="auto">
          <a:xfrm>
            <a:off x="6192838" y="1089025"/>
            <a:ext cx="1528762" cy="365125"/>
            <a:chOff x="3901" y="856"/>
            <a:chExt cx="963" cy="230"/>
          </a:xfrm>
        </p:grpSpPr>
        <p:sp>
          <p:nvSpPr>
            <p:cNvPr id="192566" name="Rectangle 54">
              <a:extLst>
                <a:ext uri="{FF2B5EF4-FFF2-40B4-BE49-F238E27FC236}">
                  <a16:creationId xmlns:a16="http://schemas.microsoft.com/office/drawing/2014/main" id="{245C9FF5-FF05-4CB3-A3A6-E05C8C32641A}"/>
                </a:ext>
              </a:extLst>
            </p:cNvPr>
            <p:cNvSpPr>
              <a:spLocks noChangeArrowheads="1"/>
            </p:cNvSpPr>
            <p:nvPr/>
          </p:nvSpPr>
          <p:spPr bwMode="auto">
            <a:xfrm>
              <a:off x="3901" y="856"/>
              <a:ext cx="963"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Vasculature</a:t>
              </a:r>
              <a:endParaRPr lang="fr-CA" altLang="fr-FR" sz="1600" b="1"/>
            </a:p>
          </p:txBody>
        </p:sp>
        <p:sp>
          <p:nvSpPr>
            <p:cNvPr id="192595" name="AutoShape 83">
              <a:extLst>
                <a:ext uri="{FF2B5EF4-FFF2-40B4-BE49-F238E27FC236}">
                  <a16:creationId xmlns:a16="http://schemas.microsoft.com/office/drawing/2014/main" id="{9AF7D076-67DF-469B-834A-667BC4672E52}"/>
                </a:ext>
              </a:extLst>
            </p:cNvPr>
            <p:cNvSpPr>
              <a:spLocks noChangeArrowheads="1"/>
            </p:cNvSpPr>
            <p:nvPr/>
          </p:nvSpPr>
          <p:spPr bwMode="auto">
            <a:xfrm rot="-5400000">
              <a:off x="4724" y="948"/>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92597" name="Freeform 85">
            <a:extLst>
              <a:ext uri="{FF2B5EF4-FFF2-40B4-BE49-F238E27FC236}">
                <a16:creationId xmlns:a16="http://schemas.microsoft.com/office/drawing/2014/main" id="{C188F804-2527-4DBF-9DAC-40D310E19FCA}"/>
              </a:ext>
            </a:extLst>
          </p:cNvPr>
          <p:cNvSpPr>
            <a:spLocks/>
          </p:cNvSpPr>
          <p:nvPr/>
        </p:nvSpPr>
        <p:spPr bwMode="auto">
          <a:xfrm flipH="1">
            <a:off x="6102350" y="1044575"/>
            <a:ext cx="2430463" cy="1574800"/>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2599" name="Freeform 87">
            <a:extLst>
              <a:ext uri="{FF2B5EF4-FFF2-40B4-BE49-F238E27FC236}">
                <a16:creationId xmlns:a16="http://schemas.microsoft.com/office/drawing/2014/main" id="{C13406A1-FFD0-43C0-9D47-02449E4111DC}"/>
              </a:ext>
            </a:extLst>
          </p:cNvPr>
          <p:cNvSpPr>
            <a:spLocks/>
          </p:cNvSpPr>
          <p:nvPr/>
        </p:nvSpPr>
        <p:spPr bwMode="auto">
          <a:xfrm>
            <a:off x="3402013" y="4014788"/>
            <a:ext cx="2430462" cy="1574800"/>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92603" name="Group 91">
            <a:extLst>
              <a:ext uri="{FF2B5EF4-FFF2-40B4-BE49-F238E27FC236}">
                <a16:creationId xmlns:a16="http://schemas.microsoft.com/office/drawing/2014/main" id="{E92C0E27-BB58-4174-84F0-D067A1E33C43}"/>
              </a:ext>
            </a:extLst>
          </p:cNvPr>
          <p:cNvGrpSpPr>
            <a:grpSpLocks/>
          </p:cNvGrpSpPr>
          <p:nvPr/>
        </p:nvGrpSpPr>
        <p:grpSpPr bwMode="auto">
          <a:xfrm>
            <a:off x="4392613" y="4060825"/>
            <a:ext cx="1052512" cy="365125"/>
            <a:chOff x="2568" y="2840"/>
            <a:chExt cx="663" cy="230"/>
          </a:xfrm>
        </p:grpSpPr>
        <p:sp>
          <p:nvSpPr>
            <p:cNvPr id="192570" name="Rectangle 58">
              <a:extLst>
                <a:ext uri="{FF2B5EF4-FFF2-40B4-BE49-F238E27FC236}">
                  <a16:creationId xmlns:a16="http://schemas.microsoft.com/office/drawing/2014/main" id="{4601BA32-E5E8-4647-90E4-6E6D6B88E8F6}"/>
                </a:ext>
              </a:extLst>
            </p:cNvPr>
            <p:cNvSpPr>
              <a:spLocks noChangeArrowheads="1"/>
            </p:cNvSpPr>
            <p:nvPr/>
          </p:nvSpPr>
          <p:spPr bwMode="auto">
            <a:xfrm>
              <a:off x="2568" y="2840"/>
              <a:ext cx="663"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Liver</a:t>
              </a:r>
              <a:endParaRPr lang="fr-CA" altLang="fr-FR" sz="1600" b="1"/>
            </a:p>
          </p:txBody>
        </p:sp>
        <p:sp>
          <p:nvSpPr>
            <p:cNvPr id="192600" name="AutoShape 88">
              <a:extLst>
                <a:ext uri="{FF2B5EF4-FFF2-40B4-BE49-F238E27FC236}">
                  <a16:creationId xmlns:a16="http://schemas.microsoft.com/office/drawing/2014/main" id="{9081DDFB-E722-4F89-B313-E6C120F130E8}"/>
                </a:ext>
              </a:extLst>
            </p:cNvPr>
            <p:cNvSpPr>
              <a:spLocks noChangeArrowheads="1"/>
            </p:cNvSpPr>
            <p:nvPr/>
          </p:nvSpPr>
          <p:spPr bwMode="auto">
            <a:xfrm>
              <a:off x="2591" y="2927"/>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92604" name="Freeform 92">
            <a:extLst>
              <a:ext uri="{FF2B5EF4-FFF2-40B4-BE49-F238E27FC236}">
                <a16:creationId xmlns:a16="http://schemas.microsoft.com/office/drawing/2014/main" id="{7E73F283-BD7B-4CCA-8F7C-B60A02449E37}"/>
              </a:ext>
            </a:extLst>
          </p:cNvPr>
          <p:cNvSpPr>
            <a:spLocks/>
          </p:cNvSpPr>
          <p:nvPr/>
        </p:nvSpPr>
        <p:spPr bwMode="auto">
          <a:xfrm flipH="1">
            <a:off x="6416675" y="4014788"/>
            <a:ext cx="2430463" cy="1574800"/>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92608" name="Group 96">
            <a:extLst>
              <a:ext uri="{FF2B5EF4-FFF2-40B4-BE49-F238E27FC236}">
                <a16:creationId xmlns:a16="http://schemas.microsoft.com/office/drawing/2014/main" id="{D09B3DC3-914B-46E1-86FB-FE8CD41E648D}"/>
              </a:ext>
            </a:extLst>
          </p:cNvPr>
          <p:cNvGrpSpPr>
            <a:grpSpLocks/>
          </p:cNvGrpSpPr>
          <p:nvPr/>
        </p:nvGrpSpPr>
        <p:grpSpPr bwMode="auto">
          <a:xfrm>
            <a:off x="6507163" y="4060825"/>
            <a:ext cx="1350962" cy="365125"/>
            <a:chOff x="4099" y="2784"/>
            <a:chExt cx="851" cy="230"/>
          </a:xfrm>
        </p:grpSpPr>
        <p:sp>
          <p:nvSpPr>
            <p:cNvPr id="192606" name="Rectangle 94">
              <a:extLst>
                <a:ext uri="{FF2B5EF4-FFF2-40B4-BE49-F238E27FC236}">
                  <a16:creationId xmlns:a16="http://schemas.microsoft.com/office/drawing/2014/main" id="{2E96299B-CF1D-4EF6-907C-D7B0B9F6DA40}"/>
                </a:ext>
              </a:extLst>
            </p:cNvPr>
            <p:cNvSpPr>
              <a:spLocks noChangeArrowheads="1"/>
            </p:cNvSpPr>
            <p:nvPr/>
          </p:nvSpPr>
          <p:spPr bwMode="auto">
            <a:xfrm>
              <a:off x="4099" y="2784"/>
              <a:ext cx="851"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Pancreas</a:t>
              </a:r>
              <a:endParaRPr lang="fr-CA" altLang="fr-FR" sz="1600" b="1"/>
            </a:p>
          </p:txBody>
        </p:sp>
        <p:sp>
          <p:nvSpPr>
            <p:cNvPr id="192607" name="AutoShape 95">
              <a:extLst>
                <a:ext uri="{FF2B5EF4-FFF2-40B4-BE49-F238E27FC236}">
                  <a16:creationId xmlns:a16="http://schemas.microsoft.com/office/drawing/2014/main" id="{8A568E25-14E0-476B-993E-074E6F85E393}"/>
                </a:ext>
              </a:extLst>
            </p:cNvPr>
            <p:cNvSpPr>
              <a:spLocks noChangeArrowheads="1"/>
            </p:cNvSpPr>
            <p:nvPr/>
          </p:nvSpPr>
          <p:spPr bwMode="auto">
            <a:xfrm rot="-5400000">
              <a:off x="4818" y="2884"/>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92616" name="Group 104">
            <a:extLst>
              <a:ext uri="{FF2B5EF4-FFF2-40B4-BE49-F238E27FC236}">
                <a16:creationId xmlns:a16="http://schemas.microsoft.com/office/drawing/2014/main" id="{FA7885DB-3A4F-446F-9060-66D2913E513D}"/>
              </a:ext>
            </a:extLst>
          </p:cNvPr>
          <p:cNvGrpSpPr>
            <a:grpSpLocks/>
          </p:cNvGrpSpPr>
          <p:nvPr/>
        </p:nvGrpSpPr>
        <p:grpSpPr bwMode="auto">
          <a:xfrm>
            <a:off x="341313" y="1133475"/>
            <a:ext cx="2879725" cy="630238"/>
            <a:chOff x="130" y="3010"/>
            <a:chExt cx="1814" cy="397"/>
          </a:xfrm>
        </p:grpSpPr>
        <p:sp>
          <p:nvSpPr>
            <p:cNvPr id="192614" name="Rectangle 102">
              <a:extLst>
                <a:ext uri="{FF2B5EF4-FFF2-40B4-BE49-F238E27FC236}">
                  <a16:creationId xmlns:a16="http://schemas.microsoft.com/office/drawing/2014/main" id="{88AD5351-5805-43BE-BAAF-3435091E7D86}"/>
                </a:ext>
              </a:extLst>
            </p:cNvPr>
            <p:cNvSpPr>
              <a:spLocks noChangeArrowheads="1"/>
            </p:cNvSpPr>
            <p:nvPr/>
          </p:nvSpPr>
          <p:spPr bwMode="auto">
            <a:xfrm>
              <a:off x="215" y="3010"/>
              <a:ext cx="1729" cy="3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Upper body /</a:t>
              </a:r>
            </a:p>
            <a:p>
              <a:pPr algn="ctr"/>
              <a:r>
                <a:rPr lang="en-US" altLang="fr-FR" sz="1600" b="1"/>
                <a:t>Intra-abdominal obesity</a:t>
              </a:r>
              <a:endParaRPr lang="fr-CA" altLang="fr-FR" sz="1600" b="1"/>
            </a:p>
          </p:txBody>
        </p:sp>
        <p:sp>
          <p:nvSpPr>
            <p:cNvPr id="192615" name="Rectangle 103">
              <a:extLst>
                <a:ext uri="{FF2B5EF4-FFF2-40B4-BE49-F238E27FC236}">
                  <a16:creationId xmlns:a16="http://schemas.microsoft.com/office/drawing/2014/main" id="{3D32285F-2811-4B3E-82FB-7BD1EC3ECFE6}"/>
                </a:ext>
              </a:extLst>
            </p:cNvPr>
            <p:cNvSpPr>
              <a:spLocks noChangeArrowheads="1"/>
            </p:cNvSpPr>
            <p:nvPr/>
          </p:nvSpPr>
          <p:spPr bwMode="auto">
            <a:xfrm>
              <a:off x="130" y="3010"/>
              <a:ext cx="121" cy="39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92619" name="AutoShape 107">
            <a:extLst>
              <a:ext uri="{FF2B5EF4-FFF2-40B4-BE49-F238E27FC236}">
                <a16:creationId xmlns:a16="http://schemas.microsoft.com/office/drawing/2014/main" id="{44B9D9F3-A358-48D0-8542-D8D0242FB9AF}"/>
              </a:ext>
            </a:extLst>
          </p:cNvPr>
          <p:cNvSpPr>
            <a:spLocks noChangeArrowheads="1"/>
          </p:cNvSpPr>
          <p:nvPr/>
        </p:nvSpPr>
        <p:spPr bwMode="auto">
          <a:xfrm>
            <a:off x="2906713" y="2798763"/>
            <a:ext cx="1800225" cy="1123950"/>
          </a:xfrm>
          <a:prstGeom prst="rightArrow">
            <a:avLst>
              <a:gd name="adj1" fmla="val 50000"/>
              <a:gd name="adj2" fmla="val 40042"/>
            </a:avLst>
          </a:prstGeom>
          <a:solidFill>
            <a:srgbClr val="B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2620" name="Text Box 108">
            <a:extLst>
              <a:ext uri="{FF2B5EF4-FFF2-40B4-BE49-F238E27FC236}">
                <a16:creationId xmlns:a16="http://schemas.microsoft.com/office/drawing/2014/main" id="{A4E9ABD6-23C0-455C-80DD-0BE629DFDDB1}"/>
              </a:ext>
            </a:extLst>
          </p:cNvPr>
          <p:cNvSpPr txBox="1">
            <a:spLocks noChangeArrowheads="1"/>
          </p:cNvSpPr>
          <p:nvPr/>
        </p:nvSpPr>
        <p:spPr bwMode="auto">
          <a:xfrm>
            <a:off x="2882900" y="3195638"/>
            <a:ext cx="14859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40000"/>
              </a:lnSpc>
            </a:pPr>
            <a:r>
              <a:rPr lang="fr-CA" altLang="fr-FR" b="1">
                <a:solidFill>
                  <a:schemeClr val="bg1"/>
                </a:solidFill>
              </a:rPr>
              <a:t>Insulin</a:t>
            </a:r>
            <a:br>
              <a:rPr lang="fr-CA" altLang="fr-FR" b="1">
                <a:solidFill>
                  <a:schemeClr val="bg1"/>
                </a:solidFill>
              </a:rPr>
            </a:br>
            <a:r>
              <a:rPr lang="fr-CA" altLang="fr-FR" b="1">
                <a:solidFill>
                  <a:schemeClr val="bg1"/>
                </a:solidFill>
              </a:rPr>
              <a:t>      resistance</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2" name="Rectangle 12">
            <a:extLst>
              <a:ext uri="{FF2B5EF4-FFF2-40B4-BE49-F238E27FC236}">
                <a16:creationId xmlns:a16="http://schemas.microsoft.com/office/drawing/2014/main" id="{294FE257-731B-4FB9-BB7A-3C771D871441}"/>
              </a:ext>
            </a:extLst>
          </p:cNvPr>
          <p:cNvSpPr>
            <a:spLocks noGrp="1" noChangeArrowheads="1"/>
          </p:cNvSpPr>
          <p:nvPr>
            <p:ph type="title"/>
          </p:nvPr>
        </p:nvSpPr>
        <p:spPr/>
        <p:txBody>
          <a:bodyPr/>
          <a:lstStyle/>
          <a:p>
            <a:r>
              <a:rPr lang="en-US" altLang="fr-FR"/>
              <a:t>Body Fat Distribution and Free Fatty Acids (FFA)</a:t>
            </a:r>
          </a:p>
        </p:txBody>
      </p:sp>
      <p:sp>
        <p:nvSpPr>
          <p:cNvPr id="194573" name="Rectangle 13">
            <a:extLst>
              <a:ext uri="{FF2B5EF4-FFF2-40B4-BE49-F238E27FC236}">
                <a16:creationId xmlns:a16="http://schemas.microsoft.com/office/drawing/2014/main" id="{1A24A6FA-09F3-4480-AE12-38AF5103B828}"/>
              </a:ext>
            </a:extLst>
          </p:cNvPr>
          <p:cNvSpPr>
            <a:spLocks noGrp="1" noChangeArrowheads="1"/>
          </p:cNvSpPr>
          <p:nvPr>
            <p:ph type="body" idx="1"/>
          </p:nvPr>
        </p:nvSpPr>
        <p:spPr>
          <a:xfrm>
            <a:off x="476250" y="1614488"/>
            <a:ext cx="8229600" cy="4035425"/>
          </a:xfrm>
          <a:ln/>
        </p:spPr>
        <p:txBody>
          <a:bodyPr/>
          <a:lstStyle/>
          <a:p>
            <a:r>
              <a:rPr lang="en-US" altLang="fr-FR"/>
              <a:t>Upper body obesity is associated with adverse metabolic consequences.</a:t>
            </a:r>
          </a:p>
          <a:p>
            <a:r>
              <a:rPr lang="en-US" altLang="fr-FR"/>
              <a:t>Upper body obesity is associated with high basal and postprandial FFA.</a:t>
            </a:r>
          </a:p>
          <a:p>
            <a:r>
              <a:rPr lang="en-US" altLang="fr-FR"/>
              <a:t>Intra-abdominal (visceral) fat most strongly correlated with metabolic abnormalities.</a:t>
            </a:r>
          </a:p>
          <a:p>
            <a:r>
              <a:rPr lang="en-US" altLang="fr-FR"/>
              <a:t>Do the excess FFAs come from intra-abdominal fat?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10" name="Line 26">
            <a:extLst>
              <a:ext uri="{FF2B5EF4-FFF2-40B4-BE49-F238E27FC236}">
                <a16:creationId xmlns:a16="http://schemas.microsoft.com/office/drawing/2014/main" id="{A5129400-AB6A-40B4-AE01-34B9F0F73D88}"/>
              </a:ext>
            </a:extLst>
          </p:cNvPr>
          <p:cNvSpPr>
            <a:spLocks noChangeShapeType="1"/>
          </p:cNvSpPr>
          <p:nvPr/>
        </p:nvSpPr>
        <p:spPr bwMode="auto">
          <a:xfrm flipH="1" flipV="1">
            <a:off x="4932363" y="3924300"/>
            <a:ext cx="1439862" cy="225425"/>
          </a:xfrm>
          <a:prstGeom prst="line">
            <a:avLst/>
          </a:prstGeom>
          <a:noFill/>
          <a:ln w="571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5615" name="Line 31">
            <a:extLst>
              <a:ext uri="{FF2B5EF4-FFF2-40B4-BE49-F238E27FC236}">
                <a16:creationId xmlns:a16="http://schemas.microsoft.com/office/drawing/2014/main" id="{E41E83B4-7C08-48BD-8901-3A0836E67420}"/>
              </a:ext>
            </a:extLst>
          </p:cNvPr>
          <p:cNvSpPr>
            <a:spLocks noChangeShapeType="1"/>
          </p:cNvSpPr>
          <p:nvPr/>
        </p:nvSpPr>
        <p:spPr bwMode="auto">
          <a:xfrm>
            <a:off x="2592388" y="1719263"/>
            <a:ext cx="674687" cy="177800"/>
          </a:xfrm>
          <a:prstGeom prst="line">
            <a:avLst/>
          </a:prstGeom>
          <a:noFill/>
          <a:ln w="571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pic>
        <p:nvPicPr>
          <p:cNvPr id="195611" name="Picture 27">
            <a:extLst>
              <a:ext uri="{FF2B5EF4-FFF2-40B4-BE49-F238E27FC236}">
                <a16:creationId xmlns:a16="http://schemas.microsoft.com/office/drawing/2014/main" id="{B61060CB-C342-4A83-920F-796FA8BFE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881063"/>
            <a:ext cx="3417888"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7" name="Rectangle 13">
            <a:extLst>
              <a:ext uri="{FF2B5EF4-FFF2-40B4-BE49-F238E27FC236}">
                <a16:creationId xmlns:a16="http://schemas.microsoft.com/office/drawing/2014/main" id="{922AB919-1C6E-4E7F-B2A3-8195F2CF5058}"/>
              </a:ext>
            </a:extLst>
          </p:cNvPr>
          <p:cNvSpPr>
            <a:spLocks noGrp="1" noChangeArrowheads="1"/>
          </p:cNvSpPr>
          <p:nvPr>
            <p:ph type="title"/>
          </p:nvPr>
        </p:nvSpPr>
        <p:spPr/>
        <p:txBody>
          <a:bodyPr/>
          <a:lstStyle/>
          <a:p>
            <a:r>
              <a:rPr lang="en-US" altLang="fr-FR">
                <a:solidFill>
                  <a:schemeClr val="tx1"/>
                </a:solidFill>
              </a:rPr>
              <a:t>Regional Adipose Tissue Model</a:t>
            </a:r>
            <a:endParaRPr lang="en-US" altLang="fr-FR"/>
          </a:p>
        </p:txBody>
      </p:sp>
      <p:grpSp>
        <p:nvGrpSpPr>
          <p:cNvPr id="195626" name="Group 42">
            <a:extLst>
              <a:ext uri="{FF2B5EF4-FFF2-40B4-BE49-F238E27FC236}">
                <a16:creationId xmlns:a16="http://schemas.microsoft.com/office/drawing/2014/main" id="{1B22E2E7-8AF4-4CB3-8900-3BDAB0227463}"/>
              </a:ext>
            </a:extLst>
          </p:cNvPr>
          <p:cNvGrpSpPr>
            <a:grpSpLocks/>
          </p:cNvGrpSpPr>
          <p:nvPr/>
        </p:nvGrpSpPr>
        <p:grpSpPr bwMode="auto">
          <a:xfrm>
            <a:off x="6372225" y="2259013"/>
            <a:ext cx="2159000" cy="584200"/>
            <a:chOff x="4014" y="1423"/>
            <a:chExt cx="1360" cy="368"/>
          </a:xfrm>
        </p:grpSpPr>
        <p:sp>
          <p:nvSpPr>
            <p:cNvPr id="195601" name="Rectangle 17">
              <a:extLst>
                <a:ext uri="{FF2B5EF4-FFF2-40B4-BE49-F238E27FC236}">
                  <a16:creationId xmlns:a16="http://schemas.microsoft.com/office/drawing/2014/main" id="{4747BC80-BFD8-4C81-8819-21FC1FFC60BC}"/>
                </a:ext>
              </a:extLst>
            </p:cNvPr>
            <p:cNvSpPr>
              <a:spLocks noChangeArrowheads="1"/>
            </p:cNvSpPr>
            <p:nvPr/>
          </p:nvSpPr>
          <p:spPr bwMode="auto">
            <a:xfrm>
              <a:off x="4131" y="1423"/>
              <a:ext cx="1243" cy="3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fr-FR" b="1"/>
                <a:t>Intra-abdominal (visceral) fat</a:t>
              </a:r>
              <a:endParaRPr lang="fr-CA" altLang="fr-FR" sz="2000" b="1"/>
            </a:p>
          </p:txBody>
        </p:sp>
        <p:sp>
          <p:nvSpPr>
            <p:cNvPr id="195602" name="Rectangle 18">
              <a:extLst>
                <a:ext uri="{FF2B5EF4-FFF2-40B4-BE49-F238E27FC236}">
                  <a16:creationId xmlns:a16="http://schemas.microsoft.com/office/drawing/2014/main" id="{C67821E3-5A63-438C-BAD4-CCF22292D8A9}"/>
                </a:ext>
              </a:extLst>
            </p:cNvPr>
            <p:cNvSpPr>
              <a:spLocks noChangeArrowheads="1"/>
            </p:cNvSpPr>
            <p:nvPr/>
          </p:nvSpPr>
          <p:spPr bwMode="auto">
            <a:xfrm>
              <a:off x="4014" y="1423"/>
              <a:ext cx="121" cy="36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95603" name="Line 19">
            <a:extLst>
              <a:ext uri="{FF2B5EF4-FFF2-40B4-BE49-F238E27FC236}">
                <a16:creationId xmlns:a16="http://schemas.microsoft.com/office/drawing/2014/main" id="{0AD0ADF7-372D-467C-8B59-CC14EDAB345A}"/>
              </a:ext>
            </a:extLst>
          </p:cNvPr>
          <p:cNvSpPr>
            <a:spLocks noChangeShapeType="1"/>
          </p:cNvSpPr>
          <p:nvPr/>
        </p:nvSpPr>
        <p:spPr bwMode="auto">
          <a:xfrm flipH="1">
            <a:off x="4751388" y="2484438"/>
            <a:ext cx="1624012" cy="584200"/>
          </a:xfrm>
          <a:prstGeom prst="line">
            <a:avLst/>
          </a:prstGeom>
          <a:noFill/>
          <a:ln w="571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95620" name="Group 36">
            <a:extLst>
              <a:ext uri="{FF2B5EF4-FFF2-40B4-BE49-F238E27FC236}">
                <a16:creationId xmlns:a16="http://schemas.microsoft.com/office/drawing/2014/main" id="{F5D36091-FD9C-42A2-ACE1-EED3A345E226}"/>
              </a:ext>
            </a:extLst>
          </p:cNvPr>
          <p:cNvGrpSpPr>
            <a:grpSpLocks/>
          </p:cNvGrpSpPr>
          <p:nvPr/>
        </p:nvGrpSpPr>
        <p:grpSpPr bwMode="auto">
          <a:xfrm>
            <a:off x="6327775" y="3968750"/>
            <a:ext cx="2384425" cy="809625"/>
            <a:chOff x="3986" y="2869"/>
            <a:chExt cx="1502" cy="510"/>
          </a:xfrm>
        </p:grpSpPr>
        <p:sp>
          <p:nvSpPr>
            <p:cNvPr id="195605" name="Rectangle 21">
              <a:extLst>
                <a:ext uri="{FF2B5EF4-FFF2-40B4-BE49-F238E27FC236}">
                  <a16:creationId xmlns:a16="http://schemas.microsoft.com/office/drawing/2014/main" id="{051C8873-F4D8-4CB9-86E4-09659FE5F083}"/>
                </a:ext>
              </a:extLst>
            </p:cNvPr>
            <p:cNvSpPr>
              <a:spLocks noChangeArrowheads="1"/>
            </p:cNvSpPr>
            <p:nvPr/>
          </p:nvSpPr>
          <p:spPr bwMode="auto">
            <a:xfrm>
              <a:off x="4117" y="2869"/>
              <a:ext cx="1371" cy="5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fr-FR" b="1"/>
                <a:t>Lower body subcutaneous fat</a:t>
              </a:r>
              <a:endParaRPr lang="fr-CA" altLang="fr-FR" sz="2000" b="1"/>
            </a:p>
          </p:txBody>
        </p:sp>
        <p:sp>
          <p:nvSpPr>
            <p:cNvPr id="195606" name="Rectangle 22">
              <a:extLst>
                <a:ext uri="{FF2B5EF4-FFF2-40B4-BE49-F238E27FC236}">
                  <a16:creationId xmlns:a16="http://schemas.microsoft.com/office/drawing/2014/main" id="{F05A7D9B-88E4-4F35-9B73-68455AB5469D}"/>
                </a:ext>
              </a:extLst>
            </p:cNvPr>
            <p:cNvSpPr>
              <a:spLocks noChangeArrowheads="1"/>
            </p:cNvSpPr>
            <p:nvPr/>
          </p:nvSpPr>
          <p:spPr bwMode="auto">
            <a:xfrm>
              <a:off x="3986" y="2869"/>
              <a:ext cx="151" cy="51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CA"/>
            </a:p>
          </p:txBody>
        </p:sp>
      </p:grpSp>
      <p:grpSp>
        <p:nvGrpSpPr>
          <p:cNvPr id="195622" name="Group 38">
            <a:extLst>
              <a:ext uri="{FF2B5EF4-FFF2-40B4-BE49-F238E27FC236}">
                <a16:creationId xmlns:a16="http://schemas.microsoft.com/office/drawing/2014/main" id="{CDCB8B84-9796-4D6B-8EFC-E1C56B4316AF}"/>
              </a:ext>
            </a:extLst>
          </p:cNvPr>
          <p:cNvGrpSpPr>
            <a:grpSpLocks/>
          </p:cNvGrpSpPr>
          <p:nvPr/>
        </p:nvGrpSpPr>
        <p:grpSpPr bwMode="auto">
          <a:xfrm>
            <a:off x="263525" y="1268413"/>
            <a:ext cx="2417763" cy="809625"/>
            <a:chOff x="166" y="799"/>
            <a:chExt cx="1523" cy="510"/>
          </a:xfrm>
        </p:grpSpPr>
        <p:sp>
          <p:nvSpPr>
            <p:cNvPr id="195613" name="Rectangle 29">
              <a:extLst>
                <a:ext uri="{FF2B5EF4-FFF2-40B4-BE49-F238E27FC236}">
                  <a16:creationId xmlns:a16="http://schemas.microsoft.com/office/drawing/2014/main" id="{8C308FCE-0AB1-426A-81D0-810D881E676F}"/>
                </a:ext>
              </a:extLst>
            </p:cNvPr>
            <p:cNvSpPr>
              <a:spLocks noChangeArrowheads="1"/>
            </p:cNvSpPr>
            <p:nvPr/>
          </p:nvSpPr>
          <p:spPr bwMode="auto">
            <a:xfrm>
              <a:off x="318" y="799"/>
              <a:ext cx="1371" cy="5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fr-FR" b="1"/>
                <a:t>Upper body subcutaneous fat</a:t>
              </a:r>
              <a:endParaRPr lang="fr-CA" altLang="fr-FR" sz="2000" b="1"/>
            </a:p>
          </p:txBody>
        </p:sp>
        <p:sp>
          <p:nvSpPr>
            <p:cNvPr id="195614" name="Rectangle 30">
              <a:extLst>
                <a:ext uri="{FF2B5EF4-FFF2-40B4-BE49-F238E27FC236}">
                  <a16:creationId xmlns:a16="http://schemas.microsoft.com/office/drawing/2014/main" id="{FC23FB95-6308-43E9-BEEC-BFE81DA8DEE8}"/>
                </a:ext>
              </a:extLst>
            </p:cNvPr>
            <p:cNvSpPr>
              <a:spLocks noChangeArrowheads="1"/>
            </p:cNvSpPr>
            <p:nvPr/>
          </p:nvSpPr>
          <p:spPr bwMode="auto">
            <a:xfrm>
              <a:off x="166" y="799"/>
              <a:ext cx="151" cy="51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sp>
        <p:nvSpPr>
          <p:cNvPr id="195623" name="Oval 39">
            <a:extLst>
              <a:ext uri="{FF2B5EF4-FFF2-40B4-BE49-F238E27FC236}">
                <a16:creationId xmlns:a16="http://schemas.microsoft.com/office/drawing/2014/main" id="{4B251CE1-B279-45C6-A1A0-7826F2059D5C}"/>
              </a:ext>
            </a:extLst>
          </p:cNvPr>
          <p:cNvSpPr>
            <a:spLocks noChangeArrowheads="1"/>
          </p:cNvSpPr>
          <p:nvPr/>
        </p:nvSpPr>
        <p:spPr bwMode="auto">
          <a:xfrm>
            <a:off x="3708400" y="2957513"/>
            <a:ext cx="925513" cy="696912"/>
          </a:xfrm>
          <a:prstGeom prst="ellipse">
            <a:avLst/>
          </a:prstGeom>
          <a:solidFill>
            <a:srgbClr val="EECF1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54" name="Rectangle 22">
            <a:extLst>
              <a:ext uri="{FF2B5EF4-FFF2-40B4-BE49-F238E27FC236}">
                <a16:creationId xmlns:a16="http://schemas.microsoft.com/office/drawing/2014/main" id="{FF362235-3250-472D-A842-A6C608565E9C}"/>
              </a:ext>
            </a:extLst>
          </p:cNvPr>
          <p:cNvSpPr>
            <a:spLocks noChangeArrowheads="1"/>
          </p:cNvSpPr>
          <p:nvPr/>
        </p:nvSpPr>
        <p:spPr bwMode="auto">
          <a:xfrm>
            <a:off x="1062038" y="1042988"/>
            <a:ext cx="7154862" cy="5041900"/>
          </a:xfrm>
          <a:prstGeom prst="rect">
            <a:avLst/>
          </a:prstGeom>
          <a:solidFill>
            <a:schemeClr val="bg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aphicFrame>
        <p:nvGraphicFramePr>
          <p:cNvPr id="197655" name="Object 23">
            <a:extLst>
              <a:ext uri="{FF2B5EF4-FFF2-40B4-BE49-F238E27FC236}">
                <a16:creationId xmlns:a16="http://schemas.microsoft.com/office/drawing/2014/main" id="{19447911-C23F-4D74-A85C-A06F690763A9}"/>
              </a:ext>
            </a:extLst>
          </p:cNvPr>
          <p:cNvGraphicFramePr>
            <a:graphicFrameLocks noChangeAspect="1"/>
          </p:cNvGraphicFramePr>
          <p:nvPr/>
        </p:nvGraphicFramePr>
        <p:xfrm>
          <a:off x="1219200" y="1262063"/>
          <a:ext cx="6880225" cy="4543425"/>
        </p:xfrm>
        <a:graphic>
          <a:graphicData uri="http://schemas.openxmlformats.org/presentationml/2006/ole">
            <mc:AlternateContent xmlns:mc="http://schemas.openxmlformats.org/markup-compatibility/2006">
              <mc:Choice xmlns:v="urn:schemas-microsoft-com:vml" Requires="v">
                <p:oleObj spid="_x0000_s197675" name="Graphique" r:id="rId4" imgW="5019675" imgH="3314700" progId="MSGraph.Chart.8">
                  <p:embed followColorScheme="full"/>
                </p:oleObj>
              </mc:Choice>
              <mc:Fallback>
                <p:oleObj name="Graphique" r:id="rId4" imgW="5019675" imgH="3314700" progId="MSGraph.Chart.8">
                  <p:embed followColorScheme="full"/>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62063"/>
                        <a:ext cx="6880225"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36" name="Text Box 4">
            <a:extLst>
              <a:ext uri="{FF2B5EF4-FFF2-40B4-BE49-F238E27FC236}">
                <a16:creationId xmlns:a16="http://schemas.microsoft.com/office/drawing/2014/main" id="{8645C817-2137-43E8-A1EC-6EB8ED317A84}"/>
              </a:ext>
            </a:extLst>
          </p:cNvPr>
          <p:cNvSpPr txBox="1">
            <a:spLocks noChangeArrowheads="1"/>
          </p:cNvSpPr>
          <p:nvPr/>
        </p:nvSpPr>
        <p:spPr bwMode="auto">
          <a:xfrm rot="-5381330">
            <a:off x="693737" y="3279776"/>
            <a:ext cx="1192213"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fr-FR" b="1">
                <a:effectLst>
                  <a:outerShdw blurRad="38100" dist="38100" dir="2700000" algn="tl">
                    <a:srgbClr val="C0C0C0"/>
                  </a:outerShdw>
                </a:effectLst>
                <a:sym typeface="Symbol" panose="05050102010706020507" pitchFamily="18" charset="2"/>
              </a:rPr>
              <a:t>mol/min</a:t>
            </a:r>
            <a:endParaRPr lang="en-US" altLang="fr-FR" b="1">
              <a:effectLst>
                <a:outerShdw blurRad="38100" dist="38100" dir="2700000" algn="tl">
                  <a:srgbClr val="C0C0C0"/>
                </a:outerShdw>
              </a:effectLst>
            </a:endParaRPr>
          </a:p>
        </p:txBody>
      </p:sp>
      <p:sp>
        <p:nvSpPr>
          <p:cNvPr id="197653" name="Rectangle 21">
            <a:extLst>
              <a:ext uri="{FF2B5EF4-FFF2-40B4-BE49-F238E27FC236}">
                <a16:creationId xmlns:a16="http://schemas.microsoft.com/office/drawing/2014/main" id="{E99E47B3-634A-4E66-81A3-44FD1E84C501}"/>
              </a:ext>
            </a:extLst>
          </p:cNvPr>
          <p:cNvSpPr>
            <a:spLocks noGrp="1" noChangeArrowheads="1"/>
          </p:cNvSpPr>
          <p:nvPr>
            <p:ph type="title"/>
          </p:nvPr>
        </p:nvSpPr>
        <p:spPr/>
        <p:txBody>
          <a:bodyPr/>
          <a:lstStyle/>
          <a:p>
            <a:r>
              <a:rPr lang="en-US" altLang="fr-FR">
                <a:solidFill>
                  <a:schemeClr val="tx1"/>
                </a:solidFill>
              </a:rPr>
              <a:t>Splanchnic Contribution to Basal Upper Body Adipose Tissue Free Fatty Acid Release</a:t>
            </a:r>
            <a:endParaRPr lang="fr-CA" altLang="fr-FR"/>
          </a:p>
        </p:txBody>
      </p:sp>
      <p:sp>
        <p:nvSpPr>
          <p:cNvPr id="197659" name="Text Box 27">
            <a:extLst>
              <a:ext uri="{FF2B5EF4-FFF2-40B4-BE49-F238E27FC236}">
                <a16:creationId xmlns:a16="http://schemas.microsoft.com/office/drawing/2014/main" id="{62B59896-63B9-45D3-B596-0689FB4234DE}"/>
              </a:ext>
            </a:extLst>
          </p:cNvPr>
          <p:cNvSpPr txBox="1">
            <a:spLocks noChangeArrowheads="1"/>
          </p:cNvSpPr>
          <p:nvPr/>
        </p:nvSpPr>
        <p:spPr bwMode="auto">
          <a:xfrm>
            <a:off x="5076825" y="1916113"/>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b="1"/>
              <a:t>*</a:t>
            </a:r>
          </a:p>
        </p:txBody>
      </p:sp>
      <p:sp>
        <p:nvSpPr>
          <p:cNvPr id="197664" name="Rectangle 32">
            <a:extLst>
              <a:ext uri="{FF2B5EF4-FFF2-40B4-BE49-F238E27FC236}">
                <a16:creationId xmlns:a16="http://schemas.microsoft.com/office/drawing/2014/main" id="{4A547117-32E1-45DF-B176-7741316461E2}"/>
              </a:ext>
            </a:extLst>
          </p:cNvPr>
          <p:cNvSpPr>
            <a:spLocks noChangeArrowheads="1"/>
          </p:cNvSpPr>
          <p:nvPr/>
        </p:nvSpPr>
        <p:spPr bwMode="auto">
          <a:xfrm>
            <a:off x="4787900" y="6443663"/>
            <a:ext cx="4156075"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anchor="ctr">
            <a:flatTx/>
          </a:bodyPr>
          <a:lstStyle/>
          <a:p>
            <a:r>
              <a:rPr lang="fr-CA" altLang="fr-FR" sz="1000"/>
              <a:t>Adapted from Martin ML and Jensen M. J Clin Invest 1991; 88: 609-13 </a:t>
            </a:r>
          </a:p>
        </p:txBody>
      </p:sp>
      <p:sp>
        <p:nvSpPr>
          <p:cNvPr id="197666" name="Line 34">
            <a:extLst>
              <a:ext uri="{FF2B5EF4-FFF2-40B4-BE49-F238E27FC236}">
                <a16:creationId xmlns:a16="http://schemas.microsoft.com/office/drawing/2014/main" id="{FA507D47-CFFC-4496-863A-C89BB3CBBBA0}"/>
              </a:ext>
            </a:extLst>
          </p:cNvPr>
          <p:cNvSpPr>
            <a:spLocks noChangeShapeType="1"/>
          </p:cNvSpPr>
          <p:nvPr/>
        </p:nvSpPr>
        <p:spPr bwMode="auto">
          <a:xfrm flipV="1">
            <a:off x="3348038" y="3338513"/>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67" name="Line 35">
            <a:extLst>
              <a:ext uri="{FF2B5EF4-FFF2-40B4-BE49-F238E27FC236}">
                <a16:creationId xmlns:a16="http://schemas.microsoft.com/office/drawing/2014/main" id="{C7B1835E-DD8D-4224-83FE-3668E9E63AD1}"/>
              </a:ext>
            </a:extLst>
          </p:cNvPr>
          <p:cNvSpPr>
            <a:spLocks noChangeShapeType="1"/>
          </p:cNvSpPr>
          <p:nvPr/>
        </p:nvSpPr>
        <p:spPr bwMode="auto">
          <a:xfrm flipV="1">
            <a:off x="2771775" y="468947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68" name="Line 36">
            <a:extLst>
              <a:ext uri="{FF2B5EF4-FFF2-40B4-BE49-F238E27FC236}">
                <a16:creationId xmlns:a16="http://schemas.microsoft.com/office/drawing/2014/main" id="{B030E630-ED9E-4B95-8DEF-5520A6E74BC1}"/>
              </a:ext>
            </a:extLst>
          </p:cNvPr>
          <p:cNvSpPr>
            <a:spLocks noChangeShapeType="1"/>
          </p:cNvSpPr>
          <p:nvPr/>
        </p:nvSpPr>
        <p:spPr bwMode="auto">
          <a:xfrm flipV="1">
            <a:off x="4679950" y="4508500"/>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69" name="Line 37">
            <a:extLst>
              <a:ext uri="{FF2B5EF4-FFF2-40B4-BE49-F238E27FC236}">
                <a16:creationId xmlns:a16="http://schemas.microsoft.com/office/drawing/2014/main" id="{5097B11B-D32D-425B-84BF-2E8CF7E25A0F}"/>
              </a:ext>
            </a:extLst>
          </p:cNvPr>
          <p:cNvSpPr>
            <a:spLocks noChangeShapeType="1"/>
          </p:cNvSpPr>
          <p:nvPr/>
        </p:nvSpPr>
        <p:spPr bwMode="auto">
          <a:xfrm flipV="1">
            <a:off x="5219700" y="216852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70" name="Line 38">
            <a:extLst>
              <a:ext uri="{FF2B5EF4-FFF2-40B4-BE49-F238E27FC236}">
                <a16:creationId xmlns:a16="http://schemas.microsoft.com/office/drawing/2014/main" id="{3E0EC9FB-78B6-4D28-A1A3-CC4D108A8DC9}"/>
              </a:ext>
            </a:extLst>
          </p:cNvPr>
          <p:cNvSpPr>
            <a:spLocks noChangeShapeType="1"/>
          </p:cNvSpPr>
          <p:nvPr/>
        </p:nvSpPr>
        <p:spPr bwMode="auto">
          <a:xfrm flipV="1">
            <a:off x="6551613" y="4616450"/>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71" name="Line 39">
            <a:extLst>
              <a:ext uri="{FF2B5EF4-FFF2-40B4-BE49-F238E27FC236}">
                <a16:creationId xmlns:a16="http://schemas.microsoft.com/office/drawing/2014/main" id="{113EFB34-11E8-4719-B1C3-E52AA3550911}"/>
              </a:ext>
            </a:extLst>
          </p:cNvPr>
          <p:cNvSpPr>
            <a:spLocks noChangeShapeType="1"/>
          </p:cNvSpPr>
          <p:nvPr/>
        </p:nvSpPr>
        <p:spPr bwMode="auto">
          <a:xfrm flipV="1">
            <a:off x="7092950" y="365442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7672" name="Text Box 40">
            <a:extLst>
              <a:ext uri="{FF2B5EF4-FFF2-40B4-BE49-F238E27FC236}">
                <a16:creationId xmlns:a16="http://schemas.microsoft.com/office/drawing/2014/main" id="{2445C38A-3970-4FD8-B20C-64607FC8AA33}"/>
              </a:ext>
            </a:extLst>
          </p:cNvPr>
          <p:cNvSpPr txBox="1">
            <a:spLocks noChangeArrowheads="1"/>
          </p:cNvSpPr>
          <p:nvPr/>
        </p:nvSpPr>
        <p:spPr bwMode="auto">
          <a:xfrm>
            <a:off x="6192838" y="5251450"/>
            <a:ext cx="11255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Lean women</a:t>
            </a:r>
          </a:p>
        </p:txBody>
      </p:sp>
      <p:sp>
        <p:nvSpPr>
          <p:cNvPr id="197673" name="Text Box 41">
            <a:extLst>
              <a:ext uri="{FF2B5EF4-FFF2-40B4-BE49-F238E27FC236}">
                <a16:creationId xmlns:a16="http://schemas.microsoft.com/office/drawing/2014/main" id="{A6423FC2-8CDB-4019-BA78-F63C7AC36B6F}"/>
              </a:ext>
            </a:extLst>
          </p:cNvPr>
          <p:cNvSpPr txBox="1">
            <a:spLocks noChangeArrowheads="1"/>
          </p:cNvSpPr>
          <p:nvPr/>
        </p:nvSpPr>
        <p:spPr bwMode="auto">
          <a:xfrm>
            <a:off x="2232025" y="5297488"/>
            <a:ext cx="1427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Lower body obese women</a:t>
            </a:r>
          </a:p>
        </p:txBody>
      </p:sp>
      <p:sp>
        <p:nvSpPr>
          <p:cNvPr id="197674" name="Text Box 42">
            <a:extLst>
              <a:ext uri="{FF2B5EF4-FFF2-40B4-BE49-F238E27FC236}">
                <a16:creationId xmlns:a16="http://schemas.microsoft.com/office/drawing/2014/main" id="{3DA8BC49-25D4-477E-BADD-046FA71E4B82}"/>
              </a:ext>
            </a:extLst>
          </p:cNvPr>
          <p:cNvSpPr txBox="1">
            <a:spLocks noChangeArrowheads="1"/>
          </p:cNvSpPr>
          <p:nvPr/>
        </p:nvSpPr>
        <p:spPr bwMode="auto">
          <a:xfrm>
            <a:off x="4140200" y="5273675"/>
            <a:ext cx="1395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Upper body obese women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758" name="Rectangle 78">
            <a:extLst>
              <a:ext uri="{FF2B5EF4-FFF2-40B4-BE49-F238E27FC236}">
                <a16:creationId xmlns:a16="http://schemas.microsoft.com/office/drawing/2014/main" id="{64FC442F-D4DC-417D-8227-39D847D0AAC0}"/>
              </a:ext>
            </a:extLst>
          </p:cNvPr>
          <p:cNvSpPr>
            <a:spLocks noChangeArrowheads="1"/>
          </p:cNvSpPr>
          <p:nvPr/>
        </p:nvSpPr>
        <p:spPr bwMode="auto">
          <a:xfrm>
            <a:off x="4751388" y="1403350"/>
            <a:ext cx="4095750" cy="4049713"/>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9737" name="Rectangle 57">
            <a:extLst>
              <a:ext uri="{FF2B5EF4-FFF2-40B4-BE49-F238E27FC236}">
                <a16:creationId xmlns:a16="http://schemas.microsoft.com/office/drawing/2014/main" id="{270131B7-16B5-43DD-B69A-8E048B99DF87}"/>
              </a:ext>
            </a:extLst>
          </p:cNvPr>
          <p:cNvSpPr>
            <a:spLocks noChangeArrowheads="1"/>
          </p:cNvSpPr>
          <p:nvPr/>
        </p:nvSpPr>
        <p:spPr bwMode="auto">
          <a:xfrm>
            <a:off x="296863" y="1404938"/>
            <a:ext cx="4184650" cy="4049712"/>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9710" name="Rectangle 30">
            <a:extLst>
              <a:ext uri="{FF2B5EF4-FFF2-40B4-BE49-F238E27FC236}">
                <a16:creationId xmlns:a16="http://schemas.microsoft.com/office/drawing/2014/main" id="{BFE09694-F715-44FA-AD0C-AB46700AEF6F}"/>
              </a:ext>
            </a:extLst>
          </p:cNvPr>
          <p:cNvSpPr>
            <a:spLocks noGrp="1" noChangeArrowheads="1"/>
          </p:cNvSpPr>
          <p:nvPr>
            <p:ph type="title"/>
          </p:nvPr>
        </p:nvSpPr>
        <p:spPr/>
        <p:txBody>
          <a:bodyPr/>
          <a:lstStyle/>
          <a:p>
            <a:r>
              <a:rPr lang="en-US" altLang="fr-FR">
                <a:solidFill>
                  <a:schemeClr val="tx1"/>
                </a:solidFill>
              </a:rPr>
              <a:t>Regional Free Fatty Acid Release During Meal Ingestion</a:t>
            </a:r>
            <a:endParaRPr lang="en-US" altLang="fr-FR"/>
          </a:p>
        </p:txBody>
      </p:sp>
      <p:graphicFrame>
        <p:nvGraphicFramePr>
          <p:cNvPr id="199712" name="Object 32">
            <a:extLst>
              <a:ext uri="{FF2B5EF4-FFF2-40B4-BE49-F238E27FC236}">
                <a16:creationId xmlns:a16="http://schemas.microsoft.com/office/drawing/2014/main" id="{64D0FF1C-3E8C-4B9B-AFE6-4FDE8743CBE3}"/>
              </a:ext>
            </a:extLst>
          </p:cNvPr>
          <p:cNvGraphicFramePr>
            <a:graphicFrameLocks noChangeAspect="1"/>
          </p:cNvGraphicFramePr>
          <p:nvPr/>
        </p:nvGraphicFramePr>
        <p:xfrm>
          <a:off x="344488" y="1331913"/>
          <a:ext cx="4676775" cy="3892550"/>
        </p:xfrm>
        <a:graphic>
          <a:graphicData uri="http://schemas.openxmlformats.org/presentationml/2006/ole">
            <mc:AlternateContent xmlns:mc="http://schemas.openxmlformats.org/markup-compatibility/2006">
              <mc:Choice xmlns:v="urn:schemas-microsoft-com:vml" Requires="v">
                <p:oleObj spid="_x0000_s199759" name="Graphique" r:id="rId4" imgW="5435600" imgH="4533900" progId="MSGraph.Chart.8">
                  <p:embed followColorScheme="full"/>
                </p:oleObj>
              </mc:Choice>
              <mc:Fallback>
                <p:oleObj name="Graphique" r:id="rId4" imgW="5435600" imgH="4533900" progId="MSGraph.Chart.8">
                  <p:embed followColorScheme="full"/>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331913"/>
                        <a:ext cx="4676775" cy="389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9713" name="Group 33">
            <a:extLst>
              <a:ext uri="{FF2B5EF4-FFF2-40B4-BE49-F238E27FC236}">
                <a16:creationId xmlns:a16="http://schemas.microsoft.com/office/drawing/2014/main" id="{C90C1BAD-CCC7-467D-ACF7-BA509BC55580}"/>
              </a:ext>
            </a:extLst>
          </p:cNvPr>
          <p:cNvGrpSpPr>
            <a:grpSpLocks/>
          </p:cNvGrpSpPr>
          <p:nvPr/>
        </p:nvGrpSpPr>
        <p:grpSpPr bwMode="auto">
          <a:xfrm>
            <a:off x="1060450" y="5365750"/>
            <a:ext cx="2790825" cy="449263"/>
            <a:chOff x="1202" y="3158"/>
            <a:chExt cx="862" cy="227"/>
          </a:xfrm>
        </p:grpSpPr>
        <p:sp>
          <p:nvSpPr>
            <p:cNvPr id="199714" name="Rectangle 34">
              <a:extLst>
                <a:ext uri="{FF2B5EF4-FFF2-40B4-BE49-F238E27FC236}">
                  <a16:creationId xmlns:a16="http://schemas.microsoft.com/office/drawing/2014/main" id="{5F7D831C-7484-4B5E-B81C-27C0B7159BBD}"/>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Upper body obese</a:t>
              </a:r>
              <a:endParaRPr lang="fr-CA" altLang="fr-FR" sz="2000" b="1"/>
            </a:p>
          </p:txBody>
        </p:sp>
        <p:sp>
          <p:nvSpPr>
            <p:cNvPr id="199715" name="Rectangle 35">
              <a:extLst>
                <a:ext uri="{FF2B5EF4-FFF2-40B4-BE49-F238E27FC236}">
                  <a16:creationId xmlns:a16="http://schemas.microsoft.com/office/drawing/2014/main" id="{8456E4EE-4548-4FE9-8D35-2261EF0B0A63}"/>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199719" name="Group 39">
            <a:extLst>
              <a:ext uri="{FF2B5EF4-FFF2-40B4-BE49-F238E27FC236}">
                <a16:creationId xmlns:a16="http://schemas.microsoft.com/office/drawing/2014/main" id="{6F6C6503-19E3-44B1-9568-7C1F0607B616}"/>
              </a:ext>
            </a:extLst>
          </p:cNvPr>
          <p:cNvGrpSpPr>
            <a:grpSpLocks/>
          </p:cNvGrpSpPr>
          <p:nvPr/>
        </p:nvGrpSpPr>
        <p:grpSpPr bwMode="auto">
          <a:xfrm>
            <a:off x="5381625" y="5365750"/>
            <a:ext cx="2790825" cy="449263"/>
            <a:chOff x="1202" y="3158"/>
            <a:chExt cx="862" cy="227"/>
          </a:xfrm>
        </p:grpSpPr>
        <p:sp>
          <p:nvSpPr>
            <p:cNvPr id="199720" name="Rectangle 40">
              <a:extLst>
                <a:ext uri="{FF2B5EF4-FFF2-40B4-BE49-F238E27FC236}">
                  <a16:creationId xmlns:a16="http://schemas.microsoft.com/office/drawing/2014/main" id="{22E5494A-1739-4910-9F4A-9F3DAF8964C7}"/>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Lower body obese</a:t>
              </a:r>
              <a:endParaRPr lang="fr-CA" altLang="fr-FR" sz="2000" b="1"/>
            </a:p>
          </p:txBody>
        </p:sp>
        <p:sp>
          <p:nvSpPr>
            <p:cNvPr id="199721" name="Rectangle 41">
              <a:extLst>
                <a:ext uri="{FF2B5EF4-FFF2-40B4-BE49-F238E27FC236}">
                  <a16:creationId xmlns:a16="http://schemas.microsoft.com/office/drawing/2014/main" id="{C42CBE8C-B23D-4F19-BEA4-8A26F31415B6}"/>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aphicFrame>
        <p:nvGraphicFramePr>
          <p:cNvPr id="199722" name="Object 42">
            <a:extLst>
              <a:ext uri="{FF2B5EF4-FFF2-40B4-BE49-F238E27FC236}">
                <a16:creationId xmlns:a16="http://schemas.microsoft.com/office/drawing/2014/main" id="{5F5A2CB8-0116-44CC-81BE-C56226E7EFDA}"/>
              </a:ext>
            </a:extLst>
          </p:cNvPr>
          <p:cNvGraphicFramePr>
            <a:graphicFrameLocks noChangeAspect="1"/>
          </p:cNvGraphicFramePr>
          <p:nvPr>
            <p:ph idx="1"/>
          </p:nvPr>
        </p:nvGraphicFramePr>
        <p:xfrm>
          <a:off x="4746625" y="1323975"/>
          <a:ext cx="4222750" cy="3941763"/>
        </p:xfrm>
        <a:graphic>
          <a:graphicData uri="http://schemas.openxmlformats.org/presentationml/2006/ole">
            <mc:AlternateContent xmlns:mc="http://schemas.openxmlformats.org/markup-compatibility/2006">
              <mc:Choice xmlns:v="urn:schemas-microsoft-com:vml" Requires="v">
                <p:oleObj spid="_x0000_s199760" name="Graphique" r:id="rId6" imgW="4867275" imgH="4543425" progId="MSGraph.Chart.8">
                  <p:embed followColorScheme="full"/>
                </p:oleObj>
              </mc:Choice>
              <mc:Fallback>
                <p:oleObj name="Graphique" r:id="rId6" imgW="4867275" imgH="4543425" progId="MSGraph.Chart.8">
                  <p:embed followColorScheme="full"/>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25" y="1323975"/>
                        <a:ext cx="4222750" cy="394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706" name="Line 26">
            <a:extLst>
              <a:ext uri="{FF2B5EF4-FFF2-40B4-BE49-F238E27FC236}">
                <a16:creationId xmlns:a16="http://schemas.microsoft.com/office/drawing/2014/main" id="{490EF7E1-2AD5-4B1F-8A68-7BD625BA60D1}"/>
              </a:ext>
            </a:extLst>
          </p:cNvPr>
          <p:cNvSpPr>
            <a:spLocks noChangeShapeType="1"/>
          </p:cNvSpPr>
          <p:nvPr/>
        </p:nvSpPr>
        <p:spPr bwMode="auto">
          <a:xfrm>
            <a:off x="1624013" y="3357563"/>
            <a:ext cx="4495800" cy="0"/>
          </a:xfrm>
          <a:prstGeom prst="line">
            <a:avLst/>
          </a:prstGeom>
          <a:noFill/>
          <a:ln w="38100">
            <a:solidFill>
              <a:srgbClr val="B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9724" name="AutoShape 44">
            <a:extLst>
              <a:ext uri="{FF2B5EF4-FFF2-40B4-BE49-F238E27FC236}">
                <a16:creationId xmlns:a16="http://schemas.microsoft.com/office/drawing/2014/main" id="{01657BAC-8FCE-4BFD-809D-F3FA8FAB3432}"/>
              </a:ext>
            </a:extLst>
          </p:cNvPr>
          <p:cNvSpPr>
            <a:spLocks/>
          </p:cNvSpPr>
          <p:nvPr/>
        </p:nvSpPr>
        <p:spPr bwMode="auto">
          <a:xfrm>
            <a:off x="6146800" y="3429000"/>
            <a:ext cx="225425" cy="855663"/>
          </a:xfrm>
          <a:prstGeom prst="rightBrace">
            <a:avLst>
              <a:gd name="adj1" fmla="val 31631"/>
              <a:gd name="adj2" fmla="val 50000"/>
            </a:avLst>
          </a:prstGeom>
          <a:noFill/>
          <a:ln w="28575">
            <a:solidFill>
              <a:srgbClr val="B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99726" name="Text Box 46">
            <a:extLst>
              <a:ext uri="{FF2B5EF4-FFF2-40B4-BE49-F238E27FC236}">
                <a16:creationId xmlns:a16="http://schemas.microsoft.com/office/drawing/2014/main" id="{8B7A0C5A-E179-44D8-BAFC-AE6A4E0BAC6E}"/>
              </a:ext>
            </a:extLst>
          </p:cNvPr>
          <p:cNvSpPr txBox="1">
            <a:spLocks noChangeArrowheads="1"/>
          </p:cNvSpPr>
          <p:nvPr/>
        </p:nvSpPr>
        <p:spPr bwMode="auto">
          <a:xfrm>
            <a:off x="1481138" y="2924175"/>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b="1"/>
              <a:t>*</a:t>
            </a:r>
          </a:p>
        </p:txBody>
      </p:sp>
      <p:sp>
        <p:nvSpPr>
          <p:cNvPr id="199729" name="Text Box 49">
            <a:extLst>
              <a:ext uri="{FF2B5EF4-FFF2-40B4-BE49-F238E27FC236}">
                <a16:creationId xmlns:a16="http://schemas.microsoft.com/office/drawing/2014/main" id="{3BBFD103-D352-47E6-9E6D-B589594A8F43}"/>
              </a:ext>
            </a:extLst>
          </p:cNvPr>
          <p:cNvSpPr txBox="1">
            <a:spLocks noChangeArrowheads="1"/>
          </p:cNvSpPr>
          <p:nvPr/>
        </p:nvSpPr>
        <p:spPr bwMode="auto">
          <a:xfrm rot="-5400000">
            <a:off x="-122238" y="3073401"/>
            <a:ext cx="1082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sym typeface="Symbol" panose="05050102010706020507" pitchFamily="18" charset="2"/>
              </a:rPr>
              <a:t>mol/min</a:t>
            </a:r>
          </a:p>
        </p:txBody>
      </p:sp>
      <p:sp>
        <p:nvSpPr>
          <p:cNvPr id="199730" name="Text Box 50">
            <a:extLst>
              <a:ext uri="{FF2B5EF4-FFF2-40B4-BE49-F238E27FC236}">
                <a16:creationId xmlns:a16="http://schemas.microsoft.com/office/drawing/2014/main" id="{5AD997D6-3A77-43A8-BABF-FEFAB873BA44}"/>
              </a:ext>
            </a:extLst>
          </p:cNvPr>
          <p:cNvSpPr txBox="1">
            <a:spLocks noChangeArrowheads="1"/>
          </p:cNvSpPr>
          <p:nvPr/>
        </p:nvSpPr>
        <p:spPr bwMode="auto">
          <a:xfrm>
            <a:off x="746125" y="4816475"/>
            <a:ext cx="127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Nonsplanchnic</a:t>
            </a:r>
          </a:p>
          <a:p>
            <a:pPr algn="ctr"/>
            <a:r>
              <a:rPr lang="fr-CA" altLang="fr-FR" sz="1200" b="1"/>
              <a:t>upper body</a:t>
            </a:r>
          </a:p>
        </p:txBody>
      </p:sp>
      <p:sp>
        <p:nvSpPr>
          <p:cNvPr id="199731" name="Text Box 51">
            <a:extLst>
              <a:ext uri="{FF2B5EF4-FFF2-40B4-BE49-F238E27FC236}">
                <a16:creationId xmlns:a16="http://schemas.microsoft.com/office/drawing/2014/main" id="{783C26AA-8073-4332-8435-2B0B18A88E5F}"/>
              </a:ext>
            </a:extLst>
          </p:cNvPr>
          <p:cNvSpPr txBox="1">
            <a:spLocks noChangeArrowheads="1"/>
          </p:cNvSpPr>
          <p:nvPr/>
        </p:nvSpPr>
        <p:spPr bwMode="auto">
          <a:xfrm>
            <a:off x="3351213" y="4816475"/>
            <a:ext cx="455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Leg</a:t>
            </a:r>
          </a:p>
        </p:txBody>
      </p:sp>
      <p:sp>
        <p:nvSpPr>
          <p:cNvPr id="199732" name="Text Box 52">
            <a:extLst>
              <a:ext uri="{FF2B5EF4-FFF2-40B4-BE49-F238E27FC236}">
                <a16:creationId xmlns:a16="http://schemas.microsoft.com/office/drawing/2014/main" id="{D6049DB7-3572-48B2-938C-EF4D74213642}"/>
              </a:ext>
            </a:extLst>
          </p:cNvPr>
          <p:cNvSpPr txBox="1">
            <a:spLocks noChangeArrowheads="1"/>
          </p:cNvSpPr>
          <p:nvPr/>
        </p:nvSpPr>
        <p:spPr bwMode="auto">
          <a:xfrm>
            <a:off x="2006600" y="4816475"/>
            <a:ext cx="998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Splanchnic</a:t>
            </a:r>
          </a:p>
        </p:txBody>
      </p:sp>
      <p:sp>
        <p:nvSpPr>
          <p:cNvPr id="199733" name="Text Box 53">
            <a:extLst>
              <a:ext uri="{FF2B5EF4-FFF2-40B4-BE49-F238E27FC236}">
                <a16:creationId xmlns:a16="http://schemas.microsoft.com/office/drawing/2014/main" id="{4B127F15-9D2C-46F1-B60B-77A9D23A47F1}"/>
              </a:ext>
            </a:extLst>
          </p:cNvPr>
          <p:cNvSpPr txBox="1">
            <a:spLocks noChangeArrowheads="1"/>
          </p:cNvSpPr>
          <p:nvPr/>
        </p:nvSpPr>
        <p:spPr bwMode="auto">
          <a:xfrm>
            <a:off x="5200650" y="4824413"/>
            <a:ext cx="127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Nonsplanchnic</a:t>
            </a:r>
          </a:p>
          <a:p>
            <a:pPr algn="ctr"/>
            <a:r>
              <a:rPr lang="fr-CA" altLang="fr-FR" sz="1200" b="1"/>
              <a:t>upper body</a:t>
            </a:r>
          </a:p>
        </p:txBody>
      </p:sp>
      <p:sp>
        <p:nvSpPr>
          <p:cNvPr id="199734" name="Text Box 54">
            <a:extLst>
              <a:ext uri="{FF2B5EF4-FFF2-40B4-BE49-F238E27FC236}">
                <a16:creationId xmlns:a16="http://schemas.microsoft.com/office/drawing/2014/main" id="{D4D56CAC-99D5-4661-AF5E-9D33A03121DD}"/>
              </a:ext>
            </a:extLst>
          </p:cNvPr>
          <p:cNvSpPr txBox="1">
            <a:spLocks noChangeArrowheads="1"/>
          </p:cNvSpPr>
          <p:nvPr/>
        </p:nvSpPr>
        <p:spPr bwMode="auto">
          <a:xfrm>
            <a:off x="7805738" y="4824413"/>
            <a:ext cx="455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Leg</a:t>
            </a:r>
          </a:p>
        </p:txBody>
      </p:sp>
      <p:sp>
        <p:nvSpPr>
          <p:cNvPr id="199735" name="Text Box 55">
            <a:extLst>
              <a:ext uri="{FF2B5EF4-FFF2-40B4-BE49-F238E27FC236}">
                <a16:creationId xmlns:a16="http://schemas.microsoft.com/office/drawing/2014/main" id="{E8610479-3B7B-4853-A5E8-DA2C43C60A68}"/>
              </a:ext>
            </a:extLst>
          </p:cNvPr>
          <p:cNvSpPr txBox="1">
            <a:spLocks noChangeArrowheads="1"/>
          </p:cNvSpPr>
          <p:nvPr/>
        </p:nvSpPr>
        <p:spPr bwMode="auto">
          <a:xfrm>
            <a:off x="6461125" y="4824413"/>
            <a:ext cx="9985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200" b="1"/>
              <a:t>Splanchnic</a:t>
            </a:r>
          </a:p>
        </p:txBody>
      </p:sp>
      <p:sp>
        <p:nvSpPr>
          <p:cNvPr id="199736" name="Text Box 56">
            <a:extLst>
              <a:ext uri="{FF2B5EF4-FFF2-40B4-BE49-F238E27FC236}">
                <a16:creationId xmlns:a16="http://schemas.microsoft.com/office/drawing/2014/main" id="{5F1433E7-69A7-4F3E-8115-975038A318DA}"/>
              </a:ext>
            </a:extLst>
          </p:cNvPr>
          <p:cNvSpPr txBox="1">
            <a:spLocks noChangeArrowheads="1"/>
          </p:cNvSpPr>
          <p:nvPr/>
        </p:nvSpPr>
        <p:spPr bwMode="auto">
          <a:xfrm>
            <a:off x="296863" y="5859463"/>
            <a:ext cx="225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400" b="1"/>
              <a:t>* p&lt;0.05 vs. basal values</a:t>
            </a:r>
          </a:p>
        </p:txBody>
      </p:sp>
      <p:sp>
        <p:nvSpPr>
          <p:cNvPr id="199740" name="Rectangle 60">
            <a:extLst>
              <a:ext uri="{FF2B5EF4-FFF2-40B4-BE49-F238E27FC236}">
                <a16:creationId xmlns:a16="http://schemas.microsoft.com/office/drawing/2014/main" id="{C82F20D8-321E-4CA6-B35F-0EA46FB4B537}"/>
              </a:ext>
            </a:extLst>
          </p:cNvPr>
          <p:cNvSpPr>
            <a:spLocks noChangeArrowheads="1"/>
          </p:cNvSpPr>
          <p:nvPr/>
        </p:nvSpPr>
        <p:spPr bwMode="auto">
          <a:xfrm>
            <a:off x="5534025" y="6443663"/>
            <a:ext cx="3457575"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Guo Z et al. Diabetes 1999; 48: 1586-93 </a:t>
            </a:r>
          </a:p>
        </p:txBody>
      </p:sp>
      <p:sp>
        <p:nvSpPr>
          <p:cNvPr id="199741" name="Line 61">
            <a:extLst>
              <a:ext uri="{FF2B5EF4-FFF2-40B4-BE49-F238E27FC236}">
                <a16:creationId xmlns:a16="http://schemas.microsoft.com/office/drawing/2014/main" id="{5A9787F0-9999-42CE-895E-F1B183FD43D8}"/>
              </a:ext>
            </a:extLst>
          </p:cNvPr>
          <p:cNvSpPr>
            <a:spLocks noChangeShapeType="1"/>
          </p:cNvSpPr>
          <p:nvPr/>
        </p:nvSpPr>
        <p:spPr bwMode="auto">
          <a:xfrm flipV="1">
            <a:off x="1295400" y="2259013"/>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2" name="Line 62">
            <a:extLst>
              <a:ext uri="{FF2B5EF4-FFF2-40B4-BE49-F238E27FC236}">
                <a16:creationId xmlns:a16="http://schemas.microsoft.com/office/drawing/2014/main" id="{6A762595-BD75-4F22-88C6-667FD66AB8C3}"/>
              </a:ext>
            </a:extLst>
          </p:cNvPr>
          <p:cNvSpPr>
            <a:spLocks noChangeShapeType="1"/>
          </p:cNvSpPr>
          <p:nvPr/>
        </p:nvSpPr>
        <p:spPr bwMode="auto">
          <a:xfrm flipV="1">
            <a:off x="1601788" y="320357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3" name="Line 63">
            <a:extLst>
              <a:ext uri="{FF2B5EF4-FFF2-40B4-BE49-F238E27FC236}">
                <a16:creationId xmlns:a16="http://schemas.microsoft.com/office/drawing/2014/main" id="{94691B72-7CE8-49AD-A745-E150F716E69C}"/>
              </a:ext>
            </a:extLst>
          </p:cNvPr>
          <p:cNvSpPr>
            <a:spLocks noChangeShapeType="1"/>
          </p:cNvSpPr>
          <p:nvPr/>
        </p:nvSpPr>
        <p:spPr bwMode="auto">
          <a:xfrm flipV="1">
            <a:off x="2376488" y="4103688"/>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4" name="Line 64">
            <a:extLst>
              <a:ext uri="{FF2B5EF4-FFF2-40B4-BE49-F238E27FC236}">
                <a16:creationId xmlns:a16="http://schemas.microsoft.com/office/drawing/2014/main" id="{A5BA1301-C74F-4CA9-B606-37BDDBD18229}"/>
              </a:ext>
            </a:extLst>
          </p:cNvPr>
          <p:cNvSpPr>
            <a:spLocks noChangeShapeType="1"/>
          </p:cNvSpPr>
          <p:nvPr/>
        </p:nvSpPr>
        <p:spPr bwMode="auto">
          <a:xfrm flipV="1">
            <a:off x="2700338" y="4329113"/>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5" name="Line 65">
            <a:extLst>
              <a:ext uri="{FF2B5EF4-FFF2-40B4-BE49-F238E27FC236}">
                <a16:creationId xmlns:a16="http://schemas.microsoft.com/office/drawing/2014/main" id="{EAE437AD-1FAA-4110-88A3-1E2F66C31114}"/>
              </a:ext>
            </a:extLst>
          </p:cNvPr>
          <p:cNvSpPr>
            <a:spLocks noChangeShapeType="1"/>
          </p:cNvSpPr>
          <p:nvPr/>
        </p:nvSpPr>
        <p:spPr bwMode="auto">
          <a:xfrm flipV="1">
            <a:off x="3492500" y="4076700"/>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7" name="Line 67">
            <a:extLst>
              <a:ext uri="{FF2B5EF4-FFF2-40B4-BE49-F238E27FC236}">
                <a16:creationId xmlns:a16="http://schemas.microsoft.com/office/drawing/2014/main" id="{F11FF691-EE8B-463D-87DF-FD1B13F7840D}"/>
              </a:ext>
            </a:extLst>
          </p:cNvPr>
          <p:cNvSpPr>
            <a:spLocks noChangeShapeType="1"/>
          </p:cNvSpPr>
          <p:nvPr/>
        </p:nvSpPr>
        <p:spPr bwMode="auto">
          <a:xfrm flipV="1">
            <a:off x="3806825" y="4419600"/>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8" name="Line 68">
            <a:extLst>
              <a:ext uri="{FF2B5EF4-FFF2-40B4-BE49-F238E27FC236}">
                <a16:creationId xmlns:a16="http://schemas.microsoft.com/office/drawing/2014/main" id="{C505F547-3EBC-4469-B757-B69EA7B896B7}"/>
              </a:ext>
            </a:extLst>
          </p:cNvPr>
          <p:cNvSpPr>
            <a:spLocks noChangeShapeType="1"/>
          </p:cNvSpPr>
          <p:nvPr/>
        </p:nvSpPr>
        <p:spPr bwMode="auto">
          <a:xfrm flipV="1">
            <a:off x="6048375" y="414972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49" name="Line 69">
            <a:extLst>
              <a:ext uri="{FF2B5EF4-FFF2-40B4-BE49-F238E27FC236}">
                <a16:creationId xmlns:a16="http://schemas.microsoft.com/office/drawing/2014/main" id="{564AB37F-0C5A-45A0-93CB-17DE35FE691F}"/>
              </a:ext>
            </a:extLst>
          </p:cNvPr>
          <p:cNvSpPr>
            <a:spLocks noChangeShapeType="1"/>
          </p:cNvSpPr>
          <p:nvPr/>
        </p:nvSpPr>
        <p:spPr bwMode="auto">
          <a:xfrm flipV="1">
            <a:off x="6840538" y="419417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50" name="Line 70">
            <a:extLst>
              <a:ext uri="{FF2B5EF4-FFF2-40B4-BE49-F238E27FC236}">
                <a16:creationId xmlns:a16="http://schemas.microsoft.com/office/drawing/2014/main" id="{FB799E72-7E43-4913-888D-5AEBF7B1717D}"/>
              </a:ext>
            </a:extLst>
          </p:cNvPr>
          <p:cNvSpPr>
            <a:spLocks noChangeShapeType="1"/>
          </p:cNvSpPr>
          <p:nvPr/>
        </p:nvSpPr>
        <p:spPr bwMode="auto">
          <a:xfrm flipV="1">
            <a:off x="7164388" y="4437063"/>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51" name="Line 71">
            <a:extLst>
              <a:ext uri="{FF2B5EF4-FFF2-40B4-BE49-F238E27FC236}">
                <a16:creationId xmlns:a16="http://schemas.microsoft.com/office/drawing/2014/main" id="{0B60BA76-8DF9-47A6-B28E-441ED48F37CB}"/>
              </a:ext>
            </a:extLst>
          </p:cNvPr>
          <p:cNvSpPr>
            <a:spLocks noChangeShapeType="1"/>
          </p:cNvSpPr>
          <p:nvPr/>
        </p:nvSpPr>
        <p:spPr bwMode="auto">
          <a:xfrm flipV="1">
            <a:off x="8280400" y="4518025"/>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52" name="Line 72">
            <a:extLst>
              <a:ext uri="{FF2B5EF4-FFF2-40B4-BE49-F238E27FC236}">
                <a16:creationId xmlns:a16="http://schemas.microsoft.com/office/drawing/2014/main" id="{83E5D0F2-4992-40C0-8D22-B236E118596E}"/>
              </a:ext>
            </a:extLst>
          </p:cNvPr>
          <p:cNvSpPr>
            <a:spLocks noChangeShapeType="1"/>
          </p:cNvSpPr>
          <p:nvPr/>
        </p:nvSpPr>
        <p:spPr bwMode="auto">
          <a:xfrm flipV="1">
            <a:off x="7951788" y="4121150"/>
            <a:ext cx="0" cy="13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53" name="Line 73">
            <a:extLst>
              <a:ext uri="{FF2B5EF4-FFF2-40B4-BE49-F238E27FC236}">
                <a16:creationId xmlns:a16="http://schemas.microsoft.com/office/drawing/2014/main" id="{73EA53A0-2A58-4F3F-9328-270A23E2ABEC}"/>
              </a:ext>
            </a:extLst>
          </p:cNvPr>
          <p:cNvSpPr>
            <a:spLocks noChangeShapeType="1"/>
          </p:cNvSpPr>
          <p:nvPr/>
        </p:nvSpPr>
        <p:spPr bwMode="auto">
          <a:xfrm flipV="1">
            <a:off x="5741988" y="2303463"/>
            <a:ext cx="0" cy="134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99754" name="Text Box 74">
            <a:extLst>
              <a:ext uri="{FF2B5EF4-FFF2-40B4-BE49-F238E27FC236}">
                <a16:creationId xmlns:a16="http://schemas.microsoft.com/office/drawing/2014/main" id="{FF2DF98C-8C31-4315-BC64-FC2DF9D0BD7E}"/>
              </a:ext>
            </a:extLst>
          </p:cNvPr>
          <p:cNvSpPr txBox="1">
            <a:spLocks noChangeArrowheads="1"/>
          </p:cNvSpPr>
          <p:nvPr/>
        </p:nvSpPr>
        <p:spPr bwMode="auto">
          <a:xfrm>
            <a:off x="3671888" y="4157663"/>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b="1"/>
              <a:t>*</a:t>
            </a:r>
          </a:p>
        </p:txBody>
      </p:sp>
      <p:sp>
        <p:nvSpPr>
          <p:cNvPr id="199755" name="Text Box 75">
            <a:extLst>
              <a:ext uri="{FF2B5EF4-FFF2-40B4-BE49-F238E27FC236}">
                <a16:creationId xmlns:a16="http://schemas.microsoft.com/office/drawing/2014/main" id="{5C4D7B84-414C-414F-A23F-EDA5C288EAF9}"/>
              </a:ext>
            </a:extLst>
          </p:cNvPr>
          <p:cNvSpPr txBox="1">
            <a:spLocks noChangeArrowheads="1"/>
          </p:cNvSpPr>
          <p:nvPr/>
        </p:nvSpPr>
        <p:spPr bwMode="auto">
          <a:xfrm>
            <a:off x="5908675" y="3833813"/>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b="1"/>
              <a:t>*</a:t>
            </a:r>
          </a:p>
        </p:txBody>
      </p:sp>
      <p:sp>
        <p:nvSpPr>
          <p:cNvPr id="199756" name="Text Box 76">
            <a:extLst>
              <a:ext uri="{FF2B5EF4-FFF2-40B4-BE49-F238E27FC236}">
                <a16:creationId xmlns:a16="http://schemas.microsoft.com/office/drawing/2014/main" id="{CCEEDE1B-D1DF-4FF5-A90F-C85882DDBA20}"/>
              </a:ext>
            </a:extLst>
          </p:cNvPr>
          <p:cNvSpPr txBox="1">
            <a:spLocks noChangeArrowheads="1"/>
          </p:cNvSpPr>
          <p:nvPr/>
        </p:nvSpPr>
        <p:spPr bwMode="auto">
          <a:xfrm>
            <a:off x="8135938" y="4292600"/>
            <a:ext cx="28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0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9706"/>
                                        </p:tgtEl>
                                        <p:attrNameLst>
                                          <p:attrName>style.visibility</p:attrName>
                                        </p:attrNameLst>
                                      </p:cBhvr>
                                      <p:to>
                                        <p:strVal val="visible"/>
                                      </p:to>
                                    </p:set>
                                    <p:anim calcmode="lin" valueType="num">
                                      <p:cBhvr additive="base">
                                        <p:cTn id="7" dur="500" fill="hold"/>
                                        <p:tgtEl>
                                          <p:spTgt spid="199706"/>
                                        </p:tgtEl>
                                        <p:attrNameLst>
                                          <p:attrName>ppt_x</p:attrName>
                                        </p:attrNameLst>
                                      </p:cBhvr>
                                      <p:tavLst>
                                        <p:tav tm="0">
                                          <p:val>
                                            <p:strVal val="0-#ppt_w/2"/>
                                          </p:val>
                                        </p:tav>
                                        <p:tav tm="100000">
                                          <p:val>
                                            <p:strVal val="#ppt_x"/>
                                          </p:val>
                                        </p:tav>
                                      </p:tavLst>
                                    </p:anim>
                                    <p:anim calcmode="lin" valueType="num">
                                      <p:cBhvr additive="base">
                                        <p:cTn id="8" dur="500" fill="hold"/>
                                        <p:tgtEl>
                                          <p:spTgt spid="199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199724"/>
                                        </p:tgtEl>
                                        <p:attrNameLst>
                                          <p:attrName>style.visibility</p:attrName>
                                        </p:attrNameLst>
                                      </p:cBhvr>
                                      <p:to>
                                        <p:strVal val="visible"/>
                                      </p:to>
                                    </p:set>
                                    <p:anim calcmode="lin" valueType="num">
                                      <p:cBhvr additive="base">
                                        <p:cTn id="13" dur="500" fill="hold"/>
                                        <p:tgtEl>
                                          <p:spTgt spid="199724"/>
                                        </p:tgtEl>
                                        <p:attrNameLst>
                                          <p:attrName>ppt_x</p:attrName>
                                        </p:attrNameLst>
                                      </p:cBhvr>
                                      <p:tavLst>
                                        <p:tav tm="0">
                                          <p:val>
                                            <p:strVal val="1+#ppt_w/2"/>
                                          </p:val>
                                        </p:tav>
                                        <p:tav tm="100000">
                                          <p:val>
                                            <p:strVal val="#ppt_x"/>
                                          </p:val>
                                        </p:tav>
                                      </p:tavLst>
                                    </p:anim>
                                    <p:anim calcmode="lin" valueType="num">
                                      <p:cBhvr additive="base">
                                        <p:cTn id="14" dur="500" fill="hold"/>
                                        <p:tgtEl>
                                          <p:spTgt spid="199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 name="Rectangle 61">
            <a:extLst>
              <a:ext uri="{FF2B5EF4-FFF2-40B4-BE49-F238E27FC236}">
                <a16:creationId xmlns:a16="http://schemas.microsoft.com/office/drawing/2014/main" id="{B04FE2B8-FD02-4014-8FAC-642877C99884}"/>
              </a:ext>
            </a:extLst>
          </p:cNvPr>
          <p:cNvSpPr>
            <a:spLocks noChangeArrowheads="1"/>
          </p:cNvSpPr>
          <p:nvPr/>
        </p:nvSpPr>
        <p:spPr bwMode="auto">
          <a:xfrm>
            <a:off x="1106488" y="1219200"/>
            <a:ext cx="7019925" cy="4827588"/>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5411" name="Rectangle 51">
            <a:extLst>
              <a:ext uri="{FF2B5EF4-FFF2-40B4-BE49-F238E27FC236}">
                <a16:creationId xmlns:a16="http://schemas.microsoft.com/office/drawing/2014/main" id="{5477478A-4D89-4606-8AFE-DB583F1039EB}"/>
              </a:ext>
            </a:extLst>
          </p:cNvPr>
          <p:cNvSpPr>
            <a:spLocks noGrp="1" noChangeArrowheads="1"/>
          </p:cNvSpPr>
          <p:nvPr>
            <p:ph type="title"/>
          </p:nvPr>
        </p:nvSpPr>
        <p:spPr/>
        <p:txBody>
          <a:bodyPr/>
          <a:lstStyle/>
          <a:p>
            <a:r>
              <a:rPr lang="en-US" altLang="fr-FR">
                <a:solidFill>
                  <a:schemeClr val="tx1"/>
                </a:solidFill>
              </a:rPr>
              <a:t>Regional Free Fatty Acid Release in Obese Nondiabetics and Obese Type 2 Diabetics</a:t>
            </a:r>
            <a:endParaRPr lang="en-US" altLang="fr-FR"/>
          </a:p>
        </p:txBody>
      </p:sp>
      <p:graphicFrame>
        <p:nvGraphicFramePr>
          <p:cNvPr id="15412" name="Object 52">
            <a:extLst>
              <a:ext uri="{FF2B5EF4-FFF2-40B4-BE49-F238E27FC236}">
                <a16:creationId xmlns:a16="http://schemas.microsoft.com/office/drawing/2014/main" id="{B7985F41-0CE2-425D-B488-52A8C7B26786}"/>
              </a:ext>
            </a:extLst>
          </p:cNvPr>
          <p:cNvGraphicFramePr>
            <a:graphicFrameLocks noChangeAspect="1"/>
          </p:cNvGraphicFramePr>
          <p:nvPr>
            <p:ph idx="1"/>
          </p:nvPr>
        </p:nvGraphicFramePr>
        <p:xfrm>
          <a:off x="1379538" y="1233488"/>
          <a:ext cx="6138862" cy="4572000"/>
        </p:xfrm>
        <a:graphic>
          <a:graphicData uri="http://schemas.openxmlformats.org/presentationml/2006/ole">
            <mc:AlternateContent xmlns:mc="http://schemas.openxmlformats.org/markup-compatibility/2006">
              <mc:Choice xmlns:v="urn:schemas-microsoft-com:vml" Requires="v">
                <p:oleObj spid="_x0000_s15431" name="Graphique" r:id="rId4" imgW="6105525" imgH="4543425" progId="MSGraph.Chart.8">
                  <p:embed followColorScheme="full"/>
                </p:oleObj>
              </mc:Choice>
              <mc:Fallback>
                <p:oleObj name="Graphique" r:id="rId4" imgW="6105525" imgH="4543425" progId="MSGraph.Chart.8">
                  <p:embed followColorScheme="full"/>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538" y="1233488"/>
                        <a:ext cx="613886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20" name="Rectangle 60">
            <a:extLst>
              <a:ext uri="{FF2B5EF4-FFF2-40B4-BE49-F238E27FC236}">
                <a16:creationId xmlns:a16="http://schemas.microsoft.com/office/drawing/2014/main" id="{D5927627-B0A2-48A3-8787-2D4F0AF21B7B}"/>
              </a:ext>
            </a:extLst>
          </p:cNvPr>
          <p:cNvSpPr>
            <a:spLocks noChangeArrowheads="1"/>
          </p:cNvSpPr>
          <p:nvPr/>
        </p:nvSpPr>
        <p:spPr bwMode="auto">
          <a:xfrm>
            <a:off x="5111750" y="6443663"/>
            <a:ext cx="3832225"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Basu A et al. Am J Physiol 2001; 280: E1000-6 </a:t>
            </a:r>
          </a:p>
        </p:txBody>
      </p:sp>
      <p:sp>
        <p:nvSpPr>
          <p:cNvPr id="15422" name="Line 62">
            <a:extLst>
              <a:ext uri="{FF2B5EF4-FFF2-40B4-BE49-F238E27FC236}">
                <a16:creationId xmlns:a16="http://schemas.microsoft.com/office/drawing/2014/main" id="{816DDE5E-EA86-4BCE-94E1-AC6615866823}"/>
              </a:ext>
            </a:extLst>
          </p:cNvPr>
          <p:cNvSpPr>
            <a:spLocks noChangeShapeType="1"/>
          </p:cNvSpPr>
          <p:nvPr/>
        </p:nvSpPr>
        <p:spPr bwMode="auto">
          <a:xfrm flipV="1">
            <a:off x="2843213" y="2473325"/>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3" name="Line 63">
            <a:extLst>
              <a:ext uri="{FF2B5EF4-FFF2-40B4-BE49-F238E27FC236}">
                <a16:creationId xmlns:a16="http://schemas.microsoft.com/office/drawing/2014/main" id="{FA2F5D3A-1C25-452F-BE9F-ED102DA0E3D8}"/>
              </a:ext>
            </a:extLst>
          </p:cNvPr>
          <p:cNvSpPr>
            <a:spLocks noChangeShapeType="1"/>
          </p:cNvSpPr>
          <p:nvPr/>
        </p:nvSpPr>
        <p:spPr bwMode="auto">
          <a:xfrm flipV="1">
            <a:off x="3384550" y="4633913"/>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4" name="Line 64">
            <a:extLst>
              <a:ext uri="{FF2B5EF4-FFF2-40B4-BE49-F238E27FC236}">
                <a16:creationId xmlns:a16="http://schemas.microsoft.com/office/drawing/2014/main" id="{2C4E70C2-4862-4951-881B-4A0CEE58AF71}"/>
              </a:ext>
            </a:extLst>
          </p:cNvPr>
          <p:cNvSpPr>
            <a:spLocks noChangeShapeType="1"/>
          </p:cNvSpPr>
          <p:nvPr/>
        </p:nvSpPr>
        <p:spPr bwMode="auto">
          <a:xfrm flipV="1">
            <a:off x="3924300" y="4903788"/>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5" name="Line 65">
            <a:extLst>
              <a:ext uri="{FF2B5EF4-FFF2-40B4-BE49-F238E27FC236}">
                <a16:creationId xmlns:a16="http://schemas.microsoft.com/office/drawing/2014/main" id="{3C5634DE-E4FE-4996-BD19-96CAC1584946}"/>
              </a:ext>
            </a:extLst>
          </p:cNvPr>
          <p:cNvSpPr>
            <a:spLocks noChangeShapeType="1"/>
          </p:cNvSpPr>
          <p:nvPr/>
        </p:nvSpPr>
        <p:spPr bwMode="auto">
          <a:xfrm flipV="1">
            <a:off x="6489700" y="4903788"/>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6" name="Line 66">
            <a:extLst>
              <a:ext uri="{FF2B5EF4-FFF2-40B4-BE49-F238E27FC236}">
                <a16:creationId xmlns:a16="http://schemas.microsoft.com/office/drawing/2014/main" id="{6C91EBD3-D43C-41A7-A57B-2C84F63AF45B}"/>
              </a:ext>
            </a:extLst>
          </p:cNvPr>
          <p:cNvSpPr>
            <a:spLocks noChangeShapeType="1"/>
          </p:cNvSpPr>
          <p:nvPr/>
        </p:nvSpPr>
        <p:spPr bwMode="auto">
          <a:xfrm flipV="1">
            <a:off x="5948363" y="4678363"/>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7" name="Line 67">
            <a:extLst>
              <a:ext uri="{FF2B5EF4-FFF2-40B4-BE49-F238E27FC236}">
                <a16:creationId xmlns:a16="http://schemas.microsoft.com/office/drawing/2014/main" id="{5895DCA4-B8BC-420F-9333-8CA2A19565C6}"/>
              </a:ext>
            </a:extLst>
          </p:cNvPr>
          <p:cNvSpPr>
            <a:spLocks noChangeShapeType="1"/>
          </p:cNvSpPr>
          <p:nvPr/>
        </p:nvSpPr>
        <p:spPr bwMode="auto">
          <a:xfrm flipV="1">
            <a:off x="5364163" y="2635250"/>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428" name="Text Box 68">
            <a:extLst>
              <a:ext uri="{FF2B5EF4-FFF2-40B4-BE49-F238E27FC236}">
                <a16:creationId xmlns:a16="http://schemas.microsoft.com/office/drawing/2014/main" id="{D4BB6477-15AF-4074-A0BC-E953351F6218}"/>
              </a:ext>
            </a:extLst>
          </p:cNvPr>
          <p:cNvSpPr txBox="1">
            <a:spLocks noChangeArrowheads="1"/>
          </p:cNvSpPr>
          <p:nvPr/>
        </p:nvSpPr>
        <p:spPr bwMode="auto">
          <a:xfrm rot="-5400000">
            <a:off x="631031" y="3553619"/>
            <a:ext cx="166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Percent of total</a:t>
            </a:r>
            <a:endParaRPr lang="fr-CA" altLang="fr-FR" sz="1600" b="1">
              <a:sym typeface="Symbol" panose="05050102010706020507" pitchFamily="18" charset="2"/>
            </a:endParaRPr>
          </a:p>
        </p:txBody>
      </p:sp>
      <p:sp>
        <p:nvSpPr>
          <p:cNvPr id="15429" name="Text Box 69">
            <a:extLst>
              <a:ext uri="{FF2B5EF4-FFF2-40B4-BE49-F238E27FC236}">
                <a16:creationId xmlns:a16="http://schemas.microsoft.com/office/drawing/2014/main" id="{A1504A3E-C8B4-4306-865A-F0BCEFD92504}"/>
              </a:ext>
            </a:extLst>
          </p:cNvPr>
          <p:cNvSpPr txBox="1">
            <a:spLocks noChangeArrowheads="1"/>
          </p:cNvSpPr>
          <p:nvPr/>
        </p:nvSpPr>
        <p:spPr bwMode="auto">
          <a:xfrm>
            <a:off x="2605088" y="5373688"/>
            <a:ext cx="1427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Nondiabetic</a:t>
            </a:r>
          </a:p>
        </p:txBody>
      </p:sp>
      <p:sp>
        <p:nvSpPr>
          <p:cNvPr id="15430" name="Text Box 70">
            <a:extLst>
              <a:ext uri="{FF2B5EF4-FFF2-40B4-BE49-F238E27FC236}">
                <a16:creationId xmlns:a16="http://schemas.microsoft.com/office/drawing/2014/main" id="{A25DB188-ABA6-4118-9E01-22A2F5FF3FD9}"/>
              </a:ext>
            </a:extLst>
          </p:cNvPr>
          <p:cNvSpPr txBox="1">
            <a:spLocks noChangeArrowheads="1"/>
          </p:cNvSpPr>
          <p:nvPr/>
        </p:nvSpPr>
        <p:spPr bwMode="auto">
          <a:xfrm>
            <a:off x="5160963" y="5408613"/>
            <a:ext cx="1427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Diabetic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7" name="Rectangle 21">
            <a:extLst>
              <a:ext uri="{FF2B5EF4-FFF2-40B4-BE49-F238E27FC236}">
                <a16:creationId xmlns:a16="http://schemas.microsoft.com/office/drawing/2014/main" id="{2DADDF2E-D3FB-4523-91AD-AC6E1FB07A37}"/>
              </a:ext>
            </a:extLst>
          </p:cNvPr>
          <p:cNvSpPr>
            <a:spLocks noChangeArrowheads="1"/>
          </p:cNvSpPr>
          <p:nvPr/>
        </p:nvSpPr>
        <p:spPr bwMode="auto">
          <a:xfrm>
            <a:off x="665163" y="1133475"/>
            <a:ext cx="7642225" cy="4635500"/>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aphicFrame>
        <p:nvGraphicFramePr>
          <p:cNvPr id="203779" name="Object 3">
            <a:extLst>
              <a:ext uri="{FF2B5EF4-FFF2-40B4-BE49-F238E27FC236}">
                <a16:creationId xmlns:a16="http://schemas.microsoft.com/office/drawing/2014/main" id="{D58C87F3-A023-4DBD-B6D2-CA87A6A284D3}"/>
              </a:ext>
            </a:extLst>
          </p:cNvPr>
          <p:cNvGraphicFramePr>
            <a:graphicFrameLocks noChangeAspect="1"/>
          </p:cNvGraphicFramePr>
          <p:nvPr/>
        </p:nvGraphicFramePr>
        <p:xfrm>
          <a:off x="1568450" y="1223963"/>
          <a:ext cx="6388100" cy="4570412"/>
        </p:xfrm>
        <a:graphic>
          <a:graphicData uri="http://schemas.openxmlformats.org/presentationml/2006/ole">
            <mc:AlternateContent xmlns:mc="http://schemas.openxmlformats.org/markup-compatibility/2006">
              <mc:Choice xmlns:v="urn:schemas-microsoft-com:vml" Requires="v">
                <p:oleObj spid="_x0000_s203800" name="Graphique" r:id="rId4" imgW="6391275" imgH="4572000" progId="MSGraph.Chart.8">
                  <p:embed followColorScheme="full"/>
                </p:oleObj>
              </mc:Choice>
              <mc:Fallback>
                <p:oleObj name="Graphique" r:id="rId4" imgW="6391275" imgH="45720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1223963"/>
                        <a:ext cx="6388100"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80" name="Text Box 4">
            <a:extLst>
              <a:ext uri="{FF2B5EF4-FFF2-40B4-BE49-F238E27FC236}">
                <a16:creationId xmlns:a16="http://schemas.microsoft.com/office/drawing/2014/main" id="{96F0224C-2B95-4CE8-BA12-6748A8771286}"/>
              </a:ext>
            </a:extLst>
          </p:cNvPr>
          <p:cNvSpPr txBox="1">
            <a:spLocks noChangeArrowheads="1"/>
          </p:cNvSpPr>
          <p:nvPr/>
        </p:nvSpPr>
        <p:spPr bwMode="auto">
          <a:xfrm>
            <a:off x="2755900" y="5157788"/>
            <a:ext cx="4657725" cy="409575"/>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000">
                <a:solidFill>
                  <a:schemeClr val="tx2"/>
                </a:solidFill>
              </a:rPr>
              <a:t>Intra-abdominal (visceral) fat area (cm</a:t>
            </a:r>
            <a:r>
              <a:rPr lang="en-US" altLang="fr-FR" sz="2000" baseline="30000">
                <a:solidFill>
                  <a:schemeClr val="tx2"/>
                </a:solidFill>
              </a:rPr>
              <a:t>2</a:t>
            </a:r>
            <a:r>
              <a:rPr lang="en-US" altLang="fr-FR" sz="2000">
                <a:solidFill>
                  <a:schemeClr val="tx2"/>
                </a:solidFill>
              </a:rPr>
              <a:t>)</a:t>
            </a:r>
          </a:p>
        </p:txBody>
      </p:sp>
      <p:sp>
        <p:nvSpPr>
          <p:cNvPr id="203781" name="Text Box 5">
            <a:extLst>
              <a:ext uri="{FF2B5EF4-FFF2-40B4-BE49-F238E27FC236}">
                <a16:creationId xmlns:a16="http://schemas.microsoft.com/office/drawing/2014/main" id="{340A7271-24D7-497E-9E45-039BF2E873F7}"/>
              </a:ext>
            </a:extLst>
          </p:cNvPr>
          <p:cNvSpPr txBox="1">
            <a:spLocks noChangeArrowheads="1"/>
          </p:cNvSpPr>
          <p:nvPr/>
        </p:nvSpPr>
        <p:spPr bwMode="auto">
          <a:xfrm rot="-5400000">
            <a:off x="-311149" y="3254375"/>
            <a:ext cx="2908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2000">
                <a:solidFill>
                  <a:schemeClr val="tx2"/>
                </a:solidFill>
              </a:rPr>
              <a:t>% Hepatic FFA delivery </a:t>
            </a:r>
          </a:p>
          <a:p>
            <a:pPr algn="ctr" eaLnBrk="0" hangingPunct="0"/>
            <a:r>
              <a:rPr lang="en-US" altLang="fr-FR" sz="2000">
                <a:solidFill>
                  <a:schemeClr val="tx2"/>
                </a:solidFill>
              </a:rPr>
              <a:t>from intra-abdominal fat</a:t>
            </a:r>
          </a:p>
        </p:txBody>
      </p:sp>
      <p:sp>
        <p:nvSpPr>
          <p:cNvPr id="203785" name="Rectangle 9">
            <a:extLst>
              <a:ext uri="{FF2B5EF4-FFF2-40B4-BE49-F238E27FC236}">
                <a16:creationId xmlns:a16="http://schemas.microsoft.com/office/drawing/2014/main" id="{04DF8AF8-C489-48CE-9978-D9F9A4B5C2FD}"/>
              </a:ext>
            </a:extLst>
          </p:cNvPr>
          <p:cNvSpPr>
            <a:spLocks noGrp="1" noChangeArrowheads="1"/>
          </p:cNvSpPr>
          <p:nvPr>
            <p:ph type="title"/>
          </p:nvPr>
        </p:nvSpPr>
        <p:spPr/>
        <p:txBody>
          <a:bodyPr/>
          <a:lstStyle/>
          <a:p>
            <a:r>
              <a:rPr lang="en-US" altLang="fr-FR">
                <a:solidFill>
                  <a:schemeClr val="tx1"/>
                </a:solidFill>
              </a:rPr>
              <a:t>Hepatic Free Fatty Acid (FFA) Delivery</a:t>
            </a:r>
            <a:endParaRPr lang="fr-CA" altLang="fr-FR"/>
          </a:p>
        </p:txBody>
      </p:sp>
      <p:grpSp>
        <p:nvGrpSpPr>
          <p:cNvPr id="203798" name="Group 22">
            <a:extLst>
              <a:ext uri="{FF2B5EF4-FFF2-40B4-BE49-F238E27FC236}">
                <a16:creationId xmlns:a16="http://schemas.microsoft.com/office/drawing/2014/main" id="{807F517B-C040-40E0-8656-1CF769B633FD}"/>
              </a:ext>
            </a:extLst>
          </p:cNvPr>
          <p:cNvGrpSpPr>
            <a:grpSpLocks/>
          </p:cNvGrpSpPr>
          <p:nvPr/>
        </p:nvGrpSpPr>
        <p:grpSpPr bwMode="auto">
          <a:xfrm>
            <a:off x="4751388" y="1179513"/>
            <a:ext cx="1306512" cy="676275"/>
            <a:chOff x="1552" y="884"/>
            <a:chExt cx="823" cy="426"/>
          </a:xfrm>
        </p:grpSpPr>
        <p:sp>
          <p:nvSpPr>
            <p:cNvPr id="203790" name="Rectangle 14">
              <a:extLst>
                <a:ext uri="{FF2B5EF4-FFF2-40B4-BE49-F238E27FC236}">
                  <a16:creationId xmlns:a16="http://schemas.microsoft.com/office/drawing/2014/main" id="{9090472F-C420-4E84-BD34-D27EF3C14D44}"/>
                </a:ext>
              </a:extLst>
            </p:cNvPr>
            <p:cNvSpPr>
              <a:spLocks noChangeArrowheads="1"/>
            </p:cNvSpPr>
            <p:nvPr/>
          </p:nvSpPr>
          <p:spPr bwMode="auto">
            <a:xfrm>
              <a:off x="1609" y="913"/>
              <a:ext cx="709" cy="170"/>
            </a:xfrm>
            <a:prstGeom prst="rect">
              <a:avLst/>
            </a:prstGeom>
            <a:solidFill>
              <a:schemeClr val="bg1"/>
            </a:solidFill>
            <a:ln w="9525">
              <a:solidFill>
                <a:srgbClr val="F7F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3791" name="Rectangle 15">
              <a:extLst>
                <a:ext uri="{FF2B5EF4-FFF2-40B4-BE49-F238E27FC236}">
                  <a16:creationId xmlns:a16="http://schemas.microsoft.com/office/drawing/2014/main" id="{3CD96BC3-9025-4F7C-97B6-53B2438663BF}"/>
                </a:ext>
              </a:extLst>
            </p:cNvPr>
            <p:cNvSpPr>
              <a:spLocks noChangeArrowheads="1"/>
            </p:cNvSpPr>
            <p:nvPr/>
          </p:nvSpPr>
          <p:spPr bwMode="auto">
            <a:xfrm>
              <a:off x="1609" y="1101"/>
              <a:ext cx="709" cy="170"/>
            </a:xfrm>
            <a:prstGeom prst="rect">
              <a:avLst/>
            </a:prstGeom>
            <a:solidFill>
              <a:schemeClr val="bg1"/>
            </a:solidFill>
            <a:ln w="9525">
              <a:solidFill>
                <a:srgbClr val="F7F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3792" name="Oval 16">
              <a:extLst>
                <a:ext uri="{FF2B5EF4-FFF2-40B4-BE49-F238E27FC236}">
                  <a16:creationId xmlns:a16="http://schemas.microsoft.com/office/drawing/2014/main" id="{EF50E52D-CF94-417E-8D31-BA08AD19A398}"/>
                </a:ext>
              </a:extLst>
            </p:cNvPr>
            <p:cNvSpPr>
              <a:spLocks noChangeArrowheads="1"/>
            </p:cNvSpPr>
            <p:nvPr/>
          </p:nvSpPr>
          <p:spPr bwMode="auto">
            <a:xfrm>
              <a:off x="1666" y="969"/>
              <a:ext cx="85" cy="85"/>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3793" name="Text Box 17">
              <a:extLst>
                <a:ext uri="{FF2B5EF4-FFF2-40B4-BE49-F238E27FC236}">
                  <a16:creationId xmlns:a16="http://schemas.microsoft.com/office/drawing/2014/main" id="{C71997BA-5F33-4F2E-ADB1-ADFF93E4BCC5}"/>
                </a:ext>
              </a:extLst>
            </p:cNvPr>
            <p:cNvSpPr txBox="1">
              <a:spLocks noChangeArrowheads="1"/>
            </p:cNvSpPr>
            <p:nvPr/>
          </p:nvSpPr>
          <p:spPr bwMode="auto">
            <a:xfrm>
              <a:off x="1751" y="899"/>
              <a:ext cx="5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Women</a:t>
              </a:r>
            </a:p>
          </p:txBody>
        </p:sp>
        <p:sp>
          <p:nvSpPr>
            <p:cNvPr id="203794" name="Rectangle 18">
              <a:extLst>
                <a:ext uri="{FF2B5EF4-FFF2-40B4-BE49-F238E27FC236}">
                  <a16:creationId xmlns:a16="http://schemas.microsoft.com/office/drawing/2014/main" id="{92DF985E-13D5-4E84-B70F-338E1CC7B60F}"/>
                </a:ext>
              </a:extLst>
            </p:cNvPr>
            <p:cNvSpPr>
              <a:spLocks noChangeArrowheads="1"/>
            </p:cNvSpPr>
            <p:nvPr/>
          </p:nvSpPr>
          <p:spPr bwMode="auto">
            <a:xfrm>
              <a:off x="1666" y="1139"/>
              <a:ext cx="85" cy="85"/>
            </a:xfrm>
            <a:prstGeom prst="rect">
              <a:avLst/>
            </a:prstGeom>
            <a:solidFill>
              <a:srgbClr val="E20000"/>
            </a:solidFill>
            <a:ln w="9525">
              <a:solidFill>
                <a:srgbClr val="E2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3795" name="Text Box 19">
              <a:extLst>
                <a:ext uri="{FF2B5EF4-FFF2-40B4-BE49-F238E27FC236}">
                  <a16:creationId xmlns:a16="http://schemas.microsoft.com/office/drawing/2014/main" id="{F2D6ADCF-6219-4690-9D88-81F91A17AE33}"/>
                </a:ext>
              </a:extLst>
            </p:cNvPr>
            <p:cNvSpPr txBox="1">
              <a:spLocks noChangeArrowheads="1"/>
            </p:cNvSpPr>
            <p:nvPr/>
          </p:nvSpPr>
          <p:spPr bwMode="auto">
            <a:xfrm>
              <a:off x="1751" y="1084"/>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600" b="1"/>
                <a:t>Men</a:t>
              </a:r>
            </a:p>
          </p:txBody>
        </p:sp>
        <p:sp>
          <p:nvSpPr>
            <p:cNvPr id="203796" name="Rectangle 20">
              <a:extLst>
                <a:ext uri="{FF2B5EF4-FFF2-40B4-BE49-F238E27FC236}">
                  <a16:creationId xmlns:a16="http://schemas.microsoft.com/office/drawing/2014/main" id="{3C9EE099-11F7-4C64-BB9D-459E50794972}"/>
                </a:ext>
              </a:extLst>
            </p:cNvPr>
            <p:cNvSpPr>
              <a:spLocks noChangeArrowheads="1"/>
            </p:cNvSpPr>
            <p:nvPr/>
          </p:nvSpPr>
          <p:spPr bwMode="auto">
            <a:xfrm>
              <a:off x="1552" y="884"/>
              <a:ext cx="823" cy="42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203799" name="Rectangle 23">
            <a:extLst>
              <a:ext uri="{FF2B5EF4-FFF2-40B4-BE49-F238E27FC236}">
                <a16:creationId xmlns:a16="http://schemas.microsoft.com/office/drawing/2014/main" id="{91531D14-AF81-413E-98D7-BAB1F8F8E43A}"/>
              </a:ext>
            </a:extLst>
          </p:cNvPr>
          <p:cNvSpPr>
            <a:spLocks noChangeArrowheads="1"/>
          </p:cNvSpPr>
          <p:nvPr/>
        </p:nvSpPr>
        <p:spPr bwMode="auto">
          <a:xfrm>
            <a:off x="5257800" y="6443663"/>
            <a:ext cx="3686175"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2004; 113: 1582-8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42" name="Rectangle 18">
            <a:extLst>
              <a:ext uri="{FF2B5EF4-FFF2-40B4-BE49-F238E27FC236}">
                <a16:creationId xmlns:a16="http://schemas.microsoft.com/office/drawing/2014/main" id="{1CC554D8-6DCC-46A5-B3CD-718E86583AA4}"/>
              </a:ext>
            </a:extLst>
          </p:cNvPr>
          <p:cNvSpPr>
            <a:spLocks noGrp="1" noChangeArrowheads="1"/>
          </p:cNvSpPr>
          <p:nvPr>
            <p:ph type="title"/>
          </p:nvPr>
        </p:nvSpPr>
        <p:spPr/>
        <p:txBody>
          <a:bodyPr/>
          <a:lstStyle/>
          <a:p>
            <a:r>
              <a:rPr lang="en-US" altLang="fr-FR"/>
              <a:t>Summary</a:t>
            </a:r>
          </a:p>
        </p:txBody>
      </p:sp>
      <p:sp>
        <p:nvSpPr>
          <p:cNvPr id="205843" name="Rectangle 19">
            <a:extLst>
              <a:ext uri="{FF2B5EF4-FFF2-40B4-BE49-F238E27FC236}">
                <a16:creationId xmlns:a16="http://schemas.microsoft.com/office/drawing/2014/main" id="{E9051AE7-B281-430F-A634-877318AF7B8D}"/>
              </a:ext>
            </a:extLst>
          </p:cNvPr>
          <p:cNvSpPr>
            <a:spLocks noGrp="1" noChangeArrowheads="1"/>
          </p:cNvSpPr>
          <p:nvPr>
            <p:ph type="body" idx="1"/>
          </p:nvPr>
        </p:nvSpPr>
        <p:spPr>
          <a:xfrm>
            <a:off x="476250" y="1431925"/>
            <a:ext cx="8229600" cy="4400550"/>
          </a:xfrm>
          <a:ln/>
        </p:spPr>
        <p:txBody>
          <a:bodyPr/>
          <a:lstStyle/>
          <a:p>
            <a:r>
              <a:rPr lang="en-US" altLang="fr-FR"/>
              <a:t>Upper body subcutaneous fat accounted for the majority of systemic free fatty acid (FFA) release.</a:t>
            </a:r>
          </a:p>
          <a:p>
            <a:r>
              <a:rPr lang="en-US" altLang="fr-FR"/>
              <a:t>Intra-abdominal (visceral) fat mass correlated with but was not the source of most systemic FFA release.</a:t>
            </a:r>
          </a:p>
          <a:p>
            <a:r>
              <a:rPr lang="en-US" altLang="fr-FR"/>
              <a:t>Intra-abdominal fat mass predicts greater delivery of FFA to the liver from intra-abdominal lipolysis.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9" name="Freeform 19">
            <a:extLst>
              <a:ext uri="{FF2B5EF4-FFF2-40B4-BE49-F238E27FC236}">
                <a16:creationId xmlns:a16="http://schemas.microsoft.com/office/drawing/2014/main" id="{59804731-E615-4A39-9EB7-6BB5A34FA3F8}"/>
              </a:ext>
            </a:extLst>
          </p:cNvPr>
          <p:cNvSpPr>
            <a:spLocks/>
          </p:cNvSpPr>
          <p:nvPr/>
        </p:nvSpPr>
        <p:spPr bwMode="auto">
          <a:xfrm>
            <a:off x="320675" y="1223963"/>
            <a:ext cx="8482013" cy="4681537"/>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solidFill>
            <a:schemeClr val="bg1">
              <a:alpha val="50000"/>
            </a:schemeClr>
          </a:solidFill>
          <a:ln w="28575" cmpd="sng">
            <a:solidFill>
              <a:srgbClr val="C8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8725" name="Rectangle 5">
            <a:extLst>
              <a:ext uri="{FF2B5EF4-FFF2-40B4-BE49-F238E27FC236}">
                <a16:creationId xmlns:a16="http://schemas.microsoft.com/office/drawing/2014/main" id="{5A47337C-42F4-47FB-9697-D80DDFA6F87E}"/>
              </a:ext>
            </a:extLst>
          </p:cNvPr>
          <p:cNvSpPr>
            <a:spLocks noGrp="1" noChangeArrowheads="1"/>
          </p:cNvSpPr>
          <p:nvPr>
            <p:ph type="title"/>
          </p:nvPr>
        </p:nvSpPr>
        <p:spPr/>
        <p:txBody>
          <a:bodyPr/>
          <a:lstStyle/>
          <a:p>
            <a:r>
              <a:rPr lang="en-US" altLang="fr-FR">
                <a:solidFill>
                  <a:schemeClr val="tx1"/>
                </a:solidFill>
              </a:rPr>
              <a:t>Fat and Lean Interactions</a:t>
            </a:r>
            <a:endParaRPr lang="en-US" altLang="fr-FR"/>
          </a:p>
        </p:txBody>
      </p:sp>
      <p:sp>
        <p:nvSpPr>
          <p:cNvPr id="158732" name="AutoShape 12">
            <a:extLst>
              <a:ext uri="{FF2B5EF4-FFF2-40B4-BE49-F238E27FC236}">
                <a16:creationId xmlns:a16="http://schemas.microsoft.com/office/drawing/2014/main" id="{30047001-E6D8-4085-8BBF-3FA73AF51C19}"/>
              </a:ext>
            </a:extLst>
          </p:cNvPr>
          <p:cNvSpPr>
            <a:spLocks noChangeArrowheads="1"/>
          </p:cNvSpPr>
          <p:nvPr/>
        </p:nvSpPr>
        <p:spPr bwMode="auto">
          <a:xfrm>
            <a:off x="3900488" y="2752725"/>
            <a:ext cx="1079500" cy="404813"/>
          </a:xfrm>
          <a:prstGeom prst="rightArrow">
            <a:avLst>
              <a:gd name="adj1" fmla="val 50000"/>
              <a:gd name="adj2" fmla="val 66667"/>
            </a:avLst>
          </a:prstGeom>
          <a:solidFill>
            <a:srgbClr val="EECF12"/>
          </a:solidFill>
          <a:ln>
            <a:noFill/>
          </a:ln>
          <a:effectLst/>
          <a:extLst>
            <a:ext uri="{91240B29-F687-4F45-9708-019B960494DF}">
              <a14:hiddenLine xmlns:a14="http://schemas.microsoft.com/office/drawing/2010/main" w="9525">
                <a:solidFill>
                  <a:srgbClr val="E4FA6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nvGrpSpPr>
          <p:cNvPr id="158735" name="Group 15">
            <a:extLst>
              <a:ext uri="{FF2B5EF4-FFF2-40B4-BE49-F238E27FC236}">
                <a16:creationId xmlns:a16="http://schemas.microsoft.com/office/drawing/2014/main" id="{E3286EE0-CCD0-4821-BB5D-469ECB56720F}"/>
              </a:ext>
            </a:extLst>
          </p:cNvPr>
          <p:cNvGrpSpPr>
            <a:grpSpLocks/>
          </p:cNvGrpSpPr>
          <p:nvPr/>
        </p:nvGrpSpPr>
        <p:grpSpPr bwMode="auto">
          <a:xfrm>
            <a:off x="4751388" y="998538"/>
            <a:ext cx="2835275" cy="4772025"/>
            <a:chOff x="1703" y="107"/>
            <a:chExt cx="2651" cy="4110"/>
          </a:xfrm>
        </p:grpSpPr>
        <p:pic>
          <p:nvPicPr>
            <p:cNvPr id="158733" name="Picture 13">
              <a:extLst>
                <a:ext uri="{FF2B5EF4-FFF2-40B4-BE49-F238E27FC236}">
                  <a16:creationId xmlns:a16="http://schemas.microsoft.com/office/drawing/2014/main" id="{5FF0A26E-0548-434A-A430-805DC30EA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 y="107"/>
              <a:ext cx="2651" cy="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34" name="Picture 14">
              <a:extLst>
                <a:ext uri="{FF2B5EF4-FFF2-40B4-BE49-F238E27FC236}">
                  <a16:creationId xmlns:a16="http://schemas.microsoft.com/office/drawing/2014/main" id="{E4FCF5AB-8A00-42E2-B3A1-A641797E7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 y="164"/>
              <a:ext cx="2523" cy="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8731" name="Rectangle 11">
            <a:extLst>
              <a:ext uri="{FF2B5EF4-FFF2-40B4-BE49-F238E27FC236}">
                <a16:creationId xmlns:a16="http://schemas.microsoft.com/office/drawing/2014/main" id="{E37D35C4-8F17-4C9A-BDA9-A91A32358CC7}"/>
              </a:ext>
            </a:extLst>
          </p:cNvPr>
          <p:cNvSpPr>
            <a:spLocks noChangeArrowheads="1"/>
          </p:cNvSpPr>
          <p:nvPr/>
        </p:nvSpPr>
        <p:spPr bwMode="auto">
          <a:xfrm>
            <a:off x="5605463" y="2259013"/>
            <a:ext cx="1127125"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A" altLang="fr-FR" b="1"/>
              <a:t>Lean Body Mass</a:t>
            </a:r>
          </a:p>
        </p:txBody>
      </p:sp>
      <p:grpSp>
        <p:nvGrpSpPr>
          <p:cNvPr id="158746" name="Group 26">
            <a:extLst>
              <a:ext uri="{FF2B5EF4-FFF2-40B4-BE49-F238E27FC236}">
                <a16:creationId xmlns:a16="http://schemas.microsoft.com/office/drawing/2014/main" id="{08254F23-BF3A-400D-84C3-F33D698ACE08}"/>
              </a:ext>
            </a:extLst>
          </p:cNvPr>
          <p:cNvGrpSpPr>
            <a:grpSpLocks/>
          </p:cNvGrpSpPr>
          <p:nvPr/>
        </p:nvGrpSpPr>
        <p:grpSpPr bwMode="auto">
          <a:xfrm>
            <a:off x="2232025" y="2619375"/>
            <a:ext cx="1676400" cy="720725"/>
            <a:chOff x="1342" y="1621"/>
            <a:chExt cx="1056" cy="454"/>
          </a:xfrm>
        </p:grpSpPr>
        <p:sp>
          <p:nvSpPr>
            <p:cNvPr id="158742" name="Rectangle 22">
              <a:extLst>
                <a:ext uri="{FF2B5EF4-FFF2-40B4-BE49-F238E27FC236}">
                  <a16:creationId xmlns:a16="http://schemas.microsoft.com/office/drawing/2014/main" id="{BE6A07CB-12C7-415B-82B7-ED617DE20155}"/>
                </a:ext>
              </a:extLst>
            </p:cNvPr>
            <p:cNvSpPr>
              <a:spLocks noChangeArrowheads="1"/>
            </p:cNvSpPr>
            <p:nvPr/>
          </p:nvSpPr>
          <p:spPr bwMode="auto">
            <a:xfrm>
              <a:off x="1467" y="1621"/>
              <a:ext cx="931" cy="4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A" altLang="fr-FR" sz="2400" b="1"/>
                <a:t>Adipose</a:t>
              </a:r>
            </a:p>
            <a:p>
              <a:r>
                <a:rPr lang="fr-CA" altLang="fr-FR" sz="2400" b="1"/>
                <a:t>tissue</a:t>
              </a:r>
            </a:p>
          </p:txBody>
        </p:sp>
        <p:sp>
          <p:nvSpPr>
            <p:cNvPr id="158743" name="Rectangle 23">
              <a:extLst>
                <a:ext uri="{FF2B5EF4-FFF2-40B4-BE49-F238E27FC236}">
                  <a16:creationId xmlns:a16="http://schemas.microsoft.com/office/drawing/2014/main" id="{8A74225D-B105-490F-B2D7-A40E0DC1392D}"/>
                </a:ext>
              </a:extLst>
            </p:cNvPr>
            <p:cNvSpPr>
              <a:spLocks noChangeArrowheads="1"/>
            </p:cNvSpPr>
            <p:nvPr/>
          </p:nvSpPr>
          <p:spPr bwMode="auto">
            <a:xfrm>
              <a:off x="1342" y="1621"/>
              <a:ext cx="121" cy="454"/>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7" name="Rectangle 19">
            <a:extLst>
              <a:ext uri="{FF2B5EF4-FFF2-40B4-BE49-F238E27FC236}">
                <a16:creationId xmlns:a16="http://schemas.microsoft.com/office/drawing/2014/main" id="{71E911CA-E83E-4299-B386-8033C879F6B3}"/>
              </a:ext>
            </a:extLst>
          </p:cNvPr>
          <p:cNvSpPr>
            <a:spLocks noGrp="1" noChangeArrowheads="1"/>
          </p:cNvSpPr>
          <p:nvPr>
            <p:ph type="title"/>
          </p:nvPr>
        </p:nvSpPr>
        <p:spPr/>
        <p:txBody>
          <a:bodyPr/>
          <a:lstStyle/>
          <a:p>
            <a:r>
              <a:rPr lang="en-US" altLang="fr-FR"/>
              <a:t>Summary</a:t>
            </a:r>
          </a:p>
        </p:txBody>
      </p:sp>
      <p:sp>
        <p:nvSpPr>
          <p:cNvPr id="206868" name="Rectangle 20">
            <a:extLst>
              <a:ext uri="{FF2B5EF4-FFF2-40B4-BE49-F238E27FC236}">
                <a16:creationId xmlns:a16="http://schemas.microsoft.com/office/drawing/2014/main" id="{B2C1F2A3-C113-4158-9909-8C387FA7910D}"/>
              </a:ext>
            </a:extLst>
          </p:cNvPr>
          <p:cNvSpPr>
            <a:spLocks noGrp="1" noChangeArrowheads="1"/>
          </p:cNvSpPr>
          <p:nvPr>
            <p:ph type="body" idx="1"/>
          </p:nvPr>
        </p:nvSpPr>
        <p:spPr>
          <a:xfrm>
            <a:off x="476250" y="974725"/>
            <a:ext cx="8229600" cy="5314950"/>
          </a:xfrm>
          <a:ln/>
        </p:spPr>
        <p:txBody>
          <a:bodyPr/>
          <a:lstStyle/>
          <a:p>
            <a:r>
              <a:rPr lang="en-US" altLang="fr-FR"/>
              <a:t>A greater portion of free fatty acid (FFA) appearance derives from leg and splanchnic adipose tissue in obese than lean men and women.</a:t>
            </a:r>
          </a:p>
          <a:p>
            <a:r>
              <a:rPr lang="en-US" altLang="fr-FR"/>
              <a:t>Nevertheless, the majority of systemic FFAs originate from upper body subcutaneous fat in obese men and women.</a:t>
            </a:r>
          </a:p>
          <a:p>
            <a:r>
              <a:rPr lang="en-US" altLang="fr-FR"/>
              <a:t>Intra-abdominal (visceral) fat correlates positively with the proportion of hepatic FFA delivery from intra-abdominal fat in both men and women.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7" name="Rectangle 15">
            <a:extLst>
              <a:ext uri="{FF2B5EF4-FFF2-40B4-BE49-F238E27FC236}">
                <a16:creationId xmlns:a16="http://schemas.microsoft.com/office/drawing/2014/main" id="{45A7C3D9-4B07-4C71-BB7F-51BBB642AF1A}"/>
              </a:ext>
            </a:extLst>
          </p:cNvPr>
          <p:cNvSpPr>
            <a:spLocks noGrp="1" noChangeArrowheads="1"/>
          </p:cNvSpPr>
          <p:nvPr>
            <p:ph type="title"/>
          </p:nvPr>
        </p:nvSpPr>
        <p:spPr/>
        <p:txBody>
          <a:bodyPr/>
          <a:lstStyle/>
          <a:p>
            <a:r>
              <a:rPr lang="en-US" altLang="fr-FR"/>
              <a:t>Conclusions</a:t>
            </a:r>
          </a:p>
        </p:txBody>
      </p:sp>
      <p:sp>
        <p:nvSpPr>
          <p:cNvPr id="207888" name="Rectangle 16">
            <a:extLst>
              <a:ext uri="{FF2B5EF4-FFF2-40B4-BE49-F238E27FC236}">
                <a16:creationId xmlns:a16="http://schemas.microsoft.com/office/drawing/2014/main" id="{68E9313B-019E-4A11-AB5C-A4232BED1B72}"/>
              </a:ext>
            </a:extLst>
          </p:cNvPr>
          <p:cNvSpPr>
            <a:spLocks noGrp="1" noChangeArrowheads="1"/>
          </p:cNvSpPr>
          <p:nvPr>
            <p:ph type="body" idx="1"/>
          </p:nvPr>
        </p:nvSpPr>
        <p:spPr>
          <a:xfrm>
            <a:off x="476250" y="1249363"/>
            <a:ext cx="8229600" cy="4765675"/>
          </a:xfrm>
          <a:ln/>
        </p:spPr>
        <p:txBody>
          <a:bodyPr/>
          <a:lstStyle/>
          <a:p>
            <a:r>
              <a:rPr lang="en-US" altLang="fr-FR"/>
              <a:t>In both men and women, greater amounts of intra-abdominal (visceral) fat result in a greater proportion of hepatic free fatty acid (FFA) delivery originating from intra-abdominal adipose tissue lipolysis in the overnight postabsorptive state. </a:t>
            </a:r>
          </a:p>
          <a:p>
            <a:r>
              <a:rPr lang="en-US" altLang="fr-FR"/>
              <a:t>This implies that arterial FFA concentrations will underestimate hepatic FFA delivery systematically and progressively with greater degrees of intra-abdominal adiposity.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27" name="Rectangle 31">
            <a:extLst>
              <a:ext uri="{FF2B5EF4-FFF2-40B4-BE49-F238E27FC236}">
                <a16:creationId xmlns:a16="http://schemas.microsoft.com/office/drawing/2014/main" id="{2BE25314-B019-4AEF-88E4-6A8F6E260C18}"/>
              </a:ext>
            </a:extLst>
          </p:cNvPr>
          <p:cNvSpPr>
            <a:spLocks noGrp="1" noChangeArrowheads="1"/>
          </p:cNvSpPr>
          <p:nvPr>
            <p:ph type="title"/>
          </p:nvPr>
        </p:nvSpPr>
        <p:spPr/>
        <p:txBody>
          <a:bodyPr/>
          <a:lstStyle/>
          <a:p>
            <a:r>
              <a:rPr lang="en-US" altLang="fr-FR">
                <a:solidFill>
                  <a:schemeClr val="tx1"/>
                </a:solidFill>
              </a:rPr>
              <a:t>Free Fatty Acids (FFA) and Pancreas</a:t>
            </a:r>
            <a:endParaRPr lang="fr-CA" altLang="fr-FR"/>
          </a:p>
        </p:txBody>
      </p:sp>
      <p:pic>
        <p:nvPicPr>
          <p:cNvPr id="208929" name="Picture 33">
            <a:extLst>
              <a:ext uri="{FF2B5EF4-FFF2-40B4-BE49-F238E27FC236}">
                <a16:creationId xmlns:a16="http://schemas.microsoft.com/office/drawing/2014/main" id="{C3E56654-A843-44AA-83B9-AA5DC8757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487488"/>
            <a:ext cx="2047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30" name="AutoShape 34">
            <a:extLst>
              <a:ext uri="{FF2B5EF4-FFF2-40B4-BE49-F238E27FC236}">
                <a16:creationId xmlns:a16="http://schemas.microsoft.com/office/drawing/2014/main" id="{F87EC5A9-CF84-4457-A13B-44F66CDFD544}"/>
              </a:ext>
            </a:extLst>
          </p:cNvPr>
          <p:cNvSpPr>
            <a:spLocks noChangeArrowheads="1"/>
          </p:cNvSpPr>
          <p:nvPr/>
        </p:nvSpPr>
        <p:spPr bwMode="auto">
          <a:xfrm>
            <a:off x="701675" y="908050"/>
            <a:ext cx="4095750" cy="630238"/>
          </a:xfrm>
          <a:prstGeom prst="rightArrow">
            <a:avLst>
              <a:gd name="adj1" fmla="val 50130"/>
              <a:gd name="adj2" fmla="val 158316"/>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chemeClr val="bg1"/>
                </a:solidFill>
              </a:rPr>
              <a:t>Insulin resistance</a:t>
            </a:r>
          </a:p>
        </p:txBody>
      </p:sp>
      <p:sp>
        <p:nvSpPr>
          <p:cNvPr id="208934" name="Text Box 38">
            <a:extLst>
              <a:ext uri="{FF2B5EF4-FFF2-40B4-BE49-F238E27FC236}">
                <a16:creationId xmlns:a16="http://schemas.microsoft.com/office/drawing/2014/main" id="{AE89F205-8FC3-4D0F-A1FF-BAC37ED19377}"/>
              </a:ext>
            </a:extLst>
          </p:cNvPr>
          <p:cNvSpPr txBox="1">
            <a:spLocks noChangeArrowheads="1"/>
          </p:cNvSpPr>
          <p:nvPr/>
        </p:nvSpPr>
        <p:spPr bwMode="auto">
          <a:xfrm>
            <a:off x="4976813" y="1050925"/>
            <a:ext cx="1046162"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solidFill>
                  <a:srgbClr val="C80000"/>
                </a:solidFill>
                <a:sym typeface="Symbol" panose="05050102010706020507" pitchFamily="18" charset="2"/>
              </a:rPr>
              <a:t></a:t>
            </a:r>
            <a:r>
              <a:rPr lang="en-US" altLang="fr-FR" sz="2400" b="1">
                <a:sym typeface="Symbol" panose="05050102010706020507" pitchFamily="18" charset="2"/>
              </a:rPr>
              <a:t> </a:t>
            </a:r>
            <a:r>
              <a:rPr lang="en-US" altLang="fr-FR" sz="2400" b="1"/>
              <a:t>FFA</a:t>
            </a:r>
          </a:p>
        </p:txBody>
      </p:sp>
      <p:pic>
        <p:nvPicPr>
          <p:cNvPr id="208935" name="Picture 39">
            <a:extLst>
              <a:ext uri="{FF2B5EF4-FFF2-40B4-BE49-F238E27FC236}">
                <a16:creationId xmlns:a16="http://schemas.microsoft.com/office/drawing/2014/main" id="{1997046D-9979-4DC6-AA1C-25F999837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2339975"/>
            <a:ext cx="22383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44" name="AutoShape 48">
            <a:extLst>
              <a:ext uri="{FF2B5EF4-FFF2-40B4-BE49-F238E27FC236}">
                <a16:creationId xmlns:a16="http://schemas.microsoft.com/office/drawing/2014/main" id="{781911F9-1E4B-4698-8943-90DE5683D900}"/>
              </a:ext>
            </a:extLst>
          </p:cNvPr>
          <p:cNvSpPr>
            <a:spLocks noChangeArrowheads="1"/>
          </p:cNvSpPr>
          <p:nvPr/>
        </p:nvSpPr>
        <p:spPr bwMode="auto">
          <a:xfrm>
            <a:off x="5995988" y="4764088"/>
            <a:ext cx="3000375" cy="13208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fr-FR" b="1">
                <a:sym typeface="Symbol" panose="05050102010706020507" pitchFamily="18" charset="2"/>
              </a:rPr>
              <a:t> Long-term damage to      </a:t>
            </a:r>
          </a:p>
          <a:p>
            <a:r>
              <a:rPr lang="en-US" altLang="fr-FR" b="1">
                <a:sym typeface="Symbol" panose="05050102010706020507" pitchFamily="18" charset="2"/>
              </a:rPr>
              <a:t>  beta cells</a:t>
            </a:r>
          </a:p>
          <a:p>
            <a:pPr>
              <a:buFontTx/>
              <a:buChar char="•"/>
            </a:pPr>
            <a:r>
              <a:rPr lang="en-US" altLang="fr-FR" b="1">
                <a:sym typeface="Symbol" panose="05050102010706020507" pitchFamily="18" charset="2"/>
              </a:rPr>
              <a:t> Decreased insulin     </a:t>
            </a:r>
          </a:p>
          <a:p>
            <a:r>
              <a:rPr lang="en-US" altLang="fr-FR" b="1">
                <a:sym typeface="Symbol" panose="05050102010706020507" pitchFamily="18" charset="2"/>
              </a:rPr>
              <a:t>  secretion</a:t>
            </a:r>
            <a:endParaRPr lang="fr-CA" altLang="fr-FR" b="1">
              <a:sym typeface="Symbol" panose="05050102010706020507" pitchFamily="18" charset="2"/>
            </a:endParaRPr>
          </a:p>
        </p:txBody>
      </p:sp>
      <p:sp>
        <p:nvSpPr>
          <p:cNvPr id="208945" name="AutoShape 49">
            <a:extLst>
              <a:ext uri="{FF2B5EF4-FFF2-40B4-BE49-F238E27FC236}">
                <a16:creationId xmlns:a16="http://schemas.microsoft.com/office/drawing/2014/main" id="{6604E474-EA0A-42DD-B018-CC12D07858FB}"/>
              </a:ext>
            </a:extLst>
          </p:cNvPr>
          <p:cNvSpPr>
            <a:spLocks noChangeArrowheads="1"/>
          </p:cNvSpPr>
          <p:nvPr/>
        </p:nvSpPr>
        <p:spPr bwMode="auto">
          <a:xfrm>
            <a:off x="3055938" y="4794250"/>
            <a:ext cx="2849562" cy="7112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ym typeface="Symbol" panose="05050102010706020507" pitchFamily="18" charset="2"/>
              </a:rPr>
              <a:t>Short-term stimulation of insulin secretion</a:t>
            </a:r>
            <a:endParaRPr lang="fr-CA" altLang="fr-FR" b="1">
              <a:sym typeface="Symbol" panose="05050102010706020507" pitchFamily="18" charset="2"/>
            </a:endParaRPr>
          </a:p>
        </p:txBody>
      </p:sp>
      <p:grpSp>
        <p:nvGrpSpPr>
          <p:cNvPr id="208949" name="Group 53">
            <a:extLst>
              <a:ext uri="{FF2B5EF4-FFF2-40B4-BE49-F238E27FC236}">
                <a16:creationId xmlns:a16="http://schemas.microsoft.com/office/drawing/2014/main" id="{3FFA41C5-8266-4E46-B072-304A1276E3A2}"/>
              </a:ext>
            </a:extLst>
          </p:cNvPr>
          <p:cNvGrpSpPr>
            <a:grpSpLocks/>
          </p:cNvGrpSpPr>
          <p:nvPr/>
        </p:nvGrpSpPr>
        <p:grpSpPr bwMode="auto">
          <a:xfrm>
            <a:off x="5786438" y="3159125"/>
            <a:ext cx="1350962" cy="365125"/>
            <a:chOff x="3645" y="1990"/>
            <a:chExt cx="851" cy="230"/>
          </a:xfrm>
        </p:grpSpPr>
        <p:sp>
          <p:nvSpPr>
            <p:cNvPr id="208947" name="Rectangle 51">
              <a:extLst>
                <a:ext uri="{FF2B5EF4-FFF2-40B4-BE49-F238E27FC236}">
                  <a16:creationId xmlns:a16="http://schemas.microsoft.com/office/drawing/2014/main" id="{0F9E8D40-8F56-4248-804D-59D1E2B58CAF}"/>
                </a:ext>
              </a:extLst>
            </p:cNvPr>
            <p:cNvSpPr>
              <a:spLocks noChangeArrowheads="1"/>
            </p:cNvSpPr>
            <p:nvPr/>
          </p:nvSpPr>
          <p:spPr bwMode="auto">
            <a:xfrm>
              <a:off x="3645" y="1990"/>
              <a:ext cx="851"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Pancreas</a:t>
              </a:r>
              <a:endParaRPr lang="fr-CA" altLang="fr-FR" sz="1600" b="1"/>
            </a:p>
          </p:txBody>
        </p:sp>
        <p:sp>
          <p:nvSpPr>
            <p:cNvPr id="208948" name="AutoShape 52">
              <a:extLst>
                <a:ext uri="{FF2B5EF4-FFF2-40B4-BE49-F238E27FC236}">
                  <a16:creationId xmlns:a16="http://schemas.microsoft.com/office/drawing/2014/main" id="{F3A779FA-CFF0-48DF-9211-6B8D4A95DBE9}"/>
                </a:ext>
              </a:extLst>
            </p:cNvPr>
            <p:cNvSpPr>
              <a:spLocks noChangeArrowheads="1"/>
            </p:cNvSpPr>
            <p:nvPr/>
          </p:nvSpPr>
          <p:spPr bwMode="auto">
            <a:xfrm rot="10800000" flipH="1">
              <a:off x="3674" y="2018"/>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208955" name="Group 59">
            <a:extLst>
              <a:ext uri="{FF2B5EF4-FFF2-40B4-BE49-F238E27FC236}">
                <a16:creationId xmlns:a16="http://schemas.microsoft.com/office/drawing/2014/main" id="{E3DF2F95-7F79-4E7F-AAA9-926DE8E05095}"/>
              </a:ext>
            </a:extLst>
          </p:cNvPr>
          <p:cNvGrpSpPr>
            <a:grpSpLocks/>
          </p:cNvGrpSpPr>
          <p:nvPr/>
        </p:nvGrpSpPr>
        <p:grpSpPr bwMode="auto">
          <a:xfrm>
            <a:off x="566738" y="3513138"/>
            <a:ext cx="1979612" cy="365125"/>
            <a:chOff x="357" y="2213"/>
            <a:chExt cx="1247" cy="230"/>
          </a:xfrm>
        </p:grpSpPr>
        <p:sp>
          <p:nvSpPr>
            <p:cNvPr id="208956" name="Rectangle 60">
              <a:extLst>
                <a:ext uri="{FF2B5EF4-FFF2-40B4-BE49-F238E27FC236}">
                  <a16:creationId xmlns:a16="http://schemas.microsoft.com/office/drawing/2014/main" id="{55B11F81-0C25-407F-A159-FE1E23F50E6C}"/>
                </a:ext>
              </a:extLst>
            </p:cNvPr>
            <p:cNvSpPr>
              <a:spLocks noChangeArrowheads="1"/>
            </p:cNvSpPr>
            <p:nvPr/>
          </p:nvSpPr>
          <p:spPr bwMode="auto">
            <a:xfrm>
              <a:off x="357" y="2213"/>
              <a:ext cx="124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 Adipose tissue</a:t>
              </a:r>
              <a:endParaRPr lang="fr-CA" altLang="fr-FR" b="1"/>
            </a:p>
          </p:txBody>
        </p:sp>
        <p:sp>
          <p:nvSpPr>
            <p:cNvPr id="208957" name="AutoShape 61">
              <a:extLst>
                <a:ext uri="{FF2B5EF4-FFF2-40B4-BE49-F238E27FC236}">
                  <a16:creationId xmlns:a16="http://schemas.microsoft.com/office/drawing/2014/main" id="{FB7C3C11-2A50-4F7B-BCFD-87781D84CA66}"/>
                </a:ext>
              </a:extLst>
            </p:cNvPr>
            <p:cNvSpPr>
              <a:spLocks noChangeArrowheads="1"/>
            </p:cNvSpPr>
            <p:nvPr/>
          </p:nvSpPr>
          <p:spPr bwMode="auto">
            <a:xfrm rot="10800000" flipH="1">
              <a:off x="386" y="2241"/>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208958" name="Freeform 62">
            <a:extLst>
              <a:ext uri="{FF2B5EF4-FFF2-40B4-BE49-F238E27FC236}">
                <a16:creationId xmlns:a16="http://schemas.microsoft.com/office/drawing/2014/main" id="{735080BE-7337-4E3A-9498-9D19D0525F1A}"/>
              </a:ext>
            </a:extLst>
          </p:cNvPr>
          <p:cNvSpPr>
            <a:spLocks/>
          </p:cNvSpPr>
          <p:nvPr/>
        </p:nvSpPr>
        <p:spPr bwMode="auto">
          <a:xfrm flipH="1">
            <a:off x="4167188" y="2259013"/>
            <a:ext cx="3195637" cy="1755775"/>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08914" name="Freeform 18">
            <a:extLst>
              <a:ext uri="{FF2B5EF4-FFF2-40B4-BE49-F238E27FC236}">
                <a16:creationId xmlns:a16="http://schemas.microsoft.com/office/drawing/2014/main" id="{FA912DEF-ECFE-4F74-842A-F141F6C7A451}"/>
              </a:ext>
            </a:extLst>
          </p:cNvPr>
          <p:cNvSpPr>
            <a:spLocks/>
          </p:cNvSpPr>
          <p:nvPr/>
        </p:nvSpPr>
        <p:spPr bwMode="auto">
          <a:xfrm>
            <a:off x="4470400" y="3289300"/>
            <a:ext cx="1042988" cy="1373188"/>
          </a:xfrm>
          <a:custGeom>
            <a:avLst/>
            <a:gdLst>
              <a:gd name="T0" fmla="*/ 653 w 657"/>
              <a:gd name="T1" fmla="*/ 0 h 865"/>
              <a:gd name="T2" fmla="*/ 657 w 657"/>
              <a:gd name="T3" fmla="*/ 482 h 865"/>
              <a:gd name="T4" fmla="*/ 0 w 657"/>
              <a:gd name="T5" fmla="*/ 640 h 865"/>
              <a:gd name="T6" fmla="*/ 0 w 657"/>
              <a:gd name="T7" fmla="*/ 865 h 865"/>
            </a:gdLst>
            <a:ahLst/>
            <a:cxnLst>
              <a:cxn ang="0">
                <a:pos x="T0" y="T1"/>
              </a:cxn>
              <a:cxn ang="0">
                <a:pos x="T2" y="T3"/>
              </a:cxn>
              <a:cxn ang="0">
                <a:pos x="T4" y="T5"/>
              </a:cxn>
              <a:cxn ang="0">
                <a:pos x="T6" y="T7"/>
              </a:cxn>
            </a:cxnLst>
            <a:rect l="0" t="0" r="r" b="b"/>
            <a:pathLst>
              <a:path w="657" h="865">
                <a:moveTo>
                  <a:pt x="653" y="0"/>
                </a:moveTo>
                <a:lnTo>
                  <a:pt x="657" y="482"/>
                </a:lnTo>
                <a:lnTo>
                  <a:pt x="0" y="640"/>
                </a:lnTo>
                <a:lnTo>
                  <a:pt x="0" y="865"/>
                </a:lnTo>
              </a:path>
            </a:pathLst>
          </a:custGeom>
          <a:noFill/>
          <a:ln w="76200" cap="flat" cmpd="sng">
            <a:solidFill>
              <a:schemeClr val="tx1"/>
            </a:solidFill>
            <a:prstDash val="solid"/>
            <a:round/>
            <a:headEnd type="none" w="med" len="med"/>
            <a:tailEnd type="stealth" w="med" len="med"/>
          </a:ln>
          <a:effectLst>
            <a:outerShdw dist="35921" dir="2700000" algn="ctr" rotWithShape="0">
              <a:schemeClr val="bg2"/>
            </a:outerShdw>
          </a:effectLst>
          <a:extLst>
            <a:ext uri="{909E8E84-426E-40DD-AFC4-6F175D3DCCD1}">
              <a14:hiddenFill xmlns:a14="http://schemas.microsoft.com/office/drawing/2010/main">
                <a:gradFill rotWithShape="0">
                  <a:gsLst>
                    <a:gs pos="0">
                      <a:schemeClr val="bg1"/>
                    </a:gs>
                    <a:gs pos="100000">
                      <a:srgbClr val="000066"/>
                    </a:gs>
                  </a:gsLst>
                  <a:path path="rect">
                    <a:fillToRect l="50000" t="50000" r="50000" b="50000"/>
                  </a:path>
                </a:gradFill>
              </a14:hiddenFill>
            </a:ext>
          </a:extLst>
        </p:spPr>
        <p:txBody>
          <a:bodyPr wrap="none" anchor="ctr"/>
          <a:lstStyle/>
          <a:p>
            <a:endParaRPr lang="fr-CA"/>
          </a:p>
        </p:txBody>
      </p:sp>
      <p:sp>
        <p:nvSpPr>
          <p:cNvPr id="208915" name="Freeform 19">
            <a:extLst>
              <a:ext uri="{FF2B5EF4-FFF2-40B4-BE49-F238E27FC236}">
                <a16:creationId xmlns:a16="http://schemas.microsoft.com/office/drawing/2014/main" id="{0944F7E2-57DB-43FF-806D-8424D5F19F8F}"/>
              </a:ext>
            </a:extLst>
          </p:cNvPr>
          <p:cNvSpPr>
            <a:spLocks/>
          </p:cNvSpPr>
          <p:nvPr/>
        </p:nvSpPr>
        <p:spPr bwMode="auto">
          <a:xfrm>
            <a:off x="5510213" y="3667125"/>
            <a:ext cx="1055687" cy="995363"/>
          </a:xfrm>
          <a:custGeom>
            <a:avLst/>
            <a:gdLst>
              <a:gd name="T0" fmla="*/ 0 w 804"/>
              <a:gd name="T1" fmla="*/ 0 h 713"/>
              <a:gd name="T2" fmla="*/ 0 w 804"/>
              <a:gd name="T3" fmla="*/ 278 h 713"/>
              <a:gd name="T4" fmla="*/ 804 w 804"/>
              <a:gd name="T5" fmla="*/ 457 h 713"/>
              <a:gd name="T6" fmla="*/ 804 w 804"/>
              <a:gd name="T7" fmla="*/ 713 h 713"/>
            </a:gdLst>
            <a:ahLst/>
            <a:cxnLst>
              <a:cxn ang="0">
                <a:pos x="T0" y="T1"/>
              </a:cxn>
              <a:cxn ang="0">
                <a:pos x="T2" y="T3"/>
              </a:cxn>
              <a:cxn ang="0">
                <a:pos x="T4" y="T5"/>
              </a:cxn>
              <a:cxn ang="0">
                <a:pos x="T6" y="T7"/>
              </a:cxn>
            </a:cxnLst>
            <a:rect l="0" t="0" r="r" b="b"/>
            <a:pathLst>
              <a:path w="804" h="713">
                <a:moveTo>
                  <a:pt x="0" y="0"/>
                </a:moveTo>
                <a:lnTo>
                  <a:pt x="0" y="278"/>
                </a:lnTo>
                <a:lnTo>
                  <a:pt x="804" y="457"/>
                </a:lnTo>
                <a:lnTo>
                  <a:pt x="804" y="713"/>
                </a:lnTo>
              </a:path>
            </a:pathLst>
          </a:custGeom>
          <a:noFill/>
          <a:ln w="76200" cap="flat" cmpd="sng">
            <a:solidFill>
              <a:schemeClr val="tx1"/>
            </a:solidFill>
            <a:prstDash val="solid"/>
            <a:round/>
            <a:headEnd type="none" w="med" len="med"/>
            <a:tailEnd type="stealth" w="med" len="med"/>
          </a:ln>
          <a:effectLst>
            <a:outerShdw dist="35921" dir="2700000" algn="ctr" rotWithShape="0">
              <a:schemeClr val="bg2"/>
            </a:outerShdw>
          </a:effectLst>
          <a:extLst>
            <a:ext uri="{909E8E84-426E-40DD-AFC4-6F175D3DCCD1}">
              <a14:hiddenFill xmlns:a14="http://schemas.microsoft.com/office/drawing/2010/main">
                <a:gradFill rotWithShape="0">
                  <a:gsLst>
                    <a:gs pos="0">
                      <a:schemeClr val="bg1"/>
                    </a:gs>
                    <a:gs pos="100000">
                      <a:srgbClr val="000066"/>
                    </a:gs>
                  </a:gsLst>
                  <a:path path="rect">
                    <a:fillToRect l="50000" t="50000" r="50000" b="50000"/>
                  </a:path>
                </a:gradFill>
              </a14:hiddenFill>
            </a:ext>
          </a:extLst>
        </p:spPr>
        <p:txBody>
          <a:bodyPr wrap="none" anchor="ctr"/>
          <a:lstStyle/>
          <a:p>
            <a:endParaRPr lang="fr-CA"/>
          </a:p>
        </p:txBody>
      </p:sp>
      <p:sp>
        <p:nvSpPr>
          <p:cNvPr id="208909" name="Line 13">
            <a:extLst>
              <a:ext uri="{FF2B5EF4-FFF2-40B4-BE49-F238E27FC236}">
                <a16:creationId xmlns:a16="http://schemas.microsoft.com/office/drawing/2014/main" id="{04051877-B566-4D92-A48E-0D53A26C3D6D}"/>
              </a:ext>
            </a:extLst>
          </p:cNvPr>
          <p:cNvSpPr>
            <a:spLocks noChangeShapeType="1"/>
          </p:cNvSpPr>
          <p:nvPr/>
        </p:nvSpPr>
        <p:spPr bwMode="auto">
          <a:xfrm>
            <a:off x="5516563" y="1403350"/>
            <a:ext cx="0" cy="765175"/>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5" name="Rectangle 5">
            <a:extLst>
              <a:ext uri="{FF2B5EF4-FFF2-40B4-BE49-F238E27FC236}">
                <a16:creationId xmlns:a16="http://schemas.microsoft.com/office/drawing/2014/main" id="{F4E8CB2F-8F8E-4CD2-B744-50C6A1792E27}"/>
              </a:ext>
            </a:extLst>
          </p:cNvPr>
          <p:cNvSpPr>
            <a:spLocks noGrp="1" noChangeArrowheads="1"/>
          </p:cNvSpPr>
          <p:nvPr>
            <p:ph type="title"/>
          </p:nvPr>
        </p:nvSpPr>
        <p:spPr/>
        <p:txBody>
          <a:bodyPr/>
          <a:lstStyle/>
          <a:p>
            <a:r>
              <a:rPr lang="en-US" altLang="fr-FR">
                <a:solidFill>
                  <a:schemeClr val="tx1"/>
                </a:solidFill>
              </a:rPr>
              <a:t>Free Fatty Acids (FFA) and Dyslipidemia</a:t>
            </a:r>
            <a:endParaRPr lang="fr-CA" altLang="fr-FR"/>
          </a:p>
        </p:txBody>
      </p:sp>
      <p:pic>
        <p:nvPicPr>
          <p:cNvPr id="358418" name="Picture 18">
            <a:extLst>
              <a:ext uri="{FF2B5EF4-FFF2-40B4-BE49-F238E27FC236}">
                <a16:creationId xmlns:a16="http://schemas.microsoft.com/office/drawing/2014/main" id="{C1A812F8-1BB7-4DBE-82BE-58F0AC8A3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2540000"/>
            <a:ext cx="21161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444" name="Group 44">
            <a:extLst>
              <a:ext uri="{FF2B5EF4-FFF2-40B4-BE49-F238E27FC236}">
                <a16:creationId xmlns:a16="http://schemas.microsoft.com/office/drawing/2014/main" id="{1BC5AEE6-F856-45B2-B9DD-726AFEEA3A95}"/>
              </a:ext>
            </a:extLst>
          </p:cNvPr>
          <p:cNvGrpSpPr>
            <a:grpSpLocks/>
          </p:cNvGrpSpPr>
          <p:nvPr/>
        </p:nvGrpSpPr>
        <p:grpSpPr bwMode="auto">
          <a:xfrm>
            <a:off x="5741988" y="2303463"/>
            <a:ext cx="1035050" cy="365125"/>
            <a:chOff x="3617" y="1536"/>
            <a:chExt cx="652" cy="230"/>
          </a:xfrm>
        </p:grpSpPr>
        <p:sp>
          <p:nvSpPr>
            <p:cNvPr id="358428" name="Rectangle 28">
              <a:extLst>
                <a:ext uri="{FF2B5EF4-FFF2-40B4-BE49-F238E27FC236}">
                  <a16:creationId xmlns:a16="http://schemas.microsoft.com/office/drawing/2014/main" id="{EF2D0935-0879-42D5-AEB2-A14108EA776B}"/>
                </a:ext>
              </a:extLst>
            </p:cNvPr>
            <p:cNvSpPr>
              <a:spLocks noChangeArrowheads="1"/>
            </p:cNvSpPr>
            <p:nvPr/>
          </p:nvSpPr>
          <p:spPr bwMode="auto">
            <a:xfrm>
              <a:off x="3617" y="1536"/>
              <a:ext cx="652"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Liver</a:t>
              </a:r>
              <a:endParaRPr lang="fr-CA" altLang="fr-FR" b="1"/>
            </a:p>
          </p:txBody>
        </p:sp>
        <p:sp>
          <p:nvSpPr>
            <p:cNvPr id="358429" name="AutoShape 29">
              <a:extLst>
                <a:ext uri="{FF2B5EF4-FFF2-40B4-BE49-F238E27FC236}">
                  <a16:creationId xmlns:a16="http://schemas.microsoft.com/office/drawing/2014/main" id="{553A1301-A56E-4A10-8691-EAFC97D790B0}"/>
                </a:ext>
              </a:extLst>
            </p:cNvPr>
            <p:cNvSpPr>
              <a:spLocks noChangeArrowheads="1"/>
            </p:cNvSpPr>
            <p:nvPr/>
          </p:nvSpPr>
          <p:spPr bwMode="auto">
            <a:xfrm rot="5400000" flipH="1">
              <a:off x="3647" y="1642"/>
              <a:ext cx="88"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58440" name="Freeform 40">
            <a:extLst>
              <a:ext uri="{FF2B5EF4-FFF2-40B4-BE49-F238E27FC236}">
                <a16:creationId xmlns:a16="http://schemas.microsoft.com/office/drawing/2014/main" id="{186485A8-5E8B-45EA-A34B-A893E22C26F3}"/>
              </a:ext>
            </a:extLst>
          </p:cNvPr>
          <p:cNvSpPr>
            <a:spLocks/>
          </p:cNvSpPr>
          <p:nvPr/>
        </p:nvSpPr>
        <p:spPr bwMode="auto">
          <a:xfrm flipH="1">
            <a:off x="4167188" y="2259013"/>
            <a:ext cx="3195637" cy="1755775"/>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58423" name="AutoShape 23">
            <a:extLst>
              <a:ext uri="{FF2B5EF4-FFF2-40B4-BE49-F238E27FC236}">
                <a16:creationId xmlns:a16="http://schemas.microsoft.com/office/drawing/2014/main" id="{12E222D8-C86D-48F4-A067-E2EDDB9C8E98}"/>
              </a:ext>
            </a:extLst>
          </p:cNvPr>
          <p:cNvSpPr>
            <a:spLocks noChangeArrowheads="1"/>
          </p:cNvSpPr>
          <p:nvPr/>
        </p:nvSpPr>
        <p:spPr bwMode="auto">
          <a:xfrm>
            <a:off x="4826000" y="4598988"/>
            <a:ext cx="1514475" cy="4191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sym typeface="Symbol" panose="05050102010706020507" pitchFamily="18" charset="2"/>
              </a:rPr>
              <a:t>VLDL-TG</a:t>
            </a:r>
            <a:endParaRPr lang="fr-CA" altLang="fr-FR" b="1">
              <a:sym typeface="Symbol" panose="05050102010706020507" pitchFamily="18" charset="2"/>
            </a:endParaRPr>
          </a:p>
        </p:txBody>
      </p:sp>
      <p:sp>
        <p:nvSpPr>
          <p:cNvPr id="358425" name="AutoShape 25">
            <a:extLst>
              <a:ext uri="{FF2B5EF4-FFF2-40B4-BE49-F238E27FC236}">
                <a16:creationId xmlns:a16="http://schemas.microsoft.com/office/drawing/2014/main" id="{85C8D9EB-58CD-4C59-B0BD-69343B351032}"/>
              </a:ext>
            </a:extLst>
          </p:cNvPr>
          <p:cNvSpPr>
            <a:spLocks noChangeArrowheads="1"/>
          </p:cNvSpPr>
          <p:nvPr/>
        </p:nvSpPr>
        <p:spPr bwMode="auto">
          <a:xfrm>
            <a:off x="4421188" y="5678488"/>
            <a:ext cx="2368550" cy="4064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olidFill>
                  <a:srgbClr val="C80000"/>
                </a:solidFill>
                <a:sym typeface="Symbol" panose="05050102010706020507" pitchFamily="18" charset="2"/>
              </a:rPr>
              <a:t></a:t>
            </a:r>
            <a:r>
              <a:rPr lang="en-US" altLang="fr-FR" b="1">
                <a:sym typeface="Symbol" panose="05050102010706020507" pitchFamily="18" charset="2"/>
              </a:rPr>
              <a:t> HDL cholesterol</a:t>
            </a:r>
            <a:endParaRPr lang="fr-CA" altLang="fr-FR" b="1">
              <a:sym typeface="Symbol" panose="05050102010706020507" pitchFamily="18" charset="2"/>
            </a:endParaRPr>
          </a:p>
        </p:txBody>
      </p:sp>
      <p:sp>
        <p:nvSpPr>
          <p:cNvPr id="358426" name="Line 26">
            <a:extLst>
              <a:ext uri="{FF2B5EF4-FFF2-40B4-BE49-F238E27FC236}">
                <a16:creationId xmlns:a16="http://schemas.microsoft.com/office/drawing/2014/main" id="{07703CF0-01E6-43F9-8555-399044C75D7F}"/>
              </a:ext>
            </a:extLst>
          </p:cNvPr>
          <p:cNvSpPr>
            <a:spLocks noChangeShapeType="1"/>
          </p:cNvSpPr>
          <p:nvPr/>
        </p:nvSpPr>
        <p:spPr bwMode="auto">
          <a:xfrm>
            <a:off x="5500688" y="5116513"/>
            <a:ext cx="0" cy="488950"/>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sp>
        <p:nvSpPr>
          <p:cNvPr id="358422" name="AutoShape 22">
            <a:extLst>
              <a:ext uri="{FF2B5EF4-FFF2-40B4-BE49-F238E27FC236}">
                <a16:creationId xmlns:a16="http://schemas.microsoft.com/office/drawing/2014/main" id="{01BD848D-248A-4378-B41F-CEC8A2D10002}"/>
              </a:ext>
            </a:extLst>
          </p:cNvPr>
          <p:cNvSpPr>
            <a:spLocks noChangeArrowheads="1"/>
          </p:cNvSpPr>
          <p:nvPr/>
        </p:nvSpPr>
        <p:spPr bwMode="auto">
          <a:xfrm>
            <a:off x="5876925" y="3427413"/>
            <a:ext cx="2847975" cy="709612"/>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a:solidFill>
                  <a:schemeClr val="tx1"/>
                </a:solidFill>
                <a:latin typeface="Arial" panose="020B0604020202020204" pitchFamily="34" charset="0"/>
              </a:defRPr>
            </a:lvl1pPr>
            <a:lvl2pPr marL="5429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sym typeface="Symbol" panose="05050102010706020507" pitchFamily="18" charset="2"/>
              </a:rPr>
              <a:t>Apo B100 synthesis and secretion</a:t>
            </a:r>
            <a:endParaRPr lang="fr-CA" altLang="fr-FR" b="1">
              <a:sym typeface="Symbol" panose="05050102010706020507" pitchFamily="18" charset="2"/>
            </a:endParaRPr>
          </a:p>
        </p:txBody>
      </p:sp>
      <p:sp>
        <p:nvSpPr>
          <p:cNvPr id="358445" name="Line 45">
            <a:extLst>
              <a:ext uri="{FF2B5EF4-FFF2-40B4-BE49-F238E27FC236}">
                <a16:creationId xmlns:a16="http://schemas.microsoft.com/office/drawing/2014/main" id="{E002DD61-D27A-4882-8D0E-5C8E83407C93}"/>
              </a:ext>
            </a:extLst>
          </p:cNvPr>
          <p:cNvSpPr>
            <a:spLocks noChangeShapeType="1"/>
          </p:cNvSpPr>
          <p:nvPr/>
        </p:nvSpPr>
        <p:spPr bwMode="auto">
          <a:xfrm>
            <a:off x="5500688" y="4060825"/>
            <a:ext cx="0" cy="488950"/>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pic>
        <p:nvPicPr>
          <p:cNvPr id="358457" name="Picture 57">
            <a:extLst>
              <a:ext uri="{FF2B5EF4-FFF2-40B4-BE49-F238E27FC236}">
                <a16:creationId xmlns:a16="http://schemas.microsoft.com/office/drawing/2014/main" id="{A3F603FE-0E7D-45D4-94E2-99BCA72EC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487488"/>
            <a:ext cx="2047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8" name="AutoShape 58">
            <a:extLst>
              <a:ext uri="{FF2B5EF4-FFF2-40B4-BE49-F238E27FC236}">
                <a16:creationId xmlns:a16="http://schemas.microsoft.com/office/drawing/2014/main" id="{B265D887-AB02-488D-995F-D3D8F5B8D779}"/>
              </a:ext>
            </a:extLst>
          </p:cNvPr>
          <p:cNvSpPr>
            <a:spLocks noChangeArrowheads="1"/>
          </p:cNvSpPr>
          <p:nvPr/>
        </p:nvSpPr>
        <p:spPr bwMode="auto">
          <a:xfrm>
            <a:off x="701675" y="908050"/>
            <a:ext cx="4095750" cy="630238"/>
          </a:xfrm>
          <a:prstGeom prst="rightArrow">
            <a:avLst>
              <a:gd name="adj1" fmla="val 50130"/>
              <a:gd name="adj2" fmla="val 158316"/>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chemeClr val="bg1"/>
                </a:solidFill>
              </a:rPr>
              <a:t>Insulin resistance</a:t>
            </a:r>
          </a:p>
        </p:txBody>
      </p:sp>
      <p:sp>
        <p:nvSpPr>
          <p:cNvPr id="358459" name="Text Box 59">
            <a:extLst>
              <a:ext uri="{FF2B5EF4-FFF2-40B4-BE49-F238E27FC236}">
                <a16:creationId xmlns:a16="http://schemas.microsoft.com/office/drawing/2014/main" id="{5960E40E-0183-4E07-9276-4B359FBA3C2C}"/>
              </a:ext>
            </a:extLst>
          </p:cNvPr>
          <p:cNvSpPr txBox="1">
            <a:spLocks noChangeArrowheads="1"/>
          </p:cNvSpPr>
          <p:nvPr/>
        </p:nvSpPr>
        <p:spPr bwMode="auto">
          <a:xfrm>
            <a:off x="4976813" y="1050925"/>
            <a:ext cx="1046162"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solidFill>
                  <a:srgbClr val="C80000"/>
                </a:solidFill>
                <a:sym typeface="Symbol" panose="05050102010706020507" pitchFamily="18" charset="2"/>
              </a:rPr>
              <a:t></a:t>
            </a:r>
            <a:r>
              <a:rPr lang="en-US" altLang="fr-FR" sz="2400" b="1">
                <a:sym typeface="Symbol" panose="05050102010706020507" pitchFamily="18" charset="2"/>
              </a:rPr>
              <a:t> </a:t>
            </a:r>
            <a:r>
              <a:rPr lang="en-US" altLang="fr-FR" sz="2400" b="1"/>
              <a:t>FFA</a:t>
            </a:r>
          </a:p>
        </p:txBody>
      </p:sp>
      <p:grpSp>
        <p:nvGrpSpPr>
          <p:cNvPr id="358460" name="Group 60">
            <a:extLst>
              <a:ext uri="{FF2B5EF4-FFF2-40B4-BE49-F238E27FC236}">
                <a16:creationId xmlns:a16="http://schemas.microsoft.com/office/drawing/2014/main" id="{56B5F68E-3AED-4056-8D9D-4C3ABBC906A2}"/>
              </a:ext>
            </a:extLst>
          </p:cNvPr>
          <p:cNvGrpSpPr>
            <a:grpSpLocks/>
          </p:cNvGrpSpPr>
          <p:nvPr/>
        </p:nvGrpSpPr>
        <p:grpSpPr bwMode="auto">
          <a:xfrm>
            <a:off x="566738" y="3513138"/>
            <a:ext cx="1979612" cy="365125"/>
            <a:chOff x="357" y="2213"/>
            <a:chExt cx="1247" cy="230"/>
          </a:xfrm>
        </p:grpSpPr>
        <p:sp>
          <p:nvSpPr>
            <p:cNvPr id="358461" name="Rectangle 61">
              <a:extLst>
                <a:ext uri="{FF2B5EF4-FFF2-40B4-BE49-F238E27FC236}">
                  <a16:creationId xmlns:a16="http://schemas.microsoft.com/office/drawing/2014/main" id="{FCBA65CC-1725-45E1-9F07-D37DDC920314}"/>
                </a:ext>
              </a:extLst>
            </p:cNvPr>
            <p:cNvSpPr>
              <a:spLocks noChangeArrowheads="1"/>
            </p:cNvSpPr>
            <p:nvPr/>
          </p:nvSpPr>
          <p:spPr bwMode="auto">
            <a:xfrm>
              <a:off x="357" y="2213"/>
              <a:ext cx="124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 Adipose tissue</a:t>
              </a:r>
              <a:endParaRPr lang="fr-CA" altLang="fr-FR" b="1"/>
            </a:p>
          </p:txBody>
        </p:sp>
        <p:sp>
          <p:nvSpPr>
            <p:cNvPr id="358462" name="AutoShape 62">
              <a:extLst>
                <a:ext uri="{FF2B5EF4-FFF2-40B4-BE49-F238E27FC236}">
                  <a16:creationId xmlns:a16="http://schemas.microsoft.com/office/drawing/2014/main" id="{48AB89AC-923A-495D-A481-76AFCAE50846}"/>
                </a:ext>
              </a:extLst>
            </p:cNvPr>
            <p:cNvSpPr>
              <a:spLocks noChangeArrowheads="1"/>
            </p:cNvSpPr>
            <p:nvPr/>
          </p:nvSpPr>
          <p:spPr bwMode="auto">
            <a:xfrm rot="10800000" flipH="1">
              <a:off x="386" y="2241"/>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58463" name="Line 63">
            <a:extLst>
              <a:ext uri="{FF2B5EF4-FFF2-40B4-BE49-F238E27FC236}">
                <a16:creationId xmlns:a16="http://schemas.microsoft.com/office/drawing/2014/main" id="{02683A68-AFC9-4118-8D6E-E88BB1897784}"/>
              </a:ext>
            </a:extLst>
          </p:cNvPr>
          <p:cNvSpPr>
            <a:spLocks noChangeShapeType="1"/>
          </p:cNvSpPr>
          <p:nvPr/>
        </p:nvSpPr>
        <p:spPr bwMode="auto">
          <a:xfrm>
            <a:off x="5516563" y="1403350"/>
            <a:ext cx="0" cy="765175"/>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sp>
        <p:nvSpPr>
          <p:cNvPr id="358465" name="Text Box 65">
            <a:extLst>
              <a:ext uri="{FF2B5EF4-FFF2-40B4-BE49-F238E27FC236}">
                <a16:creationId xmlns:a16="http://schemas.microsoft.com/office/drawing/2014/main" id="{4286D768-2DED-47B0-B693-8FCEF2CC82C0}"/>
              </a:ext>
            </a:extLst>
          </p:cNvPr>
          <p:cNvSpPr txBox="1">
            <a:spLocks noChangeArrowheads="1"/>
          </p:cNvSpPr>
          <p:nvPr/>
        </p:nvSpPr>
        <p:spPr bwMode="auto">
          <a:xfrm>
            <a:off x="476250" y="5716588"/>
            <a:ext cx="1487488" cy="317500"/>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400" i="1"/>
              <a:t>TG: triglycerides</a:t>
            </a: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a:extLst>
              <a:ext uri="{FF2B5EF4-FFF2-40B4-BE49-F238E27FC236}">
                <a16:creationId xmlns:a16="http://schemas.microsoft.com/office/drawing/2014/main" id="{3D846F5E-22EA-4CC2-97AF-5D04057E9D5B}"/>
              </a:ext>
            </a:extLst>
          </p:cNvPr>
          <p:cNvSpPr>
            <a:spLocks noGrp="1" noChangeArrowheads="1"/>
          </p:cNvSpPr>
          <p:nvPr>
            <p:ph type="title"/>
          </p:nvPr>
        </p:nvSpPr>
        <p:spPr/>
        <p:txBody>
          <a:bodyPr/>
          <a:lstStyle/>
          <a:p>
            <a:r>
              <a:rPr lang="en-US" altLang="fr-FR">
                <a:solidFill>
                  <a:schemeClr val="tx1"/>
                </a:solidFill>
              </a:rPr>
              <a:t>Free Fatty Acids (FFA) and Glucose Production</a:t>
            </a:r>
            <a:endParaRPr lang="fr-CA" altLang="fr-FR"/>
          </a:p>
        </p:txBody>
      </p:sp>
      <p:pic>
        <p:nvPicPr>
          <p:cNvPr id="360485" name="Picture 37">
            <a:extLst>
              <a:ext uri="{FF2B5EF4-FFF2-40B4-BE49-F238E27FC236}">
                <a16:creationId xmlns:a16="http://schemas.microsoft.com/office/drawing/2014/main" id="{625DACDF-DFF6-4A61-B648-00678E8B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2495550"/>
            <a:ext cx="2047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486" name="AutoShape 38">
            <a:extLst>
              <a:ext uri="{FF2B5EF4-FFF2-40B4-BE49-F238E27FC236}">
                <a16:creationId xmlns:a16="http://schemas.microsoft.com/office/drawing/2014/main" id="{2581FC42-C66D-4E65-BC07-22664B0D8FAB}"/>
              </a:ext>
            </a:extLst>
          </p:cNvPr>
          <p:cNvSpPr>
            <a:spLocks noChangeArrowheads="1"/>
          </p:cNvSpPr>
          <p:nvPr/>
        </p:nvSpPr>
        <p:spPr bwMode="auto">
          <a:xfrm>
            <a:off x="1349375" y="1916113"/>
            <a:ext cx="4095750" cy="630237"/>
          </a:xfrm>
          <a:prstGeom prst="rightArrow">
            <a:avLst>
              <a:gd name="adj1" fmla="val 50130"/>
              <a:gd name="adj2" fmla="val 158317"/>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chemeClr val="bg1"/>
                </a:solidFill>
              </a:rPr>
              <a:t>Insulin resistance</a:t>
            </a:r>
          </a:p>
        </p:txBody>
      </p:sp>
      <p:sp>
        <p:nvSpPr>
          <p:cNvPr id="360487" name="Text Box 39">
            <a:extLst>
              <a:ext uri="{FF2B5EF4-FFF2-40B4-BE49-F238E27FC236}">
                <a16:creationId xmlns:a16="http://schemas.microsoft.com/office/drawing/2014/main" id="{F7E0D15A-0412-4B67-9B13-A9588AF5486F}"/>
              </a:ext>
            </a:extLst>
          </p:cNvPr>
          <p:cNvSpPr txBox="1">
            <a:spLocks noChangeArrowheads="1"/>
          </p:cNvSpPr>
          <p:nvPr/>
        </p:nvSpPr>
        <p:spPr bwMode="auto">
          <a:xfrm>
            <a:off x="5624513" y="2058988"/>
            <a:ext cx="1046162"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solidFill>
                  <a:srgbClr val="C80000"/>
                </a:solidFill>
                <a:sym typeface="Symbol" panose="05050102010706020507" pitchFamily="18" charset="2"/>
              </a:rPr>
              <a:t></a:t>
            </a:r>
            <a:r>
              <a:rPr lang="en-US" altLang="fr-FR" sz="2400" b="1">
                <a:sym typeface="Symbol" panose="05050102010706020507" pitchFamily="18" charset="2"/>
              </a:rPr>
              <a:t> </a:t>
            </a:r>
            <a:r>
              <a:rPr lang="en-US" altLang="fr-FR" sz="2400" b="1"/>
              <a:t>FFA</a:t>
            </a:r>
          </a:p>
        </p:txBody>
      </p:sp>
      <p:grpSp>
        <p:nvGrpSpPr>
          <p:cNvPr id="360488" name="Group 40">
            <a:extLst>
              <a:ext uri="{FF2B5EF4-FFF2-40B4-BE49-F238E27FC236}">
                <a16:creationId xmlns:a16="http://schemas.microsoft.com/office/drawing/2014/main" id="{86751788-1558-4AF0-B863-171481206A32}"/>
              </a:ext>
            </a:extLst>
          </p:cNvPr>
          <p:cNvGrpSpPr>
            <a:grpSpLocks/>
          </p:cNvGrpSpPr>
          <p:nvPr/>
        </p:nvGrpSpPr>
        <p:grpSpPr bwMode="auto">
          <a:xfrm>
            <a:off x="1214438" y="4521200"/>
            <a:ext cx="1979612" cy="365125"/>
            <a:chOff x="357" y="2213"/>
            <a:chExt cx="1247" cy="230"/>
          </a:xfrm>
        </p:grpSpPr>
        <p:sp>
          <p:nvSpPr>
            <p:cNvPr id="360489" name="Rectangle 41">
              <a:extLst>
                <a:ext uri="{FF2B5EF4-FFF2-40B4-BE49-F238E27FC236}">
                  <a16:creationId xmlns:a16="http://schemas.microsoft.com/office/drawing/2014/main" id="{1CAF7604-44CE-400D-BEE0-1E423A8E6DE4}"/>
                </a:ext>
              </a:extLst>
            </p:cNvPr>
            <p:cNvSpPr>
              <a:spLocks noChangeArrowheads="1"/>
            </p:cNvSpPr>
            <p:nvPr/>
          </p:nvSpPr>
          <p:spPr bwMode="auto">
            <a:xfrm>
              <a:off x="357" y="2213"/>
              <a:ext cx="124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 Adipose tissue</a:t>
              </a:r>
              <a:endParaRPr lang="fr-CA" altLang="fr-FR" b="1"/>
            </a:p>
          </p:txBody>
        </p:sp>
        <p:sp>
          <p:nvSpPr>
            <p:cNvPr id="360490" name="AutoShape 42">
              <a:extLst>
                <a:ext uri="{FF2B5EF4-FFF2-40B4-BE49-F238E27FC236}">
                  <a16:creationId xmlns:a16="http://schemas.microsoft.com/office/drawing/2014/main" id="{416D2187-4E74-4410-A364-6854D9E84DEF}"/>
                </a:ext>
              </a:extLst>
            </p:cNvPr>
            <p:cNvSpPr>
              <a:spLocks noChangeArrowheads="1"/>
            </p:cNvSpPr>
            <p:nvPr/>
          </p:nvSpPr>
          <p:spPr bwMode="auto">
            <a:xfrm rot="10800000" flipH="1">
              <a:off x="386" y="2241"/>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60491" name="Line 43">
            <a:extLst>
              <a:ext uri="{FF2B5EF4-FFF2-40B4-BE49-F238E27FC236}">
                <a16:creationId xmlns:a16="http://schemas.microsoft.com/office/drawing/2014/main" id="{762BB280-094E-473D-AD4D-3229AEFCBAF9}"/>
              </a:ext>
            </a:extLst>
          </p:cNvPr>
          <p:cNvSpPr>
            <a:spLocks noChangeShapeType="1"/>
          </p:cNvSpPr>
          <p:nvPr/>
        </p:nvSpPr>
        <p:spPr bwMode="auto">
          <a:xfrm>
            <a:off x="6164263" y="2411413"/>
            <a:ext cx="0" cy="765175"/>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pic>
        <p:nvPicPr>
          <p:cNvPr id="360493" name="Picture 45">
            <a:extLst>
              <a:ext uri="{FF2B5EF4-FFF2-40B4-BE49-F238E27FC236}">
                <a16:creationId xmlns:a16="http://schemas.microsoft.com/office/drawing/2014/main" id="{74BAB1F8-D587-468D-BCD9-F03D53FE5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3548063"/>
            <a:ext cx="21161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0494" name="Group 46">
            <a:extLst>
              <a:ext uri="{FF2B5EF4-FFF2-40B4-BE49-F238E27FC236}">
                <a16:creationId xmlns:a16="http://schemas.microsoft.com/office/drawing/2014/main" id="{B8FF5CBA-9177-45A6-93D3-FD5FCE3978E8}"/>
              </a:ext>
            </a:extLst>
          </p:cNvPr>
          <p:cNvGrpSpPr>
            <a:grpSpLocks/>
          </p:cNvGrpSpPr>
          <p:nvPr/>
        </p:nvGrpSpPr>
        <p:grpSpPr bwMode="auto">
          <a:xfrm>
            <a:off x="6389688" y="3311525"/>
            <a:ext cx="1035050" cy="365125"/>
            <a:chOff x="3617" y="1536"/>
            <a:chExt cx="652" cy="230"/>
          </a:xfrm>
        </p:grpSpPr>
        <p:sp>
          <p:nvSpPr>
            <p:cNvPr id="360495" name="Rectangle 47">
              <a:extLst>
                <a:ext uri="{FF2B5EF4-FFF2-40B4-BE49-F238E27FC236}">
                  <a16:creationId xmlns:a16="http://schemas.microsoft.com/office/drawing/2014/main" id="{15F0EB91-8F91-4F35-8A76-B3F1F934BF21}"/>
                </a:ext>
              </a:extLst>
            </p:cNvPr>
            <p:cNvSpPr>
              <a:spLocks noChangeArrowheads="1"/>
            </p:cNvSpPr>
            <p:nvPr/>
          </p:nvSpPr>
          <p:spPr bwMode="auto">
            <a:xfrm>
              <a:off x="3617" y="1536"/>
              <a:ext cx="652"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Liver</a:t>
              </a:r>
              <a:endParaRPr lang="fr-CA" altLang="fr-FR" b="1"/>
            </a:p>
          </p:txBody>
        </p:sp>
        <p:sp>
          <p:nvSpPr>
            <p:cNvPr id="360496" name="AutoShape 48">
              <a:extLst>
                <a:ext uri="{FF2B5EF4-FFF2-40B4-BE49-F238E27FC236}">
                  <a16:creationId xmlns:a16="http://schemas.microsoft.com/office/drawing/2014/main" id="{01DD750D-85FF-435A-B39A-8F15AA3CF1AE}"/>
                </a:ext>
              </a:extLst>
            </p:cNvPr>
            <p:cNvSpPr>
              <a:spLocks noChangeArrowheads="1"/>
            </p:cNvSpPr>
            <p:nvPr/>
          </p:nvSpPr>
          <p:spPr bwMode="auto">
            <a:xfrm rot="5400000" flipH="1">
              <a:off x="3647" y="1642"/>
              <a:ext cx="88"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60497" name="Freeform 49">
            <a:extLst>
              <a:ext uri="{FF2B5EF4-FFF2-40B4-BE49-F238E27FC236}">
                <a16:creationId xmlns:a16="http://schemas.microsoft.com/office/drawing/2014/main" id="{53397F2A-F82B-4104-AEA7-AF00A9E8C905}"/>
              </a:ext>
            </a:extLst>
          </p:cNvPr>
          <p:cNvSpPr>
            <a:spLocks/>
          </p:cNvSpPr>
          <p:nvPr/>
        </p:nvSpPr>
        <p:spPr bwMode="auto">
          <a:xfrm flipH="1">
            <a:off x="4814888" y="3267075"/>
            <a:ext cx="3195637" cy="1755775"/>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60463" name="AutoShape 15">
            <a:extLst>
              <a:ext uri="{FF2B5EF4-FFF2-40B4-BE49-F238E27FC236}">
                <a16:creationId xmlns:a16="http://schemas.microsoft.com/office/drawing/2014/main" id="{34582D3F-208C-456A-96F4-CDE98A47E2AC}"/>
              </a:ext>
            </a:extLst>
          </p:cNvPr>
          <p:cNvSpPr>
            <a:spLocks noChangeArrowheads="1"/>
          </p:cNvSpPr>
          <p:nvPr/>
        </p:nvSpPr>
        <p:spPr bwMode="auto">
          <a:xfrm>
            <a:off x="6343650" y="4797425"/>
            <a:ext cx="2189163" cy="4064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sym typeface="Symbol" panose="05050102010706020507" pitchFamily="18" charset="2"/>
              </a:rPr>
              <a:t>Glucose release</a:t>
            </a:r>
            <a:endParaRPr lang="fr-CA" altLang="fr-FR" b="1">
              <a:sym typeface="Symbol" panose="05050102010706020507" pitchFamily="18" charset="2"/>
            </a:endParaRP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21" name="AutoShape 25">
            <a:extLst>
              <a:ext uri="{FF2B5EF4-FFF2-40B4-BE49-F238E27FC236}">
                <a16:creationId xmlns:a16="http://schemas.microsoft.com/office/drawing/2014/main" id="{50FCFE94-827E-40D3-AD30-F4E76A7A07A5}"/>
              </a:ext>
            </a:extLst>
          </p:cNvPr>
          <p:cNvSpPr>
            <a:spLocks noChangeArrowheads="1"/>
          </p:cNvSpPr>
          <p:nvPr/>
        </p:nvSpPr>
        <p:spPr bwMode="auto">
          <a:xfrm>
            <a:off x="3733800" y="4002088"/>
            <a:ext cx="3609975" cy="1079500"/>
          </a:xfrm>
          <a:prstGeom prst="roundRect">
            <a:avLst>
              <a:gd name="adj" fmla="val 16667"/>
            </a:avLst>
          </a:prstGeom>
          <a:solidFill>
            <a:srgbClr val="CCECFF"/>
          </a:solidFill>
          <a:ln w="285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CA" altLang="fr-FR" b="1"/>
              <a:t>Skeletal</a:t>
            </a:r>
            <a:br>
              <a:rPr lang="fr-CA" altLang="fr-FR" b="1"/>
            </a:br>
            <a:r>
              <a:rPr lang="fr-CA" altLang="fr-FR" b="1"/>
              <a:t>muscle</a:t>
            </a:r>
            <a:br>
              <a:rPr lang="fr-CA" altLang="fr-FR" b="1"/>
            </a:br>
            <a:r>
              <a:rPr lang="fr-CA" altLang="fr-FR" b="1"/>
              <a:t>cells</a:t>
            </a:r>
          </a:p>
        </p:txBody>
      </p:sp>
      <p:sp>
        <p:nvSpPr>
          <p:cNvPr id="362499" name="Rectangle 3">
            <a:extLst>
              <a:ext uri="{FF2B5EF4-FFF2-40B4-BE49-F238E27FC236}">
                <a16:creationId xmlns:a16="http://schemas.microsoft.com/office/drawing/2014/main" id="{43FA5041-D3E0-4766-9180-8D2468ADE3B5}"/>
              </a:ext>
            </a:extLst>
          </p:cNvPr>
          <p:cNvSpPr>
            <a:spLocks noGrp="1" noChangeArrowheads="1"/>
          </p:cNvSpPr>
          <p:nvPr>
            <p:ph type="title"/>
          </p:nvPr>
        </p:nvSpPr>
        <p:spPr/>
        <p:txBody>
          <a:bodyPr/>
          <a:lstStyle/>
          <a:p>
            <a:r>
              <a:rPr lang="en-US" altLang="fr-FR">
                <a:solidFill>
                  <a:schemeClr val="tx1"/>
                </a:solidFill>
              </a:rPr>
              <a:t>Free Fatty Acids (FFA) and Muscle</a:t>
            </a:r>
            <a:endParaRPr lang="fr-CA" altLang="fr-FR"/>
          </a:p>
        </p:txBody>
      </p:sp>
      <p:sp>
        <p:nvSpPr>
          <p:cNvPr id="362510" name="Rectangle 14">
            <a:extLst>
              <a:ext uri="{FF2B5EF4-FFF2-40B4-BE49-F238E27FC236}">
                <a16:creationId xmlns:a16="http://schemas.microsoft.com/office/drawing/2014/main" id="{0E79A69C-F289-4EA3-B431-88BF5F9CD219}"/>
              </a:ext>
            </a:extLst>
          </p:cNvPr>
          <p:cNvSpPr>
            <a:spLocks noChangeArrowheads="1"/>
          </p:cNvSpPr>
          <p:nvPr/>
        </p:nvSpPr>
        <p:spPr bwMode="auto">
          <a:xfrm>
            <a:off x="5003800" y="4076700"/>
            <a:ext cx="1260475" cy="925513"/>
          </a:xfrm>
          <a:prstGeom prst="rect">
            <a:avLst/>
          </a:prstGeom>
          <a:solidFill>
            <a:srgbClr val="CCE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fr-FR" b="1">
                <a:sym typeface="Symbol" panose="05050102010706020507" pitchFamily="18" charset="2"/>
              </a:rPr>
              <a:t>Intra-muscular TG</a:t>
            </a:r>
            <a:endParaRPr lang="fr-CA" altLang="fr-FR" b="1">
              <a:sym typeface="Symbol" panose="05050102010706020507" pitchFamily="18" charset="2"/>
            </a:endParaRPr>
          </a:p>
        </p:txBody>
      </p:sp>
      <p:sp>
        <p:nvSpPr>
          <p:cNvPr id="362511" name="Line 15">
            <a:extLst>
              <a:ext uri="{FF2B5EF4-FFF2-40B4-BE49-F238E27FC236}">
                <a16:creationId xmlns:a16="http://schemas.microsoft.com/office/drawing/2014/main" id="{5D9CA3F6-6B92-423D-A1B9-C17304559BC3}"/>
              </a:ext>
            </a:extLst>
          </p:cNvPr>
          <p:cNvSpPr>
            <a:spLocks noChangeShapeType="1"/>
          </p:cNvSpPr>
          <p:nvPr/>
        </p:nvSpPr>
        <p:spPr bwMode="auto">
          <a:xfrm>
            <a:off x="5516563" y="2336800"/>
            <a:ext cx="0" cy="1530350"/>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sp>
        <p:nvSpPr>
          <p:cNvPr id="362512" name="AutoShape 16">
            <a:extLst>
              <a:ext uri="{FF2B5EF4-FFF2-40B4-BE49-F238E27FC236}">
                <a16:creationId xmlns:a16="http://schemas.microsoft.com/office/drawing/2014/main" id="{9FE7DDD8-F07E-477D-8D1F-A9EBCD2D8531}"/>
              </a:ext>
            </a:extLst>
          </p:cNvPr>
          <p:cNvSpPr>
            <a:spLocks noChangeArrowheads="1"/>
          </p:cNvSpPr>
          <p:nvPr/>
        </p:nvSpPr>
        <p:spPr bwMode="auto">
          <a:xfrm>
            <a:off x="4511675" y="1763713"/>
            <a:ext cx="2324100" cy="407987"/>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fr-FR" b="1">
                <a:sym typeface="Symbol" panose="05050102010706020507" pitchFamily="18" charset="2"/>
              </a:rPr>
              <a:t>Insulin resistance</a:t>
            </a:r>
            <a:endParaRPr lang="fr-CA" altLang="fr-FR" b="1">
              <a:sym typeface="Symbol" panose="05050102010706020507" pitchFamily="18" charset="2"/>
            </a:endParaRPr>
          </a:p>
        </p:txBody>
      </p:sp>
      <p:pic>
        <p:nvPicPr>
          <p:cNvPr id="362513" name="Picture 17">
            <a:extLst>
              <a:ext uri="{FF2B5EF4-FFF2-40B4-BE49-F238E27FC236}">
                <a16:creationId xmlns:a16="http://schemas.microsoft.com/office/drawing/2014/main" id="{EFC2EE08-F037-4D36-8488-39FFF6A4B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2516188"/>
            <a:ext cx="21034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522" name="AutoShape 26">
            <a:extLst>
              <a:ext uri="{FF2B5EF4-FFF2-40B4-BE49-F238E27FC236}">
                <a16:creationId xmlns:a16="http://schemas.microsoft.com/office/drawing/2014/main" id="{7ACD410C-0637-49B0-B8B2-64AA03172EF2}"/>
              </a:ext>
            </a:extLst>
          </p:cNvPr>
          <p:cNvSpPr>
            <a:spLocks noChangeArrowheads="1"/>
          </p:cNvSpPr>
          <p:nvPr/>
        </p:nvSpPr>
        <p:spPr bwMode="auto">
          <a:xfrm>
            <a:off x="4511675" y="5319713"/>
            <a:ext cx="2189163" cy="4064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sym typeface="Symbol" panose="05050102010706020507" pitchFamily="18" charset="2"/>
              </a:rPr>
              <a:t>Glucose uptake</a:t>
            </a:r>
            <a:endParaRPr lang="fr-CA" altLang="fr-FR" b="1">
              <a:sym typeface="Symbol" panose="05050102010706020507" pitchFamily="18" charset="2"/>
            </a:endParaRPr>
          </a:p>
        </p:txBody>
      </p:sp>
      <p:grpSp>
        <p:nvGrpSpPr>
          <p:cNvPr id="362529" name="Group 33">
            <a:extLst>
              <a:ext uri="{FF2B5EF4-FFF2-40B4-BE49-F238E27FC236}">
                <a16:creationId xmlns:a16="http://schemas.microsoft.com/office/drawing/2014/main" id="{19526396-9FA7-46B0-94B4-B0C2BCE1D7BD}"/>
              </a:ext>
            </a:extLst>
          </p:cNvPr>
          <p:cNvGrpSpPr>
            <a:grpSpLocks/>
          </p:cNvGrpSpPr>
          <p:nvPr/>
        </p:nvGrpSpPr>
        <p:grpSpPr bwMode="auto">
          <a:xfrm>
            <a:off x="6767513" y="2960688"/>
            <a:ext cx="1216025" cy="365125"/>
            <a:chOff x="3645" y="1990"/>
            <a:chExt cx="851" cy="230"/>
          </a:xfrm>
        </p:grpSpPr>
        <p:sp>
          <p:nvSpPr>
            <p:cNvPr id="362530" name="Rectangle 34">
              <a:extLst>
                <a:ext uri="{FF2B5EF4-FFF2-40B4-BE49-F238E27FC236}">
                  <a16:creationId xmlns:a16="http://schemas.microsoft.com/office/drawing/2014/main" id="{2373ECCB-B2D4-45E3-955F-B72A65C3DBB3}"/>
                </a:ext>
              </a:extLst>
            </p:cNvPr>
            <p:cNvSpPr>
              <a:spLocks noChangeArrowheads="1"/>
            </p:cNvSpPr>
            <p:nvPr/>
          </p:nvSpPr>
          <p:spPr bwMode="auto">
            <a:xfrm>
              <a:off x="3645" y="1990"/>
              <a:ext cx="851"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Muscle</a:t>
              </a:r>
              <a:endParaRPr lang="fr-CA" altLang="fr-FR" b="1"/>
            </a:p>
          </p:txBody>
        </p:sp>
        <p:sp>
          <p:nvSpPr>
            <p:cNvPr id="362531" name="AutoShape 35">
              <a:extLst>
                <a:ext uri="{FF2B5EF4-FFF2-40B4-BE49-F238E27FC236}">
                  <a16:creationId xmlns:a16="http://schemas.microsoft.com/office/drawing/2014/main" id="{5616E039-8B92-41E9-B706-8CA7D98B4547}"/>
                </a:ext>
              </a:extLst>
            </p:cNvPr>
            <p:cNvSpPr>
              <a:spLocks noChangeArrowheads="1"/>
            </p:cNvSpPr>
            <p:nvPr/>
          </p:nvSpPr>
          <p:spPr bwMode="auto">
            <a:xfrm rot="10800000" flipH="1">
              <a:off x="3674" y="2018"/>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pic>
        <p:nvPicPr>
          <p:cNvPr id="362534" name="Picture 38">
            <a:extLst>
              <a:ext uri="{FF2B5EF4-FFF2-40B4-BE49-F238E27FC236}">
                <a16:creationId xmlns:a16="http://schemas.microsoft.com/office/drawing/2014/main" id="{3A373F96-E1E4-4A54-BF26-EB0EFAE43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487488"/>
            <a:ext cx="2047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535" name="AutoShape 39">
            <a:extLst>
              <a:ext uri="{FF2B5EF4-FFF2-40B4-BE49-F238E27FC236}">
                <a16:creationId xmlns:a16="http://schemas.microsoft.com/office/drawing/2014/main" id="{CD8C55A0-DA18-47EB-B6B7-AB7298519903}"/>
              </a:ext>
            </a:extLst>
          </p:cNvPr>
          <p:cNvSpPr>
            <a:spLocks noChangeArrowheads="1"/>
          </p:cNvSpPr>
          <p:nvPr/>
        </p:nvSpPr>
        <p:spPr bwMode="auto">
          <a:xfrm>
            <a:off x="701675" y="908050"/>
            <a:ext cx="4095750" cy="630238"/>
          </a:xfrm>
          <a:prstGeom prst="rightArrow">
            <a:avLst>
              <a:gd name="adj1" fmla="val 50130"/>
              <a:gd name="adj2" fmla="val 158316"/>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chemeClr val="bg1"/>
                </a:solidFill>
              </a:rPr>
              <a:t>Insulin resistance</a:t>
            </a:r>
          </a:p>
        </p:txBody>
      </p:sp>
      <p:sp>
        <p:nvSpPr>
          <p:cNvPr id="362536" name="Text Box 40">
            <a:extLst>
              <a:ext uri="{FF2B5EF4-FFF2-40B4-BE49-F238E27FC236}">
                <a16:creationId xmlns:a16="http://schemas.microsoft.com/office/drawing/2014/main" id="{5B4702BE-43E2-4C96-9314-24709FDC3F04}"/>
              </a:ext>
            </a:extLst>
          </p:cNvPr>
          <p:cNvSpPr txBox="1">
            <a:spLocks noChangeArrowheads="1"/>
          </p:cNvSpPr>
          <p:nvPr/>
        </p:nvSpPr>
        <p:spPr bwMode="auto">
          <a:xfrm>
            <a:off x="5110163" y="1055688"/>
            <a:ext cx="776287"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t>FFA</a:t>
            </a:r>
          </a:p>
        </p:txBody>
      </p:sp>
      <p:grpSp>
        <p:nvGrpSpPr>
          <p:cNvPr id="362537" name="Group 41">
            <a:extLst>
              <a:ext uri="{FF2B5EF4-FFF2-40B4-BE49-F238E27FC236}">
                <a16:creationId xmlns:a16="http://schemas.microsoft.com/office/drawing/2014/main" id="{F5C03C73-1A20-4C2A-9869-1A08896E4336}"/>
              </a:ext>
            </a:extLst>
          </p:cNvPr>
          <p:cNvGrpSpPr>
            <a:grpSpLocks/>
          </p:cNvGrpSpPr>
          <p:nvPr/>
        </p:nvGrpSpPr>
        <p:grpSpPr bwMode="auto">
          <a:xfrm>
            <a:off x="566738" y="3513138"/>
            <a:ext cx="1979612" cy="365125"/>
            <a:chOff x="357" y="2213"/>
            <a:chExt cx="1247" cy="230"/>
          </a:xfrm>
        </p:grpSpPr>
        <p:sp>
          <p:nvSpPr>
            <p:cNvPr id="362538" name="Rectangle 42">
              <a:extLst>
                <a:ext uri="{FF2B5EF4-FFF2-40B4-BE49-F238E27FC236}">
                  <a16:creationId xmlns:a16="http://schemas.microsoft.com/office/drawing/2014/main" id="{D06E7D30-2448-4399-8E28-DB94C1EFE299}"/>
                </a:ext>
              </a:extLst>
            </p:cNvPr>
            <p:cNvSpPr>
              <a:spLocks noChangeArrowheads="1"/>
            </p:cNvSpPr>
            <p:nvPr/>
          </p:nvSpPr>
          <p:spPr bwMode="auto">
            <a:xfrm>
              <a:off x="357" y="2213"/>
              <a:ext cx="124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 Adipose tissue</a:t>
              </a:r>
              <a:endParaRPr lang="fr-CA" altLang="fr-FR" b="1"/>
            </a:p>
          </p:txBody>
        </p:sp>
        <p:sp>
          <p:nvSpPr>
            <p:cNvPr id="362539" name="AutoShape 43">
              <a:extLst>
                <a:ext uri="{FF2B5EF4-FFF2-40B4-BE49-F238E27FC236}">
                  <a16:creationId xmlns:a16="http://schemas.microsoft.com/office/drawing/2014/main" id="{8925140F-31F3-4E82-8E77-A6B35534A023}"/>
                </a:ext>
              </a:extLst>
            </p:cNvPr>
            <p:cNvSpPr>
              <a:spLocks noChangeArrowheads="1"/>
            </p:cNvSpPr>
            <p:nvPr/>
          </p:nvSpPr>
          <p:spPr bwMode="auto">
            <a:xfrm rot="10800000" flipH="1">
              <a:off x="386" y="2241"/>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62545" name="Line 49">
            <a:extLst>
              <a:ext uri="{FF2B5EF4-FFF2-40B4-BE49-F238E27FC236}">
                <a16:creationId xmlns:a16="http://schemas.microsoft.com/office/drawing/2014/main" id="{FBADE110-7A77-43EF-91BC-332FADB79535}"/>
              </a:ext>
            </a:extLst>
          </p:cNvPr>
          <p:cNvSpPr>
            <a:spLocks noChangeShapeType="1"/>
          </p:cNvSpPr>
          <p:nvPr/>
        </p:nvSpPr>
        <p:spPr bwMode="auto">
          <a:xfrm flipH="1">
            <a:off x="3762375" y="2979738"/>
            <a:ext cx="1709738" cy="10350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62546" name="Line 50">
            <a:extLst>
              <a:ext uri="{FF2B5EF4-FFF2-40B4-BE49-F238E27FC236}">
                <a16:creationId xmlns:a16="http://schemas.microsoft.com/office/drawing/2014/main" id="{38D66802-8A9A-41C3-8432-B43CB91149AF}"/>
              </a:ext>
            </a:extLst>
          </p:cNvPr>
          <p:cNvSpPr>
            <a:spLocks noChangeShapeType="1"/>
          </p:cNvSpPr>
          <p:nvPr/>
        </p:nvSpPr>
        <p:spPr bwMode="auto">
          <a:xfrm>
            <a:off x="6057900" y="2979738"/>
            <a:ext cx="1250950" cy="10969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pic>
        <p:nvPicPr>
          <p:cNvPr id="362544" name="Picture 48">
            <a:extLst>
              <a:ext uri="{FF2B5EF4-FFF2-40B4-BE49-F238E27FC236}">
                <a16:creationId xmlns:a16="http://schemas.microsoft.com/office/drawing/2014/main" id="{C06CB51D-9F70-4E19-AF55-641A654B4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2227263"/>
            <a:ext cx="10350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547" name="Text Box 51">
            <a:extLst>
              <a:ext uri="{FF2B5EF4-FFF2-40B4-BE49-F238E27FC236}">
                <a16:creationId xmlns:a16="http://schemas.microsoft.com/office/drawing/2014/main" id="{145800B7-4A1C-48FD-A1D5-5C384FD62711}"/>
              </a:ext>
            </a:extLst>
          </p:cNvPr>
          <p:cNvSpPr txBox="1">
            <a:spLocks noChangeArrowheads="1"/>
          </p:cNvSpPr>
          <p:nvPr/>
        </p:nvSpPr>
        <p:spPr bwMode="auto">
          <a:xfrm>
            <a:off x="476250" y="5716588"/>
            <a:ext cx="1487488" cy="317500"/>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1400" i="1"/>
              <a:t>TG: triglycerides</a:t>
            </a:r>
          </a:p>
        </p:txBody>
      </p:sp>
      <p:grpSp>
        <p:nvGrpSpPr>
          <p:cNvPr id="362568" name="Group 72">
            <a:extLst>
              <a:ext uri="{FF2B5EF4-FFF2-40B4-BE49-F238E27FC236}">
                <a16:creationId xmlns:a16="http://schemas.microsoft.com/office/drawing/2014/main" id="{1EFA83E1-682E-4160-B7FC-ADFA75CCBCE3}"/>
              </a:ext>
            </a:extLst>
          </p:cNvPr>
          <p:cNvGrpSpPr>
            <a:grpSpLocks/>
          </p:cNvGrpSpPr>
          <p:nvPr/>
        </p:nvGrpSpPr>
        <p:grpSpPr bwMode="auto">
          <a:xfrm>
            <a:off x="6551613" y="4076700"/>
            <a:ext cx="539750" cy="901700"/>
            <a:chOff x="1066" y="2908"/>
            <a:chExt cx="340" cy="568"/>
          </a:xfrm>
        </p:grpSpPr>
        <p:sp>
          <p:nvSpPr>
            <p:cNvPr id="362552" name="Oval 56">
              <a:extLst>
                <a:ext uri="{FF2B5EF4-FFF2-40B4-BE49-F238E27FC236}">
                  <a16:creationId xmlns:a16="http://schemas.microsoft.com/office/drawing/2014/main" id="{6A9BC22D-BA5E-4BDC-88EB-188D64D024BE}"/>
                </a:ext>
              </a:extLst>
            </p:cNvPr>
            <p:cNvSpPr>
              <a:spLocks noChangeArrowheads="1"/>
            </p:cNvSpPr>
            <p:nvPr/>
          </p:nvSpPr>
          <p:spPr bwMode="auto">
            <a:xfrm>
              <a:off x="1066" y="2976"/>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56" name="Oval 60">
              <a:extLst>
                <a:ext uri="{FF2B5EF4-FFF2-40B4-BE49-F238E27FC236}">
                  <a16:creationId xmlns:a16="http://schemas.microsoft.com/office/drawing/2014/main" id="{178BA90B-F5D3-4EFD-89E2-DAE95561DBB1}"/>
                </a:ext>
              </a:extLst>
            </p:cNvPr>
            <p:cNvSpPr>
              <a:spLocks noChangeArrowheads="1"/>
            </p:cNvSpPr>
            <p:nvPr/>
          </p:nvSpPr>
          <p:spPr bwMode="auto">
            <a:xfrm>
              <a:off x="1134" y="2931"/>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57" name="Oval 61">
              <a:extLst>
                <a:ext uri="{FF2B5EF4-FFF2-40B4-BE49-F238E27FC236}">
                  <a16:creationId xmlns:a16="http://schemas.microsoft.com/office/drawing/2014/main" id="{510096D7-A2F8-4C6A-9904-184592CE097E}"/>
                </a:ext>
              </a:extLst>
            </p:cNvPr>
            <p:cNvSpPr>
              <a:spLocks noChangeArrowheads="1"/>
            </p:cNvSpPr>
            <p:nvPr/>
          </p:nvSpPr>
          <p:spPr bwMode="auto">
            <a:xfrm>
              <a:off x="1224" y="2908"/>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58" name="Oval 62">
              <a:extLst>
                <a:ext uri="{FF2B5EF4-FFF2-40B4-BE49-F238E27FC236}">
                  <a16:creationId xmlns:a16="http://schemas.microsoft.com/office/drawing/2014/main" id="{8E450B60-990E-4087-8E22-867B34209D34}"/>
                </a:ext>
              </a:extLst>
            </p:cNvPr>
            <p:cNvSpPr>
              <a:spLocks noChangeArrowheads="1"/>
            </p:cNvSpPr>
            <p:nvPr/>
          </p:nvSpPr>
          <p:spPr bwMode="auto">
            <a:xfrm>
              <a:off x="1202" y="2976"/>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59" name="Oval 63">
              <a:extLst>
                <a:ext uri="{FF2B5EF4-FFF2-40B4-BE49-F238E27FC236}">
                  <a16:creationId xmlns:a16="http://schemas.microsoft.com/office/drawing/2014/main" id="{F890A24C-281D-4E46-8115-C79EDAD34BB9}"/>
                </a:ext>
              </a:extLst>
            </p:cNvPr>
            <p:cNvSpPr>
              <a:spLocks noChangeArrowheads="1"/>
            </p:cNvSpPr>
            <p:nvPr/>
          </p:nvSpPr>
          <p:spPr bwMode="auto">
            <a:xfrm>
              <a:off x="1156" y="3067"/>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0" name="Oval 64">
              <a:extLst>
                <a:ext uri="{FF2B5EF4-FFF2-40B4-BE49-F238E27FC236}">
                  <a16:creationId xmlns:a16="http://schemas.microsoft.com/office/drawing/2014/main" id="{5B4845AD-BEAA-476B-8127-94B1BB5FA4A3}"/>
                </a:ext>
              </a:extLst>
            </p:cNvPr>
            <p:cNvSpPr>
              <a:spLocks noChangeArrowheads="1"/>
            </p:cNvSpPr>
            <p:nvPr/>
          </p:nvSpPr>
          <p:spPr bwMode="auto">
            <a:xfrm>
              <a:off x="1224" y="3113"/>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1" name="Oval 65">
              <a:extLst>
                <a:ext uri="{FF2B5EF4-FFF2-40B4-BE49-F238E27FC236}">
                  <a16:creationId xmlns:a16="http://schemas.microsoft.com/office/drawing/2014/main" id="{4E1DE14D-69EF-4D47-9862-D6637A0784A8}"/>
                </a:ext>
              </a:extLst>
            </p:cNvPr>
            <p:cNvSpPr>
              <a:spLocks noChangeArrowheads="1"/>
            </p:cNvSpPr>
            <p:nvPr/>
          </p:nvSpPr>
          <p:spPr bwMode="auto">
            <a:xfrm>
              <a:off x="1270" y="3045"/>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2" name="Oval 66">
              <a:extLst>
                <a:ext uri="{FF2B5EF4-FFF2-40B4-BE49-F238E27FC236}">
                  <a16:creationId xmlns:a16="http://schemas.microsoft.com/office/drawing/2014/main" id="{EE81E3C5-A97C-4E54-9E23-EB53C0E86358}"/>
                </a:ext>
              </a:extLst>
            </p:cNvPr>
            <p:cNvSpPr>
              <a:spLocks noChangeArrowheads="1"/>
            </p:cNvSpPr>
            <p:nvPr/>
          </p:nvSpPr>
          <p:spPr bwMode="auto">
            <a:xfrm>
              <a:off x="1179" y="3180"/>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3" name="Oval 67">
              <a:extLst>
                <a:ext uri="{FF2B5EF4-FFF2-40B4-BE49-F238E27FC236}">
                  <a16:creationId xmlns:a16="http://schemas.microsoft.com/office/drawing/2014/main" id="{C65BCCB2-B68C-450D-B288-211E4F3D712A}"/>
                </a:ext>
              </a:extLst>
            </p:cNvPr>
            <p:cNvSpPr>
              <a:spLocks noChangeArrowheads="1"/>
            </p:cNvSpPr>
            <p:nvPr/>
          </p:nvSpPr>
          <p:spPr bwMode="auto">
            <a:xfrm>
              <a:off x="1088" y="3158"/>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4" name="Oval 68">
              <a:extLst>
                <a:ext uri="{FF2B5EF4-FFF2-40B4-BE49-F238E27FC236}">
                  <a16:creationId xmlns:a16="http://schemas.microsoft.com/office/drawing/2014/main" id="{C05B99BB-8403-4F94-A1CC-725D5122C113}"/>
                </a:ext>
              </a:extLst>
            </p:cNvPr>
            <p:cNvSpPr>
              <a:spLocks noChangeArrowheads="1"/>
            </p:cNvSpPr>
            <p:nvPr/>
          </p:nvSpPr>
          <p:spPr bwMode="auto">
            <a:xfrm>
              <a:off x="1134" y="3249"/>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5" name="Oval 69">
              <a:extLst>
                <a:ext uri="{FF2B5EF4-FFF2-40B4-BE49-F238E27FC236}">
                  <a16:creationId xmlns:a16="http://schemas.microsoft.com/office/drawing/2014/main" id="{5FC2C36B-16A5-4EAE-B626-E114FAFCC4F4}"/>
                </a:ext>
              </a:extLst>
            </p:cNvPr>
            <p:cNvSpPr>
              <a:spLocks noChangeArrowheads="1"/>
            </p:cNvSpPr>
            <p:nvPr/>
          </p:nvSpPr>
          <p:spPr bwMode="auto">
            <a:xfrm>
              <a:off x="1270" y="3181"/>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6" name="Oval 70">
              <a:extLst>
                <a:ext uri="{FF2B5EF4-FFF2-40B4-BE49-F238E27FC236}">
                  <a16:creationId xmlns:a16="http://schemas.microsoft.com/office/drawing/2014/main" id="{8B020E06-ACC5-4543-A3EA-6B56F91D7A3A}"/>
                </a:ext>
              </a:extLst>
            </p:cNvPr>
            <p:cNvSpPr>
              <a:spLocks noChangeArrowheads="1"/>
            </p:cNvSpPr>
            <p:nvPr/>
          </p:nvSpPr>
          <p:spPr bwMode="auto">
            <a:xfrm>
              <a:off x="1224" y="3271"/>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62567" name="Oval 71">
              <a:extLst>
                <a:ext uri="{FF2B5EF4-FFF2-40B4-BE49-F238E27FC236}">
                  <a16:creationId xmlns:a16="http://schemas.microsoft.com/office/drawing/2014/main" id="{013D2217-B3B7-4C58-A7B0-00A1E6BC718C}"/>
                </a:ext>
              </a:extLst>
            </p:cNvPr>
            <p:cNvSpPr>
              <a:spLocks noChangeArrowheads="1"/>
            </p:cNvSpPr>
            <p:nvPr/>
          </p:nvSpPr>
          <p:spPr bwMode="auto">
            <a:xfrm>
              <a:off x="1156" y="3339"/>
              <a:ext cx="136" cy="137"/>
            </a:xfrm>
            <a:prstGeom prst="ellipse">
              <a:avLst/>
            </a:prstGeom>
            <a:gradFill rotWithShape="1">
              <a:gsLst>
                <a:gs pos="0">
                  <a:srgbClr val="F7A3AF"/>
                </a:gs>
                <a:gs pos="100000">
                  <a:srgbClr val="C80000"/>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4">
            <a:extLst>
              <a:ext uri="{FF2B5EF4-FFF2-40B4-BE49-F238E27FC236}">
                <a16:creationId xmlns:a16="http://schemas.microsoft.com/office/drawing/2014/main" id="{A6D44E23-B8DF-4A46-801A-9B9434A1A24A}"/>
              </a:ext>
            </a:extLst>
          </p:cNvPr>
          <p:cNvSpPr>
            <a:spLocks noGrp="1" noChangeArrowheads="1"/>
          </p:cNvSpPr>
          <p:nvPr>
            <p:ph type="title"/>
          </p:nvPr>
        </p:nvSpPr>
        <p:spPr/>
        <p:txBody>
          <a:bodyPr/>
          <a:lstStyle/>
          <a:p>
            <a:r>
              <a:rPr lang="en-US" altLang="fr-FR">
                <a:solidFill>
                  <a:schemeClr val="tx1"/>
                </a:solidFill>
              </a:rPr>
              <a:t>Free Fatty Acids (FFA) and Hypertension</a:t>
            </a:r>
            <a:endParaRPr lang="fr-CA" altLang="fr-FR"/>
          </a:p>
        </p:txBody>
      </p:sp>
      <p:sp>
        <p:nvSpPr>
          <p:cNvPr id="364563" name="AutoShape 19">
            <a:extLst>
              <a:ext uri="{FF2B5EF4-FFF2-40B4-BE49-F238E27FC236}">
                <a16:creationId xmlns:a16="http://schemas.microsoft.com/office/drawing/2014/main" id="{910E894D-2030-42F8-8626-19A0BA825A0B}"/>
              </a:ext>
            </a:extLst>
          </p:cNvPr>
          <p:cNvSpPr>
            <a:spLocks noChangeArrowheads="1"/>
          </p:cNvSpPr>
          <p:nvPr/>
        </p:nvSpPr>
        <p:spPr bwMode="auto">
          <a:xfrm>
            <a:off x="2771775" y="4824413"/>
            <a:ext cx="6046788" cy="4191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t>Relaxation – decreased nitric oxide generation</a:t>
            </a:r>
            <a:endParaRPr lang="fr-CA" altLang="fr-FR" b="1"/>
          </a:p>
        </p:txBody>
      </p:sp>
      <p:pic>
        <p:nvPicPr>
          <p:cNvPr id="364564" name="Picture 20">
            <a:extLst>
              <a:ext uri="{FF2B5EF4-FFF2-40B4-BE49-F238E27FC236}">
                <a16:creationId xmlns:a16="http://schemas.microsoft.com/office/drawing/2014/main" id="{CDEB700C-CE05-4FA1-90D4-92971EDFC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738" y="3114675"/>
            <a:ext cx="2138362"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4578" name="Freeform 34">
            <a:extLst>
              <a:ext uri="{FF2B5EF4-FFF2-40B4-BE49-F238E27FC236}">
                <a16:creationId xmlns:a16="http://schemas.microsoft.com/office/drawing/2014/main" id="{276A0527-10FA-47FC-9972-78B74CFD11A0}"/>
              </a:ext>
            </a:extLst>
          </p:cNvPr>
          <p:cNvSpPr>
            <a:spLocks/>
          </p:cNvSpPr>
          <p:nvPr/>
        </p:nvSpPr>
        <p:spPr bwMode="auto">
          <a:xfrm flipH="1">
            <a:off x="3986213" y="2889250"/>
            <a:ext cx="2566987" cy="1709738"/>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noFill/>
          <a:ln w="28575" cmpd="sng">
            <a:solidFill>
              <a:schemeClr val="bg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364576" name="Group 32">
            <a:extLst>
              <a:ext uri="{FF2B5EF4-FFF2-40B4-BE49-F238E27FC236}">
                <a16:creationId xmlns:a16="http://schemas.microsoft.com/office/drawing/2014/main" id="{2C2F2DAC-9FD1-42E0-834D-061198F888B7}"/>
              </a:ext>
            </a:extLst>
          </p:cNvPr>
          <p:cNvGrpSpPr>
            <a:grpSpLocks/>
          </p:cNvGrpSpPr>
          <p:nvPr/>
        </p:nvGrpSpPr>
        <p:grpSpPr bwMode="auto">
          <a:xfrm>
            <a:off x="5022850" y="2708275"/>
            <a:ext cx="1709738" cy="365125"/>
            <a:chOff x="3844" y="1621"/>
            <a:chExt cx="1077" cy="230"/>
          </a:xfrm>
        </p:grpSpPr>
        <p:sp>
          <p:nvSpPr>
            <p:cNvPr id="364574" name="Rectangle 30">
              <a:extLst>
                <a:ext uri="{FF2B5EF4-FFF2-40B4-BE49-F238E27FC236}">
                  <a16:creationId xmlns:a16="http://schemas.microsoft.com/office/drawing/2014/main" id="{0CEEB46A-878B-4261-98E6-74EA64244986}"/>
                </a:ext>
              </a:extLst>
            </p:cNvPr>
            <p:cNvSpPr>
              <a:spLocks noChangeArrowheads="1"/>
            </p:cNvSpPr>
            <p:nvPr/>
          </p:nvSpPr>
          <p:spPr bwMode="auto">
            <a:xfrm>
              <a:off x="3844" y="1621"/>
              <a:ext cx="107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Vasculature</a:t>
              </a:r>
              <a:endParaRPr lang="fr-CA" altLang="fr-FR" b="1"/>
            </a:p>
          </p:txBody>
        </p:sp>
        <p:sp>
          <p:nvSpPr>
            <p:cNvPr id="364575" name="AutoShape 31">
              <a:extLst>
                <a:ext uri="{FF2B5EF4-FFF2-40B4-BE49-F238E27FC236}">
                  <a16:creationId xmlns:a16="http://schemas.microsoft.com/office/drawing/2014/main" id="{48EBBCC2-CC90-4864-8AFE-AD9996B35520}"/>
                </a:ext>
              </a:extLst>
            </p:cNvPr>
            <p:cNvSpPr>
              <a:spLocks noChangeArrowheads="1"/>
            </p:cNvSpPr>
            <p:nvPr/>
          </p:nvSpPr>
          <p:spPr bwMode="auto">
            <a:xfrm rot="5400000" flipH="1">
              <a:off x="3878" y="1720"/>
              <a:ext cx="103"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64567" name="AutoShape 23">
            <a:extLst>
              <a:ext uri="{FF2B5EF4-FFF2-40B4-BE49-F238E27FC236}">
                <a16:creationId xmlns:a16="http://schemas.microsoft.com/office/drawing/2014/main" id="{F7F46AF0-9199-4330-AEF1-896CED85E2C9}"/>
              </a:ext>
            </a:extLst>
          </p:cNvPr>
          <p:cNvSpPr>
            <a:spLocks noChangeArrowheads="1"/>
          </p:cNvSpPr>
          <p:nvPr/>
        </p:nvSpPr>
        <p:spPr bwMode="auto">
          <a:xfrm>
            <a:off x="6327775" y="3294063"/>
            <a:ext cx="2473325" cy="1319212"/>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fr-FR" b="1">
                <a:solidFill>
                  <a:srgbClr val="C80000"/>
                </a:solidFill>
                <a:sym typeface="Symbol" panose="05050102010706020507" pitchFamily="18" charset="2"/>
              </a:rPr>
              <a:t></a:t>
            </a:r>
            <a:r>
              <a:rPr lang="en-US" altLang="fr-FR">
                <a:sym typeface="Symbol" panose="05050102010706020507" pitchFamily="18" charset="2"/>
              </a:rPr>
              <a:t> </a:t>
            </a:r>
            <a:r>
              <a:rPr lang="en-US" altLang="fr-FR" b="1">
                <a:sym typeface="Symbol" panose="05050102010706020507" pitchFamily="18" charset="2"/>
              </a:rPr>
              <a:t>Constriction –</a:t>
            </a:r>
            <a:br>
              <a:rPr lang="en-US" altLang="fr-FR" b="1">
                <a:sym typeface="Symbol" panose="05050102010706020507" pitchFamily="18" charset="2"/>
              </a:rPr>
            </a:br>
            <a:r>
              <a:rPr lang="en-US" altLang="fr-FR" b="1">
                <a:sym typeface="Symbol" panose="05050102010706020507" pitchFamily="18" charset="2"/>
              </a:rPr>
              <a:t>greater response to alpha-adrenergic stimuli</a:t>
            </a:r>
            <a:endParaRPr lang="fr-CA" altLang="fr-FR" b="1">
              <a:sym typeface="Symbol" panose="05050102010706020507" pitchFamily="18" charset="2"/>
            </a:endParaRPr>
          </a:p>
        </p:txBody>
      </p:sp>
      <p:pic>
        <p:nvPicPr>
          <p:cNvPr id="364579" name="Picture 35">
            <a:extLst>
              <a:ext uri="{FF2B5EF4-FFF2-40B4-BE49-F238E27FC236}">
                <a16:creationId xmlns:a16="http://schemas.microsoft.com/office/drawing/2014/main" id="{16C62E30-5B68-4E4A-9092-9E05AA1F5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487488"/>
            <a:ext cx="2047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4580" name="AutoShape 36">
            <a:extLst>
              <a:ext uri="{FF2B5EF4-FFF2-40B4-BE49-F238E27FC236}">
                <a16:creationId xmlns:a16="http://schemas.microsoft.com/office/drawing/2014/main" id="{02CBAF70-8FF0-4434-AEA1-45130E9A0CF0}"/>
              </a:ext>
            </a:extLst>
          </p:cNvPr>
          <p:cNvSpPr>
            <a:spLocks noChangeArrowheads="1"/>
          </p:cNvSpPr>
          <p:nvPr/>
        </p:nvSpPr>
        <p:spPr bwMode="auto">
          <a:xfrm>
            <a:off x="701675" y="908050"/>
            <a:ext cx="4095750" cy="630238"/>
          </a:xfrm>
          <a:prstGeom prst="rightArrow">
            <a:avLst>
              <a:gd name="adj1" fmla="val 50130"/>
              <a:gd name="adj2" fmla="val 158316"/>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b="1">
                <a:solidFill>
                  <a:schemeClr val="bg1"/>
                </a:solidFill>
              </a:rPr>
              <a:t>Insulin resistance</a:t>
            </a:r>
          </a:p>
        </p:txBody>
      </p:sp>
      <p:sp>
        <p:nvSpPr>
          <p:cNvPr id="364581" name="Text Box 37">
            <a:extLst>
              <a:ext uri="{FF2B5EF4-FFF2-40B4-BE49-F238E27FC236}">
                <a16:creationId xmlns:a16="http://schemas.microsoft.com/office/drawing/2014/main" id="{C8DDA014-98C8-4E89-BC18-CBA14A1521B1}"/>
              </a:ext>
            </a:extLst>
          </p:cNvPr>
          <p:cNvSpPr txBox="1">
            <a:spLocks noChangeArrowheads="1"/>
          </p:cNvSpPr>
          <p:nvPr/>
        </p:nvSpPr>
        <p:spPr bwMode="auto">
          <a:xfrm>
            <a:off x="4976813" y="1050925"/>
            <a:ext cx="1046162" cy="4032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fr-FR" sz="2400" b="1">
                <a:solidFill>
                  <a:srgbClr val="C80000"/>
                </a:solidFill>
                <a:sym typeface="Symbol" panose="05050102010706020507" pitchFamily="18" charset="2"/>
              </a:rPr>
              <a:t></a:t>
            </a:r>
            <a:r>
              <a:rPr lang="en-US" altLang="fr-FR" sz="2400" b="1">
                <a:sym typeface="Symbol" panose="05050102010706020507" pitchFamily="18" charset="2"/>
              </a:rPr>
              <a:t> </a:t>
            </a:r>
            <a:r>
              <a:rPr lang="en-US" altLang="fr-FR" sz="2400" b="1"/>
              <a:t>FFA</a:t>
            </a:r>
          </a:p>
        </p:txBody>
      </p:sp>
      <p:grpSp>
        <p:nvGrpSpPr>
          <p:cNvPr id="364582" name="Group 38">
            <a:extLst>
              <a:ext uri="{FF2B5EF4-FFF2-40B4-BE49-F238E27FC236}">
                <a16:creationId xmlns:a16="http://schemas.microsoft.com/office/drawing/2014/main" id="{D5261E02-EF13-4A98-949A-C84C507CF4F3}"/>
              </a:ext>
            </a:extLst>
          </p:cNvPr>
          <p:cNvGrpSpPr>
            <a:grpSpLocks/>
          </p:cNvGrpSpPr>
          <p:nvPr/>
        </p:nvGrpSpPr>
        <p:grpSpPr bwMode="auto">
          <a:xfrm>
            <a:off x="566738" y="3513138"/>
            <a:ext cx="1979612" cy="365125"/>
            <a:chOff x="357" y="2213"/>
            <a:chExt cx="1247" cy="230"/>
          </a:xfrm>
        </p:grpSpPr>
        <p:sp>
          <p:nvSpPr>
            <p:cNvPr id="364583" name="Rectangle 39">
              <a:extLst>
                <a:ext uri="{FF2B5EF4-FFF2-40B4-BE49-F238E27FC236}">
                  <a16:creationId xmlns:a16="http://schemas.microsoft.com/office/drawing/2014/main" id="{41B24D3D-EF9E-4A96-A6E9-4D00B0309128}"/>
                </a:ext>
              </a:extLst>
            </p:cNvPr>
            <p:cNvSpPr>
              <a:spLocks noChangeArrowheads="1"/>
            </p:cNvSpPr>
            <p:nvPr/>
          </p:nvSpPr>
          <p:spPr bwMode="auto">
            <a:xfrm>
              <a:off x="357" y="2213"/>
              <a:ext cx="1247"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 Adipose tissue</a:t>
              </a:r>
              <a:endParaRPr lang="fr-CA" altLang="fr-FR" b="1"/>
            </a:p>
          </p:txBody>
        </p:sp>
        <p:sp>
          <p:nvSpPr>
            <p:cNvPr id="364584" name="AutoShape 40">
              <a:extLst>
                <a:ext uri="{FF2B5EF4-FFF2-40B4-BE49-F238E27FC236}">
                  <a16:creationId xmlns:a16="http://schemas.microsoft.com/office/drawing/2014/main" id="{00225192-4ABB-4D10-97FB-F27839A6A9FF}"/>
                </a:ext>
              </a:extLst>
            </p:cNvPr>
            <p:cNvSpPr>
              <a:spLocks noChangeArrowheads="1"/>
            </p:cNvSpPr>
            <p:nvPr/>
          </p:nvSpPr>
          <p:spPr bwMode="auto">
            <a:xfrm rot="10800000" flipH="1">
              <a:off x="386" y="2241"/>
              <a:ext cx="114" cy="113"/>
            </a:xfrm>
            <a:prstGeom prst="rtTriangle">
              <a:avLst/>
            </a:prstGeom>
            <a:solidFill>
              <a:srgbClr val="B00000"/>
            </a:solidFill>
            <a:ln w="9525">
              <a:solidFill>
                <a:srgbClr val="B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364585" name="Line 41">
            <a:extLst>
              <a:ext uri="{FF2B5EF4-FFF2-40B4-BE49-F238E27FC236}">
                <a16:creationId xmlns:a16="http://schemas.microsoft.com/office/drawing/2014/main" id="{05422C83-7767-4E89-9BE6-492B6A095F45}"/>
              </a:ext>
            </a:extLst>
          </p:cNvPr>
          <p:cNvSpPr>
            <a:spLocks noChangeShapeType="1"/>
          </p:cNvSpPr>
          <p:nvPr/>
        </p:nvSpPr>
        <p:spPr bwMode="auto">
          <a:xfrm>
            <a:off x="5516563" y="1403350"/>
            <a:ext cx="0" cy="765175"/>
          </a:xfrm>
          <a:prstGeom prst="line">
            <a:avLst/>
          </a:prstGeom>
          <a:noFill/>
          <a:ln w="76200">
            <a:solidFill>
              <a:schemeClr val="tx1"/>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fr-CA"/>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4" name="Rectangle 8">
            <a:extLst>
              <a:ext uri="{FF2B5EF4-FFF2-40B4-BE49-F238E27FC236}">
                <a16:creationId xmlns:a16="http://schemas.microsoft.com/office/drawing/2014/main" id="{D35DF8BA-1DCA-4614-B744-EC3E03E0681C}"/>
              </a:ext>
            </a:extLst>
          </p:cNvPr>
          <p:cNvSpPr>
            <a:spLocks noChangeArrowheads="1"/>
          </p:cNvSpPr>
          <p:nvPr/>
        </p:nvSpPr>
        <p:spPr bwMode="auto">
          <a:xfrm>
            <a:off x="476250" y="1538288"/>
            <a:ext cx="8235950" cy="4230687"/>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19150" name="Rectangle 14">
            <a:extLst>
              <a:ext uri="{FF2B5EF4-FFF2-40B4-BE49-F238E27FC236}">
                <a16:creationId xmlns:a16="http://schemas.microsoft.com/office/drawing/2014/main" id="{848C2E3A-7851-4BA5-B8C9-79DA15F3E284}"/>
              </a:ext>
            </a:extLst>
          </p:cNvPr>
          <p:cNvSpPr>
            <a:spLocks noGrp="1" noChangeArrowheads="1"/>
          </p:cNvSpPr>
          <p:nvPr>
            <p:ph type="title"/>
          </p:nvPr>
        </p:nvSpPr>
        <p:spPr/>
        <p:txBody>
          <a:bodyPr/>
          <a:lstStyle/>
          <a:p>
            <a:r>
              <a:rPr lang="en-US" altLang="fr-FR"/>
              <a:t>Summary</a:t>
            </a:r>
          </a:p>
        </p:txBody>
      </p:sp>
      <p:sp>
        <p:nvSpPr>
          <p:cNvPr id="219151" name="Rectangle 15">
            <a:extLst>
              <a:ext uri="{FF2B5EF4-FFF2-40B4-BE49-F238E27FC236}">
                <a16:creationId xmlns:a16="http://schemas.microsoft.com/office/drawing/2014/main" id="{D168EB8C-3E0D-4C97-B114-786DD3BA0962}"/>
              </a:ext>
            </a:extLst>
          </p:cNvPr>
          <p:cNvSpPr>
            <a:spLocks noGrp="1" noChangeArrowheads="1"/>
          </p:cNvSpPr>
          <p:nvPr>
            <p:ph type="body" idx="1"/>
          </p:nvPr>
        </p:nvSpPr>
        <p:spPr>
          <a:xfrm>
            <a:off x="476250" y="1595438"/>
            <a:ext cx="8229600" cy="4073525"/>
          </a:xfrm>
          <a:ln/>
        </p:spPr>
        <p:txBody>
          <a:bodyPr/>
          <a:lstStyle/>
          <a:p>
            <a:r>
              <a:rPr lang="en-US" altLang="fr-FR"/>
              <a:t>Upper body obesity is associated with high free fatty acids (FFA) due to excess release from upper body subcutaneous fat.</a:t>
            </a:r>
          </a:p>
          <a:p>
            <a:r>
              <a:rPr lang="en-US" altLang="fr-FR"/>
              <a:t>High FFA can result in:</a:t>
            </a:r>
          </a:p>
          <a:p>
            <a:pPr lvl="1"/>
            <a:r>
              <a:rPr lang="en-US" altLang="fr-FR"/>
              <a:t>insulin resistance in muscle and liver</a:t>
            </a:r>
          </a:p>
          <a:p>
            <a:pPr lvl="1"/>
            <a:r>
              <a:rPr lang="en-US" altLang="fr-FR">
                <a:sym typeface="Symbol" panose="05050102010706020507" pitchFamily="18" charset="2"/>
              </a:rPr>
              <a:t></a:t>
            </a:r>
            <a:r>
              <a:rPr lang="en-US" altLang="fr-FR"/>
              <a:t> VLDL TG</a:t>
            </a:r>
          </a:p>
          <a:p>
            <a:pPr lvl="1"/>
            <a:r>
              <a:rPr lang="en-US" altLang="fr-FR">
                <a:sym typeface="Symbol" panose="05050102010706020507" pitchFamily="18" charset="2"/>
              </a:rPr>
              <a:t></a:t>
            </a:r>
            <a:r>
              <a:rPr lang="en-US" altLang="fr-FR"/>
              <a:t> insulin secretion (?diabetes)</a:t>
            </a:r>
          </a:p>
          <a:p>
            <a:pPr lvl="1"/>
            <a:r>
              <a:rPr lang="en-US" altLang="fr-FR"/>
              <a:t>vascular abnormalities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74" name="Rectangle 14">
            <a:extLst>
              <a:ext uri="{FF2B5EF4-FFF2-40B4-BE49-F238E27FC236}">
                <a16:creationId xmlns:a16="http://schemas.microsoft.com/office/drawing/2014/main" id="{9B99B0FF-B3D0-4771-96F0-837B50CA35F0}"/>
              </a:ext>
            </a:extLst>
          </p:cNvPr>
          <p:cNvSpPr>
            <a:spLocks noGrp="1" noChangeArrowheads="1"/>
          </p:cNvSpPr>
          <p:nvPr>
            <p:ph type="title"/>
          </p:nvPr>
        </p:nvSpPr>
        <p:spPr/>
        <p:txBody>
          <a:bodyPr/>
          <a:lstStyle/>
          <a:p>
            <a:r>
              <a:rPr lang="en-US" altLang="fr-FR"/>
              <a:t>Conclusion</a:t>
            </a:r>
          </a:p>
        </p:txBody>
      </p:sp>
      <p:sp>
        <p:nvSpPr>
          <p:cNvPr id="220175" name="Rectangle 15">
            <a:extLst>
              <a:ext uri="{FF2B5EF4-FFF2-40B4-BE49-F238E27FC236}">
                <a16:creationId xmlns:a16="http://schemas.microsoft.com/office/drawing/2014/main" id="{FC925467-B053-43E1-8317-D4F0143F242F}"/>
              </a:ext>
            </a:extLst>
          </p:cNvPr>
          <p:cNvSpPr>
            <a:spLocks noGrp="1" noChangeArrowheads="1"/>
          </p:cNvSpPr>
          <p:nvPr>
            <p:ph type="body" idx="1"/>
          </p:nvPr>
        </p:nvSpPr>
        <p:spPr>
          <a:xfrm>
            <a:off x="476250" y="2438400"/>
            <a:ext cx="8229600" cy="2387600"/>
          </a:xfrm>
          <a:ln/>
        </p:spPr>
        <p:txBody>
          <a:bodyPr/>
          <a:lstStyle/>
          <a:p>
            <a:r>
              <a:rPr lang="en-US" altLang="fr-FR"/>
              <a:t>Therapies that correct abnormal adipose tissue free fatty acid release may improve the metabolic abnormalities seen in upper body obesity even if weight loss is not successful.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40" name="Oval 56">
            <a:extLst>
              <a:ext uri="{FF2B5EF4-FFF2-40B4-BE49-F238E27FC236}">
                <a16:creationId xmlns:a16="http://schemas.microsoft.com/office/drawing/2014/main" id="{A7150426-F19D-494A-B2F7-D04D9123DE4C}"/>
              </a:ext>
            </a:extLst>
          </p:cNvPr>
          <p:cNvSpPr>
            <a:spLocks noChangeArrowheads="1"/>
          </p:cNvSpPr>
          <p:nvPr/>
        </p:nvSpPr>
        <p:spPr bwMode="auto">
          <a:xfrm>
            <a:off x="3446463" y="2484438"/>
            <a:ext cx="2295525" cy="2101850"/>
          </a:xfrm>
          <a:prstGeom prst="ellipse">
            <a:avLst/>
          </a:prstGeom>
          <a:solidFill>
            <a:srgbClr val="F7FCFF">
              <a:alpha val="89999"/>
            </a:srgbClr>
          </a:solidFill>
          <a:ln>
            <a:noFill/>
          </a:ln>
          <a:effectLst>
            <a:outerShdw dist="35921" dir="2700000" algn="ctr" rotWithShape="0">
              <a:schemeClr val="bg2"/>
            </a:outerShdw>
          </a:effectLst>
          <a:extLst>
            <a:ext uri="{91240B29-F687-4F45-9708-019B960494DF}">
              <a14:hiddenLine xmlns:a14="http://schemas.microsoft.com/office/drawing/2010/main" w="57150">
                <a:solidFill>
                  <a:srgbClr val="C80000"/>
                </a:solidFill>
                <a:round/>
                <a:headEnd/>
                <a:tailEnd/>
              </a14:hiddenLine>
            </a:ext>
          </a:extLst>
        </p:spPr>
        <p:txBody>
          <a:bodyPr wrap="none" anchor="ctr"/>
          <a:lstStyle/>
          <a:p>
            <a:endParaRPr lang="fr-CA"/>
          </a:p>
        </p:txBody>
      </p:sp>
      <p:sp>
        <p:nvSpPr>
          <p:cNvPr id="221214" name="AutoShape 30">
            <a:extLst>
              <a:ext uri="{FF2B5EF4-FFF2-40B4-BE49-F238E27FC236}">
                <a16:creationId xmlns:a16="http://schemas.microsoft.com/office/drawing/2014/main" id="{AF241713-15C9-4EFA-BB04-FA621E610377}"/>
              </a:ext>
            </a:extLst>
          </p:cNvPr>
          <p:cNvSpPr>
            <a:spLocks noChangeArrowheads="1"/>
          </p:cNvSpPr>
          <p:nvPr/>
        </p:nvSpPr>
        <p:spPr bwMode="auto">
          <a:xfrm rot="2499962" flipV="1">
            <a:off x="3298825" y="4319588"/>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15" name="AutoShape 31">
            <a:extLst>
              <a:ext uri="{FF2B5EF4-FFF2-40B4-BE49-F238E27FC236}">
                <a16:creationId xmlns:a16="http://schemas.microsoft.com/office/drawing/2014/main" id="{44B587CA-BA33-4074-BAAC-CDD9A1900E02}"/>
              </a:ext>
            </a:extLst>
          </p:cNvPr>
          <p:cNvSpPr>
            <a:spLocks noChangeArrowheads="1"/>
          </p:cNvSpPr>
          <p:nvPr/>
        </p:nvSpPr>
        <p:spPr bwMode="auto">
          <a:xfrm rot="18750482" flipH="1">
            <a:off x="3215482" y="2388394"/>
            <a:ext cx="449262"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16" name="AutoShape 32">
            <a:extLst>
              <a:ext uri="{FF2B5EF4-FFF2-40B4-BE49-F238E27FC236}">
                <a16:creationId xmlns:a16="http://schemas.microsoft.com/office/drawing/2014/main" id="{F4E13766-32F7-4264-B0EE-B0CEBC44931D}"/>
              </a:ext>
            </a:extLst>
          </p:cNvPr>
          <p:cNvSpPr>
            <a:spLocks noChangeArrowheads="1"/>
          </p:cNvSpPr>
          <p:nvPr/>
        </p:nvSpPr>
        <p:spPr bwMode="auto">
          <a:xfrm rot="5436662" flipV="1">
            <a:off x="2858293" y="3367882"/>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17" name="AutoShape 33">
            <a:extLst>
              <a:ext uri="{FF2B5EF4-FFF2-40B4-BE49-F238E27FC236}">
                <a16:creationId xmlns:a16="http://schemas.microsoft.com/office/drawing/2014/main" id="{E36C95B7-11DF-4EAC-ACBF-22970244C059}"/>
              </a:ext>
            </a:extLst>
          </p:cNvPr>
          <p:cNvSpPr>
            <a:spLocks noChangeArrowheads="1"/>
          </p:cNvSpPr>
          <p:nvPr/>
        </p:nvSpPr>
        <p:spPr bwMode="auto">
          <a:xfrm flipV="1">
            <a:off x="4403725" y="4786313"/>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18" name="AutoShape 34">
            <a:extLst>
              <a:ext uri="{FF2B5EF4-FFF2-40B4-BE49-F238E27FC236}">
                <a16:creationId xmlns:a16="http://schemas.microsoft.com/office/drawing/2014/main" id="{1E873E33-F043-4FD3-8001-1CA746771528}"/>
              </a:ext>
            </a:extLst>
          </p:cNvPr>
          <p:cNvSpPr>
            <a:spLocks noChangeArrowheads="1"/>
          </p:cNvSpPr>
          <p:nvPr/>
        </p:nvSpPr>
        <p:spPr bwMode="auto">
          <a:xfrm rot="-2794726" flipH="1" flipV="1">
            <a:off x="5507831" y="4371182"/>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19" name="AutoShape 35">
            <a:extLst>
              <a:ext uri="{FF2B5EF4-FFF2-40B4-BE49-F238E27FC236}">
                <a16:creationId xmlns:a16="http://schemas.microsoft.com/office/drawing/2014/main" id="{D53F64AC-A158-4E2B-B69D-1181D10A31FC}"/>
              </a:ext>
            </a:extLst>
          </p:cNvPr>
          <p:cNvSpPr>
            <a:spLocks noChangeArrowheads="1"/>
          </p:cNvSpPr>
          <p:nvPr/>
        </p:nvSpPr>
        <p:spPr bwMode="auto">
          <a:xfrm rot="2849518">
            <a:off x="5577682" y="2388394"/>
            <a:ext cx="449262"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0" name="AutoShape 36">
            <a:extLst>
              <a:ext uri="{FF2B5EF4-FFF2-40B4-BE49-F238E27FC236}">
                <a16:creationId xmlns:a16="http://schemas.microsoft.com/office/drawing/2014/main" id="{EF55A767-57DB-4E2C-88D1-51C18848FAF1}"/>
              </a:ext>
            </a:extLst>
          </p:cNvPr>
          <p:cNvSpPr>
            <a:spLocks noChangeArrowheads="1"/>
          </p:cNvSpPr>
          <p:nvPr/>
        </p:nvSpPr>
        <p:spPr bwMode="auto">
          <a:xfrm>
            <a:off x="4403725" y="1893888"/>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1" name="AutoShape 37">
            <a:extLst>
              <a:ext uri="{FF2B5EF4-FFF2-40B4-BE49-F238E27FC236}">
                <a16:creationId xmlns:a16="http://schemas.microsoft.com/office/drawing/2014/main" id="{4CF50B76-E30F-4F69-B414-F6C3C3680DBA}"/>
              </a:ext>
            </a:extLst>
          </p:cNvPr>
          <p:cNvSpPr>
            <a:spLocks noChangeArrowheads="1"/>
          </p:cNvSpPr>
          <p:nvPr/>
        </p:nvSpPr>
        <p:spPr bwMode="auto">
          <a:xfrm rot="-5436662" flipH="1" flipV="1">
            <a:off x="5934868" y="3367882"/>
            <a:ext cx="449263" cy="476250"/>
          </a:xfrm>
          <a:prstGeom prst="upArrow">
            <a:avLst>
              <a:gd name="adj1" fmla="val 54769"/>
              <a:gd name="adj2" fmla="val 57597"/>
            </a:avLst>
          </a:prstGeom>
          <a:solidFill>
            <a:schemeClr val="bg2">
              <a:alpha val="50000"/>
            </a:schemeClr>
          </a:solidFill>
          <a:ln>
            <a:noFill/>
          </a:ln>
          <a:effectLst/>
          <a:extLst>
            <a:ext uri="{91240B29-F687-4F45-9708-019B960494DF}">
              <a14:hiddenLine xmlns:a14="http://schemas.microsoft.com/office/drawing/2010/main" w="28575">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2" name="AutoShape 38">
            <a:extLst>
              <a:ext uri="{FF2B5EF4-FFF2-40B4-BE49-F238E27FC236}">
                <a16:creationId xmlns:a16="http://schemas.microsoft.com/office/drawing/2014/main" id="{4BB482DE-1588-42F0-9957-CDB6C7E87C41}"/>
              </a:ext>
            </a:extLst>
          </p:cNvPr>
          <p:cNvSpPr>
            <a:spLocks noChangeArrowheads="1"/>
          </p:cNvSpPr>
          <p:nvPr/>
        </p:nvSpPr>
        <p:spPr bwMode="auto">
          <a:xfrm rot="2499962" flipV="1">
            <a:off x="3243263" y="4324350"/>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3" name="AutoShape 39">
            <a:extLst>
              <a:ext uri="{FF2B5EF4-FFF2-40B4-BE49-F238E27FC236}">
                <a16:creationId xmlns:a16="http://schemas.microsoft.com/office/drawing/2014/main" id="{93E5EF76-7D49-42C4-A2A8-44D6940A91C5}"/>
              </a:ext>
            </a:extLst>
          </p:cNvPr>
          <p:cNvSpPr>
            <a:spLocks noChangeArrowheads="1"/>
          </p:cNvSpPr>
          <p:nvPr/>
        </p:nvSpPr>
        <p:spPr bwMode="auto">
          <a:xfrm rot="18750482" flipH="1">
            <a:off x="3159918" y="2329657"/>
            <a:ext cx="449263"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4" name="AutoShape 40">
            <a:extLst>
              <a:ext uri="{FF2B5EF4-FFF2-40B4-BE49-F238E27FC236}">
                <a16:creationId xmlns:a16="http://schemas.microsoft.com/office/drawing/2014/main" id="{D5122E64-4300-429A-B68B-417B08F34059}"/>
              </a:ext>
            </a:extLst>
          </p:cNvPr>
          <p:cNvSpPr>
            <a:spLocks noChangeArrowheads="1"/>
          </p:cNvSpPr>
          <p:nvPr/>
        </p:nvSpPr>
        <p:spPr bwMode="auto">
          <a:xfrm rot="5436662" flipV="1">
            <a:off x="2802732" y="3309144"/>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5" name="AutoShape 41">
            <a:extLst>
              <a:ext uri="{FF2B5EF4-FFF2-40B4-BE49-F238E27FC236}">
                <a16:creationId xmlns:a16="http://schemas.microsoft.com/office/drawing/2014/main" id="{918D1ACF-9BEB-442A-9109-B274A9F6870B}"/>
              </a:ext>
            </a:extLst>
          </p:cNvPr>
          <p:cNvSpPr>
            <a:spLocks noChangeArrowheads="1"/>
          </p:cNvSpPr>
          <p:nvPr/>
        </p:nvSpPr>
        <p:spPr bwMode="auto">
          <a:xfrm flipV="1">
            <a:off x="4348163" y="4727575"/>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6" name="AutoShape 42">
            <a:extLst>
              <a:ext uri="{FF2B5EF4-FFF2-40B4-BE49-F238E27FC236}">
                <a16:creationId xmlns:a16="http://schemas.microsoft.com/office/drawing/2014/main" id="{B4175105-46A0-456C-BCCE-9656F621F09D}"/>
              </a:ext>
            </a:extLst>
          </p:cNvPr>
          <p:cNvSpPr>
            <a:spLocks noChangeArrowheads="1"/>
          </p:cNvSpPr>
          <p:nvPr/>
        </p:nvSpPr>
        <p:spPr bwMode="auto">
          <a:xfrm rot="-2794726" flipH="1" flipV="1">
            <a:off x="5452269" y="4312444"/>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7" name="AutoShape 43">
            <a:extLst>
              <a:ext uri="{FF2B5EF4-FFF2-40B4-BE49-F238E27FC236}">
                <a16:creationId xmlns:a16="http://schemas.microsoft.com/office/drawing/2014/main" id="{8CEE1FFE-41D3-4CA6-9640-3EC62027772E}"/>
              </a:ext>
            </a:extLst>
          </p:cNvPr>
          <p:cNvSpPr>
            <a:spLocks noChangeArrowheads="1"/>
          </p:cNvSpPr>
          <p:nvPr/>
        </p:nvSpPr>
        <p:spPr bwMode="auto">
          <a:xfrm rot="2849518">
            <a:off x="5522118" y="2329657"/>
            <a:ext cx="449263"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8" name="AutoShape 44">
            <a:extLst>
              <a:ext uri="{FF2B5EF4-FFF2-40B4-BE49-F238E27FC236}">
                <a16:creationId xmlns:a16="http://schemas.microsoft.com/office/drawing/2014/main" id="{9D6ACC7A-33C9-4DEB-87CC-0DF4A9213CA8}"/>
              </a:ext>
            </a:extLst>
          </p:cNvPr>
          <p:cNvSpPr>
            <a:spLocks noChangeArrowheads="1"/>
          </p:cNvSpPr>
          <p:nvPr/>
        </p:nvSpPr>
        <p:spPr bwMode="auto">
          <a:xfrm>
            <a:off x="4348163" y="1835150"/>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29" name="AutoShape 45">
            <a:extLst>
              <a:ext uri="{FF2B5EF4-FFF2-40B4-BE49-F238E27FC236}">
                <a16:creationId xmlns:a16="http://schemas.microsoft.com/office/drawing/2014/main" id="{351A3C0B-EC7D-4500-8AB7-32EC21C786E3}"/>
              </a:ext>
            </a:extLst>
          </p:cNvPr>
          <p:cNvSpPr>
            <a:spLocks noChangeArrowheads="1"/>
          </p:cNvSpPr>
          <p:nvPr/>
        </p:nvSpPr>
        <p:spPr bwMode="auto">
          <a:xfrm rot="-5436662" flipH="1" flipV="1">
            <a:off x="5879307" y="3309144"/>
            <a:ext cx="449262" cy="476250"/>
          </a:xfrm>
          <a:prstGeom prst="upArrow">
            <a:avLst>
              <a:gd name="adj1" fmla="val 54769"/>
              <a:gd name="adj2" fmla="val 57597"/>
            </a:avLst>
          </a:prstGeom>
          <a:solidFill>
            <a:srgbClr val="C800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21230" name="Oval 46">
            <a:extLst>
              <a:ext uri="{FF2B5EF4-FFF2-40B4-BE49-F238E27FC236}">
                <a16:creationId xmlns:a16="http://schemas.microsoft.com/office/drawing/2014/main" id="{DDE59D35-B75C-4430-9B59-C439F58F960D}"/>
              </a:ext>
            </a:extLst>
          </p:cNvPr>
          <p:cNvSpPr>
            <a:spLocks noChangeArrowheads="1"/>
          </p:cNvSpPr>
          <p:nvPr/>
        </p:nvSpPr>
        <p:spPr bwMode="auto">
          <a:xfrm>
            <a:off x="3254375" y="2312988"/>
            <a:ext cx="2636838" cy="2414587"/>
          </a:xfrm>
          <a:prstGeom prst="ellipse">
            <a:avLst/>
          </a:prstGeom>
          <a:noFill/>
          <a:ln w="57150">
            <a:solidFill>
              <a:srgbClr val="C80000"/>
            </a:solidFill>
            <a:round/>
            <a:headEnd/>
            <a:tailEnd/>
          </a:ln>
          <a:effectLst>
            <a:outerShdw dist="35921" dir="2700000" algn="ctr" rotWithShape="0">
              <a:schemeClr val="bg2"/>
            </a:outerShdw>
          </a:effectLst>
          <a:extLst>
            <a:ext uri="{909E8E84-426E-40DD-AFC4-6F175D3DCCD1}">
              <a14:hiddenFill xmlns:a14="http://schemas.microsoft.com/office/drawing/2010/main">
                <a:gradFill rotWithShape="0">
                  <a:gsLst>
                    <a:gs pos="0">
                      <a:schemeClr val="bg1"/>
                    </a:gs>
                    <a:gs pos="100000">
                      <a:srgbClr val="000066"/>
                    </a:gs>
                  </a:gsLst>
                  <a:path path="shape">
                    <a:fillToRect l="50000" t="50000" r="50000" b="50000"/>
                  </a:path>
                </a:gradFill>
              </a14:hiddenFill>
            </a:ext>
          </a:extLst>
        </p:spPr>
        <p:txBody>
          <a:bodyPr wrap="none" anchor="ctr"/>
          <a:lstStyle/>
          <a:p>
            <a:endParaRPr lang="fr-CA"/>
          </a:p>
        </p:txBody>
      </p:sp>
      <p:sp>
        <p:nvSpPr>
          <p:cNvPr id="221234" name="Rectangle 50">
            <a:extLst>
              <a:ext uri="{FF2B5EF4-FFF2-40B4-BE49-F238E27FC236}">
                <a16:creationId xmlns:a16="http://schemas.microsoft.com/office/drawing/2014/main" id="{587B7530-FFC2-47EB-8674-8045D8174541}"/>
              </a:ext>
            </a:extLst>
          </p:cNvPr>
          <p:cNvSpPr>
            <a:spLocks noGrp="1" noChangeArrowheads="1"/>
          </p:cNvSpPr>
          <p:nvPr>
            <p:ph type="title"/>
          </p:nvPr>
        </p:nvSpPr>
        <p:spPr/>
        <p:txBody>
          <a:bodyPr/>
          <a:lstStyle/>
          <a:p>
            <a:r>
              <a:rPr lang="en-US" altLang="fr-FR">
                <a:solidFill>
                  <a:schemeClr val="tx1"/>
                </a:solidFill>
              </a:rPr>
              <a:t>Adipose Tissue as Endocrine Cells</a:t>
            </a:r>
            <a:endParaRPr lang="fr-CA" altLang="fr-FR"/>
          </a:p>
        </p:txBody>
      </p:sp>
      <p:pic>
        <p:nvPicPr>
          <p:cNvPr id="221235" name="Picture 51">
            <a:extLst>
              <a:ext uri="{FF2B5EF4-FFF2-40B4-BE49-F238E27FC236}">
                <a16:creationId xmlns:a16="http://schemas.microsoft.com/office/drawing/2014/main" id="{C7FAB06D-69E1-482A-8D9F-A3D9E60CA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2798763"/>
            <a:ext cx="17335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1247" name="Group 63">
            <a:extLst>
              <a:ext uri="{FF2B5EF4-FFF2-40B4-BE49-F238E27FC236}">
                <a16:creationId xmlns:a16="http://schemas.microsoft.com/office/drawing/2014/main" id="{9601B764-F011-4343-B148-79DAF5F4C789}"/>
              </a:ext>
            </a:extLst>
          </p:cNvPr>
          <p:cNvGrpSpPr>
            <a:grpSpLocks/>
          </p:cNvGrpSpPr>
          <p:nvPr/>
        </p:nvGrpSpPr>
        <p:grpSpPr bwMode="auto">
          <a:xfrm>
            <a:off x="5976938" y="1935163"/>
            <a:ext cx="2341562" cy="449262"/>
            <a:chOff x="1202" y="3158"/>
            <a:chExt cx="862" cy="227"/>
          </a:xfrm>
        </p:grpSpPr>
        <p:sp>
          <p:nvSpPr>
            <p:cNvPr id="221248" name="Rectangle 64">
              <a:extLst>
                <a:ext uri="{FF2B5EF4-FFF2-40B4-BE49-F238E27FC236}">
                  <a16:creationId xmlns:a16="http://schemas.microsoft.com/office/drawing/2014/main" id="{11AD7F2C-E4F8-4D14-807E-2A42FD2073F1}"/>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Angiotensinogen</a:t>
              </a:r>
              <a:endParaRPr lang="fr-CA" altLang="fr-FR" b="1"/>
            </a:p>
          </p:txBody>
        </p:sp>
        <p:sp>
          <p:nvSpPr>
            <p:cNvPr id="221249" name="Rectangle 65">
              <a:extLst>
                <a:ext uri="{FF2B5EF4-FFF2-40B4-BE49-F238E27FC236}">
                  <a16:creationId xmlns:a16="http://schemas.microsoft.com/office/drawing/2014/main" id="{63FD401C-C7F1-4B87-8AD2-2E5488F18F92}"/>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50" name="Group 66">
            <a:extLst>
              <a:ext uri="{FF2B5EF4-FFF2-40B4-BE49-F238E27FC236}">
                <a16:creationId xmlns:a16="http://schemas.microsoft.com/office/drawing/2014/main" id="{33C00716-C132-4F20-A995-D75B75931DF0}"/>
              </a:ext>
            </a:extLst>
          </p:cNvPr>
          <p:cNvGrpSpPr>
            <a:grpSpLocks/>
          </p:cNvGrpSpPr>
          <p:nvPr/>
        </p:nvGrpSpPr>
        <p:grpSpPr bwMode="auto">
          <a:xfrm>
            <a:off x="6443663" y="3294063"/>
            <a:ext cx="1800225" cy="449262"/>
            <a:chOff x="1202" y="3158"/>
            <a:chExt cx="862" cy="227"/>
          </a:xfrm>
        </p:grpSpPr>
        <p:sp>
          <p:nvSpPr>
            <p:cNvPr id="221251" name="Rectangle 67">
              <a:extLst>
                <a:ext uri="{FF2B5EF4-FFF2-40B4-BE49-F238E27FC236}">
                  <a16:creationId xmlns:a16="http://schemas.microsoft.com/office/drawing/2014/main" id="{B1FEE2AE-1ABD-46C4-ACEE-C0C561EDB8F1}"/>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Resistin</a:t>
              </a:r>
              <a:endParaRPr lang="fr-CA" altLang="fr-FR" b="1"/>
            </a:p>
          </p:txBody>
        </p:sp>
        <p:sp>
          <p:nvSpPr>
            <p:cNvPr id="221252" name="Rectangle 68">
              <a:extLst>
                <a:ext uri="{FF2B5EF4-FFF2-40B4-BE49-F238E27FC236}">
                  <a16:creationId xmlns:a16="http://schemas.microsoft.com/office/drawing/2014/main" id="{1B5CFE99-A571-4073-BE87-5586039D3C29}"/>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53" name="Group 69">
            <a:extLst>
              <a:ext uri="{FF2B5EF4-FFF2-40B4-BE49-F238E27FC236}">
                <a16:creationId xmlns:a16="http://schemas.microsoft.com/office/drawing/2014/main" id="{C8A5CB3C-FDC6-4DF4-ADED-BAFCBC3A98CD}"/>
              </a:ext>
            </a:extLst>
          </p:cNvPr>
          <p:cNvGrpSpPr>
            <a:grpSpLocks/>
          </p:cNvGrpSpPr>
          <p:nvPr/>
        </p:nvGrpSpPr>
        <p:grpSpPr bwMode="auto">
          <a:xfrm>
            <a:off x="5940425" y="4724400"/>
            <a:ext cx="1800225" cy="828675"/>
            <a:chOff x="1202" y="3158"/>
            <a:chExt cx="862" cy="227"/>
          </a:xfrm>
        </p:grpSpPr>
        <p:sp>
          <p:nvSpPr>
            <p:cNvPr id="221254" name="Rectangle 70">
              <a:extLst>
                <a:ext uri="{FF2B5EF4-FFF2-40B4-BE49-F238E27FC236}">
                  <a16:creationId xmlns:a16="http://schemas.microsoft.com/office/drawing/2014/main" id="{90AA1EBB-1C29-40D3-88F2-ADA583E401D5}"/>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Retinol binding protein-4</a:t>
              </a:r>
              <a:endParaRPr lang="fr-CA" altLang="fr-FR" b="1"/>
            </a:p>
          </p:txBody>
        </p:sp>
        <p:sp>
          <p:nvSpPr>
            <p:cNvPr id="221255" name="Rectangle 71">
              <a:extLst>
                <a:ext uri="{FF2B5EF4-FFF2-40B4-BE49-F238E27FC236}">
                  <a16:creationId xmlns:a16="http://schemas.microsoft.com/office/drawing/2014/main" id="{719C8D87-490A-4E91-9EA7-7CA81FE644AE}"/>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56" name="Group 72">
            <a:extLst>
              <a:ext uri="{FF2B5EF4-FFF2-40B4-BE49-F238E27FC236}">
                <a16:creationId xmlns:a16="http://schemas.microsoft.com/office/drawing/2014/main" id="{AA7AC690-3359-49C8-A51B-A6718E4500F2}"/>
              </a:ext>
            </a:extLst>
          </p:cNvPr>
          <p:cNvGrpSpPr>
            <a:grpSpLocks/>
          </p:cNvGrpSpPr>
          <p:nvPr/>
        </p:nvGrpSpPr>
        <p:grpSpPr bwMode="auto">
          <a:xfrm>
            <a:off x="3762375" y="5265738"/>
            <a:ext cx="1800225" cy="449262"/>
            <a:chOff x="1202" y="3158"/>
            <a:chExt cx="862" cy="227"/>
          </a:xfrm>
        </p:grpSpPr>
        <p:sp>
          <p:nvSpPr>
            <p:cNvPr id="221257" name="Rectangle 73">
              <a:extLst>
                <a:ext uri="{FF2B5EF4-FFF2-40B4-BE49-F238E27FC236}">
                  <a16:creationId xmlns:a16="http://schemas.microsoft.com/office/drawing/2014/main" id="{A1BAE4A8-D9CD-4CED-AE5F-0DDB4804FE30}"/>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Visfatin</a:t>
              </a:r>
              <a:endParaRPr lang="fr-CA" altLang="fr-FR" b="1"/>
            </a:p>
          </p:txBody>
        </p:sp>
        <p:sp>
          <p:nvSpPr>
            <p:cNvPr id="221258" name="Rectangle 74">
              <a:extLst>
                <a:ext uri="{FF2B5EF4-FFF2-40B4-BE49-F238E27FC236}">
                  <a16:creationId xmlns:a16="http://schemas.microsoft.com/office/drawing/2014/main" id="{E70C8F10-B367-4D30-8B19-11DF1A4F019D}"/>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59" name="Group 75">
            <a:extLst>
              <a:ext uri="{FF2B5EF4-FFF2-40B4-BE49-F238E27FC236}">
                <a16:creationId xmlns:a16="http://schemas.microsoft.com/office/drawing/2014/main" id="{2FE85E5E-F382-4FEA-A5CC-44ED97444E66}"/>
              </a:ext>
            </a:extLst>
          </p:cNvPr>
          <p:cNvGrpSpPr>
            <a:grpSpLocks/>
          </p:cNvGrpSpPr>
          <p:nvPr/>
        </p:nvGrpSpPr>
        <p:grpSpPr bwMode="auto">
          <a:xfrm>
            <a:off x="1439863" y="4797425"/>
            <a:ext cx="1800225" cy="449263"/>
            <a:chOff x="1202" y="3158"/>
            <a:chExt cx="862" cy="227"/>
          </a:xfrm>
        </p:grpSpPr>
        <p:sp>
          <p:nvSpPr>
            <p:cNvPr id="221260" name="Rectangle 76">
              <a:extLst>
                <a:ext uri="{FF2B5EF4-FFF2-40B4-BE49-F238E27FC236}">
                  <a16:creationId xmlns:a16="http://schemas.microsoft.com/office/drawing/2014/main" id="{BEFF6136-02FE-470D-816E-EF94D51EFB26}"/>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Interleukin-6</a:t>
              </a:r>
              <a:endParaRPr lang="fr-CA" altLang="fr-FR" b="1"/>
            </a:p>
          </p:txBody>
        </p:sp>
        <p:sp>
          <p:nvSpPr>
            <p:cNvPr id="221261" name="Rectangle 77">
              <a:extLst>
                <a:ext uri="{FF2B5EF4-FFF2-40B4-BE49-F238E27FC236}">
                  <a16:creationId xmlns:a16="http://schemas.microsoft.com/office/drawing/2014/main" id="{BFCDB1BA-3495-4A60-AA6E-0EB1A0B0FA3F}"/>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62" name="Group 78">
            <a:extLst>
              <a:ext uri="{FF2B5EF4-FFF2-40B4-BE49-F238E27FC236}">
                <a16:creationId xmlns:a16="http://schemas.microsoft.com/office/drawing/2014/main" id="{80945B91-FA2F-44E1-8BF9-594D8D73581E}"/>
              </a:ext>
            </a:extLst>
          </p:cNvPr>
          <p:cNvGrpSpPr>
            <a:grpSpLocks/>
          </p:cNvGrpSpPr>
          <p:nvPr/>
        </p:nvGrpSpPr>
        <p:grpSpPr bwMode="auto">
          <a:xfrm>
            <a:off x="900113" y="3141663"/>
            <a:ext cx="1800225" cy="819150"/>
            <a:chOff x="1202" y="3158"/>
            <a:chExt cx="862" cy="227"/>
          </a:xfrm>
        </p:grpSpPr>
        <p:sp>
          <p:nvSpPr>
            <p:cNvPr id="221263" name="Rectangle 79">
              <a:extLst>
                <a:ext uri="{FF2B5EF4-FFF2-40B4-BE49-F238E27FC236}">
                  <a16:creationId xmlns:a16="http://schemas.microsoft.com/office/drawing/2014/main" id="{7BB2B837-9EAB-4A58-8700-EFB2B9763FF2}"/>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Tumor necrosis factor-</a:t>
              </a:r>
              <a:r>
                <a:rPr lang="en-US" altLang="fr-FR" b="1">
                  <a:sym typeface="Symbol" panose="05050102010706020507" pitchFamily="18" charset="2"/>
                </a:rPr>
                <a:t></a:t>
              </a:r>
            </a:p>
          </p:txBody>
        </p:sp>
        <p:sp>
          <p:nvSpPr>
            <p:cNvPr id="221264" name="Rectangle 80">
              <a:extLst>
                <a:ext uri="{FF2B5EF4-FFF2-40B4-BE49-F238E27FC236}">
                  <a16:creationId xmlns:a16="http://schemas.microsoft.com/office/drawing/2014/main" id="{9BCC2E00-35B3-4E99-8B2E-E4F6E22E1A9F}"/>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65" name="Group 81">
            <a:extLst>
              <a:ext uri="{FF2B5EF4-FFF2-40B4-BE49-F238E27FC236}">
                <a16:creationId xmlns:a16="http://schemas.microsoft.com/office/drawing/2014/main" id="{C708EC96-C5B2-4795-8725-5E663DC0E367}"/>
              </a:ext>
            </a:extLst>
          </p:cNvPr>
          <p:cNvGrpSpPr>
            <a:grpSpLocks/>
          </p:cNvGrpSpPr>
          <p:nvPr/>
        </p:nvGrpSpPr>
        <p:grpSpPr bwMode="auto">
          <a:xfrm>
            <a:off x="1403350" y="1900238"/>
            <a:ext cx="1800225" cy="449262"/>
            <a:chOff x="1202" y="3158"/>
            <a:chExt cx="862" cy="227"/>
          </a:xfrm>
        </p:grpSpPr>
        <p:sp>
          <p:nvSpPr>
            <p:cNvPr id="221266" name="Rectangle 82">
              <a:extLst>
                <a:ext uri="{FF2B5EF4-FFF2-40B4-BE49-F238E27FC236}">
                  <a16:creationId xmlns:a16="http://schemas.microsoft.com/office/drawing/2014/main" id="{3BE68419-5736-4524-86AF-AD002518DD42}"/>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Adiponectin</a:t>
              </a:r>
              <a:endParaRPr lang="fr-CA" altLang="fr-FR" b="1"/>
            </a:p>
          </p:txBody>
        </p:sp>
        <p:sp>
          <p:nvSpPr>
            <p:cNvPr id="221267" name="Rectangle 83">
              <a:extLst>
                <a:ext uri="{FF2B5EF4-FFF2-40B4-BE49-F238E27FC236}">
                  <a16:creationId xmlns:a16="http://schemas.microsoft.com/office/drawing/2014/main" id="{27D258E1-226A-4441-9E30-D41511E01140}"/>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grpSp>
        <p:nvGrpSpPr>
          <p:cNvPr id="221268" name="Group 84">
            <a:extLst>
              <a:ext uri="{FF2B5EF4-FFF2-40B4-BE49-F238E27FC236}">
                <a16:creationId xmlns:a16="http://schemas.microsoft.com/office/drawing/2014/main" id="{E637BA9E-669E-422D-A728-AA83FC1CF3B2}"/>
              </a:ext>
            </a:extLst>
          </p:cNvPr>
          <p:cNvGrpSpPr>
            <a:grpSpLocks/>
          </p:cNvGrpSpPr>
          <p:nvPr/>
        </p:nvGrpSpPr>
        <p:grpSpPr bwMode="auto">
          <a:xfrm>
            <a:off x="3635375" y="1323975"/>
            <a:ext cx="1800225" cy="449263"/>
            <a:chOff x="1202" y="3158"/>
            <a:chExt cx="862" cy="227"/>
          </a:xfrm>
        </p:grpSpPr>
        <p:sp>
          <p:nvSpPr>
            <p:cNvPr id="221269" name="Rectangle 85">
              <a:extLst>
                <a:ext uri="{FF2B5EF4-FFF2-40B4-BE49-F238E27FC236}">
                  <a16:creationId xmlns:a16="http://schemas.microsoft.com/office/drawing/2014/main" id="{AD859556-AC30-4915-AD11-F373E0888C70}"/>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fr-FR" b="1"/>
                <a:t>Leptin</a:t>
              </a:r>
              <a:endParaRPr lang="fr-CA" altLang="fr-FR" sz="2000" b="1"/>
            </a:p>
          </p:txBody>
        </p:sp>
        <p:sp>
          <p:nvSpPr>
            <p:cNvPr id="221270" name="Rectangle 86">
              <a:extLst>
                <a:ext uri="{FF2B5EF4-FFF2-40B4-BE49-F238E27FC236}">
                  <a16:creationId xmlns:a16="http://schemas.microsoft.com/office/drawing/2014/main" id="{89C8AC94-2B67-460D-AF64-A7A282C2E087}"/>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fr-FR" altLang="fr-FR"/>
            </a:p>
          </p:txBody>
        </p:sp>
      </p:gr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B691F75D-2EB1-41DC-B48E-101DABA52AFB}"/>
              </a:ext>
            </a:extLst>
          </p:cNvPr>
          <p:cNvSpPr>
            <a:spLocks noChangeArrowheads="1"/>
          </p:cNvSpPr>
          <p:nvPr/>
        </p:nvSpPr>
        <p:spPr bwMode="auto">
          <a:xfrm>
            <a:off x="1020763" y="1268413"/>
            <a:ext cx="7019925" cy="4545012"/>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07555" name="Rectangle 3">
            <a:extLst>
              <a:ext uri="{FF2B5EF4-FFF2-40B4-BE49-F238E27FC236}">
                <a16:creationId xmlns:a16="http://schemas.microsoft.com/office/drawing/2014/main" id="{B97A886D-6308-4AD5-B230-B8280945024A}"/>
              </a:ext>
            </a:extLst>
          </p:cNvPr>
          <p:cNvSpPr>
            <a:spLocks noGrp="1" noChangeArrowheads="1"/>
          </p:cNvSpPr>
          <p:nvPr>
            <p:ph type="title"/>
          </p:nvPr>
        </p:nvSpPr>
        <p:spPr/>
        <p:txBody>
          <a:bodyPr/>
          <a:lstStyle/>
          <a:p>
            <a:r>
              <a:rPr lang="en-US" altLang="fr-FR"/>
              <a:t>Body Fat in Humans</a:t>
            </a:r>
          </a:p>
        </p:txBody>
      </p:sp>
      <p:graphicFrame>
        <p:nvGraphicFramePr>
          <p:cNvPr id="407556" name="Object 4">
            <a:extLst>
              <a:ext uri="{FF2B5EF4-FFF2-40B4-BE49-F238E27FC236}">
                <a16:creationId xmlns:a16="http://schemas.microsoft.com/office/drawing/2014/main" id="{7F09ACD1-06F7-4262-A30D-81729EF7F844}"/>
              </a:ext>
            </a:extLst>
          </p:cNvPr>
          <p:cNvGraphicFramePr>
            <a:graphicFrameLocks noChangeAspect="1"/>
          </p:cNvGraphicFramePr>
          <p:nvPr>
            <p:ph idx="1"/>
          </p:nvPr>
        </p:nvGraphicFramePr>
        <p:xfrm>
          <a:off x="1624013" y="1403350"/>
          <a:ext cx="6457950" cy="3960813"/>
        </p:xfrm>
        <a:graphic>
          <a:graphicData uri="http://schemas.openxmlformats.org/presentationml/2006/ole">
            <mc:AlternateContent xmlns:mc="http://schemas.openxmlformats.org/markup-compatibility/2006">
              <mc:Choice xmlns:v="urn:schemas-microsoft-com:vml" Requires="v">
                <p:oleObj spid="_x0000_s407565" name="Graphique" r:id="rId4" imgW="6096000" imgH="4067175" progId="MSGraph.Chart.8">
                  <p:embed followColorScheme="full"/>
                </p:oleObj>
              </mc:Choice>
              <mc:Fallback>
                <p:oleObj name="Graphique" r:id="rId4" imgW="6096000" imgH="406717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013" y="1403350"/>
                        <a:ext cx="6457950" cy="396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7557" name="Text Box 5">
            <a:extLst>
              <a:ext uri="{FF2B5EF4-FFF2-40B4-BE49-F238E27FC236}">
                <a16:creationId xmlns:a16="http://schemas.microsoft.com/office/drawing/2014/main" id="{A9DC2673-0C45-4841-B205-BA0993B2EAA3}"/>
              </a:ext>
            </a:extLst>
          </p:cNvPr>
          <p:cNvSpPr txBox="1">
            <a:spLocks noChangeArrowheads="1"/>
          </p:cNvSpPr>
          <p:nvPr/>
        </p:nvSpPr>
        <p:spPr bwMode="auto">
          <a:xfrm rot="-5400000">
            <a:off x="797719" y="3150394"/>
            <a:ext cx="1339850"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fr-FR" b="1"/>
              <a:t>% body fat</a:t>
            </a:r>
          </a:p>
        </p:txBody>
      </p:sp>
      <p:sp>
        <p:nvSpPr>
          <p:cNvPr id="407559" name="Text Box 7">
            <a:extLst>
              <a:ext uri="{FF2B5EF4-FFF2-40B4-BE49-F238E27FC236}">
                <a16:creationId xmlns:a16="http://schemas.microsoft.com/office/drawing/2014/main" id="{CE3A6B2F-8786-48F0-9237-FF9275720D1A}"/>
              </a:ext>
            </a:extLst>
          </p:cNvPr>
          <p:cNvSpPr txBox="1">
            <a:spLocks noChangeArrowheads="1"/>
          </p:cNvSpPr>
          <p:nvPr/>
        </p:nvSpPr>
        <p:spPr bwMode="auto">
          <a:xfrm>
            <a:off x="2555875" y="4976813"/>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400" b="1"/>
              <a:t>Lean</a:t>
            </a:r>
          </a:p>
          <a:p>
            <a:pPr algn="ctr"/>
            <a:r>
              <a:rPr lang="fr-CA" altLang="fr-FR" sz="1400" b="1"/>
              <a:t>men</a:t>
            </a:r>
          </a:p>
        </p:txBody>
      </p:sp>
      <p:sp>
        <p:nvSpPr>
          <p:cNvPr id="407560" name="Text Box 8">
            <a:extLst>
              <a:ext uri="{FF2B5EF4-FFF2-40B4-BE49-F238E27FC236}">
                <a16:creationId xmlns:a16="http://schemas.microsoft.com/office/drawing/2014/main" id="{7F761C08-E2BD-463E-8F3B-3A3AAE02E839}"/>
              </a:ext>
            </a:extLst>
          </p:cNvPr>
          <p:cNvSpPr txBox="1">
            <a:spLocks noChangeArrowheads="1"/>
          </p:cNvSpPr>
          <p:nvPr/>
        </p:nvSpPr>
        <p:spPr bwMode="auto">
          <a:xfrm>
            <a:off x="3827463" y="4976813"/>
            <a:ext cx="7953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400" b="1"/>
              <a:t>Lean</a:t>
            </a:r>
          </a:p>
          <a:p>
            <a:pPr algn="ctr"/>
            <a:r>
              <a:rPr lang="fr-CA" altLang="fr-FR" sz="1400" b="1"/>
              <a:t>women</a:t>
            </a:r>
          </a:p>
        </p:txBody>
      </p:sp>
      <p:sp>
        <p:nvSpPr>
          <p:cNvPr id="407561" name="Text Box 9">
            <a:extLst>
              <a:ext uri="{FF2B5EF4-FFF2-40B4-BE49-F238E27FC236}">
                <a16:creationId xmlns:a16="http://schemas.microsoft.com/office/drawing/2014/main" id="{35D4DC12-8D64-44B0-AE6C-6FCD04453327}"/>
              </a:ext>
            </a:extLst>
          </p:cNvPr>
          <p:cNvSpPr txBox="1">
            <a:spLocks noChangeArrowheads="1"/>
          </p:cNvSpPr>
          <p:nvPr/>
        </p:nvSpPr>
        <p:spPr bwMode="auto">
          <a:xfrm>
            <a:off x="5249863" y="4976813"/>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400" b="1"/>
              <a:t>Obese</a:t>
            </a:r>
          </a:p>
          <a:p>
            <a:pPr algn="ctr"/>
            <a:r>
              <a:rPr lang="fr-CA" altLang="fr-FR" sz="1400" b="1"/>
              <a:t>men</a:t>
            </a:r>
          </a:p>
        </p:txBody>
      </p:sp>
      <p:sp>
        <p:nvSpPr>
          <p:cNvPr id="407562" name="Text Box 10">
            <a:extLst>
              <a:ext uri="{FF2B5EF4-FFF2-40B4-BE49-F238E27FC236}">
                <a16:creationId xmlns:a16="http://schemas.microsoft.com/office/drawing/2014/main" id="{B84D35B2-6DDF-4669-9C11-AEEAE0267660}"/>
              </a:ext>
            </a:extLst>
          </p:cNvPr>
          <p:cNvSpPr txBox="1">
            <a:spLocks noChangeArrowheads="1"/>
          </p:cNvSpPr>
          <p:nvPr/>
        </p:nvSpPr>
        <p:spPr bwMode="auto">
          <a:xfrm>
            <a:off x="6583363" y="4976813"/>
            <a:ext cx="7953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400" b="1"/>
              <a:t>Obese</a:t>
            </a:r>
          </a:p>
          <a:p>
            <a:pPr algn="ctr"/>
            <a:r>
              <a:rPr lang="fr-CA" altLang="fr-FR" sz="1400" b="1"/>
              <a:t>women</a:t>
            </a:r>
          </a:p>
        </p:txBody>
      </p:sp>
      <p:sp>
        <p:nvSpPr>
          <p:cNvPr id="407564" name="Rectangle 12">
            <a:extLst>
              <a:ext uri="{FF2B5EF4-FFF2-40B4-BE49-F238E27FC236}">
                <a16:creationId xmlns:a16="http://schemas.microsoft.com/office/drawing/2014/main" id="{007F1B00-C2F3-4A6C-81C6-0ABAA4943606}"/>
              </a:ext>
            </a:extLst>
          </p:cNvPr>
          <p:cNvSpPr>
            <a:spLocks noChangeArrowheads="1"/>
          </p:cNvSpPr>
          <p:nvPr/>
        </p:nvSpPr>
        <p:spPr bwMode="auto">
          <a:xfrm>
            <a:off x="5364163" y="6399213"/>
            <a:ext cx="3579812"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2004; 113: 1582-8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Rectangle 12">
            <a:extLst>
              <a:ext uri="{FF2B5EF4-FFF2-40B4-BE49-F238E27FC236}">
                <a16:creationId xmlns:a16="http://schemas.microsoft.com/office/drawing/2014/main" id="{B3E582CB-B12B-48AB-8F0E-5F8842DD09D6}"/>
              </a:ext>
            </a:extLst>
          </p:cNvPr>
          <p:cNvSpPr>
            <a:spLocks noGrp="1" noChangeArrowheads="1"/>
          </p:cNvSpPr>
          <p:nvPr>
            <p:ph type="title"/>
          </p:nvPr>
        </p:nvSpPr>
        <p:spPr/>
        <p:txBody>
          <a:bodyPr/>
          <a:lstStyle/>
          <a:p>
            <a:r>
              <a:rPr lang="en-US" altLang="fr-FR"/>
              <a:t>Conclusions</a:t>
            </a:r>
          </a:p>
        </p:txBody>
      </p:sp>
      <p:sp>
        <p:nvSpPr>
          <p:cNvPr id="223245" name="Rectangle 13">
            <a:extLst>
              <a:ext uri="{FF2B5EF4-FFF2-40B4-BE49-F238E27FC236}">
                <a16:creationId xmlns:a16="http://schemas.microsoft.com/office/drawing/2014/main" id="{8FDC67AD-2707-4054-AC2C-4D95ACB10C4A}"/>
              </a:ext>
            </a:extLst>
          </p:cNvPr>
          <p:cNvSpPr>
            <a:spLocks noGrp="1" noChangeArrowheads="1"/>
          </p:cNvSpPr>
          <p:nvPr>
            <p:ph type="body" idx="1"/>
          </p:nvPr>
        </p:nvSpPr>
        <p:spPr>
          <a:xfrm>
            <a:off x="476250" y="1614488"/>
            <a:ext cx="8229600" cy="4035425"/>
          </a:xfrm>
          <a:ln/>
        </p:spPr>
        <p:txBody>
          <a:bodyPr/>
          <a:lstStyle/>
          <a:p>
            <a:r>
              <a:rPr lang="en-US" altLang="fr-FR"/>
              <a:t>Fat is a dynamic and varied tissue.</a:t>
            </a:r>
          </a:p>
          <a:p>
            <a:r>
              <a:rPr lang="en-US" altLang="fr-FR"/>
              <a:t>Regional differences in adipose biology affect health.</a:t>
            </a:r>
          </a:p>
          <a:p>
            <a:r>
              <a:rPr lang="en-US" altLang="fr-FR"/>
              <a:t>The causes of differences in body fat distribution are unknown.</a:t>
            </a:r>
          </a:p>
          <a:p>
            <a:r>
              <a:rPr lang="en-US" altLang="fr-FR"/>
              <a:t>The relative contributions of high free fatty acids and adipokines to adverse health is unknown.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92BBFE7E-7405-49BF-8684-C9AFD4D92D3C}"/>
              </a:ext>
            </a:extLst>
          </p:cNvPr>
          <p:cNvSpPr>
            <a:spLocks noGrp="1" noChangeArrowheads="1"/>
          </p:cNvSpPr>
          <p:nvPr>
            <p:ph type="title"/>
          </p:nvPr>
        </p:nvSpPr>
        <p:spPr/>
        <p:txBody>
          <a:bodyPr/>
          <a:lstStyle/>
          <a:p>
            <a:endParaRPr lang="en-US" altLang="fr-FR"/>
          </a:p>
        </p:txBody>
      </p:sp>
      <p:sp>
        <p:nvSpPr>
          <p:cNvPr id="435203" name="Rectangle 3">
            <a:extLst>
              <a:ext uri="{FF2B5EF4-FFF2-40B4-BE49-F238E27FC236}">
                <a16:creationId xmlns:a16="http://schemas.microsoft.com/office/drawing/2014/main" id="{76246C0F-8D2D-44B1-9B2A-ED539FF03895}"/>
              </a:ext>
            </a:extLst>
          </p:cNvPr>
          <p:cNvSpPr>
            <a:spLocks noGrp="1" noChangeArrowheads="1"/>
          </p:cNvSpPr>
          <p:nvPr>
            <p:ph type="body" idx="1"/>
          </p:nvPr>
        </p:nvSpPr>
        <p:spPr>
          <a:xfrm>
            <a:off x="431800" y="1268413"/>
            <a:ext cx="8231188" cy="4905375"/>
          </a:xfrm>
          <a:ln/>
        </p:spPr>
        <p:txBody>
          <a:bodyPr/>
          <a:lstStyle/>
          <a:p>
            <a:pPr algn="ctr"/>
            <a:r>
              <a:rPr lang="fr-CA" altLang="fr-FR"/>
              <a:t>www.cardiometabolic-risk.org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96C9C570-6DCF-46BE-A7B8-3CEC9836AE82}"/>
              </a:ext>
            </a:extLst>
          </p:cNvPr>
          <p:cNvSpPr>
            <a:spLocks noChangeArrowheads="1"/>
          </p:cNvSpPr>
          <p:nvPr/>
        </p:nvSpPr>
        <p:spPr bwMode="auto">
          <a:xfrm>
            <a:off x="1106488" y="1076325"/>
            <a:ext cx="7019925" cy="4827588"/>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fr-CA" altLang="fr-FR" sz="1400" i="1"/>
              <a:t>SQ: subcutaneous </a:t>
            </a:r>
          </a:p>
        </p:txBody>
      </p:sp>
      <p:sp>
        <p:nvSpPr>
          <p:cNvPr id="405507" name="Rectangle 3">
            <a:extLst>
              <a:ext uri="{FF2B5EF4-FFF2-40B4-BE49-F238E27FC236}">
                <a16:creationId xmlns:a16="http://schemas.microsoft.com/office/drawing/2014/main" id="{FEF2F9AE-D106-4EBE-B8D5-0158D192C4FD}"/>
              </a:ext>
            </a:extLst>
          </p:cNvPr>
          <p:cNvSpPr>
            <a:spLocks noGrp="1" noChangeArrowheads="1"/>
          </p:cNvSpPr>
          <p:nvPr>
            <p:ph type="title"/>
          </p:nvPr>
        </p:nvSpPr>
        <p:spPr/>
        <p:txBody>
          <a:bodyPr/>
          <a:lstStyle/>
          <a:p>
            <a:r>
              <a:rPr lang="en-US" altLang="fr-FR">
                <a:solidFill>
                  <a:schemeClr val="tx1"/>
                </a:solidFill>
              </a:rPr>
              <a:t>Regional Body Fat in Humans: Where Is It?</a:t>
            </a:r>
          </a:p>
        </p:txBody>
      </p:sp>
      <p:graphicFrame>
        <p:nvGraphicFramePr>
          <p:cNvPr id="405508" name="Object 4">
            <a:extLst>
              <a:ext uri="{FF2B5EF4-FFF2-40B4-BE49-F238E27FC236}">
                <a16:creationId xmlns:a16="http://schemas.microsoft.com/office/drawing/2014/main" id="{7A002B7F-72F5-484F-8CA5-6637892EE166}"/>
              </a:ext>
            </a:extLst>
          </p:cNvPr>
          <p:cNvGraphicFramePr>
            <a:graphicFrameLocks noChangeAspect="1"/>
          </p:cNvGraphicFramePr>
          <p:nvPr>
            <p:ph idx="1"/>
          </p:nvPr>
        </p:nvGraphicFramePr>
        <p:xfrm>
          <a:off x="1300163" y="1314450"/>
          <a:ext cx="6827837" cy="4184650"/>
        </p:xfrm>
        <a:graphic>
          <a:graphicData uri="http://schemas.openxmlformats.org/presentationml/2006/ole">
            <mc:AlternateContent xmlns:mc="http://schemas.openxmlformats.org/markup-compatibility/2006">
              <mc:Choice xmlns:v="urn:schemas-microsoft-com:vml" Requires="v">
                <p:oleObj spid="_x0000_s405517" name="Graphique" r:id="rId4" imgW="6096000" imgH="4067175" progId="MSGraph.Chart.8">
                  <p:embed followColorScheme="full"/>
                </p:oleObj>
              </mc:Choice>
              <mc:Fallback>
                <p:oleObj name="Graphique" r:id="rId4" imgW="6096000" imgH="406717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163" y="1314450"/>
                        <a:ext cx="6827837" cy="418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5509" name="Text Box 5">
            <a:extLst>
              <a:ext uri="{FF2B5EF4-FFF2-40B4-BE49-F238E27FC236}">
                <a16:creationId xmlns:a16="http://schemas.microsoft.com/office/drawing/2014/main" id="{9EE52667-3869-491D-B274-6956C833AAA9}"/>
              </a:ext>
            </a:extLst>
          </p:cNvPr>
          <p:cNvSpPr txBox="1">
            <a:spLocks noChangeArrowheads="1"/>
          </p:cNvSpPr>
          <p:nvPr/>
        </p:nvSpPr>
        <p:spPr bwMode="auto">
          <a:xfrm rot="-5400000">
            <a:off x="361157" y="3352006"/>
            <a:ext cx="2038350" cy="3667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fr-FR" b="1"/>
              <a:t>% of fat in region</a:t>
            </a:r>
          </a:p>
        </p:txBody>
      </p:sp>
      <p:sp>
        <p:nvSpPr>
          <p:cNvPr id="405510" name="Text Box 6">
            <a:extLst>
              <a:ext uri="{FF2B5EF4-FFF2-40B4-BE49-F238E27FC236}">
                <a16:creationId xmlns:a16="http://schemas.microsoft.com/office/drawing/2014/main" id="{1F9901D5-0BCD-481F-90FB-9639B7E109EA}"/>
              </a:ext>
            </a:extLst>
          </p:cNvPr>
          <p:cNvSpPr txBox="1">
            <a:spLocks noChangeArrowheads="1"/>
          </p:cNvSpPr>
          <p:nvPr/>
        </p:nvSpPr>
        <p:spPr bwMode="auto">
          <a:xfrm>
            <a:off x="2809875" y="5130800"/>
            <a:ext cx="1125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Lean men</a:t>
            </a:r>
          </a:p>
        </p:txBody>
      </p:sp>
      <p:sp>
        <p:nvSpPr>
          <p:cNvPr id="405511" name="Text Box 7">
            <a:extLst>
              <a:ext uri="{FF2B5EF4-FFF2-40B4-BE49-F238E27FC236}">
                <a16:creationId xmlns:a16="http://schemas.microsoft.com/office/drawing/2014/main" id="{D4C140B9-6B33-49FB-B232-8C6C830E38DA}"/>
              </a:ext>
            </a:extLst>
          </p:cNvPr>
          <p:cNvSpPr txBox="1">
            <a:spLocks noChangeArrowheads="1"/>
          </p:cNvSpPr>
          <p:nvPr/>
        </p:nvSpPr>
        <p:spPr bwMode="auto">
          <a:xfrm>
            <a:off x="5654675" y="5084763"/>
            <a:ext cx="1257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CA" altLang="fr-FR" sz="1400" b="1"/>
              <a:t>Lean women</a:t>
            </a:r>
          </a:p>
        </p:txBody>
      </p:sp>
      <p:sp>
        <p:nvSpPr>
          <p:cNvPr id="405515" name="Rectangle 11">
            <a:extLst>
              <a:ext uri="{FF2B5EF4-FFF2-40B4-BE49-F238E27FC236}">
                <a16:creationId xmlns:a16="http://schemas.microsoft.com/office/drawing/2014/main" id="{58E6FD56-9159-443A-BC71-E5297D1669D0}"/>
              </a:ext>
            </a:extLst>
          </p:cNvPr>
          <p:cNvSpPr>
            <a:spLocks noChangeArrowheads="1"/>
          </p:cNvSpPr>
          <p:nvPr/>
        </p:nvSpPr>
        <p:spPr bwMode="auto">
          <a:xfrm>
            <a:off x="5327650" y="6443663"/>
            <a:ext cx="3616325"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2004; 113: 1582-8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3B83EED7-98C8-4E1A-9862-D6F1364C6202}"/>
              </a:ext>
            </a:extLst>
          </p:cNvPr>
          <p:cNvSpPr>
            <a:spLocks noChangeArrowheads="1"/>
          </p:cNvSpPr>
          <p:nvPr/>
        </p:nvSpPr>
        <p:spPr bwMode="auto">
          <a:xfrm>
            <a:off x="1143000" y="1179513"/>
            <a:ext cx="7019925" cy="4827587"/>
          </a:xfrm>
          <a:prstGeom prst="rect">
            <a:avLst/>
          </a:prstGeom>
          <a:gradFill rotWithShape="1">
            <a:gsLst>
              <a:gs pos="0">
                <a:schemeClr val="bg1">
                  <a:alpha val="50000"/>
                </a:schemeClr>
              </a:gs>
              <a:gs pos="100000">
                <a:schemeClr val="bg1">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r>
              <a:rPr lang="fr-CA" altLang="fr-FR" sz="1400" i="1"/>
              <a:t>SQ: subcutaneous</a:t>
            </a:r>
          </a:p>
        </p:txBody>
      </p:sp>
      <p:sp>
        <p:nvSpPr>
          <p:cNvPr id="409611" name="Rectangle 11">
            <a:extLst>
              <a:ext uri="{FF2B5EF4-FFF2-40B4-BE49-F238E27FC236}">
                <a16:creationId xmlns:a16="http://schemas.microsoft.com/office/drawing/2014/main" id="{542EF62D-B9BB-4697-A176-67C5DA3CD23D}"/>
              </a:ext>
            </a:extLst>
          </p:cNvPr>
          <p:cNvSpPr>
            <a:spLocks noGrp="1" noChangeArrowheads="1"/>
          </p:cNvSpPr>
          <p:nvPr>
            <p:ph type="title"/>
          </p:nvPr>
        </p:nvSpPr>
        <p:spPr/>
        <p:txBody>
          <a:bodyPr/>
          <a:lstStyle/>
          <a:p>
            <a:r>
              <a:rPr lang="en-US" altLang="fr-FR"/>
              <a:t>Regional Body Fat in Humans: Where Is It?</a:t>
            </a:r>
          </a:p>
        </p:txBody>
      </p:sp>
      <p:graphicFrame>
        <p:nvGraphicFramePr>
          <p:cNvPr id="409604" name="Object 4">
            <a:extLst>
              <a:ext uri="{FF2B5EF4-FFF2-40B4-BE49-F238E27FC236}">
                <a16:creationId xmlns:a16="http://schemas.microsoft.com/office/drawing/2014/main" id="{F4E6CC8E-282B-4E47-A135-E392CEB4C053}"/>
              </a:ext>
            </a:extLst>
          </p:cNvPr>
          <p:cNvGraphicFramePr>
            <a:graphicFrameLocks noChangeAspect="1"/>
          </p:cNvGraphicFramePr>
          <p:nvPr>
            <p:ph idx="4294967295"/>
          </p:nvPr>
        </p:nvGraphicFramePr>
        <p:xfrm>
          <a:off x="1422400" y="1458913"/>
          <a:ext cx="6516688" cy="3905250"/>
        </p:xfrm>
        <a:graphic>
          <a:graphicData uri="http://schemas.openxmlformats.org/presentationml/2006/ole">
            <mc:AlternateContent xmlns:mc="http://schemas.openxmlformats.org/markup-compatibility/2006">
              <mc:Choice xmlns:v="urn:schemas-microsoft-com:vml" Requires="v">
                <p:oleObj spid="_x0000_s409612" name="Graphique" r:id="rId4" imgW="6105525" imgH="4133850" progId="MSGraph.Chart.8">
                  <p:embed followColorScheme="full"/>
                </p:oleObj>
              </mc:Choice>
              <mc:Fallback>
                <p:oleObj name="Graphique" r:id="rId4" imgW="6105525" imgH="413385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1458913"/>
                        <a:ext cx="6516688" cy="390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05" name="Text Box 5">
            <a:extLst>
              <a:ext uri="{FF2B5EF4-FFF2-40B4-BE49-F238E27FC236}">
                <a16:creationId xmlns:a16="http://schemas.microsoft.com/office/drawing/2014/main" id="{3031DE81-9897-40DF-B550-6386598486FB}"/>
              </a:ext>
            </a:extLst>
          </p:cNvPr>
          <p:cNvSpPr txBox="1">
            <a:spLocks noChangeArrowheads="1"/>
          </p:cNvSpPr>
          <p:nvPr/>
        </p:nvSpPr>
        <p:spPr bwMode="auto">
          <a:xfrm rot="-5400000">
            <a:off x="405607" y="3261518"/>
            <a:ext cx="2038350" cy="3667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fr-FR" b="1"/>
              <a:t>% of fat in region</a:t>
            </a:r>
          </a:p>
        </p:txBody>
      </p:sp>
      <p:sp>
        <p:nvSpPr>
          <p:cNvPr id="409606" name="Text Box 6">
            <a:extLst>
              <a:ext uri="{FF2B5EF4-FFF2-40B4-BE49-F238E27FC236}">
                <a16:creationId xmlns:a16="http://schemas.microsoft.com/office/drawing/2014/main" id="{8DE2B2F6-B562-4E43-8507-6CFE06A97C2F}"/>
              </a:ext>
            </a:extLst>
          </p:cNvPr>
          <p:cNvSpPr txBox="1">
            <a:spLocks noChangeArrowheads="1"/>
          </p:cNvSpPr>
          <p:nvPr/>
        </p:nvSpPr>
        <p:spPr bwMode="auto">
          <a:xfrm>
            <a:off x="2276475" y="5072063"/>
            <a:ext cx="11255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Obese men</a:t>
            </a:r>
          </a:p>
        </p:txBody>
      </p:sp>
      <p:sp>
        <p:nvSpPr>
          <p:cNvPr id="409607" name="Text Box 7">
            <a:extLst>
              <a:ext uri="{FF2B5EF4-FFF2-40B4-BE49-F238E27FC236}">
                <a16:creationId xmlns:a16="http://schemas.microsoft.com/office/drawing/2014/main" id="{D4A29A7F-3002-43D9-85A4-AD57EE122EBA}"/>
              </a:ext>
            </a:extLst>
          </p:cNvPr>
          <p:cNvSpPr txBox="1">
            <a:spLocks noChangeArrowheads="1"/>
          </p:cNvSpPr>
          <p:nvPr/>
        </p:nvSpPr>
        <p:spPr bwMode="auto">
          <a:xfrm>
            <a:off x="5697538" y="5072063"/>
            <a:ext cx="1427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Lower body obese women</a:t>
            </a:r>
          </a:p>
        </p:txBody>
      </p:sp>
      <p:sp>
        <p:nvSpPr>
          <p:cNvPr id="409609" name="Text Box 9">
            <a:extLst>
              <a:ext uri="{FF2B5EF4-FFF2-40B4-BE49-F238E27FC236}">
                <a16:creationId xmlns:a16="http://schemas.microsoft.com/office/drawing/2014/main" id="{FD71C60C-6BE5-4907-88FF-2ED2EA3A6D2D}"/>
              </a:ext>
            </a:extLst>
          </p:cNvPr>
          <p:cNvSpPr txBox="1">
            <a:spLocks noChangeArrowheads="1"/>
          </p:cNvSpPr>
          <p:nvPr/>
        </p:nvSpPr>
        <p:spPr bwMode="auto">
          <a:xfrm>
            <a:off x="3941763" y="5072063"/>
            <a:ext cx="1395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fr-FR" sz="1400" b="1"/>
              <a:t>Upper body obese women</a:t>
            </a:r>
          </a:p>
        </p:txBody>
      </p:sp>
      <p:sp>
        <p:nvSpPr>
          <p:cNvPr id="409610" name="Rectangle 10">
            <a:extLst>
              <a:ext uri="{FF2B5EF4-FFF2-40B4-BE49-F238E27FC236}">
                <a16:creationId xmlns:a16="http://schemas.microsoft.com/office/drawing/2014/main" id="{B0B877BB-D03B-4F1E-A798-81897D108C1A}"/>
              </a:ext>
            </a:extLst>
          </p:cNvPr>
          <p:cNvSpPr>
            <a:spLocks noChangeArrowheads="1"/>
          </p:cNvSpPr>
          <p:nvPr/>
        </p:nvSpPr>
        <p:spPr bwMode="auto">
          <a:xfrm>
            <a:off x="5292725" y="6443663"/>
            <a:ext cx="3651250" cy="360362"/>
          </a:xfrm>
          <a:prstGeom prst="rect">
            <a:avLst/>
          </a:prstGeom>
          <a:solidFill>
            <a:srgbClr val="D8ECEA">
              <a:alpha val="89000"/>
            </a:srgbClr>
          </a:solidFill>
          <a:ln w="9525">
            <a:miter lim="800000"/>
            <a:headEnd/>
            <a:tailEnd/>
          </a:ln>
          <a:effectLst/>
          <a:scene3d>
            <a:camera prst="legacyObliqueTopRight"/>
            <a:lightRig rig="legacyFlat4" dir="b"/>
          </a:scene3d>
          <a:sp3d extrusionH="201600" prstMaterial="legacyMatte">
            <a:bevelT w="13500" h="13500" prst="angle"/>
            <a:bevelB w="13500" h="13500" prst="angle"/>
            <a:extrusionClr>
              <a:srgbClr val="D8ECEA"/>
            </a:extrusionClr>
            <a:contourClr>
              <a:srgbClr val="D8ECEA"/>
            </a:contourClr>
          </a:sp3d>
          <a:extLst>
            <a:ext uri="{AF507438-7753-43E0-B8FC-AC1667EBCBE1}">
              <a14:hiddenEffects xmlns:a14="http://schemas.microsoft.com/office/drawing/2010/main">
                <a:effectLst>
                  <a:outerShdw dist="107763" dir="18900000" algn="ctr" rotWithShape="0">
                    <a:schemeClr val="bg1">
                      <a:alpha val="50000"/>
                    </a:schemeClr>
                  </a:outerShdw>
                </a:effectLst>
              </a14:hiddenEffects>
            </a:ext>
          </a:extLst>
        </p:spPr>
        <p:txBody>
          <a:bodyPr wrap="none" anchor="ctr">
            <a:flatTx/>
          </a:bodyPr>
          <a:lstStyle/>
          <a:p>
            <a:r>
              <a:rPr lang="fr-CA" altLang="fr-FR" sz="1000"/>
              <a:t>Adapted from Nielsen S et al. J Clin Invest 2004; 113: 1582-8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5" name="Rectangle 19">
            <a:extLst>
              <a:ext uri="{FF2B5EF4-FFF2-40B4-BE49-F238E27FC236}">
                <a16:creationId xmlns:a16="http://schemas.microsoft.com/office/drawing/2014/main" id="{52402A6D-8B21-4FCB-9C11-77725E982DCB}"/>
              </a:ext>
            </a:extLst>
          </p:cNvPr>
          <p:cNvSpPr>
            <a:spLocks noGrp="1" noChangeArrowheads="1"/>
          </p:cNvSpPr>
          <p:nvPr>
            <p:ph type="title"/>
          </p:nvPr>
        </p:nvSpPr>
        <p:spPr/>
        <p:txBody>
          <a:bodyPr/>
          <a:lstStyle/>
          <a:p>
            <a:r>
              <a:rPr lang="en-US" altLang="fr-FR"/>
              <a:t>Fatty Acid Metabolism in Humans</a:t>
            </a:r>
          </a:p>
        </p:txBody>
      </p:sp>
      <p:sp>
        <p:nvSpPr>
          <p:cNvPr id="167956" name="Rectangle 20">
            <a:extLst>
              <a:ext uri="{FF2B5EF4-FFF2-40B4-BE49-F238E27FC236}">
                <a16:creationId xmlns:a16="http://schemas.microsoft.com/office/drawing/2014/main" id="{D08489E6-CA01-40D0-AA84-9854796693BA}"/>
              </a:ext>
            </a:extLst>
          </p:cNvPr>
          <p:cNvSpPr>
            <a:spLocks noGrp="1" noChangeArrowheads="1"/>
          </p:cNvSpPr>
          <p:nvPr>
            <p:ph type="body" idx="1"/>
          </p:nvPr>
        </p:nvSpPr>
        <p:spPr>
          <a:xfrm>
            <a:off x="476250" y="1841500"/>
            <a:ext cx="8229600" cy="3581400"/>
          </a:xfrm>
          <a:ln/>
        </p:spPr>
        <p:txBody>
          <a:bodyPr/>
          <a:lstStyle/>
          <a:p>
            <a:pPr>
              <a:lnSpc>
                <a:spcPct val="120000"/>
              </a:lnSpc>
            </a:pPr>
            <a:r>
              <a:rPr lang="en-US" altLang="fr-FR"/>
              <a:t>Virtually all fatty acids originate from dietary triglyceride fatty acids.</a:t>
            </a:r>
          </a:p>
          <a:p>
            <a:pPr>
              <a:lnSpc>
                <a:spcPct val="120000"/>
              </a:lnSpc>
            </a:pPr>
            <a:r>
              <a:rPr lang="en-US" altLang="fr-FR"/>
              <a:t>Long-term storage site is adipose tissue.</a:t>
            </a:r>
          </a:p>
          <a:p>
            <a:pPr>
              <a:lnSpc>
                <a:spcPct val="120000"/>
              </a:lnSpc>
            </a:pPr>
            <a:r>
              <a:rPr lang="en-US" altLang="fr-FR"/>
              <a:t>Regulated release of fatty acids as free fatty acids provides the majority of lipid fuel for postabsorptive adults.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07" name="Rectangle 47">
            <a:extLst>
              <a:ext uri="{FF2B5EF4-FFF2-40B4-BE49-F238E27FC236}">
                <a16:creationId xmlns:a16="http://schemas.microsoft.com/office/drawing/2014/main" id="{A3FFEED1-C799-4728-B425-D3D528ED54CD}"/>
              </a:ext>
            </a:extLst>
          </p:cNvPr>
          <p:cNvSpPr>
            <a:spLocks noGrp="1" noChangeArrowheads="1"/>
          </p:cNvSpPr>
          <p:nvPr>
            <p:ph type="title"/>
          </p:nvPr>
        </p:nvSpPr>
        <p:spPr/>
        <p:txBody>
          <a:bodyPr/>
          <a:lstStyle/>
          <a:p>
            <a:r>
              <a:rPr lang="en-US" altLang="fr-FR">
                <a:solidFill>
                  <a:schemeClr val="tx1"/>
                </a:solidFill>
              </a:rPr>
              <a:t>Fatty Acid Metabolism in Humans</a:t>
            </a:r>
            <a:endParaRPr lang="en-US" altLang="fr-FR"/>
          </a:p>
        </p:txBody>
      </p:sp>
      <p:sp>
        <p:nvSpPr>
          <p:cNvPr id="168970" name="AutoShape 10">
            <a:extLst>
              <a:ext uri="{FF2B5EF4-FFF2-40B4-BE49-F238E27FC236}">
                <a16:creationId xmlns:a16="http://schemas.microsoft.com/office/drawing/2014/main" id="{B2F938B6-C6E2-4018-8F75-19FEF4D82971}"/>
              </a:ext>
            </a:extLst>
          </p:cNvPr>
          <p:cNvSpPr>
            <a:spLocks noChangeArrowheads="1"/>
          </p:cNvSpPr>
          <p:nvPr/>
        </p:nvSpPr>
        <p:spPr bwMode="auto">
          <a:xfrm>
            <a:off x="7092950" y="3652838"/>
            <a:ext cx="1909763" cy="911225"/>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fr-FR" sz="2400" b="1"/>
              <a:t>Oxidation</a:t>
            </a:r>
            <a:br>
              <a:rPr lang="en-US" altLang="fr-FR" sz="2400" b="1"/>
            </a:br>
            <a:r>
              <a:rPr lang="en-US" altLang="fr-FR" sz="2400" b="1"/>
              <a:t>100 gm</a:t>
            </a:r>
          </a:p>
        </p:txBody>
      </p:sp>
      <p:graphicFrame>
        <p:nvGraphicFramePr>
          <p:cNvPr id="168971" name="Object 11">
            <a:extLst>
              <a:ext uri="{FF2B5EF4-FFF2-40B4-BE49-F238E27FC236}">
                <a16:creationId xmlns:a16="http://schemas.microsoft.com/office/drawing/2014/main" id="{B8A2F9F6-0405-4AAE-8D27-4BF1897EA4BD}"/>
              </a:ext>
            </a:extLst>
          </p:cNvPr>
          <p:cNvGraphicFramePr>
            <a:graphicFrameLocks noChangeAspect="1"/>
          </p:cNvGraphicFramePr>
          <p:nvPr/>
        </p:nvGraphicFramePr>
        <p:xfrm>
          <a:off x="7272338" y="2303463"/>
          <a:ext cx="1612900" cy="1298575"/>
        </p:xfrm>
        <a:graphic>
          <a:graphicData uri="http://schemas.openxmlformats.org/presentationml/2006/ole">
            <mc:AlternateContent xmlns:mc="http://schemas.openxmlformats.org/markup-compatibility/2006">
              <mc:Choice xmlns:v="urn:schemas-microsoft-com:vml" Requires="v">
                <p:oleObj spid="_x0000_s169045" name="Clip" r:id="rId4" imgW="1041840" imgH="613080" progId="MS_ClipArt_Gallery.2">
                  <p:embed/>
                </p:oleObj>
              </mc:Choice>
              <mc:Fallback>
                <p:oleObj name="Clip" r:id="rId4" imgW="1041840" imgH="61308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2303463"/>
                        <a:ext cx="161290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75" name="AutoShape 15">
            <a:extLst>
              <a:ext uri="{FF2B5EF4-FFF2-40B4-BE49-F238E27FC236}">
                <a16:creationId xmlns:a16="http://schemas.microsoft.com/office/drawing/2014/main" id="{2D2AC75D-8DB8-47C9-8759-72D8BEBE6568}"/>
              </a:ext>
            </a:extLst>
          </p:cNvPr>
          <p:cNvSpPr>
            <a:spLocks noChangeArrowheads="1"/>
          </p:cNvSpPr>
          <p:nvPr/>
        </p:nvSpPr>
        <p:spPr bwMode="auto">
          <a:xfrm>
            <a:off x="184150" y="2595563"/>
            <a:ext cx="2247900" cy="506412"/>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a:t>TG fatty acids</a:t>
            </a:r>
          </a:p>
        </p:txBody>
      </p:sp>
      <p:sp>
        <p:nvSpPr>
          <p:cNvPr id="168976" name="AutoShape 16">
            <a:extLst>
              <a:ext uri="{FF2B5EF4-FFF2-40B4-BE49-F238E27FC236}">
                <a16:creationId xmlns:a16="http://schemas.microsoft.com/office/drawing/2014/main" id="{2A320779-0DCB-4EA5-AE78-DD67DF82F4A9}"/>
              </a:ext>
            </a:extLst>
          </p:cNvPr>
          <p:cNvSpPr>
            <a:spLocks noChangeArrowheads="1"/>
          </p:cNvSpPr>
          <p:nvPr/>
        </p:nvSpPr>
        <p:spPr bwMode="auto">
          <a:xfrm>
            <a:off x="190500" y="4297363"/>
            <a:ext cx="2238375" cy="777875"/>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fr-FR" sz="2000" b="1"/>
              <a:t>Chylomicron TG</a:t>
            </a:r>
            <a:br>
              <a:rPr lang="en-US" altLang="fr-FR" sz="2000" b="1"/>
            </a:br>
            <a:r>
              <a:rPr lang="en-US" altLang="fr-FR" sz="2000" b="1"/>
              <a:t>100 gm</a:t>
            </a:r>
          </a:p>
        </p:txBody>
      </p:sp>
      <p:sp>
        <p:nvSpPr>
          <p:cNvPr id="168977" name="AutoShape 17">
            <a:extLst>
              <a:ext uri="{FF2B5EF4-FFF2-40B4-BE49-F238E27FC236}">
                <a16:creationId xmlns:a16="http://schemas.microsoft.com/office/drawing/2014/main" id="{47BE008F-7CD2-47BC-B990-E6813AA607A0}"/>
              </a:ext>
            </a:extLst>
          </p:cNvPr>
          <p:cNvSpPr>
            <a:spLocks noChangeArrowheads="1"/>
          </p:cNvSpPr>
          <p:nvPr/>
        </p:nvSpPr>
        <p:spPr bwMode="auto">
          <a:xfrm>
            <a:off x="762000" y="3338513"/>
            <a:ext cx="457200" cy="931862"/>
          </a:xfrm>
          <a:prstGeom prst="curvedRightArrow">
            <a:avLst>
              <a:gd name="adj1" fmla="val 40764"/>
              <a:gd name="adj2" fmla="val 81528"/>
              <a:gd name="adj3" fmla="val 33333"/>
            </a:avLst>
          </a:prstGeom>
          <a:solidFill>
            <a:srgbClr val="C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68980" name="AutoShape 20">
            <a:extLst>
              <a:ext uri="{FF2B5EF4-FFF2-40B4-BE49-F238E27FC236}">
                <a16:creationId xmlns:a16="http://schemas.microsoft.com/office/drawing/2014/main" id="{08FE77ED-D4A9-46EB-814E-01210265A1A2}"/>
              </a:ext>
            </a:extLst>
          </p:cNvPr>
          <p:cNvSpPr>
            <a:spLocks noChangeArrowheads="1"/>
          </p:cNvSpPr>
          <p:nvPr/>
        </p:nvSpPr>
        <p:spPr bwMode="auto">
          <a:xfrm>
            <a:off x="5854700" y="4395788"/>
            <a:ext cx="823913" cy="508000"/>
          </a:xfrm>
          <a:prstGeom prst="roundRect">
            <a:avLst>
              <a:gd name="adj" fmla="val 16667"/>
            </a:avLst>
          </a:prstGeom>
          <a:solidFill>
            <a:srgbClr val="CCE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fr-FR" sz="2400" b="1"/>
              <a:t>FFA</a:t>
            </a:r>
          </a:p>
        </p:txBody>
      </p:sp>
      <p:pic>
        <p:nvPicPr>
          <p:cNvPr id="169011" name="Picture 51">
            <a:extLst>
              <a:ext uri="{FF2B5EF4-FFF2-40B4-BE49-F238E27FC236}">
                <a16:creationId xmlns:a16="http://schemas.microsoft.com/office/drawing/2014/main" id="{825083BF-BFB8-468D-883D-4C0C825E3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050" y="2393950"/>
            <a:ext cx="1660525"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012" name="Picture 52">
            <a:extLst>
              <a:ext uri="{FF2B5EF4-FFF2-40B4-BE49-F238E27FC236}">
                <a16:creationId xmlns:a16="http://schemas.microsoft.com/office/drawing/2014/main" id="{910F605C-7CF0-4A15-881A-331325737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393950"/>
            <a:ext cx="162242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015" name="Picture 55">
            <a:extLst>
              <a:ext uri="{FF2B5EF4-FFF2-40B4-BE49-F238E27FC236}">
                <a16:creationId xmlns:a16="http://schemas.microsoft.com/office/drawing/2014/main" id="{9E0E79D5-EF43-4690-8753-6628E06628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908050"/>
            <a:ext cx="1597025"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028" name="Picture 68">
            <a:extLst>
              <a:ext uri="{FF2B5EF4-FFF2-40B4-BE49-F238E27FC236}">
                <a16:creationId xmlns:a16="http://schemas.microsoft.com/office/drawing/2014/main" id="{FB122426-4A6C-4D13-BC82-C13D3CAA26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2375" y="3921125"/>
            <a:ext cx="139541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9032" name="Group 72">
            <a:extLst>
              <a:ext uri="{FF2B5EF4-FFF2-40B4-BE49-F238E27FC236}">
                <a16:creationId xmlns:a16="http://schemas.microsoft.com/office/drawing/2014/main" id="{5CCC7F54-F06C-45C9-BFFC-31441D909246}"/>
              </a:ext>
            </a:extLst>
          </p:cNvPr>
          <p:cNvGrpSpPr>
            <a:grpSpLocks/>
          </p:cNvGrpSpPr>
          <p:nvPr/>
        </p:nvGrpSpPr>
        <p:grpSpPr bwMode="auto">
          <a:xfrm>
            <a:off x="3581400" y="1447800"/>
            <a:ext cx="2025650" cy="811213"/>
            <a:chOff x="2341" y="714"/>
            <a:chExt cx="1276" cy="511"/>
          </a:xfrm>
        </p:grpSpPr>
        <p:sp>
          <p:nvSpPr>
            <p:cNvPr id="169030" name="Rectangle 70">
              <a:extLst>
                <a:ext uri="{FF2B5EF4-FFF2-40B4-BE49-F238E27FC236}">
                  <a16:creationId xmlns:a16="http://schemas.microsoft.com/office/drawing/2014/main" id="{F9CD097E-F804-43BC-98FB-6394C17C616F}"/>
                </a:ext>
              </a:extLst>
            </p:cNvPr>
            <p:cNvSpPr>
              <a:spLocks noChangeArrowheads="1"/>
            </p:cNvSpPr>
            <p:nvPr/>
          </p:nvSpPr>
          <p:spPr bwMode="auto">
            <a:xfrm>
              <a:off x="2455" y="714"/>
              <a:ext cx="1162" cy="5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sz="1600" b="1"/>
                <a:t>Direct Oxidation </a:t>
              </a:r>
            </a:p>
            <a:p>
              <a:pPr algn="ctr"/>
              <a:r>
                <a:rPr lang="en-US" altLang="fr-FR" sz="1600" b="1"/>
                <a:t>CO</a:t>
              </a:r>
              <a:r>
                <a:rPr lang="en-US" altLang="fr-FR" sz="1600" b="1" baseline="-25000"/>
                <a:t>2</a:t>
              </a:r>
              <a:r>
                <a:rPr lang="en-US" altLang="fr-FR" sz="1600" b="1"/>
                <a:t> + H</a:t>
              </a:r>
              <a:r>
                <a:rPr lang="en-US" altLang="fr-FR" sz="1600" b="1" baseline="-25000"/>
                <a:t>2</a:t>
              </a:r>
              <a:r>
                <a:rPr lang="en-US" altLang="fr-FR" sz="1600" b="1"/>
                <a:t>O</a:t>
              </a:r>
            </a:p>
            <a:p>
              <a:pPr algn="ctr"/>
              <a:r>
                <a:rPr lang="en-US" altLang="fr-FR" sz="1400" b="1"/>
                <a:t>(20-70 gm)</a:t>
              </a:r>
            </a:p>
          </p:txBody>
        </p:sp>
        <p:sp>
          <p:nvSpPr>
            <p:cNvPr id="169031" name="Rectangle 71">
              <a:extLst>
                <a:ext uri="{FF2B5EF4-FFF2-40B4-BE49-F238E27FC236}">
                  <a16:creationId xmlns:a16="http://schemas.microsoft.com/office/drawing/2014/main" id="{6CCABBAA-6084-4ED6-BE26-EAD2A7E4CD27}"/>
                </a:ext>
              </a:extLst>
            </p:cNvPr>
            <p:cNvSpPr>
              <a:spLocks noChangeArrowheads="1"/>
            </p:cNvSpPr>
            <p:nvPr/>
          </p:nvSpPr>
          <p:spPr bwMode="auto">
            <a:xfrm>
              <a:off x="2341" y="714"/>
              <a:ext cx="121" cy="51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69033" name="Group 73">
            <a:extLst>
              <a:ext uri="{FF2B5EF4-FFF2-40B4-BE49-F238E27FC236}">
                <a16:creationId xmlns:a16="http://schemas.microsoft.com/office/drawing/2014/main" id="{5CAAAF41-BD91-4016-85F9-12B600CB095B}"/>
              </a:ext>
            </a:extLst>
          </p:cNvPr>
          <p:cNvGrpSpPr>
            <a:grpSpLocks/>
          </p:cNvGrpSpPr>
          <p:nvPr/>
        </p:nvGrpSpPr>
        <p:grpSpPr bwMode="auto">
          <a:xfrm>
            <a:off x="3581400" y="5318125"/>
            <a:ext cx="2025650" cy="811213"/>
            <a:chOff x="2341" y="714"/>
            <a:chExt cx="1276" cy="511"/>
          </a:xfrm>
        </p:grpSpPr>
        <p:sp>
          <p:nvSpPr>
            <p:cNvPr id="169034" name="Rectangle 74">
              <a:extLst>
                <a:ext uri="{FF2B5EF4-FFF2-40B4-BE49-F238E27FC236}">
                  <a16:creationId xmlns:a16="http://schemas.microsoft.com/office/drawing/2014/main" id="{0722DD72-6924-4C65-B206-C3D668C2810A}"/>
                </a:ext>
              </a:extLst>
            </p:cNvPr>
            <p:cNvSpPr>
              <a:spLocks noChangeArrowheads="1"/>
            </p:cNvSpPr>
            <p:nvPr/>
          </p:nvSpPr>
          <p:spPr bwMode="auto">
            <a:xfrm>
              <a:off x="2455" y="714"/>
              <a:ext cx="1162" cy="5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fr-FR" b="1"/>
                <a:t>Adipose tissue</a:t>
              </a:r>
            </a:p>
            <a:p>
              <a:pPr algn="ctr"/>
              <a:r>
                <a:rPr lang="en-US" altLang="fr-FR" b="1"/>
                <a:t>(30-80 gm)</a:t>
              </a:r>
            </a:p>
          </p:txBody>
        </p:sp>
        <p:sp>
          <p:nvSpPr>
            <p:cNvPr id="169035" name="Rectangle 75">
              <a:extLst>
                <a:ext uri="{FF2B5EF4-FFF2-40B4-BE49-F238E27FC236}">
                  <a16:creationId xmlns:a16="http://schemas.microsoft.com/office/drawing/2014/main" id="{BD93FEB0-24EC-404A-9282-49F332AB364E}"/>
                </a:ext>
              </a:extLst>
            </p:cNvPr>
            <p:cNvSpPr>
              <a:spLocks noChangeArrowheads="1"/>
            </p:cNvSpPr>
            <p:nvPr/>
          </p:nvSpPr>
          <p:spPr bwMode="auto">
            <a:xfrm>
              <a:off x="2341" y="714"/>
              <a:ext cx="121" cy="51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69044" name="Rectangle 84">
            <a:extLst>
              <a:ext uri="{FF2B5EF4-FFF2-40B4-BE49-F238E27FC236}">
                <a16:creationId xmlns:a16="http://schemas.microsoft.com/office/drawing/2014/main" id="{54922912-D7A5-4111-9532-8C50175D465B}"/>
              </a:ext>
            </a:extLst>
          </p:cNvPr>
          <p:cNvSpPr>
            <a:spLocks noChangeArrowheads="1"/>
          </p:cNvSpPr>
          <p:nvPr/>
        </p:nvSpPr>
        <p:spPr bwMode="auto">
          <a:xfrm>
            <a:off x="250825" y="5408613"/>
            <a:ext cx="2224088" cy="576262"/>
          </a:xfrm>
          <a:prstGeom prst="rect">
            <a:avLst/>
          </a:prstGeom>
          <a:solidFill>
            <a:schemeClr val="accent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fr-FR" sz="1600" i="1"/>
              <a:t>FFA: free fatty acids</a:t>
            </a:r>
          </a:p>
          <a:p>
            <a:r>
              <a:rPr lang="fr-FR" altLang="fr-FR" sz="1600" i="1"/>
              <a:t>TG: triglycerides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9015"/>
                                        </p:tgtEl>
                                        <p:attrNameLst>
                                          <p:attrName>style.visibility</p:attrName>
                                        </p:attrNameLst>
                                      </p:cBhvr>
                                      <p:to>
                                        <p:strVal val="visible"/>
                                      </p:to>
                                    </p:set>
                                    <p:anim calcmode="lin" valueType="num">
                                      <p:cBhvr additive="base">
                                        <p:cTn id="7" dur="500" fill="hold"/>
                                        <p:tgtEl>
                                          <p:spTgt spid="169015"/>
                                        </p:tgtEl>
                                        <p:attrNameLst>
                                          <p:attrName>ppt_x</p:attrName>
                                        </p:attrNameLst>
                                      </p:cBhvr>
                                      <p:tavLst>
                                        <p:tav tm="0">
                                          <p:val>
                                            <p:strVal val="0-#ppt_w/2"/>
                                          </p:val>
                                        </p:tav>
                                        <p:tav tm="100000">
                                          <p:val>
                                            <p:strVal val="#ppt_x"/>
                                          </p:val>
                                        </p:tav>
                                      </p:tavLst>
                                    </p:anim>
                                    <p:anim calcmode="lin" valueType="num">
                                      <p:cBhvr additive="base">
                                        <p:cTn id="8" dur="500" fill="hold"/>
                                        <p:tgtEl>
                                          <p:spTgt spid="1690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8975"/>
                                        </p:tgtEl>
                                        <p:attrNameLst>
                                          <p:attrName>style.visibility</p:attrName>
                                        </p:attrNameLst>
                                      </p:cBhvr>
                                      <p:to>
                                        <p:strVal val="visible"/>
                                      </p:to>
                                    </p:set>
                                    <p:animEffect transition="in" filter="wipe(up)">
                                      <p:cBhvr>
                                        <p:cTn id="13" dur="500"/>
                                        <p:tgtEl>
                                          <p:spTgt spid="168975"/>
                                        </p:tgtEl>
                                      </p:cBhvr>
                                    </p:animEffect>
                                  </p:childTnLst>
                                </p:cTn>
                              </p:par>
                              <p:par>
                                <p:cTn id="14" presetID="22" presetClass="entr" presetSubtype="1" fill="hold" nodeType="withEffect">
                                  <p:stCondLst>
                                    <p:cond delay="0"/>
                                  </p:stCondLst>
                                  <p:childTnLst>
                                    <p:set>
                                      <p:cBhvr>
                                        <p:cTn id="15" dur="1" fill="hold">
                                          <p:stCondLst>
                                            <p:cond delay="0"/>
                                          </p:stCondLst>
                                        </p:cTn>
                                        <p:tgtEl>
                                          <p:spTgt spid="168977"/>
                                        </p:tgtEl>
                                        <p:attrNameLst>
                                          <p:attrName>style.visibility</p:attrName>
                                        </p:attrNameLst>
                                      </p:cBhvr>
                                      <p:to>
                                        <p:strVal val="visible"/>
                                      </p:to>
                                    </p:set>
                                    <p:animEffect transition="in" filter="wipe(up)">
                                      <p:cBhvr>
                                        <p:cTn id="16" dur="500"/>
                                        <p:tgtEl>
                                          <p:spTgt spid="16897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8976"/>
                                        </p:tgtEl>
                                        <p:attrNameLst>
                                          <p:attrName>style.visibility</p:attrName>
                                        </p:attrNameLst>
                                      </p:cBhvr>
                                      <p:to>
                                        <p:strVal val="visible"/>
                                      </p:to>
                                    </p:set>
                                    <p:animEffect transition="in" filter="wipe(up)">
                                      <p:cBhvr>
                                        <p:cTn id="19" dur="500"/>
                                        <p:tgtEl>
                                          <p:spTgt spid="1689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69012"/>
                                        </p:tgtEl>
                                        <p:attrNameLst>
                                          <p:attrName>style.visibility</p:attrName>
                                        </p:attrNameLst>
                                      </p:cBhvr>
                                      <p:to>
                                        <p:strVal val="visible"/>
                                      </p:to>
                                    </p:set>
                                    <p:animEffect transition="in" filter="wipe(left)">
                                      <p:cBhvr>
                                        <p:cTn id="24" dur="500"/>
                                        <p:tgtEl>
                                          <p:spTgt spid="169012"/>
                                        </p:tgtEl>
                                      </p:cBhvr>
                                    </p:animEffect>
                                  </p:childTnLst>
                                </p:cTn>
                              </p:par>
                              <p:par>
                                <p:cTn id="25" presetID="22" presetClass="entr" presetSubtype="8" fill="hold" nodeType="withEffect">
                                  <p:stCondLst>
                                    <p:cond delay="0"/>
                                  </p:stCondLst>
                                  <p:childTnLst>
                                    <p:set>
                                      <p:cBhvr>
                                        <p:cTn id="26" dur="1" fill="hold">
                                          <p:stCondLst>
                                            <p:cond delay="0"/>
                                          </p:stCondLst>
                                        </p:cTn>
                                        <p:tgtEl>
                                          <p:spTgt spid="169028"/>
                                        </p:tgtEl>
                                        <p:attrNameLst>
                                          <p:attrName>style.visibility</p:attrName>
                                        </p:attrNameLst>
                                      </p:cBhvr>
                                      <p:to>
                                        <p:strVal val="visible"/>
                                      </p:to>
                                    </p:set>
                                    <p:animEffect transition="in" filter="wipe(left)">
                                      <p:cBhvr>
                                        <p:cTn id="27" dur="500"/>
                                        <p:tgtEl>
                                          <p:spTgt spid="169028"/>
                                        </p:tgtEl>
                                      </p:cBhvr>
                                    </p:animEffect>
                                  </p:childTnLst>
                                </p:cTn>
                              </p:par>
                              <p:par>
                                <p:cTn id="28" presetID="22" presetClass="entr" presetSubtype="8" fill="hold" nodeType="withEffect">
                                  <p:stCondLst>
                                    <p:cond delay="0"/>
                                  </p:stCondLst>
                                  <p:childTnLst>
                                    <p:set>
                                      <p:cBhvr>
                                        <p:cTn id="29" dur="1" fill="hold">
                                          <p:stCondLst>
                                            <p:cond delay="0"/>
                                          </p:stCondLst>
                                        </p:cTn>
                                        <p:tgtEl>
                                          <p:spTgt spid="169032"/>
                                        </p:tgtEl>
                                        <p:attrNameLst>
                                          <p:attrName>style.visibility</p:attrName>
                                        </p:attrNameLst>
                                      </p:cBhvr>
                                      <p:to>
                                        <p:strVal val="visible"/>
                                      </p:to>
                                    </p:set>
                                    <p:animEffect transition="in" filter="wipe(left)">
                                      <p:cBhvr>
                                        <p:cTn id="30" dur="500"/>
                                        <p:tgtEl>
                                          <p:spTgt spid="169032"/>
                                        </p:tgtEl>
                                      </p:cBhvr>
                                    </p:animEffect>
                                  </p:childTnLst>
                                </p:cTn>
                              </p:par>
                              <p:par>
                                <p:cTn id="31" presetID="22" presetClass="entr" presetSubtype="8" fill="hold" nodeType="withEffect">
                                  <p:stCondLst>
                                    <p:cond delay="0"/>
                                  </p:stCondLst>
                                  <p:childTnLst>
                                    <p:set>
                                      <p:cBhvr>
                                        <p:cTn id="32" dur="1" fill="hold">
                                          <p:stCondLst>
                                            <p:cond delay="0"/>
                                          </p:stCondLst>
                                        </p:cTn>
                                        <p:tgtEl>
                                          <p:spTgt spid="169033"/>
                                        </p:tgtEl>
                                        <p:attrNameLst>
                                          <p:attrName>style.visibility</p:attrName>
                                        </p:attrNameLst>
                                      </p:cBhvr>
                                      <p:to>
                                        <p:strVal val="visible"/>
                                      </p:to>
                                    </p:set>
                                    <p:animEffect transition="in" filter="wipe(left)">
                                      <p:cBhvr>
                                        <p:cTn id="33" dur="500"/>
                                        <p:tgtEl>
                                          <p:spTgt spid="1690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69011"/>
                                        </p:tgtEl>
                                        <p:attrNameLst>
                                          <p:attrName>style.visibility</p:attrName>
                                        </p:attrNameLst>
                                      </p:cBhvr>
                                      <p:to>
                                        <p:strVal val="visible"/>
                                      </p:to>
                                    </p:set>
                                    <p:animEffect transition="in" filter="wipe(left)">
                                      <p:cBhvr>
                                        <p:cTn id="38" dur="500"/>
                                        <p:tgtEl>
                                          <p:spTgt spid="1690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8980"/>
                                        </p:tgtEl>
                                        <p:attrNameLst>
                                          <p:attrName>style.visibility</p:attrName>
                                        </p:attrNameLst>
                                      </p:cBhvr>
                                      <p:to>
                                        <p:strVal val="visible"/>
                                      </p:to>
                                    </p:set>
                                    <p:animEffect transition="in" filter="wipe(left)">
                                      <p:cBhvr>
                                        <p:cTn id="41" dur="500"/>
                                        <p:tgtEl>
                                          <p:spTgt spid="1689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68971"/>
                                        </p:tgtEl>
                                        <p:attrNameLst>
                                          <p:attrName>style.visibility</p:attrName>
                                        </p:attrNameLst>
                                      </p:cBhvr>
                                      <p:to>
                                        <p:strVal val="visible"/>
                                      </p:to>
                                    </p:set>
                                    <p:animEffect transition="in" filter="wipe(left)">
                                      <p:cBhvr>
                                        <p:cTn id="46" dur="500"/>
                                        <p:tgtEl>
                                          <p:spTgt spid="16897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8970"/>
                                        </p:tgtEl>
                                        <p:attrNameLst>
                                          <p:attrName>style.visibility</p:attrName>
                                        </p:attrNameLst>
                                      </p:cBhvr>
                                      <p:to>
                                        <p:strVal val="visible"/>
                                      </p:to>
                                    </p:set>
                                    <p:animEffect transition="in" filter="wipe(left)">
                                      <p:cBhvr>
                                        <p:cTn id="49" dur="500"/>
                                        <p:tgtEl>
                                          <p:spTgt spid="16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0" grpId="0" animBg="1"/>
      <p:bldP spid="168975" grpId="0" animBg="1"/>
      <p:bldP spid="168976" grpId="0" animBg="1"/>
      <p:bldP spid="1689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33" name="Freeform 61">
            <a:extLst>
              <a:ext uri="{FF2B5EF4-FFF2-40B4-BE49-F238E27FC236}">
                <a16:creationId xmlns:a16="http://schemas.microsoft.com/office/drawing/2014/main" id="{02986D07-5C8B-47C4-847F-299212908DD9}"/>
              </a:ext>
            </a:extLst>
          </p:cNvPr>
          <p:cNvSpPr>
            <a:spLocks/>
          </p:cNvSpPr>
          <p:nvPr/>
        </p:nvSpPr>
        <p:spPr bwMode="auto">
          <a:xfrm>
            <a:off x="320675" y="1223963"/>
            <a:ext cx="8482013" cy="4681537"/>
          </a:xfrm>
          <a:custGeom>
            <a:avLst/>
            <a:gdLst>
              <a:gd name="T0" fmla="*/ 2310 w 5343"/>
              <a:gd name="T1" fmla="*/ 0 h 2949"/>
              <a:gd name="T2" fmla="*/ 949 w 5343"/>
              <a:gd name="T3" fmla="*/ 0 h 2949"/>
              <a:gd name="T4" fmla="*/ 0 w 5343"/>
              <a:gd name="T5" fmla="*/ 1644 h 2949"/>
              <a:gd name="T6" fmla="*/ 0 w 5343"/>
              <a:gd name="T7" fmla="*/ 2949 h 2949"/>
              <a:gd name="T8" fmla="*/ 5343 w 5343"/>
              <a:gd name="T9" fmla="*/ 2949 h 2949"/>
              <a:gd name="T10" fmla="*/ 5343 w 5343"/>
              <a:gd name="T11" fmla="*/ 0 h 2949"/>
              <a:gd name="T12" fmla="*/ 2310 w 5343"/>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5343" h="2949">
                <a:moveTo>
                  <a:pt x="2310" y="0"/>
                </a:moveTo>
                <a:lnTo>
                  <a:pt x="949" y="0"/>
                </a:lnTo>
                <a:lnTo>
                  <a:pt x="0" y="1644"/>
                </a:lnTo>
                <a:lnTo>
                  <a:pt x="0" y="2949"/>
                </a:lnTo>
                <a:lnTo>
                  <a:pt x="5343" y="2949"/>
                </a:lnTo>
                <a:lnTo>
                  <a:pt x="5343" y="0"/>
                </a:lnTo>
                <a:lnTo>
                  <a:pt x="2310" y="0"/>
                </a:lnTo>
                <a:close/>
              </a:path>
            </a:pathLst>
          </a:custGeom>
          <a:solidFill>
            <a:schemeClr val="bg1">
              <a:alpha val="50000"/>
            </a:schemeClr>
          </a:solidFill>
          <a:ln w="28575" cmpd="sng">
            <a:solidFill>
              <a:srgbClr val="C8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56700" name="Rectangle 28">
            <a:extLst>
              <a:ext uri="{FF2B5EF4-FFF2-40B4-BE49-F238E27FC236}">
                <a16:creationId xmlns:a16="http://schemas.microsoft.com/office/drawing/2014/main" id="{C0F2B684-F2B0-4271-97F4-7297E0F0EC7A}"/>
              </a:ext>
            </a:extLst>
          </p:cNvPr>
          <p:cNvSpPr>
            <a:spLocks noGrp="1" noChangeArrowheads="1"/>
          </p:cNvSpPr>
          <p:nvPr>
            <p:ph type="title"/>
          </p:nvPr>
        </p:nvSpPr>
        <p:spPr/>
        <p:txBody>
          <a:bodyPr/>
          <a:lstStyle/>
          <a:p>
            <a:r>
              <a:rPr lang="fr-CA" altLang="fr-FR">
                <a:solidFill>
                  <a:schemeClr val="tx1"/>
                </a:solidFill>
              </a:rPr>
              <a:t>Adipose Physiology</a:t>
            </a:r>
            <a:endParaRPr lang="fr-CA" altLang="fr-FR"/>
          </a:p>
        </p:txBody>
      </p:sp>
      <p:sp>
        <p:nvSpPr>
          <p:cNvPr id="156689" name="Text Box 17">
            <a:extLst>
              <a:ext uri="{FF2B5EF4-FFF2-40B4-BE49-F238E27FC236}">
                <a16:creationId xmlns:a16="http://schemas.microsoft.com/office/drawing/2014/main" id="{1E97108E-983F-4EC4-80E4-696C7AE11217}"/>
              </a:ext>
            </a:extLst>
          </p:cNvPr>
          <p:cNvSpPr txBox="1">
            <a:spLocks noChangeArrowheads="1"/>
          </p:cNvSpPr>
          <p:nvPr/>
        </p:nvSpPr>
        <p:spPr bwMode="auto">
          <a:xfrm>
            <a:off x="3689350" y="12144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2400" b="1"/>
              <a:t>Insulin</a:t>
            </a:r>
          </a:p>
        </p:txBody>
      </p:sp>
      <p:sp>
        <p:nvSpPr>
          <p:cNvPr id="156690" name="Line 18">
            <a:extLst>
              <a:ext uri="{FF2B5EF4-FFF2-40B4-BE49-F238E27FC236}">
                <a16:creationId xmlns:a16="http://schemas.microsoft.com/office/drawing/2014/main" id="{AE6F6791-0F18-4AC2-B629-13BCAF2F8301}"/>
              </a:ext>
            </a:extLst>
          </p:cNvPr>
          <p:cNvSpPr>
            <a:spLocks noChangeShapeType="1"/>
          </p:cNvSpPr>
          <p:nvPr/>
        </p:nvSpPr>
        <p:spPr bwMode="auto">
          <a:xfrm>
            <a:off x="4410075" y="1709738"/>
            <a:ext cx="0" cy="1223962"/>
          </a:xfrm>
          <a:prstGeom prst="line">
            <a:avLst/>
          </a:prstGeom>
          <a:noFill/>
          <a:ln w="571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156731" name="Group 59">
            <a:extLst>
              <a:ext uri="{FF2B5EF4-FFF2-40B4-BE49-F238E27FC236}">
                <a16:creationId xmlns:a16="http://schemas.microsoft.com/office/drawing/2014/main" id="{45A63FC8-61F5-4AB5-B12E-F1B3A8AD36FC}"/>
              </a:ext>
            </a:extLst>
          </p:cNvPr>
          <p:cNvGrpSpPr>
            <a:grpSpLocks/>
          </p:cNvGrpSpPr>
          <p:nvPr/>
        </p:nvGrpSpPr>
        <p:grpSpPr bwMode="auto">
          <a:xfrm>
            <a:off x="1825625" y="4554538"/>
            <a:ext cx="2195513" cy="539750"/>
            <a:chOff x="760" y="2869"/>
            <a:chExt cx="1383" cy="340"/>
          </a:xfrm>
        </p:grpSpPr>
        <p:sp>
          <p:nvSpPr>
            <p:cNvPr id="156695" name="Rectangle 23">
              <a:extLst>
                <a:ext uri="{FF2B5EF4-FFF2-40B4-BE49-F238E27FC236}">
                  <a16:creationId xmlns:a16="http://schemas.microsoft.com/office/drawing/2014/main" id="{F1AAF855-2F7F-4A34-9891-BF629BC85398}"/>
                </a:ext>
              </a:extLst>
            </p:cNvPr>
            <p:cNvSpPr>
              <a:spLocks noChangeArrowheads="1"/>
            </p:cNvSpPr>
            <p:nvPr/>
          </p:nvSpPr>
          <p:spPr bwMode="auto">
            <a:xfrm>
              <a:off x="859" y="2869"/>
              <a:ext cx="1284" cy="3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800" b="1"/>
                <a:t>Adipocyte</a:t>
              </a:r>
            </a:p>
          </p:txBody>
        </p:sp>
        <p:sp>
          <p:nvSpPr>
            <p:cNvPr id="156694" name="Rectangle 22">
              <a:extLst>
                <a:ext uri="{FF2B5EF4-FFF2-40B4-BE49-F238E27FC236}">
                  <a16:creationId xmlns:a16="http://schemas.microsoft.com/office/drawing/2014/main" id="{D2F711AE-2E70-464F-8B54-E43E3A261BBB}"/>
                </a:ext>
              </a:extLst>
            </p:cNvPr>
            <p:cNvSpPr>
              <a:spLocks noChangeArrowheads="1"/>
            </p:cNvSpPr>
            <p:nvPr/>
          </p:nvSpPr>
          <p:spPr bwMode="auto">
            <a:xfrm>
              <a:off x="760" y="2869"/>
              <a:ext cx="99" cy="340"/>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56698" name="Text Box 26">
            <a:extLst>
              <a:ext uri="{FF2B5EF4-FFF2-40B4-BE49-F238E27FC236}">
                <a16:creationId xmlns:a16="http://schemas.microsoft.com/office/drawing/2014/main" id="{A681592C-9064-4F9A-9143-38FBF46F60F2}"/>
              </a:ext>
            </a:extLst>
          </p:cNvPr>
          <p:cNvSpPr txBox="1">
            <a:spLocks noChangeArrowheads="1"/>
          </p:cNvSpPr>
          <p:nvPr/>
        </p:nvSpPr>
        <p:spPr bwMode="auto">
          <a:xfrm>
            <a:off x="1674813" y="2767013"/>
            <a:ext cx="2317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A" altLang="fr-FR" sz="2700" b="1"/>
              <a:t>Triglycerides</a:t>
            </a:r>
          </a:p>
        </p:txBody>
      </p:sp>
      <p:grpSp>
        <p:nvGrpSpPr>
          <p:cNvPr id="156703" name="Group 31">
            <a:extLst>
              <a:ext uri="{FF2B5EF4-FFF2-40B4-BE49-F238E27FC236}">
                <a16:creationId xmlns:a16="http://schemas.microsoft.com/office/drawing/2014/main" id="{3EF2EDD3-AA68-486E-8519-F14B30F8FA7A}"/>
              </a:ext>
            </a:extLst>
          </p:cNvPr>
          <p:cNvGrpSpPr>
            <a:grpSpLocks/>
          </p:cNvGrpSpPr>
          <p:nvPr/>
        </p:nvGrpSpPr>
        <p:grpSpPr bwMode="auto">
          <a:xfrm>
            <a:off x="5607050" y="2033588"/>
            <a:ext cx="1844675" cy="720725"/>
            <a:chOff x="1202" y="3158"/>
            <a:chExt cx="862" cy="227"/>
          </a:xfrm>
        </p:grpSpPr>
        <p:sp>
          <p:nvSpPr>
            <p:cNvPr id="156704" name="Rectangle 32">
              <a:extLst>
                <a:ext uri="{FF2B5EF4-FFF2-40B4-BE49-F238E27FC236}">
                  <a16:creationId xmlns:a16="http://schemas.microsoft.com/office/drawing/2014/main" id="{409B9CF2-B2F3-4709-BE6F-812CBCB87748}"/>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400" b="1"/>
                <a:t>FFA</a:t>
              </a:r>
            </a:p>
          </p:txBody>
        </p:sp>
        <p:sp>
          <p:nvSpPr>
            <p:cNvPr id="156705" name="Rectangle 33">
              <a:extLst>
                <a:ext uri="{FF2B5EF4-FFF2-40B4-BE49-F238E27FC236}">
                  <a16:creationId xmlns:a16="http://schemas.microsoft.com/office/drawing/2014/main" id="{5E685955-C13C-4873-8F84-8CD001B37A2D}"/>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56709" name="Group 37">
            <a:extLst>
              <a:ext uri="{FF2B5EF4-FFF2-40B4-BE49-F238E27FC236}">
                <a16:creationId xmlns:a16="http://schemas.microsoft.com/office/drawing/2014/main" id="{A1ECC822-D562-43BE-B7C2-185D6F957F10}"/>
              </a:ext>
            </a:extLst>
          </p:cNvPr>
          <p:cNvGrpSpPr>
            <a:grpSpLocks/>
          </p:cNvGrpSpPr>
          <p:nvPr/>
        </p:nvGrpSpPr>
        <p:grpSpPr bwMode="auto">
          <a:xfrm>
            <a:off x="5607050" y="3384550"/>
            <a:ext cx="1844675" cy="720725"/>
            <a:chOff x="1202" y="3158"/>
            <a:chExt cx="862" cy="227"/>
          </a:xfrm>
        </p:grpSpPr>
        <p:sp>
          <p:nvSpPr>
            <p:cNvPr id="156710" name="Rectangle 38">
              <a:extLst>
                <a:ext uri="{FF2B5EF4-FFF2-40B4-BE49-F238E27FC236}">
                  <a16:creationId xmlns:a16="http://schemas.microsoft.com/office/drawing/2014/main" id="{975C4A17-7872-4834-80A4-1E564C9BC63B}"/>
                </a:ext>
              </a:extLst>
            </p:cNvPr>
            <p:cNvSpPr>
              <a:spLocks noChangeArrowheads="1"/>
            </p:cNvSpPr>
            <p:nvPr/>
          </p:nvSpPr>
          <p:spPr bwMode="auto">
            <a:xfrm>
              <a:off x="1247" y="3158"/>
              <a:ext cx="8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A" altLang="fr-FR" sz="2400" b="1"/>
                <a:t>Glycerol</a:t>
              </a:r>
            </a:p>
          </p:txBody>
        </p:sp>
        <p:sp>
          <p:nvSpPr>
            <p:cNvPr id="156711" name="Rectangle 39">
              <a:extLst>
                <a:ext uri="{FF2B5EF4-FFF2-40B4-BE49-F238E27FC236}">
                  <a16:creationId xmlns:a16="http://schemas.microsoft.com/office/drawing/2014/main" id="{99E165A6-EC1F-4FB0-90DF-D8950309A321}"/>
                </a:ext>
              </a:extLst>
            </p:cNvPr>
            <p:cNvSpPr>
              <a:spLocks noChangeArrowheads="1"/>
            </p:cNvSpPr>
            <p:nvPr/>
          </p:nvSpPr>
          <p:spPr bwMode="auto">
            <a:xfrm>
              <a:off x="1202" y="3158"/>
              <a:ext cx="90" cy="227"/>
            </a:xfrm>
            <a:prstGeom prst="rect">
              <a:avLst/>
            </a:prstGeom>
            <a:solidFill>
              <a:srgbClr val="B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56721" name="AutoShape 49">
            <a:extLst>
              <a:ext uri="{FF2B5EF4-FFF2-40B4-BE49-F238E27FC236}">
                <a16:creationId xmlns:a16="http://schemas.microsoft.com/office/drawing/2014/main" id="{428EDEE8-A717-468B-8E8B-5C94BD6F800A}"/>
              </a:ext>
            </a:extLst>
          </p:cNvPr>
          <p:cNvSpPr>
            <a:spLocks noChangeArrowheads="1"/>
          </p:cNvSpPr>
          <p:nvPr/>
        </p:nvSpPr>
        <p:spPr bwMode="auto">
          <a:xfrm>
            <a:off x="1511300" y="1752600"/>
            <a:ext cx="2655888" cy="2655888"/>
          </a:xfrm>
          <a:custGeom>
            <a:avLst/>
            <a:gdLst>
              <a:gd name="G0" fmla="+- 1859 0 0"/>
              <a:gd name="G1" fmla="+- 21600 0 1859"/>
              <a:gd name="G2" fmla="+- 21600 0 185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9" y="10800"/>
                </a:moveTo>
                <a:cubicBezTo>
                  <a:pt x="1859" y="15738"/>
                  <a:pt x="5862" y="19741"/>
                  <a:pt x="10800" y="19741"/>
                </a:cubicBezTo>
                <a:cubicBezTo>
                  <a:pt x="15738" y="19741"/>
                  <a:pt x="19741" y="15738"/>
                  <a:pt x="19741" y="10800"/>
                </a:cubicBezTo>
                <a:cubicBezTo>
                  <a:pt x="19741" y="5862"/>
                  <a:pt x="15738" y="1859"/>
                  <a:pt x="10800" y="1859"/>
                </a:cubicBezTo>
                <a:cubicBezTo>
                  <a:pt x="5862" y="1859"/>
                  <a:pt x="1859" y="5862"/>
                  <a:pt x="1859" y="10800"/>
                </a:cubicBezTo>
                <a:close/>
              </a:path>
            </a:pathLst>
          </a:custGeom>
          <a:solidFill>
            <a:srgbClr val="F0EA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nvGrpSpPr>
          <p:cNvPr id="156729" name="Group 57">
            <a:extLst>
              <a:ext uri="{FF2B5EF4-FFF2-40B4-BE49-F238E27FC236}">
                <a16:creationId xmlns:a16="http://schemas.microsoft.com/office/drawing/2014/main" id="{62FDEA90-DC55-4770-99A2-C7E9BA5CBCED}"/>
              </a:ext>
            </a:extLst>
          </p:cNvPr>
          <p:cNvGrpSpPr>
            <a:grpSpLocks/>
          </p:cNvGrpSpPr>
          <p:nvPr/>
        </p:nvGrpSpPr>
        <p:grpSpPr bwMode="auto">
          <a:xfrm>
            <a:off x="4121150" y="2619375"/>
            <a:ext cx="1484313" cy="1312863"/>
            <a:chOff x="2115" y="2098"/>
            <a:chExt cx="935" cy="827"/>
          </a:xfrm>
        </p:grpSpPr>
        <p:sp>
          <p:nvSpPr>
            <p:cNvPr id="156726" name="Rectangle 54">
              <a:extLst>
                <a:ext uri="{FF2B5EF4-FFF2-40B4-BE49-F238E27FC236}">
                  <a16:creationId xmlns:a16="http://schemas.microsoft.com/office/drawing/2014/main" id="{4E98A9B4-271B-4468-B336-93969189843E}"/>
                </a:ext>
              </a:extLst>
            </p:cNvPr>
            <p:cNvSpPr>
              <a:spLocks noChangeArrowheads="1"/>
            </p:cNvSpPr>
            <p:nvPr/>
          </p:nvSpPr>
          <p:spPr bwMode="auto">
            <a:xfrm>
              <a:off x="2115" y="2330"/>
              <a:ext cx="452" cy="114"/>
            </a:xfrm>
            <a:prstGeom prst="rect">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56727" name="AutoShape 55">
              <a:extLst>
                <a:ext uri="{FF2B5EF4-FFF2-40B4-BE49-F238E27FC236}">
                  <a16:creationId xmlns:a16="http://schemas.microsoft.com/office/drawing/2014/main" id="{3ACB21E5-215E-41E3-90B7-8761ABB2F97A}"/>
                </a:ext>
              </a:extLst>
            </p:cNvPr>
            <p:cNvSpPr>
              <a:spLocks noChangeArrowheads="1"/>
            </p:cNvSpPr>
            <p:nvPr/>
          </p:nvSpPr>
          <p:spPr bwMode="auto">
            <a:xfrm rot="-24300000">
              <a:off x="2398" y="2098"/>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56728" name="AutoShape 56">
              <a:extLst>
                <a:ext uri="{FF2B5EF4-FFF2-40B4-BE49-F238E27FC236}">
                  <a16:creationId xmlns:a16="http://schemas.microsoft.com/office/drawing/2014/main" id="{3724AE0C-8EB8-42D3-934C-B01F345C7C8D}"/>
                </a:ext>
              </a:extLst>
            </p:cNvPr>
            <p:cNvSpPr>
              <a:spLocks noChangeArrowheads="1"/>
            </p:cNvSpPr>
            <p:nvPr/>
          </p:nvSpPr>
          <p:spPr bwMode="auto">
            <a:xfrm rot="-18900000">
              <a:off x="2399" y="2499"/>
              <a:ext cx="652" cy="199"/>
            </a:xfrm>
            <a:prstGeom prst="rightArrow">
              <a:avLst>
                <a:gd name="adj1" fmla="val 50000"/>
                <a:gd name="adj2" fmla="val 81910"/>
              </a:avLst>
            </a:prstGeom>
            <a:solidFill>
              <a:srgbClr val="F0E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sp>
        <p:nvSpPr>
          <p:cNvPr id="156738" name="Rectangle 66">
            <a:extLst>
              <a:ext uri="{FF2B5EF4-FFF2-40B4-BE49-F238E27FC236}">
                <a16:creationId xmlns:a16="http://schemas.microsoft.com/office/drawing/2014/main" id="{6F9B1007-7FE7-49D9-9D0F-B2833008D472}"/>
              </a:ext>
            </a:extLst>
          </p:cNvPr>
          <p:cNvSpPr>
            <a:spLocks noChangeArrowheads="1"/>
          </p:cNvSpPr>
          <p:nvPr/>
        </p:nvSpPr>
        <p:spPr bwMode="auto">
          <a:xfrm>
            <a:off x="341313" y="5589588"/>
            <a:ext cx="2224087" cy="3048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600" i="1"/>
              <a:t>FFA: free fatty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89"/>
                                        </p:tgtEl>
                                        <p:attrNameLst>
                                          <p:attrName>style.visibility</p:attrName>
                                        </p:attrNameLst>
                                      </p:cBhvr>
                                      <p:to>
                                        <p:strVal val="visible"/>
                                      </p:to>
                                    </p:set>
                                    <p:anim calcmode="lin" valueType="num">
                                      <p:cBhvr additive="base">
                                        <p:cTn id="7" dur="1000" fill="hold"/>
                                        <p:tgtEl>
                                          <p:spTgt spid="156689"/>
                                        </p:tgtEl>
                                        <p:attrNameLst>
                                          <p:attrName>ppt_x</p:attrName>
                                        </p:attrNameLst>
                                      </p:cBhvr>
                                      <p:tavLst>
                                        <p:tav tm="0">
                                          <p:val>
                                            <p:strVal val="#ppt_x"/>
                                          </p:val>
                                        </p:tav>
                                        <p:tav tm="100000">
                                          <p:val>
                                            <p:strVal val="#ppt_x"/>
                                          </p:val>
                                        </p:tav>
                                      </p:tavLst>
                                    </p:anim>
                                    <p:anim calcmode="lin" valueType="num">
                                      <p:cBhvr additive="base">
                                        <p:cTn id="8" dur="1000" fill="hold"/>
                                        <p:tgtEl>
                                          <p:spTgt spid="15668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6690"/>
                                        </p:tgtEl>
                                        <p:attrNameLst>
                                          <p:attrName>style.visibility</p:attrName>
                                        </p:attrNameLst>
                                      </p:cBhvr>
                                      <p:to>
                                        <p:strVal val="visible"/>
                                      </p:to>
                                    </p:set>
                                    <p:anim calcmode="lin" valueType="num">
                                      <p:cBhvr additive="base">
                                        <p:cTn id="11" dur="1000" fill="hold"/>
                                        <p:tgtEl>
                                          <p:spTgt spid="156690"/>
                                        </p:tgtEl>
                                        <p:attrNameLst>
                                          <p:attrName>ppt_x</p:attrName>
                                        </p:attrNameLst>
                                      </p:cBhvr>
                                      <p:tavLst>
                                        <p:tav tm="0">
                                          <p:val>
                                            <p:strVal val="#ppt_x"/>
                                          </p:val>
                                        </p:tav>
                                        <p:tav tm="100000">
                                          <p:val>
                                            <p:strVal val="#ppt_x"/>
                                          </p:val>
                                        </p:tav>
                                      </p:tavLst>
                                    </p:anim>
                                    <p:anim calcmode="lin" valueType="num">
                                      <p:cBhvr additive="base">
                                        <p:cTn id="12" dur="1000" fill="hold"/>
                                        <p:tgtEl>
                                          <p:spTgt spid="1566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9" grpId="0"/>
    </p:bldLst>
  </p:timing>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3137</TotalTime>
  <Words>2409</Words>
  <Application>Microsoft Office PowerPoint</Application>
  <PresentationFormat>Affichage à l'écran (4:3)</PresentationFormat>
  <Paragraphs>355</Paragraphs>
  <Slides>41</Slides>
  <Notes>41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41</vt:i4>
      </vt:variant>
    </vt:vector>
  </HeadingPairs>
  <TitlesOfParts>
    <vt:vector size="50" baseType="lpstr">
      <vt:lpstr>Arial</vt:lpstr>
      <vt:lpstr>Wingdings</vt:lpstr>
      <vt:lpstr>Times New Roman</vt:lpstr>
      <vt:lpstr>Symbol</vt:lpstr>
      <vt:lpstr>Myriad Roman</vt:lpstr>
      <vt:lpstr>Conception personnalisée</vt:lpstr>
      <vt:lpstr>Graphique Microsoft Graph</vt:lpstr>
      <vt:lpstr>Microsoft Clip Gallery</vt:lpstr>
      <vt:lpstr>Microsoft Photo Editor 3.0 Photo</vt:lpstr>
      <vt:lpstr>Fatty Acid Metabolism in Humans</vt:lpstr>
      <vt:lpstr>Overview</vt:lpstr>
      <vt:lpstr>Fat and Lean Interactions</vt:lpstr>
      <vt:lpstr>Body Fat in Humans</vt:lpstr>
      <vt:lpstr>Regional Body Fat in Humans: Where Is It?</vt:lpstr>
      <vt:lpstr>Regional Body Fat in Humans: Where Is It?</vt:lpstr>
      <vt:lpstr>Fatty Acid Metabolism in Humans</vt:lpstr>
      <vt:lpstr>Fatty Acid Metabolism in Humans</vt:lpstr>
      <vt:lpstr>Adipose Physiology</vt:lpstr>
      <vt:lpstr>Adipose Physiology</vt:lpstr>
      <vt:lpstr>Adipose Physiology</vt:lpstr>
      <vt:lpstr>Adipose Physiology</vt:lpstr>
      <vt:lpstr>Energy Expenditure, Sex, and Free Fatty Acids (FFA)</vt:lpstr>
      <vt:lpstr>Energy Expenditure, Sex, and Free Fatty Acids (FFA)</vt:lpstr>
      <vt:lpstr>Experimental Design</vt:lpstr>
      <vt:lpstr>Resting Energy Expenditure vs. Free Fatty Acid Flux</vt:lpstr>
      <vt:lpstr>Intra-abdominal (Visceral) Fat Area vs. Residual Palmitate Flux</vt:lpstr>
      <vt:lpstr>Summary</vt:lpstr>
      <vt:lpstr>Relationship Between Body Composition and Physiological Consequences</vt:lpstr>
      <vt:lpstr>Body Fat Distribution and Free Fatty Acids (FFA)</vt:lpstr>
      <vt:lpstr>Intra-abdominal (Visceral) Fat and Upper Body Obesity</vt:lpstr>
      <vt:lpstr>Upper Body / Intra-abdominal (Visceral) Obesity and Insulin Resistance</vt:lpstr>
      <vt:lpstr>Body Fat Distribution and Free Fatty Acids (FFA)</vt:lpstr>
      <vt:lpstr>Regional Adipose Tissue Model</vt:lpstr>
      <vt:lpstr>Splanchnic Contribution to Basal Upper Body Adipose Tissue Free Fatty Acid Release</vt:lpstr>
      <vt:lpstr>Regional Free Fatty Acid Release During Meal Ingestion</vt:lpstr>
      <vt:lpstr>Regional Free Fatty Acid Release in Obese Nondiabetics and Obese Type 2 Diabetics</vt:lpstr>
      <vt:lpstr>Hepatic Free Fatty Acid (FFA) Delivery</vt:lpstr>
      <vt:lpstr>Summary</vt:lpstr>
      <vt:lpstr>Summary</vt:lpstr>
      <vt:lpstr>Conclusions</vt:lpstr>
      <vt:lpstr>Free Fatty Acids (FFA) and Pancreas</vt:lpstr>
      <vt:lpstr>Free Fatty Acids (FFA) and Dyslipidemia</vt:lpstr>
      <vt:lpstr>Free Fatty Acids (FFA) and Glucose Production</vt:lpstr>
      <vt:lpstr>Free Fatty Acids (FFA) and Muscle</vt:lpstr>
      <vt:lpstr>Free Fatty Acids (FFA) and Hypertension</vt:lpstr>
      <vt:lpstr>Summary</vt:lpstr>
      <vt:lpstr>Conclusion</vt:lpstr>
      <vt:lpstr>Adipose Tissue as Endocrine Cells</vt:lpstr>
      <vt:lpstr>Conclusions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Alain Cyr</dc:creator>
  <cp:lastModifiedBy>Isabelle Martineau</cp:lastModifiedBy>
  <cp:revision>70</cp:revision>
  <dcterms:created xsi:type="dcterms:W3CDTF">2007-08-27T23:55:38Z</dcterms:created>
  <dcterms:modified xsi:type="dcterms:W3CDTF">2022-11-30T13:27:49Z</dcterms:modified>
</cp:coreProperties>
</file>