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1"/>
  </p:notesMasterIdLst>
  <p:handoutMasterIdLst>
    <p:handoutMasterId r:id="rId22"/>
  </p:handoutMasterIdLst>
  <p:sldIdLst>
    <p:sldId id="262" r:id="rId2"/>
    <p:sldId id="270" r:id="rId3"/>
    <p:sldId id="282" r:id="rId4"/>
    <p:sldId id="281" r:id="rId5"/>
    <p:sldId id="280" r:id="rId6"/>
    <p:sldId id="279" r:id="rId7"/>
    <p:sldId id="278" r:id="rId8"/>
    <p:sldId id="277" r:id="rId9"/>
    <p:sldId id="275" r:id="rId10"/>
    <p:sldId id="274" r:id="rId11"/>
    <p:sldId id="273" r:id="rId12"/>
    <p:sldId id="272" r:id="rId13"/>
    <p:sldId id="297" r:id="rId14"/>
    <p:sldId id="304" r:id="rId15"/>
    <p:sldId id="308" r:id="rId16"/>
    <p:sldId id="306" r:id="rId17"/>
    <p:sldId id="307" r:id="rId18"/>
    <p:sldId id="305" r:id="rId19"/>
    <p:sldId id="310" r:id="rId20"/>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003366"/>
    <a:srgbClr val="A50021"/>
    <a:srgbClr val="CC0000"/>
    <a:srgbClr val="008000"/>
    <a:srgbClr val="333300"/>
    <a:srgbClr val="33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4" autoAdjust="0"/>
  </p:normalViewPr>
  <p:slideViewPr>
    <p:cSldViewPr>
      <p:cViewPr varScale="1">
        <p:scale>
          <a:sx n="105" d="100"/>
          <a:sy n="105" d="100"/>
        </p:scale>
        <p:origin x="17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840"/>
    </p:cViewPr>
  </p:sorterViewPr>
  <p:notesViewPr>
    <p:cSldViewPr>
      <p:cViewPr varScale="1">
        <p:scale>
          <a:sx n="83" d="100"/>
          <a:sy n="83" d="100"/>
        </p:scale>
        <p:origin x="-1992" y="-84"/>
      </p:cViewPr>
      <p:guideLst>
        <p:guide orient="horz" pos="2880"/>
        <p:guide pos="2160"/>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8338" name="Rectangle 2">
            <a:extLst>
              <a:ext uri="{FF2B5EF4-FFF2-40B4-BE49-F238E27FC236}">
                <a16:creationId xmlns:a16="http://schemas.microsoft.com/office/drawing/2014/main" id="{91B41B4A-D162-45CA-B935-A0B6B04ECA56}"/>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fr-FR" altLang="fr-FR"/>
          </a:p>
        </p:txBody>
      </p:sp>
      <p:sp>
        <p:nvSpPr>
          <p:cNvPr id="398339" name="Rectangle 3">
            <a:extLst>
              <a:ext uri="{FF2B5EF4-FFF2-40B4-BE49-F238E27FC236}">
                <a16:creationId xmlns:a16="http://schemas.microsoft.com/office/drawing/2014/main" id="{422179ED-3D7F-47F4-A6D4-2EE677EA58A1}"/>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fr-FR" altLang="fr-FR"/>
          </a:p>
        </p:txBody>
      </p:sp>
      <p:sp>
        <p:nvSpPr>
          <p:cNvPr id="398340" name="Rectangle 4">
            <a:extLst>
              <a:ext uri="{FF2B5EF4-FFF2-40B4-BE49-F238E27FC236}">
                <a16:creationId xmlns:a16="http://schemas.microsoft.com/office/drawing/2014/main" id="{5F5FCB9F-1F4A-49FF-99F9-1EDFB75EE5FE}"/>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fr-FR" altLang="fr-FR"/>
          </a:p>
        </p:txBody>
      </p:sp>
      <p:sp>
        <p:nvSpPr>
          <p:cNvPr id="398341" name="Rectangle 5">
            <a:extLst>
              <a:ext uri="{FF2B5EF4-FFF2-40B4-BE49-F238E27FC236}">
                <a16:creationId xmlns:a16="http://schemas.microsoft.com/office/drawing/2014/main" id="{A81C8F12-2CFD-4DB2-BD8A-861C38C9FD35}"/>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960F97C-3A7B-40AD-A2DD-FD5CF8A52352}"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a:extLst>
              <a:ext uri="{FF2B5EF4-FFF2-40B4-BE49-F238E27FC236}">
                <a16:creationId xmlns:a16="http://schemas.microsoft.com/office/drawing/2014/main" id="{E7BC84AB-A971-4492-B7CF-BE8313C1FD8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fr-CA" altLang="fr-FR"/>
          </a:p>
        </p:txBody>
      </p:sp>
      <p:sp>
        <p:nvSpPr>
          <p:cNvPr id="159747" name="Rectangle 3">
            <a:extLst>
              <a:ext uri="{FF2B5EF4-FFF2-40B4-BE49-F238E27FC236}">
                <a16:creationId xmlns:a16="http://schemas.microsoft.com/office/drawing/2014/main" id="{A25B48FD-E6D7-48BF-B2EE-7BB90E620474}"/>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fr-CA" altLang="fr-FR"/>
          </a:p>
        </p:txBody>
      </p:sp>
      <p:sp>
        <p:nvSpPr>
          <p:cNvPr id="159748" name="Rectangle 4">
            <a:extLst>
              <a:ext uri="{FF2B5EF4-FFF2-40B4-BE49-F238E27FC236}">
                <a16:creationId xmlns:a16="http://schemas.microsoft.com/office/drawing/2014/main" id="{07F06283-E6F6-4399-89CE-83A5EAD3B485}"/>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9749" name="Rectangle 5">
            <a:extLst>
              <a:ext uri="{FF2B5EF4-FFF2-40B4-BE49-F238E27FC236}">
                <a16:creationId xmlns:a16="http://schemas.microsoft.com/office/drawing/2014/main" id="{C1F24BC3-C64C-4FC2-8921-4E6628A82B16}"/>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CA" altLang="fr-FR"/>
              <a:t>Cliquez pour modifier les styles du texte du masque</a:t>
            </a:r>
          </a:p>
          <a:p>
            <a:pPr lvl="1"/>
            <a:r>
              <a:rPr lang="fr-CA" altLang="fr-FR"/>
              <a:t>Deuxième niveau</a:t>
            </a:r>
          </a:p>
          <a:p>
            <a:pPr lvl="2"/>
            <a:r>
              <a:rPr lang="fr-CA" altLang="fr-FR"/>
              <a:t>Troisième niveau</a:t>
            </a:r>
          </a:p>
          <a:p>
            <a:pPr lvl="3"/>
            <a:r>
              <a:rPr lang="fr-CA" altLang="fr-FR"/>
              <a:t>Quatrième niveau</a:t>
            </a:r>
          </a:p>
          <a:p>
            <a:pPr lvl="4"/>
            <a:r>
              <a:rPr lang="fr-CA" altLang="fr-FR"/>
              <a:t>Cinquième niveau</a:t>
            </a:r>
          </a:p>
        </p:txBody>
      </p:sp>
      <p:sp>
        <p:nvSpPr>
          <p:cNvPr id="159750" name="Rectangle 6">
            <a:extLst>
              <a:ext uri="{FF2B5EF4-FFF2-40B4-BE49-F238E27FC236}">
                <a16:creationId xmlns:a16="http://schemas.microsoft.com/office/drawing/2014/main" id="{BA5EC08D-15EE-48F3-AE0D-544E01B0B4F6}"/>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fr-CA" altLang="fr-FR"/>
          </a:p>
        </p:txBody>
      </p:sp>
      <p:sp>
        <p:nvSpPr>
          <p:cNvPr id="159751" name="Rectangle 7">
            <a:extLst>
              <a:ext uri="{FF2B5EF4-FFF2-40B4-BE49-F238E27FC236}">
                <a16:creationId xmlns:a16="http://schemas.microsoft.com/office/drawing/2014/main" id="{A8CA5814-B604-42FF-BF9A-CCE3EF38A65C}"/>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BCD537C-55CC-4885-B0E8-6555A2B948BA}" type="slidenum">
              <a:rPr lang="fr-CA" altLang="fr-FR"/>
              <a:pPr/>
              <a:t>‹N°›</a:t>
            </a:fld>
            <a:endParaRPr lang="fr-CA" alt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C7F3B68-D72B-43B7-B955-752DA6BDC1DB}"/>
              </a:ext>
            </a:extLst>
          </p:cNvPr>
          <p:cNvSpPr>
            <a:spLocks noGrp="1" noChangeArrowheads="1"/>
          </p:cNvSpPr>
          <p:nvPr>
            <p:ph type="sldNum" sz="quarter" idx="5"/>
          </p:nvPr>
        </p:nvSpPr>
        <p:spPr>
          <a:ln/>
        </p:spPr>
        <p:txBody>
          <a:bodyPr/>
          <a:lstStyle/>
          <a:p>
            <a:fld id="{673FE226-7C4F-4479-98B0-04CAD6F5EFE9}" type="slidenum">
              <a:rPr lang="fr-CA" altLang="fr-FR"/>
              <a:pPr/>
              <a:t>1</a:t>
            </a:fld>
            <a:endParaRPr lang="fr-CA" altLang="fr-FR"/>
          </a:p>
        </p:txBody>
      </p:sp>
      <p:sp>
        <p:nvSpPr>
          <p:cNvPr id="512002" name="Rectangle 2">
            <a:extLst>
              <a:ext uri="{FF2B5EF4-FFF2-40B4-BE49-F238E27FC236}">
                <a16:creationId xmlns:a16="http://schemas.microsoft.com/office/drawing/2014/main" id="{A71FC15F-37DE-45D5-9574-B03FCD757F32}"/>
              </a:ext>
            </a:extLst>
          </p:cNvPr>
          <p:cNvSpPr>
            <a:spLocks noRot="1" noChangeArrowheads="1" noTextEdit="1"/>
          </p:cNvSpPr>
          <p:nvPr>
            <p:ph type="sldImg"/>
          </p:nvPr>
        </p:nvSpPr>
        <p:spPr>
          <a:ln/>
        </p:spPr>
      </p:sp>
      <p:sp>
        <p:nvSpPr>
          <p:cNvPr id="512003" name="Rectangle 3">
            <a:extLst>
              <a:ext uri="{FF2B5EF4-FFF2-40B4-BE49-F238E27FC236}">
                <a16:creationId xmlns:a16="http://schemas.microsoft.com/office/drawing/2014/main" id="{A3F043C9-EBB3-4FBF-ACC5-D84E0C7A2AE0}"/>
              </a:ext>
            </a:extLst>
          </p:cNvPr>
          <p:cNvSpPr>
            <a:spLocks noGrp="1" noChangeArrowheads="1"/>
          </p:cNvSpPr>
          <p:nvPr>
            <p:ph type="body" idx="1"/>
          </p:nvPr>
        </p:nvSpPr>
        <p:spPr/>
        <p:txBody>
          <a:bodyPr/>
          <a:lstStyle/>
          <a:p>
            <a:endParaRPr lang="fr-FR" alt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6FF633F-0EC4-4F2D-979D-145BA17429F2}"/>
              </a:ext>
            </a:extLst>
          </p:cNvPr>
          <p:cNvSpPr>
            <a:spLocks noGrp="1" noChangeArrowheads="1"/>
          </p:cNvSpPr>
          <p:nvPr>
            <p:ph type="sldNum" sz="quarter" idx="5"/>
          </p:nvPr>
        </p:nvSpPr>
        <p:spPr>
          <a:ln/>
        </p:spPr>
        <p:txBody>
          <a:bodyPr/>
          <a:lstStyle/>
          <a:p>
            <a:fld id="{211C7AA9-9805-4273-843B-3122CB3D7FC3}" type="slidenum">
              <a:rPr lang="fr-CA" altLang="fr-FR"/>
              <a:pPr/>
              <a:t>10</a:t>
            </a:fld>
            <a:endParaRPr lang="fr-CA" altLang="fr-FR"/>
          </a:p>
        </p:txBody>
      </p:sp>
      <p:sp>
        <p:nvSpPr>
          <p:cNvPr id="500738" name="Rectangle 2">
            <a:extLst>
              <a:ext uri="{FF2B5EF4-FFF2-40B4-BE49-F238E27FC236}">
                <a16:creationId xmlns:a16="http://schemas.microsoft.com/office/drawing/2014/main" id="{0FC60B27-7AEC-41C9-84D6-667EC6AF3BCD}"/>
              </a:ext>
            </a:extLst>
          </p:cNvPr>
          <p:cNvSpPr>
            <a:spLocks noRot="1" noChangeArrowheads="1" noTextEdit="1"/>
          </p:cNvSpPr>
          <p:nvPr>
            <p:ph type="sldImg"/>
          </p:nvPr>
        </p:nvSpPr>
        <p:spPr>
          <a:ln/>
        </p:spPr>
      </p:sp>
      <p:sp>
        <p:nvSpPr>
          <p:cNvPr id="500739" name="Rectangle 3">
            <a:extLst>
              <a:ext uri="{FF2B5EF4-FFF2-40B4-BE49-F238E27FC236}">
                <a16:creationId xmlns:a16="http://schemas.microsoft.com/office/drawing/2014/main" id="{153C879A-0A9C-4284-B11E-08AD667EF5F5}"/>
              </a:ext>
            </a:extLst>
          </p:cNvPr>
          <p:cNvSpPr>
            <a:spLocks noGrp="1" noChangeArrowheads="1"/>
          </p:cNvSpPr>
          <p:nvPr>
            <p:ph type="body" idx="1"/>
          </p:nvPr>
        </p:nvSpPr>
        <p:spPr/>
        <p:txBody>
          <a:bodyPr/>
          <a:lstStyle/>
          <a:p>
            <a:r>
              <a:rPr lang="en-GB" altLang="fr-FR"/>
              <a:t>The cholesterol taken up by the liver may be recycled into VLDL.</a:t>
            </a:r>
            <a:endParaRPr lang="fr-CA" alt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C6DAB30-72DF-4D25-9776-B7FD0BA9B742}"/>
              </a:ext>
            </a:extLst>
          </p:cNvPr>
          <p:cNvSpPr>
            <a:spLocks noGrp="1" noChangeArrowheads="1"/>
          </p:cNvSpPr>
          <p:nvPr>
            <p:ph type="sldNum" sz="quarter" idx="5"/>
          </p:nvPr>
        </p:nvSpPr>
        <p:spPr>
          <a:ln/>
        </p:spPr>
        <p:txBody>
          <a:bodyPr/>
          <a:lstStyle/>
          <a:p>
            <a:fld id="{A78E6192-09A0-45F7-A4CA-DCD6297E9AAF}" type="slidenum">
              <a:rPr lang="fr-CA" altLang="fr-FR"/>
              <a:pPr/>
              <a:t>11</a:t>
            </a:fld>
            <a:endParaRPr lang="fr-CA" altLang="fr-FR"/>
          </a:p>
        </p:txBody>
      </p:sp>
      <p:sp>
        <p:nvSpPr>
          <p:cNvPr id="501762" name="Rectangle 2">
            <a:extLst>
              <a:ext uri="{FF2B5EF4-FFF2-40B4-BE49-F238E27FC236}">
                <a16:creationId xmlns:a16="http://schemas.microsoft.com/office/drawing/2014/main" id="{4EB7C86D-E683-4493-A93D-9604063B4BCF}"/>
              </a:ext>
            </a:extLst>
          </p:cNvPr>
          <p:cNvSpPr>
            <a:spLocks noRot="1" noChangeArrowheads="1" noTextEdit="1"/>
          </p:cNvSpPr>
          <p:nvPr>
            <p:ph type="sldImg"/>
          </p:nvPr>
        </p:nvSpPr>
        <p:spPr>
          <a:ln/>
        </p:spPr>
      </p:sp>
      <p:sp>
        <p:nvSpPr>
          <p:cNvPr id="501763" name="Rectangle 3">
            <a:extLst>
              <a:ext uri="{FF2B5EF4-FFF2-40B4-BE49-F238E27FC236}">
                <a16:creationId xmlns:a16="http://schemas.microsoft.com/office/drawing/2014/main" id="{9D374703-DB64-44DE-A21D-37D4EF6D28D4}"/>
              </a:ext>
            </a:extLst>
          </p:cNvPr>
          <p:cNvSpPr>
            <a:spLocks noGrp="1" noChangeArrowheads="1"/>
          </p:cNvSpPr>
          <p:nvPr>
            <p:ph type="body" idx="1"/>
          </p:nvPr>
        </p:nvSpPr>
        <p:spPr/>
        <p:txBody>
          <a:bodyPr/>
          <a:lstStyle/>
          <a:p>
            <a:r>
              <a:rPr lang="en-GB" altLang="fr-FR"/>
              <a:t>The cholesterol taken up by the liver may also be released into bile, either as unchanged cholesterol or after being converted into bile acids.</a:t>
            </a:r>
            <a:endParaRPr lang="fr-CA" alt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658C3D1-D7CE-44BA-963F-33767E4A9F0D}"/>
              </a:ext>
            </a:extLst>
          </p:cNvPr>
          <p:cNvSpPr>
            <a:spLocks noGrp="1" noChangeArrowheads="1"/>
          </p:cNvSpPr>
          <p:nvPr>
            <p:ph type="sldNum" sz="quarter" idx="5"/>
          </p:nvPr>
        </p:nvSpPr>
        <p:spPr>
          <a:ln/>
        </p:spPr>
        <p:txBody>
          <a:bodyPr/>
          <a:lstStyle/>
          <a:p>
            <a:fld id="{47D50609-76B2-4E14-B391-20EAF3021517}" type="slidenum">
              <a:rPr lang="fr-CA" altLang="fr-FR"/>
              <a:pPr/>
              <a:t>12</a:t>
            </a:fld>
            <a:endParaRPr lang="fr-CA" altLang="fr-FR"/>
          </a:p>
        </p:txBody>
      </p:sp>
      <p:sp>
        <p:nvSpPr>
          <p:cNvPr id="502786" name="Rectangle 2">
            <a:extLst>
              <a:ext uri="{FF2B5EF4-FFF2-40B4-BE49-F238E27FC236}">
                <a16:creationId xmlns:a16="http://schemas.microsoft.com/office/drawing/2014/main" id="{32246425-6D43-4F6C-B51E-9E24EEB2619E}"/>
              </a:ext>
            </a:extLst>
          </p:cNvPr>
          <p:cNvSpPr>
            <a:spLocks noRot="1" noChangeArrowheads="1" noTextEdit="1"/>
          </p:cNvSpPr>
          <p:nvPr>
            <p:ph type="sldImg"/>
          </p:nvPr>
        </p:nvSpPr>
        <p:spPr>
          <a:ln/>
        </p:spPr>
      </p:sp>
      <p:sp>
        <p:nvSpPr>
          <p:cNvPr id="502787" name="Rectangle 3">
            <a:extLst>
              <a:ext uri="{FF2B5EF4-FFF2-40B4-BE49-F238E27FC236}">
                <a16:creationId xmlns:a16="http://schemas.microsoft.com/office/drawing/2014/main" id="{46ED0140-BECF-4413-A299-B342FE2870B2}"/>
              </a:ext>
            </a:extLst>
          </p:cNvPr>
          <p:cNvSpPr>
            <a:spLocks noGrp="1" noChangeArrowheads="1"/>
          </p:cNvSpPr>
          <p:nvPr>
            <p:ph type="body" idx="1"/>
          </p:nvPr>
        </p:nvSpPr>
        <p:spPr/>
        <p:txBody>
          <a:bodyPr/>
          <a:lstStyle/>
          <a:p>
            <a:r>
              <a:rPr lang="en-GB" altLang="fr-FR"/>
              <a:t>In some species, including humans, non-human primates and rabbits, the cholesterol in HDL may also be delivered to the liver by an indirect pathway involving the cholesteryl ester transfer protein-mediated transfer of HDL cholesteryl esters to the VLDL/LDL fractions, with delivery to the liver then being achieved by the receptor-mediated uptake of LDL.</a:t>
            </a:r>
            <a:endParaRPr lang="fr-CA" alt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4DE44D3-89AB-4A8D-AF90-DCE28AA2CFE1}"/>
              </a:ext>
            </a:extLst>
          </p:cNvPr>
          <p:cNvSpPr>
            <a:spLocks noGrp="1" noChangeArrowheads="1"/>
          </p:cNvSpPr>
          <p:nvPr>
            <p:ph type="sldNum" sz="quarter" idx="5"/>
          </p:nvPr>
        </p:nvSpPr>
        <p:spPr>
          <a:ln/>
        </p:spPr>
        <p:txBody>
          <a:bodyPr/>
          <a:lstStyle/>
          <a:p>
            <a:fld id="{C1C4972C-08C1-4AA7-88DF-989D1580B4C5}" type="slidenum">
              <a:rPr lang="fr-CA" altLang="fr-FR"/>
              <a:pPr/>
              <a:t>13</a:t>
            </a:fld>
            <a:endParaRPr lang="fr-CA" altLang="fr-FR"/>
          </a:p>
        </p:txBody>
      </p:sp>
      <p:sp>
        <p:nvSpPr>
          <p:cNvPr id="504834" name="Rectangle 2">
            <a:extLst>
              <a:ext uri="{FF2B5EF4-FFF2-40B4-BE49-F238E27FC236}">
                <a16:creationId xmlns:a16="http://schemas.microsoft.com/office/drawing/2014/main" id="{A6F8265A-5C2A-4B11-8927-45F11A97FD5D}"/>
              </a:ext>
            </a:extLst>
          </p:cNvPr>
          <p:cNvSpPr>
            <a:spLocks noRot="1" noChangeArrowheads="1" noTextEdit="1"/>
          </p:cNvSpPr>
          <p:nvPr>
            <p:ph type="sldImg"/>
          </p:nvPr>
        </p:nvSpPr>
        <p:spPr>
          <a:ln/>
        </p:spPr>
      </p:sp>
      <p:sp>
        <p:nvSpPr>
          <p:cNvPr id="504835" name="Rectangle 3">
            <a:extLst>
              <a:ext uri="{FF2B5EF4-FFF2-40B4-BE49-F238E27FC236}">
                <a16:creationId xmlns:a16="http://schemas.microsoft.com/office/drawing/2014/main" id="{1D220CE9-A46E-4E20-A4B5-563E52901865}"/>
              </a:ext>
            </a:extLst>
          </p:cNvPr>
          <p:cNvSpPr>
            <a:spLocks noGrp="1" noChangeArrowheads="1"/>
          </p:cNvSpPr>
          <p:nvPr>
            <p:ph type="body" idx="1"/>
          </p:nvPr>
        </p:nvSpPr>
        <p:spPr/>
        <p:txBody>
          <a:bodyPr/>
          <a:lstStyle/>
          <a:p>
            <a:endParaRPr lang="fr-FR" alt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C60C0A8-D218-451F-8751-47E7ACE3FF00}"/>
              </a:ext>
            </a:extLst>
          </p:cNvPr>
          <p:cNvSpPr>
            <a:spLocks noGrp="1" noChangeArrowheads="1"/>
          </p:cNvSpPr>
          <p:nvPr>
            <p:ph type="sldNum" sz="quarter" idx="5"/>
          </p:nvPr>
        </p:nvSpPr>
        <p:spPr>
          <a:ln/>
        </p:spPr>
        <p:txBody>
          <a:bodyPr/>
          <a:lstStyle/>
          <a:p>
            <a:fld id="{6E77985F-53F6-4B8F-BC48-73B0FC72B0BA}" type="slidenum">
              <a:rPr lang="fr-CA" altLang="fr-FR"/>
              <a:pPr/>
              <a:t>14</a:t>
            </a:fld>
            <a:endParaRPr lang="fr-CA" altLang="fr-FR"/>
          </a:p>
        </p:txBody>
      </p:sp>
      <p:sp>
        <p:nvSpPr>
          <p:cNvPr id="505858" name="Rectangle 2">
            <a:extLst>
              <a:ext uri="{FF2B5EF4-FFF2-40B4-BE49-F238E27FC236}">
                <a16:creationId xmlns:a16="http://schemas.microsoft.com/office/drawing/2014/main" id="{842C1264-ABB3-4FEF-8BE9-D57BE419D2B9}"/>
              </a:ext>
            </a:extLst>
          </p:cNvPr>
          <p:cNvSpPr>
            <a:spLocks noRot="1" noChangeArrowheads="1" noTextEdit="1"/>
          </p:cNvSpPr>
          <p:nvPr>
            <p:ph type="sldImg"/>
          </p:nvPr>
        </p:nvSpPr>
        <p:spPr>
          <a:ln/>
        </p:spPr>
      </p:sp>
      <p:sp>
        <p:nvSpPr>
          <p:cNvPr id="505859" name="Rectangle 3">
            <a:extLst>
              <a:ext uri="{FF2B5EF4-FFF2-40B4-BE49-F238E27FC236}">
                <a16:creationId xmlns:a16="http://schemas.microsoft.com/office/drawing/2014/main" id="{559D64AB-567A-45E2-8101-ABFB1FBC678C}"/>
              </a:ext>
            </a:extLst>
          </p:cNvPr>
          <p:cNvSpPr>
            <a:spLocks noGrp="1" noChangeArrowheads="1"/>
          </p:cNvSpPr>
          <p:nvPr>
            <p:ph type="body" idx="1"/>
          </p:nvPr>
        </p:nvSpPr>
        <p:spPr/>
        <p:txBody>
          <a:bodyPr/>
          <a:lstStyle/>
          <a:p>
            <a:r>
              <a:rPr lang="en-GB" altLang="fr-FR"/>
              <a:t>In diabetes and the metabolic syndrome there is an increase in release of free fatty acids (FFA) from adipose tissue. A proportion of this is taken up by the liver and converted into triglyceride.</a:t>
            </a:r>
            <a:endParaRPr lang="fr-CA" alt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6AC3304-B380-480F-8D0D-186F6638C4EE}"/>
              </a:ext>
            </a:extLst>
          </p:cNvPr>
          <p:cNvSpPr>
            <a:spLocks noGrp="1" noChangeArrowheads="1"/>
          </p:cNvSpPr>
          <p:nvPr>
            <p:ph type="sldNum" sz="quarter" idx="5"/>
          </p:nvPr>
        </p:nvSpPr>
        <p:spPr>
          <a:ln/>
        </p:spPr>
        <p:txBody>
          <a:bodyPr/>
          <a:lstStyle/>
          <a:p>
            <a:fld id="{319BB9CB-DA30-4ACB-9366-76C00AC3D19B}" type="slidenum">
              <a:rPr lang="fr-CA" altLang="fr-FR"/>
              <a:pPr/>
              <a:t>15</a:t>
            </a:fld>
            <a:endParaRPr lang="fr-CA" altLang="fr-FR"/>
          </a:p>
        </p:txBody>
      </p:sp>
      <p:sp>
        <p:nvSpPr>
          <p:cNvPr id="506882" name="Rectangle 2">
            <a:extLst>
              <a:ext uri="{FF2B5EF4-FFF2-40B4-BE49-F238E27FC236}">
                <a16:creationId xmlns:a16="http://schemas.microsoft.com/office/drawing/2014/main" id="{141A02AF-EA91-465F-BAFA-A97D69E2D4BB}"/>
              </a:ext>
            </a:extLst>
          </p:cNvPr>
          <p:cNvSpPr>
            <a:spLocks noRot="1" noChangeArrowheads="1" noTextEdit="1"/>
          </p:cNvSpPr>
          <p:nvPr>
            <p:ph type="sldImg"/>
          </p:nvPr>
        </p:nvSpPr>
        <p:spPr>
          <a:ln/>
        </p:spPr>
      </p:sp>
      <p:sp>
        <p:nvSpPr>
          <p:cNvPr id="506883" name="Rectangle 3">
            <a:extLst>
              <a:ext uri="{FF2B5EF4-FFF2-40B4-BE49-F238E27FC236}">
                <a16:creationId xmlns:a16="http://schemas.microsoft.com/office/drawing/2014/main" id="{187B52DC-D150-4007-A29C-52E3217A7229}"/>
              </a:ext>
            </a:extLst>
          </p:cNvPr>
          <p:cNvSpPr>
            <a:spLocks noGrp="1" noChangeArrowheads="1"/>
          </p:cNvSpPr>
          <p:nvPr>
            <p:ph type="body" idx="1"/>
          </p:nvPr>
        </p:nvSpPr>
        <p:spPr/>
        <p:txBody>
          <a:bodyPr/>
          <a:lstStyle/>
          <a:p>
            <a:r>
              <a:rPr lang="en-GB" altLang="fr-FR"/>
              <a:t>This leads to an increased synthesis and secretion of VLDL and an increase in concentration of VLDL triglyceride in plasma.</a:t>
            </a:r>
            <a:endParaRPr lang="fr-CA" alt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7917079-31B3-4BDF-8034-5D091D4F647C}"/>
              </a:ext>
            </a:extLst>
          </p:cNvPr>
          <p:cNvSpPr>
            <a:spLocks noGrp="1" noChangeArrowheads="1"/>
          </p:cNvSpPr>
          <p:nvPr>
            <p:ph type="sldNum" sz="quarter" idx="5"/>
          </p:nvPr>
        </p:nvSpPr>
        <p:spPr>
          <a:ln/>
        </p:spPr>
        <p:txBody>
          <a:bodyPr/>
          <a:lstStyle/>
          <a:p>
            <a:fld id="{29FAF5BB-BFFA-4E90-A8EA-BCF8DBC10D92}" type="slidenum">
              <a:rPr lang="fr-CA" altLang="fr-FR"/>
              <a:pPr/>
              <a:t>16</a:t>
            </a:fld>
            <a:endParaRPr lang="fr-CA" altLang="fr-FR"/>
          </a:p>
        </p:txBody>
      </p:sp>
      <p:sp>
        <p:nvSpPr>
          <p:cNvPr id="507906" name="Rectangle 2">
            <a:extLst>
              <a:ext uri="{FF2B5EF4-FFF2-40B4-BE49-F238E27FC236}">
                <a16:creationId xmlns:a16="http://schemas.microsoft.com/office/drawing/2014/main" id="{F78CC3A7-903A-4E96-9ADD-CD076395CD8B}"/>
              </a:ext>
            </a:extLst>
          </p:cNvPr>
          <p:cNvSpPr>
            <a:spLocks noRot="1" noChangeArrowheads="1" noTextEdit="1"/>
          </p:cNvSpPr>
          <p:nvPr>
            <p:ph type="sldImg"/>
          </p:nvPr>
        </p:nvSpPr>
        <p:spPr>
          <a:ln/>
        </p:spPr>
      </p:sp>
      <p:sp>
        <p:nvSpPr>
          <p:cNvPr id="507907" name="Rectangle 3">
            <a:extLst>
              <a:ext uri="{FF2B5EF4-FFF2-40B4-BE49-F238E27FC236}">
                <a16:creationId xmlns:a16="http://schemas.microsoft.com/office/drawing/2014/main" id="{A9548B37-BA0E-4CA5-A901-9B33D260C6D6}"/>
              </a:ext>
            </a:extLst>
          </p:cNvPr>
          <p:cNvSpPr>
            <a:spLocks noGrp="1" noChangeArrowheads="1"/>
          </p:cNvSpPr>
          <p:nvPr>
            <p:ph type="body" idx="1"/>
          </p:nvPr>
        </p:nvSpPr>
        <p:spPr/>
        <p:txBody>
          <a:bodyPr/>
          <a:lstStyle/>
          <a:p>
            <a:r>
              <a:rPr lang="en-GB" altLang="fr-FR"/>
              <a:t>There is also a decreased activity of lipoprotein lipase resulting in a decreased rate of breakdown of triglyceride and a further increase in the concentration of triglyceride in plasma.</a:t>
            </a:r>
            <a:endParaRPr lang="fr-CA" alt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F47A2CE-EECB-47A4-8861-6B4DDF758311}"/>
              </a:ext>
            </a:extLst>
          </p:cNvPr>
          <p:cNvSpPr>
            <a:spLocks noGrp="1" noChangeArrowheads="1"/>
          </p:cNvSpPr>
          <p:nvPr>
            <p:ph type="sldNum" sz="quarter" idx="5"/>
          </p:nvPr>
        </p:nvSpPr>
        <p:spPr>
          <a:ln/>
        </p:spPr>
        <p:txBody>
          <a:bodyPr/>
          <a:lstStyle/>
          <a:p>
            <a:fld id="{5DEF1B88-D692-4ECE-AA56-4954B0B9CA92}" type="slidenum">
              <a:rPr lang="fr-CA" altLang="fr-FR"/>
              <a:pPr/>
              <a:t>17</a:t>
            </a:fld>
            <a:endParaRPr lang="fr-CA" altLang="fr-FR"/>
          </a:p>
        </p:txBody>
      </p:sp>
      <p:sp>
        <p:nvSpPr>
          <p:cNvPr id="508930" name="Rectangle 2">
            <a:extLst>
              <a:ext uri="{FF2B5EF4-FFF2-40B4-BE49-F238E27FC236}">
                <a16:creationId xmlns:a16="http://schemas.microsoft.com/office/drawing/2014/main" id="{3CB8D347-A3E9-4277-BEF4-F3D85F1314DE}"/>
              </a:ext>
            </a:extLst>
          </p:cNvPr>
          <p:cNvSpPr>
            <a:spLocks noRot="1" noChangeArrowheads="1" noTextEdit="1"/>
          </p:cNvSpPr>
          <p:nvPr>
            <p:ph type="sldImg"/>
          </p:nvPr>
        </p:nvSpPr>
        <p:spPr>
          <a:ln/>
        </p:spPr>
      </p:sp>
      <p:sp>
        <p:nvSpPr>
          <p:cNvPr id="508931" name="Rectangle 3">
            <a:extLst>
              <a:ext uri="{FF2B5EF4-FFF2-40B4-BE49-F238E27FC236}">
                <a16:creationId xmlns:a16="http://schemas.microsoft.com/office/drawing/2014/main" id="{6B10B117-763F-4639-BE03-C0A4AE0589DB}"/>
              </a:ext>
            </a:extLst>
          </p:cNvPr>
          <p:cNvSpPr>
            <a:spLocks noGrp="1" noChangeArrowheads="1"/>
          </p:cNvSpPr>
          <p:nvPr>
            <p:ph type="body" idx="1"/>
          </p:nvPr>
        </p:nvSpPr>
        <p:spPr/>
        <p:txBody>
          <a:bodyPr/>
          <a:lstStyle/>
          <a:p>
            <a:r>
              <a:rPr lang="en-GB" altLang="fr-FR"/>
              <a:t>A decrease in delivery of cell cholesterol to HDL has the capacity to decrease the concentration of HDL cholesterol.</a:t>
            </a:r>
            <a:endParaRPr lang="fr-CA" alt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CD63957-EFBE-46A7-8D1A-F5C69B41C063}"/>
              </a:ext>
            </a:extLst>
          </p:cNvPr>
          <p:cNvSpPr>
            <a:spLocks noGrp="1" noChangeArrowheads="1"/>
          </p:cNvSpPr>
          <p:nvPr>
            <p:ph type="sldNum" sz="quarter" idx="5"/>
          </p:nvPr>
        </p:nvSpPr>
        <p:spPr>
          <a:ln/>
        </p:spPr>
        <p:txBody>
          <a:bodyPr/>
          <a:lstStyle/>
          <a:p>
            <a:fld id="{2BAB00CC-7300-4C37-96D9-A35D6B69E2F9}" type="slidenum">
              <a:rPr lang="fr-CA" altLang="fr-FR"/>
              <a:pPr/>
              <a:t>18</a:t>
            </a:fld>
            <a:endParaRPr lang="fr-CA" altLang="fr-FR"/>
          </a:p>
        </p:txBody>
      </p:sp>
      <p:sp>
        <p:nvSpPr>
          <p:cNvPr id="509954" name="Rectangle 2">
            <a:extLst>
              <a:ext uri="{FF2B5EF4-FFF2-40B4-BE49-F238E27FC236}">
                <a16:creationId xmlns:a16="http://schemas.microsoft.com/office/drawing/2014/main" id="{A7470BF7-3917-4154-BFD2-1E51D228A38E}"/>
              </a:ext>
            </a:extLst>
          </p:cNvPr>
          <p:cNvSpPr>
            <a:spLocks noRot="1" noChangeArrowheads="1" noTextEdit="1"/>
          </p:cNvSpPr>
          <p:nvPr>
            <p:ph type="sldImg"/>
          </p:nvPr>
        </p:nvSpPr>
        <p:spPr>
          <a:ln/>
        </p:spPr>
      </p:sp>
      <p:sp>
        <p:nvSpPr>
          <p:cNvPr id="509955" name="Rectangle 3">
            <a:extLst>
              <a:ext uri="{FF2B5EF4-FFF2-40B4-BE49-F238E27FC236}">
                <a16:creationId xmlns:a16="http://schemas.microsoft.com/office/drawing/2014/main" id="{C2290E2D-7B97-4EDD-85E4-9FF35E65CE51}"/>
              </a:ext>
            </a:extLst>
          </p:cNvPr>
          <p:cNvSpPr>
            <a:spLocks noGrp="1" noChangeArrowheads="1"/>
          </p:cNvSpPr>
          <p:nvPr>
            <p:ph type="body" idx="1"/>
          </p:nvPr>
        </p:nvSpPr>
        <p:spPr/>
        <p:txBody>
          <a:bodyPr/>
          <a:lstStyle/>
          <a:p>
            <a:r>
              <a:rPr lang="en-GB" altLang="fr-FR"/>
              <a:t>An increase in the cholesteryl ester transfer protein-mediated transfer of cholesterol from HDL to the expanded VLDL pool further reduces the concentration of HDL cholesterol.</a:t>
            </a:r>
            <a:endParaRPr lang="fr-CA" alt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31D8A52-28C8-4A86-A386-1A0F602FF702}"/>
              </a:ext>
            </a:extLst>
          </p:cNvPr>
          <p:cNvSpPr>
            <a:spLocks noGrp="1" noChangeArrowheads="1"/>
          </p:cNvSpPr>
          <p:nvPr>
            <p:ph type="sldNum" sz="quarter" idx="5"/>
          </p:nvPr>
        </p:nvSpPr>
        <p:spPr>
          <a:ln/>
        </p:spPr>
        <p:txBody>
          <a:bodyPr/>
          <a:lstStyle/>
          <a:p>
            <a:fld id="{097A748A-A955-40D6-BDCE-21C4CEDC4C49}" type="slidenum">
              <a:rPr lang="fr-CA" altLang="fr-FR"/>
              <a:pPr/>
              <a:t>19</a:t>
            </a:fld>
            <a:endParaRPr lang="fr-CA" altLang="fr-FR"/>
          </a:p>
        </p:txBody>
      </p:sp>
      <p:sp>
        <p:nvSpPr>
          <p:cNvPr id="510978" name="Rectangle 2">
            <a:extLst>
              <a:ext uri="{FF2B5EF4-FFF2-40B4-BE49-F238E27FC236}">
                <a16:creationId xmlns:a16="http://schemas.microsoft.com/office/drawing/2014/main" id="{20654AD4-FEA9-4016-A0FA-B59085BF7808}"/>
              </a:ext>
            </a:extLst>
          </p:cNvPr>
          <p:cNvSpPr>
            <a:spLocks noRot="1" noChangeArrowheads="1" noTextEdit="1"/>
          </p:cNvSpPr>
          <p:nvPr>
            <p:ph type="sldImg"/>
          </p:nvPr>
        </p:nvSpPr>
        <p:spPr>
          <a:ln/>
        </p:spPr>
      </p:sp>
      <p:sp>
        <p:nvSpPr>
          <p:cNvPr id="510979" name="Rectangle 3">
            <a:extLst>
              <a:ext uri="{FF2B5EF4-FFF2-40B4-BE49-F238E27FC236}">
                <a16:creationId xmlns:a16="http://schemas.microsoft.com/office/drawing/2014/main" id="{6DABD983-D8C8-43D7-952A-37BC4D1BE211}"/>
              </a:ext>
            </a:extLst>
          </p:cNvPr>
          <p:cNvSpPr>
            <a:spLocks noGrp="1" noChangeArrowheads="1"/>
          </p:cNvSpPr>
          <p:nvPr>
            <p:ph type="body" idx="1"/>
          </p:nvPr>
        </p:nvSpPr>
        <p:spPr/>
        <p:txBody>
          <a:bodyPr/>
          <a:lstStyle/>
          <a:p>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D8D330B-BB29-4BBB-9DE8-8BAA2D14FE82}"/>
              </a:ext>
            </a:extLst>
          </p:cNvPr>
          <p:cNvSpPr>
            <a:spLocks noGrp="1" noChangeArrowheads="1"/>
          </p:cNvSpPr>
          <p:nvPr>
            <p:ph type="sldNum" sz="quarter" idx="5"/>
          </p:nvPr>
        </p:nvSpPr>
        <p:spPr>
          <a:ln/>
        </p:spPr>
        <p:txBody>
          <a:bodyPr/>
          <a:lstStyle/>
          <a:p>
            <a:fld id="{3D21E20A-DAAC-41BA-AC60-B6E4CCECB61A}" type="slidenum">
              <a:rPr lang="fr-CA" altLang="fr-FR"/>
              <a:pPr/>
              <a:t>2</a:t>
            </a:fld>
            <a:endParaRPr lang="fr-CA" altLang="fr-FR"/>
          </a:p>
        </p:txBody>
      </p:sp>
      <p:sp>
        <p:nvSpPr>
          <p:cNvPr id="493570" name="Rectangle 2">
            <a:extLst>
              <a:ext uri="{FF2B5EF4-FFF2-40B4-BE49-F238E27FC236}">
                <a16:creationId xmlns:a16="http://schemas.microsoft.com/office/drawing/2014/main" id="{50F3A48B-DDCE-4F57-8BFC-54BB822A1242}"/>
              </a:ext>
            </a:extLst>
          </p:cNvPr>
          <p:cNvSpPr>
            <a:spLocks noRot="1" noChangeArrowheads="1" noTextEdit="1"/>
          </p:cNvSpPr>
          <p:nvPr>
            <p:ph type="sldImg"/>
          </p:nvPr>
        </p:nvSpPr>
        <p:spPr>
          <a:ln/>
        </p:spPr>
      </p:sp>
      <p:sp>
        <p:nvSpPr>
          <p:cNvPr id="493571" name="Rectangle 3">
            <a:extLst>
              <a:ext uri="{FF2B5EF4-FFF2-40B4-BE49-F238E27FC236}">
                <a16:creationId xmlns:a16="http://schemas.microsoft.com/office/drawing/2014/main" id="{4BB8DB9D-1E2C-4413-90C1-837E1547132D}"/>
              </a:ext>
            </a:extLst>
          </p:cNvPr>
          <p:cNvSpPr>
            <a:spLocks noGrp="1" noChangeArrowheads="1"/>
          </p:cNvSpPr>
          <p:nvPr>
            <p:ph type="body" idx="1"/>
          </p:nvPr>
        </p:nvSpPr>
        <p:spPr/>
        <p:txBody>
          <a:bodyPr/>
          <a:lstStyle/>
          <a:p>
            <a:r>
              <a:rPr lang="en-GB" altLang="fr-FR"/>
              <a:t>Cholesterol of dietary origin is taken up by the liver where it combines with cholesterol newly synthesised in the liver. This cholesterol is subsequently esterified. Triglyceride is formed in the liver either from newly synthesis fatty acids or from free fatty acids (FFA) released from adipose tissue. The cholesteryl esters and triglyceride are incorporated into VLDL.</a:t>
            </a:r>
            <a:endParaRPr lang="fr-CA" alt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DA4D5A6-A27F-4A7E-854F-4315D7189041}"/>
              </a:ext>
            </a:extLst>
          </p:cNvPr>
          <p:cNvSpPr>
            <a:spLocks noGrp="1" noChangeArrowheads="1"/>
          </p:cNvSpPr>
          <p:nvPr>
            <p:ph type="sldNum" sz="quarter" idx="5"/>
          </p:nvPr>
        </p:nvSpPr>
        <p:spPr>
          <a:ln/>
        </p:spPr>
        <p:txBody>
          <a:bodyPr/>
          <a:lstStyle/>
          <a:p>
            <a:fld id="{628E320C-5039-4CF1-AA58-17A1F9758CD0}" type="slidenum">
              <a:rPr lang="fr-CA" altLang="fr-FR"/>
              <a:pPr/>
              <a:t>3</a:t>
            </a:fld>
            <a:endParaRPr lang="fr-CA" altLang="fr-FR"/>
          </a:p>
        </p:txBody>
      </p:sp>
      <p:sp>
        <p:nvSpPr>
          <p:cNvPr id="492546" name="Rectangle 2">
            <a:extLst>
              <a:ext uri="{FF2B5EF4-FFF2-40B4-BE49-F238E27FC236}">
                <a16:creationId xmlns:a16="http://schemas.microsoft.com/office/drawing/2014/main" id="{7738D519-EBF0-4265-8F49-B8410F35A27A}"/>
              </a:ext>
            </a:extLst>
          </p:cNvPr>
          <p:cNvSpPr>
            <a:spLocks noRot="1" noChangeArrowheads="1" noTextEdit="1"/>
          </p:cNvSpPr>
          <p:nvPr>
            <p:ph type="sldImg"/>
          </p:nvPr>
        </p:nvSpPr>
        <p:spPr>
          <a:ln/>
        </p:spPr>
      </p:sp>
      <p:sp>
        <p:nvSpPr>
          <p:cNvPr id="492547" name="Rectangle 3">
            <a:extLst>
              <a:ext uri="{FF2B5EF4-FFF2-40B4-BE49-F238E27FC236}">
                <a16:creationId xmlns:a16="http://schemas.microsoft.com/office/drawing/2014/main" id="{4B58149B-0436-45F8-B33E-BADC2656CC39}"/>
              </a:ext>
            </a:extLst>
          </p:cNvPr>
          <p:cNvSpPr>
            <a:spLocks noGrp="1" noChangeArrowheads="1"/>
          </p:cNvSpPr>
          <p:nvPr>
            <p:ph type="body" idx="1"/>
          </p:nvPr>
        </p:nvSpPr>
        <p:spPr/>
        <p:txBody>
          <a:bodyPr/>
          <a:lstStyle/>
          <a:p>
            <a:r>
              <a:rPr lang="en-GB" altLang="fr-FR"/>
              <a:t>The VLDL (and the cholesterol they contain) are subsequently secreted into plasma.</a:t>
            </a:r>
            <a:endParaRPr lang="fr-CA" alt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1D444C5-4F43-4377-81C0-59E8923CD778}"/>
              </a:ext>
            </a:extLst>
          </p:cNvPr>
          <p:cNvSpPr>
            <a:spLocks noGrp="1" noChangeArrowheads="1"/>
          </p:cNvSpPr>
          <p:nvPr>
            <p:ph type="sldNum" sz="quarter" idx="5"/>
          </p:nvPr>
        </p:nvSpPr>
        <p:spPr>
          <a:ln/>
        </p:spPr>
        <p:txBody>
          <a:bodyPr/>
          <a:lstStyle/>
          <a:p>
            <a:fld id="{5EE5AB7B-F1D7-4EB7-B6D2-999154FDB97A}" type="slidenum">
              <a:rPr lang="fr-CA" altLang="fr-FR"/>
              <a:pPr/>
              <a:t>4</a:t>
            </a:fld>
            <a:endParaRPr lang="fr-CA" altLang="fr-FR"/>
          </a:p>
        </p:txBody>
      </p:sp>
      <p:sp>
        <p:nvSpPr>
          <p:cNvPr id="494594" name="Rectangle 2">
            <a:extLst>
              <a:ext uri="{FF2B5EF4-FFF2-40B4-BE49-F238E27FC236}">
                <a16:creationId xmlns:a16="http://schemas.microsoft.com/office/drawing/2014/main" id="{18C0A877-DDA2-4E9A-92EB-650F35231676}"/>
              </a:ext>
            </a:extLst>
          </p:cNvPr>
          <p:cNvSpPr>
            <a:spLocks noRot="1" noChangeArrowheads="1" noTextEdit="1"/>
          </p:cNvSpPr>
          <p:nvPr>
            <p:ph type="sldImg"/>
          </p:nvPr>
        </p:nvSpPr>
        <p:spPr>
          <a:ln/>
        </p:spPr>
      </p:sp>
      <p:sp>
        <p:nvSpPr>
          <p:cNvPr id="494595" name="Rectangle 3">
            <a:extLst>
              <a:ext uri="{FF2B5EF4-FFF2-40B4-BE49-F238E27FC236}">
                <a16:creationId xmlns:a16="http://schemas.microsoft.com/office/drawing/2014/main" id="{407A0E42-4F5E-4FE5-B855-B6224B21A43F}"/>
              </a:ext>
            </a:extLst>
          </p:cNvPr>
          <p:cNvSpPr>
            <a:spLocks noGrp="1" noChangeArrowheads="1"/>
          </p:cNvSpPr>
          <p:nvPr>
            <p:ph type="body" idx="1"/>
          </p:nvPr>
        </p:nvSpPr>
        <p:spPr/>
        <p:txBody>
          <a:bodyPr/>
          <a:lstStyle/>
          <a:p>
            <a:r>
              <a:rPr lang="en-GB" altLang="fr-FR"/>
              <a:t>Once in plasma the triglyceride in VLDL is broken down by lipoprotein lipase, releasing free fatty acids for uptake by tissues.</a:t>
            </a:r>
            <a:endParaRPr lang="fr-CA" alt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C2B81D4-3DD9-4575-964E-DF2D25CBC264}"/>
              </a:ext>
            </a:extLst>
          </p:cNvPr>
          <p:cNvSpPr>
            <a:spLocks noGrp="1" noChangeArrowheads="1"/>
          </p:cNvSpPr>
          <p:nvPr>
            <p:ph type="sldNum" sz="quarter" idx="5"/>
          </p:nvPr>
        </p:nvSpPr>
        <p:spPr>
          <a:ln/>
        </p:spPr>
        <p:txBody>
          <a:bodyPr/>
          <a:lstStyle/>
          <a:p>
            <a:fld id="{C7FDEFEB-DC53-4ECF-8C23-05C00D7F1EB1}" type="slidenum">
              <a:rPr lang="fr-CA" altLang="fr-FR"/>
              <a:pPr/>
              <a:t>5</a:t>
            </a:fld>
            <a:endParaRPr lang="fr-CA" altLang="fr-FR"/>
          </a:p>
        </p:txBody>
      </p:sp>
      <p:sp>
        <p:nvSpPr>
          <p:cNvPr id="495618" name="Rectangle 2">
            <a:extLst>
              <a:ext uri="{FF2B5EF4-FFF2-40B4-BE49-F238E27FC236}">
                <a16:creationId xmlns:a16="http://schemas.microsoft.com/office/drawing/2014/main" id="{C44EBFDF-91CC-48E3-893B-0E24A1A37393}"/>
              </a:ext>
            </a:extLst>
          </p:cNvPr>
          <p:cNvSpPr>
            <a:spLocks noRot="1" noChangeArrowheads="1" noTextEdit="1"/>
          </p:cNvSpPr>
          <p:nvPr>
            <p:ph type="sldImg"/>
          </p:nvPr>
        </p:nvSpPr>
        <p:spPr>
          <a:ln/>
        </p:spPr>
      </p:sp>
      <p:sp>
        <p:nvSpPr>
          <p:cNvPr id="495619" name="Rectangle 3">
            <a:extLst>
              <a:ext uri="{FF2B5EF4-FFF2-40B4-BE49-F238E27FC236}">
                <a16:creationId xmlns:a16="http://schemas.microsoft.com/office/drawing/2014/main" id="{984E6ECE-F79A-4088-83A5-1671C92E8A9B}"/>
              </a:ext>
            </a:extLst>
          </p:cNvPr>
          <p:cNvSpPr>
            <a:spLocks noGrp="1" noChangeArrowheads="1"/>
          </p:cNvSpPr>
          <p:nvPr>
            <p:ph type="body" idx="1"/>
          </p:nvPr>
        </p:nvSpPr>
        <p:spPr/>
        <p:txBody>
          <a:bodyPr/>
          <a:lstStyle/>
          <a:p>
            <a:r>
              <a:rPr lang="en-GB" altLang="fr-FR"/>
              <a:t>As it loses its triglyceride, the VLDL particle becomes progressively smaller and, in a complex series of reactions, is ultimately converted into a triglyceride-poor, cholesterol-rich LDL particle.</a:t>
            </a:r>
            <a:endParaRPr lang="fr-CA" alt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AE0CFE6-0DED-4581-987C-C0FC393E5F80}"/>
              </a:ext>
            </a:extLst>
          </p:cNvPr>
          <p:cNvSpPr>
            <a:spLocks noGrp="1" noChangeArrowheads="1"/>
          </p:cNvSpPr>
          <p:nvPr>
            <p:ph type="sldNum" sz="quarter" idx="5"/>
          </p:nvPr>
        </p:nvSpPr>
        <p:spPr>
          <a:ln/>
        </p:spPr>
        <p:txBody>
          <a:bodyPr/>
          <a:lstStyle/>
          <a:p>
            <a:fld id="{B0ED2472-727E-4AE9-B702-C0A9AC0BADF2}" type="slidenum">
              <a:rPr lang="fr-CA" altLang="fr-FR"/>
              <a:pPr/>
              <a:t>6</a:t>
            </a:fld>
            <a:endParaRPr lang="fr-CA" altLang="fr-FR"/>
          </a:p>
        </p:txBody>
      </p:sp>
      <p:sp>
        <p:nvSpPr>
          <p:cNvPr id="496642" name="Rectangle 2">
            <a:extLst>
              <a:ext uri="{FF2B5EF4-FFF2-40B4-BE49-F238E27FC236}">
                <a16:creationId xmlns:a16="http://schemas.microsoft.com/office/drawing/2014/main" id="{733ACEF6-04AC-42E9-98AE-188CA006124B}"/>
              </a:ext>
            </a:extLst>
          </p:cNvPr>
          <p:cNvSpPr>
            <a:spLocks noRot="1" noChangeArrowheads="1" noTextEdit="1"/>
          </p:cNvSpPr>
          <p:nvPr>
            <p:ph type="sldImg"/>
          </p:nvPr>
        </p:nvSpPr>
        <p:spPr>
          <a:ln/>
        </p:spPr>
      </p:sp>
      <p:sp>
        <p:nvSpPr>
          <p:cNvPr id="496643" name="Rectangle 3">
            <a:extLst>
              <a:ext uri="{FF2B5EF4-FFF2-40B4-BE49-F238E27FC236}">
                <a16:creationId xmlns:a16="http://schemas.microsoft.com/office/drawing/2014/main" id="{85A7D133-FCDF-4051-A1E1-427FBFF97AE8}"/>
              </a:ext>
            </a:extLst>
          </p:cNvPr>
          <p:cNvSpPr>
            <a:spLocks noGrp="1" noChangeArrowheads="1"/>
          </p:cNvSpPr>
          <p:nvPr>
            <p:ph type="body" idx="1"/>
          </p:nvPr>
        </p:nvSpPr>
        <p:spPr/>
        <p:txBody>
          <a:bodyPr/>
          <a:lstStyle/>
          <a:p>
            <a:pPr algn="just"/>
            <a:r>
              <a:rPr lang="en-GB" altLang="fr-FR"/>
              <a:t>The cholesterol in LDL is subsequently delivered to tissues following binding of the particles to LDL receptors. Since the level of expression of the LDL receptor is increased in cells that are depleted of cholesterol and decreased in cells that are overloaded with cholesterol, this process ensures that the cholesterol in LDL is delivered precisely where it is needed, whether this is a return of the cholesterol to the liver or an uptake of cholesterol by cells in extrahepatic tissues. </a:t>
            </a:r>
            <a:endParaRPr lang="en-AU" alt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308E064-409C-47C5-A3C4-23D3872A12CB}"/>
              </a:ext>
            </a:extLst>
          </p:cNvPr>
          <p:cNvSpPr>
            <a:spLocks noGrp="1" noChangeArrowheads="1"/>
          </p:cNvSpPr>
          <p:nvPr>
            <p:ph type="sldNum" sz="quarter" idx="5"/>
          </p:nvPr>
        </p:nvSpPr>
        <p:spPr>
          <a:ln/>
        </p:spPr>
        <p:txBody>
          <a:bodyPr/>
          <a:lstStyle/>
          <a:p>
            <a:fld id="{0B7D9560-88D3-4BA0-9DB9-862DC0C89069}" type="slidenum">
              <a:rPr lang="fr-CA" altLang="fr-FR"/>
              <a:pPr/>
              <a:t>7</a:t>
            </a:fld>
            <a:endParaRPr lang="fr-CA" altLang="fr-FR"/>
          </a:p>
        </p:txBody>
      </p:sp>
      <p:sp>
        <p:nvSpPr>
          <p:cNvPr id="497666" name="Rectangle 2">
            <a:extLst>
              <a:ext uri="{FF2B5EF4-FFF2-40B4-BE49-F238E27FC236}">
                <a16:creationId xmlns:a16="http://schemas.microsoft.com/office/drawing/2014/main" id="{D69CC06F-B7E0-4984-AF47-BC5664DBF1A3}"/>
              </a:ext>
            </a:extLst>
          </p:cNvPr>
          <p:cNvSpPr>
            <a:spLocks noRot="1" noChangeArrowheads="1" noTextEdit="1"/>
          </p:cNvSpPr>
          <p:nvPr>
            <p:ph type="sldImg"/>
          </p:nvPr>
        </p:nvSpPr>
        <p:spPr>
          <a:ln/>
        </p:spPr>
      </p:sp>
      <p:sp>
        <p:nvSpPr>
          <p:cNvPr id="497667" name="Rectangle 3">
            <a:extLst>
              <a:ext uri="{FF2B5EF4-FFF2-40B4-BE49-F238E27FC236}">
                <a16:creationId xmlns:a16="http://schemas.microsoft.com/office/drawing/2014/main" id="{4DBDDF90-8D80-4BD0-83B1-A569C4C2BB89}"/>
              </a:ext>
            </a:extLst>
          </p:cNvPr>
          <p:cNvSpPr>
            <a:spLocks noGrp="1" noChangeArrowheads="1"/>
          </p:cNvSpPr>
          <p:nvPr>
            <p:ph type="body" idx="1"/>
          </p:nvPr>
        </p:nvSpPr>
        <p:spPr/>
        <p:txBody>
          <a:bodyPr/>
          <a:lstStyle/>
          <a:p>
            <a:r>
              <a:rPr lang="en-AU" altLang="fr-FR"/>
              <a:t>New synthesis also contributes to cellular cholesterol.</a:t>
            </a:r>
            <a:endParaRPr lang="fr-CA" alt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4914D42-00A9-4774-856F-C25999C36769}"/>
              </a:ext>
            </a:extLst>
          </p:cNvPr>
          <p:cNvSpPr>
            <a:spLocks noGrp="1" noChangeArrowheads="1"/>
          </p:cNvSpPr>
          <p:nvPr>
            <p:ph type="sldNum" sz="quarter" idx="5"/>
          </p:nvPr>
        </p:nvSpPr>
        <p:spPr>
          <a:ln/>
        </p:spPr>
        <p:txBody>
          <a:bodyPr/>
          <a:lstStyle/>
          <a:p>
            <a:fld id="{FC26D4EF-B87D-42B0-9AD5-ABDA0EF8B3B6}" type="slidenum">
              <a:rPr lang="fr-CA" altLang="fr-FR"/>
              <a:pPr/>
              <a:t>8</a:t>
            </a:fld>
            <a:endParaRPr lang="fr-CA" altLang="fr-FR"/>
          </a:p>
        </p:txBody>
      </p:sp>
      <p:sp>
        <p:nvSpPr>
          <p:cNvPr id="498690" name="Rectangle 2">
            <a:extLst>
              <a:ext uri="{FF2B5EF4-FFF2-40B4-BE49-F238E27FC236}">
                <a16:creationId xmlns:a16="http://schemas.microsoft.com/office/drawing/2014/main" id="{AAE0B765-B8D5-4509-B8F9-896B52093009}"/>
              </a:ext>
            </a:extLst>
          </p:cNvPr>
          <p:cNvSpPr>
            <a:spLocks noRot="1" noChangeArrowheads="1" noTextEdit="1"/>
          </p:cNvSpPr>
          <p:nvPr>
            <p:ph type="sldImg"/>
          </p:nvPr>
        </p:nvSpPr>
        <p:spPr>
          <a:ln/>
        </p:spPr>
      </p:sp>
      <p:sp>
        <p:nvSpPr>
          <p:cNvPr id="498691" name="Rectangle 3">
            <a:extLst>
              <a:ext uri="{FF2B5EF4-FFF2-40B4-BE49-F238E27FC236}">
                <a16:creationId xmlns:a16="http://schemas.microsoft.com/office/drawing/2014/main" id="{AF697047-F3EF-482B-889A-6A7D8601E36C}"/>
              </a:ext>
            </a:extLst>
          </p:cNvPr>
          <p:cNvSpPr>
            <a:spLocks noGrp="1" noChangeArrowheads="1"/>
          </p:cNvSpPr>
          <p:nvPr>
            <p:ph type="body" idx="1"/>
          </p:nvPr>
        </p:nvSpPr>
        <p:spPr/>
        <p:txBody>
          <a:bodyPr/>
          <a:lstStyle/>
          <a:p>
            <a:r>
              <a:rPr lang="en-GB" altLang="fr-FR"/>
              <a:t>Only the liver and those endocrine tissues that synthesise steroid hormones have the ability to metabolise the cholesterol molecule. Other tissues are totally dependent on an efflux to acceptors in the extracellular space to remove their surplus cholesterol. The predominant extracellular acceptors are HDLs. There are at least three distinct processes (mediated by activities of ABCA1, ABG1 and SR-B1) that promote the efflux of cholesterol from cells. Lecithin:cholesterol acyltransferase (LCAT) esterifies cholesterol on the surface of HDL particles in a process that moves the cholesterol into the inside of the particle.</a:t>
            </a:r>
            <a:endParaRPr lang="fr-CA" alt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D3FCF53-0E69-464C-8E32-51267ACC5C68}"/>
              </a:ext>
            </a:extLst>
          </p:cNvPr>
          <p:cNvSpPr>
            <a:spLocks noGrp="1" noChangeArrowheads="1"/>
          </p:cNvSpPr>
          <p:nvPr>
            <p:ph type="sldNum" sz="quarter" idx="5"/>
          </p:nvPr>
        </p:nvSpPr>
        <p:spPr>
          <a:ln/>
        </p:spPr>
        <p:txBody>
          <a:bodyPr/>
          <a:lstStyle/>
          <a:p>
            <a:fld id="{30C6C98A-E05D-45A8-80D8-A08D19359E1F}" type="slidenum">
              <a:rPr lang="fr-CA" altLang="fr-FR"/>
              <a:pPr/>
              <a:t>9</a:t>
            </a:fld>
            <a:endParaRPr lang="fr-CA" altLang="fr-FR"/>
          </a:p>
        </p:txBody>
      </p:sp>
      <p:sp>
        <p:nvSpPr>
          <p:cNvPr id="499714" name="Rectangle 2">
            <a:extLst>
              <a:ext uri="{FF2B5EF4-FFF2-40B4-BE49-F238E27FC236}">
                <a16:creationId xmlns:a16="http://schemas.microsoft.com/office/drawing/2014/main" id="{AE15B1A7-E334-4397-AE89-C4D8717679BB}"/>
              </a:ext>
            </a:extLst>
          </p:cNvPr>
          <p:cNvSpPr>
            <a:spLocks noRot="1" noChangeArrowheads="1" noTextEdit="1"/>
          </p:cNvSpPr>
          <p:nvPr>
            <p:ph type="sldImg"/>
          </p:nvPr>
        </p:nvSpPr>
        <p:spPr>
          <a:ln/>
        </p:spPr>
      </p:sp>
      <p:sp>
        <p:nvSpPr>
          <p:cNvPr id="499715" name="Rectangle 3">
            <a:extLst>
              <a:ext uri="{FF2B5EF4-FFF2-40B4-BE49-F238E27FC236}">
                <a16:creationId xmlns:a16="http://schemas.microsoft.com/office/drawing/2014/main" id="{CBCD89B2-6943-4CF9-90BD-AB9A5CA296D2}"/>
              </a:ext>
            </a:extLst>
          </p:cNvPr>
          <p:cNvSpPr>
            <a:spLocks noGrp="1" noChangeArrowheads="1"/>
          </p:cNvSpPr>
          <p:nvPr>
            <p:ph type="body" idx="1"/>
          </p:nvPr>
        </p:nvSpPr>
        <p:spPr/>
        <p:txBody>
          <a:bodyPr/>
          <a:lstStyle/>
          <a:p>
            <a:r>
              <a:rPr lang="en-GB" altLang="fr-FR"/>
              <a:t>Once the cholesterol has been transferred from cells to HDLs in the extracellular space, it may be delivered to the liver in a process involving binding of HDLs to SR-B1.</a:t>
            </a:r>
            <a:endParaRPr lang="fr-CA" altLang="fr-F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226306" name="Picture 2">
            <a:extLst>
              <a:ext uri="{FF2B5EF4-FFF2-40B4-BE49-F238E27FC236}">
                <a16:creationId xmlns:a16="http://schemas.microsoft.com/office/drawing/2014/main" id="{1BFD7AD4-2A0A-44F2-88DA-8D61C7BB945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6308" name="Line 4">
            <a:extLst>
              <a:ext uri="{FF2B5EF4-FFF2-40B4-BE49-F238E27FC236}">
                <a16:creationId xmlns:a16="http://schemas.microsoft.com/office/drawing/2014/main" id="{67F6866E-65D8-402A-B09F-75E970232329}"/>
              </a:ext>
            </a:extLst>
          </p:cNvPr>
          <p:cNvSpPr>
            <a:spLocks noChangeShapeType="1"/>
          </p:cNvSpPr>
          <p:nvPr userDrawn="1"/>
        </p:nvSpPr>
        <p:spPr bwMode="auto">
          <a:xfrm>
            <a:off x="0" y="819150"/>
            <a:ext cx="8937625" cy="0"/>
          </a:xfrm>
          <a:prstGeom prst="line">
            <a:avLst/>
          </a:prstGeom>
          <a:noFill/>
          <a:ln w="952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226309" name="Rectangle 5">
            <a:extLst>
              <a:ext uri="{FF2B5EF4-FFF2-40B4-BE49-F238E27FC236}">
                <a16:creationId xmlns:a16="http://schemas.microsoft.com/office/drawing/2014/main" id="{9EC2DCA7-D128-435C-B5F8-B8299AB2FBBF}"/>
              </a:ext>
            </a:extLst>
          </p:cNvPr>
          <p:cNvSpPr>
            <a:spLocks noChangeArrowheads="1"/>
          </p:cNvSpPr>
          <p:nvPr userDrawn="1"/>
        </p:nvSpPr>
        <p:spPr bwMode="auto">
          <a:xfrm>
            <a:off x="71438" y="6443663"/>
            <a:ext cx="3151187" cy="360362"/>
          </a:xfrm>
          <a:prstGeom prst="rect">
            <a:avLst/>
          </a:prstGeom>
          <a:solidFill>
            <a:srgbClr val="D8ECEA">
              <a:alpha val="89000"/>
            </a:srgbClr>
          </a:solidFill>
          <a:ln w="9525">
            <a:miter lim="800000"/>
            <a:headEnd/>
            <a:tailEnd/>
          </a:ln>
          <a:effectLst/>
          <a:scene3d>
            <a:camera prst="legacyObliqueTopRight"/>
            <a:lightRig rig="legacyFlat4" dir="b"/>
          </a:scene3d>
          <a:sp3d extrusionH="201600" prstMaterial="legacyMatte">
            <a:bevelT w="13500" h="13500" prst="angle"/>
            <a:bevelB w="13500" h="13500" prst="angle"/>
            <a:extrusionClr>
              <a:srgbClr val="D8ECEA"/>
            </a:extrusionClr>
            <a:contourClr>
              <a:srgbClr val="D8ECEA"/>
            </a:contourClr>
          </a:sp3d>
          <a:extLst>
            <a:ext uri="{AF507438-7753-43E0-B8FC-AC1667EBCBE1}">
              <a14:hiddenEffects xmlns:a14="http://schemas.microsoft.com/office/drawing/2010/main">
                <a:effectLst>
                  <a:outerShdw dist="107763" dir="18900000" algn="ctr" rotWithShape="0">
                    <a:schemeClr val="bg1">
                      <a:alpha val="50000"/>
                    </a:schemeClr>
                  </a:outerShdw>
                </a:effectLst>
              </a14:hiddenEffects>
            </a:ext>
          </a:extLst>
        </p:spPr>
        <p:txBody>
          <a:bodyPr anchor="ctr">
            <a:flatTx/>
          </a:bodyPr>
          <a:lstStyle/>
          <a:p>
            <a:r>
              <a:rPr lang="fr-CA" altLang="fr-FR" sz="1000"/>
              <a:t>Source: International Chair on Cardiometabolic Risk</a:t>
            </a:r>
          </a:p>
          <a:p>
            <a:r>
              <a:rPr lang="fr-CA" altLang="fr-FR" sz="1000"/>
              <a:t>www.cardiometabolic-risk.org </a:t>
            </a:r>
          </a:p>
        </p:txBody>
      </p:sp>
      <p:sp>
        <p:nvSpPr>
          <p:cNvPr id="226310" name="Rectangle 6">
            <a:extLst>
              <a:ext uri="{FF2B5EF4-FFF2-40B4-BE49-F238E27FC236}">
                <a16:creationId xmlns:a16="http://schemas.microsoft.com/office/drawing/2014/main" id="{2328B33B-FEAF-44A3-9C27-BA106F1A8A9E}"/>
              </a:ext>
            </a:extLst>
          </p:cNvPr>
          <p:cNvSpPr>
            <a:spLocks noChangeArrowheads="1"/>
          </p:cNvSpPr>
          <p:nvPr userDrawn="1"/>
        </p:nvSpPr>
        <p:spPr bwMode="auto">
          <a:xfrm>
            <a:off x="0" y="0"/>
            <a:ext cx="161925" cy="819150"/>
          </a:xfrm>
          <a:prstGeom prst="rect">
            <a:avLst/>
          </a:prstGeom>
          <a:solidFill>
            <a:srgbClr val="C80000"/>
          </a:solidFill>
          <a:ln>
            <a:noFill/>
          </a:ln>
          <a:effectLst/>
          <a:extLs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226312" name="Rectangle 8">
            <a:extLst>
              <a:ext uri="{FF2B5EF4-FFF2-40B4-BE49-F238E27FC236}">
                <a16:creationId xmlns:a16="http://schemas.microsoft.com/office/drawing/2014/main" id="{256F1C3A-452D-456D-9DA5-DDA84F5D58EB}"/>
              </a:ext>
            </a:extLst>
          </p:cNvPr>
          <p:cNvSpPr>
            <a:spLocks noChangeArrowheads="1"/>
          </p:cNvSpPr>
          <p:nvPr userDrawn="1"/>
        </p:nvSpPr>
        <p:spPr bwMode="auto">
          <a:xfrm>
            <a:off x="0" y="0"/>
            <a:ext cx="161925" cy="98425"/>
          </a:xfrm>
          <a:prstGeom prst="rect">
            <a:avLst/>
          </a:prstGeom>
          <a:solidFill>
            <a:srgbClr val="FE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226313" name="Rectangle 9">
            <a:extLst>
              <a:ext uri="{FF2B5EF4-FFF2-40B4-BE49-F238E27FC236}">
                <a16:creationId xmlns:a16="http://schemas.microsoft.com/office/drawing/2014/main" id="{EF6B4F2B-9EBB-4F61-92D2-8E986077D17F}"/>
              </a:ext>
            </a:extLst>
          </p:cNvPr>
          <p:cNvSpPr>
            <a:spLocks noGrp="1" noChangeArrowheads="1"/>
          </p:cNvSpPr>
          <p:nvPr>
            <p:ph type="ctrTitle"/>
          </p:nvPr>
        </p:nvSpPr>
        <p:spPr>
          <a:xfrm>
            <a:off x="657225" y="1373188"/>
            <a:ext cx="7772400" cy="1470025"/>
          </a:xfrm>
          <a:solidFill>
            <a:schemeClr val="accent1"/>
          </a:solidFill>
          <a:ln w="28575">
            <a:solidFill>
              <a:schemeClr val="bg1"/>
            </a:solidFill>
            <a:miter lim="800000"/>
            <a:headEnd/>
            <a:tailEnd/>
          </a:ln>
        </p:spPr>
        <p:txBody>
          <a:bodyPr/>
          <a:lstStyle>
            <a:lvl1pPr algn="ctr">
              <a:defRPr sz="4000" b="0"/>
            </a:lvl1pPr>
          </a:lstStyle>
          <a:p>
            <a:pPr lvl="0"/>
            <a:r>
              <a:rPr lang="fr-CA" altLang="fr-FR" noProof="0"/>
              <a:t>Cliquez et modifiez le titre</a:t>
            </a:r>
          </a:p>
        </p:txBody>
      </p:sp>
      <p:pic>
        <p:nvPicPr>
          <p:cNvPr id="226317" name="Picture 13">
            <a:extLst>
              <a:ext uri="{FF2B5EF4-FFF2-40B4-BE49-F238E27FC236}">
                <a16:creationId xmlns:a16="http://schemas.microsoft.com/office/drawing/2014/main" id="{8C785A3D-5C3E-4482-9679-27EA6310D75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20113" y="142875"/>
            <a:ext cx="461962"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6320" name="Rectangle 16">
            <a:extLst>
              <a:ext uri="{FF2B5EF4-FFF2-40B4-BE49-F238E27FC236}">
                <a16:creationId xmlns:a16="http://schemas.microsoft.com/office/drawing/2014/main" id="{926EA5BD-87F5-49A7-ACE9-114D9EF4E25A}"/>
              </a:ext>
            </a:extLst>
          </p:cNvPr>
          <p:cNvSpPr>
            <a:spLocks noChangeArrowheads="1"/>
          </p:cNvSpPr>
          <p:nvPr userDrawn="1"/>
        </p:nvSpPr>
        <p:spPr bwMode="auto">
          <a:xfrm>
            <a:off x="609600" y="3613150"/>
            <a:ext cx="7772400" cy="2290763"/>
          </a:xfrm>
          <a:prstGeom prst="rect">
            <a:avLst/>
          </a:prstGeom>
          <a:solidFill>
            <a:schemeClr val="bg1">
              <a:alpha val="50000"/>
            </a:schemeClr>
          </a:solidFill>
          <a:ln w="28575">
            <a:solidFill>
              <a:schemeClr val="bg1">
                <a:alpha val="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endParaRPr lang="fr-FR" altLang="fr-FR" sz="2800" b="1">
              <a:solidFill>
                <a:schemeClr val="tx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E69E7B-2B28-4525-98CA-B11DE8C4F1C3}"/>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AA7CD475-1CD0-44F1-A7CA-EBB6E2D605B2}"/>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Tree>
    <p:extLst>
      <p:ext uri="{BB962C8B-B14F-4D97-AF65-F5344CB8AC3E}">
        <p14:creationId xmlns:p14="http://schemas.microsoft.com/office/powerpoint/2010/main" val="2922898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8179C82-6E7E-4DBD-801D-947B8FD74B73}"/>
              </a:ext>
            </a:extLst>
          </p:cNvPr>
          <p:cNvSpPr>
            <a:spLocks noGrp="1"/>
          </p:cNvSpPr>
          <p:nvPr>
            <p:ph type="title" orient="vert"/>
          </p:nvPr>
        </p:nvSpPr>
        <p:spPr>
          <a:xfrm>
            <a:off x="6575425" y="0"/>
            <a:ext cx="2130425" cy="4975225"/>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E59DC354-343F-46B9-A17E-B7440E70E2E2}"/>
              </a:ext>
            </a:extLst>
          </p:cNvPr>
          <p:cNvSpPr>
            <a:spLocks noGrp="1"/>
          </p:cNvSpPr>
          <p:nvPr>
            <p:ph type="body" orient="vert" idx="1"/>
          </p:nvPr>
        </p:nvSpPr>
        <p:spPr>
          <a:xfrm>
            <a:off x="179388" y="0"/>
            <a:ext cx="6243637" cy="4975225"/>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Tree>
    <p:extLst>
      <p:ext uri="{BB962C8B-B14F-4D97-AF65-F5344CB8AC3E}">
        <p14:creationId xmlns:p14="http://schemas.microsoft.com/office/powerpoint/2010/main" val="3077315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0AFFF2-A64A-43CA-9BDD-D6F0B2C398EA}"/>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D404D9C6-8ADF-4013-ABD0-A88534CB36C4}"/>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Tree>
    <p:extLst>
      <p:ext uri="{BB962C8B-B14F-4D97-AF65-F5344CB8AC3E}">
        <p14:creationId xmlns:p14="http://schemas.microsoft.com/office/powerpoint/2010/main" val="2068715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DFF8C9-FDA2-40EC-B708-CFEE7EC22BF8}"/>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ECBA5A8B-3403-445F-BE3E-3DCEAC71D2F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Modifier les styles du texte du masque</a:t>
            </a:r>
          </a:p>
        </p:txBody>
      </p:sp>
    </p:spTree>
    <p:extLst>
      <p:ext uri="{BB962C8B-B14F-4D97-AF65-F5344CB8AC3E}">
        <p14:creationId xmlns:p14="http://schemas.microsoft.com/office/powerpoint/2010/main" val="2434862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E3488A-D4E6-4785-AEF0-2BEAF17C81EF}"/>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3845AD5B-54F4-4A86-A3AC-0DC98DE6EE77}"/>
              </a:ext>
            </a:extLst>
          </p:cNvPr>
          <p:cNvSpPr>
            <a:spLocks noGrp="1"/>
          </p:cNvSpPr>
          <p:nvPr>
            <p:ph sz="half" idx="1"/>
          </p:nvPr>
        </p:nvSpPr>
        <p:spPr>
          <a:xfrm>
            <a:off x="476250" y="2287588"/>
            <a:ext cx="4038600" cy="26876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54A5256D-03C8-4B39-AB95-D86B009F63A8}"/>
              </a:ext>
            </a:extLst>
          </p:cNvPr>
          <p:cNvSpPr>
            <a:spLocks noGrp="1"/>
          </p:cNvSpPr>
          <p:nvPr>
            <p:ph sz="half" idx="2"/>
          </p:nvPr>
        </p:nvSpPr>
        <p:spPr>
          <a:xfrm>
            <a:off x="4667250" y="2287588"/>
            <a:ext cx="4038600" cy="26876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Tree>
    <p:extLst>
      <p:ext uri="{BB962C8B-B14F-4D97-AF65-F5344CB8AC3E}">
        <p14:creationId xmlns:p14="http://schemas.microsoft.com/office/powerpoint/2010/main" val="2572917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7DB943-BFCF-4DF1-B237-A6E4A813BC62}"/>
              </a:ext>
            </a:extLst>
          </p:cNvPr>
          <p:cNvSpPr>
            <a:spLocks noGrp="1"/>
          </p:cNvSpPr>
          <p:nvPr>
            <p:ph type="title"/>
          </p:nvPr>
        </p:nvSpPr>
        <p:spPr>
          <a:xfrm>
            <a:off x="630238" y="365125"/>
            <a:ext cx="78867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0EC90286-9240-4553-996D-4800C95B914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A2AAE56C-34B4-49F2-9517-496022120977}"/>
              </a:ext>
            </a:extLst>
          </p:cNvPr>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580545B4-E9DD-41F0-9E66-C8F9B49BF6A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F2EB7775-4861-47F7-B670-08F6F49F2DA4}"/>
              </a:ext>
            </a:extLst>
          </p:cNvPr>
          <p:cNvSpPr>
            <a:spLocks noGrp="1"/>
          </p:cNvSpPr>
          <p:nvPr>
            <p:ph sz="quarter" idx="4"/>
          </p:nvPr>
        </p:nvSpPr>
        <p:spPr>
          <a:xfrm>
            <a:off x="4629150" y="2505075"/>
            <a:ext cx="38877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Tree>
    <p:extLst>
      <p:ext uri="{BB962C8B-B14F-4D97-AF65-F5344CB8AC3E}">
        <p14:creationId xmlns:p14="http://schemas.microsoft.com/office/powerpoint/2010/main" val="229736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758FCC-4E8B-417C-9C69-6B820F59B9A9}"/>
              </a:ext>
            </a:extLst>
          </p:cNvPr>
          <p:cNvSpPr>
            <a:spLocks noGrp="1"/>
          </p:cNvSpPr>
          <p:nvPr>
            <p:ph type="title"/>
          </p:nvPr>
        </p:nvSpPr>
        <p:spPr/>
        <p:txBody>
          <a:bodyPr/>
          <a:lstStyle/>
          <a:p>
            <a:r>
              <a:rPr lang="fr-FR"/>
              <a:t>Modifiez le style du titre</a:t>
            </a:r>
            <a:endParaRPr lang="fr-CA"/>
          </a:p>
        </p:txBody>
      </p:sp>
    </p:spTree>
    <p:extLst>
      <p:ext uri="{BB962C8B-B14F-4D97-AF65-F5344CB8AC3E}">
        <p14:creationId xmlns:p14="http://schemas.microsoft.com/office/powerpoint/2010/main" val="317836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4569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2987C5-86CC-4C94-93F2-DEB543A54679}"/>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66DE3005-9BC2-4F0A-A9D0-4697C3835F5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E75EFDF5-9287-4947-933E-EB5B2BF2377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1931584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EF0BD5-F821-4C03-9C9B-70E58403C588}"/>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7A5486C6-1F05-4FF3-B18E-E40C77D8275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EB66CEFA-A2BE-4DFC-B211-E35146A0356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3524447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92" name="Picture 8">
            <a:extLst>
              <a:ext uri="{FF2B5EF4-FFF2-40B4-BE49-F238E27FC236}">
                <a16:creationId xmlns:a16="http://schemas.microsoft.com/office/drawing/2014/main" id="{19B53468-7AE3-4337-A7F3-124B16F724FC}"/>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549275"/>
            <a:ext cx="9144000" cy="630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98" name="Picture 14">
            <a:extLst>
              <a:ext uri="{FF2B5EF4-FFF2-40B4-BE49-F238E27FC236}">
                <a16:creationId xmlns:a16="http://schemas.microsoft.com/office/drawing/2014/main" id="{1E8D43C5-9FD1-4122-99D9-7A5BAB2B1722}"/>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42863"/>
            <a:ext cx="9144000"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401" name="Line 17">
            <a:extLst>
              <a:ext uri="{FF2B5EF4-FFF2-40B4-BE49-F238E27FC236}">
                <a16:creationId xmlns:a16="http://schemas.microsoft.com/office/drawing/2014/main" id="{45163DDD-3E6C-4E23-B69E-37B1A3E2D96D}"/>
              </a:ext>
            </a:extLst>
          </p:cNvPr>
          <p:cNvSpPr>
            <a:spLocks noChangeShapeType="1"/>
          </p:cNvSpPr>
          <p:nvPr userDrawn="1"/>
        </p:nvSpPr>
        <p:spPr bwMode="auto">
          <a:xfrm>
            <a:off x="0" y="819150"/>
            <a:ext cx="7227888" cy="0"/>
          </a:xfrm>
          <a:prstGeom prst="line">
            <a:avLst/>
          </a:prstGeom>
          <a:noFill/>
          <a:ln w="952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16391" name="Rectangle 7">
            <a:extLst>
              <a:ext uri="{FF2B5EF4-FFF2-40B4-BE49-F238E27FC236}">
                <a16:creationId xmlns:a16="http://schemas.microsoft.com/office/drawing/2014/main" id="{80984EDD-D155-4117-B41E-D58C9A427C0E}"/>
              </a:ext>
            </a:extLst>
          </p:cNvPr>
          <p:cNvSpPr>
            <a:spLocks noChangeArrowheads="1"/>
          </p:cNvSpPr>
          <p:nvPr userDrawn="1"/>
        </p:nvSpPr>
        <p:spPr bwMode="auto">
          <a:xfrm>
            <a:off x="0" y="0"/>
            <a:ext cx="161925" cy="819150"/>
          </a:xfrm>
          <a:prstGeom prst="rect">
            <a:avLst/>
          </a:prstGeom>
          <a:solidFill>
            <a:srgbClr val="C80000"/>
          </a:solidFill>
          <a:ln>
            <a:noFill/>
          </a:ln>
          <a:effectLst/>
          <a:extLs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16400" name="Rectangle 16">
            <a:extLst>
              <a:ext uri="{FF2B5EF4-FFF2-40B4-BE49-F238E27FC236}">
                <a16:creationId xmlns:a16="http://schemas.microsoft.com/office/drawing/2014/main" id="{1B44A1FD-0F21-481D-A055-4A03BA2CF8FF}"/>
              </a:ext>
            </a:extLst>
          </p:cNvPr>
          <p:cNvSpPr>
            <a:spLocks noChangeArrowheads="1"/>
          </p:cNvSpPr>
          <p:nvPr userDrawn="1"/>
        </p:nvSpPr>
        <p:spPr bwMode="auto">
          <a:xfrm>
            <a:off x="0" y="0"/>
            <a:ext cx="161925" cy="98425"/>
          </a:xfrm>
          <a:prstGeom prst="rect">
            <a:avLst/>
          </a:prstGeom>
          <a:solidFill>
            <a:srgbClr val="FE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16395" name="Rectangle 11">
            <a:extLst>
              <a:ext uri="{FF2B5EF4-FFF2-40B4-BE49-F238E27FC236}">
                <a16:creationId xmlns:a16="http://schemas.microsoft.com/office/drawing/2014/main" id="{D860F717-DFEC-474E-B7D8-B48E597ACF2E}"/>
              </a:ext>
            </a:extLst>
          </p:cNvPr>
          <p:cNvSpPr>
            <a:spLocks noGrp="1" noChangeArrowheads="1"/>
          </p:cNvSpPr>
          <p:nvPr>
            <p:ph type="title"/>
          </p:nvPr>
        </p:nvSpPr>
        <p:spPr bwMode="auto">
          <a:xfrm>
            <a:off x="179388" y="0"/>
            <a:ext cx="8280400" cy="83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CA" altLang="fr-FR"/>
              <a:t>Cliquez et modifiez le titre</a:t>
            </a:r>
          </a:p>
        </p:txBody>
      </p:sp>
      <p:pic>
        <p:nvPicPr>
          <p:cNvPr id="16402" name="Picture 18">
            <a:extLst>
              <a:ext uri="{FF2B5EF4-FFF2-40B4-BE49-F238E27FC236}">
                <a16:creationId xmlns:a16="http://schemas.microsoft.com/office/drawing/2014/main" id="{D2F184D8-B166-400D-B664-76481FD98044}"/>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520113" y="142875"/>
            <a:ext cx="461962"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404" name="Rectangle 20">
            <a:extLst>
              <a:ext uri="{FF2B5EF4-FFF2-40B4-BE49-F238E27FC236}">
                <a16:creationId xmlns:a16="http://schemas.microsoft.com/office/drawing/2014/main" id="{C6709996-8B27-45DA-BCD7-511A9CF45D28}"/>
              </a:ext>
            </a:extLst>
          </p:cNvPr>
          <p:cNvSpPr>
            <a:spLocks noGrp="1" noChangeArrowheads="1"/>
          </p:cNvSpPr>
          <p:nvPr>
            <p:ph type="body" idx="1"/>
          </p:nvPr>
        </p:nvSpPr>
        <p:spPr bwMode="auto">
          <a:xfrm>
            <a:off x="476250" y="2287588"/>
            <a:ext cx="8229600" cy="2687637"/>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fr-CA" altLang="fr-FR"/>
              <a:t>Cliquez pour modifier les styles du texte du masque</a:t>
            </a:r>
          </a:p>
          <a:p>
            <a:pPr lvl="1"/>
            <a:r>
              <a:rPr lang="fr-CA" altLang="fr-FR"/>
              <a:t>Deuxième niveau</a:t>
            </a:r>
          </a:p>
          <a:p>
            <a:pPr lvl="2"/>
            <a:r>
              <a:rPr lang="fr-CA" altLang="fr-FR"/>
              <a:t>Troisième niveau</a:t>
            </a:r>
          </a:p>
          <a:p>
            <a:pPr lvl="3"/>
            <a:r>
              <a:rPr lang="fr-CA" altLang="fr-FR"/>
              <a:t>Quatrième niveau</a:t>
            </a:r>
          </a:p>
          <a:p>
            <a:pPr lvl="4"/>
            <a:r>
              <a:rPr lang="fr-CA" altLang="fr-FR"/>
              <a:t>Cinquième niveau</a:t>
            </a:r>
          </a:p>
        </p:txBody>
      </p:sp>
      <p:sp>
        <p:nvSpPr>
          <p:cNvPr id="16407" name="Rectangle 23">
            <a:extLst>
              <a:ext uri="{FF2B5EF4-FFF2-40B4-BE49-F238E27FC236}">
                <a16:creationId xmlns:a16="http://schemas.microsoft.com/office/drawing/2014/main" id="{7E82BA22-CBE1-4E07-9D1F-8E24B983CEBE}"/>
              </a:ext>
            </a:extLst>
          </p:cNvPr>
          <p:cNvSpPr>
            <a:spLocks noChangeArrowheads="1"/>
          </p:cNvSpPr>
          <p:nvPr userDrawn="1"/>
        </p:nvSpPr>
        <p:spPr bwMode="auto">
          <a:xfrm>
            <a:off x="71438" y="6443663"/>
            <a:ext cx="3151187" cy="360362"/>
          </a:xfrm>
          <a:prstGeom prst="rect">
            <a:avLst/>
          </a:prstGeom>
          <a:solidFill>
            <a:srgbClr val="D8ECEA">
              <a:alpha val="89000"/>
            </a:srgbClr>
          </a:solidFill>
          <a:ln w="9525">
            <a:miter lim="800000"/>
            <a:headEnd/>
            <a:tailEnd/>
          </a:ln>
          <a:effectLst/>
          <a:scene3d>
            <a:camera prst="legacyObliqueTopRight"/>
            <a:lightRig rig="legacyFlat4" dir="b"/>
          </a:scene3d>
          <a:sp3d extrusionH="201600" prstMaterial="legacyMatte">
            <a:bevelT w="13500" h="13500" prst="angle"/>
            <a:bevelB w="13500" h="13500" prst="angle"/>
            <a:extrusionClr>
              <a:srgbClr val="D8ECEA"/>
            </a:extrusionClr>
            <a:contourClr>
              <a:srgbClr val="D8ECEA"/>
            </a:contourClr>
          </a:sp3d>
          <a:extLst>
            <a:ext uri="{AF507438-7753-43E0-B8FC-AC1667EBCBE1}">
              <a14:hiddenEffects xmlns:a14="http://schemas.microsoft.com/office/drawing/2010/main">
                <a:effectLst>
                  <a:outerShdw dist="107763" dir="18900000" algn="ctr" rotWithShape="0">
                    <a:schemeClr val="bg1">
                      <a:alpha val="50000"/>
                    </a:schemeClr>
                  </a:outerShdw>
                </a:effectLst>
              </a14:hiddenEffects>
            </a:ext>
          </a:extLst>
        </p:spPr>
        <p:txBody>
          <a:bodyPr anchor="ctr">
            <a:flatTx/>
          </a:bodyPr>
          <a:lstStyle/>
          <a:p>
            <a:r>
              <a:rPr lang="fr-CA" altLang="fr-FR" sz="1000"/>
              <a:t>Source: International Chair on Cardiometabolic Risk</a:t>
            </a:r>
          </a:p>
          <a:p>
            <a:r>
              <a:rPr lang="fr-CA" altLang="fr-FR" sz="1000"/>
              <a:t>www.cardiometabolic-risk.org </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fontAlgn="base">
        <a:spcBef>
          <a:spcPct val="0"/>
        </a:spcBef>
        <a:spcAft>
          <a:spcPct val="0"/>
        </a:spcAft>
        <a:defRPr sz="2400" b="1" kern="1200">
          <a:solidFill>
            <a:srgbClr val="333333"/>
          </a:solidFill>
          <a:latin typeface="+mj-lt"/>
          <a:ea typeface="+mj-ea"/>
          <a:cs typeface="+mj-cs"/>
        </a:defRPr>
      </a:lvl1pPr>
      <a:lvl2pPr algn="l" rtl="0" fontAlgn="base">
        <a:spcBef>
          <a:spcPct val="0"/>
        </a:spcBef>
        <a:spcAft>
          <a:spcPct val="0"/>
        </a:spcAft>
        <a:defRPr sz="2400" b="1">
          <a:solidFill>
            <a:srgbClr val="333333"/>
          </a:solidFill>
          <a:latin typeface="Arial" panose="020B0604020202020204" pitchFamily="34" charset="0"/>
        </a:defRPr>
      </a:lvl2pPr>
      <a:lvl3pPr algn="l" rtl="0" fontAlgn="base">
        <a:spcBef>
          <a:spcPct val="0"/>
        </a:spcBef>
        <a:spcAft>
          <a:spcPct val="0"/>
        </a:spcAft>
        <a:defRPr sz="2400" b="1">
          <a:solidFill>
            <a:srgbClr val="333333"/>
          </a:solidFill>
          <a:latin typeface="Arial" panose="020B0604020202020204" pitchFamily="34" charset="0"/>
        </a:defRPr>
      </a:lvl3pPr>
      <a:lvl4pPr algn="l" rtl="0" fontAlgn="base">
        <a:spcBef>
          <a:spcPct val="0"/>
        </a:spcBef>
        <a:spcAft>
          <a:spcPct val="0"/>
        </a:spcAft>
        <a:defRPr sz="2400" b="1">
          <a:solidFill>
            <a:srgbClr val="333333"/>
          </a:solidFill>
          <a:latin typeface="Arial" panose="020B0604020202020204" pitchFamily="34" charset="0"/>
        </a:defRPr>
      </a:lvl4pPr>
      <a:lvl5pPr algn="l" rtl="0" fontAlgn="base">
        <a:spcBef>
          <a:spcPct val="0"/>
        </a:spcBef>
        <a:spcAft>
          <a:spcPct val="0"/>
        </a:spcAft>
        <a:defRPr sz="2400" b="1">
          <a:solidFill>
            <a:srgbClr val="333333"/>
          </a:solidFill>
          <a:latin typeface="Arial" panose="020B0604020202020204" pitchFamily="34" charset="0"/>
        </a:defRPr>
      </a:lvl5pPr>
      <a:lvl6pPr marL="457200" algn="l" rtl="0" fontAlgn="base">
        <a:spcBef>
          <a:spcPct val="0"/>
        </a:spcBef>
        <a:spcAft>
          <a:spcPct val="0"/>
        </a:spcAft>
        <a:defRPr sz="2400" b="1">
          <a:solidFill>
            <a:srgbClr val="333333"/>
          </a:solidFill>
          <a:latin typeface="Arial" panose="020B0604020202020204" pitchFamily="34" charset="0"/>
        </a:defRPr>
      </a:lvl6pPr>
      <a:lvl7pPr marL="914400" algn="l" rtl="0" fontAlgn="base">
        <a:spcBef>
          <a:spcPct val="0"/>
        </a:spcBef>
        <a:spcAft>
          <a:spcPct val="0"/>
        </a:spcAft>
        <a:defRPr sz="2400" b="1">
          <a:solidFill>
            <a:srgbClr val="333333"/>
          </a:solidFill>
          <a:latin typeface="Arial" panose="020B0604020202020204" pitchFamily="34" charset="0"/>
        </a:defRPr>
      </a:lvl7pPr>
      <a:lvl8pPr marL="1371600" algn="l" rtl="0" fontAlgn="base">
        <a:spcBef>
          <a:spcPct val="0"/>
        </a:spcBef>
        <a:spcAft>
          <a:spcPct val="0"/>
        </a:spcAft>
        <a:defRPr sz="2400" b="1">
          <a:solidFill>
            <a:srgbClr val="333333"/>
          </a:solidFill>
          <a:latin typeface="Arial" panose="020B0604020202020204" pitchFamily="34" charset="0"/>
        </a:defRPr>
      </a:lvl8pPr>
      <a:lvl9pPr marL="1828800" algn="l" rtl="0" fontAlgn="base">
        <a:spcBef>
          <a:spcPct val="0"/>
        </a:spcBef>
        <a:spcAft>
          <a:spcPct val="0"/>
        </a:spcAft>
        <a:defRPr sz="2400" b="1">
          <a:solidFill>
            <a:srgbClr val="333333"/>
          </a:solidFill>
          <a:latin typeface="Arial" panose="020B0604020202020204" pitchFamily="34" charset="0"/>
        </a:defRPr>
      </a:lvl9pPr>
    </p:titleStyle>
    <p:bodyStyle>
      <a:lvl1pPr marL="449263" indent="-449263" algn="l" rtl="0" fontAlgn="base">
        <a:spcBef>
          <a:spcPct val="20000"/>
        </a:spcBef>
        <a:spcAft>
          <a:spcPct val="0"/>
        </a:spcAft>
        <a:buClr>
          <a:schemeClr val="accent2"/>
        </a:buClr>
        <a:buFont typeface="Wingdings" panose="05000000000000000000" pitchFamily="2" charset="2"/>
        <a:buChar char="r"/>
        <a:defRPr sz="3000" kern="1200">
          <a:solidFill>
            <a:schemeClr val="tx1"/>
          </a:solidFill>
          <a:latin typeface="+mn-lt"/>
          <a:ea typeface="+mn-ea"/>
          <a:cs typeface="+mn-cs"/>
        </a:defRPr>
      </a:lvl1pPr>
      <a:lvl2pPr marL="914400" indent="-285750" algn="l" rtl="0" fontAlgn="base">
        <a:spcBef>
          <a:spcPct val="20000"/>
        </a:spcBef>
        <a:spcAft>
          <a:spcPct val="0"/>
        </a:spcAft>
        <a:buChar char="–"/>
        <a:defRPr sz="2800" kern="1200">
          <a:solidFill>
            <a:schemeClr val="tx1"/>
          </a:solidFill>
          <a:latin typeface="+mn-lt"/>
          <a:ea typeface="+mn-ea"/>
          <a:cs typeface="+mn-cs"/>
        </a:defRPr>
      </a:lvl2pPr>
      <a:lvl3pPr marL="1322388" indent="-228600" algn="l" rtl="0" fontAlgn="base">
        <a:spcBef>
          <a:spcPct val="20000"/>
        </a:spcBef>
        <a:spcAft>
          <a:spcPct val="0"/>
        </a:spcAft>
        <a:buChar char="•"/>
        <a:defRPr sz="2400" kern="1200">
          <a:solidFill>
            <a:schemeClr val="tx1"/>
          </a:solidFill>
          <a:latin typeface="+mn-lt"/>
          <a:ea typeface="+mn-ea"/>
          <a:cs typeface="+mn-cs"/>
        </a:defRPr>
      </a:lvl3pPr>
      <a:lvl4pPr marL="1730375" indent="-228600" algn="l" rtl="0" fontAlgn="base">
        <a:spcBef>
          <a:spcPct val="20000"/>
        </a:spcBef>
        <a:spcAft>
          <a:spcPct val="0"/>
        </a:spcAft>
        <a:buChar char="–"/>
        <a:defRPr sz="2000" kern="1200">
          <a:solidFill>
            <a:schemeClr val="tx1"/>
          </a:solidFill>
          <a:latin typeface="+mn-lt"/>
          <a:ea typeface="+mn-ea"/>
          <a:cs typeface="+mn-cs"/>
        </a:defRPr>
      </a:lvl4pPr>
      <a:lvl5pPr marL="2138363"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emf"/></Relationships>
</file>

<file path=ppt/slides/_rels/slide1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6.wmf"/><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6.wmf"/><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6.wmf"/><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a:extLst>
              <a:ext uri="{FF2B5EF4-FFF2-40B4-BE49-F238E27FC236}">
                <a16:creationId xmlns:a16="http://schemas.microsoft.com/office/drawing/2014/main" id="{1798096C-5923-4F30-BCBC-157E521E4A1F}"/>
              </a:ext>
            </a:extLst>
          </p:cNvPr>
          <p:cNvSpPr>
            <a:spLocks noGrp="1" noChangeArrowheads="1"/>
          </p:cNvSpPr>
          <p:nvPr>
            <p:ph type="ctrTitle"/>
          </p:nvPr>
        </p:nvSpPr>
        <p:spPr>
          <a:xfrm>
            <a:off x="609600" y="1524000"/>
            <a:ext cx="7772400" cy="1752600"/>
          </a:xfrm>
          <a:solidFill>
            <a:schemeClr val="bg1">
              <a:alpha val="50000"/>
            </a:schemeClr>
          </a:solidFill>
          <a:ln/>
        </p:spPr>
        <p:txBody>
          <a:bodyPr/>
          <a:lstStyle/>
          <a:p>
            <a:r>
              <a:rPr lang="en-AU" altLang="fr-FR"/>
              <a:t>Plasma Lipid Transport</a:t>
            </a:r>
            <a:br>
              <a:rPr lang="en-AU" altLang="fr-FR" sz="4400"/>
            </a:br>
            <a:r>
              <a:rPr lang="en-AU" altLang="fr-FR" sz="4400" i="1">
                <a:solidFill>
                  <a:srgbClr val="E20000"/>
                </a:solidFill>
              </a:rPr>
              <a:t>Role of HDL</a:t>
            </a:r>
          </a:p>
        </p:txBody>
      </p:sp>
      <p:sp>
        <p:nvSpPr>
          <p:cNvPr id="417796" name="Rectangle 4">
            <a:extLst>
              <a:ext uri="{FF2B5EF4-FFF2-40B4-BE49-F238E27FC236}">
                <a16:creationId xmlns:a16="http://schemas.microsoft.com/office/drawing/2014/main" id="{5F6A2722-D502-4399-AE01-14DEF52764BE}"/>
              </a:ext>
            </a:extLst>
          </p:cNvPr>
          <p:cNvSpPr>
            <a:spLocks noGrp="1" noChangeArrowheads="1"/>
          </p:cNvSpPr>
          <p:nvPr>
            <p:ph type="subTitle" idx="1"/>
          </p:nvPr>
        </p:nvSpPr>
        <p:spPr bwMode="auto">
          <a:xfrm>
            <a:off x="1371600" y="3886200"/>
            <a:ext cx="6400800" cy="1752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indent="0" algn="ctr">
              <a:lnSpc>
                <a:spcPct val="90000"/>
              </a:lnSpc>
              <a:buFont typeface="Wingdings" panose="05000000000000000000" pitchFamily="2" charset="2"/>
              <a:buNone/>
            </a:pPr>
            <a:r>
              <a:rPr lang="en-US" altLang="fr-FR" sz="2800"/>
              <a:t>Philip Barter, MBBS, FRACP, PhD Professor and Director</a:t>
            </a:r>
          </a:p>
          <a:p>
            <a:pPr marL="0" indent="0" algn="ctr">
              <a:lnSpc>
                <a:spcPct val="90000"/>
              </a:lnSpc>
              <a:buFont typeface="Wingdings" panose="05000000000000000000" pitchFamily="2" charset="2"/>
              <a:buNone/>
            </a:pPr>
            <a:r>
              <a:rPr lang="en-US" altLang="fr-FR" sz="2600"/>
              <a:t>The Heart Research Institute, Sydney, Australia</a:t>
            </a:r>
            <a:endParaRPr lang="en-AU" altLang="fr-FR" sz="2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4543" name="Picture 127">
            <a:extLst>
              <a:ext uri="{FF2B5EF4-FFF2-40B4-BE49-F238E27FC236}">
                <a16:creationId xmlns:a16="http://schemas.microsoft.com/office/drawing/2014/main" id="{97055425-2A0D-4279-BBC2-22174D0C8A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650" y="5075238"/>
            <a:ext cx="1112838" cy="1112837"/>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4514" name="Picture 98">
            <a:extLst>
              <a:ext uri="{FF2B5EF4-FFF2-40B4-BE49-F238E27FC236}">
                <a16:creationId xmlns:a16="http://schemas.microsoft.com/office/drawing/2014/main" id="{A65CA679-81A1-4579-88D0-EFCCEF4C180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4419" name="Oval 3">
            <a:extLst>
              <a:ext uri="{FF2B5EF4-FFF2-40B4-BE49-F238E27FC236}">
                <a16:creationId xmlns:a16="http://schemas.microsoft.com/office/drawing/2014/main" id="{2950FBD6-4E53-4CF3-BD5B-B59C4932F27A}"/>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421" name="Text Box 5">
            <a:extLst>
              <a:ext uri="{FF2B5EF4-FFF2-40B4-BE49-F238E27FC236}">
                <a16:creationId xmlns:a16="http://schemas.microsoft.com/office/drawing/2014/main" id="{8558D358-5B5C-4101-9698-E325FCDD6C1E}"/>
              </a:ext>
            </a:extLst>
          </p:cNvPr>
          <p:cNvSpPr txBox="1">
            <a:spLocks noChangeArrowheads="1"/>
          </p:cNvSpPr>
          <p:nvPr/>
        </p:nvSpPr>
        <p:spPr bwMode="auto">
          <a:xfrm>
            <a:off x="898525" y="2195513"/>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4422" name="Text Box 6">
            <a:extLst>
              <a:ext uri="{FF2B5EF4-FFF2-40B4-BE49-F238E27FC236}">
                <a16:creationId xmlns:a16="http://schemas.microsoft.com/office/drawing/2014/main" id="{21C19B48-43FE-4D3A-93FA-9282650D8364}"/>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4423" name="Line 7">
            <a:extLst>
              <a:ext uri="{FF2B5EF4-FFF2-40B4-BE49-F238E27FC236}">
                <a16:creationId xmlns:a16="http://schemas.microsoft.com/office/drawing/2014/main" id="{475D8610-FF7F-41BA-9CD5-3F4005615539}"/>
              </a:ext>
            </a:extLst>
          </p:cNvPr>
          <p:cNvSpPr>
            <a:spLocks noChangeShapeType="1"/>
          </p:cNvSpPr>
          <p:nvPr/>
        </p:nvSpPr>
        <p:spPr bwMode="auto">
          <a:xfrm flipV="1">
            <a:off x="1195388" y="1989138"/>
            <a:ext cx="1587" cy="2365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427" name="Text Box 11">
            <a:extLst>
              <a:ext uri="{FF2B5EF4-FFF2-40B4-BE49-F238E27FC236}">
                <a16:creationId xmlns:a16="http://schemas.microsoft.com/office/drawing/2014/main" id="{BD33A427-0E6B-47B6-A268-C8DED5317D3B}"/>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44428" name="Line 12">
            <a:extLst>
              <a:ext uri="{FF2B5EF4-FFF2-40B4-BE49-F238E27FC236}">
                <a16:creationId xmlns:a16="http://schemas.microsoft.com/office/drawing/2014/main" id="{AF3AA54D-4EF1-40B5-BF83-030153605704}"/>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429" name="Text Box 13">
            <a:extLst>
              <a:ext uri="{FF2B5EF4-FFF2-40B4-BE49-F238E27FC236}">
                <a16:creationId xmlns:a16="http://schemas.microsoft.com/office/drawing/2014/main" id="{88E318DD-CAC6-40D5-8CFE-3FFA27A63C63}"/>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4431" name="Text Box 15">
            <a:extLst>
              <a:ext uri="{FF2B5EF4-FFF2-40B4-BE49-F238E27FC236}">
                <a16:creationId xmlns:a16="http://schemas.microsoft.com/office/drawing/2014/main" id="{22975C1E-6AE8-47CF-95E7-E8827D7219F8}"/>
              </a:ext>
            </a:extLst>
          </p:cNvPr>
          <p:cNvSpPr txBox="1">
            <a:spLocks noChangeArrowheads="1"/>
          </p:cNvSpPr>
          <p:nvPr/>
        </p:nvSpPr>
        <p:spPr bwMode="auto">
          <a:xfrm>
            <a:off x="3311525" y="5238750"/>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4432" name="Line 16">
            <a:extLst>
              <a:ext uri="{FF2B5EF4-FFF2-40B4-BE49-F238E27FC236}">
                <a16:creationId xmlns:a16="http://schemas.microsoft.com/office/drawing/2014/main" id="{A42A6786-016B-4FD8-A3B9-9B9F2A400C15}"/>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433" name="Text Box 17">
            <a:extLst>
              <a:ext uri="{FF2B5EF4-FFF2-40B4-BE49-F238E27FC236}">
                <a16:creationId xmlns:a16="http://schemas.microsoft.com/office/drawing/2014/main" id="{AE639CE8-9235-4C93-BFD2-15C985CB8EE2}"/>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sp>
        <p:nvSpPr>
          <p:cNvPr id="444437" name="Rectangle 21">
            <a:extLst>
              <a:ext uri="{FF2B5EF4-FFF2-40B4-BE49-F238E27FC236}">
                <a16:creationId xmlns:a16="http://schemas.microsoft.com/office/drawing/2014/main" id="{29BDF369-5D8C-4664-A89D-EDCB5E4B2896}"/>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Plasma Lipid Transport</a:t>
            </a:r>
            <a:endParaRPr lang="fr-CA" altLang="fr-FR">
              <a:effectLst>
                <a:outerShdw blurRad="38100" dist="38100" dir="2700000" algn="tl">
                  <a:srgbClr val="C0C0C0"/>
                </a:outerShdw>
              </a:effectLst>
            </a:endParaRPr>
          </a:p>
        </p:txBody>
      </p:sp>
      <p:pic>
        <p:nvPicPr>
          <p:cNvPr id="444438" name="Picture 22">
            <a:extLst>
              <a:ext uri="{FF2B5EF4-FFF2-40B4-BE49-F238E27FC236}">
                <a16:creationId xmlns:a16="http://schemas.microsoft.com/office/drawing/2014/main" id="{B7A11786-6E5A-4FD6-9BFF-5441D5CE9E1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4440" name="Picture 24">
            <a:extLst>
              <a:ext uri="{FF2B5EF4-FFF2-40B4-BE49-F238E27FC236}">
                <a16:creationId xmlns:a16="http://schemas.microsoft.com/office/drawing/2014/main" id="{56141675-A27B-4235-8DFB-E532DC630B2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4444" name="Line 28">
            <a:extLst>
              <a:ext uri="{FF2B5EF4-FFF2-40B4-BE49-F238E27FC236}">
                <a16:creationId xmlns:a16="http://schemas.microsoft.com/office/drawing/2014/main" id="{B931F5D7-21CF-4B75-B09C-DDB71A77AB4C}"/>
              </a:ext>
            </a:extLst>
          </p:cNvPr>
          <p:cNvSpPr>
            <a:spLocks noChangeShapeType="1"/>
          </p:cNvSpPr>
          <p:nvPr/>
        </p:nvSpPr>
        <p:spPr bwMode="auto">
          <a:xfrm flipH="1">
            <a:off x="3851275" y="5702300"/>
            <a:ext cx="2430463"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452" name="Text Box 36">
            <a:extLst>
              <a:ext uri="{FF2B5EF4-FFF2-40B4-BE49-F238E27FC236}">
                <a16:creationId xmlns:a16="http://schemas.microsoft.com/office/drawing/2014/main" id="{9D91D156-DF5A-4272-A067-B2B1A171FCC9}"/>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44453" name="Text Box 37">
            <a:extLst>
              <a:ext uri="{FF2B5EF4-FFF2-40B4-BE49-F238E27FC236}">
                <a16:creationId xmlns:a16="http://schemas.microsoft.com/office/drawing/2014/main" id="{06E7A7BF-DB8E-4983-B7DD-C5A6AE14C259}"/>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grpSp>
        <p:nvGrpSpPr>
          <p:cNvPr id="444461" name="Group 45">
            <a:extLst>
              <a:ext uri="{FF2B5EF4-FFF2-40B4-BE49-F238E27FC236}">
                <a16:creationId xmlns:a16="http://schemas.microsoft.com/office/drawing/2014/main" id="{598A442C-224C-448E-87B4-ACEBA7F79C7F}"/>
              </a:ext>
            </a:extLst>
          </p:cNvPr>
          <p:cNvGrpSpPr>
            <a:grpSpLocks/>
          </p:cNvGrpSpPr>
          <p:nvPr/>
        </p:nvGrpSpPr>
        <p:grpSpPr bwMode="auto">
          <a:xfrm>
            <a:off x="206375" y="998538"/>
            <a:ext cx="1125538" cy="404812"/>
            <a:chOff x="1342" y="1621"/>
            <a:chExt cx="1056" cy="454"/>
          </a:xfrm>
        </p:grpSpPr>
        <p:sp>
          <p:nvSpPr>
            <p:cNvPr id="444462" name="Rectangle 46">
              <a:extLst>
                <a:ext uri="{FF2B5EF4-FFF2-40B4-BE49-F238E27FC236}">
                  <a16:creationId xmlns:a16="http://schemas.microsoft.com/office/drawing/2014/main" id="{8CA82770-FAD0-412B-8C57-B120E783F88C}"/>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4463" name="Rectangle 47">
              <a:extLst>
                <a:ext uri="{FF2B5EF4-FFF2-40B4-BE49-F238E27FC236}">
                  <a16:creationId xmlns:a16="http://schemas.microsoft.com/office/drawing/2014/main" id="{9129CB9B-A5E7-4592-A9C3-8C4646E7BE5D}"/>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4470" name="Group 54">
            <a:extLst>
              <a:ext uri="{FF2B5EF4-FFF2-40B4-BE49-F238E27FC236}">
                <a16:creationId xmlns:a16="http://schemas.microsoft.com/office/drawing/2014/main" id="{657F487E-F214-4EAE-8D49-43FB7D2AF6EA}"/>
              </a:ext>
            </a:extLst>
          </p:cNvPr>
          <p:cNvGrpSpPr>
            <a:grpSpLocks/>
          </p:cNvGrpSpPr>
          <p:nvPr/>
        </p:nvGrpSpPr>
        <p:grpSpPr bwMode="auto">
          <a:xfrm>
            <a:off x="6056313" y="2528888"/>
            <a:ext cx="990600" cy="404812"/>
            <a:chOff x="1342" y="1621"/>
            <a:chExt cx="1056" cy="454"/>
          </a:xfrm>
        </p:grpSpPr>
        <p:sp>
          <p:nvSpPr>
            <p:cNvPr id="444471" name="Rectangle 55">
              <a:extLst>
                <a:ext uri="{FF2B5EF4-FFF2-40B4-BE49-F238E27FC236}">
                  <a16:creationId xmlns:a16="http://schemas.microsoft.com/office/drawing/2014/main" id="{5360002C-5877-4C14-9CA3-760723284815}"/>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44472" name="Rectangle 56">
              <a:extLst>
                <a:ext uri="{FF2B5EF4-FFF2-40B4-BE49-F238E27FC236}">
                  <a16:creationId xmlns:a16="http://schemas.microsoft.com/office/drawing/2014/main" id="{FB5876FD-3448-45C4-A935-C79CC73E4F37}"/>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4473" name="Group 57">
            <a:extLst>
              <a:ext uri="{FF2B5EF4-FFF2-40B4-BE49-F238E27FC236}">
                <a16:creationId xmlns:a16="http://schemas.microsoft.com/office/drawing/2014/main" id="{4CCD2BB1-BE33-4871-AE38-A08677CE4ED7}"/>
              </a:ext>
            </a:extLst>
          </p:cNvPr>
          <p:cNvGrpSpPr>
            <a:grpSpLocks/>
          </p:cNvGrpSpPr>
          <p:nvPr/>
        </p:nvGrpSpPr>
        <p:grpSpPr bwMode="auto">
          <a:xfrm>
            <a:off x="7991475" y="3833813"/>
            <a:ext cx="990600" cy="404812"/>
            <a:chOff x="1342" y="1621"/>
            <a:chExt cx="1056" cy="454"/>
          </a:xfrm>
        </p:grpSpPr>
        <p:sp>
          <p:nvSpPr>
            <p:cNvPr id="444474" name="Rectangle 58">
              <a:extLst>
                <a:ext uri="{FF2B5EF4-FFF2-40B4-BE49-F238E27FC236}">
                  <a16:creationId xmlns:a16="http://schemas.microsoft.com/office/drawing/2014/main" id="{32FF618C-8C72-4709-983B-F63F8CC1C07F}"/>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4475" name="Rectangle 59">
              <a:extLst>
                <a:ext uri="{FF2B5EF4-FFF2-40B4-BE49-F238E27FC236}">
                  <a16:creationId xmlns:a16="http://schemas.microsoft.com/office/drawing/2014/main" id="{882854B0-23A5-40C8-9E2A-E80194510E48}"/>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4476" name="Group 60">
            <a:extLst>
              <a:ext uri="{FF2B5EF4-FFF2-40B4-BE49-F238E27FC236}">
                <a16:creationId xmlns:a16="http://schemas.microsoft.com/office/drawing/2014/main" id="{8A9CBDA5-1D67-492E-B1C5-83646DB99CE5}"/>
              </a:ext>
            </a:extLst>
          </p:cNvPr>
          <p:cNvGrpSpPr>
            <a:grpSpLocks/>
          </p:cNvGrpSpPr>
          <p:nvPr/>
        </p:nvGrpSpPr>
        <p:grpSpPr bwMode="auto">
          <a:xfrm>
            <a:off x="7002463" y="5903913"/>
            <a:ext cx="1574800" cy="819150"/>
            <a:chOff x="1342" y="1621"/>
            <a:chExt cx="1056" cy="454"/>
          </a:xfrm>
        </p:grpSpPr>
        <p:sp>
          <p:nvSpPr>
            <p:cNvPr id="444477" name="Rectangle 61">
              <a:extLst>
                <a:ext uri="{FF2B5EF4-FFF2-40B4-BE49-F238E27FC236}">
                  <a16:creationId xmlns:a16="http://schemas.microsoft.com/office/drawing/2014/main" id="{F71C9F1C-E75D-4505-A54A-056260BC9FD3}"/>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44478" name="Rectangle 62">
              <a:extLst>
                <a:ext uri="{FF2B5EF4-FFF2-40B4-BE49-F238E27FC236}">
                  <a16:creationId xmlns:a16="http://schemas.microsoft.com/office/drawing/2014/main" id="{7C26CF37-9A68-47DE-8AAC-1EEB22182195}"/>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4484" name="Line 68">
            <a:extLst>
              <a:ext uri="{FF2B5EF4-FFF2-40B4-BE49-F238E27FC236}">
                <a16:creationId xmlns:a16="http://schemas.microsoft.com/office/drawing/2014/main" id="{1E617ACF-8CEE-4230-91AC-4FA1EEC260DD}"/>
              </a:ext>
            </a:extLst>
          </p:cNvPr>
          <p:cNvSpPr>
            <a:spLocks noChangeShapeType="1"/>
          </p:cNvSpPr>
          <p:nvPr/>
        </p:nvSpPr>
        <p:spPr bwMode="auto">
          <a:xfrm flipH="1" flipV="1">
            <a:off x="1285875" y="2528888"/>
            <a:ext cx="2017713" cy="29464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488" name="AutoShape 72">
            <a:extLst>
              <a:ext uri="{FF2B5EF4-FFF2-40B4-BE49-F238E27FC236}">
                <a16:creationId xmlns:a16="http://schemas.microsoft.com/office/drawing/2014/main" id="{D2DE2D9B-94F2-4B6B-A68E-2442083F4AD4}"/>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44489" name="AutoShape 73">
            <a:extLst>
              <a:ext uri="{FF2B5EF4-FFF2-40B4-BE49-F238E27FC236}">
                <a16:creationId xmlns:a16="http://schemas.microsoft.com/office/drawing/2014/main" id="{0F55BD10-AA57-4470-9C42-14386388D82C}"/>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44491" name="AutoShape 75">
            <a:extLst>
              <a:ext uri="{FF2B5EF4-FFF2-40B4-BE49-F238E27FC236}">
                <a16:creationId xmlns:a16="http://schemas.microsoft.com/office/drawing/2014/main" id="{73D43C3D-9B3E-413D-AB35-DD336AB4E65A}"/>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44492" name="AutoShape 76">
            <a:extLst>
              <a:ext uri="{FF2B5EF4-FFF2-40B4-BE49-F238E27FC236}">
                <a16:creationId xmlns:a16="http://schemas.microsoft.com/office/drawing/2014/main" id="{C4ADA6A6-5937-4023-9A11-0E08CEFB87CF}"/>
              </a:ext>
            </a:extLst>
          </p:cNvPr>
          <p:cNvSpPr>
            <a:spLocks noChangeArrowheads="1"/>
          </p:cNvSpPr>
          <p:nvPr/>
        </p:nvSpPr>
        <p:spPr bwMode="auto">
          <a:xfrm>
            <a:off x="3355975" y="518477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44493" name="Group 77">
            <a:extLst>
              <a:ext uri="{FF2B5EF4-FFF2-40B4-BE49-F238E27FC236}">
                <a16:creationId xmlns:a16="http://schemas.microsoft.com/office/drawing/2014/main" id="{85CB482D-FEB8-4DA0-A585-D9D91CDEC48F}"/>
              </a:ext>
            </a:extLst>
          </p:cNvPr>
          <p:cNvGrpSpPr>
            <a:grpSpLocks/>
          </p:cNvGrpSpPr>
          <p:nvPr/>
        </p:nvGrpSpPr>
        <p:grpSpPr bwMode="auto">
          <a:xfrm>
            <a:off x="4525963" y="954088"/>
            <a:ext cx="1125537" cy="404812"/>
            <a:chOff x="1342" y="1621"/>
            <a:chExt cx="1056" cy="454"/>
          </a:xfrm>
        </p:grpSpPr>
        <p:sp>
          <p:nvSpPr>
            <p:cNvPr id="444494" name="Rectangle 78">
              <a:extLst>
                <a:ext uri="{FF2B5EF4-FFF2-40B4-BE49-F238E27FC236}">
                  <a16:creationId xmlns:a16="http://schemas.microsoft.com/office/drawing/2014/main" id="{8CD70DFE-CFFA-466F-A207-3E737DBACFDE}"/>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44495" name="Rectangle 79">
              <a:extLst>
                <a:ext uri="{FF2B5EF4-FFF2-40B4-BE49-F238E27FC236}">
                  <a16:creationId xmlns:a16="http://schemas.microsoft.com/office/drawing/2014/main" id="{EC6BE054-E2F7-42E7-A70F-9460D7A89067}"/>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4496" name="Text Box 80">
            <a:extLst>
              <a:ext uri="{FF2B5EF4-FFF2-40B4-BE49-F238E27FC236}">
                <a16:creationId xmlns:a16="http://schemas.microsoft.com/office/drawing/2014/main" id="{203D2367-EE60-4316-9C58-9835705AA3DA}"/>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4497" name="Text Box 81">
            <a:extLst>
              <a:ext uri="{FF2B5EF4-FFF2-40B4-BE49-F238E27FC236}">
                <a16:creationId xmlns:a16="http://schemas.microsoft.com/office/drawing/2014/main" id="{C4FE345A-E165-401C-A8B8-EB87085639F5}"/>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grpSp>
        <p:nvGrpSpPr>
          <p:cNvPr id="444510" name="Group 94">
            <a:extLst>
              <a:ext uri="{FF2B5EF4-FFF2-40B4-BE49-F238E27FC236}">
                <a16:creationId xmlns:a16="http://schemas.microsoft.com/office/drawing/2014/main" id="{41AABC11-E8D8-4D2F-8313-CA68961ECF4C}"/>
              </a:ext>
            </a:extLst>
          </p:cNvPr>
          <p:cNvGrpSpPr>
            <a:grpSpLocks/>
          </p:cNvGrpSpPr>
          <p:nvPr/>
        </p:nvGrpSpPr>
        <p:grpSpPr bwMode="auto">
          <a:xfrm>
            <a:off x="2528888" y="3562350"/>
            <a:ext cx="1233487" cy="541338"/>
            <a:chOff x="1342" y="1621"/>
            <a:chExt cx="1056" cy="454"/>
          </a:xfrm>
        </p:grpSpPr>
        <p:sp>
          <p:nvSpPr>
            <p:cNvPr id="444511" name="Rectangle 95">
              <a:extLst>
                <a:ext uri="{FF2B5EF4-FFF2-40B4-BE49-F238E27FC236}">
                  <a16:creationId xmlns:a16="http://schemas.microsoft.com/office/drawing/2014/main" id="{8039262A-39D3-4876-9B9E-AE42D6C3E1CD}"/>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44512" name="Rectangle 96">
              <a:extLst>
                <a:ext uri="{FF2B5EF4-FFF2-40B4-BE49-F238E27FC236}">
                  <a16:creationId xmlns:a16="http://schemas.microsoft.com/office/drawing/2014/main" id="{C96D0510-AE91-4D22-8F0E-8D2EB57570AC}"/>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4513" name="Text Box 97">
            <a:extLst>
              <a:ext uri="{FF2B5EF4-FFF2-40B4-BE49-F238E27FC236}">
                <a16:creationId xmlns:a16="http://schemas.microsoft.com/office/drawing/2014/main" id="{60D1C3CB-4B1D-4AA1-AB61-FFA39092D6C2}"/>
              </a:ext>
            </a:extLst>
          </p:cNvPr>
          <p:cNvSpPr txBox="1">
            <a:spLocks noChangeArrowheads="1"/>
          </p:cNvSpPr>
          <p:nvPr/>
        </p:nvSpPr>
        <p:spPr bwMode="auto">
          <a:xfrm>
            <a:off x="4527550" y="5273675"/>
            <a:ext cx="835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LCAT</a:t>
            </a:r>
          </a:p>
        </p:txBody>
      </p:sp>
      <p:sp>
        <p:nvSpPr>
          <p:cNvPr id="444515" name="AutoShape 99">
            <a:extLst>
              <a:ext uri="{FF2B5EF4-FFF2-40B4-BE49-F238E27FC236}">
                <a16:creationId xmlns:a16="http://schemas.microsoft.com/office/drawing/2014/main" id="{B7FB69A8-90C4-457E-B1ED-80653C3124D2}"/>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516" name="Text Box 100">
            <a:extLst>
              <a:ext uri="{FF2B5EF4-FFF2-40B4-BE49-F238E27FC236}">
                <a16:creationId xmlns:a16="http://schemas.microsoft.com/office/drawing/2014/main" id="{8C3C67B0-2510-4A74-B63C-C8295144D93F}"/>
              </a:ext>
            </a:extLst>
          </p:cNvPr>
          <p:cNvSpPr txBox="1">
            <a:spLocks noChangeArrowheads="1"/>
          </p:cNvSpPr>
          <p:nvPr/>
        </p:nvSpPr>
        <p:spPr bwMode="auto">
          <a:xfrm>
            <a:off x="115888" y="4373563"/>
            <a:ext cx="1935162" cy="11684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FC: 	free cholesterol</a:t>
            </a:r>
          </a:p>
          <a:p>
            <a:r>
              <a:rPr lang="fr-CA" altLang="fr-FR" sz="1000"/>
              <a:t>FFA: 	free fatty acids</a:t>
            </a:r>
          </a:p>
          <a:p>
            <a:r>
              <a:rPr lang="fr-CA" altLang="fr-FR" sz="1000"/>
              <a:t>LCAT:	lecithin cholesterol acytransferase </a:t>
            </a:r>
          </a:p>
          <a:p>
            <a:r>
              <a:rPr lang="fr-CA" altLang="fr-FR" sz="1000"/>
              <a:t>LPL: 	lipoprotein lipase</a:t>
            </a:r>
          </a:p>
          <a:p>
            <a:r>
              <a:rPr lang="fr-CA" altLang="fr-FR" sz="1000"/>
              <a:t>TG: 	triglycerides</a:t>
            </a:r>
          </a:p>
        </p:txBody>
      </p:sp>
      <p:sp>
        <p:nvSpPr>
          <p:cNvPr id="444517" name="Line 101">
            <a:extLst>
              <a:ext uri="{FF2B5EF4-FFF2-40B4-BE49-F238E27FC236}">
                <a16:creationId xmlns:a16="http://schemas.microsoft.com/office/drawing/2014/main" id="{9BD4CD62-A636-416F-88B4-4E369573C0AD}"/>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44518" name="Group 102">
            <a:extLst>
              <a:ext uri="{FF2B5EF4-FFF2-40B4-BE49-F238E27FC236}">
                <a16:creationId xmlns:a16="http://schemas.microsoft.com/office/drawing/2014/main" id="{3518FF52-63A3-47A3-B847-FB4177CA0AFE}"/>
              </a:ext>
            </a:extLst>
          </p:cNvPr>
          <p:cNvGrpSpPr>
            <a:grpSpLocks/>
          </p:cNvGrpSpPr>
          <p:nvPr/>
        </p:nvGrpSpPr>
        <p:grpSpPr bwMode="auto">
          <a:xfrm>
            <a:off x="7335838" y="2120900"/>
            <a:ext cx="1511300" cy="768350"/>
            <a:chOff x="1342" y="1621"/>
            <a:chExt cx="1056" cy="454"/>
          </a:xfrm>
        </p:grpSpPr>
        <p:sp>
          <p:nvSpPr>
            <p:cNvPr id="444519" name="Rectangle 103">
              <a:extLst>
                <a:ext uri="{FF2B5EF4-FFF2-40B4-BE49-F238E27FC236}">
                  <a16:creationId xmlns:a16="http://schemas.microsoft.com/office/drawing/2014/main" id="{6693DB29-BDD7-4B2D-8A9A-B2F3A9444C73}"/>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44520" name="Rectangle 104">
              <a:extLst>
                <a:ext uri="{FF2B5EF4-FFF2-40B4-BE49-F238E27FC236}">
                  <a16:creationId xmlns:a16="http://schemas.microsoft.com/office/drawing/2014/main" id="{D84AB67D-0CBF-43E0-912D-59401AF05A75}"/>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4521" name="Group 105">
            <a:extLst>
              <a:ext uri="{FF2B5EF4-FFF2-40B4-BE49-F238E27FC236}">
                <a16:creationId xmlns:a16="http://schemas.microsoft.com/office/drawing/2014/main" id="{85EE3A9B-E919-430C-B19C-1C2DF4B2A64A}"/>
              </a:ext>
            </a:extLst>
          </p:cNvPr>
          <p:cNvGrpSpPr>
            <a:grpSpLocks/>
          </p:cNvGrpSpPr>
          <p:nvPr/>
        </p:nvGrpSpPr>
        <p:grpSpPr bwMode="auto">
          <a:xfrm>
            <a:off x="3941763" y="6129338"/>
            <a:ext cx="944562" cy="404812"/>
            <a:chOff x="1342" y="1621"/>
            <a:chExt cx="1056" cy="454"/>
          </a:xfrm>
        </p:grpSpPr>
        <p:sp>
          <p:nvSpPr>
            <p:cNvPr id="444522" name="Rectangle 106">
              <a:extLst>
                <a:ext uri="{FF2B5EF4-FFF2-40B4-BE49-F238E27FC236}">
                  <a16:creationId xmlns:a16="http://schemas.microsoft.com/office/drawing/2014/main" id="{FFF69C58-FD5D-4CD1-B3D2-CAAEEA673F35}"/>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HDL</a:t>
              </a:r>
            </a:p>
          </p:txBody>
        </p:sp>
        <p:sp>
          <p:nvSpPr>
            <p:cNvPr id="444523" name="Rectangle 107">
              <a:extLst>
                <a:ext uri="{FF2B5EF4-FFF2-40B4-BE49-F238E27FC236}">
                  <a16:creationId xmlns:a16="http://schemas.microsoft.com/office/drawing/2014/main" id="{D1E75247-277C-46FE-BBA2-7A3F27C5E6DC}"/>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4527" name="Text Box 111">
            <a:extLst>
              <a:ext uri="{FF2B5EF4-FFF2-40B4-BE49-F238E27FC236}">
                <a16:creationId xmlns:a16="http://schemas.microsoft.com/office/drawing/2014/main" id="{0B0235C6-B317-413F-9C60-02CD3E4629CC}"/>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4530" name="Line 114">
            <a:extLst>
              <a:ext uri="{FF2B5EF4-FFF2-40B4-BE49-F238E27FC236}">
                <a16:creationId xmlns:a16="http://schemas.microsoft.com/office/drawing/2014/main" id="{457A7404-7880-4798-90E4-0438F7B22DBF}"/>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531" name="Line 115">
            <a:extLst>
              <a:ext uri="{FF2B5EF4-FFF2-40B4-BE49-F238E27FC236}">
                <a16:creationId xmlns:a16="http://schemas.microsoft.com/office/drawing/2014/main" id="{557346D4-9377-439A-BFBA-ED08A719B892}"/>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532" name="Line 116">
            <a:extLst>
              <a:ext uri="{FF2B5EF4-FFF2-40B4-BE49-F238E27FC236}">
                <a16:creationId xmlns:a16="http://schemas.microsoft.com/office/drawing/2014/main" id="{1B76C4BB-1066-4602-856F-31D1C5AB751D}"/>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533" name="Line 117">
            <a:extLst>
              <a:ext uri="{FF2B5EF4-FFF2-40B4-BE49-F238E27FC236}">
                <a16:creationId xmlns:a16="http://schemas.microsoft.com/office/drawing/2014/main" id="{4D95876C-BC61-4727-B7ED-B4AC5D95C26B}"/>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534" name="Line 118">
            <a:extLst>
              <a:ext uri="{FF2B5EF4-FFF2-40B4-BE49-F238E27FC236}">
                <a16:creationId xmlns:a16="http://schemas.microsoft.com/office/drawing/2014/main" id="{4BA85A44-70AA-4F69-8B99-9D7B27FC4194}"/>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535" name="Line 119">
            <a:extLst>
              <a:ext uri="{FF2B5EF4-FFF2-40B4-BE49-F238E27FC236}">
                <a16:creationId xmlns:a16="http://schemas.microsoft.com/office/drawing/2014/main" id="{01AFD37B-7CC5-4AE1-9B23-2D1BAD635C57}"/>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536" name="Line 120">
            <a:extLst>
              <a:ext uri="{FF2B5EF4-FFF2-40B4-BE49-F238E27FC236}">
                <a16:creationId xmlns:a16="http://schemas.microsoft.com/office/drawing/2014/main" id="{71E237EA-174A-4211-9DC9-3EE79E861D0A}"/>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537" name="Line 121">
            <a:extLst>
              <a:ext uri="{FF2B5EF4-FFF2-40B4-BE49-F238E27FC236}">
                <a16:creationId xmlns:a16="http://schemas.microsoft.com/office/drawing/2014/main" id="{500C2641-1A07-4E9E-9B8C-1762AF3B7D5F}"/>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4538" name="AutoShape 122">
            <a:extLst>
              <a:ext uri="{FF2B5EF4-FFF2-40B4-BE49-F238E27FC236}">
                <a16:creationId xmlns:a16="http://schemas.microsoft.com/office/drawing/2014/main" id="{1522BFEC-2F7C-48FB-BAC9-173120AE7C4A}"/>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4539" name="AutoShape 123">
            <a:extLst>
              <a:ext uri="{FF2B5EF4-FFF2-40B4-BE49-F238E27FC236}">
                <a16:creationId xmlns:a16="http://schemas.microsoft.com/office/drawing/2014/main" id="{49393905-A6E3-4626-BC75-66B5E931E9BA}"/>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4540" name="AutoShape 124">
            <a:extLst>
              <a:ext uri="{FF2B5EF4-FFF2-40B4-BE49-F238E27FC236}">
                <a16:creationId xmlns:a16="http://schemas.microsoft.com/office/drawing/2014/main" id="{58A6978E-7B9C-4541-9886-00D6973948F9}"/>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4541" name="AutoShape 125">
            <a:extLst>
              <a:ext uri="{FF2B5EF4-FFF2-40B4-BE49-F238E27FC236}">
                <a16:creationId xmlns:a16="http://schemas.microsoft.com/office/drawing/2014/main" id="{17F2D08C-EF39-48B4-BB7D-82DA921EADDA}"/>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
        <p:nvSpPr>
          <p:cNvPr id="444542" name="AutoShape 126">
            <a:extLst>
              <a:ext uri="{FF2B5EF4-FFF2-40B4-BE49-F238E27FC236}">
                <a16:creationId xmlns:a16="http://schemas.microsoft.com/office/drawing/2014/main" id="{DEB20155-0594-4C6F-9688-DDD52A2FE765}"/>
              </a:ext>
            </a:extLst>
          </p:cNvPr>
          <p:cNvSpPr>
            <a:spLocks noChangeArrowheads="1"/>
          </p:cNvSpPr>
          <p:nvPr/>
        </p:nvSpPr>
        <p:spPr bwMode="auto">
          <a:xfrm>
            <a:off x="3357563" y="553878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3526" name="Picture 134">
            <a:extLst>
              <a:ext uri="{FF2B5EF4-FFF2-40B4-BE49-F238E27FC236}">
                <a16:creationId xmlns:a16="http://schemas.microsoft.com/office/drawing/2014/main" id="{B901E81A-3234-49B0-9D4E-08C58B334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650" y="5075238"/>
            <a:ext cx="1112838" cy="1112837"/>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3494" name="Picture 102">
            <a:extLst>
              <a:ext uri="{FF2B5EF4-FFF2-40B4-BE49-F238E27FC236}">
                <a16:creationId xmlns:a16="http://schemas.microsoft.com/office/drawing/2014/main" id="{87D93B67-7F42-42A9-A54F-A99D5077E6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3395" name="Oval 3">
            <a:extLst>
              <a:ext uri="{FF2B5EF4-FFF2-40B4-BE49-F238E27FC236}">
                <a16:creationId xmlns:a16="http://schemas.microsoft.com/office/drawing/2014/main" id="{18E88B8A-9410-4E2D-ACCC-AEFC69C511F6}"/>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397" name="Text Box 5">
            <a:extLst>
              <a:ext uri="{FF2B5EF4-FFF2-40B4-BE49-F238E27FC236}">
                <a16:creationId xmlns:a16="http://schemas.microsoft.com/office/drawing/2014/main" id="{3D52F4F2-0E08-4B7F-AC6B-D84024156D26}"/>
              </a:ext>
            </a:extLst>
          </p:cNvPr>
          <p:cNvSpPr txBox="1">
            <a:spLocks noChangeArrowheads="1"/>
          </p:cNvSpPr>
          <p:nvPr/>
        </p:nvSpPr>
        <p:spPr bwMode="auto">
          <a:xfrm>
            <a:off x="898525" y="2195513"/>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3398" name="Text Box 6">
            <a:extLst>
              <a:ext uri="{FF2B5EF4-FFF2-40B4-BE49-F238E27FC236}">
                <a16:creationId xmlns:a16="http://schemas.microsoft.com/office/drawing/2014/main" id="{D2FA1884-52CF-4224-BC3B-FE265D452AA1}"/>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3403" name="Text Box 11">
            <a:extLst>
              <a:ext uri="{FF2B5EF4-FFF2-40B4-BE49-F238E27FC236}">
                <a16:creationId xmlns:a16="http://schemas.microsoft.com/office/drawing/2014/main" id="{9F812969-7B62-44DD-B858-BD10FEFED678}"/>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43404" name="Line 12">
            <a:extLst>
              <a:ext uri="{FF2B5EF4-FFF2-40B4-BE49-F238E27FC236}">
                <a16:creationId xmlns:a16="http://schemas.microsoft.com/office/drawing/2014/main" id="{B92FE2AB-CCAB-4CF3-BF18-DC9DEFF9C01F}"/>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405" name="Text Box 13">
            <a:extLst>
              <a:ext uri="{FF2B5EF4-FFF2-40B4-BE49-F238E27FC236}">
                <a16:creationId xmlns:a16="http://schemas.microsoft.com/office/drawing/2014/main" id="{C8C2D727-5FF7-4B6D-9200-BF14A399E820}"/>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3407" name="Text Box 15">
            <a:extLst>
              <a:ext uri="{FF2B5EF4-FFF2-40B4-BE49-F238E27FC236}">
                <a16:creationId xmlns:a16="http://schemas.microsoft.com/office/drawing/2014/main" id="{0620B104-2B05-4E0A-8A3C-FAECF104D5E9}"/>
              </a:ext>
            </a:extLst>
          </p:cNvPr>
          <p:cNvSpPr txBox="1">
            <a:spLocks noChangeArrowheads="1"/>
          </p:cNvSpPr>
          <p:nvPr/>
        </p:nvSpPr>
        <p:spPr bwMode="auto">
          <a:xfrm>
            <a:off x="3311525" y="5238750"/>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3408" name="Line 16">
            <a:extLst>
              <a:ext uri="{FF2B5EF4-FFF2-40B4-BE49-F238E27FC236}">
                <a16:creationId xmlns:a16="http://schemas.microsoft.com/office/drawing/2014/main" id="{22671F4A-365A-43A0-80D5-03F8A3AE9F96}"/>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409" name="Text Box 17">
            <a:extLst>
              <a:ext uri="{FF2B5EF4-FFF2-40B4-BE49-F238E27FC236}">
                <a16:creationId xmlns:a16="http://schemas.microsoft.com/office/drawing/2014/main" id="{3966B640-F4DD-4FDB-BD88-B6D7B2AA8E44}"/>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sp>
        <p:nvSpPr>
          <p:cNvPr id="443414" name="Text Box 22">
            <a:extLst>
              <a:ext uri="{FF2B5EF4-FFF2-40B4-BE49-F238E27FC236}">
                <a16:creationId xmlns:a16="http://schemas.microsoft.com/office/drawing/2014/main" id="{1EEBCC3A-06F1-44A2-A9B9-1C794B443711}"/>
              </a:ext>
            </a:extLst>
          </p:cNvPr>
          <p:cNvSpPr txBox="1">
            <a:spLocks noChangeArrowheads="1"/>
          </p:cNvSpPr>
          <p:nvPr/>
        </p:nvSpPr>
        <p:spPr bwMode="auto">
          <a:xfrm>
            <a:off x="825500" y="3659188"/>
            <a:ext cx="685800" cy="3365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fr-FR" sz="1600"/>
              <a:t>Bile</a:t>
            </a:r>
            <a:endParaRPr lang="en-AU" altLang="fr-FR" sz="1600">
              <a:effectLst>
                <a:outerShdw blurRad="38100" dist="38100" dir="2700000" algn="tl">
                  <a:srgbClr val="C0C0C0"/>
                </a:outerShdw>
              </a:effectLst>
            </a:endParaRPr>
          </a:p>
        </p:txBody>
      </p:sp>
      <p:sp>
        <p:nvSpPr>
          <p:cNvPr id="443416" name="Line 24">
            <a:extLst>
              <a:ext uri="{FF2B5EF4-FFF2-40B4-BE49-F238E27FC236}">
                <a16:creationId xmlns:a16="http://schemas.microsoft.com/office/drawing/2014/main" id="{D2AB91B9-5EAF-4672-93F1-46532CB5BF10}"/>
              </a:ext>
            </a:extLst>
          </p:cNvPr>
          <p:cNvSpPr>
            <a:spLocks noChangeShapeType="1"/>
          </p:cNvSpPr>
          <p:nvPr/>
        </p:nvSpPr>
        <p:spPr bwMode="auto">
          <a:xfrm flipH="1">
            <a:off x="1187450" y="3254375"/>
            <a:ext cx="3175" cy="40481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417" name="Rectangle 25">
            <a:extLst>
              <a:ext uri="{FF2B5EF4-FFF2-40B4-BE49-F238E27FC236}">
                <a16:creationId xmlns:a16="http://schemas.microsoft.com/office/drawing/2014/main" id="{32090C96-6371-48C6-8939-C78224DEFCAC}"/>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Plasma Lipid Transport</a:t>
            </a:r>
            <a:endParaRPr lang="fr-CA" altLang="fr-FR">
              <a:effectLst>
                <a:outerShdw blurRad="38100" dist="38100" dir="2700000" algn="tl">
                  <a:srgbClr val="C0C0C0"/>
                </a:outerShdw>
              </a:effectLst>
            </a:endParaRPr>
          </a:p>
        </p:txBody>
      </p:sp>
      <p:pic>
        <p:nvPicPr>
          <p:cNvPr id="443418" name="Picture 26">
            <a:extLst>
              <a:ext uri="{FF2B5EF4-FFF2-40B4-BE49-F238E27FC236}">
                <a16:creationId xmlns:a16="http://schemas.microsoft.com/office/drawing/2014/main" id="{35BBEEBC-965D-4557-9765-980A8BED547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3420" name="Picture 28">
            <a:extLst>
              <a:ext uri="{FF2B5EF4-FFF2-40B4-BE49-F238E27FC236}">
                <a16:creationId xmlns:a16="http://schemas.microsoft.com/office/drawing/2014/main" id="{C6CD5C76-DE4A-4B8D-8511-0F148B72E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3424" name="Line 32">
            <a:extLst>
              <a:ext uri="{FF2B5EF4-FFF2-40B4-BE49-F238E27FC236}">
                <a16:creationId xmlns:a16="http://schemas.microsoft.com/office/drawing/2014/main" id="{655545C2-FE1A-4A58-9F3C-79CD0F2703B4}"/>
              </a:ext>
            </a:extLst>
          </p:cNvPr>
          <p:cNvSpPr>
            <a:spLocks noChangeShapeType="1"/>
          </p:cNvSpPr>
          <p:nvPr/>
        </p:nvSpPr>
        <p:spPr bwMode="auto">
          <a:xfrm flipH="1">
            <a:off x="3851275" y="5702300"/>
            <a:ext cx="2430463"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432" name="Text Box 40">
            <a:extLst>
              <a:ext uri="{FF2B5EF4-FFF2-40B4-BE49-F238E27FC236}">
                <a16:creationId xmlns:a16="http://schemas.microsoft.com/office/drawing/2014/main" id="{B3799BF8-D86F-48BD-BFCD-C9222A5A88F2}"/>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43433" name="Text Box 41">
            <a:extLst>
              <a:ext uri="{FF2B5EF4-FFF2-40B4-BE49-F238E27FC236}">
                <a16:creationId xmlns:a16="http://schemas.microsoft.com/office/drawing/2014/main" id="{E9C56507-FC92-4DAF-91CE-5F364A559CD4}"/>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sp>
        <p:nvSpPr>
          <p:cNvPr id="443438" name="Line 46">
            <a:extLst>
              <a:ext uri="{FF2B5EF4-FFF2-40B4-BE49-F238E27FC236}">
                <a16:creationId xmlns:a16="http://schemas.microsoft.com/office/drawing/2014/main" id="{EFF21B0E-619E-49A9-89C5-A1776219B5B7}"/>
              </a:ext>
            </a:extLst>
          </p:cNvPr>
          <p:cNvSpPr>
            <a:spLocks noChangeShapeType="1"/>
          </p:cNvSpPr>
          <p:nvPr/>
        </p:nvSpPr>
        <p:spPr bwMode="auto">
          <a:xfrm>
            <a:off x="1185863" y="2709863"/>
            <a:ext cx="0" cy="26987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grpSp>
        <p:nvGrpSpPr>
          <p:cNvPr id="443442" name="Group 50">
            <a:extLst>
              <a:ext uri="{FF2B5EF4-FFF2-40B4-BE49-F238E27FC236}">
                <a16:creationId xmlns:a16="http://schemas.microsoft.com/office/drawing/2014/main" id="{AD446919-C64D-4ED9-9E4D-DDB5D38F1BF0}"/>
              </a:ext>
            </a:extLst>
          </p:cNvPr>
          <p:cNvGrpSpPr>
            <a:grpSpLocks/>
          </p:cNvGrpSpPr>
          <p:nvPr/>
        </p:nvGrpSpPr>
        <p:grpSpPr bwMode="auto">
          <a:xfrm>
            <a:off x="206375" y="998538"/>
            <a:ext cx="1125538" cy="404812"/>
            <a:chOff x="1342" y="1621"/>
            <a:chExt cx="1056" cy="454"/>
          </a:xfrm>
        </p:grpSpPr>
        <p:sp>
          <p:nvSpPr>
            <p:cNvPr id="443443" name="Rectangle 51">
              <a:extLst>
                <a:ext uri="{FF2B5EF4-FFF2-40B4-BE49-F238E27FC236}">
                  <a16:creationId xmlns:a16="http://schemas.microsoft.com/office/drawing/2014/main" id="{61FF2800-63D8-44E7-9E0A-8959911BB636}"/>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3444" name="Rectangle 52">
              <a:extLst>
                <a:ext uri="{FF2B5EF4-FFF2-40B4-BE49-F238E27FC236}">
                  <a16:creationId xmlns:a16="http://schemas.microsoft.com/office/drawing/2014/main" id="{51466579-3EC5-42A2-9BEA-93545B4D117B}"/>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3451" name="Group 59">
            <a:extLst>
              <a:ext uri="{FF2B5EF4-FFF2-40B4-BE49-F238E27FC236}">
                <a16:creationId xmlns:a16="http://schemas.microsoft.com/office/drawing/2014/main" id="{E959BBE9-DA64-4E1E-BE6D-1232C85C08F2}"/>
              </a:ext>
            </a:extLst>
          </p:cNvPr>
          <p:cNvGrpSpPr>
            <a:grpSpLocks/>
          </p:cNvGrpSpPr>
          <p:nvPr/>
        </p:nvGrpSpPr>
        <p:grpSpPr bwMode="auto">
          <a:xfrm>
            <a:off x="6056313" y="2528888"/>
            <a:ext cx="990600" cy="404812"/>
            <a:chOff x="1342" y="1621"/>
            <a:chExt cx="1056" cy="454"/>
          </a:xfrm>
        </p:grpSpPr>
        <p:sp>
          <p:nvSpPr>
            <p:cNvPr id="443452" name="Rectangle 60">
              <a:extLst>
                <a:ext uri="{FF2B5EF4-FFF2-40B4-BE49-F238E27FC236}">
                  <a16:creationId xmlns:a16="http://schemas.microsoft.com/office/drawing/2014/main" id="{440053A2-64D5-4E29-B6B0-BB425DB2C39A}"/>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43453" name="Rectangle 61">
              <a:extLst>
                <a:ext uri="{FF2B5EF4-FFF2-40B4-BE49-F238E27FC236}">
                  <a16:creationId xmlns:a16="http://schemas.microsoft.com/office/drawing/2014/main" id="{FBF6B9B5-C987-40A7-A029-A96EBD59F569}"/>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3454" name="Group 62">
            <a:extLst>
              <a:ext uri="{FF2B5EF4-FFF2-40B4-BE49-F238E27FC236}">
                <a16:creationId xmlns:a16="http://schemas.microsoft.com/office/drawing/2014/main" id="{727961C6-5EA2-4016-8795-D6AA207C4C86}"/>
              </a:ext>
            </a:extLst>
          </p:cNvPr>
          <p:cNvGrpSpPr>
            <a:grpSpLocks/>
          </p:cNvGrpSpPr>
          <p:nvPr/>
        </p:nvGrpSpPr>
        <p:grpSpPr bwMode="auto">
          <a:xfrm>
            <a:off x="7991475" y="3833813"/>
            <a:ext cx="990600" cy="404812"/>
            <a:chOff x="1342" y="1621"/>
            <a:chExt cx="1056" cy="454"/>
          </a:xfrm>
        </p:grpSpPr>
        <p:sp>
          <p:nvSpPr>
            <p:cNvPr id="443455" name="Rectangle 63">
              <a:extLst>
                <a:ext uri="{FF2B5EF4-FFF2-40B4-BE49-F238E27FC236}">
                  <a16:creationId xmlns:a16="http://schemas.microsoft.com/office/drawing/2014/main" id="{8C211C17-38F3-4A4C-B3AC-76C0D01B204C}"/>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3456" name="Rectangle 64">
              <a:extLst>
                <a:ext uri="{FF2B5EF4-FFF2-40B4-BE49-F238E27FC236}">
                  <a16:creationId xmlns:a16="http://schemas.microsoft.com/office/drawing/2014/main" id="{2A505519-5163-42D4-948C-35A114EF3538}"/>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3457" name="Group 65">
            <a:extLst>
              <a:ext uri="{FF2B5EF4-FFF2-40B4-BE49-F238E27FC236}">
                <a16:creationId xmlns:a16="http://schemas.microsoft.com/office/drawing/2014/main" id="{1A1FEA7D-6973-403B-8266-A3D6B2812280}"/>
              </a:ext>
            </a:extLst>
          </p:cNvPr>
          <p:cNvGrpSpPr>
            <a:grpSpLocks/>
          </p:cNvGrpSpPr>
          <p:nvPr/>
        </p:nvGrpSpPr>
        <p:grpSpPr bwMode="auto">
          <a:xfrm>
            <a:off x="7002463" y="5903913"/>
            <a:ext cx="1574800" cy="819150"/>
            <a:chOff x="1342" y="1621"/>
            <a:chExt cx="1056" cy="454"/>
          </a:xfrm>
        </p:grpSpPr>
        <p:sp>
          <p:nvSpPr>
            <p:cNvPr id="443458" name="Rectangle 66">
              <a:extLst>
                <a:ext uri="{FF2B5EF4-FFF2-40B4-BE49-F238E27FC236}">
                  <a16:creationId xmlns:a16="http://schemas.microsoft.com/office/drawing/2014/main" id="{C0E4608B-F867-4122-8DEE-248601BB61DF}"/>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43459" name="Rectangle 67">
              <a:extLst>
                <a:ext uri="{FF2B5EF4-FFF2-40B4-BE49-F238E27FC236}">
                  <a16:creationId xmlns:a16="http://schemas.microsoft.com/office/drawing/2014/main" id="{AEB2C0A8-C11E-4D5B-A245-C08A4802C1E0}"/>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3464" name="Line 72">
            <a:extLst>
              <a:ext uri="{FF2B5EF4-FFF2-40B4-BE49-F238E27FC236}">
                <a16:creationId xmlns:a16="http://schemas.microsoft.com/office/drawing/2014/main" id="{020F8565-962E-4EA0-9271-72EA6ADA2DB7}"/>
              </a:ext>
            </a:extLst>
          </p:cNvPr>
          <p:cNvSpPr>
            <a:spLocks noChangeShapeType="1"/>
          </p:cNvSpPr>
          <p:nvPr/>
        </p:nvSpPr>
        <p:spPr bwMode="auto">
          <a:xfrm flipH="1" flipV="1">
            <a:off x="1285875" y="2528888"/>
            <a:ext cx="2017713" cy="29464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468" name="AutoShape 76">
            <a:extLst>
              <a:ext uri="{FF2B5EF4-FFF2-40B4-BE49-F238E27FC236}">
                <a16:creationId xmlns:a16="http://schemas.microsoft.com/office/drawing/2014/main" id="{C6ADB16C-E7AF-44C1-A62A-A1C1B849D8BC}"/>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43469" name="AutoShape 77">
            <a:extLst>
              <a:ext uri="{FF2B5EF4-FFF2-40B4-BE49-F238E27FC236}">
                <a16:creationId xmlns:a16="http://schemas.microsoft.com/office/drawing/2014/main" id="{DCF1D2FB-A9DC-4CA4-A4C3-079C0F80CA83}"/>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43471" name="AutoShape 79">
            <a:extLst>
              <a:ext uri="{FF2B5EF4-FFF2-40B4-BE49-F238E27FC236}">
                <a16:creationId xmlns:a16="http://schemas.microsoft.com/office/drawing/2014/main" id="{6E73B1B4-69ED-42E5-8FBF-FBF959389EFD}"/>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43472" name="AutoShape 80">
            <a:extLst>
              <a:ext uri="{FF2B5EF4-FFF2-40B4-BE49-F238E27FC236}">
                <a16:creationId xmlns:a16="http://schemas.microsoft.com/office/drawing/2014/main" id="{55217D86-D4DC-41BA-963D-5FCDD9E14205}"/>
              </a:ext>
            </a:extLst>
          </p:cNvPr>
          <p:cNvSpPr>
            <a:spLocks noChangeArrowheads="1"/>
          </p:cNvSpPr>
          <p:nvPr/>
        </p:nvSpPr>
        <p:spPr bwMode="auto">
          <a:xfrm>
            <a:off x="3355975" y="518477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43473" name="Group 81">
            <a:extLst>
              <a:ext uri="{FF2B5EF4-FFF2-40B4-BE49-F238E27FC236}">
                <a16:creationId xmlns:a16="http://schemas.microsoft.com/office/drawing/2014/main" id="{AFC5487D-E257-4CAA-93D5-3DA99584372B}"/>
              </a:ext>
            </a:extLst>
          </p:cNvPr>
          <p:cNvGrpSpPr>
            <a:grpSpLocks/>
          </p:cNvGrpSpPr>
          <p:nvPr/>
        </p:nvGrpSpPr>
        <p:grpSpPr bwMode="auto">
          <a:xfrm>
            <a:off x="4525963" y="954088"/>
            <a:ext cx="1125537" cy="404812"/>
            <a:chOff x="1342" y="1621"/>
            <a:chExt cx="1056" cy="454"/>
          </a:xfrm>
        </p:grpSpPr>
        <p:sp>
          <p:nvSpPr>
            <p:cNvPr id="443474" name="Rectangle 82">
              <a:extLst>
                <a:ext uri="{FF2B5EF4-FFF2-40B4-BE49-F238E27FC236}">
                  <a16:creationId xmlns:a16="http://schemas.microsoft.com/office/drawing/2014/main" id="{A065F09C-4BA4-4C09-85C0-7C07841A12D4}"/>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43475" name="Rectangle 83">
              <a:extLst>
                <a:ext uri="{FF2B5EF4-FFF2-40B4-BE49-F238E27FC236}">
                  <a16:creationId xmlns:a16="http://schemas.microsoft.com/office/drawing/2014/main" id="{0E5D66FA-8152-41BB-AAFA-083EE9A3789B}"/>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3476" name="Text Box 84">
            <a:extLst>
              <a:ext uri="{FF2B5EF4-FFF2-40B4-BE49-F238E27FC236}">
                <a16:creationId xmlns:a16="http://schemas.microsoft.com/office/drawing/2014/main" id="{11599C0D-A120-455F-919A-0FC0A6B2A213}"/>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3477" name="Text Box 85">
            <a:extLst>
              <a:ext uri="{FF2B5EF4-FFF2-40B4-BE49-F238E27FC236}">
                <a16:creationId xmlns:a16="http://schemas.microsoft.com/office/drawing/2014/main" id="{4FC1C5E9-2B1A-44A9-9EE0-A714DBB46631}"/>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grpSp>
        <p:nvGrpSpPr>
          <p:cNvPr id="443490" name="Group 98">
            <a:extLst>
              <a:ext uri="{FF2B5EF4-FFF2-40B4-BE49-F238E27FC236}">
                <a16:creationId xmlns:a16="http://schemas.microsoft.com/office/drawing/2014/main" id="{6BEB486A-8971-4FA7-BAFA-1271A3A870FE}"/>
              </a:ext>
            </a:extLst>
          </p:cNvPr>
          <p:cNvGrpSpPr>
            <a:grpSpLocks/>
          </p:cNvGrpSpPr>
          <p:nvPr/>
        </p:nvGrpSpPr>
        <p:grpSpPr bwMode="auto">
          <a:xfrm>
            <a:off x="2528888" y="3562350"/>
            <a:ext cx="1233487" cy="541338"/>
            <a:chOff x="1342" y="1621"/>
            <a:chExt cx="1056" cy="454"/>
          </a:xfrm>
        </p:grpSpPr>
        <p:sp>
          <p:nvSpPr>
            <p:cNvPr id="443491" name="Rectangle 99">
              <a:extLst>
                <a:ext uri="{FF2B5EF4-FFF2-40B4-BE49-F238E27FC236}">
                  <a16:creationId xmlns:a16="http://schemas.microsoft.com/office/drawing/2014/main" id="{A72217E0-205A-4512-9E7C-0CACF8B53BEC}"/>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43492" name="Rectangle 100">
              <a:extLst>
                <a:ext uri="{FF2B5EF4-FFF2-40B4-BE49-F238E27FC236}">
                  <a16:creationId xmlns:a16="http://schemas.microsoft.com/office/drawing/2014/main" id="{C46CC44E-A890-4802-8362-8026E3B967BB}"/>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3493" name="Text Box 101">
            <a:extLst>
              <a:ext uri="{FF2B5EF4-FFF2-40B4-BE49-F238E27FC236}">
                <a16:creationId xmlns:a16="http://schemas.microsoft.com/office/drawing/2014/main" id="{92A272F6-80B8-45F4-AD87-9387C7FC419F}"/>
              </a:ext>
            </a:extLst>
          </p:cNvPr>
          <p:cNvSpPr txBox="1">
            <a:spLocks noChangeArrowheads="1"/>
          </p:cNvSpPr>
          <p:nvPr/>
        </p:nvSpPr>
        <p:spPr bwMode="auto">
          <a:xfrm>
            <a:off x="958850" y="2941638"/>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43495" name="Text Box 103">
            <a:extLst>
              <a:ext uri="{FF2B5EF4-FFF2-40B4-BE49-F238E27FC236}">
                <a16:creationId xmlns:a16="http://schemas.microsoft.com/office/drawing/2014/main" id="{E433E0E9-E724-450F-AA9D-0C189BE6E505}"/>
              </a:ext>
            </a:extLst>
          </p:cNvPr>
          <p:cNvSpPr txBox="1">
            <a:spLocks noChangeArrowheads="1"/>
          </p:cNvSpPr>
          <p:nvPr/>
        </p:nvSpPr>
        <p:spPr bwMode="auto">
          <a:xfrm>
            <a:off x="4527550" y="5273675"/>
            <a:ext cx="835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LCAT</a:t>
            </a:r>
          </a:p>
        </p:txBody>
      </p:sp>
      <p:sp>
        <p:nvSpPr>
          <p:cNvPr id="443496" name="AutoShape 104">
            <a:extLst>
              <a:ext uri="{FF2B5EF4-FFF2-40B4-BE49-F238E27FC236}">
                <a16:creationId xmlns:a16="http://schemas.microsoft.com/office/drawing/2014/main" id="{67061AD8-4603-4FA4-867D-100A73477B87}"/>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497" name="Text Box 105">
            <a:extLst>
              <a:ext uri="{FF2B5EF4-FFF2-40B4-BE49-F238E27FC236}">
                <a16:creationId xmlns:a16="http://schemas.microsoft.com/office/drawing/2014/main" id="{AE3EB8C8-E31A-4768-AFCF-9BE54BB31ECB}"/>
              </a:ext>
            </a:extLst>
          </p:cNvPr>
          <p:cNvSpPr txBox="1">
            <a:spLocks noChangeArrowheads="1"/>
          </p:cNvSpPr>
          <p:nvPr/>
        </p:nvSpPr>
        <p:spPr bwMode="auto">
          <a:xfrm>
            <a:off x="115888" y="4373563"/>
            <a:ext cx="1935162" cy="11684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FC: 	free cholesterol</a:t>
            </a:r>
          </a:p>
          <a:p>
            <a:r>
              <a:rPr lang="fr-CA" altLang="fr-FR" sz="1000"/>
              <a:t>FFA: 	free fatty acids</a:t>
            </a:r>
          </a:p>
          <a:p>
            <a:r>
              <a:rPr lang="fr-CA" altLang="fr-FR" sz="1000"/>
              <a:t>LCAT:	lecithin cholesterol acytransferase </a:t>
            </a:r>
          </a:p>
          <a:p>
            <a:r>
              <a:rPr lang="fr-CA" altLang="fr-FR" sz="1000"/>
              <a:t>LPL: 	lipoprotein lipase</a:t>
            </a:r>
          </a:p>
          <a:p>
            <a:r>
              <a:rPr lang="fr-CA" altLang="fr-FR" sz="1000"/>
              <a:t>TG: 	triglycerides</a:t>
            </a:r>
          </a:p>
        </p:txBody>
      </p:sp>
      <p:sp>
        <p:nvSpPr>
          <p:cNvPr id="443498" name="Line 106">
            <a:extLst>
              <a:ext uri="{FF2B5EF4-FFF2-40B4-BE49-F238E27FC236}">
                <a16:creationId xmlns:a16="http://schemas.microsoft.com/office/drawing/2014/main" id="{DCDDBF8F-BFD4-449E-9C51-4EC9820EE27A}"/>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43499" name="Group 107">
            <a:extLst>
              <a:ext uri="{FF2B5EF4-FFF2-40B4-BE49-F238E27FC236}">
                <a16:creationId xmlns:a16="http://schemas.microsoft.com/office/drawing/2014/main" id="{EEFE2BA7-2D10-4531-AADA-92AEADF3B4C9}"/>
              </a:ext>
            </a:extLst>
          </p:cNvPr>
          <p:cNvGrpSpPr>
            <a:grpSpLocks/>
          </p:cNvGrpSpPr>
          <p:nvPr/>
        </p:nvGrpSpPr>
        <p:grpSpPr bwMode="auto">
          <a:xfrm>
            <a:off x="7335838" y="2120900"/>
            <a:ext cx="1511300" cy="768350"/>
            <a:chOff x="1342" y="1621"/>
            <a:chExt cx="1056" cy="454"/>
          </a:xfrm>
        </p:grpSpPr>
        <p:sp>
          <p:nvSpPr>
            <p:cNvPr id="443500" name="Rectangle 108">
              <a:extLst>
                <a:ext uri="{FF2B5EF4-FFF2-40B4-BE49-F238E27FC236}">
                  <a16:creationId xmlns:a16="http://schemas.microsoft.com/office/drawing/2014/main" id="{988E3354-16D4-4D69-82D9-5C72F6DDA49A}"/>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43501" name="Rectangle 109">
              <a:extLst>
                <a:ext uri="{FF2B5EF4-FFF2-40B4-BE49-F238E27FC236}">
                  <a16:creationId xmlns:a16="http://schemas.microsoft.com/office/drawing/2014/main" id="{38960C53-E70F-47EF-8958-41C365956C4D}"/>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3502" name="Group 110">
            <a:extLst>
              <a:ext uri="{FF2B5EF4-FFF2-40B4-BE49-F238E27FC236}">
                <a16:creationId xmlns:a16="http://schemas.microsoft.com/office/drawing/2014/main" id="{3E55002C-B6FC-4088-9C65-6AAEFA304C8A}"/>
              </a:ext>
            </a:extLst>
          </p:cNvPr>
          <p:cNvGrpSpPr>
            <a:grpSpLocks/>
          </p:cNvGrpSpPr>
          <p:nvPr/>
        </p:nvGrpSpPr>
        <p:grpSpPr bwMode="auto">
          <a:xfrm>
            <a:off x="3941763" y="6129338"/>
            <a:ext cx="944562" cy="404812"/>
            <a:chOff x="1342" y="1621"/>
            <a:chExt cx="1056" cy="454"/>
          </a:xfrm>
        </p:grpSpPr>
        <p:sp>
          <p:nvSpPr>
            <p:cNvPr id="443503" name="Rectangle 111">
              <a:extLst>
                <a:ext uri="{FF2B5EF4-FFF2-40B4-BE49-F238E27FC236}">
                  <a16:creationId xmlns:a16="http://schemas.microsoft.com/office/drawing/2014/main" id="{E4DEF87D-B948-47F4-AD66-21A5166A8FBF}"/>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HDL</a:t>
              </a:r>
            </a:p>
          </p:txBody>
        </p:sp>
        <p:sp>
          <p:nvSpPr>
            <p:cNvPr id="443504" name="Rectangle 112">
              <a:extLst>
                <a:ext uri="{FF2B5EF4-FFF2-40B4-BE49-F238E27FC236}">
                  <a16:creationId xmlns:a16="http://schemas.microsoft.com/office/drawing/2014/main" id="{60BF053D-8740-4AD8-B664-E0B9B96CDB36}"/>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3506" name="Line 114">
            <a:extLst>
              <a:ext uri="{FF2B5EF4-FFF2-40B4-BE49-F238E27FC236}">
                <a16:creationId xmlns:a16="http://schemas.microsoft.com/office/drawing/2014/main" id="{EDEF60B8-85E2-4CAF-AB35-14F9C469B12E}"/>
              </a:ext>
            </a:extLst>
          </p:cNvPr>
          <p:cNvSpPr>
            <a:spLocks noChangeShapeType="1"/>
          </p:cNvSpPr>
          <p:nvPr/>
        </p:nvSpPr>
        <p:spPr bwMode="auto">
          <a:xfrm flipV="1">
            <a:off x="1195388" y="1989138"/>
            <a:ext cx="1587" cy="2365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510" name="Text Box 118">
            <a:extLst>
              <a:ext uri="{FF2B5EF4-FFF2-40B4-BE49-F238E27FC236}">
                <a16:creationId xmlns:a16="http://schemas.microsoft.com/office/drawing/2014/main" id="{27597A60-F5AD-4EE4-8008-AC2A186AB72B}"/>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3513" name="Line 121">
            <a:extLst>
              <a:ext uri="{FF2B5EF4-FFF2-40B4-BE49-F238E27FC236}">
                <a16:creationId xmlns:a16="http://schemas.microsoft.com/office/drawing/2014/main" id="{9549AF7B-BD36-41D2-8733-BE02D8368FFE}"/>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514" name="Line 122">
            <a:extLst>
              <a:ext uri="{FF2B5EF4-FFF2-40B4-BE49-F238E27FC236}">
                <a16:creationId xmlns:a16="http://schemas.microsoft.com/office/drawing/2014/main" id="{1A80DD4B-5208-48EC-B550-B81AB6DA0CC1}"/>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515" name="Line 123">
            <a:extLst>
              <a:ext uri="{FF2B5EF4-FFF2-40B4-BE49-F238E27FC236}">
                <a16:creationId xmlns:a16="http://schemas.microsoft.com/office/drawing/2014/main" id="{66625584-E21D-4851-B94A-67920D7228D2}"/>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516" name="Line 124">
            <a:extLst>
              <a:ext uri="{FF2B5EF4-FFF2-40B4-BE49-F238E27FC236}">
                <a16:creationId xmlns:a16="http://schemas.microsoft.com/office/drawing/2014/main" id="{F69ABFD4-46A5-450F-9549-72BDE697BF23}"/>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517" name="Line 125">
            <a:extLst>
              <a:ext uri="{FF2B5EF4-FFF2-40B4-BE49-F238E27FC236}">
                <a16:creationId xmlns:a16="http://schemas.microsoft.com/office/drawing/2014/main" id="{9354D987-018D-455A-8F00-E639B6333BFC}"/>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518" name="Line 126">
            <a:extLst>
              <a:ext uri="{FF2B5EF4-FFF2-40B4-BE49-F238E27FC236}">
                <a16:creationId xmlns:a16="http://schemas.microsoft.com/office/drawing/2014/main" id="{C92BBC80-E6BA-43B3-BCA9-DA2E0F2A411D}"/>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519" name="Line 127">
            <a:extLst>
              <a:ext uri="{FF2B5EF4-FFF2-40B4-BE49-F238E27FC236}">
                <a16:creationId xmlns:a16="http://schemas.microsoft.com/office/drawing/2014/main" id="{0B574D32-7FDB-4FAC-85C2-AE4A2484F160}"/>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520" name="Line 128">
            <a:extLst>
              <a:ext uri="{FF2B5EF4-FFF2-40B4-BE49-F238E27FC236}">
                <a16:creationId xmlns:a16="http://schemas.microsoft.com/office/drawing/2014/main" id="{A4597638-5C4F-4695-A68B-634459431A8A}"/>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3521" name="AutoShape 129">
            <a:extLst>
              <a:ext uri="{FF2B5EF4-FFF2-40B4-BE49-F238E27FC236}">
                <a16:creationId xmlns:a16="http://schemas.microsoft.com/office/drawing/2014/main" id="{BB2CCA49-E50C-48EF-B0B0-A6D1667797F7}"/>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3522" name="AutoShape 130">
            <a:extLst>
              <a:ext uri="{FF2B5EF4-FFF2-40B4-BE49-F238E27FC236}">
                <a16:creationId xmlns:a16="http://schemas.microsoft.com/office/drawing/2014/main" id="{4D7CA884-0B21-4785-A819-F81248A73475}"/>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3523" name="AutoShape 131">
            <a:extLst>
              <a:ext uri="{FF2B5EF4-FFF2-40B4-BE49-F238E27FC236}">
                <a16:creationId xmlns:a16="http://schemas.microsoft.com/office/drawing/2014/main" id="{E0669177-21A2-4F67-9512-EBF410C5D6D8}"/>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3524" name="AutoShape 132">
            <a:extLst>
              <a:ext uri="{FF2B5EF4-FFF2-40B4-BE49-F238E27FC236}">
                <a16:creationId xmlns:a16="http://schemas.microsoft.com/office/drawing/2014/main" id="{3FE5B25A-E707-43C4-A98D-2B15BC702687}"/>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
        <p:nvSpPr>
          <p:cNvPr id="443525" name="AutoShape 133">
            <a:extLst>
              <a:ext uri="{FF2B5EF4-FFF2-40B4-BE49-F238E27FC236}">
                <a16:creationId xmlns:a16="http://schemas.microsoft.com/office/drawing/2014/main" id="{17306358-8004-43D8-8DE1-D5DA3A555440}"/>
              </a:ext>
            </a:extLst>
          </p:cNvPr>
          <p:cNvSpPr>
            <a:spLocks noChangeArrowheads="1"/>
          </p:cNvSpPr>
          <p:nvPr/>
        </p:nvSpPr>
        <p:spPr bwMode="auto">
          <a:xfrm>
            <a:off x="3357563" y="553878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2589" name="Picture 221">
            <a:extLst>
              <a:ext uri="{FF2B5EF4-FFF2-40B4-BE49-F238E27FC236}">
                <a16:creationId xmlns:a16="http://schemas.microsoft.com/office/drawing/2014/main" id="{94E53391-FAFE-43A9-8089-D4A6182BE5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650" y="5075238"/>
            <a:ext cx="1112838" cy="1112837"/>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2469" name="Picture 101">
            <a:extLst>
              <a:ext uri="{FF2B5EF4-FFF2-40B4-BE49-F238E27FC236}">
                <a16:creationId xmlns:a16="http://schemas.microsoft.com/office/drawing/2014/main" id="{10AD371A-4CA5-4147-AC50-B58D68814DC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2371" name="Oval 3">
            <a:extLst>
              <a:ext uri="{FF2B5EF4-FFF2-40B4-BE49-F238E27FC236}">
                <a16:creationId xmlns:a16="http://schemas.microsoft.com/office/drawing/2014/main" id="{09D5E5D2-11C4-4256-B6C6-182248543ABF}"/>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373" name="Text Box 5">
            <a:extLst>
              <a:ext uri="{FF2B5EF4-FFF2-40B4-BE49-F238E27FC236}">
                <a16:creationId xmlns:a16="http://schemas.microsoft.com/office/drawing/2014/main" id="{FE43B387-3596-4A98-9D73-3F2B8B494864}"/>
              </a:ext>
            </a:extLst>
          </p:cNvPr>
          <p:cNvSpPr txBox="1">
            <a:spLocks noChangeArrowheads="1"/>
          </p:cNvSpPr>
          <p:nvPr/>
        </p:nvSpPr>
        <p:spPr bwMode="auto">
          <a:xfrm>
            <a:off x="898525" y="2195513"/>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2374" name="Text Box 6">
            <a:extLst>
              <a:ext uri="{FF2B5EF4-FFF2-40B4-BE49-F238E27FC236}">
                <a16:creationId xmlns:a16="http://schemas.microsoft.com/office/drawing/2014/main" id="{2CB626F5-80AA-4621-84DB-873D2B5036EF}"/>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2379" name="Text Box 11">
            <a:extLst>
              <a:ext uri="{FF2B5EF4-FFF2-40B4-BE49-F238E27FC236}">
                <a16:creationId xmlns:a16="http://schemas.microsoft.com/office/drawing/2014/main" id="{14A97BD4-318B-4584-B27A-109308A6F571}"/>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42381" name="Text Box 13">
            <a:extLst>
              <a:ext uri="{FF2B5EF4-FFF2-40B4-BE49-F238E27FC236}">
                <a16:creationId xmlns:a16="http://schemas.microsoft.com/office/drawing/2014/main" id="{48188C82-6769-4F5F-84FD-9E3F31151301}"/>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2383" name="Text Box 15">
            <a:extLst>
              <a:ext uri="{FF2B5EF4-FFF2-40B4-BE49-F238E27FC236}">
                <a16:creationId xmlns:a16="http://schemas.microsoft.com/office/drawing/2014/main" id="{3FCF1263-1ABC-402E-BB2F-16D843EF8ED9}"/>
              </a:ext>
            </a:extLst>
          </p:cNvPr>
          <p:cNvSpPr txBox="1">
            <a:spLocks noChangeArrowheads="1"/>
          </p:cNvSpPr>
          <p:nvPr/>
        </p:nvSpPr>
        <p:spPr bwMode="auto">
          <a:xfrm>
            <a:off x="3311525" y="5238750"/>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2384" name="Line 16">
            <a:extLst>
              <a:ext uri="{FF2B5EF4-FFF2-40B4-BE49-F238E27FC236}">
                <a16:creationId xmlns:a16="http://schemas.microsoft.com/office/drawing/2014/main" id="{358F0685-6F9C-4CBB-818C-8AB17BBA6DB8}"/>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385" name="Text Box 17">
            <a:extLst>
              <a:ext uri="{FF2B5EF4-FFF2-40B4-BE49-F238E27FC236}">
                <a16:creationId xmlns:a16="http://schemas.microsoft.com/office/drawing/2014/main" id="{F7D91E10-F07F-400B-A624-6F02389935C5}"/>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sp>
        <p:nvSpPr>
          <p:cNvPr id="442394" name="Rectangle 26">
            <a:extLst>
              <a:ext uri="{FF2B5EF4-FFF2-40B4-BE49-F238E27FC236}">
                <a16:creationId xmlns:a16="http://schemas.microsoft.com/office/drawing/2014/main" id="{8DE5DD0F-70FB-49B7-99A2-763672324AA6}"/>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Plasma Lipid Transport</a:t>
            </a:r>
            <a:endParaRPr lang="fr-CA" altLang="fr-FR">
              <a:effectLst>
                <a:outerShdw blurRad="38100" dist="38100" dir="2700000" algn="tl">
                  <a:srgbClr val="C0C0C0"/>
                </a:outerShdw>
              </a:effectLst>
            </a:endParaRPr>
          </a:p>
        </p:txBody>
      </p:sp>
      <p:pic>
        <p:nvPicPr>
          <p:cNvPr id="442395" name="Picture 27">
            <a:extLst>
              <a:ext uri="{FF2B5EF4-FFF2-40B4-BE49-F238E27FC236}">
                <a16:creationId xmlns:a16="http://schemas.microsoft.com/office/drawing/2014/main" id="{492C3AC7-4807-44C2-9F0C-4BBE25548A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2397" name="Picture 29">
            <a:extLst>
              <a:ext uri="{FF2B5EF4-FFF2-40B4-BE49-F238E27FC236}">
                <a16:creationId xmlns:a16="http://schemas.microsoft.com/office/drawing/2014/main" id="{8673A663-9D06-4EBB-B47D-6057CB16C0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2401" name="Line 33">
            <a:extLst>
              <a:ext uri="{FF2B5EF4-FFF2-40B4-BE49-F238E27FC236}">
                <a16:creationId xmlns:a16="http://schemas.microsoft.com/office/drawing/2014/main" id="{A7834D3A-0DBB-4EF1-802F-A9990466D09C}"/>
              </a:ext>
            </a:extLst>
          </p:cNvPr>
          <p:cNvSpPr>
            <a:spLocks noChangeShapeType="1"/>
          </p:cNvSpPr>
          <p:nvPr/>
        </p:nvSpPr>
        <p:spPr bwMode="auto">
          <a:xfrm flipH="1">
            <a:off x="3851275" y="5702300"/>
            <a:ext cx="2430463"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403" name="Line 35">
            <a:extLst>
              <a:ext uri="{FF2B5EF4-FFF2-40B4-BE49-F238E27FC236}">
                <a16:creationId xmlns:a16="http://schemas.microsoft.com/office/drawing/2014/main" id="{58E42D25-5FED-4DB4-B0D9-869BD08D5824}"/>
              </a:ext>
            </a:extLst>
          </p:cNvPr>
          <p:cNvSpPr>
            <a:spLocks noChangeShapeType="1"/>
          </p:cNvSpPr>
          <p:nvPr/>
        </p:nvSpPr>
        <p:spPr bwMode="auto">
          <a:xfrm flipV="1">
            <a:off x="3727450" y="2528888"/>
            <a:ext cx="1293813" cy="29924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404" name="Line 36">
            <a:extLst>
              <a:ext uri="{FF2B5EF4-FFF2-40B4-BE49-F238E27FC236}">
                <a16:creationId xmlns:a16="http://schemas.microsoft.com/office/drawing/2014/main" id="{E389934F-A64F-4A7F-8FF3-24CCAFF9BAE7}"/>
              </a:ext>
            </a:extLst>
          </p:cNvPr>
          <p:cNvSpPr>
            <a:spLocks noChangeShapeType="1"/>
          </p:cNvSpPr>
          <p:nvPr/>
        </p:nvSpPr>
        <p:spPr bwMode="auto">
          <a:xfrm rot="10800000" flipV="1">
            <a:off x="3600450" y="1989138"/>
            <a:ext cx="1196975" cy="31892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405" name="Line 37">
            <a:extLst>
              <a:ext uri="{FF2B5EF4-FFF2-40B4-BE49-F238E27FC236}">
                <a16:creationId xmlns:a16="http://schemas.microsoft.com/office/drawing/2014/main" id="{7CB96A43-6BF4-499D-8A65-981BE3B7078E}"/>
              </a:ext>
            </a:extLst>
          </p:cNvPr>
          <p:cNvSpPr>
            <a:spLocks noChangeShapeType="1"/>
          </p:cNvSpPr>
          <p:nvPr/>
        </p:nvSpPr>
        <p:spPr bwMode="auto">
          <a:xfrm flipV="1">
            <a:off x="3740150" y="3832225"/>
            <a:ext cx="2713038" cy="177165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411" name="Text Box 43">
            <a:extLst>
              <a:ext uri="{FF2B5EF4-FFF2-40B4-BE49-F238E27FC236}">
                <a16:creationId xmlns:a16="http://schemas.microsoft.com/office/drawing/2014/main" id="{FFD2ED65-CC4B-4568-829C-79C118EF2969}"/>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42412" name="Text Box 44">
            <a:extLst>
              <a:ext uri="{FF2B5EF4-FFF2-40B4-BE49-F238E27FC236}">
                <a16:creationId xmlns:a16="http://schemas.microsoft.com/office/drawing/2014/main" id="{B1D2E9CC-2D89-41AF-AC1D-FCBE98012656}"/>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grpSp>
        <p:nvGrpSpPr>
          <p:cNvPr id="442421" name="Group 53">
            <a:extLst>
              <a:ext uri="{FF2B5EF4-FFF2-40B4-BE49-F238E27FC236}">
                <a16:creationId xmlns:a16="http://schemas.microsoft.com/office/drawing/2014/main" id="{AEB83A73-C22A-4D24-9907-71E8B8290D5F}"/>
              </a:ext>
            </a:extLst>
          </p:cNvPr>
          <p:cNvGrpSpPr>
            <a:grpSpLocks/>
          </p:cNvGrpSpPr>
          <p:nvPr/>
        </p:nvGrpSpPr>
        <p:grpSpPr bwMode="auto">
          <a:xfrm>
            <a:off x="206375" y="998538"/>
            <a:ext cx="1125538" cy="404812"/>
            <a:chOff x="1342" y="1621"/>
            <a:chExt cx="1056" cy="454"/>
          </a:xfrm>
        </p:grpSpPr>
        <p:sp>
          <p:nvSpPr>
            <p:cNvPr id="442422" name="Rectangle 54">
              <a:extLst>
                <a:ext uri="{FF2B5EF4-FFF2-40B4-BE49-F238E27FC236}">
                  <a16:creationId xmlns:a16="http://schemas.microsoft.com/office/drawing/2014/main" id="{9A6BB365-5FF7-4060-B6BE-D17B0F186BD8}"/>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2423" name="Rectangle 55">
              <a:extLst>
                <a:ext uri="{FF2B5EF4-FFF2-40B4-BE49-F238E27FC236}">
                  <a16:creationId xmlns:a16="http://schemas.microsoft.com/office/drawing/2014/main" id="{0BB7BBEE-5569-4BEF-8D49-702717424BD0}"/>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2430" name="Group 62">
            <a:extLst>
              <a:ext uri="{FF2B5EF4-FFF2-40B4-BE49-F238E27FC236}">
                <a16:creationId xmlns:a16="http://schemas.microsoft.com/office/drawing/2014/main" id="{6923D4D6-CD32-46BD-A6AA-F6C43282878A}"/>
              </a:ext>
            </a:extLst>
          </p:cNvPr>
          <p:cNvGrpSpPr>
            <a:grpSpLocks/>
          </p:cNvGrpSpPr>
          <p:nvPr/>
        </p:nvGrpSpPr>
        <p:grpSpPr bwMode="auto">
          <a:xfrm>
            <a:off x="6056313" y="2528888"/>
            <a:ext cx="990600" cy="404812"/>
            <a:chOff x="1342" y="1621"/>
            <a:chExt cx="1056" cy="454"/>
          </a:xfrm>
        </p:grpSpPr>
        <p:sp>
          <p:nvSpPr>
            <p:cNvPr id="442431" name="Rectangle 63">
              <a:extLst>
                <a:ext uri="{FF2B5EF4-FFF2-40B4-BE49-F238E27FC236}">
                  <a16:creationId xmlns:a16="http://schemas.microsoft.com/office/drawing/2014/main" id="{DE7EF92F-DBB6-4141-B1F4-DA71243A539B}"/>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42432" name="Rectangle 64">
              <a:extLst>
                <a:ext uri="{FF2B5EF4-FFF2-40B4-BE49-F238E27FC236}">
                  <a16:creationId xmlns:a16="http://schemas.microsoft.com/office/drawing/2014/main" id="{1F2FB745-8B7D-4B25-9B33-2A781C62F0D7}"/>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2433" name="Group 65">
            <a:extLst>
              <a:ext uri="{FF2B5EF4-FFF2-40B4-BE49-F238E27FC236}">
                <a16:creationId xmlns:a16="http://schemas.microsoft.com/office/drawing/2014/main" id="{C38B5D59-2E37-44A8-B418-10F33607C1E7}"/>
              </a:ext>
            </a:extLst>
          </p:cNvPr>
          <p:cNvGrpSpPr>
            <a:grpSpLocks/>
          </p:cNvGrpSpPr>
          <p:nvPr/>
        </p:nvGrpSpPr>
        <p:grpSpPr bwMode="auto">
          <a:xfrm>
            <a:off x="7991475" y="3833813"/>
            <a:ext cx="990600" cy="404812"/>
            <a:chOff x="1342" y="1621"/>
            <a:chExt cx="1056" cy="454"/>
          </a:xfrm>
        </p:grpSpPr>
        <p:sp>
          <p:nvSpPr>
            <p:cNvPr id="442434" name="Rectangle 66">
              <a:extLst>
                <a:ext uri="{FF2B5EF4-FFF2-40B4-BE49-F238E27FC236}">
                  <a16:creationId xmlns:a16="http://schemas.microsoft.com/office/drawing/2014/main" id="{F1CA9954-EF3D-45C9-85FA-A065E0ABF0DB}"/>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2435" name="Rectangle 67">
              <a:extLst>
                <a:ext uri="{FF2B5EF4-FFF2-40B4-BE49-F238E27FC236}">
                  <a16:creationId xmlns:a16="http://schemas.microsoft.com/office/drawing/2014/main" id="{2263284F-7D6A-4781-B9E0-92703B021408}"/>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2436" name="Group 68">
            <a:extLst>
              <a:ext uri="{FF2B5EF4-FFF2-40B4-BE49-F238E27FC236}">
                <a16:creationId xmlns:a16="http://schemas.microsoft.com/office/drawing/2014/main" id="{1B8B7F60-81DB-489E-BF1B-C7513F3A9770}"/>
              </a:ext>
            </a:extLst>
          </p:cNvPr>
          <p:cNvGrpSpPr>
            <a:grpSpLocks/>
          </p:cNvGrpSpPr>
          <p:nvPr/>
        </p:nvGrpSpPr>
        <p:grpSpPr bwMode="auto">
          <a:xfrm>
            <a:off x="7002463" y="5903913"/>
            <a:ext cx="1574800" cy="819150"/>
            <a:chOff x="1342" y="1621"/>
            <a:chExt cx="1056" cy="454"/>
          </a:xfrm>
        </p:grpSpPr>
        <p:sp>
          <p:nvSpPr>
            <p:cNvPr id="442437" name="Rectangle 69">
              <a:extLst>
                <a:ext uri="{FF2B5EF4-FFF2-40B4-BE49-F238E27FC236}">
                  <a16:creationId xmlns:a16="http://schemas.microsoft.com/office/drawing/2014/main" id="{923A0D72-A466-4066-B5DF-FFF3A06E5099}"/>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42438" name="Rectangle 70">
              <a:extLst>
                <a:ext uri="{FF2B5EF4-FFF2-40B4-BE49-F238E27FC236}">
                  <a16:creationId xmlns:a16="http://schemas.microsoft.com/office/drawing/2014/main" id="{AD57C46E-64E3-4896-8202-DF2077ACBAC5}"/>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2443" name="Line 75">
            <a:extLst>
              <a:ext uri="{FF2B5EF4-FFF2-40B4-BE49-F238E27FC236}">
                <a16:creationId xmlns:a16="http://schemas.microsoft.com/office/drawing/2014/main" id="{6A75F49A-5B50-4E93-9FCE-62CC18E91A2A}"/>
              </a:ext>
            </a:extLst>
          </p:cNvPr>
          <p:cNvSpPr>
            <a:spLocks noChangeShapeType="1"/>
          </p:cNvSpPr>
          <p:nvPr/>
        </p:nvSpPr>
        <p:spPr bwMode="auto">
          <a:xfrm flipH="1" flipV="1">
            <a:off x="1285875" y="2528888"/>
            <a:ext cx="2017713" cy="29464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42444" name="Group 76">
            <a:extLst>
              <a:ext uri="{FF2B5EF4-FFF2-40B4-BE49-F238E27FC236}">
                <a16:creationId xmlns:a16="http://schemas.microsoft.com/office/drawing/2014/main" id="{06356B67-EA5A-48B2-BD90-C33F2F6CF23F}"/>
              </a:ext>
            </a:extLst>
          </p:cNvPr>
          <p:cNvGrpSpPr>
            <a:grpSpLocks/>
          </p:cNvGrpSpPr>
          <p:nvPr/>
        </p:nvGrpSpPr>
        <p:grpSpPr bwMode="auto">
          <a:xfrm>
            <a:off x="2528888" y="3562350"/>
            <a:ext cx="1233487" cy="541338"/>
            <a:chOff x="1342" y="1621"/>
            <a:chExt cx="1056" cy="454"/>
          </a:xfrm>
        </p:grpSpPr>
        <p:sp>
          <p:nvSpPr>
            <p:cNvPr id="442445" name="Rectangle 77">
              <a:extLst>
                <a:ext uri="{FF2B5EF4-FFF2-40B4-BE49-F238E27FC236}">
                  <a16:creationId xmlns:a16="http://schemas.microsoft.com/office/drawing/2014/main" id="{0593D7CF-7D0C-4ED6-992B-0D4BA5CD0EFD}"/>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42446" name="Rectangle 78">
              <a:extLst>
                <a:ext uri="{FF2B5EF4-FFF2-40B4-BE49-F238E27FC236}">
                  <a16:creationId xmlns:a16="http://schemas.microsoft.com/office/drawing/2014/main" id="{532E2A58-6BE8-4951-8010-4A0E4CBA09E1}"/>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2447" name="AutoShape 79">
            <a:extLst>
              <a:ext uri="{FF2B5EF4-FFF2-40B4-BE49-F238E27FC236}">
                <a16:creationId xmlns:a16="http://schemas.microsoft.com/office/drawing/2014/main" id="{8C913BFB-817A-4077-98B2-854BDF8D313F}"/>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42448" name="AutoShape 80">
            <a:extLst>
              <a:ext uri="{FF2B5EF4-FFF2-40B4-BE49-F238E27FC236}">
                <a16:creationId xmlns:a16="http://schemas.microsoft.com/office/drawing/2014/main" id="{98A6C24C-6FED-42E9-A3F0-A36B18569BFF}"/>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42450" name="AutoShape 82">
            <a:extLst>
              <a:ext uri="{FF2B5EF4-FFF2-40B4-BE49-F238E27FC236}">
                <a16:creationId xmlns:a16="http://schemas.microsoft.com/office/drawing/2014/main" id="{C4D25BC3-8AAB-4507-BD66-B21FB91C516F}"/>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42451" name="AutoShape 83">
            <a:extLst>
              <a:ext uri="{FF2B5EF4-FFF2-40B4-BE49-F238E27FC236}">
                <a16:creationId xmlns:a16="http://schemas.microsoft.com/office/drawing/2014/main" id="{84889CC1-F648-4F2B-9D06-E73969182DBF}"/>
              </a:ext>
            </a:extLst>
          </p:cNvPr>
          <p:cNvSpPr>
            <a:spLocks noChangeArrowheads="1"/>
          </p:cNvSpPr>
          <p:nvPr/>
        </p:nvSpPr>
        <p:spPr bwMode="auto">
          <a:xfrm>
            <a:off x="3355975" y="518477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42452" name="Group 84">
            <a:extLst>
              <a:ext uri="{FF2B5EF4-FFF2-40B4-BE49-F238E27FC236}">
                <a16:creationId xmlns:a16="http://schemas.microsoft.com/office/drawing/2014/main" id="{AFF0DD8C-E3E6-466E-864E-3C9092553524}"/>
              </a:ext>
            </a:extLst>
          </p:cNvPr>
          <p:cNvGrpSpPr>
            <a:grpSpLocks/>
          </p:cNvGrpSpPr>
          <p:nvPr/>
        </p:nvGrpSpPr>
        <p:grpSpPr bwMode="auto">
          <a:xfrm>
            <a:off x="4525963" y="954088"/>
            <a:ext cx="1125537" cy="404812"/>
            <a:chOff x="1342" y="1621"/>
            <a:chExt cx="1056" cy="454"/>
          </a:xfrm>
        </p:grpSpPr>
        <p:sp>
          <p:nvSpPr>
            <p:cNvPr id="442453" name="Rectangle 85">
              <a:extLst>
                <a:ext uri="{FF2B5EF4-FFF2-40B4-BE49-F238E27FC236}">
                  <a16:creationId xmlns:a16="http://schemas.microsoft.com/office/drawing/2014/main" id="{BF2BBDF3-8BC4-4B5D-9F4E-F9509CF98BA2}"/>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42454" name="Rectangle 86">
              <a:extLst>
                <a:ext uri="{FF2B5EF4-FFF2-40B4-BE49-F238E27FC236}">
                  <a16:creationId xmlns:a16="http://schemas.microsoft.com/office/drawing/2014/main" id="{AFC5D5C3-3E76-4BE3-9DA8-AE728D5A932A}"/>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2455" name="Text Box 87">
            <a:extLst>
              <a:ext uri="{FF2B5EF4-FFF2-40B4-BE49-F238E27FC236}">
                <a16:creationId xmlns:a16="http://schemas.microsoft.com/office/drawing/2014/main" id="{3F3A3A65-9F7D-4842-A15D-9B824FFCDE09}"/>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2456" name="Text Box 88">
            <a:extLst>
              <a:ext uri="{FF2B5EF4-FFF2-40B4-BE49-F238E27FC236}">
                <a16:creationId xmlns:a16="http://schemas.microsoft.com/office/drawing/2014/main" id="{AF204328-1F7E-46AC-B216-8CF7DC565F4D}"/>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sp>
        <p:nvSpPr>
          <p:cNvPr id="442474" name="Text Box 106">
            <a:extLst>
              <a:ext uri="{FF2B5EF4-FFF2-40B4-BE49-F238E27FC236}">
                <a16:creationId xmlns:a16="http://schemas.microsoft.com/office/drawing/2014/main" id="{CFBE054B-6412-4A40-8C27-678A39259D74}"/>
              </a:ext>
            </a:extLst>
          </p:cNvPr>
          <p:cNvSpPr txBox="1">
            <a:spLocks noChangeArrowheads="1"/>
          </p:cNvSpPr>
          <p:nvPr/>
        </p:nvSpPr>
        <p:spPr bwMode="auto">
          <a:xfrm>
            <a:off x="4527550" y="5273675"/>
            <a:ext cx="835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LCAT</a:t>
            </a:r>
          </a:p>
        </p:txBody>
      </p:sp>
      <p:sp>
        <p:nvSpPr>
          <p:cNvPr id="442476" name="AutoShape 108">
            <a:extLst>
              <a:ext uri="{FF2B5EF4-FFF2-40B4-BE49-F238E27FC236}">
                <a16:creationId xmlns:a16="http://schemas.microsoft.com/office/drawing/2014/main" id="{60BCAD9E-0DC0-4AC8-824E-5283AB1B9576}"/>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477" name="Line 109">
            <a:extLst>
              <a:ext uri="{FF2B5EF4-FFF2-40B4-BE49-F238E27FC236}">
                <a16:creationId xmlns:a16="http://schemas.microsoft.com/office/drawing/2014/main" id="{49C36376-F19C-45F0-98B4-02393F04598C}"/>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42478" name="Group 110">
            <a:extLst>
              <a:ext uri="{FF2B5EF4-FFF2-40B4-BE49-F238E27FC236}">
                <a16:creationId xmlns:a16="http://schemas.microsoft.com/office/drawing/2014/main" id="{686F5A7C-2E0E-4438-8CFB-1FAA02DC9617}"/>
              </a:ext>
            </a:extLst>
          </p:cNvPr>
          <p:cNvGrpSpPr>
            <a:grpSpLocks/>
          </p:cNvGrpSpPr>
          <p:nvPr/>
        </p:nvGrpSpPr>
        <p:grpSpPr bwMode="auto">
          <a:xfrm>
            <a:off x="7335838" y="2120900"/>
            <a:ext cx="1511300" cy="768350"/>
            <a:chOff x="1342" y="1621"/>
            <a:chExt cx="1056" cy="454"/>
          </a:xfrm>
        </p:grpSpPr>
        <p:sp>
          <p:nvSpPr>
            <p:cNvPr id="442479" name="Rectangle 111">
              <a:extLst>
                <a:ext uri="{FF2B5EF4-FFF2-40B4-BE49-F238E27FC236}">
                  <a16:creationId xmlns:a16="http://schemas.microsoft.com/office/drawing/2014/main" id="{827FA142-8465-4447-BF63-7ABA286B5C43}"/>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42480" name="Rectangle 112">
              <a:extLst>
                <a:ext uri="{FF2B5EF4-FFF2-40B4-BE49-F238E27FC236}">
                  <a16:creationId xmlns:a16="http://schemas.microsoft.com/office/drawing/2014/main" id="{3C0BD8D0-5CDC-4A89-B966-FDE4E4B67740}"/>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2555" name="Group 187">
            <a:extLst>
              <a:ext uri="{FF2B5EF4-FFF2-40B4-BE49-F238E27FC236}">
                <a16:creationId xmlns:a16="http://schemas.microsoft.com/office/drawing/2014/main" id="{30DA45F9-1600-47AF-8484-CFC6FDF64ACE}"/>
              </a:ext>
            </a:extLst>
          </p:cNvPr>
          <p:cNvGrpSpPr>
            <a:grpSpLocks/>
          </p:cNvGrpSpPr>
          <p:nvPr/>
        </p:nvGrpSpPr>
        <p:grpSpPr bwMode="auto">
          <a:xfrm>
            <a:off x="3941763" y="6129338"/>
            <a:ext cx="944562" cy="404812"/>
            <a:chOff x="1342" y="1621"/>
            <a:chExt cx="1056" cy="454"/>
          </a:xfrm>
        </p:grpSpPr>
        <p:sp>
          <p:nvSpPr>
            <p:cNvPr id="442556" name="Rectangle 188">
              <a:extLst>
                <a:ext uri="{FF2B5EF4-FFF2-40B4-BE49-F238E27FC236}">
                  <a16:creationId xmlns:a16="http://schemas.microsoft.com/office/drawing/2014/main" id="{EFFA7E36-35C0-4506-B8DD-9E5A30D13CE1}"/>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HDL</a:t>
              </a:r>
            </a:p>
          </p:txBody>
        </p:sp>
        <p:sp>
          <p:nvSpPr>
            <p:cNvPr id="442557" name="Rectangle 189">
              <a:extLst>
                <a:ext uri="{FF2B5EF4-FFF2-40B4-BE49-F238E27FC236}">
                  <a16:creationId xmlns:a16="http://schemas.microsoft.com/office/drawing/2014/main" id="{59C7FC07-8ED6-46A6-86B5-B0746ADF2DA4}"/>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2559" name="Line 191">
            <a:extLst>
              <a:ext uri="{FF2B5EF4-FFF2-40B4-BE49-F238E27FC236}">
                <a16:creationId xmlns:a16="http://schemas.microsoft.com/office/drawing/2014/main" id="{545F9322-05A7-4293-A7B0-6F5412A0A3E5}"/>
              </a:ext>
            </a:extLst>
          </p:cNvPr>
          <p:cNvSpPr>
            <a:spLocks noChangeShapeType="1"/>
          </p:cNvSpPr>
          <p:nvPr/>
        </p:nvSpPr>
        <p:spPr bwMode="auto">
          <a:xfrm flipV="1">
            <a:off x="1195388" y="1989138"/>
            <a:ext cx="1587" cy="2365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560" name="Line 192">
            <a:extLst>
              <a:ext uri="{FF2B5EF4-FFF2-40B4-BE49-F238E27FC236}">
                <a16:creationId xmlns:a16="http://schemas.microsoft.com/office/drawing/2014/main" id="{30877590-F599-481F-BD05-520B9837AF29}"/>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564" name="Text Box 196">
            <a:extLst>
              <a:ext uri="{FF2B5EF4-FFF2-40B4-BE49-F238E27FC236}">
                <a16:creationId xmlns:a16="http://schemas.microsoft.com/office/drawing/2014/main" id="{AB6D284B-4BAA-47CE-A667-A8C7A92B6DCB}"/>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2567" name="Line 199">
            <a:extLst>
              <a:ext uri="{FF2B5EF4-FFF2-40B4-BE49-F238E27FC236}">
                <a16:creationId xmlns:a16="http://schemas.microsoft.com/office/drawing/2014/main" id="{337A3773-038E-4E1C-BF2C-74E70298B4B6}"/>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568" name="Line 200">
            <a:extLst>
              <a:ext uri="{FF2B5EF4-FFF2-40B4-BE49-F238E27FC236}">
                <a16:creationId xmlns:a16="http://schemas.microsoft.com/office/drawing/2014/main" id="{75D189E1-FEEF-4923-BC0D-BA777BD45A08}"/>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569" name="Line 201">
            <a:extLst>
              <a:ext uri="{FF2B5EF4-FFF2-40B4-BE49-F238E27FC236}">
                <a16:creationId xmlns:a16="http://schemas.microsoft.com/office/drawing/2014/main" id="{AE626CD8-C6D1-437E-9A42-7D82ABFCE859}"/>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570" name="Line 202">
            <a:extLst>
              <a:ext uri="{FF2B5EF4-FFF2-40B4-BE49-F238E27FC236}">
                <a16:creationId xmlns:a16="http://schemas.microsoft.com/office/drawing/2014/main" id="{9E3678FA-F675-4DD0-A7E3-AC96203C4267}"/>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571" name="Line 203">
            <a:extLst>
              <a:ext uri="{FF2B5EF4-FFF2-40B4-BE49-F238E27FC236}">
                <a16:creationId xmlns:a16="http://schemas.microsoft.com/office/drawing/2014/main" id="{C075A133-40BB-4196-82A4-53E8E9F98F33}"/>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572" name="Text Box 204">
            <a:extLst>
              <a:ext uri="{FF2B5EF4-FFF2-40B4-BE49-F238E27FC236}">
                <a16:creationId xmlns:a16="http://schemas.microsoft.com/office/drawing/2014/main" id="{72FEC5F2-548D-4D15-A2B7-57BA06722AD3}"/>
              </a:ext>
            </a:extLst>
          </p:cNvPr>
          <p:cNvSpPr txBox="1">
            <a:spLocks noChangeArrowheads="1"/>
          </p:cNvSpPr>
          <p:nvPr/>
        </p:nvSpPr>
        <p:spPr bwMode="auto">
          <a:xfrm>
            <a:off x="4157663" y="4419600"/>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CETP</a:t>
            </a:r>
          </a:p>
        </p:txBody>
      </p:sp>
      <p:sp>
        <p:nvSpPr>
          <p:cNvPr id="442573" name="Line 205">
            <a:extLst>
              <a:ext uri="{FF2B5EF4-FFF2-40B4-BE49-F238E27FC236}">
                <a16:creationId xmlns:a16="http://schemas.microsoft.com/office/drawing/2014/main" id="{5764D89F-403B-4C26-A02F-12A1B33C8AE1}"/>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574" name="Line 206">
            <a:extLst>
              <a:ext uri="{FF2B5EF4-FFF2-40B4-BE49-F238E27FC236}">
                <a16:creationId xmlns:a16="http://schemas.microsoft.com/office/drawing/2014/main" id="{EA3936E5-E26F-4089-84A9-F552A45B3861}"/>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578" name="Text Box 210">
            <a:extLst>
              <a:ext uri="{FF2B5EF4-FFF2-40B4-BE49-F238E27FC236}">
                <a16:creationId xmlns:a16="http://schemas.microsoft.com/office/drawing/2014/main" id="{439729BD-2EC5-4EA3-BBE0-34725036DFA0}"/>
              </a:ext>
            </a:extLst>
          </p:cNvPr>
          <p:cNvSpPr txBox="1">
            <a:spLocks noChangeArrowheads="1"/>
          </p:cNvSpPr>
          <p:nvPr/>
        </p:nvSpPr>
        <p:spPr bwMode="auto">
          <a:xfrm>
            <a:off x="825500" y="3659188"/>
            <a:ext cx="685800" cy="3365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fr-FR" sz="1600"/>
              <a:t>Bile</a:t>
            </a:r>
            <a:endParaRPr lang="en-AU" altLang="fr-FR" sz="1600">
              <a:effectLst>
                <a:outerShdw blurRad="38100" dist="38100" dir="2700000" algn="tl">
                  <a:srgbClr val="C0C0C0"/>
                </a:outerShdw>
              </a:effectLst>
            </a:endParaRPr>
          </a:p>
        </p:txBody>
      </p:sp>
      <p:sp>
        <p:nvSpPr>
          <p:cNvPr id="442579" name="Line 211">
            <a:extLst>
              <a:ext uri="{FF2B5EF4-FFF2-40B4-BE49-F238E27FC236}">
                <a16:creationId xmlns:a16="http://schemas.microsoft.com/office/drawing/2014/main" id="{C2DD9D1F-5DFC-486B-9292-EBDE5B817CE7}"/>
              </a:ext>
            </a:extLst>
          </p:cNvPr>
          <p:cNvSpPr>
            <a:spLocks noChangeShapeType="1"/>
          </p:cNvSpPr>
          <p:nvPr/>
        </p:nvSpPr>
        <p:spPr bwMode="auto">
          <a:xfrm flipH="1">
            <a:off x="1187450" y="3254375"/>
            <a:ext cx="3175" cy="40481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580" name="Line 212">
            <a:extLst>
              <a:ext uri="{FF2B5EF4-FFF2-40B4-BE49-F238E27FC236}">
                <a16:creationId xmlns:a16="http://schemas.microsoft.com/office/drawing/2014/main" id="{D527F86D-05EB-4044-BD71-2FE4F8C8073B}"/>
              </a:ext>
            </a:extLst>
          </p:cNvPr>
          <p:cNvSpPr>
            <a:spLocks noChangeShapeType="1"/>
          </p:cNvSpPr>
          <p:nvPr/>
        </p:nvSpPr>
        <p:spPr bwMode="auto">
          <a:xfrm>
            <a:off x="1185863" y="2709863"/>
            <a:ext cx="0" cy="26987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442581" name="Text Box 213">
            <a:extLst>
              <a:ext uri="{FF2B5EF4-FFF2-40B4-BE49-F238E27FC236}">
                <a16:creationId xmlns:a16="http://schemas.microsoft.com/office/drawing/2014/main" id="{3D472720-30A5-4E0F-AB7A-60163ED866A2}"/>
              </a:ext>
            </a:extLst>
          </p:cNvPr>
          <p:cNvSpPr txBox="1">
            <a:spLocks noChangeArrowheads="1"/>
          </p:cNvSpPr>
          <p:nvPr/>
        </p:nvSpPr>
        <p:spPr bwMode="auto">
          <a:xfrm>
            <a:off x="958850" y="2941638"/>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42582" name="Line 214">
            <a:extLst>
              <a:ext uri="{FF2B5EF4-FFF2-40B4-BE49-F238E27FC236}">
                <a16:creationId xmlns:a16="http://schemas.microsoft.com/office/drawing/2014/main" id="{EE2D606D-A73E-46B9-BB40-52A7327BF653}"/>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2583" name="Text Box 215">
            <a:extLst>
              <a:ext uri="{FF2B5EF4-FFF2-40B4-BE49-F238E27FC236}">
                <a16:creationId xmlns:a16="http://schemas.microsoft.com/office/drawing/2014/main" id="{5B0F6D07-7D42-4293-A0CA-A99C9F50C051}"/>
              </a:ext>
            </a:extLst>
          </p:cNvPr>
          <p:cNvSpPr txBox="1">
            <a:spLocks noChangeArrowheads="1"/>
          </p:cNvSpPr>
          <p:nvPr/>
        </p:nvSpPr>
        <p:spPr bwMode="auto">
          <a:xfrm>
            <a:off x="115888" y="4373563"/>
            <a:ext cx="1935162" cy="14732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CETP:	cholesteryl ester transfer protein</a:t>
            </a:r>
          </a:p>
          <a:p>
            <a:r>
              <a:rPr lang="fr-CA" altLang="fr-FR" sz="1000"/>
              <a:t>FC: 	free cholesterol</a:t>
            </a:r>
          </a:p>
          <a:p>
            <a:r>
              <a:rPr lang="fr-CA" altLang="fr-FR" sz="1000"/>
              <a:t>FFA: 	free fatty acids</a:t>
            </a:r>
          </a:p>
          <a:p>
            <a:r>
              <a:rPr lang="fr-CA" altLang="fr-FR" sz="1000"/>
              <a:t>LCAT:	lecithin cholesterol acytransferase </a:t>
            </a:r>
          </a:p>
          <a:p>
            <a:r>
              <a:rPr lang="fr-CA" altLang="fr-FR" sz="1000"/>
              <a:t>LPL: 	lipoprotein lipase</a:t>
            </a:r>
          </a:p>
          <a:p>
            <a:r>
              <a:rPr lang="fr-CA" altLang="fr-FR" sz="1000"/>
              <a:t>TG: 	triglycerides</a:t>
            </a:r>
          </a:p>
        </p:txBody>
      </p:sp>
      <p:sp>
        <p:nvSpPr>
          <p:cNvPr id="442584" name="AutoShape 216">
            <a:extLst>
              <a:ext uri="{FF2B5EF4-FFF2-40B4-BE49-F238E27FC236}">
                <a16:creationId xmlns:a16="http://schemas.microsoft.com/office/drawing/2014/main" id="{A4120F3E-9FE4-4F9D-8E6B-96ADECF0E54B}"/>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2585" name="AutoShape 217">
            <a:extLst>
              <a:ext uri="{FF2B5EF4-FFF2-40B4-BE49-F238E27FC236}">
                <a16:creationId xmlns:a16="http://schemas.microsoft.com/office/drawing/2014/main" id="{B138152B-9E5F-4A6C-B29B-1B97E71E5239}"/>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2586" name="AutoShape 218">
            <a:extLst>
              <a:ext uri="{FF2B5EF4-FFF2-40B4-BE49-F238E27FC236}">
                <a16:creationId xmlns:a16="http://schemas.microsoft.com/office/drawing/2014/main" id="{C750B754-A826-46D0-8368-C7A836CE7ABA}"/>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2587" name="AutoShape 219">
            <a:extLst>
              <a:ext uri="{FF2B5EF4-FFF2-40B4-BE49-F238E27FC236}">
                <a16:creationId xmlns:a16="http://schemas.microsoft.com/office/drawing/2014/main" id="{33E8685F-A17D-4E02-A2BF-8BB56F44D4D2}"/>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
        <p:nvSpPr>
          <p:cNvPr id="442588" name="AutoShape 220">
            <a:extLst>
              <a:ext uri="{FF2B5EF4-FFF2-40B4-BE49-F238E27FC236}">
                <a16:creationId xmlns:a16="http://schemas.microsoft.com/office/drawing/2014/main" id="{38838927-C377-4E32-8BE8-C6A6FD541B65}"/>
              </a:ext>
            </a:extLst>
          </p:cNvPr>
          <p:cNvSpPr>
            <a:spLocks noChangeArrowheads="1"/>
          </p:cNvSpPr>
          <p:nvPr/>
        </p:nvSpPr>
        <p:spPr bwMode="auto">
          <a:xfrm>
            <a:off x="3357563" y="553878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3200" name="Picture 112">
            <a:extLst>
              <a:ext uri="{FF2B5EF4-FFF2-40B4-BE49-F238E27FC236}">
                <a16:creationId xmlns:a16="http://schemas.microsoft.com/office/drawing/2014/main" id="{A10A4938-AC6C-4AFB-8A0D-CE2AEEE090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650" y="5075238"/>
            <a:ext cx="1112838" cy="1112837"/>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3090" name="Rectangle 2">
            <a:extLst>
              <a:ext uri="{FF2B5EF4-FFF2-40B4-BE49-F238E27FC236}">
                <a16:creationId xmlns:a16="http://schemas.microsoft.com/office/drawing/2014/main" id="{3F42DB84-B3A1-42F6-87AF-0E4CFA1B2984}"/>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Dyslipidemia in Diabetes and the Metabolic Syndrome</a:t>
            </a:r>
            <a:endParaRPr lang="fr-CA" altLang="fr-FR">
              <a:effectLst>
                <a:outerShdw blurRad="38100" dist="38100" dir="2700000" algn="tl">
                  <a:srgbClr val="C0C0C0"/>
                </a:outerShdw>
              </a:effectLst>
            </a:endParaRPr>
          </a:p>
        </p:txBody>
      </p:sp>
      <p:pic>
        <p:nvPicPr>
          <p:cNvPr id="473092" name="Picture 4">
            <a:extLst>
              <a:ext uri="{FF2B5EF4-FFF2-40B4-BE49-F238E27FC236}">
                <a16:creationId xmlns:a16="http://schemas.microsoft.com/office/drawing/2014/main" id="{70796406-BD48-4005-BDC3-DF40300FF1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3097" name="Oval 9">
            <a:extLst>
              <a:ext uri="{FF2B5EF4-FFF2-40B4-BE49-F238E27FC236}">
                <a16:creationId xmlns:a16="http://schemas.microsoft.com/office/drawing/2014/main" id="{4F34084D-6FF9-4C89-A1B7-EC2A56E2A3F0}"/>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098" name="Text Box 10">
            <a:extLst>
              <a:ext uri="{FF2B5EF4-FFF2-40B4-BE49-F238E27FC236}">
                <a16:creationId xmlns:a16="http://schemas.microsoft.com/office/drawing/2014/main" id="{5B4F8891-BD76-4293-B620-F53A6DD9DD28}"/>
              </a:ext>
            </a:extLst>
          </p:cNvPr>
          <p:cNvSpPr txBox="1">
            <a:spLocks noChangeArrowheads="1"/>
          </p:cNvSpPr>
          <p:nvPr/>
        </p:nvSpPr>
        <p:spPr bwMode="auto">
          <a:xfrm>
            <a:off x="898525" y="2195513"/>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73099" name="Text Box 11">
            <a:extLst>
              <a:ext uri="{FF2B5EF4-FFF2-40B4-BE49-F238E27FC236}">
                <a16:creationId xmlns:a16="http://schemas.microsoft.com/office/drawing/2014/main" id="{4C390874-1723-4B68-941B-EB4F1936D191}"/>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73102" name="Text Box 14">
            <a:extLst>
              <a:ext uri="{FF2B5EF4-FFF2-40B4-BE49-F238E27FC236}">
                <a16:creationId xmlns:a16="http://schemas.microsoft.com/office/drawing/2014/main" id="{3A840D25-9AD1-4381-88CE-34CAC0820552}"/>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73104" name="Text Box 16">
            <a:extLst>
              <a:ext uri="{FF2B5EF4-FFF2-40B4-BE49-F238E27FC236}">
                <a16:creationId xmlns:a16="http://schemas.microsoft.com/office/drawing/2014/main" id="{1E63F9AB-1AFD-4D0C-B3D9-0DDC6D01526A}"/>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73105" name="Text Box 17">
            <a:extLst>
              <a:ext uri="{FF2B5EF4-FFF2-40B4-BE49-F238E27FC236}">
                <a16:creationId xmlns:a16="http://schemas.microsoft.com/office/drawing/2014/main" id="{0986F797-45E9-4418-A283-0231D4FD8E78}"/>
              </a:ext>
            </a:extLst>
          </p:cNvPr>
          <p:cNvSpPr txBox="1">
            <a:spLocks noChangeArrowheads="1"/>
          </p:cNvSpPr>
          <p:nvPr/>
        </p:nvSpPr>
        <p:spPr bwMode="auto">
          <a:xfrm>
            <a:off x="3311525" y="5238750"/>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73106" name="Line 18">
            <a:extLst>
              <a:ext uri="{FF2B5EF4-FFF2-40B4-BE49-F238E27FC236}">
                <a16:creationId xmlns:a16="http://schemas.microsoft.com/office/drawing/2014/main" id="{19889A82-E43A-4984-B199-A24F1067D8FE}"/>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07" name="Text Box 19">
            <a:extLst>
              <a:ext uri="{FF2B5EF4-FFF2-40B4-BE49-F238E27FC236}">
                <a16:creationId xmlns:a16="http://schemas.microsoft.com/office/drawing/2014/main" id="{B3F7E450-E515-48D4-8014-48E36C15E047}"/>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pic>
        <p:nvPicPr>
          <p:cNvPr id="473111" name="Picture 23">
            <a:extLst>
              <a:ext uri="{FF2B5EF4-FFF2-40B4-BE49-F238E27FC236}">
                <a16:creationId xmlns:a16="http://schemas.microsoft.com/office/drawing/2014/main" id="{86261F9C-0445-43DC-8786-B7881602D3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3112" name="Picture 24">
            <a:extLst>
              <a:ext uri="{FF2B5EF4-FFF2-40B4-BE49-F238E27FC236}">
                <a16:creationId xmlns:a16="http://schemas.microsoft.com/office/drawing/2014/main" id="{D27F0A32-11C8-49C0-B2A4-91A4B3A773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3115" name="Line 27">
            <a:extLst>
              <a:ext uri="{FF2B5EF4-FFF2-40B4-BE49-F238E27FC236}">
                <a16:creationId xmlns:a16="http://schemas.microsoft.com/office/drawing/2014/main" id="{A67B4064-40B2-467C-A72D-F4C603079592}"/>
              </a:ext>
            </a:extLst>
          </p:cNvPr>
          <p:cNvSpPr>
            <a:spLocks noChangeShapeType="1"/>
          </p:cNvSpPr>
          <p:nvPr/>
        </p:nvSpPr>
        <p:spPr bwMode="auto">
          <a:xfrm flipH="1">
            <a:off x="3851275" y="5702300"/>
            <a:ext cx="2430463"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16" name="Line 28">
            <a:extLst>
              <a:ext uri="{FF2B5EF4-FFF2-40B4-BE49-F238E27FC236}">
                <a16:creationId xmlns:a16="http://schemas.microsoft.com/office/drawing/2014/main" id="{12CE1D95-8564-466C-82A1-5690CE600CFD}"/>
              </a:ext>
            </a:extLst>
          </p:cNvPr>
          <p:cNvSpPr>
            <a:spLocks noChangeShapeType="1"/>
          </p:cNvSpPr>
          <p:nvPr/>
        </p:nvSpPr>
        <p:spPr bwMode="auto">
          <a:xfrm flipV="1">
            <a:off x="3727450" y="2528888"/>
            <a:ext cx="1293813" cy="29924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17" name="Line 29">
            <a:extLst>
              <a:ext uri="{FF2B5EF4-FFF2-40B4-BE49-F238E27FC236}">
                <a16:creationId xmlns:a16="http://schemas.microsoft.com/office/drawing/2014/main" id="{3EE1A120-7980-44EB-BBE0-DB5F06C117D5}"/>
              </a:ext>
            </a:extLst>
          </p:cNvPr>
          <p:cNvSpPr>
            <a:spLocks noChangeShapeType="1"/>
          </p:cNvSpPr>
          <p:nvPr/>
        </p:nvSpPr>
        <p:spPr bwMode="auto">
          <a:xfrm rot="10800000" flipV="1">
            <a:off x="3600450" y="1989138"/>
            <a:ext cx="1196975" cy="31892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18" name="Line 30">
            <a:extLst>
              <a:ext uri="{FF2B5EF4-FFF2-40B4-BE49-F238E27FC236}">
                <a16:creationId xmlns:a16="http://schemas.microsoft.com/office/drawing/2014/main" id="{AF2807CB-678C-4827-8C05-FAA4A747646B}"/>
              </a:ext>
            </a:extLst>
          </p:cNvPr>
          <p:cNvSpPr>
            <a:spLocks noChangeShapeType="1"/>
          </p:cNvSpPr>
          <p:nvPr/>
        </p:nvSpPr>
        <p:spPr bwMode="auto">
          <a:xfrm flipV="1">
            <a:off x="3740150" y="3832225"/>
            <a:ext cx="2713038" cy="177165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19" name="AutoShape 31">
            <a:extLst>
              <a:ext uri="{FF2B5EF4-FFF2-40B4-BE49-F238E27FC236}">
                <a16:creationId xmlns:a16="http://schemas.microsoft.com/office/drawing/2014/main" id="{9CCEB9CF-CD6C-44E4-9A50-14FC76FB9E81}"/>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73120" name="AutoShape 32">
            <a:extLst>
              <a:ext uri="{FF2B5EF4-FFF2-40B4-BE49-F238E27FC236}">
                <a16:creationId xmlns:a16="http://schemas.microsoft.com/office/drawing/2014/main" id="{C61A527E-8DBE-4B76-B514-15612478E77B}"/>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
        <p:nvSpPr>
          <p:cNvPr id="473123" name="Text Box 35">
            <a:extLst>
              <a:ext uri="{FF2B5EF4-FFF2-40B4-BE49-F238E27FC236}">
                <a16:creationId xmlns:a16="http://schemas.microsoft.com/office/drawing/2014/main" id="{A30ECDC9-D2E4-4779-9EE4-D2EDF7084275}"/>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73124" name="Text Box 36">
            <a:extLst>
              <a:ext uri="{FF2B5EF4-FFF2-40B4-BE49-F238E27FC236}">
                <a16:creationId xmlns:a16="http://schemas.microsoft.com/office/drawing/2014/main" id="{AF2F67DF-82AC-4D4C-BBD8-01BB326BA27A}"/>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sp>
        <p:nvSpPr>
          <p:cNvPr id="473125" name="AutoShape 37">
            <a:extLst>
              <a:ext uri="{FF2B5EF4-FFF2-40B4-BE49-F238E27FC236}">
                <a16:creationId xmlns:a16="http://schemas.microsoft.com/office/drawing/2014/main" id="{F75BF2B5-FF8E-41FA-961E-157DC8B7696F}"/>
              </a:ext>
            </a:extLst>
          </p:cNvPr>
          <p:cNvSpPr>
            <a:spLocks noChangeArrowheads="1"/>
          </p:cNvSpPr>
          <p:nvPr/>
        </p:nvSpPr>
        <p:spPr bwMode="auto">
          <a:xfrm>
            <a:off x="3357563" y="553878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grpSp>
        <p:nvGrpSpPr>
          <p:cNvPr id="473128" name="Group 40">
            <a:extLst>
              <a:ext uri="{FF2B5EF4-FFF2-40B4-BE49-F238E27FC236}">
                <a16:creationId xmlns:a16="http://schemas.microsoft.com/office/drawing/2014/main" id="{E40CA37E-7F2E-4EDB-A4E4-7B74B10D497C}"/>
              </a:ext>
            </a:extLst>
          </p:cNvPr>
          <p:cNvGrpSpPr>
            <a:grpSpLocks/>
          </p:cNvGrpSpPr>
          <p:nvPr/>
        </p:nvGrpSpPr>
        <p:grpSpPr bwMode="auto">
          <a:xfrm>
            <a:off x="206375" y="998538"/>
            <a:ext cx="1125538" cy="404812"/>
            <a:chOff x="1342" y="1621"/>
            <a:chExt cx="1056" cy="454"/>
          </a:xfrm>
        </p:grpSpPr>
        <p:sp>
          <p:nvSpPr>
            <p:cNvPr id="473129" name="Rectangle 41">
              <a:extLst>
                <a:ext uri="{FF2B5EF4-FFF2-40B4-BE49-F238E27FC236}">
                  <a16:creationId xmlns:a16="http://schemas.microsoft.com/office/drawing/2014/main" id="{ADC2A571-54EA-4F8A-8EFB-4A1035481972}"/>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73130" name="Rectangle 42">
              <a:extLst>
                <a:ext uri="{FF2B5EF4-FFF2-40B4-BE49-F238E27FC236}">
                  <a16:creationId xmlns:a16="http://schemas.microsoft.com/office/drawing/2014/main" id="{5456BC23-A05C-4424-B540-A1DBE6497072}"/>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73131" name="Group 43">
            <a:extLst>
              <a:ext uri="{FF2B5EF4-FFF2-40B4-BE49-F238E27FC236}">
                <a16:creationId xmlns:a16="http://schemas.microsoft.com/office/drawing/2014/main" id="{DF9FD8CE-1345-413F-9DCF-BB2E073EDDE1}"/>
              </a:ext>
            </a:extLst>
          </p:cNvPr>
          <p:cNvGrpSpPr>
            <a:grpSpLocks/>
          </p:cNvGrpSpPr>
          <p:nvPr/>
        </p:nvGrpSpPr>
        <p:grpSpPr bwMode="auto">
          <a:xfrm>
            <a:off x="6056313" y="2528888"/>
            <a:ext cx="990600" cy="404812"/>
            <a:chOff x="1342" y="1621"/>
            <a:chExt cx="1056" cy="454"/>
          </a:xfrm>
        </p:grpSpPr>
        <p:sp>
          <p:nvSpPr>
            <p:cNvPr id="473132" name="Rectangle 44">
              <a:extLst>
                <a:ext uri="{FF2B5EF4-FFF2-40B4-BE49-F238E27FC236}">
                  <a16:creationId xmlns:a16="http://schemas.microsoft.com/office/drawing/2014/main" id="{BBF0780F-947E-4EAB-8D0A-42734953B199}"/>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73133" name="Rectangle 45">
              <a:extLst>
                <a:ext uri="{FF2B5EF4-FFF2-40B4-BE49-F238E27FC236}">
                  <a16:creationId xmlns:a16="http://schemas.microsoft.com/office/drawing/2014/main" id="{A1F99E18-9E1D-48C3-AE01-2BE8B670AF86}"/>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73134" name="Group 46">
            <a:extLst>
              <a:ext uri="{FF2B5EF4-FFF2-40B4-BE49-F238E27FC236}">
                <a16:creationId xmlns:a16="http://schemas.microsoft.com/office/drawing/2014/main" id="{84DAD2E5-CE95-4D26-9B3A-D2949C3E2826}"/>
              </a:ext>
            </a:extLst>
          </p:cNvPr>
          <p:cNvGrpSpPr>
            <a:grpSpLocks/>
          </p:cNvGrpSpPr>
          <p:nvPr/>
        </p:nvGrpSpPr>
        <p:grpSpPr bwMode="auto">
          <a:xfrm>
            <a:off x="7991475" y="3833813"/>
            <a:ext cx="990600" cy="404812"/>
            <a:chOff x="1342" y="1621"/>
            <a:chExt cx="1056" cy="454"/>
          </a:xfrm>
        </p:grpSpPr>
        <p:sp>
          <p:nvSpPr>
            <p:cNvPr id="473135" name="Rectangle 47">
              <a:extLst>
                <a:ext uri="{FF2B5EF4-FFF2-40B4-BE49-F238E27FC236}">
                  <a16:creationId xmlns:a16="http://schemas.microsoft.com/office/drawing/2014/main" id="{8AA3F88A-5A11-4867-9EED-A090E88A3783}"/>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73136" name="Rectangle 48">
              <a:extLst>
                <a:ext uri="{FF2B5EF4-FFF2-40B4-BE49-F238E27FC236}">
                  <a16:creationId xmlns:a16="http://schemas.microsoft.com/office/drawing/2014/main" id="{9CE47B2D-989B-4796-9081-3FA3B527FAA1}"/>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73137" name="Group 49">
            <a:extLst>
              <a:ext uri="{FF2B5EF4-FFF2-40B4-BE49-F238E27FC236}">
                <a16:creationId xmlns:a16="http://schemas.microsoft.com/office/drawing/2014/main" id="{F05C0EA1-508D-494B-8235-CAEB30A67203}"/>
              </a:ext>
            </a:extLst>
          </p:cNvPr>
          <p:cNvGrpSpPr>
            <a:grpSpLocks/>
          </p:cNvGrpSpPr>
          <p:nvPr/>
        </p:nvGrpSpPr>
        <p:grpSpPr bwMode="auto">
          <a:xfrm>
            <a:off x="7002463" y="5903913"/>
            <a:ext cx="1574800" cy="819150"/>
            <a:chOff x="1342" y="1621"/>
            <a:chExt cx="1056" cy="454"/>
          </a:xfrm>
        </p:grpSpPr>
        <p:sp>
          <p:nvSpPr>
            <p:cNvPr id="473138" name="Rectangle 50">
              <a:extLst>
                <a:ext uri="{FF2B5EF4-FFF2-40B4-BE49-F238E27FC236}">
                  <a16:creationId xmlns:a16="http://schemas.microsoft.com/office/drawing/2014/main" id="{00CE46E6-C731-4E01-BBFA-28FB3501644C}"/>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73139" name="Rectangle 51">
              <a:extLst>
                <a:ext uri="{FF2B5EF4-FFF2-40B4-BE49-F238E27FC236}">
                  <a16:creationId xmlns:a16="http://schemas.microsoft.com/office/drawing/2014/main" id="{8AC4343B-0238-4DF2-BDC2-C16373C3C013}"/>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73140" name="Line 52">
            <a:extLst>
              <a:ext uri="{FF2B5EF4-FFF2-40B4-BE49-F238E27FC236}">
                <a16:creationId xmlns:a16="http://schemas.microsoft.com/office/drawing/2014/main" id="{CBA73FCD-7D88-477D-B51B-854D4AF9C2A6}"/>
              </a:ext>
            </a:extLst>
          </p:cNvPr>
          <p:cNvSpPr>
            <a:spLocks noChangeShapeType="1"/>
          </p:cNvSpPr>
          <p:nvPr/>
        </p:nvSpPr>
        <p:spPr bwMode="auto">
          <a:xfrm flipH="1" flipV="1">
            <a:off x="1285875" y="2528888"/>
            <a:ext cx="2017713" cy="29464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73141" name="Group 53">
            <a:extLst>
              <a:ext uri="{FF2B5EF4-FFF2-40B4-BE49-F238E27FC236}">
                <a16:creationId xmlns:a16="http://schemas.microsoft.com/office/drawing/2014/main" id="{6E626BE4-C79C-4B2C-B987-A5F16C56536C}"/>
              </a:ext>
            </a:extLst>
          </p:cNvPr>
          <p:cNvGrpSpPr>
            <a:grpSpLocks/>
          </p:cNvGrpSpPr>
          <p:nvPr/>
        </p:nvGrpSpPr>
        <p:grpSpPr bwMode="auto">
          <a:xfrm>
            <a:off x="2528888" y="3562350"/>
            <a:ext cx="1233487" cy="541338"/>
            <a:chOff x="1342" y="1621"/>
            <a:chExt cx="1056" cy="454"/>
          </a:xfrm>
        </p:grpSpPr>
        <p:sp>
          <p:nvSpPr>
            <p:cNvPr id="473142" name="Rectangle 54">
              <a:extLst>
                <a:ext uri="{FF2B5EF4-FFF2-40B4-BE49-F238E27FC236}">
                  <a16:creationId xmlns:a16="http://schemas.microsoft.com/office/drawing/2014/main" id="{44F5A8B9-6587-4C7A-9CE4-20D52A2FC737}"/>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73143" name="Rectangle 55">
              <a:extLst>
                <a:ext uri="{FF2B5EF4-FFF2-40B4-BE49-F238E27FC236}">
                  <a16:creationId xmlns:a16="http://schemas.microsoft.com/office/drawing/2014/main" id="{99D5BD39-29CE-44E0-BFDD-7959AED6026C}"/>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73144" name="AutoShape 56">
            <a:extLst>
              <a:ext uri="{FF2B5EF4-FFF2-40B4-BE49-F238E27FC236}">
                <a16:creationId xmlns:a16="http://schemas.microsoft.com/office/drawing/2014/main" id="{5F4B875B-0B8A-4CA8-B95B-B9FBF5742C46}"/>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73145" name="AutoShape 57">
            <a:extLst>
              <a:ext uri="{FF2B5EF4-FFF2-40B4-BE49-F238E27FC236}">
                <a16:creationId xmlns:a16="http://schemas.microsoft.com/office/drawing/2014/main" id="{01C1136C-649E-4F57-8F8D-BD37FD464D45}"/>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73146" name="AutoShape 58">
            <a:extLst>
              <a:ext uri="{FF2B5EF4-FFF2-40B4-BE49-F238E27FC236}">
                <a16:creationId xmlns:a16="http://schemas.microsoft.com/office/drawing/2014/main" id="{86662D23-F3D2-4A98-A074-1F69BCC2BA9F}"/>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73147" name="AutoShape 59">
            <a:extLst>
              <a:ext uri="{FF2B5EF4-FFF2-40B4-BE49-F238E27FC236}">
                <a16:creationId xmlns:a16="http://schemas.microsoft.com/office/drawing/2014/main" id="{2A5675ED-AEEB-4241-9D07-0DC0A44B6672}"/>
              </a:ext>
            </a:extLst>
          </p:cNvPr>
          <p:cNvSpPr>
            <a:spLocks noChangeArrowheads="1"/>
          </p:cNvSpPr>
          <p:nvPr/>
        </p:nvSpPr>
        <p:spPr bwMode="auto">
          <a:xfrm>
            <a:off x="3355975" y="518477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73148" name="Group 60">
            <a:extLst>
              <a:ext uri="{FF2B5EF4-FFF2-40B4-BE49-F238E27FC236}">
                <a16:creationId xmlns:a16="http://schemas.microsoft.com/office/drawing/2014/main" id="{9CD5FB16-AD19-480B-B0B4-5FE772B7B8F6}"/>
              </a:ext>
            </a:extLst>
          </p:cNvPr>
          <p:cNvGrpSpPr>
            <a:grpSpLocks/>
          </p:cNvGrpSpPr>
          <p:nvPr/>
        </p:nvGrpSpPr>
        <p:grpSpPr bwMode="auto">
          <a:xfrm>
            <a:off x="4525963" y="954088"/>
            <a:ext cx="1125537" cy="404812"/>
            <a:chOff x="1342" y="1621"/>
            <a:chExt cx="1056" cy="454"/>
          </a:xfrm>
        </p:grpSpPr>
        <p:sp>
          <p:nvSpPr>
            <p:cNvPr id="473149" name="Rectangle 61">
              <a:extLst>
                <a:ext uri="{FF2B5EF4-FFF2-40B4-BE49-F238E27FC236}">
                  <a16:creationId xmlns:a16="http://schemas.microsoft.com/office/drawing/2014/main" id="{7D12110A-06D9-4DA6-8FAF-1D9348A99D5D}"/>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73150" name="Rectangle 62">
              <a:extLst>
                <a:ext uri="{FF2B5EF4-FFF2-40B4-BE49-F238E27FC236}">
                  <a16:creationId xmlns:a16="http://schemas.microsoft.com/office/drawing/2014/main" id="{4CE6BA6E-6D0D-44A0-A6A0-A53EF478AF4D}"/>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73151" name="Text Box 63">
            <a:extLst>
              <a:ext uri="{FF2B5EF4-FFF2-40B4-BE49-F238E27FC236}">
                <a16:creationId xmlns:a16="http://schemas.microsoft.com/office/drawing/2014/main" id="{D9B3ECB1-7719-4BC8-B335-A80FC39B3378}"/>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73152" name="Text Box 64">
            <a:extLst>
              <a:ext uri="{FF2B5EF4-FFF2-40B4-BE49-F238E27FC236}">
                <a16:creationId xmlns:a16="http://schemas.microsoft.com/office/drawing/2014/main" id="{05655067-CD21-4D1C-B92E-BAFBBA5F0BC9}"/>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sp>
        <p:nvSpPr>
          <p:cNvPr id="473159" name="Text Box 71">
            <a:extLst>
              <a:ext uri="{FF2B5EF4-FFF2-40B4-BE49-F238E27FC236}">
                <a16:creationId xmlns:a16="http://schemas.microsoft.com/office/drawing/2014/main" id="{18C6E063-FE6A-4D30-921D-346BEF4366C6}"/>
              </a:ext>
            </a:extLst>
          </p:cNvPr>
          <p:cNvSpPr txBox="1">
            <a:spLocks noChangeArrowheads="1"/>
          </p:cNvSpPr>
          <p:nvPr/>
        </p:nvSpPr>
        <p:spPr bwMode="auto">
          <a:xfrm>
            <a:off x="4527550" y="5273675"/>
            <a:ext cx="835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LCAT</a:t>
            </a:r>
          </a:p>
        </p:txBody>
      </p:sp>
      <p:sp>
        <p:nvSpPr>
          <p:cNvPr id="473161" name="AutoShape 73">
            <a:extLst>
              <a:ext uri="{FF2B5EF4-FFF2-40B4-BE49-F238E27FC236}">
                <a16:creationId xmlns:a16="http://schemas.microsoft.com/office/drawing/2014/main" id="{5FAE402E-71FF-4EF0-96BE-E0FC0D7A8EA0}"/>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62" name="Line 74">
            <a:extLst>
              <a:ext uri="{FF2B5EF4-FFF2-40B4-BE49-F238E27FC236}">
                <a16:creationId xmlns:a16="http://schemas.microsoft.com/office/drawing/2014/main" id="{E7B7BE7D-A244-4615-8F71-6E9920B4D46C}"/>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73163" name="Group 75">
            <a:extLst>
              <a:ext uri="{FF2B5EF4-FFF2-40B4-BE49-F238E27FC236}">
                <a16:creationId xmlns:a16="http://schemas.microsoft.com/office/drawing/2014/main" id="{72A61C2D-938B-4399-A80E-92A515152374}"/>
              </a:ext>
            </a:extLst>
          </p:cNvPr>
          <p:cNvGrpSpPr>
            <a:grpSpLocks/>
          </p:cNvGrpSpPr>
          <p:nvPr/>
        </p:nvGrpSpPr>
        <p:grpSpPr bwMode="auto">
          <a:xfrm>
            <a:off x="7335838" y="2120900"/>
            <a:ext cx="1511300" cy="768350"/>
            <a:chOff x="1342" y="1621"/>
            <a:chExt cx="1056" cy="454"/>
          </a:xfrm>
        </p:grpSpPr>
        <p:sp>
          <p:nvSpPr>
            <p:cNvPr id="473164" name="Rectangle 76">
              <a:extLst>
                <a:ext uri="{FF2B5EF4-FFF2-40B4-BE49-F238E27FC236}">
                  <a16:creationId xmlns:a16="http://schemas.microsoft.com/office/drawing/2014/main" id="{72399226-254C-4221-A16D-33663B7EB299}"/>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73165" name="Rectangle 77">
              <a:extLst>
                <a:ext uri="{FF2B5EF4-FFF2-40B4-BE49-F238E27FC236}">
                  <a16:creationId xmlns:a16="http://schemas.microsoft.com/office/drawing/2014/main" id="{BBCAF71B-5307-4854-BF10-26F9D5805DAD}"/>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73166" name="Group 78">
            <a:extLst>
              <a:ext uri="{FF2B5EF4-FFF2-40B4-BE49-F238E27FC236}">
                <a16:creationId xmlns:a16="http://schemas.microsoft.com/office/drawing/2014/main" id="{F72083F4-F51A-4D98-9A68-AAFF11088B92}"/>
              </a:ext>
            </a:extLst>
          </p:cNvPr>
          <p:cNvGrpSpPr>
            <a:grpSpLocks/>
          </p:cNvGrpSpPr>
          <p:nvPr/>
        </p:nvGrpSpPr>
        <p:grpSpPr bwMode="auto">
          <a:xfrm>
            <a:off x="3941763" y="6129338"/>
            <a:ext cx="944562" cy="404812"/>
            <a:chOff x="1342" y="1621"/>
            <a:chExt cx="1056" cy="454"/>
          </a:xfrm>
        </p:grpSpPr>
        <p:sp>
          <p:nvSpPr>
            <p:cNvPr id="473167" name="Rectangle 79">
              <a:extLst>
                <a:ext uri="{FF2B5EF4-FFF2-40B4-BE49-F238E27FC236}">
                  <a16:creationId xmlns:a16="http://schemas.microsoft.com/office/drawing/2014/main" id="{F4C7D86B-9EF0-42CA-BF98-FD8AD62684A4}"/>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HDL</a:t>
              </a:r>
            </a:p>
          </p:txBody>
        </p:sp>
        <p:sp>
          <p:nvSpPr>
            <p:cNvPr id="473168" name="Rectangle 80">
              <a:extLst>
                <a:ext uri="{FF2B5EF4-FFF2-40B4-BE49-F238E27FC236}">
                  <a16:creationId xmlns:a16="http://schemas.microsoft.com/office/drawing/2014/main" id="{62142B30-0417-4FE6-A180-66115D017922}"/>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73169" name="Line 81">
            <a:extLst>
              <a:ext uri="{FF2B5EF4-FFF2-40B4-BE49-F238E27FC236}">
                <a16:creationId xmlns:a16="http://schemas.microsoft.com/office/drawing/2014/main" id="{99714F23-A9E4-4A91-8648-E5C59BF80785}"/>
              </a:ext>
            </a:extLst>
          </p:cNvPr>
          <p:cNvSpPr>
            <a:spLocks noChangeShapeType="1"/>
          </p:cNvSpPr>
          <p:nvPr/>
        </p:nvSpPr>
        <p:spPr bwMode="auto">
          <a:xfrm flipV="1">
            <a:off x="1195388" y="1989138"/>
            <a:ext cx="1587" cy="2365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70" name="Line 82">
            <a:extLst>
              <a:ext uri="{FF2B5EF4-FFF2-40B4-BE49-F238E27FC236}">
                <a16:creationId xmlns:a16="http://schemas.microsoft.com/office/drawing/2014/main" id="{7B5D51B3-4977-4656-A44E-3805003916D5}"/>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75" name="Text Box 87">
            <a:extLst>
              <a:ext uri="{FF2B5EF4-FFF2-40B4-BE49-F238E27FC236}">
                <a16:creationId xmlns:a16="http://schemas.microsoft.com/office/drawing/2014/main" id="{8348112C-BDE3-476F-8B59-0F6360118E70}"/>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73178" name="Line 90">
            <a:extLst>
              <a:ext uri="{FF2B5EF4-FFF2-40B4-BE49-F238E27FC236}">
                <a16:creationId xmlns:a16="http://schemas.microsoft.com/office/drawing/2014/main" id="{695F30A9-ED86-4103-B12D-017DBF2D5FCC}"/>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79" name="Line 91">
            <a:extLst>
              <a:ext uri="{FF2B5EF4-FFF2-40B4-BE49-F238E27FC236}">
                <a16:creationId xmlns:a16="http://schemas.microsoft.com/office/drawing/2014/main" id="{BD065D4A-76AC-4655-B4A0-4CFDAC531DC3}"/>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80" name="Line 92">
            <a:extLst>
              <a:ext uri="{FF2B5EF4-FFF2-40B4-BE49-F238E27FC236}">
                <a16:creationId xmlns:a16="http://schemas.microsoft.com/office/drawing/2014/main" id="{CBFB528C-49E6-4021-A203-11EAA7FEE6A0}"/>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81" name="Line 93">
            <a:extLst>
              <a:ext uri="{FF2B5EF4-FFF2-40B4-BE49-F238E27FC236}">
                <a16:creationId xmlns:a16="http://schemas.microsoft.com/office/drawing/2014/main" id="{7F0B93FE-D51A-4A4D-94B3-430AD011AB7B}"/>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82" name="Line 94">
            <a:extLst>
              <a:ext uri="{FF2B5EF4-FFF2-40B4-BE49-F238E27FC236}">
                <a16:creationId xmlns:a16="http://schemas.microsoft.com/office/drawing/2014/main" id="{44A2D5E0-D81A-4D86-B680-B0F0B41F1D57}"/>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86" name="Text Box 98">
            <a:extLst>
              <a:ext uri="{FF2B5EF4-FFF2-40B4-BE49-F238E27FC236}">
                <a16:creationId xmlns:a16="http://schemas.microsoft.com/office/drawing/2014/main" id="{39F44B7D-DA37-41F8-B25C-2A4F5A9FFD90}"/>
              </a:ext>
            </a:extLst>
          </p:cNvPr>
          <p:cNvSpPr txBox="1">
            <a:spLocks noChangeArrowheads="1"/>
          </p:cNvSpPr>
          <p:nvPr/>
        </p:nvSpPr>
        <p:spPr bwMode="auto">
          <a:xfrm>
            <a:off x="4157663" y="4419600"/>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CETP</a:t>
            </a:r>
          </a:p>
        </p:txBody>
      </p:sp>
      <p:sp>
        <p:nvSpPr>
          <p:cNvPr id="473187" name="Line 99">
            <a:extLst>
              <a:ext uri="{FF2B5EF4-FFF2-40B4-BE49-F238E27FC236}">
                <a16:creationId xmlns:a16="http://schemas.microsoft.com/office/drawing/2014/main" id="{0203A716-AF51-4633-BD19-4EF0490F3A42}"/>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88" name="Line 100">
            <a:extLst>
              <a:ext uri="{FF2B5EF4-FFF2-40B4-BE49-F238E27FC236}">
                <a16:creationId xmlns:a16="http://schemas.microsoft.com/office/drawing/2014/main" id="{06380487-AD04-4A23-8AA0-1EE40CA6D81A}"/>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92" name="Text Box 104">
            <a:extLst>
              <a:ext uri="{FF2B5EF4-FFF2-40B4-BE49-F238E27FC236}">
                <a16:creationId xmlns:a16="http://schemas.microsoft.com/office/drawing/2014/main" id="{786A3AD9-81E9-4BC6-9EC0-D0DE48E4F1B6}"/>
              </a:ext>
            </a:extLst>
          </p:cNvPr>
          <p:cNvSpPr txBox="1">
            <a:spLocks noChangeArrowheads="1"/>
          </p:cNvSpPr>
          <p:nvPr/>
        </p:nvSpPr>
        <p:spPr bwMode="auto">
          <a:xfrm>
            <a:off x="825500" y="3659188"/>
            <a:ext cx="685800" cy="3365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fr-FR" sz="1600"/>
              <a:t>Bile</a:t>
            </a:r>
            <a:endParaRPr lang="en-AU" altLang="fr-FR" sz="1600">
              <a:effectLst>
                <a:outerShdw blurRad="38100" dist="38100" dir="2700000" algn="tl">
                  <a:srgbClr val="C0C0C0"/>
                </a:outerShdw>
              </a:effectLst>
            </a:endParaRPr>
          </a:p>
        </p:txBody>
      </p:sp>
      <p:sp>
        <p:nvSpPr>
          <p:cNvPr id="473193" name="Line 105">
            <a:extLst>
              <a:ext uri="{FF2B5EF4-FFF2-40B4-BE49-F238E27FC236}">
                <a16:creationId xmlns:a16="http://schemas.microsoft.com/office/drawing/2014/main" id="{0FFD8E71-B013-43DB-A04F-DB3086A9CDFB}"/>
              </a:ext>
            </a:extLst>
          </p:cNvPr>
          <p:cNvSpPr>
            <a:spLocks noChangeShapeType="1"/>
          </p:cNvSpPr>
          <p:nvPr/>
        </p:nvSpPr>
        <p:spPr bwMode="auto">
          <a:xfrm flipH="1">
            <a:off x="1187450" y="3254375"/>
            <a:ext cx="3175" cy="40481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94" name="Line 106">
            <a:extLst>
              <a:ext uri="{FF2B5EF4-FFF2-40B4-BE49-F238E27FC236}">
                <a16:creationId xmlns:a16="http://schemas.microsoft.com/office/drawing/2014/main" id="{01CA4F60-B48F-4022-8628-64F3A4BF5A1F}"/>
              </a:ext>
            </a:extLst>
          </p:cNvPr>
          <p:cNvSpPr>
            <a:spLocks noChangeShapeType="1"/>
          </p:cNvSpPr>
          <p:nvPr/>
        </p:nvSpPr>
        <p:spPr bwMode="auto">
          <a:xfrm>
            <a:off x="1185863" y="2709863"/>
            <a:ext cx="0" cy="26987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473195" name="Text Box 107">
            <a:extLst>
              <a:ext uri="{FF2B5EF4-FFF2-40B4-BE49-F238E27FC236}">
                <a16:creationId xmlns:a16="http://schemas.microsoft.com/office/drawing/2014/main" id="{BFC10902-396B-4355-8C3F-3D85A7E38EFF}"/>
              </a:ext>
            </a:extLst>
          </p:cNvPr>
          <p:cNvSpPr txBox="1">
            <a:spLocks noChangeArrowheads="1"/>
          </p:cNvSpPr>
          <p:nvPr/>
        </p:nvSpPr>
        <p:spPr bwMode="auto">
          <a:xfrm>
            <a:off x="958850" y="2941638"/>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73196" name="Line 108">
            <a:extLst>
              <a:ext uri="{FF2B5EF4-FFF2-40B4-BE49-F238E27FC236}">
                <a16:creationId xmlns:a16="http://schemas.microsoft.com/office/drawing/2014/main" id="{5252197E-B68F-4D46-9DBB-370AEF54CE6F}"/>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73197" name="Text Box 109">
            <a:extLst>
              <a:ext uri="{FF2B5EF4-FFF2-40B4-BE49-F238E27FC236}">
                <a16:creationId xmlns:a16="http://schemas.microsoft.com/office/drawing/2014/main" id="{BD226E51-854B-42B4-AA99-55CE84B2377A}"/>
              </a:ext>
            </a:extLst>
          </p:cNvPr>
          <p:cNvSpPr txBox="1">
            <a:spLocks noChangeArrowheads="1"/>
          </p:cNvSpPr>
          <p:nvPr/>
        </p:nvSpPr>
        <p:spPr bwMode="auto">
          <a:xfrm>
            <a:off x="115888" y="4373563"/>
            <a:ext cx="1935162" cy="14732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CETP:	cholesteryl ester transfer protein</a:t>
            </a:r>
          </a:p>
          <a:p>
            <a:r>
              <a:rPr lang="fr-CA" altLang="fr-FR" sz="1000"/>
              <a:t>FC: 	free cholesterol</a:t>
            </a:r>
          </a:p>
          <a:p>
            <a:r>
              <a:rPr lang="fr-CA" altLang="fr-FR" sz="1000"/>
              <a:t>FFA: 	free fatty acids</a:t>
            </a:r>
          </a:p>
          <a:p>
            <a:r>
              <a:rPr lang="fr-CA" altLang="fr-FR" sz="1000"/>
              <a:t>LCAT:	lecithin cholesterol acytransferase </a:t>
            </a:r>
          </a:p>
          <a:p>
            <a:r>
              <a:rPr lang="fr-CA" altLang="fr-FR" sz="1000"/>
              <a:t>LPL: 	lipoprotein lipase</a:t>
            </a:r>
          </a:p>
          <a:p>
            <a:r>
              <a:rPr lang="fr-CA" altLang="fr-FR" sz="1000"/>
              <a:t>TG: 	triglycerides</a:t>
            </a:r>
          </a:p>
        </p:txBody>
      </p:sp>
      <p:sp>
        <p:nvSpPr>
          <p:cNvPr id="473198" name="AutoShape 110">
            <a:extLst>
              <a:ext uri="{FF2B5EF4-FFF2-40B4-BE49-F238E27FC236}">
                <a16:creationId xmlns:a16="http://schemas.microsoft.com/office/drawing/2014/main" id="{4F663DF5-DE87-4A6F-9254-FB4FA7D21C9C}"/>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73199" name="AutoShape 111">
            <a:extLst>
              <a:ext uri="{FF2B5EF4-FFF2-40B4-BE49-F238E27FC236}">
                <a16:creationId xmlns:a16="http://schemas.microsoft.com/office/drawing/2014/main" id="{16654A56-4C84-4A96-89B2-3DDC87DB02C5}"/>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5486" name="Picture 110">
            <a:extLst>
              <a:ext uri="{FF2B5EF4-FFF2-40B4-BE49-F238E27FC236}">
                <a16:creationId xmlns:a16="http://schemas.microsoft.com/office/drawing/2014/main" id="{86FAE059-AEA6-4AA1-8CD6-36CDBFB5C3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650" y="5075238"/>
            <a:ext cx="1112838" cy="1112837"/>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5378" name="Rectangle 2">
            <a:extLst>
              <a:ext uri="{FF2B5EF4-FFF2-40B4-BE49-F238E27FC236}">
                <a16:creationId xmlns:a16="http://schemas.microsoft.com/office/drawing/2014/main" id="{5F04AE9B-AD56-459E-9B80-721617534A91}"/>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Dyslipidemia in Diabetes and the Metabolic Syndrome</a:t>
            </a:r>
            <a:endParaRPr lang="fr-CA" altLang="fr-FR">
              <a:effectLst>
                <a:outerShdw blurRad="38100" dist="38100" dir="2700000" algn="tl">
                  <a:srgbClr val="C0C0C0"/>
                </a:outerShdw>
              </a:effectLst>
            </a:endParaRPr>
          </a:p>
        </p:txBody>
      </p:sp>
      <p:pic>
        <p:nvPicPr>
          <p:cNvPr id="485379" name="Picture 3">
            <a:extLst>
              <a:ext uri="{FF2B5EF4-FFF2-40B4-BE49-F238E27FC236}">
                <a16:creationId xmlns:a16="http://schemas.microsoft.com/office/drawing/2014/main" id="{FC8A45BA-3922-48B6-909F-FAB41DFB01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5384" name="Oval 8">
            <a:extLst>
              <a:ext uri="{FF2B5EF4-FFF2-40B4-BE49-F238E27FC236}">
                <a16:creationId xmlns:a16="http://schemas.microsoft.com/office/drawing/2014/main" id="{F3A8E688-4A30-47F1-9070-65B8601E2AFE}"/>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385" name="Text Box 9">
            <a:extLst>
              <a:ext uri="{FF2B5EF4-FFF2-40B4-BE49-F238E27FC236}">
                <a16:creationId xmlns:a16="http://schemas.microsoft.com/office/drawing/2014/main" id="{007335C3-8F0B-46C3-A207-4541920FCAB6}"/>
              </a:ext>
            </a:extLst>
          </p:cNvPr>
          <p:cNvSpPr txBox="1">
            <a:spLocks noChangeArrowheads="1"/>
          </p:cNvSpPr>
          <p:nvPr/>
        </p:nvSpPr>
        <p:spPr bwMode="auto">
          <a:xfrm>
            <a:off x="898525" y="2195513"/>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85386" name="Text Box 10">
            <a:extLst>
              <a:ext uri="{FF2B5EF4-FFF2-40B4-BE49-F238E27FC236}">
                <a16:creationId xmlns:a16="http://schemas.microsoft.com/office/drawing/2014/main" id="{239D321D-123C-462B-A651-C8BD3BB4EB6F}"/>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85389" name="Text Box 13">
            <a:extLst>
              <a:ext uri="{FF2B5EF4-FFF2-40B4-BE49-F238E27FC236}">
                <a16:creationId xmlns:a16="http://schemas.microsoft.com/office/drawing/2014/main" id="{2BE53D16-F5E9-42DD-82D5-1D2D0630F8A9}"/>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85391" name="Text Box 15">
            <a:extLst>
              <a:ext uri="{FF2B5EF4-FFF2-40B4-BE49-F238E27FC236}">
                <a16:creationId xmlns:a16="http://schemas.microsoft.com/office/drawing/2014/main" id="{02B86A82-1442-46AF-BCDB-F1BFBABD9AC9}"/>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85392" name="Text Box 16">
            <a:extLst>
              <a:ext uri="{FF2B5EF4-FFF2-40B4-BE49-F238E27FC236}">
                <a16:creationId xmlns:a16="http://schemas.microsoft.com/office/drawing/2014/main" id="{0F6A5EB1-8635-402E-8E07-B8F59BD92007}"/>
              </a:ext>
            </a:extLst>
          </p:cNvPr>
          <p:cNvSpPr txBox="1">
            <a:spLocks noChangeArrowheads="1"/>
          </p:cNvSpPr>
          <p:nvPr/>
        </p:nvSpPr>
        <p:spPr bwMode="auto">
          <a:xfrm>
            <a:off x="3311525" y="5238750"/>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85393" name="Line 17">
            <a:extLst>
              <a:ext uri="{FF2B5EF4-FFF2-40B4-BE49-F238E27FC236}">
                <a16:creationId xmlns:a16="http://schemas.microsoft.com/office/drawing/2014/main" id="{72FB8388-FB3C-40F7-9D1D-2BE78FD01FD3}"/>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394" name="Text Box 18">
            <a:extLst>
              <a:ext uri="{FF2B5EF4-FFF2-40B4-BE49-F238E27FC236}">
                <a16:creationId xmlns:a16="http://schemas.microsoft.com/office/drawing/2014/main" id="{C2E0743B-9A74-4C5F-B50C-DA903926C6E7}"/>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pic>
        <p:nvPicPr>
          <p:cNvPr id="485398" name="Picture 22">
            <a:extLst>
              <a:ext uri="{FF2B5EF4-FFF2-40B4-BE49-F238E27FC236}">
                <a16:creationId xmlns:a16="http://schemas.microsoft.com/office/drawing/2014/main" id="{2D5BC1D5-8B87-444A-A755-85CC7825FFE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5399" name="Picture 23">
            <a:extLst>
              <a:ext uri="{FF2B5EF4-FFF2-40B4-BE49-F238E27FC236}">
                <a16:creationId xmlns:a16="http://schemas.microsoft.com/office/drawing/2014/main" id="{76F10641-D5DC-46F7-996C-639031AAACF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5402" name="Line 26">
            <a:extLst>
              <a:ext uri="{FF2B5EF4-FFF2-40B4-BE49-F238E27FC236}">
                <a16:creationId xmlns:a16="http://schemas.microsoft.com/office/drawing/2014/main" id="{C281C01D-364C-4358-B3A6-46DF04D36F6B}"/>
              </a:ext>
            </a:extLst>
          </p:cNvPr>
          <p:cNvSpPr>
            <a:spLocks noChangeShapeType="1"/>
          </p:cNvSpPr>
          <p:nvPr/>
        </p:nvSpPr>
        <p:spPr bwMode="auto">
          <a:xfrm flipH="1">
            <a:off x="3851275" y="5702300"/>
            <a:ext cx="2430463"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03" name="Line 27">
            <a:extLst>
              <a:ext uri="{FF2B5EF4-FFF2-40B4-BE49-F238E27FC236}">
                <a16:creationId xmlns:a16="http://schemas.microsoft.com/office/drawing/2014/main" id="{70E51F50-6915-429E-9940-0AC5FCCCF947}"/>
              </a:ext>
            </a:extLst>
          </p:cNvPr>
          <p:cNvSpPr>
            <a:spLocks noChangeShapeType="1"/>
          </p:cNvSpPr>
          <p:nvPr/>
        </p:nvSpPr>
        <p:spPr bwMode="auto">
          <a:xfrm flipV="1">
            <a:off x="3727450" y="2528888"/>
            <a:ext cx="1293813" cy="29924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04" name="Line 28">
            <a:extLst>
              <a:ext uri="{FF2B5EF4-FFF2-40B4-BE49-F238E27FC236}">
                <a16:creationId xmlns:a16="http://schemas.microsoft.com/office/drawing/2014/main" id="{ECC4C6A4-D209-4983-8E0D-99E19CA1B374}"/>
              </a:ext>
            </a:extLst>
          </p:cNvPr>
          <p:cNvSpPr>
            <a:spLocks noChangeShapeType="1"/>
          </p:cNvSpPr>
          <p:nvPr/>
        </p:nvSpPr>
        <p:spPr bwMode="auto">
          <a:xfrm rot="10800000" flipV="1">
            <a:off x="3600450" y="1989138"/>
            <a:ext cx="1196975" cy="31892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05" name="Line 29">
            <a:extLst>
              <a:ext uri="{FF2B5EF4-FFF2-40B4-BE49-F238E27FC236}">
                <a16:creationId xmlns:a16="http://schemas.microsoft.com/office/drawing/2014/main" id="{C8C66900-DB35-4E1E-9CD1-8BF9BC4B9EE2}"/>
              </a:ext>
            </a:extLst>
          </p:cNvPr>
          <p:cNvSpPr>
            <a:spLocks noChangeShapeType="1"/>
          </p:cNvSpPr>
          <p:nvPr/>
        </p:nvSpPr>
        <p:spPr bwMode="auto">
          <a:xfrm flipV="1">
            <a:off x="3740150" y="3832225"/>
            <a:ext cx="2713038" cy="177165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06" name="AutoShape 30">
            <a:extLst>
              <a:ext uri="{FF2B5EF4-FFF2-40B4-BE49-F238E27FC236}">
                <a16:creationId xmlns:a16="http://schemas.microsoft.com/office/drawing/2014/main" id="{E1B2F550-0710-4F91-83A7-31C3E9CE0F9A}"/>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85407" name="AutoShape 31">
            <a:extLst>
              <a:ext uri="{FF2B5EF4-FFF2-40B4-BE49-F238E27FC236}">
                <a16:creationId xmlns:a16="http://schemas.microsoft.com/office/drawing/2014/main" id="{967F13C2-2AC8-4011-83CC-9766043E7F0C}"/>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
        <p:nvSpPr>
          <p:cNvPr id="485410" name="Text Box 34">
            <a:extLst>
              <a:ext uri="{FF2B5EF4-FFF2-40B4-BE49-F238E27FC236}">
                <a16:creationId xmlns:a16="http://schemas.microsoft.com/office/drawing/2014/main" id="{91D8CF77-8FA2-426B-BC5B-47B4C43FA2B7}"/>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85411" name="Text Box 35">
            <a:extLst>
              <a:ext uri="{FF2B5EF4-FFF2-40B4-BE49-F238E27FC236}">
                <a16:creationId xmlns:a16="http://schemas.microsoft.com/office/drawing/2014/main" id="{4FD6B91B-1769-4DB8-BDD5-C5A98C1F7B86}"/>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sp>
        <p:nvSpPr>
          <p:cNvPr id="485412" name="AutoShape 36">
            <a:extLst>
              <a:ext uri="{FF2B5EF4-FFF2-40B4-BE49-F238E27FC236}">
                <a16:creationId xmlns:a16="http://schemas.microsoft.com/office/drawing/2014/main" id="{F48D34C9-0245-4355-AECB-AA371E9D9ACF}"/>
              </a:ext>
            </a:extLst>
          </p:cNvPr>
          <p:cNvSpPr>
            <a:spLocks noChangeArrowheads="1"/>
          </p:cNvSpPr>
          <p:nvPr/>
        </p:nvSpPr>
        <p:spPr bwMode="auto">
          <a:xfrm>
            <a:off x="3357563" y="553878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grpSp>
        <p:nvGrpSpPr>
          <p:cNvPr id="485415" name="Group 39">
            <a:extLst>
              <a:ext uri="{FF2B5EF4-FFF2-40B4-BE49-F238E27FC236}">
                <a16:creationId xmlns:a16="http://schemas.microsoft.com/office/drawing/2014/main" id="{4927726A-697A-4DA2-B3B1-0AFDDC3E7514}"/>
              </a:ext>
            </a:extLst>
          </p:cNvPr>
          <p:cNvGrpSpPr>
            <a:grpSpLocks/>
          </p:cNvGrpSpPr>
          <p:nvPr/>
        </p:nvGrpSpPr>
        <p:grpSpPr bwMode="auto">
          <a:xfrm>
            <a:off x="206375" y="998538"/>
            <a:ext cx="1125538" cy="404812"/>
            <a:chOff x="1342" y="1621"/>
            <a:chExt cx="1056" cy="454"/>
          </a:xfrm>
        </p:grpSpPr>
        <p:sp>
          <p:nvSpPr>
            <p:cNvPr id="485416" name="Rectangle 40">
              <a:extLst>
                <a:ext uri="{FF2B5EF4-FFF2-40B4-BE49-F238E27FC236}">
                  <a16:creationId xmlns:a16="http://schemas.microsoft.com/office/drawing/2014/main" id="{70686D7F-5466-4B74-A1B6-8136CDF46615}"/>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85417" name="Rectangle 41">
              <a:extLst>
                <a:ext uri="{FF2B5EF4-FFF2-40B4-BE49-F238E27FC236}">
                  <a16:creationId xmlns:a16="http://schemas.microsoft.com/office/drawing/2014/main" id="{88A46FE7-79FD-43F1-BF98-7206A84D5210}"/>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5418" name="Group 42">
            <a:extLst>
              <a:ext uri="{FF2B5EF4-FFF2-40B4-BE49-F238E27FC236}">
                <a16:creationId xmlns:a16="http://schemas.microsoft.com/office/drawing/2014/main" id="{61D377F8-8C98-478F-9E3C-81F06C471F66}"/>
              </a:ext>
            </a:extLst>
          </p:cNvPr>
          <p:cNvGrpSpPr>
            <a:grpSpLocks/>
          </p:cNvGrpSpPr>
          <p:nvPr/>
        </p:nvGrpSpPr>
        <p:grpSpPr bwMode="auto">
          <a:xfrm>
            <a:off x="6056313" y="2528888"/>
            <a:ext cx="990600" cy="404812"/>
            <a:chOff x="1342" y="1621"/>
            <a:chExt cx="1056" cy="454"/>
          </a:xfrm>
        </p:grpSpPr>
        <p:sp>
          <p:nvSpPr>
            <p:cNvPr id="485419" name="Rectangle 43">
              <a:extLst>
                <a:ext uri="{FF2B5EF4-FFF2-40B4-BE49-F238E27FC236}">
                  <a16:creationId xmlns:a16="http://schemas.microsoft.com/office/drawing/2014/main" id="{AE86D088-B7B7-45F0-83A4-0BAD8954709E}"/>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85420" name="Rectangle 44">
              <a:extLst>
                <a:ext uri="{FF2B5EF4-FFF2-40B4-BE49-F238E27FC236}">
                  <a16:creationId xmlns:a16="http://schemas.microsoft.com/office/drawing/2014/main" id="{070030F2-D870-4CB2-9C4D-8877E9DD6A91}"/>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5421" name="Group 45">
            <a:extLst>
              <a:ext uri="{FF2B5EF4-FFF2-40B4-BE49-F238E27FC236}">
                <a16:creationId xmlns:a16="http://schemas.microsoft.com/office/drawing/2014/main" id="{D6A715B1-41C0-4887-88A0-D30D9E1058B3}"/>
              </a:ext>
            </a:extLst>
          </p:cNvPr>
          <p:cNvGrpSpPr>
            <a:grpSpLocks/>
          </p:cNvGrpSpPr>
          <p:nvPr/>
        </p:nvGrpSpPr>
        <p:grpSpPr bwMode="auto">
          <a:xfrm>
            <a:off x="7991475" y="3833813"/>
            <a:ext cx="990600" cy="404812"/>
            <a:chOff x="1342" y="1621"/>
            <a:chExt cx="1056" cy="454"/>
          </a:xfrm>
        </p:grpSpPr>
        <p:sp>
          <p:nvSpPr>
            <p:cNvPr id="485422" name="Rectangle 46">
              <a:extLst>
                <a:ext uri="{FF2B5EF4-FFF2-40B4-BE49-F238E27FC236}">
                  <a16:creationId xmlns:a16="http://schemas.microsoft.com/office/drawing/2014/main" id="{32728487-69D1-4759-8538-9C7A8D6630DB}"/>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85423" name="Rectangle 47">
              <a:extLst>
                <a:ext uri="{FF2B5EF4-FFF2-40B4-BE49-F238E27FC236}">
                  <a16:creationId xmlns:a16="http://schemas.microsoft.com/office/drawing/2014/main" id="{339D49A1-D2CC-4F2F-82C9-7B3F173CEF4E}"/>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5424" name="Group 48">
            <a:extLst>
              <a:ext uri="{FF2B5EF4-FFF2-40B4-BE49-F238E27FC236}">
                <a16:creationId xmlns:a16="http://schemas.microsoft.com/office/drawing/2014/main" id="{92AE42FF-5455-4D2E-BE2F-6EABC72B110A}"/>
              </a:ext>
            </a:extLst>
          </p:cNvPr>
          <p:cNvGrpSpPr>
            <a:grpSpLocks/>
          </p:cNvGrpSpPr>
          <p:nvPr/>
        </p:nvGrpSpPr>
        <p:grpSpPr bwMode="auto">
          <a:xfrm>
            <a:off x="7002463" y="5903913"/>
            <a:ext cx="1574800" cy="819150"/>
            <a:chOff x="1342" y="1621"/>
            <a:chExt cx="1056" cy="454"/>
          </a:xfrm>
        </p:grpSpPr>
        <p:sp>
          <p:nvSpPr>
            <p:cNvPr id="485425" name="Rectangle 49">
              <a:extLst>
                <a:ext uri="{FF2B5EF4-FFF2-40B4-BE49-F238E27FC236}">
                  <a16:creationId xmlns:a16="http://schemas.microsoft.com/office/drawing/2014/main" id="{070B651B-81FC-46B6-A8CA-078028858FFF}"/>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85426" name="Rectangle 50">
              <a:extLst>
                <a:ext uri="{FF2B5EF4-FFF2-40B4-BE49-F238E27FC236}">
                  <a16:creationId xmlns:a16="http://schemas.microsoft.com/office/drawing/2014/main" id="{42AC92E3-6F3E-4F83-B6A5-12B90C6ACA93}"/>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5427" name="Line 51">
            <a:extLst>
              <a:ext uri="{FF2B5EF4-FFF2-40B4-BE49-F238E27FC236}">
                <a16:creationId xmlns:a16="http://schemas.microsoft.com/office/drawing/2014/main" id="{1B9A9A25-E0C3-4FF0-AE02-127BEF18AB1A}"/>
              </a:ext>
            </a:extLst>
          </p:cNvPr>
          <p:cNvSpPr>
            <a:spLocks noChangeShapeType="1"/>
          </p:cNvSpPr>
          <p:nvPr/>
        </p:nvSpPr>
        <p:spPr bwMode="auto">
          <a:xfrm flipH="1" flipV="1">
            <a:off x="1285875" y="2528888"/>
            <a:ext cx="2017713" cy="29464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85428" name="Group 52">
            <a:extLst>
              <a:ext uri="{FF2B5EF4-FFF2-40B4-BE49-F238E27FC236}">
                <a16:creationId xmlns:a16="http://schemas.microsoft.com/office/drawing/2014/main" id="{0B5E911B-CA5B-4FDC-9C2F-3F282DE4E515}"/>
              </a:ext>
            </a:extLst>
          </p:cNvPr>
          <p:cNvGrpSpPr>
            <a:grpSpLocks/>
          </p:cNvGrpSpPr>
          <p:nvPr/>
        </p:nvGrpSpPr>
        <p:grpSpPr bwMode="auto">
          <a:xfrm>
            <a:off x="2528888" y="3562350"/>
            <a:ext cx="1233487" cy="541338"/>
            <a:chOff x="1342" y="1621"/>
            <a:chExt cx="1056" cy="454"/>
          </a:xfrm>
        </p:grpSpPr>
        <p:sp>
          <p:nvSpPr>
            <p:cNvPr id="485429" name="Rectangle 53">
              <a:extLst>
                <a:ext uri="{FF2B5EF4-FFF2-40B4-BE49-F238E27FC236}">
                  <a16:creationId xmlns:a16="http://schemas.microsoft.com/office/drawing/2014/main" id="{577DB2F3-B3DA-4DC6-9FC7-92C120599847}"/>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85430" name="Rectangle 54">
              <a:extLst>
                <a:ext uri="{FF2B5EF4-FFF2-40B4-BE49-F238E27FC236}">
                  <a16:creationId xmlns:a16="http://schemas.microsoft.com/office/drawing/2014/main" id="{B7F09FEC-4DB6-4811-92B6-A29491346892}"/>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5431" name="AutoShape 55">
            <a:extLst>
              <a:ext uri="{FF2B5EF4-FFF2-40B4-BE49-F238E27FC236}">
                <a16:creationId xmlns:a16="http://schemas.microsoft.com/office/drawing/2014/main" id="{A404E23C-1D65-4D6C-8F5A-31B67923BF15}"/>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85432" name="AutoShape 56">
            <a:extLst>
              <a:ext uri="{FF2B5EF4-FFF2-40B4-BE49-F238E27FC236}">
                <a16:creationId xmlns:a16="http://schemas.microsoft.com/office/drawing/2014/main" id="{CF84D74B-3D8E-476E-8461-DA593133329C}"/>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85433" name="AutoShape 57">
            <a:extLst>
              <a:ext uri="{FF2B5EF4-FFF2-40B4-BE49-F238E27FC236}">
                <a16:creationId xmlns:a16="http://schemas.microsoft.com/office/drawing/2014/main" id="{60AF5A40-1F39-4933-9483-994B0CF09279}"/>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85434" name="AutoShape 58">
            <a:extLst>
              <a:ext uri="{FF2B5EF4-FFF2-40B4-BE49-F238E27FC236}">
                <a16:creationId xmlns:a16="http://schemas.microsoft.com/office/drawing/2014/main" id="{78461A2C-B5EF-45F6-ABEC-A79D779F3398}"/>
              </a:ext>
            </a:extLst>
          </p:cNvPr>
          <p:cNvSpPr>
            <a:spLocks noChangeArrowheads="1"/>
          </p:cNvSpPr>
          <p:nvPr/>
        </p:nvSpPr>
        <p:spPr bwMode="auto">
          <a:xfrm>
            <a:off x="3355975" y="518477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85435" name="Group 59">
            <a:extLst>
              <a:ext uri="{FF2B5EF4-FFF2-40B4-BE49-F238E27FC236}">
                <a16:creationId xmlns:a16="http://schemas.microsoft.com/office/drawing/2014/main" id="{E6D49FB5-CF41-4570-8C5F-ACB372922863}"/>
              </a:ext>
            </a:extLst>
          </p:cNvPr>
          <p:cNvGrpSpPr>
            <a:grpSpLocks/>
          </p:cNvGrpSpPr>
          <p:nvPr/>
        </p:nvGrpSpPr>
        <p:grpSpPr bwMode="auto">
          <a:xfrm>
            <a:off x="4525963" y="954088"/>
            <a:ext cx="1125537" cy="404812"/>
            <a:chOff x="1342" y="1621"/>
            <a:chExt cx="1056" cy="454"/>
          </a:xfrm>
        </p:grpSpPr>
        <p:sp>
          <p:nvSpPr>
            <p:cNvPr id="485436" name="Rectangle 60">
              <a:extLst>
                <a:ext uri="{FF2B5EF4-FFF2-40B4-BE49-F238E27FC236}">
                  <a16:creationId xmlns:a16="http://schemas.microsoft.com/office/drawing/2014/main" id="{CAB0E20B-32A1-40CE-A38E-7FA79DED3DC5}"/>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85437" name="Rectangle 61">
              <a:extLst>
                <a:ext uri="{FF2B5EF4-FFF2-40B4-BE49-F238E27FC236}">
                  <a16:creationId xmlns:a16="http://schemas.microsoft.com/office/drawing/2014/main" id="{8C1D762B-3B21-43E3-87A5-E3EED4A750BD}"/>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5438" name="Text Box 62">
            <a:extLst>
              <a:ext uri="{FF2B5EF4-FFF2-40B4-BE49-F238E27FC236}">
                <a16:creationId xmlns:a16="http://schemas.microsoft.com/office/drawing/2014/main" id="{9C799EA0-E8E5-4340-96C5-637A7F664123}"/>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85439" name="Text Box 63">
            <a:extLst>
              <a:ext uri="{FF2B5EF4-FFF2-40B4-BE49-F238E27FC236}">
                <a16:creationId xmlns:a16="http://schemas.microsoft.com/office/drawing/2014/main" id="{A1F31AB0-D509-4555-83C8-AE66D4420B88}"/>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sp>
        <p:nvSpPr>
          <p:cNvPr id="485446" name="Text Box 70">
            <a:extLst>
              <a:ext uri="{FF2B5EF4-FFF2-40B4-BE49-F238E27FC236}">
                <a16:creationId xmlns:a16="http://schemas.microsoft.com/office/drawing/2014/main" id="{86E41E0F-F179-4273-A8B6-E1F7A5661A1A}"/>
              </a:ext>
            </a:extLst>
          </p:cNvPr>
          <p:cNvSpPr txBox="1">
            <a:spLocks noChangeArrowheads="1"/>
          </p:cNvSpPr>
          <p:nvPr/>
        </p:nvSpPr>
        <p:spPr bwMode="auto">
          <a:xfrm>
            <a:off x="4527550" y="5273675"/>
            <a:ext cx="835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LCAT</a:t>
            </a:r>
          </a:p>
        </p:txBody>
      </p:sp>
      <p:sp>
        <p:nvSpPr>
          <p:cNvPr id="485448" name="AutoShape 72">
            <a:extLst>
              <a:ext uri="{FF2B5EF4-FFF2-40B4-BE49-F238E27FC236}">
                <a16:creationId xmlns:a16="http://schemas.microsoft.com/office/drawing/2014/main" id="{78CC5EDB-97BC-49F0-9FDF-CF5131CDA930}"/>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49" name="Line 73">
            <a:extLst>
              <a:ext uri="{FF2B5EF4-FFF2-40B4-BE49-F238E27FC236}">
                <a16:creationId xmlns:a16="http://schemas.microsoft.com/office/drawing/2014/main" id="{EE14D457-9D52-4764-9B7F-9FDFA2D755CC}"/>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85450" name="Group 74">
            <a:extLst>
              <a:ext uri="{FF2B5EF4-FFF2-40B4-BE49-F238E27FC236}">
                <a16:creationId xmlns:a16="http://schemas.microsoft.com/office/drawing/2014/main" id="{D9823ED2-5EB6-4104-BE63-07AC632DCF19}"/>
              </a:ext>
            </a:extLst>
          </p:cNvPr>
          <p:cNvGrpSpPr>
            <a:grpSpLocks/>
          </p:cNvGrpSpPr>
          <p:nvPr/>
        </p:nvGrpSpPr>
        <p:grpSpPr bwMode="auto">
          <a:xfrm>
            <a:off x="7335838" y="2120900"/>
            <a:ext cx="1511300" cy="768350"/>
            <a:chOff x="1342" y="1621"/>
            <a:chExt cx="1056" cy="454"/>
          </a:xfrm>
        </p:grpSpPr>
        <p:sp>
          <p:nvSpPr>
            <p:cNvPr id="485451" name="Rectangle 75">
              <a:extLst>
                <a:ext uri="{FF2B5EF4-FFF2-40B4-BE49-F238E27FC236}">
                  <a16:creationId xmlns:a16="http://schemas.microsoft.com/office/drawing/2014/main" id="{C759C144-24D8-484B-ACB8-A1C0182AF631}"/>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85452" name="Rectangle 76">
              <a:extLst>
                <a:ext uri="{FF2B5EF4-FFF2-40B4-BE49-F238E27FC236}">
                  <a16:creationId xmlns:a16="http://schemas.microsoft.com/office/drawing/2014/main" id="{3AF7AC2E-940D-4F43-ACCC-187C89D571F9}"/>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5455" name="Group 79">
            <a:extLst>
              <a:ext uri="{FF2B5EF4-FFF2-40B4-BE49-F238E27FC236}">
                <a16:creationId xmlns:a16="http://schemas.microsoft.com/office/drawing/2014/main" id="{80DC9F2D-D1B9-480D-ACAB-F3651AE94F3C}"/>
              </a:ext>
            </a:extLst>
          </p:cNvPr>
          <p:cNvGrpSpPr>
            <a:grpSpLocks/>
          </p:cNvGrpSpPr>
          <p:nvPr/>
        </p:nvGrpSpPr>
        <p:grpSpPr bwMode="auto">
          <a:xfrm>
            <a:off x="3941763" y="6129338"/>
            <a:ext cx="944562" cy="404812"/>
            <a:chOff x="1342" y="1621"/>
            <a:chExt cx="1056" cy="454"/>
          </a:xfrm>
        </p:grpSpPr>
        <p:sp>
          <p:nvSpPr>
            <p:cNvPr id="485456" name="Rectangle 80">
              <a:extLst>
                <a:ext uri="{FF2B5EF4-FFF2-40B4-BE49-F238E27FC236}">
                  <a16:creationId xmlns:a16="http://schemas.microsoft.com/office/drawing/2014/main" id="{FCA9A9C1-9898-4906-8D75-43CB4110FCBB}"/>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HDL</a:t>
              </a:r>
            </a:p>
          </p:txBody>
        </p:sp>
        <p:sp>
          <p:nvSpPr>
            <p:cNvPr id="485457" name="Rectangle 81">
              <a:extLst>
                <a:ext uri="{FF2B5EF4-FFF2-40B4-BE49-F238E27FC236}">
                  <a16:creationId xmlns:a16="http://schemas.microsoft.com/office/drawing/2014/main" id="{A7D6DCE9-9DBC-4111-A4A8-AA348A1B1C62}"/>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5458" name="Line 82">
            <a:extLst>
              <a:ext uri="{FF2B5EF4-FFF2-40B4-BE49-F238E27FC236}">
                <a16:creationId xmlns:a16="http://schemas.microsoft.com/office/drawing/2014/main" id="{B8C9EDAE-9132-4CA5-A9D5-7DF21328D137}"/>
              </a:ext>
            </a:extLst>
          </p:cNvPr>
          <p:cNvSpPr>
            <a:spLocks noChangeShapeType="1"/>
          </p:cNvSpPr>
          <p:nvPr/>
        </p:nvSpPr>
        <p:spPr bwMode="auto">
          <a:xfrm flipV="1">
            <a:off x="1195388" y="1989138"/>
            <a:ext cx="1587" cy="2365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59" name="Line 83">
            <a:extLst>
              <a:ext uri="{FF2B5EF4-FFF2-40B4-BE49-F238E27FC236}">
                <a16:creationId xmlns:a16="http://schemas.microsoft.com/office/drawing/2014/main" id="{EA78E235-272F-4DD1-B33A-49E37C3515E1}"/>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61" name="Line 85">
            <a:extLst>
              <a:ext uri="{FF2B5EF4-FFF2-40B4-BE49-F238E27FC236}">
                <a16:creationId xmlns:a16="http://schemas.microsoft.com/office/drawing/2014/main" id="{B0DED219-96C4-42CD-893D-A48E1EB0E510}"/>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64" name="Text Box 88">
            <a:extLst>
              <a:ext uri="{FF2B5EF4-FFF2-40B4-BE49-F238E27FC236}">
                <a16:creationId xmlns:a16="http://schemas.microsoft.com/office/drawing/2014/main" id="{97F179B0-E43E-4578-AD12-CA629B61860D}"/>
              </a:ext>
            </a:extLst>
          </p:cNvPr>
          <p:cNvSpPr txBox="1">
            <a:spLocks noChangeArrowheads="1"/>
          </p:cNvSpPr>
          <p:nvPr/>
        </p:nvSpPr>
        <p:spPr bwMode="auto">
          <a:xfrm>
            <a:off x="2457450" y="2768600"/>
            <a:ext cx="977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b="1">
                <a:solidFill>
                  <a:srgbClr val="C80000"/>
                </a:solidFill>
                <a:sym typeface="Symbol" panose="05050102010706020507" pitchFamily="18" charset="2"/>
              </a:rPr>
              <a:t></a:t>
            </a:r>
            <a:r>
              <a:rPr lang="en-AU" altLang="fr-FR"/>
              <a:t> </a:t>
            </a:r>
            <a:r>
              <a:rPr lang="en-AU" altLang="fr-FR" sz="2400" b="1">
                <a:solidFill>
                  <a:srgbClr val="4D4D4D"/>
                </a:solidFill>
              </a:rPr>
              <a:t>FFA</a:t>
            </a:r>
          </a:p>
        </p:txBody>
      </p:sp>
      <p:sp>
        <p:nvSpPr>
          <p:cNvPr id="485465" name="Line 89">
            <a:extLst>
              <a:ext uri="{FF2B5EF4-FFF2-40B4-BE49-F238E27FC236}">
                <a16:creationId xmlns:a16="http://schemas.microsoft.com/office/drawing/2014/main" id="{CD58E7F8-0F81-4D83-BB68-AFED7D067A7E}"/>
              </a:ext>
            </a:extLst>
          </p:cNvPr>
          <p:cNvSpPr>
            <a:spLocks noChangeShapeType="1"/>
          </p:cNvSpPr>
          <p:nvPr/>
        </p:nvSpPr>
        <p:spPr bwMode="auto">
          <a:xfrm flipH="1" flipV="1">
            <a:off x="2411413" y="2484438"/>
            <a:ext cx="450850" cy="314325"/>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66" name="Line 90">
            <a:extLst>
              <a:ext uri="{FF2B5EF4-FFF2-40B4-BE49-F238E27FC236}">
                <a16:creationId xmlns:a16="http://schemas.microsoft.com/office/drawing/2014/main" id="{34645111-184B-4010-82DE-0218F4335FCD}"/>
              </a:ext>
            </a:extLst>
          </p:cNvPr>
          <p:cNvSpPr>
            <a:spLocks noChangeShapeType="1"/>
          </p:cNvSpPr>
          <p:nvPr/>
        </p:nvSpPr>
        <p:spPr bwMode="auto">
          <a:xfrm flipH="1" flipV="1">
            <a:off x="3128963" y="3138488"/>
            <a:ext cx="9525" cy="331787"/>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54" name="Oval 78">
            <a:extLst>
              <a:ext uri="{FF2B5EF4-FFF2-40B4-BE49-F238E27FC236}">
                <a16:creationId xmlns:a16="http://schemas.microsoft.com/office/drawing/2014/main" id="{4F3DF031-9A15-44BB-AEAD-E41A8E44D126}"/>
              </a:ext>
            </a:extLst>
          </p:cNvPr>
          <p:cNvSpPr>
            <a:spLocks noChangeArrowheads="1"/>
          </p:cNvSpPr>
          <p:nvPr/>
        </p:nvSpPr>
        <p:spPr bwMode="auto">
          <a:xfrm>
            <a:off x="2366963" y="2663825"/>
            <a:ext cx="1169987" cy="630238"/>
          </a:xfrm>
          <a:prstGeom prst="ellipse">
            <a:avLst/>
          </a:prstGeom>
          <a:noFill/>
          <a:ln w="38100">
            <a:solidFill>
              <a:srgbClr val="99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70" name="Line 94">
            <a:extLst>
              <a:ext uri="{FF2B5EF4-FFF2-40B4-BE49-F238E27FC236}">
                <a16:creationId xmlns:a16="http://schemas.microsoft.com/office/drawing/2014/main" id="{C7445D49-0361-48AA-9B76-EB48925DCC10}"/>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71" name="Line 95">
            <a:extLst>
              <a:ext uri="{FF2B5EF4-FFF2-40B4-BE49-F238E27FC236}">
                <a16:creationId xmlns:a16="http://schemas.microsoft.com/office/drawing/2014/main" id="{CDB39B17-BF0B-4633-9A32-8336C1213E91}"/>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72" name="Text Box 96">
            <a:extLst>
              <a:ext uri="{FF2B5EF4-FFF2-40B4-BE49-F238E27FC236}">
                <a16:creationId xmlns:a16="http://schemas.microsoft.com/office/drawing/2014/main" id="{36DB76EA-1DC6-4A96-804D-B8D0031738AA}"/>
              </a:ext>
            </a:extLst>
          </p:cNvPr>
          <p:cNvSpPr txBox="1">
            <a:spLocks noChangeArrowheads="1"/>
          </p:cNvSpPr>
          <p:nvPr/>
        </p:nvSpPr>
        <p:spPr bwMode="auto">
          <a:xfrm>
            <a:off x="4157663" y="4419600"/>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CETP</a:t>
            </a:r>
          </a:p>
        </p:txBody>
      </p:sp>
      <p:sp>
        <p:nvSpPr>
          <p:cNvPr id="485473" name="Line 97">
            <a:extLst>
              <a:ext uri="{FF2B5EF4-FFF2-40B4-BE49-F238E27FC236}">
                <a16:creationId xmlns:a16="http://schemas.microsoft.com/office/drawing/2014/main" id="{0D6A2EB7-8F3B-4B05-B1FD-0E470E131042}"/>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74" name="Line 98">
            <a:extLst>
              <a:ext uri="{FF2B5EF4-FFF2-40B4-BE49-F238E27FC236}">
                <a16:creationId xmlns:a16="http://schemas.microsoft.com/office/drawing/2014/main" id="{4CB9642E-9179-4576-9F43-4626BC842EA5}"/>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78" name="Text Box 102">
            <a:extLst>
              <a:ext uri="{FF2B5EF4-FFF2-40B4-BE49-F238E27FC236}">
                <a16:creationId xmlns:a16="http://schemas.microsoft.com/office/drawing/2014/main" id="{46B6E1C5-3643-40B2-B6DF-3DB58D74DF0F}"/>
              </a:ext>
            </a:extLst>
          </p:cNvPr>
          <p:cNvSpPr txBox="1">
            <a:spLocks noChangeArrowheads="1"/>
          </p:cNvSpPr>
          <p:nvPr/>
        </p:nvSpPr>
        <p:spPr bwMode="auto">
          <a:xfrm>
            <a:off x="825500" y="3659188"/>
            <a:ext cx="685800" cy="3365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fr-FR" sz="1600"/>
              <a:t>Bile</a:t>
            </a:r>
            <a:endParaRPr lang="en-AU" altLang="fr-FR" sz="1600">
              <a:effectLst>
                <a:outerShdw blurRad="38100" dist="38100" dir="2700000" algn="tl">
                  <a:srgbClr val="C0C0C0"/>
                </a:outerShdw>
              </a:effectLst>
            </a:endParaRPr>
          </a:p>
        </p:txBody>
      </p:sp>
      <p:sp>
        <p:nvSpPr>
          <p:cNvPr id="485479" name="Line 103">
            <a:extLst>
              <a:ext uri="{FF2B5EF4-FFF2-40B4-BE49-F238E27FC236}">
                <a16:creationId xmlns:a16="http://schemas.microsoft.com/office/drawing/2014/main" id="{D52E0098-82A1-4923-B4F7-3B7C05F14C36}"/>
              </a:ext>
            </a:extLst>
          </p:cNvPr>
          <p:cNvSpPr>
            <a:spLocks noChangeShapeType="1"/>
          </p:cNvSpPr>
          <p:nvPr/>
        </p:nvSpPr>
        <p:spPr bwMode="auto">
          <a:xfrm flipH="1">
            <a:off x="1187450" y="3254375"/>
            <a:ext cx="3175" cy="40481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80" name="Line 104">
            <a:extLst>
              <a:ext uri="{FF2B5EF4-FFF2-40B4-BE49-F238E27FC236}">
                <a16:creationId xmlns:a16="http://schemas.microsoft.com/office/drawing/2014/main" id="{FF26B08A-B048-4961-8F5F-08C496279B68}"/>
              </a:ext>
            </a:extLst>
          </p:cNvPr>
          <p:cNvSpPr>
            <a:spLocks noChangeShapeType="1"/>
          </p:cNvSpPr>
          <p:nvPr/>
        </p:nvSpPr>
        <p:spPr bwMode="auto">
          <a:xfrm>
            <a:off x="1185863" y="2709863"/>
            <a:ext cx="0" cy="26987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485481" name="Text Box 105">
            <a:extLst>
              <a:ext uri="{FF2B5EF4-FFF2-40B4-BE49-F238E27FC236}">
                <a16:creationId xmlns:a16="http://schemas.microsoft.com/office/drawing/2014/main" id="{82CCE415-A1D6-4B6B-98A3-58F2AEFC0926}"/>
              </a:ext>
            </a:extLst>
          </p:cNvPr>
          <p:cNvSpPr txBox="1">
            <a:spLocks noChangeArrowheads="1"/>
          </p:cNvSpPr>
          <p:nvPr/>
        </p:nvSpPr>
        <p:spPr bwMode="auto">
          <a:xfrm>
            <a:off x="958850" y="2941638"/>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85482" name="Line 106">
            <a:extLst>
              <a:ext uri="{FF2B5EF4-FFF2-40B4-BE49-F238E27FC236}">
                <a16:creationId xmlns:a16="http://schemas.microsoft.com/office/drawing/2014/main" id="{74CFDD4B-F100-474E-ADEA-8BEE68E875B2}"/>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5483" name="Text Box 107">
            <a:extLst>
              <a:ext uri="{FF2B5EF4-FFF2-40B4-BE49-F238E27FC236}">
                <a16:creationId xmlns:a16="http://schemas.microsoft.com/office/drawing/2014/main" id="{2DE5B93F-BD19-464C-A112-B1CE2A154D56}"/>
              </a:ext>
            </a:extLst>
          </p:cNvPr>
          <p:cNvSpPr txBox="1">
            <a:spLocks noChangeArrowheads="1"/>
          </p:cNvSpPr>
          <p:nvPr/>
        </p:nvSpPr>
        <p:spPr bwMode="auto">
          <a:xfrm>
            <a:off x="115888" y="4373563"/>
            <a:ext cx="1935162" cy="14732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CETP:	cholesteryl ester transfer protein</a:t>
            </a:r>
          </a:p>
          <a:p>
            <a:r>
              <a:rPr lang="fr-CA" altLang="fr-FR" sz="1000"/>
              <a:t>FC: 	free cholesterol</a:t>
            </a:r>
          </a:p>
          <a:p>
            <a:r>
              <a:rPr lang="fr-CA" altLang="fr-FR" sz="1000"/>
              <a:t>FFA: 	free fatty acids</a:t>
            </a:r>
          </a:p>
          <a:p>
            <a:r>
              <a:rPr lang="fr-CA" altLang="fr-FR" sz="1000"/>
              <a:t>LCAT:	lecithin cholesterol acytransferase </a:t>
            </a:r>
          </a:p>
          <a:p>
            <a:r>
              <a:rPr lang="fr-CA" altLang="fr-FR" sz="1000"/>
              <a:t>LPL: 	lipoprotein lipase</a:t>
            </a:r>
          </a:p>
          <a:p>
            <a:r>
              <a:rPr lang="fr-CA" altLang="fr-FR" sz="1000"/>
              <a:t>TG: 	triglycerides</a:t>
            </a:r>
          </a:p>
        </p:txBody>
      </p:sp>
      <p:sp>
        <p:nvSpPr>
          <p:cNvPr id="485484" name="AutoShape 108">
            <a:extLst>
              <a:ext uri="{FF2B5EF4-FFF2-40B4-BE49-F238E27FC236}">
                <a16:creationId xmlns:a16="http://schemas.microsoft.com/office/drawing/2014/main" id="{F8049422-2ADE-406F-A509-CEFF5B8B2832}"/>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85485" name="AutoShape 109">
            <a:extLst>
              <a:ext uri="{FF2B5EF4-FFF2-40B4-BE49-F238E27FC236}">
                <a16:creationId xmlns:a16="http://schemas.microsoft.com/office/drawing/2014/main" id="{E7B5BD87-C9B2-4621-8102-17082D94F5D3}"/>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9582" name="Picture 110">
            <a:extLst>
              <a:ext uri="{FF2B5EF4-FFF2-40B4-BE49-F238E27FC236}">
                <a16:creationId xmlns:a16="http://schemas.microsoft.com/office/drawing/2014/main" id="{3865FF43-20B4-4092-844D-258155D083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650" y="5075238"/>
            <a:ext cx="1112838" cy="1112837"/>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9474" name="Rectangle 2">
            <a:extLst>
              <a:ext uri="{FF2B5EF4-FFF2-40B4-BE49-F238E27FC236}">
                <a16:creationId xmlns:a16="http://schemas.microsoft.com/office/drawing/2014/main" id="{4F8DF363-7783-4CFE-BDB7-304ED5F4BF49}"/>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Dyslipidemia in Diabetes and the Metabolic Syndrome</a:t>
            </a:r>
            <a:endParaRPr lang="fr-CA" altLang="fr-FR">
              <a:effectLst>
                <a:outerShdw blurRad="38100" dist="38100" dir="2700000" algn="tl">
                  <a:srgbClr val="C0C0C0"/>
                </a:outerShdw>
              </a:effectLst>
            </a:endParaRPr>
          </a:p>
        </p:txBody>
      </p:sp>
      <p:pic>
        <p:nvPicPr>
          <p:cNvPr id="489475" name="Picture 3">
            <a:extLst>
              <a:ext uri="{FF2B5EF4-FFF2-40B4-BE49-F238E27FC236}">
                <a16:creationId xmlns:a16="http://schemas.microsoft.com/office/drawing/2014/main" id="{9C2F7404-3ED0-4B08-80BB-D74F6DA0A1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9480" name="Oval 8">
            <a:extLst>
              <a:ext uri="{FF2B5EF4-FFF2-40B4-BE49-F238E27FC236}">
                <a16:creationId xmlns:a16="http://schemas.microsoft.com/office/drawing/2014/main" id="{2CCD6E78-F0B6-4E08-8F55-52FD16102479}"/>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481" name="Text Box 9">
            <a:extLst>
              <a:ext uri="{FF2B5EF4-FFF2-40B4-BE49-F238E27FC236}">
                <a16:creationId xmlns:a16="http://schemas.microsoft.com/office/drawing/2014/main" id="{31CB9EAA-10FC-43BB-B3B7-ED0D7E69CC03}"/>
              </a:ext>
            </a:extLst>
          </p:cNvPr>
          <p:cNvSpPr txBox="1">
            <a:spLocks noChangeArrowheads="1"/>
          </p:cNvSpPr>
          <p:nvPr/>
        </p:nvSpPr>
        <p:spPr bwMode="auto">
          <a:xfrm>
            <a:off x="898525" y="2195513"/>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89482" name="Text Box 10">
            <a:extLst>
              <a:ext uri="{FF2B5EF4-FFF2-40B4-BE49-F238E27FC236}">
                <a16:creationId xmlns:a16="http://schemas.microsoft.com/office/drawing/2014/main" id="{79747B49-CD1C-468F-829D-F67B65A81B7D}"/>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89485" name="Text Box 13">
            <a:extLst>
              <a:ext uri="{FF2B5EF4-FFF2-40B4-BE49-F238E27FC236}">
                <a16:creationId xmlns:a16="http://schemas.microsoft.com/office/drawing/2014/main" id="{61BEFA0E-306A-4599-8F5C-D198267E8ABF}"/>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89487" name="Text Box 15">
            <a:extLst>
              <a:ext uri="{FF2B5EF4-FFF2-40B4-BE49-F238E27FC236}">
                <a16:creationId xmlns:a16="http://schemas.microsoft.com/office/drawing/2014/main" id="{1E6E3F73-49FB-4BBC-B95C-0810574A72B2}"/>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89488" name="Text Box 16">
            <a:extLst>
              <a:ext uri="{FF2B5EF4-FFF2-40B4-BE49-F238E27FC236}">
                <a16:creationId xmlns:a16="http://schemas.microsoft.com/office/drawing/2014/main" id="{7C8A57BE-7D10-4118-A397-F089D103B5BF}"/>
              </a:ext>
            </a:extLst>
          </p:cNvPr>
          <p:cNvSpPr txBox="1">
            <a:spLocks noChangeArrowheads="1"/>
          </p:cNvSpPr>
          <p:nvPr/>
        </p:nvSpPr>
        <p:spPr bwMode="auto">
          <a:xfrm>
            <a:off x="3311525" y="5238750"/>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89489" name="Line 17">
            <a:extLst>
              <a:ext uri="{FF2B5EF4-FFF2-40B4-BE49-F238E27FC236}">
                <a16:creationId xmlns:a16="http://schemas.microsoft.com/office/drawing/2014/main" id="{60045B92-3C09-4897-AF6A-96AE2DFD6C46}"/>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490" name="Text Box 18">
            <a:extLst>
              <a:ext uri="{FF2B5EF4-FFF2-40B4-BE49-F238E27FC236}">
                <a16:creationId xmlns:a16="http://schemas.microsoft.com/office/drawing/2014/main" id="{4C1197AB-BBFF-4666-B801-1A4F00571A51}"/>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pic>
        <p:nvPicPr>
          <p:cNvPr id="489494" name="Picture 22">
            <a:extLst>
              <a:ext uri="{FF2B5EF4-FFF2-40B4-BE49-F238E27FC236}">
                <a16:creationId xmlns:a16="http://schemas.microsoft.com/office/drawing/2014/main" id="{848EF623-B1B9-467E-986D-0349EF4CA1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9495" name="Picture 23">
            <a:extLst>
              <a:ext uri="{FF2B5EF4-FFF2-40B4-BE49-F238E27FC236}">
                <a16:creationId xmlns:a16="http://schemas.microsoft.com/office/drawing/2014/main" id="{D20B2DB1-49E8-43E2-817A-E23CB43A02B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9498" name="Line 26">
            <a:extLst>
              <a:ext uri="{FF2B5EF4-FFF2-40B4-BE49-F238E27FC236}">
                <a16:creationId xmlns:a16="http://schemas.microsoft.com/office/drawing/2014/main" id="{4486F6D5-90B4-44B7-B5B1-378325A39CCC}"/>
              </a:ext>
            </a:extLst>
          </p:cNvPr>
          <p:cNvSpPr>
            <a:spLocks noChangeShapeType="1"/>
          </p:cNvSpPr>
          <p:nvPr/>
        </p:nvSpPr>
        <p:spPr bwMode="auto">
          <a:xfrm flipH="1">
            <a:off x="3851275" y="5702300"/>
            <a:ext cx="2430463"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499" name="Line 27">
            <a:extLst>
              <a:ext uri="{FF2B5EF4-FFF2-40B4-BE49-F238E27FC236}">
                <a16:creationId xmlns:a16="http://schemas.microsoft.com/office/drawing/2014/main" id="{7AB4D78E-0481-4093-977D-1F4B9E2AFE65}"/>
              </a:ext>
            </a:extLst>
          </p:cNvPr>
          <p:cNvSpPr>
            <a:spLocks noChangeShapeType="1"/>
          </p:cNvSpPr>
          <p:nvPr/>
        </p:nvSpPr>
        <p:spPr bwMode="auto">
          <a:xfrm flipV="1">
            <a:off x="3727450" y="2528888"/>
            <a:ext cx="1293813" cy="29924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00" name="Line 28">
            <a:extLst>
              <a:ext uri="{FF2B5EF4-FFF2-40B4-BE49-F238E27FC236}">
                <a16:creationId xmlns:a16="http://schemas.microsoft.com/office/drawing/2014/main" id="{43748CF6-AFCF-4AEF-AE2F-8243B0AA49AF}"/>
              </a:ext>
            </a:extLst>
          </p:cNvPr>
          <p:cNvSpPr>
            <a:spLocks noChangeShapeType="1"/>
          </p:cNvSpPr>
          <p:nvPr/>
        </p:nvSpPr>
        <p:spPr bwMode="auto">
          <a:xfrm rot="10800000" flipV="1">
            <a:off x="3600450" y="1989138"/>
            <a:ext cx="1196975" cy="31892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01" name="Line 29">
            <a:extLst>
              <a:ext uri="{FF2B5EF4-FFF2-40B4-BE49-F238E27FC236}">
                <a16:creationId xmlns:a16="http://schemas.microsoft.com/office/drawing/2014/main" id="{09F8CCDB-13AE-4D53-BDB2-A41AB0F02820}"/>
              </a:ext>
            </a:extLst>
          </p:cNvPr>
          <p:cNvSpPr>
            <a:spLocks noChangeShapeType="1"/>
          </p:cNvSpPr>
          <p:nvPr/>
        </p:nvSpPr>
        <p:spPr bwMode="auto">
          <a:xfrm flipV="1">
            <a:off x="3740150" y="3832225"/>
            <a:ext cx="2713038" cy="177165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02" name="AutoShape 30">
            <a:extLst>
              <a:ext uri="{FF2B5EF4-FFF2-40B4-BE49-F238E27FC236}">
                <a16:creationId xmlns:a16="http://schemas.microsoft.com/office/drawing/2014/main" id="{5C771F03-D7F2-4283-9B8C-C00307E78AF6}"/>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89503" name="AutoShape 31">
            <a:extLst>
              <a:ext uri="{FF2B5EF4-FFF2-40B4-BE49-F238E27FC236}">
                <a16:creationId xmlns:a16="http://schemas.microsoft.com/office/drawing/2014/main" id="{B29EB9D9-4333-4212-89F8-3E17CBC65C54}"/>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
        <p:nvSpPr>
          <p:cNvPr id="489506" name="Text Box 34">
            <a:extLst>
              <a:ext uri="{FF2B5EF4-FFF2-40B4-BE49-F238E27FC236}">
                <a16:creationId xmlns:a16="http://schemas.microsoft.com/office/drawing/2014/main" id="{CA157B3B-786C-4118-A6A4-9B901795FE10}"/>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89507" name="Text Box 35">
            <a:extLst>
              <a:ext uri="{FF2B5EF4-FFF2-40B4-BE49-F238E27FC236}">
                <a16:creationId xmlns:a16="http://schemas.microsoft.com/office/drawing/2014/main" id="{9BECB7D0-321A-44D9-8C76-2BA7963CBD0C}"/>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sp>
        <p:nvSpPr>
          <p:cNvPr id="489508" name="AutoShape 36">
            <a:extLst>
              <a:ext uri="{FF2B5EF4-FFF2-40B4-BE49-F238E27FC236}">
                <a16:creationId xmlns:a16="http://schemas.microsoft.com/office/drawing/2014/main" id="{AA32A21E-B214-46C1-8D46-05EF05917CBE}"/>
              </a:ext>
            </a:extLst>
          </p:cNvPr>
          <p:cNvSpPr>
            <a:spLocks noChangeArrowheads="1"/>
          </p:cNvSpPr>
          <p:nvPr/>
        </p:nvSpPr>
        <p:spPr bwMode="auto">
          <a:xfrm>
            <a:off x="3357563" y="553878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grpSp>
        <p:nvGrpSpPr>
          <p:cNvPr id="489511" name="Group 39">
            <a:extLst>
              <a:ext uri="{FF2B5EF4-FFF2-40B4-BE49-F238E27FC236}">
                <a16:creationId xmlns:a16="http://schemas.microsoft.com/office/drawing/2014/main" id="{815F9F45-2C38-4400-95DB-F5E6349FB08D}"/>
              </a:ext>
            </a:extLst>
          </p:cNvPr>
          <p:cNvGrpSpPr>
            <a:grpSpLocks/>
          </p:cNvGrpSpPr>
          <p:nvPr/>
        </p:nvGrpSpPr>
        <p:grpSpPr bwMode="auto">
          <a:xfrm>
            <a:off x="206375" y="998538"/>
            <a:ext cx="1125538" cy="404812"/>
            <a:chOff x="1342" y="1621"/>
            <a:chExt cx="1056" cy="454"/>
          </a:xfrm>
        </p:grpSpPr>
        <p:sp>
          <p:nvSpPr>
            <p:cNvPr id="489512" name="Rectangle 40">
              <a:extLst>
                <a:ext uri="{FF2B5EF4-FFF2-40B4-BE49-F238E27FC236}">
                  <a16:creationId xmlns:a16="http://schemas.microsoft.com/office/drawing/2014/main" id="{F8B6DBCA-DE9B-42C7-B406-5A64D3A92312}"/>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89513" name="Rectangle 41">
              <a:extLst>
                <a:ext uri="{FF2B5EF4-FFF2-40B4-BE49-F238E27FC236}">
                  <a16:creationId xmlns:a16="http://schemas.microsoft.com/office/drawing/2014/main" id="{D967A308-72DF-4688-A747-B199682060D9}"/>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9514" name="Group 42">
            <a:extLst>
              <a:ext uri="{FF2B5EF4-FFF2-40B4-BE49-F238E27FC236}">
                <a16:creationId xmlns:a16="http://schemas.microsoft.com/office/drawing/2014/main" id="{3CBF96B6-1ED9-453D-A592-F0951271C2ED}"/>
              </a:ext>
            </a:extLst>
          </p:cNvPr>
          <p:cNvGrpSpPr>
            <a:grpSpLocks/>
          </p:cNvGrpSpPr>
          <p:nvPr/>
        </p:nvGrpSpPr>
        <p:grpSpPr bwMode="auto">
          <a:xfrm>
            <a:off x="6056313" y="2528888"/>
            <a:ext cx="990600" cy="404812"/>
            <a:chOff x="1342" y="1621"/>
            <a:chExt cx="1056" cy="454"/>
          </a:xfrm>
        </p:grpSpPr>
        <p:sp>
          <p:nvSpPr>
            <p:cNvPr id="489515" name="Rectangle 43">
              <a:extLst>
                <a:ext uri="{FF2B5EF4-FFF2-40B4-BE49-F238E27FC236}">
                  <a16:creationId xmlns:a16="http://schemas.microsoft.com/office/drawing/2014/main" id="{BA40C448-CE61-4958-895B-C4C9E5ECC1B1}"/>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89516" name="Rectangle 44">
              <a:extLst>
                <a:ext uri="{FF2B5EF4-FFF2-40B4-BE49-F238E27FC236}">
                  <a16:creationId xmlns:a16="http://schemas.microsoft.com/office/drawing/2014/main" id="{EFAFB3C9-727F-4A77-847F-FD7E68CC3AF9}"/>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9517" name="Group 45">
            <a:extLst>
              <a:ext uri="{FF2B5EF4-FFF2-40B4-BE49-F238E27FC236}">
                <a16:creationId xmlns:a16="http://schemas.microsoft.com/office/drawing/2014/main" id="{4E044B9B-5E96-4C70-A64C-03CB735B812E}"/>
              </a:ext>
            </a:extLst>
          </p:cNvPr>
          <p:cNvGrpSpPr>
            <a:grpSpLocks/>
          </p:cNvGrpSpPr>
          <p:nvPr/>
        </p:nvGrpSpPr>
        <p:grpSpPr bwMode="auto">
          <a:xfrm>
            <a:off x="7991475" y="3833813"/>
            <a:ext cx="990600" cy="404812"/>
            <a:chOff x="1342" y="1621"/>
            <a:chExt cx="1056" cy="454"/>
          </a:xfrm>
        </p:grpSpPr>
        <p:sp>
          <p:nvSpPr>
            <p:cNvPr id="489518" name="Rectangle 46">
              <a:extLst>
                <a:ext uri="{FF2B5EF4-FFF2-40B4-BE49-F238E27FC236}">
                  <a16:creationId xmlns:a16="http://schemas.microsoft.com/office/drawing/2014/main" id="{38DB519F-06F8-4E8F-9D89-A7CB8B3EA491}"/>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89519" name="Rectangle 47">
              <a:extLst>
                <a:ext uri="{FF2B5EF4-FFF2-40B4-BE49-F238E27FC236}">
                  <a16:creationId xmlns:a16="http://schemas.microsoft.com/office/drawing/2014/main" id="{82CA376C-1203-4A64-9953-277B683086CC}"/>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9520" name="Group 48">
            <a:extLst>
              <a:ext uri="{FF2B5EF4-FFF2-40B4-BE49-F238E27FC236}">
                <a16:creationId xmlns:a16="http://schemas.microsoft.com/office/drawing/2014/main" id="{518894A7-BD8B-4CE7-8ABB-E4F67099879C}"/>
              </a:ext>
            </a:extLst>
          </p:cNvPr>
          <p:cNvGrpSpPr>
            <a:grpSpLocks/>
          </p:cNvGrpSpPr>
          <p:nvPr/>
        </p:nvGrpSpPr>
        <p:grpSpPr bwMode="auto">
          <a:xfrm>
            <a:off x="7002463" y="5903913"/>
            <a:ext cx="1574800" cy="819150"/>
            <a:chOff x="1342" y="1621"/>
            <a:chExt cx="1056" cy="454"/>
          </a:xfrm>
        </p:grpSpPr>
        <p:sp>
          <p:nvSpPr>
            <p:cNvPr id="489521" name="Rectangle 49">
              <a:extLst>
                <a:ext uri="{FF2B5EF4-FFF2-40B4-BE49-F238E27FC236}">
                  <a16:creationId xmlns:a16="http://schemas.microsoft.com/office/drawing/2014/main" id="{8F362631-D50E-4968-B616-657FC2A76187}"/>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89522" name="Rectangle 50">
              <a:extLst>
                <a:ext uri="{FF2B5EF4-FFF2-40B4-BE49-F238E27FC236}">
                  <a16:creationId xmlns:a16="http://schemas.microsoft.com/office/drawing/2014/main" id="{2A06593E-7EBF-494F-BD81-43881CB42387}"/>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9523" name="Line 51">
            <a:extLst>
              <a:ext uri="{FF2B5EF4-FFF2-40B4-BE49-F238E27FC236}">
                <a16:creationId xmlns:a16="http://schemas.microsoft.com/office/drawing/2014/main" id="{D3DE4B9E-6A1B-4554-A829-E3DBA366CD59}"/>
              </a:ext>
            </a:extLst>
          </p:cNvPr>
          <p:cNvSpPr>
            <a:spLocks noChangeShapeType="1"/>
          </p:cNvSpPr>
          <p:nvPr/>
        </p:nvSpPr>
        <p:spPr bwMode="auto">
          <a:xfrm flipH="1" flipV="1">
            <a:off x="1285875" y="2528888"/>
            <a:ext cx="2017713" cy="29464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89524" name="Group 52">
            <a:extLst>
              <a:ext uri="{FF2B5EF4-FFF2-40B4-BE49-F238E27FC236}">
                <a16:creationId xmlns:a16="http://schemas.microsoft.com/office/drawing/2014/main" id="{28C76221-1DC5-437D-9995-41DEA28B4BC6}"/>
              </a:ext>
            </a:extLst>
          </p:cNvPr>
          <p:cNvGrpSpPr>
            <a:grpSpLocks/>
          </p:cNvGrpSpPr>
          <p:nvPr/>
        </p:nvGrpSpPr>
        <p:grpSpPr bwMode="auto">
          <a:xfrm>
            <a:off x="2528888" y="3562350"/>
            <a:ext cx="1233487" cy="541338"/>
            <a:chOff x="1342" y="1621"/>
            <a:chExt cx="1056" cy="454"/>
          </a:xfrm>
        </p:grpSpPr>
        <p:sp>
          <p:nvSpPr>
            <p:cNvPr id="489525" name="Rectangle 53">
              <a:extLst>
                <a:ext uri="{FF2B5EF4-FFF2-40B4-BE49-F238E27FC236}">
                  <a16:creationId xmlns:a16="http://schemas.microsoft.com/office/drawing/2014/main" id="{1FB634AD-935E-4C89-8D0D-C9AF13ECE6CA}"/>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89526" name="Rectangle 54">
              <a:extLst>
                <a:ext uri="{FF2B5EF4-FFF2-40B4-BE49-F238E27FC236}">
                  <a16:creationId xmlns:a16="http://schemas.microsoft.com/office/drawing/2014/main" id="{8BD0073C-A8C2-4A57-99BB-2D1599125304}"/>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9527" name="AutoShape 55">
            <a:extLst>
              <a:ext uri="{FF2B5EF4-FFF2-40B4-BE49-F238E27FC236}">
                <a16:creationId xmlns:a16="http://schemas.microsoft.com/office/drawing/2014/main" id="{24D4661A-7766-45C2-A6FC-E7E0C8C95F69}"/>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89528" name="AutoShape 56">
            <a:extLst>
              <a:ext uri="{FF2B5EF4-FFF2-40B4-BE49-F238E27FC236}">
                <a16:creationId xmlns:a16="http://schemas.microsoft.com/office/drawing/2014/main" id="{078AA003-FDED-4FC3-8E6B-E3DC29DDA165}"/>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89529" name="AutoShape 57">
            <a:extLst>
              <a:ext uri="{FF2B5EF4-FFF2-40B4-BE49-F238E27FC236}">
                <a16:creationId xmlns:a16="http://schemas.microsoft.com/office/drawing/2014/main" id="{D0CBAC77-7581-4D6D-9D8B-009C297A8B1E}"/>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89530" name="AutoShape 58">
            <a:extLst>
              <a:ext uri="{FF2B5EF4-FFF2-40B4-BE49-F238E27FC236}">
                <a16:creationId xmlns:a16="http://schemas.microsoft.com/office/drawing/2014/main" id="{BB166DFD-6B30-4009-937E-93027FAAFBCE}"/>
              </a:ext>
            </a:extLst>
          </p:cNvPr>
          <p:cNvSpPr>
            <a:spLocks noChangeArrowheads="1"/>
          </p:cNvSpPr>
          <p:nvPr/>
        </p:nvSpPr>
        <p:spPr bwMode="auto">
          <a:xfrm>
            <a:off x="3355975" y="518477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89531" name="Group 59">
            <a:extLst>
              <a:ext uri="{FF2B5EF4-FFF2-40B4-BE49-F238E27FC236}">
                <a16:creationId xmlns:a16="http://schemas.microsoft.com/office/drawing/2014/main" id="{7CE85424-F84C-4C45-B818-099D2EFD4E9D}"/>
              </a:ext>
            </a:extLst>
          </p:cNvPr>
          <p:cNvGrpSpPr>
            <a:grpSpLocks/>
          </p:cNvGrpSpPr>
          <p:nvPr/>
        </p:nvGrpSpPr>
        <p:grpSpPr bwMode="auto">
          <a:xfrm>
            <a:off x="4525963" y="954088"/>
            <a:ext cx="1125537" cy="404812"/>
            <a:chOff x="1342" y="1621"/>
            <a:chExt cx="1056" cy="454"/>
          </a:xfrm>
        </p:grpSpPr>
        <p:sp>
          <p:nvSpPr>
            <p:cNvPr id="489532" name="Rectangle 60">
              <a:extLst>
                <a:ext uri="{FF2B5EF4-FFF2-40B4-BE49-F238E27FC236}">
                  <a16:creationId xmlns:a16="http://schemas.microsoft.com/office/drawing/2014/main" id="{07234AC4-D619-4A16-B662-4D868CE399B4}"/>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AU" altLang="fr-FR" b="1">
                  <a:solidFill>
                    <a:srgbClr val="C80000"/>
                  </a:solidFill>
                  <a:sym typeface="Symbol" panose="05050102010706020507" pitchFamily="18" charset="2"/>
                </a:rPr>
                <a:t></a:t>
              </a:r>
              <a:r>
                <a:rPr lang="fr-CA" altLang="fr-FR">
                  <a:sym typeface="Symbol" panose="05050102010706020507" pitchFamily="18" charset="2"/>
                </a:rPr>
                <a:t> </a:t>
              </a:r>
              <a:r>
                <a:rPr lang="fr-CA" altLang="fr-FR" sz="2000" b="1">
                  <a:sym typeface="Symbol" panose="05050102010706020507" pitchFamily="18" charset="2"/>
                </a:rPr>
                <a:t>VLDL</a:t>
              </a:r>
            </a:p>
          </p:txBody>
        </p:sp>
        <p:sp>
          <p:nvSpPr>
            <p:cNvPr id="489533" name="Rectangle 61">
              <a:extLst>
                <a:ext uri="{FF2B5EF4-FFF2-40B4-BE49-F238E27FC236}">
                  <a16:creationId xmlns:a16="http://schemas.microsoft.com/office/drawing/2014/main" id="{DADC4F84-9655-43FD-BC30-E3A825EC2B32}"/>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9534" name="Text Box 62">
            <a:extLst>
              <a:ext uri="{FF2B5EF4-FFF2-40B4-BE49-F238E27FC236}">
                <a16:creationId xmlns:a16="http://schemas.microsoft.com/office/drawing/2014/main" id="{F34AAAF6-9745-4AEA-BE0C-90704383A1A3}"/>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89535" name="Text Box 63">
            <a:extLst>
              <a:ext uri="{FF2B5EF4-FFF2-40B4-BE49-F238E27FC236}">
                <a16:creationId xmlns:a16="http://schemas.microsoft.com/office/drawing/2014/main" id="{0B5FDE8F-3E78-4648-8C39-CF924AA526EE}"/>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sp>
        <p:nvSpPr>
          <p:cNvPr id="489542" name="Text Box 70">
            <a:extLst>
              <a:ext uri="{FF2B5EF4-FFF2-40B4-BE49-F238E27FC236}">
                <a16:creationId xmlns:a16="http://schemas.microsoft.com/office/drawing/2014/main" id="{5A28A606-8744-4821-82B2-54803F9DAF7A}"/>
              </a:ext>
            </a:extLst>
          </p:cNvPr>
          <p:cNvSpPr txBox="1">
            <a:spLocks noChangeArrowheads="1"/>
          </p:cNvSpPr>
          <p:nvPr/>
        </p:nvSpPr>
        <p:spPr bwMode="auto">
          <a:xfrm>
            <a:off x="4527550" y="5273675"/>
            <a:ext cx="835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LCAT</a:t>
            </a:r>
          </a:p>
        </p:txBody>
      </p:sp>
      <p:sp>
        <p:nvSpPr>
          <p:cNvPr id="489544" name="AutoShape 72">
            <a:extLst>
              <a:ext uri="{FF2B5EF4-FFF2-40B4-BE49-F238E27FC236}">
                <a16:creationId xmlns:a16="http://schemas.microsoft.com/office/drawing/2014/main" id="{91745FF8-56C2-4005-A4C6-271CA458962C}"/>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45" name="Line 73">
            <a:extLst>
              <a:ext uri="{FF2B5EF4-FFF2-40B4-BE49-F238E27FC236}">
                <a16:creationId xmlns:a16="http://schemas.microsoft.com/office/drawing/2014/main" id="{B0C869DD-7412-4221-99D5-57B175533F63}"/>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89546" name="Group 74">
            <a:extLst>
              <a:ext uri="{FF2B5EF4-FFF2-40B4-BE49-F238E27FC236}">
                <a16:creationId xmlns:a16="http://schemas.microsoft.com/office/drawing/2014/main" id="{B502B2A9-9F0E-4889-AAF2-AE46A02E8670}"/>
              </a:ext>
            </a:extLst>
          </p:cNvPr>
          <p:cNvGrpSpPr>
            <a:grpSpLocks/>
          </p:cNvGrpSpPr>
          <p:nvPr/>
        </p:nvGrpSpPr>
        <p:grpSpPr bwMode="auto">
          <a:xfrm>
            <a:off x="7335838" y="2120900"/>
            <a:ext cx="1511300" cy="768350"/>
            <a:chOff x="1342" y="1621"/>
            <a:chExt cx="1056" cy="454"/>
          </a:xfrm>
        </p:grpSpPr>
        <p:sp>
          <p:nvSpPr>
            <p:cNvPr id="489547" name="Rectangle 75">
              <a:extLst>
                <a:ext uri="{FF2B5EF4-FFF2-40B4-BE49-F238E27FC236}">
                  <a16:creationId xmlns:a16="http://schemas.microsoft.com/office/drawing/2014/main" id="{0A43D2BF-0E40-416C-84D7-514B65A7C20F}"/>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89548" name="Rectangle 76">
              <a:extLst>
                <a:ext uri="{FF2B5EF4-FFF2-40B4-BE49-F238E27FC236}">
                  <a16:creationId xmlns:a16="http://schemas.microsoft.com/office/drawing/2014/main" id="{1307ACE9-ED7F-4141-8B33-733842BA5D6E}"/>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9549" name="Oval 77">
            <a:extLst>
              <a:ext uri="{FF2B5EF4-FFF2-40B4-BE49-F238E27FC236}">
                <a16:creationId xmlns:a16="http://schemas.microsoft.com/office/drawing/2014/main" id="{B5557F93-77EC-4D54-8A19-9C4B51DEEAEA}"/>
              </a:ext>
            </a:extLst>
          </p:cNvPr>
          <p:cNvSpPr>
            <a:spLocks noChangeArrowheads="1"/>
          </p:cNvSpPr>
          <p:nvPr/>
        </p:nvSpPr>
        <p:spPr bwMode="auto">
          <a:xfrm>
            <a:off x="2681288" y="1628775"/>
            <a:ext cx="1765300" cy="825500"/>
          </a:xfrm>
          <a:prstGeom prst="ellipse">
            <a:avLst/>
          </a:prstGeom>
          <a:noFill/>
          <a:ln w="38100">
            <a:solidFill>
              <a:srgbClr val="99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89550" name="Group 78">
            <a:extLst>
              <a:ext uri="{FF2B5EF4-FFF2-40B4-BE49-F238E27FC236}">
                <a16:creationId xmlns:a16="http://schemas.microsoft.com/office/drawing/2014/main" id="{FB5B9FC6-6CC6-4483-AE84-C254AF1C52DD}"/>
              </a:ext>
            </a:extLst>
          </p:cNvPr>
          <p:cNvGrpSpPr>
            <a:grpSpLocks/>
          </p:cNvGrpSpPr>
          <p:nvPr/>
        </p:nvGrpSpPr>
        <p:grpSpPr bwMode="auto">
          <a:xfrm>
            <a:off x="3941763" y="6129338"/>
            <a:ext cx="944562" cy="404812"/>
            <a:chOff x="1342" y="1621"/>
            <a:chExt cx="1056" cy="454"/>
          </a:xfrm>
        </p:grpSpPr>
        <p:sp>
          <p:nvSpPr>
            <p:cNvPr id="489551" name="Rectangle 79">
              <a:extLst>
                <a:ext uri="{FF2B5EF4-FFF2-40B4-BE49-F238E27FC236}">
                  <a16:creationId xmlns:a16="http://schemas.microsoft.com/office/drawing/2014/main" id="{F0E7A8E2-A625-4DD9-846A-5C7530A9FEAE}"/>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HDL</a:t>
              </a:r>
            </a:p>
          </p:txBody>
        </p:sp>
        <p:sp>
          <p:nvSpPr>
            <p:cNvPr id="489552" name="Rectangle 80">
              <a:extLst>
                <a:ext uri="{FF2B5EF4-FFF2-40B4-BE49-F238E27FC236}">
                  <a16:creationId xmlns:a16="http://schemas.microsoft.com/office/drawing/2014/main" id="{8568487A-A9CA-416B-891A-F757C51EB816}"/>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9553" name="Line 81">
            <a:extLst>
              <a:ext uri="{FF2B5EF4-FFF2-40B4-BE49-F238E27FC236}">
                <a16:creationId xmlns:a16="http://schemas.microsoft.com/office/drawing/2014/main" id="{9086E5F9-7F0E-42BF-A7E7-C93140928EF0}"/>
              </a:ext>
            </a:extLst>
          </p:cNvPr>
          <p:cNvSpPr>
            <a:spLocks noChangeShapeType="1"/>
          </p:cNvSpPr>
          <p:nvPr/>
        </p:nvSpPr>
        <p:spPr bwMode="auto">
          <a:xfrm flipV="1">
            <a:off x="1195388" y="1989138"/>
            <a:ext cx="1587" cy="2365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54" name="Line 82">
            <a:extLst>
              <a:ext uri="{FF2B5EF4-FFF2-40B4-BE49-F238E27FC236}">
                <a16:creationId xmlns:a16="http://schemas.microsoft.com/office/drawing/2014/main" id="{1ED5F89A-5A57-4E1B-8B01-61E22329FA00}"/>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56" name="Line 84">
            <a:extLst>
              <a:ext uri="{FF2B5EF4-FFF2-40B4-BE49-F238E27FC236}">
                <a16:creationId xmlns:a16="http://schemas.microsoft.com/office/drawing/2014/main" id="{7F66C2D1-14DE-48BE-8618-C2C4B358A0BF}"/>
              </a:ext>
            </a:extLst>
          </p:cNvPr>
          <p:cNvSpPr>
            <a:spLocks noChangeShapeType="1"/>
          </p:cNvSpPr>
          <p:nvPr/>
        </p:nvSpPr>
        <p:spPr bwMode="auto">
          <a:xfrm>
            <a:off x="2824163" y="2046288"/>
            <a:ext cx="1568450" cy="0"/>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63" name="Line 91">
            <a:extLst>
              <a:ext uri="{FF2B5EF4-FFF2-40B4-BE49-F238E27FC236}">
                <a16:creationId xmlns:a16="http://schemas.microsoft.com/office/drawing/2014/main" id="{5900C23A-8791-4CE1-B9F9-2F8EEE72165E}"/>
              </a:ext>
            </a:extLst>
          </p:cNvPr>
          <p:cNvSpPr>
            <a:spLocks noChangeShapeType="1"/>
          </p:cNvSpPr>
          <p:nvPr/>
        </p:nvSpPr>
        <p:spPr bwMode="auto">
          <a:xfrm flipH="1" flipV="1">
            <a:off x="2411413" y="2484438"/>
            <a:ext cx="450850" cy="314325"/>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64" name="Line 92">
            <a:extLst>
              <a:ext uri="{FF2B5EF4-FFF2-40B4-BE49-F238E27FC236}">
                <a16:creationId xmlns:a16="http://schemas.microsoft.com/office/drawing/2014/main" id="{18063198-5ADA-47D3-AA8B-7259A294C4D5}"/>
              </a:ext>
            </a:extLst>
          </p:cNvPr>
          <p:cNvSpPr>
            <a:spLocks noChangeShapeType="1"/>
          </p:cNvSpPr>
          <p:nvPr/>
        </p:nvSpPr>
        <p:spPr bwMode="auto">
          <a:xfrm flipH="1" flipV="1">
            <a:off x="3128963" y="3138488"/>
            <a:ext cx="9525" cy="331787"/>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65" name="Line 93">
            <a:extLst>
              <a:ext uri="{FF2B5EF4-FFF2-40B4-BE49-F238E27FC236}">
                <a16:creationId xmlns:a16="http://schemas.microsoft.com/office/drawing/2014/main" id="{562E0724-3437-4C17-A4E3-BE36BEFC2B5B}"/>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66" name="Line 94">
            <a:extLst>
              <a:ext uri="{FF2B5EF4-FFF2-40B4-BE49-F238E27FC236}">
                <a16:creationId xmlns:a16="http://schemas.microsoft.com/office/drawing/2014/main" id="{044AB32B-2D9B-401A-946B-6ED819E33EDE}"/>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67" name="Text Box 95">
            <a:extLst>
              <a:ext uri="{FF2B5EF4-FFF2-40B4-BE49-F238E27FC236}">
                <a16:creationId xmlns:a16="http://schemas.microsoft.com/office/drawing/2014/main" id="{C3A4F46C-7BC4-4A50-A9CE-E4D767C56C68}"/>
              </a:ext>
            </a:extLst>
          </p:cNvPr>
          <p:cNvSpPr txBox="1">
            <a:spLocks noChangeArrowheads="1"/>
          </p:cNvSpPr>
          <p:nvPr/>
        </p:nvSpPr>
        <p:spPr bwMode="auto">
          <a:xfrm>
            <a:off x="2457450" y="2768600"/>
            <a:ext cx="977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b="1">
                <a:solidFill>
                  <a:srgbClr val="C80000"/>
                </a:solidFill>
                <a:sym typeface="Symbol" panose="05050102010706020507" pitchFamily="18" charset="2"/>
              </a:rPr>
              <a:t></a:t>
            </a:r>
            <a:r>
              <a:rPr lang="en-AU" altLang="fr-FR"/>
              <a:t> </a:t>
            </a:r>
            <a:r>
              <a:rPr lang="en-AU" altLang="fr-FR" sz="2400" b="1">
                <a:solidFill>
                  <a:srgbClr val="4D4D4D"/>
                </a:solidFill>
              </a:rPr>
              <a:t>FFA</a:t>
            </a:r>
          </a:p>
        </p:txBody>
      </p:sp>
      <p:sp>
        <p:nvSpPr>
          <p:cNvPr id="489568" name="Text Box 96">
            <a:extLst>
              <a:ext uri="{FF2B5EF4-FFF2-40B4-BE49-F238E27FC236}">
                <a16:creationId xmlns:a16="http://schemas.microsoft.com/office/drawing/2014/main" id="{17A5EB8A-927F-4275-99A7-328843310682}"/>
              </a:ext>
            </a:extLst>
          </p:cNvPr>
          <p:cNvSpPr txBox="1">
            <a:spLocks noChangeArrowheads="1"/>
          </p:cNvSpPr>
          <p:nvPr/>
        </p:nvSpPr>
        <p:spPr bwMode="auto">
          <a:xfrm>
            <a:off x="4157663" y="4419600"/>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CETP</a:t>
            </a:r>
          </a:p>
        </p:txBody>
      </p:sp>
      <p:sp>
        <p:nvSpPr>
          <p:cNvPr id="489569" name="Line 97">
            <a:extLst>
              <a:ext uri="{FF2B5EF4-FFF2-40B4-BE49-F238E27FC236}">
                <a16:creationId xmlns:a16="http://schemas.microsoft.com/office/drawing/2014/main" id="{F4A50C60-12F7-405E-A80C-2F28C5BB5620}"/>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70" name="Line 98">
            <a:extLst>
              <a:ext uri="{FF2B5EF4-FFF2-40B4-BE49-F238E27FC236}">
                <a16:creationId xmlns:a16="http://schemas.microsoft.com/office/drawing/2014/main" id="{765DC7E9-6499-4156-A97F-F780F017C303}"/>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74" name="Text Box 102">
            <a:extLst>
              <a:ext uri="{FF2B5EF4-FFF2-40B4-BE49-F238E27FC236}">
                <a16:creationId xmlns:a16="http://schemas.microsoft.com/office/drawing/2014/main" id="{06D19C7F-5A95-4D91-B8FF-4A323FB8024C}"/>
              </a:ext>
            </a:extLst>
          </p:cNvPr>
          <p:cNvSpPr txBox="1">
            <a:spLocks noChangeArrowheads="1"/>
          </p:cNvSpPr>
          <p:nvPr/>
        </p:nvSpPr>
        <p:spPr bwMode="auto">
          <a:xfrm>
            <a:off x="825500" y="3659188"/>
            <a:ext cx="685800" cy="3365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fr-FR" sz="1600"/>
              <a:t>Bile</a:t>
            </a:r>
            <a:endParaRPr lang="en-AU" altLang="fr-FR" sz="1600">
              <a:effectLst>
                <a:outerShdw blurRad="38100" dist="38100" dir="2700000" algn="tl">
                  <a:srgbClr val="C0C0C0"/>
                </a:outerShdw>
              </a:effectLst>
            </a:endParaRPr>
          </a:p>
        </p:txBody>
      </p:sp>
      <p:sp>
        <p:nvSpPr>
          <p:cNvPr id="489575" name="Line 103">
            <a:extLst>
              <a:ext uri="{FF2B5EF4-FFF2-40B4-BE49-F238E27FC236}">
                <a16:creationId xmlns:a16="http://schemas.microsoft.com/office/drawing/2014/main" id="{214ADCD5-FECE-4D59-802E-23C696DF7CFB}"/>
              </a:ext>
            </a:extLst>
          </p:cNvPr>
          <p:cNvSpPr>
            <a:spLocks noChangeShapeType="1"/>
          </p:cNvSpPr>
          <p:nvPr/>
        </p:nvSpPr>
        <p:spPr bwMode="auto">
          <a:xfrm flipH="1">
            <a:off x="1187450" y="3254375"/>
            <a:ext cx="3175" cy="40481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76" name="Line 104">
            <a:extLst>
              <a:ext uri="{FF2B5EF4-FFF2-40B4-BE49-F238E27FC236}">
                <a16:creationId xmlns:a16="http://schemas.microsoft.com/office/drawing/2014/main" id="{73270DAF-23A9-4349-A3FD-7610B944D62D}"/>
              </a:ext>
            </a:extLst>
          </p:cNvPr>
          <p:cNvSpPr>
            <a:spLocks noChangeShapeType="1"/>
          </p:cNvSpPr>
          <p:nvPr/>
        </p:nvSpPr>
        <p:spPr bwMode="auto">
          <a:xfrm>
            <a:off x="1185863" y="2709863"/>
            <a:ext cx="0" cy="26987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489577" name="Text Box 105">
            <a:extLst>
              <a:ext uri="{FF2B5EF4-FFF2-40B4-BE49-F238E27FC236}">
                <a16:creationId xmlns:a16="http://schemas.microsoft.com/office/drawing/2014/main" id="{C6C4FF5A-FB03-4F4D-965D-837485AC669F}"/>
              </a:ext>
            </a:extLst>
          </p:cNvPr>
          <p:cNvSpPr txBox="1">
            <a:spLocks noChangeArrowheads="1"/>
          </p:cNvSpPr>
          <p:nvPr/>
        </p:nvSpPr>
        <p:spPr bwMode="auto">
          <a:xfrm>
            <a:off x="958850" y="2941638"/>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89578" name="Line 106">
            <a:extLst>
              <a:ext uri="{FF2B5EF4-FFF2-40B4-BE49-F238E27FC236}">
                <a16:creationId xmlns:a16="http://schemas.microsoft.com/office/drawing/2014/main" id="{1C61E5BB-B050-4B10-BF40-AC02AB0E053A}"/>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9579" name="Text Box 107">
            <a:extLst>
              <a:ext uri="{FF2B5EF4-FFF2-40B4-BE49-F238E27FC236}">
                <a16:creationId xmlns:a16="http://schemas.microsoft.com/office/drawing/2014/main" id="{F396DBB8-3A0F-4436-9F50-7639D3FB8D49}"/>
              </a:ext>
            </a:extLst>
          </p:cNvPr>
          <p:cNvSpPr txBox="1">
            <a:spLocks noChangeArrowheads="1"/>
          </p:cNvSpPr>
          <p:nvPr/>
        </p:nvSpPr>
        <p:spPr bwMode="auto">
          <a:xfrm>
            <a:off x="115888" y="4373563"/>
            <a:ext cx="1935162" cy="14732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CETP:	cholesteryl ester transfer protein</a:t>
            </a:r>
          </a:p>
          <a:p>
            <a:r>
              <a:rPr lang="fr-CA" altLang="fr-FR" sz="1000"/>
              <a:t>FC: 	free cholesterol</a:t>
            </a:r>
          </a:p>
          <a:p>
            <a:r>
              <a:rPr lang="fr-CA" altLang="fr-FR" sz="1000"/>
              <a:t>FFA: 	free fatty acids</a:t>
            </a:r>
          </a:p>
          <a:p>
            <a:r>
              <a:rPr lang="fr-CA" altLang="fr-FR" sz="1000"/>
              <a:t>LCAT:	lecithin cholesterol acytransferase </a:t>
            </a:r>
          </a:p>
          <a:p>
            <a:r>
              <a:rPr lang="fr-CA" altLang="fr-FR" sz="1000"/>
              <a:t>LPL: 	lipoprotein lipase</a:t>
            </a:r>
          </a:p>
          <a:p>
            <a:r>
              <a:rPr lang="fr-CA" altLang="fr-FR" sz="1000"/>
              <a:t>TG: 	triglycerides</a:t>
            </a:r>
          </a:p>
        </p:txBody>
      </p:sp>
      <p:sp>
        <p:nvSpPr>
          <p:cNvPr id="489580" name="AutoShape 108">
            <a:extLst>
              <a:ext uri="{FF2B5EF4-FFF2-40B4-BE49-F238E27FC236}">
                <a16:creationId xmlns:a16="http://schemas.microsoft.com/office/drawing/2014/main" id="{A83AEC70-09FE-4377-BB96-F4187C2DEAF0}"/>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89581" name="AutoShape 109">
            <a:extLst>
              <a:ext uri="{FF2B5EF4-FFF2-40B4-BE49-F238E27FC236}">
                <a16:creationId xmlns:a16="http://schemas.microsoft.com/office/drawing/2014/main" id="{92028312-E49F-4E6B-B845-DD20CFABA956}"/>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7539" name="Picture 115">
            <a:extLst>
              <a:ext uri="{FF2B5EF4-FFF2-40B4-BE49-F238E27FC236}">
                <a16:creationId xmlns:a16="http://schemas.microsoft.com/office/drawing/2014/main" id="{8C70FE60-C703-49AB-9FF6-DE0B560F80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650" y="5075238"/>
            <a:ext cx="1112838" cy="1112837"/>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7426" name="Rectangle 2">
            <a:extLst>
              <a:ext uri="{FF2B5EF4-FFF2-40B4-BE49-F238E27FC236}">
                <a16:creationId xmlns:a16="http://schemas.microsoft.com/office/drawing/2014/main" id="{DE24BDAE-DC3F-4853-9569-40EDC14BB808}"/>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Dyslipidemia in Diabetes and the Metabolic Syndrome</a:t>
            </a:r>
            <a:endParaRPr lang="fr-CA" altLang="fr-FR">
              <a:effectLst>
                <a:outerShdw blurRad="38100" dist="38100" dir="2700000" algn="tl">
                  <a:srgbClr val="C0C0C0"/>
                </a:outerShdw>
              </a:effectLst>
            </a:endParaRPr>
          </a:p>
        </p:txBody>
      </p:sp>
      <p:pic>
        <p:nvPicPr>
          <p:cNvPr id="487427" name="Picture 3">
            <a:extLst>
              <a:ext uri="{FF2B5EF4-FFF2-40B4-BE49-F238E27FC236}">
                <a16:creationId xmlns:a16="http://schemas.microsoft.com/office/drawing/2014/main" id="{591CE51B-CE15-44E1-995F-009B2CED56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7432" name="Oval 8">
            <a:extLst>
              <a:ext uri="{FF2B5EF4-FFF2-40B4-BE49-F238E27FC236}">
                <a16:creationId xmlns:a16="http://schemas.microsoft.com/office/drawing/2014/main" id="{8E041539-DF27-4F5A-8146-952DAB1DD5A0}"/>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433" name="Text Box 9">
            <a:extLst>
              <a:ext uri="{FF2B5EF4-FFF2-40B4-BE49-F238E27FC236}">
                <a16:creationId xmlns:a16="http://schemas.microsoft.com/office/drawing/2014/main" id="{A980EFD4-CDCE-4E12-A982-34D97B56E30F}"/>
              </a:ext>
            </a:extLst>
          </p:cNvPr>
          <p:cNvSpPr txBox="1">
            <a:spLocks noChangeArrowheads="1"/>
          </p:cNvSpPr>
          <p:nvPr/>
        </p:nvSpPr>
        <p:spPr bwMode="auto">
          <a:xfrm>
            <a:off x="898525" y="2195513"/>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87434" name="Text Box 10">
            <a:extLst>
              <a:ext uri="{FF2B5EF4-FFF2-40B4-BE49-F238E27FC236}">
                <a16:creationId xmlns:a16="http://schemas.microsoft.com/office/drawing/2014/main" id="{333D412E-23E9-4ABE-9367-8171AEB3F0F2}"/>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87437" name="Text Box 13">
            <a:extLst>
              <a:ext uri="{FF2B5EF4-FFF2-40B4-BE49-F238E27FC236}">
                <a16:creationId xmlns:a16="http://schemas.microsoft.com/office/drawing/2014/main" id="{E15ADD43-D6EF-4ED9-AC75-97DE7A3A7A33}"/>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87439" name="Text Box 15">
            <a:extLst>
              <a:ext uri="{FF2B5EF4-FFF2-40B4-BE49-F238E27FC236}">
                <a16:creationId xmlns:a16="http://schemas.microsoft.com/office/drawing/2014/main" id="{A5BC4D60-15E0-471C-96F7-05FC72227FA6}"/>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87440" name="Text Box 16">
            <a:extLst>
              <a:ext uri="{FF2B5EF4-FFF2-40B4-BE49-F238E27FC236}">
                <a16:creationId xmlns:a16="http://schemas.microsoft.com/office/drawing/2014/main" id="{4380EEB3-3BD1-4376-958C-11AC842ADBF5}"/>
              </a:ext>
            </a:extLst>
          </p:cNvPr>
          <p:cNvSpPr txBox="1">
            <a:spLocks noChangeArrowheads="1"/>
          </p:cNvSpPr>
          <p:nvPr/>
        </p:nvSpPr>
        <p:spPr bwMode="auto">
          <a:xfrm>
            <a:off x="3311525" y="5238750"/>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87441" name="Line 17">
            <a:extLst>
              <a:ext uri="{FF2B5EF4-FFF2-40B4-BE49-F238E27FC236}">
                <a16:creationId xmlns:a16="http://schemas.microsoft.com/office/drawing/2014/main" id="{BFF4A605-1694-449A-AD6A-1BDEEF9BAC63}"/>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442" name="Text Box 18">
            <a:extLst>
              <a:ext uri="{FF2B5EF4-FFF2-40B4-BE49-F238E27FC236}">
                <a16:creationId xmlns:a16="http://schemas.microsoft.com/office/drawing/2014/main" id="{C856FE35-E15A-4876-914C-7A9700E680EA}"/>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pic>
        <p:nvPicPr>
          <p:cNvPr id="487446" name="Picture 22">
            <a:extLst>
              <a:ext uri="{FF2B5EF4-FFF2-40B4-BE49-F238E27FC236}">
                <a16:creationId xmlns:a16="http://schemas.microsoft.com/office/drawing/2014/main" id="{DA8869CF-7C29-438F-81B0-F2EA6DE63D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7447" name="Picture 23">
            <a:extLst>
              <a:ext uri="{FF2B5EF4-FFF2-40B4-BE49-F238E27FC236}">
                <a16:creationId xmlns:a16="http://schemas.microsoft.com/office/drawing/2014/main" id="{88D98CDC-9F38-4E80-AC81-8773FF69925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7450" name="Line 26">
            <a:extLst>
              <a:ext uri="{FF2B5EF4-FFF2-40B4-BE49-F238E27FC236}">
                <a16:creationId xmlns:a16="http://schemas.microsoft.com/office/drawing/2014/main" id="{FF040EE8-64D7-47E3-9F80-BF8053D9D798}"/>
              </a:ext>
            </a:extLst>
          </p:cNvPr>
          <p:cNvSpPr>
            <a:spLocks noChangeShapeType="1"/>
          </p:cNvSpPr>
          <p:nvPr/>
        </p:nvSpPr>
        <p:spPr bwMode="auto">
          <a:xfrm flipH="1">
            <a:off x="3851275" y="5702300"/>
            <a:ext cx="2430463"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451" name="Line 27">
            <a:extLst>
              <a:ext uri="{FF2B5EF4-FFF2-40B4-BE49-F238E27FC236}">
                <a16:creationId xmlns:a16="http://schemas.microsoft.com/office/drawing/2014/main" id="{C5AE8285-D2C6-494E-B8DC-17DAB323F25C}"/>
              </a:ext>
            </a:extLst>
          </p:cNvPr>
          <p:cNvSpPr>
            <a:spLocks noChangeShapeType="1"/>
          </p:cNvSpPr>
          <p:nvPr/>
        </p:nvSpPr>
        <p:spPr bwMode="auto">
          <a:xfrm flipV="1">
            <a:off x="3727450" y="2528888"/>
            <a:ext cx="1293813" cy="29924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452" name="Line 28">
            <a:extLst>
              <a:ext uri="{FF2B5EF4-FFF2-40B4-BE49-F238E27FC236}">
                <a16:creationId xmlns:a16="http://schemas.microsoft.com/office/drawing/2014/main" id="{D6A9D7DD-5E88-412D-AD49-52A08E5938AF}"/>
              </a:ext>
            </a:extLst>
          </p:cNvPr>
          <p:cNvSpPr>
            <a:spLocks noChangeShapeType="1"/>
          </p:cNvSpPr>
          <p:nvPr/>
        </p:nvSpPr>
        <p:spPr bwMode="auto">
          <a:xfrm rot="10800000" flipV="1">
            <a:off x="3600450" y="1989138"/>
            <a:ext cx="1196975" cy="31892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453" name="Line 29">
            <a:extLst>
              <a:ext uri="{FF2B5EF4-FFF2-40B4-BE49-F238E27FC236}">
                <a16:creationId xmlns:a16="http://schemas.microsoft.com/office/drawing/2014/main" id="{676A5828-2B5D-4B09-B9C1-427977F82005}"/>
              </a:ext>
            </a:extLst>
          </p:cNvPr>
          <p:cNvSpPr>
            <a:spLocks noChangeShapeType="1"/>
          </p:cNvSpPr>
          <p:nvPr/>
        </p:nvSpPr>
        <p:spPr bwMode="auto">
          <a:xfrm flipV="1">
            <a:off x="3740150" y="3832225"/>
            <a:ext cx="2713038" cy="177165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454" name="AutoShape 30">
            <a:extLst>
              <a:ext uri="{FF2B5EF4-FFF2-40B4-BE49-F238E27FC236}">
                <a16:creationId xmlns:a16="http://schemas.microsoft.com/office/drawing/2014/main" id="{37EE31B2-98F8-4DEF-BE6D-4FE91461F0C6}"/>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87455" name="AutoShape 31">
            <a:extLst>
              <a:ext uri="{FF2B5EF4-FFF2-40B4-BE49-F238E27FC236}">
                <a16:creationId xmlns:a16="http://schemas.microsoft.com/office/drawing/2014/main" id="{9C341657-C92D-47EF-82D9-2FF1E0A6DFA8}"/>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
        <p:nvSpPr>
          <p:cNvPr id="487458" name="Text Box 34">
            <a:extLst>
              <a:ext uri="{FF2B5EF4-FFF2-40B4-BE49-F238E27FC236}">
                <a16:creationId xmlns:a16="http://schemas.microsoft.com/office/drawing/2014/main" id="{378D71F7-9ED4-466F-A52E-852E26AFAE29}"/>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87459" name="Text Box 35">
            <a:extLst>
              <a:ext uri="{FF2B5EF4-FFF2-40B4-BE49-F238E27FC236}">
                <a16:creationId xmlns:a16="http://schemas.microsoft.com/office/drawing/2014/main" id="{1D07956F-AB97-4DF6-95F3-F86E3C17A7B6}"/>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sp>
        <p:nvSpPr>
          <p:cNvPr id="487460" name="AutoShape 36">
            <a:extLst>
              <a:ext uri="{FF2B5EF4-FFF2-40B4-BE49-F238E27FC236}">
                <a16:creationId xmlns:a16="http://schemas.microsoft.com/office/drawing/2014/main" id="{38B8CB3E-E677-4D9D-ABAD-59A7DC9F3F8C}"/>
              </a:ext>
            </a:extLst>
          </p:cNvPr>
          <p:cNvSpPr>
            <a:spLocks noChangeArrowheads="1"/>
          </p:cNvSpPr>
          <p:nvPr/>
        </p:nvSpPr>
        <p:spPr bwMode="auto">
          <a:xfrm>
            <a:off x="3357563" y="553878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grpSp>
        <p:nvGrpSpPr>
          <p:cNvPr id="487463" name="Group 39">
            <a:extLst>
              <a:ext uri="{FF2B5EF4-FFF2-40B4-BE49-F238E27FC236}">
                <a16:creationId xmlns:a16="http://schemas.microsoft.com/office/drawing/2014/main" id="{0FA30383-10AE-42DA-AD5B-6F0580DCBB5D}"/>
              </a:ext>
            </a:extLst>
          </p:cNvPr>
          <p:cNvGrpSpPr>
            <a:grpSpLocks/>
          </p:cNvGrpSpPr>
          <p:nvPr/>
        </p:nvGrpSpPr>
        <p:grpSpPr bwMode="auto">
          <a:xfrm>
            <a:off x="206375" y="998538"/>
            <a:ext cx="1125538" cy="404812"/>
            <a:chOff x="1342" y="1621"/>
            <a:chExt cx="1056" cy="454"/>
          </a:xfrm>
        </p:grpSpPr>
        <p:sp>
          <p:nvSpPr>
            <p:cNvPr id="487464" name="Rectangle 40">
              <a:extLst>
                <a:ext uri="{FF2B5EF4-FFF2-40B4-BE49-F238E27FC236}">
                  <a16:creationId xmlns:a16="http://schemas.microsoft.com/office/drawing/2014/main" id="{CBA9A84E-02DF-43B6-80AB-36A751213FCD}"/>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87465" name="Rectangle 41">
              <a:extLst>
                <a:ext uri="{FF2B5EF4-FFF2-40B4-BE49-F238E27FC236}">
                  <a16:creationId xmlns:a16="http://schemas.microsoft.com/office/drawing/2014/main" id="{079CD4A9-5C55-4CC1-9BC3-F28B3A07EAD8}"/>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7466" name="Group 42">
            <a:extLst>
              <a:ext uri="{FF2B5EF4-FFF2-40B4-BE49-F238E27FC236}">
                <a16:creationId xmlns:a16="http://schemas.microsoft.com/office/drawing/2014/main" id="{64326EF4-D6FD-43A6-8C88-17FA25279419}"/>
              </a:ext>
            </a:extLst>
          </p:cNvPr>
          <p:cNvGrpSpPr>
            <a:grpSpLocks/>
          </p:cNvGrpSpPr>
          <p:nvPr/>
        </p:nvGrpSpPr>
        <p:grpSpPr bwMode="auto">
          <a:xfrm>
            <a:off x="6056313" y="2528888"/>
            <a:ext cx="990600" cy="404812"/>
            <a:chOff x="1342" y="1621"/>
            <a:chExt cx="1056" cy="454"/>
          </a:xfrm>
        </p:grpSpPr>
        <p:sp>
          <p:nvSpPr>
            <p:cNvPr id="487467" name="Rectangle 43">
              <a:extLst>
                <a:ext uri="{FF2B5EF4-FFF2-40B4-BE49-F238E27FC236}">
                  <a16:creationId xmlns:a16="http://schemas.microsoft.com/office/drawing/2014/main" id="{68F9460B-3C2E-40D6-B9C6-7DA4DFF5CC31}"/>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87468" name="Rectangle 44">
              <a:extLst>
                <a:ext uri="{FF2B5EF4-FFF2-40B4-BE49-F238E27FC236}">
                  <a16:creationId xmlns:a16="http://schemas.microsoft.com/office/drawing/2014/main" id="{C448618A-E216-470A-AAD2-92DBD189E83C}"/>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7469" name="Group 45">
            <a:extLst>
              <a:ext uri="{FF2B5EF4-FFF2-40B4-BE49-F238E27FC236}">
                <a16:creationId xmlns:a16="http://schemas.microsoft.com/office/drawing/2014/main" id="{D497F305-8281-4049-A2BA-F00CC5F83E0B}"/>
              </a:ext>
            </a:extLst>
          </p:cNvPr>
          <p:cNvGrpSpPr>
            <a:grpSpLocks/>
          </p:cNvGrpSpPr>
          <p:nvPr/>
        </p:nvGrpSpPr>
        <p:grpSpPr bwMode="auto">
          <a:xfrm>
            <a:off x="7991475" y="3833813"/>
            <a:ext cx="990600" cy="404812"/>
            <a:chOff x="1342" y="1621"/>
            <a:chExt cx="1056" cy="454"/>
          </a:xfrm>
        </p:grpSpPr>
        <p:sp>
          <p:nvSpPr>
            <p:cNvPr id="487470" name="Rectangle 46">
              <a:extLst>
                <a:ext uri="{FF2B5EF4-FFF2-40B4-BE49-F238E27FC236}">
                  <a16:creationId xmlns:a16="http://schemas.microsoft.com/office/drawing/2014/main" id="{D46BA20C-A8F6-4484-A828-59392E1C073D}"/>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87471" name="Rectangle 47">
              <a:extLst>
                <a:ext uri="{FF2B5EF4-FFF2-40B4-BE49-F238E27FC236}">
                  <a16:creationId xmlns:a16="http://schemas.microsoft.com/office/drawing/2014/main" id="{D769FE87-7D77-40CE-9133-9C6FD28D9288}"/>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7472" name="Group 48">
            <a:extLst>
              <a:ext uri="{FF2B5EF4-FFF2-40B4-BE49-F238E27FC236}">
                <a16:creationId xmlns:a16="http://schemas.microsoft.com/office/drawing/2014/main" id="{2F623377-3643-44C4-B6C4-4E8AC4894E68}"/>
              </a:ext>
            </a:extLst>
          </p:cNvPr>
          <p:cNvGrpSpPr>
            <a:grpSpLocks/>
          </p:cNvGrpSpPr>
          <p:nvPr/>
        </p:nvGrpSpPr>
        <p:grpSpPr bwMode="auto">
          <a:xfrm>
            <a:off x="7002463" y="5903913"/>
            <a:ext cx="1574800" cy="819150"/>
            <a:chOff x="1342" y="1621"/>
            <a:chExt cx="1056" cy="454"/>
          </a:xfrm>
        </p:grpSpPr>
        <p:sp>
          <p:nvSpPr>
            <p:cNvPr id="487473" name="Rectangle 49">
              <a:extLst>
                <a:ext uri="{FF2B5EF4-FFF2-40B4-BE49-F238E27FC236}">
                  <a16:creationId xmlns:a16="http://schemas.microsoft.com/office/drawing/2014/main" id="{7B4CF784-018E-48C4-B74A-ACEA72BEA896}"/>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87474" name="Rectangle 50">
              <a:extLst>
                <a:ext uri="{FF2B5EF4-FFF2-40B4-BE49-F238E27FC236}">
                  <a16:creationId xmlns:a16="http://schemas.microsoft.com/office/drawing/2014/main" id="{006B843D-1E4A-43DE-AF44-47BD53F6B44A}"/>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7475" name="Line 51">
            <a:extLst>
              <a:ext uri="{FF2B5EF4-FFF2-40B4-BE49-F238E27FC236}">
                <a16:creationId xmlns:a16="http://schemas.microsoft.com/office/drawing/2014/main" id="{36D776B0-8DAD-4529-9527-03A8BCE6C83E}"/>
              </a:ext>
            </a:extLst>
          </p:cNvPr>
          <p:cNvSpPr>
            <a:spLocks noChangeShapeType="1"/>
          </p:cNvSpPr>
          <p:nvPr/>
        </p:nvSpPr>
        <p:spPr bwMode="auto">
          <a:xfrm flipH="1" flipV="1">
            <a:off x="1285875" y="2528888"/>
            <a:ext cx="2017713" cy="29464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87476" name="Group 52">
            <a:extLst>
              <a:ext uri="{FF2B5EF4-FFF2-40B4-BE49-F238E27FC236}">
                <a16:creationId xmlns:a16="http://schemas.microsoft.com/office/drawing/2014/main" id="{E549DE59-D092-4247-AC19-6036FB05E98F}"/>
              </a:ext>
            </a:extLst>
          </p:cNvPr>
          <p:cNvGrpSpPr>
            <a:grpSpLocks/>
          </p:cNvGrpSpPr>
          <p:nvPr/>
        </p:nvGrpSpPr>
        <p:grpSpPr bwMode="auto">
          <a:xfrm>
            <a:off x="2528888" y="3562350"/>
            <a:ext cx="1233487" cy="541338"/>
            <a:chOff x="1342" y="1621"/>
            <a:chExt cx="1056" cy="454"/>
          </a:xfrm>
        </p:grpSpPr>
        <p:sp>
          <p:nvSpPr>
            <p:cNvPr id="487477" name="Rectangle 53">
              <a:extLst>
                <a:ext uri="{FF2B5EF4-FFF2-40B4-BE49-F238E27FC236}">
                  <a16:creationId xmlns:a16="http://schemas.microsoft.com/office/drawing/2014/main" id="{BD3D2F2C-C90E-4169-85F5-371C0DAEC402}"/>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87478" name="Rectangle 54">
              <a:extLst>
                <a:ext uri="{FF2B5EF4-FFF2-40B4-BE49-F238E27FC236}">
                  <a16:creationId xmlns:a16="http://schemas.microsoft.com/office/drawing/2014/main" id="{EBB7ABB9-9DD8-4590-B27F-50BE47BBDBCF}"/>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7479" name="AutoShape 55">
            <a:extLst>
              <a:ext uri="{FF2B5EF4-FFF2-40B4-BE49-F238E27FC236}">
                <a16:creationId xmlns:a16="http://schemas.microsoft.com/office/drawing/2014/main" id="{4ACE2BE4-7317-4982-AB08-34120DF21843}"/>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87480" name="AutoShape 56">
            <a:extLst>
              <a:ext uri="{FF2B5EF4-FFF2-40B4-BE49-F238E27FC236}">
                <a16:creationId xmlns:a16="http://schemas.microsoft.com/office/drawing/2014/main" id="{0B16175D-DF32-4EB7-8016-E6D2371EDBE6}"/>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87481" name="AutoShape 57">
            <a:extLst>
              <a:ext uri="{FF2B5EF4-FFF2-40B4-BE49-F238E27FC236}">
                <a16:creationId xmlns:a16="http://schemas.microsoft.com/office/drawing/2014/main" id="{F4B8DE55-0E4D-4663-B075-47212037B433}"/>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87482" name="AutoShape 58">
            <a:extLst>
              <a:ext uri="{FF2B5EF4-FFF2-40B4-BE49-F238E27FC236}">
                <a16:creationId xmlns:a16="http://schemas.microsoft.com/office/drawing/2014/main" id="{3E0A8C11-074E-482B-808F-F3316739BA01}"/>
              </a:ext>
            </a:extLst>
          </p:cNvPr>
          <p:cNvSpPr>
            <a:spLocks noChangeArrowheads="1"/>
          </p:cNvSpPr>
          <p:nvPr/>
        </p:nvSpPr>
        <p:spPr bwMode="auto">
          <a:xfrm>
            <a:off x="3355975" y="518477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87486" name="Text Box 62">
            <a:extLst>
              <a:ext uri="{FF2B5EF4-FFF2-40B4-BE49-F238E27FC236}">
                <a16:creationId xmlns:a16="http://schemas.microsoft.com/office/drawing/2014/main" id="{3C2D850D-E10E-47A8-9069-FB9AF12D04FE}"/>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87494" name="Text Box 70">
            <a:extLst>
              <a:ext uri="{FF2B5EF4-FFF2-40B4-BE49-F238E27FC236}">
                <a16:creationId xmlns:a16="http://schemas.microsoft.com/office/drawing/2014/main" id="{611718EA-D52A-4B9F-A78F-B0412ADABF65}"/>
              </a:ext>
            </a:extLst>
          </p:cNvPr>
          <p:cNvSpPr txBox="1">
            <a:spLocks noChangeArrowheads="1"/>
          </p:cNvSpPr>
          <p:nvPr/>
        </p:nvSpPr>
        <p:spPr bwMode="auto">
          <a:xfrm>
            <a:off x="4527550" y="5273675"/>
            <a:ext cx="835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LCAT</a:t>
            </a:r>
          </a:p>
        </p:txBody>
      </p:sp>
      <p:sp>
        <p:nvSpPr>
          <p:cNvPr id="487496" name="AutoShape 72">
            <a:extLst>
              <a:ext uri="{FF2B5EF4-FFF2-40B4-BE49-F238E27FC236}">
                <a16:creationId xmlns:a16="http://schemas.microsoft.com/office/drawing/2014/main" id="{3F9F696D-2986-41BF-81A4-E64791F6464E}"/>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497" name="Line 73">
            <a:extLst>
              <a:ext uri="{FF2B5EF4-FFF2-40B4-BE49-F238E27FC236}">
                <a16:creationId xmlns:a16="http://schemas.microsoft.com/office/drawing/2014/main" id="{6BB9CD80-CE39-4CDB-B71E-4993FF7DD346}"/>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87498" name="Group 74">
            <a:extLst>
              <a:ext uri="{FF2B5EF4-FFF2-40B4-BE49-F238E27FC236}">
                <a16:creationId xmlns:a16="http://schemas.microsoft.com/office/drawing/2014/main" id="{B9AA630B-BC94-49BD-99BE-23F7B5C6D1F1}"/>
              </a:ext>
            </a:extLst>
          </p:cNvPr>
          <p:cNvGrpSpPr>
            <a:grpSpLocks/>
          </p:cNvGrpSpPr>
          <p:nvPr/>
        </p:nvGrpSpPr>
        <p:grpSpPr bwMode="auto">
          <a:xfrm>
            <a:off x="7335838" y="2120900"/>
            <a:ext cx="1511300" cy="768350"/>
            <a:chOff x="1342" y="1621"/>
            <a:chExt cx="1056" cy="454"/>
          </a:xfrm>
        </p:grpSpPr>
        <p:sp>
          <p:nvSpPr>
            <p:cNvPr id="487499" name="Rectangle 75">
              <a:extLst>
                <a:ext uri="{FF2B5EF4-FFF2-40B4-BE49-F238E27FC236}">
                  <a16:creationId xmlns:a16="http://schemas.microsoft.com/office/drawing/2014/main" id="{A1BA9429-5A74-4BC2-8458-8CAB17135E63}"/>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87500" name="Rectangle 76">
              <a:extLst>
                <a:ext uri="{FF2B5EF4-FFF2-40B4-BE49-F238E27FC236}">
                  <a16:creationId xmlns:a16="http://schemas.microsoft.com/office/drawing/2014/main" id="{FD2D5390-3B34-4630-888B-880B644BD29C}"/>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7503" name="Text Box 79">
            <a:extLst>
              <a:ext uri="{FF2B5EF4-FFF2-40B4-BE49-F238E27FC236}">
                <a16:creationId xmlns:a16="http://schemas.microsoft.com/office/drawing/2014/main" id="{D75BEBBF-F2DB-4632-BE6B-C217D958A9E7}"/>
              </a:ext>
            </a:extLst>
          </p:cNvPr>
          <p:cNvSpPr txBox="1">
            <a:spLocks noChangeArrowheads="1"/>
          </p:cNvSpPr>
          <p:nvPr/>
        </p:nvSpPr>
        <p:spPr bwMode="auto">
          <a:xfrm>
            <a:off x="6224588" y="1223963"/>
            <a:ext cx="91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rgbClr val="CC6600"/>
                </a:solidFill>
                <a:effectLst>
                  <a:outerShdw blurRad="38100" dist="38100" dir="2700000" algn="tl">
                    <a:srgbClr val="C0C0C0"/>
                  </a:outerShdw>
                </a:effectLst>
              </a:rPr>
              <a:t> </a:t>
            </a:r>
            <a:r>
              <a:rPr lang="en-AU" altLang="fr-FR" b="1">
                <a:solidFill>
                  <a:srgbClr val="C80000"/>
                </a:solidFill>
                <a:sym typeface="Symbol" panose="05050102010706020507" pitchFamily="18" charset="2"/>
              </a:rPr>
              <a:t></a:t>
            </a:r>
            <a:r>
              <a:rPr lang="en-AU" altLang="fr-FR" sz="2000">
                <a:solidFill>
                  <a:srgbClr val="CC6600"/>
                </a:solidFill>
                <a:effectLst>
                  <a:outerShdw blurRad="38100" dist="38100" dir="2700000" algn="tl">
                    <a:srgbClr val="C0C0C0"/>
                  </a:outerShdw>
                </a:effectLst>
              </a:rPr>
              <a:t> </a:t>
            </a:r>
            <a:r>
              <a:rPr lang="en-AU" altLang="fr-FR" sz="2000">
                <a:solidFill>
                  <a:schemeClr val="accent2"/>
                </a:solidFill>
                <a:effectLst>
                  <a:outerShdw blurRad="38100" dist="38100" dir="2700000" algn="tl">
                    <a:srgbClr val="C0C0C0"/>
                  </a:outerShdw>
                </a:effectLst>
              </a:rPr>
              <a:t>LPL</a:t>
            </a:r>
          </a:p>
        </p:txBody>
      </p:sp>
      <p:grpSp>
        <p:nvGrpSpPr>
          <p:cNvPr id="487505" name="Group 81">
            <a:extLst>
              <a:ext uri="{FF2B5EF4-FFF2-40B4-BE49-F238E27FC236}">
                <a16:creationId xmlns:a16="http://schemas.microsoft.com/office/drawing/2014/main" id="{DDD59256-0047-48B6-85E7-90A0F0B05A77}"/>
              </a:ext>
            </a:extLst>
          </p:cNvPr>
          <p:cNvGrpSpPr>
            <a:grpSpLocks/>
          </p:cNvGrpSpPr>
          <p:nvPr/>
        </p:nvGrpSpPr>
        <p:grpSpPr bwMode="auto">
          <a:xfrm>
            <a:off x="3941763" y="6129338"/>
            <a:ext cx="944562" cy="404812"/>
            <a:chOff x="1342" y="1621"/>
            <a:chExt cx="1056" cy="454"/>
          </a:xfrm>
        </p:grpSpPr>
        <p:sp>
          <p:nvSpPr>
            <p:cNvPr id="487506" name="Rectangle 82">
              <a:extLst>
                <a:ext uri="{FF2B5EF4-FFF2-40B4-BE49-F238E27FC236}">
                  <a16:creationId xmlns:a16="http://schemas.microsoft.com/office/drawing/2014/main" id="{736527F7-2608-4D74-A55C-D4CCE9883C70}"/>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HDL</a:t>
              </a:r>
            </a:p>
          </p:txBody>
        </p:sp>
        <p:sp>
          <p:nvSpPr>
            <p:cNvPr id="487507" name="Rectangle 83">
              <a:extLst>
                <a:ext uri="{FF2B5EF4-FFF2-40B4-BE49-F238E27FC236}">
                  <a16:creationId xmlns:a16="http://schemas.microsoft.com/office/drawing/2014/main" id="{92C41370-7AAD-49A7-AFE6-01AD6C5CD1DD}"/>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7508" name="Line 84">
            <a:extLst>
              <a:ext uri="{FF2B5EF4-FFF2-40B4-BE49-F238E27FC236}">
                <a16:creationId xmlns:a16="http://schemas.microsoft.com/office/drawing/2014/main" id="{DFF283FD-2351-4092-B090-823BA80240A6}"/>
              </a:ext>
            </a:extLst>
          </p:cNvPr>
          <p:cNvSpPr>
            <a:spLocks noChangeShapeType="1"/>
          </p:cNvSpPr>
          <p:nvPr/>
        </p:nvSpPr>
        <p:spPr bwMode="auto">
          <a:xfrm flipV="1">
            <a:off x="1195388" y="1989138"/>
            <a:ext cx="1587" cy="2365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09" name="Line 85">
            <a:extLst>
              <a:ext uri="{FF2B5EF4-FFF2-40B4-BE49-F238E27FC236}">
                <a16:creationId xmlns:a16="http://schemas.microsoft.com/office/drawing/2014/main" id="{F66FB41A-DB8D-49AA-849D-13ABF470F3E4}"/>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11" name="Line 87">
            <a:extLst>
              <a:ext uri="{FF2B5EF4-FFF2-40B4-BE49-F238E27FC236}">
                <a16:creationId xmlns:a16="http://schemas.microsoft.com/office/drawing/2014/main" id="{F6DEB34F-3135-4940-8337-F6CD7DABE976}"/>
              </a:ext>
            </a:extLst>
          </p:cNvPr>
          <p:cNvSpPr>
            <a:spLocks noChangeShapeType="1"/>
          </p:cNvSpPr>
          <p:nvPr/>
        </p:nvSpPr>
        <p:spPr bwMode="auto">
          <a:xfrm>
            <a:off x="2824163" y="2046288"/>
            <a:ext cx="1568450" cy="0"/>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15" name="Line 91">
            <a:extLst>
              <a:ext uri="{FF2B5EF4-FFF2-40B4-BE49-F238E27FC236}">
                <a16:creationId xmlns:a16="http://schemas.microsoft.com/office/drawing/2014/main" id="{18102D18-7D49-4FC7-BCD3-C14EF5E0A0A6}"/>
              </a:ext>
            </a:extLst>
          </p:cNvPr>
          <p:cNvSpPr>
            <a:spLocks noChangeShapeType="1"/>
          </p:cNvSpPr>
          <p:nvPr/>
        </p:nvSpPr>
        <p:spPr bwMode="auto">
          <a:xfrm flipH="1" flipV="1">
            <a:off x="2411413" y="2484438"/>
            <a:ext cx="450850" cy="314325"/>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16" name="Line 92">
            <a:extLst>
              <a:ext uri="{FF2B5EF4-FFF2-40B4-BE49-F238E27FC236}">
                <a16:creationId xmlns:a16="http://schemas.microsoft.com/office/drawing/2014/main" id="{690B784A-3043-4D52-B265-4002B18C374A}"/>
              </a:ext>
            </a:extLst>
          </p:cNvPr>
          <p:cNvSpPr>
            <a:spLocks noChangeShapeType="1"/>
          </p:cNvSpPr>
          <p:nvPr/>
        </p:nvSpPr>
        <p:spPr bwMode="auto">
          <a:xfrm flipH="1" flipV="1">
            <a:off x="3128963" y="3138488"/>
            <a:ext cx="9525" cy="331787"/>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19" name="Line 95">
            <a:extLst>
              <a:ext uri="{FF2B5EF4-FFF2-40B4-BE49-F238E27FC236}">
                <a16:creationId xmlns:a16="http://schemas.microsoft.com/office/drawing/2014/main" id="{72708675-5AEE-4086-8575-224C36A752FF}"/>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20" name="Line 96">
            <a:extLst>
              <a:ext uri="{FF2B5EF4-FFF2-40B4-BE49-F238E27FC236}">
                <a16:creationId xmlns:a16="http://schemas.microsoft.com/office/drawing/2014/main" id="{D967DB81-FAD3-446D-B130-803E889A58BF}"/>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21" name="Text Box 97">
            <a:extLst>
              <a:ext uri="{FF2B5EF4-FFF2-40B4-BE49-F238E27FC236}">
                <a16:creationId xmlns:a16="http://schemas.microsoft.com/office/drawing/2014/main" id="{A1313F8C-86AF-4A87-9CB3-A9AB6F3C2FBD}"/>
              </a:ext>
            </a:extLst>
          </p:cNvPr>
          <p:cNvSpPr txBox="1">
            <a:spLocks noChangeArrowheads="1"/>
          </p:cNvSpPr>
          <p:nvPr/>
        </p:nvSpPr>
        <p:spPr bwMode="auto">
          <a:xfrm>
            <a:off x="2457450" y="2768600"/>
            <a:ext cx="977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b="1">
                <a:solidFill>
                  <a:srgbClr val="C80000"/>
                </a:solidFill>
                <a:sym typeface="Symbol" panose="05050102010706020507" pitchFamily="18" charset="2"/>
              </a:rPr>
              <a:t></a:t>
            </a:r>
            <a:r>
              <a:rPr lang="en-AU" altLang="fr-FR"/>
              <a:t> </a:t>
            </a:r>
            <a:r>
              <a:rPr lang="en-AU" altLang="fr-FR" sz="2400" b="1">
                <a:solidFill>
                  <a:srgbClr val="4D4D4D"/>
                </a:solidFill>
              </a:rPr>
              <a:t>FFA</a:t>
            </a:r>
          </a:p>
        </p:txBody>
      </p:sp>
      <p:grpSp>
        <p:nvGrpSpPr>
          <p:cNvPr id="487522" name="Group 98">
            <a:extLst>
              <a:ext uri="{FF2B5EF4-FFF2-40B4-BE49-F238E27FC236}">
                <a16:creationId xmlns:a16="http://schemas.microsoft.com/office/drawing/2014/main" id="{7D0EE1C8-C1BD-4872-A4F2-77DD7AC72E9A}"/>
              </a:ext>
            </a:extLst>
          </p:cNvPr>
          <p:cNvGrpSpPr>
            <a:grpSpLocks/>
          </p:cNvGrpSpPr>
          <p:nvPr/>
        </p:nvGrpSpPr>
        <p:grpSpPr bwMode="auto">
          <a:xfrm>
            <a:off x="4525963" y="954088"/>
            <a:ext cx="1125537" cy="404812"/>
            <a:chOff x="1342" y="1621"/>
            <a:chExt cx="1056" cy="454"/>
          </a:xfrm>
        </p:grpSpPr>
        <p:sp>
          <p:nvSpPr>
            <p:cNvPr id="487523" name="Rectangle 99">
              <a:extLst>
                <a:ext uri="{FF2B5EF4-FFF2-40B4-BE49-F238E27FC236}">
                  <a16:creationId xmlns:a16="http://schemas.microsoft.com/office/drawing/2014/main" id="{0C34DDF3-FC0C-45F3-89C7-73912DF7FA1E}"/>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AU" altLang="fr-FR" b="1">
                  <a:solidFill>
                    <a:srgbClr val="C80000"/>
                  </a:solidFill>
                  <a:sym typeface="Symbol" panose="05050102010706020507" pitchFamily="18" charset="2"/>
                </a:rPr>
                <a:t></a:t>
              </a:r>
              <a:r>
                <a:rPr lang="fr-CA" altLang="fr-FR">
                  <a:sym typeface="Symbol" panose="05050102010706020507" pitchFamily="18" charset="2"/>
                </a:rPr>
                <a:t> </a:t>
              </a:r>
              <a:r>
                <a:rPr lang="fr-CA" altLang="fr-FR" sz="2000" b="1">
                  <a:sym typeface="Symbol" panose="05050102010706020507" pitchFamily="18" charset="2"/>
                </a:rPr>
                <a:t>VLDL</a:t>
              </a:r>
            </a:p>
          </p:txBody>
        </p:sp>
        <p:sp>
          <p:nvSpPr>
            <p:cNvPr id="487524" name="Rectangle 100">
              <a:extLst>
                <a:ext uri="{FF2B5EF4-FFF2-40B4-BE49-F238E27FC236}">
                  <a16:creationId xmlns:a16="http://schemas.microsoft.com/office/drawing/2014/main" id="{1E5C0578-A61C-481F-A806-8D7300F05FF9}"/>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7504" name="Oval 80">
            <a:extLst>
              <a:ext uri="{FF2B5EF4-FFF2-40B4-BE49-F238E27FC236}">
                <a16:creationId xmlns:a16="http://schemas.microsoft.com/office/drawing/2014/main" id="{4D910D6F-8FC7-4CDD-8E36-C3B4EF4699CD}"/>
              </a:ext>
            </a:extLst>
          </p:cNvPr>
          <p:cNvSpPr>
            <a:spLocks noChangeArrowheads="1"/>
          </p:cNvSpPr>
          <p:nvPr/>
        </p:nvSpPr>
        <p:spPr bwMode="auto">
          <a:xfrm>
            <a:off x="5867400" y="1042988"/>
            <a:ext cx="1765300" cy="825500"/>
          </a:xfrm>
          <a:prstGeom prst="ellipse">
            <a:avLst/>
          </a:prstGeom>
          <a:noFill/>
          <a:ln w="38100">
            <a:solidFill>
              <a:srgbClr val="99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25" name="Text Box 101">
            <a:extLst>
              <a:ext uri="{FF2B5EF4-FFF2-40B4-BE49-F238E27FC236}">
                <a16:creationId xmlns:a16="http://schemas.microsoft.com/office/drawing/2014/main" id="{E9D52AB3-C864-4DA3-B67C-65F41CD687D3}"/>
              </a:ext>
            </a:extLst>
          </p:cNvPr>
          <p:cNvSpPr txBox="1">
            <a:spLocks noChangeArrowheads="1"/>
          </p:cNvSpPr>
          <p:nvPr/>
        </p:nvSpPr>
        <p:spPr bwMode="auto">
          <a:xfrm>
            <a:off x="4157663" y="4419600"/>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CETP</a:t>
            </a:r>
          </a:p>
        </p:txBody>
      </p:sp>
      <p:sp>
        <p:nvSpPr>
          <p:cNvPr id="487526" name="Line 102">
            <a:extLst>
              <a:ext uri="{FF2B5EF4-FFF2-40B4-BE49-F238E27FC236}">
                <a16:creationId xmlns:a16="http://schemas.microsoft.com/office/drawing/2014/main" id="{100807B2-BCC4-4FF0-AD73-E411ED5F1F12}"/>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27" name="Line 103">
            <a:extLst>
              <a:ext uri="{FF2B5EF4-FFF2-40B4-BE49-F238E27FC236}">
                <a16:creationId xmlns:a16="http://schemas.microsoft.com/office/drawing/2014/main" id="{84578317-143C-441C-A123-1B17ABF559B5}"/>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31" name="Text Box 107">
            <a:extLst>
              <a:ext uri="{FF2B5EF4-FFF2-40B4-BE49-F238E27FC236}">
                <a16:creationId xmlns:a16="http://schemas.microsoft.com/office/drawing/2014/main" id="{54757417-8242-4D1D-A2C3-6287F0B0388E}"/>
              </a:ext>
            </a:extLst>
          </p:cNvPr>
          <p:cNvSpPr txBox="1">
            <a:spLocks noChangeArrowheads="1"/>
          </p:cNvSpPr>
          <p:nvPr/>
        </p:nvSpPr>
        <p:spPr bwMode="auto">
          <a:xfrm>
            <a:off x="825500" y="3659188"/>
            <a:ext cx="685800" cy="3365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fr-FR" sz="1600"/>
              <a:t>Bile</a:t>
            </a:r>
            <a:endParaRPr lang="en-AU" altLang="fr-FR" sz="1600">
              <a:effectLst>
                <a:outerShdw blurRad="38100" dist="38100" dir="2700000" algn="tl">
                  <a:srgbClr val="C0C0C0"/>
                </a:outerShdw>
              </a:effectLst>
            </a:endParaRPr>
          </a:p>
        </p:txBody>
      </p:sp>
      <p:sp>
        <p:nvSpPr>
          <p:cNvPr id="487532" name="Line 108">
            <a:extLst>
              <a:ext uri="{FF2B5EF4-FFF2-40B4-BE49-F238E27FC236}">
                <a16:creationId xmlns:a16="http://schemas.microsoft.com/office/drawing/2014/main" id="{662B6B73-A8AD-43F3-B5A4-5AF7A118B38B}"/>
              </a:ext>
            </a:extLst>
          </p:cNvPr>
          <p:cNvSpPr>
            <a:spLocks noChangeShapeType="1"/>
          </p:cNvSpPr>
          <p:nvPr/>
        </p:nvSpPr>
        <p:spPr bwMode="auto">
          <a:xfrm flipH="1">
            <a:off x="1187450" y="3254375"/>
            <a:ext cx="3175" cy="40481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33" name="Line 109">
            <a:extLst>
              <a:ext uri="{FF2B5EF4-FFF2-40B4-BE49-F238E27FC236}">
                <a16:creationId xmlns:a16="http://schemas.microsoft.com/office/drawing/2014/main" id="{C8072751-61CE-4301-94D2-F73C8C4C36B0}"/>
              </a:ext>
            </a:extLst>
          </p:cNvPr>
          <p:cNvSpPr>
            <a:spLocks noChangeShapeType="1"/>
          </p:cNvSpPr>
          <p:nvPr/>
        </p:nvSpPr>
        <p:spPr bwMode="auto">
          <a:xfrm>
            <a:off x="1185863" y="2709863"/>
            <a:ext cx="0" cy="26987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487534" name="Text Box 110">
            <a:extLst>
              <a:ext uri="{FF2B5EF4-FFF2-40B4-BE49-F238E27FC236}">
                <a16:creationId xmlns:a16="http://schemas.microsoft.com/office/drawing/2014/main" id="{80D8468C-41A5-4F2A-8C7E-465A0BBBE1F6}"/>
              </a:ext>
            </a:extLst>
          </p:cNvPr>
          <p:cNvSpPr txBox="1">
            <a:spLocks noChangeArrowheads="1"/>
          </p:cNvSpPr>
          <p:nvPr/>
        </p:nvSpPr>
        <p:spPr bwMode="auto">
          <a:xfrm>
            <a:off x="958850" y="2941638"/>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87535" name="Line 111">
            <a:extLst>
              <a:ext uri="{FF2B5EF4-FFF2-40B4-BE49-F238E27FC236}">
                <a16:creationId xmlns:a16="http://schemas.microsoft.com/office/drawing/2014/main" id="{9F49A7DC-8AF7-4AC7-9672-5536A9AA7BE0}"/>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7536" name="Text Box 112">
            <a:extLst>
              <a:ext uri="{FF2B5EF4-FFF2-40B4-BE49-F238E27FC236}">
                <a16:creationId xmlns:a16="http://schemas.microsoft.com/office/drawing/2014/main" id="{42485F32-1BF8-4A4F-B256-125AEE599A7A}"/>
              </a:ext>
            </a:extLst>
          </p:cNvPr>
          <p:cNvSpPr txBox="1">
            <a:spLocks noChangeArrowheads="1"/>
          </p:cNvSpPr>
          <p:nvPr/>
        </p:nvSpPr>
        <p:spPr bwMode="auto">
          <a:xfrm>
            <a:off x="115888" y="4373563"/>
            <a:ext cx="1935162" cy="14732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CETP:	cholesteryl ester transfer protein</a:t>
            </a:r>
          </a:p>
          <a:p>
            <a:r>
              <a:rPr lang="fr-CA" altLang="fr-FR" sz="1000"/>
              <a:t>FC: 	free cholesterol</a:t>
            </a:r>
          </a:p>
          <a:p>
            <a:r>
              <a:rPr lang="fr-CA" altLang="fr-FR" sz="1000"/>
              <a:t>FFA: 	free fatty acids</a:t>
            </a:r>
          </a:p>
          <a:p>
            <a:r>
              <a:rPr lang="fr-CA" altLang="fr-FR" sz="1000"/>
              <a:t>LCAT:	lecithin cholesterol acytransferase </a:t>
            </a:r>
          </a:p>
          <a:p>
            <a:r>
              <a:rPr lang="fr-CA" altLang="fr-FR" sz="1000"/>
              <a:t>LPL: 	lipoprotein lipase</a:t>
            </a:r>
          </a:p>
          <a:p>
            <a:r>
              <a:rPr lang="fr-CA" altLang="fr-FR" sz="1000"/>
              <a:t>TG: 	triglycerides</a:t>
            </a:r>
          </a:p>
        </p:txBody>
      </p:sp>
      <p:sp>
        <p:nvSpPr>
          <p:cNvPr id="487537" name="AutoShape 113">
            <a:extLst>
              <a:ext uri="{FF2B5EF4-FFF2-40B4-BE49-F238E27FC236}">
                <a16:creationId xmlns:a16="http://schemas.microsoft.com/office/drawing/2014/main" id="{EE52C75E-6F04-48B1-9232-5654BE9ECF8F}"/>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87538" name="AutoShape 114">
            <a:extLst>
              <a:ext uri="{FF2B5EF4-FFF2-40B4-BE49-F238E27FC236}">
                <a16:creationId xmlns:a16="http://schemas.microsoft.com/office/drawing/2014/main" id="{8AA05405-9366-4614-923B-B2D2AA1B3D41}"/>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8561" name="Picture 113">
            <a:extLst>
              <a:ext uri="{FF2B5EF4-FFF2-40B4-BE49-F238E27FC236}">
                <a16:creationId xmlns:a16="http://schemas.microsoft.com/office/drawing/2014/main" id="{FFB9D0DF-0329-41F4-AC35-02A194F8FD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650" y="5075238"/>
            <a:ext cx="1112838" cy="1112837"/>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8450" name="Rectangle 2">
            <a:extLst>
              <a:ext uri="{FF2B5EF4-FFF2-40B4-BE49-F238E27FC236}">
                <a16:creationId xmlns:a16="http://schemas.microsoft.com/office/drawing/2014/main" id="{A531C0C0-A8B7-4778-8559-5F2C2F66BFA5}"/>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Dyslipidemia in Diabetes and the Metabolic Syndrome</a:t>
            </a:r>
            <a:endParaRPr lang="fr-CA" altLang="fr-FR">
              <a:effectLst>
                <a:outerShdw blurRad="38100" dist="38100" dir="2700000" algn="tl">
                  <a:srgbClr val="C0C0C0"/>
                </a:outerShdw>
              </a:effectLst>
            </a:endParaRPr>
          </a:p>
        </p:txBody>
      </p:sp>
      <p:pic>
        <p:nvPicPr>
          <p:cNvPr id="488451" name="Picture 3">
            <a:extLst>
              <a:ext uri="{FF2B5EF4-FFF2-40B4-BE49-F238E27FC236}">
                <a16:creationId xmlns:a16="http://schemas.microsoft.com/office/drawing/2014/main" id="{56573E39-6355-4C7E-8ED2-BE7C0BD853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8456" name="Oval 8">
            <a:extLst>
              <a:ext uri="{FF2B5EF4-FFF2-40B4-BE49-F238E27FC236}">
                <a16:creationId xmlns:a16="http://schemas.microsoft.com/office/drawing/2014/main" id="{9CD21C36-78EF-48C7-931D-FBE03B70EB4C}"/>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457" name="Text Box 9">
            <a:extLst>
              <a:ext uri="{FF2B5EF4-FFF2-40B4-BE49-F238E27FC236}">
                <a16:creationId xmlns:a16="http://schemas.microsoft.com/office/drawing/2014/main" id="{6EBFBC19-4C32-472D-A6D2-E9083B727BEB}"/>
              </a:ext>
            </a:extLst>
          </p:cNvPr>
          <p:cNvSpPr txBox="1">
            <a:spLocks noChangeArrowheads="1"/>
          </p:cNvSpPr>
          <p:nvPr/>
        </p:nvSpPr>
        <p:spPr bwMode="auto">
          <a:xfrm>
            <a:off x="898525" y="2195513"/>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88458" name="Text Box 10">
            <a:extLst>
              <a:ext uri="{FF2B5EF4-FFF2-40B4-BE49-F238E27FC236}">
                <a16:creationId xmlns:a16="http://schemas.microsoft.com/office/drawing/2014/main" id="{0C48F5E9-71B0-43C9-8526-7B7F3A4F91CF}"/>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88461" name="Text Box 13">
            <a:extLst>
              <a:ext uri="{FF2B5EF4-FFF2-40B4-BE49-F238E27FC236}">
                <a16:creationId xmlns:a16="http://schemas.microsoft.com/office/drawing/2014/main" id="{BDC1E731-D9D7-4BA3-92BA-EFC62610297C}"/>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88463" name="Text Box 15">
            <a:extLst>
              <a:ext uri="{FF2B5EF4-FFF2-40B4-BE49-F238E27FC236}">
                <a16:creationId xmlns:a16="http://schemas.microsoft.com/office/drawing/2014/main" id="{07633DD4-CA9F-47BF-9AA8-E080209E2A9E}"/>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88464" name="Text Box 16">
            <a:extLst>
              <a:ext uri="{FF2B5EF4-FFF2-40B4-BE49-F238E27FC236}">
                <a16:creationId xmlns:a16="http://schemas.microsoft.com/office/drawing/2014/main" id="{6F936F3F-31E9-4AB3-BB1E-BC9002E71912}"/>
              </a:ext>
            </a:extLst>
          </p:cNvPr>
          <p:cNvSpPr txBox="1">
            <a:spLocks noChangeArrowheads="1"/>
          </p:cNvSpPr>
          <p:nvPr/>
        </p:nvSpPr>
        <p:spPr bwMode="auto">
          <a:xfrm>
            <a:off x="3311525" y="5238750"/>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88465" name="Line 17">
            <a:extLst>
              <a:ext uri="{FF2B5EF4-FFF2-40B4-BE49-F238E27FC236}">
                <a16:creationId xmlns:a16="http://schemas.microsoft.com/office/drawing/2014/main" id="{E6274CD5-3097-479C-83CF-867034A0BA23}"/>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466" name="Text Box 18">
            <a:extLst>
              <a:ext uri="{FF2B5EF4-FFF2-40B4-BE49-F238E27FC236}">
                <a16:creationId xmlns:a16="http://schemas.microsoft.com/office/drawing/2014/main" id="{33792253-6BE3-4F31-B86E-30149C464EE6}"/>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pic>
        <p:nvPicPr>
          <p:cNvPr id="488470" name="Picture 22">
            <a:extLst>
              <a:ext uri="{FF2B5EF4-FFF2-40B4-BE49-F238E27FC236}">
                <a16:creationId xmlns:a16="http://schemas.microsoft.com/office/drawing/2014/main" id="{8CFFF499-B1C2-4284-B312-EAE0EE6952F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8471" name="Picture 23">
            <a:extLst>
              <a:ext uri="{FF2B5EF4-FFF2-40B4-BE49-F238E27FC236}">
                <a16:creationId xmlns:a16="http://schemas.microsoft.com/office/drawing/2014/main" id="{C9D3B692-A880-4A31-8961-773C7B66E63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8474" name="Line 26">
            <a:extLst>
              <a:ext uri="{FF2B5EF4-FFF2-40B4-BE49-F238E27FC236}">
                <a16:creationId xmlns:a16="http://schemas.microsoft.com/office/drawing/2014/main" id="{D41F3584-58CA-4EDC-B58E-9F2E29251691}"/>
              </a:ext>
            </a:extLst>
          </p:cNvPr>
          <p:cNvSpPr>
            <a:spLocks noChangeShapeType="1"/>
          </p:cNvSpPr>
          <p:nvPr/>
        </p:nvSpPr>
        <p:spPr bwMode="auto">
          <a:xfrm flipH="1">
            <a:off x="3851275" y="5702300"/>
            <a:ext cx="2430463"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475" name="Line 27">
            <a:extLst>
              <a:ext uri="{FF2B5EF4-FFF2-40B4-BE49-F238E27FC236}">
                <a16:creationId xmlns:a16="http://schemas.microsoft.com/office/drawing/2014/main" id="{FFB73E3B-6822-4853-9117-569CA4038F91}"/>
              </a:ext>
            </a:extLst>
          </p:cNvPr>
          <p:cNvSpPr>
            <a:spLocks noChangeShapeType="1"/>
          </p:cNvSpPr>
          <p:nvPr/>
        </p:nvSpPr>
        <p:spPr bwMode="auto">
          <a:xfrm flipV="1">
            <a:off x="3727450" y="2528888"/>
            <a:ext cx="1293813" cy="29924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476" name="Line 28">
            <a:extLst>
              <a:ext uri="{FF2B5EF4-FFF2-40B4-BE49-F238E27FC236}">
                <a16:creationId xmlns:a16="http://schemas.microsoft.com/office/drawing/2014/main" id="{B629F0AE-B2BF-4617-B01A-FA949EA39D3A}"/>
              </a:ext>
            </a:extLst>
          </p:cNvPr>
          <p:cNvSpPr>
            <a:spLocks noChangeShapeType="1"/>
          </p:cNvSpPr>
          <p:nvPr/>
        </p:nvSpPr>
        <p:spPr bwMode="auto">
          <a:xfrm rot="10800000" flipV="1">
            <a:off x="3600450" y="1989138"/>
            <a:ext cx="1196975" cy="31892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477" name="Line 29">
            <a:extLst>
              <a:ext uri="{FF2B5EF4-FFF2-40B4-BE49-F238E27FC236}">
                <a16:creationId xmlns:a16="http://schemas.microsoft.com/office/drawing/2014/main" id="{6C5F6316-C2E9-45B9-A848-566B7DCD4807}"/>
              </a:ext>
            </a:extLst>
          </p:cNvPr>
          <p:cNvSpPr>
            <a:spLocks noChangeShapeType="1"/>
          </p:cNvSpPr>
          <p:nvPr/>
        </p:nvSpPr>
        <p:spPr bwMode="auto">
          <a:xfrm flipV="1">
            <a:off x="3740150" y="3832225"/>
            <a:ext cx="2713038" cy="177165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478" name="AutoShape 30">
            <a:extLst>
              <a:ext uri="{FF2B5EF4-FFF2-40B4-BE49-F238E27FC236}">
                <a16:creationId xmlns:a16="http://schemas.microsoft.com/office/drawing/2014/main" id="{7E5D0B68-1FD0-4DC7-901F-1D0718D9A83A}"/>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88479" name="AutoShape 31">
            <a:extLst>
              <a:ext uri="{FF2B5EF4-FFF2-40B4-BE49-F238E27FC236}">
                <a16:creationId xmlns:a16="http://schemas.microsoft.com/office/drawing/2014/main" id="{1837E1FE-85A7-445F-B94F-DF01BD5ECAA5}"/>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
        <p:nvSpPr>
          <p:cNvPr id="488482" name="Text Box 34">
            <a:extLst>
              <a:ext uri="{FF2B5EF4-FFF2-40B4-BE49-F238E27FC236}">
                <a16:creationId xmlns:a16="http://schemas.microsoft.com/office/drawing/2014/main" id="{A11C0052-9470-444C-BD4E-38B6E5AC7242}"/>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88483" name="Text Box 35">
            <a:extLst>
              <a:ext uri="{FF2B5EF4-FFF2-40B4-BE49-F238E27FC236}">
                <a16:creationId xmlns:a16="http://schemas.microsoft.com/office/drawing/2014/main" id="{333BF060-557B-44E1-AFE5-3C673A8E9240}"/>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sp>
        <p:nvSpPr>
          <p:cNvPr id="488484" name="AutoShape 36">
            <a:extLst>
              <a:ext uri="{FF2B5EF4-FFF2-40B4-BE49-F238E27FC236}">
                <a16:creationId xmlns:a16="http://schemas.microsoft.com/office/drawing/2014/main" id="{A958AB40-EB30-498E-847B-799C0EC6F6B3}"/>
              </a:ext>
            </a:extLst>
          </p:cNvPr>
          <p:cNvSpPr>
            <a:spLocks noChangeArrowheads="1"/>
          </p:cNvSpPr>
          <p:nvPr/>
        </p:nvSpPr>
        <p:spPr bwMode="auto">
          <a:xfrm>
            <a:off x="3357563" y="553878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grpSp>
        <p:nvGrpSpPr>
          <p:cNvPr id="488487" name="Group 39">
            <a:extLst>
              <a:ext uri="{FF2B5EF4-FFF2-40B4-BE49-F238E27FC236}">
                <a16:creationId xmlns:a16="http://schemas.microsoft.com/office/drawing/2014/main" id="{14511982-B427-4F7B-9D58-78C3F64DC8BC}"/>
              </a:ext>
            </a:extLst>
          </p:cNvPr>
          <p:cNvGrpSpPr>
            <a:grpSpLocks/>
          </p:cNvGrpSpPr>
          <p:nvPr/>
        </p:nvGrpSpPr>
        <p:grpSpPr bwMode="auto">
          <a:xfrm>
            <a:off x="206375" y="998538"/>
            <a:ext cx="1125538" cy="404812"/>
            <a:chOff x="1342" y="1621"/>
            <a:chExt cx="1056" cy="454"/>
          </a:xfrm>
        </p:grpSpPr>
        <p:sp>
          <p:nvSpPr>
            <p:cNvPr id="488488" name="Rectangle 40">
              <a:extLst>
                <a:ext uri="{FF2B5EF4-FFF2-40B4-BE49-F238E27FC236}">
                  <a16:creationId xmlns:a16="http://schemas.microsoft.com/office/drawing/2014/main" id="{22DAAE8A-5874-4F72-9EEE-B98FB96024A9}"/>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88489" name="Rectangle 41">
              <a:extLst>
                <a:ext uri="{FF2B5EF4-FFF2-40B4-BE49-F238E27FC236}">
                  <a16:creationId xmlns:a16="http://schemas.microsoft.com/office/drawing/2014/main" id="{45128E9A-380F-4785-BF83-86D033927FBC}"/>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8490" name="Group 42">
            <a:extLst>
              <a:ext uri="{FF2B5EF4-FFF2-40B4-BE49-F238E27FC236}">
                <a16:creationId xmlns:a16="http://schemas.microsoft.com/office/drawing/2014/main" id="{0DF4E56E-C54D-4869-A423-66285D463569}"/>
              </a:ext>
            </a:extLst>
          </p:cNvPr>
          <p:cNvGrpSpPr>
            <a:grpSpLocks/>
          </p:cNvGrpSpPr>
          <p:nvPr/>
        </p:nvGrpSpPr>
        <p:grpSpPr bwMode="auto">
          <a:xfrm>
            <a:off x="6056313" y="2528888"/>
            <a:ext cx="990600" cy="404812"/>
            <a:chOff x="1342" y="1621"/>
            <a:chExt cx="1056" cy="454"/>
          </a:xfrm>
        </p:grpSpPr>
        <p:sp>
          <p:nvSpPr>
            <p:cNvPr id="488491" name="Rectangle 43">
              <a:extLst>
                <a:ext uri="{FF2B5EF4-FFF2-40B4-BE49-F238E27FC236}">
                  <a16:creationId xmlns:a16="http://schemas.microsoft.com/office/drawing/2014/main" id="{4616BC12-5FC8-418A-B46D-80CFBB08C9F7}"/>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88492" name="Rectangle 44">
              <a:extLst>
                <a:ext uri="{FF2B5EF4-FFF2-40B4-BE49-F238E27FC236}">
                  <a16:creationId xmlns:a16="http://schemas.microsoft.com/office/drawing/2014/main" id="{0F7E4E0B-F187-41A7-98BF-A0DE97B7ECBF}"/>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8493" name="Group 45">
            <a:extLst>
              <a:ext uri="{FF2B5EF4-FFF2-40B4-BE49-F238E27FC236}">
                <a16:creationId xmlns:a16="http://schemas.microsoft.com/office/drawing/2014/main" id="{01F54193-297E-4F58-8578-0330892B5E3E}"/>
              </a:ext>
            </a:extLst>
          </p:cNvPr>
          <p:cNvGrpSpPr>
            <a:grpSpLocks/>
          </p:cNvGrpSpPr>
          <p:nvPr/>
        </p:nvGrpSpPr>
        <p:grpSpPr bwMode="auto">
          <a:xfrm>
            <a:off x="7991475" y="3833813"/>
            <a:ext cx="990600" cy="404812"/>
            <a:chOff x="1342" y="1621"/>
            <a:chExt cx="1056" cy="454"/>
          </a:xfrm>
        </p:grpSpPr>
        <p:sp>
          <p:nvSpPr>
            <p:cNvPr id="488494" name="Rectangle 46">
              <a:extLst>
                <a:ext uri="{FF2B5EF4-FFF2-40B4-BE49-F238E27FC236}">
                  <a16:creationId xmlns:a16="http://schemas.microsoft.com/office/drawing/2014/main" id="{55EF3ABC-9CA7-419F-8F24-A27D1A4A406D}"/>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88495" name="Rectangle 47">
              <a:extLst>
                <a:ext uri="{FF2B5EF4-FFF2-40B4-BE49-F238E27FC236}">
                  <a16:creationId xmlns:a16="http://schemas.microsoft.com/office/drawing/2014/main" id="{91603304-749B-4177-92B3-C5CA5FA1D688}"/>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8496" name="Group 48">
            <a:extLst>
              <a:ext uri="{FF2B5EF4-FFF2-40B4-BE49-F238E27FC236}">
                <a16:creationId xmlns:a16="http://schemas.microsoft.com/office/drawing/2014/main" id="{EF8F7CDC-7D57-4937-A755-C677F2F1F43D}"/>
              </a:ext>
            </a:extLst>
          </p:cNvPr>
          <p:cNvGrpSpPr>
            <a:grpSpLocks/>
          </p:cNvGrpSpPr>
          <p:nvPr/>
        </p:nvGrpSpPr>
        <p:grpSpPr bwMode="auto">
          <a:xfrm>
            <a:off x="7002463" y="5903913"/>
            <a:ext cx="1574800" cy="819150"/>
            <a:chOff x="1342" y="1621"/>
            <a:chExt cx="1056" cy="454"/>
          </a:xfrm>
        </p:grpSpPr>
        <p:sp>
          <p:nvSpPr>
            <p:cNvPr id="488497" name="Rectangle 49">
              <a:extLst>
                <a:ext uri="{FF2B5EF4-FFF2-40B4-BE49-F238E27FC236}">
                  <a16:creationId xmlns:a16="http://schemas.microsoft.com/office/drawing/2014/main" id="{8BAC46F9-BC57-4B78-8ADC-FF6A7DBDCD4A}"/>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88498" name="Rectangle 50">
              <a:extLst>
                <a:ext uri="{FF2B5EF4-FFF2-40B4-BE49-F238E27FC236}">
                  <a16:creationId xmlns:a16="http://schemas.microsoft.com/office/drawing/2014/main" id="{FD1E66BC-D9C7-4F84-B7A8-A076728483D7}"/>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8499" name="Line 51">
            <a:extLst>
              <a:ext uri="{FF2B5EF4-FFF2-40B4-BE49-F238E27FC236}">
                <a16:creationId xmlns:a16="http://schemas.microsoft.com/office/drawing/2014/main" id="{EDE76FF3-19B8-404F-A11C-58D4C3BE7AE1}"/>
              </a:ext>
            </a:extLst>
          </p:cNvPr>
          <p:cNvSpPr>
            <a:spLocks noChangeShapeType="1"/>
          </p:cNvSpPr>
          <p:nvPr/>
        </p:nvSpPr>
        <p:spPr bwMode="auto">
          <a:xfrm flipH="1" flipV="1">
            <a:off x="1285875" y="2528888"/>
            <a:ext cx="2017713" cy="29464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88500" name="Group 52">
            <a:extLst>
              <a:ext uri="{FF2B5EF4-FFF2-40B4-BE49-F238E27FC236}">
                <a16:creationId xmlns:a16="http://schemas.microsoft.com/office/drawing/2014/main" id="{B4297AAC-0F4F-4211-B2FB-30D86A978370}"/>
              </a:ext>
            </a:extLst>
          </p:cNvPr>
          <p:cNvGrpSpPr>
            <a:grpSpLocks/>
          </p:cNvGrpSpPr>
          <p:nvPr/>
        </p:nvGrpSpPr>
        <p:grpSpPr bwMode="auto">
          <a:xfrm>
            <a:off x="2528888" y="3562350"/>
            <a:ext cx="1233487" cy="541338"/>
            <a:chOff x="1342" y="1621"/>
            <a:chExt cx="1056" cy="454"/>
          </a:xfrm>
        </p:grpSpPr>
        <p:sp>
          <p:nvSpPr>
            <p:cNvPr id="488501" name="Rectangle 53">
              <a:extLst>
                <a:ext uri="{FF2B5EF4-FFF2-40B4-BE49-F238E27FC236}">
                  <a16:creationId xmlns:a16="http://schemas.microsoft.com/office/drawing/2014/main" id="{4450AEE0-404F-4342-A49C-472D9280101B}"/>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88502" name="Rectangle 54">
              <a:extLst>
                <a:ext uri="{FF2B5EF4-FFF2-40B4-BE49-F238E27FC236}">
                  <a16:creationId xmlns:a16="http://schemas.microsoft.com/office/drawing/2014/main" id="{FBEF9360-7ABE-4659-9810-FAA8F417CD1D}"/>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8503" name="AutoShape 55">
            <a:extLst>
              <a:ext uri="{FF2B5EF4-FFF2-40B4-BE49-F238E27FC236}">
                <a16:creationId xmlns:a16="http://schemas.microsoft.com/office/drawing/2014/main" id="{F4C1BE61-8404-45A5-B76F-F860563FE9C0}"/>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88504" name="AutoShape 56">
            <a:extLst>
              <a:ext uri="{FF2B5EF4-FFF2-40B4-BE49-F238E27FC236}">
                <a16:creationId xmlns:a16="http://schemas.microsoft.com/office/drawing/2014/main" id="{B5C3D441-B510-4E27-80E2-E2D5A9ED186D}"/>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88505" name="AutoShape 57">
            <a:extLst>
              <a:ext uri="{FF2B5EF4-FFF2-40B4-BE49-F238E27FC236}">
                <a16:creationId xmlns:a16="http://schemas.microsoft.com/office/drawing/2014/main" id="{DC225FFA-474F-425D-8A0A-D431337A1C91}"/>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88506" name="AutoShape 58">
            <a:extLst>
              <a:ext uri="{FF2B5EF4-FFF2-40B4-BE49-F238E27FC236}">
                <a16:creationId xmlns:a16="http://schemas.microsoft.com/office/drawing/2014/main" id="{F37E8FED-9328-4FFA-80E7-F9A5CCA10D15}"/>
              </a:ext>
            </a:extLst>
          </p:cNvPr>
          <p:cNvSpPr>
            <a:spLocks noChangeArrowheads="1"/>
          </p:cNvSpPr>
          <p:nvPr/>
        </p:nvSpPr>
        <p:spPr bwMode="auto">
          <a:xfrm>
            <a:off x="3355975" y="518477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88510" name="Text Box 62">
            <a:extLst>
              <a:ext uri="{FF2B5EF4-FFF2-40B4-BE49-F238E27FC236}">
                <a16:creationId xmlns:a16="http://schemas.microsoft.com/office/drawing/2014/main" id="{459937B6-C3E7-4707-B9D7-E336A925BD08}"/>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88520" name="AutoShape 72">
            <a:extLst>
              <a:ext uri="{FF2B5EF4-FFF2-40B4-BE49-F238E27FC236}">
                <a16:creationId xmlns:a16="http://schemas.microsoft.com/office/drawing/2014/main" id="{C44A3ED5-4E3B-469F-AF62-1318D3765F23}"/>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21" name="Line 73">
            <a:extLst>
              <a:ext uri="{FF2B5EF4-FFF2-40B4-BE49-F238E27FC236}">
                <a16:creationId xmlns:a16="http://schemas.microsoft.com/office/drawing/2014/main" id="{ECB9C845-8EF1-417D-B562-DEAF852A099E}"/>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88522" name="Group 74">
            <a:extLst>
              <a:ext uri="{FF2B5EF4-FFF2-40B4-BE49-F238E27FC236}">
                <a16:creationId xmlns:a16="http://schemas.microsoft.com/office/drawing/2014/main" id="{B9855C55-175D-4EE4-A56B-74379C1AA3C9}"/>
              </a:ext>
            </a:extLst>
          </p:cNvPr>
          <p:cNvGrpSpPr>
            <a:grpSpLocks/>
          </p:cNvGrpSpPr>
          <p:nvPr/>
        </p:nvGrpSpPr>
        <p:grpSpPr bwMode="auto">
          <a:xfrm>
            <a:off x="7335838" y="2120900"/>
            <a:ext cx="1511300" cy="768350"/>
            <a:chOff x="1342" y="1621"/>
            <a:chExt cx="1056" cy="454"/>
          </a:xfrm>
        </p:grpSpPr>
        <p:sp>
          <p:nvSpPr>
            <p:cNvPr id="488523" name="Rectangle 75">
              <a:extLst>
                <a:ext uri="{FF2B5EF4-FFF2-40B4-BE49-F238E27FC236}">
                  <a16:creationId xmlns:a16="http://schemas.microsoft.com/office/drawing/2014/main" id="{2ADD5B58-15AE-450D-8832-B2A0C3FB4626}"/>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88524" name="Rectangle 76">
              <a:extLst>
                <a:ext uri="{FF2B5EF4-FFF2-40B4-BE49-F238E27FC236}">
                  <a16:creationId xmlns:a16="http://schemas.microsoft.com/office/drawing/2014/main" id="{B52ED537-7B8A-41AD-ABC3-66DAAD9EF1C4}"/>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8525" name="Oval 77">
            <a:extLst>
              <a:ext uri="{FF2B5EF4-FFF2-40B4-BE49-F238E27FC236}">
                <a16:creationId xmlns:a16="http://schemas.microsoft.com/office/drawing/2014/main" id="{297CA4A9-75F9-4539-8F84-D3C652906485}"/>
              </a:ext>
            </a:extLst>
          </p:cNvPr>
          <p:cNvSpPr>
            <a:spLocks noChangeArrowheads="1"/>
          </p:cNvSpPr>
          <p:nvPr/>
        </p:nvSpPr>
        <p:spPr bwMode="auto">
          <a:xfrm>
            <a:off x="4291013" y="5094288"/>
            <a:ext cx="1450975" cy="825500"/>
          </a:xfrm>
          <a:prstGeom prst="ellipse">
            <a:avLst/>
          </a:prstGeom>
          <a:noFill/>
          <a:ln w="38100">
            <a:solidFill>
              <a:srgbClr val="99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26" name="Text Box 78">
            <a:extLst>
              <a:ext uri="{FF2B5EF4-FFF2-40B4-BE49-F238E27FC236}">
                <a16:creationId xmlns:a16="http://schemas.microsoft.com/office/drawing/2014/main" id="{1954093F-3E06-4D43-B781-0F3534AFC720}"/>
              </a:ext>
            </a:extLst>
          </p:cNvPr>
          <p:cNvSpPr txBox="1">
            <a:spLocks noChangeArrowheads="1"/>
          </p:cNvSpPr>
          <p:nvPr/>
        </p:nvSpPr>
        <p:spPr bwMode="auto">
          <a:xfrm>
            <a:off x="4527550" y="5273675"/>
            <a:ext cx="10366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b="1">
                <a:solidFill>
                  <a:srgbClr val="C80000"/>
                </a:solidFill>
                <a:sym typeface="Symbol" panose="05050102010706020507" pitchFamily="18" charset="2"/>
              </a:rPr>
              <a:t></a:t>
            </a:r>
            <a:r>
              <a:rPr lang="en-AU" altLang="fr-FR"/>
              <a:t> </a:t>
            </a:r>
            <a:r>
              <a:rPr lang="en-AU" altLang="fr-FR" sz="2000">
                <a:solidFill>
                  <a:schemeClr val="accent2"/>
                </a:solidFill>
                <a:effectLst>
                  <a:outerShdw blurRad="38100" dist="38100" dir="2700000" algn="tl">
                    <a:srgbClr val="C0C0C0"/>
                  </a:outerShdw>
                </a:effectLst>
              </a:rPr>
              <a:t>LCAT</a:t>
            </a:r>
          </a:p>
        </p:txBody>
      </p:sp>
      <p:grpSp>
        <p:nvGrpSpPr>
          <p:cNvPr id="488527" name="Group 79">
            <a:extLst>
              <a:ext uri="{FF2B5EF4-FFF2-40B4-BE49-F238E27FC236}">
                <a16:creationId xmlns:a16="http://schemas.microsoft.com/office/drawing/2014/main" id="{74532BD0-5812-4EF4-8313-78EB03D5AA88}"/>
              </a:ext>
            </a:extLst>
          </p:cNvPr>
          <p:cNvGrpSpPr>
            <a:grpSpLocks/>
          </p:cNvGrpSpPr>
          <p:nvPr/>
        </p:nvGrpSpPr>
        <p:grpSpPr bwMode="auto">
          <a:xfrm>
            <a:off x="3941763" y="6129338"/>
            <a:ext cx="1079500" cy="404812"/>
            <a:chOff x="1342" y="1621"/>
            <a:chExt cx="1056" cy="454"/>
          </a:xfrm>
        </p:grpSpPr>
        <p:sp>
          <p:nvSpPr>
            <p:cNvPr id="488528" name="Rectangle 80">
              <a:extLst>
                <a:ext uri="{FF2B5EF4-FFF2-40B4-BE49-F238E27FC236}">
                  <a16:creationId xmlns:a16="http://schemas.microsoft.com/office/drawing/2014/main" id="{4B2DEF32-96E8-49F8-BEAA-AC60D7ADAEAE}"/>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AU" altLang="fr-FR" b="1">
                  <a:solidFill>
                    <a:srgbClr val="C80000"/>
                  </a:solidFill>
                  <a:sym typeface="Symbol" panose="05050102010706020507" pitchFamily="18" charset="2"/>
                </a:rPr>
                <a:t></a:t>
              </a:r>
              <a:r>
                <a:rPr lang="en-AU" altLang="fr-FR"/>
                <a:t> </a:t>
              </a:r>
              <a:r>
                <a:rPr lang="fr-CA" altLang="fr-FR" sz="2000" b="1"/>
                <a:t>HDL</a:t>
              </a:r>
            </a:p>
          </p:txBody>
        </p:sp>
        <p:sp>
          <p:nvSpPr>
            <p:cNvPr id="488529" name="Rectangle 81">
              <a:extLst>
                <a:ext uri="{FF2B5EF4-FFF2-40B4-BE49-F238E27FC236}">
                  <a16:creationId xmlns:a16="http://schemas.microsoft.com/office/drawing/2014/main" id="{0DA6C7A2-EEF7-4563-9B5B-1094D3C1F7DC}"/>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8530" name="Line 82">
            <a:extLst>
              <a:ext uri="{FF2B5EF4-FFF2-40B4-BE49-F238E27FC236}">
                <a16:creationId xmlns:a16="http://schemas.microsoft.com/office/drawing/2014/main" id="{C7D83734-157E-469B-A585-80142D592CB2}"/>
              </a:ext>
            </a:extLst>
          </p:cNvPr>
          <p:cNvSpPr>
            <a:spLocks noChangeShapeType="1"/>
          </p:cNvSpPr>
          <p:nvPr/>
        </p:nvSpPr>
        <p:spPr bwMode="auto">
          <a:xfrm flipV="1">
            <a:off x="1195388" y="1989138"/>
            <a:ext cx="1587" cy="2365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31" name="Line 83">
            <a:extLst>
              <a:ext uri="{FF2B5EF4-FFF2-40B4-BE49-F238E27FC236}">
                <a16:creationId xmlns:a16="http://schemas.microsoft.com/office/drawing/2014/main" id="{E9F65C66-ABF0-4C7D-9BB0-17261D1F5DE4}"/>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33" name="Line 85">
            <a:extLst>
              <a:ext uri="{FF2B5EF4-FFF2-40B4-BE49-F238E27FC236}">
                <a16:creationId xmlns:a16="http://schemas.microsoft.com/office/drawing/2014/main" id="{2C4926B8-AB7B-4354-AE54-7B7BF6976CE4}"/>
              </a:ext>
            </a:extLst>
          </p:cNvPr>
          <p:cNvSpPr>
            <a:spLocks noChangeShapeType="1"/>
          </p:cNvSpPr>
          <p:nvPr/>
        </p:nvSpPr>
        <p:spPr bwMode="auto">
          <a:xfrm>
            <a:off x="2824163" y="2046288"/>
            <a:ext cx="1568450" cy="0"/>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37" name="Line 89">
            <a:extLst>
              <a:ext uri="{FF2B5EF4-FFF2-40B4-BE49-F238E27FC236}">
                <a16:creationId xmlns:a16="http://schemas.microsoft.com/office/drawing/2014/main" id="{096A8060-E7CD-42E6-A2C3-C176F0F200DF}"/>
              </a:ext>
            </a:extLst>
          </p:cNvPr>
          <p:cNvSpPr>
            <a:spLocks noChangeShapeType="1"/>
          </p:cNvSpPr>
          <p:nvPr/>
        </p:nvSpPr>
        <p:spPr bwMode="auto">
          <a:xfrm flipH="1" flipV="1">
            <a:off x="2411413" y="2484438"/>
            <a:ext cx="450850" cy="314325"/>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38" name="Line 90">
            <a:extLst>
              <a:ext uri="{FF2B5EF4-FFF2-40B4-BE49-F238E27FC236}">
                <a16:creationId xmlns:a16="http://schemas.microsoft.com/office/drawing/2014/main" id="{1CDB1D0E-02AD-4DF7-B9B0-2EE7384F70FC}"/>
              </a:ext>
            </a:extLst>
          </p:cNvPr>
          <p:cNvSpPr>
            <a:spLocks noChangeShapeType="1"/>
          </p:cNvSpPr>
          <p:nvPr/>
        </p:nvSpPr>
        <p:spPr bwMode="auto">
          <a:xfrm flipH="1" flipV="1">
            <a:off x="3128963" y="3138488"/>
            <a:ext cx="9525" cy="331787"/>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40" name="Line 92">
            <a:extLst>
              <a:ext uri="{FF2B5EF4-FFF2-40B4-BE49-F238E27FC236}">
                <a16:creationId xmlns:a16="http://schemas.microsoft.com/office/drawing/2014/main" id="{EBCDD425-EE3C-49A6-A345-AB52A149349A}"/>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41" name="Text Box 93">
            <a:extLst>
              <a:ext uri="{FF2B5EF4-FFF2-40B4-BE49-F238E27FC236}">
                <a16:creationId xmlns:a16="http://schemas.microsoft.com/office/drawing/2014/main" id="{E24A2A56-DDD5-4281-BA21-AC1CEA637805}"/>
              </a:ext>
            </a:extLst>
          </p:cNvPr>
          <p:cNvSpPr txBox="1">
            <a:spLocks noChangeArrowheads="1"/>
          </p:cNvSpPr>
          <p:nvPr/>
        </p:nvSpPr>
        <p:spPr bwMode="auto">
          <a:xfrm>
            <a:off x="2457450" y="2768600"/>
            <a:ext cx="977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b="1">
                <a:solidFill>
                  <a:srgbClr val="C80000"/>
                </a:solidFill>
                <a:sym typeface="Symbol" panose="05050102010706020507" pitchFamily="18" charset="2"/>
              </a:rPr>
              <a:t></a:t>
            </a:r>
            <a:r>
              <a:rPr lang="en-AU" altLang="fr-FR"/>
              <a:t> </a:t>
            </a:r>
            <a:r>
              <a:rPr lang="en-AU" altLang="fr-FR" sz="2400" b="1">
                <a:solidFill>
                  <a:srgbClr val="4D4D4D"/>
                </a:solidFill>
              </a:rPr>
              <a:t>FFA</a:t>
            </a:r>
          </a:p>
        </p:txBody>
      </p:sp>
      <p:grpSp>
        <p:nvGrpSpPr>
          <p:cNvPr id="488542" name="Group 94">
            <a:extLst>
              <a:ext uri="{FF2B5EF4-FFF2-40B4-BE49-F238E27FC236}">
                <a16:creationId xmlns:a16="http://schemas.microsoft.com/office/drawing/2014/main" id="{2E2C8847-067C-497C-8F36-2859B76255D0}"/>
              </a:ext>
            </a:extLst>
          </p:cNvPr>
          <p:cNvGrpSpPr>
            <a:grpSpLocks/>
          </p:cNvGrpSpPr>
          <p:nvPr/>
        </p:nvGrpSpPr>
        <p:grpSpPr bwMode="auto">
          <a:xfrm>
            <a:off x="4525963" y="954088"/>
            <a:ext cx="1125537" cy="404812"/>
            <a:chOff x="1342" y="1621"/>
            <a:chExt cx="1056" cy="454"/>
          </a:xfrm>
        </p:grpSpPr>
        <p:sp>
          <p:nvSpPr>
            <p:cNvPr id="488543" name="Rectangle 95">
              <a:extLst>
                <a:ext uri="{FF2B5EF4-FFF2-40B4-BE49-F238E27FC236}">
                  <a16:creationId xmlns:a16="http://schemas.microsoft.com/office/drawing/2014/main" id="{B86933DB-C9E0-4EDB-AA48-0F6E89AE40D7}"/>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AU" altLang="fr-FR" b="1">
                  <a:solidFill>
                    <a:srgbClr val="C80000"/>
                  </a:solidFill>
                  <a:sym typeface="Symbol" panose="05050102010706020507" pitchFamily="18" charset="2"/>
                </a:rPr>
                <a:t></a:t>
              </a:r>
              <a:r>
                <a:rPr lang="fr-CA" altLang="fr-FR">
                  <a:sym typeface="Symbol" panose="05050102010706020507" pitchFamily="18" charset="2"/>
                </a:rPr>
                <a:t> </a:t>
              </a:r>
              <a:r>
                <a:rPr lang="fr-CA" altLang="fr-FR" sz="2000" b="1">
                  <a:sym typeface="Symbol" panose="05050102010706020507" pitchFamily="18" charset="2"/>
                </a:rPr>
                <a:t>VLDL</a:t>
              </a:r>
            </a:p>
          </p:txBody>
        </p:sp>
        <p:sp>
          <p:nvSpPr>
            <p:cNvPr id="488544" name="Rectangle 96">
              <a:extLst>
                <a:ext uri="{FF2B5EF4-FFF2-40B4-BE49-F238E27FC236}">
                  <a16:creationId xmlns:a16="http://schemas.microsoft.com/office/drawing/2014/main" id="{3368367F-922F-4F92-A200-3E43E91CC8ED}"/>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8545" name="Text Box 97">
            <a:extLst>
              <a:ext uri="{FF2B5EF4-FFF2-40B4-BE49-F238E27FC236}">
                <a16:creationId xmlns:a16="http://schemas.microsoft.com/office/drawing/2014/main" id="{D46D4B50-40BB-488D-93DD-759C6EDCFBB2}"/>
              </a:ext>
            </a:extLst>
          </p:cNvPr>
          <p:cNvSpPr txBox="1">
            <a:spLocks noChangeArrowheads="1"/>
          </p:cNvSpPr>
          <p:nvPr/>
        </p:nvSpPr>
        <p:spPr bwMode="auto">
          <a:xfrm>
            <a:off x="6224588" y="1223963"/>
            <a:ext cx="91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rgbClr val="CC6600"/>
                </a:solidFill>
                <a:effectLst>
                  <a:outerShdw blurRad="38100" dist="38100" dir="2700000" algn="tl">
                    <a:srgbClr val="C0C0C0"/>
                  </a:outerShdw>
                </a:effectLst>
              </a:rPr>
              <a:t> </a:t>
            </a:r>
            <a:r>
              <a:rPr lang="en-AU" altLang="fr-FR" b="1">
                <a:solidFill>
                  <a:srgbClr val="C80000"/>
                </a:solidFill>
                <a:sym typeface="Symbol" panose="05050102010706020507" pitchFamily="18" charset="2"/>
              </a:rPr>
              <a:t></a:t>
            </a:r>
            <a:r>
              <a:rPr lang="en-AU" altLang="fr-FR" sz="2000">
                <a:solidFill>
                  <a:srgbClr val="CC6600"/>
                </a:solidFill>
                <a:effectLst>
                  <a:outerShdw blurRad="38100" dist="38100" dir="2700000" algn="tl">
                    <a:srgbClr val="C0C0C0"/>
                  </a:outerShdw>
                </a:effectLst>
              </a:rPr>
              <a:t> </a:t>
            </a:r>
            <a:r>
              <a:rPr lang="en-AU" altLang="fr-FR" sz="2000">
                <a:solidFill>
                  <a:schemeClr val="accent2"/>
                </a:solidFill>
                <a:effectLst>
                  <a:outerShdw blurRad="38100" dist="38100" dir="2700000" algn="tl">
                    <a:srgbClr val="C0C0C0"/>
                  </a:outerShdw>
                </a:effectLst>
              </a:rPr>
              <a:t>LPL</a:t>
            </a:r>
          </a:p>
        </p:txBody>
      </p:sp>
      <p:sp>
        <p:nvSpPr>
          <p:cNvPr id="488546" name="Text Box 98">
            <a:extLst>
              <a:ext uri="{FF2B5EF4-FFF2-40B4-BE49-F238E27FC236}">
                <a16:creationId xmlns:a16="http://schemas.microsoft.com/office/drawing/2014/main" id="{2468989B-3C6F-47A1-8EC9-EFC83CACDEE2}"/>
              </a:ext>
            </a:extLst>
          </p:cNvPr>
          <p:cNvSpPr txBox="1">
            <a:spLocks noChangeArrowheads="1"/>
          </p:cNvSpPr>
          <p:nvPr/>
        </p:nvSpPr>
        <p:spPr bwMode="auto">
          <a:xfrm>
            <a:off x="4157663" y="4419600"/>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CETP</a:t>
            </a:r>
          </a:p>
        </p:txBody>
      </p:sp>
      <p:sp>
        <p:nvSpPr>
          <p:cNvPr id="488547" name="Line 99">
            <a:extLst>
              <a:ext uri="{FF2B5EF4-FFF2-40B4-BE49-F238E27FC236}">
                <a16:creationId xmlns:a16="http://schemas.microsoft.com/office/drawing/2014/main" id="{8C01CEDD-42C8-4BF7-AECD-B6710830AB9A}"/>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48" name="Line 100">
            <a:extLst>
              <a:ext uri="{FF2B5EF4-FFF2-40B4-BE49-F238E27FC236}">
                <a16:creationId xmlns:a16="http://schemas.microsoft.com/office/drawing/2014/main" id="{BFED6C16-DD48-42D0-84BB-C3072C4D1C1F}"/>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52" name="Text Box 104">
            <a:extLst>
              <a:ext uri="{FF2B5EF4-FFF2-40B4-BE49-F238E27FC236}">
                <a16:creationId xmlns:a16="http://schemas.microsoft.com/office/drawing/2014/main" id="{F31A10E3-A153-40F8-9E64-78DE2FBBE179}"/>
              </a:ext>
            </a:extLst>
          </p:cNvPr>
          <p:cNvSpPr txBox="1">
            <a:spLocks noChangeArrowheads="1"/>
          </p:cNvSpPr>
          <p:nvPr/>
        </p:nvSpPr>
        <p:spPr bwMode="auto">
          <a:xfrm>
            <a:off x="825500" y="3659188"/>
            <a:ext cx="685800" cy="3365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fr-FR" sz="1600"/>
              <a:t>Bile</a:t>
            </a:r>
            <a:endParaRPr lang="en-AU" altLang="fr-FR" sz="1600">
              <a:effectLst>
                <a:outerShdw blurRad="38100" dist="38100" dir="2700000" algn="tl">
                  <a:srgbClr val="C0C0C0"/>
                </a:outerShdw>
              </a:effectLst>
            </a:endParaRPr>
          </a:p>
        </p:txBody>
      </p:sp>
      <p:sp>
        <p:nvSpPr>
          <p:cNvPr id="488553" name="Line 105">
            <a:extLst>
              <a:ext uri="{FF2B5EF4-FFF2-40B4-BE49-F238E27FC236}">
                <a16:creationId xmlns:a16="http://schemas.microsoft.com/office/drawing/2014/main" id="{4AE1B77B-5A8F-464D-A7CE-956F04362C2B}"/>
              </a:ext>
            </a:extLst>
          </p:cNvPr>
          <p:cNvSpPr>
            <a:spLocks noChangeShapeType="1"/>
          </p:cNvSpPr>
          <p:nvPr/>
        </p:nvSpPr>
        <p:spPr bwMode="auto">
          <a:xfrm flipH="1">
            <a:off x="1187450" y="3254375"/>
            <a:ext cx="3175" cy="40481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54" name="Line 106">
            <a:extLst>
              <a:ext uri="{FF2B5EF4-FFF2-40B4-BE49-F238E27FC236}">
                <a16:creationId xmlns:a16="http://schemas.microsoft.com/office/drawing/2014/main" id="{61974AA1-A168-4963-8232-4F528917075C}"/>
              </a:ext>
            </a:extLst>
          </p:cNvPr>
          <p:cNvSpPr>
            <a:spLocks noChangeShapeType="1"/>
          </p:cNvSpPr>
          <p:nvPr/>
        </p:nvSpPr>
        <p:spPr bwMode="auto">
          <a:xfrm>
            <a:off x="1185863" y="2709863"/>
            <a:ext cx="0" cy="26987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488555" name="Text Box 107">
            <a:extLst>
              <a:ext uri="{FF2B5EF4-FFF2-40B4-BE49-F238E27FC236}">
                <a16:creationId xmlns:a16="http://schemas.microsoft.com/office/drawing/2014/main" id="{A29E51C7-71F4-445D-9524-4FC84AD3EBD2}"/>
              </a:ext>
            </a:extLst>
          </p:cNvPr>
          <p:cNvSpPr txBox="1">
            <a:spLocks noChangeArrowheads="1"/>
          </p:cNvSpPr>
          <p:nvPr/>
        </p:nvSpPr>
        <p:spPr bwMode="auto">
          <a:xfrm>
            <a:off x="958850" y="2941638"/>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88556" name="Line 108">
            <a:extLst>
              <a:ext uri="{FF2B5EF4-FFF2-40B4-BE49-F238E27FC236}">
                <a16:creationId xmlns:a16="http://schemas.microsoft.com/office/drawing/2014/main" id="{7BBF21BD-4FB2-48BF-BCDE-3C90C5A7BE6F}"/>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57" name="Text Box 109">
            <a:extLst>
              <a:ext uri="{FF2B5EF4-FFF2-40B4-BE49-F238E27FC236}">
                <a16:creationId xmlns:a16="http://schemas.microsoft.com/office/drawing/2014/main" id="{A7D87C1D-5FF1-4816-A875-6248E146E051}"/>
              </a:ext>
            </a:extLst>
          </p:cNvPr>
          <p:cNvSpPr txBox="1">
            <a:spLocks noChangeArrowheads="1"/>
          </p:cNvSpPr>
          <p:nvPr/>
        </p:nvSpPr>
        <p:spPr bwMode="auto">
          <a:xfrm>
            <a:off x="115888" y="4373563"/>
            <a:ext cx="1935162" cy="14732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CETP:	cholesteryl ester transfer protein</a:t>
            </a:r>
          </a:p>
          <a:p>
            <a:r>
              <a:rPr lang="fr-CA" altLang="fr-FR" sz="1000"/>
              <a:t>FC: 	free cholesterol</a:t>
            </a:r>
          </a:p>
          <a:p>
            <a:r>
              <a:rPr lang="fr-CA" altLang="fr-FR" sz="1000"/>
              <a:t>FFA: 	free fatty acids</a:t>
            </a:r>
          </a:p>
          <a:p>
            <a:r>
              <a:rPr lang="fr-CA" altLang="fr-FR" sz="1000"/>
              <a:t>LCAT:	lecithin cholesterol acytransferase </a:t>
            </a:r>
          </a:p>
          <a:p>
            <a:r>
              <a:rPr lang="fr-CA" altLang="fr-FR" sz="1000"/>
              <a:t>LPL: 	lipoprotein lipase</a:t>
            </a:r>
          </a:p>
          <a:p>
            <a:r>
              <a:rPr lang="fr-CA" altLang="fr-FR" sz="1000"/>
              <a:t>TG: 	triglycerides</a:t>
            </a:r>
          </a:p>
        </p:txBody>
      </p:sp>
      <p:sp>
        <p:nvSpPr>
          <p:cNvPr id="488558" name="Line 110">
            <a:extLst>
              <a:ext uri="{FF2B5EF4-FFF2-40B4-BE49-F238E27FC236}">
                <a16:creationId xmlns:a16="http://schemas.microsoft.com/office/drawing/2014/main" id="{F49D8B41-1588-4EB1-AB31-1E32E92B2DD2}"/>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8559" name="AutoShape 111">
            <a:extLst>
              <a:ext uri="{FF2B5EF4-FFF2-40B4-BE49-F238E27FC236}">
                <a16:creationId xmlns:a16="http://schemas.microsoft.com/office/drawing/2014/main" id="{72F2F3AD-1161-4C17-A17C-F7192C6AFBC3}"/>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88560" name="AutoShape 112">
            <a:extLst>
              <a:ext uri="{FF2B5EF4-FFF2-40B4-BE49-F238E27FC236}">
                <a16:creationId xmlns:a16="http://schemas.microsoft.com/office/drawing/2014/main" id="{A6B15FCA-EE3F-4EA7-883D-3AFFD2EDE85D}"/>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6519" name="Picture 119">
            <a:extLst>
              <a:ext uri="{FF2B5EF4-FFF2-40B4-BE49-F238E27FC236}">
                <a16:creationId xmlns:a16="http://schemas.microsoft.com/office/drawing/2014/main" id="{9C225728-46C1-4039-AD36-5C5B3BFA5C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650" y="5075238"/>
            <a:ext cx="1112838" cy="1112837"/>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6402" name="Rectangle 2">
            <a:extLst>
              <a:ext uri="{FF2B5EF4-FFF2-40B4-BE49-F238E27FC236}">
                <a16:creationId xmlns:a16="http://schemas.microsoft.com/office/drawing/2014/main" id="{74F301BB-8AB9-4AA6-83BF-45333E9A59DC}"/>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Dyslipidemia in Diabetes and the Metabolic Syndrome</a:t>
            </a:r>
          </a:p>
        </p:txBody>
      </p:sp>
      <p:pic>
        <p:nvPicPr>
          <p:cNvPr id="486403" name="Picture 3">
            <a:extLst>
              <a:ext uri="{FF2B5EF4-FFF2-40B4-BE49-F238E27FC236}">
                <a16:creationId xmlns:a16="http://schemas.microsoft.com/office/drawing/2014/main" id="{6419B85C-520C-4CB5-BAFC-719314A38E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6408" name="Oval 8">
            <a:extLst>
              <a:ext uri="{FF2B5EF4-FFF2-40B4-BE49-F238E27FC236}">
                <a16:creationId xmlns:a16="http://schemas.microsoft.com/office/drawing/2014/main" id="{1FDEAC6F-3249-4ADE-BB4D-C476FF49F4D6}"/>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09" name="Text Box 9">
            <a:extLst>
              <a:ext uri="{FF2B5EF4-FFF2-40B4-BE49-F238E27FC236}">
                <a16:creationId xmlns:a16="http://schemas.microsoft.com/office/drawing/2014/main" id="{C22A0533-FC48-4F12-8D2D-A9FF963A7912}"/>
              </a:ext>
            </a:extLst>
          </p:cNvPr>
          <p:cNvSpPr txBox="1">
            <a:spLocks noChangeArrowheads="1"/>
          </p:cNvSpPr>
          <p:nvPr/>
        </p:nvSpPr>
        <p:spPr bwMode="auto">
          <a:xfrm>
            <a:off x="898525" y="2195513"/>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86410" name="Text Box 10">
            <a:extLst>
              <a:ext uri="{FF2B5EF4-FFF2-40B4-BE49-F238E27FC236}">
                <a16:creationId xmlns:a16="http://schemas.microsoft.com/office/drawing/2014/main" id="{CA659621-6B91-41D0-9859-40949009476B}"/>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86413" name="Text Box 13">
            <a:extLst>
              <a:ext uri="{FF2B5EF4-FFF2-40B4-BE49-F238E27FC236}">
                <a16:creationId xmlns:a16="http://schemas.microsoft.com/office/drawing/2014/main" id="{ED7E360C-8C05-4C15-BB96-F79931465D9C}"/>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86415" name="Text Box 15">
            <a:extLst>
              <a:ext uri="{FF2B5EF4-FFF2-40B4-BE49-F238E27FC236}">
                <a16:creationId xmlns:a16="http://schemas.microsoft.com/office/drawing/2014/main" id="{6242B36D-BD8E-4F30-B2FC-BFA76FF337D5}"/>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86416" name="Text Box 16">
            <a:extLst>
              <a:ext uri="{FF2B5EF4-FFF2-40B4-BE49-F238E27FC236}">
                <a16:creationId xmlns:a16="http://schemas.microsoft.com/office/drawing/2014/main" id="{3CCD4425-7EFF-44DD-9B0E-DD12E3A78249}"/>
              </a:ext>
            </a:extLst>
          </p:cNvPr>
          <p:cNvSpPr txBox="1">
            <a:spLocks noChangeArrowheads="1"/>
          </p:cNvSpPr>
          <p:nvPr/>
        </p:nvSpPr>
        <p:spPr bwMode="auto">
          <a:xfrm>
            <a:off x="3311525" y="5238750"/>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86417" name="Line 17">
            <a:extLst>
              <a:ext uri="{FF2B5EF4-FFF2-40B4-BE49-F238E27FC236}">
                <a16:creationId xmlns:a16="http://schemas.microsoft.com/office/drawing/2014/main" id="{3B659E79-31C3-4A0C-A2D4-CAF579A86785}"/>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18" name="Text Box 18">
            <a:extLst>
              <a:ext uri="{FF2B5EF4-FFF2-40B4-BE49-F238E27FC236}">
                <a16:creationId xmlns:a16="http://schemas.microsoft.com/office/drawing/2014/main" id="{2AD87C05-835C-45BA-8F54-FF83DE454261}"/>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pic>
        <p:nvPicPr>
          <p:cNvPr id="486422" name="Picture 22">
            <a:extLst>
              <a:ext uri="{FF2B5EF4-FFF2-40B4-BE49-F238E27FC236}">
                <a16:creationId xmlns:a16="http://schemas.microsoft.com/office/drawing/2014/main" id="{B416D38E-907B-4A07-BED2-D5C3E27F749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6423" name="Picture 23">
            <a:extLst>
              <a:ext uri="{FF2B5EF4-FFF2-40B4-BE49-F238E27FC236}">
                <a16:creationId xmlns:a16="http://schemas.microsoft.com/office/drawing/2014/main" id="{176A059A-55F0-4B89-8AA7-2ABDE23B250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6426" name="Line 26">
            <a:extLst>
              <a:ext uri="{FF2B5EF4-FFF2-40B4-BE49-F238E27FC236}">
                <a16:creationId xmlns:a16="http://schemas.microsoft.com/office/drawing/2014/main" id="{E071A4B0-F38F-4D41-AF5C-1A01E92D6DAC}"/>
              </a:ext>
            </a:extLst>
          </p:cNvPr>
          <p:cNvSpPr>
            <a:spLocks noChangeShapeType="1"/>
          </p:cNvSpPr>
          <p:nvPr/>
        </p:nvSpPr>
        <p:spPr bwMode="auto">
          <a:xfrm flipH="1">
            <a:off x="3851275" y="5702300"/>
            <a:ext cx="2430463"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27" name="Line 27">
            <a:extLst>
              <a:ext uri="{FF2B5EF4-FFF2-40B4-BE49-F238E27FC236}">
                <a16:creationId xmlns:a16="http://schemas.microsoft.com/office/drawing/2014/main" id="{13900489-4F65-4BB6-9188-1A74EF83005D}"/>
              </a:ext>
            </a:extLst>
          </p:cNvPr>
          <p:cNvSpPr>
            <a:spLocks noChangeShapeType="1"/>
          </p:cNvSpPr>
          <p:nvPr/>
        </p:nvSpPr>
        <p:spPr bwMode="auto">
          <a:xfrm flipV="1">
            <a:off x="3727450" y="2528888"/>
            <a:ext cx="1293813" cy="2992437"/>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28" name="Line 28">
            <a:extLst>
              <a:ext uri="{FF2B5EF4-FFF2-40B4-BE49-F238E27FC236}">
                <a16:creationId xmlns:a16="http://schemas.microsoft.com/office/drawing/2014/main" id="{E30D7B7F-04DB-466B-9684-117AC7C44CCF}"/>
              </a:ext>
            </a:extLst>
          </p:cNvPr>
          <p:cNvSpPr>
            <a:spLocks noChangeShapeType="1"/>
          </p:cNvSpPr>
          <p:nvPr/>
        </p:nvSpPr>
        <p:spPr bwMode="auto">
          <a:xfrm rot="10800000" flipV="1">
            <a:off x="3600450" y="1989138"/>
            <a:ext cx="1196975" cy="3189287"/>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29" name="Line 29">
            <a:extLst>
              <a:ext uri="{FF2B5EF4-FFF2-40B4-BE49-F238E27FC236}">
                <a16:creationId xmlns:a16="http://schemas.microsoft.com/office/drawing/2014/main" id="{5DF4B030-D357-468D-9C69-307215B97348}"/>
              </a:ext>
            </a:extLst>
          </p:cNvPr>
          <p:cNvSpPr>
            <a:spLocks noChangeShapeType="1"/>
          </p:cNvSpPr>
          <p:nvPr/>
        </p:nvSpPr>
        <p:spPr bwMode="auto">
          <a:xfrm flipV="1">
            <a:off x="3740150" y="3832225"/>
            <a:ext cx="2713038" cy="177165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30" name="AutoShape 30">
            <a:extLst>
              <a:ext uri="{FF2B5EF4-FFF2-40B4-BE49-F238E27FC236}">
                <a16:creationId xmlns:a16="http://schemas.microsoft.com/office/drawing/2014/main" id="{A073AA05-848E-4EC8-86C3-42859262595E}"/>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86431" name="AutoShape 31">
            <a:extLst>
              <a:ext uri="{FF2B5EF4-FFF2-40B4-BE49-F238E27FC236}">
                <a16:creationId xmlns:a16="http://schemas.microsoft.com/office/drawing/2014/main" id="{74B7D769-296E-4272-BDF8-6A1D2239D02B}"/>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
        <p:nvSpPr>
          <p:cNvPr id="486434" name="Text Box 34">
            <a:extLst>
              <a:ext uri="{FF2B5EF4-FFF2-40B4-BE49-F238E27FC236}">
                <a16:creationId xmlns:a16="http://schemas.microsoft.com/office/drawing/2014/main" id="{A3474483-3984-404D-BE21-0FA81F563D04}"/>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86435" name="Text Box 35">
            <a:extLst>
              <a:ext uri="{FF2B5EF4-FFF2-40B4-BE49-F238E27FC236}">
                <a16:creationId xmlns:a16="http://schemas.microsoft.com/office/drawing/2014/main" id="{84FD9534-4EE3-4CA9-AACD-4F3DBD998293}"/>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sp>
        <p:nvSpPr>
          <p:cNvPr id="486436" name="AutoShape 36">
            <a:extLst>
              <a:ext uri="{FF2B5EF4-FFF2-40B4-BE49-F238E27FC236}">
                <a16:creationId xmlns:a16="http://schemas.microsoft.com/office/drawing/2014/main" id="{FDC4DA85-205B-46E5-9C6C-CA5617285A0E}"/>
              </a:ext>
            </a:extLst>
          </p:cNvPr>
          <p:cNvSpPr>
            <a:spLocks noChangeArrowheads="1"/>
          </p:cNvSpPr>
          <p:nvPr/>
        </p:nvSpPr>
        <p:spPr bwMode="auto">
          <a:xfrm>
            <a:off x="3357563" y="553878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grpSp>
        <p:nvGrpSpPr>
          <p:cNvPr id="486439" name="Group 39">
            <a:extLst>
              <a:ext uri="{FF2B5EF4-FFF2-40B4-BE49-F238E27FC236}">
                <a16:creationId xmlns:a16="http://schemas.microsoft.com/office/drawing/2014/main" id="{6AEF27E1-7D3F-4064-A76C-C9A1911586B1}"/>
              </a:ext>
            </a:extLst>
          </p:cNvPr>
          <p:cNvGrpSpPr>
            <a:grpSpLocks/>
          </p:cNvGrpSpPr>
          <p:nvPr/>
        </p:nvGrpSpPr>
        <p:grpSpPr bwMode="auto">
          <a:xfrm>
            <a:off x="206375" y="998538"/>
            <a:ext cx="1125538" cy="404812"/>
            <a:chOff x="1342" y="1621"/>
            <a:chExt cx="1056" cy="454"/>
          </a:xfrm>
        </p:grpSpPr>
        <p:sp>
          <p:nvSpPr>
            <p:cNvPr id="486440" name="Rectangle 40">
              <a:extLst>
                <a:ext uri="{FF2B5EF4-FFF2-40B4-BE49-F238E27FC236}">
                  <a16:creationId xmlns:a16="http://schemas.microsoft.com/office/drawing/2014/main" id="{B676D323-201E-443C-B4EE-C27F7147E134}"/>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86441" name="Rectangle 41">
              <a:extLst>
                <a:ext uri="{FF2B5EF4-FFF2-40B4-BE49-F238E27FC236}">
                  <a16:creationId xmlns:a16="http://schemas.microsoft.com/office/drawing/2014/main" id="{A18E7FBF-2F96-4B0A-9CAF-6F2878A3C63A}"/>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6442" name="Group 42">
            <a:extLst>
              <a:ext uri="{FF2B5EF4-FFF2-40B4-BE49-F238E27FC236}">
                <a16:creationId xmlns:a16="http://schemas.microsoft.com/office/drawing/2014/main" id="{C74B4DFD-9028-4834-8DDD-05CE192117C3}"/>
              </a:ext>
            </a:extLst>
          </p:cNvPr>
          <p:cNvGrpSpPr>
            <a:grpSpLocks/>
          </p:cNvGrpSpPr>
          <p:nvPr/>
        </p:nvGrpSpPr>
        <p:grpSpPr bwMode="auto">
          <a:xfrm>
            <a:off x="6056313" y="2528888"/>
            <a:ext cx="990600" cy="404812"/>
            <a:chOff x="1342" y="1621"/>
            <a:chExt cx="1056" cy="454"/>
          </a:xfrm>
        </p:grpSpPr>
        <p:sp>
          <p:nvSpPr>
            <p:cNvPr id="486443" name="Rectangle 43">
              <a:extLst>
                <a:ext uri="{FF2B5EF4-FFF2-40B4-BE49-F238E27FC236}">
                  <a16:creationId xmlns:a16="http://schemas.microsoft.com/office/drawing/2014/main" id="{B5BF1C6A-BFF5-4A01-A195-362606658E45}"/>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86444" name="Rectangle 44">
              <a:extLst>
                <a:ext uri="{FF2B5EF4-FFF2-40B4-BE49-F238E27FC236}">
                  <a16:creationId xmlns:a16="http://schemas.microsoft.com/office/drawing/2014/main" id="{3E662391-720B-47E1-86A5-2E6F17C2CE77}"/>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6445" name="Group 45">
            <a:extLst>
              <a:ext uri="{FF2B5EF4-FFF2-40B4-BE49-F238E27FC236}">
                <a16:creationId xmlns:a16="http://schemas.microsoft.com/office/drawing/2014/main" id="{F834DF49-FAA8-4EB9-9E65-A2C707F575A9}"/>
              </a:ext>
            </a:extLst>
          </p:cNvPr>
          <p:cNvGrpSpPr>
            <a:grpSpLocks/>
          </p:cNvGrpSpPr>
          <p:nvPr/>
        </p:nvGrpSpPr>
        <p:grpSpPr bwMode="auto">
          <a:xfrm>
            <a:off x="7991475" y="3833813"/>
            <a:ext cx="990600" cy="404812"/>
            <a:chOff x="1342" y="1621"/>
            <a:chExt cx="1056" cy="454"/>
          </a:xfrm>
        </p:grpSpPr>
        <p:sp>
          <p:nvSpPr>
            <p:cNvPr id="486446" name="Rectangle 46">
              <a:extLst>
                <a:ext uri="{FF2B5EF4-FFF2-40B4-BE49-F238E27FC236}">
                  <a16:creationId xmlns:a16="http://schemas.microsoft.com/office/drawing/2014/main" id="{08E493CC-DE41-4B25-9D3E-7BE6967DFA7A}"/>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86447" name="Rectangle 47">
              <a:extLst>
                <a:ext uri="{FF2B5EF4-FFF2-40B4-BE49-F238E27FC236}">
                  <a16:creationId xmlns:a16="http://schemas.microsoft.com/office/drawing/2014/main" id="{307F8FC7-7A2B-4DA9-9144-274664068080}"/>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86448" name="Group 48">
            <a:extLst>
              <a:ext uri="{FF2B5EF4-FFF2-40B4-BE49-F238E27FC236}">
                <a16:creationId xmlns:a16="http://schemas.microsoft.com/office/drawing/2014/main" id="{319C8A20-3C3E-4410-B9C3-8A142F5C19F7}"/>
              </a:ext>
            </a:extLst>
          </p:cNvPr>
          <p:cNvGrpSpPr>
            <a:grpSpLocks/>
          </p:cNvGrpSpPr>
          <p:nvPr/>
        </p:nvGrpSpPr>
        <p:grpSpPr bwMode="auto">
          <a:xfrm>
            <a:off x="7002463" y="5903913"/>
            <a:ext cx="1574800" cy="819150"/>
            <a:chOff x="1342" y="1621"/>
            <a:chExt cx="1056" cy="454"/>
          </a:xfrm>
        </p:grpSpPr>
        <p:sp>
          <p:nvSpPr>
            <p:cNvPr id="486449" name="Rectangle 49">
              <a:extLst>
                <a:ext uri="{FF2B5EF4-FFF2-40B4-BE49-F238E27FC236}">
                  <a16:creationId xmlns:a16="http://schemas.microsoft.com/office/drawing/2014/main" id="{9CD5AD34-3AF2-4638-BCAF-194B44EE9443}"/>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86450" name="Rectangle 50">
              <a:extLst>
                <a:ext uri="{FF2B5EF4-FFF2-40B4-BE49-F238E27FC236}">
                  <a16:creationId xmlns:a16="http://schemas.microsoft.com/office/drawing/2014/main" id="{F7771BB4-6B3B-4F9C-AB54-0F9E18C63A6D}"/>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6451" name="Line 51">
            <a:extLst>
              <a:ext uri="{FF2B5EF4-FFF2-40B4-BE49-F238E27FC236}">
                <a16:creationId xmlns:a16="http://schemas.microsoft.com/office/drawing/2014/main" id="{94FA2C23-7F31-4E4D-9733-F1C0122751D5}"/>
              </a:ext>
            </a:extLst>
          </p:cNvPr>
          <p:cNvSpPr>
            <a:spLocks noChangeShapeType="1"/>
          </p:cNvSpPr>
          <p:nvPr/>
        </p:nvSpPr>
        <p:spPr bwMode="auto">
          <a:xfrm flipH="1" flipV="1">
            <a:off x="1285875" y="2528888"/>
            <a:ext cx="2017713" cy="29464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86452" name="Group 52">
            <a:extLst>
              <a:ext uri="{FF2B5EF4-FFF2-40B4-BE49-F238E27FC236}">
                <a16:creationId xmlns:a16="http://schemas.microsoft.com/office/drawing/2014/main" id="{EE0DFB0E-2485-45C5-8D66-0C88C41E5EE2}"/>
              </a:ext>
            </a:extLst>
          </p:cNvPr>
          <p:cNvGrpSpPr>
            <a:grpSpLocks/>
          </p:cNvGrpSpPr>
          <p:nvPr/>
        </p:nvGrpSpPr>
        <p:grpSpPr bwMode="auto">
          <a:xfrm>
            <a:off x="2528888" y="3562350"/>
            <a:ext cx="1233487" cy="541338"/>
            <a:chOff x="1342" y="1621"/>
            <a:chExt cx="1056" cy="454"/>
          </a:xfrm>
        </p:grpSpPr>
        <p:sp>
          <p:nvSpPr>
            <p:cNvPr id="486453" name="Rectangle 53">
              <a:extLst>
                <a:ext uri="{FF2B5EF4-FFF2-40B4-BE49-F238E27FC236}">
                  <a16:creationId xmlns:a16="http://schemas.microsoft.com/office/drawing/2014/main" id="{E4AF3556-883F-4F3F-AC87-D1454530E0A3}"/>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86454" name="Rectangle 54">
              <a:extLst>
                <a:ext uri="{FF2B5EF4-FFF2-40B4-BE49-F238E27FC236}">
                  <a16:creationId xmlns:a16="http://schemas.microsoft.com/office/drawing/2014/main" id="{DC30EC15-2B22-48DA-AAD4-B5E37126478D}"/>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6455" name="AutoShape 55">
            <a:extLst>
              <a:ext uri="{FF2B5EF4-FFF2-40B4-BE49-F238E27FC236}">
                <a16:creationId xmlns:a16="http://schemas.microsoft.com/office/drawing/2014/main" id="{2B7D209E-C102-4F65-943F-9C59D23583AE}"/>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86456" name="AutoShape 56">
            <a:extLst>
              <a:ext uri="{FF2B5EF4-FFF2-40B4-BE49-F238E27FC236}">
                <a16:creationId xmlns:a16="http://schemas.microsoft.com/office/drawing/2014/main" id="{F9136F7D-C15D-4754-B6FC-59D091A56B83}"/>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86457" name="AutoShape 57">
            <a:extLst>
              <a:ext uri="{FF2B5EF4-FFF2-40B4-BE49-F238E27FC236}">
                <a16:creationId xmlns:a16="http://schemas.microsoft.com/office/drawing/2014/main" id="{F9171ED7-61A2-43C7-9589-16C9302FF6C3}"/>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86458" name="AutoShape 58">
            <a:extLst>
              <a:ext uri="{FF2B5EF4-FFF2-40B4-BE49-F238E27FC236}">
                <a16:creationId xmlns:a16="http://schemas.microsoft.com/office/drawing/2014/main" id="{7DBA6A18-E129-46AF-AE1A-88C7D6C0482F}"/>
              </a:ext>
            </a:extLst>
          </p:cNvPr>
          <p:cNvSpPr>
            <a:spLocks noChangeArrowheads="1"/>
          </p:cNvSpPr>
          <p:nvPr/>
        </p:nvSpPr>
        <p:spPr bwMode="auto">
          <a:xfrm>
            <a:off x="3355975" y="518477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86462" name="Text Box 62">
            <a:extLst>
              <a:ext uri="{FF2B5EF4-FFF2-40B4-BE49-F238E27FC236}">
                <a16:creationId xmlns:a16="http://schemas.microsoft.com/office/drawing/2014/main" id="{70A56B3F-B872-4734-85FB-64D22D384115}"/>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86472" name="AutoShape 72">
            <a:extLst>
              <a:ext uri="{FF2B5EF4-FFF2-40B4-BE49-F238E27FC236}">
                <a16:creationId xmlns:a16="http://schemas.microsoft.com/office/drawing/2014/main" id="{739475F6-94C0-4805-ABD3-2E9720C5C507}"/>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73" name="Line 73">
            <a:extLst>
              <a:ext uri="{FF2B5EF4-FFF2-40B4-BE49-F238E27FC236}">
                <a16:creationId xmlns:a16="http://schemas.microsoft.com/office/drawing/2014/main" id="{B4B12008-D7B2-4AE9-8C6E-E405C2454620}"/>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86474" name="Group 74">
            <a:extLst>
              <a:ext uri="{FF2B5EF4-FFF2-40B4-BE49-F238E27FC236}">
                <a16:creationId xmlns:a16="http://schemas.microsoft.com/office/drawing/2014/main" id="{5C7B9DD4-E255-4C9A-BC8E-79109ACF8142}"/>
              </a:ext>
            </a:extLst>
          </p:cNvPr>
          <p:cNvGrpSpPr>
            <a:grpSpLocks/>
          </p:cNvGrpSpPr>
          <p:nvPr/>
        </p:nvGrpSpPr>
        <p:grpSpPr bwMode="auto">
          <a:xfrm>
            <a:off x="7335838" y="2120900"/>
            <a:ext cx="1511300" cy="768350"/>
            <a:chOff x="1342" y="1621"/>
            <a:chExt cx="1056" cy="454"/>
          </a:xfrm>
        </p:grpSpPr>
        <p:sp>
          <p:nvSpPr>
            <p:cNvPr id="486475" name="Rectangle 75">
              <a:extLst>
                <a:ext uri="{FF2B5EF4-FFF2-40B4-BE49-F238E27FC236}">
                  <a16:creationId xmlns:a16="http://schemas.microsoft.com/office/drawing/2014/main" id="{A072AC7D-D550-4DED-93ED-8FF331723781}"/>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86476" name="Rectangle 76">
              <a:extLst>
                <a:ext uri="{FF2B5EF4-FFF2-40B4-BE49-F238E27FC236}">
                  <a16:creationId xmlns:a16="http://schemas.microsoft.com/office/drawing/2014/main" id="{5EA7E880-8491-4471-8E12-ADFAB9F2DE32}"/>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6478" name="Oval 78">
            <a:extLst>
              <a:ext uri="{FF2B5EF4-FFF2-40B4-BE49-F238E27FC236}">
                <a16:creationId xmlns:a16="http://schemas.microsoft.com/office/drawing/2014/main" id="{DFFF69F6-018E-4871-88EE-7698C25C0C71}"/>
              </a:ext>
            </a:extLst>
          </p:cNvPr>
          <p:cNvSpPr>
            <a:spLocks noChangeArrowheads="1"/>
          </p:cNvSpPr>
          <p:nvPr/>
        </p:nvSpPr>
        <p:spPr bwMode="auto">
          <a:xfrm>
            <a:off x="3762375" y="3024188"/>
            <a:ext cx="1484313" cy="765175"/>
          </a:xfrm>
          <a:prstGeom prst="ellipse">
            <a:avLst/>
          </a:prstGeom>
          <a:noFill/>
          <a:ln w="38100">
            <a:solidFill>
              <a:srgbClr val="99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82" name="Line 82">
            <a:extLst>
              <a:ext uri="{FF2B5EF4-FFF2-40B4-BE49-F238E27FC236}">
                <a16:creationId xmlns:a16="http://schemas.microsoft.com/office/drawing/2014/main" id="{DFCD3C73-E0FD-4319-803E-AB5F0EF5A2A9}"/>
              </a:ext>
            </a:extLst>
          </p:cNvPr>
          <p:cNvSpPr>
            <a:spLocks noChangeShapeType="1"/>
          </p:cNvSpPr>
          <p:nvPr/>
        </p:nvSpPr>
        <p:spPr bwMode="auto">
          <a:xfrm flipV="1">
            <a:off x="1195388" y="1989138"/>
            <a:ext cx="1587" cy="23653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83" name="Line 83">
            <a:extLst>
              <a:ext uri="{FF2B5EF4-FFF2-40B4-BE49-F238E27FC236}">
                <a16:creationId xmlns:a16="http://schemas.microsoft.com/office/drawing/2014/main" id="{33A673F8-F71A-40C8-A04F-901871C0960F}"/>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85" name="Line 85">
            <a:extLst>
              <a:ext uri="{FF2B5EF4-FFF2-40B4-BE49-F238E27FC236}">
                <a16:creationId xmlns:a16="http://schemas.microsoft.com/office/drawing/2014/main" id="{0FEF7776-EB22-46A1-A8F5-51DDB12FF9A1}"/>
              </a:ext>
            </a:extLst>
          </p:cNvPr>
          <p:cNvSpPr>
            <a:spLocks noChangeShapeType="1"/>
          </p:cNvSpPr>
          <p:nvPr/>
        </p:nvSpPr>
        <p:spPr bwMode="auto">
          <a:xfrm>
            <a:off x="2824163" y="2046288"/>
            <a:ext cx="1568450" cy="0"/>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89" name="Line 89">
            <a:extLst>
              <a:ext uri="{FF2B5EF4-FFF2-40B4-BE49-F238E27FC236}">
                <a16:creationId xmlns:a16="http://schemas.microsoft.com/office/drawing/2014/main" id="{37FF2706-DAE0-41AF-B2E7-6393404E8D41}"/>
              </a:ext>
            </a:extLst>
          </p:cNvPr>
          <p:cNvSpPr>
            <a:spLocks noChangeShapeType="1"/>
          </p:cNvSpPr>
          <p:nvPr/>
        </p:nvSpPr>
        <p:spPr bwMode="auto">
          <a:xfrm flipH="1" flipV="1">
            <a:off x="2411413" y="2484438"/>
            <a:ext cx="450850" cy="314325"/>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90" name="Line 90">
            <a:extLst>
              <a:ext uri="{FF2B5EF4-FFF2-40B4-BE49-F238E27FC236}">
                <a16:creationId xmlns:a16="http://schemas.microsoft.com/office/drawing/2014/main" id="{62996BBF-9F8A-48B0-8F13-C158A8DCE9AA}"/>
              </a:ext>
            </a:extLst>
          </p:cNvPr>
          <p:cNvSpPr>
            <a:spLocks noChangeShapeType="1"/>
          </p:cNvSpPr>
          <p:nvPr/>
        </p:nvSpPr>
        <p:spPr bwMode="auto">
          <a:xfrm flipH="1" flipV="1">
            <a:off x="3128963" y="3138488"/>
            <a:ext cx="9525" cy="331787"/>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92" name="Line 92">
            <a:extLst>
              <a:ext uri="{FF2B5EF4-FFF2-40B4-BE49-F238E27FC236}">
                <a16:creationId xmlns:a16="http://schemas.microsoft.com/office/drawing/2014/main" id="{9DAF6C94-A92E-458D-9245-0E78F2DAAA80}"/>
              </a:ext>
            </a:extLst>
          </p:cNvPr>
          <p:cNvSpPr>
            <a:spLocks noChangeShapeType="1"/>
          </p:cNvSpPr>
          <p:nvPr/>
        </p:nvSpPr>
        <p:spPr bwMode="auto">
          <a:xfrm flipV="1">
            <a:off x="4886325" y="3294063"/>
            <a:ext cx="1588" cy="236537"/>
          </a:xfrm>
          <a:prstGeom prst="line">
            <a:avLst/>
          </a:prstGeom>
          <a:noFill/>
          <a:ln w="38100">
            <a:solidFill>
              <a:srgbClr val="A5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94" name="Line 94">
            <a:extLst>
              <a:ext uri="{FF2B5EF4-FFF2-40B4-BE49-F238E27FC236}">
                <a16:creationId xmlns:a16="http://schemas.microsoft.com/office/drawing/2014/main" id="{1B3A9927-9DF7-4222-A186-77097177B836}"/>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495" name="Text Box 95">
            <a:extLst>
              <a:ext uri="{FF2B5EF4-FFF2-40B4-BE49-F238E27FC236}">
                <a16:creationId xmlns:a16="http://schemas.microsoft.com/office/drawing/2014/main" id="{898AAD1C-F0C3-4A1D-9179-961580EF960C}"/>
              </a:ext>
            </a:extLst>
          </p:cNvPr>
          <p:cNvSpPr txBox="1">
            <a:spLocks noChangeArrowheads="1"/>
          </p:cNvSpPr>
          <p:nvPr/>
        </p:nvSpPr>
        <p:spPr bwMode="auto">
          <a:xfrm>
            <a:off x="2457450" y="2768600"/>
            <a:ext cx="977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b="1">
                <a:solidFill>
                  <a:srgbClr val="C80000"/>
                </a:solidFill>
                <a:sym typeface="Symbol" panose="05050102010706020507" pitchFamily="18" charset="2"/>
              </a:rPr>
              <a:t></a:t>
            </a:r>
            <a:r>
              <a:rPr lang="en-AU" altLang="fr-FR"/>
              <a:t> </a:t>
            </a:r>
            <a:r>
              <a:rPr lang="en-AU" altLang="fr-FR" sz="2400" b="1">
                <a:solidFill>
                  <a:srgbClr val="4D4D4D"/>
                </a:solidFill>
              </a:rPr>
              <a:t>FFA</a:t>
            </a:r>
          </a:p>
        </p:txBody>
      </p:sp>
      <p:grpSp>
        <p:nvGrpSpPr>
          <p:cNvPr id="486496" name="Group 96">
            <a:extLst>
              <a:ext uri="{FF2B5EF4-FFF2-40B4-BE49-F238E27FC236}">
                <a16:creationId xmlns:a16="http://schemas.microsoft.com/office/drawing/2014/main" id="{B8CD8B92-8296-47D0-B178-52672AF18B4A}"/>
              </a:ext>
            </a:extLst>
          </p:cNvPr>
          <p:cNvGrpSpPr>
            <a:grpSpLocks/>
          </p:cNvGrpSpPr>
          <p:nvPr/>
        </p:nvGrpSpPr>
        <p:grpSpPr bwMode="auto">
          <a:xfrm>
            <a:off x="4525963" y="954088"/>
            <a:ext cx="1125537" cy="404812"/>
            <a:chOff x="1342" y="1621"/>
            <a:chExt cx="1056" cy="454"/>
          </a:xfrm>
        </p:grpSpPr>
        <p:sp>
          <p:nvSpPr>
            <p:cNvPr id="486497" name="Rectangle 97">
              <a:extLst>
                <a:ext uri="{FF2B5EF4-FFF2-40B4-BE49-F238E27FC236}">
                  <a16:creationId xmlns:a16="http://schemas.microsoft.com/office/drawing/2014/main" id="{B330AF96-881E-46FC-9DD2-839EE9BE8D0D}"/>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AU" altLang="fr-FR" b="1">
                  <a:solidFill>
                    <a:srgbClr val="C80000"/>
                  </a:solidFill>
                  <a:sym typeface="Symbol" panose="05050102010706020507" pitchFamily="18" charset="2"/>
                </a:rPr>
                <a:t></a:t>
              </a:r>
              <a:r>
                <a:rPr lang="fr-CA" altLang="fr-FR">
                  <a:sym typeface="Symbol" panose="05050102010706020507" pitchFamily="18" charset="2"/>
                </a:rPr>
                <a:t> </a:t>
              </a:r>
              <a:r>
                <a:rPr lang="fr-CA" altLang="fr-FR" sz="2000" b="1">
                  <a:sym typeface="Symbol" panose="05050102010706020507" pitchFamily="18" charset="2"/>
                </a:rPr>
                <a:t>VLDL</a:t>
              </a:r>
            </a:p>
          </p:txBody>
        </p:sp>
        <p:sp>
          <p:nvSpPr>
            <p:cNvPr id="486498" name="Rectangle 98">
              <a:extLst>
                <a:ext uri="{FF2B5EF4-FFF2-40B4-BE49-F238E27FC236}">
                  <a16:creationId xmlns:a16="http://schemas.microsoft.com/office/drawing/2014/main" id="{EC983230-F001-4F4E-A57A-5618EB2C2AFA}"/>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6499" name="Text Box 99">
            <a:extLst>
              <a:ext uri="{FF2B5EF4-FFF2-40B4-BE49-F238E27FC236}">
                <a16:creationId xmlns:a16="http://schemas.microsoft.com/office/drawing/2014/main" id="{AF7E019E-624C-4082-A293-A210A4767A5D}"/>
              </a:ext>
            </a:extLst>
          </p:cNvPr>
          <p:cNvSpPr txBox="1">
            <a:spLocks noChangeArrowheads="1"/>
          </p:cNvSpPr>
          <p:nvPr/>
        </p:nvSpPr>
        <p:spPr bwMode="auto">
          <a:xfrm>
            <a:off x="6224588" y="1223963"/>
            <a:ext cx="91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rgbClr val="CC6600"/>
                </a:solidFill>
                <a:effectLst>
                  <a:outerShdw blurRad="38100" dist="38100" dir="2700000" algn="tl">
                    <a:srgbClr val="C0C0C0"/>
                  </a:outerShdw>
                </a:effectLst>
              </a:rPr>
              <a:t> </a:t>
            </a:r>
            <a:r>
              <a:rPr lang="en-AU" altLang="fr-FR" b="1">
                <a:solidFill>
                  <a:srgbClr val="C80000"/>
                </a:solidFill>
                <a:sym typeface="Symbol" panose="05050102010706020507" pitchFamily="18" charset="2"/>
              </a:rPr>
              <a:t></a:t>
            </a:r>
            <a:r>
              <a:rPr lang="en-AU" altLang="fr-FR" sz="2000">
                <a:solidFill>
                  <a:srgbClr val="CC6600"/>
                </a:solidFill>
                <a:effectLst>
                  <a:outerShdw blurRad="38100" dist="38100" dir="2700000" algn="tl">
                    <a:srgbClr val="C0C0C0"/>
                  </a:outerShdw>
                </a:effectLst>
              </a:rPr>
              <a:t> </a:t>
            </a:r>
            <a:r>
              <a:rPr lang="en-AU" altLang="fr-FR" sz="2000">
                <a:solidFill>
                  <a:schemeClr val="accent2"/>
                </a:solidFill>
                <a:effectLst>
                  <a:outerShdw blurRad="38100" dist="38100" dir="2700000" algn="tl">
                    <a:srgbClr val="C0C0C0"/>
                  </a:outerShdw>
                </a:effectLst>
              </a:rPr>
              <a:t>LPL</a:t>
            </a:r>
          </a:p>
        </p:txBody>
      </p:sp>
      <p:sp>
        <p:nvSpPr>
          <p:cNvPr id="486500" name="Text Box 100">
            <a:extLst>
              <a:ext uri="{FF2B5EF4-FFF2-40B4-BE49-F238E27FC236}">
                <a16:creationId xmlns:a16="http://schemas.microsoft.com/office/drawing/2014/main" id="{73507503-DE74-46D2-82DD-8D4737CEC507}"/>
              </a:ext>
            </a:extLst>
          </p:cNvPr>
          <p:cNvSpPr txBox="1">
            <a:spLocks noChangeArrowheads="1"/>
          </p:cNvSpPr>
          <p:nvPr/>
        </p:nvSpPr>
        <p:spPr bwMode="auto">
          <a:xfrm>
            <a:off x="4527550" y="5273675"/>
            <a:ext cx="10366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b="1">
                <a:solidFill>
                  <a:srgbClr val="C80000"/>
                </a:solidFill>
                <a:sym typeface="Symbol" panose="05050102010706020507" pitchFamily="18" charset="2"/>
              </a:rPr>
              <a:t></a:t>
            </a:r>
            <a:r>
              <a:rPr lang="en-AU" altLang="fr-FR"/>
              <a:t> </a:t>
            </a:r>
            <a:r>
              <a:rPr lang="en-AU" altLang="fr-FR" sz="2000">
                <a:solidFill>
                  <a:schemeClr val="accent2"/>
                </a:solidFill>
                <a:effectLst>
                  <a:outerShdw blurRad="38100" dist="38100" dir="2700000" algn="tl">
                    <a:srgbClr val="C0C0C0"/>
                  </a:outerShdw>
                </a:effectLst>
              </a:rPr>
              <a:t>LCAT</a:t>
            </a:r>
          </a:p>
        </p:txBody>
      </p:sp>
      <p:grpSp>
        <p:nvGrpSpPr>
          <p:cNvPr id="486501" name="Group 101">
            <a:extLst>
              <a:ext uri="{FF2B5EF4-FFF2-40B4-BE49-F238E27FC236}">
                <a16:creationId xmlns:a16="http://schemas.microsoft.com/office/drawing/2014/main" id="{7297E6EF-7609-4D9F-822F-12CF9C4741A2}"/>
              </a:ext>
            </a:extLst>
          </p:cNvPr>
          <p:cNvGrpSpPr>
            <a:grpSpLocks/>
          </p:cNvGrpSpPr>
          <p:nvPr/>
        </p:nvGrpSpPr>
        <p:grpSpPr bwMode="auto">
          <a:xfrm>
            <a:off x="3941763" y="6129338"/>
            <a:ext cx="1079500" cy="404812"/>
            <a:chOff x="1342" y="1621"/>
            <a:chExt cx="1056" cy="454"/>
          </a:xfrm>
        </p:grpSpPr>
        <p:sp>
          <p:nvSpPr>
            <p:cNvPr id="486502" name="Rectangle 102">
              <a:extLst>
                <a:ext uri="{FF2B5EF4-FFF2-40B4-BE49-F238E27FC236}">
                  <a16:creationId xmlns:a16="http://schemas.microsoft.com/office/drawing/2014/main" id="{CB7E0D53-1040-4218-9AAB-9044C7DFCD9E}"/>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AU" altLang="fr-FR" b="1">
                  <a:solidFill>
                    <a:srgbClr val="C80000"/>
                  </a:solidFill>
                  <a:sym typeface="Symbol" panose="05050102010706020507" pitchFamily="18" charset="2"/>
                </a:rPr>
                <a:t></a:t>
              </a:r>
              <a:r>
                <a:rPr lang="en-AU" altLang="fr-FR"/>
                <a:t> </a:t>
              </a:r>
              <a:r>
                <a:rPr lang="fr-CA" altLang="fr-FR" sz="2000" b="1"/>
                <a:t>HDL</a:t>
              </a:r>
            </a:p>
          </p:txBody>
        </p:sp>
        <p:sp>
          <p:nvSpPr>
            <p:cNvPr id="486503" name="Rectangle 103">
              <a:extLst>
                <a:ext uri="{FF2B5EF4-FFF2-40B4-BE49-F238E27FC236}">
                  <a16:creationId xmlns:a16="http://schemas.microsoft.com/office/drawing/2014/main" id="{20D82F7D-24B2-43D6-A651-468C8B7BC95D}"/>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86504" name="Text Box 104">
            <a:extLst>
              <a:ext uri="{FF2B5EF4-FFF2-40B4-BE49-F238E27FC236}">
                <a16:creationId xmlns:a16="http://schemas.microsoft.com/office/drawing/2014/main" id="{FAD3073F-BC4C-40D9-93DB-F114F0D81925}"/>
              </a:ext>
            </a:extLst>
          </p:cNvPr>
          <p:cNvSpPr txBox="1">
            <a:spLocks noChangeArrowheads="1"/>
          </p:cNvSpPr>
          <p:nvPr/>
        </p:nvSpPr>
        <p:spPr bwMode="auto">
          <a:xfrm>
            <a:off x="4157663" y="4419600"/>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CETP</a:t>
            </a:r>
          </a:p>
        </p:txBody>
      </p:sp>
      <p:sp>
        <p:nvSpPr>
          <p:cNvPr id="486505" name="Line 105">
            <a:extLst>
              <a:ext uri="{FF2B5EF4-FFF2-40B4-BE49-F238E27FC236}">
                <a16:creationId xmlns:a16="http://schemas.microsoft.com/office/drawing/2014/main" id="{D3A52019-7830-4C06-8893-B4162F15A84F}"/>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506" name="Line 106">
            <a:extLst>
              <a:ext uri="{FF2B5EF4-FFF2-40B4-BE49-F238E27FC236}">
                <a16:creationId xmlns:a16="http://schemas.microsoft.com/office/drawing/2014/main" id="{B2985B9B-2CF4-4816-A527-A1407AF9DFCE}"/>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510" name="Text Box 110">
            <a:extLst>
              <a:ext uri="{FF2B5EF4-FFF2-40B4-BE49-F238E27FC236}">
                <a16:creationId xmlns:a16="http://schemas.microsoft.com/office/drawing/2014/main" id="{0CC5DA3B-29F8-4757-AD95-B7C0FCE00A47}"/>
              </a:ext>
            </a:extLst>
          </p:cNvPr>
          <p:cNvSpPr txBox="1">
            <a:spLocks noChangeArrowheads="1"/>
          </p:cNvSpPr>
          <p:nvPr/>
        </p:nvSpPr>
        <p:spPr bwMode="auto">
          <a:xfrm>
            <a:off x="825500" y="3659188"/>
            <a:ext cx="685800" cy="3365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fr-FR" sz="1600"/>
              <a:t>Bile</a:t>
            </a:r>
            <a:endParaRPr lang="en-AU" altLang="fr-FR" sz="1600">
              <a:effectLst>
                <a:outerShdw blurRad="38100" dist="38100" dir="2700000" algn="tl">
                  <a:srgbClr val="C0C0C0"/>
                </a:outerShdw>
              </a:effectLst>
            </a:endParaRPr>
          </a:p>
        </p:txBody>
      </p:sp>
      <p:sp>
        <p:nvSpPr>
          <p:cNvPr id="486511" name="Line 111">
            <a:extLst>
              <a:ext uri="{FF2B5EF4-FFF2-40B4-BE49-F238E27FC236}">
                <a16:creationId xmlns:a16="http://schemas.microsoft.com/office/drawing/2014/main" id="{D3DCDBC9-80CD-4054-9D3A-2231AE1AF48D}"/>
              </a:ext>
            </a:extLst>
          </p:cNvPr>
          <p:cNvSpPr>
            <a:spLocks noChangeShapeType="1"/>
          </p:cNvSpPr>
          <p:nvPr/>
        </p:nvSpPr>
        <p:spPr bwMode="auto">
          <a:xfrm flipH="1">
            <a:off x="1187450" y="3254375"/>
            <a:ext cx="3175" cy="40481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512" name="Line 112">
            <a:extLst>
              <a:ext uri="{FF2B5EF4-FFF2-40B4-BE49-F238E27FC236}">
                <a16:creationId xmlns:a16="http://schemas.microsoft.com/office/drawing/2014/main" id="{4C98C2AF-0D3B-4B59-9158-5A6581738258}"/>
              </a:ext>
            </a:extLst>
          </p:cNvPr>
          <p:cNvSpPr>
            <a:spLocks noChangeShapeType="1"/>
          </p:cNvSpPr>
          <p:nvPr/>
        </p:nvSpPr>
        <p:spPr bwMode="auto">
          <a:xfrm>
            <a:off x="1185863" y="2709863"/>
            <a:ext cx="0" cy="26987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486513" name="Text Box 113">
            <a:extLst>
              <a:ext uri="{FF2B5EF4-FFF2-40B4-BE49-F238E27FC236}">
                <a16:creationId xmlns:a16="http://schemas.microsoft.com/office/drawing/2014/main" id="{6B8562DC-CF22-47C0-BB5B-DDC8032C7D0D}"/>
              </a:ext>
            </a:extLst>
          </p:cNvPr>
          <p:cNvSpPr txBox="1">
            <a:spLocks noChangeArrowheads="1"/>
          </p:cNvSpPr>
          <p:nvPr/>
        </p:nvSpPr>
        <p:spPr bwMode="auto">
          <a:xfrm>
            <a:off x="958850" y="2941638"/>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86514" name="Line 114">
            <a:extLst>
              <a:ext uri="{FF2B5EF4-FFF2-40B4-BE49-F238E27FC236}">
                <a16:creationId xmlns:a16="http://schemas.microsoft.com/office/drawing/2014/main" id="{58EC8FA3-AB77-4337-BFC1-930853DA3670}"/>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515" name="Text Box 115">
            <a:extLst>
              <a:ext uri="{FF2B5EF4-FFF2-40B4-BE49-F238E27FC236}">
                <a16:creationId xmlns:a16="http://schemas.microsoft.com/office/drawing/2014/main" id="{E1A07D27-B3D9-4B85-98F8-6B2D676D74BE}"/>
              </a:ext>
            </a:extLst>
          </p:cNvPr>
          <p:cNvSpPr txBox="1">
            <a:spLocks noChangeArrowheads="1"/>
          </p:cNvSpPr>
          <p:nvPr/>
        </p:nvSpPr>
        <p:spPr bwMode="auto">
          <a:xfrm>
            <a:off x="115888" y="4373563"/>
            <a:ext cx="1935162" cy="14732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CETP:	cholesteryl ester transfer protein</a:t>
            </a:r>
          </a:p>
          <a:p>
            <a:r>
              <a:rPr lang="fr-CA" altLang="fr-FR" sz="1000"/>
              <a:t>FC: 	free cholesterol</a:t>
            </a:r>
          </a:p>
          <a:p>
            <a:r>
              <a:rPr lang="fr-CA" altLang="fr-FR" sz="1000"/>
              <a:t>FFA: 	free fatty acids</a:t>
            </a:r>
          </a:p>
          <a:p>
            <a:r>
              <a:rPr lang="fr-CA" altLang="fr-FR" sz="1000"/>
              <a:t>LCAT:	lecithin cholesterol acytransferase </a:t>
            </a:r>
          </a:p>
          <a:p>
            <a:r>
              <a:rPr lang="fr-CA" altLang="fr-FR" sz="1000"/>
              <a:t>LPL: 	lipoprotein lipase</a:t>
            </a:r>
          </a:p>
          <a:p>
            <a:r>
              <a:rPr lang="fr-CA" altLang="fr-FR" sz="1000"/>
              <a:t>TG: 	triglycerides</a:t>
            </a:r>
          </a:p>
        </p:txBody>
      </p:sp>
      <p:sp>
        <p:nvSpPr>
          <p:cNvPr id="486516" name="Line 116">
            <a:extLst>
              <a:ext uri="{FF2B5EF4-FFF2-40B4-BE49-F238E27FC236}">
                <a16:creationId xmlns:a16="http://schemas.microsoft.com/office/drawing/2014/main" id="{5547A7DE-0F22-423C-8F37-846D59D78CE4}"/>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86517" name="AutoShape 117">
            <a:extLst>
              <a:ext uri="{FF2B5EF4-FFF2-40B4-BE49-F238E27FC236}">
                <a16:creationId xmlns:a16="http://schemas.microsoft.com/office/drawing/2014/main" id="{77E7D99D-AE56-4F1D-A12F-C3283F751121}"/>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86518" name="AutoShape 118">
            <a:extLst>
              <a:ext uri="{FF2B5EF4-FFF2-40B4-BE49-F238E27FC236}">
                <a16:creationId xmlns:a16="http://schemas.microsoft.com/office/drawing/2014/main" id="{948E39EA-D504-4C0D-968B-EE023DABA6B7}"/>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a:extLst>
              <a:ext uri="{FF2B5EF4-FFF2-40B4-BE49-F238E27FC236}">
                <a16:creationId xmlns:a16="http://schemas.microsoft.com/office/drawing/2014/main" id="{02EB51E0-D5C9-421A-A0B6-F67FE06B2FDA}"/>
              </a:ext>
            </a:extLst>
          </p:cNvPr>
          <p:cNvSpPr>
            <a:spLocks noGrp="1" noChangeArrowheads="1"/>
          </p:cNvSpPr>
          <p:nvPr>
            <p:ph type="title"/>
          </p:nvPr>
        </p:nvSpPr>
        <p:spPr/>
        <p:txBody>
          <a:bodyPr/>
          <a:lstStyle/>
          <a:p>
            <a:endParaRPr lang="fr-FR" altLang="fr-FR"/>
          </a:p>
        </p:txBody>
      </p:sp>
      <p:sp>
        <p:nvSpPr>
          <p:cNvPr id="491523" name="Rectangle 3">
            <a:extLst>
              <a:ext uri="{FF2B5EF4-FFF2-40B4-BE49-F238E27FC236}">
                <a16:creationId xmlns:a16="http://schemas.microsoft.com/office/drawing/2014/main" id="{B2BA1BBE-509F-4E46-9502-BF248E7CA31B}"/>
              </a:ext>
            </a:extLst>
          </p:cNvPr>
          <p:cNvSpPr>
            <a:spLocks noGrp="1" noChangeArrowheads="1"/>
          </p:cNvSpPr>
          <p:nvPr>
            <p:ph type="body" idx="1"/>
          </p:nvPr>
        </p:nvSpPr>
        <p:spPr>
          <a:xfrm>
            <a:off x="476250" y="1223963"/>
            <a:ext cx="8231188" cy="4905375"/>
          </a:xfrm>
        </p:spPr>
        <p:txBody>
          <a:bodyPr/>
          <a:lstStyle/>
          <a:p>
            <a:pPr algn="ctr"/>
            <a:r>
              <a:rPr lang="fr-CA" altLang="fr-FR"/>
              <a:t>www.cardiometabolic-risk.org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401" name="Picture 81">
            <a:extLst>
              <a:ext uri="{FF2B5EF4-FFF2-40B4-BE49-F238E27FC236}">
                <a16:creationId xmlns:a16="http://schemas.microsoft.com/office/drawing/2014/main" id="{205F392C-0080-4664-97D7-F5FA023940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0326" name="Text Box 6">
            <a:extLst>
              <a:ext uri="{FF2B5EF4-FFF2-40B4-BE49-F238E27FC236}">
                <a16:creationId xmlns:a16="http://schemas.microsoft.com/office/drawing/2014/main" id="{1FF6CE6A-1735-4DCD-9EAA-8C9576D24C2F}"/>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0331" name="Text Box 11">
            <a:extLst>
              <a:ext uri="{FF2B5EF4-FFF2-40B4-BE49-F238E27FC236}">
                <a16:creationId xmlns:a16="http://schemas.microsoft.com/office/drawing/2014/main" id="{9CE05086-156C-4E06-8AE6-20C076E69E2E}"/>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40332" name="Line 12">
            <a:extLst>
              <a:ext uri="{FF2B5EF4-FFF2-40B4-BE49-F238E27FC236}">
                <a16:creationId xmlns:a16="http://schemas.microsoft.com/office/drawing/2014/main" id="{CB65E3E1-EACD-4948-97C7-CC560AD0C352}"/>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0346" name="Rectangle 26">
            <a:extLst>
              <a:ext uri="{FF2B5EF4-FFF2-40B4-BE49-F238E27FC236}">
                <a16:creationId xmlns:a16="http://schemas.microsoft.com/office/drawing/2014/main" id="{87B9660A-BB3C-4F9B-9C67-3047F9629007}"/>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Plasma Lipid Transport</a:t>
            </a:r>
            <a:endParaRPr lang="fr-CA" altLang="fr-FR">
              <a:effectLst>
                <a:outerShdw blurRad="38100" dist="38100" dir="2700000" algn="tl">
                  <a:srgbClr val="C0C0C0"/>
                </a:outerShdw>
              </a:effectLst>
            </a:endParaRPr>
          </a:p>
        </p:txBody>
      </p:sp>
      <p:sp>
        <p:nvSpPr>
          <p:cNvPr id="440370" name="AutoShape 50">
            <a:extLst>
              <a:ext uri="{FF2B5EF4-FFF2-40B4-BE49-F238E27FC236}">
                <a16:creationId xmlns:a16="http://schemas.microsoft.com/office/drawing/2014/main" id="{A1744A3E-9081-4EB4-B98D-3E0032A74AD2}"/>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grpSp>
        <p:nvGrpSpPr>
          <p:cNvPr id="440373" name="Group 53">
            <a:extLst>
              <a:ext uri="{FF2B5EF4-FFF2-40B4-BE49-F238E27FC236}">
                <a16:creationId xmlns:a16="http://schemas.microsoft.com/office/drawing/2014/main" id="{E1CC9275-B7E1-4592-91BB-256135635366}"/>
              </a:ext>
            </a:extLst>
          </p:cNvPr>
          <p:cNvGrpSpPr>
            <a:grpSpLocks/>
          </p:cNvGrpSpPr>
          <p:nvPr/>
        </p:nvGrpSpPr>
        <p:grpSpPr bwMode="auto">
          <a:xfrm>
            <a:off x="206375" y="998538"/>
            <a:ext cx="1125538" cy="404812"/>
            <a:chOff x="1342" y="1621"/>
            <a:chExt cx="1056" cy="454"/>
          </a:xfrm>
        </p:grpSpPr>
        <p:sp>
          <p:nvSpPr>
            <p:cNvPr id="440374" name="Rectangle 54">
              <a:extLst>
                <a:ext uri="{FF2B5EF4-FFF2-40B4-BE49-F238E27FC236}">
                  <a16:creationId xmlns:a16="http://schemas.microsoft.com/office/drawing/2014/main" id="{6260F9BF-CDF0-4A1B-8060-3CCC1E05CC36}"/>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0375" name="Rectangle 55">
              <a:extLst>
                <a:ext uri="{FF2B5EF4-FFF2-40B4-BE49-F238E27FC236}">
                  <a16:creationId xmlns:a16="http://schemas.microsoft.com/office/drawing/2014/main" id="{8517E12C-06E0-4A6D-9DC4-A2294E608F70}"/>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0397" name="Text Box 77">
            <a:extLst>
              <a:ext uri="{FF2B5EF4-FFF2-40B4-BE49-F238E27FC236}">
                <a16:creationId xmlns:a16="http://schemas.microsoft.com/office/drawing/2014/main" id="{06527D8E-1096-4743-99AF-928A692CD6A5}"/>
              </a:ext>
            </a:extLst>
          </p:cNvPr>
          <p:cNvSpPr txBox="1">
            <a:spLocks noChangeArrowheads="1"/>
          </p:cNvSpPr>
          <p:nvPr/>
        </p:nvSpPr>
        <p:spPr bwMode="auto">
          <a:xfrm>
            <a:off x="115888" y="4373563"/>
            <a:ext cx="1935162" cy="7112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FC: 	free cholesterol</a:t>
            </a:r>
          </a:p>
          <a:p>
            <a:r>
              <a:rPr lang="fr-CA" altLang="fr-FR" sz="1000"/>
              <a:t>FFA: 	free fatty acids</a:t>
            </a:r>
          </a:p>
          <a:p>
            <a:r>
              <a:rPr lang="fr-CA" altLang="fr-FR" sz="1000"/>
              <a:t>TG: 	triglycerides</a:t>
            </a:r>
          </a:p>
        </p:txBody>
      </p:sp>
      <p:grpSp>
        <p:nvGrpSpPr>
          <p:cNvPr id="440398" name="Group 78">
            <a:extLst>
              <a:ext uri="{FF2B5EF4-FFF2-40B4-BE49-F238E27FC236}">
                <a16:creationId xmlns:a16="http://schemas.microsoft.com/office/drawing/2014/main" id="{2084CD4E-184B-4200-9049-3424E905F547}"/>
              </a:ext>
            </a:extLst>
          </p:cNvPr>
          <p:cNvGrpSpPr>
            <a:grpSpLocks/>
          </p:cNvGrpSpPr>
          <p:nvPr/>
        </p:nvGrpSpPr>
        <p:grpSpPr bwMode="auto">
          <a:xfrm>
            <a:off x="2528888" y="3562350"/>
            <a:ext cx="1233487" cy="541338"/>
            <a:chOff x="1342" y="1621"/>
            <a:chExt cx="1056" cy="454"/>
          </a:xfrm>
        </p:grpSpPr>
        <p:sp>
          <p:nvSpPr>
            <p:cNvPr id="440399" name="Rectangle 79">
              <a:extLst>
                <a:ext uri="{FF2B5EF4-FFF2-40B4-BE49-F238E27FC236}">
                  <a16:creationId xmlns:a16="http://schemas.microsoft.com/office/drawing/2014/main" id="{6972C1D2-D0D4-4F7C-B582-03B918428068}"/>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40400" name="Rectangle 80">
              <a:extLst>
                <a:ext uri="{FF2B5EF4-FFF2-40B4-BE49-F238E27FC236}">
                  <a16:creationId xmlns:a16="http://schemas.microsoft.com/office/drawing/2014/main" id="{F07230E0-3A51-41DF-BF5D-465026FFD79F}"/>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0402" name="AutoShape 82">
            <a:extLst>
              <a:ext uri="{FF2B5EF4-FFF2-40B4-BE49-F238E27FC236}">
                <a16:creationId xmlns:a16="http://schemas.microsoft.com/office/drawing/2014/main" id="{F3440728-0FF6-4D7E-A436-E62608DD00AC}"/>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0403" name="Text Box 83">
            <a:extLst>
              <a:ext uri="{FF2B5EF4-FFF2-40B4-BE49-F238E27FC236}">
                <a16:creationId xmlns:a16="http://schemas.microsoft.com/office/drawing/2014/main" id="{D87AA4E6-8C81-4C56-93C6-CE4C41F9EA31}"/>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0404" name="Line 84">
            <a:extLst>
              <a:ext uri="{FF2B5EF4-FFF2-40B4-BE49-F238E27FC236}">
                <a16:creationId xmlns:a16="http://schemas.microsoft.com/office/drawing/2014/main" id="{3935534C-10D8-4356-9530-CE819A82EF77}"/>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0405" name="Line 85">
            <a:extLst>
              <a:ext uri="{FF2B5EF4-FFF2-40B4-BE49-F238E27FC236}">
                <a16:creationId xmlns:a16="http://schemas.microsoft.com/office/drawing/2014/main" id="{985B5129-2925-44CF-970A-A2840DAF719B}"/>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2641" name="Picture 33">
            <a:extLst>
              <a:ext uri="{FF2B5EF4-FFF2-40B4-BE49-F238E27FC236}">
                <a16:creationId xmlns:a16="http://schemas.microsoft.com/office/drawing/2014/main" id="{DD93AE75-8433-4FAF-8CD5-7AAF4CEF89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2613" name="Text Box 5">
            <a:extLst>
              <a:ext uri="{FF2B5EF4-FFF2-40B4-BE49-F238E27FC236}">
                <a16:creationId xmlns:a16="http://schemas.microsoft.com/office/drawing/2014/main" id="{C815423D-64EE-43EF-9C46-776BCEC264AB}"/>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52614" name="Line 6">
            <a:extLst>
              <a:ext uri="{FF2B5EF4-FFF2-40B4-BE49-F238E27FC236}">
                <a16:creationId xmlns:a16="http://schemas.microsoft.com/office/drawing/2014/main" id="{867D6C80-5064-4BB9-B662-483479D604CC}"/>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2615" name="Text Box 7">
            <a:extLst>
              <a:ext uri="{FF2B5EF4-FFF2-40B4-BE49-F238E27FC236}">
                <a16:creationId xmlns:a16="http://schemas.microsoft.com/office/drawing/2014/main" id="{615577E9-01AA-4660-853C-155089D250D8}"/>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52616" name="Line 8">
            <a:extLst>
              <a:ext uri="{FF2B5EF4-FFF2-40B4-BE49-F238E27FC236}">
                <a16:creationId xmlns:a16="http://schemas.microsoft.com/office/drawing/2014/main" id="{E4BEE40D-72E7-44CA-88F9-7F244EABDAA9}"/>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2620" name="Rectangle 12">
            <a:extLst>
              <a:ext uri="{FF2B5EF4-FFF2-40B4-BE49-F238E27FC236}">
                <a16:creationId xmlns:a16="http://schemas.microsoft.com/office/drawing/2014/main" id="{F0E97840-4C4F-4299-8065-489FFDC7882B}"/>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Plasma Lipid Transport</a:t>
            </a:r>
            <a:endParaRPr lang="fr-CA" altLang="fr-FR">
              <a:effectLst>
                <a:outerShdw blurRad="38100" dist="38100" dir="2700000" algn="tl">
                  <a:srgbClr val="C0C0C0"/>
                </a:outerShdw>
              </a:effectLst>
            </a:endParaRPr>
          </a:p>
        </p:txBody>
      </p:sp>
      <p:pic>
        <p:nvPicPr>
          <p:cNvPr id="452621" name="Picture 13">
            <a:extLst>
              <a:ext uri="{FF2B5EF4-FFF2-40B4-BE49-F238E27FC236}">
                <a16:creationId xmlns:a16="http://schemas.microsoft.com/office/drawing/2014/main" id="{5C88C721-4660-428F-8B94-65A0012A58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2623" name="AutoShape 15">
            <a:extLst>
              <a:ext uri="{FF2B5EF4-FFF2-40B4-BE49-F238E27FC236}">
                <a16:creationId xmlns:a16="http://schemas.microsoft.com/office/drawing/2014/main" id="{3F4D3189-F5DC-4259-AD29-581B115FDE36}"/>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grpSp>
        <p:nvGrpSpPr>
          <p:cNvPr id="452625" name="Group 17">
            <a:extLst>
              <a:ext uri="{FF2B5EF4-FFF2-40B4-BE49-F238E27FC236}">
                <a16:creationId xmlns:a16="http://schemas.microsoft.com/office/drawing/2014/main" id="{ED4B8056-E7B8-48D6-A8AA-C8868B7345B0}"/>
              </a:ext>
            </a:extLst>
          </p:cNvPr>
          <p:cNvGrpSpPr>
            <a:grpSpLocks/>
          </p:cNvGrpSpPr>
          <p:nvPr/>
        </p:nvGrpSpPr>
        <p:grpSpPr bwMode="auto">
          <a:xfrm>
            <a:off x="206375" y="998538"/>
            <a:ext cx="1125538" cy="404812"/>
            <a:chOff x="1342" y="1621"/>
            <a:chExt cx="1056" cy="454"/>
          </a:xfrm>
        </p:grpSpPr>
        <p:sp>
          <p:nvSpPr>
            <p:cNvPr id="452626" name="Rectangle 18">
              <a:extLst>
                <a:ext uri="{FF2B5EF4-FFF2-40B4-BE49-F238E27FC236}">
                  <a16:creationId xmlns:a16="http://schemas.microsoft.com/office/drawing/2014/main" id="{C57BD5C9-2B54-4040-9878-E5AB7A9A8182}"/>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52627" name="Rectangle 19">
              <a:extLst>
                <a:ext uri="{FF2B5EF4-FFF2-40B4-BE49-F238E27FC236}">
                  <a16:creationId xmlns:a16="http://schemas.microsoft.com/office/drawing/2014/main" id="{62F1AC6A-E8D2-433A-8DB3-5FCE778E2144}"/>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52628" name="Group 20">
            <a:extLst>
              <a:ext uri="{FF2B5EF4-FFF2-40B4-BE49-F238E27FC236}">
                <a16:creationId xmlns:a16="http://schemas.microsoft.com/office/drawing/2014/main" id="{E776D51F-BF84-4558-8D9A-C4C386762EF1}"/>
              </a:ext>
            </a:extLst>
          </p:cNvPr>
          <p:cNvGrpSpPr>
            <a:grpSpLocks/>
          </p:cNvGrpSpPr>
          <p:nvPr/>
        </p:nvGrpSpPr>
        <p:grpSpPr bwMode="auto">
          <a:xfrm>
            <a:off x="4525963" y="954088"/>
            <a:ext cx="1125537" cy="404812"/>
            <a:chOff x="1342" y="1621"/>
            <a:chExt cx="1056" cy="454"/>
          </a:xfrm>
        </p:grpSpPr>
        <p:sp>
          <p:nvSpPr>
            <p:cNvPr id="452629" name="Rectangle 21">
              <a:extLst>
                <a:ext uri="{FF2B5EF4-FFF2-40B4-BE49-F238E27FC236}">
                  <a16:creationId xmlns:a16="http://schemas.microsoft.com/office/drawing/2014/main" id="{F6B71064-2FA1-4332-A9A9-915B71C7AAAA}"/>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52630" name="Rectangle 22">
              <a:extLst>
                <a:ext uri="{FF2B5EF4-FFF2-40B4-BE49-F238E27FC236}">
                  <a16:creationId xmlns:a16="http://schemas.microsoft.com/office/drawing/2014/main" id="{A9053783-5175-4F0C-A12D-BF3F9A3859BA}"/>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52636" name="AutoShape 28">
            <a:extLst>
              <a:ext uri="{FF2B5EF4-FFF2-40B4-BE49-F238E27FC236}">
                <a16:creationId xmlns:a16="http://schemas.microsoft.com/office/drawing/2014/main" id="{98A663BA-6550-4C6C-9002-6B81ACDF1F4D}"/>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grpSp>
        <p:nvGrpSpPr>
          <p:cNvPr id="452638" name="Group 30">
            <a:extLst>
              <a:ext uri="{FF2B5EF4-FFF2-40B4-BE49-F238E27FC236}">
                <a16:creationId xmlns:a16="http://schemas.microsoft.com/office/drawing/2014/main" id="{37D0834B-7A12-4433-85F6-51035D426E47}"/>
              </a:ext>
            </a:extLst>
          </p:cNvPr>
          <p:cNvGrpSpPr>
            <a:grpSpLocks/>
          </p:cNvGrpSpPr>
          <p:nvPr/>
        </p:nvGrpSpPr>
        <p:grpSpPr bwMode="auto">
          <a:xfrm>
            <a:off x="2528888" y="3562350"/>
            <a:ext cx="1233487" cy="541338"/>
            <a:chOff x="1342" y="1621"/>
            <a:chExt cx="1056" cy="454"/>
          </a:xfrm>
        </p:grpSpPr>
        <p:sp>
          <p:nvSpPr>
            <p:cNvPr id="452639" name="Rectangle 31">
              <a:extLst>
                <a:ext uri="{FF2B5EF4-FFF2-40B4-BE49-F238E27FC236}">
                  <a16:creationId xmlns:a16="http://schemas.microsoft.com/office/drawing/2014/main" id="{7CF569DB-DEA1-4D55-8123-0A0D6AD49853}"/>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52640" name="Rectangle 32">
              <a:extLst>
                <a:ext uri="{FF2B5EF4-FFF2-40B4-BE49-F238E27FC236}">
                  <a16:creationId xmlns:a16="http://schemas.microsoft.com/office/drawing/2014/main" id="{858271E3-C296-4DF5-AC50-36E32C4BF2D7}"/>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52642" name="AutoShape 34">
            <a:extLst>
              <a:ext uri="{FF2B5EF4-FFF2-40B4-BE49-F238E27FC236}">
                <a16:creationId xmlns:a16="http://schemas.microsoft.com/office/drawing/2014/main" id="{692B2B89-6F68-4656-8857-5BB8C4751CD9}"/>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2643" name="Text Box 35">
            <a:extLst>
              <a:ext uri="{FF2B5EF4-FFF2-40B4-BE49-F238E27FC236}">
                <a16:creationId xmlns:a16="http://schemas.microsoft.com/office/drawing/2014/main" id="{D8F79AEF-172F-4416-AABE-3B42BD9808C7}"/>
              </a:ext>
            </a:extLst>
          </p:cNvPr>
          <p:cNvSpPr txBox="1">
            <a:spLocks noChangeArrowheads="1"/>
          </p:cNvSpPr>
          <p:nvPr/>
        </p:nvSpPr>
        <p:spPr bwMode="auto">
          <a:xfrm>
            <a:off x="115888" y="4373563"/>
            <a:ext cx="1935162" cy="7112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FC: 	free cholesterol</a:t>
            </a:r>
          </a:p>
          <a:p>
            <a:r>
              <a:rPr lang="fr-CA" altLang="fr-FR" sz="1000"/>
              <a:t>FFA: 	free fatty acids</a:t>
            </a:r>
          </a:p>
          <a:p>
            <a:r>
              <a:rPr lang="fr-CA" altLang="fr-FR" sz="1000"/>
              <a:t>TG: 	triglycerides</a:t>
            </a:r>
          </a:p>
        </p:txBody>
      </p:sp>
      <p:sp>
        <p:nvSpPr>
          <p:cNvPr id="452644" name="Text Box 36">
            <a:extLst>
              <a:ext uri="{FF2B5EF4-FFF2-40B4-BE49-F238E27FC236}">
                <a16:creationId xmlns:a16="http://schemas.microsoft.com/office/drawing/2014/main" id="{024D9E56-FD79-456D-A603-60D69EC3D006}"/>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52649" name="Line 41">
            <a:extLst>
              <a:ext uri="{FF2B5EF4-FFF2-40B4-BE49-F238E27FC236}">
                <a16:creationId xmlns:a16="http://schemas.microsoft.com/office/drawing/2014/main" id="{F3F22089-CCAD-4E45-87D2-1058BF12A1D8}"/>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2650" name="Line 42">
            <a:extLst>
              <a:ext uri="{FF2B5EF4-FFF2-40B4-BE49-F238E27FC236}">
                <a16:creationId xmlns:a16="http://schemas.microsoft.com/office/drawing/2014/main" id="{5C20F73F-D1EF-48F4-8149-1D266486B6B2}"/>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2653" name="AutoShape 45">
            <a:extLst>
              <a:ext uri="{FF2B5EF4-FFF2-40B4-BE49-F238E27FC236}">
                <a16:creationId xmlns:a16="http://schemas.microsoft.com/office/drawing/2014/main" id="{694BA1CD-189F-48C2-BCA8-4B732692BEA8}"/>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1629" name="Picture 45">
            <a:extLst>
              <a:ext uri="{FF2B5EF4-FFF2-40B4-BE49-F238E27FC236}">
                <a16:creationId xmlns:a16="http://schemas.microsoft.com/office/drawing/2014/main" id="{AC6EE22A-E2D8-4D68-A11A-AC94BC9047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1589" name="Text Box 5">
            <a:extLst>
              <a:ext uri="{FF2B5EF4-FFF2-40B4-BE49-F238E27FC236}">
                <a16:creationId xmlns:a16="http://schemas.microsoft.com/office/drawing/2014/main" id="{B4824C11-B41F-4148-99E3-7A24FB8A4A6F}"/>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51591" name="Text Box 7">
            <a:extLst>
              <a:ext uri="{FF2B5EF4-FFF2-40B4-BE49-F238E27FC236}">
                <a16:creationId xmlns:a16="http://schemas.microsoft.com/office/drawing/2014/main" id="{1917C81F-1E1D-4C8A-B080-1C42B7F8C041}"/>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51592" name="Text Box 8">
            <a:extLst>
              <a:ext uri="{FF2B5EF4-FFF2-40B4-BE49-F238E27FC236}">
                <a16:creationId xmlns:a16="http://schemas.microsoft.com/office/drawing/2014/main" id="{A35173C8-FB15-4C21-BD79-1BBB811C66A6}"/>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sp>
        <p:nvSpPr>
          <p:cNvPr id="451593" name="Text Box 9">
            <a:extLst>
              <a:ext uri="{FF2B5EF4-FFF2-40B4-BE49-F238E27FC236}">
                <a16:creationId xmlns:a16="http://schemas.microsoft.com/office/drawing/2014/main" id="{487E98D1-10E3-4D2A-BE32-73935ABE2DA7}"/>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51594" name="Line 10">
            <a:extLst>
              <a:ext uri="{FF2B5EF4-FFF2-40B4-BE49-F238E27FC236}">
                <a16:creationId xmlns:a16="http://schemas.microsoft.com/office/drawing/2014/main" id="{59EC3485-9878-4DB9-8572-4DE5247159CD}"/>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1599" name="Rectangle 15">
            <a:extLst>
              <a:ext uri="{FF2B5EF4-FFF2-40B4-BE49-F238E27FC236}">
                <a16:creationId xmlns:a16="http://schemas.microsoft.com/office/drawing/2014/main" id="{E7D08E0A-8449-4D49-ADE0-EF0BBD799FEC}"/>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Plasma Lipid Transport</a:t>
            </a:r>
            <a:endParaRPr lang="fr-CA" altLang="fr-FR">
              <a:effectLst>
                <a:outerShdw blurRad="38100" dist="38100" dir="2700000" algn="tl">
                  <a:srgbClr val="C0C0C0"/>
                </a:outerShdw>
              </a:effectLst>
            </a:endParaRPr>
          </a:p>
        </p:txBody>
      </p:sp>
      <p:pic>
        <p:nvPicPr>
          <p:cNvPr id="451600" name="Picture 16">
            <a:extLst>
              <a:ext uri="{FF2B5EF4-FFF2-40B4-BE49-F238E27FC236}">
                <a16:creationId xmlns:a16="http://schemas.microsoft.com/office/drawing/2014/main" id="{167B8AD3-AC97-4E11-A232-25E0880DEA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1601" name="Line 17">
            <a:extLst>
              <a:ext uri="{FF2B5EF4-FFF2-40B4-BE49-F238E27FC236}">
                <a16:creationId xmlns:a16="http://schemas.microsoft.com/office/drawing/2014/main" id="{F341D959-BEA0-4DC6-B261-BA6B1BAEC8CA}"/>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1602" name="Line 18">
            <a:extLst>
              <a:ext uri="{FF2B5EF4-FFF2-40B4-BE49-F238E27FC236}">
                <a16:creationId xmlns:a16="http://schemas.microsoft.com/office/drawing/2014/main" id="{A55E047C-41E4-44BC-A3AD-85C7F295EB7C}"/>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51606" name="Group 22">
            <a:extLst>
              <a:ext uri="{FF2B5EF4-FFF2-40B4-BE49-F238E27FC236}">
                <a16:creationId xmlns:a16="http://schemas.microsoft.com/office/drawing/2014/main" id="{30C624E7-3199-4DF3-8791-3512F3670583}"/>
              </a:ext>
            </a:extLst>
          </p:cNvPr>
          <p:cNvGrpSpPr>
            <a:grpSpLocks/>
          </p:cNvGrpSpPr>
          <p:nvPr/>
        </p:nvGrpSpPr>
        <p:grpSpPr bwMode="auto">
          <a:xfrm>
            <a:off x="206375" y="998538"/>
            <a:ext cx="1125538" cy="404812"/>
            <a:chOff x="1342" y="1621"/>
            <a:chExt cx="1056" cy="454"/>
          </a:xfrm>
        </p:grpSpPr>
        <p:sp>
          <p:nvSpPr>
            <p:cNvPr id="451607" name="Rectangle 23">
              <a:extLst>
                <a:ext uri="{FF2B5EF4-FFF2-40B4-BE49-F238E27FC236}">
                  <a16:creationId xmlns:a16="http://schemas.microsoft.com/office/drawing/2014/main" id="{5CF62311-6003-42D9-9BD0-3458FE90BFCF}"/>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51608" name="Rectangle 24">
              <a:extLst>
                <a:ext uri="{FF2B5EF4-FFF2-40B4-BE49-F238E27FC236}">
                  <a16:creationId xmlns:a16="http://schemas.microsoft.com/office/drawing/2014/main" id="{8DD9D86F-28AE-424A-AF44-A28EDBB81B65}"/>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51616" name="AutoShape 32">
            <a:extLst>
              <a:ext uri="{FF2B5EF4-FFF2-40B4-BE49-F238E27FC236}">
                <a16:creationId xmlns:a16="http://schemas.microsoft.com/office/drawing/2014/main" id="{57E604E1-B805-4D98-B2C8-624D2131A3C9}"/>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51617" name="AutoShape 33">
            <a:extLst>
              <a:ext uri="{FF2B5EF4-FFF2-40B4-BE49-F238E27FC236}">
                <a16:creationId xmlns:a16="http://schemas.microsoft.com/office/drawing/2014/main" id="{39522382-967F-48AD-98A6-9E0F7F6EF11D}"/>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51619" name="Text Box 35">
            <a:extLst>
              <a:ext uri="{FF2B5EF4-FFF2-40B4-BE49-F238E27FC236}">
                <a16:creationId xmlns:a16="http://schemas.microsoft.com/office/drawing/2014/main" id="{71036564-14F1-4407-ADFB-EE2F9F6FBCC6}"/>
              </a:ext>
            </a:extLst>
          </p:cNvPr>
          <p:cNvSpPr txBox="1">
            <a:spLocks noChangeArrowheads="1"/>
          </p:cNvSpPr>
          <p:nvPr/>
        </p:nvSpPr>
        <p:spPr bwMode="auto">
          <a:xfrm>
            <a:off x="115888" y="4373563"/>
            <a:ext cx="1935162" cy="8636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FC: 	free cholesterol</a:t>
            </a:r>
          </a:p>
          <a:p>
            <a:r>
              <a:rPr lang="fr-CA" altLang="fr-FR" sz="1000"/>
              <a:t>FFA: 	free fatty acids</a:t>
            </a:r>
          </a:p>
          <a:p>
            <a:r>
              <a:rPr lang="fr-CA" altLang="fr-FR" sz="1000"/>
              <a:t>LPL: 	lipoprotein lipase</a:t>
            </a:r>
          </a:p>
          <a:p>
            <a:r>
              <a:rPr lang="fr-CA" altLang="fr-FR" sz="1000"/>
              <a:t>TG: 	triglycerides</a:t>
            </a:r>
          </a:p>
        </p:txBody>
      </p:sp>
      <p:grpSp>
        <p:nvGrpSpPr>
          <p:cNvPr id="451620" name="Group 36">
            <a:extLst>
              <a:ext uri="{FF2B5EF4-FFF2-40B4-BE49-F238E27FC236}">
                <a16:creationId xmlns:a16="http://schemas.microsoft.com/office/drawing/2014/main" id="{306383E5-53E6-452F-A057-2BE7E3ABA0AA}"/>
              </a:ext>
            </a:extLst>
          </p:cNvPr>
          <p:cNvGrpSpPr>
            <a:grpSpLocks/>
          </p:cNvGrpSpPr>
          <p:nvPr/>
        </p:nvGrpSpPr>
        <p:grpSpPr bwMode="auto">
          <a:xfrm>
            <a:off x="4525963" y="954088"/>
            <a:ext cx="1125537" cy="404812"/>
            <a:chOff x="1342" y="1621"/>
            <a:chExt cx="1056" cy="454"/>
          </a:xfrm>
        </p:grpSpPr>
        <p:sp>
          <p:nvSpPr>
            <p:cNvPr id="451621" name="Rectangle 37">
              <a:extLst>
                <a:ext uri="{FF2B5EF4-FFF2-40B4-BE49-F238E27FC236}">
                  <a16:creationId xmlns:a16="http://schemas.microsoft.com/office/drawing/2014/main" id="{452059BC-DDC8-4DE7-A6A7-AFA01DD519F9}"/>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51622" name="Rectangle 38">
              <a:extLst>
                <a:ext uri="{FF2B5EF4-FFF2-40B4-BE49-F238E27FC236}">
                  <a16:creationId xmlns:a16="http://schemas.microsoft.com/office/drawing/2014/main" id="{2D525F37-EE58-42B7-BFDD-F6C4121081E1}"/>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51623" name="Group 39">
            <a:extLst>
              <a:ext uri="{FF2B5EF4-FFF2-40B4-BE49-F238E27FC236}">
                <a16:creationId xmlns:a16="http://schemas.microsoft.com/office/drawing/2014/main" id="{226B0D84-9A08-4E03-A776-0D3988CAC53D}"/>
              </a:ext>
            </a:extLst>
          </p:cNvPr>
          <p:cNvGrpSpPr>
            <a:grpSpLocks/>
          </p:cNvGrpSpPr>
          <p:nvPr/>
        </p:nvGrpSpPr>
        <p:grpSpPr bwMode="auto">
          <a:xfrm>
            <a:off x="7335838" y="2120900"/>
            <a:ext cx="1511300" cy="768350"/>
            <a:chOff x="1342" y="1621"/>
            <a:chExt cx="1056" cy="454"/>
          </a:xfrm>
        </p:grpSpPr>
        <p:sp>
          <p:nvSpPr>
            <p:cNvPr id="451624" name="Rectangle 40">
              <a:extLst>
                <a:ext uri="{FF2B5EF4-FFF2-40B4-BE49-F238E27FC236}">
                  <a16:creationId xmlns:a16="http://schemas.microsoft.com/office/drawing/2014/main" id="{AA504D66-4259-4005-8EAF-DC2A2E5DF4BC}"/>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51625" name="Rectangle 41">
              <a:extLst>
                <a:ext uri="{FF2B5EF4-FFF2-40B4-BE49-F238E27FC236}">
                  <a16:creationId xmlns:a16="http://schemas.microsoft.com/office/drawing/2014/main" id="{34A8DF65-3677-430B-87CC-FC990EC48DA6}"/>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51626" name="Group 42">
            <a:extLst>
              <a:ext uri="{FF2B5EF4-FFF2-40B4-BE49-F238E27FC236}">
                <a16:creationId xmlns:a16="http://schemas.microsoft.com/office/drawing/2014/main" id="{960FE30F-CB66-4794-BADE-6EED76703C5F}"/>
              </a:ext>
            </a:extLst>
          </p:cNvPr>
          <p:cNvGrpSpPr>
            <a:grpSpLocks/>
          </p:cNvGrpSpPr>
          <p:nvPr/>
        </p:nvGrpSpPr>
        <p:grpSpPr bwMode="auto">
          <a:xfrm>
            <a:off x="2528888" y="3562350"/>
            <a:ext cx="1233487" cy="541338"/>
            <a:chOff x="1342" y="1621"/>
            <a:chExt cx="1056" cy="454"/>
          </a:xfrm>
        </p:grpSpPr>
        <p:sp>
          <p:nvSpPr>
            <p:cNvPr id="451627" name="Rectangle 43">
              <a:extLst>
                <a:ext uri="{FF2B5EF4-FFF2-40B4-BE49-F238E27FC236}">
                  <a16:creationId xmlns:a16="http://schemas.microsoft.com/office/drawing/2014/main" id="{CB3CE9F7-9AD9-4D81-AB6B-1D5273948A74}"/>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51628" name="Rectangle 44">
              <a:extLst>
                <a:ext uri="{FF2B5EF4-FFF2-40B4-BE49-F238E27FC236}">
                  <a16:creationId xmlns:a16="http://schemas.microsoft.com/office/drawing/2014/main" id="{06CB5A30-6846-4843-BDA6-0D5F4C26A3A6}"/>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51630" name="AutoShape 46">
            <a:extLst>
              <a:ext uri="{FF2B5EF4-FFF2-40B4-BE49-F238E27FC236}">
                <a16:creationId xmlns:a16="http://schemas.microsoft.com/office/drawing/2014/main" id="{E417E55B-91C7-45D5-B2F8-C04A39141396}"/>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1631" name="Line 47">
            <a:extLst>
              <a:ext uri="{FF2B5EF4-FFF2-40B4-BE49-F238E27FC236}">
                <a16:creationId xmlns:a16="http://schemas.microsoft.com/office/drawing/2014/main" id="{35220B71-8226-41F2-9FCE-1627D5A9DE87}"/>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1634" name="Text Box 50">
            <a:extLst>
              <a:ext uri="{FF2B5EF4-FFF2-40B4-BE49-F238E27FC236}">
                <a16:creationId xmlns:a16="http://schemas.microsoft.com/office/drawing/2014/main" id="{9156C59C-0188-4CCA-A2B1-8EA2710FB08D}"/>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51637" name="Line 53">
            <a:extLst>
              <a:ext uri="{FF2B5EF4-FFF2-40B4-BE49-F238E27FC236}">
                <a16:creationId xmlns:a16="http://schemas.microsoft.com/office/drawing/2014/main" id="{DD633960-4EDC-4657-904E-9C9FA00B1DAC}"/>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1638" name="Line 54">
            <a:extLst>
              <a:ext uri="{FF2B5EF4-FFF2-40B4-BE49-F238E27FC236}">
                <a16:creationId xmlns:a16="http://schemas.microsoft.com/office/drawing/2014/main" id="{8303A116-6D56-40D2-8D24-008B6674755B}"/>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1639" name="AutoShape 55">
            <a:extLst>
              <a:ext uri="{FF2B5EF4-FFF2-40B4-BE49-F238E27FC236}">
                <a16:creationId xmlns:a16="http://schemas.microsoft.com/office/drawing/2014/main" id="{BE4F5341-ECD9-4988-BA00-61BCC0380193}"/>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19" name="Picture 59">
            <a:extLst>
              <a:ext uri="{FF2B5EF4-FFF2-40B4-BE49-F238E27FC236}">
                <a16:creationId xmlns:a16="http://schemas.microsoft.com/office/drawing/2014/main" id="{87702B61-0A2A-49F6-8346-F4200F336F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565" name="Text Box 5">
            <a:extLst>
              <a:ext uri="{FF2B5EF4-FFF2-40B4-BE49-F238E27FC236}">
                <a16:creationId xmlns:a16="http://schemas.microsoft.com/office/drawing/2014/main" id="{916B447C-CE87-46DD-B972-7D0336FF591A}"/>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50569" name="Text Box 9">
            <a:extLst>
              <a:ext uri="{FF2B5EF4-FFF2-40B4-BE49-F238E27FC236}">
                <a16:creationId xmlns:a16="http://schemas.microsoft.com/office/drawing/2014/main" id="{C67A1A81-92E8-48EB-8BA2-A51CEDD1A633}"/>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50570" name="Line 10">
            <a:extLst>
              <a:ext uri="{FF2B5EF4-FFF2-40B4-BE49-F238E27FC236}">
                <a16:creationId xmlns:a16="http://schemas.microsoft.com/office/drawing/2014/main" id="{9D4C1976-945D-4D53-9792-1000EE564C3D}"/>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0571" name="Text Box 11">
            <a:extLst>
              <a:ext uri="{FF2B5EF4-FFF2-40B4-BE49-F238E27FC236}">
                <a16:creationId xmlns:a16="http://schemas.microsoft.com/office/drawing/2014/main" id="{8879EAEB-D04A-4F3B-BB00-E07A6AFF931E}"/>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50576" name="Rectangle 16">
            <a:extLst>
              <a:ext uri="{FF2B5EF4-FFF2-40B4-BE49-F238E27FC236}">
                <a16:creationId xmlns:a16="http://schemas.microsoft.com/office/drawing/2014/main" id="{5C277F39-0CAE-4A4B-9A90-124359A3FDF4}"/>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Plasma Lipid Transport</a:t>
            </a:r>
            <a:endParaRPr lang="fr-CA" altLang="fr-FR">
              <a:effectLst>
                <a:outerShdw blurRad="38100" dist="38100" dir="2700000" algn="tl">
                  <a:srgbClr val="C0C0C0"/>
                </a:outerShdw>
              </a:effectLst>
            </a:endParaRPr>
          </a:p>
        </p:txBody>
      </p:sp>
      <p:pic>
        <p:nvPicPr>
          <p:cNvPr id="450577" name="Picture 17">
            <a:extLst>
              <a:ext uri="{FF2B5EF4-FFF2-40B4-BE49-F238E27FC236}">
                <a16:creationId xmlns:a16="http://schemas.microsoft.com/office/drawing/2014/main" id="{AB433086-DC85-4FC2-B373-6996458768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0579" name="Picture 19">
            <a:extLst>
              <a:ext uri="{FF2B5EF4-FFF2-40B4-BE49-F238E27FC236}">
                <a16:creationId xmlns:a16="http://schemas.microsoft.com/office/drawing/2014/main" id="{F4958740-BFB5-4191-9A98-9B797BF645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582" name="AutoShape 22">
            <a:extLst>
              <a:ext uri="{FF2B5EF4-FFF2-40B4-BE49-F238E27FC236}">
                <a16:creationId xmlns:a16="http://schemas.microsoft.com/office/drawing/2014/main" id="{9DC417EE-CA3F-4022-BEEC-B17F681A37A8}"/>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50586" name="AutoShape 26">
            <a:extLst>
              <a:ext uri="{FF2B5EF4-FFF2-40B4-BE49-F238E27FC236}">
                <a16:creationId xmlns:a16="http://schemas.microsoft.com/office/drawing/2014/main" id="{3A740989-6940-4930-A9BB-3080C5D6A504}"/>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50587" name="Group 27">
            <a:extLst>
              <a:ext uri="{FF2B5EF4-FFF2-40B4-BE49-F238E27FC236}">
                <a16:creationId xmlns:a16="http://schemas.microsoft.com/office/drawing/2014/main" id="{8C207178-64EF-484F-8082-A169E3017D64}"/>
              </a:ext>
            </a:extLst>
          </p:cNvPr>
          <p:cNvGrpSpPr>
            <a:grpSpLocks/>
          </p:cNvGrpSpPr>
          <p:nvPr/>
        </p:nvGrpSpPr>
        <p:grpSpPr bwMode="auto">
          <a:xfrm>
            <a:off x="206375" y="998538"/>
            <a:ext cx="1125538" cy="404812"/>
            <a:chOff x="1342" y="1621"/>
            <a:chExt cx="1056" cy="454"/>
          </a:xfrm>
        </p:grpSpPr>
        <p:sp>
          <p:nvSpPr>
            <p:cNvPr id="450588" name="Rectangle 28">
              <a:extLst>
                <a:ext uri="{FF2B5EF4-FFF2-40B4-BE49-F238E27FC236}">
                  <a16:creationId xmlns:a16="http://schemas.microsoft.com/office/drawing/2014/main" id="{BBE4EABE-ADDD-4413-90E3-C4B29CD71DE3}"/>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50589" name="Rectangle 29">
              <a:extLst>
                <a:ext uri="{FF2B5EF4-FFF2-40B4-BE49-F238E27FC236}">
                  <a16:creationId xmlns:a16="http://schemas.microsoft.com/office/drawing/2014/main" id="{59B2343F-BB60-42B9-B186-F193EBFE92FE}"/>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50593" name="Group 33">
            <a:extLst>
              <a:ext uri="{FF2B5EF4-FFF2-40B4-BE49-F238E27FC236}">
                <a16:creationId xmlns:a16="http://schemas.microsoft.com/office/drawing/2014/main" id="{B7FA2727-C7FA-47F4-9270-22CEF6241229}"/>
              </a:ext>
            </a:extLst>
          </p:cNvPr>
          <p:cNvGrpSpPr>
            <a:grpSpLocks/>
          </p:cNvGrpSpPr>
          <p:nvPr/>
        </p:nvGrpSpPr>
        <p:grpSpPr bwMode="auto">
          <a:xfrm>
            <a:off x="6056313" y="2528888"/>
            <a:ext cx="990600" cy="404812"/>
            <a:chOff x="1342" y="1621"/>
            <a:chExt cx="1056" cy="454"/>
          </a:xfrm>
        </p:grpSpPr>
        <p:sp>
          <p:nvSpPr>
            <p:cNvPr id="450594" name="Rectangle 34">
              <a:extLst>
                <a:ext uri="{FF2B5EF4-FFF2-40B4-BE49-F238E27FC236}">
                  <a16:creationId xmlns:a16="http://schemas.microsoft.com/office/drawing/2014/main" id="{A1C31ED8-CCDD-42D4-9C96-D5D8696D1A76}"/>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50595" name="Rectangle 35">
              <a:extLst>
                <a:ext uri="{FF2B5EF4-FFF2-40B4-BE49-F238E27FC236}">
                  <a16:creationId xmlns:a16="http://schemas.microsoft.com/office/drawing/2014/main" id="{098E865D-71E9-4A45-8F07-6B8FF28F45C1}"/>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50600" name="AutoShape 40">
            <a:extLst>
              <a:ext uri="{FF2B5EF4-FFF2-40B4-BE49-F238E27FC236}">
                <a16:creationId xmlns:a16="http://schemas.microsoft.com/office/drawing/2014/main" id="{71863E55-996B-4765-9FF7-5F33CD09F8D4}"/>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50601" name="AutoShape 41">
            <a:extLst>
              <a:ext uri="{FF2B5EF4-FFF2-40B4-BE49-F238E27FC236}">
                <a16:creationId xmlns:a16="http://schemas.microsoft.com/office/drawing/2014/main" id="{9A3F9458-8C70-4995-9AA5-4D191C5BA1A2}"/>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grpSp>
        <p:nvGrpSpPr>
          <p:cNvPr id="450603" name="Group 43">
            <a:extLst>
              <a:ext uri="{FF2B5EF4-FFF2-40B4-BE49-F238E27FC236}">
                <a16:creationId xmlns:a16="http://schemas.microsoft.com/office/drawing/2014/main" id="{73B963E7-E64C-4A90-A855-ECA9CB47522E}"/>
              </a:ext>
            </a:extLst>
          </p:cNvPr>
          <p:cNvGrpSpPr>
            <a:grpSpLocks/>
          </p:cNvGrpSpPr>
          <p:nvPr/>
        </p:nvGrpSpPr>
        <p:grpSpPr bwMode="auto">
          <a:xfrm>
            <a:off x="4525963" y="954088"/>
            <a:ext cx="1125537" cy="404812"/>
            <a:chOff x="1342" y="1621"/>
            <a:chExt cx="1056" cy="454"/>
          </a:xfrm>
        </p:grpSpPr>
        <p:sp>
          <p:nvSpPr>
            <p:cNvPr id="450604" name="Rectangle 44">
              <a:extLst>
                <a:ext uri="{FF2B5EF4-FFF2-40B4-BE49-F238E27FC236}">
                  <a16:creationId xmlns:a16="http://schemas.microsoft.com/office/drawing/2014/main" id="{FBD9DE6C-E707-43E2-B6CA-1BA13156152A}"/>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50605" name="Rectangle 45">
              <a:extLst>
                <a:ext uri="{FF2B5EF4-FFF2-40B4-BE49-F238E27FC236}">
                  <a16:creationId xmlns:a16="http://schemas.microsoft.com/office/drawing/2014/main" id="{2B5B011D-20E8-4B79-950C-51111FF80E43}"/>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50609" name="Text Box 49">
            <a:extLst>
              <a:ext uri="{FF2B5EF4-FFF2-40B4-BE49-F238E27FC236}">
                <a16:creationId xmlns:a16="http://schemas.microsoft.com/office/drawing/2014/main" id="{FEB07926-068E-4356-A363-31446443FDFF}"/>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50610" name="Text Box 50">
            <a:extLst>
              <a:ext uri="{FF2B5EF4-FFF2-40B4-BE49-F238E27FC236}">
                <a16:creationId xmlns:a16="http://schemas.microsoft.com/office/drawing/2014/main" id="{BDA37974-6138-462D-BE0F-FA8F809FA4A0}"/>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grpSp>
        <p:nvGrpSpPr>
          <p:cNvPr id="450616" name="Group 56">
            <a:extLst>
              <a:ext uri="{FF2B5EF4-FFF2-40B4-BE49-F238E27FC236}">
                <a16:creationId xmlns:a16="http://schemas.microsoft.com/office/drawing/2014/main" id="{71BA1DD3-22E0-47F9-AB03-5EB9CE8C19AC}"/>
              </a:ext>
            </a:extLst>
          </p:cNvPr>
          <p:cNvGrpSpPr>
            <a:grpSpLocks/>
          </p:cNvGrpSpPr>
          <p:nvPr/>
        </p:nvGrpSpPr>
        <p:grpSpPr bwMode="auto">
          <a:xfrm>
            <a:off x="2528888" y="3562350"/>
            <a:ext cx="1233487" cy="541338"/>
            <a:chOff x="1342" y="1621"/>
            <a:chExt cx="1056" cy="454"/>
          </a:xfrm>
        </p:grpSpPr>
        <p:sp>
          <p:nvSpPr>
            <p:cNvPr id="450617" name="Rectangle 57">
              <a:extLst>
                <a:ext uri="{FF2B5EF4-FFF2-40B4-BE49-F238E27FC236}">
                  <a16:creationId xmlns:a16="http://schemas.microsoft.com/office/drawing/2014/main" id="{01DC76DF-72DD-4B6F-92D8-21F3207D6802}"/>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50618" name="Rectangle 58">
              <a:extLst>
                <a:ext uri="{FF2B5EF4-FFF2-40B4-BE49-F238E27FC236}">
                  <a16:creationId xmlns:a16="http://schemas.microsoft.com/office/drawing/2014/main" id="{F8377FFC-849D-470B-88D0-6401354551BA}"/>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50620" name="AutoShape 60">
            <a:extLst>
              <a:ext uri="{FF2B5EF4-FFF2-40B4-BE49-F238E27FC236}">
                <a16:creationId xmlns:a16="http://schemas.microsoft.com/office/drawing/2014/main" id="{2C83ED8A-2885-4392-83B9-141D598BD267}"/>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0621" name="Text Box 61">
            <a:extLst>
              <a:ext uri="{FF2B5EF4-FFF2-40B4-BE49-F238E27FC236}">
                <a16:creationId xmlns:a16="http://schemas.microsoft.com/office/drawing/2014/main" id="{7C30EF50-4006-49A2-AA5C-94D8115B8A3F}"/>
              </a:ext>
            </a:extLst>
          </p:cNvPr>
          <p:cNvSpPr txBox="1">
            <a:spLocks noChangeArrowheads="1"/>
          </p:cNvSpPr>
          <p:nvPr/>
        </p:nvSpPr>
        <p:spPr bwMode="auto">
          <a:xfrm>
            <a:off x="115888" y="4373563"/>
            <a:ext cx="1935162" cy="8636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FC: 	free cholesterol</a:t>
            </a:r>
          </a:p>
          <a:p>
            <a:r>
              <a:rPr lang="fr-CA" altLang="fr-FR" sz="1000"/>
              <a:t>FFA: 	free fatty acids</a:t>
            </a:r>
          </a:p>
          <a:p>
            <a:r>
              <a:rPr lang="fr-CA" altLang="fr-FR" sz="1000"/>
              <a:t>LPL: 	lipoprotein lipase</a:t>
            </a:r>
          </a:p>
          <a:p>
            <a:r>
              <a:rPr lang="fr-CA" altLang="fr-FR" sz="1000"/>
              <a:t>TG: 	triglycerides</a:t>
            </a:r>
          </a:p>
        </p:txBody>
      </p:sp>
      <p:sp>
        <p:nvSpPr>
          <p:cNvPr id="450622" name="Line 62">
            <a:extLst>
              <a:ext uri="{FF2B5EF4-FFF2-40B4-BE49-F238E27FC236}">
                <a16:creationId xmlns:a16="http://schemas.microsoft.com/office/drawing/2014/main" id="{BA6E7B0D-BD4B-4995-A29E-433D18FEA2AB}"/>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50623" name="Group 63">
            <a:extLst>
              <a:ext uri="{FF2B5EF4-FFF2-40B4-BE49-F238E27FC236}">
                <a16:creationId xmlns:a16="http://schemas.microsoft.com/office/drawing/2014/main" id="{CBC828B8-3D0D-4ADC-BD12-6E45768C057C}"/>
              </a:ext>
            </a:extLst>
          </p:cNvPr>
          <p:cNvGrpSpPr>
            <a:grpSpLocks/>
          </p:cNvGrpSpPr>
          <p:nvPr/>
        </p:nvGrpSpPr>
        <p:grpSpPr bwMode="auto">
          <a:xfrm>
            <a:off x="7335838" y="2120900"/>
            <a:ext cx="1511300" cy="768350"/>
            <a:chOff x="1342" y="1621"/>
            <a:chExt cx="1056" cy="454"/>
          </a:xfrm>
        </p:grpSpPr>
        <p:sp>
          <p:nvSpPr>
            <p:cNvPr id="450624" name="Rectangle 64">
              <a:extLst>
                <a:ext uri="{FF2B5EF4-FFF2-40B4-BE49-F238E27FC236}">
                  <a16:creationId xmlns:a16="http://schemas.microsoft.com/office/drawing/2014/main" id="{31FE68EC-AF6C-46EF-A673-51179D6F287B}"/>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50625" name="Rectangle 65">
              <a:extLst>
                <a:ext uri="{FF2B5EF4-FFF2-40B4-BE49-F238E27FC236}">
                  <a16:creationId xmlns:a16="http://schemas.microsoft.com/office/drawing/2014/main" id="{CD22FB0F-B136-4BCB-970B-5871E894E0F9}"/>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50629" name="Text Box 69">
            <a:extLst>
              <a:ext uri="{FF2B5EF4-FFF2-40B4-BE49-F238E27FC236}">
                <a16:creationId xmlns:a16="http://schemas.microsoft.com/office/drawing/2014/main" id="{6A196DD5-6A20-46B6-8B37-B4000F59569E}"/>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50632" name="Line 72">
            <a:extLst>
              <a:ext uri="{FF2B5EF4-FFF2-40B4-BE49-F238E27FC236}">
                <a16:creationId xmlns:a16="http://schemas.microsoft.com/office/drawing/2014/main" id="{24E49D9C-338F-4C72-928E-157FB224D9D6}"/>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0633" name="Line 73">
            <a:extLst>
              <a:ext uri="{FF2B5EF4-FFF2-40B4-BE49-F238E27FC236}">
                <a16:creationId xmlns:a16="http://schemas.microsoft.com/office/drawing/2014/main" id="{959F91F7-CEF2-47D9-8E5A-370F6B287125}"/>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0634" name="Line 74">
            <a:extLst>
              <a:ext uri="{FF2B5EF4-FFF2-40B4-BE49-F238E27FC236}">
                <a16:creationId xmlns:a16="http://schemas.microsoft.com/office/drawing/2014/main" id="{3687F7D2-DDB3-498F-AF17-21AFEFF52679}"/>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0635" name="Line 75">
            <a:extLst>
              <a:ext uri="{FF2B5EF4-FFF2-40B4-BE49-F238E27FC236}">
                <a16:creationId xmlns:a16="http://schemas.microsoft.com/office/drawing/2014/main" id="{F9A0895E-6682-45FF-B5D0-EF62B7B28A97}"/>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0636" name="Line 76">
            <a:extLst>
              <a:ext uri="{FF2B5EF4-FFF2-40B4-BE49-F238E27FC236}">
                <a16:creationId xmlns:a16="http://schemas.microsoft.com/office/drawing/2014/main" id="{16BCC872-BF78-47C4-97CD-88B94710C31D}"/>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50637" name="AutoShape 77">
            <a:extLst>
              <a:ext uri="{FF2B5EF4-FFF2-40B4-BE49-F238E27FC236}">
                <a16:creationId xmlns:a16="http://schemas.microsoft.com/office/drawing/2014/main" id="{764F1D5B-784C-4452-83FF-FA661850EF1F}"/>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9608" name="Picture 72">
            <a:extLst>
              <a:ext uri="{FF2B5EF4-FFF2-40B4-BE49-F238E27FC236}">
                <a16:creationId xmlns:a16="http://schemas.microsoft.com/office/drawing/2014/main" id="{FFE51C4F-741E-4D53-9677-5ED2DB8645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9539" name="Oval 3">
            <a:extLst>
              <a:ext uri="{FF2B5EF4-FFF2-40B4-BE49-F238E27FC236}">
                <a16:creationId xmlns:a16="http://schemas.microsoft.com/office/drawing/2014/main" id="{28EEC06B-90EA-4B2C-97EF-C8DA7DFBCF99}"/>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9542" name="Text Box 6">
            <a:extLst>
              <a:ext uri="{FF2B5EF4-FFF2-40B4-BE49-F238E27FC236}">
                <a16:creationId xmlns:a16="http://schemas.microsoft.com/office/drawing/2014/main" id="{141ED8D4-481B-4198-B9B8-160CEA42D78E}"/>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9546" name="Text Box 10">
            <a:extLst>
              <a:ext uri="{FF2B5EF4-FFF2-40B4-BE49-F238E27FC236}">
                <a16:creationId xmlns:a16="http://schemas.microsoft.com/office/drawing/2014/main" id="{C7E32B02-69EE-400B-B47D-DB002D82CC80}"/>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49547" name="Line 11">
            <a:extLst>
              <a:ext uri="{FF2B5EF4-FFF2-40B4-BE49-F238E27FC236}">
                <a16:creationId xmlns:a16="http://schemas.microsoft.com/office/drawing/2014/main" id="{73028AA8-7B04-4D32-AA27-66FB261943EE}"/>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9548" name="Text Box 12">
            <a:extLst>
              <a:ext uri="{FF2B5EF4-FFF2-40B4-BE49-F238E27FC236}">
                <a16:creationId xmlns:a16="http://schemas.microsoft.com/office/drawing/2014/main" id="{80F7E1B5-FBA1-443D-A11D-2276B3764F81}"/>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9553" name="Rectangle 17">
            <a:extLst>
              <a:ext uri="{FF2B5EF4-FFF2-40B4-BE49-F238E27FC236}">
                <a16:creationId xmlns:a16="http://schemas.microsoft.com/office/drawing/2014/main" id="{76D79481-5FC7-4889-82F3-6299BCC8628D}"/>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Plasma Lipid Transport</a:t>
            </a:r>
            <a:endParaRPr lang="fr-CA" altLang="fr-FR">
              <a:effectLst>
                <a:outerShdw blurRad="38100" dist="38100" dir="2700000" algn="tl">
                  <a:srgbClr val="C0C0C0"/>
                </a:outerShdw>
              </a:effectLst>
            </a:endParaRPr>
          </a:p>
        </p:txBody>
      </p:sp>
      <p:pic>
        <p:nvPicPr>
          <p:cNvPr id="449554" name="Picture 18">
            <a:extLst>
              <a:ext uri="{FF2B5EF4-FFF2-40B4-BE49-F238E27FC236}">
                <a16:creationId xmlns:a16="http://schemas.microsoft.com/office/drawing/2014/main" id="{F23C0175-2B71-44EB-AB50-5F8061E335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9556" name="Picture 20">
            <a:extLst>
              <a:ext uri="{FF2B5EF4-FFF2-40B4-BE49-F238E27FC236}">
                <a16:creationId xmlns:a16="http://schemas.microsoft.com/office/drawing/2014/main" id="{2585C4C7-C68E-4B18-836C-397BC16AE0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9558" name="Line 22">
            <a:extLst>
              <a:ext uri="{FF2B5EF4-FFF2-40B4-BE49-F238E27FC236}">
                <a16:creationId xmlns:a16="http://schemas.microsoft.com/office/drawing/2014/main" id="{E8916A25-FD16-42F6-8CAB-44B4E4F5007D}"/>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9560" name="AutoShape 24">
            <a:extLst>
              <a:ext uri="{FF2B5EF4-FFF2-40B4-BE49-F238E27FC236}">
                <a16:creationId xmlns:a16="http://schemas.microsoft.com/office/drawing/2014/main" id="{11B83F79-03EC-4136-AF7C-F7B2EF7757EA}"/>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9561" name="Line 25">
            <a:extLst>
              <a:ext uri="{FF2B5EF4-FFF2-40B4-BE49-F238E27FC236}">
                <a16:creationId xmlns:a16="http://schemas.microsoft.com/office/drawing/2014/main" id="{18ACCBF1-C95F-4265-A26E-5C338FDDB9CE}"/>
              </a:ext>
            </a:extLst>
          </p:cNvPr>
          <p:cNvSpPr>
            <a:spLocks noChangeShapeType="1"/>
          </p:cNvSpPr>
          <p:nvPr/>
        </p:nvSpPr>
        <p:spPr bwMode="auto">
          <a:xfrm flipH="1">
            <a:off x="6550025" y="4194175"/>
            <a:ext cx="1588"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9562" name="Text Box 26">
            <a:extLst>
              <a:ext uri="{FF2B5EF4-FFF2-40B4-BE49-F238E27FC236}">
                <a16:creationId xmlns:a16="http://schemas.microsoft.com/office/drawing/2014/main" id="{B3DEF576-283F-40EC-AA86-E20F0A713EF8}"/>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49563" name="Text Box 27">
            <a:extLst>
              <a:ext uri="{FF2B5EF4-FFF2-40B4-BE49-F238E27FC236}">
                <a16:creationId xmlns:a16="http://schemas.microsoft.com/office/drawing/2014/main" id="{F337E072-CA8B-495B-93CA-0A622FBA0C07}"/>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grpSp>
        <p:nvGrpSpPr>
          <p:cNvPr id="449569" name="Group 33">
            <a:extLst>
              <a:ext uri="{FF2B5EF4-FFF2-40B4-BE49-F238E27FC236}">
                <a16:creationId xmlns:a16="http://schemas.microsoft.com/office/drawing/2014/main" id="{F26E4C27-E6F3-426A-9B6F-EC1DB9796005}"/>
              </a:ext>
            </a:extLst>
          </p:cNvPr>
          <p:cNvGrpSpPr>
            <a:grpSpLocks/>
          </p:cNvGrpSpPr>
          <p:nvPr/>
        </p:nvGrpSpPr>
        <p:grpSpPr bwMode="auto">
          <a:xfrm>
            <a:off x="206375" y="998538"/>
            <a:ext cx="1125538" cy="404812"/>
            <a:chOff x="1342" y="1621"/>
            <a:chExt cx="1056" cy="454"/>
          </a:xfrm>
        </p:grpSpPr>
        <p:sp>
          <p:nvSpPr>
            <p:cNvPr id="449570" name="Rectangle 34">
              <a:extLst>
                <a:ext uri="{FF2B5EF4-FFF2-40B4-BE49-F238E27FC236}">
                  <a16:creationId xmlns:a16="http://schemas.microsoft.com/office/drawing/2014/main" id="{908B117A-F590-4051-9D8C-762FBFAAEE3B}"/>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9571" name="Rectangle 35">
              <a:extLst>
                <a:ext uri="{FF2B5EF4-FFF2-40B4-BE49-F238E27FC236}">
                  <a16:creationId xmlns:a16="http://schemas.microsoft.com/office/drawing/2014/main" id="{E5A5E105-BD39-4A7F-8851-D976285C3AEC}"/>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9575" name="Group 39">
            <a:extLst>
              <a:ext uri="{FF2B5EF4-FFF2-40B4-BE49-F238E27FC236}">
                <a16:creationId xmlns:a16="http://schemas.microsoft.com/office/drawing/2014/main" id="{855AB8A6-6DF6-4739-9A74-DC3C0F7F4FDB}"/>
              </a:ext>
            </a:extLst>
          </p:cNvPr>
          <p:cNvGrpSpPr>
            <a:grpSpLocks/>
          </p:cNvGrpSpPr>
          <p:nvPr/>
        </p:nvGrpSpPr>
        <p:grpSpPr bwMode="auto">
          <a:xfrm>
            <a:off x="6056313" y="2528888"/>
            <a:ext cx="990600" cy="404812"/>
            <a:chOff x="1342" y="1621"/>
            <a:chExt cx="1056" cy="454"/>
          </a:xfrm>
        </p:grpSpPr>
        <p:sp>
          <p:nvSpPr>
            <p:cNvPr id="449576" name="Rectangle 40">
              <a:extLst>
                <a:ext uri="{FF2B5EF4-FFF2-40B4-BE49-F238E27FC236}">
                  <a16:creationId xmlns:a16="http://schemas.microsoft.com/office/drawing/2014/main" id="{E9A64213-CBB7-46C4-B350-739A8FA45E6E}"/>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49577" name="Rectangle 41">
              <a:extLst>
                <a:ext uri="{FF2B5EF4-FFF2-40B4-BE49-F238E27FC236}">
                  <a16:creationId xmlns:a16="http://schemas.microsoft.com/office/drawing/2014/main" id="{F4DCF553-6FFB-4F71-89A2-C7823EB51876}"/>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9578" name="Group 42">
            <a:extLst>
              <a:ext uri="{FF2B5EF4-FFF2-40B4-BE49-F238E27FC236}">
                <a16:creationId xmlns:a16="http://schemas.microsoft.com/office/drawing/2014/main" id="{185ACE7A-5411-4FC7-A858-21D37E741842}"/>
              </a:ext>
            </a:extLst>
          </p:cNvPr>
          <p:cNvGrpSpPr>
            <a:grpSpLocks/>
          </p:cNvGrpSpPr>
          <p:nvPr/>
        </p:nvGrpSpPr>
        <p:grpSpPr bwMode="auto">
          <a:xfrm>
            <a:off x="7991475" y="3833813"/>
            <a:ext cx="990600" cy="404812"/>
            <a:chOff x="1342" y="1621"/>
            <a:chExt cx="1056" cy="454"/>
          </a:xfrm>
        </p:grpSpPr>
        <p:sp>
          <p:nvSpPr>
            <p:cNvPr id="449579" name="Rectangle 43">
              <a:extLst>
                <a:ext uri="{FF2B5EF4-FFF2-40B4-BE49-F238E27FC236}">
                  <a16:creationId xmlns:a16="http://schemas.microsoft.com/office/drawing/2014/main" id="{2C3C6D3E-E824-4761-9BB7-E466ED9404F0}"/>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9580" name="Rectangle 44">
              <a:extLst>
                <a:ext uri="{FF2B5EF4-FFF2-40B4-BE49-F238E27FC236}">
                  <a16:creationId xmlns:a16="http://schemas.microsoft.com/office/drawing/2014/main" id="{C1C79211-85C3-4D2E-9B6B-252D148266B9}"/>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9581" name="Group 45">
            <a:extLst>
              <a:ext uri="{FF2B5EF4-FFF2-40B4-BE49-F238E27FC236}">
                <a16:creationId xmlns:a16="http://schemas.microsoft.com/office/drawing/2014/main" id="{8019448A-EA10-4245-9189-8AC8E051C076}"/>
              </a:ext>
            </a:extLst>
          </p:cNvPr>
          <p:cNvGrpSpPr>
            <a:grpSpLocks/>
          </p:cNvGrpSpPr>
          <p:nvPr/>
        </p:nvGrpSpPr>
        <p:grpSpPr bwMode="auto">
          <a:xfrm>
            <a:off x="7002463" y="5903913"/>
            <a:ext cx="1574800" cy="819150"/>
            <a:chOff x="1342" y="1621"/>
            <a:chExt cx="1056" cy="454"/>
          </a:xfrm>
        </p:grpSpPr>
        <p:sp>
          <p:nvSpPr>
            <p:cNvPr id="449582" name="Rectangle 46">
              <a:extLst>
                <a:ext uri="{FF2B5EF4-FFF2-40B4-BE49-F238E27FC236}">
                  <a16:creationId xmlns:a16="http://schemas.microsoft.com/office/drawing/2014/main" id="{0D54D0B1-BF1B-4BB8-A05A-0712331067C1}"/>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49583" name="Rectangle 47">
              <a:extLst>
                <a:ext uri="{FF2B5EF4-FFF2-40B4-BE49-F238E27FC236}">
                  <a16:creationId xmlns:a16="http://schemas.microsoft.com/office/drawing/2014/main" id="{4D6D9574-4EE4-43D3-8241-9B4420486F17}"/>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9588" name="AutoShape 52">
            <a:extLst>
              <a:ext uri="{FF2B5EF4-FFF2-40B4-BE49-F238E27FC236}">
                <a16:creationId xmlns:a16="http://schemas.microsoft.com/office/drawing/2014/main" id="{83EFE4CA-3926-400A-BF5D-8D0C9AB50DDF}"/>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49589" name="AutoShape 53">
            <a:extLst>
              <a:ext uri="{FF2B5EF4-FFF2-40B4-BE49-F238E27FC236}">
                <a16:creationId xmlns:a16="http://schemas.microsoft.com/office/drawing/2014/main" id="{CE4EC773-EAE7-4519-87D7-A9DD35BE20B2}"/>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49591" name="AutoShape 55">
            <a:extLst>
              <a:ext uri="{FF2B5EF4-FFF2-40B4-BE49-F238E27FC236}">
                <a16:creationId xmlns:a16="http://schemas.microsoft.com/office/drawing/2014/main" id="{D9704BAE-7B13-4913-86B7-E0BB5F741640}"/>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49592" name="Group 56">
            <a:extLst>
              <a:ext uri="{FF2B5EF4-FFF2-40B4-BE49-F238E27FC236}">
                <a16:creationId xmlns:a16="http://schemas.microsoft.com/office/drawing/2014/main" id="{3AD56983-EF1E-4408-9D7E-741D7B0A72D5}"/>
              </a:ext>
            </a:extLst>
          </p:cNvPr>
          <p:cNvGrpSpPr>
            <a:grpSpLocks/>
          </p:cNvGrpSpPr>
          <p:nvPr/>
        </p:nvGrpSpPr>
        <p:grpSpPr bwMode="auto">
          <a:xfrm>
            <a:off x="4525963" y="954088"/>
            <a:ext cx="1125537" cy="404812"/>
            <a:chOff x="1342" y="1621"/>
            <a:chExt cx="1056" cy="454"/>
          </a:xfrm>
        </p:grpSpPr>
        <p:sp>
          <p:nvSpPr>
            <p:cNvPr id="449593" name="Rectangle 57">
              <a:extLst>
                <a:ext uri="{FF2B5EF4-FFF2-40B4-BE49-F238E27FC236}">
                  <a16:creationId xmlns:a16="http://schemas.microsoft.com/office/drawing/2014/main" id="{A9D0353F-6EED-4643-90E7-578C3F751F9B}"/>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49594" name="Rectangle 58">
              <a:extLst>
                <a:ext uri="{FF2B5EF4-FFF2-40B4-BE49-F238E27FC236}">
                  <a16:creationId xmlns:a16="http://schemas.microsoft.com/office/drawing/2014/main" id="{C1D2DE07-FC0C-4E16-874A-B27E4D86EEC2}"/>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9598" name="Text Box 62">
            <a:extLst>
              <a:ext uri="{FF2B5EF4-FFF2-40B4-BE49-F238E27FC236}">
                <a16:creationId xmlns:a16="http://schemas.microsoft.com/office/drawing/2014/main" id="{10CDE754-E2D0-4010-8C81-8B6CDD151584}"/>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9599" name="Text Box 63">
            <a:extLst>
              <a:ext uri="{FF2B5EF4-FFF2-40B4-BE49-F238E27FC236}">
                <a16:creationId xmlns:a16="http://schemas.microsoft.com/office/drawing/2014/main" id="{A6C4C97E-646D-4937-BE1B-5EFEC665D1D1}"/>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grpSp>
        <p:nvGrpSpPr>
          <p:cNvPr id="449605" name="Group 69">
            <a:extLst>
              <a:ext uri="{FF2B5EF4-FFF2-40B4-BE49-F238E27FC236}">
                <a16:creationId xmlns:a16="http://schemas.microsoft.com/office/drawing/2014/main" id="{EC600BC6-F118-4E27-AA2F-37B04DEF4742}"/>
              </a:ext>
            </a:extLst>
          </p:cNvPr>
          <p:cNvGrpSpPr>
            <a:grpSpLocks/>
          </p:cNvGrpSpPr>
          <p:nvPr/>
        </p:nvGrpSpPr>
        <p:grpSpPr bwMode="auto">
          <a:xfrm>
            <a:off x="2528888" y="3562350"/>
            <a:ext cx="1233487" cy="541338"/>
            <a:chOff x="1342" y="1621"/>
            <a:chExt cx="1056" cy="454"/>
          </a:xfrm>
        </p:grpSpPr>
        <p:sp>
          <p:nvSpPr>
            <p:cNvPr id="449606" name="Rectangle 70">
              <a:extLst>
                <a:ext uri="{FF2B5EF4-FFF2-40B4-BE49-F238E27FC236}">
                  <a16:creationId xmlns:a16="http://schemas.microsoft.com/office/drawing/2014/main" id="{67ADF02F-E095-4374-92F8-E779A2B7D039}"/>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49607" name="Rectangle 71">
              <a:extLst>
                <a:ext uri="{FF2B5EF4-FFF2-40B4-BE49-F238E27FC236}">
                  <a16:creationId xmlns:a16="http://schemas.microsoft.com/office/drawing/2014/main" id="{D83B26C0-D1BE-4448-B022-F5CB41EC5432}"/>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9609" name="AutoShape 73">
            <a:extLst>
              <a:ext uri="{FF2B5EF4-FFF2-40B4-BE49-F238E27FC236}">
                <a16:creationId xmlns:a16="http://schemas.microsoft.com/office/drawing/2014/main" id="{BB6C5C4A-389D-4FCB-A3D8-CB978E60F042}"/>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9610" name="Text Box 74">
            <a:extLst>
              <a:ext uri="{FF2B5EF4-FFF2-40B4-BE49-F238E27FC236}">
                <a16:creationId xmlns:a16="http://schemas.microsoft.com/office/drawing/2014/main" id="{587A9A8D-8893-475E-A492-4FE699A12FCA}"/>
              </a:ext>
            </a:extLst>
          </p:cNvPr>
          <p:cNvSpPr txBox="1">
            <a:spLocks noChangeArrowheads="1"/>
          </p:cNvSpPr>
          <p:nvPr/>
        </p:nvSpPr>
        <p:spPr bwMode="auto">
          <a:xfrm>
            <a:off x="115888" y="4373563"/>
            <a:ext cx="1935162" cy="8636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FC: 	free cholesterol</a:t>
            </a:r>
          </a:p>
          <a:p>
            <a:r>
              <a:rPr lang="fr-CA" altLang="fr-FR" sz="1000"/>
              <a:t>FFA: 	free fatty acids</a:t>
            </a:r>
          </a:p>
          <a:p>
            <a:r>
              <a:rPr lang="fr-CA" altLang="fr-FR" sz="1000"/>
              <a:t>LPL: 	lipoprotein lipase</a:t>
            </a:r>
          </a:p>
          <a:p>
            <a:r>
              <a:rPr lang="fr-CA" altLang="fr-FR" sz="1000"/>
              <a:t>TG: 	triglycerides</a:t>
            </a:r>
          </a:p>
        </p:txBody>
      </p:sp>
      <p:sp>
        <p:nvSpPr>
          <p:cNvPr id="449611" name="Line 75">
            <a:extLst>
              <a:ext uri="{FF2B5EF4-FFF2-40B4-BE49-F238E27FC236}">
                <a16:creationId xmlns:a16="http://schemas.microsoft.com/office/drawing/2014/main" id="{25A04790-A67B-461D-BA58-E0D728EFB527}"/>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49612" name="Group 76">
            <a:extLst>
              <a:ext uri="{FF2B5EF4-FFF2-40B4-BE49-F238E27FC236}">
                <a16:creationId xmlns:a16="http://schemas.microsoft.com/office/drawing/2014/main" id="{794C3A8D-5475-496A-A182-8E8646A0C333}"/>
              </a:ext>
            </a:extLst>
          </p:cNvPr>
          <p:cNvGrpSpPr>
            <a:grpSpLocks/>
          </p:cNvGrpSpPr>
          <p:nvPr/>
        </p:nvGrpSpPr>
        <p:grpSpPr bwMode="auto">
          <a:xfrm>
            <a:off x="7335838" y="2120900"/>
            <a:ext cx="1511300" cy="768350"/>
            <a:chOff x="1342" y="1621"/>
            <a:chExt cx="1056" cy="454"/>
          </a:xfrm>
        </p:grpSpPr>
        <p:sp>
          <p:nvSpPr>
            <p:cNvPr id="449613" name="Rectangle 77">
              <a:extLst>
                <a:ext uri="{FF2B5EF4-FFF2-40B4-BE49-F238E27FC236}">
                  <a16:creationId xmlns:a16="http://schemas.microsoft.com/office/drawing/2014/main" id="{DD186FC7-02AF-4B4F-986E-F7C4DF06F812}"/>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49614" name="Rectangle 78">
              <a:extLst>
                <a:ext uri="{FF2B5EF4-FFF2-40B4-BE49-F238E27FC236}">
                  <a16:creationId xmlns:a16="http://schemas.microsoft.com/office/drawing/2014/main" id="{0C52EE6D-9ED4-481B-A128-182BC9E2A658}"/>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9618" name="Text Box 82">
            <a:extLst>
              <a:ext uri="{FF2B5EF4-FFF2-40B4-BE49-F238E27FC236}">
                <a16:creationId xmlns:a16="http://schemas.microsoft.com/office/drawing/2014/main" id="{4A85AE67-F5C6-466E-B489-41BA315455B7}"/>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9621" name="Line 85">
            <a:extLst>
              <a:ext uri="{FF2B5EF4-FFF2-40B4-BE49-F238E27FC236}">
                <a16:creationId xmlns:a16="http://schemas.microsoft.com/office/drawing/2014/main" id="{3527B9A0-01F0-4A68-A14E-1C93899763D9}"/>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9622" name="Line 86">
            <a:extLst>
              <a:ext uri="{FF2B5EF4-FFF2-40B4-BE49-F238E27FC236}">
                <a16:creationId xmlns:a16="http://schemas.microsoft.com/office/drawing/2014/main" id="{5770E7AB-0A03-4634-9E75-0C24D26BFF6B}"/>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9623" name="Line 87">
            <a:extLst>
              <a:ext uri="{FF2B5EF4-FFF2-40B4-BE49-F238E27FC236}">
                <a16:creationId xmlns:a16="http://schemas.microsoft.com/office/drawing/2014/main" id="{1EB47914-245D-479A-A570-A4BD64CBF954}"/>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9624" name="Line 88">
            <a:extLst>
              <a:ext uri="{FF2B5EF4-FFF2-40B4-BE49-F238E27FC236}">
                <a16:creationId xmlns:a16="http://schemas.microsoft.com/office/drawing/2014/main" id="{6A8BDA89-0A66-49E5-9E4D-862122DD3A13}"/>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9625" name="Line 89">
            <a:extLst>
              <a:ext uri="{FF2B5EF4-FFF2-40B4-BE49-F238E27FC236}">
                <a16:creationId xmlns:a16="http://schemas.microsoft.com/office/drawing/2014/main" id="{ACFFD1E9-C361-4FF8-BBC3-520FC2688181}"/>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9626" name="AutoShape 90">
            <a:extLst>
              <a:ext uri="{FF2B5EF4-FFF2-40B4-BE49-F238E27FC236}">
                <a16:creationId xmlns:a16="http://schemas.microsoft.com/office/drawing/2014/main" id="{C97C8997-D620-452F-9459-5572DBDAC89F}"/>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9627" name="AutoShape 91">
            <a:extLst>
              <a:ext uri="{FF2B5EF4-FFF2-40B4-BE49-F238E27FC236}">
                <a16:creationId xmlns:a16="http://schemas.microsoft.com/office/drawing/2014/main" id="{C5CE768F-D7DF-4D05-AC7B-43F60EAF4018}"/>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8585" name="Picture 73">
            <a:extLst>
              <a:ext uri="{FF2B5EF4-FFF2-40B4-BE49-F238E27FC236}">
                <a16:creationId xmlns:a16="http://schemas.microsoft.com/office/drawing/2014/main" id="{D0F89086-B06C-4B1A-8882-614968A60C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8515" name="Oval 3">
            <a:extLst>
              <a:ext uri="{FF2B5EF4-FFF2-40B4-BE49-F238E27FC236}">
                <a16:creationId xmlns:a16="http://schemas.microsoft.com/office/drawing/2014/main" id="{25DFBD48-8825-4F88-B703-A16346F4B835}"/>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518" name="Text Box 6">
            <a:extLst>
              <a:ext uri="{FF2B5EF4-FFF2-40B4-BE49-F238E27FC236}">
                <a16:creationId xmlns:a16="http://schemas.microsoft.com/office/drawing/2014/main" id="{55C70E72-569F-41FD-AAB6-73AF49DCB9D3}"/>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8522" name="Text Box 10">
            <a:extLst>
              <a:ext uri="{FF2B5EF4-FFF2-40B4-BE49-F238E27FC236}">
                <a16:creationId xmlns:a16="http://schemas.microsoft.com/office/drawing/2014/main" id="{D66AB962-4D7E-44D4-8838-DF0612CA11B0}"/>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48523" name="Line 11">
            <a:extLst>
              <a:ext uri="{FF2B5EF4-FFF2-40B4-BE49-F238E27FC236}">
                <a16:creationId xmlns:a16="http://schemas.microsoft.com/office/drawing/2014/main" id="{E2FA4E8A-A670-46CD-BDEE-000902F056F7}"/>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524" name="Text Box 12">
            <a:extLst>
              <a:ext uri="{FF2B5EF4-FFF2-40B4-BE49-F238E27FC236}">
                <a16:creationId xmlns:a16="http://schemas.microsoft.com/office/drawing/2014/main" id="{3DEDFB6C-D2BA-4BD2-9CA0-54C76B031D73}"/>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8526" name="Line 14">
            <a:extLst>
              <a:ext uri="{FF2B5EF4-FFF2-40B4-BE49-F238E27FC236}">
                <a16:creationId xmlns:a16="http://schemas.microsoft.com/office/drawing/2014/main" id="{89737C18-DAEB-4EE3-B610-521DC6F0F4C2}"/>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527" name="Text Box 15">
            <a:extLst>
              <a:ext uri="{FF2B5EF4-FFF2-40B4-BE49-F238E27FC236}">
                <a16:creationId xmlns:a16="http://schemas.microsoft.com/office/drawing/2014/main" id="{2B2040F2-96B0-4A7B-BF88-ECD6420C39E9}"/>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sp>
        <p:nvSpPr>
          <p:cNvPr id="448531" name="Rectangle 19">
            <a:extLst>
              <a:ext uri="{FF2B5EF4-FFF2-40B4-BE49-F238E27FC236}">
                <a16:creationId xmlns:a16="http://schemas.microsoft.com/office/drawing/2014/main" id="{95C588A7-B9E8-43CB-9808-10220C6F99BE}"/>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Plasma Lipid Transport</a:t>
            </a:r>
            <a:endParaRPr lang="fr-CA" altLang="fr-FR">
              <a:effectLst>
                <a:outerShdw blurRad="38100" dist="38100" dir="2700000" algn="tl">
                  <a:srgbClr val="C0C0C0"/>
                </a:outerShdw>
              </a:effectLst>
            </a:endParaRPr>
          </a:p>
        </p:txBody>
      </p:sp>
      <p:pic>
        <p:nvPicPr>
          <p:cNvPr id="448532" name="Picture 20">
            <a:extLst>
              <a:ext uri="{FF2B5EF4-FFF2-40B4-BE49-F238E27FC236}">
                <a16:creationId xmlns:a16="http://schemas.microsoft.com/office/drawing/2014/main" id="{6D35B005-33C5-4E27-88F2-7C640636EA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8534" name="Picture 22">
            <a:extLst>
              <a:ext uri="{FF2B5EF4-FFF2-40B4-BE49-F238E27FC236}">
                <a16:creationId xmlns:a16="http://schemas.microsoft.com/office/drawing/2014/main" id="{63C0BA2A-7F18-4428-807B-121ADB4BBAC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8539" name="AutoShape 27">
            <a:extLst>
              <a:ext uri="{FF2B5EF4-FFF2-40B4-BE49-F238E27FC236}">
                <a16:creationId xmlns:a16="http://schemas.microsoft.com/office/drawing/2014/main" id="{D1475F04-F04F-4897-B0E0-A7AB66D05278}"/>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
        <p:nvSpPr>
          <p:cNvPr id="448540" name="Line 28">
            <a:extLst>
              <a:ext uri="{FF2B5EF4-FFF2-40B4-BE49-F238E27FC236}">
                <a16:creationId xmlns:a16="http://schemas.microsoft.com/office/drawing/2014/main" id="{B373561C-4260-4E68-AAB4-BDDBD5687DD5}"/>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541" name="Line 29">
            <a:extLst>
              <a:ext uri="{FF2B5EF4-FFF2-40B4-BE49-F238E27FC236}">
                <a16:creationId xmlns:a16="http://schemas.microsoft.com/office/drawing/2014/main" id="{7072310C-EF95-4C43-AA5F-B543BC711610}"/>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542" name="Text Box 30">
            <a:extLst>
              <a:ext uri="{FF2B5EF4-FFF2-40B4-BE49-F238E27FC236}">
                <a16:creationId xmlns:a16="http://schemas.microsoft.com/office/drawing/2014/main" id="{E3A1647E-4214-4574-A157-19DC84414710}"/>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48543" name="Text Box 31">
            <a:extLst>
              <a:ext uri="{FF2B5EF4-FFF2-40B4-BE49-F238E27FC236}">
                <a16:creationId xmlns:a16="http://schemas.microsoft.com/office/drawing/2014/main" id="{179441B6-9846-4D83-9B47-E384AFAEC74B}"/>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grpSp>
        <p:nvGrpSpPr>
          <p:cNvPr id="448549" name="Group 37">
            <a:extLst>
              <a:ext uri="{FF2B5EF4-FFF2-40B4-BE49-F238E27FC236}">
                <a16:creationId xmlns:a16="http://schemas.microsoft.com/office/drawing/2014/main" id="{79FAE0E9-46F2-444E-9BB7-F54F450D5961}"/>
              </a:ext>
            </a:extLst>
          </p:cNvPr>
          <p:cNvGrpSpPr>
            <a:grpSpLocks/>
          </p:cNvGrpSpPr>
          <p:nvPr/>
        </p:nvGrpSpPr>
        <p:grpSpPr bwMode="auto">
          <a:xfrm>
            <a:off x="206375" y="998538"/>
            <a:ext cx="1125538" cy="404812"/>
            <a:chOff x="1342" y="1621"/>
            <a:chExt cx="1056" cy="454"/>
          </a:xfrm>
        </p:grpSpPr>
        <p:sp>
          <p:nvSpPr>
            <p:cNvPr id="448550" name="Rectangle 38">
              <a:extLst>
                <a:ext uri="{FF2B5EF4-FFF2-40B4-BE49-F238E27FC236}">
                  <a16:creationId xmlns:a16="http://schemas.microsoft.com/office/drawing/2014/main" id="{866D9220-E292-45C7-BB04-ACF8A1FCA34E}"/>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8551" name="Rectangle 39">
              <a:extLst>
                <a:ext uri="{FF2B5EF4-FFF2-40B4-BE49-F238E27FC236}">
                  <a16:creationId xmlns:a16="http://schemas.microsoft.com/office/drawing/2014/main" id="{22E366D2-F29A-43D3-8D14-6C64164E7723}"/>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8555" name="Group 43">
            <a:extLst>
              <a:ext uri="{FF2B5EF4-FFF2-40B4-BE49-F238E27FC236}">
                <a16:creationId xmlns:a16="http://schemas.microsoft.com/office/drawing/2014/main" id="{3553F94C-0621-45C7-95DE-DE19BA54F549}"/>
              </a:ext>
            </a:extLst>
          </p:cNvPr>
          <p:cNvGrpSpPr>
            <a:grpSpLocks/>
          </p:cNvGrpSpPr>
          <p:nvPr/>
        </p:nvGrpSpPr>
        <p:grpSpPr bwMode="auto">
          <a:xfrm>
            <a:off x="6056313" y="2528888"/>
            <a:ext cx="990600" cy="404812"/>
            <a:chOff x="1342" y="1621"/>
            <a:chExt cx="1056" cy="454"/>
          </a:xfrm>
        </p:grpSpPr>
        <p:sp>
          <p:nvSpPr>
            <p:cNvPr id="448556" name="Rectangle 44">
              <a:extLst>
                <a:ext uri="{FF2B5EF4-FFF2-40B4-BE49-F238E27FC236}">
                  <a16:creationId xmlns:a16="http://schemas.microsoft.com/office/drawing/2014/main" id="{204C6899-4B65-4EA7-A2AB-F195756E82E9}"/>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48557" name="Rectangle 45">
              <a:extLst>
                <a:ext uri="{FF2B5EF4-FFF2-40B4-BE49-F238E27FC236}">
                  <a16:creationId xmlns:a16="http://schemas.microsoft.com/office/drawing/2014/main" id="{DFBB8ECE-0864-498C-971A-F4FFB8F508A3}"/>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8558" name="Group 46">
            <a:extLst>
              <a:ext uri="{FF2B5EF4-FFF2-40B4-BE49-F238E27FC236}">
                <a16:creationId xmlns:a16="http://schemas.microsoft.com/office/drawing/2014/main" id="{C571E210-4302-4FE4-B0CF-8D607C35D60C}"/>
              </a:ext>
            </a:extLst>
          </p:cNvPr>
          <p:cNvGrpSpPr>
            <a:grpSpLocks/>
          </p:cNvGrpSpPr>
          <p:nvPr/>
        </p:nvGrpSpPr>
        <p:grpSpPr bwMode="auto">
          <a:xfrm>
            <a:off x="7991475" y="3833813"/>
            <a:ext cx="990600" cy="404812"/>
            <a:chOff x="1342" y="1621"/>
            <a:chExt cx="1056" cy="454"/>
          </a:xfrm>
        </p:grpSpPr>
        <p:sp>
          <p:nvSpPr>
            <p:cNvPr id="448559" name="Rectangle 47">
              <a:extLst>
                <a:ext uri="{FF2B5EF4-FFF2-40B4-BE49-F238E27FC236}">
                  <a16:creationId xmlns:a16="http://schemas.microsoft.com/office/drawing/2014/main" id="{551B0EBE-F30F-42BF-AC68-3CD260C68CBA}"/>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8560" name="Rectangle 48">
              <a:extLst>
                <a:ext uri="{FF2B5EF4-FFF2-40B4-BE49-F238E27FC236}">
                  <a16:creationId xmlns:a16="http://schemas.microsoft.com/office/drawing/2014/main" id="{2BAECC5E-32D8-46BC-8298-88EC1E9CDBC3}"/>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8561" name="Group 49">
            <a:extLst>
              <a:ext uri="{FF2B5EF4-FFF2-40B4-BE49-F238E27FC236}">
                <a16:creationId xmlns:a16="http://schemas.microsoft.com/office/drawing/2014/main" id="{FDAC2C9F-EDBA-4114-8221-96E854AF02A8}"/>
              </a:ext>
            </a:extLst>
          </p:cNvPr>
          <p:cNvGrpSpPr>
            <a:grpSpLocks/>
          </p:cNvGrpSpPr>
          <p:nvPr/>
        </p:nvGrpSpPr>
        <p:grpSpPr bwMode="auto">
          <a:xfrm>
            <a:off x="7002463" y="5903913"/>
            <a:ext cx="1574800" cy="819150"/>
            <a:chOff x="1342" y="1621"/>
            <a:chExt cx="1056" cy="454"/>
          </a:xfrm>
        </p:grpSpPr>
        <p:sp>
          <p:nvSpPr>
            <p:cNvPr id="448562" name="Rectangle 50">
              <a:extLst>
                <a:ext uri="{FF2B5EF4-FFF2-40B4-BE49-F238E27FC236}">
                  <a16:creationId xmlns:a16="http://schemas.microsoft.com/office/drawing/2014/main" id="{ECFF134D-B41E-4E9A-AA82-C2454FC0DD88}"/>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48563" name="Rectangle 51">
              <a:extLst>
                <a:ext uri="{FF2B5EF4-FFF2-40B4-BE49-F238E27FC236}">
                  <a16:creationId xmlns:a16="http://schemas.microsoft.com/office/drawing/2014/main" id="{1D16EA7E-15D7-48FC-B7CA-3CA354F317A7}"/>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8568" name="AutoShape 56">
            <a:extLst>
              <a:ext uri="{FF2B5EF4-FFF2-40B4-BE49-F238E27FC236}">
                <a16:creationId xmlns:a16="http://schemas.microsoft.com/office/drawing/2014/main" id="{B8C3EA67-000A-428D-A195-FC49CB3C6DC0}"/>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48569" name="AutoShape 57">
            <a:extLst>
              <a:ext uri="{FF2B5EF4-FFF2-40B4-BE49-F238E27FC236}">
                <a16:creationId xmlns:a16="http://schemas.microsoft.com/office/drawing/2014/main" id="{720DBF16-773E-4DB3-8BB7-8CCA134FF8D9}"/>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48571" name="AutoShape 59">
            <a:extLst>
              <a:ext uri="{FF2B5EF4-FFF2-40B4-BE49-F238E27FC236}">
                <a16:creationId xmlns:a16="http://schemas.microsoft.com/office/drawing/2014/main" id="{37D14AB3-B238-43AF-A22A-A74AB756F47C}"/>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48572" name="Group 60">
            <a:extLst>
              <a:ext uri="{FF2B5EF4-FFF2-40B4-BE49-F238E27FC236}">
                <a16:creationId xmlns:a16="http://schemas.microsoft.com/office/drawing/2014/main" id="{A7E1610D-4643-4CEA-9398-CECB05572346}"/>
              </a:ext>
            </a:extLst>
          </p:cNvPr>
          <p:cNvGrpSpPr>
            <a:grpSpLocks/>
          </p:cNvGrpSpPr>
          <p:nvPr/>
        </p:nvGrpSpPr>
        <p:grpSpPr bwMode="auto">
          <a:xfrm>
            <a:off x="4525963" y="954088"/>
            <a:ext cx="1125537" cy="404812"/>
            <a:chOff x="1342" y="1621"/>
            <a:chExt cx="1056" cy="454"/>
          </a:xfrm>
        </p:grpSpPr>
        <p:sp>
          <p:nvSpPr>
            <p:cNvPr id="448573" name="Rectangle 61">
              <a:extLst>
                <a:ext uri="{FF2B5EF4-FFF2-40B4-BE49-F238E27FC236}">
                  <a16:creationId xmlns:a16="http://schemas.microsoft.com/office/drawing/2014/main" id="{E25B1454-3EBD-4104-8FB9-1514B0F2BC5F}"/>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48574" name="Rectangle 62">
              <a:extLst>
                <a:ext uri="{FF2B5EF4-FFF2-40B4-BE49-F238E27FC236}">
                  <a16:creationId xmlns:a16="http://schemas.microsoft.com/office/drawing/2014/main" id="{3FF41435-AA6F-4A94-9F3F-90F34920ECA7}"/>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8575" name="Text Box 63">
            <a:extLst>
              <a:ext uri="{FF2B5EF4-FFF2-40B4-BE49-F238E27FC236}">
                <a16:creationId xmlns:a16="http://schemas.microsoft.com/office/drawing/2014/main" id="{3A5DD52B-41AD-49AF-A1E0-36FCBC4F7FA2}"/>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8576" name="Text Box 64">
            <a:extLst>
              <a:ext uri="{FF2B5EF4-FFF2-40B4-BE49-F238E27FC236}">
                <a16:creationId xmlns:a16="http://schemas.microsoft.com/office/drawing/2014/main" id="{9FFAA3E4-A98F-415F-9717-4245306678BA}"/>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grpSp>
        <p:nvGrpSpPr>
          <p:cNvPr id="448582" name="Group 70">
            <a:extLst>
              <a:ext uri="{FF2B5EF4-FFF2-40B4-BE49-F238E27FC236}">
                <a16:creationId xmlns:a16="http://schemas.microsoft.com/office/drawing/2014/main" id="{9D4C498A-E733-443B-82B6-33D82CF74731}"/>
              </a:ext>
            </a:extLst>
          </p:cNvPr>
          <p:cNvGrpSpPr>
            <a:grpSpLocks/>
          </p:cNvGrpSpPr>
          <p:nvPr/>
        </p:nvGrpSpPr>
        <p:grpSpPr bwMode="auto">
          <a:xfrm>
            <a:off x="2528888" y="3562350"/>
            <a:ext cx="1233487" cy="541338"/>
            <a:chOff x="1342" y="1621"/>
            <a:chExt cx="1056" cy="454"/>
          </a:xfrm>
        </p:grpSpPr>
        <p:sp>
          <p:nvSpPr>
            <p:cNvPr id="448583" name="Rectangle 71">
              <a:extLst>
                <a:ext uri="{FF2B5EF4-FFF2-40B4-BE49-F238E27FC236}">
                  <a16:creationId xmlns:a16="http://schemas.microsoft.com/office/drawing/2014/main" id="{F5A122BE-056D-42FB-A92E-95BCF79FE325}"/>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48584" name="Rectangle 72">
              <a:extLst>
                <a:ext uri="{FF2B5EF4-FFF2-40B4-BE49-F238E27FC236}">
                  <a16:creationId xmlns:a16="http://schemas.microsoft.com/office/drawing/2014/main" id="{6A61D772-249E-4007-87AE-A3FF91031D09}"/>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8586" name="AutoShape 74">
            <a:extLst>
              <a:ext uri="{FF2B5EF4-FFF2-40B4-BE49-F238E27FC236}">
                <a16:creationId xmlns:a16="http://schemas.microsoft.com/office/drawing/2014/main" id="{3CCED631-2549-45E2-A72E-630EFB1C4F07}"/>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587" name="Text Box 75">
            <a:extLst>
              <a:ext uri="{FF2B5EF4-FFF2-40B4-BE49-F238E27FC236}">
                <a16:creationId xmlns:a16="http://schemas.microsoft.com/office/drawing/2014/main" id="{92BFDEE6-2A70-4AFC-BC4F-21BAC3115021}"/>
              </a:ext>
            </a:extLst>
          </p:cNvPr>
          <p:cNvSpPr txBox="1">
            <a:spLocks noChangeArrowheads="1"/>
          </p:cNvSpPr>
          <p:nvPr/>
        </p:nvSpPr>
        <p:spPr bwMode="auto">
          <a:xfrm>
            <a:off x="115888" y="4373563"/>
            <a:ext cx="1935162" cy="8636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FC: 	free cholesterol</a:t>
            </a:r>
          </a:p>
          <a:p>
            <a:r>
              <a:rPr lang="fr-CA" altLang="fr-FR" sz="1000"/>
              <a:t>FFA: 	free fatty acids</a:t>
            </a:r>
          </a:p>
          <a:p>
            <a:r>
              <a:rPr lang="fr-CA" altLang="fr-FR" sz="1000"/>
              <a:t>LPL: 	lipoprotein lipase</a:t>
            </a:r>
          </a:p>
          <a:p>
            <a:r>
              <a:rPr lang="fr-CA" altLang="fr-FR" sz="1000"/>
              <a:t>TG: 	triglycerides</a:t>
            </a:r>
          </a:p>
        </p:txBody>
      </p:sp>
      <p:sp>
        <p:nvSpPr>
          <p:cNvPr id="448588" name="Line 76">
            <a:extLst>
              <a:ext uri="{FF2B5EF4-FFF2-40B4-BE49-F238E27FC236}">
                <a16:creationId xmlns:a16="http://schemas.microsoft.com/office/drawing/2014/main" id="{9F6E8F59-C956-4B69-B1B7-B7B480BBF0DD}"/>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48589" name="Group 77">
            <a:extLst>
              <a:ext uri="{FF2B5EF4-FFF2-40B4-BE49-F238E27FC236}">
                <a16:creationId xmlns:a16="http://schemas.microsoft.com/office/drawing/2014/main" id="{2F2CF10F-B6F4-459A-ACAE-7CA52E23DAE3}"/>
              </a:ext>
            </a:extLst>
          </p:cNvPr>
          <p:cNvGrpSpPr>
            <a:grpSpLocks/>
          </p:cNvGrpSpPr>
          <p:nvPr/>
        </p:nvGrpSpPr>
        <p:grpSpPr bwMode="auto">
          <a:xfrm>
            <a:off x="7335838" y="2120900"/>
            <a:ext cx="1511300" cy="768350"/>
            <a:chOff x="1342" y="1621"/>
            <a:chExt cx="1056" cy="454"/>
          </a:xfrm>
        </p:grpSpPr>
        <p:sp>
          <p:nvSpPr>
            <p:cNvPr id="448590" name="Rectangle 78">
              <a:extLst>
                <a:ext uri="{FF2B5EF4-FFF2-40B4-BE49-F238E27FC236}">
                  <a16:creationId xmlns:a16="http://schemas.microsoft.com/office/drawing/2014/main" id="{A831A3B0-E6A9-4ADB-9E51-855420493680}"/>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48591" name="Rectangle 79">
              <a:extLst>
                <a:ext uri="{FF2B5EF4-FFF2-40B4-BE49-F238E27FC236}">
                  <a16:creationId xmlns:a16="http://schemas.microsoft.com/office/drawing/2014/main" id="{0070C315-C478-4F33-B983-116847CF67DA}"/>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8595" name="Text Box 83">
            <a:extLst>
              <a:ext uri="{FF2B5EF4-FFF2-40B4-BE49-F238E27FC236}">
                <a16:creationId xmlns:a16="http://schemas.microsoft.com/office/drawing/2014/main" id="{CCBF3B69-43B9-4CFC-8044-4814FEE96240}"/>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8598" name="Line 86">
            <a:extLst>
              <a:ext uri="{FF2B5EF4-FFF2-40B4-BE49-F238E27FC236}">
                <a16:creationId xmlns:a16="http://schemas.microsoft.com/office/drawing/2014/main" id="{94E17C7E-5566-4C01-9304-CA0B9E94E478}"/>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599" name="Line 87">
            <a:extLst>
              <a:ext uri="{FF2B5EF4-FFF2-40B4-BE49-F238E27FC236}">
                <a16:creationId xmlns:a16="http://schemas.microsoft.com/office/drawing/2014/main" id="{CABB9AC2-D8C8-493C-8783-7AC9630B806C}"/>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600" name="Line 88">
            <a:extLst>
              <a:ext uri="{FF2B5EF4-FFF2-40B4-BE49-F238E27FC236}">
                <a16:creationId xmlns:a16="http://schemas.microsoft.com/office/drawing/2014/main" id="{7D8A6801-4FE8-48CD-A220-F1C8AED124F5}"/>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601" name="Line 89">
            <a:extLst>
              <a:ext uri="{FF2B5EF4-FFF2-40B4-BE49-F238E27FC236}">
                <a16:creationId xmlns:a16="http://schemas.microsoft.com/office/drawing/2014/main" id="{097C2974-F6A2-4F7E-A630-7D6CD8189128}"/>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602" name="Line 90">
            <a:extLst>
              <a:ext uri="{FF2B5EF4-FFF2-40B4-BE49-F238E27FC236}">
                <a16:creationId xmlns:a16="http://schemas.microsoft.com/office/drawing/2014/main" id="{FF6C7408-4322-4794-BEA0-AFDDCDF4530A}"/>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603" name="Line 91">
            <a:extLst>
              <a:ext uri="{FF2B5EF4-FFF2-40B4-BE49-F238E27FC236}">
                <a16:creationId xmlns:a16="http://schemas.microsoft.com/office/drawing/2014/main" id="{6051C99B-3F6A-4040-B2A9-3140BB454E6C}"/>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8604" name="AutoShape 92">
            <a:extLst>
              <a:ext uri="{FF2B5EF4-FFF2-40B4-BE49-F238E27FC236}">
                <a16:creationId xmlns:a16="http://schemas.microsoft.com/office/drawing/2014/main" id="{42C2B564-52EC-4046-ABD3-CAF0694740F5}"/>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8606" name="AutoShape 94">
            <a:extLst>
              <a:ext uri="{FF2B5EF4-FFF2-40B4-BE49-F238E27FC236}">
                <a16:creationId xmlns:a16="http://schemas.microsoft.com/office/drawing/2014/main" id="{A362605D-B0FE-40AE-9FD2-929AB9F8282C}"/>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8607" name="AutoShape 95">
            <a:extLst>
              <a:ext uri="{FF2B5EF4-FFF2-40B4-BE49-F238E27FC236}">
                <a16:creationId xmlns:a16="http://schemas.microsoft.com/office/drawing/2014/main" id="{E895D814-12A4-43D9-AF27-BB16449284F1}"/>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7572" name="Picture 84">
            <a:extLst>
              <a:ext uri="{FF2B5EF4-FFF2-40B4-BE49-F238E27FC236}">
                <a16:creationId xmlns:a16="http://schemas.microsoft.com/office/drawing/2014/main" id="{68349344-80C3-441F-B47E-17012793B1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7491" name="Oval 3">
            <a:extLst>
              <a:ext uri="{FF2B5EF4-FFF2-40B4-BE49-F238E27FC236}">
                <a16:creationId xmlns:a16="http://schemas.microsoft.com/office/drawing/2014/main" id="{1C29CD5A-CC9C-41A0-A212-60B413A1A26A}"/>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494" name="Text Box 6">
            <a:extLst>
              <a:ext uri="{FF2B5EF4-FFF2-40B4-BE49-F238E27FC236}">
                <a16:creationId xmlns:a16="http://schemas.microsoft.com/office/drawing/2014/main" id="{E43E3616-B031-4BC9-9E89-15BFB0EC13A2}"/>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7498" name="Text Box 10">
            <a:extLst>
              <a:ext uri="{FF2B5EF4-FFF2-40B4-BE49-F238E27FC236}">
                <a16:creationId xmlns:a16="http://schemas.microsoft.com/office/drawing/2014/main" id="{E10D875B-F3D6-4750-8564-1AF1B8A2B179}"/>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47499" name="Line 11">
            <a:extLst>
              <a:ext uri="{FF2B5EF4-FFF2-40B4-BE49-F238E27FC236}">
                <a16:creationId xmlns:a16="http://schemas.microsoft.com/office/drawing/2014/main" id="{6BF2AFF2-88EE-4D2E-B461-9AD02025C246}"/>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00" name="Text Box 12">
            <a:extLst>
              <a:ext uri="{FF2B5EF4-FFF2-40B4-BE49-F238E27FC236}">
                <a16:creationId xmlns:a16="http://schemas.microsoft.com/office/drawing/2014/main" id="{BF597BA3-80AE-41EC-9FA5-BEC65C6AABD2}"/>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7502" name="Text Box 14">
            <a:extLst>
              <a:ext uri="{FF2B5EF4-FFF2-40B4-BE49-F238E27FC236}">
                <a16:creationId xmlns:a16="http://schemas.microsoft.com/office/drawing/2014/main" id="{A8FEEC0D-F31D-484B-A9CE-63A886535A35}"/>
              </a:ext>
            </a:extLst>
          </p:cNvPr>
          <p:cNvSpPr txBox="1">
            <a:spLocks noChangeArrowheads="1"/>
          </p:cNvSpPr>
          <p:nvPr/>
        </p:nvSpPr>
        <p:spPr bwMode="auto">
          <a:xfrm>
            <a:off x="3311525" y="5238750"/>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7503" name="Line 15">
            <a:extLst>
              <a:ext uri="{FF2B5EF4-FFF2-40B4-BE49-F238E27FC236}">
                <a16:creationId xmlns:a16="http://schemas.microsoft.com/office/drawing/2014/main" id="{55402388-20D0-4760-A91B-D971462A0B7F}"/>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04" name="Text Box 16">
            <a:extLst>
              <a:ext uri="{FF2B5EF4-FFF2-40B4-BE49-F238E27FC236}">
                <a16:creationId xmlns:a16="http://schemas.microsoft.com/office/drawing/2014/main" id="{A3668119-BDC2-4950-AF3F-393F876F144F}"/>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sp>
        <p:nvSpPr>
          <p:cNvPr id="447508" name="Rectangle 20">
            <a:extLst>
              <a:ext uri="{FF2B5EF4-FFF2-40B4-BE49-F238E27FC236}">
                <a16:creationId xmlns:a16="http://schemas.microsoft.com/office/drawing/2014/main" id="{2828DE5F-55B4-4319-9AE7-ADA10D1736A3}"/>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Plasma Lipid Transport</a:t>
            </a:r>
            <a:endParaRPr lang="fr-CA" altLang="fr-FR">
              <a:effectLst>
                <a:outerShdw blurRad="38100" dist="38100" dir="2700000" algn="tl">
                  <a:srgbClr val="C0C0C0"/>
                </a:outerShdw>
              </a:effectLst>
            </a:endParaRPr>
          </a:p>
        </p:txBody>
      </p:sp>
      <p:pic>
        <p:nvPicPr>
          <p:cNvPr id="447509" name="Picture 21">
            <a:extLst>
              <a:ext uri="{FF2B5EF4-FFF2-40B4-BE49-F238E27FC236}">
                <a16:creationId xmlns:a16="http://schemas.microsoft.com/office/drawing/2014/main" id="{8395432A-405A-4E94-88E1-E84DDA97E9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7511" name="Picture 23">
            <a:extLst>
              <a:ext uri="{FF2B5EF4-FFF2-40B4-BE49-F238E27FC236}">
                <a16:creationId xmlns:a16="http://schemas.microsoft.com/office/drawing/2014/main" id="{4B0343F5-90EE-484A-BC3D-5D3A5747C85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7514" name="Picture 26">
            <a:extLst>
              <a:ext uri="{FF2B5EF4-FFF2-40B4-BE49-F238E27FC236}">
                <a16:creationId xmlns:a16="http://schemas.microsoft.com/office/drawing/2014/main" id="{87354AF6-78E5-4D5F-89B6-005BCD71C4F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1650" y="5075238"/>
            <a:ext cx="1112838" cy="1112837"/>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7515" name="Line 27">
            <a:extLst>
              <a:ext uri="{FF2B5EF4-FFF2-40B4-BE49-F238E27FC236}">
                <a16:creationId xmlns:a16="http://schemas.microsoft.com/office/drawing/2014/main" id="{556B16DD-82D4-4244-9EBA-5C8D8830AEFD}"/>
              </a:ext>
            </a:extLst>
          </p:cNvPr>
          <p:cNvSpPr>
            <a:spLocks noChangeShapeType="1"/>
          </p:cNvSpPr>
          <p:nvPr/>
        </p:nvSpPr>
        <p:spPr bwMode="auto">
          <a:xfrm flipH="1">
            <a:off x="3851275" y="5702300"/>
            <a:ext cx="2430463"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20" name="Line 32">
            <a:extLst>
              <a:ext uri="{FF2B5EF4-FFF2-40B4-BE49-F238E27FC236}">
                <a16:creationId xmlns:a16="http://schemas.microsoft.com/office/drawing/2014/main" id="{52FA4A75-945E-494F-8AAE-6023B65AF43F}"/>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21" name="Line 33">
            <a:extLst>
              <a:ext uri="{FF2B5EF4-FFF2-40B4-BE49-F238E27FC236}">
                <a16:creationId xmlns:a16="http://schemas.microsoft.com/office/drawing/2014/main" id="{CDD1F6A5-5AE8-4F50-87E6-E6F2877725D1}"/>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22" name="Text Box 34">
            <a:extLst>
              <a:ext uri="{FF2B5EF4-FFF2-40B4-BE49-F238E27FC236}">
                <a16:creationId xmlns:a16="http://schemas.microsoft.com/office/drawing/2014/main" id="{9FC37031-28EA-48E4-A9FE-8588F34D0FE4}"/>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47523" name="Text Box 35">
            <a:extLst>
              <a:ext uri="{FF2B5EF4-FFF2-40B4-BE49-F238E27FC236}">
                <a16:creationId xmlns:a16="http://schemas.microsoft.com/office/drawing/2014/main" id="{7D32238A-2872-4D58-A7B1-6DF5A9A06E1F}"/>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sp>
        <p:nvSpPr>
          <p:cNvPr id="447524" name="AutoShape 36">
            <a:extLst>
              <a:ext uri="{FF2B5EF4-FFF2-40B4-BE49-F238E27FC236}">
                <a16:creationId xmlns:a16="http://schemas.microsoft.com/office/drawing/2014/main" id="{43579E76-5936-4521-A99E-4D1D415ECCEC}"/>
              </a:ext>
            </a:extLst>
          </p:cNvPr>
          <p:cNvSpPr>
            <a:spLocks noChangeArrowheads="1"/>
          </p:cNvSpPr>
          <p:nvPr/>
        </p:nvSpPr>
        <p:spPr bwMode="auto">
          <a:xfrm>
            <a:off x="3357563" y="553878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7530" name="AutoShape 42">
            <a:extLst>
              <a:ext uri="{FF2B5EF4-FFF2-40B4-BE49-F238E27FC236}">
                <a16:creationId xmlns:a16="http://schemas.microsoft.com/office/drawing/2014/main" id="{A20970DF-DA8F-499C-A716-3941E4BD928C}"/>
              </a:ext>
            </a:extLst>
          </p:cNvPr>
          <p:cNvSpPr>
            <a:spLocks noChangeArrowheads="1"/>
          </p:cNvSpPr>
          <p:nvPr/>
        </p:nvSpPr>
        <p:spPr bwMode="auto">
          <a:xfrm>
            <a:off x="3355975" y="518477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47531" name="Group 43">
            <a:extLst>
              <a:ext uri="{FF2B5EF4-FFF2-40B4-BE49-F238E27FC236}">
                <a16:creationId xmlns:a16="http://schemas.microsoft.com/office/drawing/2014/main" id="{E533E3C5-F4D1-4FB8-8F33-78CB20527E11}"/>
              </a:ext>
            </a:extLst>
          </p:cNvPr>
          <p:cNvGrpSpPr>
            <a:grpSpLocks/>
          </p:cNvGrpSpPr>
          <p:nvPr/>
        </p:nvGrpSpPr>
        <p:grpSpPr bwMode="auto">
          <a:xfrm>
            <a:off x="206375" y="998538"/>
            <a:ext cx="1125538" cy="404812"/>
            <a:chOff x="1342" y="1621"/>
            <a:chExt cx="1056" cy="454"/>
          </a:xfrm>
        </p:grpSpPr>
        <p:sp>
          <p:nvSpPr>
            <p:cNvPr id="447532" name="Rectangle 44">
              <a:extLst>
                <a:ext uri="{FF2B5EF4-FFF2-40B4-BE49-F238E27FC236}">
                  <a16:creationId xmlns:a16="http://schemas.microsoft.com/office/drawing/2014/main" id="{C716A63F-CA04-43B8-B116-093C9D827B3F}"/>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7533" name="Rectangle 45">
              <a:extLst>
                <a:ext uri="{FF2B5EF4-FFF2-40B4-BE49-F238E27FC236}">
                  <a16:creationId xmlns:a16="http://schemas.microsoft.com/office/drawing/2014/main" id="{909BBFEA-5095-4C6C-A75D-63C8AED321EF}"/>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7534" name="Group 46">
            <a:extLst>
              <a:ext uri="{FF2B5EF4-FFF2-40B4-BE49-F238E27FC236}">
                <a16:creationId xmlns:a16="http://schemas.microsoft.com/office/drawing/2014/main" id="{4DF8C564-D295-4FAC-94DB-38DD99486E15}"/>
              </a:ext>
            </a:extLst>
          </p:cNvPr>
          <p:cNvGrpSpPr>
            <a:grpSpLocks/>
          </p:cNvGrpSpPr>
          <p:nvPr/>
        </p:nvGrpSpPr>
        <p:grpSpPr bwMode="auto">
          <a:xfrm>
            <a:off x="3941763" y="6129338"/>
            <a:ext cx="944562" cy="404812"/>
            <a:chOff x="1342" y="1621"/>
            <a:chExt cx="1056" cy="454"/>
          </a:xfrm>
        </p:grpSpPr>
        <p:sp>
          <p:nvSpPr>
            <p:cNvPr id="447535" name="Rectangle 47">
              <a:extLst>
                <a:ext uri="{FF2B5EF4-FFF2-40B4-BE49-F238E27FC236}">
                  <a16:creationId xmlns:a16="http://schemas.microsoft.com/office/drawing/2014/main" id="{E7AF0C54-9433-4709-810A-CAE0A016FC3C}"/>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HDL</a:t>
              </a:r>
            </a:p>
          </p:txBody>
        </p:sp>
        <p:sp>
          <p:nvSpPr>
            <p:cNvPr id="447536" name="Rectangle 48">
              <a:extLst>
                <a:ext uri="{FF2B5EF4-FFF2-40B4-BE49-F238E27FC236}">
                  <a16:creationId xmlns:a16="http://schemas.microsoft.com/office/drawing/2014/main" id="{009BF53D-8C8A-4413-8E7E-887EB26A6C20}"/>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7540" name="Group 52">
            <a:extLst>
              <a:ext uri="{FF2B5EF4-FFF2-40B4-BE49-F238E27FC236}">
                <a16:creationId xmlns:a16="http://schemas.microsoft.com/office/drawing/2014/main" id="{28B48530-090F-474C-9532-CC18D237516E}"/>
              </a:ext>
            </a:extLst>
          </p:cNvPr>
          <p:cNvGrpSpPr>
            <a:grpSpLocks/>
          </p:cNvGrpSpPr>
          <p:nvPr/>
        </p:nvGrpSpPr>
        <p:grpSpPr bwMode="auto">
          <a:xfrm>
            <a:off x="6056313" y="2528888"/>
            <a:ext cx="990600" cy="404812"/>
            <a:chOff x="1342" y="1621"/>
            <a:chExt cx="1056" cy="454"/>
          </a:xfrm>
        </p:grpSpPr>
        <p:sp>
          <p:nvSpPr>
            <p:cNvPr id="447541" name="Rectangle 53">
              <a:extLst>
                <a:ext uri="{FF2B5EF4-FFF2-40B4-BE49-F238E27FC236}">
                  <a16:creationId xmlns:a16="http://schemas.microsoft.com/office/drawing/2014/main" id="{317B5255-4F33-4A15-9151-392856718F07}"/>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47542" name="Rectangle 54">
              <a:extLst>
                <a:ext uri="{FF2B5EF4-FFF2-40B4-BE49-F238E27FC236}">
                  <a16:creationId xmlns:a16="http://schemas.microsoft.com/office/drawing/2014/main" id="{683B283F-1626-47EE-9214-2D1BA43C0C44}"/>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7543" name="Group 55">
            <a:extLst>
              <a:ext uri="{FF2B5EF4-FFF2-40B4-BE49-F238E27FC236}">
                <a16:creationId xmlns:a16="http://schemas.microsoft.com/office/drawing/2014/main" id="{9F7B7F34-2455-4F43-8B64-C39011AFBF6D}"/>
              </a:ext>
            </a:extLst>
          </p:cNvPr>
          <p:cNvGrpSpPr>
            <a:grpSpLocks/>
          </p:cNvGrpSpPr>
          <p:nvPr/>
        </p:nvGrpSpPr>
        <p:grpSpPr bwMode="auto">
          <a:xfrm>
            <a:off x="7991475" y="3833813"/>
            <a:ext cx="990600" cy="404812"/>
            <a:chOff x="1342" y="1621"/>
            <a:chExt cx="1056" cy="454"/>
          </a:xfrm>
        </p:grpSpPr>
        <p:sp>
          <p:nvSpPr>
            <p:cNvPr id="447544" name="Rectangle 56">
              <a:extLst>
                <a:ext uri="{FF2B5EF4-FFF2-40B4-BE49-F238E27FC236}">
                  <a16:creationId xmlns:a16="http://schemas.microsoft.com/office/drawing/2014/main" id="{2D2FB1B4-A09F-42E2-AE33-14A99EACE7C7}"/>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7545" name="Rectangle 57">
              <a:extLst>
                <a:ext uri="{FF2B5EF4-FFF2-40B4-BE49-F238E27FC236}">
                  <a16:creationId xmlns:a16="http://schemas.microsoft.com/office/drawing/2014/main" id="{274EF550-8914-4B19-9FED-72E643637A59}"/>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7546" name="Group 58">
            <a:extLst>
              <a:ext uri="{FF2B5EF4-FFF2-40B4-BE49-F238E27FC236}">
                <a16:creationId xmlns:a16="http://schemas.microsoft.com/office/drawing/2014/main" id="{4452288A-51B3-4A63-9FDD-BDC3BA744DB2}"/>
              </a:ext>
            </a:extLst>
          </p:cNvPr>
          <p:cNvGrpSpPr>
            <a:grpSpLocks/>
          </p:cNvGrpSpPr>
          <p:nvPr/>
        </p:nvGrpSpPr>
        <p:grpSpPr bwMode="auto">
          <a:xfrm>
            <a:off x="7002463" y="5903913"/>
            <a:ext cx="1574800" cy="819150"/>
            <a:chOff x="1342" y="1621"/>
            <a:chExt cx="1056" cy="454"/>
          </a:xfrm>
        </p:grpSpPr>
        <p:sp>
          <p:nvSpPr>
            <p:cNvPr id="447547" name="Rectangle 59">
              <a:extLst>
                <a:ext uri="{FF2B5EF4-FFF2-40B4-BE49-F238E27FC236}">
                  <a16:creationId xmlns:a16="http://schemas.microsoft.com/office/drawing/2014/main" id="{3FF0A883-F707-4CBD-9EC9-A5794F6F5F36}"/>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47548" name="Rectangle 60">
              <a:extLst>
                <a:ext uri="{FF2B5EF4-FFF2-40B4-BE49-F238E27FC236}">
                  <a16:creationId xmlns:a16="http://schemas.microsoft.com/office/drawing/2014/main" id="{7DA9FCB5-DB73-4939-8C7F-00D875D9E284}"/>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7553" name="AutoShape 65">
            <a:extLst>
              <a:ext uri="{FF2B5EF4-FFF2-40B4-BE49-F238E27FC236}">
                <a16:creationId xmlns:a16="http://schemas.microsoft.com/office/drawing/2014/main" id="{5BC47480-1D42-441F-9CE6-6C5E41970EC4}"/>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47555" name="AutoShape 67">
            <a:extLst>
              <a:ext uri="{FF2B5EF4-FFF2-40B4-BE49-F238E27FC236}">
                <a16:creationId xmlns:a16="http://schemas.microsoft.com/office/drawing/2014/main" id="{7E4E6649-A221-49C5-B4BA-EFF9E8EB825F}"/>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47556" name="Text Box 68">
            <a:extLst>
              <a:ext uri="{FF2B5EF4-FFF2-40B4-BE49-F238E27FC236}">
                <a16:creationId xmlns:a16="http://schemas.microsoft.com/office/drawing/2014/main" id="{892B6608-AF7A-4991-8071-F8E9A2B5C168}"/>
              </a:ext>
            </a:extLst>
          </p:cNvPr>
          <p:cNvSpPr txBox="1">
            <a:spLocks noChangeArrowheads="1"/>
          </p:cNvSpPr>
          <p:nvPr/>
        </p:nvSpPr>
        <p:spPr bwMode="auto">
          <a:xfrm>
            <a:off x="115888" y="4373563"/>
            <a:ext cx="1935162" cy="11684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FC: 	free cholesterol</a:t>
            </a:r>
          </a:p>
          <a:p>
            <a:r>
              <a:rPr lang="fr-CA" altLang="fr-FR" sz="1000"/>
              <a:t>FFA: 	free fatty acids</a:t>
            </a:r>
          </a:p>
          <a:p>
            <a:r>
              <a:rPr lang="fr-CA" altLang="fr-FR" sz="1000"/>
              <a:t>LCAT:	lecithin cholesterol acytransferase </a:t>
            </a:r>
          </a:p>
          <a:p>
            <a:r>
              <a:rPr lang="fr-CA" altLang="fr-FR" sz="1000"/>
              <a:t>LPL: 	lipoprotein lipase</a:t>
            </a:r>
          </a:p>
          <a:p>
            <a:r>
              <a:rPr lang="fr-CA" altLang="fr-FR" sz="1000"/>
              <a:t>TG: 	triglycerides</a:t>
            </a:r>
          </a:p>
        </p:txBody>
      </p:sp>
      <p:sp>
        <p:nvSpPr>
          <p:cNvPr id="447557" name="AutoShape 69">
            <a:extLst>
              <a:ext uri="{FF2B5EF4-FFF2-40B4-BE49-F238E27FC236}">
                <a16:creationId xmlns:a16="http://schemas.microsoft.com/office/drawing/2014/main" id="{0DED6017-F23A-40F2-9D73-9182F8EB584D}"/>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47558" name="Group 70">
            <a:extLst>
              <a:ext uri="{FF2B5EF4-FFF2-40B4-BE49-F238E27FC236}">
                <a16:creationId xmlns:a16="http://schemas.microsoft.com/office/drawing/2014/main" id="{29AC01B1-1BEF-44B7-86EE-ED74709E4424}"/>
              </a:ext>
            </a:extLst>
          </p:cNvPr>
          <p:cNvGrpSpPr>
            <a:grpSpLocks/>
          </p:cNvGrpSpPr>
          <p:nvPr/>
        </p:nvGrpSpPr>
        <p:grpSpPr bwMode="auto">
          <a:xfrm>
            <a:off x="4525963" y="954088"/>
            <a:ext cx="1125537" cy="404812"/>
            <a:chOff x="1342" y="1621"/>
            <a:chExt cx="1056" cy="454"/>
          </a:xfrm>
        </p:grpSpPr>
        <p:sp>
          <p:nvSpPr>
            <p:cNvPr id="447559" name="Rectangle 71">
              <a:extLst>
                <a:ext uri="{FF2B5EF4-FFF2-40B4-BE49-F238E27FC236}">
                  <a16:creationId xmlns:a16="http://schemas.microsoft.com/office/drawing/2014/main" id="{071B0739-4FDA-4AD7-9628-89BC816A6C12}"/>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47560" name="Rectangle 72">
              <a:extLst>
                <a:ext uri="{FF2B5EF4-FFF2-40B4-BE49-F238E27FC236}">
                  <a16:creationId xmlns:a16="http://schemas.microsoft.com/office/drawing/2014/main" id="{EAC828CD-F2E1-405C-8031-AB6847D8B442}"/>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7561" name="Text Box 73">
            <a:extLst>
              <a:ext uri="{FF2B5EF4-FFF2-40B4-BE49-F238E27FC236}">
                <a16:creationId xmlns:a16="http://schemas.microsoft.com/office/drawing/2014/main" id="{22827C60-0249-483C-B684-59246693B328}"/>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7562" name="Text Box 74">
            <a:extLst>
              <a:ext uri="{FF2B5EF4-FFF2-40B4-BE49-F238E27FC236}">
                <a16:creationId xmlns:a16="http://schemas.microsoft.com/office/drawing/2014/main" id="{EFBEA70A-F017-4519-A26D-9D8CFAD4701C}"/>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sp>
        <p:nvSpPr>
          <p:cNvPr id="447568" name="Text Box 80">
            <a:extLst>
              <a:ext uri="{FF2B5EF4-FFF2-40B4-BE49-F238E27FC236}">
                <a16:creationId xmlns:a16="http://schemas.microsoft.com/office/drawing/2014/main" id="{D1E2A149-870F-441C-904E-CF8F62AB3B1D}"/>
              </a:ext>
            </a:extLst>
          </p:cNvPr>
          <p:cNvSpPr txBox="1">
            <a:spLocks noChangeArrowheads="1"/>
          </p:cNvSpPr>
          <p:nvPr/>
        </p:nvSpPr>
        <p:spPr bwMode="auto">
          <a:xfrm>
            <a:off x="4527550" y="5273675"/>
            <a:ext cx="835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LCAT</a:t>
            </a:r>
          </a:p>
        </p:txBody>
      </p:sp>
      <p:grpSp>
        <p:nvGrpSpPr>
          <p:cNvPr id="447569" name="Group 81">
            <a:extLst>
              <a:ext uri="{FF2B5EF4-FFF2-40B4-BE49-F238E27FC236}">
                <a16:creationId xmlns:a16="http://schemas.microsoft.com/office/drawing/2014/main" id="{41F136B0-B467-4CB3-A6DA-3D6377BDA596}"/>
              </a:ext>
            </a:extLst>
          </p:cNvPr>
          <p:cNvGrpSpPr>
            <a:grpSpLocks/>
          </p:cNvGrpSpPr>
          <p:nvPr/>
        </p:nvGrpSpPr>
        <p:grpSpPr bwMode="auto">
          <a:xfrm>
            <a:off x="2528888" y="3562350"/>
            <a:ext cx="1233487" cy="541338"/>
            <a:chOff x="1342" y="1621"/>
            <a:chExt cx="1056" cy="454"/>
          </a:xfrm>
        </p:grpSpPr>
        <p:sp>
          <p:nvSpPr>
            <p:cNvPr id="447570" name="Rectangle 82">
              <a:extLst>
                <a:ext uri="{FF2B5EF4-FFF2-40B4-BE49-F238E27FC236}">
                  <a16:creationId xmlns:a16="http://schemas.microsoft.com/office/drawing/2014/main" id="{C911BC8A-45ED-4398-8267-F918B36C0CFD}"/>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47571" name="Rectangle 83">
              <a:extLst>
                <a:ext uri="{FF2B5EF4-FFF2-40B4-BE49-F238E27FC236}">
                  <a16:creationId xmlns:a16="http://schemas.microsoft.com/office/drawing/2014/main" id="{E7373AF9-B9D5-40D3-94DA-E96D4CFFD3CF}"/>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7573" name="AutoShape 85">
            <a:extLst>
              <a:ext uri="{FF2B5EF4-FFF2-40B4-BE49-F238E27FC236}">
                <a16:creationId xmlns:a16="http://schemas.microsoft.com/office/drawing/2014/main" id="{3DF10AC1-579C-4021-BF8B-0E3E8358D926}"/>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74" name="Line 86">
            <a:extLst>
              <a:ext uri="{FF2B5EF4-FFF2-40B4-BE49-F238E27FC236}">
                <a16:creationId xmlns:a16="http://schemas.microsoft.com/office/drawing/2014/main" id="{D210E1ED-DD93-44C1-9B76-9C4C307AC0E3}"/>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47575" name="Group 87">
            <a:extLst>
              <a:ext uri="{FF2B5EF4-FFF2-40B4-BE49-F238E27FC236}">
                <a16:creationId xmlns:a16="http://schemas.microsoft.com/office/drawing/2014/main" id="{A8217097-1D71-4AC0-80C2-64702E6574C1}"/>
              </a:ext>
            </a:extLst>
          </p:cNvPr>
          <p:cNvGrpSpPr>
            <a:grpSpLocks/>
          </p:cNvGrpSpPr>
          <p:nvPr/>
        </p:nvGrpSpPr>
        <p:grpSpPr bwMode="auto">
          <a:xfrm>
            <a:off x="7335838" y="2120900"/>
            <a:ext cx="1511300" cy="768350"/>
            <a:chOff x="1342" y="1621"/>
            <a:chExt cx="1056" cy="454"/>
          </a:xfrm>
        </p:grpSpPr>
        <p:sp>
          <p:nvSpPr>
            <p:cNvPr id="447576" name="Rectangle 88">
              <a:extLst>
                <a:ext uri="{FF2B5EF4-FFF2-40B4-BE49-F238E27FC236}">
                  <a16:creationId xmlns:a16="http://schemas.microsoft.com/office/drawing/2014/main" id="{C43EDCC5-3775-453B-B4ED-66B486C219E9}"/>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47577" name="Rectangle 89">
              <a:extLst>
                <a:ext uri="{FF2B5EF4-FFF2-40B4-BE49-F238E27FC236}">
                  <a16:creationId xmlns:a16="http://schemas.microsoft.com/office/drawing/2014/main" id="{63C70AD4-D4D1-47A2-9FC6-629D0EF6BCC1}"/>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7581" name="Text Box 93">
            <a:extLst>
              <a:ext uri="{FF2B5EF4-FFF2-40B4-BE49-F238E27FC236}">
                <a16:creationId xmlns:a16="http://schemas.microsoft.com/office/drawing/2014/main" id="{4F357190-D155-4886-A5E5-AEA4B846929E}"/>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7584" name="Line 96">
            <a:extLst>
              <a:ext uri="{FF2B5EF4-FFF2-40B4-BE49-F238E27FC236}">
                <a16:creationId xmlns:a16="http://schemas.microsoft.com/office/drawing/2014/main" id="{7D234994-7A0F-404E-9091-3B4528D56F7A}"/>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85" name="Line 97">
            <a:extLst>
              <a:ext uri="{FF2B5EF4-FFF2-40B4-BE49-F238E27FC236}">
                <a16:creationId xmlns:a16="http://schemas.microsoft.com/office/drawing/2014/main" id="{CB78DBC0-FC43-4C19-802B-1F65D2688245}"/>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86" name="Line 98">
            <a:extLst>
              <a:ext uri="{FF2B5EF4-FFF2-40B4-BE49-F238E27FC236}">
                <a16:creationId xmlns:a16="http://schemas.microsoft.com/office/drawing/2014/main" id="{28200EE4-4E40-4727-987E-41A7BD21FFA4}"/>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87" name="Line 99">
            <a:extLst>
              <a:ext uri="{FF2B5EF4-FFF2-40B4-BE49-F238E27FC236}">
                <a16:creationId xmlns:a16="http://schemas.microsoft.com/office/drawing/2014/main" id="{8E5A9C00-464B-461D-ABC8-D06AB3704775}"/>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88" name="Line 100">
            <a:extLst>
              <a:ext uri="{FF2B5EF4-FFF2-40B4-BE49-F238E27FC236}">
                <a16:creationId xmlns:a16="http://schemas.microsoft.com/office/drawing/2014/main" id="{BDB7AFEC-95EE-44F6-A230-D5F89724780D}"/>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89" name="Line 101">
            <a:extLst>
              <a:ext uri="{FF2B5EF4-FFF2-40B4-BE49-F238E27FC236}">
                <a16:creationId xmlns:a16="http://schemas.microsoft.com/office/drawing/2014/main" id="{699B0099-CCA7-4F1D-953E-9A5245322453}"/>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7590" name="AutoShape 102">
            <a:extLst>
              <a:ext uri="{FF2B5EF4-FFF2-40B4-BE49-F238E27FC236}">
                <a16:creationId xmlns:a16="http://schemas.microsoft.com/office/drawing/2014/main" id="{F682C324-0FBC-4A41-9B10-47FF9B92ABB1}"/>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7591" name="AutoShape 103">
            <a:extLst>
              <a:ext uri="{FF2B5EF4-FFF2-40B4-BE49-F238E27FC236}">
                <a16:creationId xmlns:a16="http://schemas.microsoft.com/office/drawing/2014/main" id="{DF667A17-ECC1-4F89-AAC4-8FDEE46B47BA}"/>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7592" name="AutoShape 104">
            <a:extLst>
              <a:ext uri="{FF2B5EF4-FFF2-40B4-BE49-F238E27FC236}">
                <a16:creationId xmlns:a16="http://schemas.microsoft.com/office/drawing/2014/main" id="{81922F48-4494-4997-8C91-02CDCF5FF927}"/>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7593" name="AutoShape 105">
            <a:extLst>
              <a:ext uri="{FF2B5EF4-FFF2-40B4-BE49-F238E27FC236}">
                <a16:creationId xmlns:a16="http://schemas.microsoft.com/office/drawing/2014/main" id="{173196CD-F2FF-485B-8831-82AC4748144D}"/>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5565" name="Picture 125">
            <a:extLst>
              <a:ext uri="{FF2B5EF4-FFF2-40B4-BE49-F238E27FC236}">
                <a16:creationId xmlns:a16="http://schemas.microsoft.com/office/drawing/2014/main" id="{7549D763-3A1A-462E-8E30-D84DAC7A04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650" y="5075238"/>
            <a:ext cx="1112838" cy="1112837"/>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5536" name="Picture 96">
            <a:extLst>
              <a:ext uri="{FF2B5EF4-FFF2-40B4-BE49-F238E27FC236}">
                <a16:creationId xmlns:a16="http://schemas.microsoft.com/office/drawing/2014/main" id="{EE99646F-3221-4B10-A825-F2F6EDDFDC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25" y="1538288"/>
            <a:ext cx="2746375"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5443" name="Oval 3">
            <a:extLst>
              <a:ext uri="{FF2B5EF4-FFF2-40B4-BE49-F238E27FC236}">
                <a16:creationId xmlns:a16="http://schemas.microsoft.com/office/drawing/2014/main" id="{353C9615-70AD-49AD-A99C-F323FC9E97CD}"/>
              </a:ext>
            </a:extLst>
          </p:cNvPr>
          <p:cNvSpPr>
            <a:spLocks noChangeArrowheads="1"/>
          </p:cNvSpPr>
          <p:nvPr/>
        </p:nvSpPr>
        <p:spPr bwMode="auto">
          <a:xfrm>
            <a:off x="5654675" y="4689475"/>
            <a:ext cx="2471738" cy="1408113"/>
          </a:xfrm>
          <a:prstGeom prst="ellipse">
            <a:avLst/>
          </a:prstGeom>
          <a:gradFill rotWithShape="1">
            <a:gsLst>
              <a:gs pos="0">
                <a:srgbClr val="CC6600"/>
              </a:gs>
              <a:gs pos="50000">
                <a:srgbClr val="FFFF99">
                  <a:alpha val="60001"/>
                </a:srgbClr>
              </a:gs>
              <a:gs pos="100000">
                <a:srgbClr val="CC6600"/>
              </a:gs>
            </a:gsLst>
            <a:lin ang="5400000" scaled="1"/>
          </a:gra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445" name="Text Box 5">
            <a:extLst>
              <a:ext uri="{FF2B5EF4-FFF2-40B4-BE49-F238E27FC236}">
                <a16:creationId xmlns:a16="http://schemas.microsoft.com/office/drawing/2014/main" id="{0E696392-CF39-42C5-8E59-B8512E86D651}"/>
              </a:ext>
            </a:extLst>
          </p:cNvPr>
          <p:cNvSpPr txBox="1">
            <a:spLocks noChangeArrowheads="1"/>
          </p:cNvSpPr>
          <p:nvPr/>
        </p:nvSpPr>
        <p:spPr bwMode="auto">
          <a:xfrm>
            <a:off x="898525" y="2195513"/>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5446" name="Text Box 6">
            <a:extLst>
              <a:ext uri="{FF2B5EF4-FFF2-40B4-BE49-F238E27FC236}">
                <a16:creationId xmlns:a16="http://schemas.microsoft.com/office/drawing/2014/main" id="{FE72C604-B5CE-4DE5-831D-626D47742C94}"/>
              </a:ext>
            </a:extLst>
          </p:cNvPr>
          <p:cNvSpPr txBox="1">
            <a:spLocks noChangeArrowheads="1"/>
          </p:cNvSpPr>
          <p:nvPr/>
        </p:nvSpPr>
        <p:spPr bwMode="auto">
          <a:xfrm>
            <a:off x="1790700" y="1658938"/>
            <a:ext cx="53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CE</a:t>
            </a:r>
          </a:p>
        </p:txBody>
      </p:sp>
      <p:sp>
        <p:nvSpPr>
          <p:cNvPr id="445450" name="Text Box 10">
            <a:extLst>
              <a:ext uri="{FF2B5EF4-FFF2-40B4-BE49-F238E27FC236}">
                <a16:creationId xmlns:a16="http://schemas.microsoft.com/office/drawing/2014/main" id="{ABE3753F-C031-4E1E-8390-0494E2641C7A}"/>
              </a:ext>
            </a:extLst>
          </p:cNvPr>
          <p:cNvSpPr txBox="1">
            <a:spLocks noChangeArrowheads="1"/>
          </p:cNvSpPr>
          <p:nvPr/>
        </p:nvSpPr>
        <p:spPr bwMode="auto">
          <a:xfrm>
            <a:off x="931863" y="1670050"/>
            <a:ext cx="523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effectLst>
                  <a:outerShdw blurRad="38100" dist="38100" dir="2700000" algn="tl">
                    <a:srgbClr val="C0C0C0"/>
                  </a:outerShdw>
                </a:effectLst>
              </a:rPr>
              <a:t>FC</a:t>
            </a:r>
          </a:p>
        </p:txBody>
      </p:sp>
      <p:sp>
        <p:nvSpPr>
          <p:cNvPr id="445451" name="Line 11">
            <a:extLst>
              <a:ext uri="{FF2B5EF4-FFF2-40B4-BE49-F238E27FC236}">
                <a16:creationId xmlns:a16="http://schemas.microsoft.com/office/drawing/2014/main" id="{9C7A81BE-73BF-4B85-8CA7-9583D1A92166}"/>
              </a:ext>
            </a:extLst>
          </p:cNvPr>
          <p:cNvSpPr>
            <a:spLocks noChangeShapeType="1"/>
          </p:cNvSpPr>
          <p:nvPr/>
        </p:nvSpPr>
        <p:spPr bwMode="auto">
          <a:xfrm>
            <a:off x="1397000" y="1868488"/>
            <a:ext cx="4064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452" name="Text Box 12">
            <a:extLst>
              <a:ext uri="{FF2B5EF4-FFF2-40B4-BE49-F238E27FC236}">
                <a16:creationId xmlns:a16="http://schemas.microsoft.com/office/drawing/2014/main" id="{C52E0628-406E-42B2-9C34-BDCEFC2B01C6}"/>
              </a:ext>
            </a:extLst>
          </p:cNvPr>
          <p:cNvSpPr txBox="1">
            <a:spLocks noChangeArrowheads="1"/>
          </p:cNvSpPr>
          <p:nvPr/>
        </p:nvSpPr>
        <p:spPr bwMode="auto">
          <a:xfrm>
            <a:off x="6392863" y="3292475"/>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5454" name="Text Box 14">
            <a:extLst>
              <a:ext uri="{FF2B5EF4-FFF2-40B4-BE49-F238E27FC236}">
                <a16:creationId xmlns:a16="http://schemas.microsoft.com/office/drawing/2014/main" id="{6DF28F47-7C77-4A1B-AAB0-B9751349C63A}"/>
              </a:ext>
            </a:extLst>
          </p:cNvPr>
          <p:cNvSpPr txBox="1">
            <a:spLocks noChangeArrowheads="1"/>
          </p:cNvSpPr>
          <p:nvPr/>
        </p:nvSpPr>
        <p:spPr bwMode="auto">
          <a:xfrm>
            <a:off x="3311525" y="5238750"/>
            <a:ext cx="396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200">
                <a:solidFill>
                  <a:schemeClr val="accent1"/>
                </a:solidFill>
                <a:effectLst>
                  <a:outerShdw blurRad="38100" dist="38100" dir="2700000" algn="tl">
                    <a:srgbClr val="C0C0C0"/>
                  </a:outerShdw>
                </a:effectLst>
              </a:rPr>
              <a:t>TG</a:t>
            </a:r>
          </a:p>
        </p:txBody>
      </p:sp>
      <p:sp>
        <p:nvSpPr>
          <p:cNvPr id="445455" name="Line 15">
            <a:extLst>
              <a:ext uri="{FF2B5EF4-FFF2-40B4-BE49-F238E27FC236}">
                <a16:creationId xmlns:a16="http://schemas.microsoft.com/office/drawing/2014/main" id="{E138AF69-D2C5-4A14-A538-4513E80819C1}"/>
              </a:ext>
            </a:extLst>
          </p:cNvPr>
          <p:cNvSpPr>
            <a:spLocks noChangeShapeType="1"/>
          </p:cNvSpPr>
          <p:nvPr/>
        </p:nvSpPr>
        <p:spPr bwMode="auto">
          <a:xfrm flipH="1">
            <a:off x="6867525" y="5724525"/>
            <a:ext cx="496888"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456" name="Text Box 16">
            <a:extLst>
              <a:ext uri="{FF2B5EF4-FFF2-40B4-BE49-F238E27FC236}">
                <a16:creationId xmlns:a16="http://schemas.microsoft.com/office/drawing/2014/main" id="{5307D165-470D-4323-AEB2-2463FB7078B4}"/>
              </a:ext>
            </a:extLst>
          </p:cNvPr>
          <p:cNvSpPr txBox="1">
            <a:spLocks noChangeArrowheads="1"/>
          </p:cNvSpPr>
          <p:nvPr/>
        </p:nvSpPr>
        <p:spPr bwMode="auto">
          <a:xfrm>
            <a:off x="6642100" y="5184775"/>
            <a:ext cx="11699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AU" altLang="fr-FR" sz="1400" b="1">
                <a:solidFill>
                  <a:srgbClr val="4D4D4D"/>
                </a:solidFill>
              </a:rPr>
              <a:t>New</a:t>
            </a:r>
          </a:p>
          <a:p>
            <a:pPr algn="ctr" eaLnBrk="0" hangingPunct="0"/>
            <a:r>
              <a:rPr lang="en-AU" altLang="fr-FR" sz="1400" b="1">
                <a:solidFill>
                  <a:srgbClr val="4D4D4D"/>
                </a:solidFill>
              </a:rPr>
              <a:t>synthesis</a:t>
            </a:r>
          </a:p>
        </p:txBody>
      </p:sp>
      <p:sp>
        <p:nvSpPr>
          <p:cNvPr id="445460" name="Rectangle 20">
            <a:extLst>
              <a:ext uri="{FF2B5EF4-FFF2-40B4-BE49-F238E27FC236}">
                <a16:creationId xmlns:a16="http://schemas.microsoft.com/office/drawing/2014/main" id="{69C2646E-1198-4B7E-913B-5C3A3BFF8855}"/>
              </a:ext>
            </a:extLst>
          </p:cNvPr>
          <p:cNvSpPr>
            <a:spLocks noGrp="1" noChangeArrowheads="1"/>
          </p:cNvSpPr>
          <p:nvPr>
            <p:ph type="title"/>
          </p:nvPr>
        </p:nvSpPr>
        <p:spPr/>
        <p:txBody>
          <a:bodyPr/>
          <a:lstStyle/>
          <a:p>
            <a:r>
              <a:rPr lang="en-AU" altLang="fr-FR">
                <a:effectLst>
                  <a:outerShdw blurRad="38100" dist="38100" dir="2700000" algn="tl">
                    <a:srgbClr val="C0C0C0"/>
                  </a:outerShdw>
                </a:effectLst>
              </a:rPr>
              <a:t>Plasma Lipid Transport</a:t>
            </a:r>
            <a:endParaRPr lang="fr-CA" altLang="fr-FR">
              <a:effectLst>
                <a:outerShdw blurRad="38100" dist="38100" dir="2700000" algn="tl">
                  <a:srgbClr val="C0C0C0"/>
                </a:outerShdw>
              </a:effectLst>
            </a:endParaRPr>
          </a:p>
        </p:txBody>
      </p:sp>
      <p:pic>
        <p:nvPicPr>
          <p:cNvPr id="445461" name="Picture 21">
            <a:extLst>
              <a:ext uri="{FF2B5EF4-FFF2-40B4-BE49-F238E27FC236}">
                <a16:creationId xmlns:a16="http://schemas.microsoft.com/office/drawing/2014/main" id="{DD3733A6-9AE9-4AB2-9AB2-CBCBDC8E009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7063" y="1423988"/>
            <a:ext cx="1304925" cy="1284287"/>
          </a:xfrm>
          <a:prstGeom prst="rect">
            <a:avLst/>
          </a:prstGeom>
          <a:solidFill>
            <a:srgbClr val="BBE0E3">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5463" name="Picture 23">
            <a:extLst>
              <a:ext uri="{FF2B5EF4-FFF2-40B4-BE49-F238E27FC236}">
                <a16:creationId xmlns:a16="http://schemas.microsoft.com/office/drawing/2014/main" id="{C0131362-F17B-4C39-AE78-10B8209CE02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0588" y="3000375"/>
            <a:ext cx="1216025" cy="1190625"/>
          </a:xfrm>
          <a:prstGeom prst="rect">
            <a:avLst/>
          </a:prstGeom>
          <a:solidFill>
            <a:srgbClr val="BBE0E3">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5467" name="Line 27">
            <a:extLst>
              <a:ext uri="{FF2B5EF4-FFF2-40B4-BE49-F238E27FC236}">
                <a16:creationId xmlns:a16="http://schemas.microsoft.com/office/drawing/2014/main" id="{F96D7A70-D092-42FB-B427-9553781EFF18}"/>
              </a:ext>
            </a:extLst>
          </p:cNvPr>
          <p:cNvSpPr>
            <a:spLocks noChangeShapeType="1"/>
          </p:cNvSpPr>
          <p:nvPr/>
        </p:nvSpPr>
        <p:spPr bwMode="auto">
          <a:xfrm flipH="1">
            <a:off x="3851275" y="5702300"/>
            <a:ext cx="2430463"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475" name="Text Box 35">
            <a:extLst>
              <a:ext uri="{FF2B5EF4-FFF2-40B4-BE49-F238E27FC236}">
                <a16:creationId xmlns:a16="http://schemas.microsoft.com/office/drawing/2014/main" id="{47F11A32-A4AA-4D17-A909-6294779FE32C}"/>
              </a:ext>
            </a:extLst>
          </p:cNvPr>
          <p:cNvSpPr txBox="1">
            <a:spLocks noChangeArrowheads="1"/>
          </p:cNvSpPr>
          <p:nvPr/>
        </p:nvSpPr>
        <p:spPr bwMode="auto">
          <a:xfrm>
            <a:off x="7265988" y="3159125"/>
            <a:ext cx="996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a:t>
            </a:r>
            <a:br>
              <a:rPr lang="en-AU" altLang="fr-FR" sz="1600" b="1">
                <a:solidFill>
                  <a:schemeClr val="accent2"/>
                </a:solidFill>
                <a:effectLst>
                  <a:outerShdw blurRad="38100" dist="38100" dir="2700000" algn="tl">
                    <a:srgbClr val="C0C0C0"/>
                  </a:outerShdw>
                </a:effectLst>
              </a:rPr>
            </a:br>
            <a:r>
              <a:rPr lang="en-AU" altLang="fr-FR" sz="1600" b="1">
                <a:solidFill>
                  <a:schemeClr val="accent2"/>
                </a:solidFill>
                <a:effectLst>
                  <a:outerShdw blurRad="38100" dist="38100" dir="2700000" algn="tl">
                    <a:srgbClr val="C0C0C0"/>
                  </a:outerShdw>
                </a:effectLst>
              </a:rPr>
              <a:t>receptor</a:t>
            </a:r>
          </a:p>
        </p:txBody>
      </p:sp>
      <p:sp>
        <p:nvSpPr>
          <p:cNvPr id="445476" name="Text Box 36">
            <a:extLst>
              <a:ext uri="{FF2B5EF4-FFF2-40B4-BE49-F238E27FC236}">
                <a16:creationId xmlns:a16="http://schemas.microsoft.com/office/drawing/2014/main" id="{97FD3D25-EA60-4C3F-A906-C42389F1A8D2}"/>
              </a:ext>
            </a:extLst>
          </p:cNvPr>
          <p:cNvSpPr txBox="1">
            <a:spLocks noChangeArrowheads="1"/>
          </p:cNvSpPr>
          <p:nvPr/>
        </p:nvSpPr>
        <p:spPr bwMode="auto">
          <a:xfrm>
            <a:off x="6499225" y="4306888"/>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1600" b="1">
                <a:solidFill>
                  <a:schemeClr val="accent2"/>
                </a:solidFill>
                <a:effectLst>
                  <a:outerShdw blurRad="38100" dist="38100" dir="2700000" algn="tl">
                    <a:srgbClr val="C0C0C0"/>
                  </a:outerShdw>
                </a:effectLst>
              </a:rPr>
              <a:t>LDL receptor</a:t>
            </a:r>
          </a:p>
        </p:txBody>
      </p:sp>
      <p:grpSp>
        <p:nvGrpSpPr>
          <p:cNvPr id="445484" name="Group 44">
            <a:extLst>
              <a:ext uri="{FF2B5EF4-FFF2-40B4-BE49-F238E27FC236}">
                <a16:creationId xmlns:a16="http://schemas.microsoft.com/office/drawing/2014/main" id="{205A937E-DA1A-42FD-AE2E-ACF53C4DFB1A}"/>
              </a:ext>
            </a:extLst>
          </p:cNvPr>
          <p:cNvGrpSpPr>
            <a:grpSpLocks/>
          </p:cNvGrpSpPr>
          <p:nvPr/>
        </p:nvGrpSpPr>
        <p:grpSpPr bwMode="auto">
          <a:xfrm>
            <a:off x="206375" y="998538"/>
            <a:ext cx="1125538" cy="404812"/>
            <a:chOff x="1342" y="1621"/>
            <a:chExt cx="1056" cy="454"/>
          </a:xfrm>
        </p:grpSpPr>
        <p:sp>
          <p:nvSpPr>
            <p:cNvPr id="445485" name="Rectangle 45">
              <a:extLst>
                <a:ext uri="{FF2B5EF4-FFF2-40B4-BE49-F238E27FC236}">
                  <a16:creationId xmlns:a16="http://schemas.microsoft.com/office/drawing/2014/main" id="{0D10EF74-A8E6-4D9A-B5DE-6483B4D47647}"/>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5486" name="Rectangle 46">
              <a:extLst>
                <a:ext uri="{FF2B5EF4-FFF2-40B4-BE49-F238E27FC236}">
                  <a16:creationId xmlns:a16="http://schemas.microsoft.com/office/drawing/2014/main" id="{971EA410-0FA8-49AA-84A7-4955B6076D81}"/>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5493" name="Group 53">
            <a:extLst>
              <a:ext uri="{FF2B5EF4-FFF2-40B4-BE49-F238E27FC236}">
                <a16:creationId xmlns:a16="http://schemas.microsoft.com/office/drawing/2014/main" id="{FD84009D-6335-4822-95F6-082D0B90DC10}"/>
              </a:ext>
            </a:extLst>
          </p:cNvPr>
          <p:cNvGrpSpPr>
            <a:grpSpLocks/>
          </p:cNvGrpSpPr>
          <p:nvPr/>
        </p:nvGrpSpPr>
        <p:grpSpPr bwMode="auto">
          <a:xfrm>
            <a:off x="6056313" y="2528888"/>
            <a:ext cx="990600" cy="404812"/>
            <a:chOff x="1342" y="1621"/>
            <a:chExt cx="1056" cy="454"/>
          </a:xfrm>
        </p:grpSpPr>
        <p:sp>
          <p:nvSpPr>
            <p:cNvPr id="445494" name="Rectangle 54">
              <a:extLst>
                <a:ext uri="{FF2B5EF4-FFF2-40B4-BE49-F238E27FC236}">
                  <a16:creationId xmlns:a16="http://schemas.microsoft.com/office/drawing/2014/main" id="{EF585220-5782-441C-916E-4B77C03162A2}"/>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LDL</a:t>
              </a:r>
              <a:endParaRPr lang="fr-CA" altLang="fr-FR" sz="2000" b="1"/>
            </a:p>
          </p:txBody>
        </p:sp>
        <p:sp>
          <p:nvSpPr>
            <p:cNvPr id="445495" name="Rectangle 55">
              <a:extLst>
                <a:ext uri="{FF2B5EF4-FFF2-40B4-BE49-F238E27FC236}">
                  <a16:creationId xmlns:a16="http://schemas.microsoft.com/office/drawing/2014/main" id="{0E955C37-B398-4034-95BE-616725CF4042}"/>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5496" name="Group 56">
            <a:extLst>
              <a:ext uri="{FF2B5EF4-FFF2-40B4-BE49-F238E27FC236}">
                <a16:creationId xmlns:a16="http://schemas.microsoft.com/office/drawing/2014/main" id="{92C36318-F23B-449A-898E-E30270E424CF}"/>
              </a:ext>
            </a:extLst>
          </p:cNvPr>
          <p:cNvGrpSpPr>
            <a:grpSpLocks/>
          </p:cNvGrpSpPr>
          <p:nvPr/>
        </p:nvGrpSpPr>
        <p:grpSpPr bwMode="auto">
          <a:xfrm>
            <a:off x="7991475" y="3833813"/>
            <a:ext cx="990600" cy="404812"/>
            <a:chOff x="1342" y="1621"/>
            <a:chExt cx="1056" cy="454"/>
          </a:xfrm>
        </p:grpSpPr>
        <p:sp>
          <p:nvSpPr>
            <p:cNvPr id="445497" name="Rectangle 57">
              <a:extLst>
                <a:ext uri="{FF2B5EF4-FFF2-40B4-BE49-F238E27FC236}">
                  <a16:creationId xmlns:a16="http://schemas.microsoft.com/office/drawing/2014/main" id="{8BF39730-9F33-4E8D-A6AC-B35A8DB24506}"/>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Liver</a:t>
              </a:r>
            </a:p>
          </p:txBody>
        </p:sp>
        <p:sp>
          <p:nvSpPr>
            <p:cNvPr id="445498" name="Rectangle 58">
              <a:extLst>
                <a:ext uri="{FF2B5EF4-FFF2-40B4-BE49-F238E27FC236}">
                  <a16:creationId xmlns:a16="http://schemas.microsoft.com/office/drawing/2014/main" id="{700733F7-DAC2-421C-9F38-3676C7398B01}"/>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5499" name="Group 59">
            <a:extLst>
              <a:ext uri="{FF2B5EF4-FFF2-40B4-BE49-F238E27FC236}">
                <a16:creationId xmlns:a16="http://schemas.microsoft.com/office/drawing/2014/main" id="{255B7E86-F8E6-4AD1-ADA1-84F4CE1BC2B2}"/>
              </a:ext>
            </a:extLst>
          </p:cNvPr>
          <p:cNvGrpSpPr>
            <a:grpSpLocks/>
          </p:cNvGrpSpPr>
          <p:nvPr/>
        </p:nvGrpSpPr>
        <p:grpSpPr bwMode="auto">
          <a:xfrm>
            <a:off x="7002463" y="5903913"/>
            <a:ext cx="1574800" cy="819150"/>
            <a:chOff x="1342" y="1621"/>
            <a:chExt cx="1056" cy="454"/>
          </a:xfrm>
        </p:grpSpPr>
        <p:sp>
          <p:nvSpPr>
            <p:cNvPr id="445500" name="Rectangle 60">
              <a:extLst>
                <a:ext uri="{FF2B5EF4-FFF2-40B4-BE49-F238E27FC236}">
                  <a16:creationId xmlns:a16="http://schemas.microsoft.com/office/drawing/2014/main" id="{B2A8AF5B-84E3-4BB5-8388-BA075D7EF4F4}"/>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Cell in peripheral tissue</a:t>
              </a:r>
            </a:p>
          </p:txBody>
        </p:sp>
        <p:sp>
          <p:nvSpPr>
            <p:cNvPr id="445501" name="Rectangle 61">
              <a:extLst>
                <a:ext uri="{FF2B5EF4-FFF2-40B4-BE49-F238E27FC236}">
                  <a16:creationId xmlns:a16="http://schemas.microsoft.com/office/drawing/2014/main" id="{D3B6EA4F-9CE9-49DE-A54C-EB5D21D2DA01}"/>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5506" name="Line 66">
            <a:extLst>
              <a:ext uri="{FF2B5EF4-FFF2-40B4-BE49-F238E27FC236}">
                <a16:creationId xmlns:a16="http://schemas.microsoft.com/office/drawing/2014/main" id="{359A6732-5449-49B2-8D86-BD6D60F8E811}"/>
              </a:ext>
            </a:extLst>
          </p:cNvPr>
          <p:cNvSpPr>
            <a:spLocks noChangeShapeType="1"/>
          </p:cNvSpPr>
          <p:nvPr/>
        </p:nvSpPr>
        <p:spPr bwMode="auto">
          <a:xfrm flipH="1" flipV="1">
            <a:off x="1285875" y="2528888"/>
            <a:ext cx="2017713" cy="29464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510" name="AutoShape 70">
            <a:extLst>
              <a:ext uri="{FF2B5EF4-FFF2-40B4-BE49-F238E27FC236}">
                <a16:creationId xmlns:a16="http://schemas.microsoft.com/office/drawing/2014/main" id="{97C83C89-2446-4E8B-AC9F-61B62BE4EB1A}"/>
              </a:ext>
            </a:extLst>
          </p:cNvPr>
          <p:cNvSpPr>
            <a:spLocks noChangeArrowheads="1"/>
          </p:cNvSpPr>
          <p:nvPr/>
        </p:nvSpPr>
        <p:spPr bwMode="auto">
          <a:xfrm>
            <a:off x="1782763" y="2033588"/>
            <a:ext cx="476250" cy="430212"/>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b="1">
                <a:solidFill>
                  <a:schemeClr val="accent2"/>
                </a:solidFill>
                <a:effectLst>
                  <a:outerShdw blurRad="38100" dist="38100" dir="2700000" algn="tl">
                    <a:srgbClr val="C0C0C0"/>
                  </a:outerShdw>
                </a:effectLst>
              </a:rPr>
              <a:t>TG</a:t>
            </a:r>
          </a:p>
        </p:txBody>
      </p:sp>
      <p:sp>
        <p:nvSpPr>
          <p:cNvPr id="445511" name="AutoShape 71">
            <a:extLst>
              <a:ext uri="{FF2B5EF4-FFF2-40B4-BE49-F238E27FC236}">
                <a16:creationId xmlns:a16="http://schemas.microsoft.com/office/drawing/2014/main" id="{A61A81FE-49E0-42C3-A8F5-1C822F27B594}"/>
              </a:ext>
            </a:extLst>
          </p:cNvPr>
          <p:cNvSpPr>
            <a:spLocks noChangeArrowheads="1"/>
          </p:cNvSpPr>
          <p:nvPr/>
        </p:nvSpPr>
        <p:spPr bwMode="auto">
          <a:xfrm>
            <a:off x="4751388" y="1516063"/>
            <a:ext cx="630237" cy="56832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3200" b="1">
                <a:solidFill>
                  <a:schemeClr val="accent2"/>
                </a:solidFill>
                <a:effectLst>
                  <a:outerShdw blurRad="38100" dist="38100" dir="2700000" algn="tl">
                    <a:srgbClr val="C0C0C0"/>
                  </a:outerShdw>
                </a:effectLst>
              </a:rPr>
              <a:t>TG</a:t>
            </a:r>
          </a:p>
        </p:txBody>
      </p:sp>
      <p:sp>
        <p:nvSpPr>
          <p:cNvPr id="445513" name="AutoShape 73">
            <a:extLst>
              <a:ext uri="{FF2B5EF4-FFF2-40B4-BE49-F238E27FC236}">
                <a16:creationId xmlns:a16="http://schemas.microsoft.com/office/drawing/2014/main" id="{3B06C503-FFE0-4C50-BC10-1D0BE6BFD1E1}"/>
              </a:ext>
            </a:extLst>
          </p:cNvPr>
          <p:cNvSpPr>
            <a:spLocks noChangeArrowheads="1"/>
          </p:cNvSpPr>
          <p:nvPr/>
        </p:nvSpPr>
        <p:spPr bwMode="auto">
          <a:xfrm>
            <a:off x="6372225" y="315912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sp>
        <p:nvSpPr>
          <p:cNvPr id="445514" name="AutoShape 74">
            <a:extLst>
              <a:ext uri="{FF2B5EF4-FFF2-40B4-BE49-F238E27FC236}">
                <a16:creationId xmlns:a16="http://schemas.microsoft.com/office/drawing/2014/main" id="{FA684952-097F-4FA0-8EAB-70546CEAF787}"/>
              </a:ext>
            </a:extLst>
          </p:cNvPr>
          <p:cNvSpPr>
            <a:spLocks noChangeArrowheads="1"/>
          </p:cNvSpPr>
          <p:nvPr/>
        </p:nvSpPr>
        <p:spPr bwMode="auto">
          <a:xfrm>
            <a:off x="3355975" y="5184775"/>
            <a:ext cx="341313" cy="307975"/>
          </a:xfrm>
          <a:prstGeom prst="roundRect">
            <a:avLst>
              <a:gd name="adj" fmla="val 16667"/>
            </a:avLst>
          </a:prstGeom>
          <a:noFill/>
          <a:ln>
            <a:noFill/>
          </a:ln>
          <a:effectLst/>
          <a:extLst>
            <a:ext uri="{909E8E84-426E-40DD-AFC4-6F175D3DCCD1}">
              <a14:hiddenFill xmlns:a14="http://schemas.microsoft.com/office/drawing/2010/main">
                <a:solidFill>
                  <a:srgbClr val="99CCFF">
                    <a:alpha val="3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1400" b="1">
                <a:solidFill>
                  <a:schemeClr val="accent2"/>
                </a:solidFill>
                <a:effectLst>
                  <a:outerShdw blurRad="38100" dist="38100" dir="2700000" algn="tl">
                    <a:srgbClr val="C0C0C0"/>
                  </a:outerShdw>
                </a:effectLst>
              </a:rPr>
              <a:t>TG</a:t>
            </a:r>
          </a:p>
        </p:txBody>
      </p:sp>
      <p:grpSp>
        <p:nvGrpSpPr>
          <p:cNvPr id="445515" name="Group 75">
            <a:extLst>
              <a:ext uri="{FF2B5EF4-FFF2-40B4-BE49-F238E27FC236}">
                <a16:creationId xmlns:a16="http://schemas.microsoft.com/office/drawing/2014/main" id="{BC12E7D3-D45E-47AB-AF58-72751F4066AD}"/>
              </a:ext>
            </a:extLst>
          </p:cNvPr>
          <p:cNvGrpSpPr>
            <a:grpSpLocks/>
          </p:cNvGrpSpPr>
          <p:nvPr/>
        </p:nvGrpSpPr>
        <p:grpSpPr bwMode="auto">
          <a:xfrm>
            <a:off x="4525963" y="954088"/>
            <a:ext cx="1125537" cy="404812"/>
            <a:chOff x="1342" y="1621"/>
            <a:chExt cx="1056" cy="454"/>
          </a:xfrm>
        </p:grpSpPr>
        <p:sp>
          <p:nvSpPr>
            <p:cNvPr id="445516" name="Rectangle 76">
              <a:extLst>
                <a:ext uri="{FF2B5EF4-FFF2-40B4-BE49-F238E27FC236}">
                  <a16:creationId xmlns:a16="http://schemas.microsoft.com/office/drawing/2014/main" id="{A8E1A3AC-3C2D-45E0-BD4C-C9062B62DCD2}"/>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sym typeface="Symbol" panose="05050102010706020507" pitchFamily="18" charset="2"/>
                </a:rPr>
                <a:t>VLDL</a:t>
              </a:r>
              <a:endParaRPr lang="fr-CA" altLang="fr-FR" sz="2000" b="1"/>
            </a:p>
          </p:txBody>
        </p:sp>
        <p:sp>
          <p:nvSpPr>
            <p:cNvPr id="445517" name="Rectangle 77">
              <a:extLst>
                <a:ext uri="{FF2B5EF4-FFF2-40B4-BE49-F238E27FC236}">
                  <a16:creationId xmlns:a16="http://schemas.microsoft.com/office/drawing/2014/main" id="{2E63920C-370C-433E-8AD2-A37EBF23EF7C}"/>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5518" name="Text Box 78">
            <a:extLst>
              <a:ext uri="{FF2B5EF4-FFF2-40B4-BE49-F238E27FC236}">
                <a16:creationId xmlns:a16="http://schemas.microsoft.com/office/drawing/2014/main" id="{5AC131E5-7677-4A4A-9375-F4C4EE7A73A9}"/>
              </a:ext>
            </a:extLst>
          </p:cNvPr>
          <p:cNvSpPr txBox="1">
            <a:spLocks noChangeArrowheads="1"/>
          </p:cNvSpPr>
          <p:nvPr/>
        </p:nvSpPr>
        <p:spPr bwMode="auto">
          <a:xfrm>
            <a:off x="7710488" y="1179513"/>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5519" name="Text Box 79">
            <a:extLst>
              <a:ext uri="{FF2B5EF4-FFF2-40B4-BE49-F238E27FC236}">
                <a16:creationId xmlns:a16="http://schemas.microsoft.com/office/drawing/2014/main" id="{7AF128FB-B25B-4022-B179-09676ADEC93B}"/>
              </a:ext>
            </a:extLst>
          </p:cNvPr>
          <p:cNvSpPr txBox="1">
            <a:spLocks noChangeArrowheads="1"/>
          </p:cNvSpPr>
          <p:nvPr/>
        </p:nvSpPr>
        <p:spPr bwMode="auto">
          <a:xfrm>
            <a:off x="6224588" y="1223963"/>
            <a:ext cx="776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  LPL</a:t>
            </a:r>
          </a:p>
        </p:txBody>
      </p:sp>
      <p:grpSp>
        <p:nvGrpSpPr>
          <p:cNvPr id="445532" name="Group 92">
            <a:extLst>
              <a:ext uri="{FF2B5EF4-FFF2-40B4-BE49-F238E27FC236}">
                <a16:creationId xmlns:a16="http://schemas.microsoft.com/office/drawing/2014/main" id="{01A464D4-0A5F-4720-AD73-3DBADA6677EA}"/>
              </a:ext>
            </a:extLst>
          </p:cNvPr>
          <p:cNvGrpSpPr>
            <a:grpSpLocks/>
          </p:cNvGrpSpPr>
          <p:nvPr/>
        </p:nvGrpSpPr>
        <p:grpSpPr bwMode="auto">
          <a:xfrm>
            <a:off x="2528888" y="3562350"/>
            <a:ext cx="1233487" cy="541338"/>
            <a:chOff x="1342" y="1621"/>
            <a:chExt cx="1056" cy="454"/>
          </a:xfrm>
        </p:grpSpPr>
        <p:sp>
          <p:nvSpPr>
            <p:cNvPr id="445533" name="Rectangle 93">
              <a:extLst>
                <a:ext uri="{FF2B5EF4-FFF2-40B4-BE49-F238E27FC236}">
                  <a16:creationId xmlns:a16="http://schemas.microsoft.com/office/drawing/2014/main" id="{983D23EB-6A44-43C0-8CB1-63D4CE2B78AC}"/>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b="1"/>
                <a:t>Adipose tissue</a:t>
              </a:r>
            </a:p>
          </p:txBody>
        </p:sp>
        <p:sp>
          <p:nvSpPr>
            <p:cNvPr id="445534" name="Rectangle 94">
              <a:extLst>
                <a:ext uri="{FF2B5EF4-FFF2-40B4-BE49-F238E27FC236}">
                  <a16:creationId xmlns:a16="http://schemas.microsoft.com/office/drawing/2014/main" id="{9A0D716F-63D5-43D4-94A0-A2641DB69C96}"/>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5535" name="Text Box 95">
            <a:extLst>
              <a:ext uri="{FF2B5EF4-FFF2-40B4-BE49-F238E27FC236}">
                <a16:creationId xmlns:a16="http://schemas.microsoft.com/office/drawing/2014/main" id="{8C97A27D-3B0F-4CFD-ACCE-DF59E3D4C194}"/>
              </a:ext>
            </a:extLst>
          </p:cNvPr>
          <p:cNvSpPr txBox="1">
            <a:spLocks noChangeArrowheads="1"/>
          </p:cNvSpPr>
          <p:nvPr/>
        </p:nvSpPr>
        <p:spPr bwMode="auto">
          <a:xfrm>
            <a:off x="4527550" y="5273675"/>
            <a:ext cx="835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000">
                <a:solidFill>
                  <a:schemeClr val="accent2"/>
                </a:solidFill>
                <a:effectLst>
                  <a:outerShdw blurRad="38100" dist="38100" dir="2700000" algn="tl">
                    <a:srgbClr val="C0C0C0"/>
                  </a:outerShdw>
                </a:effectLst>
              </a:rPr>
              <a:t>LCAT</a:t>
            </a:r>
          </a:p>
        </p:txBody>
      </p:sp>
      <p:sp>
        <p:nvSpPr>
          <p:cNvPr id="445537" name="AutoShape 97">
            <a:extLst>
              <a:ext uri="{FF2B5EF4-FFF2-40B4-BE49-F238E27FC236}">
                <a16:creationId xmlns:a16="http://schemas.microsoft.com/office/drawing/2014/main" id="{B3BBFB8A-87FE-4C5B-9BB0-5F2EBA9E6FFE}"/>
              </a:ext>
            </a:extLst>
          </p:cNvPr>
          <p:cNvSpPr>
            <a:spLocks noChangeArrowheads="1"/>
          </p:cNvSpPr>
          <p:nvPr/>
        </p:nvSpPr>
        <p:spPr bwMode="auto">
          <a:xfrm>
            <a:off x="822325" y="1568450"/>
            <a:ext cx="1614488" cy="1039813"/>
          </a:xfrm>
          <a:prstGeom prst="roundRect">
            <a:avLst>
              <a:gd name="adj" fmla="val 16667"/>
            </a:avLst>
          </a:prstGeom>
          <a:solidFill>
            <a:srgbClr val="FFCC99">
              <a:alpha val="20000"/>
            </a:srgbClr>
          </a:solidFill>
          <a:ln w="127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538" name="Text Box 98">
            <a:extLst>
              <a:ext uri="{FF2B5EF4-FFF2-40B4-BE49-F238E27FC236}">
                <a16:creationId xmlns:a16="http://schemas.microsoft.com/office/drawing/2014/main" id="{A4ECD80F-E349-434F-965E-9B8CEC017BDC}"/>
              </a:ext>
            </a:extLst>
          </p:cNvPr>
          <p:cNvSpPr txBox="1">
            <a:spLocks noChangeArrowheads="1"/>
          </p:cNvSpPr>
          <p:nvPr/>
        </p:nvSpPr>
        <p:spPr bwMode="auto">
          <a:xfrm>
            <a:off x="115888" y="4373563"/>
            <a:ext cx="1935162" cy="1168400"/>
          </a:xfrm>
          <a:prstGeom prst="rect">
            <a:avLst/>
          </a:prstGeom>
          <a:solidFill>
            <a:schemeClr val="accent1"/>
          </a:solidFill>
          <a:ln w="9525">
            <a:solidFill>
              <a:schemeClr val="bg1"/>
            </a:solidFill>
            <a:miter lim="800000"/>
            <a:headEnd/>
            <a:tailEnd/>
          </a:ln>
          <a:effectLst>
            <a:outerShdw dist="107763" dir="2700000" algn="ctr" rotWithShape="0">
              <a:schemeClr val="bg2">
                <a:alpha val="50000"/>
              </a:schemeClr>
            </a:outerShdw>
          </a:effectLst>
        </p:spPr>
        <p:txBody>
          <a:bodyPr>
            <a:spAutoFit/>
          </a:bodyPr>
          <a:lstStyle>
            <a:lvl1pPr marL="536575" indent="-536575">
              <a:defRPr>
                <a:solidFill>
                  <a:schemeClr val="tx1"/>
                </a:solidFill>
                <a:latin typeface="Arial" panose="020B0604020202020204" pitchFamily="34" charset="0"/>
              </a:defRPr>
            </a:lvl1pPr>
            <a:lvl2pPr marL="715963">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fr-CA" altLang="fr-FR" sz="1000"/>
              <a:t>CE: 	cholesteryl ester</a:t>
            </a:r>
          </a:p>
          <a:p>
            <a:r>
              <a:rPr lang="fr-CA" altLang="fr-FR" sz="1000"/>
              <a:t>FC: 	free cholesterol</a:t>
            </a:r>
          </a:p>
          <a:p>
            <a:r>
              <a:rPr lang="fr-CA" altLang="fr-FR" sz="1000"/>
              <a:t>FFA: 	free fatty acids</a:t>
            </a:r>
          </a:p>
          <a:p>
            <a:r>
              <a:rPr lang="fr-CA" altLang="fr-FR" sz="1000"/>
              <a:t>LCAT:	lecithin cholesterol acytransferase </a:t>
            </a:r>
          </a:p>
          <a:p>
            <a:r>
              <a:rPr lang="fr-CA" altLang="fr-FR" sz="1000"/>
              <a:t>LPL: 	lipoprotein lipase</a:t>
            </a:r>
          </a:p>
          <a:p>
            <a:r>
              <a:rPr lang="fr-CA" altLang="fr-FR" sz="1000"/>
              <a:t>TG: 	triglycerides</a:t>
            </a:r>
          </a:p>
        </p:txBody>
      </p:sp>
      <p:sp>
        <p:nvSpPr>
          <p:cNvPr id="445539" name="Line 99">
            <a:extLst>
              <a:ext uri="{FF2B5EF4-FFF2-40B4-BE49-F238E27FC236}">
                <a16:creationId xmlns:a16="http://schemas.microsoft.com/office/drawing/2014/main" id="{A6681587-E86D-40A0-A868-02D6E11097BE}"/>
              </a:ext>
            </a:extLst>
          </p:cNvPr>
          <p:cNvSpPr>
            <a:spLocks noChangeShapeType="1"/>
          </p:cNvSpPr>
          <p:nvPr/>
        </p:nvSpPr>
        <p:spPr bwMode="auto">
          <a:xfrm>
            <a:off x="5562600" y="2619375"/>
            <a:ext cx="531813" cy="5842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nvGrpSpPr>
          <p:cNvPr id="445540" name="Group 100">
            <a:extLst>
              <a:ext uri="{FF2B5EF4-FFF2-40B4-BE49-F238E27FC236}">
                <a16:creationId xmlns:a16="http://schemas.microsoft.com/office/drawing/2014/main" id="{6BF570B5-52E6-40F2-B8FD-0EFF21CE3199}"/>
              </a:ext>
            </a:extLst>
          </p:cNvPr>
          <p:cNvGrpSpPr>
            <a:grpSpLocks/>
          </p:cNvGrpSpPr>
          <p:nvPr/>
        </p:nvGrpSpPr>
        <p:grpSpPr bwMode="auto">
          <a:xfrm>
            <a:off x="7335838" y="2120900"/>
            <a:ext cx="1511300" cy="768350"/>
            <a:chOff x="1342" y="1621"/>
            <a:chExt cx="1056" cy="454"/>
          </a:xfrm>
        </p:grpSpPr>
        <p:sp>
          <p:nvSpPr>
            <p:cNvPr id="445541" name="Rectangle 101">
              <a:extLst>
                <a:ext uri="{FF2B5EF4-FFF2-40B4-BE49-F238E27FC236}">
                  <a16:creationId xmlns:a16="http://schemas.microsoft.com/office/drawing/2014/main" id="{550562A4-B7DA-411C-8C00-BCA080988895}"/>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fr-CA" altLang="fr-FR" sz="1600" b="1"/>
                <a:t>Adipose and other tissues</a:t>
              </a:r>
            </a:p>
          </p:txBody>
        </p:sp>
        <p:sp>
          <p:nvSpPr>
            <p:cNvPr id="445542" name="Rectangle 102">
              <a:extLst>
                <a:ext uri="{FF2B5EF4-FFF2-40B4-BE49-F238E27FC236}">
                  <a16:creationId xmlns:a16="http://schemas.microsoft.com/office/drawing/2014/main" id="{5DF54ED3-BDA0-4BB0-A848-9E0F13EEB043}"/>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grpSp>
        <p:nvGrpSpPr>
          <p:cNvPr id="445543" name="Group 103">
            <a:extLst>
              <a:ext uri="{FF2B5EF4-FFF2-40B4-BE49-F238E27FC236}">
                <a16:creationId xmlns:a16="http://schemas.microsoft.com/office/drawing/2014/main" id="{80A97ACD-674D-42C2-B38B-AFF5A956FF92}"/>
              </a:ext>
            </a:extLst>
          </p:cNvPr>
          <p:cNvGrpSpPr>
            <a:grpSpLocks/>
          </p:cNvGrpSpPr>
          <p:nvPr/>
        </p:nvGrpSpPr>
        <p:grpSpPr bwMode="auto">
          <a:xfrm>
            <a:off x="3941763" y="6129338"/>
            <a:ext cx="944562" cy="404812"/>
            <a:chOff x="1342" y="1621"/>
            <a:chExt cx="1056" cy="454"/>
          </a:xfrm>
        </p:grpSpPr>
        <p:sp>
          <p:nvSpPr>
            <p:cNvPr id="445544" name="Rectangle 104">
              <a:extLst>
                <a:ext uri="{FF2B5EF4-FFF2-40B4-BE49-F238E27FC236}">
                  <a16:creationId xmlns:a16="http://schemas.microsoft.com/office/drawing/2014/main" id="{EA6E96C0-9F12-4FF1-8DFF-D6E09FE2181F}"/>
                </a:ext>
              </a:extLst>
            </p:cNvPr>
            <p:cNvSpPr>
              <a:spLocks noChangeArrowheads="1"/>
            </p:cNvSpPr>
            <p:nvPr/>
          </p:nvSpPr>
          <p:spPr bwMode="auto">
            <a:xfrm>
              <a:off x="1467" y="1621"/>
              <a:ext cx="931" cy="4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CA" altLang="fr-FR" sz="2000" b="1"/>
                <a:t>HDL</a:t>
              </a:r>
            </a:p>
          </p:txBody>
        </p:sp>
        <p:sp>
          <p:nvSpPr>
            <p:cNvPr id="445545" name="Rectangle 105">
              <a:extLst>
                <a:ext uri="{FF2B5EF4-FFF2-40B4-BE49-F238E27FC236}">
                  <a16:creationId xmlns:a16="http://schemas.microsoft.com/office/drawing/2014/main" id="{B810326D-9C6E-4DE0-92C7-3A25D1F48A34}"/>
                </a:ext>
              </a:extLst>
            </p:cNvPr>
            <p:cNvSpPr>
              <a:spLocks noChangeArrowheads="1"/>
            </p:cNvSpPr>
            <p:nvPr/>
          </p:nvSpPr>
          <p:spPr bwMode="auto">
            <a:xfrm>
              <a:off x="1342" y="1621"/>
              <a:ext cx="121" cy="454"/>
            </a:xfrm>
            <a:prstGeom prst="rect">
              <a:avLst/>
            </a:prstGeom>
            <a:solidFill>
              <a:srgbClr val="B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grpSp>
      <p:sp>
        <p:nvSpPr>
          <p:cNvPr id="445549" name="Text Box 109">
            <a:extLst>
              <a:ext uri="{FF2B5EF4-FFF2-40B4-BE49-F238E27FC236}">
                <a16:creationId xmlns:a16="http://schemas.microsoft.com/office/drawing/2014/main" id="{D7A94E38-630F-4891-823A-B21ABE514B45}"/>
              </a:ext>
            </a:extLst>
          </p:cNvPr>
          <p:cNvSpPr txBox="1">
            <a:spLocks noChangeArrowheads="1"/>
          </p:cNvSpPr>
          <p:nvPr/>
        </p:nvSpPr>
        <p:spPr bwMode="auto">
          <a:xfrm>
            <a:off x="2760663" y="2768600"/>
            <a:ext cx="776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AU" altLang="fr-FR" sz="2400" b="1">
                <a:solidFill>
                  <a:srgbClr val="4D4D4D"/>
                </a:solidFill>
              </a:rPr>
              <a:t>FFA</a:t>
            </a:r>
          </a:p>
        </p:txBody>
      </p:sp>
      <p:sp>
        <p:nvSpPr>
          <p:cNvPr id="445552" name="Line 112">
            <a:extLst>
              <a:ext uri="{FF2B5EF4-FFF2-40B4-BE49-F238E27FC236}">
                <a16:creationId xmlns:a16="http://schemas.microsoft.com/office/drawing/2014/main" id="{0925ADE4-01C7-4EEE-95D5-7F33E9F8405E}"/>
              </a:ext>
            </a:extLst>
          </p:cNvPr>
          <p:cNvSpPr>
            <a:spLocks noChangeShapeType="1"/>
          </p:cNvSpPr>
          <p:nvPr/>
        </p:nvSpPr>
        <p:spPr bwMode="auto">
          <a:xfrm flipH="1" flipV="1">
            <a:off x="2411413" y="2484438"/>
            <a:ext cx="45085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553" name="Line 113">
            <a:extLst>
              <a:ext uri="{FF2B5EF4-FFF2-40B4-BE49-F238E27FC236}">
                <a16:creationId xmlns:a16="http://schemas.microsoft.com/office/drawing/2014/main" id="{95E10D03-1370-472A-9A37-B317071FA24E}"/>
              </a:ext>
            </a:extLst>
          </p:cNvPr>
          <p:cNvSpPr>
            <a:spLocks noChangeShapeType="1"/>
          </p:cNvSpPr>
          <p:nvPr/>
        </p:nvSpPr>
        <p:spPr bwMode="auto">
          <a:xfrm flipH="1" flipV="1">
            <a:off x="3128963" y="3138488"/>
            <a:ext cx="9525" cy="331787"/>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554" name="Line 114">
            <a:extLst>
              <a:ext uri="{FF2B5EF4-FFF2-40B4-BE49-F238E27FC236}">
                <a16:creationId xmlns:a16="http://schemas.microsoft.com/office/drawing/2014/main" id="{152DAFE2-F775-401C-BD00-689CA2035E8C}"/>
              </a:ext>
            </a:extLst>
          </p:cNvPr>
          <p:cNvSpPr>
            <a:spLocks noChangeShapeType="1"/>
          </p:cNvSpPr>
          <p:nvPr/>
        </p:nvSpPr>
        <p:spPr bwMode="auto">
          <a:xfrm flipV="1">
            <a:off x="5427663" y="1493838"/>
            <a:ext cx="2159000"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555" name="Line 115">
            <a:extLst>
              <a:ext uri="{FF2B5EF4-FFF2-40B4-BE49-F238E27FC236}">
                <a16:creationId xmlns:a16="http://schemas.microsoft.com/office/drawing/2014/main" id="{D961F208-EA17-4A1D-80C7-ECE0618FCC52}"/>
              </a:ext>
            </a:extLst>
          </p:cNvPr>
          <p:cNvSpPr>
            <a:spLocks noChangeShapeType="1"/>
          </p:cNvSpPr>
          <p:nvPr/>
        </p:nvSpPr>
        <p:spPr bwMode="auto">
          <a:xfrm flipH="1">
            <a:off x="8112125" y="1581150"/>
            <a:ext cx="4763" cy="449263"/>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556" name="Line 116">
            <a:extLst>
              <a:ext uri="{FF2B5EF4-FFF2-40B4-BE49-F238E27FC236}">
                <a16:creationId xmlns:a16="http://schemas.microsoft.com/office/drawing/2014/main" id="{EEC6FC17-8291-41BE-9611-2CD14A0853A0}"/>
              </a:ext>
            </a:extLst>
          </p:cNvPr>
          <p:cNvSpPr>
            <a:spLocks noChangeShapeType="1"/>
          </p:cNvSpPr>
          <p:nvPr/>
        </p:nvSpPr>
        <p:spPr bwMode="auto">
          <a:xfrm>
            <a:off x="2824163" y="2046288"/>
            <a:ext cx="156845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557" name="Line 117">
            <a:extLst>
              <a:ext uri="{FF2B5EF4-FFF2-40B4-BE49-F238E27FC236}">
                <a16:creationId xmlns:a16="http://schemas.microsoft.com/office/drawing/2014/main" id="{F10D3FB4-4C0E-477B-968B-11A03EE9D7C5}"/>
              </a:ext>
            </a:extLst>
          </p:cNvPr>
          <p:cNvSpPr>
            <a:spLocks noChangeShapeType="1"/>
          </p:cNvSpPr>
          <p:nvPr/>
        </p:nvSpPr>
        <p:spPr bwMode="auto">
          <a:xfrm flipH="1">
            <a:off x="6550025" y="4194175"/>
            <a:ext cx="6350" cy="630238"/>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558" name="Line 118">
            <a:extLst>
              <a:ext uri="{FF2B5EF4-FFF2-40B4-BE49-F238E27FC236}">
                <a16:creationId xmlns:a16="http://schemas.microsoft.com/office/drawing/2014/main" id="{448483B1-7225-4B2B-897F-D47ABD4887DE}"/>
              </a:ext>
            </a:extLst>
          </p:cNvPr>
          <p:cNvSpPr>
            <a:spLocks noChangeShapeType="1"/>
          </p:cNvSpPr>
          <p:nvPr/>
        </p:nvSpPr>
        <p:spPr bwMode="auto">
          <a:xfrm flipH="1">
            <a:off x="6551613" y="5184775"/>
            <a:ext cx="11112" cy="314325"/>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559" name="Line 119">
            <a:extLst>
              <a:ext uri="{FF2B5EF4-FFF2-40B4-BE49-F238E27FC236}">
                <a16:creationId xmlns:a16="http://schemas.microsoft.com/office/drawing/2014/main" id="{11DBCC28-C9C2-4538-ADB0-BFAF4DE94934}"/>
              </a:ext>
            </a:extLst>
          </p:cNvPr>
          <p:cNvSpPr>
            <a:spLocks noChangeShapeType="1"/>
          </p:cNvSpPr>
          <p:nvPr/>
        </p:nvSpPr>
        <p:spPr bwMode="auto">
          <a:xfrm>
            <a:off x="7181850" y="3608388"/>
            <a:ext cx="720725" cy="360362"/>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A"/>
          </a:p>
        </p:txBody>
      </p:sp>
      <p:sp>
        <p:nvSpPr>
          <p:cNvPr id="445560" name="AutoShape 120">
            <a:extLst>
              <a:ext uri="{FF2B5EF4-FFF2-40B4-BE49-F238E27FC236}">
                <a16:creationId xmlns:a16="http://schemas.microsoft.com/office/drawing/2014/main" id="{97082E66-2AE2-40CC-9881-4535C6566730}"/>
              </a:ext>
            </a:extLst>
          </p:cNvPr>
          <p:cNvSpPr>
            <a:spLocks noChangeArrowheads="1"/>
          </p:cNvSpPr>
          <p:nvPr/>
        </p:nvSpPr>
        <p:spPr bwMode="auto">
          <a:xfrm>
            <a:off x="4886325" y="2168525"/>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5561" name="AutoShape 121">
            <a:extLst>
              <a:ext uri="{FF2B5EF4-FFF2-40B4-BE49-F238E27FC236}">
                <a16:creationId xmlns:a16="http://schemas.microsoft.com/office/drawing/2014/main" id="{4320BEE3-A649-419F-9900-E77084850369}"/>
              </a:ext>
            </a:extLst>
          </p:cNvPr>
          <p:cNvSpPr>
            <a:spLocks noChangeArrowheads="1"/>
          </p:cNvSpPr>
          <p:nvPr/>
        </p:nvSpPr>
        <p:spPr bwMode="auto">
          <a:xfrm>
            <a:off x="6326188" y="351313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5562" name="AutoShape 122">
            <a:extLst>
              <a:ext uri="{FF2B5EF4-FFF2-40B4-BE49-F238E27FC236}">
                <a16:creationId xmlns:a16="http://schemas.microsoft.com/office/drawing/2014/main" id="{68FE2D34-11A7-46AC-BE25-C27EC59C258E}"/>
              </a:ext>
            </a:extLst>
          </p:cNvPr>
          <p:cNvSpPr>
            <a:spLocks noChangeArrowheads="1"/>
          </p:cNvSpPr>
          <p:nvPr/>
        </p:nvSpPr>
        <p:spPr bwMode="auto">
          <a:xfrm>
            <a:off x="6372225" y="4824413"/>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
        <p:nvSpPr>
          <p:cNvPr id="445563" name="AutoShape 123">
            <a:extLst>
              <a:ext uri="{FF2B5EF4-FFF2-40B4-BE49-F238E27FC236}">
                <a16:creationId xmlns:a16="http://schemas.microsoft.com/office/drawing/2014/main" id="{6B20D423-9BF1-4993-86ED-218A40400581}"/>
              </a:ext>
            </a:extLst>
          </p:cNvPr>
          <p:cNvSpPr>
            <a:spLocks noChangeArrowheads="1"/>
          </p:cNvSpPr>
          <p:nvPr/>
        </p:nvSpPr>
        <p:spPr bwMode="auto">
          <a:xfrm>
            <a:off x="6372225" y="5543550"/>
            <a:ext cx="404813"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FC</a:t>
            </a:r>
          </a:p>
        </p:txBody>
      </p:sp>
      <p:sp>
        <p:nvSpPr>
          <p:cNvPr id="445564" name="AutoShape 124">
            <a:extLst>
              <a:ext uri="{FF2B5EF4-FFF2-40B4-BE49-F238E27FC236}">
                <a16:creationId xmlns:a16="http://schemas.microsoft.com/office/drawing/2014/main" id="{F1A466DC-6EC3-420F-9717-443B236C5675}"/>
              </a:ext>
            </a:extLst>
          </p:cNvPr>
          <p:cNvSpPr>
            <a:spLocks noChangeArrowheads="1"/>
          </p:cNvSpPr>
          <p:nvPr/>
        </p:nvSpPr>
        <p:spPr bwMode="auto">
          <a:xfrm>
            <a:off x="3357563" y="5538788"/>
            <a:ext cx="404812" cy="365125"/>
          </a:xfrm>
          <a:prstGeom prst="roundRect">
            <a:avLst>
              <a:gd name="adj" fmla="val 16667"/>
            </a:avLst>
          </a:prstGeom>
          <a:noFill/>
          <a:ln>
            <a:noFill/>
          </a:ln>
          <a:effectLst/>
          <a:extLst>
            <a:ext uri="{909E8E84-426E-40DD-AFC4-6F175D3DCCD1}">
              <a14:hiddenFill xmlns:a14="http://schemas.microsoft.com/office/drawing/2010/main">
                <a:solidFill>
                  <a:srgbClr val="FFCC99">
                    <a:alpha val="89999"/>
                  </a:srgbClr>
                </a:solid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CA" altLang="fr-FR" sz="2000">
                <a:solidFill>
                  <a:srgbClr val="333333"/>
                </a:solidFill>
                <a:effectLst>
                  <a:outerShdw blurRad="38100" dist="38100" dir="2700000" algn="tl">
                    <a:srgbClr val="C0C0C0"/>
                  </a:outerShdw>
                </a:effectLst>
              </a:rPr>
              <a:t>CE</a:t>
            </a:r>
          </a:p>
        </p:txBody>
      </p:sp>
    </p:spTree>
  </p:cSld>
  <p:clrMapOvr>
    <a:masterClrMapping/>
  </p:clrMapOvr>
</p:sld>
</file>

<file path=ppt/theme/theme1.xml><?xml version="1.0" encoding="utf-8"?>
<a:theme xmlns:a="http://schemas.openxmlformats.org/drawingml/2006/main" name="Conception personnalisée">
  <a:themeElements>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3085</TotalTime>
  <Words>1859</Words>
  <Application>Microsoft Office PowerPoint</Application>
  <PresentationFormat>Affichage à l'écran (4:3)</PresentationFormat>
  <Paragraphs>597</Paragraphs>
  <Slides>19</Slides>
  <Notes>19</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Arial</vt:lpstr>
      <vt:lpstr>Wingdings</vt:lpstr>
      <vt:lpstr>Times</vt:lpstr>
      <vt:lpstr>Symbol</vt:lpstr>
      <vt:lpstr>Conception personnalisée</vt:lpstr>
      <vt:lpstr>Plasma Lipid Transport Role of HDL</vt:lpstr>
      <vt:lpstr>Plasma Lipid Transport</vt:lpstr>
      <vt:lpstr>Plasma Lipid Transport</vt:lpstr>
      <vt:lpstr>Plasma Lipid Transport</vt:lpstr>
      <vt:lpstr>Plasma Lipid Transport</vt:lpstr>
      <vt:lpstr>Plasma Lipid Transport</vt:lpstr>
      <vt:lpstr>Plasma Lipid Transport</vt:lpstr>
      <vt:lpstr>Plasma Lipid Transport</vt:lpstr>
      <vt:lpstr>Plasma Lipid Transport</vt:lpstr>
      <vt:lpstr>Plasma Lipid Transport</vt:lpstr>
      <vt:lpstr>Plasma Lipid Transport</vt:lpstr>
      <vt:lpstr>Plasma Lipid Transport</vt:lpstr>
      <vt:lpstr>Dyslipidemia in Diabetes and the Metabolic Syndrome</vt:lpstr>
      <vt:lpstr>Dyslipidemia in Diabetes and the Metabolic Syndrome</vt:lpstr>
      <vt:lpstr>Dyslipidemia in Diabetes and the Metabolic Syndrome</vt:lpstr>
      <vt:lpstr>Dyslipidemia in Diabetes and the Metabolic Syndrome</vt:lpstr>
      <vt:lpstr>Dyslipidemia in Diabetes and the Metabolic Syndrome</vt:lpstr>
      <vt:lpstr>Dyslipidemia in Diabetes and the Metabolic Syndrome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Alain Cyr</dc:creator>
  <cp:lastModifiedBy>Isabelle Martineau</cp:lastModifiedBy>
  <cp:revision>75</cp:revision>
  <dcterms:created xsi:type="dcterms:W3CDTF">2007-08-27T23:55:38Z</dcterms:created>
  <dcterms:modified xsi:type="dcterms:W3CDTF">2022-11-30T13:26:14Z</dcterms:modified>
</cp:coreProperties>
</file>