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7"/>
  </p:notesMasterIdLst>
  <p:handoutMasterIdLst>
    <p:handoutMasterId r:id="rId8"/>
  </p:handoutMasterIdLst>
  <p:sldIdLst>
    <p:sldId id="262" r:id="rId2"/>
    <p:sldId id="269" r:id="rId3"/>
    <p:sldId id="271" r:id="rId4"/>
    <p:sldId id="268" r:id="rId5"/>
    <p:sldId id="272" r:id="rId6"/>
  </p:sldIdLst>
  <p:sldSz cx="9144000" cy="6858000" type="screen4x3"/>
  <p:notesSz cx="6858000" cy="91440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7E7FF"/>
    <a:srgbClr val="A3E0FF"/>
    <a:srgbClr val="85D6FF"/>
    <a:srgbClr val="CCECFF"/>
    <a:srgbClr val="CCFFFF"/>
    <a:srgbClr val="66CCFF"/>
    <a:srgbClr val="FFCC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69209" autoAdjust="0"/>
  </p:normalViewPr>
  <p:slideViewPr>
    <p:cSldViewPr snapToGrid="0">
      <p:cViewPr varScale="1">
        <p:scale>
          <a:sx n="75" d="100"/>
          <a:sy n="75" d="100"/>
        </p:scale>
        <p:origin x="255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75" d="100"/>
          <a:sy n="75" d="100"/>
        </p:scale>
        <p:origin x="-840" y="-18"/>
      </p:cViewPr>
      <p:guideLst>
        <p:guide orient="horz" pos="2880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>
            <a:extLst>
              <a:ext uri="{FF2B5EF4-FFF2-40B4-BE49-F238E27FC236}">
                <a16:creationId xmlns:a16="http://schemas.microsoft.com/office/drawing/2014/main" id="{9F712D7A-B07D-4C74-8C40-FDF557D1F50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 altLang="fr-FR"/>
          </a:p>
        </p:txBody>
      </p:sp>
      <p:sp>
        <p:nvSpPr>
          <p:cNvPr id="398339" name="Rectangle 3">
            <a:extLst>
              <a:ext uri="{FF2B5EF4-FFF2-40B4-BE49-F238E27FC236}">
                <a16:creationId xmlns:a16="http://schemas.microsoft.com/office/drawing/2014/main" id="{53A856ED-6649-4F92-A32F-8BFAE7FB452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 altLang="fr-FR"/>
          </a:p>
        </p:txBody>
      </p:sp>
      <p:sp>
        <p:nvSpPr>
          <p:cNvPr id="398340" name="Rectangle 4">
            <a:extLst>
              <a:ext uri="{FF2B5EF4-FFF2-40B4-BE49-F238E27FC236}">
                <a16:creationId xmlns:a16="http://schemas.microsoft.com/office/drawing/2014/main" id="{832C5A15-7308-41C5-ADEC-038402AA36C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 altLang="fr-FR"/>
          </a:p>
        </p:txBody>
      </p:sp>
      <p:sp>
        <p:nvSpPr>
          <p:cNvPr id="398341" name="Rectangle 5">
            <a:extLst>
              <a:ext uri="{FF2B5EF4-FFF2-40B4-BE49-F238E27FC236}">
                <a16:creationId xmlns:a16="http://schemas.microsoft.com/office/drawing/2014/main" id="{7A4E4677-0775-4032-AF19-81E3174079C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5931FAB-6BE8-43CB-B01F-536070B497FB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EC0B522C-1847-45A4-A081-A34090E2CEB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CA" altLang="fr-FR"/>
          </a:p>
        </p:txBody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92A28F7B-A3BE-4ECD-B613-4917883C814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CA" altLang="fr-FR"/>
          </a:p>
        </p:txBody>
      </p:sp>
      <p:sp>
        <p:nvSpPr>
          <p:cNvPr id="159748" name="Rectangle 4">
            <a:extLst>
              <a:ext uri="{FF2B5EF4-FFF2-40B4-BE49-F238E27FC236}">
                <a16:creationId xmlns:a16="http://schemas.microsoft.com/office/drawing/2014/main" id="{D9A676C5-6212-4FD6-B476-DF52F957227B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9749" name="Rectangle 5">
            <a:extLst>
              <a:ext uri="{FF2B5EF4-FFF2-40B4-BE49-F238E27FC236}">
                <a16:creationId xmlns:a16="http://schemas.microsoft.com/office/drawing/2014/main" id="{D77DB4D2-E8F6-4899-A193-AC74D5C3A45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  <p:sp>
        <p:nvSpPr>
          <p:cNvPr id="159750" name="Rectangle 6">
            <a:extLst>
              <a:ext uri="{FF2B5EF4-FFF2-40B4-BE49-F238E27FC236}">
                <a16:creationId xmlns:a16="http://schemas.microsoft.com/office/drawing/2014/main" id="{C00D3F74-AE87-4339-8467-28EA14097C8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CA" altLang="fr-FR"/>
          </a:p>
        </p:txBody>
      </p:sp>
      <p:sp>
        <p:nvSpPr>
          <p:cNvPr id="159751" name="Rectangle 7">
            <a:extLst>
              <a:ext uri="{FF2B5EF4-FFF2-40B4-BE49-F238E27FC236}">
                <a16:creationId xmlns:a16="http://schemas.microsoft.com/office/drawing/2014/main" id="{9B82E487-761D-409D-AD1D-1A887C64DB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DF40D7A-CC39-455D-BAC6-F9E878EC6AC2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06F613F-5D52-40E7-B32E-B5797F72BE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032972-AFA0-410C-8B79-1A419435C33D}" type="slidenum">
              <a:rPr lang="fr-CA" altLang="fr-FR"/>
              <a:pPr/>
              <a:t>1</a:t>
            </a:fld>
            <a:endParaRPr lang="fr-CA" altLang="fr-FR"/>
          </a:p>
        </p:txBody>
      </p:sp>
      <p:sp>
        <p:nvSpPr>
          <p:cNvPr id="440322" name="Rectangle 2">
            <a:extLst>
              <a:ext uri="{FF2B5EF4-FFF2-40B4-BE49-F238E27FC236}">
                <a16:creationId xmlns:a16="http://schemas.microsoft.com/office/drawing/2014/main" id="{78C80A9B-F935-4BFA-8D25-7BCFB6EE65C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23" name="Rectangle 3">
            <a:extLst>
              <a:ext uri="{FF2B5EF4-FFF2-40B4-BE49-F238E27FC236}">
                <a16:creationId xmlns:a16="http://schemas.microsoft.com/office/drawing/2014/main" id="{B30B518D-7D75-4954-8075-6778E38AD2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4DD956D-4EA1-4D7D-899D-A15DA817B4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CBCFAB-4F4F-4604-92FC-9F8F2AE1ED6B}" type="slidenum">
              <a:rPr lang="fr-CA" altLang="fr-FR"/>
              <a:pPr/>
              <a:t>2</a:t>
            </a:fld>
            <a:endParaRPr lang="fr-CA" altLang="fr-FR"/>
          </a:p>
        </p:txBody>
      </p:sp>
      <p:sp>
        <p:nvSpPr>
          <p:cNvPr id="432130" name="Rectangle 2">
            <a:extLst>
              <a:ext uri="{FF2B5EF4-FFF2-40B4-BE49-F238E27FC236}">
                <a16:creationId xmlns:a16="http://schemas.microsoft.com/office/drawing/2014/main" id="{7AA961BB-0ABF-4E5C-838A-BC1820D4F7C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298575" y="800100"/>
            <a:ext cx="4260850" cy="3195638"/>
          </a:xfrm>
          <a:ln/>
        </p:spPr>
      </p:sp>
      <p:sp>
        <p:nvSpPr>
          <p:cNvPr id="432131" name="Rectangle 3">
            <a:extLst>
              <a:ext uri="{FF2B5EF4-FFF2-40B4-BE49-F238E27FC236}">
                <a16:creationId xmlns:a16="http://schemas.microsoft.com/office/drawing/2014/main" id="{2DC1163C-BE39-421E-AAA7-021DD413FB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849687"/>
          </a:xfrm>
        </p:spPr>
        <p:txBody>
          <a:bodyPr/>
          <a:lstStyle/>
          <a:p>
            <a:r>
              <a:rPr lang="en-CA" altLang="fr-FR"/>
              <a:t>The animation shows that the earlier the intervention, the greater the protection it affords. 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FBC348B-AC08-41C2-9CC9-1DD1F5B571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E79AAA-604E-4AC4-B0E5-8881DF5BDCDE}" type="slidenum">
              <a:rPr lang="fr-CA" altLang="fr-FR"/>
              <a:pPr/>
              <a:t>3</a:t>
            </a:fld>
            <a:endParaRPr lang="fr-CA" altLang="fr-FR"/>
          </a:p>
        </p:txBody>
      </p:sp>
      <p:sp>
        <p:nvSpPr>
          <p:cNvPr id="438274" name="Rectangle 2">
            <a:extLst>
              <a:ext uri="{FF2B5EF4-FFF2-40B4-BE49-F238E27FC236}">
                <a16:creationId xmlns:a16="http://schemas.microsoft.com/office/drawing/2014/main" id="{0F8E92DA-E661-4142-9CCB-D5192FF5D9D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298575" y="800100"/>
            <a:ext cx="4260850" cy="3195638"/>
          </a:xfrm>
          <a:ln/>
        </p:spPr>
      </p:sp>
      <p:sp>
        <p:nvSpPr>
          <p:cNvPr id="438275" name="Rectangle 3">
            <a:extLst>
              <a:ext uri="{FF2B5EF4-FFF2-40B4-BE49-F238E27FC236}">
                <a16:creationId xmlns:a16="http://schemas.microsoft.com/office/drawing/2014/main" id="{7325802E-955D-428A-A1D7-3D223C4EE0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849687"/>
          </a:xfrm>
        </p:spPr>
        <p:txBody>
          <a:bodyPr/>
          <a:lstStyle/>
          <a:p>
            <a:r>
              <a:rPr lang="en-CA" altLang="fr-FR"/>
              <a:t>The animation shows that the earlier the intervention, the greater the protection it affords.</a:t>
            </a:r>
            <a:endParaRPr lang="fr-CA" alt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DD69B89-03AC-4DA3-AC61-9FF22DC805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8DA0C6-0923-450D-932C-44E59C372808}" type="slidenum">
              <a:rPr lang="fr-CA" altLang="fr-FR"/>
              <a:pPr/>
              <a:t>4</a:t>
            </a:fld>
            <a:endParaRPr lang="fr-CA" altLang="fr-FR"/>
          </a:p>
        </p:txBody>
      </p:sp>
      <p:sp>
        <p:nvSpPr>
          <p:cNvPr id="428034" name="Rectangle 2">
            <a:extLst>
              <a:ext uri="{FF2B5EF4-FFF2-40B4-BE49-F238E27FC236}">
                <a16:creationId xmlns:a16="http://schemas.microsoft.com/office/drawing/2014/main" id="{F57E07CD-9728-4F34-8ED8-E7E6BAFECB3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298575" y="800100"/>
            <a:ext cx="4260850" cy="3195638"/>
          </a:xfrm>
          <a:ln/>
        </p:spPr>
      </p:sp>
      <p:sp>
        <p:nvSpPr>
          <p:cNvPr id="428035" name="Rectangle 3">
            <a:extLst>
              <a:ext uri="{FF2B5EF4-FFF2-40B4-BE49-F238E27FC236}">
                <a16:creationId xmlns:a16="http://schemas.microsoft.com/office/drawing/2014/main" id="{0C4C8A34-E138-4A48-A3C8-211864FEEA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849687"/>
          </a:xfrm>
        </p:spPr>
        <p:txBody>
          <a:bodyPr/>
          <a:lstStyle/>
          <a:p>
            <a:r>
              <a:rPr lang="en-CA" altLang="fr-FR"/>
              <a:t>The size of the three stages refers to the size of the population in each stage. The biggest section is stage 1 and the smallest section is stage 3. However, it is stage 3 that has the highest intervention cost even though it accounts for only some 25% of deaths. Proper stratification of risk in stage 1 by identifying cardiovascular and renal risk factors and providing early detection of target organ damage will enable interventions, including those for cardiometabolic risk, to be more effective and more comprehensive.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7D46D7B-2C27-425D-B6E6-22F1D77E50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9D4A8B-F685-48FB-9209-AFDB12930D52}" type="slidenum">
              <a:rPr lang="fr-CA" altLang="fr-FR"/>
              <a:pPr/>
              <a:t>5</a:t>
            </a:fld>
            <a:endParaRPr lang="fr-CA" altLang="fr-FR"/>
          </a:p>
        </p:txBody>
      </p:sp>
      <p:sp>
        <p:nvSpPr>
          <p:cNvPr id="441346" name="Rectangle 2">
            <a:extLst>
              <a:ext uri="{FF2B5EF4-FFF2-40B4-BE49-F238E27FC236}">
                <a16:creationId xmlns:a16="http://schemas.microsoft.com/office/drawing/2014/main" id="{9880F1AC-959B-49D7-9610-057C36A40FF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1347" name="Rectangle 3">
            <a:extLst>
              <a:ext uri="{FF2B5EF4-FFF2-40B4-BE49-F238E27FC236}">
                <a16:creationId xmlns:a16="http://schemas.microsoft.com/office/drawing/2014/main" id="{679AD7EE-D5FB-4E92-B9BB-B68E2FDE16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6306" name="Picture 2">
            <a:extLst>
              <a:ext uri="{FF2B5EF4-FFF2-40B4-BE49-F238E27FC236}">
                <a16:creationId xmlns:a16="http://schemas.microsoft.com/office/drawing/2014/main" id="{6CC21E15-66E4-4EB4-A1CA-3801D271F80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6308" name="Line 4">
            <a:extLst>
              <a:ext uri="{FF2B5EF4-FFF2-40B4-BE49-F238E27FC236}">
                <a16:creationId xmlns:a16="http://schemas.microsoft.com/office/drawing/2014/main" id="{A4B4D865-A3A6-47E2-9EC1-9414A72310B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893762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226309" name="Rectangle 5">
            <a:extLst>
              <a:ext uri="{FF2B5EF4-FFF2-40B4-BE49-F238E27FC236}">
                <a16:creationId xmlns:a16="http://schemas.microsoft.com/office/drawing/2014/main" id="{32DB8284-87E0-474A-B268-3083231A89B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46825"/>
            <a:ext cx="31146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  <a:contourClr>
              <a:srgbClr val="D8ECEA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fr-CA" altLang="fr-FR" sz="1000"/>
              <a:t>Source: International Chair on Cardiometabolic Risk</a:t>
            </a:r>
          </a:p>
          <a:p>
            <a:r>
              <a:rPr lang="fr-CA" altLang="fr-FR" sz="1000"/>
              <a:t>www.cardiometabolic-risk.org </a:t>
            </a:r>
          </a:p>
        </p:txBody>
      </p:sp>
      <p:sp>
        <p:nvSpPr>
          <p:cNvPr id="226310" name="Rectangle 6">
            <a:extLst>
              <a:ext uri="{FF2B5EF4-FFF2-40B4-BE49-F238E27FC236}">
                <a16:creationId xmlns:a16="http://schemas.microsoft.com/office/drawing/2014/main" id="{2A026CB2-0ACC-481C-89C4-D159D5B466A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A"/>
          </a:p>
        </p:txBody>
      </p:sp>
      <p:sp>
        <p:nvSpPr>
          <p:cNvPr id="226312" name="Rectangle 8">
            <a:extLst>
              <a:ext uri="{FF2B5EF4-FFF2-40B4-BE49-F238E27FC236}">
                <a16:creationId xmlns:a16="http://schemas.microsoft.com/office/drawing/2014/main" id="{54D47FF9-4EAB-4867-B699-7DA94E00F7F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A"/>
          </a:p>
        </p:txBody>
      </p:sp>
      <p:sp>
        <p:nvSpPr>
          <p:cNvPr id="226313" name="Rectangle 9">
            <a:extLst>
              <a:ext uri="{FF2B5EF4-FFF2-40B4-BE49-F238E27FC236}">
                <a16:creationId xmlns:a16="http://schemas.microsoft.com/office/drawing/2014/main" id="{959F6ADE-A7DA-4EC7-9259-E02F1DA8F88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57225" y="1179513"/>
            <a:ext cx="7772400" cy="1470025"/>
          </a:xfrm>
          <a:solidFill>
            <a:schemeClr val="accent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algn="ctr">
              <a:defRPr sz="4000" b="0"/>
            </a:lvl1pPr>
          </a:lstStyle>
          <a:p>
            <a:pPr lvl="0"/>
            <a:r>
              <a:rPr lang="fr-CA" altLang="fr-FR" noProof="0"/>
              <a:t>Cliquez et modifiez le titre</a:t>
            </a:r>
          </a:p>
        </p:txBody>
      </p:sp>
      <p:pic>
        <p:nvPicPr>
          <p:cNvPr id="226317" name="Picture 13">
            <a:extLst>
              <a:ext uri="{FF2B5EF4-FFF2-40B4-BE49-F238E27FC236}">
                <a16:creationId xmlns:a16="http://schemas.microsoft.com/office/drawing/2014/main" id="{D3F98282-F7F6-4136-A8B2-292EAD788EB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6320" name="Rectangle 16">
            <a:extLst>
              <a:ext uri="{FF2B5EF4-FFF2-40B4-BE49-F238E27FC236}">
                <a16:creationId xmlns:a16="http://schemas.microsoft.com/office/drawing/2014/main" id="{6792B4EC-5C73-4C29-B6B0-99736313C29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09600" y="3613150"/>
            <a:ext cx="7772400" cy="2290763"/>
          </a:xfrm>
          <a:prstGeom prst="rect">
            <a:avLst/>
          </a:prstGeom>
          <a:solidFill>
            <a:schemeClr val="bg1">
              <a:alpha val="50000"/>
            </a:schemeClr>
          </a:solidFill>
          <a:ln w="28575">
            <a:solidFill>
              <a:schemeClr val="bg1">
                <a:alpha val="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fr-FR" altLang="fr-FR" sz="2800" b="1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AB3A83-78B6-4AC1-B77D-3BF3F0E23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D07A31F-C19D-436F-8063-815749B79D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81870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C721DD6-82FB-4489-A476-B7EFED0C8F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75425" y="0"/>
            <a:ext cx="2130425" cy="608488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710B5C2-5F5A-4E29-94B2-D26763FCFE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79388" y="0"/>
            <a:ext cx="6243637" cy="608488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27397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094480-5E2D-48E7-BA47-45BE63893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1744F2B-9631-4A31-A288-79C204CEB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58897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30998B-F8AF-4549-817F-CD38E4734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D8A8073-F034-4D90-A10E-1C4A5F232B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804267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9ED94B-A510-4BA4-9B16-D39080AB4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A03C13-7593-4C12-8F06-7542352DAB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E1D1F3B-EA64-43CF-8D20-5614A62342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67250" y="1179513"/>
            <a:ext cx="4038600" cy="4905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22261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9F07BD-96B5-43B8-8F52-C3D9A546F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B50620-0F01-46FF-A496-028BFE9EE9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FDAB18E-28F4-4687-90EC-14703AC0FA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ACC3FEA-D1CD-42E1-9105-8418549CB7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372C6F9-E484-48A8-958A-D002B9168D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05505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EF229F-0DAB-4A95-8FDA-8243F28B2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69022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617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381348-8A29-40CB-B32D-6E3AC9E5D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3AD56A5-CB21-4D52-91D7-95BB77AE3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F4AF8E0-2721-4967-A866-5EBB483E42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260148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8F1262-F185-4A51-A73E-7010EBD92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965A423-52CA-4ADB-9D07-610BACE03C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90EBE93-15B9-438D-ADB8-8C45219920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599563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2" name="Picture 8">
            <a:extLst>
              <a:ext uri="{FF2B5EF4-FFF2-40B4-BE49-F238E27FC236}">
                <a16:creationId xmlns:a16="http://schemas.microsoft.com/office/drawing/2014/main" id="{93066AC9-D0FB-4AF9-BD2C-35CA567101B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98" name="Picture 14">
            <a:extLst>
              <a:ext uri="{FF2B5EF4-FFF2-40B4-BE49-F238E27FC236}">
                <a16:creationId xmlns:a16="http://schemas.microsoft.com/office/drawing/2014/main" id="{8CF9BC36-6C02-4F23-B7E5-67CF8794E4B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F3CC321E-E555-4FD9-A656-13432AAD27F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D49B1D2A-3140-4780-B4DD-C5AE90E1BEC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A"/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921F19DB-FE84-4558-8942-1BC2B9710C0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A"/>
          </a:p>
        </p:txBody>
      </p:sp>
      <p:sp>
        <p:nvSpPr>
          <p:cNvPr id="16395" name="Rectangle 11">
            <a:extLst>
              <a:ext uri="{FF2B5EF4-FFF2-40B4-BE49-F238E27FC236}">
                <a16:creationId xmlns:a16="http://schemas.microsoft.com/office/drawing/2014/main" id="{73815B25-0C0B-4CAF-AEF5-7726FAF70F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0"/>
            <a:ext cx="8280400" cy="8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16402" name="Picture 18">
            <a:extLst>
              <a:ext uri="{FF2B5EF4-FFF2-40B4-BE49-F238E27FC236}">
                <a16:creationId xmlns:a16="http://schemas.microsoft.com/office/drawing/2014/main" id="{6A7AF01A-5AB9-42ED-8024-CD8CDA6F7D0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404" name="Rectangle 20">
            <a:extLst>
              <a:ext uri="{FF2B5EF4-FFF2-40B4-BE49-F238E27FC236}">
                <a16:creationId xmlns:a16="http://schemas.microsoft.com/office/drawing/2014/main" id="{F69A844B-75E6-4F60-BF0B-BCD5E33299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  <p:sp>
        <p:nvSpPr>
          <p:cNvPr id="16407" name="Rectangle 23">
            <a:extLst>
              <a:ext uri="{FF2B5EF4-FFF2-40B4-BE49-F238E27FC236}">
                <a16:creationId xmlns:a16="http://schemas.microsoft.com/office/drawing/2014/main" id="{5A9A678D-7C36-4F89-AFBF-5EA837CA006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46825"/>
            <a:ext cx="31146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  <a:contourClr>
              <a:srgbClr val="D8ECEA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fr-CA" altLang="fr-FR" sz="1000"/>
              <a:t>Source: International Chair on Cardiometabolic Risk</a:t>
            </a:r>
          </a:p>
          <a:p>
            <a:r>
              <a:rPr lang="fr-CA" altLang="fr-FR" sz="1000"/>
              <a:t>www.cardiometabolic-risk.org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400" b="1" kern="1200">
          <a:solidFill>
            <a:srgbClr val="333333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panose="020B0604020202020204" pitchFamily="34" charset="0"/>
        </a:defRPr>
      </a:lvl9pPr>
    </p:titleStyle>
    <p:bodyStyle>
      <a:lvl1pPr marL="449263" indent="-4492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322388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30375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38363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6" name="Rectangle 4">
            <a:extLst>
              <a:ext uri="{FF2B5EF4-FFF2-40B4-BE49-F238E27FC236}">
                <a16:creationId xmlns:a16="http://schemas.microsoft.com/office/drawing/2014/main" id="{21A28295-3013-42E2-9142-E5A936036F8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54025" y="1243013"/>
            <a:ext cx="8191500" cy="1470025"/>
          </a:xfrm>
          <a:ln/>
        </p:spPr>
        <p:txBody>
          <a:bodyPr/>
          <a:lstStyle/>
          <a:p>
            <a:r>
              <a:rPr lang="es-ES" altLang="fr-FR"/>
              <a:t>A Simplified View of Victor Dzau´s Cardiovascular Continuum</a:t>
            </a:r>
            <a:r>
              <a:rPr lang="es-ES" altLang="fr-FR" sz="3600"/>
              <a:t> </a:t>
            </a:r>
            <a:endParaRPr lang="en-AU" altLang="fr-FR" sz="3600"/>
          </a:p>
        </p:txBody>
      </p:sp>
      <p:sp>
        <p:nvSpPr>
          <p:cNvPr id="417797" name="Rectangle 5">
            <a:extLst>
              <a:ext uri="{FF2B5EF4-FFF2-40B4-BE49-F238E27FC236}">
                <a16:creationId xmlns:a16="http://schemas.microsoft.com/office/drawing/2014/main" id="{CDF7E60E-5CA8-42BD-BDE7-D696C4646AF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 algn="ctr">
              <a:buFont typeface="Wingdings" panose="05000000000000000000" pitchFamily="2" charset="2"/>
              <a:buNone/>
            </a:pPr>
            <a:r>
              <a:rPr lang="fr-CA" altLang="fr-FR" sz="2800"/>
              <a:t>Luis Miguel Ruilope, MD</a:t>
            </a:r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fr-CA" altLang="fr-FR" sz="2800"/>
              <a:t>Head of Hypertension Unit</a:t>
            </a:r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fr-CA" altLang="fr-FR" sz="2800"/>
              <a:t>12 de Octubre Hospital, Madrid, Spain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28" name="Rectangle 24">
            <a:extLst>
              <a:ext uri="{FF2B5EF4-FFF2-40B4-BE49-F238E27FC236}">
                <a16:creationId xmlns:a16="http://schemas.microsoft.com/office/drawing/2014/main" id="{8E66688B-F0F6-493A-B1E2-E829CAA2F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8050"/>
            <a:ext cx="9144000" cy="5949950"/>
          </a:xfrm>
          <a:prstGeom prst="rect">
            <a:avLst/>
          </a:prstGeom>
          <a:solidFill>
            <a:srgbClr val="CCECFF"/>
          </a:solidFill>
          <a:ln w="19050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>
            <a:spAutoFit/>
          </a:bodyPr>
          <a:lstStyle/>
          <a:p>
            <a:endParaRPr lang="fr-CA"/>
          </a:p>
        </p:txBody>
      </p:sp>
      <p:sp>
        <p:nvSpPr>
          <p:cNvPr id="431106" name="Rectangle 2">
            <a:extLst>
              <a:ext uri="{FF2B5EF4-FFF2-40B4-BE49-F238E27FC236}">
                <a16:creationId xmlns:a16="http://schemas.microsoft.com/office/drawing/2014/main" id="{B4EEEE06-47BE-4872-8421-9392588EC7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/>
              <a:t>Cardio-renal Continuum</a:t>
            </a:r>
            <a:endParaRPr lang="en-US" altLang="fr-FR"/>
          </a:p>
        </p:txBody>
      </p:sp>
      <p:sp>
        <p:nvSpPr>
          <p:cNvPr id="431107" name="AutoShape 3">
            <a:extLst>
              <a:ext uri="{FF2B5EF4-FFF2-40B4-BE49-F238E27FC236}">
                <a16:creationId xmlns:a16="http://schemas.microsoft.com/office/drawing/2014/main" id="{1CBA10F5-9C67-40CA-9980-7AA7B46770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725" y="1882775"/>
            <a:ext cx="8197850" cy="8194675"/>
          </a:xfrm>
          <a:custGeom>
            <a:avLst/>
            <a:gdLst>
              <a:gd name="G0" fmla="+- 513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130"/>
              <a:gd name="G18" fmla="*/ 513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13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13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835 w 21600"/>
              <a:gd name="T15" fmla="*/ 10800 h 21600"/>
              <a:gd name="T16" fmla="*/ 10800 w 21600"/>
              <a:gd name="T17" fmla="*/ 5670 h 21600"/>
              <a:gd name="T18" fmla="*/ 18765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670" y="10800"/>
                </a:moveTo>
                <a:cubicBezTo>
                  <a:pt x="5670" y="7966"/>
                  <a:pt x="7966" y="5670"/>
                  <a:pt x="10800" y="5670"/>
                </a:cubicBezTo>
                <a:cubicBezTo>
                  <a:pt x="13633" y="5670"/>
                  <a:pt x="15929" y="7966"/>
                  <a:pt x="15929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0B506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>
            <a:spAutoFit/>
          </a:bodyPr>
          <a:lstStyle/>
          <a:p>
            <a:endParaRPr lang="fr-CA"/>
          </a:p>
        </p:txBody>
      </p:sp>
      <p:sp>
        <p:nvSpPr>
          <p:cNvPr id="431108" name="AutoShape 4">
            <a:extLst>
              <a:ext uri="{FF2B5EF4-FFF2-40B4-BE49-F238E27FC236}">
                <a16:creationId xmlns:a16="http://schemas.microsoft.com/office/drawing/2014/main" id="{633D0013-6DEB-4414-AA54-DD0DA3B8C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0025" y="2886075"/>
            <a:ext cx="6191250" cy="6191250"/>
          </a:xfrm>
          <a:custGeom>
            <a:avLst/>
            <a:gdLst>
              <a:gd name="G0" fmla="+- 6775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6775"/>
              <a:gd name="G18" fmla="*/ 6775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6775 10800 0"/>
              <a:gd name="G26" fmla="?: G9 G17 G25"/>
              <a:gd name="G27" fmla="?: G9 0 21600"/>
              <a:gd name="G28" fmla="cos 10800 11796480"/>
              <a:gd name="G29" fmla="sin 10800 11796480"/>
              <a:gd name="G30" fmla="sin 6775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012 w 21600"/>
              <a:gd name="T15" fmla="*/ 10800 h 21600"/>
              <a:gd name="T16" fmla="*/ 10800 w 21600"/>
              <a:gd name="T17" fmla="*/ 4025 h 21600"/>
              <a:gd name="T18" fmla="*/ 19588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4025" y="10800"/>
                </a:moveTo>
                <a:cubicBezTo>
                  <a:pt x="4025" y="7058"/>
                  <a:pt x="7058" y="4025"/>
                  <a:pt x="10800" y="4025"/>
                </a:cubicBezTo>
                <a:cubicBezTo>
                  <a:pt x="14541" y="4025"/>
                  <a:pt x="17574" y="7058"/>
                  <a:pt x="17574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gradFill rotWithShape="1">
            <a:gsLst>
              <a:gs pos="0">
                <a:srgbClr val="0B5069"/>
              </a:gs>
              <a:gs pos="100000">
                <a:srgbClr val="1594C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>
            <a:spAutoFit/>
          </a:bodyPr>
          <a:lstStyle/>
          <a:p>
            <a:endParaRPr lang="fr-CA"/>
          </a:p>
        </p:txBody>
      </p:sp>
      <p:sp>
        <p:nvSpPr>
          <p:cNvPr id="431109" name="Line 5">
            <a:extLst>
              <a:ext uri="{FF2B5EF4-FFF2-40B4-BE49-F238E27FC236}">
                <a16:creationId xmlns:a16="http://schemas.microsoft.com/office/drawing/2014/main" id="{D36FB663-C3DB-42B9-870C-435773B5B55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57850" y="2663825"/>
            <a:ext cx="1325563" cy="1847850"/>
          </a:xfrm>
          <a:prstGeom prst="line">
            <a:avLst/>
          </a:prstGeom>
          <a:noFill/>
          <a:ln w="76200">
            <a:solidFill>
              <a:srgbClr val="B7E7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>
            <a:spAutoFit/>
          </a:bodyPr>
          <a:lstStyle/>
          <a:p>
            <a:endParaRPr lang="fr-CA"/>
          </a:p>
        </p:txBody>
      </p:sp>
      <p:sp>
        <p:nvSpPr>
          <p:cNvPr id="431112" name="Text Box 8">
            <a:extLst>
              <a:ext uri="{FF2B5EF4-FFF2-40B4-BE49-F238E27FC236}">
                <a16:creationId xmlns:a16="http://schemas.microsoft.com/office/drawing/2014/main" id="{7EB28905-F315-4E5B-BC99-FECCFBBD1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0475" y="1379538"/>
            <a:ext cx="1428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GB" altLang="fr-FR" sz="2000" b="1">
                <a:solidFill>
                  <a:srgbClr val="CC0000"/>
                </a:solidFill>
              </a:rPr>
              <a:t>REGRESS</a:t>
            </a:r>
            <a:endParaRPr lang="en-US" altLang="fr-FR" sz="2000" b="1">
              <a:solidFill>
                <a:srgbClr val="CC0000"/>
              </a:solidFill>
            </a:endParaRPr>
          </a:p>
        </p:txBody>
      </p:sp>
      <p:sp>
        <p:nvSpPr>
          <p:cNvPr id="431113" name="Text Box 9">
            <a:extLst>
              <a:ext uri="{FF2B5EF4-FFF2-40B4-BE49-F238E27FC236}">
                <a16:creationId xmlns:a16="http://schemas.microsoft.com/office/drawing/2014/main" id="{C420A6D4-F839-42BE-876B-D1B6486130AD}"/>
              </a:ext>
            </a:extLst>
          </p:cNvPr>
          <p:cNvSpPr txBox="1">
            <a:spLocks noChangeArrowheads="1"/>
          </p:cNvSpPr>
          <p:nvPr/>
        </p:nvSpPr>
        <p:spPr bwMode="auto">
          <a:xfrm rot="3099999" flipH="1">
            <a:off x="7565232" y="3153569"/>
            <a:ext cx="12461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GB" altLang="fr-FR" sz="2000" b="1">
                <a:solidFill>
                  <a:srgbClr val="CC0000"/>
                </a:solidFill>
              </a:rPr>
              <a:t>RETARD</a:t>
            </a:r>
            <a:endParaRPr lang="en-US" altLang="fr-FR" sz="2000" b="1">
              <a:solidFill>
                <a:srgbClr val="CC0000"/>
              </a:solidFill>
            </a:endParaRPr>
          </a:p>
        </p:txBody>
      </p:sp>
      <p:sp>
        <p:nvSpPr>
          <p:cNvPr id="431115" name="Text Box 11">
            <a:extLst>
              <a:ext uri="{FF2B5EF4-FFF2-40B4-BE49-F238E27FC236}">
                <a16:creationId xmlns:a16="http://schemas.microsoft.com/office/drawing/2014/main" id="{B343A4E2-F645-4D87-80C2-C3ACEA932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1350" y="2085975"/>
            <a:ext cx="2624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GB" altLang="fr-FR" sz="2000">
                <a:solidFill>
                  <a:srgbClr val="FFCC00"/>
                </a:solidFill>
              </a:rPr>
              <a:t>Target organ damage</a:t>
            </a:r>
            <a:endParaRPr lang="en-US" altLang="fr-FR" sz="2000">
              <a:solidFill>
                <a:srgbClr val="FFCC00"/>
              </a:solidFill>
            </a:endParaRPr>
          </a:p>
        </p:txBody>
      </p:sp>
      <p:sp>
        <p:nvSpPr>
          <p:cNvPr id="431116" name="Text Box 12">
            <a:extLst>
              <a:ext uri="{FF2B5EF4-FFF2-40B4-BE49-F238E27FC236}">
                <a16:creationId xmlns:a16="http://schemas.microsoft.com/office/drawing/2014/main" id="{CAD53445-7D69-4CBD-88C6-4CCCDAC31A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8388" y="2428875"/>
            <a:ext cx="177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GB" altLang="fr-FR" sz="2000">
                <a:solidFill>
                  <a:srgbClr val="FFCC00"/>
                </a:solidFill>
              </a:rPr>
              <a:t>Asymptomatic</a:t>
            </a:r>
            <a:endParaRPr lang="en-US" altLang="fr-FR" sz="2000">
              <a:solidFill>
                <a:srgbClr val="FFCC00"/>
              </a:solidFill>
            </a:endParaRPr>
          </a:p>
        </p:txBody>
      </p:sp>
      <p:sp>
        <p:nvSpPr>
          <p:cNvPr id="431117" name="Text Box 13">
            <a:extLst>
              <a:ext uri="{FF2B5EF4-FFF2-40B4-BE49-F238E27FC236}">
                <a16:creationId xmlns:a16="http://schemas.microsoft.com/office/drawing/2014/main" id="{E11C46DA-3E94-4BA4-888B-7BAA768AD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00" y="3916363"/>
            <a:ext cx="16367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GB" altLang="fr-FR" sz="2000">
                <a:solidFill>
                  <a:srgbClr val="FFCC00"/>
                </a:solidFill>
              </a:rPr>
              <a:t>Target organ</a:t>
            </a:r>
            <a:br>
              <a:rPr lang="en-GB" altLang="fr-FR" sz="2000">
                <a:solidFill>
                  <a:srgbClr val="FFCC00"/>
                </a:solidFill>
              </a:rPr>
            </a:br>
            <a:r>
              <a:rPr lang="en-GB" altLang="fr-FR" sz="2000">
                <a:solidFill>
                  <a:srgbClr val="FFCC00"/>
                </a:solidFill>
              </a:rPr>
              <a:t>damage</a:t>
            </a:r>
            <a:endParaRPr lang="en-US" altLang="fr-FR" sz="2000">
              <a:solidFill>
                <a:srgbClr val="FFCC00"/>
              </a:solidFill>
            </a:endParaRPr>
          </a:p>
        </p:txBody>
      </p:sp>
      <p:sp>
        <p:nvSpPr>
          <p:cNvPr id="431118" name="Text Box 14">
            <a:extLst>
              <a:ext uri="{FF2B5EF4-FFF2-40B4-BE49-F238E27FC236}">
                <a16:creationId xmlns:a16="http://schemas.microsoft.com/office/drawing/2014/main" id="{E72EC9E0-3A06-4DDA-AE55-B9C15C8332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8025" y="4533900"/>
            <a:ext cx="165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GB" altLang="fr-FR" sz="2000">
                <a:solidFill>
                  <a:srgbClr val="FFCC00"/>
                </a:solidFill>
              </a:rPr>
              <a:t>Symptomatic</a:t>
            </a:r>
            <a:endParaRPr lang="en-US" altLang="fr-FR" sz="2000">
              <a:solidFill>
                <a:srgbClr val="FFCC00"/>
              </a:solidFill>
            </a:endParaRPr>
          </a:p>
        </p:txBody>
      </p:sp>
      <p:sp>
        <p:nvSpPr>
          <p:cNvPr id="431119" name="Text Box 15">
            <a:extLst>
              <a:ext uri="{FF2B5EF4-FFF2-40B4-BE49-F238E27FC236}">
                <a16:creationId xmlns:a16="http://schemas.microsoft.com/office/drawing/2014/main" id="{C9C97EA0-4651-4345-8076-981B1B591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7313" y="5568950"/>
            <a:ext cx="8620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GB" altLang="fr-FR" sz="2000">
                <a:solidFill>
                  <a:srgbClr val="FFCC00"/>
                </a:solidFill>
              </a:rPr>
              <a:t>Death</a:t>
            </a:r>
            <a:endParaRPr lang="en-US" altLang="fr-FR" sz="2000">
              <a:solidFill>
                <a:srgbClr val="FFCC00"/>
              </a:solidFill>
            </a:endParaRPr>
          </a:p>
        </p:txBody>
      </p:sp>
      <p:sp>
        <p:nvSpPr>
          <p:cNvPr id="431120" name="Text Box 16">
            <a:extLst>
              <a:ext uri="{FF2B5EF4-FFF2-40B4-BE49-F238E27FC236}">
                <a16:creationId xmlns:a16="http://schemas.microsoft.com/office/drawing/2014/main" id="{78656C2C-F037-4072-9A18-E58656FCF8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9088" y="2981325"/>
            <a:ext cx="7223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GB" altLang="fr-FR" sz="2000">
                <a:solidFill>
                  <a:srgbClr val="FFCC00"/>
                </a:solidFill>
              </a:rPr>
              <a:t>CKD</a:t>
            </a:r>
            <a:endParaRPr lang="en-US" altLang="fr-FR" sz="2000">
              <a:solidFill>
                <a:srgbClr val="FFCC00"/>
              </a:solidFill>
            </a:endParaRPr>
          </a:p>
        </p:txBody>
      </p:sp>
      <p:sp>
        <p:nvSpPr>
          <p:cNvPr id="431122" name="Text Box 18">
            <a:extLst>
              <a:ext uri="{FF2B5EF4-FFF2-40B4-BE49-F238E27FC236}">
                <a16:creationId xmlns:a16="http://schemas.microsoft.com/office/drawing/2014/main" id="{F73CD4AF-DE4F-4AC2-AA8B-03BFAD5F4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270250"/>
            <a:ext cx="1989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GB" altLang="fr-FR" sz="2000">
                <a:solidFill>
                  <a:srgbClr val="FFCC00"/>
                </a:solidFill>
              </a:rPr>
              <a:t>New risk factors</a:t>
            </a:r>
            <a:endParaRPr lang="en-US" altLang="fr-FR" sz="2000">
              <a:solidFill>
                <a:srgbClr val="FFCC00"/>
              </a:solidFill>
            </a:endParaRPr>
          </a:p>
        </p:txBody>
      </p:sp>
      <p:sp>
        <p:nvSpPr>
          <p:cNvPr id="431123" name="Text Box 19">
            <a:extLst>
              <a:ext uri="{FF2B5EF4-FFF2-40B4-BE49-F238E27FC236}">
                <a16:creationId xmlns:a16="http://schemas.microsoft.com/office/drawing/2014/main" id="{22B53626-237D-4A75-9B7C-00A8DEA842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463" y="4910138"/>
            <a:ext cx="2020887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algn="ctr" eaLnBrk="0" hangingPunct="0"/>
            <a:r>
              <a:rPr lang="en-GB" altLang="fr-FR" sz="2000">
                <a:solidFill>
                  <a:srgbClr val="FFCC00"/>
                </a:solidFill>
              </a:rPr>
              <a:t>Risk factors</a:t>
            </a:r>
          </a:p>
          <a:p>
            <a:pPr algn="ctr" eaLnBrk="0" hangingPunct="0"/>
            <a:r>
              <a:rPr lang="en-GB" altLang="fr-FR" sz="2000">
                <a:solidFill>
                  <a:srgbClr val="FFCC00"/>
                </a:solidFill>
              </a:rPr>
              <a:t>Cardiometabolic</a:t>
            </a:r>
          </a:p>
          <a:p>
            <a:pPr algn="ctr" eaLnBrk="0" hangingPunct="0"/>
            <a:r>
              <a:rPr lang="en-GB" altLang="fr-FR" sz="2000">
                <a:solidFill>
                  <a:srgbClr val="FFCC00"/>
                </a:solidFill>
              </a:rPr>
              <a:t> risk</a:t>
            </a:r>
          </a:p>
          <a:p>
            <a:pPr algn="ctr" eaLnBrk="0" hangingPunct="0"/>
            <a:endParaRPr lang="en-US" altLang="fr-FR" sz="2000">
              <a:solidFill>
                <a:srgbClr val="FFCC00"/>
              </a:solidFill>
            </a:endParaRPr>
          </a:p>
        </p:txBody>
      </p:sp>
      <p:sp>
        <p:nvSpPr>
          <p:cNvPr id="431125" name="Oval 21">
            <a:extLst>
              <a:ext uri="{FF2B5EF4-FFF2-40B4-BE49-F238E27FC236}">
                <a16:creationId xmlns:a16="http://schemas.microsoft.com/office/drawing/2014/main" id="{908363D2-1F04-4FE3-98CA-F1EC5D46C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3363" y="3951288"/>
            <a:ext cx="4010025" cy="2579211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>
            <a:spAutoFit/>
          </a:bodyPr>
          <a:lstStyle/>
          <a:p>
            <a:endParaRPr lang="fr-CA"/>
          </a:p>
        </p:txBody>
      </p:sp>
      <p:sp>
        <p:nvSpPr>
          <p:cNvPr id="431126" name="Text Box 22">
            <a:extLst>
              <a:ext uri="{FF2B5EF4-FFF2-40B4-BE49-F238E27FC236}">
                <a16:creationId xmlns:a16="http://schemas.microsoft.com/office/drawing/2014/main" id="{55ABFAD3-DCF2-473D-AAA0-01B69E86F7FE}"/>
              </a:ext>
            </a:extLst>
          </p:cNvPr>
          <p:cNvSpPr txBox="1">
            <a:spLocks noChangeArrowheads="1"/>
          </p:cNvSpPr>
          <p:nvPr/>
        </p:nvSpPr>
        <p:spPr bwMode="auto">
          <a:xfrm rot="-2835885">
            <a:off x="250825" y="3114675"/>
            <a:ext cx="13874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GB" altLang="fr-FR" sz="2000" b="1">
                <a:solidFill>
                  <a:srgbClr val="CC0000"/>
                </a:solidFill>
              </a:rPr>
              <a:t>PREVENT</a:t>
            </a:r>
            <a:endParaRPr lang="en-US" altLang="fr-FR" sz="2000" b="1">
              <a:solidFill>
                <a:srgbClr val="CC0000"/>
              </a:solidFill>
            </a:endParaRPr>
          </a:p>
        </p:txBody>
      </p:sp>
      <p:sp>
        <p:nvSpPr>
          <p:cNvPr id="431127" name="Line 23">
            <a:extLst>
              <a:ext uri="{FF2B5EF4-FFF2-40B4-BE49-F238E27FC236}">
                <a16:creationId xmlns:a16="http://schemas.microsoft.com/office/drawing/2014/main" id="{06DCB5A7-4D3A-4CCA-8350-14B2E19528E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89163" y="2619375"/>
            <a:ext cx="1343025" cy="1868488"/>
          </a:xfrm>
          <a:prstGeom prst="line">
            <a:avLst/>
          </a:prstGeom>
          <a:noFill/>
          <a:ln w="76200">
            <a:solidFill>
              <a:srgbClr val="B7E7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>
            <a:spAutoFit/>
          </a:bodyPr>
          <a:lstStyle/>
          <a:p>
            <a:endParaRPr lang="fr-CA"/>
          </a:p>
        </p:txBody>
      </p:sp>
      <p:sp>
        <p:nvSpPr>
          <p:cNvPr id="431110" name="Freeform 6">
            <a:extLst>
              <a:ext uri="{FF2B5EF4-FFF2-40B4-BE49-F238E27FC236}">
                <a16:creationId xmlns:a16="http://schemas.microsoft.com/office/drawing/2014/main" id="{3E73657D-A6DA-4AA7-98B6-893E6ACAF41D}"/>
              </a:ext>
            </a:extLst>
          </p:cNvPr>
          <p:cNvSpPr>
            <a:spLocks/>
          </p:cNvSpPr>
          <p:nvPr/>
        </p:nvSpPr>
        <p:spPr bwMode="auto">
          <a:xfrm>
            <a:off x="2559050" y="2840038"/>
            <a:ext cx="4713288" cy="3290887"/>
          </a:xfrm>
          <a:custGeom>
            <a:avLst/>
            <a:gdLst>
              <a:gd name="T0" fmla="*/ 2969 w 2969"/>
              <a:gd name="T1" fmla="*/ 2068 h 2073"/>
              <a:gd name="T2" fmla="*/ 2127 w 2969"/>
              <a:gd name="T3" fmla="*/ 2070 h 2073"/>
              <a:gd name="T4" fmla="*/ 16 w 2969"/>
              <a:gd name="T5" fmla="*/ 2070 h 2073"/>
              <a:gd name="T6" fmla="*/ 2969 w 2969"/>
              <a:gd name="T7" fmla="*/ 2068 h 2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69" h="2073">
                <a:moveTo>
                  <a:pt x="2969" y="2068"/>
                </a:moveTo>
                <a:cubicBezTo>
                  <a:pt x="2969" y="2068"/>
                  <a:pt x="2547" y="2073"/>
                  <a:pt x="2127" y="2070"/>
                </a:cubicBezTo>
                <a:cubicBezTo>
                  <a:pt x="2117" y="528"/>
                  <a:pt x="11" y="873"/>
                  <a:pt x="16" y="2070"/>
                </a:cubicBezTo>
                <a:cubicBezTo>
                  <a:pt x="0" y="17"/>
                  <a:pt x="2961" y="0"/>
                  <a:pt x="2969" y="2068"/>
                </a:cubicBezTo>
                <a:close/>
              </a:path>
            </a:pathLst>
          </a:custGeom>
          <a:solidFill>
            <a:srgbClr val="FF3300">
              <a:alpha val="75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>
            <a:spAutoFit/>
          </a:bodyPr>
          <a:lstStyle/>
          <a:p>
            <a:endParaRPr lang="fr-CA"/>
          </a:p>
        </p:txBody>
      </p:sp>
      <p:sp>
        <p:nvSpPr>
          <p:cNvPr id="431114" name="Text Box 10">
            <a:extLst>
              <a:ext uri="{FF2B5EF4-FFF2-40B4-BE49-F238E27FC236}">
                <a16:creationId xmlns:a16="http://schemas.microsoft.com/office/drawing/2014/main" id="{2D782D0E-605D-4C31-9A0C-4969A7DA34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4475" y="4040188"/>
            <a:ext cx="1920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GB" altLang="fr-FR" sz="2000">
                <a:solidFill>
                  <a:srgbClr val="FFCC00"/>
                </a:solidFill>
              </a:rPr>
              <a:t>Atherosclerosis</a:t>
            </a:r>
            <a:endParaRPr lang="en-US" altLang="fr-FR" sz="2000">
              <a:solidFill>
                <a:srgbClr val="FFCC00"/>
              </a:solidFill>
            </a:endParaRPr>
          </a:p>
        </p:txBody>
      </p:sp>
      <p:sp>
        <p:nvSpPr>
          <p:cNvPr id="431121" name="Text Box 17">
            <a:extLst>
              <a:ext uri="{FF2B5EF4-FFF2-40B4-BE49-F238E27FC236}">
                <a16:creationId xmlns:a16="http://schemas.microsoft.com/office/drawing/2014/main" id="{6945BD9C-02FC-4475-A982-0B00D8FAB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1463" y="5568950"/>
            <a:ext cx="8921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GB" altLang="fr-FR" sz="2000">
                <a:solidFill>
                  <a:srgbClr val="FFCC00"/>
                </a:solidFill>
              </a:rPr>
              <a:t>ESRD</a:t>
            </a:r>
            <a:endParaRPr lang="en-US" altLang="fr-FR" sz="2000">
              <a:solidFill>
                <a:srgbClr val="FFCC00"/>
              </a:solidFill>
            </a:endParaRPr>
          </a:p>
        </p:txBody>
      </p:sp>
      <p:sp>
        <p:nvSpPr>
          <p:cNvPr id="431129" name="Rectangle 25">
            <a:extLst>
              <a:ext uri="{FF2B5EF4-FFF2-40B4-BE49-F238E27FC236}">
                <a16:creationId xmlns:a16="http://schemas.microsoft.com/office/drawing/2014/main" id="{D9B5D2F8-2F4F-4018-8909-AE97A35FE2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308725"/>
            <a:ext cx="34575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  <a:contourClr>
              <a:srgbClr val="D8ECEA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fr-CA" altLang="fr-FR" sz="1000"/>
              <a:t>Source: International Chair on Cardiometabolic Risk</a:t>
            </a:r>
          </a:p>
          <a:p>
            <a:r>
              <a:rPr lang="fr-CA" altLang="fr-FR" sz="1000"/>
              <a:t>www.cardiometabolic-risk.org </a:t>
            </a:r>
          </a:p>
        </p:txBody>
      </p:sp>
      <p:sp>
        <p:nvSpPr>
          <p:cNvPr id="431130" name="Text Box 26">
            <a:extLst>
              <a:ext uri="{FF2B5EF4-FFF2-40B4-BE49-F238E27FC236}">
                <a16:creationId xmlns:a16="http://schemas.microsoft.com/office/drawing/2014/main" id="{1FD6E4BE-BA85-4C39-AD3F-4E10A4AEDD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6299200"/>
            <a:ext cx="248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altLang="fr-FR" sz="1200" i="1"/>
              <a:t>CKD : chronic kidney disease</a:t>
            </a:r>
            <a:br>
              <a:rPr lang="fr-CA" altLang="fr-FR" sz="1200" i="1"/>
            </a:br>
            <a:r>
              <a:rPr lang="fr-CA" altLang="fr-FR" sz="1200" i="1"/>
              <a:t>ESRD : end-stage renal disease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73" name="Rectangle 25">
            <a:extLst>
              <a:ext uri="{FF2B5EF4-FFF2-40B4-BE49-F238E27FC236}">
                <a16:creationId xmlns:a16="http://schemas.microsoft.com/office/drawing/2014/main" id="{6F485170-426D-4509-AE48-8FF3FE0C11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8050"/>
            <a:ext cx="9144000" cy="5949950"/>
          </a:xfrm>
          <a:prstGeom prst="rect">
            <a:avLst/>
          </a:prstGeom>
          <a:solidFill>
            <a:srgbClr val="CCECFF"/>
          </a:solidFill>
          <a:ln w="19050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>
            <a:spAutoFit/>
          </a:bodyPr>
          <a:lstStyle/>
          <a:p>
            <a:endParaRPr lang="fr-CA"/>
          </a:p>
        </p:txBody>
      </p:sp>
      <p:sp>
        <p:nvSpPr>
          <p:cNvPr id="437250" name="Rectangle 2">
            <a:extLst>
              <a:ext uri="{FF2B5EF4-FFF2-40B4-BE49-F238E27FC236}">
                <a16:creationId xmlns:a16="http://schemas.microsoft.com/office/drawing/2014/main" id="{1FD4887B-6B79-41B1-B0A5-96A4E05279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/>
              <a:t>Cardio-renal Continuum</a:t>
            </a:r>
            <a:endParaRPr lang="en-US" altLang="fr-FR"/>
          </a:p>
        </p:txBody>
      </p:sp>
      <p:sp>
        <p:nvSpPr>
          <p:cNvPr id="437251" name="AutoShape 3">
            <a:extLst>
              <a:ext uri="{FF2B5EF4-FFF2-40B4-BE49-F238E27FC236}">
                <a16:creationId xmlns:a16="http://schemas.microsoft.com/office/drawing/2014/main" id="{59E6F2E5-D990-48EE-92F7-F8DD2B3677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725" y="1882775"/>
            <a:ext cx="8197850" cy="8194675"/>
          </a:xfrm>
          <a:custGeom>
            <a:avLst/>
            <a:gdLst>
              <a:gd name="G0" fmla="+- 513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130"/>
              <a:gd name="G18" fmla="*/ 513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13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13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835 w 21600"/>
              <a:gd name="T15" fmla="*/ 10800 h 21600"/>
              <a:gd name="T16" fmla="*/ 10800 w 21600"/>
              <a:gd name="T17" fmla="*/ 5670 h 21600"/>
              <a:gd name="T18" fmla="*/ 18765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670" y="10800"/>
                </a:moveTo>
                <a:cubicBezTo>
                  <a:pt x="5670" y="7966"/>
                  <a:pt x="7966" y="5670"/>
                  <a:pt x="10800" y="5670"/>
                </a:cubicBezTo>
                <a:cubicBezTo>
                  <a:pt x="13633" y="5670"/>
                  <a:pt x="15929" y="7966"/>
                  <a:pt x="15929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0B506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>
            <a:spAutoFit/>
          </a:bodyPr>
          <a:lstStyle/>
          <a:p>
            <a:endParaRPr lang="fr-CA"/>
          </a:p>
        </p:txBody>
      </p:sp>
      <p:sp>
        <p:nvSpPr>
          <p:cNvPr id="437252" name="AutoShape 4">
            <a:extLst>
              <a:ext uri="{FF2B5EF4-FFF2-40B4-BE49-F238E27FC236}">
                <a16:creationId xmlns:a16="http://schemas.microsoft.com/office/drawing/2014/main" id="{249CF2ED-71E5-485F-92EC-ABD6D5157C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0025" y="2886075"/>
            <a:ext cx="6191250" cy="6191250"/>
          </a:xfrm>
          <a:custGeom>
            <a:avLst/>
            <a:gdLst>
              <a:gd name="G0" fmla="+- 6775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6775"/>
              <a:gd name="G18" fmla="*/ 6775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6775 10800 0"/>
              <a:gd name="G26" fmla="?: G9 G17 G25"/>
              <a:gd name="G27" fmla="?: G9 0 21600"/>
              <a:gd name="G28" fmla="cos 10800 11796480"/>
              <a:gd name="G29" fmla="sin 10800 11796480"/>
              <a:gd name="G30" fmla="sin 6775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012 w 21600"/>
              <a:gd name="T15" fmla="*/ 10800 h 21600"/>
              <a:gd name="T16" fmla="*/ 10800 w 21600"/>
              <a:gd name="T17" fmla="*/ 4025 h 21600"/>
              <a:gd name="T18" fmla="*/ 19588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4025" y="10800"/>
                </a:moveTo>
                <a:cubicBezTo>
                  <a:pt x="4025" y="7058"/>
                  <a:pt x="7058" y="4025"/>
                  <a:pt x="10800" y="4025"/>
                </a:cubicBezTo>
                <a:cubicBezTo>
                  <a:pt x="14541" y="4025"/>
                  <a:pt x="17574" y="7058"/>
                  <a:pt x="17574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gradFill rotWithShape="1">
            <a:gsLst>
              <a:gs pos="0">
                <a:srgbClr val="0B5069"/>
              </a:gs>
              <a:gs pos="100000">
                <a:srgbClr val="1594C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>
            <a:spAutoFit/>
          </a:bodyPr>
          <a:lstStyle/>
          <a:p>
            <a:endParaRPr lang="fr-CA"/>
          </a:p>
        </p:txBody>
      </p:sp>
      <p:sp>
        <p:nvSpPr>
          <p:cNvPr id="437253" name="Line 5">
            <a:extLst>
              <a:ext uri="{FF2B5EF4-FFF2-40B4-BE49-F238E27FC236}">
                <a16:creationId xmlns:a16="http://schemas.microsoft.com/office/drawing/2014/main" id="{ADB6754F-E386-4277-9A14-C56FBC6ED73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57850" y="2663825"/>
            <a:ext cx="1325563" cy="1847850"/>
          </a:xfrm>
          <a:prstGeom prst="line">
            <a:avLst/>
          </a:prstGeom>
          <a:noFill/>
          <a:ln w="76200">
            <a:solidFill>
              <a:srgbClr val="B7E7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>
            <a:spAutoFit/>
          </a:bodyPr>
          <a:lstStyle/>
          <a:p>
            <a:endParaRPr lang="fr-CA"/>
          </a:p>
        </p:txBody>
      </p:sp>
      <p:sp>
        <p:nvSpPr>
          <p:cNvPr id="437254" name="Text Box 6">
            <a:extLst>
              <a:ext uri="{FF2B5EF4-FFF2-40B4-BE49-F238E27FC236}">
                <a16:creationId xmlns:a16="http://schemas.microsoft.com/office/drawing/2014/main" id="{E1A69591-26E4-4BA5-9A4F-CF231B97A2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0475" y="1379538"/>
            <a:ext cx="1428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GB" altLang="fr-FR" sz="2000" b="1">
                <a:solidFill>
                  <a:srgbClr val="CC0000"/>
                </a:solidFill>
              </a:rPr>
              <a:t>REGRESS</a:t>
            </a:r>
            <a:endParaRPr lang="en-US" altLang="fr-FR" sz="2000" b="1">
              <a:solidFill>
                <a:srgbClr val="CC0000"/>
              </a:solidFill>
            </a:endParaRPr>
          </a:p>
        </p:txBody>
      </p:sp>
      <p:sp>
        <p:nvSpPr>
          <p:cNvPr id="437255" name="Text Box 7">
            <a:extLst>
              <a:ext uri="{FF2B5EF4-FFF2-40B4-BE49-F238E27FC236}">
                <a16:creationId xmlns:a16="http://schemas.microsoft.com/office/drawing/2014/main" id="{98083CA0-8EC6-4E7F-91B8-1201A48240EB}"/>
              </a:ext>
            </a:extLst>
          </p:cNvPr>
          <p:cNvSpPr txBox="1">
            <a:spLocks noChangeArrowheads="1"/>
          </p:cNvSpPr>
          <p:nvPr/>
        </p:nvSpPr>
        <p:spPr bwMode="auto">
          <a:xfrm rot="3099999" flipH="1">
            <a:off x="7565232" y="3153569"/>
            <a:ext cx="12461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GB" altLang="fr-FR" sz="2000" b="1">
                <a:solidFill>
                  <a:srgbClr val="CC0000"/>
                </a:solidFill>
              </a:rPr>
              <a:t>RETARD</a:t>
            </a:r>
            <a:endParaRPr lang="en-US" altLang="fr-FR" sz="2000" b="1">
              <a:solidFill>
                <a:srgbClr val="CC0000"/>
              </a:solidFill>
            </a:endParaRPr>
          </a:p>
        </p:txBody>
      </p:sp>
      <p:sp>
        <p:nvSpPr>
          <p:cNvPr id="437256" name="Text Box 8">
            <a:extLst>
              <a:ext uri="{FF2B5EF4-FFF2-40B4-BE49-F238E27FC236}">
                <a16:creationId xmlns:a16="http://schemas.microsoft.com/office/drawing/2014/main" id="{CB810EB1-DEB3-46DD-B4E8-5DE7FC1DFA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1350" y="2085975"/>
            <a:ext cx="2624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GB" altLang="fr-FR" sz="2000">
                <a:solidFill>
                  <a:srgbClr val="FFCC00"/>
                </a:solidFill>
              </a:rPr>
              <a:t>Target organ damage</a:t>
            </a:r>
            <a:endParaRPr lang="en-US" altLang="fr-FR" sz="2000">
              <a:solidFill>
                <a:srgbClr val="FFCC00"/>
              </a:solidFill>
            </a:endParaRPr>
          </a:p>
        </p:txBody>
      </p:sp>
      <p:sp>
        <p:nvSpPr>
          <p:cNvPr id="437257" name="Text Box 9">
            <a:extLst>
              <a:ext uri="{FF2B5EF4-FFF2-40B4-BE49-F238E27FC236}">
                <a16:creationId xmlns:a16="http://schemas.microsoft.com/office/drawing/2014/main" id="{F7CC683D-451B-4794-BF29-B0C419617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8388" y="2428875"/>
            <a:ext cx="177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GB" altLang="fr-FR" sz="2000">
                <a:solidFill>
                  <a:srgbClr val="FFCC00"/>
                </a:solidFill>
              </a:rPr>
              <a:t>Asymptomatic</a:t>
            </a:r>
            <a:endParaRPr lang="en-US" altLang="fr-FR" sz="2000">
              <a:solidFill>
                <a:srgbClr val="FFCC00"/>
              </a:solidFill>
            </a:endParaRPr>
          </a:p>
        </p:txBody>
      </p:sp>
      <p:sp>
        <p:nvSpPr>
          <p:cNvPr id="437261" name="Text Box 13">
            <a:extLst>
              <a:ext uri="{FF2B5EF4-FFF2-40B4-BE49-F238E27FC236}">
                <a16:creationId xmlns:a16="http://schemas.microsoft.com/office/drawing/2014/main" id="{99080480-73EC-4E20-8584-B4A2FD85F9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7025" y="2981325"/>
            <a:ext cx="722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GB" altLang="fr-FR" sz="2000">
                <a:solidFill>
                  <a:srgbClr val="FFCC00"/>
                </a:solidFill>
              </a:rPr>
              <a:t>CKD</a:t>
            </a:r>
            <a:endParaRPr lang="en-US" altLang="fr-FR" sz="2000">
              <a:solidFill>
                <a:srgbClr val="FFCC00"/>
              </a:solidFill>
            </a:endParaRPr>
          </a:p>
        </p:txBody>
      </p:sp>
      <p:sp>
        <p:nvSpPr>
          <p:cNvPr id="437262" name="Text Box 14">
            <a:extLst>
              <a:ext uri="{FF2B5EF4-FFF2-40B4-BE49-F238E27FC236}">
                <a16:creationId xmlns:a16="http://schemas.microsoft.com/office/drawing/2014/main" id="{F1850F01-5D3B-4975-A219-F3B2D46D44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270250"/>
            <a:ext cx="1989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GB" altLang="fr-FR" sz="2000">
                <a:solidFill>
                  <a:srgbClr val="FFCC00"/>
                </a:solidFill>
              </a:rPr>
              <a:t>New risk factors</a:t>
            </a:r>
            <a:endParaRPr lang="en-US" altLang="fr-FR" sz="2000">
              <a:solidFill>
                <a:srgbClr val="FFCC00"/>
              </a:solidFill>
            </a:endParaRPr>
          </a:p>
        </p:txBody>
      </p:sp>
      <p:sp>
        <p:nvSpPr>
          <p:cNvPr id="437263" name="Text Box 15">
            <a:extLst>
              <a:ext uri="{FF2B5EF4-FFF2-40B4-BE49-F238E27FC236}">
                <a16:creationId xmlns:a16="http://schemas.microsoft.com/office/drawing/2014/main" id="{BE2E88D5-0EDE-479B-ADCE-3DBAF6327E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463" y="4910138"/>
            <a:ext cx="2020887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algn="ctr" eaLnBrk="0" hangingPunct="0"/>
            <a:r>
              <a:rPr lang="en-GB" altLang="fr-FR" sz="2000">
                <a:solidFill>
                  <a:srgbClr val="FFCC00"/>
                </a:solidFill>
              </a:rPr>
              <a:t>Risk factors</a:t>
            </a:r>
          </a:p>
          <a:p>
            <a:pPr algn="ctr" eaLnBrk="0" hangingPunct="0"/>
            <a:r>
              <a:rPr lang="en-GB" altLang="fr-FR" sz="2000">
                <a:solidFill>
                  <a:srgbClr val="FFCC00"/>
                </a:solidFill>
              </a:rPr>
              <a:t>Cardiometabolic</a:t>
            </a:r>
          </a:p>
          <a:p>
            <a:pPr algn="ctr" eaLnBrk="0" hangingPunct="0"/>
            <a:r>
              <a:rPr lang="en-GB" altLang="fr-FR" sz="2000">
                <a:solidFill>
                  <a:srgbClr val="FFCC00"/>
                </a:solidFill>
              </a:rPr>
              <a:t> risk</a:t>
            </a:r>
          </a:p>
          <a:p>
            <a:pPr algn="ctr" eaLnBrk="0" hangingPunct="0"/>
            <a:endParaRPr lang="en-US" altLang="fr-FR" sz="2000">
              <a:solidFill>
                <a:srgbClr val="FFCC00"/>
              </a:solidFill>
            </a:endParaRPr>
          </a:p>
        </p:txBody>
      </p:sp>
      <p:sp>
        <p:nvSpPr>
          <p:cNvPr id="437264" name="Oval 16">
            <a:extLst>
              <a:ext uri="{FF2B5EF4-FFF2-40B4-BE49-F238E27FC236}">
                <a16:creationId xmlns:a16="http://schemas.microsoft.com/office/drawing/2014/main" id="{4CF878CA-4503-47C8-8835-CCCF780CE7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3363" y="3951288"/>
            <a:ext cx="4010025" cy="2579211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>
            <a:spAutoFit/>
          </a:bodyPr>
          <a:lstStyle/>
          <a:p>
            <a:endParaRPr lang="fr-CA"/>
          </a:p>
        </p:txBody>
      </p:sp>
      <p:sp>
        <p:nvSpPr>
          <p:cNvPr id="437265" name="Text Box 17">
            <a:extLst>
              <a:ext uri="{FF2B5EF4-FFF2-40B4-BE49-F238E27FC236}">
                <a16:creationId xmlns:a16="http://schemas.microsoft.com/office/drawing/2014/main" id="{4F490C9A-D517-401A-8DF9-309382C5FA5F}"/>
              </a:ext>
            </a:extLst>
          </p:cNvPr>
          <p:cNvSpPr txBox="1">
            <a:spLocks noChangeArrowheads="1"/>
          </p:cNvSpPr>
          <p:nvPr/>
        </p:nvSpPr>
        <p:spPr bwMode="auto">
          <a:xfrm rot="-2835885">
            <a:off x="250825" y="3114675"/>
            <a:ext cx="13874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GB" altLang="fr-FR" sz="2000" b="1">
                <a:solidFill>
                  <a:srgbClr val="CC0000"/>
                </a:solidFill>
              </a:rPr>
              <a:t>PREVENT</a:t>
            </a:r>
            <a:endParaRPr lang="en-US" altLang="fr-FR" sz="2000" b="1">
              <a:solidFill>
                <a:srgbClr val="CC0000"/>
              </a:solidFill>
            </a:endParaRPr>
          </a:p>
        </p:txBody>
      </p:sp>
      <p:sp>
        <p:nvSpPr>
          <p:cNvPr id="437292" name="Line 44">
            <a:extLst>
              <a:ext uri="{FF2B5EF4-FFF2-40B4-BE49-F238E27FC236}">
                <a16:creationId xmlns:a16="http://schemas.microsoft.com/office/drawing/2014/main" id="{9CB23945-ACE4-4EDD-A785-E2E0FB41E2E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89163" y="2619375"/>
            <a:ext cx="1343025" cy="1868488"/>
          </a:xfrm>
          <a:prstGeom prst="line">
            <a:avLst/>
          </a:prstGeom>
          <a:noFill/>
          <a:ln w="76200">
            <a:solidFill>
              <a:srgbClr val="B7E7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>
            <a:spAutoFit/>
          </a:bodyPr>
          <a:lstStyle/>
          <a:p>
            <a:endParaRPr lang="fr-CA"/>
          </a:p>
        </p:txBody>
      </p:sp>
      <p:sp>
        <p:nvSpPr>
          <p:cNvPr id="437267" name="Freeform 19">
            <a:extLst>
              <a:ext uri="{FF2B5EF4-FFF2-40B4-BE49-F238E27FC236}">
                <a16:creationId xmlns:a16="http://schemas.microsoft.com/office/drawing/2014/main" id="{A02D93E5-2D12-44EB-83C0-F4994AF43F54}"/>
              </a:ext>
            </a:extLst>
          </p:cNvPr>
          <p:cNvSpPr>
            <a:spLocks/>
          </p:cNvSpPr>
          <p:nvPr/>
        </p:nvSpPr>
        <p:spPr bwMode="auto">
          <a:xfrm>
            <a:off x="2559050" y="2840038"/>
            <a:ext cx="4713288" cy="3290887"/>
          </a:xfrm>
          <a:custGeom>
            <a:avLst/>
            <a:gdLst>
              <a:gd name="T0" fmla="*/ 2969 w 2969"/>
              <a:gd name="T1" fmla="*/ 2068 h 2073"/>
              <a:gd name="T2" fmla="*/ 2127 w 2969"/>
              <a:gd name="T3" fmla="*/ 2070 h 2073"/>
              <a:gd name="T4" fmla="*/ 16 w 2969"/>
              <a:gd name="T5" fmla="*/ 2070 h 2073"/>
              <a:gd name="T6" fmla="*/ 2969 w 2969"/>
              <a:gd name="T7" fmla="*/ 2068 h 2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69" h="2073">
                <a:moveTo>
                  <a:pt x="2969" y="2068"/>
                </a:moveTo>
                <a:cubicBezTo>
                  <a:pt x="2969" y="2068"/>
                  <a:pt x="2547" y="2073"/>
                  <a:pt x="2127" y="2070"/>
                </a:cubicBezTo>
                <a:cubicBezTo>
                  <a:pt x="2117" y="528"/>
                  <a:pt x="11" y="873"/>
                  <a:pt x="16" y="2070"/>
                </a:cubicBezTo>
                <a:cubicBezTo>
                  <a:pt x="0" y="17"/>
                  <a:pt x="2961" y="0"/>
                  <a:pt x="2969" y="2068"/>
                </a:cubicBezTo>
                <a:close/>
              </a:path>
            </a:pathLst>
          </a:custGeom>
          <a:solidFill>
            <a:srgbClr val="FF3300">
              <a:alpha val="75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>
            <a:spAutoFit/>
          </a:bodyPr>
          <a:lstStyle/>
          <a:p>
            <a:endParaRPr lang="fr-CA"/>
          </a:p>
        </p:txBody>
      </p:sp>
      <p:grpSp>
        <p:nvGrpSpPr>
          <p:cNvPr id="437288" name="Group 40">
            <a:extLst>
              <a:ext uri="{FF2B5EF4-FFF2-40B4-BE49-F238E27FC236}">
                <a16:creationId xmlns:a16="http://schemas.microsoft.com/office/drawing/2014/main" id="{4AF55DB7-03A5-4E24-BE2A-BED0132D9CA7}"/>
              </a:ext>
            </a:extLst>
          </p:cNvPr>
          <p:cNvGrpSpPr>
            <a:grpSpLocks/>
          </p:cNvGrpSpPr>
          <p:nvPr/>
        </p:nvGrpSpPr>
        <p:grpSpPr bwMode="auto">
          <a:xfrm>
            <a:off x="-595313" y="803275"/>
            <a:ext cx="10321926" cy="10306050"/>
            <a:chOff x="-375" y="506"/>
            <a:chExt cx="6502" cy="6492"/>
          </a:xfrm>
        </p:grpSpPr>
        <p:sp>
          <p:nvSpPr>
            <p:cNvPr id="437289" name="AutoShape 41">
              <a:extLst>
                <a:ext uri="{FF2B5EF4-FFF2-40B4-BE49-F238E27FC236}">
                  <a16:creationId xmlns:a16="http://schemas.microsoft.com/office/drawing/2014/main" id="{46A151F6-EE36-4463-9378-78B18BD9D9C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4030426">
              <a:off x="285" y="1167"/>
              <a:ext cx="5164" cy="5162"/>
            </a:xfrm>
            <a:custGeom>
              <a:avLst/>
              <a:gdLst>
                <a:gd name="G0" fmla="+- 3846 0 0"/>
                <a:gd name="G1" fmla="+- 11712530 0 0"/>
                <a:gd name="G2" fmla="+- 0 0 11712530"/>
                <a:gd name="T0" fmla="*/ 0 256 1"/>
                <a:gd name="T1" fmla="*/ 180 256 1"/>
                <a:gd name="G3" fmla="+- 11712530 T0 T1"/>
                <a:gd name="T2" fmla="*/ 0 256 1"/>
                <a:gd name="T3" fmla="*/ 90 256 1"/>
                <a:gd name="G4" fmla="+- 11712530 T2 T3"/>
                <a:gd name="G5" fmla="*/ G4 2 1"/>
                <a:gd name="T4" fmla="*/ 90 256 1"/>
                <a:gd name="T5" fmla="*/ 0 256 1"/>
                <a:gd name="G6" fmla="+- 11712530 T4 T5"/>
                <a:gd name="G7" fmla="*/ G6 2 1"/>
                <a:gd name="G8" fmla="abs 1171253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3846"/>
                <a:gd name="G18" fmla="*/ 3846 1 2"/>
                <a:gd name="G19" fmla="+- G18 5400 0"/>
                <a:gd name="G20" fmla="cos G19 11712530"/>
                <a:gd name="G21" fmla="sin G19 11712530"/>
                <a:gd name="G22" fmla="+- G20 10800 0"/>
                <a:gd name="G23" fmla="+- G21 10800 0"/>
                <a:gd name="G24" fmla="+- 10800 0 G20"/>
                <a:gd name="G25" fmla="+- 3846 10800 0"/>
                <a:gd name="G26" fmla="?: G9 G17 G25"/>
                <a:gd name="G27" fmla="?: G9 0 21600"/>
                <a:gd name="G28" fmla="cos 10800 11712530"/>
                <a:gd name="G29" fmla="sin 10800 11712530"/>
                <a:gd name="G30" fmla="sin 3846 11712530"/>
                <a:gd name="G31" fmla="+- G28 10800 0"/>
                <a:gd name="G32" fmla="+- G29 10800 0"/>
                <a:gd name="G33" fmla="+- G30 10800 0"/>
                <a:gd name="G34" fmla="?: G4 0 G31"/>
                <a:gd name="G35" fmla="?: 11712530 G34 0"/>
                <a:gd name="G36" fmla="?: G6 G35 G31"/>
                <a:gd name="G37" fmla="+- 21600 0 G36"/>
                <a:gd name="G38" fmla="?: G4 0 G33"/>
                <a:gd name="G39" fmla="?: 1171253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3478 w 21600"/>
                <a:gd name="T15" fmla="*/ 10963 h 21600"/>
                <a:gd name="T16" fmla="*/ 10800 w 21600"/>
                <a:gd name="T17" fmla="*/ 6954 h 21600"/>
                <a:gd name="T18" fmla="*/ 18122 w 21600"/>
                <a:gd name="T19" fmla="*/ 10963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6954" y="10885"/>
                  </a:moveTo>
                  <a:cubicBezTo>
                    <a:pt x="6954" y="10857"/>
                    <a:pt x="6954" y="10828"/>
                    <a:pt x="6954" y="10800"/>
                  </a:cubicBezTo>
                  <a:cubicBezTo>
                    <a:pt x="6954" y="8675"/>
                    <a:pt x="8675" y="6954"/>
                    <a:pt x="10800" y="6954"/>
                  </a:cubicBezTo>
                  <a:cubicBezTo>
                    <a:pt x="12924" y="6954"/>
                    <a:pt x="14646" y="8675"/>
                    <a:pt x="14646" y="10800"/>
                  </a:cubicBezTo>
                  <a:cubicBezTo>
                    <a:pt x="14645" y="10828"/>
                    <a:pt x="14645" y="10857"/>
                    <a:pt x="14645" y="10885"/>
                  </a:cubicBezTo>
                  <a:lnTo>
                    <a:pt x="21597" y="11041"/>
                  </a:lnTo>
                  <a:cubicBezTo>
                    <a:pt x="21599" y="10960"/>
                    <a:pt x="21600" y="10880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0" y="10880"/>
                    <a:pt x="0" y="10960"/>
                    <a:pt x="2" y="11041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>
                    <a:gamma/>
                    <a:shade val="0"/>
                    <a:invGamma/>
                    <a:alpha val="0"/>
                  </a:srgbClr>
                </a:gs>
                <a:gs pos="100000">
                  <a:srgbClr val="FFFF66">
                    <a:alpha val="25000"/>
                  </a:srgbClr>
                </a:gs>
              </a:gsLst>
              <a:lin ang="0" scaled="1"/>
            </a:gradFill>
            <a:ln w="57150" algn="ctr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lIns="92075" tIns="46038" rIns="92075" bIns="46038" anchor="ctr">
              <a:spAutoFit/>
            </a:bodyPr>
            <a:lstStyle/>
            <a:p>
              <a:pPr algn="ctr" eaLnBrk="0" hangingPunct="0"/>
              <a:endParaRPr lang="es-ES" altLang="fr-FR" sz="2400"/>
            </a:p>
          </p:txBody>
        </p:sp>
        <p:sp>
          <p:nvSpPr>
            <p:cNvPr id="437290" name="Oval 42">
              <a:extLst>
                <a:ext uri="{FF2B5EF4-FFF2-40B4-BE49-F238E27FC236}">
                  <a16:creationId xmlns:a16="http://schemas.microsoft.com/office/drawing/2014/main" id="{40DB3F7E-C728-4976-AA50-3CA1B8080C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75" y="506"/>
              <a:ext cx="6502" cy="6492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 anchor="ctr">
              <a:spAutoFit/>
            </a:bodyPr>
            <a:lstStyle/>
            <a:p>
              <a:endParaRPr lang="fr-CA"/>
            </a:p>
          </p:txBody>
        </p:sp>
      </p:grpSp>
      <p:sp>
        <p:nvSpPr>
          <p:cNvPr id="437275" name="Rectangle 27">
            <a:extLst>
              <a:ext uri="{FF2B5EF4-FFF2-40B4-BE49-F238E27FC236}">
                <a16:creationId xmlns:a16="http://schemas.microsoft.com/office/drawing/2014/main" id="{13854FD2-F76D-40C6-99E3-A70768FAB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957888"/>
            <a:ext cx="3779838" cy="900112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>
            <a:spAutoFit/>
          </a:bodyPr>
          <a:lstStyle/>
          <a:p>
            <a:endParaRPr lang="fr-CA"/>
          </a:p>
        </p:txBody>
      </p:sp>
      <p:sp>
        <p:nvSpPr>
          <p:cNvPr id="437276" name="Rectangle 28">
            <a:extLst>
              <a:ext uri="{FF2B5EF4-FFF2-40B4-BE49-F238E27FC236}">
                <a16:creationId xmlns:a16="http://schemas.microsoft.com/office/drawing/2014/main" id="{7B5A9E57-7C4D-47C3-86E0-0EB4CC17BB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308725"/>
            <a:ext cx="34575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  <a:contourClr>
              <a:srgbClr val="D8ECEA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fr-CA" altLang="fr-FR" sz="1000"/>
              <a:t>Source: International Chair on Cardiometabolic Risk</a:t>
            </a:r>
          </a:p>
          <a:p>
            <a:r>
              <a:rPr lang="fr-CA" altLang="fr-FR" sz="1000"/>
              <a:t>www.cardiometabolic-risk.org </a:t>
            </a:r>
          </a:p>
        </p:txBody>
      </p:sp>
      <p:sp>
        <p:nvSpPr>
          <p:cNvPr id="437291" name="Line 43">
            <a:extLst>
              <a:ext uri="{FF2B5EF4-FFF2-40B4-BE49-F238E27FC236}">
                <a16:creationId xmlns:a16="http://schemas.microsoft.com/office/drawing/2014/main" id="{DC3F0C59-ABDC-4CF4-8D3E-3E60683ADFF1}"/>
              </a:ext>
            </a:extLst>
          </p:cNvPr>
          <p:cNvSpPr>
            <a:spLocks noChangeShapeType="1"/>
          </p:cNvSpPr>
          <p:nvPr/>
        </p:nvSpPr>
        <p:spPr bwMode="auto">
          <a:xfrm>
            <a:off x="423863" y="5949950"/>
            <a:ext cx="270033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437258" name="Text Box 10">
            <a:extLst>
              <a:ext uri="{FF2B5EF4-FFF2-40B4-BE49-F238E27FC236}">
                <a16:creationId xmlns:a16="http://schemas.microsoft.com/office/drawing/2014/main" id="{93527EDE-834A-40B8-9A8B-4D79B22AC2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00" y="3916363"/>
            <a:ext cx="16367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GB" altLang="fr-FR" sz="2000">
                <a:solidFill>
                  <a:srgbClr val="FFCC00"/>
                </a:solidFill>
              </a:rPr>
              <a:t>Target organ</a:t>
            </a:r>
            <a:br>
              <a:rPr lang="en-GB" altLang="fr-FR" sz="2000">
                <a:solidFill>
                  <a:srgbClr val="FFCC00"/>
                </a:solidFill>
              </a:rPr>
            </a:br>
            <a:r>
              <a:rPr lang="en-GB" altLang="fr-FR" sz="2000">
                <a:solidFill>
                  <a:srgbClr val="FFCC00"/>
                </a:solidFill>
              </a:rPr>
              <a:t>damage</a:t>
            </a:r>
            <a:endParaRPr lang="en-US" altLang="fr-FR" sz="2000">
              <a:solidFill>
                <a:srgbClr val="FFCC00"/>
              </a:solidFill>
            </a:endParaRPr>
          </a:p>
        </p:txBody>
      </p:sp>
      <p:sp>
        <p:nvSpPr>
          <p:cNvPr id="437259" name="Text Box 11">
            <a:extLst>
              <a:ext uri="{FF2B5EF4-FFF2-40B4-BE49-F238E27FC236}">
                <a16:creationId xmlns:a16="http://schemas.microsoft.com/office/drawing/2014/main" id="{E1D83C05-78EA-4F9D-9146-82BD4821A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8025" y="4533900"/>
            <a:ext cx="165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GB" altLang="fr-FR" sz="2000">
                <a:solidFill>
                  <a:srgbClr val="FFCC00"/>
                </a:solidFill>
              </a:rPr>
              <a:t>Symptomatic</a:t>
            </a:r>
            <a:endParaRPr lang="en-US" altLang="fr-FR" sz="2000">
              <a:solidFill>
                <a:srgbClr val="FFCC00"/>
              </a:solidFill>
            </a:endParaRPr>
          </a:p>
        </p:txBody>
      </p:sp>
      <p:sp>
        <p:nvSpPr>
          <p:cNvPr id="437260" name="Text Box 12">
            <a:extLst>
              <a:ext uri="{FF2B5EF4-FFF2-40B4-BE49-F238E27FC236}">
                <a16:creationId xmlns:a16="http://schemas.microsoft.com/office/drawing/2014/main" id="{FEBF1DE0-84E4-4A87-9DEB-D6EEB34B1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7313" y="5568950"/>
            <a:ext cx="8620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GB" altLang="fr-FR" sz="2000">
                <a:solidFill>
                  <a:srgbClr val="FFCC00"/>
                </a:solidFill>
              </a:rPr>
              <a:t>Death</a:t>
            </a:r>
            <a:endParaRPr lang="en-US" altLang="fr-FR" sz="2000">
              <a:solidFill>
                <a:srgbClr val="FFCC00"/>
              </a:solidFill>
            </a:endParaRPr>
          </a:p>
        </p:txBody>
      </p:sp>
      <p:sp>
        <p:nvSpPr>
          <p:cNvPr id="437268" name="Text Box 20">
            <a:extLst>
              <a:ext uri="{FF2B5EF4-FFF2-40B4-BE49-F238E27FC236}">
                <a16:creationId xmlns:a16="http://schemas.microsoft.com/office/drawing/2014/main" id="{BED97CBF-6BB7-4DA7-8F4C-CFECBBBA7A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4475" y="4040188"/>
            <a:ext cx="1920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GB" altLang="fr-FR" sz="2000">
                <a:solidFill>
                  <a:srgbClr val="FFCC00"/>
                </a:solidFill>
              </a:rPr>
              <a:t>Atherosclerosis</a:t>
            </a:r>
            <a:endParaRPr lang="en-US" altLang="fr-FR" sz="2000">
              <a:solidFill>
                <a:srgbClr val="FFCC00"/>
              </a:solidFill>
            </a:endParaRPr>
          </a:p>
        </p:txBody>
      </p:sp>
      <p:sp>
        <p:nvSpPr>
          <p:cNvPr id="437269" name="Text Box 21">
            <a:extLst>
              <a:ext uri="{FF2B5EF4-FFF2-40B4-BE49-F238E27FC236}">
                <a16:creationId xmlns:a16="http://schemas.microsoft.com/office/drawing/2014/main" id="{9EAE1BD5-61E7-4D1F-AE14-3E96D27143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1463" y="5568950"/>
            <a:ext cx="8921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GB" altLang="fr-FR" sz="2000">
                <a:solidFill>
                  <a:srgbClr val="FFCC00"/>
                </a:solidFill>
              </a:rPr>
              <a:t>ESRD</a:t>
            </a:r>
            <a:endParaRPr lang="en-US" altLang="fr-FR" sz="2000">
              <a:solidFill>
                <a:srgbClr val="FFCC00"/>
              </a:solidFill>
            </a:endParaRPr>
          </a:p>
        </p:txBody>
      </p:sp>
      <p:sp>
        <p:nvSpPr>
          <p:cNvPr id="437293" name="Text Box 45">
            <a:extLst>
              <a:ext uri="{FF2B5EF4-FFF2-40B4-BE49-F238E27FC236}">
                <a16:creationId xmlns:a16="http://schemas.microsoft.com/office/drawing/2014/main" id="{E6BCC33C-FBDE-4684-9D99-D09EB159E3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6299200"/>
            <a:ext cx="248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altLang="fr-FR" sz="1200" i="1"/>
              <a:t>CKD : chronic kidney disease</a:t>
            </a:r>
            <a:br>
              <a:rPr lang="fr-CA" altLang="fr-FR" sz="1200" i="1"/>
            </a:br>
            <a:r>
              <a:rPr lang="fr-CA" altLang="fr-FR" sz="1200" i="1"/>
              <a:t>ESRD : end-stage renal disease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37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7560000">
                                      <p:cBhvr>
                                        <p:cTn id="13" dur="3000" fill="hold"/>
                                        <p:tgtEl>
                                          <p:spTgt spid="4372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7038" name="Group 30">
            <a:extLst>
              <a:ext uri="{FF2B5EF4-FFF2-40B4-BE49-F238E27FC236}">
                <a16:creationId xmlns:a16="http://schemas.microsoft.com/office/drawing/2014/main" id="{B63B74CA-5276-44F1-A331-B28832F987FE}"/>
              </a:ext>
            </a:extLst>
          </p:cNvPr>
          <p:cNvGrpSpPr>
            <a:grpSpLocks/>
          </p:cNvGrpSpPr>
          <p:nvPr/>
        </p:nvGrpSpPr>
        <p:grpSpPr bwMode="auto">
          <a:xfrm>
            <a:off x="1463675" y="1550988"/>
            <a:ext cx="5616575" cy="4287837"/>
            <a:chOff x="930" y="1001"/>
            <a:chExt cx="3538" cy="2725"/>
          </a:xfrm>
        </p:grpSpPr>
        <p:grpSp>
          <p:nvGrpSpPr>
            <p:cNvPr id="427011" name="Group 3">
              <a:extLst>
                <a:ext uri="{FF2B5EF4-FFF2-40B4-BE49-F238E27FC236}">
                  <a16:creationId xmlns:a16="http://schemas.microsoft.com/office/drawing/2014/main" id="{609BAFC6-D7C3-4EC5-8098-2BCA44A6409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30" y="1001"/>
              <a:ext cx="3538" cy="2676"/>
              <a:chOff x="1111" y="741"/>
              <a:chExt cx="3538" cy="2676"/>
            </a:xfrm>
          </p:grpSpPr>
          <p:sp>
            <p:nvSpPr>
              <p:cNvPr id="427012" name="AutoShape 4">
                <a:extLst>
                  <a:ext uri="{FF2B5EF4-FFF2-40B4-BE49-F238E27FC236}">
                    <a16:creationId xmlns:a16="http://schemas.microsoft.com/office/drawing/2014/main" id="{CEF07FD9-A0D3-4EF6-810D-CE025A0167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111" y="741"/>
                <a:ext cx="3538" cy="2676"/>
              </a:xfrm>
              <a:prstGeom prst="triangle">
                <a:avLst>
                  <a:gd name="adj" fmla="val 50000"/>
                </a:avLst>
              </a:prstGeom>
              <a:solidFill>
                <a:srgbClr val="FFCC00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427013" name="Text Box 5">
                <a:extLst>
                  <a:ext uri="{FF2B5EF4-FFF2-40B4-BE49-F238E27FC236}">
                    <a16:creationId xmlns:a16="http://schemas.microsoft.com/office/drawing/2014/main" id="{303C137F-4A92-4F84-A2F7-0969B2E23AE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44" y="981"/>
                <a:ext cx="276" cy="4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s-ES" altLang="fr-FR" sz="3600" b="1">
                    <a:solidFill>
                      <a:srgbClr val="000000"/>
                    </a:solidFill>
                  </a:rPr>
                  <a:t>1</a:t>
                </a:r>
              </a:p>
            </p:txBody>
          </p:sp>
        </p:grpSp>
        <p:sp>
          <p:nvSpPr>
            <p:cNvPr id="427014" name="Rectangle 6">
              <a:extLst>
                <a:ext uri="{FF2B5EF4-FFF2-40B4-BE49-F238E27FC236}">
                  <a16:creationId xmlns:a16="http://schemas.microsoft.com/office/drawing/2014/main" id="{D1CE878F-EC86-41FF-AB3A-EF202C99F0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2" y="1957"/>
              <a:ext cx="2297" cy="176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</p:grpSp>
      <p:grpSp>
        <p:nvGrpSpPr>
          <p:cNvPr id="427015" name="Group 7">
            <a:extLst>
              <a:ext uri="{FF2B5EF4-FFF2-40B4-BE49-F238E27FC236}">
                <a16:creationId xmlns:a16="http://schemas.microsoft.com/office/drawing/2014/main" id="{6862C572-9FB1-427F-B8E1-A232F7BCEE74}"/>
              </a:ext>
            </a:extLst>
          </p:cNvPr>
          <p:cNvGrpSpPr>
            <a:grpSpLocks/>
          </p:cNvGrpSpPr>
          <p:nvPr/>
        </p:nvGrpSpPr>
        <p:grpSpPr bwMode="auto">
          <a:xfrm>
            <a:off x="2484438" y="3079750"/>
            <a:ext cx="3600450" cy="2719388"/>
            <a:chOff x="1746" y="1693"/>
            <a:chExt cx="2268" cy="1737"/>
          </a:xfrm>
        </p:grpSpPr>
        <p:grpSp>
          <p:nvGrpSpPr>
            <p:cNvPr id="427016" name="Group 8">
              <a:extLst>
                <a:ext uri="{FF2B5EF4-FFF2-40B4-BE49-F238E27FC236}">
                  <a16:creationId xmlns:a16="http://schemas.microsoft.com/office/drawing/2014/main" id="{C8F12700-E73E-40F1-AAC8-DEA1B94691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46" y="1693"/>
              <a:ext cx="2268" cy="1724"/>
              <a:chOff x="1746" y="1693"/>
              <a:chExt cx="2268" cy="1724"/>
            </a:xfrm>
          </p:grpSpPr>
          <p:sp>
            <p:nvSpPr>
              <p:cNvPr id="427017" name="AutoShape 9">
                <a:extLst>
                  <a:ext uri="{FF2B5EF4-FFF2-40B4-BE49-F238E27FC236}">
                    <a16:creationId xmlns:a16="http://schemas.microsoft.com/office/drawing/2014/main" id="{CE6291F5-1161-4F5C-A782-2AC08D5C8F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46" y="1693"/>
                <a:ext cx="2268" cy="1724"/>
              </a:xfrm>
              <a:prstGeom prst="triangle">
                <a:avLst>
                  <a:gd name="adj" fmla="val 50000"/>
                </a:avLst>
              </a:prstGeom>
              <a:solidFill>
                <a:srgbClr val="808000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427018" name="Text Box 10">
                <a:extLst>
                  <a:ext uri="{FF2B5EF4-FFF2-40B4-BE49-F238E27FC236}">
                    <a16:creationId xmlns:a16="http://schemas.microsoft.com/office/drawing/2014/main" id="{714C6452-E5DE-4FD8-8F6D-5D0326290ED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44" y="1908"/>
                <a:ext cx="276" cy="4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s-ES" altLang="fr-FR" sz="3600" b="1">
                    <a:solidFill>
                      <a:srgbClr val="000000"/>
                    </a:solidFill>
                  </a:rPr>
                  <a:t>2</a:t>
                </a:r>
              </a:p>
            </p:txBody>
          </p:sp>
        </p:grpSp>
        <p:sp>
          <p:nvSpPr>
            <p:cNvPr id="427019" name="Rectangle 11">
              <a:extLst>
                <a:ext uri="{FF2B5EF4-FFF2-40B4-BE49-F238E27FC236}">
                  <a16:creationId xmlns:a16="http://schemas.microsoft.com/office/drawing/2014/main" id="{35714146-8420-425A-B1F2-2C37122EE6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5" y="2523"/>
              <a:ext cx="1315" cy="907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</p:grpSp>
      <p:grpSp>
        <p:nvGrpSpPr>
          <p:cNvPr id="427020" name="Group 12">
            <a:extLst>
              <a:ext uri="{FF2B5EF4-FFF2-40B4-BE49-F238E27FC236}">
                <a16:creationId xmlns:a16="http://schemas.microsoft.com/office/drawing/2014/main" id="{3D08B508-CE1E-420E-955C-5F216DB134BF}"/>
              </a:ext>
            </a:extLst>
          </p:cNvPr>
          <p:cNvGrpSpPr>
            <a:grpSpLocks/>
          </p:cNvGrpSpPr>
          <p:nvPr/>
        </p:nvGrpSpPr>
        <p:grpSpPr bwMode="auto">
          <a:xfrm>
            <a:off x="3349625" y="4397375"/>
            <a:ext cx="1871663" cy="1414463"/>
            <a:chOff x="2291" y="2523"/>
            <a:chExt cx="1179" cy="907"/>
          </a:xfrm>
        </p:grpSpPr>
        <p:sp>
          <p:nvSpPr>
            <p:cNvPr id="427021" name="AutoShape 13">
              <a:extLst>
                <a:ext uri="{FF2B5EF4-FFF2-40B4-BE49-F238E27FC236}">
                  <a16:creationId xmlns:a16="http://schemas.microsoft.com/office/drawing/2014/main" id="{22498B6C-0B23-4DFF-8106-580CE0967FB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291" y="2523"/>
              <a:ext cx="1179" cy="907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27022" name="Text Box 14">
              <a:extLst>
                <a:ext uri="{FF2B5EF4-FFF2-40B4-BE49-F238E27FC236}">
                  <a16:creationId xmlns:a16="http://schemas.microsoft.com/office/drawing/2014/main" id="{D3460203-9C90-4C72-BAE3-46B456D70D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44" y="2691"/>
              <a:ext cx="276" cy="4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s-ES" altLang="fr-FR" sz="3600" b="1">
                  <a:solidFill>
                    <a:srgbClr val="000000"/>
                  </a:solidFill>
                </a:rPr>
                <a:t>3</a:t>
              </a:r>
            </a:p>
          </p:txBody>
        </p:sp>
      </p:grpSp>
      <p:grpSp>
        <p:nvGrpSpPr>
          <p:cNvPr id="427037" name="Group 29">
            <a:extLst>
              <a:ext uri="{FF2B5EF4-FFF2-40B4-BE49-F238E27FC236}">
                <a16:creationId xmlns:a16="http://schemas.microsoft.com/office/drawing/2014/main" id="{062E5A1A-F171-473B-9D79-35234028F9A4}"/>
              </a:ext>
            </a:extLst>
          </p:cNvPr>
          <p:cNvGrpSpPr>
            <a:grpSpLocks/>
          </p:cNvGrpSpPr>
          <p:nvPr/>
        </p:nvGrpSpPr>
        <p:grpSpPr bwMode="auto">
          <a:xfrm>
            <a:off x="727075" y="1589088"/>
            <a:ext cx="8308975" cy="4772025"/>
            <a:chOff x="458" y="1001"/>
            <a:chExt cx="5234" cy="3006"/>
          </a:xfrm>
        </p:grpSpPr>
        <p:sp>
          <p:nvSpPr>
            <p:cNvPr id="427029" name="Text Box 21">
              <a:extLst>
                <a:ext uri="{FF2B5EF4-FFF2-40B4-BE49-F238E27FC236}">
                  <a16:creationId xmlns:a16="http://schemas.microsoft.com/office/drawing/2014/main" id="{B1192BBD-F5A4-40CE-9051-662E287AAB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01" y="3719"/>
              <a:ext cx="6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s-ES" altLang="fr-FR" sz="2400" b="1"/>
                <a:t>COST</a:t>
              </a:r>
            </a:p>
          </p:txBody>
        </p:sp>
        <p:grpSp>
          <p:nvGrpSpPr>
            <p:cNvPr id="427035" name="Group 27">
              <a:extLst>
                <a:ext uri="{FF2B5EF4-FFF2-40B4-BE49-F238E27FC236}">
                  <a16:creationId xmlns:a16="http://schemas.microsoft.com/office/drawing/2014/main" id="{C8EA47B0-9242-4D39-96E5-CD4D8CCFDA9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8" y="1001"/>
              <a:ext cx="5234" cy="2676"/>
              <a:chOff x="458" y="1001"/>
              <a:chExt cx="5234" cy="2676"/>
            </a:xfrm>
          </p:grpSpPr>
          <p:sp>
            <p:nvSpPr>
              <p:cNvPr id="427024" name="AutoShape 16">
                <a:extLst>
                  <a:ext uri="{FF2B5EF4-FFF2-40B4-BE49-F238E27FC236}">
                    <a16:creationId xmlns:a16="http://schemas.microsoft.com/office/drawing/2014/main" id="{2FB383CF-6551-498D-BB7B-0C0DBF34FD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67" y="1001"/>
                <a:ext cx="141" cy="1724"/>
              </a:xfrm>
              <a:prstGeom prst="rightBracket">
                <a:avLst>
                  <a:gd name="adj" fmla="val 101891"/>
                </a:avLst>
              </a:pr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427025" name="AutoShape 17">
                <a:extLst>
                  <a:ext uri="{FF2B5EF4-FFF2-40B4-BE49-F238E27FC236}">
                    <a16:creationId xmlns:a16="http://schemas.microsoft.com/office/drawing/2014/main" id="{CDB1FC1F-48DE-4F04-8953-94390959A3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69" y="2770"/>
                <a:ext cx="141" cy="907"/>
              </a:xfrm>
              <a:prstGeom prst="rightBracket">
                <a:avLst>
                  <a:gd name="adj" fmla="val 53605"/>
                </a:avLst>
              </a:pr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427026" name="Text Box 18">
                <a:extLst>
                  <a:ext uri="{FF2B5EF4-FFF2-40B4-BE49-F238E27FC236}">
                    <a16:creationId xmlns:a16="http://schemas.microsoft.com/office/drawing/2014/main" id="{9006F586-FB20-42B6-96AD-3E7D5DB8CB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38" y="1681"/>
                <a:ext cx="55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CC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s-ES" altLang="fr-FR" sz="2400" b="1">
                    <a:solidFill>
                      <a:srgbClr val="CC0000"/>
                    </a:solidFill>
                  </a:rPr>
                  <a:t>75 %</a:t>
                </a:r>
              </a:p>
            </p:txBody>
          </p:sp>
          <p:sp>
            <p:nvSpPr>
              <p:cNvPr id="427027" name="Text Box 19">
                <a:extLst>
                  <a:ext uri="{FF2B5EF4-FFF2-40B4-BE49-F238E27FC236}">
                    <a16:creationId xmlns:a16="http://schemas.microsoft.com/office/drawing/2014/main" id="{B5CFB966-1089-4BB7-8EB5-6D55DCE305F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38" y="3087"/>
                <a:ext cx="55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CC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s-ES" altLang="fr-FR" sz="2400" b="1">
                    <a:solidFill>
                      <a:srgbClr val="CC0000"/>
                    </a:solidFill>
                  </a:rPr>
                  <a:t>25 %</a:t>
                </a:r>
              </a:p>
            </p:txBody>
          </p:sp>
          <p:sp>
            <p:nvSpPr>
              <p:cNvPr id="427028" name="Freeform 20">
                <a:extLst>
                  <a:ext uri="{FF2B5EF4-FFF2-40B4-BE49-F238E27FC236}">
                    <a16:creationId xmlns:a16="http://schemas.microsoft.com/office/drawing/2014/main" id="{19B9F257-D54B-4007-A60F-0E2C676B9C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8" y="1001"/>
                <a:ext cx="4455" cy="2676"/>
              </a:xfrm>
              <a:custGeom>
                <a:avLst/>
                <a:gdLst>
                  <a:gd name="T0" fmla="*/ 2241 w 4455"/>
                  <a:gd name="T1" fmla="*/ 0 h 2676"/>
                  <a:gd name="T2" fmla="*/ 1917 w 4455"/>
                  <a:gd name="T3" fmla="*/ 811 h 2676"/>
                  <a:gd name="T4" fmla="*/ 1556 w 4455"/>
                  <a:gd name="T5" fmla="*/ 1767 h 2676"/>
                  <a:gd name="T6" fmla="*/ 0 w 4455"/>
                  <a:gd name="T7" fmla="*/ 2676 h 2676"/>
                  <a:gd name="T8" fmla="*/ 4455 w 4455"/>
                  <a:gd name="T9" fmla="*/ 2658 h 2676"/>
                  <a:gd name="T10" fmla="*/ 2934 w 4455"/>
                  <a:gd name="T11" fmla="*/ 1759 h 2676"/>
                  <a:gd name="T12" fmla="*/ 2565 w 4455"/>
                  <a:gd name="T13" fmla="*/ 820 h 2676"/>
                  <a:gd name="T14" fmla="*/ 2241 w 4455"/>
                  <a:gd name="T15" fmla="*/ 0 h 26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455" h="2676">
                    <a:moveTo>
                      <a:pt x="2241" y="0"/>
                    </a:moveTo>
                    <a:lnTo>
                      <a:pt x="1917" y="811"/>
                    </a:lnTo>
                    <a:lnTo>
                      <a:pt x="1556" y="1767"/>
                    </a:lnTo>
                    <a:lnTo>
                      <a:pt x="0" y="2676"/>
                    </a:lnTo>
                    <a:lnTo>
                      <a:pt x="4455" y="2658"/>
                    </a:lnTo>
                    <a:lnTo>
                      <a:pt x="2934" y="1759"/>
                    </a:lnTo>
                    <a:lnTo>
                      <a:pt x="2565" y="820"/>
                    </a:lnTo>
                    <a:cubicBezTo>
                      <a:pt x="2449" y="527"/>
                      <a:pt x="2308" y="171"/>
                      <a:pt x="2241" y="0"/>
                    </a:cubicBezTo>
                    <a:close/>
                  </a:path>
                </a:pathLst>
              </a:custGeom>
              <a:noFill/>
              <a:ln w="57150" cmpd="sng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</p:grpSp>
        <p:cxnSp>
          <p:nvCxnSpPr>
            <p:cNvPr id="427030" name="AutoShape 22">
              <a:extLst>
                <a:ext uri="{FF2B5EF4-FFF2-40B4-BE49-F238E27FC236}">
                  <a16:creationId xmlns:a16="http://schemas.microsoft.com/office/drawing/2014/main" id="{27B26FF3-569E-4B66-ABA4-EA60269D704F}"/>
                </a:ext>
              </a:extLst>
            </p:cNvPr>
            <p:cNvCxnSpPr>
              <a:cxnSpLocks noChangeShapeType="1"/>
              <a:stCxn id="427028" idx="2"/>
              <a:endCxn id="427028" idx="5"/>
            </p:cNvCxnSpPr>
            <p:nvPr/>
          </p:nvCxnSpPr>
          <p:spPr bwMode="auto">
            <a:xfrm flipV="1">
              <a:off x="1996" y="2760"/>
              <a:ext cx="1414" cy="8"/>
            </a:xfrm>
            <a:prstGeom prst="straightConnector1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7031" name="Line 23">
              <a:extLst>
                <a:ext uri="{FF2B5EF4-FFF2-40B4-BE49-F238E27FC236}">
                  <a16:creationId xmlns:a16="http://schemas.microsoft.com/office/drawing/2014/main" id="{6C13A409-C94E-4FB1-8CBB-496C7BF5D8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36" y="1940"/>
              <a:ext cx="726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CA"/>
            </a:p>
          </p:txBody>
        </p:sp>
      </p:grpSp>
      <p:sp>
        <p:nvSpPr>
          <p:cNvPr id="427033" name="Rectangle 25">
            <a:extLst>
              <a:ext uri="{FF2B5EF4-FFF2-40B4-BE49-F238E27FC236}">
                <a16:creationId xmlns:a16="http://schemas.microsoft.com/office/drawing/2014/main" id="{37DAA53A-1427-46EE-8B94-BFAE71DC0A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fr-FR"/>
              <a:t>%EVENTS vs. COST</a:t>
            </a:r>
          </a:p>
        </p:txBody>
      </p:sp>
      <p:sp>
        <p:nvSpPr>
          <p:cNvPr id="427034" name="Text Box 26">
            <a:extLst>
              <a:ext uri="{FF2B5EF4-FFF2-40B4-BE49-F238E27FC236}">
                <a16:creationId xmlns:a16="http://schemas.microsoft.com/office/drawing/2014/main" id="{97421CFF-00A0-4896-9DE1-92A9F048F6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2475" y="1030288"/>
            <a:ext cx="167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altLang="fr-FR" sz="2400" b="1"/>
              <a:t>%EVENTS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27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27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>
            <a:extLst>
              <a:ext uri="{FF2B5EF4-FFF2-40B4-BE49-F238E27FC236}">
                <a16:creationId xmlns:a16="http://schemas.microsoft.com/office/drawing/2014/main" id="{4C80B72B-C315-400B-B5A3-336EDB7873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fr-FR"/>
          </a:p>
        </p:txBody>
      </p:sp>
      <p:sp>
        <p:nvSpPr>
          <p:cNvPr id="439299" name="Rectangle 3">
            <a:extLst>
              <a:ext uri="{FF2B5EF4-FFF2-40B4-BE49-F238E27FC236}">
                <a16:creationId xmlns:a16="http://schemas.microsoft.com/office/drawing/2014/main" id="{8378D33D-0689-45A9-A92C-CF78519FE2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fr-FR"/>
              <a:t>www.cardiometabolic-risk.org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2985</TotalTime>
  <Words>277</Words>
  <Application>Microsoft Office PowerPoint</Application>
  <PresentationFormat>Affichage à l'écran (4:3)</PresentationFormat>
  <Paragraphs>59</Paragraphs>
  <Slides>5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8" baseType="lpstr">
      <vt:lpstr>Arial</vt:lpstr>
      <vt:lpstr>Wingdings</vt:lpstr>
      <vt:lpstr>Conception personnalisée</vt:lpstr>
      <vt:lpstr>A Simplified View of Victor Dzau´s Cardiovascular Continuum </vt:lpstr>
      <vt:lpstr>Cardio-renal Continuum</vt:lpstr>
      <vt:lpstr>Cardio-renal Continuum</vt:lpstr>
      <vt:lpstr>%EVENTS vs. COST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 Cyr</dc:creator>
  <cp:lastModifiedBy>Isabelle Martineau</cp:lastModifiedBy>
  <cp:revision>66</cp:revision>
  <dcterms:created xsi:type="dcterms:W3CDTF">2007-08-27T23:55:38Z</dcterms:created>
  <dcterms:modified xsi:type="dcterms:W3CDTF">2022-11-30T13:24:25Z</dcterms:modified>
</cp:coreProperties>
</file>