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82" r:id="rId2"/>
    <p:sldId id="276" r:id="rId3"/>
    <p:sldId id="267" r:id="rId4"/>
    <p:sldId id="268" r:id="rId5"/>
    <p:sldId id="278" r:id="rId6"/>
    <p:sldId id="270" r:id="rId7"/>
    <p:sldId id="271" r:id="rId8"/>
    <p:sldId id="284" r:id="rId9"/>
    <p:sldId id="273" r:id="rId10"/>
    <p:sldId id="274" r:id="rId11"/>
    <p:sldId id="283" r:id="rId1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D"/>
    <a:srgbClr val="CC0000"/>
    <a:srgbClr val="FF0000"/>
    <a:srgbClr val="93D6FF"/>
    <a:srgbClr val="81CFFF"/>
    <a:srgbClr val="A7DDFF"/>
    <a:srgbClr val="FF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58569" autoAdjust="0"/>
  </p:normalViewPr>
  <p:slideViewPr>
    <p:cSldViewPr>
      <p:cViewPr varScale="1">
        <p:scale>
          <a:sx n="63" d="100"/>
          <a:sy n="63" d="100"/>
        </p:scale>
        <p:origin x="25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>
      <p:cViewPr varScale="1">
        <p:scale>
          <a:sx n="56" d="100"/>
          <a:sy n="56" d="100"/>
        </p:scale>
        <p:origin x="-2490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2A5E31BA-9D58-4995-B07A-0F3BCBD807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3F7944EF-B81E-462B-8101-A8078AB7291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398340" name="Rectangle 4">
            <a:extLst>
              <a:ext uri="{FF2B5EF4-FFF2-40B4-BE49-F238E27FC236}">
                <a16:creationId xmlns:a16="http://schemas.microsoft.com/office/drawing/2014/main" id="{4ED13C82-0DB9-40E9-8317-847EFE1FB1F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12D9E868-07DA-429F-9525-42D5A2678CE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AF9FEF-214C-4C2C-A6FF-8E7A0F91075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52DD8D5A-877E-44CC-B53F-657CCE787C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 altLang="fr-FR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22963693-F749-48F6-B745-A5D8C40597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A" altLang="fr-FR"/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02696C08-8231-458D-A704-3C138F7CE7B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7359B8B4-C47A-45B7-ACF0-7F36741751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BFF3C9CB-CC35-4520-824F-E7EE3F6F65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A" altLang="fr-FR"/>
          </a:p>
        </p:txBody>
      </p:sp>
      <p:sp>
        <p:nvSpPr>
          <p:cNvPr id="159751" name="Rectangle 7">
            <a:extLst>
              <a:ext uri="{FF2B5EF4-FFF2-40B4-BE49-F238E27FC236}">
                <a16:creationId xmlns:a16="http://schemas.microsoft.com/office/drawing/2014/main" id="{1F4D6D22-8302-4DE8-BE64-96BA24D41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EEB8FA-8C57-4E0B-8E88-4E9F9654A256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BDA2A3-BB65-4A06-B449-80186F36C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C39CB-908C-45AE-BEAF-AA79B7A9C067}" type="slidenum">
              <a:rPr lang="fr-CA" altLang="fr-FR"/>
              <a:pPr/>
              <a:t>2</a:t>
            </a:fld>
            <a:endParaRPr lang="fr-CA" altLang="fr-FR"/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02C014D6-8771-4035-B2CD-357C3C0CBF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EB70AE98-D4B3-4161-9AEB-C21B99451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Fat distribution varies widely between the subcutaneous and intra-abdominal (visceral) cavity.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046B44-FD2C-44B7-97DD-CAB6B0EB4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D8A72-66E8-4C19-B8AE-2A8E5DBD5702}" type="slidenum">
              <a:rPr lang="fr-CA" altLang="fr-FR"/>
              <a:pPr/>
              <a:t>3</a:t>
            </a:fld>
            <a:endParaRPr lang="fr-CA" altLang="fr-FR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E488B526-5518-4CE8-B2DE-8A5A9E5A99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44EC8D8C-4528-470A-B15B-491415155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Visceral fat accumulation is a important determinant for metabolic and cardiovascular diseases.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E15B70-FB81-4E74-97C5-D39C8FF19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396F1-EE64-4B6E-9C94-5BC2E0D04A78}" type="slidenum">
              <a:rPr lang="fr-CA" altLang="fr-FR"/>
              <a:pPr/>
              <a:t>4</a:t>
            </a:fld>
            <a:endParaRPr lang="fr-CA" altLang="fr-FR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70AA38AC-B071-4E38-85F3-86C9D68B130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46D0539C-03F5-4F89-A733-5915E62E1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Random sequence analysis of expressed genes in adipose tissue revealed that adipose tissue, especially intra-abdominal (visceral) adipose tissue, abundantly expresses the genes encoding bioactive substances such as growth factors, cytokines and complements.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282BDA-7E1B-4ABA-9D56-D8CFD6746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EEB28-7439-48C2-9E83-574278869F3A}" type="slidenum">
              <a:rPr lang="fr-CA" altLang="fr-FR"/>
              <a:pPr/>
              <a:t>5</a:t>
            </a:fld>
            <a:endParaRPr lang="fr-CA" altLang="fr-FR"/>
          </a:p>
        </p:txBody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08AD8714-CFB7-4BFB-8EFC-9612D674CB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3E46CE1B-43FA-4C31-9EA5-876B13BB1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PAI-1 mRNA  expression increases in step with intra-abdominal (visceral) fat in an obese animal model, and PAI-1 in human plasma correlate with visceral fat area.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E7DAE3-ED38-4B9E-B175-8ED68B04C5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A55EA-91CE-43DD-826C-94E9C4C31BC6}" type="slidenum">
              <a:rPr lang="fr-CA" altLang="fr-FR"/>
              <a:pPr/>
              <a:t>6</a:t>
            </a:fld>
            <a:endParaRPr lang="fr-CA" altLang="fr-FR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4F3B8317-C522-45B7-874E-591A2BFEF9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1D3AD760-6E8B-4195-9A4E-CB260C6EA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Plasma adiponectin decreased with intra-abdominal (visceral) fat accumulation.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4C80C9-F5EB-42E6-A4F0-699F9B67D0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924D1-77A8-4844-BE58-479155E60F25}" type="slidenum">
              <a:rPr lang="fr-CA" altLang="fr-FR"/>
              <a:pPr/>
              <a:t>7</a:t>
            </a:fld>
            <a:endParaRPr lang="fr-CA" altLang="fr-FR"/>
          </a:p>
        </p:txBody>
      </p:sp>
      <p:sp>
        <p:nvSpPr>
          <p:cNvPr id="434178" name="Rectangle 2">
            <a:extLst>
              <a:ext uri="{FF2B5EF4-FFF2-40B4-BE49-F238E27FC236}">
                <a16:creationId xmlns:a16="http://schemas.microsoft.com/office/drawing/2014/main" id="{FB9E9828-40ED-4E50-A5DC-8E772CEFE2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>
            <a:extLst>
              <a:ext uri="{FF2B5EF4-FFF2-40B4-BE49-F238E27FC236}">
                <a16:creationId xmlns:a16="http://schemas.microsoft.com/office/drawing/2014/main" id="{73AB4A30-7EF3-4FFC-99D2-1EA66ED68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Case-control study in Japanese subjects and prospective study among American subjects demonstrated that adiponectin had a preventive effect on cardiac events.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91D6AC-08DD-43AA-AE00-B4954F7F7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8DFC1-F5A4-4040-9CE9-01427EA60BC1}" type="slidenum">
              <a:rPr lang="fr-CA" altLang="fr-FR"/>
              <a:pPr/>
              <a:t>8</a:t>
            </a:fld>
            <a:endParaRPr lang="fr-CA" altLang="fr-FR"/>
          </a:p>
        </p:txBody>
      </p:sp>
      <p:sp>
        <p:nvSpPr>
          <p:cNvPr id="458754" name="Rectangle 2">
            <a:extLst>
              <a:ext uri="{FF2B5EF4-FFF2-40B4-BE49-F238E27FC236}">
                <a16:creationId xmlns:a16="http://schemas.microsoft.com/office/drawing/2014/main" id="{B8E91376-47F0-4A80-9EE5-8C0A1213C8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>
            <a:extLst>
              <a:ext uri="{FF2B5EF4-FFF2-40B4-BE49-F238E27FC236}">
                <a16:creationId xmlns:a16="http://schemas.microsoft.com/office/drawing/2014/main" id="{FFF9E48E-1297-4866-8D20-7CD551048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Adiponectin inhibits the expression of VCAM-1 in endothelial cells by inhibiting NFkappaB activation. Adiponectin inhibit smooth muscle cell proliferation by inhibiting the p-ERK pathway. Adiponectin also inhibits cholesteryl ester accumulation by inhibiting scavenger receptor expression.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AFAD40F-6311-4A1A-A21E-DFA878F59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65E27-74AD-45D3-B279-1BBA2C7C08A2}" type="slidenum">
              <a:rPr lang="fr-CA" altLang="fr-FR"/>
              <a:pPr/>
              <a:t>9</a:t>
            </a:fld>
            <a:endParaRPr lang="fr-CA" altLang="fr-FR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A0AD879A-F59F-41CD-ACAC-51804E6729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25538" y="677863"/>
            <a:ext cx="4606925" cy="3454400"/>
          </a:xfrm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13F826AF-5EBE-472B-A2A2-74A38297E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5463"/>
            <a:ext cx="5029200" cy="4130675"/>
          </a:xfrm>
        </p:spPr>
        <p:txBody>
          <a:bodyPr/>
          <a:lstStyle/>
          <a:p>
            <a:r>
              <a:rPr lang="en-CA" altLang="ja-JP">
                <a:ea typeface="ＭＳ Ｐゴシック" panose="020B0600070205080204" pitchFamily="34" charset="-128"/>
              </a:rPr>
              <a:t>The working hypothesis is that adiponectin has anti-atherogenic properties. Adiponectin protects against monocyte adhesion to endothelial cells by inhibiting expression of adhesion molecules. It also protects against smooth muscle cell proliferation by inhibiting platelet-derived growth factor (PDGF) activity, foam cell formation by inhibiting scavenger receptor expression in macrophages, and plaque rupture by inducing TIMP-1.</a:t>
            </a:r>
            <a:endParaRPr lang="en-US" altLang="ja-JP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427704-09E8-45C5-B422-679E26EFCA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42F3E-7C0A-47A0-86BB-53038E0D80F4}" type="slidenum">
              <a:rPr lang="fr-CA" altLang="fr-FR"/>
              <a:pPr/>
              <a:t>10</a:t>
            </a:fld>
            <a:endParaRPr lang="fr-CA" altLang="fr-FR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EFA55168-22C6-45CA-A4A3-E75BE94A83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25538" y="677863"/>
            <a:ext cx="4606925" cy="3454400"/>
          </a:xfrm>
          <a:ln/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E66CDDF1-D724-4046-923B-42B9A5873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5463"/>
            <a:ext cx="5029200" cy="4130675"/>
          </a:xfrm>
        </p:spPr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Hypoadiponectinemia may play a key role in the development of obesity-related diseases.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>
            <a:extLst>
              <a:ext uri="{FF2B5EF4-FFF2-40B4-BE49-F238E27FC236}">
                <a16:creationId xmlns:a16="http://schemas.microsoft.com/office/drawing/2014/main" id="{31C49A0F-755C-477B-AD7A-973627C3D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8" name="Line 4">
            <a:extLst>
              <a:ext uri="{FF2B5EF4-FFF2-40B4-BE49-F238E27FC236}">
                <a16:creationId xmlns:a16="http://schemas.microsoft.com/office/drawing/2014/main" id="{E0C760AC-6F1A-47E3-98A4-E4111115760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89376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61268D6E-BC7F-4CCF-AC7A-EA1E9F2A85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019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fr-CA" altLang="fr-FR" sz="1000"/>
              <a:t>Source: International Chair on Cardiometabolic Risk</a:t>
            </a:r>
          </a:p>
          <a:p>
            <a:r>
              <a:rPr lang="fr-CA" altLang="fr-FR" sz="1000"/>
              <a:t>www.cardiometabolic-risk.org </a:t>
            </a:r>
          </a:p>
        </p:txBody>
      </p:sp>
      <p:sp>
        <p:nvSpPr>
          <p:cNvPr id="226310" name="Rectangle 6">
            <a:extLst>
              <a:ext uri="{FF2B5EF4-FFF2-40B4-BE49-F238E27FC236}">
                <a16:creationId xmlns:a16="http://schemas.microsoft.com/office/drawing/2014/main" id="{BC0D3BB1-552E-4F1A-8BFF-BD4DB89AE3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26312" name="Rectangle 8">
            <a:extLst>
              <a:ext uri="{FF2B5EF4-FFF2-40B4-BE49-F238E27FC236}">
                <a16:creationId xmlns:a16="http://schemas.microsoft.com/office/drawing/2014/main" id="{0D01036E-F782-4700-80BC-53E2A0DF55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226313" name="Rectangle 9">
            <a:extLst>
              <a:ext uri="{FF2B5EF4-FFF2-40B4-BE49-F238E27FC236}">
                <a16:creationId xmlns:a16="http://schemas.microsoft.com/office/drawing/2014/main" id="{7536A7A9-ECF4-4F9E-BFF5-F579E4B9FB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57225" y="1179513"/>
            <a:ext cx="7772400" cy="1470025"/>
          </a:xfr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4000" b="0"/>
            </a:lvl1pPr>
          </a:lstStyle>
          <a:p>
            <a:pPr lvl="0"/>
            <a:r>
              <a:rPr lang="fr-CA" altLang="fr-FR" noProof="0"/>
              <a:t>Cliquez et modifiez le titre</a:t>
            </a:r>
          </a:p>
        </p:txBody>
      </p:sp>
      <p:pic>
        <p:nvPicPr>
          <p:cNvPr id="226317" name="Picture 13">
            <a:extLst>
              <a:ext uri="{FF2B5EF4-FFF2-40B4-BE49-F238E27FC236}">
                <a16:creationId xmlns:a16="http://schemas.microsoft.com/office/drawing/2014/main" id="{DED36088-6DDE-4782-B580-1BBFD163E0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20" name="Rectangle 16">
            <a:extLst>
              <a:ext uri="{FF2B5EF4-FFF2-40B4-BE49-F238E27FC236}">
                <a16:creationId xmlns:a16="http://schemas.microsoft.com/office/drawing/2014/main" id="{654B66B6-A900-475D-9E3B-D23C58CF2C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3613150"/>
            <a:ext cx="7772400" cy="2290763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bg1">
                <a:alpha val="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fr-FR" altLang="fr-FR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18E0A-A1CF-4935-97BF-6ED1BE53B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C2F22D-5BCF-4F78-912B-DCBCB042A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38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315B46F-04A6-4253-A7DD-806F7D606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75425" y="0"/>
            <a:ext cx="2130425" cy="608488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BFBBF88-73E4-473A-B2E5-8EB5D736B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243637" cy="608488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543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56B3A-95ED-4D27-9D8A-4A99A46C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280400" cy="8366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99BFF1E8-9AB6-4CAC-936D-E82920DCF708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476250" y="1179513"/>
            <a:ext cx="8229600" cy="490537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552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09BE2C-5BB3-4CC7-849B-84B0718B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A9C4D6-1BB6-4F4E-87F3-4D6AF1711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928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1761B9-6E19-4374-BC08-2FDBA86D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01349B-E10F-4E27-97B6-3A5005B8B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3758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BA7D7-B5FD-4BC1-9126-A5B06A55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E87B1F-3B94-43D4-BEEF-A873F9600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250" y="1179513"/>
            <a:ext cx="4038600" cy="4905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E11F92-463C-480D-A955-E49A045CC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7250" y="1179513"/>
            <a:ext cx="4038600" cy="4905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4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8A7C9-6983-401D-8601-06666E16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7790C4-713F-4F9C-A4B0-BC32062F8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4DFC34-ACB1-4331-A934-0FBF2EA16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1AB110-36E0-49F6-959D-DA95A67EA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904367-3369-4D69-AB5C-94DDFA75A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365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88E7F-0D1D-4DA1-B9B0-49D46C22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335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46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8A755-68E6-429E-A0A6-16F180BDA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9D37B-7756-4A1A-9DF3-DDCF66DF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B29E62-144E-49CF-AB2B-6738BC0FF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48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4DE07-DFE7-4FE4-9DB1-A0CDC318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2C0324-FA06-4DD9-B5D4-7403687EF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7115CD-0FB3-4E8E-A9EE-FB355263B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49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>
            <a:extLst>
              <a:ext uri="{FF2B5EF4-FFF2-40B4-BE49-F238E27FC236}">
                <a16:creationId xmlns:a16="http://schemas.microsoft.com/office/drawing/2014/main" id="{4DE6678D-9F0D-4D14-9CDD-BEB5418E5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4">
            <a:extLst>
              <a:ext uri="{FF2B5EF4-FFF2-40B4-BE49-F238E27FC236}">
                <a16:creationId xmlns:a16="http://schemas.microsoft.com/office/drawing/2014/main" id="{3E2EF8B3-379C-4EE7-9070-6B2F3F1AFD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1440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1" name="Line 17">
            <a:extLst>
              <a:ext uri="{FF2B5EF4-FFF2-40B4-BE49-F238E27FC236}">
                <a16:creationId xmlns:a16="http://schemas.microsoft.com/office/drawing/2014/main" id="{AC6CBFCD-E238-424A-ACCF-E8791E6D81E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19150"/>
            <a:ext cx="722788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95F38288-F16E-4456-888A-8A86A91A69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6308725"/>
            <a:ext cx="31019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fr-CA" altLang="fr-FR" sz="1000"/>
              <a:t>Source: International Chair on Cardiometabolic Risk</a:t>
            </a:r>
          </a:p>
          <a:p>
            <a:r>
              <a:rPr lang="fr-CA" altLang="fr-FR" sz="1000"/>
              <a:t>www.cardiometabolic-risk.org 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AAE6B703-B123-4809-A303-84BC01FDB1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819150"/>
          </a:xfrm>
          <a:prstGeom prst="rect">
            <a:avLst/>
          </a:prstGeom>
          <a:solidFill>
            <a:srgbClr val="C8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6400" name="Rectangle 16">
            <a:extLst>
              <a:ext uri="{FF2B5EF4-FFF2-40B4-BE49-F238E27FC236}">
                <a16:creationId xmlns:a16="http://schemas.microsoft.com/office/drawing/2014/main" id="{368B10B4-43FA-40A8-88C8-440BB6757A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61925" cy="98425"/>
          </a:xfrm>
          <a:prstGeom prst="rect">
            <a:avLst/>
          </a:prstGeom>
          <a:solidFill>
            <a:srgbClr val="FE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BCDB880A-6A31-4C96-A7CA-B9ABA955E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2804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et modifiez le titre</a:t>
            </a:r>
          </a:p>
        </p:txBody>
      </p:sp>
      <p:pic>
        <p:nvPicPr>
          <p:cNvPr id="16402" name="Picture 18">
            <a:extLst>
              <a:ext uri="{FF2B5EF4-FFF2-40B4-BE49-F238E27FC236}">
                <a16:creationId xmlns:a16="http://schemas.microsoft.com/office/drawing/2014/main" id="{5ED7E0DA-6875-4581-90A8-E6C77D512F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42875"/>
            <a:ext cx="46196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4" name="Rectangle 20">
            <a:extLst>
              <a:ext uri="{FF2B5EF4-FFF2-40B4-BE49-F238E27FC236}">
                <a16:creationId xmlns:a16="http://schemas.microsoft.com/office/drawing/2014/main" id="{95E633D1-B3EF-4A1A-9155-00B9765C6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9513"/>
            <a:ext cx="8229600" cy="490537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Cliquez pour modifier les styles du texte du masque</a:t>
            </a:r>
          </a:p>
          <a:p>
            <a:pPr lvl="1"/>
            <a:r>
              <a:rPr lang="fr-CA" altLang="fr-FR"/>
              <a:t>Deuxième niveau</a:t>
            </a:r>
          </a:p>
          <a:p>
            <a:pPr lvl="2"/>
            <a:r>
              <a:rPr lang="fr-CA" altLang="fr-FR"/>
              <a:t>Troisième niveau</a:t>
            </a:r>
          </a:p>
          <a:p>
            <a:pPr lvl="3"/>
            <a:r>
              <a:rPr lang="fr-CA" altLang="fr-FR"/>
              <a:t>Quatrième niveau</a:t>
            </a:r>
          </a:p>
          <a:p>
            <a:pPr lvl="4"/>
            <a:r>
              <a:rPr lang="fr-CA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33333"/>
          </a:solidFill>
          <a:latin typeface="Arial" panose="020B0604020202020204" pitchFamily="34" charset="0"/>
        </a:defRPr>
      </a:lvl9pPr>
    </p:titleStyle>
    <p:bodyStyle>
      <a:lvl1pPr marL="449263" indent="-4492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r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22388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375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363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>
            <a:extLst>
              <a:ext uri="{FF2B5EF4-FFF2-40B4-BE49-F238E27FC236}">
                <a16:creationId xmlns:a16="http://schemas.microsoft.com/office/drawing/2014/main" id="{C5A6574E-1D64-4A01-924E-A34BFF2028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772400" cy="1752600"/>
          </a:xfrm>
          <a:solidFill>
            <a:schemeClr val="bg1">
              <a:alpha val="50000"/>
            </a:schemeClr>
          </a:solidFill>
          <a:ln/>
        </p:spPr>
        <p:txBody>
          <a:bodyPr/>
          <a:lstStyle/>
          <a:p>
            <a:r>
              <a:rPr lang="en-AU" altLang="fr-FR"/>
              <a:t>Metabolic Syndrome and Adipose Tissue</a:t>
            </a:r>
            <a:endParaRPr lang="en-AU" altLang="fr-FR" sz="4400" i="1">
              <a:solidFill>
                <a:srgbClr val="E20000"/>
              </a:solidFill>
            </a:endParaRPr>
          </a:p>
        </p:txBody>
      </p:sp>
      <p:sp>
        <p:nvSpPr>
          <p:cNvPr id="455683" name="Rectangle 3">
            <a:extLst>
              <a:ext uri="{FF2B5EF4-FFF2-40B4-BE49-F238E27FC236}">
                <a16:creationId xmlns:a16="http://schemas.microsoft.com/office/drawing/2014/main" id="{E1B18144-F7A7-4B28-9A5E-E4B4BCD755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sz="2800" b="1"/>
              <a:t>Yuji Matsuzawa, MD, PhD</a:t>
            </a:r>
            <a:br>
              <a:rPr lang="en-US" altLang="fr-FR" sz="2800"/>
            </a:br>
            <a:r>
              <a:rPr lang="en-US" altLang="fr-FR" sz="2800"/>
              <a:t>Director and Professor Emeritus</a:t>
            </a:r>
          </a:p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fr-FR" sz="2800"/>
              <a:t>Osaka University, Sumitomo Hospital, Osaka, Japan</a:t>
            </a:r>
            <a:endParaRPr lang="en-AU" altLang="fr-FR"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>
            <a:extLst>
              <a:ext uri="{FF2B5EF4-FFF2-40B4-BE49-F238E27FC236}">
                <a16:creationId xmlns:a16="http://schemas.microsoft.com/office/drawing/2014/main" id="{042A52F4-0996-4FA4-8AAD-BB7AC9E59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3084513"/>
            <a:ext cx="2809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ja-JP" sz="2800" b="1">
                <a:ea typeface="HGS創英角ﾎﾟｯﾌﾟ体" pitchFamily="50" charset="-128"/>
              </a:rPr>
              <a:t> </a:t>
            </a:r>
            <a:r>
              <a:rPr kumimoji="1" lang="en-US" altLang="ja-JP" sz="2800" b="1">
                <a:solidFill>
                  <a:srgbClr val="CC0000"/>
                </a:solidFill>
                <a:ea typeface="HGPｺﾞｼｯｸE" panose="020B0900000000000000" pitchFamily="34" charset="-128"/>
              </a:rPr>
              <a:t>Hypo-</a:t>
            </a:r>
          </a:p>
          <a:p>
            <a:pPr algn="ctr"/>
            <a:r>
              <a:rPr kumimoji="1" lang="en-US" altLang="ja-JP" sz="2800" b="1">
                <a:solidFill>
                  <a:srgbClr val="CC0000"/>
                </a:solidFill>
                <a:ea typeface="HGPｺﾞｼｯｸE" panose="020B0900000000000000" pitchFamily="34" charset="-128"/>
              </a:rPr>
              <a:t>adiponectinemia</a:t>
            </a:r>
          </a:p>
        </p:txBody>
      </p:sp>
      <p:sp>
        <p:nvSpPr>
          <p:cNvPr id="439299" name="Line 3">
            <a:extLst>
              <a:ext uri="{FF2B5EF4-FFF2-40B4-BE49-F238E27FC236}">
                <a16:creationId xmlns:a16="http://schemas.microsoft.com/office/drawing/2014/main" id="{CA1A333B-B044-4E7C-B2DB-D3AC0D6502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438" y="3249613"/>
            <a:ext cx="1619250" cy="269875"/>
          </a:xfrm>
          <a:prstGeom prst="line">
            <a:avLst/>
          </a:prstGeom>
          <a:noFill/>
          <a:ln w="101600">
            <a:solidFill>
              <a:srgbClr val="C8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9300" name="Line 4">
            <a:extLst>
              <a:ext uri="{FF2B5EF4-FFF2-40B4-BE49-F238E27FC236}">
                <a16:creationId xmlns:a16="http://schemas.microsoft.com/office/drawing/2014/main" id="{08EB3CBB-1297-41EE-88B6-9EFDE83F36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9150" y="1538288"/>
            <a:ext cx="1843088" cy="1720850"/>
          </a:xfrm>
          <a:prstGeom prst="line">
            <a:avLst/>
          </a:prstGeom>
          <a:noFill/>
          <a:ln w="101600">
            <a:solidFill>
              <a:srgbClr val="C8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9301" name="Line 5">
            <a:extLst>
              <a:ext uri="{FF2B5EF4-FFF2-40B4-BE49-F238E27FC236}">
                <a16:creationId xmlns:a16="http://schemas.microsoft.com/office/drawing/2014/main" id="{91BD9E3D-DA03-48D2-B32D-EE6F3246A6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1525" y="4110038"/>
            <a:ext cx="1981200" cy="2063750"/>
          </a:xfrm>
          <a:prstGeom prst="line">
            <a:avLst/>
          </a:prstGeom>
          <a:noFill/>
          <a:ln w="101600">
            <a:solidFill>
              <a:srgbClr val="C8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9302" name="Line 6">
            <a:extLst>
              <a:ext uri="{FF2B5EF4-FFF2-40B4-BE49-F238E27FC236}">
                <a16:creationId xmlns:a16="http://schemas.microsoft.com/office/drawing/2014/main" id="{367D5314-4964-4A0A-ACCA-455825505F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5988" y="3962400"/>
            <a:ext cx="1836737" cy="1176338"/>
          </a:xfrm>
          <a:prstGeom prst="line">
            <a:avLst/>
          </a:prstGeom>
          <a:noFill/>
          <a:ln w="101600">
            <a:solidFill>
              <a:srgbClr val="C8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9304" name="Line 8">
            <a:extLst>
              <a:ext uri="{FF2B5EF4-FFF2-40B4-BE49-F238E27FC236}">
                <a16:creationId xmlns:a16="http://schemas.microsoft.com/office/drawing/2014/main" id="{433F4E2B-0054-4D3B-9291-CA2E2DFAB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4088" y="2393950"/>
            <a:ext cx="1708150" cy="984250"/>
          </a:xfrm>
          <a:prstGeom prst="line">
            <a:avLst/>
          </a:prstGeom>
          <a:noFill/>
          <a:ln w="101600">
            <a:solidFill>
              <a:srgbClr val="C8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9305" name="Line 9">
            <a:extLst>
              <a:ext uri="{FF2B5EF4-FFF2-40B4-BE49-F238E27FC236}">
                <a16:creationId xmlns:a16="http://schemas.microsoft.com/office/drawing/2014/main" id="{E27C1657-FD6D-4635-95EC-CA3EA6787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6800" y="3836988"/>
            <a:ext cx="1639888" cy="266700"/>
          </a:xfrm>
          <a:prstGeom prst="line">
            <a:avLst/>
          </a:prstGeom>
          <a:noFill/>
          <a:ln w="101600">
            <a:solidFill>
              <a:srgbClr val="C8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9306" name="Rectangle 10">
            <a:extLst>
              <a:ext uri="{FF2B5EF4-FFF2-40B4-BE49-F238E27FC236}">
                <a16:creationId xmlns:a16="http://schemas.microsoft.com/office/drawing/2014/main" id="{40A42BFF-E21E-44E3-8914-1CEC3451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270000"/>
            <a:ext cx="24558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kumimoji="1" lang="en-US" altLang="ja-JP" sz="2800">
                <a:ea typeface="HGPｺﾞｼｯｸE" panose="020B0900000000000000" pitchFamily="34" charset="-128"/>
              </a:rPr>
              <a:t>Visceral Fat </a:t>
            </a:r>
          </a:p>
          <a:p>
            <a:pPr algn="ctr"/>
            <a:r>
              <a:rPr kumimoji="1" lang="en-US" altLang="ja-JP" sz="2800">
                <a:ea typeface="HGPｺﾞｼｯｸE" panose="020B0900000000000000" pitchFamily="34" charset="-128"/>
              </a:rPr>
              <a:t>Accumulation</a:t>
            </a:r>
          </a:p>
        </p:txBody>
      </p:sp>
      <p:sp>
        <p:nvSpPr>
          <p:cNvPr id="439307" name="Text Box 11">
            <a:extLst>
              <a:ext uri="{FF2B5EF4-FFF2-40B4-BE49-F238E27FC236}">
                <a16:creationId xmlns:a16="http://schemas.microsoft.com/office/drawing/2014/main" id="{A7DA65AA-DED2-4155-8349-F2B5DBE83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914900"/>
            <a:ext cx="1768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2800">
                <a:ea typeface="HGPｺﾞｼｯｸE" panose="020B0900000000000000" pitchFamily="34" charset="-128"/>
              </a:rPr>
              <a:t>Genetic</a:t>
            </a:r>
            <a:br>
              <a:rPr kumimoji="1" lang="en-US" altLang="ja-JP" sz="2800">
                <a:ea typeface="HGPｺﾞｼｯｸE" panose="020B0900000000000000" pitchFamily="34" charset="-128"/>
              </a:rPr>
            </a:br>
            <a:r>
              <a:rPr kumimoji="1" lang="en-US" altLang="ja-JP" sz="2800">
                <a:ea typeface="HGPｺﾞｼｯｸE" panose="020B0900000000000000" pitchFamily="34" charset="-128"/>
              </a:rPr>
              <a:t>Variations</a:t>
            </a:r>
          </a:p>
        </p:txBody>
      </p:sp>
      <p:sp>
        <p:nvSpPr>
          <p:cNvPr id="439309" name="Text Box 13">
            <a:extLst>
              <a:ext uri="{FF2B5EF4-FFF2-40B4-BE49-F238E27FC236}">
                <a16:creationId xmlns:a16="http://schemas.microsoft.com/office/drawing/2014/main" id="{CA99F182-6EE4-4CF4-BCF4-4B03DFD7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175" y="912813"/>
            <a:ext cx="3690938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ja-JP" sz="2800">
                <a:solidFill>
                  <a:schemeClr val="tx2"/>
                </a:solidFill>
                <a:ea typeface="HGPｺﾞｼｯｸE" panose="020B0900000000000000" pitchFamily="34" charset="-128"/>
              </a:rPr>
              <a:t>Type 2 Diabetes</a:t>
            </a:r>
          </a:p>
          <a:p>
            <a:pPr>
              <a:lnSpc>
                <a:spcPct val="200000"/>
              </a:lnSpc>
            </a:pPr>
            <a:r>
              <a:rPr kumimoji="1" lang="en-US" altLang="ja-JP" sz="2800">
                <a:solidFill>
                  <a:schemeClr val="tx2"/>
                </a:solidFill>
                <a:ea typeface="HGPｺﾞｼｯｸE" panose="020B0900000000000000" pitchFamily="34" charset="-128"/>
              </a:rPr>
              <a:t>Hypertension</a:t>
            </a:r>
          </a:p>
          <a:p>
            <a:pPr>
              <a:lnSpc>
                <a:spcPct val="200000"/>
              </a:lnSpc>
            </a:pPr>
            <a:r>
              <a:rPr kumimoji="1" lang="en-US" altLang="ja-JP" sz="2800">
                <a:solidFill>
                  <a:schemeClr val="tx2"/>
                </a:solidFill>
                <a:ea typeface="HGPｺﾞｼｯｸE" panose="020B0900000000000000" pitchFamily="34" charset="-128"/>
              </a:rPr>
              <a:t>Atherosclerosis</a:t>
            </a:r>
          </a:p>
          <a:p>
            <a:pPr>
              <a:lnSpc>
                <a:spcPct val="200000"/>
              </a:lnSpc>
            </a:pPr>
            <a:r>
              <a:rPr kumimoji="1" lang="en-US" altLang="ja-JP" sz="2800">
                <a:solidFill>
                  <a:schemeClr val="tx2"/>
                </a:solidFill>
                <a:ea typeface="HGPｺﾞｼｯｸE" panose="020B0900000000000000" pitchFamily="34" charset="-128"/>
              </a:rPr>
              <a:t>Cardiac Dysfunction</a:t>
            </a:r>
          </a:p>
          <a:p>
            <a:br>
              <a:rPr kumimoji="1" lang="en-US" altLang="ja-JP" sz="2800">
                <a:solidFill>
                  <a:schemeClr val="tx2"/>
                </a:solidFill>
                <a:ea typeface="HGPｺﾞｼｯｸE" panose="020B0900000000000000" pitchFamily="34" charset="-128"/>
              </a:rPr>
            </a:br>
            <a:r>
              <a:rPr kumimoji="1" lang="en-US" altLang="ja-JP" sz="2800">
                <a:solidFill>
                  <a:schemeClr val="tx2"/>
                </a:solidFill>
                <a:ea typeface="HGPｺﾞｼｯｸE" panose="020B0900000000000000" pitchFamily="34" charset="-128"/>
              </a:rPr>
              <a:t>Non-alcoholic steatohepatitis</a:t>
            </a:r>
          </a:p>
          <a:p>
            <a:pPr>
              <a:lnSpc>
                <a:spcPct val="200000"/>
              </a:lnSpc>
            </a:pPr>
            <a:r>
              <a:rPr kumimoji="1" lang="en-US" altLang="ja-JP" sz="2800">
                <a:solidFill>
                  <a:schemeClr val="tx2"/>
                </a:solidFill>
                <a:ea typeface="HGPｺﾞｼｯｸE" panose="020B0900000000000000" pitchFamily="34" charset="-128"/>
              </a:rPr>
              <a:t>Cancers</a:t>
            </a:r>
          </a:p>
        </p:txBody>
      </p:sp>
      <p:sp>
        <p:nvSpPr>
          <p:cNvPr id="439310" name="Rectangle 14">
            <a:extLst>
              <a:ext uri="{FF2B5EF4-FFF2-40B4-BE49-F238E27FC236}">
                <a16:creationId xmlns:a16="http://schemas.microsoft.com/office/drawing/2014/main" id="{6F9A1471-A469-4BED-9BF1-BE8BBF63C7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439311" name="Line 15">
            <a:extLst>
              <a:ext uri="{FF2B5EF4-FFF2-40B4-BE49-F238E27FC236}">
                <a16:creationId xmlns:a16="http://schemas.microsoft.com/office/drawing/2014/main" id="{FC48FE5D-003B-4C05-B9EE-54CB22C44E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162175"/>
            <a:ext cx="0" cy="846138"/>
          </a:xfrm>
          <a:prstGeom prst="line">
            <a:avLst/>
          </a:prstGeom>
          <a:noFill/>
          <a:ln w="101600">
            <a:solidFill>
              <a:srgbClr val="C8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9312" name="Line 16">
            <a:extLst>
              <a:ext uri="{FF2B5EF4-FFF2-40B4-BE49-F238E27FC236}">
                <a16:creationId xmlns:a16="http://schemas.microsoft.com/office/drawing/2014/main" id="{F7587D36-9463-43E5-A6B9-47618D2702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4048125"/>
            <a:ext cx="0" cy="854075"/>
          </a:xfrm>
          <a:prstGeom prst="line">
            <a:avLst/>
          </a:prstGeom>
          <a:noFill/>
          <a:ln w="101600">
            <a:solidFill>
              <a:srgbClr val="C8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2E2FDDFF-FD78-42B7-A38C-BB07A66F1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456707" name="Rectangle 3">
            <a:extLst>
              <a:ext uri="{FF2B5EF4-FFF2-40B4-BE49-F238E27FC236}">
                <a16:creationId xmlns:a16="http://schemas.microsoft.com/office/drawing/2014/main" id="{42A7A3BC-5DE8-4CC2-BF11-2A66C453B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altLang="fr-FR"/>
              <a:t>www.cardiometabolic-risk.org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4DA32B41-2C57-479D-B4CD-3290167D1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A Novel Technique for the Determination of Body Fat by Computed Tomography</a:t>
            </a:r>
          </a:p>
        </p:txBody>
      </p:sp>
      <p:sp>
        <p:nvSpPr>
          <p:cNvPr id="443397" name="Rectangle 5">
            <a:extLst>
              <a:ext uri="{FF2B5EF4-FFF2-40B4-BE49-F238E27FC236}">
                <a16:creationId xmlns:a16="http://schemas.microsoft.com/office/drawing/2014/main" id="{90E0C3BD-B069-43A4-AC6F-E3CB35F48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269038"/>
            <a:ext cx="3076575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fr-CA" altLang="fr-FR" sz="1000"/>
              <a:t>From Tokunaga K et al. Int J Obes 1983; 7: 437-45</a:t>
            </a:r>
          </a:p>
          <a:p>
            <a:r>
              <a:rPr lang="fr-CA" altLang="fr-FR" sz="1000"/>
              <a:t>Reproduced with permission</a:t>
            </a:r>
          </a:p>
        </p:txBody>
      </p:sp>
      <p:pic>
        <p:nvPicPr>
          <p:cNvPr id="443398" name="Picture 6">
            <a:extLst>
              <a:ext uri="{FF2B5EF4-FFF2-40B4-BE49-F238E27FC236}">
                <a16:creationId xmlns:a16="http://schemas.microsoft.com/office/drawing/2014/main" id="{C081526F-A905-4233-B226-3A7E16375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04888"/>
            <a:ext cx="3509963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399" name="Picture 7">
            <a:extLst>
              <a:ext uri="{FF2B5EF4-FFF2-40B4-BE49-F238E27FC236}">
                <a16:creationId xmlns:a16="http://schemas.microsoft.com/office/drawing/2014/main" id="{42F88CE0-64F1-44B7-A491-5AE0D5C1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14738"/>
            <a:ext cx="3509963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0" name="Picture 8">
            <a:extLst>
              <a:ext uri="{FF2B5EF4-FFF2-40B4-BE49-F238E27FC236}">
                <a16:creationId xmlns:a16="http://schemas.microsoft.com/office/drawing/2014/main" id="{5D0E895C-5FDC-4779-AA9E-DDBA6469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3608388"/>
            <a:ext cx="360045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3401" name="Picture 9">
            <a:extLst>
              <a:ext uri="{FF2B5EF4-FFF2-40B4-BE49-F238E27FC236}">
                <a16:creationId xmlns:a16="http://schemas.microsoft.com/office/drawing/2014/main" id="{315139D9-F76B-4662-8414-338BC4E9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1004888"/>
            <a:ext cx="3644900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>
            <a:extLst>
              <a:ext uri="{FF2B5EF4-FFF2-40B4-BE49-F238E27FC236}">
                <a16:creationId xmlns:a16="http://schemas.microsoft.com/office/drawing/2014/main" id="{656AD350-12AD-457A-9839-1332F9ED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2427288"/>
            <a:ext cx="3200400" cy="2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4975" name="Line 15">
            <a:extLst>
              <a:ext uri="{FF2B5EF4-FFF2-40B4-BE49-F238E27FC236}">
                <a16:creationId xmlns:a16="http://schemas.microsoft.com/office/drawing/2014/main" id="{8D7D7E54-0416-4F17-A685-9CE5D39423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01900" y="2259013"/>
            <a:ext cx="1530350" cy="765175"/>
          </a:xfrm>
          <a:prstGeom prst="line">
            <a:avLst/>
          </a:prstGeom>
          <a:noFill/>
          <a:ln w="38100">
            <a:solidFill>
              <a:srgbClr val="C8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24976" name="Line 16">
            <a:extLst>
              <a:ext uri="{FF2B5EF4-FFF2-40B4-BE49-F238E27FC236}">
                <a16:creationId xmlns:a16="http://schemas.microsoft.com/office/drawing/2014/main" id="{D758FC91-16E4-4217-ADA4-92B3B38E5C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4213" y="2117725"/>
            <a:ext cx="6350" cy="609600"/>
          </a:xfrm>
          <a:prstGeom prst="line">
            <a:avLst/>
          </a:prstGeom>
          <a:noFill/>
          <a:ln w="38100">
            <a:solidFill>
              <a:srgbClr val="C8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24977" name="Line 17">
            <a:extLst>
              <a:ext uri="{FF2B5EF4-FFF2-40B4-BE49-F238E27FC236}">
                <a16:creationId xmlns:a16="http://schemas.microsoft.com/office/drawing/2014/main" id="{12654C1F-B333-4862-821C-A24A1111E5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1013" y="2573338"/>
            <a:ext cx="1081087" cy="450850"/>
          </a:xfrm>
          <a:prstGeom prst="line">
            <a:avLst/>
          </a:prstGeom>
          <a:noFill/>
          <a:ln w="38100">
            <a:solidFill>
              <a:srgbClr val="C8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24978" name="Line 18">
            <a:extLst>
              <a:ext uri="{FF2B5EF4-FFF2-40B4-BE49-F238E27FC236}">
                <a16:creationId xmlns:a16="http://schemas.microsoft.com/office/drawing/2014/main" id="{0084A45C-267C-40A0-AE4E-7ABDD0FE04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5863" y="3878263"/>
            <a:ext cx="1350962" cy="527050"/>
          </a:xfrm>
          <a:prstGeom prst="line">
            <a:avLst/>
          </a:prstGeom>
          <a:noFill/>
          <a:ln w="38100">
            <a:solidFill>
              <a:srgbClr val="C8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24979" name="Line 19">
            <a:extLst>
              <a:ext uri="{FF2B5EF4-FFF2-40B4-BE49-F238E27FC236}">
                <a16:creationId xmlns:a16="http://schemas.microsoft.com/office/drawing/2014/main" id="{3CDD3495-E7A4-4019-A61A-BB8BEC810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1513" y="3519488"/>
            <a:ext cx="12700" cy="1422400"/>
          </a:xfrm>
          <a:prstGeom prst="line">
            <a:avLst/>
          </a:prstGeom>
          <a:noFill/>
          <a:ln w="38100">
            <a:solidFill>
              <a:srgbClr val="C8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24980" name="Line 20">
            <a:extLst>
              <a:ext uri="{FF2B5EF4-FFF2-40B4-BE49-F238E27FC236}">
                <a16:creationId xmlns:a16="http://schemas.microsoft.com/office/drawing/2014/main" id="{DBCDBEB3-E2B1-490E-A3C0-56D3B649E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200" y="3976688"/>
            <a:ext cx="1395413" cy="577850"/>
          </a:xfrm>
          <a:prstGeom prst="line">
            <a:avLst/>
          </a:prstGeom>
          <a:noFill/>
          <a:ln w="38100">
            <a:solidFill>
              <a:srgbClr val="C8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24981" name="Rectangle 21">
            <a:extLst>
              <a:ext uri="{FF2B5EF4-FFF2-40B4-BE49-F238E27FC236}">
                <a16:creationId xmlns:a16="http://schemas.microsoft.com/office/drawing/2014/main" id="{AA4DFD7B-B690-40AD-AD44-3BF840BE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Visceral Fat Accumulation is an Important Determinant of Metabolic and Cardiovascular Disease</a:t>
            </a:r>
          </a:p>
        </p:txBody>
      </p:sp>
      <p:grpSp>
        <p:nvGrpSpPr>
          <p:cNvPr id="424982" name="Group 22">
            <a:extLst>
              <a:ext uri="{FF2B5EF4-FFF2-40B4-BE49-F238E27FC236}">
                <a16:creationId xmlns:a16="http://schemas.microsoft.com/office/drawing/2014/main" id="{CFAD9C8B-20C6-4638-B8B5-93D1F7CE7145}"/>
              </a:ext>
            </a:extLst>
          </p:cNvPr>
          <p:cNvGrpSpPr>
            <a:grpSpLocks/>
          </p:cNvGrpSpPr>
          <p:nvPr/>
        </p:nvGrpSpPr>
        <p:grpSpPr bwMode="auto">
          <a:xfrm>
            <a:off x="400050" y="1893888"/>
            <a:ext cx="1844675" cy="581025"/>
            <a:chOff x="1202" y="3158"/>
            <a:chExt cx="862" cy="227"/>
          </a:xfrm>
        </p:grpSpPr>
        <p:sp>
          <p:nvSpPr>
            <p:cNvPr id="424983" name="Rectangle 23">
              <a:extLst>
                <a:ext uri="{FF2B5EF4-FFF2-40B4-BE49-F238E27FC236}">
                  <a16:creationId xmlns:a16="http://schemas.microsoft.com/office/drawing/2014/main" id="{0DE7A274-297A-48B5-90DD-876C5598F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158"/>
              <a:ext cx="817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Insulin </a:t>
              </a:r>
              <a:b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</a:br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Resistance</a:t>
              </a:r>
              <a:endParaRPr lang="fr-CA" altLang="fr-FR" sz="1600" b="1">
                <a:solidFill>
                  <a:srgbClr val="333333"/>
                </a:solidFill>
              </a:endParaRPr>
            </a:p>
          </p:txBody>
        </p:sp>
        <p:sp>
          <p:nvSpPr>
            <p:cNvPr id="424984" name="Rectangle 24">
              <a:extLst>
                <a:ext uri="{FF2B5EF4-FFF2-40B4-BE49-F238E27FC236}">
                  <a16:creationId xmlns:a16="http://schemas.microsoft.com/office/drawing/2014/main" id="{238F3E37-3353-4BF0-A97E-AFBEDBEB1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158"/>
              <a:ext cx="90" cy="22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424988" name="Group 28">
            <a:extLst>
              <a:ext uri="{FF2B5EF4-FFF2-40B4-BE49-F238E27FC236}">
                <a16:creationId xmlns:a16="http://schemas.microsoft.com/office/drawing/2014/main" id="{281F5A07-3558-419D-A501-8200DA55EF9C}"/>
              </a:ext>
            </a:extLst>
          </p:cNvPr>
          <p:cNvGrpSpPr>
            <a:grpSpLocks/>
          </p:cNvGrpSpPr>
          <p:nvPr/>
        </p:nvGrpSpPr>
        <p:grpSpPr bwMode="auto">
          <a:xfrm>
            <a:off x="3586163" y="1196975"/>
            <a:ext cx="2251075" cy="581025"/>
            <a:chOff x="-581" y="1674"/>
            <a:chExt cx="1418" cy="454"/>
          </a:xfrm>
        </p:grpSpPr>
        <p:sp>
          <p:nvSpPr>
            <p:cNvPr id="424986" name="Rectangle 26">
              <a:extLst>
                <a:ext uri="{FF2B5EF4-FFF2-40B4-BE49-F238E27FC236}">
                  <a16:creationId xmlns:a16="http://schemas.microsoft.com/office/drawing/2014/main" id="{E01275B1-22C8-4EBD-95E6-53820FE64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0" y="1674"/>
              <a:ext cx="1357" cy="4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Type 2 Diabetes</a:t>
              </a:r>
            </a:p>
            <a:p>
              <a:pPr algn="ctr"/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Dyslipidemia</a:t>
              </a:r>
            </a:p>
          </p:txBody>
        </p:sp>
        <p:sp>
          <p:nvSpPr>
            <p:cNvPr id="424987" name="Rectangle 27">
              <a:extLst>
                <a:ext uri="{FF2B5EF4-FFF2-40B4-BE49-F238E27FC236}">
                  <a16:creationId xmlns:a16="http://schemas.microsoft.com/office/drawing/2014/main" id="{A91F27DE-02C3-41F5-AA8F-DB610B71C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1" y="1674"/>
              <a:ext cx="121" cy="454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425008" name="Group 48">
            <a:extLst>
              <a:ext uri="{FF2B5EF4-FFF2-40B4-BE49-F238E27FC236}">
                <a16:creationId xmlns:a16="http://schemas.microsoft.com/office/drawing/2014/main" id="{FA408822-E924-4DF6-98D0-595C4BB7DE80}"/>
              </a:ext>
            </a:extLst>
          </p:cNvPr>
          <p:cNvGrpSpPr>
            <a:grpSpLocks/>
          </p:cNvGrpSpPr>
          <p:nvPr/>
        </p:nvGrpSpPr>
        <p:grpSpPr bwMode="auto">
          <a:xfrm>
            <a:off x="6684963" y="2163763"/>
            <a:ext cx="1997075" cy="581025"/>
            <a:chOff x="4115" y="1203"/>
            <a:chExt cx="1258" cy="366"/>
          </a:xfrm>
        </p:grpSpPr>
        <p:sp>
          <p:nvSpPr>
            <p:cNvPr id="424990" name="Rectangle 30">
              <a:extLst>
                <a:ext uri="{FF2B5EF4-FFF2-40B4-BE49-F238E27FC236}">
                  <a16:creationId xmlns:a16="http://schemas.microsoft.com/office/drawing/2014/main" id="{0AC374C4-8D77-4EF9-9B93-D37651F9A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203"/>
              <a:ext cx="1197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Left Ventricular</a:t>
              </a:r>
            </a:p>
            <a:p>
              <a:pPr algn="ctr"/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Dysfunction</a:t>
              </a:r>
            </a:p>
          </p:txBody>
        </p:sp>
        <p:sp>
          <p:nvSpPr>
            <p:cNvPr id="424991" name="Rectangle 31">
              <a:extLst>
                <a:ext uri="{FF2B5EF4-FFF2-40B4-BE49-F238E27FC236}">
                  <a16:creationId xmlns:a16="http://schemas.microsoft.com/office/drawing/2014/main" id="{28E85EB2-4ABD-4563-B994-73417C3C1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1203"/>
              <a:ext cx="121" cy="366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24969" name="Rectangle 9">
            <a:extLst>
              <a:ext uri="{FF2B5EF4-FFF2-40B4-BE49-F238E27FC236}">
                <a16:creationId xmlns:a16="http://schemas.microsoft.com/office/drawing/2014/main" id="{635E15F0-24CB-4EC1-9D1C-56362F63D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2498725"/>
            <a:ext cx="23542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ja-JP" sz="1200" i="1">
                <a:ea typeface="ＭＳ 明朝" panose="02020609040205080304" pitchFamily="49" charset="-128"/>
              </a:rPr>
              <a:t>Yamashita S et al. </a:t>
            </a:r>
            <a:br>
              <a:rPr kumimoji="1" lang="en-US" altLang="ja-JP" sz="1200" i="1">
                <a:ea typeface="ＭＳ 明朝" panose="02020609040205080304" pitchFamily="49" charset="-128"/>
              </a:rPr>
            </a:br>
            <a:r>
              <a:rPr kumimoji="1" lang="en-US" altLang="ja-JP" sz="1200" i="1">
                <a:ea typeface="ＭＳ 明朝" panose="02020609040205080304" pitchFamily="49" charset="-128"/>
              </a:rPr>
              <a:t>Diabetes Care 1996; 19: 287-91</a:t>
            </a:r>
          </a:p>
        </p:txBody>
      </p:sp>
      <p:sp>
        <p:nvSpPr>
          <p:cNvPr id="424992" name="Rectangle 32">
            <a:extLst>
              <a:ext uri="{FF2B5EF4-FFF2-40B4-BE49-F238E27FC236}">
                <a16:creationId xmlns:a16="http://schemas.microsoft.com/office/drawing/2014/main" id="{8B4C0F78-E414-4BD8-A2BE-1CC91666B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913" y="1776413"/>
            <a:ext cx="24892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ja-JP" sz="1200" i="1">
                <a:ea typeface="ＭＳ 明朝" panose="02020609040205080304" pitchFamily="49" charset="-128"/>
              </a:rPr>
              <a:t>Fujioka S et al. </a:t>
            </a:r>
          </a:p>
          <a:p>
            <a:r>
              <a:rPr kumimoji="1" lang="en-US" altLang="ja-JP" sz="1200" i="1">
                <a:ea typeface="ＭＳ 明朝" panose="02020609040205080304" pitchFamily="49" charset="-128"/>
              </a:rPr>
              <a:t>Metabolism 1987; 36: 54-9</a:t>
            </a:r>
          </a:p>
        </p:txBody>
      </p:sp>
      <p:sp>
        <p:nvSpPr>
          <p:cNvPr id="424993" name="Rectangle 33">
            <a:extLst>
              <a:ext uri="{FF2B5EF4-FFF2-40B4-BE49-F238E27FC236}">
                <a16:creationId xmlns:a16="http://schemas.microsoft.com/office/drawing/2014/main" id="{2F3B1AA7-833F-4878-889C-60A5C87BF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2781300"/>
            <a:ext cx="2413000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ja-JP" sz="1200" i="1">
                <a:ea typeface="ＭＳ 明朝" panose="02020609040205080304" pitchFamily="49" charset="-128"/>
              </a:rPr>
              <a:t>Nakajima T et al. </a:t>
            </a:r>
          </a:p>
          <a:p>
            <a:r>
              <a:rPr kumimoji="1" lang="en-US" altLang="ja-JP" sz="1200" i="1">
                <a:ea typeface="ＭＳ 明朝" panose="02020609040205080304" pitchFamily="49" charset="-128"/>
              </a:rPr>
              <a:t>Am J Cardiol 1989; 64: 369-73</a:t>
            </a:r>
          </a:p>
        </p:txBody>
      </p:sp>
      <p:sp>
        <p:nvSpPr>
          <p:cNvPr id="424994" name="Rectangle 34">
            <a:extLst>
              <a:ext uri="{FF2B5EF4-FFF2-40B4-BE49-F238E27FC236}">
                <a16:creationId xmlns:a16="http://schemas.microsoft.com/office/drawing/2014/main" id="{DB374216-A766-4439-8F13-A692B6CB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4865688"/>
            <a:ext cx="2530475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ja-JP" sz="1200" i="1">
                <a:ea typeface="ＭＳ 明朝" panose="02020609040205080304" pitchFamily="49" charset="-128"/>
              </a:rPr>
              <a:t>Kanai H et al. </a:t>
            </a:r>
          </a:p>
          <a:p>
            <a:r>
              <a:rPr kumimoji="1" lang="en-US" altLang="ja-JP" sz="1200" i="1">
                <a:ea typeface="ＭＳ 明朝" panose="02020609040205080304" pitchFamily="49" charset="-128"/>
              </a:rPr>
              <a:t>Hypertension 1990; 16: 484-90</a:t>
            </a:r>
          </a:p>
          <a:p>
            <a:r>
              <a:rPr kumimoji="1" lang="da-DK" altLang="ja-JP" sz="1200" i="1">
                <a:ea typeface="ＭＳ 明朝" panose="02020609040205080304" pitchFamily="49" charset="-128"/>
              </a:rPr>
              <a:t>Kanai H et al. </a:t>
            </a:r>
          </a:p>
          <a:p>
            <a:r>
              <a:rPr kumimoji="1" lang="da-DK" altLang="ja-JP" sz="1200" i="1">
                <a:ea typeface="ＭＳ 明朝" panose="02020609040205080304" pitchFamily="49" charset="-128"/>
              </a:rPr>
              <a:t>Hypertension 1996; 27: 125-9</a:t>
            </a:r>
            <a:endParaRPr kumimoji="1" lang="en-US" altLang="ja-JP" sz="1200" i="1">
              <a:ea typeface="ＭＳ 明朝" panose="02020609040205080304" pitchFamily="49" charset="-128"/>
            </a:endParaRPr>
          </a:p>
        </p:txBody>
      </p:sp>
      <p:grpSp>
        <p:nvGrpSpPr>
          <p:cNvPr id="424995" name="Group 35">
            <a:extLst>
              <a:ext uri="{FF2B5EF4-FFF2-40B4-BE49-F238E27FC236}">
                <a16:creationId xmlns:a16="http://schemas.microsoft.com/office/drawing/2014/main" id="{F849D1E1-0F43-48DA-B87F-B17A549119EB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4244975"/>
            <a:ext cx="1844675" cy="581025"/>
            <a:chOff x="1202" y="3158"/>
            <a:chExt cx="862" cy="227"/>
          </a:xfrm>
        </p:grpSpPr>
        <p:sp>
          <p:nvSpPr>
            <p:cNvPr id="424996" name="Rectangle 36">
              <a:extLst>
                <a:ext uri="{FF2B5EF4-FFF2-40B4-BE49-F238E27FC236}">
                  <a16:creationId xmlns:a16="http://schemas.microsoft.com/office/drawing/2014/main" id="{F0121E0D-55EE-45DB-92DA-28A2326C8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158"/>
              <a:ext cx="817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Hypertension</a:t>
              </a:r>
              <a:endParaRPr lang="fr-CA" altLang="fr-FR" sz="1600" b="1">
                <a:solidFill>
                  <a:srgbClr val="333333"/>
                </a:solidFill>
              </a:endParaRPr>
            </a:p>
          </p:txBody>
        </p:sp>
        <p:sp>
          <p:nvSpPr>
            <p:cNvPr id="424997" name="Rectangle 37">
              <a:extLst>
                <a:ext uri="{FF2B5EF4-FFF2-40B4-BE49-F238E27FC236}">
                  <a16:creationId xmlns:a16="http://schemas.microsoft.com/office/drawing/2014/main" id="{43386EF0-35CD-44D6-AE3E-0EAFF830A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158"/>
              <a:ext cx="90" cy="22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grpSp>
        <p:nvGrpSpPr>
          <p:cNvPr id="425009" name="Group 49">
            <a:extLst>
              <a:ext uri="{FF2B5EF4-FFF2-40B4-BE49-F238E27FC236}">
                <a16:creationId xmlns:a16="http://schemas.microsoft.com/office/drawing/2014/main" id="{5FEEECD9-DCD4-42A0-9A9F-37CB98A7B991}"/>
              </a:ext>
            </a:extLst>
          </p:cNvPr>
          <p:cNvGrpSpPr>
            <a:grpSpLocks/>
          </p:cNvGrpSpPr>
          <p:nvPr/>
        </p:nvGrpSpPr>
        <p:grpSpPr bwMode="auto">
          <a:xfrm>
            <a:off x="3578225" y="5072063"/>
            <a:ext cx="2162175" cy="581025"/>
            <a:chOff x="2254" y="3195"/>
            <a:chExt cx="1362" cy="366"/>
          </a:xfrm>
        </p:grpSpPr>
        <p:sp>
          <p:nvSpPr>
            <p:cNvPr id="424999" name="Rectangle 39">
              <a:extLst>
                <a:ext uri="{FF2B5EF4-FFF2-40B4-BE49-F238E27FC236}">
                  <a16:creationId xmlns:a16="http://schemas.microsoft.com/office/drawing/2014/main" id="{13C2701C-2719-4F97-8D2B-0E88066EB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5" y="3195"/>
              <a:ext cx="1301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Coronary Artery Disease</a:t>
              </a:r>
            </a:p>
          </p:txBody>
        </p:sp>
        <p:sp>
          <p:nvSpPr>
            <p:cNvPr id="425000" name="Rectangle 40">
              <a:extLst>
                <a:ext uri="{FF2B5EF4-FFF2-40B4-BE49-F238E27FC236}">
                  <a16:creationId xmlns:a16="http://schemas.microsoft.com/office/drawing/2014/main" id="{6CE3FE7A-29EA-4DB7-BF79-5161E1937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" y="3195"/>
              <a:ext cx="121" cy="366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grpSp>
        <p:nvGrpSpPr>
          <p:cNvPr id="425010" name="Group 50">
            <a:extLst>
              <a:ext uri="{FF2B5EF4-FFF2-40B4-BE49-F238E27FC236}">
                <a16:creationId xmlns:a16="http://schemas.microsoft.com/office/drawing/2014/main" id="{17FF0630-BFEA-4082-82DE-DD9C9F4F7831}"/>
              </a:ext>
            </a:extLst>
          </p:cNvPr>
          <p:cNvGrpSpPr>
            <a:grpSpLocks/>
          </p:cNvGrpSpPr>
          <p:nvPr/>
        </p:nvGrpSpPr>
        <p:grpSpPr bwMode="auto">
          <a:xfrm>
            <a:off x="6678613" y="4235450"/>
            <a:ext cx="2022475" cy="581025"/>
            <a:chOff x="4207" y="2668"/>
            <a:chExt cx="1274" cy="366"/>
          </a:xfrm>
        </p:grpSpPr>
        <p:sp>
          <p:nvSpPr>
            <p:cNvPr id="425002" name="Rectangle 42">
              <a:extLst>
                <a:ext uri="{FF2B5EF4-FFF2-40B4-BE49-F238E27FC236}">
                  <a16:creationId xmlns:a16="http://schemas.microsoft.com/office/drawing/2014/main" id="{10B10B7E-34A3-4320-9E18-F812FEDAA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8" y="2668"/>
              <a:ext cx="1213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CA" altLang="fr-FR" sz="1600" b="1">
                  <a:solidFill>
                    <a:srgbClr val="333333"/>
                  </a:solidFill>
                  <a:sym typeface="Symbol" panose="05050102010706020507" pitchFamily="18" charset="2"/>
                </a:rPr>
                <a:t>Sleep Apnea Syndrome</a:t>
              </a:r>
            </a:p>
          </p:txBody>
        </p:sp>
        <p:sp>
          <p:nvSpPr>
            <p:cNvPr id="425003" name="Rectangle 43">
              <a:extLst>
                <a:ext uri="{FF2B5EF4-FFF2-40B4-BE49-F238E27FC236}">
                  <a16:creationId xmlns:a16="http://schemas.microsoft.com/office/drawing/2014/main" id="{E4FB5B26-7B3C-47D2-B3E5-6C01C4F75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668"/>
              <a:ext cx="121" cy="366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425004" name="Rectangle 44">
            <a:extLst>
              <a:ext uri="{FF2B5EF4-FFF2-40B4-BE49-F238E27FC236}">
                <a16:creationId xmlns:a16="http://schemas.microsoft.com/office/drawing/2014/main" id="{3263EAAD-2FDA-448D-81ED-6B3746A65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2975" y="5654675"/>
            <a:ext cx="2717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ja-JP" sz="1200" i="1">
                <a:ea typeface="ＭＳ 明朝" panose="02020609040205080304" pitchFamily="49" charset="-128"/>
              </a:rPr>
              <a:t>Nakamura T et al. Int J Obes Relat Metab Disord 1997; 21: 580-6</a:t>
            </a:r>
          </a:p>
          <a:p>
            <a:r>
              <a:rPr kumimoji="1" lang="en-US" altLang="ja-JP" sz="1200" i="1">
                <a:ea typeface="ＭＳ 明朝" panose="02020609040205080304" pitchFamily="49" charset="-128"/>
              </a:rPr>
              <a:t>Nakamura T et al. Atherosclerosis 1994; 107: 239-46</a:t>
            </a:r>
          </a:p>
        </p:txBody>
      </p:sp>
      <p:sp>
        <p:nvSpPr>
          <p:cNvPr id="425005" name="Rectangle 45">
            <a:extLst>
              <a:ext uri="{FF2B5EF4-FFF2-40B4-BE49-F238E27FC236}">
                <a16:creationId xmlns:a16="http://schemas.microsoft.com/office/drawing/2014/main" id="{B2D47616-408D-423F-B99A-FC859182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4837113"/>
            <a:ext cx="2365375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en-US" altLang="ja-JP" sz="1200" i="1">
                <a:ea typeface="ＭＳ 明朝" panose="02020609040205080304" pitchFamily="49" charset="-128"/>
              </a:rPr>
              <a:t>Shinohara E et al. </a:t>
            </a:r>
          </a:p>
          <a:p>
            <a:r>
              <a:rPr kumimoji="1" lang="en-US" altLang="ja-JP" sz="1200" i="1">
                <a:ea typeface="ＭＳ 明朝" panose="02020609040205080304" pitchFamily="49" charset="-128"/>
              </a:rPr>
              <a:t>J Intern Med 1997; 241: 11-8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010" name="Group 2">
            <a:extLst>
              <a:ext uri="{FF2B5EF4-FFF2-40B4-BE49-F238E27FC236}">
                <a16:creationId xmlns:a16="http://schemas.microsoft.com/office/drawing/2014/main" id="{0ECDA844-379A-471B-AF7A-F15C7BD6A2D5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954088"/>
            <a:ext cx="2892425" cy="1419225"/>
            <a:chOff x="1918" y="2102"/>
            <a:chExt cx="3046" cy="1785"/>
          </a:xfrm>
        </p:grpSpPr>
        <p:pic>
          <p:nvPicPr>
            <p:cNvPr id="427011" name="Picture 3">
              <a:extLst>
                <a:ext uri="{FF2B5EF4-FFF2-40B4-BE49-F238E27FC236}">
                  <a16:creationId xmlns:a16="http://schemas.microsoft.com/office/drawing/2014/main" id="{3F5AB546-0FE8-46AB-ACA8-E63FF504C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" y="2102"/>
              <a:ext cx="1190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7012" name="Picture 4">
              <a:extLst>
                <a:ext uri="{FF2B5EF4-FFF2-40B4-BE49-F238E27FC236}">
                  <a16:creationId xmlns:a16="http://schemas.microsoft.com/office/drawing/2014/main" id="{465C254E-FAAD-4DFF-B900-3251482A3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" y="2106"/>
              <a:ext cx="1860" cy="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7013" name="Text Box 5">
            <a:extLst>
              <a:ext uri="{FF2B5EF4-FFF2-40B4-BE49-F238E27FC236}">
                <a16:creationId xmlns:a16="http://schemas.microsoft.com/office/drawing/2014/main" id="{3E98B093-F465-4B29-8AA9-DEB4AF900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1047750"/>
            <a:ext cx="1227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ctr"/>
            <a:r>
              <a:rPr kumimoji="1" lang="en-US" altLang="ja-JP" sz="2000" b="1">
                <a:solidFill>
                  <a:srgbClr val="C80000"/>
                </a:solidFill>
                <a:latin typeface="Helvetica" panose="020B0604020202020204" pitchFamily="34" charset="0"/>
                <a:ea typeface="Osaka" charset="-128"/>
              </a:rPr>
              <a:t>Visceral </a:t>
            </a:r>
          </a:p>
          <a:p>
            <a:pPr algn="ctr" fontAlgn="ctr"/>
            <a:r>
              <a:rPr kumimoji="1" lang="en-US" altLang="ja-JP" sz="2000" b="1">
                <a:solidFill>
                  <a:srgbClr val="C80000"/>
                </a:solidFill>
                <a:latin typeface="Helvetica" panose="020B0604020202020204" pitchFamily="34" charset="0"/>
                <a:ea typeface="Osaka" charset="-128"/>
              </a:rPr>
              <a:t>Fat</a:t>
            </a:r>
          </a:p>
        </p:txBody>
      </p:sp>
      <p:sp>
        <p:nvSpPr>
          <p:cNvPr id="427014" name="Text Box 6">
            <a:extLst>
              <a:ext uri="{FF2B5EF4-FFF2-40B4-BE49-F238E27FC236}">
                <a16:creationId xmlns:a16="http://schemas.microsoft.com/office/drawing/2014/main" id="{E8ABE802-E250-4865-B79E-BE139A6CF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5448300"/>
            <a:ext cx="3090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ctr"/>
            <a:r>
              <a:rPr kumimoji="1" lang="en-US" altLang="ja-JP" sz="2000" b="1">
                <a:solidFill>
                  <a:srgbClr val="C80000"/>
                </a:solidFill>
                <a:latin typeface="Helvetica" panose="020B0604020202020204" pitchFamily="34" charset="0"/>
                <a:ea typeface="Osaka" charset="-128"/>
              </a:rPr>
              <a:t>Subcutaneous </a:t>
            </a:r>
            <a:br>
              <a:rPr kumimoji="1" lang="en-US" altLang="ja-JP" sz="2000" b="1">
                <a:solidFill>
                  <a:srgbClr val="C80000"/>
                </a:solidFill>
                <a:latin typeface="Helvetica" panose="020B0604020202020204" pitchFamily="34" charset="0"/>
                <a:ea typeface="Osaka" charset="-128"/>
              </a:rPr>
            </a:br>
            <a:r>
              <a:rPr kumimoji="1" lang="en-US" altLang="ja-JP" sz="2000" b="1">
                <a:solidFill>
                  <a:srgbClr val="C80000"/>
                </a:solidFill>
                <a:latin typeface="Helvetica" panose="020B0604020202020204" pitchFamily="34" charset="0"/>
                <a:ea typeface="Osaka" charset="-128"/>
              </a:rPr>
              <a:t>Fat</a:t>
            </a:r>
          </a:p>
        </p:txBody>
      </p:sp>
      <p:sp>
        <p:nvSpPr>
          <p:cNvPr id="427016" name="Rectangle 8">
            <a:extLst>
              <a:ext uri="{FF2B5EF4-FFF2-40B4-BE49-F238E27FC236}">
                <a16:creationId xmlns:a16="http://schemas.microsoft.com/office/drawing/2014/main" id="{E001086D-4C1D-492B-823A-BBC011CA9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4238625"/>
            <a:ext cx="379412" cy="277813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17" name="Rectangle 9">
            <a:extLst>
              <a:ext uri="{FF2B5EF4-FFF2-40B4-BE49-F238E27FC236}">
                <a16:creationId xmlns:a16="http://schemas.microsoft.com/office/drawing/2014/main" id="{8D0FB618-1EAF-48EA-A9E5-425F1FA66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238625"/>
            <a:ext cx="376237" cy="1714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18" name="Rectangle 10">
            <a:extLst>
              <a:ext uri="{FF2B5EF4-FFF2-40B4-BE49-F238E27FC236}">
                <a16:creationId xmlns:a16="http://schemas.microsoft.com/office/drawing/2014/main" id="{A2C0A660-8D7C-46B5-B895-BA7B5DA8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4244975"/>
            <a:ext cx="381000" cy="188912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19" name="Rectangle 11">
            <a:extLst>
              <a:ext uri="{FF2B5EF4-FFF2-40B4-BE49-F238E27FC236}">
                <a16:creationId xmlns:a16="http://schemas.microsoft.com/office/drawing/2014/main" id="{93A190E3-2C2B-4BAD-925F-6D0E8A945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4238625"/>
            <a:ext cx="377825" cy="461963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0" name="Rectangle 12">
            <a:extLst>
              <a:ext uri="{FF2B5EF4-FFF2-40B4-BE49-F238E27FC236}">
                <a16:creationId xmlns:a16="http://schemas.microsoft.com/office/drawing/2014/main" id="{C7CCC4B0-8658-4D29-881F-EF57BED1A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4244975"/>
            <a:ext cx="377825" cy="56832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1" name="Rectangle 13">
            <a:extLst>
              <a:ext uri="{FF2B5EF4-FFF2-40B4-BE49-F238E27FC236}">
                <a16:creationId xmlns:a16="http://schemas.microsoft.com/office/drawing/2014/main" id="{7ADCE4B5-746A-467D-8B80-4D70B3691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4244975"/>
            <a:ext cx="379412" cy="56832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2" name="Rectangle 14">
            <a:extLst>
              <a:ext uri="{FF2B5EF4-FFF2-40B4-BE49-F238E27FC236}">
                <a16:creationId xmlns:a16="http://schemas.microsoft.com/office/drawing/2014/main" id="{72C47A44-839A-4F88-A6E8-9038F47C0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4238625"/>
            <a:ext cx="381000" cy="5143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3" name="Rectangle 15">
            <a:extLst>
              <a:ext uri="{FF2B5EF4-FFF2-40B4-BE49-F238E27FC236}">
                <a16:creationId xmlns:a16="http://schemas.microsoft.com/office/drawing/2014/main" id="{93C4FA43-65ED-40D5-83C7-35D96D2F5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4050" y="4238625"/>
            <a:ext cx="379413" cy="1174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4" name="Rectangle 16">
            <a:extLst>
              <a:ext uri="{FF2B5EF4-FFF2-40B4-BE49-F238E27FC236}">
                <a16:creationId xmlns:a16="http://schemas.microsoft.com/office/drawing/2014/main" id="{35B289F4-C14A-4569-9956-BD5F50BE5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244975"/>
            <a:ext cx="379412" cy="1147763"/>
          </a:xfrm>
          <a:prstGeom prst="rect">
            <a:avLst/>
          </a:prstGeom>
          <a:solidFill>
            <a:srgbClr val="FFF814"/>
          </a:solidFill>
          <a:ln w="38100">
            <a:solidFill>
              <a:srgbClr val="FFF814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27025" name="Line 17">
            <a:extLst>
              <a:ext uri="{FF2B5EF4-FFF2-40B4-BE49-F238E27FC236}">
                <a16:creationId xmlns:a16="http://schemas.microsoft.com/office/drawing/2014/main" id="{815B2126-EFFE-43FF-B23B-8ECC143AB4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9688" y="4203700"/>
            <a:ext cx="3175" cy="1995488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6" name="Line 18">
            <a:extLst>
              <a:ext uri="{FF2B5EF4-FFF2-40B4-BE49-F238E27FC236}">
                <a16:creationId xmlns:a16="http://schemas.microsoft.com/office/drawing/2014/main" id="{42CAE6DB-D9AB-4B1D-81D9-4D2F7BAFC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4824413"/>
            <a:ext cx="103188" cy="1587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7" name="Line 19">
            <a:extLst>
              <a:ext uri="{FF2B5EF4-FFF2-40B4-BE49-F238E27FC236}">
                <a16:creationId xmlns:a16="http://schemas.microsoft.com/office/drawing/2014/main" id="{3110EF95-190A-45F2-9E38-F10F582B0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5378450"/>
            <a:ext cx="103188" cy="1588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8" name="Line 20">
            <a:extLst>
              <a:ext uri="{FF2B5EF4-FFF2-40B4-BE49-F238E27FC236}">
                <a16:creationId xmlns:a16="http://schemas.microsoft.com/office/drawing/2014/main" id="{9A0D7ADC-6A66-4BA5-9BF9-719AF94C3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5946775"/>
            <a:ext cx="103188" cy="1588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29" name="Rectangle 21">
            <a:extLst>
              <a:ext uri="{FF2B5EF4-FFF2-40B4-BE49-F238E27FC236}">
                <a16:creationId xmlns:a16="http://schemas.microsoft.com/office/drawing/2014/main" id="{9FD22024-3017-40E2-9F46-D5BF7EEB6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575" y="2881313"/>
            <a:ext cx="379413" cy="106362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0" name="Rectangle 22">
            <a:extLst>
              <a:ext uri="{FF2B5EF4-FFF2-40B4-BE49-F238E27FC236}">
                <a16:creationId xmlns:a16="http://schemas.microsoft.com/office/drawing/2014/main" id="{954C9FCC-94E5-45BA-969C-48A6AAC8B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2827338"/>
            <a:ext cx="376237" cy="160337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1" name="Rectangle 23">
            <a:extLst>
              <a:ext uri="{FF2B5EF4-FFF2-40B4-BE49-F238E27FC236}">
                <a16:creationId xmlns:a16="http://schemas.microsoft.com/office/drawing/2014/main" id="{58FD111D-9DD0-478B-B71D-302BCB833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2101850"/>
            <a:ext cx="379412" cy="88582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2" name="Rectangle 24">
            <a:extLst>
              <a:ext uri="{FF2B5EF4-FFF2-40B4-BE49-F238E27FC236}">
                <a16:creationId xmlns:a16="http://schemas.microsoft.com/office/drawing/2014/main" id="{F9B7DFFC-2794-4A1F-8F02-90AA53305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2513013"/>
            <a:ext cx="376237" cy="474662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3" name="Rectangle 25">
            <a:extLst>
              <a:ext uri="{FF2B5EF4-FFF2-40B4-BE49-F238E27FC236}">
                <a16:creationId xmlns:a16="http://schemas.microsoft.com/office/drawing/2014/main" id="{49C35C6E-830B-4565-B7D0-97E028AE5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497138"/>
            <a:ext cx="381000" cy="490537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4" name="Rectangle 26">
            <a:extLst>
              <a:ext uri="{FF2B5EF4-FFF2-40B4-BE49-F238E27FC236}">
                <a16:creationId xmlns:a16="http://schemas.microsoft.com/office/drawing/2014/main" id="{FE3A862D-34DA-4FAD-B731-92D1077C1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2047875"/>
            <a:ext cx="381000" cy="93980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5" name="Rectangle 27">
            <a:extLst>
              <a:ext uri="{FF2B5EF4-FFF2-40B4-BE49-F238E27FC236}">
                <a16:creationId xmlns:a16="http://schemas.microsoft.com/office/drawing/2014/main" id="{30DD8FB0-4A03-49EA-9A5C-1B52B6595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0" y="2473325"/>
            <a:ext cx="379413" cy="5143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6" name="Rectangle 28">
            <a:extLst>
              <a:ext uri="{FF2B5EF4-FFF2-40B4-BE49-F238E27FC236}">
                <a16:creationId xmlns:a16="http://schemas.microsoft.com/office/drawing/2014/main" id="{368A5E32-8DF9-4EAB-8D5E-576655093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2463" y="2484438"/>
            <a:ext cx="381000" cy="503237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3AF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7" name="Rectangle 29">
            <a:extLst>
              <a:ext uri="{FF2B5EF4-FFF2-40B4-BE49-F238E27FC236}">
                <a16:creationId xmlns:a16="http://schemas.microsoft.com/office/drawing/2014/main" id="{A6393088-EAAA-4C8F-B0C6-803B67E0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1296988"/>
            <a:ext cx="381000" cy="1690687"/>
          </a:xfrm>
          <a:prstGeom prst="rect">
            <a:avLst/>
          </a:prstGeom>
          <a:solidFill>
            <a:srgbClr val="FFF814"/>
          </a:solidFill>
          <a:ln w="38100">
            <a:solidFill>
              <a:srgbClr val="FFF814"/>
            </a:solidFill>
            <a:miter lim="800000"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27038" name="Line 30">
            <a:extLst>
              <a:ext uri="{FF2B5EF4-FFF2-40B4-BE49-F238E27FC236}">
                <a16:creationId xmlns:a16="http://schemas.microsoft.com/office/drawing/2014/main" id="{E009F40C-E3B0-40FB-AC7E-F94D0D6B6D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9688" y="1162050"/>
            <a:ext cx="1587" cy="1835150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39" name="Line 31">
            <a:extLst>
              <a:ext uri="{FF2B5EF4-FFF2-40B4-BE49-F238E27FC236}">
                <a16:creationId xmlns:a16="http://schemas.microsoft.com/office/drawing/2014/main" id="{98DEA420-B7A7-443A-975A-5CC1B51FB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2417763"/>
            <a:ext cx="120650" cy="1587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40" name="Line 32">
            <a:extLst>
              <a:ext uri="{FF2B5EF4-FFF2-40B4-BE49-F238E27FC236}">
                <a16:creationId xmlns:a16="http://schemas.microsoft.com/office/drawing/2014/main" id="{4E30FC08-1955-494D-B388-FBC5897DA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1863725"/>
            <a:ext cx="120650" cy="1588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41" name="Line 33">
            <a:extLst>
              <a:ext uri="{FF2B5EF4-FFF2-40B4-BE49-F238E27FC236}">
                <a16:creationId xmlns:a16="http://schemas.microsoft.com/office/drawing/2014/main" id="{48A2F34D-A8EF-49F6-B390-9F429D1F3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1308100"/>
            <a:ext cx="103188" cy="1588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42" name="Rectangle 34">
            <a:extLst>
              <a:ext uri="{FF2B5EF4-FFF2-40B4-BE49-F238E27FC236}">
                <a16:creationId xmlns:a16="http://schemas.microsoft.com/office/drawing/2014/main" id="{FC272550-E742-4AA6-BD58-3BB6D886754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98575" y="3322638"/>
            <a:ext cx="1139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Ribosomal </a:t>
            </a:r>
          </a:p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proteins</a:t>
            </a:r>
          </a:p>
        </p:txBody>
      </p:sp>
      <p:sp>
        <p:nvSpPr>
          <p:cNvPr id="427043" name="Rectangle 35">
            <a:extLst>
              <a:ext uri="{FF2B5EF4-FFF2-40B4-BE49-F238E27FC236}">
                <a16:creationId xmlns:a16="http://schemas.microsoft.com/office/drawing/2014/main" id="{14E2EFBB-DADA-4BCD-8F14-025DCC8A7F7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179638" y="3360737"/>
            <a:ext cx="1238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ja-JP" b="1">
                <a:solidFill>
                  <a:srgbClr val="FFFF66"/>
                </a:solidFill>
                <a:latin typeface="Helvetica" panose="020B0604020202020204" pitchFamily="34" charset="0"/>
                <a:ea typeface="Osaka" charset="-128"/>
              </a:rPr>
              <a:t>Secretory</a:t>
            </a:r>
          </a:p>
          <a:p>
            <a:pPr algn="ctr">
              <a:lnSpc>
                <a:spcPct val="80000"/>
              </a:lnSpc>
            </a:pPr>
            <a:r>
              <a:rPr kumimoji="1" lang="en-US" altLang="ja-JP" b="1">
                <a:solidFill>
                  <a:srgbClr val="FFFF66"/>
                </a:solidFill>
                <a:latin typeface="Helvetica" panose="020B0604020202020204" pitchFamily="34" charset="0"/>
                <a:ea typeface="Osaka" charset="-128"/>
              </a:rPr>
              <a:t>proteins</a:t>
            </a:r>
          </a:p>
        </p:txBody>
      </p:sp>
      <p:sp>
        <p:nvSpPr>
          <p:cNvPr id="427044" name="Rectangle 36">
            <a:extLst>
              <a:ext uri="{FF2B5EF4-FFF2-40B4-BE49-F238E27FC236}">
                <a16:creationId xmlns:a16="http://schemas.microsoft.com/office/drawing/2014/main" id="{4D2C2DD9-60B1-4214-B2B9-BB21E709FF4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918619" y="3363119"/>
            <a:ext cx="1287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Cytoplasmic </a:t>
            </a:r>
          </a:p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proteins</a:t>
            </a:r>
          </a:p>
        </p:txBody>
      </p:sp>
      <p:sp>
        <p:nvSpPr>
          <p:cNvPr id="427045" name="Rectangle 37">
            <a:extLst>
              <a:ext uri="{FF2B5EF4-FFF2-40B4-BE49-F238E27FC236}">
                <a16:creationId xmlns:a16="http://schemas.microsoft.com/office/drawing/2014/main" id="{AE86B3EE-2010-44A0-950B-00A0C57E87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912394" y="3307556"/>
            <a:ext cx="884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Nuclear </a:t>
            </a:r>
          </a:p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proteins</a:t>
            </a:r>
          </a:p>
        </p:txBody>
      </p:sp>
      <p:sp>
        <p:nvSpPr>
          <p:cNvPr id="427046" name="Rectangle 38">
            <a:extLst>
              <a:ext uri="{FF2B5EF4-FFF2-40B4-BE49-F238E27FC236}">
                <a16:creationId xmlns:a16="http://schemas.microsoft.com/office/drawing/2014/main" id="{FDB9B020-85CA-4966-8A58-F3BEFAC92C5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69731" y="3366294"/>
            <a:ext cx="1071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Membrane</a:t>
            </a:r>
          </a:p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proteins</a:t>
            </a:r>
          </a:p>
        </p:txBody>
      </p:sp>
      <p:sp>
        <p:nvSpPr>
          <p:cNvPr id="427047" name="Rectangle 39">
            <a:extLst>
              <a:ext uri="{FF2B5EF4-FFF2-40B4-BE49-F238E27FC236}">
                <a16:creationId xmlns:a16="http://schemas.microsoft.com/office/drawing/2014/main" id="{E244E933-8E09-4FCA-A286-C30D14B227E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89650" y="3363913"/>
            <a:ext cx="14255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Cytoskeleton</a:t>
            </a:r>
          </a:p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proteins</a:t>
            </a:r>
          </a:p>
        </p:txBody>
      </p:sp>
      <p:sp>
        <p:nvSpPr>
          <p:cNvPr id="427048" name="Rectangle 40">
            <a:extLst>
              <a:ext uri="{FF2B5EF4-FFF2-40B4-BE49-F238E27FC236}">
                <a16:creationId xmlns:a16="http://schemas.microsoft.com/office/drawing/2014/main" id="{2A226833-1BF3-4A2D-84F8-85FD2EA65F0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015956" y="3369469"/>
            <a:ext cx="1255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Signal</a:t>
            </a:r>
          </a:p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transduction</a:t>
            </a:r>
          </a:p>
        </p:txBody>
      </p:sp>
      <p:sp>
        <p:nvSpPr>
          <p:cNvPr id="427049" name="Rectangle 41">
            <a:extLst>
              <a:ext uri="{FF2B5EF4-FFF2-40B4-BE49-F238E27FC236}">
                <a16:creationId xmlns:a16="http://schemas.microsoft.com/office/drawing/2014/main" id="{E8D68034-BB68-4C34-9354-72D8F183B96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99400" y="3362325"/>
            <a:ext cx="1108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Energy</a:t>
            </a:r>
          </a:p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production</a:t>
            </a:r>
          </a:p>
        </p:txBody>
      </p:sp>
      <p:sp>
        <p:nvSpPr>
          <p:cNvPr id="427050" name="Rectangle 42">
            <a:extLst>
              <a:ext uri="{FF2B5EF4-FFF2-40B4-BE49-F238E27FC236}">
                <a16:creationId xmlns:a16="http://schemas.microsoft.com/office/drawing/2014/main" id="{2D3B123C-F33C-46A7-85DC-E58D3EF8A5F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515645" y="3355181"/>
            <a:ext cx="1344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Mitochondrial</a:t>
            </a:r>
          </a:p>
          <a:p>
            <a:pPr algn="ctr"/>
            <a:r>
              <a:rPr kumimoji="1" lang="en-US" altLang="ja-JP" sz="1400" b="1">
                <a:latin typeface="Helvetica" panose="020B0604020202020204" pitchFamily="34" charset="0"/>
                <a:ea typeface="Osaka" charset="-128"/>
              </a:rPr>
              <a:t>proteins</a:t>
            </a:r>
          </a:p>
        </p:txBody>
      </p:sp>
      <p:sp>
        <p:nvSpPr>
          <p:cNvPr id="427051" name="Text Box 43">
            <a:extLst>
              <a:ext uri="{FF2B5EF4-FFF2-40B4-BE49-F238E27FC236}">
                <a16:creationId xmlns:a16="http://schemas.microsoft.com/office/drawing/2014/main" id="{B9F81E7C-9917-4F19-AD23-21CB0F6DF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8" y="1106488"/>
            <a:ext cx="21494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solidFill>
                  <a:srgbClr val="000066"/>
                </a:solidFill>
                <a:latin typeface="Helvetica" panose="020B0604020202020204" pitchFamily="34" charset="0"/>
                <a:ea typeface="Osaka" charset="-128"/>
              </a:rPr>
              <a:t>Growth factors</a:t>
            </a:r>
          </a:p>
          <a:p>
            <a:r>
              <a:rPr kumimoji="1" lang="en-US" altLang="ja-JP" sz="1600" b="1">
                <a:solidFill>
                  <a:srgbClr val="000066"/>
                </a:solidFill>
                <a:latin typeface="Helvetica" panose="020B0604020202020204" pitchFamily="34" charset="0"/>
                <a:ea typeface="Osaka" charset="-128"/>
              </a:rPr>
              <a:t>Cytokines</a:t>
            </a:r>
          </a:p>
          <a:p>
            <a:r>
              <a:rPr kumimoji="1" lang="en-US" altLang="ja-JP" sz="1600" b="1">
                <a:solidFill>
                  <a:srgbClr val="000066"/>
                </a:solidFill>
                <a:latin typeface="Helvetica" panose="020B0604020202020204" pitchFamily="34" charset="0"/>
                <a:ea typeface="Osaka" charset="-128"/>
              </a:rPr>
              <a:t>Complement factors</a:t>
            </a:r>
          </a:p>
          <a:p>
            <a:r>
              <a:rPr kumimoji="1" lang="en-US" altLang="ja-JP" sz="1600" b="1">
                <a:solidFill>
                  <a:srgbClr val="000066"/>
                </a:solidFill>
                <a:latin typeface="Helvetica" panose="020B0604020202020204" pitchFamily="34" charset="0"/>
                <a:ea typeface="Osaka" charset="-128"/>
              </a:rPr>
              <a:t>etc.</a:t>
            </a:r>
          </a:p>
        </p:txBody>
      </p:sp>
      <p:sp>
        <p:nvSpPr>
          <p:cNvPr id="427054" name="Rectangle 46">
            <a:extLst>
              <a:ext uri="{FF2B5EF4-FFF2-40B4-BE49-F238E27FC236}">
                <a16:creationId xmlns:a16="http://schemas.microsoft.com/office/drawing/2014/main" id="{FED2C038-E03C-4CF6-8CB7-B31321A86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0890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30</a:t>
            </a:r>
          </a:p>
        </p:txBody>
      </p:sp>
      <p:sp>
        <p:nvSpPr>
          <p:cNvPr id="427055" name="Rectangle 47">
            <a:extLst>
              <a:ext uri="{FF2B5EF4-FFF2-40B4-BE49-F238E27FC236}">
                <a16:creationId xmlns:a16="http://schemas.microsoft.com/office/drawing/2014/main" id="{8CAF8C17-880E-4DBF-810B-0D04E356F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162877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20</a:t>
            </a:r>
          </a:p>
        </p:txBody>
      </p:sp>
      <p:sp>
        <p:nvSpPr>
          <p:cNvPr id="427056" name="Rectangle 48">
            <a:extLst>
              <a:ext uri="{FF2B5EF4-FFF2-40B4-BE49-F238E27FC236}">
                <a16:creationId xmlns:a16="http://schemas.microsoft.com/office/drawing/2014/main" id="{76D3751E-B134-4638-9FE9-A88DD977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216376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10</a:t>
            </a:r>
          </a:p>
        </p:txBody>
      </p:sp>
      <p:sp>
        <p:nvSpPr>
          <p:cNvPr id="427057" name="Rectangle 49">
            <a:extLst>
              <a:ext uri="{FF2B5EF4-FFF2-40B4-BE49-F238E27FC236}">
                <a16:creationId xmlns:a16="http://schemas.microsoft.com/office/drawing/2014/main" id="{FEF3D973-0DE6-452F-9EA7-048C9C36A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83368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0</a:t>
            </a:r>
          </a:p>
        </p:txBody>
      </p:sp>
      <p:sp>
        <p:nvSpPr>
          <p:cNvPr id="427058" name="Rectangle 50">
            <a:extLst>
              <a:ext uri="{FF2B5EF4-FFF2-40B4-BE49-F238E27FC236}">
                <a16:creationId xmlns:a16="http://schemas.microsoft.com/office/drawing/2014/main" id="{CCF2EC2A-A5B6-4803-9308-FBE0962C79F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36550" y="1924050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Frequency (%)</a:t>
            </a:r>
          </a:p>
        </p:txBody>
      </p:sp>
      <p:sp>
        <p:nvSpPr>
          <p:cNvPr id="427059" name="Rectangle 51">
            <a:extLst>
              <a:ext uri="{FF2B5EF4-FFF2-40B4-BE49-F238E27FC236}">
                <a16:creationId xmlns:a16="http://schemas.microsoft.com/office/drawing/2014/main" id="{5F659ABC-3539-471C-96FF-84A052E5A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56975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30</a:t>
            </a:r>
          </a:p>
        </p:txBody>
      </p:sp>
      <p:sp>
        <p:nvSpPr>
          <p:cNvPr id="427060" name="Rectangle 52">
            <a:extLst>
              <a:ext uri="{FF2B5EF4-FFF2-40B4-BE49-F238E27FC236}">
                <a16:creationId xmlns:a16="http://schemas.microsoft.com/office/drawing/2014/main" id="{FE0A5D83-CFD4-4382-960F-07E0B2EC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5113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20</a:t>
            </a:r>
          </a:p>
        </p:txBody>
      </p:sp>
      <p:sp>
        <p:nvSpPr>
          <p:cNvPr id="427061" name="Rectangle 53">
            <a:extLst>
              <a:ext uri="{FF2B5EF4-FFF2-40B4-BE49-F238E27FC236}">
                <a16:creationId xmlns:a16="http://schemas.microsoft.com/office/drawing/2014/main" id="{BF40C6E1-3739-4C69-8334-536CD318E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45672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10</a:t>
            </a:r>
          </a:p>
        </p:txBody>
      </p:sp>
      <p:sp>
        <p:nvSpPr>
          <p:cNvPr id="427062" name="Rectangle 54">
            <a:extLst>
              <a:ext uri="{FF2B5EF4-FFF2-40B4-BE49-F238E27FC236}">
                <a16:creationId xmlns:a16="http://schemas.microsoft.com/office/drawing/2014/main" id="{AB264C7D-B250-4162-86A5-7F8856CF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4003675"/>
            <a:ext cx="315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0</a:t>
            </a:r>
          </a:p>
        </p:txBody>
      </p:sp>
      <p:sp>
        <p:nvSpPr>
          <p:cNvPr id="427063" name="Rectangle 55">
            <a:extLst>
              <a:ext uri="{FF2B5EF4-FFF2-40B4-BE49-F238E27FC236}">
                <a16:creationId xmlns:a16="http://schemas.microsoft.com/office/drawing/2014/main" id="{FFED0250-7150-4C82-BE50-1C77FA7AA1F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584199" y="4803775"/>
            <a:ext cx="233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2000" b="1">
                <a:latin typeface="Helvetica" panose="020B0604020202020204" pitchFamily="34" charset="0"/>
                <a:ea typeface="Osaka" charset="-128"/>
              </a:rPr>
              <a:t>Frequency (%)</a:t>
            </a:r>
          </a:p>
        </p:txBody>
      </p:sp>
      <p:sp>
        <p:nvSpPr>
          <p:cNvPr id="427064" name="Line 56">
            <a:extLst>
              <a:ext uri="{FF2B5EF4-FFF2-40B4-BE49-F238E27FC236}">
                <a16:creationId xmlns:a16="http://schemas.microsoft.com/office/drawing/2014/main" id="{ECD49CAA-0E31-4C01-8AE4-4004985AD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4216400"/>
            <a:ext cx="7504113" cy="1588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65" name="Line 57">
            <a:extLst>
              <a:ext uri="{FF2B5EF4-FFF2-40B4-BE49-F238E27FC236}">
                <a16:creationId xmlns:a16="http://schemas.microsoft.com/office/drawing/2014/main" id="{39A85F2D-FAAB-4FDA-8805-3473F83ED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2998788"/>
            <a:ext cx="7505700" cy="1587"/>
          </a:xfrm>
          <a:prstGeom prst="line">
            <a:avLst/>
          </a:prstGeom>
          <a:noFill/>
          <a:ln w="38100">
            <a:solidFill>
              <a:srgbClr val="EE77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27066" name="Rectangle 58">
            <a:extLst>
              <a:ext uri="{FF2B5EF4-FFF2-40B4-BE49-F238E27FC236}">
                <a16:creationId xmlns:a16="http://schemas.microsoft.com/office/drawing/2014/main" id="{E8C47362-3D87-4CAB-8C40-B986E988B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Gene Expression Profile of Human Adipose Tissue</a:t>
            </a:r>
            <a:endParaRPr lang="fr-CA" altLang="fr-FR"/>
          </a:p>
        </p:txBody>
      </p:sp>
      <p:sp>
        <p:nvSpPr>
          <p:cNvPr id="427069" name="Rectangle 61">
            <a:extLst>
              <a:ext uri="{FF2B5EF4-FFF2-40B4-BE49-F238E27FC236}">
                <a16:creationId xmlns:a16="http://schemas.microsoft.com/office/drawing/2014/main" id="{5F39B49A-7C29-465F-8189-CAE28A1A1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6173788"/>
            <a:ext cx="2841625" cy="45561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en-US" altLang="fr-FR" sz="1000"/>
              <a:t>Adapted from Matsuzawa Y et al. </a:t>
            </a:r>
          </a:p>
          <a:p>
            <a:r>
              <a:rPr lang="en-US" altLang="fr-FR" sz="1000"/>
              <a:t>Arterioscler Thromb Vasc Biol 2004; 24: 29-33</a:t>
            </a:r>
          </a:p>
          <a:p>
            <a:r>
              <a:rPr lang="en-US" altLang="fr-FR" sz="1000"/>
              <a:t>Reproduced with permission</a:t>
            </a:r>
            <a:endParaRPr lang="fr-CA" altLang="fr-FR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FD0AD7CD-59CF-4C28-8831-EA210ACB9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Enhanced Expression of PAI-1 in Visceral Fat</a:t>
            </a:r>
          </a:p>
        </p:txBody>
      </p:sp>
      <p:pic>
        <p:nvPicPr>
          <p:cNvPr id="447493" name="Picture 5">
            <a:extLst>
              <a:ext uri="{FF2B5EF4-FFF2-40B4-BE49-F238E27FC236}">
                <a16:creationId xmlns:a16="http://schemas.microsoft.com/office/drawing/2014/main" id="{3E5D57AC-FCCE-4332-B82C-BF391472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62025"/>
            <a:ext cx="1931987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494" name="Picture 6">
            <a:extLst>
              <a:ext uri="{FF2B5EF4-FFF2-40B4-BE49-F238E27FC236}">
                <a16:creationId xmlns:a16="http://schemas.microsoft.com/office/drawing/2014/main" id="{B873095C-FC76-4177-BE10-F91CCAB5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971550"/>
            <a:ext cx="194627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503" name="Rectangle 15">
            <a:extLst>
              <a:ext uri="{FF2B5EF4-FFF2-40B4-BE49-F238E27FC236}">
                <a16:creationId xmlns:a16="http://schemas.microsoft.com/office/drawing/2014/main" id="{6268F1E9-92D2-45D5-B253-95FB48418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6264275"/>
            <a:ext cx="2911475" cy="3984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fr-CA" altLang="fr-FR" sz="1000"/>
              <a:t>From Shimomura I et al. Nat Med 1996; 2: 800-3</a:t>
            </a:r>
          </a:p>
          <a:p>
            <a:r>
              <a:rPr lang="fr-CA" altLang="fr-FR" sz="1000"/>
              <a:t>Reproduced with permission</a:t>
            </a:r>
          </a:p>
        </p:txBody>
      </p:sp>
      <p:sp>
        <p:nvSpPr>
          <p:cNvPr id="447510" name="AutoShape 22">
            <a:extLst>
              <a:ext uri="{FF2B5EF4-FFF2-40B4-BE49-F238E27FC236}">
                <a16:creationId xmlns:a16="http://schemas.microsoft.com/office/drawing/2014/main" id="{ACF2EBDA-EB2F-443C-A8FA-6E7DCC41A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094288"/>
            <a:ext cx="2746375" cy="3444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000">
                <a:sym typeface="Symbol" panose="05050102010706020507" pitchFamily="18" charset="2"/>
              </a:rPr>
              <a:t>PAI-1: plasminogen activator inhibitor-1</a:t>
            </a:r>
          </a:p>
        </p:txBody>
      </p:sp>
      <p:pic>
        <p:nvPicPr>
          <p:cNvPr id="447512" name="Picture 24">
            <a:extLst>
              <a:ext uri="{FF2B5EF4-FFF2-40B4-BE49-F238E27FC236}">
                <a16:creationId xmlns:a16="http://schemas.microsoft.com/office/drawing/2014/main" id="{116EA4B0-07C2-4148-A149-12A392146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976563"/>
            <a:ext cx="39624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513" name="Picture 25">
            <a:extLst>
              <a:ext uri="{FF2B5EF4-FFF2-40B4-BE49-F238E27FC236}">
                <a16:creationId xmlns:a16="http://schemas.microsoft.com/office/drawing/2014/main" id="{EDDE43FC-76F2-4192-8DBF-E4890B4D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1260475"/>
            <a:ext cx="4229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54" name="Rectangle 350">
            <a:extLst>
              <a:ext uri="{FF2B5EF4-FFF2-40B4-BE49-F238E27FC236}">
                <a16:creationId xmlns:a16="http://schemas.microsoft.com/office/drawing/2014/main" id="{3B9313FB-59DA-4675-A91F-467B4EBC1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Decreased Plasma Adiponectin in Visceral Obesity</a:t>
            </a:r>
            <a:endParaRPr lang="fr-CA" altLang="fr-FR"/>
          </a:p>
        </p:txBody>
      </p:sp>
      <p:sp>
        <p:nvSpPr>
          <p:cNvPr id="431460" name="Rectangle 356">
            <a:extLst>
              <a:ext uri="{FF2B5EF4-FFF2-40B4-BE49-F238E27FC236}">
                <a16:creationId xmlns:a16="http://schemas.microsoft.com/office/drawing/2014/main" id="{E225D88C-F408-4C5F-92F7-8010D13BD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1042988"/>
            <a:ext cx="42164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1345" name="Text Box 241">
            <a:extLst>
              <a:ext uri="{FF2B5EF4-FFF2-40B4-BE49-F238E27FC236}">
                <a16:creationId xmlns:a16="http://schemas.microsoft.com/office/drawing/2014/main" id="{61A19EF0-1483-4654-A57E-2A2CFE66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157956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80</a:t>
            </a:r>
          </a:p>
        </p:txBody>
      </p:sp>
      <p:sp>
        <p:nvSpPr>
          <p:cNvPr id="431346" name="Text Box 242">
            <a:extLst>
              <a:ext uri="{FF2B5EF4-FFF2-40B4-BE49-F238E27FC236}">
                <a16:creationId xmlns:a16="http://schemas.microsoft.com/office/drawing/2014/main" id="{B14DAAAB-5867-4B01-B4A5-07F4EC5B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23574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60</a:t>
            </a:r>
          </a:p>
        </p:txBody>
      </p:sp>
      <p:sp>
        <p:nvSpPr>
          <p:cNvPr id="431107" name="Line 3">
            <a:extLst>
              <a:ext uri="{FF2B5EF4-FFF2-40B4-BE49-F238E27FC236}">
                <a16:creationId xmlns:a16="http://schemas.microsoft.com/office/drawing/2014/main" id="{714252C8-C2BB-4136-A07D-F4063FEEB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32388" y="1746250"/>
            <a:ext cx="1587" cy="315436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108" name="Line 4">
            <a:extLst>
              <a:ext uri="{FF2B5EF4-FFF2-40B4-BE49-F238E27FC236}">
                <a16:creationId xmlns:a16="http://schemas.microsoft.com/office/drawing/2014/main" id="{5A7829C6-1D7A-44C8-9636-0F52A1B2F3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0650" y="3033713"/>
            <a:ext cx="3286125" cy="16795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431109" name="Group 5">
            <a:extLst>
              <a:ext uri="{FF2B5EF4-FFF2-40B4-BE49-F238E27FC236}">
                <a16:creationId xmlns:a16="http://schemas.microsoft.com/office/drawing/2014/main" id="{14B3D829-BD0D-4D24-9EF9-E9606F734A42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1744663"/>
            <a:ext cx="3565525" cy="3214687"/>
            <a:chOff x="3642" y="1597"/>
            <a:chExt cx="2526" cy="2025"/>
          </a:xfrm>
        </p:grpSpPr>
        <p:sp>
          <p:nvSpPr>
            <p:cNvPr id="431110" name="Line 6">
              <a:extLst>
                <a:ext uri="{FF2B5EF4-FFF2-40B4-BE49-F238E27FC236}">
                  <a16:creationId xmlns:a16="http://schemas.microsoft.com/office/drawing/2014/main" id="{46C7AC19-1213-4AD2-B960-0CE34FA05C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2" y="3596"/>
              <a:ext cx="1" cy="2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1" name="Line 7">
              <a:extLst>
                <a:ext uri="{FF2B5EF4-FFF2-40B4-BE49-F238E27FC236}">
                  <a16:creationId xmlns:a16="http://schemas.microsoft.com/office/drawing/2014/main" id="{9DF988F1-8CE4-4AC1-84AA-05C6496C4F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2" y="3587"/>
              <a:ext cx="1" cy="1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2" name="Line 8">
              <a:extLst>
                <a:ext uri="{FF2B5EF4-FFF2-40B4-BE49-F238E27FC236}">
                  <a16:creationId xmlns:a16="http://schemas.microsoft.com/office/drawing/2014/main" id="{84802D48-6FA3-4E55-B428-192193708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0" y="3596"/>
              <a:ext cx="1" cy="2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3" name="Line 9">
              <a:extLst>
                <a:ext uri="{FF2B5EF4-FFF2-40B4-BE49-F238E27FC236}">
                  <a16:creationId xmlns:a16="http://schemas.microsoft.com/office/drawing/2014/main" id="{401E35DB-A56F-4D01-B627-907057946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9" y="3587"/>
              <a:ext cx="1" cy="1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4" name="Line 10">
              <a:extLst>
                <a:ext uri="{FF2B5EF4-FFF2-40B4-BE49-F238E27FC236}">
                  <a16:creationId xmlns:a16="http://schemas.microsoft.com/office/drawing/2014/main" id="{9B0AE041-6B3E-41D7-BF34-945F96527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9" y="3596"/>
              <a:ext cx="1" cy="2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5" name="Line 11">
              <a:extLst>
                <a:ext uri="{FF2B5EF4-FFF2-40B4-BE49-F238E27FC236}">
                  <a16:creationId xmlns:a16="http://schemas.microsoft.com/office/drawing/2014/main" id="{34A54D57-9C68-4954-965F-D45BD6B44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9" y="3587"/>
              <a:ext cx="1" cy="1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6" name="Line 12">
              <a:extLst>
                <a:ext uri="{FF2B5EF4-FFF2-40B4-BE49-F238E27FC236}">
                  <a16:creationId xmlns:a16="http://schemas.microsoft.com/office/drawing/2014/main" id="{0200E92A-C886-4C69-B157-4735D0D43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67" y="3596"/>
              <a:ext cx="1" cy="26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7" name="Line 13">
              <a:extLst>
                <a:ext uri="{FF2B5EF4-FFF2-40B4-BE49-F238E27FC236}">
                  <a16:creationId xmlns:a16="http://schemas.microsoft.com/office/drawing/2014/main" id="{67DCE162-2E52-432D-9948-BE203665B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3580"/>
              <a:ext cx="22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8" name="Line 14">
              <a:extLst>
                <a:ext uri="{FF2B5EF4-FFF2-40B4-BE49-F238E27FC236}">
                  <a16:creationId xmlns:a16="http://schemas.microsoft.com/office/drawing/2014/main" id="{20D6BE93-9198-4AB9-AF7A-FFFC43D9D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6" y="3330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19" name="Line 15">
              <a:extLst>
                <a:ext uri="{FF2B5EF4-FFF2-40B4-BE49-F238E27FC236}">
                  <a16:creationId xmlns:a16="http://schemas.microsoft.com/office/drawing/2014/main" id="{B093F2C9-CC62-49E6-B496-D2FFF677E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3086"/>
              <a:ext cx="22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20" name="Line 16">
              <a:extLst>
                <a:ext uri="{FF2B5EF4-FFF2-40B4-BE49-F238E27FC236}">
                  <a16:creationId xmlns:a16="http://schemas.microsoft.com/office/drawing/2014/main" id="{3561A5E3-AA73-4A87-908E-311362E1D4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6" y="2836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21" name="Line 17">
              <a:extLst>
                <a:ext uri="{FF2B5EF4-FFF2-40B4-BE49-F238E27FC236}">
                  <a16:creationId xmlns:a16="http://schemas.microsoft.com/office/drawing/2014/main" id="{A6588F91-C88C-4E87-B8BB-22FC129EE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2585"/>
              <a:ext cx="22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22" name="Line 18">
              <a:extLst>
                <a:ext uri="{FF2B5EF4-FFF2-40B4-BE49-F238E27FC236}">
                  <a16:creationId xmlns:a16="http://schemas.microsoft.com/office/drawing/2014/main" id="{BBACE32E-5BF4-4391-A6B2-5C54949D3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6" y="2342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23" name="Line 19">
              <a:extLst>
                <a:ext uri="{FF2B5EF4-FFF2-40B4-BE49-F238E27FC236}">
                  <a16:creationId xmlns:a16="http://schemas.microsoft.com/office/drawing/2014/main" id="{9E584901-71AB-4343-9D52-2813662BB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2091"/>
              <a:ext cx="22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24" name="Line 20">
              <a:extLst>
                <a:ext uri="{FF2B5EF4-FFF2-40B4-BE49-F238E27FC236}">
                  <a16:creationId xmlns:a16="http://schemas.microsoft.com/office/drawing/2014/main" id="{59D8D963-1EBF-4A0A-A0E7-BF68B0FA73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6" y="1848"/>
              <a:ext cx="9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125" name="Line 21">
              <a:extLst>
                <a:ext uri="{FF2B5EF4-FFF2-40B4-BE49-F238E27FC236}">
                  <a16:creationId xmlns:a16="http://schemas.microsoft.com/office/drawing/2014/main" id="{D5ED82E2-C526-4D6F-81EE-1C5997231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1597"/>
              <a:ext cx="22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grpSp>
          <p:nvGrpSpPr>
            <p:cNvPr id="431126" name="Group 22">
              <a:extLst>
                <a:ext uri="{FF2B5EF4-FFF2-40B4-BE49-F238E27FC236}">
                  <a16:creationId xmlns:a16="http://schemas.microsoft.com/office/drawing/2014/main" id="{753ABC36-E63B-4A74-AAD4-A50ABD9C2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0" y="3480"/>
              <a:ext cx="45" cy="51"/>
              <a:chOff x="3088" y="3688"/>
              <a:chExt cx="80" cy="96"/>
            </a:xfrm>
          </p:grpSpPr>
          <p:sp>
            <p:nvSpPr>
              <p:cNvPr id="431127" name="Oval 23">
                <a:extLst>
                  <a:ext uri="{FF2B5EF4-FFF2-40B4-BE49-F238E27FC236}">
                    <a16:creationId xmlns:a16="http://schemas.microsoft.com/office/drawing/2014/main" id="{AF7214F3-6EF3-4500-9560-CFDF4464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696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28" name="Oval 24">
                <a:extLst>
                  <a:ext uri="{FF2B5EF4-FFF2-40B4-BE49-F238E27FC236}">
                    <a16:creationId xmlns:a16="http://schemas.microsoft.com/office/drawing/2014/main" id="{ED997233-168B-4637-A7C6-6719243E4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" y="3688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29" name="Group 25">
              <a:extLst>
                <a:ext uri="{FF2B5EF4-FFF2-40B4-BE49-F238E27FC236}">
                  <a16:creationId xmlns:a16="http://schemas.microsoft.com/office/drawing/2014/main" id="{30E88BDF-BDA3-4482-8A05-EB4D5C734F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8" y="3514"/>
              <a:ext cx="45" cy="52"/>
              <a:chOff x="3096" y="3728"/>
              <a:chExt cx="80" cy="96"/>
            </a:xfrm>
          </p:grpSpPr>
          <p:sp>
            <p:nvSpPr>
              <p:cNvPr id="431130" name="Oval 26">
                <a:extLst>
                  <a:ext uri="{FF2B5EF4-FFF2-40B4-BE49-F238E27FC236}">
                    <a16:creationId xmlns:a16="http://schemas.microsoft.com/office/drawing/2014/main" id="{4C1E2A02-CA1D-4573-A70A-98D7D994A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4" y="3736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31" name="Oval 27">
                <a:extLst>
                  <a:ext uri="{FF2B5EF4-FFF2-40B4-BE49-F238E27FC236}">
                    <a16:creationId xmlns:a16="http://schemas.microsoft.com/office/drawing/2014/main" id="{993D8014-964C-4D30-974F-2E6440AA6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728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32" name="Group 28">
              <a:extLst>
                <a:ext uri="{FF2B5EF4-FFF2-40B4-BE49-F238E27FC236}">
                  <a16:creationId xmlns:a16="http://schemas.microsoft.com/office/drawing/2014/main" id="{E4A2E848-B34A-4FF4-8A8F-672EF1AB8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6" y="3514"/>
              <a:ext cx="46" cy="52"/>
              <a:chOff x="3144" y="3728"/>
              <a:chExt cx="80" cy="96"/>
            </a:xfrm>
          </p:grpSpPr>
          <p:sp>
            <p:nvSpPr>
              <p:cNvPr id="431133" name="Oval 29">
                <a:extLst>
                  <a:ext uri="{FF2B5EF4-FFF2-40B4-BE49-F238E27FC236}">
                    <a16:creationId xmlns:a16="http://schemas.microsoft.com/office/drawing/2014/main" id="{B209ECA6-5542-4C7D-8438-806FBCCB0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3736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34" name="Oval 30">
                <a:extLst>
                  <a:ext uri="{FF2B5EF4-FFF2-40B4-BE49-F238E27FC236}">
                    <a16:creationId xmlns:a16="http://schemas.microsoft.com/office/drawing/2014/main" id="{690CB085-59D0-4675-AC70-0E82A3F4E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" y="3728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35" name="Group 31">
              <a:extLst>
                <a:ext uri="{FF2B5EF4-FFF2-40B4-BE49-F238E27FC236}">
                  <a16:creationId xmlns:a16="http://schemas.microsoft.com/office/drawing/2014/main" id="{E074E22B-B1AE-4DA8-AB50-6798FBA1C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1" y="3494"/>
              <a:ext cx="45" cy="51"/>
              <a:chOff x="3208" y="3704"/>
              <a:chExt cx="80" cy="96"/>
            </a:xfrm>
          </p:grpSpPr>
          <p:sp>
            <p:nvSpPr>
              <p:cNvPr id="431136" name="Oval 32">
                <a:extLst>
                  <a:ext uri="{FF2B5EF4-FFF2-40B4-BE49-F238E27FC236}">
                    <a16:creationId xmlns:a16="http://schemas.microsoft.com/office/drawing/2014/main" id="{42119CFD-3553-48CA-A3C7-98205877F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3712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37" name="Oval 33">
                <a:extLst>
                  <a:ext uri="{FF2B5EF4-FFF2-40B4-BE49-F238E27FC236}">
                    <a16:creationId xmlns:a16="http://schemas.microsoft.com/office/drawing/2014/main" id="{6D8CFB92-C806-43A0-B6EB-EBCE1F97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" y="3704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38" name="Group 34">
              <a:extLst>
                <a:ext uri="{FF2B5EF4-FFF2-40B4-BE49-F238E27FC236}">
                  <a16:creationId xmlns:a16="http://schemas.microsoft.com/office/drawing/2014/main" id="{938A064D-9AEE-41FA-BBE3-9B9895700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3375"/>
              <a:ext cx="46" cy="52"/>
              <a:chOff x="3480" y="3568"/>
              <a:chExt cx="80" cy="96"/>
            </a:xfrm>
          </p:grpSpPr>
          <p:sp>
            <p:nvSpPr>
              <p:cNvPr id="431139" name="Oval 35">
                <a:extLst>
                  <a:ext uri="{FF2B5EF4-FFF2-40B4-BE49-F238E27FC236}">
                    <a16:creationId xmlns:a16="http://schemas.microsoft.com/office/drawing/2014/main" id="{40D60BDD-4310-4760-8713-058466EB8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" y="3576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40" name="Oval 36">
                <a:extLst>
                  <a:ext uri="{FF2B5EF4-FFF2-40B4-BE49-F238E27FC236}">
                    <a16:creationId xmlns:a16="http://schemas.microsoft.com/office/drawing/2014/main" id="{8C6A0978-9FE1-4F51-9EEA-C967EE67A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568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41" name="Group 37">
              <a:extLst>
                <a:ext uri="{FF2B5EF4-FFF2-40B4-BE49-F238E27FC236}">
                  <a16:creationId xmlns:a16="http://schemas.microsoft.com/office/drawing/2014/main" id="{0070FA35-0E86-47CA-9437-82029ECD8D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3" y="3180"/>
              <a:ext cx="45" cy="52"/>
              <a:chOff x="3608" y="3344"/>
              <a:chExt cx="80" cy="96"/>
            </a:xfrm>
          </p:grpSpPr>
          <p:sp>
            <p:nvSpPr>
              <p:cNvPr id="431142" name="Oval 38">
                <a:extLst>
                  <a:ext uri="{FF2B5EF4-FFF2-40B4-BE49-F238E27FC236}">
                    <a16:creationId xmlns:a16="http://schemas.microsoft.com/office/drawing/2014/main" id="{CAAA0335-9647-4137-B013-B1F3FDC33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" y="3352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43" name="Oval 39">
                <a:extLst>
                  <a:ext uri="{FF2B5EF4-FFF2-40B4-BE49-F238E27FC236}">
                    <a16:creationId xmlns:a16="http://schemas.microsoft.com/office/drawing/2014/main" id="{36748C72-955E-4300-970D-02F831E0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3344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44" name="Group 40">
              <a:extLst>
                <a:ext uri="{FF2B5EF4-FFF2-40B4-BE49-F238E27FC236}">
                  <a16:creationId xmlns:a16="http://schemas.microsoft.com/office/drawing/2014/main" id="{E17E41B6-52EA-4607-9FE5-5EFB9F9648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7" y="3403"/>
              <a:ext cx="45" cy="52"/>
              <a:chOff x="3632" y="3600"/>
              <a:chExt cx="80" cy="96"/>
            </a:xfrm>
          </p:grpSpPr>
          <p:sp>
            <p:nvSpPr>
              <p:cNvPr id="431145" name="Oval 41">
                <a:extLst>
                  <a:ext uri="{FF2B5EF4-FFF2-40B4-BE49-F238E27FC236}">
                    <a16:creationId xmlns:a16="http://schemas.microsoft.com/office/drawing/2014/main" id="{FDD57CB1-C5B0-4B40-B183-41DABA91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3608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46" name="Oval 42">
                <a:extLst>
                  <a:ext uri="{FF2B5EF4-FFF2-40B4-BE49-F238E27FC236}">
                    <a16:creationId xmlns:a16="http://schemas.microsoft.com/office/drawing/2014/main" id="{AACA5E4D-34C7-4A80-A383-F8635C14C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3600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47" name="Group 43">
              <a:extLst>
                <a:ext uri="{FF2B5EF4-FFF2-40B4-BE49-F238E27FC236}">
                  <a16:creationId xmlns:a16="http://schemas.microsoft.com/office/drawing/2014/main" id="{71DD1FB7-6852-4608-9961-E4296F782D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2" y="3208"/>
              <a:ext cx="45" cy="52"/>
              <a:chOff x="3816" y="3376"/>
              <a:chExt cx="80" cy="96"/>
            </a:xfrm>
          </p:grpSpPr>
          <p:sp>
            <p:nvSpPr>
              <p:cNvPr id="431148" name="Oval 44">
                <a:extLst>
                  <a:ext uri="{FF2B5EF4-FFF2-40B4-BE49-F238E27FC236}">
                    <a16:creationId xmlns:a16="http://schemas.microsoft.com/office/drawing/2014/main" id="{FE215412-E6EA-400B-9BE1-4C635E92B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384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49" name="Oval 45">
                <a:extLst>
                  <a:ext uri="{FF2B5EF4-FFF2-40B4-BE49-F238E27FC236}">
                    <a16:creationId xmlns:a16="http://schemas.microsoft.com/office/drawing/2014/main" id="{1CFD00B1-59D7-4C0A-A1C7-A032D0A10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3376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50" name="Group 46">
              <a:extLst>
                <a:ext uri="{FF2B5EF4-FFF2-40B4-BE49-F238E27FC236}">
                  <a16:creationId xmlns:a16="http://schemas.microsoft.com/office/drawing/2014/main" id="{6A1C5A64-BCBD-44A8-BBE1-DD31B7A3A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2" y="3003"/>
              <a:ext cx="50" cy="48"/>
              <a:chOff x="3896" y="3144"/>
              <a:chExt cx="88" cy="88"/>
            </a:xfrm>
          </p:grpSpPr>
          <p:sp>
            <p:nvSpPr>
              <p:cNvPr id="431151" name="Oval 47">
                <a:extLst>
                  <a:ext uri="{FF2B5EF4-FFF2-40B4-BE49-F238E27FC236}">
                    <a16:creationId xmlns:a16="http://schemas.microsoft.com/office/drawing/2014/main" id="{F8C98719-8208-4E44-8F76-DB8C63700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4" y="3152"/>
                <a:ext cx="72" cy="72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52" name="Oval 48">
                <a:extLst>
                  <a:ext uri="{FF2B5EF4-FFF2-40B4-BE49-F238E27FC236}">
                    <a16:creationId xmlns:a16="http://schemas.microsoft.com/office/drawing/2014/main" id="{D3FF8888-B695-4880-8D0D-CD7810480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3144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53" name="Group 49">
              <a:extLst>
                <a:ext uri="{FF2B5EF4-FFF2-40B4-BE49-F238E27FC236}">
                  <a16:creationId xmlns:a16="http://schemas.microsoft.com/office/drawing/2014/main" id="{6DEAC54B-E683-44CD-9940-0D54F0D4B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5" y="3445"/>
              <a:ext cx="49" cy="51"/>
              <a:chOff x="3928" y="3648"/>
              <a:chExt cx="88" cy="96"/>
            </a:xfrm>
          </p:grpSpPr>
          <p:sp>
            <p:nvSpPr>
              <p:cNvPr id="431154" name="Oval 50">
                <a:extLst>
                  <a:ext uri="{FF2B5EF4-FFF2-40B4-BE49-F238E27FC236}">
                    <a16:creationId xmlns:a16="http://schemas.microsoft.com/office/drawing/2014/main" id="{24B72B20-614D-4FFE-AA86-73F9CC052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656"/>
                <a:ext cx="72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55" name="Oval 51">
                <a:extLst>
                  <a:ext uri="{FF2B5EF4-FFF2-40B4-BE49-F238E27FC236}">
                    <a16:creationId xmlns:a16="http://schemas.microsoft.com/office/drawing/2014/main" id="{7ACECDEC-43C0-4EB7-A345-3925C56DE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8" y="3648"/>
                <a:ext cx="88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56" name="Group 52">
              <a:extLst>
                <a:ext uri="{FF2B5EF4-FFF2-40B4-BE49-F238E27FC236}">
                  <a16:creationId xmlns:a16="http://schemas.microsoft.com/office/drawing/2014/main" id="{F55D8FF3-D725-419E-B6A3-10E9DF4AF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2791"/>
              <a:ext cx="46" cy="51"/>
              <a:chOff x="4096" y="2896"/>
              <a:chExt cx="80" cy="96"/>
            </a:xfrm>
          </p:grpSpPr>
          <p:sp>
            <p:nvSpPr>
              <p:cNvPr id="431157" name="Oval 53">
                <a:extLst>
                  <a:ext uri="{FF2B5EF4-FFF2-40B4-BE49-F238E27FC236}">
                    <a16:creationId xmlns:a16="http://schemas.microsoft.com/office/drawing/2014/main" id="{C6457F1A-8145-4550-9D8C-D5FFFC25B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2904"/>
                <a:ext cx="64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58" name="Oval 54">
                <a:extLst>
                  <a:ext uri="{FF2B5EF4-FFF2-40B4-BE49-F238E27FC236}">
                    <a16:creationId xmlns:a16="http://schemas.microsoft.com/office/drawing/2014/main" id="{8DB458B1-E4B1-4403-A451-BAA5827AC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896"/>
                <a:ext cx="80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59" name="Group 55">
              <a:extLst>
                <a:ext uri="{FF2B5EF4-FFF2-40B4-BE49-F238E27FC236}">
                  <a16:creationId xmlns:a16="http://schemas.microsoft.com/office/drawing/2014/main" id="{2528DF51-4620-4840-8562-FE8A50811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9" y="3083"/>
              <a:ext cx="50" cy="52"/>
              <a:chOff x="4400" y="3232"/>
              <a:chExt cx="88" cy="96"/>
            </a:xfrm>
          </p:grpSpPr>
          <p:sp>
            <p:nvSpPr>
              <p:cNvPr id="431160" name="Oval 56">
                <a:extLst>
                  <a:ext uri="{FF2B5EF4-FFF2-40B4-BE49-F238E27FC236}">
                    <a16:creationId xmlns:a16="http://schemas.microsoft.com/office/drawing/2014/main" id="{7E972A78-524A-475F-96C1-CC5EF7DD2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" y="3240"/>
                <a:ext cx="72" cy="80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61" name="Oval 57">
                <a:extLst>
                  <a:ext uri="{FF2B5EF4-FFF2-40B4-BE49-F238E27FC236}">
                    <a16:creationId xmlns:a16="http://schemas.microsoft.com/office/drawing/2014/main" id="{1DBA4EDB-818D-4C5A-B6FF-2A13A321B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0" y="3232"/>
                <a:ext cx="88" cy="96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62" name="Group 58">
              <a:extLst>
                <a:ext uri="{FF2B5EF4-FFF2-40B4-BE49-F238E27FC236}">
                  <a16:creationId xmlns:a16="http://schemas.microsoft.com/office/drawing/2014/main" id="{A16AA1C0-D482-4120-A3A5-9747F6110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6" y="2071"/>
              <a:ext cx="45" cy="48"/>
              <a:chOff x="4496" y="2072"/>
              <a:chExt cx="80" cy="88"/>
            </a:xfrm>
          </p:grpSpPr>
          <p:sp>
            <p:nvSpPr>
              <p:cNvPr id="431163" name="Oval 59">
                <a:extLst>
                  <a:ext uri="{FF2B5EF4-FFF2-40B4-BE49-F238E27FC236}">
                    <a16:creationId xmlns:a16="http://schemas.microsoft.com/office/drawing/2014/main" id="{9DF2156C-F829-4080-ABDD-39AC3A1F6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4" y="2080"/>
                <a:ext cx="64" cy="72"/>
              </a:xfrm>
              <a:prstGeom prst="ellipse">
                <a:avLst/>
              </a:prstGeom>
              <a:solidFill>
                <a:srgbClr val="FCF3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64" name="Oval 60">
                <a:extLst>
                  <a:ext uri="{FF2B5EF4-FFF2-40B4-BE49-F238E27FC236}">
                    <a16:creationId xmlns:a16="http://schemas.microsoft.com/office/drawing/2014/main" id="{1D9FAEF7-BFF2-4389-9711-04F230195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6" y="2072"/>
                <a:ext cx="80" cy="88"/>
              </a:xfrm>
              <a:prstGeom prst="ellipse">
                <a:avLst/>
              </a:prstGeom>
              <a:noFill/>
              <a:ln w="38100">
                <a:solidFill>
                  <a:srgbClr val="FCF30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65" name="Group 61">
              <a:extLst>
                <a:ext uri="{FF2B5EF4-FFF2-40B4-BE49-F238E27FC236}">
                  <a16:creationId xmlns:a16="http://schemas.microsoft.com/office/drawing/2014/main" id="{D2708FFD-DD76-4397-88DD-A605A41CD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7" y="3524"/>
              <a:ext cx="54" cy="56"/>
              <a:chOff x="3224" y="3736"/>
              <a:chExt cx="96" cy="104"/>
            </a:xfrm>
          </p:grpSpPr>
          <p:sp>
            <p:nvSpPr>
              <p:cNvPr id="431166" name="Oval 62">
                <a:extLst>
                  <a:ext uri="{FF2B5EF4-FFF2-40B4-BE49-F238E27FC236}">
                    <a16:creationId xmlns:a16="http://schemas.microsoft.com/office/drawing/2014/main" id="{8F384137-6E83-4F07-870B-0A20ECC14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3744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67" name="Oval 63">
                <a:extLst>
                  <a:ext uri="{FF2B5EF4-FFF2-40B4-BE49-F238E27FC236}">
                    <a16:creationId xmlns:a16="http://schemas.microsoft.com/office/drawing/2014/main" id="{317D22F6-958D-4A5C-9DA5-01F4F562C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3736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68" name="Oval 64">
                <a:extLst>
                  <a:ext uri="{FF2B5EF4-FFF2-40B4-BE49-F238E27FC236}">
                    <a16:creationId xmlns:a16="http://schemas.microsoft.com/office/drawing/2014/main" id="{7CCA2545-64EF-4AA4-8E14-765440E93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3744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69" name="Oval 65">
                <a:extLst>
                  <a:ext uri="{FF2B5EF4-FFF2-40B4-BE49-F238E27FC236}">
                    <a16:creationId xmlns:a16="http://schemas.microsoft.com/office/drawing/2014/main" id="{4A3595AA-834C-4BEE-A3A4-85F7F59C8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4" y="3736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70" name="Group 66">
              <a:extLst>
                <a:ext uri="{FF2B5EF4-FFF2-40B4-BE49-F238E27FC236}">
                  <a16:creationId xmlns:a16="http://schemas.microsoft.com/office/drawing/2014/main" id="{9F70CC6C-808C-42F1-B7E0-3AB5799BA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5" y="3350"/>
              <a:ext cx="55" cy="56"/>
              <a:chOff x="3232" y="3536"/>
              <a:chExt cx="96" cy="104"/>
            </a:xfrm>
          </p:grpSpPr>
          <p:sp>
            <p:nvSpPr>
              <p:cNvPr id="431171" name="Oval 67">
                <a:extLst>
                  <a:ext uri="{FF2B5EF4-FFF2-40B4-BE49-F238E27FC236}">
                    <a16:creationId xmlns:a16="http://schemas.microsoft.com/office/drawing/2014/main" id="{20490A6E-1EDE-484F-AD0A-1A210829B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3544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72" name="Oval 68">
                <a:extLst>
                  <a:ext uri="{FF2B5EF4-FFF2-40B4-BE49-F238E27FC236}">
                    <a16:creationId xmlns:a16="http://schemas.microsoft.com/office/drawing/2014/main" id="{48A487B6-5C7D-421D-AFBD-404F046A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3536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73" name="Oval 69">
                <a:extLst>
                  <a:ext uri="{FF2B5EF4-FFF2-40B4-BE49-F238E27FC236}">
                    <a16:creationId xmlns:a16="http://schemas.microsoft.com/office/drawing/2014/main" id="{9E73962F-7C56-4750-8239-672DF60AF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" y="3544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74" name="Oval 70">
                <a:extLst>
                  <a:ext uri="{FF2B5EF4-FFF2-40B4-BE49-F238E27FC236}">
                    <a16:creationId xmlns:a16="http://schemas.microsoft.com/office/drawing/2014/main" id="{4F803DC0-277B-40B7-A470-CA7FB3245C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2" y="3536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75" name="Group 71">
              <a:extLst>
                <a:ext uri="{FF2B5EF4-FFF2-40B4-BE49-F238E27FC236}">
                  <a16:creationId xmlns:a16="http://schemas.microsoft.com/office/drawing/2014/main" id="{0DF7ABDA-7AEA-4E5B-8404-37FC95EA0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3545"/>
              <a:ext cx="55" cy="56"/>
              <a:chOff x="3480" y="3760"/>
              <a:chExt cx="96" cy="104"/>
            </a:xfrm>
          </p:grpSpPr>
          <p:sp>
            <p:nvSpPr>
              <p:cNvPr id="431176" name="Oval 72">
                <a:extLst>
                  <a:ext uri="{FF2B5EF4-FFF2-40B4-BE49-F238E27FC236}">
                    <a16:creationId xmlns:a16="http://schemas.microsoft.com/office/drawing/2014/main" id="{CD161B19-806D-4AF2-95DB-95C5621B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" y="376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77" name="Oval 73">
                <a:extLst>
                  <a:ext uri="{FF2B5EF4-FFF2-40B4-BE49-F238E27FC236}">
                    <a16:creationId xmlns:a16="http://schemas.microsoft.com/office/drawing/2014/main" id="{BA64BAFF-810C-44A2-95B4-68D12BB37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76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78" name="Oval 74">
                <a:extLst>
                  <a:ext uri="{FF2B5EF4-FFF2-40B4-BE49-F238E27FC236}">
                    <a16:creationId xmlns:a16="http://schemas.microsoft.com/office/drawing/2014/main" id="{78894032-BF80-4654-887B-840C7BD3D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8" y="376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79" name="Oval 75">
                <a:extLst>
                  <a:ext uri="{FF2B5EF4-FFF2-40B4-BE49-F238E27FC236}">
                    <a16:creationId xmlns:a16="http://schemas.microsoft.com/office/drawing/2014/main" id="{DC8B7F11-B82E-420A-9653-5FF397B08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76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80" name="Group 76">
              <a:extLst>
                <a:ext uri="{FF2B5EF4-FFF2-40B4-BE49-F238E27FC236}">
                  <a16:creationId xmlns:a16="http://schemas.microsoft.com/office/drawing/2014/main" id="{2CEFDB95-B5E1-47C9-B8AA-71CA5AE867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4" y="3217"/>
              <a:ext cx="55" cy="57"/>
              <a:chOff x="3520" y="3384"/>
              <a:chExt cx="96" cy="104"/>
            </a:xfrm>
          </p:grpSpPr>
          <p:sp>
            <p:nvSpPr>
              <p:cNvPr id="431181" name="Oval 77">
                <a:extLst>
                  <a:ext uri="{FF2B5EF4-FFF2-40B4-BE49-F238E27FC236}">
                    <a16:creationId xmlns:a16="http://schemas.microsoft.com/office/drawing/2014/main" id="{FCD60DEB-FD3F-4BB0-B0A8-38F7E406F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392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82" name="Oval 78">
                <a:extLst>
                  <a:ext uri="{FF2B5EF4-FFF2-40B4-BE49-F238E27FC236}">
                    <a16:creationId xmlns:a16="http://schemas.microsoft.com/office/drawing/2014/main" id="{8E0665AD-36AD-40D4-B44B-737BC006F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3384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83" name="Oval 79">
                <a:extLst>
                  <a:ext uri="{FF2B5EF4-FFF2-40B4-BE49-F238E27FC236}">
                    <a16:creationId xmlns:a16="http://schemas.microsoft.com/office/drawing/2014/main" id="{E7D23C52-437C-4327-B1FB-32B10DBCF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8" y="3392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84" name="Oval 80">
                <a:extLst>
                  <a:ext uri="{FF2B5EF4-FFF2-40B4-BE49-F238E27FC236}">
                    <a16:creationId xmlns:a16="http://schemas.microsoft.com/office/drawing/2014/main" id="{502B2C48-F9BC-4FC8-9CF8-AD2A3CDE56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3384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85" name="Group 81">
              <a:extLst>
                <a:ext uri="{FF2B5EF4-FFF2-40B4-BE49-F238E27FC236}">
                  <a16:creationId xmlns:a16="http://schemas.microsoft.com/office/drawing/2014/main" id="{9DEB0207-D300-4414-9EE0-E864FB78E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1" y="3489"/>
              <a:ext cx="54" cy="56"/>
              <a:chOff x="3576" y="3696"/>
              <a:chExt cx="96" cy="104"/>
            </a:xfrm>
          </p:grpSpPr>
          <p:sp>
            <p:nvSpPr>
              <p:cNvPr id="431186" name="Oval 82">
                <a:extLst>
                  <a:ext uri="{FF2B5EF4-FFF2-40B4-BE49-F238E27FC236}">
                    <a16:creationId xmlns:a16="http://schemas.microsoft.com/office/drawing/2014/main" id="{A6AC51FA-19BD-4C44-8290-8307B21A1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" y="3704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87" name="Oval 83">
                <a:extLst>
                  <a:ext uri="{FF2B5EF4-FFF2-40B4-BE49-F238E27FC236}">
                    <a16:creationId xmlns:a16="http://schemas.microsoft.com/office/drawing/2014/main" id="{25C0F53C-E046-4819-9BD9-B5AADE7BB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3696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88" name="Oval 84">
                <a:extLst>
                  <a:ext uri="{FF2B5EF4-FFF2-40B4-BE49-F238E27FC236}">
                    <a16:creationId xmlns:a16="http://schemas.microsoft.com/office/drawing/2014/main" id="{088D6202-3EF5-4E1F-8615-FF3A6D715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" y="3704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89" name="Oval 85">
                <a:extLst>
                  <a:ext uri="{FF2B5EF4-FFF2-40B4-BE49-F238E27FC236}">
                    <a16:creationId xmlns:a16="http://schemas.microsoft.com/office/drawing/2014/main" id="{BCF272E3-8073-416E-B233-287B3CE00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3696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90" name="Group 86">
              <a:extLst>
                <a:ext uri="{FF2B5EF4-FFF2-40B4-BE49-F238E27FC236}">
                  <a16:creationId xmlns:a16="http://schemas.microsoft.com/office/drawing/2014/main" id="{2339176D-48E6-4074-BFA4-EA0CCFDD2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7" y="3447"/>
              <a:ext cx="55" cy="57"/>
              <a:chOff x="3632" y="3648"/>
              <a:chExt cx="96" cy="104"/>
            </a:xfrm>
          </p:grpSpPr>
          <p:sp>
            <p:nvSpPr>
              <p:cNvPr id="431191" name="Oval 87">
                <a:extLst>
                  <a:ext uri="{FF2B5EF4-FFF2-40B4-BE49-F238E27FC236}">
                    <a16:creationId xmlns:a16="http://schemas.microsoft.com/office/drawing/2014/main" id="{331D989C-DAC7-46F9-A1A2-6403126445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3656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92" name="Oval 88">
                <a:extLst>
                  <a:ext uri="{FF2B5EF4-FFF2-40B4-BE49-F238E27FC236}">
                    <a16:creationId xmlns:a16="http://schemas.microsoft.com/office/drawing/2014/main" id="{0B5977DF-BA79-4F0E-8111-6FF15F66E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3648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93" name="Oval 89">
                <a:extLst>
                  <a:ext uri="{FF2B5EF4-FFF2-40B4-BE49-F238E27FC236}">
                    <a16:creationId xmlns:a16="http://schemas.microsoft.com/office/drawing/2014/main" id="{8170687C-D263-4FDF-AC98-417B8F00F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0" y="3656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94" name="Oval 90">
                <a:extLst>
                  <a:ext uri="{FF2B5EF4-FFF2-40B4-BE49-F238E27FC236}">
                    <a16:creationId xmlns:a16="http://schemas.microsoft.com/office/drawing/2014/main" id="{47653466-F884-45FE-A966-7470BF2C3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2" y="3648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195" name="Group 91">
              <a:extLst>
                <a:ext uri="{FF2B5EF4-FFF2-40B4-BE49-F238E27FC236}">
                  <a16:creationId xmlns:a16="http://schemas.microsoft.com/office/drawing/2014/main" id="{22550497-0149-41D0-913C-9D032E5B7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5" y="3134"/>
              <a:ext cx="55" cy="56"/>
              <a:chOff x="3720" y="3288"/>
              <a:chExt cx="96" cy="104"/>
            </a:xfrm>
          </p:grpSpPr>
          <p:sp>
            <p:nvSpPr>
              <p:cNvPr id="431196" name="Oval 92">
                <a:extLst>
                  <a:ext uri="{FF2B5EF4-FFF2-40B4-BE49-F238E27FC236}">
                    <a16:creationId xmlns:a16="http://schemas.microsoft.com/office/drawing/2014/main" id="{6C6035A0-20C4-4281-84DF-F9CDCA5A4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3296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97" name="Oval 93">
                <a:extLst>
                  <a:ext uri="{FF2B5EF4-FFF2-40B4-BE49-F238E27FC236}">
                    <a16:creationId xmlns:a16="http://schemas.microsoft.com/office/drawing/2014/main" id="{BE8F65EB-0E69-4715-B358-B15631B82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3288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98" name="Oval 94">
                <a:extLst>
                  <a:ext uri="{FF2B5EF4-FFF2-40B4-BE49-F238E27FC236}">
                    <a16:creationId xmlns:a16="http://schemas.microsoft.com/office/drawing/2014/main" id="{8B2DC44C-8C59-43E8-B69B-40AF0034E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3296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199" name="Oval 95">
                <a:extLst>
                  <a:ext uri="{FF2B5EF4-FFF2-40B4-BE49-F238E27FC236}">
                    <a16:creationId xmlns:a16="http://schemas.microsoft.com/office/drawing/2014/main" id="{3272EA3C-BF11-4DF6-A52A-AEBB4D253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0" y="3288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00" name="Group 96">
              <a:extLst>
                <a:ext uri="{FF2B5EF4-FFF2-40B4-BE49-F238E27FC236}">
                  <a16:creationId xmlns:a16="http://schemas.microsoft.com/office/drawing/2014/main" id="{2AA2D77A-5744-4013-9F8A-90EE93F6AE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2723"/>
              <a:ext cx="54" cy="57"/>
              <a:chOff x="3728" y="2816"/>
              <a:chExt cx="96" cy="104"/>
            </a:xfrm>
          </p:grpSpPr>
          <p:sp>
            <p:nvSpPr>
              <p:cNvPr id="431201" name="Oval 97">
                <a:extLst>
                  <a:ext uri="{FF2B5EF4-FFF2-40B4-BE49-F238E27FC236}">
                    <a16:creationId xmlns:a16="http://schemas.microsoft.com/office/drawing/2014/main" id="{3C0C4CEF-44A0-4310-93DC-7108AB0A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824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02" name="Oval 98">
                <a:extLst>
                  <a:ext uri="{FF2B5EF4-FFF2-40B4-BE49-F238E27FC236}">
                    <a16:creationId xmlns:a16="http://schemas.microsoft.com/office/drawing/2014/main" id="{380C8792-D1DF-4E62-B262-BE5DAD1B6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2816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03" name="Oval 99">
                <a:extLst>
                  <a:ext uri="{FF2B5EF4-FFF2-40B4-BE49-F238E27FC236}">
                    <a16:creationId xmlns:a16="http://schemas.microsoft.com/office/drawing/2014/main" id="{57B0C8DA-8263-41E1-8CFE-8AB705B31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824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04" name="Oval 100">
                <a:extLst>
                  <a:ext uri="{FF2B5EF4-FFF2-40B4-BE49-F238E27FC236}">
                    <a16:creationId xmlns:a16="http://schemas.microsoft.com/office/drawing/2014/main" id="{5FBF88C2-BC9B-4245-B90E-C56C40E8B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2816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05" name="Group 101">
              <a:extLst>
                <a:ext uri="{FF2B5EF4-FFF2-40B4-BE49-F238E27FC236}">
                  <a16:creationId xmlns:a16="http://schemas.microsoft.com/office/drawing/2014/main" id="{50BB88D6-72E9-45F1-9471-F16B6A59D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3524"/>
              <a:ext cx="54" cy="56"/>
              <a:chOff x="3728" y="3736"/>
              <a:chExt cx="96" cy="104"/>
            </a:xfrm>
          </p:grpSpPr>
          <p:sp>
            <p:nvSpPr>
              <p:cNvPr id="431206" name="Oval 102">
                <a:extLst>
                  <a:ext uri="{FF2B5EF4-FFF2-40B4-BE49-F238E27FC236}">
                    <a16:creationId xmlns:a16="http://schemas.microsoft.com/office/drawing/2014/main" id="{BF0A6BA6-3146-4926-AE4B-391119900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744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07" name="Oval 103">
                <a:extLst>
                  <a:ext uri="{FF2B5EF4-FFF2-40B4-BE49-F238E27FC236}">
                    <a16:creationId xmlns:a16="http://schemas.microsoft.com/office/drawing/2014/main" id="{CB19887F-1243-4793-A728-FD97A0A1B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3736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08" name="Oval 104">
                <a:extLst>
                  <a:ext uri="{FF2B5EF4-FFF2-40B4-BE49-F238E27FC236}">
                    <a16:creationId xmlns:a16="http://schemas.microsoft.com/office/drawing/2014/main" id="{F1199724-CC4D-4E2A-9BEF-8BF878D5E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744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09" name="Oval 105">
                <a:extLst>
                  <a:ext uri="{FF2B5EF4-FFF2-40B4-BE49-F238E27FC236}">
                    <a16:creationId xmlns:a16="http://schemas.microsoft.com/office/drawing/2014/main" id="{BDF8F406-92FE-4E52-B24F-C487D2727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3736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10" name="Group 106">
              <a:extLst>
                <a:ext uri="{FF2B5EF4-FFF2-40B4-BE49-F238E27FC236}">
                  <a16:creationId xmlns:a16="http://schemas.microsoft.com/office/drawing/2014/main" id="{83BAA749-846D-4B62-BCF7-E446338E1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3217"/>
              <a:ext cx="54" cy="57"/>
              <a:chOff x="3728" y="3384"/>
              <a:chExt cx="96" cy="104"/>
            </a:xfrm>
          </p:grpSpPr>
          <p:sp>
            <p:nvSpPr>
              <p:cNvPr id="431211" name="Oval 107">
                <a:extLst>
                  <a:ext uri="{FF2B5EF4-FFF2-40B4-BE49-F238E27FC236}">
                    <a16:creationId xmlns:a16="http://schemas.microsoft.com/office/drawing/2014/main" id="{D1D9B373-390F-4495-BA01-B26AC8AC2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392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12" name="Oval 108">
                <a:extLst>
                  <a:ext uri="{FF2B5EF4-FFF2-40B4-BE49-F238E27FC236}">
                    <a16:creationId xmlns:a16="http://schemas.microsoft.com/office/drawing/2014/main" id="{9C480B98-CC59-4CE7-9A22-04412959F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3384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13" name="Oval 109">
                <a:extLst>
                  <a:ext uri="{FF2B5EF4-FFF2-40B4-BE49-F238E27FC236}">
                    <a16:creationId xmlns:a16="http://schemas.microsoft.com/office/drawing/2014/main" id="{18634227-1A44-418A-815D-5AA8207CE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392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14" name="Oval 110">
                <a:extLst>
                  <a:ext uri="{FF2B5EF4-FFF2-40B4-BE49-F238E27FC236}">
                    <a16:creationId xmlns:a16="http://schemas.microsoft.com/office/drawing/2014/main" id="{360D2CA0-B1F6-40E0-BC5C-1A270B6EB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3384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15" name="Group 111">
              <a:extLst>
                <a:ext uri="{FF2B5EF4-FFF2-40B4-BE49-F238E27FC236}">
                  <a16:creationId xmlns:a16="http://schemas.microsoft.com/office/drawing/2014/main" id="{C291F53D-D30B-4BB2-9983-A97E67DDE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2" y="3475"/>
              <a:ext cx="54" cy="56"/>
              <a:chOff x="3736" y="3680"/>
              <a:chExt cx="96" cy="104"/>
            </a:xfrm>
          </p:grpSpPr>
          <p:sp>
            <p:nvSpPr>
              <p:cNvPr id="431216" name="Oval 112">
                <a:extLst>
                  <a:ext uri="{FF2B5EF4-FFF2-40B4-BE49-F238E27FC236}">
                    <a16:creationId xmlns:a16="http://schemas.microsoft.com/office/drawing/2014/main" id="{88F193F0-632E-4C78-A0FF-03F7D94FF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368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17" name="Oval 113">
                <a:extLst>
                  <a:ext uri="{FF2B5EF4-FFF2-40B4-BE49-F238E27FC236}">
                    <a16:creationId xmlns:a16="http://schemas.microsoft.com/office/drawing/2014/main" id="{A675FD12-97DC-4D30-8CCD-6BBD3377A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68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18" name="Oval 114">
                <a:extLst>
                  <a:ext uri="{FF2B5EF4-FFF2-40B4-BE49-F238E27FC236}">
                    <a16:creationId xmlns:a16="http://schemas.microsoft.com/office/drawing/2014/main" id="{3916EA9C-8978-4EBF-9B28-0F4F79D12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368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19" name="Oval 115">
                <a:extLst>
                  <a:ext uri="{FF2B5EF4-FFF2-40B4-BE49-F238E27FC236}">
                    <a16:creationId xmlns:a16="http://schemas.microsoft.com/office/drawing/2014/main" id="{9CC0D930-D1D7-4DC8-A797-C74C1C3F07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68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20" name="Group 116">
              <a:extLst>
                <a:ext uri="{FF2B5EF4-FFF2-40B4-BE49-F238E27FC236}">
                  <a16:creationId xmlns:a16="http://schemas.microsoft.com/office/drawing/2014/main" id="{C3790CBC-F312-4D9E-B131-999AAB56A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2" y="3412"/>
              <a:ext cx="54" cy="57"/>
              <a:chOff x="3736" y="3608"/>
              <a:chExt cx="96" cy="104"/>
            </a:xfrm>
          </p:grpSpPr>
          <p:sp>
            <p:nvSpPr>
              <p:cNvPr id="431221" name="Oval 117">
                <a:extLst>
                  <a:ext uri="{FF2B5EF4-FFF2-40B4-BE49-F238E27FC236}">
                    <a16:creationId xmlns:a16="http://schemas.microsoft.com/office/drawing/2014/main" id="{2C888FFC-2F46-4AC6-BD1B-F8493988C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3616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22" name="Oval 118">
                <a:extLst>
                  <a:ext uri="{FF2B5EF4-FFF2-40B4-BE49-F238E27FC236}">
                    <a16:creationId xmlns:a16="http://schemas.microsoft.com/office/drawing/2014/main" id="{E38E194E-E00E-4AB0-B2E8-2A92EE0EF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608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23" name="Oval 119">
                <a:extLst>
                  <a:ext uri="{FF2B5EF4-FFF2-40B4-BE49-F238E27FC236}">
                    <a16:creationId xmlns:a16="http://schemas.microsoft.com/office/drawing/2014/main" id="{D6B13DC7-1CB6-4126-904B-42CE50D94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3616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24" name="Oval 120">
                <a:extLst>
                  <a:ext uri="{FF2B5EF4-FFF2-40B4-BE49-F238E27FC236}">
                    <a16:creationId xmlns:a16="http://schemas.microsoft.com/office/drawing/2014/main" id="{E14B6B6F-5214-4A7E-BB9F-B7E23E652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3608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25" name="Group 121">
              <a:extLst>
                <a:ext uri="{FF2B5EF4-FFF2-40B4-BE49-F238E27FC236}">
                  <a16:creationId xmlns:a16="http://schemas.microsoft.com/office/drawing/2014/main" id="{0B1869FC-F147-4E52-ADD8-B2D724613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8" y="2563"/>
              <a:ext cx="54" cy="57"/>
              <a:chOff x="3792" y="2632"/>
              <a:chExt cx="96" cy="104"/>
            </a:xfrm>
          </p:grpSpPr>
          <p:sp>
            <p:nvSpPr>
              <p:cNvPr id="431226" name="Oval 122">
                <a:extLst>
                  <a:ext uri="{FF2B5EF4-FFF2-40B4-BE49-F238E27FC236}">
                    <a16:creationId xmlns:a16="http://schemas.microsoft.com/office/drawing/2014/main" id="{F621C1B6-F00B-44D5-B31B-9A85BB29A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2640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27" name="Oval 123">
                <a:extLst>
                  <a:ext uri="{FF2B5EF4-FFF2-40B4-BE49-F238E27FC236}">
                    <a16:creationId xmlns:a16="http://schemas.microsoft.com/office/drawing/2014/main" id="{E01F937F-DA6D-4B53-AB3F-FA8ECD627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632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28" name="Oval 124">
                <a:extLst>
                  <a:ext uri="{FF2B5EF4-FFF2-40B4-BE49-F238E27FC236}">
                    <a16:creationId xmlns:a16="http://schemas.microsoft.com/office/drawing/2014/main" id="{61229AB5-9018-4195-B5D2-4E171E566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2640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29" name="Oval 125">
                <a:extLst>
                  <a:ext uri="{FF2B5EF4-FFF2-40B4-BE49-F238E27FC236}">
                    <a16:creationId xmlns:a16="http://schemas.microsoft.com/office/drawing/2014/main" id="{7A5A546C-7EAE-4005-B47B-7B7F40796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2632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30" name="Group 126">
              <a:extLst>
                <a:ext uri="{FF2B5EF4-FFF2-40B4-BE49-F238E27FC236}">
                  <a16:creationId xmlns:a16="http://schemas.microsoft.com/office/drawing/2014/main" id="{2CCC5F77-AD47-4244-9400-1972F30AB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6" y="2779"/>
              <a:ext cx="54" cy="57"/>
              <a:chOff x="3800" y="2880"/>
              <a:chExt cx="96" cy="104"/>
            </a:xfrm>
          </p:grpSpPr>
          <p:sp>
            <p:nvSpPr>
              <p:cNvPr id="431231" name="Oval 127">
                <a:extLst>
                  <a:ext uri="{FF2B5EF4-FFF2-40B4-BE49-F238E27FC236}">
                    <a16:creationId xmlns:a16="http://schemas.microsoft.com/office/drawing/2014/main" id="{1DCF73DB-DF8C-48D1-8207-F17AD349E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288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32" name="Oval 128">
                <a:extLst>
                  <a:ext uri="{FF2B5EF4-FFF2-40B4-BE49-F238E27FC236}">
                    <a16:creationId xmlns:a16="http://schemas.microsoft.com/office/drawing/2014/main" id="{B943826D-0046-4220-BF79-64E344D3F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288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33" name="Oval 129">
                <a:extLst>
                  <a:ext uri="{FF2B5EF4-FFF2-40B4-BE49-F238E27FC236}">
                    <a16:creationId xmlns:a16="http://schemas.microsoft.com/office/drawing/2014/main" id="{DECB8346-E09E-40C2-9F55-A078A685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288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34" name="Oval 130">
                <a:extLst>
                  <a:ext uri="{FF2B5EF4-FFF2-40B4-BE49-F238E27FC236}">
                    <a16:creationId xmlns:a16="http://schemas.microsoft.com/office/drawing/2014/main" id="{673FD9F6-4961-4572-A71F-0F0B3BE12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0" y="288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35" name="Group 131">
              <a:extLst>
                <a:ext uri="{FF2B5EF4-FFF2-40B4-BE49-F238E27FC236}">
                  <a16:creationId xmlns:a16="http://schemas.microsoft.com/office/drawing/2014/main" id="{E418893F-4D37-43DA-AF09-6959FCB910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4" y="3169"/>
              <a:ext cx="54" cy="56"/>
              <a:chOff x="3808" y="3328"/>
              <a:chExt cx="96" cy="104"/>
            </a:xfrm>
          </p:grpSpPr>
          <p:sp>
            <p:nvSpPr>
              <p:cNvPr id="431236" name="Oval 132">
                <a:extLst>
                  <a:ext uri="{FF2B5EF4-FFF2-40B4-BE49-F238E27FC236}">
                    <a16:creationId xmlns:a16="http://schemas.microsoft.com/office/drawing/2014/main" id="{55992705-7FEF-4E7A-8D37-47E3FA89B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3336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37" name="Oval 133">
                <a:extLst>
                  <a:ext uri="{FF2B5EF4-FFF2-40B4-BE49-F238E27FC236}">
                    <a16:creationId xmlns:a16="http://schemas.microsoft.com/office/drawing/2014/main" id="{8D965054-2C98-4E0D-ABA7-03E407121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3328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38" name="Oval 134">
                <a:extLst>
                  <a:ext uri="{FF2B5EF4-FFF2-40B4-BE49-F238E27FC236}">
                    <a16:creationId xmlns:a16="http://schemas.microsoft.com/office/drawing/2014/main" id="{3EC62850-1445-422A-B7AF-553BADEF2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6" y="3336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39" name="Oval 135">
                <a:extLst>
                  <a:ext uri="{FF2B5EF4-FFF2-40B4-BE49-F238E27FC236}">
                    <a16:creationId xmlns:a16="http://schemas.microsoft.com/office/drawing/2014/main" id="{4FB3B169-E466-4F97-81FC-7AF8CE53F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8" y="3328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40" name="Group 136">
              <a:extLst>
                <a:ext uri="{FF2B5EF4-FFF2-40B4-BE49-F238E27FC236}">
                  <a16:creationId xmlns:a16="http://schemas.microsoft.com/office/drawing/2014/main" id="{E12F4B6E-6103-4851-BBAF-76D7E9C4EB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3" y="3092"/>
              <a:ext cx="54" cy="57"/>
              <a:chOff x="3936" y="3240"/>
              <a:chExt cx="96" cy="104"/>
            </a:xfrm>
          </p:grpSpPr>
          <p:sp>
            <p:nvSpPr>
              <p:cNvPr id="431241" name="Oval 137">
                <a:extLst>
                  <a:ext uri="{FF2B5EF4-FFF2-40B4-BE49-F238E27FC236}">
                    <a16:creationId xmlns:a16="http://schemas.microsoft.com/office/drawing/2014/main" id="{8480044E-D37F-4E41-8EDC-EA1EEA009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" y="324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42" name="Oval 138">
                <a:extLst>
                  <a:ext uri="{FF2B5EF4-FFF2-40B4-BE49-F238E27FC236}">
                    <a16:creationId xmlns:a16="http://schemas.microsoft.com/office/drawing/2014/main" id="{0C7A078B-F93B-4ECC-864C-B0E7D28FB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24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43" name="Oval 139">
                <a:extLst>
                  <a:ext uri="{FF2B5EF4-FFF2-40B4-BE49-F238E27FC236}">
                    <a16:creationId xmlns:a16="http://schemas.microsoft.com/office/drawing/2014/main" id="{EC40C30C-7B24-4012-B1DB-095EA9D0D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4" y="324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44" name="Oval 140">
                <a:extLst>
                  <a:ext uri="{FF2B5EF4-FFF2-40B4-BE49-F238E27FC236}">
                    <a16:creationId xmlns:a16="http://schemas.microsoft.com/office/drawing/2014/main" id="{4F5BE629-D0DE-4C13-9A44-95CEA2269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324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45" name="Group 141">
              <a:extLst>
                <a:ext uri="{FF2B5EF4-FFF2-40B4-BE49-F238E27FC236}">
                  <a16:creationId xmlns:a16="http://schemas.microsoft.com/office/drawing/2014/main" id="{A6D2B675-2D72-4E6D-9AC1-90C2378A21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5" y="3127"/>
              <a:ext cx="54" cy="56"/>
              <a:chOff x="3968" y="3280"/>
              <a:chExt cx="96" cy="104"/>
            </a:xfrm>
          </p:grpSpPr>
          <p:sp>
            <p:nvSpPr>
              <p:cNvPr id="431246" name="Oval 142">
                <a:extLst>
                  <a:ext uri="{FF2B5EF4-FFF2-40B4-BE49-F238E27FC236}">
                    <a16:creationId xmlns:a16="http://schemas.microsoft.com/office/drawing/2014/main" id="{ED876D84-97A7-44D7-8FA5-4E140FF07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328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47" name="Oval 143">
                <a:extLst>
                  <a:ext uri="{FF2B5EF4-FFF2-40B4-BE49-F238E27FC236}">
                    <a16:creationId xmlns:a16="http://schemas.microsoft.com/office/drawing/2014/main" id="{963CC558-F6C3-447A-A85B-B65EAD467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328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48" name="Oval 144">
                <a:extLst>
                  <a:ext uri="{FF2B5EF4-FFF2-40B4-BE49-F238E27FC236}">
                    <a16:creationId xmlns:a16="http://schemas.microsoft.com/office/drawing/2014/main" id="{C3902EC9-A252-4B1C-9144-96980F1883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6" y="328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49" name="Oval 145">
                <a:extLst>
                  <a:ext uri="{FF2B5EF4-FFF2-40B4-BE49-F238E27FC236}">
                    <a16:creationId xmlns:a16="http://schemas.microsoft.com/office/drawing/2014/main" id="{2AEB4712-9D84-4E3F-9633-5A72052D2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8" y="328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50" name="Group 146">
              <a:extLst>
                <a:ext uri="{FF2B5EF4-FFF2-40B4-BE49-F238E27FC236}">
                  <a16:creationId xmlns:a16="http://schemas.microsoft.com/office/drawing/2014/main" id="{D27FDB72-BCB5-473C-BB43-A8982F9ECC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9" y="3405"/>
              <a:ext cx="54" cy="57"/>
              <a:chOff x="3992" y="3600"/>
              <a:chExt cx="96" cy="104"/>
            </a:xfrm>
          </p:grpSpPr>
          <p:sp>
            <p:nvSpPr>
              <p:cNvPr id="431251" name="Oval 147">
                <a:extLst>
                  <a:ext uri="{FF2B5EF4-FFF2-40B4-BE49-F238E27FC236}">
                    <a16:creationId xmlns:a16="http://schemas.microsoft.com/office/drawing/2014/main" id="{0544CA62-0547-4CB1-8796-32F411C0D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0" y="360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52" name="Oval 148">
                <a:extLst>
                  <a:ext uri="{FF2B5EF4-FFF2-40B4-BE49-F238E27FC236}">
                    <a16:creationId xmlns:a16="http://schemas.microsoft.com/office/drawing/2014/main" id="{E4B651F6-FF90-476F-838E-3B5764E99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360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53" name="Oval 149">
                <a:extLst>
                  <a:ext uri="{FF2B5EF4-FFF2-40B4-BE49-F238E27FC236}">
                    <a16:creationId xmlns:a16="http://schemas.microsoft.com/office/drawing/2014/main" id="{6A184579-236F-4837-BFEC-A6C0D8A2F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0" y="360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54" name="Oval 150">
                <a:extLst>
                  <a:ext uri="{FF2B5EF4-FFF2-40B4-BE49-F238E27FC236}">
                    <a16:creationId xmlns:a16="http://schemas.microsoft.com/office/drawing/2014/main" id="{4F7D38B5-3FC3-4C99-9E42-E5F585131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360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55" name="Group 151">
              <a:extLst>
                <a:ext uri="{FF2B5EF4-FFF2-40B4-BE49-F238E27FC236}">
                  <a16:creationId xmlns:a16="http://schemas.microsoft.com/office/drawing/2014/main" id="{A9F1DF22-7BA1-4593-8FBF-E507F53A57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9" y="3433"/>
              <a:ext cx="54" cy="57"/>
              <a:chOff x="3992" y="3632"/>
              <a:chExt cx="96" cy="104"/>
            </a:xfrm>
          </p:grpSpPr>
          <p:sp>
            <p:nvSpPr>
              <p:cNvPr id="431256" name="Oval 152">
                <a:extLst>
                  <a:ext uri="{FF2B5EF4-FFF2-40B4-BE49-F238E27FC236}">
                    <a16:creationId xmlns:a16="http://schemas.microsoft.com/office/drawing/2014/main" id="{EBAA07EC-EC44-45D3-95FB-9D594F4F8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0" y="3640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57" name="Oval 153">
                <a:extLst>
                  <a:ext uri="{FF2B5EF4-FFF2-40B4-BE49-F238E27FC236}">
                    <a16:creationId xmlns:a16="http://schemas.microsoft.com/office/drawing/2014/main" id="{80A47674-7481-4DA9-BDB2-D39C0EDDB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3632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58" name="Oval 154">
                <a:extLst>
                  <a:ext uri="{FF2B5EF4-FFF2-40B4-BE49-F238E27FC236}">
                    <a16:creationId xmlns:a16="http://schemas.microsoft.com/office/drawing/2014/main" id="{4E337EA9-FF83-44E6-9CF0-E8821C7A2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0" y="3640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59" name="Oval 155">
                <a:extLst>
                  <a:ext uri="{FF2B5EF4-FFF2-40B4-BE49-F238E27FC236}">
                    <a16:creationId xmlns:a16="http://schemas.microsoft.com/office/drawing/2014/main" id="{8D540EF4-D162-4222-AEB0-8FC47E1F0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3632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60" name="Group 156">
              <a:extLst>
                <a:ext uri="{FF2B5EF4-FFF2-40B4-BE49-F238E27FC236}">
                  <a16:creationId xmlns:a16="http://schemas.microsoft.com/office/drawing/2014/main" id="{8CFF8970-B27B-4C0F-ACB1-FB0E76F474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1" y="3190"/>
              <a:ext cx="54" cy="56"/>
              <a:chOff x="4024" y="3352"/>
              <a:chExt cx="96" cy="104"/>
            </a:xfrm>
          </p:grpSpPr>
          <p:sp>
            <p:nvSpPr>
              <p:cNvPr id="431261" name="Oval 157">
                <a:extLst>
                  <a:ext uri="{FF2B5EF4-FFF2-40B4-BE49-F238E27FC236}">
                    <a16:creationId xmlns:a16="http://schemas.microsoft.com/office/drawing/2014/main" id="{55FB33F8-02E3-4FD1-ADBE-59ED62288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3360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62" name="Oval 158">
                <a:extLst>
                  <a:ext uri="{FF2B5EF4-FFF2-40B4-BE49-F238E27FC236}">
                    <a16:creationId xmlns:a16="http://schemas.microsoft.com/office/drawing/2014/main" id="{280E727F-C67D-4F08-A2DA-CCD16218A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3352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63" name="Oval 159">
                <a:extLst>
                  <a:ext uri="{FF2B5EF4-FFF2-40B4-BE49-F238E27FC236}">
                    <a16:creationId xmlns:a16="http://schemas.microsoft.com/office/drawing/2014/main" id="{088259D2-9899-4605-A44A-7CD089E1D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3360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64" name="Oval 160">
                <a:extLst>
                  <a:ext uri="{FF2B5EF4-FFF2-40B4-BE49-F238E27FC236}">
                    <a16:creationId xmlns:a16="http://schemas.microsoft.com/office/drawing/2014/main" id="{0880CD56-D3EF-4BDC-BA57-8CE4929DE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3352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65" name="Group 161">
              <a:extLst>
                <a:ext uri="{FF2B5EF4-FFF2-40B4-BE49-F238E27FC236}">
                  <a16:creationId xmlns:a16="http://schemas.microsoft.com/office/drawing/2014/main" id="{CE86CF5A-2284-44C9-B10D-6A0E7CA28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1" y="3426"/>
              <a:ext cx="54" cy="57"/>
              <a:chOff x="4024" y="3624"/>
              <a:chExt cx="96" cy="104"/>
            </a:xfrm>
          </p:grpSpPr>
          <p:sp>
            <p:nvSpPr>
              <p:cNvPr id="431266" name="Oval 162">
                <a:extLst>
                  <a:ext uri="{FF2B5EF4-FFF2-40B4-BE49-F238E27FC236}">
                    <a16:creationId xmlns:a16="http://schemas.microsoft.com/office/drawing/2014/main" id="{6158196D-1041-4E73-B960-E5FD2DEFB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3632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67" name="Oval 163">
                <a:extLst>
                  <a:ext uri="{FF2B5EF4-FFF2-40B4-BE49-F238E27FC236}">
                    <a16:creationId xmlns:a16="http://schemas.microsoft.com/office/drawing/2014/main" id="{56E26708-CF72-429C-9FA0-52DC7BA59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3624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68" name="Oval 164">
                <a:extLst>
                  <a:ext uri="{FF2B5EF4-FFF2-40B4-BE49-F238E27FC236}">
                    <a16:creationId xmlns:a16="http://schemas.microsoft.com/office/drawing/2014/main" id="{7FA96695-FA92-4E84-AE21-6F1953CA4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3632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69" name="Oval 165">
                <a:extLst>
                  <a:ext uri="{FF2B5EF4-FFF2-40B4-BE49-F238E27FC236}">
                    <a16:creationId xmlns:a16="http://schemas.microsoft.com/office/drawing/2014/main" id="{35D3D831-B3B1-4EAD-8534-08ED6841F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4" y="3624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70" name="Group 166">
              <a:extLst>
                <a:ext uri="{FF2B5EF4-FFF2-40B4-BE49-F238E27FC236}">
                  <a16:creationId xmlns:a16="http://schemas.microsoft.com/office/drawing/2014/main" id="{9784D1C1-0B54-48F4-810A-47CFE35612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5" y="3412"/>
              <a:ext cx="55" cy="57"/>
              <a:chOff x="4048" y="3608"/>
              <a:chExt cx="96" cy="104"/>
            </a:xfrm>
          </p:grpSpPr>
          <p:sp>
            <p:nvSpPr>
              <p:cNvPr id="431271" name="Oval 167">
                <a:extLst>
                  <a:ext uri="{FF2B5EF4-FFF2-40B4-BE49-F238E27FC236}">
                    <a16:creationId xmlns:a16="http://schemas.microsoft.com/office/drawing/2014/main" id="{39353BB5-DA0C-4B1B-B74D-89A46900B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6" y="3616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72" name="Oval 168">
                <a:extLst>
                  <a:ext uri="{FF2B5EF4-FFF2-40B4-BE49-F238E27FC236}">
                    <a16:creationId xmlns:a16="http://schemas.microsoft.com/office/drawing/2014/main" id="{61DE4C0F-9D89-403E-9191-4F9D1E9B7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3608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73" name="Oval 169">
                <a:extLst>
                  <a:ext uri="{FF2B5EF4-FFF2-40B4-BE49-F238E27FC236}">
                    <a16:creationId xmlns:a16="http://schemas.microsoft.com/office/drawing/2014/main" id="{FC0EF7CB-F7D1-43B6-A315-536D1F1C7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6" y="3616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74" name="Oval 170">
                <a:extLst>
                  <a:ext uri="{FF2B5EF4-FFF2-40B4-BE49-F238E27FC236}">
                    <a16:creationId xmlns:a16="http://schemas.microsoft.com/office/drawing/2014/main" id="{A522D857-8E3A-4E9C-968C-21D3C1BED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" y="3608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75" name="Group 171">
              <a:extLst>
                <a:ext uri="{FF2B5EF4-FFF2-40B4-BE49-F238E27FC236}">
                  <a16:creationId xmlns:a16="http://schemas.microsoft.com/office/drawing/2014/main" id="{F6A3D5E0-1EE3-4FB7-8485-C0FD177041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3273"/>
              <a:ext cx="55" cy="57"/>
              <a:chOff x="4088" y="3448"/>
              <a:chExt cx="96" cy="104"/>
            </a:xfrm>
          </p:grpSpPr>
          <p:sp>
            <p:nvSpPr>
              <p:cNvPr id="431276" name="Oval 172">
                <a:extLst>
                  <a:ext uri="{FF2B5EF4-FFF2-40B4-BE49-F238E27FC236}">
                    <a16:creationId xmlns:a16="http://schemas.microsoft.com/office/drawing/2014/main" id="{7F8EE07D-0B7B-4A8B-B518-1B1B904EC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3456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77" name="Oval 173">
                <a:extLst>
                  <a:ext uri="{FF2B5EF4-FFF2-40B4-BE49-F238E27FC236}">
                    <a16:creationId xmlns:a16="http://schemas.microsoft.com/office/drawing/2014/main" id="{822DDF55-9AE5-4BF2-8589-1B0D2AD90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8" y="3448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78" name="Oval 174">
                <a:extLst>
                  <a:ext uri="{FF2B5EF4-FFF2-40B4-BE49-F238E27FC236}">
                    <a16:creationId xmlns:a16="http://schemas.microsoft.com/office/drawing/2014/main" id="{535900A6-879A-4311-9C45-76086E68B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3456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79" name="Oval 175">
                <a:extLst>
                  <a:ext uri="{FF2B5EF4-FFF2-40B4-BE49-F238E27FC236}">
                    <a16:creationId xmlns:a16="http://schemas.microsoft.com/office/drawing/2014/main" id="{C85C99C5-E2CE-4EF5-AA71-093AA0BB8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8" y="3448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80" name="Group 176">
              <a:extLst>
                <a:ext uri="{FF2B5EF4-FFF2-40B4-BE49-F238E27FC236}">
                  <a16:creationId xmlns:a16="http://schemas.microsoft.com/office/drawing/2014/main" id="{3C4E0076-5C12-4DEE-89B9-F9D9204D1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2501"/>
              <a:ext cx="55" cy="56"/>
              <a:chOff x="4096" y="2560"/>
              <a:chExt cx="96" cy="104"/>
            </a:xfrm>
          </p:grpSpPr>
          <p:sp>
            <p:nvSpPr>
              <p:cNvPr id="431281" name="Oval 177">
                <a:extLst>
                  <a:ext uri="{FF2B5EF4-FFF2-40B4-BE49-F238E27FC236}">
                    <a16:creationId xmlns:a16="http://schemas.microsoft.com/office/drawing/2014/main" id="{08344B84-C447-4F85-8B0D-65BCA4BA5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256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82" name="Oval 178">
                <a:extLst>
                  <a:ext uri="{FF2B5EF4-FFF2-40B4-BE49-F238E27FC236}">
                    <a16:creationId xmlns:a16="http://schemas.microsoft.com/office/drawing/2014/main" id="{59720EC2-046D-4CDD-8F21-79B91BE25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56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83" name="Oval 179">
                <a:extLst>
                  <a:ext uri="{FF2B5EF4-FFF2-40B4-BE49-F238E27FC236}">
                    <a16:creationId xmlns:a16="http://schemas.microsoft.com/office/drawing/2014/main" id="{397521AC-BF25-4898-9F01-DC4210994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256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84" name="Oval 180">
                <a:extLst>
                  <a:ext uri="{FF2B5EF4-FFF2-40B4-BE49-F238E27FC236}">
                    <a16:creationId xmlns:a16="http://schemas.microsoft.com/office/drawing/2014/main" id="{1FF8C7B2-78E0-4DD4-A8B1-BF0778515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56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85" name="Group 181">
              <a:extLst>
                <a:ext uri="{FF2B5EF4-FFF2-40B4-BE49-F238E27FC236}">
                  <a16:creationId xmlns:a16="http://schemas.microsoft.com/office/drawing/2014/main" id="{27CD3663-7DB4-4E2D-AB5F-2ECE25DDF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3" y="2661"/>
              <a:ext cx="55" cy="56"/>
              <a:chOff x="4096" y="2744"/>
              <a:chExt cx="96" cy="104"/>
            </a:xfrm>
          </p:grpSpPr>
          <p:sp>
            <p:nvSpPr>
              <p:cNvPr id="431286" name="Oval 182">
                <a:extLst>
                  <a:ext uri="{FF2B5EF4-FFF2-40B4-BE49-F238E27FC236}">
                    <a16:creationId xmlns:a16="http://schemas.microsoft.com/office/drawing/2014/main" id="{3F5B739F-FF6E-456C-8BC5-BD643EF15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2752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87" name="Oval 183">
                <a:extLst>
                  <a:ext uri="{FF2B5EF4-FFF2-40B4-BE49-F238E27FC236}">
                    <a16:creationId xmlns:a16="http://schemas.microsoft.com/office/drawing/2014/main" id="{1DA58EA1-5A66-456F-93BE-32AFB5429A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744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88" name="Oval 184">
                <a:extLst>
                  <a:ext uri="{FF2B5EF4-FFF2-40B4-BE49-F238E27FC236}">
                    <a16:creationId xmlns:a16="http://schemas.microsoft.com/office/drawing/2014/main" id="{0D1291D0-1B79-49C0-8379-2012F405F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4" y="2752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89" name="Oval 185">
                <a:extLst>
                  <a:ext uri="{FF2B5EF4-FFF2-40B4-BE49-F238E27FC236}">
                    <a16:creationId xmlns:a16="http://schemas.microsoft.com/office/drawing/2014/main" id="{90321611-EE24-443E-AA1E-88BE28D5E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" y="2744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90" name="Group 186">
              <a:extLst>
                <a:ext uri="{FF2B5EF4-FFF2-40B4-BE49-F238E27FC236}">
                  <a16:creationId xmlns:a16="http://schemas.microsoft.com/office/drawing/2014/main" id="{EDC55E86-31A9-4128-8FD3-53F8BB167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6" y="3078"/>
              <a:ext cx="54" cy="57"/>
              <a:chOff x="4168" y="3224"/>
              <a:chExt cx="96" cy="104"/>
            </a:xfrm>
          </p:grpSpPr>
          <p:sp>
            <p:nvSpPr>
              <p:cNvPr id="431291" name="Oval 187">
                <a:extLst>
                  <a:ext uri="{FF2B5EF4-FFF2-40B4-BE49-F238E27FC236}">
                    <a16:creationId xmlns:a16="http://schemas.microsoft.com/office/drawing/2014/main" id="{E0E4BCB9-D0B0-48BF-9BCE-EBD3D1187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232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92" name="Oval 188">
                <a:extLst>
                  <a:ext uri="{FF2B5EF4-FFF2-40B4-BE49-F238E27FC236}">
                    <a16:creationId xmlns:a16="http://schemas.microsoft.com/office/drawing/2014/main" id="{90DFDEDE-7EDC-46D5-8F9A-41CDFCE7F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" y="3224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93" name="Oval 189">
                <a:extLst>
                  <a:ext uri="{FF2B5EF4-FFF2-40B4-BE49-F238E27FC236}">
                    <a16:creationId xmlns:a16="http://schemas.microsoft.com/office/drawing/2014/main" id="{B66FB5B2-7227-4868-A1A2-486FEFBE4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3232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94" name="Oval 190">
                <a:extLst>
                  <a:ext uri="{FF2B5EF4-FFF2-40B4-BE49-F238E27FC236}">
                    <a16:creationId xmlns:a16="http://schemas.microsoft.com/office/drawing/2014/main" id="{985E573F-A161-418D-851C-585CE5EF7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" y="3224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295" name="Group 191">
              <a:extLst>
                <a:ext uri="{FF2B5EF4-FFF2-40B4-BE49-F238E27FC236}">
                  <a16:creationId xmlns:a16="http://schemas.microsoft.com/office/drawing/2014/main" id="{7BE601BC-9FB5-41F9-91F4-129340DBB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4" y="2626"/>
              <a:ext cx="54" cy="56"/>
              <a:chOff x="4216" y="2704"/>
              <a:chExt cx="96" cy="104"/>
            </a:xfrm>
          </p:grpSpPr>
          <p:sp>
            <p:nvSpPr>
              <p:cNvPr id="431296" name="Oval 192">
                <a:extLst>
                  <a:ext uri="{FF2B5EF4-FFF2-40B4-BE49-F238E27FC236}">
                    <a16:creationId xmlns:a16="http://schemas.microsoft.com/office/drawing/2014/main" id="{569049FB-F4F0-41E5-BEA6-6364C4C1E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712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97" name="Oval 193">
                <a:extLst>
                  <a:ext uri="{FF2B5EF4-FFF2-40B4-BE49-F238E27FC236}">
                    <a16:creationId xmlns:a16="http://schemas.microsoft.com/office/drawing/2014/main" id="{5A74A5B3-24F5-4B5D-8B14-23CF2B5EB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2704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98" name="Oval 194">
                <a:extLst>
                  <a:ext uri="{FF2B5EF4-FFF2-40B4-BE49-F238E27FC236}">
                    <a16:creationId xmlns:a16="http://schemas.microsoft.com/office/drawing/2014/main" id="{0F98365A-261C-473A-ABF6-2AD438608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2712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299" name="Oval 195">
                <a:extLst>
                  <a:ext uri="{FF2B5EF4-FFF2-40B4-BE49-F238E27FC236}">
                    <a16:creationId xmlns:a16="http://schemas.microsoft.com/office/drawing/2014/main" id="{4630E846-6F49-4B67-BE9B-AB9A36007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2704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300" name="Group 196">
              <a:extLst>
                <a:ext uri="{FF2B5EF4-FFF2-40B4-BE49-F238E27FC236}">
                  <a16:creationId xmlns:a16="http://schemas.microsoft.com/office/drawing/2014/main" id="{140D9FBD-9CCE-43E2-BC6A-26FE0A4F4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3134"/>
              <a:ext cx="55" cy="56"/>
              <a:chOff x="4248" y="3288"/>
              <a:chExt cx="96" cy="104"/>
            </a:xfrm>
          </p:grpSpPr>
          <p:sp>
            <p:nvSpPr>
              <p:cNvPr id="431301" name="Oval 197">
                <a:extLst>
                  <a:ext uri="{FF2B5EF4-FFF2-40B4-BE49-F238E27FC236}">
                    <a16:creationId xmlns:a16="http://schemas.microsoft.com/office/drawing/2014/main" id="{59D62F2D-8252-4CBB-99DA-7B9175CED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3296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02" name="Oval 198">
                <a:extLst>
                  <a:ext uri="{FF2B5EF4-FFF2-40B4-BE49-F238E27FC236}">
                    <a16:creationId xmlns:a16="http://schemas.microsoft.com/office/drawing/2014/main" id="{397B1037-AA92-45EF-9353-75F57008D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3288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03" name="Oval 199">
                <a:extLst>
                  <a:ext uri="{FF2B5EF4-FFF2-40B4-BE49-F238E27FC236}">
                    <a16:creationId xmlns:a16="http://schemas.microsoft.com/office/drawing/2014/main" id="{173575F0-B946-4DDA-9855-CA9077B27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3296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04" name="Oval 200">
                <a:extLst>
                  <a:ext uri="{FF2B5EF4-FFF2-40B4-BE49-F238E27FC236}">
                    <a16:creationId xmlns:a16="http://schemas.microsoft.com/office/drawing/2014/main" id="{480640AC-3EC0-4C94-8E96-D2CB3705A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3288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305" name="Group 201">
              <a:extLst>
                <a:ext uri="{FF2B5EF4-FFF2-40B4-BE49-F238E27FC236}">
                  <a16:creationId xmlns:a16="http://schemas.microsoft.com/office/drawing/2014/main" id="{0C6ABCCB-C73D-49A6-87A4-E9E330B69F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4" y="3384"/>
              <a:ext cx="55" cy="57"/>
              <a:chOff x="4256" y="3576"/>
              <a:chExt cx="96" cy="104"/>
            </a:xfrm>
          </p:grpSpPr>
          <p:sp>
            <p:nvSpPr>
              <p:cNvPr id="431306" name="Oval 202">
                <a:extLst>
                  <a:ext uri="{FF2B5EF4-FFF2-40B4-BE49-F238E27FC236}">
                    <a16:creationId xmlns:a16="http://schemas.microsoft.com/office/drawing/2014/main" id="{12185B66-0FC7-4F20-BC31-42EC9EECB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3584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07" name="Oval 203">
                <a:extLst>
                  <a:ext uri="{FF2B5EF4-FFF2-40B4-BE49-F238E27FC236}">
                    <a16:creationId xmlns:a16="http://schemas.microsoft.com/office/drawing/2014/main" id="{463795C2-0F5A-4E7F-9C57-A85C609FD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3576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08" name="Oval 204">
                <a:extLst>
                  <a:ext uri="{FF2B5EF4-FFF2-40B4-BE49-F238E27FC236}">
                    <a16:creationId xmlns:a16="http://schemas.microsoft.com/office/drawing/2014/main" id="{2A6F5774-F4D8-432B-8931-56DDE8733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3584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09" name="Oval 205">
                <a:extLst>
                  <a:ext uri="{FF2B5EF4-FFF2-40B4-BE49-F238E27FC236}">
                    <a16:creationId xmlns:a16="http://schemas.microsoft.com/office/drawing/2014/main" id="{F81421AC-2AAC-412F-882D-47DBEAC14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3576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310" name="Group 206">
              <a:extLst>
                <a:ext uri="{FF2B5EF4-FFF2-40B4-BE49-F238E27FC236}">
                  <a16:creationId xmlns:a16="http://schemas.microsoft.com/office/drawing/2014/main" id="{AED52785-E244-4B16-AE1C-099F6ABC8A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2" y="2814"/>
              <a:ext cx="55" cy="56"/>
              <a:chOff x="4264" y="2920"/>
              <a:chExt cx="96" cy="104"/>
            </a:xfrm>
          </p:grpSpPr>
          <p:sp>
            <p:nvSpPr>
              <p:cNvPr id="431311" name="Oval 207">
                <a:extLst>
                  <a:ext uri="{FF2B5EF4-FFF2-40B4-BE49-F238E27FC236}">
                    <a16:creationId xmlns:a16="http://schemas.microsoft.com/office/drawing/2014/main" id="{59B16845-939F-4921-A76F-EF6D7D066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92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12" name="Oval 208">
                <a:extLst>
                  <a:ext uri="{FF2B5EF4-FFF2-40B4-BE49-F238E27FC236}">
                    <a16:creationId xmlns:a16="http://schemas.microsoft.com/office/drawing/2014/main" id="{4CC86AF0-C207-417A-AB6C-5101BCC1A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92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13" name="Oval 209">
                <a:extLst>
                  <a:ext uri="{FF2B5EF4-FFF2-40B4-BE49-F238E27FC236}">
                    <a16:creationId xmlns:a16="http://schemas.microsoft.com/office/drawing/2014/main" id="{6131651E-EC49-49D7-8F31-673CAF938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92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14" name="Oval 210">
                <a:extLst>
                  <a:ext uri="{FF2B5EF4-FFF2-40B4-BE49-F238E27FC236}">
                    <a16:creationId xmlns:a16="http://schemas.microsoft.com/office/drawing/2014/main" id="{AB76D804-98F7-4315-9F49-19C6B895E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4" y="292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315" name="Group 211">
              <a:extLst>
                <a:ext uri="{FF2B5EF4-FFF2-40B4-BE49-F238E27FC236}">
                  <a16:creationId xmlns:a16="http://schemas.microsoft.com/office/drawing/2014/main" id="{231579EE-1641-414C-82E0-D59610D31D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7" y="2104"/>
              <a:ext cx="54" cy="56"/>
              <a:chOff x="4328" y="2104"/>
              <a:chExt cx="96" cy="104"/>
            </a:xfrm>
          </p:grpSpPr>
          <p:sp>
            <p:nvSpPr>
              <p:cNvPr id="431316" name="Oval 212">
                <a:extLst>
                  <a:ext uri="{FF2B5EF4-FFF2-40B4-BE49-F238E27FC236}">
                    <a16:creationId xmlns:a16="http://schemas.microsoft.com/office/drawing/2014/main" id="{EFD58532-1EFA-4BF5-B956-B6F88A35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2112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17" name="Oval 213">
                <a:extLst>
                  <a:ext uri="{FF2B5EF4-FFF2-40B4-BE49-F238E27FC236}">
                    <a16:creationId xmlns:a16="http://schemas.microsoft.com/office/drawing/2014/main" id="{14B644D0-51CE-466E-8585-28A6C62D0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104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18" name="Oval 214">
                <a:extLst>
                  <a:ext uri="{FF2B5EF4-FFF2-40B4-BE49-F238E27FC236}">
                    <a16:creationId xmlns:a16="http://schemas.microsoft.com/office/drawing/2014/main" id="{E6B9D986-0868-4736-B729-B53F47CE1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" y="2112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19" name="Oval 215">
                <a:extLst>
                  <a:ext uri="{FF2B5EF4-FFF2-40B4-BE49-F238E27FC236}">
                    <a16:creationId xmlns:a16="http://schemas.microsoft.com/office/drawing/2014/main" id="{D3F9C1AC-E30E-421A-AD29-8C49CEC6A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" y="2104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320" name="Group 216">
              <a:extLst>
                <a:ext uri="{FF2B5EF4-FFF2-40B4-BE49-F238E27FC236}">
                  <a16:creationId xmlns:a16="http://schemas.microsoft.com/office/drawing/2014/main" id="{BAF07103-E4C7-4D13-9BFD-E373D1AB8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9" y="3475"/>
              <a:ext cx="55" cy="56"/>
              <a:chOff x="4440" y="3680"/>
              <a:chExt cx="96" cy="104"/>
            </a:xfrm>
          </p:grpSpPr>
          <p:sp>
            <p:nvSpPr>
              <p:cNvPr id="431321" name="Oval 217">
                <a:extLst>
                  <a:ext uri="{FF2B5EF4-FFF2-40B4-BE49-F238E27FC236}">
                    <a16:creationId xmlns:a16="http://schemas.microsoft.com/office/drawing/2014/main" id="{E840415F-ADD1-4816-8C7D-7498C1A95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368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22" name="Oval 218">
                <a:extLst>
                  <a:ext uri="{FF2B5EF4-FFF2-40B4-BE49-F238E27FC236}">
                    <a16:creationId xmlns:a16="http://schemas.microsoft.com/office/drawing/2014/main" id="{69A814F3-72B9-47A6-A228-2ABB8EE23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68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23" name="Oval 219">
                <a:extLst>
                  <a:ext uri="{FF2B5EF4-FFF2-40B4-BE49-F238E27FC236}">
                    <a16:creationId xmlns:a16="http://schemas.microsoft.com/office/drawing/2014/main" id="{87DCB87E-91A4-4905-A240-7DC5C019D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" y="368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24" name="Oval 220">
                <a:extLst>
                  <a:ext uri="{FF2B5EF4-FFF2-40B4-BE49-F238E27FC236}">
                    <a16:creationId xmlns:a16="http://schemas.microsoft.com/office/drawing/2014/main" id="{AC509F18-C104-4835-AB97-1F39FC367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0" y="368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325" name="Group 221">
              <a:extLst>
                <a:ext uri="{FF2B5EF4-FFF2-40B4-BE49-F238E27FC236}">
                  <a16:creationId xmlns:a16="http://schemas.microsoft.com/office/drawing/2014/main" id="{6847EDCD-4733-4685-BE61-5060E25DC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4" y="3190"/>
              <a:ext cx="54" cy="56"/>
              <a:chOff x="4544" y="3352"/>
              <a:chExt cx="96" cy="104"/>
            </a:xfrm>
          </p:grpSpPr>
          <p:sp>
            <p:nvSpPr>
              <p:cNvPr id="431326" name="Oval 222">
                <a:extLst>
                  <a:ext uri="{FF2B5EF4-FFF2-40B4-BE49-F238E27FC236}">
                    <a16:creationId xmlns:a16="http://schemas.microsoft.com/office/drawing/2014/main" id="{591C9240-30BB-4E11-92F9-DE4443280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2" y="3360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27" name="Oval 223">
                <a:extLst>
                  <a:ext uri="{FF2B5EF4-FFF2-40B4-BE49-F238E27FC236}">
                    <a16:creationId xmlns:a16="http://schemas.microsoft.com/office/drawing/2014/main" id="{A6EFC668-EE45-4042-B82B-E4490F5A6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4" y="3352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28" name="Oval 224">
                <a:extLst>
                  <a:ext uri="{FF2B5EF4-FFF2-40B4-BE49-F238E27FC236}">
                    <a16:creationId xmlns:a16="http://schemas.microsoft.com/office/drawing/2014/main" id="{30EE4C10-C0D6-48F2-9282-3B885447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2" y="3360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29" name="Oval 225">
                <a:extLst>
                  <a:ext uri="{FF2B5EF4-FFF2-40B4-BE49-F238E27FC236}">
                    <a16:creationId xmlns:a16="http://schemas.microsoft.com/office/drawing/2014/main" id="{CD373EAE-844C-47FC-9E87-BBC628A2A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4" y="3352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330" name="Group 226">
              <a:extLst>
                <a:ext uri="{FF2B5EF4-FFF2-40B4-BE49-F238E27FC236}">
                  <a16:creationId xmlns:a16="http://schemas.microsoft.com/office/drawing/2014/main" id="{7D48BF74-C062-4105-ADD9-93F2AE48B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4" y="3475"/>
              <a:ext cx="55" cy="56"/>
              <a:chOff x="4664" y="3680"/>
              <a:chExt cx="96" cy="104"/>
            </a:xfrm>
          </p:grpSpPr>
          <p:sp>
            <p:nvSpPr>
              <p:cNvPr id="431331" name="Oval 227">
                <a:extLst>
                  <a:ext uri="{FF2B5EF4-FFF2-40B4-BE49-F238E27FC236}">
                    <a16:creationId xmlns:a16="http://schemas.microsoft.com/office/drawing/2014/main" id="{DF7B45C8-D986-4484-8FCA-9BE040E64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" y="3688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32" name="Oval 228">
                <a:extLst>
                  <a:ext uri="{FF2B5EF4-FFF2-40B4-BE49-F238E27FC236}">
                    <a16:creationId xmlns:a16="http://schemas.microsoft.com/office/drawing/2014/main" id="{AB2C19EF-C174-42C3-AB8C-2D9C6E3B4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3680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33" name="Oval 229">
                <a:extLst>
                  <a:ext uri="{FF2B5EF4-FFF2-40B4-BE49-F238E27FC236}">
                    <a16:creationId xmlns:a16="http://schemas.microsoft.com/office/drawing/2014/main" id="{673DA1E6-06B1-4297-8947-A212BEC24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" y="3688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34" name="Oval 230">
                <a:extLst>
                  <a:ext uri="{FF2B5EF4-FFF2-40B4-BE49-F238E27FC236}">
                    <a16:creationId xmlns:a16="http://schemas.microsoft.com/office/drawing/2014/main" id="{F79AB22D-C7D8-441F-BCEC-F72301B99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3680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431335" name="Group 231">
              <a:extLst>
                <a:ext uri="{FF2B5EF4-FFF2-40B4-BE49-F238E27FC236}">
                  <a16:creationId xmlns:a16="http://schemas.microsoft.com/office/drawing/2014/main" id="{9D268C3B-B71F-4C31-A378-8446DB188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3" y="3176"/>
              <a:ext cx="54" cy="56"/>
              <a:chOff x="5120" y="3336"/>
              <a:chExt cx="96" cy="104"/>
            </a:xfrm>
          </p:grpSpPr>
          <p:sp>
            <p:nvSpPr>
              <p:cNvPr id="431336" name="Oval 232">
                <a:extLst>
                  <a:ext uri="{FF2B5EF4-FFF2-40B4-BE49-F238E27FC236}">
                    <a16:creationId xmlns:a16="http://schemas.microsoft.com/office/drawing/2014/main" id="{922DDD4D-34E1-4ACE-BF5C-469C05C56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8" y="3344"/>
                <a:ext cx="80" cy="88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37" name="Oval 233">
                <a:extLst>
                  <a:ext uri="{FF2B5EF4-FFF2-40B4-BE49-F238E27FC236}">
                    <a16:creationId xmlns:a16="http://schemas.microsoft.com/office/drawing/2014/main" id="{48CC75BE-9266-434F-AECD-50EE57A2B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3336"/>
                <a:ext cx="96" cy="104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38" name="Oval 234">
                <a:extLst>
                  <a:ext uri="{FF2B5EF4-FFF2-40B4-BE49-F238E27FC236}">
                    <a16:creationId xmlns:a16="http://schemas.microsoft.com/office/drawing/2014/main" id="{076EF1B6-645A-4E80-9A99-CB1380B9F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8" y="3344"/>
                <a:ext cx="72" cy="7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1339" name="Oval 235">
                <a:extLst>
                  <a:ext uri="{FF2B5EF4-FFF2-40B4-BE49-F238E27FC236}">
                    <a16:creationId xmlns:a16="http://schemas.microsoft.com/office/drawing/2014/main" id="{73823E50-8ACD-4E02-A847-CD20EDB7A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3336"/>
                <a:ext cx="88" cy="88"/>
              </a:xfrm>
              <a:prstGeom prst="ellipse">
                <a:avLst/>
              </a:prstGeom>
              <a:noFill/>
              <a:ln w="38100">
                <a:solidFill>
                  <a:srgbClr val="FFD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CA"/>
              </a:p>
            </p:txBody>
          </p:sp>
        </p:grpSp>
      </p:grpSp>
      <p:sp>
        <p:nvSpPr>
          <p:cNvPr id="431340" name="Text Box 236">
            <a:extLst>
              <a:ext uri="{FF2B5EF4-FFF2-40B4-BE49-F238E27FC236}">
                <a16:creationId xmlns:a16="http://schemas.microsoft.com/office/drawing/2014/main" id="{D37845FE-9D13-40D7-B865-25C7313D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507365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0</a:t>
            </a:r>
          </a:p>
        </p:txBody>
      </p:sp>
      <p:sp>
        <p:nvSpPr>
          <p:cNvPr id="431341" name="Text Box 237">
            <a:extLst>
              <a:ext uri="{FF2B5EF4-FFF2-40B4-BE49-F238E27FC236}">
                <a16:creationId xmlns:a16="http://schemas.microsoft.com/office/drawing/2014/main" id="{FE541363-F505-4C13-87EE-AA7DC7AC5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505142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100</a:t>
            </a:r>
          </a:p>
        </p:txBody>
      </p:sp>
      <p:sp>
        <p:nvSpPr>
          <p:cNvPr id="431342" name="Text Box 238">
            <a:extLst>
              <a:ext uri="{FF2B5EF4-FFF2-40B4-BE49-F238E27FC236}">
                <a16:creationId xmlns:a16="http://schemas.microsoft.com/office/drawing/2014/main" id="{857FD6A5-297F-4BA0-8ABA-E52AB0371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5054600"/>
            <a:ext cx="550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200</a:t>
            </a:r>
          </a:p>
        </p:txBody>
      </p:sp>
      <p:sp>
        <p:nvSpPr>
          <p:cNvPr id="431343" name="Text Box 239">
            <a:extLst>
              <a:ext uri="{FF2B5EF4-FFF2-40B4-BE49-F238E27FC236}">
                <a16:creationId xmlns:a16="http://schemas.microsoft.com/office/drawing/2014/main" id="{67A2FC96-011A-4947-A0CA-43880AAE8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8" y="5048250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300</a:t>
            </a:r>
          </a:p>
        </p:txBody>
      </p:sp>
      <p:sp>
        <p:nvSpPr>
          <p:cNvPr id="431344" name="Text Box 240">
            <a:extLst>
              <a:ext uri="{FF2B5EF4-FFF2-40B4-BE49-F238E27FC236}">
                <a16:creationId xmlns:a16="http://schemas.microsoft.com/office/drawing/2014/main" id="{AB2888AC-A0AA-436C-B35F-473CE97D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1550988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b="1">
                <a:solidFill>
                  <a:srgbClr val="C80000"/>
                </a:solidFill>
                <a:latin typeface="Helvetica" panose="020B0604020202020204" pitchFamily="34" charset="0"/>
                <a:ea typeface="Osaka" charset="-128"/>
              </a:rPr>
              <a:t>Plasma PAI-1</a:t>
            </a:r>
          </a:p>
        </p:txBody>
      </p:sp>
      <p:sp>
        <p:nvSpPr>
          <p:cNvPr id="431347" name="Text Box 243">
            <a:extLst>
              <a:ext uri="{FF2B5EF4-FFF2-40B4-BE49-F238E27FC236}">
                <a16:creationId xmlns:a16="http://schemas.microsoft.com/office/drawing/2014/main" id="{0914B081-8334-4219-AD63-542B29132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31226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40</a:t>
            </a:r>
          </a:p>
        </p:txBody>
      </p:sp>
      <p:sp>
        <p:nvSpPr>
          <p:cNvPr id="431348" name="Text Box 244">
            <a:extLst>
              <a:ext uri="{FF2B5EF4-FFF2-40B4-BE49-F238E27FC236}">
                <a16:creationId xmlns:a16="http://schemas.microsoft.com/office/drawing/2014/main" id="{162DDAD1-91E6-41CA-8AAE-3E7D1F01B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3922713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20</a:t>
            </a:r>
          </a:p>
        </p:txBody>
      </p:sp>
      <p:sp>
        <p:nvSpPr>
          <p:cNvPr id="431349" name="Text Box 245">
            <a:extLst>
              <a:ext uri="{FF2B5EF4-FFF2-40B4-BE49-F238E27FC236}">
                <a16:creationId xmlns:a16="http://schemas.microsoft.com/office/drawing/2014/main" id="{5A2648FE-2293-42C5-9134-805FC02B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7164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0</a:t>
            </a:r>
          </a:p>
        </p:txBody>
      </p:sp>
      <p:sp>
        <p:nvSpPr>
          <p:cNvPr id="431350" name="Text Box 246">
            <a:extLst>
              <a:ext uri="{FF2B5EF4-FFF2-40B4-BE49-F238E27FC236}">
                <a16:creationId xmlns:a16="http://schemas.microsoft.com/office/drawing/2014/main" id="{EF600C33-3517-4FFA-B045-6CF37668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5337175"/>
            <a:ext cx="23987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Visceral Fat Area (cm</a:t>
            </a:r>
            <a:r>
              <a:rPr kumimoji="1" lang="en-US" altLang="ja-JP" sz="1600" b="1" baseline="30000">
                <a:latin typeface="Helvetica" panose="020B0604020202020204" pitchFamily="34" charset="0"/>
                <a:ea typeface="Osaka" charset="-128"/>
              </a:rPr>
              <a:t>2</a:t>
            </a:r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)</a:t>
            </a:r>
          </a:p>
        </p:txBody>
      </p:sp>
      <p:sp>
        <p:nvSpPr>
          <p:cNvPr id="431451" name="Text Box 347">
            <a:extLst>
              <a:ext uri="{FF2B5EF4-FFF2-40B4-BE49-F238E27FC236}">
                <a16:creationId xmlns:a16="http://schemas.microsoft.com/office/drawing/2014/main" id="{30DC1503-2F0C-446D-A7AF-9CCFEDFA6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123825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ng/ml</a:t>
            </a:r>
          </a:p>
        </p:txBody>
      </p:sp>
      <p:sp>
        <p:nvSpPr>
          <p:cNvPr id="431455" name="Rectangle 351">
            <a:extLst>
              <a:ext uri="{FF2B5EF4-FFF2-40B4-BE49-F238E27FC236}">
                <a16:creationId xmlns:a16="http://schemas.microsoft.com/office/drawing/2014/main" id="{39E5C561-5357-4EAD-8327-2545ECE8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042988"/>
            <a:ext cx="42164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pSp>
        <p:nvGrpSpPr>
          <p:cNvPr id="431351" name="Group 247">
            <a:extLst>
              <a:ext uri="{FF2B5EF4-FFF2-40B4-BE49-F238E27FC236}">
                <a16:creationId xmlns:a16="http://schemas.microsoft.com/office/drawing/2014/main" id="{B09197F5-73D8-4C8B-AE1B-E41FEAA4E5EF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2139950"/>
            <a:ext cx="2943225" cy="2692400"/>
            <a:chOff x="918" y="1801"/>
            <a:chExt cx="2086" cy="1696"/>
          </a:xfrm>
        </p:grpSpPr>
        <p:sp>
          <p:nvSpPr>
            <p:cNvPr id="431352" name="Oval 248">
              <a:extLst>
                <a:ext uri="{FF2B5EF4-FFF2-40B4-BE49-F238E27FC236}">
                  <a16:creationId xmlns:a16="http://schemas.microsoft.com/office/drawing/2014/main" id="{8A1A1A1C-2ACD-42B8-94D4-0A45EA07D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" y="2195"/>
              <a:ext cx="46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53" name="Oval 249">
              <a:extLst>
                <a:ext uri="{FF2B5EF4-FFF2-40B4-BE49-F238E27FC236}">
                  <a16:creationId xmlns:a16="http://schemas.microsoft.com/office/drawing/2014/main" id="{33745A9E-2065-440E-8F10-AEE48E07E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2185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54" name="Oval 250">
              <a:extLst>
                <a:ext uri="{FF2B5EF4-FFF2-40B4-BE49-F238E27FC236}">
                  <a16:creationId xmlns:a16="http://schemas.microsoft.com/office/drawing/2014/main" id="{2E319900-7B3A-487A-95CE-F071BFCE1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334"/>
              <a:ext cx="46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55" name="Oval 251">
              <a:extLst>
                <a:ext uri="{FF2B5EF4-FFF2-40B4-BE49-F238E27FC236}">
                  <a16:creationId xmlns:a16="http://schemas.microsoft.com/office/drawing/2014/main" id="{9BC747B9-BAE6-4CF7-9A0C-6F600C4BA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3323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56" name="Oval 252">
              <a:extLst>
                <a:ext uri="{FF2B5EF4-FFF2-40B4-BE49-F238E27FC236}">
                  <a16:creationId xmlns:a16="http://schemas.microsoft.com/office/drawing/2014/main" id="{7DCC65B4-096D-4609-83B2-331AD5C9A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3287"/>
              <a:ext cx="46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57" name="Oval 253">
              <a:extLst>
                <a:ext uri="{FF2B5EF4-FFF2-40B4-BE49-F238E27FC236}">
                  <a16:creationId xmlns:a16="http://schemas.microsoft.com/office/drawing/2014/main" id="{C5F37FCA-BDAD-49D4-B91B-D4835F54C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3278"/>
              <a:ext cx="6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58" name="Oval 254">
              <a:extLst>
                <a:ext uri="{FF2B5EF4-FFF2-40B4-BE49-F238E27FC236}">
                  <a16:creationId xmlns:a16="http://schemas.microsoft.com/office/drawing/2014/main" id="{3E8DE2EA-F0D7-41E6-AA77-80ED2791F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6" y="3287"/>
              <a:ext cx="46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59" name="Oval 255">
              <a:extLst>
                <a:ext uri="{FF2B5EF4-FFF2-40B4-BE49-F238E27FC236}">
                  <a16:creationId xmlns:a16="http://schemas.microsoft.com/office/drawing/2014/main" id="{9012F0E0-1279-4570-8C19-AD83AF526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3278"/>
              <a:ext cx="6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0" name="Oval 256">
              <a:extLst>
                <a:ext uri="{FF2B5EF4-FFF2-40B4-BE49-F238E27FC236}">
                  <a16:creationId xmlns:a16="http://schemas.microsoft.com/office/drawing/2014/main" id="{67F0F299-D488-4E31-861A-A72E56363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1812"/>
              <a:ext cx="47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1" name="Oval 257">
              <a:extLst>
                <a:ext uri="{FF2B5EF4-FFF2-40B4-BE49-F238E27FC236}">
                  <a16:creationId xmlns:a16="http://schemas.microsoft.com/office/drawing/2014/main" id="{7E355C0A-BA75-46E0-9469-05415781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" y="1801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2" name="Oval 258">
              <a:extLst>
                <a:ext uri="{FF2B5EF4-FFF2-40B4-BE49-F238E27FC236}">
                  <a16:creationId xmlns:a16="http://schemas.microsoft.com/office/drawing/2014/main" id="{D09BE8D1-BA4F-4BE6-9F3A-3FA4DD83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" y="2546"/>
              <a:ext cx="47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3" name="Oval 259">
              <a:extLst>
                <a:ext uri="{FF2B5EF4-FFF2-40B4-BE49-F238E27FC236}">
                  <a16:creationId xmlns:a16="http://schemas.microsoft.com/office/drawing/2014/main" id="{1F977EB4-1AB2-4EE1-A632-74E04CED9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2537"/>
              <a:ext cx="6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4" name="Oval 260">
              <a:extLst>
                <a:ext uri="{FF2B5EF4-FFF2-40B4-BE49-F238E27FC236}">
                  <a16:creationId xmlns:a16="http://schemas.microsoft.com/office/drawing/2014/main" id="{464CD105-EFC1-433D-B3A7-108F8E898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" y="2096"/>
              <a:ext cx="46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5" name="Oval 261">
              <a:extLst>
                <a:ext uri="{FF2B5EF4-FFF2-40B4-BE49-F238E27FC236}">
                  <a16:creationId xmlns:a16="http://schemas.microsoft.com/office/drawing/2014/main" id="{55F78F41-A7D9-4CC6-AB23-C91D1EF4B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2086"/>
              <a:ext cx="61" cy="74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6" name="Oval 262">
              <a:extLst>
                <a:ext uri="{FF2B5EF4-FFF2-40B4-BE49-F238E27FC236}">
                  <a16:creationId xmlns:a16="http://schemas.microsoft.com/office/drawing/2014/main" id="{9DF161E7-E363-45FC-A634-35F18B657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" y="1872"/>
              <a:ext cx="47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7" name="Oval 263">
              <a:extLst>
                <a:ext uri="{FF2B5EF4-FFF2-40B4-BE49-F238E27FC236}">
                  <a16:creationId xmlns:a16="http://schemas.microsoft.com/office/drawing/2014/main" id="{45BA6269-2BC2-45F1-B274-47450F145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" y="1861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8" name="Oval 264">
              <a:extLst>
                <a:ext uri="{FF2B5EF4-FFF2-40B4-BE49-F238E27FC236}">
                  <a16:creationId xmlns:a16="http://schemas.microsoft.com/office/drawing/2014/main" id="{02F92CDD-AF56-466E-8B49-D02C4CD26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" y="2195"/>
              <a:ext cx="46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69" name="Oval 265">
              <a:extLst>
                <a:ext uri="{FF2B5EF4-FFF2-40B4-BE49-F238E27FC236}">
                  <a16:creationId xmlns:a16="http://schemas.microsoft.com/office/drawing/2014/main" id="{96810804-F657-49D7-8228-ACFB3193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2185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0" name="Oval 266">
              <a:extLst>
                <a:ext uri="{FF2B5EF4-FFF2-40B4-BE49-F238E27FC236}">
                  <a16:creationId xmlns:a16="http://schemas.microsoft.com/office/drawing/2014/main" id="{C207DD7E-0BC5-436F-B78B-EDAC91A6B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" y="2361"/>
              <a:ext cx="49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1" name="Oval 267">
              <a:extLst>
                <a:ext uri="{FF2B5EF4-FFF2-40B4-BE49-F238E27FC236}">
                  <a16:creationId xmlns:a16="http://schemas.microsoft.com/office/drawing/2014/main" id="{5644398B-4687-4444-96A3-7699D5DED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" y="2352"/>
              <a:ext cx="61" cy="72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2" name="Oval 268">
              <a:extLst>
                <a:ext uri="{FF2B5EF4-FFF2-40B4-BE49-F238E27FC236}">
                  <a16:creationId xmlns:a16="http://schemas.microsoft.com/office/drawing/2014/main" id="{48FEEF1B-88E7-4050-9117-5362E9A2B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" y="2407"/>
              <a:ext cx="47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3" name="Oval 269">
              <a:extLst>
                <a:ext uri="{FF2B5EF4-FFF2-40B4-BE49-F238E27FC236}">
                  <a16:creationId xmlns:a16="http://schemas.microsoft.com/office/drawing/2014/main" id="{4D359FC3-83FF-46FB-BF1F-ACBECACFA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" y="2397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4" name="Oval 270">
              <a:extLst>
                <a:ext uri="{FF2B5EF4-FFF2-40B4-BE49-F238E27FC236}">
                  <a16:creationId xmlns:a16="http://schemas.microsoft.com/office/drawing/2014/main" id="{46399D89-B05E-4964-BFEC-FFD54E1A7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2572"/>
              <a:ext cx="47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5" name="Oval 271">
              <a:extLst>
                <a:ext uri="{FF2B5EF4-FFF2-40B4-BE49-F238E27FC236}">
                  <a16:creationId xmlns:a16="http://schemas.microsoft.com/office/drawing/2014/main" id="{81725063-4025-4883-9B51-D33C993C4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2" y="2563"/>
              <a:ext cx="6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6" name="Oval 272">
              <a:extLst>
                <a:ext uri="{FF2B5EF4-FFF2-40B4-BE49-F238E27FC236}">
                  <a16:creationId xmlns:a16="http://schemas.microsoft.com/office/drawing/2014/main" id="{50D98A9F-8F8F-4934-ADA8-F6B5DA481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3433"/>
              <a:ext cx="48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7" name="Oval 273">
              <a:extLst>
                <a:ext uri="{FF2B5EF4-FFF2-40B4-BE49-F238E27FC236}">
                  <a16:creationId xmlns:a16="http://schemas.microsoft.com/office/drawing/2014/main" id="{AE4DDDE1-E0E7-4CED-9C4D-00327BF1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3422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8" name="Oval 274">
              <a:extLst>
                <a:ext uri="{FF2B5EF4-FFF2-40B4-BE49-F238E27FC236}">
                  <a16:creationId xmlns:a16="http://schemas.microsoft.com/office/drawing/2014/main" id="{8AAE3DA8-6ECB-420D-B694-32988A18D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347"/>
              <a:ext cx="46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79" name="Oval 275">
              <a:extLst>
                <a:ext uri="{FF2B5EF4-FFF2-40B4-BE49-F238E27FC236}">
                  <a16:creationId xmlns:a16="http://schemas.microsoft.com/office/drawing/2014/main" id="{3529AFE2-A1AC-47C1-BAC1-2976CD11F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6" y="2337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0" name="Oval 276">
              <a:extLst>
                <a:ext uri="{FF2B5EF4-FFF2-40B4-BE49-F238E27FC236}">
                  <a16:creationId xmlns:a16="http://schemas.microsoft.com/office/drawing/2014/main" id="{E3A31867-7812-470D-9507-DE2EC5E37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3313"/>
              <a:ext cx="46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1" name="Oval 277">
              <a:extLst>
                <a:ext uri="{FF2B5EF4-FFF2-40B4-BE49-F238E27FC236}">
                  <a16:creationId xmlns:a16="http://schemas.microsoft.com/office/drawing/2014/main" id="{1A335E9B-4DB3-419D-A043-E0821C181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0" y="3304"/>
              <a:ext cx="6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2" name="Oval 278">
              <a:extLst>
                <a:ext uri="{FF2B5EF4-FFF2-40B4-BE49-F238E27FC236}">
                  <a16:creationId xmlns:a16="http://schemas.microsoft.com/office/drawing/2014/main" id="{4EF01E70-EAC4-4366-9990-96923BE92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" y="3228"/>
              <a:ext cx="46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3" name="Oval 279">
              <a:extLst>
                <a:ext uri="{FF2B5EF4-FFF2-40B4-BE49-F238E27FC236}">
                  <a16:creationId xmlns:a16="http://schemas.microsoft.com/office/drawing/2014/main" id="{DE658E7D-8D3D-417E-9717-8CF5AC371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3217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4" name="Oval 280">
              <a:extLst>
                <a:ext uri="{FF2B5EF4-FFF2-40B4-BE49-F238E27FC236}">
                  <a16:creationId xmlns:a16="http://schemas.microsoft.com/office/drawing/2014/main" id="{96A4CE27-C715-473F-89A1-E272DA4C8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2261"/>
              <a:ext cx="47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5" name="Oval 281">
              <a:extLst>
                <a:ext uri="{FF2B5EF4-FFF2-40B4-BE49-F238E27FC236}">
                  <a16:creationId xmlns:a16="http://schemas.microsoft.com/office/drawing/2014/main" id="{B29D3F9A-85CE-4B42-B2F2-E24A2A409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" y="2252"/>
              <a:ext cx="63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6" name="Oval 282">
              <a:extLst>
                <a:ext uri="{FF2B5EF4-FFF2-40B4-BE49-F238E27FC236}">
                  <a16:creationId xmlns:a16="http://schemas.microsoft.com/office/drawing/2014/main" id="{0CB603F5-0B03-4803-BB72-D252D64AE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3353"/>
              <a:ext cx="47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7" name="Oval 283">
              <a:extLst>
                <a:ext uri="{FF2B5EF4-FFF2-40B4-BE49-F238E27FC236}">
                  <a16:creationId xmlns:a16="http://schemas.microsoft.com/office/drawing/2014/main" id="{F3592709-BCBD-4543-B91B-3F1419DA1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3343"/>
              <a:ext cx="6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8" name="Oval 284">
              <a:extLst>
                <a:ext uri="{FF2B5EF4-FFF2-40B4-BE49-F238E27FC236}">
                  <a16:creationId xmlns:a16="http://schemas.microsoft.com/office/drawing/2014/main" id="{2AB94AAD-5518-48B3-B2BE-8356A6EC2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3029"/>
              <a:ext cx="48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89" name="Oval 285">
              <a:extLst>
                <a:ext uri="{FF2B5EF4-FFF2-40B4-BE49-F238E27FC236}">
                  <a16:creationId xmlns:a16="http://schemas.microsoft.com/office/drawing/2014/main" id="{394AE2D0-66BB-4EE5-BD95-A6B094AC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" y="3020"/>
              <a:ext cx="6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0" name="Oval 286">
              <a:extLst>
                <a:ext uri="{FF2B5EF4-FFF2-40B4-BE49-F238E27FC236}">
                  <a16:creationId xmlns:a16="http://schemas.microsoft.com/office/drawing/2014/main" id="{DB18481C-6FEB-4587-840A-CBC368D4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" y="2837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1" name="Oval 287">
              <a:extLst>
                <a:ext uri="{FF2B5EF4-FFF2-40B4-BE49-F238E27FC236}">
                  <a16:creationId xmlns:a16="http://schemas.microsoft.com/office/drawing/2014/main" id="{F5FF73B6-6B53-4FEF-9107-6D77B3FF8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2826"/>
              <a:ext cx="70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2" name="Oval 288">
              <a:extLst>
                <a:ext uri="{FF2B5EF4-FFF2-40B4-BE49-F238E27FC236}">
                  <a16:creationId xmlns:a16="http://schemas.microsoft.com/office/drawing/2014/main" id="{1BE41A85-E7CF-4712-851B-A3601F85B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864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3" name="Oval 289">
              <a:extLst>
                <a:ext uri="{FF2B5EF4-FFF2-40B4-BE49-F238E27FC236}">
                  <a16:creationId xmlns:a16="http://schemas.microsoft.com/office/drawing/2014/main" id="{7E17417C-47CD-4015-A0DE-96C094FE9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7" y="2853"/>
              <a:ext cx="7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4" name="Oval 290">
              <a:extLst>
                <a:ext uri="{FF2B5EF4-FFF2-40B4-BE49-F238E27FC236}">
                  <a16:creationId xmlns:a16="http://schemas.microsoft.com/office/drawing/2014/main" id="{4E4B8F05-6E49-4933-9E3C-809545822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3" y="2255"/>
              <a:ext cx="54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5" name="Oval 291">
              <a:extLst>
                <a:ext uri="{FF2B5EF4-FFF2-40B4-BE49-F238E27FC236}">
                  <a16:creationId xmlns:a16="http://schemas.microsoft.com/office/drawing/2014/main" id="{23775DD5-4DD3-4069-B675-FDBA6DDA4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245"/>
              <a:ext cx="71" cy="74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6" name="Oval 292">
              <a:extLst>
                <a:ext uri="{FF2B5EF4-FFF2-40B4-BE49-F238E27FC236}">
                  <a16:creationId xmlns:a16="http://schemas.microsoft.com/office/drawing/2014/main" id="{AF80ED48-5980-45BA-8F76-DF5861DAE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3102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7" name="Oval 293">
              <a:extLst>
                <a:ext uri="{FF2B5EF4-FFF2-40B4-BE49-F238E27FC236}">
                  <a16:creationId xmlns:a16="http://schemas.microsoft.com/office/drawing/2014/main" id="{F5E0D3AF-F4B4-46C1-9A4A-7DA17C93F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9" y="3091"/>
              <a:ext cx="7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8" name="Oval 294">
              <a:extLst>
                <a:ext uri="{FF2B5EF4-FFF2-40B4-BE49-F238E27FC236}">
                  <a16:creationId xmlns:a16="http://schemas.microsoft.com/office/drawing/2014/main" id="{688D9C65-1B72-45EB-992E-553F2B5EC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6" y="2593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399" name="Oval 295">
              <a:extLst>
                <a:ext uri="{FF2B5EF4-FFF2-40B4-BE49-F238E27FC236}">
                  <a16:creationId xmlns:a16="http://schemas.microsoft.com/office/drawing/2014/main" id="{266DB81E-1C24-403C-8E55-723EECDD7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583"/>
              <a:ext cx="70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0" name="Oval 296">
              <a:extLst>
                <a:ext uri="{FF2B5EF4-FFF2-40B4-BE49-F238E27FC236}">
                  <a16:creationId xmlns:a16="http://schemas.microsoft.com/office/drawing/2014/main" id="{6615C983-914E-4E02-91D1-8318EFEB8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3281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1" name="Oval 297">
              <a:extLst>
                <a:ext uri="{FF2B5EF4-FFF2-40B4-BE49-F238E27FC236}">
                  <a16:creationId xmlns:a16="http://schemas.microsoft.com/office/drawing/2014/main" id="{F3E72EB5-B85B-49B8-BE4C-30B30F25C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" y="3270"/>
              <a:ext cx="70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2" name="Oval 298">
              <a:extLst>
                <a:ext uri="{FF2B5EF4-FFF2-40B4-BE49-F238E27FC236}">
                  <a16:creationId xmlns:a16="http://schemas.microsoft.com/office/drawing/2014/main" id="{89BB4E0D-545F-4370-A079-1E66DFF49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3049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3" name="Oval 299">
              <a:extLst>
                <a:ext uri="{FF2B5EF4-FFF2-40B4-BE49-F238E27FC236}">
                  <a16:creationId xmlns:a16="http://schemas.microsoft.com/office/drawing/2014/main" id="{84A39E78-4D90-4E66-9CE0-47A75C5EE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038"/>
              <a:ext cx="69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4" name="Oval 300">
              <a:extLst>
                <a:ext uri="{FF2B5EF4-FFF2-40B4-BE49-F238E27FC236}">
                  <a16:creationId xmlns:a16="http://schemas.microsoft.com/office/drawing/2014/main" id="{CC22D04B-98D8-46C2-87AF-A21800447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" y="3300"/>
              <a:ext cx="54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5" name="Oval 301">
              <a:extLst>
                <a:ext uri="{FF2B5EF4-FFF2-40B4-BE49-F238E27FC236}">
                  <a16:creationId xmlns:a16="http://schemas.microsoft.com/office/drawing/2014/main" id="{B399B127-58AB-43EE-8E47-3DA0FE9EB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3290"/>
              <a:ext cx="69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6" name="Oval 302">
              <a:extLst>
                <a:ext uri="{FF2B5EF4-FFF2-40B4-BE49-F238E27FC236}">
                  <a16:creationId xmlns:a16="http://schemas.microsoft.com/office/drawing/2014/main" id="{CDC0E1B9-FA0C-42FD-9166-0F51D7B60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3373"/>
              <a:ext cx="55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7" name="Oval 303">
              <a:extLst>
                <a:ext uri="{FF2B5EF4-FFF2-40B4-BE49-F238E27FC236}">
                  <a16:creationId xmlns:a16="http://schemas.microsoft.com/office/drawing/2014/main" id="{C427CB41-88F3-4823-86B1-6190E5B40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" y="3362"/>
              <a:ext cx="7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8" name="Oval 304">
              <a:extLst>
                <a:ext uri="{FF2B5EF4-FFF2-40B4-BE49-F238E27FC236}">
                  <a16:creationId xmlns:a16="http://schemas.microsoft.com/office/drawing/2014/main" id="{90C80266-43E1-494D-87B8-7EB2EE253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3360"/>
              <a:ext cx="54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09" name="Oval 305">
              <a:extLst>
                <a:ext uri="{FF2B5EF4-FFF2-40B4-BE49-F238E27FC236}">
                  <a16:creationId xmlns:a16="http://schemas.microsoft.com/office/drawing/2014/main" id="{936C0D8E-49B4-44F0-BF05-1716BEF6D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" y="3350"/>
              <a:ext cx="70" cy="74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0" name="Oval 306">
              <a:extLst>
                <a:ext uri="{FF2B5EF4-FFF2-40B4-BE49-F238E27FC236}">
                  <a16:creationId xmlns:a16="http://schemas.microsoft.com/office/drawing/2014/main" id="{D3DC4638-1561-4981-8EE7-215D0C95D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3194"/>
              <a:ext cx="54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1" name="Oval 307">
              <a:extLst>
                <a:ext uri="{FF2B5EF4-FFF2-40B4-BE49-F238E27FC236}">
                  <a16:creationId xmlns:a16="http://schemas.microsoft.com/office/drawing/2014/main" id="{AACD3DB5-360E-43AA-BCAB-8D79AF48F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3184"/>
              <a:ext cx="70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2" name="Oval 308">
              <a:extLst>
                <a:ext uri="{FF2B5EF4-FFF2-40B4-BE49-F238E27FC236}">
                  <a16:creationId xmlns:a16="http://schemas.microsoft.com/office/drawing/2014/main" id="{606F2535-CE0B-42D8-8100-736CBAF63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3287"/>
              <a:ext cx="54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3" name="Oval 309">
              <a:extLst>
                <a:ext uri="{FF2B5EF4-FFF2-40B4-BE49-F238E27FC236}">
                  <a16:creationId xmlns:a16="http://schemas.microsoft.com/office/drawing/2014/main" id="{55F58B2A-A204-48A4-9CAD-92AD66317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" y="3278"/>
              <a:ext cx="7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4" name="Oval 310">
              <a:extLst>
                <a:ext uri="{FF2B5EF4-FFF2-40B4-BE49-F238E27FC236}">
                  <a16:creationId xmlns:a16="http://schemas.microsoft.com/office/drawing/2014/main" id="{CEC11C71-067F-44E6-8AEF-B17CC6390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3076"/>
              <a:ext cx="56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5" name="Oval 311">
              <a:extLst>
                <a:ext uri="{FF2B5EF4-FFF2-40B4-BE49-F238E27FC236}">
                  <a16:creationId xmlns:a16="http://schemas.microsoft.com/office/drawing/2014/main" id="{92955434-0295-40DE-A39E-577C3CB39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" y="3065"/>
              <a:ext cx="69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6" name="Oval 312">
              <a:extLst>
                <a:ext uri="{FF2B5EF4-FFF2-40B4-BE49-F238E27FC236}">
                  <a16:creationId xmlns:a16="http://schemas.microsoft.com/office/drawing/2014/main" id="{6595195B-F80B-410C-B69F-FFF53A7BE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346"/>
              <a:ext cx="54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7" name="Oval 313">
              <a:extLst>
                <a:ext uri="{FF2B5EF4-FFF2-40B4-BE49-F238E27FC236}">
                  <a16:creationId xmlns:a16="http://schemas.microsoft.com/office/drawing/2014/main" id="{2CD150EB-47C9-4D9A-80CA-4C3F63C85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3336"/>
              <a:ext cx="7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8" name="Oval 314">
              <a:extLst>
                <a:ext uri="{FF2B5EF4-FFF2-40B4-BE49-F238E27FC236}">
                  <a16:creationId xmlns:a16="http://schemas.microsoft.com/office/drawing/2014/main" id="{2EC8EFA4-4D20-436D-AD1A-641DD1C90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3433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19" name="Oval 315">
              <a:extLst>
                <a:ext uri="{FF2B5EF4-FFF2-40B4-BE49-F238E27FC236}">
                  <a16:creationId xmlns:a16="http://schemas.microsoft.com/office/drawing/2014/main" id="{A0E48E71-9FEC-4318-9458-B7849B547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3422"/>
              <a:ext cx="71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20" name="Oval 316">
              <a:extLst>
                <a:ext uri="{FF2B5EF4-FFF2-40B4-BE49-F238E27FC236}">
                  <a16:creationId xmlns:a16="http://schemas.microsoft.com/office/drawing/2014/main" id="{B6CAFF29-D9E7-4369-9B09-ABAC3BD6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" y="3340"/>
              <a:ext cx="54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21" name="Oval 317">
              <a:extLst>
                <a:ext uri="{FF2B5EF4-FFF2-40B4-BE49-F238E27FC236}">
                  <a16:creationId xmlns:a16="http://schemas.microsoft.com/office/drawing/2014/main" id="{913C79D8-4E9C-44BD-81AB-1681284C2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3331"/>
              <a:ext cx="7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22" name="Oval 318">
              <a:extLst>
                <a:ext uri="{FF2B5EF4-FFF2-40B4-BE49-F238E27FC236}">
                  <a16:creationId xmlns:a16="http://schemas.microsoft.com/office/drawing/2014/main" id="{39F86F70-2AC6-46C4-9118-659DAE341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7" y="3148"/>
              <a:ext cx="54" cy="5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23" name="Oval 319">
              <a:extLst>
                <a:ext uri="{FF2B5EF4-FFF2-40B4-BE49-F238E27FC236}">
                  <a16:creationId xmlns:a16="http://schemas.microsoft.com/office/drawing/2014/main" id="{8083AFEF-8BE8-4590-9BE9-6F22EA80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" y="3138"/>
              <a:ext cx="70" cy="74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24" name="Oval 320">
              <a:extLst>
                <a:ext uri="{FF2B5EF4-FFF2-40B4-BE49-F238E27FC236}">
                  <a16:creationId xmlns:a16="http://schemas.microsoft.com/office/drawing/2014/main" id="{3638DBE1-FB27-485B-9D73-B6590BDDF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3168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25" name="Oval 321">
              <a:extLst>
                <a:ext uri="{FF2B5EF4-FFF2-40B4-BE49-F238E27FC236}">
                  <a16:creationId xmlns:a16="http://schemas.microsoft.com/office/drawing/2014/main" id="{38D6778F-6333-4987-9DAA-B8BCC368B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" y="3157"/>
              <a:ext cx="70" cy="75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26" name="Oval 322">
              <a:extLst>
                <a:ext uri="{FF2B5EF4-FFF2-40B4-BE49-F238E27FC236}">
                  <a16:creationId xmlns:a16="http://schemas.microsoft.com/office/drawing/2014/main" id="{A438497F-2BCC-4FC2-A926-779E50F3F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3003"/>
              <a:ext cx="54" cy="5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1427" name="Oval 323">
              <a:extLst>
                <a:ext uri="{FF2B5EF4-FFF2-40B4-BE49-F238E27FC236}">
                  <a16:creationId xmlns:a16="http://schemas.microsoft.com/office/drawing/2014/main" id="{F22A87A0-CF16-473F-9F20-1FD34FB86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2993"/>
              <a:ext cx="71" cy="73"/>
            </a:xfrm>
            <a:prstGeom prst="ellipse">
              <a:avLst/>
            </a:prstGeom>
            <a:solidFill>
              <a:srgbClr val="FFFF00"/>
            </a:solidFill>
            <a:ln w="206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31428" name="Line 324">
            <a:extLst>
              <a:ext uri="{FF2B5EF4-FFF2-40B4-BE49-F238E27FC236}">
                <a16:creationId xmlns:a16="http://schemas.microsoft.com/office/drawing/2014/main" id="{FD3C6D3F-2488-43FD-AF08-519D3D2D0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8188" y="4968875"/>
            <a:ext cx="1587" cy="93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29" name="Line 325">
            <a:extLst>
              <a:ext uri="{FF2B5EF4-FFF2-40B4-BE49-F238E27FC236}">
                <a16:creationId xmlns:a16="http://schemas.microsoft.com/office/drawing/2014/main" id="{5F8F3203-F805-4D5C-A90B-1438A586D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9438" y="4968875"/>
            <a:ext cx="1587" cy="93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31" name="Line 327">
            <a:extLst>
              <a:ext uri="{FF2B5EF4-FFF2-40B4-BE49-F238E27FC236}">
                <a16:creationId xmlns:a16="http://schemas.microsoft.com/office/drawing/2014/main" id="{7BCED0C4-6592-41F5-9774-EC8D15915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7413" y="4968875"/>
            <a:ext cx="3175" cy="93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431432" name="Group 328">
            <a:extLst>
              <a:ext uri="{FF2B5EF4-FFF2-40B4-BE49-F238E27FC236}">
                <a16:creationId xmlns:a16="http://schemas.microsoft.com/office/drawing/2014/main" id="{461282BE-C397-44F5-8CC6-34373EC26C09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1711325"/>
            <a:ext cx="117475" cy="3249613"/>
            <a:chOff x="228" y="1343"/>
            <a:chExt cx="74" cy="2085"/>
          </a:xfrm>
        </p:grpSpPr>
        <p:sp>
          <p:nvSpPr>
            <p:cNvPr id="431433" name="Line 329">
              <a:extLst>
                <a:ext uri="{FF2B5EF4-FFF2-40B4-BE49-F238E27FC236}">
                  <a16:creationId xmlns:a16="http://schemas.microsoft.com/office/drawing/2014/main" id="{C46B12A5-BB1B-4D36-9B0C-61E4FC3FF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907"/>
              <a:ext cx="7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434" name="Line 330">
              <a:extLst>
                <a:ext uri="{FF2B5EF4-FFF2-40B4-BE49-F238E27FC236}">
                  <a16:creationId xmlns:a16="http://schemas.microsoft.com/office/drawing/2014/main" id="{42840D22-07E9-4B7E-8361-E9409A2D6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388"/>
              <a:ext cx="7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435" name="Line 331">
              <a:extLst>
                <a:ext uri="{FF2B5EF4-FFF2-40B4-BE49-F238E27FC236}">
                  <a16:creationId xmlns:a16="http://schemas.microsoft.com/office/drawing/2014/main" id="{6900C283-ABF9-49EC-90A9-3D42FABDA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343"/>
              <a:ext cx="7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436" name="Line 332">
              <a:extLst>
                <a:ext uri="{FF2B5EF4-FFF2-40B4-BE49-F238E27FC236}">
                  <a16:creationId xmlns:a16="http://schemas.microsoft.com/office/drawing/2014/main" id="{D33FA82F-E265-4B58-A0AC-3163FF38D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3427"/>
              <a:ext cx="7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1437" name="Line 333">
              <a:extLst>
                <a:ext uri="{FF2B5EF4-FFF2-40B4-BE49-F238E27FC236}">
                  <a16:creationId xmlns:a16="http://schemas.microsoft.com/office/drawing/2014/main" id="{E82C2EA0-8F86-4726-9DA9-A49D6B0BA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1869"/>
              <a:ext cx="74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31438" name="Line 334">
            <a:extLst>
              <a:ext uri="{FF2B5EF4-FFF2-40B4-BE49-F238E27FC236}">
                <a16:creationId xmlns:a16="http://schemas.microsoft.com/office/drawing/2014/main" id="{32C6D3D3-9DD8-4578-8F1E-09103F38D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50" y="1717675"/>
            <a:ext cx="0" cy="322421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1439" name="Line 335">
            <a:extLst>
              <a:ext uri="{FF2B5EF4-FFF2-40B4-BE49-F238E27FC236}">
                <a16:creationId xmlns:a16="http://schemas.microsoft.com/office/drawing/2014/main" id="{90C7CFA7-E433-4524-B223-85EC2F0EC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650" y="4954588"/>
            <a:ext cx="33512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1440" name="Text Box 336">
            <a:extLst>
              <a:ext uri="{FF2B5EF4-FFF2-40B4-BE49-F238E27FC236}">
                <a16:creationId xmlns:a16="http://schemas.microsoft.com/office/drawing/2014/main" id="{CDDF2460-5EAD-4501-9312-BAFD1E73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505618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0</a:t>
            </a:r>
          </a:p>
        </p:txBody>
      </p:sp>
      <p:sp>
        <p:nvSpPr>
          <p:cNvPr id="431441" name="Text Box 337">
            <a:extLst>
              <a:ext uri="{FF2B5EF4-FFF2-40B4-BE49-F238E27FC236}">
                <a16:creationId xmlns:a16="http://schemas.microsoft.com/office/drawing/2014/main" id="{987F74B7-1E57-406F-BEFD-45B4B2533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505618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100</a:t>
            </a:r>
          </a:p>
        </p:txBody>
      </p:sp>
      <p:sp>
        <p:nvSpPr>
          <p:cNvPr id="431442" name="Text Box 338">
            <a:extLst>
              <a:ext uri="{FF2B5EF4-FFF2-40B4-BE49-F238E27FC236}">
                <a16:creationId xmlns:a16="http://schemas.microsoft.com/office/drawing/2014/main" id="{B372A209-59AA-439C-B0BD-86A398A98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50561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200</a:t>
            </a:r>
          </a:p>
        </p:txBody>
      </p:sp>
      <p:sp>
        <p:nvSpPr>
          <p:cNvPr id="431444" name="Text Box 340">
            <a:extLst>
              <a:ext uri="{FF2B5EF4-FFF2-40B4-BE49-F238E27FC236}">
                <a16:creationId xmlns:a16="http://schemas.microsoft.com/office/drawing/2014/main" id="{F4AD9245-C10B-476C-BC3C-95A878A5D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613" y="5367338"/>
            <a:ext cx="2398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Visceral Fat Area (cm</a:t>
            </a:r>
            <a:r>
              <a:rPr kumimoji="1" lang="en-US" altLang="ja-JP" sz="1600" b="1" baseline="30000">
                <a:latin typeface="Helvetica" panose="020B0604020202020204" pitchFamily="34" charset="0"/>
                <a:ea typeface="Osaka" charset="-128"/>
              </a:rPr>
              <a:t>2</a:t>
            </a:r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)</a:t>
            </a:r>
          </a:p>
        </p:txBody>
      </p:sp>
      <p:sp>
        <p:nvSpPr>
          <p:cNvPr id="431445" name="Text Box 341">
            <a:extLst>
              <a:ext uri="{FF2B5EF4-FFF2-40B4-BE49-F238E27FC236}">
                <a16:creationId xmlns:a16="http://schemas.microsoft.com/office/drawing/2014/main" id="{307D3330-B266-468A-80F3-DA10FB1B4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15636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20</a:t>
            </a:r>
          </a:p>
        </p:txBody>
      </p:sp>
      <p:sp>
        <p:nvSpPr>
          <p:cNvPr id="431446" name="Text Box 342">
            <a:extLst>
              <a:ext uri="{FF2B5EF4-FFF2-40B4-BE49-F238E27FC236}">
                <a16:creationId xmlns:a16="http://schemas.microsoft.com/office/drawing/2014/main" id="{2B1BB10B-724A-43E4-9EF4-F8D376EAA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8260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0</a:t>
            </a:r>
          </a:p>
        </p:txBody>
      </p:sp>
      <p:sp>
        <p:nvSpPr>
          <p:cNvPr id="431447" name="Text Box 343">
            <a:extLst>
              <a:ext uri="{FF2B5EF4-FFF2-40B4-BE49-F238E27FC236}">
                <a16:creationId xmlns:a16="http://schemas.microsoft.com/office/drawing/2014/main" id="{B82BFC23-D595-45C0-88F4-F6383DF8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0433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5</a:t>
            </a:r>
          </a:p>
        </p:txBody>
      </p:sp>
      <p:sp>
        <p:nvSpPr>
          <p:cNvPr id="431448" name="Text Box 344">
            <a:extLst>
              <a:ext uri="{FF2B5EF4-FFF2-40B4-BE49-F238E27FC236}">
                <a16:creationId xmlns:a16="http://schemas.microsoft.com/office/drawing/2014/main" id="{4331B69D-CAB7-4316-B5FA-68432A16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209925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10</a:t>
            </a:r>
          </a:p>
        </p:txBody>
      </p:sp>
      <p:sp>
        <p:nvSpPr>
          <p:cNvPr id="431449" name="Text Box 345">
            <a:extLst>
              <a:ext uri="{FF2B5EF4-FFF2-40B4-BE49-F238E27FC236}">
                <a16:creationId xmlns:a16="http://schemas.microsoft.com/office/drawing/2014/main" id="{52C440D7-334E-4EDF-9322-E43A43227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3764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15</a:t>
            </a:r>
          </a:p>
        </p:txBody>
      </p:sp>
      <p:sp>
        <p:nvSpPr>
          <p:cNvPr id="431450" name="Text Box 346">
            <a:extLst>
              <a:ext uri="{FF2B5EF4-FFF2-40B4-BE49-F238E27FC236}">
                <a16:creationId xmlns:a16="http://schemas.microsoft.com/office/drawing/2014/main" id="{52702178-5534-4807-B08A-4D3BC635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196975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Symbol" panose="05050102010706020507" pitchFamily="18" charset="2"/>
                <a:ea typeface="Osaka" charset="-128"/>
              </a:rPr>
              <a:t>m</a:t>
            </a:r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g/ml</a:t>
            </a:r>
          </a:p>
        </p:txBody>
      </p:sp>
      <p:sp>
        <p:nvSpPr>
          <p:cNvPr id="431452" name="Text Box 348">
            <a:extLst>
              <a:ext uri="{FF2B5EF4-FFF2-40B4-BE49-F238E27FC236}">
                <a16:creationId xmlns:a16="http://schemas.microsoft.com/office/drawing/2014/main" id="{C2581E51-80FC-46C4-87E0-E15F1BE4E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1552575"/>
            <a:ext cx="2714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b="1">
                <a:solidFill>
                  <a:srgbClr val="C80000"/>
                </a:solidFill>
                <a:latin typeface="Helvetica" panose="020B0604020202020204" pitchFamily="34" charset="0"/>
                <a:ea typeface="Osaka" charset="-128"/>
              </a:rPr>
              <a:t>Plasma adiponectin</a:t>
            </a:r>
          </a:p>
        </p:txBody>
      </p:sp>
      <p:sp>
        <p:nvSpPr>
          <p:cNvPr id="431453" name="Line 349">
            <a:extLst>
              <a:ext uri="{FF2B5EF4-FFF2-40B4-BE49-F238E27FC236}">
                <a16:creationId xmlns:a16="http://schemas.microsoft.com/office/drawing/2014/main" id="{36545CCD-AAAA-4CBD-B218-0F49CBF4F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363" y="2913063"/>
            <a:ext cx="2659062" cy="19431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1430" name="Line 326">
            <a:extLst>
              <a:ext uri="{FF2B5EF4-FFF2-40B4-BE49-F238E27FC236}">
                <a16:creationId xmlns:a16="http://schemas.microsoft.com/office/drawing/2014/main" id="{FA0FD375-1D2F-4421-8D40-0304AA01B6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6400" y="4943475"/>
            <a:ext cx="1588" cy="93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43" name="Text Box 339">
            <a:extLst>
              <a:ext uri="{FF2B5EF4-FFF2-40B4-BE49-F238E27FC236}">
                <a16:creationId xmlns:a16="http://schemas.microsoft.com/office/drawing/2014/main" id="{52F2A681-ADF8-4AE7-93F3-F30D04568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5054600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600" b="1">
                <a:latin typeface="Helvetica" panose="020B0604020202020204" pitchFamily="34" charset="0"/>
                <a:ea typeface="Osaka" charset="-128"/>
              </a:rPr>
              <a:t>300</a:t>
            </a:r>
          </a:p>
        </p:txBody>
      </p:sp>
      <p:sp>
        <p:nvSpPr>
          <p:cNvPr id="431468" name="Line 364">
            <a:extLst>
              <a:ext uri="{FF2B5EF4-FFF2-40B4-BE49-F238E27FC236}">
                <a16:creationId xmlns:a16="http://schemas.microsoft.com/office/drawing/2014/main" id="{59C0E0D2-1064-4350-A3F8-5CA48C7AA2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2850" y="4110038"/>
            <a:ext cx="857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69" name="Line 365">
            <a:extLst>
              <a:ext uri="{FF2B5EF4-FFF2-40B4-BE49-F238E27FC236}">
                <a16:creationId xmlns:a16="http://schemas.microsoft.com/office/drawing/2014/main" id="{7EFE905B-1B1A-41B6-9414-A7929CAB5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6025" y="3313113"/>
            <a:ext cx="857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70" name="Line 366">
            <a:extLst>
              <a:ext uri="{FF2B5EF4-FFF2-40B4-BE49-F238E27FC236}">
                <a16:creationId xmlns:a16="http://schemas.microsoft.com/office/drawing/2014/main" id="{5AD99A7F-872A-4B43-B055-1CD977206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4438" y="2530475"/>
            <a:ext cx="857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71" name="Line 367">
            <a:extLst>
              <a:ext uri="{FF2B5EF4-FFF2-40B4-BE49-F238E27FC236}">
                <a16:creationId xmlns:a16="http://schemas.microsoft.com/office/drawing/2014/main" id="{2E395514-5DD8-40F3-8D33-FDA3B87D8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7613" y="1743075"/>
            <a:ext cx="1238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74" name="Line 370">
            <a:extLst>
              <a:ext uri="{FF2B5EF4-FFF2-40B4-BE49-F238E27FC236}">
                <a16:creationId xmlns:a16="http://schemas.microsoft.com/office/drawing/2014/main" id="{6AC45753-0E25-4597-92C1-92C3A09EB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8738" y="4926013"/>
            <a:ext cx="0" cy="80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75" name="Line 371">
            <a:extLst>
              <a:ext uri="{FF2B5EF4-FFF2-40B4-BE49-F238E27FC236}">
                <a16:creationId xmlns:a16="http://schemas.microsoft.com/office/drawing/2014/main" id="{22116F5F-E42E-4329-B4AE-E45FA3164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3413" y="4924425"/>
            <a:ext cx="0" cy="8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76" name="Line 372">
            <a:extLst>
              <a:ext uri="{FF2B5EF4-FFF2-40B4-BE49-F238E27FC236}">
                <a16:creationId xmlns:a16="http://schemas.microsoft.com/office/drawing/2014/main" id="{B63422A4-F9FF-4DC0-9417-5B37EEE31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7138" y="4922838"/>
            <a:ext cx="0" cy="80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78" name="Line 374">
            <a:extLst>
              <a:ext uri="{FF2B5EF4-FFF2-40B4-BE49-F238E27FC236}">
                <a16:creationId xmlns:a16="http://schemas.microsoft.com/office/drawing/2014/main" id="{6905CC28-2110-481C-9337-D890C0618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4513" y="4924425"/>
            <a:ext cx="0" cy="8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79" name="Line 375">
            <a:extLst>
              <a:ext uri="{FF2B5EF4-FFF2-40B4-BE49-F238E27FC236}">
                <a16:creationId xmlns:a16="http://schemas.microsoft.com/office/drawing/2014/main" id="{F6C93AF9-5FD7-44FD-B9DE-496DB5553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8713" y="4913313"/>
            <a:ext cx="0" cy="80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80" name="Line 376">
            <a:extLst>
              <a:ext uri="{FF2B5EF4-FFF2-40B4-BE49-F238E27FC236}">
                <a16:creationId xmlns:a16="http://schemas.microsoft.com/office/drawing/2014/main" id="{2025FAF1-863E-4335-90ED-29B16F338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3388" y="4916488"/>
            <a:ext cx="0" cy="80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81" name="Line 377">
            <a:extLst>
              <a:ext uri="{FF2B5EF4-FFF2-40B4-BE49-F238E27FC236}">
                <a16:creationId xmlns:a16="http://schemas.microsoft.com/office/drawing/2014/main" id="{644A53DD-EC2A-4DFF-9576-4BFE8E1EF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7113" y="4872038"/>
            <a:ext cx="0" cy="1190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106" name="Line 2">
            <a:extLst>
              <a:ext uri="{FF2B5EF4-FFF2-40B4-BE49-F238E27FC236}">
                <a16:creationId xmlns:a16="http://schemas.microsoft.com/office/drawing/2014/main" id="{C8FC7226-22F7-43D8-BB8C-DF91F223DF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2850" y="4889500"/>
            <a:ext cx="3616325" cy="11113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83" name="Line 379">
            <a:extLst>
              <a:ext uri="{FF2B5EF4-FFF2-40B4-BE49-F238E27FC236}">
                <a16:creationId xmlns:a16="http://schemas.microsoft.com/office/drawing/2014/main" id="{59691590-E672-4DA4-A6C7-49C2DE43A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2525" y="4965700"/>
            <a:ext cx="0" cy="8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84" name="Line 380">
            <a:extLst>
              <a:ext uri="{FF2B5EF4-FFF2-40B4-BE49-F238E27FC236}">
                <a16:creationId xmlns:a16="http://schemas.microsoft.com/office/drawing/2014/main" id="{EA73C2CD-D631-4F33-A95F-F1E656D9C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2225" y="4968875"/>
            <a:ext cx="0" cy="80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85" name="Line 381">
            <a:extLst>
              <a:ext uri="{FF2B5EF4-FFF2-40B4-BE49-F238E27FC236}">
                <a16:creationId xmlns:a16="http://schemas.microsoft.com/office/drawing/2014/main" id="{E44C1DAB-3F25-4BAA-BE03-7D12658DF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1450" y="4967288"/>
            <a:ext cx="0" cy="80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1487" name="AutoShape 383">
            <a:extLst>
              <a:ext uri="{FF2B5EF4-FFF2-40B4-BE49-F238E27FC236}">
                <a16:creationId xmlns:a16="http://schemas.microsoft.com/office/drawing/2014/main" id="{09AE4234-9692-4BF9-9646-83D18FE2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5813425"/>
            <a:ext cx="2746375" cy="2714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000">
                <a:sym typeface="Symbol" panose="05050102010706020507" pitchFamily="18" charset="2"/>
              </a:rPr>
              <a:t>PAI-1: plasminogen activator inhibitor-1</a:t>
            </a:r>
          </a:p>
        </p:txBody>
      </p:sp>
      <p:sp>
        <p:nvSpPr>
          <p:cNvPr id="431488" name="Rectangle 384">
            <a:extLst>
              <a:ext uri="{FF2B5EF4-FFF2-40B4-BE49-F238E27FC236}">
                <a16:creationId xmlns:a16="http://schemas.microsoft.com/office/drawing/2014/main" id="{50674A5E-174E-4570-832F-77984B88C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6264275"/>
            <a:ext cx="2911475" cy="3984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fr-CA" altLang="fr-FR" sz="1000"/>
              <a:t>Adapted from Matsuzawa Y et al.</a:t>
            </a:r>
            <a:br>
              <a:rPr lang="fr-CA" altLang="fr-FR" sz="1000"/>
            </a:br>
            <a:r>
              <a:rPr lang="fr-CA" altLang="fr-FR" sz="1000"/>
              <a:t>Arterioscler Thromb Vasc Biol 2004; 24: 29-33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293" name="Rectangle 141">
            <a:extLst>
              <a:ext uri="{FF2B5EF4-FFF2-40B4-BE49-F238E27FC236}">
                <a16:creationId xmlns:a16="http://schemas.microsoft.com/office/drawing/2014/main" id="{20E98C5E-5DF4-4F31-8400-C6A537F65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1119188"/>
            <a:ext cx="3886200" cy="389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3188" name="Rectangle 36">
            <a:extLst>
              <a:ext uri="{FF2B5EF4-FFF2-40B4-BE49-F238E27FC236}">
                <a16:creationId xmlns:a16="http://schemas.microsoft.com/office/drawing/2014/main" id="{F0AE730F-9D1F-4169-A67E-B746DD22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117600"/>
            <a:ext cx="3751262" cy="3898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3182" name="Text Box 30">
            <a:extLst>
              <a:ext uri="{FF2B5EF4-FFF2-40B4-BE49-F238E27FC236}">
                <a16:creationId xmlns:a16="http://schemas.microsoft.com/office/drawing/2014/main" id="{1F1DC652-CDC5-46D0-946D-2E5D2032D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5597525"/>
            <a:ext cx="4654550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800" b="1">
                <a:latin typeface="Times" panose="02020603050405020304" pitchFamily="18" charset="0"/>
                <a:ea typeface="平成角ゴシック" charset="-128"/>
              </a:rPr>
              <a:t>Plasma Adiponectin Levels </a:t>
            </a:r>
          </a:p>
        </p:txBody>
      </p:sp>
      <p:grpSp>
        <p:nvGrpSpPr>
          <p:cNvPr id="433154" name="Group 2">
            <a:extLst>
              <a:ext uri="{FF2B5EF4-FFF2-40B4-BE49-F238E27FC236}">
                <a16:creationId xmlns:a16="http://schemas.microsoft.com/office/drawing/2014/main" id="{727CFA95-C53A-4D67-8CD2-D1256EE207E9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2227263"/>
            <a:ext cx="2652712" cy="2179637"/>
            <a:chOff x="608" y="1344"/>
            <a:chExt cx="2256" cy="2200"/>
          </a:xfrm>
        </p:grpSpPr>
        <p:sp>
          <p:nvSpPr>
            <p:cNvPr id="433155" name="Line 3">
              <a:extLst>
                <a:ext uri="{FF2B5EF4-FFF2-40B4-BE49-F238E27FC236}">
                  <a16:creationId xmlns:a16="http://schemas.microsoft.com/office/drawing/2014/main" id="{07BE5828-11BC-4AB9-993D-3F2FECDFF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344"/>
              <a:ext cx="0" cy="2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3156" name="Line 4">
              <a:extLst>
                <a:ext uri="{FF2B5EF4-FFF2-40B4-BE49-F238E27FC236}">
                  <a16:creationId xmlns:a16="http://schemas.microsoft.com/office/drawing/2014/main" id="{B00D236A-9338-4943-8AA4-75E80E6702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544"/>
              <a:ext cx="2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33157" name="Line 5">
            <a:extLst>
              <a:ext uri="{FF2B5EF4-FFF2-40B4-BE49-F238E27FC236}">
                <a16:creationId xmlns:a16="http://schemas.microsoft.com/office/drawing/2014/main" id="{8EA29B3C-65BE-4360-B9BE-4DDCFFFFA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150" y="3289300"/>
            <a:ext cx="26971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3163" name="Oval 11">
            <a:extLst>
              <a:ext uri="{FF2B5EF4-FFF2-40B4-BE49-F238E27FC236}">
                <a16:creationId xmlns:a16="http://schemas.microsoft.com/office/drawing/2014/main" id="{B6FD5012-4FB6-424B-8CED-B44C20352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3155950"/>
            <a:ext cx="241300" cy="2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3170" name="Text Box 18">
            <a:extLst>
              <a:ext uri="{FF2B5EF4-FFF2-40B4-BE49-F238E27FC236}">
                <a16:creationId xmlns:a16="http://schemas.microsoft.com/office/drawing/2014/main" id="{3DD45A73-FB59-48EA-9627-1289D9C67F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76994" y="3080544"/>
            <a:ext cx="191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400" b="1">
                <a:latin typeface="Times" panose="02020603050405020304" pitchFamily="18" charset="0"/>
                <a:ea typeface="平成角ゴシック" charset="-128"/>
              </a:rPr>
              <a:t>Relative Risk</a:t>
            </a:r>
          </a:p>
        </p:txBody>
      </p:sp>
      <p:grpSp>
        <p:nvGrpSpPr>
          <p:cNvPr id="433172" name="Group 20">
            <a:extLst>
              <a:ext uri="{FF2B5EF4-FFF2-40B4-BE49-F238E27FC236}">
                <a16:creationId xmlns:a16="http://schemas.microsoft.com/office/drawing/2014/main" id="{B00B4189-EF52-41A7-B58F-F28660B4923F}"/>
              </a:ext>
            </a:extLst>
          </p:cNvPr>
          <p:cNvGrpSpPr>
            <a:grpSpLocks/>
          </p:cNvGrpSpPr>
          <p:nvPr/>
        </p:nvGrpSpPr>
        <p:grpSpPr bwMode="auto">
          <a:xfrm>
            <a:off x="1608138" y="1795463"/>
            <a:ext cx="241300" cy="1066800"/>
            <a:chOff x="2544" y="1664"/>
            <a:chExt cx="152" cy="672"/>
          </a:xfrm>
        </p:grpSpPr>
        <p:sp>
          <p:nvSpPr>
            <p:cNvPr id="433173" name="Oval 21">
              <a:extLst>
                <a:ext uri="{FF2B5EF4-FFF2-40B4-BE49-F238E27FC236}">
                  <a16:creationId xmlns:a16="http://schemas.microsoft.com/office/drawing/2014/main" id="{C9E0EBDA-FEA2-4ACB-B3A3-E525B5E6B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840"/>
              <a:ext cx="152" cy="16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3174" name="Line 22">
              <a:extLst>
                <a:ext uri="{FF2B5EF4-FFF2-40B4-BE49-F238E27FC236}">
                  <a16:creationId xmlns:a16="http://schemas.microsoft.com/office/drawing/2014/main" id="{39A9C52D-6A76-4783-95F5-921E78CA4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1664"/>
              <a:ext cx="0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33176" name="Text Box 24">
            <a:extLst>
              <a:ext uri="{FF2B5EF4-FFF2-40B4-BE49-F238E27FC236}">
                <a16:creationId xmlns:a16="http://schemas.microsoft.com/office/drawing/2014/main" id="{259001F2-B186-4826-B3F9-83815E42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4484688"/>
            <a:ext cx="855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solidFill>
                  <a:schemeClr val="hlink"/>
                </a:solidFill>
                <a:latin typeface="Times" panose="02020603050405020304" pitchFamily="18" charset="0"/>
                <a:ea typeface="平成角ゴシック" charset="-128"/>
              </a:rPr>
              <a:t>Low</a:t>
            </a:r>
          </a:p>
        </p:txBody>
      </p:sp>
      <p:sp>
        <p:nvSpPr>
          <p:cNvPr id="433177" name="Text Box 25">
            <a:extLst>
              <a:ext uri="{FF2B5EF4-FFF2-40B4-BE49-F238E27FC236}">
                <a16:creationId xmlns:a16="http://schemas.microsoft.com/office/drawing/2014/main" id="{E298B00B-3A69-4A70-B39A-11E8CA62B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4484688"/>
            <a:ext cx="9350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latin typeface="Times" panose="02020603050405020304" pitchFamily="18" charset="0"/>
                <a:ea typeface="平成角ゴシック" charset="-128"/>
              </a:rPr>
              <a:t>High</a:t>
            </a:r>
          </a:p>
        </p:txBody>
      </p:sp>
      <p:sp>
        <p:nvSpPr>
          <p:cNvPr id="433178" name="Text Box 26">
            <a:extLst>
              <a:ext uri="{FF2B5EF4-FFF2-40B4-BE49-F238E27FC236}">
                <a16:creationId xmlns:a16="http://schemas.microsoft.com/office/drawing/2014/main" id="{461431D5-5D05-40E6-9F85-EE35DDC6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278447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ea typeface="平成角ゴシック" charset="-128"/>
              </a:rPr>
              <a:t>1.0</a:t>
            </a:r>
          </a:p>
        </p:txBody>
      </p:sp>
      <p:sp>
        <p:nvSpPr>
          <p:cNvPr id="433179" name="Text Box 27">
            <a:extLst>
              <a:ext uri="{FF2B5EF4-FFF2-40B4-BE49-F238E27FC236}">
                <a16:creationId xmlns:a16="http://schemas.microsoft.com/office/drawing/2014/main" id="{A4C88850-66BD-4636-BA0B-6988B85FD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2028825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ea typeface="平成角ゴシック" charset="-128"/>
              </a:rPr>
              <a:t>2.1</a:t>
            </a:r>
          </a:p>
        </p:txBody>
      </p:sp>
      <p:sp>
        <p:nvSpPr>
          <p:cNvPr id="433183" name="Text Box 31">
            <a:extLst>
              <a:ext uri="{FF2B5EF4-FFF2-40B4-BE49-F238E27FC236}">
                <a16:creationId xmlns:a16="http://schemas.microsoft.com/office/drawing/2014/main" id="{A36FC8B6-A5C0-420C-A8F8-83186CC39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1154113"/>
            <a:ext cx="3746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000" b="1">
                <a:solidFill>
                  <a:srgbClr val="C80000"/>
                </a:solidFill>
                <a:latin typeface="Times" panose="02020603050405020304" pitchFamily="18" charset="0"/>
                <a:ea typeface="平成角ゴシック" charset="-128"/>
              </a:rPr>
              <a:t>Case-Control Study</a:t>
            </a:r>
            <a:br>
              <a:rPr kumimoji="1" lang="en-US" altLang="ja-JP" sz="2000" b="1">
                <a:solidFill>
                  <a:srgbClr val="C80000"/>
                </a:solidFill>
                <a:latin typeface="Times" panose="02020603050405020304" pitchFamily="18" charset="0"/>
                <a:ea typeface="平成角ゴシック" charset="-128"/>
              </a:rPr>
            </a:br>
            <a:r>
              <a:rPr kumimoji="1" lang="en-US" altLang="ja-JP" sz="2000" b="1">
                <a:solidFill>
                  <a:srgbClr val="C80000"/>
                </a:solidFill>
                <a:latin typeface="Times" panose="02020603050405020304" pitchFamily="18" charset="0"/>
                <a:ea typeface="平成角ゴシック" charset="-128"/>
              </a:rPr>
              <a:t>(CAD prevalence)</a:t>
            </a:r>
          </a:p>
        </p:txBody>
      </p:sp>
      <p:sp>
        <p:nvSpPr>
          <p:cNvPr id="433185" name="Rectangle 33">
            <a:extLst>
              <a:ext uri="{FF2B5EF4-FFF2-40B4-BE49-F238E27FC236}">
                <a16:creationId xmlns:a16="http://schemas.microsoft.com/office/drawing/2014/main" id="{CFBFC746-EA3C-4788-AB1D-EBFEC83581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Adiponectin, an Independent Risk Factor of Coronary Artery Disease (CAD)</a:t>
            </a:r>
            <a:endParaRPr lang="fr-CA" altLang="fr-FR"/>
          </a:p>
        </p:txBody>
      </p:sp>
      <p:sp>
        <p:nvSpPr>
          <p:cNvPr id="433186" name="Rectangle 34">
            <a:extLst>
              <a:ext uri="{FF2B5EF4-FFF2-40B4-BE49-F238E27FC236}">
                <a16:creationId xmlns:a16="http://schemas.microsoft.com/office/drawing/2014/main" id="{0E0F991C-11CF-409B-91B1-94344BD52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151438"/>
            <a:ext cx="3286125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da-DK" altLang="fr-FR" sz="1000"/>
              <a:t>Adapted from Pischon T et al. JAMA 2004; 291: 1730-7</a:t>
            </a:r>
          </a:p>
        </p:txBody>
      </p:sp>
      <p:grpSp>
        <p:nvGrpSpPr>
          <p:cNvPr id="433159" name="Group 7">
            <a:extLst>
              <a:ext uri="{FF2B5EF4-FFF2-40B4-BE49-F238E27FC236}">
                <a16:creationId xmlns:a16="http://schemas.microsoft.com/office/drawing/2014/main" id="{A4B8424C-A909-4901-AB30-D7B17AEA6666}"/>
              </a:ext>
            </a:extLst>
          </p:cNvPr>
          <p:cNvGrpSpPr>
            <a:grpSpLocks/>
          </p:cNvGrpSpPr>
          <p:nvPr/>
        </p:nvGrpSpPr>
        <p:grpSpPr bwMode="auto">
          <a:xfrm>
            <a:off x="5157788" y="2120900"/>
            <a:ext cx="3041650" cy="2289175"/>
            <a:chOff x="608" y="1344"/>
            <a:chExt cx="2256" cy="2200"/>
          </a:xfrm>
        </p:grpSpPr>
        <p:sp>
          <p:nvSpPr>
            <p:cNvPr id="433160" name="Line 8">
              <a:extLst>
                <a:ext uri="{FF2B5EF4-FFF2-40B4-BE49-F238E27FC236}">
                  <a16:creationId xmlns:a16="http://schemas.microsoft.com/office/drawing/2014/main" id="{0349A04F-FA13-4184-B770-04BD8E2FCE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1344"/>
              <a:ext cx="0" cy="2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3161" name="Line 9">
              <a:extLst>
                <a:ext uri="{FF2B5EF4-FFF2-40B4-BE49-F238E27FC236}">
                  <a16:creationId xmlns:a16="http://schemas.microsoft.com/office/drawing/2014/main" id="{E05E16C3-C07C-41E8-91CF-8933EB8F5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" y="3544"/>
              <a:ext cx="22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33162" name="Line 10">
            <a:extLst>
              <a:ext uri="{FF2B5EF4-FFF2-40B4-BE49-F238E27FC236}">
                <a16:creationId xmlns:a16="http://schemas.microsoft.com/office/drawing/2014/main" id="{F628FFB7-2A57-4F85-AF02-5DED2CFC0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3287713"/>
            <a:ext cx="30083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3164" name="Text Box 12">
            <a:extLst>
              <a:ext uri="{FF2B5EF4-FFF2-40B4-BE49-F238E27FC236}">
                <a16:creationId xmlns:a16="http://schemas.microsoft.com/office/drawing/2014/main" id="{4711D873-191F-4027-AFE0-429F0193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2809875"/>
            <a:ext cx="773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2000" b="1">
                <a:ea typeface="平成角ゴシック" charset="-128"/>
              </a:rPr>
              <a:t>1.0</a:t>
            </a:r>
          </a:p>
        </p:txBody>
      </p:sp>
      <p:sp>
        <p:nvSpPr>
          <p:cNvPr id="433165" name="Oval 13">
            <a:extLst>
              <a:ext uri="{FF2B5EF4-FFF2-40B4-BE49-F238E27FC236}">
                <a16:creationId xmlns:a16="http://schemas.microsoft.com/office/drawing/2014/main" id="{A3CA0407-6C3C-4830-B790-6E18C463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150" y="3160713"/>
            <a:ext cx="241300" cy="254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3166" name="Oval 14">
            <a:extLst>
              <a:ext uri="{FF2B5EF4-FFF2-40B4-BE49-F238E27FC236}">
                <a16:creationId xmlns:a16="http://schemas.microsoft.com/office/drawing/2014/main" id="{0600EAE4-3ECD-4875-95C6-7CBA13208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3460750"/>
            <a:ext cx="241300" cy="2540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47FF5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3169" name="Text Box 17">
            <a:extLst>
              <a:ext uri="{FF2B5EF4-FFF2-40B4-BE49-F238E27FC236}">
                <a16:creationId xmlns:a16="http://schemas.microsoft.com/office/drawing/2014/main" id="{A1DFC7AE-4C3E-4001-984F-D6CD2B3F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3378200"/>
            <a:ext cx="53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 b="1">
                <a:ea typeface="平成角ゴシック" charset="-128"/>
              </a:rPr>
              <a:t>0.7</a:t>
            </a:r>
          </a:p>
        </p:txBody>
      </p:sp>
      <p:sp>
        <p:nvSpPr>
          <p:cNvPr id="433171" name="Line 19">
            <a:extLst>
              <a:ext uri="{FF2B5EF4-FFF2-40B4-BE49-F238E27FC236}">
                <a16:creationId xmlns:a16="http://schemas.microsoft.com/office/drawing/2014/main" id="{08FF2755-BAC6-40A9-BD17-E65CC3CBBB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300" y="3279775"/>
            <a:ext cx="0" cy="7112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3175" name="Text Box 23">
            <a:extLst>
              <a:ext uri="{FF2B5EF4-FFF2-40B4-BE49-F238E27FC236}">
                <a16:creationId xmlns:a16="http://schemas.microsoft.com/office/drawing/2014/main" id="{7D1A291F-8442-45BE-BBF9-EB89E3F23B5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855244" y="3088482"/>
            <a:ext cx="191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400" b="1">
                <a:latin typeface="Times" panose="02020603050405020304" pitchFamily="18" charset="0"/>
                <a:ea typeface="平成角ゴシック" charset="-128"/>
              </a:rPr>
              <a:t>Relative Risk</a:t>
            </a:r>
          </a:p>
        </p:txBody>
      </p:sp>
      <p:sp>
        <p:nvSpPr>
          <p:cNvPr id="433180" name="Text Box 28">
            <a:extLst>
              <a:ext uri="{FF2B5EF4-FFF2-40B4-BE49-F238E27FC236}">
                <a16:creationId xmlns:a16="http://schemas.microsoft.com/office/drawing/2014/main" id="{3E9EF771-349E-4BE3-8F99-FD9222855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4484688"/>
            <a:ext cx="855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800" b="1">
                <a:latin typeface="Times" panose="02020603050405020304" pitchFamily="18" charset="0"/>
                <a:ea typeface="平成角ゴシック" charset="-128"/>
              </a:rPr>
              <a:t>Low</a:t>
            </a:r>
          </a:p>
        </p:txBody>
      </p:sp>
      <p:sp>
        <p:nvSpPr>
          <p:cNvPr id="433181" name="Text Box 29">
            <a:extLst>
              <a:ext uri="{FF2B5EF4-FFF2-40B4-BE49-F238E27FC236}">
                <a16:creationId xmlns:a16="http://schemas.microsoft.com/office/drawing/2014/main" id="{41E7C039-BF3B-4455-A827-49FD99DF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288" y="447675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ja-JP" sz="2800" b="1">
                <a:solidFill>
                  <a:srgbClr val="008000"/>
                </a:solidFill>
                <a:latin typeface="Times" panose="02020603050405020304" pitchFamily="18" charset="0"/>
                <a:ea typeface="平成角ゴシック" charset="-128"/>
              </a:rPr>
              <a:t>High</a:t>
            </a:r>
          </a:p>
        </p:txBody>
      </p:sp>
      <p:sp>
        <p:nvSpPr>
          <p:cNvPr id="433184" name="Text Box 32">
            <a:extLst>
              <a:ext uri="{FF2B5EF4-FFF2-40B4-BE49-F238E27FC236}">
                <a16:creationId xmlns:a16="http://schemas.microsoft.com/office/drawing/2014/main" id="{A1713F53-CE26-4989-912F-63B19554D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1147763"/>
            <a:ext cx="37798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000" b="1">
                <a:solidFill>
                  <a:srgbClr val="C80000"/>
                </a:solidFill>
                <a:latin typeface="Times" panose="02020603050405020304" pitchFamily="18" charset="0"/>
                <a:ea typeface="平成角ゴシック" charset="-128"/>
              </a:rPr>
              <a:t>Prospective Study</a:t>
            </a:r>
          </a:p>
          <a:p>
            <a:pPr algn="ctr"/>
            <a:r>
              <a:rPr kumimoji="1" lang="en-US" altLang="ja-JP" sz="2000" b="1">
                <a:solidFill>
                  <a:srgbClr val="C80000"/>
                </a:solidFill>
                <a:latin typeface="Times" panose="02020603050405020304" pitchFamily="18" charset="0"/>
                <a:ea typeface="平成角ゴシック" charset="-128"/>
              </a:rPr>
              <a:t>(myocardial infarction development)</a:t>
            </a:r>
          </a:p>
        </p:txBody>
      </p:sp>
      <p:sp>
        <p:nvSpPr>
          <p:cNvPr id="433294" name="Rectangle 142">
            <a:extLst>
              <a:ext uri="{FF2B5EF4-FFF2-40B4-BE49-F238E27FC236}">
                <a16:creationId xmlns:a16="http://schemas.microsoft.com/office/drawing/2014/main" id="{276C41E5-C53E-4F62-94C0-8D6B519BC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153025"/>
            <a:ext cx="2835275" cy="360363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da-DK" altLang="fr-FR" sz="1000"/>
              <a:t>Adapted from Kumada M et al. </a:t>
            </a:r>
          </a:p>
          <a:p>
            <a:r>
              <a:rPr lang="en-US" altLang="fr-FR" sz="1000"/>
              <a:t>Arterioscler Thromb Vasc Biol 2003; 23: 85-9</a:t>
            </a:r>
            <a:endParaRPr lang="da-DK" altLang="fr-FR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42" name="Rectangle 14">
            <a:extLst>
              <a:ext uri="{FF2B5EF4-FFF2-40B4-BE49-F238E27FC236}">
                <a16:creationId xmlns:a16="http://schemas.microsoft.com/office/drawing/2014/main" id="{79076F72-B7E0-4CB0-B29E-5E26CAE8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987550"/>
            <a:ext cx="2654300" cy="3217863"/>
          </a:xfrm>
          <a:prstGeom prst="rect">
            <a:avLst/>
          </a:prstGeom>
          <a:solidFill>
            <a:srgbClr val="93D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57730" name="Rectangle 2">
            <a:extLst>
              <a:ext uri="{FF2B5EF4-FFF2-40B4-BE49-F238E27FC236}">
                <a16:creationId xmlns:a16="http://schemas.microsoft.com/office/drawing/2014/main" id="{E1DE7857-2F62-43F6-97A7-277261025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/>
              <a:t>Effect of Adiponectin on Vascular Cells</a:t>
            </a:r>
          </a:p>
        </p:txBody>
      </p:sp>
      <p:graphicFrame>
        <p:nvGraphicFramePr>
          <p:cNvPr id="457740" name="Object 12">
            <a:extLst>
              <a:ext uri="{FF2B5EF4-FFF2-40B4-BE49-F238E27FC236}">
                <a16:creationId xmlns:a16="http://schemas.microsoft.com/office/drawing/2014/main" id="{C3354A39-CFE8-4C3A-970F-1DFFEA12674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016000" y="2776538"/>
          <a:ext cx="1866900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96" name="Graphique" r:id="rId4" imgW="2847975" imgH="2933700" progId="MSGraph.Chart.8">
                  <p:embed followColorScheme="full"/>
                </p:oleObj>
              </mc:Choice>
              <mc:Fallback>
                <p:oleObj name="Graphique" r:id="rId4" imgW="2847975" imgH="2933700" progId="MSGraph.Chart.8">
                  <p:embed followColorScheme="full"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2776538"/>
                        <a:ext cx="1866900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44" name="Text Box 16">
            <a:extLst>
              <a:ext uri="{FF2B5EF4-FFF2-40B4-BE49-F238E27FC236}">
                <a16:creationId xmlns:a16="http://schemas.microsoft.com/office/drawing/2014/main" id="{AE9F008F-0827-45FC-8796-9BE2C56A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2089150"/>
            <a:ext cx="246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1400" b="1">
                <a:solidFill>
                  <a:srgbClr val="333333"/>
                </a:solidFill>
              </a:rPr>
              <a:t>Adiponectin</a:t>
            </a:r>
            <a:endParaRPr lang="fr-CA" altLang="fr-FR" b="1">
              <a:solidFill>
                <a:srgbClr val="FFFF00"/>
              </a:solidFill>
            </a:endParaRPr>
          </a:p>
        </p:txBody>
      </p:sp>
      <p:sp>
        <p:nvSpPr>
          <p:cNvPr id="457745" name="Text Box 17">
            <a:extLst>
              <a:ext uri="{FF2B5EF4-FFF2-40B4-BE49-F238E27FC236}">
                <a16:creationId xmlns:a16="http://schemas.microsoft.com/office/drawing/2014/main" id="{35D94950-0D2F-4EFF-B0DE-1D16F4483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2425700"/>
            <a:ext cx="88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CC0000"/>
                </a:solidFill>
              </a:rPr>
              <a:t>NF-</a:t>
            </a:r>
            <a:r>
              <a:rPr lang="fr-CA" altLang="fr-FR" b="1">
                <a:solidFill>
                  <a:srgbClr val="CC0000"/>
                </a:solidFill>
                <a:sym typeface="Symbol" panose="05050102010706020507" pitchFamily="18" charset="2"/>
              </a:rPr>
              <a:t></a:t>
            </a:r>
            <a:r>
              <a:rPr lang="fr-CA" altLang="fr-FR">
                <a:solidFill>
                  <a:srgbClr val="CC0000"/>
                </a:solidFill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57746" name="Text Box 18">
            <a:extLst>
              <a:ext uri="{FF2B5EF4-FFF2-40B4-BE49-F238E27FC236}">
                <a16:creationId xmlns:a16="http://schemas.microsoft.com/office/drawing/2014/main" id="{E0E5328F-C15A-4186-AE2C-C57845A0A31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6688" y="34290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>
                <a:solidFill>
                  <a:srgbClr val="333333"/>
                </a:solidFill>
              </a:rPr>
              <a:t>VCAM-1 mRNA</a:t>
            </a:r>
          </a:p>
        </p:txBody>
      </p:sp>
      <p:pic>
        <p:nvPicPr>
          <p:cNvPr id="457749" name="Picture 21">
            <a:extLst>
              <a:ext uri="{FF2B5EF4-FFF2-40B4-BE49-F238E27FC236}">
                <a16:creationId xmlns:a16="http://schemas.microsoft.com/office/drawing/2014/main" id="{DE2155FF-D908-4FB2-BBFA-786F5CC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406650"/>
            <a:ext cx="550863" cy="469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50" name="Picture 22">
            <a:extLst>
              <a:ext uri="{FF2B5EF4-FFF2-40B4-BE49-F238E27FC236}">
                <a16:creationId xmlns:a16="http://schemas.microsoft.com/office/drawing/2014/main" id="{C6E28B6F-01AF-4D3D-992A-FDFAACF6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406650"/>
            <a:ext cx="515937" cy="469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51" name="Rectangle 23">
            <a:extLst>
              <a:ext uri="{FF2B5EF4-FFF2-40B4-BE49-F238E27FC236}">
                <a16:creationId xmlns:a16="http://schemas.microsoft.com/office/drawing/2014/main" id="{833164BB-2966-4BA3-A5E0-E7E78F33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088" y="1989138"/>
            <a:ext cx="2654300" cy="3217862"/>
          </a:xfrm>
          <a:prstGeom prst="rect">
            <a:avLst/>
          </a:prstGeom>
          <a:solidFill>
            <a:srgbClr val="93D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aphicFrame>
        <p:nvGraphicFramePr>
          <p:cNvPr id="457752" name="Object 24">
            <a:extLst>
              <a:ext uri="{FF2B5EF4-FFF2-40B4-BE49-F238E27FC236}">
                <a16:creationId xmlns:a16="http://schemas.microsoft.com/office/drawing/2014/main" id="{E30F945D-6114-4D66-8272-23C3163FB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8588" y="2778125"/>
          <a:ext cx="18669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97" name="Graphique" r:id="rId8" imgW="2847975" imgH="2933700" progId="MSGraph.Chart.8">
                  <p:embed followColorScheme="full"/>
                </p:oleObj>
              </mc:Choice>
              <mc:Fallback>
                <p:oleObj name="Graphique" r:id="rId8" imgW="2847975" imgH="2933700" progId="MSGraph.Chart.8">
                  <p:embed followColorScheme="full"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778125"/>
                        <a:ext cx="1866900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54" name="Text Box 26">
            <a:extLst>
              <a:ext uri="{FF2B5EF4-FFF2-40B4-BE49-F238E27FC236}">
                <a16:creationId xmlns:a16="http://schemas.microsoft.com/office/drawing/2014/main" id="{22B9EBC1-3EC4-4B7C-96F1-6762EEA5A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2427288"/>
            <a:ext cx="88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CC0000"/>
                </a:solidFill>
              </a:rPr>
              <a:t>p-ERK</a:t>
            </a:r>
            <a:endParaRPr lang="fr-CA" altLang="fr-FR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sp>
        <p:nvSpPr>
          <p:cNvPr id="457755" name="Text Box 27">
            <a:extLst>
              <a:ext uri="{FF2B5EF4-FFF2-40B4-BE49-F238E27FC236}">
                <a16:creationId xmlns:a16="http://schemas.microsoft.com/office/drawing/2014/main" id="{138E8FF9-0426-440F-90BC-371015829D1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830513" y="3687763"/>
            <a:ext cx="1663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>
                <a:solidFill>
                  <a:srgbClr val="333333"/>
                </a:solidFill>
              </a:rPr>
              <a:t>Cell Proliferation</a:t>
            </a:r>
          </a:p>
        </p:txBody>
      </p:sp>
      <p:pic>
        <p:nvPicPr>
          <p:cNvPr id="457759" name="Picture 31">
            <a:extLst>
              <a:ext uri="{FF2B5EF4-FFF2-40B4-BE49-F238E27FC236}">
                <a16:creationId xmlns:a16="http://schemas.microsoft.com/office/drawing/2014/main" id="{1DFFA7DE-4B8E-4575-BA15-5B19D1F30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2481263"/>
            <a:ext cx="809625" cy="266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60" name="Picture 32">
            <a:extLst>
              <a:ext uri="{FF2B5EF4-FFF2-40B4-BE49-F238E27FC236}">
                <a16:creationId xmlns:a16="http://schemas.microsoft.com/office/drawing/2014/main" id="{268D0FF3-5DAD-4D1C-ACC4-EB00DED1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481263"/>
            <a:ext cx="771525" cy="266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7761" name="Text Box 33">
            <a:extLst>
              <a:ext uri="{FF2B5EF4-FFF2-40B4-BE49-F238E27FC236}">
                <a16:creationId xmlns:a16="http://schemas.microsoft.com/office/drawing/2014/main" id="{2290A682-EE90-407B-9E2A-1830FB327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2974975"/>
            <a:ext cx="100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1200" i="1">
                <a:solidFill>
                  <a:srgbClr val="4D4D4D"/>
                </a:solidFill>
              </a:rPr>
              <a:t>PDGF-BB 10 ng/ml</a:t>
            </a:r>
            <a:endParaRPr lang="fr-CA" altLang="fr-FR" sz="1200" i="1">
              <a:solidFill>
                <a:srgbClr val="4D4D4D"/>
              </a:solidFill>
              <a:sym typeface="Symbol" panose="05050102010706020507" pitchFamily="18" charset="2"/>
            </a:endParaRPr>
          </a:p>
        </p:txBody>
      </p:sp>
      <p:sp>
        <p:nvSpPr>
          <p:cNvPr id="457762" name="Rectangle 34">
            <a:extLst>
              <a:ext uri="{FF2B5EF4-FFF2-40B4-BE49-F238E27FC236}">
                <a16:creationId xmlns:a16="http://schemas.microsoft.com/office/drawing/2014/main" id="{390F8FFD-6104-49BA-A34D-A9CE40A7D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1990725"/>
            <a:ext cx="2654300" cy="3217863"/>
          </a:xfrm>
          <a:prstGeom prst="rect">
            <a:avLst/>
          </a:prstGeom>
          <a:solidFill>
            <a:srgbClr val="93D6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graphicFrame>
        <p:nvGraphicFramePr>
          <p:cNvPr id="457763" name="Object 35">
            <a:extLst>
              <a:ext uri="{FF2B5EF4-FFF2-40B4-BE49-F238E27FC236}">
                <a16:creationId xmlns:a16="http://schemas.microsoft.com/office/drawing/2014/main" id="{F2322B98-4796-40B8-9F28-5B0B397215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1175" y="2779713"/>
          <a:ext cx="1866900" cy="241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798" name="Graphique" r:id="rId12" imgW="2847975" imgH="2933700" progId="MSGraph.Chart.8">
                  <p:embed followColorScheme="full"/>
                </p:oleObj>
              </mc:Choice>
              <mc:Fallback>
                <p:oleObj name="Graphique" r:id="rId12" imgW="2847975" imgH="2933700" progId="MSGraph.Chart.8">
                  <p:embed followColorScheme="full"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2779713"/>
                        <a:ext cx="1866900" cy="241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7765" name="Text Box 37">
            <a:extLst>
              <a:ext uri="{FF2B5EF4-FFF2-40B4-BE49-F238E27FC236}">
                <a16:creationId xmlns:a16="http://schemas.microsoft.com/office/drawing/2014/main" id="{9E6062BB-C447-4FDC-A179-5CCDE64C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2441575"/>
            <a:ext cx="1114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1400" b="1">
                <a:solidFill>
                  <a:srgbClr val="CC0000"/>
                </a:solidFill>
              </a:rPr>
              <a:t>Scavenger Receptor</a:t>
            </a:r>
            <a:endParaRPr lang="fr-CA" altLang="fr-FR" sz="1400" b="1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  <p:sp>
        <p:nvSpPr>
          <p:cNvPr id="457766" name="Text Box 38">
            <a:extLst>
              <a:ext uri="{FF2B5EF4-FFF2-40B4-BE49-F238E27FC236}">
                <a16:creationId xmlns:a16="http://schemas.microsoft.com/office/drawing/2014/main" id="{79B12ACF-1DDC-4663-ACC7-594DDD1E786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753100" y="3687763"/>
            <a:ext cx="1663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>
                <a:solidFill>
                  <a:srgbClr val="333333"/>
                </a:solidFill>
              </a:rPr>
              <a:t>Cholesteryl Ester (%)</a:t>
            </a:r>
          </a:p>
        </p:txBody>
      </p:sp>
      <p:pic>
        <p:nvPicPr>
          <p:cNvPr id="457771" name="Picture 43">
            <a:extLst>
              <a:ext uri="{FF2B5EF4-FFF2-40B4-BE49-F238E27FC236}">
                <a16:creationId xmlns:a16="http://schemas.microsoft.com/office/drawing/2014/main" id="{9E52BF1F-A158-431A-930A-CA7C4D3E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408238"/>
            <a:ext cx="592137" cy="46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72" name="Picture 44">
            <a:extLst>
              <a:ext uri="{FF2B5EF4-FFF2-40B4-BE49-F238E27FC236}">
                <a16:creationId xmlns:a16="http://schemas.microsoft.com/office/drawing/2014/main" id="{688A080E-32C4-44F5-8E4E-128FEC7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408238"/>
            <a:ext cx="525463" cy="460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7773" name="Group 45">
            <a:extLst>
              <a:ext uri="{FF2B5EF4-FFF2-40B4-BE49-F238E27FC236}">
                <a16:creationId xmlns:a16="http://schemas.microsoft.com/office/drawing/2014/main" id="{130CFD8C-FB47-44B2-BFBB-24F9B54F12EF}"/>
              </a:ext>
            </a:extLst>
          </p:cNvPr>
          <p:cNvGrpSpPr>
            <a:grpSpLocks/>
          </p:cNvGrpSpPr>
          <p:nvPr/>
        </p:nvGrpSpPr>
        <p:grpSpPr bwMode="auto">
          <a:xfrm>
            <a:off x="742950" y="1181100"/>
            <a:ext cx="1844675" cy="581025"/>
            <a:chOff x="1202" y="3158"/>
            <a:chExt cx="862" cy="227"/>
          </a:xfrm>
        </p:grpSpPr>
        <p:sp>
          <p:nvSpPr>
            <p:cNvPr id="457774" name="Rectangle 46">
              <a:extLst>
                <a:ext uri="{FF2B5EF4-FFF2-40B4-BE49-F238E27FC236}">
                  <a16:creationId xmlns:a16="http://schemas.microsoft.com/office/drawing/2014/main" id="{94E0E023-E592-4616-8025-7ECB73FF4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158"/>
              <a:ext cx="817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A" altLang="fr-FR"/>
                <a:t>Endothelial</a:t>
              </a:r>
              <a:br>
                <a:rPr lang="fr-CA" altLang="fr-FR"/>
              </a:br>
              <a:r>
                <a:rPr lang="fr-CA" altLang="fr-FR"/>
                <a:t>Cells</a:t>
              </a:r>
            </a:p>
          </p:txBody>
        </p:sp>
        <p:sp>
          <p:nvSpPr>
            <p:cNvPr id="457775" name="Rectangle 47">
              <a:extLst>
                <a:ext uri="{FF2B5EF4-FFF2-40B4-BE49-F238E27FC236}">
                  <a16:creationId xmlns:a16="http://schemas.microsoft.com/office/drawing/2014/main" id="{6A839A07-C995-4BDD-9098-7629DD4EE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158"/>
              <a:ext cx="90" cy="22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457776" name="Group 48">
            <a:extLst>
              <a:ext uri="{FF2B5EF4-FFF2-40B4-BE49-F238E27FC236}">
                <a16:creationId xmlns:a16="http://schemas.microsoft.com/office/drawing/2014/main" id="{3AC31639-0505-4177-8CFD-4B3B1B809A90}"/>
              </a:ext>
            </a:extLst>
          </p:cNvPr>
          <p:cNvGrpSpPr>
            <a:grpSpLocks/>
          </p:cNvGrpSpPr>
          <p:nvPr/>
        </p:nvGrpSpPr>
        <p:grpSpPr bwMode="auto">
          <a:xfrm>
            <a:off x="3678238" y="1182688"/>
            <a:ext cx="1844675" cy="581025"/>
            <a:chOff x="1202" y="3158"/>
            <a:chExt cx="862" cy="227"/>
          </a:xfrm>
        </p:grpSpPr>
        <p:sp>
          <p:nvSpPr>
            <p:cNvPr id="457777" name="Rectangle 49">
              <a:extLst>
                <a:ext uri="{FF2B5EF4-FFF2-40B4-BE49-F238E27FC236}">
                  <a16:creationId xmlns:a16="http://schemas.microsoft.com/office/drawing/2014/main" id="{F76E57F1-B399-4BAF-A30C-FBC916662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158"/>
              <a:ext cx="817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A" altLang="fr-FR"/>
                <a:t>Smooth</a:t>
              </a:r>
              <a:br>
                <a:rPr lang="fr-CA" altLang="fr-FR"/>
              </a:br>
              <a:r>
                <a:rPr lang="fr-CA" altLang="fr-FR"/>
                <a:t>Muscle Cells</a:t>
              </a:r>
            </a:p>
          </p:txBody>
        </p:sp>
        <p:sp>
          <p:nvSpPr>
            <p:cNvPr id="457778" name="Rectangle 50">
              <a:extLst>
                <a:ext uri="{FF2B5EF4-FFF2-40B4-BE49-F238E27FC236}">
                  <a16:creationId xmlns:a16="http://schemas.microsoft.com/office/drawing/2014/main" id="{CB6362D7-49D9-465B-826F-6A404A334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158"/>
              <a:ext cx="90" cy="22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457779" name="Group 51">
            <a:extLst>
              <a:ext uri="{FF2B5EF4-FFF2-40B4-BE49-F238E27FC236}">
                <a16:creationId xmlns:a16="http://schemas.microsoft.com/office/drawing/2014/main" id="{1B61BC98-49E8-4B1D-9B55-4DC2951EAA6D}"/>
              </a:ext>
            </a:extLst>
          </p:cNvPr>
          <p:cNvGrpSpPr>
            <a:grpSpLocks/>
          </p:cNvGrpSpPr>
          <p:nvPr/>
        </p:nvGrpSpPr>
        <p:grpSpPr bwMode="auto">
          <a:xfrm>
            <a:off x="6462713" y="1179513"/>
            <a:ext cx="1844675" cy="581025"/>
            <a:chOff x="1202" y="3158"/>
            <a:chExt cx="862" cy="227"/>
          </a:xfrm>
        </p:grpSpPr>
        <p:sp>
          <p:nvSpPr>
            <p:cNvPr id="457780" name="Rectangle 52">
              <a:extLst>
                <a:ext uri="{FF2B5EF4-FFF2-40B4-BE49-F238E27FC236}">
                  <a16:creationId xmlns:a16="http://schemas.microsoft.com/office/drawing/2014/main" id="{FC16EE66-842B-45F4-98B1-2AE95D580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3158"/>
              <a:ext cx="817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CA" altLang="fr-FR"/>
                <a:t>Macrophages</a:t>
              </a:r>
            </a:p>
          </p:txBody>
        </p:sp>
        <p:sp>
          <p:nvSpPr>
            <p:cNvPr id="457781" name="Rectangle 53">
              <a:extLst>
                <a:ext uri="{FF2B5EF4-FFF2-40B4-BE49-F238E27FC236}">
                  <a16:creationId xmlns:a16="http://schemas.microsoft.com/office/drawing/2014/main" id="{77BF7BD5-A5BD-45D1-99B3-1C4020EA0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3158"/>
              <a:ext cx="90" cy="227"/>
            </a:xfrm>
            <a:prstGeom prst="rect">
              <a:avLst/>
            </a:prstGeom>
            <a:solidFill>
              <a:srgbClr val="B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57782" name="Text Box 54">
            <a:extLst>
              <a:ext uri="{FF2B5EF4-FFF2-40B4-BE49-F238E27FC236}">
                <a16:creationId xmlns:a16="http://schemas.microsoft.com/office/drawing/2014/main" id="{CE5C87EF-6D0D-4947-9998-E42AE02F1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2001838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2400" b="1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457783" name="Text Box 55">
            <a:extLst>
              <a:ext uri="{FF2B5EF4-FFF2-40B4-BE49-F238E27FC236}">
                <a16:creationId xmlns:a16="http://schemas.microsoft.com/office/drawing/2014/main" id="{B37DBA74-8D54-4C44-A74E-912D06C0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2001838"/>
            <a:ext cx="315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2400" b="1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457785" name="Text Box 57">
            <a:extLst>
              <a:ext uri="{FF2B5EF4-FFF2-40B4-BE49-F238E27FC236}">
                <a16:creationId xmlns:a16="http://schemas.microsoft.com/office/drawing/2014/main" id="{740A7858-4BF6-433B-9622-648BC2FA2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2009775"/>
            <a:ext cx="315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2400" b="1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457786" name="Text Box 58">
            <a:extLst>
              <a:ext uri="{FF2B5EF4-FFF2-40B4-BE49-F238E27FC236}">
                <a16:creationId xmlns:a16="http://schemas.microsoft.com/office/drawing/2014/main" id="{22F8F0AF-27E0-4635-B3B9-5FDAAFA87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2009775"/>
            <a:ext cx="315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2400" b="1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457788" name="Text Box 60">
            <a:extLst>
              <a:ext uri="{FF2B5EF4-FFF2-40B4-BE49-F238E27FC236}">
                <a16:creationId xmlns:a16="http://schemas.microsoft.com/office/drawing/2014/main" id="{5ED869C2-21BA-4156-8CC5-2473D7D97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688" y="2009775"/>
            <a:ext cx="315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2400" b="1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</a:p>
        </p:txBody>
      </p:sp>
      <p:sp>
        <p:nvSpPr>
          <p:cNvPr id="457789" name="Text Box 61">
            <a:extLst>
              <a:ext uri="{FF2B5EF4-FFF2-40B4-BE49-F238E27FC236}">
                <a16:creationId xmlns:a16="http://schemas.microsoft.com/office/drawing/2014/main" id="{FF7DB99B-DE5D-4C14-A7F3-7EA1239C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0863" y="2009775"/>
            <a:ext cx="315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2400" b="1">
                <a:solidFill>
                  <a:srgbClr val="FFFF00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457790" name="AutoShape 62">
            <a:extLst>
              <a:ext uri="{FF2B5EF4-FFF2-40B4-BE49-F238E27FC236}">
                <a16:creationId xmlns:a16="http://schemas.microsoft.com/office/drawing/2014/main" id="{D75B6F54-4055-4DA9-BF1B-D9C352235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5994400"/>
            <a:ext cx="2879725" cy="674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000">
                <a:sym typeface="Symbol" panose="05050102010706020507" pitchFamily="18" charset="2"/>
              </a:rPr>
              <a:t>VCAM-1: vascular cell adhesion molecule-1</a:t>
            </a:r>
          </a:p>
          <a:p>
            <a:r>
              <a:rPr lang="en-US" altLang="fr-FR" sz="1000">
                <a:sym typeface="Symbol" panose="05050102010706020507" pitchFamily="18" charset="2"/>
              </a:rPr>
              <a:t>NF-B: nuclear transcription factor-B</a:t>
            </a:r>
          </a:p>
          <a:p>
            <a:r>
              <a:rPr lang="en-US" altLang="fr-FR" sz="1000">
                <a:sym typeface="Symbol" panose="05050102010706020507" pitchFamily="18" charset="2"/>
              </a:rPr>
              <a:t>p-ERK: p-extracellular signal-related kinase</a:t>
            </a:r>
          </a:p>
          <a:p>
            <a:r>
              <a:rPr lang="en-US" altLang="fr-FR" sz="1000">
                <a:sym typeface="Symbol" panose="05050102010706020507" pitchFamily="18" charset="2"/>
              </a:rPr>
              <a:t>PDGF-BB: platelet-derived growth factor-BB</a:t>
            </a:r>
          </a:p>
        </p:txBody>
      </p:sp>
      <p:sp>
        <p:nvSpPr>
          <p:cNvPr id="457791" name="Text Box 63">
            <a:extLst>
              <a:ext uri="{FF2B5EF4-FFF2-40B4-BE49-F238E27FC236}">
                <a16:creationId xmlns:a16="http://schemas.microsoft.com/office/drawing/2014/main" id="{57197872-1DF4-4A19-8A8E-DDD453CA4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2089150"/>
            <a:ext cx="246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1400" b="1">
                <a:solidFill>
                  <a:srgbClr val="333333"/>
                </a:solidFill>
              </a:rPr>
              <a:t>Adiponectin</a:t>
            </a:r>
            <a:endParaRPr lang="fr-CA" altLang="fr-FR" b="1">
              <a:solidFill>
                <a:srgbClr val="FFFF00"/>
              </a:solidFill>
            </a:endParaRPr>
          </a:p>
        </p:txBody>
      </p:sp>
      <p:sp>
        <p:nvSpPr>
          <p:cNvPr id="457792" name="Text Box 64">
            <a:extLst>
              <a:ext uri="{FF2B5EF4-FFF2-40B4-BE49-F238E27FC236}">
                <a16:creationId xmlns:a16="http://schemas.microsoft.com/office/drawing/2014/main" id="{7032D88F-86CC-4A86-AAD3-B9DED1FC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2079625"/>
            <a:ext cx="246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1400" b="1">
                <a:solidFill>
                  <a:srgbClr val="333333"/>
                </a:solidFill>
              </a:rPr>
              <a:t>Adiponectin</a:t>
            </a:r>
            <a:endParaRPr lang="fr-CA" altLang="fr-FR" b="1">
              <a:solidFill>
                <a:srgbClr val="FFFF00"/>
              </a:solidFill>
            </a:endParaRPr>
          </a:p>
        </p:txBody>
      </p:sp>
      <p:sp>
        <p:nvSpPr>
          <p:cNvPr id="457793" name="Rectangle 65">
            <a:extLst>
              <a:ext uri="{FF2B5EF4-FFF2-40B4-BE49-F238E27FC236}">
                <a16:creationId xmlns:a16="http://schemas.microsoft.com/office/drawing/2014/main" id="{733A2C4C-BB02-4F7B-B3A6-322A8AAA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5364163"/>
            <a:ext cx="2609850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da-DK" altLang="fr-FR" sz="1000"/>
              <a:t>Adapted from Ouchi N et al. </a:t>
            </a:r>
          </a:p>
          <a:p>
            <a:r>
              <a:rPr lang="da-DK" altLang="fr-FR" sz="1000"/>
              <a:t>Circulation 2000; 102: 1296-301</a:t>
            </a:r>
          </a:p>
        </p:txBody>
      </p:sp>
      <p:sp>
        <p:nvSpPr>
          <p:cNvPr id="457794" name="Rectangle 66">
            <a:extLst>
              <a:ext uri="{FF2B5EF4-FFF2-40B4-BE49-F238E27FC236}">
                <a16:creationId xmlns:a16="http://schemas.microsoft.com/office/drawing/2014/main" id="{C510449C-FC72-43E0-A0E3-BDB75EA02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25" y="5364163"/>
            <a:ext cx="2609850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da-DK" altLang="fr-FR" sz="1000"/>
              <a:t>Adapted from Arita Y et al. </a:t>
            </a:r>
          </a:p>
          <a:p>
            <a:r>
              <a:rPr lang="da-DK" altLang="fr-FR" sz="1000"/>
              <a:t>Circulation 2002; 105: 2893-8</a:t>
            </a:r>
          </a:p>
        </p:txBody>
      </p:sp>
      <p:sp>
        <p:nvSpPr>
          <p:cNvPr id="457795" name="Rectangle 67">
            <a:extLst>
              <a:ext uri="{FF2B5EF4-FFF2-40B4-BE49-F238E27FC236}">
                <a16:creationId xmlns:a16="http://schemas.microsoft.com/office/drawing/2014/main" id="{106D06B0-6AEE-4A25-8D53-1D7054DA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5364163"/>
            <a:ext cx="2609850" cy="360362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da-DK" altLang="fr-FR" sz="1000"/>
              <a:t>Adapted from Ouchi N et al. </a:t>
            </a:r>
          </a:p>
          <a:p>
            <a:r>
              <a:rPr lang="da-DK" altLang="fr-FR" sz="1000"/>
              <a:t>Circulation 2001; 103: 1057-63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423" name="Rectangle 175">
            <a:extLst>
              <a:ext uri="{FF2B5EF4-FFF2-40B4-BE49-F238E27FC236}">
                <a16:creationId xmlns:a16="http://schemas.microsoft.com/office/drawing/2014/main" id="{54D4C9BF-345A-46CB-85C3-D2CD25649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3600"/>
            <a:ext cx="91440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37253" name="Oval 5">
            <a:extLst>
              <a:ext uri="{FF2B5EF4-FFF2-40B4-BE49-F238E27FC236}">
                <a16:creationId xmlns:a16="http://schemas.microsoft.com/office/drawing/2014/main" id="{A88B81E5-C7B2-4B04-A5A2-A7F680811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650" y="3530600"/>
            <a:ext cx="1246188" cy="250825"/>
          </a:xfrm>
          <a:prstGeom prst="ellipse">
            <a:avLst/>
          </a:prstGeom>
          <a:solidFill>
            <a:srgbClr val="4C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254" name="Oval 6">
            <a:extLst>
              <a:ext uri="{FF2B5EF4-FFF2-40B4-BE49-F238E27FC236}">
                <a16:creationId xmlns:a16="http://schemas.microsoft.com/office/drawing/2014/main" id="{18BA8A0D-F61B-45C6-8DCC-0A07046CB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" y="3508375"/>
            <a:ext cx="1247775" cy="242888"/>
          </a:xfrm>
          <a:prstGeom prst="ellipse">
            <a:avLst/>
          </a:prstGeom>
          <a:solidFill>
            <a:srgbClr val="4CFF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437255" name="Group 7">
            <a:extLst>
              <a:ext uri="{FF2B5EF4-FFF2-40B4-BE49-F238E27FC236}">
                <a16:creationId xmlns:a16="http://schemas.microsoft.com/office/drawing/2014/main" id="{F2325871-2C2D-40B6-B272-3B2AD991663D}"/>
              </a:ext>
            </a:extLst>
          </p:cNvPr>
          <p:cNvGrpSpPr>
            <a:grpSpLocks/>
          </p:cNvGrpSpPr>
          <p:nvPr/>
        </p:nvGrpSpPr>
        <p:grpSpPr bwMode="auto">
          <a:xfrm>
            <a:off x="5065713" y="3289300"/>
            <a:ext cx="1235075" cy="350838"/>
            <a:chOff x="3191" y="2213"/>
            <a:chExt cx="778" cy="221"/>
          </a:xfrm>
        </p:grpSpPr>
        <p:sp>
          <p:nvSpPr>
            <p:cNvPr id="437256" name="Freeform 8">
              <a:extLst>
                <a:ext uri="{FF2B5EF4-FFF2-40B4-BE49-F238E27FC236}">
                  <a16:creationId xmlns:a16="http://schemas.microsoft.com/office/drawing/2014/main" id="{0AC054D0-94BE-48FE-916A-E18B4730F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227"/>
              <a:ext cx="764" cy="207"/>
            </a:xfrm>
            <a:custGeom>
              <a:avLst/>
              <a:gdLst>
                <a:gd name="T0" fmla="*/ 0 w 764"/>
                <a:gd name="T1" fmla="*/ 14 h 207"/>
                <a:gd name="T2" fmla="*/ 0 w 764"/>
                <a:gd name="T3" fmla="*/ 14 h 207"/>
                <a:gd name="T4" fmla="*/ 6 w 764"/>
                <a:gd name="T5" fmla="*/ 7 h 207"/>
                <a:gd name="T6" fmla="*/ 13 w 764"/>
                <a:gd name="T7" fmla="*/ 7 h 207"/>
                <a:gd name="T8" fmla="*/ 27 w 764"/>
                <a:gd name="T9" fmla="*/ 0 h 207"/>
                <a:gd name="T10" fmla="*/ 41 w 764"/>
                <a:gd name="T11" fmla="*/ 0 h 207"/>
                <a:gd name="T12" fmla="*/ 55 w 764"/>
                <a:gd name="T13" fmla="*/ 0 h 207"/>
                <a:gd name="T14" fmla="*/ 82 w 764"/>
                <a:gd name="T15" fmla="*/ 0 h 207"/>
                <a:gd name="T16" fmla="*/ 110 w 764"/>
                <a:gd name="T17" fmla="*/ 0 h 207"/>
                <a:gd name="T18" fmla="*/ 124 w 764"/>
                <a:gd name="T19" fmla="*/ 0 h 207"/>
                <a:gd name="T20" fmla="*/ 158 w 764"/>
                <a:gd name="T21" fmla="*/ 7 h 207"/>
                <a:gd name="T22" fmla="*/ 220 w 764"/>
                <a:gd name="T23" fmla="*/ 14 h 207"/>
                <a:gd name="T24" fmla="*/ 289 w 764"/>
                <a:gd name="T25" fmla="*/ 28 h 207"/>
                <a:gd name="T26" fmla="*/ 365 w 764"/>
                <a:gd name="T27" fmla="*/ 42 h 207"/>
                <a:gd name="T28" fmla="*/ 399 w 764"/>
                <a:gd name="T29" fmla="*/ 48 h 207"/>
                <a:gd name="T30" fmla="*/ 434 w 764"/>
                <a:gd name="T31" fmla="*/ 55 h 207"/>
                <a:gd name="T32" fmla="*/ 509 w 764"/>
                <a:gd name="T33" fmla="*/ 76 h 207"/>
                <a:gd name="T34" fmla="*/ 578 w 764"/>
                <a:gd name="T35" fmla="*/ 97 h 207"/>
                <a:gd name="T36" fmla="*/ 633 w 764"/>
                <a:gd name="T37" fmla="*/ 117 h 207"/>
                <a:gd name="T38" fmla="*/ 661 w 764"/>
                <a:gd name="T39" fmla="*/ 131 h 207"/>
                <a:gd name="T40" fmla="*/ 675 w 764"/>
                <a:gd name="T41" fmla="*/ 138 h 207"/>
                <a:gd name="T42" fmla="*/ 695 w 764"/>
                <a:gd name="T43" fmla="*/ 145 h 207"/>
                <a:gd name="T44" fmla="*/ 716 w 764"/>
                <a:gd name="T45" fmla="*/ 152 h 207"/>
                <a:gd name="T46" fmla="*/ 737 w 764"/>
                <a:gd name="T47" fmla="*/ 166 h 207"/>
                <a:gd name="T48" fmla="*/ 750 w 764"/>
                <a:gd name="T49" fmla="*/ 172 h 207"/>
                <a:gd name="T50" fmla="*/ 764 w 764"/>
                <a:gd name="T51" fmla="*/ 179 h 207"/>
                <a:gd name="T52" fmla="*/ 764 w 764"/>
                <a:gd name="T53" fmla="*/ 186 h 207"/>
                <a:gd name="T54" fmla="*/ 764 w 764"/>
                <a:gd name="T55" fmla="*/ 186 h 207"/>
                <a:gd name="T56" fmla="*/ 764 w 764"/>
                <a:gd name="T57" fmla="*/ 193 h 207"/>
                <a:gd name="T58" fmla="*/ 764 w 764"/>
                <a:gd name="T59" fmla="*/ 193 h 207"/>
                <a:gd name="T60" fmla="*/ 757 w 764"/>
                <a:gd name="T61" fmla="*/ 200 h 207"/>
                <a:gd name="T62" fmla="*/ 750 w 764"/>
                <a:gd name="T63" fmla="*/ 207 h 207"/>
                <a:gd name="T64" fmla="*/ 737 w 764"/>
                <a:gd name="T65" fmla="*/ 207 h 207"/>
                <a:gd name="T66" fmla="*/ 730 w 764"/>
                <a:gd name="T67" fmla="*/ 207 h 207"/>
                <a:gd name="T68" fmla="*/ 716 w 764"/>
                <a:gd name="T69" fmla="*/ 207 h 207"/>
                <a:gd name="T70" fmla="*/ 681 w 764"/>
                <a:gd name="T71" fmla="*/ 207 h 207"/>
                <a:gd name="T72" fmla="*/ 661 w 764"/>
                <a:gd name="T73" fmla="*/ 207 h 207"/>
                <a:gd name="T74" fmla="*/ 647 w 764"/>
                <a:gd name="T75" fmla="*/ 207 h 207"/>
                <a:gd name="T76" fmla="*/ 619 w 764"/>
                <a:gd name="T77" fmla="*/ 207 h 207"/>
                <a:gd name="T78" fmla="*/ 551 w 764"/>
                <a:gd name="T79" fmla="*/ 193 h 207"/>
                <a:gd name="T80" fmla="*/ 482 w 764"/>
                <a:gd name="T81" fmla="*/ 179 h 207"/>
                <a:gd name="T82" fmla="*/ 406 w 764"/>
                <a:gd name="T83" fmla="*/ 166 h 207"/>
                <a:gd name="T84" fmla="*/ 372 w 764"/>
                <a:gd name="T85" fmla="*/ 159 h 207"/>
                <a:gd name="T86" fmla="*/ 337 w 764"/>
                <a:gd name="T87" fmla="*/ 152 h 207"/>
                <a:gd name="T88" fmla="*/ 261 w 764"/>
                <a:gd name="T89" fmla="*/ 131 h 207"/>
                <a:gd name="T90" fmla="*/ 192 w 764"/>
                <a:gd name="T91" fmla="*/ 110 h 207"/>
                <a:gd name="T92" fmla="*/ 130 w 764"/>
                <a:gd name="T93" fmla="*/ 90 h 207"/>
                <a:gd name="T94" fmla="*/ 103 w 764"/>
                <a:gd name="T95" fmla="*/ 76 h 207"/>
                <a:gd name="T96" fmla="*/ 89 w 764"/>
                <a:gd name="T97" fmla="*/ 69 h 207"/>
                <a:gd name="T98" fmla="*/ 68 w 764"/>
                <a:gd name="T99" fmla="*/ 62 h 207"/>
                <a:gd name="T100" fmla="*/ 55 w 764"/>
                <a:gd name="T101" fmla="*/ 55 h 207"/>
                <a:gd name="T102" fmla="*/ 27 w 764"/>
                <a:gd name="T103" fmla="*/ 42 h 207"/>
                <a:gd name="T104" fmla="*/ 13 w 764"/>
                <a:gd name="T105" fmla="*/ 35 h 207"/>
                <a:gd name="T106" fmla="*/ 6 w 764"/>
                <a:gd name="T107" fmla="*/ 28 h 207"/>
                <a:gd name="T108" fmla="*/ 0 w 764"/>
                <a:gd name="T109" fmla="*/ 21 h 207"/>
                <a:gd name="T110" fmla="*/ 0 w 764"/>
                <a:gd name="T111" fmla="*/ 14 h 207"/>
                <a:gd name="T112" fmla="*/ 0 w 764"/>
                <a:gd name="T113" fmla="*/ 1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4" h="207">
                  <a:moveTo>
                    <a:pt x="0" y="14"/>
                  </a:moveTo>
                  <a:lnTo>
                    <a:pt x="0" y="14"/>
                  </a:lnTo>
                  <a:lnTo>
                    <a:pt x="6" y="7"/>
                  </a:lnTo>
                  <a:lnTo>
                    <a:pt x="13" y="7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58" y="7"/>
                  </a:lnTo>
                  <a:lnTo>
                    <a:pt x="220" y="14"/>
                  </a:lnTo>
                  <a:lnTo>
                    <a:pt x="289" y="28"/>
                  </a:lnTo>
                  <a:lnTo>
                    <a:pt x="365" y="42"/>
                  </a:lnTo>
                  <a:lnTo>
                    <a:pt x="399" y="48"/>
                  </a:lnTo>
                  <a:lnTo>
                    <a:pt x="434" y="55"/>
                  </a:lnTo>
                  <a:lnTo>
                    <a:pt x="509" y="76"/>
                  </a:lnTo>
                  <a:lnTo>
                    <a:pt x="578" y="97"/>
                  </a:lnTo>
                  <a:lnTo>
                    <a:pt x="633" y="117"/>
                  </a:lnTo>
                  <a:lnTo>
                    <a:pt x="661" y="131"/>
                  </a:lnTo>
                  <a:lnTo>
                    <a:pt x="675" y="138"/>
                  </a:lnTo>
                  <a:lnTo>
                    <a:pt x="695" y="145"/>
                  </a:lnTo>
                  <a:lnTo>
                    <a:pt x="716" y="152"/>
                  </a:lnTo>
                  <a:lnTo>
                    <a:pt x="737" y="166"/>
                  </a:lnTo>
                  <a:lnTo>
                    <a:pt x="750" y="172"/>
                  </a:lnTo>
                  <a:lnTo>
                    <a:pt x="764" y="179"/>
                  </a:lnTo>
                  <a:lnTo>
                    <a:pt x="764" y="186"/>
                  </a:lnTo>
                  <a:lnTo>
                    <a:pt x="764" y="186"/>
                  </a:lnTo>
                  <a:lnTo>
                    <a:pt x="764" y="193"/>
                  </a:lnTo>
                  <a:lnTo>
                    <a:pt x="764" y="193"/>
                  </a:lnTo>
                  <a:lnTo>
                    <a:pt x="757" y="200"/>
                  </a:lnTo>
                  <a:lnTo>
                    <a:pt x="750" y="207"/>
                  </a:lnTo>
                  <a:lnTo>
                    <a:pt x="737" y="207"/>
                  </a:lnTo>
                  <a:lnTo>
                    <a:pt x="730" y="207"/>
                  </a:lnTo>
                  <a:lnTo>
                    <a:pt x="716" y="207"/>
                  </a:lnTo>
                  <a:lnTo>
                    <a:pt x="681" y="207"/>
                  </a:lnTo>
                  <a:lnTo>
                    <a:pt x="661" y="207"/>
                  </a:lnTo>
                  <a:lnTo>
                    <a:pt x="647" y="207"/>
                  </a:lnTo>
                  <a:lnTo>
                    <a:pt x="619" y="207"/>
                  </a:lnTo>
                  <a:lnTo>
                    <a:pt x="551" y="193"/>
                  </a:lnTo>
                  <a:lnTo>
                    <a:pt x="482" y="179"/>
                  </a:lnTo>
                  <a:lnTo>
                    <a:pt x="406" y="166"/>
                  </a:lnTo>
                  <a:lnTo>
                    <a:pt x="372" y="159"/>
                  </a:lnTo>
                  <a:lnTo>
                    <a:pt x="337" y="152"/>
                  </a:lnTo>
                  <a:lnTo>
                    <a:pt x="261" y="131"/>
                  </a:lnTo>
                  <a:lnTo>
                    <a:pt x="192" y="110"/>
                  </a:lnTo>
                  <a:lnTo>
                    <a:pt x="130" y="90"/>
                  </a:lnTo>
                  <a:lnTo>
                    <a:pt x="103" y="76"/>
                  </a:lnTo>
                  <a:lnTo>
                    <a:pt x="89" y="69"/>
                  </a:lnTo>
                  <a:lnTo>
                    <a:pt x="68" y="62"/>
                  </a:lnTo>
                  <a:lnTo>
                    <a:pt x="55" y="55"/>
                  </a:lnTo>
                  <a:lnTo>
                    <a:pt x="27" y="42"/>
                  </a:lnTo>
                  <a:lnTo>
                    <a:pt x="13" y="35"/>
                  </a:lnTo>
                  <a:lnTo>
                    <a:pt x="6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4CF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257" name="Freeform 9">
              <a:extLst>
                <a:ext uri="{FF2B5EF4-FFF2-40B4-BE49-F238E27FC236}">
                  <a16:creationId xmlns:a16="http://schemas.microsoft.com/office/drawing/2014/main" id="{3F7C1F6F-3BBB-4F16-A28A-D0F28A967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" y="2213"/>
              <a:ext cx="764" cy="207"/>
            </a:xfrm>
            <a:custGeom>
              <a:avLst/>
              <a:gdLst>
                <a:gd name="T0" fmla="*/ 0 w 764"/>
                <a:gd name="T1" fmla="*/ 14 h 207"/>
                <a:gd name="T2" fmla="*/ 0 w 764"/>
                <a:gd name="T3" fmla="*/ 14 h 207"/>
                <a:gd name="T4" fmla="*/ 7 w 764"/>
                <a:gd name="T5" fmla="*/ 7 h 207"/>
                <a:gd name="T6" fmla="*/ 14 w 764"/>
                <a:gd name="T7" fmla="*/ 7 h 207"/>
                <a:gd name="T8" fmla="*/ 27 w 764"/>
                <a:gd name="T9" fmla="*/ 0 h 207"/>
                <a:gd name="T10" fmla="*/ 41 w 764"/>
                <a:gd name="T11" fmla="*/ 0 h 207"/>
                <a:gd name="T12" fmla="*/ 55 w 764"/>
                <a:gd name="T13" fmla="*/ 0 h 207"/>
                <a:gd name="T14" fmla="*/ 82 w 764"/>
                <a:gd name="T15" fmla="*/ 0 h 207"/>
                <a:gd name="T16" fmla="*/ 110 w 764"/>
                <a:gd name="T17" fmla="*/ 0 h 207"/>
                <a:gd name="T18" fmla="*/ 124 w 764"/>
                <a:gd name="T19" fmla="*/ 0 h 207"/>
                <a:gd name="T20" fmla="*/ 158 w 764"/>
                <a:gd name="T21" fmla="*/ 7 h 207"/>
                <a:gd name="T22" fmla="*/ 220 w 764"/>
                <a:gd name="T23" fmla="*/ 14 h 207"/>
                <a:gd name="T24" fmla="*/ 289 w 764"/>
                <a:gd name="T25" fmla="*/ 28 h 207"/>
                <a:gd name="T26" fmla="*/ 365 w 764"/>
                <a:gd name="T27" fmla="*/ 42 h 207"/>
                <a:gd name="T28" fmla="*/ 399 w 764"/>
                <a:gd name="T29" fmla="*/ 49 h 207"/>
                <a:gd name="T30" fmla="*/ 434 w 764"/>
                <a:gd name="T31" fmla="*/ 56 h 207"/>
                <a:gd name="T32" fmla="*/ 509 w 764"/>
                <a:gd name="T33" fmla="*/ 76 h 207"/>
                <a:gd name="T34" fmla="*/ 578 w 764"/>
                <a:gd name="T35" fmla="*/ 97 h 207"/>
                <a:gd name="T36" fmla="*/ 633 w 764"/>
                <a:gd name="T37" fmla="*/ 118 h 207"/>
                <a:gd name="T38" fmla="*/ 661 w 764"/>
                <a:gd name="T39" fmla="*/ 131 h 207"/>
                <a:gd name="T40" fmla="*/ 675 w 764"/>
                <a:gd name="T41" fmla="*/ 138 h 207"/>
                <a:gd name="T42" fmla="*/ 695 w 764"/>
                <a:gd name="T43" fmla="*/ 145 h 207"/>
                <a:gd name="T44" fmla="*/ 716 w 764"/>
                <a:gd name="T45" fmla="*/ 152 h 207"/>
                <a:gd name="T46" fmla="*/ 737 w 764"/>
                <a:gd name="T47" fmla="*/ 166 h 207"/>
                <a:gd name="T48" fmla="*/ 751 w 764"/>
                <a:gd name="T49" fmla="*/ 173 h 207"/>
                <a:gd name="T50" fmla="*/ 764 w 764"/>
                <a:gd name="T51" fmla="*/ 180 h 207"/>
                <a:gd name="T52" fmla="*/ 764 w 764"/>
                <a:gd name="T53" fmla="*/ 186 h 207"/>
                <a:gd name="T54" fmla="*/ 764 w 764"/>
                <a:gd name="T55" fmla="*/ 186 h 207"/>
                <a:gd name="T56" fmla="*/ 764 w 764"/>
                <a:gd name="T57" fmla="*/ 193 h 207"/>
                <a:gd name="T58" fmla="*/ 764 w 764"/>
                <a:gd name="T59" fmla="*/ 193 h 207"/>
                <a:gd name="T60" fmla="*/ 757 w 764"/>
                <a:gd name="T61" fmla="*/ 200 h 207"/>
                <a:gd name="T62" fmla="*/ 751 w 764"/>
                <a:gd name="T63" fmla="*/ 207 h 207"/>
                <a:gd name="T64" fmla="*/ 737 w 764"/>
                <a:gd name="T65" fmla="*/ 207 h 207"/>
                <a:gd name="T66" fmla="*/ 730 w 764"/>
                <a:gd name="T67" fmla="*/ 207 h 207"/>
                <a:gd name="T68" fmla="*/ 716 w 764"/>
                <a:gd name="T69" fmla="*/ 207 h 207"/>
                <a:gd name="T70" fmla="*/ 682 w 764"/>
                <a:gd name="T71" fmla="*/ 207 h 207"/>
                <a:gd name="T72" fmla="*/ 661 w 764"/>
                <a:gd name="T73" fmla="*/ 207 h 207"/>
                <a:gd name="T74" fmla="*/ 647 w 764"/>
                <a:gd name="T75" fmla="*/ 207 h 207"/>
                <a:gd name="T76" fmla="*/ 620 w 764"/>
                <a:gd name="T77" fmla="*/ 207 h 207"/>
                <a:gd name="T78" fmla="*/ 551 w 764"/>
                <a:gd name="T79" fmla="*/ 193 h 207"/>
                <a:gd name="T80" fmla="*/ 482 w 764"/>
                <a:gd name="T81" fmla="*/ 180 h 207"/>
                <a:gd name="T82" fmla="*/ 406 w 764"/>
                <a:gd name="T83" fmla="*/ 166 h 207"/>
                <a:gd name="T84" fmla="*/ 372 w 764"/>
                <a:gd name="T85" fmla="*/ 159 h 207"/>
                <a:gd name="T86" fmla="*/ 337 w 764"/>
                <a:gd name="T87" fmla="*/ 152 h 207"/>
                <a:gd name="T88" fmla="*/ 262 w 764"/>
                <a:gd name="T89" fmla="*/ 131 h 207"/>
                <a:gd name="T90" fmla="*/ 193 w 764"/>
                <a:gd name="T91" fmla="*/ 111 h 207"/>
                <a:gd name="T92" fmla="*/ 131 w 764"/>
                <a:gd name="T93" fmla="*/ 90 h 207"/>
                <a:gd name="T94" fmla="*/ 103 w 764"/>
                <a:gd name="T95" fmla="*/ 76 h 207"/>
                <a:gd name="T96" fmla="*/ 89 w 764"/>
                <a:gd name="T97" fmla="*/ 69 h 207"/>
                <a:gd name="T98" fmla="*/ 69 w 764"/>
                <a:gd name="T99" fmla="*/ 62 h 207"/>
                <a:gd name="T100" fmla="*/ 55 w 764"/>
                <a:gd name="T101" fmla="*/ 56 h 207"/>
                <a:gd name="T102" fmla="*/ 27 w 764"/>
                <a:gd name="T103" fmla="*/ 42 h 207"/>
                <a:gd name="T104" fmla="*/ 14 w 764"/>
                <a:gd name="T105" fmla="*/ 35 h 207"/>
                <a:gd name="T106" fmla="*/ 7 w 764"/>
                <a:gd name="T107" fmla="*/ 28 h 207"/>
                <a:gd name="T108" fmla="*/ 0 w 764"/>
                <a:gd name="T109" fmla="*/ 21 h 207"/>
                <a:gd name="T110" fmla="*/ 0 w 764"/>
                <a:gd name="T111" fmla="*/ 14 h 207"/>
                <a:gd name="T112" fmla="*/ 0 w 764"/>
                <a:gd name="T113" fmla="*/ 1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4" h="207">
                  <a:moveTo>
                    <a:pt x="0" y="14"/>
                  </a:moveTo>
                  <a:lnTo>
                    <a:pt x="0" y="14"/>
                  </a:lnTo>
                  <a:lnTo>
                    <a:pt x="7" y="7"/>
                  </a:lnTo>
                  <a:lnTo>
                    <a:pt x="14" y="7"/>
                  </a:lnTo>
                  <a:lnTo>
                    <a:pt x="27" y="0"/>
                  </a:lnTo>
                  <a:lnTo>
                    <a:pt x="41" y="0"/>
                  </a:lnTo>
                  <a:lnTo>
                    <a:pt x="55" y="0"/>
                  </a:lnTo>
                  <a:lnTo>
                    <a:pt x="82" y="0"/>
                  </a:lnTo>
                  <a:lnTo>
                    <a:pt x="110" y="0"/>
                  </a:lnTo>
                  <a:lnTo>
                    <a:pt x="124" y="0"/>
                  </a:lnTo>
                  <a:lnTo>
                    <a:pt x="158" y="7"/>
                  </a:lnTo>
                  <a:lnTo>
                    <a:pt x="220" y="14"/>
                  </a:lnTo>
                  <a:lnTo>
                    <a:pt x="289" y="28"/>
                  </a:lnTo>
                  <a:lnTo>
                    <a:pt x="365" y="42"/>
                  </a:lnTo>
                  <a:lnTo>
                    <a:pt x="399" y="49"/>
                  </a:lnTo>
                  <a:lnTo>
                    <a:pt x="434" y="56"/>
                  </a:lnTo>
                  <a:lnTo>
                    <a:pt x="509" y="76"/>
                  </a:lnTo>
                  <a:lnTo>
                    <a:pt x="578" y="97"/>
                  </a:lnTo>
                  <a:lnTo>
                    <a:pt x="633" y="118"/>
                  </a:lnTo>
                  <a:lnTo>
                    <a:pt x="661" y="131"/>
                  </a:lnTo>
                  <a:lnTo>
                    <a:pt x="675" y="138"/>
                  </a:lnTo>
                  <a:lnTo>
                    <a:pt x="695" y="145"/>
                  </a:lnTo>
                  <a:lnTo>
                    <a:pt x="716" y="152"/>
                  </a:lnTo>
                  <a:lnTo>
                    <a:pt x="737" y="166"/>
                  </a:lnTo>
                  <a:lnTo>
                    <a:pt x="751" y="173"/>
                  </a:lnTo>
                  <a:lnTo>
                    <a:pt x="764" y="180"/>
                  </a:lnTo>
                  <a:lnTo>
                    <a:pt x="764" y="186"/>
                  </a:lnTo>
                  <a:lnTo>
                    <a:pt x="764" y="186"/>
                  </a:lnTo>
                  <a:lnTo>
                    <a:pt x="764" y="193"/>
                  </a:lnTo>
                  <a:lnTo>
                    <a:pt x="764" y="193"/>
                  </a:lnTo>
                  <a:lnTo>
                    <a:pt x="757" y="200"/>
                  </a:lnTo>
                  <a:lnTo>
                    <a:pt x="751" y="207"/>
                  </a:lnTo>
                  <a:lnTo>
                    <a:pt x="737" y="207"/>
                  </a:lnTo>
                  <a:lnTo>
                    <a:pt x="730" y="207"/>
                  </a:lnTo>
                  <a:lnTo>
                    <a:pt x="716" y="207"/>
                  </a:lnTo>
                  <a:lnTo>
                    <a:pt x="682" y="207"/>
                  </a:lnTo>
                  <a:lnTo>
                    <a:pt x="661" y="207"/>
                  </a:lnTo>
                  <a:lnTo>
                    <a:pt x="647" y="207"/>
                  </a:lnTo>
                  <a:lnTo>
                    <a:pt x="620" y="207"/>
                  </a:lnTo>
                  <a:lnTo>
                    <a:pt x="551" y="193"/>
                  </a:lnTo>
                  <a:lnTo>
                    <a:pt x="482" y="180"/>
                  </a:lnTo>
                  <a:lnTo>
                    <a:pt x="406" y="166"/>
                  </a:lnTo>
                  <a:lnTo>
                    <a:pt x="372" y="159"/>
                  </a:lnTo>
                  <a:lnTo>
                    <a:pt x="337" y="152"/>
                  </a:lnTo>
                  <a:lnTo>
                    <a:pt x="262" y="131"/>
                  </a:lnTo>
                  <a:lnTo>
                    <a:pt x="193" y="111"/>
                  </a:lnTo>
                  <a:lnTo>
                    <a:pt x="131" y="90"/>
                  </a:lnTo>
                  <a:lnTo>
                    <a:pt x="103" y="76"/>
                  </a:lnTo>
                  <a:lnTo>
                    <a:pt x="89" y="69"/>
                  </a:lnTo>
                  <a:lnTo>
                    <a:pt x="69" y="62"/>
                  </a:lnTo>
                  <a:lnTo>
                    <a:pt x="55" y="56"/>
                  </a:lnTo>
                  <a:lnTo>
                    <a:pt x="27" y="42"/>
                  </a:lnTo>
                  <a:lnTo>
                    <a:pt x="14" y="35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44450">
              <a:solidFill>
                <a:srgbClr val="4CFF4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258" name="Freeform 10">
              <a:extLst>
                <a:ext uri="{FF2B5EF4-FFF2-40B4-BE49-F238E27FC236}">
                  <a16:creationId xmlns:a16="http://schemas.microsoft.com/office/drawing/2014/main" id="{33C212BE-297D-4A54-814A-7BF17161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303"/>
              <a:ext cx="137" cy="55"/>
            </a:xfrm>
            <a:custGeom>
              <a:avLst/>
              <a:gdLst>
                <a:gd name="T0" fmla="*/ 0 w 137"/>
                <a:gd name="T1" fmla="*/ 7 h 55"/>
                <a:gd name="T2" fmla="*/ 0 w 137"/>
                <a:gd name="T3" fmla="*/ 7 h 55"/>
                <a:gd name="T4" fmla="*/ 6 w 137"/>
                <a:gd name="T5" fmla="*/ 0 h 55"/>
                <a:gd name="T6" fmla="*/ 13 w 137"/>
                <a:gd name="T7" fmla="*/ 0 h 55"/>
                <a:gd name="T8" fmla="*/ 13 w 137"/>
                <a:gd name="T9" fmla="*/ 0 h 55"/>
                <a:gd name="T10" fmla="*/ 20 w 137"/>
                <a:gd name="T11" fmla="*/ 0 h 55"/>
                <a:gd name="T12" fmla="*/ 27 w 137"/>
                <a:gd name="T13" fmla="*/ 0 h 55"/>
                <a:gd name="T14" fmla="*/ 55 w 137"/>
                <a:gd name="T15" fmla="*/ 0 h 55"/>
                <a:gd name="T16" fmla="*/ 75 w 137"/>
                <a:gd name="T17" fmla="*/ 0 h 55"/>
                <a:gd name="T18" fmla="*/ 89 w 137"/>
                <a:gd name="T19" fmla="*/ 7 h 55"/>
                <a:gd name="T20" fmla="*/ 117 w 137"/>
                <a:gd name="T21" fmla="*/ 14 h 55"/>
                <a:gd name="T22" fmla="*/ 124 w 137"/>
                <a:gd name="T23" fmla="*/ 21 h 55"/>
                <a:gd name="T24" fmla="*/ 130 w 137"/>
                <a:gd name="T25" fmla="*/ 28 h 55"/>
                <a:gd name="T26" fmla="*/ 137 w 137"/>
                <a:gd name="T27" fmla="*/ 41 h 55"/>
                <a:gd name="T28" fmla="*/ 137 w 137"/>
                <a:gd name="T29" fmla="*/ 41 h 55"/>
                <a:gd name="T30" fmla="*/ 137 w 137"/>
                <a:gd name="T31" fmla="*/ 48 h 55"/>
                <a:gd name="T32" fmla="*/ 137 w 137"/>
                <a:gd name="T33" fmla="*/ 48 h 55"/>
                <a:gd name="T34" fmla="*/ 124 w 137"/>
                <a:gd name="T35" fmla="*/ 55 h 55"/>
                <a:gd name="T36" fmla="*/ 124 w 137"/>
                <a:gd name="T37" fmla="*/ 55 h 55"/>
                <a:gd name="T38" fmla="*/ 117 w 137"/>
                <a:gd name="T39" fmla="*/ 55 h 55"/>
                <a:gd name="T40" fmla="*/ 103 w 137"/>
                <a:gd name="T41" fmla="*/ 55 h 55"/>
                <a:gd name="T42" fmla="*/ 75 w 137"/>
                <a:gd name="T43" fmla="*/ 55 h 55"/>
                <a:gd name="T44" fmla="*/ 62 w 137"/>
                <a:gd name="T45" fmla="*/ 48 h 55"/>
                <a:gd name="T46" fmla="*/ 48 w 137"/>
                <a:gd name="T47" fmla="*/ 48 h 55"/>
                <a:gd name="T48" fmla="*/ 27 w 137"/>
                <a:gd name="T49" fmla="*/ 34 h 55"/>
                <a:gd name="T50" fmla="*/ 13 w 137"/>
                <a:gd name="T51" fmla="*/ 28 h 55"/>
                <a:gd name="T52" fmla="*/ 13 w 137"/>
                <a:gd name="T53" fmla="*/ 28 h 55"/>
                <a:gd name="T54" fmla="*/ 0 w 137"/>
                <a:gd name="T55" fmla="*/ 21 h 55"/>
                <a:gd name="T56" fmla="*/ 0 w 137"/>
                <a:gd name="T57" fmla="*/ 21 h 55"/>
                <a:gd name="T58" fmla="*/ 0 w 137"/>
                <a:gd name="T59" fmla="*/ 14 h 55"/>
                <a:gd name="T60" fmla="*/ 0 w 137"/>
                <a:gd name="T61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55">
                  <a:moveTo>
                    <a:pt x="0" y="7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89" y="7"/>
                  </a:lnTo>
                  <a:lnTo>
                    <a:pt x="117" y="14"/>
                  </a:lnTo>
                  <a:lnTo>
                    <a:pt x="124" y="21"/>
                  </a:lnTo>
                  <a:lnTo>
                    <a:pt x="130" y="28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17" y="55"/>
                  </a:lnTo>
                  <a:lnTo>
                    <a:pt x="103" y="55"/>
                  </a:lnTo>
                  <a:lnTo>
                    <a:pt x="75" y="55"/>
                  </a:lnTo>
                  <a:lnTo>
                    <a:pt x="62" y="48"/>
                  </a:lnTo>
                  <a:lnTo>
                    <a:pt x="48" y="48"/>
                  </a:lnTo>
                  <a:lnTo>
                    <a:pt x="27" y="34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CF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259" name="Freeform 11">
              <a:extLst>
                <a:ext uri="{FF2B5EF4-FFF2-40B4-BE49-F238E27FC236}">
                  <a16:creationId xmlns:a16="http://schemas.microsoft.com/office/drawing/2014/main" id="{001717B2-99E2-4DC1-ADDE-629D7AA58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289"/>
              <a:ext cx="138" cy="55"/>
            </a:xfrm>
            <a:custGeom>
              <a:avLst/>
              <a:gdLst>
                <a:gd name="T0" fmla="*/ 0 w 138"/>
                <a:gd name="T1" fmla="*/ 7 h 55"/>
                <a:gd name="T2" fmla="*/ 0 w 138"/>
                <a:gd name="T3" fmla="*/ 7 h 55"/>
                <a:gd name="T4" fmla="*/ 7 w 138"/>
                <a:gd name="T5" fmla="*/ 0 h 55"/>
                <a:gd name="T6" fmla="*/ 14 w 138"/>
                <a:gd name="T7" fmla="*/ 0 h 55"/>
                <a:gd name="T8" fmla="*/ 14 w 138"/>
                <a:gd name="T9" fmla="*/ 0 h 55"/>
                <a:gd name="T10" fmla="*/ 20 w 138"/>
                <a:gd name="T11" fmla="*/ 0 h 55"/>
                <a:gd name="T12" fmla="*/ 27 w 138"/>
                <a:gd name="T13" fmla="*/ 0 h 55"/>
                <a:gd name="T14" fmla="*/ 55 w 138"/>
                <a:gd name="T15" fmla="*/ 0 h 55"/>
                <a:gd name="T16" fmla="*/ 76 w 138"/>
                <a:gd name="T17" fmla="*/ 0 h 55"/>
                <a:gd name="T18" fmla="*/ 89 w 138"/>
                <a:gd name="T19" fmla="*/ 7 h 55"/>
                <a:gd name="T20" fmla="*/ 117 w 138"/>
                <a:gd name="T21" fmla="*/ 14 h 55"/>
                <a:gd name="T22" fmla="*/ 124 w 138"/>
                <a:gd name="T23" fmla="*/ 21 h 55"/>
                <a:gd name="T24" fmla="*/ 131 w 138"/>
                <a:gd name="T25" fmla="*/ 28 h 55"/>
                <a:gd name="T26" fmla="*/ 138 w 138"/>
                <a:gd name="T27" fmla="*/ 42 h 55"/>
                <a:gd name="T28" fmla="*/ 138 w 138"/>
                <a:gd name="T29" fmla="*/ 42 h 55"/>
                <a:gd name="T30" fmla="*/ 138 w 138"/>
                <a:gd name="T31" fmla="*/ 48 h 55"/>
                <a:gd name="T32" fmla="*/ 138 w 138"/>
                <a:gd name="T33" fmla="*/ 48 h 55"/>
                <a:gd name="T34" fmla="*/ 124 w 138"/>
                <a:gd name="T35" fmla="*/ 55 h 55"/>
                <a:gd name="T36" fmla="*/ 124 w 138"/>
                <a:gd name="T37" fmla="*/ 55 h 55"/>
                <a:gd name="T38" fmla="*/ 117 w 138"/>
                <a:gd name="T39" fmla="*/ 55 h 55"/>
                <a:gd name="T40" fmla="*/ 103 w 138"/>
                <a:gd name="T41" fmla="*/ 55 h 55"/>
                <a:gd name="T42" fmla="*/ 76 w 138"/>
                <a:gd name="T43" fmla="*/ 55 h 55"/>
                <a:gd name="T44" fmla="*/ 62 w 138"/>
                <a:gd name="T45" fmla="*/ 48 h 55"/>
                <a:gd name="T46" fmla="*/ 48 w 138"/>
                <a:gd name="T47" fmla="*/ 48 h 55"/>
                <a:gd name="T48" fmla="*/ 27 w 138"/>
                <a:gd name="T49" fmla="*/ 35 h 55"/>
                <a:gd name="T50" fmla="*/ 14 w 138"/>
                <a:gd name="T51" fmla="*/ 28 h 55"/>
                <a:gd name="T52" fmla="*/ 14 w 138"/>
                <a:gd name="T53" fmla="*/ 28 h 55"/>
                <a:gd name="T54" fmla="*/ 0 w 138"/>
                <a:gd name="T55" fmla="*/ 21 h 55"/>
                <a:gd name="T56" fmla="*/ 0 w 138"/>
                <a:gd name="T57" fmla="*/ 21 h 55"/>
                <a:gd name="T58" fmla="*/ 0 w 138"/>
                <a:gd name="T59" fmla="*/ 14 h 55"/>
                <a:gd name="T60" fmla="*/ 0 w 138"/>
                <a:gd name="T61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55">
                  <a:moveTo>
                    <a:pt x="0" y="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55" y="0"/>
                  </a:lnTo>
                  <a:lnTo>
                    <a:pt x="76" y="0"/>
                  </a:lnTo>
                  <a:lnTo>
                    <a:pt x="89" y="7"/>
                  </a:lnTo>
                  <a:lnTo>
                    <a:pt x="117" y="14"/>
                  </a:lnTo>
                  <a:lnTo>
                    <a:pt x="124" y="21"/>
                  </a:lnTo>
                  <a:lnTo>
                    <a:pt x="131" y="28"/>
                  </a:lnTo>
                  <a:lnTo>
                    <a:pt x="138" y="42"/>
                  </a:lnTo>
                  <a:lnTo>
                    <a:pt x="138" y="42"/>
                  </a:lnTo>
                  <a:lnTo>
                    <a:pt x="138" y="48"/>
                  </a:lnTo>
                  <a:lnTo>
                    <a:pt x="138" y="48"/>
                  </a:lnTo>
                  <a:lnTo>
                    <a:pt x="124" y="55"/>
                  </a:lnTo>
                  <a:lnTo>
                    <a:pt x="124" y="55"/>
                  </a:lnTo>
                  <a:lnTo>
                    <a:pt x="117" y="55"/>
                  </a:lnTo>
                  <a:lnTo>
                    <a:pt x="103" y="55"/>
                  </a:lnTo>
                  <a:lnTo>
                    <a:pt x="76" y="55"/>
                  </a:lnTo>
                  <a:lnTo>
                    <a:pt x="62" y="48"/>
                  </a:lnTo>
                  <a:lnTo>
                    <a:pt x="48" y="48"/>
                  </a:lnTo>
                  <a:lnTo>
                    <a:pt x="27" y="35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44450">
              <a:solidFill>
                <a:srgbClr val="4CFF4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37261" name="Oval 13">
            <a:extLst>
              <a:ext uri="{FF2B5EF4-FFF2-40B4-BE49-F238E27FC236}">
                <a16:creationId xmlns:a16="http://schemas.microsoft.com/office/drawing/2014/main" id="{13871CCA-313F-4C9C-A131-9503C969E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3094038"/>
            <a:ext cx="163513" cy="163512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62" name="Oval 14">
            <a:extLst>
              <a:ext uri="{FF2B5EF4-FFF2-40B4-BE49-F238E27FC236}">
                <a16:creationId xmlns:a16="http://schemas.microsoft.com/office/drawing/2014/main" id="{12BA935F-1559-42E1-86D9-4488B3E9F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888" y="3617913"/>
            <a:ext cx="165100" cy="163512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63" name="Oval 15">
            <a:extLst>
              <a:ext uri="{FF2B5EF4-FFF2-40B4-BE49-F238E27FC236}">
                <a16:creationId xmlns:a16="http://schemas.microsoft.com/office/drawing/2014/main" id="{EA55CF3A-72F2-4A14-9FE7-0FE1F4A25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224213"/>
            <a:ext cx="165100" cy="163512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64" name="Oval 16">
            <a:extLst>
              <a:ext uri="{FF2B5EF4-FFF2-40B4-BE49-F238E27FC236}">
                <a16:creationId xmlns:a16="http://schemas.microsoft.com/office/drawing/2014/main" id="{32076C3C-5309-4826-B15C-0DC1ECC16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497263"/>
            <a:ext cx="163513" cy="165100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65" name="Oval 17">
            <a:extLst>
              <a:ext uri="{FF2B5EF4-FFF2-40B4-BE49-F238E27FC236}">
                <a16:creationId xmlns:a16="http://schemas.microsoft.com/office/drawing/2014/main" id="{C9A4C098-A795-4D95-92FC-7E3AC4872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25" y="3651250"/>
            <a:ext cx="163513" cy="163513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67" name="Oval 19">
            <a:extLst>
              <a:ext uri="{FF2B5EF4-FFF2-40B4-BE49-F238E27FC236}">
                <a16:creationId xmlns:a16="http://schemas.microsoft.com/office/drawing/2014/main" id="{7C93A6F0-19FE-4758-8970-79DB7C492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640138"/>
            <a:ext cx="165100" cy="163512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68" name="Oval 20">
            <a:extLst>
              <a:ext uri="{FF2B5EF4-FFF2-40B4-BE49-F238E27FC236}">
                <a16:creationId xmlns:a16="http://schemas.microsoft.com/office/drawing/2014/main" id="{943AADD8-A0D3-439F-8DA3-2EBBEBBED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760788"/>
            <a:ext cx="165100" cy="163512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69" name="Oval 21">
            <a:extLst>
              <a:ext uri="{FF2B5EF4-FFF2-40B4-BE49-F238E27FC236}">
                <a16:creationId xmlns:a16="http://schemas.microsoft.com/office/drawing/2014/main" id="{A6F12A58-65C3-4B9F-9EF2-217165DE3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3957638"/>
            <a:ext cx="165100" cy="163512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70" name="Oval 22">
            <a:extLst>
              <a:ext uri="{FF2B5EF4-FFF2-40B4-BE49-F238E27FC236}">
                <a16:creationId xmlns:a16="http://schemas.microsoft.com/office/drawing/2014/main" id="{D2B60BDA-0741-40A7-B773-E4EE5C643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4000500"/>
            <a:ext cx="163512" cy="165100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grpSp>
        <p:nvGrpSpPr>
          <p:cNvPr id="437424" name="Group 176">
            <a:extLst>
              <a:ext uri="{FF2B5EF4-FFF2-40B4-BE49-F238E27FC236}">
                <a16:creationId xmlns:a16="http://schemas.microsoft.com/office/drawing/2014/main" id="{8048352B-26F6-46E5-A1F9-2F4AC57FDCC8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1449388"/>
            <a:ext cx="1682750" cy="1343025"/>
            <a:chOff x="367" y="629"/>
            <a:chExt cx="1060" cy="846"/>
          </a:xfrm>
        </p:grpSpPr>
        <p:sp>
          <p:nvSpPr>
            <p:cNvPr id="437271" name="Freeform 23">
              <a:extLst>
                <a:ext uri="{FF2B5EF4-FFF2-40B4-BE49-F238E27FC236}">
                  <a16:creationId xmlns:a16="http://schemas.microsoft.com/office/drawing/2014/main" id="{5EA1298E-AE61-44FF-AB89-1E48296F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635"/>
              <a:ext cx="296" cy="282"/>
            </a:xfrm>
            <a:custGeom>
              <a:avLst/>
              <a:gdLst>
                <a:gd name="T0" fmla="*/ 27 w 296"/>
                <a:gd name="T1" fmla="*/ 227 h 282"/>
                <a:gd name="T2" fmla="*/ 20 w 296"/>
                <a:gd name="T3" fmla="*/ 220 h 282"/>
                <a:gd name="T4" fmla="*/ 7 w 296"/>
                <a:gd name="T5" fmla="*/ 186 h 282"/>
                <a:gd name="T6" fmla="*/ 0 w 296"/>
                <a:gd name="T7" fmla="*/ 158 h 282"/>
                <a:gd name="T8" fmla="*/ 7 w 296"/>
                <a:gd name="T9" fmla="*/ 137 h 282"/>
                <a:gd name="T10" fmla="*/ 7 w 296"/>
                <a:gd name="T11" fmla="*/ 124 h 282"/>
                <a:gd name="T12" fmla="*/ 14 w 296"/>
                <a:gd name="T13" fmla="*/ 110 h 282"/>
                <a:gd name="T14" fmla="*/ 20 w 296"/>
                <a:gd name="T15" fmla="*/ 89 h 282"/>
                <a:gd name="T16" fmla="*/ 34 w 296"/>
                <a:gd name="T17" fmla="*/ 62 h 282"/>
                <a:gd name="T18" fmla="*/ 55 w 296"/>
                <a:gd name="T19" fmla="*/ 41 h 282"/>
                <a:gd name="T20" fmla="*/ 69 w 296"/>
                <a:gd name="T21" fmla="*/ 27 h 282"/>
                <a:gd name="T22" fmla="*/ 76 w 296"/>
                <a:gd name="T23" fmla="*/ 20 h 282"/>
                <a:gd name="T24" fmla="*/ 110 w 296"/>
                <a:gd name="T25" fmla="*/ 7 h 282"/>
                <a:gd name="T26" fmla="*/ 138 w 296"/>
                <a:gd name="T27" fmla="*/ 0 h 282"/>
                <a:gd name="T28" fmla="*/ 158 w 296"/>
                <a:gd name="T29" fmla="*/ 0 h 282"/>
                <a:gd name="T30" fmla="*/ 179 w 296"/>
                <a:gd name="T31" fmla="*/ 0 h 282"/>
                <a:gd name="T32" fmla="*/ 193 w 296"/>
                <a:gd name="T33" fmla="*/ 0 h 282"/>
                <a:gd name="T34" fmla="*/ 220 w 296"/>
                <a:gd name="T35" fmla="*/ 13 h 282"/>
                <a:gd name="T36" fmla="*/ 241 w 296"/>
                <a:gd name="T37" fmla="*/ 27 h 282"/>
                <a:gd name="T38" fmla="*/ 255 w 296"/>
                <a:gd name="T39" fmla="*/ 41 h 282"/>
                <a:gd name="T40" fmla="*/ 268 w 296"/>
                <a:gd name="T41" fmla="*/ 55 h 282"/>
                <a:gd name="T42" fmla="*/ 275 w 296"/>
                <a:gd name="T43" fmla="*/ 62 h 282"/>
                <a:gd name="T44" fmla="*/ 289 w 296"/>
                <a:gd name="T45" fmla="*/ 89 h 282"/>
                <a:gd name="T46" fmla="*/ 296 w 296"/>
                <a:gd name="T47" fmla="*/ 117 h 282"/>
                <a:gd name="T48" fmla="*/ 296 w 296"/>
                <a:gd name="T49" fmla="*/ 137 h 282"/>
                <a:gd name="T50" fmla="*/ 289 w 296"/>
                <a:gd name="T51" fmla="*/ 158 h 282"/>
                <a:gd name="T52" fmla="*/ 289 w 296"/>
                <a:gd name="T53" fmla="*/ 172 h 282"/>
                <a:gd name="T54" fmla="*/ 275 w 296"/>
                <a:gd name="T55" fmla="*/ 199 h 282"/>
                <a:gd name="T56" fmla="*/ 262 w 296"/>
                <a:gd name="T57" fmla="*/ 227 h 282"/>
                <a:gd name="T58" fmla="*/ 241 w 296"/>
                <a:gd name="T59" fmla="*/ 248 h 282"/>
                <a:gd name="T60" fmla="*/ 227 w 296"/>
                <a:gd name="T61" fmla="*/ 255 h 282"/>
                <a:gd name="T62" fmla="*/ 220 w 296"/>
                <a:gd name="T63" fmla="*/ 261 h 282"/>
                <a:gd name="T64" fmla="*/ 193 w 296"/>
                <a:gd name="T65" fmla="*/ 275 h 282"/>
                <a:gd name="T66" fmla="*/ 165 w 296"/>
                <a:gd name="T67" fmla="*/ 282 h 282"/>
                <a:gd name="T68" fmla="*/ 138 w 296"/>
                <a:gd name="T69" fmla="*/ 282 h 282"/>
                <a:gd name="T70" fmla="*/ 124 w 296"/>
                <a:gd name="T71" fmla="*/ 282 h 282"/>
                <a:gd name="T72" fmla="*/ 110 w 296"/>
                <a:gd name="T73" fmla="*/ 282 h 282"/>
                <a:gd name="T74" fmla="*/ 82 w 296"/>
                <a:gd name="T75" fmla="*/ 275 h 282"/>
                <a:gd name="T76" fmla="*/ 62 w 296"/>
                <a:gd name="T77" fmla="*/ 261 h 282"/>
                <a:gd name="T78" fmla="*/ 41 w 296"/>
                <a:gd name="T79" fmla="*/ 241 h 282"/>
                <a:gd name="T80" fmla="*/ 27 w 296"/>
                <a:gd name="T81" fmla="*/ 22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82">
                  <a:moveTo>
                    <a:pt x="27" y="227"/>
                  </a:moveTo>
                  <a:lnTo>
                    <a:pt x="20" y="220"/>
                  </a:lnTo>
                  <a:lnTo>
                    <a:pt x="7" y="186"/>
                  </a:lnTo>
                  <a:lnTo>
                    <a:pt x="0" y="158"/>
                  </a:lnTo>
                  <a:lnTo>
                    <a:pt x="7" y="137"/>
                  </a:lnTo>
                  <a:lnTo>
                    <a:pt x="7" y="124"/>
                  </a:lnTo>
                  <a:lnTo>
                    <a:pt x="14" y="110"/>
                  </a:lnTo>
                  <a:lnTo>
                    <a:pt x="20" y="89"/>
                  </a:lnTo>
                  <a:lnTo>
                    <a:pt x="34" y="62"/>
                  </a:lnTo>
                  <a:lnTo>
                    <a:pt x="55" y="41"/>
                  </a:lnTo>
                  <a:lnTo>
                    <a:pt x="69" y="27"/>
                  </a:lnTo>
                  <a:lnTo>
                    <a:pt x="76" y="20"/>
                  </a:lnTo>
                  <a:lnTo>
                    <a:pt x="110" y="7"/>
                  </a:lnTo>
                  <a:lnTo>
                    <a:pt x="138" y="0"/>
                  </a:lnTo>
                  <a:lnTo>
                    <a:pt x="158" y="0"/>
                  </a:lnTo>
                  <a:lnTo>
                    <a:pt x="179" y="0"/>
                  </a:lnTo>
                  <a:lnTo>
                    <a:pt x="193" y="0"/>
                  </a:lnTo>
                  <a:lnTo>
                    <a:pt x="220" y="13"/>
                  </a:lnTo>
                  <a:lnTo>
                    <a:pt x="241" y="27"/>
                  </a:lnTo>
                  <a:lnTo>
                    <a:pt x="255" y="41"/>
                  </a:lnTo>
                  <a:lnTo>
                    <a:pt x="268" y="55"/>
                  </a:lnTo>
                  <a:lnTo>
                    <a:pt x="275" y="62"/>
                  </a:lnTo>
                  <a:lnTo>
                    <a:pt x="289" y="89"/>
                  </a:lnTo>
                  <a:lnTo>
                    <a:pt x="296" y="117"/>
                  </a:lnTo>
                  <a:lnTo>
                    <a:pt x="296" y="137"/>
                  </a:lnTo>
                  <a:lnTo>
                    <a:pt x="289" y="158"/>
                  </a:lnTo>
                  <a:lnTo>
                    <a:pt x="289" y="172"/>
                  </a:lnTo>
                  <a:lnTo>
                    <a:pt x="275" y="199"/>
                  </a:lnTo>
                  <a:lnTo>
                    <a:pt x="262" y="227"/>
                  </a:lnTo>
                  <a:lnTo>
                    <a:pt x="241" y="248"/>
                  </a:lnTo>
                  <a:lnTo>
                    <a:pt x="227" y="255"/>
                  </a:lnTo>
                  <a:lnTo>
                    <a:pt x="220" y="261"/>
                  </a:lnTo>
                  <a:lnTo>
                    <a:pt x="193" y="275"/>
                  </a:lnTo>
                  <a:lnTo>
                    <a:pt x="165" y="282"/>
                  </a:lnTo>
                  <a:lnTo>
                    <a:pt x="138" y="282"/>
                  </a:lnTo>
                  <a:lnTo>
                    <a:pt x="124" y="282"/>
                  </a:lnTo>
                  <a:lnTo>
                    <a:pt x="110" y="282"/>
                  </a:lnTo>
                  <a:lnTo>
                    <a:pt x="82" y="275"/>
                  </a:lnTo>
                  <a:lnTo>
                    <a:pt x="62" y="261"/>
                  </a:lnTo>
                  <a:lnTo>
                    <a:pt x="41" y="241"/>
                  </a:lnTo>
                  <a:lnTo>
                    <a:pt x="27" y="227"/>
                  </a:lnTo>
                  <a:close/>
                </a:path>
              </a:pathLst>
            </a:custGeom>
            <a:solidFill>
              <a:srgbClr val="663300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grpSp>
          <p:nvGrpSpPr>
            <p:cNvPr id="437272" name="Group 24">
              <a:extLst>
                <a:ext uri="{FF2B5EF4-FFF2-40B4-BE49-F238E27FC236}">
                  <a16:creationId xmlns:a16="http://schemas.microsoft.com/office/drawing/2014/main" id="{C39F5CCD-C0F4-48CF-8CA5-4CADCDF7D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5" y="635"/>
              <a:ext cx="241" cy="248"/>
              <a:chOff x="525" y="533"/>
              <a:chExt cx="241" cy="248"/>
            </a:xfrm>
          </p:grpSpPr>
          <p:sp>
            <p:nvSpPr>
              <p:cNvPr id="437273" name="Freeform 25">
                <a:extLst>
                  <a:ext uri="{FF2B5EF4-FFF2-40B4-BE49-F238E27FC236}">
                    <a16:creationId xmlns:a16="http://schemas.microsoft.com/office/drawing/2014/main" id="{0B1C6977-8923-4F9E-89AB-FCC9F71E0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726"/>
                <a:ext cx="41" cy="55"/>
              </a:xfrm>
              <a:custGeom>
                <a:avLst/>
                <a:gdLst>
                  <a:gd name="T0" fmla="*/ 7 w 41"/>
                  <a:gd name="T1" fmla="*/ 34 h 55"/>
                  <a:gd name="T2" fmla="*/ 7 w 41"/>
                  <a:gd name="T3" fmla="*/ 34 h 55"/>
                  <a:gd name="T4" fmla="*/ 0 w 41"/>
                  <a:gd name="T5" fmla="*/ 20 h 55"/>
                  <a:gd name="T6" fmla="*/ 0 w 41"/>
                  <a:gd name="T7" fmla="*/ 13 h 55"/>
                  <a:gd name="T8" fmla="*/ 0 w 41"/>
                  <a:gd name="T9" fmla="*/ 13 h 55"/>
                  <a:gd name="T10" fmla="*/ 0 w 41"/>
                  <a:gd name="T11" fmla="*/ 6 h 55"/>
                  <a:gd name="T12" fmla="*/ 0 w 41"/>
                  <a:gd name="T13" fmla="*/ 0 h 55"/>
                  <a:gd name="T14" fmla="*/ 7 w 41"/>
                  <a:gd name="T15" fmla="*/ 0 h 55"/>
                  <a:gd name="T16" fmla="*/ 14 w 41"/>
                  <a:gd name="T17" fmla="*/ 6 h 55"/>
                  <a:gd name="T18" fmla="*/ 14 w 41"/>
                  <a:gd name="T19" fmla="*/ 6 h 55"/>
                  <a:gd name="T20" fmla="*/ 21 w 41"/>
                  <a:gd name="T21" fmla="*/ 6 h 55"/>
                  <a:gd name="T22" fmla="*/ 27 w 41"/>
                  <a:gd name="T23" fmla="*/ 13 h 55"/>
                  <a:gd name="T24" fmla="*/ 34 w 41"/>
                  <a:gd name="T25" fmla="*/ 20 h 55"/>
                  <a:gd name="T26" fmla="*/ 41 w 41"/>
                  <a:gd name="T27" fmla="*/ 27 h 55"/>
                  <a:gd name="T28" fmla="*/ 41 w 41"/>
                  <a:gd name="T29" fmla="*/ 34 h 55"/>
                  <a:gd name="T30" fmla="*/ 41 w 41"/>
                  <a:gd name="T31" fmla="*/ 41 h 55"/>
                  <a:gd name="T32" fmla="*/ 41 w 41"/>
                  <a:gd name="T33" fmla="*/ 48 h 55"/>
                  <a:gd name="T34" fmla="*/ 41 w 41"/>
                  <a:gd name="T35" fmla="*/ 48 h 55"/>
                  <a:gd name="T36" fmla="*/ 34 w 41"/>
                  <a:gd name="T37" fmla="*/ 55 h 55"/>
                  <a:gd name="T38" fmla="*/ 27 w 41"/>
                  <a:gd name="T39" fmla="*/ 48 h 55"/>
                  <a:gd name="T40" fmla="*/ 21 w 41"/>
                  <a:gd name="T41" fmla="*/ 48 h 55"/>
                  <a:gd name="T42" fmla="*/ 14 w 41"/>
                  <a:gd name="T43" fmla="*/ 41 h 55"/>
                  <a:gd name="T44" fmla="*/ 7 w 41"/>
                  <a:gd name="T45" fmla="*/ 3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55">
                    <a:moveTo>
                      <a:pt x="7" y="34"/>
                    </a:moveTo>
                    <a:lnTo>
                      <a:pt x="7" y="34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21" y="6"/>
                    </a:lnTo>
                    <a:lnTo>
                      <a:pt x="27" y="13"/>
                    </a:lnTo>
                    <a:lnTo>
                      <a:pt x="34" y="20"/>
                    </a:lnTo>
                    <a:lnTo>
                      <a:pt x="41" y="27"/>
                    </a:lnTo>
                    <a:lnTo>
                      <a:pt x="41" y="34"/>
                    </a:lnTo>
                    <a:lnTo>
                      <a:pt x="41" y="41"/>
                    </a:lnTo>
                    <a:lnTo>
                      <a:pt x="41" y="48"/>
                    </a:lnTo>
                    <a:lnTo>
                      <a:pt x="41" y="48"/>
                    </a:lnTo>
                    <a:lnTo>
                      <a:pt x="34" y="55"/>
                    </a:lnTo>
                    <a:lnTo>
                      <a:pt x="27" y="48"/>
                    </a:lnTo>
                    <a:lnTo>
                      <a:pt x="21" y="48"/>
                    </a:lnTo>
                    <a:lnTo>
                      <a:pt x="14" y="41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437274" name="Freeform 26">
                <a:extLst>
                  <a:ext uri="{FF2B5EF4-FFF2-40B4-BE49-F238E27FC236}">
                    <a16:creationId xmlns:a16="http://schemas.microsoft.com/office/drawing/2014/main" id="{AC139882-44F5-4645-93F1-C423DCBE3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533"/>
                <a:ext cx="241" cy="241"/>
              </a:xfrm>
              <a:custGeom>
                <a:avLst/>
                <a:gdLst>
                  <a:gd name="T0" fmla="*/ 28 w 241"/>
                  <a:gd name="T1" fmla="*/ 193 h 241"/>
                  <a:gd name="T2" fmla="*/ 21 w 241"/>
                  <a:gd name="T3" fmla="*/ 186 h 241"/>
                  <a:gd name="T4" fmla="*/ 7 w 241"/>
                  <a:gd name="T5" fmla="*/ 158 h 241"/>
                  <a:gd name="T6" fmla="*/ 0 w 241"/>
                  <a:gd name="T7" fmla="*/ 137 h 241"/>
                  <a:gd name="T8" fmla="*/ 0 w 241"/>
                  <a:gd name="T9" fmla="*/ 117 h 241"/>
                  <a:gd name="T10" fmla="*/ 0 w 241"/>
                  <a:gd name="T11" fmla="*/ 103 h 241"/>
                  <a:gd name="T12" fmla="*/ 7 w 241"/>
                  <a:gd name="T13" fmla="*/ 89 h 241"/>
                  <a:gd name="T14" fmla="*/ 14 w 241"/>
                  <a:gd name="T15" fmla="*/ 69 h 241"/>
                  <a:gd name="T16" fmla="*/ 28 w 241"/>
                  <a:gd name="T17" fmla="*/ 48 h 241"/>
                  <a:gd name="T18" fmla="*/ 48 w 241"/>
                  <a:gd name="T19" fmla="*/ 34 h 241"/>
                  <a:gd name="T20" fmla="*/ 55 w 241"/>
                  <a:gd name="T21" fmla="*/ 27 h 241"/>
                  <a:gd name="T22" fmla="*/ 62 w 241"/>
                  <a:gd name="T23" fmla="*/ 20 h 241"/>
                  <a:gd name="T24" fmla="*/ 90 w 241"/>
                  <a:gd name="T25" fmla="*/ 7 h 241"/>
                  <a:gd name="T26" fmla="*/ 110 w 241"/>
                  <a:gd name="T27" fmla="*/ 0 h 241"/>
                  <a:gd name="T28" fmla="*/ 131 w 241"/>
                  <a:gd name="T29" fmla="*/ 0 h 241"/>
                  <a:gd name="T30" fmla="*/ 145 w 241"/>
                  <a:gd name="T31" fmla="*/ 0 h 241"/>
                  <a:gd name="T32" fmla="*/ 152 w 241"/>
                  <a:gd name="T33" fmla="*/ 0 h 241"/>
                  <a:gd name="T34" fmla="*/ 172 w 241"/>
                  <a:gd name="T35" fmla="*/ 7 h 241"/>
                  <a:gd name="T36" fmla="*/ 193 w 241"/>
                  <a:gd name="T37" fmla="*/ 20 h 241"/>
                  <a:gd name="T38" fmla="*/ 214 w 241"/>
                  <a:gd name="T39" fmla="*/ 41 h 241"/>
                  <a:gd name="T40" fmla="*/ 220 w 241"/>
                  <a:gd name="T41" fmla="*/ 48 h 241"/>
                  <a:gd name="T42" fmla="*/ 227 w 241"/>
                  <a:gd name="T43" fmla="*/ 62 h 241"/>
                  <a:gd name="T44" fmla="*/ 234 w 241"/>
                  <a:gd name="T45" fmla="*/ 75 h 241"/>
                  <a:gd name="T46" fmla="*/ 241 w 241"/>
                  <a:gd name="T47" fmla="*/ 96 h 241"/>
                  <a:gd name="T48" fmla="*/ 241 w 241"/>
                  <a:gd name="T49" fmla="*/ 124 h 241"/>
                  <a:gd name="T50" fmla="*/ 241 w 241"/>
                  <a:gd name="T51" fmla="*/ 137 h 241"/>
                  <a:gd name="T52" fmla="*/ 241 w 241"/>
                  <a:gd name="T53" fmla="*/ 144 h 241"/>
                  <a:gd name="T54" fmla="*/ 234 w 241"/>
                  <a:gd name="T55" fmla="*/ 172 h 241"/>
                  <a:gd name="T56" fmla="*/ 220 w 241"/>
                  <a:gd name="T57" fmla="*/ 193 h 241"/>
                  <a:gd name="T58" fmla="*/ 207 w 241"/>
                  <a:gd name="T59" fmla="*/ 206 h 241"/>
                  <a:gd name="T60" fmla="*/ 193 w 241"/>
                  <a:gd name="T61" fmla="*/ 220 h 241"/>
                  <a:gd name="T62" fmla="*/ 186 w 241"/>
                  <a:gd name="T63" fmla="*/ 227 h 241"/>
                  <a:gd name="T64" fmla="*/ 165 w 241"/>
                  <a:gd name="T65" fmla="*/ 234 h 241"/>
                  <a:gd name="T66" fmla="*/ 145 w 241"/>
                  <a:gd name="T67" fmla="*/ 241 h 241"/>
                  <a:gd name="T68" fmla="*/ 117 w 241"/>
                  <a:gd name="T69" fmla="*/ 241 h 241"/>
                  <a:gd name="T70" fmla="*/ 103 w 241"/>
                  <a:gd name="T71" fmla="*/ 241 h 241"/>
                  <a:gd name="T72" fmla="*/ 96 w 241"/>
                  <a:gd name="T73" fmla="*/ 241 h 241"/>
                  <a:gd name="T74" fmla="*/ 76 w 241"/>
                  <a:gd name="T75" fmla="*/ 234 h 241"/>
                  <a:gd name="T76" fmla="*/ 55 w 241"/>
                  <a:gd name="T77" fmla="*/ 220 h 241"/>
                  <a:gd name="T78" fmla="*/ 34 w 241"/>
                  <a:gd name="T79" fmla="*/ 206 h 241"/>
                  <a:gd name="T80" fmla="*/ 28 w 241"/>
                  <a:gd name="T81" fmla="*/ 19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1" h="241">
                    <a:moveTo>
                      <a:pt x="28" y="193"/>
                    </a:moveTo>
                    <a:lnTo>
                      <a:pt x="21" y="186"/>
                    </a:lnTo>
                    <a:lnTo>
                      <a:pt x="7" y="158"/>
                    </a:lnTo>
                    <a:lnTo>
                      <a:pt x="0" y="137"/>
                    </a:lnTo>
                    <a:lnTo>
                      <a:pt x="0" y="117"/>
                    </a:lnTo>
                    <a:lnTo>
                      <a:pt x="0" y="103"/>
                    </a:lnTo>
                    <a:lnTo>
                      <a:pt x="7" y="89"/>
                    </a:lnTo>
                    <a:lnTo>
                      <a:pt x="14" y="69"/>
                    </a:lnTo>
                    <a:lnTo>
                      <a:pt x="28" y="48"/>
                    </a:lnTo>
                    <a:lnTo>
                      <a:pt x="48" y="34"/>
                    </a:lnTo>
                    <a:lnTo>
                      <a:pt x="55" y="27"/>
                    </a:lnTo>
                    <a:lnTo>
                      <a:pt x="62" y="20"/>
                    </a:lnTo>
                    <a:lnTo>
                      <a:pt x="90" y="7"/>
                    </a:lnTo>
                    <a:lnTo>
                      <a:pt x="110" y="0"/>
                    </a:lnTo>
                    <a:lnTo>
                      <a:pt x="131" y="0"/>
                    </a:lnTo>
                    <a:lnTo>
                      <a:pt x="145" y="0"/>
                    </a:lnTo>
                    <a:lnTo>
                      <a:pt x="152" y="0"/>
                    </a:lnTo>
                    <a:lnTo>
                      <a:pt x="172" y="7"/>
                    </a:lnTo>
                    <a:lnTo>
                      <a:pt x="193" y="20"/>
                    </a:lnTo>
                    <a:lnTo>
                      <a:pt x="214" y="41"/>
                    </a:lnTo>
                    <a:lnTo>
                      <a:pt x="220" y="48"/>
                    </a:lnTo>
                    <a:lnTo>
                      <a:pt x="227" y="62"/>
                    </a:lnTo>
                    <a:lnTo>
                      <a:pt x="234" y="75"/>
                    </a:lnTo>
                    <a:lnTo>
                      <a:pt x="241" y="96"/>
                    </a:lnTo>
                    <a:lnTo>
                      <a:pt x="241" y="124"/>
                    </a:lnTo>
                    <a:lnTo>
                      <a:pt x="241" y="137"/>
                    </a:lnTo>
                    <a:lnTo>
                      <a:pt x="241" y="144"/>
                    </a:lnTo>
                    <a:lnTo>
                      <a:pt x="234" y="172"/>
                    </a:lnTo>
                    <a:lnTo>
                      <a:pt x="220" y="193"/>
                    </a:lnTo>
                    <a:lnTo>
                      <a:pt x="207" y="206"/>
                    </a:lnTo>
                    <a:lnTo>
                      <a:pt x="193" y="220"/>
                    </a:lnTo>
                    <a:lnTo>
                      <a:pt x="186" y="227"/>
                    </a:lnTo>
                    <a:lnTo>
                      <a:pt x="165" y="234"/>
                    </a:lnTo>
                    <a:lnTo>
                      <a:pt x="145" y="241"/>
                    </a:lnTo>
                    <a:lnTo>
                      <a:pt x="117" y="241"/>
                    </a:lnTo>
                    <a:lnTo>
                      <a:pt x="103" y="241"/>
                    </a:lnTo>
                    <a:lnTo>
                      <a:pt x="96" y="241"/>
                    </a:lnTo>
                    <a:lnTo>
                      <a:pt x="76" y="234"/>
                    </a:lnTo>
                    <a:lnTo>
                      <a:pt x="55" y="220"/>
                    </a:lnTo>
                    <a:lnTo>
                      <a:pt x="34" y="206"/>
                    </a:lnTo>
                    <a:lnTo>
                      <a:pt x="28" y="193"/>
                    </a:lnTo>
                    <a:close/>
                  </a:path>
                </a:pathLst>
              </a:custGeom>
              <a:solidFill>
                <a:srgbClr val="CCCC00"/>
              </a:solidFill>
              <a:ln w="11113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</p:grpSp>
        <p:sp>
          <p:nvSpPr>
            <p:cNvPr id="437275" name="Freeform 27">
              <a:extLst>
                <a:ext uri="{FF2B5EF4-FFF2-40B4-BE49-F238E27FC236}">
                  <a16:creationId xmlns:a16="http://schemas.microsoft.com/office/drawing/2014/main" id="{0092C93A-7B64-440D-95B8-867632AF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642"/>
              <a:ext cx="296" cy="296"/>
            </a:xfrm>
            <a:custGeom>
              <a:avLst/>
              <a:gdLst>
                <a:gd name="T0" fmla="*/ 200 w 296"/>
                <a:gd name="T1" fmla="*/ 289 h 296"/>
                <a:gd name="T2" fmla="*/ 179 w 296"/>
                <a:gd name="T3" fmla="*/ 296 h 296"/>
                <a:gd name="T4" fmla="*/ 158 w 296"/>
                <a:gd name="T5" fmla="*/ 296 h 296"/>
                <a:gd name="T6" fmla="*/ 124 w 296"/>
                <a:gd name="T7" fmla="*/ 296 h 296"/>
                <a:gd name="T8" fmla="*/ 96 w 296"/>
                <a:gd name="T9" fmla="*/ 289 h 296"/>
                <a:gd name="T10" fmla="*/ 83 w 296"/>
                <a:gd name="T11" fmla="*/ 282 h 296"/>
                <a:gd name="T12" fmla="*/ 69 w 296"/>
                <a:gd name="T13" fmla="*/ 275 h 296"/>
                <a:gd name="T14" fmla="*/ 48 w 296"/>
                <a:gd name="T15" fmla="*/ 261 h 296"/>
                <a:gd name="T16" fmla="*/ 28 w 296"/>
                <a:gd name="T17" fmla="*/ 241 h 296"/>
                <a:gd name="T18" fmla="*/ 14 w 296"/>
                <a:gd name="T19" fmla="*/ 213 h 296"/>
                <a:gd name="T20" fmla="*/ 7 w 296"/>
                <a:gd name="T21" fmla="*/ 199 h 296"/>
                <a:gd name="T22" fmla="*/ 0 w 296"/>
                <a:gd name="T23" fmla="*/ 179 h 296"/>
                <a:gd name="T24" fmla="*/ 0 w 296"/>
                <a:gd name="T25" fmla="*/ 158 h 296"/>
                <a:gd name="T26" fmla="*/ 0 w 296"/>
                <a:gd name="T27" fmla="*/ 124 h 296"/>
                <a:gd name="T28" fmla="*/ 7 w 296"/>
                <a:gd name="T29" fmla="*/ 96 h 296"/>
                <a:gd name="T30" fmla="*/ 14 w 296"/>
                <a:gd name="T31" fmla="*/ 82 h 296"/>
                <a:gd name="T32" fmla="*/ 21 w 296"/>
                <a:gd name="T33" fmla="*/ 68 h 296"/>
                <a:gd name="T34" fmla="*/ 41 w 296"/>
                <a:gd name="T35" fmla="*/ 41 h 296"/>
                <a:gd name="T36" fmla="*/ 55 w 296"/>
                <a:gd name="T37" fmla="*/ 27 h 296"/>
                <a:gd name="T38" fmla="*/ 83 w 296"/>
                <a:gd name="T39" fmla="*/ 13 h 296"/>
                <a:gd name="T40" fmla="*/ 96 w 296"/>
                <a:gd name="T41" fmla="*/ 6 h 296"/>
                <a:gd name="T42" fmla="*/ 110 w 296"/>
                <a:gd name="T43" fmla="*/ 0 h 296"/>
                <a:gd name="T44" fmla="*/ 138 w 296"/>
                <a:gd name="T45" fmla="*/ 0 h 296"/>
                <a:gd name="T46" fmla="*/ 165 w 296"/>
                <a:gd name="T47" fmla="*/ 0 h 296"/>
                <a:gd name="T48" fmla="*/ 193 w 296"/>
                <a:gd name="T49" fmla="*/ 6 h 296"/>
                <a:gd name="T50" fmla="*/ 207 w 296"/>
                <a:gd name="T51" fmla="*/ 13 h 296"/>
                <a:gd name="T52" fmla="*/ 220 w 296"/>
                <a:gd name="T53" fmla="*/ 20 h 296"/>
                <a:gd name="T54" fmla="*/ 248 w 296"/>
                <a:gd name="T55" fmla="*/ 41 h 296"/>
                <a:gd name="T56" fmla="*/ 262 w 296"/>
                <a:gd name="T57" fmla="*/ 55 h 296"/>
                <a:gd name="T58" fmla="*/ 276 w 296"/>
                <a:gd name="T59" fmla="*/ 82 h 296"/>
                <a:gd name="T60" fmla="*/ 282 w 296"/>
                <a:gd name="T61" fmla="*/ 96 h 296"/>
                <a:gd name="T62" fmla="*/ 289 w 296"/>
                <a:gd name="T63" fmla="*/ 117 h 296"/>
                <a:gd name="T64" fmla="*/ 296 w 296"/>
                <a:gd name="T65" fmla="*/ 144 h 296"/>
                <a:gd name="T66" fmla="*/ 296 w 296"/>
                <a:gd name="T67" fmla="*/ 165 h 296"/>
                <a:gd name="T68" fmla="*/ 289 w 296"/>
                <a:gd name="T69" fmla="*/ 199 h 296"/>
                <a:gd name="T70" fmla="*/ 282 w 296"/>
                <a:gd name="T71" fmla="*/ 213 h 296"/>
                <a:gd name="T72" fmla="*/ 276 w 296"/>
                <a:gd name="T73" fmla="*/ 227 h 296"/>
                <a:gd name="T74" fmla="*/ 262 w 296"/>
                <a:gd name="T75" fmla="*/ 248 h 296"/>
                <a:gd name="T76" fmla="*/ 241 w 296"/>
                <a:gd name="T77" fmla="*/ 268 h 296"/>
                <a:gd name="T78" fmla="*/ 214 w 296"/>
                <a:gd name="T79" fmla="*/ 282 h 296"/>
                <a:gd name="T80" fmla="*/ 200 w 296"/>
                <a:gd name="T81" fmla="*/ 289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96">
                  <a:moveTo>
                    <a:pt x="200" y="289"/>
                  </a:moveTo>
                  <a:lnTo>
                    <a:pt x="179" y="296"/>
                  </a:lnTo>
                  <a:lnTo>
                    <a:pt x="158" y="296"/>
                  </a:lnTo>
                  <a:lnTo>
                    <a:pt x="124" y="296"/>
                  </a:lnTo>
                  <a:lnTo>
                    <a:pt x="96" y="289"/>
                  </a:lnTo>
                  <a:lnTo>
                    <a:pt x="83" y="282"/>
                  </a:lnTo>
                  <a:lnTo>
                    <a:pt x="69" y="275"/>
                  </a:lnTo>
                  <a:lnTo>
                    <a:pt x="48" y="261"/>
                  </a:lnTo>
                  <a:lnTo>
                    <a:pt x="28" y="241"/>
                  </a:lnTo>
                  <a:lnTo>
                    <a:pt x="14" y="213"/>
                  </a:lnTo>
                  <a:lnTo>
                    <a:pt x="7" y="199"/>
                  </a:lnTo>
                  <a:lnTo>
                    <a:pt x="0" y="179"/>
                  </a:lnTo>
                  <a:lnTo>
                    <a:pt x="0" y="158"/>
                  </a:lnTo>
                  <a:lnTo>
                    <a:pt x="0" y="124"/>
                  </a:lnTo>
                  <a:lnTo>
                    <a:pt x="7" y="96"/>
                  </a:lnTo>
                  <a:lnTo>
                    <a:pt x="14" y="82"/>
                  </a:lnTo>
                  <a:lnTo>
                    <a:pt x="21" y="68"/>
                  </a:lnTo>
                  <a:lnTo>
                    <a:pt x="41" y="41"/>
                  </a:lnTo>
                  <a:lnTo>
                    <a:pt x="55" y="27"/>
                  </a:lnTo>
                  <a:lnTo>
                    <a:pt x="83" y="13"/>
                  </a:lnTo>
                  <a:lnTo>
                    <a:pt x="96" y="6"/>
                  </a:lnTo>
                  <a:lnTo>
                    <a:pt x="110" y="0"/>
                  </a:lnTo>
                  <a:lnTo>
                    <a:pt x="138" y="0"/>
                  </a:lnTo>
                  <a:lnTo>
                    <a:pt x="165" y="0"/>
                  </a:lnTo>
                  <a:lnTo>
                    <a:pt x="193" y="6"/>
                  </a:lnTo>
                  <a:lnTo>
                    <a:pt x="207" y="13"/>
                  </a:lnTo>
                  <a:lnTo>
                    <a:pt x="220" y="20"/>
                  </a:lnTo>
                  <a:lnTo>
                    <a:pt x="248" y="41"/>
                  </a:lnTo>
                  <a:lnTo>
                    <a:pt x="262" y="55"/>
                  </a:lnTo>
                  <a:lnTo>
                    <a:pt x="276" y="82"/>
                  </a:lnTo>
                  <a:lnTo>
                    <a:pt x="282" y="96"/>
                  </a:lnTo>
                  <a:lnTo>
                    <a:pt x="289" y="117"/>
                  </a:lnTo>
                  <a:lnTo>
                    <a:pt x="296" y="144"/>
                  </a:lnTo>
                  <a:lnTo>
                    <a:pt x="296" y="165"/>
                  </a:lnTo>
                  <a:lnTo>
                    <a:pt x="289" y="199"/>
                  </a:lnTo>
                  <a:lnTo>
                    <a:pt x="282" y="213"/>
                  </a:lnTo>
                  <a:lnTo>
                    <a:pt x="276" y="227"/>
                  </a:lnTo>
                  <a:lnTo>
                    <a:pt x="262" y="248"/>
                  </a:lnTo>
                  <a:lnTo>
                    <a:pt x="241" y="268"/>
                  </a:lnTo>
                  <a:lnTo>
                    <a:pt x="214" y="282"/>
                  </a:lnTo>
                  <a:lnTo>
                    <a:pt x="200" y="289"/>
                  </a:lnTo>
                  <a:close/>
                </a:path>
              </a:pathLst>
            </a:custGeom>
            <a:solidFill>
              <a:srgbClr val="663300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76" name="Freeform 28">
              <a:extLst>
                <a:ext uri="{FF2B5EF4-FFF2-40B4-BE49-F238E27FC236}">
                  <a16:creationId xmlns:a16="http://schemas.microsoft.com/office/drawing/2014/main" id="{713D9991-607A-4D7E-A670-4C85C6219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" y="883"/>
              <a:ext cx="56" cy="34"/>
            </a:xfrm>
            <a:custGeom>
              <a:avLst/>
              <a:gdLst>
                <a:gd name="T0" fmla="*/ 35 w 56"/>
                <a:gd name="T1" fmla="*/ 34 h 34"/>
                <a:gd name="T2" fmla="*/ 28 w 56"/>
                <a:gd name="T3" fmla="*/ 34 h 34"/>
                <a:gd name="T4" fmla="*/ 21 w 56"/>
                <a:gd name="T5" fmla="*/ 34 h 34"/>
                <a:gd name="T6" fmla="*/ 14 w 56"/>
                <a:gd name="T7" fmla="*/ 34 h 34"/>
                <a:gd name="T8" fmla="*/ 7 w 56"/>
                <a:gd name="T9" fmla="*/ 34 h 34"/>
                <a:gd name="T10" fmla="*/ 0 w 56"/>
                <a:gd name="T11" fmla="*/ 34 h 34"/>
                <a:gd name="T12" fmla="*/ 0 w 56"/>
                <a:gd name="T13" fmla="*/ 27 h 34"/>
                <a:gd name="T14" fmla="*/ 0 w 56"/>
                <a:gd name="T15" fmla="*/ 27 h 34"/>
                <a:gd name="T16" fmla="*/ 7 w 56"/>
                <a:gd name="T17" fmla="*/ 13 h 34"/>
                <a:gd name="T18" fmla="*/ 7 w 56"/>
                <a:gd name="T19" fmla="*/ 13 h 34"/>
                <a:gd name="T20" fmla="*/ 7 w 56"/>
                <a:gd name="T21" fmla="*/ 13 h 34"/>
                <a:gd name="T22" fmla="*/ 21 w 56"/>
                <a:gd name="T23" fmla="*/ 7 h 34"/>
                <a:gd name="T24" fmla="*/ 21 w 56"/>
                <a:gd name="T25" fmla="*/ 7 h 34"/>
                <a:gd name="T26" fmla="*/ 28 w 56"/>
                <a:gd name="T27" fmla="*/ 7 h 34"/>
                <a:gd name="T28" fmla="*/ 42 w 56"/>
                <a:gd name="T29" fmla="*/ 0 h 34"/>
                <a:gd name="T30" fmla="*/ 42 w 56"/>
                <a:gd name="T31" fmla="*/ 0 h 34"/>
                <a:gd name="T32" fmla="*/ 49 w 56"/>
                <a:gd name="T33" fmla="*/ 7 h 34"/>
                <a:gd name="T34" fmla="*/ 56 w 56"/>
                <a:gd name="T35" fmla="*/ 7 h 34"/>
                <a:gd name="T36" fmla="*/ 56 w 56"/>
                <a:gd name="T37" fmla="*/ 7 h 34"/>
                <a:gd name="T38" fmla="*/ 56 w 56"/>
                <a:gd name="T39" fmla="*/ 13 h 34"/>
                <a:gd name="T40" fmla="*/ 56 w 56"/>
                <a:gd name="T41" fmla="*/ 13 h 34"/>
                <a:gd name="T42" fmla="*/ 49 w 56"/>
                <a:gd name="T43" fmla="*/ 20 h 34"/>
                <a:gd name="T44" fmla="*/ 42 w 56"/>
                <a:gd name="T45" fmla="*/ 27 h 34"/>
                <a:gd name="T46" fmla="*/ 35 w 56"/>
                <a:gd name="T47" fmla="*/ 34 h 34"/>
                <a:gd name="T48" fmla="*/ 35 w 56"/>
                <a:gd name="T4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34">
                  <a:moveTo>
                    <a:pt x="35" y="34"/>
                  </a:moveTo>
                  <a:lnTo>
                    <a:pt x="28" y="34"/>
                  </a:lnTo>
                  <a:lnTo>
                    <a:pt x="21" y="34"/>
                  </a:lnTo>
                  <a:lnTo>
                    <a:pt x="14" y="34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49" y="20"/>
                  </a:lnTo>
                  <a:lnTo>
                    <a:pt x="42" y="27"/>
                  </a:lnTo>
                  <a:lnTo>
                    <a:pt x="35" y="34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77" name="Freeform 29">
              <a:extLst>
                <a:ext uri="{FF2B5EF4-FFF2-40B4-BE49-F238E27FC236}">
                  <a16:creationId xmlns:a16="http://schemas.microsoft.com/office/drawing/2014/main" id="{2086BC95-4EF1-4574-9520-82156222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629"/>
              <a:ext cx="269" cy="255"/>
            </a:xfrm>
            <a:custGeom>
              <a:avLst/>
              <a:gdLst>
                <a:gd name="T0" fmla="*/ 179 w 269"/>
                <a:gd name="T1" fmla="*/ 241 h 255"/>
                <a:gd name="T2" fmla="*/ 165 w 269"/>
                <a:gd name="T3" fmla="*/ 248 h 255"/>
                <a:gd name="T4" fmla="*/ 138 w 269"/>
                <a:gd name="T5" fmla="*/ 255 h 255"/>
                <a:gd name="T6" fmla="*/ 117 w 269"/>
                <a:gd name="T7" fmla="*/ 255 h 255"/>
                <a:gd name="T8" fmla="*/ 90 w 269"/>
                <a:gd name="T9" fmla="*/ 248 h 255"/>
                <a:gd name="T10" fmla="*/ 76 w 269"/>
                <a:gd name="T11" fmla="*/ 241 h 255"/>
                <a:gd name="T12" fmla="*/ 62 w 269"/>
                <a:gd name="T13" fmla="*/ 234 h 255"/>
                <a:gd name="T14" fmla="*/ 41 w 269"/>
                <a:gd name="T15" fmla="*/ 220 h 255"/>
                <a:gd name="T16" fmla="*/ 28 w 269"/>
                <a:gd name="T17" fmla="*/ 206 h 255"/>
                <a:gd name="T18" fmla="*/ 14 w 269"/>
                <a:gd name="T19" fmla="*/ 186 h 255"/>
                <a:gd name="T20" fmla="*/ 7 w 269"/>
                <a:gd name="T21" fmla="*/ 172 h 255"/>
                <a:gd name="T22" fmla="*/ 7 w 269"/>
                <a:gd name="T23" fmla="*/ 165 h 255"/>
                <a:gd name="T24" fmla="*/ 0 w 269"/>
                <a:gd name="T25" fmla="*/ 131 h 255"/>
                <a:gd name="T26" fmla="*/ 0 w 269"/>
                <a:gd name="T27" fmla="*/ 117 h 255"/>
                <a:gd name="T28" fmla="*/ 7 w 269"/>
                <a:gd name="T29" fmla="*/ 89 h 255"/>
                <a:gd name="T30" fmla="*/ 14 w 269"/>
                <a:gd name="T31" fmla="*/ 75 h 255"/>
                <a:gd name="T32" fmla="*/ 21 w 269"/>
                <a:gd name="T33" fmla="*/ 62 h 255"/>
                <a:gd name="T34" fmla="*/ 41 w 269"/>
                <a:gd name="T35" fmla="*/ 41 h 255"/>
                <a:gd name="T36" fmla="*/ 55 w 269"/>
                <a:gd name="T37" fmla="*/ 27 h 255"/>
                <a:gd name="T38" fmla="*/ 83 w 269"/>
                <a:gd name="T39" fmla="*/ 13 h 255"/>
                <a:gd name="T40" fmla="*/ 96 w 269"/>
                <a:gd name="T41" fmla="*/ 7 h 255"/>
                <a:gd name="T42" fmla="*/ 103 w 269"/>
                <a:gd name="T43" fmla="*/ 7 h 255"/>
                <a:gd name="T44" fmla="*/ 138 w 269"/>
                <a:gd name="T45" fmla="*/ 0 h 255"/>
                <a:gd name="T46" fmla="*/ 158 w 269"/>
                <a:gd name="T47" fmla="*/ 0 h 255"/>
                <a:gd name="T48" fmla="*/ 186 w 269"/>
                <a:gd name="T49" fmla="*/ 7 h 255"/>
                <a:gd name="T50" fmla="*/ 200 w 269"/>
                <a:gd name="T51" fmla="*/ 13 h 255"/>
                <a:gd name="T52" fmla="*/ 214 w 269"/>
                <a:gd name="T53" fmla="*/ 20 h 255"/>
                <a:gd name="T54" fmla="*/ 234 w 269"/>
                <a:gd name="T55" fmla="*/ 34 h 255"/>
                <a:gd name="T56" fmla="*/ 248 w 269"/>
                <a:gd name="T57" fmla="*/ 55 h 255"/>
                <a:gd name="T58" fmla="*/ 262 w 269"/>
                <a:gd name="T59" fmla="*/ 75 h 255"/>
                <a:gd name="T60" fmla="*/ 262 w 269"/>
                <a:gd name="T61" fmla="*/ 82 h 255"/>
                <a:gd name="T62" fmla="*/ 269 w 269"/>
                <a:gd name="T63" fmla="*/ 96 h 255"/>
                <a:gd name="T64" fmla="*/ 269 w 269"/>
                <a:gd name="T65" fmla="*/ 117 h 255"/>
                <a:gd name="T66" fmla="*/ 269 w 269"/>
                <a:gd name="T67" fmla="*/ 144 h 255"/>
                <a:gd name="T68" fmla="*/ 262 w 269"/>
                <a:gd name="T69" fmla="*/ 165 h 255"/>
                <a:gd name="T70" fmla="*/ 255 w 269"/>
                <a:gd name="T71" fmla="*/ 172 h 255"/>
                <a:gd name="T72" fmla="*/ 248 w 269"/>
                <a:gd name="T73" fmla="*/ 186 h 255"/>
                <a:gd name="T74" fmla="*/ 234 w 269"/>
                <a:gd name="T75" fmla="*/ 206 h 255"/>
                <a:gd name="T76" fmla="*/ 220 w 269"/>
                <a:gd name="T77" fmla="*/ 220 h 255"/>
                <a:gd name="T78" fmla="*/ 193 w 269"/>
                <a:gd name="T79" fmla="*/ 234 h 255"/>
                <a:gd name="T80" fmla="*/ 179 w 269"/>
                <a:gd name="T81" fmla="*/ 24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55">
                  <a:moveTo>
                    <a:pt x="179" y="241"/>
                  </a:moveTo>
                  <a:lnTo>
                    <a:pt x="165" y="248"/>
                  </a:lnTo>
                  <a:lnTo>
                    <a:pt x="138" y="255"/>
                  </a:lnTo>
                  <a:lnTo>
                    <a:pt x="117" y="255"/>
                  </a:lnTo>
                  <a:lnTo>
                    <a:pt x="90" y="248"/>
                  </a:lnTo>
                  <a:lnTo>
                    <a:pt x="76" y="241"/>
                  </a:lnTo>
                  <a:lnTo>
                    <a:pt x="62" y="234"/>
                  </a:lnTo>
                  <a:lnTo>
                    <a:pt x="41" y="220"/>
                  </a:lnTo>
                  <a:lnTo>
                    <a:pt x="28" y="206"/>
                  </a:lnTo>
                  <a:lnTo>
                    <a:pt x="14" y="186"/>
                  </a:lnTo>
                  <a:lnTo>
                    <a:pt x="7" y="172"/>
                  </a:lnTo>
                  <a:lnTo>
                    <a:pt x="7" y="165"/>
                  </a:lnTo>
                  <a:lnTo>
                    <a:pt x="0" y="131"/>
                  </a:lnTo>
                  <a:lnTo>
                    <a:pt x="0" y="117"/>
                  </a:lnTo>
                  <a:lnTo>
                    <a:pt x="7" y="89"/>
                  </a:lnTo>
                  <a:lnTo>
                    <a:pt x="14" y="75"/>
                  </a:lnTo>
                  <a:lnTo>
                    <a:pt x="21" y="62"/>
                  </a:lnTo>
                  <a:lnTo>
                    <a:pt x="41" y="41"/>
                  </a:lnTo>
                  <a:lnTo>
                    <a:pt x="55" y="27"/>
                  </a:lnTo>
                  <a:lnTo>
                    <a:pt x="83" y="13"/>
                  </a:lnTo>
                  <a:lnTo>
                    <a:pt x="96" y="7"/>
                  </a:lnTo>
                  <a:lnTo>
                    <a:pt x="103" y="7"/>
                  </a:lnTo>
                  <a:lnTo>
                    <a:pt x="138" y="0"/>
                  </a:lnTo>
                  <a:lnTo>
                    <a:pt x="158" y="0"/>
                  </a:lnTo>
                  <a:lnTo>
                    <a:pt x="186" y="7"/>
                  </a:lnTo>
                  <a:lnTo>
                    <a:pt x="200" y="13"/>
                  </a:lnTo>
                  <a:lnTo>
                    <a:pt x="214" y="20"/>
                  </a:lnTo>
                  <a:lnTo>
                    <a:pt x="234" y="34"/>
                  </a:lnTo>
                  <a:lnTo>
                    <a:pt x="248" y="55"/>
                  </a:lnTo>
                  <a:lnTo>
                    <a:pt x="262" y="75"/>
                  </a:lnTo>
                  <a:lnTo>
                    <a:pt x="262" y="82"/>
                  </a:lnTo>
                  <a:lnTo>
                    <a:pt x="269" y="96"/>
                  </a:lnTo>
                  <a:lnTo>
                    <a:pt x="269" y="117"/>
                  </a:lnTo>
                  <a:lnTo>
                    <a:pt x="269" y="144"/>
                  </a:lnTo>
                  <a:lnTo>
                    <a:pt x="262" y="165"/>
                  </a:lnTo>
                  <a:lnTo>
                    <a:pt x="255" y="172"/>
                  </a:lnTo>
                  <a:lnTo>
                    <a:pt x="248" y="186"/>
                  </a:lnTo>
                  <a:lnTo>
                    <a:pt x="234" y="206"/>
                  </a:lnTo>
                  <a:lnTo>
                    <a:pt x="220" y="220"/>
                  </a:lnTo>
                  <a:lnTo>
                    <a:pt x="193" y="234"/>
                  </a:lnTo>
                  <a:lnTo>
                    <a:pt x="179" y="241"/>
                  </a:lnTo>
                  <a:close/>
                </a:path>
              </a:pathLst>
            </a:custGeom>
            <a:solidFill>
              <a:srgbClr val="CCCC00"/>
            </a:solidFill>
            <a:ln w="11113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78" name="Oval 30">
              <a:extLst>
                <a:ext uri="{FF2B5EF4-FFF2-40B4-BE49-F238E27FC236}">
                  <a16:creationId xmlns:a16="http://schemas.microsoft.com/office/drawing/2014/main" id="{A01A5712-B6C1-4729-ADF5-CB6AB318B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876"/>
              <a:ext cx="283" cy="324"/>
            </a:xfrm>
            <a:prstGeom prst="ellipse">
              <a:avLst/>
            </a:prstGeom>
            <a:solidFill>
              <a:srgbClr val="6633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79" name="Oval 31">
              <a:extLst>
                <a:ext uri="{FF2B5EF4-FFF2-40B4-BE49-F238E27FC236}">
                  <a16:creationId xmlns:a16="http://schemas.microsoft.com/office/drawing/2014/main" id="{6BDEC75B-7297-4458-BE14-80CCF404A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000"/>
              <a:ext cx="35" cy="62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0" name="Oval 32">
              <a:extLst>
                <a:ext uri="{FF2B5EF4-FFF2-40B4-BE49-F238E27FC236}">
                  <a16:creationId xmlns:a16="http://schemas.microsoft.com/office/drawing/2014/main" id="{0256CD8B-D326-45EC-BFC8-37E3FB354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" y="896"/>
              <a:ext cx="255" cy="276"/>
            </a:xfrm>
            <a:prstGeom prst="ellipse">
              <a:avLst/>
            </a:prstGeom>
            <a:solidFill>
              <a:srgbClr val="CCCC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1" name="Oval 33">
              <a:extLst>
                <a:ext uri="{FF2B5EF4-FFF2-40B4-BE49-F238E27FC236}">
                  <a16:creationId xmlns:a16="http://schemas.microsoft.com/office/drawing/2014/main" id="{84746421-0B00-44AC-BCC2-DB85C9BDA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172"/>
              <a:ext cx="303" cy="303"/>
            </a:xfrm>
            <a:prstGeom prst="ellipse">
              <a:avLst/>
            </a:prstGeom>
            <a:solidFill>
              <a:srgbClr val="6633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2" name="Oval 34">
              <a:extLst>
                <a:ext uri="{FF2B5EF4-FFF2-40B4-BE49-F238E27FC236}">
                  <a16:creationId xmlns:a16="http://schemas.microsoft.com/office/drawing/2014/main" id="{854FB982-D9B2-4C5C-AC30-D365C8877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1282"/>
              <a:ext cx="35" cy="62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3" name="Oval 35">
              <a:extLst>
                <a:ext uri="{FF2B5EF4-FFF2-40B4-BE49-F238E27FC236}">
                  <a16:creationId xmlns:a16="http://schemas.microsoft.com/office/drawing/2014/main" id="{9A627718-ACE9-4E81-8D7B-83DB9EC15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1179"/>
              <a:ext cx="254" cy="275"/>
            </a:xfrm>
            <a:prstGeom prst="ellipse">
              <a:avLst/>
            </a:prstGeom>
            <a:solidFill>
              <a:srgbClr val="CCCC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4" name="Freeform 36">
              <a:extLst>
                <a:ext uri="{FF2B5EF4-FFF2-40B4-BE49-F238E27FC236}">
                  <a16:creationId xmlns:a16="http://schemas.microsoft.com/office/drawing/2014/main" id="{50237489-31C7-435A-AC18-D90E64F72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910"/>
              <a:ext cx="289" cy="283"/>
            </a:xfrm>
            <a:custGeom>
              <a:avLst/>
              <a:gdLst>
                <a:gd name="T0" fmla="*/ 137 w 289"/>
                <a:gd name="T1" fmla="*/ 0 h 283"/>
                <a:gd name="T2" fmla="*/ 151 w 289"/>
                <a:gd name="T3" fmla="*/ 0 h 283"/>
                <a:gd name="T4" fmla="*/ 186 w 289"/>
                <a:gd name="T5" fmla="*/ 7 h 283"/>
                <a:gd name="T6" fmla="*/ 206 w 289"/>
                <a:gd name="T7" fmla="*/ 14 h 283"/>
                <a:gd name="T8" fmla="*/ 241 w 289"/>
                <a:gd name="T9" fmla="*/ 35 h 283"/>
                <a:gd name="T10" fmla="*/ 248 w 289"/>
                <a:gd name="T11" fmla="*/ 42 h 283"/>
                <a:gd name="T12" fmla="*/ 261 w 289"/>
                <a:gd name="T13" fmla="*/ 55 h 283"/>
                <a:gd name="T14" fmla="*/ 275 w 289"/>
                <a:gd name="T15" fmla="*/ 76 h 283"/>
                <a:gd name="T16" fmla="*/ 282 w 289"/>
                <a:gd name="T17" fmla="*/ 97 h 283"/>
                <a:gd name="T18" fmla="*/ 289 w 289"/>
                <a:gd name="T19" fmla="*/ 124 h 283"/>
                <a:gd name="T20" fmla="*/ 289 w 289"/>
                <a:gd name="T21" fmla="*/ 138 h 283"/>
                <a:gd name="T22" fmla="*/ 289 w 289"/>
                <a:gd name="T23" fmla="*/ 152 h 283"/>
                <a:gd name="T24" fmla="*/ 289 w 289"/>
                <a:gd name="T25" fmla="*/ 172 h 283"/>
                <a:gd name="T26" fmla="*/ 282 w 289"/>
                <a:gd name="T27" fmla="*/ 200 h 283"/>
                <a:gd name="T28" fmla="*/ 268 w 289"/>
                <a:gd name="T29" fmla="*/ 221 h 283"/>
                <a:gd name="T30" fmla="*/ 254 w 289"/>
                <a:gd name="T31" fmla="*/ 234 h 283"/>
                <a:gd name="T32" fmla="*/ 248 w 289"/>
                <a:gd name="T33" fmla="*/ 241 h 283"/>
                <a:gd name="T34" fmla="*/ 227 w 289"/>
                <a:gd name="T35" fmla="*/ 262 h 283"/>
                <a:gd name="T36" fmla="*/ 199 w 289"/>
                <a:gd name="T37" fmla="*/ 276 h 283"/>
                <a:gd name="T38" fmla="*/ 165 w 289"/>
                <a:gd name="T39" fmla="*/ 283 h 283"/>
                <a:gd name="T40" fmla="*/ 151 w 289"/>
                <a:gd name="T41" fmla="*/ 283 h 283"/>
                <a:gd name="T42" fmla="*/ 137 w 289"/>
                <a:gd name="T43" fmla="*/ 283 h 283"/>
                <a:gd name="T44" fmla="*/ 103 w 289"/>
                <a:gd name="T45" fmla="*/ 276 h 283"/>
                <a:gd name="T46" fmla="*/ 82 w 289"/>
                <a:gd name="T47" fmla="*/ 269 h 283"/>
                <a:gd name="T48" fmla="*/ 55 w 289"/>
                <a:gd name="T49" fmla="*/ 255 h 283"/>
                <a:gd name="T50" fmla="*/ 41 w 289"/>
                <a:gd name="T51" fmla="*/ 241 h 283"/>
                <a:gd name="T52" fmla="*/ 34 w 289"/>
                <a:gd name="T53" fmla="*/ 234 h 283"/>
                <a:gd name="T54" fmla="*/ 13 w 289"/>
                <a:gd name="T55" fmla="*/ 207 h 283"/>
                <a:gd name="T56" fmla="*/ 6 w 289"/>
                <a:gd name="T57" fmla="*/ 193 h 283"/>
                <a:gd name="T58" fmla="*/ 0 w 289"/>
                <a:gd name="T59" fmla="*/ 159 h 283"/>
                <a:gd name="T60" fmla="*/ 0 w 289"/>
                <a:gd name="T61" fmla="*/ 145 h 283"/>
                <a:gd name="T62" fmla="*/ 0 w 289"/>
                <a:gd name="T63" fmla="*/ 131 h 283"/>
                <a:gd name="T64" fmla="*/ 0 w 289"/>
                <a:gd name="T65" fmla="*/ 110 h 283"/>
                <a:gd name="T66" fmla="*/ 6 w 289"/>
                <a:gd name="T67" fmla="*/ 83 h 283"/>
                <a:gd name="T68" fmla="*/ 27 w 289"/>
                <a:gd name="T69" fmla="*/ 55 h 283"/>
                <a:gd name="T70" fmla="*/ 34 w 289"/>
                <a:gd name="T71" fmla="*/ 48 h 283"/>
                <a:gd name="T72" fmla="*/ 41 w 289"/>
                <a:gd name="T73" fmla="*/ 42 h 283"/>
                <a:gd name="T74" fmla="*/ 68 w 289"/>
                <a:gd name="T75" fmla="*/ 21 h 283"/>
                <a:gd name="T76" fmla="*/ 96 w 289"/>
                <a:gd name="T77" fmla="*/ 7 h 283"/>
                <a:gd name="T78" fmla="*/ 124 w 289"/>
                <a:gd name="T79" fmla="*/ 0 h 283"/>
                <a:gd name="T80" fmla="*/ 137 w 289"/>
                <a:gd name="T8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9" h="283">
                  <a:moveTo>
                    <a:pt x="137" y="0"/>
                  </a:moveTo>
                  <a:lnTo>
                    <a:pt x="151" y="0"/>
                  </a:lnTo>
                  <a:lnTo>
                    <a:pt x="186" y="7"/>
                  </a:lnTo>
                  <a:lnTo>
                    <a:pt x="206" y="14"/>
                  </a:lnTo>
                  <a:lnTo>
                    <a:pt x="241" y="35"/>
                  </a:lnTo>
                  <a:lnTo>
                    <a:pt x="248" y="42"/>
                  </a:lnTo>
                  <a:lnTo>
                    <a:pt x="261" y="55"/>
                  </a:lnTo>
                  <a:lnTo>
                    <a:pt x="275" y="76"/>
                  </a:lnTo>
                  <a:lnTo>
                    <a:pt x="282" y="97"/>
                  </a:lnTo>
                  <a:lnTo>
                    <a:pt x="289" y="124"/>
                  </a:lnTo>
                  <a:lnTo>
                    <a:pt x="289" y="138"/>
                  </a:lnTo>
                  <a:lnTo>
                    <a:pt x="289" y="152"/>
                  </a:lnTo>
                  <a:lnTo>
                    <a:pt x="289" y="172"/>
                  </a:lnTo>
                  <a:lnTo>
                    <a:pt x="282" y="200"/>
                  </a:lnTo>
                  <a:lnTo>
                    <a:pt x="268" y="221"/>
                  </a:lnTo>
                  <a:lnTo>
                    <a:pt x="254" y="234"/>
                  </a:lnTo>
                  <a:lnTo>
                    <a:pt x="248" y="241"/>
                  </a:lnTo>
                  <a:lnTo>
                    <a:pt x="227" y="262"/>
                  </a:lnTo>
                  <a:lnTo>
                    <a:pt x="199" y="276"/>
                  </a:lnTo>
                  <a:lnTo>
                    <a:pt x="165" y="283"/>
                  </a:lnTo>
                  <a:lnTo>
                    <a:pt x="151" y="283"/>
                  </a:lnTo>
                  <a:lnTo>
                    <a:pt x="137" y="283"/>
                  </a:lnTo>
                  <a:lnTo>
                    <a:pt x="103" y="276"/>
                  </a:lnTo>
                  <a:lnTo>
                    <a:pt x="82" y="269"/>
                  </a:lnTo>
                  <a:lnTo>
                    <a:pt x="55" y="255"/>
                  </a:lnTo>
                  <a:lnTo>
                    <a:pt x="41" y="241"/>
                  </a:lnTo>
                  <a:lnTo>
                    <a:pt x="34" y="234"/>
                  </a:lnTo>
                  <a:lnTo>
                    <a:pt x="13" y="207"/>
                  </a:lnTo>
                  <a:lnTo>
                    <a:pt x="6" y="193"/>
                  </a:lnTo>
                  <a:lnTo>
                    <a:pt x="0" y="159"/>
                  </a:lnTo>
                  <a:lnTo>
                    <a:pt x="0" y="145"/>
                  </a:lnTo>
                  <a:lnTo>
                    <a:pt x="0" y="131"/>
                  </a:lnTo>
                  <a:lnTo>
                    <a:pt x="0" y="110"/>
                  </a:lnTo>
                  <a:lnTo>
                    <a:pt x="6" y="83"/>
                  </a:lnTo>
                  <a:lnTo>
                    <a:pt x="27" y="55"/>
                  </a:lnTo>
                  <a:lnTo>
                    <a:pt x="34" y="48"/>
                  </a:lnTo>
                  <a:lnTo>
                    <a:pt x="41" y="42"/>
                  </a:lnTo>
                  <a:lnTo>
                    <a:pt x="68" y="21"/>
                  </a:lnTo>
                  <a:lnTo>
                    <a:pt x="96" y="7"/>
                  </a:lnTo>
                  <a:lnTo>
                    <a:pt x="124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63300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5" name="Freeform 37">
              <a:extLst>
                <a:ext uri="{FF2B5EF4-FFF2-40B4-BE49-F238E27FC236}">
                  <a16:creationId xmlns:a16="http://schemas.microsoft.com/office/drawing/2014/main" id="{1ACD407F-F75F-4A00-BA02-A6E72F9F9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924"/>
              <a:ext cx="48" cy="28"/>
            </a:xfrm>
            <a:custGeom>
              <a:avLst/>
              <a:gdLst>
                <a:gd name="T0" fmla="*/ 21 w 48"/>
                <a:gd name="T1" fmla="*/ 0 h 28"/>
                <a:gd name="T2" fmla="*/ 28 w 48"/>
                <a:gd name="T3" fmla="*/ 0 h 28"/>
                <a:gd name="T4" fmla="*/ 41 w 48"/>
                <a:gd name="T5" fmla="*/ 0 h 28"/>
                <a:gd name="T6" fmla="*/ 41 w 48"/>
                <a:gd name="T7" fmla="*/ 0 h 28"/>
                <a:gd name="T8" fmla="*/ 48 w 48"/>
                <a:gd name="T9" fmla="*/ 7 h 28"/>
                <a:gd name="T10" fmla="*/ 48 w 48"/>
                <a:gd name="T11" fmla="*/ 14 h 28"/>
                <a:gd name="T12" fmla="*/ 48 w 48"/>
                <a:gd name="T13" fmla="*/ 14 h 28"/>
                <a:gd name="T14" fmla="*/ 48 w 48"/>
                <a:gd name="T15" fmla="*/ 14 h 28"/>
                <a:gd name="T16" fmla="*/ 48 w 48"/>
                <a:gd name="T17" fmla="*/ 14 h 28"/>
                <a:gd name="T18" fmla="*/ 48 w 48"/>
                <a:gd name="T19" fmla="*/ 21 h 28"/>
                <a:gd name="T20" fmla="*/ 48 w 48"/>
                <a:gd name="T21" fmla="*/ 21 h 28"/>
                <a:gd name="T22" fmla="*/ 41 w 48"/>
                <a:gd name="T23" fmla="*/ 21 h 28"/>
                <a:gd name="T24" fmla="*/ 35 w 48"/>
                <a:gd name="T25" fmla="*/ 28 h 28"/>
                <a:gd name="T26" fmla="*/ 35 w 48"/>
                <a:gd name="T27" fmla="*/ 28 h 28"/>
                <a:gd name="T28" fmla="*/ 28 w 48"/>
                <a:gd name="T29" fmla="*/ 28 h 28"/>
                <a:gd name="T30" fmla="*/ 21 w 48"/>
                <a:gd name="T31" fmla="*/ 28 h 28"/>
                <a:gd name="T32" fmla="*/ 14 w 48"/>
                <a:gd name="T33" fmla="*/ 28 h 28"/>
                <a:gd name="T34" fmla="*/ 7 w 48"/>
                <a:gd name="T35" fmla="*/ 21 h 28"/>
                <a:gd name="T36" fmla="*/ 7 w 48"/>
                <a:gd name="T37" fmla="*/ 21 h 28"/>
                <a:gd name="T38" fmla="*/ 0 w 48"/>
                <a:gd name="T39" fmla="*/ 21 h 28"/>
                <a:gd name="T40" fmla="*/ 0 w 48"/>
                <a:gd name="T41" fmla="*/ 14 h 28"/>
                <a:gd name="T42" fmla="*/ 0 w 48"/>
                <a:gd name="T43" fmla="*/ 14 h 28"/>
                <a:gd name="T44" fmla="*/ 7 w 48"/>
                <a:gd name="T45" fmla="*/ 0 h 28"/>
                <a:gd name="T46" fmla="*/ 7 w 48"/>
                <a:gd name="T47" fmla="*/ 0 h 28"/>
                <a:gd name="T48" fmla="*/ 14 w 48"/>
                <a:gd name="T49" fmla="*/ 0 h 28"/>
                <a:gd name="T50" fmla="*/ 21 w 48"/>
                <a:gd name="T51" fmla="*/ 0 h 28"/>
                <a:gd name="T52" fmla="*/ 21 w 48"/>
                <a:gd name="T5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28">
                  <a:moveTo>
                    <a:pt x="21" y="0"/>
                  </a:moveTo>
                  <a:lnTo>
                    <a:pt x="28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8" y="7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1" y="21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4" y="2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6" name="Freeform 38">
              <a:extLst>
                <a:ext uri="{FF2B5EF4-FFF2-40B4-BE49-F238E27FC236}">
                  <a16:creationId xmlns:a16="http://schemas.microsoft.com/office/drawing/2014/main" id="{1A30356D-8214-41A2-93BD-B53D8029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952"/>
              <a:ext cx="268" cy="268"/>
            </a:xfrm>
            <a:custGeom>
              <a:avLst/>
              <a:gdLst>
                <a:gd name="T0" fmla="*/ 130 w 268"/>
                <a:gd name="T1" fmla="*/ 0 h 268"/>
                <a:gd name="T2" fmla="*/ 144 w 268"/>
                <a:gd name="T3" fmla="*/ 0 h 268"/>
                <a:gd name="T4" fmla="*/ 172 w 268"/>
                <a:gd name="T5" fmla="*/ 6 h 268"/>
                <a:gd name="T6" fmla="*/ 199 w 268"/>
                <a:gd name="T7" fmla="*/ 13 h 268"/>
                <a:gd name="T8" fmla="*/ 220 w 268"/>
                <a:gd name="T9" fmla="*/ 27 h 268"/>
                <a:gd name="T10" fmla="*/ 227 w 268"/>
                <a:gd name="T11" fmla="*/ 34 h 268"/>
                <a:gd name="T12" fmla="*/ 241 w 268"/>
                <a:gd name="T13" fmla="*/ 48 h 268"/>
                <a:gd name="T14" fmla="*/ 254 w 268"/>
                <a:gd name="T15" fmla="*/ 68 h 268"/>
                <a:gd name="T16" fmla="*/ 261 w 268"/>
                <a:gd name="T17" fmla="*/ 89 h 268"/>
                <a:gd name="T18" fmla="*/ 268 w 268"/>
                <a:gd name="T19" fmla="*/ 117 h 268"/>
                <a:gd name="T20" fmla="*/ 268 w 268"/>
                <a:gd name="T21" fmla="*/ 130 h 268"/>
                <a:gd name="T22" fmla="*/ 268 w 268"/>
                <a:gd name="T23" fmla="*/ 144 h 268"/>
                <a:gd name="T24" fmla="*/ 268 w 268"/>
                <a:gd name="T25" fmla="*/ 165 h 268"/>
                <a:gd name="T26" fmla="*/ 261 w 268"/>
                <a:gd name="T27" fmla="*/ 192 h 268"/>
                <a:gd name="T28" fmla="*/ 248 w 268"/>
                <a:gd name="T29" fmla="*/ 213 h 268"/>
                <a:gd name="T30" fmla="*/ 234 w 268"/>
                <a:gd name="T31" fmla="*/ 227 h 268"/>
                <a:gd name="T32" fmla="*/ 220 w 268"/>
                <a:gd name="T33" fmla="*/ 241 h 268"/>
                <a:gd name="T34" fmla="*/ 199 w 268"/>
                <a:gd name="T35" fmla="*/ 254 h 268"/>
                <a:gd name="T36" fmla="*/ 179 w 268"/>
                <a:gd name="T37" fmla="*/ 261 h 268"/>
                <a:gd name="T38" fmla="*/ 151 w 268"/>
                <a:gd name="T39" fmla="*/ 268 h 268"/>
                <a:gd name="T40" fmla="*/ 137 w 268"/>
                <a:gd name="T41" fmla="*/ 268 h 268"/>
                <a:gd name="T42" fmla="*/ 124 w 268"/>
                <a:gd name="T43" fmla="*/ 268 h 268"/>
                <a:gd name="T44" fmla="*/ 96 w 268"/>
                <a:gd name="T45" fmla="*/ 261 h 268"/>
                <a:gd name="T46" fmla="*/ 68 w 268"/>
                <a:gd name="T47" fmla="*/ 254 h 268"/>
                <a:gd name="T48" fmla="*/ 48 w 268"/>
                <a:gd name="T49" fmla="*/ 241 h 268"/>
                <a:gd name="T50" fmla="*/ 41 w 268"/>
                <a:gd name="T51" fmla="*/ 234 h 268"/>
                <a:gd name="T52" fmla="*/ 34 w 268"/>
                <a:gd name="T53" fmla="*/ 227 h 268"/>
                <a:gd name="T54" fmla="*/ 13 w 268"/>
                <a:gd name="T55" fmla="*/ 199 h 268"/>
                <a:gd name="T56" fmla="*/ 6 w 268"/>
                <a:gd name="T57" fmla="*/ 179 h 268"/>
                <a:gd name="T58" fmla="*/ 0 w 268"/>
                <a:gd name="T59" fmla="*/ 151 h 268"/>
                <a:gd name="T60" fmla="*/ 0 w 268"/>
                <a:gd name="T61" fmla="*/ 137 h 268"/>
                <a:gd name="T62" fmla="*/ 0 w 268"/>
                <a:gd name="T63" fmla="*/ 124 h 268"/>
                <a:gd name="T64" fmla="*/ 6 w 268"/>
                <a:gd name="T65" fmla="*/ 96 h 268"/>
                <a:gd name="T66" fmla="*/ 13 w 268"/>
                <a:gd name="T67" fmla="*/ 68 h 268"/>
                <a:gd name="T68" fmla="*/ 27 w 268"/>
                <a:gd name="T69" fmla="*/ 48 h 268"/>
                <a:gd name="T70" fmla="*/ 34 w 268"/>
                <a:gd name="T71" fmla="*/ 41 h 268"/>
                <a:gd name="T72" fmla="*/ 41 w 268"/>
                <a:gd name="T73" fmla="*/ 34 h 268"/>
                <a:gd name="T74" fmla="*/ 68 w 268"/>
                <a:gd name="T75" fmla="*/ 13 h 268"/>
                <a:gd name="T76" fmla="*/ 89 w 268"/>
                <a:gd name="T77" fmla="*/ 6 h 268"/>
                <a:gd name="T78" fmla="*/ 117 w 268"/>
                <a:gd name="T79" fmla="*/ 0 h 268"/>
                <a:gd name="T80" fmla="*/ 130 w 268"/>
                <a:gd name="T81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268">
                  <a:moveTo>
                    <a:pt x="130" y="0"/>
                  </a:moveTo>
                  <a:lnTo>
                    <a:pt x="144" y="0"/>
                  </a:lnTo>
                  <a:lnTo>
                    <a:pt x="172" y="6"/>
                  </a:lnTo>
                  <a:lnTo>
                    <a:pt x="199" y="13"/>
                  </a:lnTo>
                  <a:lnTo>
                    <a:pt x="220" y="27"/>
                  </a:lnTo>
                  <a:lnTo>
                    <a:pt x="227" y="34"/>
                  </a:lnTo>
                  <a:lnTo>
                    <a:pt x="241" y="48"/>
                  </a:lnTo>
                  <a:lnTo>
                    <a:pt x="254" y="68"/>
                  </a:lnTo>
                  <a:lnTo>
                    <a:pt x="261" y="89"/>
                  </a:lnTo>
                  <a:lnTo>
                    <a:pt x="268" y="117"/>
                  </a:lnTo>
                  <a:lnTo>
                    <a:pt x="268" y="130"/>
                  </a:lnTo>
                  <a:lnTo>
                    <a:pt x="268" y="144"/>
                  </a:lnTo>
                  <a:lnTo>
                    <a:pt x="268" y="165"/>
                  </a:lnTo>
                  <a:lnTo>
                    <a:pt x="261" y="192"/>
                  </a:lnTo>
                  <a:lnTo>
                    <a:pt x="248" y="213"/>
                  </a:lnTo>
                  <a:lnTo>
                    <a:pt x="234" y="227"/>
                  </a:lnTo>
                  <a:lnTo>
                    <a:pt x="220" y="241"/>
                  </a:lnTo>
                  <a:lnTo>
                    <a:pt x="199" y="254"/>
                  </a:lnTo>
                  <a:lnTo>
                    <a:pt x="179" y="261"/>
                  </a:lnTo>
                  <a:lnTo>
                    <a:pt x="151" y="268"/>
                  </a:lnTo>
                  <a:lnTo>
                    <a:pt x="137" y="268"/>
                  </a:lnTo>
                  <a:lnTo>
                    <a:pt x="124" y="268"/>
                  </a:lnTo>
                  <a:lnTo>
                    <a:pt x="96" y="261"/>
                  </a:lnTo>
                  <a:lnTo>
                    <a:pt x="68" y="254"/>
                  </a:lnTo>
                  <a:lnTo>
                    <a:pt x="48" y="241"/>
                  </a:lnTo>
                  <a:lnTo>
                    <a:pt x="41" y="234"/>
                  </a:lnTo>
                  <a:lnTo>
                    <a:pt x="34" y="227"/>
                  </a:lnTo>
                  <a:lnTo>
                    <a:pt x="13" y="199"/>
                  </a:lnTo>
                  <a:lnTo>
                    <a:pt x="6" y="179"/>
                  </a:lnTo>
                  <a:lnTo>
                    <a:pt x="0" y="151"/>
                  </a:lnTo>
                  <a:lnTo>
                    <a:pt x="0" y="137"/>
                  </a:lnTo>
                  <a:lnTo>
                    <a:pt x="0" y="124"/>
                  </a:lnTo>
                  <a:lnTo>
                    <a:pt x="6" y="96"/>
                  </a:lnTo>
                  <a:lnTo>
                    <a:pt x="13" y="68"/>
                  </a:lnTo>
                  <a:lnTo>
                    <a:pt x="27" y="48"/>
                  </a:lnTo>
                  <a:lnTo>
                    <a:pt x="34" y="41"/>
                  </a:lnTo>
                  <a:lnTo>
                    <a:pt x="41" y="34"/>
                  </a:lnTo>
                  <a:lnTo>
                    <a:pt x="68" y="13"/>
                  </a:lnTo>
                  <a:lnTo>
                    <a:pt x="89" y="6"/>
                  </a:lnTo>
                  <a:lnTo>
                    <a:pt x="117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CCC00"/>
            </a:solidFill>
            <a:ln w="11113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7" name="Oval 39">
              <a:extLst>
                <a:ext uri="{FF2B5EF4-FFF2-40B4-BE49-F238E27FC236}">
                  <a16:creationId xmlns:a16="http://schemas.microsoft.com/office/drawing/2014/main" id="{BA9A3F9E-DD24-4067-A94E-2F457012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1131"/>
              <a:ext cx="304" cy="303"/>
            </a:xfrm>
            <a:prstGeom prst="ellipse">
              <a:avLst/>
            </a:prstGeom>
            <a:solidFill>
              <a:srgbClr val="6633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8" name="Oval 40">
              <a:extLst>
                <a:ext uri="{FF2B5EF4-FFF2-40B4-BE49-F238E27FC236}">
                  <a16:creationId xmlns:a16="http://schemas.microsoft.com/office/drawing/2014/main" id="{DDC9E103-46F0-46D9-B044-54A94B16B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1241"/>
              <a:ext cx="35" cy="62"/>
            </a:xfrm>
            <a:prstGeom prst="ellipse">
              <a:avLst/>
            </a:prstGeom>
            <a:solidFill>
              <a:srgbClr val="000000"/>
            </a:solidFill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89" name="Oval 41">
              <a:extLst>
                <a:ext uri="{FF2B5EF4-FFF2-40B4-BE49-F238E27FC236}">
                  <a16:creationId xmlns:a16="http://schemas.microsoft.com/office/drawing/2014/main" id="{8E07608B-F5A4-413F-A72A-87743067C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" y="1138"/>
              <a:ext cx="255" cy="254"/>
            </a:xfrm>
            <a:prstGeom prst="ellipse">
              <a:avLst/>
            </a:prstGeom>
            <a:solidFill>
              <a:srgbClr val="CCCC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90" name="Freeform 42">
              <a:extLst>
                <a:ext uri="{FF2B5EF4-FFF2-40B4-BE49-F238E27FC236}">
                  <a16:creationId xmlns:a16="http://schemas.microsoft.com/office/drawing/2014/main" id="{8EC8CCA0-A777-4854-97BE-D5A4B4AF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" y="862"/>
              <a:ext cx="296" cy="317"/>
            </a:xfrm>
            <a:custGeom>
              <a:avLst/>
              <a:gdLst>
                <a:gd name="T0" fmla="*/ 193 w 296"/>
                <a:gd name="T1" fmla="*/ 310 h 317"/>
                <a:gd name="T2" fmla="*/ 179 w 296"/>
                <a:gd name="T3" fmla="*/ 317 h 317"/>
                <a:gd name="T4" fmla="*/ 152 w 296"/>
                <a:gd name="T5" fmla="*/ 317 h 317"/>
                <a:gd name="T6" fmla="*/ 124 w 296"/>
                <a:gd name="T7" fmla="*/ 317 h 317"/>
                <a:gd name="T8" fmla="*/ 97 w 296"/>
                <a:gd name="T9" fmla="*/ 310 h 317"/>
                <a:gd name="T10" fmla="*/ 83 w 296"/>
                <a:gd name="T11" fmla="*/ 303 h 317"/>
                <a:gd name="T12" fmla="*/ 69 w 296"/>
                <a:gd name="T13" fmla="*/ 296 h 317"/>
                <a:gd name="T14" fmla="*/ 48 w 296"/>
                <a:gd name="T15" fmla="*/ 276 h 317"/>
                <a:gd name="T16" fmla="*/ 28 w 296"/>
                <a:gd name="T17" fmla="*/ 255 h 317"/>
                <a:gd name="T18" fmla="*/ 14 w 296"/>
                <a:gd name="T19" fmla="*/ 227 h 317"/>
                <a:gd name="T20" fmla="*/ 7 w 296"/>
                <a:gd name="T21" fmla="*/ 207 h 317"/>
                <a:gd name="T22" fmla="*/ 0 w 296"/>
                <a:gd name="T23" fmla="*/ 186 h 317"/>
                <a:gd name="T24" fmla="*/ 0 w 296"/>
                <a:gd name="T25" fmla="*/ 165 h 317"/>
                <a:gd name="T26" fmla="*/ 0 w 296"/>
                <a:gd name="T27" fmla="*/ 131 h 317"/>
                <a:gd name="T28" fmla="*/ 7 w 296"/>
                <a:gd name="T29" fmla="*/ 103 h 317"/>
                <a:gd name="T30" fmla="*/ 14 w 296"/>
                <a:gd name="T31" fmla="*/ 90 h 317"/>
                <a:gd name="T32" fmla="*/ 21 w 296"/>
                <a:gd name="T33" fmla="*/ 76 h 317"/>
                <a:gd name="T34" fmla="*/ 41 w 296"/>
                <a:gd name="T35" fmla="*/ 48 h 317"/>
                <a:gd name="T36" fmla="*/ 62 w 296"/>
                <a:gd name="T37" fmla="*/ 28 h 317"/>
                <a:gd name="T38" fmla="*/ 83 w 296"/>
                <a:gd name="T39" fmla="*/ 14 h 317"/>
                <a:gd name="T40" fmla="*/ 97 w 296"/>
                <a:gd name="T41" fmla="*/ 7 h 317"/>
                <a:gd name="T42" fmla="*/ 110 w 296"/>
                <a:gd name="T43" fmla="*/ 7 h 317"/>
                <a:gd name="T44" fmla="*/ 138 w 296"/>
                <a:gd name="T45" fmla="*/ 0 h 317"/>
                <a:gd name="T46" fmla="*/ 165 w 296"/>
                <a:gd name="T47" fmla="*/ 7 h 317"/>
                <a:gd name="T48" fmla="*/ 193 w 296"/>
                <a:gd name="T49" fmla="*/ 14 h 317"/>
                <a:gd name="T50" fmla="*/ 207 w 296"/>
                <a:gd name="T51" fmla="*/ 21 h 317"/>
                <a:gd name="T52" fmla="*/ 221 w 296"/>
                <a:gd name="T53" fmla="*/ 28 h 317"/>
                <a:gd name="T54" fmla="*/ 241 w 296"/>
                <a:gd name="T55" fmla="*/ 48 h 317"/>
                <a:gd name="T56" fmla="*/ 269 w 296"/>
                <a:gd name="T57" fmla="*/ 76 h 317"/>
                <a:gd name="T58" fmla="*/ 283 w 296"/>
                <a:gd name="T59" fmla="*/ 103 h 317"/>
                <a:gd name="T60" fmla="*/ 283 w 296"/>
                <a:gd name="T61" fmla="*/ 117 h 317"/>
                <a:gd name="T62" fmla="*/ 289 w 296"/>
                <a:gd name="T63" fmla="*/ 138 h 317"/>
                <a:gd name="T64" fmla="*/ 296 w 296"/>
                <a:gd name="T65" fmla="*/ 165 h 317"/>
                <a:gd name="T66" fmla="*/ 296 w 296"/>
                <a:gd name="T67" fmla="*/ 186 h 317"/>
                <a:gd name="T68" fmla="*/ 289 w 296"/>
                <a:gd name="T69" fmla="*/ 220 h 317"/>
                <a:gd name="T70" fmla="*/ 283 w 296"/>
                <a:gd name="T71" fmla="*/ 234 h 317"/>
                <a:gd name="T72" fmla="*/ 276 w 296"/>
                <a:gd name="T73" fmla="*/ 248 h 317"/>
                <a:gd name="T74" fmla="*/ 255 w 296"/>
                <a:gd name="T75" fmla="*/ 276 h 317"/>
                <a:gd name="T76" fmla="*/ 234 w 296"/>
                <a:gd name="T77" fmla="*/ 296 h 317"/>
                <a:gd name="T78" fmla="*/ 207 w 296"/>
                <a:gd name="T79" fmla="*/ 310 h 317"/>
                <a:gd name="T80" fmla="*/ 193 w 296"/>
                <a:gd name="T81" fmla="*/ 31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317">
                  <a:moveTo>
                    <a:pt x="193" y="310"/>
                  </a:moveTo>
                  <a:lnTo>
                    <a:pt x="179" y="317"/>
                  </a:lnTo>
                  <a:lnTo>
                    <a:pt x="152" y="317"/>
                  </a:lnTo>
                  <a:lnTo>
                    <a:pt x="124" y="317"/>
                  </a:lnTo>
                  <a:lnTo>
                    <a:pt x="97" y="310"/>
                  </a:lnTo>
                  <a:lnTo>
                    <a:pt x="83" y="303"/>
                  </a:lnTo>
                  <a:lnTo>
                    <a:pt x="69" y="296"/>
                  </a:lnTo>
                  <a:lnTo>
                    <a:pt x="48" y="276"/>
                  </a:lnTo>
                  <a:lnTo>
                    <a:pt x="28" y="255"/>
                  </a:lnTo>
                  <a:lnTo>
                    <a:pt x="14" y="227"/>
                  </a:lnTo>
                  <a:lnTo>
                    <a:pt x="7" y="207"/>
                  </a:lnTo>
                  <a:lnTo>
                    <a:pt x="0" y="186"/>
                  </a:lnTo>
                  <a:lnTo>
                    <a:pt x="0" y="165"/>
                  </a:lnTo>
                  <a:lnTo>
                    <a:pt x="0" y="131"/>
                  </a:lnTo>
                  <a:lnTo>
                    <a:pt x="7" y="103"/>
                  </a:lnTo>
                  <a:lnTo>
                    <a:pt x="14" y="90"/>
                  </a:lnTo>
                  <a:lnTo>
                    <a:pt x="21" y="76"/>
                  </a:lnTo>
                  <a:lnTo>
                    <a:pt x="41" y="48"/>
                  </a:lnTo>
                  <a:lnTo>
                    <a:pt x="62" y="28"/>
                  </a:lnTo>
                  <a:lnTo>
                    <a:pt x="83" y="14"/>
                  </a:lnTo>
                  <a:lnTo>
                    <a:pt x="97" y="7"/>
                  </a:lnTo>
                  <a:lnTo>
                    <a:pt x="110" y="7"/>
                  </a:lnTo>
                  <a:lnTo>
                    <a:pt x="138" y="0"/>
                  </a:lnTo>
                  <a:lnTo>
                    <a:pt x="165" y="7"/>
                  </a:lnTo>
                  <a:lnTo>
                    <a:pt x="193" y="14"/>
                  </a:lnTo>
                  <a:lnTo>
                    <a:pt x="207" y="21"/>
                  </a:lnTo>
                  <a:lnTo>
                    <a:pt x="221" y="28"/>
                  </a:lnTo>
                  <a:lnTo>
                    <a:pt x="241" y="48"/>
                  </a:lnTo>
                  <a:lnTo>
                    <a:pt x="269" y="76"/>
                  </a:lnTo>
                  <a:lnTo>
                    <a:pt x="283" y="103"/>
                  </a:lnTo>
                  <a:lnTo>
                    <a:pt x="283" y="117"/>
                  </a:lnTo>
                  <a:lnTo>
                    <a:pt x="289" y="138"/>
                  </a:lnTo>
                  <a:lnTo>
                    <a:pt x="296" y="165"/>
                  </a:lnTo>
                  <a:lnTo>
                    <a:pt x="296" y="186"/>
                  </a:lnTo>
                  <a:lnTo>
                    <a:pt x="289" y="220"/>
                  </a:lnTo>
                  <a:lnTo>
                    <a:pt x="283" y="234"/>
                  </a:lnTo>
                  <a:lnTo>
                    <a:pt x="276" y="248"/>
                  </a:lnTo>
                  <a:lnTo>
                    <a:pt x="255" y="276"/>
                  </a:lnTo>
                  <a:lnTo>
                    <a:pt x="234" y="296"/>
                  </a:lnTo>
                  <a:lnTo>
                    <a:pt x="207" y="310"/>
                  </a:lnTo>
                  <a:lnTo>
                    <a:pt x="193" y="310"/>
                  </a:lnTo>
                  <a:close/>
                </a:path>
              </a:pathLst>
            </a:custGeom>
            <a:solidFill>
              <a:srgbClr val="663300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91" name="Freeform 43">
              <a:extLst>
                <a:ext uri="{FF2B5EF4-FFF2-40B4-BE49-F238E27FC236}">
                  <a16:creationId xmlns:a16="http://schemas.microsoft.com/office/drawing/2014/main" id="{3B2DA875-72BC-4A26-A2AD-0F40BA41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1124"/>
              <a:ext cx="55" cy="27"/>
            </a:xfrm>
            <a:custGeom>
              <a:avLst/>
              <a:gdLst>
                <a:gd name="T0" fmla="*/ 35 w 55"/>
                <a:gd name="T1" fmla="*/ 27 h 27"/>
                <a:gd name="T2" fmla="*/ 28 w 55"/>
                <a:gd name="T3" fmla="*/ 27 h 27"/>
                <a:gd name="T4" fmla="*/ 21 w 55"/>
                <a:gd name="T5" fmla="*/ 27 h 27"/>
                <a:gd name="T6" fmla="*/ 14 w 55"/>
                <a:gd name="T7" fmla="*/ 27 h 27"/>
                <a:gd name="T8" fmla="*/ 14 w 55"/>
                <a:gd name="T9" fmla="*/ 27 h 27"/>
                <a:gd name="T10" fmla="*/ 7 w 55"/>
                <a:gd name="T11" fmla="*/ 27 h 27"/>
                <a:gd name="T12" fmla="*/ 0 w 55"/>
                <a:gd name="T13" fmla="*/ 20 h 27"/>
                <a:gd name="T14" fmla="*/ 0 w 55"/>
                <a:gd name="T15" fmla="*/ 20 h 27"/>
                <a:gd name="T16" fmla="*/ 7 w 55"/>
                <a:gd name="T17" fmla="*/ 7 h 27"/>
                <a:gd name="T18" fmla="*/ 7 w 55"/>
                <a:gd name="T19" fmla="*/ 7 h 27"/>
                <a:gd name="T20" fmla="*/ 7 w 55"/>
                <a:gd name="T21" fmla="*/ 7 h 27"/>
                <a:gd name="T22" fmla="*/ 21 w 55"/>
                <a:gd name="T23" fmla="*/ 0 h 27"/>
                <a:gd name="T24" fmla="*/ 28 w 55"/>
                <a:gd name="T25" fmla="*/ 0 h 27"/>
                <a:gd name="T26" fmla="*/ 28 w 55"/>
                <a:gd name="T27" fmla="*/ 0 h 27"/>
                <a:gd name="T28" fmla="*/ 35 w 55"/>
                <a:gd name="T29" fmla="*/ 0 h 27"/>
                <a:gd name="T30" fmla="*/ 41 w 55"/>
                <a:gd name="T31" fmla="*/ 0 h 27"/>
                <a:gd name="T32" fmla="*/ 48 w 55"/>
                <a:gd name="T33" fmla="*/ 0 h 27"/>
                <a:gd name="T34" fmla="*/ 55 w 55"/>
                <a:gd name="T35" fmla="*/ 7 h 27"/>
                <a:gd name="T36" fmla="*/ 55 w 55"/>
                <a:gd name="T37" fmla="*/ 7 h 27"/>
                <a:gd name="T38" fmla="*/ 48 w 55"/>
                <a:gd name="T39" fmla="*/ 14 h 27"/>
                <a:gd name="T40" fmla="*/ 41 w 55"/>
                <a:gd name="T41" fmla="*/ 20 h 27"/>
                <a:gd name="T42" fmla="*/ 35 w 55"/>
                <a:gd name="T43" fmla="*/ 27 h 27"/>
                <a:gd name="T44" fmla="*/ 35 w 55"/>
                <a:gd name="T4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27">
                  <a:moveTo>
                    <a:pt x="35" y="27"/>
                  </a:moveTo>
                  <a:lnTo>
                    <a:pt x="28" y="27"/>
                  </a:lnTo>
                  <a:lnTo>
                    <a:pt x="21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7" y="2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48" y="14"/>
                  </a:lnTo>
                  <a:lnTo>
                    <a:pt x="41" y="20"/>
                  </a:lnTo>
                  <a:lnTo>
                    <a:pt x="35" y="27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292" name="Freeform 44">
              <a:extLst>
                <a:ext uri="{FF2B5EF4-FFF2-40B4-BE49-F238E27FC236}">
                  <a16:creationId xmlns:a16="http://schemas.microsoft.com/office/drawing/2014/main" id="{090824A9-B908-484C-A8C0-C3B6F83EE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876"/>
              <a:ext cx="289" cy="275"/>
            </a:xfrm>
            <a:custGeom>
              <a:avLst/>
              <a:gdLst>
                <a:gd name="T0" fmla="*/ 186 w 289"/>
                <a:gd name="T1" fmla="*/ 262 h 275"/>
                <a:gd name="T2" fmla="*/ 172 w 289"/>
                <a:gd name="T3" fmla="*/ 268 h 275"/>
                <a:gd name="T4" fmla="*/ 144 w 289"/>
                <a:gd name="T5" fmla="*/ 275 h 275"/>
                <a:gd name="T6" fmla="*/ 117 w 289"/>
                <a:gd name="T7" fmla="*/ 275 h 275"/>
                <a:gd name="T8" fmla="*/ 89 w 289"/>
                <a:gd name="T9" fmla="*/ 268 h 275"/>
                <a:gd name="T10" fmla="*/ 75 w 289"/>
                <a:gd name="T11" fmla="*/ 262 h 275"/>
                <a:gd name="T12" fmla="*/ 62 w 289"/>
                <a:gd name="T13" fmla="*/ 255 h 275"/>
                <a:gd name="T14" fmla="*/ 48 w 289"/>
                <a:gd name="T15" fmla="*/ 241 h 275"/>
                <a:gd name="T16" fmla="*/ 27 w 289"/>
                <a:gd name="T17" fmla="*/ 220 h 275"/>
                <a:gd name="T18" fmla="*/ 13 w 289"/>
                <a:gd name="T19" fmla="*/ 193 h 275"/>
                <a:gd name="T20" fmla="*/ 6 w 289"/>
                <a:gd name="T21" fmla="*/ 179 h 275"/>
                <a:gd name="T22" fmla="*/ 6 w 289"/>
                <a:gd name="T23" fmla="*/ 172 h 275"/>
                <a:gd name="T24" fmla="*/ 0 w 289"/>
                <a:gd name="T25" fmla="*/ 138 h 275"/>
                <a:gd name="T26" fmla="*/ 6 w 289"/>
                <a:gd name="T27" fmla="*/ 110 h 275"/>
                <a:gd name="T28" fmla="*/ 13 w 289"/>
                <a:gd name="T29" fmla="*/ 89 h 275"/>
                <a:gd name="T30" fmla="*/ 20 w 289"/>
                <a:gd name="T31" fmla="*/ 76 h 275"/>
                <a:gd name="T32" fmla="*/ 27 w 289"/>
                <a:gd name="T33" fmla="*/ 62 h 275"/>
                <a:gd name="T34" fmla="*/ 48 w 289"/>
                <a:gd name="T35" fmla="*/ 41 h 275"/>
                <a:gd name="T36" fmla="*/ 62 w 289"/>
                <a:gd name="T37" fmla="*/ 27 h 275"/>
                <a:gd name="T38" fmla="*/ 89 w 289"/>
                <a:gd name="T39" fmla="*/ 14 h 275"/>
                <a:gd name="T40" fmla="*/ 103 w 289"/>
                <a:gd name="T41" fmla="*/ 7 h 275"/>
                <a:gd name="T42" fmla="*/ 117 w 289"/>
                <a:gd name="T43" fmla="*/ 7 h 275"/>
                <a:gd name="T44" fmla="*/ 144 w 289"/>
                <a:gd name="T45" fmla="*/ 0 h 275"/>
                <a:gd name="T46" fmla="*/ 172 w 289"/>
                <a:gd name="T47" fmla="*/ 0 h 275"/>
                <a:gd name="T48" fmla="*/ 199 w 289"/>
                <a:gd name="T49" fmla="*/ 7 h 275"/>
                <a:gd name="T50" fmla="*/ 213 w 289"/>
                <a:gd name="T51" fmla="*/ 14 h 275"/>
                <a:gd name="T52" fmla="*/ 227 w 289"/>
                <a:gd name="T53" fmla="*/ 20 h 275"/>
                <a:gd name="T54" fmla="*/ 248 w 289"/>
                <a:gd name="T55" fmla="*/ 34 h 275"/>
                <a:gd name="T56" fmla="*/ 268 w 289"/>
                <a:gd name="T57" fmla="*/ 62 h 275"/>
                <a:gd name="T58" fmla="*/ 282 w 289"/>
                <a:gd name="T59" fmla="*/ 82 h 275"/>
                <a:gd name="T60" fmla="*/ 282 w 289"/>
                <a:gd name="T61" fmla="*/ 89 h 275"/>
                <a:gd name="T62" fmla="*/ 289 w 289"/>
                <a:gd name="T63" fmla="*/ 103 h 275"/>
                <a:gd name="T64" fmla="*/ 289 w 289"/>
                <a:gd name="T65" fmla="*/ 124 h 275"/>
                <a:gd name="T66" fmla="*/ 289 w 289"/>
                <a:gd name="T67" fmla="*/ 151 h 275"/>
                <a:gd name="T68" fmla="*/ 275 w 289"/>
                <a:gd name="T69" fmla="*/ 186 h 275"/>
                <a:gd name="T70" fmla="*/ 268 w 289"/>
                <a:gd name="T71" fmla="*/ 193 h 275"/>
                <a:gd name="T72" fmla="*/ 261 w 289"/>
                <a:gd name="T73" fmla="*/ 206 h 275"/>
                <a:gd name="T74" fmla="*/ 248 w 289"/>
                <a:gd name="T75" fmla="*/ 227 h 275"/>
                <a:gd name="T76" fmla="*/ 220 w 289"/>
                <a:gd name="T77" fmla="*/ 248 h 275"/>
                <a:gd name="T78" fmla="*/ 199 w 289"/>
                <a:gd name="T79" fmla="*/ 262 h 275"/>
                <a:gd name="T80" fmla="*/ 186 w 289"/>
                <a:gd name="T81" fmla="*/ 26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9" h="275">
                  <a:moveTo>
                    <a:pt x="186" y="262"/>
                  </a:moveTo>
                  <a:lnTo>
                    <a:pt x="172" y="268"/>
                  </a:lnTo>
                  <a:lnTo>
                    <a:pt x="144" y="275"/>
                  </a:lnTo>
                  <a:lnTo>
                    <a:pt x="117" y="275"/>
                  </a:lnTo>
                  <a:lnTo>
                    <a:pt x="89" y="268"/>
                  </a:lnTo>
                  <a:lnTo>
                    <a:pt x="75" y="262"/>
                  </a:lnTo>
                  <a:lnTo>
                    <a:pt x="62" y="255"/>
                  </a:lnTo>
                  <a:lnTo>
                    <a:pt x="48" y="241"/>
                  </a:lnTo>
                  <a:lnTo>
                    <a:pt x="27" y="220"/>
                  </a:lnTo>
                  <a:lnTo>
                    <a:pt x="13" y="193"/>
                  </a:lnTo>
                  <a:lnTo>
                    <a:pt x="6" y="179"/>
                  </a:lnTo>
                  <a:lnTo>
                    <a:pt x="6" y="172"/>
                  </a:lnTo>
                  <a:lnTo>
                    <a:pt x="0" y="138"/>
                  </a:lnTo>
                  <a:lnTo>
                    <a:pt x="6" y="110"/>
                  </a:lnTo>
                  <a:lnTo>
                    <a:pt x="13" y="89"/>
                  </a:lnTo>
                  <a:lnTo>
                    <a:pt x="20" y="76"/>
                  </a:lnTo>
                  <a:lnTo>
                    <a:pt x="27" y="62"/>
                  </a:lnTo>
                  <a:lnTo>
                    <a:pt x="48" y="41"/>
                  </a:lnTo>
                  <a:lnTo>
                    <a:pt x="62" y="27"/>
                  </a:lnTo>
                  <a:lnTo>
                    <a:pt x="89" y="14"/>
                  </a:lnTo>
                  <a:lnTo>
                    <a:pt x="103" y="7"/>
                  </a:lnTo>
                  <a:lnTo>
                    <a:pt x="117" y="7"/>
                  </a:lnTo>
                  <a:lnTo>
                    <a:pt x="144" y="0"/>
                  </a:lnTo>
                  <a:lnTo>
                    <a:pt x="172" y="0"/>
                  </a:lnTo>
                  <a:lnTo>
                    <a:pt x="199" y="7"/>
                  </a:lnTo>
                  <a:lnTo>
                    <a:pt x="213" y="14"/>
                  </a:lnTo>
                  <a:lnTo>
                    <a:pt x="227" y="20"/>
                  </a:lnTo>
                  <a:lnTo>
                    <a:pt x="248" y="34"/>
                  </a:lnTo>
                  <a:lnTo>
                    <a:pt x="268" y="62"/>
                  </a:lnTo>
                  <a:lnTo>
                    <a:pt x="282" y="82"/>
                  </a:lnTo>
                  <a:lnTo>
                    <a:pt x="282" y="89"/>
                  </a:lnTo>
                  <a:lnTo>
                    <a:pt x="289" y="103"/>
                  </a:lnTo>
                  <a:lnTo>
                    <a:pt x="289" y="124"/>
                  </a:lnTo>
                  <a:lnTo>
                    <a:pt x="289" y="151"/>
                  </a:lnTo>
                  <a:lnTo>
                    <a:pt x="275" y="186"/>
                  </a:lnTo>
                  <a:lnTo>
                    <a:pt x="268" y="193"/>
                  </a:lnTo>
                  <a:lnTo>
                    <a:pt x="261" y="206"/>
                  </a:lnTo>
                  <a:lnTo>
                    <a:pt x="248" y="227"/>
                  </a:lnTo>
                  <a:lnTo>
                    <a:pt x="220" y="248"/>
                  </a:lnTo>
                  <a:lnTo>
                    <a:pt x="199" y="262"/>
                  </a:lnTo>
                  <a:lnTo>
                    <a:pt x="186" y="262"/>
                  </a:lnTo>
                  <a:close/>
                </a:path>
              </a:pathLst>
            </a:custGeom>
            <a:solidFill>
              <a:srgbClr val="CCCC00"/>
            </a:solidFill>
            <a:ln w="11113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37293" name="Oval 45">
            <a:extLst>
              <a:ext uri="{FF2B5EF4-FFF2-40B4-BE49-F238E27FC236}">
                <a16:creationId xmlns:a16="http://schemas.microsoft.com/office/drawing/2014/main" id="{3CE72535-2C6D-4919-A2DB-3AC4C60B7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2387600"/>
            <a:ext cx="163512" cy="165100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94" name="Oval 46">
            <a:extLst>
              <a:ext uri="{FF2B5EF4-FFF2-40B4-BE49-F238E27FC236}">
                <a16:creationId xmlns:a16="http://schemas.microsoft.com/office/drawing/2014/main" id="{32CB5154-09DC-4404-9477-0F845323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2257425"/>
            <a:ext cx="163512" cy="163513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95" name="Oval 47">
            <a:extLst>
              <a:ext uri="{FF2B5EF4-FFF2-40B4-BE49-F238E27FC236}">
                <a16:creationId xmlns:a16="http://schemas.microsoft.com/office/drawing/2014/main" id="{ADA339AF-472C-4C34-B900-57A2F6CA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2606675"/>
            <a:ext cx="165100" cy="163513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96" name="Oval 48">
            <a:extLst>
              <a:ext uri="{FF2B5EF4-FFF2-40B4-BE49-F238E27FC236}">
                <a16:creationId xmlns:a16="http://schemas.microsoft.com/office/drawing/2014/main" id="{6CEB9728-ECB3-496B-8927-1803897C1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1863725"/>
            <a:ext cx="163512" cy="163513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297" name="Oval 49">
            <a:extLst>
              <a:ext uri="{FF2B5EF4-FFF2-40B4-BE49-F238E27FC236}">
                <a16:creationId xmlns:a16="http://schemas.microsoft.com/office/drawing/2014/main" id="{CB9236CF-2C1D-4CC8-978E-BF786C450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2103438"/>
            <a:ext cx="163512" cy="163512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19" name="Oval 71">
            <a:extLst>
              <a:ext uri="{FF2B5EF4-FFF2-40B4-BE49-F238E27FC236}">
                <a16:creationId xmlns:a16="http://schemas.microsoft.com/office/drawing/2014/main" id="{898051D6-ABF5-429B-AE12-7D89BC562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346325"/>
            <a:ext cx="163513" cy="163513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20" name="Oval 72">
            <a:extLst>
              <a:ext uri="{FF2B5EF4-FFF2-40B4-BE49-F238E27FC236}">
                <a16:creationId xmlns:a16="http://schemas.microsoft.com/office/drawing/2014/main" id="{BED7E40D-5EC2-45FC-9C6A-D18ECACE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463" y="1870075"/>
            <a:ext cx="163512" cy="163513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21" name="Oval 73">
            <a:extLst>
              <a:ext uri="{FF2B5EF4-FFF2-40B4-BE49-F238E27FC236}">
                <a16:creationId xmlns:a16="http://schemas.microsoft.com/office/drawing/2014/main" id="{50CC7D1C-F9AD-447D-B01D-7114A957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3" y="2116138"/>
            <a:ext cx="163512" cy="165100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22" name="Oval 74">
            <a:extLst>
              <a:ext uri="{FF2B5EF4-FFF2-40B4-BE49-F238E27FC236}">
                <a16:creationId xmlns:a16="http://schemas.microsoft.com/office/drawing/2014/main" id="{E2F3EF10-05F5-4246-B515-1FD8D5829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725" y="2039938"/>
            <a:ext cx="163513" cy="163512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23" name="Oval 75">
            <a:extLst>
              <a:ext uri="{FF2B5EF4-FFF2-40B4-BE49-F238E27FC236}">
                <a16:creationId xmlns:a16="http://schemas.microsoft.com/office/drawing/2014/main" id="{4EED3333-2DAD-426A-A101-AF4F900BD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2349500"/>
            <a:ext cx="165100" cy="165100"/>
          </a:xfrm>
          <a:prstGeom prst="ellipse">
            <a:avLst/>
          </a:prstGeom>
          <a:solidFill>
            <a:srgbClr val="FF4CFF"/>
          </a:solidFill>
          <a:ln w="11113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24" name="Rectangle 76">
            <a:extLst>
              <a:ext uri="{FF2B5EF4-FFF2-40B4-BE49-F238E27FC236}">
                <a16:creationId xmlns:a16="http://schemas.microsoft.com/office/drawing/2014/main" id="{09A18710-4DD8-4046-A7E7-4CDA07340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130550"/>
            <a:ext cx="184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Endothelial Cells</a:t>
            </a:r>
          </a:p>
        </p:txBody>
      </p:sp>
      <p:sp>
        <p:nvSpPr>
          <p:cNvPr id="437325" name="Freeform 77">
            <a:extLst>
              <a:ext uri="{FF2B5EF4-FFF2-40B4-BE49-F238E27FC236}">
                <a16:creationId xmlns:a16="http://schemas.microsoft.com/office/drawing/2014/main" id="{2ABE201A-526E-40E6-AF0E-A9A404305B06}"/>
              </a:ext>
            </a:extLst>
          </p:cNvPr>
          <p:cNvSpPr>
            <a:spLocks/>
          </p:cNvSpPr>
          <p:nvPr/>
        </p:nvSpPr>
        <p:spPr bwMode="auto">
          <a:xfrm>
            <a:off x="1074738" y="3968750"/>
            <a:ext cx="2295525" cy="239713"/>
          </a:xfrm>
          <a:custGeom>
            <a:avLst/>
            <a:gdLst>
              <a:gd name="T0" fmla="*/ 0 w 1446"/>
              <a:gd name="T1" fmla="*/ 6 h 151"/>
              <a:gd name="T2" fmla="*/ 117 w 1446"/>
              <a:gd name="T3" fmla="*/ 0 h 151"/>
              <a:gd name="T4" fmla="*/ 254 w 1446"/>
              <a:gd name="T5" fmla="*/ 27 h 151"/>
              <a:gd name="T6" fmla="*/ 344 w 1446"/>
              <a:gd name="T7" fmla="*/ 75 h 151"/>
              <a:gd name="T8" fmla="*/ 433 w 1446"/>
              <a:gd name="T9" fmla="*/ 117 h 151"/>
              <a:gd name="T10" fmla="*/ 599 w 1446"/>
              <a:gd name="T11" fmla="*/ 103 h 151"/>
              <a:gd name="T12" fmla="*/ 743 w 1446"/>
              <a:gd name="T13" fmla="*/ 6 h 151"/>
              <a:gd name="T14" fmla="*/ 909 w 1446"/>
              <a:gd name="T15" fmla="*/ 6 h 151"/>
              <a:gd name="T16" fmla="*/ 1012 w 1446"/>
              <a:gd name="T17" fmla="*/ 48 h 151"/>
              <a:gd name="T18" fmla="*/ 1115 w 1446"/>
              <a:gd name="T19" fmla="*/ 110 h 151"/>
              <a:gd name="T20" fmla="*/ 1226 w 1446"/>
              <a:gd name="T21" fmla="*/ 151 h 151"/>
              <a:gd name="T22" fmla="*/ 1336 w 1446"/>
              <a:gd name="T23" fmla="*/ 144 h 151"/>
              <a:gd name="T24" fmla="*/ 1405 w 1446"/>
              <a:gd name="T25" fmla="*/ 89 h 151"/>
              <a:gd name="T26" fmla="*/ 1446 w 1446"/>
              <a:gd name="T27" fmla="*/ 6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6" h="151">
                <a:moveTo>
                  <a:pt x="0" y="6"/>
                </a:moveTo>
                <a:lnTo>
                  <a:pt x="117" y="0"/>
                </a:lnTo>
                <a:lnTo>
                  <a:pt x="254" y="27"/>
                </a:lnTo>
                <a:lnTo>
                  <a:pt x="344" y="75"/>
                </a:lnTo>
                <a:lnTo>
                  <a:pt x="433" y="117"/>
                </a:lnTo>
                <a:lnTo>
                  <a:pt x="599" y="103"/>
                </a:lnTo>
                <a:lnTo>
                  <a:pt x="743" y="6"/>
                </a:lnTo>
                <a:lnTo>
                  <a:pt x="909" y="6"/>
                </a:lnTo>
                <a:lnTo>
                  <a:pt x="1012" y="48"/>
                </a:lnTo>
                <a:lnTo>
                  <a:pt x="1115" y="110"/>
                </a:lnTo>
                <a:lnTo>
                  <a:pt x="1226" y="151"/>
                </a:lnTo>
                <a:lnTo>
                  <a:pt x="1336" y="144"/>
                </a:lnTo>
                <a:lnTo>
                  <a:pt x="1405" y="89"/>
                </a:lnTo>
                <a:lnTo>
                  <a:pt x="1446" y="68"/>
                </a:lnTo>
              </a:path>
            </a:pathLst>
          </a:custGeom>
          <a:noFill/>
          <a:ln w="44450">
            <a:solidFill>
              <a:srgbClr val="FF4C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326" name="Freeform 78">
            <a:extLst>
              <a:ext uri="{FF2B5EF4-FFF2-40B4-BE49-F238E27FC236}">
                <a16:creationId xmlns:a16="http://schemas.microsoft.com/office/drawing/2014/main" id="{65CB8C37-D95E-4180-9C88-D8CA9065F914}"/>
              </a:ext>
            </a:extLst>
          </p:cNvPr>
          <p:cNvSpPr>
            <a:spLocks/>
          </p:cNvSpPr>
          <p:nvPr/>
        </p:nvSpPr>
        <p:spPr bwMode="auto">
          <a:xfrm>
            <a:off x="3336925" y="4700588"/>
            <a:ext cx="2297113" cy="230187"/>
          </a:xfrm>
          <a:custGeom>
            <a:avLst/>
            <a:gdLst>
              <a:gd name="T0" fmla="*/ 0 w 1447"/>
              <a:gd name="T1" fmla="*/ 7 h 145"/>
              <a:gd name="T2" fmla="*/ 97 w 1447"/>
              <a:gd name="T3" fmla="*/ 0 h 145"/>
              <a:gd name="T4" fmla="*/ 179 w 1447"/>
              <a:gd name="T5" fmla="*/ 7 h 145"/>
              <a:gd name="T6" fmla="*/ 241 w 1447"/>
              <a:gd name="T7" fmla="*/ 21 h 145"/>
              <a:gd name="T8" fmla="*/ 290 w 1447"/>
              <a:gd name="T9" fmla="*/ 48 h 145"/>
              <a:gd name="T10" fmla="*/ 379 w 1447"/>
              <a:gd name="T11" fmla="*/ 90 h 145"/>
              <a:gd name="T12" fmla="*/ 434 w 1447"/>
              <a:gd name="T13" fmla="*/ 103 h 145"/>
              <a:gd name="T14" fmla="*/ 503 w 1447"/>
              <a:gd name="T15" fmla="*/ 110 h 145"/>
              <a:gd name="T16" fmla="*/ 593 w 1447"/>
              <a:gd name="T17" fmla="*/ 90 h 145"/>
              <a:gd name="T18" fmla="*/ 669 w 1447"/>
              <a:gd name="T19" fmla="*/ 55 h 145"/>
              <a:gd name="T20" fmla="*/ 744 w 1447"/>
              <a:gd name="T21" fmla="*/ 21 h 145"/>
              <a:gd name="T22" fmla="*/ 841 w 1447"/>
              <a:gd name="T23" fmla="*/ 7 h 145"/>
              <a:gd name="T24" fmla="*/ 903 w 1447"/>
              <a:gd name="T25" fmla="*/ 7 h 145"/>
              <a:gd name="T26" fmla="*/ 958 w 1447"/>
              <a:gd name="T27" fmla="*/ 28 h 145"/>
              <a:gd name="T28" fmla="*/ 1061 w 1447"/>
              <a:gd name="T29" fmla="*/ 76 h 145"/>
              <a:gd name="T30" fmla="*/ 1165 w 1447"/>
              <a:gd name="T31" fmla="*/ 124 h 145"/>
              <a:gd name="T32" fmla="*/ 1220 w 1447"/>
              <a:gd name="T33" fmla="*/ 138 h 145"/>
              <a:gd name="T34" fmla="*/ 1289 w 1447"/>
              <a:gd name="T35" fmla="*/ 145 h 145"/>
              <a:gd name="T36" fmla="*/ 1330 w 1447"/>
              <a:gd name="T37" fmla="*/ 131 h 145"/>
              <a:gd name="T38" fmla="*/ 1364 w 1447"/>
              <a:gd name="T39" fmla="*/ 110 h 145"/>
              <a:gd name="T40" fmla="*/ 1406 w 1447"/>
              <a:gd name="T41" fmla="*/ 90 h 145"/>
              <a:gd name="T42" fmla="*/ 1447 w 1447"/>
              <a:gd name="T43" fmla="*/ 69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47" h="145">
                <a:moveTo>
                  <a:pt x="0" y="7"/>
                </a:moveTo>
                <a:lnTo>
                  <a:pt x="97" y="0"/>
                </a:lnTo>
                <a:lnTo>
                  <a:pt x="179" y="7"/>
                </a:lnTo>
                <a:lnTo>
                  <a:pt x="241" y="21"/>
                </a:lnTo>
                <a:lnTo>
                  <a:pt x="290" y="48"/>
                </a:lnTo>
                <a:lnTo>
                  <a:pt x="379" y="90"/>
                </a:lnTo>
                <a:lnTo>
                  <a:pt x="434" y="103"/>
                </a:lnTo>
                <a:lnTo>
                  <a:pt x="503" y="110"/>
                </a:lnTo>
                <a:lnTo>
                  <a:pt x="593" y="90"/>
                </a:lnTo>
                <a:lnTo>
                  <a:pt x="669" y="55"/>
                </a:lnTo>
                <a:lnTo>
                  <a:pt x="744" y="21"/>
                </a:lnTo>
                <a:lnTo>
                  <a:pt x="841" y="7"/>
                </a:lnTo>
                <a:lnTo>
                  <a:pt x="903" y="7"/>
                </a:lnTo>
                <a:lnTo>
                  <a:pt x="958" y="28"/>
                </a:lnTo>
                <a:lnTo>
                  <a:pt x="1061" y="76"/>
                </a:lnTo>
                <a:lnTo>
                  <a:pt x="1165" y="124"/>
                </a:lnTo>
                <a:lnTo>
                  <a:pt x="1220" y="138"/>
                </a:lnTo>
                <a:lnTo>
                  <a:pt x="1289" y="145"/>
                </a:lnTo>
                <a:lnTo>
                  <a:pt x="1330" y="131"/>
                </a:lnTo>
                <a:lnTo>
                  <a:pt x="1364" y="110"/>
                </a:lnTo>
                <a:lnTo>
                  <a:pt x="1406" y="90"/>
                </a:lnTo>
                <a:lnTo>
                  <a:pt x="1447" y="69"/>
                </a:lnTo>
              </a:path>
            </a:pathLst>
          </a:custGeom>
          <a:noFill/>
          <a:ln w="44450">
            <a:solidFill>
              <a:srgbClr val="FF4C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327" name="Freeform 79">
            <a:extLst>
              <a:ext uri="{FF2B5EF4-FFF2-40B4-BE49-F238E27FC236}">
                <a16:creationId xmlns:a16="http://schemas.microsoft.com/office/drawing/2014/main" id="{1B695DC6-F47A-4AA7-B85B-2E57AE2BF8C4}"/>
              </a:ext>
            </a:extLst>
          </p:cNvPr>
          <p:cNvSpPr>
            <a:spLocks/>
          </p:cNvSpPr>
          <p:nvPr/>
        </p:nvSpPr>
        <p:spPr bwMode="auto">
          <a:xfrm>
            <a:off x="5426075" y="4044950"/>
            <a:ext cx="2297113" cy="239713"/>
          </a:xfrm>
          <a:custGeom>
            <a:avLst/>
            <a:gdLst>
              <a:gd name="T0" fmla="*/ 0 w 1447"/>
              <a:gd name="T1" fmla="*/ 7 h 151"/>
              <a:gd name="T2" fmla="*/ 117 w 1447"/>
              <a:gd name="T3" fmla="*/ 0 h 151"/>
              <a:gd name="T4" fmla="*/ 255 w 1447"/>
              <a:gd name="T5" fmla="*/ 27 h 151"/>
              <a:gd name="T6" fmla="*/ 344 w 1447"/>
              <a:gd name="T7" fmla="*/ 76 h 151"/>
              <a:gd name="T8" fmla="*/ 434 w 1447"/>
              <a:gd name="T9" fmla="*/ 117 h 151"/>
              <a:gd name="T10" fmla="*/ 599 w 1447"/>
              <a:gd name="T11" fmla="*/ 103 h 151"/>
              <a:gd name="T12" fmla="*/ 744 w 1447"/>
              <a:gd name="T13" fmla="*/ 7 h 151"/>
              <a:gd name="T14" fmla="*/ 909 w 1447"/>
              <a:gd name="T15" fmla="*/ 7 h 151"/>
              <a:gd name="T16" fmla="*/ 1013 w 1447"/>
              <a:gd name="T17" fmla="*/ 48 h 151"/>
              <a:gd name="T18" fmla="*/ 1116 w 1447"/>
              <a:gd name="T19" fmla="*/ 110 h 151"/>
              <a:gd name="T20" fmla="*/ 1226 w 1447"/>
              <a:gd name="T21" fmla="*/ 151 h 151"/>
              <a:gd name="T22" fmla="*/ 1336 w 1447"/>
              <a:gd name="T23" fmla="*/ 144 h 151"/>
              <a:gd name="T24" fmla="*/ 1405 w 1447"/>
              <a:gd name="T25" fmla="*/ 89 h 151"/>
              <a:gd name="T26" fmla="*/ 1447 w 1447"/>
              <a:gd name="T2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7" h="151">
                <a:moveTo>
                  <a:pt x="0" y="7"/>
                </a:moveTo>
                <a:lnTo>
                  <a:pt x="117" y="0"/>
                </a:lnTo>
                <a:lnTo>
                  <a:pt x="255" y="27"/>
                </a:lnTo>
                <a:lnTo>
                  <a:pt x="344" y="76"/>
                </a:lnTo>
                <a:lnTo>
                  <a:pt x="434" y="117"/>
                </a:lnTo>
                <a:lnTo>
                  <a:pt x="599" y="103"/>
                </a:lnTo>
                <a:lnTo>
                  <a:pt x="744" y="7"/>
                </a:lnTo>
                <a:lnTo>
                  <a:pt x="909" y="7"/>
                </a:lnTo>
                <a:lnTo>
                  <a:pt x="1013" y="48"/>
                </a:lnTo>
                <a:lnTo>
                  <a:pt x="1116" y="110"/>
                </a:lnTo>
                <a:lnTo>
                  <a:pt x="1226" y="151"/>
                </a:lnTo>
                <a:lnTo>
                  <a:pt x="1336" y="144"/>
                </a:lnTo>
                <a:lnTo>
                  <a:pt x="1405" y="89"/>
                </a:lnTo>
                <a:lnTo>
                  <a:pt x="1447" y="69"/>
                </a:lnTo>
              </a:path>
            </a:pathLst>
          </a:custGeom>
          <a:noFill/>
          <a:ln w="44450">
            <a:solidFill>
              <a:srgbClr val="FF4C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328" name="Freeform 80">
            <a:extLst>
              <a:ext uri="{FF2B5EF4-FFF2-40B4-BE49-F238E27FC236}">
                <a16:creationId xmlns:a16="http://schemas.microsoft.com/office/drawing/2014/main" id="{C9037C59-C1E8-4EC6-93D1-7993E262C71B}"/>
              </a:ext>
            </a:extLst>
          </p:cNvPr>
          <p:cNvSpPr>
            <a:spLocks/>
          </p:cNvSpPr>
          <p:nvPr/>
        </p:nvSpPr>
        <p:spPr bwMode="auto">
          <a:xfrm>
            <a:off x="6553200" y="4745038"/>
            <a:ext cx="2295525" cy="239712"/>
          </a:xfrm>
          <a:custGeom>
            <a:avLst/>
            <a:gdLst>
              <a:gd name="T0" fmla="*/ 0 w 1446"/>
              <a:gd name="T1" fmla="*/ 6 h 151"/>
              <a:gd name="T2" fmla="*/ 117 w 1446"/>
              <a:gd name="T3" fmla="*/ 0 h 151"/>
              <a:gd name="T4" fmla="*/ 254 w 1446"/>
              <a:gd name="T5" fmla="*/ 27 h 151"/>
              <a:gd name="T6" fmla="*/ 344 w 1446"/>
              <a:gd name="T7" fmla="*/ 75 h 151"/>
              <a:gd name="T8" fmla="*/ 434 w 1446"/>
              <a:gd name="T9" fmla="*/ 117 h 151"/>
              <a:gd name="T10" fmla="*/ 599 w 1446"/>
              <a:gd name="T11" fmla="*/ 103 h 151"/>
              <a:gd name="T12" fmla="*/ 744 w 1446"/>
              <a:gd name="T13" fmla="*/ 6 h 151"/>
              <a:gd name="T14" fmla="*/ 909 w 1446"/>
              <a:gd name="T15" fmla="*/ 6 h 151"/>
              <a:gd name="T16" fmla="*/ 1012 w 1446"/>
              <a:gd name="T17" fmla="*/ 48 h 151"/>
              <a:gd name="T18" fmla="*/ 1115 w 1446"/>
              <a:gd name="T19" fmla="*/ 110 h 151"/>
              <a:gd name="T20" fmla="*/ 1226 w 1446"/>
              <a:gd name="T21" fmla="*/ 151 h 151"/>
              <a:gd name="T22" fmla="*/ 1336 w 1446"/>
              <a:gd name="T23" fmla="*/ 144 h 151"/>
              <a:gd name="T24" fmla="*/ 1405 w 1446"/>
              <a:gd name="T25" fmla="*/ 89 h 151"/>
              <a:gd name="T26" fmla="*/ 1446 w 1446"/>
              <a:gd name="T27" fmla="*/ 68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6" h="151">
                <a:moveTo>
                  <a:pt x="0" y="6"/>
                </a:moveTo>
                <a:lnTo>
                  <a:pt x="117" y="0"/>
                </a:lnTo>
                <a:lnTo>
                  <a:pt x="254" y="27"/>
                </a:lnTo>
                <a:lnTo>
                  <a:pt x="344" y="75"/>
                </a:lnTo>
                <a:lnTo>
                  <a:pt x="434" y="117"/>
                </a:lnTo>
                <a:lnTo>
                  <a:pt x="599" y="103"/>
                </a:lnTo>
                <a:lnTo>
                  <a:pt x="744" y="6"/>
                </a:lnTo>
                <a:lnTo>
                  <a:pt x="909" y="6"/>
                </a:lnTo>
                <a:lnTo>
                  <a:pt x="1012" y="48"/>
                </a:lnTo>
                <a:lnTo>
                  <a:pt x="1115" y="110"/>
                </a:lnTo>
                <a:lnTo>
                  <a:pt x="1226" y="151"/>
                </a:lnTo>
                <a:lnTo>
                  <a:pt x="1336" y="144"/>
                </a:lnTo>
                <a:lnTo>
                  <a:pt x="1405" y="89"/>
                </a:lnTo>
                <a:lnTo>
                  <a:pt x="1446" y="68"/>
                </a:lnTo>
              </a:path>
            </a:pathLst>
          </a:custGeom>
          <a:noFill/>
          <a:ln w="44450">
            <a:solidFill>
              <a:srgbClr val="FF4C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329" name="Freeform 81">
            <a:extLst>
              <a:ext uri="{FF2B5EF4-FFF2-40B4-BE49-F238E27FC236}">
                <a16:creationId xmlns:a16="http://schemas.microsoft.com/office/drawing/2014/main" id="{37C71C42-AB4B-4568-BED6-85967A506050}"/>
              </a:ext>
            </a:extLst>
          </p:cNvPr>
          <p:cNvSpPr>
            <a:spLocks/>
          </p:cNvSpPr>
          <p:nvPr/>
        </p:nvSpPr>
        <p:spPr bwMode="auto">
          <a:xfrm>
            <a:off x="681038" y="4711700"/>
            <a:ext cx="2295525" cy="239713"/>
          </a:xfrm>
          <a:custGeom>
            <a:avLst/>
            <a:gdLst>
              <a:gd name="T0" fmla="*/ 0 w 1446"/>
              <a:gd name="T1" fmla="*/ 7 h 151"/>
              <a:gd name="T2" fmla="*/ 117 w 1446"/>
              <a:gd name="T3" fmla="*/ 0 h 151"/>
              <a:gd name="T4" fmla="*/ 254 w 1446"/>
              <a:gd name="T5" fmla="*/ 27 h 151"/>
              <a:gd name="T6" fmla="*/ 344 w 1446"/>
              <a:gd name="T7" fmla="*/ 76 h 151"/>
              <a:gd name="T8" fmla="*/ 434 w 1446"/>
              <a:gd name="T9" fmla="*/ 117 h 151"/>
              <a:gd name="T10" fmla="*/ 599 w 1446"/>
              <a:gd name="T11" fmla="*/ 103 h 151"/>
              <a:gd name="T12" fmla="*/ 743 w 1446"/>
              <a:gd name="T13" fmla="*/ 7 h 151"/>
              <a:gd name="T14" fmla="*/ 909 w 1446"/>
              <a:gd name="T15" fmla="*/ 7 h 151"/>
              <a:gd name="T16" fmla="*/ 1012 w 1446"/>
              <a:gd name="T17" fmla="*/ 48 h 151"/>
              <a:gd name="T18" fmla="*/ 1115 w 1446"/>
              <a:gd name="T19" fmla="*/ 110 h 151"/>
              <a:gd name="T20" fmla="*/ 1226 w 1446"/>
              <a:gd name="T21" fmla="*/ 151 h 151"/>
              <a:gd name="T22" fmla="*/ 1336 w 1446"/>
              <a:gd name="T23" fmla="*/ 145 h 151"/>
              <a:gd name="T24" fmla="*/ 1405 w 1446"/>
              <a:gd name="T25" fmla="*/ 89 h 151"/>
              <a:gd name="T26" fmla="*/ 1446 w 1446"/>
              <a:gd name="T2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46" h="151">
                <a:moveTo>
                  <a:pt x="0" y="7"/>
                </a:moveTo>
                <a:lnTo>
                  <a:pt x="117" y="0"/>
                </a:lnTo>
                <a:lnTo>
                  <a:pt x="254" y="27"/>
                </a:lnTo>
                <a:lnTo>
                  <a:pt x="344" y="76"/>
                </a:lnTo>
                <a:lnTo>
                  <a:pt x="434" y="117"/>
                </a:lnTo>
                <a:lnTo>
                  <a:pt x="599" y="103"/>
                </a:lnTo>
                <a:lnTo>
                  <a:pt x="743" y="7"/>
                </a:lnTo>
                <a:lnTo>
                  <a:pt x="909" y="7"/>
                </a:lnTo>
                <a:lnTo>
                  <a:pt x="1012" y="48"/>
                </a:lnTo>
                <a:lnTo>
                  <a:pt x="1115" y="110"/>
                </a:lnTo>
                <a:lnTo>
                  <a:pt x="1226" y="151"/>
                </a:lnTo>
                <a:lnTo>
                  <a:pt x="1336" y="145"/>
                </a:lnTo>
                <a:lnTo>
                  <a:pt x="1405" y="89"/>
                </a:lnTo>
                <a:lnTo>
                  <a:pt x="1446" y="69"/>
                </a:lnTo>
              </a:path>
            </a:pathLst>
          </a:custGeom>
          <a:noFill/>
          <a:ln w="44450">
            <a:solidFill>
              <a:srgbClr val="FF4C4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332" name="Oval 84">
            <a:extLst>
              <a:ext uri="{FF2B5EF4-FFF2-40B4-BE49-F238E27FC236}">
                <a16:creationId xmlns:a16="http://schemas.microsoft.com/office/drawing/2014/main" id="{0FC69B53-E7CB-44EE-AF7F-6FF6109CD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2754313"/>
            <a:ext cx="492125" cy="514350"/>
          </a:xfrm>
          <a:prstGeom prst="ellipse">
            <a:avLst/>
          </a:prstGeom>
          <a:solidFill>
            <a:srgbClr val="FFFF99"/>
          </a:solidFill>
          <a:ln w="4445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33" name="Oval 85">
            <a:extLst>
              <a:ext uri="{FF2B5EF4-FFF2-40B4-BE49-F238E27FC236}">
                <a16:creationId xmlns:a16="http://schemas.microsoft.com/office/drawing/2014/main" id="{11B2D450-E642-45CC-A8E2-04A831158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984500"/>
            <a:ext cx="228600" cy="196850"/>
          </a:xfrm>
          <a:prstGeom prst="ellipse">
            <a:avLst/>
          </a:prstGeom>
          <a:solidFill>
            <a:schemeClr val="tx1"/>
          </a:solidFill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52" name="Oval 104">
            <a:extLst>
              <a:ext uri="{FF2B5EF4-FFF2-40B4-BE49-F238E27FC236}">
                <a16:creationId xmlns:a16="http://schemas.microsoft.com/office/drawing/2014/main" id="{0FC0815A-FB08-4173-B5B4-B7A89002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225" y="4056063"/>
            <a:ext cx="163513" cy="163512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53" name="Oval 105">
            <a:extLst>
              <a:ext uri="{FF2B5EF4-FFF2-40B4-BE49-F238E27FC236}">
                <a16:creationId xmlns:a16="http://schemas.microsoft.com/office/drawing/2014/main" id="{92DC7DAD-DA67-40A0-8EBD-FD87ECFAF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4362450"/>
            <a:ext cx="163513" cy="163513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54" name="Oval 106">
            <a:extLst>
              <a:ext uri="{FF2B5EF4-FFF2-40B4-BE49-F238E27FC236}">
                <a16:creationId xmlns:a16="http://schemas.microsoft.com/office/drawing/2014/main" id="{C24A0710-0C93-4346-923C-C6B72C03B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4273550"/>
            <a:ext cx="163512" cy="165100"/>
          </a:xfrm>
          <a:prstGeom prst="ellipse">
            <a:avLst/>
          </a:prstGeom>
          <a:solidFill>
            <a:srgbClr val="FF66CC"/>
          </a:solidFill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68" name="Rectangle 120">
            <a:extLst>
              <a:ext uri="{FF2B5EF4-FFF2-40B4-BE49-F238E27FC236}">
                <a16:creationId xmlns:a16="http://schemas.microsoft.com/office/drawing/2014/main" id="{F8DA0B1A-9C3B-4B0A-9B95-C01F4AA0B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42988"/>
            <a:ext cx="965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Adipose </a:t>
            </a:r>
          </a:p>
          <a:p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Tissue</a:t>
            </a:r>
          </a:p>
        </p:txBody>
      </p:sp>
      <p:grpSp>
        <p:nvGrpSpPr>
          <p:cNvPr id="437426" name="Group 178">
            <a:extLst>
              <a:ext uri="{FF2B5EF4-FFF2-40B4-BE49-F238E27FC236}">
                <a16:creationId xmlns:a16="http://schemas.microsoft.com/office/drawing/2014/main" id="{9F351943-3F30-4FE6-9281-3E7E4ABBE8B1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3378200"/>
            <a:ext cx="1236663" cy="250825"/>
            <a:chOff x="2116" y="2179"/>
            <a:chExt cx="779" cy="158"/>
          </a:xfrm>
        </p:grpSpPr>
        <p:sp>
          <p:nvSpPr>
            <p:cNvPr id="437252" name="Freeform 4">
              <a:extLst>
                <a:ext uri="{FF2B5EF4-FFF2-40B4-BE49-F238E27FC236}">
                  <a16:creationId xmlns:a16="http://schemas.microsoft.com/office/drawing/2014/main" id="{AE49F79A-A797-4D8A-98BD-A4FB48F08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2179"/>
              <a:ext cx="779" cy="158"/>
            </a:xfrm>
            <a:custGeom>
              <a:avLst/>
              <a:gdLst>
                <a:gd name="T0" fmla="*/ 0 w 779"/>
                <a:gd name="T1" fmla="*/ 130 h 158"/>
                <a:gd name="T2" fmla="*/ 0 w 779"/>
                <a:gd name="T3" fmla="*/ 130 h 158"/>
                <a:gd name="T4" fmla="*/ 0 w 779"/>
                <a:gd name="T5" fmla="*/ 124 h 158"/>
                <a:gd name="T6" fmla="*/ 14 w 779"/>
                <a:gd name="T7" fmla="*/ 117 h 158"/>
                <a:gd name="T8" fmla="*/ 21 w 779"/>
                <a:gd name="T9" fmla="*/ 110 h 158"/>
                <a:gd name="T10" fmla="*/ 35 w 779"/>
                <a:gd name="T11" fmla="*/ 103 h 158"/>
                <a:gd name="T12" fmla="*/ 55 w 779"/>
                <a:gd name="T13" fmla="*/ 96 h 158"/>
                <a:gd name="T14" fmla="*/ 76 w 779"/>
                <a:gd name="T15" fmla="*/ 89 h 158"/>
                <a:gd name="T16" fmla="*/ 90 w 779"/>
                <a:gd name="T17" fmla="*/ 89 h 158"/>
                <a:gd name="T18" fmla="*/ 110 w 779"/>
                <a:gd name="T19" fmla="*/ 82 h 158"/>
                <a:gd name="T20" fmla="*/ 138 w 779"/>
                <a:gd name="T21" fmla="*/ 75 h 158"/>
                <a:gd name="T22" fmla="*/ 193 w 779"/>
                <a:gd name="T23" fmla="*/ 62 h 158"/>
                <a:gd name="T24" fmla="*/ 262 w 779"/>
                <a:gd name="T25" fmla="*/ 48 h 158"/>
                <a:gd name="T26" fmla="*/ 338 w 779"/>
                <a:gd name="T27" fmla="*/ 34 h 158"/>
                <a:gd name="T28" fmla="*/ 379 w 779"/>
                <a:gd name="T29" fmla="*/ 27 h 158"/>
                <a:gd name="T30" fmla="*/ 420 w 779"/>
                <a:gd name="T31" fmla="*/ 20 h 158"/>
                <a:gd name="T32" fmla="*/ 496 w 779"/>
                <a:gd name="T33" fmla="*/ 13 h 158"/>
                <a:gd name="T34" fmla="*/ 565 w 779"/>
                <a:gd name="T35" fmla="*/ 6 h 158"/>
                <a:gd name="T36" fmla="*/ 627 w 779"/>
                <a:gd name="T37" fmla="*/ 0 h 158"/>
                <a:gd name="T38" fmla="*/ 655 w 779"/>
                <a:gd name="T39" fmla="*/ 0 h 158"/>
                <a:gd name="T40" fmla="*/ 668 w 779"/>
                <a:gd name="T41" fmla="*/ 0 h 158"/>
                <a:gd name="T42" fmla="*/ 689 w 779"/>
                <a:gd name="T43" fmla="*/ 0 h 158"/>
                <a:gd name="T44" fmla="*/ 717 w 779"/>
                <a:gd name="T45" fmla="*/ 0 h 158"/>
                <a:gd name="T46" fmla="*/ 737 w 779"/>
                <a:gd name="T47" fmla="*/ 6 h 158"/>
                <a:gd name="T48" fmla="*/ 751 w 779"/>
                <a:gd name="T49" fmla="*/ 6 h 158"/>
                <a:gd name="T50" fmla="*/ 765 w 779"/>
                <a:gd name="T51" fmla="*/ 13 h 158"/>
                <a:gd name="T52" fmla="*/ 779 w 779"/>
                <a:gd name="T53" fmla="*/ 20 h 158"/>
                <a:gd name="T54" fmla="*/ 779 w 779"/>
                <a:gd name="T55" fmla="*/ 27 h 158"/>
                <a:gd name="T56" fmla="*/ 779 w 779"/>
                <a:gd name="T57" fmla="*/ 27 h 158"/>
                <a:gd name="T58" fmla="*/ 779 w 779"/>
                <a:gd name="T59" fmla="*/ 27 h 158"/>
                <a:gd name="T60" fmla="*/ 779 w 779"/>
                <a:gd name="T61" fmla="*/ 34 h 158"/>
                <a:gd name="T62" fmla="*/ 772 w 779"/>
                <a:gd name="T63" fmla="*/ 41 h 158"/>
                <a:gd name="T64" fmla="*/ 758 w 779"/>
                <a:gd name="T65" fmla="*/ 48 h 158"/>
                <a:gd name="T66" fmla="*/ 744 w 779"/>
                <a:gd name="T67" fmla="*/ 55 h 158"/>
                <a:gd name="T68" fmla="*/ 730 w 779"/>
                <a:gd name="T69" fmla="*/ 62 h 158"/>
                <a:gd name="T70" fmla="*/ 710 w 779"/>
                <a:gd name="T71" fmla="*/ 68 h 158"/>
                <a:gd name="T72" fmla="*/ 682 w 779"/>
                <a:gd name="T73" fmla="*/ 75 h 158"/>
                <a:gd name="T74" fmla="*/ 668 w 779"/>
                <a:gd name="T75" fmla="*/ 82 h 158"/>
                <a:gd name="T76" fmla="*/ 641 w 779"/>
                <a:gd name="T77" fmla="*/ 89 h 158"/>
                <a:gd name="T78" fmla="*/ 579 w 779"/>
                <a:gd name="T79" fmla="*/ 103 h 158"/>
                <a:gd name="T80" fmla="*/ 510 w 779"/>
                <a:gd name="T81" fmla="*/ 117 h 158"/>
                <a:gd name="T82" fmla="*/ 434 w 779"/>
                <a:gd name="T83" fmla="*/ 124 h 158"/>
                <a:gd name="T84" fmla="*/ 393 w 779"/>
                <a:gd name="T85" fmla="*/ 130 h 158"/>
                <a:gd name="T86" fmla="*/ 351 w 779"/>
                <a:gd name="T87" fmla="*/ 137 h 158"/>
                <a:gd name="T88" fmla="*/ 276 w 779"/>
                <a:gd name="T89" fmla="*/ 151 h 158"/>
                <a:gd name="T90" fmla="*/ 207 w 779"/>
                <a:gd name="T91" fmla="*/ 158 h 158"/>
                <a:gd name="T92" fmla="*/ 145 w 779"/>
                <a:gd name="T93" fmla="*/ 158 h 158"/>
                <a:gd name="T94" fmla="*/ 117 w 779"/>
                <a:gd name="T95" fmla="*/ 158 h 158"/>
                <a:gd name="T96" fmla="*/ 104 w 779"/>
                <a:gd name="T97" fmla="*/ 158 h 158"/>
                <a:gd name="T98" fmla="*/ 83 w 779"/>
                <a:gd name="T99" fmla="*/ 158 h 158"/>
                <a:gd name="T100" fmla="*/ 55 w 779"/>
                <a:gd name="T101" fmla="*/ 158 h 158"/>
                <a:gd name="T102" fmla="*/ 35 w 779"/>
                <a:gd name="T103" fmla="*/ 151 h 158"/>
                <a:gd name="T104" fmla="*/ 28 w 779"/>
                <a:gd name="T105" fmla="*/ 151 h 158"/>
                <a:gd name="T106" fmla="*/ 7 w 779"/>
                <a:gd name="T107" fmla="*/ 144 h 158"/>
                <a:gd name="T108" fmla="*/ 0 w 779"/>
                <a:gd name="T109" fmla="*/ 137 h 158"/>
                <a:gd name="T110" fmla="*/ 0 w 779"/>
                <a:gd name="T111" fmla="*/ 137 h 158"/>
                <a:gd name="T112" fmla="*/ 0 w 779"/>
                <a:gd name="T113" fmla="*/ 1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9" h="158">
                  <a:moveTo>
                    <a:pt x="0" y="130"/>
                  </a:moveTo>
                  <a:lnTo>
                    <a:pt x="0" y="130"/>
                  </a:lnTo>
                  <a:lnTo>
                    <a:pt x="0" y="124"/>
                  </a:lnTo>
                  <a:lnTo>
                    <a:pt x="14" y="117"/>
                  </a:lnTo>
                  <a:lnTo>
                    <a:pt x="21" y="110"/>
                  </a:lnTo>
                  <a:lnTo>
                    <a:pt x="35" y="103"/>
                  </a:lnTo>
                  <a:lnTo>
                    <a:pt x="55" y="96"/>
                  </a:lnTo>
                  <a:lnTo>
                    <a:pt x="76" y="89"/>
                  </a:lnTo>
                  <a:lnTo>
                    <a:pt x="90" y="89"/>
                  </a:lnTo>
                  <a:lnTo>
                    <a:pt x="110" y="82"/>
                  </a:lnTo>
                  <a:lnTo>
                    <a:pt x="138" y="75"/>
                  </a:lnTo>
                  <a:lnTo>
                    <a:pt x="193" y="62"/>
                  </a:lnTo>
                  <a:lnTo>
                    <a:pt x="262" y="48"/>
                  </a:lnTo>
                  <a:lnTo>
                    <a:pt x="338" y="34"/>
                  </a:lnTo>
                  <a:lnTo>
                    <a:pt x="379" y="27"/>
                  </a:lnTo>
                  <a:lnTo>
                    <a:pt x="420" y="20"/>
                  </a:lnTo>
                  <a:lnTo>
                    <a:pt x="496" y="13"/>
                  </a:lnTo>
                  <a:lnTo>
                    <a:pt x="565" y="6"/>
                  </a:lnTo>
                  <a:lnTo>
                    <a:pt x="627" y="0"/>
                  </a:lnTo>
                  <a:lnTo>
                    <a:pt x="655" y="0"/>
                  </a:lnTo>
                  <a:lnTo>
                    <a:pt x="668" y="0"/>
                  </a:lnTo>
                  <a:lnTo>
                    <a:pt x="689" y="0"/>
                  </a:lnTo>
                  <a:lnTo>
                    <a:pt x="717" y="0"/>
                  </a:lnTo>
                  <a:lnTo>
                    <a:pt x="737" y="6"/>
                  </a:lnTo>
                  <a:lnTo>
                    <a:pt x="751" y="6"/>
                  </a:lnTo>
                  <a:lnTo>
                    <a:pt x="765" y="13"/>
                  </a:lnTo>
                  <a:lnTo>
                    <a:pt x="779" y="20"/>
                  </a:lnTo>
                  <a:lnTo>
                    <a:pt x="779" y="27"/>
                  </a:lnTo>
                  <a:lnTo>
                    <a:pt x="779" y="27"/>
                  </a:lnTo>
                  <a:lnTo>
                    <a:pt x="779" y="27"/>
                  </a:lnTo>
                  <a:lnTo>
                    <a:pt x="779" y="34"/>
                  </a:lnTo>
                  <a:lnTo>
                    <a:pt x="772" y="41"/>
                  </a:lnTo>
                  <a:lnTo>
                    <a:pt x="758" y="48"/>
                  </a:lnTo>
                  <a:lnTo>
                    <a:pt x="744" y="55"/>
                  </a:lnTo>
                  <a:lnTo>
                    <a:pt x="730" y="62"/>
                  </a:lnTo>
                  <a:lnTo>
                    <a:pt x="710" y="68"/>
                  </a:lnTo>
                  <a:lnTo>
                    <a:pt x="682" y="75"/>
                  </a:lnTo>
                  <a:lnTo>
                    <a:pt x="668" y="82"/>
                  </a:lnTo>
                  <a:lnTo>
                    <a:pt x="641" y="89"/>
                  </a:lnTo>
                  <a:lnTo>
                    <a:pt x="579" y="103"/>
                  </a:lnTo>
                  <a:lnTo>
                    <a:pt x="510" y="117"/>
                  </a:lnTo>
                  <a:lnTo>
                    <a:pt x="434" y="124"/>
                  </a:lnTo>
                  <a:lnTo>
                    <a:pt x="393" y="130"/>
                  </a:lnTo>
                  <a:lnTo>
                    <a:pt x="351" y="137"/>
                  </a:lnTo>
                  <a:lnTo>
                    <a:pt x="276" y="151"/>
                  </a:lnTo>
                  <a:lnTo>
                    <a:pt x="207" y="158"/>
                  </a:lnTo>
                  <a:lnTo>
                    <a:pt x="145" y="158"/>
                  </a:lnTo>
                  <a:lnTo>
                    <a:pt x="117" y="158"/>
                  </a:lnTo>
                  <a:lnTo>
                    <a:pt x="104" y="158"/>
                  </a:lnTo>
                  <a:lnTo>
                    <a:pt x="83" y="158"/>
                  </a:lnTo>
                  <a:lnTo>
                    <a:pt x="55" y="158"/>
                  </a:lnTo>
                  <a:lnTo>
                    <a:pt x="35" y="151"/>
                  </a:lnTo>
                  <a:lnTo>
                    <a:pt x="28" y="151"/>
                  </a:lnTo>
                  <a:lnTo>
                    <a:pt x="7" y="14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00"/>
            </a:solidFill>
            <a:ln w="44450">
              <a:solidFill>
                <a:srgbClr val="4CFF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69" name="Oval 121">
              <a:extLst>
                <a:ext uri="{FF2B5EF4-FFF2-40B4-BE49-F238E27FC236}">
                  <a16:creationId xmlns:a16="http://schemas.microsoft.com/office/drawing/2014/main" id="{EAFB5B7C-6FBA-41F6-BA93-BE6CB0E31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227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37370" name="Oval 122">
            <a:extLst>
              <a:ext uri="{FF2B5EF4-FFF2-40B4-BE49-F238E27FC236}">
                <a16:creationId xmlns:a16="http://schemas.microsoft.com/office/drawing/2014/main" id="{3927AB9C-38AD-4225-B3B2-ECD3C9887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775" y="3394075"/>
            <a:ext cx="273050" cy="120650"/>
          </a:xfrm>
          <a:prstGeom prst="ellipse">
            <a:avLst/>
          </a:prstGeom>
          <a:solidFill>
            <a:srgbClr val="993300"/>
          </a:solidFill>
          <a:ln w="444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84" name="Oval 136">
            <a:extLst>
              <a:ext uri="{FF2B5EF4-FFF2-40B4-BE49-F238E27FC236}">
                <a16:creationId xmlns:a16="http://schemas.microsoft.com/office/drawing/2014/main" id="{F472BA58-B6BD-4415-A255-81835933C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3571875"/>
            <a:ext cx="273050" cy="120650"/>
          </a:xfrm>
          <a:prstGeom prst="ellipse">
            <a:avLst/>
          </a:prstGeom>
          <a:solidFill>
            <a:srgbClr val="993300"/>
          </a:solidFill>
          <a:ln w="444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85" name="Oval 137">
            <a:extLst>
              <a:ext uri="{FF2B5EF4-FFF2-40B4-BE49-F238E27FC236}">
                <a16:creationId xmlns:a16="http://schemas.microsoft.com/office/drawing/2014/main" id="{1839504B-856D-46E9-8AFE-450F06E51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3597275"/>
            <a:ext cx="273050" cy="120650"/>
          </a:xfrm>
          <a:prstGeom prst="ellipse">
            <a:avLst/>
          </a:prstGeom>
          <a:solidFill>
            <a:srgbClr val="993300"/>
          </a:solidFill>
          <a:ln w="4445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37389" name="Rectangle 141">
            <a:extLst>
              <a:ext uri="{FF2B5EF4-FFF2-40B4-BE49-F238E27FC236}">
                <a16:creationId xmlns:a16="http://schemas.microsoft.com/office/drawing/2014/main" id="{C525CF1B-92CF-423C-BF6B-19E943F8E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73688"/>
            <a:ext cx="1536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kumimoji="1" lang="en-US" altLang="ja-JP" sz="2000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Smooth</a:t>
            </a:r>
            <a:br>
              <a:rPr kumimoji="1" lang="en-US" altLang="ja-JP" sz="2000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</a:br>
            <a:r>
              <a:rPr kumimoji="1" lang="en-US" altLang="ja-JP" sz="2000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Muscle Cells</a:t>
            </a:r>
          </a:p>
        </p:txBody>
      </p:sp>
      <p:grpSp>
        <p:nvGrpSpPr>
          <p:cNvPr id="437390" name="Group 142">
            <a:extLst>
              <a:ext uri="{FF2B5EF4-FFF2-40B4-BE49-F238E27FC236}">
                <a16:creationId xmlns:a16="http://schemas.microsoft.com/office/drawing/2014/main" id="{17B32A3B-0DC9-4850-9E55-9C7F568451B3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3817938"/>
            <a:ext cx="492125" cy="565150"/>
            <a:chOff x="3745" y="2295"/>
            <a:chExt cx="310" cy="356"/>
          </a:xfrm>
        </p:grpSpPr>
        <p:sp>
          <p:nvSpPr>
            <p:cNvPr id="437391" name="Oval 143">
              <a:extLst>
                <a:ext uri="{FF2B5EF4-FFF2-40B4-BE49-F238E27FC236}">
                  <a16:creationId xmlns:a16="http://schemas.microsoft.com/office/drawing/2014/main" id="{DCA8B88D-F3FB-4620-A521-6D2597FB5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2295"/>
              <a:ext cx="310" cy="35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92" name="Oval 144">
              <a:extLst>
                <a:ext uri="{FF2B5EF4-FFF2-40B4-BE49-F238E27FC236}">
                  <a16:creationId xmlns:a16="http://schemas.microsoft.com/office/drawing/2014/main" id="{6F4B42D4-B3F2-4386-841C-D0B16D6F0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489"/>
              <a:ext cx="181" cy="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93" name="Oval 145">
              <a:extLst>
                <a:ext uri="{FF2B5EF4-FFF2-40B4-BE49-F238E27FC236}">
                  <a16:creationId xmlns:a16="http://schemas.microsoft.com/office/drawing/2014/main" id="{3EC8D434-4FE0-4FF7-B49E-58805014E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337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94" name="Oval 146">
              <a:extLst>
                <a:ext uri="{FF2B5EF4-FFF2-40B4-BE49-F238E27FC236}">
                  <a16:creationId xmlns:a16="http://schemas.microsoft.com/office/drawing/2014/main" id="{0DB700B1-015C-4483-A1D9-E9DC09B34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433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95" name="Oval 147">
              <a:extLst>
                <a:ext uri="{FF2B5EF4-FFF2-40B4-BE49-F238E27FC236}">
                  <a16:creationId xmlns:a16="http://schemas.microsoft.com/office/drawing/2014/main" id="{03C66682-E764-4DE8-8D66-75DE9FD5F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425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96" name="Oval 148">
              <a:extLst>
                <a:ext uri="{FF2B5EF4-FFF2-40B4-BE49-F238E27FC236}">
                  <a16:creationId xmlns:a16="http://schemas.microsoft.com/office/drawing/2014/main" id="{26E3738B-5DB8-41EB-8D69-BE4BAA3A4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381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97" name="Oval 149">
              <a:extLst>
                <a:ext uri="{FF2B5EF4-FFF2-40B4-BE49-F238E27FC236}">
                  <a16:creationId xmlns:a16="http://schemas.microsoft.com/office/drawing/2014/main" id="{F26A1476-AF77-48B1-B1AA-E53A81134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465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98" name="Oval 150">
              <a:extLst>
                <a:ext uri="{FF2B5EF4-FFF2-40B4-BE49-F238E27FC236}">
                  <a16:creationId xmlns:a16="http://schemas.microsoft.com/office/drawing/2014/main" id="{2422BEFD-1708-4B61-A390-DE6F07E76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2477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99" name="Oval 151">
              <a:extLst>
                <a:ext uri="{FF2B5EF4-FFF2-40B4-BE49-F238E27FC236}">
                  <a16:creationId xmlns:a16="http://schemas.microsoft.com/office/drawing/2014/main" id="{688D53FB-28D1-4633-BB90-DF03FC6E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381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00" name="Oval 152">
              <a:extLst>
                <a:ext uri="{FF2B5EF4-FFF2-40B4-BE49-F238E27FC236}">
                  <a16:creationId xmlns:a16="http://schemas.microsoft.com/office/drawing/2014/main" id="{8B6F3D2D-7D05-434A-A4E6-211CA61E2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373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01" name="Oval 153">
              <a:extLst>
                <a:ext uri="{FF2B5EF4-FFF2-40B4-BE49-F238E27FC236}">
                  <a16:creationId xmlns:a16="http://schemas.microsoft.com/office/drawing/2014/main" id="{77692C30-5999-4430-A60D-238CD39F0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325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37402" name="Rectangle 154">
            <a:extLst>
              <a:ext uri="{FF2B5EF4-FFF2-40B4-BE49-F238E27FC236}">
                <a16:creationId xmlns:a16="http://schemas.microsoft.com/office/drawing/2014/main" id="{5DA74122-48FB-4B39-91C6-37777981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3660775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fr-FR" altLang="fr-FR" sz="4400" b="1">
              <a:solidFill>
                <a:schemeClr val="bg1"/>
              </a:solidFill>
              <a:latin typeface="Helvetica" panose="020B0604020202020204" pitchFamily="34" charset="0"/>
              <a:ea typeface="Osaka" charset="-128"/>
            </a:endParaRPr>
          </a:p>
        </p:txBody>
      </p:sp>
      <p:grpSp>
        <p:nvGrpSpPr>
          <p:cNvPr id="437403" name="Group 155">
            <a:extLst>
              <a:ext uri="{FF2B5EF4-FFF2-40B4-BE49-F238E27FC236}">
                <a16:creationId xmlns:a16="http://schemas.microsoft.com/office/drawing/2014/main" id="{31A55BB9-8F64-41F2-950C-6E7E6FA84620}"/>
              </a:ext>
            </a:extLst>
          </p:cNvPr>
          <p:cNvGrpSpPr>
            <a:grpSpLocks/>
          </p:cNvGrpSpPr>
          <p:nvPr/>
        </p:nvGrpSpPr>
        <p:grpSpPr bwMode="auto">
          <a:xfrm>
            <a:off x="5983288" y="3984625"/>
            <a:ext cx="492125" cy="565150"/>
            <a:chOff x="3745" y="2295"/>
            <a:chExt cx="310" cy="356"/>
          </a:xfrm>
        </p:grpSpPr>
        <p:sp>
          <p:nvSpPr>
            <p:cNvPr id="437404" name="Oval 156">
              <a:extLst>
                <a:ext uri="{FF2B5EF4-FFF2-40B4-BE49-F238E27FC236}">
                  <a16:creationId xmlns:a16="http://schemas.microsoft.com/office/drawing/2014/main" id="{E3D9A69F-47A2-4190-A297-E10FE9050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2295"/>
              <a:ext cx="310" cy="35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05" name="Oval 157">
              <a:extLst>
                <a:ext uri="{FF2B5EF4-FFF2-40B4-BE49-F238E27FC236}">
                  <a16:creationId xmlns:a16="http://schemas.microsoft.com/office/drawing/2014/main" id="{BDE1FDAA-997C-4523-BE06-93F3086AB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2489"/>
              <a:ext cx="181" cy="1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06" name="Oval 158">
              <a:extLst>
                <a:ext uri="{FF2B5EF4-FFF2-40B4-BE49-F238E27FC236}">
                  <a16:creationId xmlns:a16="http://schemas.microsoft.com/office/drawing/2014/main" id="{FF880C1B-EDAD-42C1-AD75-3DC2961EA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8" y="2337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07" name="Oval 159">
              <a:extLst>
                <a:ext uri="{FF2B5EF4-FFF2-40B4-BE49-F238E27FC236}">
                  <a16:creationId xmlns:a16="http://schemas.microsoft.com/office/drawing/2014/main" id="{B783E641-4C14-4E28-B3CA-74E7E4EB2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433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08" name="Oval 160">
              <a:extLst>
                <a:ext uri="{FF2B5EF4-FFF2-40B4-BE49-F238E27FC236}">
                  <a16:creationId xmlns:a16="http://schemas.microsoft.com/office/drawing/2014/main" id="{2DF021FC-13F4-48FA-B2F2-DEBF1FD2F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" y="2425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09" name="Oval 161">
              <a:extLst>
                <a:ext uri="{FF2B5EF4-FFF2-40B4-BE49-F238E27FC236}">
                  <a16:creationId xmlns:a16="http://schemas.microsoft.com/office/drawing/2014/main" id="{052212CB-90A4-4934-886F-955456865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381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10" name="Oval 162">
              <a:extLst>
                <a:ext uri="{FF2B5EF4-FFF2-40B4-BE49-F238E27FC236}">
                  <a16:creationId xmlns:a16="http://schemas.microsoft.com/office/drawing/2014/main" id="{5721B424-C47E-4243-B74A-DC472C91B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" y="2465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11" name="Oval 163">
              <a:extLst>
                <a:ext uri="{FF2B5EF4-FFF2-40B4-BE49-F238E27FC236}">
                  <a16:creationId xmlns:a16="http://schemas.microsoft.com/office/drawing/2014/main" id="{C7BAB6B7-F8E0-4E31-8C6A-E38D943E4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" y="2477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12" name="Oval 164">
              <a:extLst>
                <a:ext uri="{FF2B5EF4-FFF2-40B4-BE49-F238E27FC236}">
                  <a16:creationId xmlns:a16="http://schemas.microsoft.com/office/drawing/2014/main" id="{9615A618-2D11-4ED3-9554-019780770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6" y="2381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13" name="Oval 165">
              <a:extLst>
                <a:ext uri="{FF2B5EF4-FFF2-40B4-BE49-F238E27FC236}">
                  <a16:creationId xmlns:a16="http://schemas.microsoft.com/office/drawing/2014/main" id="{36F40F72-1EE6-4F39-8C3F-2736773C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" y="2373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14" name="Oval 166">
              <a:extLst>
                <a:ext uri="{FF2B5EF4-FFF2-40B4-BE49-F238E27FC236}">
                  <a16:creationId xmlns:a16="http://schemas.microsoft.com/office/drawing/2014/main" id="{C2044507-4CE3-4589-8289-C8A019DDD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325"/>
              <a:ext cx="48" cy="47"/>
            </a:xfrm>
            <a:prstGeom prst="ellipse">
              <a:avLst/>
            </a:prstGeom>
            <a:solidFill>
              <a:srgbClr val="FFFF00"/>
            </a:solidFill>
            <a:ln w="11176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37416" name="Group 168">
            <a:extLst>
              <a:ext uri="{FF2B5EF4-FFF2-40B4-BE49-F238E27FC236}">
                <a16:creationId xmlns:a16="http://schemas.microsoft.com/office/drawing/2014/main" id="{81B6AA81-5554-4330-9FDE-0AE6B5A48FB2}"/>
              </a:ext>
            </a:extLst>
          </p:cNvPr>
          <p:cNvGrpSpPr>
            <a:grpSpLocks/>
          </p:cNvGrpSpPr>
          <p:nvPr/>
        </p:nvGrpSpPr>
        <p:grpSpPr bwMode="auto">
          <a:xfrm>
            <a:off x="4975225" y="3724275"/>
            <a:ext cx="2217738" cy="344488"/>
            <a:chOff x="3526" y="2439"/>
            <a:chExt cx="1571" cy="217"/>
          </a:xfrm>
        </p:grpSpPr>
        <p:sp>
          <p:nvSpPr>
            <p:cNvPr id="437417" name="Line 169">
              <a:extLst>
                <a:ext uri="{FF2B5EF4-FFF2-40B4-BE49-F238E27FC236}">
                  <a16:creationId xmlns:a16="http://schemas.microsoft.com/office/drawing/2014/main" id="{86F2A45E-0A36-4DCD-A172-612A87BBF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6" y="2547"/>
              <a:ext cx="1507" cy="0"/>
            </a:xfrm>
            <a:prstGeom prst="line">
              <a:avLst/>
            </a:prstGeom>
            <a:noFill/>
            <a:ln w="57150">
              <a:solidFill>
                <a:srgbClr val="FFF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7418" name="Line 170">
              <a:extLst>
                <a:ext uri="{FF2B5EF4-FFF2-40B4-BE49-F238E27FC236}">
                  <a16:creationId xmlns:a16="http://schemas.microsoft.com/office/drawing/2014/main" id="{0FEF8510-7451-4927-814D-D9A0593A5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3" y="2439"/>
              <a:ext cx="0" cy="217"/>
            </a:xfrm>
            <a:prstGeom prst="line">
              <a:avLst/>
            </a:prstGeom>
            <a:noFill/>
            <a:ln w="57150">
              <a:solidFill>
                <a:srgbClr val="FFF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437419" name="Line 171">
              <a:extLst>
                <a:ext uri="{FF2B5EF4-FFF2-40B4-BE49-F238E27FC236}">
                  <a16:creationId xmlns:a16="http://schemas.microsoft.com/office/drawing/2014/main" id="{63ECF194-4E3B-4930-BE39-377A0509F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7" y="2439"/>
              <a:ext cx="0" cy="217"/>
            </a:xfrm>
            <a:prstGeom prst="line">
              <a:avLst/>
            </a:prstGeom>
            <a:noFill/>
            <a:ln w="57150">
              <a:solidFill>
                <a:srgbClr val="FFF7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sp>
        <p:nvSpPr>
          <p:cNvPr id="437422" name="Rectangle 174">
            <a:extLst>
              <a:ext uri="{FF2B5EF4-FFF2-40B4-BE49-F238E27FC236}">
                <a16:creationId xmlns:a16="http://schemas.microsoft.com/office/drawing/2014/main" id="{39737C36-5F64-4819-B97E-60D2362B7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anose="020B0600070205080204" pitchFamily="34" charset="-128"/>
              </a:rPr>
              <a:t>Mechanisms of Anti-atherogenicity of Adiponectin</a:t>
            </a:r>
            <a:endParaRPr lang="fr-CA" altLang="fr-FR"/>
          </a:p>
        </p:txBody>
      </p:sp>
      <p:grpSp>
        <p:nvGrpSpPr>
          <p:cNvPr id="437427" name="Group 179">
            <a:extLst>
              <a:ext uri="{FF2B5EF4-FFF2-40B4-BE49-F238E27FC236}">
                <a16:creationId xmlns:a16="http://schemas.microsoft.com/office/drawing/2014/main" id="{B9FFA079-13E9-493F-8C40-263B42789A9E}"/>
              </a:ext>
            </a:extLst>
          </p:cNvPr>
          <p:cNvGrpSpPr>
            <a:grpSpLocks/>
          </p:cNvGrpSpPr>
          <p:nvPr/>
        </p:nvGrpSpPr>
        <p:grpSpPr bwMode="auto">
          <a:xfrm rot="2988650">
            <a:off x="7968456" y="3325019"/>
            <a:ext cx="1236663" cy="250825"/>
            <a:chOff x="2116" y="2179"/>
            <a:chExt cx="779" cy="158"/>
          </a:xfrm>
        </p:grpSpPr>
        <p:sp>
          <p:nvSpPr>
            <p:cNvPr id="437428" name="Freeform 180">
              <a:extLst>
                <a:ext uri="{FF2B5EF4-FFF2-40B4-BE49-F238E27FC236}">
                  <a16:creationId xmlns:a16="http://schemas.microsoft.com/office/drawing/2014/main" id="{B722B2F2-9281-43C4-83D1-FAA899CB5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2179"/>
              <a:ext cx="779" cy="158"/>
            </a:xfrm>
            <a:custGeom>
              <a:avLst/>
              <a:gdLst>
                <a:gd name="T0" fmla="*/ 0 w 779"/>
                <a:gd name="T1" fmla="*/ 130 h 158"/>
                <a:gd name="T2" fmla="*/ 0 w 779"/>
                <a:gd name="T3" fmla="*/ 130 h 158"/>
                <a:gd name="T4" fmla="*/ 0 w 779"/>
                <a:gd name="T5" fmla="*/ 124 h 158"/>
                <a:gd name="T6" fmla="*/ 14 w 779"/>
                <a:gd name="T7" fmla="*/ 117 h 158"/>
                <a:gd name="T8" fmla="*/ 21 w 779"/>
                <a:gd name="T9" fmla="*/ 110 h 158"/>
                <a:gd name="T10" fmla="*/ 35 w 779"/>
                <a:gd name="T11" fmla="*/ 103 h 158"/>
                <a:gd name="T12" fmla="*/ 55 w 779"/>
                <a:gd name="T13" fmla="*/ 96 h 158"/>
                <a:gd name="T14" fmla="*/ 76 w 779"/>
                <a:gd name="T15" fmla="*/ 89 h 158"/>
                <a:gd name="T16" fmla="*/ 90 w 779"/>
                <a:gd name="T17" fmla="*/ 89 h 158"/>
                <a:gd name="T18" fmla="*/ 110 w 779"/>
                <a:gd name="T19" fmla="*/ 82 h 158"/>
                <a:gd name="T20" fmla="*/ 138 w 779"/>
                <a:gd name="T21" fmla="*/ 75 h 158"/>
                <a:gd name="T22" fmla="*/ 193 w 779"/>
                <a:gd name="T23" fmla="*/ 62 h 158"/>
                <a:gd name="T24" fmla="*/ 262 w 779"/>
                <a:gd name="T25" fmla="*/ 48 h 158"/>
                <a:gd name="T26" fmla="*/ 338 w 779"/>
                <a:gd name="T27" fmla="*/ 34 h 158"/>
                <a:gd name="T28" fmla="*/ 379 w 779"/>
                <a:gd name="T29" fmla="*/ 27 h 158"/>
                <a:gd name="T30" fmla="*/ 420 w 779"/>
                <a:gd name="T31" fmla="*/ 20 h 158"/>
                <a:gd name="T32" fmla="*/ 496 w 779"/>
                <a:gd name="T33" fmla="*/ 13 h 158"/>
                <a:gd name="T34" fmla="*/ 565 w 779"/>
                <a:gd name="T35" fmla="*/ 6 h 158"/>
                <a:gd name="T36" fmla="*/ 627 w 779"/>
                <a:gd name="T37" fmla="*/ 0 h 158"/>
                <a:gd name="T38" fmla="*/ 655 w 779"/>
                <a:gd name="T39" fmla="*/ 0 h 158"/>
                <a:gd name="T40" fmla="*/ 668 w 779"/>
                <a:gd name="T41" fmla="*/ 0 h 158"/>
                <a:gd name="T42" fmla="*/ 689 w 779"/>
                <a:gd name="T43" fmla="*/ 0 h 158"/>
                <a:gd name="T44" fmla="*/ 717 w 779"/>
                <a:gd name="T45" fmla="*/ 0 h 158"/>
                <a:gd name="T46" fmla="*/ 737 w 779"/>
                <a:gd name="T47" fmla="*/ 6 h 158"/>
                <a:gd name="T48" fmla="*/ 751 w 779"/>
                <a:gd name="T49" fmla="*/ 6 h 158"/>
                <a:gd name="T50" fmla="*/ 765 w 779"/>
                <a:gd name="T51" fmla="*/ 13 h 158"/>
                <a:gd name="T52" fmla="*/ 779 w 779"/>
                <a:gd name="T53" fmla="*/ 20 h 158"/>
                <a:gd name="T54" fmla="*/ 779 w 779"/>
                <a:gd name="T55" fmla="*/ 27 h 158"/>
                <a:gd name="T56" fmla="*/ 779 w 779"/>
                <a:gd name="T57" fmla="*/ 27 h 158"/>
                <a:gd name="T58" fmla="*/ 779 w 779"/>
                <a:gd name="T59" fmla="*/ 27 h 158"/>
                <a:gd name="T60" fmla="*/ 779 w 779"/>
                <a:gd name="T61" fmla="*/ 34 h 158"/>
                <a:gd name="T62" fmla="*/ 772 w 779"/>
                <a:gd name="T63" fmla="*/ 41 h 158"/>
                <a:gd name="T64" fmla="*/ 758 w 779"/>
                <a:gd name="T65" fmla="*/ 48 h 158"/>
                <a:gd name="T66" fmla="*/ 744 w 779"/>
                <a:gd name="T67" fmla="*/ 55 h 158"/>
                <a:gd name="T68" fmla="*/ 730 w 779"/>
                <a:gd name="T69" fmla="*/ 62 h 158"/>
                <a:gd name="T70" fmla="*/ 710 w 779"/>
                <a:gd name="T71" fmla="*/ 68 h 158"/>
                <a:gd name="T72" fmla="*/ 682 w 779"/>
                <a:gd name="T73" fmla="*/ 75 h 158"/>
                <a:gd name="T74" fmla="*/ 668 w 779"/>
                <a:gd name="T75" fmla="*/ 82 h 158"/>
                <a:gd name="T76" fmla="*/ 641 w 779"/>
                <a:gd name="T77" fmla="*/ 89 h 158"/>
                <a:gd name="T78" fmla="*/ 579 w 779"/>
                <a:gd name="T79" fmla="*/ 103 h 158"/>
                <a:gd name="T80" fmla="*/ 510 w 779"/>
                <a:gd name="T81" fmla="*/ 117 h 158"/>
                <a:gd name="T82" fmla="*/ 434 w 779"/>
                <a:gd name="T83" fmla="*/ 124 h 158"/>
                <a:gd name="T84" fmla="*/ 393 w 779"/>
                <a:gd name="T85" fmla="*/ 130 h 158"/>
                <a:gd name="T86" fmla="*/ 351 w 779"/>
                <a:gd name="T87" fmla="*/ 137 h 158"/>
                <a:gd name="T88" fmla="*/ 276 w 779"/>
                <a:gd name="T89" fmla="*/ 151 h 158"/>
                <a:gd name="T90" fmla="*/ 207 w 779"/>
                <a:gd name="T91" fmla="*/ 158 h 158"/>
                <a:gd name="T92" fmla="*/ 145 w 779"/>
                <a:gd name="T93" fmla="*/ 158 h 158"/>
                <a:gd name="T94" fmla="*/ 117 w 779"/>
                <a:gd name="T95" fmla="*/ 158 h 158"/>
                <a:gd name="T96" fmla="*/ 104 w 779"/>
                <a:gd name="T97" fmla="*/ 158 h 158"/>
                <a:gd name="T98" fmla="*/ 83 w 779"/>
                <a:gd name="T99" fmla="*/ 158 h 158"/>
                <a:gd name="T100" fmla="*/ 55 w 779"/>
                <a:gd name="T101" fmla="*/ 158 h 158"/>
                <a:gd name="T102" fmla="*/ 35 w 779"/>
                <a:gd name="T103" fmla="*/ 151 h 158"/>
                <a:gd name="T104" fmla="*/ 28 w 779"/>
                <a:gd name="T105" fmla="*/ 151 h 158"/>
                <a:gd name="T106" fmla="*/ 7 w 779"/>
                <a:gd name="T107" fmla="*/ 144 h 158"/>
                <a:gd name="T108" fmla="*/ 0 w 779"/>
                <a:gd name="T109" fmla="*/ 137 h 158"/>
                <a:gd name="T110" fmla="*/ 0 w 779"/>
                <a:gd name="T111" fmla="*/ 137 h 158"/>
                <a:gd name="T112" fmla="*/ 0 w 779"/>
                <a:gd name="T113" fmla="*/ 1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9" h="158">
                  <a:moveTo>
                    <a:pt x="0" y="130"/>
                  </a:moveTo>
                  <a:lnTo>
                    <a:pt x="0" y="130"/>
                  </a:lnTo>
                  <a:lnTo>
                    <a:pt x="0" y="124"/>
                  </a:lnTo>
                  <a:lnTo>
                    <a:pt x="14" y="117"/>
                  </a:lnTo>
                  <a:lnTo>
                    <a:pt x="21" y="110"/>
                  </a:lnTo>
                  <a:lnTo>
                    <a:pt x="35" y="103"/>
                  </a:lnTo>
                  <a:lnTo>
                    <a:pt x="55" y="96"/>
                  </a:lnTo>
                  <a:lnTo>
                    <a:pt x="76" y="89"/>
                  </a:lnTo>
                  <a:lnTo>
                    <a:pt x="90" y="89"/>
                  </a:lnTo>
                  <a:lnTo>
                    <a:pt x="110" y="82"/>
                  </a:lnTo>
                  <a:lnTo>
                    <a:pt x="138" y="75"/>
                  </a:lnTo>
                  <a:lnTo>
                    <a:pt x="193" y="62"/>
                  </a:lnTo>
                  <a:lnTo>
                    <a:pt x="262" y="48"/>
                  </a:lnTo>
                  <a:lnTo>
                    <a:pt x="338" y="34"/>
                  </a:lnTo>
                  <a:lnTo>
                    <a:pt x="379" y="27"/>
                  </a:lnTo>
                  <a:lnTo>
                    <a:pt x="420" y="20"/>
                  </a:lnTo>
                  <a:lnTo>
                    <a:pt x="496" y="13"/>
                  </a:lnTo>
                  <a:lnTo>
                    <a:pt x="565" y="6"/>
                  </a:lnTo>
                  <a:lnTo>
                    <a:pt x="627" y="0"/>
                  </a:lnTo>
                  <a:lnTo>
                    <a:pt x="655" y="0"/>
                  </a:lnTo>
                  <a:lnTo>
                    <a:pt x="668" y="0"/>
                  </a:lnTo>
                  <a:lnTo>
                    <a:pt x="689" y="0"/>
                  </a:lnTo>
                  <a:lnTo>
                    <a:pt x="717" y="0"/>
                  </a:lnTo>
                  <a:lnTo>
                    <a:pt x="737" y="6"/>
                  </a:lnTo>
                  <a:lnTo>
                    <a:pt x="751" y="6"/>
                  </a:lnTo>
                  <a:lnTo>
                    <a:pt x="765" y="13"/>
                  </a:lnTo>
                  <a:lnTo>
                    <a:pt x="779" y="20"/>
                  </a:lnTo>
                  <a:lnTo>
                    <a:pt x="779" y="27"/>
                  </a:lnTo>
                  <a:lnTo>
                    <a:pt x="779" y="27"/>
                  </a:lnTo>
                  <a:lnTo>
                    <a:pt x="779" y="27"/>
                  </a:lnTo>
                  <a:lnTo>
                    <a:pt x="779" y="34"/>
                  </a:lnTo>
                  <a:lnTo>
                    <a:pt x="772" y="41"/>
                  </a:lnTo>
                  <a:lnTo>
                    <a:pt x="758" y="48"/>
                  </a:lnTo>
                  <a:lnTo>
                    <a:pt x="744" y="55"/>
                  </a:lnTo>
                  <a:lnTo>
                    <a:pt x="730" y="62"/>
                  </a:lnTo>
                  <a:lnTo>
                    <a:pt x="710" y="68"/>
                  </a:lnTo>
                  <a:lnTo>
                    <a:pt x="682" y="75"/>
                  </a:lnTo>
                  <a:lnTo>
                    <a:pt x="668" y="82"/>
                  </a:lnTo>
                  <a:lnTo>
                    <a:pt x="641" y="89"/>
                  </a:lnTo>
                  <a:lnTo>
                    <a:pt x="579" y="103"/>
                  </a:lnTo>
                  <a:lnTo>
                    <a:pt x="510" y="117"/>
                  </a:lnTo>
                  <a:lnTo>
                    <a:pt x="434" y="124"/>
                  </a:lnTo>
                  <a:lnTo>
                    <a:pt x="393" y="130"/>
                  </a:lnTo>
                  <a:lnTo>
                    <a:pt x="351" y="137"/>
                  </a:lnTo>
                  <a:lnTo>
                    <a:pt x="276" y="151"/>
                  </a:lnTo>
                  <a:lnTo>
                    <a:pt x="207" y="158"/>
                  </a:lnTo>
                  <a:lnTo>
                    <a:pt x="145" y="158"/>
                  </a:lnTo>
                  <a:lnTo>
                    <a:pt x="117" y="158"/>
                  </a:lnTo>
                  <a:lnTo>
                    <a:pt x="104" y="158"/>
                  </a:lnTo>
                  <a:lnTo>
                    <a:pt x="83" y="158"/>
                  </a:lnTo>
                  <a:lnTo>
                    <a:pt x="55" y="158"/>
                  </a:lnTo>
                  <a:lnTo>
                    <a:pt x="35" y="151"/>
                  </a:lnTo>
                  <a:lnTo>
                    <a:pt x="28" y="151"/>
                  </a:lnTo>
                  <a:lnTo>
                    <a:pt x="7" y="14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00"/>
            </a:solidFill>
            <a:ln w="44450">
              <a:solidFill>
                <a:srgbClr val="4CFF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29" name="Oval 181">
              <a:extLst>
                <a:ext uri="{FF2B5EF4-FFF2-40B4-BE49-F238E27FC236}">
                  <a16:creationId xmlns:a16="http://schemas.microsoft.com/office/drawing/2014/main" id="{67F8101C-8804-4DB9-A41C-487734D3D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227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37430" name="Group 182">
            <a:extLst>
              <a:ext uri="{FF2B5EF4-FFF2-40B4-BE49-F238E27FC236}">
                <a16:creationId xmlns:a16="http://schemas.microsoft.com/office/drawing/2014/main" id="{5D6840E0-4E9B-43EF-B6ED-497A74FD77DD}"/>
              </a:ext>
            </a:extLst>
          </p:cNvPr>
          <p:cNvGrpSpPr>
            <a:grpSpLocks/>
          </p:cNvGrpSpPr>
          <p:nvPr/>
        </p:nvGrpSpPr>
        <p:grpSpPr bwMode="auto">
          <a:xfrm rot="-616553">
            <a:off x="6351588" y="3257550"/>
            <a:ext cx="1011237" cy="300038"/>
            <a:chOff x="2116" y="2179"/>
            <a:chExt cx="779" cy="158"/>
          </a:xfrm>
        </p:grpSpPr>
        <p:sp>
          <p:nvSpPr>
            <p:cNvPr id="437431" name="Freeform 183">
              <a:extLst>
                <a:ext uri="{FF2B5EF4-FFF2-40B4-BE49-F238E27FC236}">
                  <a16:creationId xmlns:a16="http://schemas.microsoft.com/office/drawing/2014/main" id="{191476DF-881B-4EBD-8729-F2C4F978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2179"/>
              <a:ext cx="779" cy="158"/>
            </a:xfrm>
            <a:custGeom>
              <a:avLst/>
              <a:gdLst>
                <a:gd name="T0" fmla="*/ 0 w 779"/>
                <a:gd name="T1" fmla="*/ 130 h 158"/>
                <a:gd name="T2" fmla="*/ 0 w 779"/>
                <a:gd name="T3" fmla="*/ 130 h 158"/>
                <a:gd name="T4" fmla="*/ 0 w 779"/>
                <a:gd name="T5" fmla="*/ 124 h 158"/>
                <a:gd name="T6" fmla="*/ 14 w 779"/>
                <a:gd name="T7" fmla="*/ 117 h 158"/>
                <a:gd name="T8" fmla="*/ 21 w 779"/>
                <a:gd name="T9" fmla="*/ 110 h 158"/>
                <a:gd name="T10" fmla="*/ 35 w 779"/>
                <a:gd name="T11" fmla="*/ 103 h 158"/>
                <a:gd name="T12" fmla="*/ 55 w 779"/>
                <a:gd name="T13" fmla="*/ 96 h 158"/>
                <a:gd name="T14" fmla="*/ 76 w 779"/>
                <a:gd name="T15" fmla="*/ 89 h 158"/>
                <a:gd name="T16" fmla="*/ 90 w 779"/>
                <a:gd name="T17" fmla="*/ 89 h 158"/>
                <a:gd name="T18" fmla="*/ 110 w 779"/>
                <a:gd name="T19" fmla="*/ 82 h 158"/>
                <a:gd name="T20" fmla="*/ 138 w 779"/>
                <a:gd name="T21" fmla="*/ 75 h 158"/>
                <a:gd name="T22" fmla="*/ 193 w 779"/>
                <a:gd name="T23" fmla="*/ 62 h 158"/>
                <a:gd name="T24" fmla="*/ 262 w 779"/>
                <a:gd name="T25" fmla="*/ 48 h 158"/>
                <a:gd name="T26" fmla="*/ 338 w 779"/>
                <a:gd name="T27" fmla="*/ 34 h 158"/>
                <a:gd name="T28" fmla="*/ 379 w 779"/>
                <a:gd name="T29" fmla="*/ 27 h 158"/>
                <a:gd name="T30" fmla="*/ 420 w 779"/>
                <a:gd name="T31" fmla="*/ 20 h 158"/>
                <a:gd name="T32" fmla="*/ 496 w 779"/>
                <a:gd name="T33" fmla="*/ 13 h 158"/>
                <a:gd name="T34" fmla="*/ 565 w 779"/>
                <a:gd name="T35" fmla="*/ 6 h 158"/>
                <a:gd name="T36" fmla="*/ 627 w 779"/>
                <a:gd name="T37" fmla="*/ 0 h 158"/>
                <a:gd name="T38" fmla="*/ 655 w 779"/>
                <a:gd name="T39" fmla="*/ 0 h 158"/>
                <a:gd name="T40" fmla="*/ 668 w 779"/>
                <a:gd name="T41" fmla="*/ 0 h 158"/>
                <a:gd name="T42" fmla="*/ 689 w 779"/>
                <a:gd name="T43" fmla="*/ 0 h 158"/>
                <a:gd name="T44" fmla="*/ 717 w 779"/>
                <a:gd name="T45" fmla="*/ 0 h 158"/>
                <a:gd name="T46" fmla="*/ 737 w 779"/>
                <a:gd name="T47" fmla="*/ 6 h 158"/>
                <a:gd name="T48" fmla="*/ 751 w 779"/>
                <a:gd name="T49" fmla="*/ 6 h 158"/>
                <a:gd name="T50" fmla="*/ 765 w 779"/>
                <a:gd name="T51" fmla="*/ 13 h 158"/>
                <a:gd name="T52" fmla="*/ 779 w 779"/>
                <a:gd name="T53" fmla="*/ 20 h 158"/>
                <a:gd name="T54" fmla="*/ 779 w 779"/>
                <a:gd name="T55" fmla="*/ 27 h 158"/>
                <a:gd name="T56" fmla="*/ 779 w 779"/>
                <a:gd name="T57" fmla="*/ 27 h 158"/>
                <a:gd name="T58" fmla="*/ 779 w 779"/>
                <a:gd name="T59" fmla="*/ 27 h 158"/>
                <a:gd name="T60" fmla="*/ 779 w 779"/>
                <a:gd name="T61" fmla="*/ 34 h 158"/>
                <a:gd name="T62" fmla="*/ 772 w 779"/>
                <a:gd name="T63" fmla="*/ 41 h 158"/>
                <a:gd name="T64" fmla="*/ 758 w 779"/>
                <a:gd name="T65" fmla="*/ 48 h 158"/>
                <a:gd name="T66" fmla="*/ 744 w 779"/>
                <a:gd name="T67" fmla="*/ 55 h 158"/>
                <a:gd name="T68" fmla="*/ 730 w 779"/>
                <a:gd name="T69" fmla="*/ 62 h 158"/>
                <a:gd name="T70" fmla="*/ 710 w 779"/>
                <a:gd name="T71" fmla="*/ 68 h 158"/>
                <a:gd name="T72" fmla="*/ 682 w 779"/>
                <a:gd name="T73" fmla="*/ 75 h 158"/>
                <a:gd name="T74" fmla="*/ 668 w 779"/>
                <a:gd name="T75" fmla="*/ 82 h 158"/>
                <a:gd name="T76" fmla="*/ 641 w 779"/>
                <a:gd name="T77" fmla="*/ 89 h 158"/>
                <a:gd name="T78" fmla="*/ 579 w 779"/>
                <a:gd name="T79" fmla="*/ 103 h 158"/>
                <a:gd name="T80" fmla="*/ 510 w 779"/>
                <a:gd name="T81" fmla="*/ 117 h 158"/>
                <a:gd name="T82" fmla="*/ 434 w 779"/>
                <a:gd name="T83" fmla="*/ 124 h 158"/>
                <a:gd name="T84" fmla="*/ 393 w 779"/>
                <a:gd name="T85" fmla="*/ 130 h 158"/>
                <a:gd name="T86" fmla="*/ 351 w 779"/>
                <a:gd name="T87" fmla="*/ 137 h 158"/>
                <a:gd name="T88" fmla="*/ 276 w 779"/>
                <a:gd name="T89" fmla="*/ 151 h 158"/>
                <a:gd name="T90" fmla="*/ 207 w 779"/>
                <a:gd name="T91" fmla="*/ 158 h 158"/>
                <a:gd name="T92" fmla="*/ 145 w 779"/>
                <a:gd name="T93" fmla="*/ 158 h 158"/>
                <a:gd name="T94" fmla="*/ 117 w 779"/>
                <a:gd name="T95" fmla="*/ 158 h 158"/>
                <a:gd name="T96" fmla="*/ 104 w 779"/>
                <a:gd name="T97" fmla="*/ 158 h 158"/>
                <a:gd name="T98" fmla="*/ 83 w 779"/>
                <a:gd name="T99" fmla="*/ 158 h 158"/>
                <a:gd name="T100" fmla="*/ 55 w 779"/>
                <a:gd name="T101" fmla="*/ 158 h 158"/>
                <a:gd name="T102" fmla="*/ 35 w 779"/>
                <a:gd name="T103" fmla="*/ 151 h 158"/>
                <a:gd name="T104" fmla="*/ 28 w 779"/>
                <a:gd name="T105" fmla="*/ 151 h 158"/>
                <a:gd name="T106" fmla="*/ 7 w 779"/>
                <a:gd name="T107" fmla="*/ 144 h 158"/>
                <a:gd name="T108" fmla="*/ 0 w 779"/>
                <a:gd name="T109" fmla="*/ 137 h 158"/>
                <a:gd name="T110" fmla="*/ 0 w 779"/>
                <a:gd name="T111" fmla="*/ 137 h 158"/>
                <a:gd name="T112" fmla="*/ 0 w 779"/>
                <a:gd name="T113" fmla="*/ 1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9" h="158">
                  <a:moveTo>
                    <a:pt x="0" y="130"/>
                  </a:moveTo>
                  <a:lnTo>
                    <a:pt x="0" y="130"/>
                  </a:lnTo>
                  <a:lnTo>
                    <a:pt x="0" y="124"/>
                  </a:lnTo>
                  <a:lnTo>
                    <a:pt x="14" y="117"/>
                  </a:lnTo>
                  <a:lnTo>
                    <a:pt x="21" y="110"/>
                  </a:lnTo>
                  <a:lnTo>
                    <a:pt x="35" y="103"/>
                  </a:lnTo>
                  <a:lnTo>
                    <a:pt x="55" y="96"/>
                  </a:lnTo>
                  <a:lnTo>
                    <a:pt x="76" y="89"/>
                  </a:lnTo>
                  <a:lnTo>
                    <a:pt x="90" y="89"/>
                  </a:lnTo>
                  <a:lnTo>
                    <a:pt x="110" y="82"/>
                  </a:lnTo>
                  <a:lnTo>
                    <a:pt x="138" y="75"/>
                  </a:lnTo>
                  <a:lnTo>
                    <a:pt x="193" y="62"/>
                  </a:lnTo>
                  <a:lnTo>
                    <a:pt x="262" y="48"/>
                  </a:lnTo>
                  <a:lnTo>
                    <a:pt x="338" y="34"/>
                  </a:lnTo>
                  <a:lnTo>
                    <a:pt x="379" y="27"/>
                  </a:lnTo>
                  <a:lnTo>
                    <a:pt x="420" y="20"/>
                  </a:lnTo>
                  <a:lnTo>
                    <a:pt x="496" y="13"/>
                  </a:lnTo>
                  <a:lnTo>
                    <a:pt x="565" y="6"/>
                  </a:lnTo>
                  <a:lnTo>
                    <a:pt x="627" y="0"/>
                  </a:lnTo>
                  <a:lnTo>
                    <a:pt x="655" y="0"/>
                  </a:lnTo>
                  <a:lnTo>
                    <a:pt x="668" y="0"/>
                  </a:lnTo>
                  <a:lnTo>
                    <a:pt x="689" y="0"/>
                  </a:lnTo>
                  <a:lnTo>
                    <a:pt x="717" y="0"/>
                  </a:lnTo>
                  <a:lnTo>
                    <a:pt x="737" y="6"/>
                  </a:lnTo>
                  <a:lnTo>
                    <a:pt x="751" y="6"/>
                  </a:lnTo>
                  <a:lnTo>
                    <a:pt x="765" y="13"/>
                  </a:lnTo>
                  <a:lnTo>
                    <a:pt x="779" y="20"/>
                  </a:lnTo>
                  <a:lnTo>
                    <a:pt x="779" y="27"/>
                  </a:lnTo>
                  <a:lnTo>
                    <a:pt x="779" y="27"/>
                  </a:lnTo>
                  <a:lnTo>
                    <a:pt x="779" y="27"/>
                  </a:lnTo>
                  <a:lnTo>
                    <a:pt x="779" y="34"/>
                  </a:lnTo>
                  <a:lnTo>
                    <a:pt x="772" y="41"/>
                  </a:lnTo>
                  <a:lnTo>
                    <a:pt x="758" y="48"/>
                  </a:lnTo>
                  <a:lnTo>
                    <a:pt x="744" y="55"/>
                  </a:lnTo>
                  <a:lnTo>
                    <a:pt x="730" y="62"/>
                  </a:lnTo>
                  <a:lnTo>
                    <a:pt x="710" y="68"/>
                  </a:lnTo>
                  <a:lnTo>
                    <a:pt x="682" y="75"/>
                  </a:lnTo>
                  <a:lnTo>
                    <a:pt x="668" y="82"/>
                  </a:lnTo>
                  <a:lnTo>
                    <a:pt x="641" y="89"/>
                  </a:lnTo>
                  <a:lnTo>
                    <a:pt x="579" y="103"/>
                  </a:lnTo>
                  <a:lnTo>
                    <a:pt x="510" y="117"/>
                  </a:lnTo>
                  <a:lnTo>
                    <a:pt x="434" y="124"/>
                  </a:lnTo>
                  <a:lnTo>
                    <a:pt x="393" y="130"/>
                  </a:lnTo>
                  <a:lnTo>
                    <a:pt x="351" y="137"/>
                  </a:lnTo>
                  <a:lnTo>
                    <a:pt x="276" y="151"/>
                  </a:lnTo>
                  <a:lnTo>
                    <a:pt x="207" y="158"/>
                  </a:lnTo>
                  <a:lnTo>
                    <a:pt x="145" y="158"/>
                  </a:lnTo>
                  <a:lnTo>
                    <a:pt x="117" y="158"/>
                  </a:lnTo>
                  <a:lnTo>
                    <a:pt x="104" y="158"/>
                  </a:lnTo>
                  <a:lnTo>
                    <a:pt x="83" y="158"/>
                  </a:lnTo>
                  <a:lnTo>
                    <a:pt x="55" y="158"/>
                  </a:lnTo>
                  <a:lnTo>
                    <a:pt x="35" y="151"/>
                  </a:lnTo>
                  <a:lnTo>
                    <a:pt x="28" y="151"/>
                  </a:lnTo>
                  <a:lnTo>
                    <a:pt x="7" y="144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FF00"/>
            </a:solidFill>
            <a:ln w="44450">
              <a:solidFill>
                <a:srgbClr val="4CFF4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32" name="Oval 184">
              <a:extLst>
                <a:ext uri="{FF2B5EF4-FFF2-40B4-BE49-F238E27FC236}">
                  <a16:creationId xmlns:a16="http://schemas.microsoft.com/office/drawing/2014/main" id="{D6D64CFA-16ED-466E-8472-C57928382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227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37462" name="Rectangle 214">
            <a:extLst>
              <a:ext uri="{FF2B5EF4-FFF2-40B4-BE49-F238E27FC236}">
                <a16:creationId xmlns:a16="http://schemas.microsoft.com/office/drawing/2014/main" id="{8D4D3BD6-90FD-4877-9D19-4765C8416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6264275"/>
            <a:ext cx="2819400" cy="450850"/>
          </a:xfrm>
          <a:prstGeom prst="rect">
            <a:avLst/>
          </a:prstGeom>
          <a:solidFill>
            <a:srgbClr val="D8ECEA">
              <a:alpha val="89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D8ECEA"/>
            </a:extrusionClr>
            <a:contourClr>
              <a:srgbClr val="D8ECEA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r>
              <a:rPr lang="da-DK" altLang="fr-FR" sz="1000"/>
              <a:t>Adapted from Matsuzawa Y et al. </a:t>
            </a:r>
          </a:p>
          <a:p>
            <a:r>
              <a:rPr lang="da-DK" altLang="fr-FR" sz="1000"/>
              <a:t>Arterioscler Thromb Vasc Biol 2004; 24: 29-33</a:t>
            </a:r>
          </a:p>
        </p:txBody>
      </p:sp>
      <p:sp>
        <p:nvSpPr>
          <p:cNvPr id="437468" name="Line 220">
            <a:extLst>
              <a:ext uri="{FF2B5EF4-FFF2-40B4-BE49-F238E27FC236}">
                <a16:creationId xmlns:a16="http://schemas.microsoft.com/office/drawing/2014/main" id="{C4016B79-A816-4FF9-808D-68914A552C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6338" y="1989138"/>
            <a:ext cx="2655887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470" name="Rectangle 222">
            <a:extLst>
              <a:ext uri="{FF2B5EF4-FFF2-40B4-BE49-F238E27FC236}">
                <a16:creationId xmlns:a16="http://schemas.microsoft.com/office/drawing/2014/main" id="{CDC11CF7-CDF6-4F3A-A99D-4A7998EA2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49500"/>
            <a:ext cx="1552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Adhesion Molecules</a:t>
            </a:r>
          </a:p>
        </p:txBody>
      </p:sp>
      <p:sp>
        <p:nvSpPr>
          <p:cNvPr id="437471" name="Rectangle 223">
            <a:extLst>
              <a:ext uri="{FF2B5EF4-FFF2-40B4-BE49-F238E27FC236}">
                <a16:creationId xmlns:a16="http://schemas.microsoft.com/office/drawing/2014/main" id="{7B77CD73-AC7D-4E03-BEB5-5C1A6BE45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2484438"/>
            <a:ext cx="8763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Plaque </a:t>
            </a:r>
          </a:p>
          <a:p>
            <a:pPr algn="r"/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Rupture</a:t>
            </a:r>
          </a:p>
        </p:txBody>
      </p:sp>
      <p:sp>
        <p:nvSpPr>
          <p:cNvPr id="437476" name="Line 228">
            <a:extLst>
              <a:ext uri="{FF2B5EF4-FFF2-40B4-BE49-F238E27FC236}">
                <a16:creationId xmlns:a16="http://schemas.microsoft.com/office/drawing/2014/main" id="{42F9D3E5-E53A-4967-9FC4-61D142968D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1663" y="4203700"/>
            <a:ext cx="315912" cy="2254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485" name="Rectangle 237">
            <a:extLst>
              <a:ext uri="{FF2B5EF4-FFF2-40B4-BE49-F238E27FC236}">
                <a16:creationId xmlns:a16="http://schemas.microsoft.com/office/drawing/2014/main" id="{4909EFC7-88F6-4CFE-90B8-C530BF7D0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4383088"/>
            <a:ext cx="147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Macrophages</a:t>
            </a:r>
          </a:p>
        </p:txBody>
      </p:sp>
      <p:sp>
        <p:nvSpPr>
          <p:cNvPr id="437486" name="Freeform 238">
            <a:extLst>
              <a:ext uri="{FF2B5EF4-FFF2-40B4-BE49-F238E27FC236}">
                <a16:creationId xmlns:a16="http://schemas.microsoft.com/office/drawing/2014/main" id="{A8F7D106-E294-4E4D-9633-A864A50EE7C5}"/>
              </a:ext>
            </a:extLst>
          </p:cNvPr>
          <p:cNvSpPr>
            <a:spLocks/>
          </p:cNvSpPr>
          <p:nvPr/>
        </p:nvSpPr>
        <p:spPr bwMode="auto">
          <a:xfrm>
            <a:off x="3716338" y="2311400"/>
            <a:ext cx="1238250" cy="577850"/>
          </a:xfrm>
          <a:custGeom>
            <a:avLst/>
            <a:gdLst>
              <a:gd name="T0" fmla="*/ 0 w 780"/>
              <a:gd name="T1" fmla="*/ 52 h 364"/>
              <a:gd name="T2" fmla="*/ 652 w 780"/>
              <a:gd name="T3" fmla="*/ 52 h 364"/>
              <a:gd name="T4" fmla="*/ 766 w 780"/>
              <a:gd name="T5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0" h="364">
                <a:moveTo>
                  <a:pt x="0" y="52"/>
                </a:moveTo>
                <a:cubicBezTo>
                  <a:pt x="262" y="26"/>
                  <a:pt x="524" y="0"/>
                  <a:pt x="652" y="52"/>
                </a:cubicBezTo>
                <a:cubicBezTo>
                  <a:pt x="780" y="104"/>
                  <a:pt x="747" y="312"/>
                  <a:pt x="766" y="364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487" name="Line 239">
            <a:extLst>
              <a:ext uri="{FF2B5EF4-FFF2-40B4-BE49-F238E27FC236}">
                <a16:creationId xmlns:a16="http://schemas.microsoft.com/office/drawing/2014/main" id="{F5ED78B7-0297-424C-A756-C407F7E38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1900" y="1854200"/>
            <a:ext cx="404813" cy="889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488" name="Line 240">
            <a:extLst>
              <a:ext uri="{FF2B5EF4-FFF2-40B4-BE49-F238E27FC236}">
                <a16:creationId xmlns:a16="http://schemas.microsoft.com/office/drawing/2014/main" id="{25912661-FB78-4C39-AA4A-C382CBE7D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1900" y="2168525"/>
            <a:ext cx="360363" cy="460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489" name="Line 241">
            <a:extLst>
              <a:ext uri="{FF2B5EF4-FFF2-40B4-BE49-F238E27FC236}">
                <a16:creationId xmlns:a16="http://schemas.microsoft.com/office/drawing/2014/main" id="{EFB3E93B-64C8-45D4-9EB0-DEA7193A9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2393950"/>
            <a:ext cx="315912" cy="1349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437512" name="Group 264">
            <a:extLst>
              <a:ext uri="{FF2B5EF4-FFF2-40B4-BE49-F238E27FC236}">
                <a16:creationId xmlns:a16="http://schemas.microsoft.com/office/drawing/2014/main" id="{9726687F-4CD9-459C-9561-56BA0D6E5EDB}"/>
              </a:ext>
            </a:extLst>
          </p:cNvPr>
          <p:cNvGrpSpPr>
            <a:grpSpLocks/>
          </p:cNvGrpSpPr>
          <p:nvPr/>
        </p:nvGrpSpPr>
        <p:grpSpPr bwMode="auto">
          <a:xfrm>
            <a:off x="690563" y="5011738"/>
            <a:ext cx="8021637" cy="938212"/>
            <a:chOff x="435" y="3157"/>
            <a:chExt cx="5053" cy="591"/>
          </a:xfrm>
        </p:grpSpPr>
        <p:sp>
          <p:nvSpPr>
            <p:cNvPr id="437260" name="Rectangle 12">
              <a:extLst>
                <a:ext uri="{FF2B5EF4-FFF2-40B4-BE49-F238E27FC236}">
                  <a16:creationId xmlns:a16="http://schemas.microsoft.com/office/drawing/2014/main" id="{BE056DEC-4C42-4A24-9E66-A98D67819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" y="3157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997300"/>
                  </a:solidFill>
                  <a:latin typeface="Helvetica" panose="020B0604020202020204" pitchFamily="34" charset="0"/>
                  <a:ea typeface="Osaka" charset="-128"/>
                </a:rPr>
                <a:t>v</a:t>
              </a:r>
              <a:endParaRPr kumimoji="1" lang="en-US" altLang="ja-JP" sz="4400" b="1">
                <a:solidFill>
                  <a:schemeClr val="bg1"/>
                </a:solidFill>
                <a:latin typeface="Helvetica" panose="020B0604020202020204" pitchFamily="34" charset="0"/>
                <a:ea typeface="Osaka" charset="-128"/>
              </a:endParaRPr>
            </a:p>
          </p:txBody>
        </p:sp>
        <p:sp>
          <p:nvSpPr>
            <p:cNvPr id="437335" name="Oval 87">
              <a:extLst>
                <a:ext uri="{FF2B5EF4-FFF2-40B4-BE49-F238E27FC236}">
                  <a16:creationId xmlns:a16="http://schemas.microsoft.com/office/drawing/2014/main" id="{80A2819B-48A0-4598-958F-DB5C37820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" y="3168"/>
              <a:ext cx="951" cy="137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36" name="Oval 88">
              <a:extLst>
                <a:ext uri="{FF2B5EF4-FFF2-40B4-BE49-F238E27FC236}">
                  <a16:creationId xmlns:a16="http://schemas.microsoft.com/office/drawing/2014/main" id="{55BE2A45-498A-4B6B-AA00-D9F52540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" y="3195"/>
              <a:ext cx="950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37" name="Oval 89">
              <a:extLst>
                <a:ext uri="{FF2B5EF4-FFF2-40B4-BE49-F238E27FC236}">
                  <a16:creationId xmlns:a16="http://schemas.microsoft.com/office/drawing/2014/main" id="{72CC2BA7-CC1E-4757-B386-2BC8B4DB4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" y="3195"/>
              <a:ext cx="950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38" name="Oval 90">
              <a:extLst>
                <a:ext uri="{FF2B5EF4-FFF2-40B4-BE49-F238E27FC236}">
                  <a16:creationId xmlns:a16="http://schemas.microsoft.com/office/drawing/2014/main" id="{ED5CF248-ABF4-45B9-85BF-6D67EDC8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3195"/>
              <a:ext cx="951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39" name="Oval 91">
              <a:extLst>
                <a:ext uri="{FF2B5EF4-FFF2-40B4-BE49-F238E27FC236}">
                  <a16:creationId xmlns:a16="http://schemas.microsoft.com/office/drawing/2014/main" id="{BECCE3F9-7E9A-4D6A-AEE9-7B11FFFE6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3181"/>
              <a:ext cx="951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40" name="Oval 92">
              <a:extLst>
                <a:ext uri="{FF2B5EF4-FFF2-40B4-BE49-F238E27FC236}">
                  <a16:creationId xmlns:a16="http://schemas.microsoft.com/office/drawing/2014/main" id="{22685AA1-F863-463B-8658-30E714FEAA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0" y="3216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41" name="Oval 93">
              <a:extLst>
                <a:ext uri="{FF2B5EF4-FFF2-40B4-BE49-F238E27FC236}">
                  <a16:creationId xmlns:a16="http://schemas.microsoft.com/office/drawing/2014/main" id="{E1CD299E-0A87-432A-8667-E30C8465C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" y="3388"/>
              <a:ext cx="950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42" name="Oval 94">
              <a:extLst>
                <a:ext uri="{FF2B5EF4-FFF2-40B4-BE49-F238E27FC236}">
                  <a16:creationId xmlns:a16="http://schemas.microsoft.com/office/drawing/2014/main" id="{72308BB9-7778-4FC6-8291-EAF43280B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" y="3388"/>
              <a:ext cx="951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43" name="Oval 95">
              <a:extLst>
                <a:ext uri="{FF2B5EF4-FFF2-40B4-BE49-F238E27FC236}">
                  <a16:creationId xmlns:a16="http://schemas.microsoft.com/office/drawing/2014/main" id="{355EA0CE-0711-4163-B2FB-B47D01C78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3374"/>
              <a:ext cx="950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47" name="Rectangle 99">
              <a:extLst>
                <a:ext uri="{FF2B5EF4-FFF2-40B4-BE49-F238E27FC236}">
                  <a16:creationId xmlns:a16="http://schemas.microsoft.com/office/drawing/2014/main" id="{3E12D855-7E86-4D63-9163-D96E5A096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3343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997300"/>
                  </a:solidFill>
                  <a:latin typeface="Helvetica" panose="020B0604020202020204" pitchFamily="34" charset="0"/>
                  <a:ea typeface="Osaka" charset="-128"/>
                </a:rPr>
                <a:t>v</a:t>
              </a:r>
              <a:endParaRPr kumimoji="1" lang="en-US" altLang="ja-JP" sz="4400" b="1">
                <a:solidFill>
                  <a:schemeClr val="bg1"/>
                </a:solidFill>
                <a:latin typeface="Helvetica" panose="020B0604020202020204" pitchFamily="34" charset="0"/>
                <a:ea typeface="Osaka" charset="-128"/>
              </a:endParaRPr>
            </a:p>
          </p:txBody>
        </p:sp>
        <p:sp>
          <p:nvSpPr>
            <p:cNvPr id="437350" name="Oval 102">
              <a:extLst>
                <a:ext uri="{FF2B5EF4-FFF2-40B4-BE49-F238E27FC236}">
                  <a16:creationId xmlns:a16="http://schemas.microsoft.com/office/drawing/2014/main" id="{542A5AB0-A823-437B-ABA0-5203DB4F5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3374"/>
              <a:ext cx="951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72" name="Oval 124">
              <a:extLst>
                <a:ext uri="{FF2B5EF4-FFF2-40B4-BE49-F238E27FC236}">
                  <a16:creationId xmlns:a16="http://schemas.microsoft.com/office/drawing/2014/main" id="{6C0CF961-FE25-49E2-AA0B-9D973037D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8" y="3402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74" name="Oval 126">
              <a:extLst>
                <a:ext uri="{FF2B5EF4-FFF2-40B4-BE49-F238E27FC236}">
                  <a16:creationId xmlns:a16="http://schemas.microsoft.com/office/drawing/2014/main" id="{33BBE51A-64A6-4BEF-90D9-A5913FB76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3232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75" name="Oval 127">
              <a:extLst>
                <a:ext uri="{FF2B5EF4-FFF2-40B4-BE49-F238E27FC236}">
                  <a16:creationId xmlns:a16="http://schemas.microsoft.com/office/drawing/2014/main" id="{844E1A90-75D4-4D3E-8907-4D7FAE293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3424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78" name="Oval 130">
              <a:extLst>
                <a:ext uri="{FF2B5EF4-FFF2-40B4-BE49-F238E27FC236}">
                  <a16:creationId xmlns:a16="http://schemas.microsoft.com/office/drawing/2014/main" id="{7B49048A-AE0E-4062-8E2D-943C79732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3423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79" name="Oval 131">
              <a:extLst>
                <a:ext uri="{FF2B5EF4-FFF2-40B4-BE49-F238E27FC236}">
                  <a16:creationId xmlns:a16="http://schemas.microsoft.com/office/drawing/2014/main" id="{287631FB-08D7-443D-9D63-EDABE54A3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3231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80" name="Oval 132">
              <a:extLst>
                <a:ext uri="{FF2B5EF4-FFF2-40B4-BE49-F238E27FC236}">
                  <a16:creationId xmlns:a16="http://schemas.microsoft.com/office/drawing/2014/main" id="{0BF9BBB5-6362-420F-894D-0FAC4CE11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3232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82" name="Oval 134">
              <a:extLst>
                <a:ext uri="{FF2B5EF4-FFF2-40B4-BE49-F238E27FC236}">
                  <a16:creationId xmlns:a16="http://schemas.microsoft.com/office/drawing/2014/main" id="{389A352C-CC25-4304-9C93-B08271644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450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383" name="Oval 135">
              <a:extLst>
                <a:ext uri="{FF2B5EF4-FFF2-40B4-BE49-F238E27FC236}">
                  <a16:creationId xmlns:a16="http://schemas.microsoft.com/office/drawing/2014/main" id="{6407C9AD-C2C3-42AF-9866-6FFC74049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" y="3205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94" name="Oval 246">
              <a:extLst>
                <a:ext uri="{FF2B5EF4-FFF2-40B4-BE49-F238E27FC236}">
                  <a16:creationId xmlns:a16="http://schemas.microsoft.com/office/drawing/2014/main" id="{4663949E-9BEC-400A-B664-C752FBD21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0" y="3610"/>
              <a:ext cx="950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95" name="Oval 247">
              <a:extLst>
                <a:ext uri="{FF2B5EF4-FFF2-40B4-BE49-F238E27FC236}">
                  <a16:creationId xmlns:a16="http://schemas.microsoft.com/office/drawing/2014/main" id="{BF153667-7057-4144-ABF5-DA14B317F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" y="3610"/>
              <a:ext cx="951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96" name="Oval 248">
              <a:extLst>
                <a:ext uri="{FF2B5EF4-FFF2-40B4-BE49-F238E27FC236}">
                  <a16:creationId xmlns:a16="http://schemas.microsoft.com/office/drawing/2014/main" id="{966F9E7A-A1FC-4C54-A31F-444C4C007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" y="3596"/>
              <a:ext cx="950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97" name="Rectangle 249">
              <a:extLst>
                <a:ext uri="{FF2B5EF4-FFF2-40B4-BE49-F238E27FC236}">
                  <a16:creationId xmlns:a16="http://schemas.microsoft.com/office/drawing/2014/main" id="{64407F01-5619-464F-95BA-1E5EA82E5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0" y="3565"/>
              <a:ext cx="4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ja-JP" sz="1100">
                  <a:solidFill>
                    <a:srgbClr val="997300"/>
                  </a:solidFill>
                  <a:latin typeface="Helvetica" panose="020B0604020202020204" pitchFamily="34" charset="0"/>
                  <a:ea typeface="Osaka" charset="-128"/>
                </a:rPr>
                <a:t>v</a:t>
              </a:r>
              <a:endParaRPr kumimoji="1" lang="en-US" altLang="ja-JP" sz="4400" b="1">
                <a:solidFill>
                  <a:schemeClr val="bg1"/>
                </a:solidFill>
                <a:latin typeface="Helvetica" panose="020B0604020202020204" pitchFamily="34" charset="0"/>
                <a:ea typeface="Osaka" charset="-128"/>
              </a:endParaRPr>
            </a:p>
          </p:txBody>
        </p:sp>
        <p:sp>
          <p:nvSpPr>
            <p:cNvPr id="437498" name="Oval 250">
              <a:extLst>
                <a:ext uri="{FF2B5EF4-FFF2-40B4-BE49-F238E27FC236}">
                  <a16:creationId xmlns:a16="http://schemas.microsoft.com/office/drawing/2014/main" id="{F64F01BF-49BC-4FC6-A36D-367E6B48F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7" y="3596"/>
              <a:ext cx="951" cy="138"/>
            </a:xfrm>
            <a:prstGeom prst="ellipse">
              <a:avLst/>
            </a:prstGeom>
            <a:solidFill>
              <a:srgbClr val="FFA75E"/>
            </a:solidFill>
            <a:ln w="44450">
              <a:solidFill>
                <a:srgbClr val="FFA64C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499" name="Oval 251">
              <a:extLst>
                <a:ext uri="{FF2B5EF4-FFF2-40B4-BE49-F238E27FC236}">
                  <a16:creationId xmlns:a16="http://schemas.microsoft.com/office/drawing/2014/main" id="{5DF30BB5-C5A1-4B80-A9E8-D1125788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2" y="3624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500" name="Oval 252">
              <a:extLst>
                <a:ext uri="{FF2B5EF4-FFF2-40B4-BE49-F238E27FC236}">
                  <a16:creationId xmlns:a16="http://schemas.microsoft.com/office/drawing/2014/main" id="{93BC67C0-C138-435D-AA51-1059AA2C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" y="3646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501" name="Oval 253">
              <a:extLst>
                <a:ext uri="{FF2B5EF4-FFF2-40B4-BE49-F238E27FC236}">
                  <a16:creationId xmlns:a16="http://schemas.microsoft.com/office/drawing/2014/main" id="{3E460E0A-9E12-4727-8820-C23069A5B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3645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7502" name="Oval 254">
              <a:extLst>
                <a:ext uri="{FF2B5EF4-FFF2-40B4-BE49-F238E27FC236}">
                  <a16:creationId xmlns:a16="http://schemas.microsoft.com/office/drawing/2014/main" id="{3F3A7BC3-5227-47F7-9B04-C27BF3E56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" y="3672"/>
              <a:ext cx="172" cy="76"/>
            </a:xfrm>
            <a:prstGeom prst="ellipse">
              <a:avLst/>
            </a:prstGeom>
            <a:solidFill>
              <a:srgbClr val="993300"/>
            </a:solidFill>
            <a:ln w="444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pic>
        <p:nvPicPr>
          <p:cNvPr id="437503" name="Picture 255" descr="cercle_rougejaune">
            <a:extLst>
              <a:ext uri="{FF2B5EF4-FFF2-40B4-BE49-F238E27FC236}">
                <a16:creationId xmlns:a16="http://schemas.microsoft.com/office/drawing/2014/main" id="{1542A2A9-3C4D-476D-B641-37CF5666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3024188"/>
            <a:ext cx="608012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7504" name="Rectangle 256">
            <a:extLst>
              <a:ext uri="{FF2B5EF4-FFF2-40B4-BE49-F238E27FC236}">
                <a16:creationId xmlns:a16="http://schemas.microsoft.com/office/drawing/2014/main" id="{6915FA06-FE7F-436C-A440-657959E92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1449388"/>
            <a:ext cx="1320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Adiponectin</a:t>
            </a:r>
          </a:p>
        </p:txBody>
      </p:sp>
      <p:sp>
        <p:nvSpPr>
          <p:cNvPr id="437505" name="Rectangle 257">
            <a:extLst>
              <a:ext uri="{FF2B5EF4-FFF2-40B4-BE49-F238E27FC236}">
                <a16:creationId xmlns:a16="http://schemas.microsoft.com/office/drawing/2014/main" id="{A79DBA5D-5495-497C-B85B-5A0006E3F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2979738"/>
            <a:ext cx="225425" cy="404812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507" name="Rectangle 259">
            <a:extLst>
              <a:ext uri="{FF2B5EF4-FFF2-40B4-BE49-F238E27FC236}">
                <a16:creationId xmlns:a16="http://schemas.microsoft.com/office/drawing/2014/main" id="{94026B5D-222E-4E9C-97BF-D9BB838F5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2933700"/>
            <a:ext cx="225425" cy="404813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444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509" name="Rectangle 261">
            <a:extLst>
              <a:ext uri="{FF2B5EF4-FFF2-40B4-BE49-F238E27FC236}">
                <a16:creationId xmlns:a16="http://schemas.microsoft.com/office/drawing/2014/main" id="{6885BC13-01D8-4CFA-A112-746CD805D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63938"/>
            <a:ext cx="1135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fr-FR" b="1">
                <a:solidFill>
                  <a:srgbClr val="C80000"/>
                </a:solidFill>
                <a:sym typeface="Symbol" panose="05050102010706020507" pitchFamily="18" charset="2"/>
              </a:rPr>
              <a:t></a:t>
            </a:r>
            <a:r>
              <a:rPr lang="fr-CA" altLang="fr-FR">
                <a:sym typeface="Symbol" panose="05050102010706020507" pitchFamily="18" charset="2"/>
              </a:rPr>
              <a:t> </a:t>
            </a:r>
            <a:r>
              <a:rPr lang="fr-CA" altLang="fr-FR" b="1">
                <a:solidFill>
                  <a:schemeClr val="accent2"/>
                </a:solidFill>
                <a:sym typeface="Symbol" panose="05050102010706020507" pitchFamily="18" charset="2"/>
              </a:rPr>
              <a:t>TIMP-1</a:t>
            </a:r>
          </a:p>
        </p:txBody>
      </p:sp>
      <p:sp>
        <p:nvSpPr>
          <p:cNvPr id="437510" name="Rectangle 262">
            <a:extLst>
              <a:ext uri="{FF2B5EF4-FFF2-40B4-BE49-F238E27FC236}">
                <a16:creationId xmlns:a16="http://schemas.microsoft.com/office/drawing/2014/main" id="{F2EFBFD2-35AB-425B-8218-6F94C15EC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4373563"/>
            <a:ext cx="849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b="1">
                <a:solidFill>
                  <a:schemeClr val="accent2"/>
                </a:solidFill>
                <a:sym typeface="Symbol" panose="05050102010706020507" pitchFamily="18" charset="2"/>
              </a:rPr>
              <a:t>TNF-</a:t>
            </a:r>
          </a:p>
        </p:txBody>
      </p:sp>
      <p:sp>
        <p:nvSpPr>
          <p:cNvPr id="437511" name="Rectangle 263">
            <a:extLst>
              <a:ext uri="{FF2B5EF4-FFF2-40B4-BE49-F238E27FC236}">
                <a16:creationId xmlns:a16="http://schemas.microsoft.com/office/drawing/2014/main" id="{A7CD18BB-ECE7-41B2-A4E0-19F9F5C7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373563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A" altLang="fr-FR" b="1">
                <a:solidFill>
                  <a:schemeClr val="accent2"/>
                </a:solidFill>
                <a:sym typeface="Symbol" panose="05050102010706020507" pitchFamily="18" charset="2"/>
              </a:rPr>
              <a:t>HB-EGF</a:t>
            </a:r>
          </a:p>
        </p:txBody>
      </p:sp>
      <p:sp>
        <p:nvSpPr>
          <p:cNvPr id="437513" name="Rectangle 265">
            <a:extLst>
              <a:ext uri="{FF2B5EF4-FFF2-40B4-BE49-F238E27FC236}">
                <a16:creationId xmlns:a16="http://schemas.microsoft.com/office/drawing/2014/main" id="{6BD724D5-EA1B-4102-AEE2-927C691C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438" y="2438400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kumimoji="1" lang="en-US" altLang="ja-JP" b="1">
                <a:solidFill>
                  <a:schemeClr val="accent2"/>
                </a:solidFill>
                <a:latin typeface="Helvetica" panose="020B0604020202020204" pitchFamily="34" charset="0"/>
                <a:ea typeface="Osaka" charset="-128"/>
              </a:rPr>
              <a:t>Monocyte</a:t>
            </a:r>
          </a:p>
        </p:txBody>
      </p:sp>
      <p:grpSp>
        <p:nvGrpSpPr>
          <p:cNvPr id="437516" name="Group 268">
            <a:extLst>
              <a:ext uri="{FF2B5EF4-FFF2-40B4-BE49-F238E27FC236}">
                <a16:creationId xmlns:a16="http://schemas.microsoft.com/office/drawing/2014/main" id="{252F5BB3-1C46-4E6B-882E-5ADD09433F4C}"/>
              </a:ext>
            </a:extLst>
          </p:cNvPr>
          <p:cNvGrpSpPr>
            <a:grpSpLocks/>
          </p:cNvGrpSpPr>
          <p:nvPr/>
        </p:nvGrpSpPr>
        <p:grpSpPr bwMode="auto">
          <a:xfrm>
            <a:off x="2185988" y="4554538"/>
            <a:ext cx="811212" cy="581025"/>
            <a:chOff x="1377" y="2869"/>
            <a:chExt cx="511" cy="366"/>
          </a:xfrm>
        </p:grpSpPr>
        <p:sp>
          <p:nvSpPr>
            <p:cNvPr id="437365" name="Line 117">
              <a:extLst>
                <a:ext uri="{FF2B5EF4-FFF2-40B4-BE49-F238E27FC236}">
                  <a16:creationId xmlns:a16="http://schemas.microsoft.com/office/drawing/2014/main" id="{20EE8D72-FE7E-49F4-943C-119184D79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3" y="2869"/>
              <a:ext cx="355" cy="229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366" name="Line 118">
              <a:extLst>
                <a:ext uri="{FF2B5EF4-FFF2-40B4-BE49-F238E27FC236}">
                  <a16:creationId xmlns:a16="http://schemas.microsoft.com/office/drawing/2014/main" id="{019E2E2D-8536-4D5F-92BE-79E9F237D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7" y="3010"/>
              <a:ext cx="146" cy="18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367" name="Line 119">
              <a:extLst>
                <a:ext uri="{FF2B5EF4-FFF2-40B4-BE49-F238E27FC236}">
                  <a16:creationId xmlns:a16="http://schemas.microsoft.com/office/drawing/2014/main" id="{8AA91F49-1D8C-4080-BB66-54410CCA9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77" y="3039"/>
              <a:ext cx="147" cy="19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37517" name="Group 269">
            <a:extLst>
              <a:ext uri="{FF2B5EF4-FFF2-40B4-BE49-F238E27FC236}">
                <a16:creationId xmlns:a16="http://schemas.microsoft.com/office/drawing/2014/main" id="{2BF233DF-402E-4CE2-BCF5-57E2908898B2}"/>
              </a:ext>
            </a:extLst>
          </p:cNvPr>
          <p:cNvGrpSpPr>
            <a:grpSpLocks/>
          </p:cNvGrpSpPr>
          <p:nvPr/>
        </p:nvGrpSpPr>
        <p:grpSpPr bwMode="auto">
          <a:xfrm rot="11063923">
            <a:off x="4616450" y="3117850"/>
            <a:ext cx="811213" cy="581025"/>
            <a:chOff x="1377" y="2869"/>
            <a:chExt cx="511" cy="366"/>
          </a:xfrm>
        </p:grpSpPr>
        <p:sp>
          <p:nvSpPr>
            <p:cNvPr id="437518" name="Line 270">
              <a:extLst>
                <a:ext uri="{FF2B5EF4-FFF2-40B4-BE49-F238E27FC236}">
                  <a16:creationId xmlns:a16="http://schemas.microsoft.com/office/drawing/2014/main" id="{5913B70F-0884-4E91-AFA0-BA1963DEF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3" y="2869"/>
              <a:ext cx="355" cy="229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519" name="Line 271">
              <a:extLst>
                <a:ext uri="{FF2B5EF4-FFF2-40B4-BE49-F238E27FC236}">
                  <a16:creationId xmlns:a16="http://schemas.microsoft.com/office/drawing/2014/main" id="{1E2AAF25-5186-4314-BF6C-2E7780C95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7" y="3010"/>
              <a:ext cx="146" cy="18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520" name="Line 272">
              <a:extLst>
                <a:ext uri="{FF2B5EF4-FFF2-40B4-BE49-F238E27FC236}">
                  <a16:creationId xmlns:a16="http://schemas.microsoft.com/office/drawing/2014/main" id="{5CEEC7E9-3F38-49BC-A2D1-7AA70473A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77" y="3039"/>
              <a:ext cx="147" cy="19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437521" name="Group 273">
            <a:extLst>
              <a:ext uri="{FF2B5EF4-FFF2-40B4-BE49-F238E27FC236}">
                <a16:creationId xmlns:a16="http://schemas.microsoft.com/office/drawing/2014/main" id="{D9ACE6E3-3672-4573-9B56-B4E39A5A03D3}"/>
              </a:ext>
            </a:extLst>
          </p:cNvPr>
          <p:cNvGrpSpPr>
            <a:grpSpLocks/>
          </p:cNvGrpSpPr>
          <p:nvPr/>
        </p:nvGrpSpPr>
        <p:grpSpPr bwMode="auto">
          <a:xfrm rot="57417686">
            <a:off x="4636294" y="3769519"/>
            <a:ext cx="811213" cy="581025"/>
            <a:chOff x="1377" y="2869"/>
            <a:chExt cx="511" cy="366"/>
          </a:xfrm>
        </p:grpSpPr>
        <p:sp>
          <p:nvSpPr>
            <p:cNvPr id="437522" name="Line 274">
              <a:extLst>
                <a:ext uri="{FF2B5EF4-FFF2-40B4-BE49-F238E27FC236}">
                  <a16:creationId xmlns:a16="http://schemas.microsoft.com/office/drawing/2014/main" id="{44BF407A-DF96-4000-8A39-627B4EB8E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3" y="2869"/>
              <a:ext cx="355" cy="229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523" name="Line 275">
              <a:extLst>
                <a:ext uri="{FF2B5EF4-FFF2-40B4-BE49-F238E27FC236}">
                  <a16:creationId xmlns:a16="http://schemas.microsoft.com/office/drawing/2014/main" id="{6B0CB033-E158-43E5-ABEB-C0E904A2A4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7" y="3010"/>
              <a:ext cx="146" cy="18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37524" name="Line 276">
              <a:extLst>
                <a:ext uri="{FF2B5EF4-FFF2-40B4-BE49-F238E27FC236}">
                  <a16:creationId xmlns:a16="http://schemas.microsoft.com/office/drawing/2014/main" id="{82FA2727-060E-4724-A320-B3B81793E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77" y="3039"/>
              <a:ext cx="147" cy="19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37483" name="Line 235">
            <a:extLst>
              <a:ext uri="{FF2B5EF4-FFF2-40B4-BE49-F238E27FC236}">
                <a16:creationId xmlns:a16="http://schemas.microsoft.com/office/drawing/2014/main" id="{23454031-B2BF-4364-83C3-DACFC0280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6725" y="4778375"/>
            <a:ext cx="404813" cy="59531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37525" name="AutoShape 277">
            <a:extLst>
              <a:ext uri="{FF2B5EF4-FFF2-40B4-BE49-F238E27FC236}">
                <a16:creationId xmlns:a16="http://schemas.microsoft.com/office/drawing/2014/main" id="{3DEB125B-158A-4595-B2E0-54760BFC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1042988"/>
            <a:ext cx="2970213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CCEC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000">
                <a:sym typeface="Symbol" panose="05050102010706020507" pitchFamily="18" charset="2"/>
              </a:rPr>
              <a:t>TNF-: tumor necrosis factor-</a:t>
            </a:r>
          </a:p>
          <a:p>
            <a:r>
              <a:rPr lang="en-US" altLang="fr-FR" sz="1000">
                <a:sym typeface="Symbol" panose="05050102010706020507" pitchFamily="18" charset="2"/>
              </a:rPr>
              <a:t>TIMP-1: tissue inhibitor of metalloproteinase-1</a:t>
            </a:r>
          </a:p>
          <a:p>
            <a:r>
              <a:rPr lang="en-US" altLang="fr-FR" sz="1000">
                <a:sym typeface="Symbol" panose="05050102010706020507" pitchFamily="18" charset="2"/>
              </a:rPr>
              <a:t>HB-EGF: heparin-binding EGF-like growth factor</a:t>
            </a:r>
          </a:p>
        </p:txBody>
      </p:sp>
      <p:sp>
        <p:nvSpPr>
          <p:cNvPr id="437484" name="Line 236">
            <a:extLst>
              <a:ext uri="{FF2B5EF4-FFF2-40B4-BE49-F238E27FC236}">
                <a16:creationId xmlns:a16="http://schemas.microsoft.com/office/drawing/2014/main" id="{38C8B39F-3ACE-4CB5-A928-03306FDB0D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7050" y="4419600"/>
            <a:ext cx="269875" cy="1349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858</Words>
  <Application>Microsoft Office PowerPoint</Application>
  <PresentationFormat>Affichage à l'écran (4:3)</PresentationFormat>
  <Paragraphs>198</Paragraphs>
  <Slides>11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6" baseType="lpstr">
      <vt:lpstr>Arial</vt:lpstr>
      <vt:lpstr>Wingdings</vt:lpstr>
      <vt:lpstr>Symbol</vt:lpstr>
      <vt:lpstr>ＭＳ 明朝</vt:lpstr>
      <vt:lpstr>Times New Roman</vt:lpstr>
      <vt:lpstr>Helvetica</vt:lpstr>
      <vt:lpstr>Osaka</vt:lpstr>
      <vt:lpstr>Times</vt:lpstr>
      <vt:lpstr>ＭＳ Ｐゴシック</vt:lpstr>
      <vt:lpstr>平成角ゴシック</vt:lpstr>
      <vt:lpstr>Calibri</vt:lpstr>
      <vt:lpstr>HGS創英角ﾎﾟｯﾌﾟ体</vt:lpstr>
      <vt:lpstr>HGPｺﾞｼｯｸE</vt:lpstr>
      <vt:lpstr>Conception personnalisée</vt:lpstr>
      <vt:lpstr>Graphique Microsoft Graph</vt:lpstr>
      <vt:lpstr>Metabolic Syndrome and Adipose Tissue</vt:lpstr>
      <vt:lpstr>A Novel Technique for the Determination of Body Fat by Computed Tomography</vt:lpstr>
      <vt:lpstr>Visceral Fat Accumulation is an Important Determinant of Metabolic and Cardiovascular Disease</vt:lpstr>
      <vt:lpstr>Gene Expression Profile of Human Adipose Tissue</vt:lpstr>
      <vt:lpstr>Enhanced Expression of PAI-1 in Visceral Fat</vt:lpstr>
      <vt:lpstr>Decreased Plasma Adiponectin in Visceral Obesity</vt:lpstr>
      <vt:lpstr>Adiponectin, an Independent Risk Factor of Coronary Artery Disease (CAD)</vt:lpstr>
      <vt:lpstr>Effect of Adiponectin on Vascular Cells</vt:lpstr>
      <vt:lpstr>Mechanisms of Anti-atherogenicity of Adiponectin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Cyr</dc:creator>
  <cp:lastModifiedBy>Isabelle Martineau</cp:lastModifiedBy>
  <cp:revision>73</cp:revision>
  <dcterms:created xsi:type="dcterms:W3CDTF">2007-08-27T23:55:38Z</dcterms:created>
  <dcterms:modified xsi:type="dcterms:W3CDTF">2022-11-30T13:22:53Z</dcterms:modified>
</cp:coreProperties>
</file>