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8"/>
  </p:notesMasterIdLst>
  <p:handoutMasterIdLst>
    <p:handoutMasterId r:id="rId39"/>
  </p:handoutMasterIdLst>
  <p:sldIdLst>
    <p:sldId id="30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312" r:id="rId15"/>
    <p:sldId id="288" r:id="rId16"/>
    <p:sldId id="289" r:id="rId17"/>
    <p:sldId id="290" r:id="rId18"/>
    <p:sldId id="291" r:id="rId19"/>
    <p:sldId id="315" r:id="rId20"/>
    <p:sldId id="293" r:id="rId21"/>
    <p:sldId id="294" r:id="rId22"/>
    <p:sldId id="295" r:id="rId23"/>
    <p:sldId id="296" r:id="rId24"/>
    <p:sldId id="314" r:id="rId25"/>
    <p:sldId id="297" r:id="rId26"/>
    <p:sldId id="316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73" r:id="rId3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D1ECFF"/>
    <a:srgbClr val="EBF7FF"/>
    <a:srgbClr val="333333"/>
    <a:srgbClr val="008080"/>
    <a:srgbClr val="CCFFCC"/>
    <a:srgbClr val="B3E2FF"/>
    <a:srgbClr val="05A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62938" autoAdjust="0"/>
  </p:normalViewPr>
  <p:slideViewPr>
    <p:cSldViewPr snapToGrid="0">
      <p:cViewPr varScale="1">
        <p:scale>
          <a:sx n="68" d="100"/>
          <a:sy n="68" d="100"/>
        </p:scale>
        <p:origin x="23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notesViewPr>
    <p:cSldViewPr snapToGrid="0">
      <p:cViewPr varScale="1">
        <p:scale>
          <a:sx n="73" d="100"/>
          <a:sy n="73" d="100"/>
        </p:scale>
        <p:origin x="-2202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20FA69B-C13F-47BF-B957-3637F94E31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C02F0A7F-A67E-4003-AB21-9980C43463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47A11A1E-C68C-46EF-8F06-31472CC50F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6B309C84-806B-4EED-9DE5-85F8A4B87B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F08ABE-4BDF-4AD4-90B2-382880B7C28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0AB3449-502D-4CF6-AB0F-D19BC5039B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F033F2BB-937A-400E-A3E2-6D342ED4F1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E7401EA-EECD-40F1-A41F-A0F349AF40E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56D09C52-C04A-4059-BF4E-09F84582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1199BF64-B741-4CCA-A190-35EF3B73E9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1B30E116-9460-4995-A2EA-C741FEF01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CB379-AFD2-4F86-B3CC-DEB47F1E9370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48CAE4E-1524-48DD-9284-EB5BD5F339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BC9FFD-950D-41C2-845F-3497051AE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C5DB1F3-5FBF-440E-A51D-A8387ED09F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9F5171F-68A2-4B6F-AD3E-C542A37D1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5FA43E6-9AEF-453E-87F8-1C16E6078E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1B2CE24-A709-4F87-BF85-21276CA8D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AE85CA8-C9DE-42A8-9AD5-44A44879E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1CC174-7459-4ABA-8768-0A0D5E80FB9A}" type="slidenum">
              <a:rPr lang="zh-TW" altLang="fr-CA"/>
              <a:pPr eaLnBrk="1" hangingPunct="1"/>
              <a:t>12</a:t>
            </a:fld>
            <a:endParaRPr lang="fr-CA" altLang="zh-TW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D4ED71C-7F46-4B8E-AC59-E989EBC7BF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DE62844-08FD-4AEB-AAB5-B50C05462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A322EBE-3DAC-4BB7-B8E3-EE5D90256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041AB2-5549-49EE-BCE2-D83FE2D9DDFE}" type="slidenum">
              <a:rPr lang="zh-TW" altLang="fr-CA"/>
              <a:pPr eaLnBrk="1" hangingPunct="1"/>
              <a:t>13</a:t>
            </a:fld>
            <a:endParaRPr lang="fr-CA" altLang="zh-TW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D983B6C-21E6-4A41-A673-D480CDB043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EAE6306-7D40-4D9E-88D0-86113A60E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9DEF2E4-F446-44B6-9340-E3F71E9C3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4A43C1-B9BE-4FDD-8775-25B89D042330}" type="slidenum">
              <a:rPr lang="zh-TW" altLang="fr-CA"/>
              <a:pPr eaLnBrk="1" hangingPunct="1"/>
              <a:t>14</a:t>
            </a:fld>
            <a:endParaRPr lang="fr-CA" altLang="zh-TW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B329DA7-E52E-4174-BE14-6780718C5E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58F64D8-7F41-4521-9FAF-10F9453CC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4DF2D5D-51BF-4257-9DA3-2CD5B65B1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C09EF3-2D6A-40FD-8641-1FBF7E8D5491}" type="slidenum">
              <a:rPr lang="zh-TW" altLang="fr-CA"/>
              <a:pPr eaLnBrk="1" hangingPunct="1"/>
              <a:t>15</a:t>
            </a:fld>
            <a:endParaRPr lang="fr-CA" altLang="zh-TW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F765977-331F-4FB8-B201-8CCB6A5813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1971EDD-4B2C-44CA-99CA-50AFE658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B7ED781-889F-4B91-94CC-82FAAEACB8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7605F-6EC7-46F2-8332-8ECDE09B30D2}" type="slidenum">
              <a:rPr lang="zh-TW" altLang="fr-CA"/>
              <a:pPr eaLnBrk="1" hangingPunct="1"/>
              <a:t>16</a:t>
            </a:fld>
            <a:endParaRPr lang="fr-CA" altLang="zh-TW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7292F71-1F84-45F8-86C8-012E3E9069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D9E3F52-4C12-4F03-B4BA-B67B21D8A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6684133-33E6-4781-847E-BCD2AAD81C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AC6CFD5-4DB4-467A-9C9A-DF5F9A842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74FC1AE-B2E8-4A6E-8010-0BB4A1A35A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866A2B1-5E7E-435D-A878-84F02F80F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fr-FR"/>
              <a:t>BP: blood pressure</a:t>
            </a:r>
          </a:p>
          <a:p>
            <a:r>
              <a:rPr lang="en-CA" altLang="fr-FR"/>
              <a:t>BG: blood glucose</a:t>
            </a:r>
          </a:p>
          <a:p>
            <a:r>
              <a:rPr lang="en-CA" altLang="fr-FR"/>
              <a:t>CVS: cardiovascular system</a:t>
            </a:r>
          </a:p>
          <a:p>
            <a:r>
              <a:rPr lang="en-CA" altLang="fr-FR"/>
              <a:t>FFA: free fatty acids</a:t>
            </a:r>
          </a:p>
          <a:p>
            <a:r>
              <a:rPr lang="en-CA" altLang="fr-FR"/>
              <a:t>GH: growth hormone</a:t>
            </a:r>
          </a:p>
          <a:p>
            <a:r>
              <a:rPr lang="en-CA" altLang="fr-FR"/>
              <a:t>IGF-1: insulin-like growth factor-1</a:t>
            </a:r>
          </a:p>
          <a:p>
            <a:r>
              <a:rPr lang="en-CA" altLang="fr-FR"/>
              <a:t>RAAS: renin-angiotensin-aldosterone system</a:t>
            </a:r>
          </a:p>
          <a:p>
            <a:r>
              <a:rPr lang="en-CA" altLang="fr-FR"/>
              <a:t>SNS: sympathetic nervous system</a:t>
            </a:r>
          </a:p>
          <a:p>
            <a:r>
              <a:rPr lang="en-CA" altLang="fr-FR"/>
              <a:t>TG: triglycerides</a:t>
            </a:r>
          </a:p>
          <a:p>
            <a:endParaRPr lang="en-US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63F8D4E-5871-46A2-91CB-5FAD81BC2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CEC99-F890-43DB-9AD9-7023E6BE9302}" type="slidenum">
              <a:rPr lang="zh-TW" altLang="fr-CA"/>
              <a:pPr eaLnBrk="1" hangingPunct="1"/>
              <a:t>19</a:t>
            </a:fld>
            <a:endParaRPr lang="fr-CA" altLang="zh-TW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478B670-3B33-43BB-AF78-7FE2F57DAC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3376421-E319-4327-A5F7-51854F3CB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89A02C0-7C83-4FC6-8929-C73DA0AC5B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AA9BE1F-AE17-4C18-BBCD-FA76F110D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BB6B2E3-9F6C-40C6-B176-600A6109CB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9684A9B-E45B-46DC-8EAD-3063BE966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05E7665-792A-40C6-AB88-E4FC7938B3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DE7605A-BD0D-4654-B23C-270A816E5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8AB585F-BB41-445E-9FB9-00EB62DAC0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78DCFFB-B822-48A1-BEE1-08E835792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872D000-79AC-4199-AE42-B969250377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B46FB41-E03D-4D9A-AA8A-52F40F32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388DAC4-6B63-42E2-957D-F6FE1D60F2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E2CF8F5-214C-4ABA-8697-D1450576B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D562022-29A4-4939-B6BA-CA41FC6406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B9A48C7-68DA-45E4-8235-08407B9D4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8E88415-1D41-4756-8DFA-28FD3F8CC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8C3618-0355-4B76-890E-0763084F1C49}" type="slidenum">
              <a:rPr lang="zh-TW" altLang="fr-CA"/>
              <a:pPr eaLnBrk="1" hangingPunct="1"/>
              <a:t>26</a:t>
            </a:fld>
            <a:endParaRPr lang="fr-CA" altLang="zh-TW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7C894AC-269F-489C-986C-95F711326A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C013095-4FB7-48B0-BD6E-4552F0904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96725436-467A-4DB4-816E-49E7C398F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1424F8-1226-4F0A-B482-32789CE044E9}" type="slidenum">
              <a:rPr lang="zh-TW" altLang="fr-CA"/>
              <a:pPr eaLnBrk="1" hangingPunct="1"/>
              <a:t>27</a:t>
            </a:fld>
            <a:endParaRPr lang="fr-CA" altLang="zh-TW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29612EE-24B4-409D-8184-76329DA1E5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2D6482B-0193-4601-BD3C-6F31A7618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394FCE4-66FE-45F4-9A02-9F3A3E3EB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F26697-BB88-4D9E-AB64-E5A0F6525062}" type="slidenum">
              <a:rPr lang="zh-TW" altLang="fr-CA"/>
              <a:pPr eaLnBrk="1" hangingPunct="1"/>
              <a:t>28</a:t>
            </a:fld>
            <a:endParaRPr lang="fr-CA" altLang="zh-TW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22CFEA6-91EA-4211-A9BB-579B15F82E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699BF44-7B3D-4E0A-B1D2-2A584991C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6D5865E6-78A3-4209-BA83-C7CD8B85B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4B862F-C927-43D6-AD3B-96FCD658B393}" type="slidenum">
              <a:rPr lang="zh-TW" altLang="fr-CA"/>
              <a:pPr eaLnBrk="1" hangingPunct="1"/>
              <a:t>29</a:t>
            </a:fld>
            <a:endParaRPr lang="fr-CA" altLang="zh-TW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A9D8535-B39B-48E5-BB24-05E178057D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633516B-F590-410B-8E28-CF9C599C4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2F552E7-02C5-4E09-B7EB-A07033F50E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E149A04-3DA3-45D1-B8E6-4E07E801C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4B077A3-629B-4B47-8983-F87002C5E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FC48C-29CD-43F1-B97B-ADEFE4EEF62F}" type="slidenum">
              <a:rPr lang="zh-TW" altLang="fr-CA"/>
              <a:pPr eaLnBrk="1" hangingPunct="1"/>
              <a:t>30</a:t>
            </a:fld>
            <a:endParaRPr lang="fr-CA" altLang="zh-TW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AABB241-0BBB-4A34-9EDA-BBA8BE6D0A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3168BC6-E2D9-4E13-96BA-0A67C9190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B948121-1D21-4590-A276-0ADD77908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24F427-11FB-4DFE-BDAF-7FB3807122DB}" type="slidenum">
              <a:rPr lang="zh-TW" altLang="fr-CA"/>
              <a:pPr eaLnBrk="1" hangingPunct="1"/>
              <a:t>31</a:t>
            </a:fld>
            <a:endParaRPr lang="fr-CA" altLang="zh-TW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566D656-7742-4811-8C9D-61359100F4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B6AF735-A7CF-4B17-B6D5-15ABBE0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9EE3530-1F36-40C9-A473-48BC1C3F8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21EEAC-2FDD-4E14-A3E5-E3C729B6C395}" type="slidenum">
              <a:rPr lang="zh-TW" altLang="fr-CA"/>
              <a:pPr eaLnBrk="1" hangingPunct="1"/>
              <a:t>32</a:t>
            </a:fld>
            <a:endParaRPr lang="fr-CA" altLang="zh-TW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5E07AD3-621B-45BA-96F9-B41E9DDFAC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419C9F0-93BF-4205-992B-5029E6D6D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0F35125-78CA-47B6-A806-FDD7E87EA0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4BF486-8963-449C-B55A-FDC3D4BD1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42CA39D-9C98-4341-B51D-1BF540EAF0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F7AFC40-1A3E-4253-BB01-00C471E60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904A3CA-16DC-4A9E-87BB-96F4C5C876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19DCB11-64EB-4C79-84B0-59E59C2F4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4F33208-2D96-462B-8356-F54C145E99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EA30016-1DD4-47EE-AC8F-0E5F82083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28D2D8E-8960-412C-97F7-22D0AA32C2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97D498-FB66-4CDE-8A44-E3737D387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434D1D-94B6-4A38-BA49-9DB1ADD0E2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81CFBD9-B17C-4EBD-809C-081B16790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246ABD0-85EC-43C8-B8E7-22901FFB02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E9D12DC-EC3F-4DCC-9F76-58D868BE6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B67EE24-D665-4F2E-A3E7-7805D54B1A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61DC8EE-ACEB-4D60-85EA-CA8C6FE6F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8E804C7-8AFC-48E5-AE1C-85A10DB963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D88773C-767E-49A3-ABF1-CF2099AD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E6415CE-401C-4198-B494-D61D4061C0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579D8BB-60AB-415D-920E-6FDDD5A3F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915F8-C890-46CC-8888-92C192288F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71D44FED-A333-4939-BD6B-2A64A1B573E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0D508-DDB4-48CF-84FA-1E8E4E12F3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38" y="6443663"/>
            <a:ext cx="3151187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anchor="ctr">
            <a:flatTx/>
          </a:bodyPr>
          <a:lstStyle/>
          <a:p>
            <a:pPr>
              <a:defRPr/>
            </a:pPr>
            <a:r>
              <a:rPr lang="fr-CA" sz="1000"/>
              <a:t>Source: International Chair on Cardiometabolic Risk</a:t>
            </a:r>
          </a:p>
          <a:p>
            <a:pPr>
              <a:defRPr/>
            </a:pPr>
            <a:r>
              <a:rPr lang="fr-CA" sz="1000"/>
              <a:t>www.cardiometabolic-risk.org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0A492-59ED-4590-B599-46F0DF9B0A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7E781-1C0C-4004-8F2E-CD169767DE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7839B7F-68A5-4743-923B-C28D2A0875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409B5BA-E5E1-4754-A2E9-D97D6E7E91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3613150"/>
            <a:ext cx="7772400" cy="229076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fr-FR" sz="2800" b="1">
              <a:solidFill>
                <a:schemeClr val="tx2"/>
              </a:solidFill>
            </a:endParaRPr>
          </a:p>
        </p:txBody>
      </p:sp>
      <p:sp>
        <p:nvSpPr>
          <p:cNvPr id="5099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8885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2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0"/>
            <a:ext cx="2130425" cy="5053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243637" cy="5053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494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76250" y="2209800"/>
            <a:ext cx="4038600" cy="1344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2209800"/>
            <a:ext cx="4038600" cy="1344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6250" y="3706813"/>
            <a:ext cx="4038600" cy="134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7250" y="3706813"/>
            <a:ext cx="4038600" cy="134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179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76250" y="2209800"/>
            <a:ext cx="8229600" cy="2843213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1945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76250" y="2209800"/>
            <a:ext cx="8229600" cy="1344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" y="3706813"/>
            <a:ext cx="8229600" cy="1346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135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2209800"/>
            <a:ext cx="8229600" cy="2843213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4472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1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9611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2209800"/>
            <a:ext cx="4038600" cy="284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2209800"/>
            <a:ext cx="4038600" cy="284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200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19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84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88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187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651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0571068-BC3E-473F-B8BF-983C451DA9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A32D5A01-DBF7-4768-8D32-C0D4A4C84B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932" name="Line 4">
            <a:extLst>
              <a:ext uri="{FF2B5EF4-FFF2-40B4-BE49-F238E27FC236}">
                <a16:creationId xmlns:a16="http://schemas.microsoft.com/office/drawing/2014/main" id="{EDD6532F-9514-464A-A6B8-28FD297EA7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08933" name="Rectangle 5">
            <a:extLst>
              <a:ext uri="{FF2B5EF4-FFF2-40B4-BE49-F238E27FC236}">
                <a16:creationId xmlns:a16="http://schemas.microsoft.com/office/drawing/2014/main" id="{7049D53C-FBD0-4E00-9D1B-FABA141B21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8" y="6443663"/>
            <a:ext cx="3149600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anchor="ctr">
            <a:flatTx/>
          </a:bodyPr>
          <a:lstStyle/>
          <a:p>
            <a:pPr>
              <a:defRPr/>
            </a:pPr>
            <a:r>
              <a:rPr lang="fr-CA" sz="1000"/>
              <a:t>Source: International Chair on Cardiometabolic Risk www.cardiometabolic-risk.org </a:t>
            </a:r>
          </a:p>
        </p:txBody>
      </p:sp>
      <p:sp>
        <p:nvSpPr>
          <p:cNvPr id="508934" name="Rectangle 6">
            <a:extLst>
              <a:ext uri="{FF2B5EF4-FFF2-40B4-BE49-F238E27FC236}">
                <a16:creationId xmlns:a16="http://schemas.microsoft.com/office/drawing/2014/main" id="{8197BD5F-5D5E-4F92-A99E-A6FEF79B36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508935" name="Rectangle 7">
            <a:extLst>
              <a:ext uri="{FF2B5EF4-FFF2-40B4-BE49-F238E27FC236}">
                <a16:creationId xmlns:a16="http://schemas.microsoft.com/office/drawing/2014/main" id="{3B3B71FA-AFD2-4110-A42D-3720C30BF2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C9218BA9-64AA-4819-A4DA-21F65F246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280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/>
              <a:t>Cliquez et modifiez le titre</a:t>
            </a: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A084C72B-C141-4F3E-8C43-3594AF438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>
            <a:extLst>
              <a:ext uri="{FF2B5EF4-FFF2-40B4-BE49-F238E27FC236}">
                <a16:creationId xmlns:a16="http://schemas.microsoft.com/office/drawing/2014/main" id="{D72287CE-F149-4A76-AC16-1E08FB79D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2209800"/>
            <a:ext cx="8229600" cy="2843213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118800" rIns="91440" bIns="1188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zh-TW"/>
              <a:t>Cliquez pour modifier les styles du texte du masque</a:t>
            </a:r>
          </a:p>
          <a:p>
            <a:pPr lvl="1"/>
            <a:r>
              <a:rPr lang="fr-CA" altLang="zh-TW"/>
              <a:t>Deuxième niveau</a:t>
            </a:r>
          </a:p>
          <a:p>
            <a:pPr lvl="2"/>
            <a:r>
              <a:rPr lang="fr-CA" altLang="zh-TW"/>
              <a:t>Troisième niveau</a:t>
            </a:r>
          </a:p>
          <a:p>
            <a:pPr lvl="3"/>
            <a:r>
              <a:rPr lang="fr-CA" altLang="zh-TW"/>
              <a:t>Quatrième niveau</a:t>
            </a:r>
          </a:p>
          <a:p>
            <a:pPr lvl="4"/>
            <a:r>
              <a:rPr lang="fr-CA" altLang="zh-TW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itchFamily="34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jpeg"/><Relationship Id="rId5" Type="http://schemas.openxmlformats.org/officeDocument/2006/relationships/image" Target="../media/image79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A9305C-FEA7-486F-9BA2-B102EAFA00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33475"/>
            <a:ext cx="7772400" cy="2143125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altLang="fr-FR"/>
              <a:t>Metabolic Syndrome: </a:t>
            </a:r>
            <a:br>
              <a:rPr lang="en-CA" altLang="fr-FR"/>
            </a:br>
            <a:r>
              <a:rPr lang="en-CA" altLang="fr-FR"/>
              <a:t>An Asian Perspective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01587AF-CBD6-4B15-896A-A37E8587A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713163"/>
            <a:ext cx="7772400" cy="2065337"/>
          </a:xfrm>
          <a:prstGeom prst="rect">
            <a:avLst/>
          </a:prstGeom>
          <a:noFill/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600">
                <a:solidFill>
                  <a:schemeClr val="tx2"/>
                </a:solidFill>
              </a:rPr>
              <a:t>Juliana C N Chan</a:t>
            </a:r>
            <a:r>
              <a:rPr lang="en-US" altLang="fr-FR" sz="3200">
                <a:solidFill>
                  <a:schemeClr val="tx2"/>
                </a:solidFill>
              </a:rPr>
              <a:t> </a:t>
            </a:r>
          </a:p>
          <a:p>
            <a:pPr algn="ctr" eaLnBrk="1" hangingPunct="1"/>
            <a:r>
              <a:rPr lang="en-US" altLang="fr-FR" sz="2400">
                <a:solidFill>
                  <a:schemeClr val="tx2"/>
                </a:solidFill>
              </a:rPr>
              <a:t>MBChB, MD, FRCP</a:t>
            </a:r>
          </a:p>
          <a:p>
            <a:pPr algn="ctr" eaLnBrk="1" hangingPunct="1"/>
            <a:r>
              <a:rPr lang="en-US" altLang="fr-FR" sz="2000">
                <a:solidFill>
                  <a:schemeClr val="tx2"/>
                </a:solidFill>
              </a:rPr>
              <a:t>Professor of Medicine &amp; Therapeutics </a:t>
            </a:r>
          </a:p>
          <a:p>
            <a:pPr algn="ctr" eaLnBrk="1" hangingPunct="1"/>
            <a:r>
              <a:rPr lang="en-US" altLang="fr-FR" sz="2000">
                <a:solidFill>
                  <a:schemeClr val="tx2"/>
                </a:solidFill>
              </a:rPr>
              <a:t>Director, Hong Kong Institute of Diabetes and Obesity</a:t>
            </a:r>
          </a:p>
          <a:p>
            <a:pPr algn="ctr" eaLnBrk="1" hangingPunct="1"/>
            <a:r>
              <a:rPr lang="en-US" altLang="fr-FR" sz="2000">
                <a:solidFill>
                  <a:schemeClr val="tx2"/>
                </a:solidFill>
              </a:rPr>
              <a:t>The Chinese University of Hong Kong</a:t>
            </a:r>
          </a:p>
          <a:p>
            <a:pPr algn="ctr" eaLnBrk="1" hangingPunct="1"/>
            <a:r>
              <a:rPr lang="en-US" altLang="fr-FR" sz="2000">
                <a:solidFill>
                  <a:schemeClr val="tx2"/>
                </a:solidFill>
              </a:rPr>
              <a:t>Hong Kong, China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1406F2BD-9451-4E4D-9F9B-36F26FE339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513388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2">
            <a:extLst>
              <a:ext uri="{FF2B5EF4-FFF2-40B4-BE49-F238E27FC236}">
                <a16:creationId xmlns:a16="http://schemas.microsoft.com/office/drawing/2014/main" id="{5FCBCF8A-B8B4-45E1-8930-1DE998EA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039813"/>
            <a:ext cx="7791450" cy="4840287"/>
          </a:xfrm>
          <a:prstGeom prst="rect">
            <a:avLst/>
          </a:prstGeom>
          <a:solidFill>
            <a:srgbClr val="323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0BD44ACD-0E92-4384-ABEF-23F572920B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050" y="-28575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Comparisons of Waist Circumference Between Patients with Increasing Number of Morbidity Condition(s) 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3F863BD3-F062-440F-8E6B-07E65585A26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792956" y="3104357"/>
            <a:ext cx="2790825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>
                <a:ea typeface="新細明體" panose="020B0604030504040204" pitchFamily="18" charset="-120"/>
              </a:rPr>
              <a:t>Waist circumference (cm)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2E96CA81-F81D-4B52-86EF-6149B6A0D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2863850"/>
            <a:ext cx="33432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>
                <a:ea typeface="新細明體" panose="020B0604030504040204" pitchFamily="18" charset="-120"/>
              </a:rPr>
              <a:t>Number of morbidity conditions</a:t>
            </a:r>
          </a:p>
        </p:txBody>
      </p:sp>
      <p:pic>
        <p:nvPicPr>
          <p:cNvPr id="18438" name="Picture 10">
            <a:extLst>
              <a:ext uri="{FF2B5EF4-FFF2-40B4-BE49-F238E27FC236}">
                <a16:creationId xmlns:a16="http://schemas.microsoft.com/office/drawing/2014/main" id="{524F44B6-38D7-4C27-A2B8-1EBCD3FA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052513"/>
            <a:ext cx="77898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11">
            <a:extLst>
              <a:ext uri="{FF2B5EF4-FFF2-40B4-BE49-F238E27FC236}">
                <a16:creationId xmlns:a16="http://schemas.microsoft.com/office/drawing/2014/main" id="{8AFCD281-AB00-4104-8B1E-9B404E3D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1193800"/>
            <a:ext cx="229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Type 2 diabetes</a:t>
            </a:r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946F0555-E78E-4660-A5BB-B39BDF31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1208088"/>
            <a:ext cx="208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Hypertension</a:t>
            </a: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B3168B0C-C277-41AC-BF34-A5B2EC95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1208088"/>
            <a:ext cx="208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Dyslipidemia</a:t>
            </a:r>
          </a:p>
        </p:txBody>
      </p:sp>
      <p:sp>
        <p:nvSpPr>
          <p:cNvPr id="18442" name="Rectangle 24">
            <a:extLst>
              <a:ext uri="{FF2B5EF4-FFF2-40B4-BE49-F238E27FC236}">
                <a16:creationId xmlns:a16="http://schemas.microsoft.com/office/drawing/2014/main" id="{9336F382-C6A6-4803-A08B-977C1688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6399213"/>
            <a:ext cx="33877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Lee ZSK et al. Obes Rev 2002; 3: 173-82</a:t>
            </a:r>
          </a:p>
        </p:txBody>
      </p:sp>
      <p:sp>
        <p:nvSpPr>
          <p:cNvPr id="18443" name="AutoShape 25">
            <a:extLst>
              <a:ext uri="{FF2B5EF4-FFF2-40B4-BE49-F238E27FC236}">
                <a16:creationId xmlns:a16="http://schemas.microsoft.com/office/drawing/2014/main" id="{A53AA561-26F7-4D10-AD60-D158ADB6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5940425"/>
            <a:ext cx="2819400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Morbidity conditions included type 2 diabetes, hypertension, dyslipidemia and albuminuria </a:t>
            </a:r>
            <a:endParaRPr lang="fr-CA" altLang="zh-TW" sz="1000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  <p:sp>
        <p:nvSpPr>
          <p:cNvPr id="18444" name="Rectangle 26">
            <a:extLst>
              <a:ext uri="{FF2B5EF4-FFF2-40B4-BE49-F238E27FC236}">
                <a16:creationId xmlns:a16="http://schemas.microsoft.com/office/drawing/2014/main" id="{ECE31075-2D08-4FCB-B4C2-8047D1521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5421313"/>
            <a:ext cx="3519488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>
                <a:ea typeface="新細明體" panose="020B0604030504040204" pitchFamily="18" charset="-120"/>
              </a:rPr>
              <a:t>Number of morbidity condition(s)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55146FA-31A8-49B5-8108-8B2FB0356B9B}"/>
              </a:ext>
            </a:extLst>
          </p:cNvPr>
          <p:cNvCxnSpPr/>
          <p:nvPr/>
        </p:nvCxnSpPr>
        <p:spPr>
          <a:xfrm rot="5400000">
            <a:off x="5573713" y="2724150"/>
            <a:ext cx="360362" cy="1588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00B68BF-D721-45ED-AEFD-55A14844D64B}"/>
              </a:ext>
            </a:extLst>
          </p:cNvPr>
          <p:cNvCxnSpPr/>
          <p:nvPr/>
        </p:nvCxnSpPr>
        <p:spPr>
          <a:xfrm>
            <a:off x="5691188" y="253841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49B5D9D-2611-4773-BA79-296CB08CA111}"/>
              </a:ext>
            </a:extLst>
          </p:cNvPr>
          <p:cNvCxnSpPr/>
          <p:nvPr/>
        </p:nvCxnSpPr>
        <p:spPr>
          <a:xfrm rot="5400000">
            <a:off x="7882732" y="2699544"/>
            <a:ext cx="381000" cy="1587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01D886A-58F7-463A-ADB2-9684B652F362}"/>
              </a:ext>
            </a:extLst>
          </p:cNvPr>
          <p:cNvCxnSpPr/>
          <p:nvPr/>
        </p:nvCxnSpPr>
        <p:spPr>
          <a:xfrm>
            <a:off x="8010525" y="2505075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0F6A5F8-5293-413A-8866-F60361E94DC5}"/>
              </a:ext>
            </a:extLst>
          </p:cNvPr>
          <p:cNvCxnSpPr/>
          <p:nvPr/>
        </p:nvCxnSpPr>
        <p:spPr>
          <a:xfrm rot="5220000" flipH="1" flipV="1">
            <a:off x="5669756" y="3475832"/>
            <a:ext cx="192087" cy="12700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8BBC44B-04D5-46A9-AA63-7E27C62B8F73}"/>
              </a:ext>
            </a:extLst>
          </p:cNvPr>
          <p:cNvCxnSpPr/>
          <p:nvPr/>
        </p:nvCxnSpPr>
        <p:spPr>
          <a:xfrm>
            <a:off x="5691188" y="358616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1D0ABA8-F7DB-419E-95EE-BA3A47FB15C2}"/>
              </a:ext>
            </a:extLst>
          </p:cNvPr>
          <p:cNvCxnSpPr/>
          <p:nvPr/>
        </p:nvCxnSpPr>
        <p:spPr>
          <a:xfrm rot="5340000" flipH="1" flipV="1">
            <a:off x="7972425" y="3502025"/>
            <a:ext cx="187325" cy="3175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8E6E41F-6006-4F03-A878-E3610515E9C1}"/>
              </a:ext>
            </a:extLst>
          </p:cNvPr>
          <p:cNvCxnSpPr/>
          <p:nvPr/>
        </p:nvCxnSpPr>
        <p:spPr>
          <a:xfrm>
            <a:off x="7996238" y="360521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7DD4197-6E5C-49A2-AB8C-C60CBF06313F}"/>
              </a:ext>
            </a:extLst>
          </p:cNvPr>
          <p:cNvCxnSpPr/>
          <p:nvPr/>
        </p:nvCxnSpPr>
        <p:spPr>
          <a:xfrm>
            <a:off x="3376613" y="2533650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3A4F9AE8-C46F-4608-AA37-885AE9217C8C}"/>
              </a:ext>
            </a:extLst>
          </p:cNvPr>
          <p:cNvCxnSpPr/>
          <p:nvPr/>
        </p:nvCxnSpPr>
        <p:spPr>
          <a:xfrm rot="5400000">
            <a:off x="3260725" y="2713038"/>
            <a:ext cx="357187" cy="1588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123F0F2D-664A-42CE-B6C3-B8C6ED88F16D}"/>
              </a:ext>
            </a:extLst>
          </p:cNvPr>
          <p:cNvCxnSpPr/>
          <p:nvPr/>
        </p:nvCxnSpPr>
        <p:spPr>
          <a:xfrm rot="5400000" flipH="1" flipV="1">
            <a:off x="3282156" y="3429794"/>
            <a:ext cx="322263" cy="3175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DB5B47C-456F-42E2-B0BF-60C5E94D434A}"/>
              </a:ext>
            </a:extLst>
          </p:cNvPr>
          <p:cNvCxnSpPr/>
          <p:nvPr/>
        </p:nvCxnSpPr>
        <p:spPr>
          <a:xfrm>
            <a:off x="3367088" y="3600450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 Box 16">
            <a:extLst>
              <a:ext uri="{FF2B5EF4-FFF2-40B4-BE49-F238E27FC236}">
                <a16:creationId xmlns:a16="http://schemas.microsoft.com/office/drawing/2014/main" id="{245A40C1-F8EE-47E1-8E99-A583C999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509746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8458" name="Text Box 17">
            <a:extLst>
              <a:ext uri="{FF2B5EF4-FFF2-40B4-BE49-F238E27FC236}">
                <a16:creationId xmlns:a16="http://schemas.microsoft.com/office/drawing/2014/main" id="{5BE0A960-5511-498F-829C-B2D34693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50990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8459" name="Text Box 18">
            <a:extLst>
              <a:ext uri="{FF2B5EF4-FFF2-40B4-BE49-F238E27FC236}">
                <a16:creationId xmlns:a16="http://schemas.microsoft.com/office/drawing/2014/main" id="{02EFD479-84C8-4DC6-869D-F20C6519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510063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  <p:sp>
        <p:nvSpPr>
          <p:cNvPr id="18460" name="Text Box 25">
            <a:extLst>
              <a:ext uri="{FF2B5EF4-FFF2-40B4-BE49-F238E27FC236}">
                <a16:creationId xmlns:a16="http://schemas.microsoft.com/office/drawing/2014/main" id="{907B3D63-01E1-40B9-99E6-95944579D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509905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8461" name="Text Box 26">
            <a:extLst>
              <a:ext uri="{FF2B5EF4-FFF2-40B4-BE49-F238E27FC236}">
                <a16:creationId xmlns:a16="http://schemas.microsoft.com/office/drawing/2014/main" id="{B0F540F0-EBBE-46A5-9203-D62614C9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10063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8462" name="Text Box 27">
            <a:extLst>
              <a:ext uri="{FF2B5EF4-FFF2-40B4-BE49-F238E27FC236}">
                <a16:creationId xmlns:a16="http://schemas.microsoft.com/office/drawing/2014/main" id="{6738ED0A-689A-4920-915C-05485D77B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51022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  <p:sp>
        <p:nvSpPr>
          <p:cNvPr id="18463" name="Text Box 28">
            <a:extLst>
              <a:ext uri="{FF2B5EF4-FFF2-40B4-BE49-F238E27FC236}">
                <a16:creationId xmlns:a16="http://schemas.microsoft.com/office/drawing/2014/main" id="{EA0A580E-030A-4401-9777-40B0D095A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510063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8464" name="Text Box 29">
            <a:extLst>
              <a:ext uri="{FF2B5EF4-FFF2-40B4-BE49-F238E27FC236}">
                <a16:creationId xmlns:a16="http://schemas.microsoft.com/office/drawing/2014/main" id="{1293CBC1-7C61-48A3-82BE-165D81D5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5102225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8465" name="Text Box 30">
            <a:extLst>
              <a:ext uri="{FF2B5EF4-FFF2-40B4-BE49-F238E27FC236}">
                <a16:creationId xmlns:a16="http://schemas.microsoft.com/office/drawing/2014/main" id="{95A963AA-BE48-40B6-8A79-4A3FAD76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775" y="51038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CFA1349-E2EE-4E42-AA49-4953D42CC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9525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 sz="1900"/>
              <a:t>Additive Odds Ratios of Waist Circumference (WC) and Body Mass Index (BMI) on Cardiometabolic Risk Factors in 2,895 Hong Kong Chinese</a:t>
            </a: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61ACE140-9D29-4838-A68A-686435C7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6383338"/>
            <a:ext cx="3860800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Thomas GN et al. Obes Res 2004; 12: 1805-13</a:t>
            </a:r>
          </a:p>
          <a:p>
            <a:pPr eaLnBrk="1" hangingPunct="1"/>
            <a:r>
              <a:rPr lang="da-DK" altLang="fr-FR" sz="1000"/>
              <a:t>Reprinted by permission from Macmillan Publishers Ltd, © 2004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19460" name="AutoShape 18">
            <a:extLst>
              <a:ext uri="{FF2B5EF4-FFF2-40B4-BE49-F238E27FC236}">
                <a16:creationId xmlns:a16="http://schemas.microsoft.com/office/drawing/2014/main" id="{82EABCBF-A298-40A2-847A-733970AF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5641975"/>
            <a:ext cx="1604963" cy="596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† Adjusted for  WC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‡ Adjusted for BMI</a:t>
            </a:r>
          </a:p>
          <a:p>
            <a:pPr eaLnBrk="1" hangingPunct="1"/>
            <a:r>
              <a:rPr lang="en-US" altLang="fr-FR" sz="1200">
                <a:sym typeface="Symbol" panose="05050102010706020507" pitchFamily="18" charset="2"/>
              </a:rPr>
              <a:t>*</a:t>
            </a:r>
            <a:r>
              <a:rPr lang="en-US" altLang="fr-FR" sz="1000">
                <a:sym typeface="Symbol" panose="05050102010706020507" pitchFamily="18" charset="2"/>
              </a:rPr>
              <a:t> Adjusted for gender</a:t>
            </a:r>
          </a:p>
        </p:txBody>
      </p:sp>
      <p:graphicFrame>
        <p:nvGraphicFramePr>
          <p:cNvPr id="19538" name="Group 82">
            <a:extLst>
              <a:ext uri="{FF2B5EF4-FFF2-40B4-BE49-F238E27FC236}">
                <a16:creationId xmlns:a16="http://schemas.microsoft.com/office/drawing/2014/main" id="{4D68643F-9F2E-4D48-8571-BEAC7581A1BB}"/>
              </a:ext>
            </a:extLst>
          </p:cNvPr>
          <p:cNvGraphicFramePr>
            <a:graphicFrameLocks noGrp="1"/>
          </p:cNvGraphicFramePr>
          <p:nvPr/>
        </p:nvGraphicFramePr>
        <p:xfrm>
          <a:off x="1511300" y="1011238"/>
          <a:ext cx="5791200" cy="45212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BMI†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Hypertension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1.2 (0.8 to 1.8)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1.5 (0.9 to 2.3)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2.7 (1.6 to 4.6)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Dyslipidemia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1.5 (1.1 to 2.0)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1.8 (1.3 to 2.5)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2.2 (1.4 to 3.2)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Diabetes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1.3 (0.9 to 1.8)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1.8 (1.2 to 2.5)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2.0 (1.3 to 3.0)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WC‡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Quartile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Hypertension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 (0.7 to 1.9)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1.8 (1.1 to 2.9)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1.8 (1.1 to 3.1)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Dyslipidemia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1.8 (1.3 to 2.5)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3.0 (2.1 to 4.4)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3.6 (2.3 to 5.7)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Diabetes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1.1 (0.8 to 1.6)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2.2 (1.5 to 3.3)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3.6 (2.2 to 5.7)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Obesity types*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Nonobese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BMI obese alone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Waist obese alone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BMI and waist obese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Hypertension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1.7 (1.2 to 2.5)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1.3 (0.7 to 2.3)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4.8 (3.7 to 6.2)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Dyslipidemia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2.4 (1.8 to 3.0)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3.2 (2.1 to 5.1)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3.1 (2.5 to 3.8)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Diabetes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2.2 (1.7 to 2.9)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3.2 (2.0 to 5.2)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3.9 (3.1 to 4.8)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535" name="AutoShape 18">
            <a:extLst>
              <a:ext uri="{FF2B5EF4-FFF2-40B4-BE49-F238E27FC236}">
                <a16:creationId xmlns:a16="http://schemas.microsoft.com/office/drawing/2014/main" id="{37186389-0DF0-4BD6-89EB-F951EA80D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5641975"/>
            <a:ext cx="6162675" cy="447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  <a:sym typeface="Symbol" panose="05050102010706020507" pitchFamily="18" charset="2"/>
              </a:rPr>
              <a:t>Quartile ranges for BMI are: (1) 14.78-20.56, (2) 20.57-22.10, (3) 22.11-23.52, and (4) 23.53-25.00 kg/m</a:t>
            </a:r>
            <a:r>
              <a:rPr lang="fr-CA" altLang="zh-TW" sz="1000" baseline="30000">
                <a:ea typeface="新細明體" panose="020B0604030504040204" pitchFamily="18" charset="-120"/>
                <a:sym typeface="Symbol" panose="05050102010706020507" pitchFamily="18" charset="2"/>
              </a:rPr>
              <a:t>2</a:t>
            </a:r>
            <a:r>
              <a:rPr lang="fr-CA" altLang="zh-TW" sz="1000">
                <a:ea typeface="新細明體" panose="020B0604030504040204" pitchFamily="18" charset="-120"/>
                <a:sym typeface="Symbol" panose="05050102010706020507" pitchFamily="18" charset="2"/>
              </a:rPr>
              <a:t> Quartile ranges for WC are: (1) 49.8-68.0, (2) 68.3-73.1, (3) 73.3-78.3, and (4) 78.5-89.8 cm</a:t>
            </a:r>
          </a:p>
        </p:txBody>
      </p:sp>
      <p:sp>
        <p:nvSpPr>
          <p:cNvPr id="19536" name="Rectangle à coins arrondis 12">
            <a:extLst>
              <a:ext uri="{FF2B5EF4-FFF2-40B4-BE49-F238E27FC236}">
                <a16:creationId xmlns:a16="http://schemas.microsoft.com/office/drawing/2014/main" id="{37F5DF6B-CF34-43B1-9753-6D9D69ED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030288"/>
            <a:ext cx="1084262" cy="44719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A9DC8ED-AC1C-4C24-A173-00632F3D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80400" cy="781050"/>
          </a:xfrm>
        </p:spPr>
        <p:txBody>
          <a:bodyPr/>
          <a:lstStyle/>
          <a:p>
            <a:pPr eaLnBrk="1" hangingPunct="1">
              <a:tabLst>
                <a:tab pos="1374775" algn="l"/>
              </a:tabLst>
            </a:pPr>
            <a:r>
              <a:rPr lang="en-CA" altLang="fr-FR"/>
              <a:t>Metabolic Syndrome – A Multifaceted Syndrome </a:t>
            </a:r>
            <a:endParaRPr lang="en-CA" altLang="fr-FR" b="0"/>
          </a:p>
        </p:txBody>
      </p:sp>
      <p:sp>
        <p:nvSpPr>
          <p:cNvPr id="20483" name="Oval 4">
            <a:extLst>
              <a:ext uri="{FF2B5EF4-FFF2-40B4-BE49-F238E27FC236}">
                <a16:creationId xmlns:a16="http://schemas.microsoft.com/office/drawing/2014/main" id="{56BC5CE9-4533-4B83-A904-AFCA65E52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3000"/>
            <a:ext cx="2971800" cy="3505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68BF8C33-77D0-4F04-B822-012ABEF3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4267200" cy="2438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5" name="Oval 6">
            <a:extLst>
              <a:ext uri="{FF2B5EF4-FFF2-40B4-BE49-F238E27FC236}">
                <a16:creationId xmlns:a16="http://schemas.microsoft.com/office/drawing/2014/main" id="{9D14C2EA-2812-439A-A27F-32EA3FD51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2743200" cy="1752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6" name="Oval 7">
            <a:extLst>
              <a:ext uri="{FF2B5EF4-FFF2-40B4-BE49-F238E27FC236}">
                <a16:creationId xmlns:a16="http://schemas.microsoft.com/office/drawing/2014/main" id="{81194090-52CE-4CBD-B79A-62795A67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411288"/>
            <a:ext cx="5529263" cy="48625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87" name="Text Box 8">
            <a:extLst>
              <a:ext uri="{FF2B5EF4-FFF2-40B4-BE49-F238E27FC236}">
                <a16:creationId xmlns:a16="http://schemas.microsoft.com/office/drawing/2014/main" id="{4C7411CF-2A1F-439B-94D0-F6D7FBFA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527550"/>
            <a:ext cx="19145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High 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blood glucose</a:t>
            </a:r>
          </a:p>
        </p:txBody>
      </p:sp>
      <p:sp>
        <p:nvSpPr>
          <p:cNvPr id="20488" name="Text Box 9">
            <a:extLst>
              <a:ext uri="{FF2B5EF4-FFF2-40B4-BE49-F238E27FC236}">
                <a16:creationId xmlns:a16="http://schemas.microsoft.com/office/drawing/2014/main" id="{44306246-9124-47A4-A3C2-4E661431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393950"/>
            <a:ext cx="12715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High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blood 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pressure</a:t>
            </a:r>
          </a:p>
        </p:txBody>
      </p:sp>
      <p:sp>
        <p:nvSpPr>
          <p:cNvPr id="20489" name="Text Box 10">
            <a:extLst>
              <a:ext uri="{FF2B5EF4-FFF2-40B4-BE49-F238E27FC236}">
                <a16:creationId xmlns:a16="http://schemas.microsoft.com/office/drawing/2014/main" id="{1F7C27D6-9C39-4DAE-8034-907D9734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4338638"/>
            <a:ext cx="14732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Abnormal 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lipid levels</a:t>
            </a:r>
          </a:p>
        </p:txBody>
      </p:sp>
      <p:sp>
        <p:nvSpPr>
          <p:cNvPr id="20490" name="Text Box 11">
            <a:extLst>
              <a:ext uri="{FF2B5EF4-FFF2-40B4-BE49-F238E27FC236}">
                <a16:creationId xmlns:a16="http://schemas.microsoft.com/office/drawing/2014/main" id="{2CCF82E7-B32D-4351-AA6C-36FADAE4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727700"/>
            <a:ext cx="11191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Obesity</a:t>
            </a:r>
          </a:p>
        </p:txBody>
      </p:sp>
      <p:sp>
        <p:nvSpPr>
          <p:cNvPr id="20491" name="Oval 12">
            <a:extLst>
              <a:ext uri="{FF2B5EF4-FFF2-40B4-BE49-F238E27FC236}">
                <a16:creationId xmlns:a16="http://schemas.microsoft.com/office/drawing/2014/main" id="{22B1607B-BC23-40D7-BD2C-1481E6F5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600"/>
            <a:ext cx="6043613" cy="3733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92" name="Text Box 13">
            <a:extLst>
              <a:ext uri="{FF2B5EF4-FFF2-40B4-BE49-F238E27FC236}">
                <a16:creationId xmlns:a16="http://schemas.microsoft.com/office/drawing/2014/main" id="{9B1D2FEF-4B04-44AA-9DD9-D7E43F54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19605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4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4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Heart disease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Stroke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Kidney failure 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Depression?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Cancer?</a:t>
            </a:r>
          </a:p>
        </p:txBody>
      </p:sp>
      <p:sp>
        <p:nvSpPr>
          <p:cNvPr id="20493" name="Oval 14">
            <a:extLst>
              <a:ext uri="{FF2B5EF4-FFF2-40B4-BE49-F238E27FC236}">
                <a16:creationId xmlns:a16="http://schemas.microsoft.com/office/drawing/2014/main" id="{D6990DC7-8C77-4660-A42C-F03C27FC1C30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886450" y="2292350"/>
            <a:ext cx="2571750" cy="18145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94" name="Text Box 15">
            <a:extLst>
              <a:ext uri="{FF2B5EF4-FFF2-40B4-BE49-F238E27FC236}">
                <a16:creationId xmlns:a16="http://schemas.microsoft.com/office/drawing/2014/main" id="{87002169-9C73-41C9-A14E-748366B9AE8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781800" y="2819400"/>
            <a:ext cx="1039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200">
                <a:solidFill>
                  <a:srgbClr val="FF0000"/>
                </a:solidFill>
              </a:rPr>
              <a:t>Urine </a:t>
            </a:r>
          </a:p>
          <a:p>
            <a:pPr algn="ctr"/>
            <a:r>
              <a:rPr lang="en-US" altLang="fr-FR" sz="2200">
                <a:solidFill>
                  <a:srgbClr val="FF0000"/>
                </a:solidFill>
              </a:rPr>
              <a:t>protein</a:t>
            </a:r>
          </a:p>
        </p:txBody>
      </p:sp>
      <p:sp>
        <p:nvSpPr>
          <p:cNvPr id="20495" name="Oval 2">
            <a:extLst>
              <a:ext uri="{FF2B5EF4-FFF2-40B4-BE49-F238E27FC236}">
                <a16:creationId xmlns:a16="http://schemas.microsoft.com/office/drawing/2014/main" id="{574EDCF2-D976-4589-B33F-F702548F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295400"/>
            <a:ext cx="3200400" cy="144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>
                <a:solidFill>
                  <a:srgbClr val="FF0000"/>
                </a:solidFill>
              </a:rPr>
              <a:t>Inflammatory markers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9">
            <a:extLst>
              <a:ext uri="{FF2B5EF4-FFF2-40B4-BE49-F238E27FC236}">
                <a16:creationId xmlns:a16="http://schemas.microsoft.com/office/drawing/2014/main" id="{223A4FBE-027B-4D9F-993B-4A7D0029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100138"/>
            <a:ext cx="8540750" cy="44021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B0C79E-58F7-4104-924D-95027046C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Predictors for Diabetes in US Japanese Men</a:t>
            </a:r>
          </a:p>
        </p:txBody>
      </p:sp>
      <p:graphicFrame>
        <p:nvGraphicFramePr>
          <p:cNvPr id="21553" name="Group 49">
            <a:extLst>
              <a:ext uri="{FF2B5EF4-FFF2-40B4-BE49-F238E27FC236}">
                <a16:creationId xmlns:a16="http://schemas.microsoft.com/office/drawing/2014/main" id="{49D69CA6-AB24-41C2-9004-31E4C8E3FC62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222375"/>
          <a:ext cx="8351837" cy="4144963"/>
        </p:xfrm>
        <a:graphic>
          <a:graphicData uri="http://schemas.openxmlformats.org/drawingml/2006/table">
            <a:tbl>
              <a:tblPr/>
              <a:tblGrid>
                <a:gridCol w="443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 (95% CI)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 value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1.4 (1.0 – 2.0)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0.065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Female gender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 (0.8 – 4.2)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0.176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IGT at baseline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4.5 (2.3 – 9.0)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&lt;0.001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Family history of diabetes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1.9 (1.0 – 3.3)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Intra-abdominal (visceral) fat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1.6 (1.1 – 2.4)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Body mass index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 (0.5 – 1.2)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0.251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Fasting C-peptide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1.4 (1.1 – 1.8)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Incremental insulin response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 (0.3 – 0.9)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50" name="Rectangle 50">
            <a:extLst>
              <a:ext uri="{FF2B5EF4-FFF2-40B4-BE49-F238E27FC236}">
                <a16:creationId xmlns:a16="http://schemas.microsoft.com/office/drawing/2014/main" id="{D62AF775-EC9E-4E62-A564-33C2158B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6399213"/>
            <a:ext cx="3684588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Boyko EJ et al. Diabetes Care 2000; 23: 465-71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21551" name="Rectangle à coins arrondis 50">
            <a:extLst>
              <a:ext uri="{FF2B5EF4-FFF2-40B4-BE49-F238E27FC236}">
                <a16:creationId xmlns:a16="http://schemas.microsoft.com/office/drawing/2014/main" id="{C1629F03-B4D4-43F8-9872-C549F1133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5686425"/>
            <a:ext cx="2276475" cy="341313"/>
          </a:xfrm>
          <a:prstGeom prst="roundRect">
            <a:avLst>
              <a:gd name="adj" fmla="val 10528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IGT: impaired glucose tolerance</a:t>
            </a:r>
          </a:p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OR: odds ratio</a:t>
            </a:r>
          </a:p>
          <a:p>
            <a:pPr algn="ctr" eaLnBrk="1" hangingPunct="1"/>
            <a:endParaRPr lang="zh-TW" altLang="fr-CA" sz="1000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7CE1B50-4519-444B-93FF-B9B796CD1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Intra-abdominal (Visceral) Fat and Coronary Heart Disease (CHD) in Japanese</a:t>
            </a:r>
          </a:p>
        </p:txBody>
      </p:sp>
      <p:graphicFrame>
        <p:nvGraphicFramePr>
          <p:cNvPr id="522762" name="Group 522">
            <a:extLst>
              <a:ext uri="{FF2B5EF4-FFF2-40B4-BE49-F238E27FC236}">
                <a16:creationId xmlns:a16="http://schemas.microsoft.com/office/drawing/2014/main" id="{72100324-FA8F-4148-826D-0994F2BDB0F1}"/>
              </a:ext>
            </a:extLst>
          </p:cNvPr>
          <p:cNvGraphicFramePr>
            <a:graphicFrameLocks noGrp="1"/>
          </p:cNvGraphicFramePr>
          <p:nvPr/>
        </p:nvGraphicFramePr>
        <p:xfrm>
          <a:off x="146050" y="1327150"/>
          <a:ext cx="8831263" cy="4459288"/>
        </p:xfrm>
        <a:graphic>
          <a:graphicData uri="http://schemas.openxmlformats.org/drawingml/2006/table">
            <a:tbl>
              <a:tblPr/>
              <a:tblGrid>
                <a:gridCol w="334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Incident CHD status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CA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Baseline variables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CHD absent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CHD present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 value*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_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_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Weight (kg)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69.8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0.9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71.6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1.2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Body mass index (kg/m</a:t>
                      </a:r>
                      <a:r>
                        <a:rPr kumimoji="0" lang="en-CA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25.4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0.3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25.8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0.4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0.34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Computed tomography fat area (cm</a:t>
                      </a:r>
                      <a:r>
                        <a:rPr kumimoji="0" lang="en-CA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Total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417.1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14.0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465.9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20.8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0.052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Chest subcutaneous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92.7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4.1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104.0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5.6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0.14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Abdomen subcutaneous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129.3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5.7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146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7.9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Intra-abdominal (visceral)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108.9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4.7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133.0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7.6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0.0075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Left thigh subcutaneous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43.1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1.5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40.8 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2.1</a:t>
                      </a:r>
                      <a:endParaRPr kumimoji="0" lang="en-C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0.72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586" name="Rectangle 3">
            <a:extLst>
              <a:ext uri="{FF2B5EF4-FFF2-40B4-BE49-F238E27FC236}">
                <a16:creationId xmlns:a16="http://schemas.microsoft.com/office/drawing/2014/main" id="{826AD019-3D91-4501-9220-E38D8328B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6399213"/>
            <a:ext cx="3968750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Fujimoto WY et al. Diabetes Care 1999; 22: 1808-12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522763" name="AutoShape 523">
            <a:extLst>
              <a:ext uri="{FF2B5EF4-FFF2-40B4-BE49-F238E27FC236}">
                <a16:creationId xmlns:a16="http://schemas.microsoft.com/office/drawing/2014/main" id="{89F3ECF6-029E-4F0F-A8F2-CF7DB96DB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5037138"/>
            <a:ext cx="8293100" cy="3333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588" name="ZoneTexte 5">
            <a:extLst>
              <a:ext uri="{FF2B5EF4-FFF2-40B4-BE49-F238E27FC236}">
                <a16:creationId xmlns:a16="http://schemas.microsoft.com/office/drawing/2014/main" id="{A92AE889-9029-4FC2-B134-D3B953306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51550"/>
            <a:ext cx="284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fr-CA" sz="1400" b="1">
                <a:ea typeface="新細明體" panose="020B0604030504040204" pitchFamily="18" charset="-120"/>
              </a:rPr>
              <a:t>*</a:t>
            </a:r>
            <a:r>
              <a:rPr lang="fr-CA" altLang="zh-TW" sz="1400" b="1">
                <a:ea typeface="新細明體" panose="020B0604030504040204" pitchFamily="18" charset="-120"/>
              </a:rPr>
              <a:t>Adjusted for baseline 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2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5">
            <a:extLst>
              <a:ext uri="{FF2B5EF4-FFF2-40B4-BE49-F238E27FC236}">
                <a16:creationId xmlns:a16="http://schemas.microsoft.com/office/drawing/2014/main" id="{3903EDFD-A6FA-4465-9179-62ACA7B5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1008063"/>
            <a:ext cx="9036050" cy="48196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C38BD44-0040-4780-A262-CF4136611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Predictors for Coronary Heart Disease in US Japanese Men</a:t>
            </a:r>
          </a:p>
        </p:txBody>
      </p:sp>
      <p:graphicFrame>
        <p:nvGraphicFramePr>
          <p:cNvPr id="23605" name="Group 53">
            <a:extLst>
              <a:ext uri="{FF2B5EF4-FFF2-40B4-BE49-F238E27FC236}">
                <a16:creationId xmlns:a16="http://schemas.microsoft.com/office/drawing/2014/main" id="{452E0E0B-407D-4037-934E-FC42F071C418}"/>
              </a:ext>
            </a:extLst>
          </p:cNvPr>
          <p:cNvGraphicFramePr>
            <a:graphicFrameLocks noGrp="1"/>
          </p:cNvGraphicFramePr>
          <p:nvPr/>
        </p:nvGraphicFramePr>
        <p:xfrm>
          <a:off x="166688" y="1144588"/>
          <a:ext cx="8829675" cy="4572000"/>
        </p:xfrm>
        <a:graphic>
          <a:graphicData uri="http://schemas.openxmlformats.org/drawingml/2006/table">
            <a:tbl>
              <a:tblPr/>
              <a:tblGrid>
                <a:gridCol w="514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Variables (1 SD)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 (95% CI)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Intra-abdominal (visceral) fat area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 (1.11-2.23)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Fasting 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1.91 (1.36-2.68)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2-hour 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1.73 (1.25-2.4)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HDL cholesterol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0.60 (0.44-0.88)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HDL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cholesterol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0.65 (0.44-0.87)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HDL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cholesterol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0.65 (0.46-0.94)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Fasting triglycerides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1.56 (1.09-2.13)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Systolic blood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1.83 (1.28-2.6)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Diastolic blood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2.05 (1.4-3.1)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602" name="Text Box 54">
            <a:extLst>
              <a:ext uri="{FF2B5EF4-FFF2-40B4-BE49-F238E27FC236}">
                <a16:creationId xmlns:a16="http://schemas.microsoft.com/office/drawing/2014/main" id="{3365313A-8EBD-4C8A-907A-4854456D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946775"/>
            <a:ext cx="417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 i="1"/>
              <a:t>After adjustment for age, sex and body mass index</a:t>
            </a:r>
          </a:p>
        </p:txBody>
      </p:sp>
      <p:sp>
        <p:nvSpPr>
          <p:cNvPr id="23603" name="Rectangle 60">
            <a:extLst>
              <a:ext uri="{FF2B5EF4-FFF2-40B4-BE49-F238E27FC236}">
                <a16:creationId xmlns:a16="http://schemas.microsoft.com/office/drawing/2014/main" id="{931E2E9A-B145-4717-9E87-3FD8B5EC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6399213"/>
            <a:ext cx="39465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Fujimoto WY et al. Diabetes Care 1999; 22: 1808-12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>
            <a:extLst>
              <a:ext uri="{FF2B5EF4-FFF2-40B4-BE49-F238E27FC236}">
                <a16:creationId xmlns:a16="http://schemas.microsoft.com/office/drawing/2014/main" id="{41B63CE5-899D-4D3F-92D3-76C4631BD6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Metabolic Syndrome and Chronic Kidney Disease</a:t>
            </a:r>
          </a:p>
        </p:txBody>
      </p:sp>
      <p:sp>
        <p:nvSpPr>
          <p:cNvPr id="3076" name="Rectangle 15">
            <a:extLst>
              <a:ext uri="{FF2B5EF4-FFF2-40B4-BE49-F238E27FC236}">
                <a16:creationId xmlns:a16="http://schemas.microsoft.com/office/drawing/2014/main" id="{450A1B0A-3475-4939-8283-2FEC5B62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550" y="6399213"/>
            <a:ext cx="36544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Chen J et al. Ann Intern Med 2004; 140: 167-74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A09FECF7-5C0D-4FC4-BADC-15AAF7D82579}"/>
              </a:ext>
            </a:extLst>
          </p:cNvPr>
          <p:cNvGraphicFramePr>
            <a:graphicFrameLocks/>
          </p:cNvGraphicFramePr>
          <p:nvPr/>
        </p:nvGraphicFramePr>
        <p:xfrm>
          <a:off x="995363" y="1285875"/>
          <a:ext cx="7142162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Graphique" r:id="rId4" imgW="7315316" imgH="4533810" progId="MSGraph.Chart.8">
                  <p:embed followColorScheme="full"/>
                </p:oleObj>
              </mc:Choice>
              <mc:Fallback>
                <p:oleObj name="Graphique" r:id="rId4" imgW="7315316" imgH="453381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285875"/>
                        <a:ext cx="7142162" cy="4429125"/>
                      </a:xfrm>
                      <a:prstGeom prst="rect">
                        <a:avLst/>
                      </a:prstGeom>
                      <a:solidFill>
                        <a:srgbClr val="EBF7FF">
                          <a:alpha val="60001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>
            <a:extLst>
              <a:ext uri="{FF2B5EF4-FFF2-40B4-BE49-F238E27FC236}">
                <a16:creationId xmlns:a16="http://schemas.microsoft.com/office/drawing/2014/main" id="{D56D6E81-BC14-4539-8B06-BD26EFE3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998538"/>
            <a:ext cx="6391275" cy="51752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640A1857-4D17-45B1-B922-C6797F24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TW" sz="1800">
                <a:ea typeface="新細明體" panose="020B0604030504040204" pitchFamily="18" charset="-120"/>
              </a:rPr>
              <a:t>Glomerular Filtration Rate (GFR) Predicts All-cause Mortality, Cardiovascular and Renal Endpoints in 4,421 Chinese Type 2 Diabetic Patients (3.5-year Follow-up)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B2E78D72-2405-4D84-B08B-B0FB3CB2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94189426-CA43-42AB-BD0A-D363FBD42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6399213"/>
            <a:ext cx="35909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So WY et al. Diabetes Care 2006; 29: 2046-52</a:t>
            </a:r>
          </a:p>
        </p:txBody>
      </p:sp>
      <p:grpSp>
        <p:nvGrpSpPr>
          <p:cNvPr id="4103" name="Groupe 7">
            <a:extLst>
              <a:ext uri="{FF2B5EF4-FFF2-40B4-BE49-F238E27FC236}">
                <a16:creationId xmlns:a16="http://schemas.microsoft.com/office/drawing/2014/main" id="{99DA215F-F6F3-4B73-B847-C956E77A2EC8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1077913"/>
            <a:ext cx="6140450" cy="5008562"/>
            <a:chOff x="1620838" y="1077913"/>
            <a:chExt cx="6140450" cy="5008562"/>
          </a:xfrm>
        </p:grpSpPr>
        <p:graphicFrame>
          <p:nvGraphicFramePr>
            <p:cNvPr id="4098" name="Object 4">
              <a:extLst>
                <a:ext uri="{FF2B5EF4-FFF2-40B4-BE49-F238E27FC236}">
                  <a16:creationId xmlns:a16="http://schemas.microsoft.com/office/drawing/2014/main" id="{FAF6CAD2-73AB-4367-BFCA-495C8B7353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838" y="1077913"/>
            <a:ext cx="6140450" cy="5008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Image" r:id="rId4" imgW="5356800" imgH="4371120" progId="StaticEnhancedMetafile">
                    <p:embed/>
                  </p:oleObj>
                </mc:Choice>
                <mc:Fallback>
                  <p:oleObj name="Image" r:id="rId4" imgW="5356800" imgH="4371120" progId="StaticEnhancedMetafil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838" y="1077913"/>
                          <a:ext cx="6140450" cy="5008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4" name="Rectangle 6">
              <a:extLst>
                <a:ext uri="{FF2B5EF4-FFF2-40B4-BE49-F238E27FC236}">
                  <a16:creationId xmlns:a16="http://schemas.microsoft.com/office/drawing/2014/main" id="{576736AF-C145-44E0-BE8C-ADD8409FE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880" y="4965700"/>
              <a:ext cx="155575" cy="179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000" b="1"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0">
            <a:extLst>
              <a:ext uri="{FF2B5EF4-FFF2-40B4-BE49-F238E27FC236}">
                <a16:creationId xmlns:a16="http://schemas.microsoft.com/office/drawing/2014/main" id="{C3D868A6-8A69-4EE3-BF01-050F62DF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954088"/>
            <a:ext cx="8937625" cy="5219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79" name="Text Box 39">
            <a:extLst>
              <a:ext uri="{FF2B5EF4-FFF2-40B4-BE49-F238E27FC236}">
                <a16:creationId xmlns:a16="http://schemas.microsoft.com/office/drawing/2014/main" id="{7529AC6A-6E5D-4AA8-A23D-30F42D55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3681413"/>
            <a:ext cx="2259012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TG and </a:t>
            </a:r>
          </a:p>
          <a:p>
            <a:pPr algn="ctr"/>
            <a:r>
              <a:rPr lang="en-US" altLang="fr-FR" b="1">
                <a:sym typeface="Symbol" panose="05050102010706020507" pitchFamily="18" charset="2"/>
              </a:rPr>
              <a:t>HDL cholesterol</a:t>
            </a:r>
          </a:p>
        </p:txBody>
      </p:sp>
      <p:sp>
        <p:nvSpPr>
          <p:cNvPr id="24580" name="Text Box 42">
            <a:extLst>
              <a:ext uri="{FF2B5EF4-FFF2-40B4-BE49-F238E27FC236}">
                <a16:creationId xmlns:a16="http://schemas.microsoft.com/office/drawing/2014/main" id="{FE3E8E86-9C56-4030-8025-6410E682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4416425"/>
            <a:ext cx="190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</a:t>
            </a:r>
            <a:r>
              <a:rPr lang="en-US" altLang="fr-FR" b="1">
                <a:cs typeface="Arial" panose="020B0604020202020204" pitchFamily="34" charset="0"/>
                <a:sym typeface="Symbol" panose="05050102010706020507" pitchFamily="18" charset="2"/>
              </a:rPr>
              <a:t>ß cell function</a:t>
            </a:r>
            <a:endParaRPr lang="en-US" altLang="fr-FR" b="1">
              <a:sym typeface="Symbol" panose="05050102010706020507" pitchFamily="18" charset="2"/>
            </a:endParaRPr>
          </a:p>
        </p:txBody>
      </p:sp>
      <p:sp>
        <p:nvSpPr>
          <p:cNvPr id="24581" name="Text Box 43">
            <a:extLst>
              <a:ext uri="{FF2B5EF4-FFF2-40B4-BE49-F238E27FC236}">
                <a16:creationId xmlns:a16="http://schemas.microsoft.com/office/drawing/2014/main" id="{A63DA435-AD18-4CF3-89FF-AE5E18A4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870450"/>
            <a:ext cx="709613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</a:t>
            </a:r>
            <a:r>
              <a:rPr lang="en-US" altLang="fr-FR" sz="2000" b="1"/>
              <a:t>BG</a:t>
            </a:r>
          </a:p>
        </p:txBody>
      </p:sp>
      <p:sp>
        <p:nvSpPr>
          <p:cNvPr id="24582" name="Text Box 45">
            <a:extLst>
              <a:ext uri="{FF2B5EF4-FFF2-40B4-BE49-F238E27FC236}">
                <a16:creationId xmlns:a16="http://schemas.microsoft.com/office/drawing/2014/main" id="{174C94F5-D1FD-43E6-A3FE-865E1292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3" y="3089275"/>
            <a:ext cx="3276600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Adipocytokines &amp; FFA</a:t>
            </a:r>
            <a:endParaRPr lang="en-US" altLang="fr-FR" sz="2800" b="1"/>
          </a:p>
        </p:txBody>
      </p:sp>
      <p:sp>
        <p:nvSpPr>
          <p:cNvPr id="24583" name="Text Box 46">
            <a:extLst>
              <a:ext uri="{FF2B5EF4-FFF2-40B4-BE49-F238E27FC236}">
                <a16:creationId xmlns:a16="http://schemas.microsoft.com/office/drawing/2014/main" id="{0534CD08-B24C-44A5-ADC2-5390B93E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3816350"/>
            <a:ext cx="23622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Insulin resistance</a:t>
            </a:r>
            <a:endParaRPr lang="en-US" altLang="fr-FR" b="1"/>
          </a:p>
        </p:txBody>
      </p:sp>
      <p:cxnSp>
        <p:nvCxnSpPr>
          <p:cNvPr id="24584" name="AutoShape 60">
            <a:extLst>
              <a:ext uri="{FF2B5EF4-FFF2-40B4-BE49-F238E27FC236}">
                <a16:creationId xmlns:a16="http://schemas.microsoft.com/office/drawing/2014/main" id="{CA430DF7-98E3-49D1-A0E0-235E48A33095}"/>
              </a:ext>
            </a:extLst>
          </p:cNvPr>
          <p:cNvCxnSpPr>
            <a:cxnSpLocks noChangeShapeType="1"/>
            <a:endCxn id="24582" idx="0"/>
          </p:cNvCxnSpPr>
          <p:nvPr/>
        </p:nvCxnSpPr>
        <p:spPr bwMode="auto">
          <a:xfrm rot="16200000" flipH="1">
            <a:off x="4603750" y="2989263"/>
            <a:ext cx="2000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61">
            <a:extLst>
              <a:ext uri="{FF2B5EF4-FFF2-40B4-BE49-F238E27FC236}">
                <a16:creationId xmlns:a16="http://schemas.microsoft.com/office/drawing/2014/main" id="{53BC00ED-8D72-4347-BCBF-D77201326266}"/>
              </a:ext>
            </a:extLst>
          </p:cNvPr>
          <p:cNvCxnSpPr>
            <a:cxnSpLocks noChangeShapeType="1"/>
            <a:stCxn id="24582" idx="2"/>
            <a:endCxn id="24583" idx="0"/>
          </p:cNvCxnSpPr>
          <p:nvPr/>
        </p:nvCxnSpPr>
        <p:spPr bwMode="auto">
          <a:xfrm rot="5400000">
            <a:off x="4602163" y="3714750"/>
            <a:ext cx="20161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AutoShape 62">
            <a:extLst>
              <a:ext uri="{FF2B5EF4-FFF2-40B4-BE49-F238E27FC236}">
                <a16:creationId xmlns:a16="http://schemas.microsoft.com/office/drawing/2014/main" id="{D4C31396-C890-4492-9786-A3FF78A8E869}"/>
              </a:ext>
            </a:extLst>
          </p:cNvPr>
          <p:cNvCxnSpPr>
            <a:cxnSpLocks noChangeShapeType="1"/>
            <a:stCxn id="24583" idx="3"/>
            <a:endCxn id="24579" idx="1"/>
          </p:cNvCxnSpPr>
          <p:nvPr/>
        </p:nvCxnSpPr>
        <p:spPr bwMode="auto">
          <a:xfrm>
            <a:off x="5884863" y="4005263"/>
            <a:ext cx="784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AutoShape 63">
            <a:extLst>
              <a:ext uri="{FF2B5EF4-FFF2-40B4-BE49-F238E27FC236}">
                <a16:creationId xmlns:a16="http://schemas.microsoft.com/office/drawing/2014/main" id="{9F3119BF-7ECB-4FED-B58E-BDA296F774D1}"/>
              </a:ext>
            </a:extLst>
          </p:cNvPr>
          <p:cNvCxnSpPr>
            <a:cxnSpLocks noChangeShapeType="1"/>
            <a:stCxn id="24583" idx="2"/>
            <a:endCxn id="24581" idx="0"/>
          </p:cNvCxnSpPr>
          <p:nvPr/>
        </p:nvCxnSpPr>
        <p:spPr bwMode="auto">
          <a:xfrm rot="16200000" flipH="1">
            <a:off x="4366420" y="4529931"/>
            <a:ext cx="677862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 Box 28">
            <a:extLst>
              <a:ext uri="{FF2B5EF4-FFF2-40B4-BE49-F238E27FC236}">
                <a16:creationId xmlns:a16="http://schemas.microsoft.com/office/drawing/2014/main" id="{91510404-A1AD-44DB-B846-A2FF9D8C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5472113"/>
            <a:ext cx="3397250" cy="366712"/>
          </a:xfrm>
          <a:prstGeom prst="rect">
            <a:avLst/>
          </a:prstGeom>
          <a:gradFill rotWithShape="1">
            <a:gsLst>
              <a:gs pos="0">
                <a:srgbClr val="036361"/>
              </a:gs>
              <a:gs pos="100000">
                <a:srgbClr val="05A39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olidFill>
                  <a:schemeClr val="bg1"/>
                </a:solidFill>
              </a:rPr>
              <a:t>CVS and renal complications </a:t>
            </a:r>
          </a:p>
        </p:txBody>
      </p:sp>
      <p:cxnSp>
        <p:nvCxnSpPr>
          <p:cNvPr id="24589" name="AutoShape 66">
            <a:extLst>
              <a:ext uri="{FF2B5EF4-FFF2-40B4-BE49-F238E27FC236}">
                <a16:creationId xmlns:a16="http://schemas.microsoft.com/office/drawing/2014/main" id="{97B7CD45-2970-46DF-9DCC-BEA55E99A22A}"/>
              </a:ext>
            </a:extLst>
          </p:cNvPr>
          <p:cNvCxnSpPr>
            <a:cxnSpLocks noChangeShapeType="1"/>
            <a:stCxn id="24579" idx="2"/>
            <a:endCxn id="24588" idx="3"/>
          </p:cNvCxnSpPr>
          <p:nvPr/>
        </p:nvCxnSpPr>
        <p:spPr bwMode="auto">
          <a:xfrm rot="5400000">
            <a:off x="6438107" y="4294981"/>
            <a:ext cx="1328738" cy="13938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70">
            <a:extLst>
              <a:ext uri="{FF2B5EF4-FFF2-40B4-BE49-F238E27FC236}">
                <a16:creationId xmlns:a16="http://schemas.microsoft.com/office/drawing/2014/main" id="{86C0CF44-FFDF-466A-BC36-871173D59494}"/>
              </a:ext>
            </a:extLst>
          </p:cNvPr>
          <p:cNvCxnSpPr>
            <a:cxnSpLocks noChangeShapeType="1"/>
            <a:endCxn id="24588" idx="2"/>
          </p:cNvCxnSpPr>
          <p:nvPr/>
        </p:nvCxnSpPr>
        <p:spPr bwMode="auto">
          <a:xfrm rot="16200000" flipH="1">
            <a:off x="2459832" y="3591719"/>
            <a:ext cx="519112" cy="3975100"/>
          </a:xfrm>
          <a:prstGeom prst="bentConnector3">
            <a:avLst>
              <a:gd name="adj1" fmla="val 14403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71">
            <a:extLst>
              <a:ext uri="{FF2B5EF4-FFF2-40B4-BE49-F238E27FC236}">
                <a16:creationId xmlns:a16="http://schemas.microsoft.com/office/drawing/2014/main" id="{4039F54C-02C0-4019-8C58-0B1CFBB460C6}"/>
              </a:ext>
            </a:extLst>
          </p:cNvPr>
          <p:cNvCxnSpPr>
            <a:cxnSpLocks noChangeShapeType="1"/>
            <a:endCxn id="24588" idx="1"/>
          </p:cNvCxnSpPr>
          <p:nvPr/>
        </p:nvCxnSpPr>
        <p:spPr bwMode="auto">
          <a:xfrm rot="16200000" flipH="1">
            <a:off x="2604294" y="5252244"/>
            <a:ext cx="331788" cy="4762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Rectangle 77">
            <a:extLst>
              <a:ext uri="{FF2B5EF4-FFF2-40B4-BE49-F238E27FC236}">
                <a16:creationId xmlns:a16="http://schemas.microsoft.com/office/drawing/2014/main" id="{23A06907-7573-42AB-A15A-2D1A0FE6F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Metabolic Syndrome - A Unifying Hypothesis </a:t>
            </a:r>
          </a:p>
        </p:txBody>
      </p:sp>
      <p:sp>
        <p:nvSpPr>
          <p:cNvPr id="24593" name="Text Box 33">
            <a:extLst>
              <a:ext uri="{FF2B5EF4-FFF2-40B4-BE49-F238E27FC236}">
                <a16:creationId xmlns:a16="http://schemas.microsoft.com/office/drawing/2014/main" id="{DE81B83C-93AC-4ADC-A99C-479DBBD9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1347788"/>
            <a:ext cx="990600" cy="4064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Aging</a:t>
            </a:r>
          </a:p>
        </p:txBody>
      </p:sp>
      <p:sp>
        <p:nvSpPr>
          <p:cNvPr id="24594" name="Text Box 34">
            <a:extLst>
              <a:ext uri="{FF2B5EF4-FFF2-40B4-BE49-F238E27FC236}">
                <a16:creationId xmlns:a16="http://schemas.microsoft.com/office/drawing/2014/main" id="{365FA51F-B5AF-4210-B7FE-0EB9A615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1042988"/>
            <a:ext cx="2705100" cy="1016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Family history</a:t>
            </a:r>
          </a:p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(Genetics or</a:t>
            </a:r>
          </a:p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shared environment)</a:t>
            </a:r>
          </a:p>
        </p:txBody>
      </p:sp>
      <p:sp>
        <p:nvSpPr>
          <p:cNvPr id="24595" name="Text Box 35">
            <a:extLst>
              <a:ext uri="{FF2B5EF4-FFF2-40B4-BE49-F238E27FC236}">
                <a16:creationId xmlns:a16="http://schemas.microsoft.com/office/drawing/2014/main" id="{1BB431FD-4031-40AD-B9B0-7187E4B2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187450"/>
            <a:ext cx="1968500" cy="7112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Psychosocial</a:t>
            </a:r>
          </a:p>
          <a:p>
            <a:pPr algn="ctr"/>
            <a:r>
              <a:rPr lang="en-US" altLang="fr-FR" sz="2000" b="1">
                <a:solidFill>
                  <a:schemeClr val="bg1"/>
                </a:solidFill>
              </a:rPr>
              <a:t>stress</a:t>
            </a:r>
          </a:p>
        </p:txBody>
      </p:sp>
      <p:cxnSp>
        <p:nvCxnSpPr>
          <p:cNvPr id="24596" name="AutoShape 52">
            <a:extLst>
              <a:ext uri="{FF2B5EF4-FFF2-40B4-BE49-F238E27FC236}">
                <a16:creationId xmlns:a16="http://schemas.microsoft.com/office/drawing/2014/main" id="{87352C1B-59EB-40E6-87C0-F18B9BA47DAC}"/>
              </a:ext>
            </a:extLst>
          </p:cNvPr>
          <p:cNvCxnSpPr>
            <a:cxnSpLocks noChangeShapeType="1"/>
            <a:stCxn id="24595" idx="3"/>
            <a:endCxn id="24594" idx="1"/>
          </p:cNvCxnSpPr>
          <p:nvPr/>
        </p:nvCxnSpPr>
        <p:spPr bwMode="auto">
          <a:xfrm>
            <a:off x="2525713" y="1543050"/>
            <a:ext cx="825500" cy="79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AutoShape 54">
            <a:extLst>
              <a:ext uri="{FF2B5EF4-FFF2-40B4-BE49-F238E27FC236}">
                <a16:creationId xmlns:a16="http://schemas.microsoft.com/office/drawing/2014/main" id="{EB70CFD7-C862-4DA0-82B3-3ABE587DF79B}"/>
              </a:ext>
            </a:extLst>
          </p:cNvPr>
          <p:cNvCxnSpPr>
            <a:cxnSpLocks noChangeShapeType="1"/>
            <a:stCxn id="24594" idx="3"/>
            <a:endCxn id="24593" idx="1"/>
          </p:cNvCxnSpPr>
          <p:nvPr/>
        </p:nvCxnSpPr>
        <p:spPr bwMode="auto">
          <a:xfrm>
            <a:off x="6056313" y="1550988"/>
            <a:ext cx="114458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Text Box 7">
            <a:extLst>
              <a:ext uri="{FF2B5EF4-FFF2-40B4-BE49-F238E27FC236}">
                <a16:creationId xmlns:a16="http://schemas.microsoft.com/office/drawing/2014/main" id="{B55E2E2C-8F83-4D74-8477-0C61AC06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2422525"/>
            <a:ext cx="1905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400" b="1"/>
              <a:t>Visceral fat</a:t>
            </a:r>
          </a:p>
        </p:txBody>
      </p:sp>
      <p:sp>
        <p:nvSpPr>
          <p:cNvPr id="24599" name="Text Box 10">
            <a:extLst>
              <a:ext uri="{FF2B5EF4-FFF2-40B4-BE49-F238E27FC236}">
                <a16:creationId xmlns:a16="http://schemas.microsoft.com/office/drawing/2014/main" id="{15FF41A6-601A-4CD1-9EA5-32C6E4911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193925"/>
            <a:ext cx="2251075" cy="9255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altLang="fr-FR" b="1">
                <a:solidFill>
                  <a:schemeClr val="bg1"/>
                </a:solidFill>
              </a:rPr>
              <a:t>GH and IGF-1</a:t>
            </a:r>
          </a:p>
          <a:p>
            <a:pPr algn="ctr"/>
            <a:r>
              <a:rPr lang="en-US" altLang="fr-FR" b="1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altLang="fr-FR" b="1">
                <a:solidFill>
                  <a:schemeClr val="bg1"/>
                </a:solidFill>
              </a:rPr>
              <a:t>Testosterone (M)</a:t>
            </a:r>
          </a:p>
          <a:p>
            <a:pPr algn="ctr"/>
            <a:r>
              <a:rPr lang="en-US" altLang="fr-FR" b="1">
                <a:solidFill>
                  <a:schemeClr val="bg1"/>
                </a:solidFill>
                <a:sym typeface="Symbol" panose="05050102010706020507" pitchFamily="18" charset="2"/>
              </a:rPr>
              <a:t>Testosterone (F)</a:t>
            </a:r>
            <a:endParaRPr lang="en-US" altLang="fr-FR" b="1">
              <a:solidFill>
                <a:schemeClr val="bg1"/>
              </a:solidFill>
            </a:endParaRPr>
          </a:p>
        </p:txBody>
      </p:sp>
      <p:sp>
        <p:nvSpPr>
          <p:cNvPr id="24600" name="Text Box 11">
            <a:extLst>
              <a:ext uri="{FF2B5EF4-FFF2-40B4-BE49-F238E27FC236}">
                <a16:creationId xmlns:a16="http://schemas.microsoft.com/office/drawing/2014/main" id="{B4F0C9B9-3ED9-46BE-B879-FFDEF09B3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466975"/>
            <a:ext cx="1376362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olidFill>
                  <a:schemeClr val="bg1"/>
                </a:solidFill>
                <a:sym typeface="Symbol" panose="05050102010706020507" pitchFamily="18" charset="2"/>
              </a:rPr>
              <a:t></a:t>
            </a:r>
            <a:r>
              <a:rPr lang="en-US" altLang="fr-FR" b="1">
                <a:solidFill>
                  <a:schemeClr val="bg1"/>
                </a:solidFill>
              </a:rPr>
              <a:t>Cortisol</a:t>
            </a:r>
          </a:p>
        </p:txBody>
      </p:sp>
      <p:cxnSp>
        <p:nvCxnSpPr>
          <p:cNvPr id="24601" name="AutoShape 56">
            <a:extLst>
              <a:ext uri="{FF2B5EF4-FFF2-40B4-BE49-F238E27FC236}">
                <a16:creationId xmlns:a16="http://schemas.microsoft.com/office/drawing/2014/main" id="{EB569208-BAC8-413E-846A-A034C2D90B9A}"/>
              </a:ext>
            </a:extLst>
          </p:cNvPr>
          <p:cNvCxnSpPr>
            <a:cxnSpLocks noChangeShapeType="1"/>
            <a:stCxn id="24593" idx="2"/>
            <a:endCxn id="24599" idx="0"/>
          </p:cNvCxnSpPr>
          <p:nvPr/>
        </p:nvCxnSpPr>
        <p:spPr bwMode="auto">
          <a:xfrm rot="5400000">
            <a:off x="7480300" y="1968501"/>
            <a:ext cx="439737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2" name="AutoShape 57">
            <a:extLst>
              <a:ext uri="{FF2B5EF4-FFF2-40B4-BE49-F238E27FC236}">
                <a16:creationId xmlns:a16="http://schemas.microsoft.com/office/drawing/2014/main" id="{58E158F4-E382-46E7-8C4E-C53D3D64C1BD}"/>
              </a:ext>
            </a:extLst>
          </p:cNvPr>
          <p:cNvCxnSpPr>
            <a:cxnSpLocks noChangeShapeType="1"/>
            <a:stCxn id="24599" idx="1"/>
            <a:endCxn id="24598" idx="3"/>
          </p:cNvCxnSpPr>
          <p:nvPr/>
        </p:nvCxnSpPr>
        <p:spPr bwMode="auto">
          <a:xfrm rot="10800000">
            <a:off x="5656263" y="2655888"/>
            <a:ext cx="912812" cy="1587"/>
          </a:xfrm>
          <a:prstGeom prst="bentConnector3">
            <a:avLst>
              <a:gd name="adj1" fmla="val 4991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3" name="AutoShape 58">
            <a:extLst>
              <a:ext uri="{FF2B5EF4-FFF2-40B4-BE49-F238E27FC236}">
                <a16:creationId xmlns:a16="http://schemas.microsoft.com/office/drawing/2014/main" id="{2560722B-98BD-420D-9E2F-26FFEE21B66D}"/>
              </a:ext>
            </a:extLst>
          </p:cNvPr>
          <p:cNvCxnSpPr>
            <a:cxnSpLocks noChangeShapeType="1"/>
            <a:stCxn id="24600" idx="3"/>
            <a:endCxn id="24598" idx="1"/>
          </p:cNvCxnSpPr>
          <p:nvPr/>
        </p:nvCxnSpPr>
        <p:spPr bwMode="auto">
          <a:xfrm>
            <a:off x="2232025" y="2655888"/>
            <a:ext cx="15192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AutoShape 59">
            <a:extLst>
              <a:ext uri="{FF2B5EF4-FFF2-40B4-BE49-F238E27FC236}">
                <a16:creationId xmlns:a16="http://schemas.microsoft.com/office/drawing/2014/main" id="{6340639E-8E87-4F9B-913D-474FB4F5FD69}"/>
              </a:ext>
            </a:extLst>
          </p:cNvPr>
          <p:cNvCxnSpPr>
            <a:cxnSpLocks noChangeShapeType="1"/>
            <a:stCxn id="24594" idx="2"/>
            <a:endCxn id="24598" idx="0"/>
          </p:cNvCxnSpPr>
          <p:nvPr/>
        </p:nvCxnSpPr>
        <p:spPr bwMode="auto">
          <a:xfrm rot="5400000">
            <a:off x="4526757" y="2235994"/>
            <a:ext cx="363537" cy="9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5" name="AutoShape 74">
            <a:extLst>
              <a:ext uri="{FF2B5EF4-FFF2-40B4-BE49-F238E27FC236}">
                <a16:creationId xmlns:a16="http://schemas.microsoft.com/office/drawing/2014/main" id="{FE206311-2DEC-4ED3-9B29-DE3699B4A00E}"/>
              </a:ext>
            </a:extLst>
          </p:cNvPr>
          <p:cNvCxnSpPr>
            <a:cxnSpLocks noChangeShapeType="1"/>
            <a:stCxn id="24595" idx="2"/>
            <a:endCxn id="24600" idx="0"/>
          </p:cNvCxnSpPr>
          <p:nvPr/>
        </p:nvCxnSpPr>
        <p:spPr bwMode="auto">
          <a:xfrm rot="5400000">
            <a:off x="1263650" y="2179638"/>
            <a:ext cx="568325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67">
            <a:extLst>
              <a:ext uri="{FF2B5EF4-FFF2-40B4-BE49-F238E27FC236}">
                <a16:creationId xmlns:a16="http://schemas.microsoft.com/office/drawing/2014/main" id="{44933F11-2C8E-4CD7-955E-1C5156B765E1}"/>
              </a:ext>
            </a:extLst>
          </p:cNvPr>
          <p:cNvCxnSpPr>
            <a:cxnSpLocks noChangeShapeType="1"/>
            <a:stCxn id="24609" idx="3"/>
            <a:endCxn id="24610" idx="1"/>
          </p:cNvCxnSpPr>
          <p:nvPr/>
        </p:nvCxnSpPr>
        <p:spPr bwMode="auto">
          <a:xfrm flipV="1">
            <a:off x="1222375" y="5137150"/>
            <a:ext cx="852488" cy="4763"/>
          </a:xfrm>
          <a:prstGeom prst="bentConnector3">
            <a:avLst>
              <a:gd name="adj1" fmla="val 4990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AutoShape 75">
            <a:extLst>
              <a:ext uri="{FF2B5EF4-FFF2-40B4-BE49-F238E27FC236}">
                <a16:creationId xmlns:a16="http://schemas.microsoft.com/office/drawing/2014/main" id="{A315A037-886F-43E5-AD7A-445417F2C515}"/>
              </a:ext>
            </a:extLst>
          </p:cNvPr>
          <p:cNvCxnSpPr>
            <a:cxnSpLocks noChangeShapeType="1"/>
            <a:stCxn id="24595" idx="1"/>
            <a:endCxn id="24608" idx="1"/>
          </p:cNvCxnSpPr>
          <p:nvPr/>
        </p:nvCxnSpPr>
        <p:spPr bwMode="auto">
          <a:xfrm rot="10800000" flipH="1" flipV="1">
            <a:off x="557213" y="1543050"/>
            <a:ext cx="488950" cy="2465388"/>
          </a:xfrm>
          <a:prstGeom prst="bentConnector3">
            <a:avLst>
              <a:gd name="adj1" fmla="val -4675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8" name="Text Box 14">
            <a:extLst>
              <a:ext uri="{FF2B5EF4-FFF2-40B4-BE49-F238E27FC236}">
                <a16:creationId xmlns:a16="http://schemas.microsoft.com/office/drawing/2014/main" id="{8EE036DB-79A3-4154-B6CB-BEA37A74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3819525"/>
            <a:ext cx="990600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bg1"/>
                </a:solidFill>
                <a:sym typeface="Symbol" panose="05050102010706020507" pitchFamily="18" charset="2"/>
              </a:rPr>
              <a:t>SNS 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24609" name="Text Box 16">
            <a:extLst>
              <a:ext uri="{FF2B5EF4-FFF2-40B4-BE49-F238E27FC236}">
                <a16:creationId xmlns:a16="http://schemas.microsoft.com/office/drawing/2014/main" id="{0F383181-A4DF-4D07-A87B-C522DC8D7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953000"/>
            <a:ext cx="976312" cy="3762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0000" rIns="9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bg1"/>
                </a:solidFill>
                <a:sym typeface="Symbol" panose="05050102010706020507" pitchFamily="18" charset="2"/>
              </a:rPr>
              <a:t>RAAS</a:t>
            </a:r>
            <a:endParaRPr lang="en-US" altLang="fr-FR">
              <a:solidFill>
                <a:schemeClr val="bg1"/>
              </a:solidFill>
            </a:endParaRPr>
          </a:p>
        </p:txBody>
      </p:sp>
      <p:sp>
        <p:nvSpPr>
          <p:cNvPr id="24610" name="Text Box 18">
            <a:extLst>
              <a:ext uri="{FF2B5EF4-FFF2-40B4-BE49-F238E27FC236}">
                <a16:creationId xmlns:a16="http://schemas.microsoft.com/office/drawing/2014/main" id="{8E6845D9-CEF0-4D5F-8402-DB566779C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4948238"/>
            <a:ext cx="9144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>
                <a:sym typeface="Symbol" panose="05050102010706020507" pitchFamily="18" charset="2"/>
              </a:rPr>
              <a:t>BP</a:t>
            </a:r>
            <a:endParaRPr lang="en-US" altLang="fr-FR" b="1"/>
          </a:p>
        </p:txBody>
      </p:sp>
      <p:sp>
        <p:nvSpPr>
          <p:cNvPr id="24611" name="Text Box 22">
            <a:extLst>
              <a:ext uri="{FF2B5EF4-FFF2-40B4-BE49-F238E27FC236}">
                <a16:creationId xmlns:a16="http://schemas.microsoft.com/office/drawing/2014/main" id="{E87896C0-ABFA-4654-A33D-2E823A57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173413"/>
            <a:ext cx="2301875" cy="376237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bg1"/>
                </a:solidFill>
              </a:rPr>
              <a:t>Activated immunity</a:t>
            </a:r>
          </a:p>
        </p:txBody>
      </p:sp>
      <p:cxnSp>
        <p:nvCxnSpPr>
          <p:cNvPr id="24612" name="AutoShape 68">
            <a:extLst>
              <a:ext uri="{FF2B5EF4-FFF2-40B4-BE49-F238E27FC236}">
                <a16:creationId xmlns:a16="http://schemas.microsoft.com/office/drawing/2014/main" id="{86524606-AD2C-46D7-B072-1D0411C2C1F6}"/>
              </a:ext>
            </a:extLst>
          </p:cNvPr>
          <p:cNvCxnSpPr>
            <a:cxnSpLocks noChangeShapeType="1"/>
            <a:stCxn id="24608" idx="2"/>
            <a:endCxn id="24609" idx="0"/>
          </p:cNvCxnSpPr>
          <p:nvPr/>
        </p:nvCxnSpPr>
        <p:spPr bwMode="auto">
          <a:xfrm rot="5400000">
            <a:off x="759619" y="4171157"/>
            <a:ext cx="757237" cy="806450"/>
          </a:xfrm>
          <a:prstGeom prst="bentConnector3">
            <a:avLst>
              <a:gd name="adj1" fmla="val 4989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3" name="AutoShape 69">
            <a:extLst>
              <a:ext uri="{FF2B5EF4-FFF2-40B4-BE49-F238E27FC236}">
                <a16:creationId xmlns:a16="http://schemas.microsoft.com/office/drawing/2014/main" id="{F02CBDE3-2458-4D02-938C-CD1D1EFF7518}"/>
              </a:ext>
            </a:extLst>
          </p:cNvPr>
          <p:cNvCxnSpPr>
            <a:cxnSpLocks noChangeShapeType="1"/>
            <a:stCxn id="24608" idx="2"/>
            <a:endCxn id="24610" idx="0"/>
          </p:cNvCxnSpPr>
          <p:nvPr/>
        </p:nvCxnSpPr>
        <p:spPr bwMode="auto">
          <a:xfrm rot="16200000" flipH="1">
            <a:off x="1660525" y="4076701"/>
            <a:ext cx="752475" cy="990600"/>
          </a:xfrm>
          <a:prstGeom prst="bentConnector3">
            <a:avLst>
              <a:gd name="adj1" fmla="val 4978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4" name="AutoShape 72">
            <a:extLst>
              <a:ext uri="{FF2B5EF4-FFF2-40B4-BE49-F238E27FC236}">
                <a16:creationId xmlns:a16="http://schemas.microsoft.com/office/drawing/2014/main" id="{8F91DE2B-59E5-4F0A-925B-24801AB43FF9}"/>
              </a:ext>
            </a:extLst>
          </p:cNvPr>
          <p:cNvCxnSpPr>
            <a:cxnSpLocks noChangeShapeType="1"/>
            <a:stCxn id="24611" idx="2"/>
            <a:endCxn id="24608" idx="0"/>
          </p:cNvCxnSpPr>
          <p:nvPr/>
        </p:nvCxnSpPr>
        <p:spPr bwMode="auto">
          <a:xfrm rot="5400000">
            <a:off x="1410494" y="3680619"/>
            <a:ext cx="269875" cy="7937"/>
          </a:xfrm>
          <a:prstGeom prst="bentConnector3">
            <a:avLst>
              <a:gd name="adj1" fmla="val 4941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5" name="AutoShape 73">
            <a:extLst>
              <a:ext uri="{FF2B5EF4-FFF2-40B4-BE49-F238E27FC236}">
                <a16:creationId xmlns:a16="http://schemas.microsoft.com/office/drawing/2014/main" id="{7C3B803B-389D-46A4-B31F-84BBDC9C62E9}"/>
              </a:ext>
            </a:extLst>
          </p:cNvPr>
          <p:cNvCxnSpPr>
            <a:cxnSpLocks noChangeShapeType="1"/>
            <a:stCxn id="24611" idx="0"/>
            <a:endCxn id="24600" idx="2"/>
          </p:cNvCxnSpPr>
          <p:nvPr/>
        </p:nvCxnSpPr>
        <p:spPr bwMode="auto">
          <a:xfrm flipH="1" flipV="1">
            <a:off x="1544638" y="2843213"/>
            <a:ext cx="4762" cy="330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6" name="AutoShape 82">
            <a:extLst>
              <a:ext uri="{FF2B5EF4-FFF2-40B4-BE49-F238E27FC236}">
                <a16:creationId xmlns:a16="http://schemas.microsoft.com/office/drawing/2014/main" id="{254EE053-8CA2-475E-9E3B-84BEDCDECB49}"/>
              </a:ext>
            </a:extLst>
          </p:cNvPr>
          <p:cNvCxnSpPr>
            <a:cxnSpLocks noChangeShapeType="1"/>
            <a:stCxn id="24583" idx="1"/>
            <a:endCxn id="24608" idx="3"/>
          </p:cNvCxnSpPr>
          <p:nvPr/>
        </p:nvCxnSpPr>
        <p:spPr bwMode="auto">
          <a:xfrm flipH="1">
            <a:off x="2036763" y="4005263"/>
            <a:ext cx="14859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7" name="AutoShape 83">
            <a:extLst>
              <a:ext uri="{FF2B5EF4-FFF2-40B4-BE49-F238E27FC236}">
                <a16:creationId xmlns:a16="http://schemas.microsoft.com/office/drawing/2014/main" id="{8B43EE5F-F9C0-4147-950F-8666AE4197C5}"/>
              </a:ext>
            </a:extLst>
          </p:cNvPr>
          <p:cNvCxnSpPr>
            <a:cxnSpLocks noChangeShapeType="1"/>
            <a:stCxn id="24611" idx="3"/>
            <a:endCxn id="24582" idx="1"/>
          </p:cNvCxnSpPr>
          <p:nvPr/>
        </p:nvCxnSpPr>
        <p:spPr bwMode="auto">
          <a:xfrm flipV="1">
            <a:off x="2700338" y="3351213"/>
            <a:ext cx="3651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8" name="Rectangle 89">
            <a:extLst>
              <a:ext uri="{FF2B5EF4-FFF2-40B4-BE49-F238E27FC236}">
                <a16:creationId xmlns:a16="http://schemas.microsoft.com/office/drawing/2014/main" id="{CB46790A-5FAB-44A2-B63C-80BAD8431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6354763"/>
            <a:ext cx="3600450" cy="45878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fr-FR" sz="1000"/>
          </a:p>
          <a:p>
            <a:pPr eaLnBrk="1" hangingPunct="1"/>
            <a:r>
              <a:rPr lang="pt-BR" altLang="fr-FR" sz="1000"/>
              <a:t>Adapted from </a:t>
            </a:r>
            <a:r>
              <a:rPr lang="da-DK" altLang="fr-FR" sz="1000"/>
              <a:t>Björntorp P. Obes Res 1993; 1: 206-22 and Chan JCN et al. Diabetes Care 1995; 18: 1013-6. Luk A and Chan JCN Diabetes Res Clin Pract 2008: </a:t>
            </a:r>
            <a:r>
              <a:rPr lang="pt-BR" altLang="fr-FR" sz="1000"/>
              <a:t>82 Suppl 1:S15-20 </a:t>
            </a:r>
          </a:p>
          <a:p>
            <a:pPr eaLnBrk="1" hangingPunct="1"/>
            <a:endParaRPr lang="pt-BR" altLang="fr-FR" sz="1000"/>
          </a:p>
        </p:txBody>
      </p:sp>
      <p:cxnSp>
        <p:nvCxnSpPr>
          <p:cNvPr id="24619" name="AutoShape 62">
            <a:extLst>
              <a:ext uri="{FF2B5EF4-FFF2-40B4-BE49-F238E27FC236}">
                <a16:creationId xmlns:a16="http://schemas.microsoft.com/office/drawing/2014/main" id="{AF027BC1-A0A5-4431-B387-FB7DBAE3CD3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03763" y="4614863"/>
            <a:ext cx="647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B99B391-391E-4560-847C-0AB99D4FB9CD}"/>
              </a:ext>
            </a:extLst>
          </p:cNvPr>
          <p:cNvCxnSpPr>
            <a:stCxn id="24581" idx="2"/>
            <a:endCxn id="24588" idx="0"/>
          </p:cNvCxnSpPr>
          <p:nvPr/>
        </p:nvCxnSpPr>
        <p:spPr>
          <a:xfrm rot="5400000">
            <a:off x="4606131" y="5371307"/>
            <a:ext cx="20161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>
            <a:extLst>
              <a:ext uri="{FF2B5EF4-FFF2-40B4-BE49-F238E27FC236}">
                <a16:creationId xmlns:a16="http://schemas.microsoft.com/office/drawing/2014/main" id="{26DCC269-0783-4F74-95AA-8C9A1FB9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1357313"/>
            <a:ext cx="4397375" cy="47053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0F83BD41-1929-4992-A956-7F855E239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z="2000"/>
              <a:t>Age, Family History of Diabetes and Obesity are Major Explanatory Variables of Metabolic Syndrome in Hong Kong Chinese</a:t>
            </a:r>
          </a:p>
        </p:txBody>
      </p:sp>
      <p:sp>
        <p:nvSpPr>
          <p:cNvPr id="25604" name="Text Box 288">
            <a:extLst>
              <a:ext uri="{FF2B5EF4-FFF2-40B4-BE49-F238E27FC236}">
                <a16:creationId xmlns:a16="http://schemas.microsoft.com/office/drawing/2014/main" id="{A44011B3-1046-4FEA-95DE-CD8FB9E2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25513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u="sng">
                <a:solidFill>
                  <a:schemeClr val="accent2"/>
                </a:solidFill>
              </a:rPr>
              <a:t>Male model </a:t>
            </a:r>
          </a:p>
        </p:txBody>
      </p:sp>
      <p:sp>
        <p:nvSpPr>
          <p:cNvPr id="25605" name="Text Box 289">
            <a:extLst>
              <a:ext uri="{FF2B5EF4-FFF2-40B4-BE49-F238E27FC236}">
                <a16:creationId xmlns:a16="http://schemas.microsoft.com/office/drawing/2014/main" id="{8CE9D1AB-112D-4F10-911F-CD236AE4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925513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u="sng">
                <a:solidFill>
                  <a:schemeClr val="accent2"/>
                </a:solidFill>
              </a:rPr>
              <a:t>Female model </a:t>
            </a:r>
          </a:p>
        </p:txBody>
      </p:sp>
      <p:sp>
        <p:nvSpPr>
          <p:cNvPr id="25606" name="Rectangle 290">
            <a:extLst>
              <a:ext uri="{FF2B5EF4-FFF2-40B4-BE49-F238E27FC236}">
                <a16:creationId xmlns:a16="http://schemas.microsoft.com/office/drawing/2014/main" id="{DAC84CC7-6A82-4F97-A43F-D525BF20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1357313"/>
            <a:ext cx="4397375" cy="47053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607" name="ZoneTexte 181">
            <a:extLst>
              <a:ext uri="{FF2B5EF4-FFF2-40B4-BE49-F238E27FC236}">
                <a16:creationId xmlns:a16="http://schemas.microsoft.com/office/drawing/2014/main" id="{0355592F-E13B-4A65-9072-DC8295F3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612775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fr-CA" sz="1400">
                <a:ea typeface="新細明體" panose="020B0604030504040204" pitchFamily="18" charset="-120"/>
              </a:rPr>
              <a:t>*</a:t>
            </a:r>
            <a:r>
              <a:rPr lang="fr-CA" altLang="zh-TW" sz="1400">
                <a:ea typeface="新細明體" panose="020B0604030504040204" pitchFamily="18" charset="-120"/>
              </a:rPr>
              <a:t>p&lt;0.05</a:t>
            </a:r>
          </a:p>
        </p:txBody>
      </p:sp>
      <p:sp>
        <p:nvSpPr>
          <p:cNvPr id="25608" name="Rectangle 9">
            <a:extLst>
              <a:ext uri="{FF2B5EF4-FFF2-40B4-BE49-F238E27FC236}">
                <a16:creationId xmlns:a16="http://schemas.microsoft.com/office/drawing/2014/main" id="{66DA1170-5B46-47C5-9132-42FE4B1F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6230938"/>
            <a:ext cx="4013200" cy="5905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1999 American Diabetes Association</a:t>
            </a:r>
          </a:p>
          <a:p>
            <a:pPr eaLnBrk="1" hangingPunct="1"/>
            <a:r>
              <a:rPr lang="da-DK" altLang="fr-FR" sz="1000"/>
              <a:t>Adapted from Diabetes Care </a:t>
            </a:r>
            <a:r>
              <a:rPr lang="da-DK" altLang="fr-FR" sz="1000" baseline="30000"/>
              <a:t>®</a:t>
            </a:r>
            <a:r>
              <a:rPr lang="da-DK" altLang="fr-FR" sz="1000"/>
              <a:t>, Vol. 19, 1996; 953-9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  <p:pic>
        <p:nvPicPr>
          <p:cNvPr id="25609" name="Image 15" descr="diapo19_male.png">
            <a:extLst>
              <a:ext uri="{FF2B5EF4-FFF2-40B4-BE49-F238E27FC236}">
                <a16:creationId xmlns:a16="http://schemas.microsoft.com/office/drawing/2014/main" id="{01BA944D-BB2E-4F7C-A5CC-8A207F2E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70025"/>
            <a:ext cx="4430713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 16" descr="diapo19_female.png">
            <a:extLst>
              <a:ext uri="{FF2B5EF4-FFF2-40B4-BE49-F238E27FC236}">
                <a16:creationId xmlns:a16="http://schemas.microsoft.com/office/drawing/2014/main" id="{2D2D8921-CDA9-4A5E-8197-9148AA16C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470025"/>
            <a:ext cx="443865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FD8E9FFF-F975-4C4E-806B-A3BDFBFCE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General Outline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2D44D01B-EA9C-4529-A9AD-D9995B1AB8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229600" cy="46307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CA" altLang="fr-FR" sz="2400"/>
              <a:t>Obesity and metabolic syndrome – a public health perspective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Ethnicity, obesity and cardio-renal complications 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Hormonal dysregulation in metabolic syndrome 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Genetics of a multifaceted syndrome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Emerging role of mesenteric fat as the linking factor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Power of weight reduction on risk profiles</a:t>
            </a:r>
          </a:p>
          <a:p>
            <a:pPr eaLnBrk="1" hangingPunct="1">
              <a:lnSpc>
                <a:spcPct val="120000"/>
              </a:lnSpc>
            </a:pPr>
            <a:r>
              <a:rPr lang="en-CA" altLang="fr-FR" sz="2400"/>
              <a:t>The way forward – from risk stratification to structured care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0D5212A-4884-4C63-8787-2D24B251B6C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Growth Hormone (GH) and Cortisol in Young Patients with Type 2 Diabetes</a:t>
            </a:r>
          </a:p>
        </p:txBody>
      </p:sp>
      <p:sp>
        <p:nvSpPr>
          <p:cNvPr id="26627" name="Rectangle 14">
            <a:extLst>
              <a:ext uri="{FF2B5EF4-FFF2-40B4-BE49-F238E27FC236}">
                <a16:creationId xmlns:a16="http://schemas.microsoft.com/office/drawing/2014/main" id="{80F5E4CA-FFAF-49E5-8FB1-1514F6440B6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9063" y="4516438"/>
            <a:ext cx="1733550" cy="590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600" b="1">
                <a:ea typeface="新細明體" panose="020B0604030504040204" pitchFamily="18" charset="-120"/>
              </a:rPr>
              <a:t>Plasma GH</a:t>
            </a:r>
            <a:br>
              <a:rPr lang="fr-CA" altLang="zh-TW" sz="1600" b="1">
                <a:ea typeface="新細明體" panose="020B0604030504040204" pitchFamily="18" charset="-120"/>
              </a:rPr>
            </a:br>
            <a:r>
              <a:rPr lang="fr-CA" altLang="zh-TW" sz="1600" b="1">
                <a:ea typeface="新細明體" panose="020B0604030504040204" pitchFamily="18" charset="-120"/>
              </a:rPr>
              <a:t>(ng/ml)</a:t>
            </a:r>
          </a:p>
        </p:txBody>
      </p:sp>
      <p:sp>
        <p:nvSpPr>
          <p:cNvPr id="26628" name="Rectangle 15">
            <a:extLst>
              <a:ext uri="{FF2B5EF4-FFF2-40B4-BE49-F238E27FC236}">
                <a16:creationId xmlns:a16="http://schemas.microsoft.com/office/drawing/2014/main" id="{79896D28-60BA-48C5-97AB-C30027A9E37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28344" y="3315494"/>
            <a:ext cx="1719262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600" b="1">
                <a:ea typeface="新細明體" panose="020B0604030504040204" pitchFamily="18" charset="-120"/>
              </a:rPr>
              <a:t>Plasma cortisol</a:t>
            </a:r>
            <a:br>
              <a:rPr lang="fr-CA" altLang="zh-TW" sz="1600" b="1">
                <a:ea typeface="新細明體" panose="020B0604030504040204" pitchFamily="18" charset="-120"/>
              </a:rPr>
            </a:br>
            <a:r>
              <a:rPr lang="fr-CA" altLang="zh-TW" sz="1600" b="1">
                <a:ea typeface="新細明體" panose="020B0604030504040204" pitchFamily="18" charset="-120"/>
              </a:rPr>
              <a:t>(nmol/l)</a:t>
            </a:r>
          </a:p>
        </p:txBody>
      </p:sp>
      <p:sp>
        <p:nvSpPr>
          <p:cNvPr id="26629" name="Rectangle 20">
            <a:extLst>
              <a:ext uri="{FF2B5EF4-FFF2-40B4-BE49-F238E27FC236}">
                <a16:creationId xmlns:a16="http://schemas.microsoft.com/office/drawing/2014/main" id="{F2F469B0-EF23-496F-9422-B4169F9749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1437" y="2062163"/>
            <a:ext cx="1819275" cy="590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TW" altLang="fr-CA" sz="1600" b="1">
                <a:ea typeface="新細明體" panose="020B0604030504040204" pitchFamily="18" charset="-120"/>
              </a:rPr>
              <a:t> </a:t>
            </a:r>
            <a:r>
              <a:rPr lang="fr-CA" altLang="zh-TW" sz="1600" b="1">
                <a:ea typeface="新細明體" panose="020B0604030504040204" pitchFamily="18" charset="-120"/>
              </a:rPr>
              <a:t>Plasma insulin</a:t>
            </a:r>
            <a:br>
              <a:rPr lang="fr-CA" altLang="zh-TW" sz="1600" b="1">
                <a:ea typeface="新細明體" panose="020B0604030504040204" pitchFamily="18" charset="-120"/>
              </a:rPr>
            </a:br>
            <a:r>
              <a:rPr lang="fr-CA" altLang="zh-TW" sz="1600" b="1">
                <a:ea typeface="新細明體" panose="020B0604030504040204" pitchFamily="18" charset="-120"/>
              </a:rPr>
              <a:t>(pmol/l)</a:t>
            </a:r>
          </a:p>
        </p:txBody>
      </p:sp>
      <p:sp>
        <p:nvSpPr>
          <p:cNvPr id="26630" name="AutoShape 24">
            <a:extLst>
              <a:ext uri="{FF2B5EF4-FFF2-40B4-BE49-F238E27FC236}">
                <a16:creationId xmlns:a16="http://schemas.microsoft.com/office/drawing/2014/main" id="{151C50A7-88E8-41C0-8E2F-D13BEC63C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1701800"/>
            <a:ext cx="2535237" cy="708025"/>
          </a:xfrm>
          <a:prstGeom prst="roundRect">
            <a:avLst>
              <a:gd name="adj" fmla="val 16667"/>
            </a:avLst>
          </a:prstGeom>
          <a:solidFill>
            <a:srgbClr val="00005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olidFill>
                  <a:srgbClr val="66FFFF"/>
                </a:solidFill>
                <a:sym typeface="Symbol" panose="05050102010706020507" pitchFamily="18" charset="2"/>
              </a:rPr>
              <a:t>Controls (n=104)</a:t>
            </a:r>
          </a:p>
          <a:p>
            <a:pPr eaLnBrk="1" hangingPunct="1"/>
            <a:r>
              <a:rPr lang="en-US" altLang="fr-FR" sz="1600" b="1">
                <a:solidFill>
                  <a:srgbClr val="FF3399"/>
                </a:solidFill>
                <a:sym typeface="Symbol" panose="05050102010706020507" pitchFamily="18" charset="2"/>
              </a:rPr>
              <a:t>Type 2 diabetics (n=90)</a:t>
            </a:r>
          </a:p>
        </p:txBody>
      </p:sp>
      <p:pic>
        <p:nvPicPr>
          <p:cNvPr id="26631" name="Image 12" descr="Image5 copy.png">
            <a:extLst>
              <a:ext uri="{FF2B5EF4-FFF2-40B4-BE49-F238E27FC236}">
                <a16:creationId xmlns:a16="http://schemas.microsoft.com/office/drawing/2014/main" id="{014A8E67-BB60-426E-B7F3-DB65A054C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949700"/>
            <a:ext cx="30368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13" descr="Image6 copy.png">
            <a:extLst>
              <a:ext uri="{FF2B5EF4-FFF2-40B4-BE49-F238E27FC236}">
                <a16:creationId xmlns:a16="http://schemas.microsoft.com/office/drawing/2014/main" id="{3E926825-D24E-49D6-9B97-09F2B8F8F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752725"/>
            <a:ext cx="30003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Image 16" descr="diapo_19_plasma_insuline.png">
            <a:extLst>
              <a:ext uri="{FF2B5EF4-FFF2-40B4-BE49-F238E27FC236}">
                <a16:creationId xmlns:a16="http://schemas.microsoft.com/office/drawing/2014/main" id="{56078695-9C05-4165-BE8F-2B5C63018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47800"/>
            <a:ext cx="30543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9">
            <a:extLst>
              <a:ext uri="{FF2B5EF4-FFF2-40B4-BE49-F238E27FC236}">
                <a16:creationId xmlns:a16="http://schemas.microsoft.com/office/drawing/2014/main" id="{8AF65289-9A94-467B-860F-86C2D861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132513"/>
            <a:ext cx="4013200" cy="5905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1999 American Diabetes Association</a:t>
            </a:r>
          </a:p>
          <a:p>
            <a:pPr eaLnBrk="1" hangingPunct="1"/>
            <a:r>
              <a:rPr lang="da-DK" altLang="fr-FR" sz="1000"/>
              <a:t>Adapted from Diabetes Care </a:t>
            </a:r>
            <a:r>
              <a:rPr lang="da-DK" altLang="fr-FR" sz="1000" baseline="30000"/>
              <a:t>®</a:t>
            </a:r>
            <a:r>
              <a:rPr lang="da-DK" altLang="fr-FR" sz="1000"/>
              <a:t>, Vol. 22, 1999; 1450-7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22" descr="Image8 copy.png">
            <a:extLst>
              <a:ext uri="{FF2B5EF4-FFF2-40B4-BE49-F238E27FC236}">
                <a16:creationId xmlns:a16="http://schemas.microsoft.com/office/drawing/2014/main" id="{5B0F6853-AC64-43E8-A316-C470F1DD2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435225"/>
            <a:ext cx="43973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1">
            <a:extLst>
              <a:ext uri="{FF2B5EF4-FFF2-40B4-BE49-F238E27FC236}">
                <a16:creationId xmlns:a16="http://schemas.microsoft.com/office/drawing/2014/main" id="{316F2C1B-5D7D-44D5-8126-28F21E4343A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77069" y="3293269"/>
            <a:ext cx="1998663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Mean DBP (mmHg)</a:t>
            </a:r>
          </a:p>
        </p:txBody>
      </p:sp>
      <p:sp>
        <p:nvSpPr>
          <p:cNvPr id="27652" name="Rectangle 19">
            <a:extLst>
              <a:ext uri="{FF2B5EF4-FFF2-40B4-BE49-F238E27FC236}">
                <a16:creationId xmlns:a16="http://schemas.microsoft.com/office/drawing/2014/main" id="{7576A40C-46D5-4C24-AFA2-866ED8ED1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492625"/>
            <a:ext cx="2014538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Clock time (hours)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CD7299FA-2DA1-489E-8D0A-00E77F1651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-36513"/>
            <a:ext cx="8426450" cy="836613"/>
          </a:xfrm>
        </p:spPr>
        <p:txBody>
          <a:bodyPr/>
          <a:lstStyle/>
          <a:p>
            <a:pPr eaLnBrk="1" hangingPunct="1"/>
            <a:r>
              <a:rPr lang="en-CA" altLang="fr-FR" sz="2000"/>
              <a:t>Intra-abdominal (Visceral) Fat Area Tertiles and 24-hour Ambulatory Blood Pressure and Pulse Rate in Chinese Type 2 Diabetic Patients</a:t>
            </a:r>
          </a:p>
        </p:txBody>
      </p:sp>
      <p:sp>
        <p:nvSpPr>
          <p:cNvPr id="27654" name="Rectangle 14">
            <a:extLst>
              <a:ext uri="{FF2B5EF4-FFF2-40B4-BE49-F238E27FC236}">
                <a16:creationId xmlns:a16="http://schemas.microsoft.com/office/drawing/2014/main" id="{7677B97E-2D02-445C-B501-416D531E0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650" y="2970213"/>
            <a:ext cx="1749425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Clock time (hours)</a:t>
            </a:r>
          </a:p>
        </p:txBody>
      </p:sp>
      <p:sp>
        <p:nvSpPr>
          <p:cNvPr id="27655" name="Rectangle 12">
            <a:extLst>
              <a:ext uri="{FF2B5EF4-FFF2-40B4-BE49-F238E27FC236}">
                <a16:creationId xmlns:a16="http://schemas.microsoft.com/office/drawing/2014/main" id="{FF8E4358-7371-499F-BCD4-BB1565D41CC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38538" y="4491038"/>
            <a:ext cx="1755775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Mean HR (bpm)</a:t>
            </a:r>
          </a:p>
        </p:txBody>
      </p:sp>
      <p:sp>
        <p:nvSpPr>
          <p:cNvPr id="27656" name="Rectangle 30">
            <a:extLst>
              <a:ext uri="{FF2B5EF4-FFF2-40B4-BE49-F238E27FC236}">
                <a16:creationId xmlns:a16="http://schemas.microsoft.com/office/drawing/2014/main" id="{604F5F6B-A24D-4DD5-9A11-D63FAF0D1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5680075"/>
            <a:ext cx="1749425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Clock time (hours)</a:t>
            </a:r>
          </a:p>
        </p:txBody>
      </p:sp>
      <p:sp>
        <p:nvSpPr>
          <p:cNvPr id="27657" name="Rectangle 10">
            <a:extLst>
              <a:ext uri="{FF2B5EF4-FFF2-40B4-BE49-F238E27FC236}">
                <a16:creationId xmlns:a16="http://schemas.microsoft.com/office/drawing/2014/main" id="{8516ADBA-3912-43A6-AE0C-BA79AED78CA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24251" y="1779587"/>
            <a:ext cx="1879600" cy="31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Mean SBP  (mmHg)</a:t>
            </a:r>
          </a:p>
        </p:txBody>
      </p:sp>
      <p:sp>
        <p:nvSpPr>
          <p:cNvPr id="27658" name="AutoShape 32">
            <a:extLst>
              <a:ext uri="{FF2B5EF4-FFF2-40B4-BE49-F238E27FC236}">
                <a16:creationId xmlns:a16="http://schemas.microsoft.com/office/drawing/2014/main" id="{EB139F81-6C41-4876-901B-F812C673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5762625"/>
            <a:ext cx="1995488" cy="512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DBP:	diastolic blood pressure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HR:	heart rate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SBP:	systolic blood pressure</a:t>
            </a:r>
          </a:p>
        </p:txBody>
      </p:sp>
      <p:pic>
        <p:nvPicPr>
          <p:cNvPr id="27659" name="Image 18" descr="diapo_20_HR_modifiée.png">
            <a:extLst>
              <a:ext uri="{FF2B5EF4-FFF2-40B4-BE49-F238E27FC236}">
                <a16:creationId xmlns:a16="http://schemas.microsoft.com/office/drawing/2014/main" id="{C4B337E9-B105-4FA9-97D1-BAD706B6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590925"/>
            <a:ext cx="44434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Image 19" descr="diapo_20_SBP_modifiée.png">
            <a:extLst>
              <a:ext uri="{FF2B5EF4-FFF2-40B4-BE49-F238E27FC236}">
                <a16:creationId xmlns:a16="http://schemas.microsoft.com/office/drawing/2014/main" id="{7EF3CA2B-DE3F-44B5-9152-D4C8A4336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915988"/>
            <a:ext cx="44053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9">
            <a:extLst>
              <a:ext uri="{FF2B5EF4-FFF2-40B4-BE49-F238E27FC236}">
                <a16:creationId xmlns:a16="http://schemas.microsoft.com/office/drawing/2014/main" id="{E306613D-1430-4CBA-8AA4-695CD9B5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6132513"/>
            <a:ext cx="4013200" cy="5905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1997 American Diabetes Association</a:t>
            </a:r>
          </a:p>
          <a:p>
            <a:pPr eaLnBrk="1" hangingPunct="1"/>
            <a:r>
              <a:rPr lang="da-DK" altLang="fr-FR" sz="1000"/>
              <a:t>Adapted from Diabetes Care </a:t>
            </a:r>
            <a:r>
              <a:rPr lang="da-DK" altLang="fr-FR" sz="1000" baseline="30000"/>
              <a:t>®</a:t>
            </a:r>
            <a:r>
              <a:rPr lang="da-DK" altLang="fr-FR" sz="1000"/>
              <a:t>, Vol. 20, 1997; 1854-8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1">
            <a:extLst>
              <a:ext uri="{FF2B5EF4-FFF2-40B4-BE49-F238E27FC236}">
                <a16:creationId xmlns:a16="http://schemas.microsoft.com/office/drawing/2014/main" id="{15E02981-413F-4577-95F9-BECC19462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960438"/>
            <a:ext cx="8437563" cy="5310187"/>
          </a:xfrm>
          <a:prstGeom prst="rect">
            <a:avLst/>
          </a:prstGeom>
          <a:solidFill>
            <a:srgbClr val="CCECFF">
              <a:alpha val="58823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5122" name="Graphique 16">
            <a:extLst>
              <a:ext uri="{FF2B5EF4-FFF2-40B4-BE49-F238E27FC236}">
                <a16:creationId xmlns:a16="http://schemas.microsoft.com/office/drawing/2014/main" id="{29613E82-6482-46F5-B3D7-2485050D6AA9}"/>
              </a:ext>
            </a:extLst>
          </p:cNvPr>
          <p:cNvGraphicFramePr>
            <a:graphicFrameLocks/>
          </p:cNvGraphicFramePr>
          <p:nvPr/>
        </p:nvGraphicFramePr>
        <p:xfrm>
          <a:off x="4591050" y="1543050"/>
          <a:ext cx="38385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aphique" r:id="rId4" imgW="3762494" imgH="2943341" progId="Excel.Chart.8">
                  <p:embed/>
                </p:oleObj>
              </mc:Choice>
              <mc:Fallback>
                <p:oleObj name="Graphique" r:id="rId4" imgW="3762494" imgH="2943341" progId="Excel.Chart.8">
                  <p:embed/>
                  <p:pic>
                    <p:nvPicPr>
                      <p:cNvPr id="0" name="Graphiqu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543050"/>
                        <a:ext cx="3838575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Groupe 51">
            <a:extLst>
              <a:ext uri="{FF2B5EF4-FFF2-40B4-BE49-F238E27FC236}">
                <a16:creationId xmlns:a16="http://schemas.microsoft.com/office/drawing/2014/main" id="{F343C2EC-F274-41D8-B743-C8D8AB2F5956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1060450"/>
            <a:ext cx="3819525" cy="4684713"/>
            <a:chOff x="599176" y="1061157"/>
            <a:chExt cx="3819525" cy="4684246"/>
          </a:xfrm>
        </p:grpSpPr>
        <p:graphicFrame>
          <p:nvGraphicFramePr>
            <p:cNvPr id="5123" name="Graphique 7">
              <a:extLst>
                <a:ext uri="{FF2B5EF4-FFF2-40B4-BE49-F238E27FC236}">
                  <a16:creationId xmlns:a16="http://schemas.microsoft.com/office/drawing/2014/main" id="{1FF2C153-A947-4281-8DB4-9FB71A4E163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6750" y="1061157"/>
            <a:ext cx="3600450" cy="146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name="Graphique" r:id="rId6" imgW="3305101" imgH="1343141" progId="Excel.Chart.8">
                    <p:embed/>
                  </p:oleObj>
                </mc:Choice>
                <mc:Fallback>
                  <p:oleObj name="Graphique" r:id="rId6" imgW="3305101" imgH="1343141" progId="Excel.Chart.8">
                    <p:embed/>
                    <p:pic>
                      <p:nvPicPr>
                        <p:cNvPr id="0" name="Graphiqu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" y="1061157"/>
                          <a:ext cx="3600450" cy="146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Graphique 9">
              <a:extLst>
                <a:ext uri="{FF2B5EF4-FFF2-40B4-BE49-F238E27FC236}">
                  <a16:creationId xmlns:a16="http://schemas.microsoft.com/office/drawing/2014/main" id="{DEEC7289-0B07-4405-BA11-4F0B1CA88AD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55441" y="2419005"/>
            <a:ext cx="3508375" cy="153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Graphique" r:id="rId8" imgW="3067095" imgH="1343141" progId="Excel.Chart.8">
                    <p:embed/>
                  </p:oleObj>
                </mc:Choice>
                <mc:Fallback>
                  <p:oleObj name="Graphique" r:id="rId8" imgW="3067095" imgH="1343141" progId="Excel.Chart.8">
                    <p:embed/>
                    <p:pic>
                      <p:nvPicPr>
                        <p:cNvPr id="0" name="Graphique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441" y="2419005"/>
                          <a:ext cx="3508375" cy="153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55" name="Groupe 50">
              <a:extLst>
                <a:ext uri="{FF2B5EF4-FFF2-40B4-BE49-F238E27FC236}">
                  <a16:creationId xmlns:a16="http://schemas.microsoft.com/office/drawing/2014/main" id="{0EFFA317-E4B3-4702-958E-39DD3F9DE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176" y="3754570"/>
              <a:ext cx="3819525" cy="1990833"/>
              <a:chOff x="599176" y="3754570"/>
              <a:chExt cx="3819525" cy="1990833"/>
            </a:xfrm>
          </p:grpSpPr>
          <p:graphicFrame>
            <p:nvGraphicFramePr>
              <p:cNvPr id="5125" name="Graphique 10">
                <a:extLst>
                  <a:ext uri="{FF2B5EF4-FFF2-40B4-BE49-F238E27FC236}">
                    <a16:creationId xmlns:a16="http://schemas.microsoft.com/office/drawing/2014/main" id="{13B222EC-2748-411E-B485-DA7575524E8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99176" y="3754570"/>
              <a:ext cx="3819525" cy="1905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2" name="Graphique" r:id="rId10" imgW="3819432" imgH="1905103" progId="Excel.Chart.8">
                      <p:embed/>
                    </p:oleObj>
                  </mc:Choice>
                  <mc:Fallback>
                    <p:oleObj name="Graphique" r:id="rId10" imgW="3819432" imgH="1905103" progId="Excel.Chart.8">
                      <p:embed/>
                      <p:pic>
                        <p:nvPicPr>
                          <p:cNvPr id="0" name="Graphique 1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176" y="3754570"/>
                            <a:ext cx="3819525" cy="1905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EC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6" name="Groupe 49">
                <a:extLst>
                  <a:ext uri="{FF2B5EF4-FFF2-40B4-BE49-F238E27FC236}">
                    <a16:creationId xmlns:a16="http://schemas.microsoft.com/office/drawing/2014/main" id="{831C30B8-07A5-4DB8-A220-24AD73D9A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3586" y="5213590"/>
                <a:ext cx="3110696" cy="531813"/>
                <a:chOff x="1233488" y="5391150"/>
                <a:chExt cx="3110696" cy="531813"/>
              </a:xfrm>
            </p:grpSpPr>
            <p:grpSp>
              <p:nvGrpSpPr>
                <p:cNvPr id="5157" name="Groupe 65">
                  <a:extLst>
                    <a:ext uri="{FF2B5EF4-FFF2-40B4-BE49-F238E27FC236}">
                      <a16:creationId xmlns:a16="http://schemas.microsoft.com/office/drawing/2014/main" id="{948ADCDC-B53E-4D13-9491-28A379150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3488" y="5394322"/>
                  <a:ext cx="849312" cy="528637"/>
                  <a:chOff x="1151001" y="5393665"/>
                  <a:chExt cx="849913" cy="528900"/>
                </a:xfrm>
              </p:grpSpPr>
              <p:sp>
                <p:nvSpPr>
                  <p:cNvPr id="5167" name="ZoneTexte 13">
                    <a:extLst>
                      <a:ext uri="{FF2B5EF4-FFF2-40B4-BE49-F238E27FC236}">
                        <a16:creationId xmlns:a16="http://schemas.microsoft.com/office/drawing/2014/main" id="{9094208F-0069-4858-A3E2-0F77C3F18B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1001" y="5460900"/>
                    <a:ext cx="84991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Quartile 1</a:t>
                    </a:r>
                  </a:p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58-67</a:t>
                    </a:r>
                  </a:p>
                </p:txBody>
              </p:sp>
              <p:cxnSp>
                <p:nvCxnSpPr>
                  <p:cNvPr id="65" name="Connecteur droit 64">
                    <a:extLst>
                      <a:ext uri="{FF2B5EF4-FFF2-40B4-BE49-F238E27FC236}">
                        <a16:creationId xmlns:a16="http://schemas.microsoft.com/office/drawing/2014/main" id="{5C603616-401F-41EC-AEF1-3DC1FDE7D160}"/>
                      </a:ext>
                    </a:extLst>
                  </p:cNvPr>
                  <p:cNvCxnSpPr/>
                  <p:nvPr/>
                </p:nvCxnSpPr>
                <p:spPr>
                  <a:xfrm rot="16500000" flipH="1">
                    <a:off x="1541440" y="5427072"/>
                    <a:ext cx="71466" cy="476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58" name="Groupe 68">
                  <a:extLst>
                    <a:ext uri="{FF2B5EF4-FFF2-40B4-BE49-F238E27FC236}">
                      <a16:creationId xmlns:a16="http://schemas.microsoft.com/office/drawing/2014/main" id="{76FB6647-FC17-411F-99F3-273A3A88A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85958" y="5394325"/>
                  <a:ext cx="849312" cy="528638"/>
                  <a:chOff x="1930616" y="5394961"/>
                  <a:chExt cx="849913" cy="527604"/>
                </a:xfrm>
              </p:grpSpPr>
              <p:sp>
                <p:nvSpPr>
                  <p:cNvPr id="5165" name="ZoneTexte 13">
                    <a:extLst>
                      <a:ext uri="{FF2B5EF4-FFF2-40B4-BE49-F238E27FC236}">
                        <a16:creationId xmlns:a16="http://schemas.microsoft.com/office/drawing/2014/main" id="{C8532932-D61E-40E4-9F59-DB6E0C14B0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0616" y="5460900"/>
                    <a:ext cx="84991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Quartile 2</a:t>
                    </a:r>
                  </a:p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68-74</a:t>
                    </a:r>
                  </a:p>
                </p:txBody>
              </p:sp>
              <p:cxnSp>
                <p:nvCxnSpPr>
                  <p:cNvPr id="68" name="Connecteur droit 67">
                    <a:extLst>
                      <a:ext uri="{FF2B5EF4-FFF2-40B4-BE49-F238E27FC236}">
                        <a16:creationId xmlns:a16="http://schemas.microsoft.com/office/drawing/2014/main" id="{14085A53-4CBF-4717-B348-53CA066E69D2}"/>
                      </a:ext>
                    </a:extLst>
                  </p:cNvPr>
                  <p:cNvCxnSpPr/>
                  <p:nvPr/>
                </p:nvCxnSpPr>
                <p:spPr>
                  <a:xfrm rot="5220000">
                    <a:off x="2319560" y="5428276"/>
                    <a:ext cx="71291" cy="476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59" name="Groupe 48">
                  <a:extLst>
                    <a:ext uri="{FF2B5EF4-FFF2-40B4-BE49-F238E27FC236}">
                      <a16:creationId xmlns:a16="http://schemas.microsoft.com/office/drawing/2014/main" id="{407C16C6-DF6C-4F30-BD15-B1C3F5DCCF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39712" y="5391150"/>
                  <a:ext cx="849913" cy="531813"/>
                  <a:chOff x="2739712" y="5391150"/>
                  <a:chExt cx="849913" cy="531813"/>
                </a:xfrm>
              </p:grpSpPr>
              <p:sp>
                <p:nvSpPr>
                  <p:cNvPr id="5163" name="ZoneTexte 13">
                    <a:extLst>
                      <a:ext uri="{FF2B5EF4-FFF2-40B4-BE49-F238E27FC236}">
                        <a16:creationId xmlns:a16="http://schemas.microsoft.com/office/drawing/2014/main" id="{FC3584E6-43E0-4570-B85B-D4E01D5145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9712" y="5461303"/>
                    <a:ext cx="849913" cy="4616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Quartile 3</a:t>
                    </a:r>
                  </a:p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75-84</a:t>
                    </a:r>
                  </a:p>
                </p:txBody>
              </p:sp>
              <p:cxnSp>
                <p:nvCxnSpPr>
                  <p:cNvPr id="71" name="Connecteur droit 70">
                    <a:extLst>
                      <a:ext uri="{FF2B5EF4-FFF2-40B4-BE49-F238E27FC236}">
                        <a16:creationId xmlns:a16="http://schemas.microsoft.com/office/drawing/2014/main" id="{F866944D-65E9-4BC6-9E1C-9E29E665FD5F}"/>
                      </a:ext>
                    </a:extLst>
                  </p:cNvPr>
                  <p:cNvCxnSpPr/>
                  <p:nvPr/>
                </p:nvCxnSpPr>
                <p:spPr bwMode="auto">
                  <a:xfrm rot="16500000" flipH="1">
                    <a:off x="3128594" y="5426124"/>
                    <a:ext cx="74606" cy="476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60" name="Groupe 74">
                  <a:extLst>
                    <a:ext uri="{FF2B5EF4-FFF2-40B4-BE49-F238E27FC236}">
                      <a16:creationId xmlns:a16="http://schemas.microsoft.com/office/drawing/2014/main" id="{13A1BA1A-C32B-4990-AE10-F36DA1DD8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94872" y="5398291"/>
                  <a:ext cx="849312" cy="524672"/>
                  <a:chOff x="3439804" y="5398100"/>
                  <a:chExt cx="849913" cy="524474"/>
                </a:xfrm>
              </p:grpSpPr>
              <p:sp>
                <p:nvSpPr>
                  <p:cNvPr id="5161" name="ZoneTexte 13">
                    <a:extLst>
                      <a:ext uri="{FF2B5EF4-FFF2-40B4-BE49-F238E27FC236}">
                        <a16:creationId xmlns:a16="http://schemas.microsoft.com/office/drawing/2014/main" id="{B53CF47E-BDD7-43E0-BDE3-E73486D7ED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9804" y="5460908"/>
                    <a:ext cx="849913" cy="461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Quartile 4</a:t>
                    </a:r>
                  </a:p>
                  <a:p>
                    <a:pPr algn="ctr" eaLnBrk="1" hangingPunct="1"/>
                    <a:r>
                      <a:rPr lang="fr-CA" altLang="zh-TW" sz="1200">
                        <a:ea typeface="新細明體" panose="020B0604030504040204" pitchFamily="18" charset="-120"/>
                      </a:rPr>
                      <a:t>85-123</a:t>
                    </a:r>
                  </a:p>
                </p:txBody>
              </p:sp>
              <p:cxnSp>
                <p:nvCxnSpPr>
                  <p:cNvPr id="74" name="Connecteur droit 73">
                    <a:extLst>
                      <a:ext uri="{FF2B5EF4-FFF2-40B4-BE49-F238E27FC236}">
                        <a16:creationId xmlns:a16="http://schemas.microsoft.com/office/drawing/2014/main" id="{223788B8-3ED1-4A0A-B60E-E11EF1924486}"/>
                      </a:ext>
                    </a:extLst>
                  </p:cNvPr>
                  <p:cNvCxnSpPr/>
                  <p:nvPr/>
                </p:nvCxnSpPr>
                <p:spPr>
                  <a:xfrm rot="16380000" flipH="1">
                    <a:off x="3823143" y="5437028"/>
                    <a:ext cx="84098" cy="476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128" name="Rectangle 4">
            <a:extLst>
              <a:ext uri="{FF2B5EF4-FFF2-40B4-BE49-F238E27FC236}">
                <a16:creationId xmlns:a16="http://schemas.microsoft.com/office/drawing/2014/main" id="{5F65BADB-8AD7-4942-BAB0-640720301C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525" y="26988"/>
            <a:ext cx="8686800" cy="836612"/>
          </a:xfrm>
        </p:spPr>
        <p:txBody>
          <a:bodyPr/>
          <a:lstStyle/>
          <a:p>
            <a:pPr eaLnBrk="1" hangingPunct="1"/>
            <a:r>
              <a:rPr lang="en-CA" altLang="fr-FR" sz="1800"/>
              <a:t>Central Obesity, Insulin Cortisol, Growth Hormone and 24-hour Urinary  Catecholamines in 100 Young Type 2 Diabetic Patients and 90 Control Subjects</a:t>
            </a:r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220CEE53-2DD0-48F6-BD7A-FA56F5C1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5786438"/>
            <a:ext cx="2424113" cy="307975"/>
          </a:xfrm>
          <a:prstGeom prst="rect">
            <a:avLst/>
          </a:prstGeom>
          <a:solidFill>
            <a:srgbClr val="EBF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Waist circumference (cm)</a:t>
            </a:r>
          </a:p>
        </p:txBody>
      </p:sp>
      <p:sp>
        <p:nvSpPr>
          <p:cNvPr id="5130" name="Text Box 6">
            <a:extLst>
              <a:ext uri="{FF2B5EF4-FFF2-40B4-BE49-F238E27FC236}">
                <a16:creationId xmlns:a16="http://schemas.microsoft.com/office/drawing/2014/main" id="{867C9093-076C-456B-9922-F44B1944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5878513"/>
            <a:ext cx="410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zh-TW" sz="1200" i="1">
                <a:ea typeface="新細明體" panose="020B0604030504040204" pitchFamily="18" charset="-120"/>
              </a:rPr>
              <a:t>Dates are expressed as * geometric means and ** means</a:t>
            </a:r>
          </a:p>
        </p:txBody>
      </p:sp>
      <p:sp>
        <p:nvSpPr>
          <p:cNvPr id="5131" name="Rectangle 8">
            <a:extLst>
              <a:ext uri="{FF2B5EF4-FFF2-40B4-BE49-F238E27FC236}">
                <a16:creationId xmlns:a16="http://schemas.microsoft.com/office/drawing/2014/main" id="{018D15A0-A3E3-4F1E-998B-91242C26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6418263"/>
            <a:ext cx="37560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Lee ZSK et al. Diabetes Care 1999; 22: 1450-7  and Lee ZSK et al. Metabolism 2001; 50: 135-43</a:t>
            </a:r>
          </a:p>
        </p:txBody>
      </p:sp>
      <p:sp>
        <p:nvSpPr>
          <p:cNvPr id="5132" name="ZoneTexte 11">
            <a:extLst>
              <a:ext uri="{FF2B5EF4-FFF2-40B4-BE49-F238E27FC236}">
                <a16:creationId xmlns:a16="http://schemas.microsoft.com/office/drawing/2014/main" id="{C06CA0E0-1099-4938-A2EB-DD4CE523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28905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 b="1">
                <a:ea typeface="新細明體" panose="020B0604030504040204" pitchFamily="18" charset="-120"/>
              </a:rPr>
              <a:t>Insulin*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p for the trend &lt;0.001</a:t>
            </a:r>
          </a:p>
        </p:txBody>
      </p:sp>
      <p:sp>
        <p:nvSpPr>
          <p:cNvPr id="5133" name="ZoneTexte 12">
            <a:extLst>
              <a:ext uri="{FF2B5EF4-FFF2-40B4-BE49-F238E27FC236}">
                <a16:creationId xmlns:a16="http://schemas.microsoft.com/office/drawing/2014/main" id="{B3E8C97A-C4E6-458E-8472-4D13F8DB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589213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 b="1">
                <a:ea typeface="新細明體" panose="020B0604030504040204" pitchFamily="18" charset="-120"/>
              </a:rPr>
              <a:t>Growth hormone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p for the trend &lt;0.05</a:t>
            </a:r>
          </a:p>
        </p:txBody>
      </p:sp>
      <p:sp>
        <p:nvSpPr>
          <p:cNvPr id="5134" name="ZoneTexte 13">
            <a:extLst>
              <a:ext uri="{FF2B5EF4-FFF2-40B4-BE49-F238E27FC236}">
                <a16:creationId xmlns:a16="http://schemas.microsoft.com/office/drawing/2014/main" id="{63EF563C-3A12-4888-8775-0D260779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140200"/>
            <a:ext cx="161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 b="1">
                <a:ea typeface="新細明體" panose="020B0604030504040204" pitchFamily="18" charset="-120"/>
              </a:rPr>
              <a:t>Cortisol*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p for the trend &lt;0.01</a:t>
            </a:r>
          </a:p>
        </p:txBody>
      </p:sp>
      <p:sp>
        <p:nvSpPr>
          <p:cNvPr id="5135" name="ZoneTexte 14">
            <a:extLst>
              <a:ext uri="{FF2B5EF4-FFF2-40B4-BE49-F238E27FC236}">
                <a16:creationId xmlns:a16="http://schemas.microsoft.com/office/drawing/2014/main" id="{5D21D84E-34FC-4DEC-981D-7908CE530B4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8769" y="1612106"/>
            <a:ext cx="66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pmol/l</a:t>
            </a:r>
          </a:p>
        </p:txBody>
      </p:sp>
      <p:sp>
        <p:nvSpPr>
          <p:cNvPr id="5136" name="ZoneTexte 15">
            <a:extLst>
              <a:ext uri="{FF2B5EF4-FFF2-40B4-BE49-F238E27FC236}">
                <a16:creationId xmlns:a16="http://schemas.microsoft.com/office/drawing/2014/main" id="{A2BF9907-DF8F-443F-B417-DC714E0E17D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8613" y="3046412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ng/ml</a:t>
            </a:r>
          </a:p>
        </p:txBody>
      </p:sp>
      <p:sp>
        <p:nvSpPr>
          <p:cNvPr id="5137" name="ZoneTexte 16">
            <a:extLst>
              <a:ext uri="{FF2B5EF4-FFF2-40B4-BE49-F238E27FC236}">
                <a16:creationId xmlns:a16="http://schemas.microsoft.com/office/drawing/2014/main" id="{3DB92A2A-AC0A-4C2A-878A-486B5660FB5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8769" y="4425156"/>
            <a:ext cx="66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nmol/l</a:t>
            </a:r>
          </a:p>
        </p:txBody>
      </p:sp>
      <p:sp>
        <p:nvSpPr>
          <p:cNvPr id="5138" name="ZoneTexte 16">
            <a:extLst>
              <a:ext uri="{FF2B5EF4-FFF2-40B4-BE49-F238E27FC236}">
                <a16:creationId xmlns:a16="http://schemas.microsoft.com/office/drawing/2014/main" id="{406E2B2E-6600-488E-9A02-8DD354C59C4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24313" y="2906713"/>
            <a:ext cx="9096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nmol/day</a:t>
            </a:r>
          </a:p>
        </p:txBody>
      </p:sp>
      <p:grpSp>
        <p:nvGrpSpPr>
          <p:cNvPr id="5139" name="Groupe 31">
            <a:extLst>
              <a:ext uri="{FF2B5EF4-FFF2-40B4-BE49-F238E27FC236}">
                <a16:creationId xmlns:a16="http://schemas.microsoft.com/office/drawing/2014/main" id="{863EAE2B-3C85-44B7-9FF5-AB07D2010D8F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4384675"/>
            <a:ext cx="850900" cy="530225"/>
            <a:chOff x="4932389" y="4551327"/>
            <a:chExt cx="849913" cy="530302"/>
          </a:xfrm>
        </p:grpSpPr>
        <p:sp>
          <p:nvSpPr>
            <p:cNvPr id="5153" name="ZoneTexte 13">
              <a:extLst>
                <a:ext uri="{FF2B5EF4-FFF2-40B4-BE49-F238E27FC236}">
                  <a16:creationId xmlns:a16="http://schemas.microsoft.com/office/drawing/2014/main" id="{A3927D18-6B54-4F29-AFC8-A5DF5678C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389" y="4619964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Quartile 1</a:t>
              </a:r>
            </a:p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58-67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FAE1CEF1-0AB9-4241-8485-3FB54DD2DE12}"/>
                </a:ext>
              </a:extLst>
            </p:cNvPr>
            <p:cNvCxnSpPr/>
            <p:nvPr/>
          </p:nvCxnSpPr>
          <p:spPr>
            <a:xfrm rot="5280000">
              <a:off x="5325589" y="4583084"/>
              <a:ext cx="66685" cy="3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0" name="Groupe 34">
            <a:extLst>
              <a:ext uri="{FF2B5EF4-FFF2-40B4-BE49-F238E27FC236}">
                <a16:creationId xmlns:a16="http://schemas.microsoft.com/office/drawing/2014/main" id="{74995569-FA17-4EDC-A1DB-362CFE3D9FE9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4384675"/>
            <a:ext cx="849313" cy="530225"/>
            <a:chOff x="5778356" y="4551328"/>
            <a:chExt cx="849913" cy="530302"/>
          </a:xfrm>
        </p:grpSpPr>
        <p:sp>
          <p:nvSpPr>
            <p:cNvPr id="5151" name="ZoneTexte 13">
              <a:extLst>
                <a:ext uri="{FF2B5EF4-FFF2-40B4-BE49-F238E27FC236}">
                  <a16:creationId xmlns:a16="http://schemas.microsoft.com/office/drawing/2014/main" id="{69C3202D-D089-4203-A87C-62F49D0F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8356" y="4619965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Quartile 2</a:t>
              </a:r>
            </a:p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68-74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39386FE-1AE3-4799-B448-C5D8217B3B75}"/>
                </a:ext>
              </a:extLst>
            </p:cNvPr>
            <p:cNvCxnSpPr/>
            <p:nvPr/>
          </p:nvCxnSpPr>
          <p:spPr>
            <a:xfrm rot="16200000" flipH="1">
              <a:off x="6170764" y="4584671"/>
              <a:ext cx="666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1" name="Groupe 41">
            <a:extLst>
              <a:ext uri="{FF2B5EF4-FFF2-40B4-BE49-F238E27FC236}">
                <a16:creationId xmlns:a16="http://schemas.microsoft.com/office/drawing/2014/main" id="{68D1CF8D-0644-46F1-95AC-F4C8BE0BFCA5}"/>
              </a:ext>
            </a:extLst>
          </p:cNvPr>
          <p:cNvGrpSpPr>
            <a:grpSpLocks/>
          </p:cNvGrpSpPr>
          <p:nvPr/>
        </p:nvGrpSpPr>
        <p:grpSpPr bwMode="auto">
          <a:xfrm>
            <a:off x="7566025" y="4387850"/>
            <a:ext cx="849313" cy="527050"/>
            <a:chOff x="4952466" y="4032502"/>
            <a:chExt cx="849913" cy="527919"/>
          </a:xfrm>
        </p:grpSpPr>
        <p:sp>
          <p:nvSpPr>
            <p:cNvPr id="5149" name="ZoneTexte 13">
              <a:extLst>
                <a:ext uri="{FF2B5EF4-FFF2-40B4-BE49-F238E27FC236}">
                  <a16:creationId xmlns:a16="http://schemas.microsoft.com/office/drawing/2014/main" id="{B2DD24E6-DE0D-4F6E-BCE0-FB5005D50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466" y="4098756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Quartile 4</a:t>
              </a:r>
            </a:p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85-123</a:t>
              </a: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0534EF2-74C3-41D5-BE2B-19F50CA1128B}"/>
                </a:ext>
              </a:extLst>
            </p:cNvPr>
            <p:cNvCxnSpPr/>
            <p:nvPr/>
          </p:nvCxnSpPr>
          <p:spPr>
            <a:xfrm rot="5340000">
              <a:off x="5344030" y="4065100"/>
              <a:ext cx="66785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2" name="Groupe 44">
            <a:extLst>
              <a:ext uri="{FF2B5EF4-FFF2-40B4-BE49-F238E27FC236}">
                <a16:creationId xmlns:a16="http://schemas.microsoft.com/office/drawing/2014/main" id="{5C18D331-9641-407A-818D-89112EEBA0CE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384675"/>
            <a:ext cx="850900" cy="530225"/>
            <a:chOff x="4765929" y="4551326"/>
            <a:chExt cx="849913" cy="530303"/>
          </a:xfrm>
        </p:grpSpPr>
        <p:sp>
          <p:nvSpPr>
            <p:cNvPr id="5147" name="ZoneTexte 13">
              <a:extLst>
                <a:ext uri="{FF2B5EF4-FFF2-40B4-BE49-F238E27FC236}">
                  <a16:creationId xmlns:a16="http://schemas.microsoft.com/office/drawing/2014/main" id="{168F9E36-457A-49AF-9C42-DB9D3BC5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929" y="4619964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Quartile 3</a:t>
              </a:r>
            </a:p>
            <a:p>
              <a:pPr algn="ctr" eaLnBrk="1" hangingPunct="1"/>
              <a:r>
                <a:rPr lang="fr-CA" altLang="zh-TW" sz="1200">
                  <a:ea typeface="新細明體" panose="020B0604030504040204" pitchFamily="18" charset="-120"/>
                </a:rPr>
                <a:t>75-84</a:t>
              </a: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EAB1A5CB-CA02-4961-BA2D-C70B625922BA}"/>
                </a:ext>
              </a:extLst>
            </p:cNvPr>
            <p:cNvCxnSpPr/>
            <p:nvPr/>
          </p:nvCxnSpPr>
          <p:spPr>
            <a:xfrm rot="5160000">
              <a:off x="5159129" y="4583083"/>
              <a:ext cx="66685" cy="31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5153F08-0338-47F9-89F8-ABE136FA8081}"/>
              </a:ext>
            </a:extLst>
          </p:cNvPr>
          <p:cNvCxnSpPr/>
          <p:nvPr/>
        </p:nvCxnSpPr>
        <p:spPr>
          <a:xfrm rot="5400000" flipH="1" flipV="1">
            <a:off x="1658938" y="5407025"/>
            <a:ext cx="158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ZoneTexte 13">
            <a:extLst>
              <a:ext uri="{FF2B5EF4-FFF2-40B4-BE49-F238E27FC236}">
                <a16:creationId xmlns:a16="http://schemas.microsoft.com/office/drawing/2014/main" id="{0448AFE3-06CE-48E9-A06C-3A6ABD0C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1812925"/>
            <a:ext cx="161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 b="1">
                <a:ea typeface="新細明體" panose="020B0604030504040204" pitchFamily="18" charset="-120"/>
              </a:rPr>
              <a:t>Noradrenaline*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p for the trend &lt;0.01</a:t>
            </a:r>
          </a:p>
        </p:txBody>
      </p:sp>
      <p:sp>
        <p:nvSpPr>
          <p:cNvPr id="5145" name="ZoneTexte 13">
            <a:extLst>
              <a:ext uri="{FF2B5EF4-FFF2-40B4-BE49-F238E27FC236}">
                <a16:creationId xmlns:a16="http://schemas.microsoft.com/office/drawing/2014/main" id="{E6AFD889-FC5A-4AD3-A64E-D4876F41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44838"/>
            <a:ext cx="170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 b="1">
                <a:ea typeface="新細明體" panose="020B0604030504040204" pitchFamily="18" charset="-120"/>
              </a:rPr>
              <a:t>Adrenaline*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p for the trend &lt;0.001</a:t>
            </a:r>
          </a:p>
        </p:txBody>
      </p:sp>
      <p:sp>
        <p:nvSpPr>
          <p:cNvPr id="5146" name="Rectangle 5">
            <a:extLst>
              <a:ext uri="{FF2B5EF4-FFF2-40B4-BE49-F238E27FC236}">
                <a16:creationId xmlns:a16="http://schemas.microsoft.com/office/drawing/2014/main" id="{3FB183D1-9D07-4F09-A617-FB3E98DD7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5018088"/>
            <a:ext cx="2424113" cy="307975"/>
          </a:xfrm>
          <a:prstGeom prst="rect">
            <a:avLst/>
          </a:prstGeom>
          <a:solidFill>
            <a:srgbClr val="EBF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400" b="1">
                <a:ea typeface="新細明體" panose="020B0604030504040204" pitchFamily="18" charset="-120"/>
              </a:rPr>
              <a:t>Waist circumference (cm)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3">
            <a:extLst>
              <a:ext uri="{FF2B5EF4-FFF2-40B4-BE49-F238E27FC236}">
                <a16:creationId xmlns:a16="http://schemas.microsoft.com/office/drawing/2014/main" id="{F958B9DA-558F-41E7-BD74-5845F356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041400"/>
            <a:ext cx="4279900" cy="3429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DE8FF9A-4F54-44E3-A932-6EA83C002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1800"/>
              <a:t>Insulin-like Growth Factor-1 (IGF-1), High Sensitivity C-Reactive Protein (hs-CRP), Testosterone and Metabolic Syndrome in Chinese Men </a:t>
            </a:r>
          </a:p>
        </p:txBody>
      </p:sp>
      <p:graphicFrame>
        <p:nvGraphicFramePr>
          <p:cNvPr id="6146" name="Object 11">
            <a:extLst>
              <a:ext uri="{FF2B5EF4-FFF2-40B4-BE49-F238E27FC236}">
                <a16:creationId xmlns:a16="http://schemas.microsoft.com/office/drawing/2014/main" id="{3F6CA1D7-A688-42C7-9B9A-B11DAC56EF48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96888" y="1317625"/>
          <a:ext cx="3806825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Graphique" r:id="rId4" imgW="5610145" imgH="4086186" progId="MSGraph.Chart.8">
                  <p:embed followColorScheme="full"/>
                </p:oleObj>
              </mc:Choice>
              <mc:Fallback>
                <p:oleObj name="Graphique" r:id="rId4" imgW="5610145" imgH="4086186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317625"/>
                        <a:ext cx="3806825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5">
            <a:extLst>
              <a:ext uri="{FF2B5EF4-FFF2-40B4-BE49-F238E27FC236}">
                <a16:creationId xmlns:a16="http://schemas.microsoft.com/office/drawing/2014/main" id="{7469E95C-F6D1-47C2-B17D-3446FE25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066800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zh-TW">
                <a:ea typeface="新細明體" panose="020B0604030504040204" pitchFamily="18" charset="-120"/>
              </a:rPr>
              <a:t>A</a:t>
            </a:r>
          </a:p>
        </p:txBody>
      </p:sp>
      <p:sp>
        <p:nvSpPr>
          <p:cNvPr id="6151" name="Text Box 16">
            <a:extLst>
              <a:ext uri="{FF2B5EF4-FFF2-40B4-BE49-F238E27FC236}">
                <a16:creationId xmlns:a16="http://schemas.microsoft.com/office/drawing/2014/main" id="{FB0EA664-5949-473F-9413-1095B7206B8E}"/>
              </a:ext>
            </a:extLst>
          </p:cNvPr>
          <p:cNvSpPr txBox="1">
            <a:spLocks noChangeArrowheads="1"/>
          </p:cNvSpPr>
          <p:nvPr/>
        </p:nvSpPr>
        <p:spPr bwMode="auto">
          <a:xfrm rot="-2460000">
            <a:off x="3049588" y="3670300"/>
            <a:ext cx="1527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Total testosterone</a:t>
            </a:r>
          </a:p>
        </p:txBody>
      </p:sp>
      <p:sp>
        <p:nvSpPr>
          <p:cNvPr id="6152" name="Text Box 17">
            <a:extLst>
              <a:ext uri="{FF2B5EF4-FFF2-40B4-BE49-F238E27FC236}">
                <a16:creationId xmlns:a16="http://schemas.microsoft.com/office/drawing/2014/main" id="{9F58A9D9-BD29-40B6-9151-930C83AD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40909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IGF-1</a:t>
            </a:r>
          </a:p>
        </p:txBody>
      </p:sp>
      <p:sp>
        <p:nvSpPr>
          <p:cNvPr id="6153" name="Text Box 18">
            <a:extLst>
              <a:ext uri="{FF2B5EF4-FFF2-40B4-BE49-F238E27FC236}">
                <a16:creationId xmlns:a16="http://schemas.microsoft.com/office/drawing/2014/main" id="{962ABDF3-7E66-49A5-8B58-EBD78924ED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25487" y="2522537"/>
            <a:ext cx="2108200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Subjects with metabolic syndrome (%)</a:t>
            </a:r>
          </a:p>
        </p:txBody>
      </p:sp>
      <p:sp>
        <p:nvSpPr>
          <p:cNvPr id="6154" name="Rectangle 27">
            <a:extLst>
              <a:ext uri="{FF2B5EF4-FFF2-40B4-BE49-F238E27FC236}">
                <a16:creationId xmlns:a16="http://schemas.microsoft.com/office/drawing/2014/main" id="{A9E06B5C-E0AC-4B1E-BAE9-0FB2A244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2605088"/>
            <a:ext cx="4279900" cy="3429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6147" name="Object 28">
            <a:extLst>
              <a:ext uri="{FF2B5EF4-FFF2-40B4-BE49-F238E27FC236}">
                <a16:creationId xmlns:a16="http://schemas.microsoft.com/office/drawing/2014/main" id="{B851303D-3ED0-4CCD-BE4D-F43F6E847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2675" y="2693988"/>
          <a:ext cx="380682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Graphique" r:id="rId6" imgW="5600700" imgH="4076726" progId="MSGraph.Chart.8">
                  <p:embed followColorScheme="full"/>
                </p:oleObj>
              </mc:Choice>
              <mc:Fallback>
                <p:oleObj name="Graphique" r:id="rId6" imgW="5600700" imgH="4076726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2693988"/>
                        <a:ext cx="3806825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9CCFF"/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29">
            <a:extLst>
              <a:ext uri="{FF2B5EF4-FFF2-40B4-BE49-F238E27FC236}">
                <a16:creationId xmlns:a16="http://schemas.microsoft.com/office/drawing/2014/main" id="{ED3B5239-7915-42EC-9430-AB958C96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2630488"/>
            <a:ext cx="444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zh-TW">
                <a:ea typeface="新細明體" panose="020B0604030504040204" pitchFamily="18" charset="-120"/>
              </a:rPr>
              <a:t>B</a:t>
            </a:r>
          </a:p>
        </p:txBody>
      </p:sp>
      <p:sp>
        <p:nvSpPr>
          <p:cNvPr id="6156" name="Text Box 31">
            <a:extLst>
              <a:ext uri="{FF2B5EF4-FFF2-40B4-BE49-F238E27FC236}">
                <a16:creationId xmlns:a16="http://schemas.microsoft.com/office/drawing/2014/main" id="{961909A8-10C2-4752-A584-23099F26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275" y="565467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hs-CRP</a:t>
            </a:r>
          </a:p>
        </p:txBody>
      </p:sp>
      <p:sp>
        <p:nvSpPr>
          <p:cNvPr id="6157" name="Rectangle 35">
            <a:extLst>
              <a:ext uri="{FF2B5EF4-FFF2-40B4-BE49-F238E27FC236}">
                <a16:creationId xmlns:a16="http://schemas.microsoft.com/office/drawing/2014/main" id="{3BB1E660-6C2D-4FB2-9EDE-8A195465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6257925"/>
            <a:ext cx="4416425" cy="5016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fr-FR" sz="1000"/>
              <a:t>Adapted from Tong PCY et al. J Clin Endocrinol Metab 2005; 90: 6418-23</a:t>
            </a:r>
            <a:br>
              <a:rPr lang="pt-BR" altLang="fr-FR" sz="1000"/>
            </a:br>
            <a:r>
              <a:rPr lang="pt-BR" altLang="fr-FR" sz="1000"/>
              <a:t>Reproduced with permission</a:t>
            </a:r>
          </a:p>
          <a:p>
            <a:pPr eaLnBrk="1" hangingPunct="1"/>
            <a:r>
              <a:rPr lang="pt-BR" altLang="fr-FR" sz="1000" i="1"/>
              <a:t>Copyright 2005, The Endocrine Society</a:t>
            </a:r>
          </a:p>
        </p:txBody>
      </p:sp>
      <p:sp>
        <p:nvSpPr>
          <p:cNvPr id="6158" name="Text Box 36">
            <a:extLst>
              <a:ext uri="{FF2B5EF4-FFF2-40B4-BE49-F238E27FC236}">
                <a16:creationId xmlns:a16="http://schemas.microsoft.com/office/drawing/2014/main" id="{63A8C197-4B8B-4D54-A970-F8063AFDD4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94101" y="4086225"/>
            <a:ext cx="2108200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Subjects with metabolic syndrome (%)</a:t>
            </a:r>
          </a:p>
        </p:txBody>
      </p:sp>
      <p:sp>
        <p:nvSpPr>
          <p:cNvPr id="6159" name="Text Box 16">
            <a:extLst>
              <a:ext uri="{FF2B5EF4-FFF2-40B4-BE49-F238E27FC236}">
                <a16:creationId xmlns:a16="http://schemas.microsoft.com/office/drawing/2014/main" id="{901D3D39-48D8-4691-A3F2-C6D95796FF67}"/>
              </a:ext>
            </a:extLst>
          </p:cNvPr>
          <p:cNvSpPr txBox="1">
            <a:spLocks noChangeArrowheads="1"/>
          </p:cNvSpPr>
          <p:nvPr/>
        </p:nvSpPr>
        <p:spPr bwMode="auto">
          <a:xfrm rot="-2460000">
            <a:off x="7532688" y="5265738"/>
            <a:ext cx="1527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200" b="1">
                <a:ea typeface="新細明體" panose="020B0604030504040204" pitchFamily="18" charset="-120"/>
              </a:rPr>
              <a:t>Total testosterone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39EA0008-96E7-42E5-B51E-0825DF8D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Multipoint Linkage Analyses for Metabolic Syndrome-related Quantitative Traits in 178 Families</a:t>
            </a:r>
          </a:p>
        </p:txBody>
      </p:sp>
      <p:sp>
        <p:nvSpPr>
          <p:cNvPr id="28675" name="Rectangle 9">
            <a:extLst>
              <a:ext uri="{FF2B5EF4-FFF2-40B4-BE49-F238E27FC236}">
                <a16:creationId xmlns:a16="http://schemas.microsoft.com/office/drawing/2014/main" id="{6F4C4404-AD6C-4885-B24B-1737F319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6196013"/>
            <a:ext cx="4003675" cy="5905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2004 American Diabetes Association</a:t>
            </a:r>
          </a:p>
          <a:p>
            <a:pPr eaLnBrk="1" hangingPunct="1"/>
            <a:r>
              <a:rPr lang="da-DK" altLang="fr-FR" sz="1000"/>
              <a:t>Adapted from Diabetes</a:t>
            </a:r>
            <a:r>
              <a:rPr lang="da-DK" altLang="fr-FR" sz="1000" baseline="30000"/>
              <a:t>®</a:t>
            </a:r>
            <a:r>
              <a:rPr lang="da-DK" altLang="fr-FR" sz="1000"/>
              <a:t>, Vol. 53, 2004; 2676-83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  <p:grpSp>
        <p:nvGrpSpPr>
          <p:cNvPr id="28676" name="Groupe 62">
            <a:extLst>
              <a:ext uri="{FF2B5EF4-FFF2-40B4-BE49-F238E27FC236}">
                <a16:creationId xmlns:a16="http://schemas.microsoft.com/office/drawing/2014/main" id="{0C7762B7-B5EF-48A3-9F85-E78407B39B99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1057275"/>
            <a:ext cx="8607425" cy="4743450"/>
            <a:chOff x="242047" y="941294"/>
            <a:chExt cx="8606118" cy="4742330"/>
          </a:xfrm>
        </p:grpSpPr>
        <p:sp>
          <p:nvSpPr>
            <p:cNvPr id="28678" name="Rectangle 61">
              <a:extLst>
                <a:ext uri="{FF2B5EF4-FFF2-40B4-BE49-F238E27FC236}">
                  <a16:creationId xmlns:a16="http://schemas.microsoft.com/office/drawing/2014/main" id="{72347BC5-C206-4AF7-88AF-0C6CA60D7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47" y="941294"/>
              <a:ext cx="8606118" cy="4742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000" b="1">
                <a:sym typeface="Symbol" panose="05050102010706020507" pitchFamily="18" charset="2"/>
              </a:endParaRPr>
            </a:p>
          </p:txBody>
        </p:sp>
        <p:pic>
          <p:nvPicPr>
            <p:cNvPr id="28679" name="Image 38" descr="1.png">
              <a:extLst>
                <a:ext uri="{FF2B5EF4-FFF2-40B4-BE49-F238E27FC236}">
                  <a16:creationId xmlns:a16="http://schemas.microsoft.com/office/drawing/2014/main" id="{FEF5D188-9BBA-4E19-931F-87E37A906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64" y="1039673"/>
              <a:ext cx="1324928" cy="107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Image 39" descr="2.png">
              <a:extLst>
                <a:ext uri="{FF2B5EF4-FFF2-40B4-BE49-F238E27FC236}">
                  <a16:creationId xmlns:a16="http://schemas.microsoft.com/office/drawing/2014/main" id="{AC69F60D-16AF-4B8D-9CF1-61BF6B23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361" y="1039673"/>
              <a:ext cx="1312545" cy="107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Image 40" descr="3.png">
              <a:extLst>
                <a:ext uri="{FF2B5EF4-FFF2-40B4-BE49-F238E27FC236}">
                  <a16:creationId xmlns:a16="http://schemas.microsoft.com/office/drawing/2014/main" id="{45E29C9E-6188-4952-8B07-4FAB5A7D9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7" y="1039673"/>
              <a:ext cx="1318736" cy="107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Image 41" descr="4.png">
              <a:extLst>
                <a:ext uri="{FF2B5EF4-FFF2-40B4-BE49-F238E27FC236}">
                  <a16:creationId xmlns:a16="http://schemas.microsoft.com/office/drawing/2014/main" id="{827627C0-5B83-4BAA-AEC3-67EC0019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92" y="1039673"/>
              <a:ext cx="1318736" cy="107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Image 42" descr="5.png">
              <a:extLst>
                <a:ext uri="{FF2B5EF4-FFF2-40B4-BE49-F238E27FC236}">
                  <a16:creationId xmlns:a16="http://schemas.microsoft.com/office/drawing/2014/main" id="{2B38E6D0-45D9-45E1-8F43-85E7B712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685" y="1036578"/>
              <a:ext cx="1324928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Image 43" descr="6.png">
              <a:extLst>
                <a:ext uri="{FF2B5EF4-FFF2-40B4-BE49-F238E27FC236}">
                  <a16:creationId xmlns:a16="http://schemas.microsoft.com/office/drawing/2014/main" id="{A492B73C-2668-4AA5-B92B-E72D1B440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916" y="1036578"/>
              <a:ext cx="1312545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Image 44" descr="7.png">
              <a:extLst>
                <a:ext uri="{FF2B5EF4-FFF2-40B4-BE49-F238E27FC236}">
                  <a16:creationId xmlns:a16="http://schemas.microsoft.com/office/drawing/2014/main" id="{F8CABA32-F8AA-44C4-B56B-E1E032E04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0" y="2195649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Image 45" descr="8.png">
              <a:extLst>
                <a:ext uri="{FF2B5EF4-FFF2-40B4-BE49-F238E27FC236}">
                  <a16:creationId xmlns:a16="http://schemas.microsoft.com/office/drawing/2014/main" id="{BDF67F46-D8FD-446E-86A5-58E33A0EE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65" y="2195649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Image 46" descr="9.png">
              <a:extLst>
                <a:ext uri="{FF2B5EF4-FFF2-40B4-BE49-F238E27FC236}">
                  <a16:creationId xmlns:a16="http://schemas.microsoft.com/office/drawing/2014/main" id="{4E2D0D45-6AE3-4A43-BA37-D4DD70BF3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801" y="2201840"/>
              <a:ext cx="1324928" cy="107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Image 47" descr="10.png">
              <a:extLst>
                <a:ext uri="{FF2B5EF4-FFF2-40B4-BE49-F238E27FC236}">
                  <a16:creationId xmlns:a16="http://schemas.microsoft.com/office/drawing/2014/main" id="{CB741224-AE65-4057-8A35-E2E1A013F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288" y="2201840"/>
              <a:ext cx="1312545" cy="107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Image 48" descr="11.png">
              <a:extLst>
                <a:ext uri="{FF2B5EF4-FFF2-40B4-BE49-F238E27FC236}">
                  <a16:creationId xmlns:a16="http://schemas.microsoft.com/office/drawing/2014/main" id="{3AF5DE44-45EA-472C-A664-8B44CE8D9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781" y="2201840"/>
              <a:ext cx="1318736" cy="107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Image 49" descr="12.png">
              <a:extLst>
                <a:ext uri="{FF2B5EF4-FFF2-40B4-BE49-F238E27FC236}">
                  <a16:creationId xmlns:a16="http://schemas.microsoft.com/office/drawing/2014/main" id="{EE0457D0-3B08-47D8-88F7-CF254E1F8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820" y="2201840"/>
              <a:ext cx="1318736" cy="107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Image 50" descr="13.png">
              <a:extLst>
                <a:ext uri="{FF2B5EF4-FFF2-40B4-BE49-F238E27FC236}">
                  <a16:creationId xmlns:a16="http://schemas.microsoft.com/office/drawing/2014/main" id="{7E5A96BD-747F-47D0-B30A-1D0105E7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64" y="3356229"/>
              <a:ext cx="1324928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Image 51" descr="14.png">
              <a:extLst>
                <a:ext uri="{FF2B5EF4-FFF2-40B4-BE49-F238E27FC236}">
                  <a16:creationId xmlns:a16="http://schemas.microsoft.com/office/drawing/2014/main" id="{AA5A0487-49F1-4E3B-A807-EB4A98EEC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361" y="3356229"/>
              <a:ext cx="1312545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Image 52" descr="15.png">
              <a:extLst>
                <a:ext uri="{FF2B5EF4-FFF2-40B4-BE49-F238E27FC236}">
                  <a16:creationId xmlns:a16="http://schemas.microsoft.com/office/drawing/2014/main" id="{AD0129C8-2D21-41CD-B532-EEF813561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7" y="3356229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Image 53" descr="16.png">
              <a:extLst>
                <a:ext uri="{FF2B5EF4-FFF2-40B4-BE49-F238E27FC236}">
                  <a16:creationId xmlns:a16="http://schemas.microsoft.com/office/drawing/2014/main" id="{71BE74D3-6294-47C9-9263-4903892E9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92" y="3356229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Image 54" descr="17.png">
              <a:extLst>
                <a:ext uri="{FF2B5EF4-FFF2-40B4-BE49-F238E27FC236}">
                  <a16:creationId xmlns:a16="http://schemas.microsoft.com/office/drawing/2014/main" id="{1D005724-C590-4AEC-8FD6-C6207FCC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685" y="3356229"/>
              <a:ext cx="1324928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Image 55" descr="18.png">
              <a:extLst>
                <a:ext uri="{FF2B5EF4-FFF2-40B4-BE49-F238E27FC236}">
                  <a16:creationId xmlns:a16="http://schemas.microsoft.com/office/drawing/2014/main" id="{1E00458E-86F5-4EBC-AAF5-918044EB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916" y="3356229"/>
              <a:ext cx="1312545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7" name="Image 56" descr="19.png">
              <a:extLst>
                <a:ext uri="{FF2B5EF4-FFF2-40B4-BE49-F238E27FC236}">
                  <a16:creationId xmlns:a16="http://schemas.microsoft.com/office/drawing/2014/main" id="{36D6A2C3-F50D-4885-8DD6-03902456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0" y="4529970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Image 57" descr="20.png">
              <a:extLst>
                <a:ext uri="{FF2B5EF4-FFF2-40B4-BE49-F238E27FC236}">
                  <a16:creationId xmlns:a16="http://schemas.microsoft.com/office/drawing/2014/main" id="{94145577-81F2-45D3-B8C7-45F35A24A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65" y="4529970"/>
              <a:ext cx="131873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Image 58" descr="21.png">
              <a:extLst>
                <a:ext uri="{FF2B5EF4-FFF2-40B4-BE49-F238E27FC236}">
                  <a16:creationId xmlns:a16="http://schemas.microsoft.com/office/drawing/2014/main" id="{B5055204-C473-404A-ABBD-D37EE574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801" y="4529970"/>
              <a:ext cx="1324928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Image 59" descr="22.png">
              <a:extLst>
                <a:ext uri="{FF2B5EF4-FFF2-40B4-BE49-F238E27FC236}">
                  <a16:creationId xmlns:a16="http://schemas.microsoft.com/office/drawing/2014/main" id="{B3E4D422-8E9E-4073-A221-9D36564D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288" y="4529970"/>
              <a:ext cx="1312545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Image 60" descr="légende.png">
              <a:extLst>
                <a:ext uri="{FF2B5EF4-FFF2-40B4-BE49-F238E27FC236}">
                  <a16:creationId xmlns:a16="http://schemas.microsoft.com/office/drawing/2014/main" id="{FC50EDD5-1FCF-4B5A-99F2-47C3AA85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836" y="4515003"/>
              <a:ext cx="2705576" cy="10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ZoneTexte 28">
            <a:extLst>
              <a:ext uri="{FF2B5EF4-FFF2-40B4-BE49-F238E27FC236}">
                <a16:creationId xmlns:a16="http://schemas.microsoft.com/office/drawing/2014/main" id="{5DB1CA4A-45E1-4180-87CE-5A2CC4E7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5961063"/>
            <a:ext cx="3036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The horizontal axis is cM from p-terminus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5" name="Text Box 5">
            <a:extLst>
              <a:ext uri="{FF2B5EF4-FFF2-40B4-BE49-F238E27FC236}">
                <a16:creationId xmlns:a16="http://schemas.microsoft.com/office/drawing/2014/main" id="{611C2D80-A500-43FF-BE13-E21FD334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1427163"/>
            <a:ext cx="5845175" cy="338137"/>
          </a:xfrm>
          <a:prstGeom prst="rect">
            <a:avLst/>
          </a:prstGeom>
          <a:solidFill>
            <a:srgbClr val="CCECFF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/>
              <a:t>Major gene(s) for metabolic syndrome in chromosome 1q</a:t>
            </a:r>
          </a:p>
        </p:txBody>
      </p:sp>
      <p:sp>
        <p:nvSpPr>
          <p:cNvPr id="29699" name="Rectangle 19">
            <a:extLst>
              <a:ext uri="{FF2B5EF4-FFF2-40B4-BE49-F238E27FC236}">
                <a16:creationId xmlns:a16="http://schemas.microsoft.com/office/drawing/2014/main" id="{B208BB9F-AC70-4EFE-A2FD-6A2EC12480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 sz="2100"/>
              <a:t>Multipoint Linkage Analyses on Chromosomes 1, 2 and 16 for Metabolic Syndrome and its Component in 53 Families</a:t>
            </a:r>
          </a:p>
        </p:txBody>
      </p:sp>
      <p:grpSp>
        <p:nvGrpSpPr>
          <p:cNvPr id="29700" name="Groupe 22">
            <a:extLst>
              <a:ext uri="{FF2B5EF4-FFF2-40B4-BE49-F238E27FC236}">
                <a16:creationId xmlns:a16="http://schemas.microsoft.com/office/drawing/2014/main" id="{7876395B-F3C3-46E2-9528-534ADB7F1CBA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957388"/>
            <a:ext cx="8810625" cy="3454400"/>
            <a:chOff x="164440" y="1958109"/>
            <a:chExt cx="8811491" cy="3454400"/>
          </a:xfrm>
        </p:grpSpPr>
        <p:sp>
          <p:nvSpPr>
            <p:cNvPr id="29703" name="Rectangle 17">
              <a:extLst>
                <a:ext uri="{FF2B5EF4-FFF2-40B4-BE49-F238E27FC236}">
                  <a16:creationId xmlns:a16="http://schemas.microsoft.com/office/drawing/2014/main" id="{57C4C800-B761-437A-A8E5-5D99AA9C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40" y="1958109"/>
              <a:ext cx="8811491" cy="34544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000" b="1">
                <a:sym typeface="Symbol" panose="05050102010706020507" pitchFamily="18" charset="2"/>
              </a:endParaRPr>
            </a:p>
          </p:txBody>
        </p:sp>
        <p:pic>
          <p:nvPicPr>
            <p:cNvPr id="29704" name="Image 11" descr="1.png">
              <a:extLst>
                <a:ext uri="{FF2B5EF4-FFF2-40B4-BE49-F238E27FC236}">
                  <a16:creationId xmlns:a16="http://schemas.microsoft.com/office/drawing/2014/main" id="{E26B3DBB-F6D9-4696-A18F-8CC8E344D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88" y="2080554"/>
              <a:ext cx="4311206" cy="158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Image 13" descr="16.png">
              <a:extLst>
                <a:ext uri="{FF2B5EF4-FFF2-40B4-BE49-F238E27FC236}">
                  <a16:creationId xmlns:a16="http://schemas.microsoft.com/office/drawing/2014/main" id="{93AE9F84-1E8C-4403-B43D-B4CBC57E6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88" y="3648071"/>
              <a:ext cx="4311206" cy="166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Image 12" descr="2.png">
              <a:extLst>
                <a:ext uri="{FF2B5EF4-FFF2-40B4-BE49-F238E27FC236}">
                  <a16:creationId xmlns:a16="http://schemas.microsoft.com/office/drawing/2014/main" id="{3A9B4B5C-000A-472E-950F-34B05E8E8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670" y="2018798"/>
              <a:ext cx="4311206" cy="165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Image 15" descr="légende.png">
              <a:extLst>
                <a:ext uri="{FF2B5EF4-FFF2-40B4-BE49-F238E27FC236}">
                  <a16:creationId xmlns:a16="http://schemas.microsoft.com/office/drawing/2014/main" id="{4A6EAA74-9A80-4E44-B811-4224B590F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543" y="4099382"/>
              <a:ext cx="3981461" cy="75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9">
            <a:extLst>
              <a:ext uri="{FF2B5EF4-FFF2-40B4-BE49-F238E27FC236}">
                <a16:creationId xmlns:a16="http://schemas.microsoft.com/office/drawing/2014/main" id="{80E090CB-1272-4FA5-9136-16A0E494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6196013"/>
            <a:ext cx="3976687" cy="5905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Copyright © 2004 American Diabetes Association</a:t>
            </a:r>
          </a:p>
          <a:p>
            <a:pPr eaLnBrk="1" hangingPunct="1"/>
            <a:r>
              <a:rPr lang="da-DK" altLang="fr-FR" sz="1000"/>
              <a:t>Adapted from Diabetes</a:t>
            </a:r>
            <a:r>
              <a:rPr lang="da-DK" altLang="fr-FR" sz="1000" baseline="30000"/>
              <a:t>®</a:t>
            </a:r>
            <a:r>
              <a:rPr lang="da-DK" altLang="fr-FR" sz="1000"/>
              <a:t>, Vol. 53, 2004; 2676-83</a:t>
            </a:r>
          </a:p>
          <a:p>
            <a:pPr eaLnBrk="1" hangingPunct="1"/>
            <a:r>
              <a:rPr lang="da-DK" altLang="fr-FR" sz="1000"/>
              <a:t>Reprinted with permission from </a:t>
            </a:r>
            <a:r>
              <a:rPr lang="da-DK" altLang="fr-FR" sz="1000" i="1"/>
              <a:t>The American Diabetes Association</a:t>
            </a:r>
          </a:p>
        </p:txBody>
      </p:sp>
      <p:sp>
        <p:nvSpPr>
          <p:cNvPr id="29702" name="ZoneTexte 12">
            <a:extLst>
              <a:ext uri="{FF2B5EF4-FFF2-40B4-BE49-F238E27FC236}">
                <a16:creationId xmlns:a16="http://schemas.microsoft.com/office/drawing/2014/main" id="{03552EB0-0EC2-4F31-9C92-D6F395C0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19763"/>
            <a:ext cx="645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The number of affected relative pairs included in each analysis is indicated in parentheses</a:t>
            </a:r>
          </a:p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The horizontal axis is cM from p-terminus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>
            <a:extLst>
              <a:ext uri="{FF2B5EF4-FFF2-40B4-BE49-F238E27FC236}">
                <a16:creationId xmlns:a16="http://schemas.microsoft.com/office/drawing/2014/main" id="{DFF24374-3161-437B-A1AE-D5E135ADC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1362075"/>
            <a:ext cx="3059112" cy="3848100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23" name="Rectangle 12">
            <a:extLst>
              <a:ext uri="{FF2B5EF4-FFF2-40B4-BE49-F238E27FC236}">
                <a16:creationId xmlns:a16="http://schemas.microsoft.com/office/drawing/2014/main" id="{ED21299C-3F16-440E-A48A-000ED5CD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154113"/>
            <a:ext cx="4889500" cy="4183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FFC0062-9F59-47F8-9CEC-9C516C9B4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Are All Fat Depots the Same?</a:t>
            </a:r>
          </a:p>
        </p:txBody>
      </p:sp>
      <p:sp>
        <p:nvSpPr>
          <p:cNvPr id="30725" name="AutoShape 9">
            <a:extLst>
              <a:ext uri="{FF2B5EF4-FFF2-40B4-BE49-F238E27FC236}">
                <a16:creationId xmlns:a16="http://schemas.microsoft.com/office/drawing/2014/main" id="{CC66A28C-4202-4570-8A15-0BAD0DE0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5454650"/>
            <a:ext cx="7305675" cy="7159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ym typeface="Symbol" panose="05050102010706020507" pitchFamily="18" charset="2"/>
              </a:rPr>
              <a:t>Correlation between intra-abdominal (visceral) fat volume and mesenteric fat = 0.8</a:t>
            </a:r>
            <a:endParaRPr lang="fr-CA" altLang="zh-TW" b="1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  <p:sp>
        <p:nvSpPr>
          <p:cNvPr id="30726" name="Rectangle 11">
            <a:extLst>
              <a:ext uri="{FF2B5EF4-FFF2-40B4-BE49-F238E27FC236}">
                <a16:creationId xmlns:a16="http://schemas.microsoft.com/office/drawing/2014/main" id="{67387DB7-51B6-4329-A07B-D357E97B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6399213"/>
            <a:ext cx="40862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Liu KH et al. Int J Obes Relat Metab Disord 2003; 27: 1267-73</a:t>
            </a:r>
            <a:br>
              <a:rPr lang="en-US" altLang="fr-FR" sz="1000"/>
            </a:br>
            <a:r>
              <a:rPr lang="en-US" altLang="fr-FR" sz="1000"/>
              <a:t>Reproduced with permission</a:t>
            </a:r>
            <a:endParaRPr lang="pt-BR" altLang="fr-FR" sz="1000"/>
          </a:p>
        </p:txBody>
      </p:sp>
      <p:grpSp>
        <p:nvGrpSpPr>
          <p:cNvPr id="30727" name="Groupe 10">
            <a:extLst>
              <a:ext uri="{FF2B5EF4-FFF2-40B4-BE49-F238E27FC236}">
                <a16:creationId xmlns:a16="http://schemas.microsoft.com/office/drawing/2014/main" id="{47758861-9C69-403D-B642-4CEE7C0E30B3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1214438"/>
            <a:ext cx="4800600" cy="4086225"/>
            <a:chOff x="476250" y="1214438"/>
            <a:chExt cx="4800600" cy="4086225"/>
          </a:xfrm>
        </p:grpSpPr>
        <p:pic>
          <p:nvPicPr>
            <p:cNvPr id="30732" name="Picture 4">
              <a:extLst>
                <a:ext uri="{FF2B5EF4-FFF2-40B4-BE49-F238E27FC236}">
                  <a16:creationId xmlns:a16="http://schemas.microsoft.com/office/drawing/2014/main" id="{66610335-99E9-4D87-BA2A-40CE073D5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1214438"/>
              <a:ext cx="4800600" cy="40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3" name="Oval 8">
              <a:extLst>
                <a:ext uri="{FF2B5EF4-FFF2-40B4-BE49-F238E27FC236}">
                  <a16:creationId xmlns:a16="http://schemas.microsoft.com/office/drawing/2014/main" id="{245162FB-B7D1-4E15-BD7F-D992DC087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967038"/>
              <a:ext cx="152400" cy="152400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30728" name="Groupe 11">
            <a:extLst>
              <a:ext uri="{FF2B5EF4-FFF2-40B4-BE49-F238E27FC236}">
                <a16:creationId xmlns:a16="http://schemas.microsoft.com/office/drawing/2014/main" id="{07E2F5AB-40FC-46F7-8C39-D1BF0764F2E5}"/>
              </a:ext>
            </a:extLst>
          </p:cNvPr>
          <p:cNvGrpSpPr>
            <a:grpSpLocks/>
          </p:cNvGrpSpPr>
          <p:nvPr/>
        </p:nvGrpSpPr>
        <p:grpSpPr bwMode="auto">
          <a:xfrm>
            <a:off x="5575300" y="1404938"/>
            <a:ext cx="2957513" cy="3746500"/>
            <a:chOff x="5575300" y="1404938"/>
            <a:chExt cx="2957513" cy="3746500"/>
          </a:xfrm>
        </p:grpSpPr>
        <p:pic>
          <p:nvPicPr>
            <p:cNvPr id="30730" name="Picture 2" descr="lap RYGB pic">
              <a:extLst>
                <a:ext uri="{FF2B5EF4-FFF2-40B4-BE49-F238E27FC236}">
                  <a16:creationId xmlns:a16="http://schemas.microsoft.com/office/drawing/2014/main" id="{D00609E4-7D4C-4EAF-A153-58AAF9800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1404938"/>
              <a:ext cx="2957513" cy="374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Oval 7">
              <a:extLst>
                <a:ext uri="{FF2B5EF4-FFF2-40B4-BE49-F238E27FC236}">
                  <a16:creationId xmlns:a16="http://schemas.microsoft.com/office/drawing/2014/main" id="{9285116D-78A1-4D34-96AE-953C9D68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114675"/>
              <a:ext cx="152400" cy="152400"/>
            </a:xfrm>
            <a:prstGeom prst="ellipse">
              <a:avLst/>
            </a:prstGeom>
            <a:solidFill>
              <a:srgbClr val="33CC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>
                <a:solidFill>
                  <a:srgbClr val="FF0000"/>
                </a:solidFill>
              </a:endParaRPr>
            </a:p>
          </p:txBody>
        </p:sp>
      </p:grpSp>
      <p:sp>
        <p:nvSpPr>
          <p:cNvPr id="30729" name="ZoneTexte 12">
            <a:extLst>
              <a:ext uri="{FF2B5EF4-FFF2-40B4-BE49-F238E27FC236}">
                <a16:creationId xmlns:a16="http://schemas.microsoft.com/office/drawing/2014/main" id="{90A9D6AF-EE6C-4839-8B05-CB22F879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94238"/>
            <a:ext cx="465455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Figure - Ultrasonogram of mesenteric leaves. Each mesenteric leaf is indicated by highly reflecting peritoneal surfaces (arrows). The maximum mesenteric thickness on the image was measured with the calipers (+).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BFAC242-65AD-45DE-A9A2-93C035412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80400" cy="812800"/>
          </a:xfrm>
        </p:spPr>
        <p:txBody>
          <a:bodyPr/>
          <a:lstStyle/>
          <a:p>
            <a:pPr eaLnBrk="1" hangingPunct="1"/>
            <a:r>
              <a:rPr lang="en-CA" altLang="fr-FR"/>
              <a:t>Predictors of Fatty Liver in Chinese Men</a:t>
            </a:r>
          </a:p>
        </p:txBody>
      </p:sp>
      <p:graphicFrame>
        <p:nvGraphicFramePr>
          <p:cNvPr id="31783" name="Group 39">
            <a:extLst>
              <a:ext uri="{FF2B5EF4-FFF2-40B4-BE49-F238E27FC236}">
                <a16:creationId xmlns:a16="http://schemas.microsoft.com/office/drawing/2014/main" id="{EE014542-643F-4BFA-9560-CD49A987BC81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1585913"/>
          <a:ext cx="8196263" cy="4011612"/>
        </p:xfrm>
        <a:graphic>
          <a:graphicData uri="http://schemas.openxmlformats.org/drawingml/2006/table">
            <a:tbl>
              <a:tblPr/>
              <a:tblGrid>
                <a:gridCol w="355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02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Variables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Odds ratio (95% CI)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P value</a:t>
                      </a:r>
                      <a:endParaRPr kumimoji="0" lang="en-GB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80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Model 1 </a:t>
                      </a:r>
                      <a:endParaRPr kumimoji="0" lang="en-GB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64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Mesenteric fat thickness 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1.50 (1.27-1.77)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&lt;0.001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52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Triglycerides 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2.64 (1.40-4.99)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0.003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64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HOMA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1.06 (1.00-1.12)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0.036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880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Model 2</a:t>
                      </a:r>
                    </a:p>
                  </a:txBody>
                  <a:tcPr marT="45727" marB="4572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52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Mesenteric fat thickness 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1.34 (1.12-1.60)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0.002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64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Triglycerides 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2.35 (1.19-4.63)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0.013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52">
                <a:tc>
                  <a:txBody>
                    <a:bodyPr/>
                    <a:lstStyle/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Body mass index 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1.51 (1.26-1.82)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49263" marR="0" lvl="0" indent="-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&lt;0.001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81" name="Rectangle 66">
            <a:extLst>
              <a:ext uri="{FF2B5EF4-FFF2-40B4-BE49-F238E27FC236}">
                <a16:creationId xmlns:a16="http://schemas.microsoft.com/office/drawing/2014/main" id="{361D617C-7728-4638-BFC7-F23D7C84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6399213"/>
            <a:ext cx="4487862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Liu KH et al. Int J Obes Relat Metab Disord 2006; 30: 787-93</a:t>
            </a:r>
            <a:endParaRPr lang="pt-BR" altLang="fr-FR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A39AE2-2589-497B-B39E-0D5C04159B9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044575"/>
          <a:ext cx="8077200" cy="3729038"/>
        </p:xfrm>
        <a:graphic>
          <a:graphicData uri="http://schemas.openxmlformats.org/drawingml/2006/table">
            <a:tbl>
              <a:tblPr/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fr-C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</a:t>
                      </a: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±SE</a:t>
                      </a:r>
                      <a:endParaRPr kumimoji="0" lang="fr-CA" altLang="zh-TW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 value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Odds ratio (95% Cl)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Mesenteric fat thickness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0.30 </a:t>
                      </a: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0.11</a:t>
                      </a:r>
                      <a:endParaRPr kumimoji="0" lang="fr-CA" altLang="zh-TW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0.004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1.35 (1.10-1.66)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Preperitoneal fat thickness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-0.058 </a:t>
                      </a: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0.07</a:t>
                      </a:r>
                      <a:endParaRPr kumimoji="0" lang="fr-CA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0.41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0.94 (0.82-1.08)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Subcutaneous fat thickness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0.01 </a:t>
                      </a: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0.034</a:t>
                      </a:r>
                      <a:endParaRPr kumimoji="0" lang="fr-CA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0.77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1.01 (0.95-1.08)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HOMA-IR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0.33 </a:t>
                      </a: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0.17</a:t>
                      </a:r>
                      <a:endParaRPr kumimoji="0" lang="fr-CA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0.059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1.05 (1.00-1.10)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Sex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0.088 </a:t>
                      </a: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0.61</a:t>
                      </a:r>
                      <a:endParaRPr kumimoji="0" lang="fr-CA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0.885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1.09 (0.28-3.02)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Age</a:t>
                      </a:r>
                    </a:p>
                  </a:txBody>
                  <a:tcPr marL="108249" marR="108249" marT="54116" marB="541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0.01 </a:t>
                      </a: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± 0.034</a:t>
                      </a:r>
                      <a:endParaRPr kumimoji="0" lang="fr-CA" altLang="zh-TW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0.775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1.01 (0.94-1.08)</a:t>
                      </a:r>
                    </a:p>
                  </a:txBody>
                  <a:tcPr marL="108249" marR="108249" marT="54116" marB="541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6166" name="AutoShape 6">
            <a:extLst>
              <a:ext uri="{FF2B5EF4-FFF2-40B4-BE49-F238E27FC236}">
                <a16:creationId xmlns:a16="http://schemas.microsoft.com/office/drawing/2014/main" id="{78CB2137-1A84-485F-8229-6CEB0FFCF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4994275"/>
            <a:ext cx="7356475" cy="91916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ym typeface="Symbol" panose="05050102010706020507" pitchFamily="18" charset="2"/>
              </a:rPr>
              <a:t>Using receiver-operating characteristic curve analysis, the cutoff value of 10 mm of mesenteric fat thickness had 70% sensitivity and 75% specificity to predict metabolic syndrome</a:t>
            </a:r>
          </a:p>
        </p:txBody>
      </p:sp>
      <p:sp>
        <p:nvSpPr>
          <p:cNvPr id="32802" name="Rectangle 8">
            <a:extLst>
              <a:ext uri="{FF2B5EF4-FFF2-40B4-BE49-F238E27FC236}">
                <a16:creationId xmlns:a16="http://schemas.microsoft.com/office/drawing/2014/main" id="{FC18A3CB-F70C-476E-BEB8-FFF537A4D7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17463"/>
            <a:ext cx="8355013" cy="836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1900" dirty="0" err="1"/>
              <a:t>Multivariate</a:t>
            </a:r>
            <a:r>
              <a:rPr lang="fr-CA" sz="1900" dirty="0"/>
              <a:t> </a:t>
            </a:r>
            <a:r>
              <a:rPr lang="fr-CA" sz="1900" dirty="0" err="1"/>
              <a:t>Logistic</a:t>
            </a:r>
            <a:r>
              <a:rPr lang="fr-CA" sz="1900" dirty="0"/>
              <a:t> </a:t>
            </a:r>
            <a:r>
              <a:rPr lang="fr-CA" sz="1900" dirty="0" err="1"/>
              <a:t>Regression</a:t>
            </a:r>
            <a:r>
              <a:rPr lang="fr-CA" sz="1900" dirty="0"/>
              <a:t> </a:t>
            </a:r>
            <a:r>
              <a:rPr lang="fr-CA" sz="1900" dirty="0" err="1"/>
              <a:t>Analysis</a:t>
            </a:r>
            <a:r>
              <a:rPr lang="fr-CA" sz="1900" dirty="0"/>
              <a:t> to </a:t>
            </a:r>
            <a:r>
              <a:rPr lang="fr-CA" sz="1900" dirty="0" err="1"/>
              <a:t>Identify</a:t>
            </a:r>
            <a:r>
              <a:rPr lang="fr-CA" sz="1900" dirty="0"/>
              <a:t> Independent </a:t>
            </a:r>
            <a:r>
              <a:rPr lang="fr-CA" sz="1900" dirty="0" err="1"/>
              <a:t>Determinant</a:t>
            </a:r>
            <a:r>
              <a:rPr lang="fr-CA" sz="1900" dirty="0"/>
              <a:t>(s) of the </a:t>
            </a:r>
            <a:r>
              <a:rPr lang="fr-CA" sz="1900" dirty="0" err="1"/>
              <a:t>Metabolic</a:t>
            </a:r>
            <a:r>
              <a:rPr lang="fr-CA" sz="1900" dirty="0"/>
              <a:t> Syndrome in 290 </a:t>
            </a:r>
            <a:r>
              <a:rPr lang="fr-CA" sz="1900" dirty="0" err="1"/>
              <a:t>Chinese</a:t>
            </a:r>
            <a:r>
              <a:rPr lang="fr-CA" sz="1900" dirty="0"/>
              <a:t> </a:t>
            </a:r>
            <a:r>
              <a:rPr lang="fr-CA" sz="1900" dirty="0" err="1"/>
              <a:t>Apparently</a:t>
            </a:r>
            <a:r>
              <a:rPr lang="fr-CA" sz="1900" dirty="0"/>
              <a:t> </a:t>
            </a:r>
            <a:r>
              <a:rPr lang="fr-CA" sz="1900" dirty="0" err="1"/>
              <a:t>Healthy</a:t>
            </a:r>
            <a:r>
              <a:rPr lang="fr-CA" sz="1900" dirty="0"/>
              <a:t> </a:t>
            </a:r>
            <a:r>
              <a:rPr lang="fr-CA" sz="1900" dirty="0" err="1"/>
              <a:t>Subjects</a:t>
            </a:r>
            <a:endParaRPr lang="en-CA" sz="1900" dirty="0"/>
          </a:p>
        </p:txBody>
      </p:sp>
      <p:sp>
        <p:nvSpPr>
          <p:cNvPr id="32803" name="Rectangle 10">
            <a:extLst>
              <a:ext uri="{FF2B5EF4-FFF2-40B4-BE49-F238E27FC236}">
                <a16:creationId xmlns:a16="http://schemas.microsoft.com/office/drawing/2014/main" id="{DC20E389-0912-4AFE-95D0-2596C067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6399213"/>
            <a:ext cx="3565525" cy="27940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Liu KH et al. Diabetes Care 2006; 29: 379-84</a:t>
            </a:r>
            <a:endParaRPr lang="pt-BR" altLang="fr-FR" sz="1000"/>
          </a:p>
        </p:txBody>
      </p:sp>
      <p:sp>
        <p:nvSpPr>
          <p:cNvPr id="32804" name="AutoShape 32">
            <a:extLst>
              <a:ext uri="{FF2B5EF4-FFF2-40B4-BE49-F238E27FC236}">
                <a16:creationId xmlns:a16="http://schemas.microsoft.com/office/drawing/2014/main" id="{11A93DE8-933A-4861-9F7D-EF9BC734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5988050"/>
            <a:ext cx="1627188" cy="331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fr-CA" sz="1000">
                <a:ea typeface="新細明體" panose="020B0604030504040204" pitchFamily="18" charset="-120"/>
                <a:sym typeface="Symbol" panose="05050102010706020507" pitchFamily="18" charset="2"/>
              </a:rPr>
              <a:t></a:t>
            </a:r>
            <a:r>
              <a:rPr lang="fr-CA" altLang="zh-TW" sz="1000">
                <a:ea typeface="新細明體" panose="020B0604030504040204" pitchFamily="18" charset="-120"/>
                <a:sym typeface="Symbol" panose="05050102010706020507" pitchFamily="18" charset="2"/>
              </a:rPr>
              <a:t>: regression coefficient</a:t>
            </a:r>
          </a:p>
          <a:p>
            <a:pPr eaLnBrk="1" hangingPunct="1"/>
            <a:r>
              <a:rPr lang="fr-CA" altLang="zh-TW" sz="1000">
                <a:ea typeface="新細明體" panose="020B0604030504040204" pitchFamily="18" charset="-120"/>
                <a:sym typeface="Symbol" panose="05050102010706020507" pitchFamily="18" charset="2"/>
              </a:rPr>
              <a:t>SE: standard error</a:t>
            </a:r>
            <a:endParaRPr lang="en-US" altLang="fr-FR" sz="10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1">
            <a:extLst>
              <a:ext uri="{FF2B5EF4-FFF2-40B4-BE49-F238E27FC236}">
                <a16:creationId xmlns:a16="http://schemas.microsoft.com/office/drawing/2014/main" id="{732979B1-F30E-4D60-B633-0A71BB0C0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73163"/>
            <a:ext cx="3044825" cy="2468562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396CF95-6BF6-4474-BF67-92487A980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Mesenteric Fat Thickness and Carotid Intima-Media Thickness (IMT)</a:t>
            </a: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63B0485C-0A20-4E94-BC74-B8FD48EF4C56}"/>
              </a:ext>
            </a:extLst>
          </p:cNvPr>
          <p:cNvGraphicFramePr>
            <a:graphicFrameLocks/>
          </p:cNvGraphicFramePr>
          <p:nvPr>
            <p:ph sz="half" idx="2"/>
          </p:nvPr>
        </p:nvGraphicFramePr>
        <p:xfrm>
          <a:off x="3698875" y="2439988"/>
          <a:ext cx="530860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Graphique" r:id="rId4" imgW="7315316" imgH="4533810" progId="MSGraph.Chart.8">
                  <p:embed followColorScheme="full"/>
                </p:oleObj>
              </mc:Choice>
              <mc:Fallback>
                <p:oleObj name="Graphique" r:id="rId4" imgW="7315316" imgH="453381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2439988"/>
                        <a:ext cx="5308600" cy="33877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9">
            <a:extLst>
              <a:ext uri="{FF2B5EF4-FFF2-40B4-BE49-F238E27FC236}">
                <a16:creationId xmlns:a16="http://schemas.microsoft.com/office/drawing/2014/main" id="{0A300566-DF69-444B-99ED-CB3B4A47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6399213"/>
            <a:ext cx="356552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Liu KH et al. Diabetes Care 2006; 29: 379-84</a:t>
            </a:r>
            <a:endParaRPr lang="pt-BR" altLang="fr-FR" sz="1000"/>
          </a:p>
        </p:txBody>
      </p:sp>
      <p:sp>
        <p:nvSpPr>
          <p:cNvPr id="7174" name="Rectangle 10">
            <a:extLst>
              <a:ext uri="{FF2B5EF4-FFF2-40B4-BE49-F238E27FC236}">
                <a16:creationId xmlns:a16="http://schemas.microsoft.com/office/drawing/2014/main" id="{F25C9BE1-118C-478D-94FE-31233B55A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806825"/>
            <a:ext cx="3332162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From Liu KH et al. Atherosclerosis 2005; 179:299-304</a:t>
            </a:r>
            <a:br>
              <a:rPr lang="en-US" altLang="fr-FR" sz="1000"/>
            </a:br>
            <a:r>
              <a:rPr lang="en-US" altLang="fr-FR" sz="1000"/>
              <a:t>Reproduced with permission</a:t>
            </a:r>
            <a:endParaRPr lang="pt-BR" altLang="fr-FR" sz="1000"/>
          </a:p>
        </p:txBody>
      </p:sp>
      <p:sp>
        <p:nvSpPr>
          <p:cNvPr id="7175" name="ZoneTexte 11">
            <a:extLst>
              <a:ext uri="{FF2B5EF4-FFF2-40B4-BE49-F238E27FC236}">
                <a16:creationId xmlns:a16="http://schemas.microsoft.com/office/drawing/2014/main" id="{3039BDB4-B175-4EDA-8577-BA80E8E3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5481638"/>
            <a:ext cx="195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Mesenteric fat≥10 mm</a:t>
            </a:r>
          </a:p>
        </p:txBody>
      </p:sp>
      <p:sp>
        <p:nvSpPr>
          <p:cNvPr id="7176" name="ZoneTexte 13">
            <a:extLst>
              <a:ext uri="{FF2B5EF4-FFF2-40B4-BE49-F238E27FC236}">
                <a16:creationId xmlns:a16="http://schemas.microsoft.com/office/drawing/2014/main" id="{4D0FE677-9F58-48AD-A7B6-3B5B1AE5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473700"/>
            <a:ext cx="1958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Mesenteric fat&lt;10 mm</a:t>
            </a:r>
          </a:p>
        </p:txBody>
      </p:sp>
      <p:grpSp>
        <p:nvGrpSpPr>
          <p:cNvPr id="7177" name="Groupe 12">
            <a:extLst>
              <a:ext uri="{FF2B5EF4-FFF2-40B4-BE49-F238E27FC236}">
                <a16:creationId xmlns:a16="http://schemas.microsoft.com/office/drawing/2014/main" id="{31A3146F-351B-4AE9-A871-283732D8846D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216025"/>
            <a:ext cx="2971800" cy="2392363"/>
            <a:chOff x="431800" y="1216025"/>
            <a:chExt cx="2971800" cy="2392363"/>
          </a:xfrm>
        </p:grpSpPr>
        <p:pic>
          <p:nvPicPr>
            <p:cNvPr id="7178" name="Picture 4" descr="IMT-1 copy">
              <a:extLst>
                <a:ext uri="{FF2B5EF4-FFF2-40B4-BE49-F238E27FC236}">
                  <a16:creationId xmlns:a16="http://schemas.microsoft.com/office/drawing/2014/main" id="{6B99BA27-E5C2-42B7-AE9F-D1E55D125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" y="1216025"/>
              <a:ext cx="2971800" cy="23923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9" name="Line 6">
              <a:extLst>
                <a:ext uri="{FF2B5EF4-FFF2-40B4-BE49-F238E27FC236}">
                  <a16:creationId xmlns:a16="http://schemas.microsoft.com/office/drawing/2014/main" id="{D33F3E66-8D2F-4FAB-9571-5228F53AC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7125" y="2816225"/>
              <a:ext cx="0" cy="304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>
            <a:extLst>
              <a:ext uri="{FF2B5EF4-FFF2-40B4-BE49-F238E27FC236}">
                <a16:creationId xmlns:a16="http://schemas.microsoft.com/office/drawing/2014/main" id="{5ECE47EC-3160-4044-A4C8-D5B48C38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76313"/>
            <a:ext cx="4114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5" name="Picture 3">
            <a:extLst>
              <a:ext uri="{FF2B5EF4-FFF2-40B4-BE49-F238E27FC236}">
                <a16:creationId xmlns:a16="http://schemas.microsoft.com/office/drawing/2014/main" id="{655BD0D1-192E-4ECF-B4F8-04E3AFC1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959225"/>
            <a:ext cx="4086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0B1190F7-0458-4D4D-86C9-832B84114944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5761038"/>
            <a:ext cx="4679950" cy="825500"/>
            <a:chOff x="228" y="3552"/>
            <a:chExt cx="3984" cy="660"/>
          </a:xfrm>
        </p:grpSpPr>
        <p:pic>
          <p:nvPicPr>
            <p:cNvPr id="13324" name="Picture 5">
              <a:extLst>
                <a:ext uri="{FF2B5EF4-FFF2-40B4-BE49-F238E27FC236}">
                  <a16:creationId xmlns:a16="http://schemas.microsoft.com/office/drawing/2014/main" id="{FBA7FBC9-8DE0-43F5-B602-90C504448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3552"/>
              <a:ext cx="129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6">
              <a:extLst>
                <a:ext uri="{FF2B5EF4-FFF2-40B4-BE49-F238E27FC236}">
                  <a16:creationId xmlns:a16="http://schemas.microsoft.com/office/drawing/2014/main" id="{AE6902B5-B99E-462F-B568-0B1231EA4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552"/>
              <a:ext cx="2724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3399" name="Picture 7">
            <a:extLst>
              <a:ext uri="{FF2B5EF4-FFF2-40B4-BE49-F238E27FC236}">
                <a16:creationId xmlns:a16="http://schemas.microsoft.com/office/drawing/2014/main" id="{C3FC871F-8D6C-461F-B0DC-32DB3EF2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547938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400" name="Picture 8">
            <a:extLst>
              <a:ext uri="{FF2B5EF4-FFF2-40B4-BE49-F238E27FC236}">
                <a16:creationId xmlns:a16="http://schemas.microsoft.com/office/drawing/2014/main" id="{9C0579AB-77D7-4DEC-B526-13F4169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36625"/>
            <a:ext cx="4048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9">
            <a:extLst>
              <a:ext uri="{FF2B5EF4-FFF2-40B4-BE49-F238E27FC236}">
                <a16:creationId xmlns:a16="http://schemas.microsoft.com/office/drawing/2014/main" id="{29A0F535-6360-4AE9-B11D-58DD2A1C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4749800"/>
            <a:ext cx="2995612" cy="527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/>
              <a:t>http://www.who.int/chp/chronic_disease_report/en/index.html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1E23FA7-675D-4A39-A6B2-F1B69813C3B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401888"/>
            <a:ext cx="5114925" cy="1457325"/>
            <a:chOff x="2352" y="1392"/>
            <a:chExt cx="3222" cy="918"/>
          </a:xfrm>
        </p:grpSpPr>
        <p:pic>
          <p:nvPicPr>
            <p:cNvPr id="13322" name="Picture 11">
              <a:extLst>
                <a:ext uri="{FF2B5EF4-FFF2-40B4-BE49-F238E27FC236}">
                  <a16:creationId xmlns:a16="http://schemas.microsoft.com/office/drawing/2014/main" id="{BBA0552A-3262-468E-A9DE-EECFF18BF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392"/>
              <a:ext cx="269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AutoShape 12">
              <a:extLst>
                <a:ext uri="{FF2B5EF4-FFF2-40B4-BE49-F238E27FC236}">
                  <a16:creationId xmlns:a16="http://schemas.microsoft.com/office/drawing/2014/main" id="{0C1D0620-3F0B-4C03-A107-D3537043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73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3321" name="Rectangle 13">
            <a:extLst>
              <a:ext uri="{FF2B5EF4-FFF2-40B4-BE49-F238E27FC236}">
                <a16:creationId xmlns:a16="http://schemas.microsoft.com/office/drawing/2014/main" id="{FC7741AE-36E8-482D-BDA3-A804D261A4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1613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Economic and humanistic burden of chronic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>
            <a:extLst>
              <a:ext uri="{FF2B5EF4-FFF2-40B4-BE49-F238E27FC236}">
                <a16:creationId xmlns:a16="http://schemas.microsoft.com/office/drawing/2014/main" id="{9D1C2984-3B4B-46DD-8710-FD7975EA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68375"/>
            <a:ext cx="6181725" cy="4781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F8D46E85-09B8-4504-8BF7-EBDDCEE0B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2000">
                <a:ea typeface="????"/>
                <a:cs typeface="????"/>
              </a:rPr>
              <a:t>Structured Weight Management Program and Waist Circumference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F73C0358-3674-442A-A016-FF68057528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977106" y="3272631"/>
            <a:ext cx="39179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% Change in waist circumference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2848DF6D-48F4-4629-B643-9FFBAB2E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795963"/>
            <a:ext cx="3657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Months of anti-obesity drug</a:t>
            </a:r>
          </a:p>
        </p:txBody>
      </p:sp>
      <p:grpSp>
        <p:nvGrpSpPr>
          <p:cNvPr id="33798" name="Group 14">
            <a:extLst>
              <a:ext uri="{FF2B5EF4-FFF2-40B4-BE49-F238E27FC236}">
                <a16:creationId xmlns:a16="http://schemas.microsoft.com/office/drawing/2014/main" id="{3194CD36-E3EA-4693-9C5E-894D9A232720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1541463"/>
            <a:ext cx="5262562" cy="817562"/>
            <a:chOff x="2204" y="770"/>
            <a:chExt cx="3315" cy="515"/>
          </a:xfrm>
        </p:grpSpPr>
        <p:sp>
          <p:nvSpPr>
            <p:cNvPr id="33800" name="Rectangle 10">
              <a:extLst>
                <a:ext uri="{FF2B5EF4-FFF2-40B4-BE49-F238E27FC236}">
                  <a16:creationId xmlns:a16="http://schemas.microsoft.com/office/drawing/2014/main" id="{5CAC286E-4403-4CE6-9274-E75C31C98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770"/>
              <a:ext cx="3315" cy="515"/>
            </a:xfrm>
            <a:prstGeom prst="rect">
              <a:avLst/>
            </a:prstGeom>
            <a:solidFill>
              <a:srgbClr val="00004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99377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fr-CA" altLang="zh-TW" b="1">
                  <a:solidFill>
                    <a:srgbClr val="00FF00"/>
                  </a:solidFill>
                  <a:ea typeface="新細明體" panose="020B0604030504040204" pitchFamily="18" charset="-120"/>
                </a:rPr>
                <a:t>Obese patients with type 2 diabetes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fr-CA" altLang="zh-TW" b="1">
                  <a:solidFill>
                    <a:srgbClr val="FFFF00"/>
                  </a:solidFill>
                  <a:ea typeface="新細明體" panose="020B0604030504040204" pitchFamily="18" charset="-120"/>
                </a:rPr>
                <a:t>Obese patients without diabetes</a:t>
              </a:r>
            </a:p>
          </p:txBody>
        </p:sp>
        <p:pic>
          <p:nvPicPr>
            <p:cNvPr id="33801" name="Picture 11">
              <a:extLst>
                <a:ext uri="{FF2B5EF4-FFF2-40B4-BE49-F238E27FC236}">
                  <a16:creationId xmlns:a16="http://schemas.microsoft.com/office/drawing/2014/main" id="{4A60BE95-78B8-4A54-8B63-D0B5AF1BF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" y="792"/>
              <a:ext cx="606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Rectangle 13">
            <a:extLst>
              <a:ext uri="{FF2B5EF4-FFF2-40B4-BE49-F238E27FC236}">
                <a16:creationId xmlns:a16="http://schemas.microsoft.com/office/drawing/2014/main" id="{A57304DF-9383-4AC5-8EC6-1957F14E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292850"/>
            <a:ext cx="4156075" cy="484188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Tong PCY et al. Arch Intern Med 2002; 162: 2428-35</a:t>
            </a:r>
          </a:p>
          <a:p>
            <a:pPr eaLnBrk="1" hangingPunct="1"/>
            <a:r>
              <a:rPr lang="en-US" altLang="fr-FR" sz="1000"/>
              <a:t>Reproduced with permission</a:t>
            </a:r>
          </a:p>
          <a:p>
            <a:pPr eaLnBrk="1" hangingPunct="1"/>
            <a:r>
              <a:rPr lang="en-US" altLang="fr-FR" sz="1000"/>
              <a:t>Copyright © 2002, American Medical Association. All rights reserved.</a:t>
            </a:r>
            <a:endParaRPr lang="pt-BR" altLang="fr-FR" sz="10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7">
            <a:extLst>
              <a:ext uri="{FF2B5EF4-FFF2-40B4-BE49-F238E27FC236}">
                <a16:creationId xmlns:a16="http://schemas.microsoft.com/office/drawing/2014/main" id="{926B55B2-7973-4316-8433-734E32E2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1519238"/>
            <a:ext cx="7035800" cy="4573587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F562C8B-796D-40A2-AC36-4CF2875C1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altLang="fr-FR" sz="2000">
                <a:ea typeface="????"/>
                <a:cs typeface="????"/>
              </a:rPr>
              <a:t>Insulin Resistance Index (HOMA-IR) Between Baseline and End of     6-month Weight Management Program</a:t>
            </a:r>
          </a:p>
        </p:txBody>
      </p:sp>
      <p:sp>
        <p:nvSpPr>
          <p:cNvPr id="482308" name="Text Box 4">
            <a:extLst>
              <a:ext uri="{FF2B5EF4-FFF2-40B4-BE49-F238E27FC236}">
                <a16:creationId xmlns:a16="http://schemas.microsoft.com/office/drawing/2014/main" id="{7B0C60C0-ECF8-4684-8EB3-F322F25A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435350"/>
            <a:ext cx="1079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- 11.7 %</a:t>
            </a:r>
          </a:p>
        </p:txBody>
      </p:sp>
      <p:sp>
        <p:nvSpPr>
          <p:cNvPr id="482309" name="Text Box 5">
            <a:extLst>
              <a:ext uri="{FF2B5EF4-FFF2-40B4-BE49-F238E27FC236}">
                <a16:creationId xmlns:a16="http://schemas.microsoft.com/office/drawing/2014/main" id="{4BC11628-2C41-4AC3-87CA-7D4BFDACC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3879850"/>
            <a:ext cx="10937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- 19.5 %</a:t>
            </a:r>
          </a:p>
        </p:txBody>
      </p:sp>
      <p:sp>
        <p:nvSpPr>
          <p:cNvPr id="34822" name="Rectangle 11">
            <a:extLst>
              <a:ext uri="{FF2B5EF4-FFF2-40B4-BE49-F238E27FC236}">
                <a16:creationId xmlns:a16="http://schemas.microsoft.com/office/drawing/2014/main" id="{1B6DE378-371D-4F01-ACF1-2DD15C7E4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939800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23" name="Rectangle 14">
            <a:extLst>
              <a:ext uri="{FF2B5EF4-FFF2-40B4-BE49-F238E27FC236}">
                <a16:creationId xmlns:a16="http://schemas.microsoft.com/office/drawing/2014/main" id="{A33310EC-AEF8-40C1-81A0-A5001019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19300"/>
            <a:ext cx="540385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24" name="Line 15">
            <a:extLst>
              <a:ext uri="{FF2B5EF4-FFF2-40B4-BE49-F238E27FC236}">
                <a16:creationId xmlns:a16="http://schemas.microsoft.com/office/drawing/2014/main" id="{3E502AFA-124F-47C7-A83B-8D204DA82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399088"/>
            <a:ext cx="540385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5" name="Line 17">
            <a:extLst>
              <a:ext uri="{FF2B5EF4-FFF2-40B4-BE49-F238E27FC236}">
                <a16:creationId xmlns:a16="http://schemas.microsoft.com/office/drawing/2014/main" id="{39F738A4-86AE-4C03-815D-4B33E26D28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019300"/>
            <a:ext cx="0" cy="33797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6" name="Line 18">
            <a:extLst>
              <a:ext uri="{FF2B5EF4-FFF2-40B4-BE49-F238E27FC236}">
                <a16:creationId xmlns:a16="http://schemas.microsoft.com/office/drawing/2014/main" id="{ABCB2E48-9497-4278-A69C-668B3176B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5399088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7" name="Line 19">
            <a:extLst>
              <a:ext uri="{FF2B5EF4-FFF2-40B4-BE49-F238E27FC236}">
                <a16:creationId xmlns:a16="http://schemas.microsoft.com/office/drawing/2014/main" id="{D7501903-1142-4ABA-81CB-9BD84E8AD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4722813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8" name="Line 20">
            <a:extLst>
              <a:ext uri="{FF2B5EF4-FFF2-40B4-BE49-F238E27FC236}">
                <a16:creationId xmlns:a16="http://schemas.microsoft.com/office/drawing/2014/main" id="{3E14B6CE-1033-4067-96B0-F3A3D9660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4046538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29" name="Line 21">
            <a:extLst>
              <a:ext uri="{FF2B5EF4-FFF2-40B4-BE49-F238E27FC236}">
                <a16:creationId xmlns:a16="http://schemas.microsoft.com/office/drawing/2014/main" id="{57063F4E-DE67-4B5C-86D6-130039EAC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3370263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30" name="Line 22">
            <a:extLst>
              <a:ext uri="{FF2B5EF4-FFF2-40B4-BE49-F238E27FC236}">
                <a16:creationId xmlns:a16="http://schemas.microsoft.com/office/drawing/2014/main" id="{F9BE6F8B-A4D5-45EB-B629-F47BB2E97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2695575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31" name="Line 23">
            <a:extLst>
              <a:ext uri="{FF2B5EF4-FFF2-40B4-BE49-F238E27FC236}">
                <a16:creationId xmlns:a16="http://schemas.microsoft.com/office/drawing/2014/main" id="{36D27DC4-A550-4B89-A038-C81733DE0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2019300"/>
            <a:ext cx="777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32" name="Rectangle 24">
            <a:extLst>
              <a:ext uri="{FF2B5EF4-FFF2-40B4-BE49-F238E27FC236}">
                <a16:creationId xmlns:a16="http://schemas.microsoft.com/office/drawing/2014/main" id="{0601DF0B-BC96-4312-9235-45BA0AA6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5243513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0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3" name="Rectangle 25">
            <a:extLst>
              <a:ext uri="{FF2B5EF4-FFF2-40B4-BE49-F238E27FC236}">
                <a16:creationId xmlns:a16="http://schemas.microsoft.com/office/drawing/2014/main" id="{9ED09875-6853-4114-A3FC-072341B39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45926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25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4" name="Rectangle 26">
            <a:extLst>
              <a:ext uri="{FF2B5EF4-FFF2-40B4-BE49-F238E27FC236}">
                <a16:creationId xmlns:a16="http://schemas.microsoft.com/office/drawing/2014/main" id="{51C07321-D566-4C9A-9E9D-64535E04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39163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50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5" name="Rectangle 27">
            <a:extLst>
              <a:ext uri="{FF2B5EF4-FFF2-40B4-BE49-F238E27FC236}">
                <a16:creationId xmlns:a16="http://schemas.microsoft.com/office/drawing/2014/main" id="{AB9BDA18-EB33-4920-9252-488337A3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324167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75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6" name="Rectangle 28">
            <a:extLst>
              <a:ext uri="{FF2B5EF4-FFF2-40B4-BE49-F238E27FC236}">
                <a16:creationId xmlns:a16="http://schemas.microsoft.com/office/drawing/2014/main" id="{9BCF4709-D071-4C46-96BF-BFB2B22D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565400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100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7" name="Rectangle 29">
            <a:extLst>
              <a:ext uri="{FF2B5EF4-FFF2-40B4-BE49-F238E27FC236}">
                <a16:creationId xmlns:a16="http://schemas.microsoft.com/office/drawing/2014/main" id="{32B3269F-C8DB-4B88-B08F-1AB8D38D6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890713"/>
            <a:ext cx="338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600" b="1">
                <a:ea typeface="新細明體" panose="020B0604030504040204" pitchFamily="18" charset="-120"/>
              </a:rPr>
              <a:t>125</a:t>
            </a:r>
            <a:endParaRPr lang="fr-CA" altLang="zh-TW" sz="1600">
              <a:ea typeface="新細明體" panose="020B0604030504040204" pitchFamily="18" charset="-120"/>
            </a:endParaRPr>
          </a:p>
        </p:txBody>
      </p:sp>
      <p:sp>
        <p:nvSpPr>
          <p:cNvPr id="34838" name="Oval 30">
            <a:extLst>
              <a:ext uri="{FF2B5EF4-FFF2-40B4-BE49-F238E27FC236}">
                <a16:creationId xmlns:a16="http://schemas.microsoft.com/office/drawing/2014/main" id="{3AD1EC2D-9208-4F90-B5BF-29DF8125E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945063"/>
            <a:ext cx="98425" cy="90487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39" name="Oval 31">
            <a:extLst>
              <a:ext uri="{FF2B5EF4-FFF2-40B4-BE49-F238E27FC236}">
                <a16:creationId xmlns:a16="http://schemas.microsoft.com/office/drawing/2014/main" id="{4DBC5499-2547-4369-B90E-D38F8E89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799013"/>
            <a:ext cx="98425" cy="90487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0" name="Oval 32">
            <a:extLst>
              <a:ext uri="{FF2B5EF4-FFF2-40B4-BE49-F238E27FC236}">
                <a16:creationId xmlns:a16="http://schemas.microsoft.com/office/drawing/2014/main" id="{D8921BD5-B37A-4DAF-9481-E78C3DDC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778375"/>
            <a:ext cx="98425" cy="92075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1" name="Oval 33">
            <a:extLst>
              <a:ext uri="{FF2B5EF4-FFF2-40B4-BE49-F238E27FC236}">
                <a16:creationId xmlns:a16="http://schemas.microsoft.com/office/drawing/2014/main" id="{A83B7E89-12C8-479E-8C3E-0A57DE09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2733675"/>
            <a:ext cx="98425" cy="90488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2" name="Oval 34">
            <a:extLst>
              <a:ext uri="{FF2B5EF4-FFF2-40B4-BE49-F238E27FC236}">
                <a16:creationId xmlns:a16="http://schemas.microsoft.com/office/drawing/2014/main" id="{4CABF93F-647D-4E97-A433-A82877C8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136900"/>
            <a:ext cx="98425" cy="92075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3" name="Rectangle 35">
            <a:extLst>
              <a:ext uri="{FF2B5EF4-FFF2-40B4-BE49-F238E27FC236}">
                <a16:creationId xmlns:a16="http://schemas.microsoft.com/office/drawing/2014/main" id="{8E7FAF30-B419-4CF6-AEC7-9C312A915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902075"/>
            <a:ext cx="7937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4" name="Rectangle 36">
            <a:extLst>
              <a:ext uri="{FF2B5EF4-FFF2-40B4-BE49-F238E27FC236}">
                <a16:creationId xmlns:a16="http://schemas.microsoft.com/office/drawing/2014/main" id="{7A3BBFFB-0CD4-49D7-8EFB-A2AC4D7C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3902075"/>
            <a:ext cx="793750" cy="744538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45" name="Line 37">
            <a:extLst>
              <a:ext uri="{FF2B5EF4-FFF2-40B4-BE49-F238E27FC236}">
                <a16:creationId xmlns:a16="http://schemas.microsoft.com/office/drawing/2014/main" id="{FB40960B-03E5-48B3-A515-713A3FE19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221163"/>
            <a:ext cx="793750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46" name="Line 38">
            <a:extLst>
              <a:ext uri="{FF2B5EF4-FFF2-40B4-BE49-F238E27FC236}">
                <a16:creationId xmlns:a16="http://schemas.microsoft.com/office/drawing/2014/main" id="{D79F7C8B-5272-48AA-AB93-6E3127CFF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675" y="4646613"/>
            <a:ext cx="0" cy="157162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47" name="Line 39">
            <a:extLst>
              <a:ext uri="{FF2B5EF4-FFF2-40B4-BE49-F238E27FC236}">
                <a16:creationId xmlns:a16="http://schemas.microsoft.com/office/drawing/2014/main" id="{E2336981-E639-4729-B7E4-F675CFCE5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5888" y="4803775"/>
            <a:ext cx="155575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48" name="Line 40">
            <a:extLst>
              <a:ext uri="{FF2B5EF4-FFF2-40B4-BE49-F238E27FC236}">
                <a16:creationId xmlns:a16="http://schemas.microsoft.com/office/drawing/2014/main" id="{3B4A4922-63A0-43AF-A384-1249B08D84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3675" y="3200400"/>
            <a:ext cx="0" cy="70167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49" name="Line 41">
            <a:extLst>
              <a:ext uri="{FF2B5EF4-FFF2-40B4-BE49-F238E27FC236}">
                <a16:creationId xmlns:a16="http://schemas.microsoft.com/office/drawing/2014/main" id="{FAAA3118-DBB4-4155-9C20-4ADBA1BDE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5888" y="3200400"/>
            <a:ext cx="155575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50" name="Oval 42">
            <a:extLst>
              <a:ext uri="{FF2B5EF4-FFF2-40B4-BE49-F238E27FC236}">
                <a16:creationId xmlns:a16="http://schemas.microsoft.com/office/drawing/2014/main" id="{272AD4B3-AFB8-4A35-879C-BA0F73A4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5208588"/>
            <a:ext cx="100012" cy="90487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51" name="Oval 43">
            <a:extLst>
              <a:ext uri="{FF2B5EF4-FFF2-40B4-BE49-F238E27FC236}">
                <a16:creationId xmlns:a16="http://schemas.microsoft.com/office/drawing/2014/main" id="{EFC4755D-BBD5-43DC-9E7B-A2D55A71F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5029200"/>
            <a:ext cx="100012" cy="90488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52" name="Oval 44">
            <a:extLst>
              <a:ext uri="{FF2B5EF4-FFF2-40B4-BE49-F238E27FC236}">
                <a16:creationId xmlns:a16="http://schemas.microsoft.com/office/drawing/2014/main" id="{313D6F94-A025-4FD0-B3E3-BF36B14A1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3049588"/>
            <a:ext cx="100012" cy="90487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53" name="Rectangle 45">
            <a:extLst>
              <a:ext uri="{FF2B5EF4-FFF2-40B4-BE49-F238E27FC236}">
                <a16:creationId xmlns:a16="http://schemas.microsoft.com/office/drawing/2014/main" id="{CA1CAF3C-A44A-4628-99D9-37C29341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971925"/>
            <a:ext cx="7921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54" name="Rectangle 46">
            <a:extLst>
              <a:ext uri="{FF2B5EF4-FFF2-40B4-BE49-F238E27FC236}">
                <a16:creationId xmlns:a16="http://schemas.microsoft.com/office/drawing/2014/main" id="{841AC59C-71A8-4A61-99E9-78FF20AD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3971925"/>
            <a:ext cx="792162" cy="993775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55" name="Line 47">
            <a:extLst>
              <a:ext uri="{FF2B5EF4-FFF2-40B4-BE49-F238E27FC236}">
                <a16:creationId xmlns:a16="http://schemas.microsoft.com/office/drawing/2014/main" id="{50BE7232-84E6-4696-BC5E-CA4E6AC0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538" y="4691063"/>
            <a:ext cx="792162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56" name="Line 48">
            <a:extLst>
              <a:ext uri="{FF2B5EF4-FFF2-40B4-BE49-F238E27FC236}">
                <a16:creationId xmlns:a16="http://schemas.microsoft.com/office/drawing/2014/main" id="{B2856168-3F7C-49CB-B057-4A82629A8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4965700"/>
            <a:ext cx="0" cy="93663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57" name="Line 49">
            <a:extLst>
              <a:ext uri="{FF2B5EF4-FFF2-40B4-BE49-F238E27FC236}">
                <a16:creationId xmlns:a16="http://schemas.microsoft.com/office/drawing/2014/main" id="{CA5795D4-8321-429A-AF03-1499E13B0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5059363"/>
            <a:ext cx="157162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58" name="Line 50">
            <a:extLst>
              <a:ext uri="{FF2B5EF4-FFF2-40B4-BE49-F238E27FC236}">
                <a16:creationId xmlns:a16="http://schemas.microsoft.com/office/drawing/2014/main" id="{BC622F6B-0C76-4260-9AEC-997ACDFF3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5" y="3114675"/>
            <a:ext cx="0" cy="85725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59" name="Line 51">
            <a:extLst>
              <a:ext uri="{FF2B5EF4-FFF2-40B4-BE49-F238E27FC236}">
                <a16:creationId xmlns:a16="http://schemas.microsoft.com/office/drawing/2014/main" id="{A7AB5BF7-0AE8-4D3F-B669-A6B8A509A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6038" y="3114675"/>
            <a:ext cx="157162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60" name="Oval 52">
            <a:extLst>
              <a:ext uri="{FF2B5EF4-FFF2-40B4-BE49-F238E27FC236}">
                <a16:creationId xmlns:a16="http://schemas.microsoft.com/office/drawing/2014/main" id="{DB65F637-D96B-4150-8779-5A2F6EA1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137150"/>
            <a:ext cx="100013" cy="90488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1" name="Oval 53">
            <a:extLst>
              <a:ext uri="{FF2B5EF4-FFF2-40B4-BE49-F238E27FC236}">
                <a16:creationId xmlns:a16="http://schemas.microsoft.com/office/drawing/2014/main" id="{AD4B22F7-09ED-4591-93DC-CB6E1FC8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110163"/>
            <a:ext cx="100013" cy="92075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2" name="Oval 54">
            <a:extLst>
              <a:ext uri="{FF2B5EF4-FFF2-40B4-BE49-F238E27FC236}">
                <a16:creationId xmlns:a16="http://schemas.microsoft.com/office/drawing/2014/main" id="{BF1DE872-D198-45B2-812A-4C0E851B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099050"/>
            <a:ext cx="100013" cy="90488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3" name="Oval 55">
            <a:extLst>
              <a:ext uri="{FF2B5EF4-FFF2-40B4-BE49-F238E27FC236}">
                <a16:creationId xmlns:a16="http://schemas.microsoft.com/office/drawing/2014/main" id="{1A936BFD-E051-44A3-B842-24589FEB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2767013"/>
            <a:ext cx="100013" cy="90487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4" name="Oval 56">
            <a:extLst>
              <a:ext uri="{FF2B5EF4-FFF2-40B4-BE49-F238E27FC236}">
                <a16:creationId xmlns:a16="http://schemas.microsoft.com/office/drawing/2014/main" id="{546FA2B7-6BD8-40E7-9A84-F72A52532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287713"/>
            <a:ext cx="100013" cy="92075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5" name="Oval 57">
            <a:extLst>
              <a:ext uri="{FF2B5EF4-FFF2-40B4-BE49-F238E27FC236}">
                <a16:creationId xmlns:a16="http://schemas.microsoft.com/office/drawing/2014/main" id="{7E8F1129-D50C-47C1-B32C-A4B2BB88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862388"/>
            <a:ext cx="100013" cy="90487"/>
          </a:xfrm>
          <a:prstGeom prst="ellips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6" name="Rectangle 58">
            <a:extLst>
              <a:ext uri="{FF2B5EF4-FFF2-40B4-BE49-F238E27FC236}">
                <a16:creationId xmlns:a16="http://schemas.microsoft.com/office/drawing/2014/main" id="{219933B6-1BE3-423A-8F77-B4E62846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398963"/>
            <a:ext cx="7921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7" name="Rectangle 59">
            <a:extLst>
              <a:ext uri="{FF2B5EF4-FFF2-40B4-BE49-F238E27FC236}">
                <a16:creationId xmlns:a16="http://schemas.microsoft.com/office/drawing/2014/main" id="{ABE3F5ED-1A6F-4677-BA17-C7FBC365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398963"/>
            <a:ext cx="792163" cy="615950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68" name="Line 60">
            <a:extLst>
              <a:ext uri="{FF2B5EF4-FFF2-40B4-BE49-F238E27FC236}">
                <a16:creationId xmlns:a16="http://schemas.microsoft.com/office/drawing/2014/main" id="{2422B48F-50BB-4C11-A78B-23C807C23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0350" y="4754563"/>
            <a:ext cx="792163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69" name="Line 61">
            <a:extLst>
              <a:ext uri="{FF2B5EF4-FFF2-40B4-BE49-F238E27FC236}">
                <a16:creationId xmlns:a16="http://schemas.microsoft.com/office/drawing/2014/main" id="{E1172BF7-D0BC-4F5F-868E-3EFB4493A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5014913"/>
            <a:ext cx="0" cy="111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70" name="Line 62">
            <a:extLst>
              <a:ext uri="{FF2B5EF4-FFF2-40B4-BE49-F238E27FC236}">
                <a16:creationId xmlns:a16="http://schemas.microsoft.com/office/drawing/2014/main" id="{7951E313-DEAA-4A99-ADFD-AC07D2A5C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5126038"/>
            <a:ext cx="157163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71" name="Line 63">
            <a:extLst>
              <a:ext uri="{FF2B5EF4-FFF2-40B4-BE49-F238E27FC236}">
                <a16:creationId xmlns:a16="http://schemas.microsoft.com/office/drawing/2014/main" id="{8FE29E3E-E6A3-4A1F-99B6-7F28011221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8" y="3962400"/>
            <a:ext cx="0" cy="436563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72" name="Line 64">
            <a:extLst>
              <a:ext uri="{FF2B5EF4-FFF2-40B4-BE49-F238E27FC236}">
                <a16:creationId xmlns:a16="http://schemas.microsoft.com/office/drawing/2014/main" id="{CBF6F7B7-6AA4-4B7A-A010-14BBB639D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962400"/>
            <a:ext cx="157163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73" name="Oval 65">
            <a:extLst>
              <a:ext uri="{FF2B5EF4-FFF2-40B4-BE49-F238E27FC236}">
                <a16:creationId xmlns:a16="http://schemas.microsoft.com/office/drawing/2014/main" id="{CC9CBB1F-50A7-4E16-B212-98BFFE50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5287963"/>
            <a:ext cx="100012" cy="90487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4" name="Oval 66">
            <a:extLst>
              <a:ext uri="{FF2B5EF4-FFF2-40B4-BE49-F238E27FC236}">
                <a16:creationId xmlns:a16="http://schemas.microsoft.com/office/drawing/2014/main" id="{83B815A8-62A7-4750-A91A-A16A8669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5276850"/>
            <a:ext cx="100012" cy="92075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5" name="Oval 67">
            <a:extLst>
              <a:ext uri="{FF2B5EF4-FFF2-40B4-BE49-F238E27FC236}">
                <a16:creationId xmlns:a16="http://schemas.microsoft.com/office/drawing/2014/main" id="{08604024-14D5-4723-A2B8-C9548BF8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3349625"/>
            <a:ext cx="100012" cy="90488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6" name="Oval 68">
            <a:extLst>
              <a:ext uri="{FF2B5EF4-FFF2-40B4-BE49-F238E27FC236}">
                <a16:creationId xmlns:a16="http://schemas.microsoft.com/office/drawing/2014/main" id="{997E9516-6FDA-43CB-9779-92BA8675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3" y="4116388"/>
            <a:ext cx="100012" cy="90487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7" name="Rectangle 69">
            <a:extLst>
              <a:ext uri="{FF2B5EF4-FFF2-40B4-BE49-F238E27FC236}">
                <a16:creationId xmlns:a16="http://schemas.microsoft.com/office/drawing/2014/main" id="{4C5C7105-BBEE-409E-8E4F-40956F71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589463"/>
            <a:ext cx="793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8" name="Rectangle 70">
            <a:extLst>
              <a:ext uri="{FF2B5EF4-FFF2-40B4-BE49-F238E27FC236}">
                <a16:creationId xmlns:a16="http://schemas.microsoft.com/office/drawing/2014/main" id="{FAEB225D-5E36-45C1-A3A0-C2875FEB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4589463"/>
            <a:ext cx="793750" cy="53340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879" name="Line 71">
            <a:extLst>
              <a:ext uri="{FF2B5EF4-FFF2-40B4-BE49-F238E27FC236}">
                <a16:creationId xmlns:a16="http://schemas.microsoft.com/office/drawing/2014/main" id="{DC114730-5B28-4332-8E4F-FEC4E6EBD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00" y="4829175"/>
            <a:ext cx="793750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0" name="Line 72">
            <a:extLst>
              <a:ext uri="{FF2B5EF4-FFF2-40B4-BE49-F238E27FC236}">
                <a16:creationId xmlns:a16="http://schemas.microsoft.com/office/drawing/2014/main" id="{57608B31-6F7C-41E7-9134-6CF23C339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5122863"/>
            <a:ext cx="0" cy="93662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1" name="Line 73">
            <a:extLst>
              <a:ext uri="{FF2B5EF4-FFF2-40B4-BE49-F238E27FC236}">
                <a16:creationId xmlns:a16="http://schemas.microsoft.com/office/drawing/2014/main" id="{C5411545-42B8-4A7D-B962-C4FF2B4CB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5216525"/>
            <a:ext cx="157162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2" name="Line 74">
            <a:extLst>
              <a:ext uri="{FF2B5EF4-FFF2-40B4-BE49-F238E27FC236}">
                <a16:creationId xmlns:a16="http://schemas.microsoft.com/office/drawing/2014/main" id="{80EA569B-6D49-436E-8BA6-ADA92EC9FB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4357688"/>
            <a:ext cx="0" cy="231775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3" name="Line 75">
            <a:extLst>
              <a:ext uri="{FF2B5EF4-FFF2-40B4-BE49-F238E27FC236}">
                <a16:creationId xmlns:a16="http://schemas.microsoft.com/office/drawing/2014/main" id="{49207646-2CC8-45C3-9317-CBDF7D7A3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4357688"/>
            <a:ext cx="157162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4" name="Rectangle 76">
            <a:extLst>
              <a:ext uri="{FF2B5EF4-FFF2-40B4-BE49-F238E27FC236}">
                <a16:creationId xmlns:a16="http://schemas.microsoft.com/office/drawing/2014/main" id="{622DABE4-0CD3-4C8A-89DF-EF984AEBE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5697538"/>
            <a:ext cx="9953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latin typeface="Antique Olive"/>
                <a:ea typeface="新細明體" panose="020B0604030504040204" pitchFamily="18" charset="-120"/>
              </a:rPr>
              <a:t>Baseline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885" name="Rectangle 77">
            <a:extLst>
              <a:ext uri="{FF2B5EF4-FFF2-40B4-BE49-F238E27FC236}">
                <a16:creationId xmlns:a16="http://schemas.microsoft.com/office/drawing/2014/main" id="{1515DBC0-8762-43D0-9C5A-29335B13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5689600"/>
            <a:ext cx="927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latin typeface="Antique Olive"/>
                <a:ea typeface="新細明體" panose="020B0604030504040204" pitchFamily="18" charset="-120"/>
              </a:rPr>
              <a:t>Month 6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886" name="Rectangle 78">
            <a:extLst>
              <a:ext uri="{FF2B5EF4-FFF2-40B4-BE49-F238E27FC236}">
                <a16:creationId xmlns:a16="http://schemas.microsoft.com/office/drawing/2014/main" id="{7291A46D-276B-4598-A498-D7735C68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197100"/>
            <a:ext cx="9032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solidFill>
                  <a:schemeClr val="bg1"/>
                </a:solidFill>
                <a:ea typeface="新細明體" panose="020B0604030504040204" pitchFamily="18" charset="-120"/>
              </a:rPr>
              <a:t>p=0.006</a:t>
            </a:r>
            <a:endParaRPr lang="fr-CA" altLang="zh-TW">
              <a:solidFill>
                <a:schemeClr val="bg1"/>
              </a:solidFill>
              <a:ea typeface="新細明體" panose="020B0604030504040204" pitchFamily="18" charset="-120"/>
            </a:endParaRPr>
          </a:p>
        </p:txBody>
      </p:sp>
      <p:sp>
        <p:nvSpPr>
          <p:cNvPr id="34887" name="Line 79">
            <a:extLst>
              <a:ext uri="{FF2B5EF4-FFF2-40B4-BE49-F238E27FC236}">
                <a16:creationId xmlns:a16="http://schemas.microsoft.com/office/drawing/2014/main" id="{4C6F9070-B153-412F-882D-EC43FF24FA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8813" y="2486025"/>
            <a:ext cx="0" cy="10795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8" name="Line 80">
            <a:extLst>
              <a:ext uri="{FF2B5EF4-FFF2-40B4-BE49-F238E27FC236}">
                <a16:creationId xmlns:a16="http://schemas.microsoft.com/office/drawing/2014/main" id="{F455BC4E-27BA-4885-8F5B-839579B65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9288" y="2503488"/>
            <a:ext cx="1212850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89" name="Line 81">
            <a:extLst>
              <a:ext uri="{FF2B5EF4-FFF2-40B4-BE49-F238E27FC236}">
                <a16:creationId xmlns:a16="http://schemas.microsoft.com/office/drawing/2014/main" id="{C2377125-77B1-47F4-952C-0A8EDA9D21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613" y="2486025"/>
            <a:ext cx="0" cy="10795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0" name="Rectangle 82">
            <a:extLst>
              <a:ext uri="{FF2B5EF4-FFF2-40B4-BE49-F238E27FC236}">
                <a16:creationId xmlns:a16="http://schemas.microsoft.com/office/drawing/2014/main" id="{53D83A6B-5938-4543-ADBB-E64D207E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995363"/>
            <a:ext cx="2192337" cy="974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2200" b="1">
                <a:latin typeface="Antique Olive"/>
                <a:ea typeface="新細明體" panose="020B0604030504040204" pitchFamily="18" charset="-120"/>
              </a:rPr>
              <a:t>Obese patients with type 2 diabetes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891" name="Line 84">
            <a:extLst>
              <a:ext uri="{FF2B5EF4-FFF2-40B4-BE49-F238E27FC236}">
                <a16:creationId xmlns:a16="http://schemas.microsoft.com/office/drawing/2014/main" id="{A04D34F3-A96D-43F1-8F9C-C16DE05C5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5402263"/>
            <a:ext cx="0" cy="936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2" name="Line 85">
            <a:extLst>
              <a:ext uri="{FF2B5EF4-FFF2-40B4-BE49-F238E27FC236}">
                <a16:creationId xmlns:a16="http://schemas.microsoft.com/office/drawing/2014/main" id="{219DC783-1419-40B8-89E8-22D2B97F9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5402263"/>
            <a:ext cx="0" cy="936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3" name="Line 86">
            <a:extLst>
              <a:ext uri="{FF2B5EF4-FFF2-40B4-BE49-F238E27FC236}">
                <a16:creationId xmlns:a16="http://schemas.microsoft.com/office/drawing/2014/main" id="{CF668027-2B04-495F-9BE2-78E5B1F4E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75" y="5405438"/>
            <a:ext cx="0" cy="936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4" name="Line 87">
            <a:extLst>
              <a:ext uri="{FF2B5EF4-FFF2-40B4-BE49-F238E27FC236}">
                <a16:creationId xmlns:a16="http://schemas.microsoft.com/office/drawing/2014/main" id="{E8898A35-C04D-4899-9757-08A026057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5407025"/>
            <a:ext cx="0" cy="936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5" name="Rectangle 88">
            <a:extLst>
              <a:ext uri="{FF2B5EF4-FFF2-40B4-BE49-F238E27FC236}">
                <a16:creationId xmlns:a16="http://schemas.microsoft.com/office/drawing/2014/main" id="{4D8B0CA4-C35D-4F24-9A6B-7CEDE6B0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688013"/>
            <a:ext cx="9953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latin typeface="Antique Olive"/>
                <a:ea typeface="新細明體" panose="020B0604030504040204" pitchFamily="18" charset="-120"/>
              </a:rPr>
              <a:t>Baseline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896" name="Rectangle 89">
            <a:extLst>
              <a:ext uri="{FF2B5EF4-FFF2-40B4-BE49-F238E27FC236}">
                <a16:creationId xmlns:a16="http://schemas.microsoft.com/office/drawing/2014/main" id="{94847FB9-ACB5-4F3B-8E88-805B5CAC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691188"/>
            <a:ext cx="9271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latin typeface="Antique Olive"/>
                <a:ea typeface="新細明體" panose="020B0604030504040204" pitchFamily="18" charset="-120"/>
              </a:rPr>
              <a:t>Month 6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897" name="Rectangle 90">
            <a:extLst>
              <a:ext uri="{FF2B5EF4-FFF2-40B4-BE49-F238E27FC236}">
                <a16:creationId xmlns:a16="http://schemas.microsoft.com/office/drawing/2014/main" id="{01F5F7E5-EBC1-4D87-B484-50A36A80A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97100"/>
            <a:ext cx="9032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900" b="1">
                <a:solidFill>
                  <a:schemeClr val="bg1"/>
                </a:solidFill>
                <a:ea typeface="新細明體" panose="020B0604030504040204" pitchFamily="18" charset="-120"/>
              </a:rPr>
              <a:t>p=0.026</a:t>
            </a:r>
            <a:endParaRPr lang="fr-CA" altLang="zh-TW">
              <a:solidFill>
                <a:schemeClr val="bg1"/>
              </a:solidFill>
              <a:ea typeface="新細明體" panose="020B0604030504040204" pitchFamily="18" charset="-120"/>
            </a:endParaRPr>
          </a:p>
        </p:txBody>
      </p:sp>
      <p:sp>
        <p:nvSpPr>
          <p:cNvPr id="34898" name="Line 91">
            <a:extLst>
              <a:ext uri="{FF2B5EF4-FFF2-40B4-BE49-F238E27FC236}">
                <a16:creationId xmlns:a16="http://schemas.microsoft.com/office/drawing/2014/main" id="{9C03A9DC-1E38-4077-B030-2365E863B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2250" y="2487613"/>
            <a:ext cx="0" cy="10795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899" name="Line 92">
            <a:extLst>
              <a:ext uri="{FF2B5EF4-FFF2-40B4-BE49-F238E27FC236}">
                <a16:creationId xmlns:a16="http://schemas.microsoft.com/office/drawing/2014/main" id="{8DF3F87F-75AD-47B3-8B7F-3A4474054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2505075"/>
            <a:ext cx="1214438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900" name="Line 93">
            <a:extLst>
              <a:ext uri="{FF2B5EF4-FFF2-40B4-BE49-F238E27FC236}">
                <a16:creationId xmlns:a16="http://schemas.microsoft.com/office/drawing/2014/main" id="{273921EA-982F-4D94-9EEB-47EAC4E52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7638" y="2487613"/>
            <a:ext cx="0" cy="10795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4901" name="Rectangle 94">
            <a:extLst>
              <a:ext uri="{FF2B5EF4-FFF2-40B4-BE49-F238E27FC236}">
                <a16:creationId xmlns:a16="http://schemas.microsoft.com/office/drawing/2014/main" id="{EDE79FAC-82E6-4A09-BBB1-BCA3396ABD2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5451" y="3646487"/>
            <a:ext cx="1998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HOMA-IR</a:t>
            </a:r>
          </a:p>
        </p:txBody>
      </p:sp>
      <p:sp>
        <p:nvSpPr>
          <p:cNvPr id="34902" name="Rectangle 96">
            <a:extLst>
              <a:ext uri="{FF2B5EF4-FFF2-40B4-BE49-F238E27FC236}">
                <a16:creationId xmlns:a16="http://schemas.microsoft.com/office/drawing/2014/main" id="{556DAFDD-1D00-4AA7-8D5D-6A1273C64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5" y="1003300"/>
            <a:ext cx="2373313" cy="974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2200" b="1">
                <a:latin typeface="Antique Olive"/>
                <a:ea typeface="新細明體" panose="020B0604030504040204" pitchFamily="18" charset="-120"/>
              </a:rPr>
              <a:t>Obese patients without diabetes</a:t>
            </a:r>
            <a:endParaRPr lang="fr-CA" altLang="zh-TW">
              <a:ea typeface="新細明體" panose="020B0604030504040204" pitchFamily="18" charset="-120"/>
            </a:endParaRPr>
          </a:p>
        </p:txBody>
      </p:sp>
      <p:sp>
        <p:nvSpPr>
          <p:cNvPr id="34903" name="Rectangle 98">
            <a:extLst>
              <a:ext uri="{FF2B5EF4-FFF2-40B4-BE49-F238E27FC236}">
                <a16:creationId xmlns:a16="http://schemas.microsoft.com/office/drawing/2014/main" id="{065BD034-B57A-4BD6-B25A-099ADC604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6399213"/>
            <a:ext cx="3981450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Tong PCY et al. Arch Intern Med 2002; 162: 2428-35</a:t>
            </a:r>
            <a:endParaRPr lang="pt-BR" altLang="fr-FR" sz="10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E27FD919-732A-4010-BFEA-BD9621775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 sz="2000"/>
              <a:t>Change in Risk Factors after 6 Months of Weight Management Program in Hong Kong Chinese</a:t>
            </a:r>
          </a:p>
        </p:txBody>
      </p:sp>
      <p:graphicFrame>
        <p:nvGraphicFramePr>
          <p:cNvPr id="8194" name="Object 3">
            <a:extLst>
              <a:ext uri="{FF2B5EF4-FFF2-40B4-BE49-F238E27FC236}">
                <a16:creationId xmlns:a16="http://schemas.microsoft.com/office/drawing/2014/main" id="{DE5C5B48-0B04-4E23-93CE-706F167BC8C7}"/>
              </a:ext>
            </a:extLst>
          </p:cNvPr>
          <p:cNvGraphicFramePr>
            <a:graphicFrameLocks noChangeAspect="1"/>
          </p:cNvGraphicFramePr>
          <p:nvPr>
            <p:ph type="chart" idx="1"/>
          </p:nvPr>
        </p:nvGraphicFramePr>
        <p:xfrm>
          <a:off x="1103313" y="1179513"/>
          <a:ext cx="70358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aphique" r:id="rId4" imgW="6724618" imgH="4114839" progId="MSGraph.Chart.8">
                  <p:embed followColorScheme="full"/>
                </p:oleObj>
              </mc:Choice>
              <mc:Fallback>
                <p:oleObj name="Graphique" r:id="rId4" imgW="6724618" imgH="411483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179513"/>
                        <a:ext cx="7035800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7">
            <a:extLst>
              <a:ext uri="{FF2B5EF4-FFF2-40B4-BE49-F238E27FC236}">
                <a16:creationId xmlns:a16="http://schemas.microsoft.com/office/drawing/2014/main" id="{DAF4CEEA-DF7C-4783-AD6B-DE759CF30D8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1444" y="3080544"/>
            <a:ext cx="2000250" cy="376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% change</a:t>
            </a:r>
          </a:p>
        </p:txBody>
      </p:sp>
      <p:sp>
        <p:nvSpPr>
          <p:cNvPr id="8197" name="AutoShape 8">
            <a:extLst>
              <a:ext uri="{FF2B5EF4-FFF2-40B4-BE49-F238E27FC236}">
                <a16:creationId xmlns:a16="http://schemas.microsoft.com/office/drawing/2014/main" id="{E388D115-845A-40E9-AA11-52FB89D7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5175250"/>
            <a:ext cx="4549775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>
            <a:lvl1pPr marL="358775" indent="-358775" eaLnBrk="0" hangingPunct="0"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  <a:tab pos="295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BMI:	     body mass index 	 	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FPG:	     fasting plasma glucose 	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FPI:	     fasting plasma insulin 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HbA1c:   glycosylated hemoglobin 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	</a:t>
            </a:r>
          </a:p>
        </p:txBody>
      </p:sp>
      <p:sp>
        <p:nvSpPr>
          <p:cNvPr id="8198" name="Rectangle 9">
            <a:extLst>
              <a:ext uri="{FF2B5EF4-FFF2-40B4-BE49-F238E27FC236}">
                <a16:creationId xmlns:a16="http://schemas.microsoft.com/office/drawing/2014/main" id="{7B7378F5-CD96-4856-A546-38EE02F2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6399213"/>
            <a:ext cx="3925887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Tong PCY et al. Arch Intern Med 2002; 162: 2428-35</a:t>
            </a:r>
            <a:endParaRPr lang="pt-BR" altLang="fr-FR" sz="1000"/>
          </a:p>
        </p:txBody>
      </p:sp>
      <p:sp>
        <p:nvSpPr>
          <p:cNvPr id="8199" name="ZoneTexte 7">
            <a:extLst>
              <a:ext uri="{FF2B5EF4-FFF2-40B4-BE49-F238E27FC236}">
                <a16:creationId xmlns:a16="http://schemas.microsoft.com/office/drawing/2014/main" id="{9A079D41-DC77-4139-8A33-27E0AF29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223963"/>
            <a:ext cx="45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BMI</a:t>
            </a:r>
          </a:p>
        </p:txBody>
      </p:sp>
      <p:sp>
        <p:nvSpPr>
          <p:cNvPr id="8200" name="ZoneTexte 8">
            <a:extLst>
              <a:ext uri="{FF2B5EF4-FFF2-40B4-BE49-F238E27FC236}">
                <a16:creationId xmlns:a16="http://schemas.microsoft.com/office/drawing/2014/main" id="{56840E1F-4265-4B50-B3BD-61380E31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223963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WC</a:t>
            </a:r>
          </a:p>
        </p:txBody>
      </p:sp>
      <p:sp>
        <p:nvSpPr>
          <p:cNvPr id="8201" name="ZoneTexte 9">
            <a:extLst>
              <a:ext uri="{FF2B5EF4-FFF2-40B4-BE49-F238E27FC236}">
                <a16:creationId xmlns:a16="http://schemas.microsoft.com/office/drawing/2014/main" id="{7766833F-CA88-4F88-B93D-B0100253B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1223963"/>
            <a:ext cx="74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Body fat</a:t>
            </a:r>
          </a:p>
        </p:txBody>
      </p:sp>
      <p:sp>
        <p:nvSpPr>
          <p:cNvPr id="8202" name="ZoneTexte 10">
            <a:extLst>
              <a:ext uri="{FF2B5EF4-FFF2-40B4-BE49-F238E27FC236}">
                <a16:creationId xmlns:a16="http://schemas.microsoft.com/office/drawing/2014/main" id="{30AD8775-841B-4594-A548-192052C2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223963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FPG</a:t>
            </a:r>
          </a:p>
        </p:txBody>
      </p:sp>
      <p:sp>
        <p:nvSpPr>
          <p:cNvPr id="8203" name="ZoneTexte 11">
            <a:extLst>
              <a:ext uri="{FF2B5EF4-FFF2-40B4-BE49-F238E27FC236}">
                <a16:creationId xmlns:a16="http://schemas.microsoft.com/office/drawing/2014/main" id="{638276E4-0726-4A40-ACCA-DEAD157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1223963"/>
            <a:ext cx="40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TG</a:t>
            </a:r>
          </a:p>
        </p:txBody>
      </p:sp>
      <p:sp>
        <p:nvSpPr>
          <p:cNvPr id="8204" name="ZoneTexte 12">
            <a:extLst>
              <a:ext uri="{FF2B5EF4-FFF2-40B4-BE49-F238E27FC236}">
                <a16:creationId xmlns:a16="http://schemas.microsoft.com/office/drawing/2014/main" id="{3119116C-AF1F-4EE1-BCC0-A88BA714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1223963"/>
            <a:ext cx="639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HbA1c</a:t>
            </a:r>
          </a:p>
        </p:txBody>
      </p:sp>
      <p:sp>
        <p:nvSpPr>
          <p:cNvPr id="8205" name="ZoneTexte 13">
            <a:extLst>
              <a:ext uri="{FF2B5EF4-FFF2-40B4-BE49-F238E27FC236}">
                <a16:creationId xmlns:a16="http://schemas.microsoft.com/office/drawing/2014/main" id="{1CA8BB8E-7C38-4A5D-8372-F6B60956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1223963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SBP</a:t>
            </a:r>
          </a:p>
        </p:txBody>
      </p:sp>
      <p:sp>
        <p:nvSpPr>
          <p:cNvPr id="8206" name="ZoneTexte 14">
            <a:extLst>
              <a:ext uri="{FF2B5EF4-FFF2-40B4-BE49-F238E27FC236}">
                <a16:creationId xmlns:a16="http://schemas.microsoft.com/office/drawing/2014/main" id="{30E7583D-A0A5-4EB3-BA48-C21E6611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1223963"/>
            <a:ext cx="425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200">
                <a:ea typeface="新細明體" panose="020B0604030504040204" pitchFamily="18" charset="-120"/>
              </a:rPr>
              <a:t>FPI</a:t>
            </a:r>
          </a:p>
        </p:txBody>
      </p:sp>
      <p:sp>
        <p:nvSpPr>
          <p:cNvPr id="8207" name="ZoneTexte 14">
            <a:extLst>
              <a:ext uri="{FF2B5EF4-FFF2-40B4-BE49-F238E27FC236}">
                <a16:creationId xmlns:a16="http://schemas.microsoft.com/office/drawing/2014/main" id="{00D9C011-7609-4D36-A5E4-7F9F323D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175250"/>
            <a:ext cx="213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SBP:    systolic blood pressure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TG:       triglycerides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WC:      waist circumference</a:t>
            </a:r>
          </a:p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 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>
            <a:extLst>
              <a:ext uri="{FF2B5EF4-FFF2-40B4-BE49-F238E27FC236}">
                <a16:creationId xmlns:a16="http://schemas.microsoft.com/office/drawing/2014/main" id="{5EEFE212-2A7D-475E-A20F-3BE5ACB0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089025"/>
            <a:ext cx="6975475" cy="4949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5843" name="Rectangle 23">
            <a:extLst>
              <a:ext uri="{FF2B5EF4-FFF2-40B4-BE49-F238E27FC236}">
                <a16:creationId xmlns:a16="http://schemas.microsoft.com/office/drawing/2014/main" id="{537A3D78-C936-4D0D-9251-10C1E438E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A Holistic View of Obesity and Diabetes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3605D8E6-3A6F-46BD-BCE3-AD8F86505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1166813"/>
            <a:ext cx="100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>
                <a:solidFill>
                  <a:schemeClr val="accent2"/>
                </a:solidFill>
              </a:rPr>
              <a:t>Genes </a:t>
            </a: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3ACFA5C2-9D03-4106-AE72-7E986873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1700213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>
                <a:solidFill>
                  <a:schemeClr val="accent2"/>
                </a:solidFill>
              </a:rPr>
              <a:t>Environment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21BD6E6E-6AEF-4F02-AD70-EE02E921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2284413"/>
            <a:ext cx="54911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000" b="1">
                <a:solidFill>
                  <a:schemeClr val="accent2"/>
                </a:solidFill>
              </a:rPr>
              <a:t>Psycho-socio-cognitive-behavioral changes</a:t>
            </a:r>
          </a:p>
          <a:p>
            <a:pPr algn="ctr" eaLnBrk="1" hangingPunct="1"/>
            <a:r>
              <a:rPr lang="en-US" altLang="fr-FR" sz="1600">
                <a:solidFill>
                  <a:schemeClr val="accent2"/>
                </a:solidFill>
              </a:rPr>
              <a:t>e.g. overeating, physical withdrawal, slow learning,</a:t>
            </a:r>
          </a:p>
          <a:p>
            <a:pPr algn="ctr" eaLnBrk="1" hangingPunct="1"/>
            <a:r>
              <a:rPr lang="en-US" altLang="fr-FR" sz="1600">
                <a:solidFill>
                  <a:schemeClr val="accent2"/>
                </a:solidFill>
              </a:rPr>
              <a:t> depression, socioeconomical deprivation…</a:t>
            </a:r>
          </a:p>
        </p:txBody>
      </p:sp>
      <p:sp>
        <p:nvSpPr>
          <p:cNvPr id="35847" name="Text Box 6">
            <a:extLst>
              <a:ext uri="{FF2B5EF4-FFF2-40B4-BE49-F238E27FC236}">
                <a16:creationId xmlns:a16="http://schemas.microsoft.com/office/drawing/2014/main" id="{DDB9EC56-72CE-478C-A7ED-74D3089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4274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fr-FR" sz="2000">
              <a:solidFill>
                <a:schemeClr val="accent2"/>
              </a:solidFill>
            </a:endParaRPr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59F41A6C-54D0-4881-881A-76FA2B3C3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4595813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>
                <a:solidFill>
                  <a:schemeClr val="accent2"/>
                </a:solidFill>
              </a:rPr>
              <a:t>Adaptation through education </a:t>
            </a:r>
          </a:p>
        </p:txBody>
      </p:sp>
      <p:sp>
        <p:nvSpPr>
          <p:cNvPr id="35849" name="Text Box 8">
            <a:extLst>
              <a:ext uri="{FF2B5EF4-FFF2-40B4-BE49-F238E27FC236}">
                <a16:creationId xmlns:a16="http://schemas.microsoft.com/office/drawing/2014/main" id="{BB13C42A-7727-41A4-9D59-941E6893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5521325"/>
            <a:ext cx="3595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>
                <a:solidFill>
                  <a:schemeClr val="accent2"/>
                </a:solidFill>
              </a:rPr>
              <a:t>Improved clinical outcomes </a:t>
            </a:r>
          </a:p>
        </p:txBody>
      </p:sp>
      <p:sp>
        <p:nvSpPr>
          <p:cNvPr id="35850" name="Line 13">
            <a:extLst>
              <a:ext uri="{FF2B5EF4-FFF2-40B4-BE49-F238E27FC236}">
                <a16:creationId xmlns:a16="http://schemas.microsoft.com/office/drawing/2014/main" id="{346590D8-983D-431A-B9A1-D81544B10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0125" y="1928813"/>
            <a:ext cx="125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35851" name="Text Box 14">
            <a:extLst>
              <a:ext uri="{FF2B5EF4-FFF2-40B4-BE49-F238E27FC236}">
                <a16:creationId xmlns:a16="http://schemas.microsoft.com/office/drawing/2014/main" id="{8D9010E0-D1B9-44C5-9FDA-6C3F42D1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3616325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 b="1">
                <a:solidFill>
                  <a:schemeClr val="accent2"/>
                </a:solidFill>
              </a:rPr>
              <a:t>Disease state</a:t>
            </a:r>
          </a:p>
        </p:txBody>
      </p:sp>
      <p:cxnSp>
        <p:nvCxnSpPr>
          <p:cNvPr id="35852" name="AutoShape 17">
            <a:extLst>
              <a:ext uri="{FF2B5EF4-FFF2-40B4-BE49-F238E27FC236}">
                <a16:creationId xmlns:a16="http://schemas.microsoft.com/office/drawing/2014/main" id="{737AD166-C106-4A4D-B483-12AF1F2D6C28}"/>
              </a:ext>
            </a:extLst>
          </p:cNvPr>
          <p:cNvCxnSpPr>
            <a:cxnSpLocks noChangeShapeType="1"/>
            <a:stCxn id="35844" idx="2"/>
            <a:endCxn id="35846" idx="0"/>
          </p:cNvCxnSpPr>
          <p:nvPr/>
        </p:nvCxnSpPr>
        <p:spPr bwMode="auto">
          <a:xfrm rot="5400000">
            <a:off x="4556919" y="1923257"/>
            <a:ext cx="72072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18">
            <a:extLst>
              <a:ext uri="{FF2B5EF4-FFF2-40B4-BE49-F238E27FC236}">
                <a16:creationId xmlns:a16="http://schemas.microsoft.com/office/drawing/2014/main" id="{9746F9E2-A43F-409C-96FF-0FB5F6A33C2E}"/>
              </a:ext>
            </a:extLst>
          </p:cNvPr>
          <p:cNvCxnSpPr>
            <a:cxnSpLocks noChangeShapeType="1"/>
            <a:stCxn id="35846" idx="2"/>
            <a:endCxn id="35851" idx="0"/>
          </p:cNvCxnSpPr>
          <p:nvPr/>
        </p:nvCxnSpPr>
        <p:spPr bwMode="auto">
          <a:xfrm rot="5400000">
            <a:off x="4691857" y="3391694"/>
            <a:ext cx="446087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19">
            <a:extLst>
              <a:ext uri="{FF2B5EF4-FFF2-40B4-BE49-F238E27FC236}">
                <a16:creationId xmlns:a16="http://schemas.microsoft.com/office/drawing/2014/main" id="{F9C53925-96AB-4CDD-A602-F74DA77CA8DF}"/>
              </a:ext>
            </a:extLst>
          </p:cNvPr>
          <p:cNvCxnSpPr>
            <a:cxnSpLocks noChangeShapeType="1"/>
            <a:stCxn id="35851" idx="2"/>
            <a:endCxn id="35848" idx="0"/>
          </p:cNvCxnSpPr>
          <p:nvPr/>
        </p:nvCxnSpPr>
        <p:spPr bwMode="auto">
          <a:xfrm rot="5400000">
            <a:off x="4621212" y="4303713"/>
            <a:ext cx="582613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AutoShape 20">
            <a:extLst>
              <a:ext uri="{FF2B5EF4-FFF2-40B4-BE49-F238E27FC236}">
                <a16:creationId xmlns:a16="http://schemas.microsoft.com/office/drawing/2014/main" id="{635DB1EF-A1D1-4822-BE73-A3D00701C960}"/>
              </a:ext>
            </a:extLst>
          </p:cNvPr>
          <p:cNvCxnSpPr>
            <a:cxnSpLocks noChangeShapeType="1"/>
            <a:stCxn id="35848" idx="2"/>
            <a:endCxn id="35849" idx="0"/>
          </p:cNvCxnSpPr>
          <p:nvPr/>
        </p:nvCxnSpPr>
        <p:spPr bwMode="auto">
          <a:xfrm rot="16200000" flipH="1">
            <a:off x="4648200" y="5256213"/>
            <a:ext cx="52863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>
            <a:extLst>
              <a:ext uri="{FF2B5EF4-FFF2-40B4-BE49-F238E27FC236}">
                <a16:creationId xmlns:a16="http://schemas.microsoft.com/office/drawing/2014/main" id="{B9DEA3AD-E8F6-4C4A-9539-F78CB612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133475"/>
            <a:ext cx="6975475" cy="4949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83C23A0-C2BB-4908-83B3-AC2D8329461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638800" y="585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fr-FR" b="1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6670FA6B-0C97-48F0-8832-01F8DF1D3255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98588" y="1362075"/>
            <a:ext cx="2538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Obese subjects </a:t>
            </a:r>
          </a:p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(30% of population)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B96903D3-8AF4-45C0-BCD2-74137D4EF30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403850" y="1362075"/>
            <a:ext cx="2538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Diabetic patients </a:t>
            </a:r>
          </a:p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(10% of population)</a:t>
            </a: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F595D9A4-8167-44A7-8A5B-2355C6108BB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124200" y="3171825"/>
            <a:ext cx="3411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Risk stratification program</a:t>
            </a:r>
          </a:p>
        </p:txBody>
      </p:sp>
      <p:cxnSp>
        <p:nvCxnSpPr>
          <p:cNvPr id="36871" name="AutoShape 6">
            <a:extLst>
              <a:ext uri="{FF2B5EF4-FFF2-40B4-BE49-F238E27FC236}">
                <a16:creationId xmlns:a16="http://schemas.microsoft.com/office/drawing/2014/main" id="{B4BE3FE0-931B-4EF5-9EDE-E7B7307E82A7}"/>
              </a:ext>
            </a:extLst>
          </p:cNvPr>
          <p:cNvCxnSpPr>
            <a:cxnSpLocks noChangeShapeType="1"/>
            <a:stCxn id="36868" idx="2"/>
            <a:endCxn id="36870" idx="0"/>
          </p:cNvCxnSpPr>
          <p:nvPr/>
        </p:nvCxnSpPr>
        <p:spPr bwMode="black">
          <a:xfrm rot="16200000" flipH="1">
            <a:off x="3195638" y="1536700"/>
            <a:ext cx="1108075" cy="2162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Text Box 8">
            <a:extLst>
              <a:ext uri="{FF2B5EF4-FFF2-40B4-BE49-F238E27FC236}">
                <a16:creationId xmlns:a16="http://schemas.microsoft.com/office/drawing/2014/main" id="{81C554CB-A6AF-4F14-A646-C0B9D3AA0AC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371600" y="4924425"/>
            <a:ext cx="27368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Weight management </a:t>
            </a:r>
          </a:p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program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(lifestyle </a:t>
            </a:r>
            <a:r>
              <a:rPr lang="en-US" altLang="fr-FR" b="1">
                <a:solidFill>
                  <a:schemeClr val="accent2"/>
                </a:solidFill>
                <a:cs typeface="Arial" panose="020B0604020202020204" pitchFamily="34" charset="0"/>
              </a:rPr>
              <a:t>± medication)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679219B0-7A4C-471B-A0DB-31EB783E167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800600" y="4924425"/>
            <a:ext cx="3206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Diabetes comprehensive</a:t>
            </a:r>
          </a:p>
          <a:p>
            <a:pPr algn="ctr"/>
            <a:r>
              <a:rPr lang="en-US" altLang="fr-FR" sz="2000" b="1">
                <a:solidFill>
                  <a:schemeClr val="accent2"/>
                </a:solidFill>
              </a:rPr>
              <a:t>care program </a:t>
            </a:r>
          </a:p>
          <a:p>
            <a:pPr algn="ctr"/>
            <a:r>
              <a:rPr lang="en-US" altLang="fr-FR" b="1">
                <a:solidFill>
                  <a:schemeClr val="accent2"/>
                </a:solidFill>
              </a:rPr>
              <a:t>(self care ± medication) </a:t>
            </a:r>
          </a:p>
        </p:txBody>
      </p:sp>
      <p:sp>
        <p:nvSpPr>
          <p:cNvPr id="487436" name="Rectangle 12">
            <a:extLst>
              <a:ext uri="{FF2B5EF4-FFF2-40B4-BE49-F238E27FC236}">
                <a16:creationId xmlns:a16="http://schemas.microsoft.com/office/drawing/2014/main" id="{AE2C1363-1652-4EF6-BD4E-3153E4CE3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/>
              <a:t>Treat to Target and Stay on Target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6875" name="AutoShape 14">
            <a:extLst>
              <a:ext uri="{FF2B5EF4-FFF2-40B4-BE49-F238E27FC236}">
                <a16:creationId xmlns:a16="http://schemas.microsoft.com/office/drawing/2014/main" id="{93C9EF20-26D6-4303-B355-606AB5ECB6F5}"/>
              </a:ext>
            </a:extLst>
          </p:cNvPr>
          <p:cNvCxnSpPr>
            <a:cxnSpLocks noChangeShapeType="1"/>
            <a:stCxn id="36869" idx="2"/>
            <a:endCxn id="36870" idx="0"/>
          </p:cNvCxnSpPr>
          <p:nvPr/>
        </p:nvCxnSpPr>
        <p:spPr bwMode="black">
          <a:xfrm rot="5400000">
            <a:off x="5198269" y="1696244"/>
            <a:ext cx="1108075" cy="18430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5">
            <a:extLst>
              <a:ext uri="{FF2B5EF4-FFF2-40B4-BE49-F238E27FC236}">
                <a16:creationId xmlns:a16="http://schemas.microsoft.com/office/drawing/2014/main" id="{4919A19E-C8F2-4B2E-9969-FA6F9C487A45}"/>
              </a:ext>
            </a:extLst>
          </p:cNvPr>
          <p:cNvCxnSpPr>
            <a:cxnSpLocks noChangeShapeType="1"/>
            <a:stCxn id="36870" idx="2"/>
            <a:endCxn id="36873" idx="0"/>
          </p:cNvCxnSpPr>
          <p:nvPr/>
        </p:nvCxnSpPr>
        <p:spPr bwMode="black">
          <a:xfrm rot="16200000" flipH="1">
            <a:off x="4939506" y="3459957"/>
            <a:ext cx="1355725" cy="157321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6">
            <a:extLst>
              <a:ext uri="{FF2B5EF4-FFF2-40B4-BE49-F238E27FC236}">
                <a16:creationId xmlns:a16="http://schemas.microsoft.com/office/drawing/2014/main" id="{F438AE4E-FAF3-434D-8B77-6EA9DC56A25C}"/>
              </a:ext>
            </a:extLst>
          </p:cNvPr>
          <p:cNvCxnSpPr>
            <a:cxnSpLocks noChangeShapeType="1"/>
            <a:stCxn id="36870" idx="2"/>
            <a:endCxn id="36872" idx="0"/>
          </p:cNvCxnSpPr>
          <p:nvPr/>
        </p:nvCxnSpPr>
        <p:spPr bwMode="black">
          <a:xfrm rot="5400000">
            <a:off x="3107531" y="3201194"/>
            <a:ext cx="1355725" cy="2090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25145EA-C472-45B7-80DF-64BBF6AFD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Conclusion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2EB44A8-C720-4525-8DEF-C55FD97E74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028700"/>
            <a:ext cx="8229600" cy="5208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fr-FR" sz="2600"/>
              <a:t>Obesity, diabetes and metabolic syndrome are running rampant in Asia</a:t>
            </a:r>
          </a:p>
          <a:p>
            <a:pPr eaLnBrk="1" hangingPunct="1">
              <a:lnSpc>
                <a:spcPct val="90000"/>
              </a:lnSpc>
            </a:pPr>
            <a:r>
              <a:rPr lang="en-CA" altLang="fr-FR" sz="2600"/>
              <a:t>Asians develop cardiometabolic risk factors at a considerably lower body mass index and waist circumference values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fr-FR" sz="2600"/>
              <a:t>Obesity is a major predictor for cardio-renal complications in Asian population</a:t>
            </a:r>
          </a:p>
          <a:p>
            <a:pPr eaLnBrk="1" hangingPunct="1">
              <a:lnSpc>
                <a:spcPct val="90000"/>
              </a:lnSpc>
            </a:pPr>
            <a:r>
              <a:rPr lang="en-CA" altLang="fr-FR" sz="2600"/>
              <a:t>Genetics, age and stress-related hormonal changes causing obesity may be particularly relevant to Asian populations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fr-FR" sz="2600"/>
              <a:t>Risk stratification and structured program reduce obesity and associated risk factors in Chinese population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4A965DD-5EED-4056-97F8-E520533BC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fr-F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CD8D8B-B4FB-4947-9B6F-9730FD9080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6225" y="3278188"/>
            <a:ext cx="6051550" cy="7048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fr-FR"/>
              <a:t>www.cardiometabolic-risk.org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BDB4E010-A70F-4E5D-9D99-7C585030C2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1613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Common risk factors for chronic diseases</a:t>
            </a:r>
          </a:p>
        </p:txBody>
      </p:sp>
      <p:grpSp>
        <p:nvGrpSpPr>
          <p:cNvPr id="14339" name="Group 70">
            <a:extLst>
              <a:ext uri="{FF2B5EF4-FFF2-40B4-BE49-F238E27FC236}">
                <a16:creationId xmlns:a16="http://schemas.microsoft.com/office/drawing/2014/main" id="{DC58E863-FDBF-4225-A2A2-FE2FA0C9C261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1784350"/>
            <a:ext cx="3016250" cy="3332163"/>
            <a:chOff x="3729" y="1124"/>
            <a:chExt cx="1900" cy="2099"/>
          </a:xfrm>
        </p:grpSpPr>
        <p:sp>
          <p:nvSpPr>
            <p:cNvPr id="14361" name="Rectangle 13">
              <a:extLst>
                <a:ext uri="{FF2B5EF4-FFF2-40B4-BE49-F238E27FC236}">
                  <a16:creationId xmlns:a16="http://schemas.microsoft.com/office/drawing/2014/main" id="{B2540C4A-D62B-4DB4-A0A2-7ACE30D6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1124"/>
              <a:ext cx="1900" cy="209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14362" name="Picture 12">
              <a:extLst>
                <a:ext uri="{FF2B5EF4-FFF2-40B4-BE49-F238E27FC236}">
                  <a16:creationId xmlns:a16="http://schemas.microsoft.com/office/drawing/2014/main" id="{CE822667-2EF4-4171-82C3-40C81927E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1214"/>
              <a:ext cx="1752" cy="17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3" name="Text Box 14">
              <a:extLst>
                <a:ext uri="{FF2B5EF4-FFF2-40B4-BE49-F238E27FC236}">
                  <a16:creationId xmlns:a16="http://schemas.microsoft.com/office/drawing/2014/main" id="{C855AA5A-579A-4BA7-9D08-C0191E45A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1212"/>
              <a:ext cx="157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Deaths from 4 chronic diseases</a:t>
              </a:r>
            </a:p>
          </p:txBody>
        </p:sp>
        <p:sp>
          <p:nvSpPr>
            <p:cNvPr id="14364" name="Text Box 15">
              <a:extLst>
                <a:ext uri="{FF2B5EF4-FFF2-40B4-BE49-F238E27FC236}">
                  <a16:creationId xmlns:a16="http://schemas.microsoft.com/office/drawing/2014/main" id="{98E33626-40D0-4758-8AD0-51F329351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" y="2807"/>
              <a:ext cx="13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CA" altLang="zh-TW" sz="1000" b="1">
                  <a:solidFill>
                    <a:schemeClr val="bg2"/>
                  </a:solidFill>
                  <a:ea typeface="新細明體" panose="020B0604030504040204" pitchFamily="18" charset="-120"/>
                </a:rPr>
                <a:t>Deaths from all other causes</a:t>
              </a:r>
            </a:p>
          </p:txBody>
        </p:sp>
        <p:sp>
          <p:nvSpPr>
            <p:cNvPr id="14365" name="Text Box 7">
              <a:extLst>
                <a:ext uri="{FF2B5EF4-FFF2-40B4-BE49-F238E27FC236}">
                  <a16:creationId xmlns:a16="http://schemas.microsoft.com/office/drawing/2014/main" id="{2D81C1BF-E542-4F90-8DE8-42344772C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" y="2958"/>
              <a:ext cx="1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2000" b="1">
                  <a:solidFill>
                    <a:srgbClr val="FF3300"/>
                  </a:solidFill>
                </a:rPr>
                <a:t>50% of all deaths</a:t>
              </a:r>
            </a:p>
          </p:txBody>
        </p:sp>
      </p:grpSp>
      <p:grpSp>
        <p:nvGrpSpPr>
          <p:cNvPr id="14340" name="Group 66">
            <a:extLst>
              <a:ext uri="{FF2B5EF4-FFF2-40B4-BE49-F238E27FC236}">
                <a16:creationId xmlns:a16="http://schemas.microsoft.com/office/drawing/2014/main" id="{C5183313-23EB-4BD7-B350-5EE2FAFD9CC1}"/>
              </a:ext>
            </a:extLst>
          </p:cNvPr>
          <p:cNvGrpSpPr>
            <a:grpSpLocks/>
          </p:cNvGrpSpPr>
          <p:nvPr/>
        </p:nvGrpSpPr>
        <p:grpSpPr bwMode="auto">
          <a:xfrm>
            <a:off x="1058863" y="1000125"/>
            <a:ext cx="4146550" cy="2533650"/>
            <a:chOff x="667" y="630"/>
            <a:chExt cx="2612" cy="1596"/>
          </a:xfrm>
        </p:grpSpPr>
        <p:sp>
          <p:nvSpPr>
            <p:cNvPr id="14353" name="Rectangle 40">
              <a:extLst>
                <a:ext uri="{FF2B5EF4-FFF2-40B4-BE49-F238E27FC236}">
                  <a16:creationId xmlns:a16="http://schemas.microsoft.com/office/drawing/2014/main" id="{589EE0F8-49D9-4161-82F0-CF579AB22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630"/>
              <a:ext cx="2612" cy="159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54" name="Text Box 46">
              <a:extLst>
                <a:ext uri="{FF2B5EF4-FFF2-40B4-BE49-F238E27FC236}">
                  <a16:creationId xmlns:a16="http://schemas.microsoft.com/office/drawing/2014/main" id="{9C7ED514-B9D2-4145-9298-E8DC1AFFE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1965"/>
              <a:ext cx="2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2000" b="1">
                  <a:solidFill>
                    <a:srgbClr val="FF3300"/>
                  </a:solidFill>
                </a:rPr>
                <a:t>3 risk factors</a:t>
              </a:r>
            </a:p>
          </p:txBody>
        </p:sp>
        <p:pic>
          <p:nvPicPr>
            <p:cNvPr id="14355" name="Picture 48">
              <a:extLst>
                <a:ext uri="{FF2B5EF4-FFF2-40B4-BE49-F238E27FC236}">
                  <a16:creationId xmlns:a16="http://schemas.microsoft.com/office/drawing/2014/main" id="{7F806D8C-AC0E-4D0F-B13D-E73F88763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730"/>
              <a:ext cx="728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49">
              <a:extLst>
                <a:ext uri="{FF2B5EF4-FFF2-40B4-BE49-F238E27FC236}">
                  <a16:creationId xmlns:a16="http://schemas.microsoft.com/office/drawing/2014/main" id="{93A83EAA-6CEC-4CD9-BA8B-117556771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" y="727"/>
              <a:ext cx="728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53">
              <a:extLst>
                <a:ext uri="{FF2B5EF4-FFF2-40B4-BE49-F238E27FC236}">
                  <a16:creationId xmlns:a16="http://schemas.microsoft.com/office/drawing/2014/main" id="{107169D1-8435-4004-9D91-2C7A7ED70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" y="731"/>
              <a:ext cx="728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Text Box 54">
              <a:extLst>
                <a:ext uri="{FF2B5EF4-FFF2-40B4-BE49-F238E27FC236}">
                  <a16:creationId xmlns:a16="http://schemas.microsoft.com/office/drawing/2014/main" id="{2F9FD0D4-E88C-4AAA-A80D-01F390434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1769"/>
              <a:ext cx="4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Tobacco</a:t>
              </a:r>
            </a:p>
          </p:txBody>
        </p:sp>
        <p:sp>
          <p:nvSpPr>
            <p:cNvPr id="14359" name="Text Box 55">
              <a:extLst>
                <a:ext uri="{FF2B5EF4-FFF2-40B4-BE49-F238E27FC236}">
                  <a16:creationId xmlns:a16="http://schemas.microsoft.com/office/drawing/2014/main" id="{4D45D6B8-96B3-4B14-AF09-4A8DC0E31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770"/>
              <a:ext cx="4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Poor diet</a:t>
              </a:r>
            </a:p>
          </p:txBody>
        </p:sp>
        <p:sp>
          <p:nvSpPr>
            <p:cNvPr id="14360" name="Text Box 56">
              <a:extLst>
                <a:ext uri="{FF2B5EF4-FFF2-40B4-BE49-F238E27FC236}">
                  <a16:creationId xmlns:a16="http://schemas.microsoft.com/office/drawing/2014/main" id="{DB31665B-64A9-4E14-80F7-F600F6AE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775"/>
              <a:ext cx="7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Lack of exercice</a:t>
              </a:r>
            </a:p>
          </p:txBody>
        </p:sp>
      </p:grpSp>
      <p:grpSp>
        <p:nvGrpSpPr>
          <p:cNvPr id="14341" name="Group 68">
            <a:extLst>
              <a:ext uri="{FF2B5EF4-FFF2-40B4-BE49-F238E27FC236}">
                <a16:creationId xmlns:a16="http://schemas.microsoft.com/office/drawing/2014/main" id="{6B5A16F7-5344-4770-8493-6C41FCA0C724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3614738"/>
            <a:ext cx="5480050" cy="2559050"/>
            <a:chOff x="122" y="2277"/>
            <a:chExt cx="3452" cy="1612"/>
          </a:xfrm>
        </p:grpSpPr>
        <p:sp>
          <p:nvSpPr>
            <p:cNvPr id="14343" name="Rectangle 24">
              <a:extLst>
                <a:ext uri="{FF2B5EF4-FFF2-40B4-BE49-F238E27FC236}">
                  <a16:creationId xmlns:a16="http://schemas.microsoft.com/office/drawing/2014/main" id="{95BA1E31-51FE-46E1-AD5C-AAFAF373C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2277"/>
              <a:ext cx="3452" cy="16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4" name="Text Box 34">
              <a:extLst>
                <a:ext uri="{FF2B5EF4-FFF2-40B4-BE49-F238E27FC236}">
                  <a16:creationId xmlns:a16="http://schemas.microsoft.com/office/drawing/2014/main" id="{123C31E8-63D2-4AA5-BA30-156D2097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" y="3636"/>
              <a:ext cx="23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2000" b="1">
                  <a:solidFill>
                    <a:srgbClr val="FF3300"/>
                  </a:solidFill>
                </a:rPr>
                <a:t>4 chronic diseases</a:t>
              </a:r>
            </a:p>
          </p:txBody>
        </p:sp>
        <p:pic>
          <p:nvPicPr>
            <p:cNvPr id="14345" name="Picture 57">
              <a:extLst>
                <a:ext uri="{FF2B5EF4-FFF2-40B4-BE49-F238E27FC236}">
                  <a16:creationId xmlns:a16="http://schemas.microsoft.com/office/drawing/2014/main" id="{9FF834A0-4794-43F5-8E0E-A1228F9BB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2376"/>
              <a:ext cx="749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58">
              <a:extLst>
                <a:ext uri="{FF2B5EF4-FFF2-40B4-BE49-F238E27FC236}">
                  <a16:creationId xmlns:a16="http://schemas.microsoft.com/office/drawing/2014/main" id="{6A3FB0AC-1033-465E-AA4D-AE0B671C2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" y="2376"/>
              <a:ext cx="749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9">
              <a:extLst>
                <a:ext uri="{FF2B5EF4-FFF2-40B4-BE49-F238E27FC236}">
                  <a16:creationId xmlns:a16="http://schemas.microsoft.com/office/drawing/2014/main" id="{2E904CF8-CC70-4108-AE9D-256873478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2376"/>
              <a:ext cx="75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0">
              <a:extLst>
                <a:ext uri="{FF2B5EF4-FFF2-40B4-BE49-F238E27FC236}">
                  <a16:creationId xmlns:a16="http://schemas.microsoft.com/office/drawing/2014/main" id="{3D8E9639-0870-48A7-B687-341B61CB6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" y="2376"/>
              <a:ext cx="758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 Box 61">
              <a:extLst>
                <a:ext uri="{FF2B5EF4-FFF2-40B4-BE49-F238E27FC236}">
                  <a16:creationId xmlns:a16="http://schemas.microsoft.com/office/drawing/2014/main" id="{97DD1E56-F3A8-46B4-92B8-50BC5C459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" y="3437"/>
              <a:ext cx="7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Cancer</a:t>
              </a:r>
            </a:p>
          </p:txBody>
        </p:sp>
        <p:sp>
          <p:nvSpPr>
            <p:cNvPr id="14350" name="Text Box 62">
              <a:extLst>
                <a:ext uri="{FF2B5EF4-FFF2-40B4-BE49-F238E27FC236}">
                  <a16:creationId xmlns:a16="http://schemas.microsoft.com/office/drawing/2014/main" id="{F0B82C58-AAA9-4053-8685-2A32F237F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3" y="3442"/>
              <a:ext cx="7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Type 2 diabetes</a:t>
              </a:r>
            </a:p>
          </p:txBody>
        </p:sp>
        <p:sp>
          <p:nvSpPr>
            <p:cNvPr id="14351" name="Text Box 63">
              <a:extLst>
                <a:ext uri="{FF2B5EF4-FFF2-40B4-BE49-F238E27FC236}">
                  <a16:creationId xmlns:a16="http://schemas.microsoft.com/office/drawing/2014/main" id="{FDFAAFFF-B54B-4E1B-AB35-896B1F2CE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3411"/>
              <a:ext cx="88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CA" altLang="fr-FR" sz="900" b="1">
                  <a:solidFill>
                    <a:srgbClr val="FF3300"/>
                  </a:solidFill>
                  <a:latin typeface="Arial Narrow" panose="020B0606020202030204" pitchFamily="34" charset="0"/>
                </a:rPr>
                <a:t>Chronic respiratory disease</a:t>
              </a:r>
            </a:p>
          </p:txBody>
        </p:sp>
        <p:sp>
          <p:nvSpPr>
            <p:cNvPr id="14352" name="Text Box 64">
              <a:extLst>
                <a:ext uri="{FF2B5EF4-FFF2-40B4-BE49-F238E27FC236}">
                  <a16:creationId xmlns:a16="http://schemas.microsoft.com/office/drawing/2014/main" id="{CE5E780B-D9A7-4BF6-9517-D1D96302E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" y="3439"/>
              <a:ext cx="7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CA" altLang="fr-FR" sz="1000" b="1">
                  <a:solidFill>
                    <a:srgbClr val="FF3300"/>
                  </a:solidFill>
                </a:rPr>
                <a:t>Cardiovascular</a:t>
              </a:r>
            </a:p>
          </p:txBody>
        </p:sp>
      </p:grpSp>
      <p:sp>
        <p:nvSpPr>
          <p:cNvPr id="14342" name="Rectangle 69">
            <a:extLst>
              <a:ext uri="{FF2B5EF4-FFF2-40B4-BE49-F238E27FC236}">
                <a16:creationId xmlns:a16="http://schemas.microsoft.com/office/drawing/2014/main" id="{5468772E-A6E8-4A6E-94C9-C38F7848B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6383338"/>
            <a:ext cx="1908175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Oxford Health Alliance 2003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">
            <a:extLst>
              <a:ext uri="{FF2B5EF4-FFF2-40B4-BE49-F238E27FC236}">
                <a16:creationId xmlns:a16="http://schemas.microsoft.com/office/drawing/2014/main" id="{C0FE6CA8-4DB0-468C-9437-F06F6ED6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1004888"/>
            <a:ext cx="4276725" cy="5189537"/>
          </a:xfrm>
          <a:prstGeom prst="rect">
            <a:avLst/>
          </a:prstGeom>
          <a:solidFill>
            <a:srgbClr val="D1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5DA22B4D-F021-4FBD-A05F-0C318D75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04888"/>
            <a:ext cx="4356100" cy="5189537"/>
          </a:xfrm>
          <a:prstGeom prst="rect">
            <a:avLst/>
          </a:prstGeom>
          <a:solidFill>
            <a:srgbClr val="D1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7EC25506-3F75-4DAF-B7F4-73F2F2842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/>
              <a:t>Same Body Mass Index, Higher Risk for Diabetes in Asians 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FCAAD561-BD96-46EA-8ECF-283B34EA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6383338"/>
            <a:ext cx="3284537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Yoon KH et al. Lancet 2006; 368: 1681-8</a:t>
            </a:r>
          </a:p>
          <a:p>
            <a:pPr eaLnBrk="1" hangingPunct="1"/>
            <a:r>
              <a:rPr lang="da-DK" altLang="fr-FR" sz="1000"/>
              <a:t>Reproduced with permission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A5EABE19-66B2-43BC-BC7C-71707F94C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0" y="1481138"/>
          <a:ext cx="381158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Graphique" r:id="rId4" imgW="6524660" imgH="3609911" progId="MSGraph.Chart.8">
                  <p:embed followColorScheme="full"/>
                </p:oleObj>
              </mc:Choice>
              <mc:Fallback>
                <p:oleObj name="Graphique" r:id="rId4" imgW="6524660" imgH="360991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81138"/>
                        <a:ext cx="3811588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>
            <a:extLst>
              <a:ext uri="{FF2B5EF4-FFF2-40B4-BE49-F238E27FC236}">
                <a16:creationId xmlns:a16="http://schemas.microsoft.com/office/drawing/2014/main" id="{5890E60C-F3A8-42E3-8609-F2B3B53CB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3797300"/>
          <a:ext cx="3810000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aphique" r:id="rId6" imgW="6353307" imgH="4105378" progId="MSGraph.Chart.8">
                  <p:embed followColorScheme="full"/>
                </p:oleObj>
              </mc:Choice>
              <mc:Fallback>
                <p:oleObj name="Graphique" r:id="rId6" imgW="6353307" imgH="4105378" progId="MSGraph.Chart.8">
                  <p:embed followColorScheme="full"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797300"/>
                        <a:ext cx="3810000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>
            <a:extLst>
              <a:ext uri="{FF2B5EF4-FFF2-40B4-BE49-F238E27FC236}">
                <a16:creationId xmlns:a16="http://schemas.microsoft.com/office/drawing/2014/main" id="{AC370B73-406E-4BB8-94C6-ED13B4AF0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2538" y="3905250"/>
          <a:ext cx="381158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phique" r:id="rId8" imgW="6715173" imgH="4114839" progId="MSGraph.Chart.8">
                  <p:embed followColorScheme="full"/>
                </p:oleObj>
              </mc:Choice>
              <mc:Fallback>
                <p:oleObj name="Graphique" r:id="rId8" imgW="6715173" imgH="4114839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3905250"/>
                        <a:ext cx="3811587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Graphique 8">
            <a:extLst>
              <a:ext uri="{FF2B5EF4-FFF2-40B4-BE49-F238E27FC236}">
                <a16:creationId xmlns:a16="http://schemas.microsoft.com/office/drawing/2014/main" id="{B4E92D13-0775-4343-9F8F-D09143132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7138" y="1765300"/>
          <a:ext cx="381158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ique" r:id="rId10" imgW="3905244" imgH="1857259" progId="Excel.Chart.8">
                  <p:embed/>
                </p:oleObj>
              </mc:Choice>
              <mc:Fallback>
                <p:oleObj name="Graphique" r:id="rId10" imgW="3905244" imgH="1857259" progId="Excel.Chart.8">
                  <p:embed/>
                  <p:pic>
                    <p:nvPicPr>
                      <p:cNvPr id="0" name="Graphiqu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1765300"/>
                        <a:ext cx="3811587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ZoneTexte 10">
            <a:extLst>
              <a:ext uri="{FF2B5EF4-FFF2-40B4-BE49-F238E27FC236}">
                <a16:creationId xmlns:a16="http://schemas.microsoft.com/office/drawing/2014/main" id="{8AB0AF34-1430-4B96-BC95-FB04DBFC039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11212" y="2255838"/>
            <a:ext cx="2414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100" b="1">
                <a:ea typeface="新細明體" panose="020B0604030504040204" pitchFamily="18" charset="-120"/>
              </a:rPr>
              <a:t>Prevalence of type 2 diabetes (%)</a:t>
            </a:r>
          </a:p>
        </p:txBody>
      </p:sp>
      <p:sp>
        <p:nvSpPr>
          <p:cNvPr id="1035" name="ZoneTexte 11">
            <a:extLst>
              <a:ext uri="{FF2B5EF4-FFF2-40B4-BE49-F238E27FC236}">
                <a16:creationId xmlns:a16="http://schemas.microsoft.com/office/drawing/2014/main" id="{6765E747-FD9E-4FB5-B521-4D7238DCBB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94543" y="4523581"/>
            <a:ext cx="2482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sz="1100" b="1">
                <a:ea typeface="新細明體" panose="020B0604030504040204" pitchFamily="18" charset="-120"/>
              </a:rPr>
              <a:t>Multiplication factor for increased </a:t>
            </a:r>
          </a:p>
          <a:p>
            <a:pPr algn="ctr" eaLnBrk="1" hangingPunct="1"/>
            <a:r>
              <a:rPr lang="fr-CA" altLang="zh-TW" sz="1100" b="1">
                <a:ea typeface="新細明體" panose="020B0604030504040204" pitchFamily="18" charset="-120"/>
              </a:rPr>
              <a:t>prevalence of type 2 diabetes</a:t>
            </a:r>
          </a:p>
        </p:txBody>
      </p:sp>
      <p:sp>
        <p:nvSpPr>
          <p:cNvPr id="1036" name="Rectangle 14">
            <a:extLst>
              <a:ext uri="{FF2B5EF4-FFF2-40B4-BE49-F238E27FC236}">
                <a16:creationId xmlns:a16="http://schemas.microsoft.com/office/drawing/2014/main" id="{821E981B-2C9D-45F8-90C3-D7F4A561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1163638"/>
            <a:ext cx="357188" cy="142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37" name="Rectangle 15">
            <a:extLst>
              <a:ext uri="{FF2B5EF4-FFF2-40B4-BE49-F238E27FC236}">
                <a16:creationId xmlns:a16="http://schemas.microsoft.com/office/drawing/2014/main" id="{1B111665-33DE-4FED-A9B2-578D821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1377950"/>
            <a:ext cx="357188" cy="14287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38" name="ZoneTexte 16">
            <a:extLst>
              <a:ext uri="{FF2B5EF4-FFF2-40B4-BE49-F238E27FC236}">
                <a16:creationId xmlns:a16="http://schemas.microsoft.com/office/drawing/2014/main" id="{4DFA2C8D-09BD-4D5B-9C0C-521B1FC9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1111250"/>
            <a:ext cx="792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1970-1989</a:t>
            </a:r>
          </a:p>
        </p:txBody>
      </p:sp>
      <p:sp>
        <p:nvSpPr>
          <p:cNvPr id="1039" name="ZoneTexte 17">
            <a:extLst>
              <a:ext uri="{FF2B5EF4-FFF2-40B4-BE49-F238E27FC236}">
                <a16:creationId xmlns:a16="http://schemas.microsoft.com/office/drawing/2014/main" id="{7E82302F-5004-4CFB-8BA7-31201A05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1327150"/>
            <a:ext cx="792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1990-2005</a:t>
            </a:r>
          </a:p>
        </p:txBody>
      </p:sp>
      <p:sp>
        <p:nvSpPr>
          <p:cNvPr id="1040" name="Rectangle 18">
            <a:extLst>
              <a:ext uri="{FF2B5EF4-FFF2-40B4-BE49-F238E27FC236}">
                <a16:creationId xmlns:a16="http://schemas.microsoft.com/office/drawing/2014/main" id="{C27A8842-69F4-4C4F-9AD0-D4905152D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1449388"/>
            <a:ext cx="358775" cy="1444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41" name="Rectangle 19">
            <a:extLst>
              <a:ext uri="{FF2B5EF4-FFF2-40B4-BE49-F238E27FC236}">
                <a16:creationId xmlns:a16="http://schemas.microsoft.com/office/drawing/2014/main" id="{43CCA135-A9D2-4A17-945C-5B7F82D0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1235075"/>
            <a:ext cx="358775" cy="14287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sp>
        <p:nvSpPr>
          <p:cNvPr id="1042" name="ZoneTexte 20">
            <a:extLst>
              <a:ext uri="{FF2B5EF4-FFF2-40B4-BE49-F238E27FC236}">
                <a16:creationId xmlns:a16="http://schemas.microsoft.com/office/drawing/2014/main" id="{A69BC5F1-B493-4A85-B5E2-AE4677A9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1182688"/>
            <a:ext cx="6175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Obesity</a:t>
            </a:r>
          </a:p>
        </p:txBody>
      </p:sp>
      <p:sp>
        <p:nvSpPr>
          <p:cNvPr id="1043" name="ZoneTexte 21">
            <a:extLst>
              <a:ext uri="{FF2B5EF4-FFF2-40B4-BE49-F238E27FC236}">
                <a16:creationId xmlns:a16="http://schemas.microsoft.com/office/drawing/2014/main" id="{5691DE8F-5DE2-4672-98F4-2224F364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1398588"/>
            <a:ext cx="830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000">
                <a:ea typeface="新細明體" panose="020B0604030504040204" pitchFamily="18" charset="-120"/>
              </a:rPr>
              <a:t>Overweight</a:t>
            </a:r>
          </a:p>
        </p:txBody>
      </p:sp>
      <p:sp>
        <p:nvSpPr>
          <p:cNvPr id="1044" name="ZoneTexte 10">
            <a:extLst>
              <a:ext uri="{FF2B5EF4-FFF2-40B4-BE49-F238E27FC236}">
                <a16:creationId xmlns:a16="http://schemas.microsoft.com/office/drawing/2014/main" id="{FDB0C587-23D9-4194-BC4F-E1C5FA41639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29038" y="4622800"/>
            <a:ext cx="2414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100" b="1">
                <a:ea typeface="新細明體" panose="020B0604030504040204" pitchFamily="18" charset="-120"/>
              </a:rPr>
              <a:t>Prevalence of type 2 diabetes (%)</a:t>
            </a:r>
          </a:p>
        </p:txBody>
      </p:sp>
      <p:sp>
        <p:nvSpPr>
          <p:cNvPr id="1045" name="ZoneTexte 10">
            <a:extLst>
              <a:ext uri="{FF2B5EF4-FFF2-40B4-BE49-F238E27FC236}">
                <a16:creationId xmlns:a16="http://schemas.microsoft.com/office/drawing/2014/main" id="{B33F4EEC-B236-45B7-AD10-87B7C11D795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29038" y="2255838"/>
            <a:ext cx="2414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100" b="1">
                <a:ea typeface="新細明體" panose="020B0604030504040204" pitchFamily="18" charset="-120"/>
              </a:rPr>
              <a:t>Prevalence of type 2 diabetes (%)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7">
            <a:extLst>
              <a:ext uri="{FF2B5EF4-FFF2-40B4-BE49-F238E27FC236}">
                <a16:creationId xmlns:a16="http://schemas.microsoft.com/office/drawing/2014/main" id="{208598E1-641E-43B9-B66C-2475E35BB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968375"/>
            <a:ext cx="5486400" cy="5092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D48982B2-2F09-4A5B-9C10-44D76D19D411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957388" y="971550"/>
          <a:ext cx="2417762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phique" r:id="rId4" imgW="4124360" imgH="4467315" progId="MSGraph.Chart.8">
                  <p:embed followColorScheme="full"/>
                </p:oleObj>
              </mc:Choice>
              <mc:Fallback>
                <p:oleObj name="Graphique" r:id="rId4" imgW="4124360" imgH="446731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971550"/>
                        <a:ext cx="2417762" cy="26177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7">
            <a:extLst>
              <a:ext uri="{FF2B5EF4-FFF2-40B4-BE49-F238E27FC236}">
                <a16:creationId xmlns:a16="http://schemas.microsoft.com/office/drawing/2014/main" id="{834A810B-55DD-40EA-8FFC-4FCB33AD0E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% of Asian Population Having at Least One Risk Factor Stratified by Body Mass Index</a:t>
            </a:r>
          </a:p>
        </p:txBody>
      </p:sp>
      <p:graphicFrame>
        <p:nvGraphicFramePr>
          <p:cNvPr id="2051" name="Object 5">
            <a:extLst>
              <a:ext uri="{FF2B5EF4-FFF2-40B4-BE49-F238E27FC236}">
                <a16:creationId xmlns:a16="http://schemas.microsoft.com/office/drawing/2014/main" id="{AFC349D5-E9E5-4187-B993-B6C6A516B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9925" y="966788"/>
          <a:ext cx="2352675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Graphique" r:id="rId6" imgW="4114916" imgH="4819521" progId="MSGraph.Chart.8">
                  <p:embed followColorScheme="full"/>
                </p:oleObj>
              </mc:Choice>
              <mc:Fallback>
                <p:oleObj name="Graphique" r:id="rId6" imgW="4114916" imgH="4819521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966788"/>
                        <a:ext cx="2352675" cy="27574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>
            <a:extLst>
              <a:ext uri="{FF2B5EF4-FFF2-40B4-BE49-F238E27FC236}">
                <a16:creationId xmlns:a16="http://schemas.microsoft.com/office/drawing/2014/main" id="{12B10877-4C23-4990-A261-1379CF90C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8338" y="3556000"/>
          <a:ext cx="2354262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Graphique" r:id="rId8" imgW="4114916" imgH="4810061" progId="MSGraph.Chart.8">
                  <p:embed followColorScheme="full"/>
                </p:oleObj>
              </mc:Choice>
              <mc:Fallback>
                <p:oleObj name="Graphique" r:id="rId8" imgW="4114916" imgH="4810061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3556000"/>
                        <a:ext cx="2354262" cy="24955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7">
            <a:extLst>
              <a:ext uri="{FF2B5EF4-FFF2-40B4-BE49-F238E27FC236}">
                <a16:creationId xmlns:a16="http://schemas.microsoft.com/office/drawing/2014/main" id="{C833C402-05C1-4973-ABE3-6D2B61AC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1011238"/>
            <a:ext cx="1287462" cy="339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tx2"/>
                </a:solidFill>
              </a:rPr>
              <a:t>Hong Kong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23F887D7-D368-44DA-93A9-EA0901E9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562350"/>
            <a:ext cx="765175" cy="339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tx2"/>
                </a:solidFill>
              </a:rPr>
              <a:t>Korea</a:t>
            </a:r>
          </a:p>
        </p:txBody>
      </p:sp>
      <p:grpSp>
        <p:nvGrpSpPr>
          <p:cNvPr id="2058" name="Groupe 20">
            <a:extLst>
              <a:ext uri="{FF2B5EF4-FFF2-40B4-BE49-F238E27FC236}">
                <a16:creationId xmlns:a16="http://schemas.microsoft.com/office/drawing/2014/main" id="{4B1569C3-40AD-4E04-A5DB-B7C8118743DC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966788"/>
            <a:ext cx="1370013" cy="663575"/>
            <a:chOff x="120770" y="4373592"/>
            <a:chExt cx="1369354" cy="664234"/>
          </a:xfrm>
        </p:grpSpPr>
        <p:sp>
          <p:nvSpPr>
            <p:cNvPr id="2064" name="Rectangle 18">
              <a:extLst>
                <a:ext uri="{FF2B5EF4-FFF2-40B4-BE49-F238E27FC236}">
                  <a16:creationId xmlns:a16="http://schemas.microsoft.com/office/drawing/2014/main" id="{91C799D4-6679-4715-8F8E-6A62F09DE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70" y="4373592"/>
              <a:ext cx="1328468" cy="6642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1000" b="1">
                <a:sym typeface="Symbol" panose="05050102010706020507" pitchFamily="18" charset="2"/>
              </a:endParaRPr>
            </a:p>
          </p:txBody>
        </p:sp>
        <p:grpSp>
          <p:nvGrpSpPr>
            <p:cNvPr id="2065" name="Groupe 19">
              <a:extLst>
                <a:ext uri="{FF2B5EF4-FFF2-40B4-BE49-F238E27FC236}">
                  <a16:creationId xmlns:a16="http://schemas.microsoft.com/office/drawing/2014/main" id="{2D78C54D-DDB4-4B0E-AB27-D8EB3885C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11" y="4406241"/>
              <a:ext cx="1319213" cy="612775"/>
              <a:chOff x="257175" y="5527675"/>
              <a:chExt cx="1319213" cy="612775"/>
            </a:xfrm>
          </p:grpSpPr>
          <p:sp>
            <p:nvSpPr>
              <p:cNvPr id="2066" name="Rectangle 12">
                <a:extLst>
                  <a:ext uri="{FF2B5EF4-FFF2-40B4-BE49-F238E27FC236}">
                    <a16:creationId xmlns:a16="http://schemas.microsoft.com/office/drawing/2014/main" id="{94805121-1EEF-4461-90D2-01DB6E957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75" y="5934075"/>
                <a:ext cx="381000" cy="76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67" name="Rectangle 13">
                <a:extLst>
                  <a:ext uri="{FF2B5EF4-FFF2-40B4-BE49-F238E27FC236}">
                    <a16:creationId xmlns:a16="http://schemas.microsoft.com/office/drawing/2014/main" id="{4A12A11E-385F-4ECD-8ABB-3AA4724EF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75" y="5659438"/>
                <a:ext cx="381000" cy="76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68" name="Text Box 14">
                <a:extLst>
                  <a:ext uri="{FF2B5EF4-FFF2-40B4-BE49-F238E27FC236}">
                    <a16:creationId xmlns:a16="http://schemas.microsoft.com/office/drawing/2014/main" id="{7F7B20D6-239E-4117-BBD9-B8536BD30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638" y="5802313"/>
                <a:ext cx="5953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fr-FR" sz="1600"/>
                  <a:t>Men</a:t>
                </a:r>
              </a:p>
            </p:txBody>
          </p:sp>
          <p:sp>
            <p:nvSpPr>
              <p:cNvPr id="2069" name="Text Box 15">
                <a:extLst>
                  <a:ext uri="{FF2B5EF4-FFF2-40B4-BE49-F238E27FC236}">
                    <a16:creationId xmlns:a16="http://schemas.microsoft.com/office/drawing/2014/main" id="{BC5B8A47-A84B-46B0-8F57-3377C9533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638" y="5527675"/>
                <a:ext cx="92075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fr-FR" sz="1600"/>
                  <a:t>Women</a:t>
                </a:r>
              </a:p>
            </p:txBody>
          </p:sp>
        </p:grpSp>
      </p:grpSp>
      <p:sp>
        <p:nvSpPr>
          <p:cNvPr id="2059" name="Text Box 3">
            <a:extLst>
              <a:ext uri="{FF2B5EF4-FFF2-40B4-BE49-F238E27FC236}">
                <a16:creationId xmlns:a16="http://schemas.microsoft.com/office/drawing/2014/main" id="{689BA502-78A4-4463-8BED-41CC3BA1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011238"/>
            <a:ext cx="1279525" cy="339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tx2"/>
                </a:solidFill>
              </a:rPr>
              <a:t>Philippines</a:t>
            </a:r>
          </a:p>
        </p:txBody>
      </p:sp>
      <p:graphicFrame>
        <p:nvGraphicFramePr>
          <p:cNvPr id="2053" name="Object 4">
            <a:extLst>
              <a:ext uri="{FF2B5EF4-FFF2-40B4-BE49-F238E27FC236}">
                <a16:creationId xmlns:a16="http://schemas.microsoft.com/office/drawing/2014/main" id="{6862101D-5A1A-4A6C-A79D-C71F2FCA4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1988" y="3524250"/>
          <a:ext cx="2416175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Graphique" r:id="rId10" imgW="4124360" imgH="4810061" progId="MSGraph.Chart.8">
                  <p:embed followColorScheme="full"/>
                </p:oleObj>
              </mc:Choice>
              <mc:Fallback>
                <p:oleObj name="Graphique" r:id="rId10" imgW="4124360" imgH="481006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524250"/>
                        <a:ext cx="2416175" cy="25273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8">
            <a:extLst>
              <a:ext uri="{FF2B5EF4-FFF2-40B4-BE49-F238E27FC236}">
                <a16:creationId xmlns:a16="http://schemas.microsoft.com/office/drawing/2014/main" id="{051A2A40-1776-4FEC-ACE9-F2815291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3562350"/>
            <a:ext cx="865188" cy="339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600" b="1">
                <a:solidFill>
                  <a:schemeClr val="tx2"/>
                </a:solidFill>
              </a:rPr>
              <a:t>Taiwan</a:t>
            </a:r>
          </a:p>
        </p:txBody>
      </p:sp>
      <p:sp>
        <p:nvSpPr>
          <p:cNvPr id="2061" name="Rectangle 21">
            <a:extLst>
              <a:ext uri="{FF2B5EF4-FFF2-40B4-BE49-F238E27FC236}">
                <a16:creationId xmlns:a16="http://schemas.microsoft.com/office/drawing/2014/main" id="{B92C483F-8EDB-437A-8D6F-9641B561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6435725"/>
            <a:ext cx="3871912" cy="360363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Lancet WHO expert consultation 2004; 363: 157-63</a:t>
            </a:r>
          </a:p>
          <a:p>
            <a:pPr eaLnBrk="1" hangingPunct="1"/>
            <a:r>
              <a:rPr lang="da-DK" altLang="fr-FR" sz="1000"/>
              <a:t>Reproduced with permission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2062" name="ZoneTexte 15">
            <a:extLst>
              <a:ext uri="{FF2B5EF4-FFF2-40B4-BE49-F238E27FC236}">
                <a16:creationId xmlns:a16="http://schemas.microsoft.com/office/drawing/2014/main" id="{B9A383B9-C7DE-478B-82A9-40995073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6007100"/>
            <a:ext cx="2344737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 b="1">
                <a:ea typeface="新細明體" panose="020B0604030504040204" pitchFamily="18" charset="-120"/>
              </a:rPr>
              <a:t>Body mass index (kg/m</a:t>
            </a:r>
            <a:r>
              <a:rPr lang="fr-CA" altLang="zh-TW" sz="1400" b="1" baseline="30000">
                <a:ea typeface="新細明體" panose="020B0604030504040204" pitchFamily="18" charset="-120"/>
              </a:rPr>
              <a:t>2</a:t>
            </a:r>
            <a:r>
              <a:rPr lang="fr-CA" altLang="zh-TW" sz="1400" b="1">
                <a:ea typeface="新細明體" panose="020B0604030504040204" pitchFamily="18" charset="-120"/>
              </a:rPr>
              <a:t>)</a:t>
            </a:r>
          </a:p>
        </p:txBody>
      </p:sp>
      <p:sp>
        <p:nvSpPr>
          <p:cNvPr id="2063" name="ZoneTexte 16">
            <a:extLst>
              <a:ext uri="{FF2B5EF4-FFF2-40B4-BE49-F238E27FC236}">
                <a16:creationId xmlns:a16="http://schemas.microsoft.com/office/drawing/2014/main" id="{663C181E-D9C6-42BA-9EA3-5947A00A8F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9569" y="3207544"/>
            <a:ext cx="284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400">
                <a:ea typeface="新細明體" panose="020B0604030504040204" pitchFamily="18" charset="-120"/>
              </a:rPr>
              <a:t>Population with &gt;1 risk factor (%)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EF50B66-6F86-49C7-9CCD-1B37344A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314450"/>
            <a:ext cx="6164262" cy="437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8">
            <a:extLst>
              <a:ext uri="{FF2B5EF4-FFF2-40B4-BE49-F238E27FC236}">
                <a16:creationId xmlns:a16="http://schemas.microsoft.com/office/drawing/2014/main" id="{2CFAA525-C85F-4E7C-AEFD-F144710C8A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6050" y="0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Obesity, Type 2 Diabetes, Hypertension or Dyslipidemia </a:t>
            </a:r>
          </a:p>
        </p:txBody>
      </p:sp>
      <p:sp>
        <p:nvSpPr>
          <p:cNvPr id="15364" name="Rectangle 9">
            <a:extLst>
              <a:ext uri="{FF2B5EF4-FFF2-40B4-BE49-F238E27FC236}">
                <a16:creationId xmlns:a16="http://schemas.microsoft.com/office/drawing/2014/main" id="{A53B6A7A-A9A9-463E-A4A7-AFC5EE02AAC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6076" y="3257550"/>
            <a:ext cx="153035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Relative risk</a:t>
            </a:r>
          </a:p>
        </p:txBody>
      </p:sp>
      <p:sp>
        <p:nvSpPr>
          <p:cNvPr id="15365" name="Rectangle 10">
            <a:extLst>
              <a:ext uri="{FF2B5EF4-FFF2-40B4-BE49-F238E27FC236}">
                <a16:creationId xmlns:a16="http://schemas.microsoft.com/office/drawing/2014/main" id="{BE5A4893-977C-4FDC-8AAA-DCE99771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5815013"/>
            <a:ext cx="2925762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 b="1">
                <a:ea typeface="新細明體" panose="020B0604030504040204" pitchFamily="18" charset="-120"/>
              </a:rPr>
              <a:t>Waist circumference (cm)</a:t>
            </a:r>
          </a:p>
        </p:txBody>
      </p:sp>
      <p:sp>
        <p:nvSpPr>
          <p:cNvPr id="15366" name="Rectangle 12">
            <a:extLst>
              <a:ext uri="{FF2B5EF4-FFF2-40B4-BE49-F238E27FC236}">
                <a16:creationId xmlns:a16="http://schemas.microsoft.com/office/drawing/2014/main" id="{6F9DF069-C96D-4DFA-8DDE-8975CB66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6427788"/>
            <a:ext cx="3751263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Lee ZSK et al. Obes Rev 2002; 3: 173-82 and</a:t>
            </a:r>
            <a:br>
              <a:rPr lang="da-DK" altLang="fr-FR" sz="1000"/>
            </a:br>
            <a:r>
              <a:rPr lang="da-DK" altLang="fr-FR" sz="1000"/>
              <a:t>Ko GT et al. Int J Obes Relat Metab Disord 1997; 21: 995-1001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15367" name="ZoneTexte 6">
            <a:extLst>
              <a:ext uri="{FF2B5EF4-FFF2-40B4-BE49-F238E27FC236}">
                <a16:creationId xmlns:a16="http://schemas.microsoft.com/office/drawing/2014/main" id="{1F04ADFD-46FC-4157-871F-8AA8D48E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965700"/>
            <a:ext cx="3063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zh-TW" sz="1700">
                <a:solidFill>
                  <a:schemeClr val="bg1"/>
                </a:solidFill>
                <a:ea typeface="新細明體" panose="020B0604030504040204" pitchFamily="18" charset="-120"/>
              </a:rPr>
              <a:t>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EE51B67F-AAED-4666-8B70-1CAA0AB7287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1388" y="1539875"/>
            <a:ext cx="4114800" cy="34639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>
            <a:extLst>
              <a:ext uri="{FF2B5EF4-FFF2-40B4-BE49-F238E27FC236}">
                <a16:creationId xmlns:a16="http://schemas.microsoft.com/office/drawing/2014/main" id="{6F6BF502-B4A5-4B7A-85A7-0366BC602BB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79388" y="-63500"/>
            <a:ext cx="8551862" cy="836613"/>
          </a:xfrm>
        </p:spPr>
        <p:txBody>
          <a:bodyPr/>
          <a:lstStyle/>
          <a:p>
            <a:pPr eaLnBrk="1" hangingPunct="1"/>
            <a:r>
              <a:rPr lang="en-CA" altLang="fr-FR" sz="2000"/>
              <a:t>Prediction of Intra-abdominal (Visceral) Obesity from Body Mass Index, Waist Circumference and Waist-to-Hip Ratio in Chinese Adults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6286C002-9802-4DFB-BF9F-C318C73A6D3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075" y="2209800"/>
            <a:ext cx="1758950" cy="13446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0187D2E4-7719-4082-8D69-1635619049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539875"/>
            <a:ext cx="4267200" cy="3468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6">
            <a:extLst>
              <a:ext uri="{FF2B5EF4-FFF2-40B4-BE49-F238E27FC236}">
                <a16:creationId xmlns:a16="http://schemas.microsoft.com/office/drawing/2014/main" id="{5B133A2F-6C96-4573-8C72-8793D28B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3" y="2659063"/>
            <a:ext cx="533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EBE0E5CF-CB32-4A19-9EA2-B46BC929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2538413"/>
            <a:ext cx="533400" cy="1825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2" name="Rectangle 9">
            <a:extLst>
              <a:ext uri="{FF2B5EF4-FFF2-40B4-BE49-F238E27FC236}">
                <a16:creationId xmlns:a16="http://schemas.microsoft.com/office/drawing/2014/main" id="{DEA8ED5F-0322-48F4-A10F-3C0540A5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6357938"/>
            <a:ext cx="3432175" cy="40163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From Jia WP et al. Biomed Environ Sci 2003; 16: 206-11</a:t>
            </a:r>
          </a:p>
          <a:p>
            <a:pPr eaLnBrk="1" hangingPunct="1"/>
            <a:r>
              <a:rPr lang="da-DK" altLang="fr-FR" sz="1000"/>
              <a:t>Reproduced with permission</a:t>
            </a:r>
            <a:endParaRPr lang="fr-CA" altLang="zh-TW" sz="1000">
              <a:ea typeface="新細明體" panose="020B0604030504040204" pitchFamily="18" charset="-120"/>
            </a:endParaRPr>
          </a:p>
        </p:txBody>
      </p:sp>
      <p:sp>
        <p:nvSpPr>
          <p:cNvPr id="16393" name="AutoShape 12">
            <a:extLst>
              <a:ext uri="{FF2B5EF4-FFF2-40B4-BE49-F238E27FC236}">
                <a16:creationId xmlns:a16="http://schemas.microsoft.com/office/drawing/2014/main" id="{21A45988-0D2F-4D99-8CB9-83DD5167C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1057275"/>
            <a:ext cx="6807200" cy="406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>
                <a:sym typeface="Symbol" panose="05050102010706020507" pitchFamily="18" charset="2"/>
              </a:rPr>
              <a:t>Receiver Operating Characteristics (ROC) curves analysis</a:t>
            </a:r>
            <a:endParaRPr lang="fr-CA" altLang="zh-TW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  <p:sp>
        <p:nvSpPr>
          <p:cNvPr id="16394" name="AutoShape 13">
            <a:extLst>
              <a:ext uri="{FF2B5EF4-FFF2-40B4-BE49-F238E27FC236}">
                <a16:creationId xmlns:a16="http://schemas.microsoft.com/office/drawing/2014/main" id="{48DAC1EA-E7C8-4306-8B28-15F9D6DA9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5091113"/>
            <a:ext cx="6550025" cy="642937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ym typeface="Symbol" panose="05050102010706020507" pitchFamily="18" charset="2"/>
              </a:rPr>
              <a:t>ROC curves of BMI, WC and WHR for the determination of abdominal visceral obesity (</a:t>
            </a:r>
            <a:r>
              <a:rPr lang="en-US" altLang="fr-FR" sz="1600" b="1">
                <a:cs typeface="Arial" panose="020B0604020202020204" pitchFamily="34" charset="0"/>
                <a:sym typeface="Symbol" panose="05050102010706020507" pitchFamily="18" charset="2"/>
              </a:rPr>
              <a:t>≥ </a:t>
            </a:r>
            <a:r>
              <a:rPr lang="en-US" altLang="fr-FR" sz="1600" b="1">
                <a:sym typeface="Symbol" panose="05050102010706020507" pitchFamily="18" charset="2"/>
              </a:rPr>
              <a:t>100 cm</a:t>
            </a:r>
            <a:r>
              <a:rPr lang="en-US" altLang="fr-FR" sz="1600" b="1" baseline="30000">
                <a:sym typeface="Symbol" panose="05050102010706020507" pitchFamily="18" charset="2"/>
              </a:rPr>
              <a:t>2</a:t>
            </a:r>
            <a:r>
              <a:rPr lang="en-US" altLang="fr-FR" sz="1600" b="1">
                <a:sym typeface="Symbol" panose="05050102010706020507" pitchFamily="18" charset="2"/>
              </a:rPr>
              <a:t>)</a:t>
            </a:r>
            <a:endParaRPr lang="fr-CA" altLang="zh-TW" sz="1600" b="1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  <p:sp>
        <p:nvSpPr>
          <p:cNvPr id="14346" name="AutoShape 18">
            <a:extLst>
              <a:ext uri="{FF2B5EF4-FFF2-40B4-BE49-F238E27FC236}">
                <a16:creationId xmlns:a16="http://schemas.microsoft.com/office/drawing/2014/main" id="{3138FFAA-537C-4749-AD6D-748770DAA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5781675"/>
            <a:ext cx="1897063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/>
          <a:p>
            <a:pPr marL="355600" indent="-355600">
              <a:defRPr/>
            </a:pPr>
            <a:r>
              <a:rPr lang="en-US" sz="1000" dirty="0">
                <a:sym typeface="Symbol" pitchFamily="18" charset="2"/>
              </a:rPr>
              <a:t>BMI:    body mass index</a:t>
            </a:r>
          </a:p>
          <a:p>
            <a:pPr marL="447675" indent="-447675">
              <a:defRPr/>
            </a:pPr>
            <a:r>
              <a:rPr lang="en-US" sz="1000" dirty="0">
                <a:sym typeface="Symbol" pitchFamily="18" charset="2"/>
              </a:rPr>
              <a:t>WC:     waist circumference</a:t>
            </a:r>
          </a:p>
          <a:p>
            <a:pPr marL="355600" indent="-355600">
              <a:defRPr/>
            </a:pPr>
            <a:r>
              <a:rPr lang="en-US" sz="1000" dirty="0">
                <a:sym typeface="Symbol" pitchFamily="18" charset="2"/>
              </a:rPr>
              <a:t>WHR:	  waist-to-hip ratio	</a:t>
            </a:r>
            <a:endParaRPr lang="fr-CA" sz="10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">
            <a:extLst>
              <a:ext uri="{FF2B5EF4-FFF2-40B4-BE49-F238E27FC236}">
                <a16:creationId xmlns:a16="http://schemas.microsoft.com/office/drawing/2014/main" id="{2723F638-2587-4B24-9C3A-FE9C193E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923925"/>
            <a:ext cx="7531100" cy="5029200"/>
          </a:xfrm>
          <a:prstGeom prst="rect">
            <a:avLst/>
          </a:prstGeom>
          <a:solidFill>
            <a:srgbClr val="323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 sz="1000" b="1">
              <a:sym typeface="Symbol" panose="05050102010706020507" pitchFamily="18" charset="2"/>
            </a:endParaRPr>
          </a:p>
        </p:txBody>
      </p:sp>
      <p:pic>
        <p:nvPicPr>
          <p:cNvPr id="17411" name="Picture 15">
            <a:extLst>
              <a:ext uri="{FF2B5EF4-FFF2-40B4-BE49-F238E27FC236}">
                <a16:creationId xmlns:a16="http://schemas.microsoft.com/office/drawing/2014/main" id="{CD73C4AB-C3EF-4769-B121-76974A64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933450"/>
            <a:ext cx="7531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EADA4F54-1C70-4000-99AD-901E2E6E79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-26988"/>
            <a:ext cx="8280400" cy="836613"/>
          </a:xfrm>
        </p:spPr>
        <p:txBody>
          <a:bodyPr/>
          <a:lstStyle/>
          <a:p>
            <a:pPr eaLnBrk="1" hangingPunct="1"/>
            <a:r>
              <a:rPr lang="en-CA" altLang="fr-FR"/>
              <a:t>Comparisons of Body Mass Index Between Patients with Increasing Number of Morbidity Condition(s) 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9041B59-C4A8-48E0-8F1B-823F1C95D3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88975" y="3200400"/>
            <a:ext cx="2744788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>
                <a:ea typeface="新細明體" panose="020B0604030504040204" pitchFamily="18" charset="-120"/>
              </a:rPr>
              <a:t>Body mass index (kg/m</a:t>
            </a:r>
            <a:r>
              <a:rPr lang="fr-CA" altLang="zh-TW" baseline="30000">
                <a:ea typeface="新細明體" panose="020B0604030504040204" pitchFamily="18" charset="-120"/>
              </a:rPr>
              <a:t>2</a:t>
            </a:r>
            <a:r>
              <a:rPr lang="fr-CA" altLang="zh-TW">
                <a:ea typeface="新細明體" panose="020B0604030504040204" pitchFamily="18" charset="-120"/>
              </a:rPr>
              <a:t>)</a:t>
            </a: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A80796DD-5B7B-45F6-BCF6-0D4E89B8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6399213"/>
            <a:ext cx="3335337" cy="360362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Lee ZSK et al. Obes Rev 2002; 3: 173-82</a:t>
            </a: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70A94EDA-923A-4A78-88BC-6984EEA4C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5507038"/>
            <a:ext cx="3519488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zh-TW">
                <a:ea typeface="新細明體" panose="020B0604030504040204" pitchFamily="18" charset="-120"/>
              </a:rPr>
              <a:t>Number of morbidity condition(s)</a:t>
            </a:r>
          </a:p>
        </p:txBody>
      </p:sp>
      <p:sp>
        <p:nvSpPr>
          <p:cNvPr id="17416" name="Text Box 12">
            <a:extLst>
              <a:ext uri="{FF2B5EF4-FFF2-40B4-BE49-F238E27FC236}">
                <a16:creationId xmlns:a16="http://schemas.microsoft.com/office/drawing/2014/main" id="{7CB9E850-0061-4998-AC1A-BA363673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942975"/>
            <a:ext cx="229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Type 2 diabetes</a:t>
            </a:r>
          </a:p>
        </p:txBody>
      </p:sp>
      <p:sp>
        <p:nvSpPr>
          <p:cNvPr id="17417" name="Text Box 13">
            <a:extLst>
              <a:ext uri="{FF2B5EF4-FFF2-40B4-BE49-F238E27FC236}">
                <a16:creationId xmlns:a16="http://schemas.microsoft.com/office/drawing/2014/main" id="{C0260A2B-F232-43A6-A08F-3F2D32E3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942975"/>
            <a:ext cx="208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Hypertension</a:t>
            </a:r>
          </a:p>
        </p:txBody>
      </p:sp>
      <p:sp>
        <p:nvSpPr>
          <p:cNvPr id="17418" name="Text Box 14">
            <a:extLst>
              <a:ext uri="{FF2B5EF4-FFF2-40B4-BE49-F238E27FC236}">
                <a16:creationId xmlns:a16="http://schemas.microsoft.com/office/drawing/2014/main" id="{66E3BE0E-3606-4835-82A9-C0186970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942975"/>
            <a:ext cx="208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b="1">
                <a:solidFill>
                  <a:srgbClr val="FF33CC"/>
                </a:solidFill>
                <a:ea typeface="新細明體" panose="020B0604030504040204" pitchFamily="18" charset="-120"/>
              </a:rPr>
              <a:t>Dyslipidemia</a:t>
            </a:r>
          </a:p>
        </p:txBody>
      </p:sp>
      <p:sp>
        <p:nvSpPr>
          <p:cNvPr id="17419" name="Text Box 16">
            <a:extLst>
              <a:ext uri="{FF2B5EF4-FFF2-40B4-BE49-F238E27FC236}">
                <a16:creationId xmlns:a16="http://schemas.microsoft.com/office/drawing/2014/main" id="{7AF09774-3621-4412-88DF-B8531D9B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151438"/>
            <a:ext cx="685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7420" name="Text Box 17">
            <a:extLst>
              <a:ext uri="{FF2B5EF4-FFF2-40B4-BE49-F238E27FC236}">
                <a16:creationId xmlns:a16="http://schemas.microsoft.com/office/drawing/2014/main" id="{6360CB3F-A131-4459-95E2-C313A36F2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5153025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7421" name="Text Box 18">
            <a:extLst>
              <a:ext uri="{FF2B5EF4-FFF2-40B4-BE49-F238E27FC236}">
                <a16:creationId xmlns:a16="http://schemas.microsoft.com/office/drawing/2014/main" id="{1132FF0F-5363-47EC-89CB-32DC6AF0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5154613"/>
            <a:ext cx="685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  <p:sp>
        <p:nvSpPr>
          <p:cNvPr id="17422" name="Text Box 25">
            <a:extLst>
              <a:ext uri="{FF2B5EF4-FFF2-40B4-BE49-F238E27FC236}">
                <a16:creationId xmlns:a16="http://schemas.microsoft.com/office/drawing/2014/main" id="{1899A55B-2E8C-4227-B3E1-543D3117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5153025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7423" name="Text Box 26">
            <a:extLst>
              <a:ext uri="{FF2B5EF4-FFF2-40B4-BE49-F238E27FC236}">
                <a16:creationId xmlns:a16="http://schemas.microsoft.com/office/drawing/2014/main" id="{A3944EB2-C1BE-4230-A5DC-F9CFE634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788" y="5154613"/>
            <a:ext cx="685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7424" name="Text Box 27">
            <a:extLst>
              <a:ext uri="{FF2B5EF4-FFF2-40B4-BE49-F238E27FC236}">
                <a16:creationId xmlns:a16="http://schemas.microsoft.com/office/drawing/2014/main" id="{CF66997F-4805-4329-AD16-820ED51F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5156200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  <p:sp>
        <p:nvSpPr>
          <p:cNvPr id="17425" name="Text Box 28">
            <a:extLst>
              <a:ext uri="{FF2B5EF4-FFF2-40B4-BE49-F238E27FC236}">
                <a16:creationId xmlns:a16="http://schemas.microsoft.com/office/drawing/2014/main" id="{DD7185AE-3AB7-4D9C-910B-935A8B37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5154613"/>
            <a:ext cx="685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0</a:t>
            </a:r>
          </a:p>
        </p:txBody>
      </p:sp>
      <p:sp>
        <p:nvSpPr>
          <p:cNvPr id="17426" name="Text Box 29">
            <a:extLst>
              <a:ext uri="{FF2B5EF4-FFF2-40B4-BE49-F238E27FC236}">
                <a16:creationId xmlns:a16="http://schemas.microsoft.com/office/drawing/2014/main" id="{C1653A9D-58F5-47EB-B393-EC0E3DE0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5156200"/>
            <a:ext cx="685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1</a:t>
            </a:r>
          </a:p>
        </p:txBody>
      </p:sp>
      <p:sp>
        <p:nvSpPr>
          <p:cNvPr id="17427" name="Text Box 30">
            <a:extLst>
              <a:ext uri="{FF2B5EF4-FFF2-40B4-BE49-F238E27FC236}">
                <a16:creationId xmlns:a16="http://schemas.microsoft.com/office/drawing/2014/main" id="{739B914B-6CCE-4DDA-9C71-EAC54ABB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157788"/>
            <a:ext cx="685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fr-CA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  <a:sym typeface="Symbol" panose="05050102010706020507" pitchFamily="18" charset="2"/>
              </a:rPr>
              <a:t></a:t>
            </a:r>
            <a:r>
              <a:rPr lang="fr-CA" altLang="zh-TW" sz="1700" b="1">
                <a:solidFill>
                  <a:schemeClr val="bg1"/>
                </a:solidFill>
                <a:latin typeface="Comic Sans MS" panose="030F0702030302020204" pitchFamily="66" charset="0"/>
                <a:ea typeface="新細明體" panose="020B0604030504040204" pitchFamily="18" charset="-120"/>
              </a:rPr>
              <a:t>2</a:t>
            </a:r>
          </a:p>
        </p:txBody>
      </p:sp>
      <p:sp>
        <p:nvSpPr>
          <p:cNvPr id="17428" name="AutoShape 31">
            <a:extLst>
              <a:ext uri="{FF2B5EF4-FFF2-40B4-BE49-F238E27FC236}">
                <a16:creationId xmlns:a16="http://schemas.microsoft.com/office/drawing/2014/main" id="{5FF75297-14F0-4A7C-BE7E-323B2032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5967413"/>
            <a:ext cx="287337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t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ym typeface="Symbol" panose="05050102010706020507" pitchFamily="18" charset="2"/>
              </a:rPr>
              <a:t>Morbidity conditions included type 2 diabetes, hypertension, dyslipidemia and albuminuria </a:t>
            </a:r>
            <a:endParaRPr lang="fr-CA" altLang="zh-TW" sz="1000">
              <a:ea typeface="新細明體" panose="020B0604030504040204" pitchFamily="18" charset="-120"/>
              <a:sym typeface="Symbol" panose="05050102010706020507" pitchFamily="18" charset="2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2350D46-62A2-4657-B092-4DF7FDFE7242}"/>
              </a:ext>
            </a:extLst>
          </p:cNvPr>
          <p:cNvCxnSpPr/>
          <p:nvPr/>
        </p:nvCxnSpPr>
        <p:spPr>
          <a:xfrm rot="5400000">
            <a:off x="2962276" y="2940050"/>
            <a:ext cx="717550" cy="3175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6008629-3BD2-4666-8426-C464FAEC8D5F}"/>
              </a:ext>
            </a:extLst>
          </p:cNvPr>
          <p:cNvCxnSpPr/>
          <p:nvPr/>
        </p:nvCxnSpPr>
        <p:spPr>
          <a:xfrm>
            <a:off x="3259138" y="257651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A01817F-255A-4CD9-92F1-62C559A1E1DE}"/>
              </a:ext>
            </a:extLst>
          </p:cNvPr>
          <p:cNvCxnSpPr/>
          <p:nvPr/>
        </p:nvCxnSpPr>
        <p:spPr>
          <a:xfrm rot="16200000" flipV="1">
            <a:off x="3140075" y="3919538"/>
            <a:ext cx="354013" cy="1587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032A6DF-D451-476A-9553-6EAECCC0EDCD}"/>
              </a:ext>
            </a:extLst>
          </p:cNvPr>
          <p:cNvCxnSpPr/>
          <p:nvPr/>
        </p:nvCxnSpPr>
        <p:spPr>
          <a:xfrm>
            <a:off x="3249613" y="4095750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37B3F6F-97B7-4C37-8649-6530020BB2BE}"/>
              </a:ext>
            </a:extLst>
          </p:cNvPr>
          <p:cNvCxnSpPr/>
          <p:nvPr/>
        </p:nvCxnSpPr>
        <p:spPr>
          <a:xfrm rot="5400000">
            <a:off x="5364162" y="3081338"/>
            <a:ext cx="455613" cy="1588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A412236-E98A-4DF2-9E15-6323E2D8C103}"/>
              </a:ext>
            </a:extLst>
          </p:cNvPr>
          <p:cNvCxnSpPr/>
          <p:nvPr/>
        </p:nvCxnSpPr>
        <p:spPr>
          <a:xfrm>
            <a:off x="5524500" y="2847975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42FB623-474E-419D-A99E-DE965738623D}"/>
              </a:ext>
            </a:extLst>
          </p:cNvPr>
          <p:cNvCxnSpPr/>
          <p:nvPr/>
        </p:nvCxnSpPr>
        <p:spPr>
          <a:xfrm rot="5400000">
            <a:off x="7534275" y="2973388"/>
            <a:ext cx="595313" cy="1587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228BFFC-62DE-438D-8995-81D0FA4C5DBF}"/>
              </a:ext>
            </a:extLst>
          </p:cNvPr>
          <p:cNvCxnSpPr/>
          <p:nvPr/>
        </p:nvCxnSpPr>
        <p:spPr>
          <a:xfrm>
            <a:off x="7769225" y="267176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5582C2F-9E81-4471-B52C-9C752E5F251E}"/>
              </a:ext>
            </a:extLst>
          </p:cNvPr>
          <p:cNvCxnSpPr/>
          <p:nvPr/>
        </p:nvCxnSpPr>
        <p:spPr>
          <a:xfrm rot="16200000" flipV="1">
            <a:off x="7659688" y="3876675"/>
            <a:ext cx="354012" cy="1588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36E04FB-DAA4-4581-A17B-6C514C239D4B}"/>
              </a:ext>
            </a:extLst>
          </p:cNvPr>
          <p:cNvCxnSpPr/>
          <p:nvPr/>
        </p:nvCxnSpPr>
        <p:spPr>
          <a:xfrm>
            <a:off x="7769225" y="4062413"/>
            <a:ext cx="133350" cy="1587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282130F2-A4CF-4434-ADB5-C928F2758A81}"/>
              </a:ext>
            </a:extLst>
          </p:cNvPr>
          <p:cNvCxnSpPr/>
          <p:nvPr/>
        </p:nvCxnSpPr>
        <p:spPr>
          <a:xfrm rot="16200000" flipV="1">
            <a:off x="5414962" y="3910013"/>
            <a:ext cx="354013" cy="1588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63BB22EE-B9AD-4294-A6A3-F812F8BF3711}"/>
              </a:ext>
            </a:extLst>
          </p:cNvPr>
          <p:cNvCxnSpPr/>
          <p:nvPr/>
        </p:nvCxnSpPr>
        <p:spPr>
          <a:xfrm>
            <a:off x="5524500" y="4095750"/>
            <a:ext cx="133350" cy="1588"/>
          </a:xfrm>
          <a:prstGeom prst="line">
            <a:avLst/>
          </a:prstGeom>
          <a:ln w="2222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bg1"/>
          </a:solidFill>
          <a:round/>
          <a:headEnd/>
          <a:tailEnd/>
        </a:ln>
        <a:effectLst/>
      </a:spPr>
      <a:bodyPr tIns="0"/>
      <a:lstStyle>
        <a:defPPr>
          <a:defRPr sz="1000" b="1" dirty="0">
            <a:sym typeface="Symbol" pitchFamily="18" charset="2"/>
          </a:defRPr>
        </a:defPPr>
      </a:lstStyle>
    </a:sp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</TotalTime>
  <Words>2780</Words>
  <Application>Microsoft Office PowerPoint</Application>
  <PresentationFormat>Affichage à l'écran (4:3)</PresentationFormat>
  <Paragraphs>579</Paragraphs>
  <Slides>36</Slides>
  <Notes>36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49" baseType="lpstr">
      <vt:lpstr>Arial</vt:lpstr>
      <vt:lpstr>Wingdings</vt:lpstr>
      <vt:lpstr>新細明體</vt:lpstr>
      <vt:lpstr>Arial Narrow</vt:lpstr>
      <vt:lpstr>Symbol</vt:lpstr>
      <vt:lpstr>Comic Sans MS</vt:lpstr>
      <vt:lpstr>Times New Roman</vt:lpstr>
      <vt:lpstr>????</vt:lpstr>
      <vt:lpstr>Antique Olive</vt:lpstr>
      <vt:lpstr>1_Conception personnalisée</vt:lpstr>
      <vt:lpstr>Graphique Microsoft Graph</vt:lpstr>
      <vt:lpstr>Graphique Microsoft Office Excel</vt:lpstr>
      <vt:lpstr>Image (métafichier étendu)</vt:lpstr>
      <vt:lpstr>Metabolic Syndrome:  An Asian Perspective</vt:lpstr>
      <vt:lpstr>General Outline</vt:lpstr>
      <vt:lpstr>Economic and humanistic burden of chronic diseases</vt:lpstr>
      <vt:lpstr>Common risk factors for chronic diseases</vt:lpstr>
      <vt:lpstr>Same Body Mass Index, Higher Risk for Diabetes in Asians </vt:lpstr>
      <vt:lpstr>% of Asian Population Having at Least One Risk Factor Stratified by Body Mass Index</vt:lpstr>
      <vt:lpstr>Obesity, Type 2 Diabetes, Hypertension or Dyslipidemia </vt:lpstr>
      <vt:lpstr>Prediction of Intra-abdominal (Visceral) Obesity from Body Mass Index, Waist Circumference and Waist-to-Hip Ratio in Chinese Adults</vt:lpstr>
      <vt:lpstr>Comparisons of Body Mass Index Between Patients with Increasing Number of Morbidity Condition(s) </vt:lpstr>
      <vt:lpstr>Comparisons of Waist Circumference Between Patients with Increasing Number of Morbidity Condition(s) </vt:lpstr>
      <vt:lpstr>Additive Odds Ratios of Waist Circumference (WC) and Body Mass Index (BMI) on Cardiometabolic Risk Factors in 2,895 Hong Kong Chinese</vt:lpstr>
      <vt:lpstr>Metabolic Syndrome – A Multifaceted Syndrome </vt:lpstr>
      <vt:lpstr>Predictors for Diabetes in US Japanese Men</vt:lpstr>
      <vt:lpstr>Intra-abdominal (Visceral) Fat and Coronary Heart Disease (CHD) in Japanese</vt:lpstr>
      <vt:lpstr>Predictors for Coronary Heart Disease in US Japanese Men</vt:lpstr>
      <vt:lpstr>Metabolic Syndrome and Chronic Kidney Disease</vt:lpstr>
      <vt:lpstr>Glomerular Filtration Rate (GFR) Predicts All-cause Mortality, Cardiovascular and Renal Endpoints in 4,421 Chinese Type 2 Diabetic Patients (3.5-year Follow-up)</vt:lpstr>
      <vt:lpstr>Metabolic Syndrome - A Unifying Hypothesis </vt:lpstr>
      <vt:lpstr>Age, Family History of Diabetes and Obesity are Major Explanatory Variables of Metabolic Syndrome in Hong Kong Chinese</vt:lpstr>
      <vt:lpstr>Growth Hormone (GH) and Cortisol in Young Patients with Type 2 Diabetes</vt:lpstr>
      <vt:lpstr>Intra-abdominal (Visceral) Fat Area Tertiles and 24-hour Ambulatory Blood Pressure and Pulse Rate in Chinese Type 2 Diabetic Patients</vt:lpstr>
      <vt:lpstr>Central Obesity, Insulin Cortisol, Growth Hormone and 24-hour Urinary  Catecholamines in 100 Young Type 2 Diabetic Patients and 90 Control Subjects</vt:lpstr>
      <vt:lpstr>Insulin-like Growth Factor-1 (IGF-1), High Sensitivity C-Reactive Protein (hs-CRP), Testosterone and Metabolic Syndrome in Chinese Men </vt:lpstr>
      <vt:lpstr>Multipoint Linkage Analyses for Metabolic Syndrome-related Quantitative Traits in 178 Families</vt:lpstr>
      <vt:lpstr>Multipoint Linkage Analyses on Chromosomes 1, 2 and 16 for Metabolic Syndrome and its Component in 53 Families</vt:lpstr>
      <vt:lpstr>Are All Fat Depots the Same?</vt:lpstr>
      <vt:lpstr>Predictors of Fatty Liver in Chinese Men</vt:lpstr>
      <vt:lpstr>Multivariate Logistic Regression Analysis to Identify Independent Determinant(s) of the Metabolic Syndrome in 290 Chinese Apparently Healthy Subjects</vt:lpstr>
      <vt:lpstr>Mesenteric Fat Thickness and Carotid Intima-Media Thickness (IMT)</vt:lpstr>
      <vt:lpstr>Structured Weight Management Program and Waist Circumference</vt:lpstr>
      <vt:lpstr>Insulin Resistance Index (HOMA-IR) Between Baseline and End of     6-month Weight Management Program</vt:lpstr>
      <vt:lpstr>Change in Risk Factors after 6 Months of Weight Management Program in Hong Kong Chinese</vt:lpstr>
      <vt:lpstr>A Holistic View of Obesity and Diabetes</vt:lpstr>
      <vt:lpstr>Treat to Target and Stay on Target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syndrome: an Asian perspective</dc:title>
  <dc:creator>Alain Cyr</dc:creator>
  <cp:lastModifiedBy>Isabelle Martineau</cp:lastModifiedBy>
  <cp:revision>470</cp:revision>
  <dcterms:created xsi:type="dcterms:W3CDTF">2007-08-27T23:55:38Z</dcterms:created>
  <dcterms:modified xsi:type="dcterms:W3CDTF">2022-11-30T13:19:06Z</dcterms:modified>
</cp:coreProperties>
</file>