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4"/>
  </p:notesMasterIdLst>
  <p:handoutMasterIdLst>
    <p:handoutMasterId r:id="rId25"/>
  </p:handoutMasterIdLst>
  <p:sldIdLst>
    <p:sldId id="287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CFF"/>
    <a:srgbClr val="333333"/>
    <a:srgbClr val="4667A8"/>
    <a:srgbClr val="99CC00"/>
    <a:srgbClr val="CC0000"/>
    <a:srgbClr val="D06800"/>
    <a:srgbClr val="FF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82051" autoAdjust="0"/>
  </p:normalViewPr>
  <p:slideViewPr>
    <p:cSldViewPr snapToGrid="0">
      <p:cViewPr varScale="1">
        <p:scale>
          <a:sx n="90" d="100"/>
          <a:sy n="90" d="100"/>
        </p:scale>
        <p:origin x="214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 snapToGrid="0"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>
            <a:extLst>
              <a:ext uri="{FF2B5EF4-FFF2-40B4-BE49-F238E27FC236}">
                <a16:creationId xmlns:a16="http://schemas.microsoft.com/office/drawing/2014/main" id="{3DEFBC9E-DAA9-4593-BD99-9521D21C52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8339" name="Rectangle 3">
            <a:extLst>
              <a:ext uri="{FF2B5EF4-FFF2-40B4-BE49-F238E27FC236}">
                <a16:creationId xmlns:a16="http://schemas.microsoft.com/office/drawing/2014/main" id="{47D5B9FB-BE77-4F54-AE3D-1C377EAFC79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8340" name="Rectangle 4">
            <a:extLst>
              <a:ext uri="{FF2B5EF4-FFF2-40B4-BE49-F238E27FC236}">
                <a16:creationId xmlns:a16="http://schemas.microsoft.com/office/drawing/2014/main" id="{A878773E-8B5F-4231-8F8F-FBDE8FEED71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8341" name="Rectangle 5">
            <a:extLst>
              <a:ext uri="{FF2B5EF4-FFF2-40B4-BE49-F238E27FC236}">
                <a16:creationId xmlns:a16="http://schemas.microsoft.com/office/drawing/2014/main" id="{12FE87D1-3697-4A3D-81A6-1C4171E6A4C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C26E2E-2EF3-47FC-8B8F-84AF4C10576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C9AF86F3-C2F5-4BF2-A14F-6012D90AA5F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8A20C1DD-F916-45A5-8C8B-4603D8B1298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F2112109-8B4B-4DBF-ADF5-17551910CA2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9" name="Rectangle 5">
            <a:extLst>
              <a:ext uri="{FF2B5EF4-FFF2-40B4-BE49-F238E27FC236}">
                <a16:creationId xmlns:a16="http://schemas.microsoft.com/office/drawing/2014/main" id="{6F51E259-7F5B-4030-ACDB-715E68FC5F3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/>
              <a:t>Cliquez pour modifier les styles du texte du masque</a:t>
            </a:r>
          </a:p>
          <a:p>
            <a:pPr lvl="1"/>
            <a:r>
              <a:rPr lang="fr-CA" noProof="0"/>
              <a:t>Deuxième niveau</a:t>
            </a:r>
          </a:p>
          <a:p>
            <a:pPr lvl="2"/>
            <a:r>
              <a:rPr lang="fr-CA" noProof="0"/>
              <a:t>Troisième niveau</a:t>
            </a:r>
          </a:p>
          <a:p>
            <a:pPr lvl="3"/>
            <a:r>
              <a:rPr lang="fr-CA" noProof="0"/>
              <a:t>Quatrième niveau</a:t>
            </a:r>
          </a:p>
          <a:p>
            <a:pPr lvl="4"/>
            <a:r>
              <a:rPr lang="fr-CA" noProof="0"/>
              <a:t>Cinquième niveau</a:t>
            </a:r>
          </a:p>
        </p:txBody>
      </p:sp>
      <p:sp>
        <p:nvSpPr>
          <p:cNvPr id="159750" name="Rectangle 6">
            <a:extLst>
              <a:ext uri="{FF2B5EF4-FFF2-40B4-BE49-F238E27FC236}">
                <a16:creationId xmlns:a16="http://schemas.microsoft.com/office/drawing/2014/main" id="{EFD0A856-E4EB-410A-A55C-53B4B4995CD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59751" name="Rectangle 7">
            <a:extLst>
              <a:ext uri="{FF2B5EF4-FFF2-40B4-BE49-F238E27FC236}">
                <a16:creationId xmlns:a16="http://schemas.microsoft.com/office/drawing/2014/main" id="{2B90F963-0B37-42E6-89A1-442B0AC852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F92011-E63A-4B48-9F7E-BA82E15E2BCB}" type="slidenum">
              <a:rPr lang="fr-CA" altLang="fr-FR"/>
              <a:pPr/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>
            <a:extLst>
              <a:ext uri="{FF2B5EF4-FFF2-40B4-BE49-F238E27FC236}">
                <a16:creationId xmlns:a16="http://schemas.microsoft.com/office/drawing/2014/main" id="{EDB19082-2D03-479D-8D45-B1601938D2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ce réservé des commentaires 2">
            <a:extLst>
              <a:ext uri="{FF2B5EF4-FFF2-40B4-BE49-F238E27FC236}">
                <a16:creationId xmlns:a16="http://schemas.microsoft.com/office/drawing/2014/main" id="{FB757BB9-D1FA-4B6B-813B-F72C7698B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26628" name="Espace réservé du numéro de diapositive 3">
            <a:extLst>
              <a:ext uri="{FF2B5EF4-FFF2-40B4-BE49-F238E27FC236}">
                <a16:creationId xmlns:a16="http://schemas.microsoft.com/office/drawing/2014/main" id="{B5D6E1D4-80BC-405F-A6AF-BD1E438BB6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F0CD69-A64E-4046-A64A-1C233AE35E72}" type="slidenum">
              <a:rPr lang="fr-CA" altLang="fr-FR"/>
              <a:pPr eaLnBrk="1" hangingPunct="1"/>
              <a:t>1</a:t>
            </a:fld>
            <a:endParaRPr lang="fr-CA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27ECF12D-0FEC-400B-808D-DEB5F6412A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A9CE68-8034-4775-BA42-B60DB3EE5A65}" type="slidenum">
              <a:rPr lang="fr-CA" altLang="fr-FR"/>
              <a:pPr eaLnBrk="1" hangingPunct="1"/>
              <a:t>14</a:t>
            </a:fld>
            <a:endParaRPr lang="fr-CA" altLang="fr-FR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9E737E5-F6ED-4BF6-BD16-7FBB3E91738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CD8FF1F2-BA3F-4012-BDDC-65B590BB2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61C7BF2B-7447-407A-BD9E-41A45FFE22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303E492-D2CE-48DC-9CA5-A06F5E3922E8}" type="slidenum">
              <a:rPr lang="fr-CA" altLang="fr-FR"/>
              <a:pPr eaLnBrk="1" hangingPunct="1"/>
              <a:t>16</a:t>
            </a:fld>
            <a:endParaRPr lang="fr-CA" altLang="fr-FR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BEA95C1F-EE7D-4AE6-97EC-D07DCEB39DC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3D9063E-479C-41D2-A7EA-D3E2F9260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4344988"/>
            <a:ext cx="5489575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/>
          </a:p>
          <a:p>
            <a:pPr eaLnBrk="1" hangingPunct="1"/>
            <a:endParaRPr lang="en-US" altLang="fr-FR" sz="1100"/>
          </a:p>
          <a:p>
            <a:pPr eaLnBrk="1" hangingPunct="1"/>
            <a:endParaRPr lang="en-US" altLang="fr-FR" sz="11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E7E03AA3-9CD6-4677-8F02-19F1043CCB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78919D-B5D9-402B-9089-D91DB133863A}" type="slidenum">
              <a:rPr lang="fr-CA" altLang="fr-FR"/>
              <a:pPr eaLnBrk="1" hangingPunct="1"/>
              <a:t>17</a:t>
            </a:fld>
            <a:endParaRPr lang="fr-CA" altLang="fr-F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CC5D9930-5627-42B6-A8F9-36DCAC1E592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0A10009-2102-4C8F-AC36-691B7F445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4344988"/>
            <a:ext cx="5489575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en-GB" altLang="fr-FR" b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197F0C-4D1F-41B4-BC4D-EBDEBC2588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4">
            <a:extLst>
              <a:ext uri="{FF2B5EF4-FFF2-40B4-BE49-F238E27FC236}">
                <a16:creationId xmlns:a16="http://schemas.microsoft.com/office/drawing/2014/main" id="{07531049-3E40-460D-A421-186E2183D18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819150"/>
            <a:ext cx="89376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84999C-4F70-4F10-80A8-B6CE416BCC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6399213"/>
            <a:ext cx="3132137" cy="360362"/>
          </a:xfrm>
          <a:prstGeom prst="rect">
            <a:avLst/>
          </a:prstGeom>
          <a:solidFill>
            <a:srgbClr val="D8ECEA">
              <a:alpha val="89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fr-CA" sz="1000"/>
              <a:t>Source: International Chair on Cardiometabolic Risk</a:t>
            </a:r>
          </a:p>
          <a:p>
            <a:pPr>
              <a:defRPr/>
            </a:pPr>
            <a:r>
              <a:rPr lang="fr-CA" sz="1000"/>
              <a:t>www.cardiometabolic-risk.org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504DBD-2FD7-4EBE-93FC-76A2FE85F7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1925" cy="819150"/>
          </a:xfrm>
          <a:prstGeom prst="rect">
            <a:avLst/>
          </a:prstGeom>
          <a:solidFill>
            <a:srgbClr val="C8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8ECD3CA-C4E1-4D63-A64F-097D7E6FA5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1925" cy="98425"/>
          </a:xfrm>
          <a:prstGeom prst="rect">
            <a:avLst/>
          </a:prstGeom>
          <a:solidFill>
            <a:srgbClr val="F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/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1BABAE7C-6B2B-43FC-B98B-7AF6FE0A06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3" y="142875"/>
            <a:ext cx="4619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58339F-79AB-4EAB-B20E-6E23E7CA3F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" y="3613150"/>
            <a:ext cx="7772400" cy="2290763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chemeClr val="bg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fr-FR" sz="2800" b="1">
              <a:solidFill>
                <a:schemeClr val="tx2"/>
              </a:solidFill>
            </a:endParaRPr>
          </a:p>
        </p:txBody>
      </p:sp>
      <p:sp>
        <p:nvSpPr>
          <p:cNvPr id="22631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57225" y="1179513"/>
            <a:ext cx="7772400" cy="1470025"/>
          </a:xfrm>
          <a:solidFill>
            <a:schemeClr val="accent1"/>
          </a:solidFill>
          <a:ln w="28575">
            <a:solidFill>
              <a:schemeClr val="bg1"/>
            </a:solidFill>
          </a:ln>
        </p:spPr>
        <p:txBody>
          <a:bodyPr/>
          <a:lstStyle>
            <a:lvl1pPr algn="ctr">
              <a:defRPr sz="4000" b="0"/>
            </a:lvl1pPr>
          </a:lstStyle>
          <a:p>
            <a:r>
              <a:rPr lang="fr-CA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129262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458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75425" y="0"/>
            <a:ext cx="2130425" cy="6084888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243637" cy="608488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1257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8" y="0"/>
            <a:ext cx="8280400" cy="836613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76250" y="1179513"/>
            <a:ext cx="8229600" cy="4905375"/>
          </a:xfrm>
        </p:spPr>
        <p:txBody>
          <a:bodyPr/>
          <a:lstStyle/>
          <a:p>
            <a:pPr lvl="0"/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4810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0347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4221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6250" y="1179513"/>
            <a:ext cx="4038600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67250" y="1179513"/>
            <a:ext cx="4038600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123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7055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161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88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1588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7638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>
            <a:extLst>
              <a:ext uri="{FF2B5EF4-FFF2-40B4-BE49-F238E27FC236}">
                <a16:creationId xmlns:a16="http://schemas.microsoft.com/office/drawing/2014/main" id="{23088C73-BAFA-43AE-AAF7-12DD5D97E2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4">
            <a:extLst>
              <a:ext uri="{FF2B5EF4-FFF2-40B4-BE49-F238E27FC236}">
                <a16:creationId xmlns:a16="http://schemas.microsoft.com/office/drawing/2014/main" id="{1CB24366-F074-483A-AFD4-FFF30B62F1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Line 17">
            <a:extLst>
              <a:ext uri="{FF2B5EF4-FFF2-40B4-BE49-F238E27FC236}">
                <a16:creationId xmlns:a16="http://schemas.microsoft.com/office/drawing/2014/main" id="{BF7D89C2-D53C-49B6-903C-367EC199FE4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819150"/>
            <a:ext cx="722788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37CA3BD9-7ED5-4B1E-9EF7-9D030AAF88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1925" cy="819150"/>
          </a:xfrm>
          <a:prstGeom prst="rect">
            <a:avLst/>
          </a:prstGeom>
          <a:solidFill>
            <a:srgbClr val="C8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/>
          </a:p>
        </p:txBody>
      </p:sp>
      <p:sp>
        <p:nvSpPr>
          <p:cNvPr id="16400" name="Rectangle 16">
            <a:extLst>
              <a:ext uri="{FF2B5EF4-FFF2-40B4-BE49-F238E27FC236}">
                <a16:creationId xmlns:a16="http://schemas.microsoft.com/office/drawing/2014/main" id="{F3AE8179-E35B-4C6B-B1E9-6048C59553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1925" cy="98425"/>
          </a:xfrm>
          <a:prstGeom prst="rect">
            <a:avLst/>
          </a:prstGeom>
          <a:solidFill>
            <a:srgbClr val="F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/>
          </a:p>
        </p:txBody>
      </p:sp>
      <p:sp>
        <p:nvSpPr>
          <p:cNvPr id="9223" name="Rectangle 11">
            <a:extLst>
              <a:ext uri="{FF2B5EF4-FFF2-40B4-BE49-F238E27FC236}">
                <a16:creationId xmlns:a16="http://schemas.microsoft.com/office/drawing/2014/main" id="{AAE2D783-F967-49EB-BE7C-3E881EC3D2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0"/>
            <a:ext cx="82804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et modifiez le titre</a:t>
            </a:r>
          </a:p>
        </p:txBody>
      </p:sp>
      <p:pic>
        <p:nvPicPr>
          <p:cNvPr id="9224" name="Picture 18">
            <a:extLst>
              <a:ext uri="{FF2B5EF4-FFF2-40B4-BE49-F238E27FC236}">
                <a16:creationId xmlns:a16="http://schemas.microsoft.com/office/drawing/2014/main" id="{2C74834D-68DC-461A-A14F-C30F5D7055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3" y="142875"/>
            <a:ext cx="4619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20">
            <a:extLst>
              <a:ext uri="{FF2B5EF4-FFF2-40B4-BE49-F238E27FC236}">
                <a16:creationId xmlns:a16="http://schemas.microsoft.com/office/drawing/2014/main" id="{B2E3D5E4-CDC2-4DED-9D0B-FB1BA6885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179513"/>
            <a:ext cx="8229600" cy="490537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pour modifier les styles du texte du masque</a:t>
            </a:r>
          </a:p>
          <a:p>
            <a:pPr lvl="1"/>
            <a:r>
              <a:rPr lang="fr-CA" altLang="fr-FR"/>
              <a:t>Deuxième niveau</a:t>
            </a:r>
          </a:p>
          <a:p>
            <a:pPr lvl="2"/>
            <a:r>
              <a:rPr lang="fr-CA" altLang="fr-FR"/>
              <a:t>Troisième niveau</a:t>
            </a:r>
          </a:p>
          <a:p>
            <a:pPr lvl="3"/>
            <a:r>
              <a:rPr lang="fr-CA" altLang="fr-FR"/>
              <a:t>Quatrième niveau</a:t>
            </a:r>
          </a:p>
          <a:p>
            <a:pPr lvl="4"/>
            <a:r>
              <a:rPr lang="fr-CA" altLang="fr-FR"/>
              <a:t>Cinquième niveau</a:t>
            </a:r>
          </a:p>
        </p:txBody>
      </p:sp>
      <p:sp>
        <p:nvSpPr>
          <p:cNvPr id="16407" name="Rectangle 23">
            <a:extLst>
              <a:ext uri="{FF2B5EF4-FFF2-40B4-BE49-F238E27FC236}">
                <a16:creationId xmlns:a16="http://schemas.microsoft.com/office/drawing/2014/main" id="{81CB71CB-C05A-45C6-A21C-F51F51C937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6399213"/>
            <a:ext cx="3132137" cy="360362"/>
          </a:xfrm>
          <a:prstGeom prst="rect">
            <a:avLst/>
          </a:prstGeom>
          <a:solidFill>
            <a:srgbClr val="D8ECEA">
              <a:alpha val="89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fr-CA" sz="1000"/>
              <a:t>Source: International Chair on Cardiometabolic Risk</a:t>
            </a:r>
          </a:p>
          <a:p>
            <a:pPr>
              <a:defRPr/>
            </a:pPr>
            <a:r>
              <a:rPr lang="fr-CA" sz="1000"/>
              <a:t>www.cardiometabolic-risk.org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9pPr>
    </p:titleStyle>
    <p:bodyStyle>
      <a:lvl1pPr marL="449263" indent="-4492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r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3223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383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955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527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099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671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1.jpeg"/><Relationship Id="rId10" Type="http://schemas.openxmlformats.org/officeDocument/2006/relationships/image" Target="../media/image7.emf"/><Relationship Id="rId4" Type="http://schemas.openxmlformats.org/officeDocument/2006/relationships/image" Target="../media/image10.jpeg"/><Relationship Id="rId9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6.jpe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jpeg"/><Relationship Id="rId11" Type="http://schemas.openxmlformats.org/officeDocument/2006/relationships/image" Target="../media/image24.jpeg"/><Relationship Id="rId5" Type="http://schemas.openxmlformats.org/officeDocument/2006/relationships/image" Target="../media/image20.png"/><Relationship Id="rId10" Type="http://schemas.openxmlformats.org/officeDocument/2006/relationships/image" Target="../media/image23.jpeg"/><Relationship Id="rId4" Type="http://schemas.openxmlformats.org/officeDocument/2006/relationships/hyperlink" Target="http://circ.ahajournals.org/content/vol108/issue20/images/large/9FF4.jpeg" TargetMode="External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circ.ahajournals.org/content/vol108/issue9/images/large/11FF5.jpe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28C5C35-9A2A-4C96-A1EA-198FA690EA9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1358900"/>
            <a:ext cx="7772400" cy="1917700"/>
          </a:xfrm>
          <a:solidFill>
            <a:schemeClr val="bg1">
              <a:alpha val="50195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fr-FR"/>
              <a:t>Impact of Obesity on Cardiometabolic Risk: Will We Lose the Battle?</a:t>
            </a:r>
            <a:endParaRPr lang="en-AU" altLang="fr-FR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A4EAEA3-FB11-4FEF-991D-14B315C355E0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619500"/>
            <a:ext cx="6677025" cy="2276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</a:extLst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fr-FR" sz="2600" b="1">
                <a:cs typeface="Arial" panose="020B0604020202020204" pitchFamily="34" charset="0"/>
              </a:rPr>
              <a:t>Richard Nesto, MD, FACC, FAHA 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fr-FR" sz="2400">
                <a:cs typeface="Arial" panose="020B0604020202020204" pitchFamily="34" charset="0"/>
              </a:rPr>
              <a:t>Chair,</a:t>
            </a:r>
            <a:r>
              <a:rPr lang="en-US" altLang="fr-FR" sz="2400" b="1">
                <a:cs typeface="Arial" panose="020B0604020202020204" pitchFamily="34" charset="0"/>
              </a:rPr>
              <a:t> </a:t>
            </a:r>
            <a:r>
              <a:rPr lang="en-US" altLang="fr-FR" sz="2400">
                <a:cs typeface="Arial" panose="020B0604020202020204" pitchFamily="34" charset="0"/>
              </a:rPr>
              <a:t>Department of Cardiovascular Medicine Lahey Clinic Medical Center, Burlington, MA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fr-FR" sz="2400">
                <a:cs typeface="Arial" panose="020B0604020202020204" pitchFamily="34" charset="0"/>
              </a:rPr>
              <a:t>Associate Professor of Medicine              Harvard Medical School, Boston, MA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1C4B675-3910-443B-8EC8-B1092DFF2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3" y="3686175"/>
            <a:ext cx="8126412" cy="204787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5E38202-99B8-4E5B-BEB0-084EFEB44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13" y="1216025"/>
            <a:ext cx="8126412" cy="204787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id="{CF7F0DF7-F594-4935-A386-261D9FB4037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863" y="5057775"/>
            <a:ext cx="8062912" cy="0"/>
          </a:xfrm>
          <a:prstGeom prst="line">
            <a:avLst/>
          </a:prstGeom>
          <a:noFill/>
          <a:ln w="12700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37" name="Line 5">
            <a:extLst>
              <a:ext uri="{FF2B5EF4-FFF2-40B4-BE49-F238E27FC236}">
                <a16:creationId xmlns:a16="http://schemas.microsoft.com/office/drawing/2014/main" id="{5F31FC2D-2793-41A0-B501-CB5E55CB074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863" y="2590800"/>
            <a:ext cx="8062912" cy="0"/>
          </a:xfrm>
          <a:prstGeom prst="line">
            <a:avLst/>
          </a:prstGeom>
          <a:noFill/>
          <a:ln w="12700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F6E54F30-8811-4F13-86AF-D7EDF70FB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/>
              <a:t>Impact of Midlife Obesity on Risk for Coronary Heart Disease and Diabetes in Older Age</a:t>
            </a:r>
          </a:p>
        </p:txBody>
      </p:sp>
      <p:sp>
        <p:nvSpPr>
          <p:cNvPr id="18439" name="Text Box 9">
            <a:extLst>
              <a:ext uri="{FF2B5EF4-FFF2-40B4-BE49-F238E27FC236}">
                <a16:creationId xmlns:a16="http://schemas.microsoft.com/office/drawing/2014/main" id="{4122AB3E-13CB-4C5B-8992-5CC46A2D3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863600"/>
            <a:ext cx="3787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b="1">
                <a:solidFill>
                  <a:srgbClr val="C80000"/>
                </a:solidFill>
              </a:rPr>
              <a:t>Coronary heart disease mortality</a:t>
            </a:r>
          </a:p>
        </p:txBody>
      </p:sp>
      <p:sp>
        <p:nvSpPr>
          <p:cNvPr id="18440" name="Text Box 10">
            <a:extLst>
              <a:ext uri="{FF2B5EF4-FFF2-40B4-BE49-F238E27FC236}">
                <a16:creationId xmlns:a16="http://schemas.microsoft.com/office/drawing/2014/main" id="{667B4E61-0E27-48B7-8D23-AC47AF1F7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3367088"/>
            <a:ext cx="399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b="1">
                <a:solidFill>
                  <a:srgbClr val="C80000"/>
                </a:solidFill>
              </a:rPr>
              <a:t>Diabetes listed on death certificate</a:t>
            </a:r>
          </a:p>
        </p:txBody>
      </p:sp>
      <p:sp>
        <p:nvSpPr>
          <p:cNvPr id="18441" name="Freeform 11">
            <a:extLst>
              <a:ext uri="{FF2B5EF4-FFF2-40B4-BE49-F238E27FC236}">
                <a16:creationId xmlns:a16="http://schemas.microsoft.com/office/drawing/2014/main" id="{EB67B410-8745-428E-8254-0EC91B542AA3}"/>
              </a:ext>
            </a:extLst>
          </p:cNvPr>
          <p:cNvSpPr>
            <a:spLocks/>
          </p:cNvSpPr>
          <p:nvPr/>
        </p:nvSpPr>
        <p:spPr bwMode="auto">
          <a:xfrm>
            <a:off x="800100" y="1212850"/>
            <a:ext cx="8102600" cy="2057400"/>
          </a:xfrm>
          <a:custGeom>
            <a:avLst/>
            <a:gdLst>
              <a:gd name="T0" fmla="*/ 0 w 2872"/>
              <a:gd name="T1" fmla="*/ 0 h 1296"/>
              <a:gd name="T2" fmla="*/ 0 w 2872"/>
              <a:gd name="T3" fmla="*/ 2147483647 h 1296"/>
              <a:gd name="T4" fmla="*/ 2147483647 w 2872"/>
              <a:gd name="T5" fmla="*/ 2147483647 h 1296"/>
              <a:gd name="T6" fmla="*/ 2147483647 w 2872"/>
              <a:gd name="T7" fmla="*/ 2147483647 h 1296"/>
              <a:gd name="T8" fmla="*/ 0 60000 65536"/>
              <a:gd name="T9" fmla="*/ 0 60000 65536"/>
              <a:gd name="T10" fmla="*/ 0 60000 65536"/>
              <a:gd name="T11" fmla="*/ 0 60000 65536"/>
              <a:gd name="T12" fmla="*/ 0 w 2872"/>
              <a:gd name="T13" fmla="*/ 0 h 1296"/>
              <a:gd name="T14" fmla="*/ 2872 w 2872"/>
              <a:gd name="T15" fmla="*/ 1296 h 1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72" h="1296">
                <a:moveTo>
                  <a:pt x="0" y="0"/>
                </a:moveTo>
                <a:lnTo>
                  <a:pt x="0" y="1296"/>
                </a:lnTo>
                <a:lnTo>
                  <a:pt x="2560" y="1296"/>
                </a:lnTo>
                <a:lnTo>
                  <a:pt x="2872" y="1296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42" name="Line 12">
            <a:extLst>
              <a:ext uri="{FF2B5EF4-FFF2-40B4-BE49-F238E27FC236}">
                <a16:creationId xmlns:a16="http://schemas.microsoft.com/office/drawing/2014/main" id="{8E4D61C7-ED6A-403A-A8E4-45E60D9443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8763" y="2293938"/>
            <a:ext cx="0" cy="433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43" name="Line 13">
            <a:extLst>
              <a:ext uri="{FF2B5EF4-FFF2-40B4-BE49-F238E27FC236}">
                <a16:creationId xmlns:a16="http://schemas.microsoft.com/office/drawing/2014/main" id="{533D19CE-943B-402C-B8B1-5D3E48943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0238" y="2055813"/>
            <a:ext cx="0" cy="862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44" name="Line 14">
            <a:extLst>
              <a:ext uri="{FF2B5EF4-FFF2-40B4-BE49-F238E27FC236}">
                <a16:creationId xmlns:a16="http://schemas.microsoft.com/office/drawing/2014/main" id="{1622B0A1-4C12-4BE8-814D-7A963C713F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2725" y="2236788"/>
            <a:ext cx="0" cy="433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45" name="Line 15">
            <a:extLst>
              <a:ext uri="{FF2B5EF4-FFF2-40B4-BE49-F238E27FC236}">
                <a16:creationId xmlns:a16="http://schemas.microsoft.com/office/drawing/2014/main" id="{DED4EBE0-00F3-4BD6-9549-776DFD65A0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5150" y="2312988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46" name="Line 16">
            <a:extLst>
              <a:ext uri="{FF2B5EF4-FFF2-40B4-BE49-F238E27FC236}">
                <a16:creationId xmlns:a16="http://schemas.microsoft.com/office/drawing/2014/main" id="{8AE6A817-FD3A-4081-805B-97D9A8AC3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2813" y="210343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47" name="Line 17">
            <a:extLst>
              <a:ext uri="{FF2B5EF4-FFF2-40B4-BE49-F238E27FC236}">
                <a16:creationId xmlns:a16="http://schemas.microsoft.com/office/drawing/2014/main" id="{E27D83ED-EFC6-468A-832E-0762A0309A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6263" y="2236788"/>
            <a:ext cx="0" cy="314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48" name="Line 18">
            <a:extLst>
              <a:ext uri="{FF2B5EF4-FFF2-40B4-BE49-F238E27FC236}">
                <a16:creationId xmlns:a16="http://schemas.microsoft.com/office/drawing/2014/main" id="{BB632572-98A9-4075-B91D-A35192EE439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625" y="2227263"/>
            <a:ext cx="0" cy="314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49" name="Line 19">
            <a:extLst>
              <a:ext uri="{FF2B5EF4-FFF2-40B4-BE49-F238E27FC236}">
                <a16:creationId xmlns:a16="http://schemas.microsoft.com/office/drawing/2014/main" id="{611F6D5D-EF15-4379-83ED-94C1C258CF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2225" y="2103438"/>
            <a:ext cx="0" cy="314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50" name="Line 20">
            <a:extLst>
              <a:ext uri="{FF2B5EF4-FFF2-40B4-BE49-F238E27FC236}">
                <a16:creationId xmlns:a16="http://schemas.microsoft.com/office/drawing/2014/main" id="{860887B5-5540-436D-B3BC-5280050611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1713" y="2151063"/>
            <a:ext cx="0" cy="314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51" name="Line 21">
            <a:extLst>
              <a:ext uri="{FF2B5EF4-FFF2-40B4-BE49-F238E27FC236}">
                <a16:creationId xmlns:a16="http://schemas.microsoft.com/office/drawing/2014/main" id="{D8D1E7E4-E651-48EB-BB73-A8A1D286B1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7313" y="2136775"/>
            <a:ext cx="0" cy="314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52" name="Line 22">
            <a:extLst>
              <a:ext uri="{FF2B5EF4-FFF2-40B4-BE49-F238E27FC236}">
                <a16:creationId xmlns:a16="http://schemas.microsoft.com/office/drawing/2014/main" id="{7982D7DC-D824-4DE4-908D-A42F7EBD6E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8150" y="2079625"/>
            <a:ext cx="0" cy="314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53" name="Line 23">
            <a:extLst>
              <a:ext uri="{FF2B5EF4-FFF2-40B4-BE49-F238E27FC236}">
                <a16:creationId xmlns:a16="http://schemas.microsoft.com/office/drawing/2014/main" id="{BAD6A77A-E6FF-42CD-B992-4D3439312C2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0975" y="2098675"/>
            <a:ext cx="0" cy="385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54" name="Line 24">
            <a:extLst>
              <a:ext uri="{FF2B5EF4-FFF2-40B4-BE49-F238E27FC236}">
                <a16:creationId xmlns:a16="http://schemas.microsoft.com/office/drawing/2014/main" id="{4D71E4B5-D957-492D-9670-7A1BBB7C4CF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1813" y="2079625"/>
            <a:ext cx="0" cy="357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55" name="Line 25">
            <a:extLst>
              <a:ext uri="{FF2B5EF4-FFF2-40B4-BE49-F238E27FC236}">
                <a16:creationId xmlns:a16="http://schemas.microsoft.com/office/drawing/2014/main" id="{31157A6B-06D5-4130-AFDB-B9ABF8A78EA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07413" y="1941513"/>
            <a:ext cx="0" cy="390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56" name="Line 26">
            <a:extLst>
              <a:ext uri="{FF2B5EF4-FFF2-40B4-BE49-F238E27FC236}">
                <a16:creationId xmlns:a16="http://schemas.microsoft.com/office/drawing/2014/main" id="{EB894122-24FA-4C43-A702-249EB677B4E9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3913" y="2332038"/>
            <a:ext cx="128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57" name="Line 27">
            <a:extLst>
              <a:ext uri="{FF2B5EF4-FFF2-40B4-BE49-F238E27FC236}">
                <a16:creationId xmlns:a16="http://schemas.microsoft.com/office/drawing/2014/main" id="{466D6C93-FA14-4A16-9996-6ECF5B436BBF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3913" y="1941513"/>
            <a:ext cx="128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58" name="Line 28">
            <a:extLst>
              <a:ext uri="{FF2B5EF4-FFF2-40B4-BE49-F238E27FC236}">
                <a16:creationId xmlns:a16="http://schemas.microsoft.com/office/drawing/2014/main" id="{AC270B23-6821-4202-A1DF-72A257AE2811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6725" y="2074863"/>
            <a:ext cx="12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59" name="Line 29">
            <a:extLst>
              <a:ext uri="{FF2B5EF4-FFF2-40B4-BE49-F238E27FC236}">
                <a16:creationId xmlns:a16="http://schemas.microsoft.com/office/drawing/2014/main" id="{0DABB8EE-365E-4BC2-9405-D8F4E886A7C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6725" y="2432050"/>
            <a:ext cx="12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60" name="Line 30">
            <a:extLst>
              <a:ext uri="{FF2B5EF4-FFF2-40B4-BE49-F238E27FC236}">
                <a16:creationId xmlns:a16="http://schemas.microsoft.com/office/drawing/2014/main" id="{E76CF549-81D0-4F75-A5A9-BA883408E44F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9538" y="2098675"/>
            <a:ext cx="128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61" name="Line 31">
            <a:extLst>
              <a:ext uri="{FF2B5EF4-FFF2-40B4-BE49-F238E27FC236}">
                <a16:creationId xmlns:a16="http://schemas.microsoft.com/office/drawing/2014/main" id="{C9BBB00B-D21E-41F2-A874-E76BFEEADAFB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9538" y="2479675"/>
            <a:ext cx="128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62" name="Line 32">
            <a:extLst>
              <a:ext uri="{FF2B5EF4-FFF2-40B4-BE49-F238E27FC236}">
                <a16:creationId xmlns:a16="http://schemas.microsoft.com/office/drawing/2014/main" id="{E5EB8CA0-DD60-42C6-AA06-FE6ED180C0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4650" y="2070100"/>
            <a:ext cx="12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63" name="Line 33">
            <a:extLst>
              <a:ext uri="{FF2B5EF4-FFF2-40B4-BE49-F238E27FC236}">
                <a16:creationId xmlns:a16="http://schemas.microsoft.com/office/drawing/2014/main" id="{CCF963B6-0D15-460B-8EA4-D4AAFFB493E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4650" y="2400300"/>
            <a:ext cx="12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64" name="Line 34">
            <a:extLst>
              <a:ext uri="{FF2B5EF4-FFF2-40B4-BE49-F238E27FC236}">
                <a16:creationId xmlns:a16="http://schemas.microsoft.com/office/drawing/2014/main" id="{4A560A1B-4CB7-4708-8E44-E5B711B38B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225" y="2133600"/>
            <a:ext cx="12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65" name="Line 35">
            <a:extLst>
              <a:ext uri="{FF2B5EF4-FFF2-40B4-BE49-F238E27FC236}">
                <a16:creationId xmlns:a16="http://schemas.microsoft.com/office/drawing/2014/main" id="{C83D2F0F-FF45-45EE-80F4-2A15823669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225" y="2451100"/>
            <a:ext cx="12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66" name="Line 36">
            <a:extLst>
              <a:ext uri="{FF2B5EF4-FFF2-40B4-BE49-F238E27FC236}">
                <a16:creationId xmlns:a16="http://schemas.microsoft.com/office/drawing/2014/main" id="{E9989967-83B6-4B84-BC35-8CA598D6A5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6625" y="2473325"/>
            <a:ext cx="12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67" name="Line 37">
            <a:extLst>
              <a:ext uri="{FF2B5EF4-FFF2-40B4-BE49-F238E27FC236}">
                <a16:creationId xmlns:a16="http://schemas.microsoft.com/office/drawing/2014/main" id="{53DB3EDB-C64C-4B9B-9E3E-5129A14E76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6625" y="2152650"/>
            <a:ext cx="12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68" name="Line 38">
            <a:extLst>
              <a:ext uri="{FF2B5EF4-FFF2-40B4-BE49-F238E27FC236}">
                <a16:creationId xmlns:a16="http://schemas.microsoft.com/office/drawing/2014/main" id="{8CBDDDF0-AA9B-4A37-8BB1-C06B02751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8725" y="2425700"/>
            <a:ext cx="12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69" name="Line 39">
            <a:extLst>
              <a:ext uri="{FF2B5EF4-FFF2-40B4-BE49-F238E27FC236}">
                <a16:creationId xmlns:a16="http://schemas.microsoft.com/office/drawing/2014/main" id="{B688EFB6-385E-4366-B033-7CBC36F83C5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8725" y="2098675"/>
            <a:ext cx="12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70" name="Line 40">
            <a:extLst>
              <a:ext uri="{FF2B5EF4-FFF2-40B4-BE49-F238E27FC236}">
                <a16:creationId xmlns:a16="http://schemas.microsoft.com/office/drawing/2014/main" id="{07F6CDD5-E048-472B-A295-89E063E9F0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25" y="2225675"/>
            <a:ext cx="12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71" name="Line 41">
            <a:extLst>
              <a:ext uri="{FF2B5EF4-FFF2-40B4-BE49-F238E27FC236}">
                <a16:creationId xmlns:a16="http://schemas.microsoft.com/office/drawing/2014/main" id="{96E391CE-35DB-4AC8-A6EC-EC4EBC399C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25" y="2543175"/>
            <a:ext cx="12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72" name="Line 42">
            <a:extLst>
              <a:ext uri="{FF2B5EF4-FFF2-40B4-BE49-F238E27FC236}">
                <a16:creationId xmlns:a16="http://schemas.microsoft.com/office/drawing/2014/main" id="{6D6F5FAF-EDCC-42B0-9D27-D0E834C0E8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1175" y="2552700"/>
            <a:ext cx="12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73" name="Line 43">
            <a:extLst>
              <a:ext uri="{FF2B5EF4-FFF2-40B4-BE49-F238E27FC236}">
                <a16:creationId xmlns:a16="http://schemas.microsoft.com/office/drawing/2014/main" id="{C0E3E1DB-87B2-45CF-8C57-56DB34FCC9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1175" y="2233613"/>
            <a:ext cx="12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74" name="Line 44">
            <a:extLst>
              <a:ext uri="{FF2B5EF4-FFF2-40B4-BE49-F238E27FC236}">
                <a16:creationId xmlns:a16="http://schemas.microsoft.com/office/drawing/2014/main" id="{13F0AF8B-B630-42C7-8FAB-8FF7A1201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7725" y="2100263"/>
            <a:ext cx="12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75" name="Line 45">
            <a:extLst>
              <a:ext uri="{FF2B5EF4-FFF2-40B4-BE49-F238E27FC236}">
                <a16:creationId xmlns:a16="http://schemas.microsoft.com/office/drawing/2014/main" id="{9523AA09-303D-4D8E-9A7F-7B05FD377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7725" y="2490788"/>
            <a:ext cx="12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76" name="Line 46">
            <a:extLst>
              <a:ext uri="{FF2B5EF4-FFF2-40B4-BE49-F238E27FC236}">
                <a16:creationId xmlns:a16="http://schemas.microsoft.com/office/drawing/2014/main" id="{C55037A0-BE92-40BE-8DE0-F6599AEA77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4825" y="2652713"/>
            <a:ext cx="12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77" name="Line 47">
            <a:extLst>
              <a:ext uri="{FF2B5EF4-FFF2-40B4-BE49-F238E27FC236}">
                <a16:creationId xmlns:a16="http://schemas.microsoft.com/office/drawing/2014/main" id="{9D1D8612-4145-40F7-A97B-8EB71A524F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4825" y="2314575"/>
            <a:ext cx="12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78" name="Line 48">
            <a:extLst>
              <a:ext uri="{FF2B5EF4-FFF2-40B4-BE49-F238E27FC236}">
                <a16:creationId xmlns:a16="http://schemas.microsoft.com/office/drawing/2014/main" id="{44946B2E-8583-4023-97F7-AFF0FA9F653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7638" y="2238375"/>
            <a:ext cx="128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79" name="Line 49">
            <a:extLst>
              <a:ext uri="{FF2B5EF4-FFF2-40B4-BE49-F238E27FC236}">
                <a16:creationId xmlns:a16="http://schemas.microsoft.com/office/drawing/2014/main" id="{83D0521B-DA38-4DD3-B122-924033CBB1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7638" y="2676525"/>
            <a:ext cx="128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80" name="Line 50">
            <a:extLst>
              <a:ext uri="{FF2B5EF4-FFF2-40B4-BE49-F238E27FC236}">
                <a16:creationId xmlns:a16="http://schemas.microsoft.com/office/drawing/2014/main" id="{D4F13669-AD05-464A-AFF3-1715CD7D85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2919413"/>
            <a:ext cx="12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81" name="Line 51">
            <a:extLst>
              <a:ext uri="{FF2B5EF4-FFF2-40B4-BE49-F238E27FC236}">
                <a16:creationId xmlns:a16="http://schemas.microsoft.com/office/drawing/2014/main" id="{C2D771D6-7DB5-4AA3-A3B5-4167F02792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2052638"/>
            <a:ext cx="12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82" name="Line 52">
            <a:extLst>
              <a:ext uri="{FF2B5EF4-FFF2-40B4-BE49-F238E27FC236}">
                <a16:creationId xmlns:a16="http://schemas.microsoft.com/office/drawing/2014/main" id="{DC50D44E-E98D-4674-9FCC-A7B0DA844E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3675" y="2728913"/>
            <a:ext cx="12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83" name="Line 53">
            <a:extLst>
              <a:ext uri="{FF2B5EF4-FFF2-40B4-BE49-F238E27FC236}">
                <a16:creationId xmlns:a16="http://schemas.microsoft.com/office/drawing/2014/main" id="{5F4B1911-6BA2-44B5-B6FC-60728B8CBC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3675" y="2290763"/>
            <a:ext cx="12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84" name="Text Box 54">
            <a:extLst>
              <a:ext uri="{FF2B5EF4-FFF2-40B4-BE49-F238E27FC236}">
                <a16:creationId xmlns:a16="http://schemas.microsoft.com/office/drawing/2014/main" id="{A5D1459B-344C-403F-903F-2E8ACC952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3122613"/>
            <a:ext cx="6048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fr-FR" sz="1200" b="1"/>
              <a:t>0.1</a:t>
            </a:r>
          </a:p>
        </p:txBody>
      </p:sp>
      <p:sp>
        <p:nvSpPr>
          <p:cNvPr id="18485" name="Line 55">
            <a:extLst>
              <a:ext uri="{FF2B5EF4-FFF2-40B4-BE49-F238E27FC236}">
                <a16:creationId xmlns:a16="http://schemas.microsoft.com/office/drawing/2014/main" id="{CC13F43A-9A86-499E-B05B-76823D19C62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963" y="3271838"/>
            <a:ext cx="80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86" name="Text Box 56">
            <a:extLst>
              <a:ext uri="{FF2B5EF4-FFF2-40B4-BE49-F238E27FC236}">
                <a16:creationId xmlns:a16="http://schemas.microsoft.com/office/drawing/2014/main" id="{9E206250-D772-4A1A-8345-99DE1FDD2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2441575"/>
            <a:ext cx="6048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fr-FR" sz="1200" b="1"/>
              <a:t>1.0</a:t>
            </a:r>
          </a:p>
        </p:txBody>
      </p:sp>
      <p:sp>
        <p:nvSpPr>
          <p:cNvPr id="18487" name="Line 57">
            <a:extLst>
              <a:ext uri="{FF2B5EF4-FFF2-40B4-BE49-F238E27FC236}">
                <a16:creationId xmlns:a16="http://schemas.microsoft.com/office/drawing/2014/main" id="{9212C40A-A6EC-4E81-9CEA-E915EA178AD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963" y="2590800"/>
            <a:ext cx="80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88" name="Text Box 58">
            <a:extLst>
              <a:ext uri="{FF2B5EF4-FFF2-40B4-BE49-F238E27FC236}">
                <a16:creationId xmlns:a16="http://schemas.microsoft.com/office/drawing/2014/main" id="{C601477F-3C24-495D-AE6E-373C54A5E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1760538"/>
            <a:ext cx="6048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fr-FR" sz="1200" b="1"/>
              <a:t>10</a:t>
            </a:r>
          </a:p>
        </p:txBody>
      </p:sp>
      <p:sp>
        <p:nvSpPr>
          <p:cNvPr id="18489" name="Line 59">
            <a:extLst>
              <a:ext uri="{FF2B5EF4-FFF2-40B4-BE49-F238E27FC236}">
                <a16:creationId xmlns:a16="http://schemas.microsoft.com/office/drawing/2014/main" id="{D6B93490-F71C-4D93-823F-600D4C6779D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963" y="1909763"/>
            <a:ext cx="80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90" name="Text Box 60">
            <a:extLst>
              <a:ext uri="{FF2B5EF4-FFF2-40B4-BE49-F238E27FC236}">
                <a16:creationId xmlns:a16="http://schemas.microsoft.com/office/drawing/2014/main" id="{EC15B56E-422D-42EB-B6CF-7B833D9FF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1069975"/>
            <a:ext cx="6048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fr-FR" sz="1200" b="1"/>
              <a:t>100</a:t>
            </a:r>
          </a:p>
        </p:txBody>
      </p:sp>
      <p:sp>
        <p:nvSpPr>
          <p:cNvPr id="18491" name="Line 61">
            <a:extLst>
              <a:ext uri="{FF2B5EF4-FFF2-40B4-BE49-F238E27FC236}">
                <a16:creationId xmlns:a16="http://schemas.microsoft.com/office/drawing/2014/main" id="{6CDDE057-841E-499C-8FE7-FF9C4E32D07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963" y="1219200"/>
            <a:ext cx="80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492" name="Text Box 62">
            <a:extLst>
              <a:ext uri="{FF2B5EF4-FFF2-40B4-BE49-F238E27FC236}">
                <a16:creationId xmlns:a16="http://schemas.microsoft.com/office/drawing/2014/main" id="{7E13BF38-70B9-4672-9ED0-F8F66E3BA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1417638"/>
            <a:ext cx="1438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fr-FR" sz="1400" b="1"/>
              <a:t>Normal weight</a:t>
            </a:r>
          </a:p>
        </p:txBody>
      </p:sp>
      <p:sp>
        <p:nvSpPr>
          <p:cNvPr id="18493" name="Oval 63">
            <a:extLst>
              <a:ext uri="{FF2B5EF4-FFF2-40B4-BE49-F238E27FC236}">
                <a16:creationId xmlns:a16="http://schemas.microsoft.com/office/drawing/2014/main" id="{34487E76-6603-4028-B38D-102E8A351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1492250"/>
            <a:ext cx="136525" cy="1365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494" name="Text Box 64">
            <a:extLst>
              <a:ext uri="{FF2B5EF4-FFF2-40B4-BE49-F238E27FC236}">
                <a16:creationId xmlns:a16="http://schemas.microsoft.com/office/drawing/2014/main" id="{DC0866A0-3482-4FEA-B7CE-5A82FD9DE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213" y="1417638"/>
            <a:ext cx="1438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fr-FR" sz="1400" b="1"/>
              <a:t>Overweight</a:t>
            </a:r>
          </a:p>
        </p:txBody>
      </p:sp>
      <p:sp>
        <p:nvSpPr>
          <p:cNvPr id="18495" name="Oval 65">
            <a:extLst>
              <a:ext uri="{FF2B5EF4-FFF2-40B4-BE49-F238E27FC236}">
                <a16:creationId xmlns:a16="http://schemas.microsoft.com/office/drawing/2014/main" id="{CFD44136-84F3-4769-AAE4-FBF8BAE26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438" y="1492250"/>
            <a:ext cx="136525" cy="136525"/>
          </a:xfrm>
          <a:prstGeom prst="ellipse">
            <a:avLst/>
          </a:prstGeom>
          <a:solidFill>
            <a:srgbClr val="C8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496" name="Text Box 66">
            <a:extLst>
              <a:ext uri="{FF2B5EF4-FFF2-40B4-BE49-F238E27FC236}">
                <a16:creationId xmlns:a16="http://schemas.microsoft.com/office/drawing/2014/main" id="{360D1CEF-7866-4B13-AF2B-606ABCE85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1417638"/>
            <a:ext cx="1438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fr-FR" sz="1400" b="1"/>
              <a:t>Obese</a:t>
            </a:r>
          </a:p>
        </p:txBody>
      </p:sp>
      <p:sp>
        <p:nvSpPr>
          <p:cNvPr id="18497" name="Oval 67">
            <a:extLst>
              <a:ext uri="{FF2B5EF4-FFF2-40B4-BE49-F238E27FC236}">
                <a16:creationId xmlns:a16="http://schemas.microsoft.com/office/drawing/2014/main" id="{460FB741-ABD5-4FB4-B838-792380027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4738" y="1492250"/>
            <a:ext cx="136525" cy="1365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498" name="Oval 68">
            <a:extLst>
              <a:ext uri="{FF2B5EF4-FFF2-40B4-BE49-F238E27FC236}">
                <a16:creationId xmlns:a16="http://schemas.microsoft.com/office/drawing/2014/main" id="{9D356547-EE53-4645-BB92-6EC69026F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3063" y="2165350"/>
            <a:ext cx="136525" cy="1365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499" name="Oval 69">
            <a:extLst>
              <a:ext uri="{FF2B5EF4-FFF2-40B4-BE49-F238E27FC236}">
                <a16:creationId xmlns:a16="http://schemas.microsoft.com/office/drawing/2014/main" id="{DA04CB9C-0B38-4675-B83D-E46408A0B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38" y="2227263"/>
            <a:ext cx="136525" cy="136525"/>
          </a:xfrm>
          <a:prstGeom prst="ellipse">
            <a:avLst/>
          </a:prstGeom>
          <a:solidFill>
            <a:srgbClr val="C8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500" name="Oval 70">
            <a:extLst>
              <a:ext uri="{FF2B5EF4-FFF2-40B4-BE49-F238E27FC236}">
                <a16:creationId xmlns:a16="http://schemas.microsoft.com/office/drawing/2014/main" id="{D503A63E-7B03-49CD-9EAC-24AFA3762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688" y="2246313"/>
            <a:ext cx="136525" cy="1365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501" name="Oval 71">
            <a:extLst>
              <a:ext uri="{FF2B5EF4-FFF2-40B4-BE49-F238E27FC236}">
                <a16:creationId xmlns:a16="http://schemas.microsoft.com/office/drawing/2014/main" id="{96358B0E-27ED-48BF-BAC2-1F15080A2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2713" y="2227263"/>
            <a:ext cx="136525" cy="1365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502" name="Oval 72">
            <a:extLst>
              <a:ext uri="{FF2B5EF4-FFF2-40B4-BE49-F238E27FC236}">
                <a16:creationId xmlns:a16="http://schemas.microsoft.com/office/drawing/2014/main" id="{1C3F8F25-A8F9-4E3E-8AF3-1405DDF73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75" y="2193925"/>
            <a:ext cx="136525" cy="136525"/>
          </a:xfrm>
          <a:prstGeom prst="ellipse">
            <a:avLst/>
          </a:prstGeom>
          <a:solidFill>
            <a:srgbClr val="C8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503" name="Oval 73">
            <a:extLst>
              <a:ext uri="{FF2B5EF4-FFF2-40B4-BE49-F238E27FC236}">
                <a16:creationId xmlns:a16="http://schemas.microsoft.com/office/drawing/2014/main" id="{6EE5A586-FF91-4331-8308-672788337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2325" y="2074863"/>
            <a:ext cx="136525" cy="1365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504" name="Oval 74">
            <a:extLst>
              <a:ext uri="{FF2B5EF4-FFF2-40B4-BE49-F238E27FC236}">
                <a16:creationId xmlns:a16="http://schemas.microsoft.com/office/drawing/2014/main" id="{F0A459F1-9263-42D1-8FE8-29473228D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550" y="2232025"/>
            <a:ext cx="136525" cy="1365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505" name="Oval 75">
            <a:extLst>
              <a:ext uri="{FF2B5EF4-FFF2-40B4-BE49-F238E27FC236}">
                <a16:creationId xmlns:a16="http://schemas.microsoft.com/office/drawing/2014/main" id="{63C0BD6A-B31A-4CE2-BE4B-A3F255585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25" y="2417763"/>
            <a:ext cx="136525" cy="136525"/>
          </a:xfrm>
          <a:prstGeom prst="ellipse">
            <a:avLst/>
          </a:prstGeom>
          <a:solidFill>
            <a:srgbClr val="C8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506" name="Oval 76">
            <a:extLst>
              <a:ext uri="{FF2B5EF4-FFF2-40B4-BE49-F238E27FC236}">
                <a16:creationId xmlns:a16="http://schemas.microsoft.com/office/drawing/2014/main" id="{3D133076-93BF-46A6-A19D-DA90F7501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75" y="2198688"/>
            <a:ext cx="136525" cy="1365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507" name="Oval 77">
            <a:extLst>
              <a:ext uri="{FF2B5EF4-FFF2-40B4-BE49-F238E27FC236}">
                <a16:creationId xmlns:a16="http://schemas.microsoft.com/office/drawing/2014/main" id="{7C73F275-D3EE-4EC1-9566-B53C41E6F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312988"/>
            <a:ext cx="136525" cy="136525"/>
          </a:xfrm>
          <a:prstGeom prst="ellipse">
            <a:avLst/>
          </a:prstGeom>
          <a:solidFill>
            <a:srgbClr val="C8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508" name="Oval 78">
            <a:extLst>
              <a:ext uri="{FF2B5EF4-FFF2-40B4-BE49-F238E27FC236}">
                <a16:creationId xmlns:a16="http://schemas.microsoft.com/office/drawing/2014/main" id="{1B895038-655C-40AC-851B-905074B2B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2763" y="2332038"/>
            <a:ext cx="136525" cy="1365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509" name="Oval 79">
            <a:extLst>
              <a:ext uri="{FF2B5EF4-FFF2-40B4-BE49-F238E27FC236}">
                <a16:creationId xmlns:a16="http://schemas.microsoft.com/office/drawing/2014/main" id="{2777F614-AD4A-4E0A-9476-CF34D3707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838" y="2513013"/>
            <a:ext cx="136525" cy="1365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510" name="Oval 80">
            <a:extLst>
              <a:ext uri="{FF2B5EF4-FFF2-40B4-BE49-F238E27FC236}">
                <a16:creationId xmlns:a16="http://schemas.microsoft.com/office/drawing/2014/main" id="{24C09555-1220-4472-92A7-775FCB2B4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5263" y="2422525"/>
            <a:ext cx="136525" cy="136525"/>
          </a:xfrm>
          <a:prstGeom prst="ellipse">
            <a:avLst/>
          </a:prstGeom>
          <a:solidFill>
            <a:srgbClr val="C8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511" name="Oval 81">
            <a:extLst>
              <a:ext uri="{FF2B5EF4-FFF2-40B4-BE49-F238E27FC236}">
                <a16:creationId xmlns:a16="http://schemas.microsoft.com/office/drawing/2014/main" id="{53ACFA3C-2587-478B-A830-5DD130958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1975" y="2403475"/>
            <a:ext cx="136525" cy="1365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512" name="Oval 82">
            <a:extLst>
              <a:ext uri="{FF2B5EF4-FFF2-40B4-BE49-F238E27FC236}">
                <a16:creationId xmlns:a16="http://schemas.microsoft.com/office/drawing/2014/main" id="{4932309D-0112-49C4-9D05-6ADDE9CEB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3" y="2441575"/>
            <a:ext cx="136525" cy="1365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513" name="Freeform 83">
            <a:extLst>
              <a:ext uri="{FF2B5EF4-FFF2-40B4-BE49-F238E27FC236}">
                <a16:creationId xmlns:a16="http://schemas.microsoft.com/office/drawing/2014/main" id="{93ED68D6-E8FD-4D90-837D-9CE648D22E2D}"/>
              </a:ext>
            </a:extLst>
          </p:cNvPr>
          <p:cNvSpPr>
            <a:spLocks/>
          </p:cNvSpPr>
          <p:nvPr/>
        </p:nvSpPr>
        <p:spPr bwMode="auto">
          <a:xfrm>
            <a:off x="800100" y="3684588"/>
            <a:ext cx="8102600" cy="2057400"/>
          </a:xfrm>
          <a:custGeom>
            <a:avLst/>
            <a:gdLst>
              <a:gd name="T0" fmla="*/ 0 w 2872"/>
              <a:gd name="T1" fmla="*/ 0 h 1296"/>
              <a:gd name="T2" fmla="*/ 0 w 2872"/>
              <a:gd name="T3" fmla="*/ 2147483647 h 1296"/>
              <a:gd name="T4" fmla="*/ 2147483647 w 2872"/>
              <a:gd name="T5" fmla="*/ 2147483647 h 1296"/>
              <a:gd name="T6" fmla="*/ 2147483647 w 2872"/>
              <a:gd name="T7" fmla="*/ 2147483647 h 1296"/>
              <a:gd name="T8" fmla="*/ 0 60000 65536"/>
              <a:gd name="T9" fmla="*/ 0 60000 65536"/>
              <a:gd name="T10" fmla="*/ 0 60000 65536"/>
              <a:gd name="T11" fmla="*/ 0 60000 65536"/>
              <a:gd name="T12" fmla="*/ 0 w 2872"/>
              <a:gd name="T13" fmla="*/ 0 h 1296"/>
              <a:gd name="T14" fmla="*/ 2872 w 2872"/>
              <a:gd name="T15" fmla="*/ 1296 h 1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72" h="1296">
                <a:moveTo>
                  <a:pt x="0" y="0"/>
                </a:moveTo>
                <a:lnTo>
                  <a:pt x="0" y="1296"/>
                </a:lnTo>
                <a:lnTo>
                  <a:pt x="2560" y="1296"/>
                </a:lnTo>
                <a:lnTo>
                  <a:pt x="2872" y="1296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14" name="Text Box 84">
            <a:extLst>
              <a:ext uri="{FF2B5EF4-FFF2-40B4-BE49-F238E27FC236}">
                <a16:creationId xmlns:a16="http://schemas.microsoft.com/office/drawing/2014/main" id="{E0571DB0-5601-42ED-92E4-DB0D32D1B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5594350"/>
            <a:ext cx="6048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fr-FR" sz="1200" b="1"/>
              <a:t>0.1</a:t>
            </a:r>
          </a:p>
        </p:txBody>
      </p:sp>
      <p:sp>
        <p:nvSpPr>
          <p:cNvPr id="18515" name="Line 85">
            <a:extLst>
              <a:ext uri="{FF2B5EF4-FFF2-40B4-BE49-F238E27FC236}">
                <a16:creationId xmlns:a16="http://schemas.microsoft.com/office/drawing/2014/main" id="{412D64FF-94C4-4BF1-B969-2B6E7DD4C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963" y="5743575"/>
            <a:ext cx="80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16" name="Text Box 86">
            <a:extLst>
              <a:ext uri="{FF2B5EF4-FFF2-40B4-BE49-F238E27FC236}">
                <a16:creationId xmlns:a16="http://schemas.microsoft.com/office/drawing/2014/main" id="{42064E24-BA5D-46EE-979C-606E54A65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4913313"/>
            <a:ext cx="6048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fr-FR" sz="1200" b="1"/>
              <a:t>1.0</a:t>
            </a:r>
          </a:p>
        </p:txBody>
      </p:sp>
      <p:sp>
        <p:nvSpPr>
          <p:cNvPr id="18517" name="Line 87">
            <a:extLst>
              <a:ext uri="{FF2B5EF4-FFF2-40B4-BE49-F238E27FC236}">
                <a16:creationId xmlns:a16="http://schemas.microsoft.com/office/drawing/2014/main" id="{379F633E-D07D-4AE0-988B-8A101A67C45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963" y="5062538"/>
            <a:ext cx="80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18" name="Text Box 88">
            <a:extLst>
              <a:ext uri="{FF2B5EF4-FFF2-40B4-BE49-F238E27FC236}">
                <a16:creationId xmlns:a16="http://schemas.microsoft.com/office/drawing/2014/main" id="{9B97E844-0C8D-49B5-87B4-D41418C45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4232275"/>
            <a:ext cx="6048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fr-FR" sz="1200" b="1"/>
              <a:t>10</a:t>
            </a:r>
          </a:p>
        </p:txBody>
      </p:sp>
      <p:sp>
        <p:nvSpPr>
          <p:cNvPr id="18519" name="Line 89">
            <a:extLst>
              <a:ext uri="{FF2B5EF4-FFF2-40B4-BE49-F238E27FC236}">
                <a16:creationId xmlns:a16="http://schemas.microsoft.com/office/drawing/2014/main" id="{30733073-C31A-44A6-B8C8-5CE36161F7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963" y="4381500"/>
            <a:ext cx="80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20" name="Text Box 90">
            <a:extLst>
              <a:ext uri="{FF2B5EF4-FFF2-40B4-BE49-F238E27FC236}">
                <a16:creationId xmlns:a16="http://schemas.microsoft.com/office/drawing/2014/main" id="{BB4B4D97-7514-4087-B4AD-C8F5BB8FE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3541713"/>
            <a:ext cx="6048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fr-FR" sz="1200" b="1"/>
              <a:t>100</a:t>
            </a:r>
          </a:p>
        </p:txBody>
      </p:sp>
      <p:sp>
        <p:nvSpPr>
          <p:cNvPr id="18521" name="Line 91">
            <a:extLst>
              <a:ext uri="{FF2B5EF4-FFF2-40B4-BE49-F238E27FC236}">
                <a16:creationId xmlns:a16="http://schemas.microsoft.com/office/drawing/2014/main" id="{BE6E43AB-A4EA-4E25-B85B-CF8C207E92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963" y="3690938"/>
            <a:ext cx="80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22" name="Oval 92">
            <a:extLst>
              <a:ext uri="{FF2B5EF4-FFF2-40B4-BE49-F238E27FC236}">
                <a16:creationId xmlns:a16="http://schemas.microsoft.com/office/drawing/2014/main" id="{EDB7A39F-63AA-4F06-931E-D7857629A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2763" y="4979988"/>
            <a:ext cx="136525" cy="1365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523" name="Line 93">
            <a:extLst>
              <a:ext uri="{FF2B5EF4-FFF2-40B4-BE49-F238E27FC236}">
                <a16:creationId xmlns:a16="http://schemas.microsoft.com/office/drawing/2014/main" id="{DA58D404-04EA-4E49-B203-E941F2AE7EA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4150" y="4465638"/>
            <a:ext cx="0" cy="479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24" name="Line 94">
            <a:extLst>
              <a:ext uri="{FF2B5EF4-FFF2-40B4-BE49-F238E27FC236}">
                <a16:creationId xmlns:a16="http://schemas.microsoft.com/office/drawing/2014/main" id="{B7F0BE91-C91A-4D3C-B132-850B6978DA24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1813" y="4552950"/>
            <a:ext cx="0" cy="417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25" name="Line 95">
            <a:extLst>
              <a:ext uri="{FF2B5EF4-FFF2-40B4-BE49-F238E27FC236}">
                <a16:creationId xmlns:a16="http://schemas.microsoft.com/office/drawing/2014/main" id="{0E45F898-35EC-44DB-BA14-B5EE372DE4F0}"/>
              </a:ext>
            </a:extLst>
          </p:cNvPr>
          <p:cNvSpPr>
            <a:spLocks noChangeShapeType="1"/>
          </p:cNvSpPr>
          <p:nvPr/>
        </p:nvSpPr>
        <p:spPr bwMode="auto">
          <a:xfrm>
            <a:off x="8507413" y="4308475"/>
            <a:ext cx="0" cy="458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26" name="Line 96">
            <a:extLst>
              <a:ext uri="{FF2B5EF4-FFF2-40B4-BE49-F238E27FC236}">
                <a16:creationId xmlns:a16="http://schemas.microsoft.com/office/drawing/2014/main" id="{2698C83F-89D1-41F3-A863-220B8B500AFD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3913" y="4770438"/>
            <a:ext cx="128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27" name="Line 97">
            <a:extLst>
              <a:ext uri="{FF2B5EF4-FFF2-40B4-BE49-F238E27FC236}">
                <a16:creationId xmlns:a16="http://schemas.microsoft.com/office/drawing/2014/main" id="{BF5903AC-388D-47CB-BE79-5F618B98D664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3913" y="4308475"/>
            <a:ext cx="128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28" name="Line 98">
            <a:extLst>
              <a:ext uri="{FF2B5EF4-FFF2-40B4-BE49-F238E27FC236}">
                <a16:creationId xmlns:a16="http://schemas.microsoft.com/office/drawing/2014/main" id="{832ABA3C-3191-45EB-B4FD-89D42D93ABF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6725" y="4546600"/>
            <a:ext cx="12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29" name="Line 99">
            <a:extLst>
              <a:ext uri="{FF2B5EF4-FFF2-40B4-BE49-F238E27FC236}">
                <a16:creationId xmlns:a16="http://schemas.microsoft.com/office/drawing/2014/main" id="{162129CF-9AA1-4323-8EC5-BFFC7F672AE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6725" y="4970463"/>
            <a:ext cx="12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30" name="Line 100">
            <a:extLst>
              <a:ext uri="{FF2B5EF4-FFF2-40B4-BE49-F238E27FC236}">
                <a16:creationId xmlns:a16="http://schemas.microsoft.com/office/drawing/2014/main" id="{3860510D-9D97-481D-88BB-3BB1D2DE4EB6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9063" y="4465638"/>
            <a:ext cx="128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31" name="Line 101">
            <a:extLst>
              <a:ext uri="{FF2B5EF4-FFF2-40B4-BE49-F238E27FC236}">
                <a16:creationId xmlns:a16="http://schemas.microsoft.com/office/drawing/2014/main" id="{51846F78-C131-42DB-8060-2937AF94E5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9063" y="4951413"/>
            <a:ext cx="128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32" name="Line 102">
            <a:extLst>
              <a:ext uri="{FF2B5EF4-FFF2-40B4-BE49-F238E27FC236}">
                <a16:creationId xmlns:a16="http://schemas.microsoft.com/office/drawing/2014/main" id="{88192B58-1CCD-4D2C-AD7A-49568CCC357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6088" y="4365625"/>
            <a:ext cx="0" cy="276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33" name="Line 103">
            <a:extLst>
              <a:ext uri="{FF2B5EF4-FFF2-40B4-BE49-F238E27FC236}">
                <a16:creationId xmlns:a16="http://schemas.microsoft.com/office/drawing/2014/main" id="{E88BB520-3001-4889-8A9D-24B7ED107D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0" y="4365625"/>
            <a:ext cx="12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34" name="Line 104">
            <a:extLst>
              <a:ext uri="{FF2B5EF4-FFF2-40B4-BE49-F238E27FC236}">
                <a16:creationId xmlns:a16="http://schemas.microsoft.com/office/drawing/2014/main" id="{6DB3020A-0517-44F4-A696-95CA816EFA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0" y="4638675"/>
            <a:ext cx="12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35" name="Line 105">
            <a:extLst>
              <a:ext uri="{FF2B5EF4-FFF2-40B4-BE49-F238E27FC236}">
                <a16:creationId xmlns:a16="http://schemas.microsoft.com/office/drawing/2014/main" id="{B4272D19-56A0-46FB-9453-5FBE179B2C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2075" y="4619625"/>
            <a:ext cx="0" cy="276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36" name="Line 106">
            <a:extLst>
              <a:ext uri="{FF2B5EF4-FFF2-40B4-BE49-F238E27FC236}">
                <a16:creationId xmlns:a16="http://schemas.microsoft.com/office/drawing/2014/main" id="{1683CF55-F482-4441-BD37-E4EBC63AC3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6988" y="4619625"/>
            <a:ext cx="128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37" name="Line 107">
            <a:extLst>
              <a:ext uri="{FF2B5EF4-FFF2-40B4-BE49-F238E27FC236}">
                <a16:creationId xmlns:a16="http://schemas.microsoft.com/office/drawing/2014/main" id="{CCE3AE43-1C13-44C6-8642-B94DF87208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6988" y="4892675"/>
            <a:ext cx="128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38" name="Line 108">
            <a:extLst>
              <a:ext uri="{FF2B5EF4-FFF2-40B4-BE49-F238E27FC236}">
                <a16:creationId xmlns:a16="http://schemas.microsoft.com/office/drawing/2014/main" id="{B9522EAC-1A5E-42DC-B056-C8785937A4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6950" y="4752975"/>
            <a:ext cx="0" cy="309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39" name="Line 109">
            <a:extLst>
              <a:ext uri="{FF2B5EF4-FFF2-40B4-BE49-F238E27FC236}">
                <a16:creationId xmlns:a16="http://schemas.microsoft.com/office/drawing/2014/main" id="{EE190F6D-84E7-4555-BFF1-39F72ACD7F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4752975"/>
            <a:ext cx="128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40" name="Line 110">
            <a:extLst>
              <a:ext uri="{FF2B5EF4-FFF2-40B4-BE49-F238E27FC236}">
                <a16:creationId xmlns:a16="http://schemas.microsoft.com/office/drawing/2014/main" id="{A7157BDA-9941-418E-97B3-B331667906C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5062538"/>
            <a:ext cx="128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41" name="Line 111">
            <a:extLst>
              <a:ext uri="{FF2B5EF4-FFF2-40B4-BE49-F238E27FC236}">
                <a16:creationId xmlns:a16="http://schemas.microsoft.com/office/drawing/2014/main" id="{0D8C374E-4D8F-4AB6-87B1-48D7D447B1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3813" y="4414838"/>
            <a:ext cx="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42" name="Line 112">
            <a:extLst>
              <a:ext uri="{FF2B5EF4-FFF2-40B4-BE49-F238E27FC236}">
                <a16:creationId xmlns:a16="http://schemas.microsoft.com/office/drawing/2014/main" id="{369759F5-BDE7-465F-9BA6-70F024AFCA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8725" y="4414838"/>
            <a:ext cx="12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43" name="Line 113">
            <a:extLst>
              <a:ext uri="{FF2B5EF4-FFF2-40B4-BE49-F238E27FC236}">
                <a16:creationId xmlns:a16="http://schemas.microsoft.com/office/drawing/2014/main" id="{F2A2EB34-FC8F-45CB-BF33-C1606CB2DD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8725" y="4672013"/>
            <a:ext cx="12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44" name="Line 114">
            <a:extLst>
              <a:ext uri="{FF2B5EF4-FFF2-40B4-BE49-F238E27FC236}">
                <a16:creationId xmlns:a16="http://schemas.microsoft.com/office/drawing/2014/main" id="{27E467D5-ADE2-4BA3-809C-4DD85B95C6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800" y="4721225"/>
            <a:ext cx="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45" name="Line 115">
            <a:extLst>
              <a:ext uri="{FF2B5EF4-FFF2-40B4-BE49-F238E27FC236}">
                <a16:creationId xmlns:a16="http://schemas.microsoft.com/office/drawing/2014/main" id="{273CE186-95F3-4031-A15B-1A2DBF5AE7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4713" y="4721225"/>
            <a:ext cx="128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46" name="Line 116">
            <a:extLst>
              <a:ext uri="{FF2B5EF4-FFF2-40B4-BE49-F238E27FC236}">
                <a16:creationId xmlns:a16="http://schemas.microsoft.com/office/drawing/2014/main" id="{7118A013-9DEF-489E-A816-169F7B1EAF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4713" y="4986338"/>
            <a:ext cx="128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47" name="Line 117">
            <a:extLst>
              <a:ext uri="{FF2B5EF4-FFF2-40B4-BE49-F238E27FC236}">
                <a16:creationId xmlns:a16="http://schemas.microsoft.com/office/drawing/2014/main" id="{9F1869CD-9C78-4D0C-A7D9-C46A7692D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4400" y="4459288"/>
            <a:ext cx="0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48" name="Line 118">
            <a:extLst>
              <a:ext uri="{FF2B5EF4-FFF2-40B4-BE49-F238E27FC236}">
                <a16:creationId xmlns:a16="http://schemas.microsoft.com/office/drawing/2014/main" id="{08C97286-4867-4E40-A41D-F42D0936B7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9313" y="4459288"/>
            <a:ext cx="128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49" name="Line 119">
            <a:extLst>
              <a:ext uri="{FF2B5EF4-FFF2-40B4-BE49-F238E27FC236}">
                <a16:creationId xmlns:a16="http://schemas.microsoft.com/office/drawing/2014/main" id="{7664BF14-EF60-4CFF-ADB5-8147EF4EEA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9313" y="4948238"/>
            <a:ext cx="128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50" name="Line 120">
            <a:extLst>
              <a:ext uri="{FF2B5EF4-FFF2-40B4-BE49-F238E27FC236}">
                <a16:creationId xmlns:a16="http://schemas.microsoft.com/office/drawing/2014/main" id="{29AF97D5-0F81-4C92-910D-50F2D31509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0388" y="4745038"/>
            <a:ext cx="0" cy="366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51" name="Line 121">
            <a:extLst>
              <a:ext uri="{FF2B5EF4-FFF2-40B4-BE49-F238E27FC236}">
                <a16:creationId xmlns:a16="http://schemas.microsoft.com/office/drawing/2014/main" id="{9C24E1C1-920D-478E-B613-128E80C52E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5300" y="4745038"/>
            <a:ext cx="12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52" name="Line 122">
            <a:extLst>
              <a:ext uri="{FF2B5EF4-FFF2-40B4-BE49-F238E27FC236}">
                <a16:creationId xmlns:a16="http://schemas.microsoft.com/office/drawing/2014/main" id="{BBD8606D-7F13-4D37-B6C6-D50FBF9440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5300" y="5108575"/>
            <a:ext cx="12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53" name="Line 123">
            <a:extLst>
              <a:ext uri="{FF2B5EF4-FFF2-40B4-BE49-F238E27FC236}">
                <a16:creationId xmlns:a16="http://schemas.microsoft.com/office/drawing/2014/main" id="{36F0A079-A3A7-490F-AF92-F381A8D3BAB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2725" y="4940300"/>
            <a:ext cx="0" cy="488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54" name="Line 124">
            <a:extLst>
              <a:ext uri="{FF2B5EF4-FFF2-40B4-BE49-F238E27FC236}">
                <a16:creationId xmlns:a16="http://schemas.microsoft.com/office/drawing/2014/main" id="{31C0D5A8-B44D-404B-8B08-E2110E1AD4A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7638" y="4940300"/>
            <a:ext cx="128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55" name="Line 125">
            <a:extLst>
              <a:ext uri="{FF2B5EF4-FFF2-40B4-BE49-F238E27FC236}">
                <a16:creationId xmlns:a16="http://schemas.microsoft.com/office/drawing/2014/main" id="{C77BD6A6-8F75-4CDF-8793-CF82BF424D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7638" y="5430838"/>
            <a:ext cx="128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56" name="Line 126">
            <a:extLst>
              <a:ext uri="{FF2B5EF4-FFF2-40B4-BE49-F238E27FC236}">
                <a16:creationId xmlns:a16="http://schemas.microsoft.com/office/drawing/2014/main" id="{7BFD8452-CC3C-4196-90F0-A5374A4B14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0238" y="4075113"/>
            <a:ext cx="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57" name="Line 127">
            <a:extLst>
              <a:ext uri="{FF2B5EF4-FFF2-40B4-BE49-F238E27FC236}">
                <a16:creationId xmlns:a16="http://schemas.microsoft.com/office/drawing/2014/main" id="{1F3E6F7A-A97A-4137-93A3-9F0F4FFC7C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4075113"/>
            <a:ext cx="12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58" name="Line 128">
            <a:extLst>
              <a:ext uri="{FF2B5EF4-FFF2-40B4-BE49-F238E27FC236}">
                <a16:creationId xmlns:a16="http://schemas.microsoft.com/office/drawing/2014/main" id="{B7557E67-2D4E-4641-9471-DEC1B2C7A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4779963"/>
            <a:ext cx="12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59" name="Line 129">
            <a:extLst>
              <a:ext uri="{FF2B5EF4-FFF2-40B4-BE49-F238E27FC236}">
                <a16:creationId xmlns:a16="http://schemas.microsoft.com/office/drawing/2014/main" id="{FD8510C2-C60E-4407-9CF2-855C6BFE14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8288" y="4616450"/>
            <a:ext cx="0" cy="617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60" name="Line 130">
            <a:extLst>
              <a:ext uri="{FF2B5EF4-FFF2-40B4-BE49-F238E27FC236}">
                <a16:creationId xmlns:a16="http://schemas.microsoft.com/office/drawing/2014/main" id="{85FA3821-E1C8-487A-AD05-67CE7F89E6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3200" y="4616450"/>
            <a:ext cx="12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61" name="Line 131">
            <a:extLst>
              <a:ext uri="{FF2B5EF4-FFF2-40B4-BE49-F238E27FC236}">
                <a16:creationId xmlns:a16="http://schemas.microsoft.com/office/drawing/2014/main" id="{ABF88892-23FC-4894-9B95-2CDF577511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3200" y="5240338"/>
            <a:ext cx="12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62" name="Line 132">
            <a:extLst>
              <a:ext uri="{FF2B5EF4-FFF2-40B4-BE49-F238E27FC236}">
                <a16:creationId xmlns:a16="http://schemas.microsoft.com/office/drawing/2014/main" id="{C438A89C-6FF4-4D12-9B24-45853BDD49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9513" y="4783138"/>
            <a:ext cx="0" cy="703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63" name="Line 133">
            <a:extLst>
              <a:ext uri="{FF2B5EF4-FFF2-40B4-BE49-F238E27FC236}">
                <a16:creationId xmlns:a16="http://schemas.microsoft.com/office/drawing/2014/main" id="{FF037F2E-4A6D-4637-8BAA-5349A98DDE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4425" y="4783138"/>
            <a:ext cx="12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64" name="Line 134">
            <a:extLst>
              <a:ext uri="{FF2B5EF4-FFF2-40B4-BE49-F238E27FC236}">
                <a16:creationId xmlns:a16="http://schemas.microsoft.com/office/drawing/2014/main" id="{87F16EFD-E67A-444D-8113-4D577E7527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4425" y="5492750"/>
            <a:ext cx="12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565" name="Text Box 135">
            <a:extLst>
              <a:ext uri="{FF2B5EF4-FFF2-40B4-BE49-F238E27FC236}">
                <a16:creationId xmlns:a16="http://schemas.microsoft.com/office/drawing/2014/main" id="{F62AE630-A69B-438C-A087-B8282603C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825" y="5708650"/>
            <a:ext cx="1438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fr-FR" sz="1400" b="1"/>
              <a:t>Low risk</a:t>
            </a:r>
          </a:p>
        </p:txBody>
      </p:sp>
      <p:sp>
        <p:nvSpPr>
          <p:cNvPr id="18566" name="Text Box 136">
            <a:extLst>
              <a:ext uri="{FF2B5EF4-FFF2-40B4-BE49-F238E27FC236}">
                <a16:creationId xmlns:a16="http://schemas.microsoft.com/office/drawing/2014/main" id="{13147A9E-79C4-4863-8AFF-AB67ED0A4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5708650"/>
            <a:ext cx="1438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fr-FR" sz="1400" b="1"/>
              <a:t>Moderate risk</a:t>
            </a:r>
          </a:p>
        </p:txBody>
      </p:sp>
      <p:sp>
        <p:nvSpPr>
          <p:cNvPr id="18567" name="Text Box 137">
            <a:extLst>
              <a:ext uri="{FF2B5EF4-FFF2-40B4-BE49-F238E27FC236}">
                <a16:creationId xmlns:a16="http://schemas.microsoft.com/office/drawing/2014/main" id="{35451CD4-3DCD-4FFB-894E-61075EE23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7975" y="5708650"/>
            <a:ext cx="1438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fr-FR" sz="1400" b="1"/>
              <a:t>Intermediate risk</a:t>
            </a:r>
          </a:p>
        </p:txBody>
      </p:sp>
      <p:sp>
        <p:nvSpPr>
          <p:cNvPr id="18568" name="Text Box 138">
            <a:extLst>
              <a:ext uri="{FF2B5EF4-FFF2-40B4-BE49-F238E27FC236}">
                <a16:creationId xmlns:a16="http://schemas.microsoft.com/office/drawing/2014/main" id="{FAAFEC61-911C-444F-BE78-DCA50A52C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725" y="5708650"/>
            <a:ext cx="1438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fr-FR" sz="1400" b="1"/>
              <a:t>Elevated risk</a:t>
            </a:r>
          </a:p>
        </p:txBody>
      </p:sp>
      <p:sp>
        <p:nvSpPr>
          <p:cNvPr id="18569" name="Text Box 139">
            <a:extLst>
              <a:ext uri="{FF2B5EF4-FFF2-40B4-BE49-F238E27FC236}">
                <a16:creationId xmlns:a16="http://schemas.microsoft.com/office/drawing/2014/main" id="{173325DB-D060-4DFC-B9C4-9EB55B93E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25" y="5708650"/>
            <a:ext cx="1438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fr-FR" sz="1400" b="1"/>
              <a:t>Highest risk</a:t>
            </a:r>
          </a:p>
        </p:txBody>
      </p:sp>
      <p:sp>
        <p:nvSpPr>
          <p:cNvPr id="18570" name="Text Box 140">
            <a:extLst>
              <a:ext uri="{FF2B5EF4-FFF2-40B4-BE49-F238E27FC236}">
                <a16:creationId xmlns:a16="http://schemas.microsoft.com/office/drawing/2014/main" id="{2F83008C-654D-4007-9938-05A64CB30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610235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fr-FR" sz="1600" b="1">
                <a:solidFill>
                  <a:srgbClr val="C80000"/>
                </a:solidFill>
              </a:rPr>
              <a:t>Risk category</a:t>
            </a:r>
          </a:p>
        </p:txBody>
      </p:sp>
      <p:sp>
        <p:nvSpPr>
          <p:cNvPr id="18571" name="Oval 141">
            <a:extLst>
              <a:ext uri="{FF2B5EF4-FFF2-40B4-BE49-F238E27FC236}">
                <a16:creationId xmlns:a16="http://schemas.microsoft.com/office/drawing/2014/main" id="{E1410395-FF6C-4F64-A15E-52544CAA3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75" y="4481513"/>
            <a:ext cx="136525" cy="1365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572" name="Oval 142">
            <a:extLst>
              <a:ext uri="{FF2B5EF4-FFF2-40B4-BE49-F238E27FC236}">
                <a16:creationId xmlns:a16="http://schemas.microsoft.com/office/drawing/2014/main" id="{9F7F2C13-DF2B-4163-9E0D-C817328DE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4794250"/>
            <a:ext cx="136525" cy="136525"/>
          </a:xfrm>
          <a:prstGeom prst="ellipse">
            <a:avLst/>
          </a:prstGeom>
          <a:solidFill>
            <a:srgbClr val="C8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573" name="Oval 143">
            <a:extLst>
              <a:ext uri="{FF2B5EF4-FFF2-40B4-BE49-F238E27FC236}">
                <a16:creationId xmlns:a16="http://schemas.microsoft.com/office/drawing/2014/main" id="{7114B46F-4461-489A-A117-A3E3F1C1B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3063" y="4432300"/>
            <a:ext cx="136525" cy="1365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574" name="Oval 144">
            <a:extLst>
              <a:ext uri="{FF2B5EF4-FFF2-40B4-BE49-F238E27FC236}">
                <a16:creationId xmlns:a16="http://schemas.microsoft.com/office/drawing/2014/main" id="{FE3EB6DF-A288-4670-B99C-1CB285068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38" y="4708525"/>
            <a:ext cx="136525" cy="136525"/>
          </a:xfrm>
          <a:prstGeom prst="ellipse">
            <a:avLst/>
          </a:prstGeom>
          <a:solidFill>
            <a:srgbClr val="C8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575" name="Oval 145">
            <a:extLst>
              <a:ext uri="{FF2B5EF4-FFF2-40B4-BE49-F238E27FC236}">
                <a16:creationId xmlns:a16="http://schemas.microsoft.com/office/drawing/2014/main" id="{B65D6A17-2B7B-439A-995C-266E7DFE8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688" y="4851400"/>
            <a:ext cx="136525" cy="1365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576" name="Oval 146">
            <a:extLst>
              <a:ext uri="{FF2B5EF4-FFF2-40B4-BE49-F238E27FC236}">
                <a16:creationId xmlns:a16="http://schemas.microsoft.com/office/drawing/2014/main" id="{F940D52E-8CB5-494D-AE58-DD0FF06B1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2713" y="4627563"/>
            <a:ext cx="136525" cy="1365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577" name="Oval 147">
            <a:extLst>
              <a:ext uri="{FF2B5EF4-FFF2-40B4-BE49-F238E27FC236}">
                <a16:creationId xmlns:a16="http://schemas.microsoft.com/office/drawing/2014/main" id="{052A82B8-22AC-4875-93DB-C675B643F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75" y="4679950"/>
            <a:ext cx="136525" cy="136525"/>
          </a:xfrm>
          <a:prstGeom prst="ellipse">
            <a:avLst/>
          </a:prstGeom>
          <a:solidFill>
            <a:srgbClr val="C8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578" name="Oval 148">
            <a:extLst>
              <a:ext uri="{FF2B5EF4-FFF2-40B4-BE49-F238E27FC236}">
                <a16:creationId xmlns:a16="http://schemas.microsoft.com/office/drawing/2014/main" id="{9E50B174-D9F5-4F15-B7CD-115DC0FF4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2325" y="4475163"/>
            <a:ext cx="136525" cy="1365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579" name="Oval 149">
            <a:extLst>
              <a:ext uri="{FF2B5EF4-FFF2-40B4-BE49-F238E27FC236}">
                <a16:creationId xmlns:a16="http://schemas.microsoft.com/office/drawing/2014/main" id="{7C2FA7FC-F0F7-49B1-B74C-229CF4BD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838" y="5060950"/>
            <a:ext cx="136525" cy="1365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580" name="Oval 150">
            <a:extLst>
              <a:ext uri="{FF2B5EF4-FFF2-40B4-BE49-F238E27FC236}">
                <a16:creationId xmlns:a16="http://schemas.microsoft.com/office/drawing/2014/main" id="{04B87022-ABC0-402E-B00F-267F8F398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860925"/>
            <a:ext cx="136525" cy="136525"/>
          </a:xfrm>
          <a:prstGeom prst="ellipse">
            <a:avLst/>
          </a:prstGeom>
          <a:solidFill>
            <a:srgbClr val="C8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581" name="Oval 151">
            <a:extLst>
              <a:ext uri="{FF2B5EF4-FFF2-40B4-BE49-F238E27FC236}">
                <a16:creationId xmlns:a16="http://schemas.microsoft.com/office/drawing/2014/main" id="{25720DF0-9DE2-4AE5-A0C6-D10DE3E49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1975" y="4370388"/>
            <a:ext cx="136525" cy="1365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582" name="Oval 152">
            <a:extLst>
              <a:ext uri="{FF2B5EF4-FFF2-40B4-BE49-F238E27FC236}">
                <a16:creationId xmlns:a16="http://schemas.microsoft.com/office/drawing/2014/main" id="{D4C1CEF5-F6BD-4AC9-A5D8-63A9C3FE9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550" y="4646613"/>
            <a:ext cx="136525" cy="1365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583" name="Oval 153">
            <a:extLst>
              <a:ext uri="{FF2B5EF4-FFF2-40B4-BE49-F238E27FC236}">
                <a16:creationId xmlns:a16="http://schemas.microsoft.com/office/drawing/2014/main" id="{71E66534-CDD1-462B-B4AD-8E7FC921E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25" y="4870450"/>
            <a:ext cx="136525" cy="136525"/>
          </a:xfrm>
          <a:prstGeom prst="ellipse">
            <a:avLst/>
          </a:prstGeom>
          <a:solidFill>
            <a:srgbClr val="C8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584" name="Oval 154">
            <a:extLst>
              <a:ext uri="{FF2B5EF4-FFF2-40B4-BE49-F238E27FC236}">
                <a16:creationId xmlns:a16="http://schemas.microsoft.com/office/drawing/2014/main" id="{65FE8F48-7B41-4454-81A8-06CFA3379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3" y="5127625"/>
            <a:ext cx="136525" cy="1365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585" name="Text Box 155">
            <a:extLst>
              <a:ext uri="{FF2B5EF4-FFF2-40B4-BE49-F238E27FC236}">
                <a16:creationId xmlns:a16="http://schemas.microsoft.com/office/drawing/2014/main" id="{80AD0D11-5F0D-46B5-9A02-6734144C3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3838575"/>
            <a:ext cx="1438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fr-FR" sz="1400" b="1"/>
              <a:t>Normal weight</a:t>
            </a:r>
          </a:p>
        </p:txBody>
      </p:sp>
      <p:sp>
        <p:nvSpPr>
          <p:cNvPr id="18586" name="Oval 156">
            <a:extLst>
              <a:ext uri="{FF2B5EF4-FFF2-40B4-BE49-F238E27FC236}">
                <a16:creationId xmlns:a16="http://schemas.microsoft.com/office/drawing/2014/main" id="{445571AC-FC8E-4091-8AC3-C96C2794C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3922713"/>
            <a:ext cx="136525" cy="1365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587" name="Text Box 157">
            <a:extLst>
              <a:ext uri="{FF2B5EF4-FFF2-40B4-BE49-F238E27FC236}">
                <a16:creationId xmlns:a16="http://schemas.microsoft.com/office/drawing/2014/main" id="{EF5D9DBD-4A5F-4A1F-875B-FB3EF6E97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213" y="3838575"/>
            <a:ext cx="1438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fr-FR" sz="1400" b="1"/>
              <a:t>Overweight</a:t>
            </a:r>
          </a:p>
        </p:txBody>
      </p:sp>
      <p:sp>
        <p:nvSpPr>
          <p:cNvPr id="18588" name="Oval 158">
            <a:extLst>
              <a:ext uri="{FF2B5EF4-FFF2-40B4-BE49-F238E27FC236}">
                <a16:creationId xmlns:a16="http://schemas.microsoft.com/office/drawing/2014/main" id="{3C92DFBC-210B-4B22-A611-6A190F4A0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6325" y="3908425"/>
            <a:ext cx="136525" cy="13652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589" name="Text Box 159">
            <a:extLst>
              <a:ext uri="{FF2B5EF4-FFF2-40B4-BE49-F238E27FC236}">
                <a16:creationId xmlns:a16="http://schemas.microsoft.com/office/drawing/2014/main" id="{B3A4E7AC-9D8D-4741-B934-1B25D01A6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3838575"/>
            <a:ext cx="1438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fr-FR" sz="1400" b="1"/>
              <a:t>Obese</a:t>
            </a:r>
          </a:p>
        </p:txBody>
      </p:sp>
      <p:sp>
        <p:nvSpPr>
          <p:cNvPr id="18590" name="Oval 160">
            <a:extLst>
              <a:ext uri="{FF2B5EF4-FFF2-40B4-BE49-F238E27FC236}">
                <a16:creationId xmlns:a16="http://schemas.microsoft.com/office/drawing/2014/main" id="{D3BF9197-D0A5-45A0-B7CC-96F7764D4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325" y="3924300"/>
            <a:ext cx="136525" cy="1365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591" name="Rectangle 162">
            <a:extLst>
              <a:ext uri="{FF2B5EF4-FFF2-40B4-BE49-F238E27FC236}">
                <a16:creationId xmlns:a16="http://schemas.microsoft.com/office/drawing/2014/main" id="{F11DA363-4C98-4841-A030-DB59FE2F3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6354763"/>
            <a:ext cx="3109912" cy="360362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fr-FR" sz="1000"/>
              <a:t>Adapted from Yan LL et al. JAMA 2006; 295: 190-8</a:t>
            </a:r>
          </a:p>
        </p:txBody>
      </p:sp>
      <p:sp>
        <p:nvSpPr>
          <p:cNvPr id="18592" name="Oval 163">
            <a:extLst>
              <a:ext uri="{FF2B5EF4-FFF2-40B4-BE49-F238E27FC236}">
                <a16:creationId xmlns:a16="http://schemas.microsoft.com/office/drawing/2014/main" id="{8511DD28-1B5D-4E0D-9591-716279175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438" y="3924300"/>
            <a:ext cx="136525" cy="136525"/>
          </a:xfrm>
          <a:prstGeom prst="ellipse">
            <a:avLst/>
          </a:prstGeom>
          <a:solidFill>
            <a:srgbClr val="C8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</p:spTree>
  </p:cSld>
  <p:clrMapOvr>
    <a:masterClrMapping/>
  </p:clrMapOvr>
  <p:transition spd="med"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5">
            <a:extLst>
              <a:ext uri="{FF2B5EF4-FFF2-40B4-BE49-F238E27FC236}">
                <a16:creationId xmlns:a16="http://schemas.microsoft.com/office/drawing/2014/main" id="{4A08DD2C-6136-40D2-9576-8E00939C9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050" y="946150"/>
            <a:ext cx="3286125" cy="2214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7" name="Rectangle 2">
            <a:extLst>
              <a:ext uri="{FF2B5EF4-FFF2-40B4-BE49-F238E27FC236}">
                <a16:creationId xmlns:a16="http://schemas.microsoft.com/office/drawing/2014/main" id="{B3122CE4-4D41-4BB1-A171-0B2C4C35D7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/>
              <a:t>Atherosclerosis in Youth is Linked to Obesity and “Early” Insulin Resistance</a:t>
            </a:r>
          </a:p>
        </p:txBody>
      </p:sp>
      <p:pic>
        <p:nvPicPr>
          <p:cNvPr id="3078" name="Picture 3">
            <a:extLst>
              <a:ext uri="{FF2B5EF4-FFF2-40B4-BE49-F238E27FC236}">
                <a16:creationId xmlns:a16="http://schemas.microsoft.com/office/drawing/2014/main" id="{98946452-6CA2-49E4-AD52-27B3EF38942B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6063" y="2405063"/>
            <a:ext cx="3287712" cy="319087"/>
          </a:xfrm>
          <a:noFill/>
          <a:ln w="3175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</a:extLst>
        </p:spPr>
      </p:pic>
      <p:pic>
        <p:nvPicPr>
          <p:cNvPr id="3079" name="Picture 4">
            <a:extLst>
              <a:ext uri="{FF2B5EF4-FFF2-40B4-BE49-F238E27FC236}">
                <a16:creationId xmlns:a16="http://schemas.microsoft.com/office/drawing/2014/main" id="{424799EE-43D7-4495-B0FE-EB0BE3059091}"/>
              </a:ext>
            </a:extLst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6063" y="2855913"/>
            <a:ext cx="3300412" cy="336550"/>
          </a:xfr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</a:extLst>
        </p:spPr>
      </p:pic>
      <p:pic>
        <p:nvPicPr>
          <p:cNvPr id="3080" name="Picture 5">
            <a:extLst>
              <a:ext uri="{FF2B5EF4-FFF2-40B4-BE49-F238E27FC236}">
                <a16:creationId xmlns:a16="http://schemas.microsoft.com/office/drawing/2014/main" id="{FE3A6029-2A2F-4BC9-A263-CBA04930C740}"/>
              </a:ext>
            </a:extLst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6063" y="3370263"/>
            <a:ext cx="3290887" cy="306387"/>
          </a:xfr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</a:extLst>
        </p:spPr>
      </p:pic>
      <p:sp>
        <p:nvSpPr>
          <p:cNvPr id="3081" name="Text Box 6">
            <a:extLst>
              <a:ext uri="{FF2B5EF4-FFF2-40B4-BE49-F238E27FC236}">
                <a16:creationId xmlns:a16="http://schemas.microsoft.com/office/drawing/2014/main" id="{CCE26DB0-46DE-4411-9BD8-57C1AF233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563" y="1042988"/>
            <a:ext cx="24495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2400" b="1">
                <a:solidFill>
                  <a:schemeClr val="tx2"/>
                </a:solidFill>
                <a:latin typeface="Verdana" panose="020B0604030504040204" pitchFamily="34" charset="0"/>
              </a:rPr>
              <a:t>Fatty streaks</a:t>
            </a:r>
          </a:p>
          <a:p>
            <a:pPr algn="ctr"/>
            <a:r>
              <a:rPr lang="en-US" altLang="fr-FR" sz="2000">
                <a:latin typeface="Verdana" panose="020B0604030504040204" pitchFamily="34" charset="0"/>
              </a:rPr>
              <a:t>Men: Age 15-24</a:t>
            </a:r>
          </a:p>
        </p:txBody>
      </p:sp>
      <p:sp>
        <p:nvSpPr>
          <p:cNvPr id="3082" name="Text Box 7">
            <a:extLst>
              <a:ext uri="{FF2B5EF4-FFF2-40B4-BE49-F238E27FC236}">
                <a16:creationId xmlns:a16="http://schemas.microsoft.com/office/drawing/2014/main" id="{3CE6523F-FB83-4546-8728-FB8784265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1358900"/>
            <a:ext cx="148431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600" b="1">
                <a:latin typeface="Verdana" panose="020B0604030504040204" pitchFamily="34" charset="0"/>
              </a:rPr>
              <a:t>Body mass index (kg/m</a:t>
            </a:r>
            <a:r>
              <a:rPr lang="en-US" altLang="fr-FR" sz="1600" b="1" baseline="30000">
                <a:latin typeface="Verdana" panose="020B0604030504040204" pitchFamily="34" charset="0"/>
              </a:rPr>
              <a:t>2</a:t>
            </a:r>
            <a:r>
              <a:rPr lang="en-US" altLang="fr-FR" sz="1600" b="1">
                <a:latin typeface="Verdana" panose="020B0604030504040204" pitchFamily="34" charset="0"/>
              </a:rPr>
              <a:t>)</a:t>
            </a:r>
          </a:p>
        </p:txBody>
      </p:sp>
      <p:sp>
        <p:nvSpPr>
          <p:cNvPr id="3083" name="Text Box 8">
            <a:extLst>
              <a:ext uri="{FF2B5EF4-FFF2-40B4-BE49-F238E27FC236}">
                <a16:creationId xmlns:a16="http://schemas.microsoft.com/office/drawing/2014/main" id="{A3FEFCC3-204F-4140-A231-C26D7475E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3340100"/>
            <a:ext cx="663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>
                <a:latin typeface="Verdana" panose="020B0604030504040204" pitchFamily="34" charset="0"/>
              </a:rPr>
              <a:t>&gt;30</a:t>
            </a:r>
          </a:p>
        </p:txBody>
      </p:sp>
      <p:sp>
        <p:nvSpPr>
          <p:cNvPr id="3084" name="Text Box 9">
            <a:extLst>
              <a:ext uri="{FF2B5EF4-FFF2-40B4-BE49-F238E27FC236}">
                <a16:creationId xmlns:a16="http://schemas.microsoft.com/office/drawing/2014/main" id="{6F8B3262-74F1-40E0-8ED6-1170E0FC6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2841625"/>
            <a:ext cx="8715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>
                <a:latin typeface="Verdana" panose="020B0604030504040204" pitchFamily="34" charset="0"/>
              </a:rPr>
              <a:t>25-30</a:t>
            </a:r>
          </a:p>
        </p:txBody>
      </p:sp>
      <p:sp>
        <p:nvSpPr>
          <p:cNvPr id="3085" name="Text Box 10">
            <a:extLst>
              <a:ext uri="{FF2B5EF4-FFF2-40B4-BE49-F238E27FC236}">
                <a16:creationId xmlns:a16="http://schemas.microsoft.com/office/drawing/2014/main" id="{F7BDA753-26C9-424E-A80D-8C18EEAC2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2381250"/>
            <a:ext cx="663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>
                <a:latin typeface="Verdana" panose="020B0604030504040204" pitchFamily="34" charset="0"/>
              </a:rPr>
              <a:t>&lt;25</a:t>
            </a:r>
          </a:p>
        </p:txBody>
      </p:sp>
      <p:sp>
        <p:nvSpPr>
          <p:cNvPr id="3086" name="Text Box 11">
            <a:extLst>
              <a:ext uri="{FF2B5EF4-FFF2-40B4-BE49-F238E27FC236}">
                <a16:creationId xmlns:a16="http://schemas.microsoft.com/office/drawing/2014/main" id="{05C6E903-1696-47E2-95D4-FF10006EA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3840163"/>
            <a:ext cx="26574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2400" b="1">
                <a:solidFill>
                  <a:schemeClr val="tx2"/>
                </a:solidFill>
                <a:latin typeface="Verdana" panose="020B0604030504040204" pitchFamily="34" charset="0"/>
              </a:rPr>
              <a:t>Raised lesions</a:t>
            </a:r>
          </a:p>
          <a:p>
            <a:pPr algn="ctr"/>
            <a:r>
              <a:rPr lang="en-US" altLang="fr-FR" sz="2000">
                <a:latin typeface="Verdana" panose="020B0604030504040204" pitchFamily="34" charset="0"/>
              </a:rPr>
              <a:t>Men: Age 15-24</a:t>
            </a:r>
          </a:p>
        </p:txBody>
      </p:sp>
      <p:pic>
        <p:nvPicPr>
          <p:cNvPr id="3087" name="Picture 12">
            <a:extLst>
              <a:ext uri="{FF2B5EF4-FFF2-40B4-BE49-F238E27FC236}">
                <a16:creationId xmlns:a16="http://schemas.microsoft.com/office/drawing/2014/main" id="{BDFE5CDE-5B1D-4541-A15D-2CB32D711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725988"/>
            <a:ext cx="3057525" cy="2984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3">
            <a:extLst>
              <a:ext uri="{FF2B5EF4-FFF2-40B4-BE49-F238E27FC236}">
                <a16:creationId xmlns:a16="http://schemas.microsoft.com/office/drawing/2014/main" id="{D09020EA-D9B6-466A-A8DB-3056F9F01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164138"/>
            <a:ext cx="3059112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4">
            <a:extLst>
              <a:ext uri="{FF2B5EF4-FFF2-40B4-BE49-F238E27FC236}">
                <a16:creationId xmlns:a16="http://schemas.microsoft.com/office/drawing/2014/main" id="{EA3EAF22-F15F-4487-A303-BB9311C65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610225"/>
            <a:ext cx="3057525" cy="2619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0" name="Text Box 16">
            <a:extLst>
              <a:ext uri="{FF2B5EF4-FFF2-40B4-BE49-F238E27FC236}">
                <a16:creationId xmlns:a16="http://schemas.microsoft.com/office/drawing/2014/main" id="{16A7D2B7-100C-4C6E-ACBC-DC4FC69BE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75" y="1884363"/>
            <a:ext cx="1720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2000" b="1">
                <a:solidFill>
                  <a:srgbClr val="CC0000"/>
                </a:solidFill>
              </a:rPr>
              <a:t>Aortic Strips</a:t>
            </a:r>
          </a:p>
        </p:txBody>
      </p:sp>
      <p:sp>
        <p:nvSpPr>
          <p:cNvPr id="3091" name="Text Box 18">
            <a:extLst>
              <a:ext uri="{FF2B5EF4-FFF2-40B4-BE49-F238E27FC236}">
                <a16:creationId xmlns:a16="http://schemas.microsoft.com/office/drawing/2014/main" id="{E0E33485-FEA2-45EE-BD7D-568AD87CA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4692650"/>
            <a:ext cx="663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>
                <a:latin typeface="Verdana" panose="020B0604030504040204" pitchFamily="34" charset="0"/>
              </a:rPr>
              <a:t>&lt;25</a:t>
            </a:r>
          </a:p>
        </p:txBody>
      </p:sp>
      <p:sp>
        <p:nvSpPr>
          <p:cNvPr id="3092" name="Text Box 19">
            <a:extLst>
              <a:ext uri="{FF2B5EF4-FFF2-40B4-BE49-F238E27FC236}">
                <a16:creationId xmlns:a16="http://schemas.microsoft.com/office/drawing/2014/main" id="{31F15524-E531-4F78-A85C-CFA694140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124450"/>
            <a:ext cx="871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>
                <a:latin typeface="Verdana" panose="020B0604030504040204" pitchFamily="34" charset="0"/>
              </a:rPr>
              <a:t>25-30</a:t>
            </a:r>
          </a:p>
        </p:txBody>
      </p:sp>
      <p:sp>
        <p:nvSpPr>
          <p:cNvPr id="3093" name="Text Box 20">
            <a:extLst>
              <a:ext uri="{FF2B5EF4-FFF2-40B4-BE49-F238E27FC236}">
                <a16:creationId xmlns:a16="http://schemas.microsoft.com/office/drawing/2014/main" id="{AFFA020E-7711-431A-84C1-4CE7EEDD4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5557838"/>
            <a:ext cx="663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>
                <a:latin typeface="Verdana" panose="020B0604030504040204" pitchFamily="34" charset="0"/>
              </a:rPr>
              <a:t>&gt;30</a:t>
            </a:r>
          </a:p>
        </p:txBody>
      </p:sp>
      <p:sp>
        <p:nvSpPr>
          <p:cNvPr id="3094" name="Rectangle 22">
            <a:extLst>
              <a:ext uri="{FF2B5EF4-FFF2-40B4-BE49-F238E27FC236}">
                <a16:creationId xmlns:a16="http://schemas.microsoft.com/office/drawing/2014/main" id="{2AE1B848-0739-4888-BDB2-46F085DB4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4463" y="6391275"/>
            <a:ext cx="3749675" cy="360363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000"/>
              <a:t>Adapted from McGill HC Jr et al. Circulation 2002; 105: 2712-8</a:t>
            </a:r>
          </a:p>
          <a:p>
            <a:pPr eaLnBrk="1" hangingPunct="1"/>
            <a:r>
              <a:rPr lang="en-US" altLang="fr-FR" sz="1000"/>
              <a:t>Reproduced with permission</a:t>
            </a:r>
          </a:p>
        </p:txBody>
      </p:sp>
      <p:graphicFrame>
        <p:nvGraphicFramePr>
          <p:cNvPr id="3074" name="Object 23">
            <a:extLst>
              <a:ext uri="{FF2B5EF4-FFF2-40B4-BE49-F238E27FC236}">
                <a16:creationId xmlns:a16="http://schemas.microsoft.com/office/drawing/2014/main" id="{5CD07442-11BD-4D43-BF68-5981624005B6}"/>
              </a:ext>
            </a:extLst>
          </p:cNvPr>
          <p:cNvGraphicFramePr>
            <a:graphicFrameLocks/>
          </p:cNvGraphicFramePr>
          <p:nvPr>
            <p:ph idx="1"/>
          </p:nvPr>
        </p:nvGraphicFramePr>
        <p:xfrm>
          <a:off x="5783263" y="1052513"/>
          <a:ext cx="2947987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Graphique" r:id="rId9" imgW="5419632" imgH="4076726" progId="MSGraph.Chart.8">
                  <p:embed followColorScheme="full"/>
                </p:oleObj>
              </mc:Choice>
              <mc:Fallback>
                <p:oleObj name="Graphique" r:id="rId9" imgW="5419632" imgH="4076726" progId="MSGraph.Chart.8">
                  <p:embed followColorScheme="full"/>
                  <p:pic>
                    <p:nvPicPr>
                      <p:cNvPr id="0" name="Object 23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3263" y="1052513"/>
                        <a:ext cx="2947987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5" name="Text Box 26">
            <a:extLst>
              <a:ext uri="{FF2B5EF4-FFF2-40B4-BE49-F238E27FC236}">
                <a16:creationId xmlns:a16="http://schemas.microsoft.com/office/drawing/2014/main" id="{ADD4793D-E3CF-4244-9E91-E402653322C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498975" y="1792288"/>
            <a:ext cx="24320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r-CA" altLang="fr-FR" sz="1200"/>
              <a:t>Surface area involved (%)</a:t>
            </a:r>
            <a:endParaRPr lang="fr-CA" altLang="fr-FR" sz="1200">
              <a:sym typeface="Symbol" panose="05050102010706020507" pitchFamily="18" charset="2"/>
            </a:endParaRPr>
          </a:p>
        </p:txBody>
      </p:sp>
      <p:sp>
        <p:nvSpPr>
          <p:cNvPr id="3096" name="Text Box 27">
            <a:extLst>
              <a:ext uri="{FF2B5EF4-FFF2-40B4-BE49-F238E27FC236}">
                <a16:creationId xmlns:a16="http://schemas.microsoft.com/office/drawing/2014/main" id="{29316908-BDAD-473A-A8FD-3FEFA069D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813" y="2698750"/>
            <a:ext cx="247491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fr-CA" altLang="fr-FR" sz="1200"/>
              <a:t>&lt;25             25-30            &gt;30</a:t>
            </a:r>
            <a:endParaRPr lang="fr-CA" altLang="fr-FR" sz="1200">
              <a:sym typeface="Symbol" panose="05050102010706020507" pitchFamily="18" charset="2"/>
            </a:endParaRPr>
          </a:p>
        </p:txBody>
      </p:sp>
      <p:sp>
        <p:nvSpPr>
          <p:cNvPr id="3097" name="Text Box 32">
            <a:extLst>
              <a:ext uri="{FF2B5EF4-FFF2-40B4-BE49-F238E27FC236}">
                <a16:creationId xmlns:a16="http://schemas.microsoft.com/office/drawing/2014/main" id="{5E2056BC-5AE3-4A4D-B811-F0E52C450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350" y="962025"/>
            <a:ext cx="2474913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r-CA" altLang="fr-FR" sz="1200" b="1"/>
              <a:t>Fatty streaks</a:t>
            </a:r>
            <a:endParaRPr lang="fr-CA" altLang="fr-FR" sz="1200" b="1">
              <a:sym typeface="Symbol" panose="05050102010706020507" pitchFamily="18" charset="2"/>
            </a:endParaRPr>
          </a:p>
        </p:txBody>
      </p:sp>
      <p:sp>
        <p:nvSpPr>
          <p:cNvPr id="3098" name="Rectangle 33">
            <a:extLst>
              <a:ext uri="{FF2B5EF4-FFF2-40B4-BE49-F238E27FC236}">
                <a16:creationId xmlns:a16="http://schemas.microsoft.com/office/drawing/2014/main" id="{8DA05DFC-8334-42F1-A1B5-905A82694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050" y="3316288"/>
            <a:ext cx="3286125" cy="2212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3075" name="Object 34">
            <a:extLst>
              <a:ext uri="{FF2B5EF4-FFF2-40B4-BE49-F238E27FC236}">
                <a16:creationId xmlns:a16="http://schemas.microsoft.com/office/drawing/2014/main" id="{61785CBA-BC50-4786-AF7B-9590CEA75C40}"/>
              </a:ext>
            </a:extLst>
          </p:cNvPr>
          <p:cNvGraphicFramePr>
            <a:graphicFrameLocks/>
          </p:cNvGraphicFramePr>
          <p:nvPr/>
        </p:nvGraphicFramePr>
        <p:xfrm>
          <a:off x="5783263" y="3448050"/>
          <a:ext cx="29464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Graphique" r:id="rId11" imgW="5400742" imgH="4086186" progId="MSGraph.Chart.8">
                  <p:embed followColorScheme="full"/>
                </p:oleObj>
              </mc:Choice>
              <mc:Fallback>
                <p:oleObj name="Graphique" r:id="rId11" imgW="5400742" imgH="4086186" progId="MSGraph.Chart.8">
                  <p:embed followColorScheme="full"/>
                  <p:pic>
                    <p:nvPicPr>
                      <p:cNvPr id="0" name="Object 34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3263" y="3448050"/>
                        <a:ext cx="2946400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9" name="Text Box 36">
            <a:extLst>
              <a:ext uri="{FF2B5EF4-FFF2-40B4-BE49-F238E27FC236}">
                <a16:creationId xmlns:a16="http://schemas.microsoft.com/office/drawing/2014/main" id="{34E1068C-1E08-4723-8A32-243C312CD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813" y="5084763"/>
            <a:ext cx="2474912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fr-CA" altLang="fr-FR" sz="1200"/>
              <a:t>&lt;25             25-30            &gt;30</a:t>
            </a:r>
            <a:endParaRPr lang="fr-CA" altLang="fr-FR" sz="1200">
              <a:sym typeface="Symbol" panose="05050102010706020507" pitchFamily="18" charset="2"/>
            </a:endParaRPr>
          </a:p>
        </p:txBody>
      </p:sp>
      <p:sp>
        <p:nvSpPr>
          <p:cNvPr id="3100" name="Text Box 37">
            <a:extLst>
              <a:ext uri="{FF2B5EF4-FFF2-40B4-BE49-F238E27FC236}">
                <a16:creationId xmlns:a16="http://schemas.microsoft.com/office/drawing/2014/main" id="{2300CE86-F291-4B41-8AA2-F16C958E3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327400"/>
            <a:ext cx="2474913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r-CA" altLang="fr-FR" sz="1200" b="1"/>
              <a:t>Raised lesions </a:t>
            </a:r>
            <a:endParaRPr lang="fr-CA" altLang="fr-FR" sz="1200" b="1">
              <a:sym typeface="Symbol" panose="05050102010706020507" pitchFamily="18" charset="2"/>
            </a:endParaRPr>
          </a:p>
        </p:txBody>
      </p:sp>
      <p:sp>
        <p:nvSpPr>
          <p:cNvPr id="3101" name="Text Box 38">
            <a:extLst>
              <a:ext uri="{FF2B5EF4-FFF2-40B4-BE49-F238E27FC236}">
                <a16:creationId xmlns:a16="http://schemas.microsoft.com/office/drawing/2014/main" id="{27D0989C-8E29-4A0F-B0D9-14360C91A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878138"/>
            <a:ext cx="24320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r-CA" altLang="fr-FR" sz="1200"/>
              <a:t>Body mass index (kg/m</a:t>
            </a:r>
            <a:r>
              <a:rPr lang="fr-CA" altLang="fr-FR" sz="1200" baseline="30000"/>
              <a:t>2</a:t>
            </a:r>
            <a:r>
              <a:rPr lang="fr-CA" altLang="fr-FR" sz="1200"/>
              <a:t>)</a:t>
            </a:r>
            <a:endParaRPr lang="fr-CA" altLang="fr-FR" sz="1200">
              <a:sym typeface="Symbol" panose="05050102010706020507" pitchFamily="18" charset="2"/>
            </a:endParaRPr>
          </a:p>
        </p:txBody>
      </p:sp>
      <p:sp>
        <p:nvSpPr>
          <p:cNvPr id="3102" name="Text Box 39">
            <a:extLst>
              <a:ext uri="{FF2B5EF4-FFF2-40B4-BE49-F238E27FC236}">
                <a16:creationId xmlns:a16="http://schemas.microsoft.com/office/drawing/2014/main" id="{BB2B5162-392C-4D4F-A3E0-E39AFC9B53A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475163" y="4181475"/>
            <a:ext cx="24320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r-CA" altLang="fr-FR" sz="1200"/>
              <a:t>Surface area involved (%)</a:t>
            </a:r>
            <a:endParaRPr lang="fr-CA" altLang="fr-FR" sz="1200">
              <a:sym typeface="Symbol" panose="05050102010706020507" pitchFamily="18" charset="2"/>
            </a:endParaRPr>
          </a:p>
        </p:txBody>
      </p:sp>
      <p:sp>
        <p:nvSpPr>
          <p:cNvPr id="3103" name="Text Box 40">
            <a:extLst>
              <a:ext uri="{FF2B5EF4-FFF2-40B4-BE49-F238E27FC236}">
                <a16:creationId xmlns:a16="http://schemas.microsoft.com/office/drawing/2014/main" id="{E0E92F54-FE34-4973-AD9D-58658A6AF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268913"/>
            <a:ext cx="24320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r-CA" altLang="fr-FR" sz="1200"/>
              <a:t>Body mass index (kg/m</a:t>
            </a:r>
            <a:r>
              <a:rPr lang="fr-CA" altLang="fr-FR" sz="1200" baseline="30000"/>
              <a:t>2</a:t>
            </a:r>
            <a:r>
              <a:rPr lang="fr-CA" altLang="fr-FR" sz="1200"/>
              <a:t>)</a:t>
            </a:r>
            <a:endParaRPr lang="fr-CA" altLang="fr-FR" sz="1200">
              <a:sym typeface="Symbol" panose="05050102010706020507" pitchFamily="18" charset="2"/>
            </a:endParaRPr>
          </a:p>
        </p:txBody>
      </p:sp>
      <p:sp>
        <p:nvSpPr>
          <p:cNvPr id="3104" name="ZoneTexte 31">
            <a:extLst>
              <a:ext uri="{FF2B5EF4-FFF2-40B4-BE49-F238E27FC236}">
                <a16:creationId xmlns:a16="http://schemas.microsoft.com/office/drawing/2014/main" id="{EDF2597A-D312-4FC1-8E50-AFD8C32C7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875" y="5645150"/>
            <a:ext cx="3287713" cy="558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000"/>
              <a:t>Yellow bars indicate panniculus thickness ≤ median for sex and BMI. Blue bars, panniculus thickness </a:t>
            </a:r>
          </a:p>
          <a:p>
            <a:pPr eaLnBrk="1" hangingPunct="1"/>
            <a:r>
              <a:rPr lang="fr-CA" altLang="fr-FR" sz="1000"/>
              <a:t>&gt; median for sex and BMI.</a:t>
            </a:r>
          </a:p>
        </p:txBody>
      </p:sp>
    </p:spTree>
  </p:cSld>
  <p:clrMapOvr>
    <a:masterClrMapping/>
  </p:clrMapOvr>
  <p:transition spd="med"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6" name="Text Box 4">
            <a:extLst>
              <a:ext uri="{FF2B5EF4-FFF2-40B4-BE49-F238E27FC236}">
                <a16:creationId xmlns:a16="http://schemas.microsoft.com/office/drawing/2014/main" id="{0A873552-376F-4389-80C6-F8FB918E7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8" y="1835150"/>
            <a:ext cx="33194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fr-FR" sz="24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126612EF-4039-4298-BA6D-A2BE2C1B0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950" y="1347788"/>
            <a:ext cx="4892675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fr-FR" b="1"/>
              <a:t>Cross-sectional study in 3,596 subjects followed from 1980 to 2001</a:t>
            </a:r>
          </a:p>
          <a:p>
            <a:pPr>
              <a:buFontTx/>
              <a:buChar char="•"/>
            </a:pPr>
            <a:endParaRPr lang="en-US" altLang="fr-FR" b="1"/>
          </a:p>
          <a:p>
            <a:pPr>
              <a:buFontTx/>
              <a:buChar char="•"/>
            </a:pPr>
            <a:r>
              <a:rPr lang="en-US" altLang="fr-FR" b="1"/>
              <a:t>Examined childhood and adult</a:t>
            </a:r>
          </a:p>
          <a:p>
            <a:r>
              <a:rPr lang="en-US" altLang="fr-FR" b="1"/>
              <a:t>	cardiovascular risk factors and relative contribution to coronary artery compliance</a:t>
            </a:r>
          </a:p>
          <a:p>
            <a:pPr>
              <a:buFontTx/>
              <a:buChar char="•"/>
            </a:pPr>
            <a:endParaRPr lang="en-US" altLang="fr-FR" b="1"/>
          </a:p>
          <a:p>
            <a:pPr>
              <a:buFontTx/>
              <a:buChar char="•"/>
            </a:pPr>
            <a:r>
              <a:rPr lang="en-US" altLang="fr-FR" b="1"/>
              <a:t>Assessed body mass index, blood pressure, LDL, HDL, triglycerides, glucose, insulin, smoking</a:t>
            </a: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6021927A-2A91-4C43-8798-F8B5A991F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825" y="4824413"/>
            <a:ext cx="4722813" cy="1200150"/>
          </a:xfrm>
          <a:prstGeom prst="rect">
            <a:avLst/>
          </a:prstGeom>
          <a:solidFill>
            <a:srgbClr val="CCEC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2400" b="1" i="1">
                <a:solidFill>
                  <a:schemeClr val="accent2"/>
                </a:solidFill>
              </a:rPr>
              <a:t>Predictors of arterial disease:</a:t>
            </a:r>
          </a:p>
          <a:p>
            <a:r>
              <a:rPr lang="en-US" altLang="fr-FR" sz="2400" b="1" i="1">
                <a:solidFill>
                  <a:schemeClr val="accent2"/>
                </a:solidFill>
              </a:rPr>
              <a:t>	- Childhood obesity</a:t>
            </a:r>
          </a:p>
          <a:p>
            <a:r>
              <a:rPr lang="en-US" altLang="fr-FR" sz="2400" b="1" i="1">
                <a:solidFill>
                  <a:schemeClr val="accent2"/>
                </a:solidFill>
              </a:rPr>
              <a:t>	- Blood pressure</a:t>
            </a:r>
          </a:p>
        </p:txBody>
      </p:sp>
      <p:sp>
        <p:nvSpPr>
          <p:cNvPr id="4103" name="Rectangle 8">
            <a:extLst>
              <a:ext uri="{FF2B5EF4-FFF2-40B4-BE49-F238E27FC236}">
                <a16:creationId xmlns:a16="http://schemas.microsoft.com/office/drawing/2014/main" id="{05B4E2D8-D059-436C-ACB1-5BDEDDE9A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z="1800"/>
              <a:t>Risk Factors Identified in Childhood and Decreased Carotid Artery Elasticity in Adulthood - The Cardiovascular Risk in Young Finns Study</a:t>
            </a:r>
            <a:endParaRPr lang="fr-CA" altLang="fr-FR" sz="1800"/>
          </a:p>
        </p:txBody>
      </p:sp>
      <p:sp>
        <p:nvSpPr>
          <p:cNvPr id="4104" name="Rectangle 10">
            <a:extLst>
              <a:ext uri="{FF2B5EF4-FFF2-40B4-BE49-F238E27FC236}">
                <a16:creationId xmlns:a16="http://schemas.microsoft.com/office/drawing/2014/main" id="{CCA526A3-8937-4AB1-96E1-E202ABD5C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7175" y="6354763"/>
            <a:ext cx="3636963" cy="360362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000"/>
              <a:t>Adapted from Juonala M et al. Circulation 2005; 112: 1486-93</a:t>
            </a:r>
          </a:p>
        </p:txBody>
      </p:sp>
      <p:sp>
        <p:nvSpPr>
          <p:cNvPr id="4105" name="Rectangle 11">
            <a:extLst>
              <a:ext uri="{FF2B5EF4-FFF2-40B4-BE49-F238E27FC236}">
                <a16:creationId xmlns:a16="http://schemas.microsoft.com/office/drawing/2014/main" id="{D5022B2B-2D88-42E5-A3BA-B745FEFE0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98538"/>
            <a:ext cx="3506788" cy="2436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4098" name="Object 12">
            <a:extLst>
              <a:ext uri="{FF2B5EF4-FFF2-40B4-BE49-F238E27FC236}">
                <a16:creationId xmlns:a16="http://schemas.microsoft.com/office/drawing/2014/main" id="{0D7E4B15-DCCA-4163-82E5-02F19317D0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3113" y="1149350"/>
          <a:ext cx="2946400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Graphique" r:id="rId3" imgW="5391028" imgH="4076726" progId="MSGraph.Chart.8">
                  <p:embed followColorScheme="full"/>
                </p:oleObj>
              </mc:Choice>
              <mc:Fallback>
                <p:oleObj name="Graphique" r:id="rId3" imgW="5391028" imgH="4076726" progId="MSGraph.Chart.8">
                  <p:embed followColorScheme="full"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1149350"/>
                        <a:ext cx="2946400" cy="209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Text Box 15">
            <a:extLst>
              <a:ext uri="{FF2B5EF4-FFF2-40B4-BE49-F238E27FC236}">
                <a16:creationId xmlns:a16="http://schemas.microsoft.com/office/drawing/2014/main" id="{DD41AD85-40FC-47BA-97C1-F25F2ABDE17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642937" y="2041525"/>
            <a:ext cx="24320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r-CA" altLang="fr-FR" sz="1200"/>
              <a:t>Carotid artery compliance   (%/10 mmHg)</a:t>
            </a:r>
            <a:endParaRPr lang="fr-CA" altLang="fr-FR" sz="1200">
              <a:sym typeface="Symbol" panose="05050102010706020507" pitchFamily="18" charset="2"/>
            </a:endParaRPr>
          </a:p>
        </p:txBody>
      </p:sp>
      <p:sp>
        <p:nvSpPr>
          <p:cNvPr id="4107" name="Text Box 16">
            <a:extLst>
              <a:ext uri="{FF2B5EF4-FFF2-40B4-BE49-F238E27FC236}">
                <a16:creationId xmlns:a16="http://schemas.microsoft.com/office/drawing/2014/main" id="{9124547A-3C74-442A-AA68-BB1940B47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3168650"/>
            <a:ext cx="243205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r-CA" altLang="fr-FR" sz="1200"/>
              <a:t>Age</a:t>
            </a:r>
            <a:endParaRPr lang="fr-CA" altLang="fr-FR" sz="1200">
              <a:sym typeface="Symbol" panose="05050102010706020507" pitchFamily="18" charset="2"/>
            </a:endParaRPr>
          </a:p>
        </p:txBody>
      </p:sp>
      <p:sp>
        <p:nvSpPr>
          <p:cNvPr id="4108" name="Rectangle 17">
            <a:extLst>
              <a:ext uri="{FF2B5EF4-FFF2-40B4-BE49-F238E27FC236}">
                <a16:creationId xmlns:a16="http://schemas.microsoft.com/office/drawing/2014/main" id="{06D766F2-3591-4D6A-8920-FF51111ED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8" y="3587750"/>
            <a:ext cx="3506787" cy="2436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4099" name="Object 18">
            <a:extLst>
              <a:ext uri="{FF2B5EF4-FFF2-40B4-BE49-F238E27FC236}">
                <a16:creationId xmlns:a16="http://schemas.microsoft.com/office/drawing/2014/main" id="{F31DCB0F-DD1D-44CC-8593-ECA06567A9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0888" y="3614738"/>
          <a:ext cx="2946400" cy="217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Graphique" r:id="rId5" imgW="5391028" imgH="4076726" progId="MSGraph.Chart.8">
                  <p:embed followColorScheme="full"/>
                </p:oleObj>
              </mc:Choice>
              <mc:Fallback>
                <p:oleObj name="Graphique" r:id="rId5" imgW="5391028" imgH="4076726" progId="MSGraph.Chart.8">
                  <p:embed followColorScheme="full"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8" y="3614738"/>
                        <a:ext cx="2946400" cy="217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19">
            <a:extLst>
              <a:ext uri="{FF2B5EF4-FFF2-40B4-BE49-F238E27FC236}">
                <a16:creationId xmlns:a16="http://schemas.microsoft.com/office/drawing/2014/main" id="{E1D753B7-FDFF-4D46-ADEE-D489852FBCE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647700" y="4464050"/>
            <a:ext cx="24320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r-CA" altLang="fr-FR" sz="1200"/>
              <a:t>Carotid artery compliance   (%/10 mmHg)</a:t>
            </a:r>
            <a:endParaRPr lang="fr-CA" altLang="fr-FR" sz="1200">
              <a:sym typeface="Symbol" panose="05050102010706020507" pitchFamily="18" charset="2"/>
            </a:endParaRPr>
          </a:p>
        </p:txBody>
      </p:sp>
      <p:sp>
        <p:nvSpPr>
          <p:cNvPr id="4110" name="Text Box 20">
            <a:extLst>
              <a:ext uri="{FF2B5EF4-FFF2-40B4-BE49-F238E27FC236}">
                <a16:creationId xmlns:a16="http://schemas.microsoft.com/office/drawing/2014/main" id="{A132BB42-2246-487D-955F-384757834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5730875"/>
            <a:ext cx="243205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r-CA" altLang="fr-FR" sz="1200"/>
              <a:t>Number of childhood risk factors</a:t>
            </a:r>
            <a:endParaRPr lang="fr-CA" altLang="fr-FR" sz="1200">
              <a:sym typeface="Symbol" panose="05050102010706020507" pitchFamily="18" charset="2"/>
            </a:endParaRPr>
          </a:p>
        </p:txBody>
      </p:sp>
      <p:sp>
        <p:nvSpPr>
          <p:cNvPr id="4111" name="Text Box 21">
            <a:extLst>
              <a:ext uri="{FF2B5EF4-FFF2-40B4-BE49-F238E27FC236}">
                <a16:creationId xmlns:a16="http://schemas.microsoft.com/office/drawing/2014/main" id="{2F6607FD-3081-4D24-A713-4C076C691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638" y="3884613"/>
            <a:ext cx="243205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r-CA" altLang="fr-FR" sz="1000"/>
              <a:t>p&lt;0.001</a:t>
            </a:r>
            <a:endParaRPr lang="fr-CA" altLang="fr-FR" sz="1000">
              <a:sym typeface="Symbol" panose="05050102010706020507" pitchFamily="18" charset="2"/>
            </a:endParaRPr>
          </a:p>
        </p:txBody>
      </p:sp>
      <p:sp>
        <p:nvSpPr>
          <p:cNvPr id="4112" name="ZoneTexte 16">
            <a:extLst>
              <a:ext uri="{FF2B5EF4-FFF2-40B4-BE49-F238E27FC236}">
                <a16:creationId xmlns:a16="http://schemas.microsoft.com/office/drawing/2014/main" id="{56DC6483-FBB6-4A8F-AF90-565CD80BE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863" y="3024188"/>
            <a:ext cx="25130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000" b="1"/>
              <a:t>24         27        30        33        36        39</a:t>
            </a:r>
          </a:p>
        </p:txBody>
      </p:sp>
      <p:sp>
        <p:nvSpPr>
          <p:cNvPr id="4113" name="ZoneTexte 17">
            <a:extLst>
              <a:ext uri="{FF2B5EF4-FFF2-40B4-BE49-F238E27FC236}">
                <a16:creationId xmlns:a16="http://schemas.microsoft.com/office/drawing/2014/main" id="{09F69783-DEF0-4952-A144-A6BC8E9A3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388" y="5576888"/>
            <a:ext cx="24590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000" b="1"/>
              <a:t> 0                1                2        3 or more</a:t>
            </a:r>
          </a:p>
        </p:txBody>
      </p:sp>
    </p:spTree>
  </p:cSld>
  <p:clrMapOvr>
    <a:masterClrMapping/>
  </p:clrMapOvr>
  <p:transition spd="med"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DF30CDF-301A-4369-ABF7-CC55E22ED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13" y="1746250"/>
            <a:ext cx="7494587" cy="3556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691A1E2-9E0B-4B49-BDBA-A55F7DEBC5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/>
              <a:t>Prediabetes is Associated with Accelerated Atherosclerosis: Mexico City Diabetes Study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79BBBFFD-EE9B-4432-AEAC-5AD5FC47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150" y="1809750"/>
            <a:ext cx="27622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5000"/>
              </a:spcBef>
            </a:pPr>
            <a:r>
              <a:rPr lang="en-US" altLang="fr-FR" sz="1400" b="1">
                <a:solidFill>
                  <a:schemeClr val="tx2"/>
                </a:solidFill>
              </a:rPr>
              <a:t>Adjusted for age and sex</a:t>
            </a:r>
          </a:p>
          <a:p>
            <a:pPr eaLnBrk="1" hangingPunct="1">
              <a:lnSpc>
                <a:spcPct val="90000"/>
              </a:lnSpc>
              <a:spcBef>
                <a:spcPct val="55000"/>
              </a:spcBef>
            </a:pPr>
            <a:r>
              <a:rPr lang="en-US" altLang="fr-FR" sz="1400" b="1">
                <a:solidFill>
                  <a:schemeClr val="tx2"/>
                </a:solidFill>
              </a:rPr>
              <a:t>Adjusted for age, sex, body mass index, total cholesterol, HDL, systolic blood pressure, smoking</a:t>
            </a:r>
          </a:p>
        </p:txBody>
      </p:sp>
      <p:sp>
        <p:nvSpPr>
          <p:cNvPr id="19461" name="Freeform 5">
            <a:extLst>
              <a:ext uri="{FF2B5EF4-FFF2-40B4-BE49-F238E27FC236}">
                <a16:creationId xmlns:a16="http://schemas.microsoft.com/office/drawing/2014/main" id="{9A555276-BF7A-4E2A-854C-21569B703921}"/>
              </a:ext>
            </a:extLst>
          </p:cNvPr>
          <p:cNvSpPr>
            <a:spLocks/>
          </p:cNvSpPr>
          <p:nvPr/>
        </p:nvSpPr>
        <p:spPr bwMode="auto">
          <a:xfrm>
            <a:off x="1103313" y="1747838"/>
            <a:ext cx="7469187" cy="3567112"/>
          </a:xfrm>
          <a:custGeom>
            <a:avLst/>
            <a:gdLst>
              <a:gd name="T0" fmla="*/ 0 w 4705"/>
              <a:gd name="T1" fmla="*/ 0 h 2247"/>
              <a:gd name="T2" fmla="*/ 0 w 4705"/>
              <a:gd name="T3" fmla="*/ 2147483647 h 2247"/>
              <a:gd name="T4" fmla="*/ 2147483647 w 4705"/>
              <a:gd name="T5" fmla="*/ 2147483647 h 2247"/>
              <a:gd name="T6" fmla="*/ 0 60000 65536"/>
              <a:gd name="T7" fmla="*/ 0 60000 65536"/>
              <a:gd name="T8" fmla="*/ 0 60000 65536"/>
              <a:gd name="T9" fmla="*/ 0 w 4705"/>
              <a:gd name="T10" fmla="*/ 0 h 2247"/>
              <a:gd name="T11" fmla="*/ 4705 w 4705"/>
              <a:gd name="T12" fmla="*/ 2247 h 2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05" h="2247">
                <a:moveTo>
                  <a:pt x="0" y="0"/>
                </a:moveTo>
                <a:lnTo>
                  <a:pt x="0" y="2247"/>
                </a:lnTo>
                <a:lnTo>
                  <a:pt x="4705" y="224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307321EF-70AF-472F-A708-C575A28686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0313" y="1798638"/>
            <a:ext cx="0" cy="3516312"/>
          </a:xfrm>
          <a:prstGeom prst="line">
            <a:avLst/>
          </a:prstGeom>
          <a:noFill/>
          <a:ln w="28575">
            <a:solidFill>
              <a:srgbClr val="FF33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463" name="Line 9">
            <a:extLst>
              <a:ext uri="{FF2B5EF4-FFF2-40B4-BE49-F238E27FC236}">
                <a16:creationId xmlns:a16="http://schemas.microsoft.com/office/drawing/2014/main" id="{3B90B2C4-1515-44AB-9E43-5A3AF06DC2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9238" y="3524250"/>
            <a:ext cx="0" cy="730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464" name="Line 10">
            <a:extLst>
              <a:ext uri="{FF2B5EF4-FFF2-40B4-BE49-F238E27FC236}">
                <a16:creationId xmlns:a16="http://schemas.microsoft.com/office/drawing/2014/main" id="{13942DBC-E491-462D-A449-71CA3E4940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5738" y="3517900"/>
            <a:ext cx="120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465" name="Line 11">
            <a:extLst>
              <a:ext uri="{FF2B5EF4-FFF2-40B4-BE49-F238E27FC236}">
                <a16:creationId xmlns:a16="http://schemas.microsoft.com/office/drawing/2014/main" id="{E3078B60-F0DB-4C68-BDF2-86F30661F9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5738" y="4248150"/>
            <a:ext cx="120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466" name="Line 12">
            <a:extLst>
              <a:ext uri="{FF2B5EF4-FFF2-40B4-BE49-F238E27FC236}">
                <a16:creationId xmlns:a16="http://schemas.microsoft.com/office/drawing/2014/main" id="{84DEB748-D9D3-4EF9-9CD2-61E5AAEFD7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0238" y="3683000"/>
            <a:ext cx="0" cy="730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467" name="Line 13">
            <a:extLst>
              <a:ext uri="{FF2B5EF4-FFF2-40B4-BE49-F238E27FC236}">
                <a16:creationId xmlns:a16="http://schemas.microsoft.com/office/drawing/2014/main" id="{6C0B38CE-B13A-4FE7-8EA1-98AED629F0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6738" y="3676650"/>
            <a:ext cx="120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468" name="Line 14">
            <a:extLst>
              <a:ext uri="{FF2B5EF4-FFF2-40B4-BE49-F238E27FC236}">
                <a16:creationId xmlns:a16="http://schemas.microsoft.com/office/drawing/2014/main" id="{4123FDDE-20AF-4C23-B931-47E6E5D4E3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6738" y="4406900"/>
            <a:ext cx="120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469" name="Line 15">
            <a:extLst>
              <a:ext uri="{FF2B5EF4-FFF2-40B4-BE49-F238E27FC236}">
                <a16:creationId xmlns:a16="http://schemas.microsoft.com/office/drawing/2014/main" id="{899A8B35-57A7-4348-9F53-4D4C0FC0C2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1288" y="3663950"/>
            <a:ext cx="0" cy="317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470" name="Line 16">
            <a:extLst>
              <a:ext uri="{FF2B5EF4-FFF2-40B4-BE49-F238E27FC236}">
                <a16:creationId xmlns:a16="http://schemas.microsoft.com/office/drawing/2014/main" id="{9FF7DD03-A5B8-4001-8B68-C2D0542FB6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7788" y="3657600"/>
            <a:ext cx="120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471" name="Line 17">
            <a:extLst>
              <a:ext uri="{FF2B5EF4-FFF2-40B4-BE49-F238E27FC236}">
                <a16:creationId xmlns:a16="http://schemas.microsoft.com/office/drawing/2014/main" id="{9923DEBA-341C-448C-AB36-3B9D1E2447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7788" y="3994150"/>
            <a:ext cx="120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472" name="Line 18">
            <a:extLst>
              <a:ext uri="{FF2B5EF4-FFF2-40B4-BE49-F238E27FC236}">
                <a16:creationId xmlns:a16="http://schemas.microsoft.com/office/drawing/2014/main" id="{0F36A0FA-545B-4DEE-8694-BAFFCCF291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588" y="3708400"/>
            <a:ext cx="0" cy="317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473" name="Line 19">
            <a:extLst>
              <a:ext uri="{FF2B5EF4-FFF2-40B4-BE49-F238E27FC236}">
                <a16:creationId xmlns:a16="http://schemas.microsoft.com/office/drawing/2014/main" id="{EC0DFB46-9DD7-41DF-8997-E9E67A77082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6088" y="3702050"/>
            <a:ext cx="120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474" name="Line 20">
            <a:extLst>
              <a:ext uri="{FF2B5EF4-FFF2-40B4-BE49-F238E27FC236}">
                <a16:creationId xmlns:a16="http://schemas.microsoft.com/office/drawing/2014/main" id="{F30AF2B0-077B-493F-919F-712D92D70E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6088" y="4038600"/>
            <a:ext cx="120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475" name="Line 21">
            <a:extLst>
              <a:ext uri="{FF2B5EF4-FFF2-40B4-BE49-F238E27FC236}">
                <a16:creationId xmlns:a16="http://schemas.microsoft.com/office/drawing/2014/main" id="{52D1E471-C8AC-40A1-AC74-66A1858BA20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3238" y="384175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476" name="Line 22">
            <a:extLst>
              <a:ext uri="{FF2B5EF4-FFF2-40B4-BE49-F238E27FC236}">
                <a16:creationId xmlns:a16="http://schemas.microsoft.com/office/drawing/2014/main" id="{4CD4423B-B8B5-4D04-8D1F-D8FFF19E5F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738" y="3835400"/>
            <a:ext cx="120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477" name="Line 23">
            <a:extLst>
              <a:ext uri="{FF2B5EF4-FFF2-40B4-BE49-F238E27FC236}">
                <a16:creationId xmlns:a16="http://schemas.microsoft.com/office/drawing/2014/main" id="{4134155A-062F-447A-8C51-AB13075B8E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738" y="4222750"/>
            <a:ext cx="120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478" name="Line 24">
            <a:extLst>
              <a:ext uri="{FF2B5EF4-FFF2-40B4-BE49-F238E27FC236}">
                <a16:creationId xmlns:a16="http://schemas.microsoft.com/office/drawing/2014/main" id="{8042D468-4E15-4665-BF8A-5B75650B77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5188" y="381635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479" name="Line 25">
            <a:extLst>
              <a:ext uri="{FF2B5EF4-FFF2-40B4-BE49-F238E27FC236}">
                <a16:creationId xmlns:a16="http://schemas.microsoft.com/office/drawing/2014/main" id="{A633DB0D-2E8B-460E-8B3B-CCE304285A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1688" y="3810000"/>
            <a:ext cx="120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480" name="Line 26">
            <a:extLst>
              <a:ext uri="{FF2B5EF4-FFF2-40B4-BE49-F238E27FC236}">
                <a16:creationId xmlns:a16="http://schemas.microsoft.com/office/drawing/2014/main" id="{9D7AC4E0-DB19-40F4-8D47-30C6471DF6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1688" y="4197350"/>
            <a:ext cx="120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481" name="Line 27">
            <a:extLst>
              <a:ext uri="{FF2B5EF4-FFF2-40B4-BE49-F238E27FC236}">
                <a16:creationId xmlns:a16="http://schemas.microsoft.com/office/drawing/2014/main" id="{46AAFC71-C905-4CD8-AC69-0817E956092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0" y="2025650"/>
            <a:ext cx="0" cy="1517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482" name="Line 28">
            <a:extLst>
              <a:ext uri="{FF2B5EF4-FFF2-40B4-BE49-F238E27FC236}">
                <a16:creationId xmlns:a16="http://schemas.microsoft.com/office/drawing/2014/main" id="{D85BEA53-1208-4211-A576-BBD5B2D83C7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7500" y="2019300"/>
            <a:ext cx="120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483" name="Line 29">
            <a:extLst>
              <a:ext uri="{FF2B5EF4-FFF2-40B4-BE49-F238E27FC236}">
                <a16:creationId xmlns:a16="http://schemas.microsoft.com/office/drawing/2014/main" id="{42E98A64-9315-4685-9903-3EA9B53801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7500" y="3543300"/>
            <a:ext cx="120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484" name="Line 30">
            <a:extLst>
              <a:ext uri="{FF2B5EF4-FFF2-40B4-BE49-F238E27FC236}">
                <a16:creationId xmlns:a16="http://schemas.microsoft.com/office/drawing/2014/main" id="{88868B45-BF8F-445F-B4A0-27A040BE172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5650" y="2012950"/>
            <a:ext cx="0" cy="1517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485" name="Line 31">
            <a:extLst>
              <a:ext uri="{FF2B5EF4-FFF2-40B4-BE49-F238E27FC236}">
                <a16:creationId xmlns:a16="http://schemas.microsoft.com/office/drawing/2014/main" id="{774C37C2-9E5B-4200-BA43-1749164C70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2150" y="2006600"/>
            <a:ext cx="120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486" name="Line 32">
            <a:extLst>
              <a:ext uri="{FF2B5EF4-FFF2-40B4-BE49-F238E27FC236}">
                <a16:creationId xmlns:a16="http://schemas.microsoft.com/office/drawing/2014/main" id="{24ACB17A-C158-400F-AF55-DFD8CB01A6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2150" y="3530600"/>
            <a:ext cx="120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487" name="Line 33">
            <a:extLst>
              <a:ext uri="{FF2B5EF4-FFF2-40B4-BE49-F238E27FC236}">
                <a16:creationId xmlns:a16="http://schemas.microsoft.com/office/drawing/2014/main" id="{7E057454-7D56-45AB-B7F4-81F7EB8655E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1300" y="2978150"/>
            <a:ext cx="0" cy="755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488" name="Line 34">
            <a:extLst>
              <a:ext uri="{FF2B5EF4-FFF2-40B4-BE49-F238E27FC236}">
                <a16:creationId xmlns:a16="http://schemas.microsoft.com/office/drawing/2014/main" id="{BA576CFA-A2F5-4714-AEDE-BC0425E6006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97800" y="2971800"/>
            <a:ext cx="120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489" name="Line 35">
            <a:extLst>
              <a:ext uri="{FF2B5EF4-FFF2-40B4-BE49-F238E27FC236}">
                <a16:creationId xmlns:a16="http://schemas.microsoft.com/office/drawing/2014/main" id="{C1AFD1AD-DFF7-430D-A807-7A513394B5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97800" y="3746500"/>
            <a:ext cx="120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490" name="Line 36">
            <a:extLst>
              <a:ext uri="{FF2B5EF4-FFF2-40B4-BE49-F238E27FC236}">
                <a16:creationId xmlns:a16="http://schemas.microsoft.com/office/drawing/2014/main" id="{977EDF2C-90B2-482A-8F58-EBEB3170AF4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2300" y="2984500"/>
            <a:ext cx="0" cy="755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491" name="Line 37">
            <a:extLst>
              <a:ext uri="{FF2B5EF4-FFF2-40B4-BE49-F238E27FC236}">
                <a16:creationId xmlns:a16="http://schemas.microsoft.com/office/drawing/2014/main" id="{CA68A5EF-2DCC-4B81-A6B4-A3D62D65D2B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8800" y="2978150"/>
            <a:ext cx="120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492" name="Line 38">
            <a:extLst>
              <a:ext uri="{FF2B5EF4-FFF2-40B4-BE49-F238E27FC236}">
                <a16:creationId xmlns:a16="http://schemas.microsoft.com/office/drawing/2014/main" id="{7F739E3D-D6D3-45A0-8ADA-C60933236C84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8800" y="3752850"/>
            <a:ext cx="120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493" name="Rectangle 39">
            <a:extLst>
              <a:ext uri="{FF2B5EF4-FFF2-40B4-BE49-F238E27FC236}">
                <a16:creationId xmlns:a16="http://schemas.microsoft.com/office/drawing/2014/main" id="{40E74C87-9034-4C0C-B57C-DC4DABD37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088" y="3810000"/>
            <a:ext cx="120650" cy="146050"/>
          </a:xfrm>
          <a:prstGeom prst="rect">
            <a:avLst/>
          </a:prstGeom>
          <a:solidFill>
            <a:srgbClr val="4667A8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494" name="Rectangle 40">
            <a:extLst>
              <a:ext uri="{FF2B5EF4-FFF2-40B4-BE49-F238E27FC236}">
                <a16:creationId xmlns:a16="http://schemas.microsoft.com/office/drawing/2014/main" id="{FFDC1420-76FE-445D-8CD2-5BB97EED3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7788" y="3740150"/>
            <a:ext cx="120650" cy="146050"/>
          </a:xfrm>
          <a:prstGeom prst="rect">
            <a:avLst/>
          </a:prstGeom>
          <a:solidFill>
            <a:srgbClr val="4667A8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495" name="Rectangle 41">
            <a:extLst>
              <a:ext uri="{FF2B5EF4-FFF2-40B4-BE49-F238E27FC236}">
                <a16:creationId xmlns:a16="http://schemas.microsoft.com/office/drawing/2014/main" id="{8B670D02-858C-4D7B-B918-124DF9F57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8" y="3956050"/>
            <a:ext cx="120650" cy="146050"/>
          </a:xfrm>
          <a:prstGeom prst="rect">
            <a:avLst/>
          </a:prstGeom>
          <a:solidFill>
            <a:srgbClr val="4667A8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496" name="Rectangle 42">
            <a:extLst>
              <a:ext uri="{FF2B5EF4-FFF2-40B4-BE49-F238E27FC236}">
                <a16:creationId xmlns:a16="http://schemas.microsoft.com/office/drawing/2014/main" id="{8C15A532-DB42-491C-8AFF-B7C0F176F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0" y="2692400"/>
            <a:ext cx="120650" cy="146050"/>
          </a:xfrm>
          <a:prstGeom prst="rect">
            <a:avLst/>
          </a:prstGeom>
          <a:solidFill>
            <a:srgbClr val="4667A8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497" name="Rectangle 43">
            <a:extLst>
              <a:ext uri="{FF2B5EF4-FFF2-40B4-BE49-F238E27FC236}">
                <a16:creationId xmlns:a16="http://schemas.microsoft.com/office/drawing/2014/main" id="{ED6AD354-2C06-4556-8739-2754AB5B0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7800" y="3289300"/>
            <a:ext cx="120650" cy="146050"/>
          </a:xfrm>
          <a:prstGeom prst="rect">
            <a:avLst/>
          </a:prstGeom>
          <a:solidFill>
            <a:srgbClr val="4667A8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498" name="Rectangle 44">
            <a:extLst>
              <a:ext uri="{FF2B5EF4-FFF2-40B4-BE49-F238E27FC236}">
                <a16:creationId xmlns:a16="http://schemas.microsoft.com/office/drawing/2014/main" id="{0F934D5E-8226-4707-ADAF-0AA415158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5150" y="3295650"/>
            <a:ext cx="120650" cy="146050"/>
          </a:xfrm>
          <a:prstGeom prst="rect">
            <a:avLst/>
          </a:prstGeom>
          <a:solidFill>
            <a:schemeClr val="folHlink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499" name="Rectangle 45">
            <a:extLst>
              <a:ext uri="{FF2B5EF4-FFF2-40B4-BE49-F238E27FC236}">
                <a16:creationId xmlns:a16="http://schemas.microsoft.com/office/drawing/2014/main" id="{6B2DB5CC-3CA9-4327-ADAD-A45ED76FA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2150" y="2686050"/>
            <a:ext cx="120650" cy="146050"/>
          </a:xfrm>
          <a:prstGeom prst="rect">
            <a:avLst/>
          </a:prstGeom>
          <a:solidFill>
            <a:schemeClr val="folHlink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500" name="Rectangle 46">
            <a:extLst>
              <a:ext uri="{FF2B5EF4-FFF2-40B4-BE49-F238E27FC236}">
                <a16:creationId xmlns:a16="http://schemas.microsoft.com/office/drawing/2014/main" id="{56B552BD-A41D-4264-A219-2BB16207C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1688" y="3937000"/>
            <a:ext cx="120650" cy="146050"/>
          </a:xfrm>
          <a:prstGeom prst="rect">
            <a:avLst/>
          </a:prstGeom>
          <a:solidFill>
            <a:schemeClr val="folHlink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501" name="Rectangle 47">
            <a:extLst>
              <a:ext uri="{FF2B5EF4-FFF2-40B4-BE49-F238E27FC236}">
                <a16:creationId xmlns:a16="http://schemas.microsoft.com/office/drawing/2014/main" id="{389B3F18-12E1-4ECF-B408-51E7C8C11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3797300"/>
            <a:ext cx="120650" cy="146050"/>
          </a:xfrm>
          <a:prstGeom prst="rect">
            <a:avLst/>
          </a:prstGeom>
          <a:solidFill>
            <a:schemeClr val="folHlink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502" name="Rectangle 48">
            <a:extLst>
              <a:ext uri="{FF2B5EF4-FFF2-40B4-BE49-F238E27FC236}">
                <a16:creationId xmlns:a16="http://schemas.microsoft.com/office/drawing/2014/main" id="{88592D73-4ED8-457F-9722-AE4DFFBB8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3088" y="3968750"/>
            <a:ext cx="120650" cy="146050"/>
          </a:xfrm>
          <a:prstGeom prst="rect">
            <a:avLst/>
          </a:prstGeom>
          <a:solidFill>
            <a:schemeClr val="folHlink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503" name="Line 49">
            <a:extLst>
              <a:ext uri="{FF2B5EF4-FFF2-40B4-BE49-F238E27FC236}">
                <a16:creationId xmlns:a16="http://schemas.microsoft.com/office/drawing/2014/main" id="{59905E13-65A8-4AAB-9ED0-1626D654E0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750" y="1752600"/>
            <a:ext cx="69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504" name="Text Box 50">
            <a:extLst>
              <a:ext uri="{FF2B5EF4-FFF2-40B4-BE49-F238E27FC236}">
                <a16:creationId xmlns:a16="http://schemas.microsoft.com/office/drawing/2014/main" id="{A1070C50-23EF-4B9A-BB44-3B2DDC88E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590675"/>
            <a:ext cx="466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1600" b="1"/>
              <a:t>0.9</a:t>
            </a:r>
          </a:p>
        </p:txBody>
      </p:sp>
      <p:sp>
        <p:nvSpPr>
          <p:cNvPr id="19505" name="Line 51">
            <a:extLst>
              <a:ext uri="{FF2B5EF4-FFF2-40B4-BE49-F238E27FC236}">
                <a16:creationId xmlns:a16="http://schemas.microsoft.com/office/drawing/2014/main" id="{5AD02D75-64E3-476A-8CE6-DB0FA70923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050" y="2940050"/>
            <a:ext cx="69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506" name="Text Box 52">
            <a:extLst>
              <a:ext uri="{FF2B5EF4-FFF2-40B4-BE49-F238E27FC236}">
                <a16:creationId xmlns:a16="http://schemas.microsoft.com/office/drawing/2014/main" id="{E1DE126C-A555-4064-888F-59D7EF723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2752725"/>
            <a:ext cx="466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1600" b="1"/>
              <a:t>0.8</a:t>
            </a:r>
          </a:p>
        </p:txBody>
      </p:sp>
      <p:sp>
        <p:nvSpPr>
          <p:cNvPr id="19507" name="Line 53">
            <a:extLst>
              <a:ext uri="{FF2B5EF4-FFF2-40B4-BE49-F238E27FC236}">
                <a16:creationId xmlns:a16="http://schemas.microsoft.com/office/drawing/2014/main" id="{EF807E63-243C-4888-A227-4DE497309D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050" y="4127500"/>
            <a:ext cx="69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508" name="Text Box 54">
            <a:extLst>
              <a:ext uri="{FF2B5EF4-FFF2-40B4-BE49-F238E27FC236}">
                <a16:creationId xmlns:a16="http://schemas.microsoft.com/office/drawing/2014/main" id="{E67D6BA7-611E-4AAE-BE2B-E0EFEF1AE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3940175"/>
            <a:ext cx="466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1600" b="1"/>
              <a:t>0.7</a:t>
            </a:r>
          </a:p>
        </p:txBody>
      </p:sp>
      <p:sp>
        <p:nvSpPr>
          <p:cNvPr id="19509" name="Line 55">
            <a:extLst>
              <a:ext uri="{FF2B5EF4-FFF2-40B4-BE49-F238E27FC236}">
                <a16:creationId xmlns:a16="http://schemas.microsoft.com/office/drawing/2014/main" id="{5494E9FA-88AE-4E2D-BDEE-EC68A2D26F9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050" y="5314950"/>
            <a:ext cx="69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510" name="Text Box 56">
            <a:extLst>
              <a:ext uri="{FF2B5EF4-FFF2-40B4-BE49-F238E27FC236}">
                <a16:creationId xmlns:a16="http://schemas.microsoft.com/office/drawing/2014/main" id="{6D0B68AE-2B8D-4C82-9068-3E3E2EC20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5127625"/>
            <a:ext cx="466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1600" b="1"/>
              <a:t>0.6</a:t>
            </a:r>
          </a:p>
        </p:txBody>
      </p:sp>
      <p:sp>
        <p:nvSpPr>
          <p:cNvPr id="19511" name="Text Box 57">
            <a:extLst>
              <a:ext uri="{FF2B5EF4-FFF2-40B4-BE49-F238E27FC236}">
                <a16:creationId xmlns:a16="http://schemas.microsoft.com/office/drawing/2014/main" id="{687ECF5C-57C2-402C-ACB7-8D96AF526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3170238"/>
            <a:ext cx="30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2400" b="1"/>
              <a:t>*</a:t>
            </a:r>
          </a:p>
        </p:txBody>
      </p:sp>
      <p:sp>
        <p:nvSpPr>
          <p:cNvPr id="19512" name="Text Box 58">
            <a:extLst>
              <a:ext uri="{FF2B5EF4-FFF2-40B4-BE49-F238E27FC236}">
                <a16:creationId xmlns:a16="http://schemas.microsoft.com/office/drawing/2014/main" id="{E9A61318-58C6-4B82-B9A8-0A4608608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309938"/>
            <a:ext cx="30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2400" b="1"/>
              <a:t>*</a:t>
            </a:r>
          </a:p>
        </p:txBody>
      </p:sp>
      <p:sp>
        <p:nvSpPr>
          <p:cNvPr id="19513" name="Text Box 59">
            <a:extLst>
              <a:ext uri="{FF2B5EF4-FFF2-40B4-BE49-F238E27FC236}">
                <a16:creationId xmlns:a16="http://schemas.microsoft.com/office/drawing/2014/main" id="{877CDF27-5A63-4345-BA91-8219F5A95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650" y="3360738"/>
            <a:ext cx="30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2400" b="1"/>
              <a:t>*</a:t>
            </a:r>
          </a:p>
        </p:txBody>
      </p:sp>
      <p:sp>
        <p:nvSpPr>
          <p:cNvPr id="19514" name="Text Box 60">
            <a:extLst>
              <a:ext uri="{FF2B5EF4-FFF2-40B4-BE49-F238E27FC236}">
                <a16:creationId xmlns:a16="http://schemas.microsoft.com/office/drawing/2014/main" id="{4C963CBC-927E-4D97-957E-15259E8BF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5438775"/>
            <a:ext cx="12541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600"/>
              <a:t>Nondiabetic</a:t>
            </a:r>
            <a:br>
              <a:rPr lang="en-US" altLang="fr-FR" sz="1600"/>
            </a:br>
            <a:r>
              <a:rPr lang="en-US" altLang="fr-FR" sz="1600"/>
              <a:t>subjects</a:t>
            </a:r>
          </a:p>
          <a:p>
            <a:pPr algn="ctr"/>
            <a:r>
              <a:rPr lang="en-US" altLang="fr-FR" sz="1600"/>
              <a:t>n=1,127</a:t>
            </a:r>
          </a:p>
        </p:txBody>
      </p:sp>
      <p:sp>
        <p:nvSpPr>
          <p:cNvPr id="19515" name="Text Box 61">
            <a:extLst>
              <a:ext uri="{FF2B5EF4-FFF2-40B4-BE49-F238E27FC236}">
                <a16:creationId xmlns:a16="http://schemas.microsoft.com/office/drawing/2014/main" id="{E6589999-93F5-48F3-AC35-DF6114358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0" y="3354388"/>
            <a:ext cx="30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2400" b="1"/>
              <a:t>*</a:t>
            </a:r>
          </a:p>
        </p:txBody>
      </p:sp>
      <p:sp>
        <p:nvSpPr>
          <p:cNvPr id="19516" name="Text Box 62">
            <a:extLst>
              <a:ext uri="{FF2B5EF4-FFF2-40B4-BE49-F238E27FC236}">
                <a16:creationId xmlns:a16="http://schemas.microsoft.com/office/drawing/2014/main" id="{CE9F538D-8F18-45AD-A681-92D8C776E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5438775"/>
            <a:ext cx="11985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600"/>
              <a:t>Prediabetic</a:t>
            </a:r>
            <a:br>
              <a:rPr lang="en-US" altLang="fr-FR" sz="1600"/>
            </a:br>
            <a:r>
              <a:rPr lang="en-US" altLang="fr-FR" sz="1600"/>
              <a:t>subjects</a:t>
            </a:r>
          </a:p>
          <a:p>
            <a:pPr algn="ctr"/>
            <a:r>
              <a:rPr lang="en-US" altLang="fr-FR" sz="1600"/>
              <a:t>n=66</a:t>
            </a:r>
          </a:p>
        </p:txBody>
      </p:sp>
      <p:sp>
        <p:nvSpPr>
          <p:cNvPr id="19517" name="Text Box 63">
            <a:extLst>
              <a:ext uri="{FF2B5EF4-FFF2-40B4-BE49-F238E27FC236}">
                <a16:creationId xmlns:a16="http://schemas.microsoft.com/office/drawing/2014/main" id="{B2876894-11F4-4408-926E-B3C301CB9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763" y="5438775"/>
            <a:ext cx="936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600"/>
              <a:t>Diabetic</a:t>
            </a:r>
            <a:br>
              <a:rPr lang="en-US" altLang="fr-FR" sz="1600"/>
            </a:br>
            <a:r>
              <a:rPr lang="en-US" altLang="fr-FR" sz="1600"/>
              <a:t>subjects</a:t>
            </a:r>
          </a:p>
          <a:p>
            <a:pPr algn="ctr"/>
            <a:r>
              <a:rPr lang="en-US" altLang="fr-FR" sz="1600"/>
              <a:t>n=303</a:t>
            </a:r>
          </a:p>
        </p:txBody>
      </p:sp>
      <p:sp>
        <p:nvSpPr>
          <p:cNvPr id="19518" name="Text Box 64">
            <a:extLst>
              <a:ext uri="{FF2B5EF4-FFF2-40B4-BE49-F238E27FC236}">
                <a16:creationId xmlns:a16="http://schemas.microsoft.com/office/drawing/2014/main" id="{81C64301-9A44-4109-A2FE-1BB32E6D8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800" y="5438775"/>
            <a:ext cx="12541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600"/>
              <a:t>Nondiabetic</a:t>
            </a:r>
            <a:br>
              <a:rPr lang="en-US" altLang="fr-FR" sz="1600"/>
            </a:br>
            <a:r>
              <a:rPr lang="en-US" altLang="fr-FR" sz="1600"/>
              <a:t>subjects</a:t>
            </a:r>
          </a:p>
          <a:p>
            <a:pPr algn="ctr"/>
            <a:r>
              <a:rPr lang="en-US" altLang="fr-FR" sz="1600"/>
              <a:t>n=979</a:t>
            </a:r>
          </a:p>
        </p:txBody>
      </p:sp>
      <p:sp>
        <p:nvSpPr>
          <p:cNvPr id="19519" name="Text Box 65">
            <a:extLst>
              <a:ext uri="{FF2B5EF4-FFF2-40B4-BE49-F238E27FC236}">
                <a16:creationId xmlns:a16="http://schemas.microsoft.com/office/drawing/2014/main" id="{5D983BB4-5969-4111-85F6-172C5E3BB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7150" y="5438775"/>
            <a:ext cx="11985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600"/>
              <a:t>Prediabetic</a:t>
            </a:r>
            <a:br>
              <a:rPr lang="en-US" altLang="fr-FR" sz="1600"/>
            </a:br>
            <a:r>
              <a:rPr lang="en-US" altLang="fr-FR" sz="1600"/>
              <a:t>subjects</a:t>
            </a:r>
          </a:p>
          <a:p>
            <a:pPr algn="ctr"/>
            <a:r>
              <a:rPr lang="en-US" altLang="fr-FR" sz="1600"/>
              <a:t>n=63</a:t>
            </a:r>
          </a:p>
        </p:txBody>
      </p:sp>
      <p:sp>
        <p:nvSpPr>
          <p:cNvPr id="19520" name="Text Box 66">
            <a:extLst>
              <a:ext uri="{FF2B5EF4-FFF2-40B4-BE49-F238E27FC236}">
                <a16:creationId xmlns:a16="http://schemas.microsoft.com/office/drawing/2014/main" id="{266F8C64-6E5A-433E-9595-ADAABBE21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0" y="5438775"/>
            <a:ext cx="936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600"/>
              <a:t>Diabetic</a:t>
            </a:r>
            <a:br>
              <a:rPr lang="en-US" altLang="fr-FR" sz="1600"/>
            </a:br>
            <a:r>
              <a:rPr lang="en-US" altLang="fr-FR" sz="1600"/>
              <a:t>subjects</a:t>
            </a:r>
          </a:p>
          <a:p>
            <a:pPr algn="ctr"/>
            <a:r>
              <a:rPr lang="en-US" altLang="fr-FR" sz="1600"/>
              <a:t>n=258</a:t>
            </a:r>
          </a:p>
        </p:txBody>
      </p:sp>
      <p:sp>
        <p:nvSpPr>
          <p:cNvPr id="19521" name="Text Box 67">
            <a:extLst>
              <a:ext uri="{FF2B5EF4-FFF2-40B4-BE49-F238E27FC236}">
                <a16:creationId xmlns:a16="http://schemas.microsoft.com/office/drawing/2014/main" id="{EC38CA1F-D32A-4FF8-B8B0-02D60A4A4B0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293018" y="3363119"/>
            <a:ext cx="3365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b="1"/>
              <a:t>Intima-media thickness (mm)</a:t>
            </a:r>
          </a:p>
        </p:txBody>
      </p:sp>
      <p:sp>
        <p:nvSpPr>
          <p:cNvPr id="19522" name="Text Box 68">
            <a:extLst>
              <a:ext uri="{FF2B5EF4-FFF2-40B4-BE49-F238E27FC236}">
                <a16:creationId xmlns:a16="http://schemas.microsoft.com/office/drawing/2014/main" id="{209916B7-31AD-4CDC-90BA-6CF019929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238" y="1800225"/>
            <a:ext cx="1303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2400" baseline="-16000"/>
              <a:t>*</a:t>
            </a:r>
            <a:r>
              <a:rPr lang="en-US" altLang="fr-FR" sz="1200"/>
              <a:t> p&lt;0.05</a:t>
            </a:r>
          </a:p>
        </p:txBody>
      </p:sp>
      <p:sp>
        <p:nvSpPr>
          <p:cNvPr id="19523" name="Text Box 69">
            <a:extLst>
              <a:ext uri="{FF2B5EF4-FFF2-40B4-BE49-F238E27FC236}">
                <a16:creationId xmlns:a16="http://schemas.microsoft.com/office/drawing/2014/main" id="{6F607361-7C0A-4B85-A91A-58A862DCD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138" y="1320800"/>
            <a:ext cx="3005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2000" b="1">
                <a:solidFill>
                  <a:srgbClr val="C80000"/>
                </a:solidFill>
              </a:rPr>
              <a:t>Common carotid artery</a:t>
            </a:r>
          </a:p>
        </p:txBody>
      </p:sp>
      <p:sp>
        <p:nvSpPr>
          <p:cNvPr id="19524" name="Text Box 70">
            <a:extLst>
              <a:ext uri="{FF2B5EF4-FFF2-40B4-BE49-F238E27FC236}">
                <a16:creationId xmlns:a16="http://schemas.microsoft.com/office/drawing/2014/main" id="{FAFF80C2-7BD3-4C15-9FCC-3910F43E0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4638" y="1320800"/>
            <a:ext cx="2816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2000" b="1">
                <a:solidFill>
                  <a:srgbClr val="C80000"/>
                </a:solidFill>
              </a:rPr>
              <a:t>Internal carotid artery</a:t>
            </a:r>
          </a:p>
        </p:txBody>
      </p:sp>
      <p:sp>
        <p:nvSpPr>
          <p:cNvPr id="19525" name="Text Box 71">
            <a:extLst>
              <a:ext uri="{FF2B5EF4-FFF2-40B4-BE49-F238E27FC236}">
                <a16:creationId xmlns:a16="http://schemas.microsoft.com/office/drawing/2014/main" id="{3D4B973C-382A-4B69-A7D2-25500A785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1671638"/>
            <a:ext cx="30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2400" b="1"/>
              <a:t>*</a:t>
            </a:r>
          </a:p>
        </p:txBody>
      </p:sp>
      <p:sp>
        <p:nvSpPr>
          <p:cNvPr id="19526" name="Text Box 72">
            <a:extLst>
              <a:ext uri="{FF2B5EF4-FFF2-40B4-BE49-F238E27FC236}">
                <a16:creationId xmlns:a16="http://schemas.microsoft.com/office/drawing/2014/main" id="{140538AF-C13C-454C-AACE-F26225CDD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713" y="1671638"/>
            <a:ext cx="30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2400" b="1"/>
              <a:t>*</a:t>
            </a:r>
          </a:p>
        </p:txBody>
      </p:sp>
      <p:sp>
        <p:nvSpPr>
          <p:cNvPr id="19527" name="Text Box 73">
            <a:extLst>
              <a:ext uri="{FF2B5EF4-FFF2-40B4-BE49-F238E27FC236}">
                <a16:creationId xmlns:a16="http://schemas.microsoft.com/office/drawing/2014/main" id="{F76DAC36-77B0-4A1B-B5A9-2EBF269EA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363" y="2611438"/>
            <a:ext cx="30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2400" b="1"/>
              <a:t>*</a:t>
            </a:r>
          </a:p>
        </p:txBody>
      </p:sp>
      <p:sp>
        <p:nvSpPr>
          <p:cNvPr id="19528" name="Text Box 74">
            <a:extLst>
              <a:ext uri="{FF2B5EF4-FFF2-40B4-BE49-F238E27FC236}">
                <a16:creationId xmlns:a16="http://schemas.microsoft.com/office/drawing/2014/main" id="{676A227D-4680-46B2-A896-0A80369F8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7363" y="2611438"/>
            <a:ext cx="30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2400" b="1"/>
              <a:t>*</a:t>
            </a:r>
          </a:p>
        </p:txBody>
      </p:sp>
      <p:sp>
        <p:nvSpPr>
          <p:cNvPr id="19529" name="Rectangle 75">
            <a:extLst>
              <a:ext uri="{FF2B5EF4-FFF2-40B4-BE49-F238E27FC236}">
                <a16:creationId xmlns:a16="http://schemas.microsoft.com/office/drawing/2014/main" id="{AB6AA1C3-4D95-45AB-B0E4-385161F19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6850" y="1887538"/>
            <a:ext cx="111125" cy="146050"/>
          </a:xfrm>
          <a:prstGeom prst="rect">
            <a:avLst/>
          </a:prstGeom>
          <a:solidFill>
            <a:srgbClr val="4667A8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530" name="Rectangle 76">
            <a:extLst>
              <a:ext uri="{FF2B5EF4-FFF2-40B4-BE49-F238E27FC236}">
                <a16:creationId xmlns:a16="http://schemas.microsoft.com/office/drawing/2014/main" id="{B8FC369B-F340-4488-BB79-0F0C70C21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6850" y="2203450"/>
            <a:ext cx="111125" cy="146050"/>
          </a:xfrm>
          <a:prstGeom prst="rect">
            <a:avLst/>
          </a:prstGeom>
          <a:solidFill>
            <a:schemeClr val="folHlink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531" name="Rectangle 81">
            <a:extLst>
              <a:ext uri="{FF2B5EF4-FFF2-40B4-BE49-F238E27FC236}">
                <a16:creationId xmlns:a16="http://schemas.microsoft.com/office/drawing/2014/main" id="{27B6FF49-8E5D-43CE-8D02-1494AB11F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0" y="6372225"/>
            <a:ext cx="4656138" cy="360363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000"/>
              <a:t>Adapted from Hunt KJ et al.  Arterioscler Thromb Vasc Biol 2003; 23: 1845-50</a:t>
            </a:r>
          </a:p>
        </p:txBody>
      </p:sp>
      <p:sp>
        <p:nvSpPr>
          <p:cNvPr id="19532" name="Line 82">
            <a:extLst>
              <a:ext uri="{FF2B5EF4-FFF2-40B4-BE49-F238E27FC236}">
                <a16:creationId xmlns:a16="http://schemas.microsoft.com/office/drawing/2014/main" id="{D3890FE3-6AC6-4B6F-9B0F-5124D3EBC8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85900" y="4110038"/>
            <a:ext cx="0" cy="307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533" name="Line 83">
            <a:extLst>
              <a:ext uri="{FF2B5EF4-FFF2-40B4-BE49-F238E27FC236}">
                <a16:creationId xmlns:a16="http://schemas.microsoft.com/office/drawing/2014/main" id="{FE2C1DDC-EF30-4C7A-B1A5-66E38A383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4103688"/>
            <a:ext cx="120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534" name="Line 84">
            <a:extLst>
              <a:ext uri="{FF2B5EF4-FFF2-40B4-BE49-F238E27FC236}">
                <a16:creationId xmlns:a16="http://schemas.microsoft.com/office/drawing/2014/main" id="{C846100D-40D3-4502-825C-463886F60C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4418013"/>
            <a:ext cx="120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535" name="Rectangle 88">
            <a:extLst>
              <a:ext uri="{FF2B5EF4-FFF2-40B4-BE49-F238E27FC236}">
                <a16:creationId xmlns:a16="http://schemas.microsoft.com/office/drawing/2014/main" id="{13E9F33A-9972-42D7-844A-B46400307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163" y="4181475"/>
            <a:ext cx="120650" cy="146050"/>
          </a:xfrm>
          <a:prstGeom prst="rect">
            <a:avLst/>
          </a:prstGeom>
          <a:solidFill>
            <a:srgbClr val="4667A8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536" name="Line 90">
            <a:extLst>
              <a:ext uri="{FF2B5EF4-FFF2-40B4-BE49-F238E27FC236}">
                <a16:creationId xmlns:a16="http://schemas.microsoft.com/office/drawing/2014/main" id="{F0E9D8F4-FA56-43E4-9D2E-CD958D3150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8963" y="4110038"/>
            <a:ext cx="0" cy="307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537" name="Line 91">
            <a:extLst>
              <a:ext uri="{FF2B5EF4-FFF2-40B4-BE49-F238E27FC236}">
                <a16:creationId xmlns:a16="http://schemas.microsoft.com/office/drawing/2014/main" id="{BECAC927-AE89-4E08-A502-9D203F7882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463" y="4103688"/>
            <a:ext cx="120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538" name="Line 92">
            <a:extLst>
              <a:ext uri="{FF2B5EF4-FFF2-40B4-BE49-F238E27FC236}">
                <a16:creationId xmlns:a16="http://schemas.microsoft.com/office/drawing/2014/main" id="{4E9FAEB1-8B12-4839-9048-59CDD5AC42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463" y="4418013"/>
            <a:ext cx="120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539" name="Rectangle 89">
            <a:extLst>
              <a:ext uri="{FF2B5EF4-FFF2-40B4-BE49-F238E27FC236}">
                <a16:creationId xmlns:a16="http://schemas.microsoft.com/office/drawing/2014/main" id="{7E181392-75E9-4710-ABC5-74597F2DF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463" y="4192588"/>
            <a:ext cx="120650" cy="146050"/>
          </a:xfrm>
          <a:prstGeom prst="rect">
            <a:avLst/>
          </a:prstGeom>
          <a:solidFill>
            <a:schemeClr val="folHlink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</p:spTree>
  </p:cSld>
  <p:clrMapOvr>
    <a:masterClrMapping/>
  </p:clrMapOvr>
  <p:transition spd="med">
    <p:cover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 44" descr="diapo 14_v2.png">
            <a:extLst>
              <a:ext uri="{FF2B5EF4-FFF2-40B4-BE49-F238E27FC236}">
                <a16:creationId xmlns:a16="http://schemas.microsoft.com/office/drawing/2014/main" id="{E84DC489-5BA0-4959-A483-81D9C50F9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939800"/>
            <a:ext cx="8331200" cy="452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3">
            <a:extLst>
              <a:ext uri="{FF2B5EF4-FFF2-40B4-BE49-F238E27FC236}">
                <a16:creationId xmlns:a16="http://schemas.microsoft.com/office/drawing/2014/main" id="{CAD22F08-8515-4776-810F-7C3AECF5A8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/>
              <a:t>Intra-abdominal (Visceral) Fat is a Metabolically Active Organ Infiltrated by Inflammatory Cells</a:t>
            </a:r>
            <a:endParaRPr lang="fr-CA" altLang="fr-FR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988C74AD-8B1F-4858-8671-03BF5CDB8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5475" y="6400800"/>
            <a:ext cx="4538663" cy="360363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000"/>
              <a:t>Adapted from Tilg H and Moschen AR Nat Rev Immunol 2006; 6: 772-3 </a:t>
            </a:r>
          </a:p>
          <a:p>
            <a:pPr eaLnBrk="1" hangingPunct="1"/>
            <a:r>
              <a:rPr lang="en-US" altLang="fr-FR" sz="1000"/>
              <a:t>and Wellen KE and Hotamisligil GS J Clin Invest 2003; 112: 1785-8</a:t>
            </a:r>
          </a:p>
        </p:txBody>
      </p:sp>
      <p:grpSp>
        <p:nvGrpSpPr>
          <p:cNvPr id="20485" name="Groupe 11">
            <a:extLst>
              <a:ext uri="{FF2B5EF4-FFF2-40B4-BE49-F238E27FC236}">
                <a16:creationId xmlns:a16="http://schemas.microsoft.com/office/drawing/2014/main" id="{D05043B9-92CD-4F6A-AEC6-146C49B86081}"/>
              </a:ext>
            </a:extLst>
          </p:cNvPr>
          <p:cNvGrpSpPr>
            <a:grpSpLocks/>
          </p:cNvGrpSpPr>
          <p:nvPr/>
        </p:nvGrpSpPr>
        <p:grpSpPr bwMode="auto">
          <a:xfrm>
            <a:off x="1209675" y="5541963"/>
            <a:ext cx="6724650" cy="711200"/>
            <a:chOff x="822010" y="5326556"/>
            <a:chExt cx="6724086" cy="710226"/>
          </a:xfrm>
        </p:grpSpPr>
        <p:sp>
          <p:nvSpPr>
            <p:cNvPr id="20523" name="Text Box 5">
              <a:extLst>
                <a:ext uri="{FF2B5EF4-FFF2-40B4-BE49-F238E27FC236}">
                  <a16:creationId xmlns:a16="http://schemas.microsoft.com/office/drawing/2014/main" id="{0F93ECC4-C75D-4782-83DC-2D17C27C90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010" y="5326556"/>
              <a:ext cx="6724086" cy="70305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000"/>
                <a:t>FFA: free fatty acids</a:t>
              </a:r>
            </a:p>
            <a:p>
              <a:pPr eaLnBrk="1" hangingPunct="1"/>
              <a:r>
                <a:rPr lang="en-US" altLang="fr-FR" sz="1000"/>
                <a:t>IL-1</a:t>
              </a:r>
              <a:r>
                <a:rPr lang="en-US" altLang="fr-FR" sz="1000">
                  <a:sym typeface="Symbol" panose="05050102010706020507" pitchFamily="18" charset="2"/>
                </a:rPr>
                <a:t></a:t>
              </a:r>
              <a:r>
                <a:rPr lang="en-US" altLang="fr-FR" sz="1000"/>
                <a:t>: interleukin-1</a:t>
              </a:r>
              <a:r>
                <a:rPr lang="en-US" altLang="fr-FR" sz="1000">
                  <a:sym typeface="Symbol" panose="05050102010706020507" pitchFamily="18" charset="2"/>
                </a:rPr>
                <a:t></a:t>
              </a:r>
            </a:p>
            <a:p>
              <a:pPr eaLnBrk="1" hangingPunct="1"/>
              <a:r>
                <a:rPr lang="en-US" altLang="fr-FR" sz="1000"/>
                <a:t>IL-6: interleukin-6</a:t>
              </a:r>
            </a:p>
            <a:p>
              <a:pPr eaLnBrk="1" hangingPunct="1"/>
              <a:r>
                <a:rPr lang="en-US" altLang="fr-FR" sz="1000"/>
                <a:t>JNK: jun N-terminal kinase</a:t>
              </a:r>
            </a:p>
            <a:p>
              <a:pPr eaLnBrk="1" hangingPunct="1"/>
              <a:r>
                <a:rPr lang="en-US" altLang="fr-FR" sz="1000">
                  <a:sym typeface="Symbol" panose="05050102010706020507" pitchFamily="18" charset="2"/>
                </a:rPr>
                <a:t>			</a:t>
              </a:r>
            </a:p>
          </p:txBody>
        </p:sp>
        <p:sp>
          <p:nvSpPr>
            <p:cNvPr id="20524" name="ZoneTexte 10">
              <a:extLst>
                <a:ext uri="{FF2B5EF4-FFF2-40B4-BE49-F238E27FC236}">
                  <a16:creationId xmlns:a16="http://schemas.microsoft.com/office/drawing/2014/main" id="{0EF34299-636A-4ECF-9B7E-6856E6EB5D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8872" y="5329378"/>
              <a:ext cx="2537661" cy="707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000"/>
                <a:t>MCP-1: monocyte chemotactic protein-1</a:t>
              </a:r>
            </a:p>
            <a:p>
              <a:pPr eaLnBrk="1" hangingPunct="1"/>
              <a:r>
                <a:rPr lang="en-US" altLang="fr-FR" sz="1000"/>
                <a:t>NF-</a:t>
              </a:r>
              <a:r>
                <a:rPr lang="en-US" altLang="fr-FR" sz="1000">
                  <a:sym typeface="Symbol" panose="05050102010706020507" pitchFamily="18" charset="2"/>
                </a:rPr>
                <a:t></a:t>
              </a:r>
              <a:r>
                <a:rPr lang="en-US" altLang="fr-FR" sz="1000"/>
                <a:t>B: nuclear factor-</a:t>
              </a:r>
              <a:r>
                <a:rPr lang="en-US" altLang="fr-FR" sz="1000">
                  <a:sym typeface="Symbol" panose="05050102010706020507" pitchFamily="18" charset="2"/>
                </a:rPr>
                <a:t></a:t>
              </a:r>
              <a:r>
                <a:rPr lang="en-US" altLang="fr-FR" sz="1000"/>
                <a:t>B</a:t>
              </a:r>
            </a:p>
            <a:p>
              <a:pPr eaLnBrk="1" hangingPunct="1"/>
              <a:r>
                <a:rPr lang="en-US" altLang="fr-FR" sz="1000"/>
                <a:t>TNF-</a:t>
              </a:r>
              <a:r>
                <a:rPr lang="en-US" altLang="fr-FR" sz="1000">
                  <a:sym typeface="Symbol" panose="05050102010706020507" pitchFamily="18" charset="2"/>
                </a:rPr>
                <a:t></a:t>
              </a:r>
              <a:r>
                <a:rPr lang="en-US" altLang="fr-FR" sz="1000"/>
                <a:t>: tumor necrosis factor-</a:t>
              </a:r>
              <a:r>
                <a:rPr lang="en-US" altLang="fr-FR" sz="1000">
                  <a:sym typeface="Symbol" panose="05050102010706020507" pitchFamily="18" charset="2"/>
                </a:rPr>
                <a:t></a:t>
              </a:r>
            </a:p>
            <a:p>
              <a:pPr eaLnBrk="1" hangingPunct="1"/>
              <a:r>
                <a:rPr lang="en-US" altLang="fr-FR" sz="1000"/>
                <a:t>VEGF: vascular endothelial growth factor </a:t>
              </a: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598509FA-7DE3-4278-954F-48120713E855}"/>
              </a:ext>
            </a:extLst>
          </p:cNvPr>
          <p:cNvSpPr txBox="1"/>
          <p:nvPr/>
        </p:nvSpPr>
        <p:spPr>
          <a:xfrm>
            <a:off x="645701" y="2731604"/>
            <a:ext cx="874205" cy="246221"/>
          </a:xfrm>
          <a:prstGeom prst="rect">
            <a:avLst/>
          </a:prstGeom>
          <a:noFill/>
        </p:spPr>
        <p:txBody>
          <a:bodyPr wrap="none" lIns="36000" rIns="36000">
            <a:spAutoFit/>
          </a:bodyPr>
          <a:lstStyle/>
          <a:p>
            <a:pPr>
              <a:defRPr/>
            </a:pPr>
            <a:r>
              <a:rPr lang="fr-CA" sz="1000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Preadipocyte</a:t>
            </a:r>
            <a:endParaRPr lang="fr-CA" sz="1000" b="1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2BA2D9A-651E-4925-B1CA-8F8A9AB7F2F9}"/>
              </a:ext>
            </a:extLst>
          </p:cNvPr>
          <p:cNvSpPr txBox="1"/>
          <p:nvPr/>
        </p:nvSpPr>
        <p:spPr>
          <a:xfrm>
            <a:off x="1188090" y="1689979"/>
            <a:ext cx="691462" cy="246221"/>
          </a:xfrm>
          <a:prstGeom prst="rect">
            <a:avLst/>
          </a:prstGeom>
          <a:noFill/>
        </p:spPr>
        <p:txBody>
          <a:bodyPr wrap="none" lIns="36000" rIns="36000">
            <a:spAutoFit/>
          </a:bodyPr>
          <a:lstStyle/>
          <a:p>
            <a:pPr>
              <a:defRPr/>
            </a:pPr>
            <a:r>
              <a:rPr lang="fr-CA" sz="1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Adipocyte</a:t>
            </a:r>
          </a:p>
        </p:txBody>
      </p:sp>
      <p:grpSp>
        <p:nvGrpSpPr>
          <p:cNvPr id="20488" name="Groupe 46">
            <a:extLst>
              <a:ext uri="{FF2B5EF4-FFF2-40B4-BE49-F238E27FC236}">
                <a16:creationId xmlns:a16="http://schemas.microsoft.com/office/drawing/2014/main" id="{C1959E26-2F83-4558-9217-D32A2DC142B7}"/>
              </a:ext>
            </a:extLst>
          </p:cNvPr>
          <p:cNvGrpSpPr>
            <a:grpSpLocks/>
          </p:cNvGrpSpPr>
          <p:nvPr/>
        </p:nvGrpSpPr>
        <p:grpSpPr bwMode="auto">
          <a:xfrm>
            <a:off x="2357438" y="3074988"/>
            <a:ext cx="746125" cy="365125"/>
            <a:chOff x="2497138" y="3114675"/>
            <a:chExt cx="746125" cy="365940"/>
          </a:xfrm>
        </p:grpSpPr>
        <p:sp>
          <p:nvSpPr>
            <p:cNvPr id="20521" name="ZoneTexte 24">
              <a:extLst>
                <a:ext uri="{FF2B5EF4-FFF2-40B4-BE49-F238E27FC236}">
                  <a16:creationId xmlns:a16="http://schemas.microsoft.com/office/drawing/2014/main" id="{F0651894-38A1-4893-9464-4BCD590FAF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7138" y="3114675"/>
              <a:ext cx="746125" cy="246063"/>
            </a:xfrm>
            <a:prstGeom prst="rect">
              <a:avLst/>
            </a:prstGeom>
            <a:solidFill>
              <a:srgbClr val="466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 sz="1000">
                  <a:solidFill>
                    <a:schemeClr val="bg1"/>
                  </a:solidFill>
                </a:rPr>
                <a:t>Weight gain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7B45CBC5-F179-4701-9DF1-B342CE0B0178}"/>
                </a:ext>
              </a:extLst>
            </p:cNvPr>
            <p:cNvCxnSpPr/>
            <p:nvPr/>
          </p:nvCxnSpPr>
          <p:spPr>
            <a:xfrm>
              <a:off x="2589213" y="3480615"/>
              <a:ext cx="576262" cy="0"/>
            </a:xfrm>
            <a:prstGeom prst="straightConnector1">
              <a:avLst/>
            </a:prstGeom>
            <a:ln w="635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BC3BDCE3-B84D-4260-B1E3-7AF6C7CB7A32}"/>
              </a:ext>
            </a:extLst>
          </p:cNvPr>
          <p:cNvSpPr txBox="1"/>
          <p:nvPr/>
        </p:nvSpPr>
        <p:spPr>
          <a:xfrm>
            <a:off x="4011290" y="2830328"/>
            <a:ext cx="462233" cy="253916"/>
          </a:xfrm>
          <a:prstGeom prst="rect">
            <a:avLst/>
          </a:prstGeom>
          <a:noFill/>
        </p:spPr>
        <p:txBody>
          <a:bodyPr wrap="none" lIns="36000" rIns="36000">
            <a:spAutoFit/>
          </a:bodyPr>
          <a:lstStyle/>
          <a:p>
            <a:pPr>
              <a:defRPr/>
            </a:pPr>
            <a:r>
              <a:rPr lang="fr-CA" sz="1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TNF-</a:t>
            </a:r>
            <a:r>
              <a:rPr lang="el-GR" sz="1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α</a:t>
            </a:r>
            <a:endParaRPr lang="fr-CA" sz="1000" b="1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E5D0CB8E-B7EE-49CB-8186-40A1BCFA8173}"/>
              </a:ext>
            </a:extLst>
          </p:cNvPr>
          <p:cNvCxnSpPr/>
          <p:nvPr/>
        </p:nvCxnSpPr>
        <p:spPr>
          <a:xfrm rot="5400000">
            <a:off x="4173538" y="2759075"/>
            <a:ext cx="131762" cy="1158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6872F17D-528E-4ED5-A5E7-71B2879896E7}"/>
              </a:ext>
            </a:extLst>
          </p:cNvPr>
          <p:cNvCxnSpPr/>
          <p:nvPr/>
        </p:nvCxnSpPr>
        <p:spPr>
          <a:xfrm rot="5400000">
            <a:off x="3896519" y="3115469"/>
            <a:ext cx="263525" cy="1698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95524947-7274-4BD4-8375-8936F772346B}"/>
              </a:ext>
            </a:extLst>
          </p:cNvPr>
          <p:cNvCxnSpPr/>
          <p:nvPr/>
        </p:nvCxnSpPr>
        <p:spPr>
          <a:xfrm rot="16200000" flipH="1">
            <a:off x="4164013" y="3106738"/>
            <a:ext cx="257175" cy="1936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5A2D3839-C4F9-438E-8DC3-37B3C244E6CD}"/>
              </a:ext>
            </a:extLst>
          </p:cNvPr>
          <p:cNvSpPr txBox="1"/>
          <p:nvPr/>
        </p:nvSpPr>
        <p:spPr>
          <a:xfrm>
            <a:off x="3244761" y="3830434"/>
            <a:ext cx="471851" cy="246221"/>
          </a:xfrm>
          <a:prstGeom prst="rect">
            <a:avLst/>
          </a:prstGeom>
          <a:noFill/>
        </p:spPr>
        <p:txBody>
          <a:bodyPr wrap="none" lIns="36000" rIns="36000">
            <a:spAutoFit/>
          </a:bodyPr>
          <a:lstStyle/>
          <a:p>
            <a:pPr>
              <a:defRPr/>
            </a:pPr>
            <a:r>
              <a:rPr lang="fr-CA" sz="1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MCP-1</a:t>
            </a:r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0EB52614-C1A1-4962-AC6C-ACF613B3E2DD}"/>
              </a:ext>
            </a:extLst>
          </p:cNvPr>
          <p:cNvCxnSpPr>
            <a:endCxn id="43" idx="0"/>
          </p:cNvCxnSpPr>
          <p:nvPr/>
        </p:nvCxnSpPr>
        <p:spPr>
          <a:xfrm rot="5400000">
            <a:off x="3430588" y="3525838"/>
            <a:ext cx="355600" cy="254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DD8D9E36-968B-40E3-A499-B6E5D6DBE52A}"/>
              </a:ext>
            </a:extLst>
          </p:cNvPr>
          <p:cNvCxnSpPr/>
          <p:nvPr/>
        </p:nvCxnSpPr>
        <p:spPr>
          <a:xfrm rot="10800000" flipV="1">
            <a:off x="3752850" y="3581400"/>
            <a:ext cx="582613" cy="3730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CD65FA25-832C-4351-8F98-2D1A944608B4}"/>
              </a:ext>
            </a:extLst>
          </p:cNvPr>
          <p:cNvSpPr txBox="1"/>
          <p:nvPr/>
        </p:nvSpPr>
        <p:spPr>
          <a:xfrm>
            <a:off x="4565743" y="3011693"/>
            <a:ext cx="761994" cy="400110"/>
          </a:xfrm>
          <a:prstGeom prst="rect">
            <a:avLst/>
          </a:prstGeom>
          <a:noFill/>
        </p:spPr>
        <p:txBody>
          <a:bodyPr wrap="none" lIns="36000" rIns="36000">
            <a:spAutoFit/>
          </a:bodyPr>
          <a:lstStyle/>
          <a:p>
            <a:pPr>
              <a:defRPr/>
            </a:pPr>
            <a:r>
              <a:rPr lang="fr-CA" sz="1000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Endothelial</a:t>
            </a:r>
            <a:endParaRPr lang="fr-CA" sz="1000" b="1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>
              <a:defRPr/>
            </a:pPr>
            <a:r>
              <a:rPr lang="fr-CA" sz="1000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cell</a:t>
            </a:r>
            <a:endParaRPr lang="fr-CA" sz="1000" b="1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EFD684C4-528E-4461-9533-F5E1B67E2CBA}"/>
              </a:ext>
            </a:extLst>
          </p:cNvPr>
          <p:cNvSpPr txBox="1"/>
          <p:nvPr/>
        </p:nvSpPr>
        <p:spPr>
          <a:xfrm>
            <a:off x="3151375" y="1413583"/>
            <a:ext cx="826115" cy="400110"/>
          </a:xfrm>
          <a:prstGeom prst="rect">
            <a:avLst/>
          </a:prstGeom>
          <a:noFill/>
        </p:spPr>
        <p:txBody>
          <a:bodyPr wrap="none" lIns="36000" rIns="36000">
            <a:spAutoFit/>
          </a:bodyPr>
          <a:lstStyle/>
          <a:p>
            <a:pPr>
              <a:defRPr/>
            </a:pPr>
            <a:r>
              <a:rPr lang="fr-CA" sz="1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Macrophage</a:t>
            </a:r>
          </a:p>
          <a:p>
            <a:pPr>
              <a:defRPr/>
            </a:pPr>
            <a:r>
              <a:rPr lang="fr-CA" sz="1000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recruitment</a:t>
            </a:r>
            <a:endParaRPr lang="fr-CA" sz="1000" b="1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611C7450-BD50-4024-B689-4731E68D6A5D}"/>
              </a:ext>
            </a:extLst>
          </p:cNvPr>
          <p:cNvSpPr txBox="1"/>
          <p:nvPr/>
        </p:nvSpPr>
        <p:spPr>
          <a:xfrm>
            <a:off x="1911610" y="1294810"/>
            <a:ext cx="826115" cy="246221"/>
          </a:xfrm>
          <a:prstGeom prst="rect">
            <a:avLst/>
          </a:prstGeom>
          <a:noFill/>
        </p:spPr>
        <p:txBody>
          <a:bodyPr wrap="none" lIns="36000" rIns="36000">
            <a:spAutoFit/>
          </a:bodyPr>
          <a:lstStyle/>
          <a:p>
            <a:pPr>
              <a:defRPr/>
            </a:pPr>
            <a:r>
              <a:rPr lang="fr-CA" sz="1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Macrophage</a:t>
            </a:r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AE117121-D85A-49D3-BC22-3A7B2856FF0C}"/>
              </a:ext>
            </a:extLst>
          </p:cNvPr>
          <p:cNvSpPr/>
          <p:nvPr/>
        </p:nvSpPr>
        <p:spPr>
          <a:xfrm rot="914146">
            <a:off x="2590800" y="1711325"/>
            <a:ext cx="857250" cy="415925"/>
          </a:xfrm>
          <a:prstGeom prst="arc">
            <a:avLst>
              <a:gd name="adj1" fmla="val 15196512"/>
              <a:gd name="adj2" fmla="val 21269771"/>
            </a:avLst>
          </a:prstGeom>
          <a:ln w="25400">
            <a:solidFill>
              <a:schemeClr val="tx1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 sz="1000"/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FC9E0705-F8A8-4C30-85F1-A589E8628ECD}"/>
              </a:ext>
            </a:extLst>
          </p:cNvPr>
          <p:cNvCxnSpPr/>
          <p:nvPr/>
        </p:nvCxnSpPr>
        <p:spPr>
          <a:xfrm>
            <a:off x="4814888" y="4411663"/>
            <a:ext cx="219075" cy="301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5F43C51E-08DD-44AF-B5DE-4983EAF3F333}"/>
              </a:ext>
            </a:extLst>
          </p:cNvPr>
          <p:cNvSpPr txBox="1"/>
          <p:nvPr/>
        </p:nvSpPr>
        <p:spPr>
          <a:xfrm>
            <a:off x="5022253" y="4285775"/>
            <a:ext cx="333993" cy="253916"/>
          </a:xfrm>
          <a:prstGeom prst="rect">
            <a:avLst/>
          </a:prstGeom>
          <a:noFill/>
        </p:spPr>
        <p:txBody>
          <a:bodyPr wrap="none" lIns="36000" rIns="36000">
            <a:spAutoFit/>
          </a:bodyPr>
          <a:lstStyle/>
          <a:p>
            <a:pPr>
              <a:defRPr/>
            </a:pPr>
            <a:r>
              <a:rPr lang="fr-CA" sz="1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FFA</a:t>
            </a:r>
          </a:p>
        </p:txBody>
      </p: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93551A45-6E22-4478-AE26-72457497A486}"/>
              </a:ext>
            </a:extLst>
          </p:cNvPr>
          <p:cNvCxnSpPr>
            <a:stCxn id="58" idx="0"/>
          </p:cNvCxnSpPr>
          <p:nvPr/>
        </p:nvCxnSpPr>
        <p:spPr>
          <a:xfrm rot="5400000" flipH="1" flipV="1">
            <a:off x="5129213" y="3989388"/>
            <a:ext cx="357187" cy="2365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B9BB5699-9E61-4E21-9244-4568EF92D31F}"/>
              </a:ext>
            </a:extLst>
          </p:cNvPr>
          <p:cNvSpPr txBox="1"/>
          <p:nvPr/>
        </p:nvSpPr>
        <p:spPr>
          <a:xfrm>
            <a:off x="4458049" y="3519205"/>
            <a:ext cx="1587541" cy="400110"/>
          </a:xfrm>
          <a:prstGeom prst="rect">
            <a:avLst/>
          </a:prstGeom>
          <a:noFill/>
        </p:spPr>
        <p:txBody>
          <a:bodyPr wrap="none" lIns="36000" rIns="36000">
            <a:spAutoFit/>
          </a:bodyPr>
          <a:lstStyle/>
          <a:p>
            <a:pPr>
              <a:defRPr/>
            </a:pPr>
            <a:r>
              <a:rPr lang="fr-CA" sz="1000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Physical</a:t>
            </a:r>
            <a:r>
              <a:rPr lang="fr-CA" sz="1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stress/</a:t>
            </a:r>
            <a:r>
              <a:rPr lang="fr-CA" sz="1000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oxidative</a:t>
            </a:r>
            <a:endParaRPr lang="fr-CA" sz="1000" b="1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>
              <a:defRPr/>
            </a:pPr>
            <a:r>
              <a:rPr lang="fr-CA" sz="1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damage to </a:t>
            </a:r>
            <a:r>
              <a:rPr lang="fr-CA" sz="1000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endothelium</a:t>
            </a:r>
            <a:r>
              <a:rPr lang="fr-CA" sz="1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?</a:t>
            </a:r>
          </a:p>
        </p:txBody>
      </p: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965BF69B-0870-42D2-878B-476AC3BEA619}"/>
              </a:ext>
            </a:extLst>
          </p:cNvPr>
          <p:cNvCxnSpPr>
            <a:endCxn id="65" idx="1"/>
          </p:cNvCxnSpPr>
          <p:nvPr/>
        </p:nvCxnSpPr>
        <p:spPr>
          <a:xfrm flipV="1">
            <a:off x="4694238" y="2552700"/>
            <a:ext cx="484187" cy="1666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>
            <a:extLst>
              <a:ext uri="{FF2B5EF4-FFF2-40B4-BE49-F238E27FC236}">
                <a16:creationId xmlns:a16="http://schemas.microsoft.com/office/drawing/2014/main" id="{5DB35689-ADA0-4F88-89BB-7FFCF7AD5F10}"/>
              </a:ext>
            </a:extLst>
          </p:cNvPr>
          <p:cNvSpPr txBox="1"/>
          <p:nvPr/>
        </p:nvSpPr>
        <p:spPr>
          <a:xfrm>
            <a:off x="5177758" y="2344756"/>
            <a:ext cx="475057" cy="415498"/>
          </a:xfrm>
          <a:prstGeom prst="rect">
            <a:avLst/>
          </a:prstGeom>
          <a:noFill/>
        </p:spPr>
        <p:txBody>
          <a:bodyPr wrap="none" lIns="36000" rIns="36000">
            <a:spAutoFit/>
          </a:bodyPr>
          <a:lstStyle/>
          <a:p>
            <a:pPr>
              <a:defRPr/>
            </a:pPr>
            <a:r>
              <a:rPr lang="fr-CA" sz="1000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Leptin</a:t>
            </a:r>
            <a:endParaRPr lang="fr-CA" sz="1000" b="1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>
              <a:defRPr/>
            </a:pPr>
            <a:r>
              <a:rPr lang="fr-CA" sz="1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VEGF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DFC973FB-9BDD-4A22-B5A5-865CD41649CF}"/>
              </a:ext>
            </a:extLst>
          </p:cNvPr>
          <p:cNvSpPr txBox="1"/>
          <p:nvPr/>
        </p:nvSpPr>
        <p:spPr>
          <a:xfrm>
            <a:off x="5253935" y="2763156"/>
            <a:ext cx="911074" cy="246221"/>
          </a:xfrm>
          <a:prstGeom prst="rect">
            <a:avLst/>
          </a:prstGeom>
          <a:noFill/>
        </p:spPr>
        <p:txBody>
          <a:bodyPr wrap="none" lIns="36000" rIns="36000">
            <a:spAutoFit/>
          </a:bodyPr>
          <a:lstStyle/>
          <a:p>
            <a:pPr>
              <a:defRPr/>
            </a:pPr>
            <a:r>
              <a:rPr lang="fr-CA" sz="1000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Angiogenesis</a:t>
            </a:r>
            <a:endParaRPr lang="fr-CA" sz="1000" b="1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C0A2DF35-93A7-410C-9F3F-56A73F0E8E34}"/>
              </a:ext>
            </a:extLst>
          </p:cNvPr>
          <p:cNvCxnSpPr/>
          <p:nvPr/>
        </p:nvCxnSpPr>
        <p:spPr>
          <a:xfrm rot="16200000" flipH="1">
            <a:off x="5591175" y="2741613"/>
            <a:ext cx="138113" cy="714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ZoneTexte 71">
            <a:extLst>
              <a:ext uri="{FF2B5EF4-FFF2-40B4-BE49-F238E27FC236}">
                <a16:creationId xmlns:a16="http://schemas.microsoft.com/office/drawing/2014/main" id="{42F3D37B-5F3E-4B87-91ED-54014932D686}"/>
              </a:ext>
            </a:extLst>
          </p:cNvPr>
          <p:cNvSpPr txBox="1"/>
          <p:nvPr/>
        </p:nvSpPr>
        <p:spPr>
          <a:xfrm>
            <a:off x="6211921" y="926293"/>
            <a:ext cx="826115" cy="400110"/>
          </a:xfrm>
          <a:prstGeom prst="rect">
            <a:avLst/>
          </a:prstGeom>
          <a:noFill/>
        </p:spPr>
        <p:txBody>
          <a:bodyPr wrap="none" lIns="36000" rIns="36000">
            <a:spAutoFit/>
          </a:bodyPr>
          <a:lstStyle/>
          <a:p>
            <a:pPr>
              <a:defRPr/>
            </a:pPr>
            <a:r>
              <a:rPr lang="fr-CA" sz="1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Macrophage</a:t>
            </a:r>
          </a:p>
          <a:p>
            <a:pPr>
              <a:defRPr/>
            </a:pPr>
            <a:r>
              <a:rPr lang="fr-CA" sz="1000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recruitment</a:t>
            </a:r>
            <a:endParaRPr lang="fr-CA" sz="10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8295FAAB-7090-484A-9EF1-8E73F448AB42}"/>
              </a:ext>
            </a:extLst>
          </p:cNvPr>
          <p:cNvSpPr/>
          <p:nvPr/>
        </p:nvSpPr>
        <p:spPr>
          <a:xfrm rot="21438624">
            <a:off x="5607050" y="1225550"/>
            <a:ext cx="857250" cy="415925"/>
          </a:xfrm>
          <a:prstGeom prst="arc">
            <a:avLst>
              <a:gd name="adj1" fmla="val 15196512"/>
              <a:gd name="adj2" fmla="val 21269771"/>
            </a:avLst>
          </a:prstGeom>
          <a:ln w="25400">
            <a:solidFill>
              <a:schemeClr val="tx1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 sz="1000"/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E21C38C7-AC20-4ADE-B4CD-9ED1CE31E534}"/>
              </a:ext>
            </a:extLst>
          </p:cNvPr>
          <p:cNvSpPr txBox="1"/>
          <p:nvPr/>
        </p:nvSpPr>
        <p:spPr>
          <a:xfrm>
            <a:off x="7814736" y="3979557"/>
            <a:ext cx="471851" cy="246221"/>
          </a:xfrm>
          <a:prstGeom prst="rect">
            <a:avLst/>
          </a:prstGeom>
          <a:noFill/>
        </p:spPr>
        <p:txBody>
          <a:bodyPr wrap="none" lIns="36000" rIns="36000">
            <a:spAutoFit/>
          </a:bodyPr>
          <a:lstStyle/>
          <a:p>
            <a:pPr>
              <a:defRPr/>
            </a:pPr>
            <a:r>
              <a:rPr lang="fr-CA" sz="1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MCP-1</a:t>
            </a:r>
          </a:p>
        </p:txBody>
      </p:sp>
      <p:cxnSp>
        <p:nvCxnSpPr>
          <p:cNvPr id="75" name="Connecteur droit avec flèche 74">
            <a:extLst>
              <a:ext uri="{FF2B5EF4-FFF2-40B4-BE49-F238E27FC236}">
                <a16:creationId xmlns:a16="http://schemas.microsoft.com/office/drawing/2014/main" id="{4875569E-D735-4CF4-82C6-3A22E1C8EF1F}"/>
              </a:ext>
            </a:extLst>
          </p:cNvPr>
          <p:cNvCxnSpPr/>
          <p:nvPr/>
        </p:nvCxnSpPr>
        <p:spPr>
          <a:xfrm>
            <a:off x="7454900" y="3694113"/>
            <a:ext cx="387350" cy="2952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>
            <a:extLst>
              <a:ext uri="{FF2B5EF4-FFF2-40B4-BE49-F238E27FC236}">
                <a16:creationId xmlns:a16="http://schemas.microsoft.com/office/drawing/2014/main" id="{92BB7984-4397-4AA4-9678-CA4A4D2CBE42}"/>
              </a:ext>
            </a:extLst>
          </p:cNvPr>
          <p:cNvSpPr txBox="1"/>
          <p:nvPr/>
        </p:nvSpPr>
        <p:spPr>
          <a:xfrm>
            <a:off x="8018615" y="2843951"/>
            <a:ext cx="444600" cy="553998"/>
          </a:xfrm>
          <a:prstGeom prst="rect">
            <a:avLst/>
          </a:prstGeom>
          <a:noFill/>
        </p:spPr>
        <p:txBody>
          <a:bodyPr wrap="none" lIns="36000" rIns="36000">
            <a:spAutoFit/>
          </a:bodyPr>
          <a:lstStyle/>
          <a:p>
            <a:pPr>
              <a:defRPr/>
            </a:pPr>
            <a:r>
              <a:rPr lang="fr-CA" sz="1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Il-6</a:t>
            </a:r>
          </a:p>
          <a:p>
            <a:pPr>
              <a:defRPr/>
            </a:pPr>
            <a:r>
              <a:rPr lang="fr-CA" sz="1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IL-1</a:t>
            </a:r>
            <a:r>
              <a:rPr lang="el-GR" sz="1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β</a:t>
            </a:r>
            <a:endParaRPr lang="fr-CA" sz="1000" b="1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>
              <a:defRPr/>
            </a:pPr>
            <a:r>
              <a:rPr lang="fr-CA" sz="1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TNF-</a:t>
            </a:r>
            <a:r>
              <a:rPr lang="el-GR" sz="1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α</a:t>
            </a:r>
            <a:endParaRPr lang="fr-CA" sz="1000" b="1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cxnSp>
        <p:nvCxnSpPr>
          <p:cNvPr id="78" name="Connecteur droit avec flèche 77">
            <a:extLst>
              <a:ext uri="{FF2B5EF4-FFF2-40B4-BE49-F238E27FC236}">
                <a16:creationId xmlns:a16="http://schemas.microsoft.com/office/drawing/2014/main" id="{90326189-DD9F-4E82-BC25-3B7F753A5B2E}"/>
              </a:ext>
            </a:extLst>
          </p:cNvPr>
          <p:cNvCxnSpPr/>
          <p:nvPr/>
        </p:nvCxnSpPr>
        <p:spPr>
          <a:xfrm flipV="1">
            <a:off x="7856538" y="3287713"/>
            <a:ext cx="220662" cy="873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>
            <a:extLst>
              <a:ext uri="{FF2B5EF4-FFF2-40B4-BE49-F238E27FC236}">
                <a16:creationId xmlns:a16="http://schemas.microsoft.com/office/drawing/2014/main" id="{4A09DA87-30F1-403E-9CDA-C8D00CC86DC7}"/>
              </a:ext>
            </a:extLst>
          </p:cNvPr>
          <p:cNvCxnSpPr/>
          <p:nvPr/>
        </p:nvCxnSpPr>
        <p:spPr>
          <a:xfrm rot="10800000">
            <a:off x="7874000" y="2735263"/>
            <a:ext cx="171450" cy="1444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ZoneTexte 83">
            <a:extLst>
              <a:ext uri="{FF2B5EF4-FFF2-40B4-BE49-F238E27FC236}">
                <a16:creationId xmlns:a16="http://schemas.microsoft.com/office/drawing/2014/main" id="{0AFB7930-D872-4AE2-8359-E2CDF9F4FEC8}"/>
              </a:ext>
            </a:extLst>
          </p:cNvPr>
          <p:cNvSpPr txBox="1"/>
          <p:nvPr/>
        </p:nvSpPr>
        <p:spPr>
          <a:xfrm>
            <a:off x="7599264" y="2399512"/>
            <a:ext cx="444600" cy="400110"/>
          </a:xfrm>
          <a:prstGeom prst="rect">
            <a:avLst/>
          </a:prstGeom>
          <a:noFill/>
        </p:spPr>
        <p:txBody>
          <a:bodyPr wrap="none" lIns="36000" rIns="36000">
            <a:spAutoFit/>
          </a:bodyPr>
          <a:lstStyle/>
          <a:p>
            <a:pPr>
              <a:defRPr/>
            </a:pPr>
            <a:r>
              <a:rPr lang="fr-CA" sz="1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JNK</a:t>
            </a:r>
          </a:p>
          <a:p>
            <a:pPr>
              <a:defRPr/>
            </a:pPr>
            <a:r>
              <a:rPr lang="fr-CA" sz="1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NF-</a:t>
            </a:r>
            <a:r>
              <a:rPr lang="az-Cyrl-AZ" sz="1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</a:t>
            </a:r>
            <a:r>
              <a:rPr lang="fr-CA" sz="1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B</a:t>
            </a:r>
          </a:p>
        </p:txBody>
      </p: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8D37A2BA-8EEA-4AC4-82D3-55401E448A4B}"/>
              </a:ext>
            </a:extLst>
          </p:cNvPr>
          <p:cNvCxnSpPr/>
          <p:nvPr/>
        </p:nvCxnSpPr>
        <p:spPr>
          <a:xfrm rot="16200000" flipV="1">
            <a:off x="7678738" y="2354263"/>
            <a:ext cx="142875" cy="349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ZoneTexte 89">
            <a:extLst>
              <a:ext uri="{FF2B5EF4-FFF2-40B4-BE49-F238E27FC236}">
                <a16:creationId xmlns:a16="http://schemas.microsoft.com/office/drawing/2014/main" id="{0C003E3E-E797-4651-992E-3EF372F86EA4}"/>
              </a:ext>
            </a:extLst>
          </p:cNvPr>
          <p:cNvSpPr txBox="1"/>
          <p:nvPr/>
        </p:nvSpPr>
        <p:spPr>
          <a:xfrm>
            <a:off x="7449452" y="1964125"/>
            <a:ext cx="702684" cy="400110"/>
          </a:xfrm>
          <a:prstGeom prst="rect">
            <a:avLst/>
          </a:prstGeom>
          <a:noFill/>
        </p:spPr>
        <p:txBody>
          <a:bodyPr wrap="none" lIns="36000" rIns="36000">
            <a:spAutoFit/>
          </a:bodyPr>
          <a:lstStyle/>
          <a:p>
            <a:pPr algn="ctr">
              <a:defRPr/>
            </a:pPr>
            <a:r>
              <a:rPr lang="fr-CA" sz="1000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Insulin</a:t>
            </a:r>
            <a:endParaRPr lang="fr-CA" sz="1000" b="1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fr-CA" sz="1000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resistance</a:t>
            </a:r>
            <a:endParaRPr lang="fr-CA" sz="1000" b="1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grpSp>
        <p:nvGrpSpPr>
          <p:cNvPr id="20518" name="Groupe 49">
            <a:extLst>
              <a:ext uri="{FF2B5EF4-FFF2-40B4-BE49-F238E27FC236}">
                <a16:creationId xmlns:a16="http://schemas.microsoft.com/office/drawing/2014/main" id="{73AE0B70-5D8B-473A-9D5F-097B4647CD81}"/>
              </a:ext>
            </a:extLst>
          </p:cNvPr>
          <p:cNvGrpSpPr>
            <a:grpSpLocks/>
          </p:cNvGrpSpPr>
          <p:nvPr/>
        </p:nvGrpSpPr>
        <p:grpSpPr bwMode="auto">
          <a:xfrm>
            <a:off x="5675313" y="3070225"/>
            <a:ext cx="746125" cy="373063"/>
            <a:chOff x="5675313" y="3033713"/>
            <a:chExt cx="746125" cy="372971"/>
          </a:xfrm>
        </p:grpSpPr>
        <p:sp>
          <p:nvSpPr>
            <p:cNvPr id="20519" name="ZoneTexte 29">
              <a:extLst>
                <a:ext uri="{FF2B5EF4-FFF2-40B4-BE49-F238E27FC236}">
                  <a16:creationId xmlns:a16="http://schemas.microsoft.com/office/drawing/2014/main" id="{3BBF2683-1D9D-4A81-B2E5-6A654B27D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5313" y="3033713"/>
              <a:ext cx="746125" cy="246062"/>
            </a:xfrm>
            <a:prstGeom prst="rect">
              <a:avLst/>
            </a:prstGeom>
            <a:solidFill>
              <a:srgbClr val="466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 sz="1000">
                  <a:solidFill>
                    <a:schemeClr val="bg1"/>
                  </a:solidFill>
                </a:rPr>
                <a:t>Weight gain</a:t>
              </a:r>
            </a:p>
          </p:txBody>
        </p:sp>
        <p:cxnSp>
          <p:nvCxnSpPr>
            <p:cNvPr id="49" name="Connecteur droit avec flèche 48">
              <a:extLst>
                <a:ext uri="{FF2B5EF4-FFF2-40B4-BE49-F238E27FC236}">
                  <a16:creationId xmlns:a16="http://schemas.microsoft.com/office/drawing/2014/main" id="{0B28C07C-03F8-40E9-BA21-44B0DB3FA3D5}"/>
                </a:ext>
              </a:extLst>
            </p:cNvPr>
            <p:cNvCxnSpPr/>
            <p:nvPr/>
          </p:nvCxnSpPr>
          <p:spPr bwMode="auto">
            <a:xfrm>
              <a:off x="5770563" y="3406684"/>
              <a:ext cx="576262" cy="0"/>
            </a:xfrm>
            <a:prstGeom prst="straightConnector1">
              <a:avLst/>
            </a:prstGeom>
            <a:ln w="635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fatty_change">
            <a:extLst>
              <a:ext uri="{FF2B5EF4-FFF2-40B4-BE49-F238E27FC236}">
                <a16:creationId xmlns:a16="http://schemas.microsoft.com/office/drawing/2014/main" id="{53EB4E5A-8E06-4561-ACC4-C96821C59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3657600"/>
            <a:ext cx="2514600" cy="2057400"/>
          </a:xfrm>
          <a:prstGeom prst="rect">
            <a:avLst/>
          </a:prstGeom>
          <a:noFill/>
          <a:ln w="57150" cmpd="thickThin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 ">
            <a:hlinkClick r:id="rId4"/>
            <a:extLst>
              <a:ext uri="{FF2B5EF4-FFF2-40B4-BE49-F238E27FC236}">
                <a16:creationId xmlns:a16="http://schemas.microsoft.com/office/drawing/2014/main" id="{A735B609-C222-4965-B8CC-7D9519E6D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223963"/>
            <a:ext cx="2438400" cy="2209800"/>
          </a:xfrm>
          <a:prstGeom prst="rect">
            <a:avLst/>
          </a:prstGeom>
          <a:noFill/>
          <a:ln w="57150" cmpd="thickThin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adipostisw">
            <a:extLst>
              <a:ext uri="{FF2B5EF4-FFF2-40B4-BE49-F238E27FC236}">
                <a16:creationId xmlns:a16="http://schemas.microsoft.com/office/drawing/2014/main" id="{942381A6-A50B-4983-8AA8-3DE7363D1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1223963"/>
            <a:ext cx="2590800" cy="2209800"/>
          </a:xfrm>
          <a:prstGeom prst="rect">
            <a:avLst/>
          </a:prstGeom>
          <a:noFill/>
          <a:ln w="76200" cmpd="tri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7254" name="Picture 6" descr="slide013">
            <a:extLst>
              <a:ext uri="{FF2B5EF4-FFF2-40B4-BE49-F238E27FC236}">
                <a16:creationId xmlns:a16="http://schemas.microsoft.com/office/drawing/2014/main" id="{65AABB14-8987-47B8-8955-EF9DB4339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2" t="23964" r="17526" b="4713"/>
          <a:stretch>
            <a:fillRect/>
          </a:stretch>
        </p:blipFill>
        <p:spPr bwMode="auto">
          <a:xfrm>
            <a:off x="228600" y="1031875"/>
            <a:ext cx="2514600" cy="2405063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2" name="Object 7">
            <a:extLst>
              <a:ext uri="{FF2B5EF4-FFF2-40B4-BE49-F238E27FC236}">
                <a16:creationId xmlns:a16="http://schemas.microsoft.com/office/drawing/2014/main" id="{DE757B95-34AE-4860-B94B-004E7D848F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06938" y="3624263"/>
          <a:ext cx="2438400" cy="209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Photo Editor Photo" r:id="rId8" imgW="4495238" imgH="3524742" progId="MSPhotoEd.3">
                  <p:embed/>
                </p:oleObj>
              </mc:Choice>
              <mc:Fallback>
                <p:oleObj name="Photo Editor Photo" r:id="rId8" imgW="4495238" imgH="3524742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938" y="3624263"/>
                        <a:ext cx="2438400" cy="20907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7256" name="Picture 8">
            <a:extLst>
              <a:ext uri="{FF2B5EF4-FFF2-40B4-BE49-F238E27FC236}">
                <a16:creationId xmlns:a16="http://schemas.microsoft.com/office/drawing/2014/main" id="{36185360-17A1-47FF-BCB6-C43A6B6DD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976688"/>
            <a:ext cx="2362200" cy="2152650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7257" name="Picture 9" descr="heart">
            <a:extLst>
              <a:ext uri="{FF2B5EF4-FFF2-40B4-BE49-F238E27FC236}">
                <a16:creationId xmlns:a16="http://schemas.microsoft.com/office/drawing/2014/main" id="{4B519DC8-653F-449B-AA47-DF201B3FA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14413"/>
            <a:ext cx="2133600" cy="2438400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12">
            <a:extLst>
              <a:ext uri="{FF2B5EF4-FFF2-40B4-BE49-F238E27FC236}">
                <a16:creationId xmlns:a16="http://schemas.microsoft.com/office/drawing/2014/main" id="{77F0163C-7CB8-43E2-AFC9-9CB990ECB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/>
              <a:t>Adipose Tissue and Cardiometabolic Risk</a:t>
            </a:r>
            <a:endParaRPr lang="fr-CA" altLang="fr-FR"/>
          </a:p>
        </p:txBody>
      </p:sp>
      <p:sp>
        <p:nvSpPr>
          <p:cNvPr id="5130" name="Rectangle 15">
            <a:extLst>
              <a:ext uri="{FF2B5EF4-FFF2-40B4-BE49-F238E27FC236}">
                <a16:creationId xmlns:a16="http://schemas.microsoft.com/office/drawing/2014/main" id="{ED2A786F-C9CC-429A-8F07-0AA984774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113" y="6364288"/>
            <a:ext cx="3502025" cy="360362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000"/>
              <a:t>Adapted from </a:t>
            </a:r>
            <a:r>
              <a:rPr lang="fr-CA" altLang="fr-FR" sz="1000"/>
              <a:t>Yudkin JS et al. Lancet 2005; 365: 1817-20</a:t>
            </a:r>
          </a:p>
          <a:p>
            <a:pPr eaLnBrk="1" hangingPunct="1"/>
            <a:r>
              <a:rPr lang="fr-CA" altLang="fr-FR" sz="1000"/>
              <a:t>Copyright 2005, with permission from Elsevier</a:t>
            </a:r>
            <a:endParaRPr lang="en-US" altLang="fr-FR" sz="1000"/>
          </a:p>
        </p:txBody>
      </p:sp>
      <p:sp>
        <p:nvSpPr>
          <p:cNvPr id="5131" name="Rectangle 18">
            <a:extLst>
              <a:ext uri="{FF2B5EF4-FFF2-40B4-BE49-F238E27FC236}">
                <a16:creationId xmlns:a16="http://schemas.microsoft.com/office/drawing/2014/main" id="{7BED0CAE-F6B9-4550-B763-CCCAA4723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057650"/>
            <a:ext cx="2611438" cy="1935163"/>
          </a:xfrm>
          <a:prstGeom prst="rect">
            <a:avLst/>
          </a:prstGeom>
          <a:solidFill>
            <a:srgbClr val="FFEAC1"/>
          </a:solidFill>
          <a:ln w="76200" cmpd="tri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5132" name="Image 14" descr="foie.png">
            <a:extLst>
              <a:ext uri="{FF2B5EF4-FFF2-40B4-BE49-F238E27FC236}">
                <a16:creationId xmlns:a16="http://schemas.microsoft.com/office/drawing/2014/main" id="{B636FAB1-8C39-42DA-BD70-3ED411C09F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4183063"/>
            <a:ext cx="2516188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7259" name="Picture 11" descr="IMG0091">
            <a:extLst>
              <a:ext uri="{FF2B5EF4-FFF2-40B4-BE49-F238E27FC236}">
                <a16:creationId xmlns:a16="http://schemas.microsoft.com/office/drawing/2014/main" id="{850D919D-B1D3-4AB1-88A9-E7A8DB34C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268413"/>
            <a:ext cx="5038725" cy="4391025"/>
          </a:xfrm>
          <a:prstGeom prst="rect">
            <a:avLst/>
          </a:prstGeom>
          <a:noFill/>
          <a:ln w="76200" cmpd="tri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37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120">
            <a:extLst>
              <a:ext uri="{FF2B5EF4-FFF2-40B4-BE49-F238E27FC236}">
                <a16:creationId xmlns:a16="http://schemas.microsoft.com/office/drawing/2014/main" id="{318A303E-C8EC-41D1-8157-143BED9C0A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02013" y="3338513"/>
            <a:ext cx="854075" cy="1395412"/>
          </a:xfrm>
          <a:prstGeom prst="line">
            <a:avLst/>
          </a:prstGeom>
          <a:noFill/>
          <a:ln w="28575">
            <a:solidFill>
              <a:srgbClr val="C8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297DDAE1-D096-4E07-A68D-80B6826C2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915400" cy="668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 sz="28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4874F306-1DCD-4E15-B3F6-006893B78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513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 sz="28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509" name="Rectangle 4">
            <a:extLst>
              <a:ext uri="{FF2B5EF4-FFF2-40B4-BE49-F238E27FC236}">
                <a16:creationId xmlns:a16="http://schemas.microsoft.com/office/drawing/2014/main" id="{4703D980-C5C7-4904-8C13-C11DE76C5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8" y="0"/>
            <a:ext cx="7807325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1510" name="Oval 5">
            <a:extLst>
              <a:ext uri="{FF2B5EF4-FFF2-40B4-BE49-F238E27FC236}">
                <a16:creationId xmlns:a16="http://schemas.microsoft.com/office/drawing/2014/main" id="{3A6F3B78-579A-41D2-BDBB-4C86ABDC2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1225550"/>
            <a:ext cx="7515225" cy="4551363"/>
          </a:xfrm>
          <a:prstGeom prst="ellipse">
            <a:avLst/>
          </a:prstGeom>
          <a:noFill/>
          <a:ln w="76200">
            <a:solidFill>
              <a:srgbClr val="C8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1511" name="Rectangle 6">
            <a:extLst>
              <a:ext uri="{FF2B5EF4-FFF2-40B4-BE49-F238E27FC236}">
                <a16:creationId xmlns:a16="http://schemas.microsoft.com/office/drawing/2014/main" id="{DCB07A24-2F8C-4BFC-8981-5784EA8CD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1108075"/>
            <a:ext cx="6370638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1512" name="Rectangle 7">
            <a:extLst>
              <a:ext uri="{FF2B5EF4-FFF2-40B4-BE49-F238E27FC236}">
                <a16:creationId xmlns:a16="http://schemas.microsoft.com/office/drawing/2014/main" id="{2EB7A105-9C98-4F76-A82E-010657725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225" y="1963738"/>
            <a:ext cx="22891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1513" name="Rectangle 8">
            <a:extLst>
              <a:ext uri="{FF2B5EF4-FFF2-40B4-BE49-F238E27FC236}">
                <a16:creationId xmlns:a16="http://schemas.microsoft.com/office/drawing/2014/main" id="{B078652C-5E0B-43A9-BE20-B4FB6F003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4338" y="3027363"/>
            <a:ext cx="92075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21514" name="Group 9">
            <a:extLst>
              <a:ext uri="{FF2B5EF4-FFF2-40B4-BE49-F238E27FC236}">
                <a16:creationId xmlns:a16="http://schemas.microsoft.com/office/drawing/2014/main" id="{4126CE56-4393-4BE6-83FB-7E15A18A6D6C}"/>
              </a:ext>
            </a:extLst>
          </p:cNvPr>
          <p:cNvGrpSpPr>
            <a:grpSpLocks/>
          </p:cNvGrpSpPr>
          <p:nvPr/>
        </p:nvGrpSpPr>
        <p:grpSpPr bwMode="auto">
          <a:xfrm>
            <a:off x="4902200" y="2293938"/>
            <a:ext cx="504825" cy="479425"/>
            <a:chOff x="2967" y="1672"/>
            <a:chExt cx="333" cy="331"/>
          </a:xfrm>
        </p:grpSpPr>
        <p:sp>
          <p:nvSpPr>
            <p:cNvPr id="21599" name="Freeform 10">
              <a:extLst>
                <a:ext uri="{FF2B5EF4-FFF2-40B4-BE49-F238E27FC236}">
                  <a16:creationId xmlns:a16="http://schemas.microsoft.com/office/drawing/2014/main" id="{2F63E8F1-833A-4940-8B21-0D3161FF1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1720"/>
              <a:ext cx="283" cy="283"/>
            </a:xfrm>
            <a:custGeom>
              <a:avLst/>
              <a:gdLst>
                <a:gd name="T0" fmla="*/ 283 w 283"/>
                <a:gd name="T1" fmla="*/ 11 h 283"/>
                <a:gd name="T2" fmla="*/ 272 w 283"/>
                <a:gd name="T3" fmla="*/ 0 h 283"/>
                <a:gd name="T4" fmla="*/ 0 w 283"/>
                <a:gd name="T5" fmla="*/ 271 h 283"/>
                <a:gd name="T6" fmla="*/ 12 w 283"/>
                <a:gd name="T7" fmla="*/ 283 h 283"/>
                <a:gd name="T8" fmla="*/ 283 w 283"/>
                <a:gd name="T9" fmla="*/ 11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3"/>
                <a:gd name="T16" fmla="*/ 0 h 283"/>
                <a:gd name="T17" fmla="*/ 283 w 283"/>
                <a:gd name="T18" fmla="*/ 283 h 2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3" h="283">
                  <a:moveTo>
                    <a:pt x="283" y="11"/>
                  </a:moveTo>
                  <a:lnTo>
                    <a:pt x="272" y="0"/>
                  </a:lnTo>
                  <a:lnTo>
                    <a:pt x="0" y="271"/>
                  </a:lnTo>
                  <a:lnTo>
                    <a:pt x="12" y="283"/>
                  </a:lnTo>
                  <a:lnTo>
                    <a:pt x="283" y="11"/>
                  </a:lnTo>
                  <a:close/>
                </a:path>
              </a:pathLst>
            </a:custGeom>
            <a:solidFill>
              <a:srgbClr val="C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600" name="Freeform 11">
              <a:extLst>
                <a:ext uri="{FF2B5EF4-FFF2-40B4-BE49-F238E27FC236}">
                  <a16:creationId xmlns:a16="http://schemas.microsoft.com/office/drawing/2014/main" id="{B2627AF7-C502-4920-935F-D2A7EC5FD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" y="1672"/>
              <a:ext cx="107" cy="107"/>
            </a:xfrm>
            <a:custGeom>
              <a:avLst/>
              <a:gdLst>
                <a:gd name="T0" fmla="*/ 93 w 107"/>
                <a:gd name="T1" fmla="*/ 107 h 107"/>
                <a:gd name="T2" fmla="*/ 107 w 107"/>
                <a:gd name="T3" fmla="*/ 0 h 107"/>
                <a:gd name="T4" fmla="*/ 0 w 107"/>
                <a:gd name="T5" fmla="*/ 13 h 107"/>
                <a:gd name="T6" fmla="*/ 93 w 107"/>
                <a:gd name="T7" fmla="*/ 107 h 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07"/>
                <a:gd name="T14" fmla="*/ 107 w 107"/>
                <a:gd name="T15" fmla="*/ 107 h 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07">
                  <a:moveTo>
                    <a:pt x="93" y="107"/>
                  </a:moveTo>
                  <a:lnTo>
                    <a:pt x="107" y="0"/>
                  </a:lnTo>
                  <a:lnTo>
                    <a:pt x="0" y="13"/>
                  </a:lnTo>
                  <a:lnTo>
                    <a:pt x="93" y="107"/>
                  </a:lnTo>
                  <a:close/>
                </a:path>
              </a:pathLst>
            </a:custGeom>
            <a:solidFill>
              <a:srgbClr val="C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21515" name="Group 12">
            <a:extLst>
              <a:ext uri="{FF2B5EF4-FFF2-40B4-BE49-F238E27FC236}">
                <a16:creationId xmlns:a16="http://schemas.microsoft.com/office/drawing/2014/main" id="{107F49E5-4C3C-4603-BA1D-9C5565154E4F}"/>
              </a:ext>
            </a:extLst>
          </p:cNvPr>
          <p:cNvGrpSpPr>
            <a:grpSpLocks/>
          </p:cNvGrpSpPr>
          <p:nvPr/>
        </p:nvGrpSpPr>
        <p:grpSpPr bwMode="auto">
          <a:xfrm rot="-1581497">
            <a:off x="4905375" y="3117850"/>
            <a:ext cx="808038" cy="457200"/>
            <a:chOff x="2969" y="2552"/>
            <a:chExt cx="533" cy="315"/>
          </a:xfrm>
        </p:grpSpPr>
        <p:sp>
          <p:nvSpPr>
            <p:cNvPr id="21597" name="Freeform 13">
              <a:extLst>
                <a:ext uri="{FF2B5EF4-FFF2-40B4-BE49-F238E27FC236}">
                  <a16:creationId xmlns:a16="http://schemas.microsoft.com/office/drawing/2014/main" id="{8C006B57-E5F6-43F3-BCB0-2A4764C98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" y="2552"/>
              <a:ext cx="465" cy="266"/>
            </a:xfrm>
            <a:custGeom>
              <a:avLst/>
              <a:gdLst>
                <a:gd name="T0" fmla="*/ 457 w 465"/>
                <a:gd name="T1" fmla="*/ 266 h 266"/>
                <a:gd name="T2" fmla="*/ 465 w 465"/>
                <a:gd name="T3" fmla="*/ 254 h 266"/>
                <a:gd name="T4" fmla="*/ 8 w 465"/>
                <a:gd name="T5" fmla="*/ 0 h 266"/>
                <a:gd name="T6" fmla="*/ 0 w 465"/>
                <a:gd name="T7" fmla="*/ 11 h 266"/>
                <a:gd name="T8" fmla="*/ 457 w 465"/>
                <a:gd name="T9" fmla="*/ 266 h 2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5"/>
                <a:gd name="T16" fmla="*/ 0 h 266"/>
                <a:gd name="T17" fmla="*/ 465 w 465"/>
                <a:gd name="T18" fmla="*/ 266 h 2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5" h="266">
                  <a:moveTo>
                    <a:pt x="457" y="266"/>
                  </a:moveTo>
                  <a:lnTo>
                    <a:pt x="465" y="254"/>
                  </a:lnTo>
                  <a:lnTo>
                    <a:pt x="8" y="0"/>
                  </a:lnTo>
                  <a:lnTo>
                    <a:pt x="0" y="11"/>
                  </a:lnTo>
                  <a:lnTo>
                    <a:pt x="457" y="266"/>
                  </a:lnTo>
                  <a:close/>
                </a:path>
              </a:pathLst>
            </a:custGeom>
            <a:solidFill>
              <a:srgbClr val="C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98" name="Freeform 14">
              <a:extLst>
                <a:ext uri="{FF2B5EF4-FFF2-40B4-BE49-F238E27FC236}">
                  <a16:creationId xmlns:a16="http://schemas.microsoft.com/office/drawing/2014/main" id="{FE122FEB-DAA1-4F8D-8A88-680618147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5" y="2751"/>
              <a:ext cx="107" cy="116"/>
            </a:xfrm>
            <a:custGeom>
              <a:avLst/>
              <a:gdLst>
                <a:gd name="T0" fmla="*/ 0 w 107"/>
                <a:gd name="T1" fmla="*/ 116 h 116"/>
                <a:gd name="T2" fmla="*/ 107 w 107"/>
                <a:gd name="T3" fmla="*/ 99 h 116"/>
                <a:gd name="T4" fmla="*/ 62 w 107"/>
                <a:gd name="T5" fmla="*/ 0 h 116"/>
                <a:gd name="T6" fmla="*/ 0 w 107"/>
                <a:gd name="T7" fmla="*/ 116 h 1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16"/>
                <a:gd name="T14" fmla="*/ 107 w 107"/>
                <a:gd name="T15" fmla="*/ 116 h 1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16">
                  <a:moveTo>
                    <a:pt x="0" y="116"/>
                  </a:moveTo>
                  <a:lnTo>
                    <a:pt x="107" y="99"/>
                  </a:lnTo>
                  <a:lnTo>
                    <a:pt x="62" y="0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21516" name="Group 15">
            <a:extLst>
              <a:ext uri="{FF2B5EF4-FFF2-40B4-BE49-F238E27FC236}">
                <a16:creationId xmlns:a16="http://schemas.microsoft.com/office/drawing/2014/main" id="{5010E1C8-8D3D-4E88-BDF1-C80FA87FFB32}"/>
              </a:ext>
            </a:extLst>
          </p:cNvPr>
          <p:cNvGrpSpPr>
            <a:grpSpLocks/>
          </p:cNvGrpSpPr>
          <p:nvPr/>
        </p:nvGrpSpPr>
        <p:grpSpPr bwMode="auto">
          <a:xfrm>
            <a:off x="3176588" y="3554413"/>
            <a:ext cx="465137" cy="454025"/>
            <a:chOff x="1828" y="2540"/>
            <a:chExt cx="308" cy="314"/>
          </a:xfrm>
        </p:grpSpPr>
        <p:sp>
          <p:nvSpPr>
            <p:cNvPr id="21595" name="Freeform 16">
              <a:extLst>
                <a:ext uri="{FF2B5EF4-FFF2-40B4-BE49-F238E27FC236}">
                  <a16:creationId xmlns:a16="http://schemas.microsoft.com/office/drawing/2014/main" id="{D204BBFE-1CB8-44D9-AAC9-E76CF652A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2540"/>
              <a:ext cx="260" cy="262"/>
            </a:xfrm>
            <a:custGeom>
              <a:avLst/>
              <a:gdLst>
                <a:gd name="T0" fmla="*/ 0 w 260"/>
                <a:gd name="T1" fmla="*/ 251 h 262"/>
                <a:gd name="T2" fmla="*/ 11 w 260"/>
                <a:gd name="T3" fmla="*/ 262 h 262"/>
                <a:gd name="T4" fmla="*/ 260 w 260"/>
                <a:gd name="T5" fmla="*/ 12 h 262"/>
                <a:gd name="T6" fmla="*/ 248 w 260"/>
                <a:gd name="T7" fmla="*/ 0 h 262"/>
                <a:gd name="T8" fmla="*/ 0 w 260"/>
                <a:gd name="T9" fmla="*/ 25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62"/>
                <a:gd name="T17" fmla="*/ 260 w 260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62">
                  <a:moveTo>
                    <a:pt x="0" y="251"/>
                  </a:moveTo>
                  <a:lnTo>
                    <a:pt x="11" y="262"/>
                  </a:lnTo>
                  <a:lnTo>
                    <a:pt x="260" y="12"/>
                  </a:lnTo>
                  <a:lnTo>
                    <a:pt x="248" y="0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C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96" name="Freeform 17">
              <a:extLst>
                <a:ext uri="{FF2B5EF4-FFF2-40B4-BE49-F238E27FC236}">
                  <a16:creationId xmlns:a16="http://schemas.microsoft.com/office/drawing/2014/main" id="{10203167-8EDE-43A8-9E0D-EE1CF91A1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" y="2745"/>
              <a:ext cx="107" cy="109"/>
            </a:xfrm>
            <a:custGeom>
              <a:avLst/>
              <a:gdLst>
                <a:gd name="T0" fmla="*/ 13 w 107"/>
                <a:gd name="T1" fmla="*/ 0 h 109"/>
                <a:gd name="T2" fmla="*/ 0 w 107"/>
                <a:gd name="T3" fmla="*/ 109 h 109"/>
                <a:gd name="T4" fmla="*/ 107 w 107"/>
                <a:gd name="T5" fmla="*/ 94 h 109"/>
                <a:gd name="T6" fmla="*/ 13 w 107"/>
                <a:gd name="T7" fmla="*/ 0 h 1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09"/>
                <a:gd name="T14" fmla="*/ 107 w 107"/>
                <a:gd name="T15" fmla="*/ 109 h 1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09">
                  <a:moveTo>
                    <a:pt x="13" y="0"/>
                  </a:moveTo>
                  <a:lnTo>
                    <a:pt x="0" y="109"/>
                  </a:lnTo>
                  <a:lnTo>
                    <a:pt x="107" y="9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21517" name="Group 18">
            <a:extLst>
              <a:ext uri="{FF2B5EF4-FFF2-40B4-BE49-F238E27FC236}">
                <a16:creationId xmlns:a16="http://schemas.microsoft.com/office/drawing/2014/main" id="{710B9231-1A2C-405B-877D-5B595E546298}"/>
              </a:ext>
            </a:extLst>
          </p:cNvPr>
          <p:cNvGrpSpPr>
            <a:grpSpLocks/>
          </p:cNvGrpSpPr>
          <p:nvPr/>
        </p:nvGrpSpPr>
        <p:grpSpPr bwMode="auto">
          <a:xfrm rot="-826896">
            <a:off x="4643438" y="2901950"/>
            <a:ext cx="885825" cy="169863"/>
            <a:chOff x="3055" y="2223"/>
            <a:chExt cx="325" cy="132"/>
          </a:xfrm>
        </p:grpSpPr>
        <p:sp>
          <p:nvSpPr>
            <p:cNvPr id="21593" name="Freeform 19">
              <a:extLst>
                <a:ext uri="{FF2B5EF4-FFF2-40B4-BE49-F238E27FC236}">
                  <a16:creationId xmlns:a16="http://schemas.microsoft.com/office/drawing/2014/main" id="{E6A0E4D6-7B91-4D2B-99FA-2A5CAB7C5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" y="2278"/>
              <a:ext cx="243" cy="17"/>
            </a:xfrm>
            <a:custGeom>
              <a:avLst/>
              <a:gdLst>
                <a:gd name="T0" fmla="*/ 243 w 243"/>
                <a:gd name="T1" fmla="*/ 17 h 17"/>
                <a:gd name="T2" fmla="*/ 243 w 243"/>
                <a:gd name="T3" fmla="*/ 2 h 17"/>
                <a:gd name="T4" fmla="*/ 0 w 243"/>
                <a:gd name="T5" fmla="*/ 0 h 17"/>
                <a:gd name="T6" fmla="*/ 0 w 243"/>
                <a:gd name="T7" fmla="*/ 16 h 17"/>
                <a:gd name="T8" fmla="*/ 243 w 243"/>
                <a:gd name="T9" fmla="*/ 1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3"/>
                <a:gd name="T16" fmla="*/ 0 h 17"/>
                <a:gd name="T17" fmla="*/ 243 w 24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3" h="17">
                  <a:moveTo>
                    <a:pt x="243" y="17"/>
                  </a:moveTo>
                  <a:lnTo>
                    <a:pt x="243" y="2"/>
                  </a:lnTo>
                  <a:lnTo>
                    <a:pt x="0" y="0"/>
                  </a:lnTo>
                  <a:lnTo>
                    <a:pt x="0" y="16"/>
                  </a:lnTo>
                  <a:lnTo>
                    <a:pt x="243" y="17"/>
                  </a:lnTo>
                  <a:close/>
                </a:path>
              </a:pathLst>
            </a:custGeom>
            <a:solidFill>
              <a:srgbClr val="C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94" name="Freeform 20">
              <a:extLst>
                <a:ext uri="{FF2B5EF4-FFF2-40B4-BE49-F238E27FC236}">
                  <a16:creationId xmlns:a16="http://schemas.microsoft.com/office/drawing/2014/main" id="{83304CA7-E3C7-479B-936C-DE7F28943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2223"/>
              <a:ext cx="86" cy="132"/>
            </a:xfrm>
            <a:custGeom>
              <a:avLst/>
              <a:gdLst>
                <a:gd name="T0" fmla="*/ 0 w 86"/>
                <a:gd name="T1" fmla="*/ 132 h 132"/>
                <a:gd name="T2" fmla="*/ 86 w 86"/>
                <a:gd name="T3" fmla="*/ 65 h 132"/>
                <a:gd name="T4" fmla="*/ 0 w 86"/>
                <a:gd name="T5" fmla="*/ 0 h 132"/>
                <a:gd name="T6" fmla="*/ 0 w 86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32"/>
                <a:gd name="T14" fmla="*/ 86 w 86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32">
                  <a:moveTo>
                    <a:pt x="0" y="132"/>
                  </a:moveTo>
                  <a:lnTo>
                    <a:pt x="86" y="65"/>
                  </a:lnTo>
                  <a:lnTo>
                    <a:pt x="0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C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21518" name="Group 21">
            <a:extLst>
              <a:ext uri="{FF2B5EF4-FFF2-40B4-BE49-F238E27FC236}">
                <a16:creationId xmlns:a16="http://schemas.microsoft.com/office/drawing/2014/main" id="{9F5A2518-43A7-4268-8643-AE46051251EE}"/>
              </a:ext>
            </a:extLst>
          </p:cNvPr>
          <p:cNvGrpSpPr>
            <a:grpSpLocks/>
          </p:cNvGrpSpPr>
          <p:nvPr/>
        </p:nvGrpSpPr>
        <p:grpSpPr bwMode="auto">
          <a:xfrm rot="10455224">
            <a:off x="4716463" y="3729038"/>
            <a:ext cx="588962" cy="484187"/>
            <a:chOff x="1858" y="1653"/>
            <a:chExt cx="331" cy="333"/>
          </a:xfrm>
        </p:grpSpPr>
        <p:sp>
          <p:nvSpPr>
            <p:cNvPr id="21591" name="Freeform 22">
              <a:extLst>
                <a:ext uri="{FF2B5EF4-FFF2-40B4-BE49-F238E27FC236}">
                  <a16:creationId xmlns:a16="http://schemas.microsoft.com/office/drawing/2014/main" id="{A982C390-73E0-46E7-A833-69D375F82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" y="1701"/>
              <a:ext cx="283" cy="285"/>
            </a:xfrm>
            <a:custGeom>
              <a:avLst/>
              <a:gdLst>
                <a:gd name="T0" fmla="*/ 12 w 283"/>
                <a:gd name="T1" fmla="*/ 0 h 285"/>
                <a:gd name="T2" fmla="*/ 0 w 283"/>
                <a:gd name="T3" fmla="*/ 11 h 285"/>
                <a:gd name="T4" fmla="*/ 272 w 283"/>
                <a:gd name="T5" fmla="*/ 285 h 285"/>
                <a:gd name="T6" fmla="*/ 283 w 283"/>
                <a:gd name="T7" fmla="*/ 273 h 285"/>
                <a:gd name="T8" fmla="*/ 12 w 283"/>
                <a:gd name="T9" fmla="*/ 0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3"/>
                <a:gd name="T16" fmla="*/ 0 h 285"/>
                <a:gd name="T17" fmla="*/ 283 w 283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3" h="285">
                  <a:moveTo>
                    <a:pt x="12" y="0"/>
                  </a:moveTo>
                  <a:lnTo>
                    <a:pt x="0" y="11"/>
                  </a:lnTo>
                  <a:lnTo>
                    <a:pt x="272" y="285"/>
                  </a:lnTo>
                  <a:lnTo>
                    <a:pt x="283" y="27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92" name="Freeform 23">
              <a:extLst>
                <a:ext uri="{FF2B5EF4-FFF2-40B4-BE49-F238E27FC236}">
                  <a16:creationId xmlns:a16="http://schemas.microsoft.com/office/drawing/2014/main" id="{87282AAF-7418-4589-B864-DC22BE399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8" y="1653"/>
              <a:ext cx="107" cy="107"/>
            </a:xfrm>
            <a:custGeom>
              <a:avLst/>
              <a:gdLst>
                <a:gd name="T0" fmla="*/ 107 w 107"/>
                <a:gd name="T1" fmla="*/ 13 h 107"/>
                <a:gd name="T2" fmla="*/ 0 w 107"/>
                <a:gd name="T3" fmla="*/ 0 h 107"/>
                <a:gd name="T4" fmla="*/ 14 w 107"/>
                <a:gd name="T5" fmla="*/ 107 h 107"/>
                <a:gd name="T6" fmla="*/ 107 w 107"/>
                <a:gd name="T7" fmla="*/ 13 h 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07"/>
                <a:gd name="T14" fmla="*/ 107 w 107"/>
                <a:gd name="T15" fmla="*/ 107 h 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07">
                  <a:moveTo>
                    <a:pt x="107" y="13"/>
                  </a:moveTo>
                  <a:lnTo>
                    <a:pt x="0" y="0"/>
                  </a:lnTo>
                  <a:lnTo>
                    <a:pt x="14" y="107"/>
                  </a:lnTo>
                  <a:lnTo>
                    <a:pt x="107" y="13"/>
                  </a:lnTo>
                  <a:close/>
                </a:path>
              </a:pathLst>
            </a:custGeom>
            <a:solidFill>
              <a:srgbClr val="C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21519" name="Rectangle 24">
            <a:extLst>
              <a:ext uri="{FF2B5EF4-FFF2-40B4-BE49-F238E27FC236}">
                <a16:creationId xmlns:a16="http://schemas.microsoft.com/office/drawing/2014/main" id="{3E21E3FA-BDCC-4593-B06E-EC0ABA444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2927350"/>
            <a:ext cx="1598612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1520" name="Rectangle 26">
            <a:extLst>
              <a:ext uri="{FF2B5EF4-FFF2-40B4-BE49-F238E27FC236}">
                <a16:creationId xmlns:a16="http://schemas.microsoft.com/office/drawing/2014/main" id="{ED2D6B9C-44AC-463D-8D4A-CA37E7D5F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3" y="1438275"/>
            <a:ext cx="16414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21521" name="Group 27">
            <a:extLst>
              <a:ext uri="{FF2B5EF4-FFF2-40B4-BE49-F238E27FC236}">
                <a16:creationId xmlns:a16="http://schemas.microsoft.com/office/drawing/2014/main" id="{0F8478EF-C2D2-4B08-B0ED-0D7CB0C0B411}"/>
              </a:ext>
            </a:extLst>
          </p:cNvPr>
          <p:cNvGrpSpPr>
            <a:grpSpLocks/>
          </p:cNvGrpSpPr>
          <p:nvPr/>
        </p:nvGrpSpPr>
        <p:grpSpPr bwMode="auto">
          <a:xfrm>
            <a:off x="4170363" y="1900238"/>
            <a:ext cx="165100" cy="769937"/>
            <a:chOff x="2485" y="1484"/>
            <a:chExt cx="132" cy="385"/>
          </a:xfrm>
        </p:grpSpPr>
        <p:sp>
          <p:nvSpPr>
            <p:cNvPr id="21589" name="Rectangle 28">
              <a:extLst>
                <a:ext uri="{FF2B5EF4-FFF2-40B4-BE49-F238E27FC236}">
                  <a16:creationId xmlns:a16="http://schemas.microsoft.com/office/drawing/2014/main" id="{96923784-1335-4702-8A09-C588FA3AF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" y="1563"/>
              <a:ext cx="15" cy="306"/>
            </a:xfrm>
            <a:prstGeom prst="rect">
              <a:avLst/>
            </a:prstGeom>
            <a:solidFill>
              <a:srgbClr val="C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1590" name="Freeform 29">
              <a:extLst>
                <a:ext uri="{FF2B5EF4-FFF2-40B4-BE49-F238E27FC236}">
                  <a16:creationId xmlns:a16="http://schemas.microsoft.com/office/drawing/2014/main" id="{7303BD4D-9B46-409C-BACC-DF606BEAB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5" y="1484"/>
              <a:ext cx="132" cy="85"/>
            </a:xfrm>
            <a:custGeom>
              <a:avLst/>
              <a:gdLst>
                <a:gd name="T0" fmla="*/ 132 w 132"/>
                <a:gd name="T1" fmla="*/ 85 h 85"/>
                <a:gd name="T2" fmla="*/ 65 w 132"/>
                <a:gd name="T3" fmla="*/ 0 h 85"/>
                <a:gd name="T4" fmla="*/ 0 w 132"/>
                <a:gd name="T5" fmla="*/ 85 h 85"/>
                <a:gd name="T6" fmla="*/ 132 w 132"/>
                <a:gd name="T7" fmla="*/ 85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85"/>
                <a:gd name="T14" fmla="*/ 132 w 132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" h="85">
                  <a:moveTo>
                    <a:pt x="132" y="85"/>
                  </a:moveTo>
                  <a:lnTo>
                    <a:pt x="65" y="0"/>
                  </a:lnTo>
                  <a:lnTo>
                    <a:pt x="0" y="85"/>
                  </a:lnTo>
                  <a:lnTo>
                    <a:pt x="132" y="85"/>
                  </a:lnTo>
                  <a:close/>
                </a:path>
              </a:pathLst>
            </a:custGeom>
            <a:solidFill>
              <a:srgbClr val="C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21522" name="Group 30">
            <a:extLst>
              <a:ext uri="{FF2B5EF4-FFF2-40B4-BE49-F238E27FC236}">
                <a16:creationId xmlns:a16="http://schemas.microsoft.com/office/drawing/2014/main" id="{BDA4AA4A-9299-40C9-9E47-D23731FE8C52}"/>
              </a:ext>
            </a:extLst>
          </p:cNvPr>
          <p:cNvGrpSpPr>
            <a:grpSpLocks/>
          </p:cNvGrpSpPr>
          <p:nvPr/>
        </p:nvGrpSpPr>
        <p:grpSpPr bwMode="auto">
          <a:xfrm rot="-437839">
            <a:off x="4367213" y="3549650"/>
            <a:ext cx="1389062" cy="369888"/>
            <a:chOff x="2751" y="2659"/>
            <a:chExt cx="875" cy="233"/>
          </a:xfrm>
        </p:grpSpPr>
        <p:sp>
          <p:nvSpPr>
            <p:cNvPr id="21587" name="Freeform 31">
              <a:extLst>
                <a:ext uri="{FF2B5EF4-FFF2-40B4-BE49-F238E27FC236}">
                  <a16:creationId xmlns:a16="http://schemas.microsoft.com/office/drawing/2014/main" id="{E33202C5-98DD-4E42-9733-23C599BC3F78}"/>
                </a:ext>
              </a:extLst>
            </p:cNvPr>
            <p:cNvSpPr>
              <a:spLocks/>
            </p:cNvSpPr>
            <p:nvPr/>
          </p:nvSpPr>
          <p:spPr bwMode="auto">
            <a:xfrm rot="11958456" flipH="1">
              <a:off x="2751" y="2659"/>
              <a:ext cx="825" cy="16"/>
            </a:xfrm>
            <a:custGeom>
              <a:avLst/>
              <a:gdLst>
                <a:gd name="T0" fmla="*/ 7311667 w 431"/>
                <a:gd name="T1" fmla="*/ 8 h 17"/>
                <a:gd name="T2" fmla="*/ 7311667 w 431"/>
                <a:gd name="T3" fmla="*/ 2 h 17"/>
                <a:gd name="T4" fmla="*/ 0 w 431"/>
                <a:gd name="T5" fmla="*/ 0 h 17"/>
                <a:gd name="T6" fmla="*/ 0 w 431"/>
                <a:gd name="T7" fmla="*/ 8 h 17"/>
                <a:gd name="T8" fmla="*/ 7311667 w 431"/>
                <a:gd name="T9" fmla="*/ 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17"/>
                <a:gd name="T17" fmla="*/ 431 w 43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17">
                  <a:moveTo>
                    <a:pt x="431" y="17"/>
                  </a:moveTo>
                  <a:lnTo>
                    <a:pt x="431" y="2"/>
                  </a:lnTo>
                  <a:lnTo>
                    <a:pt x="0" y="0"/>
                  </a:lnTo>
                  <a:lnTo>
                    <a:pt x="0" y="15"/>
                  </a:lnTo>
                  <a:lnTo>
                    <a:pt x="431" y="17"/>
                  </a:lnTo>
                  <a:close/>
                </a:path>
              </a:pathLst>
            </a:custGeom>
            <a:solidFill>
              <a:srgbClr val="C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88" name="Freeform 32">
              <a:extLst>
                <a:ext uri="{FF2B5EF4-FFF2-40B4-BE49-F238E27FC236}">
                  <a16:creationId xmlns:a16="http://schemas.microsoft.com/office/drawing/2014/main" id="{15AE6AEE-5FC4-459F-9372-10F53714FCA2}"/>
                </a:ext>
              </a:extLst>
            </p:cNvPr>
            <p:cNvSpPr>
              <a:spLocks/>
            </p:cNvSpPr>
            <p:nvPr/>
          </p:nvSpPr>
          <p:spPr bwMode="auto">
            <a:xfrm rot="-9641544">
              <a:off x="3546" y="2771"/>
              <a:ext cx="80" cy="121"/>
            </a:xfrm>
            <a:custGeom>
              <a:avLst/>
              <a:gdLst>
                <a:gd name="T0" fmla="*/ 41 w 84"/>
                <a:gd name="T1" fmla="*/ 0 h 132"/>
                <a:gd name="T2" fmla="*/ 0 w 84"/>
                <a:gd name="T3" fmla="*/ 17 h 132"/>
                <a:gd name="T4" fmla="*/ 41 w 84"/>
                <a:gd name="T5" fmla="*/ 35 h 132"/>
                <a:gd name="T6" fmla="*/ 41 w 84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132"/>
                <a:gd name="T14" fmla="*/ 84 w 84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132">
                  <a:moveTo>
                    <a:pt x="84" y="0"/>
                  </a:moveTo>
                  <a:lnTo>
                    <a:pt x="0" y="67"/>
                  </a:lnTo>
                  <a:lnTo>
                    <a:pt x="84" y="13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C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21523" name="Group 33">
            <a:extLst>
              <a:ext uri="{FF2B5EF4-FFF2-40B4-BE49-F238E27FC236}">
                <a16:creationId xmlns:a16="http://schemas.microsoft.com/office/drawing/2014/main" id="{D4647EF4-BC24-40D8-A724-CBBC96179392}"/>
              </a:ext>
            </a:extLst>
          </p:cNvPr>
          <p:cNvGrpSpPr>
            <a:grpSpLocks/>
          </p:cNvGrpSpPr>
          <p:nvPr/>
        </p:nvGrpSpPr>
        <p:grpSpPr bwMode="auto">
          <a:xfrm>
            <a:off x="4392613" y="3665538"/>
            <a:ext cx="661987" cy="957262"/>
            <a:chOff x="2757" y="2676"/>
            <a:chExt cx="436" cy="660"/>
          </a:xfrm>
        </p:grpSpPr>
        <p:sp>
          <p:nvSpPr>
            <p:cNvPr id="21585" name="Freeform 34">
              <a:extLst>
                <a:ext uri="{FF2B5EF4-FFF2-40B4-BE49-F238E27FC236}">
                  <a16:creationId xmlns:a16="http://schemas.microsoft.com/office/drawing/2014/main" id="{22C3C3F7-462C-4176-8C7D-878655F5B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2676"/>
              <a:ext cx="390" cy="597"/>
            </a:xfrm>
            <a:custGeom>
              <a:avLst/>
              <a:gdLst>
                <a:gd name="T0" fmla="*/ 378 w 390"/>
                <a:gd name="T1" fmla="*/ 597 h 597"/>
                <a:gd name="T2" fmla="*/ 390 w 390"/>
                <a:gd name="T3" fmla="*/ 589 h 597"/>
                <a:gd name="T4" fmla="*/ 11 w 390"/>
                <a:gd name="T5" fmla="*/ 0 h 597"/>
                <a:gd name="T6" fmla="*/ 0 w 390"/>
                <a:gd name="T7" fmla="*/ 8 h 597"/>
                <a:gd name="T8" fmla="*/ 378 w 390"/>
                <a:gd name="T9" fmla="*/ 597 h 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0"/>
                <a:gd name="T16" fmla="*/ 0 h 597"/>
                <a:gd name="T17" fmla="*/ 390 w 390"/>
                <a:gd name="T18" fmla="*/ 597 h 5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0" h="597">
                  <a:moveTo>
                    <a:pt x="378" y="597"/>
                  </a:moveTo>
                  <a:lnTo>
                    <a:pt x="390" y="589"/>
                  </a:lnTo>
                  <a:lnTo>
                    <a:pt x="11" y="0"/>
                  </a:lnTo>
                  <a:lnTo>
                    <a:pt x="0" y="8"/>
                  </a:lnTo>
                  <a:lnTo>
                    <a:pt x="378" y="597"/>
                  </a:lnTo>
                  <a:close/>
                </a:path>
              </a:pathLst>
            </a:custGeom>
            <a:solidFill>
              <a:srgbClr val="C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86" name="Freeform 35">
              <a:extLst>
                <a:ext uri="{FF2B5EF4-FFF2-40B4-BE49-F238E27FC236}">
                  <a16:creationId xmlns:a16="http://schemas.microsoft.com/office/drawing/2014/main" id="{0E9829FE-1834-4075-88B7-8DADA2E5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" y="3229"/>
              <a:ext cx="111" cy="107"/>
            </a:xfrm>
            <a:custGeom>
              <a:avLst/>
              <a:gdLst>
                <a:gd name="T0" fmla="*/ 0 w 111"/>
                <a:gd name="T1" fmla="*/ 73 h 107"/>
                <a:gd name="T2" fmla="*/ 103 w 111"/>
                <a:gd name="T3" fmla="*/ 107 h 107"/>
                <a:gd name="T4" fmla="*/ 111 w 111"/>
                <a:gd name="T5" fmla="*/ 0 h 107"/>
                <a:gd name="T6" fmla="*/ 0 w 111"/>
                <a:gd name="T7" fmla="*/ 73 h 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1"/>
                <a:gd name="T13" fmla="*/ 0 h 107"/>
                <a:gd name="T14" fmla="*/ 111 w 111"/>
                <a:gd name="T15" fmla="*/ 107 h 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1" h="107">
                  <a:moveTo>
                    <a:pt x="0" y="73"/>
                  </a:moveTo>
                  <a:lnTo>
                    <a:pt x="103" y="107"/>
                  </a:lnTo>
                  <a:lnTo>
                    <a:pt x="111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C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21524" name="Group 39">
            <a:extLst>
              <a:ext uri="{FF2B5EF4-FFF2-40B4-BE49-F238E27FC236}">
                <a16:creationId xmlns:a16="http://schemas.microsoft.com/office/drawing/2014/main" id="{CC0E5869-A98C-4570-9AC7-7934D5831AAC}"/>
              </a:ext>
            </a:extLst>
          </p:cNvPr>
          <p:cNvGrpSpPr>
            <a:grpSpLocks/>
          </p:cNvGrpSpPr>
          <p:nvPr/>
        </p:nvGrpSpPr>
        <p:grpSpPr bwMode="auto">
          <a:xfrm rot="-1790797">
            <a:off x="6191250" y="2686050"/>
            <a:ext cx="325438" cy="190500"/>
            <a:chOff x="3889" y="2232"/>
            <a:chExt cx="214" cy="132"/>
          </a:xfrm>
        </p:grpSpPr>
        <p:sp>
          <p:nvSpPr>
            <p:cNvPr id="21583" name="Freeform 40">
              <a:extLst>
                <a:ext uri="{FF2B5EF4-FFF2-40B4-BE49-F238E27FC236}">
                  <a16:creationId xmlns:a16="http://schemas.microsoft.com/office/drawing/2014/main" id="{53D333F8-2759-4168-9CC1-D5B52E784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" y="2288"/>
              <a:ext cx="132" cy="17"/>
            </a:xfrm>
            <a:custGeom>
              <a:avLst/>
              <a:gdLst>
                <a:gd name="T0" fmla="*/ 132 w 132"/>
                <a:gd name="T1" fmla="*/ 17 h 17"/>
                <a:gd name="T2" fmla="*/ 132 w 132"/>
                <a:gd name="T3" fmla="*/ 2 h 17"/>
                <a:gd name="T4" fmla="*/ 0 w 132"/>
                <a:gd name="T5" fmla="*/ 0 h 17"/>
                <a:gd name="T6" fmla="*/ 0 w 132"/>
                <a:gd name="T7" fmla="*/ 15 h 17"/>
                <a:gd name="T8" fmla="*/ 132 w 132"/>
                <a:gd name="T9" fmla="*/ 1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7"/>
                <a:gd name="T17" fmla="*/ 132 w 13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7">
                  <a:moveTo>
                    <a:pt x="132" y="17"/>
                  </a:moveTo>
                  <a:lnTo>
                    <a:pt x="132" y="2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32" y="17"/>
                  </a:lnTo>
                  <a:close/>
                </a:path>
              </a:pathLst>
            </a:custGeom>
            <a:solidFill>
              <a:srgbClr val="C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84" name="Freeform 41">
              <a:extLst>
                <a:ext uri="{FF2B5EF4-FFF2-40B4-BE49-F238E27FC236}">
                  <a16:creationId xmlns:a16="http://schemas.microsoft.com/office/drawing/2014/main" id="{F164637F-AEE9-40C5-951E-B6271D84A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" y="2232"/>
              <a:ext cx="86" cy="132"/>
            </a:xfrm>
            <a:custGeom>
              <a:avLst/>
              <a:gdLst>
                <a:gd name="T0" fmla="*/ 0 w 86"/>
                <a:gd name="T1" fmla="*/ 132 h 132"/>
                <a:gd name="T2" fmla="*/ 86 w 86"/>
                <a:gd name="T3" fmla="*/ 67 h 132"/>
                <a:gd name="T4" fmla="*/ 0 w 86"/>
                <a:gd name="T5" fmla="*/ 0 h 132"/>
                <a:gd name="T6" fmla="*/ 0 w 86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32"/>
                <a:gd name="T14" fmla="*/ 86 w 86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32">
                  <a:moveTo>
                    <a:pt x="0" y="132"/>
                  </a:moveTo>
                  <a:lnTo>
                    <a:pt x="86" y="67"/>
                  </a:lnTo>
                  <a:lnTo>
                    <a:pt x="0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C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21525" name="Rectangle 42">
            <a:extLst>
              <a:ext uri="{FF2B5EF4-FFF2-40B4-BE49-F238E27FC236}">
                <a16:creationId xmlns:a16="http://schemas.microsoft.com/office/drawing/2014/main" id="{A81C8918-810A-4EA8-8DA9-1CA251E04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6538" y="3019425"/>
            <a:ext cx="12954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1526" name="Rectangle 43">
            <a:extLst>
              <a:ext uri="{FF2B5EF4-FFF2-40B4-BE49-F238E27FC236}">
                <a16:creationId xmlns:a16="http://schemas.microsoft.com/office/drawing/2014/main" id="{405AF200-3366-4685-948E-D0E40A8E1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2611438"/>
            <a:ext cx="12334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21527" name="Group 44">
            <a:extLst>
              <a:ext uri="{FF2B5EF4-FFF2-40B4-BE49-F238E27FC236}">
                <a16:creationId xmlns:a16="http://schemas.microsoft.com/office/drawing/2014/main" id="{7B2293BF-8DF7-4D36-988B-5A304C765935}"/>
              </a:ext>
            </a:extLst>
          </p:cNvPr>
          <p:cNvGrpSpPr>
            <a:grpSpLocks/>
          </p:cNvGrpSpPr>
          <p:nvPr/>
        </p:nvGrpSpPr>
        <p:grpSpPr bwMode="auto">
          <a:xfrm rot="1380000">
            <a:off x="3203575" y="2335213"/>
            <a:ext cx="754063" cy="279400"/>
            <a:chOff x="1510" y="1993"/>
            <a:chExt cx="497" cy="193"/>
          </a:xfrm>
        </p:grpSpPr>
        <p:sp>
          <p:nvSpPr>
            <p:cNvPr id="21581" name="Freeform 45">
              <a:extLst>
                <a:ext uri="{FF2B5EF4-FFF2-40B4-BE49-F238E27FC236}">
                  <a16:creationId xmlns:a16="http://schemas.microsoft.com/office/drawing/2014/main" id="{07CFBDBB-1946-4A45-B9ED-D994F64D9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" y="2049"/>
              <a:ext cx="422" cy="137"/>
            </a:xfrm>
            <a:custGeom>
              <a:avLst/>
              <a:gdLst>
                <a:gd name="T0" fmla="*/ 419 w 422"/>
                <a:gd name="T1" fmla="*/ 137 h 137"/>
                <a:gd name="T2" fmla="*/ 422 w 422"/>
                <a:gd name="T3" fmla="*/ 124 h 137"/>
                <a:gd name="T4" fmla="*/ 4 w 422"/>
                <a:gd name="T5" fmla="*/ 0 h 137"/>
                <a:gd name="T6" fmla="*/ 0 w 422"/>
                <a:gd name="T7" fmla="*/ 13 h 137"/>
                <a:gd name="T8" fmla="*/ 419 w 422"/>
                <a:gd name="T9" fmla="*/ 137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2"/>
                <a:gd name="T16" fmla="*/ 0 h 137"/>
                <a:gd name="T17" fmla="*/ 422 w 422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2" h="137">
                  <a:moveTo>
                    <a:pt x="419" y="137"/>
                  </a:moveTo>
                  <a:lnTo>
                    <a:pt x="422" y="124"/>
                  </a:lnTo>
                  <a:lnTo>
                    <a:pt x="4" y="0"/>
                  </a:lnTo>
                  <a:lnTo>
                    <a:pt x="0" y="13"/>
                  </a:lnTo>
                  <a:lnTo>
                    <a:pt x="419" y="137"/>
                  </a:lnTo>
                  <a:close/>
                </a:path>
              </a:pathLst>
            </a:custGeom>
            <a:solidFill>
              <a:srgbClr val="C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82" name="Freeform 46">
              <a:extLst>
                <a:ext uri="{FF2B5EF4-FFF2-40B4-BE49-F238E27FC236}">
                  <a16:creationId xmlns:a16="http://schemas.microsoft.com/office/drawing/2014/main" id="{BE2913F1-9F15-4BDF-BBBD-4EDFB792A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0" y="1993"/>
              <a:ext cx="104" cy="126"/>
            </a:xfrm>
            <a:custGeom>
              <a:avLst/>
              <a:gdLst>
                <a:gd name="T0" fmla="*/ 104 w 104"/>
                <a:gd name="T1" fmla="*/ 0 h 126"/>
                <a:gd name="T2" fmla="*/ 0 w 104"/>
                <a:gd name="T3" fmla="*/ 38 h 126"/>
                <a:gd name="T4" fmla="*/ 63 w 104"/>
                <a:gd name="T5" fmla="*/ 126 h 126"/>
                <a:gd name="T6" fmla="*/ 104 w 104"/>
                <a:gd name="T7" fmla="*/ 0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126"/>
                <a:gd name="T14" fmla="*/ 104 w 104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126">
                  <a:moveTo>
                    <a:pt x="104" y="0"/>
                  </a:moveTo>
                  <a:lnTo>
                    <a:pt x="0" y="38"/>
                  </a:lnTo>
                  <a:lnTo>
                    <a:pt x="63" y="126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C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21528" name="Group 47">
            <a:extLst>
              <a:ext uri="{FF2B5EF4-FFF2-40B4-BE49-F238E27FC236}">
                <a16:creationId xmlns:a16="http://schemas.microsoft.com/office/drawing/2014/main" id="{7F902F55-E5EE-4765-8306-ACDF5139E851}"/>
              </a:ext>
            </a:extLst>
          </p:cNvPr>
          <p:cNvGrpSpPr>
            <a:grpSpLocks/>
          </p:cNvGrpSpPr>
          <p:nvPr/>
        </p:nvGrpSpPr>
        <p:grpSpPr bwMode="auto">
          <a:xfrm rot="1140660">
            <a:off x="2895600" y="3160713"/>
            <a:ext cx="522288" cy="266700"/>
            <a:chOff x="1708" y="2447"/>
            <a:chExt cx="345" cy="184"/>
          </a:xfrm>
        </p:grpSpPr>
        <p:sp>
          <p:nvSpPr>
            <p:cNvPr id="21579" name="Freeform 48">
              <a:extLst>
                <a:ext uri="{FF2B5EF4-FFF2-40B4-BE49-F238E27FC236}">
                  <a16:creationId xmlns:a16="http://schemas.microsoft.com/office/drawing/2014/main" id="{1DD6F78D-8CE4-47AB-882A-B1C906170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" y="2447"/>
              <a:ext cx="278" cy="125"/>
            </a:xfrm>
            <a:custGeom>
              <a:avLst/>
              <a:gdLst>
                <a:gd name="T0" fmla="*/ 1 w 455"/>
                <a:gd name="T1" fmla="*/ 1 h 183"/>
                <a:gd name="T2" fmla="*/ 1 w 455"/>
                <a:gd name="T3" fmla="*/ 0 h 183"/>
                <a:gd name="T4" fmla="*/ 0 w 455"/>
                <a:gd name="T5" fmla="*/ 1 h 183"/>
                <a:gd name="T6" fmla="*/ 1 w 455"/>
                <a:gd name="T7" fmla="*/ 1 h 183"/>
                <a:gd name="T8" fmla="*/ 1 w 455"/>
                <a:gd name="T9" fmla="*/ 1 h 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"/>
                <a:gd name="T16" fmla="*/ 0 h 183"/>
                <a:gd name="T17" fmla="*/ 455 w 455"/>
                <a:gd name="T18" fmla="*/ 183 h 1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" h="183">
                  <a:moveTo>
                    <a:pt x="455" y="13"/>
                  </a:moveTo>
                  <a:lnTo>
                    <a:pt x="451" y="0"/>
                  </a:lnTo>
                  <a:lnTo>
                    <a:pt x="0" y="170"/>
                  </a:lnTo>
                  <a:lnTo>
                    <a:pt x="4" y="183"/>
                  </a:lnTo>
                  <a:lnTo>
                    <a:pt x="455" y="13"/>
                  </a:lnTo>
                  <a:close/>
                </a:path>
              </a:pathLst>
            </a:custGeom>
            <a:solidFill>
              <a:srgbClr val="C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80" name="Freeform 49">
              <a:extLst>
                <a:ext uri="{FF2B5EF4-FFF2-40B4-BE49-F238E27FC236}">
                  <a16:creationId xmlns:a16="http://schemas.microsoft.com/office/drawing/2014/main" id="{9471105B-1DC7-4B2B-AC7F-94333CC5E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" y="2508"/>
              <a:ext cx="105" cy="123"/>
            </a:xfrm>
            <a:custGeom>
              <a:avLst/>
              <a:gdLst>
                <a:gd name="T0" fmla="*/ 57 w 105"/>
                <a:gd name="T1" fmla="*/ 0 h 123"/>
                <a:gd name="T2" fmla="*/ 0 w 105"/>
                <a:gd name="T3" fmla="*/ 94 h 123"/>
                <a:gd name="T4" fmla="*/ 105 w 105"/>
                <a:gd name="T5" fmla="*/ 123 h 123"/>
                <a:gd name="T6" fmla="*/ 57 w 105"/>
                <a:gd name="T7" fmla="*/ 0 h 1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123"/>
                <a:gd name="T14" fmla="*/ 105 w 105"/>
                <a:gd name="T15" fmla="*/ 123 h 1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123">
                  <a:moveTo>
                    <a:pt x="57" y="0"/>
                  </a:moveTo>
                  <a:lnTo>
                    <a:pt x="0" y="94"/>
                  </a:lnTo>
                  <a:lnTo>
                    <a:pt x="105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C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21529" name="Text Box 75">
            <a:extLst>
              <a:ext uri="{FF2B5EF4-FFF2-40B4-BE49-F238E27FC236}">
                <a16:creationId xmlns:a16="http://schemas.microsoft.com/office/drawing/2014/main" id="{0889E767-0107-435E-BA78-9DDB5F25A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463" y="1941513"/>
            <a:ext cx="16922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723" tIns="47361" rIns="94723" bIns="47361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fr-FR" b="1">
                <a:cs typeface="Arial" panose="020B0604020202020204" pitchFamily="34" charset="0"/>
              </a:rPr>
              <a:t>  Interleukin-6</a:t>
            </a:r>
          </a:p>
        </p:txBody>
      </p:sp>
      <p:sp>
        <p:nvSpPr>
          <p:cNvPr id="21530" name="Rectangle 76">
            <a:extLst>
              <a:ext uri="{FF2B5EF4-FFF2-40B4-BE49-F238E27FC236}">
                <a16:creationId xmlns:a16="http://schemas.microsoft.com/office/drawing/2014/main" id="{DCA44012-3B21-4255-A2F1-FB1180950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0" y="4702175"/>
            <a:ext cx="17081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723" tIns="47361" rIns="94723" bIns="47361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fr-FR" b="1"/>
              <a:t>   Adiponectin</a:t>
            </a:r>
          </a:p>
        </p:txBody>
      </p:sp>
      <p:sp>
        <p:nvSpPr>
          <p:cNvPr id="21531" name="Text Box 77">
            <a:extLst>
              <a:ext uri="{FF2B5EF4-FFF2-40B4-BE49-F238E27FC236}">
                <a16:creationId xmlns:a16="http://schemas.microsoft.com/office/drawing/2014/main" id="{575EED4B-E32F-41D0-B0E5-CA56A6EED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3549650"/>
            <a:ext cx="10128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723" tIns="47361" rIns="94723" bIns="47361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fr-FR" b="1">
                <a:cs typeface="Arial" panose="020B0604020202020204" pitchFamily="34" charset="0"/>
              </a:rPr>
              <a:t>  Leptin</a:t>
            </a:r>
          </a:p>
        </p:txBody>
      </p:sp>
      <p:sp>
        <p:nvSpPr>
          <p:cNvPr id="21532" name="Text Box 78">
            <a:extLst>
              <a:ext uri="{FF2B5EF4-FFF2-40B4-BE49-F238E27FC236}">
                <a16:creationId xmlns:a16="http://schemas.microsoft.com/office/drawing/2014/main" id="{013CC63F-E5B2-4522-988A-CF864FE68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838" y="2941638"/>
            <a:ext cx="20970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723" tIns="47361" rIns="94723" bIns="47361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fr-FR" b="1">
                <a:cs typeface="Arial" panose="020B0604020202020204" pitchFamily="34" charset="0"/>
              </a:rPr>
              <a:t>   Tumor necrosis</a:t>
            </a:r>
          </a:p>
          <a:p>
            <a:pPr algn="ctr" eaLnBrk="1" hangingPunct="1"/>
            <a:r>
              <a:rPr lang="en-GB" altLang="fr-FR" b="1">
                <a:cs typeface="Arial" panose="020B0604020202020204" pitchFamily="34" charset="0"/>
              </a:rPr>
              <a:t> factor-</a:t>
            </a:r>
            <a:r>
              <a:rPr lang="el-GR" altLang="fr-FR" b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</a:p>
        </p:txBody>
      </p:sp>
      <p:sp>
        <p:nvSpPr>
          <p:cNvPr id="21533" name="Text Box 79">
            <a:extLst>
              <a:ext uri="{FF2B5EF4-FFF2-40B4-BE49-F238E27FC236}">
                <a16:creationId xmlns:a16="http://schemas.microsoft.com/office/drawing/2014/main" id="{5029C56C-3AF3-4F23-A3B8-93C32FD15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400" y="3673475"/>
            <a:ext cx="19558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723" tIns="47361" rIns="94723" bIns="47361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fr-FR" b="1">
                <a:cs typeface="Arial" panose="020B0604020202020204" pitchFamily="34" charset="0"/>
              </a:rPr>
              <a:t>  Adipsin</a:t>
            </a:r>
            <a:br>
              <a:rPr lang="en-GB" altLang="fr-FR" b="1">
                <a:cs typeface="Arial" panose="020B0604020202020204" pitchFamily="34" charset="0"/>
              </a:rPr>
            </a:br>
            <a:r>
              <a:rPr lang="en-GB" altLang="fr-FR" b="1">
                <a:cs typeface="Arial" panose="020B0604020202020204" pitchFamily="34" charset="0"/>
              </a:rPr>
              <a:t>(Complement D)</a:t>
            </a:r>
          </a:p>
        </p:txBody>
      </p:sp>
      <p:sp>
        <p:nvSpPr>
          <p:cNvPr id="21534" name="Text Box 80">
            <a:extLst>
              <a:ext uri="{FF2B5EF4-FFF2-40B4-BE49-F238E27FC236}">
                <a16:creationId xmlns:a16="http://schemas.microsoft.com/office/drawing/2014/main" id="{A88C1E15-2CFF-40C9-980A-6DF99A781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288" y="4579938"/>
            <a:ext cx="17557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723" tIns="47361" rIns="94723" bIns="47361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fr-FR" b="1">
                <a:cs typeface="Arial" panose="020B0604020202020204" pitchFamily="34" charset="0"/>
              </a:rPr>
              <a:t>  Plasminogen</a:t>
            </a:r>
            <a:br>
              <a:rPr lang="en-GB" altLang="fr-FR" b="1">
                <a:cs typeface="Arial" panose="020B0604020202020204" pitchFamily="34" charset="0"/>
              </a:rPr>
            </a:br>
            <a:r>
              <a:rPr lang="en-GB" altLang="fr-FR" b="1">
                <a:cs typeface="Arial" panose="020B0604020202020204" pitchFamily="34" charset="0"/>
              </a:rPr>
              <a:t>activator </a:t>
            </a:r>
            <a:br>
              <a:rPr lang="en-GB" altLang="fr-FR" b="1">
                <a:cs typeface="Arial" panose="020B0604020202020204" pitchFamily="34" charset="0"/>
              </a:rPr>
            </a:br>
            <a:r>
              <a:rPr lang="en-GB" altLang="fr-FR" b="1">
                <a:cs typeface="Arial" panose="020B0604020202020204" pitchFamily="34" charset="0"/>
              </a:rPr>
              <a:t>inhibitor-1</a:t>
            </a:r>
          </a:p>
        </p:txBody>
      </p:sp>
      <p:sp>
        <p:nvSpPr>
          <p:cNvPr id="21535" name="Text Box 81">
            <a:extLst>
              <a:ext uri="{FF2B5EF4-FFF2-40B4-BE49-F238E27FC236}">
                <a16:creationId xmlns:a16="http://schemas.microsoft.com/office/drawing/2014/main" id="{F6B2B55B-5A77-4BB4-9E58-E43C45058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4213" y="3108325"/>
            <a:ext cx="121761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723" tIns="47361" rIns="94723" bIns="47361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fr-FR" b="1">
                <a:cs typeface="Arial" panose="020B0604020202020204" pitchFamily="34" charset="0"/>
              </a:rPr>
              <a:t>  Resistin</a:t>
            </a:r>
          </a:p>
        </p:txBody>
      </p:sp>
      <p:sp>
        <p:nvSpPr>
          <p:cNvPr id="21536" name="Text Box 82">
            <a:extLst>
              <a:ext uri="{FF2B5EF4-FFF2-40B4-BE49-F238E27FC236}">
                <a16:creationId xmlns:a16="http://schemas.microsoft.com/office/drawing/2014/main" id="{47566570-B7A6-4B7D-A649-BEE102744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676525"/>
            <a:ext cx="7556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723" tIns="47361" rIns="94723" bIns="47361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fr-FR" b="1">
                <a:cs typeface="Arial" panose="020B0604020202020204" pitchFamily="34" charset="0"/>
              </a:rPr>
              <a:t>  FFA</a:t>
            </a:r>
          </a:p>
        </p:txBody>
      </p:sp>
      <p:sp>
        <p:nvSpPr>
          <p:cNvPr id="21537" name="Text Box 83">
            <a:extLst>
              <a:ext uri="{FF2B5EF4-FFF2-40B4-BE49-F238E27FC236}">
                <a16:creationId xmlns:a16="http://schemas.microsoft.com/office/drawing/2014/main" id="{DAE7789A-A629-4A4A-9829-6D63C91E6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050" y="2325688"/>
            <a:ext cx="106362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723" tIns="47361" rIns="94723" bIns="47361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fr-FR" b="1">
                <a:cs typeface="Arial" panose="020B0604020202020204" pitchFamily="34" charset="0"/>
              </a:rPr>
              <a:t>  Insulin</a:t>
            </a:r>
          </a:p>
        </p:txBody>
      </p:sp>
      <p:sp>
        <p:nvSpPr>
          <p:cNvPr id="21538" name="Text Box 84">
            <a:extLst>
              <a:ext uri="{FF2B5EF4-FFF2-40B4-BE49-F238E27FC236}">
                <a16:creationId xmlns:a16="http://schemas.microsoft.com/office/drawing/2014/main" id="{DB4610CB-2B01-4576-9C96-1448A6AB4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550" y="1893888"/>
            <a:ext cx="219551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723" tIns="47361" rIns="94723" bIns="47361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fr-FR" b="1">
                <a:cs typeface="Arial" panose="020B0604020202020204" pitchFamily="34" charset="0"/>
              </a:rPr>
              <a:t>  Angiotensinogen</a:t>
            </a:r>
          </a:p>
        </p:txBody>
      </p:sp>
      <p:sp>
        <p:nvSpPr>
          <p:cNvPr id="21539" name="Text Box 85">
            <a:extLst>
              <a:ext uri="{FF2B5EF4-FFF2-40B4-BE49-F238E27FC236}">
                <a16:creationId xmlns:a16="http://schemas.microsoft.com/office/drawing/2014/main" id="{1A9CAA5C-2C7D-458C-B9F8-AC8F0CE5D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450" y="1462088"/>
            <a:ext cx="2243138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723" tIns="47361" rIns="94723" bIns="47361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fr-FR" b="1">
                <a:cs typeface="Arial" panose="020B0604020202020204" pitchFamily="34" charset="0"/>
              </a:rPr>
              <a:t> Lipoprotein lipase</a:t>
            </a:r>
          </a:p>
        </p:txBody>
      </p:sp>
      <p:sp>
        <p:nvSpPr>
          <p:cNvPr id="21540" name="Text Box 86">
            <a:extLst>
              <a:ext uri="{FF2B5EF4-FFF2-40B4-BE49-F238E27FC236}">
                <a16:creationId xmlns:a16="http://schemas.microsoft.com/office/drawing/2014/main" id="{DA113D91-FC89-4B65-98FF-8F592F70C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288" y="3981450"/>
            <a:ext cx="11271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723" tIns="47361" rIns="94723" bIns="47361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fr-FR" b="1">
                <a:cs typeface="Arial" panose="020B0604020202020204" pitchFamily="34" charset="0"/>
              </a:rPr>
              <a:t>  Lactate</a:t>
            </a:r>
          </a:p>
        </p:txBody>
      </p:sp>
      <p:grpSp>
        <p:nvGrpSpPr>
          <p:cNvPr id="21541" name="Group 94">
            <a:extLst>
              <a:ext uri="{FF2B5EF4-FFF2-40B4-BE49-F238E27FC236}">
                <a16:creationId xmlns:a16="http://schemas.microsoft.com/office/drawing/2014/main" id="{807A1954-3B5D-468D-A3C1-89A979B1B562}"/>
              </a:ext>
            </a:extLst>
          </p:cNvPr>
          <p:cNvGrpSpPr>
            <a:grpSpLocks/>
          </p:cNvGrpSpPr>
          <p:nvPr/>
        </p:nvGrpSpPr>
        <p:grpSpPr bwMode="auto">
          <a:xfrm rot="2503371">
            <a:off x="2700338" y="2692400"/>
            <a:ext cx="796925" cy="344488"/>
            <a:chOff x="1526" y="2447"/>
            <a:chExt cx="527" cy="237"/>
          </a:xfrm>
        </p:grpSpPr>
        <p:sp>
          <p:nvSpPr>
            <p:cNvPr id="21577" name="Freeform 95">
              <a:extLst>
                <a:ext uri="{FF2B5EF4-FFF2-40B4-BE49-F238E27FC236}">
                  <a16:creationId xmlns:a16="http://schemas.microsoft.com/office/drawing/2014/main" id="{BE2BA5FE-6130-459C-807B-38D9FC1B4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" y="2447"/>
              <a:ext cx="455" cy="183"/>
            </a:xfrm>
            <a:custGeom>
              <a:avLst/>
              <a:gdLst>
                <a:gd name="T0" fmla="*/ 455 w 455"/>
                <a:gd name="T1" fmla="*/ 13 h 183"/>
                <a:gd name="T2" fmla="*/ 451 w 455"/>
                <a:gd name="T3" fmla="*/ 0 h 183"/>
                <a:gd name="T4" fmla="*/ 0 w 455"/>
                <a:gd name="T5" fmla="*/ 170 h 183"/>
                <a:gd name="T6" fmla="*/ 4 w 455"/>
                <a:gd name="T7" fmla="*/ 183 h 183"/>
                <a:gd name="T8" fmla="*/ 455 w 455"/>
                <a:gd name="T9" fmla="*/ 13 h 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"/>
                <a:gd name="T16" fmla="*/ 0 h 183"/>
                <a:gd name="T17" fmla="*/ 455 w 455"/>
                <a:gd name="T18" fmla="*/ 183 h 1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" h="183">
                  <a:moveTo>
                    <a:pt x="455" y="13"/>
                  </a:moveTo>
                  <a:lnTo>
                    <a:pt x="451" y="0"/>
                  </a:lnTo>
                  <a:lnTo>
                    <a:pt x="0" y="170"/>
                  </a:lnTo>
                  <a:lnTo>
                    <a:pt x="4" y="183"/>
                  </a:lnTo>
                  <a:lnTo>
                    <a:pt x="455" y="13"/>
                  </a:lnTo>
                  <a:close/>
                </a:path>
              </a:pathLst>
            </a:custGeom>
            <a:solidFill>
              <a:srgbClr val="C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78" name="Freeform 96">
              <a:extLst>
                <a:ext uri="{FF2B5EF4-FFF2-40B4-BE49-F238E27FC236}">
                  <a16:creationId xmlns:a16="http://schemas.microsoft.com/office/drawing/2014/main" id="{58E4F877-2034-419A-A435-AB5945594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" y="2561"/>
              <a:ext cx="105" cy="123"/>
            </a:xfrm>
            <a:custGeom>
              <a:avLst/>
              <a:gdLst>
                <a:gd name="T0" fmla="*/ 57 w 105"/>
                <a:gd name="T1" fmla="*/ 0 h 123"/>
                <a:gd name="T2" fmla="*/ 0 w 105"/>
                <a:gd name="T3" fmla="*/ 94 h 123"/>
                <a:gd name="T4" fmla="*/ 105 w 105"/>
                <a:gd name="T5" fmla="*/ 123 h 123"/>
                <a:gd name="T6" fmla="*/ 57 w 105"/>
                <a:gd name="T7" fmla="*/ 0 h 1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123"/>
                <a:gd name="T14" fmla="*/ 105 w 105"/>
                <a:gd name="T15" fmla="*/ 123 h 1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123">
                  <a:moveTo>
                    <a:pt x="57" y="0"/>
                  </a:moveTo>
                  <a:lnTo>
                    <a:pt x="0" y="94"/>
                  </a:lnTo>
                  <a:lnTo>
                    <a:pt x="105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C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21542" name="Text Box 97">
            <a:extLst>
              <a:ext uri="{FF2B5EF4-FFF2-40B4-BE49-F238E27FC236}">
                <a16:creationId xmlns:a16="http://schemas.microsoft.com/office/drawing/2014/main" id="{E6B10E32-E893-4DA1-9C41-8C9BBBC54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339975"/>
            <a:ext cx="23463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723" tIns="47361" rIns="94723" bIns="47361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fr-FR" b="1">
                <a:cs typeface="Arial" panose="020B0604020202020204" pitchFamily="34" charset="0"/>
              </a:rPr>
              <a:t>   C-reactive protein</a:t>
            </a:r>
          </a:p>
        </p:txBody>
      </p:sp>
      <p:sp>
        <p:nvSpPr>
          <p:cNvPr id="21543" name="Rectangle 98">
            <a:extLst>
              <a:ext uri="{FF2B5EF4-FFF2-40B4-BE49-F238E27FC236}">
                <a16:creationId xmlns:a16="http://schemas.microsoft.com/office/drawing/2014/main" id="{4719A758-66F8-4386-8075-07E227A4B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/>
              <a:t>Adverse Cardiometabolic Effects of Intra-abdominal (Visceral) Adipocytes</a:t>
            </a:r>
            <a:endParaRPr lang="fr-CA" altLang="fr-FR"/>
          </a:p>
        </p:txBody>
      </p:sp>
      <p:grpSp>
        <p:nvGrpSpPr>
          <p:cNvPr id="21544" name="Group 100">
            <a:extLst>
              <a:ext uri="{FF2B5EF4-FFF2-40B4-BE49-F238E27FC236}">
                <a16:creationId xmlns:a16="http://schemas.microsoft.com/office/drawing/2014/main" id="{9309FCAF-375C-4E25-BA73-849C8D1D26EF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854200"/>
            <a:ext cx="1925637" cy="404813"/>
            <a:chOff x="1347" y="1621"/>
            <a:chExt cx="1051" cy="454"/>
          </a:xfrm>
        </p:grpSpPr>
        <p:sp>
          <p:nvSpPr>
            <p:cNvPr id="21575" name="Rectangle 101">
              <a:extLst>
                <a:ext uri="{FF2B5EF4-FFF2-40B4-BE49-F238E27FC236}">
                  <a16:creationId xmlns:a16="http://schemas.microsoft.com/office/drawing/2014/main" id="{8B8D7025-62E0-4959-AD19-48D106658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1621"/>
              <a:ext cx="931" cy="4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 b="1"/>
                <a:t>Inflammation</a:t>
              </a:r>
            </a:p>
          </p:txBody>
        </p:sp>
        <p:sp>
          <p:nvSpPr>
            <p:cNvPr id="21576" name="Rectangle 102">
              <a:extLst>
                <a:ext uri="{FF2B5EF4-FFF2-40B4-BE49-F238E27FC236}">
                  <a16:creationId xmlns:a16="http://schemas.microsoft.com/office/drawing/2014/main" id="{64B9DE1E-D1FE-4B6E-881F-B49319311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" y="1621"/>
              <a:ext cx="121" cy="454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21545" name="Group 103">
            <a:extLst>
              <a:ext uri="{FF2B5EF4-FFF2-40B4-BE49-F238E27FC236}">
                <a16:creationId xmlns:a16="http://schemas.microsoft.com/office/drawing/2014/main" id="{97586AC4-8B55-4AFC-B2C2-F3F354DC2BB3}"/>
              </a:ext>
            </a:extLst>
          </p:cNvPr>
          <p:cNvGrpSpPr>
            <a:grpSpLocks/>
          </p:cNvGrpSpPr>
          <p:nvPr/>
        </p:nvGrpSpPr>
        <p:grpSpPr bwMode="auto">
          <a:xfrm>
            <a:off x="5661025" y="1403350"/>
            <a:ext cx="1925638" cy="404813"/>
            <a:chOff x="1347" y="1621"/>
            <a:chExt cx="1051" cy="454"/>
          </a:xfrm>
        </p:grpSpPr>
        <p:sp>
          <p:nvSpPr>
            <p:cNvPr id="21573" name="Rectangle 104">
              <a:extLst>
                <a:ext uri="{FF2B5EF4-FFF2-40B4-BE49-F238E27FC236}">
                  <a16:creationId xmlns:a16="http://schemas.microsoft.com/office/drawing/2014/main" id="{EC2FF8ED-3981-4F96-BEDE-AE6DED382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1621"/>
              <a:ext cx="931" cy="4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 b="1"/>
                <a:t>Hypertension</a:t>
              </a:r>
            </a:p>
          </p:txBody>
        </p:sp>
        <p:sp>
          <p:nvSpPr>
            <p:cNvPr id="21574" name="Rectangle 105">
              <a:extLst>
                <a:ext uri="{FF2B5EF4-FFF2-40B4-BE49-F238E27FC236}">
                  <a16:creationId xmlns:a16="http://schemas.microsoft.com/office/drawing/2014/main" id="{0D9899B2-939C-4759-9A9C-2F9E35C47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" y="1621"/>
              <a:ext cx="121" cy="454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21546" name="Group 106">
            <a:extLst>
              <a:ext uri="{FF2B5EF4-FFF2-40B4-BE49-F238E27FC236}">
                <a16:creationId xmlns:a16="http://schemas.microsoft.com/office/drawing/2014/main" id="{774F5404-794F-464A-9FA9-DB8F1C8820B4}"/>
              </a:ext>
            </a:extLst>
          </p:cNvPr>
          <p:cNvGrpSpPr>
            <a:grpSpLocks/>
          </p:cNvGrpSpPr>
          <p:nvPr/>
        </p:nvGrpSpPr>
        <p:grpSpPr bwMode="auto">
          <a:xfrm>
            <a:off x="7056438" y="2303463"/>
            <a:ext cx="1925637" cy="585787"/>
            <a:chOff x="1347" y="1621"/>
            <a:chExt cx="1051" cy="454"/>
          </a:xfrm>
        </p:grpSpPr>
        <p:sp>
          <p:nvSpPr>
            <p:cNvPr id="21571" name="Rectangle 107">
              <a:extLst>
                <a:ext uri="{FF2B5EF4-FFF2-40B4-BE49-F238E27FC236}">
                  <a16:creationId xmlns:a16="http://schemas.microsoft.com/office/drawing/2014/main" id="{5DB36C92-9E92-40E9-8C93-A6F74AAE2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1621"/>
              <a:ext cx="931" cy="4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 b="1"/>
                <a:t>Atherogenic dyslipidemia</a:t>
              </a:r>
            </a:p>
          </p:txBody>
        </p:sp>
        <p:sp>
          <p:nvSpPr>
            <p:cNvPr id="21572" name="Rectangle 108">
              <a:extLst>
                <a:ext uri="{FF2B5EF4-FFF2-40B4-BE49-F238E27FC236}">
                  <a16:creationId xmlns:a16="http://schemas.microsoft.com/office/drawing/2014/main" id="{07785683-BC53-421E-9AE7-3EE4FB96F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" y="1621"/>
              <a:ext cx="121" cy="454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21547" name="Group 109">
            <a:extLst>
              <a:ext uri="{FF2B5EF4-FFF2-40B4-BE49-F238E27FC236}">
                <a16:creationId xmlns:a16="http://schemas.microsoft.com/office/drawing/2014/main" id="{2EE31DFA-012D-41A0-98F4-1CF29C59333E}"/>
              </a:ext>
            </a:extLst>
          </p:cNvPr>
          <p:cNvGrpSpPr>
            <a:grpSpLocks/>
          </p:cNvGrpSpPr>
          <p:nvPr/>
        </p:nvGrpSpPr>
        <p:grpSpPr bwMode="auto">
          <a:xfrm>
            <a:off x="6784975" y="4060825"/>
            <a:ext cx="2224088" cy="854075"/>
            <a:chOff x="1346" y="1621"/>
            <a:chExt cx="1052" cy="454"/>
          </a:xfrm>
        </p:grpSpPr>
        <p:sp>
          <p:nvSpPr>
            <p:cNvPr id="21569" name="Rectangle 110">
              <a:extLst>
                <a:ext uri="{FF2B5EF4-FFF2-40B4-BE49-F238E27FC236}">
                  <a16:creationId xmlns:a16="http://schemas.microsoft.com/office/drawing/2014/main" id="{E806D5AC-9289-4F07-9D3B-1E92C9DB9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1621"/>
              <a:ext cx="931" cy="4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 b="1"/>
                <a:t>Insulin resistance and </a:t>
              </a:r>
            </a:p>
            <a:p>
              <a:pPr eaLnBrk="1" hangingPunct="1"/>
              <a:r>
                <a:rPr lang="fr-CA" altLang="fr-FR" b="1"/>
                <a:t>type 2 diabetes</a:t>
              </a:r>
            </a:p>
          </p:txBody>
        </p:sp>
        <p:sp>
          <p:nvSpPr>
            <p:cNvPr id="21570" name="Rectangle 111">
              <a:extLst>
                <a:ext uri="{FF2B5EF4-FFF2-40B4-BE49-F238E27FC236}">
                  <a16:creationId xmlns:a16="http://schemas.microsoft.com/office/drawing/2014/main" id="{39041666-DE3C-4CE4-A16B-7994ED7C5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" y="1621"/>
              <a:ext cx="121" cy="454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21548" name="Group 112">
            <a:extLst>
              <a:ext uri="{FF2B5EF4-FFF2-40B4-BE49-F238E27FC236}">
                <a16:creationId xmlns:a16="http://schemas.microsoft.com/office/drawing/2014/main" id="{CF43C6C1-C764-4CEC-951D-2A9D1DA6CA7C}"/>
              </a:ext>
            </a:extLst>
          </p:cNvPr>
          <p:cNvGrpSpPr>
            <a:grpSpLocks/>
          </p:cNvGrpSpPr>
          <p:nvPr/>
        </p:nvGrpSpPr>
        <p:grpSpPr bwMode="auto">
          <a:xfrm>
            <a:off x="4354513" y="5499100"/>
            <a:ext cx="1792287" cy="449263"/>
            <a:chOff x="1347" y="1621"/>
            <a:chExt cx="1051" cy="454"/>
          </a:xfrm>
        </p:grpSpPr>
        <p:sp>
          <p:nvSpPr>
            <p:cNvPr id="21567" name="Rectangle 113">
              <a:extLst>
                <a:ext uri="{FF2B5EF4-FFF2-40B4-BE49-F238E27FC236}">
                  <a16:creationId xmlns:a16="http://schemas.microsoft.com/office/drawing/2014/main" id="{724030D4-8DF7-43C8-9BD6-EA66A14DC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1621"/>
              <a:ext cx="931" cy="4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 b="1"/>
                <a:t>Thrombosis</a:t>
              </a:r>
            </a:p>
          </p:txBody>
        </p:sp>
        <p:sp>
          <p:nvSpPr>
            <p:cNvPr id="21568" name="Rectangle 114">
              <a:extLst>
                <a:ext uri="{FF2B5EF4-FFF2-40B4-BE49-F238E27FC236}">
                  <a16:creationId xmlns:a16="http://schemas.microsoft.com/office/drawing/2014/main" id="{D36D9E9D-EDC6-45AB-A9C3-BC1E59F0C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" y="1621"/>
              <a:ext cx="121" cy="454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21549" name="Group 115">
            <a:extLst>
              <a:ext uri="{FF2B5EF4-FFF2-40B4-BE49-F238E27FC236}">
                <a16:creationId xmlns:a16="http://schemas.microsoft.com/office/drawing/2014/main" id="{8111AB7D-CC76-4F07-ACBA-D3F078EAAB91}"/>
              </a:ext>
            </a:extLst>
          </p:cNvPr>
          <p:cNvGrpSpPr>
            <a:grpSpLocks/>
          </p:cNvGrpSpPr>
          <p:nvPr/>
        </p:nvGrpSpPr>
        <p:grpSpPr bwMode="auto">
          <a:xfrm>
            <a:off x="484188" y="5138738"/>
            <a:ext cx="2268537" cy="449262"/>
            <a:chOff x="1346" y="1621"/>
            <a:chExt cx="1052" cy="454"/>
          </a:xfrm>
        </p:grpSpPr>
        <p:sp>
          <p:nvSpPr>
            <p:cNvPr id="21565" name="Rectangle 116">
              <a:extLst>
                <a:ext uri="{FF2B5EF4-FFF2-40B4-BE49-F238E27FC236}">
                  <a16:creationId xmlns:a16="http://schemas.microsoft.com/office/drawing/2014/main" id="{B8DCFBDF-0522-4DBF-9343-E112FAA4E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1621"/>
              <a:ext cx="931" cy="4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 b="1"/>
                <a:t>Atherosclerosis</a:t>
              </a:r>
            </a:p>
          </p:txBody>
        </p:sp>
        <p:sp>
          <p:nvSpPr>
            <p:cNvPr id="21566" name="Rectangle 117">
              <a:extLst>
                <a:ext uri="{FF2B5EF4-FFF2-40B4-BE49-F238E27FC236}">
                  <a16:creationId xmlns:a16="http://schemas.microsoft.com/office/drawing/2014/main" id="{AF20A44B-1C2F-4309-9023-D560BEA46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" y="1621"/>
              <a:ext cx="121" cy="454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sp>
        <p:nvSpPr>
          <p:cNvPr id="21550" name="Rectangle 119">
            <a:extLst>
              <a:ext uri="{FF2B5EF4-FFF2-40B4-BE49-F238E27FC236}">
                <a16:creationId xmlns:a16="http://schemas.microsoft.com/office/drawing/2014/main" id="{8495D2D0-744C-4790-94BE-D8E00C9C7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513" y="6264275"/>
            <a:ext cx="4492625" cy="495300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000"/>
              <a:t>Adapted from </a:t>
            </a:r>
            <a:r>
              <a:rPr lang="fr-CA" altLang="fr-FR" sz="1000"/>
              <a:t>Lyon CJ et al. Endocrinology 2003; 144: 2195-200 |</a:t>
            </a:r>
          </a:p>
          <a:p>
            <a:pPr eaLnBrk="1" hangingPunct="1"/>
            <a:r>
              <a:rPr lang="en-US" altLang="fr-FR" sz="1000"/>
              <a:t>Trayhurn P and Wood IS Br J Nutr 2004; 92: 347-55 |</a:t>
            </a:r>
          </a:p>
          <a:p>
            <a:pPr eaLnBrk="1" hangingPunct="1"/>
            <a:r>
              <a:rPr lang="en-US" altLang="fr-FR" sz="1000"/>
              <a:t>Eckel RH et al. The Lancet 2005; 365: 1415-28</a:t>
            </a:r>
            <a:endParaRPr lang="fr-CA" altLang="fr-FR" sz="1000"/>
          </a:p>
        </p:txBody>
      </p:sp>
      <p:pic>
        <p:nvPicPr>
          <p:cNvPr id="438393" name="Picture 121">
            <a:extLst>
              <a:ext uri="{FF2B5EF4-FFF2-40B4-BE49-F238E27FC236}">
                <a16:creationId xmlns:a16="http://schemas.microsoft.com/office/drawing/2014/main" id="{78DC3F49-E130-4FF3-B88A-3C269EAAB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2528888"/>
            <a:ext cx="139541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52" name="ZoneTexte 83">
            <a:extLst>
              <a:ext uri="{FF2B5EF4-FFF2-40B4-BE49-F238E27FC236}">
                <a16:creationId xmlns:a16="http://schemas.microsoft.com/office/drawing/2014/main" id="{9435B99C-07AA-4027-8025-17A785D31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200" y="1420813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b="1">
                <a:cs typeface="Arial" panose="020B0604020202020204" pitchFamily="34" charset="0"/>
              </a:rPr>
              <a:t>↑</a:t>
            </a:r>
            <a:endParaRPr lang="fr-CA" altLang="fr-FR"/>
          </a:p>
        </p:txBody>
      </p:sp>
      <p:sp>
        <p:nvSpPr>
          <p:cNvPr id="21553" name="ZoneTexte 84">
            <a:extLst>
              <a:ext uri="{FF2B5EF4-FFF2-40B4-BE49-F238E27FC236}">
                <a16:creationId xmlns:a16="http://schemas.microsoft.com/office/drawing/2014/main" id="{580CBA2E-A9A1-4BC2-BD51-C1095AB2B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890713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b="1">
                <a:cs typeface="Arial" panose="020B0604020202020204" pitchFamily="34" charset="0"/>
              </a:rPr>
              <a:t>↑</a:t>
            </a:r>
            <a:endParaRPr lang="fr-CA" altLang="fr-FR"/>
          </a:p>
        </p:txBody>
      </p:sp>
      <p:sp>
        <p:nvSpPr>
          <p:cNvPr id="21554" name="ZoneTexte 85">
            <a:extLst>
              <a:ext uri="{FF2B5EF4-FFF2-40B4-BE49-F238E27FC236}">
                <a16:creationId xmlns:a16="http://schemas.microsoft.com/office/drawing/2014/main" id="{C4CD73EE-8DB7-4F6A-97CE-0A8FFD7FE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775" y="2306638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b="1">
                <a:cs typeface="Arial" panose="020B0604020202020204" pitchFamily="34" charset="0"/>
              </a:rPr>
              <a:t>↑</a:t>
            </a:r>
            <a:endParaRPr lang="fr-CA" altLang="fr-FR"/>
          </a:p>
        </p:txBody>
      </p:sp>
      <p:sp>
        <p:nvSpPr>
          <p:cNvPr id="21555" name="ZoneTexte 86">
            <a:extLst>
              <a:ext uri="{FF2B5EF4-FFF2-40B4-BE49-F238E27FC236}">
                <a16:creationId xmlns:a16="http://schemas.microsoft.com/office/drawing/2014/main" id="{88D03A5C-CFE1-4515-A9DE-8C847CBE9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863" y="2897188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b="1">
                <a:cs typeface="Arial" panose="020B0604020202020204" pitchFamily="34" charset="0"/>
              </a:rPr>
              <a:t>↑</a:t>
            </a:r>
            <a:endParaRPr lang="fr-CA" altLang="fr-FR"/>
          </a:p>
        </p:txBody>
      </p:sp>
      <p:sp>
        <p:nvSpPr>
          <p:cNvPr id="21556" name="ZoneTexte 87">
            <a:extLst>
              <a:ext uri="{FF2B5EF4-FFF2-40B4-BE49-F238E27FC236}">
                <a16:creationId xmlns:a16="http://schemas.microsoft.com/office/drawing/2014/main" id="{B9B1AE01-03A4-419E-B5FA-BE5105988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813" y="3640138"/>
            <a:ext cx="30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b="1">
                <a:cs typeface="Arial" panose="020B0604020202020204" pitchFamily="34" charset="0"/>
              </a:rPr>
              <a:t>↑</a:t>
            </a:r>
            <a:endParaRPr lang="fr-CA" altLang="fr-FR"/>
          </a:p>
        </p:txBody>
      </p:sp>
      <p:sp>
        <p:nvSpPr>
          <p:cNvPr id="21557" name="ZoneTexte 88">
            <a:extLst>
              <a:ext uri="{FF2B5EF4-FFF2-40B4-BE49-F238E27FC236}">
                <a16:creationId xmlns:a16="http://schemas.microsoft.com/office/drawing/2014/main" id="{5D57D9E6-8AC7-4051-8C27-764625BC94F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2227263" y="4735513"/>
            <a:ext cx="30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b="1">
                <a:cs typeface="Arial" panose="020B0604020202020204" pitchFamily="34" charset="0"/>
              </a:rPr>
              <a:t>↑</a:t>
            </a:r>
            <a:endParaRPr lang="fr-CA" altLang="fr-FR"/>
          </a:p>
        </p:txBody>
      </p:sp>
      <p:sp>
        <p:nvSpPr>
          <p:cNvPr id="21558" name="ZoneTexte 89">
            <a:extLst>
              <a:ext uri="{FF2B5EF4-FFF2-40B4-BE49-F238E27FC236}">
                <a16:creationId xmlns:a16="http://schemas.microsoft.com/office/drawing/2014/main" id="{7FE03E54-6151-45C0-B4E0-5083B548F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963" y="1855788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b="1">
                <a:cs typeface="Arial" panose="020B0604020202020204" pitchFamily="34" charset="0"/>
              </a:rPr>
              <a:t>↑</a:t>
            </a:r>
            <a:endParaRPr lang="fr-CA" altLang="fr-FR"/>
          </a:p>
        </p:txBody>
      </p:sp>
      <p:sp>
        <p:nvSpPr>
          <p:cNvPr id="21559" name="ZoneTexte 90">
            <a:extLst>
              <a:ext uri="{FF2B5EF4-FFF2-40B4-BE49-F238E27FC236}">
                <a16:creationId xmlns:a16="http://schemas.microsoft.com/office/drawing/2014/main" id="{A1535B65-AEDB-4D25-B210-F8BFBCFCB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825" y="2281238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b="1">
                <a:cs typeface="Arial" panose="020B0604020202020204" pitchFamily="34" charset="0"/>
              </a:rPr>
              <a:t>↑</a:t>
            </a:r>
            <a:endParaRPr lang="fr-CA" altLang="fr-FR"/>
          </a:p>
        </p:txBody>
      </p:sp>
      <p:sp>
        <p:nvSpPr>
          <p:cNvPr id="21560" name="ZoneTexte 91">
            <a:extLst>
              <a:ext uri="{FF2B5EF4-FFF2-40B4-BE49-F238E27FC236}">
                <a16:creationId xmlns:a16="http://schemas.microsoft.com/office/drawing/2014/main" id="{3A12CE4B-C31D-41E2-A92C-BFF7B8F8A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425" y="2635250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b="1">
                <a:cs typeface="Arial" panose="020B0604020202020204" pitchFamily="34" charset="0"/>
              </a:rPr>
              <a:t>↑</a:t>
            </a:r>
            <a:endParaRPr lang="fr-CA" altLang="fr-FR"/>
          </a:p>
        </p:txBody>
      </p:sp>
      <p:sp>
        <p:nvSpPr>
          <p:cNvPr id="21561" name="ZoneTexte 92">
            <a:extLst>
              <a:ext uri="{FF2B5EF4-FFF2-40B4-BE49-F238E27FC236}">
                <a16:creationId xmlns:a16="http://schemas.microsoft.com/office/drawing/2014/main" id="{1AB7657E-1CD0-4A57-A32D-FCED83B59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863" y="3068638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b="1">
                <a:cs typeface="Arial" panose="020B0604020202020204" pitchFamily="34" charset="0"/>
              </a:rPr>
              <a:t>↑</a:t>
            </a:r>
            <a:endParaRPr lang="fr-CA" altLang="fr-FR"/>
          </a:p>
        </p:txBody>
      </p:sp>
      <p:sp>
        <p:nvSpPr>
          <p:cNvPr id="21562" name="ZoneTexte 93">
            <a:extLst>
              <a:ext uri="{FF2B5EF4-FFF2-40B4-BE49-F238E27FC236}">
                <a16:creationId xmlns:a16="http://schemas.microsoft.com/office/drawing/2014/main" id="{B8CF7DD6-7F0F-480F-A60C-393988AD2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5" y="350361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b="1">
                <a:cs typeface="Arial" panose="020B0604020202020204" pitchFamily="34" charset="0"/>
              </a:rPr>
              <a:t>↑</a:t>
            </a:r>
            <a:endParaRPr lang="fr-CA" altLang="fr-FR"/>
          </a:p>
        </p:txBody>
      </p:sp>
      <p:sp>
        <p:nvSpPr>
          <p:cNvPr id="21563" name="ZoneTexte 94">
            <a:extLst>
              <a:ext uri="{FF2B5EF4-FFF2-40B4-BE49-F238E27FC236}">
                <a16:creationId xmlns:a16="http://schemas.microsoft.com/office/drawing/2014/main" id="{EFC038DB-A5F0-4592-A140-1CBFD8967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2413" y="3938588"/>
            <a:ext cx="30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b="1">
                <a:cs typeface="Arial" panose="020B0604020202020204" pitchFamily="34" charset="0"/>
              </a:rPr>
              <a:t>↑</a:t>
            </a:r>
            <a:endParaRPr lang="fr-CA" altLang="fr-FR"/>
          </a:p>
        </p:txBody>
      </p:sp>
      <p:sp>
        <p:nvSpPr>
          <p:cNvPr id="21564" name="ZoneTexte 95">
            <a:extLst>
              <a:ext uri="{FF2B5EF4-FFF2-40B4-BE49-F238E27FC236}">
                <a16:creationId xmlns:a16="http://schemas.microsoft.com/office/drawing/2014/main" id="{3D0EA368-265A-4D04-9F80-4636A61E2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0" y="4545013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b="1">
                <a:cs typeface="Arial" panose="020B0604020202020204" pitchFamily="34" charset="0"/>
              </a:rPr>
              <a:t>↑</a:t>
            </a:r>
            <a:endParaRPr lang="fr-CA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36AF7DD-201C-4C55-8301-F4CECAB1DB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fr-FR"/>
              <a:t>Relation Between Adiponectin Levels and Risk of Myocardial Infarction (MI)</a:t>
            </a:r>
          </a:p>
        </p:txBody>
      </p:sp>
      <p:graphicFrame>
        <p:nvGraphicFramePr>
          <p:cNvPr id="6146" name="Object 3">
            <a:extLst>
              <a:ext uri="{FF2B5EF4-FFF2-40B4-BE49-F238E27FC236}">
                <a16:creationId xmlns:a16="http://schemas.microsoft.com/office/drawing/2014/main" id="{D80972ED-4406-4A25-ABEC-87FD43BF4603}"/>
              </a:ext>
            </a:extLst>
          </p:cNvPr>
          <p:cNvGraphicFramePr>
            <a:graphicFrameLocks noChangeAspect="1"/>
          </p:cNvGraphicFramePr>
          <p:nvPr>
            <p:ph idx="4294967295"/>
          </p:nvPr>
        </p:nvGraphicFramePr>
        <p:xfrm>
          <a:off x="660400" y="2146300"/>
          <a:ext cx="8054975" cy="357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Graphique" r:id="rId4" imgW="9115473" imgH="4000500" progId="MSGraph.Chart.8">
                  <p:embed followColorScheme="full"/>
                </p:oleObj>
              </mc:Choice>
              <mc:Fallback>
                <p:oleObj name="Graphique" r:id="rId4" imgW="9115473" imgH="40005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2146300"/>
                        <a:ext cx="8054975" cy="3578225"/>
                      </a:xfrm>
                      <a:prstGeom prst="rect">
                        <a:avLst/>
                      </a:prstGeom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5">
            <a:extLst>
              <a:ext uri="{FF2B5EF4-FFF2-40B4-BE49-F238E27FC236}">
                <a16:creationId xmlns:a16="http://schemas.microsoft.com/office/drawing/2014/main" id="{022AEF2B-F618-4227-81FA-A06552B9090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813593" y="3798093"/>
            <a:ext cx="249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9" tIns="45705" rIns="91409" bIns="45705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b="1"/>
              <a:t>Relative risk (95% CI)</a:t>
            </a:r>
          </a:p>
        </p:txBody>
      </p:sp>
      <p:sp>
        <p:nvSpPr>
          <p:cNvPr id="6149" name="Text Box 6">
            <a:extLst>
              <a:ext uri="{FF2B5EF4-FFF2-40B4-BE49-F238E27FC236}">
                <a16:creationId xmlns:a16="http://schemas.microsoft.com/office/drawing/2014/main" id="{A59EF47D-B76F-45B3-9DB2-3CD315B42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77988"/>
            <a:ext cx="77993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723" tIns="47361" rIns="94723" bIns="47361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sz="2300" b="1"/>
              <a:t>Risk of MI for highest </a:t>
            </a:r>
            <a:r>
              <a:rPr lang="en-GB" altLang="fr-FR" sz="2200" b="1"/>
              <a:t>vs</a:t>
            </a:r>
            <a:r>
              <a:rPr lang="en-GB" altLang="fr-FR" sz="2300" b="1"/>
              <a:t>. lowest quintile of adiponectin</a:t>
            </a:r>
          </a:p>
        </p:txBody>
      </p:sp>
      <p:sp>
        <p:nvSpPr>
          <p:cNvPr id="6150" name="Text Box 7">
            <a:extLst>
              <a:ext uri="{FF2B5EF4-FFF2-40B4-BE49-F238E27FC236}">
                <a16:creationId xmlns:a16="http://schemas.microsoft.com/office/drawing/2014/main" id="{E51915DA-A41E-4255-92E1-14D8BC38E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4905375"/>
            <a:ext cx="1544638" cy="741363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4723" tIns="47361" rIns="94723" bIns="47361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fr-FR" sz="1400"/>
              <a:t>Adjusted for</a:t>
            </a:r>
            <a:r>
              <a:rPr lang="en-US" altLang="fr-FR" sz="1400"/>
              <a:t> age,</a:t>
            </a:r>
            <a:br>
              <a:rPr lang="en-US" altLang="fr-FR" sz="1400"/>
            </a:br>
            <a:r>
              <a:rPr lang="en-US" altLang="fr-FR" sz="1400"/>
              <a:t>date of blood</a:t>
            </a:r>
            <a:br>
              <a:rPr lang="en-US" altLang="fr-FR" sz="1400"/>
            </a:br>
            <a:r>
              <a:rPr lang="en-US" altLang="fr-FR" sz="1400"/>
              <a:t>draw, smoking</a:t>
            </a:r>
            <a:endParaRPr lang="en-GB" altLang="fr-FR" sz="1400"/>
          </a:p>
        </p:txBody>
      </p:sp>
      <p:sp>
        <p:nvSpPr>
          <p:cNvPr id="6151" name="Text Box 8">
            <a:extLst>
              <a:ext uri="{FF2B5EF4-FFF2-40B4-BE49-F238E27FC236}">
                <a16:creationId xmlns:a16="http://schemas.microsoft.com/office/drawing/2014/main" id="{3AAD7E82-C2E5-4CEA-8467-2B452512C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838" y="4905375"/>
            <a:ext cx="1808162" cy="741363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4723" tIns="47361" rIns="94723" bIns="47361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fr-FR" sz="1400"/>
              <a:t>+ Adjusted for family</a:t>
            </a:r>
            <a:br>
              <a:rPr lang="en-GB" altLang="fr-FR" sz="1400"/>
            </a:br>
            <a:r>
              <a:rPr lang="en-GB" altLang="fr-FR" sz="1400"/>
              <a:t>history, alcohol,</a:t>
            </a:r>
            <a:br>
              <a:rPr lang="en-GB" altLang="fr-FR" sz="1400"/>
            </a:br>
            <a:r>
              <a:rPr lang="en-GB" altLang="fr-FR" sz="1400"/>
              <a:t>exercise</a:t>
            </a:r>
          </a:p>
        </p:txBody>
      </p:sp>
      <p:sp>
        <p:nvSpPr>
          <p:cNvPr id="6152" name="Text Box 9">
            <a:extLst>
              <a:ext uri="{FF2B5EF4-FFF2-40B4-BE49-F238E27FC236}">
                <a16:creationId xmlns:a16="http://schemas.microsoft.com/office/drawing/2014/main" id="{6AD8428A-ED03-47ED-B3E5-893BC6CE7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6838" y="4908550"/>
            <a:ext cx="1851025" cy="735013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4723" tIns="47361" rIns="94723" bIns="47361" anchor="ctr"/>
          <a:lstStyle>
            <a:lvl1pPr marL="889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fr-FR" sz="1400"/>
              <a:t>+ Adjusted for HbA1c</a:t>
            </a:r>
            <a:r>
              <a:rPr lang="en-GB" altLang="fr-FR" sz="1400" baseline="-25000"/>
              <a:t>,</a:t>
            </a:r>
            <a:br>
              <a:rPr lang="en-GB" altLang="fr-FR" sz="1400"/>
            </a:br>
            <a:r>
              <a:rPr lang="en-GB" altLang="fr-FR" sz="1400"/>
              <a:t>CRP, HDL, LDL</a:t>
            </a:r>
          </a:p>
        </p:txBody>
      </p:sp>
      <p:sp>
        <p:nvSpPr>
          <p:cNvPr id="6153" name="Text Box 10">
            <a:extLst>
              <a:ext uri="{FF2B5EF4-FFF2-40B4-BE49-F238E27FC236}">
                <a16:creationId xmlns:a16="http://schemas.microsoft.com/office/drawing/2014/main" id="{371BCD21-A565-4A18-8316-69D15D194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025" y="2970213"/>
            <a:ext cx="85248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723" tIns="47361" rIns="94723" bIns="47361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sz="1400"/>
              <a:t>p&lt;0.001</a:t>
            </a:r>
          </a:p>
        </p:txBody>
      </p:sp>
      <p:sp>
        <p:nvSpPr>
          <p:cNvPr id="6154" name="Text Box 11">
            <a:extLst>
              <a:ext uri="{FF2B5EF4-FFF2-40B4-BE49-F238E27FC236}">
                <a16:creationId xmlns:a16="http://schemas.microsoft.com/office/drawing/2014/main" id="{C66AC33C-BC3E-4860-892D-B26FA7CE4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063" y="2781300"/>
            <a:ext cx="85248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723" tIns="47361" rIns="94723" bIns="47361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sz="1400"/>
              <a:t>p&lt;0.001</a:t>
            </a:r>
          </a:p>
        </p:txBody>
      </p:sp>
      <p:sp>
        <p:nvSpPr>
          <p:cNvPr id="6155" name="Text Box 12">
            <a:extLst>
              <a:ext uri="{FF2B5EF4-FFF2-40B4-BE49-F238E27FC236}">
                <a16:creationId xmlns:a16="http://schemas.microsoft.com/office/drawing/2014/main" id="{C1BFE2D2-78CB-4B60-A800-A6DB5C023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263" y="3363913"/>
            <a:ext cx="7524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723" tIns="47361" rIns="94723" bIns="47361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sz="1400"/>
              <a:t>p=0.02</a:t>
            </a:r>
          </a:p>
        </p:txBody>
      </p:sp>
      <p:sp>
        <p:nvSpPr>
          <p:cNvPr id="6156" name="Line 14">
            <a:extLst>
              <a:ext uri="{FF2B5EF4-FFF2-40B4-BE49-F238E27FC236}">
                <a16:creationId xmlns:a16="http://schemas.microsoft.com/office/drawing/2014/main" id="{FAF2EAE9-0061-4CCD-8A83-BC54DD11A5F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1425" y="2276475"/>
            <a:ext cx="65706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6157" name="AutoShape 16">
            <a:extLst>
              <a:ext uri="{FF2B5EF4-FFF2-40B4-BE49-F238E27FC236}">
                <a16:creationId xmlns:a16="http://schemas.microsoft.com/office/drawing/2014/main" id="{43E58107-4B0E-4782-8CCD-DB05FC7FE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998538"/>
            <a:ext cx="8751887" cy="642937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600" b="1">
                <a:sym typeface="Symbol" panose="05050102010706020507" pitchFamily="18" charset="2"/>
              </a:rPr>
              <a:t>&gt;18,000 men in Health Professionals Follow-up Study free of cardiovascular disease, aged 40-75 years and 6-year follow-up</a:t>
            </a:r>
            <a:endParaRPr lang="fr-CA" altLang="fr-FR" sz="1600" b="1">
              <a:sym typeface="Symbol" panose="05050102010706020507" pitchFamily="18" charset="2"/>
            </a:endParaRPr>
          </a:p>
        </p:txBody>
      </p:sp>
      <p:sp>
        <p:nvSpPr>
          <p:cNvPr id="6158" name="Text Box 17">
            <a:extLst>
              <a:ext uri="{FF2B5EF4-FFF2-40B4-BE49-F238E27FC236}">
                <a16:creationId xmlns:a16="http://schemas.microsoft.com/office/drawing/2014/main" id="{1944661A-6B4D-4EF0-B43B-61EF4F9B3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1989138"/>
            <a:ext cx="53975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fr-CA" altLang="fr-FR"/>
              <a:t>1.0</a:t>
            </a:r>
          </a:p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fr-CA" altLang="fr-FR"/>
              <a:t>0.8</a:t>
            </a:r>
          </a:p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fr-CA" altLang="fr-FR"/>
              <a:t>0.6</a:t>
            </a:r>
          </a:p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fr-CA" altLang="fr-FR"/>
              <a:t>0.4</a:t>
            </a:r>
          </a:p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fr-CA" altLang="fr-FR"/>
              <a:t>0.2</a:t>
            </a:r>
          </a:p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fr-CA" altLang="fr-FR"/>
              <a:t>0.0</a:t>
            </a:r>
          </a:p>
        </p:txBody>
      </p:sp>
      <p:sp>
        <p:nvSpPr>
          <p:cNvPr id="6159" name="Text Box 18">
            <a:extLst>
              <a:ext uri="{FF2B5EF4-FFF2-40B4-BE49-F238E27FC236}">
                <a16:creationId xmlns:a16="http://schemas.microsoft.com/office/drawing/2014/main" id="{2A1EC52D-7557-4928-899D-540903699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5797550"/>
            <a:ext cx="2452688" cy="463550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444500" indent="-444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100"/>
              <a:t>CRP:	  C-reactive protein</a:t>
            </a:r>
          </a:p>
          <a:p>
            <a:pPr eaLnBrk="1" hangingPunct="1"/>
            <a:r>
              <a:rPr lang="en-US" altLang="fr-FR" sz="1100"/>
              <a:t>HbA1c:  glycosylated hemoglobin</a:t>
            </a:r>
          </a:p>
          <a:p>
            <a:pPr eaLnBrk="1" hangingPunct="1"/>
            <a:r>
              <a:rPr lang="en-US" altLang="fr-FR" sz="1100"/>
              <a:t> 	</a:t>
            </a:r>
          </a:p>
        </p:txBody>
      </p:sp>
      <p:sp>
        <p:nvSpPr>
          <p:cNvPr id="6160" name="Rectangle 19">
            <a:extLst>
              <a:ext uri="{FF2B5EF4-FFF2-40B4-BE49-F238E27FC236}">
                <a16:creationId xmlns:a16="http://schemas.microsoft.com/office/drawing/2014/main" id="{51CD32D4-9175-4BA3-9790-1E5195F99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425" y="6437313"/>
            <a:ext cx="3414713" cy="322262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000"/>
              <a:t>Adapted from </a:t>
            </a:r>
            <a:r>
              <a:rPr lang="fr-CA" altLang="fr-FR" sz="1000"/>
              <a:t>Pischon T et al. JAMA 2004; 291: 1730-7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370" name="Picture 2" descr=" ">
            <a:hlinkClick r:id="rId2"/>
            <a:extLst>
              <a:ext uri="{FF2B5EF4-FFF2-40B4-BE49-F238E27FC236}">
                <a16:creationId xmlns:a16="http://schemas.microsoft.com/office/drawing/2014/main" id="{00121EDE-ABB9-4355-A653-008F2A4E9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83"/>
          <a:stretch>
            <a:fillRect/>
          </a:stretch>
        </p:blipFill>
        <p:spPr bwMode="auto">
          <a:xfrm>
            <a:off x="5353050" y="3159125"/>
            <a:ext cx="3541713" cy="2544763"/>
          </a:xfrm>
          <a:prstGeom prst="rect">
            <a:avLst/>
          </a:prstGeom>
          <a:noFill/>
          <a:ln w="9525">
            <a:solidFill>
              <a:srgbClr val="4667A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2372" name="Picture 4" descr="scan">
            <a:extLst>
              <a:ext uri="{FF2B5EF4-FFF2-40B4-BE49-F238E27FC236}">
                <a16:creationId xmlns:a16="http://schemas.microsoft.com/office/drawing/2014/main" id="{01E8F005-74D7-4A97-BF5E-BF4974429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r="2306" b="3201"/>
          <a:stretch>
            <a:fillRect/>
          </a:stretch>
        </p:blipFill>
        <p:spPr bwMode="auto">
          <a:xfrm>
            <a:off x="2771775" y="1012825"/>
            <a:ext cx="6119813" cy="2087563"/>
          </a:xfrm>
          <a:prstGeom prst="rect">
            <a:avLst/>
          </a:prstGeom>
          <a:noFill/>
          <a:ln w="9525">
            <a:solidFill>
              <a:srgbClr val="4667A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2373" name="Text Box 5">
            <a:extLst>
              <a:ext uri="{FF2B5EF4-FFF2-40B4-BE49-F238E27FC236}">
                <a16:creationId xmlns:a16="http://schemas.microsoft.com/office/drawing/2014/main" id="{66F8B337-4844-48B1-9D02-5845F9724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3159125"/>
            <a:ext cx="4176712" cy="1016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fr-FR" sz="2000"/>
              <a:t> </a:t>
            </a:r>
            <a:r>
              <a:rPr lang="en-US" altLang="fr-FR" sz="2000" b="1"/>
              <a:t>AGE deposition</a:t>
            </a:r>
          </a:p>
          <a:p>
            <a:pPr eaLnBrk="1" hangingPunct="1">
              <a:buFontTx/>
              <a:buChar char="•"/>
            </a:pPr>
            <a:r>
              <a:rPr lang="en-US" altLang="fr-FR" sz="2000" b="1"/>
              <a:t> Receptors (AGEs)</a:t>
            </a:r>
          </a:p>
          <a:p>
            <a:pPr eaLnBrk="1" hangingPunct="1">
              <a:buFontTx/>
              <a:buChar char="•"/>
            </a:pPr>
            <a:r>
              <a:rPr lang="en-US" altLang="fr-FR" sz="2000" b="1"/>
              <a:t> Plaque neovascularization</a:t>
            </a:r>
            <a:r>
              <a:rPr lang="en-US" altLang="fr-FR" sz="20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2533" name="Rectangle 7">
            <a:extLst>
              <a:ext uri="{FF2B5EF4-FFF2-40B4-BE49-F238E27FC236}">
                <a16:creationId xmlns:a16="http://schemas.microsoft.com/office/drawing/2014/main" id="{FB1B4CA5-8049-43EE-BBDC-D196D8C7A1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/>
              <a:t>Pro-Inflammatory Milieu in Coronary Atheromas of Insulin Resistant Syndromes</a:t>
            </a:r>
            <a:endParaRPr lang="fr-CA" altLang="fr-FR"/>
          </a:p>
        </p:txBody>
      </p:sp>
      <p:sp>
        <p:nvSpPr>
          <p:cNvPr id="22534" name="Rectangle 8">
            <a:extLst>
              <a:ext uri="{FF2B5EF4-FFF2-40B4-BE49-F238E27FC236}">
                <a16:creationId xmlns:a16="http://schemas.microsoft.com/office/drawing/2014/main" id="{2B1BECA2-AC2C-4A19-BB43-BD0791C4F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213" y="5826125"/>
            <a:ext cx="4098925" cy="987425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000"/>
              <a:t>Adapted from :</a:t>
            </a:r>
          </a:p>
          <a:p>
            <a:pPr eaLnBrk="1" hangingPunct="1"/>
            <a:r>
              <a:rPr lang="en-US" altLang="fr-FR" sz="1000"/>
              <a:t>1-Tilg H and Moschen AR Nat Rev Immunol 2006; 6: 772-3 </a:t>
            </a:r>
          </a:p>
          <a:p>
            <a:pPr eaLnBrk="1" hangingPunct="1"/>
            <a:r>
              <a:rPr lang="en-US" altLang="fr-FR" sz="1000"/>
              <a:t>and  Wellen KE and Hotamisligil GS J Clin Invest 2003; 112: 1785-8</a:t>
            </a:r>
          </a:p>
          <a:p>
            <a:pPr eaLnBrk="1" hangingPunct="1"/>
            <a:r>
              <a:rPr lang="da-DK" altLang="fr-FR" sz="1000"/>
              <a:t>2- Moreno PR et al. Circulation 2000; 102: 2180-4</a:t>
            </a:r>
          </a:p>
          <a:p>
            <a:pPr eaLnBrk="1" hangingPunct="1"/>
            <a:r>
              <a:rPr lang="en-US" altLang="fr-FR" sz="1000"/>
              <a:t>3- Cipollone F et al. Circulation 2003; 108: 1070-7</a:t>
            </a:r>
          </a:p>
          <a:p>
            <a:pPr eaLnBrk="1" hangingPunct="1"/>
            <a:r>
              <a:rPr lang="en-US" altLang="fr-FR" sz="1000"/>
              <a:t>Figures 2 and 3 reproduced with permission</a:t>
            </a:r>
          </a:p>
        </p:txBody>
      </p:sp>
      <p:sp>
        <p:nvSpPr>
          <p:cNvPr id="22535" name="Text Box 13">
            <a:extLst>
              <a:ext uri="{FF2B5EF4-FFF2-40B4-BE49-F238E27FC236}">
                <a16:creationId xmlns:a16="http://schemas.microsoft.com/office/drawing/2014/main" id="{912BA588-BC18-4EC3-A701-CCE82BF0F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4257675"/>
            <a:ext cx="3070225" cy="1735138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200"/>
              <a:t>AGE: advanced glycation end products</a:t>
            </a:r>
          </a:p>
          <a:p>
            <a:pPr eaLnBrk="1" hangingPunct="1"/>
            <a:r>
              <a:rPr lang="en-US" altLang="fr-FR" sz="1200"/>
              <a:t>IL-1</a:t>
            </a:r>
            <a:r>
              <a:rPr lang="en-US" altLang="fr-FR" sz="1200">
                <a:sym typeface="Symbol" panose="05050102010706020507" pitchFamily="18" charset="2"/>
              </a:rPr>
              <a:t></a:t>
            </a:r>
            <a:r>
              <a:rPr lang="en-US" altLang="fr-FR" sz="1200"/>
              <a:t>: interleukin-1</a:t>
            </a:r>
            <a:r>
              <a:rPr lang="en-US" altLang="fr-FR" sz="1200">
                <a:sym typeface="Symbol" panose="05050102010706020507" pitchFamily="18" charset="2"/>
              </a:rPr>
              <a:t></a:t>
            </a:r>
          </a:p>
          <a:p>
            <a:pPr eaLnBrk="1" hangingPunct="1"/>
            <a:r>
              <a:rPr lang="en-US" altLang="fr-FR" sz="1200"/>
              <a:t>IL-6: interleukin-6</a:t>
            </a:r>
          </a:p>
          <a:p>
            <a:pPr eaLnBrk="1" hangingPunct="1"/>
            <a:r>
              <a:rPr lang="en-US" altLang="fr-FR" sz="1200"/>
              <a:t>JNK: jun N-terminal kinase</a:t>
            </a:r>
          </a:p>
          <a:p>
            <a:pPr eaLnBrk="1" hangingPunct="1"/>
            <a:r>
              <a:rPr lang="en-US" altLang="fr-FR" sz="1200">
                <a:sym typeface="Symbol" panose="05050102010706020507" pitchFamily="18" charset="2"/>
              </a:rPr>
              <a:t>MCP-1: monocyte chemotactic protein-1</a:t>
            </a:r>
          </a:p>
          <a:p>
            <a:pPr eaLnBrk="1" hangingPunct="1"/>
            <a:r>
              <a:rPr lang="en-US" altLang="fr-FR" sz="1200">
                <a:sym typeface="Symbol" panose="05050102010706020507" pitchFamily="18" charset="2"/>
              </a:rPr>
              <a:t>MMP-2: matrix metalloproteinase-2</a:t>
            </a:r>
          </a:p>
          <a:p>
            <a:pPr eaLnBrk="1" hangingPunct="1"/>
            <a:r>
              <a:rPr lang="en-US" altLang="fr-FR" sz="1200">
                <a:sym typeface="Symbol" panose="05050102010706020507" pitchFamily="18" charset="2"/>
              </a:rPr>
              <a:t>MMP-9: matrix metalloproteinase-9</a:t>
            </a:r>
          </a:p>
          <a:p>
            <a:pPr eaLnBrk="1" hangingPunct="1"/>
            <a:r>
              <a:rPr lang="en-US" altLang="fr-FR" sz="1200"/>
              <a:t>NF-</a:t>
            </a:r>
            <a:r>
              <a:rPr lang="en-US" altLang="fr-FR" sz="1200">
                <a:sym typeface="Symbol" panose="05050102010706020507" pitchFamily="18" charset="2"/>
              </a:rPr>
              <a:t></a:t>
            </a:r>
            <a:r>
              <a:rPr lang="en-US" altLang="fr-FR" sz="1200"/>
              <a:t>B: nuclear factor-</a:t>
            </a:r>
            <a:r>
              <a:rPr lang="en-US" altLang="fr-FR" sz="1200">
                <a:sym typeface="Symbol" panose="05050102010706020507" pitchFamily="18" charset="2"/>
              </a:rPr>
              <a:t></a:t>
            </a:r>
            <a:r>
              <a:rPr lang="en-US" altLang="fr-FR" sz="1200"/>
              <a:t>B</a:t>
            </a:r>
          </a:p>
          <a:p>
            <a:pPr eaLnBrk="1" hangingPunct="1"/>
            <a:r>
              <a:rPr lang="en-US" altLang="fr-FR" sz="1200"/>
              <a:t>TNF-</a:t>
            </a:r>
            <a:r>
              <a:rPr lang="en-US" altLang="fr-FR" sz="1200">
                <a:sym typeface="Symbol" panose="05050102010706020507" pitchFamily="18" charset="2"/>
              </a:rPr>
              <a:t></a:t>
            </a:r>
            <a:r>
              <a:rPr lang="en-US" altLang="fr-FR" sz="1200"/>
              <a:t>: tumor necrosis factor-</a:t>
            </a:r>
            <a:r>
              <a:rPr lang="en-US" altLang="fr-FR" sz="1200">
                <a:sym typeface="Symbol" panose="05050102010706020507" pitchFamily="18" charset="2"/>
              </a:rPr>
              <a:t></a:t>
            </a:r>
          </a:p>
        </p:txBody>
      </p:sp>
      <p:sp>
        <p:nvSpPr>
          <p:cNvPr id="22536" name="Oval 15">
            <a:extLst>
              <a:ext uri="{FF2B5EF4-FFF2-40B4-BE49-F238E27FC236}">
                <a16:creationId xmlns:a16="http://schemas.microsoft.com/office/drawing/2014/main" id="{8E385FB7-3779-4C3E-B3D1-A4A26F332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1033463"/>
            <a:ext cx="269875" cy="269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 altLang="fr-FR" sz="1200" i="1">
                <a:latin typeface="Verdana" panose="020B0604030504040204" pitchFamily="34" charset="0"/>
              </a:rPr>
              <a:t>2</a:t>
            </a:r>
          </a:p>
        </p:txBody>
      </p:sp>
      <p:sp>
        <p:nvSpPr>
          <p:cNvPr id="22537" name="Oval 16">
            <a:extLst>
              <a:ext uri="{FF2B5EF4-FFF2-40B4-BE49-F238E27FC236}">
                <a16:creationId xmlns:a16="http://schemas.microsoft.com/office/drawing/2014/main" id="{BF8F5E8B-2F5C-418F-97F6-767A9AB56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4725" y="3186113"/>
            <a:ext cx="269875" cy="269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 altLang="fr-FR" sz="1200" i="1">
                <a:latin typeface="Verdana" panose="020B0604030504040204" pitchFamily="34" charset="0"/>
              </a:rPr>
              <a:t>3</a:t>
            </a:r>
          </a:p>
        </p:txBody>
      </p:sp>
      <p:grpSp>
        <p:nvGrpSpPr>
          <p:cNvPr id="22538" name="Groupe 31">
            <a:extLst>
              <a:ext uri="{FF2B5EF4-FFF2-40B4-BE49-F238E27FC236}">
                <a16:creationId xmlns:a16="http://schemas.microsoft.com/office/drawing/2014/main" id="{0EC5A68A-CDFB-4C94-831A-094DC7F3DB26}"/>
              </a:ext>
            </a:extLst>
          </p:cNvPr>
          <p:cNvGrpSpPr>
            <a:grpSpLocks/>
          </p:cNvGrpSpPr>
          <p:nvPr/>
        </p:nvGrpSpPr>
        <p:grpSpPr bwMode="auto">
          <a:xfrm>
            <a:off x="347663" y="1012825"/>
            <a:ext cx="1946275" cy="2087563"/>
            <a:chOff x="269311" y="1052210"/>
            <a:chExt cx="1946325" cy="2088000"/>
          </a:xfrm>
        </p:grpSpPr>
        <p:pic>
          <p:nvPicPr>
            <p:cNvPr id="22540" name="Image 11" descr="diapo 18.png">
              <a:extLst>
                <a:ext uri="{FF2B5EF4-FFF2-40B4-BE49-F238E27FC236}">
                  <a16:creationId xmlns:a16="http://schemas.microsoft.com/office/drawing/2014/main" id="{625065FF-27E1-4766-9A80-7778673B1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311" y="1052210"/>
              <a:ext cx="1946325" cy="2088000"/>
            </a:xfrm>
            <a:prstGeom prst="rect">
              <a:avLst/>
            </a:prstGeom>
            <a:noFill/>
            <a:ln w="9525">
              <a:solidFill>
                <a:srgbClr val="4667A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41" name="Oval 14">
              <a:extLst>
                <a:ext uri="{FF2B5EF4-FFF2-40B4-BE49-F238E27FC236}">
                  <a16:creationId xmlns:a16="http://schemas.microsoft.com/office/drawing/2014/main" id="{595FEF8B-53E3-4365-ADC4-41985C3BE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7408" y="1071093"/>
              <a:ext cx="269875" cy="269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CA" altLang="fr-FR" sz="1200" i="1"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9065AC25-73DA-4BF8-BB5E-61BEAB6ED71D}"/>
                </a:ext>
              </a:extLst>
            </p:cNvPr>
            <p:cNvSpPr txBox="1"/>
            <p:nvPr/>
          </p:nvSpPr>
          <p:spPr>
            <a:xfrm>
              <a:off x="1492313" y="2821317"/>
              <a:ext cx="471851" cy="246221"/>
            </a:xfrm>
            <a:prstGeom prst="rect">
              <a:avLst/>
            </a:prstGeom>
            <a:noFill/>
          </p:spPr>
          <p:txBody>
            <a:bodyPr wrap="none" lIns="36000" rIns="36000">
              <a:spAutoFit/>
            </a:bodyPr>
            <a:lstStyle/>
            <a:p>
              <a:pPr>
                <a:defRPr/>
              </a:pPr>
              <a:r>
                <a:rPr lang="fr-CA" sz="10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MCP-1</a:t>
              </a:r>
            </a:p>
          </p:txBody>
        </p: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EF44180-3120-411C-9512-E2D0D57B78BC}"/>
                </a:ext>
              </a:extLst>
            </p:cNvPr>
            <p:cNvCxnSpPr/>
            <p:nvPr/>
          </p:nvCxnSpPr>
          <p:spPr>
            <a:xfrm>
              <a:off x="1175796" y="2692441"/>
              <a:ext cx="295283" cy="1984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AA31A630-8AB1-4F97-8EBF-B52D8FFDCD1F}"/>
                </a:ext>
              </a:extLst>
            </p:cNvPr>
            <p:cNvSpPr txBox="1"/>
            <p:nvPr/>
          </p:nvSpPr>
          <p:spPr>
            <a:xfrm>
              <a:off x="1687481" y="1894719"/>
              <a:ext cx="444600" cy="553998"/>
            </a:xfrm>
            <a:prstGeom prst="rect">
              <a:avLst/>
            </a:prstGeom>
            <a:noFill/>
          </p:spPr>
          <p:txBody>
            <a:bodyPr wrap="none" lIns="36000" rIns="36000">
              <a:spAutoFit/>
            </a:bodyPr>
            <a:lstStyle/>
            <a:p>
              <a:pPr>
                <a:defRPr/>
              </a:pPr>
              <a:r>
                <a:rPr lang="fr-CA" sz="10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Il-6</a:t>
              </a:r>
            </a:p>
            <a:p>
              <a:pPr>
                <a:defRPr/>
              </a:pPr>
              <a:r>
                <a:rPr lang="fr-CA" sz="10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IL-1</a:t>
              </a:r>
              <a:r>
                <a:rPr lang="el-GR" sz="10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β</a:t>
              </a:r>
              <a:endParaRPr lang="fr-CA" sz="1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  <a:p>
              <a:pPr>
                <a:defRPr/>
              </a:pPr>
              <a:r>
                <a:rPr lang="fr-CA" sz="10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TNF-</a:t>
              </a:r>
              <a:r>
                <a:rPr lang="el-GR" sz="10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α</a:t>
              </a:r>
              <a:endParaRPr lang="fr-CA" sz="1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4D7EC431-A879-45B1-B27B-5043D8100EA4}"/>
                </a:ext>
              </a:extLst>
            </p:cNvPr>
            <p:cNvCxnSpPr/>
            <p:nvPr/>
          </p:nvCxnSpPr>
          <p:spPr>
            <a:xfrm flipV="1">
              <a:off x="1517118" y="2355821"/>
              <a:ext cx="220668" cy="8733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F36E8C87-699D-4255-B0B3-12AFE8C1E2F9}"/>
                </a:ext>
              </a:extLst>
            </p:cNvPr>
            <p:cNvCxnSpPr/>
            <p:nvPr/>
          </p:nvCxnSpPr>
          <p:spPr>
            <a:xfrm rot="10800000">
              <a:off x="1586970" y="1785789"/>
              <a:ext cx="179392" cy="1349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62205E6D-7D3E-41AC-B21C-995C1A4BFF44}"/>
                </a:ext>
              </a:extLst>
            </p:cNvPr>
            <p:cNvSpPr txBox="1"/>
            <p:nvPr/>
          </p:nvSpPr>
          <p:spPr>
            <a:xfrm>
              <a:off x="1250712" y="1458989"/>
              <a:ext cx="444600" cy="400110"/>
            </a:xfrm>
            <a:prstGeom prst="rect">
              <a:avLst/>
            </a:prstGeom>
            <a:noFill/>
          </p:spPr>
          <p:txBody>
            <a:bodyPr wrap="none" lIns="36000" rIns="36000">
              <a:spAutoFit/>
            </a:bodyPr>
            <a:lstStyle/>
            <a:p>
              <a:pPr>
                <a:defRPr/>
              </a:pPr>
              <a:r>
                <a:rPr lang="fr-CA" sz="10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JNK</a:t>
              </a:r>
            </a:p>
            <a:p>
              <a:pPr>
                <a:defRPr/>
              </a:pPr>
              <a:r>
                <a:rPr lang="fr-CA" sz="10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NF-</a:t>
              </a:r>
              <a:r>
                <a:rPr lang="az-Cyrl-AZ" sz="10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к</a:t>
              </a:r>
              <a:r>
                <a:rPr lang="fr-CA" sz="10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B</a:t>
              </a:r>
            </a:p>
          </p:txBody>
        </p: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C57DC0C8-3DB5-4E4B-824E-0DB9ADA05B6A}"/>
                </a:ext>
              </a:extLst>
            </p:cNvPr>
            <p:cNvCxnSpPr/>
            <p:nvPr/>
          </p:nvCxnSpPr>
          <p:spPr>
            <a:xfrm rot="16200000" flipV="1">
              <a:off x="1399627" y="1396773"/>
              <a:ext cx="142905" cy="349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32477241-420B-4ED8-9FAC-896FCB8CF4C0}"/>
              </a:ext>
            </a:extLst>
          </p:cNvPr>
          <p:cNvSpPr txBox="1"/>
          <p:nvPr/>
        </p:nvSpPr>
        <p:spPr>
          <a:xfrm>
            <a:off x="1170572" y="997475"/>
            <a:ext cx="702684" cy="400110"/>
          </a:xfrm>
          <a:prstGeom prst="rect">
            <a:avLst/>
          </a:prstGeom>
          <a:noFill/>
        </p:spPr>
        <p:txBody>
          <a:bodyPr wrap="none" lIns="36000" rIns="36000">
            <a:spAutoFit/>
          </a:bodyPr>
          <a:lstStyle/>
          <a:p>
            <a:pPr algn="ctr">
              <a:defRPr/>
            </a:pPr>
            <a:r>
              <a:rPr lang="fr-CA" sz="1000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Insulin</a:t>
            </a:r>
            <a:endParaRPr lang="fr-CA" sz="1000" b="1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fr-CA" sz="1000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resistance</a:t>
            </a:r>
            <a:endParaRPr lang="fr-CA" sz="1000" b="1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44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44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44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">
            <a:extLst>
              <a:ext uri="{FF2B5EF4-FFF2-40B4-BE49-F238E27FC236}">
                <a16:creationId xmlns:a16="http://schemas.microsoft.com/office/drawing/2014/main" id="{7141904A-A3F5-44E8-BB92-736AD91B8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925" y="2174875"/>
            <a:ext cx="30956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000" b="1"/>
              <a:t>Higher fasting plasma glucose, higher triglycerides and lower HDL in BMI&gt;25 kg/m</a:t>
            </a:r>
            <a:r>
              <a:rPr lang="en-US" altLang="fr-FR" sz="2000" b="1" baseline="30000"/>
              <a:t>2</a:t>
            </a:r>
            <a:r>
              <a:rPr lang="en-US" altLang="fr-FR" sz="2000" b="1"/>
              <a:t> groups</a:t>
            </a:r>
          </a:p>
          <a:p>
            <a:pPr eaLnBrk="1" hangingPunct="1"/>
            <a:endParaRPr lang="en-US" altLang="fr-FR" sz="2000" b="1" baseline="10000"/>
          </a:p>
          <a:p>
            <a:pPr eaLnBrk="1" hangingPunct="1"/>
            <a:r>
              <a:rPr lang="en-US" altLang="fr-FR" sz="2000" b="1"/>
              <a:t>No difference in coronary diameter between groups with Ach</a:t>
            </a:r>
            <a:endParaRPr lang="en-US" altLang="fr-FR" sz="2000" b="1" baseline="10000"/>
          </a:p>
        </p:txBody>
      </p:sp>
      <p:sp>
        <p:nvSpPr>
          <p:cNvPr id="443397" name="Text Box 5">
            <a:extLst>
              <a:ext uri="{FF2B5EF4-FFF2-40B4-BE49-F238E27FC236}">
                <a16:creationId xmlns:a16="http://schemas.microsoft.com/office/drawing/2014/main" id="{D64D5FA6-4B89-4203-BF37-7A691A221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1042988"/>
            <a:ext cx="8686800" cy="955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CCECFF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1" dirty="0">
                <a:solidFill>
                  <a:schemeClr val="accent2"/>
                </a:solidFill>
              </a:rPr>
              <a:t>Obesity is associated with endothelial </a:t>
            </a:r>
          </a:p>
          <a:p>
            <a:pPr algn="ctr">
              <a:defRPr/>
            </a:pPr>
            <a:r>
              <a:rPr lang="en-US" sz="2800" b="1" i="1" dirty="0">
                <a:solidFill>
                  <a:schemeClr val="accent2"/>
                </a:solidFill>
              </a:rPr>
              <a:t>cell dysfunction in coronary microvasculature</a:t>
            </a:r>
          </a:p>
        </p:txBody>
      </p:sp>
      <p:sp>
        <p:nvSpPr>
          <p:cNvPr id="7173" name="Rectangle 7">
            <a:extLst>
              <a:ext uri="{FF2B5EF4-FFF2-40B4-BE49-F238E27FC236}">
                <a16:creationId xmlns:a16="http://schemas.microsoft.com/office/drawing/2014/main" id="{8309D78A-46A9-4F1F-ACA1-5DE6582C4A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2000"/>
              <a:t>Obesity is Independently Associated with Coronary Endothelial Dysfunction in Mild Coronary Artery Disease</a:t>
            </a:r>
            <a:endParaRPr lang="fr-CA" altLang="fr-FR" sz="2000"/>
          </a:p>
        </p:txBody>
      </p:sp>
      <p:sp>
        <p:nvSpPr>
          <p:cNvPr id="7174" name="Rectangle 10">
            <a:extLst>
              <a:ext uri="{FF2B5EF4-FFF2-40B4-BE49-F238E27FC236}">
                <a16:creationId xmlns:a16="http://schemas.microsoft.com/office/drawing/2014/main" id="{63D4F719-9C29-4D14-A190-FAE8A235A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6364288"/>
            <a:ext cx="3681413" cy="404812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000"/>
              <a:t>From </a:t>
            </a:r>
            <a:r>
              <a:rPr lang="fr-CA" altLang="fr-FR" sz="1000"/>
              <a:t>Al Suwaidi J et al. J Am Coll Cardiol 2001; 37: 1523-8</a:t>
            </a:r>
          </a:p>
          <a:p>
            <a:pPr eaLnBrk="1" hangingPunct="1"/>
            <a:r>
              <a:rPr lang="fr-CA" altLang="fr-FR" sz="1000"/>
              <a:t>Copyright 2001, with permission from Elsevier</a:t>
            </a:r>
          </a:p>
        </p:txBody>
      </p:sp>
      <p:sp>
        <p:nvSpPr>
          <p:cNvPr id="7175" name="Text Box 11">
            <a:extLst>
              <a:ext uri="{FF2B5EF4-FFF2-40B4-BE49-F238E27FC236}">
                <a16:creationId xmlns:a16="http://schemas.microsoft.com/office/drawing/2014/main" id="{B3685605-4021-42FB-822D-B92FE1531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75" y="5205413"/>
            <a:ext cx="2879725" cy="1008062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990600" indent="-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200"/>
              <a:t>%</a:t>
            </a:r>
            <a:r>
              <a:rPr lang="en-US" altLang="fr-FR" sz="1400">
                <a:sym typeface="Symbol" panose="05050102010706020507" pitchFamily="18" charset="2"/>
              </a:rPr>
              <a:t></a:t>
            </a:r>
            <a:r>
              <a:rPr lang="en-US" altLang="fr-FR" sz="1200"/>
              <a:t>CBF Ach: 	% change of coronary blood flow in response to acetylcholine </a:t>
            </a:r>
          </a:p>
          <a:p>
            <a:pPr eaLnBrk="1" hangingPunct="1"/>
            <a:r>
              <a:rPr lang="en-US" altLang="fr-FR" sz="1200"/>
              <a:t>BMI: 	body mass index    </a:t>
            </a:r>
          </a:p>
        </p:txBody>
      </p:sp>
      <p:sp>
        <p:nvSpPr>
          <p:cNvPr id="7176" name="Rectangle 13">
            <a:extLst>
              <a:ext uri="{FF2B5EF4-FFF2-40B4-BE49-F238E27FC236}">
                <a16:creationId xmlns:a16="http://schemas.microsoft.com/office/drawing/2014/main" id="{43FF6BD3-3F64-4DB2-BCAC-605DF30CF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2163763"/>
            <a:ext cx="4949825" cy="3659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7170" name="Object 14">
            <a:extLst>
              <a:ext uri="{FF2B5EF4-FFF2-40B4-BE49-F238E27FC236}">
                <a16:creationId xmlns:a16="http://schemas.microsoft.com/office/drawing/2014/main" id="{85FAE640-22C3-4665-9D3D-9F8B3782E9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5763" y="2214563"/>
          <a:ext cx="4635500" cy="337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Graphique" r:id="rId3" imgW="5391028" imgH="4067265" progId="MSGraph.Chart.8">
                  <p:embed followColorScheme="full"/>
                </p:oleObj>
              </mc:Choice>
              <mc:Fallback>
                <p:oleObj name="Graphique" r:id="rId3" imgW="5391028" imgH="4067265" progId="MSGraph.Chart.8">
                  <p:embed followColorScheme="full"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2214563"/>
                        <a:ext cx="4635500" cy="337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Text Box 15">
            <a:extLst>
              <a:ext uri="{FF2B5EF4-FFF2-40B4-BE49-F238E27FC236}">
                <a16:creationId xmlns:a16="http://schemas.microsoft.com/office/drawing/2014/main" id="{992B174A-3D3A-417D-8AB1-C7CD89FED8F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832643" y="3731418"/>
            <a:ext cx="243205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r-CA" altLang="fr-FR" sz="1400"/>
              <a:t>% </a:t>
            </a:r>
            <a:r>
              <a:rPr lang="fr-CA" altLang="fr-FR" sz="1400">
                <a:sym typeface="Symbol" panose="05050102010706020507" pitchFamily="18" charset="2"/>
              </a:rPr>
              <a:t></a:t>
            </a:r>
            <a:r>
              <a:rPr lang="fr-CA" altLang="fr-FR" sz="1400"/>
              <a:t>CBF Ach</a:t>
            </a:r>
            <a:endParaRPr lang="fr-CA" altLang="fr-FR" sz="1400">
              <a:sym typeface="Symbol" panose="05050102010706020507" pitchFamily="18" charset="2"/>
            </a:endParaRPr>
          </a:p>
        </p:txBody>
      </p:sp>
      <p:sp>
        <p:nvSpPr>
          <p:cNvPr id="7178" name="Text Box 17">
            <a:extLst>
              <a:ext uri="{FF2B5EF4-FFF2-40B4-BE49-F238E27FC236}">
                <a16:creationId xmlns:a16="http://schemas.microsoft.com/office/drawing/2014/main" id="{370D0B9E-DEAA-4777-9B20-34CA58398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2484438"/>
            <a:ext cx="24320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r-CA" altLang="fr-FR" sz="1400"/>
              <a:t>p=0.009</a:t>
            </a:r>
            <a:endParaRPr lang="fr-CA" altLang="fr-FR" sz="1400">
              <a:sym typeface="Symbol" panose="05050102010706020507" pitchFamily="18" charset="2"/>
            </a:endParaRPr>
          </a:p>
        </p:txBody>
      </p:sp>
      <p:sp>
        <p:nvSpPr>
          <p:cNvPr id="7179" name="Text Box 18">
            <a:extLst>
              <a:ext uri="{FF2B5EF4-FFF2-40B4-BE49-F238E27FC236}">
                <a16:creationId xmlns:a16="http://schemas.microsoft.com/office/drawing/2014/main" id="{FD31C8E3-52EE-44E3-9A08-49DBA947F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363" y="5275263"/>
            <a:ext cx="36004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fr-CA" altLang="fr-FR" sz="1200"/>
              <a:t>&lt;25                        25-30                        &gt;30</a:t>
            </a:r>
            <a:endParaRPr lang="fr-CA" altLang="fr-FR" sz="1200">
              <a:sym typeface="Symbol" panose="05050102010706020507" pitchFamily="18" charset="2"/>
            </a:endParaRPr>
          </a:p>
        </p:txBody>
      </p:sp>
      <p:sp>
        <p:nvSpPr>
          <p:cNvPr id="7180" name="Text Box 19">
            <a:extLst>
              <a:ext uri="{FF2B5EF4-FFF2-40B4-BE49-F238E27FC236}">
                <a16:creationId xmlns:a16="http://schemas.microsoft.com/office/drawing/2014/main" id="{925611C6-CE6D-47B2-8E9B-7D7974A36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613" y="5491163"/>
            <a:ext cx="24320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r-CA" altLang="fr-FR" sz="1400"/>
              <a:t>BMI (kg/m</a:t>
            </a:r>
            <a:r>
              <a:rPr lang="fr-CA" altLang="fr-FR" sz="1400" baseline="30000"/>
              <a:t>2</a:t>
            </a:r>
            <a:r>
              <a:rPr lang="fr-CA" altLang="fr-FR" sz="1400"/>
              <a:t>)</a:t>
            </a:r>
            <a:endParaRPr lang="fr-CA" altLang="fr-FR" sz="1400">
              <a:sym typeface="Symbol" panose="05050102010706020507" pitchFamily="18" charset="2"/>
            </a:endParaRPr>
          </a:p>
        </p:txBody>
      </p:sp>
      <p:sp>
        <p:nvSpPr>
          <p:cNvPr id="7181" name="Text Box 20">
            <a:extLst>
              <a:ext uri="{FF2B5EF4-FFF2-40B4-BE49-F238E27FC236}">
                <a16:creationId xmlns:a16="http://schemas.microsoft.com/office/drawing/2014/main" id="{C7FE37F4-F323-45BC-9027-437838D8D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150" y="2439988"/>
            <a:ext cx="76517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r-CA" altLang="fr-FR" sz="1400"/>
              <a:t>n=397</a:t>
            </a:r>
            <a:endParaRPr lang="fr-CA" altLang="fr-FR" sz="1400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8B42B34-E629-4D9C-8E38-A4CC1ABD0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fr-FR"/>
              <a:t>Effect of Risk Factors and Treatments on Coronary Heart Disease (CHD) Mortality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5DF3BF91-2D3C-4D55-8302-3FA5B79C8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0" y="5595938"/>
            <a:ext cx="2457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fr-FR" sz="2400" b="1"/>
              <a:t>2000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573C2A1E-B54C-41A2-9DF2-C16C2694D39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022475" y="3602038"/>
            <a:ext cx="4552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fr-FR" sz="1600" b="1"/>
              <a:t>Deaths prevented or postponed in 2000</a:t>
            </a:r>
          </a:p>
        </p:txBody>
      </p:sp>
      <p:sp>
        <p:nvSpPr>
          <p:cNvPr id="12293" name="Freeform 5">
            <a:extLst>
              <a:ext uri="{FF2B5EF4-FFF2-40B4-BE49-F238E27FC236}">
                <a16:creationId xmlns:a16="http://schemas.microsoft.com/office/drawing/2014/main" id="{24598D58-C187-4D31-9CFA-6819FE1110BF}"/>
              </a:ext>
            </a:extLst>
          </p:cNvPr>
          <p:cNvSpPr>
            <a:spLocks/>
          </p:cNvSpPr>
          <p:nvPr/>
        </p:nvSpPr>
        <p:spPr bwMode="auto">
          <a:xfrm>
            <a:off x="1308100" y="2576513"/>
            <a:ext cx="5957888" cy="2801937"/>
          </a:xfrm>
          <a:custGeom>
            <a:avLst/>
            <a:gdLst>
              <a:gd name="T0" fmla="*/ 0 w 3753"/>
              <a:gd name="T1" fmla="*/ 0 h 1765"/>
              <a:gd name="T2" fmla="*/ 2147483647 w 3753"/>
              <a:gd name="T3" fmla="*/ 2147483647 h 1765"/>
              <a:gd name="T4" fmla="*/ 2147483647 w 3753"/>
              <a:gd name="T5" fmla="*/ 2147483647 h 1765"/>
              <a:gd name="T6" fmla="*/ 0 w 3753"/>
              <a:gd name="T7" fmla="*/ 0 h 1765"/>
              <a:gd name="T8" fmla="*/ 0 60000 65536"/>
              <a:gd name="T9" fmla="*/ 0 60000 65536"/>
              <a:gd name="T10" fmla="*/ 0 60000 65536"/>
              <a:gd name="T11" fmla="*/ 0 60000 65536"/>
              <a:gd name="T12" fmla="*/ 0 w 3753"/>
              <a:gd name="T13" fmla="*/ 0 h 1765"/>
              <a:gd name="T14" fmla="*/ 3753 w 3753"/>
              <a:gd name="T15" fmla="*/ 1765 h 17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53" h="1765">
                <a:moveTo>
                  <a:pt x="0" y="0"/>
                </a:moveTo>
                <a:lnTo>
                  <a:pt x="3752" y="1765"/>
                </a:lnTo>
                <a:lnTo>
                  <a:pt x="3753" y="861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2294" name="Freeform 6">
            <a:extLst>
              <a:ext uri="{FF2B5EF4-FFF2-40B4-BE49-F238E27FC236}">
                <a16:creationId xmlns:a16="http://schemas.microsoft.com/office/drawing/2014/main" id="{7506EB1E-4FD3-49B6-81A5-69F13F2BC958}"/>
              </a:ext>
            </a:extLst>
          </p:cNvPr>
          <p:cNvSpPr>
            <a:spLocks/>
          </p:cNvSpPr>
          <p:nvPr/>
        </p:nvSpPr>
        <p:spPr bwMode="auto">
          <a:xfrm>
            <a:off x="1308100" y="2578100"/>
            <a:ext cx="5957888" cy="1374775"/>
          </a:xfrm>
          <a:custGeom>
            <a:avLst/>
            <a:gdLst>
              <a:gd name="T0" fmla="*/ 0 w 3753"/>
              <a:gd name="T1" fmla="*/ 2147483647 h 866"/>
              <a:gd name="T2" fmla="*/ 2147483647 w 3753"/>
              <a:gd name="T3" fmla="*/ 0 h 866"/>
              <a:gd name="T4" fmla="*/ 2147483647 w 3753"/>
              <a:gd name="T5" fmla="*/ 2147483647 h 866"/>
              <a:gd name="T6" fmla="*/ 0 w 3753"/>
              <a:gd name="T7" fmla="*/ 2147483647 h 866"/>
              <a:gd name="T8" fmla="*/ 0 60000 65536"/>
              <a:gd name="T9" fmla="*/ 0 60000 65536"/>
              <a:gd name="T10" fmla="*/ 0 60000 65536"/>
              <a:gd name="T11" fmla="*/ 0 60000 65536"/>
              <a:gd name="T12" fmla="*/ 0 w 3753"/>
              <a:gd name="T13" fmla="*/ 0 h 866"/>
              <a:gd name="T14" fmla="*/ 3753 w 3753"/>
              <a:gd name="T15" fmla="*/ 866 h 8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53" h="866">
                <a:moveTo>
                  <a:pt x="0" y="5"/>
                </a:moveTo>
                <a:lnTo>
                  <a:pt x="3752" y="0"/>
                </a:lnTo>
                <a:lnTo>
                  <a:pt x="3753" y="866"/>
                </a:lnTo>
                <a:lnTo>
                  <a:pt x="0" y="5"/>
                </a:lnTo>
                <a:close/>
              </a:path>
            </a:pathLst>
          </a:custGeom>
          <a:solidFill>
            <a:srgbClr val="FFC12E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2295" name="Freeform 7">
            <a:extLst>
              <a:ext uri="{FF2B5EF4-FFF2-40B4-BE49-F238E27FC236}">
                <a16:creationId xmlns:a16="http://schemas.microsoft.com/office/drawing/2014/main" id="{830FC4C8-732B-41AD-85F0-9632A196C20F}"/>
              </a:ext>
            </a:extLst>
          </p:cNvPr>
          <p:cNvSpPr>
            <a:spLocks/>
          </p:cNvSpPr>
          <p:nvPr/>
        </p:nvSpPr>
        <p:spPr bwMode="auto">
          <a:xfrm>
            <a:off x="1287463" y="2019300"/>
            <a:ext cx="5962650" cy="590550"/>
          </a:xfrm>
          <a:custGeom>
            <a:avLst/>
            <a:gdLst>
              <a:gd name="T0" fmla="*/ 0 w 3756"/>
              <a:gd name="T1" fmla="*/ 2147483647 h 372"/>
              <a:gd name="T2" fmla="*/ 2147483647 w 3756"/>
              <a:gd name="T3" fmla="*/ 0 h 372"/>
              <a:gd name="T4" fmla="*/ 2147483647 w 3756"/>
              <a:gd name="T5" fmla="*/ 2147483647 h 372"/>
              <a:gd name="T6" fmla="*/ 0 w 3756"/>
              <a:gd name="T7" fmla="*/ 2147483647 h 372"/>
              <a:gd name="T8" fmla="*/ 0 60000 65536"/>
              <a:gd name="T9" fmla="*/ 0 60000 65536"/>
              <a:gd name="T10" fmla="*/ 0 60000 65536"/>
              <a:gd name="T11" fmla="*/ 0 60000 65536"/>
              <a:gd name="T12" fmla="*/ 0 w 3756"/>
              <a:gd name="T13" fmla="*/ 0 h 372"/>
              <a:gd name="T14" fmla="*/ 3756 w 3756"/>
              <a:gd name="T15" fmla="*/ 372 h 3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56" h="372">
                <a:moveTo>
                  <a:pt x="0" y="372"/>
                </a:moveTo>
                <a:lnTo>
                  <a:pt x="3756" y="0"/>
                </a:lnTo>
                <a:lnTo>
                  <a:pt x="3756" y="372"/>
                </a:lnTo>
                <a:lnTo>
                  <a:pt x="0" y="372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8A87703D-BEF5-4290-A314-546138BBB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4260850"/>
            <a:ext cx="4864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GB" altLang="fr-FR" sz="1600" b="1"/>
              <a:t>68,230 fewer deaths in 2000</a:t>
            </a:r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id="{3CBD0237-56C3-4729-B929-15E79D923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675" y="3978275"/>
            <a:ext cx="315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fr-FR" b="1">
                <a:solidFill>
                  <a:srgbClr val="0000AC"/>
                </a:solidFill>
              </a:rPr>
              <a:t>Treatments 42%</a:t>
            </a:r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id="{3DC8924F-1E16-4D23-A3C8-09ED28C40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450" y="2879725"/>
            <a:ext cx="315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fr-FR" b="1">
                <a:solidFill>
                  <a:srgbClr val="0000AC"/>
                </a:solidFill>
              </a:rPr>
              <a:t>Risk factors: better 58%</a:t>
            </a:r>
          </a:p>
        </p:txBody>
      </p:sp>
      <p:sp>
        <p:nvSpPr>
          <p:cNvPr id="12299" name="Text Box 11">
            <a:extLst>
              <a:ext uri="{FF2B5EF4-FFF2-40B4-BE49-F238E27FC236}">
                <a16:creationId xmlns:a16="http://schemas.microsoft.com/office/drawing/2014/main" id="{C4146113-C06A-467C-9F35-EE298FA41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450" y="2270125"/>
            <a:ext cx="315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fr-FR" b="1">
                <a:solidFill>
                  <a:srgbClr val="0000AC"/>
                </a:solidFill>
              </a:rPr>
              <a:t>Risk factors: worse 13%</a:t>
            </a:r>
          </a:p>
        </p:txBody>
      </p:sp>
      <p:sp>
        <p:nvSpPr>
          <p:cNvPr id="12300" name="Line 12">
            <a:extLst>
              <a:ext uri="{FF2B5EF4-FFF2-40B4-BE49-F238E27FC236}">
                <a16:creationId xmlns:a16="http://schemas.microsoft.com/office/drawing/2014/main" id="{5488E513-8DDA-43DB-9F53-ACFA331255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79525" y="5540375"/>
            <a:ext cx="5981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2301" name="Line 13">
            <a:extLst>
              <a:ext uri="{FF2B5EF4-FFF2-40B4-BE49-F238E27FC236}">
                <a16:creationId xmlns:a16="http://schemas.microsoft.com/office/drawing/2014/main" id="{C2441565-8BAD-4206-A75A-1BDC885A5EF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1930400"/>
            <a:ext cx="0" cy="3609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2302" name="Line 14">
            <a:extLst>
              <a:ext uri="{FF2B5EF4-FFF2-40B4-BE49-F238E27FC236}">
                <a16:creationId xmlns:a16="http://schemas.microsoft.com/office/drawing/2014/main" id="{5908CB0F-09F1-4B55-91E1-29F5C163EF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70000" y="1930400"/>
            <a:ext cx="5995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2303" name="Line 15">
            <a:extLst>
              <a:ext uri="{FF2B5EF4-FFF2-40B4-BE49-F238E27FC236}">
                <a16:creationId xmlns:a16="http://schemas.microsoft.com/office/drawing/2014/main" id="{A5A5164B-86DF-40F9-8D5C-53FFC8AD6A4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7575" y="1930400"/>
            <a:ext cx="0" cy="3609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2304" name="Text Box 16">
            <a:extLst>
              <a:ext uri="{FF2B5EF4-FFF2-40B4-BE49-F238E27FC236}">
                <a16:creationId xmlns:a16="http://schemas.microsoft.com/office/drawing/2014/main" id="{4BFF296F-AB58-4531-900B-A14BFDAE8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850" y="5699125"/>
            <a:ext cx="2457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fr-FR" sz="1600" b="1"/>
              <a:t>Year</a:t>
            </a:r>
          </a:p>
        </p:txBody>
      </p:sp>
      <p:sp>
        <p:nvSpPr>
          <p:cNvPr id="12305" name="Text Box 17">
            <a:extLst>
              <a:ext uri="{FF2B5EF4-FFF2-40B4-BE49-F238E27FC236}">
                <a16:creationId xmlns:a16="http://schemas.microsoft.com/office/drawing/2014/main" id="{AA90272C-084D-4CF9-A093-CBD0C6298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" y="5595938"/>
            <a:ext cx="2457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fr-FR" sz="2400" b="1"/>
              <a:t>1981</a:t>
            </a:r>
          </a:p>
        </p:txBody>
      </p:sp>
      <p:sp>
        <p:nvSpPr>
          <p:cNvPr id="12306" name="Text Box 18">
            <a:extLst>
              <a:ext uri="{FF2B5EF4-FFF2-40B4-BE49-F238E27FC236}">
                <a16:creationId xmlns:a16="http://schemas.microsoft.com/office/drawing/2014/main" id="{3CABB114-7D93-4564-AC68-B86B9FD46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2005013"/>
            <a:ext cx="819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fr-FR" sz="1400" b="1"/>
              <a:t>10,000</a:t>
            </a:r>
          </a:p>
        </p:txBody>
      </p:sp>
      <p:sp>
        <p:nvSpPr>
          <p:cNvPr id="12307" name="Line 19">
            <a:extLst>
              <a:ext uri="{FF2B5EF4-FFF2-40B4-BE49-F238E27FC236}">
                <a16:creationId xmlns:a16="http://schemas.microsoft.com/office/drawing/2014/main" id="{D207EDE4-4E48-454A-94CD-C659E9D816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8250" y="211772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2308" name="Text Box 20">
            <a:extLst>
              <a:ext uri="{FF2B5EF4-FFF2-40B4-BE49-F238E27FC236}">
                <a16:creationId xmlns:a16="http://schemas.microsoft.com/office/drawing/2014/main" id="{95EAE435-5F71-4126-98FE-5E362F23E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2424113"/>
            <a:ext cx="819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fr-FR" sz="1400" b="1"/>
              <a:t>0</a:t>
            </a:r>
          </a:p>
        </p:txBody>
      </p:sp>
      <p:sp>
        <p:nvSpPr>
          <p:cNvPr id="12309" name="Line 21">
            <a:extLst>
              <a:ext uri="{FF2B5EF4-FFF2-40B4-BE49-F238E27FC236}">
                <a16:creationId xmlns:a16="http://schemas.microsoft.com/office/drawing/2014/main" id="{8E702DB6-45A7-40F9-8A15-2CA033409A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2375" y="25781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2310" name="Text Box 22">
            <a:extLst>
              <a:ext uri="{FF2B5EF4-FFF2-40B4-BE49-F238E27FC236}">
                <a16:creationId xmlns:a16="http://schemas.microsoft.com/office/drawing/2014/main" id="{717D82D3-4D85-423F-B652-A461F28FA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" y="2843213"/>
            <a:ext cx="971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fr-FR" sz="1400" b="1"/>
              <a:t>–10,000</a:t>
            </a:r>
          </a:p>
        </p:txBody>
      </p:sp>
      <p:sp>
        <p:nvSpPr>
          <p:cNvPr id="12311" name="Line 23">
            <a:extLst>
              <a:ext uri="{FF2B5EF4-FFF2-40B4-BE49-F238E27FC236}">
                <a16:creationId xmlns:a16="http://schemas.microsoft.com/office/drawing/2014/main" id="{94E8D187-44FA-4C83-9689-147BE9013E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2375" y="298767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2312" name="Text Box 24">
            <a:extLst>
              <a:ext uri="{FF2B5EF4-FFF2-40B4-BE49-F238E27FC236}">
                <a16:creationId xmlns:a16="http://schemas.microsoft.com/office/drawing/2014/main" id="{39E6D248-3193-4167-8608-39B5E5769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3262313"/>
            <a:ext cx="971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fr-FR" sz="1400" b="1"/>
              <a:t>–20,000</a:t>
            </a:r>
          </a:p>
        </p:txBody>
      </p:sp>
      <p:sp>
        <p:nvSpPr>
          <p:cNvPr id="12313" name="Line 25">
            <a:extLst>
              <a:ext uri="{FF2B5EF4-FFF2-40B4-BE49-F238E27FC236}">
                <a16:creationId xmlns:a16="http://schemas.microsoft.com/office/drawing/2014/main" id="{623DB5E6-B43E-44B6-9619-06AFC2B93F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2375" y="340677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2314" name="Text Box 26">
            <a:extLst>
              <a:ext uri="{FF2B5EF4-FFF2-40B4-BE49-F238E27FC236}">
                <a16:creationId xmlns:a16="http://schemas.microsoft.com/office/drawing/2014/main" id="{D0F3A2E9-A7D3-440A-A642-DDC09ECA6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3690938"/>
            <a:ext cx="971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fr-FR" sz="1400" b="1"/>
              <a:t>–30,000</a:t>
            </a:r>
          </a:p>
        </p:txBody>
      </p:sp>
      <p:sp>
        <p:nvSpPr>
          <p:cNvPr id="12315" name="Line 27">
            <a:extLst>
              <a:ext uri="{FF2B5EF4-FFF2-40B4-BE49-F238E27FC236}">
                <a16:creationId xmlns:a16="http://schemas.microsoft.com/office/drawing/2014/main" id="{05655748-D593-407F-A6A6-B115928FF4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2375" y="3835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2316" name="Text Box 28">
            <a:extLst>
              <a:ext uri="{FF2B5EF4-FFF2-40B4-BE49-F238E27FC236}">
                <a16:creationId xmlns:a16="http://schemas.microsoft.com/office/drawing/2014/main" id="{F5C57BA5-ED15-415D-AAD3-62072C783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4119563"/>
            <a:ext cx="971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fr-FR" sz="1400" b="1"/>
              <a:t>–40,000</a:t>
            </a:r>
          </a:p>
        </p:txBody>
      </p:sp>
      <p:sp>
        <p:nvSpPr>
          <p:cNvPr id="12317" name="Line 29">
            <a:extLst>
              <a:ext uri="{FF2B5EF4-FFF2-40B4-BE49-F238E27FC236}">
                <a16:creationId xmlns:a16="http://schemas.microsoft.com/office/drawing/2014/main" id="{AEDE82AE-7C9F-4971-B873-BBAA4E9351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2375" y="426402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2318" name="Text Box 30">
            <a:extLst>
              <a:ext uri="{FF2B5EF4-FFF2-40B4-BE49-F238E27FC236}">
                <a16:creationId xmlns:a16="http://schemas.microsoft.com/office/drawing/2014/main" id="{0A8AE0E6-069B-47F0-8D9E-D2C08760F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" y="4548188"/>
            <a:ext cx="971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fr-FR" sz="1400" b="1"/>
              <a:t>–50,000</a:t>
            </a:r>
          </a:p>
        </p:txBody>
      </p:sp>
      <p:sp>
        <p:nvSpPr>
          <p:cNvPr id="12319" name="Line 31">
            <a:extLst>
              <a:ext uri="{FF2B5EF4-FFF2-40B4-BE49-F238E27FC236}">
                <a16:creationId xmlns:a16="http://schemas.microsoft.com/office/drawing/2014/main" id="{ED5EF134-3337-4E6F-B06F-470E907843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2375" y="469265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2320" name="Text Box 32">
            <a:extLst>
              <a:ext uri="{FF2B5EF4-FFF2-40B4-BE49-F238E27FC236}">
                <a16:creationId xmlns:a16="http://schemas.microsoft.com/office/drawing/2014/main" id="{237F8FAC-68A2-4418-BD12-605A6443C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4976813"/>
            <a:ext cx="971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fr-FR" sz="1400" b="1"/>
              <a:t>–60,000</a:t>
            </a:r>
          </a:p>
        </p:txBody>
      </p:sp>
      <p:sp>
        <p:nvSpPr>
          <p:cNvPr id="12321" name="Line 33">
            <a:extLst>
              <a:ext uri="{FF2B5EF4-FFF2-40B4-BE49-F238E27FC236}">
                <a16:creationId xmlns:a16="http://schemas.microsoft.com/office/drawing/2014/main" id="{CC10D714-4C57-4977-854D-8A0BBFF816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2375" y="512127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2322" name="Text Box 34">
            <a:extLst>
              <a:ext uri="{FF2B5EF4-FFF2-40B4-BE49-F238E27FC236}">
                <a16:creationId xmlns:a16="http://schemas.microsoft.com/office/drawing/2014/main" id="{72F3BC8C-02C7-4666-84C3-961402A72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5386388"/>
            <a:ext cx="971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fr-FR" sz="1400" b="1"/>
              <a:t>–70,000</a:t>
            </a:r>
          </a:p>
        </p:txBody>
      </p:sp>
      <p:sp>
        <p:nvSpPr>
          <p:cNvPr id="12323" name="Line 35">
            <a:extLst>
              <a:ext uri="{FF2B5EF4-FFF2-40B4-BE49-F238E27FC236}">
                <a16:creationId xmlns:a16="http://schemas.microsoft.com/office/drawing/2014/main" id="{CB3E390E-D118-4146-A012-47614E014C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2375" y="554037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2324" name="Line 36">
            <a:extLst>
              <a:ext uri="{FF2B5EF4-FFF2-40B4-BE49-F238E27FC236}">
                <a16:creationId xmlns:a16="http://schemas.microsoft.com/office/drawing/2014/main" id="{AB239EB0-5E84-44E1-8089-33F028979C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3963" y="1930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2325" name="Text Box 37">
            <a:extLst>
              <a:ext uri="{FF2B5EF4-FFF2-40B4-BE49-F238E27FC236}">
                <a16:creationId xmlns:a16="http://schemas.microsoft.com/office/drawing/2014/main" id="{B759A1EF-7A40-4E24-9F39-644CC009C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3925" y="2025650"/>
            <a:ext cx="18891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Char char="•"/>
            </a:pPr>
            <a:r>
              <a:rPr lang="en-GB" altLang="fr-FR" sz="1600" b="1"/>
              <a:t>e.g. diabetes, obesity</a:t>
            </a:r>
          </a:p>
        </p:txBody>
      </p:sp>
      <p:sp>
        <p:nvSpPr>
          <p:cNvPr id="12326" name="Text Box 38">
            <a:extLst>
              <a:ext uri="{FF2B5EF4-FFF2-40B4-BE49-F238E27FC236}">
                <a16:creationId xmlns:a16="http://schemas.microsoft.com/office/drawing/2014/main" id="{B3CFA481-080D-49D2-87B7-4E6B8A151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3925" y="3019425"/>
            <a:ext cx="18891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Char char="•"/>
            </a:pPr>
            <a:r>
              <a:rPr lang="en-GB" altLang="fr-FR" sz="1600" b="1"/>
              <a:t>e.g. smoking, </a:t>
            </a:r>
            <a:br>
              <a:rPr lang="en-GB" altLang="fr-FR" sz="1600" b="1"/>
            </a:br>
            <a:r>
              <a:rPr lang="en-GB" altLang="fr-FR" sz="1600" b="1"/>
              <a:t>cholesterol, blood pressure</a:t>
            </a:r>
          </a:p>
        </p:txBody>
      </p:sp>
      <p:sp>
        <p:nvSpPr>
          <p:cNvPr id="12327" name="Text Box 39">
            <a:extLst>
              <a:ext uri="{FF2B5EF4-FFF2-40B4-BE49-F238E27FC236}">
                <a16:creationId xmlns:a16="http://schemas.microsoft.com/office/drawing/2014/main" id="{C6F814D5-2005-46A5-91E5-EE25468BD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3925" y="4400550"/>
            <a:ext cx="18891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Char char="•"/>
            </a:pPr>
            <a:r>
              <a:rPr lang="en-GB" altLang="fr-FR" sz="1600" b="1"/>
              <a:t>e.g. secondary prevention, </a:t>
            </a:r>
            <a:br>
              <a:rPr lang="en-GB" altLang="fr-FR" sz="1600" b="1"/>
            </a:br>
            <a:r>
              <a:rPr lang="en-GB" altLang="fr-FR" sz="1600" b="1"/>
              <a:t>heart failure treatments</a:t>
            </a:r>
          </a:p>
        </p:txBody>
      </p:sp>
      <p:sp>
        <p:nvSpPr>
          <p:cNvPr id="12328" name="Rectangle 40">
            <a:extLst>
              <a:ext uri="{FF2B5EF4-FFF2-40B4-BE49-F238E27FC236}">
                <a16:creationId xmlns:a16="http://schemas.microsoft.com/office/drawing/2014/main" id="{5E5D39BF-0D2C-463D-85C1-2851B3A99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" y="1089025"/>
            <a:ext cx="8589963" cy="71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fr-FR" sz="2000" b="1">
                <a:solidFill>
                  <a:schemeClr val="accent2"/>
                </a:solidFill>
              </a:rPr>
              <a:t>CHD deaths prevented or postponed by risk factor changes and treatments in England and Wales, 1981 to 2000</a:t>
            </a:r>
            <a:endParaRPr lang="en-GB" altLang="fr-FR" sz="2400">
              <a:latin typeface="HelveticaNeue-Roman"/>
            </a:endParaRPr>
          </a:p>
        </p:txBody>
      </p:sp>
      <p:sp>
        <p:nvSpPr>
          <p:cNvPr id="422954" name="Text Box 42">
            <a:extLst>
              <a:ext uri="{FF2B5EF4-FFF2-40B4-BE49-F238E27FC236}">
                <a16:creationId xmlns:a16="http://schemas.microsoft.com/office/drawing/2014/main" id="{C2DE78B0-3483-4FF1-817B-E6FD0907A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4586288"/>
            <a:ext cx="48641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GB" altLang="fr-FR" sz="1600" b="1">
                <a:solidFill>
                  <a:schemeClr val="accent2"/>
                </a:solidFill>
              </a:rPr>
              <a:t>2,888 more deaths due to diabetes</a:t>
            </a:r>
          </a:p>
          <a:p>
            <a:pPr>
              <a:buFontTx/>
              <a:buChar char="•"/>
            </a:pPr>
            <a:r>
              <a:rPr lang="en-GB" altLang="fr-FR" sz="1600" b="1">
                <a:solidFill>
                  <a:schemeClr val="accent2"/>
                </a:solidFill>
              </a:rPr>
              <a:t>2,662 more deaths due to physical inactivity</a:t>
            </a:r>
          </a:p>
          <a:p>
            <a:pPr>
              <a:buFontTx/>
              <a:buChar char="•"/>
            </a:pPr>
            <a:r>
              <a:rPr lang="en-GB" altLang="fr-FR" sz="1600" b="1">
                <a:solidFill>
                  <a:schemeClr val="accent2"/>
                </a:solidFill>
              </a:rPr>
              <a:t>2,097 more deaths due to obesity</a:t>
            </a:r>
          </a:p>
        </p:txBody>
      </p:sp>
      <p:sp>
        <p:nvSpPr>
          <p:cNvPr id="12330" name="Rectangle 43">
            <a:extLst>
              <a:ext uri="{FF2B5EF4-FFF2-40B4-BE49-F238E27FC236}">
                <a16:creationId xmlns:a16="http://schemas.microsoft.com/office/drawing/2014/main" id="{62C263BD-03FE-4C7D-92B9-94048870E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6308725"/>
            <a:ext cx="3411538" cy="360363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fr-FR" sz="1000"/>
              <a:t>Adapted from </a:t>
            </a:r>
            <a:r>
              <a:rPr lang="fr-CA" altLang="fr-FR" sz="1000"/>
              <a:t>Unal B et al. Circulation 2004; 109: 1101–7</a:t>
            </a:r>
            <a:endParaRPr lang="da-DK" altLang="fr-FR" sz="1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5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>
            <a:extLst>
              <a:ext uri="{FF2B5EF4-FFF2-40B4-BE49-F238E27FC236}">
                <a16:creationId xmlns:a16="http://schemas.microsoft.com/office/drawing/2014/main" id="{DA1A0157-A23D-4904-92F3-CD94EB27E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712788"/>
            <a:ext cx="8408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8196" name="Text Box 5">
            <a:extLst>
              <a:ext uri="{FF2B5EF4-FFF2-40B4-BE49-F238E27FC236}">
                <a16:creationId xmlns:a16="http://schemas.microsoft.com/office/drawing/2014/main" id="{96B92B5A-D6E1-4768-8451-7F2BC79C9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496888"/>
            <a:ext cx="7940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8197" name="Text Box 8">
            <a:extLst>
              <a:ext uri="{FF2B5EF4-FFF2-40B4-BE49-F238E27FC236}">
                <a16:creationId xmlns:a16="http://schemas.microsoft.com/office/drawing/2014/main" id="{509FB160-017F-420B-82A6-E5C19CCD2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2033588"/>
            <a:ext cx="78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1600" b="1"/>
              <a:t>N=382</a:t>
            </a:r>
          </a:p>
        </p:txBody>
      </p:sp>
      <p:sp>
        <p:nvSpPr>
          <p:cNvPr id="8198" name="Rectangle 12">
            <a:extLst>
              <a:ext uri="{FF2B5EF4-FFF2-40B4-BE49-F238E27FC236}">
                <a16:creationId xmlns:a16="http://schemas.microsoft.com/office/drawing/2014/main" id="{708C3149-DC16-49E8-BD6F-4072471A0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2000"/>
              <a:t>Body Mass Index (BMI): Risk Factor for Unstable Angina and Myocardial Infarction (MI) in Angiographically Confirmed CAD</a:t>
            </a:r>
            <a:endParaRPr lang="fr-CA" altLang="fr-FR" sz="2000"/>
          </a:p>
        </p:txBody>
      </p:sp>
      <p:sp>
        <p:nvSpPr>
          <p:cNvPr id="8199" name="Rectangle 15">
            <a:extLst>
              <a:ext uri="{FF2B5EF4-FFF2-40B4-BE49-F238E27FC236}">
                <a16:creationId xmlns:a16="http://schemas.microsoft.com/office/drawing/2014/main" id="{6BFFC493-6F44-4EF2-AEF4-98610B46E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6354763"/>
            <a:ext cx="3487738" cy="404812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000"/>
              <a:t>Adapted from </a:t>
            </a:r>
            <a:r>
              <a:rPr lang="fr-CA" altLang="fr-FR" sz="1000"/>
              <a:t>Wolk R et al. Circulation 2003; 108: 2206-11</a:t>
            </a:r>
          </a:p>
          <a:p>
            <a:pPr eaLnBrk="1" hangingPunct="1"/>
            <a:r>
              <a:rPr lang="fr-CA" altLang="fr-FR" sz="1000"/>
              <a:t>Reproduced with permission</a:t>
            </a:r>
          </a:p>
        </p:txBody>
      </p:sp>
      <p:sp>
        <p:nvSpPr>
          <p:cNvPr id="444436" name="Text Box 20">
            <a:extLst>
              <a:ext uri="{FF2B5EF4-FFF2-40B4-BE49-F238E27FC236}">
                <a16:creationId xmlns:a16="http://schemas.microsoft.com/office/drawing/2014/main" id="{8E6CE9AD-8241-4072-907D-6AE6947AB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954088"/>
            <a:ext cx="873125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CCECFF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Obesity is associated with a more malignant form of CAD</a:t>
            </a:r>
          </a:p>
        </p:txBody>
      </p:sp>
      <p:sp>
        <p:nvSpPr>
          <p:cNvPr id="8201" name="Text Box 21">
            <a:extLst>
              <a:ext uri="{FF2B5EF4-FFF2-40B4-BE49-F238E27FC236}">
                <a16:creationId xmlns:a16="http://schemas.microsoft.com/office/drawing/2014/main" id="{B14A9042-6F29-4751-93C9-2BE3FA433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813" y="1538288"/>
            <a:ext cx="36798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000" b="1"/>
              <a:t>UNIVARIATE analysis:            BMI, C-reactive protein, blood pressure, prior MI, insulin resistance, fibrinogen, and CAD extent as predictors of unstable angina</a:t>
            </a:r>
          </a:p>
          <a:p>
            <a:pPr eaLnBrk="1" hangingPunct="1"/>
            <a:endParaRPr lang="en-US" altLang="fr-FR" sz="2000" b="1"/>
          </a:p>
          <a:p>
            <a:pPr eaLnBrk="1" hangingPunct="1"/>
            <a:r>
              <a:rPr lang="en-US" altLang="fr-FR" sz="2000" b="1"/>
              <a:t>MULTIVARIATE analysis: BMI an independent predictor of unstable angina with odds ratio of </a:t>
            </a:r>
            <a:r>
              <a:rPr lang="en-US" altLang="fr-FR" sz="2000" b="1" u="sng"/>
              <a:t>1.49</a:t>
            </a:r>
            <a:r>
              <a:rPr lang="en-US" altLang="fr-FR" sz="2000" b="1"/>
              <a:t> </a:t>
            </a:r>
          </a:p>
        </p:txBody>
      </p:sp>
      <p:sp>
        <p:nvSpPr>
          <p:cNvPr id="8202" name="Text Box 22">
            <a:extLst>
              <a:ext uri="{FF2B5EF4-FFF2-40B4-BE49-F238E27FC236}">
                <a16:creationId xmlns:a16="http://schemas.microsoft.com/office/drawing/2014/main" id="{27D626A1-F381-4C2C-B407-A6265DCBF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5429250"/>
            <a:ext cx="2233613" cy="344488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tabLst>
                <a:tab pos="215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15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15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15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15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1200"/>
              <a:t>  CAD: coronary artery disease	</a:t>
            </a:r>
          </a:p>
          <a:p>
            <a:pPr algn="ctr" eaLnBrk="1" hangingPunct="1"/>
            <a:endParaRPr lang="en-US" altLang="fr-FR" sz="1200"/>
          </a:p>
        </p:txBody>
      </p:sp>
      <p:sp>
        <p:nvSpPr>
          <p:cNvPr id="8203" name="Rectangle 23">
            <a:extLst>
              <a:ext uri="{FF2B5EF4-FFF2-40B4-BE49-F238E27FC236}">
                <a16:creationId xmlns:a16="http://schemas.microsoft.com/office/drawing/2014/main" id="{C1787A4D-94B7-484E-BAE0-A88164493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1584325"/>
            <a:ext cx="4321175" cy="3659188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8194" name="Object 24">
            <a:extLst>
              <a:ext uri="{FF2B5EF4-FFF2-40B4-BE49-F238E27FC236}">
                <a16:creationId xmlns:a16="http://schemas.microsoft.com/office/drawing/2014/main" id="{B248614D-CAD1-434B-A45C-0B8E2D795D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1676400"/>
          <a:ext cx="3990975" cy="319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Graphique" r:id="rId3" imgW="4886412" imgH="4067265" progId="MSGraph.Chart.8">
                  <p:embed followColorScheme="full"/>
                </p:oleObj>
              </mc:Choice>
              <mc:Fallback>
                <p:oleObj name="Graphique" r:id="rId3" imgW="4886412" imgH="4067265" progId="MSGraph.Chart.8">
                  <p:embed followColorScheme="full"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76400"/>
                        <a:ext cx="3990975" cy="319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4" name="Text Box 27">
            <a:extLst>
              <a:ext uri="{FF2B5EF4-FFF2-40B4-BE49-F238E27FC236}">
                <a16:creationId xmlns:a16="http://schemas.microsoft.com/office/drawing/2014/main" id="{7744094A-E445-4880-AC20-BF642D6FE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4643438"/>
            <a:ext cx="3735388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fr-CA" altLang="fr-FR" sz="1200"/>
              <a:t>20               25               30                 35               40</a:t>
            </a:r>
            <a:endParaRPr lang="fr-CA" altLang="fr-FR" sz="1200">
              <a:sym typeface="Symbol" panose="05050102010706020507" pitchFamily="18" charset="2"/>
            </a:endParaRPr>
          </a:p>
        </p:txBody>
      </p:sp>
      <p:sp>
        <p:nvSpPr>
          <p:cNvPr id="8205" name="Text Box 28">
            <a:extLst>
              <a:ext uri="{FF2B5EF4-FFF2-40B4-BE49-F238E27FC236}">
                <a16:creationId xmlns:a16="http://schemas.microsoft.com/office/drawing/2014/main" id="{52A32C9A-E436-4994-8857-CE99D82EC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8900" y="4859338"/>
            <a:ext cx="22987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r-CA" altLang="fr-FR" sz="1600" b="1"/>
              <a:t>BMI (kg/m</a:t>
            </a:r>
            <a:r>
              <a:rPr lang="fr-CA" altLang="fr-FR" sz="1600" b="1" baseline="30000"/>
              <a:t>2</a:t>
            </a:r>
            <a:r>
              <a:rPr lang="fr-CA" altLang="fr-FR" sz="1600" b="1"/>
              <a:t>)</a:t>
            </a:r>
            <a:endParaRPr lang="fr-CA" altLang="fr-FR" sz="1600" b="1">
              <a:sym typeface="Symbol" panose="05050102010706020507" pitchFamily="18" charset="2"/>
            </a:endParaRPr>
          </a:p>
        </p:txBody>
      </p:sp>
      <p:sp>
        <p:nvSpPr>
          <p:cNvPr id="8206" name="Text Box 29">
            <a:extLst>
              <a:ext uri="{FF2B5EF4-FFF2-40B4-BE49-F238E27FC236}">
                <a16:creationId xmlns:a16="http://schemas.microsoft.com/office/drawing/2014/main" id="{5030B4E3-DC6F-45D5-99E7-65BE847E486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470694" y="3029744"/>
            <a:ext cx="16605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r-CA" altLang="fr-FR" sz="1600" b="1"/>
              <a:t>Odds ratio</a:t>
            </a:r>
            <a:endParaRPr lang="fr-CA" altLang="fr-FR" sz="1600" b="1">
              <a:sym typeface="Symbol" panose="05050102010706020507" pitchFamily="18" charset="2"/>
            </a:endParaRPr>
          </a:p>
        </p:txBody>
      </p:sp>
      <p:sp>
        <p:nvSpPr>
          <p:cNvPr id="8207" name="Line 30">
            <a:extLst>
              <a:ext uri="{FF2B5EF4-FFF2-40B4-BE49-F238E27FC236}">
                <a16:creationId xmlns:a16="http://schemas.microsoft.com/office/drawing/2014/main" id="{608C37C2-11F0-4117-AC06-B43E121D53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64013" y="1808163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8208" name="Line 32">
            <a:extLst>
              <a:ext uri="{FF2B5EF4-FFF2-40B4-BE49-F238E27FC236}">
                <a16:creationId xmlns:a16="http://schemas.microsoft.com/office/drawing/2014/main" id="{2EFE7DAC-4A78-40E6-B615-F8CFFBA14E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25875" y="1808163"/>
            <a:ext cx="0" cy="2244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8209" name="Line 33">
            <a:extLst>
              <a:ext uri="{FF2B5EF4-FFF2-40B4-BE49-F238E27FC236}">
                <a16:creationId xmlns:a16="http://schemas.microsoft.com/office/drawing/2014/main" id="{79517FCC-7686-4357-A90C-89316C2667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2025" y="1808163"/>
            <a:ext cx="0" cy="2244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8210" name="Line 34">
            <a:extLst>
              <a:ext uri="{FF2B5EF4-FFF2-40B4-BE49-F238E27FC236}">
                <a16:creationId xmlns:a16="http://schemas.microsoft.com/office/drawing/2014/main" id="{E0AC2F3A-2CAC-444E-B523-6410C63319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71825" y="1808163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8211" name="Line 35">
            <a:extLst>
              <a:ext uri="{FF2B5EF4-FFF2-40B4-BE49-F238E27FC236}">
                <a16:creationId xmlns:a16="http://schemas.microsoft.com/office/drawing/2014/main" id="{0DFD84DE-8F83-4E08-A25C-6510CC993A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43213" y="2097088"/>
            <a:ext cx="0" cy="196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8212" name="Line 36">
            <a:extLst>
              <a:ext uri="{FF2B5EF4-FFF2-40B4-BE49-F238E27FC236}">
                <a16:creationId xmlns:a16="http://schemas.microsoft.com/office/drawing/2014/main" id="{7A918975-7857-4E9D-B9CA-B98237A80B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9363" y="2781300"/>
            <a:ext cx="0" cy="127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8213" name="Line 37">
            <a:extLst>
              <a:ext uri="{FF2B5EF4-FFF2-40B4-BE49-F238E27FC236}">
                <a16:creationId xmlns:a16="http://schemas.microsoft.com/office/drawing/2014/main" id="{7ED75424-CF41-4A72-BB7D-56329AF488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0750" y="3249613"/>
            <a:ext cx="0" cy="823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8214" name="Line 38">
            <a:extLst>
              <a:ext uri="{FF2B5EF4-FFF2-40B4-BE49-F238E27FC236}">
                <a16:creationId xmlns:a16="http://schemas.microsoft.com/office/drawing/2014/main" id="{7F3ABDDA-50D9-4312-9000-A88415DE97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52613" y="3500438"/>
            <a:ext cx="0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8215" name="Line 39">
            <a:extLst>
              <a:ext uri="{FF2B5EF4-FFF2-40B4-BE49-F238E27FC236}">
                <a16:creationId xmlns:a16="http://schemas.microsoft.com/office/drawing/2014/main" id="{564FF61C-DD58-4207-BB08-7F2F979C8A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30350" y="3789363"/>
            <a:ext cx="0" cy="347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8216" name="Line 40">
            <a:extLst>
              <a:ext uri="{FF2B5EF4-FFF2-40B4-BE49-F238E27FC236}">
                <a16:creationId xmlns:a16="http://schemas.microsoft.com/office/drawing/2014/main" id="{E89CEF7D-FDC3-44DE-A833-8E4440239E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01738" y="3897313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8217" name="Line 43">
            <a:extLst>
              <a:ext uri="{FF2B5EF4-FFF2-40B4-BE49-F238E27FC236}">
                <a16:creationId xmlns:a16="http://schemas.microsoft.com/office/drawing/2014/main" id="{FE2387F6-8564-4640-BBF5-4CCEA10B87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138" y="4137025"/>
            <a:ext cx="36369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8218" name="Text Box 44">
            <a:extLst>
              <a:ext uri="{FF2B5EF4-FFF2-40B4-BE49-F238E27FC236}">
                <a16:creationId xmlns:a16="http://schemas.microsoft.com/office/drawing/2014/main" id="{CD14B999-10C3-4547-923A-88C02028A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1630363"/>
            <a:ext cx="1169987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r-CA" altLang="fr-FR" sz="1200" b="1"/>
              <a:t>n=382</a:t>
            </a:r>
            <a:endParaRPr lang="fr-CA" altLang="fr-FR" sz="1200" b="1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3DD02CA-4E91-4B43-B346-35CA0E9B2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1268413"/>
            <a:ext cx="8235950" cy="13827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2800" b="1"/>
              <a:t>Factor Analysis of Clustered Cardiovascular Risks in Adolescence: Obesity is the Predominant Correlate of Risk Among Youth</a:t>
            </a:r>
            <a:r>
              <a:rPr lang="en-US" altLang="fr-FR" b="1"/>
              <a:t> </a:t>
            </a: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29A84F91-6A58-45FB-8804-BD63C6BCA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32213"/>
            <a:ext cx="8229600" cy="1754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2800" b="1"/>
              <a:t>Association of Intra-abdominal (Visceral) Adipose Tissue with Incident Myocardial Infarction in Older Men and Women </a:t>
            </a:r>
          </a:p>
          <a:p>
            <a:pPr algn="ctr" eaLnBrk="1" hangingPunct="1"/>
            <a:r>
              <a:rPr lang="en-US" altLang="fr-FR" sz="2400" b="1"/>
              <a:t>The Health, Aging and Body Composition Study 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6ADBFFF4-EDA2-4C8B-8515-B8A6EF5703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/>
              <a:t>Obesity is a Dominant Risk Factor for </a:t>
            </a:r>
            <a:br>
              <a:rPr lang="en-US" altLang="fr-FR"/>
            </a:br>
            <a:r>
              <a:rPr lang="en-US" altLang="fr-FR"/>
              <a:t>Cardiovascular Disease Across All Age Groups</a:t>
            </a:r>
            <a:endParaRPr lang="fr-CA" altLang="fr-FR"/>
          </a:p>
        </p:txBody>
      </p:sp>
      <p:sp>
        <p:nvSpPr>
          <p:cNvPr id="23557" name="Rectangle 9">
            <a:extLst>
              <a:ext uri="{FF2B5EF4-FFF2-40B4-BE49-F238E27FC236}">
                <a16:creationId xmlns:a16="http://schemas.microsoft.com/office/drawing/2014/main" id="{2CDA051C-3DFF-44D3-A107-C80CCCB88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563" y="2879725"/>
            <a:ext cx="3006725" cy="404813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000"/>
              <a:t>Goodman E et al. Circulation 2005; 111: 1970-7 </a:t>
            </a:r>
          </a:p>
        </p:txBody>
      </p:sp>
      <p:sp>
        <p:nvSpPr>
          <p:cNvPr id="23558" name="Rectangle 10">
            <a:extLst>
              <a:ext uri="{FF2B5EF4-FFF2-40B4-BE49-F238E27FC236}">
                <a16:creationId xmlns:a16="http://schemas.microsoft.com/office/drawing/2014/main" id="{D8E650B6-388F-4235-B8F5-68DFAEE41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563" y="5724525"/>
            <a:ext cx="3006725" cy="404813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000"/>
              <a:t>Nicklas BJ et al. Am J Epidemiol 2004; 160: 741-9 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BBD01D26-3E07-4013-8614-288EAF9F17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www.cardiometabolic-risk.org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40">
            <a:extLst>
              <a:ext uri="{FF2B5EF4-FFF2-40B4-BE49-F238E27FC236}">
                <a16:creationId xmlns:a16="http://schemas.microsoft.com/office/drawing/2014/main" id="{3B20A0F7-A624-468E-931C-AD0709BD5B10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6350" y="5445125"/>
            <a:ext cx="0" cy="127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028" name="Line 39">
            <a:extLst>
              <a:ext uri="{FF2B5EF4-FFF2-40B4-BE49-F238E27FC236}">
                <a16:creationId xmlns:a16="http://schemas.microsoft.com/office/drawing/2014/main" id="{8D66474B-D71F-4551-AF2F-BE5AED753768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4888" y="5445125"/>
            <a:ext cx="0" cy="127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2FC7B1CE-EE58-40E3-9EDB-5221B0A50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3" y="1601788"/>
            <a:ext cx="3743325" cy="38512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8C82A1F6-D094-4787-8406-FCA75DFB52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z="2000"/>
              <a:t>Increasing Burden of Diabetes on Acute Myocardial Infarction (MI) in New York City: Are We Going Backwards?</a:t>
            </a:r>
          </a:p>
        </p:txBody>
      </p:sp>
      <p:graphicFrame>
        <p:nvGraphicFramePr>
          <p:cNvPr id="1026" name="Object 6">
            <a:extLst>
              <a:ext uri="{FF2B5EF4-FFF2-40B4-BE49-F238E27FC236}">
                <a16:creationId xmlns:a16="http://schemas.microsoft.com/office/drawing/2014/main" id="{49D4E65B-DE6F-4C35-A900-0627370E25DF}"/>
              </a:ext>
            </a:extLst>
          </p:cNvPr>
          <p:cNvGraphicFramePr>
            <a:graphicFrameLocks noChangeAspect="1"/>
          </p:cNvGraphicFramePr>
          <p:nvPr>
            <p:ph type="chart" idx="4294967295"/>
          </p:nvPr>
        </p:nvGraphicFramePr>
        <p:xfrm>
          <a:off x="101600" y="1223963"/>
          <a:ext cx="4614863" cy="480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Graphique" r:id="rId3" imgW="4657850" imgH="4848174" progId="MSGraph.Chart.8">
                  <p:embed followColorScheme="full"/>
                </p:oleObj>
              </mc:Choice>
              <mc:Fallback>
                <p:oleObj name="Graphique" r:id="rId3" imgW="4657850" imgH="4848174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1223963"/>
                        <a:ext cx="4614863" cy="480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7">
            <a:extLst>
              <a:ext uri="{FF2B5EF4-FFF2-40B4-BE49-F238E27FC236}">
                <a16:creationId xmlns:a16="http://schemas.microsoft.com/office/drawing/2014/main" id="{CBB21BB4-B221-4900-A329-D5ADDCBEB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03288"/>
            <a:ext cx="854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7" tIns="30162" rIns="20637" bIns="30162">
            <a:spAutoFit/>
          </a:bodyPr>
          <a:lstStyle>
            <a:lvl1pPr defTabSz="1014413" eaLnBrk="0" hangingPunct="0">
              <a:tabLst>
                <a:tab pos="508000" algn="l"/>
                <a:tab pos="1014413" algn="l"/>
                <a:tab pos="1522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4413" eaLnBrk="0" hangingPunct="0">
              <a:tabLst>
                <a:tab pos="508000" algn="l"/>
                <a:tab pos="1014413" algn="l"/>
                <a:tab pos="1522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4413" eaLnBrk="0" hangingPunct="0">
              <a:tabLst>
                <a:tab pos="508000" algn="l"/>
                <a:tab pos="1014413" algn="l"/>
                <a:tab pos="1522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4413" eaLnBrk="0" hangingPunct="0">
              <a:tabLst>
                <a:tab pos="508000" algn="l"/>
                <a:tab pos="1014413" algn="l"/>
                <a:tab pos="1522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4413" eaLnBrk="0" hangingPunct="0">
              <a:tabLst>
                <a:tab pos="508000" algn="l"/>
                <a:tab pos="1014413" algn="l"/>
                <a:tab pos="1522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4413" algn="l"/>
                <a:tab pos="1522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4413" algn="l"/>
                <a:tab pos="1522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4413" algn="l"/>
                <a:tab pos="1522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4413" algn="l"/>
                <a:tab pos="1522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fr-FR" sz="1600"/>
              <a:t>Rate per</a:t>
            </a:r>
            <a:br>
              <a:rPr lang="en-US" altLang="fr-FR" sz="1600"/>
            </a:br>
            <a:r>
              <a:rPr lang="en-US" altLang="fr-FR" sz="1600"/>
              <a:t>100,000</a:t>
            </a:r>
          </a:p>
        </p:txBody>
      </p:sp>
      <p:sp>
        <p:nvSpPr>
          <p:cNvPr id="1032" name="Freeform 10">
            <a:extLst>
              <a:ext uri="{FF2B5EF4-FFF2-40B4-BE49-F238E27FC236}">
                <a16:creationId xmlns:a16="http://schemas.microsoft.com/office/drawing/2014/main" id="{94678FBE-B538-4A06-BA8B-5AB16D08BD5B}"/>
              </a:ext>
            </a:extLst>
          </p:cNvPr>
          <p:cNvSpPr>
            <a:spLocks/>
          </p:cNvSpPr>
          <p:nvPr/>
        </p:nvSpPr>
        <p:spPr bwMode="auto">
          <a:xfrm>
            <a:off x="5157788" y="1582738"/>
            <a:ext cx="3732212" cy="3873500"/>
          </a:xfrm>
          <a:custGeom>
            <a:avLst/>
            <a:gdLst>
              <a:gd name="T0" fmla="*/ 0 w 2115"/>
              <a:gd name="T1" fmla="*/ 0 h 2148"/>
              <a:gd name="T2" fmla="*/ 2147483647 w 2115"/>
              <a:gd name="T3" fmla="*/ 2147483647 h 2148"/>
              <a:gd name="T4" fmla="*/ 2147483647 w 2115"/>
              <a:gd name="T5" fmla="*/ 2147483647 h 2148"/>
              <a:gd name="T6" fmla="*/ 0 60000 65536"/>
              <a:gd name="T7" fmla="*/ 0 60000 65536"/>
              <a:gd name="T8" fmla="*/ 0 60000 65536"/>
              <a:gd name="T9" fmla="*/ 0 w 2115"/>
              <a:gd name="T10" fmla="*/ 0 h 2148"/>
              <a:gd name="T11" fmla="*/ 2115 w 2115"/>
              <a:gd name="T12" fmla="*/ 2148 h 21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5" h="2148">
                <a:moveTo>
                  <a:pt x="0" y="0"/>
                </a:moveTo>
                <a:lnTo>
                  <a:pt x="2" y="2148"/>
                </a:lnTo>
                <a:lnTo>
                  <a:pt x="2115" y="2146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033" name="Line 11">
            <a:extLst>
              <a:ext uri="{FF2B5EF4-FFF2-40B4-BE49-F238E27FC236}">
                <a16:creationId xmlns:a16="http://schemas.microsoft.com/office/drawing/2014/main" id="{4141EA76-8989-40CC-9981-087FA3B4EA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6825" y="1597025"/>
            <a:ext cx="66675" cy="15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034" name="Text Box 12">
            <a:extLst>
              <a:ext uri="{FF2B5EF4-FFF2-40B4-BE49-F238E27FC236}">
                <a16:creationId xmlns:a16="http://schemas.microsoft.com/office/drawing/2014/main" id="{EFFD0761-1A26-4B1B-AFEE-6051E3668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138" y="1446213"/>
            <a:ext cx="600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fr-FR" sz="1400"/>
              <a:t>160</a:t>
            </a:r>
          </a:p>
        </p:txBody>
      </p:sp>
      <p:sp>
        <p:nvSpPr>
          <p:cNvPr id="1035" name="Line 13">
            <a:extLst>
              <a:ext uri="{FF2B5EF4-FFF2-40B4-BE49-F238E27FC236}">
                <a16:creationId xmlns:a16="http://schemas.microsoft.com/office/drawing/2014/main" id="{0947A62A-091F-4A7B-B0CB-B784C8F9A9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2063" y="2087563"/>
            <a:ext cx="84137" cy="158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036" name="Text Box 14">
            <a:extLst>
              <a:ext uri="{FF2B5EF4-FFF2-40B4-BE49-F238E27FC236}">
                <a16:creationId xmlns:a16="http://schemas.microsoft.com/office/drawing/2014/main" id="{25020A09-1AFC-47C5-8471-040941AF7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138" y="1936750"/>
            <a:ext cx="600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fr-FR" sz="1400"/>
              <a:t>140</a:t>
            </a:r>
          </a:p>
        </p:txBody>
      </p:sp>
      <p:sp>
        <p:nvSpPr>
          <p:cNvPr id="1037" name="Line 15">
            <a:extLst>
              <a:ext uri="{FF2B5EF4-FFF2-40B4-BE49-F238E27FC236}">
                <a16:creationId xmlns:a16="http://schemas.microsoft.com/office/drawing/2014/main" id="{5D2CF896-C723-41F9-9B1B-29A721A38D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2063" y="3035300"/>
            <a:ext cx="84137" cy="15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038" name="Text Box 16">
            <a:extLst>
              <a:ext uri="{FF2B5EF4-FFF2-40B4-BE49-F238E27FC236}">
                <a16:creationId xmlns:a16="http://schemas.microsoft.com/office/drawing/2014/main" id="{DC6E4F23-A22B-4226-B574-851A51B00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138" y="2884488"/>
            <a:ext cx="600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fr-FR" sz="1400"/>
              <a:t>100</a:t>
            </a:r>
          </a:p>
        </p:txBody>
      </p:sp>
      <p:sp>
        <p:nvSpPr>
          <p:cNvPr id="1039" name="Line 17">
            <a:extLst>
              <a:ext uri="{FF2B5EF4-FFF2-40B4-BE49-F238E27FC236}">
                <a16:creationId xmlns:a16="http://schemas.microsoft.com/office/drawing/2014/main" id="{B2B60AC8-11BC-4A81-8AE5-ED8D91D76F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2063" y="4017963"/>
            <a:ext cx="84137" cy="158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040" name="Text Box 18">
            <a:extLst>
              <a:ext uri="{FF2B5EF4-FFF2-40B4-BE49-F238E27FC236}">
                <a16:creationId xmlns:a16="http://schemas.microsoft.com/office/drawing/2014/main" id="{4FE4E3AB-A635-4859-BA14-2B181F46C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138" y="3857625"/>
            <a:ext cx="600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fr-FR" sz="1400"/>
              <a:t>60</a:t>
            </a:r>
          </a:p>
        </p:txBody>
      </p:sp>
      <p:sp>
        <p:nvSpPr>
          <p:cNvPr id="1041" name="Line 19">
            <a:extLst>
              <a:ext uri="{FF2B5EF4-FFF2-40B4-BE49-F238E27FC236}">
                <a16:creationId xmlns:a16="http://schemas.microsoft.com/office/drawing/2014/main" id="{9251B29F-B51F-411A-9A1D-ADAB8A865C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2063" y="3533775"/>
            <a:ext cx="84137" cy="15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042" name="Text Box 20">
            <a:extLst>
              <a:ext uri="{FF2B5EF4-FFF2-40B4-BE49-F238E27FC236}">
                <a16:creationId xmlns:a16="http://schemas.microsoft.com/office/drawing/2014/main" id="{F7AFAC93-1360-4244-9A19-7E57BCBA2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138" y="3382963"/>
            <a:ext cx="600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fr-FR" sz="1400"/>
              <a:t>80</a:t>
            </a:r>
          </a:p>
        </p:txBody>
      </p:sp>
      <p:sp>
        <p:nvSpPr>
          <p:cNvPr id="1043" name="Line 21">
            <a:extLst>
              <a:ext uri="{FF2B5EF4-FFF2-40B4-BE49-F238E27FC236}">
                <a16:creationId xmlns:a16="http://schemas.microsoft.com/office/drawing/2014/main" id="{856768C2-3431-4D14-9788-50A4ADBA30B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75650" y="5459413"/>
            <a:ext cx="0" cy="1000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044" name="Line 22">
            <a:extLst>
              <a:ext uri="{FF2B5EF4-FFF2-40B4-BE49-F238E27FC236}">
                <a16:creationId xmlns:a16="http://schemas.microsoft.com/office/drawing/2014/main" id="{B53AC230-FEFF-4230-9C60-A81181369147}"/>
              </a:ext>
            </a:extLst>
          </p:cNvPr>
          <p:cNvSpPr>
            <a:spLocks noChangeShapeType="1"/>
          </p:cNvSpPr>
          <p:nvPr/>
        </p:nvSpPr>
        <p:spPr bwMode="auto">
          <a:xfrm>
            <a:off x="8126413" y="5459413"/>
            <a:ext cx="0" cy="1000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045" name="Line 23">
            <a:extLst>
              <a:ext uri="{FF2B5EF4-FFF2-40B4-BE49-F238E27FC236}">
                <a16:creationId xmlns:a16="http://schemas.microsoft.com/office/drawing/2014/main" id="{7E4F3748-ED8F-49A9-88E2-4183AF54D2F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7175" y="5459413"/>
            <a:ext cx="0" cy="1000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046" name="Line 24">
            <a:extLst>
              <a:ext uri="{FF2B5EF4-FFF2-40B4-BE49-F238E27FC236}">
                <a16:creationId xmlns:a16="http://schemas.microsoft.com/office/drawing/2014/main" id="{514D70C5-D07C-4076-B9D7-B415A29777E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7938" y="5459413"/>
            <a:ext cx="0" cy="1000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047" name="Line 25">
            <a:extLst>
              <a:ext uri="{FF2B5EF4-FFF2-40B4-BE49-F238E27FC236}">
                <a16:creationId xmlns:a16="http://schemas.microsoft.com/office/drawing/2014/main" id="{6FC22119-F636-4399-A965-E136B3BB24A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8700" y="5459413"/>
            <a:ext cx="0" cy="1000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048" name="Line 26">
            <a:extLst>
              <a:ext uri="{FF2B5EF4-FFF2-40B4-BE49-F238E27FC236}">
                <a16:creationId xmlns:a16="http://schemas.microsoft.com/office/drawing/2014/main" id="{E6B7BB0B-28CF-4A1C-99C6-5C4408B1142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1050" y="5459413"/>
            <a:ext cx="0" cy="1000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049" name="Line 27">
            <a:extLst>
              <a:ext uri="{FF2B5EF4-FFF2-40B4-BE49-F238E27FC236}">
                <a16:creationId xmlns:a16="http://schemas.microsoft.com/office/drawing/2014/main" id="{2C575810-CB3A-43C0-8437-793C2A067B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1813" y="5459413"/>
            <a:ext cx="0" cy="1000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050" name="Line 28">
            <a:extLst>
              <a:ext uri="{FF2B5EF4-FFF2-40B4-BE49-F238E27FC236}">
                <a16:creationId xmlns:a16="http://schemas.microsoft.com/office/drawing/2014/main" id="{D8F2CCDF-95F9-447D-894B-383BD9A99E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2575" y="5459413"/>
            <a:ext cx="0" cy="1000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051" name="Line 29">
            <a:extLst>
              <a:ext uri="{FF2B5EF4-FFF2-40B4-BE49-F238E27FC236}">
                <a16:creationId xmlns:a16="http://schemas.microsoft.com/office/drawing/2014/main" id="{52EE1FC7-CA6B-4116-A758-8C02FC31B6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3338" y="5459413"/>
            <a:ext cx="0" cy="1000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052" name="Line 30">
            <a:extLst>
              <a:ext uri="{FF2B5EF4-FFF2-40B4-BE49-F238E27FC236}">
                <a16:creationId xmlns:a16="http://schemas.microsoft.com/office/drawing/2014/main" id="{9691FBA7-F43F-40A0-9983-FB7DCE79BE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4100" y="5459413"/>
            <a:ext cx="0" cy="1000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053" name="Line 31">
            <a:extLst>
              <a:ext uri="{FF2B5EF4-FFF2-40B4-BE49-F238E27FC236}">
                <a16:creationId xmlns:a16="http://schemas.microsoft.com/office/drawing/2014/main" id="{E7F51610-F4F3-461F-AF32-3802AB5FE0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4863" y="5459413"/>
            <a:ext cx="0" cy="1000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054" name="Line 32">
            <a:extLst>
              <a:ext uri="{FF2B5EF4-FFF2-40B4-BE49-F238E27FC236}">
                <a16:creationId xmlns:a16="http://schemas.microsoft.com/office/drawing/2014/main" id="{715DF7F5-A948-4F8C-9CDA-2D6E2675F7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625" y="5459413"/>
            <a:ext cx="0" cy="1000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055" name="Line 33">
            <a:extLst>
              <a:ext uri="{FF2B5EF4-FFF2-40B4-BE49-F238E27FC236}">
                <a16:creationId xmlns:a16="http://schemas.microsoft.com/office/drawing/2014/main" id="{95C95CE2-65E0-4B69-8D4E-AF5913FEA5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7975" y="5459413"/>
            <a:ext cx="0" cy="1000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056" name="Text Box 34">
            <a:extLst>
              <a:ext uri="{FF2B5EF4-FFF2-40B4-BE49-F238E27FC236}">
                <a16:creationId xmlns:a16="http://schemas.microsoft.com/office/drawing/2014/main" id="{CBB2C1CD-C86B-4700-AFC8-986562912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575" y="5527675"/>
            <a:ext cx="488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fr-FR" sz="1400">
                <a:ea typeface="Arial Unicode MS" pitchFamily="34" charset="-128"/>
              </a:rPr>
              <a:t>‘88</a:t>
            </a:r>
          </a:p>
        </p:txBody>
      </p:sp>
      <p:sp>
        <p:nvSpPr>
          <p:cNvPr id="1057" name="Line 35">
            <a:extLst>
              <a:ext uri="{FF2B5EF4-FFF2-40B4-BE49-F238E27FC236}">
                <a16:creationId xmlns:a16="http://schemas.microsoft.com/office/drawing/2014/main" id="{B677AA66-84B0-4B90-8CE4-2B669F046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2063" y="4986338"/>
            <a:ext cx="84137" cy="158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058" name="Text Box 36">
            <a:extLst>
              <a:ext uri="{FF2B5EF4-FFF2-40B4-BE49-F238E27FC236}">
                <a16:creationId xmlns:a16="http://schemas.microsoft.com/office/drawing/2014/main" id="{6EFB6059-BB3C-48D6-97EB-DB4D41E53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138" y="4826000"/>
            <a:ext cx="600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fr-FR" sz="1400"/>
              <a:t>20</a:t>
            </a:r>
          </a:p>
        </p:txBody>
      </p:sp>
      <p:sp>
        <p:nvSpPr>
          <p:cNvPr id="1059" name="Text Box 37">
            <a:extLst>
              <a:ext uri="{FF2B5EF4-FFF2-40B4-BE49-F238E27FC236}">
                <a16:creationId xmlns:a16="http://schemas.microsoft.com/office/drawing/2014/main" id="{263DAABF-5CBC-4C5E-AF77-0AA33625C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9238" y="5695950"/>
            <a:ext cx="806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fr-FR" sz="1400" b="1">
                <a:latin typeface="Arial Unicode MS" pitchFamily="34" charset="-128"/>
                <a:ea typeface="Arial Unicode MS" pitchFamily="34" charset="-128"/>
              </a:rPr>
              <a:t>Year</a:t>
            </a:r>
          </a:p>
        </p:txBody>
      </p:sp>
      <p:sp>
        <p:nvSpPr>
          <p:cNvPr id="1060" name="Rectangle 38">
            <a:extLst>
              <a:ext uri="{FF2B5EF4-FFF2-40B4-BE49-F238E27FC236}">
                <a16:creationId xmlns:a16="http://schemas.microsoft.com/office/drawing/2014/main" id="{E9B95CF5-34FA-4127-871F-9A479A496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2638" y="903288"/>
            <a:ext cx="744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637" tIns="30162" rIns="20637" bIns="30162">
            <a:spAutoFit/>
          </a:bodyPr>
          <a:lstStyle>
            <a:lvl1pPr defTabSz="1014413" eaLnBrk="0" hangingPunct="0">
              <a:tabLst>
                <a:tab pos="508000" algn="l"/>
                <a:tab pos="1014413" algn="l"/>
                <a:tab pos="1522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4413" eaLnBrk="0" hangingPunct="0">
              <a:tabLst>
                <a:tab pos="508000" algn="l"/>
                <a:tab pos="1014413" algn="l"/>
                <a:tab pos="1522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4413" eaLnBrk="0" hangingPunct="0">
              <a:tabLst>
                <a:tab pos="508000" algn="l"/>
                <a:tab pos="1014413" algn="l"/>
                <a:tab pos="1522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4413" eaLnBrk="0" hangingPunct="0">
              <a:tabLst>
                <a:tab pos="508000" algn="l"/>
                <a:tab pos="1014413" algn="l"/>
                <a:tab pos="1522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4413" eaLnBrk="0" hangingPunct="0">
              <a:tabLst>
                <a:tab pos="508000" algn="l"/>
                <a:tab pos="1014413" algn="l"/>
                <a:tab pos="1522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4413" algn="l"/>
                <a:tab pos="1522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4413" algn="l"/>
                <a:tab pos="1522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4413" algn="l"/>
                <a:tab pos="1522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4413" algn="l"/>
                <a:tab pos="1522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fr-FR" sz="1600">
                <a:latin typeface="Arial Unicode MS" pitchFamily="34" charset="-128"/>
                <a:ea typeface="Arial Unicode MS" pitchFamily="34" charset="-128"/>
              </a:rPr>
              <a:t>Days</a:t>
            </a:r>
          </a:p>
          <a:p>
            <a:pPr>
              <a:lnSpc>
                <a:spcPct val="95000"/>
              </a:lnSpc>
            </a:pPr>
            <a:r>
              <a:rPr lang="en-US" altLang="fr-FR" sz="1600">
                <a:latin typeface="Arial Unicode MS" pitchFamily="34" charset="-128"/>
                <a:ea typeface="Arial Unicode MS" pitchFamily="34" charset="-128"/>
              </a:rPr>
              <a:t>(1,000)</a:t>
            </a:r>
          </a:p>
        </p:txBody>
      </p:sp>
      <p:sp>
        <p:nvSpPr>
          <p:cNvPr id="1061" name="Text Box 41">
            <a:extLst>
              <a:ext uri="{FF2B5EF4-FFF2-40B4-BE49-F238E27FC236}">
                <a16:creationId xmlns:a16="http://schemas.microsoft.com/office/drawing/2014/main" id="{13BEBEE5-6848-4EDA-A668-9E0476925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975" y="5527675"/>
            <a:ext cx="488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fr-FR" sz="1400">
                <a:ea typeface="Arial Unicode MS" pitchFamily="34" charset="-128"/>
              </a:rPr>
              <a:t>‘90</a:t>
            </a:r>
          </a:p>
        </p:txBody>
      </p:sp>
      <p:sp>
        <p:nvSpPr>
          <p:cNvPr id="1062" name="Text Box 42">
            <a:extLst>
              <a:ext uri="{FF2B5EF4-FFF2-40B4-BE49-F238E27FC236}">
                <a16:creationId xmlns:a16="http://schemas.microsoft.com/office/drawing/2014/main" id="{17C5F4C1-5F44-488E-B659-77B37D18B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25" y="5527675"/>
            <a:ext cx="488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fr-FR" sz="1400">
                <a:ea typeface="Arial Unicode MS" pitchFamily="34" charset="-128"/>
              </a:rPr>
              <a:t>‘92</a:t>
            </a:r>
          </a:p>
        </p:txBody>
      </p:sp>
      <p:sp>
        <p:nvSpPr>
          <p:cNvPr id="1063" name="Text Box 43">
            <a:extLst>
              <a:ext uri="{FF2B5EF4-FFF2-40B4-BE49-F238E27FC236}">
                <a16:creationId xmlns:a16="http://schemas.microsoft.com/office/drawing/2014/main" id="{A37B427E-81B2-48CE-9C15-145056B23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975" y="5527675"/>
            <a:ext cx="488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fr-FR" sz="1400">
                <a:ea typeface="Arial Unicode MS" pitchFamily="34" charset="-128"/>
              </a:rPr>
              <a:t>‘94</a:t>
            </a:r>
          </a:p>
        </p:txBody>
      </p:sp>
      <p:sp>
        <p:nvSpPr>
          <p:cNvPr id="1064" name="Text Box 44">
            <a:extLst>
              <a:ext uri="{FF2B5EF4-FFF2-40B4-BE49-F238E27FC236}">
                <a16:creationId xmlns:a16="http://schemas.microsoft.com/office/drawing/2014/main" id="{8CFFC522-4903-464F-B5FE-EF8A887D5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5527675"/>
            <a:ext cx="488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fr-FR" sz="1400">
                <a:ea typeface="Arial Unicode MS" pitchFamily="34" charset="-128"/>
              </a:rPr>
              <a:t>‘96</a:t>
            </a:r>
          </a:p>
        </p:txBody>
      </p:sp>
      <p:sp>
        <p:nvSpPr>
          <p:cNvPr id="1065" name="Text Box 45">
            <a:extLst>
              <a:ext uri="{FF2B5EF4-FFF2-40B4-BE49-F238E27FC236}">
                <a16:creationId xmlns:a16="http://schemas.microsoft.com/office/drawing/2014/main" id="{1F4C07AC-AEDA-454D-8E7F-2A05BB018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125" y="5527675"/>
            <a:ext cx="488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fr-FR" sz="1400">
                <a:ea typeface="Arial Unicode MS" pitchFamily="34" charset="-128"/>
              </a:rPr>
              <a:t>‘98</a:t>
            </a:r>
          </a:p>
        </p:txBody>
      </p:sp>
      <p:sp>
        <p:nvSpPr>
          <p:cNvPr id="1066" name="Text Box 46">
            <a:extLst>
              <a:ext uri="{FF2B5EF4-FFF2-40B4-BE49-F238E27FC236}">
                <a16:creationId xmlns:a16="http://schemas.microsoft.com/office/drawing/2014/main" id="{EF21E654-76AE-4FB3-AD66-CA21139FF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75" y="5527675"/>
            <a:ext cx="488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fr-FR" sz="1400">
                <a:ea typeface="Arial Unicode MS" pitchFamily="34" charset="-128"/>
              </a:rPr>
              <a:t>‘00</a:t>
            </a:r>
          </a:p>
        </p:txBody>
      </p:sp>
      <p:sp>
        <p:nvSpPr>
          <p:cNvPr id="1067" name="Text Box 47">
            <a:extLst>
              <a:ext uri="{FF2B5EF4-FFF2-40B4-BE49-F238E27FC236}">
                <a16:creationId xmlns:a16="http://schemas.microsoft.com/office/drawing/2014/main" id="{65CA6C4D-6F78-41B1-A145-6B453023A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825" y="5527675"/>
            <a:ext cx="488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fr-FR" sz="1400">
                <a:ea typeface="Arial Unicode MS" pitchFamily="34" charset="-128"/>
              </a:rPr>
              <a:t>‘02</a:t>
            </a:r>
          </a:p>
        </p:txBody>
      </p:sp>
      <p:sp>
        <p:nvSpPr>
          <p:cNvPr id="1068" name="Oval 48">
            <a:extLst>
              <a:ext uri="{FF2B5EF4-FFF2-40B4-BE49-F238E27FC236}">
                <a16:creationId xmlns:a16="http://schemas.microsoft.com/office/drawing/2014/main" id="{0EE9DDC7-FD73-4516-BBC8-6A279709A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463" y="2255838"/>
            <a:ext cx="92075" cy="920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69" name="Oval 49">
            <a:extLst>
              <a:ext uri="{FF2B5EF4-FFF2-40B4-BE49-F238E27FC236}">
                <a16:creationId xmlns:a16="http://schemas.microsoft.com/office/drawing/2014/main" id="{4FA2DCA2-3887-49D0-AC19-32EA89DDA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1513" y="2135188"/>
            <a:ext cx="92075" cy="920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70" name="Oval 50">
            <a:extLst>
              <a:ext uri="{FF2B5EF4-FFF2-40B4-BE49-F238E27FC236}">
                <a16:creationId xmlns:a16="http://schemas.microsoft.com/office/drawing/2014/main" id="{45B20B78-B0C2-4A83-8F8A-16027BB99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4338" y="2287588"/>
            <a:ext cx="92075" cy="920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71" name="Oval 51">
            <a:extLst>
              <a:ext uri="{FF2B5EF4-FFF2-40B4-BE49-F238E27FC236}">
                <a16:creationId xmlns:a16="http://schemas.microsoft.com/office/drawing/2014/main" id="{47D860C5-3E69-4875-8DD0-18746B5B7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2211388"/>
            <a:ext cx="92075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72" name="Oval 52">
            <a:extLst>
              <a:ext uri="{FF2B5EF4-FFF2-40B4-BE49-F238E27FC236}">
                <a16:creationId xmlns:a16="http://schemas.microsoft.com/office/drawing/2014/main" id="{A3D63FF6-AFCA-4CB1-B08A-28A56F5E3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6813" y="2290763"/>
            <a:ext cx="92075" cy="920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73" name="Oval 53">
            <a:extLst>
              <a:ext uri="{FF2B5EF4-FFF2-40B4-BE49-F238E27FC236}">
                <a16:creationId xmlns:a16="http://schemas.microsoft.com/office/drawing/2014/main" id="{FD6026BA-DFE4-4021-8C6B-CC254D2F6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0338" y="2411413"/>
            <a:ext cx="92075" cy="920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74" name="Oval 54">
            <a:extLst>
              <a:ext uri="{FF2B5EF4-FFF2-40B4-BE49-F238E27FC236}">
                <a16:creationId xmlns:a16="http://schemas.microsoft.com/office/drawing/2014/main" id="{1E78300D-3D09-49E5-A8EC-9967E5B70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638" y="2703513"/>
            <a:ext cx="92075" cy="920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75" name="Oval 55">
            <a:extLst>
              <a:ext uri="{FF2B5EF4-FFF2-40B4-BE49-F238E27FC236}">
                <a16:creationId xmlns:a16="http://schemas.microsoft.com/office/drawing/2014/main" id="{07714D5D-7926-4A5B-9F6C-2511FCFCA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2463" y="2801938"/>
            <a:ext cx="92075" cy="920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76" name="Oval 56">
            <a:extLst>
              <a:ext uri="{FF2B5EF4-FFF2-40B4-BE49-F238E27FC236}">
                <a16:creationId xmlns:a16="http://schemas.microsoft.com/office/drawing/2014/main" id="{AA160C38-7B50-47E0-8301-AB330C8B0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2813" y="3090863"/>
            <a:ext cx="92075" cy="920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77" name="Oval 57">
            <a:extLst>
              <a:ext uri="{FF2B5EF4-FFF2-40B4-BE49-F238E27FC236}">
                <a16:creationId xmlns:a16="http://schemas.microsoft.com/office/drawing/2014/main" id="{9E4FFA9C-8201-48F9-8DD0-4D200A7F3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3638" y="3287713"/>
            <a:ext cx="92075" cy="920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78" name="Oval 58">
            <a:extLst>
              <a:ext uri="{FF2B5EF4-FFF2-40B4-BE49-F238E27FC236}">
                <a16:creationId xmlns:a16="http://schemas.microsoft.com/office/drawing/2014/main" id="{1A12D9BB-D289-4605-B641-19048A881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1288" y="3436938"/>
            <a:ext cx="92075" cy="920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79" name="Oval 59">
            <a:extLst>
              <a:ext uri="{FF2B5EF4-FFF2-40B4-BE49-F238E27FC236}">
                <a16:creationId xmlns:a16="http://schemas.microsoft.com/office/drawing/2014/main" id="{65E31459-BD40-4A55-AEC9-0DC346FF8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5288" y="3440113"/>
            <a:ext cx="92075" cy="920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80" name="Oval 60">
            <a:extLst>
              <a:ext uri="{FF2B5EF4-FFF2-40B4-BE49-F238E27FC236}">
                <a16:creationId xmlns:a16="http://schemas.microsoft.com/office/drawing/2014/main" id="{E8FDA2B3-DDEC-402E-9A8E-F89D59A0B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9763" y="3414713"/>
            <a:ext cx="92075" cy="920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81" name="Oval 61">
            <a:extLst>
              <a:ext uri="{FF2B5EF4-FFF2-40B4-BE49-F238E27FC236}">
                <a16:creationId xmlns:a16="http://schemas.microsoft.com/office/drawing/2014/main" id="{FDC38702-361D-4796-A98F-8B07A6AC4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6938" y="3567113"/>
            <a:ext cx="92075" cy="920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82" name="Oval 62">
            <a:extLst>
              <a:ext uri="{FF2B5EF4-FFF2-40B4-BE49-F238E27FC236}">
                <a16:creationId xmlns:a16="http://schemas.microsoft.com/office/drawing/2014/main" id="{C35AA086-97A7-421C-A3D2-2F8BF07E1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7763" y="3865563"/>
            <a:ext cx="92075" cy="920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83" name="AutoShape 77">
            <a:extLst>
              <a:ext uri="{FF2B5EF4-FFF2-40B4-BE49-F238E27FC236}">
                <a16:creationId xmlns:a16="http://schemas.microsoft.com/office/drawing/2014/main" id="{514CB145-53A6-4C0B-9F2A-136294DDE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275" y="4573588"/>
            <a:ext cx="88900" cy="114300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84" name="Line 78">
            <a:extLst>
              <a:ext uri="{FF2B5EF4-FFF2-40B4-BE49-F238E27FC236}">
                <a16:creationId xmlns:a16="http://schemas.microsoft.com/office/drawing/2014/main" id="{AFF74474-00DD-4D1A-B30D-72FE3DD29B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2063" y="5456238"/>
            <a:ext cx="84137" cy="158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085" name="Text Box 79">
            <a:extLst>
              <a:ext uri="{FF2B5EF4-FFF2-40B4-BE49-F238E27FC236}">
                <a16:creationId xmlns:a16="http://schemas.microsoft.com/office/drawing/2014/main" id="{880E8AD4-7456-47D1-A06D-15CEB2CC6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138" y="5295900"/>
            <a:ext cx="600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fr-FR" sz="1400"/>
              <a:t>0</a:t>
            </a:r>
          </a:p>
        </p:txBody>
      </p:sp>
      <p:sp>
        <p:nvSpPr>
          <p:cNvPr id="1086" name="Line 80">
            <a:extLst>
              <a:ext uri="{FF2B5EF4-FFF2-40B4-BE49-F238E27FC236}">
                <a16:creationId xmlns:a16="http://schemas.microsoft.com/office/drawing/2014/main" id="{8D89C2D0-8AC0-40D8-A6D1-91EBBE7511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2063" y="4484688"/>
            <a:ext cx="84137" cy="158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087" name="Text Box 81">
            <a:extLst>
              <a:ext uri="{FF2B5EF4-FFF2-40B4-BE49-F238E27FC236}">
                <a16:creationId xmlns:a16="http://schemas.microsoft.com/office/drawing/2014/main" id="{3D9225FE-EDCD-4CF5-A984-FBDCE2EF9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138" y="4324350"/>
            <a:ext cx="600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fr-FR" sz="1400"/>
              <a:t>40</a:t>
            </a:r>
          </a:p>
        </p:txBody>
      </p:sp>
      <p:sp>
        <p:nvSpPr>
          <p:cNvPr id="1088" name="Line 82">
            <a:extLst>
              <a:ext uri="{FF2B5EF4-FFF2-40B4-BE49-F238E27FC236}">
                <a16:creationId xmlns:a16="http://schemas.microsoft.com/office/drawing/2014/main" id="{FFF76CEC-DAE0-4747-8738-0F6C1D1AF7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2063" y="2568575"/>
            <a:ext cx="84137" cy="15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089" name="Text Box 83">
            <a:extLst>
              <a:ext uri="{FF2B5EF4-FFF2-40B4-BE49-F238E27FC236}">
                <a16:creationId xmlns:a16="http://schemas.microsoft.com/office/drawing/2014/main" id="{F78624E0-F5C6-497E-AA2A-F60AE5309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138" y="2417763"/>
            <a:ext cx="600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fr-FR" sz="1400"/>
              <a:t>120</a:t>
            </a:r>
          </a:p>
        </p:txBody>
      </p:sp>
      <p:sp>
        <p:nvSpPr>
          <p:cNvPr id="1090" name="Freeform 84">
            <a:extLst>
              <a:ext uri="{FF2B5EF4-FFF2-40B4-BE49-F238E27FC236}">
                <a16:creationId xmlns:a16="http://schemas.microsoft.com/office/drawing/2014/main" id="{58C5A9A8-BAB6-46D3-848A-C29DE980629C}"/>
              </a:ext>
            </a:extLst>
          </p:cNvPr>
          <p:cNvSpPr>
            <a:spLocks/>
          </p:cNvSpPr>
          <p:nvPr/>
        </p:nvSpPr>
        <p:spPr bwMode="auto">
          <a:xfrm>
            <a:off x="5272088" y="2174875"/>
            <a:ext cx="3543300" cy="1747838"/>
          </a:xfrm>
          <a:custGeom>
            <a:avLst/>
            <a:gdLst>
              <a:gd name="T0" fmla="*/ 0 w 2232"/>
              <a:gd name="T1" fmla="*/ 2147483647 h 1101"/>
              <a:gd name="T2" fmla="*/ 2147483647 w 2232"/>
              <a:gd name="T3" fmla="*/ 2147483647 h 1101"/>
              <a:gd name="T4" fmla="*/ 2147483647 w 2232"/>
              <a:gd name="T5" fmla="*/ 0 h 1101"/>
              <a:gd name="T6" fmla="*/ 2147483647 w 2232"/>
              <a:gd name="T7" fmla="*/ 2147483647 h 1101"/>
              <a:gd name="T8" fmla="*/ 2147483647 w 2232"/>
              <a:gd name="T9" fmla="*/ 2147483647 h 1101"/>
              <a:gd name="T10" fmla="*/ 2147483647 w 2232"/>
              <a:gd name="T11" fmla="*/ 2147483647 h 1101"/>
              <a:gd name="T12" fmla="*/ 2147483647 w 2232"/>
              <a:gd name="T13" fmla="*/ 2147483647 h 1101"/>
              <a:gd name="T14" fmla="*/ 2147483647 w 2232"/>
              <a:gd name="T15" fmla="*/ 2147483647 h 1101"/>
              <a:gd name="T16" fmla="*/ 2147483647 w 2232"/>
              <a:gd name="T17" fmla="*/ 2147483647 h 1101"/>
              <a:gd name="T18" fmla="*/ 2147483647 w 2232"/>
              <a:gd name="T19" fmla="*/ 2147483647 h 1101"/>
              <a:gd name="T20" fmla="*/ 2147483647 w 2232"/>
              <a:gd name="T21" fmla="*/ 2147483647 h 1101"/>
              <a:gd name="T22" fmla="*/ 2147483647 w 2232"/>
              <a:gd name="T23" fmla="*/ 2147483647 h 1101"/>
              <a:gd name="T24" fmla="*/ 2147483647 w 2232"/>
              <a:gd name="T25" fmla="*/ 2147483647 h 1101"/>
              <a:gd name="T26" fmla="*/ 2147483647 w 2232"/>
              <a:gd name="T27" fmla="*/ 2147483647 h 1101"/>
              <a:gd name="T28" fmla="*/ 2147483647 w 2232"/>
              <a:gd name="T29" fmla="*/ 2147483647 h 110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232"/>
              <a:gd name="T46" fmla="*/ 0 h 1101"/>
              <a:gd name="T47" fmla="*/ 2232 w 2232"/>
              <a:gd name="T48" fmla="*/ 1101 h 110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232" h="1101">
                <a:moveTo>
                  <a:pt x="0" y="51"/>
                </a:moveTo>
                <a:lnTo>
                  <a:pt x="174" y="99"/>
                </a:lnTo>
                <a:lnTo>
                  <a:pt x="333" y="0"/>
                </a:lnTo>
                <a:lnTo>
                  <a:pt x="480" y="78"/>
                </a:lnTo>
                <a:lnTo>
                  <a:pt x="639" y="102"/>
                </a:lnTo>
                <a:lnTo>
                  <a:pt x="807" y="180"/>
                </a:lnTo>
                <a:lnTo>
                  <a:pt x="963" y="360"/>
                </a:lnTo>
                <a:lnTo>
                  <a:pt x="1116" y="423"/>
                </a:lnTo>
                <a:lnTo>
                  <a:pt x="1287" y="606"/>
                </a:lnTo>
                <a:lnTo>
                  <a:pt x="1449" y="729"/>
                </a:lnTo>
                <a:lnTo>
                  <a:pt x="1599" y="825"/>
                </a:lnTo>
                <a:lnTo>
                  <a:pt x="1758" y="822"/>
                </a:lnTo>
                <a:lnTo>
                  <a:pt x="1911" y="807"/>
                </a:lnTo>
                <a:lnTo>
                  <a:pt x="2076" y="909"/>
                </a:lnTo>
                <a:lnTo>
                  <a:pt x="2232" y="1101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grpSp>
        <p:nvGrpSpPr>
          <p:cNvPr id="1091" name="Group 85">
            <a:extLst>
              <a:ext uri="{FF2B5EF4-FFF2-40B4-BE49-F238E27FC236}">
                <a16:creationId xmlns:a16="http://schemas.microsoft.com/office/drawing/2014/main" id="{D09E9443-D341-433D-B43C-157DD8BB9AE7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1735138"/>
            <a:ext cx="1768475" cy="603250"/>
            <a:chOff x="3785" y="934"/>
            <a:chExt cx="1114" cy="380"/>
          </a:xfrm>
        </p:grpSpPr>
        <p:sp>
          <p:nvSpPr>
            <p:cNvPr id="1115" name="Text Box 86">
              <a:extLst>
                <a:ext uri="{FF2B5EF4-FFF2-40B4-BE49-F238E27FC236}">
                  <a16:creationId xmlns:a16="http://schemas.microsoft.com/office/drawing/2014/main" id="{5B9FCC6D-D87D-4CCC-A695-AB8D1B67F0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7" y="934"/>
              <a:ext cx="8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fr-FR" sz="1400" b="1"/>
                <a:t>Diabetes</a:t>
              </a:r>
            </a:p>
          </p:txBody>
        </p:sp>
        <p:sp>
          <p:nvSpPr>
            <p:cNvPr id="1116" name="Line 87">
              <a:extLst>
                <a:ext uri="{FF2B5EF4-FFF2-40B4-BE49-F238E27FC236}">
                  <a16:creationId xmlns:a16="http://schemas.microsoft.com/office/drawing/2014/main" id="{71867E05-7EBC-4D14-8368-0099CD4C34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8" y="1040"/>
              <a:ext cx="261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117" name="Text Box 88">
              <a:extLst>
                <a:ext uri="{FF2B5EF4-FFF2-40B4-BE49-F238E27FC236}">
                  <a16:creationId xmlns:a16="http://schemas.microsoft.com/office/drawing/2014/main" id="{D6F83FA5-711A-4879-B83A-BC3FE21A45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4" y="1122"/>
              <a:ext cx="85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fr-FR" sz="1400" b="1"/>
                <a:t>No Diabetes</a:t>
              </a:r>
            </a:p>
          </p:txBody>
        </p:sp>
        <p:sp>
          <p:nvSpPr>
            <p:cNvPr id="1118" name="Oval 89">
              <a:extLst>
                <a:ext uri="{FF2B5EF4-FFF2-40B4-BE49-F238E27FC236}">
                  <a16:creationId xmlns:a16="http://schemas.microsoft.com/office/drawing/2014/main" id="{353BFADE-79AA-4D4A-AF31-23EE8A604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1194"/>
              <a:ext cx="72" cy="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19" name="Line 90">
              <a:extLst>
                <a:ext uri="{FF2B5EF4-FFF2-40B4-BE49-F238E27FC236}">
                  <a16:creationId xmlns:a16="http://schemas.microsoft.com/office/drawing/2014/main" id="{A924CD74-63CC-4325-9D7F-0D9C2F9A35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5" y="1228"/>
              <a:ext cx="26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sp>
        <p:nvSpPr>
          <p:cNvPr id="1092" name="Text Box 92">
            <a:extLst>
              <a:ext uri="{FF2B5EF4-FFF2-40B4-BE49-F238E27FC236}">
                <a16:creationId xmlns:a16="http://schemas.microsoft.com/office/drawing/2014/main" id="{9DE0ED9A-9C20-4D34-8062-E05C50D9A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650" y="2005013"/>
            <a:ext cx="1279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fr-FR" sz="1400" b="1"/>
              <a:t>1988-1992</a:t>
            </a:r>
          </a:p>
        </p:txBody>
      </p:sp>
      <p:sp>
        <p:nvSpPr>
          <p:cNvPr id="1093" name="Rectangle 94">
            <a:extLst>
              <a:ext uri="{FF2B5EF4-FFF2-40B4-BE49-F238E27FC236}">
                <a16:creationId xmlns:a16="http://schemas.microsoft.com/office/drawing/2014/main" id="{694CC109-44F4-4400-A456-C78D63A5F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2357438"/>
            <a:ext cx="261938" cy="19685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94" name="Rectangle 95">
            <a:extLst>
              <a:ext uri="{FF2B5EF4-FFF2-40B4-BE49-F238E27FC236}">
                <a16:creationId xmlns:a16="http://schemas.microsoft.com/office/drawing/2014/main" id="{1D4A2192-8677-482C-B219-C5A77DD50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2062163"/>
            <a:ext cx="261938" cy="19526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95" name="Text Box 96">
            <a:extLst>
              <a:ext uri="{FF2B5EF4-FFF2-40B4-BE49-F238E27FC236}">
                <a16:creationId xmlns:a16="http://schemas.microsoft.com/office/drawing/2014/main" id="{2880F725-011E-44AE-AAEB-EF0A65D10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638" y="1168400"/>
            <a:ext cx="465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000" b="1"/>
              <a:t>MI</a:t>
            </a:r>
          </a:p>
        </p:txBody>
      </p:sp>
      <p:sp>
        <p:nvSpPr>
          <p:cNvPr id="1096" name="Text Box 97">
            <a:extLst>
              <a:ext uri="{FF2B5EF4-FFF2-40B4-BE49-F238E27FC236}">
                <a16:creationId xmlns:a16="http://schemas.microsoft.com/office/drawing/2014/main" id="{E0545FE0-35F4-4793-AD08-3D23A99DC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212850"/>
            <a:ext cx="281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000" b="1"/>
              <a:t>Hospitalization For MI</a:t>
            </a:r>
          </a:p>
        </p:txBody>
      </p:sp>
      <p:sp>
        <p:nvSpPr>
          <p:cNvPr id="1097" name="Rectangle 98">
            <a:extLst>
              <a:ext uri="{FF2B5EF4-FFF2-40B4-BE49-F238E27FC236}">
                <a16:creationId xmlns:a16="http://schemas.microsoft.com/office/drawing/2014/main" id="{BB1F9CBF-2EED-4BFE-BB05-EB9993BCF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6129338"/>
            <a:ext cx="3997325" cy="638175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fr-FR" sz="1000"/>
              <a:t>Copyright © 2006 American Diabetes Association</a:t>
            </a:r>
          </a:p>
          <a:p>
            <a:pPr eaLnBrk="1" hangingPunct="1"/>
            <a:r>
              <a:rPr lang="da-DK" altLang="fr-FR" sz="1000"/>
              <a:t>Adapted from Diabetes</a:t>
            </a:r>
            <a:r>
              <a:rPr lang="da-DK" altLang="fr-FR" sz="1000" baseline="30000"/>
              <a:t>®</a:t>
            </a:r>
            <a:r>
              <a:rPr lang="da-DK" altLang="fr-FR" sz="1000"/>
              <a:t>, Vol. 55, 2006; 768-73</a:t>
            </a:r>
          </a:p>
          <a:p>
            <a:pPr eaLnBrk="1" hangingPunct="1"/>
            <a:r>
              <a:rPr lang="da-DK" altLang="fr-FR" sz="1000"/>
              <a:t>Reprinted with permission from </a:t>
            </a:r>
            <a:r>
              <a:rPr lang="da-DK" altLang="fr-FR" sz="1000" i="1"/>
              <a:t>The American Diabetes Association</a:t>
            </a:r>
          </a:p>
        </p:txBody>
      </p:sp>
      <p:sp>
        <p:nvSpPr>
          <p:cNvPr id="1098" name="AutoShape 99">
            <a:extLst>
              <a:ext uri="{FF2B5EF4-FFF2-40B4-BE49-F238E27FC236}">
                <a16:creationId xmlns:a16="http://schemas.microsoft.com/office/drawing/2014/main" id="{EE80E714-CDEE-45B5-BE65-105FE6A82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828800"/>
            <a:ext cx="88900" cy="114300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99" name="Freeform 100">
            <a:extLst>
              <a:ext uri="{FF2B5EF4-FFF2-40B4-BE49-F238E27FC236}">
                <a16:creationId xmlns:a16="http://schemas.microsoft.com/office/drawing/2014/main" id="{D6EC8367-04AF-4982-BACA-9D547E20DB70}"/>
              </a:ext>
            </a:extLst>
          </p:cNvPr>
          <p:cNvSpPr>
            <a:spLocks/>
          </p:cNvSpPr>
          <p:nvPr/>
        </p:nvSpPr>
        <p:spPr bwMode="auto">
          <a:xfrm>
            <a:off x="5286375" y="4186238"/>
            <a:ext cx="3524250" cy="538162"/>
          </a:xfrm>
          <a:custGeom>
            <a:avLst/>
            <a:gdLst>
              <a:gd name="T0" fmla="*/ 0 w 2220"/>
              <a:gd name="T1" fmla="*/ 2147483647 h 339"/>
              <a:gd name="T2" fmla="*/ 2147483647 w 2220"/>
              <a:gd name="T3" fmla="*/ 2147483647 h 339"/>
              <a:gd name="T4" fmla="*/ 2147483647 w 2220"/>
              <a:gd name="T5" fmla="*/ 2147483647 h 339"/>
              <a:gd name="T6" fmla="*/ 2147483647 w 2220"/>
              <a:gd name="T7" fmla="*/ 2147483647 h 339"/>
              <a:gd name="T8" fmla="*/ 2147483647 w 2220"/>
              <a:gd name="T9" fmla="*/ 2147483647 h 339"/>
              <a:gd name="T10" fmla="*/ 2147483647 w 2220"/>
              <a:gd name="T11" fmla="*/ 2147483647 h 339"/>
              <a:gd name="T12" fmla="*/ 2147483647 w 2220"/>
              <a:gd name="T13" fmla="*/ 2147483647 h 339"/>
              <a:gd name="T14" fmla="*/ 2147483647 w 2220"/>
              <a:gd name="T15" fmla="*/ 2147483647 h 339"/>
              <a:gd name="T16" fmla="*/ 2147483647 w 2220"/>
              <a:gd name="T17" fmla="*/ 2147483647 h 339"/>
              <a:gd name="T18" fmla="*/ 2147483647 w 2220"/>
              <a:gd name="T19" fmla="*/ 2147483647 h 339"/>
              <a:gd name="T20" fmla="*/ 2147483647 w 2220"/>
              <a:gd name="T21" fmla="*/ 2147483647 h 339"/>
              <a:gd name="T22" fmla="*/ 2147483647 w 2220"/>
              <a:gd name="T23" fmla="*/ 2147483647 h 339"/>
              <a:gd name="T24" fmla="*/ 2147483647 w 2220"/>
              <a:gd name="T25" fmla="*/ 2147483647 h 339"/>
              <a:gd name="T26" fmla="*/ 2147483647 w 2220"/>
              <a:gd name="T27" fmla="*/ 2147483647 h 339"/>
              <a:gd name="T28" fmla="*/ 2147483647 w 2220"/>
              <a:gd name="T29" fmla="*/ 0 h 3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220"/>
              <a:gd name="T46" fmla="*/ 0 h 339"/>
              <a:gd name="T47" fmla="*/ 2220 w 2220"/>
              <a:gd name="T48" fmla="*/ 339 h 33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220" h="339">
                <a:moveTo>
                  <a:pt x="0" y="297"/>
                </a:moveTo>
                <a:lnTo>
                  <a:pt x="165" y="339"/>
                </a:lnTo>
                <a:lnTo>
                  <a:pt x="312" y="300"/>
                </a:lnTo>
                <a:lnTo>
                  <a:pt x="483" y="255"/>
                </a:lnTo>
                <a:lnTo>
                  <a:pt x="636" y="162"/>
                </a:lnTo>
                <a:lnTo>
                  <a:pt x="804" y="171"/>
                </a:lnTo>
                <a:lnTo>
                  <a:pt x="954" y="183"/>
                </a:lnTo>
                <a:lnTo>
                  <a:pt x="1122" y="201"/>
                </a:lnTo>
                <a:lnTo>
                  <a:pt x="1275" y="126"/>
                </a:lnTo>
                <a:lnTo>
                  <a:pt x="1425" y="120"/>
                </a:lnTo>
                <a:lnTo>
                  <a:pt x="1584" y="108"/>
                </a:lnTo>
                <a:lnTo>
                  <a:pt x="1749" y="99"/>
                </a:lnTo>
                <a:lnTo>
                  <a:pt x="1905" y="102"/>
                </a:lnTo>
                <a:lnTo>
                  <a:pt x="2061" y="78"/>
                </a:lnTo>
                <a:lnTo>
                  <a:pt x="2220" y="0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100" name="AutoShape 63">
            <a:extLst>
              <a:ext uri="{FF2B5EF4-FFF2-40B4-BE49-F238E27FC236}">
                <a16:creationId xmlns:a16="http://schemas.microsoft.com/office/drawing/2014/main" id="{F4919A44-1B6F-4327-983F-20BB8A663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9825" y="4094163"/>
            <a:ext cx="88900" cy="1143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01" name="AutoShape 64">
            <a:extLst>
              <a:ext uri="{FF2B5EF4-FFF2-40B4-BE49-F238E27FC236}">
                <a16:creationId xmlns:a16="http://schemas.microsoft.com/office/drawing/2014/main" id="{B8330ABF-0EA8-4402-B74C-A8CF18E86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5350" y="4217988"/>
            <a:ext cx="88900" cy="114300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02" name="AutoShape 65">
            <a:extLst>
              <a:ext uri="{FF2B5EF4-FFF2-40B4-BE49-F238E27FC236}">
                <a16:creationId xmlns:a16="http://schemas.microsoft.com/office/drawing/2014/main" id="{17A05967-133F-491D-980F-00944FB6B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8175" y="4252913"/>
            <a:ext cx="88900" cy="114300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03" name="AutoShape 66">
            <a:extLst>
              <a:ext uri="{FF2B5EF4-FFF2-40B4-BE49-F238E27FC236}">
                <a16:creationId xmlns:a16="http://schemas.microsoft.com/office/drawing/2014/main" id="{9FCEEE7C-A437-418F-9487-F8DE4DEB7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0525" y="4252913"/>
            <a:ext cx="88900" cy="114300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04" name="AutoShape 67">
            <a:extLst>
              <a:ext uri="{FF2B5EF4-FFF2-40B4-BE49-F238E27FC236}">
                <a16:creationId xmlns:a16="http://schemas.microsoft.com/office/drawing/2014/main" id="{4E81B557-04D9-429D-BD5E-E68583135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9700" y="4268788"/>
            <a:ext cx="88900" cy="114300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05" name="AutoShape 68">
            <a:extLst>
              <a:ext uri="{FF2B5EF4-FFF2-40B4-BE49-F238E27FC236}">
                <a16:creationId xmlns:a16="http://schemas.microsoft.com/office/drawing/2014/main" id="{4C0A3845-F818-46F6-8811-418191246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2525" y="4281488"/>
            <a:ext cx="88900" cy="114300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06" name="AutoShape 69">
            <a:extLst>
              <a:ext uri="{FF2B5EF4-FFF2-40B4-BE49-F238E27FC236}">
                <a16:creationId xmlns:a16="http://schemas.microsoft.com/office/drawing/2014/main" id="{A11BD469-ECA2-498B-86C6-BFD2B61B4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050" y="4300538"/>
            <a:ext cx="88900" cy="114300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07" name="AutoShape 70">
            <a:extLst>
              <a:ext uri="{FF2B5EF4-FFF2-40B4-BE49-F238E27FC236}">
                <a16:creationId xmlns:a16="http://schemas.microsoft.com/office/drawing/2014/main" id="{FFD93FE5-A187-441E-9C9A-EF2D04961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3575" y="4414838"/>
            <a:ext cx="88900" cy="114300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08" name="AutoShape 71">
            <a:extLst>
              <a:ext uri="{FF2B5EF4-FFF2-40B4-BE49-F238E27FC236}">
                <a16:creationId xmlns:a16="http://schemas.microsoft.com/office/drawing/2014/main" id="{5D643456-2AFC-43AC-84C5-1C853B704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0" y="4379913"/>
            <a:ext cx="88900" cy="114300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09" name="AutoShape 72">
            <a:extLst>
              <a:ext uri="{FF2B5EF4-FFF2-40B4-BE49-F238E27FC236}">
                <a16:creationId xmlns:a16="http://schemas.microsoft.com/office/drawing/2014/main" id="{BD22371E-8F3C-40B5-9552-9DEFA72E0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0" y="4364038"/>
            <a:ext cx="88900" cy="114300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10" name="AutoShape 73">
            <a:extLst>
              <a:ext uri="{FF2B5EF4-FFF2-40B4-BE49-F238E27FC236}">
                <a16:creationId xmlns:a16="http://schemas.microsoft.com/office/drawing/2014/main" id="{5361CCAE-C73B-4E0D-9695-FE62DEC74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360863"/>
            <a:ext cx="88900" cy="114300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11" name="AutoShape 74">
            <a:extLst>
              <a:ext uri="{FF2B5EF4-FFF2-40B4-BE49-F238E27FC236}">
                <a16:creationId xmlns:a16="http://schemas.microsoft.com/office/drawing/2014/main" id="{B0A4AF7F-A209-43DD-A344-22623ABDB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100" y="4500563"/>
            <a:ext cx="88900" cy="114300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12" name="AutoShape 75">
            <a:extLst>
              <a:ext uri="{FF2B5EF4-FFF2-40B4-BE49-F238E27FC236}">
                <a16:creationId xmlns:a16="http://schemas.microsoft.com/office/drawing/2014/main" id="{029063B2-52F7-4EDC-BBB8-4477C6D7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400" y="4576763"/>
            <a:ext cx="88900" cy="114300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13" name="AutoShape 76">
            <a:extLst>
              <a:ext uri="{FF2B5EF4-FFF2-40B4-BE49-F238E27FC236}">
                <a16:creationId xmlns:a16="http://schemas.microsoft.com/office/drawing/2014/main" id="{43F7631B-CB67-4A53-B618-ED0A3E4FE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275" y="4633913"/>
            <a:ext cx="88900" cy="114300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14" name="Rectangle 95">
            <a:extLst>
              <a:ext uri="{FF2B5EF4-FFF2-40B4-BE49-F238E27FC236}">
                <a16:creationId xmlns:a16="http://schemas.microsoft.com/office/drawing/2014/main" id="{7446144B-2733-40DB-9D60-B17AF2278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650" y="2301875"/>
            <a:ext cx="1038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fr-FR" sz="1400" b="1"/>
              <a:t>1998-2002</a:t>
            </a: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2">
            <a:extLst>
              <a:ext uri="{FF2B5EF4-FFF2-40B4-BE49-F238E27FC236}">
                <a16:creationId xmlns:a16="http://schemas.microsoft.com/office/drawing/2014/main" id="{7A235A00-7D10-41A0-B8B1-D82D4A388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1179513"/>
            <a:ext cx="8302625" cy="4062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315" name="Rectangle 81">
            <a:extLst>
              <a:ext uri="{FF2B5EF4-FFF2-40B4-BE49-F238E27FC236}">
                <a16:creationId xmlns:a16="http://schemas.microsoft.com/office/drawing/2014/main" id="{D37852D5-676C-49B7-9902-8ECFF6B8C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5307013"/>
            <a:ext cx="8302625" cy="327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316" name="Rectangle 79">
            <a:extLst>
              <a:ext uri="{FF2B5EF4-FFF2-40B4-BE49-F238E27FC236}">
                <a16:creationId xmlns:a16="http://schemas.microsoft.com/office/drawing/2014/main" id="{6181FDCD-50DE-402A-9DBA-5289F6EA5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5624513"/>
            <a:ext cx="8302625" cy="549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317" name="Line 77">
            <a:extLst>
              <a:ext uri="{FF2B5EF4-FFF2-40B4-BE49-F238E27FC236}">
                <a16:creationId xmlns:a16="http://schemas.microsoft.com/office/drawing/2014/main" id="{10F4B3A5-F7A9-4D5A-AA25-5CB9972643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12050" y="2854325"/>
            <a:ext cx="0" cy="1981200"/>
          </a:xfrm>
          <a:prstGeom prst="line">
            <a:avLst/>
          </a:prstGeom>
          <a:noFill/>
          <a:ln w="38100">
            <a:solidFill>
              <a:srgbClr val="DE84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3318" name="Rectangle 2">
            <a:extLst>
              <a:ext uri="{FF2B5EF4-FFF2-40B4-BE49-F238E27FC236}">
                <a16:creationId xmlns:a16="http://schemas.microsoft.com/office/drawing/2014/main" id="{323A4007-C069-43B4-A768-7A4E861AE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338" y="36513"/>
            <a:ext cx="8280400" cy="836612"/>
          </a:xfrm>
        </p:spPr>
        <p:txBody>
          <a:bodyPr/>
          <a:lstStyle/>
          <a:p>
            <a:pPr eaLnBrk="1" hangingPunct="1"/>
            <a:r>
              <a:rPr lang="en-GB" altLang="fr-FR"/>
              <a:t>CARDS: “Low Dose” Atorvastatin Reduces Mortality in Diabetes</a:t>
            </a:r>
            <a:endParaRPr lang="en-US" altLang="fr-FR"/>
          </a:p>
        </p:txBody>
      </p:sp>
      <p:sp>
        <p:nvSpPr>
          <p:cNvPr id="13319" name="Rectangle 3">
            <a:extLst>
              <a:ext uri="{FF2B5EF4-FFF2-40B4-BE49-F238E27FC236}">
                <a16:creationId xmlns:a16="http://schemas.microsoft.com/office/drawing/2014/main" id="{AE374B5C-374C-4B81-B488-754490467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763" y="1673225"/>
            <a:ext cx="42957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66FF33"/>
              </a:buClr>
              <a:buSzPct val="120000"/>
            </a:pPr>
            <a:r>
              <a:rPr lang="en-GB" altLang="fr-FR">
                <a:cs typeface="Arial" panose="020B0604020202020204" pitchFamily="34" charset="0"/>
              </a:rPr>
              <a:t>Hazard ratio = 0.73 (95% CI, 0.52-1.01)</a:t>
            </a:r>
          </a:p>
          <a:p>
            <a:pPr algn="ctr">
              <a:spcBef>
                <a:spcPct val="20000"/>
              </a:spcBef>
              <a:buClr>
                <a:srgbClr val="66FF33"/>
              </a:buClr>
              <a:buSzPct val="120000"/>
            </a:pPr>
            <a:r>
              <a:rPr lang="en-GB" altLang="fr-FR">
                <a:cs typeface="Arial" panose="020B0604020202020204" pitchFamily="34" charset="0"/>
              </a:rPr>
              <a:t>Relative risk reduction 27%</a:t>
            </a:r>
            <a:br>
              <a:rPr lang="en-GB" altLang="fr-FR">
                <a:cs typeface="Arial" panose="020B0604020202020204" pitchFamily="34" charset="0"/>
              </a:rPr>
            </a:br>
            <a:r>
              <a:rPr lang="en-GB" altLang="fr-FR">
                <a:cs typeface="Arial" panose="020B0604020202020204" pitchFamily="34" charset="0"/>
              </a:rPr>
              <a:t>p=0.059</a:t>
            </a:r>
            <a:endParaRPr lang="en-US" altLang="fr-FR">
              <a:cs typeface="Arial" panose="020B0604020202020204" pitchFamily="34" charset="0"/>
            </a:endParaRPr>
          </a:p>
        </p:txBody>
      </p:sp>
      <p:sp>
        <p:nvSpPr>
          <p:cNvPr id="13320" name="Rectangle 4">
            <a:extLst>
              <a:ext uri="{FF2B5EF4-FFF2-40B4-BE49-F238E27FC236}">
                <a16:creationId xmlns:a16="http://schemas.microsoft.com/office/drawing/2014/main" id="{E00D5602-1F04-46BF-AFF0-F39E37D96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2113" y="4954588"/>
            <a:ext cx="114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600">
                <a:cs typeface="Arial" panose="020B0604020202020204" pitchFamily="34" charset="0"/>
              </a:rPr>
              <a:t>1</a:t>
            </a:r>
          </a:p>
        </p:txBody>
      </p:sp>
      <p:sp>
        <p:nvSpPr>
          <p:cNvPr id="13321" name="Rectangle 5">
            <a:extLst>
              <a:ext uri="{FF2B5EF4-FFF2-40B4-BE49-F238E27FC236}">
                <a16:creationId xmlns:a16="http://schemas.microsoft.com/office/drawing/2014/main" id="{B0027951-0CD9-4720-B61B-1FE63DDA4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25" y="495458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600">
                <a:cs typeface="Arial" panose="020B0604020202020204" pitchFamily="34" charset="0"/>
              </a:rPr>
              <a:t>2</a:t>
            </a:r>
          </a:p>
        </p:txBody>
      </p:sp>
      <p:sp>
        <p:nvSpPr>
          <p:cNvPr id="13322" name="Rectangle 6">
            <a:extLst>
              <a:ext uri="{FF2B5EF4-FFF2-40B4-BE49-F238E27FC236}">
                <a16:creationId xmlns:a16="http://schemas.microsoft.com/office/drawing/2014/main" id="{8147FE60-5BF7-40DC-BBB7-330EC035E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0" y="495458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600">
                <a:cs typeface="Arial" panose="020B0604020202020204" pitchFamily="34" charset="0"/>
              </a:rPr>
              <a:t>3</a:t>
            </a:r>
          </a:p>
        </p:txBody>
      </p:sp>
      <p:sp>
        <p:nvSpPr>
          <p:cNvPr id="13323" name="Rectangle 7">
            <a:extLst>
              <a:ext uri="{FF2B5EF4-FFF2-40B4-BE49-F238E27FC236}">
                <a16:creationId xmlns:a16="http://schemas.microsoft.com/office/drawing/2014/main" id="{8378C05F-393B-4CE2-96AD-26D165E27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1788" y="4954588"/>
            <a:ext cx="114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600">
                <a:cs typeface="Arial" panose="020B0604020202020204" pitchFamily="34" charset="0"/>
              </a:rPr>
              <a:t>4</a:t>
            </a:r>
          </a:p>
        </p:txBody>
      </p:sp>
      <p:sp>
        <p:nvSpPr>
          <p:cNvPr id="13324" name="Rectangle 8">
            <a:extLst>
              <a:ext uri="{FF2B5EF4-FFF2-40B4-BE49-F238E27FC236}">
                <a16:creationId xmlns:a16="http://schemas.microsoft.com/office/drawing/2014/main" id="{5927476A-749A-42EF-9B1C-8822743EFEE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21431" y="2915444"/>
            <a:ext cx="23463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>
                <a:cs typeface="Arial" panose="020B0604020202020204" pitchFamily="34" charset="0"/>
              </a:rPr>
              <a:t>Cumulative hazard (%)</a:t>
            </a:r>
          </a:p>
        </p:txBody>
      </p:sp>
      <p:sp>
        <p:nvSpPr>
          <p:cNvPr id="13325" name="Rectangle 9">
            <a:extLst>
              <a:ext uri="{FF2B5EF4-FFF2-40B4-BE49-F238E27FC236}">
                <a16:creationId xmlns:a16="http://schemas.microsoft.com/office/drawing/2014/main" id="{3D532587-1F6D-44B0-A6E4-6234599BC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8163" y="4941888"/>
            <a:ext cx="530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600">
                <a:cs typeface="Arial" panose="020B0604020202020204" pitchFamily="34" charset="0"/>
              </a:rPr>
              <a:t>Years</a:t>
            </a:r>
          </a:p>
        </p:txBody>
      </p:sp>
      <p:sp>
        <p:nvSpPr>
          <p:cNvPr id="13326" name="Rectangle 10">
            <a:extLst>
              <a:ext uri="{FF2B5EF4-FFF2-40B4-BE49-F238E27FC236}">
                <a16:creationId xmlns:a16="http://schemas.microsoft.com/office/drawing/2014/main" id="{18CDF72D-F7C0-4287-BF1F-26EEB586F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6488" y="4954588"/>
            <a:ext cx="400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600">
                <a:cs typeface="Arial" panose="020B0604020202020204" pitchFamily="34" charset="0"/>
              </a:rPr>
              <a:t>4.75</a:t>
            </a:r>
          </a:p>
        </p:txBody>
      </p:sp>
      <p:sp>
        <p:nvSpPr>
          <p:cNvPr id="13327" name="Rectangle 11">
            <a:extLst>
              <a:ext uri="{FF2B5EF4-FFF2-40B4-BE49-F238E27FC236}">
                <a16:creationId xmlns:a16="http://schemas.microsoft.com/office/drawing/2014/main" id="{5359673D-C66A-4B9C-9BDC-96082CDBF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663" y="5661025"/>
            <a:ext cx="6826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600">
                <a:cs typeface="Arial" panose="020B0604020202020204" pitchFamily="34" charset="0"/>
              </a:rPr>
              <a:t>Atorva-statin</a:t>
            </a:r>
          </a:p>
        </p:txBody>
      </p:sp>
      <p:sp>
        <p:nvSpPr>
          <p:cNvPr id="13328" name="Rectangle 12">
            <a:extLst>
              <a:ext uri="{FF2B5EF4-FFF2-40B4-BE49-F238E27FC236}">
                <a16:creationId xmlns:a16="http://schemas.microsoft.com/office/drawing/2014/main" id="{CF74807E-AB25-4925-9EA8-19CE2BA6F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663" y="5337175"/>
            <a:ext cx="7397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600"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13329" name="Rectangle 13">
            <a:extLst>
              <a:ext uri="{FF2B5EF4-FFF2-40B4-BE49-F238E27FC236}">
                <a16:creationId xmlns:a16="http://schemas.microsoft.com/office/drawing/2014/main" id="{82EA7C73-E2B0-4288-A544-C9A7547F5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2725" y="1358900"/>
            <a:ext cx="92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2000">
                <a:solidFill>
                  <a:srgbClr val="FF0000"/>
                </a:solidFill>
                <a:cs typeface="Arial" panose="020B0604020202020204" pitchFamily="34" charset="0"/>
              </a:rPr>
              <a:t>Placebo</a:t>
            </a:r>
          </a:p>
          <a:p>
            <a:r>
              <a:rPr lang="en-US" altLang="fr-FR" sz="1400">
                <a:cs typeface="Arial" panose="020B0604020202020204" pitchFamily="34" charset="0"/>
              </a:rPr>
              <a:t>82 deaths</a:t>
            </a:r>
          </a:p>
        </p:txBody>
      </p:sp>
      <p:sp>
        <p:nvSpPr>
          <p:cNvPr id="13330" name="Rectangle 14">
            <a:extLst>
              <a:ext uri="{FF2B5EF4-FFF2-40B4-BE49-F238E27FC236}">
                <a16:creationId xmlns:a16="http://schemas.microsoft.com/office/drawing/2014/main" id="{211F6EBD-611E-4017-9FDC-DDAE115DA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550" y="3609975"/>
            <a:ext cx="1423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2000">
                <a:solidFill>
                  <a:schemeClr val="accent2"/>
                </a:solidFill>
                <a:cs typeface="Arial" panose="020B0604020202020204" pitchFamily="34" charset="0"/>
              </a:rPr>
              <a:t>Atorvastatin </a:t>
            </a:r>
          </a:p>
          <a:p>
            <a:r>
              <a:rPr lang="en-US" altLang="fr-FR" sz="1400"/>
              <a:t>61 deaths</a:t>
            </a:r>
          </a:p>
        </p:txBody>
      </p:sp>
      <p:sp>
        <p:nvSpPr>
          <p:cNvPr id="13331" name="Rectangle 15">
            <a:extLst>
              <a:ext uri="{FF2B5EF4-FFF2-40B4-BE49-F238E27FC236}">
                <a16:creationId xmlns:a16="http://schemas.microsoft.com/office/drawing/2014/main" id="{42A05968-77A5-49CF-9DE4-CDFA3CB05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600" y="470058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600">
                <a:cs typeface="Arial" panose="020B0604020202020204" pitchFamily="34" charset="0"/>
              </a:rPr>
              <a:t>0</a:t>
            </a:r>
          </a:p>
        </p:txBody>
      </p:sp>
      <p:sp>
        <p:nvSpPr>
          <p:cNvPr id="13332" name="Rectangle 16">
            <a:extLst>
              <a:ext uri="{FF2B5EF4-FFF2-40B4-BE49-F238E27FC236}">
                <a16:creationId xmlns:a16="http://schemas.microsoft.com/office/drawing/2014/main" id="{5FD468EF-2679-435C-9DB7-7B5EA37FD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25" y="39179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600">
                <a:cs typeface="Arial" panose="020B0604020202020204" pitchFamily="34" charset="0"/>
              </a:rPr>
              <a:t>2</a:t>
            </a:r>
          </a:p>
        </p:txBody>
      </p:sp>
      <p:sp>
        <p:nvSpPr>
          <p:cNvPr id="13333" name="Rectangle 17">
            <a:extLst>
              <a:ext uri="{FF2B5EF4-FFF2-40B4-BE49-F238E27FC236}">
                <a16:creationId xmlns:a16="http://schemas.microsoft.com/office/drawing/2014/main" id="{E3C84137-AB43-4EB8-A605-21551F237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25" y="3141663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600">
                <a:cs typeface="Arial" panose="020B0604020202020204" pitchFamily="34" charset="0"/>
              </a:rPr>
              <a:t>4</a:t>
            </a:r>
          </a:p>
        </p:txBody>
      </p:sp>
      <p:sp>
        <p:nvSpPr>
          <p:cNvPr id="13334" name="Rectangle 18">
            <a:extLst>
              <a:ext uri="{FF2B5EF4-FFF2-40B4-BE49-F238E27FC236}">
                <a16:creationId xmlns:a16="http://schemas.microsoft.com/office/drawing/2014/main" id="{3D86CD67-29C5-4630-9D30-6A539852B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25" y="2347913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600">
                <a:cs typeface="Arial" panose="020B0604020202020204" pitchFamily="34" charset="0"/>
              </a:rPr>
              <a:t>6</a:t>
            </a:r>
          </a:p>
        </p:txBody>
      </p:sp>
      <p:sp>
        <p:nvSpPr>
          <p:cNvPr id="13335" name="Rectangle 19">
            <a:extLst>
              <a:ext uri="{FF2B5EF4-FFF2-40B4-BE49-F238E27FC236}">
                <a16:creationId xmlns:a16="http://schemas.microsoft.com/office/drawing/2014/main" id="{43EDDE5B-F79A-4384-879B-3BA563540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25" y="1566863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600">
                <a:cs typeface="Arial" panose="020B0604020202020204" pitchFamily="34" charset="0"/>
              </a:rPr>
              <a:t>8</a:t>
            </a:r>
          </a:p>
        </p:txBody>
      </p:sp>
      <p:sp>
        <p:nvSpPr>
          <p:cNvPr id="13336" name="Freeform 20">
            <a:extLst>
              <a:ext uri="{FF2B5EF4-FFF2-40B4-BE49-F238E27FC236}">
                <a16:creationId xmlns:a16="http://schemas.microsoft.com/office/drawing/2014/main" id="{5791D189-1C01-418C-9509-B32B0ADEE65E}"/>
              </a:ext>
            </a:extLst>
          </p:cNvPr>
          <p:cNvSpPr>
            <a:spLocks/>
          </p:cNvSpPr>
          <p:nvPr/>
        </p:nvSpPr>
        <p:spPr bwMode="auto">
          <a:xfrm>
            <a:off x="1782763" y="1871663"/>
            <a:ext cx="5846762" cy="2921000"/>
          </a:xfrm>
          <a:custGeom>
            <a:avLst/>
            <a:gdLst>
              <a:gd name="T0" fmla="*/ 2147483647 w 3683"/>
              <a:gd name="T1" fmla="*/ 2147483647 h 1840"/>
              <a:gd name="T2" fmla="*/ 2147483647 w 3683"/>
              <a:gd name="T3" fmla="*/ 2147483647 h 1840"/>
              <a:gd name="T4" fmla="*/ 2147483647 w 3683"/>
              <a:gd name="T5" fmla="*/ 2147483647 h 1840"/>
              <a:gd name="T6" fmla="*/ 2147483647 w 3683"/>
              <a:gd name="T7" fmla="*/ 2147483647 h 1840"/>
              <a:gd name="T8" fmla="*/ 2147483647 w 3683"/>
              <a:gd name="T9" fmla="*/ 2147483647 h 1840"/>
              <a:gd name="T10" fmla="*/ 2147483647 w 3683"/>
              <a:gd name="T11" fmla="*/ 2147483647 h 1840"/>
              <a:gd name="T12" fmla="*/ 2147483647 w 3683"/>
              <a:gd name="T13" fmla="*/ 2147483647 h 1840"/>
              <a:gd name="T14" fmla="*/ 2147483647 w 3683"/>
              <a:gd name="T15" fmla="*/ 2147483647 h 1840"/>
              <a:gd name="T16" fmla="*/ 2147483647 w 3683"/>
              <a:gd name="T17" fmla="*/ 2147483647 h 1840"/>
              <a:gd name="T18" fmla="*/ 2147483647 w 3683"/>
              <a:gd name="T19" fmla="*/ 2147483647 h 1840"/>
              <a:gd name="T20" fmla="*/ 2147483647 w 3683"/>
              <a:gd name="T21" fmla="*/ 2147483647 h 1840"/>
              <a:gd name="T22" fmla="*/ 2147483647 w 3683"/>
              <a:gd name="T23" fmla="*/ 2147483647 h 1840"/>
              <a:gd name="T24" fmla="*/ 2147483647 w 3683"/>
              <a:gd name="T25" fmla="*/ 2147483647 h 1840"/>
              <a:gd name="T26" fmla="*/ 2147483647 w 3683"/>
              <a:gd name="T27" fmla="*/ 2147483647 h 1840"/>
              <a:gd name="T28" fmla="*/ 2147483647 w 3683"/>
              <a:gd name="T29" fmla="*/ 2147483647 h 1840"/>
              <a:gd name="T30" fmla="*/ 2147483647 w 3683"/>
              <a:gd name="T31" fmla="*/ 2147483647 h 1840"/>
              <a:gd name="T32" fmla="*/ 2147483647 w 3683"/>
              <a:gd name="T33" fmla="*/ 2147483647 h 1840"/>
              <a:gd name="T34" fmla="*/ 2147483647 w 3683"/>
              <a:gd name="T35" fmla="*/ 2147483647 h 1840"/>
              <a:gd name="T36" fmla="*/ 2147483647 w 3683"/>
              <a:gd name="T37" fmla="*/ 2147483647 h 1840"/>
              <a:gd name="T38" fmla="*/ 2147483647 w 3683"/>
              <a:gd name="T39" fmla="*/ 2147483647 h 1840"/>
              <a:gd name="T40" fmla="*/ 2147483647 w 3683"/>
              <a:gd name="T41" fmla="*/ 2147483647 h 1840"/>
              <a:gd name="T42" fmla="*/ 2147483647 w 3683"/>
              <a:gd name="T43" fmla="*/ 2147483647 h 1840"/>
              <a:gd name="T44" fmla="*/ 2147483647 w 3683"/>
              <a:gd name="T45" fmla="*/ 2147483647 h 1840"/>
              <a:gd name="T46" fmla="*/ 2147483647 w 3683"/>
              <a:gd name="T47" fmla="*/ 2147483647 h 1840"/>
              <a:gd name="T48" fmla="*/ 2147483647 w 3683"/>
              <a:gd name="T49" fmla="*/ 2147483647 h 1840"/>
              <a:gd name="T50" fmla="*/ 2147483647 w 3683"/>
              <a:gd name="T51" fmla="*/ 2147483647 h 1840"/>
              <a:gd name="T52" fmla="*/ 2147483647 w 3683"/>
              <a:gd name="T53" fmla="*/ 2147483647 h 1840"/>
              <a:gd name="T54" fmla="*/ 2147483647 w 3683"/>
              <a:gd name="T55" fmla="*/ 2147483647 h 1840"/>
              <a:gd name="T56" fmla="*/ 2147483647 w 3683"/>
              <a:gd name="T57" fmla="*/ 2147483647 h 1840"/>
              <a:gd name="T58" fmla="*/ 2147483647 w 3683"/>
              <a:gd name="T59" fmla="*/ 2147483647 h 1840"/>
              <a:gd name="T60" fmla="*/ 2147483647 w 3683"/>
              <a:gd name="T61" fmla="*/ 2147483647 h 1840"/>
              <a:gd name="T62" fmla="*/ 2147483647 w 3683"/>
              <a:gd name="T63" fmla="*/ 2147483647 h 1840"/>
              <a:gd name="T64" fmla="*/ 2147483647 w 3683"/>
              <a:gd name="T65" fmla="*/ 2147483647 h 1840"/>
              <a:gd name="T66" fmla="*/ 2147483647 w 3683"/>
              <a:gd name="T67" fmla="*/ 2147483647 h 1840"/>
              <a:gd name="T68" fmla="*/ 2147483647 w 3683"/>
              <a:gd name="T69" fmla="*/ 2147483647 h 1840"/>
              <a:gd name="T70" fmla="*/ 2147483647 w 3683"/>
              <a:gd name="T71" fmla="*/ 2147483647 h 1840"/>
              <a:gd name="T72" fmla="*/ 2147483647 w 3683"/>
              <a:gd name="T73" fmla="*/ 2147483647 h 1840"/>
              <a:gd name="T74" fmla="*/ 2147483647 w 3683"/>
              <a:gd name="T75" fmla="*/ 2147483647 h 1840"/>
              <a:gd name="T76" fmla="*/ 2147483647 w 3683"/>
              <a:gd name="T77" fmla="*/ 2147483647 h 1840"/>
              <a:gd name="T78" fmla="*/ 2147483647 w 3683"/>
              <a:gd name="T79" fmla="*/ 2147483647 h 1840"/>
              <a:gd name="T80" fmla="*/ 2147483647 w 3683"/>
              <a:gd name="T81" fmla="*/ 2147483647 h 1840"/>
              <a:gd name="T82" fmla="*/ 2147483647 w 3683"/>
              <a:gd name="T83" fmla="*/ 2147483647 h 1840"/>
              <a:gd name="T84" fmla="*/ 2147483647 w 3683"/>
              <a:gd name="T85" fmla="*/ 2147483647 h 1840"/>
              <a:gd name="T86" fmla="*/ 2147483647 w 3683"/>
              <a:gd name="T87" fmla="*/ 2147483647 h 1840"/>
              <a:gd name="T88" fmla="*/ 2147483647 w 3683"/>
              <a:gd name="T89" fmla="*/ 2147483647 h 1840"/>
              <a:gd name="T90" fmla="*/ 2147483647 w 3683"/>
              <a:gd name="T91" fmla="*/ 2147483647 h 1840"/>
              <a:gd name="T92" fmla="*/ 2147483647 w 3683"/>
              <a:gd name="T93" fmla="*/ 2147483647 h 1840"/>
              <a:gd name="T94" fmla="*/ 2147483647 w 3683"/>
              <a:gd name="T95" fmla="*/ 2147483647 h 1840"/>
              <a:gd name="T96" fmla="*/ 2147483647 w 3683"/>
              <a:gd name="T97" fmla="*/ 2147483647 h 1840"/>
              <a:gd name="T98" fmla="*/ 2147483647 w 3683"/>
              <a:gd name="T99" fmla="*/ 2147483647 h 1840"/>
              <a:gd name="T100" fmla="*/ 2147483647 w 3683"/>
              <a:gd name="T101" fmla="*/ 2147483647 h 1840"/>
              <a:gd name="T102" fmla="*/ 2147483647 w 3683"/>
              <a:gd name="T103" fmla="*/ 2147483647 h 1840"/>
              <a:gd name="T104" fmla="*/ 2147483647 w 3683"/>
              <a:gd name="T105" fmla="*/ 2147483647 h 1840"/>
              <a:gd name="T106" fmla="*/ 2147483647 w 3683"/>
              <a:gd name="T107" fmla="*/ 2147483647 h 1840"/>
              <a:gd name="T108" fmla="*/ 2147483647 w 3683"/>
              <a:gd name="T109" fmla="*/ 2147483647 h 1840"/>
              <a:gd name="T110" fmla="*/ 2147483647 w 3683"/>
              <a:gd name="T111" fmla="*/ 2147483647 h 1840"/>
              <a:gd name="T112" fmla="*/ 2147483647 w 3683"/>
              <a:gd name="T113" fmla="*/ 2147483647 h 1840"/>
              <a:gd name="T114" fmla="*/ 2147483647 w 3683"/>
              <a:gd name="T115" fmla="*/ 2147483647 h 1840"/>
              <a:gd name="T116" fmla="*/ 2147483647 w 3683"/>
              <a:gd name="T117" fmla="*/ 2147483647 h 1840"/>
              <a:gd name="T118" fmla="*/ 2147483647 w 3683"/>
              <a:gd name="T119" fmla="*/ 0 h 1840"/>
              <a:gd name="T120" fmla="*/ 2147483647 w 3683"/>
              <a:gd name="T121" fmla="*/ 0 h 18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683"/>
              <a:gd name="T184" fmla="*/ 0 h 1840"/>
              <a:gd name="T185" fmla="*/ 3683 w 3683"/>
              <a:gd name="T186" fmla="*/ 1840 h 184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683" h="1840">
                <a:moveTo>
                  <a:pt x="0" y="1840"/>
                </a:moveTo>
                <a:lnTo>
                  <a:pt x="9" y="1840"/>
                </a:lnTo>
                <a:lnTo>
                  <a:pt x="9" y="1823"/>
                </a:lnTo>
                <a:lnTo>
                  <a:pt x="67" y="1823"/>
                </a:lnTo>
                <a:lnTo>
                  <a:pt x="67" y="1808"/>
                </a:lnTo>
                <a:lnTo>
                  <a:pt x="75" y="1808"/>
                </a:lnTo>
                <a:lnTo>
                  <a:pt x="75" y="1788"/>
                </a:lnTo>
                <a:lnTo>
                  <a:pt x="133" y="1788"/>
                </a:lnTo>
                <a:lnTo>
                  <a:pt x="133" y="1772"/>
                </a:lnTo>
                <a:lnTo>
                  <a:pt x="136" y="1772"/>
                </a:lnTo>
                <a:lnTo>
                  <a:pt x="136" y="1755"/>
                </a:lnTo>
                <a:lnTo>
                  <a:pt x="270" y="1755"/>
                </a:lnTo>
                <a:lnTo>
                  <a:pt x="270" y="1736"/>
                </a:lnTo>
                <a:lnTo>
                  <a:pt x="341" y="1736"/>
                </a:lnTo>
                <a:lnTo>
                  <a:pt x="341" y="1719"/>
                </a:lnTo>
                <a:lnTo>
                  <a:pt x="349" y="1719"/>
                </a:lnTo>
                <a:lnTo>
                  <a:pt x="349" y="1701"/>
                </a:lnTo>
                <a:lnTo>
                  <a:pt x="354" y="1701"/>
                </a:lnTo>
                <a:lnTo>
                  <a:pt x="354" y="1684"/>
                </a:lnTo>
                <a:lnTo>
                  <a:pt x="414" y="1684"/>
                </a:lnTo>
                <a:lnTo>
                  <a:pt x="414" y="1668"/>
                </a:lnTo>
                <a:lnTo>
                  <a:pt x="431" y="1668"/>
                </a:lnTo>
                <a:lnTo>
                  <a:pt x="431" y="1648"/>
                </a:lnTo>
                <a:lnTo>
                  <a:pt x="511" y="1648"/>
                </a:lnTo>
                <a:lnTo>
                  <a:pt x="511" y="1632"/>
                </a:lnTo>
                <a:lnTo>
                  <a:pt x="592" y="1632"/>
                </a:lnTo>
                <a:lnTo>
                  <a:pt x="592" y="1612"/>
                </a:lnTo>
                <a:lnTo>
                  <a:pt x="607" y="1612"/>
                </a:lnTo>
                <a:lnTo>
                  <a:pt x="607" y="1597"/>
                </a:lnTo>
                <a:lnTo>
                  <a:pt x="681" y="1597"/>
                </a:lnTo>
                <a:lnTo>
                  <a:pt x="726" y="1597"/>
                </a:lnTo>
                <a:lnTo>
                  <a:pt x="726" y="1576"/>
                </a:lnTo>
                <a:lnTo>
                  <a:pt x="755" y="1576"/>
                </a:lnTo>
                <a:lnTo>
                  <a:pt x="755" y="1561"/>
                </a:lnTo>
                <a:lnTo>
                  <a:pt x="782" y="1561"/>
                </a:lnTo>
                <a:lnTo>
                  <a:pt x="782" y="1544"/>
                </a:lnTo>
                <a:lnTo>
                  <a:pt x="815" y="1544"/>
                </a:lnTo>
                <a:lnTo>
                  <a:pt x="815" y="1525"/>
                </a:lnTo>
                <a:lnTo>
                  <a:pt x="845" y="1525"/>
                </a:lnTo>
                <a:lnTo>
                  <a:pt x="845" y="1508"/>
                </a:lnTo>
                <a:lnTo>
                  <a:pt x="848" y="1508"/>
                </a:lnTo>
                <a:lnTo>
                  <a:pt x="848" y="1489"/>
                </a:lnTo>
                <a:lnTo>
                  <a:pt x="859" y="1489"/>
                </a:lnTo>
                <a:lnTo>
                  <a:pt x="859" y="1474"/>
                </a:lnTo>
                <a:lnTo>
                  <a:pt x="862" y="1474"/>
                </a:lnTo>
                <a:lnTo>
                  <a:pt x="862" y="1454"/>
                </a:lnTo>
                <a:lnTo>
                  <a:pt x="958" y="1454"/>
                </a:lnTo>
                <a:lnTo>
                  <a:pt x="958" y="1438"/>
                </a:lnTo>
                <a:lnTo>
                  <a:pt x="970" y="1438"/>
                </a:lnTo>
                <a:lnTo>
                  <a:pt x="970" y="1418"/>
                </a:lnTo>
                <a:lnTo>
                  <a:pt x="976" y="1418"/>
                </a:lnTo>
                <a:lnTo>
                  <a:pt x="976" y="1402"/>
                </a:lnTo>
                <a:lnTo>
                  <a:pt x="990" y="1402"/>
                </a:lnTo>
                <a:lnTo>
                  <a:pt x="990" y="1383"/>
                </a:lnTo>
                <a:lnTo>
                  <a:pt x="1015" y="1383"/>
                </a:lnTo>
                <a:lnTo>
                  <a:pt x="1015" y="1367"/>
                </a:lnTo>
                <a:lnTo>
                  <a:pt x="1023" y="1367"/>
                </a:lnTo>
                <a:lnTo>
                  <a:pt x="1023" y="1347"/>
                </a:lnTo>
                <a:lnTo>
                  <a:pt x="1036" y="1347"/>
                </a:lnTo>
                <a:lnTo>
                  <a:pt x="1036" y="1331"/>
                </a:lnTo>
                <a:lnTo>
                  <a:pt x="1045" y="1331"/>
                </a:lnTo>
                <a:lnTo>
                  <a:pt x="1045" y="1311"/>
                </a:lnTo>
                <a:lnTo>
                  <a:pt x="1075" y="1311"/>
                </a:lnTo>
                <a:lnTo>
                  <a:pt x="1075" y="1295"/>
                </a:lnTo>
                <a:lnTo>
                  <a:pt x="1154" y="1295"/>
                </a:lnTo>
                <a:lnTo>
                  <a:pt x="1154" y="1275"/>
                </a:lnTo>
                <a:lnTo>
                  <a:pt x="1193" y="1275"/>
                </a:lnTo>
                <a:lnTo>
                  <a:pt x="1193" y="1260"/>
                </a:lnTo>
                <a:lnTo>
                  <a:pt x="1217" y="1260"/>
                </a:lnTo>
                <a:lnTo>
                  <a:pt x="1217" y="1240"/>
                </a:lnTo>
                <a:lnTo>
                  <a:pt x="1420" y="1240"/>
                </a:lnTo>
                <a:lnTo>
                  <a:pt x="1420" y="1224"/>
                </a:lnTo>
                <a:lnTo>
                  <a:pt x="1434" y="1224"/>
                </a:lnTo>
                <a:lnTo>
                  <a:pt x="1434" y="1204"/>
                </a:lnTo>
                <a:lnTo>
                  <a:pt x="1458" y="1204"/>
                </a:lnTo>
                <a:lnTo>
                  <a:pt x="1458" y="1188"/>
                </a:lnTo>
                <a:lnTo>
                  <a:pt x="1467" y="1188"/>
                </a:lnTo>
                <a:lnTo>
                  <a:pt x="1467" y="1170"/>
                </a:lnTo>
                <a:lnTo>
                  <a:pt x="1488" y="1170"/>
                </a:lnTo>
                <a:lnTo>
                  <a:pt x="1549" y="1170"/>
                </a:lnTo>
                <a:lnTo>
                  <a:pt x="1563" y="1170"/>
                </a:lnTo>
                <a:lnTo>
                  <a:pt x="1577" y="1170"/>
                </a:lnTo>
                <a:lnTo>
                  <a:pt x="1580" y="1170"/>
                </a:lnTo>
                <a:lnTo>
                  <a:pt x="1582" y="1170"/>
                </a:lnTo>
                <a:lnTo>
                  <a:pt x="1590" y="1170"/>
                </a:lnTo>
                <a:lnTo>
                  <a:pt x="1592" y="1170"/>
                </a:lnTo>
                <a:lnTo>
                  <a:pt x="1595" y="1170"/>
                </a:lnTo>
                <a:lnTo>
                  <a:pt x="1598" y="1170"/>
                </a:lnTo>
                <a:lnTo>
                  <a:pt x="1612" y="1170"/>
                </a:lnTo>
                <a:lnTo>
                  <a:pt x="1615" y="1170"/>
                </a:lnTo>
                <a:lnTo>
                  <a:pt x="1615" y="1153"/>
                </a:lnTo>
                <a:lnTo>
                  <a:pt x="1621" y="1153"/>
                </a:lnTo>
                <a:lnTo>
                  <a:pt x="1621" y="1134"/>
                </a:lnTo>
                <a:lnTo>
                  <a:pt x="1622" y="1134"/>
                </a:lnTo>
                <a:lnTo>
                  <a:pt x="1625" y="1134"/>
                </a:lnTo>
                <a:lnTo>
                  <a:pt x="1642" y="1134"/>
                </a:lnTo>
                <a:lnTo>
                  <a:pt x="1645" y="1134"/>
                </a:lnTo>
                <a:lnTo>
                  <a:pt x="1654" y="1134"/>
                </a:lnTo>
                <a:lnTo>
                  <a:pt x="1654" y="1114"/>
                </a:lnTo>
                <a:lnTo>
                  <a:pt x="1658" y="1114"/>
                </a:lnTo>
                <a:lnTo>
                  <a:pt x="1667" y="1114"/>
                </a:lnTo>
                <a:lnTo>
                  <a:pt x="1669" y="1114"/>
                </a:lnTo>
                <a:lnTo>
                  <a:pt x="1672" y="1114"/>
                </a:lnTo>
                <a:lnTo>
                  <a:pt x="1672" y="1096"/>
                </a:lnTo>
                <a:lnTo>
                  <a:pt x="1684" y="1096"/>
                </a:lnTo>
                <a:lnTo>
                  <a:pt x="1686" y="1096"/>
                </a:lnTo>
                <a:lnTo>
                  <a:pt x="1689" y="1096"/>
                </a:lnTo>
                <a:lnTo>
                  <a:pt x="1694" y="1096"/>
                </a:lnTo>
                <a:lnTo>
                  <a:pt x="1694" y="1078"/>
                </a:lnTo>
                <a:lnTo>
                  <a:pt x="1699" y="1078"/>
                </a:lnTo>
                <a:lnTo>
                  <a:pt x="1699" y="1060"/>
                </a:lnTo>
                <a:lnTo>
                  <a:pt x="1702" y="1060"/>
                </a:lnTo>
                <a:lnTo>
                  <a:pt x="1717" y="1060"/>
                </a:lnTo>
                <a:lnTo>
                  <a:pt x="1719" y="1060"/>
                </a:lnTo>
                <a:lnTo>
                  <a:pt x="1722" y="1060"/>
                </a:lnTo>
                <a:lnTo>
                  <a:pt x="1729" y="1060"/>
                </a:lnTo>
                <a:lnTo>
                  <a:pt x="1732" y="1060"/>
                </a:lnTo>
                <a:lnTo>
                  <a:pt x="1735" y="1060"/>
                </a:lnTo>
                <a:lnTo>
                  <a:pt x="1735" y="1040"/>
                </a:lnTo>
                <a:lnTo>
                  <a:pt x="1744" y="1040"/>
                </a:lnTo>
                <a:lnTo>
                  <a:pt x="1746" y="1040"/>
                </a:lnTo>
                <a:lnTo>
                  <a:pt x="1749" y="1040"/>
                </a:lnTo>
                <a:lnTo>
                  <a:pt x="1752" y="1040"/>
                </a:lnTo>
                <a:lnTo>
                  <a:pt x="1758" y="1040"/>
                </a:lnTo>
                <a:lnTo>
                  <a:pt x="1759" y="1040"/>
                </a:lnTo>
                <a:lnTo>
                  <a:pt x="1762" y="1040"/>
                </a:lnTo>
                <a:lnTo>
                  <a:pt x="1773" y="1040"/>
                </a:lnTo>
                <a:lnTo>
                  <a:pt x="1776" y="1040"/>
                </a:lnTo>
                <a:lnTo>
                  <a:pt x="1776" y="1021"/>
                </a:lnTo>
                <a:lnTo>
                  <a:pt x="1779" y="1021"/>
                </a:lnTo>
                <a:lnTo>
                  <a:pt x="1788" y="1021"/>
                </a:lnTo>
                <a:lnTo>
                  <a:pt x="1791" y="1021"/>
                </a:lnTo>
                <a:lnTo>
                  <a:pt x="1794" y="1021"/>
                </a:lnTo>
                <a:lnTo>
                  <a:pt x="1795" y="1021"/>
                </a:lnTo>
                <a:lnTo>
                  <a:pt x="1804" y="1021"/>
                </a:lnTo>
                <a:lnTo>
                  <a:pt x="1812" y="1021"/>
                </a:lnTo>
                <a:lnTo>
                  <a:pt x="1815" y="1021"/>
                </a:lnTo>
                <a:lnTo>
                  <a:pt x="1815" y="1001"/>
                </a:lnTo>
                <a:lnTo>
                  <a:pt x="1821" y="1001"/>
                </a:lnTo>
                <a:lnTo>
                  <a:pt x="1823" y="1001"/>
                </a:lnTo>
                <a:lnTo>
                  <a:pt x="1826" y="1001"/>
                </a:lnTo>
                <a:lnTo>
                  <a:pt x="1836" y="1001"/>
                </a:lnTo>
                <a:lnTo>
                  <a:pt x="1839" y="1001"/>
                </a:lnTo>
                <a:lnTo>
                  <a:pt x="1839" y="983"/>
                </a:lnTo>
                <a:lnTo>
                  <a:pt x="1842" y="983"/>
                </a:lnTo>
                <a:lnTo>
                  <a:pt x="1850" y="983"/>
                </a:lnTo>
                <a:lnTo>
                  <a:pt x="1854" y="983"/>
                </a:lnTo>
                <a:lnTo>
                  <a:pt x="1856" y="983"/>
                </a:lnTo>
                <a:lnTo>
                  <a:pt x="1886" y="983"/>
                </a:lnTo>
                <a:lnTo>
                  <a:pt x="1889" y="983"/>
                </a:lnTo>
                <a:lnTo>
                  <a:pt x="1895" y="983"/>
                </a:lnTo>
                <a:lnTo>
                  <a:pt x="1899" y="983"/>
                </a:lnTo>
                <a:lnTo>
                  <a:pt x="1902" y="983"/>
                </a:lnTo>
                <a:lnTo>
                  <a:pt x="1910" y="983"/>
                </a:lnTo>
                <a:lnTo>
                  <a:pt x="1913" y="983"/>
                </a:lnTo>
                <a:lnTo>
                  <a:pt x="1916" y="983"/>
                </a:lnTo>
                <a:lnTo>
                  <a:pt x="1919" y="983"/>
                </a:lnTo>
                <a:lnTo>
                  <a:pt x="1927" y="983"/>
                </a:lnTo>
                <a:lnTo>
                  <a:pt x="1931" y="983"/>
                </a:lnTo>
                <a:lnTo>
                  <a:pt x="1931" y="961"/>
                </a:lnTo>
                <a:lnTo>
                  <a:pt x="1932" y="961"/>
                </a:lnTo>
                <a:lnTo>
                  <a:pt x="1940" y="961"/>
                </a:lnTo>
                <a:lnTo>
                  <a:pt x="1943" y="961"/>
                </a:lnTo>
                <a:lnTo>
                  <a:pt x="1946" y="961"/>
                </a:lnTo>
                <a:lnTo>
                  <a:pt x="1952" y="961"/>
                </a:lnTo>
                <a:lnTo>
                  <a:pt x="1958" y="961"/>
                </a:lnTo>
                <a:lnTo>
                  <a:pt x="1963" y="961"/>
                </a:lnTo>
                <a:lnTo>
                  <a:pt x="1973" y="961"/>
                </a:lnTo>
                <a:lnTo>
                  <a:pt x="1976" y="961"/>
                </a:lnTo>
                <a:lnTo>
                  <a:pt x="1976" y="942"/>
                </a:lnTo>
                <a:lnTo>
                  <a:pt x="1985" y="942"/>
                </a:lnTo>
                <a:lnTo>
                  <a:pt x="1987" y="942"/>
                </a:lnTo>
                <a:lnTo>
                  <a:pt x="1990" y="942"/>
                </a:lnTo>
                <a:lnTo>
                  <a:pt x="1993" y="942"/>
                </a:lnTo>
                <a:lnTo>
                  <a:pt x="1993" y="920"/>
                </a:lnTo>
                <a:lnTo>
                  <a:pt x="1996" y="920"/>
                </a:lnTo>
                <a:lnTo>
                  <a:pt x="2009" y="920"/>
                </a:lnTo>
                <a:lnTo>
                  <a:pt x="2014" y="920"/>
                </a:lnTo>
                <a:lnTo>
                  <a:pt x="2020" y="920"/>
                </a:lnTo>
                <a:lnTo>
                  <a:pt x="2036" y="920"/>
                </a:lnTo>
                <a:lnTo>
                  <a:pt x="2047" y="920"/>
                </a:lnTo>
                <a:lnTo>
                  <a:pt x="2053" y="920"/>
                </a:lnTo>
                <a:lnTo>
                  <a:pt x="2056" y="920"/>
                </a:lnTo>
                <a:lnTo>
                  <a:pt x="2062" y="920"/>
                </a:lnTo>
                <a:lnTo>
                  <a:pt x="2064" y="920"/>
                </a:lnTo>
                <a:lnTo>
                  <a:pt x="2067" y="920"/>
                </a:lnTo>
                <a:lnTo>
                  <a:pt x="2077" y="920"/>
                </a:lnTo>
                <a:lnTo>
                  <a:pt x="2080" y="920"/>
                </a:lnTo>
                <a:lnTo>
                  <a:pt x="2083" y="920"/>
                </a:lnTo>
                <a:lnTo>
                  <a:pt x="2095" y="920"/>
                </a:lnTo>
                <a:lnTo>
                  <a:pt x="2097" y="920"/>
                </a:lnTo>
                <a:lnTo>
                  <a:pt x="2100" y="920"/>
                </a:lnTo>
                <a:lnTo>
                  <a:pt x="2110" y="920"/>
                </a:lnTo>
                <a:lnTo>
                  <a:pt x="2113" y="920"/>
                </a:lnTo>
                <a:lnTo>
                  <a:pt x="2124" y="920"/>
                </a:lnTo>
                <a:lnTo>
                  <a:pt x="2130" y="920"/>
                </a:lnTo>
                <a:lnTo>
                  <a:pt x="2140" y="920"/>
                </a:lnTo>
                <a:lnTo>
                  <a:pt x="2143" y="920"/>
                </a:lnTo>
                <a:lnTo>
                  <a:pt x="2146" y="920"/>
                </a:lnTo>
                <a:lnTo>
                  <a:pt x="2157" y="920"/>
                </a:lnTo>
                <a:lnTo>
                  <a:pt x="2160" y="920"/>
                </a:lnTo>
                <a:lnTo>
                  <a:pt x="2170" y="920"/>
                </a:lnTo>
                <a:lnTo>
                  <a:pt x="2173" y="920"/>
                </a:lnTo>
                <a:lnTo>
                  <a:pt x="2176" y="920"/>
                </a:lnTo>
                <a:lnTo>
                  <a:pt x="2184" y="920"/>
                </a:lnTo>
                <a:lnTo>
                  <a:pt x="2187" y="920"/>
                </a:lnTo>
                <a:lnTo>
                  <a:pt x="2190" y="920"/>
                </a:lnTo>
                <a:lnTo>
                  <a:pt x="2201" y="920"/>
                </a:lnTo>
                <a:lnTo>
                  <a:pt x="2204" y="920"/>
                </a:lnTo>
                <a:lnTo>
                  <a:pt x="2214" y="920"/>
                </a:lnTo>
                <a:lnTo>
                  <a:pt x="2217" y="920"/>
                </a:lnTo>
                <a:lnTo>
                  <a:pt x="2220" y="920"/>
                </a:lnTo>
                <a:lnTo>
                  <a:pt x="2223" y="920"/>
                </a:lnTo>
                <a:lnTo>
                  <a:pt x="2234" y="920"/>
                </a:lnTo>
                <a:lnTo>
                  <a:pt x="2237" y="920"/>
                </a:lnTo>
                <a:lnTo>
                  <a:pt x="2247" y="920"/>
                </a:lnTo>
                <a:lnTo>
                  <a:pt x="2250" y="920"/>
                </a:lnTo>
                <a:lnTo>
                  <a:pt x="2253" y="920"/>
                </a:lnTo>
                <a:lnTo>
                  <a:pt x="2261" y="920"/>
                </a:lnTo>
                <a:lnTo>
                  <a:pt x="2264" y="920"/>
                </a:lnTo>
                <a:lnTo>
                  <a:pt x="2267" y="920"/>
                </a:lnTo>
                <a:lnTo>
                  <a:pt x="2270" y="920"/>
                </a:lnTo>
                <a:lnTo>
                  <a:pt x="2274" y="920"/>
                </a:lnTo>
                <a:lnTo>
                  <a:pt x="2274" y="897"/>
                </a:lnTo>
                <a:lnTo>
                  <a:pt x="2277" y="897"/>
                </a:lnTo>
                <a:lnTo>
                  <a:pt x="2280" y="897"/>
                </a:lnTo>
                <a:lnTo>
                  <a:pt x="2283" y="897"/>
                </a:lnTo>
                <a:lnTo>
                  <a:pt x="2288" y="897"/>
                </a:lnTo>
                <a:lnTo>
                  <a:pt x="2291" y="897"/>
                </a:lnTo>
                <a:lnTo>
                  <a:pt x="2294" y="897"/>
                </a:lnTo>
                <a:lnTo>
                  <a:pt x="2297" y="897"/>
                </a:lnTo>
                <a:lnTo>
                  <a:pt x="2305" y="897"/>
                </a:lnTo>
                <a:lnTo>
                  <a:pt x="2308" y="897"/>
                </a:lnTo>
                <a:lnTo>
                  <a:pt x="2311" y="897"/>
                </a:lnTo>
                <a:lnTo>
                  <a:pt x="2321" y="897"/>
                </a:lnTo>
                <a:lnTo>
                  <a:pt x="2324" y="897"/>
                </a:lnTo>
                <a:lnTo>
                  <a:pt x="2327" y="897"/>
                </a:lnTo>
                <a:lnTo>
                  <a:pt x="2336" y="897"/>
                </a:lnTo>
                <a:lnTo>
                  <a:pt x="2336" y="852"/>
                </a:lnTo>
                <a:lnTo>
                  <a:pt x="2341" y="852"/>
                </a:lnTo>
                <a:lnTo>
                  <a:pt x="2344" y="852"/>
                </a:lnTo>
                <a:lnTo>
                  <a:pt x="2348" y="852"/>
                </a:lnTo>
                <a:lnTo>
                  <a:pt x="2351" y="852"/>
                </a:lnTo>
                <a:lnTo>
                  <a:pt x="2354" y="852"/>
                </a:lnTo>
                <a:lnTo>
                  <a:pt x="2357" y="852"/>
                </a:lnTo>
                <a:lnTo>
                  <a:pt x="2360" y="852"/>
                </a:lnTo>
                <a:lnTo>
                  <a:pt x="2368" y="852"/>
                </a:lnTo>
                <a:lnTo>
                  <a:pt x="2371" y="852"/>
                </a:lnTo>
                <a:lnTo>
                  <a:pt x="2374" y="852"/>
                </a:lnTo>
                <a:lnTo>
                  <a:pt x="2374" y="829"/>
                </a:lnTo>
                <a:lnTo>
                  <a:pt x="2384" y="829"/>
                </a:lnTo>
                <a:lnTo>
                  <a:pt x="2387" y="829"/>
                </a:lnTo>
                <a:lnTo>
                  <a:pt x="2398" y="829"/>
                </a:lnTo>
                <a:lnTo>
                  <a:pt x="2401" y="829"/>
                </a:lnTo>
                <a:lnTo>
                  <a:pt x="2404" y="829"/>
                </a:lnTo>
                <a:lnTo>
                  <a:pt x="2414" y="829"/>
                </a:lnTo>
                <a:lnTo>
                  <a:pt x="2417" y="829"/>
                </a:lnTo>
                <a:lnTo>
                  <a:pt x="2420" y="829"/>
                </a:lnTo>
                <a:lnTo>
                  <a:pt x="2428" y="829"/>
                </a:lnTo>
                <a:lnTo>
                  <a:pt x="2431" y="829"/>
                </a:lnTo>
                <a:lnTo>
                  <a:pt x="2445" y="829"/>
                </a:lnTo>
                <a:lnTo>
                  <a:pt x="2448" y="829"/>
                </a:lnTo>
                <a:lnTo>
                  <a:pt x="2450" y="829"/>
                </a:lnTo>
                <a:lnTo>
                  <a:pt x="2458" y="829"/>
                </a:lnTo>
                <a:lnTo>
                  <a:pt x="2464" y="829"/>
                </a:lnTo>
                <a:lnTo>
                  <a:pt x="2467" y="829"/>
                </a:lnTo>
                <a:lnTo>
                  <a:pt x="2478" y="829"/>
                </a:lnTo>
                <a:lnTo>
                  <a:pt x="2481" y="829"/>
                </a:lnTo>
                <a:lnTo>
                  <a:pt x="2488" y="829"/>
                </a:lnTo>
                <a:lnTo>
                  <a:pt x="2491" y="829"/>
                </a:lnTo>
                <a:lnTo>
                  <a:pt x="2494" y="829"/>
                </a:lnTo>
                <a:lnTo>
                  <a:pt x="2494" y="805"/>
                </a:lnTo>
                <a:lnTo>
                  <a:pt x="2497" y="805"/>
                </a:lnTo>
                <a:lnTo>
                  <a:pt x="2502" y="805"/>
                </a:lnTo>
                <a:lnTo>
                  <a:pt x="2505" y="805"/>
                </a:lnTo>
                <a:lnTo>
                  <a:pt x="2508" y="805"/>
                </a:lnTo>
                <a:lnTo>
                  <a:pt x="2518" y="805"/>
                </a:lnTo>
                <a:lnTo>
                  <a:pt x="2521" y="805"/>
                </a:lnTo>
                <a:lnTo>
                  <a:pt x="2527" y="805"/>
                </a:lnTo>
                <a:lnTo>
                  <a:pt x="2530" y="805"/>
                </a:lnTo>
                <a:lnTo>
                  <a:pt x="2530" y="780"/>
                </a:lnTo>
                <a:lnTo>
                  <a:pt x="2535" y="780"/>
                </a:lnTo>
                <a:lnTo>
                  <a:pt x="2538" y="780"/>
                </a:lnTo>
                <a:lnTo>
                  <a:pt x="2541" y="780"/>
                </a:lnTo>
                <a:lnTo>
                  <a:pt x="2550" y="780"/>
                </a:lnTo>
                <a:lnTo>
                  <a:pt x="2550" y="756"/>
                </a:lnTo>
                <a:lnTo>
                  <a:pt x="2552" y="756"/>
                </a:lnTo>
                <a:lnTo>
                  <a:pt x="2554" y="756"/>
                </a:lnTo>
                <a:lnTo>
                  <a:pt x="2562" y="756"/>
                </a:lnTo>
                <a:lnTo>
                  <a:pt x="2565" y="756"/>
                </a:lnTo>
                <a:lnTo>
                  <a:pt x="2568" y="756"/>
                </a:lnTo>
                <a:lnTo>
                  <a:pt x="2568" y="730"/>
                </a:lnTo>
                <a:lnTo>
                  <a:pt x="2574" y="730"/>
                </a:lnTo>
                <a:lnTo>
                  <a:pt x="2579" y="730"/>
                </a:lnTo>
                <a:lnTo>
                  <a:pt x="2582" y="730"/>
                </a:lnTo>
                <a:lnTo>
                  <a:pt x="2585" y="730"/>
                </a:lnTo>
                <a:lnTo>
                  <a:pt x="2586" y="730"/>
                </a:lnTo>
                <a:lnTo>
                  <a:pt x="2586" y="706"/>
                </a:lnTo>
                <a:lnTo>
                  <a:pt x="2595" y="706"/>
                </a:lnTo>
                <a:lnTo>
                  <a:pt x="2598" y="706"/>
                </a:lnTo>
                <a:lnTo>
                  <a:pt x="2604" y="706"/>
                </a:lnTo>
                <a:lnTo>
                  <a:pt x="2609" y="706"/>
                </a:lnTo>
                <a:lnTo>
                  <a:pt x="2612" y="706"/>
                </a:lnTo>
                <a:lnTo>
                  <a:pt x="2615" y="706"/>
                </a:lnTo>
                <a:lnTo>
                  <a:pt x="2618" y="706"/>
                </a:lnTo>
                <a:lnTo>
                  <a:pt x="2625" y="706"/>
                </a:lnTo>
                <a:lnTo>
                  <a:pt x="2628" y="706"/>
                </a:lnTo>
                <a:lnTo>
                  <a:pt x="2631" y="706"/>
                </a:lnTo>
                <a:lnTo>
                  <a:pt x="2634" y="706"/>
                </a:lnTo>
                <a:lnTo>
                  <a:pt x="2639" y="706"/>
                </a:lnTo>
                <a:lnTo>
                  <a:pt x="2642" y="706"/>
                </a:lnTo>
                <a:lnTo>
                  <a:pt x="2645" y="706"/>
                </a:lnTo>
                <a:lnTo>
                  <a:pt x="2648" y="706"/>
                </a:lnTo>
                <a:lnTo>
                  <a:pt x="2648" y="679"/>
                </a:lnTo>
                <a:lnTo>
                  <a:pt x="2669" y="679"/>
                </a:lnTo>
                <a:lnTo>
                  <a:pt x="2678" y="679"/>
                </a:lnTo>
                <a:lnTo>
                  <a:pt x="2689" y="679"/>
                </a:lnTo>
                <a:lnTo>
                  <a:pt x="2691" y="679"/>
                </a:lnTo>
                <a:lnTo>
                  <a:pt x="2694" y="679"/>
                </a:lnTo>
                <a:lnTo>
                  <a:pt x="2699" y="679"/>
                </a:lnTo>
                <a:lnTo>
                  <a:pt x="2699" y="652"/>
                </a:lnTo>
                <a:lnTo>
                  <a:pt x="2699" y="625"/>
                </a:lnTo>
                <a:lnTo>
                  <a:pt x="2702" y="625"/>
                </a:lnTo>
                <a:lnTo>
                  <a:pt x="2705" y="625"/>
                </a:lnTo>
                <a:lnTo>
                  <a:pt x="2708" y="625"/>
                </a:lnTo>
                <a:lnTo>
                  <a:pt x="2711" y="625"/>
                </a:lnTo>
                <a:lnTo>
                  <a:pt x="2716" y="625"/>
                </a:lnTo>
                <a:lnTo>
                  <a:pt x="2719" y="625"/>
                </a:lnTo>
                <a:lnTo>
                  <a:pt x="2722" y="625"/>
                </a:lnTo>
                <a:lnTo>
                  <a:pt x="2723" y="625"/>
                </a:lnTo>
                <a:lnTo>
                  <a:pt x="2729" y="625"/>
                </a:lnTo>
                <a:lnTo>
                  <a:pt x="2729" y="596"/>
                </a:lnTo>
                <a:lnTo>
                  <a:pt x="2732" y="596"/>
                </a:lnTo>
                <a:lnTo>
                  <a:pt x="2735" y="596"/>
                </a:lnTo>
                <a:lnTo>
                  <a:pt x="2738" y="596"/>
                </a:lnTo>
                <a:lnTo>
                  <a:pt x="2749" y="596"/>
                </a:lnTo>
                <a:lnTo>
                  <a:pt x="2752" y="596"/>
                </a:lnTo>
                <a:lnTo>
                  <a:pt x="2752" y="566"/>
                </a:lnTo>
                <a:lnTo>
                  <a:pt x="2755" y="566"/>
                </a:lnTo>
                <a:lnTo>
                  <a:pt x="2758" y="566"/>
                </a:lnTo>
                <a:lnTo>
                  <a:pt x="2758" y="536"/>
                </a:lnTo>
                <a:lnTo>
                  <a:pt x="2762" y="536"/>
                </a:lnTo>
                <a:lnTo>
                  <a:pt x="2765" y="536"/>
                </a:lnTo>
                <a:lnTo>
                  <a:pt x="2771" y="536"/>
                </a:lnTo>
                <a:lnTo>
                  <a:pt x="2779" y="536"/>
                </a:lnTo>
                <a:lnTo>
                  <a:pt x="2782" y="536"/>
                </a:lnTo>
                <a:lnTo>
                  <a:pt x="2785" y="536"/>
                </a:lnTo>
                <a:lnTo>
                  <a:pt x="2800" y="536"/>
                </a:lnTo>
                <a:lnTo>
                  <a:pt x="2815" y="536"/>
                </a:lnTo>
                <a:lnTo>
                  <a:pt x="2815" y="509"/>
                </a:lnTo>
                <a:lnTo>
                  <a:pt x="2823" y="509"/>
                </a:lnTo>
                <a:lnTo>
                  <a:pt x="2826" y="509"/>
                </a:lnTo>
                <a:lnTo>
                  <a:pt x="2831" y="509"/>
                </a:lnTo>
                <a:lnTo>
                  <a:pt x="2839" y="509"/>
                </a:lnTo>
                <a:lnTo>
                  <a:pt x="2842" y="509"/>
                </a:lnTo>
                <a:lnTo>
                  <a:pt x="2845" y="509"/>
                </a:lnTo>
                <a:lnTo>
                  <a:pt x="2848" y="509"/>
                </a:lnTo>
                <a:lnTo>
                  <a:pt x="2848" y="479"/>
                </a:lnTo>
                <a:lnTo>
                  <a:pt x="2856" y="479"/>
                </a:lnTo>
                <a:lnTo>
                  <a:pt x="2859" y="479"/>
                </a:lnTo>
                <a:lnTo>
                  <a:pt x="2869" y="479"/>
                </a:lnTo>
                <a:lnTo>
                  <a:pt x="2872" y="479"/>
                </a:lnTo>
                <a:lnTo>
                  <a:pt x="2877" y="479"/>
                </a:lnTo>
                <a:lnTo>
                  <a:pt x="2889" y="479"/>
                </a:lnTo>
                <a:lnTo>
                  <a:pt x="2892" y="479"/>
                </a:lnTo>
                <a:lnTo>
                  <a:pt x="2902" y="479"/>
                </a:lnTo>
                <a:lnTo>
                  <a:pt x="2905" y="479"/>
                </a:lnTo>
                <a:lnTo>
                  <a:pt x="2908" y="479"/>
                </a:lnTo>
                <a:lnTo>
                  <a:pt x="2919" y="479"/>
                </a:lnTo>
                <a:lnTo>
                  <a:pt x="2929" y="479"/>
                </a:lnTo>
                <a:lnTo>
                  <a:pt x="2929" y="449"/>
                </a:lnTo>
                <a:lnTo>
                  <a:pt x="2932" y="449"/>
                </a:lnTo>
                <a:lnTo>
                  <a:pt x="2935" y="449"/>
                </a:lnTo>
                <a:lnTo>
                  <a:pt x="2937" y="449"/>
                </a:lnTo>
                <a:lnTo>
                  <a:pt x="2946" y="449"/>
                </a:lnTo>
                <a:lnTo>
                  <a:pt x="2949" y="449"/>
                </a:lnTo>
                <a:lnTo>
                  <a:pt x="2952" y="449"/>
                </a:lnTo>
                <a:lnTo>
                  <a:pt x="2960" y="449"/>
                </a:lnTo>
                <a:lnTo>
                  <a:pt x="2963" y="449"/>
                </a:lnTo>
                <a:lnTo>
                  <a:pt x="2964" y="449"/>
                </a:lnTo>
                <a:lnTo>
                  <a:pt x="2979" y="449"/>
                </a:lnTo>
                <a:lnTo>
                  <a:pt x="2982" y="449"/>
                </a:lnTo>
                <a:lnTo>
                  <a:pt x="2990" y="449"/>
                </a:lnTo>
                <a:lnTo>
                  <a:pt x="2993" y="449"/>
                </a:lnTo>
                <a:lnTo>
                  <a:pt x="2996" y="449"/>
                </a:lnTo>
                <a:lnTo>
                  <a:pt x="2997" y="449"/>
                </a:lnTo>
                <a:lnTo>
                  <a:pt x="3003" y="449"/>
                </a:lnTo>
                <a:lnTo>
                  <a:pt x="3006" y="449"/>
                </a:lnTo>
                <a:lnTo>
                  <a:pt x="3009" y="449"/>
                </a:lnTo>
                <a:lnTo>
                  <a:pt x="3009" y="417"/>
                </a:lnTo>
                <a:lnTo>
                  <a:pt x="3012" y="417"/>
                </a:lnTo>
                <a:lnTo>
                  <a:pt x="3014" y="417"/>
                </a:lnTo>
                <a:lnTo>
                  <a:pt x="3020" y="417"/>
                </a:lnTo>
                <a:lnTo>
                  <a:pt x="3023" y="417"/>
                </a:lnTo>
                <a:lnTo>
                  <a:pt x="3026" y="417"/>
                </a:lnTo>
                <a:lnTo>
                  <a:pt x="3029" y="417"/>
                </a:lnTo>
                <a:lnTo>
                  <a:pt x="3036" y="417"/>
                </a:lnTo>
                <a:lnTo>
                  <a:pt x="3039" y="417"/>
                </a:lnTo>
                <a:lnTo>
                  <a:pt x="3041" y="417"/>
                </a:lnTo>
                <a:lnTo>
                  <a:pt x="3050" y="417"/>
                </a:lnTo>
                <a:lnTo>
                  <a:pt x="3053" y="417"/>
                </a:lnTo>
                <a:lnTo>
                  <a:pt x="3056" y="417"/>
                </a:lnTo>
                <a:lnTo>
                  <a:pt x="3056" y="384"/>
                </a:lnTo>
                <a:lnTo>
                  <a:pt x="3062" y="384"/>
                </a:lnTo>
                <a:lnTo>
                  <a:pt x="3062" y="348"/>
                </a:lnTo>
                <a:lnTo>
                  <a:pt x="3066" y="348"/>
                </a:lnTo>
                <a:lnTo>
                  <a:pt x="3069" y="348"/>
                </a:lnTo>
                <a:lnTo>
                  <a:pt x="3072" y="348"/>
                </a:lnTo>
                <a:lnTo>
                  <a:pt x="3074" y="348"/>
                </a:lnTo>
                <a:lnTo>
                  <a:pt x="3080" y="348"/>
                </a:lnTo>
                <a:lnTo>
                  <a:pt x="3083" y="348"/>
                </a:lnTo>
                <a:lnTo>
                  <a:pt x="3086" y="348"/>
                </a:lnTo>
                <a:lnTo>
                  <a:pt x="3089" y="348"/>
                </a:lnTo>
                <a:lnTo>
                  <a:pt x="3095" y="348"/>
                </a:lnTo>
                <a:lnTo>
                  <a:pt x="3095" y="315"/>
                </a:lnTo>
                <a:lnTo>
                  <a:pt x="3100" y="315"/>
                </a:lnTo>
                <a:lnTo>
                  <a:pt x="3101" y="315"/>
                </a:lnTo>
                <a:lnTo>
                  <a:pt x="3113" y="315"/>
                </a:lnTo>
                <a:lnTo>
                  <a:pt x="3116" y="315"/>
                </a:lnTo>
                <a:lnTo>
                  <a:pt x="3119" y="315"/>
                </a:lnTo>
                <a:lnTo>
                  <a:pt x="3127" y="315"/>
                </a:lnTo>
                <a:lnTo>
                  <a:pt x="3130" y="315"/>
                </a:lnTo>
                <a:lnTo>
                  <a:pt x="3133" y="315"/>
                </a:lnTo>
                <a:lnTo>
                  <a:pt x="3134" y="315"/>
                </a:lnTo>
                <a:lnTo>
                  <a:pt x="3146" y="315"/>
                </a:lnTo>
                <a:lnTo>
                  <a:pt x="3149" y="315"/>
                </a:lnTo>
                <a:lnTo>
                  <a:pt x="3160" y="315"/>
                </a:lnTo>
                <a:lnTo>
                  <a:pt x="3163" y="315"/>
                </a:lnTo>
                <a:lnTo>
                  <a:pt x="3166" y="315"/>
                </a:lnTo>
                <a:lnTo>
                  <a:pt x="3174" y="315"/>
                </a:lnTo>
                <a:lnTo>
                  <a:pt x="3176" y="315"/>
                </a:lnTo>
                <a:lnTo>
                  <a:pt x="3178" y="315"/>
                </a:lnTo>
                <a:lnTo>
                  <a:pt x="3190" y="315"/>
                </a:lnTo>
                <a:lnTo>
                  <a:pt x="3193" y="315"/>
                </a:lnTo>
                <a:lnTo>
                  <a:pt x="3193" y="276"/>
                </a:lnTo>
                <a:lnTo>
                  <a:pt x="3196" y="276"/>
                </a:lnTo>
                <a:lnTo>
                  <a:pt x="3204" y="276"/>
                </a:lnTo>
                <a:lnTo>
                  <a:pt x="3207" y="276"/>
                </a:lnTo>
                <a:lnTo>
                  <a:pt x="3209" y="276"/>
                </a:lnTo>
                <a:lnTo>
                  <a:pt x="3211" y="276"/>
                </a:lnTo>
                <a:lnTo>
                  <a:pt x="3217" y="276"/>
                </a:lnTo>
                <a:lnTo>
                  <a:pt x="3220" y="276"/>
                </a:lnTo>
                <a:lnTo>
                  <a:pt x="3223" y="276"/>
                </a:lnTo>
                <a:lnTo>
                  <a:pt x="3226" y="276"/>
                </a:lnTo>
                <a:lnTo>
                  <a:pt x="3226" y="238"/>
                </a:lnTo>
                <a:lnTo>
                  <a:pt x="3234" y="238"/>
                </a:lnTo>
                <a:lnTo>
                  <a:pt x="3237" y="238"/>
                </a:lnTo>
                <a:lnTo>
                  <a:pt x="3240" y="238"/>
                </a:lnTo>
                <a:lnTo>
                  <a:pt x="3250" y="238"/>
                </a:lnTo>
                <a:lnTo>
                  <a:pt x="3253" y="238"/>
                </a:lnTo>
                <a:lnTo>
                  <a:pt x="3255" y="238"/>
                </a:lnTo>
                <a:lnTo>
                  <a:pt x="3267" y="238"/>
                </a:lnTo>
                <a:lnTo>
                  <a:pt x="3270" y="238"/>
                </a:lnTo>
                <a:lnTo>
                  <a:pt x="3270" y="199"/>
                </a:lnTo>
                <a:lnTo>
                  <a:pt x="3273" y="199"/>
                </a:lnTo>
                <a:lnTo>
                  <a:pt x="3277" y="199"/>
                </a:lnTo>
                <a:lnTo>
                  <a:pt x="3280" y="199"/>
                </a:lnTo>
                <a:lnTo>
                  <a:pt x="3283" y="199"/>
                </a:lnTo>
                <a:lnTo>
                  <a:pt x="3283" y="155"/>
                </a:lnTo>
                <a:lnTo>
                  <a:pt x="3286" y="155"/>
                </a:lnTo>
                <a:lnTo>
                  <a:pt x="3288" y="155"/>
                </a:lnTo>
                <a:lnTo>
                  <a:pt x="3294" y="155"/>
                </a:lnTo>
                <a:lnTo>
                  <a:pt x="3297" y="155"/>
                </a:lnTo>
                <a:lnTo>
                  <a:pt x="3300" y="155"/>
                </a:lnTo>
                <a:lnTo>
                  <a:pt x="3311" y="155"/>
                </a:lnTo>
                <a:lnTo>
                  <a:pt x="3313" y="155"/>
                </a:lnTo>
                <a:lnTo>
                  <a:pt x="3315" y="155"/>
                </a:lnTo>
                <a:lnTo>
                  <a:pt x="3318" y="155"/>
                </a:lnTo>
                <a:lnTo>
                  <a:pt x="3324" y="155"/>
                </a:lnTo>
                <a:lnTo>
                  <a:pt x="3327" y="155"/>
                </a:lnTo>
                <a:lnTo>
                  <a:pt x="3330" y="155"/>
                </a:lnTo>
                <a:lnTo>
                  <a:pt x="3332" y="155"/>
                </a:lnTo>
                <a:lnTo>
                  <a:pt x="3341" y="155"/>
                </a:lnTo>
                <a:lnTo>
                  <a:pt x="3344" y="155"/>
                </a:lnTo>
                <a:lnTo>
                  <a:pt x="3345" y="155"/>
                </a:lnTo>
                <a:lnTo>
                  <a:pt x="3357" y="155"/>
                </a:lnTo>
                <a:lnTo>
                  <a:pt x="3360" y="155"/>
                </a:lnTo>
                <a:lnTo>
                  <a:pt x="3360" y="112"/>
                </a:lnTo>
                <a:lnTo>
                  <a:pt x="3363" y="112"/>
                </a:lnTo>
                <a:lnTo>
                  <a:pt x="3374" y="112"/>
                </a:lnTo>
                <a:lnTo>
                  <a:pt x="3377" y="112"/>
                </a:lnTo>
                <a:lnTo>
                  <a:pt x="3380" y="112"/>
                </a:lnTo>
                <a:lnTo>
                  <a:pt x="3384" y="112"/>
                </a:lnTo>
                <a:lnTo>
                  <a:pt x="3387" y="112"/>
                </a:lnTo>
                <a:lnTo>
                  <a:pt x="3387" y="68"/>
                </a:lnTo>
                <a:lnTo>
                  <a:pt x="3390" y="68"/>
                </a:lnTo>
                <a:lnTo>
                  <a:pt x="3392" y="68"/>
                </a:lnTo>
                <a:lnTo>
                  <a:pt x="3401" y="68"/>
                </a:lnTo>
                <a:lnTo>
                  <a:pt x="3404" y="68"/>
                </a:lnTo>
                <a:lnTo>
                  <a:pt x="3407" y="68"/>
                </a:lnTo>
                <a:lnTo>
                  <a:pt x="3410" y="68"/>
                </a:lnTo>
                <a:lnTo>
                  <a:pt x="3414" y="68"/>
                </a:lnTo>
                <a:lnTo>
                  <a:pt x="3417" y="68"/>
                </a:lnTo>
                <a:lnTo>
                  <a:pt x="3420" y="68"/>
                </a:lnTo>
                <a:lnTo>
                  <a:pt x="3423" y="68"/>
                </a:lnTo>
                <a:lnTo>
                  <a:pt x="3425" y="68"/>
                </a:lnTo>
                <a:lnTo>
                  <a:pt x="3431" y="68"/>
                </a:lnTo>
                <a:lnTo>
                  <a:pt x="3434" y="68"/>
                </a:lnTo>
                <a:lnTo>
                  <a:pt x="3437" y="68"/>
                </a:lnTo>
                <a:lnTo>
                  <a:pt x="3440" y="68"/>
                </a:lnTo>
                <a:lnTo>
                  <a:pt x="3450" y="68"/>
                </a:lnTo>
                <a:lnTo>
                  <a:pt x="3452" y="68"/>
                </a:lnTo>
                <a:lnTo>
                  <a:pt x="3467" y="68"/>
                </a:lnTo>
                <a:lnTo>
                  <a:pt x="3469" y="68"/>
                </a:lnTo>
                <a:lnTo>
                  <a:pt x="3478" y="68"/>
                </a:lnTo>
                <a:lnTo>
                  <a:pt x="3481" y="68"/>
                </a:lnTo>
                <a:lnTo>
                  <a:pt x="3482" y="68"/>
                </a:lnTo>
                <a:lnTo>
                  <a:pt x="3494" y="68"/>
                </a:lnTo>
                <a:lnTo>
                  <a:pt x="3497" y="68"/>
                </a:lnTo>
                <a:lnTo>
                  <a:pt x="3500" y="68"/>
                </a:lnTo>
                <a:lnTo>
                  <a:pt x="3511" y="68"/>
                </a:lnTo>
                <a:lnTo>
                  <a:pt x="3514" y="68"/>
                </a:lnTo>
                <a:lnTo>
                  <a:pt x="3517" y="68"/>
                </a:lnTo>
                <a:lnTo>
                  <a:pt x="3521" y="68"/>
                </a:lnTo>
                <a:lnTo>
                  <a:pt x="3524" y="68"/>
                </a:lnTo>
                <a:lnTo>
                  <a:pt x="3527" y="68"/>
                </a:lnTo>
                <a:lnTo>
                  <a:pt x="3529" y="68"/>
                </a:lnTo>
                <a:lnTo>
                  <a:pt x="3541" y="68"/>
                </a:lnTo>
                <a:lnTo>
                  <a:pt x="3544" y="68"/>
                </a:lnTo>
                <a:lnTo>
                  <a:pt x="3546" y="68"/>
                </a:lnTo>
                <a:lnTo>
                  <a:pt x="3551" y="68"/>
                </a:lnTo>
                <a:lnTo>
                  <a:pt x="3554" y="68"/>
                </a:lnTo>
                <a:lnTo>
                  <a:pt x="3557" y="68"/>
                </a:lnTo>
                <a:lnTo>
                  <a:pt x="3562" y="68"/>
                </a:lnTo>
                <a:lnTo>
                  <a:pt x="3568" y="68"/>
                </a:lnTo>
                <a:lnTo>
                  <a:pt x="3571" y="68"/>
                </a:lnTo>
                <a:lnTo>
                  <a:pt x="3574" y="68"/>
                </a:lnTo>
                <a:lnTo>
                  <a:pt x="3585" y="68"/>
                </a:lnTo>
                <a:lnTo>
                  <a:pt x="3587" y="68"/>
                </a:lnTo>
                <a:lnTo>
                  <a:pt x="3589" y="68"/>
                </a:lnTo>
                <a:lnTo>
                  <a:pt x="3592" y="68"/>
                </a:lnTo>
                <a:lnTo>
                  <a:pt x="3598" y="68"/>
                </a:lnTo>
                <a:lnTo>
                  <a:pt x="3601" y="68"/>
                </a:lnTo>
                <a:lnTo>
                  <a:pt x="3604" y="68"/>
                </a:lnTo>
                <a:lnTo>
                  <a:pt x="3606" y="68"/>
                </a:lnTo>
                <a:lnTo>
                  <a:pt x="3615" y="68"/>
                </a:lnTo>
                <a:lnTo>
                  <a:pt x="3618" y="68"/>
                </a:lnTo>
                <a:lnTo>
                  <a:pt x="3619" y="68"/>
                </a:lnTo>
                <a:lnTo>
                  <a:pt x="3625" y="68"/>
                </a:lnTo>
                <a:lnTo>
                  <a:pt x="3625" y="0"/>
                </a:lnTo>
                <a:lnTo>
                  <a:pt x="3628" y="0"/>
                </a:lnTo>
                <a:lnTo>
                  <a:pt x="3634" y="0"/>
                </a:lnTo>
                <a:lnTo>
                  <a:pt x="3636" y="0"/>
                </a:lnTo>
                <a:lnTo>
                  <a:pt x="3648" y="0"/>
                </a:lnTo>
                <a:lnTo>
                  <a:pt x="3651" y="0"/>
                </a:lnTo>
                <a:lnTo>
                  <a:pt x="3654" y="0"/>
                </a:lnTo>
                <a:lnTo>
                  <a:pt x="3658" y="0"/>
                </a:lnTo>
                <a:lnTo>
                  <a:pt x="3661" y="0"/>
                </a:lnTo>
                <a:lnTo>
                  <a:pt x="3664" y="0"/>
                </a:lnTo>
                <a:lnTo>
                  <a:pt x="3666" y="0"/>
                </a:lnTo>
                <a:lnTo>
                  <a:pt x="3675" y="0"/>
                </a:lnTo>
                <a:lnTo>
                  <a:pt x="3678" y="0"/>
                </a:lnTo>
                <a:lnTo>
                  <a:pt x="3681" y="0"/>
                </a:lnTo>
                <a:lnTo>
                  <a:pt x="3683" y="0"/>
                </a:lnTo>
              </a:path>
            </a:pathLst>
          </a:custGeom>
          <a:noFill/>
          <a:ln w="15875" cap="rnd">
            <a:solidFill>
              <a:srgbClr val="273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3337" name="Freeform 21">
            <a:extLst>
              <a:ext uri="{FF2B5EF4-FFF2-40B4-BE49-F238E27FC236}">
                <a16:creationId xmlns:a16="http://schemas.microsoft.com/office/drawing/2014/main" id="{D61C94C9-1531-4429-922B-5138DECA5BB6}"/>
              </a:ext>
            </a:extLst>
          </p:cNvPr>
          <p:cNvSpPr>
            <a:spLocks/>
          </p:cNvSpPr>
          <p:nvPr/>
        </p:nvSpPr>
        <p:spPr bwMode="auto">
          <a:xfrm>
            <a:off x="1730375" y="2619375"/>
            <a:ext cx="5899150" cy="2178050"/>
          </a:xfrm>
          <a:custGeom>
            <a:avLst/>
            <a:gdLst>
              <a:gd name="T0" fmla="*/ 2147483647 w 3716"/>
              <a:gd name="T1" fmla="*/ 2147483647 h 1372"/>
              <a:gd name="T2" fmla="*/ 2147483647 w 3716"/>
              <a:gd name="T3" fmla="*/ 2147483647 h 1372"/>
              <a:gd name="T4" fmla="*/ 2147483647 w 3716"/>
              <a:gd name="T5" fmla="*/ 2147483647 h 1372"/>
              <a:gd name="T6" fmla="*/ 2147483647 w 3716"/>
              <a:gd name="T7" fmla="*/ 2147483647 h 1372"/>
              <a:gd name="T8" fmla="*/ 2147483647 w 3716"/>
              <a:gd name="T9" fmla="*/ 2147483647 h 1372"/>
              <a:gd name="T10" fmla="*/ 2147483647 w 3716"/>
              <a:gd name="T11" fmla="*/ 2147483647 h 1372"/>
              <a:gd name="T12" fmla="*/ 2147483647 w 3716"/>
              <a:gd name="T13" fmla="*/ 2147483647 h 1372"/>
              <a:gd name="T14" fmla="*/ 2147483647 w 3716"/>
              <a:gd name="T15" fmla="*/ 2147483647 h 1372"/>
              <a:gd name="T16" fmla="*/ 2147483647 w 3716"/>
              <a:gd name="T17" fmla="*/ 2147483647 h 1372"/>
              <a:gd name="T18" fmla="*/ 2147483647 w 3716"/>
              <a:gd name="T19" fmla="*/ 2147483647 h 1372"/>
              <a:gd name="T20" fmla="*/ 2147483647 w 3716"/>
              <a:gd name="T21" fmla="*/ 2147483647 h 1372"/>
              <a:gd name="T22" fmla="*/ 2147483647 w 3716"/>
              <a:gd name="T23" fmla="*/ 2147483647 h 1372"/>
              <a:gd name="T24" fmla="*/ 2147483647 w 3716"/>
              <a:gd name="T25" fmla="*/ 2147483647 h 1372"/>
              <a:gd name="T26" fmla="*/ 2147483647 w 3716"/>
              <a:gd name="T27" fmla="*/ 2147483647 h 1372"/>
              <a:gd name="T28" fmla="*/ 2147483647 w 3716"/>
              <a:gd name="T29" fmla="*/ 2147483647 h 1372"/>
              <a:gd name="T30" fmla="*/ 2147483647 w 3716"/>
              <a:gd name="T31" fmla="*/ 2147483647 h 1372"/>
              <a:gd name="T32" fmla="*/ 2147483647 w 3716"/>
              <a:gd name="T33" fmla="*/ 2147483647 h 1372"/>
              <a:gd name="T34" fmla="*/ 2147483647 w 3716"/>
              <a:gd name="T35" fmla="*/ 2147483647 h 1372"/>
              <a:gd name="T36" fmla="*/ 2147483647 w 3716"/>
              <a:gd name="T37" fmla="*/ 2147483647 h 1372"/>
              <a:gd name="T38" fmla="*/ 2147483647 w 3716"/>
              <a:gd name="T39" fmla="*/ 2147483647 h 1372"/>
              <a:gd name="T40" fmla="*/ 2147483647 w 3716"/>
              <a:gd name="T41" fmla="*/ 2147483647 h 1372"/>
              <a:gd name="T42" fmla="*/ 2147483647 w 3716"/>
              <a:gd name="T43" fmla="*/ 2147483647 h 1372"/>
              <a:gd name="T44" fmla="*/ 2147483647 w 3716"/>
              <a:gd name="T45" fmla="*/ 2147483647 h 1372"/>
              <a:gd name="T46" fmla="*/ 2147483647 w 3716"/>
              <a:gd name="T47" fmla="*/ 2147483647 h 1372"/>
              <a:gd name="T48" fmla="*/ 2147483647 w 3716"/>
              <a:gd name="T49" fmla="*/ 2147483647 h 1372"/>
              <a:gd name="T50" fmla="*/ 2147483647 w 3716"/>
              <a:gd name="T51" fmla="*/ 2147483647 h 1372"/>
              <a:gd name="T52" fmla="*/ 2147483647 w 3716"/>
              <a:gd name="T53" fmla="*/ 2147483647 h 1372"/>
              <a:gd name="T54" fmla="*/ 2147483647 w 3716"/>
              <a:gd name="T55" fmla="*/ 2147483647 h 1372"/>
              <a:gd name="T56" fmla="*/ 2147483647 w 3716"/>
              <a:gd name="T57" fmla="*/ 2147483647 h 1372"/>
              <a:gd name="T58" fmla="*/ 2147483647 w 3716"/>
              <a:gd name="T59" fmla="*/ 2147483647 h 1372"/>
              <a:gd name="T60" fmla="*/ 2147483647 w 3716"/>
              <a:gd name="T61" fmla="*/ 2147483647 h 1372"/>
              <a:gd name="T62" fmla="*/ 2147483647 w 3716"/>
              <a:gd name="T63" fmla="*/ 2147483647 h 1372"/>
              <a:gd name="T64" fmla="*/ 2147483647 w 3716"/>
              <a:gd name="T65" fmla="*/ 2147483647 h 1372"/>
              <a:gd name="T66" fmla="*/ 2147483647 w 3716"/>
              <a:gd name="T67" fmla="*/ 2147483647 h 1372"/>
              <a:gd name="T68" fmla="*/ 2147483647 w 3716"/>
              <a:gd name="T69" fmla="*/ 2147483647 h 1372"/>
              <a:gd name="T70" fmla="*/ 2147483647 w 3716"/>
              <a:gd name="T71" fmla="*/ 2147483647 h 1372"/>
              <a:gd name="T72" fmla="*/ 2147483647 w 3716"/>
              <a:gd name="T73" fmla="*/ 2147483647 h 1372"/>
              <a:gd name="T74" fmla="*/ 2147483647 w 3716"/>
              <a:gd name="T75" fmla="*/ 2147483647 h 1372"/>
              <a:gd name="T76" fmla="*/ 2147483647 w 3716"/>
              <a:gd name="T77" fmla="*/ 2147483647 h 1372"/>
              <a:gd name="T78" fmla="*/ 2147483647 w 3716"/>
              <a:gd name="T79" fmla="*/ 2147483647 h 1372"/>
              <a:gd name="T80" fmla="*/ 2147483647 w 3716"/>
              <a:gd name="T81" fmla="*/ 2147483647 h 1372"/>
              <a:gd name="T82" fmla="*/ 2147483647 w 3716"/>
              <a:gd name="T83" fmla="*/ 2147483647 h 1372"/>
              <a:gd name="T84" fmla="*/ 2147483647 w 3716"/>
              <a:gd name="T85" fmla="*/ 2147483647 h 1372"/>
              <a:gd name="T86" fmla="*/ 2147483647 w 3716"/>
              <a:gd name="T87" fmla="*/ 2147483647 h 1372"/>
              <a:gd name="T88" fmla="*/ 2147483647 w 3716"/>
              <a:gd name="T89" fmla="*/ 2147483647 h 1372"/>
              <a:gd name="T90" fmla="*/ 2147483647 w 3716"/>
              <a:gd name="T91" fmla="*/ 2147483647 h 1372"/>
              <a:gd name="T92" fmla="*/ 2147483647 w 3716"/>
              <a:gd name="T93" fmla="*/ 2147483647 h 1372"/>
              <a:gd name="T94" fmla="*/ 2147483647 w 3716"/>
              <a:gd name="T95" fmla="*/ 2147483647 h 1372"/>
              <a:gd name="T96" fmla="*/ 2147483647 w 3716"/>
              <a:gd name="T97" fmla="*/ 2147483647 h 1372"/>
              <a:gd name="T98" fmla="*/ 2147483647 w 3716"/>
              <a:gd name="T99" fmla="*/ 2147483647 h 1372"/>
              <a:gd name="T100" fmla="*/ 2147483647 w 3716"/>
              <a:gd name="T101" fmla="*/ 2147483647 h 1372"/>
              <a:gd name="T102" fmla="*/ 2147483647 w 3716"/>
              <a:gd name="T103" fmla="*/ 2147483647 h 1372"/>
              <a:gd name="T104" fmla="*/ 2147483647 w 3716"/>
              <a:gd name="T105" fmla="*/ 2147483647 h 1372"/>
              <a:gd name="T106" fmla="*/ 2147483647 w 3716"/>
              <a:gd name="T107" fmla="*/ 2147483647 h 1372"/>
              <a:gd name="T108" fmla="*/ 2147483647 w 3716"/>
              <a:gd name="T109" fmla="*/ 2147483647 h 1372"/>
              <a:gd name="T110" fmla="*/ 2147483647 w 3716"/>
              <a:gd name="T111" fmla="*/ 2147483647 h 1372"/>
              <a:gd name="T112" fmla="*/ 2147483647 w 3716"/>
              <a:gd name="T113" fmla="*/ 2147483647 h 1372"/>
              <a:gd name="T114" fmla="*/ 2147483647 w 3716"/>
              <a:gd name="T115" fmla="*/ 2147483647 h 1372"/>
              <a:gd name="T116" fmla="*/ 2147483647 w 3716"/>
              <a:gd name="T117" fmla="*/ 2147483647 h 1372"/>
              <a:gd name="T118" fmla="*/ 2147483647 w 3716"/>
              <a:gd name="T119" fmla="*/ 2147483647 h 1372"/>
              <a:gd name="T120" fmla="*/ 2147483647 w 3716"/>
              <a:gd name="T121" fmla="*/ 0 h 1372"/>
              <a:gd name="T122" fmla="*/ 2147483647 w 3716"/>
              <a:gd name="T123" fmla="*/ 0 h 13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716"/>
              <a:gd name="T187" fmla="*/ 0 h 1372"/>
              <a:gd name="T188" fmla="*/ 3716 w 3716"/>
              <a:gd name="T189" fmla="*/ 1372 h 137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716" h="1372">
                <a:moveTo>
                  <a:pt x="0" y="1372"/>
                </a:moveTo>
                <a:lnTo>
                  <a:pt x="158" y="1372"/>
                </a:lnTo>
                <a:lnTo>
                  <a:pt x="158" y="1352"/>
                </a:lnTo>
                <a:lnTo>
                  <a:pt x="319" y="1352"/>
                </a:lnTo>
                <a:lnTo>
                  <a:pt x="319" y="1337"/>
                </a:lnTo>
                <a:lnTo>
                  <a:pt x="324" y="1337"/>
                </a:lnTo>
                <a:lnTo>
                  <a:pt x="324" y="1319"/>
                </a:lnTo>
                <a:lnTo>
                  <a:pt x="336" y="1319"/>
                </a:lnTo>
                <a:lnTo>
                  <a:pt x="336" y="1301"/>
                </a:lnTo>
                <a:lnTo>
                  <a:pt x="401" y="1301"/>
                </a:lnTo>
                <a:lnTo>
                  <a:pt x="401" y="1284"/>
                </a:lnTo>
                <a:lnTo>
                  <a:pt x="544" y="1284"/>
                </a:lnTo>
                <a:lnTo>
                  <a:pt x="544" y="1268"/>
                </a:lnTo>
                <a:lnTo>
                  <a:pt x="565" y="1268"/>
                </a:lnTo>
                <a:lnTo>
                  <a:pt x="565" y="1248"/>
                </a:lnTo>
                <a:lnTo>
                  <a:pt x="590" y="1248"/>
                </a:lnTo>
                <a:lnTo>
                  <a:pt x="590" y="1232"/>
                </a:lnTo>
                <a:lnTo>
                  <a:pt x="702" y="1232"/>
                </a:lnTo>
                <a:lnTo>
                  <a:pt x="702" y="1215"/>
                </a:lnTo>
                <a:lnTo>
                  <a:pt x="722" y="1215"/>
                </a:lnTo>
                <a:lnTo>
                  <a:pt x="722" y="1197"/>
                </a:lnTo>
                <a:lnTo>
                  <a:pt x="779" y="1197"/>
                </a:lnTo>
                <a:lnTo>
                  <a:pt x="779" y="1180"/>
                </a:lnTo>
                <a:lnTo>
                  <a:pt x="791" y="1180"/>
                </a:lnTo>
                <a:lnTo>
                  <a:pt x="791" y="1164"/>
                </a:lnTo>
                <a:lnTo>
                  <a:pt x="795" y="1164"/>
                </a:lnTo>
                <a:lnTo>
                  <a:pt x="795" y="1147"/>
                </a:lnTo>
                <a:lnTo>
                  <a:pt x="914" y="1147"/>
                </a:lnTo>
                <a:lnTo>
                  <a:pt x="914" y="1128"/>
                </a:lnTo>
                <a:lnTo>
                  <a:pt x="1039" y="1128"/>
                </a:lnTo>
                <a:lnTo>
                  <a:pt x="1039" y="1111"/>
                </a:lnTo>
                <a:lnTo>
                  <a:pt x="1053" y="1111"/>
                </a:lnTo>
                <a:lnTo>
                  <a:pt x="1053" y="1093"/>
                </a:lnTo>
                <a:lnTo>
                  <a:pt x="1078" y="1093"/>
                </a:lnTo>
                <a:lnTo>
                  <a:pt x="1078" y="1076"/>
                </a:lnTo>
                <a:lnTo>
                  <a:pt x="1086" y="1076"/>
                </a:lnTo>
                <a:lnTo>
                  <a:pt x="1086" y="1060"/>
                </a:lnTo>
                <a:lnTo>
                  <a:pt x="1089" y="1060"/>
                </a:lnTo>
                <a:lnTo>
                  <a:pt x="1089" y="1040"/>
                </a:lnTo>
                <a:lnTo>
                  <a:pt x="1199" y="1040"/>
                </a:lnTo>
                <a:lnTo>
                  <a:pt x="1199" y="1024"/>
                </a:lnTo>
                <a:lnTo>
                  <a:pt x="1206" y="1024"/>
                </a:lnTo>
                <a:lnTo>
                  <a:pt x="1206" y="1007"/>
                </a:lnTo>
                <a:lnTo>
                  <a:pt x="1253" y="1007"/>
                </a:lnTo>
                <a:lnTo>
                  <a:pt x="1259" y="1007"/>
                </a:lnTo>
                <a:lnTo>
                  <a:pt x="1259" y="989"/>
                </a:lnTo>
                <a:lnTo>
                  <a:pt x="1259" y="972"/>
                </a:lnTo>
                <a:lnTo>
                  <a:pt x="1344" y="972"/>
                </a:lnTo>
                <a:lnTo>
                  <a:pt x="1344" y="953"/>
                </a:lnTo>
                <a:lnTo>
                  <a:pt x="1511" y="953"/>
                </a:lnTo>
                <a:lnTo>
                  <a:pt x="1511" y="937"/>
                </a:lnTo>
                <a:lnTo>
                  <a:pt x="1533" y="937"/>
                </a:lnTo>
                <a:lnTo>
                  <a:pt x="1551" y="937"/>
                </a:lnTo>
                <a:lnTo>
                  <a:pt x="1565" y="937"/>
                </a:lnTo>
                <a:lnTo>
                  <a:pt x="1565" y="920"/>
                </a:lnTo>
                <a:lnTo>
                  <a:pt x="1568" y="920"/>
                </a:lnTo>
                <a:lnTo>
                  <a:pt x="1582" y="920"/>
                </a:lnTo>
                <a:lnTo>
                  <a:pt x="1587" y="920"/>
                </a:lnTo>
                <a:lnTo>
                  <a:pt x="1587" y="901"/>
                </a:lnTo>
                <a:lnTo>
                  <a:pt x="1596" y="901"/>
                </a:lnTo>
                <a:lnTo>
                  <a:pt x="1610" y="901"/>
                </a:lnTo>
                <a:lnTo>
                  <a:pt x="1613" y="901"/>
                </a:lnTo>
                <a:lnTo>
                  <a:pt x="1615" y="901"/>
                </a:lnTo>
                <a:lnTo>
                  <a:pt x="1628" y="901"/>
                </a:lnTo>
                <a:lnTo>
                  <a:pt x="1628" y="866"/>
                </a:lnTo>
                <a:lnTo>
                  <a:pt x="1631" y="866"/>
                </a:lnTo>
                <a:lnTo>
                  <a:pt x="1642" y="866"/>
                </a:lnTo>
                <a:lnTo>
                  <a:pt x="1645" y="866"/>
                </a:lnTo>
                <a:lnTo>
                  <a:pt x="1648" y="866"/>
                </a:lnTo>
                <a:lnTo>
                  <a:pt x="1655" y="866"/>
                </a:lnTo>
                <a:lnTo>
                  <a:pt x="1658" y="866"/>
                </a:lnTo>
                <a:lnTo>
                  <a:pt x="1669" y="866"/>
                </a:lnTo>
                <a:lnTo>
                  <a:pt x="1675" y="866"/>
                </a:lnTo>
                <a:lnTo>
                  <a:pt x="1684" y="866"/>
                </a:lnTo>
                <a:lnTo>
                  <a:pt x="1687" y="866"/>
                </a:lnTo>
                <a:lnTo>
                  <a:pt x="1687" y="849"/>
                </a:lnTo>
                <a:lnTo>
                  <a:pt x="1688" y="849"/>
                </a:lnTo>
                <a:lnTo>
                  <a:pt x="1691" y="849"/>
                </a:lnTo>
                <a:lnTo>
                  <a:pt x="1700" y="849"/>
                </a:lnTo>
                <a:lnTo>
                  <a:pt x="1702" y="849"/>
                </a:lnTo>
                <a:lnTo>
                  <a:pt x="1705" y="849"/>
                </a:lnTo>
                <a:lnTo>
                  <a:pt x="1708" y="849"/>
                </a:lnTo>
                <a:lnTo>
                  <a:pt x="1719" y="849"/>
                </a:lnTo>
                <a:lnTo>
                  <a:pt x="1722" y="849"/>
                </a:lnTo>
                <a:lnTo>
                  <a:pt x="1738" y="849"/>
                </a:lnTo>
                <a:lnTo>
                  <a:pt x="1744" y="849"/>
                </a:lnTo>
                <a:lnTo>
                  <a:pt x="1744" y="830"/>
                </a:lnTo>
                <a:lnTo>
                  <a:pt x="1750" y="830"/>
                </a:lnTo>
                <a:lnTo>
                  <a:pt x="1762" y="830"/>
                </a:lnTo>
                <a:lnTo>
                  <a:pt x="1765" y="830"/>
                </a:lnTo>
                <a:lnTo>
                  <a:pt x="1777" y="830"/>
                </a:lnTo>
                <a:lnTo>
                  <a:pt x="1779" y="830"/>
                </a:lnTo>
                <a:lnTo>
                  <a:pt x="1782" y="830"/>
                </a:lnTo>
                <a:lnTo>
                  <a:pt x="1785" y="830"/>
                </a:lnTo>
                <a:lnTo>
                  <a:pt x="1791" y="830"/>
                </a:lnTo>
                <a:lnTo>
                  <a:pt x="1792" y="830"/>
                </a:lnTo>
                <a:lnTo>
                  <a:pt x="1795" y="830"/>
                </a:lnTo>
                <a:lnTo>
                  <a:pt x="1798" y="830"/>
                </a:lnTo>
                <a:lnTo>
                  <a:pt x="1798" y="810"/>
                </a:lnTo>
                <a:lnTo>
                  <a:pt x="1806" y="810"/>
                </a:lnTo>
                <a:lnTo>
                  <a:pt x="1809" y="810"/>
                </a:lnTo>
                <a:lnTo>
                  <a:pt x="1812" y="810"/>
                </a:lnTo>
                <a:lnTo>
                  <a:pt x="1824" y="810"/>
                </a:lnTo>
                <a:lnTo>
                  <a:pt x="1824" y="792"/>
                </a:lnTo>
                <a:lnTo>
                  <a:pt x="1827" y="792"/>
                </a:lnTo>
                <a:lnTo>
                  <a:pt x="1828" y="792"/>
                </a:lnTo>
                <a:lnTo>
                  <a:pt x="1837" y="792"/>
                </a:lnTo>
                <a:lnTo>
                  <a:pt x="1845" y="792"/>
                </a:lnTo>
                <a:lnTo>
                  <a:pt x="1854" y="792"/>
                </a:lnTo>
                <a:lnTo>
                  <a:pt x="1856" y="792"/>
                </a:lnTo>
                <a:lnTo>
                  <a:pt x="1859" y="792"/>
                </a:lnTo>
                <a:lnTo>
                  <a:pt x="1859" y="772"/>
                </a:lnTo>
                <a:lnTo>
                  <a:pt x="1866" y="772"/>
                </a:lnTo>
                <a:lnTo>
                  <a:pt x="1869" y="772"/>
                </a:lnTo>
                <a:lnTo>
                  <a:pt x="1872" y="772"/>
                </a:lnTo>
                <a:lnTo>
                  <a:pt x="1875" y="772"/>
                </a:lnTo>
                <a:lnTo>
                  <a:pt x="1875" y="753"/>
                </a:lnTo>
                <a:lnTo>
                  <a:pt x="1881" y="753"/>
                </a:lnTo>
                <a:lnTo>
                  <a:pt x="1883" y="753"/>
                </a:lnTo>
                <a:lnTo>
                  <a:pt x="1889" y="753"/>
                </a:lnTo>
                <a:lnTo>
                  <a:pt x="1902" y="753"/>
                </a:lnTo>
                <a:lnTo>
                  <a:pt x="1902" y="733"/>
                </a:lnTo>
                <a:lnTo>
                  <a:pt x="1922" y="733"/>
                </a:lnTo>
                <a:lnTo>
                  <a:pt x="1929" y="733"/>
                </a:lnTo>
                <a:lnTo>
                  <a:pt x="1932" y="733"/>
                </a:lnTo>
                <a:lnTo>
                  <a:pt x="1935" y="733"/>
                </a:lnTo>
                <a:lnTo>
                  <a:pt x="1943" y="733"/>
                </a:lnTo>
                <a:lnTo>
                  <a:pt x="1946" y="733"/>
                </a:lnTo>
                <a:lnTo>
                  <a:pt x="1949" y="733"/>
                </a:lnTo>
                <a:lnTo>
                  <a:pt x="1952" y="733"/>
                </a:lnTo>
                <a:lnTo>
                  <a:pt x="1960" y="733"/>
                </a:lnTo>
                <a:lnTo>
                  <a:pt x="1964" y="733"/>
                </a:lnTo>
                <a:lnTo>
                  <a:pt x="1965" y="733"/>
                </a:lnTo>
                <a:lnTo>
                  <a:pt x="1970" y="733"/>
                </a:lnTo>
                <a:lnTo>
                  <a:pt x="1970" y="715"/>
                </a:lnTo>
                <a:lnTo>
                  <a:pt x="1973" y="715"/>
                </a:lnTo>
                <a:lnTo>
                  <a:pt x="1979" y="715"/>
                </a:lnTo>
                <a:lnTo>
                  <a:pt x="1982" y="715"/>
                </a:lnTo>
                <a:lnTo>
                  <a:pt x="1991" y="715"/>
                </a:lnTo>
                <a:lnTo>
                  <a:pt x="1996" y="715"/>
                </a:lnTo>
                <a:lnTo>
                  <a:pt x="2006" y="715"/>
                </a:lnTo>
                <a:lnTo>
                  <a:pt x="2009" y="715"/>
                </a:lnTo>
                <a:lnTo>
                  <a:pt x="2012" y="715"/>
                </a:lnTo>
                <a:lnTo>
                  <a:pt x="2018" y="715"/>
                </a:lnTo>
                <a:lnTo>
                  <a:pt x="2023" y="715"/>
                </a:lnTo>
                <a:lnTo>
                  <a:pt x="2026" y="715"/>
                </a:lnTo>
                <a:lnTo>
                  <a:pt x="2029" y="715"/>
                </a:lnTo>
                <a:lnTo>
                  <a:pt x="2033" y="715"/>
                </a:lnTo>
                <a:lnTo>
                  <a:pt x="2039" y="715"/>
                </a:lnTo>
                <a:lnTo>
                  <a:pt x="2042" y="715"/>
                </a:lnTo>
                <a:lnTo>
                  <a:pt x="2050" y="715"/>
                </a:lnTo>
                <a:lnTo>
                  <a:pt x="2053" y="715"/>
                </a:lnTo>
                <a:lnTo>
                  <a:pt x="2059" y="715"/>
                </a:lnTo>
                <a:lnTo>
                  <a:pt x="2066" y="715"/>
                </a:lnTo>
                <a:lnTo>
                  <a:pt x="2069" y="715"/>
                </a:lnTo>
                <a:lnTo>
                  <a:pt x="2072" y="715"/>
                </a:lnTo>
                <a:lnTo>
                  <a:pt x="2072" y="694"/>
                </a:lnTo>
                <a:lnTo>
                  <a:pt x="2083" y="694"/>
                </a:lnTo>
                <a:lnTo>
                  <a:pt x="2083" y="673"/>
                </a:lnTo>
                <a:lnTo>
                  <a:pt x="2089" y="673"/>
                </a:lnTo>
                <a:lnTo>
                  <a:pt x="2100" y="673"/>
                </a:lnTo>
                <a:lnTo>
                  <a:pt x="2110" y="673"/>
                </a:lnTo>
                <a:lnTo>
                  <a:pt x="2113" y="673"/>
                </a:lnTo>
                <a:lnTo>
                  <a:pt x="2119" y="673"/>
                </a:lnTo>
                <a:lnTo>
                  <a:pt x="2130" y="673"/>
                </a:lnTo>
                <a:lnTo>
                  <a:pt x="2143" y="673"/>
                </a:lnTo>
                <a:lnTo>
                  <a:pt x="2146" y="673"/>
                </a:lnTo>
                <a:lnTo>
                  <a:pt x="2149" y="673"/>
                </a:lnTo>
                <a:lnTo>
                  <a:pt x="2157" y="673"/>
                </a:lnTo>
                <a:lnTo>
                  <a:pt x="2160" y="673"/>
                </a:lnTo>
                <a:lnTo>
                  <a:pt x="2173" y="673"/>
                </a:lnTo>
                <a:lnTo>
                  <a:pt x="2176" y="673"/>
                </a:lnTo>
                <a:lnTo>
                  <a:pt x="2179" y="673"/>
                </a:lnTo>
                <a:lnTo>
                  <a:pt x="2187" y="673"/>
                </a:lnTo>
                <a:lnTo>
                  <a:pt x="2190" y="673"/>
                </a:lnTo>
                <a:lnTo>
                  <a:pt x="2193" y="673"/>
                </a:lnTo>
                <a:lnTo>
                  <a:pt x="2205" y="673"/>
                </a:lnTo>
                <a:lnTo>
                  <a:pt x="2207" y="673"/>
                </a:lnTo>
                <a:lnTo>
                  <a:pt x="2209" y="673"/>
                </a:lnTo>
                <a:lnTo>
                  <a:pt x="2217" y="673"/>
                </a:lnTo>
                <a:lnTo>
                  <a:pt x="2223" y="673"/>
                </a:lnTo>
                <a:lnTo>
                  <a:pt x="2234" y="673"/>
                </a:lnTo>
                <a:lnTo>
                  <a:pt x="2237" y="673"/>
                </a:lnTo>
                <a:lnTo>
                  <a:pt x="2240" y="673"/>
                </a:lnTo>
                <a:lnTo>
                  <a:pt x="2247" y="673"/>
                </a:lnTo>
                <a:lnTo>
                  <a:pt x="2250" y="673"/>
                </a:lnTo>
                <a:lnTo>
                  <a:pt x="2253" y="673"/>
                </a:lnTo>
                <a:lnTo>
                  <a:pt x="2256" y="673"/>
                </a:lnTo>
                <a:lnTo>
                  <a:pt x="2261" y="673"/>
                </a:lnTo>
                <a:lnTo>
                  <a:pt x="2267" y="673"/>
                </a:lnTo>
                <a:lnTo>
                  <a:pt x="2270" y="673"/>
                </a:lnTo>
                <a:lnTo>
                  <a:pt x="2280" y="673"/>
                </a:lnTo>
                <a:lnTo>
                  <a:pt x="2286" y="673"/>
                </a:lnTo>
                <a:lnTo>
                  <a:pt x="2303" y="673"/>
                </a:lnTo>
                <a:lnTo>
                  <a:pt x="2309" y="673"/>
                </a:lnTo>
                <a:lnTo>
                  <a:pt x="2310" y="673"/>
                </a:lnTo>
                <a:lnTo>
                  <a:pt x="2313" y="673"/>
                </a:lnTo>
                <a:lnTo>
                  <a:pt x="2316" y="673"/>
                </a:lnTo>
                <a:lnTo>
                  <a:pt x="2324" y="673"/>
                </a:lnTo>
                <a:lnTo>
                  <a:pt x="2327" y="673"/>
                </a:lnTo>
                <a:lnTo>
                  <a:pt x="2330" y="673"/>
                </a:lnTo>
                <a:lnTo>
                  <a:pt x="2341" y="673"/>
                </a:lnTo>
                <a:lnTo>
                  <a:pt x="2344" y="673"/>
                </a:lnTo>
                <a:lnTo>
                  <a:pt x="2346" y="673"/>
                </a:lnTo>
                <a:lnTo>
                  <a:pt x="2354" y="673"/>
                </a:lnTo>
                <a:lnTo>
                  <a:pt x="2360" y="673"/>
                </a:lnTo>
                <a:lnTo>
                  <a:pt x="2371" y="673"/>
                </a:lnTo>
                <a:lnTo>
                  <a:pt x="2374" y="673"/>
                </a:lnTo>
                <a:lnTo>
                  <a:pt x="2384" y="673"/>
                </a:lnTo>
                <a:lnTo>
                  <a:pt x="2387" y="673"/>
                </a:lnTo>
                <a:lnTo>
                  <a:pt x="2387" y="652"/>
                </a:lnTo>
                <a:lnTo>
                  <a:pt x="2390" y="652"/>
                </a:lnTo>
                <a:lnTo>
                  <a:pt x="2396" y="652"/>
                </a:lnTo>
                <a:lnTo>
                  <a:pt x="2396" y="629"/>
                </a:lnTo>
                <a:lnTo>
                  <a:pt x="2404" y="629"/>
                </a:lnTo>
                <a:lnTo>
                  <a:pt x="2407" y="629"/>
                </a:lnTo>
                <a:lnTo>
                  <a:pt x="2414" y="629"/>
                </a:lnTo>
                <a:lnTo>
                  <a:pt x="2417" y="629"/>
                </a:lnTo>
                <a:lnTo>
                  <a:pt x="2420" y="629"/>
                </a:lnTo>
                <a:lnTo>
                  <a:pt x="2431" y="629"/>
                </a:lnTo>
                <a:lnTo>
                  <a:pt x="2431" y="605"/>
                </a:lnTo>
                <a:lnTo>
                  <a:pt x="2434" y="605"/>
                </a:lnTo>
                <a:lnTo>
                  <a:pt x="2437" y="605"/>
                </a:lnTo>
                <a:lnTo>
                  <a:pt x="2437" y="583"/>
                </a:lnTo>
                <a:lnTo>
                  <a:pt x="2447" y="583"/>
                </a:lnTo>
                <a:lnTo>
                  <a:pt x="2450" y="583"/>
                </a:lnTo>
                <a:lnTo>
                  <a:pt x="2453" y="583"/>
                </a:lnTo>
                <a:lnTo>
                  <a:pt x="2461" y="583"/>
                </a:lnTo>
                <a:lnTo>
                  <a:pt x="2464" y="583"/>
                </a:lnTo>
                <a:lnTo>
                  <a:pt x="2481" y="583"/>
                </a:lnTo>
                <a:lnTo>
                  <a:pt x="2497" y="583"/>
                </a:lnTo>
                <a:lnTo>
                  <a:pt x="2500" y="583"/>
                </a:lnTo>
                <a:lnTo>
                  <a:pt x="2508" y="583"/>
                </a:lnTo>
                <a:lnTo>
                  <a:pt x="2511" y="583"/>
                </a:lnTo>
                <a:lnTo>
                  <a:pt x="2514" y="583"/>
                </a:lnTo>
                <a:lnTo>
                  <a:pt x="2521" y="583"/>
                </a:lnTo>
                <a:lnTo>
                  <a:pt x="2524" y="583"/>
                </a:lnTo>
                <a:lnTo>
                  <a:pt x="2527" y="583"/>
                </a:lnTo>
                <a:lnTo>
                  <a:pt x="2527" y="557"/>
                </a:lnTo>
                <a:lnTo>
                  <a:pt x="2538" y="557"/>
                </a:lnTo>
                <a:lnTo>
                  <a:pt x="2541" y="557"/>
                </a:lnTo>
                <a:lnTo>
                  <a:pt x="2544" y="557"/>
                </a:lnTo>
                <a:lnTo>
                  <a:pt x="2551" y="557"/>
                </a:lnTo>
                <a:lnTo>
                  <a:pt x="2551" y="533"/>
                </a:lnTo>
                <a:lnTo>
                  <a:pt x="2554" y="533"/>
                </a:lnTo>
                <a:lnTo>
                  <a:pt x="2560" y="533"/>
                </a:lnTo>
                <a:lnTo>
                  <a:pt x="2574" y="533"/>
                </a:lnTo>
                <a:lnTo>
                  <a:pt x="2583" y="533"/>
                </a:lnTo>
                <a:lnTo>
                  <a:pt x="2585" y="533"/>
                </a:lnTo>
                <a:lnTo>
                  <a:pt x="2587" y="533"/>
                </a:lnTo>
                <a:lnTo>
                  <a:pt x="2598" y="533"/>
                </a:lnTo>
                <a:lnTo>
                  <a:pt x="2601" y="533"/>
                </a:lnTo>
                <a:lnTo>
                  <a:pt x="2607" y="533"/>
                </a:lnTo>
                <a:lnTo>
                  <a:pt x="2615" y="533"/>
                </a:lnTo>
                <a:lnTo>
                  <a:pt x="2618" y="533"/>
                </a:lnTo>
                <a:lnTo>
                  <a:pt x="2619" y="533"/>
                </a:lnTo>
                <a:lnTo>
                  <a:pt x="2625" y="533"/>
                </a:lnTo>
                <a:lnTo>
                  <a:pt x="2628" y="533"/>
                </a:lnTo>
                <a:lnTo>
                  <a:pt x="2631" y="533"/>
                </a:lnTo>
                <a:lnTo>
                  <a:pt x="2634" y="533"/>
                </a:lnTo>
                <a:lnTo>
                  <a:pt x="2645" y="533"/>
                </a:lnTo>
                <a:lnTo>
                  <a:pt x="2648" y="533"/>
                </a:lnTo>
                <a:lnTo>
                  <a:pt x="2651" y="533"/>
                </a:lnTo>
                <a:lnTo>
                  <a:pt x="2661" y="533"/>
                </a:lnTo>
                <a:lnTo>
                  <a:pt x="2664" y="533"/>
                </a:lnTo>
                <a:lnTo>
                  <a:pt x="2667" y="533"/>
                </a:lnTo>
                <a:lnTo>
                  <a:pt x="2675" y="533"/>
                </a:lnTo>
                <a:lnTo>
                  <a:pt x="2678" y="533"/>
                </a:lnTo>
                <a:lnTo>
                  <a:pt x="2681" y="533"/>
                </a:lnTo>
                <a:lnTo>
                  <a:pt x="2711" y="533"/>
                </a:lnTo>
                <a:lnTo>
                  <a:pt x="2711" y="509"/>
                </a:lnTo>
                <a:lnTo>
                  <a:pt x="2719" y="509"/>
                </a:lnTo>
                <a:lnTo>
                  <a:pt x="2722" y="509"/>
                </a:lnTo>
                <a:lnTo>
                  <a:pt x="2724" y="509"/>
                </a:lnTo>
                <a:lnTo>
                  <a:pt x="2727" y="509"/>
                </a:lnTo>
                <a:lnTo>
                  <a:pt x="2732" y="509"/>
                </a:lnTo>
                <a:lnTo>
                  <a:pt x="2735" y="509"/>
                </a:lnTo>
                <a:lnTo>
                  <a:pt x="2738" y="509"/>
                </a:lnTo>
                <a:lnTo>
                  <a:pt x="2744" y="509"/>
                </a:lnTo>
                <a:lnTo>
                  <a:pt x="2749" y="509"/>
                </a:lnTo>
                <a:lnTo>
                  <a:pt x="2752" y="509"/>
                </a:lnTo>
                <a:lnTo>
                  <a:pt x="2755" y="509"/>
                </a:lnTo>
                <a:lnTo>
                  <a:pt x="2756" y="509"/>
                </a:lnTo>
                <a:lnTo>
                  <a:pt x="2765" y="509"/>
                </a:lnTo>
                <a:lnTo>
                  <a:pt x="2768" y="509"/>
                </a:lnTo>
                <a:lnTo>
                  <a:pt x="2771" y="509"/>
                </a:lnTo>
                <a:lnTo>
                  <a:pt x="2774" y="509"/>
                </a:lnTo>
                <a:lnTo>
                  <a:pt x="2779" y="509"/>
                </a:lnTo>
                <a:lnTo>
                  <a:pt x="2782" y="509"/>
                </a:lnTo>
                <a:lnTo>
                  <a:pt x="2785" y="509"/>
                </a:lnTo>
                <a:lnTo>
                  <a:pt x="2798" y="509"/>
                </a:lnTo>
                <a:lnTo>
                  <a:pt x="2801" y="509"/>
                </a:lnTo>
                <a:lnTo>
                  <a:pt x="2804" y="509"/>
                </a:lnTo>
                <a:lnTo>
                  <a:pt x="2812" y="509"/>
                </a:lnTo>
                <a:lnTo>
                  <a:pt x="2821" y="509"/>
                </a:lnTo>
                <a:lnTo>
                  <a:pt x="2821" y="482"/>
                </a:lnTo>
                <a:lnTo>
                  <a:pt x="2825" y="482"/>
                </a:lnTo>
                <a:lnTo>
                  <a:pt x="2828" y="482"/>
                </a:lnTo>
                <a:lnTo>
                  <a:pt x="2831" y="482"/>
                </a:lnTo>
                <a:lnTo>
                  <a:pt x="2842" y="482"/>
                </a:lnTo>
                <a:lnTo>
                  <a:pt x="2845" y="482"/>
                </a:lnTo>
                <a:lnTo>
                  <a:pt x="2848" y="482"/>
                </a:lnTo>
                <a:lnTo>
                  <a:pt x="2856" y="482"/>
                </a:lnTo>
                <a:lnTo>
                  <a:pt x="2859" y="482"/>
                </a:lnTo>
                <a:lnTo>
                  <a:pt x="2861" y="482"/>
                </a:lnTo>
                <a:lnTo>
                  <a:pt x="2872" y="482"/>
                </a:lnTo>
                <a:lnTo>
                  <a:pt x="2875" y="482"/>
                </a:lnTo>
                <a:lnTo>
                  <a:pt x="2875" y="452"/>
                </a:lnTo>
                <a:lnTo>
                  <a:pt x="2878" y="452"/>
                </a:lnTo>
                <a:lnTo>
                  <a:pt x="2881" y="452"/>
                </a:lnTo>
                <a:lnTo>
                  <a:pt x="2892" y="452"/>
                </a:lnTo>
                <a:lnTo>
                  <a:pt x="2902" y="452"/>
                </a:lnTo>
                <a:lnTo>
                  <a:pt x="2905" y="452"/>
                </a:lnTo>
                <a:lnTo>
                  <a:pt x="2908" y="452"/>
                </a:lnTo>
                <a:lnTo>
                  <a:pt x="2910" y="452"/>
                </a:lnTo>
                <a:lnTo>
                  <a:pt x="2922" y="452"/>
                </a:lnTo>
                <a:lnTo>
                  <a:pt x="2925" y="452"/>
                </a:lnTo>
                <a:lnTo>
                  <a:pt x="2932" y="452"/>
                </a:lnTo>
                <a:lnTo>
                  <a:pt x="2935" y="452"/>
                </a:lnTo>
                <a:lnTo>
                  <a:pt x="2938" y="452"/>
                </a:lnTo>
                <a:lnTo>
                  <a:pt x="2949" y="452"/>
                </a:lnTo>
                <a:lnTo>
                  <a:pt x="2952" y="452"/>
                </a:lnTo>
                <a:lnTo>
                  <a:pt x="2962" y="452"/>
                </a:lnTo>
                <a:lnTo>
                  <a:pt x="2968" y="452"/>
                </a:lnTo>
                <a:lnTo>
                  <a:pt x="2970" y="452"/>
                </a:lnTo>
                <a:lnTo>
                  <a:pt x="2979" y="452"/>
                </a:lnTo>
                <a:lnTo>
                  <a:pt x="2982" y="452"/>
                </a:lnTo>
                <a:lnTo>
                  <a:pt x="2985" y="452"/>
                </a:lnTo>
                <a:lnTo>
                  <a:pt x="2993" y="452"/>
                </a:lnTo>
                <a:lnTo>
                  <a:pt x="2996" y="452"/>
                </a:lnTo>
                <a:lnTo>
                  <a:pt x="2997" y="452"/>
                </a:lnTo>
                <a:lnTo>
                  <a:pt x="3001" y="452"/>
                </a:lnTo>
                <a:lnTo>
                  <a:pt x="3006" y="452"/>
                </a:lnTo>
                <a:lnTo>
                  <a:pt x="3009" y="452"/>
                </a:lnTo>
                <a:lnTo>
                  <a:pt x="3015" y="452"/>
                </a:lnTo>
                <a:lnTo>
                  <a:pt x="3018" y="452"/>
                </a:lnTo>
                <a:lnTo>
                  <a:pt x="3026" y="452"/>
                </a:lnTo>
                <a:lnTo>
                  <a:pt x="3029" y="452"/>
                </a:lnTo>
                <a:lnTo>
                  <a:pt x="3030" y="452"/>
                </a:lnTo>
                <a:lnTo>
                  <a:pt x="3036" y="452"/>
                </a:lnTo>
                <a:lnTo>
                  <a:pt x="3036" y="422"/>
                </a:lnTo>
                <a:lnTo>
                  <a:pt x="3039" y="422"/>
                </a:lnTo>
                <a:lnTo>
                  <a:pt x="3042" y="422"/>
                </a:lnTo>
                <a:lnTo>
                  <a:pt x="3045" y="422"/>
                </a:lnTo>
                <a:lnTo>
                  <a:pt x="3047" y="422"/>
                </a:lnTo>
                <a:lnTo>
                  <a:pt x="3053" y="422"/>
                </a:lnTo>
                <a:lnTo>
                  <a:pt x="3056" y="422"/>
                </a:lnTo>
                <a:lnTo>
                  <a:pt x="3059" y="422"/>
                </a:lnTo>
                <a:lnTo>
                  <a:pt x="3062" y="422"/>
                </a:lnTo>
                <a:lnTo>
                  <a:pt x="3062" y="388"/>
                </a:lnTo>
                <a:lnTo>
                  <a:pt x="3072" y="388"/>
                </a:lnTo>
                <a:lnTo>
                  <a:pt x="3074" y="388"/>
                </a:lnTo>
                <a:lnTo>
                  <a:pt x="3086" y="388"/>
                </a:lnTo>
                <a:lnTo>
                  <a:pt x="3089" y="388"/>
                </a:lnTo>
                <a:lnTo>
                  <a:pt x="3097" y="388"/>
                </a:lnTo>
                <a:lnTo>
                  <a:pt x="3099" y="388"/>
                </a:lnTo>
                <a:lnTo>
                  <a:pt x="3102" y="388"/>
                </a:lnTo>
                <a:lnTo>
                  <a:pt x="3105" y="388"/>
                </a:lnTo>
                <a:lnTo>
                  <a:pt x="3107" y="388"/>
                </a:lnTo>
                <a:lnTo>
                  <a:pt x="3113" y="388"/>
                </a:lnTo>
                <a:lnTo>
                  <a:pt x="3116" y="388"/>
                </a:lnTo>
                <a:lnTo>
                  <a:pt x="3119" y="388"/>
                </a:lnTo>
                <a:lnTo>
                  <a:pt x="3122" y="388"/>
                </a:lnTo>
                <a:lnTo>
                  <a:pt x="3133" y="388"/>
                </a:lnTo>
                <a:lnTo>
                  <a:pt x="3136" y="388"/>
                </a:lnTo>
                <a:lnTo>
                  <a:pt x="3146" y="388"/>
                </a:lnTo>
                <a:lnTo>
                  <a:pt x="3149" y="388"/>
                </a:lnTo>
                <a:lnTo>
                  <a:pt x="3152" y="388"/>
                </a:lnTo>
                <a:lnTo>
                  <a:pt x="3157" y="388"/>
                </a:lnTo>
                <a:lnTo>
                  <a:pt x="3157" y="355"/>
                </a:lnTo>
                <a:lnTo>
                  <a:pt x="3160" y="355"/>
                </a:lnTo>
                <a:lnTo>
                  <a:pt x="3163" y="355"/>
                </a:lnTo>
                <a:lnTo>
                  <a:pt x="3166" y="355"/>
                </a:lnTo>
                <a:lnTo>
                  <a:pt x="3169" y="355"/>
                </a:lnTo>
                <a:lnTo>
                  <a:pt x="3176" y="355"/>
                </a:lnTo>
                <a:lnTo>
                  <a:pt x="3179" y="355"/>
                </a:lnTo>
                <a:lnTo>
                  <a:pt x="3182" y="355"/>
                </a:lnTo>
                <a:lnTo>
                  <a:pt x="3193" y="355"/>
                </a:lnTo>
                <a:lnTo>
                  <a:pt x="3196" y="355"/>
                </a:lnTo>
                <a:lnTo>
                  <a:pt x="3199" y="355"/>
                </a:lnTo>
                <a:lnTo>
                  <a:pt x="3207" y="355"/>
                </a:lnTo>
                <a:lnTo>
                  <a:pt x="3209" y="355"/>
                </a:lnTo>
                <a:lnTo>
                  <a:pt x="3211" y="355"/>
                </a:lnTo>
                <a:lnTo>
                  <a:pt x="3226" y="355"/>
                </a:lnTo>
                <a:lnTo>
                  <a:pt x="3229" y="355"/>
                </a:lnTo>
                <a:lnTo>
                  <a:pt x="3237" y="355"/>
                </a:lnTo>
                <a:lnTo>
                  <a:pt x="3240" y="355"/>
                </a:lnTo>
                <a:lnTo>
                  <a:pt x="3242" y="355"/>
                </a:lnTo>
                <a:lnTo>
                  <a:pt x="3250" y="355"/>
                </a:lnTo>
                <a:lnTo>
                  <a:pt x="3250" y="318"/>
                </a:lnTo>
                <a:lnTo>
                  <a:pt x="3253" y="318"/>
                </a:lnTo>
                <a:lnTo>
                  <a:pt x="3256" y="318"/>
                </a:lnTo>
                <a:lnTo>
                  <a:pt x="3259" y="318"/>
                </a:lnTo>
                <a:lnTo>
                  <a:pt x="3267" y="318"/>
                </a:lnTo>
                <a:lnTo>
                  <a:pt x="3270" y="318"/>
                </a:lnTo>
                <a:lnTo>
                  <a:pt x="3273" y="318"/>
                </a:lnTo>
                <a:lnTo>
                  <a:pt x="3286" y="318"/>
                </a:lnTo>
                <a:lnTo>
                  <a:pt x="3288" y="318"/>
                </a:lnTo>
                <a:lnTo>
                  <a:pt x="3297" y="318"/>
                </a:lnTo>
                <a:lnTo>
                  <a:pt x="3300" y="318"/>
                </a:lnTo>
                <a:lnTo>
                  <a:pt x="3303" y="318"/>
                </a:lnTo>
                <a:lnTo>
                  <a:pt x="3306" y="318"/>
                </a:lnTo>
                <a:lnTo>
                  <a:pt x="3310" y="318"/>
                </a:lnTo>
                <a:lnTo>
                  <a:pt x="3310" y="276"/>
                </a:lnTo>
                <a:lnTo>
                  <a:pt x="3313" y="276"/>
                </a:lnTo>
                <a:lnTo>
                  <a:pt x="3316" y="276"/>
                </a:lnTo>
                <a:lnTo>
                  <a:pt x="3319" y="276"/>
                </a:lnTo>
                <a:lnTo>
                  <a:pt x="3321" y="276"/>
                </a:lnTo>
                <a:lnTo>
                  <a:pt x="3330" y="276"/>
                </a:lnTo>
                <a:lnTo>
                  <a:pt x="3333" y="276"/>
                </a:lnTo>
                <a:lnTo>
                  <a:pt x="3346" y="276"/>
                </a:lnTo>
                <a:lnTo>
                  <a:pt x="3348" y="276"/>
                </a:lnTo>
                <a:lnTo>
                  <a:pt x="3360" y="276"/>
                </a:lnTo>
                <a:lnTo>
                  <a:pt x="3363" y="276"/>
                </a:lnTo>
                <a:lnTo>
                  <a:pt x="3365" y="276"/>
                </a:lnTo>
                <a:lnTo>
                  <a:pt x="3374" y="276"/>
                </a:lnTo>
                <a:lnTo>
                  <a:pt x="3377" y="276"/>
                </a:lnTo>
                <a:lnTo>
                  <a:pt x="3378" y="276"/>
                </a:lnTo>
                <a:lnTo>
                  <a:pt x="3381" y="276"/>
                </a:lnTo>
                <a:lnTo>
                  <a:pt x="3387" y="276"/>
                </a:lnTo>
                <a:lnTo>
                  <a:pt x="3393" y="276"/>
                </a:lnTo>
                <a:lnTo>
                  <a:pt x="3396" y="276"/>
                </a:lnTo>
                <a:lnTo>
                  <a:pt x="3404" y="276"/>
                </a:lnTo>
                <a:lnTo>
                  <a:pt x="3407" y="276"/>
                </a:lnTo>
                <a:lnTo>
                  <a:pt x="3410" y="276"/>
                </a:lnTo>
                <a:lnTo>
                  <a:pt x="3417" y="276"/>
                </a:lnTo>
                <a:lnTo>
                  <a:pt x="3420" y="276"/>
                </a:lnTo>
                <a:lnTo>
                  <a:pt x="3423" y="276"/>
                </a:lnTo>
                <a:lnTo>
                  <a:pt x="3434" y="276"/>
                </a:lnTo>
                <a:lnTo>
                  <a:pt x="3437" y="276"/>
                </a:lnTo>
                <a:lnTo>
                  <a:pt x="3440" y="276"/>
                </a:lnTo>
                <a:lnTo>
                  <a:pt x="3443" y="276"/>
                </a:lnTo>
                <a:lnTo>
                  <a:pt x="3447" y="276"/>
                </a:lnTo>
                <a:lnTo>
                  <a:pt x="3453" y="276"/>
                </a:lnTo>
                <a:lnTo>
                  <a:pt x="3458" y="276"/>
                </a:lnTo>
                <a:lnTo>
                  <a:pt x="3464" y="276"/>
                </a:lnTo>
                <a:lnTo>
                  <a:pt x="3467" y="276"/>
                </a:lnTo>
                <a:lnTo>
                  <a:pt x="3470" y="276"/>
                </a:lnTo>
                <a:lnTo>
                  <a:pt x="3473" y="276"/>
                </a:lnTo>
                <a:lnTo>
                  <a:pt x="3478" y="276"/>
                </a:lnTo>
                <a:lnTo>
                  <a:pt x="3478" y="227"/>
                </a:lnTo>
                <a:lnTo>
                  <a:pt x="3485" y="227"/>
                </a:lnTo>
                <a:lnTo>
                  <a:pt x="3485" y="178"/>
                </a:lnTo>
                <a:lnTo>
                  <a:pt x="3500" y="178"/>
                </a:lnTo>
                <a:lnTo>
                  <a:pt x="3502" y="178"/>
                </a:lnTo>
                <a:lnTo>
                  <a:pt x="3511" y="178"/>
                </a:lnTo>
                <a:lnTo>
                  <a:pt x="3514" y="178"/>
                </a:lnTo>
                <a:lnTo>
                  <a:pt x="3515" y="178"/>
                </a:lnTo>
                <a:lnTo>
                  <a:pt x="3518" y="178"/>
                </a:lnTo>
                <a:lnTo>
                  <a:pt x="3527" y="178"/>
                </a:lnTo>
                <a:lnTo>
                  <a:pt x="3530" y="178"/>
                </a:lnTo>
                <a:lnTo>
                  <a:pt x="3533" y="178"/>
                </a:lnTo>
                <a:lnTo>
                  <a:pt x="3541" y="178"/>
                </a:lnTo>
                <a:lnTo>
                  <a:pt x="3544" y="178"/>
                </a:lnTo>
                <a:lnTo>
                  <a:pt x="3547" y="178"/>
                </a:lnTo>
                <a:lnTo>
                  <a:pt x="3550" y="178"/>
                </a:lnTo>
                <a:lnTo>
                  <a:pt x="3554" y="178"/>
                </a:lnTo>
                <a:lnTo>
                  <a:pt x="3557" y="178"/>
                </a:lnTo>
                <a:lnTo>
                  <a:pt x="3560" y="178"/>
                </a:lnTo>
                <a:lnTo>
                  <a:pt x="3560" y="122"/>
                </a:lnTo>
                <a:lnTo>
                  <a:pt x="3562" y="122"/>
                </a:lnTo>
                <a:lnTo>
                  <a:pt x="3571" y="122"/>
                </a:lnTo>
                <a:lnTo>
                  <a:pt x="3574" y="122"/>
                </a:lnTo>
                <a:lnTo>
                  <a:pt x="3577" y="122"/>
                </a:lnTo>
                <a:lnTo>
                  <a:pt x="3579" y="122"/>
                </a:lnTo>
                <a:lnTo>
                  <a:pt x="3584" y="122"/>
                </a:lnTo>
                <a:lnTo>
                  <a:pt x="3587" y="122"/>
                </a:lnTo>
                <a:lnTo>
                  <a:pt x="3590" y="122"/>
                </a:lnTo>
                <a:lnTo>
                  <a:pt x="3592" y="122"/>
                </a:lnTo>
                <a:lnTo>
                  <a:pt x="3595" y="122"/>
                </a:lnTo>
                <a:lnTo>
                  <a:pt x="3604" y="122"/>
                </a:lnTo>
                <a:lnTo>
                  <a:pt x="3610" y="122"/>
                </a:lnTo>
                <a:lnTo>
                  <a:pt x="3612" y="122"/>
                </a:lnTo>
                <a:lnTo>
                  <a:pt x="3612" y="62"/>
                </a:lnTo>
                <a:lnTo>
                  <a:pt x="3615" y="62"/>
                </a:lnTo>
                <a:lnTo>
                  <a:pt x="3622" y="62"/>
                </a:lnTo>
                <a:lnTo>
                  <a:pt x="3625" y="62"/>
                </a:lnTo>
                <a:lnTo>
                  <a:pt x="3631" y="62"/>
                </a:lnTo>
                <a:lnTo>
                  <a:pt x="3634" y="62"/>
                </a:lnTo>
                <a:lnTo>
                  <a:pt x="3637" y="62"/>
                </a:lnTo>
                <a:lnTo>
                  <a:pt x="3648" y="62"/>
                </a:lnTo>
                <a:lnTo>
                  <a:pt x="3651" y="62"/>
                </a:lnTo>
                <a:lnTo>
                  <a:pt x="3652" y="62"/>
                </a:lnTo>
                <a:lnTo>
                  <a:pt x="3658" y="62"/>
                </a:lnTo>
                <a:lnTo>
                  <a:pt x="3658" y="0"/>
                </a:lnTo>
                <a:lnTo>
                  <a:pt x="3661" y="0"/>
                </a:lnTo>
                <a:lnTo>
                  <a:pt x="3664" y="0"/>
                </a:lnTo>
                <a:lnTo>
                  <a:pt x="3667" y="0"/>
                </a:lnTo>
                <a:lnTo>
                  <a:pt x="3669" y="0"/>
                </a:lnTo>
                <a:lnTo>
                  <a:pt x="3681" y="0"/>
                </a:lnTo>
                <a:lnTo>
                  <a:pt x="3684" y="0"/>
                </a:lnTo>
                <a:lnTo>
                  <a:pt x="3687" y="0"/>
                </a:lnTo>
                <a:lnTo>
                  <a:pt x="3691" y="0"/>
                </a:lnTo>
                <a:lnTo>
                  <a:pt x="3694" y="0"/>
                </a:lnTo>
                <a:lnTo>
                  <a:pt x="3697" y="0"/>
                </a:lnTo>
                <a:lnTo>
                  <a:pt x="3699" y="0"/>
                </a:lnTo>
                <a:lnTo>
                  <a:pt x="3708" y="0"/>
                </a:lnTo>
                <a:lnTo>
                  <a:pt x="3711" y="0"/>
                </a:lnTo>
                <a:lnTo>
                  <a:pt x="3714" y="0"/>
                </a:lnTo>
                <a:lnTo>
                  <a:pt x="3716" y="0"/>
                </a:lnTo>
              </a:path>
            </a:pathLst>
          </a:custGeom>
          <a:noFill/>
          <a:ln w="15875" cap="rnd">
            <a:solidFill>
              <a:srgbClr val="273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3338" name="Freeform 22">
            <a:extLst>
              <a:ext uri="{FF2B5EF4-FFF2-40B4-BE49-F238E27FC236}">
                <a16:creationId xmlns:a16="http://schemas.microsoft.com/office/drawing/2014/main" id="{3FB34AAF-FCF2-4E68-9BD0-AA0B7CE62322}"/>
              </a:ext>
            </a:extLst>
          </p:cNvPr>
          <p:cNvSpPr>
            <a:spLocks/>
          </p:cNvSpPr>
          <p:nvPr/>
        </p:nvSpPr>
        <p:spPr bwMode="auto">
          <a:xfrm>
            <a:off x="1782763" y="1871663"/>
            <a:ext cx="5846762" cy="2921000"/>
          </a:xfrm>
          <a:custGeom>
            <a:avLst/>
            <a:gdLst>
              <a:gd name="T0" fmla="*/ 2147483647 w 3683"/>
              <a:gd name="T1" fmla="*/ 2147483647 h 1840"/>
              <a:gd name="T2" fmla="*/ 2147483647 w 3683"/>
              <a:gd name="T3" fmla="*/ 2147483647 h 1840"/>
              <a:gd name="T4" fmla="*/ 2147483647 w 3683"/>
              <a:gd name="T5" fmla="*/ 2147483647 h 1840"/>
              <a:gd name="T6" fmla="*/ 2147483647 w 3683"/>
              <a:gd name="T7" fmla="*/ 2147483647 h 1840"/>
              <a:gd name="T8" fmla="*/ 2147483647 w 3683"/>
              <a:gd name="T9" fmla="*/ 2147483647 h 1840"/>
              <a:gd name="T10" fmla="*/ 2147483647 w 3683"/>
              <a:gd name="T11" fmla="*/ 2147483647 h 1840"/>
              <a:gd name="T12" fmla="*/ 2147483647 w 3683"/>
              <a:gd name="T13" fmla="*/ 2147483647 h 1840"/>
              <a:gd name="T14" fmla="*/ 2147483647 w 3683"/>
              <a:gd name="T15" fmla="*/ 2147483647 h 1840"/>
              <a:gd name="T16" fmla="*/ 2147483647 w 3683"/>
              <a:gd name="T17" fmla="*/ 2147483647 h 1840"/>
              <a:gd name="T18" fmla="*/ 2147483647 w 3683"/>
              <a:gd name="T19" fmla="*/ 2147483647 h 1840"/>
              <a:gd name="T20" fmla="*/ 2147483647 w 3683"/>
              <a:gd name="T21" fmla="*/ 2147483647 h 1840"/>
              <a:gd name="T22" fmla="*/ 2147483647 w 3683"/>
              <a:gd name="T23" fmla="*/ 2147483647 h 1840"/>
              <a:gd name="T24" fmla="*/ 2147483647 w 3683"/>
              <a:gd name="T25" fmla="*/ 2147483647 h 1840"/>
              <a:gd name="T26" fmla="*/ 2147483647 w 3683"/>
              <a:gd name="T27" fmla="*/ 2147483647 h 1840"/>
              <a:gd name="T28" fmla="*/ 2147483647 w 3683"/>
              <a:gd name="T29" fmla="*/ 2147483647 h 1840"/>
              <a:gd name="T30" fmla="*/ 2147483647 w 3683"/>
              <a:gd name="T31" fmla="*/ 2147483647 h 1840"/>
              <a:gd name="T32" fmla="*/ 2147483647 w 3683"/>
              <a:gd name="T33" fmla="*/ 2147483647 h 1840"/>
              <a:gd name="T34" fmla="*/ 2147483647 w 3683"/>
              <a:gd name="T35" fmla="*/ 2147483647 h 1840"/>
              <a:gd name="T36" fmla="*/ 2147483647 w 3683"/>
              <a:gd name="T37" fmla="*/ 2147483647 h 1840"/>
              <a:gd name="T38" fmla="*/ 2147483647 w 3683"/>
              <a:gd name="T39" fmla="*/ 2147483647 h 1840"/>
              <a:gd name="T40" fmla="*/ 2147483647 w 3683"/>
              <a:gd name="T41" fmla="*/ 2147483647 h 1840"/>
              <a:gd name="T42" fmla="*/ 2147483647 w 3683"/>
              <a:gd name="T43" fmla="*/ 2147483647 h 1840"/>
              <a:gd name="T44" fmla="*/ 2147483647 w 3683"/>
              <a:gd name="T45" fmla="*/ 2147483647 h 1840"/>
              <a:gd name="T46" fmla="*/ 2147483647 w 3683"/>
              <a:gd name="T47" fmla="*/ 2147483647 h 1840"/>
              <a:gd name="T48" fmla="*/ 2147483647 w 3683"/>
              <a:gd name="T49" fmla="*/ 2147483647 h 1840"/>
              <a:gd name="T50" fmla="*/ 2147483647 w 3683"/>
              <a:gd name="T51" fmla="*/ 2147483647 h 1840"/>
              <a:gd name="T52" fmla="*/ 2147483647 w 3683"/>
              <a:gd name="T53" fmla="*/ 2147483647 h 1840"/>
              <a:gd name="T54" fmla="*/ 2147483647 w 3683"/>
              <a:gd name="T55" fmla="*/ 2147483647 h 1840"/>
              <a:gd name="T56" fmla="*/ 2147483647 w 3683"/>
              <a:gd name="T57" fmla="*/ 2147483647 h 1840"/>
              <a:gd name="T58" fmla="*/ 2147483647 w 3683"/>
              <a:gd name="T59" fmla="*/ 2147483647 h 1840"/>
              <a:gd name="T60" fmla="*/ 2147483647 w 3683"/>
              <a:gd name="T61" fmla="*/ 2147483647 h 1840"/>
              <a:gd name="T62" fmla="*/ 2147483647 w 3683"/>
              <a:gd name="T63" fmla="*/ 2147483647 h 1840"/>
              <a:gd name="T64" fmla="*/ 2147483647 w 3683"/>
              <a:gd name="T65" fmla="*/ 2147483647 h 1840"/>
              <a:gd name="T66" fmla="*/ 2147483647 w 3683"/>
              <a:gd name="T67" fmla="*/ 2147483647 h 1840"/>
              <a:gd name="T68" fmla="*/ 2147483647 w 3683"/>
              <a:gd name="T69" fmla="*/ 2147483647 h 1840"/>
              <a:gd name="T70" fmla="*/ 2147483647 w 3683"/>
              <a:gd name="T71" fmla="*/ 2147483647 h 1840"/>
              <a:gd name="T72" fmla="*/ 2147483647 w 3683"/>
              <a:gd name="T73" fmla="*/ 2147483647 h 1840"/>
              <a:gd name="T74" fmla="*/ 2147483647 w 3683"/>
              <a:gd name="T75" fmla="*/ 2147483647 h 1840"/>
              <a:gd name="T76" fmla="*/ 2147483647 w 3683"/>
              <a:gd name="T77" fmla="*/ 2147483647 h 1840"/>
              <a:gd name="T78" fmla="*/ 2147483647 w 3683"/>
              <a:gd name="T79" fmla="*/ 2147483647 h 1840"/>
              <a:gd name="T80" fmla="*/ 2147483647 w 3683"/>
              <a:gd name="T81" fmla="*/ 2147483647 h 1840"/>
              <a:gd name="T82" fmla="*/ 2147483647 w 3683"/>
              <a:gd name="T83" fmla="*/ 2147483647 h 1840"/>
              <a:gd name="T84" fmla="*/ 2147483647 w 3683"/>
              <a:gd name="T85" fmla="*/ 2147483647 h 1840"/>
              <a:gd name="T86" fmla="*/ 2147483647 w 3683"/>
              <a:gd name="T87" fmla="*/ 2147483647 h 1840"/>
              <a:gd name="T88" fmla="*/ 2147483647 w 3683"/>
              <a:gd name="T89" fmla="*/ 2147483647 h 1840"/>
              <a:gd name="T90" fmla="*/ 2147483647 w 3683"/>
              <a:gd name="T91" fmla="*/ 2147483647 h 1840"/>
              <a:gd name="T92" fmla="*/ 2147483647 w 3683"/>
              <a:gd name="T93" fmla="*/ 2147483647 h 1840"/>
              <a:gd name="T94" fmla="*/ 2147483647 w 3683"/>
              <a:gd name="T95" fmla="*/ 2147483647 h 1840"/>
              <a:gd name="T96" fmla="*/ 2147483647 w 3683"/>
              <a:gd name="T97" fmla="*/ 2147483647 h 1840"/>
              <a:gd name="T98" fmla="*/ 2147483647 w 3683"/>
              <a:gd name="T99" fmla="*/ 2147483647 h 1840"/>
              <a:gd name="T100" fmla="*/ 2147483647 w 3683"/>
              <a:gd name="T101" fmla="*/ 2147483647 h 1840"/>
              <a:gd name="T102" fmla="*/ 2147483647 w 3683"/>
              <a:gd name="T103" fmla="*/ 2147483647 h 1840"/>
              <a:gd name="T104" fmla="*/ 2147483647 w 3683"/>
              <a:gd name="T105" fmla="*/ 2147483647 h 1840"/>
              <a:gd name="T106" fmla="*/ 2147483647 w 3683"/>
              <a:gd name="T107" fmla="*/ 2147483647 h 1840"/>
              <a:gd name="T108" fmla="*/ 2147483647 w 3683"/>
              <a:gd name="T109" fmla="*/ 2147483647 h 1840"/>
              <a:gd name="T110" fmla="*/ 2147483647 w 3683"/>
              <a:gd name="T111" fmla="*/ 2147483647 h 1840"/>
              <a:gd name="T112" fmla="*/ 2147483647 w 3683"/>
              <a:gd name="T113" fmla="*/ 2147483647 h 1840"/>
              <a:gd name="T114" fmla="*/ 2147483647 w 3683"/>
              <a:gd name="T115" fmla="*/ 2147483647 h 1840"/>
              <a:gd name="T116" fmla="*/ 2147483647 w 3683"/>
              <a:gd name="T117" fmla="*/ 2147483647 h 1840"/>
              <a:gd name="T118" fmla="*/ 2147483647 w 3683"/>
              <a:gd name="T119" fmla="*/ 0 h 1840"/>
              <a:gd name="T120" fmla="*/ 2147483647 w 3683"/>
              <a:gd name="T121" fmla="*/ 0 h 18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683"/>
              <a:gd name="T184" fmla="*/ 0 h 1840"/>
              <a:gd name="T185" fmla="*/ 3683 w 3683"/>
              <a:gd name="T186" fmla="*/ 1840 h 184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683" h="1840">
                <a:moveTo>
                  <a:pt x="0" y="1840"/>
                </a:moveTo>
                <a:lnTo>
                  <a:pt x="9" y="1840"/>
                </a:lnTo>
                <a:lnTo>
                  <a:pt x="9" y="1823"/>
                </a:lnTo>
                <a:lnTo>
                  <a:pt x="67" y="1823"/>
                </a:lnTo>
                <a:lnTo>
                  <a:pt x="67" y="1808"/>
                </a:lnTo>
                <a:lnTo>
                  <a:pt x="75" y="1808"/>
                </a:lnTo>
                <a:lnTo>
                  <a:pt x="75" y="1788"/>
                </a:lnTo>
                <a:lnTo>
                  <a:pt x="133" y="1788"/>
                </a:lnTo>
                <a:lnTo>
                  <a:pt x="133" y="1772"/>
                </a:lnTo>
                <a:lnTo>
                  <a:pt x="136" y="1772"/>
                </a:lnTo>
                <a:lnTo>
                  <a:pt x="136" y="1755"/>
                </a:lnTo>
                <a:lnTo>
                  <a:pt x="270" y="1755"/>
                </a:lnTo>
                <a:lnTo>
                  <a:pt x="270" y="1736"/>
                </a:lnTo>
                <a:lnTo>
                  <a:pt x="341" y="1736"/>
                </a:lnTo>
                <a:lnTo>
                  <a:pt x="341" y="1719"/>
                </a:lnTo>
                <a:lnTo>
                  <a:pt x="349" y="1719"/>
                </a:lnTo>
                <a:lnTo>
                  <a:pt x="349" y="1701"/>
                </a:lnTo>
                <a:lnTo>
                  <a:pt x="354" y="1701"/>
                </a:lnTo>
                <a:lnTo>
                  <a:pt x="354" y="1684"/>
                </a:lnTo>
                <a:lnTo>
                  <a:pt x="414" y="1684"/>
                </a:lnTo>
                <a:lnTo>
                  <a:pt x="414" y="1668"/>
                </a:lnTo>
                <a:lnTo>
                  <a:pt x="431" y="1668"/>
                </a:lnTo>
                <a:lnTo>
                  <a:pt x="431" y="1648"/>
                </a:lnTo>
                <a:lnTo>
                  <a:pt x="511" y="1648"/>
                </a:lnTo>
                <a:lnTo>
                  <a:pt x="511" y="1632"/>
                </a:lnTo>
                <a:lnTo>
                  <a:pt x="592" y="1632"/>
                </a:lnTo>
                <a:lnTo>
                  <a:pt x="592" y="1612"/>
                </a:lnTo>
                <a:lnTo>
                  <a:pt x="607" y="1612"/>
                </a:lnTo>
                <a:lnTo>
                  <a:pt x="607" y="1597"/>
                </a:lnTo>
                <a:lnTo>
                  <a:pt x="681" y="1597"/>
                </a:lnTo>
                <a:lnTo>
                  <a:pt x="726" y="1597"/>
                </a:lnTo>
                <a:lnTo>
                  <a:pt x="726" y="1576"/>
                </a:lnTo>
                <a:lnTo>
                  <a:pt x="755" y="1576"/>
                </a:lnTo>
                <a:lnTo>
                  <a:pt x="755" y="1561"/>
                </a:lnTo>
                <a:lnTo>
                  <a:pt x="782" y="1561"/>
                </a:lnTo>
                <a:lnTo>
                  <a:pt x="782" y="1544"/>
                </a:lnTo>
                <a:lnTo>
                  <a:pt x="815" y="1544"/>
                </a:lnTo>
                <a:lnTo>
                  <a:pt x="815" y="1525"/>
                </a:lnTo>
                <a:lnTo>
                  <a:pt x="845" y="1525"/>
                </a:lnTo>
                <a:lnTo>
                  <a:pt x="845" y="1508"/>
                </a:lnTo>
                <a:lnTo>
                  <a:pt x="848" y="1508"/>
                </a:lnTo>
                <a:lnTo>
                  <a:pt x="848" y="1489"/>
                </a:lnTo>
                <a:lnTo>
                  <a:pt x="859" y="1489"/>
                </a:lnTo>
                <a:lnTo>
                  <a:pt x="859" y="1474"/>
                </a:lnTo>
                <a:lnTo>
                  <a:pt x="862" y="1474"/>
                </a:lnTo>
                <a:lnTo>
                  <a:pt x="862" y="1454"/>
                </a:lnTo>
                <a:lnTo>
                  <a:pt x="958" y="1454"/>
                </a:lnTo>
                <a:lnTo>
                  <a:pt x="958" y="1438"/>
                </a:lnTo>
                <a:lnTo>
                  <a:pt x="970" y="1438"/>
                </a:lnTo>
                <a:lnTo>
                  <a:pt x="970" y="1418"/>
                </a:lnTo>
                <a:lnTo>
                  <a:pt x="976" y="1418"/>
                </a:lnTo>
                <a:lnTo>
                  <a:pt x="976" y="1402"/>
                </a:lnTo>
                <a:lnTo>
                  <a:pt x="990" y="1402"/>
                </a:lnTo>
                <a:lnTo>
                  <a:pt x="990" y="1383"/>
                </a:lnTo>
                <a:lnTo>
                  <a:pt x="1015" y="1383"/>
                </a:lnTo>
                <a:lnTo>
                  <a:pt x="1015" y="1367"/>
                </a:lnTo>
                <a:lnTo>
                  <a:pt x="1023" y="1367"/>
                </a:lnTo>
                <a:lnTo>
                  <a:pt x="1023" y="1347"/>
                </a:lnTo>
                <a:lnTo>
                  <a:pt x="1036" y="1347"/>
                </a:lnTo>
                <a:lnTo>
                  <a:pt x="1036" y="1331"/>
                </a:lnTo>
                <a:lnTo>
                  <a:pt x="1045" y="1331"/>
                </a:lnTo>
                <a:lnTo>
                  <a:pt x="1045" y="1311"/>
                </a:lnTo>
                <a:lnTo>
                  <a:pt x="1075" y="1311"/>
                </a:lnTo>
                <a:lnTo>
                  <a:pt x="1075" y="1295"/>
                </a:lnTo>
                <a:lnTo>
                  <a:pt x="1154" y="1295"/>
                </a:lnTo>
                <a:lnTo>
                  <a:pt x="1154" y="1275"/>
                </a:lnTo>
                <a:lnTo>
                  <a:pt x="1193" y="1275"/>
                </a:lnTo>
                <a:lnTo>
                  <a:pt x="1193" y="1260"/>
                </a:lnTo>
                <a:lnTo>
                  <a:pt x="1217" y="1260"/>
                </a:lnTo>
                <a:lnTo>
                  <a:pt x="1217" y="1240"/>
                </a:lnTo>
                <a:lnTo>
                  <a:pt x="1420" y="1240"/>
                </a:lnTo>
                <a:lnTo>
                  <a:pt x="1420" y="1224"/>
                </a:lnTo>
                <a:lnTo>
                  <a:pt x="1434" y="1224"/>
                </a:lnTo>
                <a:lnTo>
                  <a:pt x="1434" y="1204"/>
                </a:lnTo>
                <a:lnTo>
                  <a:pt x="1458" y="1204"/>
                </a:lnTo>
                <a:lnTo>
                  <a:pt x="1458" y="1188"/>
                </a:lnTo>
                <a:lnTo>
                  <a:pt x="1467" y="1188"/>
                </a:lnTo>
                <a:lnTo>
                  <a:pt x="1467" y="1170"/>
                </a:lnTo>
                <a:lnTo>
                  <a:pt x="1488" y="1170"/>
                </a:lnTo>
                <a:lnTo>
                  <a:pt x="1549" y="1170"/>
                </a:lnTo>
                <a:lnTo>
                  <a:pt x="1563" y="1170"/>
                </a:lnTo>
                <a:lnTo>
                  <a:pt x="1577" y="1170"/>
                </a:lnTo>
                <a:lnTo>
                  <a:pt x="1580" y="1170"/>
                </a:lnTo>
                <a:lnTo>
                  <a:pt x="1582" y="1170"/>
                </a:lnTo>
                <a:lnTo>
                  <a:pt x="1590" y="1170"/>
                </a:lnTo>
                <a:lnTo>
                  <a:pt x="1592" y="1170"/>
                </a:lnTo>
                <a:lnTo>
                  <a:pt x="1595" y="1170"/>
                </a:lnTo>
                <a:lnTo>
                  <a:pt x="1598" y="1170"/>
                </a:lnTo>
                <a:lnTo>
                  <a:pt x="1612" y="1170"/>
                </a:lnTo>
                <a:lnTo>
                  <a:pt x="1615" y="1170"/>
                </a:lnTo>
                <a:lnTo>
                  <a:pt x="1615" y="1153"/>
                </a:lnTo>
                <a:lnTo>
                  <a:pt x="1621" y="1153"/>
                </a:lnTo>
                <a:lnTo>
                  <a:pt x="1621" y="1134"/>
                </a:lnTo>
                <a:lnTo>
                  <a:pt x="1622" y="1134"/>
                </a:lnTo>
                <a:lnTo>
                  <a:pt x="1625" y="1134"/>
                </a:lnTo>
                <a:lnTo>
                  <a:pt x="1642" y="1134"/>
                </a:lnTo>
                <a:lnTo>
                  <a:pt x="1645" y="1134"/>
                </a:lnTo>
                <a:lnTo>
                  <a:pt x="1654" y="1134"/>
                </a:lnTo>
                <a:lnTo>
                  <a:pt x="1654" y="1114"/>
                </a:lnTo>
                <a:lnTo>
                  <a:pt x="1658" y="1114"/>
                </a:lnTo>
                <a:lnTo>
                  <a:pt x="1667" y="1114"/>
                </a:lnTo>
                <a:lnTo>
                  <a:pt x="1669" y="1114"/>
                </a:lnTo>
                <a:lnTo>
                  <a:pt x="1672" y="1114"/>
                </a:lnTo>
                <a:lnTo>
                  <a:pt x="1672" y="1096"/>
                </a:lnTo>
                <a:lnTo>
                  <a:pt x="1684" y="1096"/>
                </a:lnTo>
                <a:lnTo>
                  <a:pt x="1686" y="1096"/>
                </a:lnTo>
                <a:lnTo>
                  <a:pt x="1689" y="1096"/>
                </a:lnTo>
                <a:lnTo>
                  <a:pt x="1694" y="1096"/>
                </a:lnTo>
                <a:lnTo>
                  <a:pt x="1694" y="1078"/>
                </a:lnTo>
                <a:lnTo>
                  <a:pt x="1699" y="1078"/>
                </a:lnTo>
                <a:lnTo>
                  <a:pt x="1699" y="1060"/>
                </a:lnTo>
                <a:lnTo>
                  <a:pt x="1702" y="1060"/>
                </a:lnTo>
                <a:lnTo>
                  <a:pt x="1717" y="1060"/>
                </a:lnTo>
                <a:lnTo>
                  <a:pt x="1719" y="1060"/>
                </a:lnTo>
                <a:lnTo>
                  <a:pt x="1722" y="1060"/>
                </a:lnTo>
                <a:lnTo>
                  <a:pt x="1729" y="1060"/>
                </a:lnTo>
                <a:lnTo>
                  <a:pt x="1732" y="1060"/>
                </a:lnTo>
                <a:lnTo>
                  <a:pt x="1735" y="1060"/>
                </a:lnTo>
                <a:lnTo>
                  <a:pt x="1735" y="1040"/>
                </a:lnTo>
                <a:lnTo>
                  <a:pt x="1744" y="1040"/>
                </a:lnTo>
                <a:lnTo>
                  <a:pt x="1746" y="1040"/>
                </a:lnTo>
                <a:lnTo>
                  <a:pt x="1749" y="1040"/>
                </a:lnTo>
                <a:lnTo>
                  <a:pt x="1752" y="1040"/>
                </a:lnTo>
                <a:lnTo>
                  <a:pt x="1758" y="1040"/>
                </a:lnTo>
                <a:lnTo>
                  <a:pt x="1759" y="1040"/>
                </a:lnTo>
                <a:lnTo>
                  <a:pt x="1762" y="1040"/>
                </a:lnTo>
                <a:lnTo>
                  <a:pt x="1773" y="1040"/>
                </a:lnTo>
                <a:lnTo>
                  <a:pt x="1776" y="1040"/>
                </a:lnTo>
                <a:lnTo>
                  <a:pt x="1776" y="1021"/>
                </a:lnTo>
                <a:lnTo>
                  <a:pt x="1779" y="1021"/>
                </a:lnTo>
                <a:lnTo>
                  <a:pt x="1788" y="1021"/>
                </a:lnTo>
                <a:lnTo>
                  <a:pt x="1791" y="1021"/>
                </a:lnTo>
                <a:lnTo>
                  <a:pt x="1794" y="1021"/>
                </a:lnTo>
                <a:lnTo>
                  <a:pt x="1795" y="1021"/>
                </a:lnTo>
                <a:lnTo>
                  <a:pt x="1804" y="1021"/>
                </a:lnTo>
                <a:lnTo>
                  <a:pt x="1812" y="1021"/>
                </a:lnTo>
                <a:lnTo>
                  <a:pt x="1815" y="1021"/>
                </a:lnTo>
                <a:lnTo>
                  <a:pt x="1815" y="1001"/>
                </a:lnTo>
                <a:lnTo>
                  <a:pt x="1821" y="1001"/>
                </a:lnTo>
                <a:lnTo>
                  <a:pt x="1823" y="1001"/>
                </a:lnTo>
                <a:lnTo>
                  <a:pt x="1826" y="1001"/>
                </a:lnTo>
                <a:lnTo>
                  <a:pt x="1836" y="1001"/>
                </a:lnTo>
                <a:lnTo>
                  <a:pt x="1839" y="1001"/>
                </a:lnTo>
                <a:lnTo>
                  <a:pt x="1839" y="983"/>
                </a:lnTo>
                <a:lnTo>
                  <a:pt x="1842" y="983"/>
                </a:lnTo>
                <a:lnTo>
                  <a:pt x="1850" y="983"/>
                </a:lnTo>
                <a:lnTo>
                  <a:pt x="1854" y="983"/>
                </a:lnTo>
                <a:lnTo>
                  <a:pt x="1856" y="983"/>
                </a:lnTo>
                <a:lnTo>
                  <a:pt x="1886" y="983"/>
                </a:lnTo>
                <a:lnTo>
                  <a:pt x="1889" y="983"/>
                </a:lnTo>
                <a:lnTo>
                  <a:pt x="1895" y="983"/>
                </a:lnTo>
                <a:lnTo>
                  <a:pt x="1899" y="983"/>
                </a:lnTo>
                <a:lnTo>
                  <a:pt x="1902" y="983"/>
                </a:lnTo>
                <a:lnTo>
                  <a:pt x="1910" y="983"/>
                </a:lnTo>
                <a:lnTo>
                  <a:pt x="1913" y="983"/>
                </a:lnTo>
                <a:lnTo>
                  <a:pt x="1916" y="983"/>
                </a:lnTo>
                <a:lnTo>
                  <a:pt x="1919" y="983"/>
                </a:lnTo>
                <a:lnTo>
                  <a:pt x="1927" y="983"/>
                </a:lnTo>
                <a:lnTo>
                  <a:pt x="1931" y="983"/>
                </a:lnTo>
                <a:lnTo>
                  <a:pt x="1931" y="961"/>
                </a:lnTo>
                <a:lnTo>
                  <a:pt x="1932" y="961"/>
                </a:lnTo>
                <a:lnTo>
                  <a:pt x="1940" y="961"/>
                </a:lnTo>
                <a:lnTo>
                  <a:pt x="1943" y="961"/>
                </a:lnTo>
                <a:lnTo>
                  <a:pt x="1946" y="961"/>
                </a:lnTo>
                <a:lnTo>
                  <a:pt x="1952" y="961"/>
                </a:lnTo>
                <a:lnTo>
                  <a:pt x="1958" y="961"/>
                </a:lnTo>
                <a:lnTo>
                  <a:pt x="1963" y="961"/>
                </a:lnTo>
                <a:lnTo>
                  <a:pt x="1973" y="961"/>
                </a:lnTo>
                <a:lnTo>
                  <a:pt x="1976" y="961"/>
                </a:lnTo>
                <a:lnTo>
                  <a:pt x="1976" y="942"/>
                </a:lnTo>
                <a:lnTo>
                  <a:pt x="1985" y="942"/>
                </a:lnTo>
                <a:lnTo>
                  <a:pt x="1987" y="942"/>
                </a:lnTo>
                <a:lnTo>
                  <a:pt x="1990" y="942"/>
                </a:lnTo>
                <a:lnTo>
                  <a:pt x="1993" y="942"/>
                </a:lnTo>
                <a:lnTo>
                  <a:pt x="1993" y="920"/>
                </a:lnTo>
                <a:lnTo>
                  <a:pt x="1996" y="920"/>
                </a:lnTo>
                <a:lnTo>
                  <a:pt x="2009" y="920"/>
                </a:lnTo>
                <a:lnTo>
                  <a:pt x="2014" y="920"/>
                </a:lnTo>
                <a:lnTo>
                  <a:pt x="2020" y="920"/>
                </a:lnTo>
                <a:lnTo>
                  <a:pt x="2036" y="920"/>
                </a:lnTo>
                <a:lnTo>
                  <a:pt x="2047" y="920"/>
                </a:lnTo>
                <a:lnTo>
                  <a:pt x="2053" y="920"/>
                </a:lnTo>
                <a:lnTo>
                  <a:pt x="2056" y="920"/>
                </a:lnTo>
                <a:lnTo>
                  <a:pt x="2062" y="920"/>
                </a:lnTo>
                <a:lnTo>
                  <a:pt x="2064" y="920"/>
                </a:lnTo>
                <a:lnTo>
                  <a:pt x="2067" y="920"/>
                </a:lnTo>
                <a:lnTo>
                  <a:pt x="2077" y="920"/>
                </a:lnTo>
                <a:lnTo>
                  <a:pt x="2080" y="920"/>
                </a:lnTo>
                <a:lnTo>
                  <a:pt x="2083" y="920"/>
                </a:lnTo>
                <a:lnTo>
                  <a:pt x="2095" y="920"/>
                </a:lnTo>
                <a:lnTo>
                  <a:pt x="2097" y="920"/>
                </a:lnTo>
                <a:lnTo>
                  <a:pt x="2100" y="920"/>
                </a:lnTo>
                <a:lnTo>
                  <a:pt x="2110" y="920"/>
                </a:lnTo>
                <a:lnTo>
                  <a:pt x="2113" y="920"/>
                </a:lnTo>
                <a:lnTo>
                  <a:pt x="2124" y="920"/>
                </a:lnTo>
                <a:lnTo>
                  <a:pt x="2130" y="920"/>
                </a:lnTo>
                <a:lnTo>
                  <a:pt x="2140" y="920"/>
                </a:lnTo>
                <a:lnTo>
                  <a:pt x="2143" y="920"/>
                </a:lnTo>
                <a:lnTo>
                  <a:pt x="2146" y="920"/>
                </a:lnTo>
                <a:lnTo>
                  <a:pt x="2157" y="920"/>
                </a:lnTo>
                <a:lnTo>
                  <a:pt x="2160" y="920"/>
                </a:lnTo>
                <a:lnTo>
                  <a:pt x="2170" y="920"/>
                </a:lnTo>
                <a:lnTo>
                  <a:pt x="2173" y="920"/>
                </a:lnTo>
                <a:lnTo>
                  <a:pt x="2176" y="920"/>
                </a:lnTo>
                <a:lnTo>
                  <a:pt x="2184" y="920"/>
                </a:lnTo>
                <a:lnTo>
                  <a:pt x="2187" y="920"/>
                </a:lnTo>
                <a:lnTo>
                  <a:pt x="2190" y="920"/>
                </a:lnTo>
                <a:lnTo>
                  <a:pt x="2201" y="920"/>
                </a:lnTo>
                <a:lnTo>
                  <a:pt x="2204" y="920"/>
                </a:lnTo>
                <a:lnTo>
                  <a:pt x="2214" y="920"/>
                </a:lnTo>
                <a:lnTo>
                  <a:pt x="2217" y="920"/>
                </a:lnTo>
                <a:lnTo>
                  <a:pt x="2220" y="920"/>
                </a:lnTo>
                <a:lnTo>
                  <a:pt x="2223" y="920"/>
                </a:lnTo>
                <a:lnTo>
                  <a:pt x="2234" y="920"/>
                </a:lnTo>
                <a:lnTo>
                  <a:pt x="2237" y="920"/>
                </a:lnTo>
                <a:lnTo>
                  <a:pt x="2247" y="920"/>
                </a:lnTo>
                <a:lnTo>
                  <a:pt x="2250" y="920"/>
                </a:lnTo>
                <a:lnTo>
                  <a:pt x="2253" y="920"/>
                </a:lnTo>
                <a:lnTo>
                  <a:pt x="2261" y="920"/>
                </a:lnTo>
                <a:lnTo>
                  <a:pt x="2264" y="920"/>
                </a:lnTo>
                <a:lnTo>
                  <a:pt x="2267" y="920"/>
                </a:lnTo>
                <a:lnTo>
                  <a:pt x="2270" y="920"/>
                </a:lnTo>
                <a:lnTo>
                  <a:pt x="2274" y="920"/>
                </a:lnTo>
                <a:lnTo>
                  <a:pt x="2274" y="897"/>
                </a:lnTo>
                <a:lnTo>
                  <a:pt x="2277" y="897"/>
                </a:lnTo>
                <a:lnTo>
                  <a:pt x="2280" y="897"/>
                </a:lnTo>
                <a:lnTo>
                  <a:pt x="2283" y="897"/>
                </a:lnTo>
                <a:lnTo>
                  <a:pt x="2288" y="897"/>
                </a:lnTo>
                <a:lnTo>
                  <a:pt x="2291" y="897"/>
                </a:lnTo>
                <a:lnTo>
                  <a:pt x="2294" y="897"/>
                </a:lnTo>
                <a:lnTo>
                  <a:pt x="2297" y="897"/>
                </a:lnTo>
                <a:lnTo>
                  <a:pt x="2305" y="897"/>
                </a:lnTo>
                <a:lnTo>
                  <a:pt x="2308" y="897"/>
                </a:lnTo>
                <a:lnTo>
                  <a:pt x="2311" y="897"/>
                </a:lnTo>
                <a:lnTo>
                  <a:pt x="2321" y="897"/>
                </a:lnTo>
                <a:lnTo>
                  <a:pt x="2324" y="897"/>
                </a:lnTo>
                <a:lnTo>
                  <a:pt x="2327" y="897"/>
                </a:lnTo>
                <a:lnTo>
                  <a:pt x="2336" y="897"/>
                </a:lnTo>
                <a:lnTo>
                  <a:pt x="2336" y="852"/>
                </a:lnTo>
                <a:lnTo>
                  <a:pt x="2341" y="852"/>
                </a:lnTo>
                <a:lnTo>
                  <a:pt x="2344" y="852"/>
                </a:lnTo>
                <a:lnTo>
                  <a:pt x="2348" y="852"/>
                </a:lnTo>
                <a:lnTo>
                  <a:pt x="2351" y="852"/>
                </a:lnTo>
                <a:lnTo>
                  <a:pt x="2354" y="852"/>
                </a:lnTo>
                <a:lnTo>
                  <a:pt x="2357" y="852"/>
                </a:lnTo>
                <a:lnTo>
                  <a:pt x="2360" y="852"/>
                </a:lnTo>
                <a:lnTo>
                  <a:pt x="2368" y="852"/>
                </a:lnTo>
                <a:lnTo>
                  <a:pt x="2371" y="852"/>
                </a:lnTo>
                <a:lnTo>
                  <a:pt x="2374" y="852"/>
                </a:lnTo>
                <a:lnTo>
                  <a:pt x="2374" y="829"/>
                </a:lnTo>
                <a:lnTo>
                  <a:pt x="2384" y="829"/>
                </a:lnTo>
                <a:lnTo>
                  <a:pt x="2387" y="829"/>
                </a:lnTo>
                <a:lnTo>
                  <a:pt x="2398" y="829"/>
                </a:lnTo>
                <a:lnTo>
                  <a:pt x="2401" y="829"/>
                </a:lnTo>
                <a:lnTo>
                  <a:pt x="2404" y="829"/>
                </a:lnTo>
                <a:lnTo>
                  <a:pt x="2414" y="829"/>
                </a:lnTo>
                <a:lnTo>
                  <a:pt x="2417" y="829"/>
                </a:lnTo>
                <a:lnTo>
                  <a:pt x="2420" y="829"/>
                </a:lnTo>
                <a:lnTo>
                  <a:pt x="2428" y="829"/>
                </a:lnTo>
                <a:lnTo>
                  <a:pt x="2431" y="829"/>
                </a:lnTo>
                <a:lnTo>
                  <a:pt x="2445" y="829"/>
                </a:lnTo>
                <a:lnTo>
                  <a:pt x="2448" y="829"/>
                </a:lnTo>
                <a:lnTo>
                  <a:pt x="2450" y="829"/>
                </a:lnTo>
                <a:lnTo>
                  <a:pt x="2458" y="829"/>
                </a:lnTo>
                <a:lnTo>
                  <a:pt x="2464" y="829"/>
                </a:lnTo>
                <a:lnTo>
                  <a:pt x="2467" y="829"/>
                </a:lnTo>
                <a:lnTo>
                  <a:pt x="2478" y="829"/>
                </a:lnTo>
                <a:lnTo>
                  <a:pt x="2481" y="829"/>
                </a:lnTo>
                <a:lnTo>
                  <a:pt x="2488" y="829"/>
                </a:lnTo>
                <a:lnTo>
                  <a:pt x="2491" y="829"/>
                </a:lnTo>
                <a:lnTo>
                  <a:pt x="2494" y="829"/>
                </a:lnTo>
                <a:lnTo>
                  <a:pt x="2494" y="805"/>
                </a:lnTo>
                <a:lnTo>
                  <a:pt x="2497" y="805"/>
                </a:lnTo>
                <a:lnTo>
                  <a:pt x="2502" y="805"/>
                </a:lnTo>
                <a:lnTo>
                  <a:pt x="2505" y="805"/>
                </a:lnTo>
                <a:lnTo>
                  <a:pt x="2508" y="805"/>
                </a:lnTo>
                <a:lnTo>
                  <a:pt x="2518" y="805"/>
                </a:lnTo>
                <a:lnTo>
                  <a:pt x="2521" y="805"/>
                </a:lnTo>
                <a:lnTo>
                  <a:pt x="2527" y="805"/>
                </a:lnTo>
                <a:lnTo>
                  <a:pt x="2530" y="805"/>
                </a:lnTo>
                <a:lnTo>
                  <a:pt x="2530" y="780"/>
                </a:lnTo>
                <a:lnTo>
                  <a:pt x="2535" y="780"/>
                </a:lnTo>
                <a:lnTo>
                  <a:pt x="2538" y="780"/>
                </a:lnTo>
                <a:lnTo>
                  <a:pt x="2541" y="780"/>
                </a:lnTo>
                <a:lnTo>
                  <a:pt x="2550" y="780"/>
                </a:lnTo>
                <a:lnTo>
                  <a:pt x="2550" y="756"/>
                </a:lnTo>
                <a:lnTo>
                  <a:pt x="2552" y="756"/>
                </a:lnTo>
                <a:lnTo>
                  <a:pt x="2554" y="756"/>
                </a:lnTo>
                <a:lnTo>
                  <a:pt x="2562" y="756"/>
                </a:lnTo>
                <a:lnTo>
                  <a:pt x="2565" y="756"/>
                </a:lnTo>
                <a:lnTo>
                  <a:pt x="2568" y="756"/>
                </a:lnTo>
                <a:lnTo>
                  <a:pt x="2568" y="730"/>
                </a:lnTo>
                <a:lnTo>
                  <a:pt x="2574" y="730"/>
                </a:lnTo>
                <a:lnTo>
                  <a:pt x="2579" y="730"/>
                </a:lnTo>
                <a:lnTo>
                  <a:pt x="2582" y="730"/>
                </a:lnTo>
                <a:lnTo>
                  <a:pt x="2585" y="730"/>
                </a:lnTo>
                <a:lnTo>
                  <a:pt x="2586" y="730"/>
                </a:lnTo>
                <a:lnTo>
                  <a:pt x="2586" y="706"/>
                </a:lnTo>
                <a:lnTo>
                  <a:pt x="2595" y="706"/>
                </a:lnTo>
                <a:lnTo>
                  <a:pt x="2598" y="706"/>
                </a:lnTo>
                <a:lnTo>
                  <a:pt x="2604" y="706"/>
                </a:lnTo>
                <a:lnTo>
                  <a:pt x="2609" y="706"/>
                </a:lnTo>
                <a:lnTo>
                  <a:pt x="2612" y="706"/>
                </a:lnTo>
                <a:lnTo>
                  <a:pt x="2615" y="706"/>
                </a:lnTo>
                <a:lnTo>
                  <a:pt x="2618" y="706"/>
                </a:lnTo>
                <a:lnTo>
                  <a:pt x="2625" y="706"/>
                </a:lnTo>
                <a:lnTo>
                  <a:pt x="2628" y="706"/>
                </a:lnTo>
                <a:lnTo>
                  <a:pt x="2631" y="706"/>
                </a:lnTo>
                <a:lnTo>
                  <a:pt x="2634" y="706"/>
                </a:lnTo>
                <a:lnTo>
                  <a:pt x="2639" y="706"/>
                </a:lnTo>
                <a:lnTo>
                  <a:pt x="2642" y="706"/>
                </a:lnTo>
                <a:lnTo>
                  <a:pt x="2645" y="706"/>
                </a:lnTo>
                <a:lnTo>
                  <a:pt x="2648" y="706"/>
                </a:lnTo>
                <a:lnTo>
                  <a:pt x="2648" y="679"/>
                </a:lnTo>
                <a:lnTo>
                  <a:pt x="2669" y="679"/>
                </a:lnTo>
                <a:lnTo>
                  <a:pt x="2678" y="679"/>
                </a:lnTo>
                <a:lnTo>
                  <a:pt x="2689" y="679"/>
                </a:lnTo>
                <a:lnTo>
                  <a:pt x="2691" y="679"/>
                </a:lnTo>
                <a:lnTo>
                  <a:pt x="2694" y="679"/>
                </a:lnTo>
                <a:lnTo>
                  <a:pt x="2699" y="679"/>
                </a:lnTo>
                <a:lnTo>
                  <a:pt x="2699" y="652"/>
                </a:lnTo>
                <a:lnTo>
                  <a:pt x="2699" y="625"/>
                </a:lnTo>
                <a:lnTo>
                  <a:pt x="2702" y="625"/>
                </a:lnTo>
                <a:lnTo>
                  <a:pt x="2705" y="625"/>
                </a:lnTo>
                <a:lnTo>
                  <a:pt x="2708" y="625"/>
                </a:lnTo>
                <a:lnTo>
                  <a:pt x="2711" y="625"/>
                </a:lnTo>
                <a:lnTo>
                  <a:pt x="2716" y="625"/>
                </a:lnTo>
                <a:lnTo>
                  <a:pt x="2719" y="625"/>
                </a:lnTo>
                <a:lnTo>
                  <a:pt x="2722" y="625"/>
                </a:lnTo>
                <a:lnTo>
                  <a:pt x="2723" y="625"/>
                </a:lnTo>
                <a:lnTo>
                  <a:pt x="2729" y="625"/>
                </a:lnTo>
                <a:lnTo>
                  <a:pt x="2729" y="596"/>
                </a:lnTo>
                <a:lnTo>
                  <a:pt x="2732" y="596"/>
                </a:lnTo>
                <a:lnTo>
                  <a:pt x="2735" y="596"/>
                </a:lnTo>
                <a:lnTo>
                  <a:pt x="2738" y="596"/>
                </a:lnTo>
                <a:lnTo>
                  <a:pt x="2749" y="596"/>
                </a:lnTo>
                <a:lnTo>
                  <a:pt x="2752" y="596"/>
                </a:lnTo>
                <a:lnTo>
                  <a:pt x="2752" y="566"/>
                </a:lnTo>
                <a:lnTo>
                  <a:pt x="2755" y="566"/>
                </a:lnTo>
                <a:lnTo>
                  <a:pt x="2758" y="566"/>
                </a:lnTo>
                <a:lnTo>
                  <a:pt x="2758" y="536"/>
                </a:lnTo>
                <a:lnTo>
                  <a:pt x="2762" y="536"/>
                </a:lnTo>
                <a:lnTo>
                  <a:pt x="2765" y="536"/>
                </a:lnTo>
                <a:lnTo>
                  <a:pt x="2771" y="536"/>
                </a:lnTo>
                <a:lnTo>
                  <a:pt x="2779" y="536"/>
                </a:lnTo>
                <a:lnTo>
                  <a:pt x="2782" y="536"/>
                </a:lnTo>
                <a:lnTo>
                  <a:pt x="2785" y="536"/>
                </a:lnTo>
                <a:lnTo>
                  <a:pt x="2800" y="536"/>
                </a:lnTo>
                <a:lnTo>
                  <a:pt x="2815" y="536"/>
                </a:lnTo>
                <a:lnTo>
                  <a:pt x="2815" y="509"/>
                </a:lnTo>
                <a:lnTo>
                  <a:pt x="2823" y="509"/>
                </a:lnTo>
                <a:lnTo>
                  <a:pt x="2826" y="509"/>
                </a:lnTo>
                <a:lnTo>
                  <a:pt x="2831" y="509"/>
                </a:lnTo>
                <a:lnTo>
                  <a:pt x="2839" y="509"/>
                </a:lnTo>
                <a:lnTo>
                  <a:pt x="2842" y="509"/>
                </a:lnTo>
                <a:lnTo>
                  <a:pt x="2845" y="509"/>
                </a:lnTo>
                <a:lnTo>
                  <a:pt x="2848" y="509"/>
                </a:lnTo>
                <a:lnTo>
                  <a:pt x="2848" y="479"/>
                </a:lnTo>
                <a:lnTo>
                  <a:pt x="2856" y="479"/>
                </a:lnTo>
                <a:lnTo>
                  <a:pt x="2859" y="479"/>
                </a:lnTo>
                <a:lnTo>
                  <a:pt x="2869" y="479"/>
                </a:lnTo>
                <a:lnTo>
                  <a:pt x="2872" y="479"/>
                </a:lnTo>
                <a:lnTo>
                  <a:pt x="2877" y="479"/>
                </a:lnTo>
                <a:lnTo>
                  <a:pt x="2889" y="479"/>
                </a:lnTo>
                <a:lnTo>
                  <a:pt x="2892" y="479"/>
                </a:lnTo>
                <a:lnTo>
                  <a:pt x="2902" y="479"/>
                </a:lnTo>
                <a:lnTo>
                  <a:pt x="2905" y="479"/>
                </a:lnTo>
                <a:lnTo>
                  <a:pt x="2908" y="479"/>
                </a:lnTo>
                <a:lnTo>
                  <a:pt x="2919" y="479"/>
                </a:lnTo>
                <a:lnTo>
                  <a:pt x="2929" y="479"/>
                </a:lnTo>
                <a:lnTo>
                  <a:pt x="2929" y="449"/>
                </a:lnTo>
                <a:lnTo>
                  <a:pt x="2932" y="449"/>
                </a:lnTo>
                <a:lnTo>
                  <a:pt x="2935" y="449"/>
                </a:lnTo>
                <a:lnTo>
                  <a:pt x="2937" y="449"/>
                </a:lnTo>
                <a:lnTo>
                  <a:pt x="2946" y="449"/>
                </a:lnTo>
                <a:lnTo>
                  <a:pt x="2949" y="449"/>
                </a:lnTo>
                <a:lnTo>
                  <a:pt x="2952" y="449"/>
                </a:lnTo>
                <a:lnTo>
                  <a:pt x="2960" y="449"/>
                </a:lnTo>
                <a:lnTo>
                  <a:pt x="2963" y="449"/>
                </a:lnTo>
                <a:lnTo>
                  <a:pt x="2964" y="449"/>
                </a:lnTo>
                <a:lnTo>
                  <a:pt x="2979" y="449"/>
                </a:lnTo>
                <a:lnTo>
                  <a:pt x="2982" y="449"/>
                </a:lnTo>
                <a:lnTo>
                  <a:pt x="2990" y="449"/>
                </a:lnTo>
                <a:lnTo>
                  <a:pt x="2993" y="449"/>
                </a:lnTo>
                <a:lnTo>
                  <a:pt x="2996" y="449"/>
                </a:lnTo>
                <a:lnTo>
                  <a:pt x="2997" y="449"/>
                </a:lnTo>
                <a:lnTo>
                  <a:pt x="3003" y="449"/>
                </a:lnTo>
                <a:lnTo>
                  <a:pt x="3006" y="449"/>
                </a:lnTo>
                <a:lnTo>
                  <a:pt x="3009" y="449"/>
                </a:lnTo>
                <a:lnTo>
                  <a:pt x="3009" y="417"/>
                </a:lnTo>
                <a:lnTo>
                  <a:pt x="3012" y="417"/>
                </a:lnTo>
                <a:lnTo>
                  <a:pt x="3014" y="417"/>
                </a:lnTo>
                <a:lnTo>
                  <a:pt x="3020" y="417"/>
                </a:lnTo>
                <a:lnTo>
                  <a:pt x="3023" y="417"/>
                </a:lnTo>
                <a:lnTo>
                  <a:pt x="3026" y="417"/>
                </a:lnTo>
                <a:lnTo>
                  <a:pt x="3029" y="417"/>
                </a:lnTo>
                <a:lnTo>
                  <a:pt x="3036" y="417"/>
                </a:lnTo>
                <a:lnTo>
                  <a:pt x="3039" y="417"/>
                </a:lnTo>
                <a:lnTo>
                  <a:pt x="3041" y="417"/>
                </a:lnTo>
                <a:lnTo>
                  <a:pt x="3050" y="417"/>
                </a:lnTo>
                <a:lnTo>
                  <a:pt x="3053" y="417"/>
                </a:lnTo>
                <a:lnTo>
                  <a:pt x="3056" y="417"/>
                </a:lnTo>
                <a:lnTo>
                  <a:pt x="3056" y="384"/>
                </a:lnTo>
                <a:lnTo>
                  <a:pt x="3062" y="384"/>
                </a:lnTo>
                <a:lnTo>
                  <a:pt x="3062" y="348"/>
                </a:lnTo>
                <a:lnTo>
                  <a:pt x="3066" y="348"/>
                </a:lnTo>
                <a:lnTo>
                  <a:pt x="3069" y="348"/>
                </a:lnTo>
                <a:lnTo>
                  <a:pt x="3072" y="348"/>
                </a:lnTo>
                <a:lnTo>
                  <a:pt x="3074" y="348"/>
                </a:lnTo>
                <a:lnTo>
                  <a:pt x="3080" y="348"/>
                </a:lnTo>
                <a:lnTo>
                  <a:pt x="3083" y="348"/>
                </a:lnTo>
                <a:lnTo>
                  <a:pt x="3086" y="348"/>
                </a:lnTo>
                <a:lnTo>
                  <a:pt x="3089" y="348"/>
                </a:lnTo>
                <a:lnTo>
                  <a:pt x="3095" y="348"/>
                </a:lnTo>
                <a:lnTo>
                  <a:pt x="3095" y="315"/>
                </a:lnTo>
                <a:lnTo>
                  <a:pt x="3100" y="315"/>
                </a:lnTo>
                <a:lnTo>
                  <a:pt x="3101" y="315"/>
                </a:lnTo>
                <a:lnTo>
                  <a:pt x="3113" y="315"/>
                </a:lnTo>
                <a:lnTo>
                  <a:pt x="3116" y="315"/>
                </a:lnTo>
                <a:lnTo>
                  <a:pt x="3119" y="315"/>
                </a:lnTo>
                <a:lnTo>
                  <a:pt x="3127" y="315"/>
                </a:lnTo>
                <a:lnTo>
                  <a:pt x="3130" y="315"/>
                </a:lnTo>
                <a:lnTo>
                  <a:pt x="3133" y="315"/>
                </a:lnTo>
                <a:lnTo>
                  <a:pt x="3134" y="315"/>
                </a:lnTo>
                <a:lnTo>
                  <a:pt x="3146" y="315"/>
                </a:lnTo>
                <a:lnTo>
                  <a:pt x="3149" y="315"/>
                </a:lnTo>
                <a:lnTo>
                  <a:pt x="3160" y="315"/>
                </a:lnTo>
                <a:lnTo>
                  <a:pt x="3163" y="315"/>
                </a:lnTo>
                <a:lnTo>
                  <a:pt x="3166" y="315"/>
                </a:lnTo>
                <a:lnTo>
                  <a:pt x="3174" y="315"/>
                </a:lnTo>
                <a:lnTo>
                  <a:pt x="3176" y="315"/>
                </a:lnTo>
                <a:lnTo>
                  <a:pt x="3178" y="315"/>
                </a:lnTo>
                <a:lnTo>
                  <a:pt x="3190" y="315"/>
                </a:lnTo>
                <a:lnTo>
                  <a:pt x="3193" y="315"/>
                </a:lnTo>
                <a:lnTo>
                  <a:pt x="3193" y="276"/>
                </a:lnTo>
                <a:lnTo>
                  <a:pt x="3196" y="276"/>
                </a:lnTo>
                <a:lnTo>
                  <a:pt x="3204" y="276"/>
                </a:lnTo>
                <a:lnTo>
                  <a:pt x="3207" y="276"/>
                </a:lnTo>
                <a:lnTo>
                  <a:pt x="3209" y="276"/>
                </a:lnTo>
                <a:lnTo>
                  <a:pt x="3211" y="276"/>
                </a:lnTo>
                <a:lnTo>
                  <a:pt x="3217" y="276"/>
                </a:lnTo>
                <a:lnTo>
                  <a:pt x="3220" y="276"/>
                </a:lnTo>
                <a:lnTo>
                  <a:pt x="3223" y="276"/>
                </a:lnTo>
                <a:lnTo>
                  <a:pt x="3226" y="276"/>
                </a:lnTo>
                <a:lnTo>
                  <a:pt x="3226" y="238"/>
                </a:lnTo>
                <a:lnTo>
                  <a:pt x="3234" y="238"/>
                </a:lnTo>
                <a:lnTo>
                  <a:pt x="3237" y="238"/>
                </a:lnTo>
                <a:lnTo>
                  <a:pt x="3240" y="238"/>
                </a:lnTo>
                <a:lnTo>
                  <a:pt x="3250" y="238"/>
                </a:lnTo>
                <a:lnTo>
                  <a:pt x="3253" y="238"/>
                </a:lnTo>
                <a:lnTo>
                  <a:pt x="3255" y="238"/>
                </a:lnTo>
                <a:lnTo>
                  <a:pt x="3267" y="238"/>
                </a:lnTo>
                <a:lnTo>
                  <a:pt x="3270" y="238"/>
                </a:lnTo>
                <a:lnTo>
                  <a:pt x="3270" y="199"/>
                </a:lnTo>
                <a:lnTo>
                  <a:pt x="3273" y="199"/>
                </a:lnTo>
                <a:lnTo>
                  <a:pt x="3277" y="199"/>
                </a:lnTo>
                <a:lnTo>
                  <a:pt x="3280" y="199"/>
                </a:lnTo>
                <a:lnTo>
                  <a:pt x="3283" y="199"/>
                </a:lnTo>
                <a:lnTo>
                  <a:pt x="3283" y="155"/>
                </a:lnTo>
                <a:lnTo>
                  <a:pt x="3286" y="155"/>
                </a:lnTo>
                <a:lnTo>
                  <a:pt x="3288" y="155"/>
                </a:lnTo>
                <a:lnTo>
                  <a:pt x="3294" y="155"/>
                </a:lnTo>
                <a:lnTo>
                  <a:pt x="3297" y="155"/>
                </a:lnTo>
                <a:lnTo>
                  <a:pt x="3300" y="155"/>
                </a:lnTo>
                <a:lnTo>
                  <a:pt x="3311" y="155"/>
                </a:lnTo>
                <a:lnTo>
                  <a:pt x="3313" y="155"/>
                </a:lnTo>
                <a:lnTo>
                  <a:pt x="3315" y="155"/>
                </a:lnTo>
                <a:lnTo>
                  <a:pt x="3318" y="155"/>
                </a:lnTo>
                <a:lnTo>
                  <a:pt x="3324" y="155"/>
                </a:lnTo>
                <a:lnTo>
                  <a:pt x="3327" y="155"/>
                </a:lnTo>
                <a:lnTo>
                  <a:pt x="3330" y="155"/>
                </a:lnTo>
                <a:lnTo>
                  <a:pt x="3332" y="155"/>
                </a:lnTo>
                <a:lnTo>
                  <a:pt x="3341" y="155"/>
                </a:lnTo>
                <a:lnTo>
                  <a:pt x="3344" y="155"/>
                </a:lnTo>
                <a:lnTo>
                  <a:pt x="3345" y="155"/>
                </a:lnTo>
                <a:lnTo>
                  <a:pt x="3357" y="155"/>
                </a:lnTo>
                <a:lnTo>
                  <a:pt x="3360" y="155"/>
                </a:lnTo>
                <a:lnTo>
                  <a:pt x="3360" y="112"/>
                </a:lnTo>
                <a:lnTo>
                  <a:pt x="3363" y="112"/>
                </a:lnTo>
                <a:lnTo>
                  <a:pt x="3374" y="112"/>
                </a:lnTo>
                <a:lnTo>
                  <a:pt x="3377" y="112"/>
                </a:lnTo>
                <a:lnTo>
                  <a:pt x="3380" y="112"/>
                </a:lnTo>
                <a:lnTo>
                  <a:pt x="3384" y="112"/>
                </a:lnTo>
                <a:lnTo>
                  <a:pt x="3387" y="112"/>
                </a:lnTo>
                <a:lnTo>
                  <a:pt x="3387" y="68"/>
                </a:lnTo>
                <a:lnTo>
                  <a:pt x="3390" y="68"/>
                </a:lnTo>
                <a:lnTo>
                  <a:pt x="3392" y="68"/>
                </a:lnTo>
                <a:lnTo>
                  <a:pt x="3401" y="68"/>
                </a:lnTo>
                <a:lnTo>
                  <a:pt x="3404" y="68"/>
                </a:lnTo>
                <a:lnTo>
                  <a:pt x="3407" y="68"/>
                </a:lnTo>
                <a:lnTo>
                  <a:pt x="3410" y="68"/>
                </a:lnTo>
                <a:lnTo>
                  <a:pt x="3414" y="68"/>
                </a:lnTo>
                <a:lnTo>
                  <a:pt x="3417" y="68"/>
                </a:lnTo>
                <a:lnTo>
                  <a:pt x="3420" y="68"/>
                </a:lnTo>
                <a:lnTo>
                  <a:pt x="3423" y="68"/>
                </a:lnTo>
                <a:lnTo>
                  <a:pt x="3425" y="68"/>
                </a:lnTo>
                <a:lnTo>
                  <a:pt x="3431" y="68"/>
                </a:lnTo>
                <a:lnTo>
                  <a:pt x="3434" y="68"/>
                </a:lnTo>
                <a:lnTo>
                  <a:pt x="3437" y="68"/>
                </a:lnTo>
                <a:lnTo>
                  <a:pt x="3440" y="68"/>
                </a:lnTo>
                <a:lnTo>
                  <a:pt x="3450" y="68"/>
                </a:lnTo>
                <a:lnTo>
                  <a:pt x="3452" y="68"/>
                </a:lnTo>
                <a:lnTo>
                  <a:pt x="3467" y="68"/>
                </a:lnTo>
                <a:lnTo>
                  <a:pt x="3469" y="68"/>
                </a:lnTo>
                <a:lnTo>
                  <a:pt x="3478" y="68"/>
                </a:lnTo>
                <a:lnTo>
                  <a:pt x="3481" y="68"/>
                </a:lnTo>
                <a:lnTo>
                  <a:pt x="3482" y="68"/>
                </a:lnTo>
                <a:lnTo>
                  <a:pt x="3494" y="68"/>
                </a:lnTo>
                <a:lnTo>
                  <a:pt x="3497" y="68"/>
                </a:lnTo>
                <a:lnTo>
                  <a:pt x="3500" y="68"/>
                </a:lnTo>
                <a:lnTo>
                  <a:pt x="3511" y="68"/>
                </a:lnTo>
                <a:lnTo>
                  <a:pt x="3514" y="68"/>
                </a:lnTo>
                <a:lnTo>
                  <a:pt x="3517" y="68"/>
                </a:lnTo>
                <a:lnTo>
                  <a:pt x="3521" y="68"/>
                </a:lnTo>
                <a:lnTo>
                  <a:pt x="3524" y="68"/>
                </a:lnTo>
                <a:lnTo>
                  <a:pt x="3527" y="68"/>
                </a:lnTo>
                <a:lnTo>
                  <a:pt x="3529" y="68"/>
                </a:lnTo>
                <a:lnTo>
                  <a:pt x="3541" y="68"/>
                </a:lnTo>
                <a:lnTo>
                  <a:pt x="3544" y="68"/>
                </a:lnTo>
                <a:lnTo>
                  <a:pt x="3546" y="68"/>
                </a:lnTo>
                <a:lnTo>
                  <a:pt x="3551" y="68"/>
                </a:lnTo>
                <a:lnTo>
                  <a:pt x="3554" y="68"/>
                </a:lnTo>
                <a:lnTo>
                  <a:pt x="3557" y="68"/>
                </a:lnTo>
                <a:lnTo>
                  <a:pt x="3562" y="68"/>
                </a:lnTo>
                <a:lnTo>
                  <a:pt x="3568" y="68"/>
                </a:lnTo>
                <a:lnTo>
                  <a:pt x="3571" y="68"/>
                </a:lnTo>
                <a:lnTo>
                  <a:pt x="3574" y="68"/>
                </a:lnTo>
                <a:lnTo>
                  <a:pt x="3585" y="68"/>
                </a:lnTo>
                <a:lnTo>
                  <a:pt x="3587" y="68"/>
                </a:lnTo>
                <a:lnTo>
                  <a:pt x="3589" y="68"/>
                </a:lnTo>
                <a:lnTo>
                  <a:pt x="3592" y="68"/>
                </a:lnTo>
                <a:lnTo>
                  <a:pt x="3598" y="68"/>
                </a:lnTo>
                <a:lnTo>
                  <a:pt x="3601" y="68"/>
                </a:lnTo>
                <a:lnTo>
                  <a:pt x="3604" y="68"/>
                </a:lnTo>
                <a:lnTo>
                  <a:pt x="3606" y="68"/>
                </a:lnTo>
                <a:lnTo>
                  <a:pt x="3615" y="68"/>
                </a:lnTo>
                <a:lnTo>
                  <a:pt x="3618" y="68"/>
                </a:lnTo>
                <a:lnTo>
                  <a:pt x="3619" y="68"/>
                </a:lnTo>
                <a:lnTo>
                  <a:pt x="3625" y="68"/>
                </a:lnTo>
                <a:lnTo>
                  <a:pt x="3625" y="0"/>
                </a:lnTo>
                <a:lnTo>
                  <a:pt x="3628" y="0"/>
                </a:lnTo>
                <a:lnTo>
                  <a:pt x="3634" y="0"/>
                </a:lnTo>
                <a:lnTo>
                  <a:pt x="3636" y="0"/>
                </a:lnTo>
                <a:lnTo>
                  <a:pt x="3648" y="0"/>
                </a:lnTo>
                <a:lnTo>
                  <a:pt x="3651" y="0"/>
                </a:lnTo>
                <a:lnTo>
                  <a:pt x="3654" y="0"/>
                </a:lnTo>
                <a:lnTo>
                  <a:pt x="3658" y="0"/>
                </a:lnTo>
                <a:lnTo>
                  <a:pt x="3661" y="0"/>
                </a:lnTo>
                <a:lnTo>
                  <a:pt x="3664" y="0"/>
                </a:lnTo>
                <a:lnTo>
                  <a:pt x="3666" y="0"/>
                </a:lnTo>
                <a:lnTo>
                  <a:pt x="3675" y="0"/>
                </a:lnTo>
                <a:lnTo>
                  <a:pt x="3678" y="0"/>
                </a:lnTo>
                <a:lnTo>
                  <a:pt x="3681" y="0"/>
                </a:lnTo>
                <a:lnTo>
                  <a:pt x="3683" y="0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3339" name="Freeform 23">
            <a:extLst>
              <a:ext uri="{FF2B5EF4-FFF2-40B4-BE49-F238E27FC236}">
                <a16:creationId xmlns:a16="http://schemas.microsoft.com/office/drawing/2014/main" id="{317D0C42-39E3-4F96-9A1F-E3BC3B3945BD}"/>
              </a:ext>
            </a:extLst>
          </p:cNvPr>
          <p:cNvSpPr>
            <a:spLocks/>
          </p:cNvSpPr>
          <p:nvPr/>
        </p:nvSpPr>
        <p:spPr bwMode="auto">
          <a:xfrm>
            <a:off x="1730375" y="2619375"/>
            <a:ext cx="5899150" cy="2178050"/>
          </a:xfrm>
          <a:custGeom>
            <a:avLst/>
            <a:gdLst>
              <a:gd name="T0" fmla="*/ 2147483647 w 3716"/>
              <a:gd name="T1" fmla="*/ 2147483647 h 1372"/>
              <a:gd name="T2" fmla="*/ 2147483647 w 3716"/>
              <a:gd name="T3" fmla="*/ 2147483647 h 1372"/>
              <a:gd name="T4" fmla="*/ 2147483647 w 3716"/>
              <a:gd name="T5" fmla="*/ 2147483647 h 1372"/>
              <a:gd name="T6" fmla="*/ 2147483647 w 3716"/>
              <a:gd name="T7" fmla="*/ 2147483647 h 1372"/>
              <a:gd name="T8" fmla="*/ 2147483647 w 3716"/>
              <a:gd name="T9" fmla="*/ 2147483647 h 1372"/>
              <a:gd name="T10" fmla="*/ 2147483647 w 3716"/>
              <a:gd name="T11" fmla="*/ 2147483647 h 1372"/>
              <a:gd name="T12" fmla="*/ 2147483647 w 3716"/>
              <a:gd name="T13" fmla="*/ 2147483647 h 1372"/>
              <a:gd name="T14" fmla="*/ 2147483647 w 3716"/>
              <a:gd name="T15" fmla="*/ 2147483647 h 1372"/>
              <a:gd name="T16" fmla="*/ 2147483647 w 3716"/>
              <a:gd name="T17" fmla="*/ 2147483647 h 1372"/>
              <a:gd name="T18" fmla="*/ 2147483647 w 3716"/>
              <a:gd name="T19" fmla="*/ 2147483647 h 1372"/>
              <a:gd name="T20" fmla="*/ 2147483647 w 3716"/>
              <a:gd name="T21" fmla="*/ 2147483647 h 1372"/>
              <a:gd name="T22" fmla="*/ 2147483647 w 3716"/>
              <a:gd name="T23" fmla="*/ 2147483647 h 1372"/>
              <a:gd name="T24" fmla="*/ 2147483647 w 3716"/>
              <a:gd name="T25" fmla="*/ 2147483647 h 1372"/>
              <a:gd name="T26" fmla="*/ 2147483647 w 3716"/>
              <a:gd name="T27" fmla="*/ 2147483647 h 1372"/>
              <a:gd name="T28" fmla="*/ 2147483647 w 3716"/>
              <a:gd name="T29" fmla="*/ 2147483647 h 1372"/>
              <a:gd name="T30" fmla="*/ 2147483647 w 3716"/>
              <a:gd name="T31" fmla="*/ 2147483647 h 1372"/>
              <a:gd name="T32" fmla="*/ 2147483647 w 3716"/>
              <a:gd name="T33" fmla="*/ 2147483647 h 1372"/>
              <a:gd name="T34" fmla="*/ 2147483647 w 3716"/>
              <a:gd name="T35" fmla="*/ 2147483647 h 1372"/>
              <a:gd name="T36" fmla="*/ 2147483647 w 3716"/>
              <a:gd name="T37" fmla="*/ 2147483647 h 1372"/>
              <a:gd name="T38" fmla="*/ 2147483647 w 3716"/>
              <a:gd name="T39" fmla="*/ 2147483647 h 1372"/>
              <a:gd name="T40" fmla="*/ 2147483647 w 3716"/>
              <a:gd name="T41" fmla="*/ 2147483647 h 1372"/>
              <a:gd name="T42" fmla="*/ 2147483647 w 3716"/>
              <a:gd name="T43" fmla="*/ 2147483647 h 1372"/>
              <a:gd name="T44" fmla="*/ 2147483647 w 3716"/>
              <a:gd name="T45" fmla="*/ 2147483647 h 1372"/>
              <a:gd name="T46" fmla="*/ 2147483647 w 3716"/>
              <a:gd name="T47" fmla="*/ 2147483647 h 1372"/>
              <a:gd name="T48" fmla="*/ 2147483647 w 3716"/>
              <a:gd name="T49" fmla="*/ 2147483647 h 1372"/>
              <a:gd name="T50" fmla="*/ 2147483647 w 3716"/>
              <a:gd name="T51" fmla="*/ 2147483647 h 1372"/>
              <a:gd name="T52" fmla="*/ 2147483647 w 3716"/>
              <a:gd name="T53" fmla="*/ 2147483647 h 1372"/>
              <a:gd name="T54" fmla="*/ 2147483647 w 3716"/>
              <a:gd name="T55" fmla="*/ 2147483647 h 1372"/>
              <a:gd name="T56" fmla="*/ 2147483647 w 3716"/>
              <a:gd name="T57" fmla="*/ 2147483647 h 1372"/>
              <a:gd name="T58" fmla="*/ 2147483647 w 3716"/>
              <a:gd name="T59" fmla="*/ 2147483647 h 1372"/>
              <a:gd name="T60" fmla="*/ 2147483647 w 3716"/>
              <a:gd name="T61" fmla="*/ 2147483647 h 1372"/>
              <a:gd name="T62" fmla="*/ 2147483647 w 3716"/>
              <a:gd name="T63" fmla="*/ 2147483647 h 1372"/>
              <a:gd name="T64" fmla="*/ 2147483647 w 3716"/>
              <a:gd name="T65" fmla="*/ 2147483647 h 1372"/>
              <a:gd name="T66" fmla="*/ 2147483647 w 3716"/>
              <a:gd name="T67" fmla="*/ 2147483647 h 1372"/>
              <a:gd name="T68" fmla="*/ 2147483647 w 3716"/>
              <a:gd name="T69" fmla="*/ 2147483647 h 1372"/>
              <a:gd name="T70" fmla="*/ 2147483647 w 3716"/>
              <a:gd name="T71" fmla="*/ 2147483647 h 1372"/>
              <a:gd name="T72" fmla="*/ 2147483647 w 3716"/>
              <a:gd name="T73" fmla="*/ 2147483647 h 1372"/>
              <a:gd name="T74" fmla="*/ 2147483647 w 3716"/>
              <a:gd name="T75" fmla="*/ 2147483647 h 1372"/>
              <a:gd name="T76" fmla="*/ 2147483647 w 3716"/>
              <a:gd name="T77" fmla="*/ 2147483647 h 1372"/>
              <a:gd name="T78" fmla="*/ 2147483647 w 3716"/>
              <a:gd name="T79" fmla="*/ 2147483647 h 1372"/>
              <a:gd name="T80" fmla="*/ 2147483647 w 3716"/>
              <a:gd name="T81" fmla="*/ 2147483647 h 1372"/>
              <a:gd name="T82" fmla="*/ 2147483647 w 3716"/>
              <a:gd name="T83" fmla="*/ 2147483647 h 1372"/>
              <a:gd name="T84" fmla="*/ 2147483647 w 3716"/>
              <a:gd name="T85" fmla="*/ 2147483647 h 1372"/>
              <a:gd name="T86" fmla="*/ 2147483647 w 3716"/>
              <a:gd name="T87" fmla="*/ 2147483647 h 1372"/>
              <a:gd name="T88" fmla="*/ 2147483647 w 3716"/>
              <a:gd name="T89" fmla="*/ 2147483647 h 1372"/>
              <a:gd name="T90" fmla="*/ 2147483647 w 3716"/>
              <a:gd name="T91" fmla="*/ 2147483647 h 1372"/>
              <a:gd name="T92" fmla="*/ 2147483647 w 3716"/>
              <a:gd name="T93" fmla="*/ 2147483647 h 1372"/>
              <a:gd name="T94" fmla="*/ 2147483647 w 3716"/>
              <a:gd name="T95" fmla="*/ 2147483647 h 1372"/>
              <a:gd name="T96" fmla="*/ 2147483647 w 3716"/>
              <a:gd name="T97" fmla="*/ 2147483647 h 1372"/>
              <a:gd name="T98" fmla="*/ 2147483647 w 3716"/>
              <a:gd name="T99" fmla="*/ 2147483647 h 1372"/>
              <a:gd name="T100" fmla="*/ 2147483647 w 3716"/>
              <a:gd name="T101" fmla="*/ 2147483647 h 1372"/>
              <a:gd name="T102" fmla="*/ 2147483647 w 3716"/>
              <a:gd name="T103" fmla="*/ 2147483647 h 1372"/>
              <a:gd name="T104" fmla="*/ 2147483647 w 3716"/>
              <a:gd name="T105" fmla="*/ 2147483647 h 1372"/>
              <a:gd name="T106" fmla="*/ 2147483647 w 3716"/>
              <a:gd name="T107" fmla="*/ 2147483647 h 1372"/>
              <a:gd name="T108" fmla="*/ 2147483647 w 3716"/>
              <a:gd name="T109" fmla="*/ 2147483647 h 1372"/>
              <a:gd name="T110" fmla="*/ 2147483647 w 3716"/>
              <a:gd name="T111" fmla="*/ 2147483647 h 1372"/>
              <a:gd name="T112" fmla="*/ 2147483647 w 3716"/>
              <a:gd name="T113" fmla="*/ 2147483647 h 1372"/>
              <a:gd name="T114" fmla="*/ 2147483647 w 3716"/>
              <a:gd name="T115" fmla="*/ 2147483647 h 1372"/>
              <a:gd name="T116" fmla="*/ 2147483647 w 3716"/>
              <a:gd name="T117" fmla="*/ 2147483647 h 1372"/>
              <a:gd name="T118" fmla="*/ 2147483647 w 3716"/>
              <a:gd name="T119" fmla="*/ 2147483647 h 1372"/>
              <a:gd name="T120" fmla="*/ 2147483647 w 3716"/>
              <a:gd name="T121" fmla="*/ 0 h 1372"/>
              <a:gd name="T122" fmla="*/ 2147483647 w 3716"/>
              <a:gd name="T123" fmla="*/ 0 h 13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716"/>
              <a:gd name="T187" fmla="*/ 0 h 1372"/>
              <a:gd name="T188" fmla="*/ 3716 w 3716"/>
              <a:gd name="T189" fmla="*/ 1372 h 137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716" h="1372">
                <a:moveTo>
                  <a:pt x="0" y="1372"/>
                </a:moveTo>
                <a:lnTo>
                  <a:pt x="158" y="1372"/>
                </a:lnTo>
                <a:lnTo>
                  <a:pt x="158" y="1352"/>
                </a:lnTo>
                <a:lnTo>
                  <a:pt x="319" y="1352"/>
                </a:lnTo>
                <a:lnTo>
                  <a:pt x="319" y="1337"/>
                </a:lnTo>
                <a:lnTo>
                  <a:pt x="324" y="1337"/>
                </a:lnTo>
                <a:lnTo>
                  <a:pt x="324" y="1319"/>
                </a:lnTo>
                <a:lnTo>
                  <a:pt x="336" y="1319"/>
                </a:lnTo>
                <a:lnTo>
                  <a:pt x="336" y="1301"/>
                </a:lnTo>
                <a:lnTo>
                  <a:pt x="401" y="1301"/>
                </a:lnTo>
                <a:lnTo>
                  <a:pt x="401" y="1284"/>
                </a:lnTo>
                <a:lnTo>
                  <a:pt x="544" y="1284"/>
                </a:lnTo>
                <a:lnTo>
                  <a:pt x="544" y="1268"/>
                </a:lnTo>
                <a:lnTo>
                  <a:pt x="565" y="1268"/>
                </a:lnTo>
                <a:lnTo>
                  <a:pt x="565" y="1248"/>
                </a:lnTo>
                <a:lnTo>
                  <a:pt x="590" y="1248"/>
                </a:lnTo>
                <a:lnTo>
                  <a:pt x="590" y="1232"/>
                </a:lnTo>
                <a:lnTo>
                  <a:pt x="702" y="1232"/>
                </a:lnTo>
                <a:lnTo>
                  <a:pt x="702" y="1215"/>
                </a:lnTo>
                <a:lnTo>
                  <a:pt x="722" y="1215"/>
                </a:lnTo>
                <a:lnTo>
                  <a:pt x="722" y="1197"/>
                </a:lnTo>
                <a:lnTo>
                  <a:pt x="779" y="1197"/>
                </a:lnTo>
                <a:lnTo>
                  <a:pt x="779" y="1180"/>
                </a:lnTo>
                <a:lnTo>
                  <a:pt x="791" y="1180"/>
                </a:lnTo>
                <a:lnTo>
                  <a:pt x="791" y="1164"/>
                </a:lnTo>
                <a:lnTo>
                  <a:pt x="795" y="1164"/>
                </a:lnTo>
                <a:lnTo>
                  <a:pt x="795" y="1147"/>
                </a:lnTo>
                <a:lnTo>
                  <a:pt x="914" y="1147"/>
                </a:lnTo>
                <a:lnTo>
                  <a:pt x="914" y="1128"/>
                </a:lnTo>
                <a:lnTo>
                  <a:pt x="1039" y="1128"/>
                </a:lnTo>
                <a:lnTo>
                  <a:pt x="1039" y="1111"/>
                </a:lnTo>
                <a:lnTo>
                  <a:pt x="1053" y="1111"/>
                </a:lnTo>
                <a:lnTo>
                  <a:pt x="1053" y="1093"/>
                </a:lnTo>
                <a:lnTo>
                  <a:pt x="1078" y="1093"/>
                </a:lnTo>
                <a:lnTo>
                  <a:pt x="1078" y="1076"/>
                </a:lnTo>
                <a:lnTo>
                  <a:pt x="1086" y="1076"/>
                </a:lnTo>
                <a:lnTo>
                  <a:pt x="1086" y="1060"/>
                </a:lnTo>
                <a:lnTo>
                  <a:pt x="1089" y="1060"/>
                </a:lnTo>
                <a:lnTo>
                  <a:pt x="1089" y="1040"/>
                </a:lnTo>
                <a:lnTo>
                  <a:pt x="1199" y="1040"/>
                </a:lnTo>
                <a:lnTo>
                  <a:pt x="1199" y="1024"/>
                </a:lnTo>
                <a:lnTo>
                  <a:pt x="1206" y="1024"/>
                </a:lnTo>
                <a:lnTo>
                  <a:pt x="1206" y="1007"/>
                </a:lnTo>
                <a:lnTo>
                  <a:pt x="1253" y="1007"/>
                </a:lnTo>
                <a:lnTo>
                  <a:pt x="1259" y="1007"/>
                </a:lnTo>
                <a:lnTo>
                  <a:pt x="1259" y="989"/>
                </a:lnTo>
                <a:lnTo>
                  <a:pt x="1259" y="972"/>
                </a:lnTo>
                <a:lnTo>
                  <a:pt x="1344" y="972"/>
                </a:lnTo>
                <a:lnTo>
                  <a:pt x="1344" y="953"/>
                </a:lnTo>
                <a:lnTo>
                  <a:pt x="1511" y="953"/>
                </a:lnTo>
                <a:lnTo>
                  <a:pt x="1511" y="937"/>
                </a:lnTo>
                <a:lnTo>
                  <a:pt x="1533" y="937"/>
                </a:lnTo>
                <a:lnTo>
                  <a:pt x="1551" y="937"/>
                </a:lnTo>
                <a:lnTo>
                  <a:pt x="1565" y="937"/>
                </a:lnTo>
                <a:lnTo>
                  <a:pt x="1565" y="920"/>
                </a:lnTo>
                <a:lnTo>
                  <a:pt x="1568" y="920"/>
                </a:lnTo>
                <a:lnTo>
                  <a:pt x="1582" y="920"/>
                </a:lnTo>
                <a:lnTo>
                  <a:pt x="1587" y="920"/>
                </a:lnTo>
                <a:lnTo>
                  <a:pt x="1587" y="901"/>
                </a:lnTo>
                <a:lnTo>
                  <a:pt x="1596" y="901"/>
                </a:lnTo>
                <a:lnTo>
                  <a:pt x="1610" y="901"/>
                </a:lnTo>
                <a:lnTo>
                  <a:pt x="1613" y="901"/>
                </a:lnTo>
                <a:lnTo>
                  <a:pt x="1615" y="901"/>
                </a:lnTo>
                <a:lnTo>
                  <a:pt x="1628" y="901"/>
                </a:lnTo>
                <a:lnTo>
                  <a:pt x="1628" y="866"/>
                </a:lnTo>
                <a:lnTo>
                  <a:pt x="1631" y="866"/>
                </a:lnTo>
                <a:lnTo>
                  <a:pt x="1642" y="866"/>
                </a:lnTo>
                <a:lnTo>
                  <a:pt x="1645" y="866"/>
                </a:lnTo>
                <a:lnTo>
                  <a:pt x="1648" y="866"/>
                </a:lnTo>
                <a:lnTo>
                  <a:pt x="1655" y="866"/>
                </a:lnTo>
                <a:lnTo>
                  <a:pt x="1658" y="866"/>
                </a:lnTo>
                <a:lnTo>
                  <a:pt x="1669" y="866"/>
                </a:lnTo>
                <a:lnTo>
                  <a:pt x="1675" y="866"/>
                </a:lnTo>
                <a:lnTo>
                  <a:pt x="1684" y="866"/>
                </a:lnTo>
                <a:lnTo>
                  <a:pt x="1687" y="866"/>
                </a:lnTo>
                <a:lnTo>
                  <a:pt x="1687" y="849"/>
                </a:lnTo>
                <a:lnTo>
                  <a:pt x="1688" y="849"/>
                </a:lnTo>
                <a:lnTo>
                  <a:pt x="1691" y="849"/>
                </a:lnTo>
                <a:lnTo>
                  <a:pt x="1700" y="849"/>
                </a:lnTo>
                <a:lnTo>
                  <a:pt x="1702" y="849"/>
                </a:lnTo>
                <a:lnTo>
                  <a:pt x="1705" y="849"/>
                </a:lnTo>
                <a:lnTo>
                  <a:pt x="1708" y="849"/>
                </a:lnTo>
                <a:lnTo>
                  <a:pt x="1719" y="849"/>
                </a:lnTo>
                <a:lnTo>
                  <a:pt x="1722" y="849"/>
                </a:lnTo>
                <a:lnTo>
                  <a:pt x="1738" y="849"/>
                </a:lnTo>
                <a:lnTo>
                  <a:pt x="1744" y="849"/>
                </a:lnTo>
                <a:lnTo>
                  <a:pt x="1744" y="830"/>
                </a:lnTo>
                <a:lnTo>
                  <a:pt x="1750" y="830"/>
                </a:lnTo>
                <a:lnTo>
                  <a:pt x="1762" y="830"/>
                </a:lnTo>
                <a:lnTo>
                  <a:pt x="1765" y="830"/>
                </a:lnTo>
                <a:lnTo>
                  <a:pt x="1777" y="830"/>
                </a:lnTo>
                <a:lnTo>
                  <a:pt x="1779" y="830"/>
                </a:lnTo>
                <a:lnTo>
                  <a:pt x="1782" y="830"/>
                </a:lnTo>
                <a:lnTo>
                  <a:pt x="1785" y="830"/>
                </a:lnTo>
                <a:lnTo>
                  <a:pt x="1791" y="830"/>
                </a:lnTo>
                <a:lnTo>
                  <a:pt x="1792" y="830"/>
                </a:lnTo>
                <a:lnTo>
                  <a:pt x="1795" y="830"/>
                </a:lnTo>
                <a:lnTo>
                  <a:pt x="1798" y="830"/>
                </a:lnTo>
                <a:lnTo>
                  <a:pt x="1798" y="810"/>
                </a:lnTo>
                <a:lnTo>
                  <a:pt x="1806" y="810"/>
                </a:lnTo>
                <a:lnTo>
                  <a:pt x="1809" y="810"/>
                </a:lnTo>
                <a:lnTo>
                  <a:pt x="1812" y="810"/>
                </a:lnTo>
                <a:lnTo>
                  <a:pt x="1824" y="810"/>
                </a:lnTo>
                <a:lnTo>
                  <a:pt x="1824" y="792"/>
                </a:lnTo>
                <a:lnTo>
                  <a:pt x="1827" y="792"/>
                </a:lnTo>
                <a:lnTo>
                  <a:pt x="1828" y="792"/>
                </a:lnTo>
                <a:lnTo>
                  <a:pt x="1837" y="792"/>
                </a:lnTo>
                <a:lnTo>
                  <a:pt x="1845" y="792"/>
                </a:lnTo>
                <a:lnTo>
                  <a:pt x="1854" y="792"/>
                </a:lnTo>
                <a:lnTo>
                  <a:pt x="1856" y="792"/>
                </a:lnTo>
                <a:lnTo>
                  <a:pt x="1859" y="792"/>
                </a:lnTo>
                <a:lnTo>
                  <a:pt x="1859" y="772"/>
                </a:lnTo>
                <a:lnTo>
                  <a:pt x="1866" y="772"/>
                </a:lnTo>
                <a:lnTo>
                  <a:pt x="1869" y="772"/>
                </a:lnTo>
                <a:lnTo>
                  <a:pt x="1872" y="772"/>
                </a:lnTo>
                <a:lnTo>
                  <a:pt x="1875" y="772"/>
                </a:lnTo>
                <a:lnTo>
                  <a:pt x="1875" y="753"/>
                </a:lnTo>
                <a:lnTo>
                  <a:pt x="1881" y="753"/>
                </a:lnTo>
                <a:lnTo>
                  <a:pt x="1883" y="753"/>
                </a:lnTo>
                <a:lnTo>
                  <a:pt x="1889" y="753"/>
                </a:lnTo>
                <a:lnTo>
                  <a:pt x="1902" y="753"/>
                </a:lnTo>
                <a:lnTo>
                  <a:pt x="1902" y="733"/>
                </a:lnTo>
                <a:lnTo>
                  <a:pt x="1922" y="733"/>
                </a:lnTo>
                <a:lnTo>
                  <a:pt x="1929" y="733"/>
                </a:lnTo>
                <a:lnTo>
                  <a:pt x="1932" y="733"/>
                </a:lnTo>
                <a:lnTo>
                  <a:pt x="1935" y="733"/>
                </a:lnTo>
                <a:lnTo>
                  <a:pt x="1943" y="733"/>
                </a:lnTo>
                <a:lnTo>
                  <a:pt x="1946" y="733"/>
                </a:lnTo>
                <a:lnTo>
                  <a:pt x="1949" y="733"/>
                </a:lnTo>
                <a:lnTo>
                  <a:pt x="1952" y="733"/>
                </a:lnTo>
                <a:lnTo>
                  <a:pt x="1960" y="733"/>
                </a:lnTo>
                <a:lnTo>
                  <a:pt x="1964" y="733"/>
                </a:lnTo>
                <a:lnTo>
                  <a:pt x="1965" y="733"/>
                </a:lnTo>
                <a:lnTo>
                  <a:pt x="1970" y="733"/>
                </a:lnTo>
                <a:lnTo>
                  <a:pt x="1970" y="715"/>
                </a:lnTo>
                <a:lnTo>
                  <a:pt x="1973" y="715"/>
                </a:lnTo>
                <a:lnTo>
                  <a:pt x="1979" y="715"/>
                </a:lnTo>
                <a:lnTo>
                  <a:pt x="1982" y="715"/>
                </a:lnTo>
                <a:lnTo>
                  <a:pt x="1991" y="715"/>
                </a:lnTo>
                <a:lnTo>
                  <a:pt x="1996" y="715"/>
                </a:lnTo>
                <a:lnTo>
                  <a:pt x="2006" y="715"/>
                </a:lnTo>
                <a:lnTo>
                  <a:pt x="2009" y="715"/>
                </a:lnTo>
                <a:lnTo>
                  <a:pt x="2012" y="715"/>
                </a:lnTo>
                <a:lnTo>
                  <a:pt x="2018" y="715"/>
                </a:lnTo>
                <a:lnTo>
                  <a:pt x="2023" y="715"/>
                </a:lnTo>
                <a:lnTo>
                  <a:pt x="2026" y="715"/>
                </a:lnTo>
                <a:lnTo>
                  <a:pt x="2029" y="715"/>
                </a:lnTo>
                <a:lnTo>
                  <a:pt x="2033" y="715"/>
                </a:lnTo>
                <a:lnTo>
                  <a:pt x="2039" y="715"/>
                </a:lnTo>
                <a:lnTo>
                  <a:pt x="2042" y="715"/>
                </a:lnTo>
                <a:lnTo>
                  <a:pt x="2050" y="715"/>
                </a:lnTo>
                <a:lnTo>
                  <a:pt x="2053" y="715"/>
                </a:lnTo>
                <a:lnTo>
                  <a:pt x="2059" y="715"/>
                </a:lnTo>
                <a:lnTo>
                  <a:pt x="2066" y="715"/>
                </a:lnTo>
                <a:lnTo>
                  <a:pt x="2069" y="715"/>
                </a:lnTo>
                <a:lnTo>
                  <a:pt x="2072" y="715"/>
                </a:lnTo>
                <a:lnTo>
                  <a:pt x="2072" y="694"/>
                </a:lnTo>
                <a:lnTo>
                  <a:pt x="2083" y="694"/>
                </a:lnTo>
                <a:lnTo>
                  <a:pt x="2083" y="673"/>
                </a:lnTo>
                <a:lnTo>
                  <a:pt x="2089" y="673"/>
                </a:lnTo>
                <a:lnTo>
                  <a:pt x="2100" y="673"/>
                </a:lnTo>
                <a:lnTo>
                  <a:pt x="2110" y="673"/>
                </a:lnTo>
                <a:lnTo>
                  <a:pt x="2113" y="673"/>
                </a:lnTo>
                <a:lnTo>
                  <a:pt x="2119" y="673"/>
                </a:lnTo>
                <a:lnTo>
                  <a:pt x="2130" y="673"/>
                </a:lnTo>
                <a:lnTo>
                  <a:pt x="2143" y="673"/>
                </a:lnTo>
                <a:lnTo>
                  <a:pt x="2146" y="673"/>
                </a:lnTo>
                <a:lnTo>
                  <a:pt x="2149" y="673"/>
                </a:lnTo>
                <a:lnTo>
                  <a:pt x="2157" y="673"/>
                </a:lnTo>
                <a:lnTo>
                  <a:pt x="2160" y="673"/>
                </a:lnTo>
                <a:lnTo>
                  <a:pt x="2173" y="673"/>
                </a:lnTo>
                <a:lnTo>
                  <a:pt x="2176" y="673"/>
                </a:lnTo>
                <a:lnTo>
                  <a:pt x="2179" y="673"/>
                </a:lnTo>
                <a:lnTo>
                  <a:pt x="2187" y="673"/>
                </a:lnTo>
                <a:lnTo>
                  <a:pt x="2190" y="673"/>
                </a:lnTo>
                <a:lnTo>
                  <a:pt x="2193" y="673"/>
                </a:lnTo>
                <a:lnTo>
                  <a:pt x="2205" y="673"/>
                </a:lnTo>
                <a:lnTo>
                  <a:pt x="2207" y="673"/>
                </a:lnTo>
                <a:lnTo>
                  <a:pt x="2209" y="673"/>
                </a:lnTo>
                <a:lnTo>
                  <a:pt x="2217" y="673"/>
                </a:lnTo>
                <a:lnTo>
                  <a:pt x="2223" y="673"/>
                </a:lnTo>
                <a:lnTo>
                  <a:pt x="2234" y="673"/>
                </a:lnTo>
                <a:lnTo>
                  <a:pt x="2237" y="673"/>
                </a:lnTo>
                <a:lnTo>
                  <a:pt x="2240" y="673"/>
                </a:lnTo>
                <a:lnTo>
                  <a:pt x="2247" y="673"/>
                </a:lnTo>
                <a:lnTo>
                  <a:pt x="2250" y="673"/>
                </a:lnTo>
                <a:lnTo>
                  <a:pt x="2253" y="673"/>
                </a:lnTo>
                <a:lnTo>
                  <a:pt x="2256" y="673"/>
                </a:lnTo>
                <a:lnTo>
                  <a:pt x="2261" y="673"/>
                </a:lnTo>
                <a:lnTo>
                  <a:pt x="2267" y="673"/>
                </a:lnTo>
                <a:lnTo>
                  <a:pt x="2270" y="673"/>
                </a:lnTo>
                <a:lnTo>
                  <a:pt x="2280" y="673"/>
                </a:lnTo>
                <a:lnTo>
                  <a:pt x="2286" y="673"/>
                </a:lnTo>
                <a:lnTo>
                  <a:pt x="2303" y="673"/>
                </a:lnTo>
                <a:lnTo>
                  <a:pt x="2309" y="673"/>
                </a:lnTo>
                <a:lnTo>
                  <a:pt x="2310" y="673"/>
                </a:lnTo>
                <a:lnTo>
                  <a:pt x="2313" y="673"/>
                </a:lnTo>
                <a:lnTo>
                  <a:pt x="2316" y="673"/>
                </a:lnTo>
                <a:lnTo>
                  <a:pt x="2324" y="673"/>
                </a:lnTo>
                <a:lnTo>
                  <a:pt x="2327" y="673"/>
                </a:lnTo>
                <a:lnTo>
                  <a:pt x="2330" y="673"/>
                </a:lnTo>
                <a:lnTo>
                  <a:pt x="2341" y="673"/>
                </a:lnTo>
                <a:lnTo>
                  <a:pt x="2344" y="673"/>
                </a:lnTo>
                <a:lnTo>
                  <a:pt x="2346" y="673"/>
                </a:lnTo>
                <a:lnTo>
                  <a:pt x="2354" y="673"/>
                </a:lnTo>
                <a:lnTo>
                  <a:pt x="2360" y="673"/>
                </a:lnTo>
                <a:lnTo>
                  <a:pt x="2371" y="673"/>
                </a:lnTo>
                <a:lnTo>
                  <a:pt x="2374" y="673"/>
                </a:lnTo>
                <a:lnTo>
                  <a:pt x="2384" y="673"/>
                </a:lnTo>
                <a:lnTo>
                  <a:pt x="2387" y="673"/>
                </a:lnTo>
                <a:lnTo>
                  <a:pt x="2387" y="652"/>
                </a:lnTo>
                <a:lnTo>
                  <a:pt x="2390" y="652"/>
                </a:lnTo>
                <a:lnTo>
                  <a:pt x="2396" y="652"/>
                </a:lnTo>
                <a:lnTo>
                  <a:pt x="2396" y="629"/>
                </a:lnTo>
                <a:lnTo>
                  <a:pt x="2404" y="629"/>
                </a:lnTo>
                <a:lnTo>
                  <a:pt x="2407" y="629"/>
                </a:lnTo>
                <a:lnTo>
                  <a:pt x="2414" y="629"/>
                </a:lnTo>
                <a:lnTo>
                  <a:pt x="2417" y="629"/>
                </a:lnTo>
                <a:lnTo>
                  <a:pt x="2420" y="629"/>
                </a:lnTo>
                <a:lnTo>
                  <a:pt x="2431" y="629"/>
                </a:lnTo>
                <a:lnTo>
                  <a:pt x="2431" y="605"/>
                </a:lnTo>
                <a:lnTo>
                  <a:pt x="2434" y="605"/>
                </a:lnTo>
                <a:lnTo>
                  <a:pt x="2437" y="605"/>
                </a:lnTo>
                <a:lnTo>
                  <a:pt x="2437" y="583"/>
                </a:lnTo>
                <a:lnTo>
                  <a:pt x="2447" y="583"/>
                </a:lnTo>
                <a:lnTo>
                  <a:pt x="2450" y="583"/>
                </a:lnTo>
                <a:lnTo>
                  <a:pt x="2453" y="583"/>
                </a:lnTo>
                <a:lnTo>
                  <a:pt x="2461" y="583"/>
                </a:lnTo>
                <a:lnTo>
                  <a:pt x="2464" y="583"/>
                </a:lnTo>
                <a:lnTo>
                  <a:pt x="2481" y="583"/>
                </a:lnTo>
                <a:lnTo>
                  <a:pt x="2497" y="583"/>
                </a:lnTo>
                <a:lnTo>
                  <a:pt x="2500" y="583"/>
                </a:lnTo>
                <a:lnTo>
                  <a:pt x="2508" y="583"/>
                </a:lnTo>
                <a:lnTo>
                  <a:pt x="2511" y="583"/>
                </a:lnTo>
                <a:lnTo>
                  <a:pt x="2514" y="583"/>
                </a:lnTo>
                <a:lnTo>
                  <a:pt x="2521" y="583"/>
                </a:lnTo>
                <a:lnTo>
                  <a:pt x="2524" y="583"/>
                </a:lnTo>
                <a:lnTo>
                  <a:pt x="2527" y="583"/>
                </a:lnTo>
                <a:lnTo>
                  <a:pt x="2527" y="557"/>
                </a:lnTo>
                <a:lnTo>
                  <a:pt x="2538" y="557"/>
                </a:lnTo>
                <a:lnTo>
                  <a:pt x="2541" y="557"/>
                </a:lnTo>
                <a:lnTo>
                  <a:pt x="2544" y="557"/>
                </a:lnTo>
                <a:lnTo>
                  <a:pt x="2551" y="557"/>
                </a:lnTo>
                <a:lnTo>
                  <a:pt x="2551" y="533"/>
                </a:lnTo>
                <a:lnTo>
                  <a:pt x="2554" y="533"/>
                </a:lnTo>
                <a:lnTo>
                  <a:pt x="2560" y="533"/>
                </a:lnTo>
                <a:lnTo>
                  <a:pt x="2574" y="533"/>
                </a:lnTo>
                <a:lnTo>
                  <a:pt x="2583" y="533"/>
                </a:lnTo>
                <a:lnTo>
                  <a:pt x="2585" y="533"/>
                </a:lnTo>
                <a:lnTo>
                  <a:pt x="2587" y="533"/>
                </a:lnTo>
                <a:lnTo>
                  <a:pt x="2598" y="533"/>
                </a:lnTo>
                <a:lnTo>
                  <a:pt x="2601" y="533"/>
                </a:lnTo>
                <a:lnTo>
                  <a:pt x="2607" y="533"/>
                </a:lnTo>
                <a:lnTo>
                  <a:pt x="2615" y="533"/>
                </a:lnTo>
                <a:lnTo>
                  <a:pt x="2618" y="533"/>
                </a:lnTo>
                <a:lnTo>
                  <a:pt x="2619" y="533"/>
                </a:lnTo>
                <a:lnTo>
                  <a:pt x="2625" y="533"/>
                </a:lnTo>
                <a:lnTo>
                  <a:pt x="2628" y="533"/>
                </a:lnTo>
                <a:lnTo>
                  <a:pt x="2631" y="533"/>
                </a:lnTo>
                <a:lnTo>
                  <a:pt x="2634" y="533"/>
                </a:lnTo>
                <a:lnTo>
                  <a:pt x="2645" y="533"/>
                </a:lnTo>
                <a:lnTo>
                  <a:pt x="2648" y="533"/>
                </a:lnTo>
                <a:lnTo>
                  <a:pt x="2651" y="533"/>
                </a:lnTo>
                <a:lnTo>
                  <a:pt x="2661" y="533"/>
                </a:lnTo>
                <a:lnTo>
                  <a:pt x="2664" y="533"/>
                </a:lnTo>
                <a:lnTo>
                  <a:pt x="2667" y="533"/>
                </a:lnTo>
                <a:lnTo>
                  <a:pt x="2675" y="533"/>
                </a:lnTo>
                <a:lnTo>
                  <a:pt x="2678" y="533"/>
                </a:lnTo>
                <a:lnTo>
                  <a:pt x="2681" y="533"/>
                </a:lnTo>
                <a:lnTo>
                  <a:pt x="2711" y="533"/>
                </a:lnTo>
                <a:lnTo>
                  <a:pt x="2711" y="509"/>
                </a:lnTo>
                <a:lnTo>
                  <a:pt x="2719" y="509"/>
                </a:lnTo>
                <a:lnTo>
                  <a:pt x="2722" y="509"/>
                </a:lnTo>
                <a:lnTo>
                  <a:pt x="2724" y="509"/>
                </a:lnTo>
                <a:lnTo>
                  <a:pt x="2727" y="509"/>
                </a:lnTo>
                <a:lnTo>
                  <a:pt x="2732" y="509"/>
                </a:lnTo>
                <a:lnTo>
                  <a:pt x="2735" y="509"/>
                </a:lnTo>
                <a:lnTo>
                  <a:pt x="2738" y="509"/>
                </a:lnTo>
                <a:lnTo>
                  <a:pt x="2744" y="509"/>
                </a:lnTo>
                <a:lnTo>
                  <a:pt x="2749" y="509"/>
                </a:lnTo>
                <a:lnTo>
                  <a:pt x="2752" y="509"/>
                </a:lnTo>
                <a:lnTo>
                  <a:pt x="2755" y="509"/>
                </a:lnTo>
                <a:lnTo>
                  <a:pt x="2756" y="509"/>
                </a:lnTo>
                <a:lnTo>
                  <a:pt x="2765" y="509"/>
                </a:lnTo>
                <a:lnTo>
                  <a:pt x="2768" y="509"/>
                </a:lnTo>
                <a:lnTo>
                  <a:pt x="2771" y="509"/>
                </a:lnTo>
                <a:lnTo>
                  <a:pt x="2774" y="509"/>
                </a:lnTo>
                <a:lnTo>
                  <a:pt x="2779" y="509"/>
                </a:lnTo>
                <a:lnTo>
                  <a:pt x="2782" y="509"/>
                </a:lnTo>
                <a:lnTo>
                  <a:pt x="2785" y="509"/>
                </a:lnTo>
                <a:lnTo>
                  <a:pt x="2798" y="509"/>
                </a:lnTo>
                <a:lnTo>
                  <a:pt x="2801" y="509"/>
                </a:lnTo>
                <a:lnTo>
                  <a:pt x="2804" y="509"/>
                </a:lnTo>
                <a:lnTo>
                  <a:pt x="2812" y="509"/>
                </a:lnTo>
                <a:lnTo>
                  <a:pt x="2821" y="509"/>
                </a:lnTo>
                <a:lnTo>
                  <a:pt x="2821" y="482"/>
                </a:lnTo>
                <a:lnTo>
                  <a:pt x="2825" y="482"/>
                </a:lnTo>
                <a:lnTo>
                  <a:pt x="2828" y="482"/>
                </a:lnTo>
                <a:lnTo>
                  <a:pt x="2831" y="482"/>
                </a:lnTo>
                <a:lnTo>
                  <a:pt x="2842" y="482"/>
                </a:lnTo>
                <a:lnTo>
                  <a:pt x="2845" y="482"/>
                </a:lnTo>
                <a:lnTo>
                  <a:pt x="2848" y="482"/>
                </a:lnTo>
                <a:lnTo>
                  <a:pt x="2856" y="482"/>
                </a:lnTo>
                <a:lnTo>
                  <a:pt x="2859" y="482"/>
                </a:lnTo>
                <a:lnTo>
                  <a:pt x="2861" y="482"/>
                </a:lnTo>
                <a:lnTo>
                  <a:pt x="2872" y="482"/>
                </a:lnTo>
                <a:lnTo>
                  <a:pt x="2875" y="482"/>
                </a:lnTo>
                <a:lnTo>
                  <a:pt x="2875" y="452"/>
                </a:lnTo>
                <a:lnTo>
                  <a:pt x="2878" y="452"/>
                </a:lnTo>
                <a:lnTo>
                  <a:pt x="2881" y="452"/>
                </a:lnTo>
                <a:lnTo>
                  <a:pt x="2892" y="452"/>
                </a:lnTo>
                <a:lnTo>
                  <a:pt x="2902" y="452"/>
                </a:lnTo>
                <a:lnTo>
                  <a:pt x="2905" y="452"/>
                </a:lnTo>
                <a:lnTo>
                  <a:pt x="2908" y="452"/>
                </a:lnTo>
                <a:lnTo>
                  <a:pt x="2910" y="452"/>
                </a:lnTo>
                <a:lnTo>
                  <a:pt x="2922" y="452"/>
                </a:lnTo>
                <a:lnTo>
                  <a:pt x="2925" y="452"/>
                </a:lnTo>
                <a:lnTo>
                  <a:pt x="2932" y="452"/>
                </a:lnTo>
                <a:lnTo>
                  <a:pt x="2935" y="452"/>
                </a:lnTo>
                <a:lnTo>
                  <a:pt x="2938" y="452"/>
                </a:lnTo>
                <a:lnTo>
                  <a:pt x="2949" y="452"/>
                </a:lnTo>
                <a:lnTo>
                  <a:pt x="2952" y="452"/>
                </a:lnTo>
                <a:lnTo>
                  <a:pt x="2962" y="452"/>
                </a:lnTo>
                <a:lnTo>
                  <a:pt x="2968" y="452"/>
                </a:lnTo>
                <a:lnTo>
                  <a:pt x="2970" y="452"/>
                </a:lnTo>
                <a:lnTo>
                  <a:pt x="2979" y="452"/>
                </a:lnTo>
                <a:lnTo>
                  <a:pt x="2982" y="452"/>
                </a:lnTo>
                <a:lnTo>
                  <a:pt x="2985" y="452"/>
                </a:lnTo>
                <a:lnTo>
                  <a:pt x="2993" y="452"/>
                </a:lnTo>
                <a:lnTo>
                  <a:pt x="2996" y="452"/>
                </a:lnTo>
                <a:lnTo>
                  <a:pt x="2997" y="452"/>
                </a:lnTo>
                <a:lnTo>
                  <a:pt x="3001" y="452"/>
                </a:lnTo>
                <a:lnTo>
                  <a:pt x="3006" y="452"/>
                </a:lnTo>
                <a:lnTo>
                  <a:pt x="3009" y="452"/>
                </a:lnTo>
                <a:lnTo>
                  <a:pt x="3015" y="452"/>
                </a:lnTo>
                <a:lnTo>
                  <a:pt x="3018" y="452"/>
                </a:lnTo>
                <a:lnTo>
                  <a:pt x="3026" y="452"/>
                </a:lnTo>
                <a:lnTo>
                  <a:pt x="3029" y="452"/>
                </a:lnTo>
                <a:lnTo>
                  <a:pt x="3030" y="452"/>
                </a:lnTo>
                <a:lnTo>
                  <a:pt x="3036" y="452"/>
                </a:lnTo>
                <a:lnTo>
                  <a:pt x="3036" y="422"/>
                </a:lnTo>
                <a:lnTo>
                  <a:pt x="3039" y="422"/>
                </a:lnTo>
                <a:lnTo>
                  <a:pt x="3042" y="422"/>
                </a:lnTo>
                <a:lnTo>
                  <a:pt x="3045" y="422"/>
                </a:lnTo>
                <a:lnTo>
                  <a:pt x="3047" y="422"/>
                </a:lnTo>
                <a:lnTo>
                  <a:pt x="3053" y="422"/>
                </a:lnTo>
                <a:lnTo>
                  <a:pt x="3056" y="422"/>
                </a:lnTo>
                <a:lnTo>
                  <a:pt x="3059" y="422"/>
                </a:lnTo>
                <a:lnTo>
                  <a:pt x="3062" y="422"/>
                </a:lnTo>
                <a:lnTo>
                  <a:pt x="3062" y="388"/>
                </a:lnTo>
                <a:lnTo>
                  <a:pt x="3072" y="388"/>
                </a:lnTo>
                <a:lnTo>
                  <a:pt x="3074" y="388"/>
                </a:lnTo>
                <a:lnTo>
                  <a:pt x="3086" y="388"/>
                </a:lnTo>
                <a:lnTo>
                  <a:pt x="3089" y="388"/>
                </a:lnTo>
                <a:lnTo>
                  <a:pt x="3097" y="388"/>
                </a:lnTo>
                <a:lnTo>
                  <a:pt x="3099" y="388"/>
                </a:lnTo>
                <a:lnTo>
                  <a:pt x="3102" y="388"/>
                </a:lnTo>
                <a:lnTo>
                  <a:pt x="3105" y="388"/>
                </a:lnTo>
                <a:lnTo>
                  <a:pt x="3107" y="388"/>
                </a:lnTo>
                <a:lnTo>
                  <a:pt x="3113" y="388"/>
                </a:lnTo>
                <a:lnTo>
                  <a:pt x="3116" y="388"/>
                </a:lnTo>
                <a:lnTo>
                  <a:pt x="3119" y="388"/>
                </a:lnTo>
                <a:lnTo>
                  <a:pt x="3122" y="388"/>
                </a:lnTo>
                <a:lnTo>
                  <a:pt x="3133" y="388"/>
                </a:lnTo>
                <a:lnTo>
                  <a:pt x="3136" y="388"/>
                </a:lnTo>
                <a:lnTo>
                  <a:pt x="3146" y="388"/>
                </a:lnTo>
                <a:lnTo>
                  <a:pt x="3149" y="388"/>
                </a:lnTo>
                <a:lnTo>
                  <a:pt x="3152" y="388"/>
                </a:lnTo>
                <a:lnTo>
                  <a:pt x="3157" y="388"/>
                </a:lnTo>
                <a:lnTo>
                  <a:pt x="3157" y="355"/>
                </a:lnTo>
                <a:lnTo>
                  <a:pt x="3160" y="355"/>
                </a:lnTo>
                <a:lnTo>
                  <a:pt x="3163" y="355"/>
                </a:lnTo>
                <a:lnTo>
                  <a:pt x="3166" y="355"/>
                </a:lnTo>
                <a:lnTo>
                  <a:pt x="3169" y="355"/>
                </a:lnTo>
                <a:lnTo>
                  <a:pt x="3176" y="355"/>
                </a:lnTo>
                <a:lnTo>
                  <a:pt x="3179" y="355"/>
                </a:lnTo>
                <a:lnTo>
                  <a:pt x="3182" y="355"/>
                </a:lnTo>
                <a:lnTo>
                  <a:pt x="3193" y="355"/>
                </a:lnTo>
                <a:lnTo>
                  <a:pt x="3196" y="355"/>
                </a:lnTo>
                <a:lnTo>
                  <a:pt x="3199" y="355"/>
                </a:lnTo>
                <a:lnTo>
                  <a:pt x="3207" y="355"/>
                </a:lnTo>
                <a:lnTo>
                  <a:pt x="3209" y="355"/>
                </a:lnTo>
                <a:lnTo>
                  <a:pt x="3211" y="355"/>
                </a:lnTo>
                <a:lnTo>
                  <a:pt x="3226" y="355"/>
                </a:lnTo>
                <a:lnTo>
                  <a:pt x="3229" y="355"/>
                </a:lnTo>
                <a:lnTo>
                  <a:pt x="3237" y="355"/>
                </a:lnTo>
                <a:lnTo>
                  <a:pt x="3240" y="355"/>
                </a:lnTo>
                <a:lnTo>
                  <a:pt x="3242" y="355"/>
                </a:lnTo>
                <a:lnTo>
                  <a:pt x="3250" y="355"/>
                </a:lnTo>
                <a:lnTo>
                  <a:pt x="3250" y="318"/>
                </a:lnTo>
                <a:lnTo>
                  <a:pt x="3253" y="318"/>
                </a:lnTo>
                <a:lnTo>
                  <a:pt x="3256" y="318"/>
                </a:lnTo>
                <a:lnTo>
                  <a:pt x="3259" y="318"/>
                </a:lnTo>
                <a:lnTo>
                  <a:pt x="3267" y="318"/>
                </a:lnTo>
                <a:lnTo>
                  <a:pt x="3270" y="318"/>
                </a:lnTo>
                <a:lnTo>
                  <a:pt x="3273" y="318"/>
                </a:lnTo>
                <a:lnTo>
                  <a:pt x="3286" y="318"/>
                </a:lnTo>
                <a:lnTo>
                  <a:pt x="3288" y="318"/>
                </a:lnTo>
                <a:lnTo>
                  <a:pt x="3297" y="318"/>
                </a:lnTo>
                <a:lnTo>
                  <a:pt x="3300" y="318"/>
                </a:lnTo>
                <a:lnTo>
                  <a:pt x="3303" y="318"/>
                </a:lnTo>
                <a:lnTo>
                  <a:pt x="3306" y="318"/>
                </a:lnTo>
                <a:lnTo>
                  <a:pt x="3310" y="318"/>
                </a:lnTo>
                <a:lnTo>
                  <a:pt x="3310" y="276"/>
                </a:lnTo>
                <a:lnTo>
                  <a:pt x="3313" y="276"/>
                </a:lnTo>
                <a:lnTo>
                  <a:pt x="3316" y="276"/>
                </a:lnTo>
                <a:lnTo>
                  <a:pt x="3319" y="276"/>
                </a:lnTo>
                <a:lnTo>
                  <a:pt x="3321" y="276"/>
                </a:lnTo>
                <a:lnTo>
                  <a:pt x="3330" y="276"/>
                </a:lnTo>
                <a:lnTo>
                  <a:pt x="3333" y="276"/>
                </a:lnTo>
                <a:lnTo>
                  <a:pt x="3346" y="276"/>
                </a:lnTo>
                <a:lnTo>
                  <a:pt x="3348" y="276"/>
                </a:lnTo>
                <a:lnTo>
                  <a:pt x="3360" y="276"/>
                </a:lnTo>
                <a:lnTo>
                  <a:pt x="3363" y="276"/>
                </a:lnTo>
                <a:lnTo>
                  <a:pt x="3365" y="276"/>
                </a:lnTo>
                <a:lnTo>
                  <a:pt x="3374" y="276"/>
                </a:lnTo>
                <a:lnTo>
                  <a:pt x="3377" y="276"/>
                </a:lnTo>
                <a:lnTo>
                  <a:pt x="3378" y="276"/>
                </a:lnTo>
                <a:lnTo>
                  <a:pt x="3381" y="276"/>
                </a:lnTo>
                <a:lnTo>
                  <a:pt x="3387" y="276"/>
                </a:lnTo>
                <a:lnTo>
                  <a:pt x="3393" y="276"/>
                </a:lnTo>
                <a:lnTo>
                  <a:pt x="3396" y="276"/>
                </a:lnTo>
                <a:lnTo>
                  <a:pt x="3404" y="276"/>
                </a:lnTo>
                <a:lnTo>
                  <a:pt x="3407" y="276"/>
                </a:lnTo>
                <a:lnTo>
                  <a:pt x="3410" y="276"/>
                </a:lnTo>
                <a:lnTo>
                  <a:pt x="3417" y="276"/>
                </a:lnTo>
                <a:lnTo>
                  <a:pt x="3420" y="276"/>
                </a:lnTo>
                <a:lnTo>
                  <a:pt x="3423" y="276"/>
                </a:lnTo>
                <a:lnTo>
                  <a:pt x="3434" y="276"/>
                </a:lnTo>
                <a:lnTo>
                  <a:pt x="3437" y="276"/>
                </a:lnTo>
                <a:lnTo>
                  <a:pt x="3440" y="276"/>
                </a:lnTo>
                <a:lnTo>
                  <a:pt x="3443" y="276"/>
                </a:lnTo>
                <a:lnTo>
                  <a:pt x="3447" y="276"/>
                </a:lnTo>
                <a:lnTo>
                  <a:pt x="3453" y="276"/>
                </a:lnTo>
                <a:lnTo>
                  <a:pt x="3458" y="276"/>
                </a:lnTo>
                <a:lnTo>
                  <a:pt x="3464" y="276"/>
                </a:lnTo>
                <a:lnTo>
                  <a:pt x="3467" y="276"/>
                </a:lnTo>
                <a:lnTo>
                  <a:pt x="3470" y="276"/>
                </a:lnTo>
                <a:lnTo>
                  <a:pt x="3473" y="276"/>
                </a:lnTo>
                <a:lnTo>
                  <a:pt x="3478" y="276"/>
                </a:lnTo>
                <a:lnTo>
                  <a:pt x="3478" y="227"/>
                </a:lnTo>
                <a:lnTo>
                  <a:pt x="3485" y="227"/>
                </a:lnTo>
                <a:lnTo>
                  <a:pt x="3485" y="178"/>
                </a:lnTo>
                <a:lnTo>
                  <a:pt x="3500" y="178"/>
                </a:lnTo>
                <a:lnTo>
                  <a:pt x="3502" y="178"/>
                </a:lnTo>
                <a:lnTo>
                  <a:pt x="3511" y="178"/>
                </a:lnTo>
                <a:lnTo>
                  <a:pt x="3514" y="178"/>
                </a:lnTo>
                <a:lnTo>
                  <a:pt x="3515" y="178"/>
                </a:lnTo>
                <a:lnTo>
                  <a:pt x="3518" y="178"/>
                </a:lnTo>
                <a:lnTo>
                  <a:pt x="3527" y="178"/>
                </a:lnTo>
                <a:lnTo>
                  <a:pt x="3530" y="178"/>
                </a:lnTo>
                <a:lnTo>
                  <a:pt x="3533" y="178"/>
                </a:lnTo>
                <a:lnTo>
                  <a:pt x="3541" y="178"/>
                </a:lnTo>
                <a:lnTo>
                  <a:pt x="3544" y="178"/>
                </a:lnTo>
                <a:lnTo>
                  <a:pt x="3547" y="178"/>
                </a:lnTo>
                <a:lnTo>
                  <a:pt x="3550" y="178"/>
                </a:lnTo>
                <a:lnTo>
                  <a:pt x="3554" y="178"/>
                </a:lnTo>
                <a:lnTo>
                  <a:pt x="3557" y="178"/>
                </a:lnTo>
                <a:lnTo>
                  <a:pt x="3560" y="178"/>
                </a:lnTo>
                <a:lnTo>
                  <a:pt x="3560" y="122"/>
                </a:lnTo>
                <a:lnTo>
                  <a:pt x="3562" y="122"/>
                </a:lnTo>
                <a:lnTo>
                  <a:pt x="3571" y="122"/>
                </a:lnTo>
                <a:lnTo>
                  <a:pt x="3574" y="122"/>
                </a:lnTo>
                <a:lnTo>
                  <a:pt x="3577" y="122"/>
                </a:lnTo>
                <a:lnTo>
                  <a:pt x="3579" y="122"/>
                </a:lnTo>
                <a:lnTo>
                  <a:pt x="3584" y="122"/>
                </a:lnTo>
                <a:lnTo>
                  <a:pt x="3587" y="122"/>
                </a:lnTo>
                <a:lnTo>
                  <a:pt x="3590" y="122"/>
                </a:lnTo>
                <a:lnTo>
                  <a:pt x="3592" y="122"/>
                </a:lnTo>
                <a:lnTo>
                  <a:pt x="3595" y="122"/>
                </a:lnTo>
                <a:lnTo>
                  <a:pt x="3604" y="122"/>
                </a:lnTo>
                <a:lnTo>
                  <a:pt x="3610" y="122"/>
                </a:lnTo>
                <a:lnTo>
                  <a:pt x="3612" y="122"/>
                </a:lnTo>
                <a:lnTo>
                  <a:pt x="3612" y="62"/>
                </a:lnTo>
                <a:lnTo>
                  <a:pt x="3615" y="62"/>
                </a:lnTo>
                <a:lnTo>
                  <a:pt x="3622" y="62"/>
                </a:lnTo>
                <a:lnTo>
                  <a:pt x="3625" y="62"/>
                </a:lnTo>
                <a:lnTo>
                  <a:pt x="3631" y="62"/>
                </a:lnTo>
                <a:lnTo>
                  <a:pt x="3634" y="62"/>
                </a:lnTo>
                <a:lnTo>
                  <a:pt x="3637" y="62"/>
                </a:lnTo>
                <a:lnTo>
                  <a:pt x="3648" y="62"/>
                </a:lnTo>
                <a:lnTo>
                  <a:pt x="3651" y="62"/>
                </a:lnTo>
                <a:lnTo>
                  <a:pt x="3652" y="62"/>
                </a:lnTo>
                <a:lnTo>
                  <a:pt x="3658" y="62"/>
                </a:lnTo>
                <a:lnTo>
                  <a:pt x="3658" y="0"/>
                </a:lnTo>
                <a:lnTo>
                  <a:pt x="3661" y="0"/>
                </a:lnTo>
                <a:lnTo>
                  <a:pt x="3664" y="0"/>
                </a:lnTo>
                <a:lnTo>
                  <a:pt x="3667" y="0"/>
                </a:lnTo>
                <a:lnTo>
                  <a:pt x="3669" y="0"/>
                </a:lnTo>
                <a:lnTo>
                  <a:pt x="3681" y="0"/>
                </a:lnTo>
                <a:lnTo>
                  <a:pt x="3684" y="0"/>
                </a:lnTo>
                <a:lnTo>
                  <a:pt x="3687" y="0"/>
                </a:lnTo>
                <a:lnTo>
                  <a:pt x="3691" y="0"/>
                </a:lnTo>
                <a:lnTo>
                  <a:pt x="3694" y="0"/>
                </a:lnTo>
                <a:lnTo>
                  <a:pt x="3697" y="0"/>
                </a:lnTo>
                <a:lnTo>
                  <a:pt x="3699" y="0"/>
                </a:lnTo>
                <a:lnTo>
                  <a:pt x="3708" y="0"/>
                </a:lnTo>
                <a:lnTo>
                  <a:pt x="3711" y="0"/>
                </a:lnTo>
                <a:lnTo>
                  <a:pt x="3714" y="0"/>
                </a:lnTo>
                <a:lnTo>
                  <a:pt x="3716" y="0"/>
                </a:lnTo>
              </a:path>
            </a:pathLst>
          </a:custGeom>
          <a:noFill/>
          <a:ln w="508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/>
          </a:p>
        </p:txBody>
      </p:sp>
      <p:grpSp>
        <p:nvGrpSpPr>
          <p:cNvPr id="13340" name="Group 24">
            <a:extLst>
              <a:ext uri="{FF2B5EF4-FFF2-40B4-BE49-F238E27FC236}">
                <a16:creationId xmlns:a16="http://schemas.microsoft.com/office/drawing/2014/main" id="{7FB88D87-75B4-419F-9EAF-461D9D669967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4835525"/>
            <a:ext cx="6302375" cy="69850"/>
            <a:chOff x="873" y="3141"/>
            <a:chExt cx="3970" cy="44"/>
          </a:xfrm>
        </p:grpSpPr>
        <p:sp>
          <p:nvSpPr>
            <p:cNvPr id="13367" name="Line 25">
              <a:extLst>
                <a:ext uri="{FF2B5EF4-FFF2-40B4-BE49-F238E27FC236}">
                  <a16:creationId xmlns:a16="http://schemas.microsoft.com/office/drawing/2014/main" id="{89ED032C-AE1E-4F00-8DF2-9673A5B48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4" y="3141"/>
              <a:ext cx="3918" cy="2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68" name="Line 26">
              <a:extLst>
                <a:ext uri="{FF2B5EF4-FFF2-40B4-BE49-F238E27FC236}">
                  <a16:creationId xmlns:a16="http://schemas.microsoft.com/office/drawing/2014/main" id="{927F5252-2B04-4F87-BDC9-8F5DC84A80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4" y="3141"/>
              <a:ext cx="3918" cy="2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69" name="Line 27">
              <a:extLst>
                <a:ext uri="{FF2B5EF4-FFF2-40B4-BE49-F238E27FC236}">
                  <a16:creationId xmlns:a16="http://schemas.microsoft.com/office/drawing/2014/main" id="{2B8D5424-A51A-4F83-AC80-1F1171DD5D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2" y="3141"/>
              <a:ext cx="2" cy="21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70" name="Line 28">
              <a:extLst>
                <a:ext uri="{FF2B5EF4-FFF2-40B4-BE49-F238E27FC236}">
                  <a16:creationId xmlns:a16="http://schemas.microsoft.com/office/drawing/2014/main" id="{AD62536C-529F-42B1-9239-CB984484D0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0" y="3141"/>
              <a:ext cx="1" cy="21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71" name="Line 29">
              <a:extLst>
                <a:ext uri="{FF2B5EF4-FFF2-40B4-BE49-F238E27FC236}">
                  <a16:creationId xmlns:a16="http://schemas.microsoft.com/office/drawing/2014/main" id="{CE6C670B-14A0-4825-A119-0E2BA0ECB3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3" y="3141"/>
              <a:ext cx="1" cy="21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72" name="Line 30">
              <a:extLst>
                <a:ext uri="{FF2B5EF4-FFF2-40B4-BE49-F238E27FC236}">
                  <a16:creationId xmlns:a16="http://schemas.microsoft.com/office/drawing/2014/main" id="{C9451C26-7DBE-4F27-95B5-DEFEFC8205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6" y="3141"/>
              <a:ext cx="1" cy="21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73" name="Line 31">
              <a:extLst>
                <a:ext uri="{FF2B5EF4-FFF2-40B4-BE49-F238E27FC236}">
                  <a16:creationId xmlns:a16="http://schemas.microsoft.com/office/drawing/2014/main" id="{05CD37FA-3988-424D-A0AF-FEEAF5060A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3" y="3144"/>
              <a:ext cx="2" cy="22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74" name="Line 32">
              <a:extLst>
                <a:ext uri="{FF2B5EF4-FFF2-40B4-BE49-F238E27FC236}">
                  <a16:creationId xmlns:a16="http://schemas.microsoft.com/office/drawing/2014/main" id="{464CC74E-FF42-477A-A681-63999DD14E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3" y="3141"/>
              <a:ext cx="3" cy="44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75" name="Line 33">
              <a:extLst>
                <a:ext uri="{FF2B5EF4-FFF2-40B4-BE49-F238E27FC236}">
                  <a16:creationId xmlns:a16="http://schemas.microsoft.com/office/drawing/2014/main" id="{D814E5D7-EB38-432A-AF74-D0FF9A72A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0" y="3141"/>
              <a:ext cx="2" cy="44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76" name="Line 34">
              <a:extLst>
                <a:ext uri="{FF2B5EF4-FFF2-40B4-BE49-F238E27FC236}">
                  <a16:creationId xmlns:a16="http://schemas.microsoft.com/office/drawing/2014/main" id="{3AD1B942-EB5B-4E77-B26F-944B0CF60E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5" y="3141"/>
              <a:ext cx="1" cy="44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77" name="Line 35">
              <a:extLst>
                <a:ext uri="{FF2B5EF4-FFF2-40B4-BE49-F238E27FC236}">
                  <a16:creationId xmlns:a16="http://schemas.microsoft.com/office/drawing/2014/main" id="{82EDCB40-06D5-4EE5-9C23-88782C1533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8" y="3141"/>
              <a:ext cx="2" cy="44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78" name="Line 36">
              <a:extLst>
                <a:ext uri="{FF2B5EF4-FFF2-40B4-BE49-F238E27FC236}">
                  <a16:creationId xmlns:a16="http://schemas.microsoft.com/office/drawing/2014/main" id="{301550EC-7427-4CA1-8F17-1BED5643C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2" y="3141"/>
              <a:ext cx="1" cy="44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79" name="Line 37">
              <a:extLst>
                <a:ext uri="{FF2B5EF4-FFF2-40B4-BE49-F238E27FC236}">
                  <a16:creationId xmlns:a16="http://schemas.microsoft.com/office/drawing/2014/main" id="{EF0E5C64-3165-4CA3-8659-167A29E290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3" y="3144"/>
              <a:ext cx="45" cy="1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80" name="Line 38">
              <a:extLst>
                <a:ext uri="{FF2B5EF4-FFF2-40B4-BE49-F238E27FC236}">
                  <a16:creationId xmlns:a16="http://schemas.microsoft.com/office/drawing/2014/main" id="{A48A2069-E7D8-4129-A14D-BEEA2595B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4" y="3141"/>
              <a:ext cx="3918" cy="2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81" name="Line 39">
              <a:extLst>
                <a:ext uri="{FF2B5EF4-FFF2-40B4-BE49-F238E27FC236}">
                  <a16:creationId xmlns:a16="http://schemas.microsoft.com/office/drawing/2014/main" id="{6F28AFCC-9C9D-47BD-B8C9-838D40A634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4" y="3141"/>
              <a:ext cx="3918" cy="2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82" name="Line 40">
              <a:extLst>
                <a:ext uri="{FF2B5EF4-FFF2-40B4-BE49-F238E27FC236}">
                  <a16:creationId xmlns:a16="http://schemas.microsoft.com/office/drawing/2014/main" id="{F8095ACC-4825-4516-BF82-6E2E679620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2" y="3141"/>
              <a:ext cx="2" cy="21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83" name="Line 41">
              <a:extLst>
                <a:ext uri="{FF2B5EF4-FFF2-40B4-BE49-F238E27FC236}">
                  <a16:creationId xmlns:a16="http://schemas.microsoft.com/office/drawing/2014/main" id="{5E48D4D6-4F98-460D-A710-134B17F710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0" y="3141"/>
              <a:ext cx="1" cy="21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84" name="Line 42">
              <a:extLst>
                <a:ext uri="{FF2B5EF4-FFF2-40B4-BE49-F238E27FC236}">
                  <a16:creationId xmlns:a16="http://schemas.microsoft.com/office/drawing/2014/main" id="{53FD3A54-CDF9-4B2A-AA58-842C594FDE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3" y="3141"/>
              <a:ext cx="1" cy="21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85" name="Line 43">
              <a:extLst>
                <a:ext uri="{FF2B5EF4-FFF2-40B4-BE49-F238E27FC236}">
                  <a16:creationId xmlns:a16="http://schemas.microsoft.com/office/drawing/2014/main" id="{3A727056-D378-4487-ACB5-9EAE084C05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6" y="3141"/>
              <a:ext cx="1" cy="21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86" name="Line 44">
              <a:extLst>
                <a:ext uri="{FF2B5EF4-FFF2-40B4-BE49-F238E27FC236}">
                  <a16:creationId xmlns:a16="http://schemas.microsoft.com/office/drawing/2014/main" id="{92FF416E-DF14-4955-B07E-277532667D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3" y="3144"/>
              <a:ext cx="2" cy="22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87" name="Line 45">
              <a:extLst>
                <a:ext uri="{FF2B5EF4-FFF2-40B4-BE49-F238E27FC236}">
                  <a16:creationId xmlns:a16="http://schemas.microsoft.com/office/drawing/2014/main" id="{3D0774FD-552D-4D0A-BDAC-0606B180E6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3" y="3141"/>
              <a:ext cx="3" cy="44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88" name="Line 46">
              <a:extLst>
                <a:ext uri="{FF2B5EF4-FFF2-40B4-BE49-F238E27FC236}">
                  <a16:creationId xmlns:a16="http://schemas.microsoft.com/office/drawing/2014/main" id="{CF71D860-551C-4AA8-8361-B77F07CB25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0" y="3141"/>
              <a:ext cx="2" cy="44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89" name="Line 47">
              <a:extLst>
                <a:ext uri="{FF2B5EF4-FFF2-40B4-BE49-F238E27FC236}">
                  <a16:creationId xmlns:a16="http://schemas.microsoft.com/office/drawing/2014/main" id="{EFB38AA9-D5CC-4387-87BC-DCA62B1C0A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5" y="3141"/>
              <a:ext cx="1" cy="44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90" name="Line 48">
              <a:extLst>
                <a:ext uri="{FF2B5EF4-FFF2-40B4-BE49-F238E27FC236}">
                  <a16:creationId xmlns:a16="http://schemas.microsoft.com/office/drawing/2014/main" id="{6CB24BFB-7195-4F58-B791-A8C982C428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8" y="3141"/>
              <a:ext cx="2" cy="44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91" name="Line 49">
              <a:extLst>
                <a:ext uri="{FF2B5EF4-FFF2-40B4-BE49-F238E27FC236}">
                  <a16:creationId xmlns:a16="http://schemas.microsoft.com/office/drawing/2014/main" id="{53172A13-F12F-40B6-AE4D-3758452C7F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3" y="3144"/>
              <a:ext cx="45" cy="1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13341" name="Group 50">
            <a:extLst>
              <a:ext uri="{FF2B5EF4-FFF2-40B4-BE49-F238E27FC236}">
                <a16:creationId xmlns:a16="http://schemas.microsoft.com/office/drawing/2014/main" id="{32C53CF3-0239-4E3B-85A3-C0AF41F59F62}"/>
              </a:ext>
            </a:extLst>
          </p:cNvPr>
          <p:cNvGrpSpPr>
            <a:grpSpLocks/>
          </p:cNvGrpSpPr>
          <p:nvPr/>
        </p:nvGrpSpPr>
        <p:grpSpPr bwMode="auto">
          <a:xfrm>
            <a:off x="1665288" y="1314450"/>
            <a:ext cx="74612" cy="3508375"/>
            <a:chOff x="873" y="934"/>
            <a:chExt cx="47" cy="2210"/>
          </a:xfrm>
        </p:grpSpPr>
        <p:sp>
          <p:nvSpPr>
            <p:cNvPr id="13357" name="Line 51">
              <a:extLst>
                <a:ext uri="{FF2B5EF4-FFF2-40B4-BE49-F238E27FC236}">
                  <a16:creationId xmlns:a16="http://schemas.microsoft.com/office/drawing/2014/main" id="{DC490536-9DC5-43F1-A220-0EA4BABA38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8" y="934"/>
              <a:ext cx="2" cy="221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58" name="Line 53">
              <a:extLst>
                <a:ext uri="{FF2B5EF4-FFF2-40B4-BE49-F238E27FC236}">
                  <a16:creationId xmlns:a16="http://schemas.microsoft.com/office/drawing/2014/main" id="{4D70A7B5-F877-478D-9D61-3BB7038CF2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3" y="2652"/>
              <a:ext cx="45" cy="1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59" name="Line 54">
              <a:extLst>
                <a:ext uri="{FF2B5EF4-FFF2-40B4-BE49-F238E27FC236}">
                  <a16:creationId xmlns:a16="http://schemas.microsoft.com/office/drawing/2014/main" id="{9397C3A5-2B46-4A95-A349-282F7DD3CC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3" y="2161"/>
              <a:ext cx="45" cy="1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60" name="Line 55">
              <a:extLst>
                <a:ext uri="{FF2B5EF4-FFF2-40B4-BE49-F238E27FC236}">
                  <a16:creationId xmlns:a16="http://schemas.microsoft.com/office/drawing/2014/main" id="{F86C24BA-50BC-42A2-86BE-0CACD3CD1A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3" y="1670"/>
              <a:ext cx="45" cy="1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61" name="Line 56">
              <a:extLst>
                <a:ext uri="{FF2B5EF4-FFF2-40B4-BE49-F238E27FC236}">
                  <a16:creationId xmlns:a16="http://schemas.microsoft.com/office/drawing/2014/main" id="{2E2FF3C5-5F7F-4427-9A48-8A343A5D25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3" y="1178"/>
              <a:ext cx="45" cy="1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62" name="Line 57">
              <a:extLst>
                <a:ext uri="{FF2B5EF4-FFF2-40B4-BE49-F238E27FC236}">
                  <a16:creationId xmlns:a16="http://schemas.microsoft.com/office/drawing/2014/main" id="{2709F0B2-0A51-4A65-B579-BA7FC39903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8" y="934"/>
              <a:ext cx="2" cy="221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63" name="Line 59">
              <a:extLst>
                <a:ext uri="{FF2B5EF4-FFF2-40B4-BE49-F238E27FC236}">
                  <a16:creationId xmlns:a16="http://schemas.microsoft.com/office/drawing/2014/main" id="{E75D4586-0F9F-409D-AD13-2A0CDDE157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3" y="2652"/>
              <a:ext cx="45" cy="1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64" name="Line 60">
              <a:extLst>
                <a:ext uri="{FF2B5EF4-FFF2-40B4-BE49-F238E27FC236}">
                  <a16:creationId xmlns:a16="http://schemas.microsoft.com/office/drawing/2014/main" id="{79E46405-0C98-456B-8DE8-2535F53079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3" y="2161"/>
              <a:ext cx="45" cy="1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65" name="Line 61">
              <a:extLst>
                <a:ext uri="{FF2B5EF4-FFF2-40B4-BE49-F238E27FC236}">
                  <a16:creationId xmlns:a16="http://schemas.microsoft.com/office/drawing/2014/main" id="{B7DD8683-AF30-46FA-960F-C3A95B3C7B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3" y="1670"/>
              <a:ext cx="45" cy="1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66" name="Line 62">
              <a:extLst>
                <a:ext uri="{FF2B5EF4-FFF2-40B4-BE49-F238E27FC236}">
                  <a16:creationId xmlns:a16="http://schemas.microsoft.com/office/drawing/2014/main" id="{07A830FE-5F7E-40DC-8CB4-9D6A558DFE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3" y="1178"/>
              <a:ext cx="45" cy="1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13342" name="Rectangle 63">
            <a:extLst>
              <a:ext uri="{FF2B5EF4-FFF2-40B4-BE49-F238E27FC236}">
                <a16:creationId xmlns:a16="http://schemas.microsoft.com/office/drawing/2014/main" id="{9E47994A-BA07-4984-B181-DC4A8CB66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9988" y="5749925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600">
                <a:cs typeface="Arial" panose="020B0604020202020204" pitchFamily="34" charset="0"/>
              </a:rPr>
              <a:t>351</a:t>
            </a:r>
          </a:p>
        </p:txBody>
      </p:sp>
      <p:sp>
        <p:nvSpPr>
          <p:cNvPr id="13343" name="Rectangle 64">
            <a:extLst>
              <a:ext uri="{FF2B5EF4-FFF2-40B4-BE49-F238E27FC236}">
                <a16:creationId xmlns:a16="http://schemas.microsoft.com/office/drawing/2014/main" id="{7A47AA2F-DCA0-4492-AD8E-6C67866C6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9988" y="5337175"/>
            <a:ext cx="341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600">
                <a:cs typeface="Arial" panose="020B0604020202020204" pitchFamily="34" charset="0"/>
              </a:rPr>
              <a:t>332</a:t>
            </a:r>
          </a:p>
        </p:txBody>
      </p:sp>
      <p:sp>
        <p:nvSpPr>
          <p:cNvPr id="13344" name="Rectangle 65">
            <a:extLst>
              <a:ext uri="{FF2B5EF4-FFF2-40B4-BE49-F238E27FC236}">
                <a16:creationId xmlns:a16="http://schemas.microsoft.com/office/drawing/2014/main" id="{8ED06CC3-EACA-4869-ABCF-3AE294D12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413" y="5749925"/>
            <a:ext cx="341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600">
                <a:cs typeface="Arial" panose="020B0604020202020204" pitchFamily="34" charset="0"/>
              </a:rPr>
              <a:t>730</a:t>
            </a:r>
          </a:p>
        </p:txBody>
      </p:sp>
      <p:sp>
        <p:nvSpPr>
          <p:cNvPr id="13345" name="Rectangle 66">
            <a:extLst>
              <a:ext uri="{FF2B5EF4-FFF2-40B4-BE49-F238E27FC236}">
                <a16:creationId xmlns:a16="http://schemas.microsoft.com/office/drawing/2014/main" id="{95F10C34-D949-445F-94BA-5A8233099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413" y="5337175"/>
            <a:ext cx="341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600">
                <a:cs typeface="Arial" panose="020B0604020202020204" pitchFamily="34" charset="0"/>
              </a:rPr>
              <a:t>709</a:t>
            </a:r>
          </a:p>
        </p:txBody>
      </p:sp>
      <p:sp>
        <p:nvSpPr>
          <p:cNvPr id="13346" name="Rectangle 67">
            <a:extLst>
              <a:ext uri="{FF2B5EF4-FFF2-40B4-BE49-F238E27FC236}">
                <a16:creationId xmlns:a16="http://schemas.microsoft.com/office/drawing/2014/main" id="{C0A8EF35-F36C-4AB8-9F9E-C73F151DF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6225" y="5749925"/>
            <a:ext cx="508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600">
                <a:cs typeface="Arial" panose="020B0604020202020204" pitchFamily="34" charset="0"/>
              </a:rPr>
              <a:t>1,110</a:t>
            </a:r>
          </a:p>
        </p:txBody>
      </p:sp>
      <p:sp>
        <p:nvSpPr>
          <p:cNvPr id="13347" name="Rectangle 68">
            <a:extLst>
              <a:ext uri="{FF2B5EF4-FFF2-40B4-BE49-F238E27FC236}">
                <a16:creationId xmlns:a16="http://schemas.microsoft.com/office/drawing/2014/main" id="{A4C519B0-2C31-4F7F-B1AB-6364BEC66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50" y="5337175"/>
            <a:ext cx="5127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600">
                <a:cs typeface="Arial" panose="020B0604020202020204" pitchFamily="34" charset="0"/>
              </a:rPr>
              <a:t>1,094</a:t>
            </a:r>
          </a:p>
        </p:txBody>
      </p:sp>
      <p:sp>
        <p:nvSpPr>
          <p:cNvPr id="13348" name="Rectangle 69">
            <a:extLst>
              <a:ext uri="{FF2B5EF4-FFF2-40B4-BE49-F238E27FC236}">
                <a16:creationId xmlns:a16="http://schemas.microsoft.com/office/drawing/2014/main" id="{F528F21A-B3D8-471D-9E13-6CFB728C8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488" y="5749925"/>
            <a:ext cx="5127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600">
                <a:cs typeface="Arial" panose="020B0604020202020204" pitchFamily="34" charset="0"/>
              </a:rPr>
              <a:t>1,401</a:t>
            </a:r>
          </a:p>
        </p:txBody>
      </p:sp>
      <p:sp>
        <p:nvSpPr>
          <p:cNvPr id="13349" name="Rectangle 70">
            <a:extLst>
              <a:ext uri="{FF2B5EF4-FFF2-40B4-BE49-F238E27FC236}">
                <a16:creationId xmlns:a16="http://schemas.microsoft.com/office/drawing/2014/main" id="{04ADD946-6327-42E0-8EE5-7D6EC9760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488" y="5337175"/>
            <a:ext cx="5127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600">
                <a:cs typeface="Arial" panose="020B0604020202020204" pitchFamily="34" charset="0"/>
              </a:rPr>
              <a:t>1,370</a:t>
            </a:r>
          </a:p>
        </p:txBody>
      </p:sp>
      <p:sp>
        <p:nvSpPr>
          <p:cNvPr id="13350" name="Rectangle 71">
            <a:extLst>
              <a:ext uri="{FF2B5EF4-FFF2-40B4-BE49-F238E27FC236}">
                <a16:creationId xmlns:a16="http://schemas.microsoft.com/office/drawing/2014/main" id="{C0DA2B27-665C-4CD4-B5F0-D78755A1E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25" y="5749925"/>
            <a:ext cx="5127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600">
                <a:cs typeface="Arial" panose="020B0604020202020204" pitchFamily="34" charset="0"/>
              </a:rPr>
              <a:t>1,418</a:t>
            </a:r>
          </a:p>
        </p:txBody>
      </p:sp>
      <p:sp>
        <p:nvSpPr>
          <p:cNvPr id="13351" name="Rectangle 72">
            <a:extLst>
              <a:ext uri="{FF2B5EF4-FFF2-40B4-BE49-F238E27FC236}">
                <a16:creationId xmlns:a16="http://schemas.microsoft.com/office/drawing/2014/main" id="{A04C4A0B-E974-43AD-9594-7D8330D6A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25" y="5337175"/>
            <a:ext cx="5127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600">
                <a:cs typeface="Arial" panose="020B0604020202020204" pitchFamily="34" charset="0"/>
              </a:rPr>
              <a:t>1,395</a:t>
            </a:r>
          </a:p>
        </p:txBody>
      </p:sp>
      <p:sp>
        <p:nvSpPr>
          <p:cNvPr id="13352" name="Rectangle 73">
            <a:extLst>
              <a:ext uri="{FF2B5EF4-FFF2-40B4-BE49-F238E27FC236}">
                <a16:creationId xmlns:a16="http://schemas.microsoft.com/office/drawing/2014/main" id="{3D6D21FC-D5AF-4D48-B59E-D6D94B604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463" y="5749925"/>
            <a:ext cx="5127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600">
                <a:cs typeface="Arial" panose="020B0604020202020204" pitchFamily="34" charset="0"/>
              </a:rPr>
              <a:t>1,428</a:t>
            </a:r>
          </a:p>
        </p:txBody>
      </p:sp>
      <p:sp>
        <p:nvSpPr>
          <p:cNvPr id="13353" name="Rectangle 74">
            <a:extLst>
              <a:ext uri="{FF2B5EF4-FFF2-40B4-BE49-F238E27FC236}">
                <a16:creationId xmlns:a16="http://schemas.microsoft.com/office/drawing/2014/main" id="{62DD1D98-F39D-4B27-A03F-46536FD26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463" y="5337175"/>
            <a:ext cx="5127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600">
                <a:cs typeface="Arial" panose="020B0604020202020204" pitchFamily="34" charset="0"/>
              </a:rPr>
              <a:t>1,410</a:t>
            </a:r>
          </a:p>
        </p:txBody>
      </p:sp>
      <p:sp>
        <p:nvSpPr>
          <p:cNvPr id="13354" name="Text Box 78">
            <a:extLst>
              <a:ext uri="{FF2B5EF4-FFF2-40B4-BE49-F238E27FC236}">
                <a16:creationId xmlns:a16="http://schemas.microsoft.com/office/drawing/2014/main" id="{9ECCDE35-3580-40C1-A2B9-235BBD526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5075" y="3563938"/>
            <a:ext cx="1069975" cy="784225"/>
          </a:xfrm>
          <a:prstGeom prst="rect">
            <a:avLst/>
          </a:prstGeom>
          <a:solidFill>
            <a:srgbClr val="D6EDEE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1500" b="1" i="1">
                <a:solidFill>
                  <a:srgbClr val="CC6600"/>
                </a:solidFill>
              </a:rPr>
              <a:t>Residual risk</a:t>
            </a:r>
          </a:p>
          <a:p>
            <a:pPr algn="ctr" eaLnBrk="1" hangingPunct="1"/>
            <a:r>
              <a:rPr lang="en-US" altLang="fr-FR" sz="1500" b="1" i="1">
                <a:solidFill>
                  <a:srgbClr val="CC6600"/>
                </a:solidFill>
              </a:rPr>
              <a:t>still high</a:t>
            </a:r>
          </a:p>
        </p:txBody>
      </p:sp>
      <p:sp>
        <p:nvSpPr>
          <p:cNvPr id="13355" name="Rectangle 83">
            <a:extLst>
              <a:ext uri="{FF2B5EF4-FFF2-40B4-BE49-F238E27FC236}">
                <a16:creationId xmlns:a16="http://schemas.microsoft.com/office/drawing/2014/main" id="{9A7D3699-9C33-4711-A8A5-972F14F98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163" y="6354763"/>
            <a:ext cx="3546475" cy="314325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fr-FR" sz="1000"/>
              <a:t>Adapted from Cofhoun HM et al. Lancet 2004; 364: 685-96</a:t>
            </a:r>
          </a:p>
        </p:txBody>
      </p:sp>
      <p:sp>
        <p:nvSpPr>
          <p:cNvPr id="13356" name="Rectangle 84">
            <a:extLst>
              <a:ext uri="{FF2B5EF4-FFF2-40B4-BE49-F238E27FC236}">
                <a16:creationId xmlns:a16="http://schemas.microsoft.com/office/drawing/2014/main" id="{6A9FDBF6-7F9E-4677-8824-073372F39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100" y="49593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600"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Connecteur droit 137">
            <a:extLst>
              <a:ext uri="{FF2B5EF4-FFF2-40B4-BE49-F238E27FC236}">
                <a16:creationId xmlns:a16="http://schemas.microsoft.com/office/drawing/2014/main" id="{D96974F2-C0D4-47FE-BB24-63C3CDEC3387}"/>
              </a:ext>
            </a:extLst>
          </p:cNvPr>
          <p:cNvCxnSpPr/>
          <p:nvPr/>
        </p:nvCxnSpPr>
        <p:spPr>
          <a:xfrm>
            <a:off x="5159375" y="5629275"/>
            <a:ext cx="3638550" cy="95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Line 36">
            <a:extLst>
              <a:ext uri="{FF2B5EF4-FFF2-40B4-BE49-F238E27FC236}">
                <a16:creationId xmlns:a16="http://schemas.microsoft.com/office/drawing/2014/main" id="{06882DDE-8799-47F2-A84A-BB82633C8D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6275" y="5651500"/>
            <a:ext cx="0" cy="71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340" name="Line 37">
            <a:extLst>
              <a:ext uri="{FF2B5EF4-FFF2-40B4-BE49-F238E27FC236}">
                <a16:creationId xmlns:a16="http://schemas.microsoft.com/office/drawing/2014/main" id="{F83295EC-1B3B-4CCE-9FA5-006F4E7918F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4925" y="5651500"/>
            <a:ext cx="0" cy="71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341" name="Line 38">
            <a:extLst>
              <a:ext uri="{FF2B5EF4-FFF2-40B4-BE49-F238E27FC236}">
                <a16:creationId xmlns:a16="http://schemas.microsoft.com/office/drawing/2014/main" id="{B5F06507-14F3-47FB-9037-044D07A573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1825" y="5651500"/>
            <a:ext cx="0" cy="71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342" name="Line 39">
            <a:extLst>
              <a:ext uri="{FF2B5EF4-FFF2-40B4-BE49-F238E27FC236}">
                <a16:creationId xmlns:a16="http://schemas.microsoft.com/office/drawing/2014/main" id="{917C9629-3F91-4762-AFC3-37B1CDE1A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5788" y="5651500"/>
            <a:ext cx="0" cy="71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343" name="Line 40">
            <a:extLst>
              <a:ext uri="{FF2B5EF4-FFF2-40B4-BE49-F238E27FC236}">
                <a16:creationId xmlns:a16="http://schemas.microsoft.com/office/drawing/2014/main" id="{06A78041-9582-4B81-9A26-4C039E675E41}"/>
              </a:ext>
            </a:extLst>
          </p:cNvPr>
          <p:cNvSpPr>
            <a:spLocks noChangeShapeType="1"/>
          </p:cNvSpPr>
          <p:nvPr/>
        </p:nvSpPr>
        <p:spPr bwMode="auto">
          <a:xfrm>
            <a:off x="8791575" y="5651500"/>
            <a:ext cx="0" cy="71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344" name="Line 42">
            <a:extLst>
              <a:ext uri="{FF2B5EF4-FFF2-40B4-BE49-F238E27FC236}">
                <a16:creationId xmlns:a16="http://schemas.microsoft.com/office/drawing/2014/main" id="{7FF04C94-C5D8-4DDA-B2C2-C6AAAAB20E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2550" y="5651500"/>
            <a:ext cx="0" cy="71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345" name="Line 60">
            <a:extLst>
              <a:ext uri="{FF2B5EF4-FFF2-40B4-BE49-F238E27FC236}">
                <a16:creationId xmlns:a16="http://schemas.microsoft.com/office/drawing/2014/main" id="{7431A6ED-FA83-4223-A169-F0FDF1AF608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2538" y="5651500"/>
            <a:ext cx="0" cy="71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346" name="Rectangle 2">
            <a:extLst>
              <a:ext uri="{FF2B5EF4-FFF2-40B4-BE49-F238E27FC236}">
                <a16:creationId xmlns:a16="http://schemas.microsoft.com/office/drawing/2014/main" id="{85EB1058-7CEB-48C7-8175-40A4EA009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3" y="1958975"/>
            <a:ext cx="3630612" cy="36703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4347" name="Rectangle 3">
            <a:extLst>
              <a:ext uri="{FF2B5EF4-FFF2-40B4-BE49-F238E27FC236}">
                <a16:creationId xmlns:a16="http://schemas.microsoft.com/office/drawing/2014/main" id="{751B06D8-250C-4E72-A955-85F0D0FA9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/>
              <a:t>Metabolic Syndrome as a Predictor of Coronary Heart Disease (CHD) and Diabetes in WOSCOPS</a:t>
            </a:r>
          </a:p>
        </p:txBody>
      </p:sp>
      <p:sp>
        <p:nvSpPr>
          <p:cNvPr id="14348" name="Line 6">
            <a:extLst>
              <a:ext uri="{FF2B5EF4-FFF2-40B4-BE49-F238E27FC236}">
                <a16:creationId xmlns:a16="http://schemas.microsoft.com/office/drawing/2014/main" id="{0E03199D-51CC-414F-8735-29F686E9D0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3888" y="1962150"/>
            <a:ext cx="95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349" name="Text Box 7">
            <a:extLst>
              <a:ext uri="{FF2B5EF4-FFF2-40B4-BE49-F238E27FC236}">
                <a16:creationId xmlns:a16="http://schemas.microsoft.com/office/drawing/2014/main" id="{FB615411-4FF1-4380-AA87-2520FCE83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1820863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1400"/>
              <a:t>14</a:t>
            </a:r>
          </a:p>
        </p:txBody>
      </p:sp>
      <p:sp>
        <p:nvSpPr>
          <p:cNvPr id="14350" name="Line 8">
            <a:extLst>
              <a:ext uri="{FF2B5EF4-FFF2-40B4-BE49-F238E27FC236}">
                <a16:creationId xmlns:a16="http://schemas.microsoft.com/office/drawing/2014/main" id="{86057C9C-3C60-4903-B361-551AF438AA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3888" y="2593975"/>
            <a:ext cx="95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351" name="Text Box 9">
            <a:extLst>
              <a:ext uri="{FF2B5EF4-FFF2-40B4-BE49-F238E27FC236}">
                <a16:creationId xmlns:a16="http://schemas.microsoft.com/office/drawing/2014/main" id="{BBA79703-B0E5-49C1-87F8-5B32C79A2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245268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1400"/>
              <a:t>12</a:t>
            </a:r>
          </a:p>
        </p:txBody>
      </p:sp>
      <p:sp>
        <p:nvSpPr>
          <p:cNvPr id="14352" name="Line 10">
            <a:extLst>
              <a:ext uri="{FF2B5EF4-FFF2-40B4-BE49-F238E27FC236}">
                <a16:creationId xmlns:a16="http://schemas.microsoft.com/office/drawing/2014/main" id="{AD8B54B9-6D87-40EB-B6AF-2BA8A1F00C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3888" y="3194050"/>
            <a:ext cx="95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353" name="Text Box 11">
            <a:extLst>
              <a:ext uri="{FF2B5EF4-FFF2-40B4-BE49-F238E27FC236}">
                <a16:creationId xmlns:a16="http://schemas.microsoft.com/office/drawing/2014/main" id="{5B5C91D3-3A52-4BD9-A0BE-B36892093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3052763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1400"/>
              <a:t>10</a:t>
            </a:r>
          </a:p>
        </p:txBody>
      </p:sp>
      <p:sp>
        <p:nvSpPr>
          <p:cNvPr id="14354" name="Line 12">
            <a:extLst>
              <a:ext uri="{FF2B5EF4-FFF2-40B4-BE49-F238E27FC236}">
                <a16:creationId xmlns:a16="http://schemas.microsoft.com/office/drawing/2014/main" id="{7D53D2D2-0EDC-4EBB-A8F5-5C954808C2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3888" y="3844925"/>
            <a:ext cx="95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355" name="Text Box 13">
            <a:extLst>
              <a:ext uri="{FF2B5EF4-FFF2-40B4-BE49-F238E27FC236}">
                <a16:creationId xmlns:a16="http://schemas.microsoft.com/office/drawing/2014/main" id="{72700F22-0434-47A7-8DC0-1D6772C50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37036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1400"/>
              <a:t>6</a:t>
            </a:r>
          </a:p>
        </p:txBody>
      </p:sp>
      <p:sp>
        <p:nvSpPr>
          <p:cNvPr id="14356" name="Line 14">
            <a:extLst>
              <a:ext uri="{FF2B5EF4-FFF2-40B4-BE49-F238E27FC236}">
                <a16:creationId xmlns:a16="http://schemas.microsoft.com/office/drawing/2014/main" id="{2EC47005-C9CB-4998-BBA0-CD2A1C8B37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3888" y="5632450"/>
            <a:ext cx="95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357" name="Text Box 15">
            <a:extLst>
              <a:ext uri="{FF2B5EF4-FFF2-40B4-BE49-F238E27FC236}">
                <a16:creationId xmlns:a16="http://schemas.microsoft.com/office/drawing/2014/main" id="{B67A37D5-3CC5-4A29-AB43-CCA19DFC9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548481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1400"/>
              <a:t>0</a:t>
            </a:r>
          </a:p>
        </p:txBody>
      </p:sp>
      <p:sp>
        <p:nvSpPr>
          <p:cNvPr id="14358" name="Text Box 21">
            <a:extLst>
              <a:ext uri="{FF2B5EF4-FFF2-40B4-BE49-F238E27FC236}">
                <a16:creationId xmlns:a16="http://schemas.microsoft.com/office/drawing/2014/main" id="{5761553D-6147-46F3-B62D-30D8DA51E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5740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400"/>
              <a:t>1</a:t>
            </a:r>
          </a:p>
        </p:txBody>
      </p:sp>
      <p:sp>
        <p:nvSpPr>
          <p:cNvPr id="14359" name="Text Box 23">
            <a:extLst>
              <a:ext uri="{FF2B5EF4-FFF2-40B4-BE49-F238E27FC236}">
                <a16:creationId xmlns:a16="http://schemas.microsoft.com/office/drawing/2014/main" id="{58A98D5A-CBF3-4AB3-BBE9-57E983B32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1557338"/>
            <a:ext cx="1511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400"/>
              <a:t>% with event</a:t>
            </a:r>
          </a:p>
        </p:txBody>
      </p:sp>
      <p:sp>
        <p:nvSpPr>
          <p:cNvPr id="14360" name="Text Box 24">
            <a:extLst>
              <a:ext uri="{FF2B5EF4-FFF2-40B4-BE49-F238E27FC236}">
                <a16:creationId xmlns:a16="http://schemas.microsoft.com/office/drawing/2014/main" id="{9880704E-B23F-4E8C-9C2E-6183B2EEF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5740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400"/>
              <a:t>0</a:t>
            </a:r>
          </a:p>
        </p:txBody>
      </p:sp>
      <p:sp>
        <p:nvSpPr>
          <p:cNvPr id="14361" name="Text Box 25">
            <a:extLst>
              <a:ext uri="{FF2B5EF4-FFF2-40B4-BE49-F238E27FC236}">
                <a16:creationId xmlns:a16="http://schemas.microsoft.com/office/drawing/2014/main" id="{9D196A5E-19B4-4EF7-B44A-3BF02A709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013" y="5740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400"/>
              <a:t>3</a:t>
            </a:r>
          </a:p>
        </p:txBody>
      </p:sp>
      <p:sp>
        <p:nvSpPr>
          <p:cNvPr id="14362" name="Text Box 26">
            <a:extLst>
              <a:ext uri="{FF2B5EF4-FFF2-40B4-BE49-F238E27FC236}">
                <a16:creationId xmlns:a16="http://schemas.microsoft.com/office/drawing/2014/main" id="{1EEB2DA4-9E81-4E45-AAE7-E0AF05EC0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5740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400"/>
              <a:t>2</a:t>
            </a:r>
          </a:p>
        </p:txBody>
      </p:sp>
      <p:sp>
        <p:nvSpPr>
          <p:cNvPr id="14363" name="Text Box 27">
            <a:extLst>
              <a:ext uri="{FF2B5EF4-FFF2-40B4-BE49-F238E27FC236}">
                <a16:creationId xmlns:a16="http://schemas.microsoft.com/office/drawing/2014/main" id="{72EF6A2C-D034-4A66-A8FE-B971090AE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525" y="5740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400"/>
              <a:t>6</a:t>
            </a:r>
          </a:p>
        </p:txBody>
      </p:sp>
      <p:sp>
        <p:nvSpPr>
          <p:cNvPr id="14364" name="Text Box 28">
            <a:extLst>
              <a:ext uri="{FF2B5EF4-FFF2-40B4-BE49-F238E27FC236}">
                <a16:creationId xmlns:a16="http://schemas.microsoft.com/office/drawing/2014/main" id="{D66C7B86-E9E5-4E1E-B9E5-D9273F58F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0" y="5740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400"/>
              <a:t>4</a:t>
            </a:r>
          </a:p>
        </p:txBody>
      </p:sp>
      <p:sp>
        <p:nvSpPr>
          <p:cNvPr id="14365" name="Text Box 29">
            <a:extLst>
              <a:ext uri="{FF2B5EF4-FFF2-40B4-BE49-F238E27FC236}">
                <a16:creationId xmlns:a16="http://schemas.microsoft.com/office/drawing/2014/main" id="{9736DD13-411B-469C-8A4C-2DB32B867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613" y="5948363"/>
            <a:ext cx="2033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400"/>
              <a:t>Years</a:t>
            </a:r>
          </a:p>
        </p:txBody>
      </p:sp>
      <p:sp>
        <p:nvSpPr>
          <p:cNvPr id="14366" name="Rectangle 30">
            <a:extLst>
              <a:ext uri="{FF2B5EF4-FFF2-40B4-BE49-F238E27FC236}">
                <a16:creationId xmlns:a16="http://schemas.microsoft.com/office/drawing/2014/main" id="{67EDE9C1-254A-4807-A4D6-5CE2CD4FA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5" y="1958975"/>
            <a:ext cx="3641725" cy="36703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4367" name="Line 31">
            <a:extLst>
              <a:ext uri="{FF2B5EF4-FFF2-40B4-BE49-F238E27FC236}">
                <a16:creationId xmlns:a16="http://schemas.microsoft.com/office/drawing/2014/main" id="{AC6CA648-EF9B-4DAB-ACF4-A4386492B0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67300" y="1962150"/>
            <a:ext cx="95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368" name="Line 32">
            <a:extLst>
              <a:ext uri="{FF2B5EF4-FFF2-40B4-BE49-F238E27FC236}">
                <a16:creationId xmlns:a16="http://schemas.microsoft.com/office/drawing/2014/main" id="{355C6945-169A-4599-BC2D-463CAF01B3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67300" y="3843338"/>
            <a:ext cx="95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369" name="Line 33">
            <a:extLst>
              <a:ext uri="{FF2B5EF4-FFF2-40B4-BE49-F238E27FC236}">
                <a16:creationId xmlns:a16="http://schemas.microsoft.com/office/drawing/2014/main" id="{8077323A-2EF2-459F-B514-E42FBE4E62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67300" y="4454525"/>
            <a:ext cx="95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370" name="Line 34">
            <a:extLst>
              <a:ext uri="{FF2B5EF4-FFF2-40B4-BE49-F238E27FC236}">
                <a16:creationId xmlns:a16="http://schemas.microsoft.com/office/drawing/2014/main" id="{17DF4FF4-A5C3-4377-85D9-D22A2088CC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67300" y="5054600"/>
            <a:ext cx="95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371" name="Line 35">
            <a:extLst>
              <a:ext uri="{FF2B5EF4-FFF2-40B4-BE49-F238E27FC236}">
                <a16:creationId xmlns:a16="http://schemas.microsoft.com/office/drawing/2014/main" id="{2D7F6A39-4AE1-45B7-B74C-1B044C1C2F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67300" y="5632450"/>
            <a:ext cx="95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372" name="Text Box 41">
            <a:extLst>
              <a:ext uri="{FF2B5EF4-FFF2-40B4-BE49-F238E27FC236}">
                <a16:creationId xmlns:a16="http://schemas.microsoft.com/office/drawing/2014/main" id="{82BE9829-B661-4137-BED3-8EA61A378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400" y="5740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400"/>
              <a:t>1</a:t>
            </a:r>
          </a:p>
        </p:txBody>
      </p:sp>
      <p:sp>
        <p:nvSpPr>
          <p:cNvPr id="14373" name="Text Box 43">
            <a:extLst>
              <a:ext uri="{FF2B5EF4-FFF2-40B4-BE49-F238E27FC236}">
                <a16:creationId xmlns:a16="http://schemas.microsoft.com/office/drawing/2014/main" id="{0A207DDD-AD40-46A0-8722-19C8CB3C3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7363" y="5740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400"/>
              <a:t>3</a:t>
            </a:r>
          </a:p>
        </p:txBody>
      </p:sp>
      <p:sp>
        <p:nvSpPr>
          <p:cNvPr id="14374" name="Text Box 44">
            <a:extLst>
              <a:ext uri="{FF2B5EF4-FFF2-40B4-BE49-F238E27FC236}">
                <a16:creationId xmlns:a16="http://schemas.microsoft.com/office/drawing/2014/main" id="{208BD5CB-57AE-4249-95EB-92984EC47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3" y="5740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400"/>
              <a:t>2</a:t>
            </a:r>
          </a:p>
        </p:txBody>
      </p:sp>
      <p:sp>
        <p:nvSpPr>
          <p:cNvPr id="14375" name="Text Box 45">
            <a:extLst>
              <a:ext uri="{FF2B5EF4-FFF2-40B4-BE49-F238E27FC236}">
                <a16:creationId xmlns:a16="http://schemas.microsoft.com/office/drawing/2014/main" id="{141DBBF1-0E3C-4F24-82FD-3DF1339B5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3938" y="5740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400"/>
              <a:t>6</a:t>
            </a:r>
          </a:p>
        </p:txBody>
      </p:sp>
      <p:sp>
        <p:nvSpPr>
          <p:cNvPr id="14376" name="Text Box 46">
            <a:extLst>
              <a:ext uri="{FF2B5EF4-FFF2-40B4-BE49-F238E27FC236}">
                <a16:creationId xmlns:a16="http://schemas.microsoft.com/office/drawing/2014/main" id="{4DFAE643-8C52-4451-8976-C8D967727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0" y="5740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400"/>
              <a:t>5</a:t>
            </a:r>
          </a:p>
        </p:txBody>
      </p:sp>
      <p:sp>
        <p:nvSpPr>
          <p:cNvPr id="14377" name="Text Box 47">
            <a:extLst>
              <a:ext uri="{FF2B5EF4-FFF2-40B4-BE49-F238E27FC236}">
                <a16:creationId xmlns:a16="http://schemas.microsoft.com/office/drawing/2014/main" id="{32945ABE-7600-4435-9AA6-2CF09C4A8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838" y="1820863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1400"/>
              <a:t>12</a:t>
            </a:r>
          </a:p>
        </p:txBody>
      </p:sp>
      <p:sp>
        <p:nvSpPr>
          <p:cNvPr id="14378" name="Text Box 48">
            <a:extLst>
              <a:ext uri="{FF2B5EF4-FFF2-40B4-BE49-F238E27FC236}">
                <a16:creationId xmlns:a16="http://schemas.microsoft.com/office/drawing/2014/main" id="{7576B36C-5D2B-479B-9091-0EC285179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263" y="370205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1400"/>
              <a:t>6</a:t>
            </a:r>
          </a:p>
        </p:txBody>
      </p:sp>
      <p:sp>
        <p:nvSpPr>
          <p:cNvPr id="14379" name="Text Box 49">
            <a:extLst>
              <a:ext uri="{FF2B5EF4-FFF2-40B4-BE49-F238E27FC236}">
                <a16:creationId xmlns:a16="http://schemas.microsoft.com/office/drawing/2014/main" id="{0E3398FC-EC74-419A-B5E2-9FC40FF92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263" y="43132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1400"/>
              <a:t>4</a:t>
            </a:r>
          </a:p>
        </p:txBody>
      </p:sp>
      <p:sp>
        <p:nvSpPr>
          <p:cNvPr id="14380" name="Text Box 50">
            <a:extLst>
              <a:ext uri="{FF2B5EF4-FFF2-40B4-BE49-F238E27FC236}">
                <a16:creationId xmlns:a16="http://schemas.microsoft.com/office/drawing/2014/main" id="{1F12672B-374E-4442-9218-AE21F6F7C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263" y="491331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1400"/>
              <a:t>2</a:t>
            </a:r>
          </a:p>
        </p:txBody>
      </p:sp>
      <p:sp>
        <p:nvSpPr>
          <p:cNvPr id="14381" name="Text Box 51">
            <a:extLst>
              <a:ext uri="{FF2B5EF4-FFF2-40B4-BE49-F238E27FC236}">
                <a16:creationId xmlns:a16="http://schemas.microsoft.com/office/drawing/2014/main" id="{47546EFF-282F-4EBA-91EE-2E12E7712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263" y="548481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1400"/>
              <a:t>0</a:t>
            </a:r>
          </a:p>
        </p:txBody>
      </p:sp>
      <p:sp>
        <p:nvSpPr>
          <p:cNvPr id="14382" name="Text Box 52">
            <a:extLst>
              <a:ext uri="{FF2B5EF4-FFF2-40B4-BE49-F238E27FC236}">
                <a16:creationId xmlns:a16="http://schemas.microsoft.com/office/drawing/2014/main" id="{994F64CB-A46C-49DD-B5ED-BE65B3CC1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088" y="5740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400"/>
              <a:t>0</a:t>
            </a:r>
          </a:p>
        </p:txBody>
      </p:sp>
      <p:sp>
        <p:nvSpPr>
          <p:cNvPr id="14383" name="Text Box 53">
            <a:extLst>
              <a:ext uri="{FF2B5EF4-FFF2-40B4-BE49-F238E27FC236}">
                <a16:creationId xmlns:a16="http://schemas.microsoft.com/office/drawing/2014/main" id="{90CD6AF4-C699-4F17-8660-9A402E0BB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7088" y="5948363"/>
            <a:ext cx="2033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400"/>
              <a:t>Years</a:t>
            </a:r>
          </a:p>
        </p:txBody>
      </p:sp>
      <p:sp>
        <p:nvSpPr>
          <p:cNvPr id="14384" name="Line 54">
            <a:extLst>
              <a:ext uri="{FF2B5EF4-FFF2-40B4-BE49-F238E27FC236}">
                <a16:creationId xmlns:a16="http://schemas.microsoft.com/office/drawing/2014/main" id="{AAB63FD2-A6C5-442E-929F-18C1B466A0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3888" y="4422775"/>
            <a:ext cx="95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385" name="Text Box 55">
            <a:extLst>
              <a:ext uri="{FF2B5EF4-FFF2-40B4-BE49-F238E27FC236}">
                <a16:creationId xmlns:a16="http://schemas.microsoft.com/office/drawing/2014/main" id="{D97E5C11-6B07-4F5A-B580-6D9156050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428148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1400"/>
              <a:t>4</a:t>
            </a:r>
          </a:p>
        </p:txBody>
      </p:sp>
      <p:sp>
        <p:nvSpPr>
          <p:cNvPr id="14386" name="Line 56">
            <a:extLst>
              <a:ext uri="{FF2B5EF4-FFF2-40B4-BE49-F238E27FC236}">
                <a16:creationId xmlns:a16="http://schemas.microsoft.com/office/drawing/2014/main" id="{6B4D696C-09CA-4BCA-A3D6-C0D127D8F8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3888" y="5014913"/>
            <a:ext cx="95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387" name="Text Box 57">
            <a:extLst>
              <a:ext uri="{FF2B5EF4-FFF2-40B4-BE49-F238E27FC236}">
                <a16:creationId xmlns:a16="http://schemas.microsoft.com/office/drawing/2014/main" id="{F704C69D-3469-4894-8B33-8277C0EFB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48736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1400"/>
              <a:t>2</a:t>
            </a:r>
          </a:p>
        </p:txBody>
      </p:sp>
      <p:sp>
        <p:nvSpPr>
          <p:cNvPr id="14388" name="Text Box 59">
            <a:extLst>
              <a:ext uri="{FF2B5EF4-FFF2-40B4-BE49-F238E27FC236}">
                <a16:creationId xmlns:a16="http://schemas.microsoft.com/office/drawing/2014/main" id="{1C60409E-704C-4B8B-9E38-8B6E6D3EE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5740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400"/>
              <a:t>5</a:t>
            </a:r>
          </a:p>
        </p:txBody>
      </p:sp>
      <p:sp>
        <p:nvSpPr>
          <p:cNvPr id="14389" name="Text Box 61">
            <a:extLst>
              <a:ext uri="{FF2B5EF4-FFF2-40B4-BE49-F238E27FC236}">
                <a16:creationId xmlns:a16="http://schemas.microsoft.com/office/drawing/2014/main" id="{664E8ECE-7D24-4DEA-83E4-7008EF5C2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075" y="5740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400"/>
              <a:t>4</a:t>
            </a:r>
          </a:p>
        </p:txBody>
      </p:sp>
      <p:sp>
        <p:nvSpPr>
          <p:cNvPr id="14390" name="Text Box 62">
            <a:extLst>
              <a:ext uri="{FF2B5EF4-FFF2-40B4-BE49-F238E27FC236}">
                <a16:creationId xmlns:a16="http://schemas.microsoft.com/office/drawing/2014/main" id="{1FE27940-5E7E-468F-B83A-F121E2FC5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438" y="1557338"/>
            <a:ext cx="1511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400"/>
              <a:t>% with event</a:t>
            </a:r>
          </a:p>
        </p:txBody>
      </p:sp>
      <p:sp>
        <p:nvSpPr>
          <p:cNvPr id="14391" name="Text Box 63">
            <a:extLst>
              <a:ext uri="{FF2B5EF4-FFF2-40B4-BE49-F238E27FC236}">
                <a16:creationId xmlns:a16="http://schemas.microsoft.com/office/drawing/2014/main" id="{47BB93F0-6F7F-4ED2-ACD4-4580B3689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85850"/>
            <a:ext cx="3779837" cy="3175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400" b="1"/>
              <a:t>CHD death/nonfatal myocardial infarction</a:t>
            </a:r>
          </a:p>
        </p:txBody>
      </p:sp>
      <p:sp>
        <p:nvSpPr>
          <p:cNvPr id="14392" name="Text Box 64">
            <a:extLst>
              <a:ext uri="{FF2B5EF4-FFF2-40B4-BE49-F238E27FC236}">
                <a16:creationId xmlns:a16="http://schemas.microsoft.com/office/drawing/2014/main" id="{E89E51A5-36DD-4E16-839B-8A13D45E6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6200" y="1065213"/>
            <a:ext cx="3646488" cy="3175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400" b="1"/>
              <a:t>Onset of new type 2 diabetes</a:t>
            </a:r>
          </a:p>
        </p:txBody>
      </p:sp>
      <p:sp>
        <p:nvSpPr>
          <p:cNvPr id="14393" name="Freeform 65">
            <a:extLst>
              <a:ext uri="{FF2B5EF4-FFF2-40B4-BE49-F238E27FC236}">
                <a16:creationId xmlns:a16="http://schemas.microsoft.com/office/drawing/2014/main" id="{D35719F8-A8B8-4321-8C28-2A2E50323126}"/>
              </a:ext>
            </a:extLst>
          </p:cNvPr>
          <p:cNvSpPr>
            <a:spLocks/>
          </p:cNvSpPr>
          <p:nvPr/>
        </p:nvSpPr>
        <p:spPr bwMode="auto">
          <a:xfrm>
            <a:off x="708025" y="2257425"/>
            <a:ext cx="3059113" cy="3352800"/>
          </a:xfrm>
          <a:custGeom>
            <a:avLst/>
            <a:gdLst>
              <a:gd name="T0" fmla="*/ 0 w 1927"/>
              <a:gd name="T1" fmla="*/ 2147483647 h 2112"/>
              <a:gd name="T2" fmla="*/ 2147483647 w 1927"/>
              <a:gd name="T3" fmla="*/ 2147483647 h 2112"/>
              <a:gd name="T4" fmla="*/ 2147483647 w 1927"/>
              <a:gd name="T5" fmla="*/ 2147483647 h 2112"/>
              <a:gd name="T6" fmla="*/ 2147483647 w 1927"/>
              <a:gd name="T7" fmla="*/ 2147483647 h 2112"/>
              <a:gd name="T8" fmla="*/ 2147483647 w 1927"/>
              <a:gd name="T9" fmla="*/ 2147483647 h 2112"/>
              <a:gd name="T10" fmla="*/ 2147483647 w 1927"/>
              <a:gd name="T11" fmla="*/ 2147483647 h 2112"/>
              <a:gd name="T12" fmla="*/ 2147483647 w 1927"/>
              <a:gd name="T13" fmla="*/ 2147483647 h 2112"/>
              <a:gd name="T14" fmla="*/ 2147483647 w 1927"/>
              <a:gd name="T15" fmla="*/ 2147483647 h 2112"/>
              <a:gd name="T16" fmla="*/ 2147483647 w 1927"/>
              <a:gd name="T17" fmla="*/ 2147483647 h 2112"/>
              <a:gd name="T18" fmla="*/ 2147483647 w 1927"/>
              <a:gd name="T19" fmla="*/ 2147483647 h 2112"/>
              <a:gd name="T20" fmla="*/ 2147483647 w 1927"/>
              <a:gd name="T21" fmla="*/ 2147483647 h 2112"/>
              <a:gd name="T22" fmla="*/ 2147483647 w 1927"/>
              <a:gd name="T23" fmla="*/ 2147483647 h 2112"/>
              <a:gd name="T24" fmla="*/ 2147483647 w 1927"/>
              <a:gd name="T25" fmla="*/ 2147483647 h 2112"/>
              <a:gd name="T26" fmla="*/ 2147483647 w 1927"/>
              <a:gd name="T27" fmla="*/ 2147483647 h 2112"/>
              <a:gd name="T28" fmla="*/ 2147483647 w 1927"/>
              <a:gd name="T29" fmla="*/ 2147483647 h 2112"/>
              <a:gd name="T30" fmla="*/ 2147483647 w 1927"/>
              <a:gd name="T31" fmla="*/ 2147483647 h 2112"/>
              <a:gd name="T32" fmla="*/ 2147483647 w 1927"/>
              <a:gd name="T33" fmla="*/ 2147483647 h 2112"/>
              <a:gd name="T34" fmla="*/ 2147483647 w 1927"/>
              <a:gd name="T35" fmla="*/ 2147483647 h 2112"/>
              <a:gd name="T36" fmla="*/ 2147483647 w 1927"/>
              <a:gd name="T37" fmla="*/ 2147483647 h 2112"/>
              <a:gd name="T38" fmla="*/ 2147483647 w 1927"/>
              <a:gd name="T39" fmla="*/ 2147483647 h 2112"/>
              <a:gd name="T40" fmla="*/ 2147483647 w 1927"/>
              <a:gd name="T41" fmla="*/ 2147483647 h 2112"/>
              <a:gd name="T42" fmla="*/ 2147483647 w 1927"/>
              <a:gd name="T43" fmla="*/ 2147483647 h 2112"/>
              <a:gd name="T44" fmla="*/ 2147483647 w 1927"/>
              <a:gd name="T45" fmla="*/ 0 h 211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27"/>
              <a:gd name="T70" fmla="*/ 0 h 2112"/>
              <a:gd name="T71" fmla="*/ 1927 w 1927"/>
              <a:gd name="T72" fmla="*/ 2112 h 211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27" h="2112">
                <a:moveTo>
                  <a:pt x="0" y="2112"/>
                </a:moveTo>
                <a:cubicBezTo>
                  <a:pt x="25" y="2076"/>
                  <a:pt x="65" y="2026"/>
                  <a:pt x="82" y="1988"/>
                </a:cubicBezTo>
                <a:cubicBezTo>
                  <a:pt x="101" y="1946"/>
                  <a:pt x="108" y="1899"/>
                  <a:pt x="130" y="1858"/>
                </a:cubicBezTo>
                <a:cubicBezTo>
                  <a:pt x="138" y="1844"/>
                  <a:pt x="152" y="1833"/>
                  <a:pt x="157" y="1817"/>
                </a:cubicBezTo>
                <a:cubicBezTo>
                  <a:pt x="159" y="1810"/>
                  <a:pt x="161" y="1803"/>
                  <a:pt x="164" y="1796"/>
                </a:cubicBezTo>
                <a:cubicBezTo>
                  <a:pt x="168" y="1789"/>
                  <a:pt x="171" y="1780"/>
                  <a:pt x="178" y="1776"/>
                </a:cubicBezTo>
                <a:cubicBezTo>
                  <a:pt x="190" y="1768"/>
                  <a:pt x="200" y="1769"/>
                  <a:pt x="212" y="1769"/>
                </a:cubicBezTo>
                <a:lnTo>
                  <a:pt x="322" y="1693"/>
                </a:lnTo>
                <a:lnTo>
                  <a:pt x="459" y="1426"/>
                </a:lnTo>
                <a:lnTo>
                  <a:pt x="624" y="1337"/>
                </a:lnTo>
                <a:lnTo>
                  <a:pt x="781" y="1275"/>
                </a:lnTo>
                <a:lnTo>
                  <a:pt x="905" y="1145"/>
                </a:lnTo>
                <a:lnTo>
                  <a:pt x="1021" y="864"/>
                </a:lnTo>
                <a:lnTo>
                  <a:pt x="1179" y="761"/>
                </a:lnTo>
                <a:lnTo>
                  <a:pt x="1227" y="733"/>
                </a:lnTo>
                <a:lnTo>
                  <a:pt x="1296" y="583"/>
                </a:lnTo>
                <a:lnTo>
                  <a:pt x="1447" y="521"/>
                </a:lnTo>
                <a:lnTo>
                  <a:pt x="1536" y="377"/>
                </a:lnTo>
                <a:lnTo>
                  <a:pt x="1604" y="322"/>
                </a:lnTo>
                <a:lnTo>
                  <a:pt x="1707" y="109"/>
                </a:lnTo>
                <a:lnTo>
                  <a:pt x="1783" y="82"/>
                </a:lnTo>
                <a:lnTo>
                  <a:pt x="1851" y="13"/>
                </a:lnTo>
                <a:lnTo>
                  <a:pt x="1927" y="0"/>
                </a:ln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394" name="Freeform 66">
            <a:extLst>
              <a:ext uri="{FF2B5EF4-FFF2-40B4-BE49-F238E27FC236}">
                <a16:creationId xmlns:a16="http://schemas.microsoft.com/office/drawing/2014/main" id="{40F1E26A-3BFB-4A0A-A51E-F1A0E1599379}"/>
              </a:ext>
            </a:extLst>
          </p:cNvPr>
          <p:cNvSpPr>
            <a:spLocks/>
          </p:cNvSpPr>
          <p:nvPr/>
        </p:nvSpPr>
        <p:spPr bwMode="auto">
          <a:xfrm>
            <a:off x="719138" y="2582863"/>
            <a:ext cx="3133725" cy="3027362"/>
          </a:xfrm>
          <a:custGeom>
            <a:avLst/>
            <a:gdLst>
              <a:gd name="T0" fmla="*/ 0 w 1974"/>
              <a:gd name="T1" fmla="*/ 2147483647 h 1907"/>
              <a:gd name="T2" fmla="*/ 2147483647 w 1974"/>
              <a:gd name="T3" fmla="*/ 2147483647 h 1907"/>
              <a:gd name="T4" fmla="*/ 2147483647 w 1974"/>
              <a:gd name="T5" fmla="*/ 2147483647 h 1907"/>
              <a:gd name="T6" fmla="*/ 2147483647 w 1974"/>
              <a:gd name="T7" fmla="*/ 2147483647 h 1907"/>
              <a:gd name="T8" fmla="*/ 2147483647 w 1974"/>
              <a:gd name="T9" fmla="*/ 2147483647 h 1907"/>
              <a:gd name="T10" fmla="*/ 2147483647 w 1974"/>
              <a:gd name="T11" fmla="*/ 2147483647 h 1907"/>
              <a:gd name="T12" fmla="*/ 2147483647 w 1974"/>
              <a:gd name="T13" fmla="*/ 2147483647 h 1907"/>
              <a:gd name="T14" fmla="*/ 2147483647 w 1974"/>
              <a:gd name="T15" fmla="*/ 2147483647 h 1907"/>
              <a:gd name="T16" fmla="*/ 2147483647 w 1974"/>
              <a:gd name="T17" fmla="*/ 2147483647 h 1907"/>
              <a:gd name="T18" fmla="*/ 2147483647 w 1974"/>
              <a:gd name="T19" fmla="*/ 2147483647 h 1907"/>
              <a:gd name="T20" fmla="*/ 2147483647 w 1974"/>
              <a:gd name="T21" fmla="*/ 2147483647 h 1907"/>
              <a:gd name="T22" fmla="*/ 2147483647 w 1974"/>
              <a:gd name="T23" fmla="*/ 2147483647 h 1907"/>
              <a:gd name="T24" fmla="*/ 2147483647 w 1974"/>
              <a:gd name="T25" fmla="*/ 2147483647 h 1907"/>
              <a:gd name="T26" fmla="*/ 2147483647 w 1974"/>
              <a:gd name="T27" fmla="*/ 2147483647 h 1907"/>
              <a:gd name="T28" fmla="*/ 2147483647 w 1974"/>
              <a:gd name="T29" fmla="*/ 2147483647 h 1907"/>
              <a:gd name="T30" fmla="*/ 2147483647 w 1974"/>
              <a:gd name="T31" fmla="*/ 2147483647 h 1907"/>
              <a:gd name="T32" fmla="*/ 2147483647 w 1974"/>
              <a:gd name="T33" fmla="*/ 2147483647 h 1907"/>
              <a:gd name="T34" fmla="*/ 2147483647 w 1974"/>
              <a:gd name="T35" fmla="*/ 2147483647 h 1907"/>
              <a:gd name="T36" fmla="*/ 2147483647 w 1974"/>
              <a:gd name="T37" fmla="*/ 2147483647 h 1907"/>
              <a:gd name="T38" fmla="*/ 2147483647 w 1974"/>
              <a:gd name="T39" fmla="*/ 0 h 190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74"/>
              <a:gd name="T61" fmla="*/ 0 h 1907"/>
              <a:gd name="T62" fmla="*/ 1974 w 1974"/>
              <a:gd name="T63" fmla="*/ 1907 h 190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74" h="1907">
                <a:moveTo>
                  <a:pt x="0" y="1907"/>
                </a:moveTo>
                <a:lnTo>
                  <a:pt x="102" y="1770"/>
                </a:lnTo>
                <a:lnTo>
                  <a:pt x="150" y="1708"/>
                </a:lnTo>
                <a:lnTo>
                  <a:pt x="198" y="1680"/>
                </a:lnTo>
                <a:lnTo>
                  <a:pt x="315" y="1598"/>
                </a:lnTo>
                <a:lnTo>
                  <a:pt x="445" y="1536"/>
                </a:lnTo>
                <a:lnTo>
                  <a:pt x="617" y="1276"/>
                </a:lnTo>
                <a:lnTo>
                  <a:pt x="747" y="1214"/>
                </a:lnTo>
                <a:lnTo>
                  <a:pt x="857" y="1022"/>
                </a:lnTo>
                <a:lnTo>
                  <a:pt x="1001" y="844"/>
                </a:lnTo>
                <a:lnTo>
                  <a:pt x="1083" y="720"/>
                </a:lnTo>
                <a:lnTo>
                  <a:pt x="1186" y="652"/>
                </a:lnTo>
                <a:lnTo>
                  <a:pt x="1254" y="624"/>
                </a:lnTo>
                <a:lnTo>
                  <a:pt x="1378" y="501"/>
                </a:lnTo>
                <a:lnTo>
                  <a:pt x="1467" y="453"/>
                </a:lnTo>
                <a:lnTo>
                  <a:pt x="1515" y="405"/>
                </a:lnTo>
                <a:lnTo>
                  <a:pt x="1597" y="378"/>
                </a:lnTo>
                <a:lnTo>
                  <a:pt x="1844" y="90"/>
                </a:lnTo>
                <a:lnTo>
                  <a:pt x="1906" y="83"/>
                </a:lnTo>
                <a:lnTo>
                  <a:pt x="1974" y="0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395" name="Freeform 67">
            <a:extLst>
              <a:ext uri="{FF2B5EF4-FFF2-40B4-BE49-F238E27FC236}">
                <a16:creationId xmlns:a16="http://schemas.microsoft.com/office/drawing/2014/main" id="{21EBA3E1-21FB-4DED-B14C-FD7A6BBBD836}"/>
              </a:ext>
            </a:extLst>
          </p:cNvPr>
          <p:cNvSpPr>
            <a:spLocks/>
          </p:cNvSpPr>
          <p:nvPr/>
        </p:nvSpPr>
        <p:spPr bwMode="auto">
          <a:xfrm>
            <a:off x="708025" y="3389313"/>
            <a:ext cx="3135313" cy="2220912"/>
          </a:xfrm>
          <a:custGeom>
            <a:avLst/>
            <a:gdLst>
              <a:gd name="T0" fmla="*/ 0 w 1975"/>
              <a:gd name="T1" fmla="*/ 2147483647 h 1399"/>
              <a:gd name="T2" fmla="*/ 2147483647 w 1975"/>
              <a:gd name="T3" fmla="*/ 2147483647 h 1399"/>
              <a:gd name="T4" fmla="*/ 2147483647 w 1975"/>
              <a:gd name="T5" fmla="*/ 2147483647 h 1399"/>
              <a:gd name="T6" fmla="*/ 2147483647 w 1975"/>
              <a:gd name="T7" fmla="*/ 2147483647 h 1399"/>
              <a:gd name="T8" fmla="*/ 2147483647 w 1975"/>
              <a:gd name="T9" fmla="*/ 2147483647 h 1399"/>
              <a:gd name="T10" fmla="*/ 2147483647 w 1975"/>
              <a:gd name="T11" fmla="*/ 2147483647 h 1399"/>
              <a:gd name="T12" fmla="*/ 2147483647 w 1975"/>
              <a:gd name="T13" fmla="*/ 2147483647 h 1399"/>
              <a:gd name="T14" fmla="*/ 2147483647 w 1975"/>
              <a:gd name="T15" fmla="*/ 2147483647 h 1399"/>
              <a:gd name="T16" fmla="*/ 2147483647 w 1975"/>
              <a:gd name="T17" fmla="*/ 2147483647 h 1399"/>
              <a:gd name="T18" fmla="*/ 2147483647 w 1975"/>
              <a:gd name="T19" fmla="*/ 2147483647 h 1399"/>
              <a:gd name="T20" fmla="*/ 2147483647 w 1975"/>
              <a:gd name="T21" fmla="*/ 2147483647 h 1399"/>
              <a:gd name="T22" fmla="*/ 2147483647 w 1975"/>
              <a:gd name="T23" fmla="*/ 2147483647 h 1399"/>
              <a:gd name="T24" fmla="*/ 2147483647 w 1975"/>
              <a:gd name="T25" fmla="*/ 2147483647 h 1399"/>
              <a:gd name="T26" fmla="*/ 2147483647 w 1975"/>
              <a:gd name="T27" fmla="*/ 2147483647 h 1399"/>
              <a:gd name="T28" fmla="*/ 2147483647 w 1975"/>
              <a:gd name="T29" fmla="*/ 2147483647 h 1399"/>
              <a:gd name="T30" fmla="*/ 2147483647 w 1975"/>
              <a:gd name="T31" fmla="*/ 2147483647 h 1399"/>
              <a:gd name="T32" fmla="*/ 2147483647 w 1975"/>
              <a:gd name="T33" fmla="*/ 2147483647 h 1399"/>
              <a:gd name="T34" fmla="*/ 2147483647 w 1975"/>
              <a:gd name="T35" fmla="*/ 2147483647 h 1399"/>
              <a:gd name="T36" fmla="*/ 2147483647 w 1975"/>
              <a:gd name="T37" fmla="*/ 2147483647 h 1399"/>
              <a:gd name="T38" fmla="*/ 2147483647 w 1975"/>
              <a:gd name="T39" fmla="*/ 0 h 139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75"/>
              <a:gd name="T61" fmla="*/ 0 h 1399"/>
              <a:gd name="T62" fmla="*/ 1975 w 1975"/>
              <a:gd name="T63" fmla="*/ 1399 h 139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75" h="1399">
                <a:moveTo>
                  <a:pt x="0" y="1399"/>
                </a:moveTo>
                <a:lnTo>
                  <a:pt x="185" y="1207"/>
                </a:lnTo>
                <a:lnTo>
                  <a:pt x="329" y="1104"/>
                </a:lnTo>
                <a:lnTo>
                  <a:pt x="439" y="1076"/>
                </a:lnTo>
                <a:lnTo>
                  <a:pt x="548" y="974"/>
                </a:lnTo>
                <a:lnTo>
                  <a:pt x="775" y="891"/>
                </a:lnTo>
                <a:lnTo>
                  <a:pt x="864" y="802"/>
                </a:lnTo>
                <a:lnTo>
                  <a:pt x="912" y="795"/>
                </a:lnTo>
                <a:lnTo>
                  <a:pt x="994" y="727"/>
                </a:lnTo>
                <a:lnTo>
                  <a:pt x="1104" y="686"/>
                </a:lnTo>
                <a:lnTo>
                  <a:pt x="1138" y="644"/>
                </a:lnTo>
                <a:lnTo>
                  <a:pt x="1234" y="631"/>
                </a:lnTo>
                <a:lnTo>
                  <a:pt x="1385" y="555"/>
                </a:lnTo>
                <a:lnTo>
                  <a:pt x="1474" y="466"/>
                </a:lnTo>
                <a:lnTo>
                  <a:pt x="1591" y="425"/>
                </a:lnTo>
                <a:lnTo>
                  <a:pt x="1687" y="247"/>
                </a:lnTo>
                <a:lnTo>
                  <a:pt x="1769" y="212"/>
                </a:lnTo>
                <a:lnTo>
                  <a:pt x="1837" y="123"/>
                </a:lnTo>
                <a:lnTo>
                  <a:pt x="1899" y="116"/>
                </a:lnTo>
                <a:lnTo>
                  <a:pt x="1975" y="0"/>
                </a:lnTo>
              </a:path>
            </a:pathLst>
          </a:cu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396" name="Freeform 68">
            <a:extLst>
              <a:ext uri="{FF2B5EF4-FFF2-40B4-BE49-F238E27FC236}">
                <a16:creationId xmlns:a16="http://schemas.microsoft.com/office/drawing/2014/main" id="{3089CC77-5662-4214-B6CE-DE44F90C13AD}"/>
              </a:ext>
            </a:extLst>
          </p:cNvPr>
          <p:cNvSpPr>
            <a:spLocks/>
          </p:cNvSpPr>
          <p:nvPr/>
        </p:nvSpPr>
        <p:spPr bwMode="auto">
          <a:xfrm>
            <a:off x="719138" y="3705225"/>
            <a:ext cx="3144837" cy="1893888"/>
          </a:xfrm>
          <a:custGeom>
            <a:avLst/>
            <a:gdLst>
              <a:gd name="T0" fmla="*/ 0 w 1981"/>
              <a:gd name="T1" fmla="*/ 2147483647 h 1193"/>
              <a:gd name="T2" fmla="*/ 2147483647 w 1981"/>
              <a:gd name="T3" fmla="*/ 2147483647 h 1193"/>
              <a:gd name="T4" fmla="*/ 2147483647 w 1981"/>
              <a:gd name="T5" fmla="*/ 2147483647 h 1193"/>
              <a:gd name="T6" fmla="*/ 2147483647 w 1981"/>
              <a:gd name="T7" fmla="*/ 2147483647 h 1193"/>
              <a:gd name="T8" fmla="*/ 2147483647 w 1981"/>
              <a:gd name="T9" fmla="*/ 2147483647 h 1193"/>
              <a:gd name="T10" fmla="*/ 2147483647 w 1981"/>
              <a:gd name="T11" fmla="*/ 2147483647 h 1193"/>
              <a:gd name="T12" fmla="*/ 2147483647 w 1981"/>
              <a:gd name="T13" fmla="*/ 2147483647 h 1193"/>
              <a:gd name="T14" fmla="*/ 2147483647 w 1981"/>
              <a:gd name="T15" fmla="*/ 2147483647 h 1193"/>
              <a:gd name="T16" fmla="*/ 2147483647 w 1981"/>
              <a:gd name="T17" fmla="*/ 2147483647 h 1193"/>
              <a:gd name="T18" fmla="*/ 2147483647 w 1981"/>
              <a:gd name="T19" fmla="*/ 2147483647 h 1193"/>
              <a:gd name="T20" fmla="*/ 2147483647 w 1981"/>
              <a:gd name="T21" fmla="*/ 2147483647 h 1193"/>
              <a:gd name="T22" fmla="*/ 2147483647 w 1981"/>
              <a:gd name="T23" fmla="*/ 2147483647 h 1193"/>
              <a:gd name="T24" fmla="*/ 2147483647 w 1981"/>
              <a:gd name="T25" fmla="*/ 2147483647 h 1193"/>
              <a:gd name="T26" fmla="*/ 2147483647 w 1981"/>
              <a:gd name="T27" fmla="*/ 0 h 119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81"/>
              <a:gd name="T43" fmla="*/ 0 h 1193"/>
              <a:gd name="T44" fmla="*/ 1981 w 1981"/>
              <a:gd name="T45" fmla="*/ 1193 h 119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81" h="1193">
                <a:moveTo>
                  <a:pt x="0" y="1193"/>
                </a:moveTo>
                <a:lnTo>
                  <a:pt x="171" y="1056"/>
                </a:lnTo>
                <a:lnTo>
                  <a:pt x="390" y="953"/>
                </a:lnTo>
                <a:lnTo>
                  <a:pt x="562" y="788"/>
                </a:lnTo>
                <a:lnTo>
                  <a:pt x="795" y="672"/>
                </a:lnTo>
                <a:lnTo>
                  <a:pt x="925" y="631"/>
                </a:lnTo>
                <a:lnTo>
                  <a:pt x="1008" y="555"/>
                </a:lnTo>
                <a:lnTo>
                  <a:pt x="1213" y="493"/>
                </a:lnTo>
                <a:lnTo>
                  <a:pt x="1337" y="425"/>
                </a:lnTo>
                <a:lnTo>
                  <a:pt x="1440" y="322"/>
                </a:lnTo>
                <a:lnTo>
                  <a:pt x="1659" y="308"/>
                </a:lnTo>
                <a:lnTo>
                  <a:pt x="1741" y="226"/>
                </a:lnTo>
                <a:lnTo>
                  <a:pt x="1920" y="116"/>
                </a:lnTo>
                <a:lnTo>
                  <a:pt x="1981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397" name="Freeform 69">
            <a:extLst>
              <a:ext uri="{FF2B5EF4-FFF2-40B4-BE49-F238E27FC236}">
                <a16:creationId xmlns:a16="http://schemas.microsoft.com/office/drawing/2014/main" id="{8B98C7F9-6249-4148-B0B1-84EAAF3D7BA3}"/>
              </a:ext>
            </a:extLst>
          </p:cNvPr>
          <p:cNvSpPr>
            <a:spLocks/>
          </p:cNvSpPr>
          <p:nvPr/>
        </p:nvSpPr>
        <p:spPr bwMode="auto">
          <a:xfrm>
            <a:off x="719138" y="4335463"/>
            <a:ext cx="3133725" cy="1263650"/>
          </a:xfrm>
          <a:custGeom>
            <a:avLst/>
            <a:gdLst>
              <a:gd name="T0" fmla="*/ 0 w 1974"/>
              <a:gd name="T1" fmla="*/ 2147483647 h 796"/>
              <a:gd name="T2" fmla="*/ 2147483647 w 1974"/>
              <a:gd name="T3" fmla="*/ 2147483647 h 796"/>
              <a:gd name="T4" fmla="*/ 2147483647 w 1974"/>
              <a:gd name="T5" fmla="*/ 2147483647 h 796"/>
              <a:gd name="T6" fmla="*/ 2147483647 w 1974"/>
              <a:gd name="T7" fmla="*/ 2147483647 h 796"/>
              <a:gd name="T8" fmla="*/ 2147483647 w 1974"/>
              <a:gd name="T9" fmla="*/ 2147483647 h 796"/>
              <a:gd name="T10" fmla="*/ 2147483647 w 1974"/>
              <a:gd name="T11" fmla="*/ 2147483647 h 796"/>
              <a:gd name="T12" fmla="*/ 2147483647 w 1974"/>
              <a:gd name="T13" fmla="*/ 2147483647 h 796"/>
              <a:gd name="T14" fmla="*/ 2147483647 w 1974"/>
              <a:gd name="T15" fmla="*/ 2147483647 h 796"/>
              <a:gd name="T16" fmla="*/ 2147483647 w 1974"/>
              <a:gd name="T17" fmla="*/ 2147483647 h 796"/>
              <a:gd name="T18" fmla="*/ 2147483647 w 1974"/>
              <a:gd name="T19" fmla="*/ 2147483647 h 796"/>
              <a:gd name="T20" fmla="*/ 2147483647 w 1974"/>
              <a:gd name="T21" fmla="*/ 2147483647 h 796"/>
              <a:gd name="T22" fmla="*/ 2147483647 w 1974"/>
              <a:gd name="T23" fmla="*/ 2147483647 h 796"/>
              <a:gd name="T24" fmla="*/ 2147483647 w 1974"/>
              <a:gd name="T25" fmla="*/ 2147483647 h 796"/>
              <a:gd name="T26" fmla="*/ 2147483647 w 1974"/>
              <a:gd name="T27" fmla="*/ 2147483647 h 796"/>
              <a:gd name="T28" fmla="*/ 2147483647 w 1974"/>
              <a:gd name="T29" fmla="*/ 2147483647 h 796"/>
              <a:gd name="T30" fmla="*/ 2147483647 w 1974"/>
              <a:gd name="T31" fmla="*/ 2147483647 h 796"/>
              <a:gd name="T32" fmla="*/ 2147483647 w 1974"/>
              <a:gd name="T33" fmla="*/ 0 h 79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74"/>
              <a:gd name="T52" fmla="*/ 0 h 796"/>
              <a:gd name="T53" fmla="*/ 1974 w 1974"/>
              <a:gd name="T54" fmla="*/ 796 h 79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74" h="796">
                <a:moveTo>
                  <a:pt x="0" y="796"/>
                </a:moveTo>
                <a:lnTo>
                  <a:pt x="185" y="686"/>
                </a:lnTo>
                <a:lnTo>
                  <a:pt x="260" y="679"/>
                </a:lnTo>
                <a:lnTo>
                  <a:pt x="404" y="652"/>
                </a:lnTo>
                <a:lnTo>
                  <a:pt x="500" y="611"/>
                </a:lnTo>
                <a:lnTo>
                  <a:pt x="678" y="611"/>
                </a:lnTo>
                <a:lnTo>
                  <a:pt x="740" y="583"/>
                </a:lnTo>
                <a:lnTo>
                  <a:pt x="994" y="570"/>
                </a:lnTo>
                <a:lnTo>
                  <a:pt x="1200" y="487"/>
                </a:lnTo>
                <a:lnTo>
                  <a:pt x="1282" y="474"/>
                </a:lnTo>
                <a:lnTo>
                  <a:pt x="1357" y="432"/>
                </a:lnTo>
                <a:lnTo>
                  <a:pt x="1440" y="439"/>
                </a:lnTo>
                <a:lnTo>
                  <a:pt x="1632" y="343"/>
                </a:lnTo>
                <a:lnTo>
                  <a:pt x="1673" y="295"/>
                </a:lnTo>
                <a:lnTo>
                  <a:pt x="1755" y="288"/>
                </a:lnTo>
                <a:lnTo>
                  <a:pt x="1885" y="151"/>
                </a:lnTo>
                <a:lnTo>
                  <a:pt x="1974" y="0"/>
                </a:lnTo>
              </a:path>
            </a:pathLst>
          </a:cu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398" name="Line 70">
            <a:extLst>
              <a:ext uri="{FF2B5EF4-FFF2-40B4-BE49-F238E27FC236}">
                <a16:creationId xmlns:a16="http://schemas.microsoft.com/office/drawing/2014/main" id="{ED2ECBB5-E181-440B-82D2-78668EC188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67300" y="3214688"/>
            <a:ext cx="95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399" name="Text Box 71">
            <a:extLst>
              <a:ext uri="{FF2B5EF4-FFF2-40B4-BE49-F238E27FC236}">
                <a16:creationId xmlns:a16="http://schemas.microsoft.com/office/drawing/2014/main" id="{43A0D4CA-8FE9-4A4D-8C91-22613ACE9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263" y="3073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1400"/>
              <a:t>8</a:t>
            </a:r>
          </a:p>
        </p:txBody>
      </p:sp>
      <p:sp>
        <p:nvSpPr>
          <p:cNvPr id="14400" name="Line 72">
            <a:extLst>
              <a:ext uri="{FF2B5EF4-FFF2-40B4-BE49-F238E27FC236}">
                <a16:creationId xmlns:a16="http://schemas.microsoft.com/office/drawing/2014/main" id="{E6B60E2C-76D3-4AFC-B456-B399AEAD04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67300" y="2595563"/>
            <a:ext cx="95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401" name="Text Box 73">
            <a:extLst>
              <a:ext uri="{FF2B5EF4-FFF2-40B4-BE49-F238E27FC236}">
                <a16:creationId xmlns:a16="http://schemas.microsoft.com/office/drawing/2014/main" id="{64F7F50A-F021-4CE0-9142-A2D1FF27B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838" y="2454275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1400"/>
              <a:t>10</a:t>
            </a:r>
          </a:p>
        </p:txBody>
      </p:sp>
      <p:sp>
        <p:nvSpPr>
          <p:cNvPr id="14402" name="Freeform 74">
            <a:extLst>
              <a:ext uri="{FF2B5EF4-FFF2-40B4-BE49-F238E27FC236}">
                <a16:creationId xmlns:a16="http://schemas.microsoft.com/office/drawing/2014/main" id="{4D87B4EA-C066-4D0C-95C8-3911ECF4A288}"/>
              </a:ext>
            </a:extLst>
          </p:cNvPr>
          <p:cNvSpPr>
            <a:spLocks/>
          </p:cNvSpPr>
          <p:nvPr/>
        </p:nvSpPr>
        <p:spPr bwMode="auto">
          <a:xfrm>
            <a:off x="5170488" y="2017713"/>
            <a:ext cx="2720975" cy="3613150"/>
          </a:xfrm>
          <a:custGeom>
            <a:avLst/>
            <a:gdLst>
              <a:gd name="T0" fmla="*/ 0 w 1714"/>
              <a:gd name="T1" fmla="*/ 2147483647 h 2276"/>
              <a:gd name="T2" fmla="*/ 2147483647 w 1714"/>
              <a:gd name="T3" fmla="*/ 2147483647 h 2276"/>
              <a:gd name="T4" fmla="*/ 2147483647 w 1714"/>
              <a:gd name="T5" fmla="*/ 2147483647 h 2276"/>
              <a:gd name="T6" fmla="*/ 2147483647 w 1714"/>
              <a:gd name="T7" fmla="*/ 2147483647 h 2276"/>
              <a:gd name="T8" fmla="*/ 2147483647 w 1714"/>
              <a:gd name="T9" fmla="*/ 2147483647 h 2276"/>
              <a:gd name="T10" fmla="*/ 2147483647 w 1714"/>
              <a:gd name="T11" fmla="*/ 2147483647 h 2276"/>
              <a:gd name="T12" fmla="*/ 2147483647 w 1714"/>
              <a:gd name="T13" fmla="*/ 2147483647 h 2276"/>
              <a:gd name="T14" fmla="*/ 2147483647 w 1714"/>
              <a:gd name="T15" fmla="*/ 2147483647 h 2276"/>
              <a:gd name="T16" fmla="*/ 2147483647 w 1714"/>
              <a:gd name="T17" fmla="*/ 2147483647 h 2276"/>
              <a:gd name="T18" fmla="*/ 2147483647 w 1714"/>
              <a:gd name="T19" fmla="*/ 2147483647 h 2276"/>
              <a:gd name="T20" fmla="*/ 2147483647 w 1714"/>
              <a:gd name="T21" fmla="*/ 2147483647 h 2276"/>
              <a:gd name="T22" fmla="*/ 2147483647 w 1714"/>
              <a:gd name="T23" fmla="*/ 0 h 22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14"/>
              <a:gd name="T37" fmla="*/ 0 h 2276"/>
              <a:gd name="T38" fmla="*/ 1714 w 1714"/>
              <a:gd name="T39" fmla="*/ 2276 h 22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14" h="2276">
                <a:moveTo>
                  <a:pt x="0" y="2276"/>
                </a:moveTo>
                <a:lnTo>
                  <a:pt x="220" y="2249"/>
                </a:lnTo>
                <a:lnTo>
                  <a:pt x="377" y="2036"/>
                </a:lnTo>
                <a:lnTo>
                  <a:pt x="569" y="1604"/>
                </a:lnTo>
                <a:lnTo>
                  <a:pt x="713" y="1502"/>
                </a:lnTo>
                <a:lnTo>
                  <a:pt x="775" y="1426"/>
                </a:lnTo>
                <a:lnTo>
                  <a:pt x="953" y="980"/>
                </a:lnTo>
                <a:lnTo>
                  <a:pt x="1138" y="686"/>
                </a:lnTo>
                <a:lnTo>
                  <a:pt x="1365" y="398"/>
                </a:lnTo>
                <a:lnTo>
                  <a:pt x="1529" y="103"/>
                </a:lnTo>
                <a:lnTo>
                  <a:pt x="1605" y="41"/>
                </a:lnTo>
                <a:lnTo>
                  <a:pt x="1714" y="0"/>
                </a:ln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403" name="Freeform 75">
            <a:extLst>
              <a:ext uri="{FF2B5EF4-FFF2-40B4-BE49-F238E27FC236}">
                <a16:creationId xmlns:a16="http://schemas.microsoft.com/office/drawing/2014/main" id="{8BACF475-69F3-4D7B-8ABB-2677E800EA1D}"/>
              </a:ext>
            </a:extLst>
          </p:cNvPr>
          <p:cNvSpPr>
            <a:spLocks/>
          </p:cNvSpPr>
          <p:nvPr/>
        </p:nvSpPr>
        <p:spPr bwMode="auto">
          <a:xfrm>
            <a:off x="5192713" y="4314825"/>
            <a:ext cx="3014662" cy="1316038"/>
          </a:xfrm>
          <a:custGeom>
            <a:avLst/>
            <a:gdLst>
              <a:gd name="T0" fmla="*/ 0 w 1899"/>
              <a:gd name="T1" fmla="*/ 2147483647 h 829"/>
              <a:gd name="T2" fmla="*/ 2147483647 w 1899"/>
              <a:gd name="T3" fmla="*/ 2147483647 h 829"/>
              <a:gd name="T4" fmla="*/ 2147483647 w 1899"/>
              <a:gd name="T5" fmla="*/ 2147483647 h 829"/>
              <a:gd name="T6" fmla="*/ 2147483647 w 1899"/>
              <a:gd name="T7" fmla="*/ 2147483647 h 829"/>
              <a:gd name="T8" fmla="*/ 2147483647 w 1899"/>
              <a:gd name="T9" fmla="*/ 2147483647 h 829"/>
              <a:gd name="T10" fmla="*/ 2147483647 w 1899"/>
              <a:gd name="T11" fmla="*/ 2147483647 h 829"/>
              <a:gd name="T12" fmla="*/ 2147483647 w 1899"/>
              <a:gd name="T13" fmla="*/ 2147483647 h 829"/>
              <a:gd name="T14" fmla="*/ 2147483647 w 1899"/>
              <a:gd name="T15" fmla="*/ 2147483647 h 829"/>
              <a:gd name="T16" fmla="*/ 2147483647 w 1899"/>
              <a:gd name="T17" fmla="*/ 2147483647 h 829"/>
              <a:gd name="T18" fmla="*/ 2147483647 w 1899"/>
              <a:gd name="T19" fmla="*/ 2147483647 h 829"/>
              <a:gd name="T20" fmla="*/ 2147483647 w 1899"/>
              <a:gd name="T21" fmla="*/ 0 h 82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99"/>
              <a:gd name="T34" fmla="*/ 0 h 829"/>
              <a:gd name="T35" fmla="*/ 1899 w 1899"/>
              <a:gd name="T36" fmla="*/ 829 h 82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99" h="829">
                <a:moveTo>
                  <a:pt x="0" y="829"/>
                </a:moveTo>
                <a:lnTo>
                  <a:pt x="384" y="781"/>
                </a:lnTo>
                <a:lnTo>
                  <a:pt x="590" y="720"/>
                </a:lnTo>
                <a:lnTo>
                  <a:pt x="761" y="617"/>
                </a:lnTo>
                <a:lnTo>
                  <a:pt x="932" y="596"/>
                </a:lnTo>
                <a:lnTo>
                  <a:pt x="1166" y="439"/>
                </a:lnTo>
                <a:lnTo>
                  <a:pt x="1268" y="425"/>
                </a:lnTo>
                <a:lnTo>
                  <a:pt x="1440" y="315"/>
                </a:lnTo>
                <a:lnTo>
                  <a:pt x="1536" y="185"/>
                </a:lnTo>
                <a:lnTo>
                  <a:pt x="1748" y="89"/>
                </a:lnTo>
                <a:lnTo>
                  <a:pt x="1899" y="0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404" name="Freeform 76">
            <a:extLst>
              <a:ext uri="{FF2B5EF4-FFF2-40B4-BE49-F238E27FC236}">
                <a16:creationId xmlns:a16="http://schemas.microsoft.com/office/drawing/2014/main" id="{338E0833-BE4B-4D19-9D55-07FE3FDE16E5}"/>
              </a:ext>
            </a:extLst>
          </p:cNvPr>
          <p:cNvSpPr>
            <a:spLocks/>
          </p:cNvSpPr>
          <p:nvPr/>
        </p:nvSpPr>
        <p:spPr bwMode="auto">
          <a:xfrm>
            <a:off x="5203825" y="4891088"/>
            <a:ext cx="2687638" cy="762000"/>
          </a:xfrm>
          <a:custGeom>
            <a:avLst/>
            <a:gdLst>
              <a:gd name="T0" fmla="*/ 0 w 1693"/>
              <a:gd name="T1" fmla="*/ 2147483647 h 480"/>
              <a:gd name="T2" fmla="*/ 2147483647 w 1693"/>
              <a:gd name="T3" fmla="*/ 2147483647 h 480"/>
              <a:gd name="T4" fmla="*/ 2147483647 w 1693"/>
              <a:gd name="T5" fmla="*/ 2147483647 h 480"/>
              <a:gd name="T6" fmla="*/ 2147483647 w 1693"/>
              <a:gd name="T7" fmla="*/ 2147483647 h 480"/>
              <a:gd name="T8" fmla="*/ 2147483647 w 1693"/>
              <a:gd name="T9" fmla="*/ 2147483647 h 480"/>
              <a:gd name="T10" fmla="*/ 2147483647 w 1693"/>
              <a:gd name="T11" fmla="*/ 2147483647 h 480"/>
              <a:gd name="T12" fmla="*/ 2147483647 w 1693"/>
              <a:gd name="T13" fmla="*/ 2147483647 h 480"/>
              <a:gd name="T14" fmla="*/ 2147483647 w 1693"/>
              <a:gd name="T15" fmla="*/ 2147483647 h 480"/>
              <a:gd name="T16" fmla="*/ 2147483647 w 1693"/>
              <a:gd name="T17" fmla="*/ 2147483647 h 480"/>
              <a:gd name="T18" fmla="*/ 2147483647 w 1693"/>
              <a:gd name="T19" fmla="*/ 2147483647 h 480"/>
              <a:gd name="T20" fmla="*/ 2147483647 w 1693"/>
              <a:gd name="T21" fmla="*/ 2147483647 h 480"/>
              <a:gd name="T22" fmla="*/ 2147483647 w 1693"/>
              <a:gd name="T23" fmla="*/ 0 h 4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93"/>
              <a:gd name="T37" fmla="*/ 0 h 480"/>
              <a:gd name="T38" fmla="*/ 1693 w 1693"/>
              <a:gd name="T39" fmla="*/ 480 h 48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93" h="480">
                <a:moveTo>
                  <a:pt x="0" y="480"/>
                </a:moveTo>
                <a:lnTo>
                  <a:pt x="439" y="418"/>
                </a:lnTo>
                <a:lnTo>
                  <a:pt x="720" y="309"/>
                </a:lnTo>
                <a:lnTo>
                  <a:pt x="788" y="302"/>
                </a:lnTo>
                <a:lnTo>
                  <a:pt x="932" y="288"/>
                </a:lnTo>
                <a:lnTo>
                  <a:pt x="1069" y="226"/>
                </a:lnTo>
                <a:lnTo>
                  <a:pt x="1152" y="192"/>
                </a:lnTo>
                <a:lnTo>
                  <a:pt x="1207" y="178"/>
                </a:lnTo>
                <a:lnTo>
                  <a:pt x="1303" y="185"/>
                </a:lnTo>
                <a:lnTo>
                  <a:pt x="1419" y="110"/>
                </a:lnTo>
                <a:lnTo>
                  <a:pt x="1501" y="48"/>
                </a:lnTo>
                <a:lnTo>
                  <a:pt x="1693" y="0"/>
                </a:lnTo>
              </a:path>
            </a:pathLst>
          </a:cu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405" name="Freeform 77">
            <a:extLst>
              <a:ext uri="{FF2B5EF4-FFF2-40B4-BE49-F238E27FC236}">
                <a16:creationId xmlns:a16="http://schemas.microsoft.com/office/drawing/2014/main" id="{85A176FC-14B9-4C73-AF76-4EAA7B522F38}"/>
              </a:ext>
            </a:extLst>
          </p:cNvPr>
          <p:cNvSpPr>
            <a:spLocks/>
          </p:cNvSpPr>
          <p:nvPr/>
        </p:nvSpPr>
        <p:spPr bwMode="auto">
          <a:xfrm>
            <a:off x="5246688" y="5032375"/>
            <a:ext cx="2960687" cy="598488"/>
          </a:xfrm>
          <a:custGeom>
            <a:avLst/>
            <a:gdLst>
              <a:gd name="T0" fmla="*/ 0 w 1865"/>
              <a:gd name="T1" fmla="*/ 2147483647 h 377"/>
              <a:gd name="T2" fmla="*/ 2147483647 w 1865"/>
              <a:gd name="T3" fmla="*/ 2147483647 h 377"/>
              <a:gd name="T4" fmla="*/ 2147483647 w 1865"/>
              <a:gd name="T5" fmla="*/ 2147483647 h 377"/>
              <a:gd name="T6" fmla="*/ 2147483647 w 1865"/>
              <a:gd name="T7" fmla="*/ 2147483647 h 377"/>
              <a:gd name="T8" fmla="*/ 2147483647 w 1865"/>
              <a:gd name="T9" fmla="*/ 2147483647 h 377"/>
              <a:gd name="T10" fmla="*/ 2147483647 w 1865"/>
              <a:gd name="T11" fmla="*/ 0 h 3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65"/>
              <a:gd name="T19" fmla="*/ 0 h 377"/>
              <a:gd name="T20" fmla="*/ 1865 w 1865"/>
              <a:gd name="T21" fmla="*/ 377 h 3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65" h="377">
                <a:moveTo>
                  <a:pt x="0" y="377"/>
                </a:moveTo>
                <a:lnTo>
                  <a:pt x="542" y="343"/>
                </a:lnTo>
                <a:lnTo>
                  <a:pt x="940" y="316"/>
                </a:lnTo>
                <a:lnTo>
                  <a:pt x="1084" y="309"/>
                </a:lnTo>
                <a:lnTo>
                  <a:pt x="1653" y="158"/>
                </a:lnTo>
                <a:lnTo>
                  <a:pt x="1865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406" name="Freeform 78">
            <a:extLst>
              <a:ext uri="{FF2B5EF4-FFF2-40B4-BE49-F238E27FC236}">
                <a16:creationId xmlns:a16="http://schemas.microsoft.com/office/drawing/2014/main" id="{1A157266-98D2-497C-8576-6D717872C654}"/>
              </a:ext>
            </a:extLst>
          </p:cNvPr>
          <p:cNvSpPr>
            <a:spLocks/>
          </p:cNvSpPr>
          <p:nvPr/>
        </p:nvSpPr>
        <p:spPr bwMode="auto">
          <a:xfrm>
            <a:off x="5235575" y="5392738"/>
            <a:ext cx="2982913" cy="228600"/>
          </a:xfrm>
          <a:custGeom>
            <a:avLst/>
            <a:gdLst>
              <a:gd name="T0" fmla="*/ 0 w 1879"/>
              <a:gd name="T1" fmla="*/ 2147483647 h 144"/>
              <a:gd name="T2" fmla="*/ 2147483647 w 1879"/>
              <a:gd name="T3" fmla="*/ 2147483647 h 144"/>
              <a:gd name="T4" fmla="*/ 2147483647 w 1879"/>
              <a:gd name="T5" fmla="*/ 2147483647 h 144"/>
              <a:gd name="T6" fmla="*/ 2147483647 w 1879"/>
              <a:gd name="T7" fmla="*/ 2147483647 h 144"/>
              <a:gd name="T8" fmla="*/ 2147483647 w 1879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9"/>
              <a:gd name="T16" fmla="*/ 0 h 144"/>
              <a:gd name="T17" fmla="*/ 1879 w 1879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9" h="144">
                <a:moveTo>
                  <a:pt x="0" y="144"/>
                </a:moveTo>
                <a:lnTo>
                  <a:pt x="590" y="116"/>
                </a:lnTo>
                <a:lnTo>
                  <a:pt x="1077" y="102"/>
                </a:lnTo>
                <a:lnTo>
                  <a:pt x="1495" y="89"/>
                </a:lnTo>
                <a:lnTo>
                  <a:pt x="1879" y="0"/>
                </a:lnTo>
              </a:path>
            </a:pathLst>
          </a:cu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407" name="Text Box 79">
            <a:extLst>
              <a:ext uri="{FF2B5EF4-FFF2-40B4-BE49-F238E27FC236}">
                <a16:creationId xmlns:a16="http://schemas.microsoft.com/office/drawing/2014/main" id="{2E8C3A3E-A149-4530-B51B-8B1B63B17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557338"/>
            <a:ext cx="1400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400"/>
              <a:t>Relative risk</a:t>
            </a:r>
          </a:p>
        </p:txBody>
      </p:sp>
      <p:sp>
        <p:nvSpPr>
          <p:cNvPr id="14408" name="Text Box 80">
            <a:extLst>
              <a:ext uri="{FF2B5EF4-FFF2-40B4-BE49-F238E27FC236}">
                <a16:creationId xmlns:a16="http://schemas.microsoft.com/office/drawing/2014/main" id="{B16E8106-42C6-4CE8-8DF1-48DC7B1E7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900" y="1557338"/>
            <a:ext cx="1617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400"/>
              <a:t>Relative risk</a:t>
            </a:r>
          </a:p>
        </p:txBody>
      </p:sp>
      <p:sp>
        <p:nvSpPr>
          <p:cNvPr id="14409" name="Text Box 81">
            <a:extLst>
              <a:ext uri="{FF2B5EF4-FFF2-40B4-BE49-F238E27FC236}">
                <a16:creationId xmlns:a16="http://schemas.microsoft.com/office/drawing/2014/main" id="{977D15BA-3B0A-44FC-912D-C1BE9E582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200" y="1960563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400"/>
              <a:t>24.40</a:t>
            </a:r>
          </a:p>
        </p:txBody>
      </p:sp>
      <p:sp>
        <p:nvSpPr>
          <p:cNvPr id="14410" name="Text Box 82">
            <a:extLst>
              <a:ext uri="{FF2B5EF4-FFF2-40B4-BE49-F238E27FC236}">
                <a16:creationId xmlns:a16="http://schemas.microsoft.com/office/drawing/2014/main" id="{A60AE98B-D2CD-4436-88DA-6A6B3C1F4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200" y="4159250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400"/>
              <a:t>7.26</a:t>
            </a:r>
          </a:p>
        </p:txBody>
      </p:sp>
      <p:sp>
        <p:nvSpPr>
          <p:cNvPr id="14411" name="Text Box 83">
            <a:extLst>
              <a:ext uri="{FF2B5EF4-FFF2-40B4-BE49-F238E27FC236}">
                <a16:creationId xmlns:a16="http://schemas.microsoft.com/office/drawing/2014/main" id="{77C307DE-7BA4-4543-85E5-B953B892B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200" y="4616450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400"/>
              <a:t>4.50</a:t>
            </a:r>
          </a:p>
        </p:txBody>
      </p:sp>
      <p:sp>
        <p:nvSpPr>
          <p:cNvPr id="14412" name="Text Box 84">
            <a:extLst>
              <a:ext uri="{FF2B5EF4-FFF2-40B4-BE49-F238E27FC236}">
                <a16:creationId xmlns:a16="http://schemas.microsoft.com/office/drawing/2014/main" id="{DAB198BB-1448-4E58-B809-8154BD6EF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200" y="4910138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400"/>
              <a:t>2.36</a:t>
            </a:r>
          </a:p>
        </p:txBody>
      </p:sp>
      <p:sp>
        <p:nvSpPr>
          <p:cNvPr id="14413" name="Text Box 85">
            <a:extLst>
              <a:ext uri="{FF2B5EF4-FFF2-40B4-BE49-F238E27FC236}">
                <a16:creationId xmlns:a16="http://schemas.microsoft.com/office/drawing/2014/main" id="{B9A6252D-DC2E-417C-8A50-BF7230AA3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200" y="5259388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400"/>
              <a:t>1.00</a:t>
            </a:r>
          </a:p>
        </p:txBody>
      </p:sp>
      <p:sp>
        <p:nvSpPr>
          <p:cNvPr id="14414" name="Text Box 86">
            <a:extLst>
              <a:ext uri="{FF2B5EF4-FFF2-40B4-BE49-F238E27FC236}">
                <a16:creationId xmlns:a16="http://schemas.microsoft.com/office/drawing/2014/main" id="{6F4B03D6-7B2F-488D-BBB8-D085EDB3B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713" y="2058988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400"/>
              <a:t>3.65</a:t>
            </a:r>
          </a:p>
        </p:txBody>
      </p:sp>
      <p:sp>
        <p:nvSpPr>
          <p:cNvPr id="14415" name="Text Box 87">
            <a:extLst>
              <a:ext uri="{FF2B5EF4-FFF2-40B4-BE49-F238E27FC236}">
                <a16:creationId xmlns:a16="http://schemas.microsoft.com/office/drawing/2014/main" id="{34DDB21A-0699-4ABA-96DE-EBEF67008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713" y="2393950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400"/>
              <a:t>3.19</a:t>
            </a:r>
          </a:p>
        </p:txBody>
      </p:sp>
      <p:sp>
        <p:nvSpPr>
          <p:cNvPr id="14416" name="Text Box 88">
            <a:extLst>
              <a:ext uri="{FF2B5EF4-FFF2-40B4-BE49-F238E27FC236}">
                <a16:creationId xmlns:a16="http://schemas.microsoft.com/office/drawing/2014/main" id="{B38E2C72-27FB-4A2C-A728-571A34821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713" y="3178175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400"/>
              <a:t>2.25</a:t>
            </a:r>
          </a:p>
        </p:txBody>
      </p:sp>
      <p:sp>
        <p:nvSpPr>
          <p:cNvPr id="14417" name="Text Box 89">
            <a:extLst>
              <a:ext uri="{FF2B5EF4-FFF2-40B4-BE49-F238E27FC236}">
                <a16:creationId xmlns:a16="http://schemas.microsoft.com/office/drawing/2014/main" id="{4636CC95-9A9D-478F-B283-D516D519F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713" y="3482975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400"/>
              <a:t>1.79</a:t>
            </a:r>
          </a:p>
        </p:txBody>
      </p:sp>
      <p:sp>
        <p:nvSpPr>
          <p:cNvPr id="14418" name="Text Box 90">
            <a:extLst>
              <a:ext uri="{FF2B5EF4-FFF2-40B4-BE49-F238E27FC236}">
                <a16:creationId xmlns:a16="http://schemas.microsoft.com/office/drawing/2014/main" id="{A392C1D2-6B8F-4B2E-974E-8628ED4A4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713" y="4105275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400"/>
              <a:t>1.00</a:t>
            </a:r>
          </a:p>
        </p:txBody>
      </p:sp>
      <p:sp>
        <p:nvSpPr>
          <p:cNvPr id="14419" name="Text Box 91">
            <a:extLst>
              <a:ext uri="{FF2B5EF4-FFF2-40B4-BE49-F238E27FC236}">
                <a16:creationId xmlns:a16="http://schemas.microsoft.com/office/drawing/2014/main" id="{2837D810-BEDC-4DE0-9193-B50FF7935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2001838"/>
            <a:ext cx="1489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400"/>
              <a:t>4/5 factors</a:t>
            </a:r>
          </a:p>
        </p:txBody>
      </p:sp>
      <p:sp>
        <p:nvSpPr>
          <p:cNvPr id="14420" name="Line 92">
            <a:extLst>
              <a:ext uri="{FF2B5EF4-FFF2-40B4-BE49-F238E27FC236}">
                <a16:creationId xmlns:a16="http://schemas.microsoft.com/office/drawing/2014/main" id="{ACEAE41B-AFD3-4F5F-838A-38FFAE907911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700" y="2157413"/>
            <a:ext cx="228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421" name="Text Box 93">
            <a:extLst>
              <a:ext uri="{FF2B5EF4-FFF2-40B4-BE49-F238E27FC236}">
                <a16:creationId xmlns:a16="http://schemas.microsoft.com/office/drawing/2014/main" id="{06AF3683-5500-4BDB-8A7E-A9CD01AFF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2282825"/>
            <a:ext cx="1489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400"/>
              <a:t>3 factors</a:t>
            </a:r>
          </a:p>
        </p:txBody>
      </p:sp>
      <p:sp>
        <p:nvSpPr>
          <p:cNvPr id="14422" name="Line 94">
            <a:extLst>
              <a:ext uri="{FF2B5EF4-FFF2-40B4-BE49-F238E27FC236}">
                <a16:creationId xmlns:a16="http://schemas.microsoft.com/office/drawing/2014/main" id="{948B6EC4-B70D-46D1-A182-C03C4B8F4DD5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700" y="2438400"/>
            <a:ext cx="228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423" name="Text Box 95">
            <a:extLst>
              <a:ext uri="{FF2B5EF4-FFF2-40B4-BE49-F238E27FC236}">
                <a16:creationId xmlns:a16="http://schemas.microsoft.com/office/drawing/2014/main" id="{9C5B4EB7-BD6A-47DE-B26B-8D400E322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2574925"/>
            <a:ext cx="1489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400"/>
              <a:t>2 factors</a:t>
            </a:r>
          </a:p>
        </p:txBody>
      </p:sp>
      <p:sp>
        <p:nvSpPr>
          <p:cNvPr id="14424" name="Line 96">
            <a:extLst>
              <a:ext uri="{FF2B5EF4-FFF2-40B4-BE49-F238E27FC236}">
                <a16:creationId xmlns:a16="http://schemas.microsoft.com/office/drawing/2014/main" id="{94AEF299-6912-44FA-8ECD-69F27FB98A6E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700" y="2730500"/>
            <a:ext cx="228600" cy="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425" name="Text Box 97">
            <a:extLst>
              <a:ext uri="{FF2B5EF4-FFF2-40B4-BE49-F238E27FC236}">
                <a16:creationId xmlns:a16="http://schemas.microsoft.com/office/drawing/2014/main" id="{B01FC20D-D0B4-4022-880E-E719F7548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2868613"/>
            <a:ext cx="1652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400"/>
              <a:t>1 factor</a:t>
            </a:r>
          </a:p>
        </p:txBody>
      </p:sp>
      <p:sp>
        <p:nvSpPr>
          <p:cNvPr id="14426" name="Line 98">
            <a:extLst>
              <a:ext uri="{FF2B5EF4-FFF2-40B4-BE49-F238E27FC236}">
                <a16:creationId xmlns:a16="http://schemas.microsoft.com/office/drawing/2014/main" id="{A636A55A-D320-45C5-878C-489C2DB0837D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700" y="3024188"/>
            <a:ext cx="228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427" name="Text Box 99">
            <a:extLst>
              <a:ext uri="{FF2B5EF4-FFF2-40B4-BE49-F238E27FC236}">
                <a16:creationId xmlns:a16="http://schemas.microsoft.com/office/drawing/2014/main" id="{639AD19D-1DBC-41ED-9BFA-ABC9A0CEB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3162300"/>
            <a:ext cx="1652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400"/>
              <a:t>0 factor</a:t>
            </a:r>
          </a:p>
        </p:txBody>
      </p:sp>
      <p:sp>
        <p:nvSpPr>
          <p:cNvPr id="14428" name="Line 100">
            <a:extLst>
              <a:ext uri="{FF2B5EF4-FFF2-40B4-BE49-F238E27FC236}">
                <a16:creationId xmlns:a16="http://schemas.microsoft.com/office/drawing/2014/main" id="{7207B8AB-008C-4A6F-B4C2-A3D55731F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700" y="3317875"/>
            <a:ext cx="2286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429" name="Text Box 101">
            <a:extLst>
              <a:ext uri="{FF2B5EF4-FFF2-40B4-BE49-F238E27FC236}">
                <a16:creationId xmlns:a16="http://schemas.microsoft.com/office/drawing/2014/main" id="{A45165C1-1ADC-4FBD-BFBC-DBF4DD138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650" y="2001838"/>
            <a:ext cx="1489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400"/>
              <a:t>4/5 factors</a:t>
            </a:r>
          </a:p>
        </p:txBody>
      </p:sp>
      <p:sp>
        <p:nvSpPr>
          <p:cNvPr id="14430" name="Line 102">
            <a:extLst>
              <a:ext uri="{FF2B5EF4-FFF2-40B4-BE49-F238E27FC236}">
                <a16:creationId xmlns:a16="http://schemas.microsoft.com/office/drawing/2014/main" id="{EFB0B546-F330-402B-A7CF-F594A9CE20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2413" y="2157413"/>
            <a:ext cx="228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431" name="Text Box 103">
            <a:extLst>
              <a:ext uri="{FF2B5EF4-FFF2-40B4-BE49-F238E27FC236}">
                <a16:creationId xmlns:a16="http://schemas.microsoft.com/office/drawing/2014/main" id="{6CC76351-5847-494E-9C9D-083CB741B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650" y="2282825"/>
            <a:ext cx="1489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400"/>
              <a:t>3 factors</a:t>
            </a:r>
          </a:p>
        </p:txBody>
      </p:sp>
      <p:sp>
        <p:nvSpPr>
          <p:cNvPr id="14432" name="Line 104">
            <a:extLst>
              <a:ext uri="{FF2B5EF4-FFF2-40B4-BE49-F238E27FC236}">
                <a16:creationId xmlns:a16="http://schemas.microsoft.com/office/drawing/2014/main" id="{91A92736-5066-4FA2-935B-EB689126B4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2413" y="2438400"/>
            <a:ext cx="228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433" name="Text Box 105">
            <a:extLst>
              <a:ext uri="{FF2B5EF4-FFF2-40B4-BE49-F238E27FC236}">
                <a16:creationId xmlns:a16="http://schemas.microsoft.com/office/drawing/2014/main" id="{DB876016-058D-4690-BF0D-F56D3405B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650" y="2574925"/>
            <a:ext cx="1489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400"/>
              <a:t>2 factors</a:t>
            </a:r>
          </a:p>
        </p:txBody>
      </p:sp>
      <p:sp>
        <p:nvSpPr>
          <p:cNvPr id="14434" name="Line 106">
            <a:extLst>
              <a:ext uri="{FF2B5EF4-FFF2-40B4-BE49-F238E27FC236}">
                <a16:creationId xmlns:a16="http://schemas.microsoft.com/office/drawing/2014/main" id="{282A74B7-DB38-4C71-9CF6-0D67DFBCCD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2413" y="2730500"/>
            <a:ext cx="228600" cy="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435" name="Text Box 107">
            <a:extLst>
              <a:ext uri="{FF2B5EF4-FFF2-40B4-BE49-F238E27FC236}">
                <a16:creationId xmlns:a16="http://schemas.microsoft.com/office/drawing/2014/main" id="{AF0FD856-D438-4E3A-BC12-86946CB01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650" y="2868613"/>
            <a:ext cx="1652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400"/>
              <a:t>1 factor</a:t>
            </a:r>
          </a:p>
        </p:txBody>
      </p:sp>
      <p:sp>
        <p:nvSpPr>
          <p:cNvPr id="14436" name="Line 108">
            <a:extLst>
              <a:ext uri="{FF2B5EF4-FFF2-40B4-BE49-F238E27FC236}">
                <a16:creationId xmlns:a16="http://schemas.microsoft.com/office/drawing/2014/main" id="{64BE633F-21DA-49FD-A772-140675493B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2413" y="3024188"/>
            <a:ext cx="228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437" name="Text Box 109">
            <a:extLst>
              <a:ext uri="{FF2B5EF4-FFF2-40B4-BE49-F238E27FC236}">
                <a16:creationId xmlns:a16="http://schemas.microsoft.com/office/drawing/2014/main" id="{E9B04F0F-A0EC-4EB9-AD80-8195D65C8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650" y="3162300"/>
            <a:ext cx="1652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400"/>
              <a:t>0 factor</a:t>
            </a:r>
          </a:p>
        </p:txBody>
      </p:sp>
      <p:sp>
        <p:nvSpPr>
          <p:cNvPr id="14438" name="Line 110">
            <a:extLst>
              <a:ext uri="{FF2B5EF4-FFF2-40B4-BE49-F238E27FC236}">
                <a16:creationId xmlns:a16="http://schemas.microsoft.com/office/drawing/2014/main" id="{3713C4CB-485F-434A-8F15-2A3A0B71A3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2413" y="3317875"/>
            <a:ext cx="2286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26095" name="Line 111">
            <a:extLst>
              <a:ext uri="{FF2B5EF4-FFF2-40B4-BE49-F238E27FC236}">
                <a16:creationId xmlns:a16="http://schemas.microsoft.com/office/drawing/2014/main" id="{69A6A9BA-E188-473E-93DD-F98D67E88DB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56000" y="4089400"/>
            <a:ext cx="14288" cy="1509713"/>
          </a:xfrm>
          <a:prstGeom prst="line">
            <a:avLst/>
          </a:prstGeom>
          <a:noFill/>
          <a:ln w="57150">
            <a:solidFill>
              <a:srgbClr val="DE8400"/>
            </a:solidFill>
            <a:prstDash val="sysDot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26096" name="Line 112">
            <a:extLst>
              <a:ext uri="{FF2B5EF4-FFF2-40B4-BE49-F238E27FC236}">
                <a16:creationId xmlns:a16="http://schemas.microsoft.com/office/drawing/2014/main" id="{6E6D5CD7-DA93-4AC1-811D-CFAB71025E2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51263" y="2297113"/>
            <a:ext cx="42862" cy="3309937"/>
          </a:xfrm>
          <a:prstGeom prst="line">
            <a:avLst/>
          </a:prstGeom>
          <a:noFill/>
          <a:ln w="57150">
            <a:solidFill>
              <a:srgbClr val="DE8400"/>
            </a:solidFill>
            <a:prstDash val="sysDot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4441" name="Rectangle 113">
            <a:extLst>
              <a:ext uri="{FF2B5EF4-FFF2-40B4-BE49-F238E27FC236}">
                <a16:creationId xmlns:a16="http://schemas.microsoft.com/office/drawing/2014/main" id="{8CED5C7E-1051-428C-9A8B-94C1A6FC5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6354763"/>
            <a:ext cx="3411538" cy="360362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fr-FR" sz="1000"/>
              <a:t>Adapted from Sattar N et al. Circulation 2003; 108: 414-9</a:t>
            </a:r>
          </a:p>
        </p:txBody>
      </p: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C60DD014-02E6-4A4B-9E12-01BFBC0754A7}"/>
              </a:ext>
            </a:extLst>
          </p:cNvPr>
          <p:cNvCxnSpPr>
            <a:stCxn id="14356" idx="0"/>
            <a:endCxn id="14348" idx="0"/>
          </p:cNvCxnSpPr>
          <p:nvPr/>
        </p:nvCxnSpPr>
        <p:spPr>
          <a:xfrm rot="5400000" flipH="1">
            <a:off x="-1115218" y="3798094"/>
            <a:ext cx="36703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3901C039-E6D0-4A61-9641-8877CDFF4E31}"/>
              </a:ext>
            </a:extLst>
          </p:cNvPr>
          <p:cNvCxnSpPr/>
          <p:nvPr/>
        </p:nvCxnSpPr>
        <p:spPr>
          <a:xfrm>
            <a:off x="715963" y="5622925"/>
            <a:ext cx="3638550" cy="79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44" name="Line 36">
            <a:extLst>
              <a:ext uri="{FF2B5EF4-FFF2-40B4-BE49-F238E27FC236}">
                <a16:creationId xmlns:a16="http://schemas.microsoft.com/office/drawing/2014/main" id="{F2301985-36A8-43ED-B28D-44D83610C0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312863" y="5643563"/>
            <a:ext cx="0" cy="71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445" name="Line 37">
            <a:extLst>
              <a:ext uri="{FF2B5EF4-FFF2-40B4-BE49-F238E27FC236}">
                <a16:creationId xmlns:a16="http://schemas.microsoft.com/office/drawing/2014/main" id="{3D508132-7751-4FF5-BE10-2090BB140D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1513" y="5643563"/>
            <a:ext cx="0" cy="71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446" name="Line 38">
            <a:extLst>
              <a:ext uri="{FF2B5EF4-FFF2-40B4-BE49-F238E27FC236}">
                <a16:creationId xmlns:a16="http://schemas.microsoft.com/office/drawing/2014/main" id="{352A1D34-5A8A-4DE5-8210-58DFE8AB48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8413" y="5643563"/>
            <a:ext cx="0" cy="71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447" name="Line 39">
            <a:extLst>
              <a:ext uri="{FF2B5EF4-FFF2-40B4-BE49-F238E27FC236}">
                <a16:creationId xmlns:a16="http://schemas.microsoft.com/office/drawing/2014/main" id="{D34D2AE5-10C0-442F-A9D4-4B014B7A55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2375" y="5643563"/>
            <a:ext cx="0" cy="71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448" name="Line 40">
            <a:extLst>
              <a:ext uri="{FF2B5EF4-FFF2-40B4-BE49-F238E27FC236}">
                <a16:creationId xmlns:a16="http://schemas.microsoft.com/office/drawing/2014/main" id="{530ACF61-AF85-4A65-B8A5-1D8B43E330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8163" y="5643563"/>
            <a:ext cx="0" cy="71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449" name="Line 42">
            <a:extLst>
              <a:ext uri="{FF2B5EF4-FFF2-40B4-BE49-F238E27FC236}">
                <a16:creationId xmlns:a16="http://schemas.microsoft.com/office/drawing/2014/main" id="{DA5077F8-CDE6-4607-B457-6CC6883418E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138" y="5643563"/>
            <a:ext cx="0" cy="71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450" name="Line 60">
            <a:extLst>
              <a:ext uri="{FF2B5EF4-FFF2-40B4-BE49-F238E27FC236}">
                <a16:creationId xmlns:a16="http://schemas.microsoft.com/office/drawing/2014/main" id="{081F8A6A-AAD3-4B8F-9940-E444869015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9125" y="5643563"/>
            <a:ext cx="0" cy="71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cxnSp>
        <p:nvCxnSpPr>
          <p:cNvPr id="147" name="Connecteur droit 146">
            <a:extLst>
              <a:ext uri="{FF2B5EF4-FFF2-40B4-BE49-F238E27FC236}">
                <a16:creationId xmlns:a16="http://schemas.microsoft.com/office/drawing/2014/main" id="{B7D9849D-13B5-43CF-B82D-25FE55A72323}"/>
              </a:ext>
            </a:extLst>
          </p:cNvPr>
          <p:cNvCxnSpPr>
            <a:stCxn id="14367" idx="0"/>
            <a:endCxn id="14371" idx="0"/>
          </p:cNvCxnSpPr>
          <p:nvPr/>
        </p:nvCxnSpPr>
        <p:spPr>
          <a:xfrm rot="5400000">
            <a:off x="3327401" y="3797300"/>
            <a:ext cx="3670300" cy="3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31DA79E-4A56-40DF-B733-216FFF3B1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/>
              <a:t>Metabolic Syndrome and Acute Myocardial Infarction (MI) in the Young (&lt;45 years)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6E9033E1-E27B-4E3D-BC63-4B63108C47E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76250" y="1179513"/>
            <a:ext cx="8229600" cy="3959225"/>
          </a:xfrm>
        </p:spPr>
        <p:txBody>
          <a:bodyPr anchor="t" anchorCtr="0"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fr-FR" sz="2100"/>
              <a:t>AT LAHEY CLINIC: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fr-FR" sz="2100"/>
              <a:t>165 consecutive patients &lt;45 years of age with acute MI and transferred for emergency percutaneous coronary intervention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fr-FR" sz="2100"/>
              <a:t>Overall 96 or 59% met National Cholesterol Education Program (NCEP) clinical criteria for metabolic syndrome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fr-FR" sz="2000"/>
              <a:t>8 had prior type 2 diabetes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fr-FR" sz="2000"/>
              <a:t>16 had new diagnoses of type 2 diabetes at MI or within 3 months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fr-FR" sz="2000"/>
              <a:t>Mean Framingham 10-year risk score = 5% in metabolic syndrome (in absence of diabetes)</a:t>
            </a:r>
          </a:p>
        </p:txBody>
      </p:sp>
      <p:sp>
        <p:nvSpPr>
          <p:cNvPr id="427011" name="Text Box 3">
            <a:extLst>
              <a:ext uri="{FF2B5EF4-FFF2-40B4-BE49-F238E27FC236}">
                <a16:creationId xmlns:a16="http://schemas.microsoft.com/office/drawing/2014/main" id="{12D6A884-3FF6-4634-B429-781551D33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5278438"/>
            <a:ext cx="6492875" cy="830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60% had metabolic syndrome</a:t>
            </a:r>
          </a:p>
          <a:p>
            <a:pPr algn="ctr"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and the most common feature was obesity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220C8117-00CE-4F03-B9BE-B71399CC2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1655763"/>
            <a:ext cx="2971800" cy="3673475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altLang="fr-FR" sz="2000" b="1"/>
              <a:t>N=3,745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endParaRPr lang="en-US" altLang="fr-FR" sz="2000" b="1"/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altLang="fr-FR" sz="2000" b="1"/>
              <a:t>Recent ACS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endParaRPr lang="en-US" altLang="fr-FR" sz="2000" b="1"/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altLang="fr-FR" sz="2000" b="1"/>
              <a:t>Randomized to </a:t>
            </a:r>
            <a:br>
              <a:rPr lang="en-US" altLang="fr-FR" sz="2000" b="1"/>
            </a:br>
            <a:r>
              <a:rPr lang="en-US" altLang="fr-FR" sz="2000" b="1"/>
              <a:t>40 mg pravastatin vs. 80 mg atorvastatin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endParaRPr lang="en-US" altLang="fr-FR" sz="2000" b="1"/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altLang="fr-FR" sz="2000" b="1"/>
              <a:t>3-year follow-up</a:t>
            </a:r>
          </a:p>
        </p:txBody>
      </p:sp>
      <p:sp>
        <p:nvSpPr>
          <p:cNvPr id="16387" name="Rectangle 6">
            <a:extLst>
              <a:ext uri="{FF2B5EF4-FFF2-40B4-BE49-F238E27FC236}">
                <a16:creationId xmlns:a16="http://schemas.microsoft.com/office/drawing/2014/main" id="{6241639F-C983-4563-96E5-F3DD52273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z="1800"/>
              <a:t>Best Outcomes Following an Acute Coronary Syndrome (ACS) are Secured by Achieving Low LDL and C-Reactive Protein (CRP) Levels: PROVE-IT</a:t>
            </a:r>
            <a:endParaRPr lang="fr-CA" altLang="fr-FR" sz="1800"/>
          </a:p>
        </p:txBody>
      </p:sp>
      <p:sp>
        <p:nvSpPr>
          <p:cNvPr id="16388" name="Rectangle 10">
            <a:extLst>
              <a:ext uri="{FF2B5EF4-FFF2-40B4-BE49-F238E27FC236}">
                <a16:creationId xmlns:a16="http://schemas.microsoft.com/office/drawing/2014/main" id="{D55CA612-D83F-4AB8-9BD9-A2744C186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6256338"/>
            <a:ext cx="3825875" cy="479425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fr-FR" sz="1000"/>
              <a:t>From Ridker PM et al. N Engl J  Med 2005; 352: 20-8</a:t>
            </a:r>
          </a:p>
          <a:p>
            <a:pPr eaLnBrk="1" hangingPunct="1"/>
            <a:r>
              <a:rPr lang="da-DK" altLang="fr-FR" sz="1000"/>
              <a:t>Reproduced with permission </a:t>
            </a:r>
          </a:p>
          <a:p>
            <a:pPr eaLnBrk="1" hangingPunct="1"/>
            <a:r>
              <a:rPr lang="da-DK" altLang="fr-FR" sz="1000"/>
              <a:t>Copyright © </a:t>
            </a:r>
            <a:r>
              <a:rPr lang="da-DK" altLang="fr-FR" sz="1000" i="1"/>
              <a:t>Massachusetts Medical Society. All rights reserved.</a:t>
            </a:r>
          </a:p>
        </p:txBody>
      </p:sp>
      <p:pic>
        <p:nvPicPr>
          <p:cNvPr id="16389" name="Image 6" descr="diapo_7_Nesto.png">
            <a:extLst>
              <a:ext uri="{FF2B5EF4-FFF2-40B4-BE49-F238E27FC236}">
                <a16:creationId xmlns:a16="http://schemas.microsoft.com/office/drawing/2014/main" id="{12D2F4FF-B56F-465C-85DD-94BD8A9E8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1149350"/>
            <a:ext cx="5627687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40049F5D-438A-4594-9556-C3BF5DA3A0A0}"/>
              </a:ext>
            </a:extLst>
          </p:cNvPr>
          <p:cNvSpPr/>
          <p:nvPr/>
        </p:nvSpPr>
        <p:spPr>
          <a:xfrm>
            <a:off x="7596188" y="1222375"/>
            <a:ext cx="1195387" cy="1322388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F3D19C1-0F10-457D-94DD-3ACA70D981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z="2000"/>
              <a:t>Who are the Patients with Higher C-Reactive Protein (CRP) Levels in PROVE-IT after 4 Months of Statin Therapy?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D06905D-C1D8-4F81-8D17-72343BEFB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1265238"/>
            <a:ext cx="2527300" cy="1903412"/>
          </a:xfrm>
          <a:prstGeom prst="rect">
            <a:avLst/>
          </a:prstGeom>
          <a:solidFill>
            <a:srgbClr val="00000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7412" name="Line 4">
            <a:extLst>
              <a:ext uri="{FF2B5EF4-FFF2-40B4-BE49-F238E27FC236}">
                <a16:creationId xmlns:a16="http://schemas.microsoft.com/office/drawing/2014/main" id="{6EFFA24D-AA63-4700-83D9-0AAC9E8F4D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825" y="3162300"/>
            <a:ext cx="0" cy="571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F0048459-28FE-4E3F-AECF-9D488EEF7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195638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900" b="1"/>
              <a:t>80</a:t>
            </a:r>
          </a:p>
        </p:txBody>
      </p:sp>
      <p:sp>
        <p:nvSpPr>
          <p:cNvPr id="17414" name="Line 6">
            <a:extLst>
              <a:ext uri="{FF2B5EF4-FFF2-40B4-BE49-F238E27FC236}">
                <a16:creationId xmlns:a16="http://schemas.microsoft.com/office/drawing/2014/main" id="{630DE0F9-DDEF-4F7B-A389-EA2417F39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875" y="3162300"/>
            <a:ext cx="0" cy="571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676E46F0-D0EE-4A64-9C96-D62B828FB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3195638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900" b="1"/>
              <a:t>90</a:t>
            </a:r>
          </a:p>
        </p:txBody>
      </p:sp>
      <p:sp>
        <p:nvSpPr>
          <p:cNvPr id="17416" name="Line 8">
            <a:extLst>
              <a:ext uri="{FF2B5EF4-FFF2-40B4-BE49-F238E27FC236}">
                <a16:creationId xmlns:a16="http://schemas.microsoft.com/office/drawing/2014/main" id="{0EB045D4-90C4-412E-9F4E-C9EC3268E0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4925" y="3162300"/>
            <a:ext cx="0" cy="571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17" name="Text Box 9">
            <a:extLst>
              <a:ext uri="{FF2B5EF4-FFF2-40B4-BE49-F238E27FC236}">
                <a16:creationId xmlns:a16="http://schemas.microsoft.com/office/drawing/2014/main" id="{D6E6930D-B2F8-46CB-AAE7-02BEDD057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0" y="3195638"/>
            <a:ext cx="374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900" b="1"/>
              <a:t>100</a:t>
            </a:r>
          </a:p>
        </p:txBody>
      </p:sp>
      <p:sp>
        <p:nvSpPr>
          <p:cNvPr id="17418" name="Line 10">
            <a:extLst>
              <a:ext uri="{FF2B5EF4-FFF2-40B4-BE49-F238E27FC236}">
                <a16:creationId xmlns:a16="http://schemas.microsoft.com/office/drawing/2014/main" id="{31D0E881-ABA1-405C-AC11-03395F40DC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0688" y="3162300"/>
            <a:ext cx="0" cy="571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19" name="Text Box 11">
            <a:extLst>
              <a:ext uri="{FF2B5EF4-FFF2-40B4-BE49-F238E27FC236}">
                <a16:creationId xmlns:a16="http://schemas.microsoft.com/office/drawing/2014/main" id="{CDDAF127-F6B8-4F6B-B4C3-F917CE9F5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013" y="3195638"/>
            <a:ext cx="374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900" b="1"/>
              <a:t>110</a:t>
            </a:r>
          </a:p>
        </p:txBody>
      </p:sp>
      <p:sp>
        <p:nvSpPr>
          <p:cNvPr id="17420" name="Line 12">
            <a:extLst>
              <a:ext uri="{FF2B5EF4-FFF2-40B4-BE49-F238E27FC236}">
                <a16:creationId xmlns:a16="http://schemas.microsoft.com/office/drawing/2014/main" id="{00F756C7-7515-4E21-829A-F789F8E453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90738" y="3162300"/>
            <a:ext cx="0" cy="571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21" name="Text Box 13">
            <a:extLst>
              <a:ext uri="{FF2B5EF4-FFF2-40B4-BE49-F238E27FC236}">
                <a16:creationId xmlns:a16="http://schemas.microsoft.com/office/drawing/2014/main" id="{F24279F8-A3F4-4B2C-A19F-BBCDC377E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3195638"/>
            <a:ext cx="374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900" b="1"/>
              <a:t>120</a:t>
            </a:r>
          </a:p>
        </p:txBody>
      </p:sp>
      <p:sp>
        <p:nvSpPr>
          <p:cNvPr id="17422" name="Line 14">
            <a:extLst>
              <a:ext uri="{FF2B5EF4-FFF2-40B4-BE49-F238E27FC236}">
                <a16:creationId xmlns:a16="http://schemas.microsoft.com/office/drawing/2014/main" id="{AE7A8B8F-B45C-4FAD-864D-38724AD7D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6500" y="3162300"/>
            <a:ext cx="0" cy="571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23" name="Text Box 15">
            <a:extLst>
              <a:ext uri="{FF2B5EF4-FFF2-40B4-BE49-F238E27FC236}">
                <a16:creationId xmlns:a16="http://schemas.microsoft.com/office/drawing/2014/main" id="{B00E43B6-3019-4527-AAF3-02B752A77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825" y="3195638"/>
            <a:ext cx="374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900" b="1"/>
              <a:t>130</a:t>
            </a:r>
          </a:p>
        </p:txBody>
      </p:sp>
      <p:sp>
        <p:nvSpPr>
          <p:cNvPr id="17424" name="Line 16">
            <a:extLst>
              <a:ext uri="{FF2B5EF4-FFF2-40B4-BE49-F238E27FC236}">
                <a16:creationId xmlns:a16="http://schemas.microsoft.com/office/drawing/2014/main" id="{7244DBD3-9BB0-40D6-9B43-9FFEA07069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6550" y="3162300"/>
            <a:ext cx="0" cy="571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25" name="Text Box 17">
            <a:extLst>
              <a:ext uri="{FF2B5EF4-FFF2-40B4-BE49-F238E27FC236}">
                <a16:creationId xmlns:a16="http://schemas.microsoft.com/office/drawing/2014/main" id="{5F19EE21-EF75-4A0B-B9F1-87A36B52E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3195638"/>
            <a:ext cx="374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900" b="1"/>
              <a:t>140</a:t>
            </a:r>
          </a:p>
        </p:txBody>
      </p:sp>
      <p:sp>
        <p:nvSpPr>
          <p:cNvPr id="17426" name="Freeform 18">
            <a:extLst>
              <a:ext uri="{FF2B5EF4-FFF2-40B4-BE49-F238E27FC236}">
                <a16:creationId xmlns:a16="http://schemas.microsoft.com/office/drawing/2014/main" id="{1050FE85-1466-4FB7-B9C2-D23771EF3ED0}"/>
              </a:ext>
            </a:extLst>
          </p:cNvPr>
          <p:cNvSpPr>
            <a:spLocks/>
          </p:cNvSpPr>
          <p:nvPr/>
        </p:nvSpPr>
        <p:spPr bwMode="auto">
          <a:xfrm>
            <a:off x="633413" y="1800225"/>
            <a:ext cx="2238375" cy="742950"/>
          </a:xfrm>
          <a:custGeom>
            <a:avLst/>
            <a:gdLst>
              <a:gd name="T0" fmla="*/ 0 w 1410"/>
              <a:gd name="T1" fmla="*/ 2147483647 h 468"/>
              <a:gd name="T2" fmla="*/ 2147483647 w 1410"/>
              <a:gd name="T3" fmla="*/ 2147483647 h 468"/>
              <a:gd name="T4" fmla="*/ 2147483647 w 1410"/>
              <a:gd name="T5" fmla="*/ 2147483647 h 468"/>
              <a:gd name="T6" fmla="*/ 2147483647 w 1410"/>
              <a:gd name="T7" fmla="*/ 2147483647 h 468"/>
              <a:gd name="T8" fmla="*/ 2147483647 w 1410"/>
              <a:gd name="T9" fmla="*/ 2147483647 h 468"/>
              <a:gd name="T10" fmla="*/ 2147483647 w 1410"/>
              <a:gd name="T11" fmla="*/ 0 h 4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10"/>
              <a:gd name="T19" fmla="*/ 0 h 468"/>
              <a:gd name="T20" fmla="*/ 1410 w 1410"/>
              <a:gd name="T21" fmla="*/ 468 h 4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10" h="468">
                <a:moveTo>
                  <a:pt x="0" y="432"/>
                </a:moveTo>
                <a:lnTo>
                  <a:pt x="45" y="444"/>
                </a:lnTo>
                <a:lnTo>
                  <a:pt x="255" y="462"/>
                </a:lnTo>
                <a:lnTo>
                  <a:pt x="369" y="468"/>
                </a:lnTo>
                <a:lnTo>
                  <a:pt x="807" y="348"/>
                </a:lnTo>
                <a:lnTo>
                  <a:pt x="1410" y="0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27" name="Freeform 19">
            <a:extLst>
              <a:ext uri="{FF2B5EF4-FFF2-40B4-BE49-F238E27FC236}">
                <a16:creationId xmlns:a16="http://schemas.microsoft.com/office/drawing/2014/main" id="{3A58595F-CE4E-4D3B-9777-93DC3203142F}"/>
              </a:ext>
            </a:extLst>
          </p:cNvPr>
          <p:cNvSpPr>
            <a:spLocks/>
          </p:cNvSpPr>
          <p:nvPr/>
        </p:nvSpPr>
        <p:spPr bwMode="auto">
          <a:xfrm>
            <a:off x="642938" y="2066925"/>
            <a:ext cx="2228850" cy="661988"/>
          </a:xfrm>
          <a:custGeom>
            <a:avLst/>
            <a:gdLst>
              <a:gd name="T0" fmla="*/ 0 w 1404"/>
              <a:gd name="T1" fmla="*/ 2147483647 h 417"/>
              <a:gd name="T2" fmla="*/ 2147483647 w 1404"/>
              <a:gd name="T3" fmla="*/ 2147483647 h 417"/>
              <a:gd name="T4" fmla="*/ 2147483647 w 1404"/>
              <a:gd name="T5" fmla="*/ 2147483647 h 417"/>
              <a:gd name="T6" fmla="*/ 2147483647 w 1404"/>
              <a:gd name="T7" fmla="*/ 2147483647 h 417"/>
              <a:gd name="T8" fmla="*/ 2147483647 w 1404"/>
              <a:gd name="T9" fmla="*/ 2147483647 h 417"/>
              <a:gd name="T10" fmla="*/ 2147483647 w 1404"/>
              <a:gd name="T11" fmla="*/ 2147483647 h 417"/>
              <a:gd name="T12" fmla="*/ 2147483647 w 1404"/>
              <a:gd name="T13" fmla="*/ 2147483647 h 417"/>
              <a:gd name="T14" fmla="*/ 2147483647 w 1404"/>
              <a:gd name="T15" fmla="*/ 2147483647 h 417"/>
              <a:gd name="T16" fmla="*/ 2147483647 w 1404"/>
              <a:gd name="T17" fmla="*/ 2147483647 h 417"/>
              <a:gd name="T18" fmla="*/ 2147483647 w 1404"/>
              <a:gd name="T19" fmla="*/ 2147483647 h 417"/>
              <a:gd name="T20" fmla="*/ 2147483647 w 1404"/>
              <a:gd name="T21" fmla="*/ 2147483647 h 417"/>
              <a:gd name="T22" fmla="*/ 2147483647 w 1404"/>
              <a:gd name="T23" fmla="*/ 2147483647 h 417"/>
              <a:gd name="T24" fmla="*/ 2147483647 w 1404"/>
              <a:gd name="T25" fmla="*/ 2147483647 h 417"/>
              <a:gd name="T26" fmla="*/ 2147483647 w 1404"/>
              <a:gd name="T27" fmla="*/ 2147483647 h 417"/>
              <a:gd name="T28" fmla="*/ 2147483647 w 1404"/>
              <a:gd name="T29" fmla="*/ 2147483647 h 417"/>
              <a:gd name="T30" fmla="*/ 2147483647 w 1404"/>
              <a:gd name="T31" fmla="*/ 0 h 4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04"/>
              <a:gd name="T49" fmla="*/ 0 h 417"/>
              <a:gd name="T50" fmla="*/ 1404 w 1404"/>
              <a:gd name="T51" fmla="*/ 417 h 4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04" h="417">
                <a:moveTo>
                  <a:pt x="0" y="405"/>
                </a:moveTo>
                <a:lnTo>
                  <a:pt x="36" y="417"/>
                </a:lnTo>
                <a:lnTo>
                  <a:pt x="108" y="396"/>
                </a:lnTo>
                <a:lnTo>
                  <a:pt x="219" y="396"/>
                </a:lnTo>
                <a:lnTo>
                  <a:pt x="297" y="402"/>
                </a:lnTo>
                <a:lnTo>
                  <a:pt x="369" y="399"/>
                </a:lnTo>
                <a:lnTo>
                  <a:pt x="414" y="399"/>
                </a:lnTo>
                <a:lnTo>
                  <a:pt x="513" y="375"/>
                </a:lnTo>
                <a:lnTo>
                  <a:pt x="564" y="369"/>
                </a:lnTo>
                <a:lnTo>
                  <a:pt x="630" y="348"/>
                </a:lnTo>
                <a:lnTo>
                  <a:pt x="705" y="324"/>
                </a:lnTo>
                <a:lnTo>
                  <a:pt x="810" y="315"/>
                </a:lnTo>
                <a:lnTo>
                  <a:pt x="903" y="252"/>
                </a:lnTo>
                <a:lnTo>
                  <a:pt x="1029" y="174"/>
                </a:lnTo>
                <a:lnTo>
                  <a:pt x="1272" y="51"/>
                </a:lnTo>
                <a:lnTo>
                  <a:pt x="1404" y="0"/>
                </a:lnTo>
              </a:path>
            </a:pathLst>
          </a:custGeom>
          <a:noFill/>
          <a:ln w="28575">
            <a:solidFill>
              <a:srgbClr val="FF33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28" name="Freeform 20">
            <a:extLst>
              <a:ext uri="{FF2B5EF4-FFF2-40B4-BE49-F238E27FC236}">
                <a16:creationId xmlns:a16="http://schemas.microsoft.com/office/drawing/2014/main" id="{F4BAF84A-7C33-433A-9F11-7D77601CE5D9}"/>
              </a:ext>
            </a:extLst>
          </p:cNvPr>
          <p:cNvSpPr>
            <a:spLocks/>
          </p:cNvSpPr>
          <p:nvPr/>
        </p:nvSpPr>
        <p:spPr bwMode="auto">
          <a:xfrm>
            <a:off x="647700" y="1528763"/>
            <a:ext cx="2224088" cy="847725"/>
          </a:xfrm>
          <a:custGeom>
            <a:avLst/>
            <a:gdLst>
              <a:gd name="T0" fmla="*/ 0 w 1401"/>
              <a:gd name="T1" fmla="*/ 2147483647 h 534"/>
              <a:gd name="T2" fmla="*/ 2147483647 w 1401"/>
              <a:gd name="T3" fmla="*/ 2147483647 h 534"/>
              <a:gd name="T4" fmla="*/ 2147483647 w 1401"/>
              <a:gd name="T5" fmla="*/ 2147483647 h 534"/>
              <a:gd name="T6" fmla="*/ 2147483647 w 1401"/>
              <a:gd name="T7" fmla="*/ 2147483647 h 534"/>
              <a:gd name="T8" fmla="*/ 2147483647 w 1401"/>
              <a:gd name="T9" fmla="*/ 2147483647 h 534"/>
              <a:gd name="T10" fmla="*/ 2147483647 w 1401"/>
              <a:gd name="T11" fmla="*/ 2147483647 h 534"/>
              <a:gd name="T12" fmla="*/ 2147483647 w 1401"/>
              <a:gd name="T13" fmla="*/ 2147483647 h 534"/>
              <a:gd name="T14" fmla="*/ 2147483647 w 1401"/>
              <a:gd name="T15" fmla="*/ 2147483647 h 534"/>
              <a:gd name="T16" fmla="*/ 2147483647 w 1401"/>
              <a:gd name="T17" fmla="*/ 2147483647 h 534"/>
              <a:gd name="T18" fmla="*/ 2147483647 w 1401"/>
              <a:gd name="T19" fmla="*/ 2147483647 h 534"/>
              <a:gd name="T20" fmla="*/ 2147483647 w 1401"/>
              <a:gd name="T21" fmla="*/ 2147483647 h 534"/>
              <a:gd name="T22" fmla="*/ 2147483647 w 1401"/>
              <a:gd name="T23" fmla="*/ 2147483647 h 534"/>
              <a:gd name="T24" fmla="*/ 2147483647 w 1401"/>
              <a:gd name="T25" fmla="*/ 0 h 53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01"/>
              <a:gd name="T40" fmla="*/ 0 h 534"/>
              <a:gd name="T41" fmla="*/ 1401 w 1401"/>
              <a:gd name="T42" fmla="*/ 534 h 53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01" h="534">
                <a:moveTo>
                  <a:pt x="0" y="456"/>
                </a:moveTo>
                <a:lnTo>
                  <a:pt x="24" y="480"/>
                </a:lnTo>
                <a:lnTo>
                  <a:pt x="117" y="504"/>
                </a:lnTo>
                <a:lnTo>
                  <a:pt x="216" y="528"/>
                </a:lnTo>
                <a:lnTo>
                  <a:pt x="351" y="534"/>
                </a:lnTo>
                <a:lnTo>
                  <a:pt x="474" y="504"/>
                </a:lnTo>
                <a:lnTo>
                  <a:pt x="603" y="453"/>
                </a:lnTo>
                <a:lnTo>
                  <a:pt x="675" y="423"/>
                </a:lnTo>
                <a:lnTo>
                  <a:pt x="837" y="345"/>
                </a:lnTo>
                <a:lnTo>
                  <a:pt x="984" y="273"/>
                </a:lnTo>
                <a:lnTo>
                  <a:pt x="1137" y="183"/>
                </a:lnTo>
                <a:lnTo>
                  <a:pt x="1263" y="102"/>
                </a:lnTo>
                <a:lnTo>
                  <a:pt x="1401" y="0"/>
                </a:lnTo>
              </a:path>
            </a:pathLst>
          </a:custGeom>
          <a:noFill/>
          <a:ln w="28575">
            <a:solidFill>
              <a:srgbClr val="FF33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29" name="Text Box 21">
            <a:extLst>
              <a:ext uri="{FF2B5EF4-FFF2-40B4-BE49-F238E27FC236}">
                <a16:creationId xmlns:a16="http://schemas.microsoft.com/office/drawing/2014/main" id="{8EAE21B9-ABDF-41D1-B97D-E20F4E3FD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5" y="2760663"/>
            <a:ext cx="1422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fr-FR" sz="800" b="1">
                <a:solidFill>
                  <a:schemeClr val="bg1"/>
                </a:solidFill>
              </a:rPr>
              <a:t>NCEP-ATP III cutpoint for</a:t>
            </a:r>
            <a:br>
              <a:rPr lang="en-US" altLang="fr-FR" sz="800" b="1">
                <a:solidFill>
                  <a:schemeClr val="bg1"/>
                </a:solidFill>
              </a:rPr>
            </a:br>
            <a:r>
              <a:rPr lang="en-US" altLang="fr-FR" sz="800" b="1">
                <a:solidFill>
                  <a:schemeClr val="bg1"/>
                </a:solidFill>
              </a:rPr>
              <a:t>metabolic syndrome</a:t>
            </a:r>
          </a:p>
        </p:txBody>
      </p:sp>
      <p:sp>
        <p:nvSpPr>
          <p:cNvPr id="17430" name="Line 22">
            <a:extLst>
              <a:ext uri="{FF2B5EF4-FFF2-40B4-BE49-F238E27FC236}">
                <a16:creationId xmlns:a16="http://schemas.microsoft.com/office/drawing/2014/main" id="{85F36ACE-DE2C-4BC9-8B1F-63AB7E1840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5450" y="3019425"/>
            <a:ext cx="0" cy="128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31" name="Line 23">
            <a:extLst>
              <a:ext uri="{FF2B5EF4-FFF2-40B4-BE49-F238E27FC236}">
                <a16:creationId xmlns:a16="http://schemas.microsoft.com/office/drawing/2014/main" id="{8CB9C229-C02F-4B9E-B69A-326F2FB265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1950" y="1333500"/>
            <a:ext cx="7143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32" name="Text Box 24">
            <a:extLst>
              <a:ext uri="{FF2B5EF4-FFF2-40B4-BE49-F238E27FC236}">
                <a16:creationId xmlns:a16="http://schemas.microsoft.com/office/drawing/2014/main" id="{A34BF7AE-4671-4BCB-92AE-ECC96FE82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" y="1219200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900" b="1"/>
              <a:t>0.9</a:t>
            </a:r>
          </a:p>
        </p:txBody>
      </p:sp>
      <p:sp>
        <p:nvSpPr>
          <p:cNvPr id="17433" name="Line 25">
            <a:extLst>
              <a:ext uri="{FF2B5EF4-FFF2-40B4-BE49-F238E27FC236}">
                <a16:creationId xmlns:a16="http://schemas.microsoft.com/office/drawing/2014/main" id="{04CACC4C-47CB-4097-99A9-120EEDA93F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1950" y="1619250"/>
            <a:ext cx="7143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34" name="Text Box 26">
            <a:extLst>
              <a:ext uri="{FF2B5EF4-FFF2-40B4-BE49-F238E27FC236}">
                <a16:creationId xmlns:a16="http://schemas.microsoft.com/office/drawing/2014/main" id="{ED305A8E-EF62-447C-9BE1-BAF63B5CD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" y="1504950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900" b="1"/>
              <a:t>0.8</a:t>
            </a:r>
          </a:p>
        </p:txBody>
      </p:sp>
      <p:sp>
        <p:nvSpPr>
          <p:cNvPr id="17435" name="Line 27">
            <a:extLst>
              <a:ext uri="{FF2B5EF4-FFF2-40B4-BE49-F238E27FC236}">
                <a16:creationId xmlns:a16="http://schemas.microsoft.com/office/drawing/2014/main" id="{D14C4713-28F4-4C6D-A5B2-5AA70F3586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1950" y="1914525"/>
            <a:ext cx="7143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36" name="Text Box 28">
            <a:extLst>
              <a:ext uri="{FF2B5EF4-FFF2-40B4-BE49-F238E27FC236}">
                <a16:creationId xmlns:a16="http://schemas.microsoft.com/office/drawing/2014/main" id="{DBEB3789-2087-4B62-B025-E76271FD7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" y="1800225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900" b="1"/>
              <a:t>0.7</a:t>
            </a:r>
          </a:p>
        </p:txBody>
      </p:sp>
      <p:sp>
        <p:nvSpPr>
          <p:cNvPr id="17437" name="Line 29">
            <a:extLst>
              <a:ext uri="{FF2B5EF4-FFF2-40B4-BE49-F238E27FC236}">
                <a16:creationId xmlns:a16="http://schemas.microsoft.com/office/drawing/2014/main" id="{AE8B8DE9-E628-450C-A98A-2588826C1C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1950" y="2205038"/>
            <a:ext cx="7143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38" name="Text Box 30">
            <a:extLst>
              <a:ext uri="{FF2B5EF4-FFF2-40B4-BE49-F238E27FC236}">
                <a16:creationId xmlns:a16="http://schemas.microsoft.com/office/drawing/2014/main" id="{9A309E76-3CB6-4163-920D-308DEBA66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" y="2090738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900" b="1"/>
              <a:t>0.6</a:t>
            </a:r>
          </a:p>
        </p:txBody>
      </p:sp>
      <p:sp>
        <p:nvSpPr>
          <p:cNvPr id="17439" name="Line 31">
            <a:extLst>
              <a:ext uri="{FF2B5EF4-FFF2-40B4-BE49-F238E27FC236}">
                <a16:creationId xmlns:a16="http://schemas.microsoft.com/office/drawing/2014/main" id="{D3861277-2BFE-40C2-855D-7F9CF3930C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1950" y="2500313"/>
            <a:ext cx="7143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40" name="Text Box 32">
            <a:extLst>
              <a:ext uri="{FF2B5EF4-FFF2-40B4-BE49-F238E27FC236}">
                <a16:creationId xmlns:a16="http://schemas.microsoft.com/office/drawing/2014/main" id="{9C46F323-8B00-4AF5-8C67-957D563D9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" y="2386013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900" b="1"/>
              <a:t>0.5</a:t>
            </a:r>
          </a:p>
        </p:txBody>
      </p:sp>
      <p:sp>
        <p:nvSpPr>
          <p:cNvPr id="17441" name="Line 33">
            <a:extLst>
              <a:ext uri="{FF2B5EF4-FFF2-40B4-BE49-F238E27FC236}">
                <a16:creationId xmlns:a16="http://schemas.microsoft.com/office/drawing/2014/main" id="{31221BC7-F5D3-447C-9866-A1CA697E55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1950" y="2786063"/>
            <a:ext cx="7143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42" name="Text Box 34">
            <a:extLst>
              <a:ext uri="{FF2B5EF4-FFF2-40B4-BE49-F238E27FC236}">
                <a16:creationId xmlns:a16="http://schemas.microsoft.com/office/drawing/2014/main" id="{E456FD0D-2FCE-496E-AFDC-30CA5DEBB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" y="2671763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900" b="1"/>
              <a:t>0.4</a:t>
            </a:r>
          </a:p>
        </p:txBody>
      </p:sp>
      <p:sp>
        <p:nvSpPr>
          <p:cNvPr id="17443" name="Line 35">
            <a:extLst>
              <a:ext uri="{FF2B5EF4-FFF2-40B4-BE49-F238E27FC236}">
                <a16:creationId xmlns:a16="http://schemas.microsoft.com/office/drawing/2014/main" id="{AC94FF11-5DCC-41B5-8C46-BB8CD0551A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1950" y="3081338"/>
            <a:ext cx="7143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44" name="Text Box 36">
            <a:extLst>
              <a:ext uri="{FF2B5EF4-FFF2-40B4-BE49-F238E27FC236}">
                <a16:creationId xmlns:a16="http://schemas.microsoft.com/office/drawing/2014/main" id="{FFE71B67-A711-4EEB-8F17-2B06E3277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" y="2967038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900" b="1"/>
              <a:t>0.3</a:t>
            </a:r>
          </a:p>
        </p:txBody>
      </p:sp>
      <p:sp>
        <p:nvSpPr>
          <p:cNvPr id="17445" name="Text Box 37">
            <a:extLst>
              <a:ext uri="{FF2B5EF4-FFF2-40B4-BE49-F238E27FC236}">
                <a16:creationId xmlns:a16="http://schemas.microsoft.com/office/drawing/2014/main" id="{D4359AC8-2044-431A-B9F6-FDDFF518D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8" y="915988"/>
            <a:ext cx="7429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fr-FR" sz="900" b="1"/>
              <a:t>Month 4</a:t>
            </a:r>
            <a:br>
              <a:rPr lang="en-US" altLang="fr-FR" sz="900" b="1"/>
            </a:br>
            <a:r>
              <a:rPr lang="en-US" altLang="fr-FR" sz="900" b="1"/>
              <a:t>Log (CRP)</a:t>
            </a:r>
          </a:p>
        </p:txBody>
      </p:sp>
      <p:sp>
        <p:nvSpPr>
          <p:cNvPr id="17446" name="Rectangle 38">
            <a:extLst>
              <a:ext uri="{FF2B5EF4-FFF2-40B4-BE49-F238E27FC236}">
                <a16:creationId xmlns:a16="http://schemas.microsoft.com/office/drawing/2014/main" id="{CE5E9B16-2AA6-4F1C-AD99-148DCF9D2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25" y="1265238"/>
            <a:ext cx="2527300" cy="1903412"/>
          </a:xfrm>
          <a:prstGeom prst="rect">
            <a:avLst/>
          </a:prstGeom>
          <a:solidFill>
            <a:srgbClr val="00000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7447" name="Line 39">
            <a:extLst>
              <a:ext uri="{FF2B5EF4-FFF2-40B4-BE49-F238E27FC236}">
                <a16:creationId xmlns:a16="http://schemas.microsoft.com/office/drawing/2014/main" id="{74E878DC-3F93-4799-8B68-5DFF61126B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6138" y="3162300"/>
            <a:ext cx="0" cy="571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48" name="Text Box 40">
            <a:extLst>
              <a:ext uri="{FF2B5EF4-FFF2-40B4-BE49-F238E27FC236}">
                <a16:creationId xmlns:a16="http://schemas.microsoft.com/office/drawing/2014/main" id="{D97C2FB4-218E-4C9E-9342-67FC3A5FD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13" y="3195638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900" b="1"/>
              <a:t>50</a:t>
            </a:r>
          </a:p>
        </p:txBody>
      </p:sp>
      <p:sp>
        <p:nvSpPr>
          <p:cNvPr id="17449" name="Line 41">
            <a:extLst>
              <a:ext uri="{FF2B5EF4-FFF2-40B4-BE49-F238E27FC236}">
                <a16:creationId xmlns:a16="http://schemas.microsoft.com/office/drawing/2014/main" id="{19E7D7D8-49CD-4DBB-AB74-78B9E58B6B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3162300"/>
            <a:ext cx="0" cy="571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50" name="Text Box 42">
            <a:extLst>
              <a:ext uri="{FF2B5EF4-FFF2-40B4-BE49-F238E27FC236}">
                <a16:creationId xmlns:a16="http://schemas.microsoft.com/office/drawing/2014/main" id="{4EFA5349-D519-40B0-9AA3-DDC220BFB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513" y="3195638"/>
            <a:ext cx="374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900" b="1"/>
              <a:t>100</a:t>
            </a:r>
          </a:p>
        </p:txBody>
      </p:sp>
      <p:sp>
        <p:nvSpPr>
          <p:cNvPr id="17451" name="Line 43">
            <a:extLst>
              <a:ext uri="{FF2B5EF4-FFF2-40B4-BE49-F238E27FC236}">
                <a16:creationId xmlns:a16="http://schemas.microsoft.com/office/drawing/2014/main" id="{72AD9EDA-0CD3-4790-85C4-1704A709FB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6238" y="3162300"/>
            <a:ext cx="0" cy="571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52" name="Text Box 44">
            <a:extLst>
              <a:ext uri="{FF2B5EF4-FFF2-40B4-BE49-F238E27FC236}">
                <a16:creationId xmlns:a16="http://schemas.microsoft.com/office/drawing/2014/main" id="{A8D938D3-F6F1-4506-82E9-8684BB946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563" y="3195638"/>
            <a:ext cx="374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900" b="1"/>
              <a:t>150</a:t>
            </a:r>
          </a:p>
        </p:txBody>
      </p:sp>
      <p:sp>
        <p:nvSpPr>
          <p:cNvPr id="17453" name="Line 45">
            <a:extLst>
              <a:ext uri="{FF2B5EF4-FFF2-40B4-BE49-F238E27FC236}">
                <a16:creationId xmlns:a16="http://schemas.microsoft.com/office/drawing/2014/main" id="{2E139C1D-7A75-48B1-8745-556879254F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162300"/>
            <a:ext cx="0" cy="571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54" name="Text Box 46">
            <a:extLst>
              <a:ext uri="{FF2B5EF4-FFF2-40B4-BE49-F238E27FC236}">
                <a16:creationId xmlns:a16="http://schemas.microsoft.com/office/drawing/2014/main" id="{8901BD92-E465-4E8D-BD2F-5ABF29CAB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325" y="3195638"/>
            <a:ext cx="374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900" b="1"/>
              <a:t>200</a:t>
            </a:r>
          </a:p>
        </p:txBody>
      </p:sp>
      <p:sp>
        <p:nvSpPr>
          <p:cNvPr id="17455" name="Line 47">
            <a:extLst>
              <a:ext uri="{FF2B5EF4-FFF2-40B4-BE49-F238E27FC236}">
                <a16:creationId xmlns:a16="http://schemas.microsoft.com/office/drawing/2014/main" id="{BA865D78-2D89-4E2C-B1C4-D7C9712C0B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2050" y="3162300"/>
            <a:ext cx="0" cy="571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56" name="Text Box 48">
            <a:extLst>
              <a:ext uri="{FF2B5EF4-FFF2-40B4-BE49-F238E27FC236}">
                <a16:creationId xmlns:a16="http://schemas.microsoft.com/office/drawing/2014/main" id="{F1D7B523-8B6A-41D6-A65A-AE0B75995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75" y="3195638"/>
            <a:ext cx="374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900" b="1"/>
              <a:t>250</a:t>
            </a:r>
          </a:p>
        </p:txBody>
      </p:sp>
      <p:sp>
        <p:nvSpPr>
          <p:cNvPr id="17457" name="Line 49">
            <a:extLst>
              <a:ext uri="{FF2B5EF4-FFF2-40B4-BE49-F238E27FC236}">
                <a16:creationId xmlns:a16="http://schemas.microsoft.com/office/drawing/2014/main" id="{7FD10680-5BFD-4674-925D-82AEC7E856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7813" y="3162300"/>
            <a:ext cx="0" cy="571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58" name="Text Box 50">
            <a:extLst>
              <a:ext uri="{FF2B5EF4-FFF2-40B4-BE49-F238E27FC236}">
                <a16:creationId xmlns:a16="http://schemas.microsoft.com/office/drawing/2014/main" id="{E806935F-9DA7-4729-BAFD-86611D627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138" y="3195638"/>
            <a:ext cx="374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900" b="1"/>
              <a:t>300</a:t>
            </a:r>
          </a:p>
        </p:txBody>
      </p:sp>
      <p:sp>
        <p:nvSpPr>
          <p:cNvPr id="17459" name="Line 51">
            <a:extLst>
              <a:ext uri="{FF2B5EF4-FFF2-40B4-BE49-F238E27FC236}">
                <a16:creationId xmlns:a16="http://schemas.microsoft.com/office/drawing/2014/main" id="{8F8BE7D5-943D-451B-AA88-D276859A22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7863" y="3162300"/>
            <a:ext cx="0" cy="571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60" name="Text Box 52">
            <a:extLst>
              <a:ext uri="{FF2B5EF4-FFF2-40B4-BE49-F238E27FC236}">
                <a16:creationId xmlns:a16="http://schemas.microsoft.com/office/drawing/2014/main" id="{639912BD-BCCB-48F1-8736-BE75A1B12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195638"/>
            <a:ext cx="374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900" b="1"/>
              <a:t>350</a:t>
            </a:r>
          </a:p>
        </p:txBody>
      </p:sp>
      <p:sp>
        <p:nvSpPr>
          <p:cNvPr id="17461" name="Text Box 53">
            <a:extLst>
              <a:ext uri="{FF2B5EF4-FFF2-40B4-BE49-F238E27FC236}">
                <a16:creationId xmlns:a16="http://schemas.microsoft.com/office/drawing/2014/main" id="{9A055C69-8C37-4188-841E-AAA366D01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038" y="2760663"/>
            <a:ext cx="1422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fr-FR" sz="800" b="1">
                <a:solidFill>
                  <a:schemeClr val="bg1"/>
                </a:solidFill>
              </a:rPr>
              <a:t>NCEP-ATP III cutpoint for</a:t>
            </a:r>
            <a:br>
              <a:rPr lang="en-US" altLang="fr-FR" sz="800" b="1">
                <a:solidFill>
                  <a:schemeClr val="bg1"/>
                </a:solidFill>
              </a:rPr>
            </a:br>
            <a:r>
              <a:rPr lang="en-US" altLang="fr-FR" sz="800" b="1">
                <a:solidFill>
                  <a:schemeClr val="bg1"/>
                </a:solidFill>
              </a:rPr>
              <a:t>metabolic syndrome</a:t>
            </a:r>
          </a:p>
        </p:txBody>
      </p:sp>
      <p:sp>
        <p:nvSpPr>
          <p:cNvPr id="17462" name="Line 54">
            <a:extLst>
              <a:ext uri="{FF2B5EF4-FFF2-40B4-BE49-F238E27FC236}">
                <a16:creationId xmlns:a16="http://schemas.microsoft.com/office/drawing/2014/main" id="{B07380A8-A7D9-48D8-901C-7E3496B759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1950" y="3019425"/>
            <a:ext cx="0" cy="128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63" name="Line 55">
            <a:extLst>
              <a:ext uri="{FF2B5EF4-FFF2-40B4-BE49-F238E27FC236}">
                <a16:creationId xmlns:a16="http://schemas.microsoft.com/office/drawing/2014/main" id="{7831BF35-71BF-4CA7-9095-1D5E6F2193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43263" y="1333500"/>
            <a:ext cx="714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64" name="Text Box 56">
            <a:extLst>
              <a:ext uri="{FF2B5EF4-FFF2-40B4-BE49-F238E27FC236}">
                <a16:creationId xmlns:a16="http://schemas.microsoft.com/office/drawing/2014/main" id="{628E63F7-A005-49A2-8603-F312B9549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863" y="1219200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900" b="1"/>
              <a:t>1.0</a:t>
            </a:r>
          </a:p>
        </p:txBody>
      </p:sp>
      <p:sp>
        <p:nvSpPr>
          <p:cNvPr id="17465" name="Line 57">
            <a:extLst>
              <a:ext uri="{FF2B5EF4-FFF2-40B4-BE49-F238E27FC236}">
                <a16:creationId xmlns:a16="http://schemas.microsoft.com/office/drawing/2014/main" id="{2228FE7A-E8BA-41DE-81BC-F38255FF1F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43263" y="1714500"/>
            <a:ext cx="714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66" name="Text Box 58">
            <a:extLst>
              <a:ext uri="{FF2B5EF4-FFF2-40B4-BE49-F238E27FC236}">
                <a16:creationId xmlns:a16="http://schemas.microsoft.com/office/drawing/2014/main" id="{7DDF5A2B-3A31-48DA-A72D-B29DD2AF9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863" y="1600200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900" b="1"/>
              <a:t>0.8</a:t>
            </a:r>
          </a:p>
        </p:txBody>
      </p:sp>
      <p:sp>
        <p:nvSpPr>
          <p:cNvPr id="17467" name="Line 59">
            <a:extLst>
              <a:ext uri="{FF2B5EF4-FFF2-40B4-BE49-F238E27FC236}">
                <a16:creationId xmlns:a16="http://schemas.microsoft.com/office/drawing/2014/main" id="{B9446D35-50C7-44C8-9AF2-1AB93BE472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43263" y="2057400"/>
            <a:ext cx="714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68" name="Text Box 60">
            <a:extLst>
              <a:ext uri="{FF2B5EF4-FFF2-40B4-BE49-F238E27FC236}">
                <a16:creationId xmlns:a16="http://schemas.microsoft.com/office/drawing/2014/main" id="{DFC4B22B-B7B1-43BB-8197-08C4C8F17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863" y="1943100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900" b="1"/>
              <a:t>0.6</a:t>
            </a:r>
          </a:p>
        </p:txBody>
      </p:sp>
      <p:sp>
        <p:nvSpPr>
          <p:cNvPr id="17469" name="Line 61">
            <a:extLst>
              <a:ext uri="{FF2B5EF4-FFF2-40B4-BE49-F238E27FC236}">
                <a16:creationId xmlns:a16="http://schemas.microsoft.com/office/drawing/2014/main" id="{70C15727-7738-4C1F-87EC-F5D88F3683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43263" y="2395538"/>
            <a:ext cx="714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70" name="Text Box 62">
            <a:extLst>
              <a:ext uri="{FF2B5EF4-FFF2-40B4-BE49-F238E27FC236}">
                <a16:creationId xmlns:a16="http://schemas.microsoft.com/office/drawing/2014/main" id="{DD09568A-ED9B-4427-9F7F-4A633C262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863" y="2281238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900" b="1"/>
              <a:t>0.4</a:t>
            </a:r>
          </a:p>
        </p:txBody>
      </p:sp>
      <p:sp>
        <p:nvSpPr>
          <p:cNvPr id="17471" name="Line 63">
            <a:extLst>
              <a:ext uri="{FF2B5EF4-FFF2-40B4-BE49-F238E27FC236}">
                <a16:creationId xmlns:a16="http://schemas.microsoft.com/office/drawing/2014/main" id="{83D4975B-5008-49D4-9B5A-CA6D41D7C0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43263" y="2752725"/>
            <a:ext cx="714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72" name="Text Box 64">
            <a:extLst>
              <a:ext uri="{FF2B5EF4-FFF2-40B4-BE49-F238E27FC236}">
                <a16:creationId xmlns:a16="http://schemas.microsoft.com/office/drawing/2014/main" id="{5703B50E-1E4D-4980-94A1-159DBA0AA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863" y="2638425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900" b="1"/>
              <a:t>0.2</a:t>
            </a:r>
          </a:p>
        </p:txBody>
      </p:sp>
      <p:sp>
        <p:nvSpPr>
          <p:cNvPr id="17473" name="Line 65">
            <a:extLst>
              <a:ext uri="{FF2B5EF4-FFF2-40B4-BE49-F238E27FC236}">
                <a16:creationId xmlns:a16="http://schemas.microsoft.com/office/drawing/2014/main" id="{31D8A8D9-14F5-48C5-BBDD-1EE3B00FC1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43263" y="3081338"/>
            <a:ext cx="714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74" name="Text Box 66">
            <a:extLst>
              <a:ext uri="{FF2B5EF4-FFF2-40B4-BE49-F238E27FC236}">
                <a16:creationId xmlns:a16="http://schemas.microsoft.com/office/drawing/2014/main" id="{A1E153DF-E5B9-4E16-9018-B2B92D0BB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863" y="2967038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900" b="1"/>
              <a:t>0.0</a:t>
            </a:r>
          </a:p>
        </p:txBody>
      </p:sp>
      <p:sp>
        <p:nvSpPr>
          <p:cNvPr id="17475" name="Text Box 67">
            <a:extLst>
              <a:ext uri="{FF2B5EF4-FFF2-40B4-BE49-F238E27FC236}">
                <a16:creationId xmlns:a16="http://schemas.microsoft.com/office/drawing/2014/main" id="{3B3E7BCC-D8C2-4C1E-B03F-DD5C12F20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0" y="915988"/>
            <a:ext cx="7429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fr-FR" sz="900" b="1"/>
              <a:t>Month 4</a:t>
            </a:r>
            <a:br>
              <a:rPr lang="en-US" altLang="fr-FR" sz="900" b="1"/>
            </a:br>
            <a:r>
              <a:rPr lang="en-US" altLang="fr-FR" sz="900" b="1"/>
              <a:t>Log (CRP)</a:t>
            </a:r>
          </a:p>
        </p:txBody>
      </p:sp>
      <p:sp>
        <p:nvSpPr>
          <p:cNvPr id="17476" name="Freeform 68">
            <a:extLst>
              <a:ext uri="{FF2B5EF4-FFF2-40B4-BE49-F238E27FC236}">
                <a16:creationId xmlns:a16="http://schemas.microsoft.com/office/drawing/2014/main" id="{4A48C03C-5816-4371-9AED-4ACF900A759B}"/>
              </a:ext>
            </a:extLst>
          </p:cNvPr>
          <p:cNvSpPr>
            <a:spLocks/>
          </p:cNvSpPr>
          <p:nvPr/>
        </p:nvSpPr>
        <p:spPr bwMode="auto">
          <a:xfrm>
            <a:off x="3405188" y="1638300"/>
            <a:ext cx="2309812" cy="1123950"/>
          </a:xfrm>
          <a:custGeom>
            <a:avLst/>
            <a:gdLst>
              <a:gd name="T0" fmla="*/ 0 w 1455"/>
              <a:gd name="T1" fmla="*/ 2147483647 h 708"/>
              <a:gd name="T2" fmla="*/ 2147483647 w 1455"/>
              <a:gd name="T3" fmla="*/ 2147483647 h 708"/>
              <a:gd name="T4" fmla="*/ 2147483647 w 1455"/>
              <a:gd name="T5" fmla="*/ 2147483647 h 708"/>
              <a:gd name="T6" fmla="*/ 2147483647 w 1455"/>
              <a:gd name="T7" fmla="*/ 2147483647 h 708"/>
              <a:gd name="T8" fmla="*/ 2147483647 w 1455"/>
              <a:gd name="T9" fmla="*/ 2147483647 h 708"/>
              <a:gd name="T10" fmla="*/ 2147483647 w 1455"/>
              <a:gd name="T11" fmla="*/ 2147483647 h 708"/>
              <a:gd name="T12" fmla="*/ 2147483647 w 1455"/>
              <a:gd name="T13" fmla="*/ 0 h 7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55"/>
              <a:gd name="T22" fmla="*/ 0 h 708"/>
              <a:gd name="T23" fmla="*/ 1455 w 1455"/>
              <a:gd name="T24" fmla="*/ 708 h 7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55" h="708">
                <a:moveTo>
                  <a:pt x="0" y="708"/>
                </a:moveTo>
                <a:lnTo>
                  <a:pt x="240" y="414"/>
                </a:lnTo>
                <a:lnTo>
                  <a:pt x="297" y="357"/>
                </a:lnTo>
                <a:lnTo>
                  <a:pt x="387" y="264"/>
                </a:lnTo>
                <a:lnTo>
                  <a:pt x="504" y="204"/>
                </a:lnTo>
                <a:lnTo>
                  <a:pt x="951" y="27"/>
                </a:lnTo>
                <a:lnTo>
                  <a:pt x="1455" y="0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77" name="Freeform 69">
            <a:extLst>
              <a:ext uri="{FF2B5EF4-FFF2-40B4-BE49-F238E27FC236}">
                <a16:creationId xmlns:a16="http://schemas.microsoft.com/office/drawing/2014/main" id="{EB03985B-FA9C-4DDD-8D9D-F45CD761E64B}"/>
              </a:ext>
            </a:extLst>
          </p:cNvPr>
          <p:cNvSpPr>
            <a:spLocks/>
          </p:cNvSpPr>
          <p:nvPr/>
        </p:nvSpPr>
        <p:spPr bwMode="auto">
          <a:xfrm>
            <a:off x="3409950" y="1809750"/>
            <a:ext cx="2314575" cy="1147763"/>
          </a:xfrm>
          <a:custGeom>
            <a:avLst/>
            <a:gdLst>
              <a:gd name="T0" fmla="*/ 0 w 1458"/>
              <a:gd name="T1" fmla="*/ 2147483647 h 723"/>
              <a:gd name="T2" fmla="*/ 2147483647 w 1458"/>
              <a:gd name="T3" fmla="*/ 2147483647 h 723"/>
              <a:gd name="T4" fmla="*/ 2147483647 w 1458"/>
              <a:gd name="T5" fmla="*/ 2147483647 h 723"/>
              <a:gd name="T6" fmla="*/ 2147483647 w 1458"/>
              <a:gd name="T7" fmla="*/ 2147483647 h 723"/>
              <a:gd name="T8" fmla="*/ 2147483647 w 1458"/>
              <a:gd name="T9" fmla="*/ 2147483647 h 723"/>
              <a:gd name="T10" fmla="*/ 2147483647 w 1458"/>
              <a:gd name="T11" fmla="*/ 2147483647 h 723"/>
              <a:gd name="T12" fmla="*/ 2147483647 w 1458"/>
              <a:gd name="T13" fmla="*/ 2147483647 h 723"/>
              <a:gd name="T14" fmla="*/ 2147483647 w 1458"/>
              <a:gd name="T15" fmla="*/ 2147483647 h 723"/>
              <a:gd name="T16" fmla="*/ 2147483647 w 1458"/>
              <a:gd name="T17" fmla="*/ 0 h 723"/>
              <a:gd name="T18" fmla="*/ 2147483647 w 1458"/>
              <a:gd name="T19" fmla="*/ 2147483647 h 723"/>
              <a:gd name="T20" fmla="*/ 2147483647 w 1458"/>
              <a:gd name="T21" fmla="*/ 2147483647 h 7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58"/>
              <a:gd name="T34" fmla="*/ 0 h 723"/>
              <a:gd name="T35" fmla="*/ 1458 w 1458"/>
              <a:gd name="T36" fmla="*/ 723 h 72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58" h="723">
                <a:moveTo>
                  <a:pt x="0" y="723"/>
                </a:moveTo>
                <a:lnTo>
                  <a:pt x="144" y="489"/>
                </a:lnTo>
                <a:lnTo>
                  <a:pt x="252" y="336"/>
                </a:lnTo>
                <a:lnTo>
                  <a:pt x="378" y="216"/>
                </a:lnTo>
                <a:lnTo>
                  <a:pt x="477" y="168"/>
                </a:lnTo>
                <a:lnTo>
                  <a:pt x="651" y="105"/>
                </a:lnTo>
                <a:lnTo>
                  <a:pt x="795" y="54"/>
                </a:lnTo>
                <a:lnTo>
                  <a:pt x="957" y="3"/>
                </a:lnTo>
                <a:lnTo>
                  <a:pt x="1245" y="0"/>
                </a:lnTo>
                <a:lnTo>
                  <a:pt x="1389" y="3"/>
                </a:lnTo>
                <a:lnTo>
                  <a:pt x="1458" y="15"/>
                </a:lnTo>
              </a:path>
            </a:pathLst>
          </a:custGeom>
          <a:noFill/>
          <a:ln w="28575">
            <a:solidFill>
              <a:srgbClr val="FF33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78" name="Freeform 70">
            <a:extLst>
              <a:ext uri="{FF2B5EF4-FFF2-40B4-BE49-F238E27FC236}">
                <a16:creationId xmlns:a16="http://schemas.microsoft.com/office/drawing/2014/main" id="{F3B40D2F-10BB-4194-811D-3B2420473F55}"/>
              </a:ext>
            </a:extLst>
          </p:cNvPr>
          <p:cNvSpPr>
            <a:spLocks/>
          </p:cNvSpPr>
          <p:nvPr/>
        </p:nvSpPr>
        <p:spPr bwMode="auto">
          <a:xfrm>
            <a:off x="3405188" y="1447800"/>
            <a:ext cx="2309812" cy="1123950"/>
          </a:xfrm>
          <a:custGeom>
            <a:avLst/>
            <a:gdLst>
              <a:gd name="T0" fmla="*/ 0 w 1455"/>
              <a:gd name="T1" fmla="*/ 2147483647 h 708"/>
              <a:gd name="T2" fmla="*/ 2147483647 w 1455"/>
              <a:gd name="T3" fmla="*/ 2147483647 h 708"/>
              <a:gd name="T4" fmla="*/ 2147483647 w 1455"/>
              <a:gd name="T5" fmla="*/ 2147483647 h 708"/>
              <a:gd name="T6" fmla="*/ 2147483647 w 1455"/>
              <a:gd name="T7" fmla="*/ 2147483647 h 708"/>
              <a:gd name="T8" fmla="*/ 2147483647 w 1455"/>
              <a:gd name="T9" fmla="*/ 2147483647 h 708"/>
              <a:gd name="T10" fmla="*/ 2147483647 w 1455"/>
              <a:gd name="T11" fmla="*/ 2147483647 h 708"/>
              <a:gd name="T12" fmla="*/ 2147483647 w 1455"/>
              <a:gd name="T13" fmla="*/ 2147483647 h 708"/>
              <a:gd name="T14" fmla="*/ 2147483647 w 1455"/>
              <a:gd name="T15" fmla="*/ 2147483647 h 708"/>
              <a:gd name="T16" fmla="*/ 2147483647 w 1455"/>
              <a:gd name="T17" fmla="*/ 2147483647 h 708"/>
              <a:gd name="T18" fmla="*/ 2147483647 w 1455"/>
              <a:gd name="T19" fmla="*/ 2147483647 h 708"/>
              <a:gd name="T20" fmla="*/ 2147483647 w 1455"/>
              <a:gd name="T21" fmla="*/ 0 h 7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55"/>
              <a:gd name="T34" fmla="*/ 0 h 708"/>
              <a:gd name="T35" fmla="*/ 1455 w 1455"/>
              <a:gd name="T36" fmla="*/ 708 h 70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55" h="708">
                <a:moveTo>
                  <a:pt x="0" y="708"/>
                </a:moveTo>
                <a:lnTo>
                  <a:pt x="159" y="576"/>
                </a:lnTo>
                <a:lnTo>
                  <a:pt x="378" y="330"/>
                </a:lnTo>
                <a:lnTo>
                  <a:pt x="486" y="273"/>
                </a:lnTo>
                <a:lnTo>
                  <a:pt x="516" y="249"/>
                </a:lnTo>
                <a:lnTo>
                  <a:pt x="546" y="246"/>
                </a:lnTo>
                <a:lnTo>
                  <a:pt x="726" y="162"/>
                </a:lnTo>
                <a:lnTo>
                  <a:pt x="882" y="102"/>
                </a:lnTo>
                <a:lnTo>
                  <a:pt x="948" y="60"/>
                </a:lnTo>
                <a:lnTo>
                  <a:pt x="1158" y="45"/>
                </a:lnTo>
                <a:lnTo>
                  <a:pt x="1455" y="0"/>
                </a:lnTo>
              </a:path>
            </a:pathLst>
          </a:custGeom>
          <a:noFill/>
          <a:ln w="28575">
            <a:solidFill>
              <a:srgbClr val="FF33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79" name="Rectangle 71">
            <a:extLst>
              <a:ext uri="{FF2B5EF4-FFF2-40B4-BE49-F238E27FC236}">
                <a16:creationId xmlns:a16="http://schemas.microsoft.com/office/drawing/2014/main" id="{F8A9FDD6-AE74-431D-8DE5-FB60AB3BE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1265238"/>
            <a:ext cx="2565400" cy="1903412"/>
          </a:xfrm>
          <a:prstGeom prst="rect">
            <a:avLst/>
          </a:prstGeom>
          <a:solidFill>
            <a:srgbClr val="00000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7480" name="Line 72">
            <a:extLst>
              <a:ext uri="{FF2B5EF4-FFF2-40B4-BE49-F238E27FC236}">
                <a16:creationId xmlns:a16="http://schemas.microsoft.com/office/drawing/2014/main" id="{0B4E41F0-C8DA-428F-B702-A1411A8C59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9838" y="3162300"/>
            <a:ext cx="0" cy="571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81" name="Text Box 73">
            <a:extLst>
              <a:ext uri="{FF2B5EF4-FFF2-40B4-BE49-F238E27FC236}">
                <a16:creationId xmlns:a16="http://schemas.microsoft.com/office/drawing/2014/main" id="{65EF9D44-9F11-4367-86E9-F2AD07803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7913" y="3195638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900" b="1"/>
              <a:t>20</a:t>
            </a:r>
          </a:p>
        </p:txBody>
      </p:sp>
      <p:sp>
        <p:nvSpPr>
          <p:cNvPr id="17482" name="Line 74">
            <a:extLst>
              <a:ext uri="{FF2B5EF4-FFF2-40B4-BE49-F238E27FC236}">
                <a16:creationId xmlns:a16="http://schemas.microsoft.com/office/drawing/2014/main" id="{CFC3E387-0149-4457-A9C1-92EC80E910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3162300"/>
            <a:ext cx="0" cy="571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83" name="Text Box 75">
            <a:extLst>
              <a:ext uri="{FF2B5EF4-FFF2-40B4-BE49-F238E27FC236}">
                <a16:creationId xmlns:a16="http://schemas.microsoft.com/office/drawing/2014/main" id="{9EAEFA7C-06E6-40E7-BCCA-C829D32AF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75" y="3195638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900" b="1"/>
              <a:t>30</a:t>
            </a:r>
          </a:p>
        </p:txBody>
      </p:sp>
      <p:sp>
        <p:nvSpPr>
          <p:cNvPr id="17484" name="Line 76">
            <a:extLst>
              <a:ext uri="{FF2B5EF4-FFF2-40B4-BE49-F238E27FC236}">
                <a16:creationId xmlns:a16="http://schemas.microsoft.com/office/drawing/2014/main" id="{1D1ED181-E9B8-4BAF-98A9-1B616526B6A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7100" y="3162300"/>
            <a:ext cx="0" cy="571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85" name="Text Box 77">
            <a:extLst>
              <a:ext uri="{FF2B5EF4-FFF2-40B4-BE49-F238E27FC236}">
                <a16:creationId xmlns:a16="http://schemas.microsoft.com/office/drawing/2014/main" id="{4801F8DD-66F1-40CA-9637-956AF511D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5175" y="3195638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900" b="1"/>
              <a:t>40</a:t>
            </a:r>
          </a:p>
        </p:txBody>
      </p:sp>
      <p:sp>
        <p:nvSpPr>
          <p:cNvPr id="17486" name="Line 78">
            <a:extLst>
              <a:ext uri="{FF2B5EF4-FFF2-40B4-BE49-F238E27FC236}">
                <a16:creationId xmlns:a16="http://schemas.microsoft.com/office/drawing/2014/main" id="{6066B436-2EB0-474A-8965-948F1094F558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8588" y="3162300"/>
            <a:ext cx="0" cy="571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87" name="Text Box 79">
            <a:extLst>
              <a:ext uri="{FF2B5EF4-FFF2-40B4-BE49-F238E27FC236}">
                <a16:creationId xmlns:a16="http://schemas.microsoft.com/office/drawing/2014/main" id="{D3629A7A-8D8B-4D46-A14B-05D9DFFA3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6663" y="3195638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900" b="1"/>
              <a:t>50</a:t>
            </a:r>
          </a:p>
        </p:txBody>
      </p:sp>
      <p:sp>
        <p:nvSpPr>
          <p:cNvPr id="17488" name="Line 80">
            <a:extLst>
              <a:ext uri="{FF2B5EF4-FFF2-40B4-BE49-F238E27FC236}">
                <a16:creationId xmlns:a16="http://schemas.microsoft.com/office/drawing/2014/main" id="{883B4E05-F762-4289-B912-70954B662F8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4838" y="3162300"/>
            <a:ext cx="0" cy="571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89" name="Text Box 81">
            <a:extLst>
              <a:ext uri="{FF2B5EF4-FFF2-40B4-BE49-F238E27FC236}">
                <a16:creationId xmlns:a16="http://schemas.microsoft.com/office/drawing/2014/main" id="{E3AFC842-5564-4F10-B754-4785A7F1C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2913" y="3195638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900" b="1"/>
              <a:t>60</a:t>
            </a:r>
          </a:p>
        </p:txBody>
      </p:sp>
      <p:sp>
        <p:nvSpPr>
          <p:cNvPr id="17490" name="Line 82">
            <a:extLst>
              <a:ext uri="{FF2B5EF4-FFF2-40B4-BE49-F238E27FC236}">
                <a16:creationId xmlns:a16="http://schemas.microsoft.com/office/drawing/2014/main" id="{4DC030A3-CF6C-4616-9848-FB0263B1B0C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1563" y="3162300"/>
            <a:ext cx="0" cy="571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91" name="Text Box 83">
            <a:extLst>
              <a:ext uri="{FF2B5EF4-FFF2-40B4-BE49-F238E27FC236}">
                <a16:creationId xmlns:a16="http://schemas.microsoft.com/office/drawing/2014/main" id="{4345E8FE-2693-4E08-96AF-6EA7BB099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8050" y="3195638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900" b="1"/>
              <a:t>70</a:t>
            </a:r>
          </a:p>
        </p:txBody>
      </p:sp>
      <p:sp>
        <p:nvSpPr>
          <p:cNvPr id="17492" name="Text Box 84">
            <a:extLst>
              <a:ext uri="{FF2B5EF4-FFF2-40B4-BE49-F238E27FC236}">
                <a16:creationId xmlns:a16="http://schemas.microsoft.com/office/drawing/2014/main" id="{0197CD9B-B0D0-4B6E-AE54-6ADC40305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263" y="2674938"/>
            <a:ext cx="1422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fr-FR" sz="800" b="1">
                <a:solidFill>
                  <a:schemeClr val="bg1"/>
                </a:solidFill>
              </a:rPr>
              <a:t>NCEP-ATP III cutpoint for</a:t>
            </a:r>
            <a:br>
              <a:rPr lang="en-US" altLang="fr-FR" sz="800" b="1">
                <a:solidFill>
                  <a:schemeClr val="bg1"/>
                </a:solidFill>
              </a:rPr>
            </a:br>
            <a:r>
              <a:rPr lang="en-US" altLang="fr-FR" sz="800" b="1">
                <a:solidFill>
                  <a:schemeClr val="bg1"/>
                </a:solidFill>
              </a:rPr>
              <a:t>metabolic syndrome</a:t>
            </a:r>
            <a:br>
              <a:rPr lang="en-US" altLang="fr-FR" sz="800" b="1">
                <a:solidFill>
                  <a:schemeClr val="bg1"/>
                </a:solidFill>
              </a:rPr>
            </a:br>
            <a:r>
              <a:rPr lang="en-US" altLang="fr-FR" sz="800" b="1">
                <a:solidFill>
                  <a:schemeClr val="bg1"/>
                </a:solidFill>
              </a:rPr>
              <a:t>in men</a:t>
            </a:r>
          </a:p>
        </p:txBody>
      </p:sp>
      <p:sp>
        <p:nvSpPr>
          <p:cNvPr id="17493" name="Line 85">
            <a:extLst>
              <a:ext uri="{FF2B5EF4-FFF2-40B4-BE49-F238E27FC236}">
                <a16:creationId xmlns:a16="http://schemas.microsoft.com/office/drawing/2014/main" id="{2155930E-352B-4F57-8E0F-FFDA1C6D66D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7100" y="2943225"/>
            <a:ext cx="0" cy="2047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94" name="Line 86">
            <a:extLst>
              <a:ext uri="{FF2B5EF4-FFF2-40B4-BE49-F238E27FC236}">
                <a16:creationId xmlns:a16="http://schemas.microsoft.com/office/drawing/2014/main" id="{C973EF97-95D0-447E-8C70-D449659E56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48388" y="1333500"/>
            <a:ext cx="714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95" name="Text Box 87">
            <a:extLst>
              <a:ext uri="{FF2B5EF4-FFF2-40B4-BE49-F238E27FC236}">
                <a16:creationId xmlns:a16="http://schemas.microsoft.com/office/drawing/2014/main" id="{D805B27D-6857-41EB-AE37-9687CC6A7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1219200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900" b="1"/>
              <a:t>1.4</a:t>
            </a:r>
          </a:p>
        </p:txBody>
      </p:sp>
      <p:sp>
        <p:nvSpPr>
          <p:cNvPr id="17496" name="Line 88">
            <a:extLst>
              <a:ext uri="{FF2B5EF4-FFF2-40B4-BE49-F238E27FC236}">
                <a16:creationId xmlns:a16="http://schemas.microsoft.com/office/drawing/2014/main" id="{77C3B0E4-A774-4204-8336-46C66EAE92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48388" y="1638300"/>
            <a:ext cx="714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97" name="Text Box 89">
            <a:extLst>
              <a:ext uri="{FF2B5EF4-FFF2-40B4-BE49-F238E27FC236}">
                <a16:creationId xmlns:a16="http://schemas.microsoft.com/office/drawing/2014/main" id="{6D514B0F-B228-47E6-A810-0393CB1D4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1524000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900" b="1"/>
              <a:t>1.2</a:t>
            </a:r>
          </a:p>
        </p:txBody>
      </p:sp>
      <p:sp>
        <p:nvSpPr>
          <p:cNvPr id="17498" name="Line 90">
            <a:extLst>
              <a:ext uri="{FF2B5EF4-FFF2-40B4-BE49-F238E27FC236}">
                <a16:creationId xmlns:a16="http://schemas.microsoft.com/office/drawing/2014/main" id="{F4A29BB5-C0CE-40B4-A06E-1F3E358FB0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48388" y="1938338"/>
            <a:ext cx="714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499" name="Text Box 91">
            <a:extLst>
              <a:ext uri="{FF2B5EF4-FFF2-40B4-BE49-F238E27FC236}">
                <a16:creationId xmlns:a16="http://schemas.microsoft.com/office/drawing/2014/main" id="{83D00A6F-046E-411C-A34E-47B20943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1824038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900" b="1"/>
              <a:t>1.0</a:t>
            </a:r>
          </a:p>
        </p:txBody>
      </p:sp>
      <p:sp>
        <p:nvSpPr>
          <p:cNvPr id="17500" name="Line 92">
            <a:extLst>
              <a:ext uri="{FF2B5EF4-FFF2-40B4-BE49-F238E27FC236}">
                <a16:creationId xmlns:a16="http://schemas.microsoft.com/office/drawing/2014/main" id="{8590C7DE-47AF-4E27-BBFA-16469D5392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48388" y="2219325"/>
            <a:ext cx="714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01" name="Text Box 93">
            <a:extLst>
              <a:ext uri="{FF2B5EF4-FFF2-40B4-BE49-F238E27FC236}">
                <a16:creationId xmlns:a16="http://schemas.microsoft.com/office/drawing/2014/main" id="{F960C133-29D5-4B0F-9EEC-A3EF0EB3C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2105025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900" b="1"/>
              <a:t>0.8</a:t>
            </a:r>
          </a:p>
        </p:txBody>
      </p:sp>
      <p:sp>
        <p:nvSpPr>
          <p:cNvPr id="17502" name="Line 94">
            <a:extLst>
              <a:ext uri="{FF2B5EF4-FFF2-40B4-BE49-F238E27FC236}">
                <a16:creationId xmlns:a16="http://schemas.microsoft.com/office/drawing/2014/main" id="{1366907C-930C-4CCB-BDF1-2DB590B111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48388" y="2805113"/>
            <a:ext cx="714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03" name="Text Box 95">
            <a:extLst>
              <a:ext uri="{FF2B5EF4-FFF2-40B4-BE49-F238E27FC236}">
                <a16:creationId xmlns:a16="http://schemas.microsoft.com/office/drawing/2014/main" id="{41CC2BA8-9D60-426C-866D-8534A1513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2690813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900" b="1"/>
              <a:t>0.4</a:t>
            </a:r>
          </a:p>
        </p:txBody>
      </p:sp>
      <p:sp>
        <p:nvSpPr>
          <p:cNvPr id="17504" name="Line 96">
            <a:extLst>
              <a:ext uri="{FF2B5EF4-FFF2-40B4-BE49-F238E27FC236}">
                <a16:creationId xmlns:a16="http://schemas.microsoft.com/office/drawing/2014/main" id="{5D7684F2-C461-4F1F-AD4E-9DBDA309B9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48388" y="3081338"/>
            <a:ext cx="714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05" name="Text Box 97">
            <a:extLst>
              <a:ext uri="{FF2B5EF4-FFF2-40B4-BE49-F238E27FC236}">
                <a16:creationId xmlns:a16="http://schemas.microsoft.com/office/drawing/2014/main" id="{ACF29C36-0F99-4734-B0F2-C8F052BB2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2967038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900" b="1"/>
              <a:t>0.2</a:t>
            </a:r>
          </a:p>
        </p:txBody>
      </p:sp>
      <p:sp>
        <p:nvSpPr>
          <p:cNvPr id="17506" name="Text Box 98">
            <a:extLst>
              <a:ext uri="{FF2B5EF4-FFF2-40B4-BE49-F238E27FC236}">
                <a16:creationId xmlns:a16="http://schemas.microsoft.com/office/drawing/2014/main" id="{0903DE2D-7196-47A0-B151-903805640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25" y="915988"/>
            <a:ext cx="7429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fr-FR" sz="900" b="1"/>
              <a:t>Month 4</a:t>
            </a:r>
            <a:br>
              <a:rPr lang="en-US" altLang="fr-FR" sz="900" b="1"/>
            </a:br>
            <a:r>
              <a:rPr lang="en-US" altLang="fr-FR" sz="900" b="1"/>
              <a:t>Log (CRP)</a:t>
            </a:r>
          </a:p>
        </p:txBody>
      </p:sp>
      <p:sp>
        <p:nvSpPr>
          <p:cNvPr id="17507" name="Line 99">
            <a:extLst>
              <a:ext uri="{FF2B5EF4-FFF2-40B4-BE49-F238E27FC236}">
                <a16:creationId xmlns:a16="http://schemas.microsoft.com/office/drawing/2014/main" id="{149FB855-FE88-46A5-A298-571A71A0E5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48388" y="2514600"/>
            <a:ext cx="714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08" name="Text Box 100">
            <a:extLst>
              <a:ext uri="{FF2B5EF4-FFF2-40B4-BE49-F238E27FC236}">
                <a16:creationId xmlns:a16="http://schemas.microsoft.com/office/drawing/2014/main" id="{19FE5A06-07D4-4F93-B76F-69BE1537A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2400300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900" b="1"/>
              <a:t>0.6</a:t>
            </a:r>
          </a:p>
        </p:txBody>
      </p:sp>
      <p:sp>
        <p:nvSpPr>
          <p:cNvPr id="17509" name="Freeform 101">
            <a:extLst>
              <a:ext uri="{FF2B5EF4-FFF2-40B4-BE49-F238E27FC236}">
                <a16:creationId xmlns:a16="http://schemas.microsoft.com/office/drawing/2014/main" id="{534BD0A2-B9B5-41A9-8156-25F8B030F1D8}"/>
              </a:ext>
            </a:extLst>
          </p:cNvPr>
          <p:cNvSpPr>
            <a:spLocks/>
          </p:cNvSpPr>
          <p:nvPr/>
        </p:nvSpPr>
        <p:spPr bwMode="auto">
          <a:xfrm>
            <a:off x="6324600" y="1828800"/>
            <a:ext cx="1905000" cy="857250"/>
          </a:xfrm>
          <a:custGeom>
            <a:avLst/>
            <a:gdLst>
              <a:gd name="T0" fmla="*/ 0 w 1200"/>
              <a:gd name="T1" fmla="*/ 0 h 540"/>
              <a:gd name="T2" fmla="*/ 2147483647 w 1200"/>
              <a:gd name="T3" fmla="*/ 2147483647 h 540"/>
              <a:gd name="T4" fmla="*/ 2147483647 w 1200"/>
              <a:gd name="T5" fmla="*/ 2147483647 h 540"/>
              <a:gd name="T6" fmla="*/ 2147483647 w 1200"/>
              <a:gd name="T7" fmla="*/ 2147483647 h 540"/>
              <a:gd name="T8" fmla="*/ 2147483647 w 1200"/>
              <a:gd name="T9" fmla="*/ 2147483647 h 5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540"/>
              <a:gd name="T17" fmla="*/ 1200 w 1200"/>
              <a:gd name="T18" fmla="*/ 540 h 5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540">
                <a:moveTo>
                  <a:pt x="0" y="0"/>
                </a:moveTo>
                <a:lnTo>
                  <a:pt x="342" y="381"/>
                </a:lnTo>
                <a:lnTo>
                  <a:pt x="729" y="516"/>
                </a:lnTo>
                <a:lnTo>
                  <a:pt x="879" y="540"/>
                </a:lnTo>
                <a:lnTo>
                  <a:pt x="1200" y="498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10" name="Freeform 102">
            <a:extLst>
              <a:ext uri="{FF2B5EF4-FFF2-40B4-BE49-F238E27FC236}">
                <a16:creationId xmlns:a16="http://schemas.microsoft.com/office/drawing/2014/main" id="{CB4F4BFD-7354-4D78-A3D8-92F604930A6B}"/>
              </a:ext>
            </a:extLst>
          </p:cNvPr>
          <p:cNvSpPr>
            <a:spLocks/>
          </p:cNvSpPr>
          <p:nvPr/>
        </p:nvSpPr>
        <p:spPr bwMode="auto">
          <a:xfrm>
            <a:off x="6338888" y="1543050"/>
            <a:ext cx="1885950" cy="1057275"/>
          </a:xfrm>
          <a:custGeom>
            <a:avLst/>
            <a:gdLst>
              <a:gd name="T0" fmla="*/ 0 w 1188"/>
              <a:gd name="T1" fmla="*/ 0 h 666"/>
              <a:gd name="T2" fmla="*/ 2147483647 w 1188"/>
              <a:gd name="T3" fmla="*/ 2147483647 h 666"/>
              <a:gd name="T4" fmla="*/ 2147483647 w 1188"/>
              <a:gd name="T5" fmla="*/ 2147483647 h 666"/>
              <a:gd name="T6" fmla="*/ 2147483647 w 1188"/>
              <a:gd name="T7" fmla="*/ 2147483647 h 666"/>
              <a:gd name="T8" fmla="*/ 2147483647 w 1188"/>
              <a:gd name="T9" fmla="*/ 2147483647 h 666"/>
              <a:gd name="T10" fmla="*/ 2147483647 w 1188"/>
              <a:gd name="T11" fmla="*/ 2147483647 h 666"/>
              <a:gd name="T12" fmla="*/ 2147483647 w 1188"/>
              <a:gd name="T13" fmla="*/ 2147483647 h 6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88"/>
              <a:gd name="T22" fmla="*/ 0 h 666"/>
              <a:gd name="T23" fmla="*/ 1188 w 1188"/>
              <a:gd name="T24" fmla="*/ 666 h 6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88" h="666">
                <a:moveTo>
                  <a:pt x="0" y="0"/>
                </a:moveTo>
                <a:lnTo>
                  <a:pt x="324" y="492"/>
                </a:lnTo>
                <a:lnTo>
                  <a:pt x="540" y="585"/>
                </a:lnTo>
                <a:lnTo>
                  <a:pt x="753" y="654"/>
                </a:lnTo>
                <a:lnTo>
                  <a:pt x="864" y="666"/>
                </a:lnTo>
                <a:lnTo>
                  <a:pt x="1002" y="645"/>
                </a:lnTo>
                <a:lnTo>
                  <a:pt x="1188" y="612"/>
                </a:lnTo>
              </a:path>
            </a:pathLst>
          </a:custGeom>
          <a:noFill/>
          <a:ln w="28575">
            <a:solidFill>
              <a:srgbClr val="FF33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11" name="Freeform 103">
            <a:extLst>
              <a:ext uri="{FF2B5EF4-FFF2-40B4-BE49-F238E27FC236}">
                <a16:creationId xmlns:a16="http://schemas.microsoft.com/office/drawing/2014/main" id="{C0F3D88D-1EC9-4A46-AE27-15C4E1B8F9BE}"/>
              </a:ext>
            </a:extLst>
          </p:cNvPr>
          <p:cNvSpPr>
            <a:spLocks/>
          </p:cNvSpPr>
          <p:nvPr/>
        </p:nvSpPr>
        <p:spPr bwMode="auto">
          <a:xfrm>
            <a:off x="6329363" y="2119313"/>
            <a:ext cx="1885950" cy="661987"/>
          </a:xfrm>
          <a:custGeom>
            <a:avLst/>
            <a:gdLst>
              <a:gd name="T0" fmla="*/ 0 w 1188"/>
              <a:gd name="T1" fmla="*/ 0 h 417"/>
              <a:gd name="T2" fmla="*/ 2147483647 w 1188"/>
              <a:gd name="T3" fmla="*/ 2147483647 h 417"/>
              <a:gd name="T4" fmla="*/ 2147483647 w 1188"/>
              <a:gd name="T5" fmla="*/ 2147483647 h 417"/>
              <a:gd name="T6" fmla="*/ 2147483647 w 1188"/>
              <a:gd name="T7" fmla="*/ 2147483647 h 417"/>
              <a:gd name="T8" fmla="*/ 2147483647 w 1188"/>
              <a:gd name="T9" fmla="*/ 2147483647 h 417"/>
              <a:gd name="T10" fmla="*/ 2147483647 w 1188"/>
              <a:gd name="T11" fmla="*/ 2147483647 h 417"/>
              <a:gd name="T12" fmla="*/ 2147483647 w 1188"/>
              <a:gd name="T13" fmla="*/ 2147483647 h 417"/>
              <a:gd name="T14" fmla="*/ 2147483647 w 1188"/>
              <a:gd name="T15" fmla="*/ 2147483647 h 417"/>
              <a:gd name="T16" fmla="*/ 2147483647 w 1188"/>
              <a:gd name="T17" fmla="*/ 2147483647 h 417"/>
              <a:gd name="T18" fmla="*/ 2147483647 w 1188"/>
              <a:gd name="T19" fmla="*/ 2147483647 h 417"/>
              <a:gd name="T20" fmla="*/ 2147483647 w 1188"/>
              <a:gd name="T21" fmla="*/ 2147483647 h 417"/>
              <a:gd name="T22" fmla="*/ 2147483647 w 1188"/>
              <a:gd name="T23" fmla="*/ 2147483647 h 417"/>
              <a:gd name="T24" fmla="*/ 2147483647 w 1188"/>
              <a:gd name="T25" fmla="*/ 2147483647 h 4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88"/>
              <a:gd name="T40" fmla="*/ 0 h 417"/>
              <a:gd name="T41" fmla="*/ 1188 w 1188"/>
              <a:gd name="T42" fmla="*/ 417 h 4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88" h="417">
                <a:moveTo>
                  <a:pt x="0" y="0"/>
                </a:moveTo>
                <a:lnTo>
                  <a:pt x="150" y="96"/>
                </a:lnTo>
                <a:lnTo>
                  <a:pt x="258" y="183"/>
                </a:lnTo>
                <a:lnTo>
                  <a:pt x="324" y="252"/>
                </a:lnTo>
                <a:lnTo>
                  <a:pt x="366" y="258"/>
                </a:lnTo>
                <a:lnTo>
                  <a:pt x="471" y="294"/>
                </a:lnTo>
                <a:lnTo>
                  <a:pt x="609" y="336"/>
                </a:lnTo>
                <a:lnTo>
                  <a:pt x="720" y="381"/>
                </a:lnTo>
                <a:lnTo>
                  <a:pt x="786" y="387"/>
                </a:lnTo>
                <a:lnTo>
                  <a:pt x="873" y="417"/>
                </a:lnTo>
                <a:lnTo>
                  <a:pt x="942" y="405"/>
                </a:lnTo>
                <a:lnTo>
                  <a:pt x="1074" y="402"/>
                </a:lnTo>
                <a:lnTo>
                  <a:pt x="1188" y="381"/>
                </a:lnTo>
              </a:path>
            </a:pathLst>
          </a:custGeom>
          <a:noFill/>
          <a:ln w="28575">
            <a:solidFill>
              <a:srgbClr val="FF33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12" name="Line 104">
            <a:extLst>
              <a:ext uri="{FF2B5EF4-FFF2-40B4-BE49-F238E27FC236}">
                <a16:creationId xmlns:a16="http://schemas.microsoft.com/office/drawing/2014/main" id="{F8EC220D-3048-4E56-A290-003A4670F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3825" y="2943225"/>
            <a:ext cx="0" cy="2047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13" name="Text Box 105">
            <a:extLst>
              <a:ext uri="{FF2B5EF4-FFF2-40B4-BE49-F238E27FC236}">
                <a16:creationId xmlns:a16="http://schemas.microsoft.com/office/drawing/2014/main" id="{8F121B3E-9194-4A71-A48C-F55CEF41A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3013" y="2760663"/>
            <a:ext cx="12890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fr-FR" sz="800" b="1">
                <a:solidFill>
                  <a:schemeClr val="bg1"/>
                </a:solidFill>
              </a:rPr>
              <a:t>NCEP-ATP III cutpoint for metabolic syn-drome in women</a:t>
            </a:r>
          </a:p>
        </p:txBody>
      </p:sp>
      <p:sp>
        <p:nvSpPr>
          <p:cNvPr id="17514" name="Rectangle 106">
            <a:extLst>
              <a:ext uri="{FF2B5EF4-FFF2-40B4-BE49-F238E27FC236}">
                <a16:creationId xmlns:a16="http://schemas.microsoft.com/office/drawing/2014/main" id="{289CFD8F-7C6B-4D7A-BA08-26C1739E0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4060825"/>
            <a:ext cx="2565400" cy="1708150"/>
          </a:xfrm>
          <a:prstGeom prst="rect">
            <a:avLst/>
          </a:prstGeom>
          <a:solidFill>
            <a:srgbClr val="00000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7515" name="Line 107">
            <a:extLst>
              <a:ext uri="{FF2B5EF4-FFF2-40B4-BE49-F238E27FC236}">
                <a16:creationId xmlns:a16="http://schemas.microsoft.com/office/drawing/2014/main" id="{3887D9CA-369B-432A-9ECD-9280A4BDD74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9838" y="5762625"/>
            <a:ext cx="0" cy="571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16" name="Text Box 108">
            <a:extLst>
              <a:ext uri="{FF2B5EF4-FFF2-40B4-BE49-F238E27FC236}">
                <a16:creationId xmlns:a16="http://schemas.microsoft.com/office/drawing/2014/main" id="{B12446BA-F9AB-404A-A581-0CF5BBB99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7913" y="5795963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900" b="1"/>
              <a:t>60</a:t>
            </a:r>
          </a:p>
        </p:txBody>
      </p:sp>
      <p:sp>
        <p:nvSpPr>
          <p:cNvPr id="17517" name="Line 109">
            <a:extLst>
              <a:ext uri="{FF2B5EF4-FFF2-40B4-BE49-F238E27FC236}">
                <a16:creationId xmlns:a16="http://schemas.microsoft.com/office/drawing/2014/main" id="{4141DA03-04AA-4856-B017-6E3EFF705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4175" y="5762625"/>
            <a:ext cx="0" cy="571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18" name="Text Box 110">
            <a:extLst>
              <a:ext uri="{FF2B5EF4-FFF2-40B4-BE49-F238E27FC236}">
                <a16:creationId xmlns:a16="http://schemas.microsoft.com/office/drawing/2014/main" id="{C5FCDBBB-9914-41BB-9EAE-295F6426F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5795963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900" b="1"/>
              <a:t>65</a:t>
            </a:r>
          </a:p>
        </p:txBody>
      </p:sp>
      <p:sp>
        <p:nvSpPr>
          <p:cNvPr id="17519" name="Line 111">
            <a:extLst>
              <a:ext uri="{FF2B5EF4-FFF2-40B4-BE49-F238E27FC236}">
                <a16:creationId xmlns:a16="http://schemas.microsoft.com/office/drawing/2014/main" id="{853F3B68-6DE4-445D-B25E-E42CDA1EC93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4700" y="5762625"/>
            <a:ext cx="0" cy="571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20" name="Text Box 112">
            <a:extLst>
              <a:ext uri="{FF2B5EF4-FFF2-40B4-BE49-F238E27FC236}">
                <a16:creationId xmlns:a16="http://schemas.microsoft.com/office/drawing/2014/main" id="{F9442801-3147-4F03-AAC8-F24187F14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2775" y="5795963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900" b="1"/>
              <a:t>70</a:t>
            </a:r>
          </a:p>
        </p:txBody>
      </p:sp>
      <p:sp>
        <p:nvSpPr>
          <p:cNvPr id="17521" name="Line 113">
            <a:extLst>
              <a:ext uri="{FF2B5EF4-FFF2-40B4-BE49-F238E27FC236}">
                <a16:creationId xmlns:a16="http://schemas.microsoft.com/office/drawing/2014/main" id="{D8140077-3C3D-4171-BD17-321EA558E85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0463" y="5762625"/>
            <a:ext cx="0" cy="571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22" name="Text Box 114">
            <a:extLst>
              <a:ext uri="{FF2B5EF4-FFF2-40B4-BE49-F238E27FC236}">
                <a16:creationId xmlns:a16="http://schemas.microsoft.com/office/drawing/2014/main" id="{6827B2B5-319F-4CAE-97B6-23882633B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538" y="5795963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900" b="1"/>
              <a:t>75</a:t>
            </a:r>
          </a:p>
        </p:txBody>
      </p:sp>
      <p:sp>
        <p:nvSpPr>
          <p:cNvPr id="17523" name="Line 115">
            <a:extLst>
              <a:ext uri="{FF2B5EF4-FFF2-40B4-BE49-F238E27FC236}">
                <a16:creationId xmlns:a16="http://schemas.microsoft.com/office/drawing/2014/main" id="{16D750B9-211D-43DE-8740-47D45A30442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5750" y="5762625"/>
            <a:ext cx="0" cy="571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24" name="Text Box 116">
            <a:extLst>
              <a:ext uri="{FF2B5EF4-FFF2-40B4-BE49-F238E27FC236}">
                <a16:creationId xmlns:a16="http://schemas.microsoft.com/office/drawing/2014/main" id="{A049ED80-8B3D-471F-BE58-C9EDA757B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3825" y="5795963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900" b="1"/>
              <a:t>80</a:t>
            </a:r>
          </a:p>
        </p:txBody>
      </p:sp>
      <p:sp>
        <p:nvSpPr>
          <p:cNvPr id="17525" name="Line 117">
            <a:extLst>
              <a:ext uri="{FF2B5EF4-FFF2-40B4-BE49-F238E27FC236}">
                <a16:creationId xmlns:a16="http://schemas.microsoft.com/office/drawing/2014/main" id="{DC4EDC8B-CC9A-46F4-8FE0-1004EB239F32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1563" y="5762625"/>
            <a:ext cx="0" cy="571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26" name="Text Box 118">
            <a:extLst>
              <a:ext uri="{FF2B5EF4-FFF2-40B4-BE49-F238E27FC236}">
                <a16:creationId xmlns:a16="http://schemas.microsoft.com/office/drawing/2014/main" id="{AEAFE55E-0DD4-4C11-B3DC-F1489C3AE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8050" y="5795963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900" b="1"/>
              <a:t>90</a:t>
            </a:r>
          </a:p>
        </p:txBody>
      </p:sp>
      <p:sp>
        <p:nvSpPr>
          <p:cNvPr id="17527" name="Text Box 119">
            <a:extLst>
              <a:ext uri="{FF2B5EF4-FFF2-40B4-BE49-F238E27FC236}">
                <a16:creationId xmlns:a16="http://schemas.microsoft.com/office/drawing/2014/main" id="{5ADACDF8-BC50-48D2-B40C-5B44BFA22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4100" y="5270500"/>
            <a:ext cx="1422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fr-FR" sz="800" b="1">
                <a:solidFill>
                  <a:schemeClr val="bg1"/>
                </a:solidFill>
              </a:rPr>
              <a:t>NCEP-ATP III cutpoint for</a:t>
            </a:r>
            <a:br>
              <a:rPr lang="en-US" altLang="fr-FR" sz="800" b="1">
                <a:solidFill>
                  <a:schemeClr val="bg1"/>
                </a:solidFill>
              </a:rPr>
            </a:br>
            <a:r>
              <a:rPr lang="en-US" altLang="fr-FR" sz="800" b="1">
                <a:solidFill>
                  <a:schemeClr val="bg1"/>
                </a:solidFill>
              </a:rPr>
              <a:t>metabolic syndrome</a:t>
            </a:r>
          </a:p>
        </p:txBody>
      </p:sp>
      <p:sp>
        <p:nvSpPr>
          <p:cNvPr id="17528" name="Line 120">
            <a:extLst>
              <a:ext uri="{FF2B5EF4-FFF2-40B4-BE49-F238E27FC236}">
                <a16:creationId xmlns:a16="http://schemas.microsoft.com/office/drawing/2014/main" id="{4188A826-03AA-4475-9586-F90D7FB6B829}"/>
              </a:ext>
            </a:extLst>
          </p:cNvPr>
          <p:cNvSpPr>
            <a:spLocks noChangeShapeType="1"/>
          </p:cNvSpPr>
          <p:nvPr/>
        </p:nvSpPr>
        <p:spPr bwMode="auto">
          <a:xfrm>
            <a:off x="8296275" y="5543550"/>
            <a:ext cx="0" cy="2047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29" name="Line 121">
            <a:extLst>
              <a:ext uri="{FF2B5EF4-FFF2-40B4-BE49-F238E27FC236}">
                <a16:creationId xmlns:a16="http://schemas.microsoft.com/office/drawing/2014/main" id="{15BE98A9-B4DE-4DCA-9FFD-EE82A59EB8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48388" y="4110038"/>
            <a:ext cx="714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30" name="Text Box 122">
            <a:extLst>
              <a:ext uri="{FF2B5EF4-FFF2-40B4-BE49-F238E27FC236}">
                <a16:creationId xmlns:a16="http://schemas.microsoft.com/office/drawing/2014/main" id="{4A480207-A343-46FD-9F96-B2D857326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3995738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900" b="1"/>
              <a:t>1.4</a:t>
            </a:r>
          </a:p>
        </p:txBody>
      </p:sp>
      <p:sp>
        <p:nvSpPr>
          <p:cNvPr id="17531" name="Line 123">
            <a:extLst>
              <a:ext uri="{FF2B5EF4-FFF2-40B4-BE49-F238E27FC236}">
                <a16:creationId xmlns:a16="http://schemas.microsoft.com/office/drawing/2014/main" id="{C7E30955-2E83-4532-8F67-863121A7F1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48388" y="4367213"/>
            <a:ext cx="714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32" name="Text Box 124">
            <a:extLst>
              <a:ext uri="{FF2B5EF4-FFF2-40B4-BE49-F238E27FC236}">
                <a16:creationId xmlns:a16="http://schemas.microsoft.com/office/drawing/2014/main" id="{93A854B6-8082-468C-97B3-B59F88E1B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4252913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900" b="1"/>
              <a:t>1.2</a:t>
            </a:r>
          </a:p>
        </p:txBody>
      </p:sp>
      <p:sp>
        <p:nvSpPr>
          <p:cNvPr id="17533" name="Line 125">
            <a:extLst>
              <a:ext uri="{FF2B5EF4-FFF2-40B4-BE49-F238E27FC236}">
                <a16:creationId xmlns:a16="http://schemas.microsoft.com/office/drawing/2014/main" id="{E4B0AA92-EF3E-447F-85BB-15DD4D1818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48388" y="4648200"/>
            <a:ext cx="714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34" name="Text Box 126">
            <a:extLst>
              <a:ext uri="{FF2B5EF4-FFF2-40B4-BE49-F238E27FC236}">
                <a16:creationId xmlns:a16="http://schemas.microsoft.com/office/drawing/2014/main" id="{DE369FD6-884E-4F1B-9F28-B8A466994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4533900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900" b="1"/>
              <a:t>1.0</a:t>
            </a:r>
          </a:p>
        </p:txBody>
      </p:sp>
      <p:sp>
        <p:nvSpPr>
          <p:cNvPr id="17535" name="Line 127">
            <a:extLst>
              <a:ext uri="{FF2B5EF4-FFF2-40B4-BE49-F238E27FC236}">
                <a16:creationId xmlns:a16="http://schemas.microsoft.com/office/drawing/2014/main" id="{617DD09A-DFE2-4F06-8D95-1D45DC561D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48388" y="4929188"/>
            <a:ext cx="714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36" name="Text Box 128">
            <a:extLst>
              <a:ext uri="{FF2B5EF4-FFF2-40B4-BE49-F238E27FC236}">
                <a16:creationId xmlns:a16="http://schemas.microsoft.com/office/drawing/2014/main" id="{9B6E92DE-1B59-4EED-82CF-B11B9266A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4814888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900" b="1"/>
              <a:t>0.8</a:t>
            </a:r>
          </a:p>
        </p:txBody>
      </p:sp>
      <p:sp>
        <p:nvSpPr>
          <p:cNvPr id="17537" name="Line 129">
            <a:extLst>
              <a:ext uri="{FF2B5EF4-FFF2-40B4-BE49-F238E27FC236}">
                <a16:creationId xmlns:a16="http://schemas.microsoft.com/office/drawing/2014/main" id="{1A99C0F6-7A18-4064-AC16-7AC7709636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48388" y="5443538"/>
            <a:ext cx="714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38" name="Text Box 130">
            <a:extLst>
              <a:ext uri="{FF2B5EF4-FFF2-40B4-BE49-F238E27FC236}">
                <a16:creationId xmlns:a16="http://schemas.microsoft.com/office/drawing/2014/main" id="{D9B161EF-5256-44B3-94BA-8FCAA191D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5329238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900" b="1"/>
              <a:t>0.4</a:t>
            </a:r>
          </a:p>
        </p:txBody>
      </p:sp>
      <p:sp>
        <p:nvSpPr>
          <p:cNvPr id="17539" name="Line 131">
            <a:extLst>
              <a:ext uri="{FF2B5EF4-FFF2-40B4-BE49-F238E27FC236}">
                <a16:creationId xmlns:a16="http://schemas.microsoft.com/office/drawing/2014/main" id="{1DAA4FB4-836A-4124-8CE4-F959A8BFDA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48388" y="5681663"/>
            <a:ext cx="714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40" name="Text Box 132">
            <a:extLst>
              <a:ext uri="{FF2B5EF4-FFF2-40B4-BE49-F238E27FC236}">
                <a16:creationId xmlns:a16="http://schemas.microsoft.com/office/drawing/2014/main" id="{5F8C7325-B719-4981-8B4B-9DF533689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5567363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900" b="1"/>
              <a:t>0.2</a:t>
            </a:r>
          </a:p>
        </p:txBody>
      </p:sp>
      <p:sp>
        <p:nvSpPr>
          <p:cNvPr id="17541" name="Text Box 133">
            <a:extLst>
              <a:ext uri="{FF2B5EF4-FFF2-40B4-BE49-F238E27FC236}">
                <a16:creationId xmlns:a16="http://schemas.microsoft.com/office/drawing/2014/main" id="{61C4E12C-A04F-4B8D-AD09-0D79B7ED5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25" y="3692525"/>
            <a:ext cx="7429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fr-FR" sz="900" b="1"/>
              <a:t>Month 4</a:t>
            </a:r>
            <a:br>
              <a:rPr lang="en-US" altLang="fr-FR" sz="900" b="1"/>
            </a:br>
            <a:r>
              <a:rPr lang="en-US" altLang="fr-FR" sz="900" b="1"/>
              <a:t>Log (CRP)</a:t>
            </a:r>
          </a:p>
        </p:txBody>
      </p:sp>
      <p:sp>
        <p:nvSpPr>
          <p:cNvPr id="17542" name="Line 134">
            <a:extLst>
              <a:ext uri="{FF2B5EF4-FFF2-40B4-BE49-F238E27FC236}">
                <a16:creationId xmlns:a16="http://schemas.microsoft.com/office/drawing/2014/main" id="{AFB94E45-F4DA-4C06-B31C-2DF7635C10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48388" y="5195888"/>
            <a:ext cx="714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43" name="Text Box 135">
            <a:extLst>
              <a:ext uri="{FF2B5EF4-FFF2-40B4-BE49-F238E27FC236}">
                <a16:creationId xmlns:a16="http://schemas.microsoft.com/office/drawing/2014/main" id="{969A0D25-E2FD-4375-B49C-C26B1A19D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5081588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900" b="1"/>
              <a:t>0.6</a:t>
            </a:r>
          </a:p>
        </p:txBody>
      </p:sp>
      <p:sp>
        <p:nvSpPr>
          <p:cNvPr id="17544" name="Line 136">
            <a:extLst>
              <a:ext uri="{FF2B5EF4-FFF2-40B4-BE49-F238E27FC236}">
                <a16:creationId xmlns:a16="http://schemas.microsoft.com/office/drawing/2014/main" id="{0AC963DC-5B6C-4919-8008-B05A45237A68}"/>
              </a:ext>
            </a:extLst>
          </p:cNvPr>
          <p:cNvSpPr>
            <a:spLocks noChangeShapeType="1"/>
          </p:cNvSpPr>
          <p:nvPr/>
        </p:nvSpPr>
        <p:spPr bwMode="auto">
          <a:xfrm>
            <a:off x="8291513" y="5762625"/>
            <a:ext cx="0" cy="571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45" name="Text Box 137">
            <a:extLst>
              <a:ext uri="{FF2B5EF4-FFF2-40B4-BE49-F238E27FC236}">
                <a16:creationId xmlns:a16="http://schemas.microsoft.com/office/drawing/2014/main" id="{463F5656-5199-4C95-A951-ADA396186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9588" y="5795963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900" b="1"/>
              <a:t>85</a:t>
            </a:r>
          </a:p>
        </p:txBody>
      </p:sp>
      <p:sp>
        <p:nvSpPr>
          <p:cNvPr id="17546" name="Freeform 138">
            <a:extLst>
              <a:ext uri="{FF2B5EF4-FFF2-40B4-BE49-F238E27FC236}">
                <a16:creationId xmlns:a16="http://schemas.microsoft.com/office/drawing/2014/main" id="{5A192883-E5F8-4C53-AE9C-95C3C325E70A}"/>
              </a:ext>
            </a:extLst>
          </p:cNvPr>
          <p:cNvSpPr>
            <a:spLocks/>
          </p:cNvSpPr>
          <p:nvPr/>
        </p:nvSpPr>
        <p:spPr bwMode="auto">
          <a:xfrm>
            <a:off x="6338888" y="4552950"/>
            <a:ext cx="2343150" cy="323850"/>
          </a:xfrm>
          <a:custGeom>
            <a:avLst/>
            <a:gdLst>
              <a:gd name="T0" fmla="*/ 0 w 1476"/>
              <a:gd name="T1" fmla="*/ 2147483647 h 204"/>
              <a:gd name="T2" fmla="*/ 2147483647 w 1476"/>
              <a:gd name="T3" fmla="*/ 2147483647 h 204"/>
              <a:gd name="T4" fmla="*/ 2147483647 w 1476"/>
              <a:gd name="T5" fmla="*/ 2147483647 h 204"/>
              <a:gd name="T6" fmla="*/ 2147483647 w 1476"/>
              <a:gd name="T7" fmla="*/ 2147483647 h 204"/>
              <a:gd name="T8" fmla="*/ 2147483647 w 1476"/>
              <a:gd name="T9" fmla="*/ 2147483647 h 204"/>
              <a:gd name="T10" fmla="*/ 2147483647 w 1476"/>
              <a:gd name="T11" fmla="*/ 2147483647 h 204"/>
              <a:gd name="T12" fmla="*/ 2147483647 w 1476"/>
              <a:gd name="T13" fmla="*/ 2147483647 h 204"/>
              <a:gd name="T14" fmla="*/ 2147483647 w 1476"/>
              <a:gd name="T15" fmla="*/ 2147483647 h 204"/>
              <a:gd name="T16" fmla="*/ 2147483647 w 1476"/>
              <a:gd name="T17" fmla="*/ 2147483647 h 204"/>
              <a:gd name="T18" fmla="*/ 2147483647 w 1476"/>
              <a:gd name="T19" fmla="*/ 2147483647 h 204"/>
              <a:gd name="T20" fmla="*/ 2147483647 w 1476"/>
              <a:gd name="T21" fmla="*/ 0 h 2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76"/>
              <a:gd name="T34" fmla="*/ 0 h 204"/>
              <a:gd name="T35" fmla="*/ 1476 w 1476"/>
              <a:gd name="T36" fmla="*/ 204 h 20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76" h="204">
                <a:moveTo>
                  <a:pt x="0" y="204"/>
                </a:moveTo>
                <a:lnTo>
                  <a:pt x="132" y="183"/>
                </a:lnTo>
                <a:lnTo>
                  <a:pt x="285" y="174"/>
                </a:lnTo>
                <a:lnTo>
                  <a:pt x="408" y="174"/>
                </a:lnTo>
                <a:lnTo>
                  <a:pt x="495" y="162"/>
                </a:lnTo>
                <a:lnTo>
                  <a:pt x="771" y="108"/>
                </a:lnTo>
                <a:lnTo>
                  <a:pt x="993" y="72"/>
                </a:lnTo>
                <a:lnTo>
                  <a:pt x="1107" y="42"/>
                </a:lnTo>
                <a:lnTo>
                  <a:pt x="1332" y="12"/>
                </a:lnTo>
                <a:lnTo>
                  <a:pt x="1404" y="3"/>
                </a:lnTo>
                <a:lnTo>
                  <a:pt x="1476" y="0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47" name="Freeform 139">
            <a:extLst>
              <a:ext uri="{FF2B5EF4-FFF2-40B4-BE49-F238E27FC236}">
                <a16:creationId xmlns:a16="http://schemas.microsoft.com/office/drawing/2014/main" id="{3024D965-379C-4760-B650-8AF87707B9AB}"/>
              </a:ext>
            </a:extLst>
          </p:cNvPr>
          <p:cNvSpPr>
            <a:spLocks/>
          </p:cNvSpPr>
          <p:nvPr/>
        </p:nvSpPr>
        <p:spPr bwMode="auto">
          <a:xfrm>
            <a:off x="6367463" y="4743450"/>
            <a:ext cx="2300287" cy="361950"/>
          </a:xfrm>
          <a:custGeom>
            <a:avLst/>
            <a:gdLst>
              <a:gd name="T0" fmla="*/ 0 w 1449"/>
              <a:gd name="T1" fmla="*/ 2147483647 h 228"/>
              <a:gd name="T2" fmla="*/ 2147483647 w 1449"/>
              <a:gd name="T3" fmla="*/ 2147483647 h 228"/>
              <a:gd name="T4" fmla="*/ 2147483647 w 1449"/>
              <a:gd name="T5" fmla="*/ 2147483647 h 228"/>
              <a:gd name="T6" fmla="*/ 2147483647 w 1449"/>
              <a:gd name="T7" fmla="*/ 2147483647 h 228"/>
              <a:gd name="T8" fmla="*/ 2147483647 w 1449"/>
              <a:gd name="T9" fmla="*/ 2147483647 h 228"/>
              <a:gd name="T10" fmla="*/ 2147483647 w 1449"/>
              <a:gd name="T11" fmla="*/ 2147483647 h 228"/>
              <a:gd name="T12" fmla="*/ 2147483647 w 1449"/>
              <a:gd name="T13" fmla="*/ 2147483647 h 228"/>
              <a:gd name="T14" fmla="*/ 2147483647 w 1449"/>
              <a:gd name="T15" fmla="*/ 2147483647 h 228"/>
              <a:gd name="T16" fmla="*/ 2147483647 w 1449"/>
              <a:gd name="T17" fmla="*/ 2147483647 h 228"/>
              <a:gd name="T18" fmla="*/ 2147483647 w 1449"/>
              <a:gd name="T19" fmla="*/ 2147483647 h 228"/>
              <a:gd name="T20" fmla="*/ 2147483647 w 1449"/>
              <a:gd name="T21" fmla="*/ 2147483647 h 228"/>
              <a:gd name="T22" fmla="*/ 2147483647 w 1449"/>
              <a:gd name="T23" fmla="*/ 2147483647 h 228"/>
              <a:gd name="T24" fmla="*/ 2147483647 w 1449"/>
              <a:gd name="T25" fmla="*/ 2147483647 h 228"/>
              <a:gd name="T26" fmla="*/ 2147483647 w 1449"/>
              <a:gd name="T27" fmla="*/ 2147483647 h 228"/>
              <a:gd name="T28" fmla="*/ 2147483647 w 1449"/>
              <a:gd name="T29" fmla="*/ 2147483647 h 228"/>
              <a:gd name="T30" fmla="*/ 2147483647 w 1449"/>
              <a:gd name="T31" fmla="*/ 0 h 228"/>
              <a:gd name="T32" fmla="*/ 2147483647 w 1449"/>
              <a:gd name="T33" fmla="*/ 0 h 228"/>
              <a:gd name="T34" fmla="*/ 2147483647 w 1449"/>
              <a:gd name="T35" fmla="*/ 2147483647 h 2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49"/>
              <a:gd name="T55" fmla="*/ 0 h 228"/>
              <a:gd name="T56" fmla="*/ 1449 w 1449"/>
              <a:gd name="T57" fmla="*/ 228 h 2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49" h="228">
                <a:moveTo>
                  <a:pt x="0" y="228"/>
                </a:moveTo>
                <a:lnTo>
                  <a:pt x="90" y="195"/>
                </a:lnTo>
                <a:lnTo>
                  <a:pt x="186" y="171"/>
                </a:lnTo>
                <a:lnTo>
                  <a:pt x="288" y="150"/>
                </a:lnTo>
                <a:lnTo>
                  <a:pt x="378" y="147"/>
                </a:lnTo>
                <a:lnTo>
                  <a:pt x="480" y="156"/>
                </a:lnTo>
                <a:lnTo>
                  <a:pt x="564" y="123"/>
                </a:lnTo>
                <a:lnTo>
                  <a:pt x="639" y="99"/>
                </a:lnTo>
                <a:lnTo>
                  <a:pt x="717" y="84"/>
                </a:lnTo>
                <a:lnTo>
                  <a:pt x="831" y="66"/>
                </a:lnTo>
                <a:lnTo>
                  <a:pt x="900" y="54"/>
                </a:lnTo>
                <a:lnTo>
                  <a:pt x="951" y="54"/>
                </a:lnTo>
                <a:lnTo>
                  <a:pt x="972" y="51"/>
                </a:lnTo>
                <a:lnTo>
                  <a:pt x="1041" y="24"/>
                </a:lnTo>
                <a:lnTo>
                  <a:pt x="1137" y="9"/>
                </a:lnTo>
                <a:lnTo>
                  <a:pt x="1236" y="0"/>
                </a:lnTo>
                <a:lnTo>
                  <a:pt x="1329" y="0"/>
                </a:lnTo>
                <a:lnTo>
                  <a:pt x="1449" y="3"/>
                </a:lnTo>
              </a:path>
            </a:pathLst>
          </a:custGeom>
          <a:noFill/>
          <a:ln w="28575">
            <a:solidFill>
              <a:srgbClr val="FF33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48" name="Freeform 140">
            <a:extLst>
              <a:ext uri="{FF2B5EF4-FFF2-40B4-BE49-F238E27FC236}">
                <a16:creationId xmlns:a16="http://schemas.microsoft.com/office/drawing/2014/main" id="{08A5CB21-FB20-44F5-8130-E483F921CC96}"/>
              </a:ext>
            </a:extLst>
          </p:cNvPr>
          <p:cNvSpPr>
            <a:spLocks/>
          </p:cNvSpPr>
          <p:nvPr/>
        </p:nvSpPr>
        <p:spPr bwMode="auto">
          <a:xfrm>
            <a:off x="6338888" y="4348163"/>
            <a:ext cx="2347912" cy="338137"/>
          </a:xfrm>
          <a:custGeom>
            <a:avLst/>
            <a:gdLst>
              <a:gd name="T0" fmla="*/ 0 w 1479"/>
              <a:gd name="T1" fmla="*/ 2147483647 h 213"/>
              <a:gd name="T2" fmla="*/ 2147483647 w 1479"/>
              <a:gd name="T3" fmla="*/ 2147483647 h 213"/>
              <a:gd name="T4" fmla="*/ 2147483647 w 1479"/>
              <a:gd name="T5" fmla="*/ 2147483647 h 213"/>
              <a:gd name="T6" fmla="*/ 2147483647 w 1479"/>
              <a:gd name="T7" fmla="*/ 2147483647 h 213"/>
              <a:gd name="T8" fmla="*/ 2147483647 w 1479"/>
              <a:gd name="T9" fmla="*/ 2147483647 h 213"/>
              <a:gd name="T10" fmla="*/ 2147483647 w 1479"/>
              <a:gd name="T11" fmla="*/ 2147483647 h 213"/>
              <a:gd name="T12" fmla="*/ 2147483647 w 1479"/>
              <a:gd name="T13" fmla="*/ 2147483647 h 213"/>
              <a:gd name="T14" fmla="*/ 2147483647 w 1479"/>
              <a:gd name="T15" fmla="*/ 2147483647 h 213"/>
              <a:gd name="T16" fmla="*/ 2147483647 w 1479"/>
              <a:gd name="T17" fmla="*/ 2147483647 h 213"/>
              <a:gd name="T18" fmla="*/ 2147483647 w 1479"/>
              <a:gd name="T19" fmla="*/ 2147483647 h 213"/>
              <a:gd name="T20" fmla="*/ 2147483647 w 1479"/>
              <a:gd name="T21" fmla="*/ 2147483647 h 213"/>
              <a:gd name="T22" fmla="*/ 2147483647 w 1479"/>
              <a:gd name="T23" fmla="*/ 2147483647 h 213"/>
              <a:gd name="T24" fmla="*/ 2147483647 w 1479"/>
              <a:gd name="T25" fmla="*/ 2147483647 h 213"/>
              <a:gd name="T26" fmla="*/ 2147483647 w 1479"/>
              <a:gd name="T27" fmla="*/ 2147483647 h 213"/>
              <a:gd name="T28" fmla="*/ 2147483647 w 1479"/>
              <a:gd name="T29" fmla="*/ 2147483647 h 213"/>
              <a:gd name="T30" fmla="*/ 2147483647 w 1479"/>
              <a:gd name="T31" fmla="*/ 0 h 21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79"/>
              <a:gd name="T49" fmla="*/ 0 h 213"/>
              <a:gd name="T50" fmla="*/ 1479 w 1479"/>
              <a:gd name="T51" fmla="*/ 213 h 21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79" h="213">
                <a:moveTo>
                  <a:pt x="0" y="189"/>
                </a:moveTo>
                <a:lnTo>
                  <a:pt x="132" y="189"/>
                </a:lnTo>
                <a:lnTo>
                  <a:pt x="231" y="210"/>
                </a:lnTo>
                <a:lnTo>
                  <a:pt x="393" y="213"/>
                </a:lnTo>
                <a:lnTo>
                  <a:pt x="498" y="186"/>
                </a:lnTo>
                <a:lnTo>
                  <a:pt x="588" y="186"/>
                </a:lnTo>
                <a:lnTo>
                  <a:pt x="687" y="174"/>
                </a:lnTo>
                <a:lnTo>
                  <a:pt x="813" y="141"/>
                </a:lnTo>
                <a:lnTo>
                  <a:pt x="915" y="117"/>
                </a:lnTo>
                <a:lnTo>
                  <a:pt x="1011" y="90"/>
                </a:lnTo>
                <a:lnTo>
                  <a:pt x="1110" y="81"/>
                </a:lnTo>
                <a:lnTo>
                  <a:pt x="1167" y="69"/>
                </a:lnTo>
                <a:lnTo>
                  <a:pt x="1236" y="57"/>
                </a:lnTo>
                <a:lnTo>
                  <a:pt x="1335" y="33"/>
                </a:lnTo>
                <a:lnTo>
                  <a:pt x="1386" y="9"/>
                </a:lnTo>
                <a:lnTo>
                  <a:pt x="1479" y="0"/>
                </a:lnTo>
              </a:path>
            </a:pathLst>
          </a:custGeom>
          <a:noFill/>
          <a:ln w="28575">
            <a:solidFill>
              <a:srgbClr val="FF33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49" name="Rectangle 141">
            <a:extLst>
              <a:ext uri="{FF2B5EF4-FFF2-40B4-BE49-F238E27FC236}">
                <a16:creationId xmlns:a16="http://schemas.microsoft.com/office/drawing/2014/main" id="{3188457D-4C07-4C17-BEDC-9C0233272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4060825"/>
            <a:ext cx="2565400" cy="1708150"/>
          </a:xfrm>
          <a:prstGeom prst="rect">
            <a:avLst/>
          </a:prstGeom>
          <a:solidFill>
            <a:srgbClr val="00000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7550" name="Line 142">
            <a:extLst>
              <a:ext uri="{FF2B5EF4-FFF2-40B4-BE49-F238E27FC236}">
                <a16:creationId xmlns:a16="http://schemas.microsoft.com/office/drawing/2014/main" id="{DC445153-F051-4D94-9BA4-7FE4B0C8C6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188" y="5762625"/>
            <a:ext cx="0" cy="571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51" name="Text Box 143">
            <a:extLst>
              <a:ext uri="{FF2B5EF4-FFF2-40B4-BE49-F238E27FC236}">
                <a16:creationId xmlns:a16="http://schemas.microsoft.com/office/drawing/2014/main" id="{ECABE9C0-18E0-4F9F-ABE1-0570E1992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513" y="5795963"/>
            <a:ext cx="374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900" b="1"/>
              <a:t>100</a:t>
            </a:r>
          </a:p>
        </p:txBody>
      </p:sp>
      <p:sp>
        <p:nvSpPr>
          <p:cNvPr id="17552" name="Line 144">
            <a:extLst>
              <a:ext uri="{FF2B5EF4-FFF2-40B4-BE49-F238E27FC236}">
                <a16:creationId xmlns:a16="http://schemas.microsoft.com/office/drawing/2014/main" id="{31F5ED8A-0E1A-4942-A156-9F99680F6F0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5762625"/>
            <a:ext cx="0" cy="571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53" name="Text Box 145">
            <a:extLst>
              <a:ext uri="{FF2B5EF4-FFF2-40B4-BE49-F238E27FC236}">
                <a16:creationId xmlns:a16="http://schemas.microsoft.com/office/drawing/2014/main" id="{1439959E-8C41-4077-9858-3CDC54FDB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5" y="5795963"/>
            <a:ext cx="374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900" b="1"/>
              <a:t>110</a:t>
            </a:r>
          </a:p>
        </p:txBody>
      </p:sp>
      <p:sp>
        <p:nvSpPr>
          <p:cNvPr id="17554" name="Line 146">
            <a:extLst>
              <a:ext uri="{FF2B5EF4-FFF2-40B4-BE49-F238E27FC236}">
                <a16:creationId xmlns:a16="http://schemas.microsoft.com/office/drawing/2014/main" id="{927ABB73-55C8-4A3E-94F5-3927F5190A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2463" y="5762625"/>
            <a:ext cx="0" cy="571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55" name="Text Box 147">
            <a:extLst>
              <a:ext uri="{FF2B5EF4-FFF2-40B4-BE49-F238E27FC236}">
                <a16:creationId xmlns:a16="http://schemas.microsoft.com/office/drawing/2014/main" id="{F9C53721-0476-4F34-9CB6-92AB5C5B5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5795963"/>
            <a:ext cx="374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900" b="1"/>
              <a:t>120</a:t>
            </a:r>
          </a:p>
        </p:txBody>
      </p:sp>
      <p:sp>
        <p:nvSpPr>
          <p:cNvPr id="17556" name="Line 148">
            <a:extLst>
              <a:ext uri="{FF2B5EF4-FFF2-40B4-BE49-F238E27FC236}">
                <a16:creationId xmlns:a16="http://schemas.microsoft.com/office/drawing/2014/main" id="{6786796D-F5E9-4897-BBAE-4A2AC983FD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1100" y="5762625"/>
            <a:ext cx="0" cy="571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57" name="Text Box 149">
            <a:extLst>
              <a:ext uri="{FF2B5EF4-FFF2-40B4-BE49-F238E27FC236}">
                <a16:creationId xmlns:a16="http://schemas.microsoft.com/office/drawing/2014/main" id="{172CEB42-A28E-4213-974F-250FD1B9F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425" y="5795963"/>
            <a:ext cx="374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900" b="1"/>
              <a:t>130</a:t>
            </a:r>
          </a:p>
        </p:txBody>
      </p:sp>
      <p:sp>
        <p:nvSpPr>
          <p:cNvPr id="17558" name="Text Box 150">
            <a:extLst>
              <a:ext uri="{FF2B5EF4-FFF2-40B4-BE49-F238E27FC236}">
                <a16:creationId xmlns:a16="http://schemas.microsoft.com/office/drawing/2014/main" id="{4E1A5B63-8887-423B-BBD3-1E9489CF5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5260975"/>
            <a:ext cx="1422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fr-FR" sz="800" b="1">
                <a:solidFill>
                  <a:schemeClr val="bg1"/>
                </a:solidFill>
              </a:rPr>
              <a:t>NCEP-ATP III cutpoint for</a:t>
            </a:r>
            <a:br>
              <a:rPr lang="en-US" altLang="fr-FR" sz="800" b="1">
                <a:solidFill>
                  <a:schemeClr val="bg1"/>
                </a:solidFill>
              </a:rPr>
            </a:br>
            <a:r>
              <a:rPr lang="en-US" altLang="fr-FR" sz="800" b="1">
                <a:solidFill>
                  <a:schemeClr val="bg1"/>
                </a:solidFill>
              </a:rPr>
              <a:t>metabolic syndrome</a:t>
            </a:r>
          </a:p>
        </p:txBody>
      </p:sp>
      <p:sp>
        <p:nvSpPr>
          <p:cNvPr id="17559" name="Line 151">
            <a:extLst>
              <a:ext uri="{FF2B5EF4-FFF2-40B4-BE49-F238E27FC236}">
                <a16:creationId xmlns:a16="http://schemas.microsoft.com/office/drawing/2014/main" id="{B22CFA5D-5427-48B3-AA46-8A0BCC78BB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2688" y="5543550"/>
            <a:ext cx="0" cy="2047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60" name="Line 152">
            <a:extLst>
              <a:ext uri="{FF2B5EF4-FFF2-40B4-BE49-F238E27FC236}">
                <a16:creationId xmlns:a16="http://schemas.microsoft.com/office/drawing/2014/main" id="{2CD45E82-6661-4407-95B6-5D360E72F6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33738" y="4348163"/>
            <a:ext cx="714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61" name="Text Box 153">
            <a:extLst>
              <a:ext uri="{FF2B5EF4-FFF2-40B4-BE49-F238E27FC236}">
                <a16:creationId xmlns:a16="http://schemas.microsoft.com/office/drawing/2014/main" id="{7203B5C0-44EF-42C9-93DF-11E0F39E3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338" y="4233863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900" b="1"/>
              <a:t>0.8</a:t>
            </a:r>
          </a:p>
        </p:txBody>
      </p:sp>
      <p:sp>
        <p:nvSpPr>
          <p:cNvPr id="17562" name="Line 154">
            <a:extLst>
              <a:ext uri="{FF2B5EF4-FFF2-40B4-BE49-F238E27FC236}">
                <a16:creationId xmlns:a16="http://schemas.microsoft.com/office/drawing/2014/main" id="{3FFA00EB-750B-439F-AB85-58D33E0D26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33738" y="4791075"/>
            <a:ext cx="714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63" name="Text Box 155">
            <a:extLst>
              <a:ext uri="{FF2B5EF4-FFF2-40B4-BE49-F238E27FC236}">
                <a16:creationId xmlns:a16="http://schemas.microsoft.com/office/drawing/2014/main" id="{DECA4B8A-576F-45FB-9A87-9AAC66F91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338" y="4676775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900" b="1"/>
              <a:t>0.6</a:t>
            </a:r>
          </a:p>
        </p:txBody>
      </p:sp>
      <p:sp>
        <p:nvSpPr>
          <p:cNvPr id="17564" name="Line 156">
            <a:extLst>
              <a:ext uri="{FF2B5EF4-FFF2-40B4-BE49-F238E27FC236}">
                <a16:creationId xmlns:a16="http://schemas.microsoft.com/office/drawing/2014/main" id="{ACA6EACE-690F-4E99-BB5D-C27A3FA0B0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33738" y="5267325"/>
            <a:ext cx="714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65" name="Text Box 157">
            <a:extLst>
              <a:ext uri="{FF2B5EF4-FFF2-40B4-BE49-F238E27FC236}">
                <a16:creationId xmlns:a16="http://schemas.microsoft.com/office/drawing/2014/main" id="{BFE24879-1E80-4343-ACE4-FA49733DE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338" y="5153025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900" b="1"/>
              <a:t>0.4</a:t>
            </a:r>
          </a:p>
        </p:txBody>
      </p:sp>
      <p:sp>
        <p:nvSpPr>
          <p:cNvPr id="17566" name="Line 158">
            <a:extLst>
              <a:ext uri="{FF2B5EF4-FFF2-40B4-BE49-F238E27FC236}">
                <a16:creationId xmlns:a16="http://schemas.microsoft.com/office/drawing/2014/main" id="{B1E670D9-228B-4E6D-BD0B-00841CFB60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33738" y="5719763"/>
            <a:ext cx="714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67" name="Text Box 159">
            <a:extLst>
              <a:ext uri="{FF2B5EF4-FFF2-40B4-BE49-F238E27FC236}">
                <a16:creationId xmlns:a16="http://schemas.microsoft.com/office/drawing/2014/main" id="{0B9E09FF-8721-41E7-A679-D5C5026CA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338" y="5605463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900" b="1"/>
              <a:t>0.2</a:t>
            </a:r>
          </a:p>
        </p:txBody>
      </p:sp>
      <p:sp>
        <p:nvSpPr>
          <p:cNvPr id="17568" name="Text Box 160">
            <a:extLst>
              <a:ext uri="{FF2B5EF4-FFF2-40B4-BE49-F238E27FC236}">
                <a16:creationId xmlns:a16="http://schemas.microsoft.com/office/drawing/2014/main" id="{CF31D6B0-8BB9-4103-B3BB-558A6033C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475" y="3692525"/>
            <a:ext cx="7429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fr-FR" sz="900" b="1"/>
              <a:t>Month 4</a:t>
            </a:r>
            <a:br>
              <a:rPr lang="en-US" altLang="fr-FR" sz="900" b="1"/>
            </a:br>
            <a:r>
              <a:rPr lang="en-US" altLang="fr-FR" sz="900" b="1"/>
              <a:t>Log (CRP)</a:t>
            </a:r>
          </a:p>
        </p:txBody>
      </p:sp>
      <p:sp>
        <p:nvSpPr>
          <p:cNvPr id="17569" name="Line 161">
            <a:extLst>
              <a:ext uri="{FF2B5EF4-FFF2-40B4-BE49-F238E27FC236}">
                <a16:creationId xmlns:a16="http://schemas.microsoft.com/office/drawing/2014/main" id="{6835CAD4-5D53-40DA-8841-5D042890E0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3550" y="5762625"/>
            <a:ext cx="0" cy="571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70" name="Text Box 162">
            <a:extLst>
              <a:ext uri="{FF2B5EF4-FFF2-40B4-BE49-F238E27FC236}">
                <a16:creationId xmlns:a16="http://schemas.microsoft.com/office/drawing/2014/main" id="{C316ADCD-BF7F-42B4-9E80-B4276C547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75" y="5795963"/>
            <a:ext cx="374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900" b="1"/>
              <a:t>140</a:t>
            </a:r>
          </a:p>
        </p:txBody>
      </p:sp>
      <p:sp>
        <p:nvSpPr>
          <p:cNvPr id="17571" name="Freeform 163">
            <a:extLst>
              <a:ext uri="{FF2B5EF4-FFF2-40B4-BE49-F238E27FC236}">
                <a16:creationId xmlns:a16="http://schemas.microsoft.com/office/drawing/2014/main" id="{35073913-9D0F-439C-BB59-9F5105274BA0}"/>
              </a:ext>
            </a:extLst>
          </p:cNvPr>
          <p:cNvSpPr>
            <a:spLocks/>
          </p:cNvSpPr>
          <p:nvPr/>
        </p:nvSpPr>
        <p:spPr bwMode="auto">
          <a:xfrm>
            <a:off x="3414713" y="4533900"/>
            <a:ext cx="2371725" cy="819150"/>
          </a:xfrm>
          <a:custGeom>
            <a:avLst/>
            <a:gdLst>
              <a:gd name="T0" fmla="*/ 0 w 1494"/>
              <a:gd name="T1" fmla="*/ 2147483647 h 516"/>
              <a:gd name="T2" fmla="*/ 2147483647 w 1494"/>
              <a:gd name="T3" fmla="*/ 2147483647 h 516"/>
              <a:gd name="T4" fmla="*/ 2147483647 w 1494"/>
              <a:gd name="T5" fmla="*/ 2147483647 h 516"/>
              <a:gd name="T6" fmla="*/ 2147483647 w 1494"/>
              <a:gd name="T7" fmla="*/ 2147483647 h 516"/>
              <a:gd name="T8" fmla="*/ 2147483647 w 1494"/>
              <a:gd name="T9" fmla="*/ 2147483647 h 516"/>
              <a:gd name="T10" fmla="*/ 2147483647 w 1494"/>
              <a:gd name="T11" fmla="*/ 2147483647 h 516"/>
              <a:gd name="T12" fmla="*/ 2147483647 w 1494"/>
              <a:gd name="T13" fmla="*/ 2147483647 h 516"/>
              <a:gd name="T14" fmla="*/ 2147483647 w 1494"/>
              <a:gd name="T15" fmla="*/ 2147483647 h 516"/>
              <a:gd name="T16" fmla="*/ 2147483647 w 1494"/>
              <a:gd name="T17" fmla="*/ 0 h 5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94"/>
              <a:gd name="T28" fmla="*/ 0 h 516"/>
              <a:gd name="T29" fmla="*/ 1494 w 1494"/>
              <a:gd name="T30" fmla="*/ 516 h 5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94" h="516">
                <a:moveTo>
                  <a:pt x="0" y="516"/>
                </a:moveTo>
                <a:lnTo>
                  <a:pt x="366" y="375"/>
                </a:lnTo>
                <a:lnTo>
                  <a:pt x="672" y="246"/>
                </a:lnTo>
                <a:lnTo>
                  <a:pt x="831" y="183"/>
                </a:lnTo>
                <a:lnTo>
                  <a:pt x="999" y="147"/>
                </a:lnTo>
                <a:lnTo>
                  <a:pt x="1233" y="60"/>
                </a:lnTo>
                <a:lnTo>
                  <a:pt x="1281" y="39"/>
                </a:lnTo>
                <a:lnTo>
                  <a:pt x="1395" y="21"/>
                </a:lnTo>
                <a:lnTo>
                  <a:pt x="1494" y="0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72" name="Freeform 164">
            <a:extLst>
              <a:ext uri="{FF2B5EF4-FFF2-40B4-BE49-F238E27FC236}">
                <a16:creationId xmlns:a16="http://schemas.microsoft.com/office/drawing/2014/main" id="{FA3BF1A6-2FA4-44B7-A982-3C249A6DE066}"/>
              </a:ext>
            </a:extLst>
          </p:cNvPr>
          <p:cNvSpPr>
            <a:spLocks/>
          </p:cNvSpPr>
          <p:nvPr/>
        </p:nvSpPr>
        <p:spPr bwMode="auto">
          <a:xfrm>
            <a:off x="3424238" y="4681538"/>
            <a:ext cx="2357437" cy="909637"/>
          </a:xfrm>
          <a:custGeom>
            <a:avLst/>
            <a:gdLst>
              <a:gd name="T0" fmla="*/ 0 w 1485"/>
              <a:gd name="T1" fmla="*/ 2147483647 h 573"/>
              <a:gd name="T2" fmla="*/ 2147483647 w 1485"/>
              <a:gd name="T3" fmla="*/ 2147483647 h 573"/>
              <a:gd name="T4" fmla="*/ 2147483647 w 1485"/>
              <a:gd name="T5" fmla="*/ 2147483647 h 573"/>
              <a:gd name="T6" fmla="*/ 2147483647 w 1485"/>
              <a:gd name="T7" fmla="*/ 2147483647 h 573"/>
              <a:gd name="T8" fmla="*/ 2147483647 w 1485"/>
              <a:gd name="T9" fmla="*/ 2147483647 h 573"/>
              <a:gd name="T10" fmla="*/ 2147483647 w 1485"/>
              <a:gd name="T11" fmla="*/ 2147483647 h 573"/>
              <a:gd name="T12" fmla="*/ 2147483647 w 1485"/>
              <a:gd name="T13" fmla="*/ 2147483647 h 573"/>
              <a:gd name="T14" fmla="*/ 2147483647 w 1485"/>
              <a:gd name="T15" fmla="*/ 2147483647 h 573"/>
              <a:gd name="T16" fmla="*/ 2147483647 w 1485"/>
              <a:gd name="T17" fmla="*/ 2147483647 h 573"/>
              <a:gd name="T18" fmla="*/ 2147483647 w 1485"/>
              <a:gd name="T19" fmla="*/ 2147483647 h 573"/>
              <a:gd name="T20" fmla="*/ 2147483647 w 1485"/>
              <a:gd name="T21" fmla="*/ 2147483647 h 573"/>
              <a:gd name="T22" fmla="*/ 2147483647 w 1485"/>
              <a:gd name="T23" fmla="*/ 0 h 57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85"/>
              <a:gd name="T37" fmla="*/ 0 h 573"/>
              <a:gd name="T38" fmla="*/ 1485 w 1485"/>
              <a:gd name="T39" fmla="*/ 573 h 57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85" h="573">
                <a:moveTo>
                  <a:pt x="0" y="573"/>
                </a:moveTo>
                <a:lnTo>
                  <a:pt x="171" y="468"/>
                </a:lnTo>
                <a:lnTo>
                  <a:pt x="354" y="369"/>
                </a:lnTo>
                <a:lnTo>
                  <a:pt x="477" y="312"/>
                </a:lnTo>
                <a:lnTo>
                  <a:pt x="585" y="258"/>
                </a:lnTo>
                <a:lnTo>
                  <a:pt x="714" y="210"/>
                </a:lnTo>
                <a:lnTo>
                  <a:pt x="846" y="165"/>
                </a:lnTo>
                <a:lnTo>
                  <a:pt x="1005" y="123"/>
                </a:lnTo>
                <a:lnTo>
                  <a:pt x="1089" y="96"/>
                </a:lnTo>
                <a:lnTo>
                  <a:pt x="1194" y="57"/>
                </a:lnTo>
                <a:lnTo>
                  <a:pt x="1308" y="30"/>
                </a:lnTo>
                <a:lnTo>
                  <a:pt x="1485" y="0"/>
                </a:lnTo>
              </a:path>
            </a:pathLst>
          </a:custGeom>
          <a:noFill/>
          <a:ln w="28575">
            <a:solidFill>
              <a:srgbClr val="FF33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73" name="Freeform 165">
            <a:extLst>
              <a:ext uri="{FF2B5EF4-FFF2-40B4-BE49-F238E27FC236}">
                <a16:creationId xmlns:a16="http://schemas.microsoft.com/office/drawing/2014/main" id="{37CE7A02-F857-4F00-AC9C-204DD01EFCFF}"/>
              </a:ext>
            </a:extLst>
          </p:cNvPr>
          <p:cNvSpPr>
            <a:spLocks/>
          </p:cNvSpPr>
          <p:nvPr/>
        </p:nvSpPr>
        <p:spPr bwMode="auto">
          <a:xfrm>
            <a:off x="3429000" y="4381500"/>
            <a:ext cx="2366963" cy="747713"/>
          </a:xfrm>
          <a:custGeom>
            <a:avLst/>
            <a:gdLst>
              <a:gd name="T0" fmla="*/ 0 w 1491"/>
              <a:gd name="T1" fmla="*/ 2147483647 h 471"/>
              <a:gd name="T2" fmla="*/ 2147483647 w 1491"/>
              <a:gd name="T3" fmla="*/ 2147483647 h 471"/>
              <a:gd name="T4" fmla="*/ 2147483647 w 1491"/>
              <a:gd name="T5" fmla="*/ 2147483647 h 471"/>
              <a:gd name="T6" fmla="*/ 2147483647 w 1491"/>
              <a:gd name="T7" fmla="*/ 2147483647 h 471"/>
              <a:gd name="T8" fmla="*/ 2147483647 w 1491"/>
              <a:gd name="T9" fmla="*/ 2147483647 h 471"/>
              <a:gd name="T10" fmla="*/ 2147483647 w 1491"/>
              <a:gd name="T11" fmla="*/ 2147483647 h 471"/>
              <a:gd name="T12" fmla="*/ 2147483647 w 1491"/>
              <a:gd name="T13" fmla="*/ 2147483647 h 471"/>
              <a:gd name="T14" fmla="*/ 2147483647 w 1491"/>
              <a:gd name="T15" fmla="*/ 2147483647 h 471"/>
              <a:gd name="T16" fmla="*/ 2147483647 w 1491"/>
              <a:gd name="T17" fmla="*/ 2147483647 h 471"/>
              <a:gd name="T18" fmla="*/ 2147483647 w 1491"/>
              <a:gd name="T19" fmla="*/ 2147483647 h 471"/>
              <a:gd name="T20" fmla="*/ 2147483647 w 1491"/>
              <a:gd name="T21" fmla="*/ 2147483647 h 471"/>
              <a:gd name="T22" fmla="*/ 2147483647 w 1491"/>
              <a:gd name="T23" fmla="*/ 2147483647 h 471"/>
              <a:gd name="T24" fmla="*/ 2147483647 w 1491"/>
              <a:gd name="T25" fmla="*/ 2147483647 h 471"/>
              <a:gd name="T26" fmla="*/ 2147483647 w 1491"/>
              <a:gd name="T27" fmla="*/ 2147483647 h 471"/>
              <a:gd name="T28" fmla="*/ 2147483647 w 1491"/>
              <a:gd name="T29" fmla="*/ 2147483647 h 471"/>
              <a:gd name="T30" fmla="*/ 2147483647 w 1491"/>
              <a:gd name="T31" fmla="*/ 0 h 4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91"/>
              <a:gd name="T49" fmla="*/ 0 h 471"/>
              <a:gd name="T50" fmla="*/ 1491 w 1491"/>
              <a:gd name="T51" fmla="*/ 471 h 47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91" h="471">
                <a:moveTo>
                  <a:pt x="0" y="471"/>
                </a:moveTo>
                <a:lnTo>
                  <a:pt x="171" y="444"/>
                </a:lnTo>
                <a:lnTo>
                  <a:pt x="318" y="399"/>
                </a:lnTo>
                <a:lnTo>
                  <a:pt x="468" y="336"/>
                </a:lnTo>
                <a:lnTo>
                  <a:pt x="537" y="318"/>
                </a:lnTo>
                <a:lnTo>
                  <a:pt x="651" y="273"/>
                </a:lnTo>
                <a:lnTo>
                  <a:pt x="768" y="228"/>
                </a:lnTo>
                <a:lnTo>
                  <a:pt x="828" y="192"/>
                </a:lnTo>
                <a:lnTo>
                  <a:pt x="894" y="186"/>
                </a:lnTo>
                <a:lnTo>
                  <a:pt x="1050" y="150"/>
                </a:lnTo>
                <a:lnTo>
                  <a:pt x="1146" y="108"/>
                </a:lnTo>
                <a:lnTo>
                  <a:pt x="1230" y="75"/>
                </a:lnTo>
                <a:lnTo>
                  <a:pt x="1260" y="51"/>
                </a:lnTo>
                <a:lnTo>
                  <a:pt x="1347" y="42"/>
                </a:lnTo>
                <a:lnTo>
                  <a:pt x="1425" y="21"/>
                </a:lnTo>
                <a:lnTo>
                  <a:pt x="1491" y="0"/>
                </a:lnTo>
              </a:path>
            </a:pathLst>
          </a:custGeom>
          <a:noFill/>
          <a:ln w="28575">
            <a:solidFill>
              <a:srgbClr val="FF33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74" name="Rectangle 166">
            <a:extLst>
              <a:ext uri="{FF2B5EF4-FFF2-40B4-BE49-F238E27FC236}">
                <a16:creationId xmlns:a16="http://schemas.microsoft.com/office/drawing/2014/main" id="{E5AE07F0-25BB-45FA-8A93-631069B5E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4060825"/>
            <a:ext cx="2565400" cy="1708150"/>
          </a:xfrm>
          <a:prstGeom prst="rect">
            <a:avLst/>
          </a:prstGeom>
          <a:solidFill>
            <a:srgbClr val="00000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7575" name="Line 167">
            <a:extLst>
              <a:ext uri="{FF2B5EF4-FFF2-40B4-BE49-F238E27FC236}">
                <a16:creationId xmlns:a16="http://schemas.microsoft.com/office/drawing/2014/main" id="{87333FCC-1FDB-46A6-9551-191E5700E9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825" y="5762625"/>
            <a:ext cx="0" cy="571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76" name="Text Box 168">
            <a:extLst>
              <a:ext uri="{FF2B5EF4-FFF2-40B4-BE49-F238E27FC236}">
                <a16:creationId xmlns:a16="http://schemas.microsoft.com/office/drawing/2014/main" id="{EBC77B7D-8DC4-49B1-B012-5D2ADBC86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795963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900" b="1"/>
              <a:t>20</a:t>
            </a:r>
          </a:p>
        </p:txBody>
      </p:sp>
      <p:sp>
        <p:nvSpPr>
          <p:cNvPr id="17577" name="Line 169">
            <a:extLst>
              <a:ext uri="{FF2B5EF4-FFF2-40B4-BE49-F238E27FC236}">
                <a16:creationId xmlns:a16="http://schemas.microsoft.com/office/drawing/2014/main" id="{177312F5-5B47-4590-8C6F-1F63042FEB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5850" y="5762625"/>
            <a:ext cx="0" cy="571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78" name="Text Box 170">
            <a:extLst>
              <a:ext uri="{FF2B5EF4-FFF2-40B4-BE49-F238E27FC236}">
                <a16:creationId xmlns:a16="http://schemas.microsoft.com/office/drawing/2014/main" id="{32BBF0C5-44AB-4AE5-B30F-97C3FA18C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5795963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900" b="1"/>
              <a:t>25</a:t>
            </a:r>
          </a:p>
        </p:txBody>
      </p:sp>
      <p:sp>
        <p:nvSpPr>
          <p:cNvPr id="17579" name="Line 171">
            <a:extLst>
              <a:ext uri="{FF2B5EF4-FFF2-40B4-BE49-F238E27FC236}">
                <a16:creationId xmlns:a16="http://schemas.microsoft.com/office/drawing/2014/main" id="{B7A554E4-8D88-422D-BA86-D26C4C8865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4975" y="5762625"/>
            <a:ext cx="0" cy="571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80" name="Text Box 172">
            <a:extLst>
              <a:ext uri="{FF2B5EF4-FFF2-40B4-BE49-F238E27FC236}">
                <a16:creationId xmlns:a16="http://schemas.microsoft.com/office/drawing/2014/main" id="{865C98C8-82C5-466D-98A4-7AD48E47E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5795963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900" b="1"/>
              <a:t>30</a:t>
            </a:r>
          </a:p>
        </p:txBody>
      </p:sp>
      <p:sp>
        <p:nvSpPr>
          <p:cNvPr id="17581" name="Line 173">
            <a:extLst>
              <a:ext uri="{FF2B5EF4-FFF2-40B4-BE49-F238E27FC236}">
                <a16:creationId xmlns:a16="http://schemas.microsoft.com/office/drawing/2014/main" id="{3BF8CBBD-3E2C-4FD7-889F-867D1581DF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0763" y="5762625"/>
            <a:ext cx="0" cy="571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82" name="Text Box 174">
            <a:extLst>
              <a:ext uri="{FF2B5EF4-FFF2-40B4-BE49-F238E27FC236}">
                <a16:creationId xmlns:a16="http://schemas.microsoft.com/office/drawing/2014/main" id="{F51AD7D3-8200-4871-8FA7-95874C0E5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838" y="5795963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900" b="1"/>
              <a:t>35</a:t>
            </a:r>
          </a:p>
        </p:txBody>
      </p:sp>
      <p:sp>
        <p:nvSpPr>
          <p:cNvPr id="17583" name="Text Box 175">
            <a:extLst>
              <a:ext uri="{FF2B5EF4-FFF2-40B4-BE49-F238E27FC236}">
                <a16:creationId xmlns:a16="http://schemas.microsoft.com/office/drawing/2014/main" id="{FD36B568-E959-4DEE-9175-8B313181C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613" y="5348288"/>
            <a:ext cx="8604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fr-FR" sz="800" b="1">
                <a:solidFill>
                  <a:schemeClr val="bg1"/>
                </a:solidFill>
              </a:rPr>
              <a:t>WHO cutpoint</a:t>
            </a:r>
            <a:br>
              <a:rPr lang="en-US" altLang="fr-FR" sz="800" b="1">
                <a:solidFill>
                  <a:schemeClr val="bg1"/>
                </a:solidFill>
              </a:rPr>
            </a:br>
            <a:r>
              <a:rPr lang="en-US" altLang="fr-FR" sz="800" b="1">
                <a:solidFill>
                  <a:schemeClr val="bg1"/>
                </a:solidFill>
              </a:rPr>
              <a:t>for obesity</a:t>
            </a:r>
          </a:p>
        </p:txBody>
      </p:sp>
      <p:sp>
        <p:nvSpPr>
          <p:cNvPr id="17584" name="Line 176">
            <a:extLst>
              <a:ext uri="{FF2B5EF4-FFF2-40B4-BE49-F238E27FC236}">
                <a16:creationId xmlns:a16="http://schemas.microsoft.com/office/drawing/2014/main" id="{597B79A5-0017-4D07-BCAB-54A0E8A517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0688" y="5543550"/>
            <a:ext cx="0" cy="2047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85" name="Line 177">
            <a:extLst>
              <a:ext uri="{FF2B5EF4-FFF2-40B4-BE49-F238E27FC236}">
                <a16:creationId xmlns:a16="http://schemas.microsoft.com/office/drawing/2014/main" id="{F292B659-8DEA-493F-B7AD-1D2103D0A6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3375" y="4376738"/>
            <a:ext cx="7143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86" name="Text Box 178">
            <a:extLst>
              <a:ext uri="{FF2B5EF4-FFF2-40B4-BE49-F238E27FC236}">
                <a16:creationId xmlns:a16="http://schemas.microsoft.com/office/drawing/2014/main" id="{D01920D4-C183-4AF3-8E44-4CEE0DE16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" y="4262438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900" b="1"/>
              <a:t>1.0</a:t>
            </a:r>
          </a:p>
        </p:txBody>
      </p:sp>
      <p:sp>
        <p:nvSpPr>
          <p:cNvPr id="17587" name="Line 179">
            <a:extLst>
              <a:ext uri="{FF2B5EF4-FFF2-40B4-BE49-F238E27FC236}">
                <a16:creationId xmlns:a16="http://schemas.microsoft.com/office/drawing/2014/main" id="{92A1A056-8C63-45C1-950D-3FE80620DA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3375" y="4905375"/>
            <a:ext cx="7143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88" name="Text Box 180">
            <a:extLst>
              <a:ext uri="{FF2B5EF4-FFF2-40B4-BE49-F238E27FC236}">
                <a16:creationId xmlns:a16="http://schemas.microsoft.com/office/drawing/2014/main" id="{04E45A4D-11C6-4CF9-837A-A28367D2A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" y="4791075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900" b="1"/>
              <a:t>0.6</a:t>
            </a:r>
          </a:p>
        </p:txBody>
      </p:sp>
      <p:sp>
        <p:nvSpPr>
          <p:cNvPr id="17589" name="Line 181">
            <a:extLst>
              <a:ext uri="{FF2B5EF4-FFF2-40B4-BE49-F238E27FC236}">
                <a16:creationId xmlns:a16="http://schemas.microsoft.com/office/drawing/2014/main" id="{16C518FD-63D4-4095-8CCB-E1250993C6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3375" y="5167313"/>
            <a:ext cx="7143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90" name="Text Box 182">
            <a:extLst>
              <a:ext uri="{FF2B5EF4-FFF2-40B4-BE49-F238E27FC236}">
                <a16:creationId xmlns:a16="http://schemas.microsoft.com/office/drawing/2014/main" id="{AD6C909F-D9AD-4F7C-9397-2F4164C56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" y="5053013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900" b="1"/>
              <a:t>0.4</a:t>
            </a:r>
          </a:p>
        </p:txBody>
      </p:sp>
      <p:sp>
        <p:nvSpPr>
          <p:cNvPr id="17591" name="Line 183">
            <a:extLst>
              <a:ext uri="{FF2B5EF4-FFF2-40B4-BE49-F238E27FC236}">
                <a16:creationId xmlns:a16="http://schemas.microsoft.com/office/drawing/2014/main" id="{E4F66721-D6CF-49EE-B6AC-9C4F4B88F4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3375" y="5719763"/>
            <a:ext cx="7143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92" name="Text Box 184">
            <a:extLst>
              <a:ext uri="{FF2B5EF4-FFF2-40B4-BE49-F238E27FC236}">
                <a16:creationId xmlns:a16="http://schemas.microsoft.com/office/drawing/2014/main" id="{A9154BF0-8913-483B-807D-D28DF7EB9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" y="5605463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900" b="1"/>
              <a:t>0.0</a:t>
            </a:r>
          </a:p>
        </p:txBody>
      </p:sp>
      <p:sp>
        <p:nvSpPr>
          <p:cNvPr id="17593" name="Text Box 185">
            <a:extLst>
              <a:ext uri="{FF2B5EF4-FFF2-40B4-BE49-F238E27FC236}">
                <a16:creationId xmlns:a16="http://schemas.microsoft.com/office/drawing/2014/main" id="{08F05F0B-204C-414C-BCED-1DA119ED8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" y="3692525"/>
            <a:ext cx="7429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fr-FR" sz="900" b="1"/>
              <a:t>Month 4</a:t>
            </a:r>
            <a:br>
              <a:rPr lang="en-US" altLang="fr-FR" sz="900" b="1"/>
            </a:br>
            <a:r>
              <a:rPr lang="en-US" altLang="fr-FR" sz="900" b="1"/>
              <a:t>Log (CRP)</a:t>
            </a:r>
          </a:p>
        </p:txBody>
      </p:sp>
      <p:sp>
        <p:nvSpPr>
          <p:cNvPr id="17594" name="Line 186">
            <a:extLst>
              <a:ext uri="{FF2B5EF4-FFF2-40B4-BE49-F238E27FC236}">
                <a16:creationId xmlns:a16="http://schemas.microsoft.com/office/drawing/2014/main" id="{9E708582-F9B1-4340-AFC6-171FAAC8CE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5762625"/>
            <a:ext cx="0" cy="571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95" name="Text Box 187">
            <a:extLst>
              <a:ext uri="{FF2B5EF4-FFF2-40B4-BE49-F238E27FC236}">
                <a16:creationId xmlns:a16="http://schemas.microsoft.com/office/drawing/2014/main" id="{9395E660-2182-4708-9167-3909339E0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5795963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900" b="1"/>
              <a:t>40</a:t>
            </a:r>
          </a:p>
        </p:txBody>
      </p:sp>
      <p:sp>
        <p:nvSpPr>
          <p:cNvPr id="17596" name="Line 188">
            <a:extLst>
              <a:ext uri="{FF2B5EF4-FFF2-40B4-BE49-F238E27FC236}">
                <a16:creationId xmlns:a16="http://schemas.microsoft.com/office/drawing/2014/main" id="{2C48BBCC-75BB-461D-AC1A-D388432661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2675" y="5591175"/>
            <a:ext cx="0" cy="1571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97" name="Freeform 189">
            <a:extLst>
              <a:ext uri="{FF2B5EF4-FFF2-40B4-BE49-F238E27FC236}">
                <a16:creationId xmlns:a16="http://schemas.microsoft.com/office/drawing/2014/main" id="{F2A27283-B409-4D4B-A52E-A2325C47EAB8}"/>
              </a:ext>
            </a:extLst>
          </p:cNvPr>
          <p:cNvSpPr>
            <a:spLocks/>
          </p:cNvSpPr>
          <p:nvPr/>
        </p:nvSpPr>
        <p:spPr bwMode="auto">
          <a:xfrm>
            <a:off x="519113" y="4367213"/>
            <a:ext cx="2352675" cy="928687"/>
          </a:xfrm>
          <a:custGeom>
            <a:avLst/>
            <a:gdLst>
              <a:gd name="T0" fmla="*/ 0 w 1482"/>
              <a:gd name="T1" fmla="*/ 2147483647 h 585"/>
              <a:gd name="T2" fmla="*/ 2147483647 w 1482"/>
              <a:gd name="T3" fmla="*/ 2147483647 h 585"/>
              <a:gd name="T4" fmla="*/ 2147483647 w 1482"/>
              <a:gd name="T5" fmla="*/ 2147483647 h 585"/>
              <a:gd name="T6" fmla="*/ 2147483647 w 1482"/>
              <a:gd name="T7" fmla="*/ 2147483647 h 585"/>
              <a:gd name="T8" fmla="*/ 2147483647 w 1482"/>
              <a:gd name="T9" fmla="*/ 2147483647 h 585"/>
              <a:gd name="T10" fmla="*/ 2147483647 w 1482"/>
              <a:gd name="T11" fmla="*/ 2147483647 h 585"/>
              <a:gd name="T12" fmla="*/ 2147483647 w 1482"/>
              <a:gd name="T13" fmla="*/ 2147483647 h 585"/>
              <a:gd name="T14" fmla="*/ 2147483647 w 1482"/>
              <a:gd name="T15" fmla="*/ 2147483647 h 585"/>
              <a:gd name="T16" fmla="*/ 2147483647 w 1482"/>
              <a:gd name="T17" fmla="*/ 0 h 5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82"/>
              <a:gd name="T28" fmla="*/ 0 h 585"/>
              <a:gd name="T29" fmla="*/ 1482 w 1482"/>
              <a:gd name="T30" fmla="*/ 585 h 58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82" h="585">
                <a:moveTo>
                  <a:pt x="0" y="585"/>
                </a:moveTo>
                <a:lnTo>
                  <a:pt x="312" y="516"/>
                </a:lnTo>
                <a:lnTo>
                  <a:pt x="516" y="453"/>
                </a:lnTo>
                <a:lnTo>
                  <a:pt x="645" y="408"/>
                </a:lnTo>
                <a:lnTo>
                  <a:pt x="882" y="303"/>
                </a:lnTo>
                <a:lnTo>
                  <a:pt x="945" y="267"/>
                </a:lnTo>
                <a:lnTo>
                  <a:pt x="1131" y="150"/>
                </a:lnTo>
                <a:lnTo>
                  <a:pt x="1281" y="87"/>
                </a:lnTo>
                <a:lnTo>
                  <a:pt x="1482" y="0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98" name="Freeform 190">
            <a:extLst>
              <a:ext uri="{FF2B5EF4-FFF2-40B4-BE49-F238E27FC236}">
                <a16:creationId xmlns:a16="http://schemas.microsoft.com/office/drawing/2014/main" id="{9167D949-B9E0-46FE-BCC6-A5FCF563E15A}"/>
              </a:ext>
            </a:extLst>
          </p:cNvPr>
          <p:cNvSpPr>
            <a:spLocks/>
          </p:cNvSpPr>
          <p:nvPr/>
        </p:nvSpPr>
        <p:spPr bwMode="auto">
          <a:xfrm>
            <a:off x="523875" y="4486275"/>
            <a:ext cx="2338388" cy="1000125"/>
          </a:xfrm>
          <a:custGeom>
            <a:avLst/>
            <a:gdLst>
              <a:gd name="T0" fmla="*/ 0 w 1473"/>
              <a:gd name="T1" fmla="*/ 2147483647 h 630"/>
              <a:gd name="T2" fmla="*/ 2147483647 w 1473"/>
              <a:gd name="T3" fmla="*/ 2147483647 h 630"/>
              <a:gd name="T4" fmla="*/ 2147483647 w 1473"/>
              <a:gd name="T5" fmla="*/ 2147483647 h 630"/>
              <a:gd name="T6" fmla="*/ 2147483647 w 1473"/>
              <a:gd name="T7" fmla="*/ 2147483647 h 630"/>
              <a:gd name="T8" fmla="*/ 2147483647 w 1473"/>
              <a:gd name="T9" fmla="*/ 2147483647 h 630"/>
              <a:gd name="T10" fmla="*/ 2147483647 w 1473"/>
              <a:gd name="T11" fmla="*/ 2147483647 h 630"/>
              <a:gd name="T12" fmla="*/ 2147483647 w 1473"/>
              <a:gd name="T13" fmla="*/ 2147483647 h 630"/>
              <a:gd name="T14" fmla="*/ 2147483647 w 1473"/>
              <a:gd name="T15" fmla="*/ 2147483647 h 630"/>
              <a:gd name="T16" fmla="*/ 2147483647 w 1473"/>
              <a:gd name="T17" fmla="*/ 2147483647 h 630"/>
              <a:gd name="T18" fmla="*/ 2147483647 w 1473"/>
              <a:gd name="T19" fmla="*/ 0 h 6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73"/>
              <a:gd name="T31" fmla="*/ 0 h 630"/>
              <a:gd name="T32" fmla="*/ 1473 w 1473"/>
              <a:gd name="T33" fmla="*/ 630 h 63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73" h="630">
                <a:moveTo>
                  <a:pt x="0" y="630"/>
                </a:moveTo>
                <a:lnTo>
                  <a:pt x="258" y="510"/>
                </a:lnTo>
                <a:lnTo>
                  <a:pt x="435" y="447"/>
                </a:lnTo>
                <a:lnTo>
                  <a:pt x="636" y="384"/>
                </a:lnTo>
                <a:lnTo>
                  <a:pt x="780" y="318"/>
                </a:lnTo>
                <a:lnTo>
                  <a:pt x="900" y="267"/>
                </a:lnTo>
                <a:lnTo>
                  <a:pt x="1032" y="192"/>
                </a:lnTo>
                <a:lnTo>
                  <a:pt x="1146" y="126"/>
                </a:lnTo>
                <a:lnTo>
                  <a:pt x="1275" y="72"/>
                </a:lnTo>
                <a:lnTo>
                  <a:pt x="1473" y="0"/>
                </a:lnTo>
              </a:path>
            </a:pathLst>
          </a:custGeom>
          <a:noFill/>
          <a:ln w="28575">
            <a:solidFill>
              <a:srgbClr val="FF33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599" name="Freeform 191">
            <a:extLst>
              <a:ext uri="{FF2B5EF4-FFF2-40B4-BE49-F238E27FC236}">
                <a16:creationId xmlns:a16="http://schemas.microsoft.com/office/drawing/2014/main" id="{84AB80A5-E9C3-4FCF-8375-075170D88EA7}"/>
              </a:ext>
            </a:extLst>
          </p:cNvPr>
          <p:cNvSpPr>
            <a:spLocks/>
          </p:cNvSpPr>
          <p:nvPr/>
        </p:nvSpPr>
        <p:spPr bwMode="auto">
          <a:xfrm>
            <a:off x="533400" y="4271963"/>
            <a:ext cx="2295525" cy="847725"/>
          </a:xfrm>
          <a:custGeom>
            <a:avLst/>
            <a:gdLst>
              <a:gd name="T0" fmla="*/ 0 w 1446"/>
              <a:gd name="T1" fmla="*/ 2147483647 h 534"/>
              <a:gd name="T2" fmla="*/ 2147483647 w 1446"/>
              <a:gd name="T3" fmla="*/ 2147483647 h 534"/>
              <a:gd name="T4" fmla="*/ 2147483647 w 1446"/>
              <a:gd name="T5" fmla="*/ 2147483647 h 534"/>
              <a:gd name="T6" fmla="*/ 2147483647 w 1446"/>
              <a:gd name="T7" fmla="*/ 2147483647 h 534"/>
              <a:gd name="T8" fmla="*/ 2147483647 w 1446"/>
              <a:gd name="T9" fmla="*/ 2147483647 h 534"/>
              <a:gd name="T10" fmla="*/ 2147483647 w 1446"/>
              <a:gd name="T11" fmla="*/ 2147483647 h 534"/>
              <a:gd name="T12" fmla="*/ 2147483647 w 1446"/>
              <a:gd name="T13" fmla="*/ 2147483647 h 534"/>
              <a:gd name="T14" fmla="*/ 2147483647 w 1446"/>
              <a:gd name="T15" fmla="*/ 2147483647 h 534"/>
              <a:gd name="T16" fmla="*/ 2147483647 w 1446"/>
              <a:gd name="T17" fmla="*/ 2147483647 h 534"/>
              <a:gd name="T18" fmla="*/ 2147483647 w 1446"/>
              <a:gd name="T19" fmla="*/ 2147483647 h 534"/>
              <a:gd name="T20" fmla="*/ 2147483647 w 1446"/>
              <a:gd name="T21" fmla="*/ 2147483647 h 534"/>
              <a:gd name="T22" fmla="*/ 2147483647 w 1446"/>
              <a:gd name="T23" fmla="*/ 2147483647 h 534"/>
              <a:gd name="T24" fmla="*/ 2147483647 w 1446"/>
              <a:gd name="T25" fmla="*/ 0 h 53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6"/>
              <a:gd name="T40" fmla="*/ 0 h 534"/>
              <a:gd name="T41" fmla="*/ 1446 w 1446"/>
              <a:gd name="T42" fmla="*/ 534 h 53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6" h="534">
                <a:moveTo>
                  <a:pt x="0" y="528"/>
                </a:moveTo>
                <a:lnTo>
                  <a:pt x="213" y="534"/>
                </a:lnTo>
                <a:lnTo>
                  <a:pt x="372" y="507"/>
                </a:lnTo>
                <a:lnTo>
                  <a:pt x="528" y="459"/>
                </a:lnTo>
                <a:lnTo>
                  <a:pt x="696" y="399"/>
                </a:lnTo>
                <a:lnTo>
                  <a:pt x="768" y="360"/>
                </a:lnTo>
                <a:lnTo>
                  <a:pt x="945" y="273"/>
                </a:lnTo>
                <a:lnTo>
                  <a:pt x="1023" y="225"/>
                </a:lnTo>
                <a:lnTo>
                  <a:pt x="1089" y="177"/>
                </a:lnTo>
                <a:lnTo>
                  <a:pt x="1143" y="135"/>
                </a:lnTo>
                <a:lnTo>
                  <a:pt x="1209" y="111"/>
                </a:lnTo>
                <a:lnTo>
                  <a:pt x="1341" y="51"/>
                </a:lnTo>
                <a:lnTo>
                  <a:pt x="1446" y="0"/>
                </a:lnTo>
              </a:path>
            </a:pathLst>
          </a:custGeom>
          <a:noFill/>
          <a:ln w="28575">
            <a:solidFill>
              <a:srgbClr val="FF33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600" name="Text Box 192">
            <a:extLst>
              <a:ext uri="{FF2B5EF4-FFF2-40B4-BE49-F238E27FC236}">
                <a16:creationId xmlns:a16="http://schemas.microsoft.com/office/drawing/2014/main" id="{F7706F11-351D-4577-896C-53E3833F2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" y="5332413"/>
            <a:ext cx="8937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fr-FR" sz="800" b="1">
                <a:solidFill>
                  <a:schemeClr val="bg1"/>
                </a:solidFill>
              </a:rPr>
              <a:t>WHO cutpoint</a:t>
            </a:r>
            <a:br>
              <a:rPr lang="en-US" altLang="fr-FR" sz="800" b="1">
                <a:solidFill>
                  <a:schemeClr val="bg1"/>
                </a:solidFill>
              </a:rPr>
            </a:br>
            <a:r>
              <a:rPr lang="en-US" altLang="fr-FR" sz="800" b="1">
                <a:solidFill>
                  <a:schemeClr val="bg1"/>
                </a:solidFill>
              </a:rPr>
              <a:t>for overweight</a:t>
            </a:r>
          </a:p>
        </p:txBody>
      </p:sp>
      <p:sp>
        <p:nvSpPr>
          <p:cNvPr id="17601" name="Line 193">
            <a:extLst>
              <a:ext uri="{FF2B5EF4-FFF2-40B4-BE49-F238E27FC236}">
                <a16:creationId xmlns:a16="http://schemas.microsoft.com/office/drawing/2014/main" id="{C3D67F97-1898-43C8-88D5-CF5D6141C9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3375" y="5429250"/>
            <a:ext cx="7143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602" name="Text Box 194">
            <a:extLst>
              <a:ext uri="{FF2B5EF4-FFF2-40B4-BE49-F238E27FC236}">
                <a16:creationId xmlns:a16="http://schemas.microsoft.com/office/drawing/2014/main" id="{3565AD57-1C85-4D9A-8407-D658DFE2D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" y="5314950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900" b="1"/>
              <a:t>0.2</a:t>
            </a:r>
          </a:p>
        </p:txBody>
      </p:sp>
      <p:sp>
        <p:nvSpPr>
          <p:cNvPr id="17603" name="Line 195">
            <a:extLst>
              <a:ext uri="{FF2B5EF4-FFF2-40B4-BE49-F238E27FC236}">
                <a16:creationId xmlns:a16="http://schemas.microsoft.com/office/drawing/2014/main" id="{529B9747-05D4-4625-AFAB-27745BED16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3375" y="4638675"/>
            <a:ext cx="7143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604" name="Text Box 196">
            <a:extLst>
              <a:ext uri="{FF2B5EF4-FFF2-40B4-BE49-F238E27FC236}">
                <a16:creationId xmlns:a16="http://schemas.microsoft.com/office/drawing/2014/main" id="{A9F4A58E-37ED-474D-9A81-3B2E4F383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" y="4524375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900" b="1"/>
              <a:t>0.8</a:t>
            </a:r>
          </a:p>
        </p:txBody>
      </p:sp>
      <p:sp>
        <p:nvSpPr>
          <p:cNvPr id="17605" name="Line 197">
            <a:extLst>
              <a:ext uri="{FF2B5EF4-FFF2-40B4-BE49-F238E27FC236}">
                <a16:creationId xmlns:a16="http://schemas.microsoft.com/office/drawing/2014/main" id="{93ED6CF2-CF27-4767-A0B1-81ECCE4C89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3375" y="4133850"/>
            <a:ext cx="7143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7606" name="Text Box 198">
            <a:extLst>
              <a:ext uri="{FF2B5EF4-FFF2-40B4-BE49-F238E27FC236}">
                <a16:creationId xmlns:a16="http://schemas.microsoft.com/office/drawing/2014/main" id="{E57FB974-EC35-4D28-A012-CE92BFB70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" y="4019550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fr-FR" sz="900" b="1"/>
              <a:t>1.2</a:t>
            </a:r>
          </a:p>
        </p:txBody>
      </p:sp>
      <p:sp>
        <p:nvSpPr>
          <p:cNvPr id="17607" name="Text Box 199">
            <a:extLst>
              <a:ext uri="{FF2B5EF4-FFF2-40B4-BE49-F238E27FC236}">
                <a16:creationId xmlns:a16="http://schemas.microsoft.com/office/drawing/2014/main" id="{A9EDE842-F58C-4A83-B48F-3230E00BC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3384550"/>
            <a:ext cx="15446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fr-FR" sz="1200" b="1"/>
              <a:t>Glucose (mg/dl)</a:t>
            </a:r>
          </a:p>
        </p:txBody>
      </p:sp>
      <p:sp>
        <p:nvSpPr>
          <p:cNvPr id="17608" name="Text Box 200">
            <a:extLst>
              <a:ext uri="{FF2B5EF4-FFF2-40B4-BE49-F238E27FC236}">
                <a16:creationId xmlns:a16="http://schemas.microsoft.com/office/drawing/2014/main" id="{9DF6F317-CF99-4B15-837E-2CFFE562A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0" y="3376613"/>
            <a:ext cx="18653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fr-FR" sz="1200" b="1"/>
              <a:t>Triglycerides (mg/dl)</a:t>
            </a:r>
          </a:p>
        </p:txBody>
      </p:sp>
      <p:sp>
        <p:nvSpPr>
          <p:cNvPr id="17609" name="Text Box 201">
            <a:extLst>
              <a:ext uri="{FF2B5EF4-FFF2-40B4-BE49-F238E27FC236}">
                <a16:creationId xmlns:a16="http://schemas.microsoft.com/office/drawing/2014/main" id="{E7B98644-861A-45B8-A808-60A34C8E0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188" y="3376613"/>
            <a:ext cx="15446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fr-FR" sz="1200" b="1"/>
              <a:t>HDL (mg/dl)</a:t>
            </a:r>
          </a:p>
        </p:txBody>
      </p:sp>
      <p:sp>
        <p:nvSpPr>
          <p:cNvPr id="17610" name="Text Box 202">
            <a:extLst>
              <a:ext uri="{FF2B5EF4-FFF2-40B4-BE49-F238E27FC236}">
                <a16:creationId xmlns:a16="http://schemas.microsoft.com/office/drawing/2014/main" id="{57999CDB-228B-4758-A629-C6FF8CE6F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5972175"/>
            <a:ext cx="203517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fr-FR" sz="1200" b="1"/>
              <a:t>Body mass index (kg/m</a:t>
            </a:r>
            <a:r>
              <a:rPr lang="en-US" altLang="fr-FR" sz="1200" b="1" baseline="30000"/>
              <a:t>2</a:t>
            </a:r>
            <a:r>
              <a:rPr lang="en-US" altLang="fr-FR" sz="1200" b="1"/>
              <a:t>)</a:t>
            </a:r>
          </a:p>
        </p:txBody>
      </p:sp>
      <p:sp>
        <p:nvSpPr>
          <p:cNvPr id="17611" name="Text Box 203">
            <a:extLst>
              <a:ext uri="{FF2B5EF4-FFF2-40B4-BE49-F238E27FC236}">
                <a16:creationId xmlns:a16="http://schemas.microsoft.com/office/drawing/2014/main" id="{207A4FC9-D190-40D0-B161-4C815E79A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0" y="5903913"/>
            <a:ext cx="186531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fr-FR" sz="1200" b="1"/>
              <a:t>Systolic blood pressure (mmHg)</a:t>
            </a:r>
          </a:p>
        </p:txBody>
      </p:sp>
      <p:sp>
        <p:nvSpPr>
          <p:cNvPr id="17612" name="Text Box 204">
            <a:extLst>
              <a:ext uri="{FF2B5EF4-FFF2-40B4-BE49-F238E27FC236}">
                <a16:creationId xmlns:a16="http://schemas.microsoft.com/office/drawing/2014/main" id="{A331DD74-7461-4212-8259-F4DE99DBB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50" y="5903913"/>
            <a:ext cx="184626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fr-FR" sz="1200" b="1"/>
              <a:t>Diastolic blood pressure (mmHg)</a:t>
            </a:r>
          </a:p>
        </p:txBody>
      </p:sp>
      <p:sp>
        <p:nvSpPr>
          <p:cNvPr id="17613" name="Text Box 207">
            <a:extLst>
              <a:ext uri="{FF2B5EF4-FFF2-40B4-BE49-F238E27FC236}">
                <a16:creationId xmlns:a16="http://schemas.microsoft.com/office/drawing/2014/main" id="{767AB8C9-1CD7-4510-868A-398BFF2CA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935038"/>
            <a:ext cx="1609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400" b="1">
                <a:solidFill>
                  <a:srgbClr val="C80000"/>
                </a:solidFill>
              </a:rPr>
              <a:t>Month 4 Glucose</a:t>
            </a:r>
          </a:p>
        </p:txBody>
      </p:sp>
      <p:sp>
        <p:nvSpPr>
          <p:cNvPr id="17614" name="Text Box 208">
            <a:extLst>
              <a:ext uri="{FF2B5EF4-FFF2-40B4-BE49-F238E27FC236}">
                <a16:creationId xmlns:a16="http://schemas.microsoft.com/office/drawing/2014/main" id="{6E0BED50-2807-4939-AD2C-6BE31B465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338" y="935038"/>
            <a:ext cx="2014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400" b="1">
                <a:solidFill>
                  <a:srgbClr val="C80000"/>
                </a:solidFill>
              </a:rPr>
              <a:t>Month 4 Triglycerides</a:t>
            </a:r>
          </a:p>
        </p:txBody>
      </p:sp>
      <p:sp>
        <p:nvSpPr>
          <p:cNvPr id="17615" name="Text Box 209">
            <a:extLst>
              <a:ext uri="{FF2B5EF4-FFF2-40B4-BE49-F238E27FC236}">
                <a16:creationId xmlns:a16="http://schemas.microsoft.com/office/drawing/2014/main" id="{5D87BD37-8D75-45BB-98B4-1EDAB1683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0" y="935038"/>
            <a:ext cx="1276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400" b="1">
                <a:solidFill>
                  <a:srgbClr val="C80000"/>
                </a:solidFill>
              </a:rPr>
              <a:t>Month 4 HDL</a:t>
            </a:r>
          </a:p>
        </p:txBody>
      </p:sp>
      <p:sp>
        <p:nvSpPr>
          <p:cNvPr id="17616" name="Text Box 210">
            <a:extLst>
              <a:ext uri="{FF2B5EF4-FFF2-40B4-BE49-F238E27FC236}">
                <a16:creationId xmlns:a16="http://schemas.microsoft.com/office/drawing/2014/main" id="{C6632FA7-4E20-40D5-A6E4-7B1C15A22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3749675"/>
            <a:ext cx="1765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400" b="1">
                <a:solidFill>
                  <a:srgbClr val="C80000"/>
                </a:solidFill>
              </a:rPr>
              <a:t>Body mass index </a:t>
            </a:r>
          </a:p>
        </p:txBody>
      </p:sp>
      <p:sp>
        <p:nvSpPr>
          <p:cNvPr id="17617" name="Text Box 211">
            <a:extLst>
              <a:ext uri="{FF2B5EF4-FFF2-40B4-BE49-F238E27FC236}">
                <a16:creationId xmlns:a16="http://schemas.microsoft.com/office/drawing/2014/main" id="{189D2572-DD7D-4D10-8E52-BAFAF4CC7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988" y="3608388"/>
            <a:ext cx="165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400" b="1">
                <a:solidFill>
                  <a:srgbClr val="C80000"/>
                </a:solidFill>
              </a:rPr>
              <a:t>Month 4 Systolic </a:t>
            </a:r>
            <a:br>
              <a:rPr lang="en-US" altLang="fr-FR" sz="1400" b="1">
                <a:solidFill>
                  <a:srgbClr val="C80000"/>
                </a:solidFill>
              </a:rPr>
            </a:br>
            <a:r>
              <a:rPr lang="en-US" altLang="fr-FR" sz="1400" b="1">
                <a:solidFill>
                  <a:srgbClr val="C80000"/>
                </a:solidFill>
              </a:rPr>
              <a:t>blood pressure</a:t>
            </a:r>
          </a:p>
        </p:txBody>
      </p:sp>
      <p:sp>
        <p:nvSpPr>
          <p:cNvPr id="17618" name="Text Box 212">
            <a:extLst>
              <a:ext uri="{FF2B5EF4-FFF2-40B4-BE49-F238E27FC236}">
                <a16:creationId xmlns:a16="http://schemas.microsoft.com/office/drawing/2014/main" id="{4D0542CD-9690-48CD-ACAB-D6B72D49B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4013" y="3608388"/>
            <a:ext cx="171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400" b="1">
                <a:solidFill>
                  <a:srgbClr val="C80000"/>
                </a:solidFill>
              </a:rPr>
              <a:t>Month 4 Diastolic </a:t>
            </a:r>
            <a:br>
              <a:rPr lang="en-US" altLang="fr-FR" sz="1400" b="1">
                <a:solidFill>
                  <a:srgbClr val="C80000"/>
                </a:solidFill>
              </a:rPr>
            </a:br>
            <a:r>
              <a:rPr lang="en-US" altLang="fr-FR" sz="1400" b="1">
                <a:solidFill>
                  <a:srgbClr val="C80000"/>
                </a:solidFill>
              </a:rPr>
              <a:t>blood pressure</a:t>
            </a:r>
          </a:p>
        </p:txBody>
      </p:sp>
      <p:sp>
        <p:nvSpPr>
          <p:cNvPr id="17619" name="Rectangle 215">
            <a:extLst>
              <a:ext uri="{FF2B5EF4-FFF2-40B4-BE49-F238E27FC236}">
                <a16:creationId xmlns:a16="http://schemas.microsoft.com/office/drawing/2014/main" id="{222375A1-7301-4FC7-8F4E-DD594181E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3" y="6381750"/>
            <a:ext cx="3886200" cy="360363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fr-FR" sz="1000"/>
              <a:t>Adapted from Ray KK et al. J Am Coll Cardiol 2005; 46: 1417-24</a:t>
            </a: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7">
            <a:extLst>
              <a:ext uri="{FF2B5EF4-FFF2-40B4-BE49-F238E27FC236}">
                <a16:creationId xmlns:a16="http://schemas.microsoft.com/office/drawing/2014/main" id="{8FFB6896-F249-47BA-BB87-3B36AF060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63" y="1223963"/>
            <a:ext cx="7620000" cy="4905375"/>
          </a:xfrm>
          <a:prstGeom prst="rect">
            <a:avLst/>
          </a:prstGeom>
          <a:solidFill>
            <a:srgbClr val="DDDDDD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27D04BD-57BA-469D-87E7-DB2222F07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1012825"/>
            <a:ext cx="6172200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600" b="1">
                <a:solidFill>
                  <a:srgbClr val="C80000"/>
                </a:solidFill>
              </a:rPr>
              <a:t>18-year follow-up of a large cohort from Southern Germany </a:t>
            </a:r>
            <a:endParaRPr lang="en-US" altLang="fr-FR">
              <a:solidFill>
                <a:srgbClr val="C80000"/>
              </a:solidFill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0C81282-1B72-4D55-8BA5-4F6BAD8272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-36513"/>
            <a:ext cx="8280400" cy="836613"/>
          </a:xfrm>
        </p:spPr>
        <p:txBody>
          <a:bodyPr/>
          <a:lstStyle/>
          <a:p>
            <a:pPr eaLnBrk="1" hangingPunct="1"/>
            <a:r>
              <a:rPr lang="en-US" altLang="fr-FR" sz="1800"/>
              <a:t>Serum Concentrations of Adiponectin and Risk of Type 2 Diabetes and Coronary Heart Disease (CHD) in Apparently Healthy Middle-Aged Men</a:t>
            </a:r>
            <a:endParaRPr lang="fr-CA" altLang="fr-FR" sz="1800"/>
          </a:p>
        </p:txBody>
      </p:sp>
      <p:sp>
        <p:nvSpPr>
          <p:cNvPr id="2054" name="Rectangle 7">
            <a:extLst>
              <a:ext uri="{FF2B5EF4-FFF2-40B4-BE49-F238E27FC236}">
                <a16:creationId xmlns:a16="http://schemas.microsoft.com/office/drawing/2014/main" id="{B661AD8D-3A20-46DE-B4E4-4FAA3F63C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813" y="6308725"/>
            <a:ext cx="3997325" cy="406400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fr-FR" sz="1000"/>
              <a:t>Adapted from Koenig W et al. J Am Coll Cardiol 2006; 48: 1369-77</a:t>
            </a:r>
          </a:p>
          <a:p>
            <a:pPr eaLnBrk="1" hangingPunct="1"/>
            <a:r>
              <a:rPr lang="da-DK" altLang="fr-FR" sz="1000"/>
              <a:t>Copyright 2006, with permission from Elsevier</a:t>
            </a:r>
          </a:p>
        </p:txBody>
      </p:sp>
      <p:graphicFrame>
        <p:nvGraphicFramePr>
          <p:cNvPr id="2050" name="Object 8">
            <a:extLst>
              <a:ext uri="{FF2B5EF4-FFF2-40B4-BE49-F238E27FC236}">
                <a16:creationId xmlns:a16="http://schemas.microsoft.com/office/drawing/2014/main" id="{1A897163-48FC-40F0-85DC-A89E679981CF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207963" y="1311275"/>
          <a:ext cx="8324850" cy="451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Graphique" r:id="rId3" imgW="5295772" imgH="3314739" progId="MSGraph.Chart.8">
                  <p:embed followColorScheme="full"/>
                </p:oleObj>
              </mc:Choice>
              <mc:Fallback>
                <p:oleObj name="Graphique" r:id="rId3" imgW="5295772" imgH="3314739" progId="MSGraph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3" y="1311275"/>
                        <a:ext cx="8324850" cy="451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10">
            <a:extLst>
              <a:ext uri="{FF2B5EF4-FFF2-40B4-BE49-F238E27FC236}">
                <a16:creationId xmlns:a16="http://schemas.microsoft.com/office/drawing/2014/main" id="{9283F0A5-F5BF-4155-9EF6-B94A8540D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688" y="3833813"/>
            <a:ext cx="539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altLang="fr-FR" sz="1200" b="1"/>
              <a:t>1.29</a:t>
            </a:r>
          </a:p>
        </p:txBody>
      </p:sp>
      <p:sp>
        <p:nvSpPr>
          <p:cNvPr id="2056" name="Text Box 11">
            <a:extLst>
              <a:ext uri="{FF2B5EF4-FFF2-40B4-BE49-F238E27FC236}">
                <a16:creationId xmlns:a16="http://schemas.microsoft.com/office/drawing/2014/main" id="{137680D4-134D-4263-9F32-0C86AA023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963" y="2484438"/>
            <a:ext cx="539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altLang="fr-FR" sz="1200" b="1"/>
              <a:t>1.91</a:t>
            </a:r>
          </a:p>
        </p:txBody>
      </p:sp>
      <p:sp>
        <p:nvSpPr>
          <p:cNvPr id="2057" name="Text Box 12">
            <a:extLst>
              <a:ext uri="{FF2B5EF4-FFF2-40B4-BE49-F238E27FC236}">
                <a16:creationId xmlns:a16="http://schemas.microsoft.com/office/drawing/2014/main" id="{1D0F4788-3646-4F81-BCCB-F8ED54726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1163" y="3249613"/>
            <a:ext cx="539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altLang="fr-FR" sz="1200" b="1"/>
              <a:t>1.08</a:t>
            </a:r>
          </a:p>
        </p:txBody>
      </p:sp>
      <p:sp>
        <p:nvSpPr>
          <p:cNvPr id="2058" name="Text Box 13">
            <a:extLst>
              <a:ext uri="{FF2B5EF4-FFF2-40B4-BE49-F238E27FC236}">
                <a16:creationId xmlns:a16="http://schemas.microsoft.com/office/drawing/2014/main" id="{06170844-BEB7-4B1D-9CF0-74D6E6E57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50" y="3203575"/>
            <a:ext cx="539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altLang="fr-FR" sz="1200" b="1"/>
              <a:t>1.17</a:t>
            </a:r>
          </a:p>
        </p:txBody>
      </p:sp>
      <p:sp>
        <p:nvSpPr>
          <p:cNvPr id="2059" name="Text Box 14">
            <a:extLst>
              <a:ext uri="{FF2B5EF4-FFF2-40B4-BE49-F238E27FC236}">
                <a16:creationId xmlns:a16="http://schemas.microsoft.com/office/drawing/2014/main" id="{582C6637-230C-4C90-A752-AAD6BC590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938" y="1776413"/>
            <a:ext cx="539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altLang="fr-FR" sz="1200" b="1"/>
              <a:t>2.63</a:t>
            </a:r>
          </a:p>
        </p:txBody>
      </p:sp>
      <p:sp>
        <p:nvSpPr>
          <p:cNvPr id="2060" name="Text Box 15">
            <a:extLst>
              <a:ext uri="{FF2B5EF4-FFF2-40B4-BE49-F238E27FC236}">
                <a16:creationId xmlns:a16="http://schemas.microsoft.com/office/drawing/2014/main" id="{F48478BB-1499-4D12-B49E-7AA5C1635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3963988"/>
            <a:ext cx="539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altLang="fr-FR" sz="1200" b="1"/>
              <a:t>1.15</a:t>
            </a:r>
          </a:p>
        </p:txBody>
      </p:sp>
      <p:sp>
        <p:nvSpPr>
          <p:cNvPr id="2061" name="Text Box 16">
            <a:extLst>
              <a:ext uri="{FF2B5EF4-FFF2-40B4-BE49-F238E27FC236}">
                <a16:creationId xmlns:a16="http://schemas.microsoft.com/office/drawing/2014/main" id="{15661603-3887-4443-BDF0-1C0543BDA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913" y="4017963"/>
            <a:ext cx="539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altLang="fr-FR" sz="1200" b="1"/>
              <a:t>Ref.</a:t>
            </a:r>
          </a:p>
        </p:txBody>
      </p:sp>
      <p:sp>
        <p:nvSpPr>
          <p:cNvPr id="2062" name="Text Box 17">
            <a:extLst>
              <a:ext uri="{FF2B5EF4-FFF2-40B4-BE49-F238E27FC236}">
                <a16:creationId xmlns:a16="http://schemas.microsoft.com/office/drawing/2014/main" id="{532205A0-93F9-48ED-9821-004A74E28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3910013"/>
            <a:ext cx="539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altLang="fr-FR" sz="1200" b="1"/>
              <a:t>Ref.</a:t>
            </a:r>
          </a:p>
        </p:txBody>
      </p:sp>
      <p:sp>
        <p:nvSpPr>
          <p:cNvPr id="2063" name="Text Box 18">
            <a:extLst>
              <a:ext uri="{FF2B5EF4-FFF2-40B4-BE49-F238E27FC236}">
                <a16:creationId xmlns:a16="http://schemas.microsoft.com/office/drawing/2014/main" id="{0B12FA38-FA2B-4121-8A87-E610ABE19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850" y="5511800"/>
            <a:ext cx="8620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r-CA" altLang="fr-FR" sz="1200" b="1"/>
              <a:t>T1</a:t>
            </a:r>
          </a:p>
          <a:p>
            <a:pPr algn="ctr" eaLnBrk="1" hangingPunct="1">
              <a:lnSpc>
                <a:spcPct val="95000"/>
              </a:lnSpc>
            </a:pPr>
            <a:r>
              <a:rPr lang="fr-CA" altLang="fr-FR" sz="1200" b="1">
                <a:sym typeface="Symbol" panose="05050102010706020507" pitchFamily="18" charset="2"/>
              </a:rPr>
              <a:t> 5 g/ml</a:t>
            </a:r>
          </a:p>
        </p:txBody>
      </p:sp>
      <p:sp>
        <p:nvSpPr>
          <p:cNvPr id="2064" name="Text Box 19">
            <a:extLst>
              <a:ext uri="{FF2B5EF4-FFF2-40B4-BE49-F238E27FC236}">
                <a16:creationId xmlns:a16="http://schemas.microsoft.com/office/drawing/2014/main" id="{EADD555F-5FBB-44B7-9420-824CCB8D5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5511800"/>
            <a:ext cx="8572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r-CA" altLang="fr-FR" sz="1200" b="1"/>
              <a:t>T2/T3</a:t>
            </a:r>
          </a:p>
          <a:p>
            <a:pPr algn="ctr" eaLnBrk="1" hangingPunct="1">
              <a:lnSpc>
                <a:spcPct val="95000"/>
              </a:lnSpc>
            </a:pPr>
            <a:r>
              <a:rPr lang="fr-CA" altLang="fr-FR" sz="1200" b="1">
                <a:sym typeface="Symbol" panose="05050102010706020507" pitchFamily="18" charset="2"/>
              </a:rPr>
              <a:t>&gt; 5 g/ml</a:t>
            </a:r>
          </a:p>
        </p:txBody>
      </p:sp>
      <p:sp>
        <p:nvSpPr>
          <p:cNvPr id="2065" name="Text Box 20">
            <a:extLst>
              <a:ext uri="{FF2B5EF4-FFF2-40B4-BE49-F238E27FC236}">
                <a16:creationId xmlns:a16="http://schemas.microsoft.com/office/drawing/2014/main" id="{D3641C95-44E2-4A7E-B9E9-81B0673F4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975" y="5511800"/>
            <a:ext cx="10795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r-CA" altLang="fr-FR" sz="1200" b="1"/>
              <a:t>T1</a:t>
            </a:r>
          </a:p>
          <a:p>
            <a:pPr algn="ctr" eaLnBrk="1" hangingPunct="1">
              <a:lnSpc>
                <a:spcPct val="95000"/>
              </a:lnSpc>
            </a:pPr>
            <a:r>
              <a:rPr lang="fr-CA" altLang="fr-FR" sz="1200" b="1">
                <a:sym typeface="Symbol" panose="05050102010706020507" pitchFamily="18" charset="2"/>
              </a:rPr>
              <a:t> 4.98 g/ml</a:t>
            </a:r>
          </a:p>
        </p:txBody>
      </p:sp>
      <p:sp>
        <p:nvSpPr>
          <p:cNvPr id="2066" name="Text Box 22">
            <a:extLst>
              <a:ext uri="{FF2B5EF4-FFF2-40B4-BE49-F238E27FC236}">
                <a16:creationId xmlns:a16="http://schemas.microsoft.com/office/drawing/2014/main" id="{76269FCC-E9D2-4CAD-8158-88B87F1B4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025" y="5511800"/>
            <a:ext cx="10795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r-CA" altLang="fr-FR" sz="1200" b="1"/>
              <a:t>T2/T3</a:t>
            </a:r>
          </a:p>
          <a:p>
            <a:pPr algn="ctr" eaLnBrk="1" hangingPunct="1">
              <a:lnSpc>
                <a:spcPct val="95000"/>
              </a:lnSpc>
            </a:pPr>
            <a:r>
              <a:rPr lang="fr-CA" altLang="fr-FR" sz="1200" b="1">
                <a:sym typeface="Symbol" panose="05050102010706020507" pitchFamily="18" charset="2"/>
              </a:rPr>
              <a:t>&gt; 4.98 g/ml</a:t>
            </a:r>
          </a:p>
        </p:txBody>
      </p:sp>
      <p:sp>
        <p:nvSpPr>
          <p:cNvPr id="2067" name="Text Box 23">
            <a:extLst>
              <a:ext uri="{FF2B5EF4-FFF2-40B4-BE49-F238E27FC236}">
                <a16:creationId xmlns:a16="http://schemas.microsoft.com/office/drawing/2014/main" id="{ACA7846A-2DEE-4110-A5B1-C1B97E694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825" y="4384675"/>
            <a:ext cx="11255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r-CA" altLang="fr-FR" sz="1200" b="1"/>
              <a:t>T1</a:t>
            </a:r>
          </a:p>
          <a:p>
            <a:pPr algn="ctr" eaLnBrk="1" hangingPunct="1">
              <a:lnSpc>
                <a:spcPct val="95000"/>
              </a:lnSpc>
            </a:pPr>
            <a:r>
              <a:rPr lang="fr-CA" altLang="fr-FR" sz="1200" b="1">
                <a:sym typeface="Symbol" panose="05050102010706020507" pitchFamily="18" charset="2"/>
              </a:rPr>
              <a:t> 44.1 mg/dl</a:t>
            </a:r>
          </a:p>
        </p:txBody>
      </p:sp>
      <p:sp>
        <p:nvSpPr>
          <p:cNvPr id="2068" name="Text Box 24">
            <a:extLst>
              <a:ext uri="{FF2B5EF4-FFF2-40B4-BE49-F238E27FC236}">
                <a16:creationId xmlns:a16="http://schemas.microsoft.com/office/drawing/2014/main" id="{8E13405E-9D2C-4A5A-B9DD-8634C4F18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75" y="4926013"/>
            <a:ext cx="11255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r-CA" altLang="fr-FR" sz="1200" b="1"/>
              <a:t>T2/T3</a:t>
            </a:r>
          </a:p>
          <a:p>
            <a:pPr algn="ctr" eaLnBrk="1" hangingPunct="1">
              <a:lnSpc>
                <a:spcPct val="95000"/>
              </a:lnSpc>
            </a:pPr>
            <a:r>
              <a:rPr lang="fr-CA" altLang="fr-FR" sz="1200" b="1">
                <a:sym typeface="Symbol" panose="05050102010706020507" pitchFamily="18" charset="2"/>
              </a:rPr>
              <a:t>&gt; 44.1 mg/dl</a:t>
            </a:r>
          </a:p>
        </p:txBody>
      </p:sp>
      <p:sp>
        <p:nvSpPr>
          <p:cNvPr id="2069" name="Text Box 25">
            <a:extLst>
              <a:ext uri="{FF2B5EF4-FFF2-40B4-BE49-F238E27FC236}">
                <a16:creationId xmlns:a16="http://schemas.microsoft.com/office/drawing/2014/main" id="{6940D2AE-2344-4F85-AB18-2D73CFDBC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1617663"/>
            <a:ext cx="809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r-CA" altLang="fr-FR" sz="1000" b="1"/>
              <a:t>p&lt;0.0001</a:t>
            </a:r>
            <a:endParaRPr lang="fr-CA" altLang="fr-FR" sz="1000" b="1">
              <a:sym typeface="Symbol" panose="05050102010706020507" pitchFamily="18" charset="2"/>
            </a:endParaRPr>
          </a:p>
        </p:txBody>
      </p:sp>
      <p:sp>
        <p:nvSpPr>
          <p:cNvPr id="2070" name="Text Box 26">
            <a:extLst>
              <a:ext uri="{FF2B5EF4-FFF2-40B4-BE49-F238E27FC236}">
                <a16:creationId xmlns:a16="http://schemas.microsoft.com/office/drawing/2014/main" id="{25170B10-0563-4026-A061-549CFC114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613" y="3057525"/>
            <a:ext cx="8096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r-CA" altLang="fr-FR" sz="1000" b="1"/>
              <a:t>p=0.60</a:t>
            </a:r>
            <a:endParaRPr lang="fr-CA" altLang="fr-FR" sz="1000" b="1">
              <a:sym typeface="Symbol" panose="05050102010706020507" pitchFamily="18" charset="2"/>
            </a:endParaRPr>
          </a:p>
        </p:txBody>
      </p:sp>
      <p:sp>
        <p:nvSpPr>
          <p:cNvPr id="2071" name="Text Box 27">
            <a:extLst>
              <a:ext uri="{FF2B5EF4-FFF2-40B4-BE49-F238E27FC236}">
                <a16:creationId xmlns:a16="http://schemas.microsoft.com/office/drawing/2014/main" id="{00EE0CB2-19E8-43DC-8407-B6B3DC2DD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3743325"/>
            <a:ext cx="8096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r-CA" altLang="fr-FR" sz="1000" b="1"/>
              <a:t>p=0.63</a:t>
            </a:r>
            <a:endParaRPr lang="fr-CA" altLang="fr-FR" sz="1000" b="1">
              <a:sym typeface="Symbol" panose="05050102010706020507" pitchFamily="18" charset="2"/>
            </a:endParaRPr>
          </a:p>
        </p:txBody>
      </p:sp>
      <p:sp>
        <p:nvSpPr>
          <p:cNvPr id="2072" name="Text Box 28">
            <a:extLst>
              <a:ext uri="{FF2B5EF4-FFF2-40B4-BE49-F238E27FC236}">
                <a16:creationId xmlns:a16="http://schemas.microsoft.com/office/drawing/2014/main" id="{8111C15B-3F68-46F9-9B45-0D8558483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563" y="2292350"/>
            <a:ext cx="8096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r-CA" altLang="fr-FR" sz="1000" b="1"/>
              <a:t>p=0.0062</a:t>
            </a:r>
            <a:endParaRPr lang="fr-CA" altLang="fr-FR" sz="1000" b="1">
              <a:sym typeface="Symbol" panose="05050102010706020507" pitchFamily="18" charset="2"/>
            </a:endParaRPr>
          </a:p>
        </p:txBody>
      </p:sp>
      <p:sp>
        <p:nvSpPr>
          <p:cNvPr id="2073" name="Text Box 29">
            <a:extLst>
              <a:ext uri="{FF2B5EF4-FFF2-40B4-BE49-F238E27FC236}">
                <a16:creationId xmlns:a16="http://schemas.microsoft.com/office/drawing/2014/main" id="{0718317B-8DC3-4955-B91E-403F46265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6700" y="3114675"/>
            <a:ext cx="8096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r-CA" altLang="fr-FR" sz="1000" b="1"/>
              <a:t>p=0.78</a:t>
            </a:r>
            <a:endParaRPr lang="fr-CA" altLang="fr-FR" sz="1000" b="1">
              <a:sym typeface="Symbol" panose="05050102010706020507" pitchFamily="18" charset="2"/>
            </a:endParaRPr>
          </a:p>
        </p:txBody>
      </p:sp>
      <p:sp>
        <p:nvSpPr>
          <p:cNvPr id="2074" name="Text Box 30">
            <a:extLst>
              <a:ext uri="{FF2B5EF4-FFF2-40B4-BE49-F238E27FC236}">
                <a16:creationId xmlns:a16="http://schemas.microsoft.com/office/drawing/2014/main" id="{C7BAEF5A-CE4F-4E05-A647-07E915CA0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813" y="3641725"/>
            <a:ext cx="8096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r-CA" altLang="fr-FR" sz="1000" b="1"/>
              <a:t>p=0.33</a:t>
            </a:r>
            <a:endParaRPr lang="fr-CA" altLang="fr-FR" sz="1000" b="1">
              <a:sym typeface="Symbol" panose="05050102010706020507" pitchFamily="18" charset="2"/>
            </a:endParaRPr>
          </a:p>
        </p:txBody>
      </p:sp>
      <p:sp>
        <p:nvSpPr>
          <p:cNvPr id="2075" name="Text Box 31">
            <a:extLst>
              <a:ext uri="{FF2B5EF4-FFF2-40B4-BE49-F238E27FC236}">
                <a16:creationId xmlns:a16="http://schemas.microsoft.com/office/drawing/2014/main" id="{B705D10C-B9B4-40F9-945F-29D10A597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6550" y="5002213"/>
            <a:ext cx="10795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r-CA" altLang="fr-FR" sz="1200" b="1"/>
              <a:t>T2/T3</a:t>
            </a:r>
          </a:p>
          <a:p>
            <a:pPr algn="ctr" eaLnBrk="1" hangingPunct="1">
              <a:lnSpc>
                <a:spcPct val="95000"/>
              </a:lnSpc>
            </a:pPr>
            <a:r>
              <a:rPr lang="fr-CA" altLang="fr-FR" sz="1200" b="1">
                <a:sym typeface="Symbol" panose="05050102010706020507" pitchFamily="18" charset="2"/>
              </a:rPr>
              <a:t>&gt; 43.7 mg/dl</a:t>
            </a:r>
          </a:p>
        </p:txBody>
      </p:sp>
      <p:sp>
        <p:nvSpPr>
          <p:cNvPr id="2076" name="Text Box 32">
            <a:extLst>
              <a:ext uri="{FF2B5EF4-FFF2-40B4-BE49-F238E27FC236}">
                <a16:creationId xmlns:a16="http://schemas.microsoft.com/office/drawing/2014/main" id="{B9EF7A4B-B874-430B-AB92-D5F1DA1EA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313" y="4508500"/>
            <a:ext cx="10795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r-CA" altLang="fr-FR" sz="1200" b="1"/>
              <a:t>T1</a:t>
            </a:r>
          </a:p>
          <a:p>
            <a:pPr algn="ctr" eaLnBrk="1" hangingPunct="1">
              <a:lnSpc>
                <a:spcPct val="95000"/>
              </a:lnSpc>
            </a:pPr>
            <a:r>
              <a:rPr lang="fr-CA" altLang="fr-FR" sz="1200" b="1">
                <a:sym typeface="Symbol" panose="05050102010706020507" pitchFamily="18" charset="2"/>
              </a:rPr>
              <a:t></a:t>
            </a:r>
            <a:r>
              <a:rPr lang="fr-CA" altLang="fr-FR" sz="1200">
                <a:sym typeface="Symbol" panose="05050102010706020507" pitchFamily="18" charset="2"/>
              </a:rPr>
              <a:t> </a:t>
            </a:r>
            <a:r>
              <a:rPr lang="fr-CA" altLang="fr-FR" sz="1200" b="1">
                <a:sym typeface="Symbol" panose="05050102010706020507" pitchFamily="18" charset="2"/>
              </a:rPr>
              <a:t>43.7 mg/dl</a:t>
            </a:r>
          </a:p>
        </p:txBody>
      </p:sp>
      <p:sp>
        <p:nvSpPr>
          <p:cNvPr id="2077" name="Text Box 33">
            <a:extLst>
              <a:ext uri="{FF2B5EF4-FFF2-40B4-BE49-F238E27FC236}">
                <a16:creationId xmlns:a16="http://schemas.microsoft.com/office/drawing/2014/main" id="{58E29849-CF0A-40F3-9B92-882606E27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013" y="5995988"/>
            <a:ext cx="1530350" cy="327025"/>
          </a:xfrm>
          <a:prstGeom prst="rect">
            <a:avLst/>
          </a:prstGeom>
          <a:solidFill>
            <a:srgbClr val="FFCC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r-CA" altLang="fr-FR" sz="1600" b="1"/>
              <a:t>Adiponectin</a:t>
            </a:r>
            <a:endParaRPr lang="fr-CA" altLang="fr-FR" sz="1600" b="1">
              <a:sym typeface="Symbol" panose="05050102010706020507" pitchFamily="18" charset="2"/>
            </a:endParaRPr>
          </a:p>
        </p:txBody>
      </p:sp>
      <p:sp>
        <p:nvSpPr>
          <p:cNvPr id="2078" name="Text Box 34">
            <a:extLst>
              <a:ext uri="{FF2B5EF4-FFF2-40B4-BE49-F238E27FC236}">
                <a16:creationId xmlns:a16="http://schemas.microsoft.com/office/drawing/2014/main" id="{E4E19FC0-2ED4-437C-AE04-40455AB92C9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325437" y="3544888"/>
            <a:ext cx="2357437" cy="325437"/>
          </a:xfrm>
          <a:prstGeom prst="rect">
            <a:avLst/>
          </a:prstGeom>
          <a:solidFill>
            <a:srgbClr val="FFCC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r-CA" altLang="fr-FR" sz="1600" b="1"/>
              <a:t>Hazard ratio (95% CI)</a:t>
            </a:r>
            <a:endParaRPr lang="fr-CA" altLang="fr-FR" sz="1600" b="1">
              <a:sym typeface="Symbol" panose="05050102010706020507" pitchFamily="18" charset="2"/>
            </a:endParaRPr>
          </a:p>
        </p:txBody>
      </p:sp>
      <p:sp>
        <p:nvSpPr>
          <p:cNvPr id="2079" name="Text Box 35">
            <a:extLst>
              <a:ext uri="{FF2B5EF4-FFF2-40B4-BE49-F238E27FC236}">
                <a16:creationId xmlns:a16="http://schemas.microsoft.com/office/drawing/2014/main" id="{356405A1-7E98-400B-A271-23CEBAE4A4A2}"/>
              </a:ext>
            </a:extLst>
          </p:cNvPr>
          <p:cNvSpPr txBox="1">
            <a:spLocks noChangeArrowheads="1"/>
          </p:cNvSpPr>
          <p:nvPr/>
        </p:nvSpPr>
        <p:spPr bwMode="auto">
          <a:xfrm rot="-2640000">
            <a:off x="7278688" y="5280025"/>
            <a:ext cx="1200150" cy="450850"/>
          </a:xfrm>
          <a:prstGeom prst="rect">
            <a:avLst/>
          </a:prstGeom>
          <a:solidFill>
            <a:srgbClr val="FFCC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fr-CA" altLang="fr-FR" sz="1400" b="1"/>
              <a:t>HDL cholesterol</a:t>
            </a:r>
            <a:endParaRPr lang="fr-CA" altLang="fr-FR" sz="1400" b="1">
              <a:sym typeface="Symbol" panose="05050102010706020507" pitchFamily="18" charset="2"/>
            </a:endParaRPr>
          </a:p>
        </p:txBody>
      </p:sp>
      <p:sp>
        <p:nvSpPr>
          <p:cNvPr id="2080" name="Text Box 38">
            <a:extLst>
              <a:ext uri="{FF2B5EF4-FFF2-40B4-BE49-F238E27FC236}">
                <a16:creationId xmlns:a16="http://schemas.microsoft.com/office/drawing/2014/main" id="{39FCCAE0-7DFB-42C6-874A-A9E5269F1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1584325"/>
            <a:ext cx="15303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r-CA" altLang="fr-FR" sz="1400" b="1"/>
              <a:t>Incident type 2 diabetes</a:t>
            </a:r>
            <a:endParaRPr lang="fr-CA" altLang="fr-FR" sz="1400" b="1">
              <a:sym typeface="Symbol" panose="05050102010706020507" pitchFamily="18" charset="2"/>
            </a:endParaRPr>
          </a:p>
        </p:txBody>
      </p:sp>
      <p:sp>
        <p:nvSpPr>
          <p:cNvPr id="2081" name="Text Box 39">
            <a:extLst>
              <a:ext uri="{FF2B5EF4-FFF2-40B4-BE49-F238E27FC236}">
                <a16:creationId xmlns:a16="http://schemas.microsoft.com/office/drawing/2014/main" id="{72A77B1E-88A3-456B-993A-E02153856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1611313"/>
            <a:ext cx="15303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r-CA" altLang="fr-FR" sz="1400" b="1"/>
              <a:t>Incident CHD</a:t>
            </a:r>
            <a:endParaRPr lang="fr-CA" altLang="fr-FR" sz="1400" b="1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 spd="med">
    <p:cover dir="r"/>
  </p:transition>
</p:sld>
</file>

<file path=ppt/theme/theme1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4267</TotalTime>
  <Words>2361</Words>
  <Application>Microsoft Office PowerPoint</Application>
  <PresentationFormat>Affichage à l'écran (4:3)</PresentationFormat>
  <Paragraphs>587</Paragraphs>
  <Slides>22</Slides>
  <Notes>4</Notes>
  <HiddenSlides>1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33" baseType="lpstr">
      <vt:lpstr>Arial</vt:lpstr>
      <vt:lpstr>Wingdings</vt:lpstr>
      <vt:lpstr>HelveticaNeue-Roman</vt:lpstr>
      <vt:lpstr>Arial Unicode MS</vt:lpstr>
      <vt:lpstr>Symbol</vt:lpstr>
      <vt:lpstr>Verdana</vt:lpstr>
      <vt:lpstr>Arial Narrow</vt:lpstr>
      <vt:lpstr>Times New Roman</vt:lpstr>
      <vt:lpstr>Conception personnalisée</vt:lpstr>
      <vt:lpstr>Graphique Microsoft Graph</vt:lpstr>
      <vt:lpstr>Microsoft Photo Editor 3.0 Photo</vt:lpstr>
      <vt:lpstr>Impact of Obesity on Cardiometabolic Risk: Will We Lose the Battle?</vt:lpstr>
      <vt:lpstr>Effect of Risk Factors and Treatments on Coronary Heart Disease (CHD) Mortality</vt:lpstr>
      <vt:lpstr>Increasing Burden of Diabetes on Acute Myocardial Infarction (MI) in New York City: Are We Going Backwards?</vt:lpstr>
      <vt:lpstr>CARDS: “Low Dose” Atorvastatin Reduces Mortality in Diabetes</vt:lpstr>
      <vt:lpstr>Metabolic Syndrome as a Predictor of Coronary Heart Disease (CHD) and Diabetes in WOSCOPS</vt:lpstr>
      <vt:lpstr>Metabolic Syndrome and Acute Myocardial Infarction (MI) in the Young (&lt;45 years)</vt:lpstr>
      <vt:lpstr>Best Outcomes Following an Acute Coronary Syndrome (ACS) are Secured by Achieving Low LDL and C-Reactive Protein (CRP) Levels: PROVE-IT</vt:lpstr>
      <vt:lpstr>Who are the Patients with Higher C-Reactive Protein (CRP) Levels in PROVE-IT after 4 Months of Statin Therapy?</vt:lpstr>
      <vt:lpstr>Serum Concentrations of Adiponectin and Risk of Type 2 Diabetes and Coronary Heart Disease (CHD) in Apparently Healthy Middle-Aged Men</vt:lpstr>
      <vt:lpstr>Impact of Midlife Obesity on Risk for Coronary Heart Disease and Diabetes in Older Age</vt:lpstr>
      <vt:lpstr>Atherosclerosis in Youth is Linked to Obesity and “Early” Insulin Resistance</vt:lpstr>
      <vt:lpstr>Risk Factors Identified in Childhood and Decreased Carotid Artery Elasticity in Adulthood - The Cardiovascular Risk in Young Finns Study</vt:lpstr>
      <vt:lpstr>Prediabetes is Associated with Accelerated Atherosclerosis: Mexico City Diabetes Study</vt:lpstr>
      <vt:lpstr>Intra-abdominal (Visceral) Fat is a Metabolically Active Organ Infiltrated by Inflammatory Cells</vt:lpstr>
      <vt:lpstr>Adipose Tissue and Cardiometabolic Risk</vt:lpstr>
      <vt:lpstr>Adverse Cardiometabolic Effects of Intra-abdominal (Visceral) Adipocytes</vt:lpstr>
      <vt:lpstr>Relation Between Adiponectin Levels and Risk of Myocardial Infarction (MI)</vt:lpstr>
      <vt:lpstr>Pro-Inflammatory Milieu in Coronary Atheromas of Insulin Resistant Syndromes</vt:lpstr>
      <vt:lpstr>Obesity is Independently Associated with Coronary Endothelial Dysfunction in Mild Coronary Artery Disease</vt:lpstr>
      <vt:lpstr>Body Mass Index (BMI): Risk Factor for Unstable Angina and Myocardial Infarction (MI) in Angiographically Confirmed CAD</vt:lpstr>
      <vt:lpstr>Obesity is a Dominant Risk Factor for  Cardiovascular Disease Across All Age Groups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obesity on cardiometabolic risk: Will we lose the battle?</dc:title>
  <dc:creator>Alain Cyr</dc:creator>
  <cp:lastModifiedBy>Isabelle Martineau</cp:lastModifiedBy>
  <cp:revision>255</cp:revision>
  <dcterms:created xsi:type="dcterms:W3CDTF">2007-08-27T23:55:38Z</dcterms:created>
  <dcterms:modified xsi:type="dcterms:W3CDTF">2022-11-30T13:16:34Z</dcterms:modified>
</cp:coreProperties>
</file>