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3"/>
  </p:notesMasterIdLst>
  <p:handoutMasterIdLst>
    <p:handoutMasterId r:id="rId44"/>
  </p:handoutMasterIdLst>
  <p:sldIdLst>
    <p:sldId id="262" r:id="rId2"/>
    <p:sldId id="309" r:id="rId3"/>
    <p:sldId id="267" r:id="rId4"/>
    <p:sldId id="268" r:id="rId5"/>
    <p:sldId id="269" r:id="rId6"/>
    <p:sldId id="315"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31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12" r:id="rId42"/>
  </p:sldIdLst>
  <p:sldSz cx="9144000" cy="6858000" type="screen4x3"/>
  <p:notesSz cx="6954838" cy="9240838"/>
  <p:defaultTextStyle>
    <a:defPPr>
      <a:defRPr lang="fr-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9428"/>
    <a:srgbClr val="920000"/>
    <a:srgbClr val="FF9900"/>
    <a:srgbClr val="DA8200"/>
    <a:srgbClr val="7EC234"/>
    <a:srgbClr val="ADDB7B"/>
    <a:srgbClr val="FFFF99"/>
    <a:srgbClr val="B65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74093" autoAdjust="0"/>
  </p:normalViewPr>
  <p:slideViewPr>
    <p:cSldViewPr>
      <p:cViewPr varScale="1">
        <p:scale>
          <a:sx n="81" d="100"/>
          <a:sy n="81" d="100"/>
        </p:scale>
        <p:origin x="23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30"/>
    </p:cViewPr>
  </p:sorterViewPr>
  <p:notesViewPr>
    <p:cSldViewPr>
      <p:cViewPr varScale="1">
        <p:scale>
          <a:sx n="94" d="100"/>
          <a:sy n="94" d="100"/>
        </p:scale>
        <p:origin x="-2616" y="-96"/>
      </p:cViewPr>
      <p:guideLst>
        <p:guide orient="horz" pos="2911"/>
        <p:guide pos="219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770D0E43-C568-43DB-8B49-9F8A457AA388}"/>
              </a:ext>
            </a:extLst>
          </p:cNvPr>
          <p:cNvSpPr>
            <a:spLocks noGrp="1" noChangeArrowheads="1"/>
          </p:cNvSpPr>
          <p:nvPr>
            <p:ph type="hdr" sz="quarter"/>
          </p:nvPr>
        </p:nvSpPr>
        <p:spPr bwMode="auto">
          <a:xfrm>
            <a:off x="0" y="0"/>
            <a:ext cx="3013075" cy="461963"/>
          </a:xfrm>
          <a:prstGeom prst="rect">
            <a:avLst/>
          </a:prstGeom>
          <a:noFill/>
          <a:ln w="9525">
            <a:noFill/>
            <a:miter lim="800000"/>
            <a:headEnd/>
            <a:tailEnd/>
          </a:ln>
        </p:spPr>
        <p:txBody>
          <a:bodyPr vert="horz" wrap="square" lIns="92531" tIns="46266" rIns="92531" bIns="46266" numCol="1" anchor="t" anchorCtr="0" compatLnSpc="1">
            <a:prstTxWarp prst="textNoShape">
              <a:avLst/>
            </a:prstTxWarp>
          </a:bodyPr>
          <a:lstStyle>
            <a:lvl1pPr defTabSz="908274">
              <a:defRPr sz="1200">
                <a:latin typeface="Arial" charset="0"/>
                <a:ea typeface="ＭＳ Ｐゴシック" pitchFamily="34" charset="-128"/>
                <a:cs typeface="+mn-cs"/>
              </a:defRPr>
            </a:lvl1pPr>
          </a:lstStyle>
          <a:p>
            <a:pPr>
              <a:defRPr/>
            </a:pPr>
            <a:endParaRPr lang="fr-FR"/>
          </a:p>
        </p:txBody>
      </p:sp>
      <p:sp>
        <p:nvSpPr>
          <p:cNvPr id="398339" name="Rectangle 3">
            <a:extLst>
              <a:ext uri="{FF2B5EF4-FFF2-40B4-BE49-F238E27FC236}">
                <a16:creationId xmlns:a16="http://schemas.microsoft.com/office/drawing/2014/main" id="{CBF039F0-8561-4C1A-965A-E3D1CE31590E}"/>
              </a:ext>
            </a:extLst>
          </p:cNvPr>
          <p:cNvSpPr>
            <a:spLocks noGrp="1" noChangeArrowheads="1"/>
          </p:cNvSpPr>
          <p:nvPr>
            <p:ph type="dt" sz="quarter" idx="1"/>
          </p:nvPr>
        </p:nvSpPr>
        <p:spPr bwMode="auto">
          <a:xfrm>
            <a:off x="3941763" y="0"/>
            <a:ext cx="3013075" cy="461963"/>
          </a:xfrm>
          <a:prstGeom prst="rect">
            <a:avLst/>
          </a:prstGeom>
          <a:noFill/>
          <a:ln w="9525">
            <a:noFill/>
            <a:miter lim="800000"/>
            <a:headEnd/>
            <a:tailEnd/>
          </a:ln>
        </p:spPr>
        <p:txBody>
          <a:bodyPr vert="horz" wrap="square" lIns="92531" tIns="46266" rIns="92531" bIns="46266" numCol="1" anchor="t" anchorCtr="0" compatLnSpc="1">
            <a:prstTxWarp prst="textNoShape">
              <a:avLst/>
            </a:prstTxWarp>
          </a:bodyPr>
          <a:lstStyle>
            <a:lvl1pPr algn="r" defTabSz="908274">
              <a:defRPr sz="1200">
                <a:latin typeface="Arial" charset="0"/>
                <a:ea typeface="ＭＳ Ｐゴシック" pitchFamily="34" charset="-128"/>
                <a:cs typeface="+mn-cs"/>
              </a:defRPr>
            </a:lvl1pPr>
          </a:lstStyle>
          <a:p>
            <a:pPr>
              <a:defRPr/>
            </a:pPr>
            <a:endParaRPr lang="fr-FR"/>
          </a:p>
        </p:txBody>
      </p:sp>
      <p:sp>
        <p:nvSpPr>
          <p:cNvPr id="398340" name="Rectangle 4">
            <a:extLst>
              <a:ext uri="{FF2B5EF4-FFF2-40B4-BE49-F238E27FC236}">
                <a16:creationId xmlns:a16="http://schemas.microsoft.com/office/drawing/2014/main" id="{1BC9DE18-ACB6-4C55-A04B-3AAB54053A55}"/>
              </a:ext>
            </a:extLst>
          </p:cNvPr>
          <p:cNvSpPr>
            <a:spLocks noGrp="1" noChangeArrowheads="1"/>
          </p:cNvSpPr>
          <p:nvPr>
            <p:ph type="ftr" sz="quarter" idx="2"/>
          </p:nvPr>
        </p:nvSpPr>
        <p:spPr bwMode="auto">
          <a:xfrm>
            <a:off x="0" y="8778875"/>
            <a:ext cx="3013075" cy="461963"/>
          </a:xfrm>
          <a:prstGeom prst="rect">
            <a:avLst/>
          </a:prstGeom>
          <a:noFill/>
          <a:ln w="9525">
            <a:noFill/>
            <a:miter lim="800000"/>
            <a:headEnd/>
            <a:tailEnd/>
          </a:ln>
        </p:spPr>
        <p:txBody>
          <a:bodyPr vert="horz" wrap="square" lIns="92531" tIns="46266" rIns="92531" bIns="46266" numCol="1" anchor="b" anchorCtr="0" compatLnSpc="1">
            <a:prstTxWarp prst="textNoShape">
              <a:avLst/>
            </a:prstTxWarp>
          </a:bodyPr>
          <a:lstStyle>
            <a:lvl1pPr defTabSz="908274">
              <a:defRPr sz="1200">
                <a:latin typeface="Arial" charset="0"/>
                <a:ea typeface="ＭＳ Ｐゴシック" pitchFamily="34" charset="-128"/>
                <a:cs typeface="+mn-cs"/>
              </a:defRPr>
            </a:lvl1pPr>
          </a:lstStyle>
          <a:p>
            <a:pPr>
              <a:defRPr/>
            </a:pPr>
            <a:endParaRPr lang="fr-FR"/>
          </a:p>
        </p:txBody>
      </p:sp>
      <p:sp>
        <p:nvSpPr>
          <p:cNvPr id="398341" name="Rectangle 5">
            <a:extLst>
              <a:ext uri="{FF2B5EF4-FFF2-40B4-BE49-F238E27FC236}">
                <a16:creationId xmlns:a16="http://schemas.microsoft.com/office/drawing/2014/main" id="{2D9A54BB-3376-4897-AEA0-E1AF4D35BDD6}"/>
              </a:ext>
            </a:extLst>
          </p:cNvPr>
          <p:cNvSpPr>
            <a:spLocks noGrp="1" noChangeArrowheads="1"/>
          </p:cNvSpPr>
          <p:nvPr>
            <p:ph type="sldNum" sz="quarter" idx="3"/>
          </p:nvPr>
        </p:nvSpPr>
        <p:spPr bwMode="auto">
          <a:xfrm>
            <a:off x="3941763" y="8778875"/>
            <a:ext cx="3013075" cy="461963"/>
          </a:xfrm>
          <a:prstGeom prst="rect">
            <a:avLst/>
          </a:prstGeom>
          <a:noFill/>
          <a:ln w="9525">
            <a:noFill/>
            <a:miter lim="800000"/>
            <a:headEnd/>
            <a:tailEnd/>
          </a:ln>
        </p:spPr>
        <p:txBody>
          <a:bodyPr vert="horz" wrap="square" lIns="92531" tIns="46266" rIns="92531" bIns="46266" numCol="1" anchor="b" anchorCtr="0" compatLnSpc="1">
            <a:prstTxWarp prst="textNoShape">
              <a:avLst/>
            </a:prstTxWarp>
          </a:bodyPr>
          <a:lstStyle>
            <a:lvl1pPr algn="r" defTabSz="908050">
              <a:defRPr sz="1200"/>
            </a:lvl1pPr>
          </a:lstStyle>
          <a:p>
            <a:fld id="{44B17940-F9E7-4C61-A635-A2C011B0C4B6}" type="slidenum">
              <a:rPr lang="fr-FR" altLang="fr-F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A1C34D0F-A51A-4663-96F3-C2BE912DD3DB}"/>
              </a:ext>
            </a:extLst>
          </p:cNvPr>
          <p:cNvSpPr>
            <a:spLocks noGrp="1" noChangeArrowheads="1"/>
          </p:cNvSpPr>
          <p:nvPr>
            <p:ph type="hdr" sz="quarter"/>
          </p:nvPr>
        </p:nvSpPr>
        <p:spPr bwMode="auto">
          <a:xfrm>
            <a:off x="0" y="0"/>
            <a:ext cx="3013075" cy="461963"/>
          </a:xfrm>
          <a:prstGeom prst="rect">
            <a:avLst/>
          </a:prstGeom>
          <a:noFill/>
          <a:ln w="9525">
            <a:noFill/>
            <a:miter lim="800000"/>
            <a:headEnd/>
            <a:tailEnd/>
          </a:ln>
        </p:spPr>
        <p:txBody>
          <a:bodyPr vert="horz" wrap="square" lIns="92531" tIns="46266" rIns="92531" bIns="46266" numCol="1" anchor="t" anchorCtr="0" compatLnSpc="1">
            <a:prstTxWarp prst="textNoShape">
              <a:avLst/>
            </a:prstTxWarp>
          </a:bodyPr>
          <a:lstStyle>
            <a:lvl1pPr defTabSz="908274">
              <a:defRPr sz="1200">
                <a:latin typeface="Arial" charset="0"/>
                <a:ea typeface="ＭＳ Ｐゴシック" pitchFamily="34" charset="-128"/>
                <a:cs typeface="+mn-cs"/>
              </a:defRPr>
            </a:lvl1pPr>
          </a:lstStyle>
          <a:p>
            <a:pPr>
              <a:defRPr/>
            </a:pPr>
            <a:endParaRPr lang="en-US"/>
          </a:p>
        </p:txBody>
      </p:sp>
      <p:sp>
        <p:nvSpPr>
          <p:cNvPr id="159747" name="Rectangle 3">
            <a:extLst>
              <a:ext uri="{FF2B5EF4-FFF2-40B4-BE49-F238E27FC236}">
                <a16:creationId xmlns:a16="http://schemas.microsoft.com/office/drawing/2014/main" id="{3C61A7EF-5F8B-425F-B206-877378A461F2}"/>
              </a:ext>
            </a:extLst>
          </p:cNvPr>
          <p:cNvSpPr>
            <a:spLocks noGrp="1" noChangeArrowheads="1"/>
          </p:cNvSpPr>
          <p:nvPr>
            <p:ph type="dt" idx="1"/>
          </p:nvPr>
        </p:nvSpPr>
        <p:spPr bwMode="auto">
          <a:xfrm>
            <a:off x="3940175" y="0"/>
            <a:ext cx="3013075" cy="461963"/>
          </a:xfrm>
          <a:prstGeom prst="rect">
            <a:avLst/>
          </a:prstGeom>
          <a:noFill/>
          <a:ln w="9525">
            <a:noFill/>
            <a:miter lim="800000"/>
            <a:headEnd/>
            <a:tailEnd/>
          </a:ln>
        </p:spPr>
        <p:txBody>
          <a:bodyPr vert="horz" wrap="square" lIns="92531" tIns="46266" rIns="92531" bIns="46266" numCol="1" anchor="t" anchorCtr="0" compatLnSpc="1">
            <a:prstTxWarp prst="textNoShape">
              <a:avLst/>
            </a:prstTxWarp>
          </a:bodyPr>
          <a:lstStyle>
            <a:lvl1pPr algn="r" defTabSz="908274">
              <a:defRPr sz="1200">
                <a:latin typeface="Arial" charset="0"/>
                <a:ea typeface="ＭＳ Ｐゴシック" pitchFamily="34" charset="-128"/>
                <a:cs typeface="+mn-cs"/>
              </a:defRPr>
            </a:lvl1pPr>
          </a:lstStyle>
          <a:p>
            <a:pPr>
              <a:defRPr/>
            </a:pPr>
            <a:endParaRPr lang="en-US"/>
          </a:p>
        </p:txBody>
      </p:sp>
      <p:sp>
        <p:nvSpPr>
          <p:cNvPr id="45060" name="Rectangle 4">
            <a:extLst>
              <a:ext uri="{FF2B5EF4-FFF2-40B4-BE49-F238E27FC236}">
                <a16:creationId xmlns:a16="http://schemas.microsoft.com/office/drawing/2014/main" id="{1E55A254-437B-4490-8202-40E61EFD6F59}"/>
              </a:ext>
            </a:extLst>
          </p:cNvPr>
          <p:cNvSpPr>
            <a:spLocks noGrp="1" noRot="1" noChangeAspect="1" noChangeArrowheads="1" noTextEdit="1"/>
          </p:cNvSpPr>
          <p:nvPr>
            <p:ph type="sldImg" idx="2"/>
          </p:nvPr>
        </p:nvSpPr>
        <p:spPr bwMode="auto">
          <a:xfrm>
            <a:off x="1169988" y="693738"/>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9" name="Rectangle 5">
            <a:extLst>
              <a:ext uri="{FF2B5EF4-FFF2-40B4-BE49-F238E27FC236}">
                <a16:creationId xmlns:a16="http://schemas.microsoft.com/office/drawing/2014/main" id="{E953396C-E70E-454A-BB7D-8FCD8E596AC5}"/>
              </a:ext>
            </a:extLst>
          </p:cNvPr>
          <p:cNvSpPr>
            <a:spLocks noGrp="1" noChangeArrowheads="1"/>
          </p:cNvSpPr>
          <p:nvPr>
            <p:ph type="body" sz="quarter" idx="3"/>
          </p:nvPr>
        </p:nvSpPr>
        <p:spPr bwMode="auto">
          <a:xfrm>
            <a:off x="695325" y="4389438"/>
            <a:ext cx="5564188" cy="4157662"/>
          </a:xfrm>
          <a:prstGeom prst="rect">
            <a:avLst/>
          </a:prstGeom>
          <a:noFill/>
          <a:ln w="9525">
            <a:noFill/>
            <a:miter lim="800000"/>
            <a:headEnd/>
            <a:tailEnd/>
          </a:ln>
        </p:spPr>
        <p:txBody>
          <a:bodyPr vert="horz" wrap="square" lIns="92531" tIns="46266" rIns="92531" bIns="46266"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159750" name="Rectangle 6">
            <a:extLst>
              <a:ext uri="{FF2B5EF4-FFF2-40B4-BE49-F238E27FC236}">
                <a16:creationId xmlns:a16="http://schemas.microsoft.com/office/drawing/2014/main" id="{021AB3D8-DEE4-4380-BFDC-EB56A71A423F}"/>
              </a:ext>
            </a:extLst>
          </p:cNvPr>
          <p:cNvSpPr>
            <a:spLocks noGrp="1" noChangeArrowheads="1"/>
          </p:cNvSpPr>
          <p:nvPr>
            <p:ph type="ftr" sz="quarter" idx="4"/>
          </p:nvPr>
        </p:nvSpPr>
        <p:spPr bwMode="auto">
          <a:xfrm>
            <a:off x="0" y="8777288"/>
            <a:ext cx="3013075" cy="461962"/>
          </a:xfrm>
          <a:prstGeom prst="rect">
            <a:avLst/>
          </a:prstGeom>
          <a:noFill/>
          <a:ln w="9525">
            <a:noFill/>
            <a:miter lim="800000"/>
            <a:headEnd/>
            <a:tailEnd/>
          </a:ln>
        </p:spPr>
        <p:txBody>
          <a:bodyPr vert="horz" wrap="square" lIns="92531" tIns="46266" rIns="92531" bIns="46266" numCol="1" anchor="b" anchorCtr="0" compatLnSpc="1">
            <a:prstTxWarp prst="textNoShape">
              <a:avLst/>
            </a:prstTxWarp>
          </a:bodyPr>
          <a:lstStyle>
            <a:lvl1pPr defTabSz="908274">
              <a:defRPr sz="1200">
                <a:latin typeface="Arial" charset="0"/>
                <a:ea typeface="ＭＳ Ｐゴシック" pitchFamily="34" charset="-128"/>
                <a:cs typeface="+mn-cs"/>
              </a:defRPr>
            </a:lvl1pPr>
          </a:lstStyle>
          <a:p>
            <a:pPr>
              <a:defRPr/>
            </a:pPr>
            <a:endParaRPr lang="en-US"/>
          </a:p>
        </p:txBody>
      </p:sp>
      <p:sp>
        <p:nvSpPr>
          <p:cNvPr id="159751" name="Rectangle 7">
            <a:extLst>
              <a:ext uri="{FF2B5EF4-FFF2-40B4-BE49-F238E27FC236}">
                <a16:creationId xmlns:a16="http://schemas.microsoft.com/office/drawing/2014/main" id="{84021B5B-8449-4A8A-A2B3-538D81C917FF}"/>
              </a:ext>
            </a:extLst>
          </p:cNvPr>
          <p:cNvSpPr>
            <a:spLocks noGrp="1" noChangeArrowheads="1"/>
          </p:cNvSpPr>
          <p:nvPr>
            <p:ph type="sldNum" sz="quarter" idx="5"/>
          </p:nvPr>
        </p:nvSpPr>
        <p:spPr bwMode="auto">
          <a:xfrm>
            <a:off x="3940175" y="8777288"/>
            <a:ext cx="3013075" cy="461962"/>
          </a:xfrm>
          <a:prstGeom prst="rect">
            <a:avLst/>
          </a:prstGeom>
          <a:noFill/>
          <a:ln w="9525">
            <a:noFill/>
            <a:miter lim="800000"/>
            <a:headEnd/>
            <a:tailEnd/>
          </a:ln>
        </p:spPr>
        <p:txBody>
          <a:bodyPr vert="horz" wrap="square" lIns="92531" tIns="46266" rIns="92531" bIns="46266" numCol="1" anchor="b" anchorCtr="0" compatLnSpc="1">
            <a:prstTxWarp prst="textNoShape">
              <a:avLst/>
            </a:prstTxWarp>
          </a:bodyPr>
          <a:lstStyle>
            <a:lvl1pPr algn="r" defTabSz="908050">
              <a:defRPr sz="1200"/>
            </a:lvl1pPr>
          </a:lstStyle>
          <a:p>
            <a:fld id="{774E7056-830A-4B99-9493-DEE59AF314C4}" type="slidenum">
              <a:rPr lang="fr-CA" altLang="fr-FR"/>
              <a:pPr/>
              <a:t>‹N°›</a:t>
            </a:fld>
            <a:endParaRPr lang="fr-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260DD1F-B71F-46C0-A248-76E671F3D78D}"/>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322E2581-D938-4EEE-94F7-DC2C745390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399AEB5-6041-4463-8AD4-87BA823AD3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CCE744C-03E5-43F6-818D-F999D6435601}" type="slidenum">
              <a:rPr lang="fr-CA" altLang="fr-FR"/>
              <a:pPr eaLnBrk="1" hangingPunct="1"/>
              <a:t>10</a:t>
            </a:fld>
            <a:endParaRPr lang="fr-CA" altLang="fr-FR"/>
          </a:p>
        </p:txBody>
      </p:sp>
      <p:sp>
        <p:nvSpPr>
          <p:cNvPr id="55299" name="Rectangle 2">
            <a:extLst>
              <a:ext uri="{FF2B5EF4-FFF2-40B4-BE49-F238E27FC236}">
                <a16:creationId xmlns:a16="http://schemas.microsoft.com/office/drawing/2014/main" id="{81D91BB3-6453-4288-A001-D6CEACAE67A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22E2477-9553-4EC6-A686-1EA0D261673F}"/>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6" tIns="45497" rIns="90996" bIns="45497"/>
          <a:lstStyle/>
          <a:p>
            <a:pPr eaLnBrk="1" hangingPunct="1"/>
            <a:r>
              <a:rPr lang="en-CA" altLang="fr-FR" sz="1100">
                <a:latin typeface="Arial" panose="020B0604020202020204" pitchFamily="34" charset="0"/>
                <a:ea typeface="ＭＳ Ｐゴシック" panose="020B0600070205080204" pitchFamily="34" charset="-128"/>
              </a:rPr>
              <a:t>Atherogenic dyslipidemia arises from disordered metabolism of VLDL which leads to concordant enrichment of LDL and HDL particles with triglycerides through the action of cholesteryl ester transfer protein. Subsequent triglyceride hydrolysis in these particles by hepatic lipase leads to smaller, denser LDL and HDL, and depletion of apolipoprotein AI from HDL. A portion of this apolipoprotein AI undergoes renal clearance, resulting in lower plasma apolipoprotein AI concentrations.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B358D76-A649-4C5E-B8E3-8E17CD38FD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B90ED16-774D-4CCE-BAE5-4549DE32FA67}" type="slidenum">
              <a:rPr lang="fr-CA" altLang="fr-FR"/>
              <a:pPr eaLnBrk="1" hangingPunct="1"/>
              <a:t>11</a:t>
            </a:fld>
            <a:endParaRPr lang="fr-CA" altLang="fr-FR"/>
          </a:p>
        </p:txBody>
      </p:sp>
      <p:sp>
        <p:nvSpPr>
          <p:cNvPr id="56323" name="Rectangle 2">
            <a:extLst>
              <a:ext uri="{FF2B5EF4-FFF2-40B4-BE49-F238E27FC236}">
                <a16:creationId xmlns:a16="http://schemas.microsoft.com/office/drawing/2014/main" id="{7FBCAFBD-03F0-4E42-A68A-C302D29EEE0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83613F1-1E86-4B78-92E4-05B828DB93D4}"/>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6" tIns="45497" rIns="90996" bIns="45497"/>
          <a:lstStyle/>
          <a:p>
            <a:pPr eaLnBrk="1" hangingPunct="1"/>
            <a:r>
              <a:rPr lang="en-CA" altLang="fr-FR" sz="1100">
                <a:latin typeface="Arial" panose="020B0604020202020204" pitchFamily="34" charset="0"/>
                <a:ea typeface="ＭＳ Ｐゴシック" panose="020B0600070205080204" pitchFamily="34" charset="-128"/>
              </a:rPr>
              <a:t>A direct atheroprotective role of apolipoprotein (apo) AI has been demonstrated in several animal models in which administration of apo AI or overexpression of the apo AI gene has resulted in reduced atherosclerosis extent. Shown here are results from a series of apo AI transgenic mice in which the extent of apo AI expression, and the resultant HDL cholesterol levels, are related to aortic atherosclerosis in a manner that mirrors the relationship of HDL cholesterol to cardiovascular disease risk in humans.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C896FB1-0425-4820-954B-F10FAE349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469A4A6-4CE5-4426-975A-2CDF23063BD8}" type="slidenum">
              <a:rPr lang="fr-CA" altLang="fr-FR"/>
              <a:pPr eaLnBrk="1" hangingPunct="1"/>
              <a:t>12</a:t>
            </a:fld>
            <a:endParaRPr lang="fr-CA" altLang="fr-FR"/>
          </a:p>
        </p:txBody>
      </p:sp>
      <p:sp>
        <p:nvSpPr>
          <p:cNvPr id="57347" name="Rectangle 2">
            <a:extLst>
              <a:ext uri="{FF2B5EF4-FFF2-40B4-BE49-F238E27FC236}">
                <a16:creationId xmlns:a16="http://schemas.microsoft.com/office/drawing/2014/main" id="{19D682F9-1B4A-409B-8B2B-B309DBE4E646}"/>
              </a:ext>
            </a:extLst>
          </p:cNvPr>
          <p:cNvSpPr>
            <a:spLocks noGrp="1" noRot="1" noChangeAspect="1" noChangeArrowheads="1" noTextEdit="1"/>
          </p:cNvSpPr>
          <p:nvPr>
            <p:ph type="sldImg"/>
          </p:nvPr>
        </p:nvSpPr>
        <p:spPr>
          <a:xfrm>
            <a:off x="1171575" y="695325"/>
            <a:ext cx="4611688" cy="3460750"/>
          </a:xfrm>
          <a:ln w="12700" cap="flat"/>
        </p:spPr>
      </p:sp>
      <p:sp>
        <p:nvSpPr>
          <p:cNvPr id="57348" name="Rectangle 3">
            <a:extLst>
              <a:ext uri="{FF2B5EF4-FFF2-40B4-BE49-F238E27FC236}">
                <a16:creationId xmlns:a16="http://schemas.microsoft.com/office/drawing/2014/main" id="{090ECD73-CBEB-46A5-9B58-41978D188AA9}"/>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3" rIns="93164" bIns="46583"/>
          <a:lstStyle/>
          <a:p>
            <a:pPr eaLnBrk="1" hangingPunct="1"/>
            <a:r>
              <a:rPr lang="en-CA" altLang="fr-FR" sz="1100">
                <a:latin typeface="Arial" panose="020B0604020202020204" pitchFamily="34" charset="0"/>
                <a:ea typeface="ＭＳ Ｐゴシック" panose="020B0600070205080204" pitchFamily="34" charset="-128"/>
              </a:rPr>
              <a:t>Although a number of drugs used to manage dyslipidemia can raise HDL cholesterol to varying degrees, there is increasing interest in the use of these drugs in combination with statins, which are the first line treatment for cardiovascular disease risk reduction in most patients.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5F89404-22B0-46D5-A6E4-3551A4BAB6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7EB9BF9-1F96-4974-9B9D-843E6DCC62D4}" type="slidenum">
              <a:rPr lang="fr-CA" altLang="fr-FR"/>
              <a:pPr eaLnBrk="1" hangingPunct="1"/>
              <a:t>13</a:t>
            </a:fld>
            <a:endParaRPr lang="fr-CA" altLang="fr-FR"/>
          </a:p>
        </p:txBody>
      </p:sp>
      <p:sp>
        <p:nvSpPr>
          <p:cNvPr id="58371" name="Rectangle 2">
            <a:extLst>
              <a:ext uri="{FF2B5EF4-FFF2-40B4-BE49-F238E27FC236}">
                <a16:creationId xmlns:a16="http://schemas.microsoft.com/office/drawing/2014/main" id="{B97F52C4-B906-4343-A764-CE3B220887C2}"/>
              </a:ext>
            </a:extLst>
          </p:cNvPr>
          <p:cNvSpPr>
            <a:spLocks noGrp="1" noRot="1" noChangeAspect="1" noChangeArrowheads="1" noTextEdit="1"/>
          </p:cNvSpPr>
          <p:nvPr>
            <p:ph type="sldImg"/>
          </p:nvPr>
        </p:nvSpPr>
        <p:spPr>
          <a:xfrm>
            <a:off x="1168400" y="693738"/>
            <a:ext cx="4618038" cy="3465512"/>
          </a:xfrm>
          <a:ln/>
        </p:spPr>
      </p:sp>
      <p:sp>
        <p:nvSpPr>
          <p:cNvPr id="58372" name="Rectangle 3">
            <a:extLst>
              <a:ext uri="{FF2B5EF4-FFF2-40B4-BE49-F238E27FC236}">
                <a16:creationId xmlns:a16="http://schemas.microsoft.com/office/drawing/2014/main" id="{82B06956-D7BA-46F8-A792-886CD90AD6A1}"/>
              </a:ext>
            </a:extLst>
          </p:cNvPr>
          <p:cNvSpPr>
            <a:spLocks noGrp="1" noChangeArrowheads="1"/>
          </p:cNvSpPr>
          <p:nvPr>
            <p:ph type="body" idx="1"/>
          </p:nvPr>
        </p:nvSpPr>
        <p:spPr>
          <a:xfrm>
            <a:off x="841375" y="4452938"/>
            <a:ext cx="5462588" cy="4014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CA" altLang="fr-FR" sz="1100">
                <a:latin typeface="Arial" panose="020B0604020202020204" pitchFamily="34" charset="0"/>
                <a:ea typeface="ＭＳ Ｐゴシック" panose="020B0600070205080204" pitchFamily="34" charset="-128"/>
              </a:rPr>
              <a:t>	The efficacy of combination therapy with lovastatin and niacin was evaluated in patients with multiple lipid disorders. Participants had either elevated LDL cholesterol or elevated LDL cholesterol and triglycerides and were administered increasing doses of either lovastatin monotherapy or lovastatin/niacin. At 28 weeks, treatment with 40 mg lovastatin and 2,000 mg niacin led to a significant reduction in LDL cholesterol of 42% compared with 32% with lovastatin monotherapy. Additionally, combination therapy resulted in more efficacious HDL cholesterol elevation than lovastatin monotherapy at 28 weeks (30% vs. 6%). Combination therapy resulted in more efficacious triglyceride lowering than lovastatin monotherapy at 28 weeks (43% vs. 20%). In this study, 19% of patients randomized to lovastatin/niacin extended-release withdrew from the study due to adverse events compared with 10% of patients randomized to lovastatin (p=0.06).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ADCF497-1B19-4687-AF97-3784EB2C50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4E1E8AE-C2A5-4ECF-88C3-14B536468579}" type="slidenum">
              <a:rPr lang="fr-CA" altLang="fr-FR"/>
              <a:pPr eaLnBrk="1" hangingPunct="1"/>
              <a:t>14</a:t>
            </a:fld>
            <a:endParaRPr lang="fr-CA" altLang="fr-FR"/>
          </a:p>
        </p:txBody>
      </p:sp>
      <p:sp>
        <p:nvSpPr>
          <p:cNvPr id="59395" name="Rectangle 2">
            <a:extLst>
              <a:ext uri="{FF2B5EF4-FFF2-40B4-BE49-F238E27FC236}">
                <a16:creationId xmlns:a16="http://schemas.microsoft.com/office/drawing/2014/main" id="{E9A66FC1-3FE1-475B-A2AC-43B4D41A62CF}"/>
              </a:ext>
            </a:extLst>
          </p:cNvPr>
          <p:cNvSpPr>
            <a:spLocks noGrp="1" noRot="1" noChangeAspect="1" noChangeArrowheads="1" noTextEdit="1"/>
          </p:cNvSpPr>
          <p:nvPr>
            <p:ph type="sldImg"/>
          </p:nvPr>
        </p:nvSpPr>
        <p:spPr>
          <a:xfrm>
            <a:off x="1166813" y="693738"/>
            <a:ext cx="4622800" cy="3467100"/>
          </a:xfrm>
          <a:ln/>
        </p:spPr>
      </p:sp>
      <p:sp>
        <p:nvSpPr>
          <p:cNvPr id="59396" name="Rectangle 3">
            <a:extLst>
              <a:ext uri="{FF2B5EF4-FFF2-40B4-BE49-F238E27FC236}">
                <a16:creationId xmlns:a16="http://schemas.microsoft.com/office/drawing/2014/main" id="{DDBBEE6B-C5DD-4555-BACA-F612D39EDF17}"/>
              </a:ext>
            </a:extLst>
          </p:cNvPr>
          <p:cNvSpPr>
            <a:spLocks noGrp="1" noChangeArrowheads="1"/>
          </p:cNvSpPr>
          <p:nvPr>
            <p:ph type="body" idx="1"/>
          </p:nvPr>
        </p:nvSpPr>
        <p:spPr>
          <a:xfrm>
            <a:off x="923925" y="4391025"/>
            <a:ext cx="5106988"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1" tIns="45825" rIns="91651" bIns="45825"/>
          <a:lstStyle/>
          <a:p>
            <a:pPr eaLnBrk="1" hangingPunct="1"/>
            <a:r>
              <a:rPr lang="en-CA" altLang="fr-FR" sz="1100">
                <a:latin typeface="Arial" panose="020B0604020202020204" pitchFamily="34" charset="0"/>
                <a:ea typeface="ＭＳ Ｐゴシック" panose="020B0600070205080204" pitchFamily="34" charset="-128"/>
              </a:rPr>
              <a:t>Results from the recent SAFARI trial demonstrate that combination therapy with simvastatin plus fenofibrate was significantly more effective than simvastatin monotherapy at correcting the levels of all the major lipids: triglycerides, VLDL cholesterol, LDL cholesterol, and HDL cholesterol. In this trial, 618 patients with combined hyperlipidemia were enrolled in a randomized, double-blind, active-controlled, 18-week efficacy and tolerability study comparing simvastatin (20 mg/day) with simvastatin (20 mg/day) plus fenofibrate (160 mg/day). The combination therapy was more effective than statin monotherapy and was well tolerated. Note that the ~5% reduction seen in LDL cholesterol with combination therapy is approximately equivalent to that typically seen with increasing simvastatin to 40 mg/day. </a:t>
            </a:r>
            <a:endParaRPr lang="en-US"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52FB0EE-90B3-4719-8C8E-CFEC577A07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21C77E7-4746-44F0-9757-AC3DB4E96172}" type="slidenum">
              <a:rPr lang="fr-CA" altLang="fr-FR"/>
              <a:pPr eaLnBrk="1" hangingPunct="1"/>
              <a:t>15</a:t>
            </a:fld>
            <a:endParaRPr lang="fr-CA" altLang="fr-FR"/>
          </a:p>
        </p:txBody>
      </p:sp>
      <p:sp>
        <p:nvSpPr>
          <p:cNvPr id="60419" name="Rectangle 2">
            <a:extLst>
              <a:ext uri="{FF2B5EF4-FFF2-40B4-BE49-F238E27FC236}">
                <a16:creationId xmlns:a16="http://schemas.microsoft.com/office/drawing/2014/main" id="{35FCCEDE-F0F2-4F44-A317-6CC6C873D12A}"/>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F3C24A23-7737-4CEE-95EC-9B5FDBD20E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Although not widely tested, combinations of gemfibrozil and niacin, which both have HDL-raising effects, may be an option for some patients. As shown in this study, this drug combination can be effective when used with cholestyramine, a bile acid binding resin that can offer an alternative to statins for LDL lowering in such patients.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009390B-1AC9-47FD-A6C5-AF2C7EE814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56E71A8-6DC2-4907-A66D-F0E2E2FBA127}" type="slidenum">
              <a:rPr lang="fr-CA" altLang="fr-FR"/>
              <a:pPr eaLnBrk="1" hangingPunct="1"/>
              <a:t>16</a:t>
            </a:fld>
            <a:endParaRPr lang="fr-CA" altLang="fr-FR"/>
          </a:p>
        </p:txBody>
      </p:sp>
      <p:sp>
        <p:nvSpPr>
          <p:cNvPr id="61443" name="Rectangle 2">
            <a:extLst>
              <a:ext uri="{FF2B5EF4-FFF2-40B4-BE49-F238E27FC236}">
                <a16:creationId xmlns:a16="http://schemas.microsoft.com/office/drawing/2014/main" id="{C9449BA5-E93D-4DAF-AB73-4852C19A769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C2997593-DD0B-4359-A79F-4AF5DA855BF6}"/>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A3E3855-7DAA-4988-AA25-047B7F4A02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69A5B29-0DC7-41CD-A8B4-08BFAC045A4C}" type="slidenum">
              <a:rPr lang="fr-CA" altLang="fr-FR"/>
              <a:pPr eaLnBrk="1" hangingPunct="1"/>
              <a:t>17</a:t>
            </a:fld>
            <a:endParaRPr lang="fr-CA" altLang="fr-FR"/>
          </a:p>
        </p:txBody>
      </p:sp>
      <p:sp>
        <p:nvSpPr>
          <p:cNvPr id="62467" name="Rectangle 2">
            <a:extLst>
              <a:ext uri="{FF2B5EF4-FFF2-40B4-BE49-F238E27FC236}">
                <a16:creationId xmlns:a16="http://schemas.microsoft.com/office/drawing/2014/main" id="{CE61E888-6741-4170-B3E6-3B383538D612}"/>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0F86441B-754A-44AF-AD31-992C8A8AF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A number of trials over several decades have found that niacin, when used either as monotherapy or in combination with other drugs can reduce progression of coronary artery atherosclerosis as assessed by angiography and/or clinical cardiovascular events.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9B79C3C-FF91-43CC-9BDC-7D50AD2FAE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63ED5F7-5FA8-4373-99C5-E9B14CA45EAE}" type="slidenum">
              <a:rPr lang="fr-CA" altLang="fr-FR"/>
              <a:pPr eaLnBrk="1" hangingPunct="1"/>
              <a:t>18</a:t>
            </a:fld>
            <a:endParaRPr lang="fr-CA" altLang="fr-FR"/>
          </a:p>
        </p:txBody>
      </p:sp>
      <p:sp>
        <p:nvSpPr>
          <p:cNvPr id="63491" name="Rectangle 2">
            <a:extLst>
              <a:ext uri="{FF2B5EF4-FFF2-40B4-BE49-F238E27FC236}">
                <a16:creationId xmlns:a16="http://schemas.microsoft.com/office/drawing/2014/main" id="{3F1376A8-98E6-41C1-B706-D9C92BF25169}"/>
              </a:ext>
            </a:extLst>
          </p:cNvPr>
          <p:cNvSpPr>
            <a:spLocks noGrp="1" noRot="1" noChangeAspect="1" noChangeArrowheads="1" noTextEdit="1"/>
          </p:cNvSpPr>
          <p:nvPr>
            <p:ph type="sldImg"/>
          </p:nvPr>
        </p:nvSpPr>
        <p:spPr>
          <a:xfrm>
            <a:off x="768350" y="388938"/>
            <a:ext cx="5407025" cy="4056062"/>
          </a:xfrm>
          <a:ln/>
        </p:spPr>
      </p:sp>
      <p:sp>
        <p:nvSpPr>
          <p:cNvPr id="64516" name="Rectangle 3">
            <a:extLst>
              <a:ext uri="{FF2B5EF4-FFF2-40B4-BE49-F238E27FC236}">
                <a16:creationId xmlns:a16="http://schemas.microsoft.com/office/drawing/2014/main" id="{AE5BE5B0-E123-45B8-9A4B-487233C37D8F}"/>
              </a:ext>
            </a:extLst>
          </p:cNvPr>
          <p:cNvSpPr>
            <a:spLocks noGrp="1" noChangeArrowheads="1"/>
          </p:cNvSpPr>
          <p:nvPr>
            <p:ph type="body" idx="1"/>
          </p:nvPr>
        </p:nvSpPr>
        <p:spPr>
          <a:xfrm>
            <a:off x="754063" y="4484688"/>
            <a:ext cx="5440362" cy="4462462"/>
          </a:xfrm>
          <a:ln/>
        </p:spPr>
        <p:txBody>
          <a:bodyPr lIns="90800" tIns="45400" rIns="90800" bIns="45400"/>
          <a:lstStyle/>
          <a:p>
            <a:pPr algn="just">
              <a:defRPr/>
            </a:pPr>
            <a:r>
              <a:rPr lang="en-CA" sz="950" dirty="0"/>
              <a:t>The HDL-Atherosclerosis Treatment Study (HATS) was a 3-year double-blind, placebo-controlled, National Heart, Lung and Blood Institute sponsored study that, in part, evaluated niacin therapy of HDL cholesterol management in patients also on an LDL cholesterol–lowering </a:t>
            </a:r>
            <a:r>
              <a:rPr lang="en-CA" sz="950" dirty="0" err="1"/>
              <a:t>statin</a:t>
            </a:r>
            <a:r>
              <a:rPr lang="en-CA" sz="950" dirty="0"/>
              <a:t> regimen.</a:t>
            </a:r>
          </a:p>
          <a:p>
            <a:pPr algn="just">
              <a:defRPr/>
            </a:pPr>
            <a:r>
              <a:rPr lang="en-CA" sz="950" dirty="0"/>
              <a:t>The study included 160 patients with coronary artery disease (CAD) who had low HDL cholesterol and normal LDL cholesterol levels. Patients were randomly assigned to 1 of 4 regimens – </a:t>
            </a:r>
            <a:r>
              <a:rPr lang="en-CA" sz="950" dirty="0" err="1"/>
              <a:t>statin</a:t>
            </a:r>
            <a:r>
              <a:rPr lang="en-CA" sz="950" dirty="0"/>
              <a:t> (S; </a:t>
            </a:r>
            <a:r>
              <a:rPr lang="en-CA" sz="950" dirty="0" err="1"/>
              <a:t>simvastatin</a:t>
            </a:r>
            <a:r>
              <a:rPr lang="en-CA" sz="950" dirty="0"/>
              <a:t>) and niacin (N), S and N plus antioxidant vitamins (AV), antioxidants, or placebo. For the purpose of this graph, we will be discussing the effects of N on HDL cholesterol parameters. </a:t>
            </a:r>
          </a:p>
          <a:p>
            <a:pPr algn="just">
              <a:defRPr/>
            </a:pPr>
            <a:r>
              <a:rPr lang="en-CA" sz="950" dirty="0"/>
              <a:t>Niacin was started at 250 mg twice daily and increased linearly to 1,000 mg twice daily at 4 weeks; the mean dose was 2.4 g/day. Antioxidants (total daily doses: 800 IU vitamin E, 1,000 mg vitamin C, 25 mg </a:t>
            </a:r>
            <a:r>
              <a:rPr lang="fr-FR" dirty="0"/>
              <a:t>ß</a:t>
            </a:r>
            <a:r>
              <a:rPr lang="en-CA" sz="950" dirty="0"/>
              <a:t>-carotene, and 10 µg selenium) were given twice daily. </a:t>
            </a:r>
          </a:p>
          <a:p>
            <a:pPr algn="just">
              <a:defRPr/>
            </a:pPr>
            <a:r>
              <a:rPr lang="en-CA" sz="950" dirty="0"/>
              <a:t>The primary outcomes were angiographic evidence of a change in coronary </a:t>
            </a:r>
            <a:r>
              <a:rPr lang="en-CA" sz="950" dirty="0" err="1"/>
              <a:t>stenosis</a:t>
            </a:r>
            <a:r>
              <a:rPr lang="en-CA" sz="950" dirty="0"/>
              <a:t> and the occurrence of a first cardiovascular event (death, myocardial infarction, stroke, or revascularization). </a:t>
            </a:r>
          </a:p>
          <a:p>
            <a:pPr algn="just">
              <a:defRPr/>
            </a:pPr>
            <a:r>
              <a:rPr lang="en-CA" sz="950" dirty="0"/>
              <a:t>Patients receiving N had a significant increase in HDL cholesterol of 26%. The addition of AV blunted the magnitude of this increase in HDL cholesterol. </a:t>
            </a:r>
          </a:p>
          <a:p>
            <a:pPr algn="just">
              <a:defRPr/>
            </a:pPr>
            <a:r>
              <a:rPr lang="en-CA" sz="950" dirty="0"/>
              <a:t>For the angiographic primary endpoint – the change in severity of the most severe </a:t>
            </a:r>
            <a:r>
              <a:rPr lang="en-CA" sz="950" dirty="0" err="1"/>
              <a:t>stenosis</a:t>
            </a:r>
            <a:r>
              <a:rPr lang="en-CA" sz="950" dirty="0"/>
              <a:t> in 9 proximal coronary segments – a slight regression was observed with the addition of N (-0.4%) and progression was slowed with N and AV (+0.7%) treatment when compared to placebo (+3.9% mean change in </a:t>
            </a:r>
            <a:r>
              <a:rPr lang="en-CA" sz="950" dirty="0" err="1"/>
              <a:t>stenosis</a:t>
            </a:r>
            <a:r>
              <a:rPr lang="en-CA" sz="950" dirty="0"/>
              <a:t>). </a:t>
            </a:r>
          </a:p>
          <a:p>
            <a:pPr algn="just">
              <a:defRPr/>
            </a:pPr>
            <a:r>
              <a:rPr lang="en-CA" sz="950" dirty="0"/>
              <a:t>The composite clinical endpoint of death from coronary causes, confirmed that myocardial infarction or stroke, or revascularization was reduced by 89% in patients treated with N compared to placebo (p=0.04). There were no statistically significant differences in clinical endpoints in the group receiving both N and AV compared to placebo.</a:t>
            </a:r>
          </a:p>
          <a:p>
            <a:pPr algn="just">
              <a:defRPr/>
            </a:pPr>
            <a:r>
              <a:rPr lang="en-CA" sz="950" dirty="0"/>
              <a:t>The authors concluded that the addition of N in CAD patients with low HDL cholesterol and “normal” LDL cholesterol resulted in a slight regression of coronary atherosclerosis and a significant reduction (89%) in clinical coronary events over 3 years compared to placebo.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5774C3E-AE43-4907-9547-4521786061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2751C0A-95A3-44B5-968F-458538CCD71E}" type="slidenum">
              <a:rPr lang="fr-CA" altLang="fr-FR"/>
              <a:pPr eaLnBrk="1" hangingPunct="1"/>
              <a:t>19</a:t>
            </a:fld>
            <a:endParaRPr lang="fr-CA" altLang="fr-FR"/>
          </a:p>
        </p:txBody>
      </p:sp>
      <p:sp>
        <p:nvSpPr>
          <p:cNvPr id="64515" name="Rectangle 2">
            <a:extLst>
              <a:ext uri="{FF2B5EF4-FFF2-40B4-BE49-F238E27FC236}">
                <a16:creationId xmlns:a16="http://schemas.microsoft.com/office/drawing/2014/main" id="{44FA7AFE-BE73-4A69-99DA-F3217A3B3A93}"/>
              </a:ext>
            </a:extLst>
          </p:cNvPr>
          <p:cNvSpPr>
            <a:spLocks noGrp="1" noRot="1" noChangeAspect="1" noChangeArrowheads="1" noTextEdit="1"/>
          </p:cNvSpPr>
          <p:nvPr>
            <p:ph type="sldImg"/>
          </p:nvPr>
        </p:nvSpPr>
        <p:spPr>
          <a:xfrm>
            <a:off x="768350" y="388938"/>
            <a:ext cx="5407025" cy="4056062"/>
          </a:xfrm>
          <a:ln/>
        </p:spPr>
      </p:sp>
      <p:sp>
        <p:nvSpPr>
          <p:cNvPr id="64516" name="Rectangle 3">
            <a:extLst>
              <a:ext uri="{FF2B5EF4-FFF2-40B4-BE49-F238E27FC236}">
                <a16:creationId xmlns:a16="http://schemas.microsoft.com/office/drawing/2014/main" id="{494DFADB-A08A-4614-B33A-420CD1628BA7}"/>
              </a:ext>
            </a:extLst>
          </p:cNvPr>
          <p:cNvSpPr>
            <a:spLocks noGrp="1" noChangeArrowheads="1"/>
          </p:cNvSpPr>
          <p:nvPr>
            <p:ph type="body" idx="1"/>
          </p:nvPr>
        </p:nvSpPr>
        <p:spPr>
          <a:xfrm>
            <a:off x="754063" y="4522788"/>
            <a:ext cx="5441950" cy="423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fr-FR" sz="1100">
                <a:latin typeface="Arial" panose="020B0604020202020204" pitchFamily="34" charset="0"/>
                <a:ea typeface="ＭＳ Ｐゴシック" panose="020B0600070205080204" pitchFamily="34" charset="-128"/>
              </a:rPr>
              <a:t>The change in carotid intima-media thickness (CIMT) from baseline to 12 months was 0.044 mm in the placebo group (p&lt;0.001) and 0.014 mm in the extended release niacin group (p=0.23). Thus, the increase in CIMT was 3-fold greater in the placebo than in the extended-release niacin group.</a:t>
            </a:r>
          </a:p>
          <a:p>
            <a:pPr algn="just"/>
            <a:endParaRPr lang="en-CA" altLang="fr-FR" sz="1100">
              <a:latin typeface="Arial" panose="020B0604020202020204" pitchFamily="34" charset="0"/>
              <a:ea typeface="ＭＳ Ｐゴシック" panose="020B0600070205080204" pitchFamily="34" charset="-128"/>
            </a:endParaRPr>
          </a:p>
          <a:p>
            <a:pPr algn="just"/>
            <a:r>
              <a:rPr lang="en-CA" altLang="fr-FR" sz="1100">
                <a:latin typeface="Arial" panose="020B0604020202020204" pitchFamily="34" charset="0"/>
                <a:ea typeface="ＭＳ Ｐゴシック" panose="020B0600070205080204" pitchFamily="34" charset="-128"/>
              </a:rPr>
              <a:t>ARBITER 2: Arterial Biology for the Investigation of the Treatment Effects of Reducing Cholesterol</a:t>
            </a:r>
          </a:p>
          <a:p>
            <a:pPr eaLnBrk="1" hangingPunct="1"/>
            <a:endParaRPr lang="en-US"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1CAA615-4117-4D69-8F17-911F2E50C57D}"/>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B7A29162-841E-44EB-B138-FB0D36F48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fr-FR" sz="1100">
                <a:latin typeface="Arial" panose="020B0604020202020204" pitchFamily="34" charset="0"/>
                <a:ea typeface="ＭＳ Ｐゴシック" panose="020B0600070205080204" pitchFamily="34" charset="-128"/>
              </a:rPr>
              <a:t>It is well established that LDL cholesterol and HDL cholesterol are independent risk factors for cardiovascular disease.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635388F-2363-4770-8567-5FDBA94EA1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7A244D4-3808-4268-AD13-FDB3CB79E596}" type="slidenum">
              <a:rPr lang="fr-CA" altLang="fr-FR"/>
              <a:pPr eaLnBrk="1" hangingPunct="1"/>
              <a:t>20</a:t>
            </a:fld>
            <a:endParaRPr lang="fr-CA" altLang="fr-FR"/>
          </a:p>
        </p:txBody>
      </p:sp>
      <p:sp>
        <p:nvSpPr>
          <p:cNvPr id="65539" name="Rectangle 2">
            <a:extLst>
              <a:ext uri="{FF2B5EF4-FFF2-40B4-BE49-F238E27FC236}">
                <a16:creationId xmlns:a16="http://schemas.microsoft.com/office/drawing/2014/main" id="{47412771-4AD6-4540-B49C-45712E13E94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25A4E67F-AC53-41CF-A25A-39B0C5866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This trial, which is scheduled for completion in 2012, will assess whether the addition of niacin to statin in patients with low HDL results in reduction in clinical cardiovascular events. </a:t>
            </a:r>
          </a:p>
          <a:p>
            <a:pPr eaLnBrk="1" hangingPunct="1"/>
            <a:endParaRPr lang="en-CA" altLang="fr-FR" sz="1100">
              <a:latin typeface="Arial" panose="020B0604020202020204" pitchFamily="34" charset="0"/>
              <a:ea typeface="ＭＳ Ｐゴシック" panose="020B0600070205080204" pitchFamily="34" charset="-128"/>
            </a:endParaRPr>
          </a:p>
          <a:p>
            <a:pPr eaLnBrk="1" hangingPunct="1"/>
            <a:r>
              <a:rPr lang="en-CA" altLang="fr-FR" sz="1100">
                <a:latin typeface="Arial" panose="020B0604020202020204" pitchFamily="34" charset="0"/>
                <a:ea typeface="ＭＳ Ｐゴシック" panose="020B0600070205080204" pitchFamily="34" charset="-128"/>
              </a:rPr>
              <a:t>AIM-HIGH: Atherothrombosis Intervention in Metabolic Syndrome with Low HDL/High Triglyceride and Impact on Global Health Outcomes </a:t>
            </a:r>
            <a:endParaRPr lang="fr-FR"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FB86233-8432-4C18-8530-5DE7C8266F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F6441B5-F051-465E-9168-78B278A38551}" type="slidenum">
              <a:rPr lang="fr-CA" altLang="fr-FR"/>
              <a:pPr eaLnBrk="1" hangingPunct="1"/>
              <a:t>21</a:t>
            </a:fld>
            <a:endParaRPr lang="fr-CA" altLang="fr-FR"/>
          </a:p>
        </p:txBody>
      </p:sp>
      <p:sp>
        <p:nvSpPr>
          <p:cNvPr id="66563" name="Rectangle 2">
            <a:extLst>
              <a:ext uri="{FF2B5EF4-FFF2-40B4-BE49-F238E27FC236}">
                <a16:creationId xmlns:a16="http://schemas.microsoft.com/office/drawing/2014/main" id="{8F315B64-6A78-4D2A-9FAF-A8F78F13B43B}"/>
              </a:ext>
            </a:extLst>
          </p:cNvPr>
          <p:cNvSpPr>
            <a:spLocks noGrp="1" noRot="1" noChangeAspect="1" noChangeArrowheads="1" noTextEdit="1"/>
          </p:cNvSpPr>
          <p:nvPr>
            <p:ph type="sldImg"/>
          </p:nvPr>
        </p:nvSpPr>
        <p:spPr>
          <a:xfrm>
            <a:off x="1179513" y="701675"/>
            <a:ext cx="4597400" cy="3449638"/>
          </a:xfrm>
          <a:ln/>
        </p:spPr>
      </p:sp>
      <p:sp>
        <p:nvSpPr>
          <p:cNvPr id="66564" name="Rectangle 3">
            <a:extLst>
              <a:ext uri="{FF2B5EF4-FFF2-40B4-BE49-F238E27FC236}">
                <a16:creationId xmlns:a16="http://schemas.microsoft.com/office/drawing/2014/main" id="{09D64F7A-C499-4E03-AB2C-F95210382B51}"/>
              </a:ext>
            </a:extLst>
          </p:cNvPr>
          <p:cNvSpPr>
            <a:spLocks noGrp="1" noChangeArrowheads="1"/>
          </p:cNvSpPr>
          <p:nvPr>
            <p:ph type="body" idx="1"/>
          </p:nvPr>
        </p:nvSpPr>
        <p:spPr>
          <a:xfrm>
            <a:off x="963613" y="4398963"/>
            <a:ext cx="509905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ja-JP" sz="1100">
                <a:latin typeface="Arial" panose="020B0604020202020204" pitchFamily="34" charset="0"/>
                <a:ea typeface="ＭＳ Ｐゴシック" panose="020B0600070205080204" pitchFamily="34" charset="-128"/>
              </a:rPr>
              <a:t>In this study, treatment of men with reduced levels of HDL cholesterol with the fibrate gemfibrozil at a dose of 600 mg twice a day resulted in a significant reduction in the primary endpoint. Although this occurred in conjunction with substantially reduced plasma triglycerides and a modest increase in HDL cholesterol, it was not possible to ascribe the cardiovascular benefit to a specific lipid change.</a:t>
            </a:r>
            <a:r>
              <a:rPr lang="en-CA" altLang="fr-FR" sz="1100">
                <a:latin typeface="Arial" panose="020B0604020202020204" pitchFamily="34" charset="0"/>
                <a:ea typeface="ＭＳ Ｐゴシック" panose="020B0600070205080204" pitchFamily="34" charset="-128"/>
              </a:rPr>
              <a:t> </a:t>
            </a:r>
          </a:p>
          <a:p>
            <a:pPr eaLnBrk="1" hangingPunct="1"/>
            <a:endParaRPr lang="en-CA" altLang="fr-FR" sz="1100">
              <a:latin typeface="Arial" panose="020B0604020202020204" pitchFamily="34" charset="0"/>
              <a:ea typeface="ＭＳ Ｐゴシック" panose="020B0600070205080204" pitchFamily="34" charset="-128"/>
            </a:endParaRPr>
          </a:p>
          <a:p>
            <a:pPr eaLnBrk="1" hangingPunct="1"/>
            <a:r>
              <a:rPr lang="en-CA" altLang="fr-FR" sz="1100">
                <a:latin typeface="Arial" panose="020B0604020202020204" pitchFamily="34" charset="0"/>
                <a:ea typeface="ＭＳ Ｐゴシック" panose="020B0600070205080204" pitchFamily="34" charset="-128"/>
              </a:rPr>
              <a:t>VA-HIT: </a:t>
            </a:r>
            <a:r>
              <a:rPr lang="en-CA" altLang="ja-JP" sz="1100">
                <a:latin typeface="Arial" panose="020B0604020202020204" pitchFamily="34" charset="0"/>
                <a:ea typeface="ＭＳ Ｐゴシック" panose="020B0600070205080204" pitchFamily="34" charset="-128"/>
              </a:rPr>
              <a:t>Veterans Affairs HDL Intervention Trial</a:t>
            </a:r>
            <a:endParaRPr lang="en-CA"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58C30D8-8B6B-4138-8A92-843EDF041B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AA0897E-21E7-4574-8BF5-B15806E2D5C6}" type="slidenum">
              <a:rPr lang="fr-CA" altLang="fr-FR"/>
              <a:pPr eaLnBrk="1" hangingPunct="1"/>
              <a:t>22</a:t>
            </a:fld>
            <a:endParaRPr lang="fr-CA" altLang="fr-FR"/>
          </a:p>
        </p:txBody>
      </p:sp>
      <p:sp>
        <p:nvSpPr>
          <p:cNvPr id="67587" name="Rectangle 2">
            <a:extLst>
              <a:ext uri="{FF2B5EF4-FFF2-40B4-BE49-F238E27FC236}">
                <a16:creationId xmlns:a16="http://schemas.microsoft.com/office/drawing/2014/main" id="{F6D1F655-0C2D-468C-A327-7DE642935A5E}"/>
              </a:ext>
            </a:extLst>
          </p:cNvPr>
          <p:cNvSpPr>
            <a:spLocks noGrp="1" noRot="1" noChangeAspect="1" noChangeArrowheads="1" noTextEdit="1"/>
          </p:cNvSpPr>
          <p:nvPr>
            <p:ph type="sldImg"/>
          </p:nvPr>
        </p:nvSpPr>
        <p:spPr>
          <a:xfrm>
            <a:off x="1165225" y="693738"/>
            <a:ext cx="4622800" cy="3467100"/>
          </a:xfrm>
          <a:ln/>
        </p:spPr>
      </p:sp>
      <p:sp>
        <p:nvSpPr>
          <p:cNvPr id="68612" name="Rectangle 3">
            <a:extLst>
              <a:ext uri="{FF2B5EF4-FFF2-40B4-BE49-F238E27FC236}">
                <a16:creationId xmlns:a16="http://schemas.microsoft.com/office/drawing/2014/main" id="{B360BB19-BCD3-4144-83C0-987FC3D79818}"/>
              </a:ext>
            </a:extLst>
          </p:cNvPr>
          <p:cNvSpPr>
            <a:spLocks noGrp="1" noChangeArrowheads="1"/>
          </p:cNvSpPr>
          <p:nvPr>
            <p:ph type="body" idx="1"/>
          </p:nvPr>
        </p:nvSpPr>
        <p:spPr>
          <a:xfrm>
            <a:off x="923925" y="4260850"/>
            <a:ext cx="5106988" cy="4156075"/>
          </a:xfrm>
          <a:ln/>
        </p:spPr>
        <p:txBody>
          <a:bodyPr lIns="90800" tIns="45400" rIns="90800" bIns="45400"/>
          <a:lstStyle/>
          <a:p>
            <a:pPr>
              <a:defRPr/>
            </a:pPr>
            <a:r>
              <a:rPr lang="en-CA" sz="950" dirty="0"/>
              <a:t>In this recently published prospective </a:t>
            </a:r>
            <a:r>
              <a:rPr lang="en-CA" sz="950" dirty="0" err="1"/>
              <a:t>substudy</a:t>
            </a:r>
            <a:r>
              <a:rPr lang="en-CA" sz="950" dirty="0"/>
              <a:t> of the </a:t>
            </a:r>
            <a:r>
              <a:rPr lang="en-CA" altLang="ja-JP" sz="950" dirty="0"/>
              <a:t>Department of Veterans Affairs HDL Intervention Trial (VA-HIT), </a:t>
            </a:r>
            <a:r>
              <a:rPr lang="en-CA" altLang="ja-JP" sz="950" dirty="0" err="1"/>
              <a:t>Otvos</a:t>
            </a:r>
            <a:r>
              <a:rPr lang="en-CA" altLang="ja-JP" sz="950" dirty="0"/>
              <a:t> et al. assessed the effect of </a:t>
            </a:r>
            <a:r>
              <a:rPr lang="en-CA" altLang="ja-JP" sz="950" dirty="0" err="1"/>
              <a:t>gemfibrozil</a:t>
            </a:r>
            <a:r>
              <a:rPr lang="en-CA" altLang="ja-JP" sz="950" dirty="0"/>
              <a:t> treatment on LDL and HDL subclass particle numbers and mean particle sizes as measured by nuclear magnetic resonance spectroscopy (n=1,061 subjects). </a:t>
            </a:r>
            <a:r>
              <a:rPr lang="en-CA" altLang="ja-JP" sz="950" dirty="0" err="1"/>
              <a:t>Gemfibrozil</a:t>
            </a:r>
            <a:r>
              <a:rPr lang="en-CA" altLang="ja-JP" sz="950" dirty="0"/>
              <a:t> treatment reduced the total number of LDL particles by 5% (from baseline). This reduction was caused by a significant 20% decrease in the number of small LDL particles, which was partially offset by a 36% increase in the number of large LDL particles (left panel). As a result of this shift in LDL subclass composition, average LDL particle size significantly increased from 20.4 to 20.9 nm with </a:t>
            </a:r>
            <a:r>
              <a:rPr lang="en-CA" altLang="ja-JP" sz="950" dirty="0" err="1"/>
              <a:t>gemfibrozil</a:t>
            </a:r>
            <a:r>
              <a:rPr lang="en-CA" altLang="ja-JP" sz="950" dirty="0"/>
              <a:t> treatment (data not shown). Despite the decrease in LDL particle number, the LDL cholesterol level remained unchanged due to the shift toward larger LDL particles. The number of HDL particles in the </a:t>
            </a:r>
            <a:r>
              <a:rPr lang="en-CA" altLang="ja-JP" sz="950" dirty="0" err="1"/>
              <a:t>gemfibrozil</a:t>
            </a:r>
            <a:r>
              <a:rPr lang="en-CA" altLang="ja-JP" sz="950" dirty="0"/>
              <a:t> treatment group was increased by 10% from baseline (right panel). This increase was a result of a 21% increase in small HDL particles, which was partially offset by reductions in medium and large HDL particles. There was no significant change in HDL particle size with </a:t>
            </a:r>
            <a:r>
              <a:rPr lang="en-CA" altLang="ja-JP" sz="950" dirty="0" err="1"/>
              <a:t>gemfibrozil</a:t>
            </a:r>
            <a:r>
              <a:rPr lang="en-CA" altLang="ja-JP" sz="950" dirty="0"/>
              <a:t> treatment (data not shown). Thus, although </a:t>
            </a:r>
            <a:r>
              <a:rPr lang="en-CA" altLang="ja-JP" sz="950" dirty="0" err="1"/>
              <a:t>gemfibrozil</a:t>
            </a:r>
            <a:r>
              <a:rPr lang="en-CA" altLang="ja-JP" sz="950" dirty="0"/>
              <a:t> raised HDL cholesterol levels only modestly (6%), there was a 21% increase in the number of small, relatively cholesterol-poor HDL particles.</a:t>
            </a:r>
          </a:p>
          <a:p>
            <a:pPr>
              <a:defRPr/>
            </a:pPr>
            <a:r>
              <a:rPr lang="en-CA" altLang="ja-JP" sz="950" dirty="0"/>
              <a:t>Note that the * refers to p≤0.0005 vs. placebo at 7 months. Thus, total LDL particle number was significantly decreased in the </a:t>
            </a:r>
            <a:r>
              <a:rPr lang="en-CA" altLang="ja-JP" sz="950" dirty="0" err="1"/>
              <a:t>gemfibrozil</a:t>
            </a:r>
            <a:r>
              <a:rPr lang="en-CA" altLang="ja-JP" sz="950" dirty="0"/>
              <a:t> group after 7 months of treatment, compared to placebo after 7 months (significantly increased number of large LDL particles and significantly decreased number of small LDL particles). Furthermore, the number of HDL particles was significantly increased in the </a:t>
            </a:r>
            <a:r>
              <a:rPr lang="en-CA" altLang="ja-JP" sz="950" dirty="0" err="1"/>
              <a:t>gemfibrozil</a:t>
            </a:r>
            <a:r>
              <a:rPr lang="en-CA" altLang="ja-JP" sz="950" dirty="0"/>
              <a:t> group after 7 months of treatment, compared to placebo after 7 months (significantly increased number of small HDL particles and medium HDL particles).</a:t>
            </a:r>
            <a:endParaRPr lang="en-CA" altLang="ja-JP" sz="950" i="1" dirty="0"/>
          </a:p>
          <a:p>
            <a:pPr>
              <a:defRPr/>
            </a:pPr>
            <a:r>
              <a:rPr lang="en-CA" altLang="ja-JP" sz="950" i="1" dirty="0"/>
              <a:t>Author’s note: Although the data was not shown in the manuscript, it was mentioned that separate analyses were conducted for the subset of subjects with diabetes or insulin resistance. LDL particle number decreased less in the diabetes/insulin resistance subgroup than in the overall population (2% vs. 5%), and the increase in LDL particle size was smaller (0.3 vs. 0.5 nm). Changes in HDL particle number and size were very similar in the diabetes/insulin resistance subgroup as in the overall population.</a:t>
            </a:r>
            <a:endParaRPr lang="en-US" sz="950" i="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92A6B4C-32F0-45AD-B88B-965D90F690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28795B9-8222-49CC-8417-C5262CC9E81B}" type="slidenum">
              <a:rPr lang="fr-CA" altLang="fr-FR"/>
              <a:pPr eaLnBrk="1" hangingPunct="1"/>
              <a:t>23</a:t>
            </a:fld>
            <a:endParaRPr lang="fr-CA" altLang="fr-FR"/>
          </a:p>
        </p:txBody>
      </p:sp>
      <p:sp>
        <p:nvSpPr>
          <p:cNvPr id="68611" name="Rectangle 2">
            <a:extLst>
              <a:ext uri="{FF2B5EF4-FFF2-40B4-BE49-F238E27FC236}">
                <a16:creationId xmlns:a16="http://schemas.microsoft.com/office/drawing/2014/main" id="{ACBBE1C4-0A8D-4164-99EF-7A7B82E2C768}"/>
              </a:ext>
            </a:extLst>
          </p:cNvPr>
          <p:cNvSpPr>
            <a:spLocks noGrp="1" noRot="1" noChangeAspect="1" noChangeArrowheads="1" noTextEdit="1"/>
          </p:cNvSpPr>
          <p:nvPr>
            <p:ph type="sldImg"/>
          </p:nvPr>
        </p:nvSpPr>
        <p:spPr>
          <a:xfrm>
            <a:off x="1165225" y="693738"/>
            <a:ext cx="4622800" cy="3467100"/>
          </a:xfrm>
          <a:ln/>
        </p:spPr>
      </p:sp>
      <p:sp>
        <p:nvSpPr>
          <p:cNvPr id="69636" name="Rectangle 3">
            <a:extLst>
              <a:ext uri="{FF2B5EF4-FFF2-40B4-BE49-F238E27FC236}">
                <a16:creationId xmlns:a16="http://schemas.microsoft.com/office/drawing/2014/main" id="{762322AA-3A9E-4814-B96B-38EDC5B7848D}"/>
              </a:ext>
            </a:extLst>
          </p:cNvPr>
          <p:cNvSpPr>
            <a:spLocks noGrp="1" noChangeArrowheads="1"/>
          </p:cNvSpPr>
          <p:nvPr>
            <p:ph type="body" idx="1"/>
          </p:nvPr>
        </p:nvSpPr>
        <p:spPr>
          <a:xfrm>
            <a:off x="923925" y="4305300"/>
            <a:ext cx="5106988" cy="4156075"/>
          </a:xfrm>
          <a:ln/>
        </p:spPr>
        <p:txBody>
          <a:bodyPr lIns="90800" tIns="45400" rIns="90800" bIns="45400"/>
          <a:lstStyle/>
          <a:p>
            <a:pPr>
              <a:defRPr/>
            </a:pPr>
            <a:r>
              <a:rPr lang="en-CA" sz="1050" dirty="0" err="1"/>
              <a:t>Otvos</a:t>
            </a:r>
            <a:r>
              <a:rPr lang="en-CA" sz="1050" dirty="0"/>
              <a:t> et al. also examined whether levels of LDL and HDL subclasses measured at baseline and at 7 months after treatment were related to coronary heart disease (CHD) events. This table shows the odds ratios (OR) for a new CHD event associated with a 1-SD increment of each lipoprotein particle measured at baseline and after 7 months of treatment with placebo or </a:t>
            </a:r>
            <a:r>
              <a:rPr lang="en-CA" sz="1050" dirty="0" err="1"/>
              <a:t>gemfibrozil</a:t>
            </a:r>
            <a:r>
              <a:rPr lang="en-CA" sz="1050" dirty="0"/>
              <a:t> [as assessed in separate logistic regression models adjusted for major </a:t>
            </a:r>
            <a:r>
              <a:rPr lang="en-CA" sz="1050" dirty="0" err="1"/>
              <a:t>nonlipid</a:t>
            </a:r>
            <a:r>
              <a:rPr lang="en-CA" sz="1050" dirty="0"/>
              <a:t> CHD risk factors (age, hypertension, smoking, body mass index, and diabetes) and the treatment group]. Both baseline and treatment numbers of LDL particles and HDL particles were strong, independent predictors of new CHD events. A 1-SD increment of LDL particles (350 </a:t>
            </a:r>
            <a:r>
              <a:rPr lang="en-CA" sz="1050" dirty="0" err="1"/>
              <a:t>nmol</a:t>
            </a:r>
            <a:r>
              <a:rPr lang="en-CA" sz="1050" dirty="0"/>
              <a:t>/l) during the trial was associated with an OR of 1.28 (p=0.0003), while the OR of a 1-SD increment of HDL particles (4.8 </a:t>
            </a:r>
            <a:r>
              <a:rPr lang="en-CA" sz="1050" dirty="0">
                <a:sym typeface="Symbol" pitchFamily="-107" charset="2"/>
              </a:rPr>
              <a:t></a:t>
            </a:r>
            <a:r>
              <a:rPr lang="en-CA" sz="1050" dirty="0"/>
              <a:t>mol/l) was associated with an OR of 0.71 (p=0.0001). Note that mean LDL and HDL particle sizes were not significantly associated with CHD events. Because both LDL particle and HDL particle numbers had significant, independent associations with new CHD events, but LDL and HDL particle sizes did not, the authors concluded that CHD risk is better reflected by the number of lipoprotein particles than by the size of these particles.</a:t>
            </a:r>
            <a:endParaRPr lang="en-CA" sz="1050" i="1" dirty="0"/>
          </a:p>
          <a:p>
            <a:pPr>
              <a:defRPr/>
            </a:pPr>
            <a:r>
              <a:rPr lang="en-CA" sz="1050" i="1" dirty="0"/>
              <a:t>Author’s note: Although the data was not shown, it was mentioned that separate analyses were conducted for the subset of subjects with diabetes or insulin resistance. The associations between lipoprotein particle parameters and new CHD events in the diabetes/insulin resistance subgroup were virtually identical to those in the overall population. The numbers of LDL particles (OR=1.30) and HDL particles (OR=0.68) were significant, independent predictors of new CHD events in the diabetes/insulin resistance subgroup, as well.</a:t>
            </a:r>
          </a:p>
          <a:p>
            <a:pPr algn="just">
              <a:defRPr/>
            </a:pPr>
            <a:endParaRPr lang="en-CA" sz="1050" dirty="0"/>
          </a:p>
          <a:p>
            <a:pPr algn="just">
              <a:defRPr/>
            </a:pPr>
            <a:r>
              <a:rPr lang="en-CA" sz="1050" dirty="0"/>
              <a:t>VA-HIT: </a:t>
            </a:r>
            <a:r>
              <a:rPr lang="en-CA" altLang="ja-JP" sz="1050" dirty="0"/>
              <a:t>Veterans Affairs HDL Intervention Trial</a:t>
            </a:r>
            <a:endParaRPr lang="en-US" sz="1050" dirty="0"/>
          </a:p>
          <a:p>
            <a:pPr algn="just" eaLnBrk="1" hangingPunct="1">
              <a:defRPr/>
            </a:pPr>
            <a:endParaRPr lang="en-US" sz="9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BDA0037-85B7-4987-969E-50DA0E07C7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4F70364-1DBF-485A-926E-A5E105E18AC7}" type="slidenum">
              <a:rPr lang="fr-CA" altLang="fr-FR"/>
              <a:pPr eaLnBrk="1" hangingPunct="1"/>
              <a:t>24</a:t>
            </a:fld>
            <a:endParaRPr lang="fr-CA" altLang="fr-FR"/>
          </a:p>
        </p:txBody>
      </p:sp>
      <p:sp>
        <p:nvSpPr>
          <p:cNvPr id="69635" name="Rectangle 2">
            <a:extLst>
              <a:ext uri="{FF2B5EF4-FFF2-40B4-BE49-F238E27FC236}">
                <a16:creationId xmlns:a16="http://schemas.microsoft.com/office/drawing/2014/main" id="{AC65C0E6-999E-4CBE-A26B-620EE3690C2D}"/>
              </a:ext>
            </a:extLst>
          </p:cNvPr>
          <p:cNvSpPr>
            <a:spLocks noGrp="1" noRot="1" noChangeAspect="1" noChangeArrowheads="1" noTextEdit="1"/>
          </p:cNvSpPr>
          <p:nvPr>
            <p:ph type="sldImg"/>
          </p:nvPr>
        </p:nvSpPr>
        <p:spPr>
          <a:xfrm>
            <a:off x="1166813" y="693738"/>
            <a:ext cx="4622800" cy="3467100"/>
          </a:xfrm>
          <a:ln/>
        </p:spPr>
      </p:sp>
      <p:sp>
        <p:nvSpPr>
          <p:cNvPr id="69636" name="Rectangle 3">
            <a:extLst>
              <a:ext uri="{FF2B5EF4-FFF2-40B4-BE49-F238E27FC236}">
                <a16:creationId xmlns:a16="http://schemas.microsoft.com/office/drawing/2014/main" id="{A5A82C3A-8315-4A9E-A0D7-5C062C151377}"/>
              </a:ext>
            </a:extLst>
          </p:cNvPr>
          <p:cNvSpPr>
            <a:spLocks noGrp="1" noChangeArrowheads="1"/>
          </p:cNvSpPr>
          <p:nvPr>
            <p:ph type="body" idx="1"/>
          </p:nvPr>
        </p:nvSpPr>
        <p:spPr>
          <a:xfrm>
            <a:off x="923925" y="4391025"/>
            <a:ext cx="5106988"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The placebo patients experienced notable reductions in both total cholesterol and LDL cholesterol, with fenofibrate treatment showing additional effects beyond those observed in the placebo patients at the end of the</a:t>
            </a:r>
            <a:r>
              <a:rPr lang="en-CA" altLang="ja-JP" sz="1100">
                <a:latin typeface="Arial" panose="020B0604020202020204" pitchFamily="34" charset="0"/>
                <a:ea typeface="ＭＳ Ｐゴシック" panose="020B0600070205080204" pitchFamily="34" charset="-128"/>
              </a:rPr>
              <a:t> Fenofibrate Intervention and Event Lowering in Diabetes (FIELD) study. The reduction in LDL cholesterol seen in the placebo patients, and a portion of the reduction observed in the fenofibrate patients, are likely due to the substantial proportion of patients who started statin therapy during the trial. Note that baseline lipid profiles of the overall patients are more “normal” than those typically observed in patients with type 2 diabetes. Furthermore, note that in those patients who started other lipid-lowering therapy, LDL cholesterol levels were higher than those who did not. HDL cholesterol levels were also lower in the subset of patients who started other lipid-lowering therapy. </a:t>
            </a:r>
            <a:endParaRPr lang="en-CA" altLang="fr-FR" sz="1100">
              <a:latin typeface="Arial" panose="020B0604020202020204" pitchFamily="34" charset="0"/>
              <a:ea typeface="ＭＳ Ｐゴシック" panose="020B0600070205080204" pitchFamily="34" charset="-128"/>
            </a:endParaRPr>
          </a:p>
          <a:p>
            <a:pPr eaLnBrk="1" hangingPunct="1"/>
            <a:endParaRPr lang="en-US"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23F6B4E-176F-4E73-A19A-F42B797F5E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26B246F-3061-43E3-9B45-3D1F8BB83297}" type="slidenum">
              <a:rPr lang="fr-CA" altLang="fr-FR"/>
              <a:pPr eaLnBrk="1" hangingPunct="1"/>
              <a:t>25</a:t>
            </a:fld>
            <a:endParaRPr lang="fr-CA" altLang="fr-FR"/>
          </a:p>
        </p:txBody>
      </p:sp>
      <p:sp>
        <p:nvSpPr>
          <p:cNvPr id="70659" name="Rectangle 2">
            <a:extLst>
              <a:ext uri="{FF2B5EF4-FFF2-40B4-BE49-F238E27FC236}">
                <a16:creationId xmlns:a16="http://schemas.microsoft.com/office/drawing/2014/main" id="{8865AD35-58DF-4C96-BF7A-0871B8DF40BD}"/>
              </a:ext>
            </a:extLst>
          </p:cNvPr>
          <p:cNvSpPr>
            <a:spLocks noGrp="1" noRot="1" noChangeAspect="1" noChangeArrowheads="1" noTextEdit="1"/>
          </p:cNvSpPr>
          <p:nvPr>
            <p:ph type="sldImg"/>
          </p:nvPr>
        </p:nvSpPr>
        <p:spPr>
          <a:ln/>
        </p:spPr>
      </p:sp>
      <p:sp>
        <p:nvSpPr>
          <p:cNvPr id="70660" name="Rectangle 6">
            <a:extLst>
              <a:ext uri="{FF2B5EF4-FFF2-40B4-BE49-F238E27FC236}">
                <a16:creationId xmlns:a16="http://schemas.microsoft.com/office/drawing/2014/main" id="{6D964BAA-C49B-437B-B358-43B6A7C55664}"/>
              </a:ext>
            </a:extLst>
          </p:cNvPr>
          <p:cNvSpPr>
            <a:spLocks noGrp="1" noChangeArrowheads="1"/>
          </p:cNvSpPr>
          <p:nvPr>
            <p:ph type="body" idx="1"/>
          </p:nvPr>
        </p:nvSpPr>
        <p:spPr>
          <a:xfrm>
            <a:off x="695325" y="4265613"/>
            <a:ext cx="5564188" cy="4694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CA" altLang="fr-FR" sz="1000">
                <a:latin typeface="Arial" panose="020B0604020202020204" pitchFamily="34" charset="0"/>
                <a:ea typeface="ＭＳ Ｐゴシック" panose="020B0600070205080204" pitchFamily="34" charset="-128"/>
              </a:rPr>
              <a:t>By decreasing insulin resistance, a feature of type 2 diabetes, pioglitazone and rosiglitazone improve insulin-dependent glucose utilization and may also modify the dyslipidemia associated with insulin resistance and type 2 diabetes (elevated triglycerides, low HDL cholesterol, small, dense LDL particles). The GLAI study, a randomized double-blind, parallel-group trial, tested the hypothesis that pioglitazone lowers triglyceride levels more than rosiglitazone in adults with type 2 diabetes and triglyceride levels </a:t>
            </a:r>
            <a:r>
              <a:rPr lang="en-CA" altLang="fr-FR" sz="1000">
                <a:latin typeface="Arial" panose="020B0604020202020204" pitchFamily="34" charset="0"/>
                <a:ea typeface="ＭＳ Ｐゴシック" panose="020B0600070205080204" pitchFamily="34" charset="-128"/>
                <a:sym typeface="Symbol" panose="05050102010706020507" pitchFamily="18" charset="2"/>
              </a:rPr>
              <a:t></a:t>
            </a:r>
            <a:r>
              <a:rPr lang="en-CA" altLang="fr-FR" sz="1000">
                <a:latin typeface="Arial" panose="020B0604020202020204" pitchFamily="34" charset="0"/>
                <a:ea typeface="ＭＳ Ｐゴシック" panose="020B0600070205080204" pitchFamily="34" charset="-128"/>
              </a:rPr>
              <a:t>150 mg/dl (1.69 mmol/l) and &lt;600 mg/dl (6.78 mmol/l). The effects of therapy on other lipid subfractions were also compared. Throughout the trial, subjects received counselling regarding the American Heart Association Step I diet. </a:t>
            </a:r>
          </a:p>
          <a:p>
            <a:pPr>
              <a:lnSpc>
                <a:spcPct val="90000"/>
              </a:lnSpc>
            </a:pPr>
            <a:endParaRPr lang="en-CA" altLang="fr-FR" sz="1000">
              <a:latin typeface="Arial" panose="020B0604020202020204" pitchFamily="34" charset="0"/>
              <a:ea typeface="ＭＳ Ｐゴシック" panose="020B0600070205080204" pitchFamily="34" charset="-128"/>
            </a:endParaRPr>
          </a:p>
          <a:p>
            <a:pPr>
              <a:lnSpc>
                <a:spcPct val="90000"/>
              </a:lnSpc>
            </a:pPr>
            <a:r>
              <a:rPr lang="en-CA" altLang="fr-FR" sz="1000">
                <a:latin typeface="Arial" panose="020B0604020202020204" pitchFamily="34" charset="0"/>
                <a:ea typeface="ＭＳ Ｐゴシック" panose="020B0600070205080204" pitchFamily="34" charset="-128"/>
              </a:rPr>
              <a:t>Following a 4-week placebo lead-in period, subjects randomized to the pioglitazone arm (n=363) were treated with 30 mg/day for 12 weeks followed by an additional 12 weeks of treatment at 45 mg/day. After an identical lead-in period, participants randomized to the rosiglitazone arm (n=356) were treated with 4 mg/day followed by 4 mg twice a day for the same time periods.</a:t>
            </a:r>
          </a:p>
          <a:p>
            <a:pPr>
              <a:lnSpc>
                <a:spcPct val="90000"/>
              </a:lnSpc>
            </a:pPr>
            <a:endParaRPr lang="en-CA" altLang="fr-FR" sz="1000">
              <a:latin typeface="Arial" panose="020B0604020202020204" pitchFamily="34" charset="0"/>
              <a:ea typeface="ＭＳ Ｐゴシック" panose="020B0600070205080204" pitchFamily="34" charset="-128"/>
            </a:endParaRPr>
          </a:p>
          <a:p>
            <a:pPr>
              <a:lnSpc>
                <a:spcPct val="90000"/>
              </a:lnSpc>
            </a:pPr>
            <a:r>
              <a:rPr lang="en-CA" altLang="fr-FR" sz="1000">
                <a:latin typeface="Arial" panose="020B0604020202020204" pitchFamily="34" charset="0"/>
                <a:ea typeface="ＭＳ Ｐゴシック" panose="020B0600070205080204" pitchFamily="34" charset="-128"/>
              </a:rPr>
              <a:t>Pioglitazone and rosiglitazone produced similar improvements in several nonlipid cardiovascular risk factors associated with insulin resistance and type 2 diabetes (e.g., fasting plasma glucose and insulin levels, surrogate measures of insulin resistance). As shown in the slide, however, the drugs differed in their lipid effects. Treatment with pioglitazone resulted in a significant drop from baseline in triglyceride levels (p</a:t>
            </a:r>
            <a:r>
              <a:rPr lang="en-CA" altLang="fr-FR" sz="1000">
                <a:latin typeface="Arial" panose="020B0604020202020204" pitchFamily="34" charset="0"/>
                <a:ea typeface="ＭＳ Ｐゴシック" panose="020B0600070205080204" pitchFamily="34" charset="-128"/>
                <a:sym typeface="Symbol" panose="05050102010706020507" pitchFamily="18" charset="2"/>
              </a:rPr>
              <a:t></a:t>
            </a:r>
            <a:r>
              <a:rPr lang="en-CA" altLang="fr-FR" sz="1000">
                <a:latin typeface="Arial" panose="020B0604020202020204" pitchFamily="34" charset="0"/>
                <a:ea typeface="ＭＳ Ｐゴシック" panose="020B0600070205080204" pitchFamily="34" charset="-128"/>
              </a:rPr>
              <a:t>0.05 for mg/dl and percent change), whereas rosiglitazone produced an increase that was significant for percent change only (p</a:t>
            </a:r>
            <a:r>
              <a:rPr lang="en-CA" altLang="fr-FR" sz="1000">
                <a:latin typeface="Arial" panose="020B0604020202020204" pitchFamily="34" charset="0"/>
                <a:ea typeface="ＭＳ Ｐゴシック" panose="020B0600070205080204" pitchFamily="34" charset="-128"/>
                <a:sym typeface="Symbol" panose="05050102010706020507" pitchFamily="18" charset="2"/>
              </a:rPr>
              <a:t></a:t>
            </a:r>
            <a:r>
              <a:rPr lang="en-CA" altLang="fr-FR" sz="1000">
                <a:latin typeface="Arial" panose="020B0604020202020204" pitchFamily="34" charset="0"/>
                <a:ea typeface="ＭＳ Ｐゴシック" panose="020B0600070205080204" pitchFamily="34" charset="-128"/>
              </a:rPr>
              <a:t>0.05). Although both agents increased HDL cholesterol levels significantly, treatment with pioglitazone resulted in a greater increase. Both agents increased non–HDL cholesterol and LDL cholesterol levels, but treatment with rosiglitazone led to larger increases.</a:t>
            </a:r>
          </a:p>
          <a:p>
            <a:pPr>
              <a:lnSpc>
                <a:spcPct val="90000"/>
              </a:lnSpc>
            </a:pPr>
            <a:endParaRPr lang="en-CA" altLang="fr-FR" sz="1000">
              <a:latin typeface="Arial" panose="020B0604020202020204" pitchFamily="34" charset="0"/>
              <a:ea typeface="ＭＳ Ｐゴシック" panose="020B0600070205080204" pitchFamily="34" charset="-128"/>
            </a:endParaRPr>
          </a:p>
          <a:p>
            <a:pPr>
              <a:lnSpc>
                <a:spcPct val="90000"/>
              </a:lnSpc>
            </a:pPr>
            <a:r>
              <a:rPr lang="en-CA" altLang="fr-FR" sz="1000">
                <a:latin typeface="Arial" panose="020B0604020202020204" pitchFamily="34" charset="0"/>
                <a:ea typeface="ＭＳ Ｐゴシック" panose="020B0600070205080204" pitchFamily="34" charset="-128"/>
              </a:rPr>
              <a:t>The differential lipid effects observed with pioglitazone vs. rosiglitazone are consistent with data from retrospective observational studies, less well-controlled clinical trials, and systematic reviews. </a:t>
            </a:r>
          </a:p>
          <a:p>
            <a:pPr>
              <a:lnSpc>
                <a:spcPct val="90000"/>
              </a:lnSpc>
            </a:pPr>
            <a:endParaRPr lang="en-CA" altLang="fr-FR" sz="1000">
              <a:latin typeface="Arial" panose="020B0604020202020204" pitchFamily="34" charset="0"/>
              <a:ea typeface="ＭＳ Ｐゴシック" panose="020B0600070205080204" pitchFamily="34" charset="-128"/>
            </a:endParaRPr>
          </a:p>
          <a:p>
            <a:pPr>
              <a:lnSpc>
                <a:spcPct val="90000"/>
              </a:lnSpc>
            </a:pPr>
            <a:r>
              <a:rPr lang="en-CA" altLang="fr-FR" sz="1000">
                <a:latin typeface="Arial" panose="020B0604020202020204" pitchFamily="34" charset="0"/>
                <a:ea typeface="ＭＳ Ｐゴシック" panose="020B0600070205080204" pitchFamily="34" charset="-128"/>
              </a:rPr>
              <a:t>The investigators caution that a link between the observed differences in lipid effects and differences in risk for cardiovascular disease has not been demonstrated and/or determined.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8EEABE6-F381-4008-9C9E-29819636D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3B65901-11A6-4C97-8A1D-1F23059F0668}" type="slidenum">
              <a:rPr lang="fr-CA" altLang="fr-FR"/>
              <a:pPr eaLnBrk="1" hangingPunct="1"/>
              <a:t>26</a:t>
            </a:fld>
            <a:endParaRPr lang="fr-CA" altLang="fr-FR"/>
          </a:p>
        </p:txBody>
      </p:sp>
      <p:sp>
        <p:nvSpPr>
          <p:cNvPr id="71683" name="Rectangle 2">
            <a:extLst>
              <a:ext uri="{FF2B5EF4-FFF2-40B4-BE49-F238E27FC236}">
                <a16:creationId xmlns:a16="http://schemas.microsoft.com/office/drawing/2014/main" id="{A6A8ABFF-46A6-4CFB-B829-021912078F9C}"/>
              </a:ext>
            </a:extLst>
          </p:cNvPr>
          <p:cNvSpPr>
            <a:spLocks noGrp="1" noRot="1" noChangeAspect="1" noChangeArrowheads="1" noTextEdit="1"/>
          </p:cNvSpPr>
          <p:nvPr>
            <p:ph type="sldImg"/>
          </p:nvPr>
        </p:nvSpPr>
        <p:spPr>
          <a:xfrm>
            <a:off x="1169988" y="692150"/>
            <a:ext cx="4618037" cy="3465513"/>
          </a:xfrm>
          <a:ln/>
        </p:spPr>
      </p:sp>
      <p:sp>
        <p:nvSpPr>
          <p:cNvPr id="71684" name="Rectangle 3">
            <a:extLst>
              <a:ext uri="{FF2B5EF4-FFF2-40B4-BE49-F238E27FC236}">
                <a16:creationId xmlns:a16="http://schemas.microsoft.com/office/drawing/2014/main" id="{AD3607E6-8FF5-44BA-82C5-5136B41DF8B8}"/>
              </a:ext>
            </a:extLst>
          </p:cNvPr>
          <p:cNvSpPr>
            <a:spLocks noGrp="1" noChangeArrowheads="1"/>
          </p:cNvSpPr>
          <p:nvPr>
            <p:ph type="body" idx="1"/>
          </p:nvPr>
        </p:nvSpPr>
        <p:spPr>
          <a:xfrm>
            <a:off x="927100" y="4389438"/>
            <a:ext cx="5100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r>
              <a:rPr lang="en-CA" altLang="fr-FR" sz="1100">
                <a:latin typeface="Arial" panose="020B0604020202020204" pitchFamily="34" charset="0"/>
                <a:ea typeface="ＭＳ Ｐゴシック" panose="020B0600070205080204" pitchFamily="34" charset="-128"/>
              </a:rPr>
              <a:t>Prospective data on cholesteryl ester transfer protein (CETP) mutations and coronary heart disease (CHD) risk from the Honolulu Heart Program have been published. Among the four groups, the only significant difference in the rates of CHD occurred between the two HDL cholesterol strata in men without a CETP mutation. Although the presence of a CETP mutation appeared protective, even when HDL cholesterol strata were pooled, the effect of CETP on the risk of CHD failed to reach statistical significance.  </a:t>
            </a:r>
            <a:endParaRPr lang="en-US"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D2CF7D3-2F85-44C2-9DB3-96D0A1833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448761F-1E3B-4376-A130-70232577D359}" type="slidenum">
              <a:rPr lang="fr-CA" altLang="fr-FR"/>
              <a:pPr eaLnBrk="1" hangingPunct="1"/>
              <a:t>27</a:t>
            </a:fld>
            <a:endParaRPr lang="fr-CA" altLang="fr-FR"/>
          </a:p>
        </p:txBody>
      </p:sp>
      <p:sp>
        <p:nvSpPr>
          <p:cNvPr id="72707" name="Rectangle 2">
            <a:extLst>
              <a:ext uri="{FF2B5EF4-FFF2-40B4-BE49-F238E27FC236}">
                <a16:creationId xmlns:a16="http://schemas.microsoft.com/office/drawing/2014/main" id="{5F9C2A54-B718-4BF9-B50A-82C58C51E9A8}"/>
              </a:ext>
            </a:extLst>
          </p:cNvPr>
          <p:cNvSpPr>
            <a:spLocks noGrp="1" noRot="1" noChangeAspect="1" noChangeArrowheads="1" noTextEdit="1"/>
          </p:cNvSpPr>
          <p:nvPr>
            <p:ph type="sldImg"/>
          </p:nvPr>
        </p:nvSpPr>
        <p:spPr>
          <a:xfrm>
            <a:off x="1171575" y="693738"/>
            <a:ext cx="4616450" cy="3463925"/>
          </a:xfrm>
          <a:ln/>
        </p:spPr>
      </p:sp>
      <p:sp>
        <p:nvSpPr>
          <p:cNvPr id="72708" name="Rectangle 3">
            <a:extLst>
              <a:ext uri="{FF2B5EF4-FFF2-40B4-BE49-F238E27FC236}">
                <a16:creationId xmlns:a16="http://schemas.microsoft.com/office/drawing/2014/main" id="{599F951E-981A-47F6-8AF8-D3A954F0443C}"/>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Another key protein involved in the intravascular remodelling of HDL is the cholesteryl ester transfer protein (CETP). CETP transfers cholesteryl esters (CE) from HDL to the apolipoprotein B–containing lipoproteins (VLDL and LDL). CETP has a major effect on the metabolism of HDL.</a:t>
            </a:r>
            <a:endParaRPr lang="en-US"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7BD5147F-C507-4647-A758-AD80034E07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08B97BC-4966-4296-BE8B-4B2C057C6227}" type="slidenum">
              <a:rPr lang="fr-CA" altLang="fr-FR"/>
              <a:pPr eaLnBrk="1" hangingPunct="1"/>
              <a:t>28</a:t>
            </a:fld>
            <a:endParaRPr lang="fr-CA" altLang="fr-FR"/>
          </a:p>
        </p:txBody>
      </p:sp>
      <p:sp>
        <p:nvSpPr>
          <p:cNvPr id="73731" name="Rectangle 2">
            <a:extLst>
              <a:ext uri="{FF2B5EF4-FFF2-40B4-BE49-F238E27FC236}">
                <a16:creationId xmlns:a16="http://schemas.microsoft.com/office/drawing/2014/main" id="{E931D5B7-D678-45D4-B0BF-7B2491F31BE8}"/>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4C6DCBE6-FBC7-4D8E-9E44-A5332E95C8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The increase in HDL cholesterol levels with the cholesteryl ester transfer protein (CETP) inhibitor torcetrapib was accompanied by reduction in apolipoprotein AI plasma turnover rate.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560CB98-2965-4282-A5A6-16D0725C3D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D87B2D0-0E52-4265-B8CB-96F60AEECC65}" type="slidenum">
              <a:rPr lang="fr-CA" altLang="fr-FR"/>
              <a:pPr eaLnBrk="1" hangingPunct="1"/>
              <a:t>29</a:t>
            </a:fld>
            <a:endParaRPr lang="fr-CA" altLang="fr-FR"/>
          </a:p>
        </p:txBody>
      </p:sp>
      <p:sp>
        <p:nvSpPr>
          <p:cNvPr id="74755" name="Rectangle 2">
            <a:extLst>
              <a:ext uri="{FF2B5EF4-FFF2-40B4-BE49-F238E27FC236}">
                <a16:creationId xmlns:a16="http://schemas.microsoft.com/office/drawing/2014/main" id="{2254900A-94D1-42FD-9B68-D52B23188EE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B06468A-67F4-4B0E-B4EF-9AAFDE8E5393}"/>
              </a:ext>
            </a:extLst>
          </p:cNvPr>
          <p:cNvSpPr>
            <a:spLocks noGrp="1" noChangeArrowheads="1"/>
          </p:cNvSpPr>
          <p:nvPr>
            <p:ph type="body" idx="1"/>
          </p:nvPr>
        </p:nvSpPr>
        <p:spPr>
          <a:xfrm>
            <a:off x="695325" y="4389438"/>
            <a:ext cx="587375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The ILLUSTRATE (Investigation of Lipid Level Management Using Coronary Ultrasound to Assess Reduction of Atherosclerosis by CETP Inhibition and HDL Elevation) trial randomized 1,188 patients from 137 centres in North America and Europe. Key inclusion criteria were presence of symptomatic coronary artery disease and at least one 20% lesion or greater stenosis by angiography. Intravascular ultrasound was performed with a 40 MHz transducer and a motorized pullback. Patients received atorvastatin 10 to 80 mg, titrated to achieve an LDL of approximately 100 mg/dl (2.59 mmol/l). Patients were subsequently randomized to receive atorvastatin at the previously titrated dosage with or without torcetrapib 60 mg. A similar number of patients in each treatment arm withdrew. The remaining 910 patients underwent a 24-month follow-up intravascular ultrasound of the originally imaged target vessel.</a:t>
            </a:r>
            <a:endParaRPr lang="en-CA" altLang="fr-FR" sz="1100">
              <a:solidFill>
                <a:srgbClr val="000000"/>
              </a:solidFill>
              <a:latin typeface="Arial" panose="020B0604020202020204" pitchFamily="34" charset="0"/>
              <a:ea typeface="ＭＳ Ｐゴシック" panose="020B0600070205080204" pitchFamily="34" charset="-128"/>
            </a:endParaRPr>
          </a:p>
          <a:p>
            <a:pPr eaLnBrk="1" hangingPunct="1"/>
            <a:endParaRPr lang="en-US"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6713AFF-DBF8-4C5B-BDE7-28C589CC7A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52A2F9F-F3F9-4BE5-A7D5-5D79747BED94}" type="slidenum">
              <a:rPr lang="fr-CA" altLang="fr-FR"/>
              <a:pPr eaLnBrk="1" hangingPunct="1"/>
              <a:t>3</a:t>
            </a:fld>
            <a:endParaRPr lang="fr-CA" altLang="fr-FR"/>
          </a:p>
        </p:txBody>
      </p:sp>
      <p:sp>
        <p:nvSpPr>
          <p:cNvPr id="48131" name="Rectangle 2">
            <a:extLst>
              <a:ext uri="{FF2B5EF4-FFF2-40B4-BE49-F238E27FC236}">
                <a16:creationId xmlns:a16="http://schemas.microsoft.com/office/drawing/2014/main" id="{DC54C2A8-3AB7-46F1-A30C-EF0DA7AE01B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9AEAD91C-E2C0-47CD-B260-0133572C8F9B}"/>
              </a:ext>
            </a:extLst>
          </p:cNvPr>
          <p:cNvSpPr>
            <a:spLocks noGrp="1" noChangeArrowheads="1"/>
          </p:cNvSpPr>
          <p:nvPr>
            <p:ph type="body" idx="1"/>
          </p:nvPr>
        </p:nvSpPr>
        <p:spPr>
          <a:xfrm>
            <a:off x="931863" y="4262438"/>
            <a:ext cx="510063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In analyses of effects of simvastatin therapy for high-risk primary prevention of cardiovascular disease (CVD) in the Heart Protection Study (HPS) trial, CVD events were related to baseline HDL cholesterol. Shown are the event rates for the highest and lowest HDL tertiles  [≥42.5 mg/dl (1.10 mmol/l) and &lt;34.7 mg/dl (0.90 mmol/l), respectively].</a:t>
            </a:r>
          </a:p>
          <a:p>
            <a:pPr eaLnBrk="1" hangingPunct="1"/>
            <a:endParaRPr lang="en-CA" altLang="fr-FR" sz="1100">
              <a:latin typeface="Arial" panose="020B0604020202020204" pitchFamily="34" charset="0"/>
              <a:ea typeface="ＭＳ Ｐゴシック" panose="020B0600070205080204" pitchFamily="34" charset="-128"/>
            </a:endParaRPr>
          </a:p>
          <a:p>
            <a:pPr eaLnBrk="1" hangingPunct="1"/>
            <a:r>
              <a:rPr lang="en-CA" altLang="fr-FR" sz="1100">
                <a:latin typeface="Arial" panose="020B0604020202020204" pitchFamily="34" charset="0"/>
                <a:ea typeface="ＭＳ Ｐゴシック" panose="020B0600070205080204" pitchFamily="34" charset="-128"/>
              </a:rPr>
              <a:t>In pooled analyses of effects of pravastatin therapy for secondary CVD prevention in the Cholesterol And Recurrent Events (CARE) and </a:t>
            </a:r>
            <a:r>
              <a:rPr lang="en-US" altLang="fr-FR" sz="1100">
                <a:latin typeface="Arial" panose="020B0604020202020204" pitchFamily="34" charset="0"/>
                <a:ea typeface="ＭＳ Ｐゴシック" panose="020B0600070205080204" pitchFamily="34" charset="-128"/>
              </a:rPr>
              <a:t>Long-term Intervention with Pravastatin in Ischaemic Disease </a:t>
            </a:r>
            <a:r>
              <a:rPr lang="en-CA" altLang="fr-FR" sz="1100">
                <a:latin typeface="Arial" panose="020B0604020202020204" pitchFamily="34" charset="0"/>
                <a:ea typeface="ＭＳ Ｐゴシック" panose="020B0600070205080204" pitchFamily="34" charset="-128"/>
              </a:rPr>
              <a:t>(LIPID) trials, CVD event rates were significantly inversely related to baseline HDL cholesterol in the statin-treated group. Shown are the event rates in the statin-treated group for the highest and lowest HDL cholesterol quintiles [&gt;44 mg/dl (1.14 mmol/l) and &lt;30 mg/dl (0.78 mmol/l), respectively].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F186F40C-EA0E-432D-AD8B-5574C27EBE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22BA027-0338-4980-9631-D00EC73FBB00}" type="slidenum">
              <a:rPr lang="fr-CA" altLang="fr-FR"/>
              <a:pPr eaLnBrk="1" hangingPunct="1"/>
              <a:t>30</a:t>
            </a:fld>
            <a:endParaRPr lang="fr-CA" altLang="fr-FR"/>
          </a:p>
        </p:txBody>
      </p:sp>
      <p:sp>
        <p:nvSpPr>
          <p:cNvPr id="75779" name="Rectangle 2">
            <a:extLst>
              <a:ext uri="{FF2B5EF4-FFF2-40B4-BE49-F238E27FC236}">
                <a16:creationId xmlns:a16="http://schemas.microsoft.com/office/drawing/2014/main" id="{5FD06643-7591-43D0-8252-1EA7FD6983D6}"/>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CCBDEA4D-97FB-43B6-9483-1B3CBDCC8076}"/>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In contrast to LDL-lowering, HDL increases occurred more slowly during torcetrapib treatment, shown in orange. The full effect of cholesteryl ester transfer protein inhibition was not observed until approximately 6 to 9 months after randomization. By the end of the trial, there was a 61% difference in HDL levels between the torcetrapib+atorvastatin and atorvastatin monotherapy groups. </a:t>
            </a:r>
            <a:endParaRPr lang="en-US"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A65B88B4-8F13-4CF9-97B7-341515AC98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79BA9C8-66E7-4705-A771-DAEF71BE8D39}" type="slidenum">
              <a:rPr lang="fr-CA" altLang="fr-FR"/>
              <a:pPr eaLnBrk="1" hangingPunct="1"/>
              <a:t>31</a:t>
            </a:fld>
            <a:endParaRPr lang="fr-CA" altLang="fr-FR"/>
          </a:p>
        </p:txBody>
      </p:sp>
      <p:sp>
        <p:nvSpPr>
          <p:cNvPr id="76803" name="Rectangle 2">
            <a:extLst>
              <a:ext uri="{FF2B5EF4-FFF2-40B4-BE49-F238E27FC236}">
                <a16:creationId xmlns:a16="http://schemas.microsoft.com/office/drawing/2014/main" id="{E2880185-EA57-481A-A4E8-2DB24438A078}"/>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BAA9DAC7-B401-4A8C-B40C-2F63EB066E04}"/>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fr-FR" sz="1100">
                <a:latin typeface="Arial" panose="020B0604020202020204" pitchFamily="34" charset="0"/>
                <a:ea typeface="ＭＳ Ｐゴシック" panose="020B0600070205080204" pitchFamily="34" charset="-128"/>
              </a:rPr>
              <a:t>This slide shows the results for the primary efficacy parameter, percent atheroma volume. After 24 months, changes were nearly identical in the two treatment groups: 0.19% in the atorvastatin monotherapy group and 0.12% in the torcetrapib+atorvastatin group, p=0.72. Thus, for the primary efficacy parameter, torcetrapib did not slow progression of coronary atherosclerosis, despite a 61% relative increase in HDL cholesterol and 20% relative decrease in LDL cholesterol. </a:t>
            </a:r>
          </a:p>
          <a:p>
            <a:endParaRPr lang="en-CA" altLang="fr-FR" sz="1100">
              <a:latin typeface="Arial" panose="020B0604020202020204" pitchFamily="34" charset="0"/>
              <a:ea typeface="ＭＳ Ｐゴシック" panose="020B0600070205080204" pitchFamily="34" charset="-128"/>
            </a:endParaRPr>
          </a:p>
          <a:p>
            <a:r>
              <a:rPr lang="en-CA" altLang="fr-FR" sz="1100">
                <a:latin typeface="Arial" panose="020B0604020202020204" pitchFamily="34" charset="0"/>
                <a:ea typeface="ＭＳ Ｐゴシック" panose="020B0600070205080204" pitchFamily="34" charset="-128"/>
              </a:rPr>
              <a:t>ILLUSTRATE: Investigation of Lipid Level Management Using Coronary Ultrasound to Assess Reduction of Atherosclerosis by CETP Inhibition and HDL Elevation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BE9957BB-474E-48B7-A1C1-931969266B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13DDD44-B367-49E5-91F4-C7248B90DCA7}" type="slidenum">
              <a:rPr lang="fr-CA" altLang="fr-FR"/>
              <a:pPr eaLnBrk="1" hangingPunct="1"/>
              <a:t>32</a:t>
            </a:fld>
            <a:endParaRPr lang="fr-CA" altLang="fr-FR"/>
          </a:p>
        </p:txBody>
      </p:sp>
      <p:sp>
        <p:nvSpPr>
          <p:cNvPr id="77827" name="Rectangle 2">
            <a:extLst>
              <a:ext uri="{FF2B5EF4-FFF2-40B4-BE49-F238E27FC236}">
                <a16:creationId xmlns:a16="http://schemas.microsoft.com/office/drawing/2014/main" id="{DCDD1DCA-E47A-4DEA-BD67-17F8E833FF02}"/>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11E79A01-4375-402C-97F3-2FC54E214DD2}"/>
              </a:ext>
            </a:extLst>
          </p:cNvPr>
          <p:cNvSpPr>
            <a:spLocks noGrp="1" noChangeArrowheads="1"/>
          </p:cNvSpPr>
          <p:nvPr>
            <p:ph type="body" idx="1"/>
          </p:nvPr>
        </p:nvSpPr>
        <p:spPr>
          <a:xfrm>
            <a:off x="927100" y="4389438"/>
            <a:ext cx="52546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fr-FR" sz="1100">
                <a:latin typeface="Arial" panose="020B0604020202020204" pitchFamily="34" charset="0"/>
                <a:ea typeface="ＭＳ Ｐゴシック" panose="020B0600070205080204" pitchFamily="34" charset="-128"/>
              </a:rPr>
              <a:t>For the secondary intravascular ultrasound efficacy parameter, change in normalized atheroma volume, the change in both treatment groups was negative, indicating regression, with a small but statistically significant difference favouring the torcetrapib treatment group. However, for the other secondary efficacy parameter, the change in the 10 mm most diseased segment, there was no significant difference between the torcetrapib+atorvastatin combination, compared with atorvastatin alone.</a:t>
            </a:r>
          </a:p>
          <a:p>
            <a:endParaRPr lang="en-CA" altLang="fr-FR" sz="1100">
              <a:latin typeface="Arial" panose="020B0604020202020204" pitchFamily="34" charset="0"/>
              <a:ea typeface="ＭＳ Ｐゴシック" panose="020B0600070205080204" pitchFamily="34" charset="-128"/>
            </a:endParaRPr>
          </a:p>
          <a:p>
            <a:r>
              <a:rPr lang="en-CA" altLang="fr-FR" sz="1100">
                <a:latin typeface="Arial" panose="020B0604020202020204" pitchFamily="34" charset="0"/>
                <a:ea typeface="ＭＳ Ｐゴシック" panose="020B0600070205080204" pitchFamily="34" charset="-128"/>
              </a:rPr>
              <a:t>ILLUSTRATE: Investigation of Lipid Level Management Using Coronary Ultrasound to Assess Reduction of Atherosclerosis by CETP Inhibition and HDL Elevation</a:t>
            </a:r>
            <a:endParaRPr lang="en-US"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DD97411-0823-4523-B195-FBEBC4F9A7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3534AF3-2E9A-45A1-93FC-995C24A7B9C1}" type="slidenum">
              <a:rPr lang="fr-CA" altLang="fr-FR"/>
              <a:pPr eaLnBrk="1" hangingPunct="1"/>
              <a:t>33</a:t>
            </a:fld>
            <a:endParaRPr lang="fr-CA" altLang="fr-FR"/>
          </a:p>
        </p:txBody>
      </p:sp>
      <p:sp>
        <p:nvSpPr>
          <p:cNvPr id="78851" name="Rectangle 2">
            <a:extLst>
              <a:ext uri="{FF2B5EF4-FFF2-40B4-BE49-F238E27FC236}">
                <a16:creationId xmlns:a16="http://schemas.microsoft.com/office/drawing/2014/main" id="{C29BB119-4F90-43EA-A58D-E0289B078F4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6AA45B89-17A1-405D-BE30-D4F8380B74BC}"/>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Blood pressure-related adverse events were more frequent in the torcetrapib treatment group, shown in orange. More patients experienced investigator-reported hypertension, more patients reached pressures exceeding 140/90 mmHg and approximately 3 times as many patients experienced more than a 15 mmHg increase in blood pressure in the torcetrapib+atorvastatin group, compared with the atorvastatin monotherapy. </a:t>
            </a:r>
            <a:endParaRPr lang="en-US"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E13A38E-26A8-43DA-B6C1-27F7F667DF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DBE6F1D-2D5D-409B-B15F-C598779E89EA}" type="slidenum">
              <a:rPr lang="fr-CA" altLang="fr-FR"/>
              <a:pPr eaLnBrk="1" hangingPunct="1"/>
              <a:t>34</a:t>
            </a:fld>
            <a:endParaRPr lang="fr-CA" altLang="fr-FR"/>
          </a:p>
        </p:txBody>
      </p:sp>
      <p:sp>
        <p:nvSpPr>
          <p:cNvPr id="79875" name="Rectangle 2">
            <a:extLst>
              <a:ext uri="{FF2B5EF4-FFF2-40B4-BE49-F238E27FC236}">
                <a16:creationId xmlns:a16="http://schemas.microsoft.com/office/drawing/2014/main" id="{B6F808B6-F333-4DA6-B7CD-138B2CB217C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205CC795-7F94-4010-9FCC-6A808D5FA252}"/>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fr-FR" sz="1100">
                <a:latin typeface="Arial" panose="020B0604020202020204" pitchFamily="34" charset="0"/>
                <a:ea typeface="ＭＳ Ｐゴシック" panose="020B0600070205080204" pitchFamily="34" charset="-128"/>
              </a:rPr>
              <a:t>This table shows adverse events for all 1,188 randomized patients. A numerical excess in most adverse events was observed for patients randomized to the torcetrapib+atorvastatin group, compared with atorvastatin monotherapy, with the notable exception of stroke. It should be noted, however, that the study was not powered to detect differences in clinical outcomes, and these results should be interpreted cautiously. </a:t>
            </a:r>
          </a:p>
          <a:p>
            <a:endParaRPr lang="en-CA" altLang="fr-FR" sz="1100">
              <a:latin typeface="Arial" panose="020B0604020202020204" pitchFamily="34" charset="0"/>
              <a:ea typeface="ＭＳ Ｐゴシック" panose="020B0600070205080204" pitchFamily="34" charset="-128"/>
            </a:endParaRPr>
          </a:p>
          <a:p>
            <a:r>
              <a:rPr lang="en-CA" altLang="fr-FR" sz="1100">
                <a:latin typeface="Arial" panose="020B0604020202020204" pitchFamily="34" charset="0"/>
                <a:ea typeface="ＭＳ Ｐゴシック" panose="020B0600070205080204" pitchFamily="34" charset="-128"/>
              </a:rPr>
              <a:t>ILLUSTRATE: Investigation of Lipid Level Management Using Coronary Ultrasound to Assess Reduction of Atherosclerosis by CETP Inhibition and HDL Elevation</a:t>
            </a:r>
            <a:endParaRPr lang="en-US"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A1982E1-71F4-4161-90BB-D3BC81D24B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1F4D3DB-67B9-4FF9-9949-9694A3A3BCFB}" type="slidenum">
              <a:rPr lang="fr-CA" altLang="fr-FR"/>
              <a:pPr eaLnBrk="1" hangingPunct="1"/>
              <a:t>35</a:t>
            </a:fld>
            <a:endParaRPr lang="fr-CA" altLang="fr-FR"/>
          </a:p>
        </p:txBody>
      </p:sp>
      <p:sp>
        <p:nvSpPr>
          <p:cNvPr id="80899" name="Rectangle 2">
            <a:extLst>
              <a:ext uri="{FF2B5EF4-FFF2-40B4-BE49-F238E27FC236}">
                <a16:creationId xmlns:a16="http://schemas.microsoft.com/office/drawing/2014/main" id="{3EBB14A9-C129-4143-A4AD-27761CACF711}"/>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8FEFC802-5841-4D73-A50D-92EEF7E7439C}"/>
              </a:ext>
            </a:extLst>
          </p:cNvPr>
          <p:cNvSpPr>
            <a:spLocks noGrp="1" noChangeArrowheads="1"/>
          </p:cNvSpPr>
          <p:nvPr>
            <p:ph type="body" idx="1"/>
          </p:nvPr>
        </p:nvSpPr>
        <p:spPr>
          <a:xfrm>
            <a:off x="338138" y="4389438"/>
            <a:ext cx="626903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z="1100">
                <a:latin typeface="Arial" panose="020B0604020202020204" pitchFamily="34" charset="0"/>
                <a:ea typeface="ＭＳ Ｐゴシック" panose="020B0600070205080204" pitchFamily="34" charset="-128"/>
              </a:rPr>
              <a:t>In this trial of torcetrapib plus atorvastatin vs. atorvastatin in patients with familial hypercholesterolemia, there was no significant change in maximum carotid artery intima-media thickness over 24 months of treatment.</a:t>
            </a:r>
          </a:p>
          <a:p>
            <a:pPr eaLnBrk="1" hangingPunct="1"/>
            <a:endParaRPr lang="en-US" altLang="fr-FR" sz="1100" b="1">
              <a:latin typeface="Arial" panose="020B0604020202020204" pitchFamily="34" charset="0"/>
              <a:ea typeface="ＭＳ Ｐゴシック" panose="020B0600070205080204" pitchFamily="34" charset="-128"/>
            </a:endParaRPr>
          </a:p>
          <a:p>
            <a:pPr eaLnBrk="1" hangingPunct="1"/>
            <a:r>
              <a:rPr lang="en-CA" altLang="fr-FR" sz="1100">
                <a:latin typeface="Arial" panose="020B0604020202020204" pitchFamily="34" charset="0"/>
                <a:ea typeface="ＭＳ Ｐゴシック" panose="020B0600070205080204" pitchFamily="34" charset="-128"/>
              </a:rPr>
              <a:t>RADIANCE 1: The Rating Atherosclerosis Disease Change by Imaging with a New CETP Inhibitor</a:t>
            </a:r>
            <a:endParaRPr lang="en-US" altLang="fr-FR" sz="1100" b="1">
              <a:latin typeface="Arial" panose="020B0604020202020204" pitchFamily="34" charset="0"/>
              <a:ea typeface="ＭＳ Ｐゴシック" panose="020B0600070205080204" pitchFamily="34" charset="-128"/>
            </a:endParaRPr>
          </a:p>
          <a:p>
            <a:pPr eaLnBrk="1" hangingPunct="1"/>
            <a:endParaRPr lang="en-US" altLang="fr-FR" sz="1100"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60648C3-6FEA-4462-BC2F-01DF1D67A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C97247F-2830-405A-A913-D9C7AA45A98B}" type="slidenum">
              <a:rPr lang="fr-CA" altLang="fr-FR"/>
              <a:pPr eaLnBrk="1" hangingPunct="1"/>
              <a:t>36</a:t>
            </a:fld>
            <a:endParaRPr lang="fr-CA" altLang="fr-FR"/>
          </a:p>
        </p:txBody>
      </p:sp>
      <p:sp>
        <p:nvSpPr>
          <p:cNvPr id="81923" name="Rectangle 2">
            <a:extLst>
              <a:ext uri="{FF2B5EF4-FFF2-40B4-BE49-F238E27FC236}">
                <a16:creationId xmlns:a16="http://schemas.microsoft.com/office/drawing/2014/main" id="{92A60507-0833-4E6F-A6DB-E726ED0DDED4}"/>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0A3E214D-1F48-4652-8316-0805418A8A41}"/>
              </a:ext>
            </a:extLst>
          </p:cNvPr>
          <p:cNvSpPr>
            <a:spLocks noGrp="1" noChangeArrowheads="1"/>
          </p:cNvSpPr>
          <p:nvPr>
            <p:ph type="body" idx="1"/>
          </p:nvPr>
        </p:nvSpPr>
        <p:spPr>
          <a:xfrm>
            <a:off x="338138" y="4389438"/>
            <a:ext cx="626903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z="1100">
                <a:latin typeface="Arial" panose="020B0604020202020204" pitchFamily="34" charset="0"/>
                <a:ea typeface="ＭＳ Ｐゴシック" panose="020B0600070205080204" pitchFamily="34" charset="-128"/>
              </a:rPr>
              <a:t>In this trial of torcetrapib plus atorvastatin vs. atorvastatin in patients with mixed dyslipidemia, there was no significant change in maximum carotid artery intima-media thickness over 24 months of treatment.</a:t>
            </a:r>
          </a:p>
          <a:p>
            <a:pPr eaLnBrk="1" hangingPunct="1"/>
            <a:endParaRPr lang="en-US" altLang="fr-FR" sz="1100" b="1">
              <a:latin typeface="Arial" panose="020B0604020202020204" pitchFamily="34" charset="0"/>
              <a:ea typeface="ＭＳ Ｐゴシック" panose="020B0600070205080204" pitchFamily="34" charset="-128"/>
            </a:endParaRPr>
          </a:p>
          <a:p>
            <a:pPr eaLnBrk="1" hangingPunct="1"/>
            <a:r>
              <a:rPr lang="en-CA" altLang="fr-FR" sz="1100">
                <a:latin typeface="Arial" panose="020B0604020202020204" pitchFamily="34" charset="0"/>
                <a:ea typeface="ＭＳ Ｐゴシック" panose="020B0600070205080204" pitchFamily="34" charset="-128"/>
              </a:rPr>
              <a:t>RADIANCE 2: The Rating Atherosclerosis Disease Change by Imaging with a New CETP Inhibitor</a:t>
            </a:r>
          </a:p>
          <a:p>
            <a:pPr eaLnBrk="1" hangingPunct="1"/>
            <a:endParaRPr lang="en-US" altLang="fr-FR" sz="1100" b="1">
              <a:latin typeface="Arial" panose="020B0604020202020204" pitchFamily="34" charset="0"/>
              <a:ea typeface="ＭＳ Ｐゴシック" panose="020B0600070205080204" pitchFamily="34" charset="-128"/>
            </a:endParaRPr>
          </a:p>
          <a:p>
            <a:pPr eaLnBrk="1" hangingPunct="1"/>
            <a:endParaRPr lang="en-US" altLang="fr-FR" sz="1100"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B615DC9-9E51-4A35-8A22-770C3003AB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EF9FDF5-518A-4C64-B9D7-D5EA7534D11E}" type="slidenum">
              <a:rPr lang="fr-CA" altLang="fr-FR"/>
              <a:pPr eaLnBrk="1" hangingPunct="1"/>
              <a:t>37</a:t>
            </a:fld>
            <a:endParaRPr lang="fr-CA" altLang="fr-FR"/>
          </a:p>
        </p:txBody>
      </p:sp>
      <p:sp>
        <p:nvSpPr>
          <p:cNvPr id="82947" name="Rectangle 2">
            <a:extLst>
              <a:ext uri="{FF2B5EF4-FFF2-40B4-BE49-F238E27FC236}">
                <a16:creationId xmlns:a16="http://schemas.microsoft.com/office/drawing/2014/main" id="{77D82877-30A0-4D98-AB62-6C3169D94897}"/>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27C26F28-2211-42CC-BA47-6ADDE2B01686}"/>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CA" altLang="fr-FR" sz="1100">
                <a:latin typeface="Arial" panose="020B0604020202020204" pitchFamily="34" charset="0"/>
                <a:ea typeface="ＭＳ Ｐゴシック" panose="020B0600070205080204" pitchFamily="34" charset="-128"/>
              </a:rPr>
              <a:t>ILLUSTRATE: Investigation of Lipid Level Management Using Coronary Ultrasound to Assess Reduction of Atherosclerosis by CETP Inhibition and HDL Elevation</a:t>
            </a:r>
          </a:p>
          <a:p>
            <a:pPr algn="just"/>
            <a:endParaRPr lang="en-CA" altLang="fr-FR" sz="1100">
              <a:latin typeface="Arial" panose="020B0604020202020204" pitchFamily="34" charset="0"/>
              <a:ea typeface="ＭＳ Ｐゴシック" panose="020B0600070205080204" pitchFamily="34" charset="-128"/>
            </a:endParaRPr>
          </a:p>
          <a:p>
            <a:pPr algn="just"/>
            <a:r>
              <a:rPr lang="en-CA" altLang="fr-FR" sz="1100">
                <a:latin typeface="Arial" panose="020B0604020202020204" pitchFamily="34" charset="0"/>
                <a:ea typeface="ＭＳ Ｐゴシック" panose="020B0600070205080204" pitchFamily="34" charset="-128"/>
              </a:rPr>
              <a:t>RADIANCE: The Rating Atherosclerosis Disease Change by Imaging with a New CETP Inhibitor</a:t>
            </a:r>
            <a:endParaRPr lang="fr-FR"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2172D36-0AD2-4FA9-B1BD-9B519EEE1B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CE4C454-8B61-4139-AF8C-09C6035D960E}" type="slidenum">
              <a:rPr lang="fr-CA" altLang="fr-FR"/>
              <a:pPr eaLnBrk="1" hangingPunct="1"/>
              <a:t>38</a:t>
            </a:fld>
            <a:endParaRPr lang="fr-CA" altLang="fr-FR"/>
          </a:p>
        </p:txBody>
      </p:sp>
      <p:sp>
        <p:nvSpPr>
          <p:cNvPr id="83971" name="Rectangle 2">
            <a:extLst>
              <a:ext uri="{FF2B5EF4-FFF2-40B4-BE49-F238E27FC236}">
                <a16:creationId xmlns:a16="http://schemas.microsoft.com/office/drawing/2014/main" id="{2084EB45-44FD-43FA-8055-218725CC1BB6}"/>
              </a:ext>
            </a:extLst>
          </p:cNvPr>
          <p:cNvSpPr>
            <a:spLocks noGrp="1" noRot="1" noChangeAspect="1" noChangeArrowheads="1" noTextEdit="1"/>
          </p:cNvSpPr>
          <p:nvPr>
            <p:ph type="sldImg"/>
          </p:nvPr>
        </p:nvSpPr>
        <p:spPr>
          <a:xfrm>
            <a:off x="1179513" y="701675"/>
            <a:ext cx="4597400" cy="3449638"/>
          </a:xfrm>
          <a:ln/>
        </p:spPr>
      </p:sp>
      <p:sp>
        <p:nvSpPr>
          <p:cNvPr id="84996" name="Rectangle 8">
            <a:extLst>
              <a:ext uri="{FF2B5EF4-FFF2-40B4-BE49-F238E27FC236}">
                <a16:creationId xmlns:a16="http://schemas.microsoft.com/office/drawing/2014/main" id="{F2109906-45BA-4C7D-9153-0192DE9229AD}"/>
              </a:ext>
            </a:extLst>
          </p:cNvPr>
          <p:cNvSpPr>
            <a:spLocks noGrp="1" noChangeArrowheads="1"/>
          </p:cNvSpPr>
          <p:nvPr>
            <p:ph type="body" idx="1"/>
          </p:nvPr>
        </p:nvSpPr>
        <p:spPr>
          <a:xfrm>
            <a:off x="695325" y="4262438"/>
            <a:ext cx="5564188" cy="4768850"/>
          </a:xfrm>
          <a:ln/>
        </p:spPr>
        <p:txBody>
          <a:bodyPr/>
          <a:lstStyle/>
          <a:p>
            <a:pPr indent="-228600">
              <a:defRPr/>
            </a:pPr>
            <a:r>
              <a:rPr lang="en-US" sz="1050" dirty="0"/>
              <a:t>Observational studies have shown that HDL cholesterol and its major protein </a:t>
            </a:r>
            <a:r>
              <a:rPr lang="en-US" sz="1050" dirty="0" err="1"/>
              <a:t>apolipoprotein</a:t>
            </a:r>
            <a:r>
              <a:rPr lang="en-US" sz="1050" dirty="0"/>
              <a:t> AI (</a:t>
            </a:r>
            <a:r>
              <a:rPr lang="en-US" sz="1050" dirty="0" err="1"/>
              <a:t>apo</a:t>
            </a:r>
            <a:r>
              <a:rPr lang="en-US" sz="1050" dirty="0"/>
              <a:t> AI) are inversely associated with coronary heart disease risk. However, data regarding potential benefits of administering HDL cholesterol or an HDL cholesterol mimetic in humans have been lacking. </a:t>
            </a:r>
          </a:p>
          <a:p>
            <a:pPr indent="-228600">
              <a:defRPr/>
            </a:pPr>
            <a:endParaRPr lang="en-US" sz="1050" dirty="0"/>
          </a:p>
          <a:p>
            <a:pPr indent="-228600">
              <a:defRPr/>
            </a:pPr>
            <a:r>
              <a:rPr lang="en-US" sz="1050" dirty="0"/>
              <a:t>A naturally occurring variant of </a:t>
            </a:r>
            <a:r>
              <a:rPr lang="en-US" sz="1050" dirty="0" err="1"/>
              <a:t>apolipoprotein</a:t>
            </a:r>
            <a:r>
              <a:rPr lang="en-US" sz="1050" dirty="0"/>
              <a:t> AI known as </a:t>
            </a:r>
            <a:r>
              <a:rPr lang="en-US" sz="1050" dirty="0" err="1"/>
              <a:t>apo</a:t>
            </a:r>
            <a:r>
              <a:rPr lang="en-US" sz="1050" dirty="0"/>
              <a:t> AI Milano was discovered in individuals living in a town in Italy who were characterized by very low levels of HDL cholesterol (10-30 mg/dl; 0.26-0.78 </a:t>
            </a:r>
            <a:r>
              <a:rPr lang="en-US" sz="1050" dirty="0" err="1"/>
              <a:t>mmol</a:t>
            </a:r>
            <a:r>
              <a:rPr lang="en-US" sz="1050" dirty="0"/>
              <a:t>/l), longevity, and no clinical signs of atherosclerotic vascular disease. A recombinant </a:t>
            </a:r>
            <a:r>
              <a:rPr lang="en-US" sz="1050" dirty="0" err="1"/>
              <a:t>apo</a:t>
            </a:r>
            <a:r>
              <a:rPr lang="en-US" sz="1050" dirty="0"/>
              <a:t> AI compound has been formulated with a naturally occurring phospholipid to mimic the properties of nascent HDL (ETC-216, </a:t>
            </a:r>
            <a:r>
              <a:rPr lang="en-US" sz="1050" dirty="0" err="1"/>
              <a:t>Esperion</a:t>
            </a:r>
            <a:r>
              <a:rPr lang="en-US" sz="1050" dirty="0"/>
              <a:t> Therapeutics, Ann Arbor, </a:t>
            </a:r>
            <a:r>
              <a:rPr lang="en-US" sz="1050" dirty="0" err="1"/>
              <a:t>Mich</a:t>
            </a:r>
            <a:r>
              <a:rPr lang="en-US" sz="1050" dirty="0"/>
              <a:t>).</a:t>
            </a:r>
          </a:p>
          <a:p>
            <a:pPr indent="-228600">
              <a:defRPr/>
            </a:pPr>
            <a:endParaRPr lang="en-US" sz="1050" dirty="0"/>
          </a:p>
          <a:p>
            <a:pPr indent="-228600">
              <a:defRPr/>
            </a:pPr>
            <a:r>
              <a:rPr lang="en-US" sz="1050" dirty="0" err="1"/>
              <a:t>Nissen</a:t>
            </a:r>
            <a:r>
              <a:rPr lang="en-US" sz="1050" dirty="0"/>
              <a:t> et al. assessed the effects of intravenous infusions of ETC-216 on </a:t>
            </a:r>
            <a:r>
              <a:rPr lang="en-US" sz="1050" dirty="0" err="1"/>
              <a:t>atheroma</a:t>
            </a:r>
            <a:r>
              <a:rPr lang="en-US" sz="1050" dirty="0"/>
              <a:t> burden in 47 patients with acute coronary syndrome (ACS) in a double-blind, randomized, placebo-controlled study. In a ratio of 1:2:2, patients received five weekly infusions of placebo or ETC-216 at 15 mg/kg (n=21) or ETC-216 at 45 mg/kg (n=15). Intravascular ultrasound (IVUS) was performed within 2 weeks following ACS and repeated after five weekly treatments. The primary efficacy measure was the change in percent </a:t>
            </a:r>
            <a:r>
              <a:rPr lang="en-US" sz="1050" dirty="0" err="1"/>
              <a:t>atheroma</a:t>
            </a:r>
            <a:r>
              <a:rPr lang="en-US" sz="1050" dirty="0"/>
              <a:t> volume in the combined ETC-216 patients.</a:t>
            </a:r>
          </a:p>
          <a:p>
            <a:pPr indent="-228600">
              <a:defRPr/>
            </a:pPr>
            <a:r>
              <a:rPr lang="en-US" sz="1050" dirty="0"/>
              <a:t> </a:t>
            </a:r>
          </a:p>
          <a:p>
            <a:pPr indent="-228600">
              <a:defRPr/>
            </a:pPr>
            <a:r>
              <a:rPr lang="en-US" sz="1050" dirty="0"/>
              <a:t>The mean (SD) percent </a:t>
            </a:r>
            <a:r>
              <a:rPr lang="en-US" sz="1050" dirty="0" err="1"/>
              <a:t>atheroma</a:t>
            </a:r>
            <a:r>
              <a:rPr lang="en-US" sz="1050" dirty="0"/>
              <a:t> volume decreased by 1.06% (3.17%) in the combined ETC-216 group (p=0.02 compared with baseline). In the placebo group, mean (SD) percent </a:t>
            </a:r>
            <a:r>
              <a:rPr lang="en-US" sz="1050" dirty="0" err="1"/>
              <a:t>atheroma</a:t>
            </a:r>
            <a:r>
              <a:rPr lang="en-US" sz="1050" dirty="0"/>
              <a:t> volume increased by 0.14% (3.09%; p=0.97 compared with baseline).</a:t>
            </a:r>
          </a:p>
          <a:p>
            <a:pPr indent="-228600">
              <a:defRPr/>
            </a:pPr>
            <a:endParaRPr lang="en-US" sz="1050" dirty="0"/>
          </a:p>
          <a:p>
            <a:pPr indent="-228600">
              <a:defRPr/>
            </a:pPr>
            <a:r>
              <a:rPr lang="en-US" sz="1050" dirty="0"/>
              <a:t>Authors note that these results require confirmation in larger clinical trials with morbidity and mortality endpoints.</a:t>
            </a:r>
            <a:endParaRPr lang="fr-CA" sz="1050" dirty="0"/>
          </a:p>
          <a:p>
            <a:pPr indent="-228600">
              <a:defRPr/>
            </a:pPr>
            <a:endParaRPr lang="fr-CA" sz="9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589CCCD1-1959-4094-BB4A-54362FC075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1B36921-D391-4E4F-B327-F5F33D7142B9}" type="slidenum">
              <a:rPr lang="fr-CA" altLang="fr-FR"/>
              <a:pPr eaLnBrk="1" hangingPunct="1"/>
              <a:t>39</a:t>
            </a:fld>
            <a:endParaRPr lang="fr-CA" altLang="fr-FR"/>
          </a:p>
        </p:txBody>
      </p:sp>
      <p:sp>
        <p:nvSpPr>
          <p:cNvPr id="84995" name="Rectangle 2">
            <a:extLst>
              <a:ext uri="{FF2B5EF4-FFF2-40B4-BE49-F238E27FC236}">
                <a16:creationId xmlns:a16="http://schemas.microsoft.com/office/drawing/2014/main" id="{AC7B22F8-4546-4947-AD48-8DEFA1ADB11F}"/>
              </a:ext>
            </a:extLst>
          </p:cNvPr>
          <p:cNvSpPr>
            <a:spLocks noGrp="1" noRot="1" noChangeAspect="1" noChangeArrowheads="1" noTextEdit="1"/>
          </p:cNvSpPr>
          <p:nvPr>
            <p:ph type="sldImg"/>
          </p:nvPr>
        </p:nvSpPr>
        <p:spPr>
          <a:xfrm>
            <a:off x="1193800" y="700088"/>
            <a:ext cx="4572000" cy="3429000"/>
          </a:xfrm>
          <a:ln/>
        </p:spPr>
      </p:sp>
      <p:sp>
        <p:nvSpPr>
          <p:cNvPr id="84996" name="Rectangle 3">
            <a:extLst>
              <a:ext uri="{FF2B5EF4-FFF2-40B4-BE49-F238E27FC236}">
                <a16:creationId xmlns:a16="http://schemas.microsoft.com/office/drawing/2014/main" id="{7F041220-2E40-4A4F-B1A8-4AAFFA436F65}"/>
              </a:ext>
            </a:extLst>
          </p:cNvPr>
          <p:cNvSpPr>
            <a:spLocks noGrp="1" noChangeArrowheads="1"/>
          </p:cNvSpPr>
          <p:nvPr>
            <p:ph type="body" idx="1"/>
          </p:nvPr>
        </p:nvSpPr>
        <p:spPr>
          <a:xfrm>
            <a:off x="949325" y="4410075"/>
            <a:ext cx="5056188"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In this trial of infusion of reconstituted HDL, there was reduction in atheroma volume, as measured by intravascular ultrasound, in the treatment group, although this change did not differ significantly from that seen in the group treated with placebo. </a:t>
            </a:r>
          </a:p>
          <a:p>
            <a:pPr eaLnBrk="1" hangingPunct="1"/>
            <a:endParaRPr lang="en-CA" altLang="fr-FR" sz="1100">
              <a:latin typeface="Arial" panose="020B0604020202020204" pitchFamily="34" charset="0"/>
              <a:ea typeface="ＭＳ Ｐゴシック" panose="020B0600070205080204" pitchFamily="34" charset="-128"/>
            </a:endParaRPr>
          </a:p>
          <a:p>
            <a:pPr eaLnBrk="1" hangingPunct="1"/>
            <a:r>
              <a:rPr lang="en-CA" altLang="fr-FR" sz="1100">
                <a:latin typeface="Arial" panose="020B0604020202020204" pitchFamily="34" charset="0"/>
                <a:ea typeface="ＭＳ Ｐゴシック" panose="020B0600070205080204" pitchFamily="34" charset="-128"/>
              </a:rPr>
              <a:t>ERASE: The Effect of Reconstituted HDL on Atherosclerosis - Safety and Efficacy</a:t>
            </a:r>
            <a:endParaRPr lang="fr-FR" altLang="fr-FR" sz="11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CC9716A-BD71-4E5C-8B24-E119BCC4E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B7820F3-64F6-4491-AFD1-BA6722E2D3DC}" type="slidenum">
              <a:rPr lang="fr-CA" altLang="fr-FR"/>
              <a:pPr eaLnBrk="1" hangingPunct="1"/>
              <a:t>4</a:t>
            </a:fld>
            <a:endParaRPr lang="fr-CA" altLang="fr-FR"/>
          </a:p>
        </p:txBody>
      </p:sp>
      <p:sp>
        <p:nvSpPr>
          <p:cNvPr id="49155" name="Rectangle 2">
            <a:extLst>
              <a:ext uri="{FF2B5EF4-FFF2-40B4-BE49-F238E27FC236}">
                <a16:creationId xmlns:a16="http://schemas.microsoft.com/office/drawing/2014/main" id="{7709F2D4-1FF6-47C9-9157-F19531B16CB8}"/>
              </a:ext>
            </a:extLst>
          </p:cNvPr>
          <p:cNvSpPr>
            <a:spLocks noGrp="1" noRot="1" noChangeAspect="1" noChangeArrowheads="1" noTextEdit="1"/>
          </p:cNvSpPr>
          <p:nvPr>
            <p:ph type="sldImg"/>
          </p:nvPr>
        </p:nvSpPr>
        <p:spPr>
          <a:xfrm>
            <a:off x="1177925" y="700088"/>
            <a:ext cx="4598988" cy="3451225"/>
          </a:xfrm>
          <a:ln/>
        </p:spPr>
      </p:sp>
      <p:sp>
        <p:nvSpPr>
          <p:cNvPr id="49156" name="Rectangle 3">
            <a:extLst>
              <a:ext uri="{FF2B5EF4-FFF2-40B4-BE49-F238E27FC236}">
                <a16:creationId xmlns:a16="http://schemas.microsoft.com/office/drawing/2014/main" id="{1B30F428-C550-42B1-9B02-94B50BB60E1A}"/>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In the TNT trial on primary prevention of cardiovascular disease (CVD) with atorvastatin 10 mg/day vs. 80 mg/day, CVD event rates were significantly inversely related to on-treatment HDL cholesterol levels, although this relationship was blunted at the higher statin dose in conjunction with lower event rates.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7DAC30C9-880A-4C51-8CB3-573AEA4393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29049E5-02E9-4C26-ABD5-DD12C20906CA}" type="slidenum">
              <a:rPr lang="fr-CA" altLang="fr-FR"/>
              <a:pPr eaLnBrk="1" hangingPunct="1"/>
              <a:t>40</a:t>
            </a:fld>
            <a:endParaRPr lang="fr-CA" altLang="fr-FR"/>
          </a:p>
        </p:txBody>
      </p:sp>
      <p:sp>
        <p:nvSpPr>
          <p:cNvPr id="86019" name="Rectangle 2">
            <a:extLst>
              <a:ext uri="{FF2B5EF4-FFF2-40B4-BE49-F238E27FC236}">
                <a16:creationId xmlns:a16="http://schemas.microsoft.com/office/drawing/2014/main" id="{BE485DE7-9431-494E-868C-314DD14F02BF}"/>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FF66B2D2-5270-4409-9A68-FB9AAE2D9473}"/>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4F5DF99-42DD-4CAD-8F75-E9E84DAFF9CC}"/>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41640BA9-E56B-4855-8DDA-46CBF710D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9A8139F-16E9-45F2-ABF0-BA6B66AC70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97545AC-ACA4-496C-9607-1116B21C3FE1}" type="slidenum">
              <a:rPr lang="fr-CA" altLang="fr-FR"/>
              <a:pPr eaLnBrk="1" hangingPunct="1"/>
              <a:t>5</a:t>
            </a:fld>
            <a:endParaRPr lang="fr-CA" altLang="fr-FR"/>
          </a:p>
        </p:txBody>
      </p:sp>
      <p:sp>
        <p:nvSpPr>
          <p:cNvPr id="50179" name="Rectangle 2">
            <a:extLst>
              <a:ext uri="{FF2B5EF4-FFF2-40B4-BE49-F238E27FC236}">
                <a16:creationId xmlns:a16="http://schemas.microsoft.com/office/drawing/2014/main" id="{76957779-942D-4D70-80A1-A9BEC1C3FDC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D78F2D6-DEAA-4F02-9E57-9619A16E1553}"/>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Although the primary mechanism for the cardiovascular disease benefit attributed to HDL is felt to be promotion of cholesterol efflux from macrophages, a number of other potentially protective properties of HDL have been invoked.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a:extLst>
              <a:ext uri="{FF2B5EF4-FFF2-40B4-BE49-F238E27FC236}">
                <a16:creationId xmlns:a16="http://schemas.microsoft.com/office/drawing/2014/main" id="{574A188B-8AF9-4450-84F4-43F02AE92F27}"/>
              </a:ext>
            </a:extLst>
          </p:cNvPr>
          <p:cNvSpPr>
            <a:spLocks noGrp="1" noRot="1" noChangeAspect="1" noTextEdit="1"/>
          </p:cNvSpPr>
          <p:nvPr>
            <p:ph type="sldImg"/>
          </p:nvPr>
        </p:nvSpPr>
        <p:spPr>
          <a:ln/>
        </p:spPr>
      </p:sp>
      <p:sp>
        <p:nvSpPr>
          <p:cNvPr id="51203" name="Espace réservé des commentaires 2">
            <a:extLst>
              <a:ext uri="{FF2B5EF4-FFF2-40B4-BE49-F238E27FC236}">
                <a16:creationId xmlns:a16="http://schemas.microsoft.com/office/drawing/2014/main" id="{90C0D053-D685-42C2-936F-2B11B95FE7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Reverse cholesterol transport is initiated by efflux of cholesterol from cells such as macrophages on to HDL particles. Following esterification of the cholesterol by LCAT, HDL cholesteryl ester can be returned to the liver for recycling, oxidation, or excretion into bile. Hepatic uptake can be mediated directly by the SR-B1 receptor, or indirectly via the LDL receptor following CETP-mediated transfer of cholesteryl ester from HDL to VLDL or LDL particles. This latter process can also result in cholesterol uptake by peripheral cells.</a:t>
            </a:r>
          </a:p>
        </p:txBody>
      </p:sp>
      <p:sp>
        <p:nvSpPr>
          <p:cNvPr id="51204" name="Espace réservé du numéro de diapositive 3">
            <a:extLst>
              <a:ext uri="{FF2B5EF4-FFF2-40B4-BE49-F238E27FC236}">
                <a16:creationId xmlns:a16="http://schemas.microsoft.com/office/drawing/2014/main" id="{DCBD5229-499E-4A13-9E96-7A37E59B58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06B1627-58EA-456D-92B2-C3AA11811A8D}" type="slidenum">
              <a:rPr lang="fr-CA" altLang="fr-FR"/>
              <a:pPr eaLnBrk="1" hangingPunct="1"/>
              <a:t>6</a:t>
            </a:fld>
            <a:endParaRPr lang="fr-CA"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7BA7A7D-8DA3-4F30-B377-C3A7B88BE9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A8EF94C-FC3F-44BE-A951-1C50370D6AFB}" type="slidenum">
              <a:rPr lang="fr-CA" altLang="fr-FR"/>
              <a:pPr eaLnBrk="1" hangingPunct="1"/>
              <a:t>7</a:t>
            </a:fld>
            <a:endParaRPr lang="fr-CA" altLang="fr-FR"/>
          </a:p>
        </p:txBody>
      </p:sp>
      <p:sp>
        <p:nvSpPr>
          <p:cNvPr id="52227" name="Rectangle 2">
            <a:extLst>
              <a:ext uri="{FF2B5EF4-FFF2-40B4-BE49-F238E27FC236}">
                <a16:creationId xmlns:a16="http://schemas.microsoft.com/office/drawing/2014/main" id="{54781D9F-1AE8-4D5A-99BD-1AD5035E45BD}"/>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0F40C01-BCD8-45CC-B637-0EBE40AA0F9E}"/>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Cholesterol efflux from macrophages is mediated by two major transporters:  ABCA1 transfers cholesterol to nascent HDL, while ABCG1 transfers cholesterol to mature HDL particles. Synthesis of these transporters is regulated by LXR/RXR transcription factors, which in turn are activated by oxysterols derived from intracellular free cholesterol that accumulates as a result of uptake of modified LDL by scavenger receptors.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D10D27E-E671-43DA-A09B-B1B3F9F9C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6156C63-3CAD-408C-9D12-CD03EACC37AD}" type="slidenum">
              <a:rPr lang="fr-CA" altLang="fr-FR"/>
              <a:pPr eaLnBrk="1" hangingPunct="1"/>
              <a:t>8</a:t>
            </a:fld>
            <a:endParaRPr lang="fr-CA" altLang="fr-FR"/>
          </a:p>
        </p:txBody>
      </p:sp>
      <p:sp>
        <p:nvSpPr>
          <p:cNvPr id="53251" name="Rectangle 2">
            <a:extLst>
              <a:ext uri="{FF2B5EF4-FFF2-40B4-BE49-F238E27FC236}">
                <a16:creationId xmlns:a16="http://schemas.microsoft.com/office/drawing/2014/main" id="{317494E0-1208-4EFC-BEF4-65536DC4932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FD67A7E3-8E97-44D8-A0BF-B953E0B9CC54}"/>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sz="1100">
                <a:latin typeface="Arial" panose="020B0604020202020204" pitchFamily="34" charset="0"/>
                <a:ea typeface="ＭＳ Ｐゴシック" panose="020B0600070205080204" pitchFamily="34" charset="-128"/>
              </a:rPr>
              <a:t>A number of therapeutic interventions may be used to increase plasma HDL levels, ranging from increased production or infusion of apolipoprotein AI to decreased HDL catabolism and interference with cholesterol transfer to apolipoprotein B-containing lipoproteins.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7F0BF13-9D1B-484D-90DE-E99F312727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80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80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80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80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8C31A9E-BD21-43DE-A97A-62A2A3FD0A9E}" type="slidenum">
              <a:rPr lang="fr-CA" altLang="fr-FR"/>
              <a:pPr eaLnBrk="1" hangingPunct="1"/>
              <a:t>9</a:t>
            </a:fld>
            <a:endParaRPr lang="fr-CA" altLang="fr-FR"/>
          </a:p>
        </p:txBody>
      </p:sp>
      <p:sp>
        <p:nvSpPr>
          <p:cNvPr id="54275" name="Rectangle 2">
            <a:extLst>
              <a:ext uri="{FF2B5EF4-FFF2-40B4-BE49-F238E27FC236}">
                <a16:creationId xmlns:a16="http://schemas.microsoft.com/office/drawing/2014/main" id="{F2B2B654-EDCC-41A0-8DA3-4EA24D0D8BFB}"/>
              </a:ext>
            </a:extLst>
          </p:cNvPr>
          <p:cNvSpPr>
            <a:spLocks noGrp="1" noRot="1" noChangeAspect="1" noChangeArrowheads="1" noTextEdit="1"/>
          </p:cNvSpPr>
          <p:nvPr>
            <p:ph type="sldImg"/>
          </p:nvPr>
        </p:nvSpPr>
        <p:spPr>
          <a:xfrm>
            <a:off x="1165225" y="693738"/>
            <a:ext cx="4622800" cy="3467100"/>
          </a:xfrm>
          <a:ln/>
        </p:spPr>
      </p:sp>
      <p:sp>
        <p:nvSpPr>
          <p:cNvPr id="54276" name="Rectangle 3">
            <a:extLst>
              <a:ext uri="{FF2B5EF4-FFF2-40B4-BE49-F238E27FC236}">
                <a16:creationId xmlns:a16="http://schemas.microsoft.com/office/drawing/2014/main" id="{F78058EA-C0D2-4CB0-ACAB-130A558478AC}"/>
              </a:ext>
            </a:extLst>
          </p:cNvPr>
          <p:cNvSpPr>
            <a:spLocks noGrp="1" noChangeArrowheads="1"/>
          </p:cNvSpPr>
          <p:nvPr>
            <p:ph type="body" idx="1"/>
          </p:nvPr>
        </p:nvSpPr>
        <p:spPr>
          <a:xfrm>
            <a:off x="923925" y="4391025"/>
            <a:ext cx="5106988"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r>
              <a:rPr lang="en-CA" altLang="fr-FR" sz="1100">
                <a:latin typeface="Arial" panose="020B0604020202020204" pitchFamily="34" charset="0"/>
                <a:ea typeface="ＭＳ Ｐゴシック" panose="020B0600070205080204" pitchFamily="34" charset="-128"/>
              </a:rPr>
              <a:t>Dyslipidemia in patients with diabetes is characterized by high triglyceride levels, an increased number of small, dense LDL particles, and low levels of HDL cholesterol. Overall LDL cholesterol may also be elevated. High triglyceride levels manifest as high triglyceride-rich remnant lipoproteins (VLDL) and alter the metabolism of LDL and HDL particles. Because a mixed dyslipidemic profile increases the risk of developing cardiovascular disease, it is also referred to as the atherogenic lipid triad or atherogenic dyslipidemia. Atherogenic dyslipidemia increases the risk of cardiovascular disease.</a:t>
            </a:r>
          </a:p>
          <a:p>
            <a:pPr algn="just" eaLnBrk="1" hangingPunct="1"/>
            <a:endParaRPr lang="en-US" altLang="fr-FR" sz="1100" b="1">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A5C2429F-D39D-4A85-919C-83CAFF69A0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4">
            <a:extLst>
              <a:ext uri="{FF2B5EF4-FFF2-40B4-BE49-F238E27FC236}">
                <a16:creationId xmlns:a16="http://schemas.microsoft.com/office/drawing/2014/main" id="{B601E667-A85A-4913-BC95-4EEDDCBDA4EB}"/>
              </a:ext>
            </a:extLst>
          </p:cNvPr>
          <p:cNvSpPr>
            <a:spLocks noChangeShapeType="1"/>
          </p:cNvSpPr>
          <p:nvPr userDrawn="1"/>
        </p:nvSpPr>
        <p:spPr bwMode="auto">
          <a:xfrm>
            <a:off x="0" y="819150"/>
            <a:ext cx="8937625" cy="0"/>
          </a:xfrm>
          <a:prstGeom prst="line">
            <a:avLst/>
          </a:prstGeom>
          <a:noFill/>
          <a:ln w="9525">
            <a:solidFill>
              <a:srgbClr val="C0C0C0"/>
            </a:solidFill>
            <a:round/>
            <a:headEnd/>
            <a:tailEnd/>
          </a:ln>
          <a:effectLst/>
        </p:spPr>
        <p:txBody>
          <a:bodyPr/>
          <a:lstStyle/>
          <a:p>
            <a:pPr>
              <a:defRPr/>
            </a:pPr>
            <a:endParaRPr lang="fr-CA">
              <a:latin typeface="Arial" charset="0"/>
              <a:ea typeface="+mn-ea"/>
            </a:endParaRPr>
          </a:p>
        </p:txBody>
      </p:sp>
      <p:sp>
        <p:nvSpPr>
          <p:cNvPr id="5" name="Rectangle 6">
            <a:extLst>
              <a:ext uri="{FF2B5EF4-FFF2-40B4-BE49-F238E27FC236}">
                <a16:creationId xmlns:a16="http://schemas.microsoft.com/office/drawing/2014/main" id="{D10F8769-FF99-4D27-B35D-F62122AEC1EB}"/>
              </a:ext>
            </a:extLst>
          </p:cNvPr>
          <p:cNvSpPr>
            <a:spLocks noChangeArrowheads="1"/>
          </p:cNvSpPr>
          <p:nvPr userDrawn="1"/>
        </p:nvSpPr>
        <p:spPr bwMode="auto">
          <a:xfrm>
            <a:off x="0" y="0"/>
            <a:ext cx="161925" cy="819150"/>
          </a:xfrm>
          <a:prstGeom prst="rect">
            <a:avLst/>
          </a:prstGeom>
          <a:solidFill>
            <a:srgbClr val="C80000"/>
          </a:solidFill>
          <a:ln w="9525">
            <a:noFill/>
            <a:miter lim="800000"/>
            <a:headEnd/>
            <a:tailEnd/>
          </a:ln>
          <a:effectLst/>
        </p:spPr>
        <p:txBody>
          <a:bodyPr wrap="none" anchor="ctr"/>
          <a:lstStyle/>
          <a:p>
            <a:pPr>
              <a:defRPr/>
            </a:pPr>
            <a:endParaRPr lang="en-US">
              <a:latin typeface="Arial" charset="0"/>
              <a:ea typeface="ＭＳ Ｐゴシック" pitchFamily="-107" charset="-128"/>
            </a:endParaRPr>
          </a:p>
        </p:txBody>
      </p:sp>
      <p:sp>
        <p:nvSpPr>
          <p:cNvPr id="6" name="Rectangle 8">
            <a:extLst>
              <a:ext uri="{FF2B5EF4-FFF2-40B4-BE49-F238E27FC236}">
                <a16:creationId xmlns:a16="http://schemas.microsoft.com/office/drawing/2014/main" id="{FD6C5900-50E9-4729-ADAC-3884C46A2BC0}"/>
              </a:ext>
            </a:extLst>
          </p:cNvPr>
          <p:cNvSpPr>
            <a:spLocks noChangeArrowheads="1"/>
          </p:cNvSpPr>
          <p:nvPr userDrawn="1"/>
        </p:nvSpPr>
        <p:spPr bwMode="auto">
          <a:xfrm>
            <a:off x="0" y="0"/>
            <a:ext cx="161925" cy="98425"/>
          </a:xfrm>
          <a:prstGeom prst="rect">
            <a:avLst/>
          </a:prstGeom>
          <a:solidFill>
            <a:srgbClr val="FE0000"/>
          </a:solidFill>
          <a:ln w="9525">
            <a:noFill/>
            <a:miter lim="800000"/>
            <a:headEnd/>
            <a:tailEnd/>
          </a:ln>
          <a:effectLst/>
        </p:spPr>
        <p:txBody>
          <a:bodyPr wrap="none" anchor="ctr"/>
          <a:lstStyle/>
          <a:p>
            <a:pPr>
              <a:defRPr/>
            </a:pPr>
            <a:endParaRPr lang="en-US">
              <a:latin typeface="Arial" charset="0"/>
              <a:ea typeface="ＭＳ Ｐゴシック" pitchFamily="-107" charset="-128"/>
            </a:endParaRPr>
          </a:p>
        </p:txBody>
      </p:sp>
      <p:pic>
        <p:nvPicPr>
          <p:cNvPr id="7" name="Picture 13">
            <a:extLst>
              <a:ext uri="{FF2B5EF4-FFF2-40B4-BE49-F238E27FC236}">
                <a16:creationId xmlns:a16="http://schemas.microsoft.com/office/drawing/2014/main" id="{2B979E4A-B2B7-4722-96CF-F9643BE707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0113" y="142875"/>
            <a:ext cx="4619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7D368FE7-99D8-4A95-B18B-6BF798831266}"/>
              </a:ext>
            </a:extLst>
          </p:cNvPr>
          <p:cNvSpPr>
            <a:spLocks noChangeArrowheads="1"/>
          </p:cNvSpPr>
          <p:nvPr userDrawn="1"/>
        </p:nvSpPr>
        <p:spPr bwMode="auto">
          <a:xfrm>
            <a:off x="609600" y="3613150"/>
            <a:ext cx="7772400" cy="2290763"/>
          </a:xfrm>
          <a:prstGeom prst="rect">
            <a:avLst/>
          </a:prstGeom>
          <a:solidFill>
            <a:schemeClr val="bg1">
              <a:alpha val="50000"/>
            </a:schemeClr>
          </a:solidFill>
          <a:ln w="28575">
            <a:solidFill>
              <a:schemeClr val="bg1">
                <a:alpha val="0"/>
              </a:schemeClr>
            </a:solidFill>
            <a:miter lim="800000"/>
            <a:headEnd/>
            <a:tailEnd/>
          </a:ln>
          <a:effectLst/>
        </p:spPr>
        <p:txBody>
          <a:bodyPr anchor="ctr"/>
          <a:lstStyle/>
          <a:p>
            <a:pPr algn="ctr">
              <a:defRPr/>
            </a:pPr>
            <a:endParaRPr lang="fr-FR" sz="2800" b="1">
              <a:solidFill>
                <a:schemeClr val="tx2"/>
              </a:solidFill>
              <a:latin typeface="Arial" charset="0"/>
              <a:ea typeface="ＭＳ Ｐゴシック" pitchFamily="-107" charset="-128"/>
            </a:endParaRPr>
          </a:p>
        </p:txBody>
      </p:sp>
      <p:sp>
        <p:nvSpPr>
          <p:cNvPr id="9" name="Rectangle 18">
            <a:extLst>
              <a:ext uri="{FF2B5EF4-FFF2-40B4-BE49-F238E27FC236}">
                <a16:creationId xmlns:a16="http://schemas.microsoft.com/office/drawing/2014/main" id="{28E7FC8C-ECCB-49CC-9929-DA2622FD43BF}"/>
              </a:ext>
            </a:extLst>
          </p:cNvPr>
          <p:cNvSpPr>
            <a:spLocks noChangeArrowheads="1"/>
          </p:cNvSpPr>
          <p:nvPr userDrawn="1"/>
        </p:nvSpPr>
        <p:spPr bwMode="auto">
          <a:xfrm>
            <a:off x="71438" y="6443663"/>
            <a:ext cx="3151187"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sp3d>
        </p:spPr>
        <p:txBody>
          <a:bodyPr anchor="ctr">
            <a:flatTx/>
          </a:bodyPr>
          <a:lstStyle/>
          <a:p>
            <a:pPr>
              <a:defRPr/>
            </a:pPr>
            <a:r>
              <a:rPr lang="fr-CA" sz="1000">
                <a:latin typeface="Arial" charset="0"/>
                <a:ea typeface="ＭＳ Ｐゴシック" pitchFamily="-107" charset="-128"/>
              </a:rPr>
              <a:t>Source: International Chair on Cardiometabolic Risk</a:t>
            </a:r>
          </a:p>
          <a:p>
            <a:pPr>
              <a:defRPr/>
            </a:pPr>
            <a:r>
              <a:rPr lang="fr-CA" sz="1000">
                <a:latin typeface="Arial" charset="0"/>
                <a:ea typeface="ＭＳ Ｐゴシック" pitchFamily="-107" charset="-128"/>
              </a:rPr>
              <a:t>www.cardiometabolic-risk.org </a:t>
            </a:r>
          </a:p>
        </p:txBody>
      </p:sp>
      <p:sp>
        <p:nvSpPr>
          <p:cNvPr id="226320" name="Rectangle 16"/>
          <p:cNvSpPr>
            <a:spLocks noGrp="1" noChangeArrowheads="1"/>
          </p:cNvSpPr>
          <p:nvPr>
            <p:ph type="ctrTitle"/>
          </p:nvPr>
        </p:nvSpPr>
        <p:spPr>
          <a:xfrm>
            <a:off x="657225" y="1179513"/>
            <a:ext cx="7772400" cy="1470025"/>
          </a:xfrm>
          <a:solidFill>
            <a:schemeClr val="accent1"/>
          </a:solidFill>
          <a:ln w="28575">
            <a:solidFill>
              <a:schemeClr val="bg1"/>
            </a:solidFill>
          </a:ln>
        </p:spPr>
        <p:txBody>
          <a:bodyPr/>
          <a:lstStyle>
            <a:lvl1pPr algn="ctr">
              <a:defRPr sz="4000" b="0"/>
            </a:lvl1pPr>
          </a:lstStyle>
          <a:p>
            <a:r>
              <a:rPr lang="fr-CA"/>
              <a:t>Cliquez et modifiez le titre</a:t>
            </a:r>
          </a:p>
        </p:txBody>
      </p:sp>
    </p:spTree>
    <p:extLst>
      <p:ext uri="{BB962C8B-B14F-4D97-AF65-F5344CB8AC3E}">
        <p14:creationId xmlns:p14="http://schemas.microsoft.com/office/powerpoint/2010/main" val="656306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720285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5425" y="0"/>
            <a:ext cx="2130425" cy="4979988"/>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179388" y="0"/>
            <a:ext cx="6243637" cy="49799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24889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79388" y="0"/>
            <a:ext cx="8280400" cy="836613"/>
          </a:xfrm>
        </p:spPr>
        <p:txBody>
          <a:bodyPr/>
          <a:lstStyle/>
          <a:p>
            <a:r>
              <a:rPr lang="fr-FR"/>
              <a:t>Cliquez pour modifier le style du titre</a:t>
            </a:r>
            <a:endParaRPr lang="fr-CA"/>
          </a:p>
        </p:txBody>
      </p:sp>
      <p:sp>
        <p:nvSpPr>
          <p:cNvPr id="3" name="Espace réservé du graphique 2"/>
          <p:cNvSpPr>
            <a:spLocks noGrp="1"/>
          </p:cNvSpPr>
          <p:nvPr>
            <p:ph type="chart" idx="1"/>
          </p:nvPr>
        </p:nvSpPr>
        <p:spPr>
          <a:xfrm>
            <a:off x="476250" y="2282825"/>
            <a:ext cx="8229600" cy="2697163"/>
          </a:xfrm>
        </p:spPr>
        <p:txBody>
          <a:bodyPr/>
          <a:lstStyle/>
          <a:p>
            <a:pPr lvl="0"/>
            <a:endParaRPr lang="fr-CA" noProof="0"/>
          </a:p>
        </p:txBody>
      </p:sp>
    </p:spTree>
    <p:extLst>
      <p:ext uri="{BB962C8B-B14F-4D97-AF65-F5344CB8AC3E}">
        <p14:creationId xmlns:p14="http://schemas.microsoft.com/office/powerpoint/2010/main" val="261905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79388" y="0"/>
            <a:ext cx="8280400" cy="836613"/>
          </a:xfrm>
        </p:spPr>
        <p:txBody>
          <a:bodyPr/>
          <a:lstStyle/>
          <a:p>
            <a:r>
              <a:rPr lang="fr-FR"/>
              <a:t>Cliquez pour modifier le style du titre</a:t>
            </a:r>
            <a:endParaRPr lang="fr-CA"/>
          </a:p>
        </p:txBody>
      </p:sp>
      <p:sp>
        <p:nvSpPr>
          <p:cNvPr id="3" name="Espace réservé du contenu 2"/>
          <p:cNvSpPr>
            <a:spLocks noGrp="1"/>
          </p:cNvSpPr>
          <p:nvPr>
            <p:ph sz="quarter" idx="1"/>
          </p:nvPr>
        </p:nvSpPr>
        <p:spPr>
          <a:xfrm>
            <a:off x="476250" y="2282825"/>
            <a:ext cx="4038600" cy="1271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quarter" idx="2"/>
          </p:nvPr>
        </p:nvSpPr>
        <p:spPr>
          <a:xfrm>
            <a:off x="4667250" y="2282825"/>
            <a:ext cx="4038600" cy="1271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contenu 4"/>
          <p:cNvSpPr>
            <a:spLocks noGrp="1"/>
          </p:cNvSpPr>
          <p:nvPr>
            <p:ph sz="quarter" idx="3"/>
          </p:nvPr>
        </p:nvSpPr>
        <p:spPr>
          <a:xfrm>
            <a:off x="476250" y="3706813"/>
            <a:ext cx="4038600" cy="1273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contenu 5"/>
          <p:cNvSpPr>
            <a:spLocks noGrp="1"/>
          </p:cNvSpPr>
          <p:nvPr>
            <p:ph sz="quarter" idx="4"/>
          </p:nvPr>
        </p:nvSpPr>
        <p:spPr>
          <a:xfrm>
            <a:off x="4667250" y="3706813"/>
            <a:ext cx="4038600" cy="1273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10040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04178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25067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76250" y="2282825"/>
            <a:ext cx="4038600" cy="269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67250" y="2282825"/>
            <a:ext cx="4038600" cy="269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92733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81333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417368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78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38271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99314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8">
            <a:extLst>
              <a:ext uri="{FF2B5EF4-FFF2-40B4-BE49-F238E27FC236}">
                <a16:creationId xmlns:a16="http://schemas.microsoft.com/office/drawing/2014/main" id="{0D4B6161-C9F2-4ABB-AA0F-76D9083994C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49275"/>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4">
            <a:extLst>
              <a:ext uri="{FF2B5EF4-FFF2-40B4-BE49-F238E27FC236}">
                <a16:creationId xmlns:a16="http://schemas.microsoft.com/office/drawing/2014/main" id="{BC974EB9-013A-4367-A871-01B134D5969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42863"/>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Line 17">
            <a:extLst>
              <a:ext uri="{FF2B5EF4-FFF2-40B4-BE49-F238E27FC236}">
                <a16:creationId xmlns:a16="http://schemas.microsoft.com/office/drawing/2014/main" id="{7C65FD04-F01F-4CE5-91C4-98C45FFDBBE0}"/>
              </a:ext>
            </a:extLst>
          </p:cNvPr>
          <p:cNvSpPr>
            <a:spLocks noChangeShapeType="1"/>
          </p:cNvSpPr>
          <p:nvPr/>
        </p:nvSpPr>
        <p:spPr bwMode="auto">
          <a:xfrm>
            <a:off x="0" y="819150"/>
            <a:ext cx="7227888" cy="0"/>
          </a:xfrm>
          <a:prstGeom prst="line">
            <a:avLst/>
          </a:prstGeom>
          <a:noFill/>
          <a:ln w="9525">
            <a:solidFill>
              <a:srgbClr val="C0C0C0"/>
            </a:solidFill>
            <a:round/>
            <a:headEnd/>
            <a:tailEnd/>
          </a:ln>
          <a:effectLst/>
        </p:spPr>
        <p:txBody>
          <a:bodyPr/>
          <a:lstStyle/>
          <a:p>
            <a:pPr>
              <a:defRPr/>
            </a:pPr>
            <a:endParaRPr lang="fr-CA">
              <a:latin typeface="Arial" charset="0"/>
              <a:ea typeface="+mn-ea"/>
            </a:endParaRPr>
          </a:p>
        </p:txBody>
      </p:sp>
      <p:sp>
        <p:nvSpPr>
          <p:cNvPr id="16391" name="Rectangle 7">
            <a:extLst>
              <a:ext uri="{FF2B5EF4-FFF2-40B4-BE49-F238E27FC236}">
                <a16:creationId xmlns:a16="http://schemas.microsoft.com/office/drawing/2014/main" id="{82B927C8-BF19-4B0E-8DFD-7448BF7ADB3C}"/>
              </a:ext>
            </a:extLst>
          </p:cNvPr>
          <p:cNvSpPr>
            <a:spLocks noChangeArrowheads="1"/>
          </p:cNvSpPr>
          <p:nvPr/>
        </p:nvSpPr>
        <p:spPr bwMode="auto">
          <a:xfrm>
            <a:off x="0" y="0"/>
            <a:ext cx="161925" cy="819150"/>
          </a:xfrm>
          <a:prstGeom prst="rect">
            <a:avLst/>
          </a:prstGeom>
          <a:solidFill>
            <a:srgbClr val="C80000"/>
          </a:solidFill>
          <a:ln w="9525">
            <a:noFill/>
            <a:miter lim="800000"/>
            <a:headEnd/>
            <a:tailEnd/>
          </a:ln>
          <a:effectLst/>
        </p:spPr>
        <p:txBody>
          <a:bodyPr wrap="none" anchor="ctr"/>
          <a:lstStyle/>
          <a:p>
            <a:pPr>
              <a:defRPr/>
            </a:pPr>
            <a:endParaRPr lang="en-US">
              <a:latin typeface="Arial" charset="0"/>
              <a:ea typeface="ＭＳ Ｐゴシック" pitchFamily="-107" charset="-128"/>
            </a:endParaRPr>
          </a:p>
        </p:txBody>
      </p:sp>
      <p:sp>
        <p:nvSpPr>
          <p:cNvPr id="16400" name="Rectangle 16">
            <a:extLst>
              <a:ext uri="{FF2B5EF4-FFF2-40B4-BE49-F238E27FC236}">
                <a16:creationId xmlns:a16="http://schemas.microsoft.com/office/drawing/2014/main" id="{01E7957C-25FB-473F-A75D-9BE78D76C6EE}"/>
              </a:ext>
            </a:extLst>
          </p:cNvPr>
          <p:cNvSpPr>
            <a:spLocks noChangeArrowheads="1"/>
          </p:cNvSpPr>
          <p:nvPr/>
        </p:nvSpPr>
        <p:spPr bwMode="auto">
          <a:xfrm>
            <a:off x="0" y="0"/>
            <a:ext cx="161925" cy="98425"/>
          </a:xfrm>
          <a:prstGeom prst="rect">
            <a:avLst/>
          </a:prstGeom>
          <a:solidFill>
            <a:srgbClr val="FE0000"/>
          </a:solidFill>
          <a:ln w="9525">
            <a:noFill/>
            <a:miter lim="800000"/>
            <a:headEnd/>
            <a:tailEnd/>
          </a:ln>
          <a:effectLst/>
        </p:spPr>
        <p:txBody>
          <a:bodyPr wrap="none" anchor="ctr"/>
          <a:lstStyle/>
          <a:p>
            <a:pPr>
              <a:defRPr/>
            </a:pPr>
            <a:endParaRPr lang="en-US">
              <a:latin typeface="Arial" charset="0"/>
              <a:ea typeface="ＭＳ Ｐゴシック" pitchFamily="-107" charset="-128"/>
            </a:endParaRPr>
          </a:p>
        </p:txBody>
      </p:sp>
      <p:sp>
        <p:nvSpPr>
          <p:cNvPr id="19463" name="Rectangle 11">
            <a:extLst>
              <a:ext uri="{FF2B5EF4-FFF2-40B4-BE49-F238E27FC236}">
                <a16:creationId xmlns:a16="http://schemas.microsoft.com/office/drawing/2014/main" id="{D6AB5A11-DCA2-4350-8F2A-033CBFE02FF2}"/>
              </a:ext>
            </a:extLst>
          </p:cNvPr>
          <p:cNvSpPr>
            <a:spLocks noGrp="1" noChangeArrowheads="1"/>
          </p:cNvSpPr>
          <p:nvPr>
            <p:ph type="title"/>
          </p:nvPr>
        </p:nvSpPr>
        <p:spPr bwMode="auto">
          <a:xfrm>
            <a:off x="179388" y="0"/>
            <a:ext cx="8280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fr-FR"/>
              <a:t>Cliquez et modifiez le titre</a:t>
            </a:r>
          </a:p>
        </p:txBody>
      </p:sp>
      <p:pic>
        <p:nvPicPr>
          <p:cNvPr id="19464" name="Picture 18">
            <a:extLst>
              <a:ext uri="{FF2B5EF4-FFF2-40B4-BE49-F238E27FC236}">
                <a16:creationId xmlns:a16="http://schemas.microsoft.com/office/drawing/2014/main" id="{A637937F-0D21-4468-8D50-7A017ACA43E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20113" y="142875"/>
            <a:ext cx="4619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23">
            <a:extLst>
              <a:ext uri="{FF2B5EF4-FFF2-40B4-BE49-F238E27FC236}">
                <a16:creationId xmlns:a16="http://schemas.microsoft.com/office/drawing/2014/main" id="{2961F373-FECB-42E8-9D27-805426FE541B}"/>
              </a:ext>
            </a:extLst>
          </p:cNvPr>
          <p:cNvSpPr>
            <a:spLocks noGrp="1" noChangeArrowheads="1"/>
          </p:cNvSpPr>
          <p:nvPr>
            <p:ph type="body" idx="1"/>
          </p:nvPr>
        </p:nvSpPr>
        <p:spPr bwMode="auto">
          <a:xfrm>
            <a:off x="476250" y="2282825"/>
            <a:ext cx="8229600" cy="2697163"/>
          </a:xfrm>
          <a:prstGeom prst="rect">
            <a:avLst/>
          </a:prstGeom>
          <a:solidFill>
            <a:srgbClr val="CCECFF"/>
          </a:solidFill>
          <a:ln w="9525">
            <a:solidFill>
              <a:schemeClr val="bg1"/>
            </a:solidFill>
            <a:miter lim="800000"/>
            <a:headEnd/>
            <a:tailEnd/>
          </a:ln>
        </p:spPr>
        <p:txBody>
          <a:bodyPr vert="horz" wrap="square" lIns="91440" tIns="45720" rIns="91440" bIns="45720" numCol="1" anchor="ctr" anchorCtr="0" compatLnSpc="1">
            <a:prstTxWarp prst="textNoShape">
              <a:avLst/>
            </a:prstTxWarp>
            <a:spAutoFit/>
          </a:bodyPr>
          <a:lstStyle/>
          <a:p>
            <a:pPr lvl="0"/>
            <a:r>
              <a:rPr lang="fr-CA" altLang="fr-FR"/>
              <a:t>Cliquez pour modifier les styles du texte du masque</a:t>
            </a:r>
          </a:p>
          <a:p>
            <a:pPr lvl="1"/>
            <a:r>
              <a:rPr lang="fr-CA" altLang="fr-FR"/>
              <a:t>Deuxième niveau</a:t>
            </a:r>
          </a:p>
          <a:p>
            <a:pPr lvl="2"/>
            <a:r>
              <a:rPr lang="fr-CA" altLang="fr-FR"/>
              <a:t>Troisième niveau</a:t>
            </a:r>
          </a:p>
          <a:p>
            <a:pPr lvl="3"/>
            <a:r>
              <a:rPr lang="fr-CA" altLang="fr-FR"/>
              <a:t>Quatrième niveau</a:t>
            </a:r>
          </a:p>
          <a:p>
            <a:pPr lvl="4"/>
            <a:r>
              <a:rPr lang="fr-CA" altLang="fr-FR"/>
              <a:t>Cinquième niveau</a:t>
            </a:r>
          </a:p>
        </p:txBody>
      </p:sp>
      <p:sp>
        <p:nvSpPr>
          <p:cNvPr id="16408" name="Rectangle 24">
            <a:extLst>
              <a:ext uri="{FF2B5EF4-FFF2-40B4-BE49-F238E27FC236}">
                <a16:creationId xmlns:a16="http://schemas.microsoft.com/office/drawing/2014/main" id="{6064ACD3-AA12-41D2-9DDE-E4552C0B8C6C}"/>
              </a:ext>
            </a:extLst>
          </p:cNvPr>
          <p:cNvSpPr>
            <a:spLocks noChangeArrowheads="1"/>
          </p:cNvSpPr>
          <p:nvPr/>
        </p:nvSpPr>
        <p:spPr bwMode="auto">
          <a:xfrm>
            <a:off x="71438" y="6443663"/>
            <a:ext cx="3151187"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sp3d>
        </p:spPr>
        <p:txBody>
          <a:bodyPr anchor="ctr">
            <a:flatTx/>
          </a:bodyPr>
          <a:lstStyle/>
          <a:p>
            <a:pPr>
              <a:defRPr/>
            </a:pPr>
            <a:r>
              <a:rPr lang="fr-CA" sz="1000">
                <a:latin typeface="Arial" charset="0"/>
                <a:ea typeface="ＭＳ Ｐゴシック" pitchFamily="-107" charset="-128"/>
              </a:rPr>
              <a:t>Source: International Chair on Cardiometabolic Risk</a:t>
            </a:r>
          </a:p>
          <a:p>
            <a:pPr>
              <a:defRPr/>
            </a:pPr>
            <a:r>
              <a:rPr lang="fr-CA" sz="1000">
                <a:latin typeface="Arial" charset="0"/>
                <a:ea typeface="ＭＳ Ｐゴシック" pitchFamily="-107" charset="-128"/>
              </a:rPr>
              <a:t>www.cardiometabolic-risk.org </a:t>
            </a:r>
          </a:p>
        </p:txBody>
      </p:sp>
    </p:spTree>
  </p:cSld>
  <p:clrMap bg1="lt1" tx1="dk1" bg2="lt2" tx2="dk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rtl="0" eaLnBrk="0" fontAlgn="base" hangingPunct="0">
        <a:spcBef>
          <a:spcPct val="0"/>
        </a:spcBef>
        <a:spcAft>
          <a:spcPct val="0"/>
        </a:spcAft>
        <a:defRPr sz="2400" b="1">
          <a:solidFill>
            <a:srgbClr val="333333"/>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2400" b="1">
          <a:solidFill>
            <a:srgbClr val="333333"/>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2400" b="1">
          <a:solidFill>
            <a:srgbClr val="333333"/>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2400" b="1">
          <a:solidFill>
            <a:srgbClr val="333333"/>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2400" b="1">
          <a:solidFill>
            <a:srgbClr val="333333"/>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2400" b="1">
          <a:solidFill>
            <a:srgbClr val="333333"/>
          </a:solidFill>
          <a:latin typeface="Arial" charset="0"/>
        </a:defRPr>
      </a:lvl6pPr>
      <a:lvl7pPr marL="914400" algn="l" rtl="0" fontAlgn="base">
        <a:spcBef>
          <a:spcPct val="0"/>
        </a:spcBef>
        <a:spcAft>
          <a:spcPct val="0"/>
        </a:spcAft>
        <a:defRPr sz="2400" b="1">
          <a:solidFill>
            <a:srgbClr val="333333"/>
          </a:solidFill>
          <a:latin typeface="Arial" charset="0"/>
        </a:defRPr>
      </a:lvl7pPr>
      <a:lvl8pPr marL="1371600" algn="l" rtl="0" fontAlgn="base">
        <a:spcBef>
          <a:spcPct val="0"/>
        </a:spcBef>
        <a:spcAft>
          <a:spcPct val="0"/>
        </a:spcAft>
        <a:defRPr sz="2400" b="1">
          <a:solidFill>
            <a:srgbClr val="333333"/>
          </a:solidFill>
          <a:latin typeface="Arial" charset="0"/>
        </a:defRPr>
      </a:lvl8pPr>
      <a:lvl9pPr marL="1828800" algn="l" rtl="0" fontAlgn="base">
        <a:spcBef>
          <a:spcPct val="0"/>
        </a:spcBef>
        <a:spcAft>
          <a:spcPct val="0"/>
        </a:spcAft>
        <a:defRPr sz="2400" b="1">
          <a:solidFill>
            <a:srgbClr val="333333"/>
          </a:solidFill>
          <a:latin typeface="Arial" charset="0"/>
        </a:defRPr>
      </a:lvl9pPr>
    </p:titleStyle>
    <p:bodyStyle>
      <a:lvl1pPr marL="449263" indent="-449263" algn="l" rtl="0" eaLnBrk="0" fontAlgn="base" hangingPunct="0">
        <a:spcBef>
          <a:spcPct val="20000"/>
        </a:spcBef>
        <a:spcAft>
          <a:spcPct val="0"/>
        </a:spcAft>
        <a:buClr>
          <a:schemeClr val="accent2"/>
        </a:buClr>
        <a:buFont typeface="Wingdings" panose="05000000000000000000" pitchFamily="2" charset="2"/>
        <a:buChar char="r"/>
        <a:defRPr sz="3000">
          <a:solidFill>
            <a:schemeClr val="tx1"/>
          </a:solidFill>
          <a:latin typeface="+mn-lt"/>
          <a:ea typeface="ＭＳ Ｐゴシック" pitchFamily="-107" charset="-128"/>
          <a:cs typeface="ＭＳ Ｐゴシック" pitchFamily="-107" charset="-128"/>
        </a:defRPr>
      </a:lvl1pPr>
      <a:lvl2pPr marL="914400" indent="-285750" algn="l" rtl="0" eaLnBrk="0" fontAlgn="base" hangingPunct="0">
        <a:spcBef>
          <a:spcPct val="20000"/>
        </a:spcBef>
        <a:spcAft>
          <a:spcPct val="0"/>
        </a:spcAft>
        <a:buChar char="–"/>
        <a:defRPr sz="2800">
          <a:solidFill>
            <a:schemeClr val="tx1"/>
          </a:solidFill>
          <a:latin typeface="+mn-lt"/>
          <a:ea typeface="ＭＳ Ｐゴシック" pitchFamily="-107" charset="-128"/>
          <a:cs typeface="ＭＳ Ｐゴシック"/>
        </a:defRPr>
      </a:lvl2pPr>
      <a:lvl3pPr marL="1322388" indent="-2286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3pPr>
      <a:lvl4pPr marL="1730375" indent="-228600" algn="l" rtl="0" eaLnBrk="0" fontAlgn="base" hangingPunct="0">
        <a:spcBef>
          <a:spcPct val="20000"/>
        </a:spcBef>
        <a:spcAft>
          <a:spcPct val="0"/>
        </a:spcAft>
        <a:buChar char="–"/>
        <a:defRPr sz="2000">
          <a:solidFill>
            <a:schemeClr val="tx1"/>
          </a:solidFill>
          <a:latin typeface="+mn-lt"/>
          <a:ea typeface="ＭＳ Ｐゴシック" pitchFamily="-107" charset="-128"/>
          <a:cs typeface="ＭＳ Ｐゴシック"/>
        </a:defRPr>
      </a:lvl4pPr>
      <a:lvl5pPr marL="2138363" indent="-228600" algn="l" rtl="0" eaLnBrk="0" fontAlgn="base" hangingPunct="0">
        <a:spcBef>
          <a:spcPct val="20000"/>
        </a:spcBef>
        <a:spcAft>
          <a:spcPct val="0"/>
        </a:spcAft>
        <a:buChar char="»"/>
        <a:defRPr sz="2000">
          <a:solidFill>
            <a:schemeClr val="tx1"/>
          </a:solidFill>
          <a:latin typeface="+mn-lt"/>
          <a:ea typeface="ＭＳ Ｐゴシック" pitchFamily="-107" charset="-128"/>
          <a:cs typeface="ＭＳ Ｐゴシック"/>
        </a:defRPr>
      </a:lvl5pPr>
      <a:lvl6pPr marL="2595563" indent="-228600" algn="l" rtl="0" fontAlgn="base">
        <a:spcBef>
          <a:spcPct val="20000"/>
        </a:spcBef>
        <a:spcAft>
          <a:spcPct val="0"/>
        </a:spcAft>
        <a:buChar char="»"/>
        <a:defRPr sz="2000">
          <a:solidFill>
            <a:schemeClr val="tx1"/>
          </a:solidFill>
          <a:latin typeface="+mn-lt"/>
        </a:defRPr>
      </a:lvl6pPr>
      <a:lvl7pPr marL="3052763" indent="-228600" algn="l" rtl="0" fontAlgn="base">
        <a:spcBef>
          <a:spcPct val="20000"/>
        </a:spcBef>
        <a:spcAft>
          <a:spcPct val="0"/>
        </a:spcAft>
        <a:buChar char="»"/>
        <a:defRPr sz="2000">
          <a:solidFill>
            <a:schemeClr val="tx1"/>
          </a:solidFill>
          <a:latin typeface="+mn-lt"/>
        </a:defRPr>
      </a:lvl7pPr>
      <a:lvl8pPr marL="3509963" indent="-228600" algn="l" rtl="0" fontAlgn="base">
        <a:spcBef>
          <a:spcPct val="20000"/>
        </a:spcBef>
        <a:spcAft>
          <a:spcPct val="0"/>
        </a:spcAft>
        <a:buChar char="»"/>
        <a:defRPr sz="2000">
          <a:solidFill>
            <a:schemeClr val="tx1"/>
          </a:solidFill>
          <a:latin typeface="+mn-lt"/>
        </a:defRPr>
      </a:lvl8pPr>
      <a:lvl9pPr marL="3967163"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9.png"/><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0.png"/><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21.png"/><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3.png"/><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5.png"/><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7.png"/><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4.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28.png"/><Relationship Id="rId4" Type="http://schemas.openxmlformats.org/officeDocument/2006/relationships/oleObject" Target="../embeddings/oleObject14.bin"/><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31.png"/><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32.png"/><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34.png"/><Relationship Id="rId4"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35.png"/><Relationship Id="rId4"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22.bin"/><Relationship Id="rId5" Type="http://schemas.openxmlformats.org/officeDocument/2006/relationships/image" Target="../media/image36.png"/><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38.png"/><Relationship Id="rId4"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39.png"/><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ardiometabolic-risk.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77514E66-3688-45B1-8C04-871CDF4C5470}"/>
              </a:ext>
            </a:extLst>
          </p:cNvPr>
          <p:cNvSpPr>
            <a:spLocks noGrp="1" noChangeArrowheads="1"/>
          </p:cNvSpPr>
          <p:nvPr>
            <p:ph type="subTitle" idx="4294967295"/>
          </p:nvPr>
        </p:nvSpPr>
        <p:spPr>
          <a:xfrm>
            <a:off x="611188" y="3678238"/>
            <a:ext cx="7740650" cy="2154237"/>
          </a:xfr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p>
            <a:pPr marL="0" indent="0" algn="ctr" eaLnBrk="1" hangingPunct="1">
              <a:buFont typeface="Wingdings" panose="05000000000000000000" pitchFamily="2" charset="2"/>
              <a:buNone/>
            </a:pPr>
            <a:r>
              <a:rPr lang="en-US" altLang="fr-FR" sz="3200" b="1">
                <a:ea typeface="ＭＳ Ｐゴシック" panose="020B0600070205080204" pitchFamily="34" charset="-128"/>
              </a:rPr>
              <a:t>Ronald M. Krauss, MD</a:t>
            </a:r>
          </a:p>
          <a:p>
            <a:pPr marL="0" indent="0" algn="ctr" eaLnBrk="1" hangingPunct="1">
              <a:buFont typeface="Wingdings" panose="05000000000000000000" pitchFamily="2" charset="2"/>
              <a:buNone/>
            </a:pPr>
            <a:r>
              <a:rPr lang="en-US" altLang="fr-FR">
                <a:ea typeface="ＭＳ Ｐゴシック" panose="020B0600070205080204" pitchFamily="34" charset="-128"/>
              </a:rPr>
              <a:t>Children’s Hospital Oakland</a:t>
            </a:r>
            <a:br>
              <a:rPr lang="en-US" altLang="fr-FR">
                <a:ea typeface="ＭＳ Ｐゴシック" panose="020B0600070205080204" pitchFamily="34" charset="-128"/>
              </a:rPr>
            </a:br>
            <a:r>
              <a:rPr lang="en-US" altLang="fr-FR">
                <a:ea typeface="ＭＳ Ｐゴシック" panose="020B0600070205080204" pitchFamily="34" charset="-128"/>
              </a:rPr>
              <a:t> Research Institute</a:t>
            </a:r>
          </a:p>
          <a:p>
            <a:pPr marL="0" indent="0" algn="ctr" eaLnBrk="1" hangingPunct="1">
              <a:buFont typeface="Wingdings" panose="05000000000000000000" pitchFamily="2" charset="2"/>
              <a:buNone/>
            </a:pPr>
            <a:r>
              <a:rPr lang="en-US" altLang="fr-FR">
                <a:ea typeface="ＭＳ Ｐゴシック" panose="020B0600070205080204" pitchFamily="34" charset="-128"/>
              </a:rPr>
              <a:t>UC Berkeley and UCSF</a:t>
            </a:r>
            <a:endParaRPr lang="en-AU" altLang="fr-FR">
              <a:ea typeface="ＭＳ Ｐゴシック" panose="020B0600070205080204" pitchFamily="34" charset="-128"/>
            </a:endParaRPr>
          </a:p>
        </p:txBody>
      </p:sp>
      <p:sp>
        <p:nvSpPr>
          <p:cNvPr id="21507" name="Rectangle 2">
            <a:extLst>
              <a:ext uri="{FF2B5EF4-FFF2-40B4-BE49-F238E27FC236}">
                <a16:creationId xmlns:a16="http://schemas.microsoft.com/office/drawing/2014/main" id="{F8B1D3AE-7DB4-4F74-A9A6-5E3445301724}"/>
              </a:ext>
            </a:extLst>
          </p:cNvPr>
          <p:cNvSpPr>
            <a:spLocks noChangeArrowheads="1"/>
          </p:cNvSpPr>
          <p:nvPr/>
        </p:nvSpPr>
        <p:spPr bwMode="auto">
          <a:xfrm>
            <a:off x="566738" y="1268413"/>
            <a:ext cx="7950200" cy="1890712"/>
          </a:xfrm>
          <a:prstGeom prst="rect">
            <a:avLst/>
          </a:prstGeom>
          <a:solidFill>
            <a:schemeClr val="bg1">
              <a:alpha val="50195"/>
            </a:schemeClr>
          </a:solidFill>
          <a:ln w="28575">
            <a:solidFill>
              <a:schemeClr val="bg1"/>
            </a:solidFill>
            <a:miter lim="800000"/>
            <a:headEnd/>
            <a:tailEnd/>
          </a:ln>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3200">
                <a:solidFill>
                  <a:srgbClr val="333333"/>
                </a:solidFill>
              </a:rPr>
              <a:t>Raising HDL With Drugs – </a:t>
            </a:r>
            <a:br>
              <a:rPr lang="en-US" altLang="fr-FR" sz="3200">
                <a:solidFill>
                  <a:srgbClr val="333333"/>
                </a:solidFill>
              </a:rPr>
            </a:br>
            <a:r>
              <a:rPr lang="en-US" altLang="fr-FR" sz="3200">
                <a:solidFill>
                  <a:srgbClr val="333333"/>
                </a:solidFill>
              </a:rPr>
              <a:t>Does it Work?</a:t>
            </a:r>
            <a:endParaRPr lang="en-AU" altLang="fr-FR" sz="3200">
              <a:solidFill>
                <a:srgbClr val="3333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5">
            <a:extLst>
              <a:ext uri="{FF2B5EF4-FFF2-40B4-BE49-F238E27FC236}">
                <a16:creationId xmlns:a16="http://schemas.microsoft.com/office/drawing/2014/main" id="{56D0CB71-59A4-419C-A70C-649E342F31A0}"/>
              </a:ext>
            </a:extLst>
          </p:cNvPr>
          <p:cNvSpPr>
            <a:spLocks noGrp="1" noChangeArrowheads="1"/>
          </p:cNvSpPr>
          <p:nvPr>
            <p:ph type="title"/>
          </p:nvPr>
        </p:nvSpPr>
        <p:spPr/>
        <p:txBody>
          <a:bodyPr/>
          <a:lstStyle/>
          <a:p>
            <a:pPr eaLnBrk="1" hangingPunct="1"/>
            <a:r>
              <a:rPr lang="en-US" altLang="fr-FR" sz="2000">
                <a:ea typeface="ＭＳ Ｐゴシック" panose="020B0600070205080204" pitchFamily="34" charset="-128"/>
              </a:rPr>
              <a:t>Metabolic Basis for Atherogenic Dyslipidemia: Concordant Increase in VLDL, Small LDL and Reduction of HDL</a:t>
            </a:r>
          </a:p>
        </p:txBody>
      </p:sp>
      <p:sp>
        <p:nvSpPr>
          <p:cNvPr id="36" name="Rectangle à coins arrondis 35">
            <a:extLst>
              <a:ext uri="{FF2B5EF4-FFF2-40B4-BE49-F238E27FC236}">
                <a16:creationId xmlns:a16="http://schemas.microsoft.com/office/drawing/2014/main" id="{B2AA6342-E8EA-48C2-BF36-65546326CADE}"/>
              </a:ext>
            </a:extLst>
          </p:cNvPr>
          <p:cNvSpPr/>
          <p:nvPr/>
        </p:nvSpPr>
        <p:spPr>
          <a:xfrm>
            <a:off x="476250" y="1628775"/>
            <a:ext cx="8191500" cy="3600450"/>
          </a:xfrm>
          <a:prstGeom prst="roundRect">
            <a:avLst/>
          </a:prstGeom>
          <a:solidFill>
            <a:schemeClr val="bg1">
              <a:alpha val="50000"/>
            </a:schemeClr>
          </a:solidFill>
          <a:ln>
            <a:solidFill>
              <a:schemeClr val="bg1"/>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fr-CA"/>
          </a:p>
        </p:txBody>
      </p:sp>
      <p:sp>
        <p:nvSpPr>
          <p:cNvPr id="37" name="Oval 5">
            <a:extLst>
              <a:ext uri="{FF2B5EF4-FFF2-40B4-BE49-F238E27FC236}">
                <a16:creationId xmlns:a16="http://schemas.microsoft.com/office/drawing/2014/main" id="{E0D96CC4-C63C-4462-8AC2-C7DAE5822A92}"/>
              </a:ext>
            </a:extLst>
          </p:cNvPr>
          <p:cNvSpPr>
            <a:spLocks noChangeArrowheads="1"/>
          </p:cNvSpPr>
          <p:nvPr/>
        </p:nvSpPr>
        <p:spPr bwMode="auto">
          <a:xfrm>
            <a:off x="6362700" y="2511425"/>
            <a:ext cx="647700" cy="647700"/>
          </a:xfrm>
          <a:prstGeom prst="ellipse">
            <a:avLst/>
          </a:prstGeom>
          <a:gradFill flip="none" rotWithShape="1">
            <a:gsLst>
              <a:gs pos="0">
                <a:srgbClr val="FFFF66"/>
              </a:gs>
              <a:gs pos="50000">
                <a:srgbClr val="FFC000"/>
              </a:gs>
            </a:gsLst>
            <a:lin ang="4200000" scaled="0"/>
            <a:tileRect/>
          </a:gradFill>
          <a:ln w="1587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3763" eaLnBrk="0" hangingPunct="0">
              <a:defRPr/>
            </a:pPr>
            <a:endParaRPr lang="de-CH">
              <a:solidFill>
                <a:srgbClr val="FFFFFF"/>
              </a:solidFill>
              <a:ea typeface="ＭＳ Ｐゴシック" pitchFamily="-107" charset="-128"/>
            </a:endParaRPr>
          </a:p>
        </p:txBody>
      </p:sp>
      <p:sp>
        <p:nvSpPr>
          <p:cNvPr id="27653" name="Text Box 6">
            <a:extLst>
              <a:ext uri="{FF2B5EF4-FFF2-40B4-BE49-F238E27FC236}">
                <a16:creationId xmlns:a16="http://schemas.microsoft.com/office/drawing/2014/main" id="{E1240E9C-0B44-478A-B8C8-EEB9281C4472}"/>
              </a:ext>
            </a:extLst>
          </p:cNvPr>
          <p:cNvSpPr txBox="1">
            <a:spLocks noChangeArrowheads="1"/>
          </p:cNvSpPr>
          <p:nvPr/>
        </p:nvSpPr>
        <p:spPr bwMode="auto">
          <a:xfrm>
            <a:off x="6350000" y="2617788"/>
            <a:ext cx="652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446" tIns="41723" rIns="83446" bIns="41723"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t>Smaller</a:t>
            </a:r>
          </a:p>
          <a:p>
            <a:pPr algn="ctr"/>
            <a:r>
              <a:rPr lang="en-US" altLang="fr-FR" sz="1200" b="1"/>
              <a:t>LDL</a:t>
            </a:r>
          </a:p>
        </p:txBody>
      </p:sp>
      <p:sp>
        <p:nvSpPr>
          <p:cNvPr id="39" name="Text Box 7">
            <a:extLst>
              <a:ext uri="{FF2B5EF4-FFF2-40B4-BE49-F238E27FC236}">
                <a16:creationId xmlns:a16="http://schemas.microsoft.com/office/drawing/2014/main" id="{F5D66345-B19D-4E1B-BC1C-4DE59D790986}"/>
              </a:ext>
            </a:extLst>
          </p:cNvPr>
          <p:cNvSpPr txBox="1">
            <a:spLocks noChangeArrowheads="1"/>
          </p:cNvSpPr>
          <p:nvPr/>
        </p:nvSpPr>
        <p:spPr bwMode="auto">
          <a:xfrm>
            <a:off x="5946775" y="3070225"/>
            <a:ext cx="406400" cy="336550"/>
          </a:xfrm>
          <a:prstGeom prst="rect">
            <a:avLst/>
          </a:prstGeom>
          <a:noFill/>
          <a:ln w="9525">
            <a:noFill/>
            <a:miter lim="800000"/>
            <a:headEnd/>
            <a:tailEnd/>
          </a:ln>
        </p:spPr>
        <p:txBody>
          <a:bodyPr wrap="none" lIns="83446" tIns="41723" rIns="83446" bIns="41723" anchor="ctr"/>
          <a:lstStyle/>
          <a:p>
            <a:pPr defTabSz="893763" eaLnBrk="0" hangingPunct="0">
              <a:defRPr/>
            </a:pPr>
            <a:r>
              <a:rPr lang="en-US" sz="1600" b="1" i="1">
                <a:solidFill>
                  <a:schemeClr val="accent6"/>
                </a:solidFill>
                <a:ea typeface="ＭＳ Ｐゴシック"/>
                <a:cs typeface="ＭＳ Ｐゴシック"/>
              </a:rPr>
              <a:t>HL</a:t>
            </a:r>
          </a:p>
        </p:txBody>
      </p:sp>
      <p:sp>
        <p:nvSpPr>
          <p:cNvPr id="40" name="Oval 8">
            <a:extLst>
              <a:ext uri="{FF2B5EF4-FFF2-40B4-BE49-F238E27FC236}">
                <a16:creationId xmlns:a16="http://schemas.microsoft.com/office/drawing/2014/main" id="{B2B26660-F1DE-4545-B9EF-6B5F5CF6F428}"/>
              </a:ext>
            </a:extLst>
          </p:cNvPr>
          <p:cNvSpPr>
            <a:spLocks noChangeArrowheads="1"/>
          </p:cNvSpPr>
          <p:nvPr/>
        </p:nvSpPr>
        <p:spPr bwMode="auto">
          <a:xfrm>
            <a:off x="6472238" y="3694113"/>
            <a:ext cx="647700" cy="647700"/>
          </a:xfrm>
          <a:prstGeom prst="ellipse">
            <a:avLst/>
          </a:prstGeom>
          <a:gradFill flip="none" rotWithShape="1">
            <a:gsLst>
              <a:gs pos="0">
                <a:srgbClr val="FF0000"/>
              </a:gs>
              <a:gs pos="50000">
                <a:srgbClr val="920000"/>
              </a:gs>
            </a:gsLst>
            <a:lin ang="4200000" scaled="0"/>
            <a:tileRect/>
          </a:gradFill>
          <a:ln w="15875">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3763" eaLnBrk="0" hangingPunct="0">
              <a:defRPr/>
            </a:pPr>
            <a:endParaRPr lang="en-US" dirty="0">
              <a:solidFill>
                <a:srgbClr val="FFFFFF"/>
              </a:solidFill>
              <a:ea typeface="ＭＳ Ｐゴシック" pitchFamily="-107" charset="-128"/>
            </a:endParaRPr>
          </a:p>
        </p:txBody>
      </p:sp>
      <p:sp>
        <p:nvSpPr>
          <p:cNvPr id="27656" name="Arc 11">
            <a:extLst>
              <a:ext uri="{FF2B5EF4-FFF2-40B4-BE49-F238E27FC236}">
                <a16:creationId xmlns:a16="http://schemas.microsoft.com/office/drawing/2014/main" id="{7CE75DB2-858F-4740-9B63-E547BA9DFE98}"/>
              </a:ext>
            </a:extLst>
          </p:cNvPr>
          <p:cNvSpPr>
            <a:spLocks/>
          </p:cNvSpPr>
          <p:nvPr/>
        </p:nvSpPr>
        <p:spPr bwMode="auto">
          <a:xfrm flipV="1">
            <a:off x="6129338" y="3095625"/>
            <a:ext cx="500062" cy="342900"/>
          </a:xfrm>
          <a:custGeom>
            <a:avLst/>
            <a:gdLst>
              <a:gd name="T0" fmla="*/ 0 w 21115"/>
              <a:gd name="T1" fmla="*/ 0 h 21600"/>
              <a:gd name="T2" fmla="*/ 0 w 21115"/>
              <a:gd name="T3" fmla="*/ 0 h 21600"/>
              <a:gd name="T4" fmla="*/ 0 w 21115"/>
              <a:gd name="T5" fmla="*/ 0 h 21600"/>
              <a:gd name="T6" fmla="*/ 0 60000 65536"/>
              <a:gd name="T7" fmla="*/ 0 60000 65536"/>
              <a:gd name="T8" fmla="*/ 0 60000 65536"/>
              <a:gd name="T9" fmla="*/ 0 w 21115"/>
              <a:gd name="T10" fmla="*/ 0 h 21600"/>
              <a:gd name="T11" fmla="*/ 21115 w 21115"/>
              <a:gd name="T12" fmla="*/ 21600 h 21600"/>
            </a:gdLst>
            <a:ahLst/>
            <a:cxnLst>
              <a:cxn ang="T6">
                <a:pos x="T0" y="T1"/>
              </a:cxn>
              <a:cxn ang="T7">
                <a:pos x="T2" y="T3"/>
              </a:cxn>
              <a:cxn ang="T8">
                <a:pos x="T4" y="T5"/>
              </a:cxn>
            </a:cxnLst>
            <a:rect l="T9" t="T10" r="T11" b="T12"/>
            <a:pathLst>
              <a:path w="21115" h="21600" fill="none" extrusionOk="0">
                <a:moveTo>
                  <a:pt x="-1" y="0"/>
                </a:moveTo>
                <a:cubicBezTo>
                  <a:pt x="10176" y="0"/>
                  <a:pt x="18972" y="7102"/>
                  <a:pt x="21115" y="17050"/>
                </a:cubicBezTo>
              </a:path>
              <a:path w="21115" h="21600" stroke="0" extrusionOk="0">
                <a:moveTo>
                  <a:pt x="-1" y="0"/>
                </a:moveTo>
                <a:cubicBezTo>
                  <a:pt x="10176" y="0"/>
                  <a:pt x="18972" y="7102"/>
                  <a:pt x="21115" y="17050"/>
                </a:cubicBezTo>
                <a:lnTo>
                  <a:pt x="0" y="2160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3446" tIns="41723" rIns="83446" bIns="41723" anchor="ctr"/>
          <a:lstStyle/>
          <a:p>
            <a:endParaRPr lang="fr-CA"/>
          </a:p>
        </p:txBody>
      </p:sp>
      <p:sp>
        <p:nvSpPr>
          <p:cNvPr id="27657" name="Arc 14">
            <a:extLst>
              <a:ext uri="{FF2B5EF4-FFF2-40B4-BE49-F238E27FC236}">
                <a16:creationId xmlns:a16="http://schemas.microsoft.com/office/drawing/2014/main" id="{76724441-8FE0-48B6-A534-250F26F17094}"/>
              </a:ext>
            </a:extLst>
          </p:cNvPr>
          <p:cNvSpPr>
            <a:spLocks/>
          </p:cNvSpPr>
          <p:nvPr/>
        </p:nvSpPr>
        <p:spPr bwMode="auto">
          <a:xfrm flipH="1" flipV="1">
            <a:off x="5735638" y="3095625"/>
            <a:ext cx="500062" cy="342900"/>
          </a:xfrm>
          <a:custGeom>
            <a:avLst/>
            <a:gdLst>
              <a:gd name="T0" fmla="*/ 0 w 21115"/>
              <a:gd name="T1" fmla="*/ 0 h 21600"/>
              <a:gd name="T2" fmla="*/ 0 w 21115"/>
              <a:gd name="T3" fmla="*/ 0 h 21600"/>
              <a:gd name="T4" fmla="*/ 0 w 21115"/>
              <a:gd name="T5" fmla="*/ 0 h 21600"/>
              <a:gd name="T6" fmla="*/ 0 60000 65536"/>
              <a:gd name="T7" fmla="*/ 0 60000 65536"/>
              <a:gd name="T8" fmla="*/ 0 60000 65536"/>
              <a:gd name="T9" fmla="*/ 0 w 21115"/>
              <a:gd name="T10" fmla="*/ 0 h 21600"/>
              <a:gd name="T11" fmla="*/ 21115 w 21115"/>
              <a:gd name="T12" fmla="*/ 21600 h 21600"/>
            </a:gdLst>
            <a:ahLst/>
            <a:cxnLst>
              <a:cxn ang="T6">
                <a:pos x="T0" y="T1"/>
              </a:cxn>
              <a:cxn ang="T7">
                <a:pos x="T2" y="T3"/>
              </a:cxn>
              <a:cxn ang="T8">
                <a:pos x="T4" y="T5"/>
              </a:cxn>
            </a:cxnLst>
            <a:rect l="T9" t="T10" r="T11" b="T12"/>
            <a:pathLst>
              <a:path w="21115" h="21600" fill="none" extrusionOk="0">
                <a:moveTo>
                  <a:pt x="-1" y="0"/>
                </a:moveTo>
                <a:cubicBezTo>
                  <a:pt x="10176" y="0"/>
                  <a:pt x="18972" y="7102"/>
                  <a:pt x="21115" y="17050"/>
                </a:cubicBezTo>
              </a:path>
              <a:path w="21115" h="21600" stroke="0" extrusionOk="0">
                <a:moveTo>
                  <a:pt x="-1" y="0"/>
                </a:moveTo>
                <a:cubicBezTo>
                  <a:pt x="10176" y="0"/>
                  <a:pt x="18972" y="7102"/>
                  <a:pt x="21115" y="1705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3446" tIns="41723" rIns="83446" bIns="41723" anchor="ctr"/>
          <a:lstStyle/>
          <a:p>
            <a:endParaRPr lang="fr-CA"/>
          </a:p>
        </p:txBody>
      </p:sp>
      <p:sp>
        <p:nvSpPr>
          <p:cNvPr id="27658" name="Arc 12">
            <a:extLst>
              <a:ext uri="{FF2B5EF4-FFF2-40B4-BE49-F238E27FC236}">
                <a16:creationId xmlns:a16="http://schemas.microsoft.com/office/drawing/2014/main" id="{D767D208-D619-47E1-B598-F16686B06124}"/>
              </a:ext>
            </a:extLst>
          </p:cNvPr>
          <p:cNvSpPr>
            <a:spLocks/>
          </p:cNvSpPr>
          <p:nvPr/>
        </p:nvSpPr>
        <p:spPr bwMode="auto">
          <a:xfrm>
            <a:off x="6156325" y="3438525"/>
            <a:ext cx="500063" cy="342900"/>
          </a:xfrm>
          <a:custGeom>
            <a:avLst/>
            <a:gdLst>
              <a:gd name="T0" fmla="*/ 0 w 21115"/>
              <a:gd name="T1" fmla="*/ 0 h 21600"/>
              <a:gd name="T2" fmla="*/ 0 w 21115"/>
              <a:gd name="T3" fmla="*/ 0 h 21600"/>
              <a:gd name="T4" fmla="*/ 0 w 21115"/>
              <a:gd name="T5" fmla="*/ 0 h 21600"/>
              <a:gd name="T6" fmla="*/ 0 60000 65536"/>
              <a:gd name="T7" fmla="*/ 0 60000 65536"/>
              <a:gd name="T8" fmla="*/ 0 60000 65536"/>
              <a:gd name="T9" fmla="*/ 0 w 21115"/>
              <a:gd name="T10" fmla="*/ 0 h 21600"/>
              <a:gd name="T11" fmla="*/ 21115 w 21115"/>
              <a:gd name="T12" fmla="*/ 21600 h 21600"/>
            </a:gdLst>
            <a:ahLst/>
            <a:cxnLst>
              <a:cxn ang="T6">
                <a:pos x="T0" y="T1"/>
              </a:cxn>
              <a:cxn ang="T7">
                <a:pos x="T2" y="T3"/>
              </a:cxn>
              <a:cxn ang="T8">
                <a:pos x="T4" y="T5"/>
              </a:cxn>
            </a:cxnLst>
            <a:rect l="T9" t="T10" r="T11" b="T12"/>
            <a:pathLst>
              <a:path w="21115" h="21600" fill="none" extrusionOk="0">
                <a:moveTo>
                  <a:pt x="-1" y="0"/>
                </a:moveTo>
                <a:cubicBezTo>
                  <a:pt x="10176" y="0"/>
                  <a:pt x="18972" y="7102"/>
                  <a:pt x="21115" y="17050"/>
                </a:cubicBezTo>
              </a:path>
              <a:path w="21115" h="21600" stroke="0" extrusionOk="0">
                <a:moveTo>
                  <a:pt x="-1" y="0"/>
                </a:moveTo>
                <a:cubicBezTo>
                  <a:pt x="10176" y="0"/>
                  <a:pt x="18972" y="7102"/>
                  <a:pt x="21115" y="17050"/>
                </a:cubicBezTo>
                <a:lnTo>
                  <a:pt x="0" y="2160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3446" tIns="41723" rIns="83446" bIns="41723" anchor="ctr"/>
          <a:lstStyle/>
          <a:p>
            <a:endParaRPr lang="fr-CA"/>
          </a:p>
        </p:txBody>
      </p:sp>
      <p:sp>
        <p:nvSpPr>
          <p:cNvPr id="27659" name="Arc 15">
            <a:extLst>
              <a:ext uri="{FF2B5EF4-FFF2-40B4-BE49-F238E27FC236}">
                <a16:creationId xmlns:a16="http://schemas.microsoft.com/office/drawing/2014/main" id="{064D3D56-C5BA-4FDD-9EA5-1CB46A341780}"/>
              </a:ext>
            </a:extLst>
          </p:cNvPr>
          <p:cNvSpPr>
            <a:spLocks/>
          </p:cNvSpPr>
          <p:nvPr/>
        </p:nvSpPr>
        <p:spPr bwMode="auto">
          <a:xfrm flipH="1">
            <a:off x="5708650" y="3438525"/>
            <a:ext cx="500063" cy="342900"/>
          </a:xfrm>
          <a:custGeom>
            <a:avLst/>
            <a:gdLst>
              <a:gd name="T0" fmla="*/ 0 w 21115"/>
              <a:gd name="T1" fmla="*/ 0 h 21600"/>
              <a:gd name="T2" fmla="*/ 0 w 21115"/>
              <a:gd name="T3" fmla="*/ 0 h 21600"/>
              <a:gd name="T4" fmla="*/ 0 w 21115"/>
              <a:gd name="T5" fmla="*/ 0 h 21600"/>
              <a:gd name="T6" fmla="*/ 0 60000 65536"/>
              <a:gd name="T7" fmla="*/ 0 60000 65536"/>
              <a:gd name="T8" fmla="*/ 0 60000 65536"/>
              <a:gd name="T9" fmla="*/ 0 w 21115"/>
              <a:gd name="T10" fmla="*/ 0 h 21600"/>
              <a:gd name="T11" fmla="*/ 21115 w 21115"/>
              <a:gd name="T12" fmla="*/ 21600 h 21600"/>
            </a:gdLst>
            <a:ahLst/>
            <a:cxnLst>
              <a:cxn ang="T6">
                <a:pos x="T0" y="T1"/>
              </a:cxn>
              <a:cxn ang="T7">
                <a:pos x="T2" y="T3"/>
              </a:cxn>
              <a:cxn ang="T8">
                <a:pos x="T4" y="T5"/>
              </a:cxn>
            </a:cxnLst>
            <a:rect l="T9" t="T10" r="T11" b="T12"/>
            <a:pathLst>
              <a:path w="21115" h="21600" fill="none" extrusionOk="0">
                <a:moveTo>
                  <a:pt x="-1" y="0"/>
                </a:moveTo>
                <a:cubicBezTo>
                  <a:pt x="10176" y="0"/>
                  <a:pt x="18972" y="7102"/>
                  <a:pt x="21115" y="17050"/>
                </a:cubicBezTo>
              </a:path>
              <a:path w="21115" h="21600" stroke="0" extrusionOk="0">
                <a:moveTo>
                  <a:pt x="-1" y="0"/>
                </a:moveTo>
                <a:cubicBezTo>
                  <a:pt x="10176" y="0"/>
                  <a:pt x="18972" y="7102"/>
                  <a:pt x="21115" y="1705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3446" tIns="41723" rIns="83446" bIns="41723" anchor="ctr"/>
          <a:lstStyle/>
          <a:p>
            <a:endParaRPr lang="fr-CA"/>
          </a:p>
        </p:txBody>
      </p:sp>
      <p:sp>
        <p:nvSpPr>
          <p:cNvPr id="27660" name="Arc 17">
            <a:extLst>
              <a:ext uri="{FF2B5EF4-FFF2-40B4-BE49-F238E27FC236}">
                <a16:creationId xmlns:a16="http://schemas.microsoft.com/office/drawing/2014/main" id="{90CECF8E-E522-4436-9E82-B038A095F787}"/>
              </a:ext>
            </a:extLst>
          </p:cNvPr>
          <p:cNvSpPr>
            <a:spLocks/>
          </p:cNvSpPr>
          <p:nvPr/>
        </p:nvSpPr>
        <p:spPr bwMode="auto">
          <a:xfrm>
            <a:off x="7148513" y="4059238"/>
            <a:ext cx="393700" cy="4318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CA"/>
          </a:p>
        </p:txBody>
      </p:sp>
      <p:sp>
        <p:nvSpPr>
          <p:cNvPr id="27661" name="Text Box 18">
            <a:extLst>
              <a:ext uri="{FF2B5EF4-FFF2-40B4-BE49-F238E27FC236}">
                <a16:creationId xmlns:a16="http://schemas.microsoft.com/office/drawing/2014/main" id="{40EA23FE-A98A-40DB-9A96-1DB678163FEF}"/>
              </a:ext>
            </a:extLst>
          </p:cNvPr>
          <p:cNvSpPr txBox="1">
            <a:spLocks noChangeArrowheads="1"/>
          </p:cNvSpPr>
          <p:nvPr/>
        </p:nvSpPr>
        <p:spPr bwMode="auto">
          <a:xfrm>
            <a:off x="7419975" y="3924300"/>
            <a:ext cx="10223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000" b="1">
                <a:solidFill>
                  <a:srgbClr val="FF6600"/>
                </a:solidFill>
              </a:rPr>
              <a:t>Apo AI</a:t>
            </a:r>
          </a:p>
        </p:txBody>
      </p:sp>
      <p:sp>
        <p:nvSpPr>
          <p:cNvPr id="27662" name="Text Box 19">
            <a:extLst>
              <a:ext uri="{FF2B5EF4-FFF2-40B4-BE49-F238E27FC236}">
                <a16:creationId xmlns:a16="http://schemas.microsoft.com/office/drawing/2014/main" id="{67A89778-EE5B-4EC5-BFB9-C601418375D3}"/>
              </a:ext>
            </a:extLst>
          </p:cNvPr>
          <p:cNvSpPr txBox="1">
            <a:spLocks noChangeArrowheads="1"/>
          </p:cNvSpPr>
          <p:nvPr/>
        </p:nvSpPr>
        <p:spPr bwMode="auto">
          <a:xfrm>
            <a:off x="6927850" y="4492625"/>
            <a:ext cx="1233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fr-FR" b="1"/>
              <a:t>Renal</a:t>
            </a:r>
          </a:p>
          <a:p>
            <a:pPr algn="ctr">
              <a:lnSpc>
                <a:spcPct val="90000"/>
              </a:lnSpc>
            </a:pPr>
            <a:r>
              <a:rPr lang="en-US" altLang="fr-FR" b="1"/>
              <a:t>clearance</a:t>
            </a:r>
          </a:p>
        </p:txBody>
      </p:sp>
      <p:sp>
        <p:nvSpPr>
          <p:cNvPr id="51" name="Oval 21">
            <a:extLst>
              <a:ext uri="{FF2B5EF4-FFF2-40B4-BE49-F238E27FC236}">
                <a16:creationId xmlns:a16="http://schemas.microsoft.com/office/drawing/2014/main" id="{30A7DC05-4242-40E8-B6B6-8A17E92C513F}"/>
              </a:ext>
            </a:extLst>
          </p:cNvPr>
          <p:cNvSpPr>
            <a:spLocks noChangeArrowheads="1"/>
          </p:cNvSpPr>
          <p:nvPr/>
        </p:nvSpPr>
        <p:spPr bwMode="auto">
          <a:xfrm>
            <a:off x="2357438" y="2338388"/>
            <a:ext cx="1112837" cy="847725"/>
          </a:xfrm>
          <a:prstGeom prst="ellipse">
            <a:avLst/>
          </a:prstGeom>
          <a:gradFill flip="none" rotWithShape="1">
            <a:gsLst>
              <a:gs pos="0">
                <a:srgbClr val="FFFF66"/>
              </a:gs>
              <a:gs pos="50000">
                <a:srgbClr val="FFC000"/>
              </a:gs>
            </a:gsLst>
            <a:lin ang="4200000" scaled="0"/>
            <a:tileRect/>
          </a:gradFill>
          <a:ln w="1587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3763" eaLnBrk="0" hangingPunct="0">
              <a:defRPr/>
            </a:pPr>
            <a:endParaRPr lang="de-CH">
              <a:solidFill>
                <a:srgbClr val="FFFFFF"/>
              </a:solidFill>
              <a:ea typeface="ＭＳ Ｐゴシック" pitchFamily="-107" charset="-128"/>
            </a:endParaRPr>
          </a:p>
        </p:txBody>
      </p:sp>
      <p:sp>
        <p:nvSpPr>
          <p:cNvPr id="52" name="Oval 23">
            <a:extLst>
              <a:ext uri="{FF2B5EF4-FFF2-40B4-BE49-F238E27FC236}">
                <a16:creationId xmlns:a16="http://schemas.microsoft.com/office/drawing/2014/main" id="{1ADACF91-97EF-4626-A5AD-2FBF3009ACBE}"/>
              </a:ext>
            </a:extLst>
          </p:cNvPr>
          <p:cNvSpPr>
            <a:spLocks noChangeAspect="1" noChangeArrowheads="1"/>
          </p:cNvSpPr>
          <p:nvPr/>
        </p:nvSpPr>
        <p:spPr bwMode="auto">
          <a:xfrm>
            <a:off x="881063" y="2193925"/>
            <a:ext cx="1104900" cy="1106488"/>
          </a:xfrm>
          <a:prstGeom prst="ellipse">
            <a:avLst/>
          </a:prstGeom>
          <a:gradFill flip="none" rotWithShape="1">
            <a:gsLst>
              <a:gs pos="0">
                <a:srgbClr val="FFFF66"/>
              </a:gs>
              <a:gs pos="50000">
                <a:srgbClr val="FFC000"/>
              </a:gs>
            </a:gsLst>
            <a:lin ang="4200000" scaled="0"/>
            <a:tileRect/>
          </a:gradFill>
          <a:ln w="1587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3763" eaLnBrk="0" hangingPunct="0">
              <a:defRPr/>
            </a:pPr>
            <a:endParaRPr lang="de-CH">
              <a:solidFill>
                <a:srgbClr val="FFFFFF"/>
              </a:solidFill>
              <a:ea typeface="ＭＳ Ｐゴシック" pitchFamily="-107" charset="-128"/>
            </a:endParaRPr>
          </a:p>
        </p:txBody>
      </p:sp>
      <p:sp>
        <p:nvSpPr>
          <p:cNvPr id="27665" name="Line 24">
            <a:extLst>
              <a:ext uri="{FF2B5EF4-FFF2-40B4-BE49-F238E27FC236}">
                <a16:creationId xmlns:a16="http://schemas.microsoft.com/office/drawing/2014/main" id="{71039D37-502F-4D97-8090-F90A8BF0BB25}"/>
              </a:ext>
            </a:extLst>
          </p:cNvPr>
          <p:cNvSpPr>
            <a:spLocks noChangeShapeType="1"/>
          </p:cNvSpPr>
          <p:nvPr/>
        </p:nvSpPr>
        <p:spPr bwMode="auto">
          <a:xfrm>
            <a:off x="2006600" y="2760663"/>
            <a:ext cx="3381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367" tIns="45683" rIns="91367" bIns="45683" anchor="ctr"/>
          <a:lstStyle/>
          <a:p>
            <a:endParaRPr lang="fr-CA"/>
          </a:p>
        </p:txBody>
      </p:sp>
      <p:sp>
        <p:nvSpPr>
          <p:cNvPr id="54" name="Text Box 25">
            <a:extLst>
              <a:ext uri="{FF2B5EF4-FFF2-40B4-BE49-F238E27FC236}">
                <a16:creationId xmlns:a16="http://schemas.microsoft.com/office/drawing/2014/main" id="{813F780F-A6A7-47E4-A674-FAB9041D2BFC}"/>
              </a:ext>
            </a:extLst>
          </p:cNvPr>
          <p:cNvSpPr txBox="1">
            <a:spLocks noChangeArrowheads="1"/>
          </p:cNvSpPr>
          <p:nvPr/>
        </p:nvSpPr>
        <p:spPr bwMode="auto">
          <a:xfrm>
            <a:off x="1911350" y="2249488"/>
            <a:ext cx="503238" cy="331787"/>
          </a:xfrm>
          <a:prstGeom prst="rect">
            <a:avLst/>
          </a:prstGeom>
          <a:noFill/>
          <a:ln w="9525">
            <a:noFill/>
            <a:miter lim="800000"/>
            <a:headEnd/>
            <a:tailEnd/>
          </a:ln>
        </p:spPr>
        <p:txBody>
          <a:bodyPr wrap="none" lIns="89311" tIns="44655" rIns="89311" bIns="44655" anchor="ctr"/>
          <a:lstStyle/>
          <a:p>
            <a:pPr defTabSz="893763" eaLnBrk="0" hangingPunct="0">
              <a:defRPr/>
            </a:pPr>
            <a:r>
              <a:rPr lang="de-CH" sz="1600" b="1" i="1" dirty="0">
                <a:solidFill>
                  <a:schemeClr val="accent6"/>
                </a:solidFill>
                <a:ea typeface="ＭＳ Ｐゴシック"/>
                <a:cs typeface="ＭＳ Ｐゴシック"/>
              </a:rPr>
              <a:t>LPL</a:t>
            </a:r>
          </a:p>
        </p:txBody>
      </p:sp>
      <p:sp>
        <p:nvSpPr>
          <p:cNvPr id="27667" name="Text Box 26">
            <a:extLst>
              <a:ext uri="{FF2B5EF4-FFF2-40B4-BE49-F238E27FC236}">
                <a16:creationId xmlns:a16="http://schemas.microsoft.com/office/drawing/2014/main" id="{39904FD3-ADAD-47EB-86C9-87A61A1EA9E8}"/>
              </a:ext>
            </a:extLst>
          </p:cNvPr>
          <p:cNvSpPr txBox="1">
            <a:spLocks noChangeArrowheads="1"/>
          </p:cNvSpPr>
          <p:nvPr/>
        </p:nvSpPr>
        <p:spPr bwMode="auto">
          <a:xfrm>
            <a:off x="2341563" y="2579688"/>
            <a:ext cx="1144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311" tIns="44655" rIns="89311" bIns="44655"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de-CH" altLang="fr-FR" sz="1600" b="1">
                <a:solidFill>
                  <a:schemeClr val="tx2"/>
                </a:solidFill>
              </a:rPr>
              <a:t>Remnants</a:t>
            </a:r>
          </a:p>
        </p:txBody>
      </p:sp>
      <p:sp>
        <p:nvSpPr>
          <p:cNvPr id="27668" name="Line 27">
            <a:extLst>
              <a:ext uri="{FF2B5EF4-FFF2-40B4-BE49-F238E27FC236}">
                <a16:creationId xmlns:a16="http://schemas.microsoft.com/office/drawing/2014/main" id="{E8FDD464-B866-4DBD-B207-5E5B36E6D71A}"/>
              </a:ext>
            </a:extLst>
          </p:cNvPr>
          <p:cNvSpPr>
            <a:spLocks noChangeShapeType="1"/>
          </p:cNvSpPr>
          <p:nvPr/>
        </p:nvSpPr>
        <p:spPr bwMode="auto">
          <a:xfrm>
            <a:off x="3509963" y="2760663"/>
            <a:ext cx="16922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367" tIns="45683" rIns="91367" bIns="45683" anchor="ctr"/>
          <a:lstStyle/>
          <a:p>
            <a:endParaRPr lang="fr-CA"/>
          </a:p>
        </p:txBody>
      </p:sp>
      <p:sp>
        <p:nvSpPr>
          <p:cNvPr id="58" name="Oval 28">
            <a:extLst>
              <a:ext uri="{FF2B5EF4-FFF2-40B4-BE49-F238E27FC236}">
                <a16:creationId xmlns:a16="http://schemas.microsoft.com/office/drawing/2014/main" id="{5C05A276-C121-4866-9ADC-4627356CE969}"/>
              </a:ext>
            </a:extLst>
          </p:cNvPr>
          <p:cNvSpPr>
            <a:spLocks noChangeArrowheads="1"/>
          </p:cNvSpPr>
          <p:nvPr/>
        </p:nvSpPr>
        <p:spPr bwMode="auto">
          <a:xfrm>
            <a:off x="5237163" y="2347913"/>
            <a:ext cx="828675" cy="828675"/>
          </a:xfrm>
          <a:prstGeom prst="ellipse">
            <a:avLst/>
          </a:prstGeom>
          <a:gradFill flip="none" rotWithShape="1">
            <a:gsLst>
              <a:gs pos="0">
                <a:srgbClr val="FFFF66"/>
              </a:gs>
              <a:gs pos="50000">
                <a:srgbClr val="FFC000"/>
              </a:gs>
            </a:gsLst>
            <a:lin ang="4200000" scaled="0"/>
            <a:tileRect/>
          </a:gradFill>
          <a:ln w="1587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3763" eaLnBrk="0" hangingPunct="0">
              <a:defRPr/>
            </a:pPr>
            <a:endParaRPr lang="en-US" dirty="0">
              <a:solidFill>
                <a:srgbClr val="FFFFFF"/>
              </a:solidFill>
              <a:ea typeface="ＭＳ Ｐゴシック" pitchFamily="-107" charset="-128"/>
            </a:endParaRPr>
          </a:p>
        </p:txBody>
      </p:sp>
      <p:sp>
        <p:nvSpPr>
          <p:cNvPr id="59" name="Text Box 29">
            <a:extLst>
              <a:ext uri="{FF2B5EF4-FFF2-40B4-BE49-F238E27FC236}">
                <a16:creationId xmlns:a16="http://schemas.microsoft.com/office/drawing/2014/main" id="{70F76F82-726E-4CF6-AFE6-3306082E7554}"/>
              </a:ext>
            </a:extLst>
          </p:cNvPr>
          <p:cNvSpPr txBox="1">
            <a:spLocks noChangeArrowheads="1"/>
          </p:cNvSpPr>
          <p:nvPr/>
        </p:nvSpPr>
        <p:spPr bwMode="auto">
          <a:xfrm>
            <a:off x="3836988" y="2347913"/>
            <a:ext cx="793750" cy="331787"/>
          </a:xfrm>
          <a:prstGeom prst="rect">
            <a:avLst/>
          </a:prstGeom>
          <a:noFill/>
          <a:ln w="9525">
            <a:noFill/>
            <a:miter lim="800000"/>
            <a:headEnd/>
            <a:tailEnd/>
          </a:ln>
        </p:spPr>
        <p:txBody>
          <a:bodyPr wrap="none" lIns="89311" tIns="44655" rIns="89311" bIns="44655" anchor="ctr"/>
          <a:lstStyle/>
          <a:p>
            <a:pPr defTabSz="893763" eaLnBrk="0" hangingPunct="0">
              <a:defRPr/>
            </a:pPr>
            <a:r>
              <a:rPr lang="de-CH" sz="1600" b="1" i="1">
                <a:solidFill>
                  <a:schemeClr val="accent6"/>
                </a:solidFill>
                <a:ea typeface="ＭＳ Ｐゴシック"/>
                <a:cs typeface="ＭＳ Ｐゴシック"/>
              </a:rPr>
              <a:t>LPL/HL</a:t>
            </a:r>
          </a:p>
        </p:txBody>
      </p:sp>
      <p:sp>
        <p:nvSpPr>
          <p:cNvPr id="60" name="Text Box 30">
            <a:extLst>
              <a:ext uri="{FF2B5EF4-FFF2-40B4-BE49-F238E27FC236}">
                <a16:creationId xmlns:a16="http://schemas.microsoft.com/office/drawing/2014/main" id="{21A280EB-3863-4CC6-AEFB-5F8B85CF647B}"/>
              </a:ext>
            </a:extLst>
          </p:cNvPr>
          <p:cNvSpPr txBox="1">
            <a:spLocks noChangeArrowheads="1"/>
          </p:cNvSpPr>
          <p:nvPr/>
        </p:nvSpPr>
        <p:spPr bwMode="auto">
          <a:xfrm>
            <a:off x="1047750" y="2563813"/>
            <a:ext cx="817563" cy="368300"/>
          </a:xfrm>
          <a:prstGeom prst="rect">
            <a:avLst/>
          </a:prstGeom>
          <a:noFill/>
          <a:ln w="25400">
            <a:noFill/>
            <a:miter lim="800000"/>
            <a:headEnd/>
            <a:tailEnd/>
          </a:ln>
          <a:effectLst/>
        </p:spPr>
        <p:txBody>
          <a:bodyPr>
            <a:spAutoFit/>
          </a:bodyPr>
          <a:lstStyle/>
          <a:p>
            <a:pPr eaLnBrk="0" hangingPunct="0">
              <a:defRPr/>
            </a:pPr>
            <a:r>
              <a:rPr lang="en-US" b="1" dirty="0">
                <a:solidFill>
                  <a:schemeClr val="tx2"/>
                </a:solidFill>
                <a:latin typeface="Arial" charset="0"/>
                <a:ea typeface="ＭＳ Ｐゴシック" pitchFamily="-107" charset="-128"/>
              </a:rPr>
              <a:t>VLDL </a:t>
            </a:r>
            <a:endParaRPr lang="en-US" b="1" dirty="0">
              <a:solidFill>
                <a:schemeClr val="tx2"/>
              </a:solidFill>
              <a:effectLst>
                <a:outerShdw blurRad="38100" dist="38100" dir="2700000" algn="tl">
                  <a:srgbClr val="C0C0C0"/>
                </a:outerShdw>
              </a:effectLst>
              <a:latin typeface="Arial" charset="0"/>
              <a:ea typeface="ＭＳ Ｐゴシック" pitchFamily="-107" charset="-128"/>
            </a:endParaRPr>
          </a:p>
        </p:txBody>
      </p:sp>
      <p:sp>
        <p:nvSpPr>
          <p:cNvPr id="61" name="Oval 39">
            <a:extLst>
              <a:ext uri="{FF2B5EF4-FFF2-40B4-BE49-F238E27FC236}">
                <a16:creationId xmlns:a16="http://schemas.microsoft.com/office/drawing/2014/main" id="{33F496CE-FCF3-4FE3-A913-28B37130C4C7}"/>
              </a:ext>
            </a:extLst>
          </p:cNvPr>
          <p:cNvSpPr>
            <a:spLocks noChangeAspect="1" noChangeArrowheads="1"/>
          </p:cNvSpPr>
          <p:nvPr/>
        </p:nvSpPr>
        <p:spPr bwMode="auto">
          <a:xfrm>
            <a:off x="5461000" y="3698875"/>
            <a:ext cx="752475" cy="741363"/>
          </a:xfrm>
          <a:prstGeom prst="ellipse">
            <a:avLst/>
          </a:prstGeom>
          <a:gradFill flip="none" rotWithShape="1">
            <a:gsLst>
              <a:gs pos="0">
                <a:srgbClr val="FF0000"/>
              </a:gs>
              <a:gs pos="50000">
                <a:srgbClr val="920000"/>
              </a:gs>
            </a:gsLst>
            <a:lin ang="4200000" scaled="0"/>
            <a:tileRect/>
          </a:gradFill>
          <a:ln w="15875">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3763" eaLnBrk="0" hangingPunct="0">
              <a:defRPr/>
            </a:pPr>
            <a:endParaRPr lang="en-US">
              <a:solidFill>
                <a:srgbClr val="FFFFFF"/>
              </a:solidFill>
              <a:ea typeface="ＭＳ Ｐゴシック" pitchFamily="-107" charset="-128"/>
            </a:endParaRPr>
          </a:p>
        </p:txBody>
      </p:sp>
      <p:sp>
        <p:nvSpPr>
          <p:cNvPr id="27673" name="Arc 41">
            <a:extLst>
              <a:ext uri="{FF2B5EF4-FFF2-40B4-BE49-F238E27FC236}">
                <a16:creationId xmlns:a16="http://schemas.microsoft.com/office/drawing/2014/main" id="{6CC8E605-4F29-4CC5-BBCC-69CB4C81C78A}"/>
              </a:ext>
            </a:extLst>
          </p:cNvPr>
          <p:cNvSpPr>
            <a:spLocks/>
          </p:cNvSpPr>
          <p:nvPr/>
        </p:nvSpPr>
        <p:spPr bwMode="auto">
          <a:xfrm flipV="1">
            <a:off x="4116388" y="2982913"/>
            <a:ext cx="1289050" cy="533400"/>
          </a:xfrm>
          <a:custGeom>
            <a:avLst/>
            <a:gdLst>
              <a:gd name="T0" fmla="*/ 0 w 21115"/>
              <a:gd name="T1" fmla="*/ 0 h 21600"/>
              <a:gd name="T2" fmla="*/ 0 w 21115"/>
              <a:gd name="T3" fmla="*/ 0 h 21600"/>
              <a:gd name="T4" fmla="*/ 0 w 21115"/>
              <a:gd name="T5" fmla="*/ 0 h 21600"/>
              <a:gd name="T6" fmla="*/ 0 60000 65536"/>
              <a:gd name="T7" fmla="*/ 0 60000 65536"/>
              <a:gd name="T8" fmla="*/ 0 60000 65536"/>
              <a:gd name="T9" fmla="*/ 0 w 21115"/>
              <a:gd name="T10" fmla="*/ 0 h 21600"/>
              <a:gd name="T11" fmla="*/ 21115 w 21115"/>
              <a:gd name="T12" fmla="*/ 21600 h 21600"/>
            </a:gdLst>
            <a:ahLst/>
            <a:cxnLst>
              <a:cxn ang="T6">
                <a:pos x="T0" y="T1"/>
              </a:cxn>
              <a:cxn ang="T7">
                <a:pos x="T2" y="T3"/>
              </a:cxn>
              <a:cxn ang="T8">
                <a:pos x="T4" y="T5"/>
              </a:cxn>
            </a:cxnLst>
            <a:rect l="T9" t="T10" r="T11" b="T12"/>
            <a:pathLst>
              <a:path w="21115" h="21600" fill="none" extrusionOk="0">
                <a:moveTo>
                  <a:pt x="-1" y="0"/>
                </a:moveTo>
                <a:cubicBezTo>
                  <a:pt x="10176" y="0"/>
                  <a:pt x="18972" y="7102"/>
                  <a:pt x="21115" y="17050"/>
                </a:cubicBezTo>
              </a:path>
              <a:path w="21115" h="21600" stroke="0" extrusionOk="0">
                <a:moveTo>
                  <a:pt x="-1" y="0"/>
                </a:moveTo>
                <a:cubicBezTo>
                  <a:pt x="10176" y="0"/>
                  <a:pt x="18972" y="7102"/>
                  <a:pt x="21115" y="17050"/>
                </a:cubicBezTo>
                <a:lnTo>
                  <a:pt x="0" y="21600"/>
                </a:lnTo>
                <a:close/>
              </a:path>
            </a:pathLst>
          </a:custGeom>
          <a:noFill/>
          <a:ln w="381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lIns="83456" tIns="41727" rIns="83456" bIns="41727" anchor="ctr"/>
          <a:lstStyle/>
          <a:p>
            <a:endParaRPr lang="fr-CA"/>
          </a:p>
        </p:txBody>
      </p:sp>
      <p:sp>
        <p:nvSpPr>
          <p:cNvPr id="27674" name="Arc 42">
            <a:extLst>
              <a:ext uri="{FF2B5EF4-FFF2-40B4-BE49-F238E27FC236}">
                <a16:creationId xmlns:a16="http://schemas.microsoft.com/office/drawing/2014/main" id="{643D304D-9ABD-4E0B-A555-2F73CA9B425F}"/>
              </a:ext>
            </a:extLst>
          </p:cNvPr>
          <p:cNvSpPr>
            <a:spLocks/>
          </p:cNvSpPr>
          <p:nvPr/>
        </p:nvSpPr>
        <p:spPr bwMode="auto">
          <a:xfrm>
            <a:off x="4184650" y="3516313"/>
            <a:ext cx="1241425" cy="506412"/>
          </a:xfrm>
          <a:custGeom>
            <a:avLst/>
            <a:gdLst>
              <a:gd name="T0" fmla="*/ 0 w 21115"/>
              <a:gd name="T1" fmla="*/ 0 h 21600"/>
              <a:gd name="T2" fmla="*/ 0 w 21115"/>
              <a:gd name="T3" fmla="*/ 0 h 21600"/>
              <a:gd name="T4" fmla="*/ 0 w 21115"/>
              <a:gd name="T5" fmla="*/ 0 h 21600"/>
              <a:gd name="T6" fmla="*/ 0 60000 65536"/>
              <a:gd name="T7" fmla="*/ 0 60000 65536"/>
              <a:gd name="T8" fmla="*/ 0 60000 65536"/>
              <a:gd name="T9" fmla="*/ 0 w 21115"/>
              <a:gd name="T10" fmla="*/ 0 h 21600"/>
              <a:gd name="T11" fmla="*/ 21115 w 21115"/>
              <a:gd name="T12" fmla="*/ 21600 h 21600"/>
            </a:gdLst>
            <a:ahLst/>
            <a:cxnLst>
              <a:cxn ang="T6">
                <a:pos x="T0" y="T1"/>
              </a:cxn>
              <a:cxn ang="T7">
                <a:pos x="T2" y="T3"/>
              </a:cxn>
              <a:cxn ang="T8">
                <a:pos x="T4" y="T5"/>
              </a:cxn>
            </a:cxnLst>
            <a:rect l="T9" t="T10" r="T11" b="T12"/>
            <a:pathLst>
              <a:path w="21115" h="21600" fill="none" extrusionOk="0">
                <a:moveTo>
                  <a:pt x="-1" y="0"/>
                </a:moveTo>
                <a:cubicBezTo>
                  <a:pt x="10176" y="0"/>
                  <a:pt x="18972" y="7102"/>
                  <a:pt x="21115" y="17050"/>
                </a:cubicBezTo>
              </a:path>
              <a:path w="21115" h="21600" stroke="0" extrusionOk="0">
                <a:moveTo>
                  <a:pt x="-1" y="0"/>
                </a:moveTo>
                <a:cubicBezTo>
                  <a:pt x="10176" y="0"/>
                  <a:pt x="18972" y="7102"/>
                  <a:pt x="21115" y="17050"/>
                </a:cubicBezTo>
                <a:lnTo>
                  <a:pt x="0" y="21600"/>
                </a:lnTo>
                <a:close/>
              </a:path>
            </a:pathLst>
          </a:custGeom>
          <a:noFill/>
          <a:ln w="381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lIns="83456" tIns="41727" rIns="83456" bIns="41727" anchor="ctr"/>
          <a:lstStyle/>
          <a:p>
            <a:endParaRPr lang="fr-CA"/>
          </a:p>
        </p:txBody>
      </p:sp>
      <p:sp>
        <p:nvSpPr>
          <p:cNvPr id="27675" name="Arc 43">
            <a:extLst>
              <a:ext uri="{FF2B5EF4-FFF2-40B4-BE49-F238E27FC236}">
                <a16:creationId xmlns:a16="http://schemas.microsoft.com/office/drawing/2014/main" id="{171D5407-5C34-456E-8A2E-F16CB644290F}"/>
              </a:ext>
            </a:extLst>
          </p:cNvPr>
          <p:cNvSpPr>
            <a:spLocks/>
          </p:cNvSpPr>
          <p:nvPr/>
        </p:nvSpPr>
        <p:spPr bwMode="auto">
          <a:xfrm flipH="1" flipV="1">
            <a:off x="3370263" y="3363913"/>
            <a:ext cx="746125" cy="152400"/>
          </a:xfrm>
          <a:custGeom>
            <a:avLst/>
            <a:gdLst>
              <a:gd name="T0" fmla="*/ 0 w 26856"/>
              <a:gd name="T1" fmla="*/ 0 h 21600"/>
              <a:gd name="T2" fmla="*/ 0 w 26856"/>
              <a:gd name="T3" fmla="*/ 0 h 21600"/>
              <a:gd name="T4" fmla="*/ 0 w 26856"/>
              <a:gd name="T5" fmla="*/ 0 h 21600"/>
              <a:gd name="T6" fmla="*/ 0 60000 65536"/>
              <a:gd name="T7" fmla="*/ 0 60000 65536"/>
              <a:gd name="T8" fmla="*/ 0 60000 65536"/>
              <a:gd name="T9" fmla="*/ 0 w 26856"/>
              <a:gd name="T10" fmla="*/ 0 h 21600"/>
              <a:gd name="T11" fmla="*/ 26856 w 26856"/>
              <a:gd name="T12" fmla="*/ 21600 h 21600"/>
            </a:gdLst>
            <a:ahLst/>
            <a:cxnLst>
              <a:cxn ang="T6">
                <a:pos x="T0" y="T1"/>
              </a:cxn>
              <a:cxn ang="T7">
                <a:pos x="T2" y="T3"/>
              </a:cxn>
              <a:cxn ang="T8">
                <a:pos x="T4" y="T5"/>
              </a:cxn>
            </a:cxnLst>
            <a:rect l="T9" t="T10" r="T11" b="T12"/>
            <a:pathLst>
              <a:path w="26856" h="21600" fill="none" extrusionOk="0">
                <a:moveTo>
                  <a:pt x="-1" y="649"/>
                </a:moveTo>
                <a:cubicBezTo>
                  <a:pt x="1718" y="218"/>
                  <a:pt x="3483" y="-1"/>
                  <a:pt x="5256" y="0"/>
                </a:cubicBezTo>
                <a:cubicBezTo>
                  <a:pt x="17185" y="0"/>
                  <a:pt x="26856" y="9670"/>
                  <a:pt x="26856" y="21600"/>
                </a:cubicBezTo>
              </a:path>
              <a:path w="26856" h="21600" stroke="0" extrusionOk="0">
                <a:moveTo>
                  <a:pt x="-1" y="649"/>
                </a:moveTo>
                <a:cubicBezTo>
                  <a:pt x="1718" y="218"/>
                  <a:pt x="3483" y="-1"/>
                  <a:pt x="5256" y="0"/>
                </a:cubicBezTo>
                <a:cubicBezTo>
                  <a:pt x="17185" y="0"/>
                  <a:pt x="26856" y="9670"/>
                  <a:pt x="26856" y="21600"/>
                </a:cubicBezTo>
                <a:lnTo>
                  <a:pt x="5256" y="21600"/>
                </a:lnTo>
                <a:close/>
              </a:path>
            </a:pathLst>
          </a:custGeom>
          <a:noFill/>
          <a:ln w="381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lIns="83456" tIns="41727" rIns="83456" bIns="41727" anchor="ctr"/>
          <a:lstStyle/>
          <a:p>
            <a:endParaRPr lang="fr-CA"/>
          </a:p>
        </p:txBody>
      </p:sp>
      <p:sp>
        <p:nvSpPr>
          <p:cNvPr id="68" name="Rectangle 44">
            <a:extLst>
              <a:ext uri="{FF2B5EF4-FFF2-40B4-BE49-F238E27FC236}">
                <a16:creationId xmlns:a16="http://schemas.microsoft.com/office/drawing/2014/main" id="{5FF3E627-6B8B-4E54-96FD-940139F10C9E}"/>
              </a:ext>
            </a:extLst>
          </p:cNvPr>
          <p:cNvSpPr>
            <a:spLocks noChangeArrowheads="1"/>
          </p:cNvSpPr>
          <p:nvPr/>
        </p:nvSpPr>
        <p:spPr bwMode="auto">
          <a:xfrm>
            <a:off x="5122863" y="3282950"/>
            <a:ext cx="508000" cy="384175"/>
          </a:xfrm>
          <a:prstGeom prst="rect">
            <a:avLst/>
          </a:prstGeom>
          <a:noFill/>
          <a:ln w="25400">
            <a:noFill/>
            <a:miter lim="800000"/>
            <a:headEnd/>
            <a:tailEnd/>
          </a:ln>
          <a:effectLst/>
        </p:spPr>
        <p:txBody>
          <a:bodyPr wrap="none" lIns="83456" tIns="41727" rIns="83456" bIns="41727" anchor="ctr"/>
          <a:lstStyle/>
          <a:p>
            <a:pPr algn="ctr" defTabSz="893763" eaLnBrk="0" hangingPunct="0">
              <a:defRPr/>
            </a:pPr>
            <a:r>
              <a:rPr lang="en-US" b="1" dirty="0">
                <a:solidFill>
                  <a:srgbClr val="619428"/>
                </a:solidFill>
                <a:effectLst>
                  <a:outerShdw blurRad="38100" dist="38100" dir="2700000" algn="tl">
                    <a:srgbClr val="000000">
                      <a:alpha val="43137"/>
                    </a:srgbClr>
                  </a:outerShdw>
                </a:effectLst>
                <a:latin typeface="Arial" charset="0"/>
                <a:ea typeface="ＭＳ Ｐゴシック" pitchFamily="-107" charset="-128"/>
              </a:rPr>
              <a:t>TG </a:t>
            </a:r>
          </a:p>
        </p:txBody>
      </p:sp>
      <p:sp>
        <p:nvSpPr>
          <p:cNvPr id="69" name="Text Box 45">
            <a:extLst>
              <a:ext uri="{FF2B5EF4-FFF2-40B4-BE49-F238E27FC236}">
                <a16:creationId xmlns:a16="http://schemas.microsoft.com/office/drawing/2014/main" id="{9242CC38-903D-4D9F-A468-6FE3F8534FA7}"/>
              </a:ext>
            </a:extLst>
          </p:cNvPr>
          <p:cNvSpPr txBox="1">
            <a:spLocks noChangeArrowheads="1"/>
          </p:cNvSpPr>
          <p:nvPr/>
        </p:nvSpPr>
        <p:spPr bwMode="auto">
          <a:xfrm>
            <a:off x="4110038" y="3568700"/>
            <a:ext cx="646112" cy="333375"/>
          </a:xfrm>
          <a:prstGeom prst="rect">
            <a:avLst/>
          </a:prstGeom>
          <a:noFill/>
          <a:ln w="9525">
            <a:noFill/>
            <a:miter lim="800000"/>
            <a:headEnd/>
            <a:tailEnd/>
          </a:ln>
        </p:spPr>
        <p:txBody>
          <a:bodyPr wrap="none" lIns="83456" tIns="41727" rIns="83456" bIns="41727" anchor="ctr"/>
          <a:lstStyle/>
          <a:p>
            <a:pPr defTabSz="893763" eaLnBrk="0" hangingPunct="0">
              <a:defRPr/>
            </a:pPr>
            <a:r>
              <a:rPr lang="en-US" sz="1600" b="1" i="1">
                <a:solidFill>
                  <a:schemeClr val="accent6"/>
                </a:solidFill>
                <a:ea typeface="ＭＳ Ｐゴシック"/>
                <a:cs typeface="ＭＳ Ｐゴシック"/>
              </a:rPr>
              <a:t>CETP</a:t>
            </a:r>
          </a:p>
        </p:txBody>
      </p:sp>
      <p:sp>
        <p:nvSpPr>
          <p:cNvPr id="27678" name="Rectangle 46">
            <a:extLst>
              <a:ext uri="{FF2B5EF4-FFF2-40B4-BE49-F238E27FC236}">
                <a16:creationId xmlns:a16="http://schemas.microsoft.com/office/drawing/2014/main" id="{FE7C4816-3F35-4440-92B5-1598BD397246}"/>
              </a:ext>
            </a:extLst>
          </p:cNvPr>
          <p:cNvSpPr>
            <a:spLocks noChangeArrowheads="1"/>
          </p:cNvSpPr>
          <p:nvPr/>
        </p:nvSpPr>
        <p:spPr bwMode="auto">
          <a:xfrm>
            <a:off x="2005013" y="3182938"/>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3475" tIns="41736" rIns="83475" bIns="41736"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b="1">
                <a:solidFill>
                  <a:srgbClr val="C00000"/>
                </a:solidFill>
              </a:rPr>
              <a:t>Cholesterol</a:t>
            </a:r>
          </a:p>
        </p:txBody>
      </p:sp>
      <p:sp>
        <p:nvSpPr>
          <p:cNvPr id="27679" name="Text Box 47">
            <a:extLst>
              <a:ext uri="{FF2B5EF4-FFF2-40B4-BE49-F238E27FC236}">
                <a16:creationId xmlns:a16="http://schemas.microsoft.com/office/drawing/2014/main" id="{31FB9A09-1A17-413E-AFF7-2B574A5C233C}"/>
              </a:ext>
            </a:extLst>
          </p:cNvPr>
          <p:cNvSpPr txBox="1">
            <a:spLocks noChangeArrowheads="1"/>
          </p:cNvSpPr>
          <p:nvPr/>
        </p:nvSpPr>
        <p:spPr bwMode="auto">
          <a:xfrm>
            <a:off x="5535613" y="3990975"/>
            <a:ext cx="604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bg1"/>
                </a:solidFill>
              </a:rPr>
              <a:t>HDL</a:t>
            </a:r>
          </a:p>
        </p:txBody>
      </p:sp>
      <p:sp>
        <p:nvSpPr>
          <p:cNvPr id="74" name="Text Box 48">
            <a:extLst>
              <a:ext uri="{FF2B5EF4-FFF2-40B4-BE49-F238E27FC236}">
                <a16:creationId xmlns:a16="http://schemas.microsoft.com/office/drawing/2014/main" id="{1F031A48-BC18-4394-9DDC-3C1ED9CAA559}"/>
              </a:ext>
            </a:extLst>
          </p:cNvPr>
          <p:cNvSpPr txBox="1">
            <a:spLocks noChangeArrowheads="1"/>
          </p:cNvSpPr>
          <p:nvPr/>
        </p:nvSpPr>
        <p:spPr bwMode="auto">
          <a:xfrm>
            <a:off x="5407025" y="2708275"/>
            <a:ext cx="469900" cy="338138"/>
          </a:xfrm>
          <a:prstGeom prst="rect">
            <a:avLst/>
          </a:prstGeom>
          <a:noFill/>
          <a:ln w="25400">
            <a:noFill/>
            <a:miter lim="800000"/>
            <a:headEnd/>
            <a:tailEnd/>
          </a:ln>
        </p:spPr>
        <p:txBody>
          <a:bodyPr wrap="none">
            <a:spAutoFit/>
          </a:bodyPr>
          <a:lstStyle/>
          <a:p>
            <a:pPr eaLnBrk="0" hangingPunct="0">
              <a:defRPr/>
            </a:pPr>
            <a:r>
              <a:rPr lang="en-US" sz="1600" b="1" dirty="0">
                <a:solidFill>
                  <a:srgbClr val="619428"/>
                </a:solidFill>
                <a:effectLst>
                  <a:outerShdw blurRad="38100" dist="38100" dir="2700000" algn="tl">
                    <a:srgbClr val="000000">
                      <a:alpha val="43137"/>
                    </a:srgbClr>
                  </a:outerShdw>
                </a:effectLst>
                <a:ea typeface="ＭＳ Ｐゴシック"/>
                <a:cs typeface="ＭＳ Ｐゴシック"/>
              </a:rPr>
              <a:t>TG</a:t>
            </a:r>
          </a:p>
        </p:txBody>
      </p:sp>
      <p:sp>
        <p:nvSpPr>
          <p:cNvPr id="27681" name="ZoneTexte 48">
            <a:extLst>
              <a:ext uri="{FF2B5EF4-FFF2-40B4-BE49-F238E27FC236}">
                <a16:creationId xmlns:a16="http://schemas.microsoft.com/office/drawing/2014/main" id="{635EA4D2-CFA6-41D0-B10B-50C3F534A2F5}"/>
              </a:ext>
            </a:extLst>
          </p:cNvPr>
          <p:cNvSpPr txBox="1">
            <a:spLocks noChangeArrowheads="1"/>
          </p:cNvSpPr>
          <p:nvPr/>
        </p:nvSpPr>
        <p:spPr bwMode="auto">
          <a:xfrm>
            <a:off x="5360988" y="2490788"/>
            <a:ext cx="582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LDL</a:t>
            </a:r>
          </a:p>
        </p:txBody>
      </p:sp>
      <p:sp>
        <p:nvSpPr>
          <p:cNvPr id="76" name="AutoShape 105">
            <a:extLst>
              <a:ext uri="{FF2B5EF4-FFF2-40B4-BE49-F238E27FC236}">
                <a16:creationId xmlns:a16="http://schemas.microsoft.com/office/drawing/2014/main" id="{D062FB88-4A85-45E3-93AF-0AED0800BB59}"/>
              </a:ext>
            </a:extLst>
          </p:cNvPr>
          <p:cNvSpPr>
            <a:spLocks noChangeArrowheads="1"/>
          </p:cNvSpPr>
          <p:nvPr/>
        </p:nvSpPr>
        <p:spPr bwMode="auto">
          <a:xfrm>
            <a:off x="296863" y="4733925"/>
            <a:ext cx="3149600" cy="1125538"/>
          </a:xfrm>
          <a:prstGeom prst="round2DiagRect">
            <a:avLst/>
          </a:prstGeom>
          <a:solidFill>
            <a:schemeClr val="bg1"/>
          </a:solidFill>
          <a:ln w="19050">
            <a:solidFill>
              <a:srgbClr val="920000"/>
            </a:solidFill>
            <a:round/>
            <a:headEnd/>
            <a:tailEnd/>
          </a:ln>
        </p:spPr>
        <p:txBody>
          <a:bodyPr tIns="0" bIns="0" anchor="ctr"/>
          <a:lstStyle/>
          <a:p>
            <a:pPr>
              <a:defRPr/>
            </a:pPr>
            <a:r>
              <a:rPr lang="en-US" sz="1200" dirty="0">
                <a:ea typeface="ＭＳ Ｐゴシック"/>
                <a:cs typeface="ＭＳ Ｐゴシック"/>
                <a:sym typeface="Symbol" pitchFamily="18" charset="2"/>
              </a:rPr>
              <a:t>Apo AI: </a:t>
            </a:r>
            <a:r>
              <a:rPr lang="en-US" sz="1200" dirty="0" err="1">
                <a:ea typeface="ＭＳ Ｐゴシック"/>
                <a:cs typeface="ＭＳ Ｐゴシック"/>
                <a:sym typeface="Symbol" pitchFamily="18" charset="2"/>
              </a:rPr>
              <a:t>apolipoprotein</a:t>
            </a:r>
            <a:r>
              <a:rPr lang="en-US" sz="1200" dirty="0">
                <a:ea typeface="ＭＳ Ｐゴシック"/>
                <a:cs typeface="ＭＳ Ｐゴシック"/>
                <a:sym typeface="Symbol" pitchFamily="18" charset="2"/>
              </a:rPr>
              <a:t> AI</a:t>
            </a:r>
          </a:p>
          <a:p>
            <a:pPr>
              <a:defRPr/>
            </a:pPr>
            <a:r>
              <a:rPr lang="en-US" sz="1200" dirty="0">
                <a:ea typeface="ＭＳ Ｐゴシック"/>
                <a:cs typeface="ＭＳ Ｐゴシック"/>
                <a:sym typeface="Symbol" pitchFamily="18" charset="2"/>
              </a:rPr>
              <a:t>CETP: </a:t>
            </a:r>
            <a:r>
              <a:rPr lang="en-US" sz="1200" dirty="0" err="1">
                <a:ea typeface="ＭＳ Ｐゴシック"/>
                <a:cs typeface="ＭＳ Ｐゴシック"/>
                <a:sym typeface="Symbol" pitchFamily="18" charset="2"/>
              </a:rPr>
              <a:t>cholesteryl</a:t>
            </a:r>
            <a:r>
              <a:rPr lang="en-US" sz="1200" dirty="0">
                <a:ea typeface="ＭＳ Ｐゴシック"/>
                <a:cs typeface="ＭＳ Ｐゴシック"/>
                <a:sym typeface="Symbol" pitchFamily="18" charset="2"/>
              </a:rPr>
              <a:t> ester transfer protein</a:t>
            </a:r>
          </a:p>
          <a:p>
            <a:pPr>
              <a:defRPr/>
            </a:pPr>
            <a:r>
              <a:rPr lang="en-US" sz="1200" dirty="0">
                <a:ea typeface="ＭＳ Ｐゴシック"/>
                <a:cs typeface="ＭＳ Ｐゴシック"/>
                <a:sym typeface="Symbol" pitchFamily="18" charset="2"/>
              </a:rPr>
              <a:t>HL: hepatic lipase</a:t>
            </a:r>
          </a:p>
          <a:p>
            <a:pPr>
              <a:defRPr/>
            </a:pPr>
            <a:r>
              <a:rPr lang="en-US" sz="1200" dirty="0">
                <a:ea typeface="ＭＳ Ｐゴシック"/>
                <a:cs typeface="ＭＳ Ｐゴシック"/>
                <a:sym typeface="Symbol" pitchFamily="18" charset="2"/>
              </a:rPr>
              <a:t>LPL: lipoprotein lipase</a:t>
            </a:r>
          </a:p>
          <a:p>
            <a:pPr>
              <a:defRPr/>
            </a:pPr>
            <a:r>
              <a:rPr lang="en-US" sz="1200" dirty="0">
                <a:ea typeface="ＭＳ Ｐゴシック"/>
                <a:cs typeface="ＭＳ Ｐゴシック"/>
                <a:sym typeface="Symbol" pitchFamily="18" charset="2"/>
              </a:rPr>
              <a:t>TG: triglycerides</a:t>
            </a:r>
          </a:p>
        </p:txBody>
      </p:sp>
      <p:sp>
        <p:nvSpPr>
          <p:cNvPr id="77" name="Text Box 48">
            <a:extLst>
              <a:ext uri="{FF2B5EF4-FFF2-40B4-BE49-F238E27FC236}">
                <a16:creationId xmlns:a16="http://schemas.microsoft.com/office/drawing/2014/main" id="{CBC97F2D-0B0C-4464-9369-52F4BE2EFB53}"/>
              </a:ext>
            </a:extLst>
          </p:cNvPr>
          <p:cNvSpPr txBox="1">
            <a:spLocks noChangeArrowheads="1"/>
          </p:cNvSpPr>
          <p:nvPr/>
        </p:nvSpPr>
        <p:spPr bwMode="auto">
          <a:xfrm>
            <a:off x="5586413" y="3789363"/>
            <a:ext cx="471487" cy="338137"/>
          </a:xfrm>
          <a:prstGeom prst="rect">
            <a:avLst/>
          </a:prstGeom>
          <a:noFill/>
          <a:ln w="25400">
            <a:noFill/>
            <a:miter lim="800000"/>
            <a:headEnd/>
            <a:tailEnd/>
          </a:ln>
        </p:spPr>
        <p:txBody>
          <a:bodyPr wrap="none">
            <a:spAutoFit/>
          </a:bodyPr>
          <a:lstStyle/>
          <a:p>
            <a:pPr eaLnBrk="0" hangingPunct="0">
              <a:defRPr/>
            </a:pPr>
            <a:r>
              <a:rPr lang="en-US" sz="1600" b="1" dirty="0">
                <a:solidFill>
                  <a:srgbClr val="619428"/>
                </a:solidFill>
                <a:effectLst>
                  <a:outerShdw blurRad="38100" dist="38100" dir="2700000" algn="tl">
                    <a:srgbClr val="000000">
                      <a:alpha val="43137"/>
                    </a:srgbClr>
                  </a:outerShdw>
                </a:effectLst>
                <a:ea typeface="ＭＳ Ｐゴシック"/>
                <a:cs typeface="ＭＳ Ｐゴシック"/>
              </a:rPr>
              <a:t>TG</a:t>
            </a:r>
          </a:p>
        </p:txBody>
      </p:sp>
      <p:sp>
        <p:nvSpPr>
          <p:cNvPr id="27684" name="Text Box 6">
            <a:extLst>
              <a:ext uri="{FF2B5EF4-FFF2-40B4-BE49-F238E27FC236}">
                <a16:creationId xmlns:a16="http://schemas.microsoft.com/office/drawing/2014/main" id="{DF090202-B79F-4C5F-874E-FB3FF5699DC8}"/>
              </a:ext>
            </a:extLst>
          </p:cNvPr>
          <p:cNvSpPr txBox="1">
            <a:spLocks noChangeArrowheads="1"/>
          </p:cNvSpPr>
          <p:nvPr/>
        </p:nvSpPr>
        <p:spPr bwMode="auto">
          <a:xfrm>
            <a:off x="6470650" y="3822700"/>
            <a:ext cx="65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446" tIns="41723" rIns="83446" bIns="41723"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solidFill>
                  <a:schemeClr val="bg1"/>
                </a:solidFill>
              </a:rPr>
              <a:t>Smaller</a:t>
            </a:r>
          </a:p>
          <a:p>
            <a:pPr algn="ctr"/>
            <a:r>
              <a:rPr lang="en-US" altLang="fr-FR" sz="1200" b="1">
                <a:solidFill>
                  <a:schemeClr val="bg1"/>
                </a:solidFill>
              </a:rPr>
              <a:t>HDL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3">
            <a:extLst>
              <a:ext uri="{FF2B5EF4-FFF2-40B4-BE49-F238E27FC236}">
                <a16:creationId xmlns:a16="http://schemas.microsoft.com/office/drawing/2014/main" id="{076D9397-7D29-4767-AB1B-CF0C6F305476}"/>
              </a:ext>
            </a:extLst>
          </p:cNvPr>
          <p:cNvSpPr>
            <a:spLocks noGrp="1" noChangeArrowheads="1"/>
          </p:cNvSpPr>
          <p:nvPr>
            <p:ph type="title"/>
          </p:nvPr>
        </p:nvSpPr>
        <p:spPr>
          <a:xfrm>
            <a:off x="179388" y="0"/>
            <a:ext cx="8393112" cy="836613"/>
          </a:xfrm>
        </p:spPr>
        <p:txBody>
          <a:bodyPr/>
          <a:lstStyle/>
          <a:p>
            <a:pPr eaLnBrk="1" hangingPunct="1"/>
            <a:r>
              <a:rPr lang="en-US" altLang="fr-FR" sz="1800">
                <a:ea typeface="ＭＳ Ｐゴシック" panose="020B0600070205080204" pitchFamily="34" charset="-128"/>
              </a:rPr>
              <a:t>Relation of HDL Cholesterol to Aortic Atherosclerosis in Apo E-Deficient Mice Transgenic for Human Apo AI (Model for Increased Apo AI Transport)</a:t>
            </a:r>
          </a:p>
        </p:txBody>
      </p:sp>
      <p:sp>
        <p:nvSpPr>
          <p:cNvPr id="28675" name="Rectangle 55">
            <a:extLst>
              <a:ext uri="{FF2B5EF4-FFF2-40B4-BE49-F238E27FC236}">
                <a16:creationId xmlns:a16="http://schemas.microsoft.com/office/drawing/2014/main" id="{03D6EACA-1A9F-4BA0-AB77-C469D1ECC333}"/>
              </a:ext>
            </a:extLst>
          </p:cNvPr>
          <p:cNvSpPr>
            <a:spLocks noChangeArrowheads="1"/>
          </p:cNvSpPr>
          <p:nvPr/>
        </p:nvSpPr>
        <p:spPr bwMode="auto">
          <a:xfrm>
            <a:off x="4616450" y="6443663"/>
            <a:ext cx="435768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da-DK" altLang="fr-FR" sz="1000"/>
              <a:t>Adapted from Plump AS et al. Proc Natl Acad Sci USA 1994; 27: 9607-11 Copyright © 1994 National Academy of Sciences, U.S.A.</a:t>
            </a:r>
          </a:p>
        </p:txBody>
      </p:sp>
      <p:sp>
        <p:nvSpPr>
          <p:cNvPr id="28676" name="Rectangle 56">
            <a:extLst>
              <a:ext uri="{FF2B5EF4-FFF2-40B4-BE49-F238E27FC236}">
                <a16:creationId xmlns:a16="http://schemas.microsoft.com/office/drawing/2014/main" id="{81F8CE00-494E-4121-B768-6649AFCAC644}"/>
              </a:ext>
            </a:extLst>
          </p:cNvPr>
          <p:cNvSpPr>
            <a:spLocks noChangeArrowheads="1"/>
          </p:cNvSpPr>
          <p:nvPr/>
        </p:nvSpPr>
        <p:spPr bwMode="auto">
          <a:xfrm>
            <a:off x="2428875" y="1358900"/>
            <a:ext cx="4500563" cy="36909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8677" name="Line 2">
            <a:extLst>
              <a:ext uri="{FF2B5EF4-FFF2-40B4-BE49-F238E27FC236}">
                <a16:creationId xmlns:a16="http://schemas.microsoft.com/office/drawing/2014/main" id="{6881CD70-3E39-4E9D-AC25-BA80B96DD0D4}"/>
              </a:ext>
            </a:extLst>
          </p:cNvPr>
          <p:cNvSpPr>
            <a:spLocks noChangeShapeType="1"/>
          </p:cNvSpPr>
          <p:nvPr/>
        </p:nvSpPr>
        <p:spPr bwMode="auto">
          <a:xfrm>
            <a:off x="2374900" y="5035550"/>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8678" name="Line 3">
            <a:extLst>
              <a:ext uri="{FF2B5EF4-FFF2-40B4-BE49-F238E27FC236}">
                <a16:creationId xmlns:a16="http://schemas.microsoft.com/office/drawing/2014/main" id="{BED7968B-3B1F-45EF-919A-30038A37EFE0}"/>
              </a:ext>
            </a:extLst>
          </p:cNvPr>
          <p:cNvSpPr>
            <a:spLocks noChangeShapeType="1"/>
          </p:cNvSpPr>
          <p:nvPr/>
        </p:nvSpPr>
        <p:spPr bwMode="auto">
          <a:xfrm>
            <a:off x="2352675" y="4011613"/>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8679" name="Line 4">
            <a:extLst>
              <a:ext uri="{FF2B5EF4-FFF2-40B4-BE49-F238E27FC236}">
                <a16:creationId xmlns:a16="http://schemas.microsoft.com/office/drawing/2014/main" id="{03C267A4-79B3-4F20-897E-B7A20E3EBF50}"/>
              </a:ext>
            </a:extLst>
          </p:cNvPr>
          <p:cNvSpPr>
            <a:spLocks noChangeShapeType="1"/>
          </p:cNvSpPr>
          <p:nvPr/>
        </p:nvSpPr>
        <p:spPr bwMode="auto">
          <a:xfrm>
            <a:off x="2352675" y="2976563"/>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8680" name="Line 5">
            <a:extLst>
              <a:ext uri="{FF2B5EF4-FFF2-40B4-BE49-F238E27FC236}">
                <a16:creationId xmlns:a16="http://schemas.microsoft.com/office/drawing/2014/main" id="{CCCACE96-EDFA-4E70-BE1E-D9B947AB2F68}"/>
              </a:ext>
            </a:extLst>
          </p:cNvPr>
          <p:cNvSpPr>
            <a:spLocks noChangeShapeType="1"/>
          </p:cNvSpPr>
          <p:nvPr/>
        </p:nvSpPr>
        <p:spPr bwMode="auto">
          <a:xfrm>
            <a:off x="2352675" y="1946275"/>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8681" name="Line 6">
            <a:extLst>
              <a:ext uri="{FF2B5EF4-FFF2-40B4-BE49-F238E27FC236}">
                <a16:creationId xmlns:a16="http://schemas.microsoft.com/office/drawing/2014/main" id="{1441B180-459F-4B21-A64C-6475309BB570}"/>
              </a:ext>
            </a:extLst>
          </p:cNvPr>
          <p:cNvSpPr>
            <a:spLocks noChangeShapeType="1"/>
          </p:cNvSpPr>
          <p:nvPr/>
        </p:nvSpPr>
        <p:spPr bwMode="auto">
          <a:xfrm flipH="1" flipV="1">
            <a:off x="2413000" y="1365250"/>
            <a:ext cx="15875" cy="3684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8682" name="Line 7">
            <a:extLst>
              <a:ext uri="{FF2B5EF4-FFF2-40B4-BE49-F238E27FC236}">
                <a16:creationId xmlns:a16="http://schemas.microsoft.com/office/drawing/2014/main" id="{9BC3CFAD-344D-4254-BBB5-EAD355A334CF}"/>
              </a:ext>
            </a:extLst>
          </p:cNvPr>
          <p:cNvSpPr>
            <a:spLocks noChangeShapeType="1"/>
          </p:cNvSpPr>
          <p:nvPr/>
        </p:nvSpPr>
        <p:spPr bwMode="auto">
          <a:xfrm>
            <a:off x="2428875" y="5053013"/>
            <a:ext cx="0" cy="66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8683" name="Line 9">
            <a:extLst>
              <a:ext uri="{FF2B5EF4-FFF2-40B4-BE49-F238E27FC236}">
                <a16:creationId xmlns:a16="http://schemas.microsoft.com/office/drawing/2014/main" id="{C35D794C-C017-4268-AA20-9391D3E2703C}"/>
              </a:ext>
            </a:extLst>
          </p:cNvPr>
          <p:cNvSpPr>
            <a:spLocks noChangeShapeType="1"/>
          </p:cNvSpPr>
          <p:nvPr/>
        </p:nvSpPr>
        <p:spPr bwMode="auto">
          <a:xfrm>
            <a:off x="4687888" y="5053013"/>
            <a:ext cx="0" cy="66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8684" name="Line 10">
            <a:extLst>
              <a:ext uri="{FF2B5EF4-FFF2-40B4-BE49-F238E27FC236}">
                <a16:creationId xmlns:a16="http://schemas.microsoft.com/office/drawing/2014/main" id="{A63FD1D6-2DB2-4AC8-A169-55CD685060D6}"/>
              </a:ext>
            </a:extLst>
          </p:cNvPr>
          <p:cNvSpPr>
            <a:spLocks noChangeShapeType="1"/>
          </p:cNvSpPr>
          <p:nvPr/>
        </p:nvSpPr>
        <p:spPr bwMode="auto">
          <a:xfrm>
            <a:off x="5799138" y="5053013"/>
            <a:ext cx="0" cy="66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8685" name="Line 11">
            <a:extLst>
              <a:ext uri="{FF2B5EF4-FFF2-40B4-BE49-F238E27FC236}">
                <a16:creationId xmlns:a16="http://schemas.microsoft.com/office/drawing/2014/main" id="{D75F7914-A374-4E94-A590-E909BDD210EE}"/>
              </a:ext>
            </a:extLst>
          </p:cNvPr>
          <p:cNvSpPr>
            <a:spLocks noChangeShapeType="1"/>
          </p:cNvSpPr>
          <p:nvPr/>
        </p:nvSpPr>
        <p:spPr bwMode="auto">
          <a:xfrm>
            <a:off x="2428875" y="5035550"/>
            <a:ext cx="4500563" cy="14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8686" name="Rectangle 29">
            <a:extLst>
              <a:ext uri="{FF2B5EF4-FFF2-40B4-BE49-F238E27FC236}">
                <a16:creationId xmlns:a16="http://schemas.microsoft.com/office/drawing/2014/main" id="{95EDBEBB-B3F5-4A58-BC71-A000E98E0538}"/>
              </a:ext>
            </a:extLst>
          </p:cNvPr>
          <p:cNvSpPr>
            <a:spLocks noChangeArrowheads="1"/>
          </p:cNvSpPr>
          <p:nvPr/>
        </p:nvSpPr>
        <p:spPr bwMode="auto">
          <a:xfrm>
            <a:off x="2101850" y="4851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a:t>0</a:t>
            </a:r>
          </a:p>
        </p:txBody>
      </p:sp>
      <p:sp>
        <p:nvSpPr>
          <p:cNvPr id="28687" name="Rectangle 30">
            <a:extLst>
              <a:ext uri="{FF2B5EF4-FFF2-40B4-BE49-F238E27FC236}">
                <a16:creationId xmlns:a16="http://schemas.microsoft.com/office/drawing/2014/main" id="{D79F7F6A-682E-49C5-867B-0A351E28D1D5}"/>
              </a:ext>
            </a:extLst>
          </p:cNvPr>
          <p:cNvSpPr>
            <a:spLocks noChangeArrowheads="1"/>
          </p:cNvSpPr>
          <p:nvPr/>
        </p:nvSpPr>
        <p:spPr bwMode="auto">
          <a:xfrm>
            <a:off x="1468438" y="3836988"/>
            <a:ext cx="9445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a:t>250000</a:t>
            </a:r>
          </a:p>
        </p:txBody>
      </p:sp>
      <p:sp>
        <p:nvSpPr>
          <p:cNvPr id="28688" name="Rectangle 31">
            <a:extLst>
              <a:ext uri="{FF2B5EF4-FFF2-40B4-BE49-F238E27FC236}">
                <a16:creationId xmlns:a16="http://schemas.microsoft.com/office/drawing/2014/main" id="{CA14FD52-C8CE-42CA-AE58-0BE093A0A6B0}"/>
              </a:ext>
            </a:extLst>
          </p:cNvPr>
          <p:cNvSpPr>
            <a:spLocks noChangeArrowheads="1"/>
          </p:cNvSpPr>
          <p:nvPr/>
        </p:nvSpPr>
        <p:spPr bwMode="auto">
          <a:xfrm>
            <a:off x="1468438" y="2813050"/>
            <a:ext cx="9445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a:t>500000</a:t>
            </a:r>
          </a:p>
        </p:txBody>
      </p:sp>
      <p:sp>
        <p:nvSpPr>
          <p:cNvPr id="28689" name="Rectangle 32">
            <a:extLst>
              <a:ext uri="{FF2B5EF4-FFF2-40B4-BE49-F238E27FC236}">
                <a16:creationId xmlns:a16="http://schemas.microsoft.com/office/drawing/2014/main" id="{89371441-1CDD-47E9-B0F8-5E83C4BA89B1}"/>
              </a:ext>
            </a:extLst>
          </p:cNvPr>
          <p:cNvSpPr>
            <a:spLocks noChangeArrowheads="1"/>
          </p:cNvSpPr>
          <p:nvPr/>
        </p:nvSpPr>
        <p:spPr bwMode="auto">
          <a:xfrm>
            <a:off x="1468438" y="1773238"/>
            <a:ext cx="9445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a:t>750000</a:t>
            </a:r>
          </a:p>
        </p:txBody>
      </p:sp>
      <p:sp>
        <p:nvSpPr>
          <p:cNvPr id="28690" name="Rectangle 39">
            <a:extLst>
              <a:ext uri="{FF2B5EF4-FFF2-40B4-BE49-F238E27FC236}">
                <a16:creationId xmlns:a16="http://schemas.microsoft.com/office/drawing/2014/main" id="{8CC96C1C-16E7-488F-9510-78B355483029}"/>
              </a:ext>
            </a:extLst>
          </p:cNvPr>
          <p:cNvSpPr>
            <a:spLocks noChangeArrowheads="1"/>
          </p:cNvSpPr>
          <p:nvPr/>
        </p:nvSpPr>
        <p:spPr bwMode="auto">
          <a:xfrm>
            <a:off x="3381375" y="5100638"/>
            <a:ext cx="43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a:t>50</a:t>
            </a:r>
          </a:p>
        </p:txBody>
      </p:sp>
      <p:sp>
        <p:nvSpPr>
          <p:cNvPr id="28691" name="Rectangle 40">
            <a:extLst>
              <a:ext uri="{FF2B5EF4-FFF2-40B4-BE49-F238E27FC236}">
                <a16:creationId xmlns:a16="http://schemas.microsoft.com/office/drawing/2014/main" id="{30A240AD-61D2-43FF-912E-CF26142145CB}"/>
              </a:ext>
            </a:extLst>
          </p:cNvPr>
          <p:cNvSpPr>
            <a:spLocks noChangeArrowheads="1"/>
          </p:cNvSpPr>
          <p:nvPr/>
        </p:nvSpPr>
        <p:spPr bwMode="auto">
          <a:xfrm>
            <a:off x="4424363" y="5100638"/>
            <a:ext cx="561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a:t>100</a:t>
            </a:r>
          </a:p>
        </p:txBody>
      </p:sp>
      <p:sp>
        <p:nvSpPr>
          <p:cNvPr id="28692" name="Rectangle 41">
            <a:extLst>
              <a:ext uri="{FF2B5EF4-FFF2-40B4-BE49-F238E27FC236}">
                <a16:creationId xmlns:a16="http://schemas.microsoft.com/office/drawing/2014/main" id="{021B50E5-2C5E-49FC-8BC3-6D1322E24377}"/>
              </a:ext>
            </a:extLst>
          </p:cNvPr>
          <p:cNvSpPr>
            <a:spLocks noChangeArrowheads="1"/>
          </p:cNvSpPr>
          <p:nvPr/>
        </p:nvSpPr>
        <p:spPr bwMode="auto">
          <a:xfrm>
            <a:off x="5529263" y="5100638"/>
            <a:ext cx="561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a:t>150</a:t>
            </a:r>
          </a:p>
        </p:txBody>
      </p:sp>
      <p:sp>
        <p:nvSpPr>
          <p:cNvPr id="28693" name="Rectangle 42">
            <a:extLst>
              <a:ext uri="{FF2B5EF4-FFF2-40B4-BE49-F238E27FC236}">
                <a16:creationId xmlns:a16="http://schemas.microsoft.com/office/drawing/2014/main" id="{BC508195-747F-4E58-9782-7921AF0387EC}"/>
              </a:ext>
            </a:extLst>
          </p:cNvPr>
          <p:cNvSpPr>
            <a:spLocks noChangeArrowheads="1"/>
          </p:cNvSpPr>
          <p:nvPr/>
        </p:nvSpPr>
        <p:spPr bwMode="auto">
          <a:xfrm>
            <a:off x="2274888" y="5100638"/>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a:t>0</a:t>
            </a:r>
          </a:p>
        </p:txBody>
      </p:sp>
      <p:sp>
        <p:nvSpPr>
          <p:cNvPr id="28694" name="Rectangle 43">
            <a:extLst>
              <a:ext uri="{FF2B5EF4-FFF2-40B4-BE49-F238E27FC236}">
                <a16:creationId xmlns:a16="http://schemas.microsoft.com/office/drawing/2014/main" id="{0379D19D-71D3-4AC9-82EB-4F0F6FA49C35}"/>
              </a:ext>
            </a:extLst>
          </p:cNvPr>
          <p:cNvSpPr>
            <a:spLocks noChangeArrowheads="1"/>
          </p:cNvSpPr>
          <p:nvPr/>
        </p:nvSpPr>
        <p:spPr bwMode="auto">
          <a:xfrm rot="-5400000">
            <a:off x="-369887" y="2979737"/>
            <a:ext cx="311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2000" b="1"/>
              <a:t>Mean lesion area (</a:t>
            </a:r>
            <a:r>
              <a:rPr lang="fr-FR" altLang="fr-FR" sz="2000" b="1"/>
              <a:t>µm</a:t>
            </a:r>
            <a:r>
              <a:rPr lang="en-US" altLang="fr-FR" sz="2000" b="1" baseline="30000"/>
              <a:t>2</a:t>
            </a:r>
            <a:r>
              <a:rPr lang="en-US" altLang="fr-FR" sz="2000" b="1"/>
              <a:t>)</a:t>
            </a:r>
          </a:p>
        </p:txBody>
      </p:sp>
      <p:sp>
        <p:nvSpPr>
          <p:cNvPr id="28695" name="Rectangle 44">
            <a:extLst>
              <a:ext uri="{FF2B5EF4-FFF2-40B4-BE49-F238E27FC236}">
                <a16:creationId xmlns:a16="http://schemas.microsoft.com/office/drawing/2014/main" id="{F4385A2B-ECAC-430A-BDCC-E549B705E5F3}"/>
              </a:ext>
            </a:extLst>
          </p:cNvPr>
          <p:cNvSpPr>
            <a:spLocks noChangeArrowheads="1"/>
          </p:cNvSpPr>
          <p:nvPr/>
        </p:nvSpPr>
        <p:spPr bwMode="auto">
          <a:xfrm>
            <a:off x="3067050" y="5419725"/>
            <a:ext cx="3068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sz="2000" b="1"/>
              <a:t>HDL cholesterol (mg/dl)</a:t>
            </a:r>
          </a:p>
        </p:txBody>
      </p:sp>
      <p:sp>
        <p:nvSpPr>
          <p:cNvPr id="28696" name="Rectangle 47">
            <a:extLst>
              <a:ext uri="{FF2B5EF4-FFF2-40B4-BE49-F238E27FC236}">
                <a16:creationId xmlns:a16="http://schemas.microsoft.com/office/drawing/2014/main" id="{51E86BBD-2A7D-46C6-ADD7-994EFF2025C7}"/>
              </a:ext>
            </a:extLst>
          </p:cNvPr>
          <p:cNvSpPr>
            <a:spLocks noChangeArrowheads="1"/>
          </p:cNvSpPr>
          <p:nvPr/>
        </p:nvSpPr>
        <p:spPr bwMode="auto">
          <a:xfrm>
            <a:off x="4932363" y="1449388"/>
            <a:ext cx="1965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b="1"/>
              <a:t>r=0.88, p&lt;0.0001</a:t>
            </a:r>
          </a:p>
        </p:txBody>
      </p:sp>
      <p:sp>
        <p:nvSpPr>
          <p:cNvPr id="28697" name="Line 8">
            <a:extLst>
              <a:ext uri="{FF2B5EF4-FFF2-40B4-BE49-F238E27FC236}">
                <a16:creationId xmlns:a16="http://schemas.microsoft.com/office/drawing/2014/main" id="{0BFDC599-F5E5-4E92-96AD-4D6AA9A54E46}"/>
              </a:ext>
            </a:extLst>
          </p:cNvPr>
          <p:cNvSpPr>
            <a:spLocks noChangeShapeType="1"/>
          </p:cNvSpPr>
          <p:nvPr/>
        </p:nvSpPr>
        <p:spPr bwMode="auto">
          <a:xfrm>
            <a:off x="3579813" y="5053013"/>
            <a:ext cx="0" cy="66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nvGrpSpPr>
          <p:cNvPr id="28698" name="Groupe 51">
            <a:extLst>
              <a:ext uri="{FF2B5EF4-FFF2-40B4-BE49-F238E27FC236}">
                <a16:creationId xmlns:a16="http://schemas.microsoft.com/office/drawing/2014/main" id="{FDB335C3-6844-438A-83DC-8E227E69E118}"/>
              </a:ext>
            </a:extLst>
          </p:cNvPr>
          <p:cNvGrpSpPr>
            <a:grpSpLocks/>
          </p:cNvGrpSpPr>
          <p:nvPr/>
        </p:nvGrpSpPr>
        <p:grpSpPr bwMode="auto">
          <a:xfrm>
            <a:off x="2636838" y="1658938"/>
            <a:ext cx="3441700" cy="3429000"/>
            <a:chOff x="2935723" y="1658938"/>
            <a:chExt cx="3440811" cy="3429000"/>
          </a:xfrm>
        </p:grpSpPr>
        <p:sp>
          <p:nvSpPr>
            <p:cNvPr id="28704" name="Freeform 15">
              <a:extLst>
                <a:ext uri="{FF2B5EF4-FFF2-40B4-BE49-F238E27FC236}">
                  <a16:creationId xmlns:a16="http://schemas.microsoft.com/office/drawing/2014/main" id="{B781FFDD-F8A3-48D3-A0C6-B89723461B8F}"/>
                </a:ext>
              </a:extLst>
            </p:cNvPr>
            <p:cNvSpPr>
              <a:spLocks/>
            </p:cNvSpPr>
            <p:nvPr/>
          </p:nvSpPr>
          <p:spPr bwMode="auto">
            <a:xfrm>
              <a:off x="4933203" y="4941888"/>
              <a:ext cx="134965" cy="125412"/>
            </a:xfrm>
            <a:custGeom>
              <a:avLst/>
              <a:gdLst>
                <a:gd name="T0" fmla="*/ 2147483647 w 95"/>
                <a:gd name="T1" fmla="*/ 0 h 79"/>
                <a:gd name="T2" fmla="*/ 2147483647 w 95"/>
                <a:gd name="T3" fmla="*/ 2147483647 h 79"/>
                <a:gd name="T4" fmla="*/ 0 w 95"/>
                <a:gd name="T5" fmla="*/ 2147483647 h 79"/>
                <a:gd name="T6" fmla="*/ 2147483647 w 95"/>
                <a:gd name="T7" fmla="*/ 0 h 79"/>
                <a:gd name="T8" fmla="*/ 0 60000 65536"/>
                <a:gd name="T9" fmla="*/ 0 60000 65536"/>
                <a:gd name="T10" fmla="*/ 0 60000 65536"/>
                <a:gd name="T11" fmla="*/ 0 60000 65536"/>
                <a:gd name="T12" fmla="*/ 0 w 95"/>
                <a:gd name="T13" fmla="*/ 0 h 79"/>
                <a:gd name="T14" fmla="*/ 95 w 95"/>
                <a:gd name="T15" fmla="*/ 79 h 79"/>
              </a:gdLst>
              <a:ahLst/>
              <a:cxnLst>
                <a:cxn ang="T8">
                  <a:pos x="T0" y="T1"/>
                </a:cxn>
                <a:cxn ang="T9">
                  <a:pos x="T2" y="T3"/>
                </a:cxn>
                <a:cxn ang="T10">
                  <a:pos x="T4" y="T5"/>
                </a:cxn>
                <a:cxn ang="T11">
                  <a:pos x="T6" y="T7"/>
                </a:cxn>
              </a:cxnLst>
              <a:rect l="T12" t="T13" r="T14" b="T15"/>
              <a:pathLst>
                <a:path w="95" h="79">
                  <a:moveTo>
                    <a:pt x="47" y="0"/>
                  </a:moveTo>
                  <a:lnTo>
                    <a:pt x="94" y="78"/>
                  </a:lnTo>
                  <a:lnTo>
                    <a:pt x="0" y="78"/>
                  </a:lnTo>
                  <a:lnTo>
                    <a:pt x="47" y="0"/>
                  </a:lnTo>
                </a:path>
              </a:pathLst>
            </a:custGeom>
            <a:solidFill>
              <a:srgbClr val="619428"/>
            </a:solidFill>
            <a:ln w="12700" cap="rnd">
              <a:solidFill>
                <a:srgbClr val="619428"/>
              </a:solidFill>
              <a:round/>
              <a:headEnd/>
              <a:tailEnd/>
            </a:ln>
          </p:spPr>
          <p:txBody>
            <a:bodyPr/>
            <a:lstStyle/>
            <a:p>
              <a:endParaRPr lang="fr-CA"/>
            </a:p>
          </p:txBody>
        </p:sp>
        <p:sp>
          <p:nvSpPr>
            <p:cNvPr id="28705" name="Freeform 49">
              <a:extLst>
                <a:ext uri="{FF2B5EF4-FFF2-40B4-BE49-F238E27FC236}">
                  <a16:creationId xmlns:a16="http://schemas.microsoft.com/office/drawing/2014/main" id="{98CC81AE-D79A-4B6B-B378-B0137FB2C30D}"/>
                </a:ext>
              </a:extLst>
            </p:cNvPr>
            <p:cNvSpPr>
              <a:spLocks/>
            </p:cNvSpPr>
            <p:nvPr/>
          </p:nvSpPr>
          <p:spPr bwMode="auto">
            <a:xfrm>
              <a:off x="3048459" y="1658938"/>
              <a:ext cx="3328075" cy="3090862"/>
            </a:xfrm>
            <a:custGeom>
              <a:avLst/>
              <a:gdLst>
                <a:gd name="T0" fmla="*/ 0 w 2358"/>
                <a:gd name="T1" fmla="*/ 0 h 1947"/>
                <a:gd name="T2" fmla="*/ 0 w 2358"/>
                <a:gd name="T3" fmla="*/ 2147483647 h 1947"/>
                <a:gd name="T4" fmla="*/ 2147483647 w 2358"/>
                <a:gd name="T5" fmla="*/ 2147483647 h 1947"/>
                <a:gd name="T6" fmla="*/ 2147483647 w 2358"/>
                <a:gd name="T7" fmla="*/ 2147483647 h 1947"/>
                <a:gd name="T8" fmla="*/ 2147483647 w 2358"/>
                <a:gd name="T9" fmla="*/ 2147483647 h 1947"/>
                <a:gd name="T10" fmla="*/ 2147483647 w 2358"/>
                <a:gd name="T11" fmla="*/ 2147483647 h 1947"/>
                <a:gd name="T12" fmla="*/ 2147483647 w 2358"/>
                <a:gd name="T13" fmla="*/ 2147483647 h 1947"/>
                <a:gd name="T14" fmla="*/ 2147483647 w 2358"/>
                <a:gd name="T15" fmla="*/ 2147483647 h 1947"/>
                <a:gd name="T16" fmla="*/ 2147483647 w 2358"/>
                <a:gd name="T17" fmla="*/ 2147483647 h 1947"/>
                <a:gd name="T18" fmla="*/ 2147483647 w 2358"/>
                <a:gd name="T19" fmla="*/ 2147483647 h 1947"/>
                <a:gd name="T20" fmla="*/ 2147483647 w 2358"/>
                <a:gd name="T21" fmla="*/ 2147483647 h 1947"/>
                <a:gd name="T22" fmla="*/ 2147483647 w 2358"/>
                <a:gd name="T23" fmla="*/ 2147483647 h 1947"/>
                <a:gd name="T24" fmla="*/ 2147483647 w 2358"/>
                <a:gd name="T25" fmla="*/ 2147483647 h 1947"/>
                <a:gd name="T26" fmla="*/ 2147483647 w 2358"/>
                <a:gd name="T27" fmla="*/ 2147483647 h 1947"/>
                <a:gd name="T28" fmla="*/ 2147483647 w 2358"/>
                <a:gd name="T29" fmla="*/ 2147483647 h 1947"/>
                <a:gd name="T30" fmla="*/ 2147483647 w 2358"/>
                <a:gd name="T31" fmla="*/ 2147483647 h 1947"/>
                <a:gd name="T32" fmla="*/ 2147483647 w 2358"/>
                <a:gd name="T33" fmla="*/ 2147483647 h 1947"/>
                <a:gd name="T34" fmla="*/ 2147483647 w 2358"/>
                <a:gd name="T35" fmla="*/ 2147483647 h 1947"/>
                <a:gd name="T36" fmla="*/ 2147483647 w 2358"/>
                <a:gd name="T37" fmla="*/ 2147483647 h 1947"/>
                <a:gd name="T38" fmla="*/ 2147483647 w 2358"/>
                <a:gd name="T39" fmla="*/ 2147483647 h 1947"/>
                <a:gd name="T40" fmla="*/ 2147483647 w 2358"/>
                <a:gd name="T41" fmla="*/ 2147483647 h 1947"/>
                <a:gd name="T42" fmla="*/ 2147483647 w 2358"/>
                <a:gd name="T43" fmla="*/ 2147483647 h 1947"/>
                <a:gd name="T44" fmla="*/ 2147483647 w 2358"/>
                <a:gd name="T45" fmla="*/ 2147483647 h 1947"/>
                <a:gd name="T46" fmla="*/ 2147483647 w 2358"/>
                <a:gd name="T47" fmla="*/ 2147483647 h 1947"/>
                <a:gd name="T48" fmla="*/ 2147483647 w 2358"/>
                <a:gd name="T49" fmla="*/ 2147483647 h 1947"/>
                <a:gd name="T50" fmla="*/ 2147483647 w 2358"/>
                <a:gd name="T51" fmla="*/ 2147483647 h 1947"/>
                <a:gd name="T52" fmla="*/ 2147483647 w 2358"/>
                <a:gd name="T53" fmla="*/ 2147483647 h 1947"/>
                <a:gd name="T54" fmla="*/ 2147483647 w 2358"/>
                <a:gd name="T55" fmla="*/ 2147483647 h 1947"/>
                <a:gd name="T56" fmla="*/ 2147483647 w 2358"/>
                <a:gd name="T57" fmla="*/ 2147483647 h 1947"/>
                <a:gd name="T58" fmla="*/ 2147483647 w 2358"/>
                <a:gd name="T59" fmla="*/ 2147483647 h 1947"/>
                <a:gd name="T60" fmla="*/ 2147483647 w 2358"/>
                <a:gd name="T61" fmla="*/ 2147483647 h 1947"/>
                <a:gd name="T62" fmla="*/ 2147483647 w 2358"/>
                <a:gd name="T63" fmla="*/ 2147483647 h 1947"/>
                <a:gd name="T64" fmla="*/ 2147483647 w 2358"/>
                <a:gd name="T65" fmla="*/ 2147483647 h 1947"/>
                <a:gd name="T66" fmla="*/ 2147483647 w 2358"/>
                <a:gd name="T67" fmla="*/ 2147483647 h 1947"/>
                <a:gd name="T68" fmla="*/ 2147483647 w 2358"/>
                <a:gd name="T69" fmla="*/ 2147483647 h 1947"/>
                <a:gd name="T70" fmla="*/ 2147483647 w 2358"/>
                <a:gd name="T71" fmla="*/ 2147483647 h 1947"/>
                <a:gd name="T72" fmla="*/ 2147483647 w 2358"/>
                <a:gd name="T73" fmla="*/ 2147483647 h 1947"/>
                <a:gd name="T74" fmla="*/ 2147483647 w 2358"/>
                <a:gd name="T75" fmla="*/ 2147483647 h 1947"/>
                <a:gd name="T76" fmla="*/ 2147483647 w 2358"/>
                <a:gd name="T77" fmla="*/ 2147483647 h 1947"/>
                <a:gd name="T78" fmla="*/ 2147483647 w 2358"/>
                <a:gd name="T79" fmla="*/ 2147483647 h 1947"/>
                <a:gd name="T80" fmla="*/ 2147483647 w 2358"/>
                <a:gd name="T81" fmla="*/ 2147483647 h 1947"/>
                <a:gd name="T82" fmla="*/ 2147483647 w 2358"/>
                <a:gd name="T83" fmla="*/ 2147483647 h 1947"/>
                <a:gd name="T84" fmla="*/ 2147483647 w 2358"/>
                <a:gd name="T85" fmla="*/ 2147483647 h 1947"/>
                <a:gd name="T86" fmla="*/ 2147483647 w 2358"/>
                <a:gd name="T87" fmla="*/ 2147483647 h 1947"/>
                <a:gd name="T88" fmla="*/ 2147483647 w 2358"/>
                <a:gd name="T89" fmla="*/ 2147483647 h 1947"/>
                <a:gd name="T90" fmla="*/ 2147483647 w 2358"/>
                <a:gd name="T91" fmla="*/ 2147483647 h 1947"/>
                <a:gd name="T92" fmla="*/ 2147483647 w 2358"/>
                <a:gd name="T93" fmla="*/ 2147483647 h 1947"/>
                <a:gd name="T94" fmla="*/ 2147483647 w 2358"/>
                <a:gd name="T95" fmla="*/ 2147483647 h 1947"/>
                <a:gd name="T96" fmla="*/ 2147483647 w 2358"/>
                <a:gd name="T97" fmla="*/ 2147483647 h 1947"/>
                <a:gd name="T98" fmla="*/ 2147483647 w 2358"/>
                <a:gd name="T99" fmla="*/ 2147483647 h 1947"/>
                <a:gd name="T100" fmla="*/ 2147483647 w 2358"/>
                <a:gd name="T101" fmla="*/ 2147483647 h 1947"/>
                <a:gd name="T102" fmla="*/ 2147483647 w 2358"/>
                <a:gd name="T103" fmla="*/ 2147483647 h 1947"/>
                <a:gd name="T104" fmla="*/ 2147483647 w 2358"/>
                <a:gd name="T105" fmla="*/ 2147483647 h 1947"/>
                <a:gd name="T106" fmla="*/ 2147483647 w 2358"/>
                <a:gd name="T107" fmla="*/ 2147483647 h 1947"/>
                <a:gd name="T108" fmla="*/ 2147483647 w 2358"/>
                <a:gd name="T109" fmla="*/ 2147483647 h 1947"/>
                <a:gd name="T110" fmla="*/ 2147483647 w 2358"/>
                <a:gd name="T111" fmla="*/ 2147483647 h 1947"/>
                <a:gd name="T112" fmla="*/ 2147483647 w 2358"/>
                <a:gd name="T113" fmla="*/ 2147483647 h 1947"/>
                <a:gd name="T114" fmla="*/ 2147483647 w 2358"/>
                <a:gd name="T115" fmla="*/ 2147483647 h 1947"/>
                <a:gd name="T116" fmla="*/ 2147483647 w 2358"/>
                <a:gd name="T117" fmla="*/ 2147483647 h 1947"/>
                <a:gd name="T118" fmla="*/ 2147483647 w 2358"/>
                <a:gd name="T119" fmla="*/ 2147483647 h 1947"/>
                <a:gd name="T120" fmla="*/ 2147483647 w 2358"/>
                <a:gd name="T121" fmla="*/ 2147483647 h 19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58"/>
                <a:gd name="T184" fmla="*/ 0 h 1947"/>
                <a:gd name="T185" fmla="*/ 2358 w 2358"/>
                <a:gd name="T186" fmla="*/ 1947 h 19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58" h="1947">
                  <a:moveTo>
                    <a:pt x="0" y="0"/>
                  </a:moveTo>
                  <a:lnTo>
                    <a:pt x="0" y="65"/>
                  </a:lnTo>
                  <a:lnTo>
                    <a:pt x="31" y="285"/>
                  </a:lnTo>
                  <a:lnTo>
                    <a:pt x="47" y="428"/>
                  </a:lnTo>
                  <a:lnTo>
                    <a:pt x="63" y="558"/>
                  </a:lnTo>
                  <a:lnTo>
                    <a:pt x="79" y="675"/>
                  </a:lnTo>
                  <a:lnTo>
                    <a:pt x="94" y="778"/>
                  </a:lnTo>
                  <a:lnTo>
                    <a:pt x="110" y="856"/>
                  </a:lnTo>
                  <a:lnTo>
                    <a:pt x="126" y="921"/>
                  </a:lnTo>
                  <a:lnTo>
                    <a:pt x="141" y="986"/>
                  </a:lnTo>
                  <a:lnTo>
                    <a:pt x="157" y="1038"/>
                  </a:lnTo>
                  <a:lnTo>
                    <a:pt x="173" y="1077"/>
                  </a:lnTo>
                  <a:lnTo>
                    <a:pt x="189" y="1129"/>
                  </a:lnTo>
                  <a:lnTo>
                    <a:pt x="204" y="1168"/>
                  </a:lnTo>
                  <a:lnTo>
                    <a:pt x="220" y="1207"/>
                  </a:lnTo>
                  <a:lnTo>
                    <a:pt x="236" y="1232"/>
                  </a:lnTo>
                  <a:lnTo>
                    <a:pt x="251" y="1271"/>
                  </a:lnTo>
                  <a:lnTo>
                    <a:pt x="267" y="1297"/>
                  </a:lnTo>
                  <a:lnTo>
                    <a:pt x="283" y="1323"/>
                  </a:lnTo>
                  <a:lnTo>
                    <a:pt x="299" y="1349"/>
                  </a:lnTo>
                  <a:lnTo>
                    <a:pt x="314" y="1375"/>
                  </a:lnTo>
                  <a:lnTo>
                    <a:pt x="330" y="1401"/>
                  </a:lnTo>
                  <a:lnTo>
                    <a:pt x="346" y="1427"/>
                  </a:lnTo>
                  <a:lnTo>
                    <a:pt x="361" y="1440"/>
                  </a:lnTo>
                  <a:lnTo>
                    <a:pt x="377" y="1466"/>
                  </a:lnTo>
                  <a:lnTo>
                    <a:pt x="393" y="1479"/>
                  </a:lnTo>
                  <a:lnTo>
                    <a:pt x="409" y="1492"/>
                  </a:lnTo>
                  <a:lnTo>
                    <a:pt x="424" y="1505"/>
                  </a:lnTo>
                  <a:lnTo>
                    <a:pt x="440" y="1518"/>
                  </a:lnTo>
                  <a:lnTo>
                    <a:pt x="456" y="1544"/>
                  </a:lnTo>
                  <a:lnTo>
                    <a:pt x="471" y="1557"/>
                  </a:lnTo>
                  <a:lnTo>
                    <a:pt x="487" y="1570"/>
                  </a:lnTo>
                  <a:lnTo>
                    <a:pt x="519" y="1583"/>
                  </a:lnTo>
                  <a:lnTo>
                    <a:pt x="534" y="1596"/>
                  </a:lnTo>
                  <a:lnTo>
                    <a:pt x="550" y="1609"/>
                  </a:lnTo>
                  <a:lnTo>
                    <a:pt x="566" y="1622"/>
                  </a:lnTo>
                  <a:lnTo>
                    <a:pt x="581" y="1635"/>
                  </a:lnTo>
                  <a:lnTo>
                    <a:pt x="597" y="1648"/>
                  </a:lnTo>
                  <a:lnTo>
                    <a:pt x="629" y="1661"/>
                  </a:lnTo>
                  <a:lnTo>
                    <a:pt x="644" y="1674"/>
                  </a:lnTo>
                  <a:lnTo>
                    <a:pt x="660" y="1687"/>
                  </a:lnTo>
                  <a:lnTo>
                    <a:pt x="691" y="1700"/>
                  </a:lnTo>
                  <a:lnTo>
                    <a:pt x="723" y="1712"/>
                  </a:lnTo>
                  <a:lnTo>
                    <a:pt x="739" y="1725"/>
                  </a:lnTo>
                  <a:lnTo>
                    <a:pt x="770" y="1738"/>
                  </a:lnTo>
                  <a:lnTo>
                    <a:pt x="801" y="1751"/>
                  </a:lnTo>
                  <a:lnTo>
                    <a:pt x="849" y="1764"/>
                  </a:lnTo>
                  <a:lnTo>
                    <a:pt x="880" y="1777"/>
                  </a:lnTo>
                  <a:lnTo>
                    <a:pt x="927" y="1790"/>
                  </a:lnTo>
                  <a:lnTo>
                    <a:pt x="974" y="1803"/>
                  </a:lnTo>
                  <a:lnTo>
                    <a:pt x="1037" y="1816"/>
                  </a:lnTo>
                  <a:lnTo>
                    <a:pt x="1116" y="1829"/>
                  </a:lnTo>
                  <a:lnTo>
                    <a:pt x="1210" y="1842"/>
                  </a:lnTo>
                  <a:lnTo>
                    <a:pt x="1336" y="1855"/>
                  </a:lnTo>
                  <a:lnTo>
                    <a:pt x="1477" y="1868"/>
                  </a:lnTo>
                  <a:lnTo>
                    <a:pt x="1634" y="1881"/>
                  </a:lnTo>
                  <a:lnTo>
                    <a:pt x="1791" y="1894"/>
                  </a:lnTo>
                  <a:lnTo>
                    <a:pt x="1948" y="1907"/>
                  </a:lnTo>
                  <a:lnTo>
                    <a:pt x="2106" y="1920"/>
                  </a:lnTo>
                  <a:lnTo>
                    <a:pt x="2263" y="1933"/>
                  </a:lnTo>
                  <a:lnTo>
                    <a:pt x="2357" y="1946"/>
                  </a:lnTo>
                </a:path>
              </a:pathLst>
            </a:custGeom>
            <a:noFill/>
            <a:ln w="25400" cap="rnd">
              <a:solidFill>
                <a:srgbClr val="32329A"/>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28706" name="Freeform 12">
              <a:extLst>
                <a:ext uri="{FF2B5EF4-FFF2-40B4-BE49-F238E27FC236}">
                  <a16:creationId xmlns:a16="http://schemas.microsoft.com/office/drawing/2014/main" id="{E239FBF0-DD08-496A-96C4-13DD46B7DC72}"/>
                </a:ext>
              </a:extLst>
            </p:cNvPr>
            <p:cNvSpPr>
              <a:spLocks/>
            </p:cNvSpPr>
            <p:nvPr/>
          </p:nvSpPr>
          <p:spPr bwMode="auto">
            <a:xfrm>
              <a:off x="4245677" y="4964113"/>
              <a:ext cx="134964" cy="123825"/>
            </a:xfrm>
            <a:custGeom>
              <a:avLst/>
              <a:gdLst>
                <a:gd name="T0" fmla="*/ 2147483647 w 95"/>
                <a:gd name="T1" fmla="*/ 0 h 78"/>
                <a:gd name="T2" fmla="*/ 2147483647 w 95"/>
                <a:gd name="T3" fmla="*/ 2147483647 h 78"/>
                <a:gd name="T4" fmla="*/ 0 w 95"/>
                <a:gd name="T5" fmla="*/ 2147483647 h 78"/>
                <a:gd name="T6" fmla="*/ 2147483647 w 95"/>
                <a:gd name="T7" fmla="*/ 0 h 78"/>
                <a:gd name="T8" fmla="*/ 0 60000 65536"/>
                <a:gd name="T9" fmla="*/ 0 60000 65536"/>
                <a:gd name="T10" fmla="*/ 0 60000 65536"/>
                <a:gd name="T11" fmla="*/ 0 60000 65536"/>
                <a:gd name="T12" fmla="*/ 0 w 95"/>
                <a:gd name="T13" fmla="*/ 0 h 78"/>
                <a:gd name="T14" fmla="*/ 95 w 95"/>
                <a:gd name="T15" fmla="*/ 78 h 78"/>
              </a:gdLst>
              <a:ahLst/>
              <a:cxnLst>
                <a:cxn ang="T8">
                  <a:pos x="T0" y="T1"/>
                </a:cxn>
                <a:cxn ang="T9">
                  <a:pos x="T2" y="T3"/>
                </a:cxn>
                <a:cxn ang="T10">
                  <a:pos x="T4" y="T5"/>
                </a:cxn>
                <a:cxn ang="T11">
                  <a:pos x="T6" y="T7"/>
                </a:cxn>
              </a:cxnLst>
              <a:rect l="T12" t="T13" r="T14" b="T15"/>
              <a:pathLst>
                <a:path w="95" h="78">
                  <a:moveTo>
                    <a:pt x="47" y="0"/>
                  </a:moveTo>
                  <a:lnTo>
                    <a:pt x="94" y="77"/>
                  </a:lnTo>
                  <a:lnTo>
                    <a:pt x="0" y="77"/>
                  </a:lnTo>
                  <a:lnTo>
                    <a:pt x="47" y="0"/>
                  </a:lnTo>
                </a:path>
              </a:pathLst>
            </a:custGeom>
            <a:solidFill>
              <a:srgbClr val="619428"/>
            </a:solidFill>
            <a:ln w="12700" cap="rnd">
              <a:solidFill>
                <a:srgbClr val="619428"/>
              </a:solidFill>
              <a:round/>
              <a:headEnd/>
              <a:tailEnd/>
            </a:ln>
          </p:spPr>
          <p:txBody>
            <a:bodyPr/>
            <a:lstStyle/>
            <a:p>
              <a:endParaRPr lang="fr-CA"/>
            </a:p>
          </p:txBody>
        </p:sp>
        <p:sp>
          <p:nvSpPr>
            <p:cNvPr id="28707" name="Freeform 13">
              <a:extLst>
                <a:ext uri="{FF2B5EF4-FFF2-40B4-BE49-F238E27FC236}">
                  <a16:creationId xmlns:a16="http://schemas.microsoft.com/office/drawing/2014/main" id="{90996D99-14BF-460D-A1CC-960D1E1121B5}"/>
                </a:ext>
              </a:extLst>
            </p:cNvPr>
            <p:cNvSpPr>
              <a:spLocks/>
            </p:cNvSpPr>
            <p:nvPr/>
          </p:nvSpPr>
          <p:spPr bwMode="auto">
            <a:xfrm>
              <a:off x="4467972" y="4757738"/>
              <a:ext cx="133377" cy="127000"/>
            </a:xfrm>
            <a:custGeom>
              <a:avLst/>
              <a:gdLst>
                <a:gd name="T0" fmla="*/ 2147483647 w 94"/>
                <a:gd name="T1" fmla="*/ 0 h 80"/>
                <a:gd name="T2" fmla="*/ 2147483647 w 94"/>
                <a:gd name="T3" fmla="*/ 2147483647 h 80"/>
                <a:gd name="T4" fmla="*/ 0 w 94"/>
                <a:gd name="T5" fmla="*/ 2147483647 h 80"/>
                <a:gd name="T6" fmla="*/ 2147483647 w 94"/>
                <a:gd name="T7" fmla="*/ 0 h 80"/>
                <a:gd name="T8" fmla="*/ 0 60000 65536"/>
                <a:gd name="T9" fmla="*/ 0 60000 65536"/>
                <a:gd name="T10" fmla="*/ 0 60000 65536"/>
                <a:gd name="T11" fmla="*/ 0 60000 65536"/>
                <a:gd name="T12" fmla="*/ 0 w 94"/>
                <a:gd name="T13" fmla="*/ 0 h 80"/>
                <a:gd name="T14" fmla="*/ 94 w 94"/>
                <a:gd name="T15" fmla="*/ 80 h 80"/>
              </a:gdLst>
              <a:ahLst/>
              <a:cxnLst>
                <a:cxn ang="T8">
                  <a:pos x="T0" y="T1"/>
                </a:cxn>
                <a:cxn ang="T9">
                  <a:pos x="T2" y="T3"/>
                </a:cxn>
                <a:cxn ang="T10">
                  <a:pos x="T4" y="T5"/>
                </a:cxn>
                <a:cxn ang="T11">
                  <a:pos x="T6" y="T7"/>
                </a:cxn>
              </a:cxnLst>
              <a:rect l="T12" t="T13" r="T14" b="T15"/>
              <a:pathLst>
                <a:path w="94" h="80">
                  <a:moveTo>
                    <a:pt x="47" y="0"/>
                  </a:moveTo>
                  <a:lnTo>
                    <a:pt x="93" y="79"/>
                  </a:lnTo>
                  <a:lnTo>
                    <a:pt x="0" y="79"/>
                  </a:lnTo>
                  <a:lnTo>
                    <a:pt x="47" y="0"/>
                  </a:lnTo>
                </a:path>
              </a:pathLst>
            </a:custGeom>
            <a:solidFill>
              <a:srgbClr val="619428"/>
            </a:solidFill>
            <a:ln w="12700" cap="rnd">
              <a:solidFill>
                <a:srgbClr val="619428"/>
              </a:solidFill>
              <a:round/>
              <a:headEnd/>
              <a:tailEnd/>
            </a:ln>
          </p:spPr>
          <p:txBody>
            <a:bodyPr/>
            <a:lstStyle/>
            <a:p>
              <a:endParaRPr lang="fr-CA"/>
            </a:p>
          </p:txBody>
        </p:sp>
        <p:sp>
          <p:nvSpPr>
            <p:cNvPr id="28708" name="Freeform 14">
              <a:extLst>
                <a:ext uri="{FF2B5EF4-FFF2-40B4-BE49-F238E27FC236}">
                  <a16:creationId xmlns:a16="http://schemas.microsoft.com/office/drawing/2014/main" id="{E6DD184A-87D5-4C2A-B77C-B5C190C6D387}"/>
                </a:ext>
              </a:extLst>
            </p:cNvPr>
            <p:cNvSpPr>
              <a:spLocks/>
            </p:cNvSpPr>
            <p:nvPr/>
          </p:nvSpPr>
          <p:spPr bwMode="auto">
            <a:xfrm>
              <a:off x="4577531" y="4592638"/>
              <a:ext cx="136553" cy="123825"/>
            </a:xfrm>
            <a:custGeom>
              <a:avLst/>
              <a:gdLst>
                <a:gd name="T0" fmla="*/ 2147483647 w 96"/>
                <a:gd name="T1" fmla="*/ 0 h 78"/>
                <a:gd name="T2" fmla="*/ 2147483647 w 96"/>
                <a:gd name="T3" fmla="*/ 2147483647 h 78"/>
                <a:gd name="T4" fmla="*/ 0 w 96"/>
                <a:gd name="T5" fmla="*/ 2147483647 h 78"/>
                <a:gd name="T6" fmla="*/ 2147483647 w 96"/>
                <a:gd name="T7" fmla="*/ 0 h 78"/>
                <a:gd name="T8" fmla="*/ 0 60000 65536"/>
                <a:gd name="T9" fmla="*/ 0 60000 65536"/>
                <a:gd name="T10" fmla="*/ 0 60000 65536"/>
                <a:gd name="T11" fmla="*/ 0 60000 65536"/>
                <a:gd name="T12" fmla="*/ 0 w 96"/>
                <a:gd name="T13" fmla="*/ 0 h 78"/>
                <a:gd name="T14" fmla="*/ 96 w 96"/>
                <a:gd name="T15" fmla="*/ 78 h 78"/>
              </a:gdLst>
              <a:ahLst/>
              <a:cxnLst>
                <a:cxn ang="T8">
                  <a:pos x="T0" y="T1"/>
                </a:cxn>
                <a:cxn ang="T9">
                  <a:pos x="T2" y="T3"/>
                </a:cxn>
                <a:cxn ang="T10">
                  <a:pos x="T4" y="T5"/>
                </a:cxn>
                <a:cxn ang="T11">
                  <a:pos x="T6" y="T7"/>
                </a:cxn>
              </a:cxnLst>
              <a:rect l="T12" t="T13" r="T14" b="T15"/>
              <a:pathLst>
                <a:path w="96" h="78">
                  <a:moveTo>
                    <a:pt x="48" y="0"/>
                  </a:moveTo>
                  <a:lnTo>
                    <a:pt x="95" y="77"/>
                  </a:lnTo>
                  <a:lnTo>
                    <a:pt x="0" y="77"/>
                  </a:lnTo>
                  <a:lnTo>
                    <a:pt x="48" y="0"/>
                  </a:lnTo>
                </a:path>
              </a:pathLst>
            </a:custGeom>
            <a:solidFill>
              <a:srgbClr val="619428"/>
            </a:solidFill>
            <a:ln w="12700" cap="rnd">
              <a:solidFill>
                <a:srgbClr val="619428"/>
              </a:solidFill>
              <a:round/>
              <a:headEnd/>
              <a:tailEnd/>
            </a:ln>
          </p:spPr>
          <p:txBody>
            <a:bodyPr/>
            <a:lstStyle/>
            <a:p>
              <a:endParaRPr lang="fr-CA"/>
            </a:p>
          </p:txBody>
        </p:sp>
        <p:sp>
          <p:nvSpPr>
            <p:cNvPr id="28709" name="Oval 18">
              <a:extLst>
                <a:ext uri="{FF2B5EF4-FFF2-40B4-BE49-F238E27FC236}">
                  <a16:creationId xmlns:a16="http://schemas.microsoft.com/office/drawing/2014/main" id="{B5E6E5F3-C147-46AC-A309-31063D23FB49}"/>
                </a:ext>
              </a:extLst>
            </p:cNvPr>
            <p:cNvSpPr>
              <a:spLocks noChangeAspect="1" noChangeArrowheads="1"/>
            </p:cNvSpPr>
            <p:nvPr/>
          </p:nvSpPr>
          <p:spPr bwMode="auto">
            <a:xfrm>
              <a:off x="3415245" y="3565525"/>
              <a:ext cx="115912" cy="103188"/>
            </a:xfrm>
            <a:prstGeom prst="ellipse">
              <a:avLst/>
            </a:prstGeom>
            <a:solidFill>
              <a:schemeClr val="tx1"/>
            </a:solidFill>
            <a:ln w="25400">
              <a:solidFill>
                <a:schemeClr val="tx2"/>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8710" name="Oval 19">
              <a:extLst>
                <a:ext uri="{FF2B5EF4-FFF2-40B4-BE49-F238E27FC236}">
                  <a16:creationId xmlns:a16="http://schemas.microsoft.com/office/drawing/2014/main" id="{DD8A655F-7DC1-4220-8C79-87A2FFFAF6AA}"/>
                </a:ext>
              </a:extLst>
            </p:cNvPr>
            <p:cNvSpPr>
              <a:spLocks noChangeAspect="1" noChangeArrowheads="1"/>
            </p:cNvSpPr>
            <p:nvPr/>
          </p:nvSpPr>
          <p:spPr bwMode="auto">
            <a:xfrm>
              <a:off x="3702642" y="4141788"/>
              <a:ext cx="114323" cy="103187"/>
            </a:xfrm>
            <a:prstGeom prst="ellipse">
              <a:avLst/>
            </a:prstGeom>
            <a:solidFill>
              <a:schemeClr val="tx1"/>
            </a:solidFill>
            <a:ln w="25400">
              <a:solidFill>
                <a:schemeClr val="tx2"/>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8711" name="Oval 20">
              <a:extLst>
                <a:ext uri="{FF2B5EF4-FFF2-40B4-BE49-F238E27FC236}">
                  <a16:creationId xmlns:a16="http://schemas.microsoft.com/office/drawing/2014/main" id="{F61E0BC7-882F-4C56-A8B3-890DE13073A7}"/>
                </a:ext>
              </a:extLst>
            </p:cNvPr>
            <p:cNvSpPr>
              <a:spLocks noChangeAspect="1" noChangeArrowheads="1"/>
            </p:cNvSpPr>
            <p:nvPr/>
          </p:nvSpPr>
          <p:spPr bwMode="auto">
            <a:xfrm>
              <a:off x="4144056" y="4473575"/>
              <a:ext cx="117499" cy="101600"/>
            </a:xfrm>
            <a:prstGeom prst="ellipse">
              <a:avLst/>
            </a:prstGeom>
            <a:solidFill>
              <a:schemeClr val="tx1"/>
            </a:solidFill>
            <a:ln w="25400">
              <a:solidFill>
                <a:schemeClr val="tx2"/>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8712" name="Oval 21">
              <a:extLst>
                <a:ext uri="{FF2B5EF4-FFF2-40B4-BE49-F238E27FC236}">
                  <a16:creationId xmlns:a16="http://schemas.microsoft.com/office/drawing/2014/main" id="{CF168145-BB89-4CAD-92CF-ED382A3E69BD}"/>
                </a:ext>
              </a:extLst>
            </p:cNvPr>
            <p:cNvSpPr>
              <a:spLocks noChangeAspect="1" noChangeArrowheads="1"/>
            </p:cNvSpPr>
            <p:nvPr/>
          </p:nvSpPr>
          <p:spPr bwMode="auto">
            <a:xfrm>
              <a:off x="4258379" y="3649663"/>
              <a:ext cx="114323" cy="98425"/>
            </a:xfrm>
            <a:prstGeom prst="ellipse">
              <a:avLst/>
            </a:prstGeom>
            <a:solidFill>
              <a:schemeClr val="tx1"/>
            </a:solidFill>
            <a:ln w="25400">
              <a:solidFill>
                <a:schemeClr val="tx2"/>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8713" name="Oval 22">
              <a:extLst>
                <a:ext uri="{FF2B5EF4-FFF2-40B4-BE49-F238E27FC236}">
                  <a16:creationId xmlns:a16="http://schemas.microsoft.com/office/drawing/2014/main" id="{6696A83E-8BB8-4D6D-A262-4A311F555FD4}"/>
                </a:ext>
              </a:extLst>
            </p:cNvPr>
            <p:cNvSpPr>
              <a:spLocks noChangeAspect="1" noChangeArrowheads="1"/>
            </p:cNvSpPr>
            <p:nvPr/>
          </p:nvSpPr>
          <p:spPr bwMode="auto">
            <a:xfrm>
              <a:off x="4367939" y="4205288"/>
              <a:ext cx="115912" cy="98425"/>
            </a:xfrm>
            <a:prstGeom prst="ellipse">
              <a:avLst/>
            </a:prstGeom>
            <a:solidFill>
              <a:schemeClr val="tx1"/>
            </a:solidFill>
            <a:ln w="25400">
              <a:solidFill>
                <a:schemeClr val="tx2"/>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8714" name="Oval 23">
              <a:extLst>
                <a:ext uri="{FF2B5EF4-FFF2-40B4-BE49-F238E27FC236}">
                  <a16:creationId xmlns:a16="http://schemas.microsoft.com/office/drawing/2014/main" id="{77BB1785-A2D2-4113-A243-0887F6D3D23D}"/>
                </a:ext>
              </a:extLst>
            </p:cNvPr>
            <p:cNvSpPr>
              <a:spLocks noChangeAspect="1" noChangeArrowheads="1"/>
            </p:cNvSpPr>
            <p:nvPr/>
          </p:nvSpPr>
          <p:spPr bwMode="auto">
            <a:xfrm>
              <a:off x="4367939" y="4554538"/>
              <a:ext cx="115912" cy="101600"/>
            </a:xfrm>
            <a:prstGeom prst="ellipse">
              <a:avLst/>
            </a:prstGeom>
            <a:solidFill>
              <a:schemeClr val="tx1"/>
            </a:solidFill>
            <a:ln w="25400">
              <a:solidFill>
                <a:schemeClr val="tx2"/>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8715" name="Freeform 24">
              <a:extLst>
                <a:ext uri="{FF2B5EF4-FFF2-40B4-BE49-F238E27FC236}">
                  <a16:creationId xmlns:a16="http://schemas.microsoft.com/office/drawing/2014/main" id="{590D69E7-A04C-42E1-8FD3-FCAC1C554997}"/>
                </a:ext>
              </a:extLst>
            </p:cNvPr>
            <p:cNvSpPr>
              <a:spLocks/>
            </p:cNvSpPr>
            <p:nvPr/>
          </p:nvSpPr>
          <p:spPr bwMode="auto">
            <a:xfrm>
              <a:off x="2935723" y="2205038"/>
              <a:ext cx="136553" cy="123825"/>
            </a:xfrm>
            <a:custGeom>
              <a:avLst/>
              <a:gdLst>
                <a:gd name="T0" fmla="*/ 2147483647 w 97"/>
                <a:gd name="T1" fmla="*/ 0 h 78"/>
                <a:gd name="T2" fmla="*/ 2147483647 w 97"/>
                <a:gd name="T3" fmla="*/ 2147483647 h 78"/>
                <a:gd name="T4" fmla="*/ 2147483647 w 97"/>
                <a:gd name="T5" fmla="*/ 2147483647 h 78"/>
                <a:gd name="T6" fmla="*/ 0 w 97"/>
                <a:gd name="T7" fmla="*/ 2147483647 h 78"/>
                <a:gd name="T8" fmla="*/ 2147483647 w 97"/>
                <a:gd name="T9" fmla="*/ 0 h 78"/>
                <a:gd name="T10" fmla="*/ 0 60000 65536"/>
                <a:gd name="T11" fmla="*/ 0 60000 65536"/>
                <a:gd name="T12" fmla="*/ 0 60000 65536"/>
                <a:gd name="T13" fmla="*/ 0 60000 65536"/>
                <a:gd name="T14" fmla="*/ 0 60000 65536"/>
                <a:gd name="T15" fmla="*/ 0 w 97"/>
                <a:gd name="T16" fmla="*/ 0 h 78"/>
                <a:gd name="T17" fmla="*/ 97 w 97"/>
                <a:gd name="T18" fmla="*/ 78 h 78"/>
              </a:gdLst>
              <a:ahLst/>
              <a:cxnLst>
                <a:cxn ang="T10">
                  <a:pos x="T0" y="T1"/>
                </a:cxn>
                <a:cxn ang="T11">
                  <a:pos x="T2" y="T3"/>
                </a:cxn>
                <a:cxn ang="T12">
                  <a:pos x="T4" y="T5"/>
                </a:cxn>
                <a:cxn ang="T13">
                  <a:pos x="T6" y="T7"/>
                </a:cxn>
                <a:cxn ang="T14">
                  <a:pos x="T8" y="T9"/>
                </a:cxn>
              </a:cxnLst>
              <a:rect l="T15" t="T16" r="T17" b="T18"/>
              <a:pathLst>
                <a:path w="97" h="78">
                  <a:moveTo>
                    <a:pt x="48" y="0"/>
                  </a:moveTo>
                  <a:lnTo>
                    <a:pt x="96" y="39"/>
                  </a:lnTo>
                  <a:lnTo>
                    <a:pt x="48" y="77"/>
                  </a:lnTo>
                  <a:lnTo>
                    <a:pt x="0" y="39"/>
                  </a:lnTo>
                  <a:lnTo>
                    <a:pt x="48" y="0"/>
                  </a:lnTo>
                </a:path>
              </a:pathLst>
            </a:custGeom>
            <a:solidFill>
              <a:srgbClr val="A50021"/>
            </a:solidFill>
            <a:ln w="12700" cap="rnd">
              <a:solidFill>
                <a:srgbClr val="A50021"/>
              </a:solidFill>
              <a:round/>
              <a:headEnd/>
              <a:tailEnd/>
            </a:ln>
          </p:spPr>
          <p:txBody>
            <a:bodyPr/>
            <a:lstStyle/>
            <a:p>
              <a:endParaRPr lang="fr-CA"/>
            </a:p>
          </p:txBody>
        </p:sp>
        <p:sp>
          <p:nvSpPr>
            <p:cNvPr id="28716" name="Freeform 25">
              <a:extLst>
                <a:ext uri="{FF2B5EF4-FFF2-40B4-BE49-F238E27FC236}">
                  <a16:creationId xmlns:a16="http://schemas.microsoft.com/office/drawing/2014/main" id="{9A58318A-CBFE-42DE-B6B7-67CEA5BB893C}"/>
                </a:ext>
              </a:extLst>
            </p:cNvPr>
            <p:cNvSpPr>
              <a:spLocks/>
            </p:cNvSpPr>
            <p:nvPr/>
          </p:nvSpPr>
          <p:spPr bwMode="auto">
            <a:xfrm>
              <a:off x="3270754" y="3851275"/>
              <a:ext cx="134964" cy="125413"/>
            </a:xfrm>
            <a:custGeom>
              <a:avLst/>
              <a:gdLst>
                <a:gd name="T0" fmla="*/ 2147483647 w 95"/>
                <a:gd name="T1" fmla="*/ 0 h 79"/>
                <a:gd name="T2" fmla="*/ 2147483647 w 95"/>
                <a:gd name="T3" fmla="*/ 2147483647 h 79"/>
                <a:gd name="T4" fmla="*/ 2147483647 w 95"/>
                <a:gd name="T5" fmla="*/ 2147483647 h 79"/>
                <a:gd name="T6" fmla="*/ 0 w 95"/>
                <a:gd name="T7" fmla="*/ 2147483647 h 79"/>
                <a:gd name="T8" fmla="*/ 2147483647 w 95"/>
                <a:gd name="T9" fmla="*/ 0 h 79"/>
                <a:gd name="T10" fmla="*/ 0 60000 65536"/>
                <a:gd name="T11" fmla="*/ 0 60000 65536"/>
                <a:gd name="T12" fmla="*/ 0 60000 65536"/>
                <a:gd name="T13" fmla="*/ 0 60000 65536"/>
                <a:gd name="T14" fmla="*/ 0 60000 65536"/>
                <a:gd name="T15" fmla="*/ 0 w 95"/>
                <a:gd name="T16" fmla="*/ 0 h 79"/>
                <a:gd name="T17" fmla="*/ 95 w 95"/>
                <a:gd name="T18" fmla="*/ 79 h 79"/>
              </a:gdLst>
              <a:ahLst/>
              <a:cxnLst>
                <a:cxn ang="T10">
                  <a:pos x="T0" y="T1"/>
                </a:cxn>
                <a:cxn ang="T11">
                  <a:pos x="T2" y="T3"/>
                </a:cxn>
                <a:cxn ang="T12">
                  <a:pos x="T4" y="T5"/>
                </a:cxn>
                <a:cxn ang="T13">
                  <a:pos x="T6" y="T7"/>
                </a:cxn>
                <a:cxn ang="T14">
                  <a:pos x="T8" y="T9"/>
                </a:cxn>
              </a:cxnLst>
              <a:rect l="T15" t="T16" r="T17" b="T18"/>
              <a:pathLst>
                <a:path w="95" h="79">
                  <a:moveTo>
                    <a:pt x="47" y="0"/>
                  </a:moveTo>
                  <a:lnTo>
                    <a:pt x="94" y="39"/>
                  </a:lnTo>
                  <a:lnTo>
                    <a:pt x="47" y="78"/>
                  </a:lnTo>
                  <a:lnTo>
                    <a:pt x="0" y="39"/>
                  </a:lnTo>
                  <a:lnTo>
                    <a:pt x="47" y="0"/>
                  </a:lnTo>
                </a:path>
              </a:pathLst>
            </a:custGeom>
            <a:solidFill>
              <a:srgbClr val="A50021"/>
            </a:solidFill>
            <a:ln w="12700" cap="rnd">
              <a:solidFill>
                <a:srgbClr val="A50021"/>
              </a:solidFill>
              <a:round/>
              <a:headEnd/>
              <a:tailEnd/>
            </a:ln>
          </p:spPr>
          <p:txBody>
            <a:bodyPr/>
            <a:lstStyle/>
            <a:p>
              <a:endParaRPr lang="fr-CA"/>
            </a:p>
          </p:txBody>
        </p:sp>
        <p:sp>
          <p:nvSpPr>
            <p:cNvPr id="28717" name="Freeform 26">
              <a:extLst>
                <a:ext uri="{FF2B5EF4-FFF2-40B4-BE49-F238E27FC236}">
                  <a16:creationId xmlns:a16="http://schemas.microsoft.com/office/drawing/2014/main" id="{A9598419-8D2F-41BD-AB3C-A34534E331A7}"/>
                </a:ext>
              </a:extLst>
            </p:cNvPr>
            <p:cNvSpPr>
              <a:spLocks/>
            </p:cNvSpPr>
            <p:nvPr/>
          </p:nvSpPr>
          <p:spPr bwMode="auto">
            <a:xfrm>
              <a:off x="3735985" y="4202113"/>
              <a:ext cx="134965" cy="123825"/>
            </a:xfrm>
            <a:custGeom>
              <a:avLst/>
              <a:gdLst>
                <a:gd name="T0" fmla="*/ 2147483647 w 96"/>
                <a:gd name="T1" fmla="*/ 0 h 78"/>
                <a:gd name="T2" fmla="*/ 2147483647 w 96"/>
                <a:gd name="T3" fmla="*/ 2147483647 h 78"/>
                <a:gd name="T4" fmla="*/ 2147483647 w 96"/>
                <a:gd name="T5" fmla="*/ 2147483647 h 78"/>
                <a:gd name="T6" fmla="*/ 0 w 96"/>
                <a:gd name="T7" fmla="*/ 2147483647 h 78"/>
                <a:gd name="T8" fmla="*/ 2147483647 w 96"/>
                <a:gd name="T9" fmla="*/ 0 h 78"/>
                <a:gd name="T10" fmla="*/ 0 60000 65536"/>
                <a:gd name="T11" fmla="*/ 0 60000 65536"/>
                <a:gd name="T12" fmla="*/ 0 60000 65536"/>
                <a:gd name="T13" fmla="*/ 0 60000 65536"/>
                <a:gd name="T14" fmla="*/ 0 60000 65536"/>
                <a:gd name="T15" fmla="*/ 0 w 96"/>
                <a:gd name="T16" fmla="*/ 0 h 78"/>
                <a:gd name="T17" fmla="*/ 96 w 96"/>
                <a:gd name="T18" fmla="*/ 78 h 78"/>
              </a:gdLst>
              <a:ahLst/>
              <a:cxnLst>
                <a:cxn ang="T10">
                  <a:pos x="T0" y="T1"/>
                </a:cxn>
                <a:cxn ang="T11">
                  <a:pos x="T2" y="T3"/>
                </a:cxn>
                <a:cxn ang="T12">
                  <a:pos x="T4" y="T5"/>
                </a:cxn>
                <a:cxn ang="T13">
                  <a:pos x="T6" y="T7"/>
                </a:cxn>
                <a:cxn ang="T14">
                  <a:pos x="T8" y="T9"/>
                </a:cxn>
              </a:cxnLst>
              <a:rect l="T15" t="T16" r="T17" b="T18"/>
              <a:pathLst>
                <a:path w="96" h="78">
                  <a:moveTo>
                    <a:pt x="48" y="0"/>
                  </a:moveTo>
                  <a:lnTo>
                    <a:pt x="95" y="39"/>
                  </a:lnTo>
                  <a:lnTo>
                    <a:pt x="48" y="77"/>
                  </a:lnTo>
                  <a:lnTo>
                    <a:pt x="0" y="39"/>
                  </a:lnTo>
                  <a:lnTo>
                    <a:pt x="48" y="0"/>
                  </a:lnTo>
                </a:path>
              </a:pathLst>
            </a:custGeom>
            <a:solidFill>
              <a:srgbClr val="A50021"/>
            </a:solidFill>
            <a:ln w="12700" cap="rnd">
              <a:solidFill>
                <a:srgbClr val="A50021"/>
              </a:solidFill>
              <a:round/>
              <a:headEnd/>
              <a:tailEnd/>
            </a:ln>
          </p:spPr>
          <p:txBody>
            <a:bodyPr/>
            <a:lstStyle/>
            <a:p>
              <a:endParaRPr lang="fr-CA"/>
            </a:p>
          </p:txBody>
        </p:sp>
        <p:sp>
          <p:nvSpPr>
            <p:cNvPr id="28718" name="Freeform 27">
              <a:extLst>
                <a:ext uri="{FF2B5EF4-FFF2-40B4-BE49-F238E27FC236}">
                  <a16:creationId xmlns:a16="http://schemas.microsoft.com/office/drawing/2014/main" id="{7A6E3936-ACFB-4F3A-A26C-0F0FB55DA035}"/>
                </a:ext>
              </a:extLst>
            </p:cNvPr>
            <p:cNvSpPr>
              <a:spLocks/>
            </p:cNvSpPr>
            <p:nvPr/>
          </p:nvSpPr>
          <p:spPr bwMode="auto">
            <a:xfrm>
              <a:off x="3758215" y="4119563"/>
              <a:ext cx="133377" cy="125412"/>
            </a:xfrm>
            <a:custGeom>
              <a:avLst/>
              <a:gdLst>
                <a:gd name="T0" fmla="*/ 2147483647 w 95"/>
                <a:gd name="T1" fmla="*/ 0 h 79"/>
                <a:gd name="T2" fmla="*/ 2147483647 w 95"/>
                <a:gd name="T3" fmla="*/ 2147483647 h 79"/>
                <a:gd name="T4" fmla="*/ 2147483647 w 95"/>
                <a:gd name="T5" fmla="*/ 2147483647 h 79"/>
                <a:gd name="T6" fmla="*/ 0 w 95"/>
                <a:gd name="T7" fmla="*/ 2147483647 h 79"/>
                <a:gd name="T8" fmla="*/ 2147483647 w 95"/>
                <a:gd name="T9" fmla="*/ 0 h 79"/>
                <a:gd name="T10" fmla="*/ 0 60000 65536"/>
                <a:gd name="T11" fmla="*/ 0 60000 65536"/>
                <a:gd name="T12" fmla="*/ 0 60000 65536"/>
                <a:gd name="T13" fmla="*/ 0 60000 65536"/>
                <a:gd name="T14" fmla="*/ 0 60000 65536"/>
                <a:gd name="T15" fmla="*/ 0 w 95"/>
                <a:gd name="T16" fmla="*/ 0 h 79"/>
                <a:gd name="T17" fmla="*/ 95 w 95"/>
                <a:gd name="T18" fmla="*/ 79 h 79"/>
              </a:gdLst>
              <a:ahLst/>
              <a:cxnLst>
                <a:cxn ang="T10">
                  <a:pos x="T0" y="T1"/>
                </a:cxn>
                <a:cxn ang="T11">
                  <a:pos x="T2" y="T3"/>
                </a:cxn>
                <a:cxn ang="T12">
                  <a:pos x="T4" y="T5"/>
                </a:cxn>
                <a:cxn ang="T13">
                  <a:pos x="T6" y="T7"/>
                </a:cxn>
                <a:cxn ang="T14">
                  <a:pos x="T8" y="T9"/>
                </a:cxn>
              </a:cxnLst>
              <a:rect l="T15" t="T16" r="T17" b="T18"/>
              <a:pathLst>
                <a:path w="95" h="79">
                  <a:moveTo>
                    <a:pt x="47" y="0"/>
                  </a:moveTo>
                  <a:lnTo>
                    <a:pt x="94" y="39"/>
                  </a:lnTo>
                  <a:lnTo>
                    <a:pt x="47" y="78"/>
                  </a:lnTo>
                  <a:lnTo>
                    <a:pt x="0" y="39"/>
                  </a:lnTo>
                  <a:lnTo>
                    <a:pt x="47" y="0"/>
                  </a:lnTo>
                </a:path>
              </a:pathLst>
            </a:custGeom>
            <a:solidFill>
              <a:srgbClr val="A50021"/>
            </a:solidFill>
            <a:ln w="12700" cap="rnd">
              <a:solidFill>
                <a:srgbClr val="A50021"/>
              </a:solidFill>
              <a:round/>
              <a:headEnd/>
              <a:tailEnd/>
            </a:ln>
          </p:spPr>
          <p:txBody>
            <a:bodyPr/>
            <a:lstStyle/>
            <a:p>
              <a:endParaRPr lang="fr-CA"/>
            </a:p>
          </p:txBody>
        </p:sp>
        <p:sp>
          <p:nvSpPr>
            <p:cNvPr id="28719" name="Freeform 28">
              <a:extLst>
                <a:ext uri="{FF2B5EF4-FFF2-40B4-BE49-F238E27FC236}">
                  <a16:creationId xmlns:a16="http://schemas.microsoft.com/office/drawing/2014/main" id="{9FA090FE-32A5-4A7C-AC81-D25C9AD6FFB4}"/>
                </a:ext>
              </a:extLst>
            </p:cNvPr>
            <p:cNvSpPr>
              <a:spLocks/>
            </p:cNvSpPr>
            <p:nvPr/>
          </p:nvSpPr>
          <p:spPr bwMode="auto">
            <a:xfrm>
              <a:off x="4132941" y="4737100"/>
              <a:ext cx="136553" cy="125413"/>
            </a:xfrm>
            <a:custGeom>
              <a:avLst/>
              <a:gdLst>
                <a:gd name="T0" fmla="*/ 2147483647 w 96"/>
                <a:gd name="T1" fmla="*/ 0 h 79"/>
                <a:gd name="T2" fmla="*/ 2147483647 w 96"/>
                <a:gd name="T3" fmla="*/ 2147483647 h 79"/>
                <a:gd name="T4" fmla="*/ 2147483647 w 96"/>
                <a:gd name="T5" fmla="*/ 2147483647 h 79"/>
                <a:gd name="T6" fmla="*/ 0 w 96"/>
                <a:gd name="T7" fmla="*/ 2147483647 h 79"/>
                <a:gd name="T8" fmla="*/ 2147483647 w 96"/>
                <a:gd name="T9" fmla="*/ 0 h 79"/>
                <a:gd name="T10" fmla="*/ 0 60000 65536"/>
                <a:gd name="T11" fmla="*/ 0 60000 65536"/>
                <a:gd name="T12" fmla="*/ 0 60000 65536"/>
                <a:gd name="T13" fmla="*/ 0 60000 65536"/>
                <a:gd name="T14" fmla="*/ 0 60000 65536"/>
                <a:gd name="T15" fmla="*/ 0 w 96"/>
                <a:gd name="T16" fmla="*/ 0 h 79"/>
                <a:gd name="T17" fmla="*/ 96 w 96"/>
                <a:gd name="T18" fmla="*/ 79 h 79"/>
              </a:gdLst>
              <a:ahLst/>
              <a:cxnLst>
                <a:cxn ang="T10">
                  <a:pos x="T0" y="T1"/>
                </a:cxn>
                <a:cxn ang="T11">
                  <a:pos x="T2" y="T3"/>
                </a:cxn>
                <a:cxn ang="T12">
                  <a:pos x="T4" y="T5"/>
                </a:cxn>
                <a:cxn ang="T13">
                  <a:pos x="T6" y="T7"/>
                </a:cxn>
                <a:cxn ang="T14">
                  <a:pos x="T8" y="T9"/>
                </a:cxn>
              </a:cxnLst>
              <a:rect l="T15" t="T16" r="T17" b="T18"/>
              <a:pathLst>
                <a:path w="96" h="79">
                  <a:moveTo>
                    <a:pt x="48" y="0"/>
                  </a:moveTo>
                  <a:lnTo>
                    <a:pt x="95" y="39"/>
                  </a:lnTo>
                  <a:lnTo>
                    <a:pt x="48" y="78"/>
                  </a:lnTo>
                  <a:lnTo>
                    <a:pt x="0" y="39"/>
                  </a:lnTo>
                  <a:lnTo>
                    <a:pt x="48" y="0"/>
                  </a:lnTo>
                </a:path>
              </a:pathLst>
            </a:custGeom>
            <a:solidFill>
              <a:srgbClr val="A50021"/>
            </a:solidFill>
            <a:ln w="12700" cap="rnd">
              <a:solidFill>
                <a:srgbClr val="A50021"/>
              </a:solidFill>
              <a:round/>
              <a:headEnd/>
              <a:tailEnd/>
            </a:ln>
          </p:spPr>
          <p:txBody>
            <a:bodyPr/>
            <a:lstStyle/>
            <a:p>
              <a:endParaRPr lang="fr-CA"/>
            </a:p>
          </p:txBody>
        </p:sp>
        <p:sp>
          <p:nvSpPr>
            <p:cNvPr id="28720" name="Freeform 16">
              <a:extLst>
                <a:ext uri="{FF2B5EF4-FFF2-40B4-BE49-F238E27FC236}">
                  <a16:creationId xmlns:a16="http://schemas.microsoft.com/office/drawing/2014/main" id="{069D5746-8B96-47AC-935C-86EE4CDCAB28}"/>
                </a:ext>
              </a:extLst>
            </p:cNvPr>
            <p:cNvSpPr>
              <a:spLocks/>
            </p:cNvSpPr>
            <p:nvPr/>
          </p:nvSpPr>
          <p:spPr bwMode="auto">
            <a:xfrm>
              <a:off x="5355564" y="4592638"/>
              <a:ext cx="134965" cy="123825"/>
            </a:xfrm>
            <a:custGeom>
              <a:avLst/>
              <a:gdLst>
                <a:gd name="T0" fmla="*/ 2147483647 w 95"/>
                <a:gd name="T1" fmla="*/ 0 h 78"/>
                <a:gd name="T2" fmla="*/ 2147483647 w 95"/>
                <a:gd name="T3" fmla="*/ 2147483647 h 78"/>
                <a:gd name="T4" fmla="*/ 0 w 95"/>
                <a:gd name="T5" fmla="*/ 2147483647 h 78"/>
                <a:gd name="T6" fmla="*/ 2147483647 w 95"/>
                <a:gd name="T7" fmla="*/ 0 h 78"/>
                <a:gd name="T8" fmla="*/ 0 60000 65536"/>
                <a:gd name="T9" fmla="*/ 0 60000 65536"/>
                <a:gd name="T10" fmla="*/ 0 60000 65536"/>
                <a:gd name="T11" fmla="*/ 0 60000 65536"/>
                <a:gd name="T12" fmla="*/ 0 w 95"/>
                <a:gd name="T13" fmla="*/ 0 h 78"/>
                <a:gd name="T14" fmla="*/ 95 w 95"/>
                <a:gd name="T15" fmla="*/ 78 h 78"/>
              </a:gdLst>
              <a:ahLst/>
              <a:cxnLst>
                <a:cxn ang="T8">
                  <a:pos x="T0" y="T1"/>
                </a:cxn>
                <a:cxn ang="T9">
                  <a:pos x="T2" y="T3"/>
                </a:cxn>
                <a:cxn ang="T10">
                  <a:pos x="T4" y="T5"/>
                </a:cxn>
                <a:cxn ang="T11">
                  <a:pos x="T6" y="T7"/>
                </a:cxn>
              </a:cxnLst>
              <a:rect l="T12" t="T13" r="T14" b="T15"/>
              <a:pathLst>
                <a:path w="95" h="78">
                  <a:moveTo>
                    <a:pt x="47" y="0"/>
                  </a:moveTo>
                  <a:lnTo>
                    <a:pt x="94" y="77"/>
                  </a:lnTo>
                  <a:lnTo>
                    <a:pt x="0" y="77"/>
                  </a:lnTo>
                  <a:lnTo>
                    <a:pt x="47" y="0"/>
                  </a:lnTo>
                </a:path>
              </a:pathLst>
            </a:custGeom>
            <a:solidFill>
              <a:srgbClr val="619428"/>
            </a:solidFill>
            <a:ln w="12700" cap="rnd">
              <a:solidFill>
                <a:srgbClr val="619428"/>
              </a:solidFill>
              <a:round/>
              <a:headEnd/>
              <a:tailEnd/>
            </a:ln>
          </p:spPr>
          <p:txBody>
            <a:bodyPr/>
            <a:lstStyle/>
            <a:p>
              <a:endParaRPr lang="fr-CA"/>
            </a:p>
          </p:txBody>
        </p:sp>
        <p:sp>
          <p:nvSpPr>
            <p:cNvPr id="28721" name="Freeform 17">
              <a:extLst>
                <a:ext uri="{FF2B5EF4-FFF2-40B4-BE49-F238E27FC236}">
                  <a16:creationId xmlns:a16="http://schemas.microsoft.com/office/drawing/2014/main" id="{9E4431DA-E543-4859-A287-29860B03439F}"/>
                </a:ext>
              </a:extLst>
            </p:cNvPr>
            <p:cNvSpPr>
              <a:spLocks/>
            </p:cNvSpPr>
            <p:nvPr/>
          </p:nvSpPr>
          <p:spPr bwMode="auto">
            <a:xfrm>
              <a:off x="5687419" y="4592638"/>
              <a:ext cx="136553" cy="123825"/>
            </a:xfrm>
            <a:custGeom>
              <a:avLst/>
              <a:gdLst>
                <a:gd name="T0" fmla="*/ 2147483647 w 97"/>
                <a:gd name="T1" fmla="*/ 0 h 78"/>
                <a:gd name="T2" fmla="*/ 2147483647 w 97"/>
                <a:gd name="T3" fmla="*/ 2147483647 h 78"/>
                <a:gd name="T4" fmla="*/ 0 w 97"/>
                <a:gd name="T5" fmla="*/ 2147483647 h 78"/>
                <a:gd name="T6" fmla="*/ 2147483647 w 97"/>
                <a:gd name="T7" fmla="*/ 0 h 78"/>
                <a:gd name="T8" fmla="*/ 0 60000 65536"/>
                <a:gd name="T9" fmla="*/ 0 60000 65536"/>
                <a:gd name="T10" fmla="*/ 0 60000 65536"/>
                <a:gd name="T11" fmla="*/ 0 60000 65536"/>
                <a:gd name="T12" fmla="*/ 0 w 97"/>
                <a:gd name="T13" fmla="*/ 0 h 78"/>
                <a:gd name="T14" fmla="*/ 97 w 97"/>
                <a:gd name="T15" fmla="*/ 78 h 78"/>
              </a:gdLst>
              <a:ahLst/>
              <a:cxnLst>
                <a:cxn ang="T8">
                  <a:pos x="T0" y="T1"/>
                </a:cxn>
                <a:cxn ang="T9">
                  <a:pos x="T2" y="T3"/>
                </a:cxn>
                <a:cxn ang="T10">
                  <a:pos x="T4" y="T5"/>
                </a:cxn>
                <a:cxn ang="T11">
                  <a:pos x="T6" y="T7"/>
                </a:cxn>
              </a:cxnLst>
              <a:rect l="T12" t="T13" r="T14" b="T15"/>
              <a:pathLst>
                <a:path w="97" h="78">
                  <a:moveTo>
                    <a:pt x="48" y="0"/>
                  </a:moveTo>
                  <a:lnTo>
                    <a:pt x="96" y="77"/>
                  </a:lnTo>
                  <a:lnTo>
                    <a:pt x="0" y="77"/>
                  </a:lnTo>
                  <a:lnTo>
                    <a:pt x="48" y="0"/>
                  </a:lnTo>
                </a:path>
              </a:pathLst>
            </a:custGeom>
            <a:solidFill>
              <a:srgbClr val="619428"/>
            </a:solidFill>
            <a:ln w="12700" cap="rnd">
              <a:solidFill>
                <a:srgbClr val="619428"/>
              </a:solidFill>
              <a:round/>
              <a:headEnd/>
              <a:tailEnd/>
            </a:ln>
          </p:spPr>
          <p:txBody>
            <a:bodyPr/>
            <a:lstStyle/>
            <a:p>
              <a:endParaRPr lang="fr-CA"/>
            </a:p>
          </p:txBody>
        </p:sp>
      </p:grpSp>
      <p:sp>
        <p:nvSpPr>
          <p:cNvPr id="19503" name="Rectangle 71">
            <a:extLst>
              <a:ext uri="{FF2B5EF4-FFF2-40B4-BE49-F238E27FC236}">
                <a16:creationId xmlns:a16="http://schemas.microsoft.com/office/drawing/2014/main" id="{1AF3895C-D5EE-4BE8-9938-9077A0427252}"/>
              </a:ext>
            </a:extLst>
          </p:cNvPr>
          <p:cNvSpPr>
            <a:spLocks noChangeArrowheads="1"/>
          </p:cNvSpPr>
          <p:nvPr/>
        </p:nvSpPr>
        <p:spPr bwMode="auto">
          <a:xfrm>
            <a:off x="6551613" y="2393950"/>
            <a:ext cx="1935162" cy="1620838"/>
          </a:xfrm>
          <a:prstGeom prst="round2DiagRect">
            <a:avLst/>
          </a:prstGeom>
          <a:solidFill>
            <a:schemeClr val="bg1"/>
          </a:solidFill>
          <a:ln w="19050">
            <a:solidFill>
              <a:srgbClr val="920000"/>
            </a:solidFill>
            <a:miter lim="800000"/>
            <a:headEnd/>
            <a:tailEnd/>
          </a:ln>
        </p:spPr>
        <p:txBody>
          <a:bodyPr wrap="none" anchor="ctr"/>
          <a:lstStyle/>
          <a:p>
            <a:pPr algn="ctr">
              <a:lnSpc>
                <a:spcPct val="150000"/>
              </a:lnSpc>
              <a:defRPr/>
            </a:pPr>
            <a:r>
              <a:rPr lang="en-US" sz="1600" b="1" dirty="0">
                <a:latin typeface="Arial" charset="0"/>
              </a:rPr>
              <a:t>Apo AI expression</a:t>
            </a:r>
          </a:p>
          <a:p>
            <a:pPr algn="ctr">
              <a:lnSpc>
                <a:spcPct val="150000"/>
              </a:lnSpc>
              <a:defRPr/>
            </a:pPr>
            <a:endParaRPr lang="en-US" sz="100" b="1" dirty="0">
              <a:latin typeface="Arial" charset="0"/>
            </a:endParaRPr>
          </a:p>
          <a:p>
            <a:pPr algn="ctr">
              <a:lnSpc>
                <a:spcPct val="150000"/>
              </a:lnSpc>
              <a:defRPr/>
            </a:pPr>
            <a:r>
              <a:rPr lang="en-US" sz="1400" b="1" dirty="0">
                <a:latin typeface="Arial" charset="0"/>
              </a:rPr>
              <a:t> </a:t>
            </a:r>
            <a:r>
              <a:rPr lang="en-US" sz="1600" b="1" dirty="0">
                <a:latin typeface="Arial" charset="0"/>
              </a:rPr>
              <a:t>None</a:t>
            </a:r>
          </a:p>
          <a:p>
            <a:pPr algn="ctr">
              <a:lnSpc>
                <a:spcPct val="150000"/>
              </a:lnSpc>
              <a:defRPr/>
            </a:pPr>
            <a:r>
              <a:rPr lang="en-US" sz="1600" b="1" dirty="0">
                <a:latin typeface="Arial" charset="0"/>
              </a:rPr>
              <a:t>Low</a:t>
            </a:r>
          </a:p>
          <a:p>
            <a:pPr algn="ctr">
              <a:lnSpc>
                <a:spcPct val="150000"/>
              </a:lnSpc>
              <a:defRPr/>
            </a:pPr>
            <a:r>
              <a:rPr lang="en-US" sz="1600" b="1" dirty="0">
                <a:latin typeface="Arial" charset="0"/>
              </a:rPr>
              <a:t> High</a:t>
            </a:r>
            <a:endParaRPr lang="fr-CA" sz="1600" b="1" dirty="0">
              <a:latin typeface="Arial" charset="0"/>
            </a:endParaRPr>
          </a:p>
        </p:txBody>
      </p:sp>
      <p:sp>
        <p:nvSpPr>
          <p:cNvPr id="28700" name="Freeform 72">
            <a:extLst>
              <a:ext uri="{FF2B5EF4-FFF2-40B4-BE49-F238E27FC236}">
                <a16:creationId xmlns:a16="http://schemas.microsoft.com/office/drawing/2014/main" id="{9966ABB5-4075-46CA-A5E8-761CB38E087C}"/>
              </a:ext>
            </a:extLst>
          </p:cNvPr>
          <p:cNvSpPr>
            <a:spLocks/>
          </p:cNvSpPr>
          <p:nvPr/>
        </p:nvSpPr>
        <p:spPr bwMode="auto">
          <a:xfrm>
            <a:off x="6978650" y="2957513"/>
            <a:ext cx="179388" cy="179387"/>
          </a:xfrm>
          <a:custGeom>
            <a:avLst/>
            <a:gdLst>
              <a:gd name="T0" fmla="*/ 2147483647 w 95"/>
              <a:gd name="T1" fmla="*/ 0 h 79"/>
              <a:gd name="T2" fmla="*/ 2147483647 w 95"/>
              <a:gd name="T3" fmla="*/ 2147483647 h 79"/>
              <a:gd name="T4" fmla="*/ 2147483647 w 95"/>
              <a:gd name="T5" fmla="*/ 2147483647 h 79"/>
              <a:gd name="T6" fmla="*/ 0 w 95"/>
              <a:gd name="T7" fmla="*/ 2147483647 h 79"/>
              <a:gd name="T8" fmla="*/ 2147483647 w 95"/>
              <a:gd name="T9" fmla="*/ 0 h 79"/>
              <a:gd name="T10" fmla="*/ 0 60000 65536"/>
              <a:gd name="T11" fmla="*/ 0 60000 65536"/>
              <a:gd name="T12" fmla="*/ 0 60000 65536"/>
              <a:gd name="T13" fmla="*/ 0 60000 65536"/>
              <a:gd name="T14" fmla="*/ 0 60000 65536"/>
              <a:gd name="T15" fmla="*/ 0 w 95"/>
              <a:gd name="T16" fmla="*/ 0 h 79"/>
              <a:gd name="T17" fmla="*/ 95 w 95"/>
              <a:gd name="T18" fmla="*/ 79 h 79"/>
            </a:gdLst>
            <a:ahLst/>
            <a:cxnLst>
              <a:cxn ang="T10">
                <a:pos x="T0" y="T1"/>
              </a:cxn>
              <a:cxn ang="T11">
                <a:pos x="T2" y="T3"/>
              </a:cxn>
              <a:cxn ang="T12">
                <a:pos x="T4" y="T5"/>
              </a:cxn>
              <a:cxn ang="T13">
                <a:pos x="T6" y="T7"/>
              </a:cxn>
              <a:cxn ang="T14">
                <a:pos x="T8" y="T9"/>
              </a:cxn>
            </a:cxnLst>
            <a:rect l="T15" t="T16" r="T17" b="T18"/>
            <a:pathLst>
              <a:path w="95" h="79">
                <a:moveTo>
                  <a:pt x="47" y="0"/>
                </a:moveTo>
                <a:lnTo>
                  <a:pt x="94" y="39"/>
                </a:lnTo>
                <a:lnTo>
                  <a:pt x="47" y="78"/>
                </a:lnTo>
                <a:lnTo>
                  <a:pt x="0" y="39"/>
                </a:lnTo>
                <a:lnTo>
                  <a:pt x="47" y="0"/>
                </a:lnTo>
              </a:path>
            </a:pathLst>
          </a:custGeom>
          <a:solidFill>
            <a:srgbClr val="A50021"/>
          </a:solidFill>
          <a:ln w="9525" cap="rnd">
            <a:solidFill>
              <a:schemeClr val="tx1"/>
            </a:solidFill>
            <a:round/>
            <a:headEnd/>
            <a:tailEnd/>
          </a:ln>
        </p:spPr>
        <p:txBody>
          <a:bodyPr/>
          <a:lstStyle/>
          <a:p>
            <a:endParaRPr lang="fr-CA"/>
          </a:p>
        </p:txBody>
      </p:sp>
      <p:sp>
        <p:nvSpPr>
          <p:cNvPr id="28701" name="Oval 73">
            <a:extLst>
              <a:ext uri="{FF2B5EF4-FFF2-40B4-BE49-F238E27FC236}">
                <a16:creationId xmlns:a16="http://schemas.microsoft.com/office/drawing/2014/main" id="{DD190A13-8CF2-485C-AF4F-3224E5C4B228}"/>
              </a:ext>
            </a:extLst>
          </p:cNvPr>
          <p:cNvSpPr>
            <a:spLocks noChangeArrowheads="1"/>
          </p:cNvSpPr>
          <p:nvPr/>
        </p:nvSpPr>
        <p:spPr bwMode="auto">
          <a:xfrm>
            <a:off x="6996113" y="3354388"/>
            <a:ext cx="144462" cy="14446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8702" name="Freeform 74">
            <a:extLst>
              <a:ext uri="{FF2B5EF4-FFF2-40B4-BE49-F238E27FC236}">
                <a16:creationId xmlns:a16="http://schemas.microsoft.com/office/drawing/2014/main" id="{BE80C895-C9B5-4F21-B75C-966FEEBEACD7}"/>
              </a:ext>
            </a:extLst>
          </p:cNvPr>
          <p:cNvSpPr>
            <a:spLocks/>
          </p:cNvSpPr>
          <p:nvPr/>
        </p:nvSpPr>
        <p:spPr bwMode="auto">
          <a:xfrm>
            <a:off x="6978650" y="3690938"/>
            <a:ext cx="179388" cy="179387"/>
          </a:xfrm>
          <a:custGeom>
            <a:avLst/>
            <a:gdLst>
              <a:gd name="T0" fmla="*/ 2147483647 w 96"/>
              <a:gd name="T1" fmla="*/ 0 h 78"/>
              <a:gd name="T2" fmla="*/ 2147483647 w 96"/>
              <a:gd name="T3" fmla="*/ 2147483647 h 78"/>
              <a:gd name="T4" fmla="*/ 0 w 96"/>
              <a:gd name="T5" fmla="*/ 2147483647 h 78"/>
              <a:gd name="T6" fmla="*/ 2147483647 w 96"/>
              <a:gd name="T7" fmla="*/ 0 h 78"/>
              <a:gd name="T8" fmla="*/ 0 60000 65536"/>
              <a:gd name="T9" fmla="*/ 0 60000 65536"/>
              <a:gd name="T10" fmla="*/ 0 60000 65536"/>
              <a:gd name="T11" fmla="*/ 0 60000 65536"/>
              <a:gd name="T12" fmla="*/ 0 w 96"/>
              <a:gd name="T13" fmla="*/ 0 h 78"/>
              <a:gd name="T14" fmla="*/ 96 w 96"/>
              <a:gd name="T15" fmla="*/ 78 h 78"/>
            </a:gdLst>
            <a:ahLst/>
            <a:cxnLst>
              <a:cxn ang="T8">
                <a:pos x="T0" y="T1"/>
              </a:cxn>
              <a:cxn ang="T9">
                <a:pos x="T2" y="T3"/>
              </a:cxn>
              <a:cxn ang="T10">
                <a:pos x="T4" y="T5"/>
              </a:cxn>
              <a:cxn ang="T11">
                <a:pos x="T6" y="T7"/>
              </a:cxn>
            </a:cxnLst>
            <a:rect l="T12" t="T13" r="T14" b="T15"/>
            <a:pathLst>
              <a:path w="96" h="78">
                <a:moveTo>
                  <a:pt x="48" y="0"/>
                </a:moveTo>
                <a:lnTo>
                  <a:pt x="95" y="77"/>
                </a:lnTo>
                <a:lnTo>
                  <a:pt x="0" y="77"/>
                </a:lnTo>
                <a:lnTo>
                  <a:pt x="48" y="0"/>
                </a:lnTo>
              </a:path>
            </a:pathLst>
          </a:custGeom>
          <a:solidFill>
            <a:srgbClr val="619428"/>
          </a:solidFill>
          <a:ln w="9525" cap="rnd">
            <a:solidFill>
              <a:schemeClr val="tx1"/>
            </a:solidFill>
            <a:round/>
            <a:headEnd/>
            <a:tailEnd/>
          </a:ln>
        </p:spPr>
        <p:txBody>
          <a:bodyPr/>
          <a:lstStyle/>
          <a:p>
            <a:endParaRPr lang="fr-CA"/>
          </a:p>
        </p:txBody>
      </p:sp>
      <p:sp>
        <p:nvSpPr>
          <p:cNvPr id="13364" name="AutoShape 105">
            <a:extLst>
              <a:ext uri="{FF2B5EF4-FFF2-40B4-BE49-F238E27FC236}">
                <a16:creationId xmlns:a16="http://schemas.microsoft.com/office/drawing/2014/main" id="{03B9B5F2-EC40-4D66-8B92-D0A5E886BD17}"/>
              </a:ext>
            </a:extLst>
          </p:cNvPr>
          <p:cNvSpPr>
            <a:spLocks noChangeArrowheads="1"/>
          </p:cNvSpPr>
          <p:nvPr/>
        </p:nvSpPr>
        <p:spPr bwMode="auto">
          <a:xfrm>
            <a:off x="296863" y="5815013"/>
            <a:ext cx="1574800" cy="314325"/>
          </a:xfrm>
          <a:prstGeom prst="round2DiagRect">
            <a:avLst/>
          </a:prstGeom>
          <a:solidFill>
            <a:schemeClr val="bg1"/>
          </a:solidFill>
          <a:ln w="19050">
            <a:solidFill>
              <a:srgbClr val="920000"/>
            </a:solidFill>
            <a:miter lim="800000"/>
            <a:headEnd/>
            <a:tailEnd/>
          </a:ln>
        </p:spPr>
        <p:txBody>
          <a:bodyPr wrap="none" anchor="ctr"/>
          <a:lstStyle/>
          <a:p>
            <a:pPr algn="ctr">
              <a:lnSpc>
                <a:spcPct val="150000"/>
              </a:lnSpc>
              <a:defRPr/>
            </a:pPr>
            <a:r>
              <a:rPr lang="en-US" sz="1200" dirty="0">
                <a:latin typeface="Arial" charset="0"/>
                <a:sym typeface="Symbol" pitchFamily="18" charset="2"/>
              </a:rPr>
              <a:t>Apo: </a:t>
            </a:r>
            <a:r>
              <a:rPr lang="en-US" sz="1200" dirty="0" err="1">
                <a:latin typeface="Arial" charset="0"/>
                <a:sym typeface="Symbol" pitchFamily="18" charset="2"/>
              </a:rPr>
              <a:t>apolipoprotein</a:t>
            </a:r>
            <a:r>
              <a:rPr lang="en-US" sz="1200" dirty="0">
                <a:latin typeface="Arial" charset="0"/>
                <a:sym typeface="Symbol" pitchFamily="18" charset="2"/>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4">
            <a:extLst>
              <a:ext uri="{FF2B5EF4-FFF2-40B4-BE49-F238E27FC236}">
                <a16:creationId xmlns:a16="http://schemas.microsoft.com/office/drawing/2014/main" id="{0F73A5DF-FE1E-4A53-B50A-D7207330BF9B}"/>
              </a:ext>
            </a:extLst>
          </p:cNvPr>
          <p:cNvSpPr>
            <a:spLocks noChangeArrowheads="1"/>
          </p:cNvSpPr>
          <p:nvPr/>
        </p:nvSpPr>
        <p:spPr bwMode="auto">
          <a:xfrm>
            <a:off x="363538" y="1358900"/>
            <a:ext cx="8461375" cy="3836988"/>
          </a:xfrm>
          <a:prstGeom prst="rect">
            <a:avLst/>
          </a:prstGeom>
          <a:solidFill>
            <a:schemeClr val="bg1">
              <a:alpha val="50195"/>
            </a:schemeClr>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9699" name="Rectangle 2">
            <a:extLst>
              <a:ext uri="{FF2B5EF4-FFF2-40B4-BE49-F238E27FC236}">
                <a16:creationId xmlns:a16="http://schemas.microsoft.com/office/drawing/2014/main" id="{CA23F9A3-0179-42AB-B7D8-88F38DD8C014}"/>
              </a:ext>
            </a:extLst>
          </p:cNvPr>
          <p:cNvSpPr>
            <a:spLocks noChangeArrowheads="1"/>
          </p:cNvSpPr>
          <p:nvPr/>
        </p:nvSpPr>
        <p:spPr bwMode="auto">
          <a:xfrm>
            <a:off x="503238" y="1506538"/>
            <a:ext cx="81835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tabLst>
                <a:tab pos="401638" algn="l"/>
              </a:tabLst>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401638" algn="l"/>
              </a:tabLst>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401638" algn="l"/>
              </a:tabLst>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401638" algn="l"/>
              </a:tabLst>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401638"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401638"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401638"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401638"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401638" algn="l"/>
              </a:tabLst>
              <a:defRPr>
                <a:solidFill>
                  <a:schemeClr val="tx1"/>
                </a:solidFill>
                <a:latin typeface="Arial" panose="020B0604020202020204" pitchFamily="34" charset="0"/>
                <a:ea typeface="ＭＳ Ｐゴシック" panose="020B0600070205080204" pitchFamily="34" charset="-128"/>
              </a:defRPr>
            </a:lvl9pPr>
          </a:lstStyle>
          <a:p>
            <a:pPr>
              <a:lnSpc>
                <a:spcPct val="150000"/>
              </a:lnSpc>
              <a:buFont typeface="Wingdings" panose="05000000000000000000" pitchFamily="2" charset="2"/>
              <a:buChar char="q"/>
            </a:pPr>
            <a:r>
              <a:rPr lang="en-US" altLang="fr-FR" sz="2800" b="1"/>
              <a:t>  Statin </a:t>
            </a:r>
            <a:r>
              <a:rPr lang="en-US" altLang="fr-FR" sz="2800" b="1">
                <a:cs typeface="Arial" panose="020B0604020202020204" pitchFamily="34" charset="0"/>
              </a:rPr>
              <a:t>± cholesterol absorption inhibitor  </a:t>
            </a:r>
          </a:p>
          <a:p>
            <a:pPr>
              <a:lnSpc>
                <a:spcPct val="150000"/>
              </a:lnSpc>
              <a:buFont typeface="Wingdings" panose="05000000000000000000" pitchFamily="2" charset="2"/>
              <a:buChar char="q"/>
            </a:pPr>
            <a:r>
              <a:rPr lang="en-US" altLang="fr-FR" sz="2800" b="1">
                <a:cs typeface="Arial" panose="020B0604020202020204" pitchFamily="34" charset="0"/>
              </a:rPr>
              <a:t>  Niacin</a:t>
            </a:r>
          </a:p>
          <a:p>
            <a:pPr>
              <a:lnSpc>
                <a:spcPct val="150000"/>
              </a:lnSpc>
              <a:buFont typeface="Wingdings" panose="05000000000000000000" pitchFamily="2" charset="2"/>
              <a:buChar char="q"/>
            </a:pPr>
            <a:r>
              <a:rPr lang="en-US" altLang="fr-FR" sz="2800">
                <a:cs typeface="Arial" panose="020B0604020202020204" pitchFamily="34" charset="0"/>
              </a:rPr>
              <a:t>  </a:t>
            </a:r>
            <a:r>
              <a:rPr lang="en-US" altLang="fr-FR" sz="2800" b="1">
                <a:cs typeface="Arial" panose="020B0604020202020204" pitchFamily="34" charset="0"/>
              </a:rPr>
              <a:t>Fibrate</a:t>
            </a:r>
          </a:p>
          <a:p>
            <a:pPr>
              <a:lnSpc>
                <a:spcPct val="150000"/>
              </a:lnSpc>
              <a:buFont typeface="Wingdings" panose="05000000000000000000" pitchFamily="2" charset="2"/>
              <a:buChar char="q"/>
            </a:pPr>
            <a:r>
              <a:rPr lang="en-US" altLang="fr-FR" sz="2800" b="1">
                <a:cs typeface="Arial" panose="020B0604020202020204" pitchFamily="34" charset="0"/>
              </a:rPr>
              <a:t>  Thiazolidinedione (type 2 diabetes)</a:t>
            </a:r>
          </a:p>
          <a:p>
            <a:pPr>
              <a:buFont typeface="Wingdings" panose="05000000000000000000" pitchFamily="2" charset="2"/>
              <a:buChar char="q"/>
            </a:pPr>
            <a:endParaRPr lang="en-US" altLang="fr-FR" sz="2800" b="1">
              <a:cs typeface="Arial" panose="020B0604020202020204" pitchFamily="34" charset="0"/>
            </a:endParaRPr>
          </a:p>
          <a:p>
            <a:pPr>
              <a:buClr>
                <a:srgbClr val="920000"/>
              </a:buClr>
              <a:buFont typeface="Wingdings" panose="05000000000000000000" pitchFamily="2" charset="2"/>
              <a:buChar char="q"/>
            </a:pPr>
            <a:r>
              <a:rPr lang="en-US" altLang="fr-FR" sz="2800" b="1">
                <a:solidFill>
                  <a:srgbClr val="920000"/>
                </a:solidFill>
                <a:cs typeface="Arial" panose="020B0604020202020204" pitchFamily="34" charset="0"/>
              </a:rPr>
              <a:t> Combination therapy (statin + niacin/fibrate)</a:t>
            </a:r>
          </a:p>
        </p:txBody>
      </p:sp>
      <p:sp>
        <p:nvSpPr>
          <p:cNvPr id="29700" name="Rectangle 7">
            <a:extLst>
              <a:ext uri="{FF2B5EF4-FFF2-40B4-BE49-F238E27FC236}">
                <a16:creationId xmlns:a16="http://schemas.microsoft.com/office/drawing/2014/main" id="{8FC667A8-62D5-4616-B06E-F7B8B66F4E47}"/>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Current Options for Pharmacologic Management of Patients With Low HDL Cholesterol</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ndir un rectangle avec un coin diagonal 17">
            <a:extLst>
              <a:ext uri="{FF2B5EF4-FFF2-40B4-BE49-F238E27FC236}">
                <a16:creationId xmlns:a16="http://schemas.microsoft.com/office/drawing/2014/main" id="{1B13BAB6-6F8E-4432-83EA-43E924DDFC7B}"/>
              </a:ext>
            </a:extLst>
          </p:cNvPr>
          <p:cNvSpPr/>
          <p:nvPr/>
        </p:nvSpPr>
        <p:spPr>
          <a:xfrm>
            <a:off x="4032250" y="998538"/>
            <a:ext cx="4725988" cy="809625"/>
          </a:xfrm>
          <a:prstGeom prst="round2DiagRect">
            <a:avLst/>
          </a:prstGeom>
          <a:solidFill>
            <a:schemeClr val="bg1"/>
          </a:solidFill>
          <a:ln w="19050">
            <a:solidFill>
              <a:srgbClr val="920000"/>
            </a:solidFill>
            <a:miter lim="800000"/>
            <a:headEnd/>
            <a:tailEnd/>
          </a:ln>
        </p:spPr>
        <p:txBody>
          <a:bodyPr wrap="none" anchor="ctr"/>
          <a:lstStyle/>
          <a:p>
            <a:pPr algn="ctr">
              <a:lnSpc>
                <a:spcPct val="150000"/>
              </a:lnSpc>
              <a:defRPr/>
            </a:pPr>
            <a:endParaRPr lang="en-US" sz="1400" b="1">
              <a:latin typeface="Arial" charset="0"/>
              <a:cs typeface="ＭＳ Ｐゴシック"/>
            </a:endParaRPr>
          </a:p>
        </p:txBody>
      </p:sp>
      <p:sp>
        <p:nvSpPr>
          <p:cNvPr id="4100" name="Rectangle 19">
            <a:extLst>
              <a:ext uri="{FF2B5EF4-FFF2-40B4-BE49-F238E27FC236}">
                <a16:creationId xmlns:a16="http://schemas.microsoft.com/office/drawing/2014/main" id="{1B03501B-7448-48C4-8607-0D31462A9EB4}"/>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Niacin Extended-Release + Statins: Extended-Release Lovastatin/Niacin</a:t>
            </a:r>
          </a:p>
        </p:txBody>
      </p:sp>
      <p:sp>
        <p:nvSpPr>
          <p:cNvPr id="4101" name="Rectangle 21">
            <a:extLst>
              <a:ext uri="{FF2B5EF4-FFF2-40B4-BE49-F238E27FC236}">
                <a16:creationId xmlns:a16="http://schemas.microsoft.com/office/drawing/2014/main" id="{62997B60-9AD3-46D1-A54F-1A22D3C014DA}"/>
              </a:ext>
            </a:extLst>
          </p:cNvPr>
          <p:cNvSpPr>
            <a:spLocks noChangeArrowheads="1"/>
          </p:cNvSpPr>
          <p:nvPr/>
        </p:nvSpPr>
        <p:spPr bwMode="auto">
          <a:xfrm>
            <a:off x="5105400" y="6443663"/>
            <a:ext cx="3867150"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Hunninghake DB et al. Clin Cardiol 2003; 26: 112-8</a:t>
            </a:r>
            <a:endParaRPr lang="da-DK" altLang="fr-FR" sz="1000"/>
          </a:p>
        </p:txBody>
      </p:sp>
      <p:sp>
        <p:nvSpPr>
          <p:cNvPr id="4102" name="Rectangle 4">
            <a:extLst>
              <a:ext uri="{FF2B5EF4-FFF2-40B4-BE49-F238E27FC236}">
                <a16:creationId xmlns:a16="http://schemas.microsoft.com/office/drawing/2014/main" id="{E20A2A48-DAA7-4A48-94A3-99C86617EC77}"/>
              </a:ext>
            </a:extLst>
          </p:cNvPr>
          <p:cNvSpPr>
            <a:spLocks noChangeAspect="1" noChangeArrowheads="1"/>
          </p:cNvSpPr>
          <p:nvPr/>
        </p:nvSpPr>
        <p:spPr bwMode="auto">
          <a:xfrm>
            <a:off x="4257675" y="1136650"/>
            <a:ext cx="179388" cy="180975"/>
          </a:xfrm>
          <a:prstGeom prst="rect">
            <a:avLst/>
          </a:prstGeom>
          <a:solidFill>
            <a:srgbClr val="339966"/>
          </a:solidFill>
          <a:ln w="9525">
            <a:solidFill>
              <a:schemeClr val="tx1"/>
            </a:solidFill>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4103" name="Rectangle 5">
            <a:extLst>
              <a:ext uri="{FF2B5EF4-FFF2-40B4-BE49-F238E27FC236}">
                <a16:creationId xmlns:a16="http://schemas.microsoft.com/office/drawing/2014/main" id="{656505B4-52F5-49F1-86AA-4BDDB31AA7A6}"/>
              </a:ext>
            </a:extLst>
          </p:cNvPr>
          <p:cNvSpPr>
            <a:spLocks noChangeAspect="1" noChangeArrowheads="1"/>
          </p:cNvSpPr>
          <p:nvPr/>
        </p:nvSpPr>
        <p:spPr bwMode="auto">
          <a:xfrm>
            <a:off x="4257675" y="1476375"/>
            <a:ext cx="179388" cy="179388"/>
          </a:xfrm>
          <a:prstGeom prst="rect">
            <a:avLst/>
          </a:prstGeom>
          <a:solidFill>
            <a:srgbClr val="FF6600"/>
          </a:solidFill>
          <a:ln w="9525">
            <a:solidFill>
              <a:schemeClr val="tx1"/>
            </a:solidFill>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4104" name="Text Box 6">
            <a:extLst>
              <a:ext uri="{FF2B5EF4-FFF2-40B4-BE49-F238E27FC236}">
                <a16:creationId xmlns:a16="http://schemas.microsoft.com/office/drawing/2014/main" id="{44E11724-9C9D-4668-A6B8-65496E2C8423}"/>
              </a:ext>
            </a:extLst>
          </p:cNvPr>
          <p:cNvSpPr txBox="1">
            <a:spLocks noChangeArrowheads="1"/>
          </p:cNvSpPr>
          <p:nvPr/>
        </p:nvSpPr>
        <p:spPr bwMode="auto">
          <a:xfrm>
            <a:off x="1916113" y="5273675"/>
            <a:ext cx="2044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b="1"/>
              <a:t>LDL cholesterol</a:t>
            </a:r>
          </a:p>
        </p:txBody>
      </p:sp>
      <p:sp>
        <p:nvSpPr>
          <p:cNvPr id="4105" name="Text Box 7">
            <a:extLst>
              <a:ext uri="{FF2B5EF4-FFF2-40B4-BE49-F238E27FC236}">
                <a16:creationId xmlns:a16="http://schemas.microsoft.com/office/drawing/2014/main" id="{9517920A-62A8-4C1C-8972-E0269A472C45}"/>
              </a:ext>
            </a:extLst>
          </p:cNvPr>
          <p:cNvSpPr txBox="1">
            <a:spLocks noChangeArrowheads="1"/>
          </p:cNvSpPr>
          <p:nvPr/>
        </p:nvSpPr>
        <p:spPr bwMode="auto">
          <a:xfrm>
            <a:off x="4237038" y="5273675"/>
            <a:ext cx="1947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fr-FR" b="1"/>
              <a:t>HDL cholesterol</a:t>
            </a:r>
          </a:p>
        </p:txBody>
      </p:sp>
      <p:sp>
        <p:nvSpPr>
          <p:cNvPr id="4106" name="Text Box 8">
            <a:extLst>
              <a:ext uri="{FF2B5EF4-FFF2-40B4-BE49-F238E27FC236}">
                <a16:creationId xmlns:a16="http://schemas.microsoft.com/office/drawing/2014/main" id="{86D2A3DC-EB33-4A00-85ED-CD80365AA2C2}"/>
              </a:ext>
            </a:extLst>
          </p:cNvPr>
          <p:cNvSpPr txBox="1">
            <a:spLocks noChangeArrowheads="1"/>
          </p:cNvSpPr>
          <p:nvPr/>
        </p:nvSpPr>
        <p:spPr bwMode="auto">
          <a:xfrm>
            <a:off x="6481763" y="5273675"/>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fr-FR" b="1"/>
              <a:t>Triglycerides</a:t>
            </a:r>
          </a:p>
        </p:txBody>
      </p:sp>
      <p:sp>
        <p:nvSpPr>
          <p:cNvPr id="4107" name="Text Box 9">
            <a:extLst>
              <a:ext uri="{FF2B5EF4-FFF2-40B4-BE49-F238E27FC236}">
                <a16:creationId xmlns:a16="http://schemas.microsoft.com/office/drawing/2014/main" id="{0F2F7D51-A978-464B-A9E0-2BC764D4016A}"/>
              </a:ext>
            </a:extLst>
          </p:cNvPr>
          <p:cNvSpPr txBox="1">
            <a:spLocks noChangeArrowheads="1"/>
          </p:cNvSpPr>
          <p:nvPr/>
        </p:nvSpPr>
        <p:spPr bwMode="auto">
          <a:xfrm>
            <a:off x="4481513" y="1406525"/>
            <a:ext cx="4348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sz="1600" b="1"/>
              <a:t>Lovastatin/niacin 40 mg/2,000 mg, week 28</a:t>
            </a:r>
          </a:p>
        </p:txBody>
      </p:sp>
      <p:sp>
        <p:nvSpPr>
          <p:cNvPr id="4108" name="Text Box 10">
            <a:extLst>
              <a:ext uri="{FF2B5EF4-FFF2-40B4-BE49-F238E27FC236}">
                <a16:creationId xmlns:a16="http://schemas.microsoft.com/office/drawing/2014/main" id="{F80061E2-9F4E-4EA2-8578-62D5B2CFAAA6}"/>
              </a:ext>
            </a:extLst>
          </p:cNvPr>
          <p:cNvSpPr txBox="1">
            <a:spLocks noChangeArrowheads="1"/>
          </p:cNvSpPr>
          <p:nvPr/>
        </p:nvSpPr>
        <p:spPr bwMode="auto">
          <a:xfrm>
            <a:off x="4481513" y="1066800"/>
            <a:ext cx="276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sz="1600" b="1"/>
              <a:t>Lovastatin 40 mg, week 28</a:t>
            </a:r>
          </a:p>
        </p:txBody>
      </p:sp>
      <p:sp>
        <p:nvSpPr>
          <p:cNvPr id="4109" name="Text Box 14">
            <a:extLst>
              <a:ext uri="{FF2B5EF4-FFF2-40B4-BE49-F238E27FC236}">
                <a16:creationId xmlns:a16="http://schemas.microsoft.com/office/drawing/2014/main" id="{714DC646-E9E3-49C8-9B63-FC477E9950DF}"/>
              </a:ext>
            </a:extLst>
          </p:cNvPr>
          <p:cNvSpPr txBox="1">
            <a:spLocks noChangeArrowheads="1"/>
          </p:cNvSpPr>
          <p:nvPr/>
        </p:nvSpPr>
        <p:spPr bwMode="auto">
          <a:xfrm rot="-5400000">
            <a:off x="-702469" y="3450432"/>
            <a:ext cx="340042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fr-FR" sz="2000" b="1"/>
              <a:t>Change from baseline (%)</a:t>
            </a:r>
          </a:p>
        </p:txBody>
      </p:sp>
      <p:graphicFrame>
        <p:nvGraphicFramePr>
          <p:cNvPr id="4098" name="Graphique 18">
            <a:extLst>
              <a:ext uri="{FF2B5EF4-FFF2-40B4-BE49-F238E27FC236}">
                <a16:creationId xmlns:a16="http://schemas.microsoft.com/office/drawing/2014/main" id="{30D48D3A-1E5C-4F17-9A6E-A5D45CA8882C}"/>
              </a:ext>
            </a:extLst>
          </p:cNvPr>
          <p:cNvGraphicFramePr>
            <a:graphicFrameLocks/>
          </p:cNvGraphicFramePr>
          <p:nvPr/>
        </p:nvGraphicFramePr>
        <p:xfrm>
          <a:off x="1150938" y="1673225"/>
          <a:ext cx="7426325" cy="3735388"/>
        </p:xfrm>
        <a:graphic>
          <a:graphicData uri="http://schemas.openxmlformats.org/presentationml/2006/ole">
            <mc:AlternateContent xmlns:mc="http://schemas.openxmlformats.org/markup-compatibility/2006">
              <mc:Choice xmlns:v="urn:schemas-microsoft-com:vml" Requires="v">
                <p:oleObj spid="_x0000_s4116" r:id="rId4" imgW="7425572" imgH="3731075" progId="Excel.Chart.8">
                  <p:embed/>
                </p:oleObj>
              </mc:Choice>
              <mc:Fallback>
                <p:oleObj r:id="rId4" imgW="7425572" imgH="3731075" progId="Excel.Chart.8">
                  <p:embed/>
                  <p:pic>
                    <p:nvPicPr>
                      <p:cNvPr id="0" name="Graphiqu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1673225"/>
                        <a:ext cx="7426325" cy="3735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0" name="Text Box 11">
            <a:extLst>
              <a:ext uri="{FF2B5EF4-FFF2-40B4-BE49-F238E27FC236}">
                <a16:creationId xmlns:a16="http://schemas.microsoft.com/office/drawing/2014/main" id="{3E6E5E50-96B9-47C7-A345-146F8F4AB5C3}"/>
              </a:ext>
            </a:extLst>
          </p:cNvPr>
          <p:cNvSpPr txBox="1">
            <a:spLocks noChangeArrowheads="1"/>
          </p:cNvSpPr>
          <p:nvPr/>
        </p:nvSpPr>
        <p:spPr bwMode="auto">
          <a:xfrm>
            <a:off x="3167063" y="4748213"/>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fr-FR" sz="1600">
                <a:cs typeface="Arial" panose="020B0604020202020204" pitchFamily="34" charset="0"/>
              </a:rPr>
              <a:t>*</a:t>
            </a:r>
          </a:p>
        </p:txBody>
      </p:sp>
      <p:sp>
        <p:nvSpPr>
          <p:cNvPr id="4111" name="Text Box 13">
            <a:extLst>
              <a:ext uri="{FF2B5EF4-FFF2-40B4-BE49-F238E27FC236}">
                <a16:creationId xmlns:a16="http://schemas.microsoft.com/office/drawing/2014/main" id="{87E31AE8-254D-4B98-AC90-17339F07AEB2}"/>
              </a:ext>
            </a:extLst>
          </p:cNvPr>
          <p:cNvSpPr txBox="1">
            <a:spLocks noChangeArrowheads="1"/>
          </p:cNvSpPr>
          <p:nvPr/>
        </p:nvSpPr>
        <p:spPr bwMode="auto">
          <a:xfrm>
            <a:off x="7504113" y="4775200"/>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fr-FR" sz="1600">
                <a:cs typeface="Arial" panose="020B0604020202020204" pitchFamily="34" charset="0"/>
              </a:rPr>
              <a:t>*</a:t>
            </a:r>
          </a:p>
        </p:txBody>
      </p:sp>
      <p:sp>
        <p:nvSpPr>
          <p:cNvPr id="4112" name="Text Box 15">
            <a:extLst>
              <a:ext uri="{FF2B5EF4-FFF2-40B4-BE49-F238E27FC236}">
                <a16:creationId xmlns:a16="http://schemas.microsoft.com/office/drawing/2014/main" id="{A8A05426-4793-4343-BFB6-169B604653B3}"/>
              </a:ext>
            </a:extLst>
          </p:cNvPr>
          <p:cNvSpPr txBox="1">
            <a:spLocks noChangeArrowheads="1"/>
          </p:cNvSpPr>
          <p:nvPr/>
        </p:nvSpPr>
        <p:spPr bwMode="auto">
          <a:xfrm>
            <a:off x="5310188" y="1835150"/>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fr-FR" sz="1600">
                <a:cs typeface="Arial" panose="020B0604020202020204" pitchFamily="34" charset="0"/>
              </a:rPr>
              <a:t>*</a:t>
            </a:r>
          </a:p>
        </p:txBody>
      </p:sp>
      <p:sp>
        <p:nvSpPr>
          <p:cNvPr id="20" name="Connecteur droit 19">
            <a:extLst>
              <a:ext uri="{FF2B5EF4-FFF2-40B4-BE49-F238E27FC236}">
                <a16:creationId xmlns:a16="http://schemas.microsoft.com/office/drawing/2014/main" id="{717372CB-7342-4684-84BA-9DBD83BDBBDB}"/>
              </a:ext>
            </a:extLst>
          </p:cNvPr>
          <p:cNvSpPr/>
          <p:nvPr/>
        </p:nvSpPr>
        <p:spPr>
          <a:xfrm>
            <a:off x="1863725" y="3203575"/>
            <a:ext cx="6524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fr-FR"/>
          </a:p>
        </p:txBody>
      </p:sp>
      <p:sp>
        <p:nvSpPr>
          <p:cNvPr id="4114" name="Rectangle 19">
            <a:extLst>
              <a:ext uri="{FF2B5EF4-FFF2-40B4-BE49-F238E27FC236}">
                <a16:creationId xmlns:a16="http://schemas.microsoft.com/office/drawing/2014/main" id="{2E869F0C-7DC0-43D2-9F60-368A28479E17}"/>
              </a:ext>
            </a:extLst>
          </p:cNvPr>
          <p:cNvSpPr>
            <a:spLocks noChangeArrowheads="1"/>
          </p:cNvSpPr>
          <p:nvPr/>
        </p:nvSpPr>
        <p:spPr bwMode="auto">
          <a:xfrm>
            <a:off x="296863" y="5859463"/>
            <a:ext cx="2295525"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66675" indent="-66675"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ct val="25000"/>
              </a:spcAft>
            </a:pPr>
            <a:r>
              <a:rPr lang="en-US" altLang="fr-FR" sz="1200"/>
              <a:t>*p&lt;0.05 vs. lovastatin 40 mg</a:t>
            </a:r>
          </a:p>
        </p:txBody>
      </p:sp>
      <p:sp>
        <p:nvSpPr>
          <p:cNvPr id="4115" name="Rectangle 20">
            <a:extLst>
              <a:ext uri="{FF2B5EF4-FFF2-40B4-BE49-F238E27FC236}">
                <a16:creationId xmlns:a16="http://schemas.microsoft.com/office/drawing/2014/main" id="{A9C20651-15F8-48B1-AE5B-0277346A88A2}"/>
              </a:ext>
            </a:extLst>
          </p:cNvPr>
          <p:cNvSpPr>
            <a:spLocks noChangeArrowheads="1"/>
          </p:cNvSpPr>
          <p:nvPr/>
        </p:nvSpPr>
        <p:spPr bwMode="auto">
          <a:xfrm>
            <a:off x="117475" y="5859463"/>
            <a:ext cx="180975" cy="36036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re 16">
            <a:extLst>
              <a:ext uri="{FF2B5EF4-FFF2-40B4-BE49-F238E27FC236}">
                <a16:creationId xmlns:a16="http://schemas.microsoft.com/office/drawing/2014/main" id="{13E3BE8D-CB33-4A82-B5FC-00D724015278}"/>
              </a:ext>
            </a:extLst>
          </p:cNvPr>
          <p:cNvSpPr>
            <a:spLocks noGrp="1"/>
          </p:cNvSpPr>
          <p:nvPr>
            <p:ph type="title"/>
          </p:nvPr>
        </p:nvSpPr>
        <p:spPr/>
        <p:txBody>
          <a:bodyPr/>
          <a:lstStyle/>
          <a:p>
            <a:r>
              <a:rPr lang="en-US" altLang="fr-FR">
                <a:ea typeface="ＭＳ Ｐゴシック" panose="020B0600070205080204" pitchFamily="34" charset="-128"/>
              </a:rPr>
              <a:t>SAFARI: Combination Therapy in Patients With Combined Hyperlipidemia</a:t>
            </a:r>
            <a:endParaRPr lang="fr-CA" altLang="fr-FR">
              <a:ea typeface="ＭＳ Ｐゴシック" panose="020B0600070205080204" pitchFamily="34" charset="-128"/>
            </a:endParaRPr>
          </a:p>
        </p:txBody>
      </p:sp>
      <p:sp>
        <p:nvSpPr>
          <p:cNvPr id="5124" name="Rectangle 16">
            <a:extLst>
              <a:ext uri="{FF2B5EF4-FFF2-40B4-BE49-F238E27FC236}">
                <a16:creationId xmlns:a16="http://schemas.microsoft.com/office/drawing/2014/main" id="{47D99C55-8775-4787-88D2-39C631CA4761}"/>
              </a:ext>
            </a:extLst>
          </p:cNvPr>
          <p:cNvSpPr>
            <a:spLocks noChangeArrowheads="1"/>
          </p:cNvSpPr>
          <p:nvPr/>
        </p:nvSpPr>
        <p:spPr bwMode="auto">
          <a:xfrm>
            <a:off x="3806825" y="6219825"/>
            <a:ext cx="5175250" cy="593725"/>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da-DK" altLang="fr-FR" sz="1000"/>
              <a:t>Reprinted from The American Journal of Cardiology, Vol 95, Grundy SM et al. </a:t>
            </a:r>
            <a:r>
              <a:rPr lang="en-US" altLang="fr-FR" sz="1000"/>
              <a:t>Effectiveness and tolerability of simvastatin plus fenofibrate for combined hyperlipidemia (the SAFARI trial), </a:t>
            </a:r>
            <a:r>
              <a:rPr lang="da-DK" altLang="fr-FR" sz="1000"/>
              <a:t>462-8, Copyright © 2005, with permission from Elsevier</a:t>
            </a:r>
          </a:p>
        </p:txBody>
      </p:sp>
      <p:graphicFrame>
        <p:nvGraphicFramePr>
          <p:cNvPr id="5122" name="Object 4">
            <a:extLst>
              <a:ext uri="{FF2B5EF4-FFF2-40B4-BE49-F238E27FC236}">
                <a16:creationId xmlns:a16="http://schemas.microsoft.com/office/drawing/2014/main" id="{E410D5B7-C815-4DF1-8D9A-3ADB96E8C0E1}"/>
              </a:ext>
            </a:extLst>
          </p:cNvPr>
          <p:cNvGraphicFramePr>
            <a:graphicFrameLocks/>
          </p:cNvGraphicFramePr>
          <p:nvPr/>
        </p:nvGraphicFramePr>
        <p:xfrm>
          <a:off x="319088" y="1179513"/>
          <a:ext cx="8348662" cy="4556125"/>
        </p:xfrm>
        <a:graphic>
          <a:graphicData uri="http://schemas.openxmlformats.org/presentationml/2006/ole">
            <mc:AlternateContent xmlns:mc="http://schemas.openxmlformats.org/markup-compatibility/2006">
              <mc:Choice xmlns:v="urn:schemas-microsoft-com:vml" Requires="v">
                <p:oleObj spid="_x0000_s5137" r:id="rId4" imgW="8352244" imgH="4560203" progId="Excel.Chart.8">
                  <p:embed/>
                </p:oleObj>
              </mc:Choice>
              <mc:Fallback>
                <p:oleObj r:id="rId4" imgW="8352244" imgH="4560203" progId="Excel.Char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1179513"/>
                        <a:ext cx="8348662" cy="455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Text Box 6">
            <a:extLst>
              <a:ext uri="{FF2B5EF4-FFF2-40B4-BE49-F238E27FC236}">
                <a16:creationId xmlns:a16="http://schemas.microsoft.com/office/drawing/2014/main" id="{E3FF1F63-50D0-4D83-8623-A722808F41F3}"/>
              </a:ext>
            </a:extLst>
          </p:cNvPr>
          <p:cNvSpPr txBox="1">
            <a:spLocks noChangeArrowheads="1"/>
          </p:cNvSpPr>
          <p:nvPr/>
        </p:nvSpPr>
        <p:spPr bwMode="auto">
          <a:xfrm>
            <a:off x="2732088" y="4449763"/>
            <a:ext cx="265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a:t>*</a:t>
            </a:r>
          </a:p>
        </p:txBody>
      </p:sp>
      <p:sp>
        <p:nvSpPr>
          <p:cNvPr id="5126" name="Text Box 7">
            <a:extLst>
              <a:ext uri="{FF2B5EF4-FFF2-40B4-BE49-F238E27FC236}">
                <a16:creationId xmlns:a16="http://schemas.microsoft.com/office/drawing/2014/main" id="{CCCD19B8-F518-4EE9-A736-8127E9E0F926}"/>
              </a:ext>
            </a:extLst>
          </p:cNvPr>
          <p:cNvSpPr txBox="1">
            <a:spLocks noChangeArrowheads="1"/>
          </p:cNvSpPr>
          <p:nvPr/>
        </p:nvSpPr>
        <p:spPr bwMode="auto">
          <a:xfrm>
            <a:off x="4487863" y="4691063"/>
            <a:ext cx="263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a:t>*</a:t>
            </a:r>
          </a:p>
        </p:txBody>
      </p:sp>
      <p:sp>
        <p:nvSpPr>
          <p:cNvPr id="5127" name="Text Box 8">
            <a:extLst>
              <a:ext uri="{FF2B5EF4-FFF2-40B4-BE49-F238E27FC236}">
                <a16:creationId xmlns:a16="http://schemas.microsoft.com/office/drawing/2014/main" id="{F06BE19E-C148-4E57-B734-65FDADD72F0E}"/>
              </a:ext>
            </a:extLst>
          </p:cNvPr>
          <p:cNvSpPr txBox="1">
            <a:spLocks noChangeArrowheads="1"/>
          </p:cNvSpPr>
          <p:nvPr/>
        </p:nvSpPr>
        <p:spPr bwMode="auto">
          <a:xfrm>
            <a:off x="6242050" y="3956050"/>
            <a:ext cx="265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a:t>*</a:t>
            </a:r>
          </a:p>
        </p:txBody>
      </p:sp>
      <p:sp>
        <p:nvSpPr>
          <p:cNvPr id="5128" name="Text Box 9">
            <a:extLst>
              <a:ext uri="{FF2B5EF4-FFF2-40B4-BE49-F238E27FC236}">
                <a16:creationId xmlns:a16="http://schemas.microsoft.com/office/drawing/2014/main" id="{21828971-A120-4109-8C07-0475DBB41027}"/>
              </a:ext>
            </a:extLst>
          </p:cNvPr>
          <p:cNvSpPr txBox="1">
            <a:spLocks noChangeArrowheads="1"/>
          </p:cNvSpPr>
          <p:nvPr/>
        </p:nvSpPr>
        <p:spPr bwMode="auto">
          <a:xfrm>
            <a:off x="7972425" y="1354138"/>
            <a:ext cx="265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a:t>*</a:t>
            </a:r>
          </a:p>
        </p:txBody>
      </p:sp>
      <p:sp>
        <p:nvSpPr>
          <p:cNvPr id="25" name="Arrondir un rectangle avec un coin diagonal 24">
            <a:extLst>
              <a:ext uri="{FF2B5EF4-FFF2-40B4-BE49-F238E27FC236}">
                <a16:creationId xmlns:a16="http://schemas.microsoft.com/office/drawing/2014/main" id="{FA0224CB-E7FF-4917-96C9-09AE011FEFCB}"/>
              </a:ext>
            </a:extLst>
          </p:cNvPr>
          <p:cNvSpPr/>
          <p:nvPr/>
        </p:nvSpPr>
        <p:spPr>
          <a:xfrm>
            <a:off x="1962150" y="1406525"/>
            <a:ext cx="4500563" cy="665163"/>
          </a:xfrm>
          <a:prstGeom prst="round2DiagRect">
            <a:avLst/>
          </a:prstGeom>
          <a:solidFill>
            <a:schemeClr val="bg1"/>
          </a:solidFill>
          <a:ln w="19050">
            <a:solidFill>
              <a:srgbClr val="920000"/>
            </a:solidFill>
            <a:miter lim="800000"/>
            <a:headEnd/>
            <a:tailEnd/>
          </a:ln>
        </p:spPr>
        <p:txBody>
          <a:bodyPr wrap="none" anchor="ctr"/>
          <a:lstStyle/>
          <a:p>
            <a:pPr algn="ctr">
              <a:lnSpc>
                <a:spcPct val="150000"/>
              </a:lnSpc>
              <a:defRPr/>
            </a:pPr>
            <a:endParaRPr lang="en-US" sz="1400" b="1">
              <a:latin typeface="Arial" charset="0"/>
              <a:cs typeface="ＭＳ Ｐゴシック"/>
            </a:endParaRPr>
          </a:p>
        </p:txBody>
      </p:sp>
      <p:sp>
        <p:nvSpPr>
          <p:cNvPr id="26" name="Rectangle 25">
            <a:extLst>
              <a:ext uri="{FF2B5EF4-FFF2-40B4-BE49-F238E27FC236}">
                <a16:creationId xmlns:a16="http://schemas.microsoft.com/office/drawing/2014/main" id="{5523E1DB-654D-4E66-971C-3A9830391060}"/>
              </a:ext>
            </a:extLst>
          </p:cNvPr>
          <p:cNvSpPr>
            <a:spLocks noChangeAspect="1"/>
          </p:cNvSpPr>
          <p:nvPr/>
        </p:nvSpPr>
        <p:spPr>
          <a:xfrm>
            <a:off x="2139950" y="1517650"/>
            <a:ext cx="179388" cy="179388"/>
          </a:xfrm>
          <a:prstGeom prst="rect">
            <a:avLst/>
          </a:prstGeom>
          <a:solidFill>
            <a:srgbClr val="92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7" name="Rectangle 26">
            <a:extLst>
              <a:ext uri="{FF2B5EF4-FFF2-40B4-BE49-F238E27FC236}">
                <a16:creationId xmlns:a16="http://schemas.microsoft.com/office/drawing/2014/main" id="{737AFAC4-F55B-4A62-81F3-C571F95B483B}"/>
              </a:ext>
            </a:extLst>
          </p:cNvPr>
          <p:cNvSpPr>
            <a:spLocks noChangeAspect="1"/>
          </p:cNvSpPr>
          <p:nvPr/>
        </p:nvSpPr>
        <p:spPr>
          <a:xfrm>
            <a:off x="2139950" y="1820863"/>
            <a:ext cx="179388" cy="179387"/>
          </a:xfrm>
          <a:prstGeom prst="rect">
            <a:avLst/>
          </a:prstGeom>
          <a:solidFill>
            <a:srgbClr val="002A7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5132" name="Text Box 5">
            <a:extLst>
              <a:ext uri="{FF2B5EF4-FFF2-40B4-BE49-F238E27FC236}">
                <a16:creationId xmlns:a16="http://schemas.microsoft.com/office/drawing/2014/main" id="{DD3F13BE-2182-4107-85A5-5F93218FD713}"/>
              </a:ext>
            </a:extLst>
          </p:cNvPr>
          <p:cNvSpPr txBox="1">
            <a:spLocks noChangeArrowheads="1"/>
          </p:cNvSpPr>
          <p:nvPr/>
        </p:nvSpPr>
        <p:spPr bwMode="auto">
          <a:xfrm>
            <a:off x="2349500" y="1423988"/>
            <a:ext cx="20431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b="1"/>
              <a:t>Simvastatin 20 mg</a:t>
            </a:r>
          </a:p>
        </p:txBody>
      </p:sp>
      <p:sp>
        <p:nvSpPr>
          <p:cNvPr id="5133" name="Text Box 5">
            <a:extLst>
              <a:ext uri="{FF2B5EF4-FFF2-40B4-BE49-F238E27FC236}">
                <a16:creationId xmlns:a16="http://schemas.microsoft.com/office/drawing/2014/main" id="{725775FF-4DE2-420C-9B4A-647011ED6212}"/>
              </a:ext>
            </a:extLst>
          </p:cNvPr>
          <p:cNvSpPr txBox="1">
            <a:spLocks noChangeArrowheads="1"/>
          </p:cNvSpPr>
          <p:nvPr/>
        </p:nvSpPr>
        <p:spPr bwMode="auto">
          <a:xfrm>
            <a:off x="2349500" y="1735138"/>
            <a:ext cx="4113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b="1"/>
              <a:t>Simvastatin 20 mg + Fenofibrate 160 mg</a:t>
            </a:r>
          </a:p>
        </p:txBody>
      </p:sp>
      <p:sp>
        <p:nvSpPr>
          <p:cNvPr id="33" name="Connecteur droit 32">
            <a:extLst>
              <a:ext uri="{FF2B5EF4-FFF2-40B4-BE49-F238E27FC236}">
                <a16:creationId xmlns:a16="http://schemas.microsoft.com/office/drawing/2014/main" id="{B203C501-842F-4E7E-9037-CF0AEB68C329}"/>
              </a:ext>
            </a:extLst>
          </p:cNvPr>
          <p:cNvSpPr/>
          <p:nvPr/>
        </p:nvSpPr>
        <p:spPr>
          <a:xfrm>
            <a:off x="1633538" y="2517775"/>
            <a:ext cx="68754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fr-FR"/>
          </a:p>
        </p:txBody>
      </p:sp>
      <p:sp>
        <p:nvSpPr>
          <p:cNvPr id="5135" name="Rectangle 19">
            <a:extLst>
              <a:ext uri="{FF2B5EF4-FFF2-40B4-BE49-F238E27FC236}">
                <a16:creationId xmlns:a16="http://schemas.microsoft.com/office/drawing/2014/main" id="{546798C4-C4C4-4F25-AC4E-D79048830680}"/>
              </a:ext>
            </a:extLst>
          </p:cNvPr>
          <p:cNvSpPr>
            <a:spLocks noChangeArrowheads="1"/>
          </p:cNvSpPr>
          <p:nvPr/>
        </p:nvSpPr>
        <p:spPr bwMode="auto">
          <a:xfrm>
            <a:off x="476250" y="5768975"/>
            <a:ext cx="1935163" cy="404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a:t>n=618</a:t>
            </a:r>
          </a:p>
          <a:p>
            <a:pPr eaLnBrk="1" hangingPunct="1"/>
            <a:r>
              <a:rPr lang="en-US" altLang="fr-FR" sz="1200"/>
              <a:t>*p&lt;0.001 vs. simvastatin</a:t>
            </a:r>
          </a:p>
        </p:txBody>
      </p:sp>
      <p:sp>
        <p:nvSpPr>
          <p:cNvPr id="5136" name="Rectangle 20">
            <a:extLst>
              <a:ext uri="{FF2B5EF4-FFF2-40B4-BE49-F238E27FC236}">
                <a16:creationId xmlns:a16="http://schemas.microsoft.com/office/drawing/2014/main" id="{63B73BB7-1613-466C-B80D-3DF25D1AB5AC}"/>
              </a:ext>
            </a:extLst>
          </p:cNvPr>
          <p:cNvSpPr>
            <a:spLocks noChangeArrowheads="1"/>
          </p:cNvSpPr>
          <p:nvPr/>
        </p:nvSpPr>
        <p:spPr bwMode="auto">
          <a:xfrm>
            <a:off x="296863" y="5768975"/>
            <a:ext cx="180975" cy="404813"/>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ndir un rectangle avec un coin diagonal 16">
            <a:extLst>
              <a:ext uri="{FF2B5EF4-FFF2-40B4-BE49-F238E27FC236}">
                <a16:creationId xmlns:a16="http://schemas.microsoft.com/office/drawing/2014/main" id="{313B24C5-7E24-4B79-A973-C3A3B794C78F}"/>
              </a:ext>
            </a:extLst>
          </p:cNvPr>
          <p:cNvSpPr/>
          <p:nvPr/>
        </p:nvSpPr>
        <p:spPr>
          <a:xfrm>
            <a:off x="4751388" y="971550"/>
            <a:ext cx="4276725" cy="755650"/>
          </a:xfrm>
          <a:prstGeom prst="round2DiagRect">
            <a:avLst/>
          </a:prstGeom>
          <a:solidFill>
            <a:schemeClr val="bg1"/>
          </a:solidFill>
          <a:ln w="19050">
            <a:solidFill>
              <a:srgbClr val="920000"/>
            </a:solidFill>
            <a:miter lim="800000"/>
            <a:headEnd/>
            <a:tailEnd/>
          </a:ln>
        </p:spPr>
        <p:txBody>
          <a:bodyPr wrap="none" anchor="ctr"/>
          <a:lstStyle/>
          <a:p>
            <a:pPr algn="ctr">
              <a:lnSpc>
                <a:spcPct val="150000"/>
              </a:lnSpc>
              <a:defRPr/>
            </a:pPr>
            <a:endParaRPr lang="en-US" sz="1400" b="1">
              <a:latin typeface="Arial" charset="0"/>
              <a:cs typeface="ＭＳ Ｐゴシック"/>
            </a:endParaRPr>
          </a:p>
        </p:txBody>
      </p:sp>
      <p:sp>
        <p:nvSpPr>
          <p:cNvPr id="6148" name="Rectangle 14">
            <a:extLst>
              <a:ext uri="{FF2B5EF4-FFF2-40B4-BE49-F238E27FC236}">
                <a16:creationId xmlns:a16="http://schemas.microsoft.com/office/drawing/2014/main" id="{4FE7673C-3C3F-41BA-9587-83CB476032A7}"/>
              </a:ext>
            </a:extLst>
          </p:cNvPr>
          <p:cNvSpPr>
            <a:spLocks noGrp="1" noChangeArrowheads="1"/>
          </p:cNvSpPr>
          <p:nvPr>
            <p:ph type="title"/>
          </p:nvPr>
        </p:nvSpPr>
        <p:spPr>
          <a:xfrm>
            <a:off x="179388" y="14288"/>
            <a:ext cx="8280400" cy="836612"/>
          </a:xfrm>
        </p:spPr>
        <p:txBody>
          <a:bodyPr/>
          <a:lstStyle/>
          <a:p>
            <a:pPr eaLnBrk="1" hangingPunct="1"/>
            <a:r>
              <a:rPr lang="en-US" altLang="fr-FR" sz="2300">
                <a:ea typeface="ＭＳ Ｐゴシック" panose="020B0600070205080204" pitchFamily="34" charset="-128"/>
              </a:rPr>
              <a:t>Gemfibrozil, Niacin, and Cholestyramine in Men With Low HDL Cholesterol and Coronary Heart Disease</a:t>
            </a:r>
          </a:p>
        </p:txBody>
      </p:sp>
      <p:sp>
        <p:nvSpPr>
          <p:cNvPr id="6149" name="Text Box 4">
            <a:extLst>
              <a:ext uri="{FF2B5EF4-FFF2-40B4-BE49-F238E27FC236}">
                <a16:creationId xmlns:a16="http://schemas.microsoft.com/office/drawing/2014/main" id="{912E216B-064C-49DD-A692-AD6743B5ECAA}"/>
              </a:ext>
            </a:extLst>
          </p:cNvPr>
          <p:cNvSpPr txBox="1">
            <a:spLocks noChangeArrowheads="1"/>
          </p:cNvSpPr>
          <p:nvPr/>
        </p:nvSpPr>
        <p:spPr bwMode="auto">
          <a:xfrm>
            <a:off x="6192838" y="5229225"/>
            <a:ext cx="1754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b="1"/>
              <a:t>Triglycerides</a:t>
            </a:r>
          </a:p>
        </p:txBody>
      </p:sp>
      <p:sp>
        <p:nvSpPr>
          <p:cNvPr id="6150" name="Rectangle 16">
            <a:extLst>
              <a:ext uri="{FF2B5EF4-FFF2-40B4-BE49-F238E27FC236}">
                <a16:creationId xmlns:a16="http://schemas.microsoft.com/office/drawing/2014/main" id="{5DACE958-9DE2-4F30-96C3-78C257D7F2A9}"/>
              </a:ext>
            </a:extLst>
          </p:cNvPr>
          <p:cNvSpPr>
            <a:spLocks noChangeArrowheads="1"/>
          </p:cNvSpPr>
          <p:nvPr/>
        </p:nvSpPr>
        <p:spPr bwMode="auto">
          <a:xfrm>
            <a:off x="5060950" y="6443663"/>
            <a:ext cx="391318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Whitney EJ et al. Ann Intern Med 2005; 142: 95-104</a:t>
            </a:r>
          </a:p>
        </p:txBody>
      </p:sp>
      <p:sp>
        <p:nvSpPr>
          <p:cNvPr id="6151" name="ZoneTexte 11">
            <a:extLst>
              <a:ext uri="{FF2B5EF4-FFF2-40B4-BE49-F238E27FC236}">
                <a16:creationId xmlns:a16="http://schemas.microsoft.com/office/drawing/2014/main" id="{77CAFC8B-726C-4CBF-ADD2-AC2B89283A9A}"/>
              </a:ext>
            </a:extLst>
          </p:cNvPr>
          <p:cNvSpPr txBox="1">
            <a:spLocks noChangeArrowheads="1"/>
          </p:cNvSpPr>
          <p:nvPr/>
        </p:nvSpPr>
        <p:spPr bwMode="auto">
          <a:xfrm>
            <a:off x="5072063" y="1023938"/>
            <a:ext cx="3937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Drug treatment + lifestyle modification</a:t>
            </a:r>
          </a:p>
        </p:txBody>
      </p:sp>
      <p:sp>
        <p:nvSpPr>
          <p:cNvPr id="6152" name="ZoneTexte 12">
            <a:extLst>
              <a:ext uri="{FF2B5EF4-FFF2-40B4-BE49-F238E27FC236}">
                <a16:creationId xmlns:a16="http://schemas.microsoft.com/office/drawing/2014/main" id="{A0FA3DC5-DC96-4BD8-BB35-565342D389DD}"/>
              </a:ext>
            </a:extLst>
          </p:cNvPr>
          <p:cNvSpPr txBox="1">
            <a:spLocks noChangeArrowheads="1"/>
          </p:cNvSpPr>
          <p:nvPr/>
        </p:nvSpPr>
        <p:spPr bwMode="auto">
          <a:xfrm>
            <a:off x="5072063" y="1338263"/>
            <a:ext cx="2776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Lifestyle modification only</a:t>
            </a:r>
          </a:p>
        </p:txBody>
      </p:sp>
      <p:sp>
        <p:nvSpPr>
          <p:cNvPr id="14" name="Rectangle 13">
            <a:extLst>
              <a:ext uri="{FF2B5EF4-FFF2-40B4-BE49-F238E27FC236}">
                <a16:creationId xmlns:a16="http://schemas.microsoft.com/office/drawing/2014/main" id="{AD2CFB52-1910-4154-BEB4-72F5D7383A99}"/>
              </a:ext>
            </a:extLst>
          </p:cNvPr>
          <p:cNvSpPr/>
          <p:nvPr/>
        </p:nvSpPr>
        <p:spPr>
          <a:xfrm>
            <a:off x="4886325" y="1087438"/>
            <a:ext cx="180975" cy="180975"/>
          </a:xfrm>
          <a:prstGeom prst="rect">
            <a:avLst/>
          </a:prstGeom>
          <a:solidFill>
            <a:srgbClr val="6600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15" name="Rectangle 14">
            <a:extLst>
              <a:ext uri="{FF2B5EF4-FFF2-40B4-BE49-F238E27FC236}">
                <a16:creationId xmlns:a16="http://schemas.microsoft.com/office/drawing/2014/main" id="{D2753E2B-186B-428A-8FC9-282EF8F09106}"/>
              </a:ext>
            </a:extLst>
          </p:cNvPr>
          <p:cNvSpPr/>
          <p:nvPr/>
        </p:nvSpPr>
        <p:spPr>
          <a:xfrm>
            <a:off x="4886325" y="1403350"/>
            <a:ext cx="180975" cy="179388"/>
          </a:xfrm>
          <a:prstGeom prst="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graphicFrame>
        <p:nvGraphicFramePr>
          <p:cNvPr id="6146" name="Graphique 17">
            <a:extLst>
              <a:ext uri="{FF2B5EF4-FFF2-40B4-BE49-F238E27FC236}">
                <a16:creationId xmlns:a16="http://schemas.microsoft.com/office/drawing/2014/main" id="{5E904208-6F1C-4C92-ABCE-809EF204D924}"/>
              </a:ext>
            </a:extLst>
          </p:cNvPr>
          <p:cNvGraphicFramePr>
            <a:graphicFrameLocks/>
          </p:cNvGraphicFramePr>
          <p:nvPr/>
        </p:nvGraphicFramePr>
        <p:xfrm>
          <a:off x="927100" y="1584325"/>
          <a:ext cx="7424738" cy="3735388"/>
        </p:xfrm>
        <a:graphic>
          <a:graphicData uri="http://schemas.openxmlformats.org/presentationml/2006/ole">
            <mc:AlternateContent xmlns:mc="http://schemas.openxmlformats.org/markup-compatibility/2006">
              <mc:Choice xmlns:v="urn:schemas-microsoft-com:vml" Requires="v">
                <p:oleObj spid="_x0000_s6164" r:id="rId4" imgW="7425572" imgH="3737172" progId="Excel.Chart.8">
                  <p:embed/>
                </p:oleObj>
              </mc:Choice>
              <mc:Fallback>
                <p:oleObj r:id="rId4" imgW="7425572" imgH="3737172" progId="Excel.Chart.8">
                  <p:embed/>
                  <p:pic>
                    <p:nvPicPr>
                      <p:cNvPr id="0" name="Graphiqu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00" y="1584325"/>
                        <a:ext cx="7424738" cy="3735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ZoneTexte 20">
            <a:extLst>
              <a:ext uri="{FF2B5EF4-FFF2-40B4-BE49-F238E27FC236}">
                <a16:creationId xmlns:a16="http://schemas.microsoft.com/office/drawing/2014/main" id="{AB333373-B4A3-4629-B6D5-63F71C642568}"/>
              </a:ext>
            </a:extLst>
          </p:cNvPr>
          <p:cNvSpPr txBox="1"/>
          <p:nvPr/>
        </p:nvSpPr>
        <p:spPr>
          <a:xfrm>
            <a:off x="524162" y="1763815"/>
            <a:ext cx="492443" cy="3330370"/>
          </a:xfrm>
          <a:prstGeom prst="rect">
            <a:avLst/>
          </a:prstGeom>
          <a:noFill/>
        </p:spPr>
        <p:txBody>
          <a:bodyPr vert="vert270" anchor="ctr">
            <a:spAutoFit/>
          </a:bodyPr>
          <a:lstStyle/>
          <a:p>
            <a:pPr>
              <a:defRPr/>
            </a:pPr>
            <a:r>
              <a:rPr lang="fr-CA" sz="2000" b="1" dirty="0">
                <a:ea typeface="ＭＳ Ｐゴシック"/>
                <a:cs typeface="ＭＳ Ｐゴシック"/>
              </a:rPr>
              <a:t>Change </a:t>
            </a:r>
            <a:r>
              <a:rPr lang="fr-CA" sz="2000" b="1" dirty="0" err="1">
                <a:ea typeface="ＭＳ Ｐゴシック"/>
                <a:cs typeface="ＭＳ Ｐゴシック"/>
              </a:rPr>
              <a:t>from</a:t>
            </a:r>
            <a:r>
              <a:rPr lang="fr-CA" sz="2000" b="1" dirty="0">
                <a:ea typeface="ＭＳ Ｐゴシック"/>
                <a:cs typeface="ＭＳ Ｐゴシック"/>
              </a:rPr>
              <a:t> </a:t>
            </a:r>
            <a:r>
              <a:rPr lang="fr-CA" sz="2000" b="1" dirty="0" err="1">
                <a:ea typeface="ＭＳ Ｐゴシック"/>
                <a:cs typeface="ＭＳ Ｐゴシック"/>
              </a:rPr>
              <a:t>baseline</a:t>
            </a:r>
            <a:r>
              <a:rPr lang="fr-CA" sz="2000" b="1" dirty="0">
                <a:ea typeface="ＭＳ Ｐゴシック"/>
                <a:cs typeface="ＭＳ Ｐゴシック"/>
              </a:rPr>
              <a:t> (%)</a:t>
            </a:r>
          </a:p>
        </p:txBody>
      </p:sp>
      <p:sp>
        <p:nvSpPr>
          <p:cNvPr id="6156" name="Text Box 7">
            <a:extLst>
              <a:ext uri="{FF2B5EF4-FFF2-40B4-BE49-F238E27FC236}">
                <a16:creationId xmlns:a16="http://schemas.microsoft.com/office/drawing/2014/main" id="{F6C1A9DC-C135-480E-B2D7-7142B16CD384}"/>
              </a:ext>
            </a:extLst>
          </p:cNvPr>
          <p:cNvSpPr txBox="1">
            <a:spLocks noChangeArrowheads="1"/>
          </p:cNvSpPr>
          <p:nvPr/>
        </p:nvSpPr>
        <p:spPr bwMode="auto">
          <a:xfrm>
            <a:off x="4445000" y="1951038"/>
            <a:ext cx="255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a:t>*</a:t>
            </a:r>
          </a:p>
        </p:txBody>
      </p:sp>
      <p:sp>
        <p:nvSpPr>
          <p:cNvPr id="6157" name="Text Box 8">
            <a:extLst>
              <a:ext uri="{FF2B5EF4-FFF2-40B4-BE49-F238E27FC236}">
                <a16:creationId xmlns:a16="http://schemas.microsoft.com/office/drawing/2014/main" id="{191484DC-3F67-49C8-AFAD-21A07A88302D}"/>
              </a:ext>
            </a:extLst>
          </p:cNvPr>
          <p:cNvSpPr txBox="1">
            <a:spLocks noChangeArrowheads="1"/>
          </p:cNvSpPr>
          <p:nvPr/>
        </p:nvSpPr>
        <p:spPr bwMode="auto">
          <a:xfrm>
            <a:off x="6656388" y="4876800"/>
            <a:ext cx="255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a:t>*</a:t>
            </a:r>
          </a:p>
        </p:txBody>
      </p:sp>
      <p:sp>
        <p:nvSpPr>
          <p:cNvPr id="6158" name="Text Box 9">
            <a:extLst>
              <a:ext uri="{FF2B5EF4-FFF2-40B4-BE49-F238E27FC236}">
                <a16:creationId xmlns:a16="http://schemas.microsoft.com/office/drawing/2014/main" id="{EB42F29F-C93B-4DFE-9DF8-B71B5D110C7D}"/>
              </a:ext>
            </a:extLst>
          </p:cNvPr>
          <p:cNvSpPr txBox="1">
            <a:spLocks noChangeArrowheads="1"/>
          </p:cNvSpPr>
          <p:nvPr/>
        </p:nvSpPr>
        <p:spPr bwMode="auto">
          <a:xfrm>
            <a:off x="2322513" y="4238625"/>
            <a:ext cx="25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a:t>*</a:t>
            </a:r>
          </a:p>
        </p:txBody>
      </p:sp>
      <p:sp>
        <p:nvSpPr>
          <p:cNvPr id="6159" name="Text Box 4">
            <a:extLst>
              <a:ext uri="{FF2B5EF4-FFF2-40B4-BE49-F238E27FC236}">
                <a16:creationId xmlns:a16="http://schemas.microsoft.com/office/drawing/2014/main" id="{9D22CF22-26FC-4098-BD32-520375554498}"/>
              </a:ext>
            </a:extLst>
          </p:cNvPr>
          <p:cNvSpPr txBox="1">
            <a:spLocks noChangeArrowheads="1"/>
          </p:cNvSpPr>
          <p:nvPr/>
        </p:nvSpPr>
        <p:spPr bwMode="auto">
          <a:xfrm>
            <a:off x="1646238" y="5229225"/>
            <a:ext cx="2233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b="1"/>
              <a:t>     LDL cholesterol</a:t>
            </a:r>
          </a:p>
        </p:txBody>
      </p:sp>
      <p:sp>
        <p:nvSpPr>
          <p:cNvPr id="6160" name="Text Box 4">
            <a:extLst>
              <a:ext uri="{FF2B5EF4-FFF2-40B4-BE49-F238E27FC236}">
                <a16:creationId xmlns:a16="http://schemas.microsoft.com/office/drawing/2014/main" id="{FF029E1A-07C5-44C6-85C7-77E60A6EA88A}"/>
              </a:ext>
            </a:extLst>
          </p:cNvPr>
          <p:cNvSpPr txBox="1">
            <a:spLocks noChangeArrowheads="1"/>
          </p:cNvSpPr>
          <p:nvPr/>
        </p:nvSpPr>
        <p:spPr bwMode="auto">
          <a:xfrm>
            <a:off x="3941763" y="5229225"/>
            <a:ext cx="216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b="1"/>
              <a:t>HDL cholesterol</a:t>
            </a:r>
          </a:p>
        </p:txBody>
      </p:sp>
      <p:sp>
        <p:nvSpPr>
          <p:cNvPr id="24" name="Connecteur droit 23">
            <a:extLst>
              <a:ext uri="{FF2B5EF4-FFF2-40B4-BE49-F238E27FC236}">
                <a16:creationId xmlns:a16="http://schemas.microsoft.com/office/drawing/2014/main" id="{67FE79E6-9091-4FE0-92B5-A909D93FE73C}"/>
              </a:ext>
            </a:extLst>
          </p:cNvPr>
          <p:cNvSpPr/>
          <p:nvPr/>
        </p:nvSpPr>
        <p:spPr>
          <a:xfrm>
            <a:off x="1609725" y="3436938"/>
            <a:ext cx="6551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fr-FR"/>
          </a:p>
        </p:txBody>
      </p:sp>
      <p:sp>
        <p:nvSpPr>
          <p:cNvPr id="6162" name="Rectangle 19">
            <a:extLst>
              <a:ext uri="{FF2B5EF4-FFF2-40B4-BE49-F238E27FC236}">
                <a16:creationId xmlns:a16="http://schemas.microsoft.com/office/drawing/2014/main" id="{CEAFD255-ACAF-4AE2-9297-59688A688BEF}"/>
              </a:ext>
            </a:extLst>
          </p:cNvPr>
          <p:cNvSpPr>
            <a:spLocks noChangeArrowheads="1"/>
          </p:cNvSpPr>
          <p:nvPr/>
        </p:nvSpPr>
        <p:spPr bwMode="auto">
          <a:xfrm>
            <a:off x="296863" y="5859463"/>
            <a:ext cx="1935162"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a:t>*p&lt;0.001 vs. lifestyle only</a:t>
            </a:r>
          </a:p>
        </p:txBody>
      </p:sp>
      <p:sp>
        <p:nvSpPr>
          <p:cNvPr id="6163" name="Rectangle 20">
            <a:extLst>
              <a:ext uri="{FF2B5EF4-FFF2-40B4-BE49-F238E27FC236}">
                <a16:creationId xmlns:a16="http://schemas.microsoft.com/office/drawing/2014/main" id="{0561B74D-7376-43FC-A926-D5692C38A379}"/>
              </a:ext>
            </a:extLst>
          </p:cNvPr>
          <p:cNvSpPr>
            <a:spLocks noChangeArrowheads="1"/>
          </p:cNvSpPr>
          <p:nvPr/>
        </p:nvSpPr>
        <p:spPr bwMode="auto">
          <a:xfrm>
            <a:off x="117475" y="5859463"/>
            <a:ext cx="180975" cy="36036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a:extLst>
              <a:ext uri="{FF2B5EF4-FFF2-40B4-BE49-F238E27FC236}">
                <a16:creationId xmlns:a16="http://schemas.microsoft.com/office/drawing/2014/main" id="{EFC7CB67-6962-44D8-9E80-6707648868D2}"/>
              </a:ext>
            </a:extLst>
          </p:cNvPr>
          <p:cNvSpPr>
            <a:spLocks noGrp="1" noChangeArrowheads="1"/>
          </p:cNvSpPr>
          <p:nvPr>
            <p:ph type="body" idx="1"/>
          </p:nvPr>
        </p:nvSpPr>
        <p:spPr>
          <a:xfrm>
            <a:off x="649288" y="2124075"/>
            <a:ext cx="7845425" cy="2566988"/>
          </a:xfrm>
          <a:solidFill>
            <a:schemeClr val="bg1">
              <a:alpha val="50195"/>
            </a:schemeClr>
          </a:solidFill>
          <a:ln w="28575"/>
        </p:spPr>
        <p:txBody>
          <a:bodyPr/>
          <a:lstStyle/>
          <a:p>
            <a:pPr marL="0" indent="0" algn="ctr" eaLnBrk="1" hangingPunct="1">
              <a:buFont typeface="Wingdings" panose="05000000000000000000" pitchFamily="2" charset="2"/>
              <a:buNone/>
            </a:pPr>
            <a:r>
              <a:rPr lang="en-US" altLang="fr-FR" sz="4000">
                <a:ea typeface="ＭＳ Ｐゴシック" panose="020B0600070205080204" pitchFamily="34" charset="-128"/>
              </a:rPr>
              <a:t>Cardiovascular Disease Outcomes in Trials of HDL-Raising Drug Therapies</a:t>
            </a:r>
            <a:endParaRPr lang="fr-CA" altLang="fr-FR" sz="400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9">
            <a:extLst>
              <a:ext uri="{FF2B5EF4-FFF2-40B4-BE49-F238E27FC236}">
                <a16:creationId xmlns:a16="http://schemas.microsoft.com/office/drawing/2014/main" id="{B3E0F6EE-3E46-4FB3-928C-AF5609B9DE16}"/>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Niacin Therapy: Angiographic and Outcomes Trials</a:t>
            </a:r>
          </a:p>
        </p:txBody>
      </p:sp>
      <p:sp>
        <p:nvSpPr>
          <p:cNvPr id="5" name="Arrondir un rectangle avec un coin diagonal 4">
            <a:extLst>
              <a:ext uri="{FF2B5EF4-FFF2-40B4-BE49-F238E27FC236}">
                <a16:creationId xmlns:a16="http://schemas.microsoft.com/office/drawing/2014/main" id="{33576E1A-52B1-45EC-BA88-5C62C4448A6F}"/>
              </a:ext>
            </a:extLst>
          </p:cNvPr>
          <p:cNvSpPr/>
          <p:nvPr/>
        </p:nvSpPr>
        <p:spPr>
          <a:xfrm>
            <a:off x="3505200" y="6407150"/>
            <a:ext cx="1336675" cy="361950"/>
          </a:xfrm>
          <a:prstGeom prst="round2DiagRect">
            <a:avLst/>
          </a:prstGeom>
          <a:solidFill>
            <a:schemeClr val="bg1"/>
          </a:solidFill>
          <a:ln w="190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6675" indent="-66675" eaLnBrk="0" hangingPunct="0">
              <a:spcAft>
                <a:spcPct val="25000"/>
              </a:spcAft>
              <a:defRPr/>
            </a:pPr>
            <a:r>
              <a:rPr lang="en-US" sz="1200" dirty="0">
                <a:solidFill>
                  <a:schemeClr val="tx1"/>
                </a:solidFill>
                <a:ea typeface="ＭＳ Ｐゴシック" pitchFamily="-107" charset="-128"/>
              </a:rPr>
              <a:t>TG: triglycerides</a:t>
            </a:r>
          </a:p>
        </p:txBody>
      </p:sp>
      <p:graphicFrame>
        <p:nvGraphicFramePr>
          <p:cNvPr id="6" name="Group 81">
            <a:extLst>
              <a:ext uri="{FF2B5EF4-FFF2-40B4-BE49-F238E27FC236}">
                <a16:creationId xmlns:a16="http://schemas.microsoft.com/office/drawing/2014/main" id="{DB2F3876-A87C-4584-8637-70A17A4EFAD7}"/>
              </a:ext>
            </a:extLst>
          </p:cNvPr>
          <p:cNvGraphicFramePr>
            <a:graphicFrameLocks/>
          </p:cNvGraphicFramePr>
          <p:nvPr/>
        </p:nvGraphicFramePr>
        <p:xfrm>
          <a:off x="104775" y="939800"/>
          <a:ext cx="8934450" cy="5370513"/>
        </p:xfrm>
        <a:graphic>
          <a:graphicData uri="http://schemas.openxmlformats.org/drawingml/2006/table">
            <a:tbl>
              <a:tblPr/>
              <a:tblGrid>
                <a:gridCol w="1133475">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688975">
                  <a:extLst>
                    <a:ext uri="{9D8B030D-6E8A-4147-A177-3AD203B41FA5}">
                      <a16:colId xmlns:a16="http://schemas.microsoft.com/office/drawing/2014/main" val="20003"/>
                    </a:ext>
                  </a:extLst>
                </a:gridCol>
                <a:gridCol w="1000125">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977900">
                  <a:extLst>
                    <a:ext uri="{9D8B030D-6E8A-4147-A177-3AD203B41FA5}">
                      <a16:colId xmlns:a16="http://schemas.microsoft.com/office/drawing/2014/main" val="20006"/>
                    </a:ext>
                  </a:extLst>
                </a:gridCol>
                <a:gridCol w="1022350">
                  <a:extLst>
                    <a:ext uri="{9D8B030D-6E8A-4147-A177-3AD203B41FA5}">
                      <a16:colId xmlns:a16="http://schemas.microsoft.com/office/drawing/2014/main" val="20007"/>
                    </a:ext>
                  </a:extLst>
                </a:gridCol>
                <a:gridCol w="1644650">
                  <a:extLst>
                    <a:ext uri="{9D8B030D-6E8A-4147-A177-3AD203B41FA5}">
                      <a16:colId xmlns:a16="http://schemas.microsoft.com/office/drawing/2014/main" val="20008"/>
                    </a:ext>
                  </a:extLst>
                </a:gridCol>
              </a:tblGrid>
              <a:tr h="27939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endParaRPr kumimoji="0" lang="fr-FR" sz="1200" b="1" i="0" u="none" strike="noStrike" cap="none" normalizeH="0" baseline="0" dirty="0">
                        <a:ln>
                          <a:noFill/>
                        </a:ln>
                        <a:solidFill>
                          <a:srgbClr val="920000"/>
                        </a:solidFill>
                        <a:effectLst/>
                        <a:latin typeface="Arial" charset="0"/>
                        <a:ea typeface="ＭＳ Ｐゴシック" pitchFamily="-107" charset="-128"/>
                      </a:endParaRPr>
                    </a:p>
                  </a:txBody>
                  <a:tcPr marL="36000" marR="36000" marT="44827" marB="44827"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endParaRPr kumimoji="0" lang="fr-FR" sz="1200" b="1" i="0" u="none" strike="noStrike" cap="none" normalizeH="0" baseline="0" dirty="0">
                        <a:ln>
                          <a:noFill/>
                        </a:ln>
                        <a:solidFill>
                          <a:srgbClr val="920000"/>
                        </a:solidFill>
                        <a:effectLst/>
                        <a:latin typeface="Arial" charset="0"/>
                        <a:ea typeface="ＭＳ Ｐゴシック" pitchFamily="-107" charset="-128"/>
                      </a:endParaRPr>
                    </a:p>
                  </a:txBody>
                  <a:tcPr marL="72000" marR="72000" marT="44827" marB="448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No. of subjects</a:t>
                      </a:r>
                    </a:p>
                  </a:txBody>
                  <a:tcPr marL="72000" marR="72000" marT="44827" marB="448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Lipid changes (treatment group)</a:t>
                      </a:r>
                    </a:p>
                  </a:txBody>
                  <a:tcPr marL="72000" marR="72000" marT="44827" marB="448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endParaRPr kumimoji="0" lang="fr-FR" sz="1200" b="1" i="0" u="none" strike="noStrike" cap="none" normalizeH="0" baseline="0" dirty="0">
                        <a:ln>
                          <a:noFill/>
                        </a:ln>
                        <a:solidFill>
                          <a:srgbClr val="920000"/>
                        </a:solidFill>
                        <a:effectLst/>
                        <a:latin typeface="Arial" charset="0"/>
                        <a:ea typeface="ＭＳ Ｐゴシック" pitchFamily="-107" charset="-128"/>
                      </a:endParaRPr>
                    </a:p>
                  </a:txBody>
                  <a:tcPr marL="72000" marR="72000" marT="44827" marB="44827"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0"/>
                  </a:ext>
                </a:extLst>
              </a:tr>
              <a:tr h="61752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Trial</a:t>
                      </a:r>
                    </a:p>
                  </a:txBody>
                  <a:tcPr marL="36000" marR="36000" marT="44827" marB="44827"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Treatment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(mean dose)</a:t>
                      </a:r>
                    </a:p>
                  </a:txBody>
                  <a:tcPr marL="36000" marR="36000" marT="44827" marB="448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Treatment</a:t>
                      </a:r>
                    </a:p>
                  </a:txBody>
                  <a:tcPr marL="0" marR="0" marT="44827" marB="44827" anchor="ctr" horzOverflow="overflow">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Placebo</a:t>
                      </a:r>
                    </a:p>
                  </a:txBody>
                  <a:tcPr marL="36000" marR="36000" marT="44827" marB="44827" anchor="ctr" horzOverflow="overflow">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Total cholesterol</a:t>
                      </a:r>
                    </a:p>
                  </a:txBody>
                  <a:tcPr marL="72000" marR="72000" marT="44827" marB="44827" anchor="ctr" horzOverflow="overflow">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TG</a:t>
                      </a:r>
                    </a:p>
                  </a:txBody>
                  <a:tcPr marL="72000" marR="72000" marT="44827" marB="44827"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LDL cholesterol</a:t>
                      </a:r>
                    </a:p>
                  </a:txBody>
                  <a:tcPr marL="72000" marR="72000" marT="44827" marB="44827"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HDL cholesterol</a:t>
                      </a:r>
                    </a:p>
                  </a:txBody>
                  <a:tcPr marL="72000" marR="72000" marT="44827" marB="44827" anchor="ctr" horzOverflow="overflow">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200" b="1" i="0" u="none" strike="noStrike" cap="none" normalizeH="0" baseline="0" dirty="0">
                          <a:ln>
                            <a:noFill/>
                          </a:ln>
                          <a:solidFill>
                            <a:srgbClr val="920000"/>
                          </a:solidFill>
                          <a:effectLst/>
                          <a:latin typeface="Arial" charset="0"/>
                          <a:ea typeface="ＭＳ Ｐゴシック" pitchFamily="-107" charset="-128"/>
                        </a:rPr>
                        <a:t>Findings</a:t>
                      </a:r>
                    </a:p>
                  </a:txBody>
                  <a:tcPr marL="72000" marR="72000" marT="44827" marB="44827"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9547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Stockholm </a:t>
                      </a:r>
                      <a:r>
                        <a:rPr kumimoji="0" lang="en-US" sz="1100" b="1" i="0" u="none" strike="noStrike" cap="none" normalizeH="0" baseline="0" dirty="0" err="1">
                          <a:ln>
                            <a:noFill/>
                          </a:ln>
                          <a:solidFill>
                            <a:schemeClr val="tx1"/>
                          </a:solidFill>
                          <a:effectLst/>
                          <a:latin typeface="Arial" charset="0"/>
                          <a:ea typeface="ＭＳ Ｐゴシック" pitchFamily="-107" charset="-128"/>
                        </a:rPr>
                        <a:t>Ischaemic</a:t>
                      </a:r>
                      <a:r>
                        <a:rPr kumimoji="0" lang="en-US" sz="1100" b="1" i="0" u="none" strike="noStrike" cap="none" normalizeH="0" baseline="0" dirty="0">
                          <a:ln>
                            <a:noFill/>
                          </a:ln>
                          <a:solidFill>
                            <a:schemeClr val="tx1"/>
                          </a:solidFill>
                          <a:effectLst/>
                          <a:latin typeface="Arial" charset="0"/>
                          <a:ea typeface="ＭＳ Ｐゴシック" pitchFamily="-107" charset="-128"/>
                        </a:rPr>
                        <a:t> Heart Disease Secondary Prevention Study</a:t>
                      </a:r>
                    </a:p>
                  </a:txBody>
                  <a:tcPr marL="36000" marR="36000" marT="44827" marB="44827"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rgbClr val="EDF6F7"/>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Niacin (4.5 g/d) + </a:t>
                      </a:r>
                      <a:r>
                        <a:rPr kumimoji="0" lang="en-US" sz="1100" b="1" i="0" u="none" strike="noStrike" cap="none" normalizeH="0" baseline="0" dirty="0" err="1">
                          <a:ln>
                            <a:noFill/>
                          </a:ln>
                          <a:solidFill>
                            <a:schemeClr val="tx1"/>
                          </a:solidFill>
                          <a:effectLst/>
                          <a:latin typeface="Arial" charset="0"/>
                          <a:ea typeface="ＭＳ Ｐゴシック" pitchFamily="-107" charset="-128"/>
                        </a:rPr>
                        <a:t>clofibrate</a:t>
                      </a:r>
                      <a:endParaRPr kumimoji="0" lang="en-US" sz="1100" b="1" i="0" u="none" strike="noStrike" cap="none" normalizeH="0" baseline="0" dirty="0">
                        <a:ln>
                          <a:noFill/>
                        </a:ln>
                        <a:solidFill>
                          <a:schemeClr val="tx1"/>
                        </a:solidFill>
                        <a:effectLst/>
                        <a:latin typeface="Arial" charset="0"/>
                        <a:ea typeface="ＭＳ Ｐゴシック" pitchFamily="-107" charset="-128"/>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 (1.5 g/d)</a:t>
                      </a:r>
                    </a:p>
                  </a:txBody>
                  <a:tcPr marL="36000" marR="36000" marT="44827" marB="448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rgbClr val="EDF6F7"/>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279</a:t>
                      </a:r>
                    </a:p>
                  </a:txBody>
                  <a:tcPr marL="72000" marR="72000" marT="44827" marB="44827" horzOverflow="overflow">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EDF6F7"/>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276</a:t>
                      </a:r>
                    </a:p>
                  </a:txBody>
                  <a:tcPr marL="72000" marR="72000" marT="44827" marB="44827" horzOverflow="overflow">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rgbClr val="EDF6F7"/>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-13%</a:t>
                      </a:r>
                    </a:p>
                  </a:txBody>
                  <a:tcPr marL="72000" marR="72000" marT="44827" marB="44827" horzOverflow="overflow">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EDF6F7"/>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-19%</a:t>
                      </a:r>
                    </a:p>
                  </a:txBody>
                  <a:tcPr marL="72000" marR="72000" marT="44827" marB="44827"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EDF6F7"/>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a:t>
                      </a:r>
                    </a:p>
                  </a:txBody>
                  <a:tcPr marL="72000" marR="72000" marT="44827" marB="44827"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EDF6F7"/>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a:t>
                      </a:r>
                    </a:p>
                  </a:txBody>
                  <a:tcPr marL="72000" marR="72000" marT="44827" marB="44827" horzOverflow="overflow">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rgbClr val="EDF6F7"/>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rgbClr val="920000"/>
                          </a:solidFill>
                          <a:effectLst/>
                          <a:latin typeface="Arial" charset="0"/>
                          <a:ea typeface="ＭＳ Ｐゴシック" pitchFamily="-107" charset="-128"/>
                          <a:sym typeface="Symbol" pitchFamily="-107" charset="2"/>
                        </a:rPr>
                        <a:t></a:t>
                      </a:r>
                      <a:r>
                        <a:rPr kumimoji="0" lang="en-US" sz="1100" b="1" i="0" u="none" strike="noStrike" cap="none" normalizeH="0" baseline="0" dirty="0">
                          <a:ln>
                            <a:noFill/>
                          </a:ln>
                          <a:solidFill>
                            <a:srgbClr val="CC3300"/>
                          </a:solidFill>
                          <a:effectLst/>
                          <a:latin typeface="Arial" charset="0"/>
                          <a:ea typeface="ＭＳ Ｐゴシック" pitchFamily="-107" charset="-128"/>
                        </a:rPr>
                        <a:t> </a:t>
                      </a:r>
                      <a:r>
                        <a:rPr kumimoji="0" lang="en-US" sz="1100" b="1" i="0" u="none" strike="noStrike" cap="none" normalizeH="0" baseline="0" dirty="0">
                          <a:ln>
                            <a:noFill/>
                          </a:ln>
                          <a:solidFill>
                            <a:schemeClr val="tx1"/>
                          </a:solidFill>
                          <a:effectLst/>
                          <a:latin typeface="Arial" charset="0"/>
                          <a:ea typeface="ＭＳ Ｐゴシック" pitchFamily="-107" charset="-128"/>
                        </a:rPr>
                        <a:t>36% ischemic heart disease mort. (p&lt;0.01)</a:t>
                      </a:r>
                      <a:br>
                        <a:rPr kumimoji="0" lang="en-US" sz="1100" b="1" i="0" u="none" strike="noStrike" cap="none" normalizeH="0" baseline="0" dirty="0">
                          <a:ln>
                            <a:noFill/>
                          </a:ln>
                          <a:solidFill>
                            <a:schemeClr val="tx1"/>
                          </a:solidFill>
                          <a:effectLst/>
                          <a:latin typeface="Arial" charset="0"/>
                          <a:ea typeface="ＭＳ Ｐゴシック" pitchFamily="-107" charset="-128"/>
                        </a:rPr>
                      </a:br>
                      <a:r>
                        <a:rPr kumimoji="0" lang="en-US" sz="1100" b="1" i="0" u="none" strike="noStrike" cap="none" normalizeH="0" baseline="0" dirty="0">
                          <a:ln>
                            <a:noFill/>
                          </a:ln>
                          <a:solidFill>
                            <a:schemeClr val="tx1"/>
                          </a:solidFill>
                          <a:effectLst/>
                          <a:latin typeface="Arial" charset="0"/>
                          <a:ea typeface="ＭＳ Ｐゴシック" pitchFamily="-107" charset="-128"/>
                        </a:rPr>
                        <a:t> </a:t>
                      </a:r>
                      <a:r>
                        <a:rPr kumimoji="0" lang="en-US" sz="1100" b="1" i="0" u="none" strike="noStrike" cap="none" normalizeH="0" baseline="0" dirty="0">
                          <a:ln>
                            <a:noFill/>
                          </a:ln>
                          <a:solidFill>
                            <a:srgbClr val="920000"/>
                          </a:solidFill>
                          <a:effectLst/>
                          <a:latin typeface="Arial" charset="0"/>
                          <a:ea typeface="ＭＳ Ｐゴシック" pitchFamily="-107" charset="-128"/>
                          <a:sym typeface="Symbol" pitchFamily="-107" charset="2"/>
                        </a:rPr>
                        <a:t></a:t>
                      </a:r>
                      <a:r>
                        <a:rPr kumimoji="0" lang="en-US" sz="1100" b="1" i="0" u="none" strike="noStrike" cap="none" normalizeH="0" baseline="0" dirty="0">
                          <a:ln>
                            <a:noFill/>
                          </a:ln>
                          <a:solidFill>
                            <a:schemeClr val="tx1"/>
                          </a:solidFill>
                          <a:effectLst/>
                          <a:latin typeface="Arial" charset="0"/>
                          <a:ea typeface="ＭＳ Ｐゴシック" pitchFamily="-107" charset="-128"/>
                        </a:rPr>
                        <a:t> 26% total mortality (p&lt;0.05)</a:t>
                      </a:r>
                    </a:p>
                  </a:txBody>
                  <a:tcPr marL="72000" marR="72000" marT="44827" marB="44827"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rgbClr val="EDF6F7"/>
                    </a:solidFill>
                  </a:tcPr>
                </a:tc>
                <a:extLst>
                  <a:ext uri="{0D108BD9-81ED-4DB2-BD59-A6C34878D82A}">
                    <a16:rowId xmlns:a16="http://schemas.microsoft.com/office/drawing/2014/main" val="10002"/>
                  </a:ext>
                </a:extLst>
              </a:tr>
              <a:tr h="84929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Coronary Drug Project</a:t>
                      </a:r>
                    </a:p>
                  </a:txBody>
                  <a:tcPr marL="36000" marR="36000" marT="44827" marB="44827"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Niacin (3 g/d)</a:t>
                      </a:r>
                    </a:p>
                  </a:txBody>
                  <a:tcPr marL="36000" marR="36000" marT="44827" marB="448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1119</a:t>
                      </a:r>
                    </a:p>
                  </a:txBody>
                  <a:tcPr marL="72000" marR="72000" marT="44827" marB="44827"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2789</a:t>
                      </a:r>
                    </a:p>
                  </a:txBody>
                  <a:tcPr marL="72000" marR="72000" marT="44827" marB="44827"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-10%</a:t>
                      </a:r>
                    </a:p>
                  </a:txBody>
                  <a:tcPr marL="72000" marR="72000" marT="44827" marB="44827"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-26%</a:t>
                      </a:r>
                    </a:p>
                  </a:txBody>
                  <a:tcPr marL="72000" marR="72000" marT="44827" marB="44827" horzOverflow="overflow">
                    <a:lnL>
                      <a:noFill/>
                    </a:lnL>
                    <a:lnR>
                      <a:noFill/>
                    </a:lnR>
                    <a:lnT>
                      <a:noFill/>
                    </a:lnT>
                    <a:lnB>
                      <a:noFill/>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a:t>
                      </a:r>
                    </a:p>
                  </a:txBody>
                  <a:tcPr marL="72000" marR="72000" marT="44827" marB="44827" horzOverflow="overflow">
                    <a:lnL>
                      <a:noFill/>
                    </a:lnL>
                    <a:lnR>
                      <a:noFill/>
                    </a:lnR>
                    <a:lnT>
                      <a:noFill/>
                    </a:lnT>
                    <a:lnB>
                      <a:noFill/>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a:t>
                      </a:r>
                    </a:p>
                  </a:txBody>
                  <a:tcPr marL="72000" marR="72000" marT="44827" marB="44827"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rgbClr val="920000"/>
                          </a:solidFill>
                          <a:effectLst/>
                          <a:latin typeface="Arial" charset="0"/>
                          <a:ea typeface="ＭＳ Ｐゴシック" pitchFamily="-107" charset="-128"/>
                          <a:sym typeface="Symbol" pitchFamily="-107" charset="2"/>
                        </a:rPr>
                        <a:t></a:t>
                      </a:r>
                      <a:r>
                        <a:rPr kumimoji="0" lang="en-US" sz="1100" b="1" i="0" u="none" strike="noStrike" cap="none" normalizeH="0" baseline="0" dirty="0">
                          <a:ln>
                            <a:noFill/>
                          </a:ln>
                          <a:solidFill>
                            <a:schemeClr val="tx1"/>
                          </a:solidFill>
                          <a:effectLst/>
                          <a:latin typeface="Arial" charset="0"/>
                          <a:ea typeface="ＭＳ Ｐゴシック" pitchFamily="-107" charset="-128"/>
                        </a:rPr>
                        <a:t> 27% nonfatal myocardial infarction</a:t>
                      </a:r>
                      <a:br>
                        <a:rPr kumimoji="0" lang="en-US" sz="1100" b="1" i="0" u="none" strike="noStrike" cap="none" normalizeH="0" baseline="0" dirty="0">
                          <a:ln>
                            <a:noFill/>
                          </a:ln>
                          <a:solidFill>
                            <a:schemeClr val="tx1"/>
                          </a:solidFill>
                          <a:effectLst/>
                          <a:latin typeface="Arial" charset="0"/>
                          <a:ea typeface="ＭＳ Ｐゴシック" pitchFamily="-107" charset="-128"/>
                        </a:rPr>
                      </a:br>
                      <a:r>
                        <a:rPr kumimoji="0" lang="en-US" sz="1100" b="1" i="0" u="none" strike="noStrike" cap="none" normalizeH="0" baseline="0" dirty="0">
                          <a:ln>
                            <a:noFill/>
                          </a:ln>
                          <a:solidFill>
                            <a:schemeClr val="tx1"/>
                          </a:solidFill>
                          <a:effectLst/>
                          <a:latin typeface="Arial" charset="0"/>
                          <a:ea typeface="ＭＳ Ｐゴシック" pitchFamily="-107" charset="-128"/>
                        </a:rPr>
                        <a:t> </a:t>
                      </a:r>
                      <a:r>
                        <a:rPr kumimoji="0" lang="en-US" sz="1100" b="1" i="0" u="none" strike="noStrike" cap="none" normalizeH="0" baseline="0" dirty="0">
                          <a:ln>
                            <a:noFill/>
                          </a:ln>
                          <a:solidFill>
                            <a:srgbClr val="920000"/>
                          </a:solidFill>
                          <a:effectLst/>
                          <a:latin typeface="Arial" charset="0"/>
                          <a:ea typeface="ＭＳ Ｐゴシック" pitchFamily="-107" charset="-128"/>
                          <a:sym typeface="Symbol" pitchFamily="-107" charset="2"/>
                        </a:rPr>
                        <a:t></a:t>
                      </a:r>
                      <a:r>
                        <a:rPr kumimoji="0" lang="en-US" sz="1100" b="1" i="0" u="none" strike="noStrike" cap="none" normalizeH="0" baseline="0" dirty="0">
                          <a:ln>
                            <a:noFill/>
                          </a:ln>
                          <a:solidFill>
                            <a:schemeClr val="tx1"/>
                          </a:solidFill>
                          <a:effectLst/>
                          <a:latin typeface="Arial" charset="0"/>
                          <a:ea typeface="ＭＳ Ｐゴシック" pitchFamily="-107" charset="-128"/>
                        </a:rPr>
                        <a:t> 11% total mortality</a:t>
                      </a:r>
                      <a:br>
                        <a:rPr kumimoji="0" lang="en-US" sz="1100" b="1" i="0" u="none" strike="noStrike" cap="none" normalizeH="0" baseline="0" dirty="0">
                          <a:ln>
                            <a:noFill/>
                          </a:ln>
                          <a:solidFill>
                            <a:schemeClr val="tx1"/>
                          </a:solidFill>
                          <a:effectLst/>
                          <a:latin typeface="Arial" charset="0"/>
                          <a:ea typeface="ＭＳ Ｐゴシック" pitchFamily="-107" charset="-128"/>
                        </a:rPr>
                      </a:br>
                      <a:r>
                        <a:rPr kumimoji="0" lang="en-US" sz="1100" b="1" i="0" u="none" strike="noStrike" cap="none" normalizeH="0" baseline="0" dirty="0">
                          <a:ln>
                            <a:noFill/>
                          </a:ln>
                          <a:solidFill>
                            <a:schemeClr val="tx1"/>
                          </a:solidFill>
                          <a:effectLst/>
                          <a:latin typeface="Arial" charset="0"/>
                          <a:ea typeface="ＭＳ Ｐゴシック" pitchFamily="-107" charset="-128"/>
                        </a:rPr>
                        <a:t>(p=0.0004)</a:t>
                      </a:r>
                    </a:p>
                  </a:txBody>
                  <a:tcPr marL="72000" marR="72000" marT="44827" marB="44827"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a:noFill/>
                    </a:lnTlToBr>
                    <a:lnBlToTr>
                      <a:noFill/>
                    </a:lnBlToTr>
                    <a:solidFill>
                      <a:schemeClr val="accent5"/>
                    </a:solidFill>
                  </a:tcPr>
                </a:tc>
                <a:extLst>
                  <a:ext uri="{0D108BD9-81ED-4DB2-BD59-A6C34878D82A}">
                    <a16:rowId xmlns:a16="http://schemas.microsoft.com/office/drawing/2014/main" val="10003"/>
                  </a:ext>
                </a:extLst>
              </a:tr>
              <a:tr h="83024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Cholesterol Lowering Atherosclerosis Study</a:t>
                      </a:r>
                    </a:p>
                  </a:txBody>
                  <a:tcPr marL="36000" marR="36000" marT="44827" marB="44827"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Niacin (4.3 g/d) + </a:t>
                      </a:r>
                      <a:r>
                        <a:rPr kumimoji="0" lang="en-US" sz="1100" b="1" i="0" u="none" strike="noStrike" cap="none" normalizeH="0" baseline="0" dirty="0" err="1">
                          <a:ln>
                            <a:noFill/>
                          </a:ln>
                          <a:solidFill>
                            <a:schemeClr val="tx1"/>
                          </a:solidFill>
                          <a:effectLst/>
                          <a:latin typeface="Arial" charset="0"/>
                          <a:ea typeface="ＭＳ Ｐゴシック" pitchFamily="-107" charset="-128"/>
                        </a:rPr>
                        <a:t>colestipol</a:t>
                      </a:r>
                      <a:r>
                        <a:rPr kumimoji="0" lang="en-US" sz="1100" b="1" i="0" u="none" strike="noStrike" cap="none" normalizeH="0" baseline="0" dirty="0">
                          <a:ln>
                            <a:noFill/>
                          </a:ln>
                          <a:solidFill>
                            <a:schemeClr val="tx1"/>
                          </a:solidFill>
                          <a:effectLst/>
                          <a:latin typeface="Arial" charset="0"/>
                          <a:ea typeface="ＭＳ Ｐゴシック" pitchFamily="-107" charset="-128"/>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(30 g/d)</a:t>
                      </a:r>
                    </a:p>
                  </a:txBody>
                  <a:tcPr marL="36000" marR="36000" marT="44827" marB="448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80</a:t>
                      </a:r>
                    </a:p>
                  </a:txBody>
                  <a:tcPr marL="72000" marR="72000" marT="44827" marB="44827"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82</a:t>
                      </a:r>
                    </a:p>
                  </a:txBody>
                  <a:tcPr marL="72000" marR="72000" marT="44827" marB="44827"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-26%</a:t>
                      </a:r>
                    </a:p>
                  </a:txBody>
                  <a:tcPr marL="72000" marR="72000" marT="44827" marB="44827"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-21%</a:t>
                      </a:r>
                    </a:p>
                  </a:txBody>
                  <a:tcPr marL="72000" marR="72000" marT="44827" marB="44827" horzOverflow="overflow">
                    <a:lnL>
                      <a:noFill/>
                    </a:lnL>
                    <a:lnR>
                      <a:noFill/>
                    </a:lnR>
                    <a:lnT>
                      <a:noFill/>
                    </a:lnT>
                    <a:lnB>
                      <a:noFill/>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-43%</a:t>
                      </a:r>
                    </a:p>
                  </a:txBody>
                  <a:tcPr marL="72000" marR="72000" marT="44827" marB="44827" horzOverflow="overflow">
                    <a:lnL>
                      <a:noFill/>
                    </a:lnL>
                    <a:lnR>
                      <a:noFill/>
                    </a:lnR>
                    <a:lnT>
                      <a:noFill/>
                    </a:lnT>
                    <a:lnB>
                      <a:noFill/>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+37%</a:t>
                      </a:r>
                    </a:p>
                  </a:txBody>
                  <a:tcPr marL="72000" marR="72000" marT="44827" marB="44827"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angiographic regression</a:t>
                      </a:r>
                      <a:br>
                        <a:rPr kumimoji="0" lang="en-US" sz="1100" b="1" i="0" u="none" strike="noStrike" cap="none" normalizeH="0" baseline="0" dirty="0">
                          <a:ln>
                            <a:noFill/>
                          </a:ln>
                          <a:solidFill>
                            <a:schemeClr val="tx1"/>
                          </a:solidFill>
                          <a:effectLst/>
                          <a:latin typeface="Arial" charset="0"/>
                          <a:ea typeface="ＭＳ Ｐゴシック" pitchFamily="-107" charset="-128"/>
                        </a:rPr>
                      </a:br>
                      <a:r>
                        <a:rPr kumimoji="0" lang="en-US" sz="1100" b="1" i="0" u="none" strike="noStrike" cap="none" normalizeH="0" baseline="0" dirty="0">
                          <a:ln>
                            <a:noFill/>
                          </a:ln>
                          <a:solidFill>
                            <a:schemeClr val="tx1"/>
                          </a:solidFill>
                          <a:effectLst/>
                          <a:latin typeface="Arial" charset="0"/>
                          <a:ea typeface="ＭＳ Ｐゴシック" pitchFamily="-107" charset="-128"/>
                        </a:rPr>
                        <a:t>no difference in clinical events</a:t>
                      </a:r>
                    </a:p>
                  </a:txBody>
                  <a:tcPr marL="72000" marR="72000" marT="44827" marB="44827"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a:noFill/>
                    </a:lnTlToBr>
                    <a:lnBlToTr>
                      <a:noFill/>
                    </a:lnBlToTr>
                    <a:solidFill>
                      <a:schemeClr val="accent5">
                        <a:lumMod val="90000"/>
                      </a:schemeClr>
                    </a:solidFill>
                  </a:tcPr>
                </a:tc>
                <a:extLst>
                  <a:ext uri="{0D108BD9-81ED-4DB2-BD59-A6C34878D82A}">
                    <a16:rowId xmlns:a16="http://schemas.microsoft.com/office/drawing/2014/main" val="10004"/>
                  </a:ext>
                </a:extLst>
              </a:tr>
              <a:tr h="84929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Familial Atherosclerosis Treatment Study</a:t>
                      </a:r>
                    </a:p>
                  </a:txBody>
                  <a:tcPr marL="36000" marR="36000" marT="44827" marB="44827"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Niacin (4 g/d) + </a:t>
                      </a:r>
                      <a:r>
                        <a:rPr kumimoji="0" lang="en-US" sz="1100" b="1" i="0" u="none" strike="noStrike" cap="none" normalizeH="0" baseline="0" dirty="0" err="1">
                          <a:ln>
                            <a:noFill/>
                          </a:ln>
                          <a:solidFill>
                            <a:schemeClr val="tx1"/>
                          </a:solidFill>
                          <a:effectLst/>
                          <a:latin typeface="Arial" charset="0"/>
                          <a:ea typeface="ＭＳ Ｐゴシック" pitchFamily="-107" charset="-128"/>
                        </a:rPr>
                        <a:t>colestipol</a:t>
                      </a:r>
                      <a:r>
                        <a:rPr kumimoji="0" lang="en-US" sz="1100" b="1" i="0" u="none" strike="noStrike" cap="none" normalizeH="0" baseline="0" dirty="0">
                          <a:ln>
                            <a:noFill/>
                          </a:ln>
                          <a:solidFill>
                            <a:schemeClr val="tx1"/>
                          </a:solidFill>
                          <a:effectLst/>
                          <a:latin typeface="Arial" charset="0"/>
                          <a:ea typeface="ＭＳ Ｐゴシック" pitchFamily="-107" charset="-128"/>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(30 g/d)</a:t>
                      </a:r>
                    </a:p>
                  </a:txBody>
                  <a:tcPr marL="36000" marR="36000" marT="44827" marB="448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48</a:t>
                      </a:r>
                    </a:p>
                  </a:txBody>
                  <a:tcPr marL="72000" marR="72000" marT="44827" marB="44827"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52</a:t>
                      </a:r>
                    </a:p>
                  </a:txBody>
                  <a:tcPr marL="72000" marR="72000" marT="44827" marB="44827"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-23%</a:t>
                      </a:r>
                    </a:p>
                  </a:txBody>
                  <a:tcPr marL="72000" marR="72000" marT="44827" marB="44827"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-29%</a:t>
                      </a:r>
                    </a:p>
                  </a:txBody>
                  <a:tcPr marL="72000" marR="72000" marT="44827" marB="44827" horzOverflow="overflow">
                    <a:lnL>
                      <a:noFill/>
                    </a:lnL>
                    <a:lnR>
                      <a:noFill/>
                    </a:lnR>
                    <a:lnT>
                      <a:noFill/>
                    </a:lnT>
                    <a:lnB>
                      <a:noFill/>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-32%</a:t>
                      </a:r>
                    </a:p>
                  </a:txBody>
                  <a:tcPr marL="72000" marR="72000" marT="44827" marB="44827" horzOverflow="overflow">
                    <a:lnL>
                      <a:noFill/>
                    </a:lnL>
                    <a:lnR>
                      <a:noFill/>
                    </a:lnR>
                    <a:lnT>
                      <a:noFill/>
                    </a:lnT>
                    <a:lnB>
                      <a:noFill/>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+43%</a:t>
                      </a:r>
                    </a:p>
                  </a:txBody>
                  <a:tcPr marL="72000" marR="72000" marT="44827" marB="44827"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angiographic regression</a:t>
                      </a:r>
                      <a:br>
                        <a:rPr kumimoji="0" lang="en-US" sz="1100" b="1" i="0" u="none" strike="noStrike" cap="none" normalizeH="0" baseline="0" dirty="0">
                          <a:ln>
                            <a:noFill/>
                          </a:ln>
                          <a:solidFill>
                            <a:schemeClr val="tx1"/>
                          </a:solidFill>
                          <a:effectLst/>
                          <a:latin typeface="Arial" charset="0"/>
                          <a:ea typeface="ＭＳ Ｐゴシック" pitchFamily="-107" charset="-128"/>
                        </a:rPr>
                      </a:br>
                      <a:r>
                        <a:rPr kumimoji="0" lang="en-US" sz="1100" b="1" i="0" u="none" strike="noStrike" cap="none" normalizeH="0" baseline="0" dirty="0">
                          <a:ln>
                            <a:noFill/>
                          </a:ln>
                          <a:solidFill>
                            <a:srgbClr val="920000"/>
                          </a:solidFill>
                          <a:effectLst/>
                          <a:latin typeface="Arial" charset="0"/>
                          <a:ea typeface="ＭＳ Ｐゴシック" pitchFamily="-107" charset="-128"/>
                          <a:sym typeface="Symbol" pitchFamily="-107" charset="2"/>
                        </a:rPr>
                        <a:t></a:t>
                      </a:r>
                      <a:r>
                        <a:rPr kumimoji="0" lang="en-US" sz="1100" b="1" i="0" u="none" strike="noStrike" cap="none" normalizeH="0" baseline="0" dirty="0">
                          <a:ln>
                            <a:noFill/>
                          </a:ln>
                          <a:solidFill>
                            <a:schemeClr val="tx1"/>
                          </a:solidFill>
                          <a:effectLst/>
                          <a:latin typeface="Arial" charset="0"/>
                          <a:ea typeface="ＭＳ Ｐゴシック" pitchFamily="-107" charset="-128"/>
                          <a:sym typeface="Symbol" pitchFamily="-107" charset="2"/>
                        </a:rPr>
                        <a:t> </a:t>
                      </a:r>
                      <a:r>
                        <a:rPr kumimoji="0" lang="en-US" sz="1100" b="1" i="0" u="none" strike="noStrike" cap="none" normalizeH="0" baseline="0" dirty="0">
                          <a:ln>
                            <a:noFill/>
                          </a:ln>
                          <a:solidFill>
                            <a:schemeClr val="tx1"/>
                          </a:solidFill>
                          <a:effectLst/>
                          <a:latin typeface="Arial" charset="0"/>
                          <a:ea typeface="ＭＳ Ｐゴシック" pitchFamily="-107" charset="-128"/>
                        </a:rPr>
                        <a:t>80% clinical events</a:t>
                      </a:r>
                      <a:br>
                        <a:rPr kumimoji="0" lang="en-US" sz="1100" b="1" i="0" u="none" strike="noStrike" cap="none" normalizeH="0" baseline="0" dirty="0">
                          <a:ln>
                            <a:noFill/>
                          </a:ln>
                          <a:solidFill>
                            <a:schemeClr val="tx1"/>
                          </a:solidFill>
                          <a:effectLst/>
                          <a:latin typeface="Arial" charset="0"/>
                          <a:ea typeface="ＭＳ Ｐゴシック" pitchFamily="-107" charset="-128"/>
                        </a:rPr>
                      </a:br>
                      <a:r>
                        <a:rPr kumimoji="0" lang="en-US" sz="1100" b="1" i="0" u="none" strike="noStrike" cap="none" normalizeH="0" baseline="0" dirty="0">
                          <a:ln>
                            <a:noFill/>
                          </a:ln>
                          <a:solidFill>
                            <a:schemeClr val="tx1"/>
                          </a:solidFill>
                          <a:effectLst/>
                          <a:latin typeface="Arial" charset="0"/>
                          <a:ea typeface="ＭＳ Ｐゴシック" pitchFamily="-107" charset="-128"/>
                        </a:rPr>
                        <a:t>(p&lt;0.01)</a:t>
                      </a:r>
                    </a:p>
                  </a:txBody>
                  <a:tcPr marL="72000" marR="72000" marT="44827" marB="44827"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a:noFill/>
                    </a:lnTlToBr>
                    <a:lnBlToTr>
                      <a:noFill/>
                    </a:lnBlToTr>
                    <a:solidFill>
                      <a:schemeClr val="accent5">
                        <a:lumMod val="75000"/>
                      </a:schemeClr>
                    </a:solidFill>
                  </a:tcPr>
                </a:tc>
                <a:extLst>
                  <a:ext uri="{0D108BD9-81ED-4DB2-BD59-A6C34878D82A}">
                    <a16:rowId xmlns:a16="http://schemas.microsoft.com/office/drawing/2014/main" val="10005"/>
                  </a:ext>
                </a:extLst>
              </a:tr>
              <a:tr h="84929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HDL-Atherosclerosis Treatment Study</a:t>
                      </a:r>
                    </a:p>
                  </a:txBody>
                  <a:tcPr marL="36000" marR="36000" marT="44827" marB="44827"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Niacin (2.4 g/d) + </a:t>
                      </a:r>
                      <a:r>
                        <a:rPr kumimoji="0" lang="en-US" sz="1100" b="1" i="0" u="none" strike="noStrike" cap="none" normalizeH="0" baseline="0" dirty="0" err="1">
                          <a:ln>
                            <a:noFill/>
                          </a:ln>
                          <a:solidFill>
                            <a:schemeClr val="tx1"/>
                          </a:solidFill>
                          <a:effectLst/>
                          <a:latin typeface="Arial" charset="0"/>
                          <a:ea typeface="ＭＳ Ｐゴシック" pitchFamily="-107" charset="-128"/>
                        </a:rPr>
                        <a:t>simvastatin</a:t>
                      </a:r>
                      <a:r>
                        <a:rPr kumimoji="0" lang="en-US" sz="1100" b="1" i="0" u="none" strike="noStrike" cap="none" normalizeH="0" baseline="0" dirty="0">
                          <a:ln>
                            <a:noFill/>
                          </a:ln>
                          <a:solidFill>
                            <a:schemeClr val="tx1"/>
                          </a:solidFill>
                          <a:effectLst/>
                          <a:latin typeface="Arial" charset="0"/>
                          <a:ea typeface="ＭＳ Ｐゴシック" pitchFamily="-107" charset="-128"/>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(13 mg/d)</a:t>
                      </a:r>
                    </a:p>
                  </a:txBody>
                  <a:tcPr marL="36000" marR="36000" marT="44827" marB="448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73</a:t>
                      </a:r>
                    </a:p>
                  </a:txBody>
                  <a:tcPr marL="72000" marR="72000" marT="44827" marB="44827" horzOverflow="overflow">
                    <a:lnL w="12700" cap="flat" cmpd="sng" algn="ctr">
                      <a:no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73</a:t>
                      </a:r>
                    </a:p>
                  </a:txBody>
                  <a:tcPr marL="72000" marR="72000" marT="44827" marB="44827" horzOverflow="overflow">
                    <a:lnL>
                      <a:noFill/>
                    </a:lnL>
                    <a:lnR w="12700"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-29%</a:t>
                      </a:r>
                    </a:p>
                  </a:txBody>
                  <a:tcPr marL="72000" marR="72000" marT="44827" marB="44827" horzOverflow="overflow">
                    <a:lnL w="12700" cap="flat" cmpd="sng" algn="ctr">
                      <a:no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-34%</a:t>
                      </a:r>
                    </a:p>
                  </a:txBody>
                  <a:tcPr marL="72000" marR="72000" marT="44827" marB="44827"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-40%</a:t>
                      </a:r>
                    </a:p>
                  </a:txBody>
                  <a:tcPr marL="72000" marR="72000" marT="44827" marB="44827"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+18%</a:t>
                      </a:r>
                    </a:p>
                  </a:txBody>
                  <a:tcPr marL="72000" marR="72000" marT="44827" marB="44827" horzOverflow="overflow">
                    <a:lnL>
                      <a:noFill/>
                    </a:lnL>
                    <a:lnR w="12700"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1100" b="1" i="0" u="none" strike="noStrike" cap="none" normalizeH="0" baseline="0" dirty="0">
                          <a:ln>
                            <a:noFill/>
                          </a:ln>
                          <a:solidFill>
                            <a:schemeClr val="tx1"/>
                          </a:solidFill>
                          <a:effectLst/>
                          <a:latin typeface="Arial" charset="0"/>
                          <a:ea typeface="ＭＳ Ｐゴシック" pitchFamily="-107" charset="-128"/>
                        </a:rPr>
                        <a:t>angiographic regression</a:t>
                      </a:r>
                      <a:br>
                        <a:rPr kumimoji="0" lang="en-US" sz="1100" b="1" i="0" u="none" strike="noStrike" cap="none" normalizeH="0" baseline="0" dirty="0">
                          <a:ln>
                            <a:noFill/>
                          </a:ln>
                          <a:solidFill>
                            <a:schemeClr val="tx1"/>
                          </a:solidFill>
                          <a:effectLst/>
                          <a:latin typeface="Arial" charset="0"/>
                          <a:ea typeface="ＭＳ Ｐゴシック" pitchFamily="-107" charset="-128"/>
                        </a:rPr>
                      </a:br>
                      <a:r>
                        <a:rPr kumimoji="0" lang="en-US" sz="1100" b="1" i="0" u="none" strike="noStrike" cap="none" normalizeH="0" baseline="0" dirty="0">
                          <a:ln>
                            <a:noFill/>
                          </a:ln>
                          <a:solidFill>
                            <a:schemeClr val="tx1"/>
                          </a:solidFill>
                          <a:effectLst/>
                          <a:latin typeface="Arial" charset="0"/>
                          <a:ea typeface="ＭＳ Ｐゴシック" pitchFamily="-107" charset="-128"/>
                        </a:rPr>
                        <a:t> </a:t>
                      </a:r>
                      <a:r>
                        <a:rPr kumimoji="0" lang="en-US" sz="1100" b="1" i="0" u="none" strike="noStrike" cap="none" normalizeH="0" baseline="0" dirty="0">
                          <a:ln>
                            <a:noFill/>
                          </a:ln>
                          <a:solidFill>
                            <a:srgbClr val="920000"/>
                          </a:solidFill>
                          <a:effectLst/>
                          <a:latin typeface="Arial" charset="0"/>
                          <a:ea typeface="ＭＳ Ｐゴシック" pitchFamily="-107" charset="-128"/>
                          <a:sym typeface="Symbol" pitchFamily="-107" charset="2"/>
                        </a:rPr>
                        <a:t> </a:t>
                      </a:r>
                      <a:r>
                        <a:rPr kumimoji="0" lang="en-US" sz="1100" b="1" i="0" u="none" strike="noStrike" cap="none" normalizeH="0" baseline="0" dirty="0">
                          <a:ln>
                            <a:noFill/>
                          </a:ln>
                          <a:solidFill>
                            <a:schemeClr val="tx1"/>
                          </a:solidFill>
                          <a:effectLst/>
                          <a:latin typeface="Arial" charset="0"/>
                          <a:ea typeface="ＭＳ Ｐゴシック" pitchFamily="-107" charset="-128"/>
                        </a:rPr>
                        <a:t>60% clinical events</a:t>
                      </a:r>
                      <a:br>
                        <a:rPr kumimoji="0" lang="en-US" sz="1100" b="1" i="0" u="none" strike="noStrike" cap="none" normalizeH="0" baseline="0" dirty="0">
                          <a:ln>
                            <a:noFill/>
                          </a:ln>
                          <a:solidFill>
                            <a:schemeClr val="tx1"/>
                          </a:solidFill>
                          <a:effectLst/>
                          <a:latin typeface="Arial" charset="0"/>
                          <a:ea typeface="ＭＳ Ｐゴシック" pitchFamily="-107" charset="-128"/>
                        </a:rPr>
                      </a:br>
                      <a:r>
                        <a:rPr kumimoji="0" lang="en-US" sz="1100" b="1" i="0" u="none" strike="noStrike" cap="none" normalizeH="0" baseline="0" dirty="0">
                          <a:ln>
                            <a:noFill/>
                          </a:ln>
                          <a:solidFill>
                            <a:schemeClr val="tx1"/>
                          </a:solidFill>
                          <a:effectLst/>
                          <a:latin typeface="Arial" charset="0"/>
                          <a:ea typeface="ＭＳ Ｐゴシック" pitchFamily="-107" charset="-128"/>
                        </a:rPr>
                        <a:t>(p=0.02)</a:t>
                      </a:r>
                    </a:p>
                  </a:txBody>
                  <a:tcPr marL="72000" marR="72000" marT="44827" marB="44827"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8">
            <a:extLst>
              <a:ext uri="{FF2B5EF4-FFF2-40B4-BE49-F238E27FC236}">
                <a16:creationId xmlns:a16="http://schemas.microsoft.com/office/drawing/2014/main" id="{7E0523D9-0BC2-45E1-A209-9F738AC02DEC}"/>
              </a:ext>
            </a:extLst>
          </p:cNvPr>
          <p:cNvSpPr>
            <a:spLocks noChangeShapeType="1"/>
          </p:cNvSpPr>
          <p:nvPr/>
        </p:nvSpPr>
        <p:spPr bwMode="auto">
          <a:xfrm>
            <a:off x="1524000" y="4481513"/>
            <a:ext cx="685165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2771" name="Freeform 2">
            <a:extLst>
              <a:ext uri="{FF2B5EF4-FFF2-40B4-BE49-F238E27FC236}">
                <a16:creationId xmlns:a16="http://schemas.microsoft.com/office/drawing/2014/main" id="{323ECD40-6BF9-4E14-91C8-6465D47A8AB4}"/>
              </a:ext>
            </a:extLst>
          </p:cNvPr>
          <p:cNvSpPr>
            <a:spLocks/>
          </p:cNvSpPr>
          <p:nvPr/>
        </p:nvSpPr>
        <p:spPr bwMode="auto">
          <a:xfrm>
            <a:off x="1273175" y="4489450"/>
            <a:ext cx="7116763" cy="190500"/>
          </a:xfrm>
          <a:custGeom>
            <a:avLst/>
            <a:gdLst>
              <a:gd name="T0" fmla="*/ 0 w 4483"/>
              <a:gd name="T1" fmla="*/ 190500 h 120"/>
              <a:gd name="T2" fmla="*/ 246063 w 4483"/>
              <a:gd name="T3" fmla="*/ 0 h 120"/>
              <a:gd name="T4" fmla="*/ 7116763 w 4483"/>
              <a:gd name="T5" fmla="*/ 0 h 120"/>
              <a:gd name="T6" fmla="*/ 6851651 w 4483"/>
              <a:gd name="T7" fmla="*/ 190500 h 120"/>
              <a:gd name="T8" fmla="*/ 0 w 4483"/>
              <a:gd name="T9" fmla="*/ 190500 h 120"/>
              <a:gd name="T10" fmla="*/ 0 60000 65536"/>
              <a:gd name="T11" fmla="*/ 0 60000 65536"/>
              <a:gd name="T12" fmla="*/ 0 60000 65536"/>
              <a:gd name="T13" fmla="*/ 0 60000 65536"/>
              <a:gd name="T14" fmla="*/ 0 60000 65536"/>
              <a:gd name="T15" fmla="*/ 0 w 4483"/>
              <a:gd name="T16" fmla="*/ 0 h 120"/>
              <a:gd name="T17" fmla="*/ 4483 w 4483"/>
              <a:gd name="T18" fmla="*/ 120 h 120"/>
            </a:gdLst>
            <a:ahLst/>
            <a:cxnLst>
              <a:cxn ang="T10">
                <a:pos x="T0" y="T1"/>
              </a:cxn>
              <a:cxn ang="T11">
                <a:pos x="T2" y="T3"/>
              </a:cxn>
              <a:cxn ang="T12">
                <a:pos x="T4" y="T5"/>
              </a:cxn>
              <a:cxn ang="T13">
                <a:pos x="T6" y="T7"/>
              </a:cxn>
              <a:cxn ang="T14">
                <a:pos x="T8" y="T9"/>
              </a:cxn>
            </a:cxnLst>
            <a:rect l="T15" t="T16" r="T17" b="T18"/>
            <a:pathLst>
              <a:path w="4483" h="120">
                <a:moveTo>
                  <a:pt x="0" y="120"/>
                </a:moveTo>
                <a:lnTo>
                  <a:pt x="155" y="0"/>
                </a:lnTo>
                <a:lnTo>
                  <a:pt x="4483" y="0"/>
                </a:lnTo>
                <a:lnTo>
                  <a:pt x="4316" y="120"/>
                </a:lnTo>
                <a:lnTo>
                  <a:pt x="0" y="120"/>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772" name="Rectangle 147">
            <a:extLst>
              <a:ext uri="{FF2B5EF4-FFF2-40B4-BE49-F238E27FC236}">
                <a16:creationId xmlns:a16="http://schemas.microsoft.com/office/drawing/2014/main" id="{BA3CEA3F-9020-4449-B928-D4AE8ABDADB3}"/>
              </a:ext>
            </a:extLst>
          </p:cNvPr>
          <p:cNvSpPr>
            <a:spLocks noGrp="1" noChangeArrowheads="1"/>
          </p:cNvSpPr>
          <p:nvPr>
            <p:ph type="title"/>
          </p:nvPr>
        </p:nvSpPr>
        <p:spPr>
          <a:xfrm>
            <a:off x="179388" y="6350"/>
            <a:ext cx="8280400" cy="836613"/>
          </a:xfrm>
        </p:spPr>
        <p:txBody>
          <a:bodyPr/>
          <a:lstStyle/>
          <a:p>
            <a:pPr eaLnBrk="1" hangingPunct="1"/>
            <a:r>
              <a:rPr lang="en-US" altLang="fr-FR" sz="1800">
                <a:ea typeface="ＭＳ Ｐゴシック" panose="020B0600070205080204" pitchFamily="34" charset="-128"/>
              </a:rPr>
              <a:t>Analysis of the HDL-Atherosclerosis Treatment Study (HATS): Angiographic and Clinical Endpoints After 3 Years – Simvastatin + Niacin vs. Placebo</a:t>
            </a:r>
          </a:p>
        </p:txBody>
      </p:sp>
      <p:sp>
        <p:nvSpPr>
          <p:cNvPr id="32773" name="Rectangle 149">
            <a:extLst>
              <a:ext uri="{FF2B5EF4-FFF2-40B4-BE49-F238E27FC236}">
                <a16:creationId xmlns:a16="http://schemas.microsoft.com/office/drawing/2014/main" id="{9D888FBB-9CE7-4A05-9406-CB043EAB6DD9}"/>
              </a:ext>
            </a:extLst>
          </p:cNvPr>
          <p:cNvSpPr>
            <a:spLocks noChangeArrowheads="1"/>
          </p:cNvSpPr>
          <p:nvPr/>
        </p:nvSpPr>
        <p:spPr bwMode="auto">
          <a:xfrm>
            <a:off x="5105400" y="6443663"/>
            <a:ext cx="386873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a:t>
            </a:r>
            <a:r>
              <a:rPr lang="da-DK" altLang="fr-FR" sz="1000"/>
              <a:t>from Brown BG et al. N Engl J Med 2001; 345: 1583-92</a:t>
            </a:r>
          </a:p>
        </p:txBody>
      </p:sp>
      <p:sp>
        <p:nvSpPr>
          <p:cNvPr id="96" name="AutoShape 105">
            <a:extLst>
              <a:ext uri="{FF2B5EF4-FFF2-40B4-BE49-F238E27FC236}">
                <a16:creationId xmlns:a16="http://schemas.microsoft.com/office/drawing/2014/main" id="{3DBBAD20-646F-4DE7-9C34-9F9EE6624B4E}"/>
              </a:ext>
            </a:extLst>
          </p:cNvPr>
          <p:cNvSpPr>
            <a:spLocks noChangeArrowheads="1"/>
          </p:cNvSpPr>
          <p:nvPr/>
        </p:nvSpPr>
        <p:spPr bwMode="auto">
          <a:xfrm>
            <a:off x="2411413" y="954088"/>
            <a:ext cx="2520950" cy="638175"/>
          </a:xfrm>
          <a:prstGeom prst="round2DiagRect">
            <a:avLst/>
          </a:prstGeom>
          <a:solidFill>
            <a:schemeClr val="bg1"/>
          </a:solidFill>
          <a:ln w="19050">
            <a:solidFill>
              <a:srgbClr val="920000"/>
            </a:solidFill>
            <a:round/>
            <a:headEnd/>
            <a:tailEnd/>
          </a:ln>
        </p:spPr>
        <p:txBody>
          <a:bodyPr tIns="0" bIns="0" anchor="ctr"/>
          <a:lstStyle/>
          <a:p>
            <a:pPr>
              <a:defRPr/>
            </a:pPr>
            <a:r>
              <a:rPr lang="fr-CA" sz="1400" b="1">
                <a:ea typeface="ＭＳ Ｐゴシック"/>
                <a:cs typeface="ＭＳ Ｐゴシック"/>
              </a:rPr>
              <a:t>    </a:t>
            </a:r>
          </a:p>
          <a:p>
            <a:pPr>
              <a:defRPr/>
            </a:pPr>
            <a:r>
              <a:rPr lang="en-US" sz="1400" b="1">
                <a:ea typeface="ＭＳ Ｐゴシック"/>
                <a:cs typeface="ＭＳ Ｐゴシック"/>
              </a:rPr>
              <a:t>    </a:t>
            </a:r>
          </a:p>
        </p:txBody>
      </p:sp>
      <p:sp>
        <p:nvSpPr>
          <p:cNvPr id="32775" name="Rectangle 114">
            <a:extLst>
              <a:ext uri="{FF2B5EF4-FFF2-40B4-BE49-F238E27FC236}">
                <a16:creationId xmlns:a16="http://schemas.microsoft.com/office/drawing/2014/main" id="{7FFACAFE-DE13-4491-84DA-849F54295BB9}"/>
              </a:ext>
            </a:extLst>
          </p:cNvPr>
          <p:cNvSpPr>
            <a:spLocks noChangeAspect="1" noChangeArrowheads="1"/>
          </p:cNvSpPr>
          <p:nvPr/>
        </p:nvSpPr>
        <p:spPr bwMode="auto">
          <a:xfrm>
            <a:off x="2562225" y="1058863"/>
            <a:ext cx="179388" cy="179387"/>
          </a:xfrm>
          <a:prstGeom prst="rect">
            <a:avLst/>
          </a:prstGeom>
          <a:solidFill>
            <a:srgbClr val="FFFF66"/>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2776" name="ZoneTexte 131">
            <a:extLst>
              <a:ext uri="{FF2B5EF4-FFF2-40B4-BE49-F238E27FC236}">
                <a16:creationId xmlns:a16="http://schemas.microsoft.com/office/drawing/2014/main" id="{73A5321D-CD08-4E0B-A2CA-A90F7AE43399}"/>
              </a:ext>
            </a:extLst>
          </p:cNvPr>
          <p:cNvSpPr txBox="1">
            <a:spLocks noChangeArrowheads="1"/>
          </p:cNvSpPr>
          <p:nvPr/>
        </p:nvSpPr>
        <p:spPr bwMode="auto">
          <a:xfrm>
            <a:off x="2730500" y="990600"/>
            <a:ext cx="971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Placebo</a:t>
            </a:r>
          </a:p>
        </p:txBody>
      </p:sp>
      <p:sp>
        <p:nvSpPr>
          <p:cNvPr id="32777" name="Text Box 126">
            <a:extLst>
              <a:ext uri="{FF2B5EF4-FFF2-40B4-BE49-F238E27FC236}">
                <a16:creationId xmlns:a16="http://schemas.microsoft.com/office/drawing/2014/main" id="{326AB152-FB1E-4B4D-A02B-206A7AB3465F}"/>
              </a:ext>
            </a:extLst>
          </p:cNvPr>
          <p:cNvSpPr txBox="1">
            <a:spLocks noChangeArrowheads="1"/>
          </p:cNvSpPr>
          <p:nvPr/>
        </p:nvSpPr>
        <p:spPr bwMode="auto">
          <a:xfrm rot="-5400000">
            <a:off x="-1135062" y="3240088"/>
            <a:ext cx="33512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fr-FR" b="1"/>
              <a:t>Mean change in stenosis (%)</a:t>
            </a:r>
          </a:p>
        </p:txBody>
      </p:sp>
      <p:sp>
        <p:nvSpPr>
          <p:cNvPr id="32778" name="Rectangle 19">
            <a:extLst>
              <a:ext uri="{FF2B5EF4-FFF2-40B4-BE49-F238E27FC236}">
                <a16:creationId xmlns:a16="http://schemas.microsoft.com/office/drawing/2014/main" id="{D8856626-A7F6-428A-9BE4-E6DD7A9AB00E}"/>
              </a:ext>
            </a:extLst>
          </p:cNvPr>
          <p:cNvSpPr>
            <a:spLocks noChangeArrowheads="1"/>
          </p:cNvSpPr>
          <p:nvPr/>
        </p:nvSpPr>
        <p:spPr bwMode="auto">
          <a:xfrm>
            <a:off x="522288" y="5724525"/>
            <a:ext cx="1663700"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10000"/>
              </a:lnSpc>
            </a:pPr>
            <a:r>
              <a:rPr lang="en-US" altLang="fr-FR" sz="1200"/>
              <a:t>*p&lt;0.001 vs. placebo</a:t>
            </a:r>
          </a:p>
          <a:p>
            <a:pPr>
              <a:lnSpc>
                <a:spcPct val="110000"/>
              </a:lnSpc>
            </a:pPr>
            <a:r>
              <a:rPr lang="en-US" altLang="fr-FR" sz="1200" baseline="30000"/>
              <a:t>‡</a:t>
            </a:r>
            <a:r>
              <a:rPr lang="en-US" altLang="fr-FR" sz="1200"/>
              <a:t>p=0.04 vs. placebo</a:t>
            </a:r>
          </a:p>
        </p:txBody>
      </p:sp>
      <p:sp>
        <p:nvSpPr>
          <p:cNvPr id="32779" name="Rectangle 20">
            <a:extLst>
              <a:ext uri="{FF2B5EF4-FFF2-40B4-BE49-F238E27FC236}">
                <a16:creationId xmlns:a16="http://schemas.microsoft.com/office/drawing/2014/main" id="{3D500DC7-0B9F-4C69-AF2B-4BB0DFD9909F}"/>
              </a:ext>
            </a:extLst>
          </p:cNvPr>
          <p:cNvSpPr>
            <a:spLocks noChangeArrowheads="1"/>
          </p:cNvSpPr>
          <p:nvPr/>
        </p:nvSpPr>
        <p:spPr bwMode="auto">
          <a:xfrm>
            <a:off x="342900" y="5724525"/>
            <a:ext cx="180975" cy="539750"/>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32780" name="Text Box 125">
            <a:extLst>
              <a:ext uri="{FF2B5EF4-FFF2-40B4-BE49-F238E27FC236}">
                <a16:creationId xmlns:a16="http://schemas.microsoft.com/office/drawing/2014/main" id="{A95BE04C-FCFD-4DEB-9A38-B3E7D801AFFD}"/>
              </a:ext>
            </a:extLst>
          </p:cNvPr>
          <p:cNvSpPr txBox="1">
            <a:spLocks noChangeArrowheads="1"/>
          </p:cNvSpPr>
          <p:nvPr/>
        </p:nvSpPr>
        <p:spPr bwMode="auto">
          <a:xfrm>
            <a:off x="4437063" y="5049838"/>
            <a:ext cx="39147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fr-FR" b="1"/>
              <a:t>Coronary death, myocardial infarction, stroke or revascularization</a:t>
            </a:r>
          </a:p>
        </p:txBody>
      </p:sp>
      <p:sp>
        <p:nvSpPr>
          <p:cNvPr id="32781" name="Freeform 106">
            <a:extLst>
              <a:ext uri="{FF2B5EF4-FFF2-40B4-BE49-F238E27FC236}">
                <a16:creationId xmlns:a16="http://schemas.microsoft.com/office/drawing/2014/main" id="{CBF55378-954C-4210-A6A3-9EE1CA92B6ED}"/>
              </a:ext>
            </a:extLst>
          </p:cNvPr>
          <p:cNvSpPr>
            <a:spLocks/>
          </p:cNvSpPr>
          <p:nvPr/>
        </p:nvSpPr>
        <p:spPr bwMode="auto">
          <a:xfrm>
            <a:off x="1117600" y="4568825"/>
            <a:ext cx="6851650" cy="1588"/>
          </a:xfrm>
          <a:custGeom>
            <a:avLst/>
            <a:gdLst>
              <a:gd name="T0" fmla="*/ 0 w 4316"/>
              <a:gd name="T1" fmla="*/ 0 h 1588"/>
              <a:gd name="T2" fmla="*/ 2147483647 w 4316"/>
              <a:gd name="T3" fmla="*/ 0 h 1588"/>
              <a:gd name="T4" fmla="*/ 0 w 4316"/>
              <a:gd name="T5" fmla="*/ 0 h 1588"/>
              <a:gd name="T6" fmla="*/ 0 60000 65536"/>
              <a:gd name="T7" fmla="*/ 0 60000 65536"/>
              <a:gd name="T8" fmla="*/ 0 60000 65536"/>
              <a:gd name="T9" fmla="*/ 0 w 4316"/>
              <a:gd name="T10" fmla="*/ 0 h 1588"/>
              <a:gd name="T11" fmla="*/ 4316 w 4316"/>
              <a:gd name="T12" fmla="*/ 1588 h 1588"/>
            </a:gdLst>
            <a:ahLst/>
            <a:cxnLst>
              <a:cxn ang="T6">
                <a:pos x="T0" y="T1"/>
              </a:cxn>
              <a:cxn ang="T7">
                <a:pos x="T2" y="T3"/>
              </a:cxn>
              <a:cxn ang="T8">
                <a:pos x="T4" y="T5"/>
              </a:cxn>
            </a:cxnLst>
            <a:rect l="T9" t="T10" r="T11" b="T12"/>
            <a:pathLst>
              <a:path w="4316" h="1588">
                <a:moveTo>
                  <a:pt x="0" y="0"/>
                </a:moveTo>
                <a:lnTo>
                  <a:pt x="43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98" name="Rectangle 122">
            <a:extLst>
              <a:ext uri="{FF2B5EF4-FFF2-40B4-BE49-F238E27FC236}">
                <a16:creationId xmlns:a16="http://schemas.microsoft.com/office/drawing/2014/main" id="{42FB7C20-24D1-4FDC-ACDA-C796E6228A8B}"/>
              </a:ext>
            </a:extLst>
          </p:cNvPr>
          <p:cNvSpPr>
            <a:spLocks noChangeAspect="1" noChangeArrowheads="1"/>
          </p:cNvSpPr>
          <p:nvPr/>
        </p:nvSpPr>
        <p:spPr bwMode="auto">
          <a:xfrm>
            <a:off x="2562225" y="1328738"/>
            <a:ext cx="179388" cy="179387"/>
          </a:xfrm>
          <a:prstGeom prst="rect">
            <a:avLst/>
          </a:prstGeom>
          <a:solidFill>
            <a:schemeClr val="accent5">
              <a:lumMod val="50000"/>
            </a:schemeClr>
          </a:solidFill>
          <a:ln w="9525">
            <a:solidFill>
              <a:srgbClr val="000000"/>
            </a:solidFill>
            <a:miter lim="800000"/>
            <a:headEnd/>
            <a:tailEnd/>
          </a:ln>
        </p:spPr>
        <p:txBody>
          <a:bodyPr/>
          <a:lstStyle/>
          <a:p>
            <a:pPr>
              <a:defRPr/>
            </a:pPr>
            <a:endParaRPr lang="fr-FR">
              <a:ea typeface="ＭＳ Ｐゴシック"/>
              <a:cs typeface="ＭＳ Ｐゴシック"/>
            </a:endParaRPr>
          </a:p>
        </p:txBody>
      </p:sp>
      <p:sp>
        <p:nvSpPr>
          <p:cNvPr id="32783" name="ZoneTexte 132">
            <a:extLst>
              <a:ext uri="{FF2B5EF4-FFF2-40B4-BE49-F238E27FC236}">
                <a16:creationId xmlns:a16="http://schemas.microsoft.com/office/drawing/2014/main" id="{A48EFD84-0042-4C0C-BF19-10F3D7F99BF1}"/>
              </a:ext>
            </a:extLst>
          </p:cNvPr>
          <p:cNvSpPr txBox="1">
            <a:spLocks noChangeArrowheads="1"/>
          </p:cNvSpPr>
          <p:nvPr/>
        </p:nvSpPr>
        <p:spPr bwMode="auto">
          <a:xfrm>
            <a:off x="2730500" y="1260475"/>
            <a:ext cx="2189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Simvastatin + Niacin</a:t>
            </a:r>
          </a:p>
        </p:txBody>
      </p:sp>
      <p:sp>
        <p:nvSpPr>
          <p:cNvPr id="32784" name="Text Box 128">
            <a:extLst>
              <a:ext uri="{FF2B5EF4-FFF2-40B4-BE49-F238E27FC236}">
                <a16:creationId xmlns:a16="http://schemas.microsoft.com/office/drawing/2014/main" id="{53FC5601-1070-4405-A796-06295E1D6D9D}"/>
              </a:ext>
            </a:extLst>
          </p:cNvPr>
          <p:cNvSpPr txBox="1">
            <a:spLocks noChangeArrowheads="1"/>
          </p:cNvSpPr>
          <p:nvPr/>
        </p:nvSpPr>
        <p:spPr bwMode="auto">
          <a:xfrm rot="5400000">
            <a:off x="6862763" y="3163888"/>
            <a:ext cx="3827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fr-FR" b="1"/>
              <a:t>Composite event rate (%)</a:t>
            </a:r>
          </a:p>
        </p:txBody>
      </p:sp>
      <p:sp>
        <p:nvSpPr>
          <p:cNvPr id="32785" name="Rectangle 21">
            <a:extLst>
              <a:ext uri="{FF2B5EF4-FFF2-40B4-BE49-F238E27FC236}">
                <a16:creationId xmlns:a16="http://schemas.microsoft.com/office/drawing/2014/main" id="{ADCE7607-E35F-4E02-9E9E-E106944F94DC}"/>
              </a:ext>
            </a:extLst>
          </p:cNvPr>
          <p:cNvSpPr>
            <a:spLocks noChangeArrowheads="1"/>
          </p:cNvSpPr>
          <p:nvPr/>
        </p:nvSpPr>
        <p:spPr bwMode="auto">
          <a:xfrm>
            <a:off x="2343150" y="1674813"/>
            <a:ext cx="2492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t>3.9</a:t>
            </a:r>
            <a:endParaRPr lang="en-US" altLang="fr-FR" b="1"/>
          </a:p>
        </p:txBody>
      </p:sp>
      <p:sp>
        <p:nvSpPr>
          <p:cNvPr id="32786" name="Rectangle 43">
            <a:extLst>
              <a:ext uri="{FF2B5EF4-FFF2-40B4-BE49-F238E27FC236}">
                <a16:creationId xmlns:a16="http://schemas.microsoft.com/office/drawing/2014/main" id="{9B9A5DC6-7FC5-4784-BF73-556A14ED5DEF}"/>
              </a:ext>
            </a:extLst>
          </p:cNvPr>
          <p:cNvSpPr>
            <a:spLocks noChangeArrowheads="1"/>
          </p:cNvSpPr>
          <p:nvPr/>
        </p:nvSpPr>
        <p:spPr bwMode="auto">
          <a:xfrm>
            <a:off x="5786438" y="1804988"/>
            <a:ext cx="349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t>23.7</a:t>
            </a:r>
            <a:endParaRPr lang="en-US" altLang="fr-FR" b="1"/>
          </a:p>
        </p:txBody>
      </p:sp>
      <p:grpSp>
        <p:nvGrpSpPr>
          <p:cNvPr id="32787" name="Groupe 486">
            <a:extLst>
              <a:ext uri="{FF2B5EF4-FFF2-40B4-BE49-F238E27FC236}">
                <a16:creationId xmlns:a16="http://schemas.microsoft.com/office/drawing/2014/main" id="{626302B0-10AB-4238-A0B0-45E5C0292B09}"/>
              </a:ext>
            </a:extLst>
          </p:cNvPr>
          <p:cNvGrpSpPr>
            <a:grpSpLocks/>
          </p:cNvGrpSpPr>
          <p:nvPr/>
        </p:nvGrpSpPr>
        <p:grpSpPr bwMode="auto">
          <a:xfrm>
            <a:off x="1206500" y="1892300"/>
            <a:ext cx="7015163" cy="3176588"/>
            <a:chOff x="1206500" y="1891960"/>
            <a:chExt cx="7015580" cy="3176587"/>
          </a:xfrm>
        </p:grpSpPr>
        <p:sp>
          <p:nvSpPr>
            <p:cNvPr id="32807" name="Rectangle 29">
              <a:extLst>
                <a:ext uri="{FF2B5EF4-FFF2-40B4-BE49-F238E27FC236}">
                  <a16:creationId xmlns:a16="http://schemas.microsoft.com/office/drawing/2014/main" id="{1386D764-C621-4689-B28C-CB546C31F7EB}"/>
                </a:ext>
              </a:extLst>
            </p:cNvPr>
            <p:cNvSpPr>
              <a:spLocks noChangeArrowheads="1"/>
            </p:cNvSpPr>
            <p:nvPr/>
          </p:nvSpPr>
          <p:spPr bwMode="auto">
            <a:xfrm>
              <a:off x="5281395" y="2231685"/>
              <a:ext cx="760412" cy="245903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2808" name="Freeform 99">
              <a:extLst>
                <a:ext uri="{FF2B5EF4-FFF2-40B4-BE49-F238E27FC236}">
                  <a16:creationId xmlns:a16="http://schemas.microsoft.com/office/drawing/2014/main" id="{C2508E84-D397-4DC3-A71B-5C293FEF2EEE}"/>
                </a:ext>
              </a:extLst>
            </p:cNvPr>
            <p:cNvSpPr>
              <a:spLocks/>
            </p:cNvSpPr>
            <p:nvPr/>
          </p:nvSpPr>
          <p:spPr bwMode="auto">
            <a:xfrm>
              <a:off x="1206500" y="5047097"/>
              <a:ext cx="6851650" cy="3175"/>
            </a:xfrm>
            <a:custGeom>
              <a:avLst/>
              <a:gdLst>
                <a:gd name="T0" fmla="*/ 0 w 4316"/>
                <a:gd name="T1" fmla="*/ 0 h 3175"/>
                <a:gd name="T2" fmla="*/ 2147483647 w 4316"/>
                <a:gd name="T3" fmla="*/ 0 h 3175"/>
                <a:gd name="T4" fmla="*/ 0 w 4316"/>
                <a:gd name="T5" fmla="*/ 0 h 3175"/>
                <a:gd name="T6" fmla="*/ 0 60000 65536"/>
                <a:gd name="T7" fmla="*/ 0 60000 65536"/>
                <a:gd name="T8" fmla="*/ 0 60000 65536"/>
                <a:gd name="T9" fmla="*/ 0 w 4316"/>
                <a:gd name="T10" fmla="*/ 0 h 3175"/>
                <a:gd name="T11" fmla="*/ 4316 w 4316"/>
                <a:gd name="T12" fmla="*/ 3175 h 3175"/>
              </a:gdLst>
              <a:ahLst/>
              <a:cxnLst>
                <a:cxn ang="T6">
                  <a:pos x="T0" y="T1"/>
                </a:cxn>
                <a:cxn ang="T7">
                  <a:pos x="T2" y="T3"/>
                </a:cxn>
                <a:cxn ang="T8">
                  <a:pos x="T4" y="T5"/>
                </a:cxn>
              </a:cxnLst>
              <a:rect l="T9" t="T10" r="T11" b="T12"/>
              <a:pathLst>
                <a:path w="4316" h="3175">
                  <a:moveTo>
                    <a:pt x="0" y="0"/>
                  </a:moveTo>
                  <a:lnTo>
                    <a:pt x="43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09" name="Freeform 9">
              <a:extLst>
                <a:ext uri="{FF2B5EF4-FFF2-40B4-BE49-F238E27FC236}">
                  <a16:creationId xmlns:a16="http://schemas.microsoft.com/office/drawing/2014/main" id="{06369CEF-67E0-4B67-AF39-1D620D257A3A}"/>
                </a:ext>
              </a:extLst>
            </p:cNvPr>
            <p:cNvSpPr>
              <a:spLocks/>
            </p:cNvSpPr>
            <p:nvPr/>
          </p:nvSpPr>
          <p:spPr bwMode="auto">
            <a:xfrm>
              <a:off x="3365282" y="4501810"/>
              <a:ext cx="265113" cy="454025"/>
            </a:xfrm>
            <a:custGeom>
              <a:avLst/>
              <a:gdLst>
                <a:gd name="T0" fmla="*/ 0 w 167"/>
                <a:gd name="T1" fmla="*/ 188912 h 286"/>
                <a:gd name="T2" fmla="*/ 0 w 167"/>
                <a:gd name="T3" fmla="*/ 454025 h 286"/>
                <a:gd name="T4" fmla="*/ 265113 w 167"/>
                <a:gd name="T5" fmla="*/ 265112 h 286"/>
                <a:gd name="T6" fmla="*/ 265113 w 167"/>
                <a:gd name="T7" fmla="*/ 0 h 286"/>
                <a:gd name="T8" fmla="*/ 0 w 167"/>
                <a:gd name="T9" fmla="*/ 188912 h 286"/>
                <a:gd name="T10" fmla="*/ 0 60000 65536"/>
                <a:gd name="T11" fmla="*/ 0 60000 65536"/>
                <a:gd name="T12" fmla="*/ 0 60000 65536"/>
                <a:gd name="T13" fmla="*/ 0 60000 65536"/>
                <a:gd name="T14" fmla="*/ 0 60000 65536"/>
                <a:gd name="T15" fmla="*/ 0 w 167"/>
                <a:gd name="T16" fmla="*/ 0 h 286"/>
                <a:gd name="T17" fmla="*/ 167 w 167"/>
                <a:gd name="T18" fmla="*/ 286 h 286"/>
              </a:gdLst>
              <a:ahLst/>
              <a:cxnLst>
                <a:cxn ang="T10">
                  <a:pos x="T0" y="T1"/>
                </a:cxn>
                <a:cxn ang="T11">
                  <a:pos x="T2" y="T3"/>
                </a:cxn>
                <a:cxn ang="T12">
                  <a:pos x="T4" y="T5"/>
                </a:cxn>
                <a:cxn ang="T13">
                  <a:pos x="T6" y="T7"/>
                </a:cxn>
                <a:cxn ang="T14">
                  <a:pos x="T8" y="T9"/>
                </a:cxn>
              </a:cxnLst>
              <a:rect l="T15" t="T16" r="T17" b="T18"/>
              <a:pathLst>
                <a:path w="167" h="286">
                  <a:moveTo>
                    <a:pt x="0" y="119"/>
                  </a:moveTo>
                  <a:lnTo>
                    <a:pt x="0" y="286"/>
                  </a:lnTo>
                  <a:lnTo>
                    <a:pt x="167" y="167"/>
                  </a:lnTo>
                  <a:lnTo>
                    <a:pt x="167" y="0"/>
                  </a:lnTo>
                  <a:lnTo>
                    <a:pt x="0" y="119"/>
                  </a:lnTo>
                  <a:close/>
                </a:path>
              </a:pathLst>
            </a:custGeom>
            <a:solidFill>
              <a:srgbClr val="005A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10" name="Rectangle 10">
              <a:extLst>
                <a:ext uri="{FF2B5EF4-FFF2-40B4-BE49-F238E27FC236}">
                  <a16:creationId xmlns:a16="http://schemas.microsoft.com/office/drawing/2014/main" id="{7B042C3C-F93C-46ED-90F8-7C6A5A43B2EE}"/>
                </a:ext>
              </a:extLst>
            </p:cNvPr>
            <p:cNvSpPr>
              <a:spLocks noChangeArrowheads="1"/>
            </p:cNvSpPr>
            <p:nvPr/>
          </p:nvSpPr>
          <p:spPr bwMode="auto">
            <a:xfrm>
              <a:off x="2606457" y="4690722"/>
              <a:ext cx="758825" cy="265113"/>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2811" name="Freeform 12">
              <a:extLst>
                <a:ext uri="{FF2B5EF4-FFF2-40B4-BE49-F238E27FC236}">
                  <a16:creationId xmlns:a16="http://schemas.microsoft.com/office/drawing/2014/main" id="{162510DC-C481-41FF-B415-95BF246A6D69}"/>
                </a:ext>
              </a:extLst>
            </p:cNvPr>
            <p:cNvSpPr>
              <a:spLocks/>
            </p:cNvSpPr>
            <p:nvPr/>
          </p:nvSpPr>
          <p:spPr bwMode="auto">
            <a:xfrm>
              <a:off x="2606457" y="4690722"/>
              <a:ext cx="758825" cy="265113"/>
            </a:xfrm>
            <a:custGeom>
              <a:avLst/>
              <a:gdLst>
                <a:gd name="T0" fmla="*/ 0 w 478"/>
                <a:gd name="T1" fmla="*/ 0 h 167"/>
                <a:gd name="T2" fmla="*/ 0 w 478"/>
                <a:gd name="T3" fmla="*/ 265113 h 167"/>
                <a:gd name="T4" fmla="*/ 758825 w 478"/>
                <a:gd name="T5" fmla="*/ 265113 h 167"/>
                <a:gd name="T6" fmla="*/ 758825 w 478"/>
                <a:gd name="T7" fmla="*/ 0 h 167"/>
                <a:gd name="T8" fmla="*/ 0 w 478"/>
                <a:gd name="T9" fmla="*/ 0 h 167"/>
                <a:gd name="T10" fmla="*/ 0 w 478"/>
                <a:gd name="T11" fmla="*/ 0 h 167"/>
                <a:gd name="T12" fmla="*/ 0 60000 65536"/>
                <a:gd name="T13" fmla="*/ 0 60000 65536"/>
                <a:gd name="T14" fmla="*/ 0 60000 65536"/>
                <a:gd name="T15" fmla="*/ 0 60000 65536"/>
                <a:gd name="T16" fmla="*/ 0 60000 65536"/>
                <a:gd name="T17" fmla="*/ 0 60000 65536"/>
                <a:gd name="T18" fmla="*/ 0 w 478"/>
                <a:gd name="T19" fmla="*/ 0 h 167"/>
                <a:gd name="T20" fmla="*/ 478 w 478"/>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478" h="167">
                  <a:moveTo>
                    <a:pt x="0" y="0"/>
                  </a:moveTo>
                  <a:lnTo>
                    <a:pt x="0" y="167"/>
                  </a:lnTo>
                  <a:lnTo>
                    <a:pt x="478" y="167"/>
                  </a:lnTo>
                  <a:lnTo>
                    <a:pt x="478"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12" name="Freeform 13">
              <a:extLst>
                <a:ext uri="{FF2B5EF4-FFF2-40B4-BE49-F238E27FC236}">
                  <a16:creationId xmlns:a16="http://schemas.microsoft.com/office/drawing/2014/main" id="{226DCB52-7BA8-4B98-8DFE-8363DFEC9F43}"/>
                </a:ext>
              </a:extLst>
            </p:cNvPr>
            <p:cNvSpPr>
              <a:spLocks/>
            </p:cNvSpPr>
            <p:nvPr/>
          </p:nvSpPr>
          <p:spPr bwMode="auto">
            <a:xfrm>
              <a:off x="2606457" y="4501810"/>
              <a:ext cx="1023938" cy="188912"/>
            </a:xfrm>
            <a:custGeom>
              <a:avLst/>
              <a:gdLst>
                <a:gd name="T0" fmla="*/ 758825 w 645"/>
                <a:gd name="T1" fmla="*/ 188912 h 119"/>
                <a:gd name="T2" fmla="*/ 1023938 w 645"/>
                <a:gd name="T3" fmla="*/ 0 h 119"/>
                <a:gd name="T4" fmla="*/ 265113 w 645"/>
                <a:gd name="T5" fmla="*/ 0 h 119"/>
                <a:gd name="T6" fmla="*/ 0 w 645"/>
                <a:gd name="T7" fmla="*/ 188912 h 119"/>
                <a:gd name="T8" fmla="*/ 758825 w 645"/>
                <a:gd name="T9" fmla="*/ 188912 h 119"/>
                <a:gd name="T10" fmla="*/ 0 60000 65536"/>
                <a:gd name="T11" fmla="*/ 0 60000 65536"/>
                <a:gd name="T12" fmla="*/ 0 60000 65536"/>
                <a:gd name="T13" fmla="*/ 0 60000 65536"/>
                <a:gd name="T14" fmla="*/ 0 60000 65536"/>
                <a:gd name="T15" fmla="*/ 0 w 645"/>
                <a:gd name="T16" fmla="*/ 0 h 119"/>
                <a:gd name="T17" fmla="*/ 645 w 645"/>
                <a:gd name="T18" fmla="*/ 119 h 119"/>
              </a:gdLst>
              <a:ahLst/>
              <a:cxnLst>
                <a:cxn ang="T10">
                  <a:pos x="T0" y="T1"/>
                </a:cxn>
                <a:cxn ang="T11">
                  <a:pos x="T2" y="T3"/>
                </a:cxn>
                <a:cxn ang="T12">
                  <a:pos x="T4" y="T5"/>
                </a:cxn>
                <a:cxn ang="T13">
                  <a:pos x="T6" y="T7"/>
                </a:cxn>
                <a:cxn ang="T14">
                  <a:pos x="T8" y="T9"/>
                </a:cxn>
              </a:cxnLst>
              <a:rect l="T15" t="T16" r="T17" b="T18"/>
              <a:pathLst>
                <a:path w="645" h="119">
                  <a:moveTo>
                    <a:pt x="478" y="119"/>
                  </a:moveTo>
                  <a:lnTo>
                    <a:pt x="645" y="0"/>
                  </a:lnTo>
                  <a:lnTo>
                    <a:pt x="167" y="0"/>
                  </a:lnTo>
                  <a:lnTo>
                    <a:pt x="0" y="119"/>
                  </a:lnTo>
                  <a:lnTo>
                    <a:pt x="478"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13" name="Freeform 14">
              <a:extLst>
                <a:ext uri="{FF2B5EF4-FFF2-40B4-BE49-F238E27FC236}">
                  <a16:creationId xmlns:a16="http://schemas.microsoft.com/office/drawing/2014/main" id="{8C73A380-509F-4F3A-BEF6-F46252981D34}"/>
                </a:ext>
              </a:extLst>
            </p:cNvPr>
            <p:cNvSpPr>
              <a:spLocks/>
            </p:cNvSpPr>
            <p:nvPr/>
          </p:nvSpPr>
          <p:spPr bwMode="auto">
            <a:xfrm>
              <a:off x="2606457" y="1891960"/>
              <a:ext cx="265113" cy="2798762"/>
            </a:xfrm>
            <a:custGeom>
              <a:avLst/>
              <a:gdLst>
                <a:gd name="T0" fmla="*/ 0 w 167"/>
                <a:gd name="T1" fmla="*/ 2798762 h 1763"/>
                <a:gd name="T2" fmla="*/ 0 w 167"/>
                <a:gd name="T3" fmla="*/ 188912 h 1763"/>
                <a:gd name="T4" fmla="*/ 265113 w 167"/>
                <a:gd name="T5" fmla="*/ 0 h 1763"/>
                <a:gd name="T6" fmla="*/ 265113 w 167"/>
                <a:gd name="T7" fmla="*/ 2609850 h 1763"/>
                <a:gd name="T8" fmla="*/ 0 w 167"/>
                <a:gd name="T9" fmla="*/ 2798762 h 1763"/>
                <a:gd name="T10" fmla="*/ 0 60000 65536"/>
                <a:gd name="T11" fmla="*/ 0 60000 65536"/>
                <a:gd name="T12" fmla="*/ 0 60000 65536"/>
                <a:gd name="T13" fmla="*/ 0 60000 65536"/>
                <a:gd name="T14" fmla="*/ 0 60000 65536"/>
                <a:gd name="T15" fmla="*/ 0 w 167"/>
                <a:gd name="T16" fmla="*/ 0 h 1763"/>
                <a:gd name="T17" fmla="*/ 167 w 167"/>
                <a:gd name="T18" fmla="*/ 1763 h 1763"/>
              </a:gdLst>
              <a:ahLst/>
              <a:cxnLst>
                <a:cxn ang="T10">
                  <a:pos x="T0" y="T1"/>
                </a:cxn>
                <a:cxn ang="T11">
                  <a:pos x="T2" y="T3"/>
                </a:cxn>
                <a:cxn ang="T12">
                  <a:pos x="T4" y="T5"/>
                </a:cxn>
                <a:cxn ang="T13">
                  <a:pos x="T6" y="T7"/>
                </a:cxn>
                <a:cxn ang="T14">
                  <a:pos x="T8" y="T9"/>
                </a:cxn>
              </a:cxnLst>
              <a:rect l="T15" t="T16" r="T17" b="T18"/>
              <a:pathLst>
                <a:path w="167" h="1763">
                  <a:moveTo>
                    <a:pt x="0" y="1763"/>
                  </a:moveTo>
                  <a:lnTo>
                    <a:pt x="0" y="119"/>
                  </a:lnTo>
                  <a:lnTo>
                    <a:pt x="167" y="0"/>
                  </a:lnTo>
                  <a:lnTo>
                    <a:pt x="167" y="1644"/>
                  </a:lnTo>
                  <a:lnTo>
                    <a:pt x="0" y="1763"/>
                  </a:lnTo>
                  <a:close/>
                </a:path>
              </a:pathLst>
            </a:custGeom>
            <a:solidFill>
              <a:srgbClr val="C8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14" name="Freeform 15">
              <a:extLst>
                <a:ext uri="{FF2B5EF4-FFF2-40B4-BE49-F238E27FC236}">
                  <a16:creationId xmlns:a16="http://schemas.microsoft.com/office/drawing/2014/main" id="{9631D733-6331-40EA-9C30-3FBDC134441A}"/>
                </a:ext>
              </a:extLst>
            </p:cNvPr>
            <p:cNvSpPr>
              <a:spLocks/>
            </p:cNvSpPr>
            <p:nvPr/>
          </p:nvSpPr>
          <p:spPr bwMode="auto">
            <a:xfrm>
              <a:off x="2606457" y="4501810"/>
              <a:ext cx="1023938" cy="188912"/>
            </a:xfrm>
            <a:custGeom>
              <a:avLst/>
              <a:gdLst>
                <a:gd name="T0" fmla="*/ 758825 w 645"/>
                <a:gd name="T1" fmla="*/ 188912 h 119"/>
                <a:gd name="T2" fmla="*/ 1023938 w 645"/>
                <a:gd name="T3" fmla="*/ 0 h 119"/>
                <a:gd name="T4" fmla="*/ 265113 w 645"/>
                <a:gd name="T5" fmla="*/ 0 h 119"/>
                <a:gd name="T6" fmla="*/ 0 w 645"/>
                <a:gd name="T7" fmla="*/ 188912 h 119"/>
                <a:gd name="T8" fmla="*/ 758825 w 645"/>
                <a:gd name="T9" fmla="*/ 188912 h 119"/>
                <a:gd name="T10" fmla="*/ 758825 w 645"/>
                <a:gd name="T11" fmla="*/ 188912 h 119"/>
                <a:gd name="T12" fmla="*/ 0 60000 65536"/>
                <a:gd name="T13" fmla="*/ 0 60000 65536"/>
                <a:gd name="T14" fmla="*/ 0 60000 65536"/>
                <a:gd name="T15" fmla="*/ 0 60000 65536"/>
                <a:gd name="T16" fmla="*/ 0 60000 65536"/>
                <a:gd name="T17" fmla="*/ 0 60000 65536"/>
                <a:gd name="T18" fmla="*/ 0 w 645"/>
                <a:gd name="T19" fmla="*/ 0 h 119"/>
                <a:gd name="T20" fmla="*/ 645 w 645"/>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45" h="119">
                  <a:moveTo>
                    <a:pt x="478" y="119"/>
                  </a:moveTo>
                  <a:lnTo>
                    <a:pt x="645" y="0"/>
                  </a:lnTo>
                  <a:lnTo>
                    <a:pt x="167" y="0"/>
                  </a:lnTo>
                  <a:lnTo>
                    <a:pt x="0" y="119"/>
                  </a:lnTo>
                  <a:lnTo>
                    <a:pt x="478" y="119"/>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15" name="Freeform 16">
              <a:extLst>
                <a:ext uri="{FF2B5EF4-FFF2-40B4-BE49-F238E27FC236}">
                  <a16:creationId xmlns:a16="http://schemas.microsoft.com/office/drawing/2014/main" id="{4682D9BD-497D-45B1-842D-A9E962F0DBC4}"/>
                </a:ext>
              </a:extLst>
            </p:cNvPr>
            <p:cNvSpPr>
              <a:spLocks/>
            </p:cNvSpPr>
            <p:nvPr/>
          </p:nvSpPr>
          <p:spPr bwMode="auto">
            <a:xfrm>
              <a:off x="2606457" y="1891960"/>
              <a:ext cx="265113" cy="2798762"/>
            </a:xfrm>
            <a:custGeom>
              <a:avLst/>
              <a:gdLst>
                <a:gd name="T0" fmla="*/ 0 w 167"/>
                <a:gd name="T1" fmla="*/ 2798762 h 1763"/>
                <a:gd name="T2" fmla="*/ 0 w 167"/>
                <a:gd name="T3" fmla="*/ 188912 h 1763"/>
                <a:gd name="T4" fmla="*/ 265113 w 167"/>
                <a:gd name="T5" fmla="*/ 0 h 1763"/>
                <a:gd name="T6" fmla="*/ 265113 w 167"/>
                <a:gd name="T7" fmla="*/ 2609850 h 1763"/>
                <a:gd name="T8" fmla="*/ 0 w 167"/>
                <a:gd name="T9" fmla="*/ 2798762 h 1763"/>
                <a:gd name="T10" fmla="*/ 0 w 167"/>
                <a:gd name="T11" fmla="*/ 2798762 h 1763"/>
                <a:gd name="T12" fmla="*/ 0 60000 65536"/>
                <a:gd name="T13" fmla="*/ 0 60000 65536"/>
                <a:gd name="T14" fmla="*/ 0 60000 65536"/>
                <a:gd name="T15" fmla="*/ 0 60000 65536"/>
                <a:gd name="T16" fmla="*/ 0 60000 65536"/>
                <a:gd name="T17" fmla="*/ 0 60000 65536"/>
                <a:gd name="T18" fmla="*/ 0 w 167"/>
                <a:gd name="T19" fmla="*/ 0 h 1763"/>
                <a:gd name="T20" fmla="*/ 167 w 167"/>
                <a:gd name="T21" fmla="*/ 1763 h 1763"/>
              </a:gdLst>
              <a:ahLst/>
              <a:cxnLst>
                <a:cxn ang="T12">
                  <a:pos x="T0" y="T1"/>
                </a:cxn>
                <a:cxn ang="T13">
                  <a:pos x="T2" y="T3"/>
                </a:cxn>
                <a:cxn ang="T14">
                  <a:pos x="T4" y="T5"/>
                </a:cxn>
                <a:cxn ang="T15">
                  <a:pos x="T6" y="T7"/>
                </a:cxn>
                <a:cxn ang="T16">
                  <a:pos x="T8" y="T9"/>
                </a:cxn>
                <a:cxn ang="T17">
                  <a:pos x="T10" y="T11"/>
                </a:cxn>
              </a:cxnLst>
              <a:rect l="T18" t="T19" r="T20" b="T21"/>
              <a:pathLst>
                <a:path w="167" h="1763">
                  <a:moveTo>
                    <a:pt x="0" y="1763"/>
                  </a:moveTo>
                  <a:lnTo>
                    <a:pt x="0" y="119"/>
                  </a:lnTo>
                  <a:lnTo>
                    <a:pt x="167" y="0"/>
                  </a:lnTo>
                  <a:lnTo>
                    <a:pt x="167" y="1644"/>
                  </a:lnTo>
                  <a:lnTo>
                    <a:pt x="0" y="1763"/>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16" name="Rectangle 17">
              <a:extLst>
                <a:ext uri="{FF2B5EF4-FFF2-40B4-BE49-F238E27FC236}">
                  <a16:creationId xmlns:a16="http://schemas.microsoft.com/office/drawing/2014/main" id="{22981C18-96DE-4169-BF53-F51F742D52D2}"/>
                </a:ext>
              </a:extLst>
            </p:cNvPr>
            <p:cNvSpPr>
              <a:spLocks noChangeArrowheads="1"/>
            </p:cNvSpPr>
            <p:nvPr/>
          </p:nvSpPr>
          <p:spPr bwMode="auto">
            <a:xfrm>
              <a:off x="1847632" y="2080872"/>
              <a:ext cx="758825" cy="26098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2817" name="Freeform 18">
              <a:extLst>
                <a:ext uri="{FF2B5EF4-FFF2-40B4-BE49-F238E27FC236}">
                  <a16:creationId xmlns:a16="http://schemas.microsoft.com/office/drawing/2014/main" id="{3C64D71E-3A3C-42E5-B9BB-F1B81EBDE328}"/>
                </a:ext>
              </a:extLst>
            </p:cNvPr>
            <p:cNvSpPr>
              <a:spLocks/>
            </p:cNvSpPr>
            <p:nvPr/>
          </p:nvSpPr>
          <p:spPr bwMode="auto">
            <a:xfrm>
              <a:off x="1847632" y="1891960"/>
              <a:ext cx="1023938" cy="188912"/>
            </a:xfrm>
            <a:custGeom>
              <a:avLst/>
              <a:gdLst>
                <a:gd name="T0" fmla="*/ 758825 w 645"/>
                <a:gd name="T1" fmla="*/ 188912 h 119"/>
                <a:gd name="T2" fmla="*/ 1023938 w 645"/>
                <a:gd name="T3" fmla="*/ 0 h 119"/>
                <a:gd name="T4" fmla="*/ 246063 w 645"/>
                <a:gd name="T5" fmla="*/ 0 h 119"/>
                <a:gd name="T6" fmla="*/ 0 w 645"/>
                <a:gd name="T7" fmla="*/ 188912 h 119"/>
                <a:gd name="T8" fmla="*/ 758825 w 645"/>
                <a:gd name="T9" fmla="*/ 188912 h 119"/>
                <a:gd name="T10" fmla="*/ 0 60000 65536"/>
                <a:gd name="T11" fmla="*/ 0 60000 65536"/>
                <a:gd name="T12" fmla="*/ 0 60000 65536"/>
                <a:gd name="T13" fmla="*/ 0 60000 65536"/>
                <a:gd name="T14" fmla="*/ 0 60000 65536"/>
                <a:gd name="T15" fmla="*/ 0 w 645"/>
                <a:gd name="T16" fmla="*/ 0 h 119"/>
                <a:gd name="T17" fmla="*/ 645 w 645"/>
                <a:gd name="T18" fmla="*/ 119 h 119"/>
              </a:gdLst>
              <a:ahLst/>
              <a:cxnLst>
                <a:cxn ang="T10">
                  <a:pos x="T0" y="T1"/>
                </a:cxn>
                <a:cxn ang="T11">
                  <a:pos x="T2" y="T3"/>
                </a:cxn>
                <a:cxn ang="T12">
                  <a:pos x="T4" y="T5"/>
                </a:cxn>
                <a:cxn ang="T13">
                  <a:pos x="T6" y="T7"/>
                </a:cxn>
                <a:cxn ang="T14">
                  <a:pos x="T8" y="T9"/>
                </a:cxn>
              </a:cxnLst>
              <a:rect l="T15" t="T16" r="T17" b="T18"/>
              <a:pathLst>
                <a:path w="645" h="119">
                  <a:moveTo>
                    <a:pt x="478" y="119"/>
                  </a:moveTo>
                  <a:lnTo>
                    <a:pt x="645" y="0"/>
                  </a:lnTo>
                  <a:lnTo>
                    <a:pt x="155" y="0"/>
                  </a:lnTo>
                  <a:lnTo>
                    <a:pt x="0" y="119"/>
                  </a:lnTo>
                  <a:lnTo>
                    <a:pt x="478" y="119"/>
                  </a:lnTo>
                  <a:close/>
                </a:path>
              </a:pathLst>
            </a:custGeom>
            <a:solidFill>
              <a:srgbClr val="FCF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18" name="Freeform 19">
              <a:extLst>
                <a:ext uri="{FF2B5EF4-FFF2-40B4-BE49-F238E27FC236}">
                  <a16:creationId xmlns:a16="http://schemas.microsoft.com/office/drawing/2014/main" id="{87C1D1AB-30B6-4A76-83A5-0398789A87C4}"/>
                </a:ext>
              </a:extLst>
            </p:cNvPr>
            <p:cNvSpPr>
              <a:spLocks/>
            </p:cNvSpPr>
            <p:nvPr/>
          </p:nvSpPr>
          <p:spPr bwMode="auto">
            <a:xfrm>
              <a:off x="1847632" y="2080872"/>
              <a:ext cx="758825" cy="2609850"/>
            </a:xfrm>
            <a:custGeom>
              <a:avLst/>
              <a:gdLst>
                <a:gd name="T0" fmla="*/ 0 w 478"/>
                <a:gd name="T1" fmla="*/ 2609850 h 1644"/>
                <a:gd name="T2" fmla="*/ 0 w 478"/>
                <a:gd name="T3" fmla="*/ 0 h 1644"/>
                <a:gd name="T4" fmla="*/ 758825 w 478"/>
                <a:gd name="T5" fmla="*/ 0 h 1644"/>
                <a:gd name="T6" fmla="*/ 758825 w 478"/>
                <a:gd name="T7" fmla="*/ 2609850 h 1644"/>
                <a:gd name="T8" fmla="*/ 0 w 478"/>
                <a:gd name="T9" fmla="*/ 2609850 h 1644"/>
                <a:gd name="T10" fmla="*/ 0 w 478"/>
                <a:gd name="T11" fmla="*/ 2609850 h 1644"/>
                <a:gd name="T12" fmla="*/ 0 60000 65536"/>
                <a:gd name="T13" fmla="*/ 0 60000 65536"/>
                <a:gd name="T14" fmla="*/ 0 60000 65536"/>
                <a:gd name="T15" fmla="*/ 0 60000 65536"/>
                <a:gd name="T16" fmla="*/ 0 60000 65536"/>
                <a:gd name="T17" fmla="*/ 0 60000 65536"/>
                <a:gd name="T18" fmla="*/ 0 w 478"/>
                <a:gd name="T19" fmla="*/ 0 h 1644"/>
                <a:gd name="T20" fmla="*/ 478 w 478"/>
                <a:gd name="T21" fmla="*/ 1644 h 1644"/>
              </a:gdLst>
              <a:ahLst/>
              <a:cxnLst>
                <a:cxn ang="T12">
                  <a:pos x="T0" y="T1"/>
                </a:cxn>
                <a:cxn ang="T13">
                  <a:pos x="T2" y="T3"/>
                </a:cxn>
                <a:cxn ang="T14">
                  <a:pos x="T4" y="T5"/>
                </a:cxn>
                <a:cxn ang="T15">
                  <a:pos x="T6" y="T7"/>
                </a:cxn>
                <a:cxn ang="T16">
                  <a:pos x="T8" y="T9"/>
                </a:cxn>
                <a:cxn ang="T17">
                  <a:pos x="T10" y="T11"/>
                </a:cxn>
              </a:cxnLst>
              <a:rect l="T18" t="T19" r="T20" b="T21"/>
              <a:pathLst>
                <a:path w="478" h="1644">
                  <a:moveTo>
                    <a:pt x="0" y="1644"/>
                  </a:moveTo>
                  <a:lnTo>
                    <a:pt x="0" y="0"/>
                  </a:lnTo>
                  <a:lnTo>
                    <a:pt x="478" y="0"/>
                  </a:lnTo>
                  <a:lnTo>
                    <a:pt x="478" y="1644"/>
                  </a:lnTo>
                  <a:lnTo>
                    <a:pt x="0" y="1644"/>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19" name="Freeform 20">
              <a:extLst>
                <a:ext uri="{FF2B5EF4-FFF2-40B4-BE49-F238E27FC236}">
                  <a16:creationId xmlns:a16="http://schemas.microsoft.com/office/drawing/2014/main" id="{480D197E-8950-405E-AA36-AEF19B99E330}"/>
                </a:ext>
              </a:extLst>
            </p:cNvPr>
            <p:cNvSpPr>
              <a:spLocks/>
            </p:cNvSpPr>
            <p:nvPr/>
          </p:nvSpPr>
          <p:spPr bwMode="auto">
            <a:xfrm>
              <a:off x="1847632" y="1891960"/>
              <a:ext cx="1023938" cy="188912"/>
            </a:xfrm>
            <a:custGeom>
              <a:avLst/>
              <a:gdLst>
                <a:gd name="T0" fmla="*/ 758825 w 645"/>
                <a:gd name="T1" fmla="*/ 188912 h 119"/>
                <a:gd name="T2" fmla="*/ 1023938 w 645"/>
                <a:gd name="T3" fmla="*/ 0 h 119"/>
                <a:gd name="T4" fmla="*/ 246063 w 645"/>
                <a:gd name="T5" fmla="*/ 0 h 119"/>
                <a:gd name="T6" fmla="*/ 0 w 645"/>
                <a:gd name="T7" fmla="*/ 188912 h 119"/>
                <a:gd name="T8" fmla="*/ 758825 w 645"/>
                <a:gd name="T9" fmla="*/ 188912 h 119"/>
                <a:gd name="T10" fmla="*/ 758825 w 645"/>
                <a:gd name="T11" fmla="*/ 188912 h 119"/>
                <a:gd name="T12" fmla="*/ 0 60000 65536"/>
                <a:gd name="T13" fmla="*/ 0 60000 65536"/>
                <a:gd name="T14" fmla="*/ 0 60000 65536"/>
                <a:gd name="T15" fmla="*/ 0 60000 65536"/>
                <a:gd name="T16" fmla="*/ 0 60000 65536"/>
                <a:gd name="T17" fmla="*/ 0 60000 65536"/>
                <a:gd name="T18" fmla="*/ 0 w 645"/>
                <a:gd name="T19" fmla="*/ 0 h 119"/>
                <a:gd name="T20" fmla="*/ 645 w 645"/>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45" h="119">
                  <a:moveTo>
                    <a:pt x="478" y="119"/>
                  </a:moveTo>
                  <a:lnTo>
                    <a:pt x="645" y="0"/>
                  </a:lnTo>
                  <a:lnTo>
                    <a:pt x="155" y="0"/>
                  </a:lnTo>
                  <a:lnTo>
                    <a:pt x="0" y="119"/>
                  </a:lnTo>
                  <a:lnTo>
                    <a:pt x="478" y="119"/>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20" name="Freeform 28">
              <a:extLst>
                <a:ext uri="{FF2B5EF4-FFF2-40B4-BE49-F238E27FC236}">
                  <a16:creationId xmlns:a16="http://schemas.microsoft.com/office/drawing/2014/main" id="{2531712F-60C0-43A5-A27F-081F486FEFA9}"/>
                </a:ext>
              </a:extLst>
            </p:cNvPr>
            <p:cNvSpPr>
              <a:spLocks/>
            </p:cNvSpPr>
            <p:nvPr/>
          </p:nvSpPr>
          <p:spPr bwMode="auto">
            <a:xfrm>
              <a:off x="6041807" y="2023722"/>
              <a:ext cx="246063" cy="2667000"/>
            </a:xfrm>
            <a:custGeom>
              <a:avLst/>
              <a:gdLst>
                <a:gd name="T0" fmla="*/ 0 w 155"/>
                <a:gd name="T1" fmla="*/ 2667000 h 1680"/>
                <a:gd name="T2" fmla="*/ 0 w 155"/>
                <a:gd name="T3" fmla="*/ 207963 h 1680"/>
                <a:gd name="T4" fmla="*/ 246063 w 155"/>
                <a:gd name="T5" fmla="*/ 0 h 1680"/>
                <a:gd name="T6" fmla="*/ 246063 w 155"/>
                <a:gd name="T7" fmla="*/ 2478088 h 1680"/>
                <a:gd name="T8" fmla="*/ 0 w 155"/>
                <a:gd name="T9" fmla="*/ 2667000 h 1680"/>
                <a:gd name="T10" fmla="*/ 0 60000 65536"/>
                <a:gd name="T11" fmla="*/ 0 60000 65536"/>
                <a:gd name="T12" fmla="*/ 0 60000 65536"/>
                <a:gd name="T13" fmla="*/ 0 60000 65536"/>
                <a:gd name="T14" fmla="*/ 0 60000 65536"/>
                <a:gd name="T15" fmla="*/ 0 w 155"/>
                <a:gd name="T16" fmla="*/ 0 h 1680"/>
                <a:gd name="T17" fmla="*/ 155 w 155"/>
                <a:gd name="T18" fmla="*/ 1680 h 1680"/>
              </a:gdLst>
              <a:ahLst/>
              <a:cxnLst>
                <a:cxn ang="T10">
                  <a:pos x="T0" y="T1"/>
                </a:cxn>
                <a:cxn ang="T11">
                  <a:pos x="T2" y="T3"/>
                </a:cxn>
                <a:cxn ang="T12">
                  <a:pos x="T4" y="T5"/>
                </a:cxn>
                <a:cxn ang="T13">
                  <a:pos x="T6" y="T7"/>
                </a:cxn>
                <a:cxn ang="T14">
                  <a:pos x="T8" y="T9"/>
                </a:cxn>
              </a:cxnLst>
              <a:rect l="T15" t="T16" r="T17" b="T18"/>
              <a:pathLst>
                <a:path w="155" h="1680">
                  <a:moveTo>
                    <a:pt x="0" y="1680"/>
                  </a:moveTo>
                  <a:lnTo>
                    <a:pt x="0" y="131"/>
                  </a:lnTo>
                  <a:lnTo>
                    <a:pt x="155" y="0"/>
                  </a:lnTo>
                  <a:lnTo>
                    <a:pt x="155" y="1561"/>
                  </a:lnTo>
                  <a:lnTo>
                    <a:pt x="0" y="1680"/>
                  </a:lnTo>
                  <a:close/>
                </a:path>
              </a:pathLst>
            </a:custGeom>
            <a:solidFill>
              <a:srgbClr val="C8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21" name="Freeform 30">
              <a:extLst>
                <a:ext uri="{FF2B5EF4-FFF2-40B4-BE49-F238E27FC236}">
                  <a16:creationId xmlns:a16="http://schemas.microsoft.com/office/drawing/2014/main" id="{7EF4CE64-6D87-4762-8966-A6E09BB0A647}"/>
                </a:ext>
              </a:extLst>
            </p:cNvPr>
            <p:cNvSpPr>
              <a:spLocks/>
            </p:cNvSpPr>
            <p:nvPr/>
          </p:nvSpPr>
          <p:spPr bwMode="auto">
            <a:xfrm>
              <a:off x="6041807" y="2023722"/>
              <a:ext cx="246063" cy="2667000"/>
            </a:xfrm>
            <a:custGeom>
              <a:avLst/>
              <a:gdLst>
                <a:gd name="T0" fmla="*/ 0 w 155"/>
                <a:gd name="T1" fmla="*/ 2667000 h 1680"/>
                <a:gd name="T2" fmla="*/ 0 w 155"/>
                <a:gd name="T3" fmla="*/ 207963 h 1680"/>
                <a:gd name="T4" fmla="*/ 246063 w 155"/>
                <a:gd name="T5" fmla="*/ 0 h 1680"/>
                <a:gd name="T6" fmla="*/ 246063 w 155"/>
                <a:gd name="T7" fmla="*/ 2478088 h 1680"/>
                <a:gd name="T8" fmla="*/ 0 w 155"/>
                <a:gd name="T9" fmla="*/ 2667000 h 1680"/>
                <a:gd name="T10" fmla="*/ 0 w 155"/>
                <a:gd name="T11" fmla="*/ 2667000 h 1680"/>
                <a:gd name="T12" fmla="*/ 0 60000 65536"/>
                <a:gd name="T13" fmla="*/ 0 60000 65536"/>
                <a:gd name="T14" fmla="*/ 0 60000 65536"/>
                <a:gd name="T15" fmla="*/ 0 60000 65536"/>
                <a:gd name="T16" fmla="*/ 0 60000 65536"/>
                <a:gd name="T17" fmla="*/ 0 60000 65536"/>
                <a:gd name="T18" fmla="*/ 0 w 155"/>
                <a:gd name="T19" fmla="*/ 0 h 1680"/>
                <a:gd name="T20" fmla="*/ 155 w 155"/>
                <a:gd name="T21" fmla="*/ 1680 h 1680"/>
              </a:gdLst>
              <a:ahLst/>
              <a:cxnLst>
                <a:cxn ang="T12">
                  <a:pos x="T0" y="T1"/>
                </a:cxn>
                <a:cxn ang="T13">
                  <a:pos x="T2" y="T3"/>
                </a:cxn>
                <a:cxn ang="T14">
                  <a:pos x="T4" y="T5"/>
                </a:cxn>
                <a:cxn ang="T15">
                  <a:pos x="T6" y="T7"/>
                </a:cxn>
                <a:cxn ang="T16">
                  <a:pos x="T8" y="T9"/>
                </a:cxn>
                <a:cxn ang="T17">
                  <a:pos x="T10" y="T11"/>
                </a:cxn>
              </a:cxnLst>
              <a:rect l="T18" t="T19" r="T20" b="T21"/>
              <a:pathLst>
                <a:path w="155" h="1680">
                  <a:moveTo>
                    <a:pt x="0" y="1680"/>
                  </a:moveTo>
                  <a:lnTo>
                    <a:pt x="0" y="131"/>
                  </a:lnTo>
                  <a:lnTo>
                    <a:pt x="155" y="0"/>
                  </a:lnTo>
                  <a:lnTo>
                    <a:pt x="155" y="1561"/>
                  </a:lnTo>
                  <a:lnTo>
                    <a:pt x="0" y="168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22" name="Freeform 31">
              <a:extLst>
                <a:ext uri="{FF2B5EF4-FFF2-40B4-BE49-F238E27FC236}">
                  <a16:creationId xmlns:a16="http://schemas.microsoft.com/office/drawing/2014/main" id="{E0B13CFA-6A74-4584-848F-7D9E6E18525F}"/>
                </a:ext>
              </a:extLst>
            </p:cNvPr>
            <p:cNvSpPr>
              <a:spLocks/>
            </p:cNvSpPr>
            <p:nvPr/>
          </p:nvSpPr>
          <p:spPr bwMode="auto">
            <a:xfrm>
              <a:off x="5281395" y="2231685"/>
              <a:ext cx="760412" cy="2459037"/>
            </a:xfrm>
            <a:custGeom>
              <a:avLst/>
              <a:gdLst>
                <a:gd name="T0" fmla="*/ 0 w 479"/>
                <a:gd name="T1" fmla="*/ 2459037 h 1549"/>
                <a:gd name="T2" fmla="*/ 0 w 479"/>
                <a:gd name="T3" fmla="*/ 0 h 1549"/>
                <a:gd name="T4" fmla="*/ 760412 w 479"/>
                <a:gd name="T5" fmla="*/ 0 h 1549"/>
                <a:gd name="T6" fmla="*/ 760412 w 479"/>
                <a:gd name="T7" fmla="*/ 2459037 h 1549"/>
                <a:gd name="T8" fmla="*/ 0 w 479"/>
                <a:gd name="T9" fmla="*/ 2459037 h 1549"/>
                <a:gd name="T10" fmla="*/ 0 w 479"/>
                <a:gd name="T11" fmla="*/ 2459037 h 1549"/>
                <a:gd name="T12" fmla="*/ 0 60000 65536"/>
                <a:gd name="T13" fmla="*/ 0 60000 65536"/>
                <a:gd name="T14" fmla="*/ 0 60000 65536"/>
                <a:gd name="T15" fmla="*/ 0 60000 65536"/>
                <a:gd name="T16" fmla="*/ 0 60000 65536"/>
                <a:gd name="T17" fmla="*/ 0 60000 65536"/>
                <a:gd name="T18" fmla="*/ 0 w 479"/>
                <a:gd name="T19" fmla="*/ 0 h 1549"/>
                <a:gd name="T20" fmla="*/ 479 w 479"/>
                <a:gd name="T21" fmla="*/ 1549 h 1549"/>
              </a:gdLst>
              <a:ahLst/>
              <a:cxnLst>
                <a:cxn ang="T12">
                  <a:pos x="T0" y="T1"/>
                </a:cxn>
                <a:cxn ang="T13">
                  <a:pos x="T2" y="T3"/>
                </a:cxn>
                <a:cxn ang="T14">
                  <a:pos x="T4" y="T5"/>
                </a:cxn>
                <a:cxn ang="T15">
                  <a:pos x="T6" y="T7"/>
                </a:cxn>
                <a:cxn ang="T16">
                  <a:pos x="T8" y="T9"/>
                </a:cxn>
                <a:cxn ang="T17">
                  <a:pos x="T10" y="T11"/>
                </a:cxn>
              </a:cxnLst>
              <a:rect l="T18" t="T19" r="T20" b="T21"/>
              <a:pathLst>
                <a:path w="479" h="1549">
                  <a:moveTo>
                    <a:pt x="0" y="1549"/>
                  </a:moveTo>
                  <a:lnTo>
                    <a:pt x="0" y="0"/>
                  </a:lnTo>
                  <a:lnTo>
                    <a:pt x="479" y="0"/>
                  </a:lnTo>
                  <a:lnTo>
                    <a:pt x="479" y="1549"/>
                  </a:lnTo>
                  <a:lnTo>
                    <a:pt x="0" y="1549"/>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23" name="Freeform 32">
              <a:extLst>
                <a:ext uri="{FF2B5EF4-FFF2-40B4-BE49-F238E27FC236}">
                  <a16:creationId xmlns:a16="http://schemas.microsoft.com/office/drawing/2014/main" id="{9D9D5EBE-AA73-44E7-B9A5-180E1B24F105}"/>
                </a:ext>
              </a:extLst>
            </p:cNvPr>
            <p:cNvSpPr>
              <a:spLocks/>
            </p:cNvSpPr>
            <p:nvPr/>
          </p:nvSpPr>
          <p:spPr bwMode="auto">
            <a:xfrm>
              <a:off x="5281395" y="2023722"/>
              <a:ext cx="1006475" cy="207963"/>
            </a:xfrm>
            <a:custGeom>
              <a:avLst/>
              <a:gdLst>
                <a:gd name="T0" fmla="*/ 760412 w 634"/>
                <a:gd name="T1" fmla="*/ 207963 h 131"/>
                <a:gd name="T2" fmla="*/ 1006475 w 634"/>
                <a:gd name="T3" fmla="*/ 0 h 131"/>
                <a:gd name="T4" fmla="*/ 247650 w 634"/>
                <a:gd name="T5" fmla="*/ 0 h 131"/>
                <a:gd name="T6" fmla="*/ 0 w 634"/>
                <a:gd name="T7" fmla="*/ 207963 h 131"/>
                <a:gd name="T8" fmla="*/ 760412 w 634"/>
                <a:gd name="T9" fmla="*/ 207963 h 131"/>
                <a:gd name="T10" fmla="*/ 0 60000 65536"/>
                <a:gd name="T11" fmla="*/ 0 60000 65536"/>
                <a:gd name="T12" fmla="*/ 0 60000 65536"/>
                <a:gd name="T13" fmla="*/ 0 60000 65536"/>
                <a:gd name="T14" fmla="*/ 0 60000 65536"/>
                <a:gd name="T15" fmla="*/ 0 w 634"/>
                <a:gd name="T16" fmla="*/ 0 h 131"/>
                <a:gd name="T17" fmla="*/ 634 w 634"/>
                <a:gd name="T18" fmla="*/ 131 h 131"/>
              </a:gdLst>
              <a:ahLst/>
              <a:cxnLst>
                <a:cxn ang="T10">
                  <a:pos x="T0" y="T1"/>
                </a:cxn>
                <a:cxn ang="T11">
                  <a:pos x="T2" y="T3"/>
                </a:cxn>
                <a:cxn ang="T12">
                  <a:pos x="T4" y="T5"/>
                </a:cxn>
                <a:cxn ang="T13">
                  <a:pos x="T6" y="T7"/>
                </a:cxn>
                <a:cxn ang="T14">
                  <a:pos x="T8" y="T9"/>
                </a:cxn>
              </a:cxnLst>
              <a:rect l="T15" t="T16" r="T17" b="T18"/>
              <a:pathLst>
                <a:path w="634" h="131">
                  <a:moveTo>
                    <a:pt x="479" y="131"/>
                  </a:moveTo>
                  <a:lnTo>
                    <a:pt x="634" y="0"/>
                  </a:lnTo>
                  <a:lnTo>
                    <a:pt x="156" y="0"/>
                  </a:lnTo>
                  <a:lnTo>
                    <a:pt x="0" y="131"/>
                  </a:lnTo>
                  <a:lnTo>
                    <a:pt x="479" y="131"/>
                  </a:lnTo>
                  <a:close/>
                </a:path>
              </a:pathLst>
            </a:custGeom>
            <a:solidFill>
              <a:srgbClr val="FCF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24" name="Freeform 33">
              <a:extLst>
                <a:ext uri="{FF2B5EF4-FFF2-40B4-BE49-F238E27FC236}">
                  <a16:creationId xmlns:a16="http://schemas.microsoft.com/office/drawing/2014/main" id="{F0D87A4D-6BFC-48E4-968E-2426DB6A4D92}"/>
                </a:ext>
              </a:extLst>
            </p:cNvPr>
            <p:cNvSpPr>
              <a:spLocks/>
            </p:cNvSpPr>
            <p:nvPr/>
          </p:nvSpPr>
          <p:spPr bwMode="auto">
            <a:xfrm>
              <a:off x="6800632" y="4425610"/>
              <a:ext cx="265113" cy="265112"/>
            </a:xfrm>
            <a:custGeom>
              <a:avLst/>
              <a:gdLst>
                <a:gd name="T0" fmla="*/ 0 w 167"/>
                <a:gd name="T1" fmla="*/ 265112 h 167"/>
                <a:gd name="T2" fmla="*/ 0 w 167"/>
                <a:gd name="T3" fmla="*/ 207962 h 167"/>
                <a:gd name="T4" fmla="*/ 265113 w 167"/>
                <a:gd name="T5" fmla="*/ 0 h 167"/>
                <a:gd name="T6" fmla="*/ 265113 w 167"/>
                <a:gd name="T7" fmla="*/ 76200 h 167"/>
                <a:gd name="T8" fmla="*/ 0 w 167"/>
                <a:gd name="T9" fmla="*/ 265112 h 167"/>
                <a:gd name="T10" fmla="*/ 0 60000 65536"/>
                <a:gd name="T11" fmla="*/ 0 60000 65536"/>
                <a:gd name="T12" fmla="*/ 0 60000 65536"/>
                <a:gd name="T13" fmla="*/ 0 60000 65536"/>
                <a:gd name="T14" fmla="*/ 0 60000 65536"/>
                <a:gd name="T15" fmla="*/ 0 w 167"/>
                <a:gd name="T16" fmla="*/ 0 h 167"/>
                <a:gd name="T17" fmla="*/ 167 w 167"/>
                <a:gd name="T18" fmla="*/ 167 h 167"/>
              </a:gdLst>
              <a:ahLst/>
              <a:cxnLst>
                <a:cxn ang="T10">
                  <a:pos x="T0" y="T1"/>
                </a:cxn>
                <a:cxn ang="T11">
                  <a:pos x="T2" y="T3"/>
                </a:cxn>
                <a:cxn ang="T12">
                  <a:pos x="T4" y="T5"/>
                </a:cxn>
                <a:cxn ang="T13">
                  <a:pos x="T6" y="T7"/>
                </a:cxn>
                <a:cxn ang="T14">
                  <a:pos x="T8" y="T9"/>
                </a:cxn>
              </a:cxnLst>
              <a:rect l="T15" t="T16" r="T17" b="T18"/>
              <a:pathLst>
                <a:path w="167" h="167">
                  <a:moveTo>
                    <a:pt x="0" y="167"/>
                  </a:moveTo>
                  <a:lnTo>
                    <a:pt x="0" y="131"/>
                  </a:lnTo>
                  <a:lnTo>
                    <a:pt x="167" y="0"/>
                  </a:lnTo>
                  <a:lnTo>
                    <a:pt x="167" y="48"/>
                  </a:lnTo>
                  <a:lnTo>
                    <a:pt x="0" y="167"/>
                  </a:lnTo>
                  <a:close/>
                </a:path>
              </a:pathLst>
            </a:custGeom>
            <a:solidFill>
              <a:srgbClr val="005A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25" name="Freeform 34">
              <a:extLst>
                <a:ext uri="{FF2B5EF4-FFF2-40B4-BE49-F238E27FC236}">
                  <a16:creationId xmlns:a16="http://schemas.microsoft.com/office/drawing/2014/main" id="{0EC26FED-76E5-47EF-9183-AFF9DCFD2D0E}"/>
                </a:ext>
              </a:extLst>
            </p:cNvPr>
            <p:cNvSpPr>
              <a:spLocks/>
            </p:cNvSpPr>
            <p:nvPr/>
          </p:nvSpPr>
          <p:spPr bwMode="auto">
            <a:xfrm>
              <a:off x="5281395" y="2023722"/>
              <a:ext cx="1006475" cy="207963"/>
            </a:xfrm>
            <a:custGeom>
              <a:avLst/>
              <a:gdLst>
                <a:gd name="T0" fmla="*/ 760412 w 634"/>
                <a:gd name="T1" fmla="*/ 207963 h 131"/>
                <a:gd name="T2" fmla="*/ 1006475 w 634"/>
                <a:gd name="T3" fmla="*/ 0 h 131"/>
                <a:gd name="T4" fmla="*/ 247650 w 634"/>
                <a:gd name="T5" fmla="*/ 0 h 131"/>
                <a:gd name="T6" fmla="*/ 0 w 634"/>
                <a:gd name="T7" fmla="*/ 207963 h 131"/>
                <a:gd name="T8" fmla="*/ 760412 w 634"/>
                <a:gd name="T9" fmla="*/ 207963 h 131"/>
                <a:gd name="T10" fmla="*/ 760412 w 634"/>
                <a:gd name="T11" fmla="*/ 207963 h 131"/>
                <a:gd name="T12" fmla="*/ 0 60000 65536"/>
                <a:gd name="T13" fmla="*/ 0 60000 65536"/>
                <a:gd name="T14" fmla="*/ 0 60000 65536"/>
                <a:gd name="T15" fmla="*/ 0 60000 65536"/>
                <a:gd name="T16" fmla="*/ 0 60000 65536"/>
                <a:gd name="T17" fmla="*/ 0 60000 65536"/>
                <a:gd name="T18" fmla="*/ 0 w 634"/>
                <a:gd name="T19" fmla="*/ 0 h 131"/>
                <a:gd name="T20" fmla="*/ 634 w 634"/>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634" h="131">
                  <a:moveTo>
                    <a:pt x="479" y="131"/>
                  </a:moveTo>
                  <a:lnTo>
                    <a:pt x="634" y="0"/>
                  </a:lnTo>
                  <a:lnTo>
                    <a:pt x="156" y="0"/>
                  </a:lnTo>
                  <a:lnTo>
                    <a:pt x="0" y="131"/>
                  </a:lnTo>
                  <a:lnTo>
                    <a:pt x="479" y="131"/>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26" name="Freeform 35">
              <a:extLst>
                <a:ext uri="{FF2B5EF4-FFF2-40B4-BE49-F238E27FC236}">
                  <a16:creationId xmlns:a16="http://schemas.microsoft.com/office/drawing/2014/main" id="{306CCCD4-D588-4A76-9523-385092FAF741}"/>
                </a:ext>
              </a:extLst>
            </p:cNvPr>
            <p:cNvSpPr>
              <a:spLocks/>
            </p:cNvSpPr>
            <p:nvPr/>
          </p:nvSpPr>
          <p:spPr bwMode="auto">
            <a:xfrm>
              <a:off x="6800632" y="4425610"/>
              <a:ext cx="265113" cy="265112"/>
            </a:xfrm>
            <a:custGeom>
              <a:avLst/>
              <a:gdLst>
                <a:gd name="T0" fmla="*/ 0 w 167"/>
                <a:gd name="T1" fmla="*/ 265112 h 167"/>
                <a:gd name="T2" fmla="*/ 0 w 167"/>
                <a:gd name="T3" fmla="*/ 207962 h 167"/>
                <a:gd name="T4" fmla="*/ 265113 w 167"/>
                <a:gd name="T5" fmla="*/ 0 h 167"/>
                <a:gd name="T6" fmla="*/ 265113 w 167"/>
                <a:gd name="T7" fmla="*/ 76200 h 167"/>
                <a:gd name="T8" fmla="*/ 0 w 167"/>
                <a:gd name="T9" fmla="*/ 265112 h 167"/>
                <a:gd name="T10" fmla="*/ 0 w 167"/>
                <a:gd name="T11" fmla="*/ 265112 h 167"/>
                <a:gd name="T12" fmla="*/ 0 60000 65536"/>
                <a:gd name="T13" fmla="*/ 0 60000 65536"/>
                <a:gd name="T14" fmla="*/ 0 60000 65536"/>
                <a:gd name="T15" fmla="*/ 0 60000 65536"/>
                <a:gd name="T16" fmla="*/ 0 60000 65536"/>
                <a:gd name="T17" fmla="*/ 0 60000 65536"/>
                <a:gd name="T18" fmla="*/ 0 w 167"/>
                <a:gd name="T19" fmla="*/ 0 h 167"/>
                <a:gd name="T20" fmla="*/ 167 w 167"/>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7" h="167">
                  <a:moveTo>
                    <a:pt x="0" y="167"/>
                  </a:moveTo>
                  <a:lnTo>
                    <a:pt x="0" y="131"/>
                  </a:lnTo>
                  <a:lnTo>
                    <a:pt x="167" y="0"/>
                  </a:lnTo>
                  <a:lnTo>
                    <a:pt x="167" y="48"/>
                  </a:lnTo>
                  <a:lnTo>
                    <a:pt x="0" y="167"/>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27" name="Rectangle 36">
              <a:extLst>
                <a:ext uri="{FF2B5EF4-FFF2-40B4-BE49-F238E27FC236}">
                  <a16:creationId xmlns:a16="http://schemas.microsoft.com/office/drawing/2014/main" id="{D84F7413-4BEB-4CF0-A13F-366B5CD3A09B}"/>
                </a:ext>
              </a:extLst>
            </p:cNvPr>
            <p:cNvSpPr>
              <a:spLocks noChangeArrowheads="1"/>
            </p:cNvSpPr>
            <p:nvPr/>
          </p:nvSpPr>
          <p:spPr bwMode="auto">
            <a:xfrm>
              <a:off x="6041807" y="4633572"/>
              <a:ext cx="758825" cy="5715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2828" name="Freeform 37">
              <a:extLst>
                <a:ext uri="{FF2B5EF4-FFF2-40B4-BE49-F238E27FC236}">
                  <a16:creationId xmlns:a16="http://schemas.microsoft.com/office/drawing/2014/main" id="{120F626E-3EA1-428D-8B93-321C9940B74F}"/>
                </a:ext>
              </a:extLst>
            </p:cNvPr>
            <p:cNvSpPr>
              <a:spLocks/>
            </p:cNvSpPr>
            <p:nvPr/>
          </p:nvSpPr>
          <p:spPr bwMode="auto">
            <a:xfrm>
              <a:off x="6041807" y="4421132"/>
              <a:ext cx="1023938" cy="207962"/>
            </a:xfrm>
            <a:custGeom>
              <a:avLst/>
              <a:gdLst>
                <a:gd name="T0" fmla="*/ 758825 w 645"/>
                <a:gd name="T1" fmla="*/ 207962 h 131"/>
                <a:gd name="T2" fmla="*/ 1023938 w 645"/>
                <a:gd name="T3" fmla="*/ 0 h 131"/>
                <a:gd name="T4" fmla="*/ 246063 w 645"/>
                <a:gd name="T5" fmla="*/ 0 h 131"/>
                <a:gd name="T6" fmla="*/ 0 w 645"/>
                <a:gd name="T7" fmla="*/ 207962 h 131"/>
                <a:gd name="T8" fmla="*/ 758825 w 645"/>
                <a:gd name="T9" fmla="*/ 207962 h 131"/>
                <a:gd name="T10" fmla="*/ 0 60000 65536"/>
                <a:gd name="T11" fmla="*/ 0 60000 65536"/>
                <a:gd name="T12" fmla="*/ 0 60000 65536"/>
                <a:gd name="T13" fmla="*/ 0 60000 65536"/>
                <a:gd name="T14" fmla="*/ 0 60000 65536"/>
                <a:gd name="T15" fmla="*/ 0 w 645"/>
                <a:gd name="T16" fmla="*/ 0 h 131"/>
                <a:gd name="T17" fmla="*/ 645 w 645"/>
                <a:gd name="T18" fmla="*/ 131 h 131"/>
              </a:gdLst>
              <a:ahLst/>
              <a:cxnLst>
                <a:cxn ang="T10">
                  <a:pos x="T0" y="T1"/>
                </a:cxn>
                <a:cxn ang="T11">
                  <a:pos x="T2" y="T3"/>
                </a:cxn>
                <a:cxn ang="T12">
                  <a:pos x="T4" y="T5"/>
                </a:cxn>
                <a:cxn ang="T13">
                  <a:pos x="T6" y="T7"/>
                </a:cxn>
                <a:cxn ang="T14">
                  <a:pos x="T8" y="T9"/>
                </a:cxn>
              </a:cxnLst>
              <a:rect l="T15" t="T16" r="T17" b="T18"/>
              <a:pathLst>
                <a:path w="645" h="131">
                  <a:moveTo>
                    <a:pt x="478" y="131"/>
                  </a:moveTo>
                  <a:lnTo>
                    <a:pt x="645" y="0"/>
                  </a:lnTo>
                  <a:lnTo>
                    <a:pt x="155" y="0"/>
                  </a:lnTo>
                  <a:lnTo>
                    <a:pt x="0" y="131"/>
                  </a:lnTo>
                  <a:lnTo>
                    <a:pt x="478" y="131"/>
                  </a:lnTo>
                  <a:close/>
                </a:path>
              </a:pathLst>
            </a:custGeom>
            <a:solidFill>
              <a:srgbClr val="007A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29" name="Freeform 38">
              <a:extLst>
                <a:ext uri="{FF2B5EF4-FFF2-40B4-BE49-F238E27FC236}">
                  <a16:creationId xmlns:a16="http://schemas.microsoft.com/office/drawing/2014/main" id="{63A47541-4407-4D69-92F2-54DF0E29F2C1}"/>
                </a:ext>
              </a:extLst>
            </p:cNvPr>
            <p:cNvSpPr>
              <a:spLocks/>
            </p:cNvSpPr>
            <p:nvPr/>
          </p:nvSpPr>
          <p:spPr bwMode="auto">
            <a:xfrm>
              <a:off x="6041807" y="4633572"/>
              <a:ext cx="758825" cy="57150"/>
            </a:xfrm>
            <a:custGeom>
              <a:avLst/>
              <a:gdLst>
                <a:gd name="T0" fmla="*/ 0 w 478"/>
                <a:gd name="T1" fmla="*/ 57150 h 36"/>
                <a:gd name="T2" fmla="*/ 0 w 478"/>
                <a:gd name="T3" fmla="*/ 0 h 36"/>
                <a:gd name="T4" fmla="*/ 758825 w 478"/>
                <a:gd name="T5" fmla="*/ 0 h 36"/>
                <a:gd name="T6" fmla="*/ 758825 w 478"/>
                <a:gd name="T7" fmla="*/ 57150 h 36"/>
                <a:gd name="T8" fmla="*/ 0 w 478"/>
                <a:gd name="T9" fmla="*/ 57150 h 36"/>
                <a:gd name="T10" fmla="*/ 0 w 478"/>
                <a:gd name="T11" fmla="*/ 57150 h 36"/>
                <a:gd name="T12" fmla="*/ 0 60000 65536"/>
                <a:gd name="T13" fmla="*/ 0 60000 65536"/>
                <a:gd name="T14" fmla="*/ 0 60000 65536"/>
                <a:gd name="T15" fmla="*/ 0 60000 65536"/>
                <a:gd name="T16" fmla="*/ 0 60000 65536"/>
                <a:gd name="T17" fmla="*/ 0 60000 65536"/>
                <a:gd name="T18" fmla="*/ 0 w 478"/>
                <a:gd name="T19" fmla="*/ 0 h 36"/>
                <a:gd name="T20" fmla="*/ 478 w 47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8" h="36">
                  <a:moveTo>
                    <a:pt x="0" y="36"/>
                  </a:moveTo>
                  <a:lnTo>
                    <a:pt x="0" y="0"/>
                  </a:lnTo>
                  <a:lnTo>
                    <a:pt x="478" y="0"/>
                  </a:lnTo>
                  <a:lnTo>
                    <a:pt x="478" y="36"/>
                  </a:lnTo>
                  <a:lnTo>
                    <a:pt x="0" y="3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30" name="Freeform 100">
              <a:extLst>
                <a:ext uri="{FF2B5EF4-FFF2-40B4-BE49-F238E27FC236}">
                  <a16:creationId xmlns:a16="http://schemas.microsoft.com/office/drawing/2014/main" id="{DE529F38-08C8-4AE1-8CEC-4BE151D971D4}"/>
                </a:ext>
              </a:extLst>
            </p:cNvPr>
            <p:cNvSpPr>
              <a:spLocks/>
            </p:cNvSpPr>
            <p:nvPr/>
          </p:nvSpPr>
          <p:spPr bwMode="auto">
            <a:xfrm>
              <a:off x="1277720" y="5032035"/>
              <a:ext cx="6851650" cy="3175"/>
            </a:xfrm>
            <a:custGeom>
              <a:avLst/>
              <a:gdLst>
                <a:gd name="T0" fmla="*/ 0 w 4316"/>
                <a:gd name="T1" fmla="*/ 0 h 3175"/>
                <a:gd name="T2" fmla="*/ 6851650 w 4316"/>
                <a:gd name="T3" fmla="*/ 0 h 3175"/>
                <a:gd name="T4" fmla="*/ 0 w 4316"/>
                <a:gd name="T5" fmla="*/ 0 h 3175"/>
                <a:gd name="T6" fmla="*/ 0 60000 65536"/>
                <a:gd name="T7" fmla="*/ 0 60000 65536"/>
                <a:gd name="T8" fmla="*/ 0 60000 65536"/>
                <a:gd name="T9" fmla="*/ 0 w 4316"/>
                <a:gd name="T10" fmla="*/ 0 h 3175"/>
                <a:gd name="T11" fmla="*/ 4316 w 4316"/>
                <a:gd name="T12" fmla="*/ 3175 h 3175"/>
              </a:gdLst>
              <a:ahLst/>
              <a:cxnLst>
                <a:cxn ang="T6">
                  <a:pos x="T0" y="T1"/>
                </a:cxn>
                <a:cxn ang="T7">
                  <a:pos x="T2" y="T3"/>
                </a:cxn>
                <a:cxn ang="T8">
                  <a:pos x="T4" y="T5"/>
                </a:cxn>
              </a:cxnLst>
              <a:rect l="T9" t="T10" r="T11" b="T12"/>
              <a:pathLst>
                <a:path w="4316" h="3175">
                  <a:moveTo>
                    <a:pt x="0" y="0"/>
                  </a:moveTo>
                  <a:lnTo>
                    <a:pt x="43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31" name="Freeform 104">
              <a:extLst>
                <a:ext uri="{FF2B5EF4-FFF2-40B4-BE49-F238E27FC236}">
                  <a16:creationId xmlns:a16="http://schemas.microsoft.com/office/drawing/2014/main" id="{1D128265-7ED2-4BA3-B9E8-623CF0BB1813}"/>
                </a:ext>
              </a:extLst>
            </p:cNvPr>
            <p:cNvSpPr>
              <a:spLocks/>
            </p:cNvSpPr>
            <p:nvPr/>
          </p:nvSpPr>
          <p:spPr bwMode="auto">
            <a:xfrm>
              <a:off x="4694020" y="5032035"/>
              <a:ext cx="1587" cy="36512"/>
            </a:xfrm>
            <a:custGeom>
              <a:avLst/>
              <a:gdLst>
                <a:gd name="T0" fmla="*/ 0 w 1587"/>
                <a:gd name="T1" fmla="*/ 0 h 23"/>
                <a:gd name="T2" fmla="*/ 0 w 1587"/>
                <a:gd name="T3" fmla="*/ 36512 h 23"/>
                <a:gd name="T4" fmla="*/ 0 w 1587"/>
                <a:gd name="T5" fmla="*/ 0 h 23"/>
                <a:gd name="T6" fmla="*/ 0 60000 65536"/>
                <a:gd name="T7" fmla="*/ 0 60000 65536"/>
                <a:gd name="T8" fmla="*/ 0 60000 65536"/>
                <a:gd name="T9" fmla="*/ 0 w 1587"/>
                <a:gd name="T10" fmla="*/ 0 h 23"/>
                <a:gd name="T11" fmla="*/ 1587 w 1587"/>
                <a:gd name="T12" fmla="*/ 23 h 23"/>
              </a:gdLst>
              <a:ahLst/>
              <a:cxnLst>
                <a:cxn ang="T6">
                  <a:pos x="T0" y="T1"/>
                </a:cxn>
                <a:cxn ang="T7">
                  <a:pos x="T2" y="T3"/>
                </a:cxn>
                <a:cxn ang="T8">
                  <a:pos x="T4" y="T5"/>
                </a:cxn>
              </a:cxnLst>
              <a:rect l="T9" t="T10" r="T11" b="T12"/>
              <a:pathLst>
                <a:path w="1587" h="23">
                  <a:moveTo>
                    <a:pt x="0" y="0"/>
                  </a:move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32" name="Freeform 108">
              <a:extLst>
                <a:ext uri="{FF2B5EF4-FFF2-40B4-BE49-F238E27FC236}">
                  <a16:creationId xmlns:a16="http://schemas.microsoft.com/office/drawing/2014/main" id="{C0F32EE9-CADD-439E-A3BC-6B6059CBACAD}"/>
                </a:ext>
              </a:extLst>
            </p:cNvPr>
            <p:cNvSpPr>
              <a:spLocks/>
            </p:cNvSpPr>
            <p:nvPr/>
          </p:nvSpPr>
          <p:spPr bwMode="auto">
            <a:xfrm>
              <a:off x="1277720" y="4690722"/>
              <a:ext cx="6851650" cy="1588"/>
            </a:xfrm>
            <a:custGeom>
              <a:avLst/>
              <a:gdLst>
                <a:gd name="T0" fmla="*/ 0 w 4316"/>
                <a:gd name="T1" fmla="*/ 0 h 1588"/>
                <a:gd name="T2" fmla="*/ 6851650 w 4316"/>
                <a:gd name="T3" fmla="*/ 0 h 1588"/>
                <a:gd name="T4" fmla="*/ 0 w 4316"/>
                <a:gd name="T5" fmla="*/ 0 h 1588"/>
                <a:gd name="T6" fmla="*/ 0 60000 65536"/>
                <a:gd name="T7" fmla="*/ 0 60000 65536"/>
                <a:gd name="T8" fmla="*/ 0 60000 65536"/>
                <a:gd name="T9" fmla="*/ 0 w 4316"/>
                <a:gd name="T10" fmla="*/ 0 h 1588"/>
                <a:gd name="T11" fmla="*/ 4316 w 4316"/>
                <a:gd name="T12" fmla="*/ 1588 h 1588"/>
              </a:gdLst>
              <a:ahLst/>
              <a:cxnLst>
                <a:cxn ang="T6">
                  <a:pos x="T0" y="T1"/>
                </a:cxn>
                <a:cxn ang="T7">
                  <a:pos x="T2" y="T3"/>
                </a:cxn>
                <a:cxn ang="T8">
                  <a:pos x="T4" y="T5"/>
                </a:cxn>
              </a:cxnLst>
              <a:rect l="T9" t="T10" r="T11" b="T12"/>
              <a:pathLst>
                <a:path w="4316" h="1588">
                  <a:moveTo>
                    <a:pt x="0" y="0"/>
                  </a:moveTo>
                  <a:lnTo>
                    <a:pt x="43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33" name="Line 110">
              <a:extLst>
                <a:ext uri="{FF2B5EF4-FFF2-40B4-BE49-F238E27FC236}">
                  <a16:creationId xmlns:a16="http://schemas.microsoft.com/office/drawing/2014/main" id="{C2176B67-9FC6-474E-AF56-C312804E1FDF}"/>
                </a:ext>
              </a:extLst>
            </p:cNvPr>
            <p:cNvSpPr>
              <a:spLocks noChangeShapeType="1"/>
            </p:cNvSpPr>
            <p:nvPr/>
          </p:nvSpPr>
          <p:spPr bwMode="auto">
            <a:xfrm flipH="1">
              <a:off x="1258670" y="4689140"/>
              <a:ext cx="68707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2834" name="Freeform 112">
              <a:extLst>
                <a:ext uri="{FF2B5EF4-FFF2-40B4-BE49-F238E27FC236}">
                  <a16:creationId xmlns:a16="http://schemas.microsoft.com/office/drawing/2014/main" id="{5ED06DF2-8B65-4D6B-ABE4-DB658910A7DC}"/>
                </a:ext>
              </a:extLst>
            </p:cNvPr>
            <p:cNvSpPr>
              <a:spLocks/>
            </p:cNvSpPr>
            <p:nvPr/>
          </p:nvSpPr>
          <p:spPr bwMode="auto">
            <a:xfrm>
              <a:off x="4694020" y="4690722"/>
              <a:ext cx="1587" cy="57150"/>
            </a:xfrm>
            <a:custGeom>
              <a:avLst/>
              <a:gdLst>
                <a:gd name="T0" fmla="*/ 0 w 1587"/>
                <a:gd name="T1" fmla="*/ 0 h 36"/>
                <a:gd name="T2" fmla="*/ 0 w 1587"/>
                <a:gd name="T3" fmla="*/ 57150 h 36"/>
                <a:gd name="T4" fmla="*/ 0 w 1587"/>
                <a:gd name="T5" fmla="*/ 0 h 36"/>
                <a:gd name="T6" fmla="*/ 0 60000 65536"/>
                <a:gd name="T7" fmla="*/ 0 60000 65536"/>
                <a:gd name="T8" fmla="*/ 0 60000 65536"/>
                <a:gd name="T9" fmla="*/ 0 w 1587"/>
                <a:gd name="T10" fmla="*/ 0 h 36"/>
                <a:gd name="T11" fmla="*/ 1587 w 1587"/>
                <a:gd name="T12" fmla="*/ 36 h 36"/>
              </a:gdLst>
              <a:ahLst/>
              <a:cxnLst>
                <a:cxn ang="T6">
                  <a:pos x="T0" y="T1"/>
                </a:cxn>
                <a:cxn ang="T7">
                  <a:pos x="T2" y="T3"/>
                </a:cxn>
                <a:cxn ang="T8">
                  <a:pos x="T4" y="T5"/>
                </a:cxn>
              </a:cxnLst>
              <a:rect l="T9" t="T10" r="T11" b="T12"/>
              <a:pathLst>
                <a:path w="1587" h="36">
                  <a:moveTo>
                    <a:pt x="0" y="0"/>
                  </a:moveTo>
                  <a:lnTo>
                    <a:pt x="0"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32835" name="Line 138">
              <a:extLst>
                <a:ext uri="{FF2B5EF4-FFF2-40B4-BE49-F238E27FC236}">
                  <a16:creationId xmlns:a16="http://schemas.microsoft.com/office/drawing/2014/main" id="{741DC3BB-AF50-47E6-991A-49DF65555E7A}"/>
                </a:ext>
              </a:extLst>
            </p:cNvPr>
            <p:cNvSpPr>
              <a:spLocks noChangeShapeType="1"/>
            </p:cNvSpPr>
            <p:nvPr/>
          </p:nvSpPr>
          <p:spPr bwMode="auto">
            <a:xfrm flipV="1">
              <a:off x="8136355" y="2002132"/>
              <a:ext cx="0" cy="30337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nchor="b" anchorCtr="1">
              <a:spAutoFit/>
            </a:bodyPr>
            <a:lstStyle/>
            <a:p>
              <a:endParaRPr lang="fr-CA"/>
            </a:p>
          </p:txBody>
        </p:sp>
        <p:sp>
          <p:nvSpPr>
            <p:cNvPr id="32836" name="Line 139">
              <a:extLst>
                <a:ext uri="{FF2B5EF4-FFF2-40B4-BE49-F238E27FC236}">
                  <a16:creationId xmlns:a16="http://schemas.microsoft.com/office/drawing/2014/main" id="{044CD451-E73C-4D2E-97DB-81BE09C9C85E}"/>
                </a:ext>
              </a:extLst>
            </p:cNvPr>
            <p:cNvSpPr>
              <a:spLocks noChangeShapeType="1"/>
            </p:cNvSpPr>
            <p:nvPr/>
          </p:nvSpPr>
          <p:spPr bwMode="auto">
            <a:xfrm>
              <a:off x="8136355" y="4692945"/>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nchor="b" anchorCtr="1">
              <a:spAutoFit/>
            </a:bodyPr>
            <a:lstStyle/>
            <a:p>
              <a:endParaRPr lang="fr-CA"/>
            </a:p>
          </p:txBody>
        </p:sp>
        <p:sp>
          <p:nvSpPr>
            <p:cNvPr id="32837" name="Line 140">
              <a:extLst>
                <a:ext uri="{FF2B5EF4-FFF2-40B4-BE49-F238E27FC236}">
                  <a16:creationId xmlns:a16="http://schemas.microsoft.com/office/drawing/2014/main" id="{949A2F8E-C150-4FE3-9E94-BDEB6599DC2D}"/>
                </a:ext>
              </a:extLst>
            </p:cNvPr>
            <p:cNvSpPr>
              <a:spLocks noChangeShapeType="1"/>
            </p:cNvSpPr>
            <p:nvPr/>
          </p:nvSpPr>
          <p:spPr bwMode="auto">
            <a:xfrm>
              <a:off x="8136355" y="4154782"/>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nchor="b" anchorCtr="1">
              <a:spAutoFit/>
            </a:bodyPr>
            <a:lstStyle/>
            <a:p>
              <a:endParaRPr lang="fr-CA"/>
            </a:p>
          </p:txBody>
        </p:sp>
        <p:sp>
          <p:nvSpPr>
            <p:cNvPr id="32838" name="Line 141">
              <a:extLst>
                <a:ext uri="{FF2B5EF4-FFF2-40B4-BE49-F238E27FC236}">
                  <a16:creationId xmlns:a16="http://schemas.microsoft.com/office/drawing/2014/main" id="{0C2FD755-A0A9-49A6-8A2C-B0B1C536603F}"/>
                </a:ext>
              </a:extLst>
            </p:cNvPr>
            <p:cNvSpPr>
              <a:spLocks noChangeShapeType="1"/>
            </p:cNvSpPr>
            <p:nvPr/>
          </p:nvSpPr>
          <p:spPr bwMode="auto">
            <a:xfrm>
              <a:off x="8136355" y="3616620"/>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nchor="b" anchorCtr="1">
              <a:spAutoFit/>
            </a:bodyPr>
            <a:lstStyle/>
            <a:p>
              <a:endParaRPr lang="fr-CA"/>
            </a:p>
          </p:txBody>
        </p:sp>
        <p:sp>
          <p:nvSpPr>
            <p:cNvPr id="32839" name="Line 142">
              <a:extLst>
                <a:ext uri="{FF2B5EF4-FFF2-40B4-BE49-F238E27FC236}">
                  <a16:creationId xmlns:a16="http://schemas.microsoft.com/office/drawing/2014/main" id="{689DC3EC-CCBE-4F2F-9960-678BABE9E2ED}"/>
                </a:ext>
              </a:extLst>
            </p:cNvPr>
            <p:cNvSpPr>
              <a:spLocks noChangeShapeType="1"/>
            </p:cNvSpPr>
            <p:nvPr/>
          </p:nvSpPr>
          <p:spPr bwMode="auto">
            <a:xfrm>
              <a:off x="8136355" y="3078457"/>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nchor="b" anchorCtr="1">
              <a:spAutoFit/>
            </a:bodyPr>
            <a:lstStyle/>
            <a:p>
              <a:endParaRPr lang="fr-CA"/>
            </a:p>
          </p:txBody>
        </p:sp>
        <p:sp>
          <p:nvSpPr>
            <p:cNvPr id="32840" name="Line 143">
              <a:extLst>
                <a:ext uri="{FF2B5EF4-FFF2-40B4-BE49-F238E27FC236}">
                  <a16:creationId xmlns:a16="http://schemas.microsoft.com/office/drawing/2014/main" id="{091C0649-4B20-46C3-8505-4D6FA7F12D5E}"/>
                </a:ext>
              </a:extLst>
            </p:cNvPr>
            <p:cNvSpPr>
              <a:spLocks noChangeShapeType="1"/>
            </p:cNvSpPr>
            <p:nvPr/>
          </p:nvSpPr>
          <p:spPr bwMode="auto">
            <a:xfrm>
              <a:off x="8136355" y="2540295"/>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nchor="b" anchorCtr="1">
              <a:spAutoFit/>
            </a:bodyPr>
            <a:lstStyle/>
            <a:p>
              <a:endParaRPr lang="fr-CA"/>
            </a:p>
          </p:txBody>
        </p:sp>
        <p:sp>
          <p:nvSpPr>
            <p:cNvPr id="32841" name="Line 144">
              <a:extLst>
                <a:ext uri="{FF2B5EF4-FFF2-40B4-BE49-F238E27FC236}">
                  <a16:creationId xmlns:a16="http://schemas.microsoft.com/office/drawing/2014/main" id="{943BC5D3-1B2E-4D50-9DB0-E5512B546C8A}"/>
                </a:ext>
              </a:extLst>
            </p:cNvPr>
            <p:cNvSpPr>
              <a:spLocks noChangeShapeType="1"/>
            </p:cNvSpPr>
            <p:nvPr/>
          </p:nvSpPr>
          <p:spPr bwMode="auto">
            <a:xfrm>
              <a:off x="8136355" y="2002132"/>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nchor="b" anchorCtr="1">
              <a:spAutoFit/>
            </a:bodyPr>
            <a:lstStyle/>
            <a:p>
              <a:endParaRPr lang="fr-CA"/>
            </a:p>
          </p:txBody>
        </p:sp>
        <p:sp>
          <p:nvSpPr>
            <p:cNvPr id="32842" name="Freeform 47">
              <a:extLst>
                <a:ext uri="{FF2B5EF4-FFF2-40B4-BE49-F238E27FC236}">
                  <a16:creationId xmlns:a16="http://schemas.microsoft.com/office/drawing/2014/main" id="{5FB9A367-EF63-4BCC-886C-F63EB65CE7CB}"/>
                </a:ext>
              </a:extLst>
            </p:cNvPr>
            <p:cNvSpPr>
              <a:spLocks/>
            </p:cNvSpPr>
            <p:nvPr/>
          </p:nvSpPr>
          <p:spPr bwMode="auto">
            <a:xfrm>
              <a:off x="1272650" y="2024677"/>
              <a:ext cx="1587" cy="3008313"/>
            </a:xfrm>
            <a:custGeom>
              <a:avLst/>
              <a:gdLst>
                <a:gd name="T0" fmla="*/ 0 w 1587"/>
                <a:gd name="T1" fmla="*/ 3008313 h 1895"/>
                <a:gd name="T2" fmla="*/ 0 w 1587"/>
                <a:gd name="T3" fmla="*/ 0 h 1895"/>
                <a:gd name="T4" fmla="*/ 0 w 1587"/>
                <a:gd name="T5" fmla="*/ 3008313 h 1895"/>
                <a:gd name="T6" fmla="*/ 0 60000 65536"/>
                <a:gd name="T7" fmla="*/ 0 60000 65536"/>
                <a:gd name="T8" fmla="*/ 0 60000 65536"/>
                <a:gd name="T9" fmla="*/ 0 w 1587"/>
                <a:gd name="T10" fmla="*/ 0 h 1895"/>
                <a:gd name="T11" fmla="*/ 1587 w 1587"/>
                <a:gd name="T12" fmla="*/ 1895 h 1895"/>
              </a:gdLst>
              <a:ahLst/>
              <a:cxnLst>
                <a:cxn ang="T6">
                  <a:pos x="T0" y="T1"/>
                </a:cxn>
                <a:cxn ang="T7">
                  <a:pos x="T2" y="T3"/>
                </a:cxn>
                <a:cxn ang="T8">
                  <a:pos x="T4" y="T5"/>
                </a:cxn>
              </a:cxnLst>
              <a:rect l="T9" t="T10" r="T11" b="T12"/>
              <a:pathLst>
                <a:path w="1587" h="1895">
                  <a:moveTo>
                    <a:pt x="0" y="1895"/>
                  </a:moveTo>
                  <a:lnTo>
                    <a:pt x="0" y="0"/>
                  </a:lnTo>
                  <a:lnTo>
                    <a:pt x="0" y="1895"/>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43" name="Freeform 48">
              <a:extLst>
                <a:ext uri="{FF2B5EF4-FFF2-40B4-BE49-F238E27FC236}">
                  <a16:creationId xmlns:a16="http://schemas.microsoft.com/office/drawing/2014/main" id="{2516F5D3-B013-413C-8523-032FA0E20C1F}"/>
                </a:ext>
              </a:extLst>
            </p:cNvPr>
            <p:cNvSpPr>
              <a:spLocks/>
            </p:cNvSpPr>
            <p:nvPr/>
          </p:nvSpPr>
          <p:spPr bwMode="auto">
            <a:xfrm>
              <a:off x="1207330" y="5032990"/>
              <a:ext cx="57150" cy="3175"/>
            </a:xfrm>
            <a:custGeom>
              <a:avLst/>
              <a:gdLst>
                <a:gd name="T0" fmla="*/ 57150 w 36"/>
                <a:gd name="T1" fmla="*/ 0 h 3175"/>
                <a:gd name="T2" fmla="*/ 0 w 36"/>
                <a:gd name="T3" fmla="*/ 0 h 3175"/>
                <a:gd name="T4" fmla="*/ 57150 w 36"/>
                <a:gd name="T5" fmla="*/ 0 h 3175"/>
                <a:gd name="T6" fmla="*/ 0 60000 65536"/>
                <a:gd name="T7" fmla="*/ 0 60000 65536"/>
                <a:gd name="T8" fmla="*/ 0 60000 65536"/>
                <a:gd name="T9" fmla="*/ 0 w 36"/>
                <a:gd name="T10" fmla="*/ 0 h 3175"/>
                <a:gd name="T11" fmla="*/ 36 w 36"/>
                <a:gd name="T12" fmla="*/ 3175 h 3175"/>
              </a:gdLst>
              <a:ahLst/>
              <a:cxnLst>
                <a:cxn ang="T6">
                  <a:pos x="T0" y="T1"/>
                </a:cxn>
                <a:cxn ang="T7">
                  <a:pos x="T2" y="T3"/>
                </a:cxn>
                <a:cxn ang="T8">
                  <a:pos x="T4" y="T5"/>
                </a:cxn>
              </a:cxnLst>
              <a:rect l="T9" t="T10" r="T11" b="T12"/>
              <a:pathLst>
                <a:path w="36" h="3175">
                  <a:moveTo>
                    <a:pt x="36" y="0"/>
                  </a:moveTo>
                  <a:lnTo>
                    <a:pt x="0" y="0"/>
                  </a:lnTo>
                  <a:lnTo>
                    <a:pt x="36"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44" name="Freeform 51">
              <a:extLst>
                <a:ext uri="{FF2B5EF4-FFF2-40B4-BE49-F238E27FC236}">
                  <a16:creationId xmlns:a16="http://schemas.microsoft.com/office/drawing/2014/main" id="{1FE8280B-2BDD-4B7B-A401-2EDD45378584}"/>
                </a:ext>
              </a:extLst>
            </p:cNvPr>
            <p:cNvSpPr>
              <a:spLocks/>
            </p:cNvSpPr>
            <p:nvPr/>
          </p:nvSpPr>
          <p:spPr bwMode="auto">
            <a:xfrm>
              <a:off x="1207330" y="4691677"/>
              <a:ext cx="57150" cy="1588"/>
            </a:xfrm>
            <a:custGeom>
              <a:avLst/>
              <a:gdLst>
                <a:gd name="T0" fmla="*/ 57150 w 36"/>
                <a:gd name="T1" fmla="*/ 0 h 1588"/>
                <a:gd name="T2" fmla="*/ 0 w 36"/>
                <a:gd name="T3" fmla="*/ 0 h 1588"/>
                <a:gd name="T4" fmla="*/ 57150 w 36"/>
                <a:gd name="T5" fmla="*/ 0 h 1588"/>
                <a:gd name="T6" fmla="*/ 0 60000 65536"/>
                <a:gd name="T7" fmla="*/ 0 60000 65536"/>
                <a:gd name="T8" fmla="*/ 0 60000 65536"/>
                <a:gd name="T9" fmla="*/ 0 w 36"/>
                <a:gd name="T10" fmla="*/ 0 h 1588"/>
                <a:gd name="T11" fmla="*/ 36 w 36"/>
                <a:gd name="T12" fmla="*/ 1588 h 1588"/>
              </a:gdLst>
              <a:ahLst/>
              <a:cxnLst>
                <a:cxn ang="T6">
                  <a:pos x="T0" y="T1"/>
                </a:cxn>
                <a:cxn ang="T7">
                  <a:pos x="T2" y="T3"/>
                </a:cxn>
                <a:cxn ang="T8">
                  <a:pos x="T4" y="T5"/>
                </a:cxn>
              </a:cxnLst>
              <a:rect l="T9" t="T10" r="T11" b="T12"/>
              <a:pathLst>
                <a:path w="36" h="1588">
                  <a:moveTo>
                    <a:pt x="36" y="0"/>
                  </a:moveTo>
                  <a:lnTo>
                    <a:pt x="0" y="0"/>
                  </a:lnTo>
                  <a:lnTo>
                    <a:pt x="36"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45" name="Freeform 52">
              <a:extLst>
                <a:ext uri="{FF2B5EF4-FFF2-40B4-BE49-F238E27FC236}">
                  <a16:creationId xmlns:a16="http://schemas.microsoft.com/office/drawing/2014/main" id="{6DEBD662-B27A-4E96-9EDF-31C7C1701EF1}"/>
                </a:ext>
              </a:extLst>
            </p:cNvPr>
            <p:cNvSpPr>
              <a:spLocks/>
            </p:cNvSpPr>
            <p:nvPr/>
          </p:nvSpPr>
          <p:spPr bwMode="auto">
            <a:xfrm>
              <a:off x="1207330" y="4371002"/>
              <a:ext cx="57150" cy="1588"/>
            </a:xfrm>
            <a:custGeom>
              <a:avLst/>
              <a:gdLst>
                <a:gd name="T0" fmla="*/ 57150 w 36"/>
                <a:gd name="T1" fmla="*/ 0 h 1588"/>
                <a:gd name="T2" fmla="*/ 0 w 36"/>
                <a:gd name="T3" fmla="*/ 0 h 1588"/>
                <a:gd name="T4" fmla="*/ 57150 w 36"/>
                <a:gd name="T5" fmla="*/ 0 h 1588"/>
                <a:gd name="T6" fmla="*/ 0 60000 65536"/>
                <a:gd name="T7" fmla="*/ 0 60000 65536"/>
                <a:gd name="T8" fmla="*/ 0 60000 65536"/>
                <a:gd name="T9" fmla="*/ 0 w 36"/>
                <a:gd name="T10" fmla="*/ 0 h 1588"/>
                <a:gd name="T11" fmla="*/ 36 w 36"/>
                <a:gd name="T12" fmla="*/ 1588 h 1588"/>
              </a:gdLst>
              <a:ahLst/>
              <a:cxnLst>
                <a:cxn ang="T6">
                  <a:pos x="T0" y="T1"/>
                </a:cxn>
                <a:cxn ang="T7">
                  <a:pos x="T2" y="T3"/>
                </a:cxn>
                <a:cxn ang="T8">
                  <a:pos x="T4" y="T5"/>
                </a:cxn>
              </a:cxnLst>
              <a:rect l="T9" t="T10" r="T11" b="T12"/>
              <a:pathLst>
                <a:path w="36" h="1588">
                  <a:moveTo>
                    <a:pt x="36" y="0"/>
                  </a:moveTo>
                  <a:lnTo>
                    <a:pt x="0" y="0"/>
                  </a:lnTo>
                  <a:lnTo>
                    <a:pt x="36"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46" name="Line 53">
              <a:extLst>
                <a:ext uri="{FF2B5EF4-FFF2-40B4-BE49-F238E27FC236}">
                  <a16:creationId xmlns:a16="http://schemas.microsoft.com/office/drawing/2014/main" id="{77872BDD-2876-414A-AC24-48F911563817}"/>
                </a:ext>
              </a:extLst>
            </p:cNvPr>
            <p:cNvSpPr>
              <a:spLocks noChangeShapeType="1"/>
            </p:cNvSpPr>
            <p:nvPr/>
          </p:nvSpPr>
          <p:spPr bwMode="auto">
            <a:xfrm>
              <a:off x="1207330" y="4691677"/>
              <a:ext cx="381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2847" name="Freeform 55">
              <a:extLst>
                <a:ext uri="{FF2B5EF4-FFF2-40B4-BE49-F238E27FC236}">
                  <a16:creationId xmlns:a16="http://schemas.microsoft.com/office/drawing/2014/main" id="{7D24E875-95B7-40B0-A7A8-2A6853534E69}"/>
                </a:ext>
              </a:extLst>
            </p:cNvPr>
            <p:cNvSpPr>
              <a:spLocks/>
            </p:cNvSpPr>
            <p:nvPr/>
          </p:nvSpPr>
          <p:spPr bwMode="auto">
            <a:xfrm>
              <a:off x="1207330" y="4029690"/>
              <a:ext cx="57150" cy="1587"/>
            </a:xfrm>
            <a:custGeom>
              <a:avLst/>
              <a:gdLst>
                <a:gd name="T0" fmla="*/ 57150 w 36"/>
                <a:gd name="T1" fmla="*/ 0 h 1587"/>
                <a:gd name="T2" fmla="*/ 0 w 36"/>
                <a:gd name="T3" fmla="*/ 0 h 1587"/>
                <a:gd name="T4" fmla="*/ 57150 w 36"/>
                <a:gd name="T5" fmla="*/ 0 h 1587"/>
                <a:gd name="T6" fmla="*/ 0 60000 65536"/>
                <a:gd name="T7" fmla="*/ 0 60000 65536"/>
                <a:gd name="T8" fmla="*/ 0 60000 65536"/>
                <a:gd name="T9" fmla="*/ 0 w 36"/>
                <a:gd name="T10" fmla="*/ 0 h 1587"/>
                <a:gd name="T11" fmla="*/ 36 w 36"/>
                <a:gd name="T12" fmla="*/ 1587 h 1587"/>
              </a:gdLst>
              <a:ahLst/>
              <a:cxnLst>
                <a:cxn ang="T6">
                  <a:pos x="T0" y="T1"/>
                </a:cxn>
                <a:cxn ang="T7">
                  <a:pos x="T2" y="T3"/>
                </a:cxn>
                <a:cxn ang="T8">
                  <a:pos x="T4" y="T5"/>
                </a:cxn>
              </a:cxnLst>
              <a:rect l="T9" t="T10" r="T11" b="T12"/>
              <a:pathLst>
                <a:path w="36" h="1587">
                  <a:moveTo>
                    <a:pt x="36" y="0"/>
                  </a:moveTo>
                  <a:lnTo>
                    <a:pt x="0" y="0"/>
                  </a:lnTo>
                  <a:lnTo>
                    <a:pt x="36"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48" name="Freeform 56">
              <a:extLst>
                <a:ext uri="{FF2B5EF4-FFF2-40B4-BE49-F238E27FC236}">
                  <a16:creationId xmlns:a16="http://schemas.microsoft.com/office/drawing/2014/main" id="{AD175306-9F68-4092-9512-03F4E4BB0B24}"/>
                </a:ext>
              </a:extLst>
            </p:cNvPr>
            <p:cNvSpPr>
              <a:spLocks/>
            </p:cNvSpPr>
            <p:nvPr/>
          </p:nvSpPr>
          <p:spPr bwMode="auto">
            <a:xfrm>
              <a:off x="1207330" y="3689965"/>
              <a:ext cx="57150" cy="1587"/>
            </a:xfrm>
            <a:custGeom>
              <a:avLst/>
              <a:gdLst>
                <a:gd name="T0" fmla="*/ 57150 w 36"/>
                <a:gd name="T1" fmla="*/ 0 h 1587"/>
                <a:gd name="T2" fmla="*/ 0 w 36"/>
                <a:gd name="T3" fmla="*/ 0 h 1587"/>
                <a:gd name="T4" fmla="*/ 57150 w 36"/>
                <a:gd name="T5" fmla="*/ 0 h 1587"/>
                <a:gd name="T6" fmla="*/ 0 60000 65536"/>
                <a:gd name="T7" fmla="*/ 0 60000 65536"/>
                <a:gd name="T8" fmla="*/ 0 60000 65536"/>
                <a:gd name="T9" fmla="*/ 0 w 36"/>
                <a:gd name="T10" fmla="*/ 0 h 1587"/>
                <a:gd name="T11" fmla="*/ 36 w 36"/>
                <a:gd name="T12" fmla="*/ 1587 h 1587"/>
              </a:gdLst>
              <a:ahLst/>
              <a:cxnLst>
                <a:cxn ang="T6">
                  <a:pos x="T0" y="T1"/>
                </a:cxn>
                <a:cxn ang="T7">
                  <a:pos x="T2" y="T3"/>
                </a:cxn>
                <a:cxn ang="T8">
                  <a:pos x="T4" y="T5"/>
                </a:cxn>
              </a:cxnLst>
              <a:rect l="T9" t="T10" r="T11" b="T12"/>
              <a:pathLst>
                <a:path w="36" h="1587">
                  <a:moveTo>
                    <a:pt x="36" y="0"/>
                  </a:moveTo>
                  <a:lnTo>
                    <a:pt x="0" y="0"/>
                  </a:lnTo>
                  <a:lnTo>
                    <a:pt x="36"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49" name="Freeform 59">
              <a:extLst>
                <a:ext uri="{FF2B5EF4-FFF2-40B4-BE49-F238E27FC236}">
                  <a16:creationId xmlns:a16="http://schemas.microsoft.com/office/drawing/2014/main" id="{71D75E31-E3C3-428C-A2C7-0FB10B241E2F}"/>
                </a:ext>
              </a:extLst>
            </p:cNvPr>
            <p:cNvSpPr>
              <a:spLocks/>
            </p:cNvSpPr>
            <p:nvPr/>
          </p:nvSpPr>
          <p:spPr bwMode="auto">
            <a:xfrm>
              <a:off x="1207330" y="3367702"/>
              <a:ext cx="57150" cy="1588"/>
            </a:xfrm>
            <a:custGeom>
              <a:avLst/>
              <a:gdLst>
                <a:gd name="T0" fmla="*/ 57150 w 36"/>
                <a:gd name="T1" fmla="*/ 0 h 1588"/>
                <a:gd name="T2" fmla="*/ 0 w 36"/>
                <a:gd name="T3" fmla="*/ 0 h 1588"/>
                <a:gd name="T4" fmla="*/ 57150 w 36"/>
                <a:gd name="T5" fmla="*/ 0 h 1588"/>
                <a:gd name="T6" fmla="*/ 0 60000 65536"/>
                <a:gd name="T7" fmla="*/ 0 60000 65536"/>
                <a:gd name="T8" fmla="*/ 0 60000 65536"/>
                <a:gd name="T9" fmla="*/ 0 w 36"/>
                <a:gd name="T10" fmla="*/ 0 h 1588"/>
                <a:gd name="T11" fmla="*/ 36 w 36"/>
                <a:gd name="T12" fmla="*/ 1588 h 1588"/>
              </a:gdLst>
              <a:ahLst/>
              <a:cxnLst>
                <a:cxn ang="T6">
                  <a:pos x="T0" y="T1"/>
                </a:cxn>
                <a:cxn ang="T7">
                  <a:pos x="T2" y="T3"/>
                </a:cxn>
                <a:cxn ang="T8">
                  <a:pos x="T4" y="T5"/>
                </a:cxn>
              </a:cxnLst>
              <a:rect l="T9" t="T10" r="T11" b="T12"/>
              <a:pathLst>
                <a:path w="36" h="1588">
                  <a:moveTo>
                    <a:pt x="36" y="0"/>
                  </a:moveTo>
                  <a:lnTo>
                    <a:pt x="0" y="0"/>
                  </a:lnTo>
                  <a:lnTo>
                    <a:pt x="36"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50" name="Freeform 60">
              <a:extLst>
                <a:ext uri="{FF2B5EF4-FFF2-40B4-BE49-F238E27FC236}">
                  <a16:creationId xmlns:a16="http://schemas.microsoft.com/office/drawing/2014/main" id="{1820B29A-E1DE-4738-BED6-105E08405029}"/>
                </a:ext>
              </a:extLst>
            </p:cNvPr>
            <p:cNvSpPr>
              <a:spLocks/>
            </p:cNvSpPr>
            <p:nvPr/>
          </p:nvSpPr>
          <p:spPr bwMode="auto">
            <a:xfrm>
              <a:off x="1207330" y="3027977"/>
              <a:ext cx="57150" cy="1588"/>
            </a:xfrm>
            <a:custGeom>
              <a:avLst/>
              <a:gdLst>
                <a:gd name="T0" fmla="*/ 57150 w 36"/>
                <a:gd name="T1" fmla="*/ 0 h 1588"/>
                <a:gd name="T2" fmla="*/ 0 w 36"/>
                <a:gd name="T3" fmla="*/ 0 h 1588"/>
                <a:gd name="T4" fmla="*/ 57150 w 36"/>
                <a:gd name="T5" fmla="*/ 0 h 1588"/>
                <a:gd name="T6" fmla="*/ 0 60000 65536"/>
                <a:gd name="T7" fmla="*/ 0 60000 65536"/>
                <a:gd name="T8" fmla="*/ 0 60000 65536"/>
                <a:gd name="T9" fmla="*/ 0 w 36"/>
                <a:gd name="T10" fmla="*/ 0 h 1588"/>
                <a:gd name="T11" fmla="*/ 36 w 36"/>
                <a:gd name="T12" fmla="*/ 1588 h 1588"/>
              </a:gdLst>
              <a:ahLst/>
              <a:cxnLst>
                <a:cxn ang="T6">
                  <a:pos x="T0" y="T1"/>
                </a:cxn>
                <a:cxn ang="T7">
                  <a:pos x="T2" y="T3"/>
                </a:cxn>
                <a:cxn ang="T8">
                  <a:pos x="T4" y="T5"/>
                </a:cxn>
              </a:cxnLst>
              <a:rect l="T9" t="T10" r="T11" b="T12"/>
              <a:pathLst>
                <a:path w="36" h="1588">
                  <a:moveTo>
                    <a:pt x="36" y="0"/>
                  </a:moveTo>
                  <a:lnTo>
                    <a:pt x="0" y="0"/>
                  </a:lnTo>
                  <a:lnTo>
                    <a:pt x="36"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51" name="Freeform 63">
              <a:extLst>
                <a:ext uri="{FF2B5EF4-FFF2-40B4-BE49-F238E27FC236}">
                  <a16:creationId xmlns:a16="http://schemas.microsoft.com/office/drawing/2014/main" id="{AF126C90-4CE6-42B2-BEDF-512BA9FE5D3A}"/>
                </a:ext>
              </a:extLst>
            </p:cNvPr>
            <p:cNvSpPr>
              <a:spLocks/>
            </p:cNvSpPr>
            <p:nvPr/>
          </p:nvSpPr>
          <p:spPr bwMode="auto">
            <a:xfrm>
              <a:off x="1207330" y="2686665"/>
              <a:ext cx="57150" cy="1587"/>
            </a:xfrm>
            <a:custGeom>
              <a:avLst/>
              <a:gdLst>
                <a:gd name="T0" fmla="*/ 57150 w 36"/>
                <a:gd name="T1" fmla="*/ 0 h 1587"/>
                <a:gd name="T2" fmla="*/ 0 w 36"/>
                <a:gd name="T3" fmla="*/ 0 h 1587"/>
                <a:gd name="T4" fmla="*/ 57150 w 36"/>
                <a:gd name="T5" fmla="*/ 0 h 1587"/>
                <a:gd name="T6" fmla="*/ 0 60000 65536"/>
                <a:gd name="T7" fmla="*/ 0 60000 65536"/>
                <a:gd name="T8" fmla="*/ 0 60000 65536"/>
                <a:gd name="T9" fmla="*/ 0 w 36"/>
                <a:gd name="T10" fmla="*/ 0 h 1587"/>
                <a:gd name="T11" fmla="*/ 36 w 36"/>
                <a:gd name="T12" fmla="*/ 1587 h 1587"/>
              </a:gdLst>
              <a:ahLst/>
              <a:cxnLst>
                <a:cxn ang="T6">
                  <a:pos x="T0" y="T1"/>
                </a:cxn>
                <a:cxn ang="T7">
                  <a:pos x="T2" y="T3"/>
                </a:cxn>
                <a:cxn ang="T8">
                  <a:pos x="T4" y="T5"/>
                </a:cxn>
              </a:cxnLst>
              <a:rect l="T9" t="T10" r="T11" b="T12"/>
              <a:pathLst>
                <a:path w="36" h="1587">
                  <a:moveTo>
                    <a:pt x="36" y="0"/>
                  </a:moveTo>
                  <a:lnTo>
                    <a:pt x="0" y="0"/>
                  </a:lnTo>
                  <a:lnTo>
                    <a:pt x="36"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52" name="Freeform 64">
              <a:extLst>
                <a:ext uri="{FF2B5EF4-FFF2-40B4-BE49-F238E27FC236}">
                  <a16:creationId xmlns:a16="http://schemas.microsoft.com/office/drawing/2014/main" id="{DE5B951E-4C9E-4F95-B411-1CF4D0874B91}"/>
                </a:ext>
              </a:extLst>
            </p:cNvPr>
            <p:cNvSpPr>
              <a:spLocks/>
            </p:cNvSpPr>
            <p:nvPr/>
          </p:nvSpPr>
          <p:spPr bwMode="auto">
            <a:xfrm>
              <a:off x="1207330" y="2365990"/>
              <a:ext cx="57150" cy="1587"/>
            </a:xfrm>
            <a:custGeom>
              <a:avLst/>
              <a:gdLst>
                <a:gd name="T0" fmla="*/ 57150 w 36"/>
                <a:gd name="T1" fmla="*/ 0 h 1587"/>
                <a:gd name="T2" fmla="*/ 0 w 36"/>
                <a:gd name="T3" fmla="*/ 0 h 1587"/>
                <a:gd name="T4" fmla="*/ 57150 w 36"/>
                <a:gd name="T5" fmla="*/ 0 h 1587"/>
                <a:gd name="T6" fmla="*/ 0 60000 65536"/>
                <a:gd name="T7" fmla="*/ 0 60000 65536"/>
                <a:gd name="T8" fmla="*/ 0 60000 65536"/>
                <a:gd name="T9" fmla="*/ 0 w 36"/>
                <a:gd name="T10" fmla="*/ 0 h 1587"/>
                <a:gd name="T11" fmla="*/ 36 w 36"/>
                <a:gd name="T12" fmla="*/ 1587 h 1587"/>
              </a:gdLst>
              <a:ahLst/>
              <a:cxnLst>
                <a:cxn ang="T6">
                  <a:pos x="T0" y="T1"/>
                </a:cxn>
                <a:cxn ang="T7">
                  <a:pos x="T2" y="T3"/>
                </a:cxn>
                <a:cxn ang="T8">
                  <a:pos x="T4" y="T5"/>
                </a:cxn>
              </a:cxnLst>
              <a:rect l="T9" t="T10" r="T11" b="T12"/>
              <a:pathLst>
                <a:path w="36" h="1587">
                  <a:moveTo>
                    <a:pt x="36" y="0"/>
                  </a:moveTo>
                  <a:lnTo>
                    <a:pt x="0" y="0"/>
                  </a:lnTo>
                  <a:lnTo>
                    <a:pt x="36"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53" name="Line 65">
              <a:extLst>
                <a:ext uri="{FF2B5EF4-FFF2-40B4-BE49-F238E27FC236}">
                  <a16:creationId xmlns:a16="http://schemas.microsoft.com/office/drawing/2014/main" id="{73CFA0D6-A999-4C3F-B849-41BD2826FF09}"/>
                </a:ext>
              </a:extLst>
            </p:cNvPr>
            <p:cNvSpPr>
              <a:spLocks noChangeShapeType="1"/>
            </p:cNvSpPr>
            <p:nvPr/>
          </p:nvSpPr>
          <p:spPr bwMode="auto">
            <a:xfrm>
              <a:off x="1207330" y="2686665"/>
              <a:ext cx="381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2854" name="Freeform 67">
              <a:extLst>
                <a:ext uri="{FF2B5EF4-FFF2-40B4-BE49-F238E27FC236}">
                  <a16:creationId xmlns:a16="http://schemas.microsoft.com/office/drawing/2014/main" id="{A03904E3-0DD1-41AD-9D7F-ACA9F407F2BB}"/>
                </a:ext>
              </a:extLst>
            </p:cNvPr>
            <p:cNvSpPr>
              <a:spLocks/>
            </p:cNvSpPr>
            <p:nvPr/>
          </p:nvSpPr>
          <p:spPr bwMode="auto">
            <a:xfrm>
              <a:off x="1207330" y="2024677"/>
              <a:ext cx="57150" cy="0"/>
            </a:xfrm>
            <a:custGeom>
              <a:avLst/>
              <a:gdLst>
                <a:gd name="T0" fmla="*/ 57150 w 36"/>
                <a:gd name="T1" fmla="*/ 0 w 36"/>
                <a:gd name="T2" fmla="*/ 57150 w 36"/>
                <a:gd name="T3" fmla="*/ 0 60000 65536"/>
                <a:gd name="T4" fmla="*/ 0 60000 65536"/>
                <a:gd name="T5" fmla="*/ 0 60000 65536"/>
                <a:gd name="T6" fmla="*/ 0 w 36"/>
                <a:gd name="T7" fmla="*/ 36 w 36"/>
              </a:gdLst>
              <a:ahLst/>
              <a:cxnLst>
                <a:cxn ang="T3">
                  <a:pos x="T0" y="0"/>
                </a:cxn>
                <a:cxn ang="T4">
                  <a:pos x="T1" y="0"/>
                </a:cxn>
                <a:cxn ang="T5">
                  <a:pos x="T2" y="0"/>
                </a:cxn>
              </a:cxnLst>
              <a:rect l="T6" t="0" r="T7" b="0"/>
              <a:pathLst>
                <a:path w="36">
                  <a:moveTo>
                    <a:pt x="36" y="0"/>
                  </a:moveTo>
                  <a:lnTo>
                    <a:pt x="0" y="0"/>
                  </a:lnTo>
                  <a:lnTo>
                    <a:pt x="36"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grpSp>
          <p:nvGrpSpPr>
            <p:cNvPr id="32855" name="Groupe 485">
              <a:extLst>
                <a:ext uri="{FF2B5EF4-FFF2-40B4-BE49-F238E27FC236}">
                  <a16:creationId xmlns:a16="http://schemas.microsoft.com/office/drawing/2014/main" id="{FA61628C-CB3D-4B98-9DFC-CBE5E9F00FF8}"/>
                </a:ext>
              </a:extLst>
            </p:cNvPr>
            <p:cNvGrpSpPr>
              <a:grpSpLocks/>
            </p:cNvGrpSpPr>
            <p:nvPr/>
          </p:nvGrpSpPr>
          <p:grpSpPr bwMode="auto">
            <a:xfrm>
              <a:off x="2816805" y="2012591"/>
              <a:ext cx="4248940" cy="2988000"/>
              <a:chOff x="2816805" y="2012591"/>
              <a:chExt cx="4248940" cy="2988000"/>
            </a:xfrm>
          </p:grpSpPr>
          <p:sp>
            <p:nvSpPr>
              <p:cNvPr id="32856" name="Freeform 11">
                <a:extLst>
                  <a:ext uri="{FF2B5EF4-FFF2-40B4-BE49-F238E27FC236}">
                    <a16:creationId xmlns:a16="http://schemas.microsoft.com/office/drawing/2014/main" id="{5FAA7E69-55AB-4E83-AC17-B1B9146B3F8B}"/>
                  </a:ext>
                </a:extLst>
              </p:cNvPr>
              <p:cNvSpPr>
                <a:spLocks/>
              </p:cNvSpPr>
              <p:nvPr/>
            </p:nvSpPr>
            <p:spPr bwMode="auto">
              <a:xfrm>
                <a:off x="3365282" y="4499788"/>
                <a:ext cx="265113" cy="454025"/>
              </a:xfrm>
              <a:custGeom>
                <a:avLst/>
                <a:gdLst>
                  <a:gd name="T0" fmla="*/ 0 w 167"/>
                  <a:gd name="T1" fmla="*/ 188912 h 286"/>
                  <a:gd name="T2" fmla="*/ 0 w 167"/>
                  <a:gd name="T3" fmla="*/ 454025 h 286"/>
                  <a:gd name="T4" fmla="*/ 265113 w 167"/>
                  <a:gd name="T5" fmla="*/ 265112 h 286"/>
                  <a:gd name="T6" fmla="*/ 265113 w 167"/>
                  <a:gd name="T7" fmla="*/ 0 h 286"/>
                  <a:gd name="T8" fmla="*/ 0 w 167"/>
                  <a:gd name="T9" fmla="*/ 188912 h 286"/>
                  <a:gd name="T10" fmla="*/ 0 w 167"/>
                  <a:gd name="T11" fmla="*/ 188912 h 286"/>
                  <a:gd name="T12" fmla="*/ 0 60000 65536"/>
                  <a:gd name="T13" fmla="*/ 0 60000 65536"/>
                  <a:gd name="T14" fmla="*/ 0 60000 65536"/>
                  <a:gd name="T15" fmla="*/ 0 60000 65536"/>
                  <a:gd name="T16" fmla="*/ 0 60000 65536"/>
                  <a:gd name="T17" fmla="*/ 0 60000 65536"/>
                  <a:gd name="T18" fmla="*/ 0 w 167"/>
                  <a:gd name="T19" fmla="*/ 0 h 286"/>
                  <a:gd name="T20" fmla="*/ 167 w 167"/>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167" h="286">
                    <a:moveTo>
                      <a:pt x="0" y="119"/>
                    </a:moveTo>
                    <a:lnTo>
                      <a:pt x="0" y="286"/>
                    </a:lnTo>
                    <a:lnTo>
                      <a:pt x="167" y="167"/>
                    </a:lnTo>
                    <a:lnTo>
                      <a:pt x="167" y="0"/>
                    </a:lnTo>
                    <a:lnTo>
                      <a:pt x="0" y="119"/>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57" name="Rectangle 27">
                <a:extLst>
                  <a:ext uri="{FF2B5EF4-FFF2-40B4-BE49-F238E27FC236}">
                    <a16:creationId xmlns:a16="http://schemas.microsoft.com/office/drawing/2014/main" id="{C61BAF55-97D5-440A-848A-01D33FC6C855}"/>
                  </a:ext>
                </a:extLst>
              </p:cNvPr>
              <p:cNvSpPr>
                <a:spLocks noChangeArrowheads="1"/>
              </p:cNvSpPr>
              <p:nvPr/>
            </p:nvSpPr>
            <p:spPr bwMode="auto">
              <a:xfrm>
                <a:off x="2816805" y="4734145"/>
                <a:ext cx="3077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t>-0.4</a:t>
                </a:r>
                <a:endParaRPr lang="en-US" altLang="fr-FR" b="1"/>
              </a:p>
            </p:txBody>
          </p:sp>
          <p:sp>
            <p:nvSpPr>
              <p:cNvPr id="32858" name="Freeform 39">
                <a:extLst>
                  <a:ext uri="{FF2B5EF4-FFF2-40B4-BE49-F238E27FC236}">
                    <a16:creationId xmlns:a16="http://schemas.microsoft.com/office/drawing/2014/main" id="{93697CCF-66F0-4C16-9DF4-100C8FA0C3E2}"/>
                  </a:ext>
                </a:extLst>
              </p:cNvPr>
              <p:cNvSpPr>
                <a:spLocks/>
              </p:cNvSpPr>
              <p:nvPr/>
            </p:nvSpPr>
            <p:spPr bwMode="auto">
              <a:xfrm>
                <a:off x="6041807" y="4423588"/>
                <a:ext cx="1023938" cy="207962"/>
              </a:xfrm>
              <a:custGeom>
                <a:avLst/>
                <a:gdLst>
                  <a:gd name="T0" fmla="*/ 758825 w 645"/>
                  <a:gd name="T1" fmla="*/ 207962 h 131"/>
                  <a:gd name="T2" fmla="*/ 1023938 w 645"/>
                  <a:gd name="T3" fmla="*/ 0 h 131"/>
                  <a:gd name="T4" fmla="*/ 246063 w 645"/>
                  <a:gd name="T5" fmla="*/ 0 h 131"/>
                  <a:gd name="T6" fmla="*/ 0 w 645"/>
                  <a:gd name="T7" fmla="*/ 207962 h 131"/>
                  <a:gd name="T8" fmla="*/ 758825 w 645"/>
                  <a:gd name="T9" fmla="*/ 207962 h 131"/>
                  <a:gd name="T10" fmla="*/ 758825 w 645"/>
                  <a:gd name="T11" fmla="*/ 207962 h 131"/>
                  <a:gd name="T12" fmla="*/ 0 60000 65536"/>
                  <a:gd name="T13" fmla="*/ 0 60000 65536"/>
                  <a:gd name="T14" fmla="*/ 0 60000 65536"/>
                  <a:gd name="T15" fmla="*/ 0 60000 65536"/>
                  <a:gd name="T16" fmla="*/ 0 60000 65536"/>
                  <a:gd name="T17" fmla="*/ 0 60000 65536"/>
                  <a:gd name="T18" fmla="*/ 0 w 645"/>
                  <a:gd name="T19" fmla="*/ 0 h 131"/>
                  <a:gd name="T20" fmla="*/ 645 w 645"/>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645" h="131">
                    <a:moveTo>
                      <a:pt x="478" y="131"/>
                    </a:moveTo>
                    <a:lnTo>
                      <a:pt x="645" y="0"/>
                    </a:lnTo>
                    <a:lnTo>
                      <a:pt x="155" y="0"/>
                    </a:lnTo>
                    <a:lnTo>
                      <a:pt x="0" y="131"/>
                    </a:lnTo>
                    <a:lnTo>
                      <a:pt x="478" y="131"/>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2859" name="Rectangle 44">
                <a:extLst>
                  <a:ext uri="{FF2B5EF4-FFF2-40B4-BE49-F238E27FC236}">
                    <a16:creationId xmlns:a16="http://schemas.microsoft.com/office/drawing/2014/main" id="{EFA4B894-475B-4CD0-B86F-1A1216A25229}"/>
                  </a:ext>
                </a:extLst>
              </p:cNvPr>
              <p:cNvSpPr>
                <a:spLocks noChangeArrowheads="1"/>
              </p:cNvSpPr>
              <p:nvPr/>
            </p:nvSpPr>
            <p:spPr bwMode="auto">
              <a:xfrm>
                <a:off x="6429157" y="4206100"/>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t>2.6</a:t>
                </a:r>
                <a:endParaRPr lang="en-US" altLang="fr-FR" b="1"/>
              </a:p>
            </p:txBody>
          </p:sp>
          <p:sp>
            <p:nvSpPr>
              <p:cNvPr id="32860" name="Line 131">
                <a:extLst>
                  <a:ext uri="{FF2B5EF4-FFF2-40B4-BE49-F238E27FC236}">
                    <a16:creationId xmlns:a16="http://schemas.microsoft.com/office/drawing/2014/main" id="{76C50986-52F0-4B2F-9615-8FD7AEAF0161}"/>
                  </a:ext>
                </a:extLst>
              </p:cNvPr>
              <p:cNvSpPr>
                <a:spLocks noChangeShapeType="1"/>
              </p:cNvSpPr>
              <p:nvPr/>
            </p:nvSpPr>
            <p:spPr bwMode="auto">
              <a:xfrm>
                <a:off x="4694315" y="2012591"/>
                <a:ext cx="0" cy="29880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CA"/>
              </a:p>
            </p:txBody>
          </p:sp>
          <p:sp>
            <p:nvSpPr>
              <p:cNvPr id="32861" name="Text Box 145">
                <a:extLst>
                  <a:ext uri="{FF2B5EF4-FFF2-40B4-BE49-F238E27FC236}">
                    <a16:creationId xmlns:a16="http://schemas.microsoft.com/office/drawing/2014/main" id="{52A8EEB2-A705-403C-9835-2A33B5CC1E6F}"/>
                  </a:ext>
                </a:extLst>
              </p:cNvPr>
              <p:cNvSpPr txBox="1">
                <a:spLocks noChangeArrowheads="1"/>
              </p:cNvSpPr>
              <p:nvPr/>
            </p:nvSpPr>
            <p:spPr bwMode="auto">
              <a:xfrm>
                <a:off x="3004442" y="4185463"/>
                <a:ext cx="217408" cy="37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pPr>
                <a:r>
                  <a:rPr lang="en-US" altLang="fr-FR" b="1"/>
                  <a:t>*</a:t>
                </a:r>
              </a:p>
            </p:txBody>
          </p:sp>
          <p:sp>
            <p:nvSpPr>
              <p:cNvPr id="32862" name="Text Box 146">
                <a:extLst>
                  <a:ext uri="{FF2B5EF4-FFF2-40B4-BE49-F238E27FC236}">
                    <a16:creationId xmlns:a16="http://schemas.microsoft.com/office/drawing/2014/main" id="{FBAEE789-4863-43E4-B8F2-D7EC1CB79456}"/>
                  </a:ext>
                </a:extLst>
              </p:cNvPr>
              <p:cNvSpPr txBox="1">
                <a:spLocks noChangeArrowheads="1"/>
              </p:cNvSpPr>
              <p:nvPr/>
            </p:nvSpPr>
            <p:spPr bwMode="auto">
              <a:xfrm>
                <a:off x="6422146" y="3993375"/>
                <a:ext cx="436563" cy="26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pPr>
                <a:r>
                  <a:rPr lang="en-US" altLang="fr-FR" sz="1600" b="1" baseline="30000">
                    <a:latin typeface="Arial Unicode MS" pitchFamily="34" charset="-128"/>
                    <a:ea typeface="Arial Unicode MS" pitchFamily="34" charset="-128"/>
                  </a:rPr>
                  <a:t>‡</a:t>
                </a:r>
              </a:p>
            </p:txBody>
          </p:sp>
        </p:grpSp>
      </p:grpSp>
      <p:sp>
        <p:nvSpPr>
          <p:cNvPr id="32788" name="Text Box 148">
            <a:extLst>
              <a:ext uri="{FF2B5EF4-FFF2-40B4-BE49-F238E27FC236}">
                <a16:creationId xmlns:a16="http://schemas.microsoft.com/office/drawing/2014/main" id="{9612601A-C13E-46F8-A52C-5DA4C47843C8}"/>
              </a:ext>
            </a:extLst>
          </p:cNvPr>
          <p:cNvSpPr txBox="1">
            <a:spLocks noChangeArrowheads="1"/>
          </p:cNvSpPr>
          <p:nvPr/>
        </p:nvSpPr>
        <p:spPr bwMode="auto">
          <a:xfrm>
            <a:off x="6483350" y="1870075"/>
            <a:ext cx="17145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pPr>
            <a:r>
              <a:rPr lang="en-US" altLang="fr-FR" sz="1600" b="1"/>
              <a:t>89% reduction</a:t>
            </a:r>
          </a:p>
        </p:txBody>
      </p:sp>
      <p:sp>
        <p:nvSpPr>
          <p:cNvPr id="32789" name="Freeform 147">
            <a:extLst>
              <a:ext uri="{FF2B5EF4-FFF2-40B4-BE49-F238E27FC236}">
                <a16:creationId xmlns:a16="http://schemas.microsoft.com/office/drawing/2014/main" id="{AFA93D67-EC7D-44E0-B41E-3EDFC0969663}"/>
              </a:ext>
            </a:extLst>
          </p:cNvPr>
          <p:cNvSpPr>
            <a:spLocks/>
          </p:cNvSpPr>
          <p:nvPr/>
        </p:nvSpPr>
        <p:spPr bwMode="auto">
          <a:xfrm>
            <a:off x="5935663" y="1584325"/>
            <a:ext cx="612775" cy="2308225"/>
          </a:xfrm>
          <a:custGeom>
            <a:avLst/>
            <a:gdLst>
              <a:gd name="T0" fmla="*/ 0 w 329"/>
              <a:gd name="T1" fmla="*/ 146050 h 1454"/>
              <a:gd name="T2" fmla="*/ 0 w 329"/>
              <a:gd name="T3" fmla="*/ 0 h 1454"/>
              <a:gd name="T4" fmla="*/ 612775 w 329"/>
              <a:gd name="T5" fmla="*/ 0 h 1454"/>
              <a:gd name="T6" fmla="*/ 612775 w 329"/>
              <a:gd name="T7" fmla="*/ 2308225 h 1454"/>
              <a:gd name="T8" fmla="*/ 0 60000 65536"/>
              <a:gd name="T9" fmla="*/ 0 60000 65536"/>
              <a:gd name="T10" fmla="*/ 0 60000 65536"/>
              <a:gd name="T11" fmla="*/ 0 60000 65536"/>
              <a:gd name="T12" fmla="*/ 0 w 329"/>
              <a:gd name="T13" fmla="*/ 0 h 1454"/>
              <a:gd name="T14" fmla="*/ 329 w 329"/>
              <a:gd name="T15" fmla="*/ 1454 h 1454"/>
            </a:gdLst>
            <a:ahLst/>
            <a:cxnLst>
              <a:cxn ang="T8">
                <a:pos x="T0" y="T1"/>
              </a:cxn>
              <a:cxn ang="T9">
                <a:pos x="T2" y="T3"/>
              </a:cxn>
              <a:cxn ang="T10">
                <a:pos x="T4" y="T5"/>
              </a:cxn>
              <a:cxn ang="T11">
                <a:pos x="T6" y="T7"/>
              </a:cxn>
            </a:cxnLst>
            <a:rect l="T12" t="T13" r="T14" b="T15"/>
            <a:pathLst>
              <a:path w="329" h="1454">
                <a:moveTo>
                  <a:pt x="0" y="92"/>
                </a:moveTo>
                <a:lnTo>
                  <a:pt x="0" y="0"/>
                </a:lnTo>
                <a:lnTo>
                  <a:pt x="329" y="0"/>
                </a:lnTo>
                <a:lnTo>
                  <a:pt x="329" y="1454"/>
                </a:lnTo>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nchor="b" anchorCtr="1">
            <a:spAutoFit/>
          </a:bodyPr>
          <a:lstStyle/>
          <a:p>
            <a:endParaRPr lang="fr-CA"/>
          </a:p>
        </p:txBody>
      </p:sp>
      <p:sp>
        <p:nvSpPr>
          <p:cNvPr id="32790" name="Rectangle 72">
            <a:extLst>
              <a:ext uri="{FF2B5EF4-FFF2-40B4-BE49-F238E27FC236}">
                <a16:creationId xmlns:a16="http://schemas.microsoft.com/office/drawing/2014/main" id="{F472B476-711C-41F2-8062-7EE50677D3F7}"/>
              </a:ext>
            </a:extLst>
          </p:cNvPr>
          <p:cNvSpPr>
            <a:spLocks noChangeArrowheads="1"/>
          </p:cNvSpPr>
          <p:nvPr/>
        </p:nvSpPr>
        <p:spPr bwMode="auto">
          <a:xfrm>
            <a:off x="819150" y="4926013"/>
            <a:ext cx="3317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-0.5</a:t>
            </a:r>
            <a:endParaRPr lang="en-US" altLang="fr-FR" b="1"/>
          </a:p>
        </p:txBody>
      </p:sp>
      <p:sp>
        <p:nvSpPr>
          <p:cNvPr id="32791" name="Rectangle 75">
            <a:extLst>
              <a:ext uri="{FF2B5EF4-FFF2-40B4-BE49-F238E27FC236}">
                <a16:creationId xmlns:a16="http://schemas.microsoft.com/office/drawing/2014/main" id="{D999F262-3A0F-47C1-BEE9-CBD721C78DEF}"/>
              </a:ext>
            </a:extLst>
          </p:cNvPr>
          <p:cNvSpPr>
            <a:spLocks noChangeArrowheads="1"/>
          </p:cNvSpPr>
          <p:nvPr/>
        </p:nvSpPr>
        <p:spPr bwMode="auto">
          <a:xfrm>
            <a:off x="1044575" y="4584700"/>
            <a:ext cx="106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0</a:t>
            </a:r>
            <a:endParaRPr lang="en-US" altLang="fr-FR" b="1"/>
          </a:p>
        </p:txBody>
      </p:sp>
      <p:sp>
        <p:nvSpPr>
          <p:cNvPr id="32792" name="Rectangle 78">
            <a:extLst>
              <a:ext uri="{FF2B5EF4-FFF2-40B4-BE49-F238E27FC236}">
                <a16:creationId xmlns:a16="http://schemas.microsoft.com/office/drawing/2014/main" id="{02D495A2-1188-47E7-81C3-BD5AD9391100}"/>
              </a:ext>
            </a:extLst>
          </p:cNvPr>
          <p:cNvSpPr>
            <a:spLocks noChangeArrowheads="1"/>
          </p:cNvSpPr>
          <p:nvPr/>
        </p:nvSpPr>
        <p:spPr bwMode="auto">
          <a:xfrm>
            <a:off x="884238" y="4264025"/>
            <a:ext cx="266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0.5</a:t>
            </a:r>
            <a:endParaRPr lang="en-US" altLang="fr-FR" b="1"/>
          </a:p>
        </p:txBody>
      </p:sp>
      <p:sp>
        <p:nvSpPr>
          <p:cNvPr id="32793" name="Rectangle 81">
            <a:extLst>
              <a:ext uri="{FF2B5EF4-FFF2-40B4-BE49-F238E27FC236}">
                <a16:creationId xmlns:a16="http://schemas.microsoft.com/office/drawing/2014/main" id="{C43A6B7E-FE9F-4426-862C-E6CA9285F391}"/>
              </a:ext>
            </a:extLst>
          </p:cNvPr>
          <p:cNvSpPr>
            <a:spLocks noChangeArrowheads="1"/>
          </p:cNvSpPr>
          <p:nvPr/>
        </p:nvSpPr>
        <p:spPr bwMode="auto">
          <a:xfrm>
            <a:off x="884238" y="3922713"/>
            <a:ext cx="266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1.0</a:t>
            </a:r>
            <a:endParaRPr lang="en-US" altLang="fr-FR" b="1"/>
          </a:p>
        </p:txBody>
      </p:sp>
      <p:sp>
        <p:nvSpPr>
          <p:cNvPr id="32794" name="Rectangle 84">
            <a:extLst>
              <a:ext uri="{FF2B5EF4-FFF2-40B4-BE49-F238E27FC236}">
                <a16:creationId xmlns:a16="http://schemas.microsoft.com/office/drawing/2014/main" id="{0F25F2B6-DAB6-4052-9B37-6689DF1F38DF}"/>
              </a:ext>
            </a:extLst>
          </p:cNvPr>
          <p:cNvSpPr>
            <a:spLocks noChangeArrowheads="1"/>
          </p:cNvSpPr>
          <p:nvPr/>
        </p:nvSpPr>
        <p:spPr bwMode="auto">
          <a:xfrm>
            <a:off x="884238" y="3582988"/>
            <a:ext cx="266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1.5</a:t>
            </a:r>
            <a:endParaRPr lang="en-US" altLang="fr-FR" b="1"/>
          </a:p>
        </p:txBody>
      </p:sp>
      <p:sp>
        <p:nvSpPr>
          <p:cNvPr id="32795" name="Rectangle 87">
            <a:extLst>
              <a:ext uri="{FF2B5EF4-FFF2-40B4-BE49-F238E27FC236}">
                <a16:creationId xmlns:a16="http://schemas.microsoft.com/office/drawing/2014/main" id="{EDC9BB01-30A3-43DB-A24D-3BEA71676592}"/>
              </a:ext>
            </a:extLst>
          </p:cNvPr>
          <p:cNvSpPr>
            <a:spLocks noChangeArrowheads="1"/>
          </p:cNvSpPr>
          <p:nvPr/>
        </p:nvSpPr>
        <p:spPr bwMode="auto">
          <a:xfrm>
            <a:off x="884238" y="3260725"/>
            <a:ext cx="266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2.0</a:t>
            </a:r>
            <a:endParaRPr lang="en-US" altLang="fr-FR" b="1"/>
          </a:p>
        </p:txBody>
      </p:sp>
      <p:sp>
        <p:nvSpPr>
          <p:cNvPr id="32796" name="Rectangle 90">
            <a:extLst>
              <a:ext uri="{FF2B5EF4-FFF2-40B4-BE49-F238E27FC236}">
                <a16:creationId xmlns:a16="http://schemas.microsoft.com/office/drawing/2014/main" id="{E32DBCC1-CD1F-47D8-9C75-F0FF8489A703}"/>
              </a:ext>
            </a:extLst>
          </p:cNvPr>
          <p:cNvSpPr>
            <a:spLocks noChangeArrowheads="1"/>
          </p:cNvSpPr>
          <p:nvPr/>
        </p:nvSpPr>
        <p:spPr bwMode="auto">
          <a:xfrm>
            <a:off x="884238" y="2921000"/>
            <a:ext cx="266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2.5</a:t>
            </a:r>
            <a:endParaRPr lang="en-US" altLang="fr-FR" b="1"/>
          </a:p>
        </p:txBody>
      </p:sp>
      <p:sp>
        <p:nvSpPr>
          <p:cNvPr id="32797" name="Rectangle 93">
            <a:extLst>
              <a:ext uri="{FF2B5EF4-FFF2-40B4-BE49-F238E27FC236}">
                <a16:creationId xmlns:a16="http://schemas.microsoft.com/office/drawing/2014/main" id="{F80C8487-7517-4D3F-898C-07981F0E1EF2}"/>
              </a:ext>
            </a:extLst>
          </p:cNvPr>
          <p:cNvSpPr>
            <a:spLocks noChangeArrowheads="1"/>
          </p:cNvSpPr>
          <p:nvPr/>
        </p:nvSpPr>
        <p:spPr bwMode="auto">
          <a:xfrm>
            <a:off x="884238" y="2579688"/>
            <a:ext cx="266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3.0</a:t>
            </a:r>
            <a:endParaRPr lang="en-US" altLang="fr-FR" b="1"/>
          </a:p>
        </p:txBody>
      </p:sp>
      <p:sp>
        <p:nvSpPr>
          <p:cNvPr id="32798" name="Rectangle 96">
            <a:extLst>
              <a:ext uri="{FF2B5EF4-FFF2-40B4-BE49-F238E27FC236}">
                <a16:creationId xmlns:a16="http://schemas.microsoft.com/office/drawing/2014/main" id="{4CA11FD5-15B1-433B-BB19-2175283C1227}"/>
              </a:ext>
            </a:extLst>
          </p:cNvPr>
          <p:cNvSpPr>
            <a:spLocks noChangeArrowheads="1"/>
          </p:cNvSpPr>
          <p:nvPr/>
        </p:nvSpPr>
        <p:spPr bwMode="auto">
          <a:xfrm>
            <a:off x="884238" y="2259013"/>
            <a:ext cx="266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3.5</a:t>
            </a:r>
            <a:endParaRPr lang="en-US" altLang="fr-FR" b="1"/>
          </a:p>
        </p:txBody>
      </p:sp>
      <p:sp>
        <p:nvSpPr>
          <p:cNvPr id="32799" name="Rectangle 99">
            <a:extLst>
              <a:ext uri="{FF2B5EF4-FFF2-40B4-BE49-F238E27FC236}">
                <a16:creationId xmlns:a16="http://schemas.microsoft.com/office/drawing/2014/main" id="{7BEE6390-1E59-41CD-8208-8CB2A32CDD13}"/>
              </a:ext>
            </a:extLst>
          </p:cNvPr>
          <p:cNvSpPr>
            <a:spLocks noChangeArrowheads="1"/>
          </p:cNvSpPr>
          <p:nvPr/>
        </p:nvSpPr>
        <p:spPr bwMode="auto">
          <a:xfrm>
            <a:off x="884238" y="1917700"/>
            <a:ext cx="266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4.0</a:t>
            </a:r>
            <a:endParaRPr lang="en-US" altLang="fr-FR" b="1"/>
          </a:p>
        </p:txBody>
      </p:sp>
      <p:sp>
        <p:nvSpPr>
          <p:cNvPr id="32800" name="Text Box 129">
            <a:extLst>
              <a:ext uri="{FF2B5EF4-FFF2-40B4-BE49-F238E27FC236}">
                <a16:creationId xmlns:a16="http://schemas.microsoft.com/office/drawing/2014/main" id="{06C8168C-A9E5-474A-968D-641106C576C3}"/>
              </a:ext>
            </a:extLst>
          </p:cNvPr>
          <p:cNvSpPr txBox="1">
            <a:spLocks noChangeArrowheads="1"/>
          </p:cNvSpPr>
          <p:nvPr/>
        </p:nvSpPr>
        <p:spPr bwMode="auto">
          <a:xfrm>
            <a:off x="1524000" y="5049838"/>
            <a:ext cx="2687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fr-FR" b="1"/>
              <a:t>Nine proximal lesions</a:t>
            </a:r>
          </a:p>
        </p:txBody>
      </p:sp>
      <p:sp>
        <p:nvSpPr>
          <p:cNvPr id="32801" name="Rectangle 99">
            <a:extLst>
              <a:ext uri="{FF2B5EF4-FFF2-40B4-BE49-F238E27FC236}">
                <a16:creationId xmlns:a16="http://schemas.microsoft.com/office/drawing/2014/main" id="{E6F20A08-10CE-4A11-A661-47E888038725}"/>
              </a:ext>
            </a:extLst>
          </p:cNvPr>
          <p:cNvSpPr>
            <a:spLocks noChangeArrowheads="1"/>
          </p:cNvSpPr>
          <p:nvPr/>
        </p:nvSpPr>
        <p:spPr bwMode="auto">
          <a:xfrm>
            <a:off x="8307388" y="1854200"/>
            <a:ext cx="2143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25</a:t>
            </a:r>
            <a:endParaRPr lang="en-US" altLang="fr-FR" b="1"/>
          </a:p>
        </p:txBody>
      </p:sp>
      <p:sp>
        <p:nvSpPr>
          <p:cNvPr id="32802" name="Rectangle 99">
            <a:extLst>
              <a:ext uri="{FF2B5EF4-FFF2-40B4-BE49-F238E27FC236}">
                <a16:creationId xmlns:a16="http://schemas.microsoft.com/office/drawing/2014/main" id="{E5313501-481C-41DA-91C0-BCDB3AF8B681}"/>
              </a:ext>
            </a:extLst>
          </p:cNvPr>
          <p:cNvSpPr>
            <a:spLocks noChangeArrowheads="1"/>
          </p:cNvSpPr>
          <p:nvPr/>
        </p:nvSpPr>
        <p:spPr bwMode="auto">
          <a:xfrm>
            <a:off x="8307388" y="2393950"/>
            <a:ext cx="2143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20</a:t>
            </a:r>
            <a:endParaRPr lang="en-US" altLang="fr-FR" b="1"/>
          </a:p>
        </p:txBody>
      </p:sp>
      <p:sp>
        <p:nvSpPr>
          <p:cNvPr id="32803" name="Rectangle 99">
            <a:extLst>
              <a:ext uri="{FF2B5EF4-FFF2-40B4-BE49-F238E27FC236}">
                <a16:creationId xmlns:a16="http://schemas.microsoft.com/office/drawing/2014/main" id="{2CBB69FD-84A9-483D-B482-EDC12593D7E8}"/>
              </a:ext>
            </a:extLst>
          </p:cNvPr>
          <p:cNvSpPr>
            <a:spLocks noChangeArrowheads="1"/>
          </p:cNvSpPr>
          <p:nvPr/>
        </p:nvSpPr>
        <p:spPr bwMode="auto">
          <a:xfrm>
            <a:off x="8307388" y="2933700"/>
            <a:ext cx="2143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15</a:t>
            </a:r>
            <a:endParaRPr lang="en-US" altLang="fr-FR" b="1"/>
          </a:p>
        </p:txBody>
      </p:sp>
      <p:sp>
        <p:nvSpPr>
          <p:cNvPr id="32804" name="Rectangle 99">
            <a:extLst>
              <a:ext uri="{FF2B5EF4-FFF2-40B4-BE49-F238E27FC236}">
                <a16:creationId xmlns:a16="http://schemas.microsoft.com/office/drawing/2014/main" id="{C24388EA-1CD3-4DD6-9F3D-003BEDFA1667}"/>
              </a:ext>
            </a:extLst>
          </p:cNvPr>
          <p:cNvSpPr>
            <a:spLocks noChangeArrowheads="1"/>
          </p:cNvSpPr>
          <p:nvPr/>
        </p:nvSpPr>
        <p:spPr bwMode="auto">
          <a:xfrm>
            <a:off x="8307388" y="3473450"/>
            <a:ext cx="2143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10</a:t>
            </a:r>
            <a:endParaRPr lang="en-US" altLang="fr-FR" b="1"/>
          </a:p>
        </p:txBody>
      </p:sp>
      <p:sp>
        <p:nvSpPr>
          <p:cNvPr id="32805" name="Rectangle 99">
            <a:extLst>
              <a:ext uri="{FF2B5EF4-FFF2-40B4-BE49-F238E27FC236}">
                <a16:creationId xmlns:a16="http://schemas.microsoft.com/office/drawing/2014/main" id="{7ADEF2E2-A674-466B-BD70-537A9C468FE0}"/>
              </a:ext>
            </a:extLst>
          </p:cNvPr>
          <p:cNvSpPr>
            <a:spLocks noChangeArrowheads="1"/>
          </p:cNvSpPr>
          <p:nvPr/>
        </p:nvSpPr>
        <p:spPr bwMode="auto">
          <a:xfrm>
            <a:off x="8307388" y="4014788"/>
            <a:ext cx="107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5</a:t>
            </a:r>
            <a:endParaRPr lang="en-US" altLang="fr-FR" b="1"/>
          </a:p>
        </p:txBody>
      </p:sp>
      <p:sp>
        <p:nvSpPr>
          <p:cNvPr id="32806" name="Rectangle 99">
            <a:extLst>
              <a:ext uri="{FF2B5EF4-FFF2-40B4-BE49-F238E27FC236}">
                <a16:creationId xmlns:a16="http://schemas.microsoft.com/office/drawing/2014/main" id="{D4A1E93D-D513-4F35-A08E-EF49A49C9234}"/>
              </a:ext>
            </a:extLst>
          </p:cNvPr>
          <p:cNvSpPr>
            <a:spLocks noChangeArrowheads="1"/>
          </p:cNvSpPr>
          <p:nvPr/>
        </p:nvSpPr>
        <p:spPr bwMode="auto">
          <a:xfrm>
            <a:off x="8307388" y="4554538"/>
            <a:ext cx="2143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500" b="1"/>
              <a:t>0</a:t>
            </a:r>
            <a:endParaRPr lang="en-US" altLang="fr-FR" b="1"/>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a:extLst>
              <a:ext uri="{FF2B5EF4-FFF2-40B4-BE49-F238E27FC236}">
                <a16:creationId xmlns:a16="http://schemas.microsoft.com/office/drawing/2014/main" id="{8F19E5BC-E7B0-46AA-9087-8959256E21A3}"/>
              </a:ext>
            </a:extLst>
          </p:cNvPr>
          <p:cNvSpPr>
            <a:spLocks noGrp="1"/>
          </p:cNvSpPr>
          <p:nvPr>
            <p:ph type="title"/>
          </p:nvPr>
        </p:nvSpPr>
        <p:spPr>
          <a:xfrm>
            <a:off x="179388" y="0"/>
            <a:ext cx="8526462" cy="836613"/>
          </a:xfrm>
        </p:spPr>
        <p:txBody>
          <a:bodyPr/>
          <a:lstStyle/>
          <a:p>
            <a:pPr>
              <a:defRPr/>
            </a:pPr>
            <a:r>
              <a:rPr lang="en-US" sz="1750" dirty="0"/>
              <a:t>ARBITER 2: </a:t>
            </a:r>
            <a:r>
              <a:rPr lang="en-US" sz="1750" dirty="0" err="1"/>
              <a:t>Statin</a:t>
            </a:r>
            <a:r>
              <a:rPr lang="en-US" sz="1750" dirty="0"/>
              <a:t> + Placebo vs. </a:t>
            </a:r>
            <a:r>
              <a:rPr lang="en-US" sz="1750" dirty="0" err="1"/>
              <a:t>Statin</a:t>
            </a:r>
            <a:r>
              <a:rPr lang="en-US" sz="1750" dirty="0"/>
              <a:t> + Extended-Release Niacin 1,000 mg/d  Primary Endpoint – Carotid </a:t>
            </a:r>
            <a:r>
              <a:rPr lang="en-US" sz="1750" dirty="0" err="1"/>
              <a:t>Intima</a:t>
            </a:r>
            <a:r>
              <a:rPr lang="en-US" sz="1750" dirty="0"/>
              <a:t>-Media Thickness (CIMT) Change</a:t>
            </a:r>
            <a:endParaRPr lang="fr-CA" sz="1750" dirty="0"/>
          </a:p>
        </p:txBody>
      </p:sp>
      <p:graphicFrame>
        <p:nvGraphicFramePr>
          <p:cNvPr id="7170" name="Object 2">
            <a:extLst>
              <a:ext uri="{FF2B5EF4-FFF2-40B4-BE49-F238E27FC236}">
                <a16:creationId xmlns:a16="http://schemas.microsoft.com/office/drawing/2014/main" id="{E2F04DF1-CF63-40CF-94A0-D9C2044B88CF}"/>
              </a:ext>
            </a:extLst>
          </p:cNvPr>
          <p:cNvGraphicFramePr>
            <a:graphicFrameLocks noChangeAspect="1"/>
          </p:cNvGraphicFramePr>
          <p:nvPr/>
        </p:nvGraphicFramePr>
        <p:xfrm>
          <a:off x="534988" y="1374775"/>
          <a:ext cx="3810000" cy="3797300"/>
        </p:xfrm>
        <a:graphic>
          <a:graphicData uri="http://schemas.openxmlformats.org/presentationml/2006/ole">
            <mc:AlternateContent xmlns:mc="http://schemas.openxmlformats.org/markup-compatibility/2006">
              <mc:Choice xmlns:v="urn:schemas-microsoft-com:vml" Requires="v">
                <p:oleObj spid="_x0000_s7190" r:id="rId4" imgW="3810330" imgH="3792041" progId="Excel.Chart.8">
                  <p:embed/>
                </p:oleObj>
              </mc:Choice>
              <mc:Fallback>
                <p:oleObj r:id="rId4" imgW="3810330" imgH="3792041"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1374775"/>
                        <a:ext cx="3810000" cy="379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Rectangle 4">
            <a:extLst>
              <a:ext uri="{FF2B5EF4-FFF2-40B4-BE49-F238E27FC236}">
                <a16:creationId xmlns:a16="http://schemas.microsoft.com/office/drawing/2014/main" id="{2916B506-2B57-4146-9D85-08262F87CB22}"/>
              </a:ext>
            </a:extLst>
          </p:cNvPr>
          <p:cNvSpPr>
            <a:spLocks noChangeArrowheads="1"/>
          </p:cNvSpPr>
          <p:nvPr/>
        </p:nvSpPr>
        <p:spPr bwMode="auto">
          <a:xfrm>
            <a:off x="1087438" y="5029200"/>
            <a:ext cx="13731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1400" b="1"/>
              <a:t>Statin +</a:t>
            </a:r>
            <a:r>
              <a:rPr lang="en-US" altLang="fr-FR" sz="1400"/>
              <a:t> </a:t>
            </a:r>
            <a:r>
              <a:rPr lang="en-US" altLang="fr-FR" sz="1400" b="1"/>
              <a:t>Placebo</a:t>
            </a:r>
          </a:p>
          <a:p>
            <a:pPr algn="ctr" eaLnBrk="1" hangingPunct="1"/>
            <a:r>
              <a:rPr lang="en-US" altLang="fr-FR" sz="1400" b="1"/>
              <a:t>(n=71)</a:t>
            </a:r>
          </a:p>
        </p:txBody>
      </p:sp>
      <p:sp>
        <p:nvSpPr>
          <p:cNvPr id="7174" name="Rectangle 5">
            <a:extLst>
              <a:ext uri="{FF2B5EF4-FFF2-40B4-BE49-F238E27FC236}">
                <a16:creationId xmlns:a16="http://schemas.microsoft.com/office/drawing/2014/main" id="{3A589707-E384-46F2-953A-6BECD63DC409}"/>
              </a:ext>
            </a:extLst>
          </p:cNvPr>
          <p:cNvSpPr>
            <a:spLocks noChangeArrowheads="1"/>
          </p:cNvSpPr>
          <p:nvPr/>
        </p:nvSpPr>
        <p:spPr bwMode="auto">
          <a:xfrm>
            <a:off x="2460625" y="5029200"/>
            <a:ext cx="1976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1400" b="1"/>
              <a:t>Statin + Extended release niacin</a:t>
            </a:r>
          </a:p>
          <a:p>
            <a:pPr algn="ctr" eaLnBrk="1" hangingPunct="1"/>
            <a:r>
              <a:rPr lang="en-US" altLang="fr-FR" sz="1400" b="1"/>
              <a:t>(n=78)</a:t>
            </a:r>
            <a:endParaRPr lang="en-US" altLang="fr-FR" sz="1400"/>
          </a:p>
        </p:txBody>
      </p:sp>
      <p:sp>
        <p:nvSpPr>
          <p:cNvPr id="7175" name="Rectangle 6">
            <a:extLst>
              <a:ext uri="{FF2B5EF4-FFF2-40B4-BE49-F238E27FC236}">
                <a16:creationId xmlns:a16="http://schemas.microsoft.com/office/drawing/2014/main" id="{ED129C38-710E-48C4-BEF8-D50F309FE579}"/>
              </a:ext>
            </a:extLst>
          </p:cNvPr>
          <p:cNvSpPr>
            <a:spLocks noChangeArrowheads="1"/>
          </p:cNvSpPr>
          <p:nvPr/>
        </p:nvSpPr>
        <p:spPr bwMode="auto">
          <a:xfrm rot="-5400000">
            <a:off x="-835025" y="3055938"/>
            <a:ext cx="2270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Baseline CIMT (mm) </a:t>
            </a:r>
            <a:endParaRPr lang="en-US" altLang="fr-FR"/>
          </a:p>
        </p:txBody>
      </p:sp>
      <p:sp>
        <p:nvSpPr>
          <p:cNvPr id="7176" name="Line 49">
            <a:extLst>
              <a:ext uri="{FF2B5EF4-FFF2-40B4-BE49-F238E27FC236}">
                <a16:creationId xmlns:a16="http://schemas.microsoft.com/office/drawing/2014/main" id="{E4A222EC-E95C-4F49-87B2-FB52C1209F44}"/>
              </a:ext>
            </a:extLst>
          </p:cNvPr>
          <p:cNvSpPr>
            <a:spLocks noChangeShapeType="1"/>
          </p:cNvSpPr>
          <p:nvPr/>
        </p:nvSpPr>
        <p:spPr bwMode="auto">
          <a:xfrm>
            <a:off x="7062788" y="4873625"/>
            <a:ext cx="1587"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7177" name="Line 50">
            <a:extLst>
              <a:ext uri="{FF2B5EF4-FFF2-40B4-BE49-F238E27FC236}">
                <a16:creationId xmlns:a16="http://schemas.microsoft.com/office/drawing/2014/main" id="{ED6DF5A2-7949-43C5-8877-14ED280C18D9}"/>
              </a:ext>
            </a:extLst>
          </p:cNvPr>
          <p:cNvSpPr>
            <a:spLocks noChangeShapeType="1"/>
          </p:cNvSpPr>
          <p:nvPr/>
        </p:nvSpPr>
        <p:spPr bwMode="auto">
          <a:xfrm>
            <a:off x="8575675" y="4873625"/>
            <a:ext cx="1588"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A"/>
          </a:p>
        </p:txBody>
      </p:sp>
      <p:graphicFrame>
        <p:nvGraphicFramePr>
          <p:cNvPr id="7171" name="Object 52">
            <a:extLst>
              <a:ext uri="{FF2B5EF4-FFF2-40B4-BE49-F238E27FC236}">
                <a16:creationId xmlns:a16="http://schemas.microsoft.com/office/drawing/2014/main" id="{15056EF6-9173-448D-8596-2B9D1B7EB19C}"/>
              </a:ext>
            </a:extLst>
          </p:cNvPr>
          <p:cNvGraphicFramePr>
            <a:graphicFrameLocks noChangeAspect="1"/>
          </p:cNvGraphicFramePr>
          <p:nvPr/>
        </p:nvGraphicFramePr>
        <p:xfrm>
          <a:off x="5118100" y="1352550"/>
          <a:ext cx="3821113" cy="3822700"/>
        </p:xfrm>
        <a:graphic>
          <a:graphicData uri="http://schemas.openxmlformats.org/presentationml/2006/ole">
            <mc:AlternateContent xmlns:mc="http://schemas.openxmlformats.org/markup-compatibility/2006">
              <mc:Choice xmlns:v="urn:schemas-microsoft-com:vml" Requires="v">
                <p:oleObj spid="_x0000_s7191" r:id="rId6" imgW="3816427" imgH="3822523" progId="Excel.Chart.8">
                  <p:embed/>
                </p:oleObj>
              </mc:Choice>
              <mc:Fallback>
                <p:oleObj r:id="rId6" imgW="3816427" imgH="3822523" progId="Excel.Chart.8">
                  <p:embed/>
                  <p:pic>
                    <p:nvPicPr>
                      <p:cNvPr id="0" name="Object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8100" y="1352550"/>
                        <a:ext cx="3821113" cy="382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Rectangle 56">
            <a:extLst>
              <a:ext uri="{FF2B5EF4-FFF2-40B4-BE49-F238E27FC236}">
                <a16:creationId xmlns:a16="http://schemas.microsoft.com/office/drawing/2014/main" id="{80536D47-061E-4725-89BC-6849481CCFB7}"/>
              </a:ext>
            </a:extLst>
          </p:cNvPr>
          <p:cNvSpPr>
            <a:spLocks noChangeArrowheads="1"/>
          </p:cNvSpPr>
          <p:nvPr/>
        </p:nvSpPr>
        <p:spPr bwMode="auto">
          <a:xfrm>
            <a:off x="5372100" y="6443663"/>
            <a:ext cx="360203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Taylor AJ et al. Circulation 2004; 110: 3512-7</a:t>
            </a:r>
          </a:p>
        </p:txBody>
      </p:sp>
      <p:sp>
        <p:nvSpPr>
          <p:cNvPr id="34" name="Rectangle 9">
            <a:extLst>
              <a:ext uri="{FF2B5EF4-FFF2-40B4-BE49-F238E27FC236}">
                <a16:creationId xmlns:a16="http://schemas.microsoft.com/office/drawing/2014/main" id="{8A829FF9-93EB-4971-BB1F-E3C923BF6962}"/>
              </a:ext>
            </a:extLst>
          </p:cNvPr>
          <p:cNvSpPr>
            <a:spLocks noChangeArrowheads="1"/>
          </p:cNvSpPr>
          <p:nvPr/>
        </p:nvSpPr>
        <p:spPr bwMode="auto">
          <a:xfrm rot="16200000">
            <a:off x="3644900" y="3049588"/>
            <a:ext cx="2371725" cy="276225"/>
          </a:xfrm>
          <a:prstGeom prst="rect">
            <a:avLst/>
          </a:prstGeom>
          <a:noFill/>
          <a:ln w="9525">
            <a:noFill/>
            <a:miter lim="800000"/>
            <a:headEnd/>
            <a:tailEnd/>
          </a:ln>
        </p:spPr>
        <p:txBody>
          <a:bodyPr wrap="none" lIns="0" tIns="0" rIns="0" bIns="0">
            <a:spAutoFit/>
          </a:bodyPr>
          <a:lstStyle/>
          <a:p>
            <a:pPr algn="ctr">
              <a:defRPr/>
            </a:pPr>
            <a:r>
              <a:rPr lang="en-US" b="1" dirty="0">
                <a:latin typeface="Arial" charset="0"/>
                <a:ea typeface="ＭＳ Ｐゴシック" pitchFamily="-107" charset="-128"/>
              </a:rPr>
              <a:t>Change in CIMT (mm)</a:t>
            </a:r>
            <a:endParaRPr lang="en-US" b="1" dirty="0">
              <a:effectLst>
                <a:outerShdw blurRad="38100" dist="38100" dir="2700000" algn="tl">
                  <a:srgbClr val="C0C0C0"/>
                </a:outerShdw>
              </a:effectLst>
              <a:latin typeface="Arial" charset="0"/>
              <a:ea typeface="ＭＳ Ｐゴシック" pitchFamily="-107" charset="-128"/>
            </a:endParaRPr>
          </a:p>
        </p:txBody>
      </p:sp>
      <p:sp>
        <p:nvSpPr>
          <p:cNvPr id="35" name="Rectangle 10">
            <a:extLst>
              <a:ext uri="{FF2B5EF4-FFF2-40B4-BE49-F238E27FC236}">
                <a16:creationId xmlns:a16="http://schemas.microsoft.com/office/drawing/2014/main" id="{3678050A-EE85-457F-B3DC-0929EFCB2345}"/>
              </a:ext>
            </a:extLst>
          </p:cNvPr>
          <p:cNvSpPr>
            <a:spLocks noChangeArrowheads="1"/>
          </p:cNvSpPr>
          <p:nvPr/>
        </p:nvSpPr>
        <p:spPr bwMode="auto">
          <a:xfrm>
            <a:off x="7372350" y="5029200"/>
            <a:ext cx="1504950" cy="646113"/>
          </a:xfrm>
          <a:prstGeom prst="rect">
            <a:avLst/>
          </a:prstGeom>
          <a:noFill/>
          <a:ln w="9525">
            <a:noFill/>
            <a:miter lim="800000"/>
            <a:headEnd/>
            <a:tailEnd/>
          </a:ln>
        </p:spPr>
        <p:txBody>
          <a:bodyPr wrap="none" lIns="0" tIns="0" rIns="0" bIns="0">
            <a:spAutoFit/>
          </a:bodyPr>
          <a:lstStyle/>
          <a:p>
            <a:pPr algn="ctr">
              <a:defRPr/>
            </a:pPr>
            <a:r>
              <a:rPr lang="en-US" sz="1400" b="1" dirty="0" err="1">
                <a:latin typeface="Arial" charset="0"/>
                <a:ea typeface="ＭＳ Ｐゴシック" pitchFamily="-107" charset="-128"/>
              </a:rPr>
              <a:t>Statin</a:t>
            </a:r>
            <a:r>
              <a:rPr lang="en-US" sz="1400" b="1" dirty="0">
                <a:latin typeface="Arial" charset="0"/>
                <a:ea typeface="ＭＳ Ｐゴシック" pitchFamily="-107" charset="-128"/>
              </a:rPr>
              <a:t> + Extended</a:t>
            </a:r>
          </a:p>
          <a:p>
            <a:pPr algn="ctr">
              <a:defRPr/>
            </a:pPr>
            <a:r>
              <a:rPr lang="en-US" sz="1400" b="1" dirty="0">
                <a:latin typeface="Arial" charset="0"/>
                <a:ea typeface="ＭＳ Ｐゴシック" pitchFamily="-107" charset="-128"/>
              </a:rPr>
              <a:t>release niacin</a:t>
            </a:r>
          </a:p>
          <a:p>
            <a:pPr algn="ctr">
              <a:defRPr/>
            </a:pPr>
            <a:r>
              <a:rPr lang="en-US" sz="1400" b="1" dirty="0">
                <a:latin typeface="Arial" charset="0"/>
                <a:ea typeface="ＭＳ Ｐゴシック" pitchFamily="-107" charset="-128"/>
              </a:rPr>
              <a:t>(n=78)</a:t>
            </a:r>
            <a:endParaRPr lang="en-US" sz="1400" b="1" dirty="0">
              <a:effectLst>
                <a:outerShdw blurRad="38100" dist="38100" dir="2700000" algn="tl">
                  <a:srgbClr val="C0C0C0"/>
                </a:outerShdw>
              </a:effectLst>
              <a:latin typeface="Arial" charset="0"/>
              <a:ea typeface="ＭＳ Ｐゴシック" pitchFamily="-107" charset="-128"/>
            </a:endParaRPr>
          </a:p>
        </p:txBody>
      </p:sp>
      <p:sp>
        <p:nvSpPr>
          <p:cNvPr id="36" name="Rectangle 11">
            <a:extLst>
              <a:ext uri="{FF2B5EF4-FFF2-40B4-BE49-F238E27FC236}">
                <a16:creationId xmlns:a16="http://schemas.microsoft.com/office/drawing/2014/main" id="{BE92C67C-ADD4-45C7-AF74-4ADA580F0999}"/>
              </a:ext>
            </a:extLst>
          </p:cNvPr>
          <p:cNvSpPr>
            <a:spLocks noChangeArrowheads="1"/>
          </p:cNvSpPr>
          <p:nvPr/>
        </p:nvSpPr>
        <p:spPr bwMode="auto">
          <a:xfrm>
            <a:off x="7499350" y="3654425"/>
            <a:ext cx="1187450" cy="214313"/>
          </a:xfrm>
          <a:prstGeom prst="rect">
            <a:avLst/>
          </a:prstGeom>
          <a:noFill/>
          <a:ln w="9525">
            <a:noFill/>
            <a:miter lim="800000"/>
            <a:headEnd/>
            <a:tailEnd/>
          </a:ln>
        </p:spPr>
        <p:txBody>
          <a:bodyPr lIns="0" tIns="0" rIns="0" bIns="0" anchor="ctr">
            <a:spAutoFit/>
          </a:bodyPr>
          <a:lstStyle/>
          <a:p>
            <a:pPr algn="ctr">
              <a:spcBef>
                <a:spcPct val="20000"/>
              </a:spcBef>
              <a:defRPr/>
            </a:pPr>
            <a:r>
              <a:rPr lang="en-US" sz="1400" b="1" dirty="0">
                <a:latin typeface="Arial" charset="0"/>
                <a:ea typeface="ＭＳ Ｐゴシック" pitchFamily="-107" charset="-128"/>
              </a:rPr>
              <a:t>p=0.23*</a:t>
            </a:r>
            <a:endParaRPr lang="en-US" sz="1400" b="1" dirty="0">
              <a:effectLst>
                <a:outerShdw blurRad="38100" dist="38100" dir="2700000" algn="tl">
                  <a:srgbClr val="C0C0C0"/>
                </a:outerShdw>
              </a:effectLst>
              <a:latin typeface="Arial" charset="0"/>
              <a:ea typeface="ＭＳ Ｐゴシック" pitchFamily="-107" charset="-128"/>
            </a:endParaRPr>
          </a:p>
        </p:txBody>
      </p:sp>
      <p:sp>
        <p:nvSpPr>
          <p:cNvPr id="37" name="Rectangle 12">
            <a:extLst>
              <a:ext uri="{FF2B5EF4-FFF2-40B4-BE49-F238E27FC236}">
                <a16:creationId xmlns:a16="http://schemas.microsoft.com/office/drawing/2014/main" id="{94811D13-4F78-4D61-8C99-2AAE99E86842}"/>
              </a:ext>
            </a:extLst>
          </p:cNvPr>
          <p:cNvSpPr>
            <a:spLocks noChangeArrowheads="1"/>
          </p:cNvSpPr>
          <p:nvPr/>
        </p:nvSpPr>
        <p:spPr bwMode="auto">
          <a:xfrm>
            <a:off x="5776913" y="5029200"/>
            <a:ext cx="1373187" cy="425450"/>
          </a:xfrm>
          <a:prstGeom prst="rect">
            <a:avLst/>
          </a:prstGeom>
          <a:noFill/>
          <a:ln w="9525">
            <a:noFill/>
            <a:miter lim="800000"/>
            <a:headEnd/>
            <a:tailEnd/>
          </a:ln>
        </p:spPr>
        <p:txBody>
          <a:bodyPr wrap="none" lIns="0" tIns="0" rIns="0" bIns="0">
            <a:spAutoFit/>
          </a:bodyPr>
          <a:lstStyle/>
          <a:p>
            <a:pPr algn="ctr">
              <a:defRPr/>
            </a:pPr>
            <a:r>
              <a:rPr lang="en-US" sz="1400" b="1" dirty="0" err="1">
                <a:latin typeface="Arial" charset="0"/>
                <a:ea typeface="ＭＳ Ｐゴシック" pitchFamily="-107" charset="-128"/>
              </a:rPr>
              <a:t>Statin</a:t>
            </a:r>
            <a:r>
              <a:rPr lang="en-US" sz="1400" b="1" dirty="0">
                <a:latin typeface="Arial" charset="0"/>
                <a:ea typeface="ＭＳ Ｐゴシック" pitchFamily="-107" charset="-128"/>
              </a:rPr>
              <a:t> + Placebo</a:t>
            </a:r>
          </a:p>
          <a:p>
            <a:pPr algn="ctr">
              <a:defRPr/>
            </a:pPr>
            <a:r>
              <a:rPr lang="en-US" sz="1400" b="1" dirty="0">
                <a:latin typeface="Arial" charset="0"/>
                <a:ea typeface="ＭＳ Ｐゴシック" pitchFamily="-107" charset="-128"/>
              </a:rPr>
              <a:t>(n=71)</a:t>
            </a:r>
            <a:endParaRPr lang="en-US" sz="1400" b="1" dirty="0">
              <a:effectLst>
                <a:outerShdw blurRad="38100" dist="38100" dir="2700000" algn="tl">
                  <a:srgbClr val="C0C0C0"/>
                </a:outerShdw>
              </a:effectLst>
              <a:latin typeface="Arial" charset="0"/>
              <a:ea typeface="ＭＳ Ｐゴシック" pitchFamily="-107" charset="-128"/>
            </a:endParaRPr>
          </a:p>
        </p:txBody>
      </p:sp>
      <p:sp>
        <p:nvSpPr>
          <p:cNvPr id="7183" name="Rectangle 13">
            <a:extLst>
              <a:ext uri="{FF2B5EF4-FFF2-40B4-BE49-F238E27FC236}">
                <a16:creationId xmlns:a16="http://schemas.microsoft.com/office/drawing/2014/main" id="{8AED9CA4-ED0B-4563-870D-2E9E4D03E541}"/>
              </a:ext>
            </a:extLst>
          </p:cNvPr>
          <p:cNvSpPr>
            <a:spLocks noChangeArrowheads="1"/>
          </p:cNvSpPr>
          <p:nvPr/>
        </p:nvSpPr>
        <p:spPr bwMode="auto">
          <a:xfrm>
            <a:off x="5905500" y="2538413"/>
            <a:ext cx="1187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fr-FR" sz="1400" b="1"/>
              <a:t>p&lt;0.001*</a:t>
            </a:r>
          </a:p>
        </p:txBody>
      </p:sp>
      <p:sp>
        <p:nvSpPr>
          <p:cNvPr id="7184" name="Rectangle 22">
            <a:extLst>
              <a:ext uri="{FF2B5EF4-FFF2-40B4-BE49-F238E27FC236}">
                <a16:creationId xmlns:a16="http://schemas.microsoft.com/office/drawing/2014/main" id="{BEC4E212-267A-44F0-B389-72A3EA744C26}"/>
              </a:ext>
            </a:extLst>
          </p:cNvPr>
          <p:cNvSpPr>
            <a:spLocks noChangeArrowheads="1"/>
          </p:cNvSpPr>
          <p:nvPr/>
        </p:nvSpPr>
        <p:spPr bwMode="auto">
          <a:xfrm>
            <a:off x="296863" y="5859463"/>
            <a:ext cx="2205037"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115888" indent="-1158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FF66"/>
              </a:buClr>
            </a:pPr>
            <a:r>
              <a:rPr lang="en-US" altLang="fr-FR" sz="1200">
                <a:sym typeface="Symbol" panose="05050102010706020507" pitchFamily="18" charset="2"/>
              </a:rPr>
              <a:t>*Within-group comparisons</a:t>
            </a:r>
          </a:p>
        </p:txBody>
      </p:sp>
      <p:sp>
        <p:nvSpPr>
          <p:cNvPr id="7185" name="Rectangle 20">
            <a:extLst>
              <a:ext uri="{FF2B5EF4-FFF2-40B4-BE49-F238E27FC236}">
                <a16:creationId xmlns:a16="http://schemas.microsoft.com/office/drawing/2014/main" id="{8A31340E-F277-480D-BB25-84E06CB6F891}"/>
              </a:ext>
            </a:extLst>
          </p:cNvPr>
          <p:cNvSpPr>
            <a:spLocks noChangeArrowheads="1"/>
          </p:cNvSpPr>
          <p:nvPr/>
        </p:nvSpPr>
        <p:spPr bwMode="auto">
          <a:xfrm>
            <a:off x="117475" y="5859463"/>
            <a:ext cx="180975" cy="36036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7186" name="Rectangle 24">
            <a:extLst>
              <a:ext uri="{FF2B5EF4-FFF2-40B4-BE49-F238E27FC236}">
                <a16:creationId xmlns:a16="http://schemas.microsoft.com/office/drawing/2014/main" id="{AA54E044-2D3A-4B38-BA26-5B5FD95A792F}"/>
              </a:ext>
            </a:extLst>
          </p:cNvPr>
          <p:cNvSpPr>
            <a:spLocks noChangeArrowheads="1"/>
          </p:cNvSpPr>
          <p:nvPr/>
        </p:nvSpPr>
        <p:spPr bwMode="auto">
          <a:xfrm>
            <a:off x="1646238" y="998538"/>
            <a:ext cx="2205037"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sz="2000" b="1"/>
              <a:t>Baseline</a:t>
            </a:r>
          </a:p>
        </p:txBody>
      </p:sp>
      <p:sp>
        <p:nvSpPr>
          <p:cNvPr id="7187" name="Rectangle 20">
            <a:extLst>
              <a:ext uri="{FF2B5EF4-FFF2-40B4-BE49-F238E27FC236}">
                <a16:creationId xmlns:a16="http://schemas.microsoft.com/office/drawing/2014/main" id="{3E426DAC-8505-472B-814C-EB3988783395}"/>
              </a:ext>
            </a:extLst>
          </p:cNvPr>
          <p:cNvSpPr>
            <a:spLocks noChangeArrowheads="1"/>
          </p:cNvSpPr>
          <p:nvPr/>
        </p:nvSpPr>
        <p:spPr bwMode="auto">
          <a:xfrm>
            <a:off x="1466850" y="998538"/>
            <a:ext cx="180975" cy="36036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7188" name="Rectangle 26">
            <a:extLst>
              <a:ext uri="{FF2B5EF4-FFF2-40B4-BE49-F238E27FC236}">
                <a16:creationId xmlns:a16="http://schemas.microsoft.com/office/drawing/2014/main" id="{E1C31D93-B173-408E-9613-E8925D3917AC}"/>
              </a:ext>
            </a:extLst>
          </p:cNvPr>
          <p:cNvSpPr>
            <a:spLocks noChangeArrowheads="1"/>
          </p:cNvSpPr>
          <p:nvPr/>
        </p:nvSpPr>
        <p:spPr bwMode="auto">
          <a:xfrm>
            <a:off x="6146800" y="998538"/>
            <a:ext cx="2430463"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b="1">
                <a:sym typeface="Symbol" panose="05050102010706020507" pitchFamily="18" charset="2"/>
              </a:rPr>
              <a:t></a:t>
            </a:r>
            <a:r>
              <a:rPr lang="en-US" altLang="fr-FR" b="1"/>
              <a:t> CIMT after 1 year</a:t>
            </a:r>
          </a:p>
        </p:txBody>
      </p:sp>
      <p:sp>
        <p:nvSpPr>
          <p:cNvPr id="7189" name="Rectangle 20">
            <a:extLst>
              <a:ext uri="{FF2B5EF4-FFF2-40B4-BE49-F238E27FC236}">
                <a16:creationId xmlns:a16="http://schemas.microsoft.com/office/drawing/2014/main" id="{73FE8ACE-9B6C-4C59-8F8C-2D66F685D5B8}"/>
              </a:ext>
            </a:extLst>
          </p:cNvPr>
          <p:cNvSpPr>
            <a:spLocks noChangeArrowheads="1"/>
          </p:cNvSpPr>
          <p:nvPr/>
        </p:nvSpPr>
        <p:spPr bwMode="auto">
          <a:xfrm>
            <a:off x="5967413" y="998538"/>
            <a:ext cx="180975" cy="36036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DFCBE7DF-DBA8-49DD-979A-DED76601B063}"/>
              </a:ext>
            </a:extLst>
          </p:cNvPr>
          <p:cNvSpPr>
            <a:spLocks noGrp="1" noChangeArrowheads="1"/>
          </p:cNvSpPr>
          <p:nvPr>
            <p:ph type="title"/>
          </p:nvPr>
        </p:nvSpPr>
        <p:spPr>
          <a:xfrm>
            <a:off x="179388" y="6350"/>
            <a:ext cx="8280400" cy="822325"/>
          </a:xfrm>
        </p:spPr>
        <p:txBody>
          <a:bodyPr/>
          <a:lstStyle/>
          <a:p>
            <a:pPr eaLnBrk="1" hangingPunct="1"/>
            <a:r>
              <a:rPr lang="en-US" altLang="fr-FR">
                <a:ea typeface="ＭＳ Ｐゴシック" panose="020B0600070205080204" pitchFamily="34" charset="-128"/>
              </a:rPr>
              <a:t>Coronary Heart Disease (CHD) Risk: HDL Cholesterol vs. LDL Cholesterol as Predictors*</a:t>
            </a:r>
            <a:endParaRPr lang="fr-FR" altLang="fr-FR">
              <a:ea typeface="ＭＳ Ｐゴシック" panose="020B0600070205080204" pitchFamily="34" charset="-128"/>
            </a:endParaRPr>
          </a:p>
        </p:txBody>
      </p:sp>
      <p:sp>
        <p:nvSpPr>
          <p:cNvPr id="1028" name="Rectangle 20">
            <a:extLst>
              <a:ext uri="{FF2B5EF4-FFF2-40B4-BE49-F238E27FC236}">
                <a16:creationId xmlns:a16="http://schemas.microsoft.com/office/drawing/2014/main" id="{F9530512-98E9-45BD-879B-FAC9B16FD847}"/>
              </a:ext>
            </a:extLst>
          </p:cNvPr>
          <p:cNvSpPr>
            <a:spLocks noChangeArrowheads="1"/>
          </p:cNvSpPr>
          <p:nvPr/>
        </p:nvSpPr>
        <p:spPr bwMode="auto">
          <a:xfrm>
            <a:off x="5067300" y="6399213"/>
            <a:ext cx="3860800" cy="40481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wrap="none"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Castelli WP Can J Cardiol 1988;4(SupplA):5A-10A</a:t>
            </a:r>
          </a:p>
        </p:txBody>
      </p:sp>
      <p:graphicFrame>
        <p:nvGraphicFramePr>
          <p:cNvPr id="1026" name="Object 2">
            <a:extLst>
              <a:ext uri="{FF2B5EF4-FFF2-40B4-BE49-F238E27FC236}">
                <a16:creationId xmlns:a16="http://schemas.microsoft.com/office/drawing/2014/main" id="{60683CF3-8765-401B-A248-C2B35024CE8D}"/>
              </a:ext>
            </a:extLst>
          </p:cNvPr>
          <p:cNvGraphicFramePr>
            <a:graphicFrameLocks noChangeAspect="1"/>
          </p:cNvGraphicFramePr>
          <p:nvPr/>
        </p:nvGraphicFramePr>
        <p:xfrm>
          <a:off x="1266825" y="1595438"/>
          <a:ext cx="6654800" cy="3937000"/>
        </p:xfrm>
        <a:graphic>
          <a:graphicData uri="http://schemas.openxmlformats.org/presentationml/2006/ole">
            <mc:AlternateContent xmlns:mc="http://schemas.openxmlformats.org/markup-compatibility/2006">
              <mc:Choice xmlns:v="urn:schemas-microsoft-com:vml" Requires="v">
                <p:oleObj spid="_x0000_s1039" r:id="rId4" imgW="6651312" imgH="3938357" progId="Excel.Chart.8">
                  <p:embed/>
                </p:oleObj>
              </mc:Choice>
              <mc:Fallback>
                <p:oleObj r:id="rId4" imgW="6651312" imgH="3938357"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825" y="1595438"/>
                        <a:ext cx="6654800" cy="393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8">
            <a:extLst>
              <a:ext uri="{FF2B5EF4-FFF2-40B4-BE49-F238E27FC236}">
                <a16:creationId xmlns:a16="http://schemas.microsoft.com/office/drawing/2014/main" id="{D65DFC20-6032-4E08-B7F9-6763AA6C0B04}"/>
              </a:ext>
            </a:extLst>
          </p:cNvPr>
          <p:cNvSpPr txBox="1">
            <a:spLocks noChangeArrowheads="1"/>
          </p:cNvSpPr>
          <p:nvPr/>
        </p:nvSpPr>
        <p:spPr bwMode="auto">
          <a:xfrm rot="-5400000">
            <a:off x="-209550" y="3440113"/>
            <a:ext cx="2533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fr-FR" b="1"/>
              <a:t>Relative risk of CHD</a:t>
            </a:r>
            <a:br>
              <a:rPr lang="en-US" altLang="fr-FR" b="1"/>
            </a:br>
            <a:r>
              <a:rPr lang="en-US" altLang="fr-FR" b="1"/>
              <a:t> after 4 years</a:t>
            </a:r>
          </a:p>
        </p:txBody>
      </p:sp>
      <p:sp>
        <p:nvSpPr>
          <p:cNvPr id="1030" name="Text Box 9">
            <a:extLst>
              <a:ext uri="{FF2B5EF4-FFF2-40B4-BE49-F238E27FC236}">
                <a16:creationId xmlns:a16="http://schemas.microsoft.com/office/drawing/2014/main" id="{F07A272C-938A-4334-8648-74587472B422}"/>
              </a:ext>
            </a:extLst>
          </p:cNvPr>
          <p:cNvSpPr txBox="1">
            <a:spLocks noChangeArrowheads="1"/>
          </p:cNvSpPr>
          <p:nvPr/>
        </p:nvSpPr>
        <p:spPr bwMode="auto">
          <a:xfrm>
            <a:off x="2349500" y="5461000"/>
            <a:ext cx="28003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fr-FR" b="1"/>
              <a:t>LDL cholesterol (mg/dl)</a:t>
            </a:r>
          </a:p>
        </p:txBody>
      </p:sp>
      <p:sp>
        <p:nvSpPr>
          <p:cNvPr id="1031" name="Text Box 12">
            <a:extLst>
              <a:ext uri="{FF2B5EF4-FFF2-40B4-BE49-F238E27FC236}">
                <a16:creationId xmlns:a16="http://schemas.microsoft.com/office/drawing/2014/main" id="{98BD7595-2D50-4DE4-B81D-0EF2B283374C}"/>
              </a:ext>
            </a:extLst>
          </p:cNvPr>
          <p:cNvSpPr txBox="1">
            <a:spLocks noChangeArrowheads="1"/>
          </p:cNvSpPr>
          <p:nvPr/>
        </p:nvSpPr>
        <p:spPr bwMode="auto">
          <a:xfrm>
            <a:off x="5921375" y="4868863"/>
            <a:ext cx="541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fr-FR"/>
              <a:t>85</a:t>
            </a:r>
          </a:p>
        </p:txBody>
      </p:sp>
      <p:sp>
        <p:nvSpPr>
          <p:cNvPr id="1032" name="Text Box 13">
            <a:extLst>
              <a:ext uri="{FF2B5EF4-FFF2-40B4-BE49-F238E27FC236}">
                <a16:creationId xmlns:a16="http://schemas.microsoft.com/office/drawing/2014/main" id="{E03B8A1B-9CB7-4358-A329-187258782F69}"/>
              </a:ext>
            </a:extLst>
          </p:cNvPr>
          <p:cNvSpPr txBox="1">
            <a:spLocks noChangeArrowheads="1"/>
          </p:cNvSpPr>
          <p:nvPr/>
        </p:nvSpPr>
        <p:spPr bwMode="auto">
          <a:xfrm>
            <a:off x="6326188" y="4622800"/>
            <a:ext cx="541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fr-FR"/>
              <a:t>65</a:t>
            </a:r>
          </a:p>
        </p:txBody>
      </p:sp>
      <p:sp>
        <p:nvSpPr>
          <p:cNvPr id="1033" name="Text Box 14">
            <a:extLst>
              <a:ext uri="{FF2B5EF4-FFF2-40B4-BE49-F238E27FC236}">
                <a16:creationId xmlns:a16="http://schemas.microsoft.com/office/drawing/2014/main" id="{2738849C-1EE5-4E43-BE0F-C6D98587AE18}"/>
              </a:ext>
            </a:extLst>
          </p:cNvPr>
          <p:cNvSpPr txBox="1">
            <a:spLocks noChangeArrowheads="1"/>
          </p:cNvSpPr>
          <p:nvPr/>
        </p:nvSpPr>
        <p:spPr bwMode="auto">
          <a:xfrm>
            <a:off x="6775450" y="4373563"/>
            <a:ext cx="541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fr-FR"/>
              <a:t>45</a:t>
            </a:r>
          </a:p>
        </p:txBody>
      </p:sp>
      <p:sp>
        <p:nvSpPr>
          <p:cNvPr id="1034" name="Text Box 15">
            <a:extLst>
              <a:ext uri="{FF2B5EF4-FFF2-40B4-BE49-F238E27FC236}">
                <a16:creationId xmlns:a16="http://schemas.microsoft.com/office/drawing/2014/main" id="{8296C55E-5752-4526-822E-4A612F900006}"/>
              </a:ext>
            </a:extLst>
          </p:cNvPr>
          <p:cNvSpPr txBox="1">
            <a:spLocks noChangeArrowheads="1"/>
          </p:cNvSpPr>
          <p:nvPr/>
        </p:nvSpPr>
        <p:spPr bwMode="auto">
          <a:xfrm>
            <a:off x="7226300" y="4149725"/>
            <a:ext cx="54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fr-FR"/>
              <a:t>25</a:t>
            </a:r>
          </a:p>
        </p:txBody>
      </p:sp>
      <p:sp>
        <p:nvSpPr>
          <p:cNvPr id="1035" name="Text Box 16">
            <a:extLst>
              <a:ext uri="{FF2B5EF4-FFF2-40B4-BE49-F238E27FC236}">
                <a16:creationId xmlns:a16="http://schemas.microsoft.com/office/drawing/2014/main" id="{33424397-E022-4A73-BD30-EDFC8BA413BF}"/>
              </a:ext>
            </a:extLst>
          </p:cNvPr>
          <p:cNvSpPr txBox="1">
            <a:spLocks noChangeArrowheads="1"/>
          </p:cNvSpPr>
          <p:nvPr/>
        </p:nvSpPr>
        <p:spPr bwMode="auto">
          <a:xfrm rot="-1631721">
            <a:off x="6545263" y="4699000"/>
            <a:ext cx="14493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fr-FR" b="1"/>
              <a:t>HDL cholesterol </a:t>
            </a:r>
            <a:br>
              <a:rPr lang="en-US" altLang="fr-FR" b="1"/>
            </a:br>
            <a:r>
              <a:rPr lang="en-US" altLang="fr-FR" b="1"/>
              <a:t>(mg/dl)</a:t>
            </a:r>
          </a:p>
        </p:txBody>
      </p:sp>
      <p:grpSp>
        <p:nvGrpSpPr>
          <p:cNvPr id="1036" name="Group 42">
            <a:extLst>
              <a:ext uri="{FF2B5EF4-FFF2-40B4-BE49-F238E27FC236}">
                <a16:creationId xmlns:a16="http://schemas.microsoft.com/office/drawing/2014/main" id="{B5F571BA-1EEE-4B57-8A50-F61C10333796}"/>
              </a:ext>
            </a:extLst>
          </p:cNvPr>
          <p:cNvGrpSpPr>
            <a:grpSpLocks noChangeAspect="1"/>
          </p:cNvGrpSpPr>
          <p:nvPr/>
        </p:nvGrpSpPr>
        <p:grpSpPr bwMode="auto">
          <a:xfrm>
            <a:off x="593725" y="1089025"/>
            <a:ext cx="7956550" cy="360363"/>
            <a:chOff x="4014" y="1423"/>
            <a:chExt cx="1272" cy="368"/>
          </a:xfrm>
        </p:grpSpPr>
        <p:sp>
          <p:nvSpPr>
            <p:cNvPr id="1037" name="Rectangle 17">
              <a:extLst>
                <a:ext uri="{FF2B5EF4-FFF2-40B4-BE49-F238E27FC236}">
                  <a16:creationId xmlns:a16="http://schemas.microsoft.com/office/drawing/2014/main" id="{65D737FC-27AF-4A3B-8B61-1C3EB03CA924}"/>
                </a:ext>
              </a:extLst>
            </p:cNvPr>
            <p:cNvSpPr>
              <a:spLocks noChangeArrowheads="1"/>
            </p:cNvSpPr>
            <p:nvPr/>
          </p:nvSpPr>
          <p:spPr bwMode="auto">
            <a:xfrm>
              <a:off x="4043" y="1423"/>
              <a:ext cx="1243" cy="3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a:t>*</a:t>
              </a:r>
              <a:r>
                <a:rPr lang="en-US" altLang="fr-FR" b="1"/>
                <a:t>Data represent men aged 50 – 70 from the Framingham Heart Study</a:t>
              </a:r>
              <a:endParaRPr lang="en-US" altLang="fr-FR" b="1" baseline="30000"/>
            </a:p>
          </p:txBody>
        </p:sp>
        <p:sp>
          <p:nvSpPr>
            <p:cNvPr id="1038" name="Rectangle 18">
              <a:extLst>
                <a:ext uri="{FF2B5EF4-FFF2-40B4-BE49-F238E27FC236}">
                  <a16:creationId xmlns:a16="http://schemas.microsoft.com/office/drawing/2014/main" id="{258A75DD-413F-4257-8E97-297B21E4F86A}"/>
                </a:ext>
              </a:extLst>
            </p:cNvPr>
            <p:cNvSpPr>
              <a:spLocks noChangeArrowheads="1"/>
            </p:cNvSpPr>
            <p:nvPr/>
          </p:nvSpPr>
          <p:spPr bwMode="auto">
            <a:xfrm>
              <a:off x="4014" y="1423"/>
              <a:ext cx="29" cy="367"/>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4">
            <a:extLst>
              <a:ext uri="{FF2B5EF4-FFF2-40B4-BE49-F238E27FC236}">
                <a16:creationId xmlns:a16="http://schemas.microsoft.com/office/drawing/2014/main" id="{127615AD-2062-4B75-85A6-7D0BA4FC7058}"/>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AIM-HIGH: Study Overview</a:t>
            </a:r>
          </a:p>
        </p:txBody>
      </p:sp>
      <p:sp>
        <p:nvSpPr>
          <p:cNvPr id="33795" name="Rectangle 20">
            <a:extLst>
              <a:ext uri="{FF2B5EF4-FFF2-40B4-BE49-F238E27FC236}">
                <a16:creationId xmlns:a16="http://schemas.microsoft.com/office/drawing/2014/main" id="{BF5B246B-C11D-4DEE-B9A8-6D579E4EFC40}"/>
              </a:ext>
            </a:extLst>
          </p:cNvPr>
          <p:cNvSpPr>
            <a:spLocks noChangeArrowheads="1"/>
          </p:cNvSpPr>
          <p:nvPr/>
        </p:nvSpPr>
        <p:spPr bwMode="auto">
          <a:xfrm>
            <a:off x="9144000" y="6156325"/>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z="4000">
              <a:latin typeface="Wingdings 3" panose="05040102010807070707" pitchFamily="18" charset="2"/>
            </a:endParaRPr>
          </a:p>
        </p:txBody>
      </p:sp>
      <p:sp>
        <p:nvSpPr>
          <p:cNvPr id="33796" name="Line 5">
            <a:extLst>
              <a:ext uri="{FF2B5EF4-FFF2-40B4-BE49-F238E27FC236}">
                <a16:creationId xmlns:a16="http://schemas.microsoft.com/office/drawing/2014/main" id="{F8767EAC-0707-49A3-B60B-24D551B41EE0}"/>
              </a:ext>
            </a:extLst>
          </p:cNvPr>
          <p:cNvSpPr>
            <a:spLocks noChangeShapeType="1"/>
          </p:cNvSpPr>
          <p:nvPr/>
        </p:nvSpPr>
        <p:spPr bwMode="auto">
          <a:xfrm flipV="1">
            <a:off x="3581400" y="1703388"/>
            <a:ext cx="360363" cy="269875"/>
          </a:xfrm>
          <a:prstGeom prst="line">
            <a:avLst/>
          </a:prstGeom>
          <a:noFill/>
          <a:ln w="28575">
            <a:solidFill>
              <a:srgbClr val="920000"/>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33797" name="Line 6">
            <a:extLst>
              <a:ext uri="{FF2B5EF4-FFF2-40B4-BE49-F238E27FC236}">
                <a16:creationId xmlns:a16="http://schemas.microsoft.com/office/drawing/2014/main" id="{72B09105-CF0E-4D06-ADF5-5085FC75E12B}"/>
              </a:ext>
            </a:extLst>
          </p:cNvPr>
          <p:cNvSpPr>
            <a:spLocks noChangeShapeType="1"/>
          </p:cNvSpPr>
          <p:nvPr/>
        </p:nvSpPr>
        <p:spPr bwMode="auto">
          <a:xfrm>
            <a:off x="3581400" y="2195513"/>
            <a:ext cx="381000" cy="228600"/>
          </a:xfrm>
          <a:prstGeom prst="line">
            <a:avLst/>
          </a:prstGeom>
          <a:noFill/>
          <a:ln w="28575">
            <a:solidFill>
              <a:srgbClr val="920000"/>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33798" name="Text Box 2">
            <a:extLst>
              <a:ext uri="{FF2B5EF4-FFF2-40B4-BE49-F238E27FC236}">
                <a16:creationId xmlns:a16="http://schemas.microsoft.com/office/drawing/2014/main" id="{2F5EB968-1D1E-420B-8556-AE3D25F72CE7}"/>
              </a:ext>
            </a:extLst>
          </p:cNvPr>
          <p:cNvSpPr txBox="1">
            <a:spLocks noChangeArrowheads="1"/>
          </p:cNvSpPr>
          <p:nvPr/>
        </p:nvSpPr>
        <p:spPr bwMode="auto">
          <a:xfrm>
            <a:off x="82550" y="1719263"/>
            <a:ext cx="1651000" cy="523875"/>
          </a:xfrm>
          <a:prstGeom prst="rect">
            <a:avLst/>
          </a:prstGeom>
          <a:solidFill>
            <a:srgbClr val="FFFFFF">
              <a:alpha val="79999"/>
            </a:srgbClr>
          </a:solidFill>
          <a:ln w="19050">
            <a:solidFill>
              <a:srgbClr val="920000"/>
            </a:solidFill>
            <a:round/>
            <a:headEnd/>
            <a:tailEnd/>
          </a:ln>
        </p:spPr>
        <p:txBody>
          <a:bodyPr t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t>Vascular disease</a:t>
            </a:r>
          </a:p>
          <a:p>
            <a:pPr eaLnBrk="1" hangingPunct="1"/>
            <a:r>
              <a:rPr lang="en-US" altLang="fr-FR" sz="1400" b="1"/>
              <a:t>Age &gt;45 years</a:t>
            </a:r>
          </a:p>
        </p:txBody>
      </p:sp>
      <p:sp>
        <p:nvSpPr>
          <p:cNvPr id="22534" name="Text Box 4">
            <a:extLst>
              <a:ext uri="{FF2B5EF4-FFF2-40B4-BE49-F238E27FC236}">
                <a16:creationId xmlns:a16="http://schemas.microsoft.com/office/drawing/2014/main" id="{A9AF120D-DE18-4DB6-9F12-CFFB2F886DE6}"/>
              </a:ext>
            </a:extLst>
          </p:cNvPr>
          <p:cNvSpPr txBox="1">
            <a:spLocks noChangeArrowheads="1"/>
          </p:cNvSpPr>
          <p:nvPr/>
        </p:nvSpPr>
        <p:spPr bwMode="auto">
          <a:xfrm>
            <a:off x="2038350" y="1358900"/>
            <a:ext cx="1555750" cy="1425575"/>
          </a:xfrm>
          <a:prstGeom prst="rect">
            <a:avLst/>
          </a:prstGeom>
          <a:solidFill>
            <a:srgbClr val="FFFFFF">
              <a:alpha val="80000"/>
            </a:srgbClr>
          </a:solidFill>
          <a:ln w="19050">
            <a:solidFill>
              <a:srgbClr val="920000"/>
            </a:solidFill>
            <a:round/>
            <a:headEnd/>
            <a:tailEnd/>
          </a:ln>
        </p:spPr>
        <p:txBody>
          <a:bodyPr tIns="0" bIns="0" anchor="ctr"/>
          <a:lstStyle/>
          <a:p>
            <a:pPr>
              <a:defRPr/>
            </a:pPr>
            <a:r>
              <a:rPr lang="en-US" sz="1400" b="1" dirty="0" err="1">
                <a:ea typeface="ＭＳ Ｐゴシック"/>
                <a:cs typeface="ＭＳ Ｐゴシック"/>
              </a:rPr>
              <a:t>Atherogenic</a:t>
            </a:r>
            <a:r>
              <a:rPr lang="en-US" sz="1400" b="1" dirty="0">
                <a:ea typeface="ＭＳ Ｐゴシック"/>
                <a:cs typeface="ＭＳ Ｐゴシック"/>
              </a:rPr>
              <a:t> dyslipidemia </a:t>
            </a:r>
          </a:p>
          <a:p>
            <a:pPr>
              <a:defRPr/>
            </a:pPr>
            <a:r>
              <a:rPr lang="en-US" sz="1400" b="1" dirty="0">
                <a:ea typeface="ＭＳ Ｐゴシック"/>
                <a:cs typeface="ＭＳ Ｐゴシック"/>
              </a:rPr>
              <a:t>(HDL&lt;40♂ or  </a:t>
            </a:r>
          </a:p>
          <a:p>
            <a:pPr marL="47625">
              <a:defRPr/>
            </a:pPr>
            <a:r>
              <a:rPr lang="en-US" sz="1400" b="1" dirty="0">
                <a:ea typeface="ＭＳ Ｐゴシック"/>
                <a:cs typeface="ＭＳ Ｐゴシック"/>
              </a:rPr>
              <a:t>50♀ mg/dl; TG&gt;149 mg/dl; LDL&lt;160 mg/dl)</a:t>
            </a:r>
          </a:p>
        </p:txBody>
      </p:sp>
      <p:sp>
        <p:nvSpPr>
          <p:cNvPr id="33800" name="Text Box 7">
            <a:extLst>
              <a:ext uri="{FF2B5EF4-FFF2-40B4-BE49-F238E27FC236}">
                <a16:creationId xmlns:a16="http://schemas.microsoft.com/office/drawing/2014/main" id="{B4FED998-74DE-4A6E-A5F7-CBD2C85A8AC7}"/>
              </a:ext>
            </a:extLst>
          </p:cNvPr>
          <p:cNvSpPr txBox="1">
            <a:spLocks noChangeArrowheads="1"/>
          </p:cNvSpPr>
          <p:nvPr/>
        </p:nvSpPr>
        <p:spPr bwMode="auto">
          <a:xfrm>
            <a:off x="4038600" y="1550988"/>
            <a:ext cx="1208088" cy="257175"/>
          </a:xfrm>
          <a:prstGeom prst="rect">
            <a:avLst/>
          </a:prstGeom>
          <a:solidFill>
            <a:srgbClr val="FFFFFF">
              <a:alpha val="79999"/>
            </a:srgbClr>
          </a:solidFill>
          <a:ln w="19050">
            <a:solidFill>
              <a:srgbClr val="920000"/>
            </a:solidFill>
            <a:round/>
            <a:headEnd/>
            <a:tailEnd/>
          </a:ln>
        </p:spPr>
        <p:txBody>
          <a:bodyPr t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t>Simvastatin</a:t>
            </a:r>
          </a:p>
        </p:txBody>
      </p:sp>
      <p:sp>
        <p:nvSpPr>
          <p:cNvPr id="33801" name="Text Box 8">
            <a:extLst>
              <a:ext uri="{FF2B5EF4-FFF2-40B4-BE49-F238E27FC236}">
                <a16:creationId xmlns:a16="http://schemas.microsoft.com/office/drawing/2014/main" id="{987DAF98-7CA4-43B2-B615-1CFDD08B28BB}"/>
              </a:ext>
            </a:extLst>
          </p:cNvPr>
          <p:cNvSpPr txBox="1">
            <a:spLocks noChangeArrowheads="1"/>
          </p:cNvSpPr>
          <p:nvPr/>
        </p:nvSpPr>
        <p:spPr bwMode="auto">
          <a:xfrm>
            <a:off x="4025900" y="2098675"/>
            <a:ext cx="1257300" cy="550863"/>
          </a:xfrm>
          <a:prstGeom prst="rect">
            <a:avLst/>
          </a:prstGeom>
          <a:solidFill>
            <a:srgbClr val="FFFFFF">
              <a:alpha val="79999"/>
            </a:srgbClr>
          </a:solidFill>
          <a:ln w="19050">
            <a:solidFill>
              <a:srgbClr val="920000"/>
            </a:solidFill>
            <a:round/>
            <a:headEnd/>
            <a:tailEnd/>
          </a:ln>
        </p:spPr>
        <p:txBody>
          <a:bodyPr t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t>Simvastatin + Niaspan</a:t>
            </a:r>
          </a:p>
        </p:txBody>
      </p:sp>
      <p:sp>
        <p:nvSpPr>
          <p:cNvPr id="33802" name="Line 9">
            <a:extLst>
              <a:ext uri="{FF2B5EF4-FFF2-40B4-BE49-F238E27FC236}">
                <a16:creationId xmlns:a16="http://schemas.microsoft.com/office/drawing/2014/main" id="{9636EBB2-448A-4F1A-ABA4-6BF19148794F}"/>
              </a:ext>
            </a:extLst>
          </p:cNvPr>
          <p:cNvSpPr>
            <a:spLocks noChangeShapeType="1"/>
          </p:cNvSpPr>
          <p:nvPr/>
        </p:nvSpPr>
        <p:spPr bwMode="auto">
          <a:xfrm>
            <a:off x="5302250" y="2009775"/>
            <a:ext cx="755650" cy="0"/>
          </a:xfrm>
          <a:prstGeom prst="line">
            <a:avLst/>
          </a:prstGeom>
          <a:noFill/>
          <a:ln w="28575">
            <a:solidFill>
              <a:srgbClr val="920000"/>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33803" name="Text Box 10">
            <a:extLst>
              <a:ext uri="{FF2B5EF4-FFF2-40B4-BE49-F238E27FC236}">
                <a16:creationId xmlns:a16="http://schemas.microsoft.com/office/drawing/2014/main" id="{80599B4F-11F5-43B1-980E-74543542F25D}"/>
              </a:ext>
            </a:extLst>
          </p:cNvPr>
          <p:cNvSpPr txBox="1">
            <a:spLocks noChangeArrowheads="1"/>
          </p:cNvSpPr>
          <p:nvPr/>
        </p:nvSpPr>
        <p:spPr bwMode="auto">
          <a:xfrm>
            <a:off x="5203825" y="1685925"/>
            <a:ext cx="960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t>3-5 years</a:t>
            </a:r>
          </a:p>
        </p:txBody>
      </p:sp>
      <p:sp>
        <p:nvSpPr>
          <p:cNvPr id="33804" name="Text Box 11">
            <a:extLst>
              <a:ext uri="{FF2B5EF4-FFF2-40B4-BE49-F238E27FC236}">
                <a16:creationId xmlns:a16="http://schemas.microsoft.com/office/drawing/2014/main" id="{A5B294EA-3A5F-4CCB-A30E-A656BBA4239E}"/>
              </a:ext>
            </a:extLst>
          </p:cNvPr>
          <p:cNvSpPr txBox="1">
            <a:spLocks noChangeArrowheads="1"/>
          </p:cNvSpPr>
          <p:nvPr/>
        </p:nvSpPr>
        <p:spPr bwMode="auto">
          <a:xfrm>
            <a:off x="487363" y="3829050"/>
            <a:ext cx="2890837" cy="665163"/>
          </a:xfrm>
          <a:prstGeom prst="rect">
            <a:avLst/>
          </a:prstGeom>
          <a:solidFill>
            <a:srgbClr val="FFFFFF">
              <a:alpha val="79999"/>
            </a:srgbClr>
          </a:solidFill>
          <a:ln w="19050">
            <a:solidFill>
              <a:srgbClr val="920000"/>
            </a:solidFill>
            <a:round/>
            <a:headEnd/>
            <a:tailEnd/>
          </a:ln>
        </p:spPr>
        <p:txBody>
          <a:bodyPr t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b="1"/>
              <a:t>3,300 patients from 60 sites (U.S. and Canada)</a:t>
            </a:r>
          </a:p>
        </p:txBody>
      </p:sp>
      <p:sp>
        <p:nvSpPr>
          <p:cNvPr id="33805" name="AutoShape 12">
            <a:extLst>
              <a:ext uri="{FF2B5EF4-FFF2-40B4-BE49-F238E27FC236}">
                <a16:creationId xmlns:a16="http://schemas.microsoft.com/office/drawing/2014/main" id="{7C66CB18-A676-45BD-9223-6DA32852516B}"/>
              </a:ext>
            </a:extLst>
          </p:cNvPr>
          <p:cNvSpPr>
            <a:spLocks/>
          </p:cNvSpPr>
          <p:nvPr/>
        </p:nvSpPr>
        <p:spPr bwMode="auto">
          <a:xfrm rot="5400000">
            <a:off x="1828801" y="1817687"/>
            <a:ext cx="207962" cy="3459163"/>
          </a:xfrm>
          <a:prstGeom prst="rightBrace">
            <a:avLst>
              <a:gd name="adj1" fmla="val 141463"/>
              <a:gd name="adj2" fmla="val 50000"/>
            </a:avLst>
          </a:prstGeom>
          <a:noFill/>
          <a:ln w="28575">
            <a:solidFill>
              <a:srgbClr val="92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920000"/>
              </a:solidFill>
            </a:endParaRPr>
          </a:p>
        </p:txBody>
      </p:sp>
      <p:sp>
        <p:nvSpPr>
          <p:cNvPr id="33806" name="Text Box 13">
            <a:extLst>
              <a:ext uri="{FF2B5EF4-FFF2-40B4-BE49-F238E27FC236}">
                <a16:creationId xmlns:a16="http://schemas.microsoft.com/office/drawing/2014/main" id="{14C03E8D-61B0-4E7E-908B-8C341901CA16}"/>
              </a:ext>
            </a:extLst>
          </p:cNvPr>
          <p:cNvSpPr txBox="1">
            <a:spLocks noChangeArrowheads="1"/>
          </p:cNvSpPr>
          <p:nvPr/>
        </p:nvSpPr>
        <p:spPr bwMode="auto">
          <a:xfrm>
            <a:off x="6092825" y="1552575"/>
            <a:ext cx="3024188" cy="971550"/>
          </a:xfrm>
          <a:prstGeom prst="rect">
            <a:avLst/>
          </a:prstGeom>
          <a:solidFill>
            <a:srgbClr val="FFFFFF">
              <a:alpha val="79999"/>
            </a:srgbClr>
          </a:solidFill>
          <a:ln w="19050">
            <a:solidFill>
              <a:srgbClr val="920000"/>
            </a:solidFill>
            <a:round/>
            <a:headEnd/>
            <a:tailEnd/>
          </a:ln>
        </p:spPr>
        <p:txBody>
          <a:bodyPr t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
            </a:pPr>
            <a:r>
              <a:rPr lang="en-US" altLang="fr-FR" sz="1400" b="1"/>
              <a:t> Cardiovascular death</a:t>
            </a:r>
          </a:p>
          <a:p>
            <a:pPr eaLnBrk="1" hangingPunct="1">
              <a:buFont typeface="Wingdings" panose="05000000000000000000" pitchFamily="2" charset="2"/>
              <a:buChar char="§"/>
            </a:pPr>
            <a:r>
              <a:rPr lang="en-US" altLang="fr-FR" sz="1400" b="1"/>
              <a:t> Nonfatal myocardial infarction</a:t>
            </a:r>
          </a:p>
          <a:p>
            <a:pPr eaLnBrk="1" hangingPunct="1">
              <a:buFont typeface="Wingdings" panose="05000000000000000000" pitchFamily="2" charset="2"/>
              <a:buChar char="§"/>
            </a:pPr>
            <a:r>
              <a:rPr lang="en-US" altLang="fr-FR" sz="1400" b="1"/>
              <a:t> Stroke</a:t>
            </a:r>
          </a:p>
          <a:p>
            <a:pPr eaLnBrk="1" hangingPunct="1">
              <a:buFont typeface="Wingdings" panose="05000000000000000000" pitchFamily="2" charset="2"/>
              <a:buChar char="§"/>
            </a:pPr>
            <a:r>
              <a:rPr lang="en-US" altLang="fr-FR" sz="1400" b="1"/>
              <a:t> Acute coronary syndrome</a:t>
            </a:r>
          </a:p>
        </p:txBody>
      </p:sp>
      <p:sp>
        <p:nvSpPr>
          <p:cNvPr id="33807" name="AutoShape 15">
            <a:extLst>
              <a:ext uri="{FF2B5EF4-FFF2-40B4-BE49-F238E27FC236}">
                <a16:creationId xmlns:a16="http://schemas.microsoft.com/office/drawing/2014/main" id="{3319B041-1A77-44A6-A5C7-BB427E9268B3}"/>
              </a:ext>
            </a:extLst>
          </p:cNvPr>
          <p:cNvSpPr>
            <a:spLocks/>
          </p:cNvSpPr>
          <p:nvPr/>
        </p:nvSpPr>
        <p:spPr bwMode="auto">
          <a:xfrm rot="5400000">
            <a:off x="4745038" y="2522538"/>
            <a:ext cx="222250" cy="2063750"/>
          </a:xfrm>
          <a:prstGeom prst="rightBrace">
            <a:avLst>
              <a:gd name="adj1" fmla="val 124970"/>
              <a:gd name="adj2" fmla="val 50000"/>
            </a:avLst>
          </a:prstGeom>
          <a:noFill/>
          <a:ln w="28575">
            <a:solidFill>
              <a:srgbClr val="92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920000"/>
              </a:solidFill>
            </a:endParaRPr>
          </a:p>
        </p:txBody>
      </p:sp>
      <p:sp>
        <p:nvSpPr>
          <p:cNvPr id="33808" name="Text Box 16">
            <a:extLst>
              <a:ext uri="{FF2B5EF4-FFF2-40B4-BE49-F238E27FC236}">
                <a16:creationId xmlns:a16="http://schemas.microsoft.com/office/drawing/2014/main" id="{62F22EF7-4943-45B9-B510-473C0201502A}"/>
              </a:ext>
            </a:extLst>
          </p:cNvPr>
          <p:cNvSpPr txBox="1">
            <a:spLocks noChangeArrowheads="1"/>
          </p:cNvSpPr>
          <p:nvPr/>
        </p:nvSpPr>
        <p:spPr bwMode="auto">
          <a:xfrm>
            <a:off x="3698875" y="3829050"/>
            <a:ext cx="2312988" cy="1295400"/>
          </a:xfrm>
          <a:prstGeom prst="rect">
            <a:avLst/>
          </a:prstGeom>
          <a:solidFill>
            <a:srgbClr val="FFFFFF">
              <a:alpha val="79999"/>
            </a:srgbClr>
          </a:solidFill>
          <a:ln w="19050">
            <a:solidFill>
              <a:srgbClr val="920000"/>
            </a:solidFill>
            <a:round/>
            <a:headEnd/>
            <a:tailEnd/>
          </a:ln>
        </p:spPr>
        <p:txBody>
          <a:bodyPr t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b="1"/>
              <a:t>LDL cholesterol target &lt;80 mg/dl both groups (may add ezetimibe if needed)</a:t>
            </a:r>
          </a:p>
        </p:txBody>
      </p:sp>
      <p:sp>
        <p:nvSpPr>
          <p:cNvPr id="22545" name="Text Box 17">
            <a:extLst>
              <a:ext uri="{FF2B5EF4-FFF2-40B4-BE49-F238E27FC236}">
                <a16:creationId xmlns:a16="http://schemas.microsoft.com/office/drawing/2014/main" id="{5762A1AD-BD29-4EB0-8DB7-434DADD93A90}"/>
              </a:ext>
            </a:extLst>
          </p:cNvPr>
          <p:cNvSpPr txBox="1">
            <a:spLocks noChangeArrowheads="1"/>
          </p:cNvSpPr>
          <p:nvPr/>
        </p:nvSpPr>
        <p:spPr bwMode="auto">
          <a:xfrm>
            <a:off x="6346825" y="3824288"/>
            <a:ext cx="2320925" cy="2289175"/>
          </a:xfrm>
          <a:prstGeom prst="rect">
            <a:avLst/>
          </a:prstGeom>
          <a:solidFill>
            <a:srgbClr val="FFFFFF">
              <a:alpha val="80000"/>
            </a:srgbClr>
          </a:solidFill>
          <a:ln w="19050">
            <a:solidFill>
              <a:srgbClr val="920000"/>
            </a:solidFill>
            <a:round/>
            <a:headEnd/>
            <a:tailEnd/>
          </a:ln>
        </p:spPr>
        <p:txBody>
          <a:bodyPr tIns="0" bIns="0" anchor="ctr"/>
          <a:lstStyle/>
          <a:p>
            <a:pPr>
              <a:defRPr/>
            </a:pPr>
            <a:r>
              <a:rPr lang="en-US" sz="1600" b="1" dirty="0">
                <a:ea typeface="ＭＳ Ｐゴシック"/>
                <a:cs typeface="ＭＳ Ｐゴシック"/>
              </a:rPr>
              <a:t>Hypothesis</a:t>
            </a:r>
          </a:p>
          <a:p>
            <a:pPr>
              <a:defRPr/>
            </a:pPr>
            <a:endParaRPr lang="en-US" sz="800" b="1" dirty="0">
              <a:ea typeface="ＭＳ Ｐゴシック"/>
              <a:cs typeface="ＭＳ Ｐゴシック"/>
            </a:endParaRPr>
          </a:p>
          <a:p>
            <a:pPr marL="95250" indent="-95250">
              <a:defRPr/>
            </a:pPr>
            <a:r>
              <a:rPr lang="en-US" sz="1600" b="1" dirty="0">
                <a:ea typeface="ＭＳ Ｐゴシック"/>
                <a:cs typeface="ＭＳ Ｐゴシック"/>
              </a:rPr>
              <a:t>- 30% event rate with </a:t>
            </a:r>
            <a:r>
              <a:rPr lang="en-US" sz="1600" b="1" dirty="0" err="1">
                <a:ea typeface="ＭＳ Ｐゴシック"/>
                <a:cs typeface="ＭＳ Ｐゴシック"/>
              </a:rPr>
              <a:t>simvastatin</a:t>
            </a:r>
            <a:endParaRPr lang="en-US" sz="1600" b="1" dirty="0">
              <a:ea typeface="ＭＳ Ｐゴシック"/>
              <a:cs typeface="ＭＳ Ｐゴシック"/>
            </a:endParaRPr>
          </a:p>
          <a:p>
            <a:pPr marL="95250" indent="-95250">
              <a:defRPr/>
            </a:pPr>
            <a:r>
              <a:rPr lang="en-US" sz="1600" b="1" dirty="0">
                <a:ea typeface="ＭＳ Ｐゴシック"/>
                <a:cs typeface="ＭＳ Ｐゴシック"/>
              </a:rPr>
              <a:t>- 23% event rate with </a:t>
            </a:r>
            <a:r>
              <a:rPr lang="en-US" sz="1600" b="1" dirty="0" err="1">
                <a:ea typeface="ＭＳ Ｐゴシック"/>
                <a:cs typeface="ＭＳ Ｐゴシック"/>
              </a:rPr>
              <a:t>simvastatin</a:t>
            </a:r>
            <a:r>
              <a:rPr lang="en-US" sz="1600" b="1" dirty="0">
                <a:ea typeface="ＭＳ Ｐゴシック"/>
                <a:cs typeface="ＭＳ Ｐゴシック"/>
              </a:rPr>
              <a:t> + niacin</a:t>
            </a:r>
          </a:p>
          <a:p>
            <a:pPr marL="104775" indent="-104775">
              <a:defRPr/>
            </a:pPr>
            <a:r>
              <a:rPr lang="en-US" sz="1600" b="1" dirty="0">
                <a:ea typeface="ＭＳ Ｐゴシック"/>
                <a:cs typeface="ＭＳ Ｐゴシック"/>
              </a:rPr>
              <a:t>- 50% relative reduction based on ~46% placebo rate</a:t>
            </a:r>
          </a:p>
        </p:txBody>
      </p:sp>
      <p:sp>
        <p:nvSpPr>
          <p:cNvPr id="33810" name="Rectangle 19">
            <a:extLst>
              <a:ext uri="{FF2B5EF4-FFF2-40B4-BE49-F238E27FC236}">
                <a16:creationId xmlns:a16="http://schemas.microsoft.com/office/drawing/2014/main" id="{1F5FBDA6-0A3E-450F-BA2C-214D0885999B}"/>
              </a:ext>
            </a:extLst>
          </p:cNvPr>
          <p:cNvSpPr>
            <a:spLocks noChangeArrowheads="1"/>
          </p:cNvSpPr>
          <p:nvPr/>
        </p:nvSpPr>
        <p:spPr bwMode="auto">
          <a:xfrm>
            <a:off x="879475" y="30988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b="1">
                <a:solidFill>
                  <a:schemeClr val="tx2"/>
                </a:solidFill>
              </a:rPr>
              <a:t>2-year enrollment</a:t>
            </a:r>
          </a:p>
        </p:txBody>
      </p:sp>
      <p:sp>
        <p:nvSpPr>
          <p:cNvPr id="33811" name="Line 3">
            <a:extLst>
              <a:ext uri="{FF2B5EF4-FFF2-40B4-BE49-F238E27FC236}">
                <a16:creationId xmlns:a16="http://schemas.microsoft.com/office/drawing/2014/main" id="{2AD486D9-DFAA-4BDE-A361-9AB5C62DABA3}"/>
              </a:ext>
            </a:extLst>
          </p:cNvPr>
          <p:cNvSpPr>
            <a:spLocks noChangeShapeType="1"/>
          </p:cNvSpPr>
          <p:nvPr/>
        </p:nvSpPr>
        <p:spPr bwMode="auto">
          <a:xfrm>
            <a:off x="1751013" y="2009775"/>
            <a:ext cx="280987" cy="0"/>
          </a:xfrm>
          <a:prstGeom prst="line">
            <a:avLst/>
          </a:prstGeom>
          <a:noFill/>
          <a:ln w="28575">
            <a:solidFill>
              <a:srgbClr val="920000"/>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33812" name="AutoShape 12">
            <a:extLst>
              <a:ext uri="{FF2B5EF4-FFF2-40B4-BE49-F238E27FC236}">
                <a16:creationId xmlns:a16="http://schemas.microsoft.com/office/drawing/2014/main" id="{430B9011-422B-4DBF-A39E-9B32F3032442}"/>
              </a:ext>
            </a:extLst>
          </p:cNvPr>
          <p:cNvSpPr>
            <a:spLocks/>
          </p:cNvSpPr>
          <p:nvPr/>
        </p:nvSpPr>
        <p:spPr bwMode="auto">
          <a:xfrm rot="5400000">
            <a:off x="7380288" y="2120900"/>
            <a:ext cx="228600" cy="2873375"/>
          </a:xfrm>
          <a:prstGeom prst="rightBrace">
            <a:avLst>
              <a:gd name="adj1" fmla="val 141348"/>
              <a:gd name="adj2" fmla="val 50000"/>
            </a:avLst>
          </a:prstGeom>
          <a:noFill/>
          <a:ln w="28575">
            <a:solidFill>
              <a:srgbClr val="92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920000"/>
              </a:solidFill>
            </a:endParaRPr>
          </a:p>
        </p:txBody>
      </p:sp>
      <p:sp>
        <p:nvSpPr>
          <p:cNvPr id="22" name="AutoShape 105">
            <a:extLst>
              <a:ext uri="{FF2B5EF4-FFF2-40B4-BE49-F238E27FC236}">
                <a16:creationId xmlns:a16="http://schemas.microsoft.com/office/drawing/2014/main" id="{C5F82773-C074-4E08-BA3C-8C50AB2D0598}"/>
              </a:ext>
            </a:extLst>
          </p:cNvPr>
          <p:cNvSpPr>
            <a:spLocks noChangeArrowheads="1"/>
          </p:cNvSpPr>
          <p:nvPr/>
        </p:nvSpPr>
        <p:spPr bwMode="auto">
          <a:xfrm>
            <a:off x="206375" y="5953125"/>
            <a:ext cx="1468438" cy="311150"/>
          </a:xfrm>
          <a:prstGeom prst="round2DiagRect">
            <a:avLst/>
          </a:prstGeom>
          <a:solidFill>
            <a:schemeClr val="bg1"/>
          </a:solidFill>
          <a:ln w="19050">
            <a:solidFill>
              <a:srgbClr val="920000"/>
            </a:solidFill>
            <a:round/>
            <a:headEnd/>
            <a:tailEnd/>
          </a:ln>
        </p:spPr>
        <p:txBody>
          <a:bodyPr tIns="0" bIns="0" anchor="ctr"/>
          <a:lstStyle/>
          <a:p>
            <a:pPr marL="266700" indent="-542925">
              <a:defRPr/>
            </a:pPr>
            <a:r>
              <a:rPr lang="en-US" sz="1200" dirty="0">
                <a:ea typeface="ＭＳ Ｐゴシック"/>
                <a:cs typeface="ＭＳ Ｐゴシック"/>
              </a:rPr>
              <a:t>TG: Triglycerides</a:t>
            </a:r>
            <a:endParaRPr lang="fr-CA" sz="1200" dirty="0">
              <a:ea typeface="ＭＳ Ｐゴシック"/>
              <a:cs typeface="ＭＳ Ｐゴシック"/>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67">
            <a:extLst>
              <a:ext uri="{FF2B5EF4-FFF2-40B4-BE49-F238E27FC236}">
                <a16:creationId xmlns:a16="http://schemas.microsoft.com/office/drawing/2014/main" id="{44691B0E-0979-479D-AD2D-7C3B21799DE6}"/>
              </a:ext>
            </a:extLst>
          </p:cNvPr>
          <p:cNvSpPr>
            <a:spLocks noGrp="1" noChangeArrowheads="1"/>
          </p:cNvSpPr>
          <p:nvPr>
            <p:ph type="title"/>
          </p:nvPr>
        </p:nvSpPr>
        <p:spPr>
          <a:xfrm>
            <a:off x="179388" y="0"/>
            <a:ext cx="8526462" cy="836613"/>
          </a:xfrm>
        </p:spPr>
        <p:txBody>
          <a:bodyPr/>
          <a:lstStyle/>
          <a:p>
            <a:pPr eaLnBrk="1" hangingPunct="1"/>
            <a:r>
              <a:rPr lang="en-US" altLang="fr-FR">
                <a:ea typeface="ＭＳ Ｐゴシック" panose="020B0600070205080204" pitchFamily="34" charset="-128"/>
              </a:rPr>
              <a:t>VA-HIT: Gemfibrozil Effect on Primary Endpoint - Lipids</a:t>
            </a:r>
          </a:p>
        </p:txBody>
      </p:sp>
      <p:sp>
        <p:nvSpPr>
          <p:cNvPr id="8197" name="Rectangle 69">
            <a:extLst>
              <a:ext uri="{FF2B5EF4-FFF2-40B4-BE49-F238E27FC236}">
                <a16:creationId xmlns:a16="http://schemas.microsoft.com/office/drawing/2014/main" id="{EDDB780D-6F58-4FC4-BCD7-80DD29397693}"/>
              </a:ext>
            </a:extLst>
          </p:cNvPr>
          <p:cNvSpPr>
            <a:spLocks noChangeArrowheads="1"/>
          </p:cNvSpPr>
          <p:nvPr/>
        </p:nvSpPr>
        <p:spPr bwMode="auto">
          <a:xfrm>
            <a:off x="5238750" y="6443663"/>
            <a:ext cx="373538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da-DK" altLang="fr-FR" sz="1000"/>
              <a:t>Adapted from Rubins HB et al. N Engl J Med 1999; 341: 410-8</a:t>
            </a:r>
          </a:p>
        </p:txBody>
      </p:sp>
      <p:sp>
        <p:nvSpPr>
          <p:cNvPr id="8198" name="Rectangle 24">
            <a:extLst>
              <a:ext uri="{FF2B5EF4-FFF2-40B4-BE49-F238E27FC236}">
                <a16:creationId xmlns:a16="http://schemas.microsoft.com/office/drawing/2014/main" id="{0E861F59-A826-4272-B3C1-813211635B18}"/>
              </a:ext>
            </a:extLst>
          </p:cNvPr>
          <p:cNvSpPr>
            <a:spLocks noChangeArrowheads="1"/>
          </p:cNvSpPr>
          <p:nvPr/>
        </p:nvSpPr>
        <p:spPr bwMode="auto">
          <a:xfrm>
            <a:off x="4914900" y="1165225"/>
            <a:ext cx="1231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LDL </a:t>
            </a:r>
          </a:p>
          <a:p>
            <a:pPr algn="ctr" eaLnBrk="1" hangingPunct="1"/>
            <a:r>
              <a:rPr lang="en-US" altLang="fr-FR" b="1"/>
              <a:t>cholesterol</a:t>
            </a:r>
          </a:p>
        </p:txBody>
      </p:sp>
      <p:sp>
        <p:nvSpPr>
          <p:cNvPr id="8199" name="Rectangle 25">
            <a:extLst>
              <a:ext uri="{FF2B5EF4-FFF2-40B4-BE49-F238E27FC236}">
                <a16:creationId xmlns:a16="http://schemas.microsoft.com/office/drawing/2014/main" id="{728B2622-C412-4021-A239-2B4D1604063E}"/>
              </a:ext>
            </a:extLst>
          </p:cNvPr>
          <p:cNvSpPr>
            <a:spLocks noChangeArrowheads="1"/>
          </p:cNvSpPr>
          <p:nvPr/>
        </p:nvSpPr>
        <p:spPr bwMode="auto">
          <a:xfrm>
            <a:off x="6597650" y="1444625"/>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b="1"/>
              <a:t>TG</a:t>
            </a:r>
          </a:p>
        </p:txBody>
      </p:sp>
      <p:sp>
        <p:nvSpPr>
          <p:cNvPr id="8200" name="Rectangle 26">
            <a:extLst>
              <a:ext uri="{FF2B5EF4-FFF2-40B4-BE49-F238E27FC236}">
                <a16:creationId xmlns:a16="http://schemas.microsoft.com/office/drawing/2014/main" id="{2A6FD0AF-E477-4EE8-82DB-6E566DA69D15}"/>
              </a:ext>
            </a:extLst>
          </p:cNvPr>
          <p:cNvSpPr>
            <a:spLocks noChangeArrowheads="1"/>
          </p:cNvSpPr>
          <p:nvPr/>
        </p:nvSpPr>
        <p:spPr bwMode="auto">
          <a:xfrm>
            <a:off x="7480300" y="1165225"/>
            <a:ext cx="1231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HDL </a:t>
            </a:r>
          </a:p>
          <a:p>
            <a:pPr algn="ctr" eaLnBrk="1" hangingPunct="1"/>
            <a:r>
              <a:rPr lang="en-US" altLang="fr-FR" b="1"/>
              <a:t>cholesterol</a:t>
            </a:r>
          </a:p>
        </p:txBody>
      </p:sp>
      <p:sp>
        <p:nvSpPr>
          <p:cNvPr id="8201" name="Text Box 32">
            <a:extLst>
              <a:ext uri="{FF2B5EF4-FFF2-40B4-BE49-F238E27FC236}">
                <a16:creationId xmlns:a16="http://schemas.microsoft.com/office/drawing/2014/main" id="{DFC9B568-2632-4D8F-A567-EB20F3DDC850}"/>
              </a:ext>
            </a:extLst>
          </p:cNvPr>
          <p:cNvSpPr txBox="1">
            <a:spLocks noChangeArrowheads="1"/>
          </p:cNvSpPr>
          <p:nvPr/>
        </p:nvSpPr>
        <p:spPr bwMode="auto">
          <a:xfrm>
            <a:off x="341313" y="1314450"/>
            <a:ext cx="4111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fr-FR" b="1"/>
              <a:t>Primary endpoint occurrence*</a:t>
            </a:r>
            <a:r>
              <a:rPr lang="en-US" altLang="fr-FR" b="1" baseline="30000"/>
              <a:t>†</a:t>
            </a:r>
          </a:p>
        </p:txBody>
      </p:sp>
      <p:sp>
        <p:nvSpPr>
          <p:cNvPr id="8202" name="Text Box 34">
            <a:extLst>
              <a:ext uri="{FF2B5EF4-FFF2-40B4-BE49-F238E27FC236}">
                <a16:creationId xmlns:a16="http://schemas.microsoft.com/office/drawing/2014/main" id="{A70D1712-147A-433F-A954-B6C6F85C1578}"/>
              </a:ext>
            </a:extLst>
          </p:cNvPr>
          <p:cNvSpPr txBox="1">
            <a:spLocks noChangeArrowheads="1"/>
          </p:cNvSpPr>
          <p:nvPr/>
        </p:nvSpPr>
        <p:spPr bwMode="auto">
          <a:xfrm rot="10800000">
            <a:off x="3795713" y="1673225"/>
            <a:ext cx="461962"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b="1"/>
              <a:t>Change from baseline (%)</a:t>
            </a:r>
          </a:p>
        </p:txBody>
      </p:sp>
      <p:sp>
        <p:nvSpPr>
          <p:cNvPr id="87" name="Text Box 35">
            <a:extLst>
              <a:ext uri="{FF2B5EF4-FFF2-40B4-BE49-F238E27FC236}">
                <a16:creationId xmlns:a16="http://schemas.microsoft.com/office/drawing/2014/main" id="{174BD3E5-5FF2-4254-876F-CAE727099331}"/>
              </a:ext>
            </a:extLst>
          </p:cNvPr>
          <p:cNvSpPr txBox="1">
            <a:spLocks noChangeArrowheads="1"/>
          </p:cNvSpPr>
          <p:nvPr/>
        </p:nvSpPr>
        <p:spPr bwMode="auto">
          <a:xfrm rot="10800000">
            <a:off x="195263" y="3203575"/>
            <a:ext cx="461962" cy="417513"/>
          </a:xfrm>
          <a:prstGeom prst="rect">
            <a:avLst/>
          </a:prstGeom>
          <a:noFill/>
          <a:ln w="9525">
            <a:noFill/>
            <a:miter lim="800000"/>
            <a:headEnd/>
            <a:tailEnd/>
          </a:ln>
        </p:spPr>
        <p:txBody>
          <a:bodyPr vert="eaVert">
            <a:spAutoFit/>
          </a:bodyPr>
          <a:lstStyle/>
          <a:p>
            <a:pPr algn="ctr">
              <a:spcBef>
                <a:spcPct val="50000"/>
              </a:spcBef>
              <a:defRPr/>
            </a:pPr>
            <a:r>
              <a:rPr lang="en-US" b="1" dirty="0">
                <a:latin typeface="+mn-lt"/>
              </a:rPr>
              <a:t>%</a:t>
            </a:r>
          </a:p>
        </p:txBody>
      </p:sp>
      <p:sp>
        <p:nvSpPr>
          <p:cNvPr id="88" name="AutoShape 105">
            <a:extLst>
              <a:ext uri="{FF2B5EF4-FFF2-40B4-BE49-F238E27FC236}">
                <a16:creationId xmlns:a16="http://schemas.microsoft.com/office/drawing/2014/main" id="{827EA00E-FBF1-4BA5-8676-1E77A96D85A6}"/>
              </a:ext>
            </a:extLst>
          </p:cNvPr>
          <p:cNvSpPr>
            <a:spLocks noChangeArrowheads="1"/>
          </p:cNvSpPr>
          <p:nvPr/>
        </p:nvSpPr>
        <p:spPr bwMode="auto">
          <a:xfrm>
            <a:off x="7092950" y="5543550"/>
            <a:ext cx="1709738" cy="577850"/>
          </a:xfrm>
          <a:prstGeom prst="round2DiagRect">
            <a:avLst/>
          </a:prstGeom>
          <a:solidFill>
            <a:schemeClr val="bg1"/>
          </a:solidFill>
          <a:ln w="19050">
            <a:solidFill>
              <a:srgbClr val="920000"/>
            </a:solidFill>
            <a:round/>
            <a:headEnd/>
            <a:tailEnd/>
          </a:ln>
        </p:spPr>
        <p:txBody>
          <a:bodyPr tIns="0" bIns="0" anchor="ctr"/>
          <a:lstStyle/>
          <a:p>
            <a:pPr marL="266700">
              <a:defRPr/>
            </a:pPr>
            <a:r>
              <a:rPr lang="fr-CA" sz="1600" b="1" dirty="0">
                <a:ea typeface="ＭＳ Ｐゴシック"/>
                <a:cs typeface="ＭＳ Ｐゴシック"/>
              </a:rPr>
              <a:t>Placebo             </a:t>
            </a:r>
            <a:r>
              <a:rPr lang="en-US" sz="1600" b="1" dirty="0" err="1">
                <a:ea typeface="ＭＳ Ｐゴシック"/>
                <a:cs typeface="ＭＳ Ｐゴシック"/>
              </a:rPr>
              <a:t>Gemfibrozil</a:t>
            </a:r>
            <a:endParaRPr lang="en-US" sz="1600" b="1" dirty="0">
              <a:ea typeface="ＭＳ Ｐゴシック"/>
              <a:cs typeface="ＭＳ Ｐゴシック"/>
            </a:endParaRPr>
          </a:p>
        </p:txBody>
      </p:sp>
      <p:sp>
        <p:nvSpPr>
          <p:cNvPr id="8205" name="Rectangle 62">
            <a:extLst>
              <a:ext uri="{FF2B5EF4-FFF2-40B4-BE49-F238E27FC236}">
                <a16:creationId xmlns:a16="http://schemas.microsoft.com/office/drawing/2014/main" id="{392D4022-4E02-4CA4-9451-225236A34680}"/>
              </a:ext>
            </a:extLst>
          </p:cNvPr>
          <p:cNvSpPr>
            <a:spLocks noChangeArrowheads="1"/>
          </p:cNvSpPr>
          <p:nvPr/>
        </p:nvSpPr>
        <p:spPr bwMode="blackWhite">
          <a:xfrm>
            <a:off x="7226300" y="5854700"/>
            <a:ext cx="179388" cy="180975"/>
          </a:xfrm>
          <a:prstGeom prst="rect">
            <a:avLst/>
          </a:prstGeom>
          <a:solidFill>
            <a:srgbClr val="9200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8206" name="Rectangle 60">
            <a:extLst>
              <a:ext uri="{FF2B5EF4-FFF2-40B4-BE49-F238E27FC236}">
                <a16:creationId xmlns:a16="http://schemas.microsoft.com/office/drawing/2014/main" id="{9585E3BA-951B-49A7-9D96-334B274DE3AF}"/>
              </a:ext>
            </a:extLst>
          </p:cNvPr>
          <p:cNvSpPr>
            <a:spLocks noChangeArrowheads="1"/>
          </p:cNvSpPr>
          <p:nvPr/>
        </p:nvSpPr>
        <p:spPr bwMode="black">
          <a:xfrm>
            <a:off x="7226300" y="5632450"/>
            <a:ext cx="179388" cy="180975"/>
          </a:xfrm>
          <a:prstGeom prst="rect">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91" name="AutoShape 105">
            <a:extLst>
              <a:ext uri="{FF2B5EF4-FFF2-40B4-BE49-F238E27FC236}">
                <a16:creationId xmlns:a16="http://schemas.microsoft.com/office/drawing/2014/main" id="{487EB6D2-AD1A-4717-9B30-7D48D8221925}"/>
              </a:ext>
            </a:extLst>
          </p:cNvPr>
          <p:cNvSpPr>
            <a:spLocks noChangeArrowheads="1"/>
          </p:cNvSpPr>
          <p:nvPr/>
        </p:nvSpPr>
        <p:spPr bwMode="auto">
          <a:xfrm>
            <a:off x="223838" y="5273675"/>
            <a:ext cx="1466850" cy="311150"/>
          </a:xfrm>
          <a:prstGeom prst="round2DiagRect">
            <a:avLst/>
          </a:prstGeom>
          <a:solidFill>
            <a:schemeClr val="bg1"/>
          </a:solidFill>
          <a:ln w="19050">
            <a:solidFill>
              <a:srgbClr val="920000"/>
            </a:solidFill>
            <a:round/>
            <a:headEnd/>
            <a:tailEnd/>
          </a:ln>
        </p:spPr>
        <p:txBody>
          <a:bodyPr tIns="0" bIns="0" anchor="ctr"/>
          <a:lstStyle/>
          <a:p>
            <a:pPr marL="266700" indent="-542925">
              <a:defRPr/>
            </a:pPr>
            <a:r>
              <a:rPr lang="en-US" sz="1200">
                <a:ea typeface="ＭＳ Ｐゴシック"/>
                <a:cs typeface="ＭＳ Ｐゴシック"/>
              </a:rPr>
              <a:t>TG: Triglycerides</a:t>
            </a:r>
            <a:endParaRPr lang="fr-CA" sz="1200">
              <a:ea typeface="ＭＳ Ｐゴシック"/>
              <a:cs typeface="ＭＳ Ｐゴシック"/>
            </a:endParaRPr>
          </a:p>
        </p:txBody>
      </p:sp>
      <p:graphicFrame>
        <p:nvGraphicFramePr>
          <p:cNvPr id="8194" name="Object 4">
            <a:extLst>
              <a:ext uri="{FF2B5EF4-FFF2-40B4-BE49-F238E27FC236}">
                <a16:creationId xmlns:a16="http://schemas.microsoft.com/office/drawing/2014/main" id="{8D20945B-C9A4-4628-BB36-E8CBF8A914FD}"/>
              </a:ext>
            </a:extLst>
          </p:cNvPr>
          <p:cNvGraphicFramePr>
            <a:graphicFrameLocks/>
          </p:cNvGraphicFramePr>
          <p:nvPr/>
        </p:nvGraphicFramePr>
        <p:xfrm>
          <a:off x="566738" y="1628775"/>
          <a:ext cx="3105150" cy="3556000"/>
        </p:xfrm>
        <a:graphic>
          <a:graphicData uri="http://schemas.openxmlformats.org/presentationml/2006/ole">
            <mc:AlternateContent xmlns:mc="http://schemas.openxmlformats.org/markup-compatibility/2006">
              <mc:Choice xmlns:v="urn:schemas-microsoft-com:vml" Requires="v">
                <p:oleObj spid="_x0000_s8210" r:id="rId4" imgW="3103133" imgH="3554276" progId="Excel.Chart.8">
                  <p:embed/>
                </p:oleObj>
              </mc:Choice>
              <mc:Fallback>
                <p:oleObj r:id="rId4" imgW="3103133" imgH="3554276" progId="Excel.Char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1628775"/>
                        <a:ext cx="3105150" cy="355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8" name="Rectangle 24">
            <a:extLst>
              <a:ext uri="{FF2B5EF4-FFF2-40B4-BE49-F238E27FC236}">
                <a16:creationId xmlns:a16="http://schemas.microsoft.com/office/drawing/2014/main" id="{AC6E768B-D1F9-4A7D-9DE5-230BCB37FFF7}"/>
              </a:ext>
            </a:extLst>
          </p:cNvPr>
          <p:cNvSpPr>
            <a:spLocks noChangeArrowheads="1"/>
          </p:cNvSpPr>
          <p:nvPr/>
        </p:nvSpPr>
        <p:spPr bwMode="auto">
          <a:xfrm>
            <a:off x="385763" y="5768975"/>
            <a:ext cx="4456112" cy="495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a:t>*Nonfatal myocardial infarction or death from coronary causes</a:t>
            </a:r>
          </a:p>
          <a:p>
            <a:pPr eaLnBrk="1" hangingPunct="1"/>
            <a:r>
              <a:rPr lang="en-US" altLang="fr-FR" sz="1200" baseline="30000"/>
              <a:t>†</a:t>
            </a:r>
            <a:r>
              <a:rPr lang="en-US" altLang="fr-FR" sz="1200"/>
              <a:t>22% relative risk reduction (95% CI: 7%–35%, p=0.006)</a:t>
            </a:r>
          </a:p>
        </p:txBody>
      </p:sp>
      <p:sp>
        <p:nvSpPr>
          <p:cNvPr id="8209" name="Rectangle 20">
            <a:extLst>
              <a:ext uri="{FF2B5EF4-FFF2-40B4-BE49-F238E27FC236}">
                <a16:creationId xmlns:a16="http://schemas.microsoft.com/office/drawing/2014/main" id="{689CA2B9-D70B-47A2-9382-D098AEFC618F}"/>
              </a:ext>
            </a:extLst>
          </p:cNvPr>
          <p:cNvSpPr>
            <a:spLocks noChangeArrowheads="1"/>
          </p:cNvSpPr>
          <p:nvPr/>
        </p:nvSpPr>
        <p:spPr bwMode="auto">
          <a:xfrm>
            <a:off x="206375" y="5768975"/>
            <a:ext cx="180975" cy="495300"/>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graphicFrame>
        <p:nvGraphicFramePr>
          <p:cNvPr id="8195" name="Graphique 18">
            <a:extLst>
              <a:ext uri="{FF2B5EF4-FFF2-40B4-BE49-F238E27FC236}">
                <a16:creationId xmlns:a16="http://schemas.microsoft.com/office/drawing/2014/main" id="{9A5B5896-952F-4208-89C6-AC9A2C301B1F}"/>
              </a:ext>
            </a:extLst>
          </p:cNvPr>
          <p:cNvGraphicFramePr>
            <a:graphicFrameLocks/>
          </p:cNvGraphicFramePr>
          <p:nvPr/>
        </p:nvGraphicFramePr>
        <p:xfrm>
          <a:off x="4167188" y="1628775"/>
          <a:ext cx="4725987" cy="3509963"/>
        </p:xfrm>
        <a:graphic>
          <a:graphicData uri="http://schemas.openxmlformats.org/presentationml/2006/ole">
            <mc:AlternateContent xmlns:mc="http://schemas.openxmlformats.org/markup-compatibility/2006">
              <mc:Choice xmlns:v="urn:schemas-microsoft-com:vml" Requires="v">
                <p:oleObj spid="_x0000_s8211" r:id="rId6" imgW="4724809" imgH="3511600" progId="Excel.Chart.8">
                  <p:embed/>
                </p:oleObj>
              </mc:Choice>
              <mc:Fallback>
                <p:oleObj r:id="rId6" imgW="4724809" imgH="3511600" progId="Excel.Chart.8">
                  <p:embed/>
                  <p:pic>
                    <p:nvPicPr>
                      <p:cNvPr id="0" name="Graphique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7188" y="1628775"/>
                        <a:ext cx="4725987" cy="350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422">
            <a:extLst>
              <a:ext uri="{FF2B5EF4-FFF2-40B4-BE49-F238E27FC236}">
                <a16:creationId xmlns:a16="http://schemas.microsoft.com/office/drawing/2014/main" id="{8A7058C0-CD9C-46DB-80DC-FB991817F0A4}"/>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VA-HIT: LDL and HDL Particle Subclasses</a:t>
            </a:r>
            <a:endParaRPr lang="fr-CA" altLang="fr-FR">
              <a:ea typeface="ＭＳ Ｐゴシック" panose="020B0600070205080204" pitchFamily="34" charset="-128"/>
            </a:endParaRPr>
          </a:p>
        </p:txBody>
      </p:sp>
      <p:sp>
        <p:nvSpPr>
          <p:cNvPr id="9221" name="Rectangle 1424">
            <a:extLst>
              <a:ext uri="{FF2B5EF4-FFF2-40B4-BE49-F238E27FC236}">
                <a16:creationId xmlns:a16="http://schemas.microsoft.com/office/drawing/2014/main" id="{3C8B05D4-1849-4811-968F-F56E68F3C2CC}"/>
              </a:ext>
            </a:extLst>
          </p:cNvPr>
          <p:cNvSpPr>
            <a:spLocks noChangeArrowheads="1"/>
          </p:cNvSpPr>
          <p:nvPr/>
        </p:nvSpPr>
        <p:spPr bwMode="auto">
          <a:xfrm>
            <a:off x="5327650" y="6443663"/>
            <a:ext cx="364648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000"/>
              <a:t>Adapted from Otvos JD et al. Circulation 2006; 113: 1556-63</a:t>
            </a:r>
            <a:endParaRPr lang="da-DK" altLang="fr-FR" sz="1000"/>
          </a:p>
        </p:txBody>
      </p:sp>
      <p:sp>
        <p:nvSpPr>
          <p:cNvPr id="101" name="AutoShape 105">
            <a:extLst>
              <a:ext uri="{FF2B5EF4-FFF2-40B4-BE49-F238E27FC236}">
                <a16:creationId xmlns:a16="http://schemas.microsoft.com/office/drawing/2014/main" id="{5C98D04C-1C9A-47DB-B3D3-A31509698092}"/>
              </a:ext>
            </a:extLst>
          </p:cNvPr>
          <p:cNvSpPr>
            <a:spLocks noChangeArrowheads="1"/>
          </p:cNvSpPr>
          <p:nvPr/>
        </p:nvSpPr>
        <p:spPr bwMode="auto">
          <a:xfrm>
            <a:off x="250825" y="5414963"/>
            <a:ext cx="2933700" cy="488950"/>
          </a:xfrm>
          <a:prstGeom prst="round2DiagRect">
            <a:avLst/>
          </a:prstGeom>
          <a:solidFill>
            <a:schemeClr val="bg1"/>
          </a:solidFill>
          <a:ln w="19050">
            <a:solidFill>
              <a:srgbClr val="920000"/>
            </a:solidFill>
            <a:round/>
            <a:headEnd/>
            <a:tailEnd/>
          </a:ln>
        </p:spPr>
        <p:txBody>
          <a:bodyPr tIns="0" bIns="0" anchor="ctr"/>
          <a:lstStyle/>
          <a:p>
            <a:pPr>
              <a:defRPr/>
            </a:pPr>
            <a:r>
              <a:rPr lang="en-US" sz="1200" dirty="0">
                <a:ea typeface="ＭＳ Ｐゴシック"/>
                <a:cs typeface="ＭＳ Ｐゴシック"/>
                <a:sym typeface="Symbol" pitchFamily="18" charset="2"/>
              </a:rPr>
              <a:t>IDL: intermediate-density lipoprotein</a:t>
            </a:r>
          </a:p>
          <a:p>
            <a:pPr>
              <a:defRPr/>
            </a:pPr>
            <a:r>
              <a:rPr lang="en-US" sz="1200" dirty="0">
                <a:ea typeface="ＭＳ Ｐゴシック"/>
                <a:cs typeface="ＭＳ Ｐゴシック"/>
                <a:sym typeface="Symbol" pitchFamily="18" charset="2"/>
              </a:rPr>
              <a:t>B: baseline</a:t>
            </a:r>
          </a:p>
        </p:txBody>
      </p:sp>
      <p:sp>
        <p:nvSpPr>
          <p:cNvPr id="102" name="AutoShape 105">
            <a:extLst>
              <a:ext uri="{FF2B5EF4-FFF2-40B4-BE49-F238E27FC236}">
                <a16:creationId xmlns:a16="http://schemas.microsoft.com/office/drawing/2014/main" id="{112F8B94-6D2D-4C67-9222-2C8C19C30095}"/>
              </a:ext>
            </a:extLst>
          </p:cNvPr>
          <p:cNvSpPr>
            <a:spLocks noChangeArrowheads="1"/>
          </p:cNvSpPr>
          <p:nvPr/>
        </p:nvSpPr>
        <p:spPr bwMode="auto">
          <a:xfrm>
            <a:off x="5461000" y="5454650"/>
            <a:ext cx="3476625" cy="846138"/>
          </a:xfrm>
          <a:prstGeom prst="round2DiagRect">
            <a:avLst/>
          </a:prstGeom>
          <a:solidFill>
            <a:schemeClr val="bg1"/>
          </a:solidFill>
          <a:ln w="19050">
            <a:solidFill>
              <a:srgbClr val="920000"/>
            </a:solidFill>
            <a:round/>
            <a:headEnd/>
            <a:tailEnd/>
          </a:ln>
        </p:spPr>
        <p:txBody>
          <a:bodyPr tIns="0" bIns="0" anchor="ctr"/>
          <a:lstStyle/>
          <a:p>
            <a:pPr marL="266700">
              <a:defRPr/>
            </a:pPr>
            <a:r>
              <a:rPr lang="en-US" sz="1600" b="1" dirty="0">
                <a:ea typeface="ＭＳ Ｐゴシック"/>
                <a:cs typeface="ＭＳ Ｐゴシック"/>
              </a:rPr>
              <a:t> IDL		Large HDL</a:t>
            </a:r>
          </a:p>
          <a:p>
            <a:pPr marL="266700">
              <a:defRPr/>
            </a:pPr>
            <a:r>
              <a:rPr lang="en-US" sz="1600" b="1" dirty="0">
                <a:ea typeface="ＭＳ Ｐゴシック"/>
                <a:cs typeface="ＭＳ Ｐゴシック"/>
              </a:rPr>
              <a:t> Large LDL	Medium HDL</a:t>
            </a:r>
          </a:p>
          <a:p>
            <a:pPr marL="266700">
              <a:defRPr/>
            </a:pPr>
            <a:r>
              <a:rPr lang="en-US" sz="1600" b="1" dirty="0">
                <a:ea typeface="ＭＳ Ｐゴシック"/>
                <a:cs typeface="ＭＳ Ｐゴシック"/>
              </a:rPr>
              <a:t> Small LDL	Small HDL</a:t>
            </a:r>
          </a:p>
        </p:txBody>
      </p:sp>
      <p:sp>
        <p:nvSpPr>
          <p:cNvPr id="9224" name="Rectangle 9">
            <a:extLst>
              <a:ext uri="{FF2B5EF4-FFF2-40B4-BE49-F238E27FC236}">
                <a16:creationId xmlns:a16="http://schemas.microsoft.com/office/drawing/2014/main" id="{64DD433B-70CB-4FC4-B12C-A338C17BA3A5}"/>
              </a:ext>
            </a:extLst>
          </p:cNvPr>
          <p:cNvSpPr>
            <a:spLocks noChangeArrowheads="1"/>
          </p:cNvSpPr>
          <p:nvPr/>
        </p:nvSpPr>
        <p:spPr bwMode="black">
          <a:xfrm>
            <a:off x="5651500" y="6038850"/>
            <a:ext cx="180975" cy="179388"/>
          </a:xfrm>
          <a:prstGeom prst="rect">
            <a:avLst/>
          </a:prstGeom>
          <a:solidFill>
            <a:srgbClr val="339933"/>
          </a:solidFill>
          <a:ln w="9525" algn="ctr">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9225" name="Rectangle 1392">
            <a:extLst>
              <a:ext uri="{FF2B5EF4-FFF2-40B4-BE49-F238E27FC236}">
                <a16:creationId xmlns:a16="http://schemas.microsoft.com/office/drawing/2014/main" id="{0E35CCE8-C55D-41A3-A0BF-7DD17825F59D}"/>
              </a:ext>
            </a:extLst>
          </p:cNvPr>
          <p:cNvSpPr>
            <a:spLocks noChangeArrowheads="1"/>
          </p:cNvSpPr>
          <p:nvPr/>
        </p:nvSpPr>
        <p:spPr bwMode="black">
          <a:xfrm>
            <a:off x="7137400" y="6038850"/>
            <a:ext cx="179388" cy="179388"/>
          </a:xfrm>
          <a:prstGeom prst="rect">
            <a:avLst/>
          </a:prstGeom>
          <a:solidFill>
            <a:srgbClr val="3333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graphicFrame>
        <p:nvGraphicFramePr>
          <p:cNvPr id="9218" name="Graphique 104">
            <a:extLst>
              <a:ext uri="{FF2B5EF4-FFF2-40B4-BE49-F238E27FC236}">
                <a16:creationId xmlns:a16="http://schemas.microsoft.com/office/drawing/2014/main" id="{65B72D12-E6C6-4FEF-824C-3E383BF65E37}"/>
              </a:ext>
            </a:extLst>
          </p:cNvPr>
          <p:cNvGraphicFramePr>
            <a:graphicFrameLocks/>
          </p:cNvGraphicFramePr>
          <p:nvPr/>
        </p:nvGraphicFramePr>
        <p:xfrm>
          <a:off x="520700" y="1084263"/>
          <a:ext cx="4049713" cy="3705225"/>
        </p:xfrm>
        <a:graphic>
          <a:graphicData uri="http://schemas.openxmlformats.org/presentationml/2006/ole">
            <mc:AlternateContent xmlns:mc="http://schemas.openxmlformats.org/markup-compatibility/2006">
              <mc:Choice xmlns:v="urn:schemas-microsoft-com:vml" Requires="v">
                <p:oleObj spid="_x0000_s9269" r:id="rId4" imgW="4054191" imgH="3706689" progId="Excel.Chart.8">
                  <p:embed/>
                </p:oleObj>
              </mc:Choice>
              <mc:Fallback>
                <p:oleObj r:id="rId4" imgW="4054191" imgH="3706689" progId="Excel.Chart.8">
                  <p:embed/>
                  <p:pic>
                    <p:nvPicPr>
                      <p:cNvPr id="0" name="Graphique 10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084263"/>
                        <a:ext cx="4049713" cy="370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 name="Text Box 678">
            <a:extLst>
              <a:ext uri="{FF2B5EF4-FFF2-40B4-BE49-F238E27FC236}">
                <a16:creationId xmlns:a16="http://schemas.microsoft.com/office/drawing/2014/main" id="{34984275-CA81-4A28-9E7D-B5F4DD53D436}"/>
              </a:ext>
            </a:extLst>
          </p:cNvPr>
          <p:cNvSpPr txBox="1">
            <a:spLocks noChangeArrowheads="1"/>
          </p:cNvSpPr>
          <p:nvPr/>
        </p:nvSpPr>
        <p:spPr bwMode="auto">
          <a:xfrm>
            <a:off x="1511300" y="4838700"/>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2000" b="1"/>
              <a:t>Placebo</a:t>
            </a:r>
          </a:p>
        </p:txBody>
      </p:sp>
      <p:sp>
        <p:nvSpPr>
          <p:cNvPr id="9227" name="Text Box 679">
            <a:extLst>
              <a:ext uri="{FF2B5EF4-FFF2-40B4-BE49-F238E27FC236}">
                <a16:creationId xmlns:a16="http://schemas.microsoft.com/office/drawing/2014/main" id="{451AD33B-5AE3-48BB-8E99-306871CD6A8F}"/>
              </a:ext>
            </a:extLst>
          </p:cNvPr>
          <p:cNvSpPr txBox="1">
            <a:spLocks noChangeArrowheads="1"/>
          </p:cNvSpPr>
          <p:nvPr/>
        </p:nvSpPr>
        <p:spPr bwMode="auto">
          <a:xfrm>
            <a:off x="3030538" y="4838700"/>
            <a:ext cx="1039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2000" b="1"/>
              <a:t>Fibrate</a:t>
            </a:r>
          </a:p>
        </p:txBody>
      </p:sp>
      <p:sp>
        <p:nvSpPr>
          <p:cNvPr id="9228" name="Text Box 680">
            <a:extLst>
              <a:ext uri="{FF2B5EF4-FFF2-40B4-BE49-F238E27FC236}">
                <a16:creationId xmlns:a16="http://schemas.microsoft.com/office/drawing/2014/main" id="{FA8E4F0F-3C3E-4D03-88EE-C147CB732466}"/>
              </a:ext>
            </a:extLst>
          </p:cNvPr>
          <p:cNvSpPr txBox="1">
            <a:spLocks noChangeArrowheads="1"/>
          </p:cNvSpPr>
          <p:nvPr/>
        </p:nvSpPr>
        <p:spPr bwMode="auto">
          <a:xfrm>
            <a:off x="2957513" y="908050"/>
            <a:ext cx="130968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30000"/>
              </a:spcBef>
            </a:pPr>
            <a:r>
              <a:rPr lang="en-US" altLang="fr-FR" sz="1400" b="1"/>
              <a:t>5% reduction</a:t>
            </a:r>
          </a:p>
        </p:txBody>
      </p:sp>
      <p:sp>
        <p:nvSpPr>
          <p:cNvPr id="9229" name="Text Box 681">
            <a:extLst>
              <a:ext uri="{FF2B5EF4-FFF2-40B4-BE49-F238E27FC236}">
                <a16:creationId xmlns:a16="http://schemas.microsoft.com/office/drawing/2014/main" id="{67FBEE65-534A-4A7B-BF51-B4DD648FADD9}"/>
              </a:ext>
            </a:extLst>
          </p:cNvPr>
          <p:cNvSpPr txBox="1">
            <a:spLocks noChangeArrowheads="1"/>
          </p:cNvSpPr>
          <p:nvPr/>
        </p:nvSpPr>
        <p:spPr bwMode="auto">
          <a:xfrm>
            <a:off x="1511300" y="1585913"/>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30000"/>
              </a:spcBef>
            </a:pPr>
            <a:r>
              <a:rPr lang="en-US" altLang="fr-FR" sz="1400" b="1"/>
              <a:t>1364</a:t>
            </a:r>
          </a:p>
        </p:txBody>
      </p:sp>
      <p:sp>
        <p:nvSpPr>
          <p:cNvPr id="9230" name="Text Box 682">
            <a:extLst>
              <a:ext uri="{FF2B5EF4-FFF2-40B4-BE49-F238E27FC236}">
                <a16:creationId xmlns:a16="http://schemas.microsoft.com/office/drawing/2014/main" id="{6BEA1D87-78E3-4F32-967F-316261A0BAD7}"/>
              </a:ext>
            </a:extLst>
          </p:cNvPr>
          <p:cNvSpPr txBox="1">
            <a:spLocks noChangeArrowheads="1"/>
          </p:cNvSpPr>
          <p:nvPr/>
        </p:nvSpPr>
        <p:spPr bwMode="auto">
          <a:xfrm>
            <a:off x="2232025" y="140493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30000"/>
              </a:spcBef>
            </a:pPr>
            <a:r>
              <a:rPr lang="en-US" altLang="fr-FR" sz="1400" b="1"/>
              <a:t>1463</a:t>
            </a:r>
          </a:p>
        </p:txBody>
      </p:sp>
      <p:sp>
        <p:nvSpPr>
          <p:cNvPr id="9231" name="Text Box 683">
            <a:extLst>
              <a:ext uri="{FF2B5EF4-FFF2-40B4-BE49-F238E27FC236}">
                <a16:creationId xmlns:a16="http://schemas.microsoft.com/office/drawing/2014/main" id="{CC79AD9B-9A3D-40A5-B107-34ED0314016D}"/>
              </a:ext>
            </a:extLst>
          </p:cNvPr>
          <p:cNvSpPr txBox="1">
            <a:spLocks noChangeArrowheads="1"/>
          </p:cNvSpPr>
          <p:nvPr/>
        </p:nvSpPr>
        <p:spPr bwMode="auto">
          <a:xfrm>
            <a:off x="2951163" y="1585913"/>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30000"/>
              </a:spcBef>
            </a:pPr>
            <a:r>
              <a:rPr lang="en-US" altLang="fr-FR" sz="1400" b="1"/>
              <a:t>1352</a:t>
            </a:r>
          </a:p>
        </p:txBody>
      </p:sp>
      <p:sp>
        <p:nvSpPr>
          <p:cNvPr id="9232" name="Text Box 684">
            <a:extLst>
              <a:ext uri="{FF2B5EF4-FFF2-40B4-BE49-F238E27FC236}">
                <a16:creationId xmlns:a16="http://schemas.microsoft.com/office/drawing/2014/main" id="{4B5E4746-83C7-493A-B54B-7AD051C03EF3}"/>
              </a:ext>
            </a:extLst>
          </p:cNvPr>
          <p:cNvSpPr txBox="1">
            <a:spLocks noChangeArrowheads="1"/>
          </p:cNvSpPr>
          <p:nvPr/>
        </p:nvSpPr>
        <p:spPr bwMode="auto">
          <a:xfrm>
            <a:off x="3627438" y="1676400"/>
            <a:ext cx="65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30000"/>
              </a:spcBef>
            </a:pPr>
            <a:r>
              <a:rPr lang="en-US" altLang="fr-FR" sz="1400" b="1"/>
              <a:t>1290*</a:t>
            </a:r>
          </a:p>
        </p:txBody>
      </p:sp>
      <p:sp>
        <p:nvSpPr>
          <p:cNvPr id="9233" name="Text Box 686">
            <a:extLst>
              <a:ext uri="{FF2B5EF4-FFF2-40B4-BE49-F238E27FC236}">
                <a16:creationId xmlns:a16="http://schemas.microsoft.com/office/drawing/2014/main" id="{31518BDC-A6E5-4C06-8A86-E98E6D9178D1}"/>
              </a:ext>
            </a:extLst>
          </p:cNvPr>
          <p:cNvSpPr txBox="1">
            <a:spLocks noChangeArrowheads="1"/>
          </p:cNvSpPr>
          <p:nvPr/>
        </p:nvSpPr>
        <p:spPr bwMode="auto">
          <a:xfrm rot="-5400000">
            <a:off x="-1023143" y="2732881"/>
            <a:ext cx="2979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600" b="1"/>
              <a:t>LDL particle number (nmol/l)</a:t>
            </a:r>
          </a:p>
        </p:txBody>
      </p:sp>
      <p:sp>
        <p:nvSpPr>
          <p:cNvPr id="9234" name="Text Box 687">
            <a:extLst>
              <a:ext uri="{FF2B5EF4-FFF2-40B4-BE49-F238E27FC236}">
                <a16:creationId xmlns:a16="http://schemas.microsoft.com/office/drawing/2014/main" id="{B5E6F306-83E7-41BC-89B8-B1BCE371037F}"/>
              </a:ext>
            </a:extLst>
          </p:cNvPr>
          <p:cNvSpPr txBox="1">
            <a:spLocks noChangeArrowheads="1"/>
          </p:cNvSpPr>
          <p:nvPr/>
        </p:nvSpPr>
        <p:spPr bwMode="auto">
          <a:xfrm>
            <a:off x="1474788" y="4533900"/>
            <a:ext cx="3175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400" b="1"/>
              <a:t>B</a:t>
            </a:r>
          </a:p>
        </p:txBody>
      </p:sp>
      <p:sp>
        <p:nvSpPr>
          <p:cNvPr id="9235" name="Text Box 688">
            <a:extLst>
              <a:ext uri="{FF2B5EF4-FFF2-40B4-BE49-F238E27FC236}">
                <a16:creationId xmlns:a16="http://schemas.microsoft.com/office/drawing/2014/main" id="{126B7125-6D9E-45B1-8806-EAAD6327B3BF}"/>
              </a:ext>
            </a:extLst>
          </p:cNvPr>
          <p:cNvSpPr txBox="1">
            <a:spLocks noChangeArrowheads="1"/>
          </p:cNvSpPr>
          <p:nvPr/>
        </p:nvSpPr>
        <p:spPr bwMode="auto">
          <a:xfrm>
            <a:off x="1876425" y="4533900"/>
            <a:ext cx="9826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400" b="1"/>
              <a:t>7 months</a:t>
            </a:r>
          </a:p>
        </p:txBody>
      </p:sp>
      <p:sp>
        <p:nvSpPr>
          <p:cNvPr id="9236" name="Text Box 689">
            <a:extLst>
              <a:ext uri="{FF2B5EF4-FFF2-40B4-BE49-F238E27FC236}">
                <a16:creationId xmlns:a16="http://schemas.microsoft.com/office/drawing/2014/main" id="{314967EC-8835-46EA-8ED6-9C565D954BA6}"/>
              </a:ext>
            </a:extLst>
          </p:cNvPr>
          <p:cNvSpPr txBox="1">
            <a:spLocks noChangeArrowheads="1"/>
          </p:cNvSpPr>
          <p:nvPr/>
        </p:nvSpPr>
        <p:spPr bwMode="auto">
          <a:xfrm>
            <a:off x="2894013" y="4533900"/>
            <a:ext cx="3159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400" b="1"/>
              <a:t>B</a:t>
            </a:r>
          </a:p>
        </p:txBody>
      </p:sp>
      <p:sp>
        <p:nvSpPr>
          <p:cNvPr id="9237" name="Text Box 690">
            <a:extLst>
              <a:ext uri="{FF2B5EF4-FFF2-40B4-BE49-F238E27FC236}">
                <a16:creationId xmlns:a16="http://schemas.microsoft.com/office/drawing/2014/main" id="{B87CE9C3-E3C8-4FDB-B349-4F1CC667B693}"/>
              </a:ext>
            </a:extLst>
          </p:cNvPr>
          <p:cNvSpPr txBox="1">
            <a:spLocks noChangeArrowheads="1"/>
          </p:cNvSpPr>
          <p:nvPr/>
        </p:nvSpPr>
        <p:spPr bwMode="auto">
          <a:xfrm>
            <a:off x="3295650" y="4533900"/>
            <a:ext cx="9810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400" b="1"/>
              <a:t>7 months</a:t>
            </a:r>
          </a:p>
        </p:txBody>
      </p:sp>
      <p:sp>
        <p:nvSpPr>
          <p:cNvPr id="9238" name="Line 691">
            <a:extLst>
              <a:ext uri="{FF2B5EF4-FFF2-40B4-BE49-F238E27FC236}">
                <a16:creationId xmlns:a16="http://schemas.microsoft.com/office/drawing/2014/main" id="{F993BEAA-68F9-4CAF-B639-CFC5F150D888}"/>
              </a:ext>
            </a:extLst>
          </p:cNvPr>
          <p:cNvSpPr>
            <a:spLocks noChangeShapeType="1"/>
          </p:cNvSpPr>
          <p:nvPr/>
        </p:nvSpPr>
        <p:spPr bwMode="auto">
          <a:xfrm>
            <a:off x="1462088" y="4859338"/>
            <a:ext cx="1219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2402" tIns="46200" rIns="92402" bIns="46200"/>
          <a:lstStyle/>
          <a:p>
            <a:endParaRPr lang="fr-CA"/>
          </a:p>
        </p:txBody>
      </p:sp>
      <p:sp>
        <p:nvSpPr>
          <p:cNvPr id="9239" name="Line 1398">
            <a:extLst>
              <a:ext uri="{FF2B5EF4-FFF2-40B4-BE49-F238E27FC236}">
                <a16:creationId xmlns:a16="http://schemas.microsoft.com/office/drawing/2014/main" id="{AD6FF1ED-3CB0-4933-A9D7-4DF802E15A53}"/>
              </a:ext>
            </a:extLst>
          </p:cNvPr>
          <p:cNvSpPr>
            <a:spLocks noChangeShapeType="1"/>
          </p:cNvSpPr>
          <p:nvPr/>
        </p:nvSpPr>
        <p:spPr bwMode="auto">
          <a:xfrm>
            <a:off x="2903538" y="4859338"/>
            <a:ext cx="1219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2402" tIns="46200" rIns="92402" bIns="46200"/>
          <a:lstStyle/>
          <a:p>
            <a:endParaRPr lang="fr-CA"/>
          </a:p>
        </p:txBody>
      </p:sp>
      <p:sp>
        <p:nvSpPr>
          <p:cNvPr id="9240" name="Text Box 1407">
            <a:extLst>
              <a:ext uri="{FF2B5EF4-FFF2-40B4-BE49-F238E27FC236}">
                <a16:creationId xmlns:a16="http://schemas.microsoft.com/office/drawing/2014/main" id="{B0AB60DC-6472-474F-8C82-BEB15912E1D0}"/>
              </a:ext>
            </a:extLst>
          </p:cNvPr>
          <p:cNvSpPr txBox="1">
            <a:spLocks noChangeArrowheads="1"/>
          </p:cNvSpPr>
          <p:nvPr/>
        </p:nvSpPr>
        <p:spPr bwMode="auto">
          <a:xfrm rot="-5400000">
            <a:off x="3677444" y="3439319"/>
            <a:ext cx="1196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3810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FFFF00"/>
              </a:buClr>
            </a:pPr>
            <a:r>
              <a:rPr lang="en-US" altLang="fr-FR" sz="1200" b="1">
                <a:solidFill>
                  <a:srgbClr val="008E40"/>
                </a:solidFill>
              </a:rPr>
              <a:t>20% decrease</a:t>
            </a:r>
          </a:p>
        </p:txBody>
      </p:sp>
      <p:sp>
        <p:nvSpPr>
          <p:cNvPr id="9241" name="Text Box 1408">
            <a:extLst>
              <a:ext uri="{FF2B5EF4-FFF2-40B4-BE49-F238E27FC236}">
                <a16:creationId xmlns:a16="http://schemas.microsoft.com/office/drawing/2014/main" id="{75E97C2E-B1D4-4241-963C-F9292F3743A9}"/>
              </a:ext>
            </a:extLst>
          </p:cNvPr>
          <p:cNvSpPr txBox="1">
            <a:spLocks noChangeArrowheads="1"/>
          </p:cNvSpPr>
          <p:nvPr/>
        </p:nvSpPr>
        <p:spPr bwMode="auto">
          <a:xfrm rot="-5400000">
            <a:off x="3697288" y="2260600"/>
            <a:ext cx="1157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3810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FFFF00"/>
              </a:buClr>
            </a:pPr>
            <a:r>
              <a:rPr lang="en-US" altLang="fr-FR" sz="1200" b="1">
                <a:solidFill>
                  <a:srgbClr val="EA8B00"/>
                </a:solidFill>
              </a:rPr>
              <a:t>36% increase</a:t>
            </a:r>
          </a:p>
        </p:txBody>
      </p:sp>
      <p:sp>
        <p:nvSpPr>
          <p:cNvPr id="9242" name="Freeform 1409">
            <a:extLst>
              <a:ext uri="{FF2B5EF4-FFF2-40B4-BE49-F238E27FC236}">
                <a16:creationId xmlns:a16="http://schemas.microsoft.com/office/drawing/2014/main" id="{5FDC1AE7-4C79-46A9-B38E-13CB7D7233DA}"/>
              </a:ext>
            </a:extLst>
          </p:cNvPr>
          <p:cNvSpPr>
            <a:spLocks/>
          </p:cNvSpPr>
          <p:nvPr/>
        </p:nvSpPr>
        <p:spPr bwMode="auto">
          <a:xfrm>
            <a:off x="3267075" y="1274763"/>
            <a:ext cx="619125" cy="392112"/>
          </a:xfrm>
          <a:custGeom>
            <a:avLst/>
            <a:gdLst>
              <a:gd name="T0" fmla="*/ 2147483647 w 390"/>
              <a:gd name="T1" fmla="*/ 2147483647 h 225"/>
              <a:gd name="T2" fmla="*/ 2147483647 w 390"/>
              <a:gd name="T3" fmla="*/ 0 h 225"/>
              <a:gd name="T4" fmla="*/ 0 w 390"/>
              <a:gd name="T5" fmla="*/ 0 h 225"/>
              <a:gd name="T6" fmla="*/ 0 w 390"/>
              <a:gd name="T7" fmla="*/ 2147483647 h 225"/>
              <a:gd name="T8" fmla="*/ 0 60000 65536"/>
              <a:gd name="T9" fmla="*/ 0 60000 65536"/>
              <a:gd name="T10" fmla="*/ 0 60000 65536"/>
              <a:gd name="T11" fmla="*/ 0 60000 65536"/>
              <a:gd name="T12" fmla="*/ 0 w 390"/>
              <a:gd name="T13" fmla="*/ 0 h 225"/>
              <a:gd name="T14" fmla="*/ 390 w 390"/>
              <a:gd name="T15" fmla="*/ 225 h 225"/>
            </a:gdLst>
            <a:ahLst/>
            <a:cxnLst>
              <a:cxn ang="T8">
                <a:pos x="T0" y="T1"/>
              </a:cxn>
              <a:cxn ang="T9">
                <a:pos x="T2" y="T3"/>
              </a:cxn>
              <a:cxn ang="T10">
                <a:pos x="T4" y="T5"/>
              </a:cxn>
              <a:cxn ang="T11">
                <a:pos x="T6" y="T7"/>
              </a:cxn>
            </a:cxnLst>
            <a:rect l="T12" t="T13" r="T14" b="T15"/>
            <a:pathLst>
              <a:path w="390" h="225">
                <a:moveTo>
                  <a:pt x="390" y="225"/>
                </a:moveTo>
                <a:lnTo>
                  <a:pt x="390" y="0"/>
                </a:lnTo>
                <a:lnTo>
                  <a:pt x="0" y="0"/>
                </a:lnTo>
                <a:lnTo>
                  <a:pt x="0" y="132"/>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9243" name="Text Box 1412">
            <a:extLst>
              <a:ext uri="{FF2B5EF4-FFF2-40B4-BE49-F238E27FC236}">
                <a16:creationId xmlns:a16="http://schemas.microsoft.com/office/drawing/2014/main" id="{9D01EA10-FF45-4C3B-8C83-266BBAE6D8D5}"/>
              </a:ext>
            </a:extLst>
          </p:cNvPr>
          <p:cNvSpPr txBox="1">
            <a:spLocks noChangeArrowheads="1"/>
          </p:cNvSpPr>
          <p:nvPr/>
        </p:nvSpPr>
        <p:spPr bwMode="auto">
          <a:xfrm>
            <a:off x="3671888" y="3452813"/>
            <a:ext cx="28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2000"/>
              <a:t>*</a:t>
            </a:r>
          </a:p>
        </p:txBody>
      </p:sp>
      <p:sp>
        <p:nvSpPr>
          <p:cNvPr id="9244" name="Text Box 1415">
            <a:extLst>
              <a:ext uri="{FF2B5EF4-FFF2-40B4-BE49-F238E27FC236}">
                <a16:creationId xmlns:a16="http://schemas.microsoft.com/office/drawing/2014/main" id="{851B0879-916C-4BB7-A5E4-01C3E3939495}"/>
              </a:ext>
            </a:extLst>
          </p:cNvPr>
          <p:cNvSpPr txBox="1">
            <a:spLocks noChangeArrowheads="1"/>
          </p:cNvSpPr>
          <p:nvPr/>
        </p:nvSpPr>
        <p:spPr bwMode="auto">
          <a:xfrm>
            <a:off x="3671888" y="2328863"/>
            <a:ext cx="2857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2000"/>
              <a:t>*</a:t>
            </a:r>
          </a:p>
        </p:txBody>
      </p:sp>
      <p:graphicFrame>
        <p:nvGraphicFramePr>
          <p:cNvPr id="9219" name="Graphique 124">
            <a:extLst>
              <a:ext uri="{FF2B5EF4-FFF2-40B4-BE49-F238E27FC236}">
                <a16:creationId xmlns:a16="http://schemas.microsoft.com/office/drawing/2014/main" id="{9E927EAA-8A9A-4DEA-97A2-2120DAECB34F}"/>
              </a:ext>
            </a:extLst>
          </p:cNvPr>
          <p:cNvGraphicFramePr>
            <a:graphicFrameLocks/>
          </p:cNvGraphicFramePr>
          <p:nvPr/>
        </p:nvGraphicFramePr>
        <p:xfrm>
          <a:off x="4886325" y="1065213"/>
          <a:ext cx="4006850" cy="3689350"/>
        </p:xfrm>
        <a:graphic>
          <a:graphicData uri="http://schemas.openxmlformats.org/presentationml/2006/ole">
            <mc:AlternateContent xmlns:mc="http://schemas.openxmlformats.org/markup-compatibility/2006">
              <mc:Choice xmlns:v="urn:schemas-microsoft-com:vml" Requires="v">
                <p:oleObj spid="_x0000_s9270" r:id="rId6" imgW="4005419" imgH="3688400" progId="Excel.Chart.8">
                  <p:embed/>
                </p:oleObj>
              </mc:Choice>
              <mc:Fallback>
                <p:oleObj r:id="rId6" imgW="4005419" imgH="3688400" progId="Excel.Chart.8">
                  <p:embed/>
                  <p:pic>
                    <p:nvPicPr>
                      <p:cNvPr id="0" name="Graphique 12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6325" y="1065213"/>
                        <a:ext cx="4006850" cy="368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5" name="Text Box 1386">
            <a:extLst>
              <a:ext uri="{FF2B5EF4-FFF2-40B4-BE49-F238E27FC236}">
                <a16:creationId xmlns:a16="http://schemas.microsoft.com/office/drawing/2014/main" id="{A7287B2B-3581-4417-8ED6-2FA9D0059ABB}"/>
              </a:ext>
            </a:extLst>
          </p:cNvPr>
          <p:cNvSpPr txBox="1">
            <a:spLocks noChangeArrowheads="1"/>
          </p:cNvSpPr>
          <p:nvPr/>
        </p:nvSpPr>
        <p:spPr bwMode="auto">
          <a:xfrm rot="-5400000">
            <a:off x="3423444" y="2747169"/>
            <a:ext cx="2995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600" b="1"/>
              <a:t>HDL particle number (</a:t>
            </a:r>
            <a:r>
              <a:rPr lang="en-US" altLang="fr-FR" sz="1600" b="1">
                <a:sym typeface="Symbol" panose="05050102010706020507" pitchFamily="18" charset="2"/>
              </a:rPr>
              <a:t></a:t>
            </a:r>
            <a:r>
              <a:rPr lang="en-US" altLang="fr-FR" sz="1600" b="1"/>
              <a:t>mol/l)</a:t>
            </a:r>
          </a:p>
        </p:txBody>
      </p:sp>
      <p:sp>
        <p:nvSpPr>
          <p:cNvPr id="9246" name="Text Box 1394">
            <a:extLst>
              <a:ext uri="{FF2B5EF4-FFF2-40B4-BE49-F238E27FC236}">
                <a16:creationId xmlns:a16="http://schemas.microsoft.com/office/drawing/2014/main" id="{8DFF7377-115D-4800-98AE-B9FD44AEB9EC}"/>
              </a:ext>
            </a:extLst>
          </p:cNvPr>
          <p:cNvSpPr txBox="1">
            <a:spLocks noChangeArrowheads="1"/>
          </p:cNvSpPr>
          <p:nvPr/>
        </p:nvSpPr>
        <p:spPr bwMode="auto">
          <a:xfrm>
            <a:off x="5756275" y="1530350"/>
            <a:ext cx="534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30000"/>
              </a:spcBef>
            </a:pPr>
            <a:r>
              <a:rPr lang="en-US" altLang="fr-FR" sz="1400" b="1"/>
              <a:t>25.2</a:t>
            </a:r>
          </a:p>
        </p:txBody>
      </p:sp>
      <p:sp>
        <p:nvSpPr>
          <p:cNvPr id="9247" name="Text Box 1395">
            <a:extLst>
              <a:ext uri="{FF2B5EF4-FFF2-40B4-BE49-F238E27FC236}">
                <a16:creationId xmlns:a16="http://schemas.microsoft.com/office/drawing/2014/main" id="{F1AE6E5E-DB62-4439-AF1B-0AE63288A3F9}"/>
              </a:ext>
            </a:extLst>
          </p:cNvPr>
          <p:cNvSpPr txBox="1">
            <a:spLocks noChangeArrowheads="1"/>
          </p:cNvSpPr>
          <p:nvPr/>
        </p:nvSpPr>
        <p:spPr bwMode="auto">
          <a:xfrm>
            <a:off x="7232650" y="1558925"/>
            <a:ext cx="534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30000"/>
              </a:spcBef>
            </a:pPr>
            <a:r>
              <a:rPr lang="en-US" altLang="fr-FR" sz="1400" b="1"/>
              <a:t>25.1</a:t>
            </a:r>
          </a:p>
        </p:txBody>
      </p:sp>
      <p:sp>
        <p:nvSpPr>
          <p:cNvPr id="9248" name="Text Box 1396">
            <a:extLst>
              <a:ext uri="{FF2B5EF4-FFF2-40B4-BE49-F238E27FC236}">
                <a16:creationId xmlns:a16="http://schemas.microsoft.com/office/drawing/2014/main" id="{8BA4B779-73A5-4550-AA70-96FCED0F1DF4}"/>
              </a:ext>
            </a:extLst>
          </p:cNvPr>
          <p:cNvSpPr txBox="1">
            <a:spLocks noChangeArrowheads="1"/>
          </p:cNvSpPr>
          <p:nvPr/>
        </p:nvSpPr>
        <p:spPr bwMode="auto">
          <a:xfrm>
            <a:off x="6511925" y="1398588"/>
            <a:ext cx="534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30000"/>
              </a:spcBef>
            </a:pPr>
            <a:r>
              <a:rPr lang="en-US" altLang="fr-FR" sz="1400" b="1"/>
              <a:t>26.6</a:t>
            </a:r>
          </a:p>
        </p:txBody>
      </p:sp>
      <p:sp>
        <p:nvSpPr>
          <p:cNvPr id="9249" name="Text Box 1397">
            <a:extLst>
              <a:ext uri="{FF2B5EF4-FFF2-40B4-BE49-F238E27FC236}">
                <a16:creationId xmlns:a16="http://schemas.microsoft.com/office/drawing/2014/main" id="{1D047714-2FB4-4329-BFC0-B0D82F7FDA24}"/>
              </a:ext>
            </a:extLst>
          </p:cNvPr>
          <p:cNvSpPr txBox="1">
            <a:spLocks noChangeArrowheads="1"/>
          </p:cNvSpPr>
          <p:nvPr/>
        </p:nvSpPr>
        <p:spPr bwMode="auto">
          <a:xfrm>
            <a:off x="7927975" y="1335088"/>
            <a:ext cx="604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30000"/>
              </a:spcBef>
            </a:pPr>
            <a:r>
              <a:rPr lang="en-US" altLang="fr-FR" sz="1400" b="1"/>
              <a:t>27.6*</a:t>
            </a:r>
          </a:p>
        </p:txBody>
      </p:sp>
      <p:sp>
        <p:nvSpPr>
          <p:cNvPr id="9250" name="Text Box 1399">
            <a:extLst>
              <a:ext uri="{FF2B5EF4-FFF2-40B4-BE49-F238E27FC236}">
                <a16:creationId xmlns:a16="http://schemas.microsoft.com/office/drawing/2014/main" id="{5D293E3E-EBAE-4792-9B8F-D4E33206E032}"/>
              </a:ext>
            </a:extLst>
          </p:cNvPr>
          <p:cNvSpPr txBox="1">
            <a:spLocks noChangeArrowheads="1"/>
          </p:cNvSpPr>
          <p:nvPr/>
        </p:nvSpPr>
        <p:spPr bwMode="auto">
          <a:xfrm>
            <a:off x="5662613" y="4838700"/>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2000" b="1"/>
              <a:t>Placebo</a:t>
            </a:r>
          </a:p>
        </p:txBody>
      </p:sp>
      <p:sp>
        <p:nvSpPr>
          <p:cNvPr id="9251" name="Text Box 1400">
            <a:extLst>
              <a:ext uri="{FF2B5EF4-FFF2-40B4-BE49-F238E27FC236}">
                <a16:creationId xmlns:a16="http://schemas.microsoft.com/office/drawing/2014/main" id="{7ACC76F1-4762-4F99-8CDB-CB80C4D18193}"/>
              </a:ext>
            </a:extLst>
          </p:cNvPr>
          <p:cNvSpPr txBox="1">
            <a:spLocks noChangeArrowheads="1"/>
          </p:cNvSpPr>
          <p:nvPr/>
        </p:nvSpPr>
        <p:spPr bwMode="auto">
          <a:xfrm>
            <a:off x="7272338" y="4838700"/>
            <a:ext cx="104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2000" b="1"/>
              <a:t>Fibrate</a:t>
            </a:r>
          </a:p>
        </p:txBody>
      </p:sp>
      <p:sp>
        <p:nvSpPr>
          <p:cNvPr id="9252" name="Text Box 1401">
            <a:extLst>
              <a:ext uri="{FF2B5EF4-FFF2-40B4-BE49-F238E27FC236}">
                <a16:creationId xmlns:a16="http://schemas.microsoft.com/office/drawing/2014/main" id="{CFE9C404-B691-4C20-B1EA-7F454C6EEEC7}"/>
              </a:ext>
            </a:extLst>
          </p:cNvPr>
          <p:cNvSpPr txBox="1">
            <a:spLocks noChangeArrowheads="1"/>
          </p:cNvSpPr>
          <p:nvPr/>
        </p:nvSpPr>
        <p:spPr bwMode="auto">
          <a:xfrm>
            <a:off x="5661025" y="4533900"/>
            <a:ext cx="3159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400" b="1"/>
              <a:t>B</a:t>
            </a:r>
          </a:p>
        </p:txBody>
      </p:sp>
      <p:sp>
        <p:nvSpPr>
          <p:cNvPr id="9253" name="Text Box 1402">
            <a:extLst>
              <a:ext uri="{FF2B5EF4-FFF2-40B4-BE49-F238E27FC236}">
                <a16:creationId xmlns:a16="http://schemas.microsoft.com/office/drawing/2014/main" id="{DB5CD675-F597-4584-A59B-F5DC753C0962}"/>
              </a:ext>
            </a:extLst>
          </p:cNvPr>
          <p:cNvSpPr txBox="1">
            <a:spLocks noChangeArrowheads="1"/>
          </p:cNvSpPr>
          <p:nvPr/>
        </p:nvSpPr>
        <p:spPr bwMode="auto">
          <a:xfrm>
            <a:off x="6089650" y="4533900"/>
            <a:ext cx="9826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400" b="1"/>
              <a:t>7 months</a:t>
            </a:r>
          </a:p>
        </p:txBody>
      </p:sp>
      <p:sp>
        <p:nvSpPr>
          <p:cNvPr id="9254" name="Text Box 1403">
            <a:extLst>
              <a:ext uri="{FF2B5EF4-FFF2-40B4-BE49-F238E27FC236}">
                <a16:creationId xmlns:a16="http://schemas.microsoft.com/office/drawing/2014/main" id="{2DE4EB23-69E9-4566-BE28-124CA7A0C8A0}"/>
              </a:ext>
            </a:extLst>
          </p:cNvPr>
          <p:cNvSpPr txBox="1">
            <a:spLocks noChangeArrowheads="1"/>
          </p:cNvSpPr>
          <p:nvPr/>
        </p:nvSpPr>
        <p:spPr bwMode="auto">
          <a:xfrm>
            <a:off x="7135813" y="4533900"/>
            <a:ext cx="3159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400" b="1"/>
              <a:t>B</a:t>
            </a:r>
          </a:p>
        </p:txBody>
      </p:sp>
      <p:sp>
        <p:nvSpPr>
          <p:cNvPr id="9255" name="Text Box 1404">
            <a:extLst>
              <a:ext uri="{FF2B5EF4-FFF2-40B4-BE49-F238E27FC236}">
                <a16:creationId xmlns:a16="http://schemas.microsoft.com/office/drawing/2014/main" id="{A925AFBE-887A-492C-B331-1134D218E068}"/>
              </a:ext>
            </a:extLst>
          </p:cNvPr>
          <p:cNvSpPr txBox="1">
            <a:spLocks noChangeArrowheads="1"/>
          </p:cNvSpPr>
          <p:nvPr/>
        </p:nvSpPr>
        <p:spPr bwMode="auto">
          <a:xfrm>
            <a:off x="7564438" y="4533900"/>
            <a:ext cx="98266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400" b="1"/>
              <a:t>7 months</a:t>
            </a:r>
          </a:p>
        </p:txBody>
      </p:sp>
      <p:sp>
        <p:nvSpPr>
          <p:cNvPr id="9256" name="Line 1405">
            <a:extLst>
              <a:ext uri="{FF2B5EF4-FFF2-40B4-BE49-F238E27FC236}">
                <a16:creationId xmlns:a16="http://schemas.microsoft.com/office/drawing/2014/main" id="{279DB2FA-3665-44AF-89EF-F770B6B1F159}"/>
              </a:ext>
            </a:extLst>
          </p:cNvPr>
          <p:cNvSpPr>
            <a:spLocks noChangeShapeType="1"/>
          </p:cNvSpPr>
          <p:nvPr/>
        </p:nvSpPr>
        <p:spPr bwMode="auto">
          <a:xfrm>
            <a:off x="5607050" y="4854575"/>
            <a:ext cx="1219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2402" tIns="46200" rIns="92402" bIns="46200"/>
          <a:lstStyle/>
          <a:p>
            <a:endParaRPr lang="fr-CA"/>
          </a:p>
        </p:txBody>
      </p:sp>
      <p:sp>
        <p:nvSpPr>
          <p:cNvPr id="9257" name="Line 1406">
            <a:extLst>
              <a:ext uri="{FF2B5EF4-FFF2-40B4-BE49-F238E27FC236}">
                <a16:creationId xmlns:a16="http://schemas.microsoft.com/office/drawing/2014/main" id="{A752170B-A06C-4F44-980F-1CDD56B5B8D2}"/>
              </a:ext>
            </a:extLst>
          </p:cNvPr>
          <p:cNvSpPr>
            <a:spLocks noChangeShapeType="1"/>
          </p:cNvSpPr>
          <p:nvPr/>
        </p:nvSpPr>
        <p:spPr bwMode="auto">
          <a:xfrm>
            <a:off x="7178675" y="4854575"/>
            <a:ext cx="1219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2402" tIns="46200" rIns="92402" bIns="46200"/>
          <a:lstStyle/>
          <a:p>
            <a:endParaRPr lang="fr-CA"/>
          </a:p>
        </p:txBody>
      </p:sp>
      <p:sp>
        <p:nvSpPr>
          <p:cNvPr id="9258" name="Text Box 1411">
            <a:extLst>
              <a:ext uri="{FF2B5EF4-FFF2-40B4-BE49-F238E27FC236}">
                <a16:creationId xmlns:a16="http://schemas.microsoft.com/office/drawing/2014/main" id="{431A22DB-5CF8-4E2A-9044-92A6ECF8EF01}"/>
              </a:ext>
            </a:extLst>
          </p:cNvPr>
          <p:cNvSpPr txBox="1">
            <a:spLocks noChangeArrowheads="1"/>
          </p:cNvSpPr>
          <p:nvPr/>
        </p:nvSpPr>
        <p:spPr bwMode="auto">
          <a:xfrm rot="-5400000">
            <a:off x="7864476" y="2795587"/>
            <a:ext cx="140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FFFF00"/>
              </a:buClr>
            </a:pPr>
            <a:r>
              <a:rPr lang="en-US" altLang="fr-FR" sz="1200" b="1">
                <a:solidFill>
                  <a:srgbClr val="0033CC"/>
                </a:solidFill>
              </a:rPr>
              <a:t>21% increase</a:t>
            </a:r>
          </a:p>
        </p:txBody>
      </p:sp>
      <p:sp>
        <p:nvSpPr>
          <p:cNvPr id="9259" name="Text Box 1413">
            <a:extLst>
              <a:ext uri="{FF2B5EF4-FFF2-40B4-BE49-F238E27FC236}">
                <a16:creationId xmlns:a16="http://schemas.microsoft.com/office/drawing/2014/main" id="{C835A892-85D8-41BA-B57C-8D48857A7D33}"/>
              </a:ext>
            </a:extLst>
          </p:cNvPr>
          <p:cNvSpPr txBox="1">
            <a:spLocks noChangeArrowheads="1"/>
          </p:cNvSpPr>
          <p:nvPr/>
        </p:nvSpPr>
        <p:spPr bwMode="auto">
          <a:xfrm>
            <a:off x="7953375" y="1779588"/>
            <a:ext cx="287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2000">
                <a:solidFill>
                  <a:schemeClr val="bg1"/>
                </a:solidFill>
              </a:rPr>
              <a:t>*</a:t>
            </a:r>
          </a:p>
        </p:txBody>
      </p:sp>
      <p:sp>
        <p:nvSpPr>
          <p:cNvPr id="9260" name="Text Box 1416">
            <a:extLst>
              <a:ext uri="{FF2B5EF4-FFF2-40B4-BE49-F238E27FC236}">
                <a16:creationId xmlns:a16="http://schemas.microsoft.com/office/drawing/2014/main" id="{FACDB38C-0E85-41F8-9CF1-6DB971D8E821}"/>
              </a:ext>
            </a:extLst>
          </p:cNvPr>
          <p:cNvSpPr txBox="1">
            <a:spLocks noChangeArrowheads="1"/>
          </p:cNvSpPr>
          <p:nvPr/>
        </p:nvSpPr>
        <p:spPr bwMode="auto">
          <a:xfrm>
            <a:off x="7943850" y="2913063"/>
            <a:ext cx="2857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2000">
                <a:solidFill>
                  <a:schemeClr val="bg1"/>
                </a:solidFill>
              </a:rPr>
              <a:t>*</a:t>
            </a:r>
          </a:p>
        </p:txBody>
      </p:sp>
      <p:sp>
        <p:nvSpPr>
          <p:cNvPr id="9261" name="Rectangle 5">
            <a:extLst>
              <a:ext uri="{FF2B5EF4-FFF2-40B4-BE49-F238E27FC236}">
                <a16:creationId xmlns:a16="http://schemas.microsoft.com/office/drawing/2014/main" id="{58E3949E-8DF0-439C-903D-CA884A692FE8}"/>
              </a:ext>
            </a:extLst>
          </p:cNvPr>
          <p:cNvSpPr>
            <a:spLocks noChangeArrowheads="1"/>
          </p:cNvSpPr>
          <p:nvPr/>
        </p:nvSpPr>
        <p:spPr bwMode="ltGray">
          <a:xfrm>
            <a:off x="5651500" y="5553075"/>
            <a:ext cx="180975" cy="179388"/>
          </a:xfrm>
          <a:prstGeom prst="rect">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9262" name="Rectangle 6">
            <a:extLst>
              <a:ext uri="{FF2B5EF4-FFF2-40B4-BE49-F238E27FC236}">
                <a16:creationId xmlns:a16="http://schemas.microsoft.com/office/drawing/2014/main" id="{18345ACC-7DB5-49B2-85EC-AF650A7CF547}"/>
              </a:ext>
            </a:extLst>
          </p:cNvPr>
          <p:cNvSpPr>
            <a:spLocks noChangeArrowheads="1"/>
          </p:cNvSpPr>
          <p:nvPr/>
        </p:nvSpPr>
        <p:spPr bwMode="black">
          <a:xfrm>
            <a:off x="5651500" y="5791200"/>
            <a:ext cx="180975" cy="180975"/>
          </a:xfrm>
          <a:prstGeom prst="rect">
            <a:avLst/>
          </a:prstGeom>
          <a:solidFill>
            <a:srgbClr val="FF99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9263" name="Rectangle 1388">
            <a:extLst>
              <a:ext uri="{FF2B5EF4-FFF2-40B4-BE49-F238E27FC236}">
                <a16:creationId xmlns:a16="http://schemas.microsoft.com/office/drawing/2014/main" id="{61DA41CE-64E7-41CA-9033-AF94502C6A38}"/>
              </a:ext>
            </a:extLst>
          </p:cNvPr>
          <p:cNvSpPr>
            <a:spLocks noChangeArrowheads="1"/>
          </p:cNvSpPr>
          <p:nvPr/>
        </p:nvSpPr>
        <p:spPr bwMode="ltGray">
          <a:xfrm>
            <a:off x="7137400" y="5553075"/>
            <a:ext cx="179388" cy="179388"/>
          </a:xfrm>
          <a:prstGeom prst="rect">
            <a:avLst/>
          </a:prstGeom>
          <a:solidFill>
            <a:srgbClr val="C000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9264" name="Rectangle 1389">
            <a:extLst>
              <a:ext uri="{FF2B5EF4-FFF2-40B4-BE49-F238E27FC236}">
                <a16:creationId xmlns:a16="http://schemas.microsoft.com/office/drawing/2014/main" id="{9AE37E1D-46FE-4848-8DDC-B8CEE995BBC0}"/>
              </a:ext>
            </a:extLst>
          </p:cNvPr>
          <p:cNvSpPr>
            <a:spLocks noChangeArrowheads="1"/>
          </p:cNvSpPr>
          <p:nvPr/>
        </p:nvSpPr>
        <p:spPr bwMode="black">
          <a:xfrm>
            <a:off x="7137400" y="5791200"/>
            <a:ext cx="179388" cy="180975"/>
          </a:xfrm>
          <a:prstGeom prst="rect">
            <a:avLst/>
          </a:prstGeom>
          <a:solidFill>
            <a:srgbClr val="7F7F7F"/>
          </a:solidFill>
          <a:ln w="9525" algn="ctr">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9265" name="Freeform 1409">
            <a:extLst>
              <a:ext uri="{FF2B5EF4-FFF2-40B4-BE49-F238E27FC236}">
                <a16:creationId xmlns:a16="http://schemas.microsoft.com/office/drawing/2014/main" id="{D125B383-DFB4-4D77-8ACC-56C0D3AAA0C7}"/>
              </a:ext>
            </a:extLst>
          </p:cNvPr>
          <p:cNvSpPr>
            <a:spLocks/>
          </p:cNvSpPr>
          <p:nvPr/>
        </p:nvSpPr>
        <p:spPr bwMode="auto">
          <a:xfrm flipH="1">
            <a:off x="7505700" y="1158875"/>
            <a:ext cx="711200" cy="400050"/>
          </a:xfrm>
          <a:custGeom>
            <a:avLst/>
            <a:gdLst>
              <a:gd name="T0" fmla="*/ 2147483647 w 10000"/>
              <a:gd name="T1" fmla="*/ 2147483647 h 10000"/>
              <a:gd name="T2" fmla="*/ 2147483647 w 10000"/>
              <a:gd name="T3" fmla="*/ 0 h 10000"/>
              <a:gd name="T4" fmla="*/ 0 w 10000"/>
              <a:gd name="T5" fmla="*/ 0 h 10000"/>
              <a:gd name="T6" fmla="*/ 0 w 10000"/>
              <a:gd name="T7" fmla="*/ 2147483647 h 10000"/>
              <a:gd name="T8" fmla="*/ 0 60000 65536"/>
              <a:gd name="T9" fmla="*/ 0 60000 65536"/>
              <a:gd name="T10" fmla="*/ 0 60000 65536"/>
              <a:gd name="T11" fmla="*/ 0 60000 65536"/>
              <a:gd name="T12" fmla="*/ 0 w 10000"/>
              <a:gd name="T13" fmla="*/ 0 h 10000"/>
              <a:gd name="T14" fmla="*/ 10000 w 10000"/>
              <a:gd name="T15" fmla="*/ 10000 h 10000"/>
            </a:gdLst>
            <a:ahLst/>
            <a:cxnLst>
              <a:cxn ang="T8">
                <a:pos x="T0" y="T1"/>
              </a:cxn>
              <a:cxn ang="T9">
                <a:pos x="T2" y="T3"/>
              </a:cxn>
              <a:cxn ang="T10">
                <a:pos x="T4" y="T5"/>
              </a:cxn>
              <a:cxn ang="T11">
                <a:pos x="T6" y="T7"/>
              </a:cxn>
            </a:cxnLst>
            <a:rect l="T12" t="T13" r="T14" b="T15"/>
            <a:pathLst>
              <a:path w="10000" h="10000">
                <a:moveTo>
                  <a:pt x="10000" y="10000"/>
                </a:moveTo>
                <a:lnTo>
                  <a:pt x="10000" y="0"/>
                </a:lnTo>
                <a:lnTo>
                  <a:pt x="0" y="0"/>
                </a:lnTo>
                <a:lnTo>
                  <a:pt x="0" y="4444"/>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9266" name="Text Box 1393">
            <a:extLst>
              <a:ext uri="{FF2B5EF4-FFF2-40B4-BE49-F238E27FC236}">
                <a16:creationId xmlns:a16="http://schemas.microsoft.com/office/drawing/2014/main" id="{F1E21680-7CB6-4DC6-B76F-83DFB63C5C93}"/>
              </a:ext>
            </a:extLst>
          </p:cNvPr>
          <p:cNvSpPr txBox="1">
            <a:spLocks noChangeArrowheads="1"/>
          </p:cNvSpPr>
          <p:nvPr/>
        </p:nvSpPr>
        <p:spPr bwMode="auto">
          <a:xfrm>
            <a:off x="7194550" y="839788"/>
            <a:ext cx="132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400" b="1"/>
              <a:t>10% increase</a:t>
            </a:r>
          </a:p>
        </p:txBody>
      </p:sp>
      <p:sp>
        <p:nvSpPr>
          <p:cNvPr id="9267" name="Rectangle 19">
            <a:extLst>
              <a:ext uri="{FF2B5EF4-FFF2-40B4-BE49-F238E27FC236}">
                <a16:creationId xmlns:a16="http://schemas.microsoft.com/office/drawing/2014/main" id="{A917A94D-8B52-409F-A958-EB7EDBF4AA67}"/>
              </a:ext>
            </a:extLst>
          </p:cNvPr>
          <p:cNvSpPr>
            <a:spLocks noChangeArrowheads="1"/>
          </p:cNvSpPr>
          <p:nvPr/>
        </p:nvSpPr>
        <p:spPr bwMode="auto">
          <a:xfrm>
            <a:off x="385763" y="5949950"/>
            <a:ext cx="2655887"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a:t>*p</a:t>
            </a:r>
            <a:r>
              <a:rPr lang="en-US" altLang="fr-FR" sz="1200">
                <a:cs typeface="Arial" panose="020B0604020202020204" pitchFamily="34" charset="0"/>
              </a:rPr>
              <a:t>≤0.0005 vs. placebo at 7 months</a:t>
            </a:r>
          </a:p>
        </p:txBody>
      </p:sp>
      <p:sp>
        <p:nvSpPr>
          <p:cNvPr id="9268" name="Rectangle 20">
            <a:extLst>
              <a:ext uri="{FF2B5EF4-FFF2-40B4-BE49-F238E27FC236}">
                <a16:creationId xmlns:a16="http://schemas.microsoft.com/office/drawing/2014/main" id="{16783A6A-FCB8-43E1-B3B5-EE7C562DFF6E}"/>
              </a:ext>
            </a:extLst>
          </p:cNvPr>
          <p:cNvSpPr>
            <a:spLocks noChangeArrowheads="1"/>
          </p:cNvSpPr>
          <p:nvPr/>
        </p:nvSpPr>
        <p:spPr bwMode="auto">
          <a:xfrm>
            <a:off x="252413" y="5949950"/>
            <a:ext cx="180975" cy="360363"/>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13">
            <a:extLst>
              <a:ext uri="{FF2B5EF4-FFF2-40B4-BE49-F238E27FC236}">
                <a16:creationId xmlns:a16="http://schemas.microsoft.com/office/drawing/2014/main" id="{3DD9CAFC-B105-4E46-87A1-C86F4021DAC4}"/>
              </a:ext>
            </a:extLst>
          </p:cNvPr>
          <p:cNvSpPr>
            <a:spLocks noChangeArrowheads="1"/>
          </p:cNvSpPr>
          <p:nvPr/>
        </p:nvSpPr>
        <p:spPr bwMode="auto">
          <a:xfrm rot="-5400000">
            <a:off x="440531" y="2932907"/>
            <a:ext cx="2149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b="1"/>
              <a:t>Relative odds ratio</a:t>
            </a:r>
            <a:r>
              <a:rPr lang="en-US" altLang="fr-FR" b="1" baseline="30000">
                <a:cs typeface="Arial" panose="020B0604020202020204" pitchFamily="34" charset="0"/>
              </a:rPr>
              <a:t>†</a:t>
            </a:r>
            <a:endParaRPr lang="en-US" altLang="fr-FR" sz="1400" b="1" baseline="30000">
              <a:cs typeface="Arial" panose="020B0604020202020204" pitchFamily="34" charset="0"/>
            </a:endParaRPr>
          </a:p>
        </p:txBody>
      </p:sp>
      <p:sp>
        <p:nvSpPr>
          <p:cNvPr id="10244" name="Text Box 214">
            <a:extLst>
              <a:ext uri="{FF2B5EF4-FFF2-40B4-BE49-F238E27FC236}">
                <a16:creationId xmlns:a16="http://schemas.microsoft.com/office/drawing/2014/main" id="{4F769F66-0EF9-4879-AF8A-9DC88AB15ABF}"/>
              </a:ext>
            </a:extLst>
          </p:cNvPr>
          <p:cNvSpPr txBox="1">
            <a:spLocks noChangeArrowheads="1"/>
          </p:cNvSpPr>
          <p:nvPr/>
        </p:nvSpPr>
        <p:spPr bwMode="auto">
          <a:xfrm>
            <a:off x="2816225" y="4600575"/>
            <a:ext cx="142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3810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FFFF00"/>
              </a:buClr>
            </a:pPr>
            <a:r>
              <a:rPr lang="en-US" altLang="fr-FR" sz="1600" b="1"/>
              <a:t>LDL particle </a:t>
            </a:r>
          </a:p>
          <a:p>
            <a:pPr algn="ctr" eaLnBrk="1" hangingPunct="1">
              <a:buClr>
                <a:srgbClr val="FFFF00"/>
              </a:buClr>
            </a:pPr>
            <a:r>
              <a:rPr lang="en-US" altLang="fr-FR" sz="1600" b="1"/>
              <a:t>number</a:t>
            </a:r>
          </a:p>
        </p:txBody>
      </p:sp>
      <p:sp>
        <p:nvSpPr>
          <p:cNvPr id="10245" name="Text Box 417">
            <a:extLst>
              <a:ext uri="{FF2B5EF4-FFF2-40B4-BE49-F238E27FC236}">
                <a16:creationId xmlns:a16="http://schemas.microsoft.com/office/drawing/2014/main" id="{97D873C7-31B6-4D75-B25D-A994D2353949}"/>
              </a:ext>
            </a:extLst>
          </p:cNvPr>
          <p:cNvSpPr txBox="1">
            <a:spLocks noChangeArrowheads="1"/>
          </p:cNvSpPr>
          <p:nvPr/>
        </p:nvSpPr>
        <p:spPr bwMode="auto">
          <a:xfrm>
            <a:off x="5238750" y="4595813"/>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3810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FFFF00"/>
              </a:buClr>
            </a:pPr>
            <a:r>
              <a:rPr lang="en-US" altLang="fr-FR" sz="1600" b="1"/>
              <a:t>HDL particle </a:t>
            </a:r>
          </a:p>
          <a:p>
            <a:pPr algn="ctr" eaLnBrk="1" hangingPunct="1">
              <a:buClr>
                <a:srgbClr val="FFFF00"/>
              </a:buClr>
            </a:pPr>
            <a:r>
              <a:rPr lang="en-US" altLang="fr-FR" sz="1600" b="1"/>
              <a:t>number</a:t>
            </a:r>
          </a:p>
        </p:txBody>
      </p:sp>
      <p:sp>
        <p:nvSpPr>
          <p:cNvPr id="10246" name="Rectangle 430">
            <a:extLst>
              <a:ext uri="{FF2B5EF4-FFF2-40B4-BE49-F238E27FC236}">
                <a16:creationId xmlns:a16="http://schemas.microsoft.com/office/drawing/2014/main" id="{E3714546-446A-45EF-B7AA-EFD2B0BB2075}"/>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VA-HIT: LDL and HDL Particle Numbers in Prediction  of New Coronary Heart Disease Events</a:t>
            </a:r>
            <a:endParaRPr lang="fr-CA" altLang="fr-FR">
              <a:ea typeface="ＭＳ Ｐゴシック" panose="020B0600070205080204" pitchFamily="34" charset="-128"/>
            </a:endParaRPr>
          </a:p>
        </p:txBody>
      </p:sp>
      <p:sp>
        <p:nvSpPr>
          <p:cNvPr id="10247" name="Rectangle 432">
            <a:extLst>
              <a:ext uri="{FF2B5EF4-FFF2-40B4-BE49-F238E27FC236}">
                <a16:creationId xmlns:a16="http://schemas.microsoft.com/office/drawing/2014/main" id="{BE0DFB7C-5D68-45B9-BFE8-027E6F93F9EB}"/>
              </a:ext>
            </a:extLst>
          </p:cNvPr>
          <p:cNvSpPr>
            <a:spLocks noChangeArrowheads="1"/>
          </p:cNvSpPr>
          <p:nvPr/>
        </p:nvSpPr>
        <p:spPr bwMode="auto">
          <a:xfrm>
            <a:off x="5372100" y="6443663"/>
            <a:ext cx="360203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000"/>
              <a:t>Adapted from Otvos JD et al. Circulation 2006; 113: 1556-63</a:t>
            </a:r>
            <a:endParaRPr lang="da-DK" altLang="fr-FR" sz="1000"/>
          </a:p>
        </p:txBody>
      </p:sp>
      <p:graphicFrame>
        <p:nvGraphicFramePr>
          <p:cNvPr id="10242" name="Object 4">
            <a:extLst>
              <a:ext uri="{FF2B5EF4-FFF2-40B4-BE49-F238E27FC236}">
                <a16:creationId xmlns:a16="http://schemas.microsoft.com/office/drawing/2014/main" id="{CC1AFA5E-4638-4F2A-B518-9E731BDEA240}"/>
              </a:ext>
            </a:extLst>
          </p:cNvPr>
          <p:cNvGraphicFramePr>
            <a:graphicFrameLocks/>
          </p:cNvGraphicFramePr>
          <p:nvPr/>
        </p:nvGraphicFramePr>
        <p:xfrm>
          <a:off x="1701800" y="1085850"/>
          <a:ext cx="5570538" cy="3916363"/>
        </p:xfrm>
        <a:graphic>
          <a:graphicData uri="http://schemas.openxmlformats.org/presentationml/2006/ole">
            <mc:AlternateContent xmlns:mc="http://schemas.openxmlformats.org/markup-compatibility/2006">
              <mc:Choice xmlns:v="urn:schemas-microsoft-com:vml" Requires="v">
                <p:oleObj spid="_x0000_s10260" r:id="rId4" imgW="5572227" imgH="3913971" progId="Excel.Chart.8">
                  <p:embed/>
                </p:oleObj>
              </mc:Choice>
              <mc:Fallback>
                <p:oleObj r:id="rId4" imgW="5572227" imgH="3913971" progId="Excel.Char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1085850"/>
                        <a:ext cx="5570538" cy="391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Text Box 219">
            <a:extLst>
              <a:ext uri="{FF2B5EF4-FFF2-40B4-BE49-F238E27FC236}">
                <a16:creationId xmlns:a16="http://schemas.microsoft.com/office/drawing/2014/main" id="{35B6678E-CA08-414F-A8D7-FF4B8E175313}"/>
              </a:ext>
            </a:extLst>
          </p:cNvPr>
          <p:cNvSpPr txBox="1">
            <a:spLocks noChangeArrowheads="1"/>
          </p:cNvSpPr>
          <p:nvPr/>
        </p:nvSpPr>
        <p:spPr bwMode="auto">
          <a:xfrm>
            <a:off x="3792538" y="1814513"/>
            <a:ext cx="284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3810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80000"/>
              </a:spcBef>
              <a:buClr>
                <a:srgbClr val="FFFF00"/>
              </a:buClr>
            </a:pPr>
            <a:r>
              <a:rPr lang="en-US" altLang="fr-FR" sz="2000"/>
              <a:t>*</a:t>
            </a:r>
          </a:p>
        </p:txBody>
      </p:sp>
      <p:sp>
        <p:nvSpPr>
          <p:cNvPr id="10249" name="Text Box 220">
            <a:extLst>
              <a:ext uri="{FF2B5EF4-FFF2-40B4-BE49-F238E27FC236}">
                <a16:creationId xmlns:a16="http://schemas.microsoft.com/office/drawing/2014/main" id="{AAE31107-B0E5-4682-8328-A7F5DAAD5B3D}"/>
              </a:ext>
            </a:extLst>
          </p:cNvPr>
          <p:cNvSpPr txBox="1">
            <a:spLocks noChangeArrowheads="1"/>
          </p:cNvSpPr>
          <p:nvPr/>
        </p:nvSpPr>
        <p:spPr bwMode="auto">
          <a:xfrm>
            <a:off x="3041650" y="1943100"/>
            <a:ext cx="2841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3810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80000"/>
              </a:spcBef>
              <a:buClr>
                <a:srgbClr val="FFFF00"/>
              </a:buClr>
            </a:pPr>
            <a:r>
              <a:rPr lang="en-US" altLang="fr-FR" sz="2000"/>
              <a:t>*</a:t>
            </a:r>
          </a:p>
        </p:txBody>
      </p:sp>
      <p:sp>
        <p:nvSpPr>
          <p:cNvPr id="10250" name="Text Box 418">
            <a:extLst>
              <a:ext uri="{FF2B5EF4-FFF2-40B4-BE49-F238E27FC236}">
                <a16:creationId xmlns:a16="http://schemas.microsoft.com/office/drawing/2014/main" id="{940B5863-2E95-41EF-B425-8117F4DEA984}"/>
              </a:ext>
            </a:extLst>
          </p:cNvPr>
          <p:cNvSpPr txBox="1">
            <a:spLocks noChangeArrowheads="1"/>
          </p:cNvSpPr>
          <p:nvPr/>
        </p:nvSpPr>
        <p:spPr bwMode="auto">
          <a:xfrm>
            <a:off x="6192838" y="2828925"/>
            <a:ext cx="284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3810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80000"/>
              </a:spcBef>
              <a:buClr>
                <a:srgbClr val="FFFF00"/>
              </a:buClr>
            </a:pPr>
            <a:r>
              <a:rPr lang="en-US" altLang="fr-FR" sz="2000"/>
              <a:t>*</a:t>
            </a:r>
          </a:p>
        </p:txBody>
      </p:sp>
      <p:sp>
        <p:nvSpPr>
          <p:cNvPr id="10251" name="Text Box 419">
            <a:extLst>
              <a:ext uri="{FF2B5EF4-FFF2-40B4-BE49-F238E27FC236}">
                <a16:creationId xmlns:a16="http://schemas.microsoft.com/office/drawing/2014/main" id="{B2DDA740-6A94-468E-ACE3-1FC3C728D922}"/>
              </a:ext>
            </a:extLst>
          </p:cNvPr>
          <p:cNvSpPr txBox="1">
            <a:spLocks noChangeArrowheads="1"/>
          </p:cNvSpPr>
          <p:nvPr/>
        </p:nvSpPr>
        <p:spPr bwMode="auto">
          <a:xfrm>
            <a:off x="5457825" y="2706688"/>
            <a:ext cx="284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3810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80000"/>
              </a:spcBef>
              <a:buClr>
                <a:srgbClr val="FFFF00"/>
              </a:buClr>
            </a:pPr>
            <a:r>
              <a:rPr lang="en-US" altLang="fr-FR" sz="2000"/>
              <a:t>*</a:t>
            </a:r>
          </a:p>
        </p:txBody>
      </p:sp>
      <p:sp>
        <p:nvSpPr>
          <p:cNvPr id="10252" name="Line 424">
            <a:extLst>
              <a:ext uri="{FF2B5EF4-FFF2-40B4-BE49-F238E27FC236}">
                <a16:creationId xmlns:a16="http://schemas.microsoft.com/office/drawing/2014/main" id="{6FE7048E-6D65-4A02-B858-7F1A103C97BA}"/>
              </a:ext>
            </a:extLst>
          </p:cNvPr>
          <p:cNvSpPr>
            <a:spLocks noChangeShapeType="1"/>
          </p:cNvSpPr>
          <p:nvPr/>
        </p:nvSpPr>
        <p:spPr bwMode="auto">
          <a:xfrm>
            <a:off x="2393950" y="2779713"/>
            <a:ext cx="47879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10253" name="Rectangle 19">
            <a:extLst>
              <a:ext uri="{FF2B5EF4-FFF2-40B4-BE49-F238E27FC236}">
                <a16:creationId xmlns:a16="http://schemas.microsoft.com/office/drawing/2014/main" id="{E96D531E-7605-4958-AD21-6DE8CDA0BC90}"/>
              </a:ext>
            </a:extLst>
          </p:cNvPr>
          <p:cNvSpPr>
            <a:spLocks noChangeArrowheads="1"/>
          </p:cNvSpPr>
          <p:nvPr/>
        </p:nvSpPr>
        <p:spPr bwMode="auto">
          <a:xfrm>
            <a:off x="296863" y="5634038"/>
            <a:ext cx="6884987" cy="63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61913" indent="-619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baseline="30000">
                <a:cs typeface="Arial" panose="020B0604020202020204" pitchFamily="34" charset="0"/>
              </a:rPr>
              <a:t>†</a:t>
            </a:r>
            <a:r>
              <a:rPr lang="en-US" altLang="fr-FR" sz="1200">
                <a:cs typeface="Arial" panose="020B0604020202020204" pitchFamily="34" charset="0"/>
              </a:rPr>
              <a:t>Calculated for a 1-SD increment of each lipoprotein particle in separate logistic regression models adjusted for treatment group, age, hypertension, smoking, body mass index, and diabetes </a:t>
            </a:r>
          </a:p>
          <a:p>
            <a:pPr eaLnBrk="1" hangingPunct="1"/>
            <a:r>
              <a:rPr lang="en-US" altLang="fr-FR" sz="1200">
                <a:cs typeface="Arial" panose="020B0604020202020204" pitchFamily="34" charset="0"/>
              </a:rPr>
              <a:t>*p&lt;0.01</a:t>
            </a:r>
          </a:p>
        </p:txBody>
      </p:sp>
      <p:sp>
        <p:nvSpPr>
          <p:cNvPr id="10254" name="Rectangle 20">
            <a:extLst>
              <a:ext uri="{FF2B5EF4-FFF2-40B4-BE49-F238E27FC236}">
                <a16:creationId xmlns:a16="http://schemas.microsoft.com/office/drawing/2014/main" id="{F7A3F28A-87E2-4A97-B68A-78FE6E7F9449}"/>
              </a:ext>
            </a:extLst>
          </p:cNvPr>
          <p:cNvSpPr>
            <a:spLocks noChangeArrowheads="1"/>
          </p:cNvSpPr>
          <p:nvPr/>
        </p:nvSpPr>
        <p:spPr bwMode="auto">
          <a:xfrm>
            <a:off x="117475" y="5634038"/>
            <a:ext cx="180975" cy="630237"/>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428" name="AutoShape 105">
            <a:extLst>
              <a:ext uri="{FF2B5EF4-FFF2-40B4-BE49-F238E27FC236}">
                <a16:creationId xmlns:a16="http://schemas.microsoft.com/office/drawing/2014/main" id="{7FEB7DEB-3EC9-42DB-9B47-C1F14738533E}"/>
              </a:ext>
            </a:extLst>
          </p:cNvPr>
          <p:cNvSpPr>
            <a:spLocks noChangeArrowheads="1"/>
          </p:cNvSpPr>
          <p:nvPr/>
        </p:nvSpPr>
        <p:spPr bwMode="auto">
          <a:xfrm>
            <a:off x="6777038" y="1449388"/>
            <a:ext cx="1485900" cy="666750"/>
          </a:xfrm>
          <a:prstGeom prst="round2DiagRect">
            <a:avLst/>
          </a:prstGeom>
          <a:solidFill>
            <a:schemeClr val="bg1"/>
          </a:solidFill>
          <a:ln w="19050">
            <a:solidFill>
              <a:srgbClr val="920000"/>
            </a:solidFill>
            <a:round/>
            <a:headEnd/>
            <a:tailEnd/>
          </a:ln>
        </p:spPr>
        <p:txBody>
          <a:bodyPr tIns="0" bIns="0" anchor="ctr"/>
          <a:lstStyle/>
          <a:p>
            <a:pPr marL="266700">
              <a:defRPr/>
            </a:pPr>
            <a:endParaRPr lang="en-US" sz="1400">
              <a:ea typeface="ＭＳ Ｐゴシック"/>
              <a:cs typeface="ＭＳ Ｐゴシック"/>
            </a:endParaRPr>
          </a:p>
        </p:txBody>
      </p:sp>
      <p:sp>
        <p:nvSpPr>
          <p:cNvPr id="10256" name="Rectangle 215">
            <a:extLst>
              <a:ext uri="{FF2B5EF4-FFF2-40B4-BE49-F238E27FC236}">
                <a16:creationId xmlns:a16="http://schemas.microsoft.com/office/drawing/2014/main" id="{E976E743-1D78-4D19-84F9-F863FB4F5CB7}"/>
              </a:ext>
            </a:extLst>
          </p:cNvPr>
          <p:cNvSpPr>
            <a:spLocks noChangeArrowheads="1"/>
          </p:cNvSpPr>
          <p:nvPr/>
        </p:nvSpPr>
        <p:spPr bwMode="auto">
          <a:xfrm>
            <a:off x="7221538" y="1509713"/>
            <a:ext cx="846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sz="1600" b="1"/>
              <a:t>Baseline</a:t>
            </a:r>
          </a:p>
        </p:txBody>
      </p:sp>
      <p:sp>
        <p:nvSpPr>
          <p:cNvPr id="10257" name="Rectangle 216">
            <a:extLst>
              <a:ext uri="{FF2B5EF4-FFF2-40B4-BE49-F238E27FC236}">
                <a16:creationId xmlns:a16="http://schemas.microsoft.com/office/drawing/2014/main" id="{91F44381-4796-4846-B548-5D68ED6566BC}"/>
              </a:ext>
            </a:extLst>
          </p:cNvPr>
          <p:cNvSpPr>
            <a:spLocks noChangeArrowheads="1"/>
          </p:cNvSpPr>
          <p:nvPr/>
        </p:nvSpPr>
        <p:spPr bwMode="ltGray">
          <a:xfrm>
            <a:off x="6926263" y="1538288"/>
            <a:ext cx="180975" cy="180975"/>
          </a:xfrm>
          <a:prstGeom prst="rect">
            <a:avLst/>
          </a:prstGeom>
          <a:solidFill>
            <a:srgbClr val="9200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0258" name="Rectangle 217">
            <a:extLst>
              <a:ext uri="{FF2B5EF4-FFF2-40B4-BE49-F238E27FC236}">
                <a16:creationId xmlns:a16="http://schemas.microsoft.com/office/drawing/2014/main" id="{7175CFA7-65A1-451B-9733-92EF63E937D2}"/>
              </a:ext>
            </a:extLst>
          </p:cNvPr>
          <p:cNvSpPr>
            <a:spLocks noChangeArrowheads="1"/>
          </p:cNvSpPr>
          <p:nvPr/>
        </p:nvSpPr>
        <p:spPr bwMode="black">
          <a:xfrm>
            <a:off x="6926263" y="1849438"/>
            <a:ext cx="180975" cy="180975"/>
          </a:xfrm>
          <a:prstGeom prst="rect">
            <a:avLst/>
          </a:prstGeom>
          <a:solidFill>
            <a:srgbClr val="002A7E"/>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0259" name="Rectangle 218">
            <a:extLst>
              <a:ext uri="{FF2B5EF4-FFF2-40B4-BE49-F238E27FC236}">
                <a16:creationId xmlns:a16="http://schemas.microsoft.com/office/drawing/2014/main" id="{4BBC6E29-2D8B-4116-9342-503CDB53EE1B}"/>
              </a:ext>
            </a:extLst>
          </p:cNvPr>
          <p:cNvSpPr>
            <a:spLocks noChangeArrowheads="1"/>
          </p:cNvSpPr>
          <p:nvPr/>
        </p:nvSpPr>
        <p:spPr bwMode="auto">
          <a:xfrm>
            <a:off x="7221538" y="1804988"/>
            <a:ext cx="950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sz="1600" b="1"/>
              <a:t>7 Months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2">
            <a:extLst>
              <a:ext uri="{FF2B5EF4-FFF2-40B4-BE49-F238E27FC236}">
                <a16:creationId xmlns:a16="http://schemas.microsoft.com/office/drawing/2014/main" id="{4FBF0A61-92EC-4357-B8E2-F4B85C64E1D6}"/>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FIELD: End of Study Lipid Results</a:t>
            </a:r>
            <a:endParaRPr lang="fr-CA" altLang="fr-FR">
              <a:ea typeface="ＭＳ Ｐゴシック" panose="020B0600070205080204" pitchFamily="34" charset="-128"/>
            </a:endParaRPr>
          </a:p>
        </p:txBody>
      </p:sp>
      <p:sp>
        <p:nvSpPr>
          <p:cNvPr id="11270" name="Rectangle 74">
            <a:extLst>
              <a:ext uri="{FF2B5EF4-FFF2-40B4-BE49-F238E27FC236}">
                <a16:creationId xmlns:a16="http://schemas.microsoft.com/office/drawing/2014/main" id="{C220D13C-BA26-47E1-9DD0-7C6DA92B6F98}"/>
              </a:ext>
            </a:extLst>
          </p:cNvPr>
          <p:cNvSpPr>
            <a:spLocks noChangeArrowheads="1"/>
          </p:cNvSpPr>
          <p:nvPr/>
        </p:nvSpPr>
        <p:spPr bwMode="auto">
          <a:xfrm>
            <a:off x="5605463" y="6446838"/>
            <a:ext cx="3322637"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000"/>
              <a:t>Adapted from Keech A et al. Lancet 2005; 366: 1849-61 </a:t>
            </a:r>
            <a:endParaRPr lang="da-DK" altLang="fr-FR" sz="1000"/>
          </a:p>
        </p:txBody>
      </p:sp>
      <p:graphicFrame>
        <p:nvGraphicFramePr>
          <p:cNvPr id="11266" name="Object 4">
            <a:extLst>
              <a:ext uri="{FF2B5EF4-FFF2-40B4-BE49-F238E27FC236}">
                <a16:creationId xmlns:a16="http://schemas.microsoft.com/office/drawing/2014/main" id="{53301FE1-F880-4E50-8BB4-46796A8B4829}"/>
              </a:ext>
            </a:extLst>
          </p:cNvPr>
          <p:cNvGraphicFramePr>
            <a:graphicFrameLocks noChangeAspect="1"/>
          </p:cNvGraphicFramePr>
          <p:nvPr/>
        </p:nvGraphicFramePr>
        <p:xfrm>
          <a:off x="103188" y="3162300"/>
          <a:ext cx="2757487" cy="2670175"/>
        </p:xfrm>
        <a:graphic>
          <a:graphicData uri="http://schemas.openxmlformats.org/presentationml/2006/ole">
            <mc:AlternateContent xmlns:mc="http://schemas.openxmlformats.org/markup-compatibility/2006">
              <mc:Choice xmlns:v="urn:schemas-microsoft-com:vml" Requires="v">
                <p:oleObj spid="_x0000_s11317" r:id="rId4" imgW="2755631" imgH="2670279" progId="Excel.Chart.8">
                  <p:embed/>
                </p:oleObj>
              </mc:Choice>
              <mc:Fallback>
                <p:oleObj r:id="rId4" imgW="2755631" imgH="2670279"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8" y="3162300"/>
                        <a:ext cx="2757487" cy="267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5">
            <a:extLst>
              <a:ext uri="{FF2B5EF4-FFF2-40B4-BE49-F238E27FC236}">
                <a16:creationId xmlns:a16="http://schemas.microsoft.com/office/drawing/2014/main" id="{DD8D4640-9F7E-4C6C-B25D-C5B2D6212F87}"/>
              </a:ext>
            </a:extLst>
          </p:cNvPr>
          <p:cNvGraphicFramePr>
            <a:graphicFrameLocks noChangeAspect="1"/>
          </p:cNvGraphicFramePr>
          <p:nvPr/>
        </p:nvGraphicFramePr>
        <p:xfrm>
          <a:off x="6200775" y="3159125"/>
          <a:ext cx="2827338" cy="2624138"/>
        </p:xfrm>
        <a:graphic>
          <a:graphicData uri="http://schemas.openxmlformats.org/presentationml/2006/ole">
            <mc:AlternateContent xmlns:mc="http://schemas.openxmlformats.org/markup-compatibility/2006">
              <mc:Choice xmlns:v="urn:schemas-microsoft-com:vml" Requires="v">
                <p:oleObj spid="_x0000_s11318" r:id="rId6" imgW="2828789" imgH="2627604" progId="Excel.Chart.8">
                  <p:embed/>
                </p:oleObj>
              </mc:Choice>
              <mc:Fallback>
                <p:oleObj r:id="rId6" imgW="2828789" imgH="2627604" progId="Excel.Char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0775" y="3159125"/>
                        <a:ext cx="2827338" cy="2624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AutoShape 85">
            <a:extLst>
              <a:ext uri="{FF2B5EF4-FFF2-40B4-BE49-F238E27FC236}">
                <a16:creationId xmlns:a16="http://schemas.microsoft.com/office/drawing/2014/main" id="{1EF695C3-7998-4FCC-8BAF-FA426622D64E}"/>
              </a:ext>
            </a:extLst>
          </p:cNvPr>
          <p:cNvSpPr>
            <a:spLocks noChangeArrowheads="1"/>
          </p:cNvSpPr>
          <p:nvPr/>
        </p:nvSpPr>
        <p:spPr bwMode="auto">
          <a:xfrm>
            <a:off x="7046913" y="1042988"/>
            <a:ext cx="1895475" cy="606425"/>
          </a:xfrm>
          <a:prstGeom prst="round2DiagRect">
            <a:avLst/>
          </a:prstGeom>
          <a:solidFill>
            <a:schemeClr val="bg1"/>
          </a:solidFill>
          <a:ln w="19050">
            <a:solidFill>
              <a:srgbClr val="920000"/>
            </a:solidFill>
            <a:round/>
            <a:headEnd/>
            <a:tailEnd/>
          </a:ln>
        </p:spPr>
        <p:txBody>
          <a:bodyPr tIns="0" bIns="0" anchor="ctr"/>
          <a:lstStyle/>
          <a:p>
            <a:pPr marL="266700">
              <a:defRPr/>
            </a:pPr>
            <a:endParaRPr lang="fr-FR" sz="1400">
              <a:ea typeface="ＭＳ Ｐゴシック"/>
              <a:cs typeface="ＭＳ Ｐゴシック"/>
            </a:endParaRPr>
          </a:p>
        </p:txBody>
      </p:sp>
      <p:sp>
        <p:nvSpPr>
          <p:cNvPr id="11272" name="Rectangle 27">
            <a:extLst>
              <a:ext uri="{FF2B5EF4-FFF2-40B4-BE49-F238E27FC236}">
                <a16:creationId xmlns:a16="http://schemas.microsoft.com/office/drawing/2014/main" id="{D0ECB1CA-E28D-4731-81A4-97A34E8E3F50}"/>
              </a:ext>
            </a:extLst>
          </p:cNvPr>
          <p:cNvSpPr>
            <a:spLocks noChangeArrowheads="1"/>
          </p:cNvSpPr>
          <p:nvPr/>
        </p:nvSpPr>
        <p:spPr bwMode="auto">
          <a:xfrm>
            <a:off x="7204075" y="1146175"/>
            <a:ext cx="180975" cy="180975"/>
          </a:xfrm>
          <a:prstGeom prst="rect">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1273" name="Rectangle 28">
            <a:extLst>
              <a:ext uri="{FF2B5EF4-FFF2-40B4-BE49-F238E27FC236}">
                <a16:creationId xmlns:a16="http://schemas.microsoft.com/office/drawing/2014/main" id="{0DCD95F7-2044-4902-AF1D-D20FD7704231}"/>
              </a:ext>
            </a:extLst>
          </p:cNvPr>
          <p:cNvSpPr>
            <a:spLocks noChangeArrowheads="1"/>
          </p:cNvSpPr>
          <p:nvPr/>
        </p:nvSpPr>
        <p:spPr bwMode="auto">
          <a:xfrm>
            <a:off x="7440613" y="1106488"/>
            <a:ext cx="1117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600" b="1"/>
              <a:t>Placebo (P)</a:t>
            </a:r>
          </a:p>
        </p:txBody>
      </p:sp>
      <p:sp>
        <p:nvSpPr>
          <p:cNvPr id="11274" name="Rectangle 44">
            <a:extLst>
              <a:ext uri="{FF2B5EF4-FFF2-40B4-BE49-F238E27FC236}">
                <a16:creationId xmlns:a16="http://schemas.microsoft.com/office/drawing/2014/main" id="{0E32C6DA-0C9E-4532-A027-B6A2BC9EF348}"/>
              </a:ext>
            </a:extLst>
          </p:cNvPr>
          <p:cNvSpPr>
            <a:spLocks noChangeArrowheads="1"/>
          </p:cNvSpPr>
          <p:nvPr/>
        </p:nvSpPr>
        <p:spPr bwMode="auto">
          <a:xfrm>
            <a:off x="7204075" y="1403350"/>
            <a:ext cx="180975" cy="179388"/>
          </a:xfrm>
          <a:prstGeom prst="rect">
            <a:avLst/>
          </a:prstGeom>
          <a:solidFill>
            <a:srgbClr val="002A7E"/>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1275" name="Rectangle 45">
            <a:extLst>
              <a:ext uri="{FF2B5EF4-FFF2-40B4-BE49-F238E27FC236}">
                <a16:creationId xmlns:a16="http://schemas.microsoft.com/office/drawing/2014/main" id="{659DB72C-FF81-41CC-827A-E32C3EB07E02}"/>
              </a:ext>
            </a:extLst>
          </p:cNvPr>
          <p:cNvSpPr>
            <a:spLocks noChangeArrowheads="1"/>
          </p:cNvSpPr>
          <p:nvPr/>
        </p:nvSpPr>
        <p:spPr bwMode="auto">
          <a:xfrm>
            <a:off x="7445375" y="1373188"/>
            <a:ext cx="1438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600" b="1"/>
              <a:t>Fenofibrate (F)</a:t>
            </a:r>
          </a:p>
        </p:txBody>
      </p:sp>
      <p:sp>
        <p:nvSpPr>
          <p:cNvPr id="11276" name="Text Box 79">
            <a:extLst>
              <a:ext uri="{FF2B5EF4-FFF2-40B4-BE49-F238E27FC236}">
                <a16:creationId xmlns:a16="http://schemas.microsoft.com/office/drawing/2014/main" id="{9E1F6D28-83BE-4943-8193-29BF5459D04E}"/>
              </a:ext>
            </a:extLst>
          </p:cNvPr>
          <p:cNvSpPr txBox="1">
            <a:spLocks noChangeArrowheads="1"/>
          </p:cNvSpPr>
          <p:nvPr/>
        </p:nvSpPr>
        <p:spPr bwMode="auto">
          <a:xfrm>
            <a:off x="715963" y="5608638"/>
            <a:ext cx="398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113</a:t>
            </a:r>
          </a:p>
        </p:txBody>
      </p:sp>
      <p:sp>
        <p:nvSpPr>
          <p:cNvPr id="11277" name="ZoneTexte 44">
            <a:extLst>
              <a:ext uri="{FF2B5EF4-FFF2-40B4-BE49-F238E27FC236}">
                <a16:creationId xmlns:a16="http://schemas.microsoft.com/office/drawing/2014/main" id="{2F543E2B-A8A4-4582-84BB-A7BC4EAD67F7}"/>
              </a:ext>
            </a:extLst>
          </p:cNvPr>
          <p:cNvSpPr txBox="1">
            <a:spLocks noChangeArrowheads="1"/>
          </p:cNvSpPr>
          <p:nvPr/>
        </p:nvSpPr>
        <p:spPr bwMode="auto">
          <a:xfrm>
            <a:off x="588963" y="5838825"/>
            <a:ext cx="86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LDL</a:t>
            </a:r>
          </a:p>
          <a:p>
            <a:pPr algn="ctr" eaLnBrk="1" hangingPunct="1"/>
            <a:r>
              <a:rPr lang="fr-CA" altLang="fr-FR" sz="1000" b="1"/>
              <a:t>cholesterol</a:t>
            </a:r>
          </a:p>
        </p:txBody>
      </p:sp>
      <p:sp>
        <p:nvSpPr>
          <p:cNvPr id="11278" name="ZoneTexte 45">
            <a:extLst>
              <a:ext uri="{FF2B5EF4-FFF2-40B4-BE49-F238E27FC236}">
                <a16:creationId xmlns:a16="http://schemas.microsoft.com/office/drawing/2014/main" id="{22FF32D2-4499-4D26-92EA-676B5C05D156}"/>
              </a:ext>
            </a:extLst>
          </p:cNvPr>
          <p:cNvSpPr txBox="1">
            <a:spLocks noChangeArrowheads="1"/>
          </p:cNvSpPr>
          <p:nvPr/>
        </p:nvSpPr>
        <p:spPr bwMode="auto">
          <a:xfrm>
            <a:off x="1344613" y="5838825"/>
            <a:ext cx="86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HDL</a:t>
            </a:r>
          </a:p>
          <a:p>
            <a:pPr algn="ctr" eaLnBrk="1" hangingPunct="1"/>
            <a:r>
              <a:rPr lang="fr-CA" altLang="fr-FR" sz="1000" b="1"/>
              <a:t>cholesterol</a:t>
            </a:r>
          </a:p>
        </p:txBody>
      </p:sp>
      <p:sp>
        <p:nvSpPr>
          <p:cNvPr id="11279" name="ZoneTexte 46">
            <a:extLst>
              <a:ext uri="{FF2B5EF4-FFF2-40B4-BE49-F238E27FC236}">
                <a16:creationId xmlns:a16="http://schemas.microsoft.com/office/drawing/2014/main" id="{274389E4-906F-4074-8659-F5A1816388B7}"/>
              </a:ext>
            </a:extLst>
          </p:cNvPr>
          <p:cNvSpPr txBox="1">
            <a:spLocks noChangeArrowheads="1"/>
          </p:cNvSpPr>
          <p:nvPr/>
        </p:nvSpPr>
        <p:spPr bwMode="auto">
          <a:xfrm>
            <a:off x="2054225" y="5838825"/>
            <a:ext cx="979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Triglycerides</a:t>
            </a:r>
          </a:p>
        </p:txBody>
      </p:sp>
      <p:sp>
        <p:nvSpPr>
          <p:cNvPr id="11280" name="ZoneTexte 33">
            <a:extLst>
              <a:ext uri="{FF2B5EF4-FFF2-40B4-BE49-F238E27FC236}">
                <a16:creationId xmlns:a16="http://schemas.microsoft.com/office/drawing/2014/main" id="{B4BAA949-35E0-4F44-8ABB-3D980BDB4384}"/>
              </a:ext>
            </a:extLst>
          </p:cNvPr>
          <p:cNvSpPr txBox="1">
            <a:spLocks noChangeArrowheads="1"/>
          </p:cNvSpPr>
          <p:nvPr/>
        </p:nvSpPr>
        <p:spPr bwMode="auto">
          <a:xfrm>
            <a:off x="52388" y="5608638"/>
            <a:ext cx="744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Baseline </a:t>
            </a:r>
          </a:p>
          <a:p>
            <a:pPr algn="ctr" eaLnBrk="1" hangingPunct="1"/>
            <a:r>
              <a:rPr lang="fr-CA" altLang="fr-FR" sz="1000" b="1"/>
              <a:t>(mg/dl)</a:t>
            </a:r>
          </a:p>
        </p:txBody>
      </p:sp>
      <p:graphicFrame>
        <p:nvGraphicFramePr>
          <p:cNvPr id="11268" name="Object 3">
            <a:extLst>
              <a:ext uri="{FF2B5EF4-FFF2-40B4-BE49-F238E27FC236}">
                <a16:creationId xmlns:a16="http://schemas.microsoft.com/office/drawing/2014/main" id="{6CCAB8C3-8EAD-4153-A8F2-C7E7E0224862}"/>
              </a:ext>
            </a:extLst>
          </p:cNvPr>
          <p:cNvGraphicFramePr>
            <a:graphicFrameLocks noChangeAspect="1"/>
          </p:cNvGraphicFramePr>
          <p:nvPr/>
        </p:nvGraphicFramePr>
        <p:xfrm>
          <a:off x="3200400" y="954088"/>
          <a:ext cx="2727325" cy="2700337"/>
        </p:xfrm>
        <a:graphic>
          <a:graphicData uri="http://schemas.openxmlformats.org/presentationml/2006/ole">
            <mc:AlternateContent xmlns:mc="http://schemas.openxmlformats.org/markup-compatibility/2006">
              <mc:Choice xmlns:v="urn:schemas-microsoft-com:vml" Requires="v">
                <p:oleObj spid="_x0000_s11319" r:id="rId8" imgW="2725148" imgH="2700762" progId="Excel.Chart.8">
                  <p:embed/>
                </p:oleObj>
              </mc:Choice>
              <mc:Fallback>
                <p:oleObj r:id="rId8" imgW="2725148" imgH="2700762" progId="Excel.Char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954088"/>
                        <a:ext cx="2727325" cy="270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1" name="Text Box 79">
            <a:extLst>
              <a:ext uri="{FF2B5EF4-FFF2-40B4-BE49-F238E27FC236}">
                <a16:creationId xmlns:a16="http://schemas.microsoft.com/office/drawing/2014/main" id="{4430B700-1BE4-428C-BDE5-3EC3059EF9DF}"/>
              </a:ext>
            </a:extLst>
          </p:cNvPr>
          <p:cNvSpPr txBox="1">
            <a:spLocks noChangeArrowheads="1"/>
          </p:cNvSpPr>
          <p:nvPr/>
        </p:nvSpPr>
        <p:spPr bwMode="auto">
          <a:xfrm>
            <a:off x="979488" y="56086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117</a:t>
            </a:r>
          </a:p>
        </p:txBody>
      </p:sp>
      <p:sp>
        <p:nvSpPr>
          <p:cNvPr id="11282" name="Text Box 79">
            <a:extLst>
              <a:ext uri="{FF2B5EF4-FFF2-40B4-BE49-F238E27FC236}">
                <a16:creationId xmlns:a16="http://schemas.microsoft.com/office/drawing/2014/main" id="{1B4A05D1-FC3B-4C33-9642-0644FCE75309}"/>
              </a:ext>
            </a:extLst>
          </p:cNvPr>
          <p:cNvSpPr txBox="1">
            <a:spLocks noChangeArrowheads="1"/>
          </p:cNvSpPr>
          <p:nvPr/>
        </p:nvSpPr>
        <p:spPr bwMode="auto">
          <a:xfrm>
            <a:off x="1506538" y="5608638"/>
            <a:ext cx="32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43</a:t>
            </a:r>
          </a:p>
        </p:txBody>
      </p:sp>
      <p:sp>
        <p:nvSpPr>
          <p:cNvPr id="11283" name="Text Box 79">
            <a:extLst>
              <a:ext uri="{FF2B5EF4-FFF2-40B4-BE49-F238E27FC236}">
                <a16:creationId xmlns:a16="http://schemas.microsoft.com/office/drawing/2014/main" id="{E73A45E9-0DA5-428C-9BA9-F3C8DFA8EAFB}"/>
              </a:ext>
            </a:extLst>
          </p:cNvPr>
          <p:cNvSpPr txBox="1">
            <a:spLocks noChangeArrowheads="1"/>
          </p:cNvSpPr>
          <p:nvPr/>
        </p:nvSpPr>
        <p:spPr bwMode="auto">
          <a:xfrm>
            <a:off x="1731963" y="5608638"/>
            <a:ext cx="32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43</a:t>
            </a:r>
          </a:p>
        </p:txBody>
      </p:sp>
      <p:sp>
        <p:nvSpPr>
          <p:cNvPr id="11284" name="Text Box 79">
            <a:extLst>
              <a:ext uri="{FF2B5EF4-FFF2-40B4-BE49-F238E27FC236}">
                <a16:creationId xmlns:a16="http://schemas.microsoft.com/office/drawing/2014/main" id="{BCE8EE13-8A42-46F1-A7AF-7B573BD53E03}"/>
              </a:ext>
            </a:extLst>
          </p:cNvPr>
          <p:cNvSpPr txBox="1">
            <a:spLocks noChangeArrowheads="1"/>
          </p:cNvSpPr>
          <p:nvPr/>
        </p:nvSpPr>
        <p:spPr bwMode="auto">
          <a:xfrm>
            <a:off x="2149475" y="5608638"/>
            <a:ext cx="398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164</a:t>
            </a:r>
          </a:p>
        </p:txBody>
      </p:sp>
      <p:sp>
        <p:nvSpPr>
          <p:cNvPr id="11285" name="Text Box 79">
            <a:extLst>
              <a:ext uri="{FF2B5EF4-FFF2-40B4-BE49-F238E27FC236}">
                <a16:creationId xmlns:a16="http://schemas.microsoft.com/office/drawing/2014/main" id="{EB26B9CA-CEA8-49A5-AF0B-48C31DEC28CE}"/>
              </a:ext>
            </a:extLst>
          </p:cNvPr>
          <p:cNvSpPr txBox="1">
            <a:spLocks noChangeArrowheads="1"/>
          </p:cNvSpPr>
          <p:nvPr/>
        </p:nvSpPr>
        <p:spPr bwMode="auto">
          <a:xfrm>
            <a:off x="2419350" y="5608638"/>
            <a:ext cx="398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167</a:t>
            </a:r>
          </a:p>
        </p:txBody>
      </p:sp>
      <p:sp>
        <p:nvSpPr>
          <p:cNvPr id="11286" name="Text Box 79">
            <a:extLst>
              <a:ext uri="{FF2B5EF4-FFF2-40B4-BE49-F238E27FC236}">
                <a16:creationId xmlns:a16="http://schemas.microsoft.com/office/drawing/2014/main" id="{3316C572-0DCF-4BB8-A890-19293106DE60}"/>
              </a:ext>
            </a:extLst>
          </p:cNvPr>
          <p:cNvSpPr txBox="1">
            <a:spLocks noChangeArrowheads="1"/>
          </p:cNvSpPr>
          <p:nvPr/>
        </p:nvSpPr>
        <p:spPr bwMode="auto">
          <a:xfrm>
            <a:off x="3822700" y="3463925"/>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119</a:t>
            </a:r>
          </a:p>
        </p:txBody>
      </p:sp>
      <p:sp>
        <p:nvSpPr>
          <p:cNvPr id="11287" name="ZoneTexte 44">
            <a:extLst>
              <a:ext uri="{FF2B5EF4-FFF2-40B4-BE49-F238E27FC236}">
                <a16:creationId xmlns:a16="http://schemas.microsoft.com/office/drawing/2014/main" id="{6BCA4F24-E45A-4CAE-8B91-89D5F13F4559}"/>
              </a:ext>
            </a:extLst>
          </p:cNvPr>
          <p:cNvSpPr txBox="1">
            <a:spLocks noChangeArrowheads="1"/>
          </p:cNvSpPr>
          <p:nvPr/>
        </p:nvSpPr>
        <p:spPr bwMode="auto">
          <a:xfrm>
            <a:off x="3695700" y="3694113"/>
            <a:ext cx="86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LDL</a:t>
            </a:r>
          </a:p>
          <a:p>
            <a:pPr algn="ctr" eaLnBrk="1" hangingPunct="1"/>
            <a:r>
              <a:rPr lang="fr-CA" altLang="fr-FR" sz="1000" b="1"/>
              <a:t>cholesterol</a:t>
            </a:r>
          </a:p>
        </p:txBody>
      </p:sp>
      <p:sp>
        <p:nvSpPr>
          <p:cNvPr id="11288" name="ZoneTexte 45">
            <a:extLst>
              <a:ext uri="{FF2B5EF4-FFF2-40B4-BE49-F238E27FC236}">
                <a16:creationId xmlns:a16="http://schemas.microsoft.com/office/drawing/2014/main" id="{41ABE96E-B07A-40FF-9A4D-4DA6473613CD}"/>
              </a:ext>
            </a:extLst>
          </p:cNvPr>
          <p:cNvSpPr txBox="1">
            <a:spLocks noChangeArrowheads="1"/>
          </p:cNvSpPr>
          <p:nvPr/>
        </p:nvSpPr>
        <p:spPr bwMode="auto">
          <a:xfrm>
            <a:off x="4451350" y="3694113"/>
            <a:ext cx="86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HDL</a:t>
            </a:r>
          </a:p>
          <a:p>
            <a:pPr algn="ctr" eaLnBrk="1" hangingPunct="1"/>
            <a:r>
              <a:rPr lang="fr-CA" altLang="fr-FR" sz="1000" b="1"/>
              <a:t>cholesterol</a:t>
            </a:r>
          </a:p>
        </p:txBody>
      </p:sp>
      <p:sp>
        <p:nvSpPr>
          <p:cNvPr id="11289" name="ZoneTexte 46">
            <a:extLst>
              <a:ext uri="{FF2B5EF4-FFF2-40B4-BE49-F238E27FC236}">
                <a16:creationId xmlns:a16="http://schemas.microsoft.com/office/drawing/2014/main" id="{E99F9E0E-3770-43B3-9505-58E3018DB25A}"/>
              </a:ext>
            </a:extLst>
          </p:cNvPr>
          <p:cNvSpPr txBox="1">
            <a:spLocks noChangeArrowheads="1"/>
          </p:cNvSpPr>
          <p:nvPr/>
        </p:nvSpPr>
        <p:spPr bwMode="auto">
          <a:xfrm>
            <a:off x="5162550" y="3694113"/>
            <a:ext cx="977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Triglycerides</a:t>
            </a:r>
          </a:p>
        </p:txBody>
      </p:sp>
      <p:sp>
        <p:nvSpPr>
          <p:cNvPr id="11290" name="ZoneTexte 33">
            <a:extLst>
              <a:ext uri="{FF2B5EF4-FFF2-40B4-BE49-F238E27FC236}">
                <a16:creationId xmlns:a16="http://schemas.microsoft.com/office/drawing/2014/main" id="{96CC9374-3788-41B9-8BBB-659D55D8ED08}"/>
              </a:ext>
            </a:extLst>
          </p:cNvPr>
          <p:cNvSpPr txBox="1">
            <a:spLocks noChangeArrowheads="1"/>
          </p:cNvSpPr>
          <p:nvPr/>
        </p:nvSpPr>
        <p:spPr bwMode="auto">
          <a:xfrm>
            <a:off x="3159125" y="3463925"/>
            <a:ext cx="744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Baseline </a:t>
            </a:r>
          </a:p>
          <a:p>
            <a:pPr algn="ctr" eaLnBrk="1" hangingPunct="1"/>
            <a:r>
              <a:rPr lang="fr-CA" altLang="fr-FR" sz="1000" b="1"/>
              <a:t>(mg/dl)</a:t>
            </a:r>
          </a:p>
        </p:txBody>
      </p:sp>
      <p:sp>
        <p:nvSpPr>
          <p:cNvPr id="11291" name="Text Box 79">
            <a:extLst>
              <a:ext uri="{FF2B5EF4-FFF2-40B4-BE49-F238E27FC236}">
                <a16:creationId xmlns:a16="http://schemas.microsoft.com/office/drawing/2014/main" id="{BB1D5F70-3838-4CBE-A021-2E37B6E14C57}"/>
              </a:ext>
            </a:extLst>
          </p:cNvPr>
          <p:cNvSpPr txBox="1">
            <a:spLocks noChangeArrowheads="1"/>
          </p:cNvSpPr>
          <p:nvPr/>
        </p:nvSpPr>
        <p:spPr bwMode="auto">
          <a:xfrm>
            <a:off x="4086225" y="3463925"/>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119</a:t>
            </a:r>
          </a:p>
        </p:txBody>
      </p:sp>
      <p:sp>
        <p:nvSpPr>
          <p:cNvPr id="11292" name="Text Box 79">
            <a:extLst>
              <a:ext uri="{FF2B5EF4-FFF2-40B4-BE49-F238E27FC236}">
                <a16:creationId xmlns:a16="http://schemas.microsoft.com/office/drawing/2014/main" id="{B60F2F5D-90BA-4305-B344-609E20D84396}"/>
              </a:ext>
            </a:extLst>
          </p:cNvPr>
          <p:cNvSpPr txBox="1">
            <a:spLocks noChangeArrowheads="1"/>
          </p:cNvSpPr>
          <p:nvPr/>
        </p:nvSpPr>
        <p:spPr bwMode="auto">
          <a:xfrm>
            <a:off x="4613275" y="346392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43</a:t>
            </a:r>
          </a:p>
        </p:txBody>
      </p:sp>
      <p:sp>
        <p:nvSpPr>
          <p:cNvPr id="11293" name="Text Box 79">
            <a:extLst>
              <a:ext uri="{FF2B5EF4-FFF2-40B4-BE49-F238E27FC236}">
                <a16:creationId xmlns:a16="http://schemas.microsoft.com/office/drawing/2014/main" id="{1445AB1D-A417-4AC6-BDC1-903241B87A1B}"/>
              </a:ext>
            </a:extLst>
          </p:cNvPr>
          <p:cNvSpPr txBox="1">
            <a:spLocks noChangeArrowheads="1"/>
          </p:cNvSpPr>
          <p:nvPr/>
        </p:nvSpPr>
        <p:spPr bwMode="auto">
          <a:xfrm>
            <a:off x="4838700" y="346392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43</a:t>
            </a:r>
          </a:p>
        </p:txBody>
      </p:sp>
      <p:sp>
        <p:nvSpPr>
          <p:cNvPr id="11294" name="Text Box 79">
            <a:extLst>
              <a:ext uri="{FF2B5EF4-FFF2-40B4-BE49-F238E27FC236}">
                <a16:creationId xmlns:a16="http://schemas.microsoft.com/office/drawing/2014/main" id="{567B802F-05E3-4408-8A4B-F415493FFB13}"/>
              </a:ext>
            </a:extLst>
          </p:cNvPr>
          <p:cNvSpPr txBox="1">
            <a:spLocks noChangeArrowheads="1"/>
          </p:cNvSpPr>
          <p:nvPr/>
        </p:nvSpPr>
        <p:spPr bwMode="auto">
          <a:xfrm>
            <a:off x="5256213" y="3463925"/>
            <a:ext cx="398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171</a:t>
            </a:r>
          </a:p>
        </p:txBody>
      </p:sp>
      <p:sp>
        <p:nvSpPr>
          <p:cNvPr id="11295" name="Text Box 79">
            <a:extLst>
              <a:ext uri="{FF2B5EF4-FFF2-40B4-BE49-F238E27FC236}">
                <a16:creationId xmlns:a16="http://schemas.microsoft.com/office/drawing/2014/main" id="{CE3849B3-718B-4FCD-9B5F-B500864A516F}"/>
              </a:ext>
            </a:extLst>
          </p:cNvPr>
          <p:cNvSpPr txBox="1">
            <a:spLocks noChangeArrowheads="1"/>
          </p:cNvSpPr>
          <p:nvPr/>
        </p:nvSpPr>
        <p:spPr bwMode="auto">
          <a:xfrm>
            <a:off x="5526088" y="3463925"/>
            <a:ext cx="398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173</a:t>
            </a:r>
          </a:p>
        </p:txBody>
      </p:sp>
      <p:sp>
        <p:nvSpPr>
          <p:cNvPr id="11296" name="Text Box 79">
            <a:extLst>
              <a:ext uri="{FF2B5EF4-FFF2-40B4-BE49-F238E27FC236}">
                <a16:creationId xmlns:a16="http://schemas.microsoft.com/office/drawing/2014/main" id="{A62290D8-0778-4CD8-A465-342C7869A6B5}"/>
              </a:ext>
            </a:extLst>
          </p:cNvPr>
          <p:cNvSpPr txBox="1">
            <a:spLocks noChangeArrowheads="1"/>
          </p:cNvSpPr>
          <p:nvPr/>
        </p:nvSpPr>
        <p:spPr bwMode="auto">
          <a:xfrm>
            <a:off x="6858000" y="5543550"/>
            <a:ext cx="398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128</a:t>
            </a:r>
          </a:p>
        </p:txBody>
      </p:sp>
      <p:sp>
        <p:nvSpPr>
          <p:cNvPr id="11297" name="ZoneTexte 44">
            <a:extLst>
              <a:ext uri="{FF2B5EF4-FFF2-40B4-BE49-F238E27FC236}">
                <a16:creationId xmlns:a16="http://schemas.microsoft.com/office/drawing/2014/main" id="{837E5159-FAA8-47B9-829F-AA5A4FD6415F}"/>
              </a:ext>
            </a:extLst>
          </p:cNvPr>
          <p:cNvSpPr txBox="1">
            <a:spLocks noChangeArrowheads="1"/>
          </p:cNvSpPr>
          <p:nvPr/>
        </p:nvSpPr>
        <p:spPr bwMode="auto">
          <a:xfrm>
            <a:off x="6781800" y="5773738"/>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LDL</a:t>
            </a:r>
          </a:p>
          <a:p>
            <a:pPr algn="ctr" eaLnBrk="1" hangingPunct="1"/>
            <a:r>
              <a:rPr lang="fr-CA" altLang="fr-FR" sz="1000" b="1"/>
              <a:t>cholesterol</a:t>
            </a:r>
          </a:p>
        </p:txBody>
      </p:sp>
      <p:sp>
        <p:nvSpPr>
          <p:cNvPr id="11298" name="ZoneTexte 45">
            <a:extLst>
              <a:ext uri="{FF2B5EF4-FFF2-40B4-BE49-F238E27FC236}">
                <a16:creationId xmlns:a16="http://schemas.microsoft.com/office/drawing/2014/main" id="{E365532E-0BBB-4767-8566-FD13072788E5}"/>
              </a:ext>
            </a:extLst>
          </p:cNvPr>
          <p:cNvSpPr txBox="1">
            <a:spLocks noChangeArrowheads="1"/>
          </p:cNvSpPr>
          <p:nvPr/>
        </p:nvSpPr>
        <p:spPr bwMode="auto">
          <a:xfrm>
            <a:off x="7537450" y="5773738"/>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HDL</a:t>
            </a:r>
          </a:p>
          <a:p>
            <a:pPr algn="ctr" eaLnBrk="1" hangingPunct="1"/>
            <a:r>
              <a:rPr lang="fr-CA" altLang="fr-FR" sz="1000" b="1"/>
              <a:t>cholesterol</a:t>
            </a:r>
          </a:p>
        </p:txBody>
      </p:sp>
      <p:sp>
        <p:nvSpPr>
          <p:cNvPr id="11299" name="ZoneTexte 33">
            <a:extLst>
              <a:ext uri="{FF2B5EF4-FFF2-40B4-BE49-F238E27FC236}">
                <a16:creationId xmlns:a16="http://schemas.microsoft.com/office/drawing/2014/main" id="{DEBBD29C-794C-42E7-B942-C4223E9E8F4F}"/>
              </a:ext>
            </a:extLst>
          </p:cNvPr>
          <p:cNvSpPr txBox="1">
            <a:spLocks noChangeArrowheads="1"/>
          </p:cNvSpPr>
          <p:nvPr/>
        </p:nvSpPr>
        <p:spPr bwMode="auto">
          <a:xfrm>
            <a:off x="6243638" y="5543550"/>
            <a:ext cx="744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Baseline </a:t>
            </a:r>
          </a:p>
          <a:p>
            <a:pPr algn="ctr" eaLnBrk="1" hangingPunct="1"/>
            <a:r>
              <a:rPr lang="fr-CA" altLang="fr-FR" sz="1000" b="1"/>
              <a:t>(mg/dl)</a:t>
            </a:r>
          </a:p>
        </p:txBody>
      </p:sp>
      <p:sp>
        <p:nvSpPr>
          <p:cNvPr id="11300" name="Text Box 79">
            <a:extLst>
              <a:ext uri="{FF2B5EF4-FFF2-40B4-BE49-F238E27FC236}">
                <a16:creationId xmlns:a16="http://schemas.microsoft.com/office/drawing/2014/main" id="{1974DAB0-DFAA-4742-9B7D-8DFF7436527B}"/>
              </a:ext>
            </a:extLst>
          </p:cNvPr>
          <p:cNvSpPr txBox="1">
            <a:spLocks noChangeArrowheads="1"/>
          </p:cNvSpPr>
          <p:nvPr/>
        </p:nvSpPr>
        <p:spPr bwMode="auto">
          <a:xfrm>
            <a:off x="7121525" y="5543550"/>
            <a:ext cx="398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125</a:t>
            </a:r>
          </a:p>
        </p:txBody>
      </p:sp>
      <p:sp>
        <p:nvSpPr>
          <p:cNvPr id="11301" name="Text Box 79">
            <a:extLst>
              <a:ext uri="{FF2B5EF4-FFF2-40B4-BE49-F238E27FC236}">
                <a16:creationId xmlns:a16="http://schemas.microsoft.com/office/drawing/2014/main" id="{8DED0B0A-D6C9-45A7-9378-FF218481DF4A}"/>
              </a:ext>
            </a:extLst>
          </p:cNvPr>
          <p:cNvSpPr txBox="1">
            <a:spLocks noChangeArrowheads="1"/>
          </p:cNvSpPr>
          <p:nvPr/>
        </p:nvSpPr>
        <p:spPr bwMode="auto">
          <a:xfrm>
            <a:off x="7697788" y="55435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42</a:t>
            </a:r>
          </a:p>
        </p:txBody>
      </p:sp>
      <p:sp>
        <p:nvSpPr>
          <p:cNvPr id="11302" name="Text Box 79">
            <a:extLst>
              <a:ext uri="{FF2B5EF4-FFF2-40B4-BE49-F238E27FC236}">
                <a16:creationId xmlns:a16="http://schemas.microsoft.com/office/drawing/2014/main" id="{90176DDE-D733-4CC4-B5FB-9700FC8FB48C}"/>
              </a:ext>
            </a:extLst>
          </p:cNvPr>
          <p:cNvSpPr txBox="1">
            <a:spLocks noChangeArrowheads="1"/>
          </p:cNvSpPr>
          <p:nvPr/>
        </p:nvSpPr>
        <p:spPr bwMode="auto">
          <a:xfrm>
            <a:off x="7923213" y="5543550"/>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40</a:t>
            </a:r>
          </a:p>
        </p:txBody>
      </p:sp>
      <p:sp>
        <p:nvSpPr>
          <p:cNvPr id="11303" name="Text Box 79">
            <a:extLst>
              <a:ext uri="{FF2B5EF4-FFF2-40B4-BE49-F238E27FC236}">
                <a16:creationId xmlns:a16="http://schemas.microsoft.com/office/drawing/2014/main" id="{6F0DC438-08A3-4490-A434-9D118F3FFBAE}"/>
              </a:ext>
            </a:extLst>
          </p:cNvPr>
          <p:cNvSpPr txBox="1">
            <a:spLocks noChangeArrowheads="1"/>
          </p:cNvSpPr>
          <p:nvPr/>
        </p:nvSpPr>
        <p:spPr bwMode="auto">
          <a:xfrm>
            <a:off x="8340725" y="5543550"/>
            <a:ext cx="398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184</a:t>
            </a:r>
          </a:p>
        </p:txBody>
      </p:sp>
      <p:sp>
        <p:nvSpPr>
          <p:cNvPr id="11304" name="Text Box 79">
            <a:extLst>
              <a:ext uri="{FF2B5EF4-FFF2-40B4-BE49-F238E27FC236}">
                <a16:creationId xmlns:a16="http://schemas.microsoft.com/office/drawing/2014/main" id="{569B31D0-C614-4B31-B15E-2353FEEC83E9}"/>
              </a:ext>
            </a:extLst>
          </p:cNvPr>
          <p:cNvSpPr txBox="1">
            <a:spLocks noChangeArrowheads="1"/>
          </p:cNvSpPr>
          <p:nvPr/>
        </p:nvSpPr>
        <p:spPr bwMode="auto">
          <a:xfrm>
            <a:off x="8610600" y="5543550"/>
            <a:ext cx="398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02" tIns="46200" rIns="92402" bIns="462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fr-FR" sz="1000" b="1"/>
              <a:t>197</a:t>
            </a:r>
          </a:p>
        </p:txBody>
      </p:sp>
      <p:sp>
        <p:nvSpPr>
          <p:cNvPr id="11305" name="ZoneTexte 46">
            <a:extLst>
              <a:ext uri="{FF2B5EF4-FFF2-40B4-BE49-F238E27FC236}">
                <a16:creationId xmlns:a16="http://schemas.microsoft.com/office/drawing/2014/main" id="{1207A62C-130D-4A6E-83F3-14A9F1843A91}"/>
              </a:ext>
            </a:extLst>
          </p:cNvPr>
          <p:cNvSpPr txBox="1">
            <a:spLocks noChangeArrowheads="1"/>
          </p:cNvSpPr>
          <p:nvPr/>
        </p:nvSpPr>
        <p:spPr bwMode="auto">
          <a:xfrm>
            <a:off x="8229600" y="5768975"/>
            <a:ext cx="977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000" b="1"/>
              <a:t>Triglycerides</a:t>
            </a:r>
          </a:p>
        </p:txBody>
      </p:sp>
      <p:sp>
        <p:nvSpPr>
          <p:cNvPr id="11306" name="Rectangle 50">
            <a:extLst>
              <a:ext uri="{FF2B5EF4-FFF2-40B4-BE49-F238E27FC236}">
                <a16:creationId xmlns:a16="http://schemas.microsoft.com/office/drawing/2014/main" id="{66C205EE-6764-49B4-8FF9-B6015748E674}"/>
              </a:ext>
            </a:extLst>
          </p:cNvPr>
          <p:cNvSpPr>
            <a:spLocks noChangeArrowheads="1"/>
          </p:cNvSpPr>
          <p:nvPr/>
        </p:nvSpPr>
        <p:spPr bwMode="auto">
          <a:xfrm>
            <a:off x="792163" y="2259013"/>
            <a:ext cx="2024062" cy="809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a:t>Did not start other </a:t>
            </a:r>
          </a:p>
          <a:p>
            <a:pPr eaLnBrk="1" hangingPunct="1"/>
            <a:r>
              <a:rPr lang="en-US" altLang="fr-FR" sz="1400"/>
              <a:t>lipid-lowering therapy</a:t>
            </a:r>
          </a:p>
          <a:p>
            <a:pPr eaLnBrk="1" hangingPunct="1"/>
            <a:r>
              <a:rPr lang="en-US" altLang="fr-FR" sz="1400"/>
              <a:t>n= 3,124 (P) 3,951 (F)</a:t>
            </a:r>
          </a:p>
        </p:txBody>
      </p:sp>
      <p:sp>
        <p:nvSpPr>
          <p:cNvPr id="11307" name="Rectangle 51">
            <a:extLst>
              <a:ext uri="{FF2B5EF4-FFF2-40B4-BE49-F238E27FC236}">
                <a16:creationId xmlns:a16="http://schemas.microsoft.com/office/drawing/2014/main" id="{DA27D2B1-0F9D-4313-8218-620DD531A51B}"/>
              </a:ext>
            </a:extLst>
          </p:cNvPr>
          <p:cNvSpPr>
            <a:spLocks noChangeArrowheads="1"/>
          </p:cNvSpPr>
          <p:nvPr/>
        </p:nvSpPr>
        <p:spPr bwMode="auto">
          <a:xfrm>
            <a:off x="612775" y="2259013"/>
            <a:ext cx="180975" cy="809625"/>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11308" name="Rectangle 47">
            <a:extLst>
              <a:ext uri="{FF2B5EF4-FFF2-40B4-BE49-F238E27FC236}">
                <a16:creationId xmlns:a16="http://schemas.microsoft.com/office/drawing/2014/main" id="{9EC48E6E-A4C8-4226-A2E9-E575CBB18C19}"/>
              </a:ext>
            </a:extLst>
          </p:cNvPr>
          <p:cNvSpPr>
            <a:spLocks noChangeArrowheads="1"/>
          </p:cNvSpPr>
          <p:nvPr/>
        </p:nvSpPr>
        <p:spPr bwMode="auto">
          <a:xfrm>
            <a:off x="2097088" y="998538"/>
            <a:ext cx="1196975"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a:t>Total </a:t>
            </a:r>
          </a:p>
          <a:p>
            <a:pPr eaLnBrk="1" hangingPunct="1"/>
            <a:r>
              <a:rPr lang="en-US" altLang="fr-FR" sz="1600"/>
              <a:t>population</a:t>
            </a:r>
          </a:p>
        </p:txBody>
      </p:sp>
      <p:sp>
        <p:nvSpPr>
          <p:cNvPr id="11309" name="Rectangle 48">
            <a:extLst>
              <a:ext uri="{FF2B5EF4-FFF2-40B4-BE49-F238E27FC236}">
                <a16:creationId xmlns:a16="http://schemas.microsoft.com/office/drawing/2014/main" id="{FDC1D0C4-1626-4584-8EDD-8B30F1C8B3DF}"/>
              </a:ext>
            </a:extLst>
          </p:cNvPr>
          <p:cNvSpPr>
            <a:spLocks noChangeArrowheads="1"/>
          </p:cNvSpPr>
          <p:nvPr/>
        </p:nvSpPr>
        <p:spPr bwMode="auto">
          <a:xfrm>
            <a:off x="1917700" y="998538"/>
            <a:ext cx="180975" cy="539750"/>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11310" name="Rectangle 49">
            <a:extLst>
              <a:ext uri="{FF2B5EF4-FFF2-40B4-BE49-F238E27FC236}">
                <a16:creationId xmlns:a16="http://schemas.microsoft.com/office/drawing/2014/main" id="{AA2F42B6-76D0-4D27-B6C2-FCE092A3A910}"/>
              </a:ext>
            </a:extLst>
          </p:cNvPr>
          <p:cNvSpPr>
            <a:spLocks noChangeArrowheads="1"/>
          </p:cNvSpPr>
          <p:nvPr/>
        </p:nvSpPr>
        <p:spPr bwMode="auto">
          <a:xfrm>
            <a:off x="6958013" y="2259013"/>
            <a:ext cx="2024062" cy="809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a:t>Started other </a:t>
            </a:r>
          </a:p>
          <a:p>
            <a:pPr eaLnBrk="1" hangingPunct="1"/>
            <a:r>
              <a:rPr lang="en-US" altLang="fr-FR" sz="1400"/>
              <a:t>lipid-lowering therapy</a:t>
            </a:r>
          </a:p>
          <a:p>
            <a:pPr eaLnBrk="1" hangingPunct="1"/>
            <a:r>
              <a:rPr lang="en-US" altLang="fr-FR" sz="1400"/>
              <a:t>n= 1,776 (P) 944 (F)</a:t>
            </a:r>
          </a:p>
        </p:txBody>
      </p:sp>
      <p:sp>
        <p:nvSpPr>
          <p:cNvPr id="11311" name="Rectangle 52">
            <a:extLst>
              <a:ext uri="{FF2B5EF4-FFF2-40B4-BE49-F238E27FC236}">
                <a16:creationId xmlns:a16="http://schemas.microsoft.com/office/drawing/2014/main" id="{F3C3D01C-5C46-4838-8D2C-AC3DA5E9670D}"/>
              </a:ext>
            </a:extLst>
          </p:cNvPr>
          <p:cNvSpPr>
            <a:spLocks noChangeArrowheads="1"/>
          </p:cNvSpPr>
          <p:nvPr/>
        </p:nvSpPr>
        <p:spPr bwMode="auto">
          <a:xfrm>
            <a:off x="6778625" y="2259013"/>
            <a:ext cx="180975" cy="809625"/>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cxnSp>
        <p:nvCxnSpPr>
          <p:cNvPr id="55" name="Connecteur droit 54">
            <a:extLst>
              <a:ext uri="{FF2B5EF4-FFF2-40B4-BE49-F238E27FC236}">
                <a16:creationId xmlns:a16="http://schemas.microsoft.com/office/drawing/2014/main" id="{583786DC-D0AC-41D8-829E-0277546494E9}"/>
              </a:ext>
            </a:extLst>
          </p:cNvPr>
          <p:cNvCxnSpPr/>
          <p:nvPr/>
        </p:nvCxnSpPr>
        <p:spPr>
          <a:xfrm>
            <a:off x="746125" y="5859463"/>
            <a:ext cx="2160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13449B42-8DEC-4D0C-8F31-1FF2CA7EE327}"/>
              </a:ext>
            </a:extLst>
          </p:cNvPr>
          <p:cNvCxnSpPr/>
          <p:nvPr/>
        </p:nvCxnSpPr>
        <p:spPr>
          <a:xfrm>
            <a:off x="3860800" y="3687763"/>
            <a:ext cx="2159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D281499C-D7E6-4A9F-AB98-1DD2210BAA38}"/>
              </a:ext>
            </a:extLst>
          </p:cNvPr>
          <p:cNvCxnSpPr/>
          <p:nvPr/>
        </p:nvCxnSpPr>
        <p:spPr>
          <a:xfrm>
            <a:off x="6910388" y="5768975"/>
            <a:ext cx="2159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15" name="Line 9">
            <a:extLst>
              <a:ext uri="{FF2B5EF4-FFF2-40B4-BE49-F238E27FC236}">
                <a16:creationId xmlns:a16="http://schemas.microsoft.com/office/drawing/2014/main" id="{FB237145-96E2-4DF6-BA81-2AF893BC2FB7}"/>
              </a:ext>
            </a:extLst>
          </p:cNvPr>
          <p:cNvSpPr>
            <a:spLocks noChangeShapeType="1"/>
          </p:cNvSpPr>
          <p:nvPr/>
        </p:nvSpPr>
        <p:spPr bwMode="auto">
          <a:xfrm flipH="1">
            <a:off x="3589338" y="4149725"/>
            <a:ext cx="1116012" cy="633413"/>
          </a:xfrm>
          <a:prstGeom prst="line">
            <a:avLst/>
          </a:prstGeom>
          <a:noFill/>
          <a:ln w="76200">
            <a:solidFill>
              <a:srgbClr val="920000"/>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11316" name="Line 10">
            <a:extLst>
              <a:ext uri="{FF2B5EF4-FFF2-40B4-BE49-F238E27FC236}">
                <a16:creationId xmlns:a16="http://schemas.microsoft.com/office/drawing/2014/main" id="{1AB55EFB-152D-4890-B3AA-3AD07768A4CF}"/>
              </a:ext>
            </a:extLst>
          </p:cNvPr>
          <p:cNvSpPr>
            <a:spLocks noChangeShapeType="1"/>
          </p:cNvSpPr>
          <p:nvPr/>
        </p:nvSpPr>
        <p:spPr bwMode="auto">
          <a:xfrm>
            <a:off x="4670425" y="4149725"/>
            <a:ext cx="1116013" cy="633413"/>
          </a:xfrm>
          <a:prstGeom prst="line">
            <a:avLst/>
          </a:prstGeom>
          <a:noFill/>
          <a:ln w="76200">
            <a:solidFill>
              <a:srgbClr val="920000"/>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4">
            <a:extLst>
              <a:ext uri="{FF2B5EF4-FFF2-40B4-BE49-F238E27FC236}">
                <a16:creationId xmlns:a16="http://schemas.microsoft.com/office/drawing/2014/main" id="{85028102-B418-4A11-9B9A-A49CFC787F86}"/>
              </a:ext>
            </a:extLst>
          </p:cNvPr>
          <p:cNvSpPr txBox="1">
            <a:spLocks noChangeArrowheads="1"/>
          </p:cNvSpPr>
          <p:nvPr/>
        </p:nvSpPr>
        <p:spPr bwMode="auto">
          <a:xfrm rot="-5400000">
            <a:off x="-498475" y="2544763"/>
            <a:ext cx="26558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Change from baseline </a:t>
            </a:r>
          </a:p>
          <a:p>
            <a:pPr algn="ctr" eaLnBrk="1" hangingPunct="1"/>
            <a:r>
              <a:rPr lang="en-US" altLang="fr-FR" b="1"/>
              <a:t>at 24 weeks (mg/dl)</a:t>
            </a:r>
          </a:p>
        </p:txBody>
      </p:sp>
      <p:sp>
        <p:nvSpPr>
          <p:cNvPr id="472077" name="Text Box 13">
            <a:extLst>
              <a:ext uri="{FF2B5EF4-FFF2-40B4-BE49-F238E27FC236}">
                <a16:creationId xmlns:a16="http://schemas.microsoft.com/office/drawing/2014/main" id="{DAB50EFB-CF9E-4453-8C81-525EF0847DF2}"/>
              </a:ext>
            </a:extLst>
          </p:cNvPr>
          <p:cNvSpPr txBox="1">
            <a:spLocks noChangeArrowheads="1"/>
          </p:cNvSpPr>
          <p:nvPr/>
        </p:nvSpPr>
        <p:spPr bwMode="auto">
          <a:xfrm>
            <a:off x="8532813" y="304800"/>
            <a:ext cx="608012" cy="363538"/>
          </a:xfrm>
          <a:prstGeom prst="rect">
            <a:avLst/>
          </a:prstGeom>
          <a:noFill/>
          <a:ln w="9525">
            <a:noFill/>
            <a:miter lim="800000"/>
            <a:headEnd/>
            <a:tailEnd/>
          </a:ln>
          <a:effectLst/>
        </p:spPr>
        <p:txBody>
          <a:bodyPr lIns="89383" tIns="44691" rIns="89383" bIns="44691">
            <a:spAutoFit/>
          </a:bodyPr>
          <a:lstStyle/>
          <a:p>
            <a:pPr defTabSz="893763">
              <a:spcBef>
                <a:spcPct val="50000"/>
              </a:spcBef>
              <a:defRPr/>
            </a:pPr>
            <a:endParaRPr lang="fr-FR" b="1">
              <a:solidFill>
                <a:schemeClr val="bg1"/>
              </a:solidFill>
              <a:effectLst>
                <a:outerShdw blurRad="38100" dist="38100" dir="2700000" algn="tl">
                  <a:srgbClr val="C0C0C0"/>
                </a:outerShdw>
              </a:effectLst>
              <a:latin typeface="Arial" charset="0"/>
              <a:ea typeface="ＭＳ Ｐゴシック" pitchFamily="-107" charset="-128"/>
            </a:endParaRPr>
          </a:p>
        </p:txBody>
      </p:sp>
      <p:sp>
        <p:nvSpPr>
          <p:cNvPr id="472127" name="Rectangle 63">
            <a:extLst>
              <a:ext uri="{FF2B5EF4-FFF2-40B4-BE49-F238E27FC236}">
                <a16:creationId xmlns:a16="http://schemas.microsoft.com/office/drawing/2014/main" id="{13DBF5FE-15B5-4ADE-87AB-0CFE318FA412}"/>
              </a:ext>
            </a:extLst>
          </p:cNvPr>
          <p:cNvSpPr>
            <a:spLocks noChangeArrowheads="1"/>
          </p:cNvSpPr>
          <p:nvPr/>
        </p:nvSpPr>
        <p:spPr bwMode="auto">
          <a:xfrm>
            <a:off x="9224963" y="-369888"/>
            <a:ext cx="177800" cy="393701"/>
          </a:xfrm>
          <a:prstGeom prst="rect">
            <a:avLst/>
          </a:prstGeom>
          <a:noFill/>
          <a:ln w="57150">
            <a:noFill/>
            <a:miter lim="800000"/>
            <a:headEnd/>
            <a:tailEnd/>
          </a:ln>
          <a:effectLst/>
        </p:spPr>
        <p:txBody>
          <a:bodyPr wrap="none" lIns="89383" tIns="44691" rIns="89383" bIns="44691">
            <a:spAutoFit/>
          </a:bodyPr>
          <a:lstStyle/>
          <a:p>
            <a:pPr algn="ctr" defTabSz="893763" eaLnBrk="0" hangingPunct="0">
              <a:defRPr/>
            </a:pPr>
            <a:endParaRPr lang="fr-FR" sz="2000" b="1">
              <a:solidFill>
                <a:schemeClr val="bg1"/>
              </a:solidFill>
              <a:effectLst>
                <a:outerShdw blurRad="38100" dist="38100" dir="2700000" algn="tl">
                  <a:srgbClr val="C0C0C0"/>
                </a:outerShdw>
              </a:effectLst>
              <a:latin typeface="Arial" charset="0"/>
              <a:ea typeface="ＭＳ Ｐゴシック" pitchFamily="-107" charset="-128"/>
            </a:endParaRPr>
          </a:p>
        </p:txBody>
      </p:sp>
      <p:sp>
        <p:nvSpPr>
          <p:cNvPr id="12294" name="Rectangle 69">
            <a:extLst>
              <a:ext uri="{FF2B5EF4-FFF2-40B4-BE49-F238E27FC236}">
                <a16:creationId xmlns:a16="http://schemas.microsoft.com/office/drawing/2014/main" id="{D1B285EC-8D10-47A1-A5A1-95D16743C7A0}"/>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Lipid Effects of Pioglitazone and Rosiglitazone</a:t>
            </a:r>
            <a:endParaRPr lang="fr-CA" altLang="fr-FR">
              <a:ea typeface="ＭＳ Ｐゴシック" panose="020B0600070205080204" pitchFamily="34" charset="-128"/>
            </a:endParaRPr>
          </a:p>
        </p:txBody>
      </p:sp>
      <p:sp>
        <p:nvSpPr>
          <p:cNvPr id="12295" name="Rectangle 71">
            <a:extLst>
              <a:ext uri="{FF2B5EF4-FFF2-40B4-BE49-F238E27FC236}">
                <a16:creationId xmlns:a16="http://schemas.microsoft.com/office/drawing/2014/main" id="{26CA45D5-C99D-4D60-9A15-47B50BA605A9}"/>
              </a:ext>
            </a:extLst>
          </p:cNvPr>
          <p:cNvSpPr>
            <a:spLocks noChangeArrowheads="1"/>
          </p:cNvSpPr>
          <p:nvPr/>
        </p:nvSpPr>
        <p:spPr bwMode="auto">
          <a:xfrm>
            <a:off x="5016500" y="6443663"/>
            <a:ext cx="395763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Goldberg RB et al. Diabetes Care 2005; 28: 1547-54</a:t>
            </a:r>
            <a:endParaRPr lang="da-DK" altLang="fr-FR" sz="1000"/>
          </a:p>
        </p:txBody>
      </p:sp>
      <p:graphicFrame>
        <p:nvGraphicFramePr>
          <p:cNvPr id="12290" name="Object 4">
            <a:extLst>
              <a:ext uri="{FF2B5EF4-FFF2-40B4-BE49-F238E27FC236}">
                <a16:creationId xmlns:a16="http://schemas.microsoft.com/office/drawing/2014/main" id="{B29CFF5B-B481-4B33-92A0-DBD55EE6C534}"/>
              </a:ext>
            </a:extLst>
          </p:cNvPr>
          <p:cNvGraphicFramePr>
            <a:graphicFrameLocks/>
          </p:cNvGraphicFramePr>
          <p:nvPr/>
        </p:nvGraphicFramePr>
        <p:xfrm>
          <a:off x="1150938" y="819150"/>
          <a:ext cx="7470775" cy="4286250"/>
        </p:xfrm>
        <a:graphic>
          <a:graphicData uri="http://schemas.openxmlformats.org/presentationml/2006/ole">
            <mc:AlternateContent xmlns:mc="http://schemas.openxmlformats.org/markup-compatibility/2006">
              <mc:Choice xmlns:v="urn:schemas-microsoft-com:vml" Requires="v">
                <p:oleObj spid="_x0000_s12320" r:id="rId4" imgW="7468247" imgH="4285859" progId="Excel.Chart.8">
                  <p:embed/>
                </p:oleObj>
              </mc:Choice>
              <mc:Fallback>
                <p:oleObj r:id="rId4" imgW="7468247" imgH="4285859" progId="Excel.Char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819150"/>
                        <a:ext cx="74707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6" name="Text Box 49">
            <a:extLst>
              <a:ext uri="{FF2B5EF4-FFF2-40B4-BE49-F238E27FC236}">
                <a16:creationId xmlns:a16="http://schemas.microsoft.com/office/drawing/2014/main" id="{B2A07E42-1BD6-42C6-AEF0-D073D6CBAE15}"/>
              </a:ext>
            </a:extLst>
          </p:cNvPr>
          <p:cNvSpPr txBox="1">
            <a:spLocks noChangeArrowheads="1"/>
          </p:cNvSpPr>
          <p:nvPr/>
        </p:nvSpPr>
        <p:spPr bwMode="auto">
          <a:xfrm>
            <a:off x="2727325" y="1403350"/>
            <a:ext cx="279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400"/>
              <a:t>†</a:t>
            </a:r>
          </a:p>
        </p:txBody>
      </p:sp>
      <p:sp>
        <p:nvSpPr>
          <p:cNvPr id="12297" name="Text Box 50">
            <a:extLst>
              <a:ext uri="{FF2B5EF4-FFF2-40B4-BE49-F238E27FC236}">
                <a16:creationId xmlns:a16="http://schemas.microsoft.com/office/drawing/2014/main" id="{DE9B7F40-719C-47AD-9895-EA2F3C142B37}"/>
              </a:ext>
            </a:extLst>
          </p:cNvPr>
          <p:cNvSpPr txBox="1">
            <a:spLocks noChangeArrowheads="1"/>
          </p:cNvSpPr>
          <p:nvPr/>
        </p:nvSpPr>
        <p:spPr bwMode="auto">
          <a:xfrm>
            <a:off x="4446588" y="1673225"/>
            <a:ext cx="279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400"/>
              <a:t>†</a:t>
            </a:r>
          </a:p>
        </p:txBody>
      </p:sp>
      <p:sp>
        <p:nvSpPr>
          <p:cNvPr id="12298" name="Text Box 51">
            <a:extLst>
              <a:ext uri="{FF2B5EF4-FFF2-40B4-BE49-F238E27FC236}">
                <a16:creationId xmlns:a16="http://schemas.microsoft.com/office/drawing/2014/main" id="{11ADA30D-BF95-466C-A65E-434C14C2CEB1}"/>
              </a:ext>
            </a:extLst>
          </p:cNvPr>
          <p:cNvSpPr txBox="1">
            <a:spLocks noChangeArrowheads="1"/>
          </p:cNvSpPr>
          <p:nvPr/>
        </p:nvSpPr>
        <p:spPr bwMode="auto">
          <a:xfrm>
            <a:off x="6138863" y="1268413"/>
            <a:ext cx="2794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400"/>
              <a:t>†</a:t>
            </a:r>
          </a:p>
        </p:txBody>
      </p:sp>
      <p:sp>
        <p:nvSpPr>
          <p:cNvPr id="12299" name="Text Box 52">
            <a:extLst>
              <a:ext uri="{FF2B5EF4-FFF2-40B4-BE49-F238E27FC236}">
                <a16:creationId xmlns:a16="http://schemas.microsoft.com/office/drawing/2014/main" id="{F3EC5F94-6561-4245-B1C5-EFA3764A093C}"/>
              </a:ext>
            </a:extLst>
          </p:cNvPr>
          <p:cNvSpPr txBox="1">
            <a:spLocks noChangeArrowheads="1"/>
          </p:cNvSpPr>
          <p:nvPr/>
        </p:nvSpPr>
        <p:spPr bwMode="auto">
          <a:xfrm>
            <a:off x="7848600" y="1089025"/>
            <a:ext cx="279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400"/>
              <a:t>‡</a:t>
            </a:r>
          </a:p>
        </p:txBody>
      </p:sp>
      <p:sp>
        <p:nvSpPr>
          <p:cNvPr id="12300" name="Text Box 53">
            <a:extLst>
              <a:ext uri="{FF2B5EF4-FFF2-40B4-BE49-F238E27FC236}">
                <a16:creationId xmlns:a16="http://schemas.microsoft.com/office/drawing/2014/main" id="{8AA01912-DB5B-4F76-8820-90C62CCE6D79}"/>
              </a:ext>
            </a:extLst>
          </p:cNvPr>
          <p:cNvSpPr txBox="1">
            <a:spLocks noChangeArrowheads="1"/>
          </p:cNvSpPr>
          <p:nvPr/>
        </p:nvSpPr>
        <p:spPr bwMode="auto">
          <a:xfrm>
            <a:off x="2097088" y="3994150"/>
            <a:ext cx="4222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300" b="1">
                <a:solidFill>
                  <a:srgbClr val="000000"/>
                </a:solidFill>
              </a:rPr>
              <a:t>-12</a:t>
            </a:r>
          </a:p>
        </p:txBody>
      </p:sp>
      <p:sp>
        <p:nvSpPr>
          <p:cNvPr id="12301" name="Text Box 54">
            <a:extLst>
              <a:ext uri="{FF2B5EF4-FFF2-40B4-BE49-F238E27FC236}">
                <a16:creationId xmlns:a16="http://schemas.microsoft.com/office/drawing/2014/main" id="{12FBC0F9-13FF-4B8F-A825-5CC9081B146B}"/>
              </a:ext>
            </a:extLst>
          </p:cNvPr>
          <p:cNvSpPr txBox="1">
            <a:spLocks noChangeArrowheads="1"/>
          </p:cNvSpPr>
          <p:nvPr/>
        </p:nvSpPr>
        <p:spPr bwMode="auto">
          <a:xfrm>
            <a:off x="2681288" y="1743075"/>
            <a:ext cx="36671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300" b="1">
                <a:solidFill>
                  <a:schemeClr val="bg1"/>
                </a:solidFill>
              </a:rPr>
              <a:t>15</a:t>
            </a:r>
          </a:p>
        </p:txBody>
      </p:sp>
      <p:sp>
        <p:nvSpPr>
          <p:cNvPr id="12302" name="Text Box 57">
            <a:extLst>
              <a:ext uri="{FF2B5EF4-FFF2-40B4-BE49-F238E27FC236}">
                <a16:creationId xmlns:a16="http://schemas.microsoft.com/office/drawing/2014/main" id="{51F795CE-DE7D-412A-A7F9-05D3937E951F}"/>
              </a:ext>
            </a:extLst>
          </p:cNvPr>
          <p:cNvSpPr txBox="1">
            <a:spLocks noChangeArrowheads="1"/>
          </p:cNvSpPr>
          <p:nvPr/>
        </p:nvSpPr>
        <p:spPr bwMode="auto">
          <a:xfrm>
            <a:off x="5603875" y="2093913"/>
            <a:ext cx="2730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300" b="1">
                <a:solidFill>
                  <a:srgbClr val="000000"/>
                </a:solidFill>
              </a:rPr>
              <a:t>4</a:t>
            </a:r>
          </a:p>
        </p:txBody>
      </p:sp>
      <p:sp>
        <p:nvSpPr>
          <p:cNvPr id="12303" name="Text Box 58">
            <a:extLst>
              <a:ext uri="{FF2B5EF4-FFF2-40B4-BE49-F238E27FC236}">
                <a16:creationId xmlns:a16="http://schemas.microsoft.com/office/drawing/2014/main" id="{2BBC0DAB-3E46-4867-A39F-A321FA0E2B61}"/>
              </a:ext>
            </a:extLst>
          </p:cNvPr>
          <p:cNvSpPr txBox="1">
            <a:spLocks noChangeArrowheads="1"/>
          </p:cNvSpPr>
          <p:nvPr/>
        </p:nvSpPr>
        <p:spPr bwMode="auto">
          <a:xfrm>
            <a:off x="6096000" y="1628775"/>
            <a:ext cx="3667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300" b="1">
                <a:solidFill>
                  <a:schemeClr val="bg1"/>
                </a:solidFill>
              </a:rPr>
              <a:t>19</a:t>
            </a:r>
          </a:p>
        </p:txBody>
      </p:sp>
      <p:sp>
        <p:nvSpPr>
          <p:cNvPr id="12304" name="Text Box 59">
            <a:extLst>
              <a:ext uri="{FF2B5EF4-FFF2-40B4-BE49-F238E27FC236}">
                <a16:creationId xmlns:a16="http://schemas.microsoft.com/office/drawing/2014/main" id="{17290A8D-456D-45DE-8B59-07DCBAB68CE6}"/>
              </a:ext>
            </a:extLst>
          </p:cNvPr>
          <p:cNvSpPr txBox="1">
            <a:spLocks noChangeArrowheads="1"/>
          </p:cNvSpPr>
          <p:nvPr/>
        </p:nvSpPr>
        <p:spPr bwMode="auto">
          <a:xfrm>
            <a:off x="7256463" y="1854200"/>
            <a:ext cx="36671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300" b="1">
                <a:solidFill>
                  <a:srgbClr val="000000"/>
                </a:solidFill>
              </a:rPr>
              <a:t>16</a:t>
            </a:r>
          </a:p>
        </p:txBody>
      </p:sp>
      <p:sp>
        <p:nvSpPr>
          <p:cNvPr id="12305" name="Text Box 60">
            <a:extLst>
              <a:ext uri="{FF2B5EF4-FFF2-40B4-BE49-F238E27FC236}">
                <a16:creationId xmlns:a16="http://schemas.microsoft.com/office/drawing/2014/main" id="{6941D7F6-DD2C-41B1-BBFE-20E90867410B}"/>
              </a:ext>
            </a:extLst>
          </p:cNvPr>
          <p:cNvSpPr txBox="1">
            <a:spLocks noChangeArrowheads="1"/>
          </p:cNvSpPr>
          <p:nvPr/>
        </p:nvSpPr>
        <p:spPr bwMode="auto">
          <a:xfrm>
            <a:off x="7815263" y="1428750"/>
            <a:ext cx="36671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300" b="1">
                <a:solidFill>
                  <a:schemeClr val="bg1"/>
                </a:solidFill>
              </a:rPr>
              <a:t>23</a:t>
            </a:r>
          </a:p>
        </p:txBody>
      </p:sp>
      <p:sp>
        <p:nvSpPr>
          <p:cNvPr id="12306" name="Text Box 53">
            <a:extLst>
              <a:ext uri="{FF2B5EF4-FFF2-40B4-BE49-F238E27FC236}">
                <a16:creationId xmlns:a16="http://schemas.microsoft.com/office/drawing/2014/main" id="{F39E7D0F-116F-45D7-B160-1A8828B0A43B}"/>
              </a:ext>
            </a:extLst>
          </p:cNvPr>
          <p:cNvSpPr txBox="1">
            <a:spLocks noChangeArrowheads="1"/>
          </p:cNvSpPr>
          <p:nvPr/>
        </p:nvSpPr>
        <p:spPr bwMode="auto">
          <a:xfrm>
            <a:off x="3840163" y="2070100"/>
            <a:ext cx="3667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300" b="1">
                <a:solidFill>
                  <a:srgbClr val="000000"/>
                </a:solidFill>
              </a:rPr>
              <a:t>15</a:t>
            </a:r>
          </a:p>
        </p:txBody>
      </p:sp>
      <p:sp>
        <p:nvSpPr>
          <p:cNvPr id="12307" name="Text Box 54">
            <a:extLst>
              <a:ext uri="{FF2B5EF4-FFF2-40B4-BE49-F238E27FC236}">
                <a16:creationId xmlns:a16="http://schemas.microsoft.com/office/drawing/2014/main" id="{00A446F0-EA5E-4F63-9CE4-267A524159F0}"/>
              </a:ext>
            </a:extLst>
          </p:cNvPr>
          <p:cNvSpPr txBox="1">
            <a:spLocks noChangeArrowheads="1"/>
          </p:cNvSpPr>
          <p:nvPr/>
        </p:nvSpPr>
        <p:spPr bwMode="auto">
          <a:xfrm>
            <a:off x="4449763" y="2006600"/>
            <a:ext cx="2730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300" b="1">
                <a:solidFill>
                  <a:schemeClr val="bg1"/>
                </a:solidFill>
              </a:rPr>
              <a:t>8</a:t>
            </a:r>
          </a:p>
        </p:txBody>
      </p:sp>
      <p:sp>
        <p:nvSpPr>
          <p:cNvPr id="12308" name="Text Box 8">
            <a:extLst>
              <a:ext uri="{FF2B5EF4-FFF2-40B4-BE49-F238E27FC236}">
                <a16:creationId xmlns:a16="http://schemas.microsoft.com/office/drawing/2014/main" id="{7A53F29D-246A-49E6-9EFD-C4DA27B47819}"/>
              </a:ext>
            </a:extLst>
          </p:cNvPr>
          <p:cNvSpPr txBox="1">
            <a:spLocks noChangeArrowheads="1"/>
          </p:cNvSpPr>
          <p:nvPr/>
        </p:nvSpPr>
        <p:spPr bwMode="auto">
          <a:xfrm>
            <a:off x="1876425" y="4689475"/>
            <a:ext cx="1603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Triglycerides</a:t>
            </a:r>
          </a:p>
        </p:txBody>
      </p:sp>
      <p:sp>
        <p:nvSpPr>
          <p:cNvPr id="12309" name="Text Box 9">
            <a:extLst>
              <a:ext uri="{FF2B5EF4-FFF2-40B4-BE49-F238E27FC236}">
                <a16:creationId xmlns:a16="http://schemas.microsoft.com/office/drawing/2014/main" id="{7173DCDF-78DF-4E5B-9F8C-DE1773811C23}"/>
              </a:ext>
            </a:extLst>
          </p:cNvPr>
          <p:cNvSpPr txBox="1">
            <a:spLocks noChangeArrowheads="1"/>
          </p:cNvSpPr>
          <p:nvPr/>
        </p:nvSpPr>
        <p:spPr bwMode="auto">
          <a:xfrm>
            <a:off x="3678238" y="4689475"/>
            <a:ext cx="14112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HDL </a:t>
            </a:r>
          </a:p>
          <a:p>
            <a:pPr algn="ctr" eaLnBrk="1" hangingPunct="1"/>
            <a:r>
              <a:rPr lang="en-US" altLang="fr-FR" b="1"/>
              <a:t>cholesterol</a:t>
            </a:r>
          </a:p>
        </p:txBody>
      </p:sp>
      <p:sp>
        <p:nvSpPr>
          <p:cNvPr id="12310" name="Text Box 10">
            <a:extLst>
              <a:ext uri="{FF2B5EF4-FFF2-40B4-BE49-F238E27FC236}">
                <a16:creationId xmlns:a16="http://schemas.microsoft.com/office/drawing/2014/main" id="{5A89F03F-9ED3-4D23-BFD6-E29B398BD05D}"/>
              </a:ext>
            </a:extLst>
          </p:cNvPr>
          <p:cNvSpPr txBox="1">
            <a:spLocks noChangeArrowheads="1"/>
          </p:cNvSpPr>
          <p:nvPr/>
        </p:nvSpPr>
        <p:spPr bwMode="auto">
          <a:xfrm>
            <a:off x="5359400" y="4689475"/>
            <a:ext cx="14112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Non-HDL </a:t>
            </a:r>
          </a:p>
          <a:p>
            <a:pPr algn="ctr" eaLnBrk="1" hangingPunct="1"/>
            <a:r>
              <a:rPr lang="en-US" altLang="fr-FR" b="1"/>
              <a:t>cholesterol</a:t>
            </a:r>
          </a:p>
        </p:txBody>
      </p:sp>
      <p:sp>
        <p:nvSpPr>
          <p:cNvPr id="12311" name="Text Box 11">
            <a:extLst>
              <a:ext uri="{FF2B5EF4-FFF2-40B4-BE49-F238E27FC236}">
                <a16:creationId xmlns:a16="http://schemas.microsoft.com/office/drawing/2014/main" id="{3B0C938D-7009-4D56-8E8E-3DFC8C5D1428}"/>
              </a:ext>
            </a:extLst>
          </p:cNvPr>
          <p:cNvSpPr txBox="1">
            <a:spLocks noChangeArrowheads="1"/>
          </p:cNvSpPr>
          <p:nvPr/>
        </p:nvSpPr>
        <p:spPr bwMode="auto">
          <a:xfrm>
            <a:off x="6843713" y="4689475"/>
            <a:ext cx="1920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LDL cholesterol</a:t>
            </a:r>
          </a:p>
        </p:txBody>
      </p:sp>
      <p:sp>
        <p:nvSpPr>
          <p:cNvPr id="31" name="Connecteur droit 30">
            <a:extLst>
              <a:ext uri="{FF2B5EF4-FFF2-40B4-BE49-F238E27FC236}">
                <a16:creationId xmlns:a16="http://schemas.microsoft.com/office/drawing/2014/main" id="{F5C1A703-EC4D-48E1-B384-8C5806CF17E1}"/>
              </a:ext>
            </a:extLst>
          </p:cNvPr>
          <p:cNvSpPr/>
          <p:nvPr/>
        </p:nvSpPr>
        <p:spPr>
          <a:xfrm>
            <a:off x="1746250" y="2303463"/>
            <a:ext cx="67865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fr-FR"/>
          </a:p>
        </p:txBody>
      </p:sp>
      <p:sp>
        <p:nvSpPr>
          <p:cNvPr id="28728" name="AutoShape 85">
            <a:extLst>
              <a:ext uri="{FF2B5EF4-FFF2-40B4-BE49-F238E27FC236}">
                <a16:creationId xmlns:a16="http://schemas.microsoft.com/office/drawing/2014/main" id="{31068609-59EB-4EBB-9067-F911C02908B4}"/>
              </a:ext>
            </a:extLst>
          </p:cNvPr>
          <p:cNvSpPr>
            <a:spLocks noChangeArrowheads="1"/>
          </p:cNvSpPr>
          <p:nvPr/>
        </p:nvSpPr>
        <p:spPr bwMode="auto">
          <a:xfrm>
            <a:off x="6642100" y="3563938"/>
            <a:ext cx="1844675" cy="765175"/>
          </a:xfrm>
          <a:prstGeom prst="round2DiagRect">
            <a:avLst/>
          </a:prstGeom>
          <a:solidFill>
            <a:schemeClr val="bg1"/>
          </a:solidFill>
          <a:ln w="19050">
            <a:solidFill>
              <a:srgbClr val="920000"/>
            </a:solidFill>
            <a:round/>
            <a:headEnd/>
            <a:tailEnd/>
          </a:ln>
        </p:spPr>
        <p:txBody>
          <a:bodyPr anchor="b"/>
          <a:lstStyle/>
          <a:p>
            <a:pPr>
              <a:defRPr/>
            </a:pPr>
            <a:endParaRPr lang="fr-FR" sz="1400">
              <a:ea typeface="ＭＳ Ｐゴシック"/>
              <a:cs typeface="ＭＳ Ｐゴシック"/>
            </a:endParaRPr>
          </a:p>
        </p:txBody>
      </p:sp>
      <p:sp>
        <p:nvSpPr>
          <p:cNvPr id="12314" name="Rectangle 3">
            <a:extLst>
              <a:ext uri="{FF2B5EF4-FFF2-40B4-BE49-F238E27FC236}">
                <a16:creationId xmlns:a16="http://schemas.microsoft.com/office/drawing/2014/main" id="{90E99C3F-85CE-439D-A618-23D18ABB4B1D}"/>
              </a:ext>
            </a:extLst>
          </p:cNvPr>
          <p:cNvSpPr>
            <a:spLocks noChangeAspect="1" noChangeArrowheads="1"/>
          </p:cNvSpPr>
          <p:nvPr/>
        </p:nvSpPr>
        <p:spPr bwMode="blackWhite">
          <a:xfrm>
            <a:off x="6743700" y="3698875"/>
            <a:ext cx="180975" cy="180975"/>
          </a:xfrm>
          <a:prstGeom prst="rect">
            <a:avLst/>
          </a:prstGeom>
          <a:solidFill>
            <a:srgbClr val="FF99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2315" name="Rectangle 4">
            <a:extLst>
              <a:ext uri="{FF2B5EF4-FFF2-40B4-BE49-F238E27FC236}">
                <a16:creationId xmlns:a16="http://schemas.microsoft.com/office/drawing/2014/main" id="{ED31B3F6-FF0D-41AB-AD76-AAFEBC06FAFE}"/>
              </a:ext>
            </a:extLst>
          </p:cNvPr>
          <p:cNvSpPr>
            <a:spLocks noChangeArrowheads="1"/>
          </p:cNvSpPr>
          <p:nvPr/>
        </p:nvSpPr>
        <p:spPr bwMode="auto">
          <a:xfrm>
            <a:off x="6999288" y="3667125"/>
            <a:ext cx="1196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b="1"/>
              <a:t>Pioglitazone</a:t>
            </a:r>
          </a:p>
        </p:txBody>
      </p:sp>
      <p:sp>
        <p:nvSpPr>
          <p:cNvPr id="12316" name="Rectangle 5">
            <a:extLst>
              <a:ext uri="{FF2B5EF4-FFF2-40B4-BE49-F238E27FC236}">
                <a16:creationId xmlns:a16="http://schemas.microsoft.com/office/drawing/2014/main" id="{2A124D56-AB2B-42B0-B06B-9F65C17956F4}"/>
              </a:ext>
            </a:extLst>
          </p:cNvPr>
          <p:cNvSpPr>
            <a:spLocks noChangeAspect="1" noChangeArrowheads="1"/>
          </p:cNvSpPr>
          <p:nvPr/>
        </p:nvSpPr>
        <p:spPr bwMode="auto">
          <a:xfrm>
            <a:off x="6743700" y="4030663"/>
            <a:ext cx="177800" cy="180975"/>
          </a:xfrm>
          <a:prstGeom prst="rect">
            <a:avLst/>
          </a:prstGeom>
          <a:solidFill>
            <a:srgbClr val="002A7E"/>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2317" name="Rectangle 6">
            <a:extLst>
              <a:ext uri="{FF2B5EF4-FFF2-40B4-BE49-F238E27FC236}">
                <a16:creationId xmlns:a16="http://schemas.microsoft.com/office/drawing/2014/main" id="{104CAA5D-2495-428F-95F5-58A284A12268}"/>
              </a:ext>
            </a:extLst>
          </p:cNvPr>
          <p:cNvSpPr>
            <a:spLocks noChangeArrowheads="1"/>
          </p:cNvSpPr>
          <p:nvPr/>
        </p:nvSpPr>
        <p:spPr bwMode="auto">
          <a:xfrm>
            <a:off x="6999288" y="3998913"/>
            <a:ext cx="132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b="1"/>
              <a:t>Rosiglitazone</a:t>
            </a:r>
          </a:p>
        </p:txBody>
      </p:sp>
      <p:sp>
        <p:nvSpPr>
          <p:cNvPr id="12318" name="Rectangle 31">
            <a:extLst>
              <a:ext uri="{FF2B5EF4-FFF2-40B4-BE49-F238E27FC236}">
                <a16:creationId xmlns:a16="http://schemas.microsoft.com/office/drawing/2014/main" id="{4EC294D6-2761-4B63-82FD-CCE4CFE4C79F}"/>
              </a:ext>
            </a:extLst>
          </p:cNvPr>
          <p:cNvSpPr>
            <a:spLocks noChangeArrowheads="1"/>
          </p:cNvSpPr>
          <p:nvPr/>
        </p:nvSpPr>
        <p:spPr bwMode="auto">
          <a:xfrm>
            <a:off x="296863" y="5543550"/>
            <a:ext cx="6165850" cy="676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baseline="30000"/>
              <a:t>†</a:t>
            </a:r>
            <a:r>
              <a:rPr lang="en-US" altLang="fr-FR" sz="1200"/>
              <a:t>Between-group comparison for change from baseline: p&lt;0.001 (mg/dl, %)</a:t>
            </a:r>
            <a:br>
              <a:rPr lang="en-US" altLang="fr-FR" sz="1200"/>
            </a:br>
            <a:r>
              <a:rPr lang="en-US" altLang="fr-FR" sz="1200" baseline="30000"/>
              <a:t>‡</a:t>
            </a:r>
            <a:r>
              <a:rPr lang="en-US" altLang="fr-FR" sz="1200"/>
              <a:t>Between-group comparison for change from baseline: p&lt;0.001 (mg/dl), p=0.002 (%) </a:t>
            </a:r>
            <a:br>
              <a:rPr lang="en-US" altLang="fr-FR" sz="1200"/>
            </a:br>
            <a:r>
              <a:rPr lang="en-US" altLang="fr-FR" sz="1200"/>
              <a:t>Values in bars = percent change from baseline at 24-week endpoint</a:t>
            </a:r>
          </a:p>
        </p:txBody>
      </p:sp>
      <p:sp>
        <p:nvSpPr>
          <p:cNvPr id="12319" name="Rectangle 32">
            <a:extLst>
              <a:ext uri="{FF2B5EF4-FFF2-40B4-BE49-F238E27FC236}">
                <a16:creationId xmlns:a16="http://schemas.microsoft.com/office/drawing/2014/main" id="{D5BAED6E-30AF-4C29-86A1-47BCCF506EA9}"/>
              </a:ext>
            </a:extLst>
          </p:cNvPr>
          <p:cNvSpPr>
            <a:spLocks noChangeArrowheads="1"/>
          </p:cNvSpPr>
          <p:nvPr/>
        </p:nvSpPr>
        <p:spPr bwMode="auto">
          <a:xfrm>
            <a:off x="117475" y="5543550"/>
            <a:ext cx="180975" cy="676275"/>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7">
            <a:extLst>
              <a:ext uri="{FF2B5EF4-FFF2-40B4-BE49-F238E27FC236}">
                <a16:creationId xmlns:a16="http://schemas.microsoft.com/office/drawing/2014/main" id="{C5E27916-5218-44CD-AA7C-11332F93FA5F}"/>
              </a:ext>
            </a:extLst>
          </p:cNvPr>
          <p:cNvSpPr>
            <a:spLocks noGrp="1" noChangeArrowheads="1"/>
          </p:cNvSpPr>
          <p:nvPr>
            <p:ph type="title"/>
          </p:nvPr>
        </p:nvSpPr>
        <p:spPr>
          <a:xfrm>
            <a:off x="127000" y="0"/>
            <a:ext cx="8280400" cy="836613"/>
          </a:xfrm>
        </p:spPr>
        <p:txBody>
          <a:bodyPr/>
          <a:lstStyle/>
          <a:p>
            <a:pPr eaLnBrk="1" hangingPunct="1"/>
            <a:r>
              <a:rPr lang="en-US" altLang="fr-FR" sz="2000">
                <a:ea typeface="ＭＳ Ｐゴシック" panose="020B0600070205080204" pitchFamily="34" charset="-128"/>
              </a:rPr>
              <a:t>Age-Adjusted 6-Year Coronary Heart Disease (CHD) Rates for Elderly Japanese American Men With and Without CETP Mutations</a:t>
            </a:r>
          </a:p>
        </p:txBody>
      </p:sp>
      <p:sp>
        <p:nvSpPr>
          <p:cNvPr id="13316" name="Rectangle 39">
            <a:extLst>
              <a:ext uri="{FF2B5EF4-FFF2-40B4-BE49-F238E27FC236}">
                <a16:creationId xmlns:a16="http://schemas.microsoft.com/office/drawing/2014/main" id="{85299DDF-7754-42AF-9CA4-91BC40FD5D4C}"/>
              </a:ext>
            </a:extLst>
          </p:cNvPr>
          <p:cNvSpPr>
            <a:spLocks noChangeArrowheads="1"/>
          </p:cNvSpPr>
          <p:nvPr/>
        </p:nvSpPr>
        <p:spPr bwMode="auto">
          <a:xfrm>
            <a:off x="5516563" y="6443663"/>
            <a:ext cx="3457575"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Curb JD et al. J Lipid Res 2004; 45: 948-53 Reproduced with permission</a:t>
            </a:r>
            <a:endParaRPr lang="da-DK" altLang="fr-FR" sz="1000"/>
          </a:p>
        </p:txBody>
      </p:sp>
      <p:sp>
        <p:nvSpPr>
          <p:cNvPr id="29719" name="AutoShape 40">
            <a:extLst>
              <a:ext uri="{FF2B5EF4-FFF2-40B4-BE49-F238E27FC236}">
                <a16:creationId xmlns:a16="http://schemas.microsoft.com/office/drawing/2014/main" id="{4EFAB522-A321-4AEF-9615-6D441EFC1DE0}"/>
              </a:ext>
            </a:extLst>
          </p:cNvPr>
          <p:cNvSpPr>
            <a:spLocks noChangeArrowheads="1"/>
          </p:cNvSpPr>
          <p:nvPr/>
        </p:nvSpPr>
        <p:spPr bwMode="auto">
          <a:xfrm>
            <a:off x="39688" y="5375275"/>
            <a:ext cx="2933700" cy="354013"/>
          </a:xfrm>
          <a:prstGeom prst="round2DiagRect">
            <a:avLst/>
          </a:prstGeom>
          <a:solidFill>
            <a:schemeClr val="bg1"/>
          </a:solidFill>
          <a:ln w="19050">
            <a:solidFill>
              <a:srgbClr val="920000"/>
            </a:solidFill>
            <a:round/>
            <a:headEnd/>
            <a:tailEnd/>
          </a:ln>
        </p:spPr>
        <p:txBody>
          <a:bodyPr anchor="ctr"/>
          <a:lstStyle/>
          <a:p>
            <a:pPr>
              <a:defRPr/>
            </a:pPr>
            <a:r>
              <a:rPr lang="en-US" sz="1200" dirty="0">
                <a:ea typeface="ＭＳ Ｐゴシック"/>
                <a:cs typeface="ＭＳ Ｐゴシック"/>
              </a:rPr>
              <a:t>CETP: </a:t>
            </a:r>
            <a:r>
              <a:rPr lang="en-US" sz="1200" dirty="0" err="1">
                <a:ea typeface="ＭＳ Ｐゴシック"/>
                <a:cs typeface="ＭＳ Ｐゴシック"/>
              </a:rPr>
              <a:t>cholesteryl</a:t>
            </a:r>
            <a:r>
              <a:rPr lang="en-US" sz="1200" dirty="0">
                <a:ea typeface="ＭＳ Ｐゴシック"/>
                <a:cs typeface="ＭＳ Ｐゴシック"/>
              </a:rPr>
              <a:t> ester transfer protein</a:t>
            </a:r>
          </a:p>
        </p:txBody>
      </p:sp>
      <p:sp>
        <p:nvSpPr>
          <p:cNvPr id="13318" name="Text Box 20">
            <a:extLst>
              <a:ext uri="{FF2B5EF4-FFF2-40B4-BE49-F238E27FC236}">
                <a16:creationId xmlns:a16="http://schemas.microsoft.com/office/drawing/2014/main" id="{BFF943CC-C39B-4A88-B5C8-13891009A0BE}"/>
              </a:ext>
            </a:extLst>
          </p:cNvPr>
          <p:cNvSpPr txBox="1">
            <a:spLocks noChangeArrowheads="1"/>
          </p:cNvSpPr>
          <p:nvPr/>
        </p:nvSpPr>
        <p:spPr bwMode="auto">
          <a:xfrm rot="-5400000">
            <a:off x="-536574" y="2789237"/>
            <a:ext cx="3363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CHD incidence</a:t>
            </a:r>
          </a:p>
          <a:p>
            <a:pPr algn="ctr" eaLnBrk="1" hangingPunct="1"/>
            <a:r>
              <a:rPr lang="en-US" altLang="fr-FR" b="1"/>
              <a:t> (rate/1,000 person-years)</a:t>
            </a:r>
          </a:p>
        </p:txBody>
      </p:sp>
      <p:sp>
        <p:nvSpPr>
          <p:cNvPr id="13319" name="Rectangle 32">
            <a:extLst>
              <a:ext uri="{FF2B5EF4-FFF2-40B4-BE49-F238E27FC236}">
                <a16:creationId xmlns:a16="http://schemas.microsoft.com/office/drawing/2014/main" id="{D9A7CFB6-3285-4B2C-BC5A-1E555E8067E1}"/>
              </a:ext>
            </a:extLst>
          </p:cNvPr>
          <p:cNvSpPr>
            <a:spLocks noChangeArrowheads="1"/>
          </p:cNvSpPr>
          <p:nvPr/>
        </p:nvSpPr>
        <p:spPr bwMode="auto">
          <a:xfrm>
            <a:off x="1649413" y="4659313"/>
            <a:ext cx="3619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graphicFrame>
        <p:nvGraphicFramePr>
          <p:cNvPr id="13314" name="Object 4">
            <a:extLst>
              <a:ext uri="{FF2B5EF4-FFF2-40B4-BE49-F238E27FC236}">
                <a16:creationId xmlns:a16="http://schemas.microsoft.com/office/drawing/2014/main" id="{2E78FDEA-45C1-47FB-A2E3-5F83CE3397F6}"/>
              </a:ext>
            </a:extLst>
          </p:cNvPr>
          <p:cNvGraphicFramePr>
            <a:graphicFrameLocks/>
          </p:cNvGraphicFramePr>
          <p:nvPr/>
        </p:nvGraphicFramePr>
        <p:xfrm>
          <a:off x="1406525" y="908050"/>
          <a:ext cx="5730875" cy="4149725"/>
        </p:xfrm>
        <a:graphic>
          <a:graphicData uri="http://schemas.openxmlformats.org/presentationml/2006/ole">
            <mc:AlternateContent xmlns:mc="http://schemas.openxmlformats.org/markup-compatibility/2006">
              <mc:Choice xmlns:v="urn:schemas-microsoft-com:vml" Requires="v">
                <p:oleObj spid="_x0000_s13334" r:id="rId4" imgW="5730737" imgH="4151736" progId="Excel.Chart.8">
                  <p:embed/>
                </p:oleObj>
              </mc:Choice>
              <mc:Fallback>
                <p:oleObj r:id="rId4" imgW="5730737" imgH="4151736" progId="Excel.Char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525" y="908050"/>
                        <a:ext cx="5730875" cy="414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Text Box 18">
            <a:extLst>
              <a:ext uri="{FF2B5EF4-FFF2-40B4-BE49-F238E27FC236}">
                <a16:creationId xmlns:a16="http://schemas.microsoft.com/office/drawing/2014/main" id="{4D3AEB4E-26FC-4D14-904F-EA9CA44F83F2}"/>
              </a:ext>
            </a:extLst>
          </p:cNvPr>
          <p:cNvSpPr txBox="1">
            <a:spLocks noChangeArrowheads="1"/>
          </p:cNvSpPr>
          <p:nvPr/>
        </p:nvSpPr>
        <p:spPr bwMode="auto">
          <a:xfrm>
            <a:off x="1919288" y="4643438"/>
            <a:ext cx="2427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HDL cholesterol </a:t>
            </a:r>
          </a:p>
          <a:p>
            <a:pPr algn="ctr" eaLnBrk="1" hangingPunct="1"/>
            <a:r>
              <a:rPr lang="en-US" altLang="fr-FR" b="1"/>
              <a:t>&lt;60 mg/dl</a:t>
            </a:r>
          </a:p>
        </p:txBody>
      </p:sp>
      <p:sp>
        <p:nvSpPr>
          <p:cNvPr id="13321" name="Text Box 19">
            <a:extLst>
              <a:ext uri="{FF2B5EF4-FFF2-40B4-BE49-F238E27FC236}">
                <a16:creationId xmlns:a16="http://schemas.microsoft.com/office/drawing/2014/main" id="{D569C9A7-E8FB-4EB8-8CE0-48CABF0D61AC}"/>
              </a:ext>
            </a:extLst>
          </p:cNvPr>
          <p:cNvSpPr txBox="1">
            <a:spLocks noChangeArrowheads="1"/>
          </p:cNvSpPr>
          <p:nvPr/>
        </p:nvSpPr>
        <p:spPr bwMode="auto">
          <a:xfrm>
            <a:off x="4302125" y="4643438"/>
            <a:ext cx="1935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b="1"/>
              <a:t>HDL cholesterol </a:t>
            </a:r>
          </a:p>
          <a:p>
            <a:pPr algn="ctr" eaLnBrk="1" hangingPunct="1"/>
            <a:r>
              <a:rPr lang="en-US" altLang="fr-FR" b="1">
                <a:sym typeface="Symbol" panose="05050102010706020507" pitchFamily="18" charset="2"/>
              </a:rPr>
              <a:t></a:t>
            </a:r>
            <a:r>
              <a:rPr lang="en-US" altLang="fr-FR" b="1"/>
              <a:t>60 mg/dl</a:t>
            </a:r>
          </a:p>
        </p:txBody>
      </p:sp>
      <p:sp>
        <p:nvSpPr>
          <p:cNvPr id="13322" name="Text Box 21">
            <a:extLst>
              <a:ext uri="{FF2B5EF4-FFF2-40B4-BE49-F238E27FC236}">
                <a16:creationId xmlns:a16="http://schemas.microsoft.com/office/drawing/2014/main" id="{FFC2AC6A-180A-4252-9828-E3EA9E734584}"/>
              </a:ext>
            </a:extLst>
          </p:cNvPr>
          <p:cNvSpPr txBox="1">
            <a:spLocks noChangeArrowheads="1"/>
          </p:cNvSpPr>
          <p:nvPr/>
        </p:nvSpPr>
        <p:spPr bwMode="auto">
          <a:xfrm>
            <a:off x="2727325" y="1854200"/>
            <a:ext cx="9001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sz="1400" b="1"/>
              <a:t>171/1,713*</a:t>
            </a:r>
          </a:p>
        </p:txBody>
      </p:sp>
      <p:sp>
        <p:nvSpPr>
          <p:cNvPr id="13323" name="Text Box 22">
            <a:extLst>
              <a:ext uri="{FF2B5EF4-FFF2-40B4-BE49-F238E27FC236}">
                <a16:creationId xmlns:a16="http://schemas.microsoft.com/office/drawing/2014/main" id="{45F1C1C7-F253-4193-8641-9DD1C8C53C16}"/>
              </a:ext>
            </a:extLst>
          </p:cNvPr>
          <p:cNvSpPr txBox="1">
            <a:spLocks noChangeArrowheads="1"/>
          </p:cNvSpPr>
          <p:nvPr/>
        </p:nvSpPr>
        <p:spPr bwMode="auto">
          <a:xfrm>
            <a:off x="4981575" y="3419475"/>
            <a:ext cx="728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sz="1400" b="1"/>
              <a:t>31/509</a:t>
            </a:r>
            <a:r>
              <a:rPr lang="en-US" altLang="fr-FR" sz="1400" b="1" baseline="30000"/>
              <a:t>†</a:t>
            </a:r>
          </a:p>
        </p:txBody>
      </p:sp>
      <p:sp>
        <p:nvSpPr>
          <p:cNvPr id="13324" name="Text Box 23">
            <a:extLst>
              <a:ext uri="{FF2B5EF4-FFF2-40B4-BE49-F238E27FC236}">
                <a16:creationId xmlns:a16="http://schemas.microsoft.com/office/drawing/2014/main" id="{91D355BC-F596-4EA8-82F6-DA0881609D2D}"/>
              </a:ext>
            </a:extLst>
          </p:cNvPr>
          <p:cNvSpPr txBox="1">
            <a:spLocks noChangeArrowheads="1"/>
          </p:cNvSpPr>
          <p:nvPr/>
        </p:nvSpPr>
        <p:spPr bwMode="auto">
          <a:xfrm>
            <a:off x="3416300" y="3078163"/>
            <a:ext cx="750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sz="1400" b="1"/>
              <a:t>5/76</a:t>
            </a:r>
          </a:p>
        </p:txBody>
      </p:sp>
      <p:sp>
        <p:nvSpPr>
          <p:cNvPr id="13325" name="Text Box 24">
            <a:extLst>
              <a:ext uri="{FF2B5EF4-FFF2-40B4-BE49-F238E27FC236}">
                <a16:creationId xmlns:a16="http://schemas.microsoft.com/office/drawing/2014/main" id="{9102BDD2-435A-40E9-BD89-224BC1287768}"/>
              </a:ext>
            </a:extLst>
          </p:cNvPr>
          <p:cNvSpPr txBox="1">
            <a:spLocks noChangeArrowheads="1"/>
          </p:cNvSpPr>
          <p:nvPr/>
        </p:nvSpPr>
        <p:spPr bwMode="auto">
          <a:xfrm>
            <a:off x="5611813" y="3519488"/>
            <a:ext cx="7604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sz="1400" b="1"/>
              <a:t>2/42</a:t>
            </a:r>
          </a:p>
        </p:txBody>
      </p:sp>
      <p:sp>
        <p:nvSpPr>
          <p:cNvPr id="13326" name="Rectangle 19">
            <a:extLst>
              <a:ext uri="{FF2B5EF4-FFF2-40B4-BE49-F238E27FC236}">
                <a16:creationId xmlns:a16="http://schemas.microsoft.com/office/drawing/2014/main" id="{B4BEA214-0745-4848-BC69-F3416D1E09FC}"/>
              </a:ext>
            </a:extLst>
          </p:cNvPr>
          <p:cNvSpPr>
            <a:spLocks noChangeArrowheads="1"/>
          </p:cNvSpPr>
          <p:nvPr/>
        </p:nvSpPr>
        <p:spPr bwMode="auto">
          <a:xfrm>
            <a:off x="206375" y="5815013"/>
            <a:ext cx="8775700" cy="493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a:t>*Number of CHD events/men at risk</a:t>
            </a:r>
          </a:p>
          <a:p>
            <a:pPr eaLnBrk="1" hangingPunct="1"/>
            <a:r>
              <a:rPr lang="en-US" altLang="fr-FR" sz="1200" baseline="30000"/>
              <a:t>†</a:t>
            </a:r>
            <a:r>
              <a:rPr lang="en-US" altLang="fr-FR" sz="1200"/>
              <a:t>Significantly lower risk compared to men with HDL cholesterol &lt;60 mg/dl (1.55 mmol/l) and without a CETP mutation (p&lt;0.05)</a:t>
            </a:r>
          </a:p>
        </p:txBody>
      </p:sp>
      <p:sp>
        <p:nvSpPr>
          <p:cNvPr id="13327" name="Rectangle 20">
            <a:extLst>
              <a:ext uri="{FF2B5EF4-FFF2-40B4-BE49-F238E27FC236}">
                <a16:creationId xmlns:a16="http://schemas.microsoft.com/office/drawing/2014/main" id="{9C8FD7B9-BF2C-4D67-BE35-EC57CAF75080}"/>
              </a:ext>
            </a:extLst>
          </p:cNvPr>
          <p:cNvSpPr>
            <a:spLocks noChangeArrowheads="1"/>
          </p:cNvSpPr>
          <p:nvPr/>
        </p:nvSpPr>
        <p:spPr bwMode="auto">
          <a:xfrm>
            <a:off x="26988" y="5815013"/>
            <a:ext cx="180975" cy="49371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29720" name="AutoShape 85">
            <a:extLst>
              <a:ext uri="{FF2B5EF4-FFF2-40B4-BE49-F238E27FC236}">
                <a16:creationId xmlns:a16="http://schemas.microsoft.com/office/drawing/2014/main" id="{57C4CC1E-7A45-499A-81EA-190AB151DB91}"/>
              </a:ext>
            </a:extLst>
          </p:cNvPr>
          <p:cNvSpPr>
            <a:spLocks noChangeArrowheads="1"/>
          </p:cNvSpPr>
          <p:nvPr/>
        </p:nvSpPr>
        <p:spPr bwMode="auto">
          <a:xfrm>
            <a:off x="7002463" y="2033588"/>
            <a:ext cx="1800225" cy="990600"/>
          </a:xfrm>
          <a:prstGeom prst="round2DiagRect">
            <a:avLst/>
          </a:prstGeom>
          <a:solidFill>
            <a:schemeClr val="bg1"/>
          </a:solidFill>
          <a:ln w="19050">
            <a:solidFill>
              <a:srgbClr val="920000"/>
            </a:solidFill>
            <a:round/>
            <a:headEnd/>
            <a:tailEnd/>
          </a:ln>
        </p:spPr>
        <p:txBody>
          <a:bodyPr anchor="b"/>
          <a:lstStyle/>
          <a:p>
            <a:pPr>
              <a:defRPr/>
            </a:pPr>
            <a:endParaRPr lang="fr-FR" sz="1600">
              <a:ea typeface="ＭＳ Ｐゴシック"/>
              <a:cs typeface="ＭＳ Ｐゴシック"/>
            </a:endParaRPr>
          </a:p>
        </p:txBody>
      </p:sp>
      <p:sp>
        <p:nvSpPr>
          <p:cNvPr id="13329" name="Text Box 26">
            <a:extLst>
              <a:ext uri="{FF2B5EF4-FFF2-40B4-BE49-F238E27FC236}">
                <a16:creationId xmlns:a16="http://schemas.microsoft.com/office/drawing/2014/main" id="{F7A43E77-7415-40F4-928E-3CCBD9C3DB39}"/>
              </a:ext>
            </a:extLst>
          </p:cNvPr>
          <p:cNvSpPr txBox="1">
            <a:spLocks noChangeArrowheads="1"/>
          </p:cNvSpPr>
          <p:nvPr/>
        </p:nvSpPr>
        <p:spPr bwMode="auto">
          <a:xfrm>
            <a:off x="6889750" y="2066925"/>
            <a:ext cx="2047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sz="1600" b="1"/>
              <a:t>CETP mutation</a:t>
            </a:r>
            <a:endParaRPr lang="en-US" altLang="fr-FR" sz="1400" b="1"/>
          </a:p>
        </p:txBody>
      </p:sp>
      <p:sp>
        <p:nvSpPr>
          <p:cNvPr id="13330" name="Text Box 27">
            <a:extLst>
              <a:ext uri="{FF2B5EF4-FFF2-40B4-BE49-F238E27FC236}">
                <a16:creationId xmlns:a16="http://schemas.microsoft.com/office/drawing/2014/main" id="{B87B76C6-586F-4FA9-876D-CBD3ADD26000}"/>
              </a:ext>
            </a:extLst>
          </p:cNvPr>
          <p:cNvSpPr txBox="1">
            <a:spLocks noChangeArrowheads="1"/>
          </p:cNvSpPr>
          <p:nvPr/>
        </p:nvSpPr>
        <p:spPr bwMode="auto">
          <a:xfrm>
            <a:off x="7461250" y="2349500"/>
            <a:ext cx="936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ct val="10000"/>
              </a:spcAft>
            </a:pPr>
            <a:r>
              <a:rPr lang="en-US" altLang="fr-FR" sz="1600" b="1"/>
              <a:t>Absent</a:t>
            </a:r>
          </a:p>
        </p:txBody>
      </p:sp>
      <p:sp>
        <p:nvSpPr>
          <p:cNvPr id="13331" name="Rectangle 28">
            <a:extLst>
              <a:ext uri="{FF2B5EF4-FFF2-40B4-BE49-F238E27FC236}">
                <a16:creationId xmlns:a16="http://schemas.microsoft.com/office/drawing/2014/main" id="{E6D1F071-4A54-4A1E-85E4-DE37A58B28C2}"/>
              </a:ext>
            </a:extLst>
          </p:cNvPr>
          <p:cNvSpPr>
            <a:spLocks noChangeArrowheads="1"/>
          </p:cNvSpPr>
          <p:nvPr/>
        </p:nvSpPr>
        <p:spPr bwMode="auto">
          <a:xfrm>
            <a:off x="7254875" y="2430463"/>
            <a:ext cx="179388" cy="179387"/>
          </a:xfrm>
          <a:prstGeom prst="rect">
            <a:avLst/>
          </a:prstGeom>
          <a:solidFill>
            <a:srgbClr val="3399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3332" name="Rectangle 29">
            <a:extLst>
              <a:ext uri="{FF2B5EF4-FFF2-40B4-BE49-F238E27FC236}">
                <a16:creationId xmlns:a16="http://schemas.microsoft.com/office/drawing/2014/main" id="{7842CADA-B925-4F42-A011-8D868C6AB84A}"/>
              </a:ext>
            </a:extLst>
          </p:cNvPr>
          <p:cNvSpPr>
            <a:spLocks noChangeArrowheads="1"/>
          </p:cNvSpPr>
          <p:nvPr/>
        </p:nvSpPr>
        <p:spPr bwMode="auto">
          <a:xfrm>
            <a:off x="7254875" y="2682875"/>
            <a:ext cx="179388" cy="179388"/>
          </a:xfrm>
          <a:prstGeom prst="rect">
            <a:avLst/>
          </a:prstGeom>
          <a:solidFill>
            <a:srgbClr val="92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3333" name="Text Box 27">
            <a:extLst>
              <a:ext uri="{FF2B5EF4-FFF2-40B4-BE49-F238E27FC236}">
                <a16:creationId xmlns:a16="http://schemas.microsoft.com/office/drawing/2014/main" id="{FC8FCA30-D8C3-4FDE-A343-1E27E5E0D5D9}"/>
              </a:ext>
            </a:extLst>
          </p:cNvPr>
          <p:cNvSpPr txBox="1">
            <a:spLocks noChangeArrowheads="1"/>
          </p:cNvSpPr>
          <p:nvPr/>
        </p:nvSpPr>
        <p:spPr bwMode="auto">
          <a:xfrm>
            <a:off x="7461250" y="2606675"/>
            <a:ext cx="936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b="1"/>
              <a:t>Present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Ellipse 70">
            <a:extLst>
              <a:ext uri="{FF2B5EF4-FFF2-40B4-BE49-F238E27FC236}">
                <a16:creationId xmlns:a16="http://schemas.microsoft.com/office/drawing/2014/main" id="{55378D30-2EB9-4A89-9BCF-10315A675C0D}"/>
              </a:ext>
            </a:extLst>
          </p:cNvPr>
          <p:cNvSpPr>
            <a:spLocks noChangeAspect="1"/>
          </p:cNvSpPr>
          <p:nvPr/>
        </p:nvSpPr>
        <p:spPr>
          <a:xfrm>
            <a:off x="3267075" y="4716463"/>
            <a:ext cx="1247775" cy="936625"/>
          </a:xfrm>
          <a:prstGeom prst="ellipse">
            <a:avLst/>
          </a:prstGeom>
          <a:gradFill flip="none" rotWithShape="1">
            <a:gsLst>
              <a:gs pos="0">
                <a:srgbClr val="FFFF66"/>
              </a:gs>
              <a:gs pos="50000">
                <a:srgbClr val="FFC000"/>
              </a:gs>
            </a:gsLst>
            <a:lin ang="4200000" scaled="0"/>
            <a:tileRect/>
          </a:gradFill>
          <a:ln w="1587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34819" name="Rectangle 53">
            <a:extLst>
              <a:ext uri="{FF2B5EF4-FFF2-40B4-BE49-F238E27FC236}">
                <a16:creationId xmlns:a16="http://schemas.microsoft.com/office/drawing/2014/main" id="{8B435D8F-55FD-4615-8659-9CB9B22FEC6A}"/>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Raising HDL Cholesterol With CETP Inhibition </a:t>
            </a:r>
          </a:p>
        </p:txBody>
      </p:sp>
      <p:pic>
        <p:nvPicPr>
          <p:cNvPr id="34820" name="Image 52" descr="foie.png">
            <a:extLst>
              <a:ext uri="{FF2B5EF4-FFF2-40B4-BE49-F238E27FC236}">
                <a16:creationId xmlns:a16="http://schemas.microsoft.com/office/drawing/2014/main" id="{A59A2786-8E58-4027-9F2D-2154EE4F62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917700"/>
            <a:ext cx="2133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AutoShape 3">
            <a:extLst>
              <a:ext uri="{FF2B5EF4-FFF2-40B4-BE49-F238E27FC236}">
                <a16:creationId xmlns:a16="http://schemas.microsoft.com/office/drawing/2014/main" id="{12144F4F-78B7-4BAB-BE1B-723C4A0415E0}"/>
              </a:ext>
            </a:extLst>
          </p:cNvPr>
          <p:cNvSpPr>
            <a:spLocks noChangeArrowheads="1"/>
          </p:cNvSpPr>
          <p:nvPr/>
        </p:nvSpPr>
        <p:spPr bwMode="auto">
          <a:xfrm flipH="1">
            <a:off x="2051050" y="2587625"/>
            <a:ext cx="828675" cy="144463"/>
          </a:xfrm>
          <a:prstGeom prst="rightArrow">
            <a:avLst>
              <a:gd name="adj1" fmla="val 34787"/>
              <a:gd name="adj2" fmla="val 54016"/>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4822" name="AutoShape 4">
            <a:extLst>
              <a:ext uri="{FF2B5EF4-FFF2-40B4-BE49-F238E27FC236}">
                <a16:creationId xmlns:a16="http://schemas.microsoft.com/office/drawing/2014/main" id="{E8AF4D67-8C3A-46B0-91F6-E4616420101D}"/>
              </a:ext>
            </a:extLst>
          </p:cNvPr>
          <p:cNvSpPr>
            <a:spLocks noChangeArrowheads="1"/>
          </p:cNvSpPr>
          <p:nvPr/>
        </p:nvSpPr>
        <p:spPr bwMode="auto">
          <a:xfrm flipH="1">
            <a:off x="4044950" y="2606675"/>
            <a:ext cx="931863" cy="144463"/>
          </a:xfrm>
          <a:prstGeom prst="rightArrow">
            <a:avLst>
              <a:gd name="adj1" fmla="val 34176"/>
              <a:gd name="adj2" fmla="val 63430"/>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4823" name="Rectangle 13">
            <a:extLst>
              <a:ext uri="{FF2B5EF4-FFF2-40B4-BE49-F238E27FC236}">
                <a16:creationId xmlns:a16="http://schemas.microsoft.com/office/drawing/2014/main" id="{660006EB-9BE9-4F11-AD4D-B6DDA7B30EC7}"/>
              </a:ext>
            </a:extLst>
          </p:cNvPr>
          <p:cNvSpPr>
            <a:spLocks noChangeArrowheads="1"/>
          </p:cNvSpPr>
          <p:nvPr/>
        </p:nvSpPr>
        <p:spPr bwMode="auto">
          <a:xfrm>
            <a:off x="3986213" y="2166938"/>
            <a:ext cx="1130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400" b="1"/>
              <a:t>LCAT</a:t>
            </a:r>
          </a:p>
        </p:txBody>
      </p:sp>
      <p:sp>
        <p:nvSpPr>
          <p:cNvPr id="34824" name="Rectangle 40">
            <a:extLst>
              <a:ext uri="{FF2B5EF4-FFF2-40B4-BE49-F238E27FC236}">
                <a16:creationId xmlns:a16="http://schemas.microsoft.com/office/drawing/2014/main" id="{80DB7E45-4AF0-4A24-9F4B-9E4324F5BD49}"/>
              </a:ext>
            </a:extLst>
          </p:cNvPr>
          <p:cNvSpPr>
            <a:spLocks noChangeArrowheads="1"/>
          </p:cNvSpPr>
          <p:nvPr/>
        </p:nvSpPr>
        <p:spPr bwMode="auto">
          <a:xfrm>
            <a:off x="3497263" y="4784725"/>
            <a:ext cx="78581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300" b="1"/>
              <a:t>CE</a:t>
            </a:r>
            <a:br>
              <a:rPr lang="en-US" altLang="fr-FR" sz="2300" b="1"/>
            </a:br>
            <a:r>
              <a:rPr lang="en-US" altLang="fr-FR" sz="2300" b="1"/>
              <a:t>TG</a:t>
            </a:r>
          </a:p>
        </p:txBody>
      </p:sp>
      <p:sp>
        <p:nvSpPr>
          <p:cNvPr id="34825" name="AutoShape 41">
            <a:extLst>
              <a:ext uri="{FF2B5EF4-FFF2-40B4-BE49-F238E27FC236}">
                <a16:creationId xmlns:a16="http://schemas.microsoft.com/office/drawing/2014/main" id="{35146D46-50A6-4730-822A-656224857C53}"/>
              </a:ext>
            </a:extLst>
          </p:cNvPr>
          <p:cNvSpPr>
            <a:spLocks noChangeArrowheads="1"/>
          </p:cNvSpPr>
          <p:nvPr/>
        </p:nvSpPr>
        <p:spPr bwMode="auto">
          <a:xfrm rot="3040053" flipH="1">
            <a:off x="899319" y="4074319"/>
            <a:ext cx="1997075" cy="144463"/>
          </a:xfrm>
          <a:prstGeom prst="rightArrow">
            <a:avLst>
              <a:gd name="adj1" fmla="val 34787"/>
              <a:gd name="adj2" fmla="val 61505"/>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476202" name="Rectangle 42">
            <a:extLst>
              <a:ext uri="{FF2B5EF4-FFF2-40B4-BE49-F238E27FC236}">
                <a16:creationId xmlns:a16="http://schemas.microsoft.com/office/drawing/2014/main" id="{3CBBE827-A654-4D48-A30B-F9F7DC975D57}"/>
              </a:ext>
            </a:extLst>
          </p:cNvPr>
          <p:cNvSpPr>
            <a:spLocks noChangeArrowheads="1"/>
          </p:cNvSpPr>
          <p:nvPr/>
        </p:nvSpPr>
        <p:spPr bwMode="auto">
          <a:xfrm rot="5400000">
            <a:off x="3098006" y="5001420"/>
            <a:ext cx="250825" cy="366712"/>
          </a:xfrm>
          <a:prstGeom prst="roundRect">
            <a:avLst/>
          </a:prstGeom>
          <a:gradFill flip="none" rotWithShape="1">
            <a:gsLst>
              <a:gs pos="0">
                <a:schemeClr val="accent6">
                  <a:lumMod val="40000"/>
                  <a:lumOff val="60000"/>
                </a:schemeClr>
              </a:gs>
              <a:gs pos="50000">
                <a:schemeClr val="accent6">
                  <a:lumMod val="60000"/>
                  <a:lumOff val="40000"/>
                </a:schemeClr>
              </a:gs>
            </a:gsLst>
            <a:lin ang="18900000" scaled="1"/>
            <a:tileRect/>
          </a:gradFill>
          <a:ln w="158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34827" name="AutoShape 43">
            <a:extLst>
              <a:ext uri="{FF2B5EF4-FFF2-40B4-BE49-F238E27FC236}">
                <a16:creationId xmlns:a16="http://schemas.microsoft.com/office/drawing/2014/main" id="{95A597B4-129D-4D73-BFE0-6C19DC51C0AA}"/>
              </a:ext>
            </a:extLst>
          </p:cNvPr>
          <p:cNvSpPr>
            <a:spLocks noChangeArrowheads="1"/>
          </p:cNvSpPr>
          <p:nvPr/>
        </p:nvSpPr>
        <p:spPr bwMode="auto">
          <a:xfrm rot="15648737" flipH="1">
            <a:off x="3228975" y="3859213"/>
            <a:ext cx="903288" cy="144462"/>
          </a:xfrm>
          <a:prstGeom prst="rightArrow">
            <a:avLst>
              <a:gd name="adj1" fmla="val 33343"/>
              <a:gd name="adj2" fmla="val 83197"/>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4828" name="Rectangle 44">
            <a:extLst>
              <a:ext uri="{FF2B5EF4-FFF2-40B4-BE49-F238E27FC236}">
                <a16:creationId xmlns:a16="http://schemas.microsoft.com/office/drawing/2014/main" id="{19AA0BB1-42BC-4F64-B8CA-CC044CAFE97C}"/>
              </a:ext>
            </a:extLst>
          </p:cNvPr>
          <p:cNvSpPr>
            <a:spLocks noChangeArrowheads="1"/>
          </p:cNvSpPr>
          <p:nvPr/>
        </p:nvSpPr>
        <p:spPr bwMode="auto">
          <a:xfrm>
            <a:off x="3822700" y="3644900"/>
            <a:ext cx="113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400" b="1"/>
              <a:t>CETP</a:t>
            </a:r>
          </a:p>
        </p:txBody>
      </p:sp>
      <p:sp>
        <p:nvSpPr>
          <p:cNvPr id="34829" name="Rectangle 45">
            <a:extLst>
              <a:ext uri="{FF2B5EF4-FFF2-40B4-BE49-F238E27FC236}">
                <a16:creationId xmlns:a16="http://schemas.microsoft.com/office/drawing/2014/main" id="{DBD021BE-2CC1-449D-8786-75C78925BA72}"/>
              </a:ext>
            </a:extLst>
          </p:cNvPr>
          <p:cNvSpPr>
            <a:spLocks noChangeArrowheads="1"/>
          </p:cNvSpPr>
          <p:nvPr/>
        </p:nvSpPr>
        <p:spPr bwMode="auto">
          <a:xfrm>
            <a:off x="1957388" y="4956175"/>
            <a:ext cx="1149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400" b="1"/>
              <a:t>Apo B</a:t>
            </a:r>
          </a:p>
        </p:txBody>
      </p:sp>
      <p:grpSp>
        <p:nvGrpSpPr>
          <p:cNvPr id="34830" name="Group 47">
            <a:extLst>
              <a:ext uri="{FF2B5EF4-FFF2-40B4-BE49-F238E27FC236}">
                <a16:creationId xmlns:a16="http://schemas.microsoft.com/office/drawing/2014/main" id="{FCF43D87-36BD-4D9C-8BCF-CCF2B2868597}"/>
              </a:ext>
            </a:extLst>
          </p:cNvPr>
          <p:cNvGrpSpPr>
            <a:grpSpLocks noChangeAspect="1"/>
          </p:cNvGrpSpPr>
          <p:nvPr/>
        </p:nvGrpSpPr>
        <p:grpSpPr bwMode="auto">
          <a:xfrm rot="-624362">
            <a:off x="3538538" y="3636963"/>
            <a:ext cx="255587" cy="447675"/>
            <a:chOff x="2880" y="2832"/>
            <a:chExt cx="192" cy="336"/>
          </a:xfrm>
        </p:grpSpPr>
        <p:sp>
          <p:nvSpPr>
            <p:cNvPr id="34868" name="Line 48">
              <a:extLst>
                <a:ext uri="{FF2B5EF4-FFF2-40B4-BE49-F238E27FC236}">
                  <a16:creationId xmlns:a16="http://schemas.microsoft.com/office/drawing/2014/main" id="{081BF2CD-CC93-400E-9B41-AB0D4C10C551}"/>
                </a:ext>
              </a:extLst>
            </p:cNvPr>
            <p:cNvSpPr>
              <a:spLocks noChangeAspect="1" noChangeShapeType="1"/>
            </p:cNvSpPr>
            <p:nvPr/>
          </p:nvSpPr>
          <p:spPr bwMode="auto">
            <a:xfrm flipV="1">
              <a:off x="2880" y="2832"/>
              <a:ext cx="192" cy="336"/>
            </a:xfrm>
            <a:prstGeom prst="line">
              <a:avLst/>
            </a:prstGeom>
            <a:noFill/>
            <a:ln w="38100">
              <a:solidFill>
                <a:srgbClr val="920000"/>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34869" name="Line 49">
              <a:extLst>
                <a:ext uri="{FF2B5EF4-FFF2-40B4-BE49-F238E27FC236}">
                  <a16:creationId xmlns:a16="http://schemas.microsoft.com/office/drawing/2014/main" id="{1953A389-E2A9-4FD1-8127-563A32C80F37}"/>
                </a:ext>
              </a:extLst>
            </p:cNvPr>
            <p:cNvSpPr>
              <a:spLocks noChangeAspect="1" noChangeShapeType="1"/>
            </p:cNvSpPr>
            <p:nvPr/>
          </p:nvSpPr>
          <p:spPr bwMode="auto">
            <a:xfrm flipH="1" flipV="1">
              <a:off x="2880" y="2832"/>
              <a:ext cx="192" cy="336"/>
            </a:xfrm>
            <a:prstGeom prst="line">
              <a:avLst/>
            </a:prstGeom>
            <a:noFill/>
            <a:ln w="38100">
              <a:solidFill>
                <a:srgbClr val="920000"/>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sp>
        <p:nvSpPr>
          <p:cNvPr id="30742" name="AutoShape 105">
            <a:extLst>
              <a:ext uri="{FF2B5EF4-FFF2-40B4-BE49-F238E27FC236}">
                <a16:creationId xmlns:a16="http://schemas.microsoft.com/office/drawing/2014/main" id="{325708F6-B525-4D71-A5C8-4D571F9421D5}"/>
              </a:ext>
            </a:extLst>
          </p:cNvPr>
          <p:cNvSpPr>
            <a:spLocks noChangeArrowheads="1"/>
          </p:cNvSpPr>
          <p:nvPr/>
        </p:nvSpPr>
        <p:spPr bwMode="auto">
          <a:xfrm>
            <a:off x="5562600" y="4194175"/>
            <a:ext cx="3232150" cy="2339975"/>
          </a:xfrm>
          <a:prstGeom prst="round2DiagRect">
            <a:avLst/>
          </a:prstGeom>
          <a:solidFill>
            <a:schemeClr val="bg1"/>
          </a:solidFill>
          <a:ln w="19050">
            <a:solidFill>
              <a:srgbClr val="920000"/>
            </a:solidFill>
            <a:round/>
            <a:headEnd/>
            <a:tailEnd/>
          </a:ln>
        </p:spPr>
        <p:txBody>
          <a:bodyPr tIns="0" bIns="0" anchor="ctr"/>
          <a:lstStyle/>
          <a:p>
            <a:pPr marL="271463">
              <a:lnSpc>
                <a:spcPct val="150000"/>
              </a:lnSpc>
              <a:defRPr/>
            </a:pPr>
            <a:r>
              <a:rPr lang="en-US" sz="900" dirty="0" err="1">
                <a:ea typeface="ＭＳ Ｐゴシック"/>
                <a:cs typeface="ＭＳ Ｐゴシック"/>
                <a:sym typeface="Symbol" pitchFamily="18" charset="2"/>
              </a:rPr>
              <a:t>Apolipoprotein</a:t>
            </a:r>
            <a:r>
              <a:rPr lang="en-US" sz="900" dirty="0">
                <a:ea typeface="ＭＳ Ｐゴシック"/>
                <a:cs typeface="ＭＳ Ｐゴシック"/>
                <a:sym typeface="Symbol" pitchFamily="18" charset="2"/>
              </a:rPr>
              <a:t> A</a:t>
            </a:r>
            <a:r>
              <a:rPr lang="en-US" sz="900" dirty="0">
                <a:ea typeface="ＭＳ Ｐゴシック"/>
                <a:cs typeface="ＭＳ Ｐゴシック"/>
              </a:rPr>
              <a:t>I</a:t>
            </a:r>
            <a:endParaRPr lang="en-US" sz="900" dirty="0">
              <a:ea typeface="ＭＳ Ｐゴシック"/>
              <a:cs typeface="ＭＳ Ｐゴシック"/>
              <a:sym typeface="Symbol" pitchFamily="18" charset="2"/>
            </a:endParaRPr>
          </a:p>
          <a:p>
            <a:pPr marL="271463">
              <a:lnSpc>
                <a:spcPct val="150000"/>
              </a:lnSpc>
              <a:defRPr/>
            </a:pPr>
            <a:r>
              <a:rPr lang="en-US" sz="900" dirty="0">
                <a:ea typeface="ＭＳ Ｐゴシック"/>
                <a:cs typeface="ＭＳ Ｐゴシック"/>
                <a:sym typeface="Symbol" pitchFamily="18" charset="2"/>
              </a:rPr>
              <a:t>ABCA1: ATP-binding cassette transporter A1</a:t>
            </a:r>
          </a:p>
          <a:p>
            <a:pPr marL="271463">
              <a:lnSpc>
                <a:spcPct val="150000"/>
              </a:lnSpc>
              <a:defRPr/>
            </a:pPr>
            <a:r>
              <a:rPr lang="en-US" sz="900" dirty="0">
                <a:ea typeface="ＭＳ Ｐゴシック"/>
                <a:cs typeface="ＭＳ Ｐゴシック"/>
                <a:sym typeface="Symbol" pitchFamily="18" charset="2"/>
              </a:rPr>
              <a:t>Apo B: </a:t>
            </a:r>
            <a:r>
              <a:rPr lang="en-US" sz="900" dirty="0" err="1">
                <a:ea typeface="ＭＳ Ｐゴシック"/>
                <a:cs typeface="ＭＳ Ｐゴシック"/>
                <a:sym typeface="Symbol" pitchFamily="18" charset="2"/>
              </a:rPr>
              <a:t>apolipoprotein</a:t>
            </a:r>
            <a:r>
              <a:rPr lang="en-US" sz="900" dirty="0">
                <a:ea typeface="ＭＳ Ｐゴシック"/>
                <a:cs typeface="ＭＳ Ｐゴシック"/>
                <a:sym typeface="Symbol" pitchFamily="18" charset="2"/>
              </a:rPr>
              <a:t> B</a:t>
            </a:r>
          </a:p>
          <a:p>
            <a:pPr marL="271463">
              <a:lnSpc>
                <a:spcPct val="150000"/>
              </a:lnSpc>
              <a:defRPr/>
            </a:pPr>
            <a:r>
              <a:rPr lang="en-US" sz="900" dirty="0">
                <a:ea typeface="ＭＳ Ｐゴシック"/>
                <a:cs typeface="ＭＳ Ｐゴシック"/>
                <a:sym typeface="Symbol" pitchFamily="18" charset="2"/>
              </a:rPr>
              <a:t>CE: </a:t>
            </a:r>
            <a:r>
              <a:rPr lang="en-US" sz="900" dirty="0" err="1">
                <a:ea typeface="ＭＳ Ｐゴシック"/>
                <a:cs typeface="ＭＳ Ｐゴシック"/>
                <a:sym typeface="Symbol" pitchFamily="18" charset="2"/>
              </a:rPr>
              <a:t>cholesteryl</a:t>
            </a:r>
            <a:r>
              <a:rPr lang="en-US" sz="900" dirty="0">
                <a:ea typeface="ＭＳ Ｐゴシック"/>
                <a:cs typeface="ＭＳ Ｐゴシック"/>
                <a:sym typeface="Symbol" pitchFamily="18" charset="2"/>
              </a:rPr>
              <a:t> ester</a:t>
            </a:r>
          </a:p>
          <a:p>
            <a:pPr marL="271463">
              <a:lnSpc>
                <a:spcPct val="150000"/>
              </a:lnSpc>
              <a:defRPr/>
            </a:pPr>
            <a:r>
              <a:rPr lang="en-US" sz="900" dirty="0">
                <a:ea typeface="ＭＳ Ｐゴシック"/>
                <a:cs typeface="ＭＳ Ｐゴシック"/>
                <a:sym typeface="Symbol" pitchFamily="18" charset="2"/>
              </a:rPr>
              <a:t>CETP: </a:t>
            </a:r>
            <a:r>
              <a:rPr lang="en-US" sz="900" dirty="0" err="1">
                <a:ea typeface="ＭＳ Ｐゴシック"/>
                <a:cs typeface="ＭＳ Ｐゴシック"/>
                <a:sym typeface="Symbol" pitchFamily="18" charset="2"/>
              </a:rPr>
              <a:t>cholesteryl</a:t>
            </a:r>
            <a:r>
              <a:rPr lang="en-US" sz="900" dirty="0">
                <a:ea typeface="ＭＳ Ｐゴシック"/>
                <a:cs typeface="ＭＳ Ｐゴシック"/>
                <a:sym typeface="Symbol" pitchFamily="18" charset="2"/>
              </a:rPr>
              <a:t> ester transfer protein</a:t>
            </a:r>
          </a:p>
          <a:p>
            <a:pPr marL="271463">
              <a:lnSpc>
                <a:spcPct val="150000"/>
              </a:lnSpc>
              <a:defRPr/>
            </a:pPr>
            <a:r>
              <a:rPr lang="en-US" sz="900" dirty="0">
                <a:ea typeface="ＭＳ Ｐゴシック"/>
                <a:cs typeface="ＭＳ Ｐゴシック"/>
                <a:sym typeface="Symbol" pitchFamily="18" charset="2"/>
              </a:rPr>
              <a:t>FC: free cholesterol</a:t>
            </a:r>
          </a:p>
          <a:p>
            <a:pPr marL="271463">
              <a:lnSpc>
                <a:spcPct val="150000"/>
              </a:lnSpc>
              <a:defRPr/>
            </a:pPr>
            <a:r>
              <a:rPr lang="en-US" sz="900" dirty="0">
                <a:ea typeface="ＭＳ Ｐゴシック"/>
                <a:cs typeface="ＭＳ Ｐゴシック"/>
                <a:sym typeface="Symbol" pitchFamily="18" charset="2"/>
              </a:rPr>
              <a:t>LCAT: lecithin-cholesterol </a:t>
            </a:r>
            <a:r>
              <a:rPr lang="en-US" sz="900" dirty="0" err="1">
                <a:ea typeface="ＭＳ Ｐゴシック"/>
                <a:cs typeface="ＭＳ Ｐゴシック"/>
                <a:sym typeface="Symbol" pitchFamily="18" charset="2"/>
              </a:rPr>
              <a:t>acyltransferase</a:t>
            </a:r>
            <a:endParaRPr lang="en-US" sz="900" dirty="0">
              <a:ea typeface="ＭＳ Ｐゴシック"/>
              <a:cs typeface="ＭＳ Ｐゴシック"/>
              <a:sym typeface="Symbol" pitchFamily="18" charset="2"/>
            </a:endParaRPr>
          </a:p>
          <a:p>
            <a:pPr marL="271463">
              <a:lnSpc>
                <a:spcPct val="150000"/>
              </a:lnSpc>
              <a:defRPr/>
            </a:pPr>
            <a:r>
              <a:rPr lang="en-US" sz="900" dirty="0">
                <a:ea typeface="ＭＳ Ｐゴシック"/>
                <a:cs typeface="ＭＳ Ｐゴシック"/>
                <a:sym typeface="Symbol" pitchFamily="18" charset="2"/>
              </a:rPr>
              <a:t>LDLR: low-density lipoprotein receptor</a:t>
            </a:r>
          </a:p>
          <a:p>
            <a:pPr marL="271463">
              <a:lnSpc>
                <a:spcPct val="150000"/>
              </a:lnSpc>
              <a:defRPr/>
            </a:pPr>
            <a:r>
              <a:rPr lang="en-US" sz="900" dirty="0">
                <a:ea typeface="ＭＳ Ｐゴシック"/>
                <a:cs typeface="ＭＳ Ｐゴシック"/>
                <a:sym typeface="Symbol" pitchFamily="18" charset="2"/>
              </a:rPr>
              <a:t>SR-B1: scavenger receptor B1</a:t>
            </a:r>
          </a:p>
          <a:p>
            <a:pPr marL="271463">
              <a:lnSpc>
                <a:spcPct val="150000"/>
              </a:lnSpc>
              <a:defRPr/>
            </a:pPr>
            <a:r>
              <a:rPr lang="en-US" sz="900" dirty="0">
                <a:ea typeface="ＭＳ Ｐゴシック"/>
                <a:cs typeface="ＭＳ Ｐゴシック"/>
                <a:sym typeface="Symbol" pitchFamily="18" charset="2"/>
              </a:rPr>
              <a:t>TG: triglycerides</a:t>
            </a:r>
          </a:p>
        </p:txBody>
      </p:sp>
      <p:pic>
        <p:nvPicPr>
          <p:cNvPr id="34832" name="Image 51" descr="macrophage.png">
            <a:extLst>
              <a:ext uri="{FF2B5EF4-FFF2-40B4-BE49-F238E27FC236}">
                <a16:creationId xmlns:a16="http://schemas.microsoft.com/office/drawing/2014/main" id="{E31F918B-012E-4547-873C-C5DD32EA6F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679219">
            <a:off x="6831013" y="1425575"/>
            <a:ext cx="244316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3" name="AutoShape 2">
            <a:extLst>
              <a:ext uri="{FF2B5EF4-FFF2-40B4-BE49-F238E27FC236}">
                <a16:creationId xmlns:a16="http://schemas.microsoft.com/office/drawing/2014/main" id="{A193CC07-BE06-4459-A129-B85E5FBF53C2}"/>
              </a:ext>
            </a:extLst>
          </p:cNvPr>
          <p:cNvSpPr>
            <a:spLocks noChangeArrowheads="1"/>
          </p:cNvSpPr>
          <p:nvPr/>
        </p:nvSpPr>
        <p:spPr bwMode="auto">
          <a:xfrm flipH="1">
            <a:off x="6648450" y="2606675"/>
            <a:ext cx="395288" cy="144463"/>
          </a:xfrm>
          <a:prstGeom prst="rightArrow">
            <a:avLst>
              <a:gd name="adj1" fmla="val 34176"/>
              <a:gd name="adj2" fmla="val 63491"/>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4834" name="Rectangle 9">
            <a:extLst>
              <a:ext uri="{FF2B5EF4-FFF2-40B4-BE49-F238E27FC236}">
                <a16:creationId xmlns:a16="http://schemas.microsoft.com/office/drawing/2014/main" id="{986F029A-CA4E-4D15-8AC2-A8A2B71D3ACC}"/>
              </a:ext>
            </a:extLst>
          </p:cNvPr>
          <p:cNvSpPr>
            <a:spLocks noChangeArrowheads="1"/>
          </p:cNvSpPr>
          <p:nvPr/>
        </p:nvSpPr>
        <p:spPr bwMode="auto">
          <a:xfrm>
            <a:off x="8204200" y="2184400"/>
            <a:ext cx="7953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300" b="1"/>
              <a:t>CE</a:t>
            </a:r>
          </a:p>
        </p:txBody>
      </p:sp>
      <p:sp>
        <p:nvSpPr>
          <p:cNvPr id="34835" name="Rectangle 11">
            <a:extLst>
              <a:ext uri="{FF2B5EF4-FFF2-40B4-BE49-F238E27FC236}">
                <a16:creationId xmlns:a16="http://schemas.microsoft.com/office/drawing/2014/main" id="{D623C8F5-553B-49AE-BA94-32EF4C27369C}"/>
              </a:ext>
            </a:extLst>
          </p:cNvPr>
          <p:cNvSpPr>
            <a:spLocks noChangeArrowheads="1"/>
          </p:cNvSpPr>
          <p:nvPr/>
        </p:nvSpPr>
        <p:spPr bwMode="auto">
          <a:xfrm>
            <a:off x="7177088" y="2674938"/>
            <a:ext cx="12985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300" b="1"/>
              <a:t>FC</a:t>
            </a:r>
          </a:p>
        </p:txBody>
      </p:sp>
      <p:sp>
        <p:nvSpPr>
          <p:cNvPr id="2" name="Line 21">
            <a:extLst>
              <a:ext uri="{FF2B5EF4-FFF2-40B4-BE49-F238E27FC236}">
                <a16:creationId xmlns:a16="http://schemas.microsoft.com/office/drawing/2014/main" id="{55AB0CA6-7BB9-438B-ADD1-7381E5536B67}"/>
              </a:ext>
            </a:extLst>
          </p:cNvPr>
          <p:cNvSpPr>
            <a:spLocks noChangeShapeType="1"/>
          </p:cNvSpPr>
          <p:nvPr/>
        </p:nvSpPr>
        <p:spPr bwMode="auto">
          <a:xfrm rot="21180000" flipH="1">
            <a:off x="8029575" y="2568575"/>
            <a:ext cx="360363" cy="236538"/>
          </a:xfrm>
          <a:prstGeom prst="line">
            <a:avLst/>
          </a:prstGeom>
          <a:noFill/>
          <a:ln w="57150">
            <a:solidFill>
              <a:schemeClr val="tx1"/>
            </a:solidFill>
            <a:round/>
            <a:headEnd type="none" w="sm" len="sm"/>
            <a:tailEnd type="stealth" w="med" len="med"/>
          </a:ln>
          <a:effectLst/>
        </p:spPr>
        <p:txBody>
          <a:bodyPr/>
          <a:lstStyle/>
          <a:p>
            <a:pPr>
              <a:defRPr/>
            </a:pPr>
            <a:endParaRPr lang="fr-CA">
              <a:effectLst>
                <a:outerShdw blurRad="38100" dist="38100" dir="2700000" algn="tl">
                  <a:srgbClr val="000000">
                    <a:alpha val="43137"/>
                  </a:srgbClr>
                </a:outerShdw>
              </a:effectLst>
              <a:latin typeface="Arial" charset="0"/>
              <a:ea typeface="+mn-ea"/>
            </a:endParaRPr>
          </a:p>
        </p:txBody>
      </p:sp>
      <p:sp>
        <p:nvSpPr>
          <p:cNvPr id="34837" name="Rectangle 10">
            <a:extLst>
              <a:ext uri="{FF2B5EF4-FFF2-40B4-BE49-F238E27FC236}">
                <a16:creationId xmlns:a16="http://schemas.microsoft.com/office/drawing/2014/main" id="{6D885C39-1198-4A89-86C1-390B9D103D1F}"/>
              </a:ext>
            </a:extLst>
          </p:cNvPr>
          <p:cNvSpPr>
            <a:spLocks noChangeArrowheads="1"/>
          </p:cNvSpPr>
          <p:nvPr/>
        </p:nvSpPr>
        <p:spPr bwMode="auto">
          <a:xfrm>
            <a:off x="1079500" y="2184400"/>
            <a:ext cx="784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200" b="1"/>
              <a:t>CE</a:t>
            </a:r>
          </a:p>
        </p:txBody>
      </p:sp>
      <p:sp>
        <p:nvSpPr>
          <p:cNvPr id="34838" name="Line 16">
            <a:extLst>
              <a:ext uri="{FF2B5EF4-FFF2-40B4-BE49-F238E27FC236}">
                <a16:creationId xmlns:a16="http://schemas.microsoft.com/office/drawing/2014/main" id="{25D7850D-323D-4BE1-ADE9-44F3623EFA1C}"/>
              </a:ext>
            </a:extLst>
          </p:cNvPr>
          <p:cNvSpPr>
            <a:spLocks noChangeShapeType="1"/>
          </p:cNvSpPr>
          <p:nvPr/>
        </p:nvSpPr>
        <p:spPr bwMode="auto">
          <a:xfrm flipH="1" flipV="1">
            <a:off x="927100" y="2273300"/>
            <a:ext cx="266700" cy="133350"/>
          </a:xfrm>
          <a:prstGeom prst="line">
            <a:avLst/>
          </a:prstGeom>
          <a:noFill/>
          <a:ln w="28575">
            <a:solidFill>
              <a:srgbClr val="00B05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CA"/>
          </a:p>
        </p:txBody>
      </p:sp>
      <p:sp>
        <p:nvSpPr>
          <p:cNvPr id="34839" name="Rectangle 17">
            <a:extLst>
              <a:ext uri="{FF2B5EF4-FFF2-40B4-BE49-F238E27FC236}">
                <a16:creationId xmlns:a16="http://schemas.microsoft.com/office/drawing/2014/main" id="{AF875666-C2AF-415E-843A-6C749AF90D90}"/>
              </a:ext>
            </a:extLst>
          </p:cNvPr>
          <p:cNvSpPr>
            <a:spLocks noChangeArrowheads="1"/>
          </p:cNvSpPr>
          <p:nvPr/>
        </p:nvSpPr>
        <p:spPr bwMode="auto">
          <a:xfrm>
            <a:off x="325438" y="2074863"/>
            <a:ext cx="69691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100" b="1"/>
              <a:t>FC</a:t>
            </a:r>
          </a:p>
        </p:txBody>
      </p:sp>
      <p:sp>
        <p:nvSpPr>
          <p:cNvPr id="34840" name="Freeform 18">
            <a:extLst>
              <a:ext uri="{FF2B5EF4-FFF2-40B4-BE49-F238E27FC236}">
                <a16:creationId xmlns:a16="http://schemas.microsoft.com/office/drawing/2014/main" id="{2C4B8F5B-F9DB-4638-9860-99B836536334}"/>
              </a:ext>
            </a:extLst>
          </p:cNvPr>
          <p:cNvSpPr>
            <a:spLocks/>
          </p:cNvSpPr>
          <p:nvPr/>
        </p:nvSpPr>
        <p:spPr bwMode="auto">
          <a:xfrm>
            <a:off x="565150" y="1460500"/>
            <a:ext cx="157163" cy="636588"/>
          </a:xfrm>
          <a:custGeom>
            <a:avLst/>
            <a:gdLst>
              <a:gd name="T0" fmla="*/ 2147483647 w 99"/>
              <a:gd name="T1" fmla="*/ 2147483647 h 401"/>
              <a:gd name="T2" fmla="*/ 2147483647 w 99"/>
              <a:gd name="T3" fmla="*/ 2147483647 h 401"/>
              <a:gd name="T4" fmla="*/ 2147483647 w 99"/>
              <a:gd name="T5" fmla="*/ 2147483647 h 401"/>
              <a:gd name="T6" fmla="*/ 2147483647 w 99"/>
              <a:gd name="T7" fmla="*/ 2147483647 h 401"/>
              <a:gd name="T8" fmla="*/ 2147483647 w 99"/>
              <a:gd name="T9" fmla="*/ 2147483647 h 401"/>
              <a:gd name="T10" fmla="*/ 2147483647 w 99"/>
              <a:gd name="T11" fmla="*/ 2147483647 h 401"/>
              <a:gd name="T12" fmla="*/ 2147483647 w 99"/>
              <a:gd name="T13" fmla="*/ 2147483647 h 401"/>
              <a:gd name="T14" fmla="*/ 2147483647 w 99"/>
              <a:gd name="T15" fmla="*/ 2147483647 h 401"/>
              <a:gd name="T16" fmla="*/ 2147483647 w 99"/>
              <a:gd name="T17" fmla="*/ 2147483647 h 401"/>
              <a:gd name="T18" fmla="*/ 2147483647 w 99"/>
              <a:gd name="T19" fmla="*/ 2147483647 h 401"/>
              <a:gd name="T20" fmla="*/ 2147483647 w 99"/>
              <a:gd name="T21" fmla="*/ 2147483647 h 401"/>
              <a:gd name="T22" fmla="*/ 0 w 99"/>
              <a:gd name="T23" fmla="*/ 2147483647 h 401"/>
              <a:gd name="T24" fmla="*/ 0 w 99"/>
              <a:gd name="T25" fmla="*/ 2147483647 h 401"/>
              <a:gd name="T26" fmla="*/ 0 w 99"/>
              <a:gd name="T27" fmla="*/ 2147483647 h 401"/>
              <a:gd name="T28" fmla="*/ 2147483647 w 99"/>
              <a:gd name="T29" fmla="*/ 2147483647 h 401"/>
              <a:gd name="T30" fmla="*/ 2147483647 w 99"/>
              <a:gd name="T31" fmla="*/ 2147483647 h 401"/>
              <a:gd name="T32" fmla="*/ 2147483647 w 99"/>
              <a:gd name="T33" fmla="*/ 2147483647 h 401"/>
              <a:gd name="T34" fmla="*/ 2147483647 w 99"/>
              <a:gd name="T35" fmla="*/ 2147483647 h 401"/>
              <a:gd name="T36" fmla="*/ 2147483647 w 99"/>
              <a:gd name="T37" fmla="*/ 2147483647 h 401"/>
              <a:gd name="T38" fmla="*/ 2147483647 w 99"/>
              <a:gd name="T39" fmla="*/ 2147483647 h 401"/>
              <a:gd name="T40" fmla="*/ 2147483647 w 99"/>
              <a:gd name="T41" fmla="*/ 2147483647 h 401"/>
              <a:gd name="T42" fmla="*/ 2147483647 w 99"/>
              <a:gd name="T43" fmla="*/ 2147483647 h 401"/>
              <a:gd name="T44" fmla="*/ 2147483647 w 99"/>
              <a:gd name="T45" fmla="*/ 2147483647 h 401"/>
              <a:gd name="T46" fmla="*/ 2147483647 w 99"/>
              <a:gd name="T47" fmla="*/ 2147483647 h 401"/>
              <a:gd name="T48" fmla="*/ 2147483647 w 99"/>
              <a:gd name="T49" fmla="*/ 2147483647 h 401"/>
              <a:gd name="T50" fmla="*/ 2147483647 w 99"/>
              <a:gd name="T51" fmla="*/ 2147483647 h 401"/>
              <a:gd name="T52" fmla="*/ 2147483647 w 99"/>
              <a:gd name="T53" fmla="*/ 2147483647 h 401"/>
              <a:gd name="T54" fmla="*/ 2147483647 w 99"/>
              <a:gd name="T55" fmla="*/ 2147483647 h 401"/>
              <a:gd name="T56" fmla="*/ 2147483647 w 99"/>
              <a:gd name="T57" fmla="*/ 2147483647 h 401"/>
              <a:gd name="T58" fmla="*/ 2147483647 w 99"/>
              <a:gd name="T59" fmla="*/ 2147483647 h 401"/>
              <a:gd name="T60" fmla="*/ 2147483647 w 99"/>
              <a:gd name="T61" fmla="*/ 2147483647 h 401"/>
              <a:gd name="T62" fmla="*/ 2147483647 w 99"/>
              <a:gd name="T63" fmla="*/ 2147483647 h 401"/>
              <a:gd name="T64" fmla="*/ 2147483647 w 99"/>
              <a:gd name="T65" fmla="*/ 2147483647 h 401"/>
              <a:gd name="T66" fmla="*/ 2147483647 w 99"/>
              <a:gd name="T67" fmla="*/ 2147483647 h 401"/>
              <a:gd name="T68" fmla="*/ 2147483647 w 99"/>
              <a:gd name="T69" fmla="*/ 0 h 4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401"/>
              <a:gd name="T107" fmla="*/ 99 w 99"/>
              <a:gd name="T108" fmla="*/ 401 h 4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401">
                <a:moveTo>
                  <a:pt x="35" y="400"/>
                </a:moveTo>
                <a:lnTo>
                  <a:pt x="27" y="380"/>
                </a:lnTo>
                <a:lnTo>
                  <a:pt x="23" y="370"/>
                </a:lnTo>
                <a:lnTo>
                  <a:pt x="20" y="360"/>
                </a:lnTo>
                <a:lnTo>
                  <a:pt x="16" y="350"/>
                </a:lnTo>
                <a:lnTo>
                  <a:pt x="12" y="340"/>
                </a:lnTo>
                <a:lnTo>
                  <a:pt x="10" y="330"/>
                </a:lnTo>
                <a:lnTo>
                  <a:pt x="7" y="320"/>
                </a:lnTo>
                <a:lnTo>
                  <a:pt x="4" y="309"/>
                </a:lnTo>
                <a:lnTo>
                  <a:pt x="3" y="298"/>
                </a:lnTo>
                <a:lnTo>
                  <a:pt x="1" y="287"/>
                </a:lnTo>
                <a:lnTo>
                  <a:pt x="0" y="277"/>
                </a:lnTo>
                <a:lnTo>
                  <a:pt x="0" y="265"/>
                </a:lnTo>
                <a:lnTo>
                  <a:pt x="0" y="253"/>
                </a:lnTo>
                <a:lnTo>
                  <a:pt x="1" y="247"/>
                </a:lnTo>
                <a:lnTo>
                  <a:pt x="1" y="241"/>
                </a:lnTo>
                <a:lnTo>
                  <a:pt x="2" y="235"/>
                </a:lnTo>
                <a:lnTo>
                  <a:pt x="3" y="229"/>
                </a:lnTo>
                <a:lnTo>
                  <a:pt x="4" y="223"/>
                </a:lnTo>
                <a:lnTo>
                  <a:pt x="5" y="216"/>
                </a:lnTo>
                <a:lnTo>
                  <a:pt x="6" y="210"/>
                </a:lnTo>
                <a:lnTo>
                  <a:pt x="8" y="203"/>
                </a:lnTo>
                <a:lnTo>
                  <a:pt x="12" y="190"/>
                </a:lnTo>
                <a:lnTo>
                  <a:pt x="16" y="176"/>
                </a:lnTo>
                <a:lnTo>
                  <a:pt x="21" y="162"/>
                </a:lnTo>
                <a:lnTo>
                  <a:pt x="26" y="148"/>
                </a:lnTo>
                <a:lnTo>
                  <a:pt x="32" y="134"/>
                </a:lnTo>
                <a:lnTo>
                  <a:pt x="38" y="119"/>
                </a:lnTo>
                <a:lnTo>
                  <a:pt x="45" y="105"/>
                </a:lnTo>
                <a:lnTo>
                  <a:pt x="52" y="90"/>
                </a:lnTo>
                <a:lnTo>
                  <a:pt x="59" y="76"/>
                </a:lnTo>
                <a:lnTo>
                  <a:pt x="67" y="60"/>
                </a:lnTo>
                <a:lnTo>
                  <a:pt x="74" y="46"/>
                </a:lnTo>
                <a:lnTo>
                  <a:pt x="82" y="30"/>
                </a:lnTo>
                <a:lnTo>
                  <a:pt x="98" y="0"/>
                </a:lnTo>
              </a:path>
            </a:pathLst>
          </a:custGeom>
          <a:noFill/>
          <a:ln w="38100" cap="rnd">
            <a:solidFill>
              <a:srgbClr val="00B05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34841" name="Rectangle 19">
            <a:extLst>
              <a:ext uri="{FF2B5EF4-FFF2-40B4-BE49-F238E27FC236}">
                <a16:creationId xmlns:a16="http://schemas.microsoft.com/office/drawing/2014/main" id="{59A21EEB-62F3-421F-90E5-7879834B85D0}"/>
              </a:ext>
            </a:extLst>
          </p:cNvPr>
          <p:cNvSpPr>
            <a:spLocks noChangeArrowheads="1"/>
          </p:cNvSpPr>
          <p:nvPr/>
        </p:nvSpPr>
        <p:spPr bwMode="auto">
          <a:xfrm>
            <a:off x="568325" y="1204913"/>
            <a:ext cx="977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400" b="1"/>
              <a:t>Bile</a:t>
            </a:r>
          </a:p>
        </p:txBody>
      </p:sp>
      <p:grpSp>
        <p:nvGrpSpPr>
          <p:cNvPr id="34842" name="Group 24">
            <a:extLst>
              <a:ext uri="{FF2B5EF4-FFF2-40B4-BE49-F238E27FC236}">
                <a16:creationId xmlns:a16="http://schemas.microsoft.com/office/drawing/2014/main" id="{C44185F2-39DC-4859-9BCD-65E1DE6836DF}"/>
              </a:ext>
            </a:extLst>
          </p:cNvPr>
          <p:cNvGrpSpPr>
            <a:grpSpLocks/>
          </p:cNvGrpSpPr>
          <p:nvPr/>
        </p:nvGrpSpPr>
        <p:grpSpPr bwMode="auto">
          <a:xfrm>
            <a:off x="6754813" y="1117600"/>
            <a:ext cx="1749425" cy="360363"/>
            <a:chOff x="414" y="714"/>
            <a:chExt cx="1102" cy="227"/>
          </a:xfrm>
        </p:grpSpPr>
        <p:sp>
          <p:nvSpPr>
            <p:cNvPr id="34866" name="Rectangle 19">
              <a:extLst>
                <a:ext uri="{FF2B5EF4-FFF2-40B4-BE49-F238E27FC236}">
                  <a16:creationId xmlns:a16="http://schemas.microsoft.com/office/drawing/2014/main" id="{A6AFA643-7A12-4163-8449-23B699791000}"/>
                </a:ext>
              </a:extLst>
            </p:cNvPr>
            <p:cNvSpPr>
              <a:spLocks noChangeArrowheads="1"/>
            </p:cNvSpPr>
            <p:nvPr/>
          </p:nvSpPr>
          <p:spPr bwMode="auto">
            <a:xfrm>
              <a:off x="527" y="714"/>
              <a:ext cx="989"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b="1"/>
                <a:t>Macrophage</a:t>
              </a:r>
            </a:p>
          </p:txBody>
        </p:sp>
        <p:sp>
          <p:nvSpPr>
            <p:cNvPr id="34867" name="Rectangle 20">
              <a:extLst>
                <a:ext uri="{FF2B5EF4-FFF2-40B4-BE49-F238E27FC236}">
                  <a16:creationId xmlns:a16="http://schemas.microsoft.com/office/drawing/2014/main" id="{38F8D254-28A5-4779-9A2C-8AE26C2CF573}"/>
                </a:ext>
              </a:extLst>
            </p:cNvPr>
            <p:cNvSpPr>
              <a:spLocks noChangeArrowheads="1"/>
            </p:cNvSpPr>
            <p:nvPr/>
          </p:nvSpPr>
          <p:spPr bwMode="auto">
            <a:xfrm>
              <a:off x="414" y="714"/>
              <a:ext cx="114" cy="227"/>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grpSp>
      <p:grpSp>
        <p:nvGrpSpPr>
          <p:cNvPr id="34843" name="Group 21">
            <a:extLst>
              <a:ext uri="{FF2B5EF4-FFF2-40B4-BE49-F238E27FC236}">
                <a16:creationId xmlns:a16="http://schemas.microsoft.com/office/drawing/2014/main" id="{0480F52B-C563-421A-9A35-334467AE7C4B}"/>
              </a:ext>
            </a:extLst>
          </p:cNvPr>
          <p:cNvGrpSpPr>
            <a:grpSpLocks/>
          </p:cNvGrpSpPr>
          <p:nvPr/>
        </p:nvGrpSpPr>
        <p:grpSpPr bwMode="auto">
          <a:xfrm>
            <a:off x="1185863" y="1601788"/>
            <a:ext cx="1069975" cy="404812"/>
            <a:chOff x="1342" y="1621"/>
            <a:chExt cx="1005" cy="454"/>
          </a:xfrm>
        </p:grpSpPr>
        <p:sp>
          <p:nvSpPr>
            <p:cNvPr id="34864" name="Rectangle 22">
              <a:extLst>
                <a:ext uri="{FF2B5EF4-FFF2-40B4-BE49-F238E27FC236}">
                  <a16:creationId xmlns:a16="http://schemas.microsoft.com/office/drawing/2014/main" id="{D0198231-48A8-4CD2-B41A-60F11D8DBEB1}"/>
                </a:ext>
              </a:extLst>
            </p:cNvPr>
            <p:cNvSpPr>
              <a:spLocks noChangeArrowheads="1"/>
            </p:cNvSpPr>
            <p:nvPr/>
          </p:nvSpPr>
          <p:spPr bwMode="auto">
            <a:xfrm>
              <a:off x="1499" y="1621"/>
              <a:ext cx="848" cy="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2000" b="1"/>
                <a:t>Liver</a:t>
              </a:r>
            </a:p>
          </p:txBody>
        </p:sp>
        <p:sp>
          <p:nvSpPr>
            <p:cNvPr id="34865" name="Rectangle 23">
              <a:extLst>
                <a:ext uri="{FF2B5EF4-FFF2-40B4-BE49-F238E27FC236}">
                  <a16:creationId xmlns:a16="http://schemas.microsoft.com/office/drawing/2014/main" id="{F03E57CC-5CC2-4ECA-95C6-0CDECBE636E4}"/>
                </a:ext>
              </a:extLst>
            </p:cNvPr>
            <p:cNvSpPr>
              <a:spLocks noChangeArrowheads="1"/>
            </p:cNvSpPr>
            <p:nvPr/>
          </p:nvSpPr>
          <p:spPr bwMode="auto">
            <a:xfrm>
              <a:off x="1342" y="1621"/>
              <a:ext cx="169" cy="454"/>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grpSp>
      <p:sp>
        <p:nvSpPr>
          <p:cNvPr id="34844" name="AutoShape 80">
            <a:extLst>
              <a:ext uri="{FF2B5EF4-FFF2-40B4-BE49-F238E27FC236}">
                <a16:creationId xmlns:a16="http://schemas.microsoft.com/office/drawing/2014/main" id="{DF5927DD-2B09-4E80-9A23-1995306684CA}"/>
              </a:ext>
            </a:extLst>
          </p:cNvPr>
          <p:cNvSpPr>
            <a:spLocks noChangeArrowheads="1"/>
          </p:cNvSpPr>
          <p:nvPr/>
        </p:nvSpPr>
        <p:spPr bwMode="auto">
          <a:xfrm rot="-4234648">
            <a:off x="1683544" y="2540794"/>
            <a:ext cx="542925" cy="4810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rgbClr val="FF9900"/>
            </a:solidFill>
            <a:miter lim="800000"/>
            <a:headEnd/>
            <a:tailEnd/>
          </a:ln>
        </p:spPr>
        <p:txBody>
          <a:bodyPr wrap="none" anchor="ctr"/>
          <a:lstStyle/>
          <a:p>
            <a:endParaRPr lang="fr-CA"/>
          </a:p>
        </p:txBody>
      </p:sp>
      <p:sp>
        <p:nvSpPr>
          <p:cNvPr id="34845" name="AutoShape 80">
            <a:extLst>
              <a:ext uri="{FF2B5EF4-FFF2-40B4-BE49-F238E27FC236}">
                <a16:creationId xmlns:a16="http://schemas.microsoft.com/office/drawing/2014/main" id="{86AFBCED-53D3-4F62-96B9-3922B3CCF382}"/>
              </a:ext>
            </a:extLst>
          </p:cNvPr>
          <p:cNvSpPr>
            <a:spLocks noChangeArrowheads="1"/>
          </p:cNvSpPr>
          <p:nvPr/>
        </p:nvSpPr>
        <p:spPr bwMode="auto">
          <a:xfrm rot="-5400000">
            <a:off x="5785644" y="5971382"/>
            <a:ext cx="230187" cy="203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rgbClr val="FF9900"/>
            </a:solidFill>
            <a:miter lim="800000"/>
            <a:headEnd/>
            <a:tailEnd/>
          </a:ln>
        </p:spPr>
        <p:txBody>
          <a:bodyPr wrap="none" anchor="ctr"/>
          <a:lstStyle/>
          <a:p>
            <a:endParaRPr lang="fr-CA"/>
          </a:p>
        </p:txBody>
      </p:sp>
      <p:sp>
        <p:nvSpPr>
          <p:cNvPr id="60" name="Freeform 48">
            <a:extLst>
              <a:ext uri="{FF2B5EF4-FFF2-40B4-BE49-F238E27FC236}">
                <a16:creationId xmlns:a16="http://schemas.microsoft.com/office/drawing/2014/main" id="{C5F07A60-1E6F-40FE-8CC3-F4E0E533340E}"/>
              </a:ext>
            </a:extLst>
          </p:cNvPr>
          <p:cNvSpPr>
            <a:spLocks/>
          </p:cNvSpPr>
          <p:nvPr/>
        </p:nvSpPr>
        <p:spPr bwMode="auto">
          <a:xfrm>
            <a:off x="5761038" y="4579938"/>
            <a:ext cx="184150" cy="133350"/>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22225">
            <a:solidFill>
              <a:srgbClr val="660066"/>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pic>
        <p:nvPicPr>
          <p:cNvPr id="34847" name="Image 92" descr="ldl receptor.png">
            <a:extLst>
              <a:ext uri="{FF2B5EF4-FFF2-40B4-BE49-F238E27FC236}">
                <a16:creationId xmlns:a16="http://schemas.microsoft.com/office/drawing/2014/main" id="{542D6CE6-737C-43B4-9E82-BB9C2293F6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940050"/>
            <a:ext cx="60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8" name="Image 92" descr="ldl receptor.png">
            <a:extLst>
              <a:ext uri="{FF2B5EF4-FFF2-40B4-BE49-F238E27FC236}">
                <a16:creationId xmlns:a16="http://schemas.microsoft.com/office/drawing/2014/main" id="{9F7D959A-F359-44C0-A891-106A23C72E2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57863" y="5735638"/>
            <a:ext cx="3333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9" name="Image 65" descr="a1.png">
            <a:extLst>
              <a:ext uri="{FF2B5EF4-FFF2-40B4-BE49-F238E27FC236}">
                <a16:creationId xmlns:a16="http://schemas.microsoft.com/office/drawing/2014/main" id="{CF9FC1A6-2CF9-4712-9062-43F21937E90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6113" y="4357688"/>
            <a:ext cx="25558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Oval 29">
            <a:extLst>
              <a:ext uri="{FF2B5EF4-FFF2-40B4-BE49-F238E27FC236}">
                <a16:creationId xmlns:a16="http://schemas.microsoft.com/office/drawing/2014/main" id="{EF65DEB8-DA19-443C-86E6-AF6174CE72BD}"/>
              </a:ext>
            </a:extLst>
          </p:cNvPr>
          <p:cNvSpPr>
            <a:spLocks noChangeArrowheads="1"/>
          </p:cNvSpPr>
          <p:nvPr/>
        </p:nvSpPr>
        <p:spPr bwMode="auto">
          <a:xfrm>
            <a:off x="3041650" y="2259013"/>
            <a:ext cx="933450" cy="933450"/>
          </a:xfrm>
          <a:prstGeom prst="ellipse">
            <a:avLst/>
          </a:prstGeom>
          <a:gradFill flip="none" rotWithShape="1">
            <a:gsLst>
              <a:gs pos="0">
                <a:srgbClr val="FF0000"/>
              </a:gs>
              <a:gs pos="50000">
                <a:srgbClr val="920000"/>
              </a:gs>
            </a:gsLst>
            <a:lin ang="4200000" scaled="0"/>
            <a:tileRect/>
          </a:gradFill>
          <a:ln w="15875">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pitchFamily="-107" charset="-128"/>
            </a:endParaRPr>
          </a:p>
        </p:txBody>
      </p:sp>
      <p:sp>
        <p:nvSpPr>
          <p:cNvPr id="34851" name="Text Box 17">
            <a:extLst>
              <a:ext uri="{FF2B5EF4-FFF2-40B4-BE49-F238E27FC236}">
                <a16:creationId xmlns:a16="http://schemas.microsoft.com/office/drawing/2014/main" id="{57DCE3FA-E8F0-414F-AEAD-0EA488CA39ED}"/>
              </a:ext>
            </a:extLst>
          </p:cNvPr>
          <p:cNvSpPr txBox="1">
            <a:spLocks noChangeArrowheads="1"/>
          </p:cNvSpPr>
          <p:nvPr/>
        </p:nvSpPr>
        <p:spPr bwMode="auto">
          <a:xfrm>
            <a:off x="3067050" y="2503488"/>
            <a:ext cx="8826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300" b="1"/>
              <a:t>CE</a:t>
            </a:r>
          </a:p>
        </p:txBody>
      </p:sp>
      <p:sp>
        <p:nvSpPr>
          <p:cNvPr id="34852" name="Oval 23">
            <a:extLst>
              <a:ext uri="{FF2B5EF4-FFF2-40B4-BE49-F238E27FC236}">
                <a16:creationId xmlns:a16="http://schemas.microsoft.com/office/drawing/2014/main" id="{5E91DE6F-19C7-4CC4-8337-7D265F114550}"/>
              </a:ext>
            </a:extLst>
          </p:cNvPr>
          <p:cNvSpPr>
            <a:spLocks noChangeArrowheads="1"/>
          </p:cNvSpPr>
          <p:nvPr/>
        </p:nvSpPr>
        <p:spPr bwMode="auto">
          <a:xfrm>
            <a:off x="5051425" y="2436813"/>
            <a:ext cx="1590675" cy="536575"/>
          </a:xfrm>
          <a:prstGeom prst="ellipse">
            <a:avLst/>
          </a:prstGeom>
          <a:gradFill rotWithShape="1">
            <a:gsLst>
              <a:gs pos="0">
                <a:srgbClr val="00B0F0"/>
              </a:gs>
              <a:gs pos="50000">
                <a:srgbClr val="0070C0"/>
              </a:gs>
              <a:gs pos="100000">
                <a:srgbClr val="0070C0"/>
              </a:gs>
            </a:gsLst>
            <a:lin ang="4800000"/>
          </a:gradFill>
          <a:ln w="15875">
            <a:solidFill>
              <a:srgbClr val="0041C4"/>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4853" name="Text Box 7">
            <a:extLst>
              <a:ext uri="{FF2B5EF4-FFF2-40B4-BE49-F238E27FC236}">
                <a16:creationId xmlns:a16="http://schemas.microsoft.com/office/drawing/2014/main" id="{92DAD6DF-2068-4885-9D59-F55E35F37C71}"/>
              </a:ext>
            </a:extLst>
          </p:cNvPr>
          <p:cNvSpPr txBox="1">
            <a:spLocks noChangeArrowheads="1"/>
          </p:cNvSpPr>
          <p:nvPr/>
        </p:nvSpPr>
        <p:spPr bwMode="auto">
          <a:xfrm>
            <a:off x="5845175" y="2484438"/>
            <a:ext cx="6810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300" b="1"/>
              <a:t>FC</a:t>
            </a:r>
          </a:p>
        </p:txBody>
      </p:sp>
      <p:pic>
        <p:nvPicPr>
          <p:cNvPr id="34854" name="Image 70" descr="a1.png">
            <a:extLst>
              <a:ext uri="{FF2B5EF4-FFF2-40B4-BE49-F238E27FC236}">
                <a16:creationId xmlns:a16="http://schemas.microsoft.com/office/drawing/2014/main" id="{5F4EAF37-3636-4ADB-BBC1-10749805EE7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16275" y="2032000"/>
            <a:ext cx="619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5" name="Image 73" descr="a1.png">
            <a:extLst>
              <a:ext uri="{FF2B5EF4-FFF2-40B4-BE49-F238E27FC236}">
                <a16:creationId xmlns:a16="http://schemas.microsoft.com/office/drawing/2014/main" id="{26AD59CF-230E-44A0-A3BA-C381F1E233F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03863" y="2147888"/>
            <a:ext cx="6540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6" name="Rectangle 19">
            <a:extLst>
              <a:ext uri="{FF2B5EF4-FFF2-40B4-BE49-F238E27FC236}">
                <a16:creationId xmlns:a16="http://schemas.microsoft.com/office/drawing/2014/main" id="{E8306B7C-C696-4AD5-9B8C-18C17DA848BA}"/>
              </a:ext>
            </a:extLst>
          </p:cNvPr>
          <p:cNvSpPr>
            <a:spLocks noChangeArrowheads="1"/>
          </p:cNvSpPr>
          <p:nvPr/>
        </p:nvSpPr>
        <p:spPr bwMode="auto">
          <a:xfrm>
            <a:off x="2852738" y="1538288"/>
            <a:ext cx="1414462"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Mature HDL</a:t>
            </a:r>
          </a:p>
        </p:txBody>
      </p:sp>
      <p:sp>
        <p:nvSpPr>
          <p:cNvPr id="34857" name="Rectangle 20">
            <a:extLst>
              <a:ext uri="{FF2B5EF4-FFF2-40B4-BE49-F238E27FC236}">
                <a16:creationId xmlns:a16="http://schemas.microsoft.com/office/drawing/2014/main" id="{8A04BAD6-B136-40BC-B99B-706499539B7B}"/>
              </a:ext>
            </a:extLst>
          </p:cNvPr>
          <p:cNvSpPr>
            <a:spLocks noChangeArrowheads="1"/>
          </p:cNvSpPr>
          <p:nvPr/>
        </p:nvSpPr>
        <p:spPr bwMode="auto">
          <a:xfrm>
            <a:off x="2682875" y="1538288"/>
            <a:ext cx="180975" cy="36036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34858" name="Rectangle 19">
            <a:extLst>
              <a:ext uri="{FF2B5EF4-FFF2-40B4-BE49-F238E27FC236}">
                <a16:creationId xmlns:a16="http://schemas.microsoft.com/office/drawing/2014/main" id="{A2484E80-DA2C-47AA-A137-5B8D1971D94D}"/>
              </a:ext>
            </a:extLst>
          </p:cNvPr>
          <p:cNvSpPr>
            <a:spLocks noChangeArrowheads="1"/>
          </p:cNvSpPr>
          <p:nvPr/>
        </p:nvSpPr>
        <p:spPr bwMode="auto">
          <a:xfrm>
            <a:off x="5157788" y="3068638"/>
            <a:ext cx="1504950"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Nascent HDL</a:t>
            </a:r>
          </a:p>
        </p:txBody>
      </p:sp>
      <p:sp>
        <p:nvSpPr>
          <p:cNvPr id="34859" name="Rectangle 20">
            <a:extLst>
              <a:ext uri="{FF2B5EF4-FFF2-40B4-BE49-F238E27FC236}">
                <a16:creationId xmlns:a16="http://schemas.microsoft.com/office/drawing/2014/main" id="{3387A65D-5BFA-4B40-A41C-40680539A68A}"/>
              </a:ext>
            </a:extLst>
          </p:cNvPr>
          <p:cNvSpPr>
            <a:spLocks noChangeArrowheads="1"/>
          </p:cNvSpPr>
          <p:nvPr/>
        </p:nvSpPr>
        <p:spPr bwMode="auto">
          <a:xfrm>
            <a:off x="4976813" y="3068638"/>
            <a:ext cx="180975" cy="36036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34860" name="Rectangle 32">
            <a:extLst>
              <a:ext uri="{FF2B5EF4-FFF2-40B4-BE49-F238E27FC236}">
                <a16:creationId xmlns:a16="http://schemas.microsoft.com/office/drawing/2014/main" id="{E4ECE82B-D51C-485D-AB52-9D2A1E3737A3}"/>
              </a:ext>
            </a:extLst>
          </p:cNvPr>
          <p:cNvSpPr>
            <a:spLocks noChangeArrowheads="1"/>
          </p:cNvSpPr>
          <p:nvPr/>
        </p:nvSpPr>
        <p:spPr bwMode="auto">
          <a:xfrm>
            <a:off x="2771775" y="2354263"/>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000" b="1"/>
              <a:t>FC</a:t>
            </a:r>
          </a:p>
        </p:txBody>
      </p:sp>
      <p:sp>
        <p:nvSpPr>
          <p:cNvPr id="34861" name="Rectangle 19">
            <a:extLst>
              <a:ext uri="{FF2B5EF4-FFF2-40B4-BE49-F238E27FC236}">
                <a16:creationId xmlns:a16="http://schemas.microsoft.com/office/drawing/2014/main" id="{917D5C0E-DC24-45F7-BCC8-C35232C9FBA5}"/>
              </a:ext>
            </a:extLst>
          </p:cNvPr>
          <p:cNvSpPr>
            <a:spLocks noChangeArrowheads="1"/>
          </p:cNvSpPr>
          <p:nvPr/>
        </p:nvSpPr>
        <p:spPr bwMode="auto">
          <a:xfrm>
            <a:off x="3357563" y="5724525"/>
            <a:ext cx="1169987"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VLDL/LDL</a:t>
            </a:r>
          </a:p>
        </p:txBody>
      </p:sp>
      <p:sp>
        <p:nvSpPr>
          <p:cNvPr id="34862" name="Rectangle 20">
            <a:extLst>
              <a:ext uri="{FF2B5EF4-FFF2-40B4-BE49-F238E27FC236}">
                <a16:creationId xmlns:a16="http://schemas.microsoft.com/office/drawing/2014/main" id="{37FC9FFA-BA85-4265-B172-97BEEB2E6980}"/>
              </a:ext>
            </a:extLst>
          </p:cNvPr>
          <p:cNvSpPr>
            <a:spLocks noChangeArrowheads="1"/>
          </p:cNvSpPr>
          <p:nvPr/>
        </p:nvSpPr>
        <p:spPr bwMode="auto">
          <a:xfrm>
            <a:off x="3176588" y="5724525"/>
            <a:ext cx="180975" cy="360363"/>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61" name="Freeform 48">
            <a:extLst>
              <a:ext uri="{FF2B5EF4-FFF2-40B4-BE49-F238E27FC236}">
                <a16:creationId xmlns:a16="http://schemas.microsoft.com/office/drawing/2014/main" id="{12A1BBBE-2F0C-4DC8-B81F-CF976E8CBDEC}"/>
              </a:ext>
            </a:extLst>
          </p:cNvPr>
          <p:cNvSpPr>
            <a:spLocks/>
          </p:cNvSpPr>
          <p:nvPr/>
        </p:nvSpPr>
        <p:spPr bwMode="auto">
          <a:xfrm>
            <a:off x="7081838" y="2584450"/>
            <a:ext cx="334962" cy="242888"/>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34925">
            <a:solidFill>
              <a:srgbClr val="660066"/>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3">
            <a:extLst>
              <a:ext uri="{FF2B5EF4-FFF2-40B4-BE49-F238E27FC236}">
                <a16:creationId xmlns:a16="http://schemas.microsoft.com/office/drawing/2014/main" id="{4A05D09E-2375-474F-B76E-35AA56D9E690}"/>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Torcetrapib Slows Apolipoprotein AI Turnover Rate</a:t>
            </a:r>
          </a:p>
        </p:txBody>
      </p:sp>
      <p:sp>
        <p:nvSpPr>
          <p:cNvPr id="14340" name="Rectangle 55">
            <a:extLst>
              <a:ext uri="{FF2B5EF4-FFF2-40B4-BE49-F238E27FC236}">
                <a16:creationId xmlns:a16="http://schemas.microsoft.com/office/drawing/2014/main" id="{DB0ECF67-114C-44AB-9DB9-8C1A541215F2}"/>
              </a:ext>
            </a:extLst>
          </p:cNvPr>
          <p:cNvSpPr>
            <a:spLocks noChangeArrowheads="1"/>
          </p:cNvSpPr>
          <p:nvPr/>
        </p:nvSpPr>
        <p:spPr bwMode="auto">
          <a:xfrm>
            <a:off x="5876925" y="6443663"/>
            <a:ext cx="3097213"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Brousseau ME et al. </a:t>
            </a:r>
          </a:p>
          <a:p>
            <a:pPr eaLnBrk="1" hangingPunct="1"/>
            <a:r>
              <a:rPr lang="en-US" altLang="fr-FR" sz="1000"/>
              <a:t>Arterioscler Thromb Vasc Biol 2005; 25: 1057-64</a:t>
            </a:r>
            <a:endParaRPr lang="da-DK" altLang="fr-FR" sz="1000"/>
          </a:p>
        </p:txBody>
      </p:sp>
      <p:sp>
        <p:nvSpPr>
          <p:cNvPr id="31774" name="Rectangle 57">
            <a:extLst>
              <a:ext uri="{FF2B5EF4-FFF2-40B4-BE49-F238E27FC236}">
                <a16:creationId xmlns:a16="http://schemas.microsoft.com/office/drawing/2014/main" id="{CDBEC102-7C84-4BD6-820B-2CA252C5838A}"/>
              </a:ext>
            </a:extLst>
          </p:cNvPr>
          <p:cNvSpPr>
            <a:spLocks noChangeArrowheads="1"/>
          </p:cNvSpPr>
          <p:nvPr/>
        </p:nvSpPr>
        <p:spPr bwMode="auto">
          <a:xfrm>
            <a:off x="5832475" y="5167313"/>
            <a:ext cx="3006725" cy="1125537"/>
          </a:xfrm>
          <a:prstGeom prst="round2DiagRect">
            <a:avLst/>
          </a:prstGeom>
          <a:solidFill>
            <a:schemeClr val="bg1"/>
          </a:solidFill>
          <a:ln w="19050">
            <a:solidFill>
              <a:srgbClr val="920000"/>
            </a:solidFill>
            <a:round/>
            <a:headEnd/>
            <a:tailEnd/>
          </a:ln>
        </p:spPr>
        <p:txBody>
          <a:bodyPr tIns="0" bIns="0" anchor="ctr"/>
          <a:lstStyle/>
          <a:p>
            <a:pPr marL="271463">
              <a:lnSpc>
                <a:spcPct val="150000"/>
              </a:lnSpc>
              <a:defRPr/>
            </a:pPr>
            <a:endParaRPr lang="fr-FR" sz="900">
              <a:ea typeface="ＭＳ Ｐゴシック"/>
              <a:cs typeface="ＭＳ Ｐゴシック"/>
              <a:sym typeface="Symbol" pitchFamily="18" charset="2"/>
            </a:endParaRPr>
          </a:p>
        </p:txBody>
      </p:sp>
      <p:sp>
        <p:nvSpPr>
          <p:cNvPr id="14342" name="Rectangle 38">
            <a:extLst>
              <a:ext uri="{FF2B5EF4-FFF2-40B4-BE49-F238E27FC236}">
                <a16:creationId xmlns:a16="http://schemas.microsoft.com/office/drawing/2014/main" id="{05D65435-4C56-4E89-A51D-2000B5A87B51}"/>
              </a:ext>
            </a:extLst>
          </p:cNvPr>
          <p:cNvSpPr>
            <a:spLocks noChangeArrowheads="1"/>
          </p:cNvSpPr>
          <p:nvPr/>
        </p:nvSpPr>
        <p:spPr bwMode="auto">
          <a:xfrm>
            <a:off x="6057900" y="5346700"/>
            <a:ext cx="179388" cy="180975"/>
          </a:xfrm>
          <a:prstGeom prst="rect">
            <a:avLst/>
          </a:prstGeom>
          <a:solidFill>
            <a:srgbClr val="9200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4343" name="Rectangle 39">
            <a:extLst>
              <a:ext uri="{FF2B5EF4-FFF2-40B4-BE49-F238E27FC236}">
                <a16:creationId xmlns:a16="http://schemas.microsoft.com/office/drawing/2014/main" id="{2690F54D-1301-4298-9B77-6F4919AC8C5F}"/>
              </a:ext>
            </a:extLst>
          </p:cNvPr>
          <p:cNvSpPr>
            <a:spLocks noChangeArrowheads="1"/>
          </p:cNvSpPr>
          <p:nvPr/>
        </p:nvSpPr>
        <p:spPr bwMode="auto">
          <a:xfrm>
            <a:off x="6335713" y="5302250"/>
            <a:ext cx="2430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t>Atorvastatin+Torcetrapib</a:t>
            </a:r>
            <a:endParaRPr lang="en-US" altLang="fr-FR" sz="3600">
              <a:latin typeface="Wingdings 3" panose="05040102010807070707" pitchFamily="18" charset="2"/>
            </a:endParaRPr>
          </a:p>
        </p:txBody>
      </p:sp>
      <p:sp>
        <p:nvSpPr>
          <p:cNvPr id="14344" name="Rectangle 40">
            <a:extLst>
              <a:ext uri="{FF2B5EF4-FFF2-40B4-BE49-F238E27FC236}">
                <a16:creationId xmlns:a16="http://schemas.microsoft.com/office/drawing/2014/main" id="{34B691D7-1DEA-4696-B89E-CCEF931A1645}"/>
              </a:ext>
            </a:extLst>
          </p:cNvPr>
          <p:cNvSpPr>
            <a:spLocks noChangeArrowheads="1"/>
          </p:cNvSpPr>
          <p:nvPr/>
        </p:nvSpPr>
        <p:spPr bwMode="auto">
          <a:xfrm>
            <a:off x="6057900" y="5656263"/>
            <a:ext cx="179388" cy="180975"/>
          </a:xfrm>
          <a:prstGeom prst="rect">
            <a:avLst/>
          </a:prstGeom>
          <a:solidFill>
            <a:srgbClr val="FFC0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4345" name="Rectangle 41">
            <a:extLst>
              <a:ext uri="{FF2B5EF4-FFF2-40B4-BE49-F238E27FC236}">
                <a16:creationId xmlns:a16="http://schemas.microsoft.com/office/drawing/2014/main" id="{27D27F4C-2D1F-42B3-B2EF-180F9715E504}"/>
              </a:ext>
            </a:extLst>
          </p:cNvPr>
          <p:cNvSpPr>
            <a:spLocks noChangeArrowheads="1"/>
          </p:cNvSpPr>
          <p:nvPr/>
        </p:nvSpPr>
        <p:spPr bwMode="auto">
          <a:xfrm>
            <a:off x="6338888" y="5930900"/>
            <a:ext cx="2244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t>Torcetrapib 120 mg bid</a:t>
            </a:r>
            <a:endParaRPr lang="en-US" altLang="fr-FR" sz="3600">
              <a:latin typeface="Wingdings 3" panose="05040102010807070707" pitchFamily="18" charset="2"/>
            </a:endParaRPr>
          </a:p>
        </p:txBody>
      </p:sp>
      <p:sp>
        <p:nvSpPr>
          <p:cNvPr id="14346" name="Rectangle 42">
            <a:extLst>
              <a:ext uri="{FF2B5EF4-FFF2-40B4-BE49-F238E27FC236}">
                <a16:creationId xmlns:a16="http://schemas.microsoft.com/office/drawing/2014/main" id="{15C46419-EB35-4964-A573-C422F73E116D}"/>
              </a:ext>
            </a:extLst>
          </p:cNvPr>
          <p:cNvSpPr>
            <a:spLocks noChangeArrowheads="1"/>
          </p:cNvSpPr>
          <p:nvPr/>
        </p:nvSpPr>
        <p:spPr bwMode="auto">
          <a:xfrm>
            <a:off x="6057900" y="5965825"/>
            <a:ext cx="179388" cy="180975"/>
          </a:xfrm>
          <a:prstGeom prst="rect">
            <a:avLst/>
          </a:prstGeom>
          <a:solidFill>
            <a:srgbClr val="002A7E"/>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4347" name="Rectangle 43">
            <a:extLst>
              <a:ext uri="{FF2B5EF4-FFF2-40B4-BE49-F238E27FC236}">
                <a16:creationId xmlns:a16="http://schemas.microsoft.com/office/drawing/2014/main" id="{E52CAAD1-5535-46F3-9B84-1DEC7EDD915B}"/>
              </a:ext>
            </a:extLst>
          </p:cNvPr>
          <p:cNvSpPr>
            <a:spLocks noChangeArrowheads="1"/>
          </p:cNvSpPr>
          <p:nvPr/>
        </p:nvSpPr>
        <p:spPr bwMode="auto">
          <a:xfrm>
            <a:off x="6342063" y="5616575"/>
            <a:ext cx="2185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t>Torcetrapib 120 mg qd</a:t>
            </a:r>
            <a:endParaRPr lang="en-US" altLang="fr-FR" sz="3600">
              <a:latin typeface="Wingdings 3" panose="05040102010807070707" pitchFamily="18" charset="2"/>
            </a:endParaRPr>
          </a:p>
        </p:txBody>
      </p:sp>
      <p:sp>
        <p:nvSpPr>
          <p:cNvPr id="14348" name="Rectangle 124">
            <a:extLst>
              <a:ext uri="{FF2B5EF4-FFF2-40B4-BE49-F238E27FC236}">
                <a16:creationId xmlns:a16="http://schemas.microsoft.com/office/drawing/2014/main" id="{93AAEC9A-BD48-4461-BAF7-E53E76A761F7}"/>
              </a:ext>
            </a:extLst>
          </p:cNvPr>
          <p:cNvSpPr>
            <a:spLocks noChangeArrowheads="1"/>
          </p:cNvSpPr>
          <p:nvPr/>
        </p:nvSpPr>
        <p:spPr bwMode="auto">
          <a:xfrm>
            <a:off x="1520825" y="1057275"/>
            <a:ext cx="6030913" cy="4019550"/>
          </a:xfrm>
          <a:prstGeom prst="rect">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4349" name="Text Box 44">
            <a:extLst>
              <a:ext uri="{FF2B5EF4-FFF2-40B4-BE49-F238E27FC236}">
                <a16:creationId xmlns:a16="http://schemas.microsoft.com/office/drawing/2014/main" id="{48FCDF41-D253-42B5-8231-8BABD4949733}"/>
              </a:ext>
            </a:extLst>
          </p:cNvPr>
          <p:cNvSpPr txBox="1">
            <a:spLocks noChangeArrowheads="1"/>
          </p:cNvSpPr>
          <p:nvPr/>
        </p:nvSpPr>
        <p:spPr bwMode="auto">
          <a:xfrm rot="-5400000">
            <a:off x="121444" y="2809081"/>
            <a:ext cx="3538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000" b="1"/>
              <a:t>% change vs. placebo</a:t>
            </a:r>
          </a:p>
        </p:txBody>
      </p:sp>
      <p:grpSp>
        <p:nvGrpSpPr>
          <p:cNvPr id="14350" name="Groupe 29">
            <a:extLst>
              <a:ext uri="{FF2B5EF4-FFF2-40B4-BE49-F238E27FC236}">
                <a16:creationId xmlns:a16="http://schemas.microsoft.com/office/drawing/2014/main" id="{9767BFA2-D288-4781-8A0B-440F17C373F5}"/>
              </a:ext>
            </a:extLst>
          </p:cNvPr>
          <p:cNvGrpSpPr>
            <a:grpSpLocks/>
          </p:cNvGrpSpPr>
          <p:nvPr/>
        </p:nvGrpSpPr>
        <p:grpSpPr bwMode="auto">
          <a:xfrm>
            <a:off x="2185988" y="1508125"/>
            <a:ext cx="5265737" cy="4064000"/>
            <a:chOff x="2186735" y="1508148"/>
            <a:chExt cx="5265585" cy="4064000"/>
          </a:xfrm>
        </p:grpSpPr>
        <p:graphicFrame>
          <p:nvGraphicFramePr>
            <p:cNvPr id="14338" name="Graphique 43">
              <a:extLst>
                <a:ext uri="{FF2B5EF4-FFF2-40B4-BE49-F238E27FC236}">
                  <a16:creationId xmlns:a16="http://schemas.microsoft.com/office/drawing/2014/main" id="{5C4B730B-65E5-482F-AB4B-47DD6CA067C7}"/>
                </a:ext>
              </a:extLst>
            </p:cNvPr>
            <p:cNvGraphicFramePr>
              <a:graphicFrameLocks/>
            </p:cNvGraphicFramePr>
            <p:nvPr/>
          </p:nvGraphicFramePr>
          <p:xfrm>
            <a:off x="2186735" y="1508148"/>
            <a:ext cx="5265585" cy="4064000"/>
          </p:xfrm>
          <a:graphic>
            <a:graphicData uri="http://schemas.openxmlformats.org/presentationml/2006/ole">
              <mc:AlternateContent xmlns:mc="http://schemas.openxmlformats.org/markup-compatibility/2006">
                <mc:Choice xmlns:v="urn:schemas-microsoft-com:vml" Requires="v">
                  <p:oleObj spid="_x0000_s14363" r:id="rId4" imgW="5261304" imgH="4066384" progId="Excel.Chart.8">
                    <p:embed/>
                  </p:oleObj>
                </mc:Choice>
                <mc:Fallback>
                  <p:oleObj r:id="rId4" imgW="5261304" imgH="4066384" progId="Excel.Chart.8">
                    <p:embed/>
                    <p:pic>
                      <p:nvPicPr>
                        <p:cNvPr id="0" name="Graphiqu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6735" y="1508148"/>
                          <a:ext cx="5265585"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353" name="Groupe 22">
              <a:extLst>
                <a:ext uri="{FF2B5EF4-FFF2-40B4-BE49-F238E27FC236}">
                  <a16:creationId xmlns:a16="http://schemas.microsoft.com/office/drawing/2014/main" id="{C6FED65A-B496-4E3C-A14E-399B8E346D26}"/>
                </a:ext>
              </a:extLst>
            </p:cNvPr>
            <p:cNvGrpSpPr>
              <a:grpSpLocks/>
            </p:cNvGrpSpPr>
            <p:nvPr/>
          </p:nvGrpSpPr>
          <p:grpSpPr bwMode="auto">
            <a:xfrm>
              <a:off x="3491880" y="2458458"/>
              <a:ext cx="73025" cy="958850"/>
              <a:chOff x="3602132" y="2484281"/>
              <a:chExt cx="73025" cy="958850"/>
            </a:xfrm>
          </p:grpSpPr>
          <p:sp>
            <p:nvSpPr>
              <p:cNvPr id="14361" name="Line 12">
                <a:extLst>
                  <a:ext uri="{FF2B5EF4-FFF2-40B4-BE49-F238E27FC236}">
                    <a16:creationId xmlns:a16="http://schemas.microsoft.com/office/drawing/2014/main" id="{5D7D8386-852F-46AB-B7B3-4A890A40E6F4}"/>
                  </a:ext>
                </a:extLst>
              </p:cNvPr>
              <p:cNvSpPr>
                <a:spLocks noChangeShapeType="1"/>
              </p:cNvSpPr>
              <p:nvPr/>
            </p:nvSpPr>
            <p:spPr bwMode="auto">
              <a:xfrm>
                <a:off x="3637850" y="2484281"/>
                <a:ext cx="1588" cy="95726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14362" name="Line 13">
                <a:extLst>
                  <a:ext uri="{FF2B5EF4-FFF2-40B4-BE49-F238E27FC236}">
                    <a16:creationId xmlns:a16="http://schemas.microsoft.com/office/drawing/2014/main" id="{910CF28D-7C91-4C8C-83ED-D6EF001FC72B}"/>
                  </a:ext>
                </a:extLst>
              </p:cNvPr>
              <p:cNvSpPr>
                <a:spLocks noChangeShapeType="1"/>
              </p:cNvSpPr>
              <p:nvPr/>
            </p:nvSpPr>
            <p:spPr bwMode="auto">
              <a:xfrm>
                <a:off x="3602132" y="3441544"/>
                <a:ext cx="730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14354" name="Groupe 23">
              <a:extLst>
                <a:ext uri="{FF2B5EF4-FFF2-40B4-BE49-F238E27FC236}">
                  <a16:creationId xmlns:a16="http://schemas.microsoft.com/office/drawing/2014/main" id="{F84942E2-E2A8-4995-BF75-C4233E274E53}"/>
                </a:ext>
              </a:extLst>
            </p:cNvPr>
            <p:cNvGrpSpPr>
              <a:grpSpLocks/>
            </p:cNvGrpSpPr>
            <p:nvPr/>
          </p:nvGrpSpPr>
          <p:grpSpPr bwMode="auto">
            <a:xfrm>
              <a:off x="5039035" y="2548236"/>
              <a:ext cx="73025" cy="574675"/>
              <a:chOff x="5302004" y="2574059"/>
              <a:chExt cx="73025" cy="574675"/>
            </a:xfrm>
          </p:grpSpPr>
          <p:sp>
            <p:nvSpPr>
              <p:cNvPr id="14359" name="Line 14">
                <a:extLst>
                  <a:ext uri="{FF2B5EF4-FFF2-40B4-BE49-F238E27FC236}">
                    <a16:creationId xmlns:a16="http://schemas.microsoft.com/office/drawing/2014/main" id="{D95115F4-2234-4E82-BF23-DD6BA9CE15F1}"/>
                  </a:ext>
                </a:extLst>
              </p:cNvPr>
              <p:cNvSpPr>
                <a:spLocks noChangeShapeType="1"/>
              </p:cNvSpPr>
              <p:nvPr/>
            </p:nvSpPr>
            <p:spPr bwMode="auto">
              <a:xfrm>
                <a:off x="5336929" y="2574059"/>
                <a:ext cx="3175" cy="5730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14360" name="Line 15">
                <a:extLst>
                  <a:ext uri="{FF2B5EF4-FFF2-40B4-BE49-F238E27FC236}">
                    <a16:creationId xmlns:a16="http://schemas.microsoft.com/office/drawing/2014/main" id="{E699987F-2EDD-4A58-9907-B2CC7D40D5B6}"/>
                  </a:ext>
                </a:extLst>
              </p:cNvPr>
              <p:cNvSpPr>
                <a:spLocks noChangeShapeType="1"/>
              </p:cNvSpPr>
              <p:nvPr/>
            </p:nvSpPr>
            <p:spPr bwMode="auto">
              <a:xfrm rot="-180000">
                <a:off x="5302004" y="3147146"/>
                <a:ext cx="73025"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14355" name="Groupe 24">
              <a:extLst>
                <a:ext uri="{FF2B5EF4-FFF2-40B4-BE49-F238E27FC236}">
                  <a16:creationId xmlns:a16="http://schemas.microsoft.com/office/drawing/2014/main" id="{3896C112-2988-406B-8631-B4A6CBDAE62D}"/>
                </a:ext>
              </a:extLst>
            </p:cNvPr>
            <p:cNvGrpSpPr>
              <a:grpSpLocks/>
            </p:cNvGrpSpPr>
            <p:nvPr/>
          </p:nvGrpSpPr>
          <p:grpSpPr bwMode="auto">
            <a:xfrm>
              <a:off x="6547814" y="3821014"/>
              <a:ext cx="73025" cy="683800"/>
              <a:chOff x="6973101" y="3846837"/>
              <a:chExt cx="73025" cy="683800"/>
            </a:xfrm>
          </p:grpSpPr>
          <p:sp>
            <p:nvSpPr>
              <p:cNvPr id="14357" name="Line 16">
                <a:extLst>
                  <a:ext uri="{FF2B5EF4-FFF2-40B4-BE49-F238E27FC236}">
                    <a16:creationId xmlns:a16="http://schemas.microsoft.com/office/drawing/2014/main" id="{780E9417-D4B9-4B0D-AA93-EDE86C82A738}"/>
                  </a:ext>
                </a:extLst>
              </p:cNvPr>
              <p:cNvSpPr>
                <a:spLocks noChangeShapeType="1"/>
              </p:cNvSpPr>
              <p:nvPr/>
            </p:nvSpPr>
            <p:spPr bwMode="auto">
              <a:xfrm>
                <a:off x="7009613" y="3846837"/>
                <a:ext cx="0" cy="67786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14358" name="Line 17">
                <a:extLst>
                  <a:ext uri="{FF2B5EF4-FFF2-40B4-BE49-F238E27FC236}">
                    <a16:creationId xmlns:a16="http://schemas.microsoft.com/office/drawing/2014/main" id="{7F11D951-7FE5-4063-B570-F5E4EF93BB93}"/>
                  </a:ext>
                </a:extLst>
              </p:cNvPr>
              <p:cNvSpPr>
                <a:spLocks noChangeShapeType="1"/>
              </p:cNvSpPr>
              <p:nvPr/>
            </p:nvSpPr>
            <p:spPr bwMode="auto">
              <a:xfrm>
                <a:off x="6973101" y="4529050"/>
                <a:ext cx="730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sp>
          <p:nvSpPr>
            <p:cNvPr id="31772" name="Text Box 48">
              <a:extLst>
                <a:ext uri="{FF2B5EF4-FFF2-40B4-BE49-F238E27FC236}">
                  <a16:creationId xmlns:a16="http://schemas.microsoft.com/office/drawing/2014/main" id="{03FF6176-6062-47AA-81EC-1A88D9BE5373}"/>
                </a:ext>
              </a:extLst>
            </p:cNvPr>
            <p:cNvSpPr txBox="1">
              <a:spLocks noChangeArrowheads="1"/>
            </p:cNvSpPr>
            <p:nvPr/>
          </p:nvSpPr>
          <p:spPr bwMode="auto">
            <a:xfrm>
              <a:off x="6350627" y="4770461"/>
              <a:ext cx="609582" cy="338137"/>
            </a:xfrm>
            <a:prstGeom prst="rect">
              <a:avLst/>
            </a:prstGeom>
            <a:noFill/>
            <a:ln w="9525">
              <a:noFill/>
              <a:miter lim="800000"/>
              <a:headEnd/>
              <a:tailEnd/>
            </a:ln>
          </p:spPr>
          <p:txBody>
            <a:bodyPr>
              <a:spAutoFit/>
            </a:bodyPr>
            <a:lstStyle/>
            <a:p>
              <a:pPr eaLnBrk="0" hangingPunct="0">
                <a:spcBef>
                  <a:spcPct val="50000"/>
                </a:spcBef>
                <a:defRPr/>
              </a:pPr>
              <a:r>
                <a:rPr lang="en-US" sz="1600" dirty="0">
                  <a:latin typeface="+mn-lt"/>
                  <a:ea typeface="ＭＳ Ｐゴシック"/>
                  <a:cs typeface="ＭＳ Ｐゴシック"/>
                </a:rPr>
                <a:t>  *</a:t>
              </a:r>
            </a:p>
          </p:txBody>
        </p:sp>
      </p:grpSp>
      <p:sp>
        <p:nvSpPr>
          <p:cNvPr id="14351" name="Rectangle 28">
            <a:extLst>
              <a:ext uri="{FF2B5EF4-FFF2-40B4-BE49-F238E27FC236}">
                <a16:creationId xmlns:a16="http://schemas.microsoft.com/office/drawing/2014/main" id="{5891E8BD-7D6B-47D6-90BA-E5BFC8397093}"/>
              </a:ext>
            </a:extLst>
          </p:cNvPr>
          <p:cNvSpPr>
            <a:spLocks noChangeArrowheads="1"/>
          </p:cNvSpPr>
          <p:nvPr/>
        </p:nvSpPr>
        <p:spPr bwMode="auto">
          <a:xfrm>
            <a:off x="431800" y="5724525"/>
            <a:ext cx="1935163" cy="495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fr-FR" sz="1200"/>
              <a:t>(n=19)</a:t>
            </a:r>
          </a:p>
          <a:p>
            <a:pPr eaLnBrk="1" hangingPunct="1"/>
            <a:r>
              <a:rPr lang="en-US" altLang="fr-FR" sz="1200"/>
              <a:t>*p&lt;0.01 vs. placebo</a:t>
            </a:r>
          </a:p>
        </p:txBody>
      </p:sp>
      <p:sp>
        <p:nvSpPr>
          <p:cNvPr id="14352" name="Rectangle 30">
            <a:extLst>
              <a:ext uri="{FF2B5EF4-FFF2-40B4-BE49-F238E27FC236}">
                <a16:creationId xmlns:a16="http://schemas.microsoft.com/office/drawing/2014/main" id="{722EB8C3-10F4-4777-9959-F39F4DD8AEF6}"/>
              </a:ext>
            </a:extLst>
          </p:cNvPr>
          <p:cNvSpPr>
            <a:spLocks noChangeArrowheads="1"/>
          </p:cNvSpPr>
          <p:nvPr/>
        </p:nvSpPr>
        <p:spPr bwMode="auto">
          <a:xfrm>
            <a:off x="252413" y="5724525"/>
            <a:ext cx="180975" cy="495300"/>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A9C86FDB-CE1D-4C62-A51F-2D82AC5B0A1B}"/>
              </a:ext>
            </a:extLst>
          </p:cNvPr>
          <p:cNvSpPr>
            <a:spLocks noChangeArrowheads="1"/>
          </p:cNvSpPr>
          <p:nvPr/>
        </p:nvSpPr>
        <p:spPr bwMode="auto">
          <a:xfrm>
            <a:off x="628650" y="4933950"/>
            <a:ext cx="3216275" cy="368300"/>
          </a:xfrm>
          <a:prstGeom prst="roundRect">
            <a:avLst>
              <a:gd name="adj" fmla="val 16667"/>
            </a:avLst>
          </a:prstGeom>
          <a:solidFill>
            <a:srgbClr val="FFFFFF">
              <a:alpha val="79999"/>
            </a:srgbClr>
          </a:solidFill>
          <a:ln w="19050">
            <a:solidFill>
              <a:srgbClr val="920000"/>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latin typeface="Helvetica" panose="020B0604020202020204" pitchFamily="34" charset="0"/>
              </a:rPr>
              <a:t>446 atorvastatin patients</a:t>
            </a:r>
          </a:p>
        </p:txBody>
      </p:sp>
      <p:sp>
        <p:nvSpPr>
          <p:cNvPr id="35843" name="AutoShape 3">
            <a:extLst>
              <a:ext uri="{FF2B5EF4-FFF2-40B4-BE49-F238E27FC236}">
                <a16:creationId xmlns:a16="http://schemas.microsoft.com/office/drawing/2014/main" id="{69C6E7BA-A869-45D7-AEF0-D102E9A52D94}"/>
              </a:ext>
            </a:extLst>
          </p:cNvPr>
          <p:cNvSpPr>
            <a:spLocks noChangeArrowheads="1"/>
          </p:cNvSpPr>
          <p:nvPr/>
        </p:nvSpPr>
        <p:spPr bwMode="auto">
          <a:xfrm>
            <a:off x="5341938" y="4933950"/>
            <a:ext cx="3128962" cy="368300"/>
          </a:xfrm>
          <a:prstGeom prst="roundRect">
            <a:avLst>
              <a:gd name="adj" fmla="val 16667"/>
            </a:avLst>
          </a:prstGeom>
          <a:solidFill>
            <a:srgbClr val="FFFFFF">
              <a:alpha val="79999"/>
            </a:srgbClr>
          </a:solidFill>
          <a:ln w="19050">
            <a:solidFill>
              <a:srgbClr val="920000"/>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latin typeface="Helvetica" panose="020B0604020202020204" pitchFamily="34" charset="0"/>
              </a:rPr>
              <a:t>464 torcetrapib patients</a:t>
            </a:r>
          </a:p>
        </p:txBody>
      </p:sp>
      <p:sp>
        <p:nvSpPr>
          <p:cNvPr id="35844" name="AutoShape 9">
            <a:extLst>
              <a:ext uri="{FF2B5EF4-FFF2-40B4-BE49-F238E27FC236}">
                <a16:creationId xmlns:a16="http://schemas.microsoft.com/office/drawing/2014/main" id="{DC77A678-EBFF-41CF-B95D-21393B346687}"/>
              </a:ext>
            </a:extLst>
          </p:cNvPr>
          <p:cNvSpPr>
            <a:spLocks noChangeArrowheads="1"/>
          </p:cNvSpPr>
          <p:nvPr/>
        </p:nvSpPr>
        <p:spPr bwMode="auto">
          <a:xfrm>
            <a:off x="215900" y="5638800"/>
            <a:ext cx="8667750" cy="376238"/>
          </a:xfrm>
          <a:prstGeom prst="roundRect">
            <a:avLst>
              <a:gd name="adj" fmla="val 16667"/>
            </a:avLst>
          </a:prstGeom>
          <a:solidFill>
            <a:srgbClr val="FFFFFF">
              <a:alpha val="79999"/>
            </a:srgbClr>
          </a:solidFill>
          <a:ln w="19050">
            <a:solidFill>
              <a:srgbClr val="920000"/>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latin typeface="Helvetica" panose="020B0604020202020204" pitchFamily="34" charset="0"/>
              </a:rPr>
              <a:t>24-month follow-up intravascular ultrasound of originally imaged “target” vessel (n=910)</a:t>
            </a:r>
          </a:p>
        </p:txBody>
      </p:sp>
      <p:sp>
        <p:nvSpPr>
          <p:cNvPr id="35845" name="AutoShape 14">
            <a:extLst>
              <a:ext uri="{FF2B5EF4-FFF2-40B4-BE49-F238E27FC236}">
                <a16:creationId xmlns:a16="http://schemas.microsoft.com/office/drawing/2014/main" id="{C0BDA710-B567-4BBB-AE4D-1D7A6D8D573A}"/>
              </a:ext>
            </a:extLst>
          </p:cNvPr>
          <p:cNvSpPr>
            <a:spLocks noChangeArrowheads="1"/>
          </p:cNvSpPr>
          <p:nvPr/>
        </p:nvSpPr>
        <p:spPr bwMode="auto">
          <a:xfrm>
            <a:off x="2316163" y="2714625"/>
            <a:ext cx="4519612" cy="588963"/>
          </a:xfrm>
          <a:prstGeom prst="roundRect">
            <a:avLst>
              <a:gd name="adj" fmla="val 16667"/>
            </a:avLst>
          </a:prstGeom>
          <a:solidFill>
            <a:srgbClr val="FFFFFF">
              <a:alpha val="79999"/>
            </a:srgbClr>
          </a:solidFill>
          <a:ln w="19050">
            <a:solidFill>
              <a:srgbClr val="920000"/>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latin typeface="Helvetica" panose="020B0604020202020204" pitchFamily="34" charset="0"/>
              </a:rPr>
              <a:t>4 to 10-week run-in atorvastatin 10-80 mg</a:t>
            </a:r>
            <a:br>
              <a:rPr lang="en-US" altLang="fr-FR" sz="1600" b="1">
                <a:latin typeface="Helvetica" panose="020B0604020202020204" pitchFamily="34" charset="0"/>
              </a:rPr>
            </a:br>
            <a:r>
              <a:rPr lang="en-US" altLang="fr-FR" sz="1600" b="1">
                <a:latin typeface="Helvetica" panose="020B0604020202020204" pitchFamily="34" charset="0"/>
              </a:rPr>
              <a:t>to achieve LDL cholesterol of 100±15 mg/dl</a:t>
            </a:r>
          </a:p>
        </p:txBody>
      </p:sp>
      <p:sp>
        <p:nvSpPr>
          <p:cNvPr id="35846" name="AutoShape 16">
            <a:extLst>
              <a:ext uri="{FF2B5EF4-FFF2-40B4-BE49-F238E27FC236}">
                <a16:creationId xmlns:a16="http://schemas.microsoft.com/office/drawing/2014/main" id="{AB88F071-E6F1-4EBA-96E4-5A2546C6C714}"/>
              </a:ext>
            </a:extLst>
          </p:cNvPr>
          <p:cNvSpPr>
            <a:spLocks noChangeArrowheads="1"/>
          </p:cNvSpPr>
          <p:nvPr/>
        </p:nvSpPr>
        <p:spPr bwMode="auto">
          <a:xfrm>
            <a:off x="1100138" y="1944688"/>
            <a:ext cx="6953250" cy="588962"/>
          </a:xfrm>
          <a:prstGeom prst="roundRect">
            <a:avLst>
              <a:gd name="adj" fmla="val 16667"/>
            </a:avLst>
          </a:prstGeom>
          <a:solidFill>
            <a:srgbClr val="FFFFFF">
              <a:alpha val="79999"/>
            </a:srgbClr>
          </a:solidFill>
          <a:ln w="19050">
            <a:solidFill>
              <a:srgbClr val="920000"/>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fr-FR" sz="1600" b="1">
                <a:latin typeface="Helvetica" panose="020B0604020202020204" pitchFamily="34" charset="0"/>
              </a:rPr>
              <a:t>Intravascular ultrasound with 40 MHz transducer</a:t>
            </a:r>
          </a:p>
          <a:p>
            <a:pPr algn="ctr">
              <a:lnSpc>
                <a:spcPct val="90000"/>
              </a:lnSpc>
            </a:pPr>
            <a:r>
              <a:rPr lang="en-US" altLang="fr-FR" sz="1600" b="1">
                <a:latin typeface="Helvetica" panose="020B0604020202020204" pitchFamily="34" charset="0"/>
              </a:rPr>
              <a:t>Motorized pullback at 0.5 mm/sec through &gt;40 mm segment</a:t>
            </a:r>
          </a:p>
        </p:txBody>
      </p:sp>
      <p:sp>
        <p:nvSpPr>
          <p:cNvPr id="35847" name="AutoShape 18">
            <a:extLst>
              <a:ext uri="{FF2B5EF4-FFF2-40B4-BE49-F238E27FC236}">
                <a16:creationId xmlns:a16="http://schemas.microsoft.com/office/drawing/2014/main" id="{A0E77532-AAAE-4C34-8E1C-4D6A217AB95F}"/>
              </a:ext>
            </a:extLst>
          </p:cNvPr>
          <p:cNvSpPr>
            <a:spLocks noChangeArrowheads="1"/>
          </p:cNvSpPr>
          <p:nvPr/>
        </p:nvSpPr>
        <p:spPr bwMode="auto">
          <a:xfrm>
            <a:off x="571500" y="1177925"/>
            <a:ext cx="8045450" cy="584200"/>
          </a:xfrm>
          <a:prstGeom prst="roundRect">
            <a:avLst>
              <a:gd name="adj" fmla="val 16667"/>
            </a:avLst>
          </a:prstGeom>
          <a:solidFill>
            <a:srgbClr val="FFFFFF">
              <a:alpha val="79999"/>
            </a:srgbClr>
          </a:solidFill>
          <a:ln w="19050">
            <a:solidFill>
              <a:srgbClr val="920000"/>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fr-FR" sz="1600" b="1">
                <a:latin typeface="Helvetica" panose="020B0604020202020204" pitchFamily="34" charset="0"/>
              </a:rPr>
              <a:t>1,188 patients from 137 centres in North America and Europe</a:t>
            </a:r>
            <a:br>
              <a:rPr lang="en-US" altLang="fr-FR" sz="1600" b="1">
                <a:latin typeface="Helvetica" panose="020B0604020202020204" pitchFamily="34" charset="0"/>
              </a:rPr>
            </a:br>
            <a:r>
              <a:rPr lang="en-US" altLang="fr-FR" sz="1600" b="1">
                <a:latin typeface="Helvetica" panose="020B0604020202020204" pitchFamily="34" charset="0"/>
              </a:rPr>
              <a:t> Symptomatic coronary artery disease, coronary angiography with &gt;20% stenosis</a:t>
            </a:r>
          </a:p>
        </p:txBody>
      </p:sp>
      <p:sp>
        <p:nvSpPr>
          <p:cNvPr id="35848" name="AutoShape 23">
            <a:extLst>
              <a:ext uri="{FF2B5EF4-FFF2-40B4-BE49-F238E27FC236}">
                <a16:creationId xmlns:a16="http://schemas.microsoft.com/office/drawing/2014/main" id="{9795E2B4-4B25-4988-8D50-3F3D62BA12CF}"/>
              </a:ext>
            </a:extLst>
          </p:cNvPr>
          <p:cNvSpPr>
            <a:spLocks noChangeArrowheads="1"/>
          </p:cNvSpPr>
          <p:nvPr/>
        </p:nvSpPr>
        <p:spPr bwMode="auto">
          <a:xfrm>
            <a:off x="860425" y="3662363"/>
            <a:ext cx="2752725" cy="592137"/>
          </a:xfrm>
          <a:prstGeom prst="roundRect">
            <a:avLst>
              <a:gd name="adj" fmla="val 16667"/>
            </a:avLst>
          </a:prstGeom>
          <a:solidFill>
            <a:srgbClr val="FFFFFF">
              <a:alpha val="79999"/>
            </a:srgbClr>
          </a:solidFill>
          <a:ln w="19050">
            <a:solidFill>
              <a:srgbClr val="920000"/>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latin typeface="Helvetica" panose="020B0604020202020204" pitchFamily="34" charset="0"/>
              </a:rPr>
              <a:t>Atorvastatin</a:t>
            </a:r>
          </a:p>
          <a:p>
            <a:pPr algn="ctr"/>
            <a:r>
              <a:rPr lang="en-US" altLang="fr-FR" sz="1600" b="1">
                <a:latin typeface="Helvetica" panose="020B0604020202020204" pitchFamily="34" charset="0"/>
              </a:rPr>
              <a:t>monotherapy</a:t>
            </a:r>
          </a:p>
        </p:txBody>
      </p:sp>
      <p:sp>
        <p:nvSpPr>
          <p:cNvPr id="35849" name="AutoShape 24">
            <a:extLst>
              <a:ext uri="{FF2B5EF4-FFF2-40B4-BE49-F238E27FC236}">
                <a16:creationId xmlns:a16="http://schemas.microsoft.com/office/drawing/2014/main" id="{64A71B74-F70B-4CF1-B733-25548C93926E}"/>
              </a:ext>
            </a:extLst>
          </p:cNvPr>
          <p:cNvSpPr>
            <a:spLocks noChangeArrowheads="1"/>
          </p:cNvSpPr>
          <p:nvPr/>
        </p:nvSpPr>
        <p:spPr bwMode="auto">
          <a:xfrm>
            <a:off x="5540375" y="3662363"/>
            <a:ext cx="2752725" cy="592137"/>
          </a:xfrm>
          <a:prstGeom prst="roundRect">
            <a:avLst>
              <a:gd name="adj" fmla="val 16667"/>
            </a:avLst>
          </a:prstGeom>
          <a:solidFill>
            <a:srgbClr val="FFFFFF">
              <a:alpha val="79999"/>
            </a:srgbClr>
          </a:solidFill>
          <a:ln w="19050">
            <a:solidFill>
              <a:srgbClr val="920000"/>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latin typeface="Helvetica" panose="020B0604020202020204" pitchFamily="34" charset="0"/>
              </a:rPr>
              <a:t>Torcetrapib 60 mg+</a:t>
            </a:r>
            <a:br>
              <a:rPr lang="en-US" altLang="fr-FR" sz="1600" b="1">
                <a:latin typeface="Helvetica" panose="020B0604020202020204" pitchFamily="34" charset="0"/>
              </a:rPr>
            </a:br>
            <a:r>
              <a:rPr lang="en-US" altLang="fr-FR" sz="1600" b="1">
                <a:latin typeface="Helvetica" panose="020B0604020202020204" pitchFamily="34" charset="0"/>
              </a:rPr>
              <a:t>atorvastatin</a:t>
            </a:r>
          </a:p>
        </p:txBody>
      </p:sp>
      <p:sp>
        <p:nvSpPr>
          <p:cNvPr id="35850" name="Text Box 25">
            <a:extLst>
              <a:ext uri="{FF2B5EF4-FFF2-40B4-BE49-F238E27FC236}">
                <a16:creationId xmlns:a16="http://schemas.microsoft.com/office/drawing/2014/main" id="{B32001B0-EA72-4B53-B889-D2039D4D9BF4}"/>
              </a:ext>
            </a:extLst>
          </p:cNvPr>
          <p:cNvSpPr>
            <a:spLocks noChangeArrowheads="1"/>
          </p:cNvSpPr>
          <p:nvPr/>
        </p:nvSpPr>
        <p:spPr bwMode="auto">
          <a:xfrm>
            <a:off x="3949700" y="3613150"/>
            <a:ext cx="1271588" cy="647700"/>
          </a:xfrm>
          <a:prstGeom prst="roundRect">
            <a:avLst>
              <a:gd name="adj" fmla="val 16667"/>
            </a:avLst>
          </a:prstGeom>
          <a:solidFill>
            <a:srgbClr val="920000">
              <a:alpha val="89803"/>
            </a:srgbClr>
          </a:solidFill>
          <a:ln w="19050">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bg1"/>
                </a:solidFill>
                <a:latin typeface="Helvetica" panose="020B0604020202020204" pitchFamily="34" charset="0"/>
              </a:rPr>
              <a:t>24-month</a:t>
            </a:r>
            <a:br>
              <a:rPr lang="en-US" altLang="fr-FR" sz="1600" b="1">
                <a:solidFill>
                  <a:schemeClr val="bg1"/>
                </a:solidFill>
                <a:latin typeface="Helvetica" panose="020B0604020202020204" pitchFamily="34" charset="0"/>
              </a:rPr>
            </a:br>
            <a:r>
              <a:rPr lang="en-US" altLang="fr-FR" sz="1600" b="1">
                <a:solidFill>
                  <a:schemeClr val="bg1"/>
                </a:solidFill>
                <a:latin typeface="Helvetica" panose="020B0604020202020204" pitchFamily="34" charset="0"/>
              </a:rPr>
              <a:t>treatment</a:t>
            </a:r>
          </a:p>
        </p:txBody>
      </p:sp>
      <p:cxnSp>
        <p:nvCxnSpPr>
          <p:cNvPr id="35851" name="AutoShape 34">
            <a:extLst>
              <a:ext uri="{FF2B5EF4-FFF2-40B4-BE49-F238E27FC236}">
                <a16:creationId xmlns:a16="http://schemas.microsoft.com/office/drawing/2014/main" id="{DBFE066F-2576-4EC2-87C3-04DBDBC638E6}"/>
              </a:ext>
            </a:extLst>
          </p:cNvPr>
          <p:cNvCxnSpPr>
            <a:cxnSpLocks noChangeShapeType="1"/>
          </p:cNvCxnSpPr>
          <p:nvPr/>
        </p:nvCxnSpPr>
        <p:spPr bwMode="auto">
          <a:xfrm rot="5400000">
            <a:off x="4484687" y="2624138"/>
            <a:ext cx="180975" cy="0"/>
          </a:xfrm>
          <a:prstGeom prst="straightConnector1">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cxnSp>
      <p:cxnSp>
        <p:nvCxnSpPr>
          <p:cNvPr id="35852" name="AutoShape 35">
            <a:extLst>
              <a:ext uri="{FF2B5EF4-FFF2-40B4-BE49-F238E27FC236}">
                <a16:creationId xmlns:a16="http://schemas.microsoft.com/office/drawing/2014/main" id="{48788AD2-5797-4F2C-B7A5-9704AFA55E2F}"/>
              </a:ext>
            </a:extLst>
          </p:cNvPr>
          <p:cNvCxnSpPr>
            <a:cxnSpLocks noChangeShapeType="1"/>
            <a:stCxn id="35845" idx="2"/>
            <a:endCxn id="35848" idx="0"/>
          </p:cNvCxnSpPr>
          <p:nvPr/>
        </p:nvCxnSpPr>
        <p:spPr bwMode="auto">
          <a:xfrm rot="5400000">
            <a:off x="3227388" y="2312988"/>
            <a:ext cx="358775" cy="2339975"/>
          </a:xfrm>
          <a:prstGeom prst="bentConnector3">
            <a:avLst>
              <a:gd name="adj1" fmla="val 50000"/>
            </a:avLst>
          </a:prstGeom>
          <a:noFill/>
          <a:ln w="38100">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35853" name="AutoShape 36">
            <a:extLst>
              <a:ext uri="{FF2B5EF4-FFF2-40B4-BE49-F238E27FC236}">
                <a16:creationId xmlns:a16="http://schemas.microsoft.com/office/drawing/2014/main" id="{788FC3DB-45F5-43FA-AD7A-E298BDEE4950}"/>
              </a:ext>
            </a:extLst>
          </p:cNvPr>
          <p:cNvCxnSpPr>
            <a:cxnSpLocks noChangeShapeType="1"/>
            <a:stCxn id="35845" idx="2"/>
            <a:endCxn id="35849" idx="0"/>
          </p:cNvCxnSpPr>
          <p:nvPr/>
        </p:nvCxnSpPr>
        <p:spPr bwMode="auto">
          <a:xfrm rot="16200000" flipH="1">
            <a:off x="5567363" y="2312988"/>
            <a:ext cx="358775" cy="2339975"/>
          </a:xfrm>
          <a:prstGeom prst="bentConnector3">
            <a:avLst>
              <a:gd name="adj1" fmla="val 50000"/>
            </a:avLst>
          </a:prstGeom>
          <a:noFill/>
          <a:ln w="38100">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35854" name="AutoShape 37">
            <a:extLst>
              <a:ext uri="{FF2B5EF4-FFF2-40B4-BE49-F238E27FC236}">
                <a16:creationId xmlns:a16="http://schemas.microsoft.com/office/drawing/2014/main" id="{3B8A36BF-919D-419D-BFF5-72AB75638DA3}"/>
              </a:ext>
            </a:extLst>
          </p:cNvPr>
          <p:cNvCxnSpPr>
            <a:cxnSpLocks noChangeShapeType="1"/>
            <a:stCxn id="35849" idx="2"/>
            <a:endCxn id="35843" idx="0"/>
          </p:cNvCxnSpPr>
          <p:nvPr/>
        </p:nvCxnSpPr>
        <p:spPr bwMode="auto">
          <a:xfrm rot="5400000">
            <a:off x="6572251" y="4589462"/>
            <a:ext cx="679450" cy="9525"/>
          </a:xfrm>
          <a:prstGeom prst="bentConnector3">
            <a:avLst>
              <a:gd name="adj1" fmla="val 50000"/>
            </a:avLst>
          </a:prstGeom>
          <a:noFill/>
          <a:ln w="38100">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35855" name="AutoShape 38">
            <a:extLst>
              <a:ext uri="{FF2B5EF4-FFF2-40B4-BE49-F238E27FC236}">
                <a16:creationId xmlns:a16="http://schemas.microsoft.com/office/drawing/2014/main" id="{13819878-FDF0-47CE-86C7-B80B1078893B}"/>
              </a:ext>
            </a:extLst>
          </p:cNvPr>
          <p:cNvCxnSpPr>
            <a:cxnSpLocks noChangeShapeType="1"/>
            <a:stCxn id="35848" idx="2"/>
            <a:endCxn id="35842" idx="0"/>
          </p:cNvCxnSpPr>
          <p:nvPr/>
        </p:nvCxnSpPr>
        <p:spPr bwMode="auto">
          <a:xfrm rot="5400000">
            <a:off x="1897063" y="4594225"/>
            <a:ext cx="679450" cy="0"/>
          </a:xfrm>
          <a:prstGeom prst="straightConnector1">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cxnSp>
      <p:cxnSp>
        <p:nvCxnSpPr>
          <p:cNvPr id="35856" name="AutoShape 39">
            <a:extLst>
              <a:ext uri="{FF2B5EF4-FFF2-40B4-BE49-F238E27FC236}">
                <a16:creationId xmlns:a16="http://schemas.microsoft.com/office/drawing/2014/main" id="{FB2E36F8-51A4-41BA-A7DB-1717A19FBA70}"/>
              </a:ext>
            </a:extLst>
          </p:cNvPr>
          <p:cNvCxnSpPr>
            <a:cxnSpLocks noChangeShapeType="1"/>
            <a:stCxn id="35843" idx="2"/>
            <a:endCxn id="35844" idx="0"/>
          </p:cNvCxnSpPr>
          <p:nvPr/>
        </p:nvCxnSpPr>
        <p:spPr bwMode="auto">
          <a:xfrm rot="5400000">
            <a:off x="5560219" y="4291806"/>
            <a:ext cx="336550" cy="2357438"/>
          </a:xfrm>
          <a:prstGeom prst="bentConnector3">
            <a:avLst>
              <a:gd name="adj1" fmla="val 50000"/>
            </a:avLst>
          </a:prstGeom>
          <a:noFill/>
          <a:ln w="38100">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35857" name="AutoShape 40">
            <a:extLst>
              <a:ext uri="{FF2B5EF4-FFF2-40B4-BE49-F238E27FC236}">
                <a16:creationId xmlns:a16="http://schemas.microsoft.com/office/drawing/2014/main" id="{EE0AF94E-B97D-4F69-A179-508083731248}"/>
              </a:ext>
            </a:extLst>
          </p:cNvPr>
          <p:cNvCxnSpPr>
            <a:cxnSpLocks noChangeShapeType="1"/>
            <a:stCxn id="35842" idx="2"/>
            <a:endCxn id="35844" idx="0"/>
          </p:cNvCxnSpPr>
          <p:nvPr/>
        </p:nvCxnSpPr>
        <p:spPr bwMode="auto">
          <a:xfrm rot="16200000" flipH="1">
            <a:off x="3225007" y="4314031"/>
            <a:ext cx="336550" cy="2312987"/>
          </a:xfrm>
          <a:prstGeom prst="bentConnector3">
            <a:avLst>
              <a:gd name="adj1" fmla="val 50000"/>
            </a:avLst>
          </a:prstGeom>
          <a:noFill/>
          <a:ln w="38100">
            <a:solidFill>
              <a:srgbClr val="002060"/>
            </a:solidFill>
            <a:miter lim="800000"/>
            <a:headEnd/>
            <a:tailEnd type="triangle" w="med" len="med"/>
          </a:ln>
          <a:extLst>
            <a:ext uri="{909E8E84-426E-40DD-AFC4-6F175D3DCCD1}">
              <a14:hiddenFill xmlns:a14="http://schemas.microsoft.com/office/drawing/2010/main">
                <a:noFill/>
              </a14:hiddenFill>
            </a:ext>
          </a:extLst>
        </p:spPr>
      </p:cxnSp>
      <p:sp>
        <p:nvSpPr>
          <p:cNvPr id="35858" name="Text Box 6">
            <a:extLst>
              <a:ext uri="{FF2B5EF4-FFF2-40B4-BE49-F238E27FC236}">
                <a16:creationId xmlns:a16="http://schemas.microsoft.com/office/drawing/2014/main" id="{20F9BB13-38CB-4B4C-8828-1C374B62775C}"/>
              </a:ext>
            </a:extLst>
          </p:cNvPr>
          <p:cNvSpPr>
            <a:spLocks noChangeArrowheads="1"/>
          </p:cNvSpPr>
          <p:nvPr/>
        </p:nvSpPr>
        <p:spPr bwMode="auto">
          <a:xfrm>
            <a:off x="5614988" y="4356100"/>
            <a:ext cx="2605087" cy="374650"/>
          </a:xfrm>
          <a:prstGeom prst="roundRect">
            <a:avLst>
              <a:gd name="adj" fmla="val 16667"/>
            </a:avLst>
          </a:prstGeom>
          <a:solidFill>
            <a:srgbClr val="920000">
              <a:alpha val="89803"/>
            </a:srgbClr>
          </a:solidFill>
          <a:ln w="19050">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bg1"/>
                </a:solidFill>
                <a:latin typeface="Helvetica" panose="020B0604020202020204" pitchFamily="34" charset="0"/>
              </a:rPr>
              <a:t>135 patients withdrew</a:t>
            </a:r>
          </a:p>
        </p:txBody>
      </p:sp>
      <p:sp>
        <p:nvSpPr>
          <p:cNvPr id="35859" name="Text Box 7">
            <a:extLst>
              <a:ext uri="{FF2B5EF4-FFF2-40B4-BE49-F238E27FC236}">
                <a16:creationId xmlns:a16="http://schemas.microsoft.com/office/drawing/2014/main" id="{649B1F1B-35CA-4AC5-A592-A05B734E8B25}"/>
              </a:ext>
            </a:extLst>
          </p:cNvPr>
          <p:cNvSpPr>
            <a:spLocks noChangeArrowheads="1"/>
          </p:cNvSpPr>
          <p:nvPr/>
        </p:nvSpPr>
        <p:spPr bwMode="auto">
          <a:xfrm>
            <a:off x="901700" y="4356100"/>
            <a:ext cx="2725738" cy="374650"/>
          </a:xfrm>
          <a:prstGeom prst="roundRect">
            <a:avLst>
              <a:gd name="adj" fmla="val 16667"/>
            </a:avLst>
          </a:prstGeom>
          <a:solidFill>
            <a:srgbClr val="920000">
              <a:alpha val="89803"/>
            </a:srgbClr>
          </a:solidFill>
          <a:ln w="19050">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bg1"/>
                </a:solidFill>
                <a:latin typeface="Helvetica" panose="020B0604020202020204" pitchFamily="34" charset="0"/>
              </a:rPr>
              <a:t>140 patients withdrew</a:t>
            </a:r>
          </a:p>
        </p:txBody>
      </p:sp>
      <p:cxnSp>
        <p:nvCxnSpPr>
          <p:cNvPr id="35860" name="AutoShape 34">
            <a:extLst>
              <a:ext uri="{FF2B5EF4-FFF2-40B4-BE49-F238E27FC236}">
                <a16:creationId xmlns:a16="http://schemas.microsoft.com/office/drawing/2014/main" id="{75A5B6B4-75E8-4D5D-B316-B76C49789B27}"/>
              </a:ext>
            </a:extLst>
          </p:cNvPr>
          <p:cNvCxnSpPr>
            <a:cxnSpLocks noChangeShapeType="1"/>
          </p:cNvCxnSpPr>
          <p:nvPr/>
        </p:nvCxnSpPr>
        <p:spPr bwMode="auto">
          <a:xfrm rot="5400000">
            <a:off x="4484687" y="1852613"/>
            <a:ext cx="180975" cy="0"/>
          </a:xfrm>
          <a:prstGeom prst="straightConnector1">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cxnSp>
      <p:sp>
        <p:nvSpPr>
          <p:cNvPr id="35861" name="Rectangle 32">
            <a:extLst>
              <a:ext uri="{FF2B5EF4-FFF2-40B4-BE49-F238E27FC236}">
                <a16:creationId xmlns:a16="http://schemas.microsoft.com/office/drawing/2014/main" id="{D64B5A76-E934-4D1A-8CCF-50A626BEEC7C}"/>
              </a:ext>
            </a:extLst>
          </p:cNvPr>
          <p:cNvSpPr>
            <a:spLocks noGrp="1" noChangeArrowheads="1"/>
          </p:cNvSpPr>
          <p:nvPr>
            <p:ph type="title"/>
          </p:nvPr>
        </p:nvSpPr>
        <p:spPr/>
        <p:txBody>
          <a:bodyPr/>
          <a:lstStyle/>
          <a:p>
            <a:pPr eaLnBrk="1" hangingPunct="1"/>
            <a:r>
              <a:rPr lang="fr-CA" altLang="fr-FR">
                <a:ea typeface="ＭＳ Ｐゴシック" panose="020B0600070205080204" pitchFamily="34" charset="-128"/>
              </a:rPr>
              <a:t>ILLUSTRATE</a:t>
            </a:r>
          </a:p>
        </p:txBody>
      </p:sp>
      <p:sp>
        <p:nvSpPr>
          <p:cNvPr id="35862" name="Rectangle 46">
            <a:extLst>
              <a:ext uri="{FF2B5EF4-FFF2-40B4-BE49-F238E27FC236}">
                <a16:creationId xmlns:a16="http://schemas.microsoft.com/office/drawing/2014/main" id="{6076CEC2-8F9B-4FC9-A92F-6B49CB1AE885}"/>
              </a:ext>
            </a:extLst>
          </p:cNvPr>
          <p:cNvSpPr>
            <a:spLocks noChangeArrowheads="1"/>
          </p:cNvSpPr>
          <p:nvPr/>
        </p:nvSpPr>
        <p:spPr bwMode="auto">
          <a:xfrm>
            <a:off x="5149850" y="6443663"/>
            <a:ext cx="382428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Nissen SE et al. N Engl J Med 2007; 356: 1304-16</a:t>
            </a:r>
            <a:endParaRPr lang="da-DK" altLang="fr-F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24">
            <a:extLst>
              <a:ext uri="{FF2B5EF4-FFF2-40B4-BE49-F238E27FC236}">
                <a16:creationId xmlns:a16="http://schemas.microsoft.com/office/drawing/2014/main" id="{82DB4F56-88D5-4DEF-A42A-A656BE03A27B}"/>
              </a:ext>
            </a:extLst>
          </p:cNvPr>
          <p:cNvSpPr>
            <a:spLocks noGrp="1" noChangeArrowheads="1"/>
          </p:cNvSpPr>
          <p:nvPr>
            <p:ph type="title"/>
          </p:nvPr>
        </p:nvSpPr>
        <p:spPr/>
        <p:txBody>
          <a:bodyPr/>
          <a:lstStyle/>
          <a:p>
            <a:pPr eaLnBrk="1" hangingPunct="1"/>
            <a:r>
              <a:rPr lang="en-US" altLang="fr-FR" sz="2000">
                <a:ea typeface="ＭＳ Ｐゴシック" panose="020B0600070205080204" pitchFamily="34" charset="-128"/>
              </a:rPr>
              <a:t>Statin Therapy Does Not Eliminate Cardiovascular Disease (CVD) Risk Associated With Low HDL Cholesterol</a:t>
            </a:r>
          </a:p>
        </p:txBody>
      </p:sp>
      <p:sp>
        <p:nvSpPr>
          <p:cNvPr id="2052" name="Rectangle 426">
            <a:extLst>
              <a:ext uri="{FF2B5EF4-FFF2-40B4-BE49-F238E27FC236}">
                <a16:creationId xmlns:a16="http://schemas.microsoft.com/office/drawing/2014/main" id="{1593E794-EAE4-4B1E-A8F9-251FAB1E1E9F}"/>
              </a:ext>
            </a:extLst>
          </p:cNvPr>
          <p:cNvSpPr>
            <a:spLocks noChangeArrowheads="1"/>
          </p:cNvSpPr>
          <p:nvPr/>
        </p:nvSpPr>
        <p:spPr bwMode="auto">
          <a:xfrm>
            <a:off x="5194300" y="6399213"/>
            <a:ext cx="3779838" cy="40481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000"/>
              <a:t>Adapted from HPS Collaborative Group Lancet 2002; 360: 7-22</a:t>
            </a:r>
            <a:br>
              <a:rPr lang="fr-CA" altLang="fr-FR" sz="1000"/>
            </a:br>
            <a:r>
              <a:rPr lang="fr-CA" altLang="fr-FR" sz="1000"/>
              <a:t>and Sacks FM et al. Circulation 2000; 102: 1893-900 </a:t>
            </a:r>
            <a:endParaRPr lang="da-DK" altLang="fr-FR" sz="1000"/>
          </a:p>
        </p:txBody>
      </p:sp>
      <p:sp>
        <p:nvSpPr>
          <p:cNvPr id="2053" name="Rectangle 418">
            <a:extLst>
              <a:ext uri="{FF2B5EF4-FFF2-40B4-BE49-F238E27FC236}">
                <a16:creationId xmlns:a16="http://schemas.microsoft.com/office/drawing/2014/main" id="{08CBB6C6-E68C-42B5-AF3A-24488BFE1FFE}"/>
              </a:ext>
            </a:extLst>
          </p:cNvPr>
          <p:cNvSpPr>
            <a:spLocks noChangeArrowheads="1"/>
          </p:cNvSpPr>
          <p:nvPr/>
        </p:nvSpPr>
        <p:spPr bwMode="auto">
          <a:xfrm rot="-5400000">
            <a:off x="-238124" y="3314700"/>
            <a:ext cx="2292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2000" b="1"/>
              <a:t>CVD event rate (%)</a:t>
            </a:r>
            <a:endParaRPr lang="en-US" altLang="fr-FR" sz="2000" b="1" baseline="30000">
              <a:cs typeface="Arial" panose="020B0604020202020204" pitchFamily="34" charset="0"/>
            </a:endParaRPr>
          </a:p>
        </p:txBody>
      </p:sp>
      <p:graphicFrame>
        <p:nvGraphicFramePr>
          <p:cNvPr id="2050" name="Graphique 36">
            <a:extLst>
              <a:ext uri="{FF2B5EF4-FFF2-40B4-BE49-F238E27FC236}">
                <a16:creationId xmlns:a16="http://schemas.microsoft.com/office/drawing/2014/main" id="{6E00F2A3-F036-4894-887F-43AEFE1973E3}"/>
              </a:ext>
            </a:extLst>
          </p:cNvPr>
          <p:cNvGraphicFramePr>
            <a:graphicFrameLocks/>
          </p:cNvGraphicFramePr>
          <p:nvPr/>
        </p:nvGraphicFramePr>
        <p:xfrm>
          <a:off x="1016000" y="1704975"/>
          <a:ext cx="7516813" cy="3794125"/>
        </p:xfrm>
        <a:graphic>
          <a:graphicData uri="http://schemas.openxmlformats.org/presentationml/2006/ole">
            <mc:AlternateContent xmlns:mc="http://schemas.openxmlformats.org/markup-compatibility/2006">
              <mc:Choice xmlns:v="urn:schemas-microsoft-com:vml" Requires="v">
                <p:oleObj spid="_x0000_s2060" r:id="rId4" imgW="7517019" imgH="3792041" progId="Excel.Chart.8">
                  <p:embed/>
                </p:oleObj>
              </mc:Choice>
              <mc:Fallback>
                <p:oleObj r:id="rId4" imgW="7517019" imgH="3792041" progId="Excel.Chart.8">
                  <p:embed/>
                  <p:pic>
                    <p:nvPicPr>
                      <p:cNvPr id="0" name="Graphique 3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1704975"/>
                        <a:ext cx="7516813" cy="379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AutoShape 427">
            <a:extLst>
              <a:ext uri="{FF2B5EF4-FFF2-40B4-BE49-F238E27FC236}">
                <a16:creationId xmlns:a16="http://schemas.microsoft.com/office/drawing/2014/main" id="{9A1B15D1-D6A3-4FAB-80AD-77440058E4B9}"/>
              </a:ext>
            </a:extLst>
          </p:cNvPr>
          <p:cNvSpPr>
            <a:spLocks noChangeArrowheads="1"/>
          </p:cNvSpPr>
          <p:nvPr/>
        </p:nvSpPr>
        <p:spPr bwMode="auto">
          <a:xfrm>
            <a:off x="206375" y="5589588"/>
            <a:ext cx="5040313" cy="674687"/>
          </a:xfrm>
          <a:prstGeom prst="round2DiagRect">
            <a:avLst/>
          </a:prstGeom>
          <a:solidFill>
            <a:schemeClr val="bg1"/>
          </a:solidFill>
          <a:ln w="19050">
            <a:solidFill>
              <a:srgbClr val="920000"/>
            </a:solidFill>
            <a:round/>
            <a:headEnd/>
            <a:tailEnd/>
          </a:ln>
        </p:spPr>
        <p:txBody>
          <a:bodyPr tIns="0" bIns="0" anchor="ctr"/>
          <a:lstStyle/>
          <a:p>
            <a:pPr>
              <a:defRPr/>
            </a:pPr>
            <a:r>
              <a:rPr lang="en-US" sz="1200" dirty="0">
                <a:ea typeface="ＭＳ Ｐゴシック"/>
                <a:cs typeface="ＭＳ Ｐゴシック"/>
                <a:sym typeface="Symbol" pitchFamily="18" charset="2"/>
              </a:rPr>
              <a:t>CARE: Cholesterol And Recurrent Events</a:t>
            </a:r>
          </a:p>
          <a:p>
            <a:pPr>
              <a:defRPr/>
            </a:pPr>
            <a:r>
              <a:rPr lang="en-US" sz="1200" dirty="0">
                <a:ea typeface="ＭＳ Ｐゴシック"/>
                <a:cs typeface="ＭＳ Ｐゴシック"/>
                <a:sym typeface="Symbol" pitchFamily="18" charset="2"/>
              </a:rPr>
              <a:t>HPS: Heart Protection Study</a:t>
            </a:r>
            <a:br>
              <a:rPr lang="en-US" sz="1200" dirty="0">
                <a:ea typeface="ＭＳ Ｐゴシック"/>
                <a:cs typeface="ＭＳ Ｐゴシック"/>
                <a:sym typeface="Symbol" pitchFamily="18" charset="2"/>
              </a:rPr>
            </a:br>
            <a:r>
              <a:rPr lang="en-US" sz="1200" dirty="0">
                <a:ea typeface="ＭＳ Ｐゴシック"/>
                <a:cs typeface="ＭＳ Ｐゴシック"/>
                <a:sym typeface="Symbol" pitchFamily="18" charset="2"/>
              </a:rPr>
              <a:t>LIPID: Long-Term Intervention with </a:t>
            </a:r>
            <a:r>
              <a:rPr lang="en-US" sz="1200" dirty="0" err="1">
                <a:ea typeface="ＭＳ Ｐゴシック"/>
                <a:cs typeface="ＭＳ Ｐゴシック"/>
                <a:sym typeface="Symbol" pitchFamily="18" charset="2"/>
              </a:rPr>
              <a:t>Pravastatin</a:t>
            </a:r>
            <a:r>
              <a:rPr lang="en-US" sz="1200" dirty="0">
                <a:ea typeface="ＭＳ Ｐゴシック"/>
                <a:cs typeface="ＭＳ Ｐゴシック"/>
                <a:sym typeface="Symbol" pitchFamily="18" charset="2"/>
              </a:rPr>
              <a:t> in </a:t>
            </a:r>
            <a:r>
              <a:rPr lang="en-US" sz="1200" dirty="0" err="1">
                <a:ea typeface="ＭＳ Ｐゴシック"/>
                <a:cs typeface="ＭＳ Ｐゴシック"/>
                <a:sym typeface="Symbol" pitchFamily="18" charset="2"/>
              </a:rPr>
              <a:t>Ischaemic</a:t>
            </a:r>
            <a:r>
              <a:rPr lang="en-US" sz="1200" dirty="0">
                <a:ea typeface="ＭＳ Ｐゴシック"/>
                <a:cs typeface="ＭＳ Ｐゴシック"/>
                <a:sym typeface="Symbol" pitchFamily="18" charset="2"/>
              </a:rPr>
              <a:t> Disease</a:t>
            </a:r>
          </a:p>
        </p:txBody>
      </p:sp>
      <p:sp>
        <p:nvSpPr>
          <p:cNvPr id="18" name="Rectangle 17">
            <a:extLst>
              <a:ext uri="{FF2B5EF4-FFF2-40B4-BE49-F238E27FC236}">
                <a16:creationId xmlns:a16="http://schemas.microsoft.com/office/drawing/2014/main" id="{27C37D44-8C8A-4D39-B9AE-EA2DFADAE543}"/>
              </a:ext>
            </a:extLst>
          </p:cNvPr>
          <p:cNvSpPr>
            <a:spLocks noChangeArrowheads="1"/>
          </p:cNvSpPr>
          <p:nvPr/>
        </p:nvSpPr>
        <p:spPr bwMode="auto">
          <a:xfrm>
            <a:off x="4437063" y="998538"/>
            <a:ext cx="3556000" cy="809625"/>
          </a:xfrm>
          <a:prstGeom prst="round2DiagRect">
            <a:avLst/>
          </a:prstGeom>
          <a:solidFill>
            <a:schemeClr val="bg1"/>
          </a:solidFill>
          <a:ln w="19050">
            <a:solidFill>
              <a:srgbClr val="920000"/>
            </a:solidFill>
            <a:miter lim="800000"/>
            <a:headEnd/>
            <a:tailEnd/>
          </a:ln>
          <a:effectLst/>
        </p:spPr>
        <p:txBody>
          <a:bodyPr anchor="ctr"/>
          <a:lstStyle/>
          <a:p>
            <a:pPr algn="ctr">
              <a:lnSpc>
                <a:spcPct val="70000"/>
              </a:lnSpc>
              <a:spcBef>
                <a:spcPct val="50000"/>
              </a:spcBef>
              <a:defRPr/>
            </a:pPr>
            <a:endParaRPr lang="en-US" b="1" dirty="0">
              <a:ea typeface="ＭＳ Ｐゴシック"/>
              <a:cs typeface="ＭＳ Ｐゴシック"/>
            </a:endParaRPr>
          </a:p>
        </p:txBody>
      </p:sp>
      <p:sp>
        <p:nvSpPr>
          <p:cNvPr id="2056" name="Rectangle 19">
            <a:extLst>
              <a:ext uri="{FF2B5EF4-FFF2-40B4-BE49-F238E27FC236}">
                <a16:creationId xmlns:a16="http://schemas.microsoft.com/office/drawing/2014/main" id="{04E41F95-55AF-49B8-91F5-9E2668AE437F}"/>
              </a:ext>
            </a:extLst>
          </p:cNvPr>
          <p:cNvSpPr>
            <a:spLocks noChangeArrowheads="1"/>
          </p:cNvSpPr>
          <p:nvPr/>
        </p:nvSpPr>
        <p:spPr bwMode="auto">
          <a:xfrm>
            <a:off x="4816475" y="1125538"/>
            <a:ext cx="30511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fr-FR" sz="1600" b="1"/>
              <a:t>High HDL cholesterol + statin</a:t>
            </a:r>
          </a:p>
        </p:txBody>
      </p:sp>
      <p:sp>
        <p:nvSpPr>
          <p:cNvPr id="2057" name="Rectangle 20">
            <a:extLst>
              <a:ext uri="{FF2B5EF4-FFF2-40B4-BE49-F238E27FC236}">
                <a16:creationId xmlns:a16="http://schemas.microsoft.com/office/drawing/2014/main" id="{C74086E2-64CF-4018-AFF4-5E25A0187118}"/>
              </a:ext>
            </a:extLst>
          </p:cNvPr>
          <p:cNvSpPr>
            <a:spLocks noChangeArrowheads="1"/>
          </p:cNvSpPr>
          <p:nvPr/>
        </p:nvSpPr>
        <p:spPr bwMode="auto">
          <a:xfrm>
            <a:off x="4813300" y="1454150"/>
            <a:ext cx="30051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fr-FR" sz="1600" b="1"/>
              <a:t>Low HDL cholesterol + statin</a:t>
            </a:r>
          </a:p>
        </p:txBody>
      </p:sp>
      <p:sp>
        <p:nvSpPr>
          <p:cNvPr id="2058" name="Rectangle 412">
            <a:extLst>
              <a:ext uri="{FF2B5EF4-FFF2-40B4-BE49-F238E27FC236}">
                <a16:creationId xmlns:a16="http://schemas.microsoft.com/office/drawing/2014/main" id="{49161C0F-73AC-4651-92AD-5A0F37B63191}"/>
              </a:ext>
            </a:extLst>
          </p:cNvPr>
          <p:cNvSpPr>
            <a:spLocks noChangeArrowheads="1"/>
          </p:cNvSpPr>
          <p:nvPr/>
        </p:nvSpPr>
        <p:spPr bwMode="auto">
          <a:xfrm>
            <a:off x="4622800" y="1144588"/>
            <a:ext cx="179388" cy="179387"/>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059" name="Rectangle 413">
            <a:extLst>
              <a:ext uri="{FF2B5EF4-FFF2-40B4-BE49-F238E27FC236}">
                <a16:creationId xmlns:a16="http://schemas.microsoft.com/office/drawing/2014/main" id="{7F92123B-2693-4B27-9155-AD2CAF61EEEA}"/>
              </a:ext>
            </a:extLst>
          </p:cNvPr>
          <p:cNvSpPr>
            <a:spLocks noChangeArrowheads="1"/>
          </p:cNvSpPr>
          <p:nvPr/>
        </p:nvSpPr>
        <p:spPr bwMode="auto">
          <a:xfrm>
            <a:off x="4619625" y="1471613"/>
            <a:ext cx="179388" cy="180975"/>
          </a:xfrm>
          <a:prstGeom prst="rect">
            <a:avLst/>
          </a:prstGeom>
          <a:solidFill>
            <a:srgbClr val="92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39">
            <a:extLst>
              <a:ext uri="{FF2B5EF4-FFF2-40B4-BE49-F238E27FC236}">
                <a16:creationId xmlns:a16="http://schemas.microsoft.com/office/drawing/2014/main" id="{E536340A-4E84-425E-8C61-1BE906FF93AB}"/>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Time Course: Change in HDL Cholesterol Levels</a:t>
            </a:r>
            <a:endParaRPr lang="fr-CA" altLang="fr-FR">
              <a:ea typeface="ＭＳ Ｐゴシック" panose="020B0600070205080204" pitchFamily="34" charset="-128"/>
            </a:endParaRPr>
          </a:p>
        </p:txBody>
      </p:sp>
      <p:sp>
        <p:nvSpPr>
          <p:cNvPr id="36867" name="Rectangle 134">
            <a:extLst>
              <a:ext uri="{FF2B5EF4-FFF2-40B4-BE49-F238E27FC236}">
                <a16:creationId xmlns:a16="http://schemas.microsoft.com/office/drawing/2014/main" id="{4A3916DB-1709-4796-9986-BB52A7132350}"/>
              </a:ext>
            </a:extLst>
          </p:cNvPr>
          <p:cNvSpPr>
            <a:spLocks noChangeArrowheads="1"/>
          </p:cNvSpPr>
          <p:nvPr/>
        </p:nvSpPr>
        <p:spPr bwMode="auto">
          <a:xfrm>
            <a:off x="5111750" y="6443663"/>
            <a:ext cx="379888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Barter et al. New Engl J Med 2007; 357, 2109-22</a:t>
            </a:r>
            <a:endParaRPr lang="da-DK" altLang="fr-FR" sz="1000"/>
          </a:p>
        </p:txBody>
      </p:sp>
      <p:sp>
        <p:nvSpPr>
          <p:cNvPr id="36868" name="Freeform 2">
            <a:extLst>
              <a:ext uri="{FF2B5EF4-FFF2-40B4-BE49-F238E27FC236}">
                <a16:creationId xmlns:a16="http://schemas.microsoft.com/office/drawing/2014/main" id="{0EB3A81A-0A85-4841-92B6-286492D353C4}"/>
              </a:ext>
            </a:extLst>
          </p:cNvPr>
          <p:cNvSpPr>
            <a:spLocks/>
          </p:cNvSpPr>
          <p:nvPr/>
        </p:nvSpPr>
        <p:spPr bwMode="auto">
          <a:xfrm>
            <a:off x="1195388" y="1058863"/>
            <a:ext cx="7431087" cy="4578350"/>
          </a:xfrm>
          <a:custGeom>
            <a:avLst/>
            <a:gdLst>
              <a:gd name="T0" fmla="*/ 0 w 4681"/>
              <a:gd name="T1" fmla="*/ 0 h 2884"/>
              <a:gd name="T2" fmla="*/ 2147483647 w 4681"/>
              <a:gd name="T3" fmla="*/ 0 h 2884"/>
              <a:gd name="T4" fmla="*/ 2147483647 w 4681"/>
              <a:gd name="T5" fmla="*/ 2147483647 h 2884"/>
              <a:gd name="T6" fmla="*/ 0 w 4681"/>
              <a:gd name="T7" fmla="*/ 2147483647 h 2884"/>
              <a:gd name="T8" fmla="*/ 0 w 4681"/>
              <a:gd name="T9" fmla="*/ 0 h 2884"/>
              <a:gd name="T10" fmla="*/ 0 w 4681"/>
              <a:gd name="T11" fmla="*/ 2147483647 h 2884"/>
              <a:gd name="T12" fmla="*/ 0 60000 65536"/>
              <a:gd name="T13" fmla="*/ 0 60000 65536"/>
              <a:gd name="T14" fmla="*/ 0 60000 65536"/>
              <a:gd name="T15" fmla="*/ 0 60000 65536"/>
              <a:gd name="T16" fmla="*/ 0 60000 65536"/>
              <a:gd name="T17" fmla="*/ 0 60000 65536"/>
              <a:gd name="T18" fmla="*/ 0 w 4681"/>
              <a:gd name="T19" fmla="*/ 0 h 2884"/>
              <a:gd name="T20" fmla="*/ 4681 w 4681"/>
              <a:gd name="T21" fmla="*/ 2884 h 2884"/>
            </a:gdLst>
            <a:ahLst/>
            <a:cxnLst>
              <a:cxn ang="T12">
                <a:pos x="T0" y="T1"/>
              </a:cxn>
              <a:cxn ang="T13">
                <a:pos x="T2" y="T3"/>
              </a:cxn>
              <a:cxn ang="T14">
                <a:pos x="T4" y="T5"/>
              </a:cxn>
              <a:cxn ang="T15">
                <a:pos x="T6" y="T7"/>
              </a:cxn>
              <a:cxn ang="T16">
                <a:pos x="T8" y="T9"/>
              </a:cxn>
              <a:cxn ang="T17">
                <a:pos x="T10" y="T11"/>
              </a:cxn>
            </a:cxnLst>
            <a:rect l="T18" t="T19" r="T20" b="T21"/>
            <a:pathLst>
              <a:path w="4681" h="2884">
                <a:moveTo>
                  <a:pt x="0" y="0"/>
                </a:moveTo>
                <a:lnTo>
                  <a:pt x="4681" y="0"/>
                </a:lnTo>
                <a:lnTo>
                  <a:pt x="4681" y="2884"/>
                </a:lnTo>
                <a:lnTo>
                  <a:pt x="0" y="2884"/>
                </a:lnTo>
                <a:lnTo>
                  <a:pt x="0" y="0"/>
                </a:lnTo>
                <a:lnTo>
                  <a:pt x="0" y="2884"/>
                </a:lnTo>
              </a:path>
            </a:pathLst>
          </a:custGeom>
          <a:solidFill>
            <a:schemeClr val="bg1">
              <a:alpha val="50195"/>
            </a:schemeClr>
          </a:solidFill>
          <a:ln>
            <a:noFill/>
          </a:ln>
          <a:extLst>
            <a:ext uri="{91240B29-F687-4F45-9708-019B960494DF}">
              <a14:hiddenLine xmlns:a14="http://schemas.microsoft.com/office/drawing/2010/main" w="15875">
                <a:solidFill>
                  <a:srgbClr val="000000"/>
                </a:solidFill>
                <a:round/>
                <a:headEnd/>
                <a:tailEnd/>
              </a14:hiddenLine>
            </a:ext>
          </a:extLst>
        </p:spPr>
        <p:txBody>
          <a:bodyPr/>
          <a:lstStyle/>
          <a:p>
            <a:endParaRPr lang="fr-CA"/>
          </a:p>
        </p:txBody>
      </p:sp>
      <p:sp>
        <p:nvSpPr>
          <p:cNvPr id="36869" name="Line 3">
            <a:extLst>
              <a:ext uri="{FF2B5EF4-FFF2-40B4-BE49-F238E27FC236}">
                <a16:creationId xmlns:a16="http://schemas.microsoft.com/office/drawing/2014/main" id="{C4A1746C-8AB7-4941-8258-710EF05751E0}"/>
              </a:ext>
            </a:extLst>
          </p:cNvPr>
          <p:cNvSpPr>
            <a:spLocks noChangeShapeType="1"/>
          </p:cNvSpPr>
          <p:nvPr/>
        </p:nvSpPr>
        <p:spPr bwMode="auto">
          <a:xfrm>
            <a:off x="1146175" y="5637213"/>
            <a:ext cx="4921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70" name="Line 4">
            <a:extLst>
              <a:ext uri="{FF2B5EF4-FFF2-40B4-BE49-F238E27FC236}">
                <a16:creationId xmlns:a16="http://schemas.microsoft.com/office/drawing/2014/main" id="{6C985325-68B2-4907-A87B-F9C311A52CE1}"/>
              </a:ext>
            </a:extLst>
          </p:cNvPr>
          <p:cNvSpPr>
            <a:spLocks noChangeShapeType="1"/>
          </p:cNvSpPr>
          <p:nvPr/>
        </p:nvSpPr>
        <p:spPr bwMode="auto">
          <a:xfrm>
            <a:off x="1146175" y="4978400"/>
            <a:ext cx="492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71" name="Line 5">
            <a:extLst>
              <a:ext uri="{FF2B5EF4-FFF2-40B4-BE49-F238E27FC236}">
                <a16:creationId xmlns:a16="http://schemas.microsoft.com/office/drawing/2014/main" id="{2768F7B6-96EF-4556-A41A-3DA2EE19A476}"/>
              </a:ext>
            </a:extLst>
          </p:cNvPr>
          <p:cNvSpPr>
            <a:spLocks noChangeShapeType="1"/>
          </p:cNvSpPr>
          <p:nvPr/>
        </p:nvSpPr>
        <p:spPr bwMode="auto">
          <a:xfrm>
            <a:off x="1146175" y="4335463"/>
            <a:ext cx="4921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72" name="Line 6">
            <a:extLst>
              <a:ext uri="{FF2B5EF4-FFF2-40B4-BE49-F238E27FC236}">
                <a16:creationId xmlns:a16="http://schemas.microsoft.com/office/drawing/2014/main" id="{1F45B2CF-47D2-4D1D-9692-9180F6BEA663}"/>
              </a:ext>
            </a:extLst>
          </p:cNvPr>
          <p:cNvSpPr>
            <a:spLocks noChangeShapeType="1"/>
          </p:cNvSpPr>
          <p:nvPr/>
        </p:nvSpPr>
        <p:spPr bwMode="auto">
          <a:xfrm>
            <a:off x="1146175" y="3676650"/>
            <a:ext cx="492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73" name="Line 7">
            <a:extLst>
              <a:ext uri="{FF2B5EF4-FFF2-40B4-BE49-F238E27FC236}">
                <a16:creationId xmlns:a16="http://schemas.microsoft.com/office/drawing/2014/main" id="{1BF9956E-6B16-4EBD-B72D-B2552FF4C2CA}"/>
              </a:ext>
            </a:extLst>
          </p:cNvPr>
          <p:cNvSpPr>
            <a:spLocks noChangeShapeType="1"/>
          </p:cNvSpPr>
          <p:nvPr/>
        </p:nvSpPr>
        <p:spPr bwMode="auto">
          <a:xfrm>
            <a:off x="1146175" y="3017838"/>
            <a:ext cx="4921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74" name="Line 8">
            <a:extLst>
              <a:ext uri="{FF2B5EF4-FFF2-40B4-BE49-F238E27FC236}">
                <a16:creationId xmlns:a16="http://schemas.microsoft.com/office/drawing/2014/main" id="{9DF4C3A7-B88C-47A7-B02A-64FB57B3A843}"/>
              </a:ext>
            </a:extLst>
          </p:cNvPr>
          <p:cNvSpPr>
            <a:spLocks noChangeShapeType="1"/>
          </p:cNvSpPr>
          <p:nvPr/>
        </p:nvSpPr>
        <p:spPr bwMode="auto">
          <a:xfrm>
            <a:off x="1146175" y="2359025"/>
            <a:ext cx="492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75" name="Line 9">
            <a:extLst>
              <a:ext uri="{FF2B5EF4-FFF2-40B4-BE49-F238E27FC236}">
                <a16:creationId xmlns:a16="http://schemas.microsoft.com/office/drawing/2014/main" id="{A8F8D25B-93FA-4C3B-B0D8-9748091F60DC}"/>
              </a:ext>
            </a:extLst>
          </p:cNvPr>
          <p:cNvSpPr>
            <a:spLocks noChangeShapeType="1"/>
          </p:cNvSpPr>
          <p:nvPr/>
        </p:nvSpPr>
        <p:spPr bwMode="auto">
          <a:xfrm>
            <a:off x="1146175" y="1717675"/>
            <a:ext cx="492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76" name="Line 10">
            <a:extLst>
              <a:ext uri="{FF2B5EF4-FFF2-40B4-BE49-F238E27FC236}">
                <a16:creationId xmlns:a16="http://schemas.microsoft.com/office/drawing/2014/main" id="{268CAB1B-4E51-41FC-B672-3B60281A7A7B}"/>
              </a:ext>
            </a:extLst>
          </p:cNvPr>
          <p:cNvSpPr>
            <a:spLocks noChangeShapeType="1"/>
          </p:cNvSpPr>
          <p:nvPr/>
        </p:nvSpPr>
        <p:spPr bwMode="auto">
          <a:xfrm>
            <a:off x="1146175" y="1058863"/>
            <a:ext cx="4921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77" name="Line 11">
            <a:extLst>
              <a:ext uri="{FF2B5EF4-FFF2-40B4-BE49-F238E27FC236}">
                <a16:creationId xmlns:a16="http://schemas.microsoft.com/office/drawing/2014/main" id="{D8E17F01-9E1E-44C0-B280-6B4E073521A8}"/>
              </a:ext>
            </a:extLst>
          </p:cNvPr>
          <p:cNvSpPr>
            <a:spLocks noChangeShapeType="1"/>
          </p:cNvSpPr>
          <p:nvPr/>
        </p:nvSpPr>
        <p:spPr bwMode="auto">
          <a:xfrm>
            <a:off x="1195388" y="5637213"/>
            <a:ext cx="7431087"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78" name="Line 12">
            <a:extLst>
              <a:ext uri="{FF2B5EF4-FFF2-40B4-BE49-F238E27FC236}">
                <a16:creationId xmlns:a16="http://schemas.microsoft.com/office/drawing/2014/main" id="{AE2235D5-D7EF-4E25-8CB8-E491ED297665}"/>
              </a:ext>
            </a:extLst>
          </p:cNvPr>
          <p:cNvSpPr>
            <a:spLocks noChangeShapeType="1"/>
          </p:cNvSpPr>
          <p:nvPr/>
        </p:nvSpPr>
        <p:spPr bwMode="auto">
          <a:xfrm flipV="1">
            <a:off x="1565275" y="5637213"/>
            <a:ext cx="1588"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79" name="Line 13">
            <a:extLst>
              <a:ext uri="{FF2B5EF4-FFF2-40B4-BE49-F238E27FC236}">
                <a16:creationId xmlns:a16="http://schemas.microsoft.com/office/drawing/2014/main" id="{12C6A35B-15AE-4611-8846-E343A4A0DC61}"/>
              </a:ext>
            </a:extLst>
          </p:cNvPr>
          <p:cNvSpPr>
            <a:spLocks noChangeShapeType="1"/>
          </p:cNvSpPr>
          <p:nvPr/>
        </p:nvSpPr>
        <p:spPr bwMode="auto">
          <a:xfrm flipV="1">
            <a:off x="2305050" y="5637213"/>
            <a:ext cx="1588"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80" name="Line 14">
            <a:extLst>
              <a:ext uri="{FF2B5EF4-FFF2-40B4-BE49-F238E27FC236}">
                <a16:creationId xmlns:a16="http://schemas.microsoft.com/office/drawing/2014/main" id="{27A8CD8F-08AE-4B3D-81F9-6F599E25523F}"/>
              </a:ext>
            </a:extLst>
          </p:cNvPr>
          <p:cNvSpPr>
            <a:spLocks noChangeShapeType="1"/>
          </p:cNvSpPr>
          <p:nvPr/>
        </p:nvSpPr>
        <p:spPr bwMode="auto">
          <a:xfrm flipV="1">
            <a:off x="3060700" y="5637213"/>
            <a:ext cx="1588"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81" name="Line 15">
            <a:extLst>
              <a:ext uri="{FF2B5EF4-FFF2-40B4-BE49-F238E27FC236}">
                <a16:creationId xmlns:a16="http://schemas.microsoft.com/office/drawing/2014/main" id="{6D5ACD02-E04F-4F82-98A4-1ED7F47CB7DD}"/>
              </a:ext>
            </a:extLst>
          </p:cNvPr>
          <p:cNvSpPr>
            <a:spLocks noChangeShapeType="1"/>
          </p:cNvSpPr>
          <p:nvPr/>
        </p:nvSpPr>
        <p:spPr bwMode="auto">
          <a:xfrm flipV="1">
            <a:off x="3800475" y="5637213"/>
            <a:ext cx="1588"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82" name="Line 16">
            <a:extLst>
              <a:ext uri="{FF2B5EF4-FFF2-40B4-BE49-F238E27FC236}">
                <a16:creationId xmlns:a16="http://schemas.microsoft.com/office/drawing/2014/main" id="{A3815575-ED6E-4A01-9A95-171ACF7AF9D5}"/>
              </a:ext>
            </a:extLst>
          </p:cNvPr>
          <p:cNvSpPr>
            <a:spLocks noChangeShapeType="1"/>
          </p:cNvSpPr>
          <p:nvPr/>
        </p:nvSpPr>
        <p:spPr bwMode="auto">
          <a:xfrm flipV="1">
            <a:off x="4541838" y="5637213"/>
            <a:ext cx="1587"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83" name="Line 17">
            <a:extLst>
              <a:ext uri="{FF2B5EF4-FFF2-40B4-BE49-F238E27FC236}">
                <a16:creationId xmlns:a16="http://schemas.microsoft.com/office/drawing/2014/main" id="{42EB2F76-0A4B-41A0-A8C8-10FC4D8F84C5}"/>
              </a:ext>
            </a:extLst>
          </p:cNvPr>
          <p:cNvSpPr>
            <a:spLocks noChangeShapeType="1"/>
          </p:cNvSpPr>
          <p:nvPr/>
        </p:nvSpPr>
        <p:spPr bwMode="auto">
          <a:xfrm flipV="1">
            <a:off x="5281613" y="5637213"/>
            <a:ext cx="1587"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84" name="Line 18">
            <a:extLst>
              <a:ext uri="{FF2B5EF4-FFF2-40B4-BE49-F238E27FC236}">
                <a16:creationId xmlns:a16="http://schemas.microsoft.com/office/drawing/2014/main" id="{437762AB-994C-420E-9226-0CB55CC2962C}"/>
              </a:ext>
            </a:extLst>
          </p:cNvPr>
          <p:cNvSpPr>
            <a:spLocks noChangeShapeType="1"/>
          </p:cNvSpPr>
          <p:nvPr/>
        </p:nvSpPr>
        <p:spPr bwMode="auto">
          <a:xfrm flipV="1">
            <a:off x="6021388" y="5637213"/>
            <a:ext cx="1587"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85" name="Line 19">
            <a:extLst>
              <a:ext uri="{FF2B5EF4-FFF2-40B4-BE49-F238E27FC236}">
                <a16:creationId xmlns:a16="http://schemas.microsoft.com/office/drawing/2014/main" id="{09CB9AB5-565A-421D-AF5D-B61FA91B015E}"/>
              </a:ext>
            </a:extLst>
          </p:cNvPr>
          <p:cNvSpPr>
            <a:spLocks noChangeShapeType="1"/>
          </p:cNvSpPr>
          <p:nvPr/>
        </p:nvSpPr>
        <p:spPr bwMode="auto">
          <a:xfrm flipV="1">
            <a:off x="6777038" y="5637213"/>
            <a:ext cx="1587"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86" name="Line 20">
            <a:extLst>
              <a:ext uri="{FF2B5EF4-FFF2-40B4-BE49-F238E27FC236}">
                <a16:creationId xmlns:a16="http://schemas.microsoft.com/office/drawing/2014/main" id="{72FA511C-2DBF-422C-8033-0DA3C0898C0C}"/>
              </a:ext>
            </a:extLst>
          </p:cNvPr>
          <p:cNvSpPr>
            <a:spLocks noChangeShapeType="1"/>
          </p:cNvSpPr>
          <p:nvPr/>
        </p:nvSpPr>
        <p:spPr bwMode="auto">
          <a:xfrm flipV="1">
            <a:off x="7516813" y="5637213"/>
            <a:ext cx="1587"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87" name="Line 21">
            <a:extLst>
              <a:ext uri="{FF2B5EF4-FFF2-40B4-BE49-F238E27FC236}">
                <a16:creationId xmlns:a16="http://schemas.microsoft.com/office/drawing/2014/main" id="{B9087CA4-A448-4189-B7D5-F0064F1F359C}"/>
              </a:ext>
            </a:extLst>
          </p:cNvPr>
          <p:cNvSpPr>
            <a:spLocks noChangeShapeType="1"/>
          </p:cNvSpPr>
          <p:nvPr/>
        </p:nvSpPr>
        <p:spPr bwMode="auto">
          <a:xfrm flipV="1">
            <a:off x="8256588" y="5637213"/>
            <a:ext cx="1587"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88" name="Line 22">
            <a:extLst>
              <a:ext uri="{FF2B5EF4-FFF2-40B4-BE49-F238E27FC236}">
                <a16:creationId xmlns:a16="http://schemas.microsoft.com/office/drawing/2014/main" id="{A76C8F99-03D3-48E7-8989-25A0B3B46B5C}"/>
              </a:ext>
            </a:extLst>
          </p:cNvPr>
          <p:cNvSpPr>
            <a:spLocks noChangeShapeType="1"/>
          </p:cNvSpPr>
          <p:nvPr/>
        </p:nvSpPr>
        <p:spPr bwMode="auto">
          <a:xfrm flipV="1">
            <a:off x="1195388" y="5637213"/>
            <a:ext cx="1587"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89" name="Line 23">
            <a:extLst>
              <a:ext uri="{FF2B5EF4-FFF2-40B4-BE49-F238E27FC236}">
                <a16:creationId xmlns:a16="http://schemas.microsoft.com/office/drawing/2014/main" id="{9F6D8798-7DAF-45F7-BDBD-2D7B612E4DBA}"/>
              </a:ext>
            </a:extLst>
          </p:cNvPr>
          <p:cNvSpPr>
            <a:spLocks noChangeShapeType="1"/>
          </p:cNvSpPr>
          <p:nvPr/>
        </p:nvSpPr>
        <p:spPr bwMode="auto">
          <a:xfrm flipV="1">
            <a:off x="1935163" y="5637213"/>
            <a:ext cx="1587"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90" name="Line 24">
            <a:extLst>
              <a:ext uri="{FF2B5EF4-FFF2-40B4-BE49-F238E27FC236}">
                <a16:creationId xmlns:a16="http://schemas.microsoft.com/office/drawing/2014/main" id="{64565F3A-CA3A-41C6-8572-B7CE57B38497}"/>
              </a:ext>
            </a:extLst>
          </p:cNvPr>
          <p:cNvSpPr>
            <a:spLocks noChangeShapeType="1"/>
          </p:cNvSpPr>
          <p:nvPr/>
        </p:nvSpPr>
        <p:spPr bwMode="auto">
          <a:xfrm flipV="1">
            <a:off x="2674938" y="5637213"/>
            <a:ext cx="1587"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91" name="Line 25">
            <a:extLst>
              <a:ext uri="{FF2B5EF4-FFF2-40B4-BE49-F238E27FC236}">
                <a16:creationId xmlns:a16="http://schemas.microsoft.com/office/drawing/2014/main" id="{F6DAECFC-2968-4D6A-8D46-DC0AA14A323E}"/>
              </a:ext>
            </a:extLst>
          </p:cNvPr>
          <p:cNvSpPr>
            <a:spLocks noChangeShapeType="1"/>
          </p:cNvSpPr>
          <p:nvPr/>
        </p:nvSpPr>
        <p:spPr bwMode="auto">
          <a:xfrm flipV="1">
            <a:off x="3430588" y="5637213"/>
            <a:ext cx="1587"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92" name="Line 26">
            <a:extLst>
              <a:ext uri="{FF2B5EF4-FFF2-40B4-BE49-F238E27FC236}">
                <a16:creationId xmlns:a16="http://schemas.microsoft.com/office/drawing/2014/main" id="{2E4DE613-137D-4B4A-AA1B-0BBD87E7916F}"/>
              </a:ext>
            </a:extLst>
          </p:cNvPr>
          <p:cNvSpPr>
            <a:spLocks noChangeShapeType="1"/>
          </p:cNvSpPr>
          <p:nvPr/>
        </p:nvSpPr>
        <p:spPr bwMode="auto">
          <a:xfrm flipV="1">
            <a:off x="4170363" y="5637213"/>
            <a:ext cx="1587"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93" name="Line 27">
            <a:extLst>
              <a:ext uri="{FF2B5EF4-FFF2-40B4-BE49-F238E27FC236}">
                <a16:creationId xmlns:a16="http://schemas.microsoft.com/office/drawing/2014/main" id="{1AA75A75-4146-4BF6-BCBC-2BAAD98096D3}"/>
              </a:ext>
            </a:extLst>
          </p:cNvPr>
          <p:cNvSpPr>
            <a:spLocks noChangeShapeType="1"/>
          </p:cNvSpPr>
          <p:nvPr/>
        </p:nvSpPr>
        <p:spPr bwMode="auto">
          <a:xfrm flipV="1">
            <a:off x="4911725" y="5637213"/>
            <a:ext cx="1588"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94" name="Line 28">
            <a:extLst>
              <a:ext uri="{FF2B5EF4-FFF2-40B4-BE49-F238E27FC236}">
                <a16:creationId xmlns:a16="http://schemas.microsoft.com/office/drawing/2014/main" id="{65725FB8-2F51-4CD5-943A-F6FD91C16D69}"/>
              </a:ext>
            </a:extLst>
          </p:cNvPr>
          <p:cNvSpPr>
            <a:spLocks noChangeShapeType="1"/>
          </p:cNvSpPr>
          <p:nvPr/>
        </p:nvSpPr>
        <p:spPr bwMode="auto">
          <a:xfrm flipV="1">
            <a:off x="5651500" y="5637213"/>
            <a:ext cx="1588"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95" name="Line 29">
            <a:extLst>
              <a:ext uri="{FF2B5EF4-FFF2-40B4-BE49-F238E27FC236}">
                <a16:creationId xmlns:a16="http://schemas.microsoft.com/office/drawing/2014/main" id="{30073BC8-4C0E-4164-8766-F95806ABBA2B}"/>
              </a:ext>
            </a:extLst>
          </p:cNvPr>
          <p:cNvSpPr>
            <a:spLocks noChangeShapeType="1"/>
          </p:cNvSpPr>
          <p:nvPr/>
        </p:nvSpPr>
        <p:spPr bwMode="auto">
          <a:xfrm flipV="1">
            <a:off x="6391275" y="5637213"/>
            <a:ext cx="1588"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96" name="Line 30">
            <a:extLst>
              <a:ext uri="{FF2B5EF4-FFF2-40B4-BE49-F238E27FC236}">
                <a16:creationId xmlns:a16="http://schemas.microsoft.com/office/drawing/2014/main" id="{5C5B8D94-EA1C-4598-B3C3-853BCF000F1A}"/>
              </a:ext>
            </a:extLst>
          </p:cNvPr>
          <p:cNvSpPr>
            <a:spLocks noChangeShapeType="1"/>
          </p:cNvSpPr>
          <p:nvPr/>
        </p:nvSpPr>
        <p:spPr bwMode="auto">
          <a:xfrm flipV="1">
            <a:off x="7146925" y="5637213"/>
            <a:ext cx="1588"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97" name="Line 31">
            <a:extLst>
              <a:ext uri="{FF2B5EF4-FFF2-40B4-BE49-F238E27FC236}">
                <a16:creationId xmlns:a16="http://schemas.microsoft.com/office/drawing/2014/main" id="{A0EBCCA4-E95D-44E6-953F-3DC6469633E0}"/>
              </a:ext>
            </a:extLst>
          </p:cNvPr>
          <p:cNvSpPr>
            <a:spLocks noChangeShapeType="1"/>
          </p:cNvSpPr>
          <p:nvPr/>
        </p:nvSpPr>
        <p:spPr bwMode="auto">
          <a:xfrm flipV="1">
            <a:off x="7886700" y="5637213"/>
            <a:ext cx="1588"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98" name="Line 32">
            <a:extLst>
              <a:ext uri="{FF2B5EF4-FFF2-40B4-BE49-F238E27FC236}">
                <a16:creationId xmlns:a16="http://schemas.microsoft.com/office/drawing/2014/main" id="{46241C64-BC00-4E13-8E5C-E5A5D40BC081}"/>
              </a:ext>
            </a:extLst>
          </p:cNvPr>
          <p:cNvSpPr>
            <a:spLocks noChangeShapeType="1"/>
          </p:cNvSpPr>
          <p:nvPr/>
        </p:nvSpPr>
        <p:spPr bwMode="auto">
          <a:xfrm flipV="1">
            <a:off x="8626475" y="5637213"/>
            <a:ext cx="1588"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899" name="Rectangle 109">
            <a:extLst>
              <a:ext uri="{FF2B5EF4-FFF2-40B4-BE49-F238E27FC236}">
                <a16:creationId xmlns:a16="http://schemas.microsoft.com/office/drawing/2014/main" id="{49FA385E-6DC3-4F6E-A863-558C4F6A267D}"/>
              </a:ext>
            </a:extLst>
          </p:cNvPr>
          <p:cNvSpPr>
            <a:spLocks noChangeArrowheads="1"/>
          </p:cNvSpPr>
          <p:nvPr/>
        </p:nvSpPr>
        <p:spPr bwMode="auto">
          <a:xfrm>
            <a:off x="790575" y="55324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20</a:t>
            </a:r>
            <a:endParaRPr lang="en-US" altLang="fr-FR" sz="4000" b="1">
              <a:solidFill>
                <a:schemeClr val="tx2"/>
              </a:solidFill>
            </a:endParaRPr>
          </a:p>
        </p:txBody>
      </p:sp>
      <p:sp>
        <p:nvSpPr>
          <p:cNvPr id="36900" name="Rectangle 110">
            <a:extLst>
              <a:ext uri="{FF2B5EF4-FFF2-40B4-BE49-F238E27FC236}">
                <a16:creationId xmlns:a16="http://schemas.microsoft.com/office/drawing/2014/main" id="{6D1D16E9-2F4E-44A5-8474-45776D9CF28C}"/>
              </a:ext>
            </a:extLst>
          </p:cNvPr>
          <p:cNvSpPr>
            <a:spLocks noChangeArrowheads="1"/>
          </p:cNvSpPr>
          <p:nvPr/>
        </p:nvSpPr>
        <p:spPr bwMode="auto">
          <a:xfrm>
            <a:off x="790575" y="487362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30</a:t>
            </a:r>
            <a:endParaRPr lang="en-US" altLang="fr-FR" sz="4000" b="1">
              <a:solidFill>
                <a:schemeClr val="tx2"/>
              </a:solidFill>
            </a:endParaRPr>
          </a:p>
        </p:txBody>
      </p:sp>
      <p:sp>
        <p:nvSpPr>
          <p:cNvPr id="36901" name="Rectangle 111">
            <a:extLst>
              <a:ext uri="{FF2B5EF4-FFF2-40B4-BE49-F238E27FC236}">
                <a16:creationId xmlns:a16="http://schemas.microsoft.com/office/drawing/2014/main" id="{EAE4D879-6D13-4B00-BD64-7D5FDDE27CED}"/>
              </a:ext>
            </a:extLst>
          </p:cNvPr>
          <p:cNvSpPr>
            <a:spLocks noChangeArrowheads="1"/>
          </p:cNvSpPr>
          <p:nvPr/>
        </p:nvSpPr>
        <p:spPr bwMode="auto">
          <a:xfrm>
            <a:off x="790575" y="423068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40</a:t>
            </a:r>
            <a:endParaRPr lang="en-US" altLang="fr-FR" sz="4000" b="1">
              <a:solidFill>
                <a:schemeClr val="tx2"/>
              </a:solidFill>
            </a:endParaRPr>
          </a:p>
        </p:txBody>
      </p:sp>
      <p:sp>
        <p:nvSpPr>
          <p:cNvPr id="36902" name="Rectangle 112">
            <a:extLst>
              <a:ext uri="{FF2B5EF4-FFF2-40B4-BE49-F238E27FC236}">
                <a16:creationId xmlns:a16="http://schemas.microsoft.com/office/drawing/2014/main" id="{92E29E20-B4C0-46BA-B44E-D2FE979DE861}"/>
              </a:ext>
            </a:extLst>
          </p:cNvPr>
          <p:cNvSpPr>
            <a:spLocks noChangeArrowheads="1"/>
          </p:cNvSpPr>
          <p:nvPr/>
        </p:nvSpPr>
        <p:spPr bwMode="auto">
          <a:xfrm>
            <a:off x="790575" y="357187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50</a:t>
            </a:r>
            <a:endParaRPr lang="en-US" altLang="fr-FR" sz="4000" b="1">
              <a:solidFill>
                <a:schemeClr val="tx2"/>
              </a:solidFill>
            </a:endParaRPr>
          </a:p>
        </p:txBody>
      </p:sp>
      <p:sp>
        <p:nvSpPr>
          <p:cNvPr id="36903" name="Rectangle 113">
            <a:extLst>
              <a:ext uri="{FF2B5EF4-FFF2-40B4-BE49-F238E27FC236}">
                <a16:creationId xmlns:a16="http://schemas.microsoft.com/office/drawing/2014/main" id="{859247E1-78B9-4BCE-AB15-6AD7E2092575}"/>
              </a:ext>
            </a:extLst>
          </p:cNvPr>
          <p:cNvSpPr>
            <a:spLocks noChangeArrowheads="1"/>
          </p:cNvSpPr>
          <p:nvPr/>
        </p:nvSpPr>
        <p:spPr bwMode="auto">
          <a:xfrm>
            <a:off x="790575" y="29130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60</a:t>
            </a:r>
            <a:endParaRPr lang="en-US" altLang="fr-FR" sz="4000" b="1">
              <a:solidFill>
                <a:schemeClr val="tx2"/>
              </a:solidFill>
            </a:endParaRPr>
          </a:p>
        </p:txBody>
      </p:sp>
      <p:sp>
        <p:nvSpPr>
          <p:cNvPr id="36904" name="Rectangle 114">
            <a:extLst>
              <a:ext uri="{FF2B5EF4-FFF2-40B4-BE49-F238E27FC236}">
                <a16:creationId xmlns:a16="http://schemas.microsoft.com/office/drawing/2014/main" id="{517E537D-7BC4-4190-AC0F-DB018F0E4BDF}"/>
              </a:ext>
            </a:extLst>
          </p:cNvPr>
          <p:cNvSpPr>
            <a:spLocks noChangeArrowheads="1"/>
          </p:cNvSpPr>
          <p:nvPr/>
        </p:nvSpPr>
        <p:spPr bwMode="auto">
          <a:xfrm>
            <a:off x="790575" y="22542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70</a:t>
            </a:r>
            <a:endParaRPr lang="en-US" altLang="fr-FR" sz="4000" b="1">
              <a:solidFill>
                <a:schemeClr val="tx2"/>
              </a:solidFill>
            </a:endParaRPr>
          </a:p>
        </p:txBody>
      </p:sp>
      <p:sp>
        <p:nvSpPr>
          <p:cNvPr id="36905" name="Rectangle 115">
            <a:extLst>
              <a:ext uri="{FF2B5EF4-FFF2-40B4-BE49-F238E27FC236}">
                <a16:creationId xmlns:a16="http://schemas.microsoft.com/office/drawing/2014/main" id="{9AE14ECB-55E9-4C25-AAD0-396FB96D6549}"/>
              </a:ext>
            </a:extLst>
          </p:cNvPr>
          <p:cNvSpPr>
            <a:spLocks noChangeArrowheads="1"/>
          </p:cNvSpPr>
          <p:nvPr/>
        </p:nvSpPr>
        <p:spPr bwMode="auto">
          <a:xfrm>
            <a:off x="790575" y="161290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80</a:t>
            </a:r>
            <a:endParaRPr lang="en-US" altLang="fr-FR" sz="4000" b="1">
              <a:solidFill>
                <a:schemeClr val="tx2"/>
              </a:solidFill>
            </a:endParaRPr>
          </a:p>
        </p:txBody>
      </p:sp>
      <p:sp>
        <p:nvSpPr>
          <p:cNvPr id="36906" name="Rectangle 116">
            <a:extLst>
              <a:ext uri="{FF2B5EF4-FFF2-40B4-BE49-F238E27FC236}">
                <a16:creationId xmlns:a16="http://schemas.microsoft.com/office/drawing/2014/main" id="{AEEC3768-3540-42FF-B1CA-A2659D8ED189}"/>
              </a:ext>
            </a:extLst>
          </p:cNvPr>
          <p:cNvSpPr>
            <a:spLocks noChangeArrowheads="1"/>
          </p:cNvSpPr>
          <p:nvPr/>
        </p:nvSpPr>
        <p:spPr bwMode="auto">
          <a:xfrm>
            <a:off x="790575" y="95408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90</a:t>
            </a:r>
            <a:endParaRPr lang="en-US" altLang="fr-FR" sz="4000" b="1">
              <a:solidFill>
                <a:schemeClr val="tx2"/>
              </a:solidFill>
            </a:endParaRPr>
          </a:p>
        </p:txBody>
      </p:sp>
      <p:sp>
        <p:nvSpPr>
          <p:cNvPr id="36907" name="Rectangle 117">
            <a:extLst>
              <a:ext uri="{FF2B5EF4-FFF2-40B4-BE49-F238E27FC236}">
                <a16:creationId xmlns:a16="http://schemas.microsoft.com/office/drawing/2014/main" id="{847F705C-FB2F-4C5C-AD7F-9F7F87F71106}"/>
              </a:ext>
            </a:extLst>
          </p:cNvPr>
          <p:cNvSpPr>
            <a:spLocks noChangeArrowheads="1"/>
          </p:cNvSpPr>
          <p:nvPr/>
        </p:nvSpPr>
        <p:spPr bwMode="auto">
          <a:xfrm>
            <a:off x="1495425" y="57896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0</a:t>
            </a:r>
            <a:endParaRPr lang="en-US" altLang="fr-FR" sz="4000" b="1">
              <a:solidFill>
                <a:schemeClr val="tx2"/>
              </a:solidFill>
            </a:endParaRPr>
          </a:p>
        </p:txBody>
      </p:sp>
      <p:sp>
        <p:nvSpPr>
          <p:cNvPr id="36908" name="Rectangle 118">
            <a:extLst>
              <a:ext uri="{FF2B5EF4-FFF2-40B4-BE49-F238E27FC236}">
                <a16:creationId xmlns:a16="http://schemas.microsoft.com/office/drawing/2014/main" id="{002F7149-EF66-4109-9219-0B1E76C2A177}"/>
              </a:ext>
            </a:extLst>
          </p:cNvPr>
          <p:cNvSpPr>
            <a:spLocks noChangeArrowheads="1"/>
          </p:cNvSpPr>
          <p:nvPr/>
        </p:nvSpPr>
        <p:spPr bwMode="auto">
          <a:xfrm>
            <a:off x="2235200" y="57896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1</a:t>
            </a:r>
            <a:endParaRPr lang="en-US" altLang="fr-FR" sz="4000" b="1">
              <a:solidFill>
                <a:schemeClr val="tx2"/>
              </a:solidFill>
            </a:endParaRPr>
          </a:p>
        </p:txBody>
      </p:sp>
      <p:sp>
        <p:nvSpPr>
          <p:cNvPr id="36909" name="Rectangle 119">
            <a:extLst>
              <a:ext uri="{FF2B5EF4-FFF2-40B4-BE49-F238E27FC236}">
                <a16:creationId xmlns:a16="http://schemas.microsoft.com/office/drawing/2014/main" id="{26584C51-2750-491C-AECF-176AB618DC26}"/>
              </a:ext>
            </a:extLst>
          </p:cNvPr>
          <p:cNvSpPr>
            <a:spLocks noChangeArrowheads="1"/>
          </p:cNvSpPr>
          <p:nvPr/>
        </p:nvSpPr>
        <p:spPr bwMode="auto">
          <a:xfrm>
            <a:off x="2990850" y="57896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3</a:t>
            </a:r>
            <a:endParaRPr lang="en-US" altLang="fr-FR" sz="4000" b="1">
              <a:solidFill>
                <a:schemeClr val="tx2"/>
              </a:solidFill>
            </a:endParaRPr>
          </a:p>
        </p:txBody>
      </p:sp>
      <p:sp>
        <p:nvSpPr>
          <p:cNvPr id="36910" name="Rectangle 120">
            <a:extLst>
              <a:ext uri="{FF2B5EF4-FFF2-40B4-BE49-F238E27FC236}">
                <a16:creationId xmlns:a16="http://schemas.microsoft.com/office/drawing/2014/main" id="{E52A0FB9-86FC-4399-AD71-89A5250C66E3}"/>
              </a:ext>
            </a:extLst>
          </p:cNvPr>
          <p:cNvSpPr>
            <a:spLocks noChangeArrowheads="1"/>
          </p:cNvSpPr>
          <p:nvPr/>
        </p:nvSpPr>
        <p:spPr bwMode="auto">
          <a:xfrm>
            <a:off x="3732213" y="57896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6</a:t>
            </a:r>
            <a:endParaRPr lang="en-US" altLang="fr-FR" sz="4000" b="1">
              <a:solidFill>
                <a:schemeClr val="tx2"/>
              </a:solidFill>
            </a:endParaRPr>
          </a:p>
        </p:txBody>
      </p:sp>
      <p:sp>
        <p:nvSpPr>
          <p:cNvPr id="36911" name="Rectangle 121">
            <a:extLst>
              <a:ext uri="{FF2B5EF4-FFF2-40B4-BE49-F238E27FC236}">
                <a16:creationId xmlns:a16="http://schemas.microsoft.com/office/drawing/2014/main" id="{E0BC13E9-664A-40EA-B680-CB026DEC7876}"/>
              </a:ext>
            </a:extLst>
          </p:cNvPr>
          <p:cNvSpPr>
            <a:spLocks noChangeArrowheads="1"/>
          </p:cNvSpPr>
          <p:nvPr/>
        </p:nvSpPr>
        <p:spPr bwMode="auto">
          <a:xfrm>
            <a:off x="4479925" y="57896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9</a:t>
            </a:r>
            <a:endParaRPr lang="en-US" altLang="fr-FR" sz="4000" b="1">
              <a:solidFill>
                <a:schemeClr val="tx2"/>
              </a:solidFill>
            </a:endParaRPr>
          </a:p>
        </p:txBody>
      </p:sp>
      <p:sp>
        <p:nvSpPr>
          <p:cNvPr id="36912" name="Rectangle 122">
            <a:extLst>
              <a:ext uri="{FF2B5EF4-FFF2-40B4-BE49-F238E27FC236}">
                <a16:creationId xmlns:a16="http://schemas.microsoft.com/office/drawing/2014/main" id="{AD07D59E-EF80-4701-85D1-20F1D4EBFA54}"/>
              </a:ext>
            </a:extLst>
          </p:cNvPr>
          <p:cNvSpPr>
            <a:spLocks noChangeArrowheads="1"/>
          </p:cNvSpPr>
          <p:nvPr/>
        </p:nvSpPr>
        <p:spPr bwMode="auto">
          <a:xfrm>
            <a:off x="5172075" y="57896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12</a:t>
            </a:r>
            <a:endParaRPr lang="en-US" altLang="fr-FR" sz="4000" b="1">
              <a:solidFill>
                <a:schemeClr val="tx2"/>
              </a:solidFill>
            </a:endParaRPr>
          </a:p>
        </p:txBody>
      </p:sp>
      <p:sp>
        <p:nvSpPr>
          <p:cNvPr id="36913" name="Rectangle 123">
            <a:extLst>
              <a:ext uri="{FF2B5EF4-FFF2-40B4-BE49-F238E27FC236}">
                <a16:creationId xmlns:a16="http://schemas.microsoft.com/office/drawing/2014/main" id="{E607F365-0A45-4E58-ADF1-A1D952D006C2}"/>
              </a:ext>
            </a:extLst>
          </p:cNvPr>
          <p:cNvSpPr>
            <a:spLocks noChangeArrowheads="1"/>
          </p:cNvSpPr>
          <p:nvPr/>
        </p:nvSpPr>
        <p:spPr bwMode="auto">
          <a:xfrm>
            <a:off x="5911850" y="57896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15</a:t>
            </a:r>
            <a:endParaRPr lang="en-US" altLang="fr-FR" sz="4000" b="1">
              <a:solidFill>
                <a:schemeClr val="tx2"/>
              </a:solidFill>
            </a:endParaRPr>
          </a:p>
        </p:txBody>
      </p:sp>
      <p:sp>
        <p:nvSpPr>
          <p:cNvPr id="36914" name="Rectangle 124">
            <a:extLst>
              <a:ext uri="{FF2B5EF4-FFF2-40B4-BE49-F238E27FC236}">
                <a16:creationId xmlns:a16="http://schemas.microsoft.com/office/drawing/2014/main" id="{F994A8DB-982D-43F3-B194-1DBDC189F643}"/>
              </a:ext>
            </a:extLst>
          </p:cNvPr>
          <p:cNvSpPr>
            <a:spLocks noChangeArrowheads="1"/>
          </p:cNvSpPr>
          <p:nvPr/>
        </p:nvSpPr>
        <p:spPr bwMode="auto">
          <a:xfrm>
            <a:off x="6669088" y="57896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18</a:t>
            </a:r>
            <a:endParaRPr lang="en-US" altLang="fr-FR" sz="4000" b="1">
              <a:solidFill>
                <a:schemeClr val="tx2"/>
              </a:solidFill>
            </a:endParaRPr>
          </a:p>
        </p:txBody>
      </p:sp>
      <p:sp>
        <p:nvSpPr>
          <p:cNvPr id="36915" name="Rectangle 125">
            <a:extLst>
              <a:ext uri="{FF2B5EF4-FFF2-40B4-BE49-F238E27FC236}">
                <a16:creationId xmlns:a16="http://schemas.microsoft.com/office/drawing/2014/main" id="{E36FB5CC-1A57-4A4C-A47E-E5FC350EF525}"/>
              </a:ext>
            </a:extLst>
          </p:cNvPr>
          <p:cNvSpPr>
            <a:spLocks noChangeArrowheads="1"/>
          </p:cNvSpPr>
          <p:nvPr/>
        </p:nvSpPr>
        <p:spPr bwMode="auto">
          <a:xfrm>
            <a:off x="7408863" y="57896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21</a:t>
            </a:r>
            <a:endParaRPr lang="en-US" altLang="fr-FR" sz="4000" b="1">
              <a:solidFill>
                <a:schemeClr val="tx2"/>
              </a:solidFill>
            </a:endParaRPr>
          </a:p>
        </p:txBody>
      </p:sp>
      <p:sp>
        <p:nvSpPr>
          <p:cNvPr id="36916" name="Rectangle 126">
            <a:extLst>
              <a:ext uri="{FF2B5EF4-FFF2-40B4-BE49-F238E27FC236}">
                <a16:creationId xmlns:a16="http://schemas.microsoft.com/office/drawing/2014/main" id="{AFFE5B58-626B-4759-9E4D-328DB6D01850}"/>
              </a:ext>
            </a:extLst>
          </p:cNvPr>
          <p:cNvSpPr>
            <a:spLocks noChangeArrowheads="1"/>
          </p:cNvSpPr>
          <p:nvPr/>
        </p:nvSpPr>
        <p:spPr bwMode="auto">
          <a:xfrm>
            <a:off x="8148638" y="57896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1600" b="1">
                <a:solidFill>
                  <a:schemeClr val="tx2"/>
                </a:solidFill>
              </a:rPr>
              <a:t>24</a:t>
            </a:r>
            <a:endParaRPr lang="en-US" altLang="fr-FR" sz="4000" b="1">
              <a:solidFill>
                <a:schemeClr val="tx2"/>
              </a:solidFill>
            </a:endParaRPr>
          </a:p>
        </p:txBody>
      </p:sp>
      <p:sp>
        <p:nvSpPr>
          <p:cNvPr id="36917" name="Rectangle 127">
            <a:extLst>
              <a:ext uri="{FF2B5EF4-FFF2-40B4-BE49-F238E27FC236}">
                <a16:creationId xmlns:a16="http://schemas.microsoft.com/office/drawing/2014/main" id="{A0ED8D7C-0CA3-46F0-B86C-853DADEAFC32}"/>
              </a:ext>
            </a:extLst>
          </p:cNvPr>
          <p:cNvSpPr>
            <a:spLocks noChangeArrowheads="1"/>
          </p:cNvSpPr>
          <p:nvPr/>
        </p:nvSpPr>
        <p:spPr bwMode="auto">
          <a:xfrm>
            <a:off x="4032250" y="5994400"/>
            <a:ext cx="1747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2000" b="1">
                <a:solidFill>
                  <a:schemeClr val="tx2"/>
                </a:solidFill>
              </a:rPr>
              <a:t>Time (months)</a:t>
            </a:r>
          </a:p>
        </p:txBody>
      </p:sp>
      <p:sp>
        <p:nvSpPr>
          <p:cNvPr id="36918" name="Rectangle 128">
            <a:extLst>
              <a:ext uri="{FF2B5EF4-FFF2-40B4-BE49-F238E27FC236}">
                <a16:creationId xmlns:a16="http://schemas.microsoft.com/office/drawing/2014/main" id="{7E019EDB-D3DC-4865-82CD-E864A5A90CDA}"/>
              </a:ext>
            </a:extLst>
          </p:cNvPr>
          <p:cNvSpPr>
            <a:spLocks noChangeArrowheads="1"/>
          </p:cNvSpPr>
          <p:nvPr/>
        </p:nvSpPr>
        <p:spPr bwMode="auto">
          <a:xfrm rot="-5400000">
            <a:off x="-1348581" y="3169444"/>
            <a:ext cx="3595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2000" b="1">
                <a:solidFill>
                  <a:schemeClr val="tx2"/>
                </a:solidFill>
              </a:rPr>
              <a:t>HDL cholesterol  level (mg/dl)</a:t>
            </a:r>
          </a:p>
        </p:txBody>
      </p:sp>
      <p:grpSp>
        <p:nvGrpSpPr>
          <p:cNvPr id="36919" name="Groupe 139">
            <a:extLst>
              <a:ext uri="{FF2B5EF4-FFF2-40B4-BE49-F238E27FC236}">
                <a16:creationId xmlns:a16="http://schemas.microsoft.com/office/drawing/2014/main" id="{CDC185F6-6CF2-46FB-9079-CC5BBFCD6221}"/>
              </a:ext>
            </a:extLst>
          </p:cNvPr>
          <p:cNvGrpSpPr>
            <a:grpSpLocks/>
          </p:cNvGrpSpPr>
          <p:nvPr/>
        </p:nvGrpSpPr>
        <p:grpSpPr bwMode="auto">
          <a:xfrm>
            <a:off x="1500188" y="2070100"/>
            <a:ext cx="6821487" cy="2120900"/>
            <a:chOff x="1499851" y="2069738"/>
            <a:chExt cx="6821487" cy="2120900"/>
          </a:xfrm>
        </p:grpSpPr>
        <p:sp>
          <p:nvSpPr>
            <p:cNvPr id="36926" name="Oval 33">
              <a:extLst>
                <a:ext uri="{FF2B5EF4-FFF2-40B4-BE49-F238E27FC236}">
                  <a16:creationId xmlns:a16="http://schemas.microsoft.com/office/drawing/2014/main" id="{F8B8AAFD-D98A-4A19-8C48-7CDA00F3C787}"/>
                </a:ext>
              </a:extLst>
            </p:cNvPr>
            <p:cNvSpPr>
              <a:spLocks noChangeArrowheads="1"/>
            </p:cNvSpPr>
            <p:nvPr/>
          </p:nvSpPr>
          <p:spPr bwMode="auto">
            <a:xfrm>
              <a:off x="1499851" y="3901713"/>
              <a:ext cx="128587"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27" name="Oval 34">
              <a:extLst>
                <a:ext uri="{FF2B5EF4-FFF2-40B4-BE49-F238E27FC236}">
                  <a16:creationId xmlns:a16="http://schemas.microsoft.com/office/drawing/2014/main" id="{1204E5EB-8DBF-454D-BD46-6AC8C4541011}"/>
                </a:ext>
              </a:extLst>
            </p:cNvPr>
            <p:cNvSpPr>
              <a:spLocks noChangeArrowheads="1"/>
            </p:cNvSpPr>
            <p:nvPr/>
          </p:nvSpPr>
          <p:spPr bwMode="auto">
            <a:xfrm>
              <a:off x="2239626" y="2825388"/>
              <a:ext cx="130175"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28" name="Oval 35">
              <a:extLst>
                <a:ext uri="{FF2B5EF4-FFF2-40B4-BE49-F238E27FC236}">
                  <a16:creationId xmlns:a16="http://schemas.microsoft.com/office/drawing/2014/main" id="{38B66D55-CCE3-4477-A62C-C9264E2C179D}"/>
                </a:ext>
              </a:extLst>
            </p:cNvPr>
            <p:cNvSpPr>
              <a:spLocks noChangeArrowheads="1"/>
            </p:cNvSpPr>
            <p:nvPr/>
          </p:nvSpPr>
          <p:spPr bwMode="auto">
            <a:xfrm>
              <a:off x="2996863" y="2503125"/>
              <a:ext cx="128588" cy="128588"/>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29" name="Oval 36">
              <a:extLst>
                <a:ext uri="{FF2B5EF4-FFF2-40B4-BE49-F238E27FC236}">
                  <a16:creationId xmlns:a16="http://schemas.microsoft.com/office/drawing/2014/main" id="{16F9FE14-492D-4B3C-BCB6-CFBB36A4DE0C}"/>
                </a:ext>
              </a:extLst>
            </p:cNvPr>
            <p:cNvSpPr>
              <a:spLocks noChangeArrowheads="1"/>
            </p:cNvSpPr>
            <p:nvPr/>
          </p:nvSpPr>
          <p:spPr bwMode="auto">
            <a:xfrm>
              <a:off x="3736638" y="2279288"/>
              <a:ext cx="128588"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30" name="Oval 37">
              <a:extLst>
                <a:ext uri="{FF2B5EF4-FFF2-40B4-BE49-F238E27FC236}">
                  <a16:creationId xmlns:a16="http://schemas.microsoft.com/office/drawing/2014/main" id="{5008A016-B604-4749-9D90-948D50CF55FA}"/>
                </a:ext>
              </a:extLst>
            </p:cNvPr>
            <p:cNvSpPr>
              <a:spLocks noChangeArrowheads="1"/>
            </p:cNvSpPr>
            <p:nvPr/>
          </p:nvSpPr>
          <p:spPr bwMode="auto">
            <a:xfrm>
              <a:off x="4476413" y="2214200"/>
              <a:ext cx="128588" cy="128588"/>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31" name="Oval 38">
              <a:extLst>
                <a:ext uri="{FF2B5EF4-FFF2-40B4-BE49-F238E27FC236}">
                  <a16:creationId xmlns:a16="http://schemas.microsoft.com/office/drawing/2014/main" id="{A2596788-5075-485F-82A6-2471E513BD1E}"/>
                </a:ext>
              </a:extLst>
            </p:cNvPr>
            <p:cNvSpPr>
              <a:spLocks noChangeArrowheads="1"/>
            </p:cNvSpPr>
            <p:nvPr/>
          </p:nvSpPr>
          <p:spPr bwMode="auto">
            <a:xfrm>
              <a:off x="5216188" y="2134825"/>
              <a:ext cx="128588" cy="128588"/>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32" name="Oval 39">
              <a:extLst>
                <a:ext uri="{FF2B5EF4-FFF2-40B4-BE49-F238E27FC236}">
                  <a16:creationId xmlns:a16="http://schemas.microsoft.com/office/drawing/2014/main" id="{D0046EB8-ED11-40AC-8829-0332A3E797C7}"/>
                </a:ext>
              </a:extLst>
            </p:cNvPr>
            <p:cNvSpPr>
              <a:spLocks noChangeArrowheads="1"/>
            </p:cNvSpPr>
            <p:nvPr/>
          </p:nvSpPr>
          <p:spPr bwMode="auto">
            <a:xfrm>
              <a:off x="5955963" y="2166575"/>
              <a:ext cx="128588" cy="128588"/>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33" name="Oval 40">
              <a:extLst>
                <a:ext uri="{FF2B5EF4-FFF2-40B4-BE49-F238E27FC236}">
                  <a16:creationId xmlns:a16="http://schemas.microsoft.com/office/drawing/2014/main" id="{BFA2F16C-6DED-483F-AD92-7CDCA83789C3}"/>
                </a:ext>
              </a:extLst>
            </p:cNvPr>
            <p:cNvSpPr>
              <a:spLocks noChangeArrowheads="1"/>
            </p:cNvSpPr>
            <p:nvPr/>
          </p:nvSpPr>
          <p:spPr bwMode="auto">
            <a:xfrm>
              <a:off x="6713201" y="2101488"/>
              <a:ext cx="128587"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34" name="Oval 41">
              <a:extLst>
                <a:ext uri="{FF2B5EF4-FFF2-40B4-BE49-F238E27FC236}">
                  <a16:creationId xmlns:a16="http://schemas.microsoft.com/office/drawing/2014/main" id="{61BA384E-7AE9-4996-A871-D7BEEFF67557}"/>
                </a:ext>
              </a:extLst>
            </p:cNvPr>
            <p:cNvSpPr>
              <a:spLocks noChangeArrowheads="1"/>
            </p:cNvSpPr>
            <p:nvPr/>
          </p:nvSpPr>
          <p:spPr bwMode="auto">
            <a:xfrm>
              <a:off x="7452976" y="2101488"/>
              <a:ext cx="128587"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35" name="Oval 42">
              <a:extLst>
                <a:ext uri="{FF2B5EF4-FFF2-40B4-BE49-F238E27FC236}">
                  <a16:creationId xmlns:a16="http://schemas.microsoft.com/office/drawing/2014/main" id="{80918560-8285-45AC-BF93-357A8B216598}"/>
                </a:ext>
              </a:extLst>
            </p:cNvPr>
            <p:cNvSpPr>
              <a:spLocks noChangeArrowheads="1"/>
            </p:cNvSpPr>
            <p:nvPr/>
          </p:nvSpPr>
          <p:spPr bwMode="auto">
            <a:xfrm>
              <a:off x="8192751" y="2198325"/>
              <a:ext cx="128587" cy="128588"/>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36" name="Oval 43">
              <a:extLst>
                <a:ext uri="{FF2B5EF4-FFF2-40B4-BE49-F238E27FC236}">
                  <a16:creationId xmlns:a16="http://schemas.microsoft.com/office/drawing/2014/main" id="{750B1E88-7CA2-4D1D-A465-09EDBFE59470}"/>
                </a:ext>
              </a:extLst>
            </p:cNvPr>
            <p:cNvSpPr>
              <a:spLocks noChangeArrowheads="1"/>
            </p:cNvSpPr>
            <p:nvPr/>
          </p:nvSpPr>
          <p:spPr bwMode="auto">
            <a:xfrm>
              <a:off x="1499851" y="3949338"/>
              <a:ext cx="128587"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37" name="Oval 44">
              <a:extLst>
                <a:ext uri="{FF2B5EF4-FFF2-40B4-BE49-F238E27FC236}">
                  <a16:creationId xmlns:a16="http://schemas.microsoft.com/office/drawing/2014/main" id="{D3A19DEE-3722-44A8-B661-E7E97729950A}"/>
                </a:ext>
              </a:extLst>
            </p:cNvPr>
            <p:cNvSpPr>
              <a:spLocks noChangeArrowheads="1"/>
            </p:cNvSpPr>
            <p:nvPr/>
          </p:nvSpPr>
          <p:spPr bwMode="auto">
            <a:xfrm>
              <a:off x="2239626" y="3949338"/>
              <a:ext cx="130175"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38" name="Oval 45">
              <a:extLst>
                <a:ext uri="{FF2B5EF4-FFF2-40B4-BE49-F238E27FC236}">
                  <a16:creationId xmlns:a16="http://schemas.microsoft.com/office/drawing/2014/main" id="{3676263B-C79E-4E3A-A9ED-AD0C0BA1B04B}"/>
                </a:ext>
              </a:extLst>
            </p:cNvPr>
            <p:cNvSpPr>
              <a:spLocks noChangeArrowheads="1"/>
            </p:cNvSpPr>
            <p:nvPr/>
          </p:nvSpPr>
          <p:spPr bwMode="auto">
            <a:xfrm>
              <a:off x="2996863" y="3885838"/>
              <a:ext cx="128588"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39" name="Oval 46">
              <a:extLst>
                <a:ext uri="{FF2B5EF4-FFF2-40B4-BE49-F238E27FC236}">
                  <a16:creationId xmlns:a16="http://schemas.microsoft.com/office/drawing/2014/main" id="{800879F8-98B3-4EF4-915E-206194990017}"/>
                </a:ext>
              </a:extLst>
            </p:cNvPr>
            <p:cNvSpPr>
              <a:spLocks noChangeArrowheads="1"/>
            </p:cNvSpPr>
            <p:nvPr/>
          </p:nvSpPr>
          <p:spPr bwMode="auto">
            <a:xfrm>
              <a:off x="3736638" y="3917588"/>
              <a:ext cx="128588"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40" name="Oval 47">
              <a:extLst>
                <a:ext uri="{FF2B5EF4-FFF2-40B4-BE49-F238E27FC236}">
                  <a16:creationId xmlns:a16="http://schemas.microsoft.com/office/drawing/2014/main" id="{7DC619D7-9F37-470C-8900-8BCA0328CD59}"/>
                </a:ext>
              </a:extLst>
            </p:cNvPr>
            <p:cNvSpPr>
              <a:spLocks noChangeArrowheads="1"/>
            </p:cNvSpPr>
            <p:nvPr/>
          </p:nvSpPr>
          <p:spPr bwMode="auto">
            <a:xfrm>
              <a:off x="4476413" y="3965213"/>
              <a:ext cx="128588"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41" name="Oval 48">
              <a:extLst>
                <a:ext uri="{FF2B5EF4-FFF2-40B4-BE49-F238E27FC236}">
                  <a16:creationId xmlns:a16="http://schemas.microsoft.com/office/drawing/2014/main" id="{2C89F5C2-87F0-413B-846E-8DD9910CD4D5}"/>
                </a:ext>
              </a:extLst>
            </p:cNvPr>
            <p:cNvSpPr>
              <a:spLocks noChangeArrowheads="1"/>
            </p:cNvSpPr>
            <p:nvPr/>
          </p:nvSpPr>
          <p:spPr bwMode="auto">
            <a:xfrm>
              <a:off x="5216188" y="3981088"/>
              <a:ext cx="128588" cy="128587"/>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42" name="Oval 49">
              <a:extLst>
                <a:ext uri="{FF2B5EF4-FFF2-40B4-BE49-F238E27FC236}">
                  <a16:creationId xmlns:a16="http://schemas.microsoft.com/office/drawing/2014/main" id="{DABE2734-96C9-474C-B305-6E53D66D5780}"/>
                </a:ext>
              </a:extLst>
            </p:cNvPr>
            <p:cNvSpPr>
              <a:spLocks noChangeArrowheads="1"/>
            </p:cNvSpPr>
            <p:nvPr/>
          </p:nvSpPr>
          <p:spPr bwMode="auto">
            <a:xfrm>
              <a:off x="5955963" y="4014425"/>
              <a:ext cx="128588" cy="128588"/>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43" name="Oval 50">
              <a:extLst>
                <a:ext uri="{FF2B5EF4-FFF2-40B4-BE49-F238E27FC236}">
                  <a16:creationId xmlns:a16="http://schemas.microsoft.com/office/drawing/2014/main" id="{86B4C5C8-0422-4F2A-9C89-E57F3281D2B3}"/>
                </a:ext>
              </a:extLst>
            </p:cNvPr>
            <p:cNvSpPr>
              <a:spLocks noChangeArrowheads="1"/>
            </p:cNvSpPr>
            <p:nvPr/>
          </p:nvSpPr>
          <p:spPr bwMode="auto">
            <a:xfrm>
              <a:off x="6713201" y="4062050"/>
              <a:ext cx="128587" cy="128588"/>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44" name="Oval 51">
              <a:extLst>
                <a:ext uri="{FF2B5EF4-FFF2-40B4-BE49-F238E27FC236}">
                  <a16:creationId xmlns:a16="http://schemas.microsoft.com/office/drawing/2014/main" id="{923F8E9F-1F2E-4A10-9D67-759764E22C6F}"/>
                </a:ext>
              </a:extLst>
            </p:cNvPr>
            <p:cNvSpPr>
              <a:spLocks noChangeArrowheads="1"/>
            </p:cNvSpPr>
            <p:nvPr/>
          </p:nvSpPr>
          <p:spPr bwMode="auto">
            <a:xfrm>
              <a:off x="7452976" y="4014425"/>
              <a:ext cx="128587" cy="128588"/>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45" name="Oval 52">
              <a:extLst>
                <a:ext uri="{FF2B5EF4-FFF2-40B4-BE49-F238E27FC236}">
                  <a16:creationId xmlns:a16="http://schemas.microsoft.com/office/drawing/2014/main" id="{FA2EBB45-FC32-4D8C-AD09-CBE6046B7313}"/>
                </a:ext>
              </a:extLst>
            </p:cNvPr>
            <p:cNvSpPr>
              <a:spLocks noChangeArrowheads="1"/>
            </p:cNvSpPr>
            <p:nvPr/>
          </p:nvSpPr>
          <p:spPr bwMode="auto">
            <a:xfrm>
              <a:off x="8192751" y="4046175"/>
              <a:ext cx="128587" cy="128588"/>
            </a:xfrm>
            <a:prstGeom prst="ellipse">
              <a:avLst/>
            </a:prstGeom>
            <a:solidFill>
              <a:srgbClr val="7F7F7F"/>
            </a:solidFill>
            <a:ln w="15875">
              <a:solidFill>
                <a:srgbClr val="7F7F7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46" name="Line 53">
              <a:extLst>
                <a:ext uri="{FF2B5EF4-FFF2-40B4-BE49-F238E27FC236}">
                  <a16:creationId xmlns:a16="http://schemas.microsoft.com/office/drawing/2014/main" id="{D15D7FE2-76E2-4086-9A41-EFE270D8C126}"/>
                </a:ext>
              </a:extLst>
            </p:cNvPr>
            <p:cNvSpPr>
              <a:spLocks noChangeShapeType="1"/>
            </p:cNvSpPr>
            <p:nvPr/>
          </p:nvSpPr>
          <p:spPr bwMode="auto">
            <a:xfrm flipV="1">
              <a:off x="1549063" y="2873013"/>
              <a:ext cx="739775" cy="1076325"/>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47" name="Line 54">
              <a:extLst>
                <a:ext uri="{FF2B5EF4-FFF2-40B4-BE49-F238E27FC236}">
                  <a16:creationId xmlns:a16="http://schemas.microsoft.com/office/drawing/2014/main" id="{59110CE3-C496-4374-B933-A2E6CF919A72}"/>
                </a:ext>
              </a:extLst>
            </p:cNvPr>
            <p:cNvSpPr>
              <a:spLocks noChangeShapeType="1"/>
            </p:cNvSpPr>
            <p:nvPr/>
          </p:nvSpPr>
          <p:spPr bwMode="auto">
            <a:xfrm flipV="1">
              <a:off x="1549063" y="2841263"/>
              <a:ext cx="739775" cy="1076325"/>
            </a:xfrm>
            <a:prstGeom prst="line">
              <a:avLst/>
            </a:prstGeom>
            <a:noFill/>
            <a:ln w="31750">
              <a:solidFill>
                <a:srgbClr val="FFC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48" name="Line 55">
              <a:extLst>
                <a:ext uri="{FF2B5EF4-FFF2-40B4-BE49-F238E27FC236}">
                  <a16:creationId xmlns:a16="http://schemas.microsoft.com/office/drawing/2014/main" id="{B733D71C-B4F0-4CA4-B7AE-E6735733A99C}"/>
                </a:ext>
              </a:extLst>
            </p:cNvPr>
            <p:cNvSpPr>
              <a:spLocks noChangeShapeType="1"/>
            </p:cNvSpPr>
            <p:nvPr/>
          </p:nvSpPr>
          <p:spPr bwMode="auto">
            <a:xfrm flipV="1">
              <a:off x="2288838" y="2552338"/>
              <a:ext cx="755650" cy="320675"/>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49" name="Line 56">
              <a:extLst>
                <a:ext uri="{FF2B5EF4-FFF2-40B4-BE49-F238E27FC236}">
                  <a16:creationId xmlns:a16="http://schemas.microsoft.com/office/drawing/2014/main" id="{5A522A4F-86DA-4C4F-B33D-01F64C75ECF2}"/>
                </a:ext>
              </a:extLst>
            </p:cNvPr>
            <p:cNvSpPr>
              <a:spLocks noChangeShapeType="1"/>
            </p:cNvSpPr>
            <p:nvPr/>
          </p:nvSpPr>
          <p:spPr bwMode="auto">
            <a:xfrm flipV="1">
              <a:off x="2288838" y="2520588"/>
              <a:ext cx="755650" cy="320675"/>
            </a:xfrm>
            <a:prstGeom prst="line">
              <a:avLst/>
            </a:prstGeom>
            <a:noFill/>
            <a:ln w="31750">
              <a:solidFill>
                <a:srgbClr val="FFC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50" name="Line 57">
              <a:extLst>
                <a:ext uri="{FF2B5EF4-FFF2-40B4-BE49-F238E27FC236}">
                  <a16:creationId xmlns:a16="http://schemas.microsoft.com/office/drawing/2014/main" id="{0B33FA4F-D8C9-40EF-B771-7A7B2C5E30FA}"/>
                </a:ext>
              </a:extLst>
            </p:cNvPr>
            <p:cNvSpPr>
              <a:spLocks noChangeShapeType="1"/>
            </p:cNvSpPr>
            <p:nvPr/>
          </p:nvSpPr>
          <p:spPr bwMode="auto">
            <a:xfrm flipV="1">
              <a:off x="3044488" y="2326913"/>
              <a:ext cx="739775" cy="225425"/>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51" name="Line 58">
              <a:extLst>
                <a:ext uri="{FF2B5EF4-FFF2-40B4-BE49-F238E27FC236}">
                  <a16:creationId xmlns:a16="http://schemas.microsoft.com/office/drawing/2014/main" id="{16FD56ED-A062-4EBF-AFE8-48DCE7D9BAD2}"/>
                </a:ext>
              </a:extLst>
            </p:cNvPr>
            <p:cNvSpPr>
              <a:spLocks noChangeShapeType="1"/>
            </p:cNvSpPr>
            <p:nvPr/>
          </p:nvSpPr>
          <p:spPr bwMode="auto">
            <a:xfrm flipV="1">
              <a:off x="3044488" y="2295163"/>
              <a:ext cx="739775" cy="225425"/>
            </a:xfrm>
            <a:prstGeom prst="line">
              <a:avLst/>
            </a:prstGeom>
            <a:noFill/>
            <a:ln w="31750">
              <a:solidFill>
                <a:srgbClr val="FFC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52" name="Line 59">
              <a:extLst>
                <a:ext uri="{FF2B5EF4-FFF2-40B4-BE49-F238E27FC236}">
                  <a16:creationId xmlns:a16="http://schemas.microsoft.com/office/drawing/2014/main" id="{49204446-384A-4E57-9824-89DB80646397}"/>
                </a:ext>
              </a:extLst>
            </p:cNvPr>
            <p:cNvSpPr>
              <a:spLocks noChangeShapeType="1"/>
            </p:cNvSpPr>
            <p:nvPr/>
          </p:nvSpPr>
          <p:spPr bwMode="auto">
            <a:xfrm flipV="1">
              <a:off x="3784263" y="2263413"/>
              <a:ext cx="739775" cy="63500"/>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53" name="Line 60">
              <a:extLst>
                <a:ext uri="{FF2B5EF4-FFF2-40B4-BE49-F238E27FC236}">
                  <a16:creationId xmlns:a16="http://schemas.microsoft.com/office/drawing/2014/main" id="{5FFD9CC9-16F8-4FF2-B47C-232EB5318E18}"/>
                </a:ext>
              </a:extLst>
            </p:cNvPr>
            <p:cNvSpPr>
              <a:spLocks noChangeShapeType="1"/>
            </p:cNvSpPr>
            <p:nvPr/>
          </p:nvSpPr>
          <p:spPr bwMode="auto">
            <a:xfrm flipV="1">
              <a:off x="3784263" y="2230075"/>
              <a:ext cx="739775" cy="65088"/>
            </a:xfrm>
            <a:prstGeom prst="line">
              <a:avLst/>
            </a:prstGeom>
            <a:noFill/>
            <a:ln w="31750">
              <a:solidFill>
                <a:srgbClr val="FFC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54" name="Line 61">
              <a:extLst>
                <a:ext uri="{FF2B5EF4-FFF2-40B4-BE49-F238E27FC236}">
                  <a16:creationId xmlns:a16="http://schemas.microsoft.com/office/drawing/2014/main" id="{AD2498BE-6602-4405-B91E-A693556F4183}"/>
                </a:ext>
              </a:extLst>
            </p:cNvPr>
            <p:cNvSpPr>
              <a:spLocks noChangeShapeType="1"/>
            </p:cNvSpPr>
            <p:nvPr/>
          </p:nvSpPr>
          <p:spPr bwMode="auto">
            <a:xfrm flipV="1">
              <a:off x="4524038" y="2182450"/>
              <a:ext cx="741363" cy="80963"/>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55" name="Line 62">
              <a:extLst>
                <a:ext uri="{FF2B5EF4-FFF2-40B4-BE49-F238E27FC236}">
                  <a16:creationId xmlns:a16="http://schemas.microsoft.com/office/drawing/2014/main" id="{624440AF-977D-4BBA-9350-F6E9E38048FA}"/>
                </a:ext>
              </a:extLst>
            </p:cNvPr>
            <p:cNvSpPr>
              <a:spLocks noChangeShapeType="1"/>
            </p:cNvSpPr>
            <p:nvPr/>
          </p:nvSpPr>
          <p:spPr bwMode="auto">
            <a:xfrm flipV="1">
              <a:off x="4524038" y="2150700"/>
              <a:ext cx="741363" cy="79375"/>
            </a:xfrm>
            <a:prstGeom prst="line">
              <a:avLst/>
            </a:prstGeom>
            <a:noFill/>
            <a:ln w="31750">
              <a:solidFill>
                <a:srgbClr val="FFC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56" name="Line 63">
              <a:extLst>
                <a:ext uri="{FF2B5EF4-FFF2-40B4-BE49-F238E27FC236}">
                  <a16:creationId xmlns:a16="http://schemas.microsoft.com/office/drawing/2014/main" id="{09647736-AF86-48C4-BB70-A3A1E6F7A78A}"/>
                </a:ext>
              </a:extLst>
            </p:cNvPr>
            <p:cNvSpPr>
              <a:spLocks noChangeShapeType="1"/>
            </p:cNvSpPr>
            <p:nvPr/>
          </p:nvSpPr>
          <p:spPr bwMode="auto">
            <a:xfrm>
              <a:off x="5265401" y="2182450"/>
              <a:ext cx="739775" cy="31750"/>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57" name="Line 64">
              <a:extLst>
                <a:ext uri="{FF2B5EF4-FFF2-40B4-BE49-F238E27FC236}">
                  <a16:creationId xmlns:a16="http://schemas.microsoft.com/office/drawing/2014/main" id="{C3591D05-B756-4001-B8C5-B703A43FC405}"/>
                </a:ext>
              </a:extLst>
            </p:cNvPr>
            <p:cNvSpPr>
              <a:spLocks noChangeShapeType="1"/>
            </p:cNvSpPr>
            <p:nvPr/>
          </p:nvSpPr>
          <p:spPr bwMode="auto">
            <a:xfrm>
              <a:off x="5265401" y="2150700"/>
              <a:ext cx="739775" cy="31750"/>
            </a:xfrm>
            <a:prstGeom prst="line">
              <a:avLst/>
            </a:prstGeom>
            <a:noFill/>
            <a:ln w="31750">
              <a:solidFill>
                <a:srgbClr val="FFC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58" name="Line 65">
              <a:extLst>
                <a:ext uri="{FF2B5EF4-FFF2-40B4-BE49-F238E27FC236}">
                  <a16:creationId xmlns:a16="http://schemas.microsoft.com/office/drawing/2014/main" id="{5A4C918B-EB1D-46E8-AA79-6AFBCF668A9D}"/>
                </a:ext>
              </a:extLst>
            </p:cNvPr>
            <p:cNvSpPr>
              <a:spLocks noChangeShapeType="1"/>
            </p:cNvSpPr>
            <p:nvPr/>
          </p:nvSpPr>
          <p:spPr bwMode="auto">
            <a:xfrm flipV="1">
              <a:off x="6005176" y="2150700"/>
              <a:ext cx="755650" cy="63500"/>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59" name="Line 66">
              <a:extLst>
                <a:ext uri="{FF2B5EF4-FFF2-40B4-BE49-F238E27FC236}">
                  <a16:creationId xmlns:a16="http://schemas.microsoft.com/office/drawing/2014/main" id="{F6BE0F88-809D-43B3-960A-2E4A18F7F85C}"/>
                </a:ext>
              </a:extLst>
            </p:cNvPr>
            <p:cNvSpPr>
              <a:spLocks noChangeShapeType="1"/>
            </p:cNvSpPr>
            <p:nvPr/>
          </p:nvSpPr>
          <p:spPr bwMode="auto">
            <a:xfrm flipV="1">
              <a:off x="6005176" y="2118950"/>
              <a:ext cx="755650" cy="63500"/>
            </a:xfrm>
            <a:prstGeom prst="line">
              <a:avLst/>
            </a:prstGeom>
            <a:noFill/>
            <a:ln w="31750">
              <a:solidFill>
                <a:srgbClr val="FFC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60" name="Line 67">
              <a:extLst>
                <a:ext uri="{FF2B5EF4-FFF2-40B4-BE49-F238E27FC236}">
                  <a16:creationId xmlns:a16="http://schemas.microsoft.com/office/drawing/2014/main" id="{F7476BD6-11CE-4C90-8F10-67091832423F}"/>
                </a:ext>
              </a:extLst>
            </p:cNvPr>
            <p:cNvSpPr>
              <a:spLocks noChangeShapeType="1"/>
            </p:cNvSpPr>
            <p:nvPr/>
          </p:nvSpPr>
          <p:spPr bwMode="auto">
            <a:xfrm>
              <a:off x="6760826" y="2150700"/>
              <a:ext cx="739775" cy="1588"/>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61" name="Line 68">
              <a:extLst>
                <a:ext uri="{FF2B5EF4-FFF2-40B4-BE49-F238E27FC236}">
                  <a16:creationId xmlns:a16="http://schemas.microsoft.com/office/drawing/2014/main" id="{EB8C98C8-4FF5-4CCA-B7CF-FDB87AD40BC7}"/>
                </a:ext>
              </a:extLst>
            </p:cNvPr>
            <p:cNvSpPr>
              <a:spLocks noChangeShapeType="1"/>
            </p:cNvSpPr>
            <p:nvPr/>
          </p:nvSpPr>
          <p:spPr bwMode="auto">
            <a:xfrm>
              <a:off x="6760826" y="2118950"/>
              <a:ext cx="739775" cy="1588"/>
            </a:xfrm>
            <a:prstGeom prst="line">
              <a:avLst/>
            </a:prstGeom>
            <a:noFill/>
            <a:ln w="31750">
              <a:solidFill>
                <a:srgbClr val="FFC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62" name="Line 69">
              <a:extLst>
                <a:ext uri="{FF2B5EF4-FFF2-40B4-BE49-F238E27FC236}">
                  <a16:creationId xmlns:a16="http://schemas.microsoft.com/office/drawing/2014/main" id="{7F3C7F01-6D97-4FBA-A98E-F81E0CA69A70}"/>
                </a:ext>
              </a:extLst>
            </p:cNvPr>
            <p:cNvSpPr>
              <a:spLocks noChangeShapeType="1"/>
            </p:cNvSpPr>
            <p:nvPr/>
          </p:nvSpPr>
          <p:spPr bwMode="auto">
            <a:xfrm>
              <a:off x="7500601" y="2150700"/>
              <a:ext cx="739775" cy="95250"/>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63" name="Line 70">
              <a:extLst>
                <a:ext uri="{FF2B5EF4-FFF2-40B4-BE49-F238E27FC236}">
                  <a16:creationId xmlns:a16="http://schemas.microsoft.com/office/drawing/2014/main" id="{7CCCBBEC-9EF3-4E95-91F5-1772EF86F02B}"/>
                </a:ext>
              </a:extLst>
            </p:cNvPr>
            <p:cNvSpPr>
              <a:spLocks noChangeShapeType="1"/>
            </p:cNvSpPr>
            <p:nvPr/>
          </p:nvSpPr>
          <p:spPr bwMode="auto">
            <a:xfrm>
              <a:off x="7500601" y="2118950"/>
              <a:ext cx="739775" cy="95250"/>
            </a:xfrm>
            <a:prstGeom prst="line">
              <a:avLst/>
            </a:prstGeom>
            <a:noFill/>
            <a:ln w="31750">
              <a:solidFill>
                <a:srgbClr val="FFC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64" name="Line 71">
              <a:extLst>
                <a:ext uri="{FF2B5EF4-FFF2-40B4-BE49-F238E27FC236}">
                  <a16:creationId xmlns:a16="http://schemas.microsoft.com/office/drawing/2014/main" id="{D8A9F89D-893A-4A1C-86FA-026C0A7B1D95}"/>
                </a:ext>
              </a:extLst>
            </p:cNvPr>
            <p:cNvSpPr>
              <a:spLocks noChangeShapeType="1"/>
            </p:cNvSpPr>
            <p:nvPr/>
          </p:nvSpPr>
          <p:spPr bwMode="auto">
            <a:xfrm>
              <a:off x="1549063" y="3998550"/>
              <a:ext cx="739775" cy="1588"/>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65" name="Line 72">
              <a:extLst>
                <a:ext uri="{FF2B5EF4-FFF2-40B4-BE49-F238E27FC236}">
                  <a16:creationId xmlns:a16="http://schemas.microsoft.com/office/drawing/2014/main" id="{B0E143ED-FF5F-4417-9298-2DC6F3179DB2}"/>
                </a:ext>
              </a:extLst>
            </p:cNvPr>
            <p:cNvSpPr>
              <a:spLocks noChangeShapeType="1"/>
            </p:cNvSpPr>
            <p:nvPr/>
          </p:nvSpPr>
          <p:spPr bwMode="auto">
            <a:xfrm>
              <a:off x="1549063" y="3965213"/>
              <a:ext cx="739775" cy="1587"/>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66" name="Line 73">
              <a:extLst>
                <a:ext uri="{FF2B5EF4-FFF2-40B4-BE49-F238E27FC236}">
                  <a16:creationId xmlns:a16="http://schemas.microsoft.com/office/drawing/2014/main" id="{AE96352A-FACA-4857-B7B5-28396D2E2E26}"/>
                </a:ext>
              </a:extLst>
            </p:cNvPr>
            <p:cNvSpPr>
              <a:spLocks noChangeShapeType="1"/>
            </p:cNvSpPr>
            <p:nvPr/>
          </p:nvSpPr>
          <p:spPr bwMode="auto">
            <a:xfrm flipV="1">
              <a:off x="2288838" y="3933463"/>
              <a:ext cx="755650" cy="65087"/>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67" name="Line 74">
              <a:extLst>
                <a:ext uri="{FF2B5EF4-FFF2-40B4-BE49-F238E27FC236}">
                  <a16:creationId xmlns:a16="http://schemas.microsoft.com/office/drawing/2014/main" id="{B8FBEE79-89D1-473C-9EFD-E12D07165859}"/>
                </a:ext>
              </a:extLst>
            </p:cNvPr>
            <p:cNvSpPr>
              <a:spLocks noChangeShapeType="1"/>
            </p:cNvSpPr>
            <p:nvPr/>
          </p:nvSpPr>
          <p:spPr bwMode="auto">
            <a:xfrm flipV="1">
              <a:off x="2288838" y="3901713"/>
              <a:ext cx="755650" cy="63500"/>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68" name="Line 75">
              <a:extLst>
                <a:ext uri="{FF2B5EF4-FFF2-40B4-BE49-F238E27FC236}">
                  <a16:creationId xmlns:a16="http://schemas.microsoft.com/office/drawing/2014/main" id="{3A8FFA0F-2CF0-4FF3-ACB5-40301E875D6D}"/>
                </a:ext>
              </a:extLst>
            </p:cNvPr>
            <p:cNvSpPr>
              <a:spLocks noChangeShapeType="1"/>
            </p:cNvSpPr>
            <p:nvPr/>
          </p:nvSpPr>
          <p:spPr bwMode="auto">
            <a:xfrm>
              <a:off x="3044488" y="3933463"/>
              <a:ext cx="739775" cy="31750"/>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69" name="Line 76">
              <a:extLst>
                <a:ext uri="{FF2B5EF4-FFF2-40B4-BE49-F238E27FC236}">
                  <a16:creationId xmlns:a16="http://schemas.microsoft.com/office/drawing/2014/main" id="{CBA20FA7-3BCD-44A7-8505-B105733C16DD}"/>
                </a:ext>
              </a:extLst>
            </p:cNvPr>
            <p:cNvSpPr>
              <a:spLocks noChangeShapeType="1"/>
            </p:cNvSpPr>
            <p:nvPr/>
          </p:nvSpPr>
          <p:spPr bwMode="auto">
            <a:xfrm>
              <a:off x="3044488" y="3901713"/>
              <a:ext cx="739775" cy="31750"/>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70" name="Line 77">
              <a:extLst>
                <a:ext uri="{FF2B5EF4-FFF2-40B4-BE49-F238E27FC236}">
                  <a16:creationId xmlns:a16="http://schemas.microsoft.com/office/drawing/2014/main" id="{87DD3D4A-D5C5-4A32-BAD3-EB71D86840D1}"/>
                </a:ext>
              </a:extLst>
            </p:cNvPr>
            <p:cNvSpPr>
              <a:spLocks noChangeShapeType="1"/>
            </p:cNvSpPr>
            <p:nvPr/>
          </p:nvSpPr>
          <p:spPr bwMode="auto">
            <a:xfrm>
              <a:off x="3784263" y="3965213"/>
              <a:ext cx="739775" cy="49212"/>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71" name="Line 78">
              <a:extLst>
                <a:ext uri="{FF2B5EF4-FFF2-40B4-BE49-F238E27FC236}">
                  <a16:creationId xmlns:a16="http://schemas.microsoft.com/office/drawing/2014/main" id="{7A615A50-376E-42FE-AD9C-5DD397F0E109}"/>
                </a:ext>
              </a:extLst>
            </p:cNvPr>
            <p:cNvSpPr>
              <a:spLocks noChangeShapeType="1"/>
            </p:cNvSpPr>
            <p:nvPr/>
          </p:nvSpPr>
          <p:spPr bwMode="auto">
            <a:xfrm>
              <a:off x="3784263" y="3933463"/>
              <a:ext cx="739775" cy="47625"/>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72" name="Line 79">
              <a:extLst>
                <a:ext uri="{FF2B5EF4-FFF2-40B4-BE49-F238E27FC236}">
                  <a16:creationId xmlns:a16="http://schemas.microsoft.com/office/drawing/2014/main" id="{3899D6C4-FEAF-4639-8433-E15D05FC24D8}"/>
                </a:ext>
              </a:extLst>
            </p:cNvPr>
            <p:cNvSpPr>
              <a:spLocks noChangeShapeType="1"/>
            </p:cNvSpPr>
            <p:nvPr/>
          </p:nvSpPr>
          <p:spPr bwMode="auto">
            <a:xfrm>
              <a:off x="4524038" y="4014425"/>
              <a:ext cx="741363" cy="15875"/>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73" name="Line 80">
              <a:extLst>
                <a:ext uri="{FF2B5EF4-FFF2-40B4-BE49-F238E27FC236}">
                  <a16:creationId xmlns:a16="http://schemas.microsoft.com/office/drawing/2014/main" id="{ECD00E2A-D298-4E70-93B0-CFC317C893CE}"/>
                </a:ext>
              </a:extLst>
            </p:cNvPr>
            <p:cNvSpPr>
              <a:spLocks noChangeShapeType="1"/>
            </p:cNvSpPr>
            <p:nvPr/>
          </p:nvSpPr>
          <p:spPr bwMode="auto">
            <a:xfrm>
              <a:off x="4524038" y="3981088"/>
              <a:ext cx="741363" cy="17462"/>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74" name="Line 81">
              <a:extLst>
                <a:ext uri="{FF2B5EF4-FFF2-40B4-BE49-F238E27FC236}">
                  <a16:creationId xmlns:a16="http://schemas.microsoft.com/office/drawing/2014/main" id="{3117DA13-A0F1-4478-B6B6-4C1E2A12C17B}"/>
                </a:ext>
              </a:extLst>
            </p:cNvPr>
            <p:cNvSpPr>
              <a:spLocks noChangeShapeType="1"/>
            </p:cNvSpPr>
            <p:nvPr/>
          </p:nvSpPr>
          <p:spPr bwMode="auto">
            <a:xfrm>
              <a:off x="5265401" y="4030300"/>
              <a:ext cx="739775" cy="31750"/>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75" name="Line 82">
              <a:extLst>
                <a:ext uri="{FF2B5EF4-FFF2-40B4-BE49-F238E27FC236}">
                  <a16:creationId xmlns:a16="http://schemas.microsoft.com/office/drawing/2014/main" id="{D5BF4CA1-3BD0-4692-A49F-5EC41044596F}"/>
                </a:ext>
              </a:extLst>
            </p:cNvPr>
            <p:cNvSpPr>
              <a:spLocks noChangeShapeType="1"/>
            </p:cNvSpPr>
            <p:nvPr/>
          </p:nvSpPr>
          <p:spPr bwMode="auto">
            <a:xfrm>
              <a:off x="5265401" y="3998550"/>
              <a:ext cx="739775" cy="31750"/>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76" name="Line 83">
              <a:extLst>
                <a:ext uri="{FF2B5EF4-FFF2-40B4-BE49-F238E27FC236}">
                  <a16:creationId xmlns:a16="http://schemas.microsoft.com/office/drawing/2014/main" id="{373BED8A-4EA7-489A-A735-15E5AB220826}"/>
                </a:ext>
              </a:extLst>
            </p:cNvPr>
            <p:cNvSpPr>
              <a:spLocks noChangeShapeType="1"/>
            </p:cNvSpPr>
            <p:nvPr/>
          </p:nvSpPr>
          <p:spPr bwMode="auto">
            <a:xfrm>
              <a:off x="6005176" y="4062050"/>
              <a:ext cx="755650" cy="47625"/>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77" name="Line 84">
              <a:extLst>
                <a:ext uri="{FF2B5EF4-FFF2-40B4-BE49-F238E27FC236}">
                  <a16:creationId xmlns:a16="http://schemas.microsoft.com/office/drawing/2014/main" id="{446832C1-7679-4605-88EF-3EAD4B3B8EF9}"/>
                </a:ext>
              </a:extLst>
            </p:cNvPr>
            <p:cNvSpPr>
              <a:spLocks noChangeShapeType="1"/>
            </p:cNvSpPr>
            <p:nvPr/>
          </p:nvSpPr>
          <p:spPr bwMode="auto">
            <a:xfrm>
              <a:off x="6005176" y="4030300"/>
              <a:ext cx="755650" cy="47625"/>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78" name="Line 85">
              <a:extLst>
                <a:ext uri="{FF2B5EF4-FFF2-40B4-BE49-F238E27FC236}">
                  <a16:creationId xmlns:a16="http://schemas.microsoft.com/office/drawing/2014/main" id="{DA0955C5-C173-4CCD-AF26-68B7CF234F7F}"/>
                </a:ext>
              </a:extLst>
            </p:cNvPr>
            <p:cNvSpPr>
              <a:spLocks noChangeShapeType="1"/>
            </p:cNvSpPr>
            <p:nvPr/>
          </p:nvSpPr>
          <p:spPr bwMode="auto">
            <a:xfrm flipV="1">
              <a:off x="6760826" y="4062050"/>
              <a:ext cx="739775" cy="47625"/>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79" name="Line 86">
              <a:extLst>
                <a:ext uri="{FF2B5EF4-FFF2-40B4-BE49-F238E27FC236}">
                  <a16:creationId xmlns:a16="http://schemas.microsoft.com/office/drawing/2014/main" id="{4F40D49F-EF6B-4A71-8E87-620BEBE96B9D}"/>
                </a:ext>
              </a:extLst>
            </p:cNvPr>
            <p:cNvSpPr>
              <a:spLocks noChangeShapeType="1"/>
            </p:cNvSpPr>
            <p:nvPr/>
          </p:nvSpPr>
          <p:spPr bwMode="auto">
            <a:xfrm flipV="1">
              <a:off x="6760826" y="4030300"/>
              <a:ext cx="739775" cy="47625"/>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80" name="Line 87">
              <a:extLst>
                <a:ext uri="{FF2B5EF4-FFF2-40B4-BE49-F238E27FC236}">
                  <a16:creationId xmlns:a16="http://schemas.microsoft.com/office/drawing/2014/main" id="{87D02431-8785-41CC-BEE6-9ED5F52E94B5}"/>
                </a:ext>
              </a:extLst>
            </p:cNvPr>
            <p:cNvSpPr>
              <a:spLocks noChangeShapeType="1"/>
            </p:cNvSpPr>
            <p:nvPr/>
          </p:nvSpPr>
          <p:spPr bwMode="auto">
            <a:xfrm>
              <a:off x="7500601" y="4062050"/>
              <a:ext cx="739775" cy="31750"/>
            </a:xfrm>
            <a:prstGeom prst="line">
              <a:avLst/>
            </a:prstGeom>
            <a:noFill/>
            <a:ln w="31750">
              <a:solidFill>
                <a:srgbClr val="7F7F7F"/>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81" name="Line 88">
              <a:extLst>
                <a:ext uri="{FF2B5EF4-FFF2-40B4-BE49-F238E27FC236}">
                  <a16:creationId xmlns:a16="http://schemas.microsoft.com/office/drawing/2014/main" id="{6F02A536-9523-4BB0-A202-37B50ED70C1D}"/>
                </a:ext>
              </a:extLst>
            </p:cNvPr>
            <p:cNvSpPr>
              <a:spLocks noChangeShapeType="1"/>
            </p:cNvSpPr>
            <p:nvPr/>
          </p:nvSpPr>
          <p:spPr bwMode="auto">
            <a:xfrm>
              <a:off x="7500601" y="4030300"/>
              <a:ext cx="739775" cy="31750"/>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82" name="Oval 89">
              <a:extLst>
                <a:ext uri="{FF2B5EF4-FFF2-40B4-BE49-F238E27FC236}">
                  <a16:creationId xmlns:a16="http://schemas.microsoft.com/office/drawing/2014/main" id="{BC0211E5-D54B-4F7A-A3DC-2FE53DC851EA}"/>
                </a:ext>
              </a:extLst>
            </p:cNvPr>
            <p:cNvSpPr>
              <a:spLocks noChangeArrowheads="1"/>
            </p:cNvSpPr>
            <p:nvPr/>
          </p:nvSpPr>
          <p:spPr bwMode="auto">
            <a:xfrm>
              <a:off x="1499851" y="3869963"/>
              <a:ext cx="128587" cy="128587"/>
            </a:xfrm>
            <a:prstGeom prst="ellipse">
              <a:avLst/>
            </a:prstGeom>
            <a:solidFill>
              <a:srgbClr val="FFC00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83" name="Oval 90">
              <a:extLst>
                <a:ext uri="{FF2B5EF4-FFF2-40B4-BE49-F238E27FC236}">
                  <a16:creationId xmlns:a16="http://schemas.microsoft.com/office/drawing/2014/main" id="{793A523E-0432-4958-8BCF-5501B67CAD10}"/>
                </a:ext>
              </a:extLst>
            </p:cNvPr>
            <p:cNvSpPr>
              <a:spLocks noChangeArrowheads="1"/>
            </p:cNvSpPr>
            <p:nvPr/>
          </p:nvSpPr>
          <p:spPr bwMode="auto">
            <a:xfrm>
              <a:off x="2239626" y="2793638"/>
              <a:ext cx="130175" cy="128587"/>
            </a:xfrm>
            <a:prstGeom prst="ellipse">
              <a:avLst/>
            </a:prstGeom>
            <a:solidFill>
              <a:srgbClr val="FFC00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84" name="Oval 91">
              <a:extLst>
                <a:ext uri="{FF2B5EF4-FFF2-40B4-BE49-F238E27FC236}">
                  <a16:creationId xmlns:a16="http://schemas.microsoft.com/office/drawing/2014/main" id="{7F531207-2DA2-4DE3-A052-2B55A4A12615}"/>
                </a:ext>
              </a:extLst>
            </p:cNvPr>
            <p:cNvSpPr>
              <a:spLocks noChangeArrowheads="1"/>
            </p:cNvSpPr>
            <p:nvPr/>
          </p:nvSpPr>
          <p:spPr bwMode="auto">
            <a:xfrm>
              <a:off x="2996863" y="2471375"/>
              <a:ext cx="128588" cy="128588"/>
            </a:xfrm>
            <a:prstGeom prst="ellipse">
              <a:avLst/>
            </a:prstGeom>
            <a:solidFill>
              <a:srgbClr val="FFC00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85" name="Oval 92">
              <a:extLst>
                <a:ext uri="{FF2B5EF4-FFF2-40B4-BE49-F238E27FC236}">
                  <a16:creationId xmlns:a16="http://schemas.microsoft.com/office/drawing/2014/main" id="{CC54D149-70C5-456A-9484-C389D03C42CD}"/>
                </a:ext>
              </a:extLst>
            </p:cNvPr>
            <p:cNvSpPr>
              <a:spLocks noChangeArrowheads="1"/>
            </p:cNvSpPr>
            <p:nvPr/>
          </p:nvSpPr>
          <p:spPr bwMode="auto">
            <a:xfrm>
              <a:off x="3736638" y="2245950"/>
              <a:ext cx="128588" cy="128588"/>
            </a:xfrm>
            <a:prstGeom prst="ellipse">
              <a:avLst/>
            </a:prstGeom>
            <a:solidFill>
              <a:srgbClr val="FFC00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86" name="Oval 93">
              <a:extLst>
                <a:ext uri="{FF2B5EF4-FFF2-40B4-BE49-F238E27FC236}">
                  <a16:creationId xmlns:a16="http://schemas.microsoft.com/office/drawing/2014/main" id="{A540FAD1-EE37-4354-9F52-B45912ABC30D}"/>
                </a:ext>
              </a:extLst>
            </p:cNvPr>
            <p:cNvSpPr>
              <a:spLocks noChangeArrowheads="1"/>
            </p:cNvSpPr>
            <p:nvPr/>
          </p:nvSpPr>
          <p:spPr bwMode="auto">
            <a:xfrm>
              <a:off x="4476413" y="2182450"/>
              <a:ext cx="128588" cy="128588"/>
            </a:xfrm>
            <a:prstGeom prst="ellipse">
              <a:avLst/>
            </a:prstGeom>
            <a:solidFill>
              <a:srgbClr val="FFC00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87" name="Oval 94">
              <a:extLst>
                <a:ext uri="{FF2B5EF4-FFF2-40B4-BE49-F238E27FC236}">
                  <a16:creationId xmlns:a16="http://schemas.microsoft.com/office/drawing/2014/main" id="{AB732888-D87B-4C40-99E3-660D4AB6FA15}"/>
                </a:ext>
              </a:extLst>
            </p:cNvPr>
            <p:cNvSpPr>
              <a:spLocks noChangeArrowheads="1"/>
            </p:cNvSpPr>
            <p:nvPr/>
          </p:nvSpPr>
          <p:spPr bwMode="auto">
            <a:xfrm>
              <a:off x="5216188" y="2101488"/>
              <a:ext cx="128588" cy="128587"/>
            </a:xfrm>
            <a:prstGeom prst="ellipse">
              <a:avLst/>
            </a:prstGeom>
            <a:solidFill>
              <a:srgbClr val="FFC00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88" name="Oval 95">
              <a:extLst>
                <a:ext uri="{FF2B5EF4-FFF2-40B4-BE49-F238E27FC236}">
                  <a16:creationId xmlns:a16="http://schemas.microsoft.com/office/drawing/2014/main" id="{09B628E3-CA3E-4D77-8E09-E10BE5A1FDEA}"/>
                </a:ext>
              </a:extLst>
            </p:cNvPr>
            <p:cNvSpPr>
              <a:spLocks noChangeArrowheads="1"/>
            </p:cNvSpPr>
            <p:nvPr/>
          </p:nvSpPr>
          <p:spPr bwMode="auto">
            <a:xfrm>
              <a:off x="5955963" y="2134825"/>
              <a:ext cx="128588" cy="128588"/>
            </a:xfrm>
            <a:prstGeom prst="ellipse">
              <a:avLst/>
            </a:prstGeom>
            <a:solidFill>
              <a:srgbClr val="FFC00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89" name="Oval 96">
              <a:extLst>
                <a:ext uri="{FF2B5EF4-FFF2-40B4-BE49-F238E27FC236}">
                  <a16:creationId xmlns:a16="http://schemas.microsoft.com/office/drawing/2014/main" id="{0B63A00A-E3AD-4CD4-BE41-78FF6F514605}"/>
                </a:ext>
              </a:extLst>
            </p:cNvPr>
            <p:cNvSpPr>
              <a:spLocks noChangeArrowheads="1"/>
            </p:cNvSpPr>
            <p:nvPr/>
          </p:nvSpPr>
          <p:spPr bwMode="auto">
            <a:xfrm>
              <a:off x="6713201" y="2069738"/>
              <a:ext cx="128587" cy="128587"/>
            </a:xfrm>
            <a:prstGeom prst="ellipse">
              <a:avLst/>
            </a:prstGeom>
            <a:solidFill>
              <a:srgbClr val="FFC00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90" name="Oval 97">
              <a:extLst>
                <a:ext uri="{FF2B5EF4-FFF2-40B4-BE49-F238E27FC236}">
                  <a16:creationId xmlns:a16="http://schemas.microsoft.com/office/drawing/2014/main" id="{7E58691A-4F98-487F-95F0-20B689AF36AA}"/>
                </a:ext>
              </a:extLst>
            </p:cNvPr>
            <p:cNvSpPr>
              <a:spLocks noChangeArrowheads="1"/>
            </p:cNvSpPr>
            <p:nvPr/>
          </p:nvSpPr>
          <p:spPr bwMode="auto">
            <a:xfrm>
              <a:off x="7452976" y="2069738"/>
              <a:ext cx="128587" cy="128587"/>
            </a:xfrm>
            <a:prstGeom prst="ellipse">
              <a:avLst/>
            </a:prstGeom>
            <a:solidFill>
              <a:srgbClr val="FFC00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91" name="Oval 98">
              <a:extLst>
                <a:ext uri="{FF2B5EF4-FFF2-40B4-BE49-F238E27FC236}">
                  <a16:creationId xmlns:a16="http://schemas.microsoft.com/office/drawing/2014/main" id="{A7D3BE45-AB41-41E8-B047-C21C2EE48F20}"/>
                </a:ext>
              </a:extLst>
            </p:cNvPr>
            <p:cNvSpPr>
              <a:spLocks noChangeArrowheads="1"/>
            </p:cNvSpPr>
            <p:nvPr/>
          </p:nvSpPr>
          <p:spPr bwMode="auto">
            <a:xfrm>
              <a:off x="8192751" y="2166575"/>
              <a:ext cx="128587" cy="128588"/>
            </a:xfrm>
            <a:prstGeom prst="ellipse">
              <a:avLst/>
            </a:prstGeom>
            <a:solidFill>
              <a:srgbClr val="FFC00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92" name="Oval 99">
              <a:extLst>
                <a:ext uri="{FF2B5EF4-FFF2-40B4-BE49-F238E27FC236}">
                  <a16:creationId xmlns:a16="http://schemas.microsoft.com/office/drawing/2014/main" id="{020072A0-F478-4D71-A413-D4EB961ABBCF}"/>
                </a:ext>
              </a:extLst>
            </p:cNvPr>
            <p:cNvSpPr>
              <a:spLocks noChangeArrowheads="1"/>
            </p:cNvSpPr>
            <p:nvPr/>
          </p:nvSpPr>
          <p:spPr bwMode="auto">
            <a:xfrm>
              <a:off x="1499851" y="3917588"/>
              <a:ext cx="128587" cy="128587"/>
            </a:xfrm>
            <a:prstGeom prst="ellipse">
              <a:avLst/>
            </a:prstGeom>
            <a:solidFill>
              <a:srgbClr val="7030A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93" name="Oval 100">
              <a:extLst>
                <a:ext uri="{FF2B5EF4-FFF2-40B4-BE49-F238E27FC236}">
                  <a16:creationId xmlns:a16="http://schemas.microsoft.com/office/drawing/2014/main" id="{203C72E6-C64D-470C-964F-6A24DD21598F}"/>
                </a:ext>
              </a:extLst>
            </p:cNvPr>
            <p:cNvSpPr>
              <a:spLocks noChangeArrowheads="1"/>
            </p:cNvSpPr>
            <p:nvPr/>
          </p:nvSpPr>
          <p:spPr bwMode="auto">
            <a:xfrm>
              <a:off x="2239626" y="3917588"/>
              <a:ext cx="130175" cy="128587"/>
            </a:xfrm>
            <a:prstGeom prst="ellipse">
              <a:avLst/>
            </a:prstGeom>
            <a:solidFill>
              <a:srgbClr val="7030A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94" name="Oval 101">
              <a:extLst>
                <a:ext uri="{FF2B5EF4-FFF2-40B4-BE49-F238E27FC236}">
                  <a16:creationId xmlns:a16="http://schemas.microsoft.com/office/drawing/2014/main" id="{94276CB7-CFF7-4BDC-AF93-9025A4E95097}"/>
                </a:ext>
              </a:extLst>
            </p:cNvPr>
            <p:cNvSpPr>
              <a:spLocks noChangeArrowheads="1"/>
            </p:cNvSpPr>
            <p:nvPr/>
          </p:nvSpPr>
          <p:spPr bwMode="auto">
            <a:xfrm>
              <a:off x="2996863" y="3852500"/>
              <a:ext cx="128588" cy="128588"/>
            </a:xfrm>
            <a:prstGeom prst="ellipse">
              <a:avLst/>
            </a:prstGeom>
            <a:solidFill>
              <a:srgbClr val="7030A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95" name="Oval 102">
              <a:extLst>
                <a:ext uri="{FF2B5EF4-FFF2-40B4-BE49-F238E27FC236}">
                  <a16:creationId xmlns:a16="http://schemas.microsoft.com/office/drawing/2014/main" id="{1A6AB187-985E-485F-97EA-EF71A3EE5E59}"/>
                </a:ext>
              </a:extLst>
            </p:cNvPr>
            <p:cNvSpPr>
              <a:spLocks noChangeArrowheads="1"/>
            </p:cNvSpPr>
            <p:nvPr/>
          </p:nvSpPr>
          <p:spPr bwMode="auto">
            <a:xfrm>
              <a:off x="3736638" y="3885838"/>
              <a:ext cx="128588" cy="128587"/>
            </a:xfrm>
            <a:prstGeom prst="ellipse">
              <a:avLst/>
            </a:prstGeom>
            <a:solidFill>
              <a:srgbClr val="7030A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96" name="Oval 103">
              <a:extLst>
                <a:ext uri="{FF2B5EF4-FFF2-40B4-BE49-F238E27FC236}">
                  <a16:creationId xmlns:a16="http://schemas.microsoft.com/office/drawing/2014/main" id="{CD06081E-253A-4963-9156-7718F304FEDE}"/>
                </a:ext>
              </a:extLst>
            </p:cNvPr>
            <p:cNvSpPr>
              <a:spLocks noChangeArrowheads="1"/>
            </p:cNvSpPr>
            <p:nvPr/>
          </p:nvSpPr>
          <p:spPr bwMode="auto">
            <a:xfrm>
              <a:off x="4476413" y="3933463"/>
              <a:ext cx="128588" cy="128587"/>
            </a:xfrm>
            <a:prstGeom prst="ellipse">
              <a:avLst/>
            </a:prstGeom>
            <a:solidFill>
              <a:srgbClr val="7030A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97" name="Oval 104">
              <a:extLst>
                <a:ext uri="{FF2B5EF4-FFF2-40B4-BE49-F238E27FC236}">
                  <a16:creationId xmlns:a16="http://schemas.microsoft.com/office/drawing/2014/main" id="{F22ABB23-D6DF-42F8-9E0C-C28E9D091245}"/>
                </a:ext>
              </a:extLst>
            </p:cNvPr>
            <p:cNvSpPr>
              <a:spLocks noChangeArrowheads="1"/>
            </p:cNvSpPr>
            <p:nvPr/>
          </p:nvSpPr>
          <p:spPr bwMode="auto">
            <a:xfrm>
              <a:off x="5216188" y="3949338"/>
              <a:ext cx="128588" cy="128587"/>
            </a:xfrm>
            <a:prstGeom prst="ellipse">
              <a:avLst/>
            </a:prstGeom>
            <a:solidFill>
              <a:srgbClr val="7030A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98" name="Oval 105">
              <a:extLst>
                <a:ext uri="{FF2B5EF4-FFF2-40B4-BE49-F238E27FC236}">
                  <a16:creationId xmlns:a16="http://schemas.microsoft.com/office/drawing/2014/main" id="{D7FCA95F-B745-4806-8D50-BBE971707DBD}"/>
                </a:ext>
              </a:extLst>
            </p:cNvPr>
            <p:cNvSpPr>
              <a:spLocks noChangeArrowheads="1"/>
            </p:cNvSpPr>
            <p:nvPr/>
          </p:nvSpPr>
          <p:spPr bwMode="auto">
            <a:xfrm>
              <a:off x="5955963" y="3981088"/>
              <a:ext cx="128588" cy="128587"/>
            </a:xfrm>
            <a:prstGeom prst="ellipse">
              <a:avLst/>
            </a:prstGeom>
            <a:solidFill>
              <a:srgbClr val="7030A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6999" name="Oval 106">
              <a:extLst>
                <a:ext uri="{FF2B5EF4-FFF2-40B4-BE49-F238E27FC236}">
                  <a16:creationId xmlns:a16="http://schemas.microsoft.com/office/drawing/2014/main" id="{F8908175-BD56-4937-A489-43C6EACFB99C}"/>
                </a:ext>
              </a:extLst>
            </p:cNvPr>
            <p:cNvSpPr>
              <a:spLocks noChangeArrowheads="1"/>
            </p:cNvSpPr>
            <p:nvPr/>
          </p:nvSpPr>
          <p:spPr bwMode="auto">
            <a:xfrm>
              <a:off x="6713201" y="4030300"/>
              <a:ext cx="128587" cy="128588"/>
            </a:xfrm>
            <a:prstGeom prst="ellipse">
              <a:avLst/>
            </a:prstGeom>
            <a:solidFill>
              <a:srgbClr val="7030A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7000" name="Oval 107">
              <a:extLst>
                <a:ext uri="{FF2B5EF4-FFF2-40B4-BE49-F238E27FC236}">
                  <a16:creationId xmlns:a16="http://schemas.microsoft.com/office/drawing/2014/main" id="{1353E095-5229-4831-8A87-865F267729BE}"/>
                </a:ext>
              </a:extLst>
            </p:cNvPr>
            <p:cNvSpPr>
              <a:spLocks noChangeArrowheads="1"/>
            </p:cNvSpPr>
            <p:nvPr/>
          </p:nvSpPr>
          <p:spPr bwMode="auto">
            <a:xfrm>
              <a:off x="7452976" y="3981088"/>
              <a:ext cx="128587" cy="128587"/>
            </a:xfrm>
            <a:prstGeom prst="ellipse">
              <a:avLst/>
            </a:prstGeom>
            <a:solidFill>
              <a:srgbClr val="7030A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7001" name="Oval 108">
              <a:extLst>
                <a:ext uri="{FF2B5EF4-FFF2-40B4-BE49-F238E27FC236}">
                  <a16:creationId xmlns:a16="http://schemas.microsoft.com/office/drawing/2014/main" id="{FE506CE9-8572-48FB-ACE1-7272571461B6}"/>
                </a:ext>
              </a:extLst>
            </p:cNvPr>
            <p:cNvSpPr>
              <a:spLocks noChangeArrowheads="1"/>
            </p:cNvSpPr>
            <p:nvPr/>
          </p:nvSpPr>
          <p:spPr bwMode="auto">
            <a:xfrm>
              <a:off x="8192751" y="4014425"/>
              <a:ext cx="128587" cy="128588"/>
            </a:xfrm>
            <a:prstGeom prst="ellipse">
              <a:avLst/>
            </a:prstGeom>
            <a:solidFill>
              <a:srgbClr val="7030A0"/>
            </a:solidFill>
            <a:ln w="15875">
              <a:solidFill>
                <a:srgbClr val="FFFFFF"/>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7002" name="Line 132">
              <a:extLst>
                <a:ext uri="{FF2B5EF4-FFF2-40B4-BE49-F238E27FC236}">
                  <a16:creationId xmlns:a16="http://schemas.microsoft.com/office/drawing/2014/main" id="{2582E5F8-9F54-41EA-9810-67B14E917FEE}"/>
                </a:ext>
              </a:extLst>
            </p:cNvPr>
            <p:cNvSpPr>
              <a:spLocks noChangeShapeType="1"/>
            </p:cNvSpPr>
            <p:nvPr/>
          </p:nvSpPr>
          <p:spPr bwMode="auto">
            <a:xfrm>
              <a:off x="8261013" y="2393885"/>
              <a:ext cx="0" cy="1554162"/>
            </a:xfrm>
            <a:prstGeom prst="line">
              <a:avLst/>
            </a:prstGeom>
            <a:noFill/>
            <a:ln w="25400">
              <a:solidFill>
                <a:srgbClr val="C00000"/>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fr-CA"/>
            </a:p>
          </p:txBody>
        </p:sp>
      </p:grpSp>
      <p:sp>
        <p:nvSpPr>
          <p:cNvPr id="36920" name="Text Box 133">
            <a:extLst>
              <a:ext uri="{FF2B5EF4-FFF2-40B4-BE49-F238E27FC236}">
                <a16:creationId xmlns:a16="http://schemas.microsoft.com/office/drawing/2014/main" id="{E70EBAA4-8779-4827-B5DE-F405E255D76F}"/>
              </a:ext>
            </a:extLst>
          </p:cNvPr>
          <p:cNvSpPr txBox="1">
            <a:spLocks noChangeArrowheads="1"/>
          </p:cNvSpPr>
          <p:nvPr/>
        </p:nvSpPr>
        <p:spPr bwMode="auto">
          <a:xfrm>
            <a:off x="6551613" y="2805113"/>
            <a:ext cx="1620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fr-FR" sz="2000" b="1">
                <a:solidFill>
                  <a:schemeClr val="tx2"/>
                </a:solidFill>
              </a:rPr>
              <a:t>Difference 60.8%</a:t>
            </a:r>
          </a:p>
        </p:txBody>
      </p:sp>
      <p:sp>
        <p:nvSpPr>
          <p:cNvPr id="36921" name="Line 11">
            <a:extLst>
              <a:ext uri="{FF2B5EF4-FFF2-40B4-BE49-F238E27FC236}">
                <a16:creationId xmlns:a16="http://schemas.microsoft.com/office/drawing/2014/main" id="{CA2665E2-8ECA-4AC3-9793-9B2866782666}"/>
              </a:ext>
            </a:extLst>
          </p:cNvPr>
          <p:cNvSpPr>
            <a:spLocks noChangeShapeType="1"/>
          </p:cNvSpPr>
          <p:nvPr/>
        </p:nvSpPr>
        <p:spPr bwMode="auto">
          <a:xfrm rot="5400000">
            <a:off x="-1088231" y="3337719"/>
            <a:ext cx="45720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922" name="Rectangle 19">
            <a:extLst>
              <a:ext uri="{FF2B5EF4-FFF2-40B4-BE49-F238E27FC236}">
                <a16:creationId xmlns:a16="http://schemas.microsoft.com/office/drawing/2014/main" id="{9DF2F758-D26C-4E36-8F41-730749981ABD}"/>
              </a:ext>
            </a:extLst>
          </p:cNvPr>
          <p:cNvSpPr>
            <a:spLocks noChangeArrowheads="1"/>
          </p:cNvSpPr>
          <p:nvPr/>
        </p:nvSpPr>
        <p:spPr bwMode="auto">
          <a:xfrm>
            <a:off x="3402013" y="4464050"/>
            <a:ext cx="3419475"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sz="2000" b="1"/>
              <a:t>Atorvastatin monotherapy</a:t>
            </a:r>
          </a:p>
        </p:txBody>
      </p:sp>
      <p:sp>
        <p:nvSpPr>
          <p:cNvPr id="36923" name="Rectangle 20">
            <a:extLst>
              <a:ext uri="{FF2B5EF4-FFF2-40B4-BE49-F238E27FC236}">
                <a16:creationId xmlns:a16="http://schemas.microsoft.com/office/drawing/2014/main" id="{124F307A-B0D1-4D33-9A71-A893F05CAA65}"/>
              </a:ext>
            </a:extLst>
          </p:cNvPr>
          <p:cNvSpPr>
            <a:spLocks noChangeArrowheads="1"/>
          </p:cNvSpPr>
          <p:nvPr/>
        </p:nvSpPr>
        <p:spPr bwMode="auto">
          <a:xfrm>
            <a:off x="3222625" y="4464050"/>
            <a:ext cx="179388" cy="360363"/>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36924" name="Rectangle 19">
            <a:extLst>
              <a:ext uri="{FF2B5EF4-FFF2-40B4-BE49-F238E27FC236}">
                <a16:creationId xmlns:a16="http://schemas.microsoft.com/office/drawing/2014/main" id="{2FD45593-137F-41F9-8AA5-0A12A05B3906}"/>
              </a:ext>
            </a:extLst>
          </p:cNvPr>
          <p:cNvSpPr>
            <a:spLocks noChangeArrowheads="1"/>
          </p:cNvSpPr>
          <p:nvPr/>
        </p:nvSpPr>
        <p:spPr bwMode="auto">
          <a:xfrm>
            <a:off x="3402013" y="1538288"/>
            <a:ext cx="3419475"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sz="2000" b="1"/>
              <a:t>Torcetrapib+Atorvastatin</a:t>
            </a:r>
          </a:p>
        </p:txBody>
      </p:sp>
      <p:sp>
        <p:nvSpPr>
          <p:cNvPr id="36925" name="Rectangle 20">
            <a:extLst>
              <a:ext uri="{FF2B5EF4-FFF2-40B4-BE49-F238E27FC236}">
                <a16:creationId xmlns:a16="http://schemas.microsoft.com/office/drawing/2014/main" id="{C486AF2D-AA87-4055-BA41-A55A90827B55}"/>
              </a:ext>
            </a:extLst>
          </p:cNvPr>
          <p:cNvSpPr>
            <a:spLocks noChangeArrowheads="1"/>
          </p:cNvSpPr>
          <p:nvPr/>
        </p:nvSpPr>
        <p:spPr bwMode="auto">
          <a:xfrm>
            <a:off x="3222625" y="1538288"/>
            <a:ext cx="179388" cy="36036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7AF3E243-20AE-4582-959D-D2733CC0A9A2}"/>
              </a:ext>
            </a:extLst>
          </p:cNvPr>
          <p:cNvSpPr>
            <a:spLocks noChangeArrowheads="1"/>
          </p:cNvSpPr>
          <p:nvPr/>
        </p:nvSpPr>
        <p:spPr bwMode="auto">
          <a:xfrm>
            <a:off x="1898650" y="1157288"/>
            <a:ext cx="65357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 name="Text Box 29">
            <a:extLst>
              <a:ext uri="{FF2B5EF4-FFF2-40B4-BE49-F238E27FC236}">
                <a16:creationId xmlns:a16="http://schemas.microsoft.com/office/drawing/2014/main" id="{649DF883-92C9-4B7F-BC20-85E42C35D127}"/>
              </a:ext>
            </a:extLst>
          </p:cNvPr>
          <p:cNvSpPr txBox="1">
            <a:spLocks noChangeArrowheads="1"/>
          </p:cNvSpPr>
          <p:nvPr/>
        </p:nvSpPr>
        <p:spPr bwMode="auto">
          <a:xfrm>
            <a:off x="881590" y="2393885"/>
            <a:ext cx="800219" cy="2675830"/>
          </a:xfrm>
          <a:prstGeom prst="rect">
            <a:avLst/>
          </a:prstGeom>
          <a:noFill/>
          <a:ln w="9525">
            <a:noFill/>
            <a:miter lim="800000"/>
            <a:headEnd/>
            <a:tailEnd/>
          </a:ln>
        </p:spPr>
        <p:txBody>
          <a:bodyPr vert="vert270">
            <a:spAutoFit/>
          </a:bodyPr>
          <a:lstStyle/>
          <a:p>
            <a:pPr algn="ctr" eaLnBrk="0" hangingPunct="0">
              <a:defRPr/>
            </a:pPr>
            <a:r>
              <a:rPr lang="en-US" sz="2000" b="1" dirty="0">
                <a:solidFill>
                  <a:schemeClr val="tx2"/>
                </a:solidFill>
                <a:latin typeface="+mn-lt"/>
                <a:ea typeface="+mn-ea"/>
              </a:rPr>
              <a:t>Change in percent </a:t>
            </a:r>
          </a:p>
          <a:p>
            <a:pPr algn="ctr" eaLnBrk="0" hangingPunct="0">
              <a:defRPr/>
            </a:pPr>
            <a:r>
              <a:rPr lang="en-US" sz="2000" b="1" dirty="0" err="1">
                <a:solidFill>
                  <a:schemeClr val="tx2"/>
                </a:solidFill>
                <a:latin typeface="+mn-lt"/>
                <a:ea typeface="+mn-ea"/>
              </a:rPr>
              <a:t>atheroma</a:t>
            </a:r>
            <a:r>
              <a:rPr lang="en-US" sz="2000" b="1" dirty="0">
                <a:solidFill>
                  <a:schemeClr val="tx2"/>
                </a:solidFill>
                <a:latin typeface="+mn-lt"/>
                <a:ea typeface="+mn-ea"/>
              </a:rPr>
              <a:t> volume*</a:t>
            </a:r>
          </a:p>
        </p:txBody>
      </p:sp>
      <p:sp>
        <p:nvSpPr>
          <p:cNvPr id="15365" name="Rectangle 44">
            <a:extLst>
              <a:ext uri="{FF2B5EF4-FFF2-40B4-BE49-F238E27FC236}">
                <a16:creationId xmlns:a16="http://schemas.microsoft.com/office/drawing/2014/main" id="{1F2D5912-8BA5-48F6-9138-CDF867E73139}"/>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ILLUSTRATE: Primary Efficacy Parameter</a:t>
            </a:r>
            <a:br>
              <a:rPr lang="en-US" altLang="fr-FR">
                <a:ea typeface="ＭＳ Ｐゴシック" panose="020B0600070205080204" pitchFamily="34" charset="-128"/>
              </a:rPr>
            </a:br>
            <a:r>
              <a:rPr lang="en-US" altLang="fr-FR">
                <a:ea typeface="ＭＳ Ｐゴシック" panose="020B0600070205080204" pitchFamily="34" charset="-128"/>
              </a:rPr>
              <a:t>Change in Percent Atheroma Volume</a:t>
            </a:r>
          </a:p>
        </p:txBody>
      </p:sp>
      <p:sp>
        <p:nvSpPr>
          <p:cNvPr id="15366" name="Rectangle 46">
            <a:extLst>
              <a:ext uri="{FF2B5EF4-FFF2-40B4-BE49-F238E27FC236}">
                <a16:creationId xmlns:a16="http://schemas.microsoft.com/office/drawing/2014/main" id="{8672D0CE-AE46-4959-9510-D5430C4A59E5}"/>
              </a:ext>
            </a:extLst>
          </p:cNvPr>
          <p:cNvSpPr>
            <a:spLocks noChangeArrowheads="1"/>
          </p:cNvSpPr>
          <p:nvPr/>
        </p:nvSpPr>
        <p:spPr bwMode="auto">
          <a:xfrm>
            <a:off x="5149850" y="6443663"/>
            <a:ext cx="382428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Nissen SE et al. N Engl J Med 2007; 356: 1304-16</a:t>
            </a:r>
            <a:endParaRPr lang="da-DK" altLang="fr-FR" sz="1000"/>
          </a:p>
        </p:txBody>
      </p:sp>
      <p:sp>
        <p:nvSpPr>
          <p:cNvPr id="15367" name="Rectangle 17">
            <a:extLst>
              <a:ext uri="{FF2B5EF4-FFF2-40B4-BE49-F238E27FC236}">
                <a16:creationId xmlns:a16="http://schemas.microsoft.com/office/drawing/2014/main" id="{AAEC6ADA-1946-4184-9362-F14B34EE6DC1}"/>
              </a:ext>
            </a:extLst>
          </p:cNvPr>
          <p:cNvSpPr>
            <a:spLocks noChangeArrowheads="1"/>
          </p:cNvSpPr>
          <p:nvPr/>
        </p:nvSpPr>
        <p:spPr bwMode="auto">
          <a:xfrm>
            <a:off x="431800" y="5768975"/>
            <a:ext cx="1935163" cy="495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baseline="30000"/>
              <a:t>†</a:t>
            </a:r>
            <a:r>
              <a:rPr lang="en-US" altLang="fr-FR" sz="1200"/>
              <a:t>p value from ANCOVA</a:t>
            </a:r>
          </a:p>
          <a:p>
            <a:pPr eaLnBrk="1" hangingPunct="1"/>
            <a:r>
              <a:rPr lang="en-US" altLang="fr-FR" sz="1200"/>
              <a:t>*LS mean change </a:t>
            </a:r>
          </a:p>
        </p:txBody>
      </p:sp>
      <p:sp>
        <p:nvSpPr>
          <p:cNvPr id="15368" name="Rectangle 18">
            <a:extLst>
              <a:ext uri="{FF2B5EF4-FFF2-40B4-BE49-F238E27FC236}">
                <a16:creationId xmlns:a16="http://schemas.microsoft.com/office/drawing/2014/main" id="{94B91367-5F4A-4F31-B73D-737BE259A131}"/>
              </a:ext>
            </a:extLst>
          </p:cNvPr>
          <p:cNvSpPr>
            <a:spLocks noChangeArrowheads="1"/>
          </p:cNvSpPr>
          <p:nvPr/>
        </p:nvSpPr>
        <p:spPr bwMode="auto">
          <a:xfrm>
            <a:off x="252413" y="5768975"/>
            <a:ext cx="180975" cy="495300"/>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graphicFrame>
        <p:nvGraphicFramePr>
          <p:cNvPr id="15362" name="Graphique 19">
            <a:extLst>
              <a:ext uri="{FF2B5EF4-FFF2-40B4-BE49-F238E27FC236}">
                <a16:creationId xmlns:a16="http://schemas.microsoft.com/office/drawing/2014/main" id="{A129F1E7-3FDA-4D0B-9431-C80CD9075AEB}"/>
              </a:ext>
            </a:extLst>
          </p:cNvPr>
          <p:cNvGraphicFramePr>
            <a:graphicFrameLocks/>
          </p:cNvGraphicFramePr>
          <p:nvPr/>
        </p:nvGraphicFramePr>
        <p:xfrm>
          <a:off x="1601788" y="863600"/>
          <a:ext cx="6615112" cy="5368925"/>
        </p:xfrm>
        <a:graphic>
          <a:graphicData uri="http://schemas.openxmlformats.org/presentationml/2006/ole">
            <mc:AlternateContent xmlns:mc="http://schemas.openxmlformats.org/markup-compatibility/2006">
              <mc:Choice xmlns:v="urn:schemas-microsoft-com:vml" Requires="v">
                <p:oleObj spid="_x0000_s15375" r:id="rId4" imgW="6614733" imgH="5364945" progId="Excel.Chart.8">
                  <p:embed/>
                </p:oleObj>
              </mc:Choice>
              <mc:Fallback>
                <p:oleObj r:id="rId4" imgW="6614733" imgH="5364945" progId="Excel.Chart.8">
                  <p:embed/>
                  <p:pic>
                    <p:nvPicPr>
                      <p:cNvPr id="0" name="Graphique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788" y="863600"/>
                        <a:ext cx="6615112" cy="536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Text Box 39">
            <a:extLst>
              <a:ext uri="{FF2B5EF4-FFF2-40B4-BE49-F238E27FC236}">
                <a16:creationId xmlns:a16="http://schemas.microsoft.com/office/drawing/2014/main" id="{8D5E04E4-B99E-4CAA-83F0-58D3E826248E}"/>
              </a:ext>
            </a:extLst>
          </p:cNvPr>
          <p:cNvSpPr txBox="1">
            <a:spLocks noChangeArrowheads="1"/>
          </p:cNvSpPr>
          <p:nvPr/>
        </p:nvSpPr>
        <p:spPr bwMode="auto">
          <a:xfrm>
            <a:off x="4791075" y="1628775"/>
            <a:ext cx="1128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b="1">
                <a:solidFill>
                  <a:schemeClr val="tx2"/>
                </a:solidFill>
              </a:rPr>
              <a:t>p=0.72</a:t>
            </a:r>
            <a:r>
              <a:rPr lang="en-US" altLang="fr-FR" b="1" baseline="30000">
                <a:solidFill>
                  <a:schemeClr val="tx2"/>
                </a:solidFill>
              </a:rPr>
              <a:t>†</a:t>
            </a:r>
            <a:endParaRPr lang="en-US" altLang="fr-FR" b="1">
              <a:solidFill>
                <a:schemeClr val="tx2"/>
              </a:solidFill>
            </a:endParaRPr>
          </a:p>
        </p:txBody>
      </p:sp>
      <p:grpSp>
        <p:nvGrpSpPr>
          <p:cNvPr id="15370" name="Groupe 40">
            <a:extLst>
              <a:ext uri="{FF2B5EF4-FFF2-40B4-BE49-F238E27FC236}">
                <a16:creationId xmlns:a16="http://schemas.microsoft.com/office/drawing/2014/main" id="{AE7F7231-E050-49FA-A32B-B38DCF510D81}"/>
              </a:ext>
            </a:extLst>
          </p:cNvPr>
          <p:cNvGrpSpPr>
            <a:grpSpLocks/>
          </p:cNvGrpSpPr>
          <p:nvPr/>
        </p:nvGrpSpPr>
        <p:grpSpPr bwMode="auto">
          <a:xfrm>
            <a:off x="4437063" y="1993900"/>
            <a:ext cx="1890712" cy="1030288"/>
            <a:chOff x="4049713" y="1993900"/>
            <a:chExt cx="2473325" cy="1160463"/>
          </a:xfrm>
        </p:grpSpPr>
        <p:grpSp>
          <p:nvGrpSpPr>
            <p:cNvPr id="15371" name="Group 32">
              <a:extLst>
                <a:ext uri="{FF2B5EF4-FFF2-40B4-BE49-F238E27FC236}">
                  <a16:creationId xmlns:a16="http://schemas.microsoft.com/office/drawing/2014/main" id="{A2295A62-96C0-4A94-B9D2-9B29BF330A78}"/>
                </a:ext>
              </a:extLst>
            </p:cNvPr>
            <p:cNvGrpSpPr>
              <a:grpSpLocks/>
            </p:cNvGrpSpPr>
            <p:nvPr/>
          </p:nvGrpSpPr>
          <p:grpSpPr bwMode="auto">
            <a:xfrm>
              <a:off x="4049713" y="1993900"/>
              <a:ext cx="2473325" cy="406400"/>
              <a:chOff x="2677" y="1837"/>
              <a:chExt cx="1510" cy="256"/>
            </a:xfrm>
          </p:grpSpPr>
          <p:sp>
            <p:nvSpPr>
              <p:cNvPr id="15373" name="Line 33">
                <a:extLst>
                  <a:ext uri="{FF2B5EF4-FFF2-40B4-BE49-F238E27FC236}">
                    <a16:creationId xmlns:a16="http://schemas.microsoft.com/office/drawing/2014/main" id="{EE60F8D3-548C-4FFB-B296-27A31D4474B8}"/>
                  </a:ext>
                </a:extLst>
              </p:cNvPr>
              <p:cNvSpPr>
                <a:spLocks noChangeShapeType="1"/>
              </p:cNvSpPr>
              <p:nvPr/>
            </p:nvSpPr>
            <p:spPr bwMode="auto">
              <a:xfrm flipV="1">
                <a:off x="2677" y="1837"/>
                <a:ext cx="0" cy="2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15374" name="Line 34">
                <a:extLst>
                  <a:ext uri="{FF2B5EF4-FFF2-40B4-BE49-F238E27FC236}">
                    <a16:creationId xmlns:a16="http://schemas.microsoft.com/office/drawing/2014/main" id="{9831F3A0-CF64-4E44-9C69-5BC6438C1FC7}"/>
                  </a:ext>
                </a:extLst>
              </p:cNvPr>
              <p:cNvSpPr>
                <a:spLocks noChangeShapeType="1"/>
              </p:cNvSpPr>
              <p:nvPr/>
            </p:nvSpPr>
            <p:spPr bwMode="auto">
              <a:xfrm>
                <a:off x="2677" y="1837"/>
                <a:ext cx="151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sp>
          <p:nvSpPr>
            <p:cNvPr id="15372" name="Line 35">
              <a:extLst>
                <a:ext uri="{FF2B5EF4-FFF2-40B4-BE49-F238E27FC236}">
                  <a16:creationId xmlns:a16="http://schemas.microsoft.com/office/drawing/2014/main" id="{F85A2C1D-8CD9-40F8-839D-B5FDF654563F}"/>
                </a:ext>
              </a:extLst>
            </p:cNvPr>
            <p:cNvSpPr>
              <a:spLocks noChangeShapeType="1"/>
            </p:cNvSpPr>
            <p:nvPr/>
          </p:nvSpPr>
          <p:spPr bwMode="auto">
            <a:xfrm>
              <a:off x="6523038" y="1993900"/>
              <a:ext cx="0" cy="1160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9">
            <a:extLst>
              <a:ext uri="{FF2B5EF4-FFF2-40B4-BE49-F238E27FC236}">
                <a16:creationId xmlns:a16="http://schemas.microsoft.com/office/drawing/2014/main" id="{1E1A3728-44D4-4F3C-A693-A04CB603840B}"/>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ILLUSTRATE: Secondary Intravascular Ultrasound Efficacy Parameters</a:t>
            </a:r>
          </a:p>
        </p:txBody>
      </p:sp>
      <p:sp>
        <p:nvSpPr>
          <p:cNvPr id="16389" name="Rectangle 46">
            <a:extLst>
              <a:ext uri="{FF2B5EF4-FFF2-40B4-BE49-F238E27FC236}">
                <a16:creationId xmlns:a16="http://schemas.microsoft.com/office/drawing/2014/main" id="{959F982A-F6F1-48BB-B3F0-F025CC578D04}"/>
              </a:ext>
            </a:extLst>
          </p:cNvPr>
          <p:cNvSpPr>
            <a:spLocks noChangeArrowheads="1"/>
          </p:cNvSpPr>
          <p:nvPr/>
        </p:nvSpPr>
        <p:spPr bwMode="auto">
          <a:xfrm>
            <a:off x="5149850" y="6446838"/>
            <a:ext cx="382428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Nissen SE et al. N Engl J Med 2007; 356: 1304-16</a:t>
            </a:r>
            <a:endParaRPr lang="da-DK" altLang="fr-FR" sz="1000"/>
          </a:p>
        </p:txBody>
      </p:sp>
      <p:graphicFrame>
        <p:nvGraphicFramePr>
          <p:cNvPr id="16386" name="Object 4">
            <a:extLst>
              <a:ext uri="{FF2B5EF4-FFF2-40B4-BE49-F238E27FC236}">
                <a16:creationId xmlns:a16="http://schemas.microsoft.com/office/drawing/2014/main" id="{58880417-D226-445C-93C3-90C348BCE71F}"/>
              </a:ext>
            </a:extLst>
          </p:cNvPr>
          <p:cNvGraphicFramePr>
            <a:graphicFrameLocks/>
          </p:cNvGraphicFramePr>
          <p:nvPr/>
        </p:nvGraphicFramePr>
        <p:xfrm>
          <a:off x="746125" y="1316038"/>
          <a:ext cx="3556000" cy="4321175"/>
        </p:xfrm>
        <a:graphic>
          <a:graphicData uri="http://schemas.openxmlformats.org/presentationml/2006/ole">
            <mc:AlternateContent xmlns:mc="http://schemas.openxmlformats.org/markup-compatibility/2006">
              <mc:Choice xmlns:v="urn:schemas-microsoft-com:vml" Requires="v">
                <p:oleObj spid="_x0000_s16413" r:id="rId4" imgW="3560373" imgH="4322439" progId="Excel.Chart.8">
                  <p:embed/>
                </p:oleObj>
              </mc:Choice>
              <mc:Fallback>
                <p:oleObj r:id="rId4" imgW="3560373" imgH="4322439" progId="Excel.Char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5" y="1316038"/>
                        <a:ext cx="3556000" cy="432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80" name="Text Box 52">
            <a:extLst>
              <a:ext uri="{FF2B5EF4-FFF2-40B4-BE49-F238E27FC236}">
                <a16:creationId xmlns:a16="http://schemas.microsoft.com/office/drawing/2014/main" id="{E8B321C2-AB53-4C10-B444-714297244429}"/>
              </a:ext>
            </a:extLst>
          </p:cNvPr>
          <p:cNvSpPr txBox="1">
            <a:spLocks noChangeArrowheads="1"/>
          </p:cNvSpPr>
          <p:nvPr/>
        </p:nvSpPr>
        <p:spPr bwMode="auto">
          <a:xfrm>
            <a:off x="2209800" y="4916488"/>
            <a:ext cx="1017588" cy="314325"/>
          </a:xfrm>
          <a:prstGeom prst="rect">
            <a:avLst/>
          </a:prstGeom>
          <a:noFill/>
          <a:ln w="9525">
            <a:noFill/>
            <a:miter lim="800000"/>
            <a:headEnd/>
            <a:tailEnd/>
          </a:ln>
        </p:spPr>
        <p:txBody>
          <a:bodyPr wrap="none">
            <a:spAutoFit/>
          </a:bodyPr>
          <a:lstStyle/>
          <a:p>
            <a:pPr algn="ctr" eaLnBrk="0" hangingPunct="0">
              <a:lnSpc>
                <a:spcPct val="90000"/>
              </a:lnSpc>
              <a:defRPr/>
            </a:pPr>
            <a:r>
              <a:rPr lang="en-US" sz="1600" b="1" dirty="0">
                <a:solidFill>
                  <a:schemeClr val="tx2"/>
                </a:solidFill>
                <a:latin typeface="+mn-lt"/>
                <a:ea typeface="ＭＳ Ｐゴシック"/>
                <a:cs typeface="ＭＳ Ｐゴシック"/>
              </a:rPr>
              <a:t>p=0.023</a:t>
            </a:r>
            <a:r>
              <a:rPr lang="en-US" sz="1600" b="1" baseline="30000" dirty="0">
                <a:solidFill>
                  <a:schemeClr val="tx2"/>
                </a:solidFill>
                <a:latin typeface="+mn-lt"/>
                <a:ea typeface="ＭＳ Ｐゴシック"/>
                <a:cs typeface="ＭＳ Ｐゴシック"/>
              </a:rPr>
              <a:t>†</a:t>
            </a:r>
            <a:endParaRPr lang="en-US" sz="1600" b="1" dirty="0">
              <a:solidFill>
                <a:schemeClr val="tx2"/>
              </a:solidFill>
              <a:latin typeface="+mn-lt"/>
              <a:ea typeface="ＭＳ Ｐゴシック"/>
              <a:cs typeface="ＭＳ Ｐゴシック"/>
            </a:endParaRPr>
          </a:p>
        </p:txBody>
      </p:sp>
      <p:grpSp>
        <p:nvGrpSpPr>
          <p:cNvPr id="16391" name="Group 53">
            <a:extLst>
              <a:ext uri="{FF2B5EF4-FFF2-40B4-BE49-F238E27FC236}">
                <a16:creationId xmlns:a16="http://schemas.microsoft.com/office/drawing/2014/main" id="{C4873797-0432-49CB-8773-FEA3A1B314B9}"/>
              </a:ext>
            </a:extLst>
          </p:cNvPr>
          <p:cNvGrpSpPr>
            <a:grpSpLocks/>
          </p:cNvGrpSpPr>
          <p:nvPr/>
        </p:nvGrpSpPr>
        <p:grpSpPr bwMode="auto">
          <a:xfrm>
            <a:off x="2111375" y="3702050"/>
            <a:ext cx="1155700" cy="1150938"/>
            <a:chOff x="1284" y="2288"/>
            <a:chExt cx="699" cy="725"/>
          </a:xfrm>
        </p:grpSpPr>
        <p:grpSp>
          <p:nvGrpSpPr>
            <p:cNvPr id="16409" name="Group 54">
              <a:extLst>
                <a:ext uri="{FF2B5EF4-FFF2-40B4-BE49-F238E27FC236}">
                  <a16:creationId xmlns:a16="http://schemas.microsoft.com/office/drawing/2014/main" id="{1A5226A6-3B52-484E-9CE2-BAB12466AA72}"/>
                </a:ext>
              </a:extLst>
            </p:cNvPr>
            <p:cNvGrpSpPr>
              <a:grpSpLocks/>
            </p:cNvGrpSpPr>
            <p:nvPr/>
          </p:nvGrpSpPr>
          <p:grpSpPr bwMode="auto">
            <a:xfrm flipH="1" flipV="1">
              <a:off x="1284" y="2801"/>
              <a:ext cx="699" cy="212"/>
              <a:chOff x="2677" y="1837"/>
              <a:chExt cx="1510" cy="256"/>
            </a:xfrm>
          </p:grpSpPr>
          <p:sp>
            <p:nvSpPr>
              <p:cNvPr id="35902" name="Line 55">
                <a:extLst>
                  <a:ext uri="{FF2B5EF4-FFF2-40B4-BE49-F238E27FC236}">
                    <a16:creationId xmlns:a16="http://schemas.microsoft.com/office/drawing/2014/main" id="{92E58DD1-B0D0-41C7-AAAC-76F5EA2C64D8}"/>
                  </a:ext>
                </a:extLst>
              </p:cNvPr>
              <p:cNvSpPr>
                <a:spLocks noChangeShapeType="1"/>
              </p:cNvSpPr>
              <p:nvPr/>
            </p:nvSpPr>
            <p:spPr bwMode="auto">
              <a:xfrm flipV="1">
                <a:off x="2677" y="1837"/>
                <a:ext cx="0" cy="256"/>
              </a:xfrm>
              <a:prstGeom prst="line">
                <a:avLst/>
              </a:prstGeom>
              <a:noFill/>
              <a:ln w="19050">
                <a:solidFill>
                  <a:schemeClr val="tx1"/>
                </a:solidFill>
                <a:round/>
                <a:headEnd/>
                <a:tailEnd/>
              </a:ln>
            </p:spPr>
            <p:txBody>
              <a:bodyPr wrap="none" anchor="ctr"/>
              <a:lstStyle/>
              <a:p>
                <a:pPr>
                  <a:defRPr/>
                </a:pPr>
                <a:endParaRPr lang="fr-CA">
                  <a:latin typeface="+mn-lt"/>
                  <a:ea typeface="ＭＳ Ｐゴシック"/>
                  <a:cs typeface="ＭＳ Ｐゴシック"/>
                </a:endParaRPr>
              </a:p>
            </p:txBody>
          </p:sp>
          <p:sp>
            <p:nvSpPr>
              <p:cNvPr id="35903" name="Line 56">
                <a:extLst>
                  <a:ext uri="{FF2B5EF4-FFF2-40B4-BE49-F238E27FC236}">
                    <a16:creationId xmlns:a16="http://schemas.microsoft.com/office/drawing/2014/main" id="{BF141679-60A5-4D4D-9D98-55CC9A6E0334}"/>
                  </a:ext>
                </a:extLst>
              </p:cNvPr>
              <p:cNvSpPr>
                <a:spLocks noChangeShapeType="1"/>
              </p:cNvSpPr>
              <p:nvPr/>
            </p:nvSpPr>
            <p:spPr bwMode="auto">
              <a:xfrm>
                <a:off x="2677" y="1837"/>
                <a:ext cx="1510" cy="0"/>
              </a:xfrm>
              <a:prstGeom prst="line">
                <a:avLst/>
              </a:prstGeom>
              <a:noFill/>
              <a:ln w="19050">
                <a:solidFill>
                  <a:schemeClr val="tx1"/>
                </a:solidFill>
                <a:round/>
                <a:headEnd/>
                <a:tailEnd/>
              </a:ln>
            </p:spPr>
            <p:txBody>
              <a:bodyPr wrap="none" anchor="ctr"/>
              <a:lstStyle/>
              <a:p>
                <a:pPr>
                  <a:defRPr/>
                </a:pPr>
                <a:endParaRPr lang="fr-CA">
                  <a:latin typeface="+mn-lt"/>
                  <a:ea typeface="ＭＳ Ｐゴシック"/>
                  <a:cs typeface="ＭＳ Ｐゴシック"/>
                </a:endParaRPr>
              </a:p>
            </p:txBody>
          </p:sp>
        </p:grpSp>
        <p:sp>
          <p:nvSpPr>
            <p:cNvPr id="35901" name="Line 57">
              <a:extLst>
                <a:ext uri="{FF2B5EF4-FFF2-40B4-BE49-F238E27FC236}">
                  <a16:creationId xmlns:a16="http://schemas.microsoft.com/office/drawing/2014/main" id="{FC356F09-E324-424F-9310-B3D9BD1851B0}"/>
                </a:ext>
              </a:extLst>
            </p:cNvPr>
            <p:cNvSpPr>
              <a:spLocks noChangeShapeType="1"/>
            </p:cNvSpPr>
            <p:nvPr/>
          </p:nvSpPr>
          <p:spPr bwMode="auto">
            <a:xfrm rot="21540000" flipV="1">
              <a:off x="1284" y="2288"/>
              <a:ext cx="12" cy="725"/>
            </a:xfrm>
            <a:prstGeom prst="line">
              <a:avLst/>
            </a:prstGeom>
            <a:noFill/>
            <a:ln w="19050">
              <a:solidFill>
                <a:schemeClr val="tx1"/>
              </a:solidFill>
              <a:round/>
              <a:headEnd/>
              <a:tailEnd/>
            </a:ln>
          </p:spPr>
          <p:txBody>
            <a:bodyPr wrap="none" anchor="ctr"/>
            <a:lstStyle/>
            <a:p>
              <a:pPr>
                <a:defRPr/>
              </a:pPr>
              <a:endParaRPr lang="fr-CA">
                <a:latin typeface="+mn-lt"/>
                <a:ea typeface="ＭＳ Ｐゴシック"/>
                <a:cs typeface="ＭＳ Ｐゴシック"/>
              </a:endParaRPr>
            </a:p>
          </p:txBody>
        </p:sp>
      </p:grpSp>
      <p:graphicFrame>
        <p:nvGraphicFramePr>
          <p:cNvPr id="16387" name="Object 6">
            <a:extLst>
              <a:ext uri="{FF2B5EF4-FFF2-40B4-BE49-F238E27FC236}">
                <a16:creationId xmlns:a16="http://schemas.microsoft.com/office/drawing/2014/main" id="{F6161322-9985-45E1-8ED3-748FFAAA0346}"/>
              </a:ext>
            </a:extLst>
          </p:cNvPr>
          <p:cNvGraphicFramePr>
            <a:graphicFrameLocks/>
          </p:cNvGraphicFramePr>
          <p:nvPr/>
        </p:nvGraphicFramePr>
        <p:xfrm>
          <a:off x="4797425" y="1301750"/>
          <a:ext cx="3554413" cy="4319588"/>
        </p:xfrm>
        <a:graphic>
          <a:graphicData uri="http://schemas.openxmlformats.org/presentationml/2006/ole">
            <mc:AlternateContent xmlns:mc="http://schemas.openxmlformats.org/markup-compatibility/2006">
              <mc:Choice xmlns:v="urn:schemas-microsoft-com:vml" Requires="v">
                <p:oleObj spid="_x0000_s16414" r:id="rId6" imgW="3554276" imgH="4322439" progId="Excel.Chart.8">
                  <p:embed/>
                </p:oleObj>
              </mc:Choice>
              <mc:Fallback>
                <p:oleObj r:id="rId6" imgW="3554276" imgH="4322439" progId="Excel.Chart.8">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7425" y="1301750"/>
                        <a:ext cx="3554413" cy="431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79" name="Text Box 51">
            <a:extLst>
              <a:ext uri="{FF2B5EF4-FFF2-40B4-BE49-F238E27FC236}">
                <a16:creationId xmlns:a16="http://schemas.microsoft.com/office/drawing/2014/main" id="{181A0716-D1FF-4D03-8E34-849FC3A57B2B}"/>
              </a:ext>
            </a:extLst>
          </p:cNvPr>
          <p:cNvSpPr txBox="1">
            <a:spLocks noChangeArrowheads="1"/>
          </p:cNvSpPr>
          <p:nvPr/>
        </p:nvSpPr>
        <p:spPr bwMode="auto">
          <a:xfrm>
            <a:off x="6340475" y="4787900"/>
            <a:ext cx="904875" cy="339725"/>
          </a:xfrm>
          <a:prstGeom prst="rect">
            <a:avLst/>
          </a:prstGeom>
          <a:noFill/>
          <a:ln w="9525">
            <a:noFill/>
            <a:miter lim="800000"/>
            <a:headEnd/>
            <a:tailEnd/>
          </a:ln>
        </p:spPr>
        <p:txBody>
          <a:bodyPr wrap="none">
            <a:spAutoFit/>
          </a:bodyPr>
          <a:lstStyle/>
          <a:p>
            <a:pPr algn="ctr" eaLnBrk="0" hangingPunct="0">
              <a:defRPr/>
            </a:pPr>
            <a:r>
              <a:rPr lang="en-US" sz="1600" b="1" dirty="0">
                <a:solidFill>
                  <a:schemeClr val="tx2"/>
                </a:solidFill>
                <a:latin typeface="+mn-lt"/>
                <a:ea typeface="ＭＳ Ｐゴシック"/>
                <a:cs typeface="ＭＳ Ｐゴシック"/>
              </a:rPr>
              <a:t>p=0.12</a:t>
            </a:r>
            <a:r>
              <a:rPr lang="en-US" sz="1600" b="1" baseline="30000" dirty="0">
                <a:solidFill>
                  <a:schemeClr val="tx2"/>
                </a:solidFill>
                <a:latin typeface="+mn-lt"/>
                <a:ea typeface="ＭＳ Ｐゴシック"/>
                <a:cs typeface="ＭＳ Ｐゴシック"/>
              </a:rPr>
              <a:t>†</a:t>
            </a:r>
            <a:endParaRPr lang="en-US" sz="1600" b="1" dirty="0">
              <a:solidFill>
                <a:schemeClr val="tx2"/>
              </a:solidFill>
              <a:latin typeface="+mn-lt"/>
              <a:ea typeface="ＭＳ Ｐゴシック"/>
              <a:cs typeface="ＭＳ Ｐゴシック"/>
            </a:endParaRPr>
          </a:p>
        </p:txBody>
      </p:sp>
      <p:grpSp>
        <p:nvGrpSpPr>
          <p:cNvPr id="16393" name="Group 58">
            <a:extLst>
              <a:ext uri="{FF2B5EF4-FFF2-40B4-BE49-F238E27FC236}">
                <a16:creationId xmlns:a16="http://schemas.microsoft.com/office/drawing/2014/main" id="{96204868-2841-48A5-962F-1543A4FD31AA}"/>
              </a:ext>
            </a:extLst>
          </p:cNvPr>
          <p:cNvGrpSpPr>
            <a:grpSpLocks/>
          </p:cNvGrpSpPr>
          <p:nvPr/>
        </p:nvGrpSpPr>
        <p:grpSpPr bwMode="auto">
          <a:xfrm>
            <a:off x="6192838" y="3944938"/>
            <a:ext cx="1185862" cy="787400"/>
            <a:chOff x="3989" y="2853"/>
            <a:chExt cx="699" cy="581"/>
          </a:xfrm>
        </p:grpSpPr>
        <p:grpSp>
          <p:nvGrpSpPr>
            <p:cNvPr id="16405" name="Group 59">
              <a:extLst>
                <a:ext uri="{FF2B5EF4-FFF2-40B4-BE49-F238E27FC236}">
                  <a16:creationId xmlns:a16="http://schemas.microsoft.com/office/drawing/2014/main" id="{2F9B3ADE-CD79-4B17-B707-A0AF64373422}"/>
                </a:ext>
              </a:extLst>
            </p:cNvPr>
            <p:cNvGrpSpPr>
              <a:grpSpLocks/>
            </p:cNvGrpSpPr>
            <p:nvPr/>
          </p:nvGrpSpPr>
          <p:grpSpPr bwMode="auto">
            <a:xfrm flipH="1" flipV="1">
              <a:off x="3989" y="3222"/>
              <a:ext cx="699" cy="212"/>
              <a:chOff x="2677" y="1837"/>
              <a:chExt cx="1510" cy="256"/>
            </a:xfrm>
          </p:grpSpPr>
          <p:sp>
            <p:nvSpPr>
              <p:cNvPr id="35895" name="Line 60">
                <a:extLst>
                  <a:ext uri="{FF2B5EF4-FFF2-40B4-BE49-F238E27FC236}">
                    <a16:creationId xmlns:a16="http://schemas.microsoft.com/office/drawing/2014/main" id="{2FCD87AC-E336-4DE8-ACFE-8C2C53ACFF20}"/>
                  </a:ext>
                </a:extLst>
              </p:cNvPr>
              <p:cNvSpPr>
                <a:spLocks noChangeShapeType="1"/>
              </p:cNvSpPr>
              <p:nvPr/>
            </p:nvSpPr>
            <p:spPr bwMode="auto">
              <a:xfrm flipV="1">
                <a:off x="2677" y="1837"/>
                <a:ext cx="0" cy="256"/>
              </a:xfrm>
              <a:prstGeom prst="line">
                <a:avLst/>
              </a:prstGeom>
              <a:noFill/>
              <a:ln w="19050">
                <a:solidFill>
                  <a:schemeClr val="tx1"/>
                </a:solidFill>
                <a:round/>
                <a:headEnd/>
                <a:tailEnd/>
              </a:ln>
            </p:spPr>
            <p:txBody>
              <a:bodyPr wrap="none" anchor="ctr"/>
              <a:lstStyle/>
              <a:p>
                <a:pPr>
                  <a:defRPr/>
                </a:pPr>
                <a:endParaRPr lang="fr-CA">
                  <a:latin typeface="+mn-lt"/>
                  <a:ea typeface="ＭＳ Ｐゴシック"/>
                  <a:cs typeface="ＭＳ Ｐゴシック"/>
                </a:endParaRPr>
              </a:p>
            </p:txBody>
          </p:sp>
          <p:sp>
            <p:nvSpPr>
              <p:cNvPr id="35896" name="Line 61">
                <a:extLst>
                  <a:ext uri="{FF2B5EF4-FFF2-40B4-BE49-F238E27FC236}">
                    <a16:creationId xmlns:a16="http://schemas.microsoft.com/office/drawing/2014/main" id="{EBCFACC6-64D8-4F4B-97B1-32EFC7A8D19C}"/>
                  </a:ext>
                </a:extLst>
              </p:cNvPr>
              <p:cNvSpPr>
                <a:spLocks noChangeShapeType="1"/>
              </p:cNvSpPr>
              <p:nvPr/>
            </p:nvSpPr>
            <p:spPr bwMode="auto">
              <a:xfrm>
                <a:off x="2677" y="1837"/>
                <a:ext cx="1510" cy="0"/>
              </a:xfrm>
              <a:prstGeom prst="line">
                <a:avLst/>
              </a:prstGeom>
              <a:noFill/>
              <a:ln w="19050">
                <a:solidFill>
                  <a:schemeClr val="tx1"/>
                </a:solidFill>
                <a:round/>
                <a:headEnd/>
                <a:tailEnd/>
              </a:ln>
            </p:spPr>
            <p:txBody>
              <a:bodyPr wrap="none" anchor="ctr"/>
              <a:lstStyle/>
              <a:p>
                <a:pPr>
                  <a:defRPr/>
                </a:pPr>
                <a:endParaRPr lang="fr-CA">
                  <a:latin typeface="+mn-lt"/>
                  <a:ea typeface="ＭＳ Ｐゴシック"/>
                  <a:cs typeface="ＭＳ Ｐゴシック"/>
                </a:endParaRPr>
              </a:p>
            </p:txBody>
          </p:sp>
        </p:grpSp>
        <p:sp>
          <p:nvSpPr>
            <p:cNvPr id="35894" name="Line 62">
              <a:extLst>
                <a:ext uri="{FF2B5EF4-FFF2-40B4-BE49-F238E27FC236}">
                  <a16:creationId xmlns:a16="http://schemas.microsoft.com/office/drawing/2014/main" id="{69BB16A4-4BAE-4BAD-B8ED-E47EB64385AD}"/>
                </a:ext>
              </a:extLst>
            </p:cNvPr>
            <p:cNvSpPr>
              <a:spLocks noChangeShapeType="1"/>
            </p:cNvSpPr>
            <p:nvPr/>
          </p:nvSpPr>
          <p:spPr bwMode="auto">
            <a:xfrm rot="21540000" flipV="1">
              <a:off x="3989" y="2853"/>
              <a:ext cx="12" cy="581"/>
            </a:xfrm>
            <a:prstGeom prst="line">
              <a:avLst/>
            </a:prstGeom>
            <a:noFill/>
            <a:ln w="19050">
              <a:solidFill>
                <a:schemeClr val="tx1"/>
              </a:solidFill>
              <a:round/>
              <a:headEnd/>
              <a:tailEnd/>
            </a:ln>
          </p:spPr>
          <p:txBody>
            <a:bodyPr wrap="none" anchor="ctr"/>
            <a:lstStyle/>
            <a:p>
              <a:pPr>
                <a:defRPr/>
              </a:pPr>
              <a:endParaRPr lang="fr-CA">
                <a:latin typeface="+mn-lt"/>
                <a:ea typeface="ＭＳ Ｐゴシック"/>
                <a:cs typeface="ＭＳ Ｐゴシック"/>
              </a:endParaRPr>
            </a:p>
          </p:txBody>
        </p:sp>
      </p:grpSp>
      <p:sp>
        <p:nvSpPr>
          <p:cNvPr id="16394" name="Rectangle 31">
            <a:extLst>
              <a:ext uri="{FF2B5EF4-FFF2-40B4-BE49-F238E27FC236}">
                <a16:creationId xmlns:a16="http://schemas.microsoft.com/office/drawing/2014/main" id="{76C85BE4-33B3-4EA6-9277-DFA47823154A}"/>
              </a:ext>
            </a:extLst>
          </p:cNvPr>
          <p:cNvSpPr>
            <a:spLocks noChangeArrowheads="1"/>
          </p:cNvSpPr>
          <p:nvPr/>
        </p:nvSpPr>
        <p:spPr bwMode="auto">
          <a:xfrm>
            <a:off x="1393825" y="998538"/>
            <a:ext cx="2789238"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10000"/>
              </a:lnSpc>
            </a:pPr>
            <a:r>
              <a:rPr lang="en-US" altLang="fr-FR" sz="1700" b="1">
                <a:solidFill>
                  <a:schemeClr val="tx2"/>
                </a:solidFill>
              </a:rPr>
              <a:t>Change in normalized</a:t>
            </a:r>
            <a:br>
              <a:rPr lang="en-US" altLang="fr-FR" sz="1700" b="1">
                <a:solidFill>
                  <a:schemeClr val="tx2"/>
                </a:solidFill>
              </a:rPr>
            </a:br>
            <a:r>
              <a:rPr lang="en-US" altLang="fr-FR" sz="1700" b="1">
                <a:solidFill>
                  <a:schemeClr val="tx2"/>
                </a:solidFill>
              </a:rPr>
              <a:t>atheroma volume (mm</a:t>
            </a:r>
            <a:r>
              <a:rPr lang="en-US" altLang="fr-FR" sz="1700" b="1" baseline="30000">
                <a:solidFill>
                  <a:schemeClr val="tx2"/>
                </a:solidFill>
              </a:rPr>
              <a:t>3</a:t>
            </a:r>
            <a:r>
              <a:rPr lang="en-US" altLang="fr-FR" sz="1700" b="1">
                <a:solidFill>
                  <a:schemeClr val="tx2"/>
                </a:solidFill>
              </a:rPr>
              <a:t>)*</a:t>
            </a:r>
          </a:p>
        </p:txBody>
      </p:sp>
      <p:sp>
        <p:nvSpPr>
          <p:cNvPr id="16395" name="Rectangle 32">
            <a:extLst>
              <a:ext uri="{FF2B5EF4-FFF2-40B4-BE49-F238E27FC236}">
                <a16:creationId xmlns:a16="http://schemas.microsoft.com/office/drawing/2014/main" id="{BC7FF0E9-4462-40BF-879F-063FFFE004D3}"/>
              </a:ext>
            </a:extLst>
          </p:cNvPr>
          <p:cNvSpPr>
            <a:spLocks noChangeArrowheads="1"/>
          </p:cNvSpPr>
          <p:nvPr/>
        </p:nvSpPr>
        <p:spPr bwMode="auto">
          <a:xfrm>
            <a:off x="1214438" y="998538"/>
            <a:ext cx="180975" cy="720725"/>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sz="1700"/>
          </a:p>
        </p:txBody>
      </p:sp>
      <p:sp>
        <p:nvSpPr>
          <p:cNvPr id="16396" name="Rectangle 33">
            <a:extLst>
              <a:ext uri="{FF2B5EF4-FFF2-40B4-BE49-F238E27FC236}">
                <a16:creationId xmlns:a16="http://schemas.microsoft.com/office/drawing/2014/main" id="{F6D275E2-609A-4143-926C-904D23AA3E1B}"/>
              </a:ext>
            </a:extLst>
          </p:cNvPr>
          <p:cNvSpPr>
            <a:spLocks noChangeArrowheads="1"/>
          </p:cNvSpPr>
          <p:nvPr/>
        </p:nvSpPr>
        <p:spPr bwMode="auto">
          <a:xfrm>
            <a:off x="5443538" y="984250"/>
            <a:ext cx="2790825" cy="719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10000"/>
              </a:lnSpc>
            </a:pPr>
            <a:r>
              <a:rPr lang="en-US" altLang="fr-FR" sz="1600" b="1">
                <a:solidFill>
                  <a:schemeClr val="tx2"/>
                </a:solidFill>
              </a:rPr>
              <a:t>Change in 10 mm most</a:t>
            </a:r>
            <a:br>
              <a:rPr lang="en-US" altLang="fr-FR" sz="1600" b="1">
                <a:solidFill>
                  <a:schemeClr val="tx2"/>
                </a:solidFill>
              </a:rPr>
            </a:br>
            <a:r>
              <a:rPr lang="en-US" altLang="fr-FR" sz="1600" b="1">
                <a:solidFill>
                  <a:schemeClr val="tx2"/>
                </a:solidFill>
              </a:rPr>
              <a:t>diseased segment (mm</a:t>
            </a:r>
            <a:r>
              <a:rPr lang="en-US" altLang="fr-FR" sz="1600" b="1" baseline="30000">
                <a:solidFill>
                  <a:schemeClr val="tx2"/>
                </a:solidFill>
              </a:rPr>
              <a:t>3</a:t>
            </a:r>
            <a:r>
              <a:rPr lang="en-US" altLang="fr-FR" sz="1600" b="1">
                <a:solidFill>
                  <a:schemeClr val="tx2"/>
                </a:solidFill>
              </a:rPr>
              <a:t>)*</a:t>
            </a:r>
          </a:p>
        </p:txBody>
      </p:sp>
      <p:sp>
        <p:nvSpPr>
          <p:cNvPr id="16397" name="Rectangle 34">
            <a:extLst>
              <a:ext uri="{FF2B5EF4-FFF2-40B4-BE49-F238E27FC236}">
                <a16:creationId xmlns:a16="http://schemas.microsoft.com/office/drawing/2014/main" id="{50036267-C2DF-4662-9C64-43BB61DFA9F7}"/>
              </a:ext>
            </a:extLst>
          </p:cNvPr>
          <p:cNvSpPr>
            <a:spLocks noChangeArrowheads="1"/>
          </p:cNvSpPr>
          <p:nvPr/>
        </p:nvSpPr>
        <p:spPr bwMode="auto">
          <a:xfrm>
            <a:off x="5264150" y="984250"/>
            <a:ext cx="180975" cy="719138"/>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sz="1700"/>
          </a:p>
        </p:txBody>
      </p:sp>
      <p:sp>
        <p:nvSpPr>
          <p:cNvPr id="16398" name="Rectangle 35">
            <a:extLst>
              <a:ext uri="{FF2B5EF4-FFF2-40B4-BE49-F238E27FC236}">
                <a16:creationId xmlns:a16="http://schemas.microsoft.com/office/drawing/2014/main" id="{2182B0FC-5770-4E19-B85D-5358B48682B9}"/>
              </a:ext>
            </a:extLst>
          </p:cNvPr>
          <p:cNvSpPr>
            <a:spLocks noChangeArrowheads="1"/>
          </p:cNvSpPr>
          <p:nvPr/>
        </p:nvSpPr>
        <p:spPr bwMode="auto">
          <a:xfrm>
            <a:off x="431800" y="5815013"/>
            <a:ext cx="1935163" cy="493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baseline="30000"/>
              <a:t>†</a:t>
            </a:r>
            <a:r>
              <a:rPr lang="en-US" altLang="fr-FR" sz="1200"/>
              <a:t>p value from ANCOVA</a:t>
            </a:r>
          </a:p>
          <a:p>
            <a:pPr eaLnBrk="1" hangingPunct="1"/>
            <a:r>
              <a:rPr lang="en-US" altLang="fr-FR" sz="1200"/>
              <a:t>*LS mean change </a:t>
            </a:r>
          </a:p>
        </p:txBody>
      </p:sp>
      <p:sp>
        <p:nvSpPr>
          <p:cNvPr id="16399" name="Rectangle 36">
            <a:extLst>
              <a:ext uri="{FF2B5EF4-FFF2-40B4-BE49-F238E27FC236}">
                <a16:creationId xmlns:a16="http://schemas.microsoft.com/office/drawing/2014/main" id="{4E69EB57-D3D7-409D-8487-347958F5B39F}"/>
              </a:ext>
            </a:extLst>
          </p:cNvPr>
          <p:cNvSpPr>
            <a:spLocks noChangeArrowheads="1"/>
          </p:cNvSpPr>
          <p:nvPr/>
        </p:nvSpPr>
        <p:spPr bwMode="auto">
          <a:xfrm>
            <a:off x="252413" y="5815013"/>
            <a:ext cx="180975" cy="49371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39" name="Rectangle 61">
            <a:extLst>
              <a:ext uri="{FF2B5EF4-FFF2-40B4-BE49-F238E27FC236}">
                <a16:creationId xmlns:a16="http://schemas.microsoft.com/office/drawing/2014/main" id="{A0824C79-500F-48A3-9C37-FE2F4AF595EC}"/>
              </a:ext>
            </a:extLst>
          </p:cNvPr>
          <p:cNvSpPr>
            <a:spLocks noChangeArrowheads="1"/>
          </p:cNvSpPr>
          <p:nvPr/>
        </p:nvSpPr>
        <p:spPr bwMode="auto">
          <a:xfrm>
            <a:off x="6867525" y="5583238"/>
            <a:ext cx="1844675" cy="719137"/>
          </a:xfrm>
          <a:prstGeom prst="round2DiagRect">
            <a:avLst/>
          </a:prstGeom>
          <a:solidFill>
            <a:schemeClr val="bg1"/>
          </a:solidFill>
          <a:ln w="19050">
            <a:solidFill>
              <a:srgbClr val="920000"/>
            </a:solidFill>
            <a:miter lim="800000"/>
            <a:headEnd/>
            <a:tailEnd/>
          </a:ln>
        </p:spPr>
        <p:txBody>
          <a:bodyPr wrap="none" anchor="ctr"/>
          <a:lstStyle/>
          <a:p>
            <a:pPr>
              <a:defRPr/>
            </a:pPr>
            <a:endParaRPr lang="fr-FR">
              <a:ea typeface="ＭＳ Ｐゴシック"/>
              <a:cs typeface="ＭＳ Ｐゴシック"/>
            </a:endParaRPr>
          </a:p>
        </p:txBody>
      </p:sp>
      <p:sp>
        <p:nvSpPr>
          <p:cNvPr id="40" name="Text Box 62">
            <a:extLst>
              <a:ext uri="{FF2B5EF4-FFF2-40B4-BE49-F238E27FC236}">
                <a16:creationId xmlns:a16="http://schemas.microsoft.com/office/drawing/2014/main" id="{240CE65C-E8DA-4C63-AC3D-06198478C6C4}"/>
              </a:ext>
            </a:extLst>
          </p:cNvPr>
          <p:cNvSpPr txBox="1">
            <a:spLocks noChangeArrowheads="1"/>
          </p:cNvSpPr>
          <p:nvPr/>
        </p:nvSpPr>
        <p:spPr bwMode="auto">
          <a:xfrm>
            <a:off x="7181850" y="5627688"/>
            <a:ext cx="1574800" cy="315912"/>
          </a:xfrm>
          <a:prstGeom prst="rect">
            <a:avLst/>
          </a:prstGeom>
          <a:noFill/>
          <a:ln w="12700">
            <a:noFill/>
            <a:miter lim="800000"/>
            <a:headEnd/>
            <a:tailEnd/>
          </a:ln>
        </p:spPr>
        <p:txBody>
          <a:bodyPr wrap="none"/>
          <a:lstStyle/>
          <a:p>
            <a:pPr eaLnBrk="0" hangingPunct="0">
              <a:defRPr/>
            </a:pPr>
            <a:r>
              <a:rPr lang="en-US" sz="1600" b="1" dirty="0">
                <a:latin typeface="+mj-lt"/>
                <a:ea typeface="ＭＳ Ｐゴシック"/>
                <a:cs typeface="ＭＳ Ｐゴシック"/>
              </a:rPr>
              <a:t> </a:t>
            </a:r>
            <a:r>
              <a:rPr lang="en-US" sz="1600" b="1" dirty="0" err="1">
                <a:latin typeface="+mj-lt"/>
                <a:ea typeface="ＭＳ Ｐゴシック"/>
                <a:cs typeface="ＭＳ Ｐゴシック"/>
              </a:rPr>
              <a:t>Atorvastatin</a:t>
            </a:r>
            <a:endParaRPr lang="en-US" sz="1600" b="1" dirty="0">
              <a:latin typeface="+mj-lt"/>
              <a:ea typeface="ＭＳ Ｐゴシック"/>
              <a:cs typeface="ＭＳ Ｐゴシック"/>
            </a:endParaRPr>
          </a:p>
        </p:txBody>
      </p:sp>
      <p:sp>
        <p:nvSpPr>
          <p:cNvPr id="16402" name="Rectangle 63">
            <a:extLst>
              <a:ext uri="{FF2B5EF4-FFF2-40B4-BE49-F238E27FC236}">
                <a16:creationId xmlns:a16="http://schemas.microsoft.com/office/drawing/2014/main" id="{84F16F0F-5B59-4E5B-AC8B-B5E8346F649E}"/>
              </a:ext>
            </a:extLst>
          </p:cNvPr>
          <p:cNvSpPr>
            <a:spLocks noChangeArrowheads="1"/>
          </p:cNvSpPr>
          <p:nvPr/>
        </p:nvSpPr>
        <p:spPr bwMode="auto">
          <a:xfrm>
            <a:off x="7046913" y="5718175"/>
            <a:ext cx="179387" cy="180975"/>
          </a:xfrm>
          <a:prstGeom prst="rect">
            <a:avLst/>
          </a:prstGeom>
          <a:solidFill>
            <a:srgbClr val="7030A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6403" name="Rectangle 64">
            <a:extLst>
              <a:ext uri="{FF2B5EF4-FFF2-40B4-BE49-F238E27FC236}">
                <a16:creationId xmlns:a16="http://schemas.microsoft.com/office/drawing/2014/main" id="{EB8A6311-D334-4E86-BFB0-EDAF3A2EE04A}"/>
              </a:ext>
            </a:extLst>
          </p:cNvPr>
          <p:cNvSpPr>
            <a:spLocks noChangeArrowheads="1"/>
          </p:cNvSpPr>
          <p:nvPr/>
        </p:nvSpPr>
        <p:spPr bwMode="auto">
          <a:xfrm>
            <a:off x="7046913" y="5988050"/>
            <a:ext cx="179387" cy="180975"/>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43" name="Text Box 62">
            <a:extLst>
              <a:ext uri="{FF2B5EF4-FFF2-40B4-BE49-F238E27FC236}">
                <a16:creationId xmlns:a16="http://schemas.microsoft.com/office/drawing/2014/main" id="{8FB817EC-9AF3-4BFF-ADE9-8CB636153FBE}"/>
              </a:ext>
            </a:extLst>
          </p:cNvPr>
          <p:cNvSpPr txBox="1">
            <a:spLocks noChangeArrowheads="1"/>
          </p:cNvSpPr>
          <p:nvPr/>
        </p:nvSpPr>
        <p:spPr bwMode="auto">
          <a:xfrm>
            <a:off x="7226300" y="5910263"/>
            <a:ext cx="1574800" cy="314325"/>
          </a:xfrm>
          <a:prstGeom prst="rect">
            <a:avLst/>
          </a:prstGeom>
          <a:noFill/>
          <a:ln w="12700">
            <a:noFill/>
            <a:miter lim="800000"/>
            <a:headEnd/>
            <a:tailEnd/>
          </a:ln>
        </p:spPr>
        <p:txBody>
          <a:bodyPr wrap="none"/>
          <a:lstStyle/>
          <a:p>
            <a:pPr eaLnBrk="0" hangingPunct="0">
              <a:defRPr/>
            </a:pPr>
            <a:r>
              <a:rPr lang="en-US" sz="1600" b="1" dirty="0">
                <a:latin typeface="+mj-lt"/>
                <a:ea typeface="ＭＳ Ｐゴシック"/>
                <a:cs typeface="ＭＳ Ｐゴシック"/>
              </a:rPr>
              <a:t>+</a:t>
            </a:r>
            <a:r>
              <a:rPr lang="en-US" sz="1600" b="1" dirty="0" err="1">
                <a:latin typeface="+mj-lt"/>
                <a:ea typeface="ＭＳ Ｐゴシック"/>
                <a:cs typeface="ＭＳ Ｐゴシック"/>
              </a:rPr>
              <a:t>Torcetrapib</a:t>
            </a:r>
            <a:r>
              <a:rPr lang="en-US" sz="1600" b="1" dirty="0">
                <a:latin typeface="+mj-lt"/>
                <a:ea typeface="ＭＳ Ｐゴシック"/>
                <a:cs typeface="ＭＳ Ｐゴシック"/>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3">
            <a:extLst>
              <a:ext uri="{FF2B5EF4-FFF2-40B4-BE49-F238E27FC236}">
                <a16:creationId xmlns:a16="http://schemas.microsoft.com/office/drawing/2014/main" id="{4842D3E2-B20C-4F5C-9702-85FBD03913F3}"/>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Blood Pressure Related Adverse Events</a:t>
            </a:r>
          </a:p>
        </p:txBody>
      </p:sp>
      <p:sp>
        <p:nvSpPr>
          <p:cNvPr id="17412" name="Rectangle 42">
            <a:extLst>
              <a:ext uri="{FF2B5EF4-FFF2-40B4-BE49-F238E27FC236}">
                <a16:creationId xmlns:a16="http://schemas.microsoft.com/office/drawing/2014/main" id="{56DB5EB5-3080-4C6E-AE28-0F2640FA7C4E}"/>
              </a:ext>
            </a:extLst>
          </p:cNvPr>
          <p:cNvSpPr>
            <a:spLocks noChangeArrowheads="1"/>
          </p:cNvSpPr>
          <p:nvPr/>
        </p:nvSpPr>
        <p:spPr bwMode="auto">
          <a:xfrm>
            <a:off x="2457450" y="5589588"/>
            <a:ext cx="1692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b="1">
                <a:solidFill>
                  <a:schemeClr val="tx2"/>
                </a:solidFill>
              </a:rPr>
              <a:t>Blood pressure</a:t>
            </a:r>
            <a:br>
              <a:rPr lang="en-US" altLang="fr-FR" b="1">
                <a:solidFill>
                  <a:schemeClr val="tx2"/>
                </a:solidFill>
              </a:rPr>
            </a:br>
            <a:r>
              <a:rPr lang="en-US" altLang="fr-FR" b="1">
                <a:solidFill>
                  <a:schemeClr val="tx2"/>
                </a:solidFill>
              </a:rPr>
              <a:t>&gt;140/90 mmHg</a:t>
            </a:r>
            <a:endParaRPr lang="en-US" altLang="fr-FR">
              <a:solidFill>
                <a:schemeClr val="tx2"/>
              </a:solidFill>
              <a:latin typeface="Helvetica" panose="020B0604020202020204" pitchFamily="34" charset="0"/>
            </a:endParaRPr>
          </a:p>
        </p:txBody>
      </p:sp>
      <p:sp>
        <p:nvSpPr>
          <p:cNvPr id="17413" name="Rectangle 43">
            <a:extLst>
              <a:ext uri="{FF2B5EF4-FFF2-40B4-BE49-F238E27FC236}">
                <a16:creationId xmlns:a16="http://schemas.microsoft.com/office/drawing/2014/main" id="{B668D844-E2F8-4DB6-9B61-41A01336A59E}"/>
              </a:ext>
            </a:extLst>
          </p:cNvPr>
          <p:cNvSpPr>
            <a:spLocks noChangeArrowheads="1"/>
          </p:cNvSpPr>
          <p:nvPr/>
        </p:nvSpPr>
        <p:spPr bwMode="auto">
          <a:xfrm>
            <a:off x="4881563" y="5589588"/>
            <a:ext cx="2616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b="1">
                <a:solidFill>
                  <a:schemeClr val="tx2"/>
                </a:solidFill>
              </a:rPr>
              <a:t>Systolic blood pressure</a:t>
            </a:r>
            <a:br>
              <a:rPr lang="en-US" altLang="fr-FR" b="1">
                <a:solidFill>
                  <a:schemeClr val="tx2"/>
                </a:solidFill>
              </a:rPr>
            </a:br>
            <a:r>
              <a:rPr lang="en-US" altLang="fr-FR" b="1">
                <a:solidFill>
                  <a:schemeClr val="tx2"/>
                </a:solidFill>
              </a:rPr>
              <a:t>increase &gt;15 mmHg</a:t>
            </a:r>
            <a:endParaRPr lang="en-US" altLang="fr-FR">
              <a:solidFill>
                <a:schemeClr val="tx2"/>
              </a:solidFill>
              <a:latin typeface="Helvetica" panose="020B0604020202020204" pitchFamily="34" charset="0"/>
            </a:endParaRPr>
          </a:p>
        </p:txBody>
      </p:sp>
      <p:graphicFrame>
        <p:nvGraphicFramePr>
          <p:cNvPr id="17410" name="Object 56">
            <a:extLst>
              <a:ext uri="{FF2B5EF4-FFF2-40B4-BE49-F238E27FC236}">
                <a16:creationId xmlns:a16="http://schemas.microsoft.com/office/drawing/2014/main" id="{B608C1F0-F7DC-446E-B916-DD15E446315D}"/>
              </a:ext>
            </a:extLst>
          </p:cNvPr>
          <p:cNvGraphicFramePr>
            <a:graphicFrameLocks noGrp="1" noChangeAspect="1"/>
          </p:cNvGraphicFramePr>
          <p:nvPr>
            <p:ph idx="1"/>
          </p:nvPr>
        </p:nvGraphicFramePr>
        <p:xfrm>
          <a:off x="1065213" y="1282700"/>
          <a:ext cx="7013575" cy="4606925"/>
        </p:xfrm>
        <a:graphic>
          <a:graphicData uri="http://schemas.openxmlformats.org/presentationml/2006/ole">
            <mc:AlternateContent xmlns:mc="http://schemas.openxmlformats.org/markup-compatibility/2006">
              <mc:Choice xmlns:v="urn:schemas-microsoft-com:vml" Requires="v">
                <p:oleObj spid="_x0000_s17420" r:id="rId4" imgW="7011008" imgH="4608975" progId="Excel.Chart.8">
                  <p:embed/>
                </p:oleObj>
              </mc:Choice>
              <mc:Fallback>
                <p:oleObj r:id="rId4" imgW="7011008" imgH="4608975" progId="Excel.Chart.8">
                  <p:embed/>
                  <p:pic>
                    <p:nvPicPr>
                      <p:cNvPr id="0" name="Object 5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13" y="1282700"/>
                        <a:ext cx="7013575" cy="4606925"/>
                      </a:xfrm>
                      <a:prstGeom prst="rect">
                        <a:avLst/>
                      </a:prstGeom>
                    </p:spPr>
                  </p:pic>
                </p:oleObj>
              </mc:Fallback>
            </mc:AlternateContent>
          </a:graphicData>
        </a:graphic>
      </p:graphicFrame>
      <p:sp>
        <p:nvSpPr>
          <p:cNvPr id="36877" name="Rectangle 61">
            <a:extLst>
              <a:ext uri="{FF2B5EF4-FFF2-40B4-BE49-F238E27FC236}">
                <a16:creationId xmlns:a16="http://schemas.microsoft.com/office/drawing/2014/main" id="{7C085700-C37D-4A30-A76E-D8778AD0529A}"/>
              </a:ext>
            </a:extLst>
          </p:cNvPr>
          <p:cNvSpPr>
            <a:spLocks noChangeArrowheads="1"/>
          </p:cNvSpPr>
          <p:nvPr/>
        </p:nvSpPr>
        <p:spPr bwMode="auto">
          <a:xfrm>
            <a:off x="5429250" y="1673225"/>
            <a:ext cx="1843088" cy="719138"/>
          </a:xfrm>
          <a:prstGeom prst="round2DiagRect">
            <a:avLst/>
          </a:prstGeom>
          <a:solidFill>
            <a:schemeClr val="bg1"/>
          </a:solidFill>
          <a:ln w="19050">
            <a:solidFill>
              <a:srgbClr val="920000"/>
            </a:solidFill>
            <a:miter lim="800000"/>
            <a:headEnd/>
            <a:tailEnd/>
          </a:ln>
        </p:spPr>
        <p:txBody>
          <a:bodyPr wrap="none" anchor="ctr"/>
          <a:lstStyle/>
          <a:p>
            <a:pPr>
              <a:defRPr/>
            </a:pPr>
            <a:endParaRPr lang="fr-FR">
              <a:ea typeface="ＭＳ Ｐゴシック"/>
              <a:cs typeface="ＭＳ Ｐゴシック"/>
            </a:endParaRPr>
          </a:p>
        </p:txBody>
      </p:sp>
      <p:sp>
        <p:nvSpPr>
          <p:cNvPr id="36878" name="Text Box 62">
            <a:extLst>
              <a:ext uri="{FF2B5EF4-FFF2-40B4-BE49-F238E27FC236}">
                <a16:creationId xmlns:a16="http://schemas.microsoft.com/office/drawing/2014/main" id="{C713516F-19B6-441C-86D4-A51C19F29A73}"/>
              </a:ext>
            </a:extLst>
          </p:cNvPr>
          <p:cNvSpPr txBox="1">
            <a:spLocks noChangeArrowheads="1"/>
          </p:cNvSpPr>
          <p:nvPr/>
        </p:nvSpPr>
        <p:spPr bwMode="auto">
          <a:xfrm>
            <a:off x="5741988" y="1717675"/>
            <a:ext cx="1574800" cy="315913"/>
          </a:xfrm>
          <a:prstGeom prst="rect">
            <a:avLst/>
          </a:prstGeom>
          <a:noFill/>
          <a:ln w="12700">
            <a:noFill/>
            <a:miter lim="800000"/>
            <a:headEnd/>
            <a:tailEnd/>
          </a:ln>
        </p:spPr>
        <p:txBody>
          <a:bodyPr wrap="none"/>
          <a:lstStyle/>
          <a:p>
            <a:pPr eaLnBrk="0" hangingPunct="0">
              <a:defRPr/>
            </a:pPr>
            <a:r>
              <a:rPr lang="en-US" sz="1600" b="1" dirty="0">
                <a:latin typeface="+mj-lt"/>
                <a:ea typeface="ＭＳ Ｐゴシック"/>
                <a:cs typeface="ＭＳ Ｐゴシック"/>
              </a:rPr>
              <a:t> </a:t>
            </a:r>
            <a:r>
              <a:rPr lang="en-US" sz="1600" b="1" dirty="0" err="1">
                <a:latin typeface="+mj-lt"/>
                <a:ea typeface="ＭＳ Ｐゴシック"/>
                <a:cs typeface="ＭＳ Ｐゴシック"/>
              </a:rPr>
              <a:t>Atorvastatin</a:t>
            </a:r>
            <a:endParaRPr lang="en-US" sz="1600" b="1" dirty="0">
              <a:latin typeface="+mj-lt"/>
              <a:ea typeface="ＭＳ Ｐゴシック"/>
              <a:cs typeface="ＭＳ Ｐゴシック"/>
            </a:endParaRPr>
          </a:p>
        </p:txBody>
      </p:sp>
      <p:sp>
        <p:nvSpPr>
          <p:cNvPr id="17416" name="Rectangle 63">
            <a:extLst>
              <a:ext uri="{FF2B5EF4-FFF2-40B4-BE49-F238E27FC236}">
                <a16:creationId xmlns:a16="http://schemas.microsoft.com/office/drawing/2014/main" id="{D2FB0F7D-DC07-46C9-899F-34875123A3E4}"/>
              </a:ext>
            </a:extLst>
          </p:cNvPr>
          <p:cNvSpPr>
            <a:spLocks noChangeArrowheads="1"/>
          </p:cNvSpPr>
          <p:nvPr/>
        </p:nvSpPr>
        <p:spPr bwMode="auto">
          <a:xfrm>
            <a:off x="5607050" y="1808163"/>
            <a:ext cx="180975" cy="180975"/>
          </a:xfrm>
          <a:prstGeom prst="rect">
            <a:avLst/>
          </a:prstGeom>
          <a:solidFill>
            <a:srgbClr val="7030A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7417" name="Rectangle 64">
            <a:extLst>
              <a:ext uri="{FF2B5EF4-FFF2-40B4-BE49-F238E27FC236}">
                <a16:creationId xmlns:a16="http://schemas.microsoft.com/office/drawing/2014/main" id="{96008F34-F952-417B-A7A5-549DFF3BF4C4}"/>
              </a:ext>
            </a:extLst>
          </p:cNvPr>
          <p:cNvSpPr>
            <a:spLocks noChangeArrowheads="1"/>
          </p:cNvSpPr>
          <p:nvPr/>
        </p:nvSpPr>
        <p:spPr bwMode="auto">
          <a:xfrm>
            <a:off x="5607050" y="2078038"/>
            <a:ext cx="180975" cy="180975"/>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7418" name="Rectangle 46">
            <a:extLst>
              <a:ext uri="{FF2B5EF4-FFF2-40B4-BE49-F238E27FC236}">
                <a16:creationId xmlns:a16="http://schemas.microsoft.com/office/drawing/2014/main" id="{9E14FA88-F5C9-4297-B68F-68D67E46BFC5}"/>
              </a:ext>
            </a:extLst>
          </p:cNvPr>
          <p:cNvSpPr>
            <a:spLocks noChangeArrowheads="1"/>
          </p:cNvSpPr>
          <p:nvPr/>
        </p:nvSpPr>
        <p:spPr bwMode="auto">
          <a:xfrm>
            <a:off x="5149850" y="6443663"/>
            <a:ext cx="382428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Nissen SE et al. N Engl J Med 2007; 356: 1304-16</a:t>
            </a:r>
            <a:endParaRPr lang="da-DK" altLang="fr-FR" sz="1000"/>
          </a:p>
        </p:txBody>
      </p:sp>
      <p:sp>
        <p:nvSpPr>
          <p:cNvPr id="11" name="Text Box 62">
            <a:extLst>
              <a:ext uri="{FF2B5EF4-FFF2-40B4-BE49-F238E27FC236}">
                <a16:creationId xmlns:a16="http://schemas.microsoft.com/office/drawing/2014/main" id="{76794E13-38E3-413C-9A22-895151E1015F}"/>
              </a:ext>
            </a:extLst>
          </p:cNvPr>
          <p:cNvSpPr txBox="1">
            <a:spLocks noChangeArrowheads="1"/>
          </p:cNvSpPr>
          <p:nvPr/>
        </p:nvSpPr>
        <p:spPr bwMode="auto">
          <a:xfrm>
            <a:off x="5786438" y="2000250"/>
            <a:ext cx="1574800" cy="314325"/>
          </a:xfrm>
          <a:prstGeom prst="rect">
            <a:avLst/>
          </a:prstGeom>
          <a:noFill/>
          <a:ln w="12700">
            <a:noFill/>
            <a:miter lim="800000"/>
            <a:headEnd/>
            <a:tailEnd/>
          </a:ln>
        </p:spPr>
        <p:txBody>
          <a:bodyPr wrap="none"/>
          <a:lstStyle/>
          <a:p>
            <a:pPr eaLnBrk="0" hangingPunct="0">
              <a:defRPr/>
            </a:pPr>
            <a:r>
              <a:rPr lang="en-US" sz="1600" b="1" dirty="0">
                <a:latin typeface="+mj-lt"/>
                <a:ea typeface="ＭＳ Ｐゴシック"/>
                <a:cs typeface="ＭＳ Ｐゴシック"/>
              </a:rPr>
              <a:t>+</a:t>
            </a:r>
            <a:r>
              <a:rPr lang="en-US" sz="1600" b="1" dirty="0" err="1">
                <a:latin typeface="+mj-lt"/>
                <a:ea typeface="ＭＳ Ｐゴシック"/>
                <a:cs typeface="ＭＳ Ｐゴシック"/>
              </a:rPr>
              <a:t>Torcetrapib</a:t>
            </a:r>
            <a:r>
              <a:rPr lang="en-US" sz="1600" b="1" dirty="0">
                <a:latin typeface="+mj-lt"/>
                <a:ea typeface="ＭＳ Ｐゴシック"/>
                <a:cs typeface="ＭＳ Ｐゴシック"/>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0DAE3DB-3033-4A7E-B603-7C5E4E89E1A3}"/>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ILLUSTRATE </a:t>
            </a:r>
            <a:br>
              <a:rPr lang="en-US" altLang="fr-FR">
                <a:ea typeface="ＭＳ Ｐゴシック" panose="020B0600070205080204" pitchFamily="34" charset="-128"/>
              </a:rPr>
            </a:br>
            <a:r>
              <a:rPr lang="en-US" altLang="fr-FR">
                <a:ea typeface="ＭＳ Ｐゴシック" panose="020B0600070205080204" pitchFamily="34" charset="-128"/>
              </a:rPr>
              <a:t>Adverse Events: Safety Population</a:t>
            </a:r>
          </a:p>
        </p:txBody>
      </p:sp>
      <p:sp>
        <p:nvSpPr>
          <p:cNvPr id="37891" name="Rectangle 8">
            <a:extLst>
              <a:ext uri="{FF2B5EF4-FFF2-40B4-BE49-F238E27FC236}">
                <a16:creationId xmlns:a16="http://schemas.microsoft.com/office/drawing/2014/main" id="{1D727445-D744-4D19-BC4D-D2EEF2C0BB75}"/>
              </a:ext>
            </a:extLst>
          </p:cNvPr>
          <p:cNvSpPr>
            <a:spLocks noChangeArrowheads="1"/>
          </p:cNvSpPr>
          <p:nvPr/>
        </p:nvSpPr>
        <p:spPr bwMode="auto">
          <a:xfrm>
            <a:off x="-57150" y="342900"/>
            <a:ext cx="6943725" cy="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graphicFrame>
        <p:nvGraphicFramePr>
          <p:cNvPr id="490738" name="Group 242">
            <a:extLst>
              <a:ext uri="{FF2B5EF4-FFF2-40B4-BE49-F238E27FC236}">
                <a16:creationId xmlns:a16="http://schemas.microsoft.com/office/drawing/2014/main" id="{5AD062A6-BF9A-458A-8400-AC2DFB0379ED}"/>
              </a:ext>
            </a:extLst>
          </p:cNvPr>
          <p:cNvGraphicFramePr>
            <a:graphicFrameLocks noGrp="1"/>
          </p:cNvGraphicFramePr>
          <p:nvPr/>
        </p:nvGraphicFramePr>
        <p:xfrm>
          <a:off x="385763" y="1054100"/>
          <a:ext cx="8415337" cy="5121275"/>
        </p:xfrm>
        <a:graphic>
          <a:graphicData uri="http://schemas.openxmlformats.org/drawingml/2006/table">
            <a:tbl>
              <a:tblPr/>
              <a:tblGrid>
                <a:gridCol w="4816145">
                  <a:extLst>
                    <a:ext uri="{9D8B030D-6E8A-4147-A177-3AD203B41FA5}">
                      <a16:colId xmlns:a16="http://schemas.microsoft.com/office/drawing/2014/main" val="20000"/>
                    </a:ext>
                  </a:extLst>
                </a:gridCol>
                <a:gridCol w="1799116">
                  <a:extLst>
                    <a:ext uri="{9D8B030D-6E8A-4147-A177-3AD203B41FA5}">
                      <a16:colId xmlns:a16="http://schemas.microsoft.com/office/drawing/2014/main" val="20001"/>
                    </a:ext>
                  </a:extLst>
                </a:gridCol>
                <a:gridCol w="1800077">
                  <a:extLst>
                    <a:ext uri="{9D8B030D-6E8A-4147-A177-3AD203B41FA5}">
                      <a16:colId xmlns:a16="http://schemas.microsoft.com/office/drawing/2014/main" val="20002"/>
                    </a:ext>
                  </a:extLst>
                </a:gridCol>
              </a:tblGrid>
              <a:tr h="9145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endParaRPr kumimoji="0" lang="fr-FR" sz="1800" b="0" i="0" u="none" strike="noStrike" cap="none" normalizeH="0" baseline="0" dirty="0">
                        <a:ln>
                          <a:noFill/>
                        </a:ln>
                        <a:solidFill>
                          <a:schemeClr val="tx2"/>
                        </a:solidFill>
                        <a:effectLst/>
                        <a:latin typeface="Arial" charset="0"/>
                        <a:ea typeface="ＭＳ Ｐゴシック" pitchFamily="-107" charset="-128"/>
                      </a:endParaRP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9CCFF">
                        <a:alpha val="6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7030A0"/>
                          </a:solidFill>
                          <a:effectLst/>
                          <a:latin typeface="Arial" charset="0"/>
                          <a:ea typeface="Times" pitchFamily="-107" charset="0"/>
                        </a:rPr>
                        <a:t>Atorvastatin</a:t>
                      </a:r>
                      <a:br>
                        <a:rPr kumimoji="0" lang="en-US" sz="1800" b="1" i="0" u="none" strike="noStrike" cap="none" normalizeH="0" baseline="0" dirty="0">
                          <a:ln>
                            <a:noFill/>
                          </a:ln>
                          <a:solidFill>
                            <a:srgbClr val="7030A0"/>
                          </a:solidFill>
                          <a:effectLst/>
                          <a:latin typeface="Arial" charset="0"/>
                          <a:ea typeface="Times" pitchFamily="-107" charset="0"/>
                        </a:rPr>
                      </a:br>
                      <a:r>
                        <a:rPr kumimoji="0" lang="en-US" sz="1800" b="1" i="0" u="none" strike="noStrike" cap="none" normalizeH="0" baseline="0" dirty="0" err="1">
                          <a:ln>
                            <a:noFill/>
                          </a:ln>
                          <a:solidFill>
                            <a:srgbClr val="7030A0"/>
                          </a:solidFill>
                          <a:effectLst/>
                          <a:latin typeface="Arial" charset="0"/>
                          <a:ea typeface="Times" pitchFamily="-107" charset="0"/>
                        </a:rPr>
                        <a:t>monotherapy</a:t>
                      </a:r>
                      <a:endParaRPr kumimoji="0" lang="fr-CA" sz="1800" b="0" i="0" u="none" strike="noStrike" cap="none" normalizeH="0" baseline="0" dirty="0">
                        <a:ln>
                          <a:noFill/>
                        </a:ln>
                        <a:solidFill>
                          <a:srgbClr val="7030A0"/>
                        </a:solidFill>
                        <a:effectLst/>
                        <a:latin typeface="Arial" charset="0"/>
                        <a:ea typeface="Times" pitchFamily="-107"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ea typeface="Times" pitchFamily="-107" charset="0"/>
                        </a:rPr>
                        <a:t>(n=597)</a:t>
                      </a:r>
                      <a:endParaRPr kumimoji="0" lang="en-US" sz="1800" b="0" i="0" u="none" strike="noStrike" cap="none" normalizeH="0" baseline="0" dirty="0">
                        <a:ln>
                          <a:noFill/>
                        </a:ln>
                        <a:solidFill>
                          <a:srgbClr val="7030A0"/>
                        </a:solidFill>
                        <a:effectLst/>
                        <a:latin typeface="Arial" charset="0"/>
                        <a:ea typeface="Times" pitchFamily="-107" charset="0"/>
                      </a:endParaRP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9CCFF">
                        <a:alpha val="6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B65606"/>
                          </a:solidFill>
                          <a:effectLst/>
                          <a:latin typeface="Arial" charset="0"/>
                          <a:ea typeface="Times" pitchFamily="-107" charset="0"/>
                        </a:rPr>
                        <a:t>Torcetrapib</a:t>
                      </a:r>
                      <a:r>
                        <a:rPr kumimoji="0" lang="en-US" sz="1800" b="1" i="0" u="none" strike="noStrike" cap="none" normalizeH="0" baseline="0" dirty="0">
                          <a:ln>
                            <a:noFill/>
                          </a:ln>
                          <a:solidFill>
                            <a:srgbClr val="B65606"/>
                          </a:solidFill>
                          <a:effectLst/>
                          <a:latin typeface="Arial" charset="0"/>
                          <a:ea typeface="Times" pitchFamily="-107" charset="0"/>
                        </a:rPr>
                        <a:t> +</a:t>
                      </a:r>
                      <a:br>
                        <a:rPr kumimoji="0" lang="en-US" sz="1800" b="1" i="0" u="none" strike="noStrike" cap="none" normalizeH="0" baseline="0" dirty="0">
                          <a:ln>
                            <a:noFill/>
                          </a:ln>
                          <a:solidFill>
                            <a:srgbClr val="B65606"/>
                          </a:solidFill>
                          <a:effectLst/>
                          <a:latin typeface="Arial" charset="0"/>
                          <a:ea typeface="Times" pitchFamily="-107" charset="0"/>
                        </a:rPr>
                      </a:br>
                      <a:r>
                        <a:rPr kumimoji="0" lang="en-US" sz="1800" b="1" i="0" u="none" strike="noStrike" cap="none" normalizeH="0" baseline="0" dirty="0" err="1">
                          <a:ln>
                            <a:noFill/>
                          </a:ln>
                          <a:solidFill>
                            <a:srgbClr val="B65606"/>
                          </a:solidFill>
                          <a:effectLst/>
                          <a:latin typeface="Arial" charset="0"/>
                          <a:ea typeface="Times" pitchFamily="-107" charset="0"/>
                        </a:rPr>
                        <a:t>Atorvastatin</a:t>
                      </a:r>
                      <a:endParaRPr kumimoji="0" lang="fr-CA" sz="1800" b="0" i="0" u="none" strike="noStrike" cap="none" normalizeH="0" baseline="0" dirty="0">
                        <a:ln>
                          <a:noFill/>
                        </a:ln>
                        <a:solidFill>
                          <a:srgbClr val="B65606"/>
                        </a:solidFill>
                        <a:effectLst/>
                        <a:latin typeface="Arial" charset="0"/>
                        <a:ea typeface="Times" pitchFamily="-107"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B65606"/>
                          </a:solidFill>
                          <a:effectLst/>
                          <a:latin typeface="Arial" charset="0"/>
                          <a:ea typeface="Times" pitchFamily="-107" charset="0"/>
                        </a:rPr>
                        <a:t>(n=591)</a:t>
                      </a:r>
                      <a:endParaRPr kumimoji="0" lang="en-US" sz="1800" b="0" i="0" u="none" strike="noStrike" cap="none" normalizeH="0" baseline="0" dirty="0">
                        <a:ln>
                          <a:noFill/>
                        </a:ln>
                        <a:solidFill>
                          <a:srgbClr val="B65606"/>
                        </a:solidFill>
                        <a:effectLst/>
                        <a:latin typeface="Arial" charset="0"/>
                        <a:ea typeface="Times" pitchFamily="-107" charset="0"/>
                      </a:endParaRP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9CCFF">
                        <a:alpha val="69804"/>
                      </a:srgbClr>
                    </a:solidFill>
                  </a:tcPr>
                </a:tc>
                <a:extLst>
                  <a:ext uri="{0D108BD9-81ED-4DB2-BD59-A6C34878D82A}">
                    <a16:rowId xmlns:a16="http://schemas.microsoft.com/office/drawing/2014/main" val="10000"/>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ea typeface="Times" pitchFamily="-107" charset="0"/>
                        </a:rPr>
                        <a:t>Death</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ea typeface="Times" pitchFamily="-107" charset="0"/>
                        </a:rPr>
                        <a:t>6 (1.0%)</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65606"/>
                          </a:solidFill>
                          <a:effectLst/>
                          <a:latin typeface="Arial" charset="0"/>
                          <a:ea typeface="Times" pitchFamily="-107" charset="0"/>
                        </a:rPr>
                        <a:t>8 (1.4%)</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01"/>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ea typeface="Times" pitchFamily="-107" charset="0"/>
                        </a:rPr>
                        <a:t>Coronary heart disease (CHD) death</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ea typeface="Times" pitchFamily="-107" charset="0"/>
                        </a:rPr>
                        <a:t>1 (0.2%)</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65606"/>
                          </a:solidFill>
                          <a:effectLst/>
                          <a:latin typeface="Arial" charset="0"/>
                          <a:ea typeface="Times" pitchFamily="-107" charset="0"/>
                        </a:rPr>
                        <a:t>1 (0.2%)</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02"/>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ea typeface="Times" pitchFamily="-107" charset="0"/>
                        </a:rPr>
                        <a:t>Nonfatal myocardial infarction (MI) </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ea typeface="Times" pitchFamily="-107" charset="0"/>
                        </a:rPr>
                        <a:t>16 (2.7 %)</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65606"/>
                          </a:solidFill>
                          <a:effectLst/>
                          <a:latin typeface="Arial" charset="0"/>
                          <a:ea typeface="Times" pitchFamily="-107" charset="0"/>
                        </a:rPr>
                        <a:t>13 (2.2%)</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03"/>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ea typeface="Times" pitchFamily="-107" charset="0"/>
                        </a:rPr>
                        <a:t>Fatal or nonfatal stroke</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ea typeface="Times" pitchFamily="-107" charset="0"/>
                        </a:rPr>
                        <a:t>8 (1.3%)</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65606"/>
                          </a:solidFill>
                          <a:effectLst/>
                          <a:latin typeface="Arial" charset="0"/>
                          <a:ea typeface="Times" pitchFamily="-107" charset="0"/>
                        </a:rPr>
                        <a:t>2 (0.3%)</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04"/>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ea typeface="Times" pitchFamily="-107" charset="0"/>
                        </a:rPr>
                        <a:t>Hospitalization for unstable angina</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ea typeface="Times" pitchFamily="-107" charset="0"/>
                        </a:rPr>
                        <a:t>34 (5.7%)</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65606"/>
                          </a:solidFill>
                          <a:effectLst/>
                          <a:latin typeface="Arial" charset="0"/>
                          <a:ea typeface="Times" pitchFamily="-107" charset="0"/>
                        </a:rPr>
                        <a:t>47 (8.0%)</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05"/>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ea typeface="Times" pitchFamily="-107" charset="0"/>
                        </a:rPr>
                        <a:t>Coronary revascularization</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ea typeface="Times" pitchFamily="-107" charset="0"/>
                        </a:rPr>
                        <a:t>95 (15.9%)</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65606"/>
                          </a:solidFill>
                          <a:effectLst/>
                          <a:latin typeface="Arial" charset="0"/>
                          <a:ea typeface="Times" pitchFamily="-107" charset="0"/>
                        </a:rPr>
                        <a:t>114 (19.3%)</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06"/>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ea typeface="Times" pitchFamily="-107" charset="0"/>
                        </a:rPr>
                        <a:t>Peripheral vascular disease</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ea typeface="Times" pitchFamily="-107" charset="0"/>
                        </a:rPr>
                        <a:t>13 (2.2%)</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65606"/>
                          </a:solidFill>
                          <a:effectLst/>
                          <a:latin typeface="Arial" charset="0"/>
                          <a:ea typeface="Times" pitchFamily="-107" charset="0"/>
                        </a:rPr>
                        <a:t>10 (1.7%)</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07"/>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ea typeface="Times" pitchFamily="-107" charset="0"/>
                        </a:rPr>
                        <a:t>Hospitalization for congestive heart failure</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ea typeface="Times" pitchFamily="-107" charset="0"/>
                        </a:rPr>
                        <a:t>4 (0.7%)</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65606"/>
                          </a:solidFill>
                          <a:effectLst/>
                          <a:latin typeface="Arial" charset="0"/>
                          <a:ea typeface="Times" pitchFamily="-107" charset="0"/>
                        </a:rPr>
                        <a:t>9 (1.5%)</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08"/>
                  </a:ext>
                </a:extLst>
              </a:tr>
              <a:tr h="640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2"/>
                          </a:solidFill>
                          <a:effectLst/>
                          <a:latin typeface="Arial" charset="0"/>
                          <a:ea typeface="Times" pitchFamily="-107" charset="0"/>
                        </a:rPr>
                        <a:t>Composite: CHD death, MI, stroke, and unstable angina </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ea typeface="Times" pitchFamily="-107" charset="0"/>
                        </a:rPr>
                        <a:t>57 (9.5%)</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65606"/>
                          </a:solidFill>
                          <a:effectLst/>
                          <a:latin typeface="Arial" charset="0"/>
                          <a:ea typeface="Times" pitchFamily="-107" charset="0"/>
                        </a:rPr>
                        <a:t>62 (10.5%)</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09"/>
                  </a:ext>
                </a:extLst>
              </a:tr>
              <a:tr h="640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ea typeface="Times" pitchFamily="-107" charset="0"/>
                        </a:rPr>
                        <a:t>Composite: CHD death, MI, stroke, unstable angina, and revascularization</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ea typeface="Times" pitchFamily="-107" charset="0"/>
                        </a:rPr>
                        <a:t>117 (19.6%)</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69804"/>
                      </a:srgbClr>
                    </a:solidFill>
                  </a:tcPr>
                </a:tc>
                <a:tc>
                  <a:txBody>
                    <a:body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65606"/>
                          </a:solidFill>
                          <a:effectLst/>
                          <a:latin typeface="Arial" charset="0"/>
                          <a:ea typeface="Times" pitchFamily="-107" charset="0"/>
                        </a:rPr>
                        <a:t>124 (21.0%)</a:t>
                      </a:r>
                    </a:p>
                  </a:txBody>
                  <a:tcPr marL="91434" marR="91434"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10"/>
                  </a:ext>
                </a:extLst>
              </a:tr>
            </a:tbl>
          </a:graphicData>
        </a:graphic>
      </p:graphicFrame>
      <p:sp>
        <p:nvSpPr>
          <p:cNvPr id="37929" name="Rectangle 46">
            <a:extLst>
              <a:ext uri="{FF2B5EF4-FFF2-40B4-BE49-F238E27FC236}">
                <a16:creationId xmlns:a16="http://schemas.microsoft.com/office/drawing/2014/main" id="{D3AB6CEA-4807-4DE4-8FB2-375221ECC90C}"/>
              </a:ext>
            </a:extLst>
          </p:cNvPr>
          <p:cNvSpPr>
            <a:spLocks noChangeArrowheads="1"/>
          </p:cNvSpPr>
          <p:nvPr/>
        </p:nvSpPr>
        <p:spPr bwMode="auto">
          <a:xfrm>
            <a:off x="5148263" y="6443663"/>
            <a:ext cx="3824287"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Nissen SE et al. N Engl J Med 2007; 356: 1304-16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61">
            <a:extLst>
              <a:ext uri="{FF2B5EF4-FFF2-40B4-BE49-F238E27FC236}">
                <a16:creationId xmlns:a16="http://schemas.microsoft.com/office/drawing/2014/main" id="{8347E4DC-EF9D-4250-8860-6F6FA88603C1}"/>
              </a:ext>
            </a:extLst>
          </p:cNvPr>
          <p:cNvSpPr>
            <a:spLocks noChangeArrowheads="1"/>
          </p:cNvSpPr>
          <p:nvPr/>
        </p:nvSpPr>
        <p:spPr bwMode="auto">
          <a:xfrm>
            <a:off x="161925" y="954088"/>
            <a:ext cx="8858250" cy="5189537"/>
          </a:xfrm>
          <a:prstGeom prst="rect">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8915" name="Rectangle 133">
            <a:extLst>
              <a:ext uri="{FF2B5EF4-FFF2-40B4-BE49-F238E27FC236}">
                <a16:creationId xmlns:a16="http://schemas.microsoft.com/office/drawing/2014/main" id="{C92C2159-21B0-4963-AECC-DAEFE424F44F}"/>
              </a:ext>
            </a:extLst>
          </p:cNvPr>
          <p:cNvSpPr>
            <a:spLocks noChangeArrowheads="1"/>
          </p:cNvSpPr>
          <p:nvPr/>
        </p:nvSpPr>
        <p:spPr bwMode="auto">
          <a:xfrm>
            <a:off x="2951163" y="1076325"/>
            <a:ext cx="3511550" cy="1227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GB" altLang="fr-FR" sz="1700" b="1">
              <a:solidFill>
                <a:schemeClr val="tx2"/>
              </a:solidFill>
            </a:endParaRPr>
          </a:p>
        </p:txBody>
      </p:sp>
      <p:sp>
        <p:nvSpPr>
          <p:cNvPr id="38916" name="Rectangle 134">
            <a:extLst>
              <a:ext uri="{FF2B5EF4-FFF2-40B4-BE49-F238E27FC236}">
                <a16:creationId xmlns:a16="http://schemas.microsoft.com/office/drawing/2014/main" id="{77C84C72-BFBD-449B-A012-24336EAC52DC}"/>
              </a:ext>
            </a:extLst>
          </p:cNvPr>
          <p:cNvSpPr>
            <a:spLocks noChangeArrowheads="1"/>
          </p:cNvSpPr>
          <p:nvPr/>
        </p:nvSpPr>
        <p:spPr bwMode="auto">
          <a:xfrm>
            <a:off x="2771775" y="1076325"/>
            <a:ext cx="180975" cy="1227138"/>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sz="1700"/>
          </a:p>
        </p:txBody>
      </p:sp>
      <p:sp>
        <p:nvSpPr>
          <p:cNvPr id="38917" name="Rectangle 156">
            <a:extLst>
              <a:ext uri="{FF2B5EF4-FFF2-40B4-BE49-F238E27FC236}">
                <a16:creationId xmlns:a16="http://schemas.microsoft.com/office/drawing/2014/main" id="{C6BBFF8C-0FB4-4083-9C65-1562DB0A0773}"/>
              </a:ext>
            </a:extLst>
          </p:cNvPr>
          <p:cNvSpPr>
            <a:spLocks noGrp="1" noChangeArrowheads="1"/>
          </p:cNvSpPr>
          <p:nvPr>
            <p:ph type="title"/>
          </p:nvPr>
        </p:nvSpPr>
        <p:spPr>
          <a:xfrm>
            <a:off x="179388" y="0"/>
            <a:ext cx="8748712" cy="836613"/>
          </a:xfrm>
        </p:spPr>
        <p:txBody>
          <a:bodyPr/>
          <a:lstStyle/>
          <a:p>
            <a:pPr eaLnBrk="1" hangingPunct="1"/>
            <a:r>
              <a:rPr lang="en-US" altLang="fr-FR" sz="2200">
                <a:ea typeface="ＭＳ Ｐゴシック" panose="020B0600070205080204" pitchFamily="34" charset="-128"/>
              </a:rPr>
              <a:t>RADIANCE 1: Heterozygous Familial Hypercholesterolemia </a:t>
            </a:r>
          </a:p>
        </p:txBody>
      </p:sp>
      <p:sp>
        <p:nvSpPr>
          <p:cNvPr id="38918" name="Rectangle 158">
            <a:extLst>
              <a:ext uri="{FF2B5EF4-FFF2-40B4-BE49-F238E27FC236}">
                <a16:creationId xmlns:a16="http://schemas.microsoft.com/office/drawing/2014/main" id="{8E06756F-D4DD-479C-B9C3-E2397C251C46}"/>
              </a:ext>
            </a:extLst>
          </p:cNvPr>
          <p:cNvSpPr>
            <a:spLocks noChangeArrowheads="1"/>
          </p:cNvSpPr>
          <p:nvPr/>
        </p:nvSpPr>
        <p:spPr bwMode="auto">
          <a:xfrm>
            <a:off x="4751388" y="6443663"/>
            <a:ext cx="4222750"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Kastelein JJ et al. N Engl J Med 2007; 356: 1620-30 Copyright © 2007 Massachusetts Medical Society. All rights reserved</a:t>
            </a:r>
            <a:endParaRPr lang="da-DK" altLang="fr-FR" sz="1000"/>
          </a:p>
        </p:txBody>
      </p:sp>
      <p:grpSp>
        <p:nvGrpSpPr>
          <p:cNvPr id="38919" name="Groupe 114">
            <a:extLst>
              <a:ext uri="{FF2B5EF4-FFF2-40B4-BE49-F238E27FC236}">
                <a16:creationId xmlns:a16="http://schemas.microsoft.com/office/drawing/2014/main" id="{BC5B3FDB-27D1-4F5F-B748-3FBD7A8910C9}"/>
              </a:ext>
            </a:extLst>
          </p:cNvPr>
          <p:cNvGrpSpPr>
            <a:grpSpLocks/>
          </p:cNvGrpSpPr>
          <p:nvPr/>
        </p:nvGrpSpPr>
        <p:grpSpPr bwMode="auto">
          <a:xfrm>
            <a:off x="1258888" y="1893888"/>
            <a:ext cx="74612" cy="3429000"/>
            <a:chOff x="1258965" y="1893888"/>
            <a:chExt cx="74613" cy="3429000"/>
          </a:xfrm>
        </p:grpSpPr>
        <p:sp>
          <p:nvSpPr>
            <p:cNvPr id="39028" name="Line 25">
              <a:extLst>
                <a:ext uri="{FF2B5EF4-FFF2-40B4-BE49-F238E27FC236}">
                  <a16:creationId xmlns:a16="http://schemas.microsoft.com/office/drawing/2014/main" id="{C134BB64-4CC1-478A-B08C-8FC58078481E}"/>
                </a:ext>
              </a:extLst>
            </p:cNvPr>
            <p:cNvSpPr>
              <a:spLocks noChangeShapeType="1"/>
            </p:cNvSpPr>
            <p:nvPr/>
          </p:nvSpPr>
          <p:spPr bwMode="auto">
            <a:xfrm>
              <a:off x="1331990" y="1893888"/>
              <a:ext cx="1588" cy="3341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29" name="Line 26">
              <a:extLst>
                <a:ext uri="{FF2B5EF4-FFF2-40B4-BE49-F238E27FC236}">
                  <a16:creationId xmlns:a16="http://schemas.microsoft.com/office/drawing/2014/main" id="{A510D978-CA29-4DFE-A4F5-50F533E86948}"/>
                </a:ext>
              </a:extLst>
            </p:cNvPr>
            <p:cNvSpPr>
              <a:spLocks noChangeShapeType="1"/>
            </p:cNvSpPr>
            <p:nvPr/>
          </p:nvSpPr>
          <p:spPr bwMode="auto">
            <a:xfrm>
              <a:off x="1258965" y="5235575"/>
              <a:ext cx="7302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30" name="Line 27">
              <a:extLst>
                <a:ext uri="{FF2B5EF4-FFF2-40B4-BE49-F238E27FC236}">
                  <a16:creationId xmlns:a16="http://schemas.microsoft.com/office/drawing/2014/main" id="{F3A2A97D-B881-496C-97C5-35D6A16C8300}"/>
                </a:ext>
              </a:extLst>
            </p:cNvPr>
            <p:cNvSpPr>
              <a:spLocks noChangeShapeType="1"/>
            </p:cNvSpPr>
            <p:nvPr/>
          </p:nvSpPr>
          <p:spPr bwMode="auto">
            <a:xfrm>
              <a:off x="1258965" y="4406900"/>
              <a:ext cx="7302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31" name="Line 28">
              <a:extLst>
                <a:ext uri="{FF2B5EF4-FFF2-40B4-BE49-F238E27FC236}">
                  <a16:creationId xmlns:a16="http://schemas.microsoft.com/office/drawing/2014/main" id="{A6DB2246-04FB-4BD7-8E68-9D24ED42C8F2}"/>
                </a:ext>
              </a:extLst>
            </p:cNvPr>
            <p:cNvSpPr>
              <a:spLocks noChangeShapeType="1"/>
            </p:cNvSpPr>
            <p:nvPr/>
          </p:nvSpPr>
          <p:spPr bwMode="auto">
            <a:xfrm>
              <a:off x="1258965" y="3565525"/>
              <a:ext cx="7302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32" name="Line 29">
              <a:extLst>
                <a:ext uri="{FF2B5EF4-FFF2-40B4-BE49-F238E27FC236}">
                  <a16:creationId xmlns:a16="http://schemas.microsoft.com/office/drawing/2014/main" id="{E3AFAFC5-D5AD-4CAF-A797-586DA6B7095F}"/>
                </a:ext>
              </a:extLst>
            </p:cNvPr>
            <p:cNvSpPr>
              <a:spLocks noChangeShapeType="1"/>
            </p:cNvSpPr>
            <p:nvPr/>
          </p:nvSpPr>
          <p:spPr bwMode="auto">
            <a:xfrm>
              <a:off x="1258965" y="2735263"/>
              <a:ext cx="7302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33" name="Line 30">
              <a:extLst>
                <a:ext uri="{FF2B5EF4-FFF2-40B4-BE49-F238E27FC236}">
                  <a16:creationId xmlns:a16="http://schemas.microsoft.com/office/drawing/2014/main" id="{88C62B43-6BD9-4E03-A031-B0DE17D80F90}"/>
                </a:ext>
              </a:extLst>
            </p:cNvPr>
            <p:cNvSpPr>
              <a:spLocks noChangeShapeType="1"/>
            </p:cNvSpPr>
            <p:nvPr/>
          </p:nvSpPr>
          <p:spPr bwMode="auto">
            <a:xfrm>
              <a:off x="1258965" y="1893888"/>
              <a:ext cx="7302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34" name="Line 32">
              <a:extLst>
                <a:ext uri="{FF2B5EF4-FFF2-40B4-BE49-F238E27FC236}">
                  <a16:creationId xmlns:a16="http://schemas.microsoft.com/office/drawing/2014/main" id="{4EE14BC8-A497-48AD-A9B5-3B018167A647}"/>
                </a:ext>
              </a:extLst>
            </p:cNvPr>
            <p:cNvSpPr>
              <a:spLocks noChangeShapeType="1"/>
            </p:cNvSpPr>
            <p:nvPr/>
          </p:nvSpPr>
          <p:spPr bwMode="auto">
            <a:xfrm flipV="1">
              <a:off x="1331990" y="5235575"/>
              <a:ext cx="1588" cy="8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8920" name="Groupe 115">
            <a:extLst>
              <a:ext uri="{FF2B5EF4-FFF2-40B4-BE49-F238E27FC236}">
                <a16:creationId xmlns:a16="http://schemas.microsoft.com/office/drawing/2014/main" id="{FBEEA36D-D1A4-4856-939A-7E61B5A576C5}"/>
              </a:ext>
            </a:extLst>
          </p:cNvPr>
          <p:cNvGrpSpPr>
            <a:grpSpLocks/>
          </p:cNvGrpSpPr>
          <p:nvPr/>
        </p:nvGrpSpPr>
        <p:grpSpPr bwMode="auto">
          <a:xfrm>
            <a:off x="1331913" y="5235575"/>
            <a:ext cx="6754812" cy="87313"/>
            <a:chOff x="1331990" y="5235575"/>
            <a:chExt cx="6754813" cy="87313"/>
          </a:xfrm>
        </p:grpSpPr>
        <p:sp>
          <p:nvSpPr>
            <p:cNvPr id="39023" name="Line 31">
              <a:extLst>
                <a:ext uri="{FF2B5EF4-FFF2-40B4-BE49-F238E27FC236}">
                  <a16:creationId xmlns:a16="http://schemas.microsoft.com/office/drawing/2014/main" id="{4C571032-770D-4B41-BAE4-5E704699BB2F}"/>
                </a:ext>
              </a:extLst>
            </p:cNvPr>
            <p:cNvSpPr>
              <a:spLocks noChangeShapeType="1"/>
            </p:cNvSpPr>
            <p:nvPr/>
          </p:nvSpPr>
          <p:spPr bwMode="auto">
            <a:xfrm>
              <a:off x="1331990" y="5235575"/>
              <a:ext cx="67548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24" name="Line 33">
              <a:extLst>
                <a:ext uri="{FF2B5EF4-FFF2-40B4-BE49-F238E27FC236}">
                  <a16:creationId xmlns:a16="http://schemas.microsoft.com/office/drawing/2014/main" id="{8943D841-49A4-4D0B-ADF8-D2662A0B659D}"/>
                </a:ext>
              </a:extLst>
            </p:cNvPr>
            <p:cNvSpPr>
              <a:spLocks noChangeShapeType="1"/>
            </p:cNvSpPr>
            <p:nvPr/>
          </p:nvSpPr>
          <p:spPr bwMode="auto">
            <a:xfrm flipV="1">
              <a:off x="2905203" y="5235575"/>
              <a:ext cx="1587" cy="8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25" name="Line 34">
              <a:extLst>
                <a:ext uri="{FF2B5EF4-FFF2-40B4-BE49-F238E27FC236}">
                  <a16:creationId xmlns:a16="http://schemas.microsoft.com/office/drawing/2014/main" id="{F5B47D6E-ADA2-4CDF-8F51-B36A1204A5E5}"/>
                </a:ext>
              </a:extLst>
            </p:cNvPr>
            <p:cNvSpPr>
              <a:spLocks noChangeShapeType="1"/>
            </p:cNvSpPr>
            <p:nvPr/>
          </p:nvSpPr>
          <p:spPr bwMode="auto">
            <a:xfrm flipV="1">
              <a:off x="4478415" y="5235575"/>
              <a:ext cx="1588" cy="8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26" name="Line 35">
              <a:extLst>
                <a:ext uri="{FF2B5EF4-FFF2-40B4-BE49-F238E27FC236}">
                  <a16:creationId xmlns:a16="http://schemas.microsoft.com/office/drawing/2014/main" id="{C88FFA09-BF0B-4828-B253-293A164D8C08}"/>
                </a:ext>
              </a:extLst>
            </p:cNvPr>
            <p:cNvSpPr>
              <a:spLocks noChangeShapeType="1"/>
            </p:cNvSpPr>
            <p:nvPr/>
          </p:nvSpPr>
          <p:spPr bwMode="auto">
            <a:xfrm flipV="1">
              <a:off x="6050040" y="5235575"/>
              <a:ext cx="1588" cy="8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27" name="Line 36">
              <a:extLst>
                <a:ext uri="{FF2B5EF4-FFF2-40B4-BE49-F238E27FC236}">
                  <a16:creationId xmlns:a16="http://schemas.microsoft.com/office/drawing/2014/main" id="{86E759E4-53E8-4528-A022-C7AAA5FFA3E7}"/>
                </a:ext>
              </a:extLst>
            </p:cNvPr>
            <p:cNvSpPr>
              <a:spLocks noChangeShapeType="1"/>
            </p:cNvSpPr>
            <p:nvPr/>
          </p:nvSpPr>
          <p:spPr bwMode="auto">
            <a:xfrm flipV="1">
              <a:off x="7612140" y="5235575"/>
              <a:ext cx="1588" cy="8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sp>
        <p:nvSpPr>
          <p:cNvPr id="38921" name="Rectangle 119">
            <a:extLst>
              <a:ext uri="{FF2B5EF4-FFF2-40B4-BE49-F238E27FC236}">
                <a16:creationId xmlns:a16="http://schemas.microsoft.com/office/drawing/2014/main" id="{FB846A6D-CFEB-4FD3-93DF-6D76A6ACE095}"/>
              </a:ext>
            </a:extLst>
          </p:cNvPr>
          <p:cNvSpPr>
            <a:spLocks noChangeArrowheads="1"/>
          </p:cNvSpPr>
          <p:nvPr/>
        </p:nvSpPr>
        <p:spPr bwMode="auto">
          <a:xfrm>
            <a:off x="931863" y="5099050"/>
            <a:ext cx="284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0.0</a:t>
            </a:r>
          </a:p>
        </p:txBody>
      </p:sp>
      <p:sp>
        <p:nvSpPr>
          <p:cNvPr id="38922" name="Rectangle 120">
            <a:extLst>
              <a:ext uri="{FF2B5EF4-FFF2-40B4-BE49-F238E27FC236}">
                <a16:creationId xmlns:a16="http://schemas.microsoft.com/office/drawing/2014/main" id="{369F1C65-A12A-4C80-AC69-4335A06F2607}"/>
              </a:ext>
            </a:extLst>
          </p:cNvPr>
          <p:cNvSpPr>
            <a:spLocks noChangeArrowheads="1"/>
          </p:cNvSpPr>
          <p:nvPr/>
        </p:nvSpPr>
        <p:spPr bwMode="auto">
          <a:xfrm>
            <a:off x="931863" y="42703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0.5</a:t>
            </a:r>
          </a:p>
        </p:txBody>
      </p:sp>
      <p:sp>
        <p:nvSpPr>
          <p:cNvPr id="38923" name="Rectangle 121">
            <a:extLst>
              <a:ext uri="{FF2B5EF4-FFF2-40B4-BE49-F238E27FC236}">
                <a16:creationId xmlns:a16="http://schemas.microsoft.com/office/drawing/2014/main" id="{BD095005-C794-4E07-B909-FD04F9B9998D}"/>
              </a:ext>
            </a:extLst>
          </p:cNvPr>
          <p:cNvSpPr>
            <a:spLocks noChangeArrowheads="1"/>
          </p:cNvSpPr>
          <p:nvPr/>
        </p:nvSpPr>
        <p:spPr bwMode="auto">
          <a:xfrm>
            <a:off x="931863" y="3429000"/>
            <a:ext cx="284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1.0</a:t>
            </a:r>
          </a:p>
        </p:txBody>
      </p:sp>
      <p:sp>
        <p:nvSpPr>
          <p:cNvPr id="38924" name="Rectangle 122">
            <a:extLst>
              <a:ext uri="{FF2B5EF4-FFF2-40B4-BE49-F238E27FC236}">
                <a16:creationId xmlns:a16="http://schemas.microsoft.com/office/drawing/2014/main" id="{7A6A8B27-42DB-42A0-918B-E777E8986E0B}"/>
              </a:ext>
            </a:extLst>
          </p:cNvPr>
          <p:cNvSpPr>
            <a:spLocks noChangeArrowheads="1"/>
          </p:cNvSpPr>
          <p:nvPr/>
        </p:nvSpPr>
        <p:spPr bwMode="auto">
          <a:xfrm>
            <a:off x="931863" y="260032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1.5</a:t>
            </a:r>
          </a:p>
        </p:txBody>
      </p:sp>
      <p:sp>
        <p:nvSpPr>
          <p:cNvPr id="38925" name="Rectangle 123">
            <a:extLst>
              <a:ext uri="{FF2B5EF4-FFF2-40B4-BE49-F238E27FC236}">
                <a16:creationId xmlns:a16="http://schemas.microsoft.com/office/drawing/2014/main" id="{E81BC18D-8ABB-4845-8FED-9AFEDFD05D61}"/>
              </a:ext>
            </a:extLst>
          </p:cNvPr>
          <p:cNvSpPr>
            <a:spLocks noChangeArrowheads="1"/>
          </p:cNvSpPr>
          <p:nvPr/>
        </p:nvSpPr>
        <p:spPr bwMode="auto">
          <a:xfrm>
            <a:off x="931863" y="1758950"/>
            <a:ext cx="284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2.0</a:t>
            </a:r>
          </a:p>
        </p:txBody>
      </p:sp>
      <p:sp>
        <p:nvSpPr>
          <p:cNvPr id="38926" name="Rectangle 124">
            <a:extLst>
              <a:ext uri="{FF2B5EF4-FFF2-40B4-BE49-F238E27FC236}">
                <a16:creationId xmlns:a16="http://schemas.microsoft.com/office/drawing/2014/main" id="{A97C813E-E8D4-48CC-A9C2-2C0E853C4BAE}"/>
              </a:ext>
            </a:extLst>
          </p:cNvPr>
          <p:cNvSpPr>
            <a:spLocks noChangeArrowheads="1"/>
          </p:cNvSpPr>
          <p:nvPr/>
        </p:nvSpPr>
        <p:spPr bwMode="auto">
          <a:xfrm>
            <a:off x="3016250" y="5645150"/>
            <a:ext cx="292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chemeClr val="tx2"/>
                </a:solidFill>
              </a:rPr>
              <a:t>Treatment period (months)</a:t>
            </a:r>
            <a:endParaRPr lang="en-GB" altLang="fr-FR">
              <a:solidFill>
                <a:schemeClr val="tx2"/>
              </a:solidFill>
            </a:endParaRPr>
          </a:p>
        </p:txBody>
      </p:sp>
      <p:sp>
        <p:nvSpPr>
          <p:cNvPr id="38927" name="Rectangle 180">
            <a:extLst>
              <a:ext uri="{FF2B5EF4-FFF2-40B4-BE49-F238E27FC236}">
                <a16:creationId xmlns:a16="http://schemas.microsoft.com/office/drawing/2014/main" id="{AF69B0EA-4813-4A8D-A8C7-BB6332BD2EF7}"/>
              </a:ext>
            </a:extLst>
          </p:cNvPr>
          <p:cNvSpPr>
            <a:spLocks noChangeArrowheads="1"/>
          </p:cNvSpPr>
          <p:nvPr/>
        </p:nvSpPr>
        <p:spPr bwMode="auto">
          <a:xfrm>
            <a:off x="2973388" y="1444625"/>
            <a:ext cx="16986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fr-FR" sz="1700" b="1">
                <a:solidFill>
                  <a:schemeClr val="tx2"/>
                </a:solidFill>
              </a:rPr>
              <a:t>Slope (mm/year)</a:t>
            </a:r>
          </a:p>
          <a:p>
            <a:pPr algn="ctr" eaLnBrk="1" hangingPunct="1"/>
            <a:r>
              <a:rPr lang="en-GB" altLang="fr-FR" sz="1700" b="1">
                <a:solidFill>
                  <a:schemeClr val="tx2"/>
                </a:solidFill>
              </a:rPr>
              <a:t>95% CI</a:t>
            </a:r>
          </a:p>
          <a:p>
            <a:pPr algn="ctr" eaLnBrk="1" hangingPunct="1"/>
            <a:r>
              <a:rPr lang="en-GB" altLang="fr-FR" sz="1700" b="1">
                <a:solidFill>
                  <a:schemeClr val="tx2"/>
                </a:solidFill>
              </a:rPr>
              <a:t>p value</a:t>
            </a:r>
            <a:endParaRPr lang="en-GB" altLang="fr-FR">
              <a:solidFill>
                <a:schemeClr val="tx2"/>
              </a:solidFill>
            </a:endParaRPr>
          </a:p>
        </p:txBody>
      </p:sp>
      <p:sp>
        <p:nvSpPr>
          <p:cNvPr id="38928" name="Rectangle 181">
            <a:extLst>
              <a:ext uri="{FF2B5EF4-FFF2-40B4-BE49-F238E27FC236}">
                <a16:creationId xmlns:a16="http://schemas.microsoft.com/office/drawing/2014/main" id="{D3ABA4D8-1374-4854-B35B-8D5F091139C6}"/>
              </a:ext>
            </a:extLst>
          </p:cNvPr>
          <p:cNvSpPr>
            <a:spLocks noChangeArrowheads="1"/>
          </p:cNvSpPr>
          <p:nvPr/>
        </p:nvSpPr>
        <p:spPr bwMode="auto">
          <a:xfrm>
            <a:off x="4689475" y="1444625"/>
            <a:ext cx="16779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fr-FR" sz="1700" b="1">
                <a:solidFill>
                  <a:schemeClr val="tx2"/>
                </a:solidFill>
              </a:rPr>
              <a:t>-0.0006</a:t>
            </a:r>
          </a:p>
          <a:p>
            <a:pPr algn="ctr" eaLnBrk="1" hangingPunct="1"/>
            <a:r>
              <a:rPr lang="en-GB" altLang="fr-FR" sz="1700" b="1">
                <a:solidFill>
                  <a:schemeClr val="tx2"/>
                </a:solidFill>
              </a:rPr>
              <a:t>(-0.0084, 0.0072)</a:t>
            </a:r>
          </a:p>
          <a:p>
            <a:pPr algn="ctr" eaLnBrk="1" hangingPunct="1"/>
            <a:r>
              <a:rPr lang="en-GB" altLang="fr-FR" sz="1700" b="1">
                <a:solidFill>
                  <a:schemeClr val="tx2"/>
                </a:solidFill>
              </a:rPr>
              <a:t>0.8737</a:t>
            </a:r>
            <a:endParaRPr lang="en-GB" altLang="fr-FR">
              <a:solidFill>
                <a:schemeClr val="tx2"/>
              </a:solidFill>
            </a:endParaRPr>
          </a:p>
        </p:txBody>
      </p:sp>
      <p:sp>
        <p:nvSpPr>
          <p:cNvPr id="122" name="ZoneTexte 121">
            <a:extLst>
              <a:ext uri="{FF2B5EF4-FFF2-40B4-BE49-F238E27FC236}">
                <a16:creationId xmlns:a16="http://schemas.microsoft.com/office/drawing/2014/main" id="{801D1FEE-0D85-451E-BF93-DC04CF96570E}"/>
              </a:ext>
            </a:extLst>
          </p:cNvPr>
          <p:cNvSpPr txBox="1"/>
          <p:nvPr/>
        </p:nvSpPr>
        <p:spPr>
          <a:xfrm>
            <a:off x="161510" y="1851808"/>
            <a:ext cx="738664" cy="3458856"/>
          </a:xfrm>
          <a:prstGeom prst="rect">
            <a:avLst/>
          </a:prstGeom>
          <a:noFill/>
        </p:spPr>
        <p:txBody>
          <a:bodyPr vert="vert270">
            <a:spAutoFit/>
          </a:bodyPr>
          <a:lstStyle/>
          <a:p>
            <a:pPr algn="ctr">
              <a:defRPr/>
            </a:pPr>
            <a:r>
              <a:rPr lang="fr-CA" b="1" dirty="0">
                <a:latin typeface="Arial" charset="0"/>
                <a:ea typeface="+mn-ea"/>
              </a:rPr>
              <a:t>Maximum </a:t>
            </a:r>
            <a:r>
              <a:rPr lang="fr-CA" b="1" dirty="0" err="1">
                <a:latin typeface="Arial" charset="0"/>
                <a:ea typeface="+mn-ea"/>
              </a:rPr>
              <a:t>carotid</a:t>
            </a:r>
            <a:r>
              <a:rPr lang="fr-CA" b="1" dirty="0">
                <a:latin typeface="Arial" charset="0"/>
                <a:ea typeface="+mn-ea"/>
              </a:rPr>
              <a:t> intima-media </a:t>
            </a:r>
          </a:p>
          <a:p>
            <a:pPr algn="ctr">
              <a:defRPr/>
            </a:pPr>
            <a:r>
              <a:rPr lang="fr-CA" b="1" dirty="0" err="1">
                <a:latin typeface="Arial" charset="0"/>
                <a:ea typeface="+mn-ea"/>
              </a:rPr>
              <a:t>thickness</a:t>
            </a:r>
            <a:r>
              <a:rPr lang="fr-CA" b="1" dirty="0">
                <a:latin typeface="Arial" charset="0"/>
                <a:ea typeface="+mn-ea"/>
              </a:rPr>
              <a:t> (mm)</a:t>
            </a:r>
          </a:p>
        </p:txBody>
      </p:sp>
      <p:sp>
        <p:nvSpPr>
          <p:cNvPr id="38930" name="ZoneTexte 100">
            <a:extLst>
              <a:ext uri="{FF2B5EF4-FFF2-40B4-BE49-F238E27FC236}">
                <a16:creationId xmlns:a16="http://schemas.microsoft.com/office/drawing/2014/main" id="{01A03434-A146-4189-81CB-98CE2D22032A}"/>
              </a:ext>
            </a:extLst>
          </p:cNvPr>
          <p:cNvSpPr txBox="1">
            <a:spLocks noChangeArrowheads="1"/>
          </p:cNvSpPr>
          <p:nvPr/>
        </p:nvSpPr>
        <p:spPr bwMode="auto">
          <a:xfrm>
            <a:off x="960438" y="5340350"/>
            <a:ext cx="968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a:t>Baseline</a:t>
            </a:r>
          </a:p>
        </p:txBody>
      </p:sp>
      <p:sp>
        <p:nvSpPr>
          <p:cNvPr id="38931" name="ZoneTexte 101">
            <a:extLst>
              <a:ext uri="{FF2B5EF4-FFF2-40B4-BE49-F238E27FC236}">
                <a16:creationId xmlns:a16="http://schemas.microsoft.com/office/drawing/2014/main" id="{6265E39F-EE37-4B8D-89DB-BAB7C88F7B7A}"/>
              </a:ext>
            </a:extLst>
          </p:cNvPr>
          <p:cNvSpPr txBox="1">
            <a:spLocks noChangeArrowheads="1"/>
          </p:cNvSpPr>
          <p:nvPr/>
        </p:nvSpPr>
        <p:spPr bwMode="auto">
          <a:xfrm>
            <a:off x="2762250" y="5327650"/>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a:t>6</a:t>
            </a:r>
          </a:p>
        </p:txBody>
      </p:sp>
      <p:sp>
        <p:nvSpPr>
          <p:cNvPr id="38932" name="ZoneTexte 102">
            <a:extLst>
              <a:ext uri="{FF2B5EF4-FFF2-40B4-BE49-F238E27FC236}">
                <a16:creationId xmlns:a16="http://schemas.microsoft.com/office/drawing/2014/main" id="{913829C4-EC58-4B7E-9A4A-5973A2139B90}"/>
              </a:ext>
            </a:extLst>
          </p:cNvPr>
          <p:cNvSpPr txBox="1">
            <a:spLocks noChangeArrowheads="1"/>
          </p:cNvSpPr>
          <p:nvPr/>
        </p:nvSpPr>
        <p:spPr bwMode="auto">
          <a:xfrm>
            <a:off x="4262438" y="53403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a:t>12</a:t>
            </a:r>
          </a:p>
        </p:txBody>
      </p:sp>
      <p:sp>
        <p:nvSpPr>
          <p:cNvPr id="38933" name="ZoneTexte 103">
            <a:extLst>
              <a:ext uri="{FF2B5EF4-FFF2-40B4-BE49-F238E27FC236}">
                <a16:creationId xmlns:a16="http://schemas.microsoft.com/office/drawing/2014/main" id="{DECF4733-D6A9-4826-B268-553485179E7E}"/>
              </a:ext>
            </a:extLst>
          </p:cNvPr>
          <p:cNvSpPr txBox="1">
            <a:spLocks noChangeArrowheads="1"/>
          </p:cNvSpPr>
          <p:nvPr/>
        </p:nvSpPr>
        <p:spPr bwMode="auto">
          <a:xfrm>
            <a:off x="5849938" y="53403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a:t>18</a:t>
            </a:r>
          </a:p>
        </p:txBody>
      </p:sp>
      <p:sp>
        <p:nvSpPr>
          <p:cNvPr id="38934" name="ZoneTexte 104">
            <a:extLst>
              <a:ext uri="{FF2B5EF4-FFF2-40B4-BE49-F238E27FC236}">
                <a16:creationId xmlns:a16="http://schemas.microsoft.com/office/drawing/2014/main" id="{A6B0567B-C84B-40DD-895A-CB346B73366A}"/>
              </a:ext>
            </a:extLst>
          </p:cNvPr>
          <p:cNvSpPr txBox="1">
            <a:spLocks noChangeArrowheads="1"/>
          </p:cNvSpPr>
          <p:nvPr/>
        </p:nvSpPr>
        <p:spPr bwMode="auto">
          <a:xfrm>
            <a:off x="7418388" y="53403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a:t>24</a:t>
            </a:r>
          </a:p>
        </p:txBody>
      </p:sp>
      <p:sp>
        <p:nvSpPr>
          <p:cNvPr id="106" name="Rectangle 183">
            <a:extLst>
              <a:ext uri="{FF2B5EF4-FFF2-40B4-BE49-F238E27FC236}">
                <a16:creationId xmlns:a16="http://schemas.microsoft.com/office/drawing/2014/main" id="{E6FA81F1-1127-4760-8392-727E568AE88B}"/>
              </a:ext>
            </a:extLst>
          </p:cNvPr>
          <p:cNvSpPr>
            <a:spLocks noChangeArrowheads="1"/>
          </p:cNvSpPr>
          <p:nvPr/>
        </p:nvSpPr>
        <p:spPr bwMode="auto">
          <a:xfrm>
            <a:off x="6686550" y="1093788"/>
            <a:ext cx="2295525" cy="957262"/>
          </a:xfrm>
          <a:prstGeom prst="round2DiagRect">
            <a:avLst/>
          </a:prstGeom>
          <a:solidFill>
            <a:schemeClr val="bg1"/>
          </a:solidFill>
          <a:ln w="19050">
            <a:solidFill>
              <a:srgbClr val="920000"/>
            </a:solidFill>
            <a:miter lim="800000"/>
            <a:headEnd/>
            <a:tailEnd/>
          </a:ln>
        </p:spPr>
        <p:txBody>
          <a:bodyPr wrap="none" anchor="ctr"/>
          <a:lstStyle/>
          <a:p>
            <a:pPr>
              <a:defRPr/>
            </a:pPr>
            <a:endParaRPr lang="fr-FR" sz="1600">
              <a:ea typeface="ＭＳ Ｐゴシック"/>
              <a:cs typeface="ＭＳ Ｐゴシック"/>
            </a:endParaRPr>
          </a:p>
        </p:txBody>
      </p:sp>
      <p:grpSp>
        <p:nvGrpSpPr>
          <p:cNvPr id="38936" name="Groupe 118">
            <a:extLst>
              <a:ext uri="{FF2B5EF4-FFF2-40B4-BE49-F238E27FC236}">
                <a16:creationId xmlns:a16="http://schemas.microsoft.com/office/drawing/2014/main" id="{1958BC7E-E123-4609-A3BF-422090C849D9}"/>
              </a:ext>
            </a:extLst>
          </p:cNvPr>
          <p:cNvGrpSpPr>
            <a:grpSpLocks/>
          </p:cNvGrpSpPr>
          <p:nvPr/>
        </p:nvGrpSpPr>
        <p:grpSpPr bwMode="auto">
          <a:xfrm>
            <a:off x="6861175" y="1684338"/>
            <a:ext cx="328613" cy="144462"/>
            <a:chOff x="6835068" y="1583795"/>
            <a:chExt cx="328612" cy="144000"/>
          </a:xfrm>
        </p:grpSpPr>
        <p:sp>
          <p:nvSpPr>
            <p:cNvPr id="39021" name="Line 125">
              <a:extLst>
                <a:ext uri="{FF2B5EF4-FFF2-40B4-BE49-F238E27FC236}">
                  <a16:creationId xmlns:a16="http://schemas.microsoft.com/office/drawing/2014/main" id="{A890757D-309B-4DD4-A116-EC7EF891FE8B}"/>
                </a:ext>
              </a:extLst>
            </p:cNvPr>
            <p:cNvSpPr>
              <a:spLocks noChangeShapeType="1"/>
            </p:cNvSpPr>
            <p:nvPr/>
          </p:nvSpPr>
          <p:spPr bwMode="auto">
            <a:xfrm>
              <a:off x="6835068" y="1655002"/>
              <a:ext cx="328612" cy="1587"/>
            </a:xfrm>
            <a:prstGeom prst="line">
              <a:avLst/>
            </a:prstGeom>
            <a:noFill/>
            <a:ln w="33401">
              <a:solidFill>
                <a:srgbClr val="FF66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22" name="Freeform 126">
              <a:extLst>
                <a:ext uri="{FF2B5EF4-FFF2-40B4-BE49-F238E27FC236}">
                  <a16:creationId xmlns:a16="http://schemas.microsoft.com/office/drawing/2014/main" id="{182E4099-0B83-4213-8850-992331051348}"/>
                </a:ext>
              </a:extLst>
            </p:cNvPr>
            <p:cNvSpPr>
              <a:spLocks/>
            </p:cNvSpPr>
            <p:nvPr/>
          </p:nvSpPr>
          <p:spPr bwMode="auto">
            <a:xfrm>
              <a:off x="6927374" y="1583795"/>
              <a:ext cx="144000" cy="144000"/>
            </a:xfrm>
            <a:custGeom>
              <a:avLst/>
              <a:gdLst>
                <a:gd name="T0" fmla="*/ 157090905 w 66"/>
                <a:gd name="T1" fmla="*/ 0 h 78"/>
                <a:gd name="T2" fmla="*/ 314181809 w 66"/>
                <a:gd name="T3" fmla="*/ 132923083 h 78"/>
                <a:gd name="T4" fmla="*/ 157090905 w 66"/>
                <a:gd name="T5" fmla="*/ 265846165 h 78"/>
                <a:gd name="T6" fmla="*/ 0 w 66"/>
                <a:gd name="T7" fmla="*/ 132923083 h 78"/>
                <a:gd name="T8" fmla="*/ 157090905 w 66"/>
                <a:gd name="T9" fmla="*/ 0 h 78"/>
                <a:gd name="T10" fmla="*/ 0 60000 65536"/>
                <a:gd name="T11" fmla="*/ 0 60000 65536"/>
                <a:gd name="T12" fmla="*/ 0 60000 65536"/>
                <a:gd name="T13" fmla="*/ 0 60000 65536"/>
                <a:gd name="T14" fmla="*/ 0 60000 65536"/>
                <a:gd name="T15" fmla="*/ 0 w 66"/>
                <a:gd name="T16" fmla="*/ 0 h 78"/>
                <a:gd name="T17" fmla="*/ 66 w 66"/>
                <a:gd name="T18" fmla="*/ 78 h 78"/>
              </a:gdLst>
              <a:ahLst/>
              <a:cxnLst>
                <a:cxn ang="T10">
                  <a:pos x="T0" y="T1"/>
                </a:cxn>
                <a:cxn ang="T11">
                  <a:pos x="T2" y="T3"/>
                </a:cxn>
                <a:cxn ang="T12">
                  <a:pos x="T4" y="T5"/>
                </a:cxn>
                <a:cxn ang="T13">
                  <a:pos x="T6" y="T7"/>
                </a:cxn>
                <a:cxn ang="T14">
                  <a:pos x="T8" y="T9"/>
                </a:cxn>
              </a:cxnLst>
              <a:rect l="T15" t="T16" r="T17" b="T18"/>
              <a:pathLst>
                <a:path w="66" h="78">
                  <a:moveTo>
                    <a:pt x="33" y="0"/>
                  </a:moveTo>
                  <a:lnTo>
                    <a:pt x="66" y="39"/>
                  </a:lnTo>
                  <a:lnTo>
                    <a:pt x="33" y="78"/>
                  </a:lnTo>
                  <a:lnTo>
                    <a:pt x="0" y="39"/>
                  </a:lnTo>
                  <a:lnTo>
                    <a:pt x="33" y="0"/>
                  </a:lnTo>
                  <a:close/>
                </a:path>
              </a:pathLst>
            </a:custGeom>
            <a:solidFill>
              <a:srgbClr val="FF6600"/>
            </a:solidFill>
            <a:ln w="11176">
              <a:solidFill>
                <a:srgbClr val="FF6600"/>
              </a:solidFill>
              <a:round/>
              <a:headEnd/>
              <a:tailEnd/>
            </a:ln>
          </p:spPr>
          <p:txBody>
            <a:bodyPr/>
            <a:lstStyle/>
            <a:p>
              <a:endParaRPr lang="fr-CA"/>
            </a:p>
          </p:txBody>
        </p:sp>
      </p:grpSp>
      <p:sp>
        <p:nvSpPr>
          <p:cNvPr id="38937" name="Rectangle 127">
            <a:extLst>
              <a:ext uri="{FF2B5EF4-FFF2-40B4-BE49-F238E27FC236}">
                <a16:creationId xmlns:a16="http://schemas.microsoft.com/office/drawing/2014/main" id="{6600CF8E-A44A-4A2B-AD13-FC538DEABE58}"/>
              </a:ext>
            </a:extLst>
          </p:cNvPr>
          <p:cNvSpPr>
            <a:spLocks noChangeArrowheads="1"/>
          </p:cNvSpPr>
          <p:nvPr/>
        </p:nvSpPr>
        <p:spPr bwMode="auto">
          <a:xfrm>
            <a:off x="7305675" y="1538288"/>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500" b="1"/>
              <a:t>Torcetrapib+</a:t>
            </a:r>
          </a:p>
          <a:p>
            <a:pPr eaLnBrk="1" hangingPunct="1"/>
            <a:r>
              <a:rPr lang="en-GB" altLang="fr-FR" sz="1500" b="1"/>
              <a:t>Atorvastatin (T/A)</a:t>
            </a:r>
            <a:endParaRPr lang="en-GB" altLang="fr-FR" sz="1500"/>
          </a:p>
        </p:txBody>
      </p:sp>
      <p:grpSp>
        <p:nvGrpSpPr>
          <p:cNvPr id="38938" name="Groupe 117">
            <a:extLst>
              <a:ext uri="{FF2B5EF4-FFF2-40B4-BE49-F238E27FC236}">
                <a16:creationId xmlns:a16="http://schemas.microsoft.com/office/drawing/2014/main" id="{1BFF7DBA-95B2-42F4-8562-1734AC29FA9B}"/>
              </a:ext>
            </a:extLst>
          </p:cNvPr>
          <p:cNvGrpSpPr>
            <a:grpSpLocks/>
          </p:cNvGrpSpPr>
          <p:nvPr/>
        </p:nvGrpSpPr>
        <p:grpSpPr bwMode="auto">
          <a:xfrm>
            <a:off x="6861175" y="1295400"/>
            <a:ext cx="328613" cy="107950"/>
            <a:chOff x="6835068" y="1262178"/>
            <a:chExt cx="328612" cy="108000"/>
          </a:xfrm>
        </p:grpSpPr>
        <p:sp>
          <p:nvSpPr>
            <p:cNvPr id="39019" name="Line 128">
              <a:extLst>
                <a:ext uri="{FF2B5EF4-FFF2-40B4-BE49-F238E27FC236}">
                  <a16:creationId xmlns:a16="http://schemas.microsoft.com/office/drawing/2014/main" id="{CB2E93CE-5747-4D64-8004-CC7F0B9C2752}"/>
                </a:ext>
              </a:extLst>
            </p:cNvPr>
            <p:cNvSpPr>
              <a:spLocks noChangeShapeType="1"/>
            </p:cNvSpPr>
            <p:nvPr/>
          </p:nvSpPr>
          <p:spPr bwMode="auto">
            <a:xfrm>
              <a:off x="6835068" y="1315385"/>
              <a:ext cx="328612" cy="1587"/>
            </a:xfrm>
            <a:prstGeom prst="line">
              <a:avLst/>
            </a:prstGeom>
            <a:noFill/>
            <a:ln w="33401">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20" name="Rectangle 129">
              <a:extLst>
                <a:ext uri="{FF2B5EF4-FFF2-40B4-BE49-F238E27FC236}">
                  <a16:creationId xmlns:a16="http://schemas.microsoft.com/office/drawing/2014/main" id="{ECC3F659-7258-4154-9958-DF5A039859E8}"/>
                </a:ext>
              </a:extLst>
            </p:cNvPr>
            <p:cNvSpPr>
              <a:spLocks noChangeArrowheads="1"/>
            </p:cNvSpPr>
            <p:nvPr/>
          </p:nvSpPr>
          <p:spPr bwMode="auto">
            <a:xfrm>
              <a:off x="6945374" y="1262178"/>
              <a:ext cx="108000" cy="108000"/>
            </a:xfrm>
            <a:prstGeom prst="rect">
              <a:avLst/>
            </a:prstGeom>
            <a:solidFill>
              <a:srgbClr val="7030A0"/>
            </a:solidFill>
            <a:ln w="9525">
              <a:solidFill>
                <a:srgbClr val="7030A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grpSp>
      <p:sp>
        <p:nvSpPr>
          <p:cNvPr id="38939" name="Line 130">
            <a:extLst>
              <a:ext uri="{FF2B5EF4-FFF2-40B4-BE49-F238E27FC236}">
                <a16:creationId xmlns:a16="http://schemas.microsoft.com/office/drawing/2014/main" id="{D834C3E0-85E5-4589-9671-53E9F801AC8E}"/>
              </a:ext>
            </a:extLst>
          </p:cNvPr>
          <p:cNvSpPr>
            <a:spLocks noChangeShapeType="1"/>
          </p:cNvSpPr>
          <p:nvPr/>
        </p:nvSpPr>
        <p:spPr bwMode="auto">
          <a:xfrm flipH="1" flipV="1">
            <a:off x="6927850" y="1519238"/>
            <a:ext cx="0" cy="0"/>
          </a:xfrm>
          <a:prstGeom prst="line">
            <a:avLst/>
          </a:prstGeom>
          <a:noFill/>
          <a:ln w="11113">
            <a:solidFill>
              <a:schemeClr val="folHlink"/>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40" name="Rectangle 134">
            <a:extLst>
              <a:ext uri="{FF2B5EF4-FFF2-40B4-BE49-F238E27FC236}">
                <a16:creationId xmlns:a16="http://schemas.microsoft.com/office/drawing/2014/main" id="{F8972AA6-516F-46A9-8FA8-8AD87C7437CE}"/>
              </a:ext>
            </a:extLst>
          </p:cNvPr>
          <p:cNvSpPr>
            <a:spLocks noChangeArrowheads="1"/>
          </p:cNvSpPr>
          <p:nvPr/>
        </p:nvSpPr>
        <p:spPr bwMode="auto">
          <a:xfrm>
            <a:off x="7296150" y="1233488"/>
            <a:ext cx="14430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500" b="1"/>
              <a:t>Atorvastatin (A)</a:t>
            </a:r>
            <a:endParaRPr lang="en-GB" altLang="fr-FR" sz="1500"/>
          </a:p>
        </p:txBody>
      </p:sp>
      <p:grpSp>
        <p:nvGrpSpPr>
          <p:cNvPr id="38941" name="Groupe 136">
            <a:extLst>
              <a:ext uri="{FF2B5EF4-FFF2-40B4-BE49-F238E27FC236}">
                <a16:creationId xmlns:a16="http://schemas.microsoft.com/office/drawing/2014/main" id="{BA11D4BE-9EC0-43E5-8936-81359EDDCE3E}"/>
              </a:ext>
            </a:extLst>
          </p:cNvPr>
          <p:cNvGrpSpPr>
            <a:grpSpLocks/>
          </p:cNvGrpSpPr>
          <p:nvPr/>
        </p:nvGrpSpPr>
        <p:grpSpPr bwMode="auto">
          <a:xfrm>
            <a:off x="1363663" y="2735263"/>
            <a:ext cx="7164387" cy="1152525"/>
            <a:chOff x="1363740" y="2735263"/>
            <a:chExt cx="7163619" cy="1152525"/>
          </a:xfrm>
        </p:grpSpPr>
        <p:grpSp>
          <p:nvGrpSpPr>
            <p:cNvPr id="38943" name="Groupe 129">
              <a:extLst>
                <a:ext uri="{FF2B5EF4-FFF2-40B4-BE49-F238E27FC236}">
                  <a16:creationId xmlns:a16="http://schemas.microsoft.com/office/drawing/2014/main" id="{58365788-7BFF-4BC1-9FA6-278DB1F44B7F}"/>
                </a:ext>
              </a:extLst>
            </p:cNvPr>
            <p:cNvGrpSpPr>
              <a:grpSpLocks/>
            </p:cNvGrpSpPr>
            <p:nvPr/>
          </p:nvGrpSpPr>
          <p:grpSpPr bwMode="auto">
            <a:xfrm>
              <a:off x="7673237" y="2747963"/>
              <a:ext cx="74612" cy="1090612"/>
              <a:chOff x="7664528" y="2747963"/>
              <a:chExt cx="74612" cy="1090612"/>
            </a:xfrm>
          </p:grpSpPr>
          <p:sp>
            <p:nvSpPr>
              <p:cNvPr id="39014" name="Line 67">
                <a:extLst>
                  <a:ext uri="{FF2B5EF4-FFF2-40B4-BE49-F238E27FC236}">
                    <a16:creationId xmlns:a16="http://schemas.microsoft.com/office/drawing/2014/main" id="{8F6CA681-DA49-4A3A-89A2-4BB0208605F6}"/>
                  </a:ext>
                </a:extLst>
              </p:cNvPr>
              <p:cNvSpPr>
                <a:spLocks noChangeShapeType="1"/>
              </p:cNvSpPr>
              <p:nvPr/>
            </p:nvSpPr>
            <p:spPr bwMode="auto">
              <a:xfrm flipV="1">
                <a:off x="7696278" y="2747963"/>
                <a:ext cx="1587" cy="5445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15" name="Line 68">
                <a:extLst>
                  <a:ext uri="{FF2B5EF4-FFF2-40B4-BE49-F238E27FC236}">
                    <a16:creationId xmlns:a16="http://schemas.microsoft.com/office/drawing/2014/main" id="{0FA5F84E-0966-4320-8C7C-6723A94C44D6}"/>
                  </a:ext>
                </a:extLst>
              </p:cNvPr>
              <p:cNvSpPr>
                <a:spLocks noChangeShapeType="1"/>
              </p:cNvSpPr>
              <p:nvPr/>
            </p:nvSpPr>
            <p:spPr bwMode="auto">
              <a:xfrm rot="-180000">
                <a:off x="7664528" y="2747963"/>
                <a:ext cx="74612"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16" name="Line 77">
                <a:extLst>
                  <a:ext uri="{FF2B5EF4-FFF2-40B4-BE49-F238E27FC236}">
                    <a16:creationId xmlns:a16="http://schemas.microsoft.com/office/drawing/2014/main" id="{B4DD51F8-DCC1-4F67-B0E6-1C560B542828}"/>
                  </a:ext>
                </a:extLst>
              </p:cNvPr>
              <p:cNvSpPr>
                <a:spLocks noChangeShapeType="1"/>
              </p:cNvSpPr>
              <p:nvPr/>
            </p:nvSpPr>
            <p:spPr bwMode="auto">
              <a:xfrm>
                <a:off x="7696278" y="3292475"/>
                <a:ext cx="1587" cy="54451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17" name="Line 78">
                <a:extLst>
                  <a:ext uri="{FF2B5EF4-FFF2-40B4-BE49-F238E27FC236}">
                    <a16:creationId xmlns:a16="http://schemas.microsoft.com/office/drawing/2014/main" id="{A718DAC6-28B1-4AF0-AC5C-A293568CCD55}"/>
                  </a:ext>
                </a:extLst>
              </p:cNvPr>
              <p:cNvSpPr>
                <a:spLocks noChangeShapeType="1"/>
              </p:cNvSpPr>
              <p:nvPr/>
            </p:nvSpPr>
            <p:spPr bwMode="auto">
              <a:xfrm>
                <a:off x="7664528" y="3836988"/>
                <a:ext cx="74612"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18" name="Line 105">
                <a:extLst>
                  <a:ext uri="{FF2B5EF4-FFF2-40B4-BE49-F238E27FC236}">
                    <a16:creationId xmlns:a16="http://schemas.microsoft.com/office/drawing/2014/main" id="{AE8B53A5-FBE7-4321-9930-A265EA94D2D3}"/>
                  </a:ext>
                </a:extLst>
              </p:cNvPr>
              <p:cNvSpPr>
                <a:spLocks noChangeShapeType="1"/>
              </p:cNvSpPr>
              <p:nvPr/>
            </p:nvSpPr>
            <p:spPr bwMode="auto">
              <a:xfrm flipH="1" flipV="1">
                <a:off x="7664528" y="3255963"/>
                <a:ext cx="31750" cy="365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1113">
                    <a:solidFill>
                      <a:srgbClr val="000000"/>
                    </a:solidFill>
                    <a:round/>
                    <a:headEnd/>
                    <a:tailEnd/>
                  </a14:hiddenLine>
                </a:ext>
              </a:extLst>
            </p:spPr>
            <p:txBody>
              <a:bodyPr/>
              <a:lstStyle/>
              <a:p>
                <a:endParaRPr lang="fr-CA"/>
              </a:p>
            </p:txBody>
          </p:sp>
        </p:grpSp>
        <p:grpSp>
          <p:nvGrpSpPr>
            <p:cNvPr id="38944" name="Groupe 120">
              <a:extLst>
                <a:ext uri="{FF2B5EF4-FFF2-40B4-BE49-F238E27FC236}">
                  <a16:creationId xmlns:a16="http://schemas.microsoft.com/office/drawing/2014/main" id="{A6337BEA-E5FF-4CBE-9574-F7E1F4E8FFAD}"/>
                </a:ext>
              </a:extLst>
            </p:cNvPr>
            <p:cNvGrpSpPr>
              <a:grpSpLocks/>
            </p:cNvGrpSpPr>
            <p:nvPr/>
          </p:nvGrpSpPr>
          <p:grpSpPr bwMode="auto">
            <a:xfrm>
              <a:off x="1554644" y="2871788"/>
              <a:ext cx="74613" cy="942975"/>
              <a:chOff x="1532015" y="2871788"/>
              <a:chExt cx="74613" cy="942975"/>
            </a:xfrm>
          </p:grpSpPr>
          <p:sp>
            <p:nvSpPr>
              <p:cNvPr id="39010" name="Line 38">
                <a:extLst>
                  <a:ext uri="{FF2B5EF4-FFF2-40B4-BE49-F238E27FC236}">
                    <a16:creationId xmlns:a16="http://schemas.microsoft.com/office/drawing/2014/main" id="{8A926B95-0101-44CE-BB39-B8AD49AC8CF2}"/>
                  </a:ext>
                </a:extLst>
              </p:cNvPr>
              <p:cNvSpPr>
                <a:spLocks noChangeShapeType="1"/>
              </p:cNvSpPr>
              <p:nvPr/>
            </p:nvSpPr>
            <p:spPr bwMode="auto">
              <a:xfrm flipV="1">
                <a:off x="1563765" y="2871788"/>
                <a:ext cx="1588" cy="46990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11" name="Line 39">
                <a:extLst>
                  <a:ext uri="{FF2B5EF4-FFF2-40B4-BE49-F238E27FC236}">
                    <a16:creationId xmlns:a16="http://schemas.microsoft.com/office/drawing/2014/main" id="{10495AAA-3A21-4CB1-9289-9D949CE4CC48}"/>
                  </a:ext>
                </a:extLst>
              </p:cNvPr>
              <p:cNvSpPr>
                <a:spLocks noChangeShapeType="1"/>
              </p:cNvSpPr>
              <p:nvPr/>
            </p:nvSpPr>
            <p:spPr bwMode="auto">
              <a:xfrm>
                <a:off x="1532015" y="2871788"/>
                <a:ext cx="74613"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12" name="Line 48">
                <a:extLst>
                  <a:ext uri="{FF2B5EF4-FFF2-40B4-BE49-F238E27FC236}">
                    <a16:creationId xmlns:a16="http://schemas.microsoft.com/office/drawing/2014/main" id="{EE8EB2F0-E679-43C2-A409-3271616946E8}"/>
                  </a:ext>
                </a:extLst>
              </p:cNvPr>
              <p:cNvSpPr>
                <a:spLocks noChangeShapeType="1"/>
              </p:cNvSpPr>
              <p:nvPr/>
            </p:nvSpPr>
            <p:spPr bwMode="auto">
              <a:xfrm>
                <a:off x="1563765" y="3341688"/>
                <a:ext cx="1588" cy="4714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13" name="Line 49">
                <a:extLst>
                  <a:ext uri="{FF2B5EF4-FFF2-40B4-BE49-F238E27FC236}">
                    <a16:creationId xmlns:a16="http://schemas.microsoft.com/office/drawing/2014/main" id="{CA6D7DEE-355E-4F04-8DC1-79C16C25D078}"/>
                  </a:ext>
                </a:extLst>
              </p:cNvPr>
              <p:cNvSpPr>
                <a:spLocks noChangeShapeType="1"/>
              </p:cNvSpPr>
              <p:nvPr/>
            </p:nvSpPr>
            <p:spPr bwMode="auto">
              <a:xfrm>
                <a:off x="1532015" y="3813175"/>
                <a:ext cx="74613"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8945" name="Groupe 124">
              <a:extLst>
                <a:ext uri="{FF2B5EF4-FFF2-40B4-BE49-F238E27FC236}">
                  <a16:creationId xmlns:a16="http://schemas.microsoft.com/office/drawing/2014/main" id="{E1C55AC7-E57E-4953-B063-FD9DFF081E95}"/>
                </a:ext>
              </a:extLst>
            </p:cNvPr>
            <p:cNvGrpSpPr>
              <a:grpSpLocks/>
            </p:cNvGrpSpPr>
            <p:nvPr/>
          </p:nvGrpSpPr>
          <p:grpSpPr bwMode="auto">
            <a:xfrm>
              <a:off x="3122646" y="2835275"/>
              <a:ext cx="74612" cy="1016000"/>
              <a:chOff x="3105228" y="2835275"/>
              <a:chExt cx="74612" cy="1016000"/>
            </a:xfrm>
          </p:grpSpPr>
          <p:sp>
            <p:nvSpPr>
              <p:cNvPr id="39006" name="Line 40">
                <a:extLst>
                  <a:ext uri="{FF2B5EF4-FFF2-40B4-BE49-F238E27FC236}">
                    <a16:creationId xmlns:a16="http://schemas.microsoft.com/office/drawing/2014/main" id="{009FF1B2-7BB8-4E2B-AB66-E1A5F219228C}"/>
                  </a:ext>
                </a:extLst>
              </p:cNvPr>
              <p:cNvSpPr>
                <a:spLocks noChangeShapeType="1"/>
              </p:cNvSpPr>
              <p:nvPr/>
            </p:nvSpPr>
            <p:spPr bwMode="auto">
              <a:xfrm flipV="1">
                <a:off x="3136978" y="2835275"/>
                <a:ext cx="1587" cy="50641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07" name="Line 41">
                <a:extLst>
                  <a:ext uri="{FF2B5EF4-FFF2-40B4-BE49-F238E27FC236}">
                    <a16:creationId xmlns:a16="http://schemas.microsoft.com/office/drawing/2014/main" id="{25FF8ACE-555B-4555-8310-9FDF2F4748CF}"/>
                  </a:ext>
                </a:extLst>
              </p:cNvPr>
              <p:cNvSpPr>
                <a:spLocks noChangeShapeType="1"/>
              </p:cNvSpPr>
              <p:nvPr/>
            </p:nvSpPr>
            <p:spPr bwMode="auto">
              <a:xfrm rot="-180000">
                <a:off x="3105228" y="2835275"/>
                <a:ext cx="74612"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08" name="Line 50">
                <a:extLst>
                  <a:ext uri="{FF2B5EF4-FFF2-40B4-BE49-F238E27FC236}">
                    <a16:creationId xmlns:a16="http://schemas.microsoft.com/office/drawing/2014/main" id="{DE14F1C9-4EB4-43A5-BB7E-5E34ABF24C32}"/>
                  </a:ext>
                </a:extLst>
              </p:cNvPr>
              <p:cNvSpPr>
                <a:spLocks noChangeShapeType="1"/>
              </p:cNvSpPr>
              <p:nvPr/>
            </p:nvSpPr>
            <p:spPr bwMode="auto">
              <a:xfrm>
                <a:off x="3136978" y="3341688"/>
                <a:ext cx="1587" cy="50800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09" name="Line 51">
                <a:extLst>
                  <a:ext uri="{FF2B5EF4-FFF2-40B4-BE49-F238E27FC236}">
                    <a16:creationId xmlns:a16="http://schemas.microsoft.com/office/drawing/2014/main" id="{8F2CA72F-C732-4095-B690-D177610E662C}"/>
                  </a:ext>
                </a:extLst>
              </p:cNvPr>
              <p:cNvSpPr>
                <a:spLocks noChangeShapeType="1"/>
              </p:cNvSpPr>
              <p:nvPr/>
            </p:nvSpPr>
            <p:spPr bwMode="auto">
              <a:xfrm>
                <a:off x="3105228" y="3849688"/>
                <a:ext cx="74612"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8946" name="Groupe 126">
              <a:extLst>
                <a:ext uri="{FF2B5EF4-FFF2-40B4-BE49-F238E27FC236}">
                  <a16:creationId xmlns:a16="http://schemas.microsoft.com/office/drawing/2014/main" id="{2F50D3F1-A8F5-4D13-B76D-7FF53CEF4BDA}"/>
                </a:ext>
              </a:extLst>
            </p:cNvPr>
            <p:cNvGrpSpPr>
              <a:grpSpLocks/>
            </p:cNvGrpSpPr>
            <p:nvPr/>
          </p:nvGrpSpPr>
          <p:grpSpPr bwMode="auto">
            <a:xfrm>
              <a:off x="4695858" y="2859088"/>
              <a:ext cx="73025" cy="992187"/>
              <a:chOff x="4678440" y="2859088"/>
              <a:chExt cx="73025" cy="992187"/>
            </a:xfrm>
          </p:grpSpPr>
          <p:sp>
            <p:nvSpPr>
              <p:cNvPr id="39002" name="Line 42">
                <a:extLst>
                  <a:ext uri="{FF2B5EF4-FFF2-40B4-BE49-F238E27FC236}">
                    <a16:creationId xmlns:a16="http://schemas.microsoft.com/office/drawing/2014/main" id="{531ED669-1218-4CCC-8710-E3F48774A0A3}"/>
                  </a:ext>
                </a:extLst>
              </p:cNvPr>
              <p:cNvSpPr>
                <a:spLocks noChangeShapeType="1"/>
              </p:cNvSpPr>
              <p:nvPr/>
            </p:nvSpPr>
            <p:spPr bwMode="auto">
              <a:xfrm flipV="1">
                <a:off x="4710190" y="2859088"/>
                <a:ext cx="1588" cy="49530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03" name="Line 43">
                <a:extLst>
                  <a:ext uri="{FF2B5EF4-FFF2-40B4-BE49-F238E27FC236}">
                    <a16:creationId xmlns:a16="http://schemas.microsoft.com/office/drawing/2014/main" id="{155A32D5-6A92-4AEE-A246-208B628095BA}"/>
                  </a:ext>
                </a:extLst>
              </p:cNvPr>
              <p:cNvSpPr>
                <a:spLocks noChangeShapeType="1"/>
              </p:cNvSpPr>
              <p:nvPr/>
            </p:nvSpPr>
            <p:spPr bwMode="auto">
              <a:xfrm>
                <a:off x="4678440" y="2859088"/>
                <a:ext cx="730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04" name="Line 52">
                <a:extLst>
                  <a:ext uri="{FF2B5EF4-FFF2-40B4-BE49-F238E27FC236}">
                    <a16:creationId xmlns:a16="http://schemas.microsoft.com/office/drawing/2014/main" id="{80D1CF47-6C10-478A-90ED-2972F7C9B973}"/>
                  </a:ext>
                </a:extLst>
              </p:cNvPr>
              <p:cNvSpPr>
                <a:spLocks noChangeShapeType="1"/>
              </p:cNvSpPr>
              <p:nvPr/>
            </p:nvSpPr>
            <p:spPr bwMode="auto">
              <a:xfrm>
                <a:off x="4710190" y="3354388"/>
                <a:ext cx="1588" cy="49530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05" name="Line 53">
                <a:extLst>
                  <a:ext uri="{FF2B5EF4-FFF2-40B4-BE49-F238E27FC236}">
                    <a16:creationId xmlns:a16="http://schemas.microsoft.com/office/drawing/2014/main" id="{BDE645E9-0C03-4256-89E3-10B90873DB5A}"/>
                  </a:ext>
                </a:extLst>
              </p:cNvPr>
              <p:cNvSpPr>
                <a:spLocks noChangeShapeType="1"/>
              </p:cNvSpPr>
              <p:nvPr/>
            </p:nvSpPr>
            <p:spPr bwMode="auto">
              <a:xfrm>
                <a:off x="4678440" y="3849688"/>
                <a:ext cx="730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8947" name="Groupe 128">
              <a:extLst>
                <a:ext uri="{FF2B5EF4-FFF2-40B4-BE49-F238E27FC236}">
                  <a16:creationId xmlns:a16="http://schemas.microsoft.com/office/drawing/2014/main" id="{9904BA73-ADC0-4824-B817-851FF0643FA8}"/>
                </a:ext>
              </a:extLst>
            </p:cNvPr>
            <p:cNvGrpSpPr>
              <a:grpSpLocks/>
            </p:cNvGrpSpPr>
            <p:nvPr/>
          </p:nvGrpSpPr>
          <p:grpSpPr bwMode="auto">
            <a:xfrm>
              <a:off x="6269071" y="2871788"/>
              <a:ext cx="73025" cy="954087"/>
              <a:chOff x="6251653" y="2871788"/>
              <a:chExt cx="73025" cy="954087"/>
            </a:xfrm>
          </p:grpSpPr>
          <p:sp>
            <p:nvSpPr>
              <p:cNvPr id="38998" name="Line 44">
                <a:extLst>
                  <a:ext uri="{FF2B5EF4-FFF2-40B4-BE49-F238E27FC236}">
                    <a16:creationId xmlns:a16="http://schemas.microsoft.com/office/drawing/2014/main" id="{E8954D1E-F232-492F-9CE9-2F6E224C6B5D}"/>
                  </a:ext>
                </a:extLst>
              </p:cNvPr>
              <p:cNvSpPr>
                <a:spLocks noChangeShapeType="1"/>
              </p:cNvSpPr>
              <p:nvPr/>
            </p:nvSpPr>
            <p:spPr bwMode="auto">
              <a:xfrm flipV="1">
                <a:off x="6281815" y="2871788"/>
                <a:ext cx="1588" cy="46990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99" name="Line 45">
                <a:extLst>
                  <a:ext uri="{FF2B5EF4-FFF2-40B4-BE49-F238E27FC236}">
                    <a16:creationId xmlns:a16="http://schemas.microsoft.com/office/drawing/2014/main" id="{86C6D809-B809-4D6C-A550-5F1551DF72C8}"/>
                  </a:ext>
                </a:extLst>
              </p:cNvPr>
              <p:cNvSpPr>
                <a:spLocks noChangeShapeType="1"/>
              </p:cNvSpPr>
              <p:nvPr/>
            </p:nvSpPr>
            <p:spPr bwMode="auto">
              <a:xfrm>
                <a:off x="6251653" y="2871788"/>
                <a:ext cx="730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00" name="Line 54">
                <a:extLst>
                  <a:ext uri="{FF2B5EF4-FFF2-40B4-BE49-F238E27FC236}">
                    <a16:creationId xmlns:a16="http://schemas.microsoft.com/office/drawing/2014/main" id="{D48A2357-0DFA-4799-9D50-62D8CE119C07}"/>
                  </a:ext>
                </a:extLst>
              </p:cNvPr>
              <p:cNvSpPr>
                <a:spLocks noChangeShapeType="1"/>
              </p:cNvSpPr>
              <p:nvPr/>
            </p:nvSpPr>
            <p:spPr bwMode="auto">
              <a:xfrm>
                <a:off x="6281815" y="3341688"/>
                <a:ext cx="1588" cy="48260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001" name="Line 55">
                <a:extLst>
                  <a:ext uri="{FF2B5EF4-FFF2-40B4-BE49-F238E27FC236}">
                    <a16:creationId xmlns:a16="http://schemas.microsoft.com/office/drawing/2014/main" id="{00D7B381-FB46-462E-8AFC-D81724CF5B67}"/>
                  </a:ext>
                </a:extLst>
              </p:cNvPr>
              <p:cNvSpPr>
                <a:spLocks noChangeShapeType="1"/>
              </p:cNvSpPr>
              <p:nvPr/>
            </p:nvSpPr>
            <p:spPr bwMode="auto">
              <a:xfrm>
                <a:off x="6251653" y="3824288"/>
                <a:ext cx="730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8948" name="Groupe 130">
              <a:extLst>
                <a:ext uri="{FF2B5EF4-FFF2-40B4-BE49-F238E27FC236}">
                  <a16:creationId xmlns:a16="http://schemas.microsoft.com/office/drawing/2014/main" id="{AAFFE545-7843-4785-8505-328D92E335A9}"/>
                </a:ext>
              </a:extLst>
            </p:cNvPr>
            <p:cNvGrpSpPr>
              <a:grpSpLocks/>
            </p:cNvGrpSpPr>
            <p:nvPr/>
          </p:nvGrpSpPr>
          <p:grpSpPr bwMode="auto">
            <a:xfrm>
              <a:off x="7840696" y="2859088"/>
              <a:ext cx="74612" cy="942975"/>
              <a:chOff x="7823278" y="2859088"/>
              <a:chExt cx="74612" cy="942975"/>
            </a:xfrm>
          </p:grpSpPr>
          <p:sp>
            <p:nvSpPr>
              <p:cNvPr id="38994" name="Line 46">
                <a:extLst>
                  <a:ext uri="{FF2B5EF4-FFF2-40B4-BE49-F238E27FC236}">
                    <a16:creationId xmlns:a16="http://schemas.microsoft.com/office/drawing/2014/main" id="{56772EEC-3D5E-41B5-9B3A-2D920D58C4D3}"/>
                  </a:ext>
                </a:extLst>
              </p:cNvPr>
              <p:cNvSpPr>
                <a:spLocks noChangeShapeType="1"/>
              </p:cNvSpPr>
              <p:nvPr/>
            </p:nvSpPr>
            <p:spPr bwMode="auto">
              <a:xfrm flipV="1">
                <a:off x="7864553" y="2859088"/>
                <a:ext cx="1587" cy="48260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95" name="Line 47">
                <a:extLst>
                  <a:ext uri="{FF2B5EF4-FFF2-40B4-BE49-F238E27FC236}">
                    <a16:creationId xmlns:a16="http://schemas.microsoft.com/office/drawing/2014/main" id="{09A6B772-6922-44C7-8825-4B948B1C2CBF}"/>
                  </a:ext>
                </a:extLst>
              </p:cNvPr>
              <p:cNvSpPr>
                <a:spLocks noChangeShapeType="1"/>
              </p:cNvSpPr>
              <p:nvPr/>
            </p:nvSpPr>
            <p:spPr bwMode="auto">
              <a:xfrm rot="-180000">
                <a:off x="7823278" y="2862170"/>
                <a:ext cx="74612"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96" name="Line 56">
                <a:extLst>
                  <a:ext uri="{FF2B5EF4-FFF2-40B4-BE49-F238E27FC236}">
                    <a16:creationId xmlns:a16="http://schemas.microsoft.com/office/drawing/2014/main" id="{B5F631B7-B438-46F3-BD87-1E83837C5EA3}"/>
                  </a:ext>
                </a:extLst>
              </p:cNvPr>
              <p:cNvSpPr>
                <a:spLocks noChangeShapeType="1"/>
              </p:cNvSpPr>
              <p:nvPr/>
            </p:nvSpPr>
            <p:spPr bwMode="auto">
              <a:xfrm>
                <a:off x="7855028" y="3317875"/>
                <a:ext cx="1587" cy="48260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97" name="Line 57">
                <a:extLst>
                  <a:ext uri="{FF2B5EF4-FFF2-40B4-BE49-F238E27FC236}">
                    <a16:creationId xmlns:a16="http://schemas.microsoft.com/office/drawing/2014/main" id="{FC69080D-6E9C-4799-BE9F-CD65F90B1969}"/>
                  </a:ext>
                </a:extLst>
              </p:cNvPr>
              <p:cNvSpPr>
                <a:spLocks noChangeShapeType="1"/>
              </p:cNvSpPr>
              <p:nvPr/>
            </p:nvSpPr>
            <p:spPr bwMode="auto">
              <a:xfrm>
                <a:off x="7823278" y="3800475"/>
                <a:ext cx="74612"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8949" name="Groupe 122">
              <a:extLst>
                <a:ext uri="{FF2B5EF4-FFF2-40B4-BE49-F238E27FC236}">
                  <a16:creationId xmlns:a16="http://schemas.microsoft.com/office/drawing/2014/main" id="{7CB10B73-B99A-4698-86AF-6DD41273F8D3}"/>
                </a:ext>
              </a:extLst>
            </p:cNvPr>
            <p:cNvGrpSpPr>
              <a:grpSpLocks/>
            </p:cNvGrpSpPr>
            <p:nvPr/>
          </p:nvGrpSpPr>
          <p:grpSpPr bwMode="auto">
            <a:xfrm>
              <a:off x="1383562" y="2786063"/>
              <a:ext cx="73025" cy="1050925"/>
              <a:chOff x="1374853" y="2786063"/>
              <a:chExt cx="73025" cy="1050925"/>
            </a:xfrm>
          </p:grpSpPr>
          <p:sp>
            <p:nvSpPr>
              <p:cNvPr id="38990" name="Line 60">
                <a:extLst>
                  <a:ext uri="{FF2B5EF4-FFF2-40B4-BE49-F238E27FC236}">
                    <a16:creationId xmlns:a16="http://schemas.microsoft.com/office/drawing/2014/main" id="{2A006B05-83AA-4C1E-B36C-273477795F81}"/>
                  </a:ext>
                </a:extLst>
              </p:cNvPr>
              <p:cNvSpPr>
                <a:spLocks noChangeShapeType="1"/>
              </p:cNvSpPr>
              <p:nvPr/>
            </p:nvSpPr>
            <p:spPr bwMode="auto">
              <a:xfrm rot="-240000">
                <a:off x="1374853" y="2786063"/>
                <a:ext cx="730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nvGrpSpPr>
              <p:cNvPr id="38991" name="Groupe 119">
                <a:extLst>
                  <a:ext uri="{FF2B5EF4-FFF2-40B4-BE49-F238E27FC236}">
                    <a16:creationId xmlns:a16="http://schemas.microsoft.com/office/drawing/2014/main" id="{B2B4B5D9-85C1-40F4-A2C5-BCB4326E51A2}"/>
                  </a:ext>
                </a:extLst>
              </p:cNvPr>
              <p:cNvGrpSpPr>
                <a:grpSpLocks/>
              </p:cNvGrpSpPr>
              <p:nvPr/>
            </p:nvGrpSpPr>
            <p:grpSpPr bwMode="auto">
              <a:xfrm>
                <a:off x="1406603" y="2786063"/>
                <a:ext cx="1587" cy="1050925"/>
                <a:chOff x="1406603" y="2786063"/>
                <a:chExt cx="1587" cy="1050925"/>
              </a:xfrm>
            </p:grpSpPr>
            <p:sp>
              <p:nvSpPr>
                <p:cNvPr id="38992" name="Line 59">
                  <a:extLst>
                    <a:ext uri="{FF2B5EF4-FFF2-40B4-BE49-F238E27FC236}">
                      <a16:creationId xmlns:a16="http://schemas.microsoft.com/office/drawing/2014/main" id="{9C90FE11-EDA3-4AE8-94BA-4142A5ABD4E3}"/>
                    </a:ext>
                  </a:extLst>
                </p:cNvPr>
                <p:cNvSpPr>
                  <a:spLocks noChangeShapeType="1"/>
                </p:cNvSpPr>
                <p:nvPr/>
              </p:nvSpPr>
              <p:spPr bwMode="auto">
                <a:xfrm flipV="1">
                  <a:off x="1406603" y="2786063"/>
                  <a:ext cx="1587" cy="5318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93" name="Line 69">
                  <a:extLst>
                    <a:ext uri="{FF2B5EF4-FFF2-40B4-BE49-F238E27FC236}">
                      <a16:creationId xmlns:a16="http://schemas.microsoft.com/office/drawing/2014/main" id="{C6F1E1DE-A045-44C9-B3C3-D0EE0A383592}"/>
                    </a:ext>
                  </a:extLst>
                </p:cNvPr>
                <p:cNvSpPr>
                  <a:spLocks noChangeShapeType="1"/>
                </p:cNvSpPr>
                <p:nvPr/>
              </p:nvSpPr>
              <p:spPr bwMode="auto">
                <a:xfrm>
                  <a:off x="1406603" y="3317875"/>
                  <a:ext cx="1587" cy="51911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grpSp>
          <p:nvGrpSpPr>
            <p:cNvPr id="38950" name="Groupe 123">
              <a:extLst>
                <a:ext uri="{FF2B5EF4-FFF2-40B4-BE49-F238E27FC236}">
                  <a16:creationId xmlns:a16="http://schemas.microsoft.com/office/drawing/2014/main" id="{AEA54BA9-2368-4AB3-9749-9F047C648DF6}"/>
                </a:ext>
              </a:extLst>
            </p:cNvPr>
            <p:cNvGrpSpPr>
              <a:grpSpLocks/>
            </p:cNvGrpSpPr>
            <p:nvPr/>
          </p:nvGrpSpPr>
          <p:grpSpPr bwMode="auto">
            <a:xfrm>
              <a:off x="2955187" y="2747963"/>
              <a:ext cx="74612" cy="1139825"/>
              <a:chOff x="2946478" y="2747963"/>
              <a:chExt cx="74612" cy="1139825"/>
            </a:xfrm>
          </p:grpSpPr>
          <p:sp>
            <p:nvSpPr>
              <p:cNvPr id="38986" name="Line 61">
                <a:extLst>
                  <a:ext uri="{FF2B5EF4-FFF2-40B4-BE49-F238E27FC236}">
                    <a16:creationId xmlns:a16="http://schemas.microsoft.com/office/drawing/2014/main" id="{131DCDE3-EF78-494C-9AC0-9AF0800D3E0B}"/>
                  </a:ext>
                </a:extLst>
              </p:cNvPr>
              <p:cNvSpPr>
                <a:spLocks noChangeShapeType="1"/>
              </p:cNvSpPr>
              <p:nvPr/>
            </p:nvSpPr>
            <p:spPr bwMode="auto">
              <a:xfrm flipV="1">
                <a:off x="2978228" y="2747963"/>
                <a:ext cx="1587" cy="5699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87" name="Line 62">
                <a:extLst>
                  <a:ext uri="{FF2B5EF4-FFF2-40B4-BE49-F238E27FC236}">
                    <a16:creationId xmlns:a16="http://schemas.microsoft.com/office/drawing/2014/main" id="{A046EC5B-2C1B-490E-81F3-16C4E64E5104}"/>
                  </a:ext>
                </a:extLst>
              </p:cNvPr>
              <p:cNvSpPr>
                <a:spLocks noChangeShapeType="1"/>
              </p:cNvSpPr>
              <p:nvPr/>
            </p:nvSpPr>
            <p:spPr bwMode="auto">
              <a:xfrm rot="-300000">
                <a:off x="2946478" y="2747963"/>
                <a:ext cx="74612"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88" name="Line 71">
                <a:extLst>
                  <a:ext uri="{FF2B5EF4-FFF2-40B4-BE49-F238E27FC236}">
                    <a16:creationId xmlns:a16="http://schemas.microsoft.com/office/drawing/2014/main" id="{BE2C0EBC-9E1C-4E1B-A9EC-CD0608CB9D8A}"/>
                  </a:ext>
                </a:extLst>
              </p:cNvPr>
              <p:cNvSpPr>
                <a:spLocks noChangeShapeType="1"/>
              </p:cNvSpPr>
              <p:nvPr/>
            </p:nvSpPr>
            <p:spPr bwMode="auto">
              <a:xfrm>
                <a:off x="2978228" y="3317875"/>
                <a:ext cx="1587" cy="56832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89" name="Line 72">
                <a:extLst>
                  <a:ext uri="{FF2B5EF4-FFF2-40B4-BE49-F238E27FC236}">
                    <a16:creationId xmlns:a16="http://schemas.microsoft.com/office/drawing/2014/main" id="{FBA1F9CB-D9E2-4BBF-AF66-F44AE9975E81}"/>
                  </a:ext>
                </a:extLst>
              </p:cNvPr>
              <p:cNvSpPr>
                <a:spLocks noChangeShapeType="1"/>
              </p:cNvSpPr>
              <p:nvPr/>
            </p:nvSpPr>
            <p:spPr bwMode="auto">
              <a:xfrm>
                <a:off x="2946478" y="3886200"/>
                <a:ext cx="74612"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8951" name="Groupe 125">
              <a:extLst>
                <a:ext uri="{FF2B5EF4-FFF2-40B4-BE49-F238E27FC236}">
                  <a16:creationId xmlns:a16="http://schemas.microsoft.com/office/drawing/2014/main" id="{964CCA01-0CC1-4672-B055-76D8E6BD17C3}"/>
                </a:ext>
              </a:extLst>
            </p:cNvPr>
            <p:cNvGrpSpPr>
              <a:grpSpLocks/>
            </p:cNvGrpSpPr>
            <p:nvPr/>
          </p:nvGrpSpPr>
          <p:grpSpPr bwMode="auto">
            <a:xfrm>
              <a:off x="4519690" y="2760663"/>
              <a:ext cx="74613" cy="1116012"/>
              <a:chOff x="4519690" y="2760663"/>
              <a:chExt cx="74613" cy="1116012"/>
            </a:xfrm>
          </p:grpSpPr>
          <p:sp>
            <p:nvSpPr>
              <p:cNvPr id="38982" name="Line 63">
                <a:extLst>
                  <a:ext uri="{FF2B5EF4-FFF2-40B4-BE49-F238E27FC236}">
                    <a16:creationId xmlns:a16="http://schemas.microsoft.com/office/drawing/2014/main" id="{E7642A9F-E41B-4CD9-9727-4A34E3A92EE2}"/>
                  </a:ext>
                </a:extLst>
              </p:cNvPr>
              <p:cNvSpPr>
                <a:spLocks noChangeShapeType="1"/>
              </p:cNvSpPr>
              <p:nvPr/>
            </p:nvSpPr>
            <p:spPr bwMode="auto">
              <a:xfrm flipV="1">
                <a:off x="4551440" y="2760663"/>
                <a:ext cx="1588" cy="5572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83" name="Line 64">
                <a:extLst>
                  <a:ext uri="{FF2B5EF4-FFF2-40B4-BE49-F238E27FC236}">
                    <a16:creationId xmlns:a16="http://schemas.microsoft.com/office/drawing/2014/main" id="{D9C3BE7B-064F-444D-9426-6C80B15F947A}"/>
                  </a:ext>
                </a:extLst>
              </p:cNvPr>
              <p:cNvSpPr>
                <a:spLocks noChangeShapeType="1"/>
              </p:cNvSpPr>
              <p:nvPr/>
            </p:nvSpPr>
            <p:spPr bwMode="auto">
              <a:xfrm>
                <a:off x="4519690" y="2760663"/>
                <a:ext cx="74613"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84" name="Line 73">
                <a:extLst>
                  <a:ext uri="{FF2B5EF4-FFF2-40B4-BE49-F238E27FC236}">
                    <a16:creationId xmlns:a16="http://schemas.microsoft.com/office/drawing/2014/main" id="{C623A16E-8B68-4D67-B044-DCF4A2CBF4D3}"/>
                  </a:ext>
                </a:extLst>
              </p:cNvPr>
              <p:cNvSpPr>
                <a:spLocks noChangeShapeType="1"/>
              </p:cNvSpPr>
              <p:nvPr/>
            </p:nvSpPr>
            <p:spPr bwMode="auto">
              <a:xfrm>
                <a:off x="4551440" y="3317875"/>
                <a:ext cx="1588" cy="55721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85" name="Line 74">
                <a:extLst>
                  <a:ext uri="{FF2B5EF4-FFF2-40B4-BE49-F238E27FC236}">
                    <a16:creationId xmlns:a16="http://schemas.microsoft.com/office/drawing/2014/main" id="{2F233116-16A3-4175-B6EE-133DFC7997E7}"/>
                  </a:ext>
                </a:extLst>
              </p:cNvPr>
              <p:cNvSpPr>
                <a:spLocks noChangeShapeType="1"/>
              </p:cNvSpPr>
              <p:nvPr/>
            </p:nvSpPr>
            <p:spPr bwMode="auto">
              <a:xfrm>
                <a:off x="4519690" y="3875088"/>
                <a:ext cx="74613"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8952" name="Groupe 127">
              <a:extLst>
                <a:ext uri="{FF2B5EF4-FFF2-40B4-BE49-F238E27FC236}">
                  <a16:creationId xmlns:a16="http://schemas.microsoft.com/office/drawing/2014/main" id="{1EE59929-97B3-4CB7-B45A-15EFD06F115F}"/>
                </a:ext>
              </a:extLst>
            </p:cNvPr>
            <p:cNvGrpSpPr>
              <a:grpSpLocks/>
            </p:cNvGrpSpPr>
            <p:nvPr/>
          </p:nvGrpSpPr>
          <p:grpSpPr bwMode="auto">
            <a:xfrm>
              <a:off x="6101612" y="2735263"/>
              <a:ext cx="73025" cy="1128712"/>
              <a:chOff x="6092903" y="2735263"/>
              <a:chExt cx="73025" cy="1128712"/>
            </a:xfrm>
          </p:grpSpPr>
          <p:sp>
            <p:nvSpPr>
              <p:cNvPr id="38978" name="Line 65">
                <a:extLst>
                  <a:ext uri="{FF2B5EF4-FFF2-40B4-BE49-F238E27FC236}">
                    <a16:creationId xmlns:a16="http://schemas.microsoft.com/office/drawing/2014/main" id="{784961FF-40C5-46EE-B0BE-A1F5AE51C0B3}"/>
                  </a:ext>
                </a:extLst>
              </p:cNvPr>
              <p:cNvSpPr>
                <a:spLocks noChangeShapeType="1"/>
              </p:cNvSpPr>
              <p:nvPr/>
            </p:nvSpPr>
            <p:spPr bwMode="auto">
              <a:xfrm flipV="1">
                <a:off x="6124653" y="2735263"/>
                <a:ext cx="1587" cy="5572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79" name="Line 66">
                <a:extLst>
                  <a:ext uri="{FF2B5EF4-FFF2-40B4-BE49-F238E27FC236}">
                    <a16:creationId xmlns:a16="http://schemas.microsoft.com/office/drawing/2014/main" id="{07AE9F7D-0359-4743-ACBF-C21496B9FC98}"/>
                  </a:ext>
                </a:extLst>
              </p:cNvPr>
              <p:cNvSpPr>
                <a:spLocks noChangeShapeType="1"/>
              </p:cNvSpPr>
              <p:nvPr/>
            </p:nvSpPr>
            <p:spPr bwMode="auto">
              <a:xfrm>
                <a:off x="6092903" y="2735263"/>
                <a:ext cx="730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80" name="Line 75">
                <a:extLst>
                  <a:ext uri="{FF2B5EF4-FFF2-40B4-BE49-F238E27FC236}">
                    <a16:creationId xmlns:a16="http://schemas.microsoft.com/office/drawing/2014/main" id="{F92898D1-161F-477E-B2FA-8C428C5B57B5}"/>
                  </a:ext>
                </a:extLst>
              </p:cNvPr>
              <p:cNvSpPr>
                <a:spLocks noChangeShapeType="1"/>
              </p:cNvSpPr>
              <p:nvPr/>
            </p:nvSpPr>
            <p:spPr bwMode="auto">
              <a:xfrm>
                <a:off x="6124653" y="3292475"/>
                <a:ext cx="1587" cy="56991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81" name="Line 76">
                <a:extLst>
                  <a:ext uri="{FF2B5EF4-FFF2-40B4-BE49-F238E27FC236}">
                    <a16:creationId xmlns:a16="http://schemas.microsoft.com/office/drawing/2014/main" id="{463B99F0-BDAA-48C3-9789-38A1365D08EB}"/>
                  </a:ext>
                </a:extLst>
              </p:cNvPr>
              <p:cNvSpPr>
                <a:spLocks noChangeShapeType="1"/>
              </p:cNvSpPr>
              <p:nvPr/>
            </p:nvSpPr>
            <p:spPr bwMode="auto">
              <a:xfrm>
                <a:off x="6092903" y="3862388"/>
                <a:ext cx="730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sp>
          <p:nvSpPr>
            <p:cNvPr id="38953" name="Rectangle 109">
              <a:extLst>
                <a:ext uri="{FF2B5EF4-FFF2-40B4-BE49-F238E27FC236}">
                  <a16:creationId xmlns:a16="http://schemas.microsoft.com/office/drawing/2014/main" id="{340A5354-6866-40BF-AB6A-570C2A577993}"/>
                </a:ext>
              </a:extLst>
            </p:cNvPr>
            <p:cNvSpPr>
              <a:spLocks noChangeArrowheads="1"/>
            </p:cNvSpPr>
            <p:nvPr/>
          </p:nvSpPr>
          <p:spPr bwMode="auto">
            <a:xfrm>
              <a:off x="4804647" y="3467036"/>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FF6600"/>
                  </a:solidFill>
                </a:rPr>
                <a:t>1.126</a:t>
              </a:r>
              <a:endParaRPr lang="en-GB" altLang="fr-FR">
                <a:solidFill>
                  <a:srgbClr val="FF6600"/>
                </a:solidFill>
              </a:endParaRPr>
            </a:p>
          </p:txBody>
        </p:sp>
        <p:sp>
          <p:nvSpPr>
            <p:cNvPr id="38954" name="Rectangle 110">
              <a:extLst>
                <a:ext uri="{FF2B5EF4-FFF2-40B4-BE49-F238E27FC236}">
                  <a16:creationId xmlns:a16="http://schemas.microsoft.com/office/drawing/2014/main" id="{3BBD0016-619E-4208-A409-BD07D86B3B3F}"/>
                </a:ext>
              </a:extLst>
            </p:cNvPr>
            <p:cNvSpPr>
              <a:spLocks noChangeArrowheads="1"/>
            </p:cNvSpPr>
            <p:nvPr/>
          </p:nvSpPr>
          <p:spPr bwMode="auto">
            <a:xfrm>
              <a:off x="6377463" y="3467036"/>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FF6600"/>
                  </a:solidFill>
                </a:rPr>
                <a:t>1.132</a:t>
              </a:r>
              <a:endParaRPr lang="en-GB" altLang="fr-FR">
                <a:solidFill>
                  <a:srgbClr val="FF6600"/>
                </a:solidFill>
              </a:endParaRPr>
            </a:p>
          </p:txBody>
        </p:sp>
        <p:sp>
          <p:nvSpPr>
            <p:cNvPr id="38955" name="Rectangle 111">
              <a:extLst>
                <a:ext uri="{FF2B5EF4-FFF2-40B4-BE49-F238E27FC236}">
                  <a16:creationId xmlns:a16="http://schemas.microsoft.com/office/drawing/2014/main" id="{978D79E8-F859-4347-AA47-EE90F4EC8306}"/>
                </a:ext>
              </a:extLst>
            </p:cNvPr>
            <p:cNvSpPr>
              <a:spLocks noChangeArrowheads="1"/>
            </p:cNvSpPr>
            <p:nvPr/>
          </p:nvSpPr>
          <p:spPr bwMode="auto">
            <a:xfrm>
              <a:off x="1659015" y="3467036"/>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FF6600"/>
                  </a:solidFill>
                </a:rPr>
                <a:t>1.133</a:t>
              </a:r>
              <a:endParaRPr lang="en-GB" altLang="fr-FR">
                <a:solidFill>
                  <a:srgbClr val="FF6600"/>
                </a:solidFill>
              </a:endParaRPr>
            </a:p>
          </p:txBody>
        </p:sp>
        <p:sp>
          <p:nvSpPr>
            <p:cNvPr id="38956" name="Rectangle 112">
              <a:extLst>
                <a:ext uri="{FF2B5EF4-FFF2-40B4-BE49-F238E27FC236}">
                  <a16:creationId xmlns:a16="http://schemas.microsoft.com/office/drawing/2014/main" id="{4D93E36F-A392-40F9-AA05-31A4B17A70A5}"/>
                </a:ext>
              </a:extLst>
            </p:cNvPr>
            <p:cNvSpPr>
              <a:spLocks noChangeArrowheads="1"/>
            </p:cNvSpPr>
            <p:nvPr/>
          </p:nvSpPr>
          <p:spPr bwMode="auto">
            <a:xfrm>
              <a:off x="7950278" y="3467036"/>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FF6600"/>
                  </a:solidFill>
                </a:rPr>
                <a:t>1.148</a:t>
              </a:r>
              <a:endParaRPr lang="en-GB" altLang="fr-FR">
                <a:solidFill>
                  <a:srgbClr val="FF6600"/>
                </a:solidFill>
              </a:endParaRPr>
            </a:p>
          </p:txBody>
        </p:sp>
        <p:sp>
          <p:nvSpPr>
            <p:cNvPr id="38957" name="Rectangle 113">
              <a:extLst>
                <a:ext uri="{FF2B5EF4-FFF2-40B4-BE49-F238E27FC236}">
                  <a16:creationId xmlns:a16="http://schemas.microsoft.com/office/drawing/2014/main" id="{65606D64-472A-47BE-8A76-4B0578F5C9B9}"/>
                </a:ext>
              </a:extLst>
            </p:cNvPr>
            <p:cNvSpPr>
              <a:spLocks noChangeArrowheads="1"/>
            </p:cNvSpPr>
            <p:nvPr/>
          </p:nvSpPr>
          <p:spPr bwMode="auto">
            <a:xfrm>
              <a:off x="3231831" y="3467036"/>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FF6600"/>
                  </a:solidFill>
                </a:rPr>
                <a:t>1.134</a:t>
              </a:r>
              <a:endParaRPr lang="en-GB" altLang="fr-FR">
                <a:solidFill>
                  <a:srgbClr val="FF6600"/>
                </a:solidFill>
              </a:endParaRPr>
            </a:p>
          </p:txBody>
        </p:sp>
        <p:sp>
          <p:nvSpPr>
            <p:cNvPr id="38958" name="Rectangle 114">
              <a:extLst>
                <a:ext uri="{FF2B5EF4-FFF2-40B4-BE49-F238E27FC236}">
                  <a16:creationId xmlns:a16="http://schemas.microsoft.com/office/drawing/2014/main" id="{7FA27072-24B3-47BF-B40C-9DF678B3D5CE}"/>
                </a:ext>
              </a:extLst>
            </p:cNvPr>
            <p:cNvSpPr>
              <a:spLocks noChangeArrowheads="1"/>
            </p:cNvSpPr>
            <p:nvPr/>
          </p:nvSpPr>
          <p:spPr bwMode="auto">
            <a:xfrm>
              <a:off x="7910354" y="2936082"/>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7030A0"/>
                  </a:solidFill>
                </a:rPr>
                <a:t>1.163</a:t>
              </a:r>
              <a:endParaRPr lang="en-GB" altLang="fr-FR">
                <a:solidFill>
                  <a:srgbClr val="7030A0"/>
                </a:solidFill>
              </a:endParaRPr>
            </a:p>
          </p:txBody>
        </p:sp>
        <p:sp>
          <p:nvSpPr>
            <p:cNvPr id="38959" name="Rectangle 115">
              <a:extLst>
                <a:ext uri="{FF2B5EF4-FFF2-40B4-BE49-F238E27FC236}">
                  <a16:creationId xmlns:a16="http://schemas.microsoft.com/office/drawing/2014/main" id="{D090166D-18B5-401A-8AC9-F77EA025F7C1}"/>
                </a:ext>
              </a:extLst>
            </p:cNvPr>
            <p:cNvSpPr>
              <a:spLocks noChangeArrowheads="1"/>
            </p:cNvSpPr>
            <p:nvPr/>
          </p:nvSpPr>
          <p:spPr bwMode="auto">
            <a:xfrm>
              <a:off x="4752020" y="2936082"/>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7030A0"/>
                  </a:solidFill>
                </a:rPr>
                <a:t>1.149</a:t>
              </a:r>
              <a:endParaRPr lang="en-GB" altLang="fr-FR">
                <a:solidFill>
                  <a:srgbClr val="7030A0"/>
                </a:solidFill>
              </a:endParaRPr>
            </a:p>
          </p:txBody>
        </p:sp>
        <p:sp>
          <p:nvSpPr>
            <p:cNvPr id="38960" name="Rectangle 116">
              <a:extLst>
                <a:ext uri="{FF2B5EF4-FFF2-40B4-BE49-F238E27FC236}">
                  <a16:creationId xmlns:a16="http://schemas.microsoft.com/office/drawing/2014/main" id="{7D12BEA2-E1A9-4E11-9F77-7C357988EDE1}"/>
                </a:ext>
              </a:extLst>
            </p:cNvPr>
            <p:cNvSpPr>
              <a:spLocks noChangeArrowheads="1"/>
            </p:cNvSpPr>
            <p:nvPr/>
          </p:nvSpPr>
          <p:spPr bwMode="auto">
            <a:xfrm>
              <a:off x="6329366" y="2936082"/>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7030A0"/>
                  </a:solidFill>
                </a:rPr>
                <a:t>1.162</a:t>
              </a:r>
              <a:endParaRPr lang="en-GB" altLang="fr-FR">
                <a:solidFill>
                  <a:srgbClr val="7030A0"/>
                </a:solidFill>
              </a:endParaRPr>
            </a:p>
          </p:txBody>
        </p:sp>
        <p:sp>
          <p:nvSpPr>
            <p:cNvPr id="38961" name="Rectangle 117">
              <a:extLst>
                <a:ext uri="{FF2B5EF4-FFF2-40B4-BE49-F238E27FC236}">
                  <a16:creationId xmlns:a16="http://schemas.microsoft.com/office/drawing/2014/main" id="{B5129715-FEF5-4E50-A490-3E895D332F8D}"/>
                </a:ext>
              </a:extLst>
            </p:cNvPr>
            <p:cNvSpPr>
              <a:spLocks noChangeArrowheads="1"/>
            </p:cNvSpPr>
            <p:nvPr/>
          </p:nvSpPr>
          <p:spPr bwMode="auto">
            <a:xfrm>
              <a:off x="3167388" y="2936082"/>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7030A0"/>
                  </a:solidFill>
                </a:rPr>
                <a:t>1.150</a:t>
              </a:r>
              <a:endParaRPr lang="en-GB" altLang="fr-FR">
                <a:solidFill>
                  <a:srgbClr val="7030A0"/>
                </a:solidFill>
              </a:endParaRPr>
            </a:p>
          </p:txBody>
        </p:sp>
        <p:sp>
          <p:nvSpPr>
            <p:cNvPr id="38962" name="Rectangle 118">
              <a:extLst>
                <a:ext uri="{FF2B5EF4-FFF2-40B4-BE49-F238E27FC236}">
                  <a16:creationId xmlns:a16="http://schemas.microsoft.com/office/drawing/2014/main" id="{558A4E6F-184A-4786-8786-7A3E7D89A01A}"/>
                </a:ext>
              </a:extLst>
            </p:cNvPr>
            <p:cNvSpPr>
              <a:spLocks noChangeArrowheads="1"/>
            </p:cNvSpPr>
            <p:nvPr/>
          </p:nvSpPr>
          <p:spPr bwMode="auto">
            <a:xfrm>
              <a:off x="1601670" y="2936082"/>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7030A0"/>
                  </a:solidFill>
                </a:rPr>
                <a:t>1.152</a:t>
              </a:r>
              <a:endParaRPr lang="en-GB" altLang="fr-FR">
                <a:solidFill>
                  <a:srgbClr val="7030A0"/>
                </a:solidFill>
              </a:endParaRPr>
            </a:p>
          </p:txBody>
        </p:sp>
        <p:grpSp>
          <p:nvGrpSpPr>
            <p:cNvPr id="38963" name="Groupe 131">
              <a:extLst>
                <a:ext uri="{FF2B5EF4-FFF2-40B4-BE49-F238E27FC236}">
                  <a16:creationId xmlns:a16="http://schemas.microsoft.com/office/drawing/2014/main" id="{30BEAAA3-8A5D-435D-84A5-2AE4361F5B72}"/>
                </a:ext>
              </a:extLst>
            </p:cNvPr>
            <p:cNvGrpSpPr>
              <a:grpSpLocks/>
            </p:cNvGrpSpPr>
            <p:nvPr/>
          </p:nvGrpSpPr>
          <p:grpSpPr bwMode="auto">
            <a:xfrm>
              <a:off x="1363740" y="3243263"/>
              <a:ext cx="6582900" cy="595312"/>
              <a:chOff x="1363740" y="3243263"/>
              <a:chExt cx="6582900" cy="595312"/>
            </a:xfrm>
          </p:grpSpPr>
          <p:sp>
            <p:nvSpPr>
              <p:cNvPr id="38964" name="Freeform 37">
                <a:extLst>
                  <a:ext uri="{FF2B5EF4-FFF2-40B4-BE49-F238E27FC236}">
                    <a16:creationId xmlns:a16="http://schemas.microsoft.com/office/drawing/2014/main" id="{6CF80D99-C0A2-40C8-AD75-A77B05A0FB8A}"/>
                  </a:ext>
                </a:extLst>
              </p:cNvPr>
              <p:cNvSpPr>
                <a:spLocks/>
              </p:cNvSpPr>
              <p:nvPr/>
            </p:nvSpPr>
            <p:spPr bwMode="auto">
              <a:xfrm>
                <a:off x="1563765" y="3317875"/>
                <a:ext cx="6291263" cy="36513"/>
              </a:xfrm>
              <a:custGeom>
                <a:avLst/>
                <a:gdLst>
                  <a:gd name="T0" fmla="*/ 0 w 596"/>
                  <a:gd name="T1" fmla="*/ 2147483647 h 3"/>
                  <a:gd name="T2" fmla="*/ 2147483647 w 596"/>
                  <a:gd name="T3" fmla="*/ 2147483647 h 3"/>
                  <a:gd name="T4" fmla="*/ 2147483647 w 596"/>
                  <a:gd name="T5" fmla="*/ 2147483647 h 3"/>
                  <a:gd name="T6" fmla="*/ 2147483647 w 596"/>
                  <a:gd name="T7" fmla="*/ 2147483647 h 3"/>
                  <a:gd name="T8" fmla="*/ 2147483647 w 596"/>
                  <a:gd name="T9" fmla="*/ 0 h 3"/>
                  <a:gd name="T10" fmla="*/ 0 60000 65536"/>
                  <a:gd name="T11" fmla="*/ 0 60000 65536"/>
                  <a:gd name="T12" fmla="*/ 0 60000 65536"/>
                  <a:gd name="T13" fmla="*/ 0 60000 65536"/>
                  <a:gd name="T14" fmla="*/ 0 60000 65536"/>
                  <a:gd name="T15" fmla="*/ 0 w 596"/>
                  <a:gd name="T16" fmla="*/ 0 h 3"/>
                  <a:gd name="T17" fmla="*/ 596 w 596"/>
                  <a:gd name="T18" fmla="*/ 3 h 3"/>
                </a:gdLst>
                <a:ahLst/>
                <a:cxnLst>
                  <a:cxn ang="T10">
                    <a:pos x="T0" y="T1"/>
                  </a:cxn>
                  <a:cxn ang="T11">
                    <a:pos x="T2" y="T3"/>
                  </a:cxn>
                  <a:cxn ang="T12">
                    <a:pos x="T4" y="T5"/>
                  </a:cxn>
                  <a:cxn ang="T13">
                    <a:pos x="T6" y="T7"/>
                  </a:cxn>
                  <a:cxn ang="T14">
                    <a:pos x="T8" y="T9"/>
                  </a:cxn>
                </a:cxnLst>
                <a:rect l="T15" t="T16" r="T17" b="T18"/>
                <a:pathLst>
                  <a:path w="596" h="3">
                    <a:moveTo>
                      <a:pt x="0" y="2"/>
                    </a:moveTo>
                    <a:lnTo>
                      <a:pt x="149" y="2"/>
                    </a:lnTo>
                    <a:lnTo>
                      <a:pt x="298" y="3"/>
                    </a:lnTo>
                    <a:lnTo>
                      <a:pt x="447" y="2"/>
                    </a:lnTo>
                    <a:lnTo>
                      <a:pt x="596" y="0"/>
                    </a:lnTo>
                  </a:path>
                </a:pathLst>
              </a:custGeom>
              <a:solidFill>
                <a:srgbClr val="3399FF"/>
              </a:solidFill>
              <a:ln w="33401">
                <a:solidFill>
                  <a:srgbClr val="FF6600"/>
                </a:solidFill>
                <a:round/>
                <a:headEnd/>
                <a:tailEnd/>
              </a:ln>
            </p:spPr>
            <p:txBody>
              <a:bodyPr/>
              <a:lstStyle/>
              <a:p>
                <a:endParaRPr lang="fr-CA"/>
              </a:p>
            </p:txBody>
          </p:sp>
          <p:sp>
            <p:nvSpPr>
              <p:cNvPr id="38965" name="Freeform 58">
                <a:extLst>
                  <a:ext uri="{FF2B5EF4-FFF2-40B4-BE49-F238E27FC236}">
                    <a16:creationId xmlns:a16="http://schemas.microsoft.com/office/drawing/2014/main" id="{157153AB-B04F-42D9-B2EC-DEEC54E39184}"/>
                  </a:ext>
                </a:extLst>
              </p:cNvPr>
              <p:cNvSpPr>
                <a:spLocks/>
              </p:cNvSpPr>
              <p:nvPr/>
            </p:nvSpPr>
            <p:spPr bwMode="auto">
              <a:xfrm>
                <a:off x="1406603" y="3292475"/>
                <a:ext cx="6289675" cy="25400"/>
              </a:xfrm>
              <a:custGeom>
                <a:avLst/>
                <a:gdLst>
                  <a:gd name="T0" fmla="*/ 0 w 596"/>
                  <a:gd name="T1" fmla="*/ 2147483647 h 2"/>
                  <a:gd name="T2" fmla="*/ 2147483647 w 596"/>
                  <a:gd name="T3" fmla="*/ 2147483647 h 2"/>
                  <a:gd name="T4" fmla="*/ 2147483647 w 596"/>
                  <a:gd name="T5" fmla="*/ 2147483647 h 2"/>
                  <a:gd name="T6" fmla="*/ 2147483647 w 596"/>
                  <a:gd name="T7" fmla="*/ 0 h 2"/>
                  <a:gd name="T8" fmla="*/ 2147483647 w 596"/>
                  <a:gd name="T9" fmla="*/ 0 h 2"/>
                  <a:gd name="T10" fmla="*/ 0 60000 65536"/>
                  <a:gd name="T11" fmla="*/ 0 60000 65536"/>
                  <a:gd name="T12" fmla="*/ 0 60000 65536"/>
                  <a:gd name="T13" fmla="*/ 0 60000 65536"/>
                  <a:gd name="T14" fmla="*/ 0 60000 65536"/>
                  <a:gd name="T15" fmla="*/ 0 w 596"/>
                  <a:gd name="T16" fmla="*/ 0 h 2"/>
                  <a:gd name="T17" fmla="*/ 596 w 596"/>
                  <a:gd name="T18" fmla="*/ 2 h 2"/>
                </a:gdLst>
                <a:ahLst/>
                <a:cxnLst>
                  <a:cxn ang="T10">
                    <a:pos x="T0" y="T1"/>
                  </a:cxn>
                  <a:cxn ang="T11">
                    <a:pos x="T2" y="T3"/>
                  </a:cxn>
                  <a:cxn ang="T12">
                    <a:pos x="T4" y="T5"/>
                  </a:cxn>
                  <a:cxn ang="T13">
                    <a:pos x="T6" y="T7"/>
                  </a:cxn>
                  <a:cxn ang="T14">
                    <a:pos x="T8" y="T9"/>
                  </a:cxn>
                </a:cxnLst>
                <a:rect l="T15" t="T16" r="T17" b="T18"/>
                <a:pathLst>
                  <a:path w="596" h="2">
                    <a:moveTo>
                      <a:pt x="0" y="2"/>
                    </a:moveTo>
                    <a:lnTo>
                      <a:pt x="149" y="2"/>
                    </a:lnTo>
                    <a:lnTo>
                      <a:pt x="298" y="2"/>
                    </a:lnTo>
                    <a:lnTo>
                      <a:pt x="447" y="0"/>
                    </a:lnTo>
                    <a:lnTo>
                      <a:pt x="596" y="0"/>
                    </a:lnTo>
                  </a:path>
                </a:pathLst>
              </a:custGeom>
              <a:solidFill>
                <a:srgbClr val="7030A0"/>
              </a:solidFill>
              <a:ln w="33401">
                <a:solidFill>
                  <a:srgbClr val="7030A0"/>
                </a:solidFill>
                <a:round/>
                <a:headEnd/>
                <a:tailEnd/>
              </a:ln>
            </p:spPr>
            <p:txBody>
              <a:bodyPr/>
              <a:lstStyle/>
              <a:p>
                <a:endParaRPr lang="fr-CA"/>
              </a:p>
            </p:txBody>
          </p:sp>
          <p:sp>
            <p:nvSpPr>
              <p:cNvPr id="38966" name="Line 70">
                <a:extLst>
                  <a:ext uri="{FF2B5EF4-FFF2-40B4-BE49-F238E27FC236}">
                    <a16:creationId xmlns:a16="http://schemas.microsoft.com/office/drawing/2014/main" id="{F858F5F1-A771-4771-9DA5-377AF11F31B9}"/>
                  </a:ext>
                </a:extLst>
              </p:cNvPr>
              <p:cNvSpPr>
                <a:spLocks noChangeShapeType="1"/>
              </p:cNvSpPr>
              <p:nvPr/>
            </p:nvSpPr>
            <p:spPr bwMode="auto">
              <a:xfrm>
                <a:off x="1374853" y="3836988"/>
                <a:ext cx="730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67" name="Freeform 79">
                <a:extLst>
                  <a:ext uri="{FF2B5EF4-FFF2-40B4-BE49-F238E27FC236}">
                    <a16:creationId xmlns:a16="http://schemas.microsoft.com/office/drawing/2014/main" id="{03138749-4D4B-4BC0-90DC-39D612670FFF}"/>
                  </a:ext>
                </a:extLst>
              </p:cNvPr>
              <p:cNvSpPr>
                <a:spLocks/>
              </p:cNvSpPr>
              <p:nvPr/>
            </p:nvSpPr>
            <p:spPr bwMode="auto">
              <a:xfrm>
                <a:off x="1511378" y="3279774"/>
                <a:ext cx="144000" cy="144000"/>
              </a:xfrm>
              <a:custGeom>
                <a:avLst/>
                <a:gdLst>
                  <a:gd name="T0" fmla="*/ 2147483647 w 67"/>
                  <a:gd name="T1" fmla="*/ 0 h 78"/>
                  <a:gd name="T2" fmla="*/ 2147483647 w 67"/>
                  <a:gd name="T3" fmla="*/ 2147483647 h 78"/>
                  <a:gd name="T4" fmla="*/ 2147483647 w 67"/>
                  <a:gd name="T5" fmla="*/ 2147483647 h 78"/>
                  <a:gd name="T6" fmla="*/ 0 w 67"/>
                  <a:gd name="T7" fmla="*/ 2147483647 h 78"/>
                  <a:gd name="T8" fmla="*/ 2147483647 w 67"/>
                  <a:gd name="T9" fmla="*/ 0 h 78"/>
                  <a:gd name="T10" fmla="*/ 0 60000 65536"/>
                  <a:gd name="T11" fmla="*/ 0 60000 65536"/>
                  <a:gd name="T12" fmla="*/ 0 60000 65536"/>
                  <a:gd name="T13" fmla="*/ 0 60000 65536"/>
                  <a:gd name="T14" fmla="*/ 0 60000 65536"/>
                  <a:gd name="T15" fmla="*/ 0 w 67"/>
                  <a:gd name="T16" fmla="*/ 0 h 78"/>
                  <a:gd name="T17" fmla="*/ 67 w 67"/>
                  <a:gd name="T18" fmla="*/ 78 h 78"/>
                </a:gdLst>
                <a:ahLst/>
                <a:cxnLst>
                  <a:cxn ang="T10">
                    <a:pos x="T0" y="T1"/>
                  </a:cxn>
                  <a:cxn ang="T11">
                    <a:pos x="T2" y="T3"/>
                  </a:cxn>
                  <a:cxn ang="T12">
                    <a:pos x="T4" y="T5"/>
                  </a:cxn>
                  <a:cxn ang="T13">
                    <a:pos x="T6" y="T7"/>
                  </a:cxn>
                  <a:cxn ang="T14">
                    <a:pos x="T8" y="T9"/>
                  </a:cxn>
                </a:cxnLst>
                <a:rect l="T15" t="T16" r="T17" b="T18"/>
                <a:pathLst>
                  <a:path w="67" h="78">
                    <a:moveTo>
                      <a:pt x="33" y="0"/>
                    </a:moveTo>
                    <a:lnTo>
                      <a:pt x="67" y="39"/>
                    </a:lnTo>
                    <a:lnTo>
                      <a:pt x="33" y="78"/>
                    </a:lnTo>
                    <a:lnTo>
                      <a:pt x="0" y="39"/>
                    </a:lnTo>
                    <a:lnTo>
                      <a:pt x="33" y="0"/>
                    </a:lnTo>
                    <a:close/>
                  </a:path>
                </a:pathLst>
              </a:custGeom>
              <a:solidFill>
                <a:srgbClr val="FF6600"/>
              </a:solidFill>
              <a:ln w="11113">
                <a:solidFill>
                  <a:srgbClr val="FF6600"/>
                </a:solidFill>
                <a:round/>
                <a:headEnd/>
                <a:tailEnd/>
              </a:ln>
            </p:spPr>
            <p:txBody>
              <a:bodyPr/>
              <a:lstStyle/>
              <a:p>
                <a:endParaRPr lang="fr-CA"/>
              </a:p>
            </p:txBody>
          </p:sp>
          <p:sp>
            <p:nvSpPr>
              <p:cNvPr id="38968" name="Freeform 80">
                <a:extLst>
                  <a:ext uri="{FF2B5EF4-FFF2-40B4-BE49-F238E27FC236}">
                    <a16:creationId xmlns:a16="http://schemas.microsoft.com/office/drawing/2014/main" id="{B30B98B7-4D11-4566-939A-54CBCCC46BAB}"/>
                  </a:ext>
                </a:extLst>
              </p:cNvPr>
              <p:cNvSpPr>
                <a:spLocks/>
              </p:cNvSpPr>
              <p:nvPr/>
            </p:nvSpPr>
            <p:spPr bwMode="auto">
              <a:xfrm>
                <a:off x="3084590" y="3279774"/>
                <a:ext cx="144000" cy="144000"/>
              </a:xfrm>
              <a:custGeom>
                <a:avLst/>
                <a:gdLst>
                  <a:gd name="T0" fmla="*/ 2147483647 w 66"/>
                  <a:gd name="T1" fmla="*/ 0 h 78"/>
                  <a:gd name="T2" fmla="*/ 2147483647 w 66"/>
                  <a:gd name="T3" fmla="*/ 2147483647 h 78"/>
                  <a:gd name="T4" fmla="*/ 2147483647 w 66"/>
                  <a:gd name="T5" fmla="*/ 2147483647 h 78"/>
                  <a:gd name="T6" fmla="*/ 0 w 66"/>
                  <a:gd name="T7" fmla="*/ 2147483647 h 78"/>
                  <a:gd name="T8" fmla="*/ 2147483647 w 66"/>
                  <a:gd name="T9" fmla="*/ 0 h 78"/>
                  <a:gd name="T10" fmla="*/ 0 60000 65536"/>
                  <a:gd name="T11" fmla="*/ 0 60000 65536"/>
                  <a:gd name="T12" fmla="*/ 0 60000 65536"/>
                  <a:gd name="T13" fmla="*/ 0 60000 65536"/>
                  <a:gd name="T14" fmla="*/ 0 60000 65536"/>
                  <a:gd name="T15" fmla="*/ 0 w 66"/>
                  <a:gd name="T16" fmla="*/ 0 h 78"/>
                  <a:gd name="T17" fmla="*/ 66 w 66"/>
                  <a:gd name="T18" fmla="*/ 78 h 78"/>
                </a:gdLst>
                <a:ahLst/>
                <a:cxnLst>
                  <a:cxn ang="T10">
                    <a:pos x="T0" y="T1"/>
                  </a:cxn>
                  <a:cxn ang="T11">
                    <a:pos x="T2" y="T3"/>
                  </a:cxn>
                  <a:cxn ang="T12">
                    <a:pos x="T4" y="T5"/>
                  </a:cxn>
                  <a:cxn ang="T13">
                    <a:pos x="T6" y="T7"/>
                  </a:cxn>
                  <a:cxn ang="T14">
                    <a:pos x="T8" y="T9"/>
                  </a:cxn>
                </a:cxnLst>
                <a:rect l="T15" t="T16" r="T17" b="T18"/>
                <a:pathLst>
                  <a:path w="66" h="78">
                    <a:moveTo>
                      <a:pt x="33" y="0"/>
                    </a:moveTo>
                    <a:lnTo>
                      <a:pt x="66" y="39"/>
                    </a:lnTo>
                    <a:lnTo>
                      <a:pt x="33" y="78"/>
                    </a:lnTo>
                    <a:lnTo>
                      <a:pt x="0" y="39"/>
                    </a:lnTo>
                    <a:lnTo>
                      <a:pt x="33" y="0"/>
                    </a:lnTo>
                    <a:close/>
                  </a:path>
                </a:pathLst>
              </a:custGeom>
              <a:solidFill>
                <a:srgbClr val="FF6600"/>
              </a:solidFill>
              <a:ln w="11113">
                <a:solidFill>
                  <a:srgbClr val="FF6600"/>
                </a:solidFill>
                <a:round/>
                <a:headEnd/>
                <a:tailEnd/>
              </a:ln>
            </p:spPr>
            <p:txBody>
              <a:bodyPr/>
              <a:lstStyle/>
              <a:p>
                <a:endParaRPr lang="fr-CA"/>
              </a:p>
            </p:txBody>
          </p:sp>
          <p:sp>
            <p:nvSpPr>
              <p:cNvPr id="38969" name="Freeform 81">
                <a:extLst>
                  <a:ext uri="{FF2B5EF4-FFF2-40B4-BE49-F238E27FC236}">
                    <a16:creationId xmlns:a16="http://schemas.microsoft.com/office/drawing/2014/main" id="{1EFA2941-E5F2-46CF-9D65-38ACDDB8C4F4}"/>
                  </a:ext>
                </a:extLst>
              </p:cNvPr>
              <p:cNvSpPr>
                <a:spLocks/>
              </p:cNvSpPr>
              <p:nvPr/>
            </p:nvSpPr>
            <p:spPr bwMode="auto">
              <a:xfrm>
                <a:off x="4657803" y="3292474"/>
                <a:ext cx="144000" cy="144000"/>
              </a:xfrm>
              <a:custGeom>
                <a:avLst/>
                <a:gdLst>
                  <a:gd name="T0" fmla="*/ 2147483647 w 66"/>
                  <a:gd name="T1" fmla="*/ 0 h 78"/>
                  <a:gd name="T2" fmla="*/ 2147483647 w 66"/>
                  <a:gd name="T3" fmla="*/ 2147483647 h 78"/>
                  <a:gd name="T4" fmla="*/ 2147483647 w 66"/>
                  <a:gd name="T5" fmla="*/ 2147483647 h 78"/>
                  <a:gd name="T6" fmla="*/ 0 w 66"/>
                  <a:gd name="T7" fmla="*/ 2147483647 h 78"/>
                  <a:gd name="T8" fmla="*/ 2147483647 w 66"/>
                  <a:gd name="T9" fmla="*/ 0 h 78"/>
                  <a:gd name="T10" fmla="*/ 0 60000 65536"/>
                  <a:gd name="T11" fmla="*/ 0 60000 65536"/>
                  <a:gd name="T12" fmla="*/ 0 60000 65536"/>
                  <a:gd name="T13" fmla="*/ 0 60000 65536"/>
                  <a:gd name="T14" fmla="*/ 0 60000 65536"/>
                  <a:gd name="T15" fmla="*/ 0 w 66"/>
                  <a:gd name="T16" fmla="*/ 0 h 78"/>
                  <a:gd name="T17" fmla="*/ 66 w 66"/>
                  <a:gd name="T18" fmla="*/ 78 h 78"/>
                </a:gdLst>
                <a:ahLst/>
                <a:cxnLst>
                  <a:cxn ang="T10">
                    <a:pos x="T0" y="T1"/>
                  </a:cxn>
                  <a:cxn ang="T11">
                    <a:pos x="T2" y="T3"/>
                  </a:cxn>
                  <a:cxn ang="T12">
                    <a:pos x="T4" y="T5"/>
                  </a:cxn>
                  <a:cxn ang="T13">
                    <a:pos x="T6" y="T7"/>
                  </a:cxn>
                  <a:cxn ang="T14">
                    <a:pos x="T8" y="T9"/>
                  </a:cxn>
                </a:cxnLst>
                <a:rect l="T15" t="T16" r="T17" b="T18"/>
                <a:pathLst>
                  <a:path w="66" h="78">
                    <a:moveTo>
                      <a:pt x="33" y="0"/>
                    </a:moveTo>
                    <a:lnTo>
                      <a:pt x="66" y="39"/>
                    </a:lnTo>
                    <a:lnTo>
                      <a:pt x="33" y="78"/>
                    </a:lnTo>
                    <a:lnTo>
                      <a:pt x="0" y="39"/>
                    </a:lnTo>
                    <a:lnTo>
                      <a:pt x="33" y="0"/>
                    </a:lnTo>
                    <a:close/>
                  </a:path>
                </a:pathLst>
              </a:custGeom>
              <a:solidFill>
                <a:srgbClr val="FF6600"/>
              </a:solidFill>
              <a:ln w="11113">
                <a:solidFill>
                  <a:srgbClr val="FF6600"/>
                </a:solidFill>
                <a:round/>
                <a:headEnd/>
                <a:tailEnd/>
              </a:ln>
            </p:spPr>
            <p:txBody>
              <a:bodyPr/>
              <a:lstStyle/>
              <a:p>
                <a:endParaRPr lang="fr-CA"/>
              </a:p>
            </p:txBody>
          </p:sp>
          <p:sp>
            <p:nvSpPr>
              <p:cNvPr id="38970" name="Freeform 82">
                <a:extLst>
                  <a:ext uri="{FF2B5EF4-FFF2-40B4-BE49-F238E27FC236}">
                    <a16:creationId xmlns:a16="http://schemas.microsoft.com/office/drawing/2014/main" id="{C9AC07A4-C3AD-4620-AD68-B9F6B202B798}"/>
                  </a:ext>
                </a:extLst>
              </p:cNvPr>
              <p:cNvSpPr>
                <a:spLocks/>
              </p:cNvSpPr>
              <p:nvPr/>
            </p:nvSpPr>
            <p:spPr bwMode="auto">
              <a:xfrm>
                <a:off x="6229428" y="3279774"/>
                <a:ext cx="144000" cy="144000"/>
              </a:xfrm>
              <a:custGeom>
                <a:avLst/>
                <a:gdLst>
                  <a:gd name="T0" fmla="*/ 2147483647 w 67"/>
                  <a:gd name="T1" fmla="*/ 0 h 78"/>
                  <a:gd name="T2" fmla="*/ 2147483647 w 67"/>
                  <a:gd name="T3" fmla="*/ 2147483647 h 78"/>
                  <a:gd name="T4" fmla="*/ 2147483647 w 67"/>
                  <a:gd name="T5" fmla="*/ 2147483647 h 78"/>
                  <a:gd name="T6" fmla="*/ 0 w 67"/>
                  <a:gd name="T7" fmla="*/ 2147483647 h 78"/>
                  <a:gd name="T8" fmla="*/ 2147483647 w 67"/>
                  <a:gd name="T9" fmla="*/ 0 h 78"/>
                  <a:gd name="T10" fmla="*/ 0 60000 65536"/>
                  <a:gd name="T11" fmla="*/ 0 60000 65536"/>
                  <a:gd name="T12" fmla="*/ 0 60000 65536"/>
                  <a:gd name="T13" fmla="*/ 0 60000 65536"/>
                  <a:gd name="T14" fmla="*/ 0 60000 65536"/>
                  <a:gd name="T15" fmla="*/ 0 w 67"/>
                  <a:gd name="T16" fmla="*/ 0 h 78"/>
                  <a:gd name="T17" fmla="*/ 67 w 67"/>
                  <a:gd name="T18" fmla="*/ 78 h 78"/>
                </a:gdLst>
                <a:ahLst/>
                <a:cxnLst>
                  <a:cxn ang="T10">
                    <a:pos x="T0" y="T1"/>
                  </a:cxn>
                  <a:cxn ang="T11">
                    <a:pos x="T2" y="T3"/>
                  </a:cxn>
                  <a:cxn ang="T12">
                    <a:pos x="T4" y="T5"/>
                  </a:cxn>
                  <a:cxn ang="T13">
                    <a:pos x="T6" y="T7"/>
                  </a:cxn>
                  <a:cxn ang="T14">
                    <a:pos x="T8" y="T9"/>
                  </a:cxn>
                </a:cxnLst>
                <a:rect l="T15" t="T16" r="T17" b="T18"/>
                <a:pathLst>
                  <a:path w="67" h="78">
                    <a:moveTo>
                      <a:pt x="33" y="0"/>
                    </a:moveTo>
                    <a:lnTo>
                      <a:pt x="67" y="39"/>
                    </a:lnTo>
                    <a:lnTo>
                      <a:pt x="33" y="78"/>
                    </a:lnTo>
                    <a:lnTo>
                      <a:pt x="0" y="39"/>
                    </a:lnTo>
                    <a:lnTo>
                      <a:pt x="33" y="0"/>
                    </a:lnTo>
                    <a:close/>
                  </a:path>
                </a:pathLst>
              </a:custGeom>
              <a:solidFill>
                <a:srgbClr val="FF6600"/>
              </a:solidFill>
              <a:ln w="11113">
                <a:solidFill>
                  <a:srgbClr val="FF6600"/>
                </a:solidFill>
                <a:round/>
                <a:headEnd/>
                <a:tailEnd/>
              </a:ln>
            </p:spPr>
            <p:txBody>
              <a:bodyPr/>
              <a:lstStyle/>
              <a:p>
                <a:endParaRPr lang="fr-CA"/>
              </a:p>
            </p:txBody>
          </p:sp>
          <p:sp>
            <p:nvSpPr>
              <p:cNvPr id="38971" name="Freeform 83">
                <a:extLst>
                  <a:ext uri="{FF2B5EF4-FFF2-40B4-BE49-F238E27FC236}">
                    <a16:creationId xmlns:a16="http://schemas.microsoft.com/office/drawing/2014/main" id="{E9C94908-860A-4DE5-B844-5E2A97DD8944}"/>
                  </a:ext>
                </a:extLst>
              </p:cNvPr>
              <p:cNvSpPr>
                <a:spLocks/>
              </p:cNvSpPr>
              <p:nvPr/>
            </p:nvSpPr>
            <p:spPr bwMode="auto">
              <a:xfrm>
                <a:off x="7802640" y="3255962"/>
                <a:ext cx="144000" cy="144000"/>
              </a:xfrm>
              <a:custGeom>
                <a:avLst/>
                <a:gdLst>
                  <a:gd name="T0" fmla="*/ 2147483647 w 66"/>
                  <a:gd name="T1" fmla="*/ 0 h 78"/>
                  <a:gd name="T2" fmla="*/ 2147483647 w 66"/>
                  <a:gd name="T3" fmla="*/ 2147483647 h 78"/>
                  <a:gd name="T4" fmla="*/ 2147483647 w 66"/>
                  <a:gd name="T5" fmla="*/ 2147483647 h 78"/>
                  <a:gd name="T6" fmla="*/ 0 w 66"/>
                  <a:gd name="T7" fmla="*/ 2147483647 h 78"/>
                  <a:gd name="T8" fmla="*/ 2147483647 w 66"/>
                  <a:gd name="T9" fmla="*/ 0 h 78"/>
                  <a:gd name="T10" fmla="*/ 0 60000 65536"/>
                  <a:gd name="T11" fmla="*/ 0 60000 65536"/>
                  <a:gd name="T12" fmla="*/ 0 60000 65536"/>
                  <a:gd name="T13" fmla="*/ 0 60000 65536"/>
                  <a:gd name="T14" fmla="*/ 0 60000 65536"/>
                  <a:gd name="T15" fmla="*/ 0 w 66"/>
                  <a:gd name="T16" fmla="*/ 0 h 78"/>
                  <a:gd name="T17" fmla="*/ 66 w 66"/>
                  <a:gd name="T18" fmla="*/ 78 h 78"/>
                </a:gdLst>
                <a:ahLst/>
                <a:cxnLst>
                  <a:cxn ang="T10">
                    <a:pos x="T0" y="T1"/>
                  </a:cxn>
                  <a:cxn ang="T11">
                    <a:pos x="T2" y="T3"/>
                  </a:cxn>
                  <a:cxn ang="T12">
                    <a:pos x="T4" y="T5"/>
                  </a:cxn>
                  <a:cxn ang="T13">
                    <a:pos x="T6" y="T7"/>
                  </a:cxn>
                  <a:cxn ang="T14">
                    <a:pos x="T8" y="T9"/>
                  </a:cxn>
                </a:cxnLst>
                <a:rect l="T15" t="T16" r="T17" b="T18"/>
                <a:pathLst>
                  <a:path w="66" h="78">
                    <a:moveTo>
                      <a:pt x="33" y="0"/>
                    </a:moveTo>
                    <a:lnTo>
                      <a:pt x="66" y="39"/>
                    </a:lnTo>
                    <a:lnTo>
                      <a:pt x="33" y="78"/>
                    </a:lnTo>
                    <a:lnTo>
                      <a:pt x="0" y="39"/>
                    </a:lnTo>
                    <a:lnTo>
                      <a:pt x="33" y="0"/>
                    </a:lnTo>
                    <a:close/>
                  </a:path>
                </a:pathLst>
              </a:custGeom>
              <a:solidFill>
                <a:srgbClr val="FF6600"/>
              </a:solidFill>
              <a:ln w="11113">
                <a:solidFill>
                  <a:srgbClr val="FF6600"/>
                </a:solidFill>
                <a:round/>
                <a:headEnd/>
                <a:tailEnd/>
              </a:ln>
            </p:spPr>
            <p:txBody>
              <a:bodyPr/>
              <a:lstStyle/>
              <a:p>
                <a:endParaRPr lang="fr-CA"/>
              </a:p>
            </p:txBody>
          </p:sp>
          <p:sp>
            <p:nvSpPr>
              <p:cNvPr id="38972" name="Line 85">
                <a:extLst>
                  <a:ext uri="{FF2B5EF4-FFF2-40B4-BE49-F238E27FC236}">
                    <a16:creationId xmlns:a16="http://schemas.microsoft.com/office/drawing/2014/main" id="{CA28C8A0-7CF9-42C8-8531-106331386089}"/>
                  </a:ext>
                </a:extLst>
              </p:cNvPr>
              <p:cNvSpPr>
                <a:spLocks noChangeShapeType="1"/>
              </p:cNvSpPr>
              <p:nvPr/>
            </p:nvSpPr>
            <p:spPr bwMode="auto">
              <a:xfrm flipH="1" flipV="1">
                <a:off x="1374853" y="3279775"/>
                <a:ext cx="31750" cy="38100"/>
              </a:xfrm>
              <a:prstGeom prst="line">
                <a:avLst/>
              </a:prstGeom>
              <a:noFill/>
              <a:ln w="11113">
                <a:solidFill>
                  <a:srgbClr val="99CC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973" name="Rectangle 89">
                <a:extLst>
                  <a:ext uri="{FF2B5EF4-FFF2-40B4-BE49-F238E27FC236}">
                    <a16:creationId xmlns:a16="http://schemas.microsoft.com/office/drawing/2014/main" id="{EBC8B2AF-ECA8-4E08-B69C-769D7E6222D7}"/>
                  </a:ext>
                </a:extLst>
              </p:cNvPr>
              <p:cNvSpPr>
                <a:spLocks noChangeArrowheads="1"/>
              </p:cNvSpPr>
              <p:nvPr/>
            </p:nvSpPr>
            <p:spPr bwMode="auto">
              <a:xfrm>
                <a:off x="2936953" y="3268663"/>
                <a:ext cx="108000" cy="1080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7030A0"/>
                  </a:solidFill>
                </a:endParaRPr>
              </a:p>
            </p:txBody>
          </p:sp>
          <p:sp>
            <p:nvSpPr>
              <p:cNvPr id="38974" name="Rectangle 99">
                <a:extLst>
                  <a:ext uri="{FF2B5EF4-FFF2-40B4-BE49-F238E27FC236}">
                    <a16:creationId xmlns:a16="http://schemas.microsoft.com/office/drawing/2014/main" id="{7286E8FD-1A96-44A2-BFB0-4C5023C11E09}"/>
                  </a:ext>
                </a:extLst>
              </p:cNvPr>
              <p:cNvSpPr>
                <a:spLocks noChangeArrowheads="1"/>
              </p:cNvSpPr>
              <p:nvPr/>
            </p:nvSpPr>
            <p:spPr bwMode="auto">
              <a:xfrm>
                <a:off x="6081790" y="3243263"/>
                <a:ext cx="108000" cy="1080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7030A0"/>
                  </a:solidFill>
                </a:endParaRPr>
              </a:p>
            </p:txBody>
          </p:sp>
          <p:sp>
            <p:nvSpPr>
              <p:cNvPr id="38975" name="Rectangle 104">
                <a:extLst>
                  <a:ext uri="{FF2B5EF4-FFF2-40B4-BE49-F238E27FC236}">
                    <a16:creationId xmlns:a16="http://schemas.microsoft.com/office/drawing/2014/main" id="{B5C2B465-1040-4F59-BC39-112694F22BF3}"/>
                  </a:ext>
                </a:extLst>
              </p:cNvPr>
              <p:cNvSpPr>
                <a:spLocks noChangeArrowheads="1"/>
              </p:cNvSpPr>
              <p:nvPr/>
            </p:nvSpPr>
            <p:spPr bwMode="auto">
              <a:xfrm>
                <a:off x="7655003" y="3243263"/>
                <a:ext cx="108000" cy="108000"/>
              </a:xfrm>
              <a:prstGeom prst="rect">
                <a:avLst/>
              </a:prstGeom>
              <a:solidFill>
                <a:srgbClr val="7030A0"/>
              </a:solidFill>
              <a:ln w="9525">
                <a:solidFill>
                  <a:srgbClr val="7030A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8976" name="Rectangle 84">
                <a:extLst>
                  <a:ext uri="{FF2B5EF4-FFF2-40B4-BE49-F238E27FC236}">
                    <a16:creationId xmlns:a16="http://schemas.microsoft.com/office/drawing/2014/main" id="{77C71DAC-2C38-4FC9-8403-FBB8467866B8}"/>
                  </a:ext>
                </a:extLst>
              </p:cNvPr>
              <p:cNvSpPr>
                <a:spLocks noChangeArrowheads="1"/>
              </p:cNvSpPr>
              <p:nvPr/>
            </p:nvSpPr>
            <p:spPr bwMode="auto">
              <a:xfrm>
                <a:off x="1363740" y="3268663"/>
                <a:ext cx="108000" cy="1080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7030A0"/>
                  </a:solidFill>
                </a:endParaRPr>
              </a:p>
            </p:txBody>
          </p:sp>
          <p:sp>
            <p:nvSpPr>
              <p:cNvPr id="38977" name="Rectangle 89">
                <a:extLst>
                  <a:ext uri="{FF2B5EF4-FFF2-40B4-BE49-F238E27FC236}">
                    <a16:creationId xmlns:a16="http://schemas.microsoft.com/office/drawing/2014/main" id="{89E24BCA-6663-492F-9F55-7379F7AC5DC1}"/>
                  </a:ext>
                </a:extLst>
              </p:cNvPr>
              <p:cNvSpPr>
                <a:spLocks noChangeArrowheads="1"/>
              </p:cNvSpPr>
              <p:nvPr/>
            </p:nvSpPr>
            <p:spPr bwMode="auto">
              <a:xfrm>
                <a:off x="4509577" y="3248980"/>
                <a:ext cx="108000" cy="1080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7030A0"/>
                  </a:solidFill>
                </a:endParaRPr>
              </a:p>
            </p:txBody>
          </p:sp>
        </p:grpSp>
      </p:grpSp>
      <p:sp>
        <p:nvSpPr>
          <p:cNvPr id="38942" name="Rectangle 181">
            <a:extLst>
              <a:ext uri="{FF2B5EF4-FFF2-40B4-BE49-F238E27FC236}">
                <a16:creationId xmlns:a16="http://schemas.microsoft.com/office/drawing/2014/main" id="{496A6AA6-7236-46C1-A317-5E6F20826AEC}"/>
              </a:ext>
            </a:extLst>
          </p:cNvPr>
          <p:cNvSpPr>
            <a:spLocks noChangeArrowheads="1"/>
          </p:cNvSpPr>
          <p:nvPr/>
        </p:nvSpPr>
        <p:spPr bwMode="auto">
          <a:xfrm>
            <a:off x="5068888" y="1133475"/>
            <a:ext cx="9191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fr-FR" sz="1700" b="1">
                <a:solidFill>
                  <a:schemeClr val="tx2"/>
                </a:solidFill>
              </a:rPr>
              <a:t>T/A vs. 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97">
            <a:extLst>
              <a:ext uri="{FF2B5EF4-FFF2-40B4-BE49-F238E27FC236}">
                <a16:creationId xmlns:a16="http://schemas.microsoft.com/office/drawing/2014/main" id="{A1736F61-3801-4FC7-BB2E-6C2982306DB5}"/>
              </a:ext>
            </a:extLst>
          </p:cNvPr>
          <p:cNvSpPr>
            <a:spLocks noChangeArrowheads="1"/>
          </p:cNvSpPr>
          <p:nvPr/>
        </p:nvSpPr>
        <p:spPr bwMode="auto">
          <a:xfrm>
            <a:off x="161925" y="954088"/>
            <a:ext cx="8820150" cy="5189537"/>
          </a:xfrm>
          <a:prstGeom prst="rect">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9939" name="Rectangle 123">
            <a:extLst>
              <a:ext uri="{FF2B5EF4-FFF2-40B4-BE49-F238E27FC236}">
                <a16:creationId xmlns:a16="http://schemas.microsoft.com/office/drawing/2014/main" id="{0DEDD6C9-E941-4BC8-9184-E102557DD1B2}"/>
              </a:ext>
            </a:extLst>
          </p:cNvPr>
          <p:cNvSpPr>
            <a:spLocks noChangeArrowheads="1"/>
          </p:cNvSpPr>
          <p:nvPr/>
        </p:nvSpPr>
        <p:spPr bwMode="auto">
          <a:xfrm>
            <a:off x="2951163" y="1095375"/>
            <a:ext cx="3511550" cy="1254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GB" altLang="fr-FR" sz="1700" b="1">
              <a:solidFill>
                <a:schemeClr val="tx2"/>
              </a:solidFill>
            </a:endParaRPr>
          </a:p>
        </p:txBody>
      </p:sp>
      <p:sp>
        <p:nvSpPr>
          <p:cNvPr id="39940" name="Rectangle 124">
            <a:extLst>
              <a:ext uri="{FF2B5EF4-FFF2-40B4-BE49-F238E27FC236}">
                <a16:creationId xmlns:a16="http://schemas.microsoft.com/office/drawing/2014/main" id="{4EC3073A-FA39-472D-9F68-789CBA5CF6C7}"/>
              </a:ext>
            </a:extLst>
          </p:cNvPr>
          <p:cNvSpPr>
            <a:spLocks noChangeArrowheads="1"/>
          </p:cNvSpPr>
          <p:nvPr/>
        </p:nvSpPr>
        <p:spPr bwMode="auto">
          <a:xfrm>
            <a:off x="2771775" y="1095375"/>
            <a:ext cx="180975" cy="1254125"/>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sz="1700"/>
          </a:p>
        </p:txBody>
      </p:sp>
      <p:sp>
        <p:nvSpPr>
          <p:cNvPr id="39941" name="Rectangle 154">
            <a:extLst>
              <a:ext uri="{FF2B5EF4-FFF2-40B4-BE49-F238E27FC236}">
                <a16:creationId xmlns:a16="http://schemas.microsoft.com/office/drawing/2014/main" id="{557C4069-E2F9-4EF1-A316-FDD7B444B411}"/>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RADIANCE 2: Mixed Dyslipidemia </a:t>
            </a:r>
          </a:p>
        </p:txBody>
      </p:sp>
      <p:sp>
        <p:nvSpPr>
          <p:cNvPr id="39942" name="Rectangle 158">
            <a:extLst>
              <a:ext uri="{FF2B5EF4-FFF2-40B4-BE49-F238E27FC236}">
                <a16:creationId xmlns:a16="http://schemas.microsoft.com/office/drawing/2014/main" id="{939BFFB8-2E71-4005-A209-5CD0847F47FC}"/>
              </a:ext>
            </a:extLst>
          </p:cNvPr>
          <p:cNvSpPr>
            <a:spLocks noChangeArrowheads="1"/>
          </p:cNvSpPr>
          <p:nvPr/>
        </p:nvSpPr>
        <p:spPr bwMode="auto">
          <a:xfrm>
            <a:off x="4076700" y="6264275"/>
            <a:ext cx="4851400" cy="539750"/>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Reprinted from The Lancet, Vol 370, Bots ML et al. </a:t>
            </a:r>
            <a:r>
              <a:rPr lang="fr-CA" altLang="fr-FR" sz="1000"/>
              <a:t>Torcetrapib and carotid intima-media thickness in mixed dyslipidaemia (RADIANCE 2 study): a randomised, double-blind trial,</a:t>
            </a:r>
            <a:r>
              <a:rPr lang="en-US" altLang="fr-FR" sz="1000"/>
              <a:t> 153-60, Copyright © 2007, with permission from Elsevier</a:t>
            </a:r>
            <a:endParaRPr lang="da-DK" altLang="fr-FR" sz="1000"/>
          </a:p>
        </p:txBody>
      </p:sp>
      <p:sp>
        <p:nvSpPr>
          <p:cNvPr id="39943" name="Line 35">
            <a:extLst>
              <a:ext uri="{FF2B5EF4-FFF2-40B4-BE49-F238E27FC236}">
                <a16:creationId xmlns:a16="http://schemas.microsoft.com/office/drawing/2014/main" id="{58C081AF-FF42-4DAC-B7BE-1345758CFBCF}"/>
              </a:ext>
            </a:extLst>
          </p:cNvPr>
          <p:cNvSpPr>
            <a:spLocks noChangeShapeType="1"/>
          </p:cNvSpPr>
          <p:nvPr/>
        </p:nvSpPr>
        <p:spPr bwMode="auto">
          <a:xfrm>
            <a:off x="3487738" y="2347913"/>
            <a:ext cx="32845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lIns="0" tIns="0" rIns="0" bIns="0">
            <a:spAutoFit/>
          </a:bodyPr>
          <a:lstStyle/>
          <a:p>
            <a:endParaRPr lang="fr-CA"/>
          </a:p>
        </p:txBody>
      </p:sp>
      <p:sp>
        <p:nvSpPr>
          <p:cNvPr id="39944" name="Line 36">
            <a:extLst>
              <a:ext uri="{FF2B5EF4-FFF2-40B4-BE49-F238E27FC236}">
                <a16:creationId xmlns:a16="http://schemas.microsoft.com/office/drawing/2014/main" id="{0FA4A7BA-89FD-424E-81F7-4D150BDDCA42}"/>
              </a:ext>
            </a:extLst>
          </p:cNvPr>
          <p:cNvSpPr>
            <a:spLocks noChangeShapeType="1"/>
          </p:cNvSpPr>
          <p:nvPr/>
        </p:nvSpPr>
        <p:spPr bwMode="auto">
          <a:xfrm>
            <a:off x="3487738" y="874713"/>
            <a:ext cx="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lIns="0" tIns="0" rIns="0" bIns="0">
            <a:spAutoFit/>
          </a:bodyPr>
          <a:lstStyle/>
          <a:p>
            <a:endParaRPr lang="fr-CA"/>
          </a:p>
        </p:txBody>
      </p:sp>
      <p:sp>
        <p:nvSpPr>
          <p:cNvPr id="39945" name="Line 38">
            <a:extLst>
              <a:ext uri="{FF2B5EF4-FFF2-40B4-BE49-F238E27FC236}">
                <a16:creationId xmlns:a16="http://schemas.microsoft.com/office/drawing/2014/main" id="{D8BB94C4-E876-42D2-901E-E31A1F899374}"/>
              </a:ext>
            </a:extLst>
          </p:cNvPr>
          <p:cNvSpPr>
            <a:spLocks noChangeShapeType="1"/>
          </p:cNvSpPr>
          <p:nvPr/>
        </p:nvSpPr>
        <p:spPr bwMode="auto">
          <a:xfrm>
            <a:off x="3487738" y="1179513"/>
            <a:ext cx="0" cy="1168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lIns="0" tIns="0" rIns="0" bIns="0">
            <a:spAutoFit/>
          </a:bodyPr>
          <a:lstStyle/>
          <a:p>
            <a:endParaRPr lang="fr-CA"/>
          </a:p>
        </p:txBody>
      </p:sp>
      <p:sp>
        <p:nvSpPr>
          <p:cNvPr id="39946" name="Line 40">
            <a:extLst>
              <a:ext uri="{FF2B5EF4-FFF2-40B4-BE49-F238E27FC236}">
                <a16:creationId xmlns:a16="http://schemas.microsoft.com/office/drawing/2014/main" id="{3BFBC478-C5AA-4A03-BDD7-4669F98B0043}"/>
              </a:ext>
            </a:extLst>
          </p:cNvPr>
          <p:cNvSpPr>
            <a:spLocks noChangeShapeType="1"/>
          </p:cNvSpPr>
          <p:nvPr/>
        </p:nvSpPr>
        <p:spPr bwMode="auto">
          <a:xfrm>
            <a:off x="1462088" y="1952625"/>
            <a:ext cx="1587" cy="34115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47" name="Line 41">
            <a:extLst>
              <a:ext uri="{FF2B5EF4-FFF2-40B4-BE49-F238E27FC236}">
                <a16:creationId xmlns:a16="http://schemas.microsoft.com/office/drawing/2014/main" id="{B4A82E2C-ABD9-4FA2-8762-B6F05F975B4E}"/>
              </a:ext>
            </a:extLst>
          </p:cNvPr>
          <p:cNvSpPr>
            <a:spLocks noChangeShapeType="1"/>
          </p:cNvSpPr>
          <p:nvPr/>
        </p:nvSpPr>
        <p:spPr bwMode="auto">
          <a:xfrm>
            <a:off x="1385888" y="5364163"/>
            <a:ext cx="762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48" name="Line 42">
            <a:extLst>
              <a:ext uri="{FF2B5EF4-FFF2-40B4-BE49-F238E27FC236}">
                <a16:creationId xmlns:a16="http://schemas.microsoft.com/office/drawing/2014/main" id="{BA8D157A-0A6F-463C-8DCE-184B08A9E592}"/>
              </a:ext>
            </a:extLst>
          </p:cNvPr>
          <p:cNvSpPr>
            <a:spLocks noChangeShapeType="1"/>
          </p:cNvSpPr>
          <p:nvPr/>
        </p:nvSpPr>
        <p:spPr bwMode="auto">
          <a:xfrm>
            <a:off x="1385888" y="4838700"/>
            <a:ext cx="762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49" name="Line 43">
            <a:extLst>
              <a:ext uri="{FF2B5EF4-FFF2-40B4-BE49-F238E27FC236}">
                <a16:creationId xmlns:a16="http://schemas.microsoft.com/office/drawing/2014/main" id="{36D3FA43-638B-4D0C-A3FC-064DA26E020D}"/>
              </a:ext>
            </a:extLst>
          </p:cNvPr>
          <p:cNvSpPr>
            <a:spLocks noChangeShapeType="1"/>
          </p:cNvSpPr>
          <p:nvPr/>
        </p:nvSpPr>
        <p:spPr bwMode="auto">
          <a:xfrm>
            <a:off x="1385888" y="4313238"/>
            <a:ext cx="762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50" name="Line 44">
            <a:extLst>
              <a:ext uri="{FF2B5EF4-FFF2-40B4-BE49-F238E27FC236}">
                <a16:creationId xmlns:a16="http://schemas.microsoft.com/office/drawing/2014/main" id="{681B1715-C557-45DB-A641-88120398B393}"/>
              </a:ext>
            </a:extLst>
          </p:cNvPr>
          <p:cNvSpPr>
            <a:spLocks noChangeShapeType="1"/>
          </p:cNvSpPr>
          <p:nvPr/>
        </p:nvSpPr>
        <p:spPr bwMode="auto">
          <a:xfrm>
            <a:off x="1385888" y="3787775"/>
            <a:ext cx="762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51" name="Line 45">
            <a:extLst>
              <a:ext uri="{FF2B5EF4-FFF2-40B4-BE49-F238E27FC236}">
                <a16:creationId xmlns:a16="http://schemas.microsoft.com/office/drawing/2014/main" id="{99A89C79-F83B-4E0A-AEF0-6E9EEE7348DA}"/>
              </a:ext>
            </a:extLst>
          </p:cNvPr>
          <p:cNvSpPr>
            <a:spLocks noChangeShapeType="1"/>
          </p:cNvSpPr>
          <p:nvPr/>
        </p:nvSpPr>
        <p:spPr bwMode="auto">
          <a:xfrm>
            <a:off x="1385888" y="3260725"/>
            <a:ext cx="762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52" name="Line 46">
            <a:extLst>
              <a:ext uri="{FF2B5EF4-FFF2-40B4-BE49-F238E27FC236}">
                <a16:creationId xmlns:a16="http://schemas.microsoft.com/office/drawing/2014/main" id="{B67B38A6-C3F5-4435-B431-D28D1A291A9E}"/>
              </a:ext>
            </a:extLst>
          </p:cNvPr>
          <p:cNvSpPr>
            <a:spLocks noChangeShapeType="1"/>
          </p:cNvSpPr>
          <p:nvPr/>
        </p:nvSpPr>
        <p:spPr bwMode="auto">
          <a:xfrm>
            <a:off x="1385888" y="2735263"/>
            <a:ext cx="762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53" name="Line 47">
            <a:extLst>
              <a:ext uri="{FF2B5EF4-FFF2-40B4-BE49-F238E27FC236}">
                <a16:creationId xmlns:a16="http://schemas.microsoft.com/office/drawing/2014/main" id="{8F012DBC-223E-460C-9FB6-70EA3C04C262}"/>
              </a:ext>
            </a:extLst>
          </p:cNvPr>
          <p:cNvSpPr>
            <a:spLocks noChangeShapeType="1"/>
          </p:cNvSpPr>
          <p:nvPr/>
        </p:nvSpPr>
        <p:spPr bwMode="auto">
          <a:xfrm>
            <a:off x="1385888" y="2209800"/>
            <a:ext cx="762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54" name="Line 48">
            <a:extLst>
              <a:ext uri="{FF2B5EF4-FFF2-40B4-BE49-F238E27FC236}">
                <a16:creationId xmlns:a16="http://schemas.microsoft.com/office/drawing/2014/main" id="{50C0C944-3F8B-4AB5-82E9-D5B3C9DCE3B5}"/>
              </a:ext>
            </a:extLst>
          </p:cNvPr>
          <p:cNvSpPr>
            <a:spLocks noChangeShapeType="1"/>
          </p:cNvSpPr>
          <p:nvPr/>
        </p:nvSpPr>
        <p:spPr bwMode="auto">
          <a:xfrm>
            <a:off x="1462088" y="5364163"/>
            <a:ext cx="6856412"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55" name="Line 49">
            <a:extLst>
              <a:ext uri="{FF2B5EF4-FFF2-40B4-BE49-F238E27FC236}">
                <a16:creationId xmlns:a16="http://schemas.microsoft.com/office/drawing/2014/main" id="{EB039D25-1EC3-4939-BA2C-FEB822C67106}"/>
              </a:ext>
            </a:extLst>
          </p:cNvPr>
          <p:cNvSpPr>
            <a:spLocks noChangeShapeType="1"/>
          </p:cNvSpPr>
          <p:nvPr/>
        </p:nvSpPr>
        <p:spPr bwMode="auto">
          <a:xfrm flipV="1">
            <a:off x="1462088" y="5372100"/>
            <a:ext cx="1587" cy="85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56" name="Line 50">
            <a:extLst>
              <a:ext uri="{FF2B5EF4-FFF2-40B4-BE49-F238E27FC236}">
                <a16:creationId xmlns:a16="http://schemas.microsoft.com/office/drawing/2014/main" id="{43F0BF21-4213-4F7F-8691-614657812749}"/>
              </a:ext>
            </a:extLst>
          </p:cNvPr>
          <p:cNvSpPr>
            <a:spLocks noChangeShapeType="1"/>
          </p:cNvSpPr>
          <p:nvPr/>
        </p:nvSpPr>
        <p:spPr bwMode="auto">
          <a:xfrm flipV="1">
            <a:off x="3052763" y="5372100"/>
            <a:ext cx="1587" cy="85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57" name="Line 51">
            <a:extLst>
              <a:ext uri="{FF2B5EF4-FFF2-40B4-BE49-F238E27FC236}">
                <a16:creationId xmlns:a16="http://schemas.microsoft.com/office/drawing/2014/main" id="{1D84F11C-56EA-40DC-87AD-46F0AC76C2F4}"/>
              </a:ext>
            </a:extLst>
          </p:cNvPr>
          <p:cNvSpPr>
            <a:spLocks noChangeShapeType="1"/>
          </p:cNvSpPr>
          <p:nvPr/>
        </p:nvSpPr>
        <p:spPr bwMode="auto">
          <a:xfrm flipV="1">
            <a:off x="4654550" y="5372100"/>
            <a:ext cx="1588" cy="85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58" name="Line 52">
            <a:extLst>
              <a:ext uri="{FF2B5EF4-FFF2-40B4-BE49-F238E27FC236}">
                <a16:creationId xmlns:a16="http://schemas.microsoft.com/office/drawing/2014/main" id="{DE99DBF4-843D-48CE-90E7-4B93890D6F2C}"/>
              </a:ext>
            </a:extLst>
          </p:cNvPr>
          <p:cNvSpPr>
            <a:spLocks noChangeShapeType="1"/>
          </p:cNvSpPr>
          <p:nvPr/>
        </p:nvSpPr>
        <p:spPr bwMode="auto">
          <a:xfrm flipV="1">
            <a:off x="6245225" y="5372100"/>
            <a:ext cx="1588" cy="85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59" name="Line 53">
            <a:extLst>
              <a:ext uri="{FF2B5EF4-FFF2-40B4-BE49-F238E27FC236}">
                <a16:creationId xmlns:a16="http://schemas.microsoft.com/office/drawing/2014/main" id="{A206E8A0-30BC-4D59-B1D4-9D135E4FE38F}"/>
              </a:ext>
            </a:extLst>
          </p:cNvPr>
          <p:cNvSpPr>
            <a:spLocks noChangeShapeType="1"/>
          </p:cNvSpPr>
          <p:nvPr/>
        </p:nvSpPr>
        <p:spPr bwMode="auto">
          <a:xfrm flipV="1">
            <a:off x="7835900" y="5372100"/>
            <a:ext cx="1588" cy="85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nvGrpSpPr>
          <p:cNvPr id="39960" name="Groupe 136">
            <a:extLst>
              <a:ext uri="{FF2B5EF4-FFF2-40B4-BE49-F238E27FC236}">
                <a16:creationId xmlns:a16="http://schemas.microsoft.com/office/drawing/2014/main" id="{CFCC25F4-B599-4011-A293-B9026C262E31}"/>
              </a:ext>
            </a:extLst>
          </p:cNvPr>
          <p:cNvGrpSpPr>
            <a:grpSpLocks/>
          </p:cNvGrpSpPr>
          <p:nvPr/>
        </p:nvGrpSpPr>
        <p:grpSpPr bwMode="auto">
          <a:xfrm>
            <a:off x="1493838" y="2462213"/>
            <a:ext cx="7399337" cy="1909762"/>
            <a:chOff x="1493283" y="2462328"/>
            <a:chExt cx="7399197" cy="1909762"/>
          </a:xfrm>
        </p:grpSpPr>
        <p:grpSp>
          <p:nvGrpSpPr>
            <p:cNvPr id="39988" name="Groupe 112">
              <a:extLst>
                <a:ext uri="{FF2B5EF4-FFF2-40B4-BE49-F238E27FC236}">
                  <a16:creationId xmlns:a16="http://schemas.microsoft.com/office/drawing/2014/main" id="{CF003FF2-8030-4D05-A7E0-CE7D354A02C4}"/>
                </a:ext>
              </a:extLst>
            </p:cNvPr>
            <p:cNvGrpSpPr>
              <a:grpSpLocks/>
            </p:cNvGrpSpPr>
            <p:nvPr/>
          </p:nvGrpSpPr>
          <p:grpSpPr bwMode="auto">
            <a:xfrm>
              <a:off x="3274413" y="2571865"/>
              <a:ext cx="84138" cy="1800225"/>
              <a:chOff x="3256995" y="2571865"/>
              <a:chExt cx="84138" cy="1800225"/>
            </a:xfrm>
          </p:grpSpPr>
          <p:sp>
            <p:nvSpPr>
              <p:cNvPr id="40057" name="Line 57">
                <a:extLst>
                  <a:ext uri="{FF2B5EF4-FFF2-40B4-BE49-F238E27FC236}">
                    <a16:creationId xmlns:a16="http://schemas.microsoft.com/office/drawing/2014/main" id="{6DE339AB-87B8-4FF3-9537-941F2CE4EFE4}"/>
                  </a:ext>
                </a:extLst>
              </p:cNvPr>
              <p:cNvSpPr>
                <a:spLocks noChangeShapeType="1"/>
              </p:cNvSpPr>
              <p:nvPr/>
            </p:nvSpPr>
            <p:spPr bwMode="auto">
              <a:xfrm flipV="1">
                <a:off x="3298270" y="2571865"/>
                <a:ext cx="1588" cy="89376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58" name="Line 67">
                <a:extLst>
                  <a:ext uri="{FF2B5EF4-FFF2-40B4-BE49-F238E27FC236}">
                    <a16:creationId xmlns:a16="http://schemas.microsoft.com/office/drawing/2014/main" id="{F60E7874-779B-4E8D-B562-D50D7CEF1D1E}"/>
                  </a:ext>
                </a:extLst>
              </p:cNvPr>
              <p:cNvSpPr>
                <a:spLocks noChangeShapeType="1"/>
              </p:cNvSpPr>
              <p:nvPr/>
            </p:nvSpPr>
            <p:spPr bwMode="auto">
              <a:xfrm>
                <a:off x="3298270" y="3465628"/>
                <a:ext cx="1588" cy="90487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59" name="Line 68">
                <a:extLst>
                  <a:ext uri="{FF2B5EF4-FFF2-40B4-BE49-F238E27FC236}">
                    <a16:creationId xmlns:a16="http://schemas.microsoft.com/office/drawing/2014/main" id="{FE69AD60-EFAF-4257-A94B-586B34CFB6EF}"/>
                  </a:ext>
                </a:extLst>
              </p:cNvPr>
              <p:cNvSpPr>
                <a:spLocks noChangeShapeType="1"/>
              </p:cNvSpPr>
              <p:nvPr/>
            </p:nvSpPr>
            <p:spPr bwMode="auto">
              <a:xfrm>
                <a:off x="3266520" y="4370503"/>
                <a:ext cx="74613"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60" name="Line 194">
                <a:extLst>
                  <a:ext uri="{FF2B5EF4-FFF2-40B4-BE49-F238E27FC236}">
                    <a16:creationId xmlns:a16="http://schemas.microsoft.com/office/drawing/2014/main" id="{C1B87E9A-D947-489C-B55E-C8349918F14B}"/>
                  </a:ext>
                </a:extLst>
              </p:cNvPr>
              <p:cNvSpPr>
                <a:spLocks noChangeShapeType="1"/>
              </p:cNvSpPr>
              <p:nvPr/>
            </p:nvSpPr>
            <p:spPr bwMode="auto">
              <a:xfrm>
                <a:off x="3256995" y="2573453"/>
                <a:ext cx="74613"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9989" name="Groupe 117">
              <a:extLst>
                <a:ext uri="{FF2B5EF4-FFF2-40B4-BE49-F238E27FC236}">
                  <a16:creationId xmlns:a16="http://schemas.microsoft.com/office/drawing/2014/main" id="{13143F7E-289C-4E29-B722-A98664E704D2}"/>
                </a:ext>
              </a:extLst>
            </p:cNvPr>
            <p:cNvGrpSpPr>
              <a:grpSpLocks/>
            </p:cNvGrpSpPr>
            <p:nvPr/>
          </p:nvGrpSpPr>
          <p:grpSpPr bwMode="auto">
            <a:xfrm>
              <a:off x="6462210" y="2462328"/>
              <a:ext cx="79278" cy="1835150"/>
              <a:chOff x="6444792" y="2462328"/>
              <a:chExt cx="79278" cy="1835150"/>
            </a:xfrm>
          </p:grpSpPr>
          <p:sp>
            <p:nvSpPr>
              <p:cNvPr id="40053" name="Line 61">
                <a:extLst>
                  <a:ext uri="{FF2B5EF4-FFF2-40B4-BE49-F238E27FC236}">
                    <a16:creationId xmlns:a16="http://schemas.microsoft.com/office/drawing/2014/main" id="{73BD025A-FB1C-4848-A72F-30BBF940D832}"/>
                  </a:ext>
                </a:extLst>
              </p:cNvPr>
              <p:cNvSpPr>
                <a:spLocks noChangeShapeType="1"/>
              </p:cNvSpPr>
              <p:nvPr/>
            </p:nvSpPr>
            <p:spPr bwMode="auto">
              <a:xfrm flipV="1">
                <a:off x="6481208" y="2462328"/>
                <a:ext cx="1587" cy="91757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54" name="Line 62">
                <a:extLst>
                  <a:ext uri="{FF2B5EF4-FFF2-40B4-BE49-F238E27FC236}">
                    <a16:creationId xmlns:a16="http://schemas.microsoft.com/office/drawing/2014/main" id="{46B8A616-2AF4-4147-86BA-0A37847852E5}"/>
                  </a:ext>
                </a:extLst>
              </p:cNvPr>
              <p:cNvSpPr>
                <a:spLocks noChangeShapeType="1"/>
              </p:cNvSpPr>
              <p:nvPr/>
            </p:nvSpPr>
            <p:spPr bwMode="auto">
              <a:xfrm>
                <a:off x="6444792" y="2462328"/>
                <a:ext cx="76200"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55" name="Line 71">
                <a:extLst>
                  <a:ext uri="{FF2B5EF4-FFF2-40B4-BE49-F238E27FC236}">
                    <a16:creationId xmlns:a16="http://schemas.microsoft.com/office/drawing/2014/main" id="{0BAB872E-B741-4F18-9AAB-DC4B6FE0500D}"/>
                  </a:ext>
                </a:extLst>
              </p:cNvPr>
              <p:cNvSpPr>
                <a:spLocks noChangeShapeType="1"/>
              </p:cNvSpPr>
              <p:nvPr/>
            </p:nvSpPr>
            <p:spPr bwMode="auto">
              <a:xfrm>
                <a:off x="6481208" y="3379903"/>
                <a:ext cx="1587" cy="9159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56" name="Line 72">
                <a:extLst>
                  <a:ext uri="{FF2B5EF4-FFF2-40B4-BE49-F238E27FC236}">
                    <a16:creationId xmlns:a16="http://schemas.microsoft.com/office/drawing/2014/main" id="{ABB8F059-AF6D-4120-8592-D65570AEFABB}"/>
                  </a:ext>
                </a:extLst>
              </p:cNvPr>
              <p:cNvSpPr>
                <a:spLocks noChangeShapeType="1"/>
              </p:cNvSpPr>
              <p:nvPr/>
            </p:nvSpPr>
            <p:spPr bwMode="auto">
              <a:xfrm>
                <a:off x="6447870" y="4295890"/>
                <a:ext cx="76200"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9990" name="Groupe 114">
              <a:extLst>
                <a:ext uri="{FF2B5EF4-FFF2-40B4-BE49-F238E27FC236}">
                  <a16:creationId xmlns:a16="http://schemas.microsoft.com/office/drawing/2014/main" id="{629BB989-4088-4149-928F-8A66A6C8FA08}"/>
                </a:ext>
              </a:extLst>
            </p:cNvPr>
            <p:cNvGrpSpPr>
              <a:grpSpLocks/>
            </p:cNvGrpSpPr>
            <p:nvPr/>
          </p:nvGrpSpPr>
          <p:grpSpPr bwMode="auto">
            <a:xfrm>
              <a:off x="1682151" y="2644890"/>
              <a:ext cx="76200" cy="1701800"/>
              <a:chOff x="1664733" y="2644890"/>
              <a:chExt cx="76200" cy="1701800"/>
            </a:xfrm>
          </p:grpSpPr>
          <p:sp>
            <p:nvSpPr>
              <p:cNvPr id="40049" name="Line 55">
                <a:extLst>
                  <a:ext uri="{FF2B5EF4-FFF2-40B4-BE49-F238E27FC236}">
                    <a16:creationId xmlns:a16="http://schemas.microsoft.com/office/drawing/2014/main" id="{D4442BBF-44B5-484D-BEC0-C3CC6B7E3B4B}"/>
                  </a:ext>
                </a:extLst>
              </p:cNvPr>
              <p:cNvSpPr>
                <a:spLocks noChangeShapeType="1"/>
              </p:cNvSpPr>
              <p:nvPr/>
            </p:nvSpPr>
            <p:spPr bwMode="auto">
              <a:xfrm flipV="1">
                <a:off x="1698070" y="2644890"/>
                <a:ext cx="1588" cy="8572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50" name="Line 56">
                <a:extLst>
                  <a:ext uri="{FF2B5EF4-FFF2-40B4-BE49-F238E27FC236}">
                    <a16:creationId xmlns:a16="http://schemas.microsoft.com/office/drawing/2014/main" id="{39584992-161D-4D5C-AE18-7E2369BF9F2D}"/>
                  </a:ext>
                </a:extLst>
              </p:cNvPr>
              <p:cNvSpPr>
                <a:spLocks noChangeShapeType="1"/>
              </p:cNvSpPr>
              <p:nvPr/>
            </p:nvSpPr>
            <p:spPr bwMode="auto">
              <a:xfrm rot="-180000">
                <a:off x="1664733" y="2644890"/>
                <a:ext cx="76200"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51" name="Line 65">
                <a:extLst>
                  <a:ext uri="{FF2B5EF4-FFF2-40B4-BE49-F238E27FC236}">
                    <a16:creationId xmlns:a16="http://schemas.microsoft.com/office/drawing/2014/main" id="{5F0EB432-B964-42B1-8F84-E20C15E59E8C}"/>
                  </a:ext>
                </a:extLst>
              </p:cNvPr>
              <p:cNvSpPr>
                <a:spLocks noChangeShapeType="1"/>
              </p:cNvSpPr>
              <p:nvPr/>
            </p:nvSpPr>
            <p:spPr bwMode="auto">
              <a:xfrm>
                <a:off x="1698070" y="3502140"/>
                <a:ext cx="1588" cy="84296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52" name="Line 66">
                <a:extLst>
                  <a:ext uri="{FF2B5EF4-FFF2-40B4-BE49-F238E27FC236}">
                    <a16:creationId xmlns:a16="http://schemas.microsoft.com/office/drawing/2014/main" id="{9923F7D1-FF0D-4941-AAE7-0B0850C756B5}"/>
                  </a:ext>
                </a:extLst>
              </p:cNvPr>
              <p:cNvSpPr>
                <a:spLocks noChangeShapeType="1"/>
              </p:cNvSpPr>
              <p:nvPr/>
            </p:nvSpPr>
            <p:spPr bwMode="auto">
              <a:xfrm>
                <a:off x="1664733" y="4345103"/>
                <a:ext cx="76200"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9991" name="Groupe 121">
              <a:extLst>
                <a:ext uri="{FF2B5EF4-FFF2-40B4-BE49-F238E27FC236}">
                  <a16:creationId xmlns:a16="http://schemas.microsoft.com/office/drawing/2014/main" id="{A5898B2F-AA08-4C94-B3E6-3804C6371874}"/>
                </a:ext>
              </a:extLst>
            </p:cNvPr>
            <p:cNvGrpSpPr>
              <a:grpSpLocks/>
            </p:cNvGrpSpPr>
            <p:nvPr/>
          </p:nvGrpSpPr>
          <p:grpSpPr bwMode="auto">
            <a:xfrm>
              <a:off x="4874613" y="2670290"/>
              <a:ext cx="76200" cy="1616075"/>
              <a:chOff x="4857195" y="2670290"/>
              <a:chExt cx="76200" cy="1616075"/>
            </a:xfrm>
          </p:grpSpPr>
          <p:sp>
            <p:nvSpPr>
              <p:cNvPr id="40045" name="Line 59">
                <a:extLst>
                  <a:ext uri="{FF2B5EF4-FFF2-40B4-BE49-F238E27FC236}">
                    <a16:creationId xmlns:a16="http://schemas.microsoft.com/office/drawing/2014/main" id="{9971EE15-26A0-4B9D-9884-8D315B99D136}"/>
                  </a:ext>
                </a:extLst>
              </p:cNvPr>
              <p:cNvSpPr>
                <a:spLocks noChangeShapeType="1"/>
              </p:cNvSpPr>
              <p:nvPr/>
            </p:nvSpPr>
            <p:spPr bwMode="auto">
              <a:xfrm flipV="1">
                <a:off x="4888945" y="2670290"/>
                <a:ext cx="1588" cy="8064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46" name="Line 60">
                <a:extLst>
                  <a:ext uri="{FF2B5EF4-FFF2-40B4-BE49-F238E27FC236}">
                    <a16:creationId xmlns:a16="http://schemas.microsoft.com/office/drawing/2014/main" id="{1BB82573-641F-4CBB-914F-33A002176DED}"/>
                  </a:ext>
                </a:extLst>
              </p:cNvPr>
              <p:cNvSpPr>
                <a:spLocks noChangeShapeType="1"/>
              </p:cNvSpPr>
              <p:nvPr/>
            </p:nvSpPr>
            <p:spPr bwMode="auto">
              <a:xfrm>
                <a:off x="4857195" y="2670290"/>
                <a:ext cx="76200"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47" name="Line 69">
                <a:extLst>
                  <a:ext uri="{FF2B5EF4-FFF2-40B4-BE49-F238E27FC236}">
                    <a16:creationId xmlns:a16="http://schemas.microsoft.com/office/drawing/2014/main" id="{0F228349-086C-43B2-9E34-F1D91DA41344}"/>
                  </a:ext>
                </a:extLst>
              </p:cNvPr>
              <p:cNvSpPr>
                <a:spLocks noChangeShapeType="1"/>
              </p:cNvSpPr>
              <p:nvPr/>
            </p:nvSpPr>
            <p:spPr bwMode="auto">
              <a:xfrm>
                <a:off x="4888945" y="3476740"/>
                <a:ext cx="1588" cy="80803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48" name="Line 70">
                <a:extLst>
                  <a:ext uri="{FF2B5EF4-FFF2-40B4-BE49-F238E27FC236}">
                    <a16:creationId xmlns:a16="http://schemas.microsoft.com/office/drawing/2014/main" id="{98F97574-A3B2-411B-9DBD-3F5CDFFB902D}"/>
                  </a:ext>
                </a:extLst>
              </p:cNvPr>
              <p:cNvSpPr>
                <a:spLocks noChangeShapeType="1"/>
              </p:cNvSpPr>
              <p:nvPr/>
            </p:nvSpPr>
            <p:spPr bwMode="auto">
              <a:xfrm>
                <a:off x="4857195" y="4284778"/>
                <a:ext cx="76200"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9992" name="Groupe 119">
              <a:extLst>
                <a:ext uri="{FF2B5EF4-FFF2-40B4-BE49-F238E27FC236}">
                  <a16:creationId xmlns:a16="http://schemas.microsoft.com/office/drawing/2014/main" id="{82D48535-0F31-4B08-9375-83D1FEE2D1C5}"/>
                </a:ext>
              </a:extLst>
            </p:cNvPr>
            <p:cNvGrpSpPr>
              <a:grpSpLocks/>
            </p:cNvGrpSpPr>
            <p:nvPr/>
          </p:nvGrpSpPr>
          <p:grpSpPr bwMode="auto">
            <a:xfrm>
              <a:off x="8067076" y="2560753"/>
              <a:ext cx="74612" cy="1614487"/>
              <a:chOff x="8049658" y="2560753"/>
              <a:chExt cx="74612" cy="1614487"/>
            </a:xfrm>
          </p:grpSpPr>
          <p:sp>
            <p:nvSpPr>
              <p:cNvPr id="40041" name="Line 63">
                <a:extLst>
                  <a:ext uri="{FF2B5EF4-FFF2-40B4-BE49-F238E27FC236}">
                    <a16:creationId xmlns:a16="http://schemas.microsoft.com/office/drawing/2014/main" id="{CF97E8A8-625B-4B25-973E-0AA9E309C74F}"/>
                  </a:ext>
                </a:extLst>
              </p:cNvPr>
              <p:cNvSpPr>
                <a:spLocks noChangeShapeType="1"/>
              </p:cNvSpPr>
              <p:nvPr/>
            </p:nvSpPr>
            <p:spPr bwMode="auto">
              <a:xfrm flipV="1">
                <a:off x="8082390" y="2560753"/>
                <a:ext cx="1587" cy="8064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42" name="Line 64">
                <a:extLst>
                  <a:ext uri="{FF2B5EF4-FFF2-40B4-BE49-F238E27FC236}">
                    <a16:creationId xmlns:a16="http://schemas.microsoft.com/office/drawing/2014/main" id="{679DEB92-7D3E-4EF2-8719-ACD9176358A5}"/>
                  </a:ext>
                </a:extLst>
              </p:cNvPr>
              <p:cNvSpPr>
                <a:spLocks noChangeShapeType="1"/>
              </p:cNvSpPr>
              <p:nvPr/>
            </p:nvSpPr>
            <p:spPr bwMode="auto">
              <a:xfrm>
                <a:off x="8049658" y="2560753"/>
                <a:ext cx="74612"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43" name="Line 73">
                <a:extLst>
                  <a:ext uri="{FF2B5EF4-FFF2-40B4-BE49-F238E27FC236}">
                    <a16:creationId xmlns:a16="http://schemas.microsoft.com/office/drawing/2014/main" id="{5FFFC16C-15EF-45FA-A54E-70342F90BA6F}"/>
                  </a:ext>
                </a:extLst>
              </p:cNvPr>
              <p:cNvSpPr>
                <a:spLocks noChangeShapeType="1"/>
              </p:cNvSpPr>
              <p:nvPr/>
            </p:nvSpPr>
            <p:spPr bwMode="auto">
              <a:xfrm>
                <a:off x="8081408" y="3367203"/>
                <a:ext cx="1587" cy="8064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44" name="Line 74">
                <a:extLst>
                  <a:ext uri="{FF2B5EF4-FFF2-40B4-BE49-F238E27FC236}">
                    <a16:creationId xmlns:a16="http://schemas.microsoft.com/office/drawing/2014/main" id="{CA18AD7C-9989-4695-AD7A-FE6781C5BBDD}"/>
                  </a:ext>
                </a:extLst>
              </p:cNvPr>
              <p:cNvSpPr>
                <a:spLocks noChangeShapeType="1"/>
              </p:cNvSpPr>
              <p:nvPr/>
            </p:nvSpPr>
            <p:spPr bwMode="auto">
              <a:xfrm>
                <a:off x="8049658" y="4173653"/>
                <a:ext cx="74612"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sp>
          <p:nvSpPr>
            <p:cNvPr id="39993" name="Line 76">
              <a:extLst>
                <a:ext uri="{FF2B5EF4-FFF2-40B4-BE49-F238E27FC236}">
                  <a16:creationId xmlns:a16="http://schemas.microsoft.com/office/drawing/2014/main" id="{86C99CFD-CC28-4051-A0A4-5E44BA263B88}"/>
                </a:ext>
              </a:extLst>
            </p:cNvPr>
            <p:cNvSpPr>
              <a:spLocks noChangeShapeType="1"/>
            </p:cNvSpPr>
            <p:nvPr/>
          </p:nvSpPr>
          <p:spPr bwMode="auto">
            <a:xfrm>
              <a:off x="1504395" y="2779828"/>
              <a:ext cx="74613"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nvGrpSpPr>
            <p:cNvPr id="39994" name="Groupe 115">
              <a:extLst>
                <a:ext uri="{FF2B5EF4-FFF2-40B4-BE49-F238E27FC236}">
                  <a16:creationId xmlns:a16="http://schemas.microsoft.com/office/drawing/2014/main" id="{E03EE323-59D3-4999-9CB8-6D7D6F29B93B}"/>
                </a:ext>
              </a:extLst>
            </p:cNvPr>
            <p:cNvGrpSpPr>
              <a:grpSpLocks/>
            </p:cNvGrpSpPr>
            <p:nvPr/>
          </p:nvGrpSpPr>
          <p:grpSpPr bwMode="auto">
            <a:xfrm>
              <a:off x="1553563" y="2779828"/>
              <a:ext cx="1588" cy="1504950"/>
              <a:chOff x="1536145" y="2779828"/>
              <a:chExt cx="1588" cy="1504950"/>
            </a:xfrm>
          </p:grpSpPr>
          <p:sp>
            <p:nvSpPr>
              <p:cNvPr id="40039" name="Line 75">
                <a:extLst>
                  <a:ext uri="{FF2B5EF4-FFF2-40B4-BE49-F238E27FC236}">
                    <a16:creationId xmlns:a16="http://schemas.microsoft.com/office/drawing/2014/main" id="{3CF9453B-FD41-4197-8948-5570F83C9A38}"/>
                  </a:ext>
                </a:extLst>
              </p:cNvPr>
              <p:cNvSpPr>
                <a:spLocks noChangeShapeType="1"/>
              </p:cNvSpPr>
              <p:nvPr/>
            </p:nvSpPr>
            <p:spPr bwMode="auto">
              <a:xfrm flipV="1">
                <a:off x="1536145" y="2779828"/>
                <a:ext cx="1588" cy="758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40" name="Line 85">
                <a:extLst>
                  <a:ext uri="{FF2B5EF4-FFF2-40B4-BE49-F238E27FC236}">
                    <a16:creationId xmlns:a16="http://schemas.microsoft.com/office/drawing/2014/main" id="{9772F7F7-41B7-4856-833A-5F16769172C0}"/>
                  </a:ext>
                </a:extLst>
              </p:cNvPr>
              <p:cNvSpPr>
                <a:spLocks noChangeShapeType="1"/>
              </p:cNvSpPr>
              <p:nvPr/>
            </p:nvSpPr>
            <p:spPr bwMode="auto">
              <a:xfrm>
                <a:off x="1536145" y="3538653"/>
                <a:ext cx="1588" cy="74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sp>
          <p:nvSpPr>
            <p:cNvPr id="39995" name="Line 86">
              <a:extLst>
                <a:ext uri="{FF2B5EF4-FFF2-40B4-BE49-F238E27FC236}">
                  <a16:creationId xmlns:a16="http://schemas.microsoft.com/office/drawing/2014/main" id="{19BB0FE1-F327-436E-A3E8-5FA469EA1E0C}"/>
                </a:ext>
              </a:extLst>
            </p:cNvPr>
            <p:cNvSpPr>
              <a:spLocks noChangeShapeType="1"/>
            </p:cNvSpPr>
            <p:nvPr/>
          </p:nvSpPr>
          <p:spPr bwMode="auto">
            <a:xfrm>
              <a:off x="1504395" y="4284778"/>
              <a:ext cx="74613"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nvGrpSpPr>
            <p:cNvPr id="39996" name="Groupe 113">
              <a:extLst>
                <a:ext uri="{FF2B5EF4-FFF2-40B4-BE49-F238E27FC236}">
                  <a16:creationId xmlns:a16="http://schemas.microsoft.com/office/drawing/2014/main" id="{CCCF0F47-B68D-4269-A606-AFD7C4895D9B}"/>
                </a:ext>
              </a:extLst>
            </p:cNvPr>
            <p:cNvGrpSpPr>
              <a:grpSpLocks/>
            </p:cNvGrpSpPr>
            <p:nvPr/>
          </p:nvGrpSpPr>
          <p:grpSpPr bwMode="auto">
            <a:xfrm>
              <a:off x="3123601" y="2719503"/>
              <a:ext cx="74612" cy="1590675"/>
              <a:chOff x="3106183" y="2719503"/>
              <a:chExt cx="74612" cy="1590675"/>
            </a:xfrm>
          </p:grpSpPr>
          <p:sp>
            <p:nvSpPr>
              <p:cNvPr id="40035" name="Line 77">
                <a:extLst>
                  <a:ext uri="{FF2B5EF4-FFF2-40B4-BE49-F238E27FC236}">
                    <a16:creationId xmlns:a16="http://schemas.microsoft.com/office/drawing/2014/main" id="{22DA800A-6E37-4E4E-A2E9-9C741DED25AA}"/>
                  </a:ext>
                </a:extLst>
              </p:cNvPr>
              <p:cNvSpPr>
                <a:spLocks noChangeShapeType="1"/>
              </p:cNvSpPr>
              <p:nvPr/>
            </p:nvSpPr>
            <p:spPr bwMode="auto">
              <a:xfrm flipV="1">
                <a:off x="3137933" y="2719503"/>
                <a:ext cx="1587" cy="7937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36" name="Line 78">
                <a:extLst>
                  <a:ext uri="{FF2B5EF4-FFF2-40B4-BE49-F238E27FC236}">
                    <a16:creationId xmlns:a16="http://schemas.microsoft.com/office/drawing/2014/main" id="{DD936300-54F9-4C2E-8971-E24D15D97EBC}"/>
                  </a:ext>
                </a:extLst>
              </p:cNvPr>
              <p:cNvSpPr>
                <a:spLocks noChangeShapeType="1"/>
              </p:cNvSpPr>
              <p:nvPr/>
            </p:nvSpPr>
            <p:spPr bwMode="auto">
              <a:xfrm>
                <a:off x="3106183" y="2719503"/>
                <a:ext cx="74612"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37" name="Line 87">
                <a:extLst>
                  <a:ext uri="{FF2B5EF4-FFF2-40B4-BE49-F238E27FC236}">
                    <a16:creationId xmlns:a16="http://schemas.microsoft.com/office/drawing/2014/main" id="{E7FB2A90-239F-4270-AF51-AA9DC1FA9785}"/>
                  </a:ext>
                </a:extLst>
              </p:cNvPr>
              <p:cNvSpPr>
                <a:spLocks noChangeShapeType="1"/>
              </p:cNvSpPr>
              <p:nvPr/>
            </p:nvSpPr>
            <p:spPr bwMode="auto">
              <a:xfrm>
                <a:off x="3137933" y="3513253"/>
                <a:ext cx="1587" cy="79533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38" name="Line 88">
                <a:extLst>
                  <a:ext uri="{FF2B5EF4-FFF2-40B4-BE49-F238E27FC236}">
                    <a16:creationId xmlns:a16="http://schemas.microsoft.com/office/drawing/2014/main" id="{B3D5D716-DFEE-4769-81B2-C0746411037B}"/>
                  </a:ext>
                </a:extLst>
              </p:cNvPr>
              <p:cNvSpPr>
                <a:spLocks noChangeShapeType="1"/>
              </p:cNvSpPr>
              <p:nvPr/>
            </p:nvSpPr>
            <p:spPr bwMode="auto">
              <a:xfrm>
                <a:off x="3106183" y="4308590"/>
                <a:ext cx="74612"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9997" name="Groupe 120">
              <a:extLst>
                <a:ext uri="{FF2B5EF4-FFF2-40B4-BE49-F238E27FC236}">
                  <a16:creationId xmlns:a16="http://schemas.microsoft.com/office/drawing/2014/main" id="{96F60795-D108-46F8-AF76-E90D772615CC}"/>
                </a:ext>
              </a:extLst>
            </p:cNvPr>
            <p:cNvGrpSpPr>
              <a:grpSpLocks/>
            </p:cNvGrpSpPr>
            <p:nvPr/>
          </p:nvGrpSpPr>
          <p:grpSpPr bwMode="auto">
            <a:xfrm>
              <a:off x="4705567" y="2608378"/>
              <a:ext cx="74612" cy="1677987"/>
              <a:chOff x="4696858" y="2608378"/>
              <a:chExt cx="74612" cy="1677987"/>
            </a:xfrm>
          </p:grpSpPr>
          <p:sp>
            <p:nvSpPr>
              <p:cNvPr id="40031" name="Line 79">
                <a:extLst>
                  <a:ext uri="{FF2B5EF4-FFF2-40B4-BE49-F238E27FC236}">
                    <a16:creationId xmlns:a16="http://schemas.microsoft.com/office/drawing/2014/main" id="{DD664C89-0079-475D-97B0-AD255DD63B34}"/>
                  </a:ext>
                </a:extLst>
              </p:cNvPr>
              <p:cNvSpPr>
                <a:spLocks noChangeShapeType="1"/>
              </p:cNvSpPr>
              <p:nvPr/>
            </p:nvSpPr>
            <p:spPr bwMode="auto">
              <a:xfrm flipV="1">
                <a:off x="4728608" y="2608378"/>
                <a:ext cx="1587" cy="8445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32" name="Line 80">
                <a:extLst>
                  <a:ext uri="{FF2B5EF4-FFF2-40B4-BE49-F238E27FC236}">
                    <a16:creationId xmlns:a16="http://schemas.microsoft.com/office/drawing/2014/main" id="{25B0F529-BFC6-4417-84E5-AAFC101751BE}"/>
                  </a:ext>
                </a:extLst>
              </p:cNvPr>
              <p:cNvSpPr>
                <a:spLocks noChangeShapeType="1"/>
              </p:cNvSpPr>
              <p:nvPr/>
            </p:nvSpPr>
            <p:spPr bwMode="auto">
              <a:xfrm>
                <a:off x="4696858" y="2608378"/>
                <a:ext cx="74612"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33" name="Line 89">
                <a:extLst>
                  <a:ext uri="{FF2B5EF4-FFF2-40B4-BE49-F238E27FC236}">
                    <a16:creationId xmlns:a16="http://schemas.microsoft.com/office/drawing/2014/main" id="{5E3FB7E8-4371-4AB8-864B-A38D9A180B5F}"/>
                  </a:ext>
                </a:extLst>
              </p:cNvPr>
              <p:cNvSpPr>
                <a:spLocks noChangeShapeType="1"/>
              </p:cNvSpPr>
              <p:nvPr/>
            </p:nvSpPr>
            <p:spPr bwMode="auto">
              <a:xfrm>
                <a:off x="4728608" y="3452928"/>
                <a:ext cx="1587" cy="8318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34" name="Line 90">
                <a:extLst>
                  <a:ext uri="{FF2B5EF4-FFF2-40B4-BE49-F238E27FC236}">
                    <a16:creationId xmlns:a16="http://schemas.microsoft.com/office/drawing/2014/main" id="{74A4C69F-949F-40BD-A792-30015DCB0082}"/>
                  </a:ext>
                </a:extLst>
              </p:cNvPr>
              <p:cNvSpPr>
                <a:spLocks noChangeShapeType="1"/>
              </p:cNvSpPr>
              <p:nvPr/>
            </p:nvSpPr>
            <p:spPr bwMode="auto">
              <a:xfrm>
                <a:off x="4696858" y="4284778"/>
                <a:ext cx="74612"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9998" name="Groupe 116">
              <a:extLst>
                <a:ext uri="{FF2B5EF4-FFF2-40B4-BE49-F238E27FC236}">
                  <a16:creationId xmlns:a16="http://schemas.microsoft.com/office/drawing/2014/main" id="{8EB60272-AF6F-4B3C-942E-2E2C9593E688}"/>
                </a:ext>
              </a:extLst>
            </p:cNvPr>
            <p:cNvGrpSpPr>
              <a:grpSpLocks/>
            </p:cNvGrpSpPr>
            <p:nvPr/>
          </p:nvGrpSpPr>
          <p:grpSpPr bwMode="auto">
            <a:xfrm>
              <a:off x="6305767" y="2584565"/>
              <a:ext cx="76200" cy="1652588"/>
              <a:chOff x="6297058" y="2584565"/>
              <a:chExt cx="76200" cy="1652588"/>
            </a:xfrm>
          </p:grpSpPr>
          <p:sp>
            <p:nvSpPr>
              <p:cNvPr id="40027" name="Line 81">
                <a:extLst>
                  <a:ext uri="{FF2B5EF4-FFF2-40B4-BE49-F238E27FC236}">
                    <a16:creationId xmlns:a16="http://schemas.microsoft.com/office/drawing/2014/main" id="{DC8919ED-B670-454D-A750-7BA61B643A03}"/>
                  </a:ext>
                </a:extLst>
              </p:cNvPr>
              <p:cNvSpPr>
                <a:spLocks noChangeShapeType="1"/>
              </p:cNvSpPr>
              <p:nvPr/>
            </p:nvSpPr>
            <p:spPr bwMode="auto">
              <a:xfrm flipV="1">
                <a:off x="6330395" y="2584565"/>
                <a:ext cx="1588" cy="8318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28" name="Line 82">
                <a:extLst>
                  <a:ext uri="{FF2B5EF4-FFF2-40B4-BE49-F238E27FC236}">
                    <a16:creationId xmlns:a16="http://schemas.microsoft.com/office/drawing/2014/main" id="{1BDB1C90-0CDB-4EC5-AA93-A06EFBD179B6}"/>
                  </a:ext>
                </a:extLst>
              </p:cNvPr>
              <p:cNvSpPr>
                <a:spLocks noChangeShapeType="1"/>
              </p:cNvSpPr>
              <p:nvPr/>
            </p:nvSpPr>
            <p:spPr bwMode="auto">
              <a:xfrm>
                <a:off x="6297058" y="2584565"/>
                <a:ext cx="76200"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29" name="Line 91">
                <a:extLst>
                  <a:ext uri="{FF2B5EF4-FFF2-40B4-BE49-F238E27FC236}">
                    <a16:creationId xmlns:a16="http://schemas.microsoft.com/office/drawing/2014/main" id="{5EF9FB08-7265-48FB-8576-6256A85CE3A1}"/>
                  </a:ext>
                </a:extLst>
              </p:cNvPr>
              <p:cNvSpPr>
                <a:spLocks noChangeShapeType="1"/>
              </p:cNvSpPr>
              <p:nvPr/>
            </p:nvSpPr>
            <p:spPr bwMode="auto">
              <a:xfrm>
                <a:off x="6330395" y="3416415"/>
                <a:ext cx="1588" cy="8191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30" name="Line 92">
                <a:extLst>
                  <a:ext uri="{FF2B5EF4-FFF2-40B4-BE49-F238E27FC236}">
                    <a16:creationId xmlns:a16="http://schemas.microsoft.com/office/drawing/2014/main" id="{A61EF35D-2691-4CA8-B7F3-CFAC12177B88}"/>
                  </a:ext>
                </a:extLst>
              </p:cNvPr>
              <p:cNvSpPr>
                <a:spLocks noChangeShapeType="1"/>
              </p:cNvSpPr>
              <p:nvPr/>
            </p:nvSpPr>
            <p:spPr bwMode="auto">
              <a:xfrm>
                <a:off x="6297058" y="4235565"/>
                <a:ext cx="76200"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39999" name="Groupe 118">
              <a:extLst>
                <a:ext uri="{FF2B5EF4-FFF2-40B4-BE49-F238E27FC236}">
                  <a16:creationId xmlns:a16="http://schemas.microsoft.com/office/drawing/2014/main" id="{FE290A7A-D381-43D5-BE39-4AB6E93BBFF1}"/>
                </a:ext>
              </a:extLst>
            </p:cNvPr>
            <p:cNvGrpSpPr>
              <a:grpSpLocks/>
            </p:cNvGrpSpPr>
            <p:nvPr/>
          </p:nvGrpSpPr>
          <p:grpSpPr bwMode="auto">
            <a:xfrm>
              <a:off x="7896442" y="2535353"/>
              <a:ext cx="76200" cy="1639887"/>
              <a:chOff x="7887733" y="2535353"/>
              <a:chExt cx="76200" cy="1639887"/>
            </a:xfrm>
          </p:grpSpPr>
          <p:sp>
            <p:nvSpPr>
              <p:cNvPr id="40023" name="Line 83">
                <a:extLst>
                  <a:ext uri="{FF2B5EF4-FFF2-40B4-BE49-F238E27FC236}">
                    <a16:creationId xmlns:a16="http://schemas.microsoft.com/office/drawing/2014/main" id="{4E1D2BB8-CCF9-4C00-B72D-30686A8AF965}"/>
                  </a:ext>
                </a:extLst>
              </p:cNvPr>
              <p:cNvSpPr>
                <a:spLocks noChangeShapeType="1"/>
              </p:cNvSpPr>
              <p:nvPr/>
            </p:nvSpPr>
            <p:spPr bwMode="auto">
              <a:xfrm flipV="1">
                <a:off x="7921070" y="2535353"/>
                <a:ext cx="1588" cy="8191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24" name="Line 84">
                <a:extLst>
                  <a:ext uri="{FF2B5EF4-FFF2-40B4-BE49-F238E27FC236}">
                    <a16:creationId xmlns:a16="http://schemas.microsoft.com/office/drawing/2014/main" id="{BA536804-5CDF-4624-BD37-EB7C1028899B}"/>
                  </a:ext>
                </a:extLst>
              </p:cNvPr>
              <p:cNvSpPr>
                <a:spLocks noChangeShapeType="1"/>
              </p:cNvSpPr>
              <p:nvPr/>
            </p:nvSpPr>
            <p:spPr bwMode="auto">
              <a:xfrm>
                <a:off x="7887733" y="2535353"/>
                <a:ext cx="76200"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25" name="Line 93">
                <a:extLst>
                  <a:ext uri="{FF2B5EF4-FFF2-40B4-BE49-F238E27FC236}">
                    <a16:creationId xmlns:a16="http://schemas.microsoft.com/office/drawing/2014/main" id="{B145E824-0B7A-40EE-87B3-4F42A39C34C4}"/>
                  </a:ext>
                </a:extLst>
              </p:cNvPr>
              <p:cNvSpPr>
                <a:spLocks noChangeShapeType="1"/>
              </p:cNvSpPr>
              <p:nvPr/>
            </p:nvSpPr>
            <p:spPr bwMode="auto">
              <a:xfrm>
                <a:off x="7921070" y="3354503"/>
                <a:ext cx="1588" cy="8191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0026" name="Line 94">
                <a:extLst>
                  <a:ext uri="{FF2B5EF4-FFF2-40B4-BE49-F238E27FC236}">
                    <a16:creationId xmlns:a16="http://schemas.microsoft.com/office/drawing/2014/main" id="{4083F55C-38BF-4F63-AC44-5C6DBF2D8635}"/>
                  </a:ext>
                </a:extLst>
              </p:cNvPr>
              <p:cNvSpPr>
                <a:spLocks noChangeShapeType="1"/>
              </p:cNvSpPr>
              <p:nvPr/>
            </p:nvSpPr>
            <p:spPr bwMode="auto">
              <a:xfrm>
                <a:off x="7887733" y="4173653"/>
                <a:ext cx="76200"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grpSp>
          <p:nvGrpSpPr>
            <p:cNvPr id="40000" name="Groupe 111">
              <a:extLst>
                <a:ext uri="{FF2B5EF4-FFF2-40B4-BE49-F238E27FC236}">
                  <a16:creationId xmlns:a16="http://schemas.microsoft.com/office/drawing/2014/main" id="{01777C5E-63A1-4AAD-A1BD-DCDE96363A34}"/>
                </a:ext>
              </a:extLst>
            </p:cNvPr>
            <p:cNvGrpSpPr>
              <a:grpSpLocks/>
            </p:cNvGrpSpPr>
            <p:nvPr/>
          </p:nvGrpSpPr>
          <p:grpSpPr bwMode="auto">
            <a:xfrm>
              <a:off x="1493283" y="3045733"/>
              <a:ext cx="7399197" cy="833317"/>
              <a:chOff x="1493283" y="3045733"/>
              <a:chExt cx="7399197" cy="833317"/>
            </a:xfrm>
          </p:grpSpPr>
          <p:sp>
            <p:nvSpPr>
              <p:cNvPr id="40001" name="Freeform 2">
                <a:extLst>
                  <a:ext uri="{FF2B5EF4-FFF2-40B4-BE49-F238E27FC236}">
                    <a16:creationId xmlns:a16="http://schemas.microsoft.com/office/drawing/2014/main" id="{A15260DF-492D-4C15-A90A-E5142899242A}"/>
                  </a:ext>
                </a:extLst>
              </p:cNvPr>
              <p:cNvSpPr>
                <a:spLocks/>
              </p:cNvSpPr>
              <p:nvPr/>
            </p:nvSpPr>
            <p:spPr bwMode="auto">
              <a:xfrm>
                <a:off x="1536145" y="3379903"/>
                <a:ext cx="6384925" cy="184150"/>
              </a:xfrm>
              <a:custGeom>
                <a:avLst/>
                <a:gdLst>
                  <a:gd name="T0" fmla="*/ 0 w 594"/>
                  <a:gd name="T1" fmla="*/ 2147483647 h 15"/>
                  <a:gd name="T2" fmla="*/ 2147483647 w 594"/>
                  <a:gd name="T3" fmla="*/ 2147483647 h 15"/>
                  <a:gd name="T4" fmla="*/ 2147483647 w 594"/>
                  <a:gd name="T5" fmla="*/ 2147483647 h 15"/>
                  <a:gd name="T6" fmla="*/ 2147483647 w 594"/>
                  <a:gd name="T7" fmla="*/ 2147483647 h 15"/>
                  <a:gd name="T8" fmla="*/ 2147483647 w 594"/>
                  <a:gd name="T9" fmla="*/ 0 h 15"/>
                  <a:gd name="T10" fmla="*/ 0 60000 65536"/>
                  <a:gd name="T11" fmla="*/ 0 60000 65536"/>
                  <a:gd name="T12" fmla="*/ 0 60000 65536"/>
                  <a:gd name="T13" fmla="*/ 0 60000 65536"/>
                  <a:gd name="T14" fmla="*/ 0 60000 65536"/>
                  <a:gd name="T15" fmla="*/ 0 w 594"/>
                  <a:gd name="T16" fmla="*/ 0 h 15"/>
                  <a:gd name="T17" fmla="*/ 594 w 594"/>
                  <a:gd name="T18" fmla="*/ 15 h 15"/>
                </a:gdLst>
                <a:ahLst/>
                <a:cxnLst>
                  <a:cxn ang="T10">
                    <a:pos x="T0" y="T1"/>
                  </a:cxn>
                  <a:cxn ang="T11">
                    <a:pos x="T2" y="T3"/>
                  </a:cxn>
                  <a:cxn ang="T12">
                    <a:pos x="T4" y="T5"/>
                  </a:cxn>
                  <a:cxn ang="T13">
                    <a:pos x="T6" y="T7"/>
                  </a:cxn>
                  <a:cxn ang="T14">
                    <a:pos x="T8" y="T9"/>
                  </a:cxn>
                </a:cxnLst>
                <a:rect l="T15" t="T16" r="T17" b="T18"/>
                <a:pathLst>
                  <a:path w="594" h="15">
                    <a:moveTo>
                      <a:pt x="0" y="15"/>
                    </a:moveTo>
                    <a:lnTo>
                      <a:pt x="149" y="13"/>
                    </a:lnTo>
                    <a:lnTo>
                      <a:pt x="297" y="8"/>
                    </a:lnTo>
                    <a:lnTo>
                      <a:pt x="446" y="5"/>
                    </a:lnTo>
                    <a:lnTo>
                      <a:pt x="594" y="0"/>
                    </a:lnTo>
                  </a:path>
                </a:pathLst>
              </a:custGeom>
              <a:noFill/>
              <a:ln w="34925">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40002" name="Freeform 54">
                <a:extLst>
                  <a:ext uri="{FF2B5EF4-FFF2-40B4-BE49-F238E27FC236}">
                    <a16:creationId xmlns:a16="http://schemas.microsoft.com/office/drawing/2014/main" id="{7A0977BF-7B5D-4865-9B20-095E47D1B57E}"/>
                  </a:ext>
                </a:extLst>
              </p:cNvPr>
              <p:cNvSpPr>
                <a:spLocks/>
              </p:cNvSpPr>
              <p:nvPr/>
            </p:nvSpPr>
            <p:spPr bwMode="auto">
              <a:xfrm>
                <a:off x="1698070" y="3384665"/>
                <a:ext cx="6383338" cy="134938"/>
              </a:xfrm>
              <a:custGeom>
                <a:avLst/>
                <a:gdLst>
                  <a:gd name="T0" fmla="*/ 0 w 594"/>
                  <a:gd name="T1" fmla="*/ 2147483647 h 11"/>
                  <a:gd name="T2" fmla="*/ 2147483647 w 594"/>
                  <a:gd name="T3" fmla="*/ 2147483647 h 11"/>
                  <a:gd name="T4" fmla="*/ 2147483647 w 594"/>
                  <a:gd name="T5" fmla="*/ 2147483647 h 11"/>
                  <a:gd name="T6" fmla="*/ 2147483647 w 594"/>
                  <a:gd name="T7" fmla="*/ 2147483647 h 11"/>
                  <a:gd name="T8" fmla="*/ 2147483647 w 594"/>
                  <a:gd name="T9" fmla="*/ 0 h 11"/>
                  <a:gd name="T10" fmla="*/ 0 60000 65536"/>
                  <a:gd name="T11" fmla="*/ 0 60000 65536"/>
                  <a:gd name="T12" fmla="*/ 0 60000 65536"/>
                  <a:gd name="T13" fmla="*/ 0 60000 65536"/>
                  <a:gd name="T14" fmla="*/ 0 60000 65536"/>
                  <a:gd name="T15" fmla="*/ 0 w 594"/>
                  <a:gd name="T16" fmla="*/ 0 h 11"/>
                  <a:gd name="T17" fmla="*/ 594 w 594"/>
                  <a:gd name="T18" fmla="*/ 11 h 11"/>
                </a:gdLst>
                <a:ahLst/>
                <a:cxnLst>
                  <a:cxn ang="T10">
                    <a:pos x="T0" y="T1"/>
                  </a:cxn>
                  <a:cxn ang="T11">
                    <a:pos x="T2" y="T3"/>
                  </a:cxn>
                  <a:cxn ang="T12">
                    <a:pos x="T4" y="T5"/>
                  </a:cxn>
                  <a:cxn ang="T13">
                    <a:pos x="T6" y="T7"/>
                  </a:cxn>
                  <a:cxn ang="T14">
                    <a:pos x="T8" y="T9"/>
                  </a:cxn>
                </a:cxnLst>
                <a:rect l="T15" t="T16" r="T17" b="T18"/>
                <a:pathLst>
                  <a:path w="594" h="11">
                    <a:moveTo>
                      <a:pt x="0" y="11"/>
                    </a:moveTo>
                    <a:lnTo>
                      <a:pt x="149" y="8"/>
                    </a:lnTo>
                    <a:lnTo>
                      <a:pt x="297" y="9"/>
                    </a:lnTo>
                    <a:lnTo>
                      <a:pt x="445" y="1"/>
                    </a:lnTo>
                    <a:lnTo>
                      <a:pt x="594" y="0"/>
                    </a:lnTo>
                  </a:path>
                </a:pathLst>
              </a:custGeom>
              <a:noFill/>
              <a:ln w="349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40003" name="Freeform 95">
                <a:extLst>
                  <a:ext uri="{FF2B5EF4-FFF2-40B4-BE49-F238E27FC236}">
                    <a16:creationId xmlns:a16="http://schemas.microsoft.com/office/drawing/2014/main" id="{C9391428-2053-44B9-8BC8-BBB787EA63C9}"/>
                  </a:ext>
                </a:extLst>
              </p:cNvPr>
              <p:cNvSpPr>
                <a:spLocks/>
              </p:cNvSpPr>
              <p:nvPr/>
            </p:nvSpPr>
            <p:spPr bwMode="auto">
              <a:xfrm>
                <a:off x="1644094" y="3440227"/>
                <a:ext cx="144000" cy="144000"/>
              </a:xfrm>
              <a:custGeom>
                <a:avLst/>
                <a:gdLst>
                  <a:gd name="T0" fmla="*/ 2147483647 w 67"/>
                  <a:gd name="T1" fmla="*/ 0 h 77"/>
                  <a:gd name="T2" fmla="*/ 2147483647 w 67"/>
                  <a:gd name="T3" fmla="*/ 2147483647 h 77"/>
                  <a:gd name="T4" fmla="*/ 2147483647 w 67"/>
                  <a:gd name="T5" fmla="*/ 2147483647 h 77"/>
                  <a:gd name="T6" fmla="*/ 0 w 67"/>
                  <a:gd name="T7" fmla="*/ 2147483647 h 77"/>
                  <a:gd name="T8" fmla="*/ 2147483647 w 67"/>
                  <a:gd name="T9" fmla="*/ 0 h 77"/>
                  <a:gd name="T10" fmla="*/ 0 60000 65536"/>
                  <a:gd name="T11" fmla="*/ 0 60000 65536"/>
                  <a:gd name="T12" fmla="*/ 0 60000 65536"/>
                  <a:gd name="T13" fmla="*/ 0 60000 65536"/>
                  <a:gd name="T14" fmla="*/ 0 60000 65536"/>
                  <a:gd name="T15" fmla="*/ 0 w 67"/>
                  <a:gd name="T16" fmla="*/ 0 h 77"/>
                  <a:gd name="T17" fmla="*/ 67 w 67"/>
                  <a:gd name="T18" fmla="*/ 77 h 77"/>
                </a:gdLst>
                <a:ahLst/>
                <a:cxnLst>
                  <a:cxn ang="T10">
                    <a:pos x="T0" y="T1"/>
                  </a:cxn>
                  <a:cxn ang="T11">
                    <a:pos x="T2" y="T3"/>
                  </a:cxn>
                  <a:cxn ang="T12">
                    <a:pos x="T4" y="T5"/>
                  </a:cxn>
                  <a:cxn ang="T13">
                    <a:pos x="T6" y="T7"/>
                  </a:cxn>
                  <a:cxn ang="T14">
                    <a:pos x="T8" y="T9"/>
                  </a:cxn>
                </a:cxnLst>
                <a:rect l="T15" t="T16" r="T17" b="T18"/>
                <a:pathLst>
                  <a:path w="67" h="77">
                    <a:moveTo>
                      <a:pt x="34" y="0"/>
                    </a:moveTo>
                    <a:lnTo>
                      <a:pt x="67" y="39"/>
                    </a:lnTo>
                    <a:lnTo>
                      <a:pt x="34" y="77"/>
                    </a:lnTo>
                    <a:lnTo>
                      <a:pt x="0" y="39"/>
                    </a:lnTo>
                    <a:lnTo>
                      <a:pt x="34" y="0"/>
                    </a:lnTo>
                    <a:close/>
                  </a:path>
                </a:pathLst>
              </a:custGeom>
              <a:solidFill>
                <a:srgbClr val="FF6600"/>
              </a:solidFill>
              <a:ln w="11113">
                <a:solidFill>
                  <a:srgbClr val="FF6600"/>
                </a:solidFill>
                <a:round/>
                <a:headEnd/>
                <a:tailEnd/>
              </a:ln>
            </p:spPr>
            <p:txBody>
              <a:bodyPr/>
              <a:lstStyle/>
              <a:p>
                <a:endParaRPr lang="fr-CA"/>
              </a:p>
            </p:txBody>
          </p:sp>
          <p:sp>
            <p:nvSpPr>
              <p:cNvPr id="40004" name="Freeform 96">
                <a:extLst>
                  <a:ext uri="{FF2B5EF4-FFF2-40B4-BE49-F238E27FC236}">
                    <a16:creationId xmlns:a16="http://schemas.microsoft.com/office/drawing/2014/main" id="{5F071C18-FC72-4496-BC30-FC9CABB76DA0}"/>
                  </a:ext>
                </a:extLst>
              </p:cNvPr>
              <p:cNvSpPr>
                <a:spLocks/>
              </p:cNvSpPr>
              <p:nvPr/>
            </p:nvSpPr>
            <p:spPr bwMode="auto">
              <a:xfrm>
                <a:off x="3245883" y="3403715"/>
                <a:ext cx="144000" cy="144000"/>
              </a:xfrm>
              <a:custGeom>
                <a:avLst/>
                <a:gdLst>
                  <a:gd name="T0" fmla="*/ 2147483647 w 67"/>
                  <a:gd name="T1" fmla="*/ 0 h 77"/>
                  <a:gd name="T2" fmla="*/ 2147483647 w 67"/>
                  <a:gd name="T3" fmla="*/ 2147483647 h 77"/>
                  <a:gd name="T4" fmla="*/ 2147483647 w 67"/>
                  <a:gd name="T5" fmla="*/ 2147483647 h 77"/>
                  <a:gd name="T6" fmla="*/ 0 w 67"/>
                  <a:gd name="T7" fmla="*/ 2147483647 h 77"/>
                  <a:gd name="T8" fmla="*/ 2147483647 w 67"/>
                  <a:gd name="T9" fmla="*/ 0 h 77"/>
                  <a:gd name="T10" fmla="*/ 0 60000 65536"/>
                  <a:gd name="T11" fmla="*/ 0 60000 65536"/>
                  <a:gd name="T12" fmla="*/ 0 60000 65536"/>
                  <a:gd name="T13" fmla="*/ 0 60000 65536"/>
                  <a:gd name="T14" fmla="*/ 0 60000 65536"/>
                  <a:gd name="T15" fmla="*/ 0 w 67"/>
                  <a:gd name="T16" fmla="*/ 0 h 77"/>
                  <a:gd name="T17" fmla="*/ 67 w 67"/>
                  <a:gd name="T18" fmla="*/ 77 h 77"/>
                </a:gdLst>
                <a:ahLst/>
                <a:cxnLst>
                  <a:cxn ang="T10">
                    <a:pos x="T0" y="T1"/>
                  </a:cxn>
                  <a:cxn ang="T11">
                    <a:pos x="T2" y="T3"/>
                  </a:cxn>
                  <a:cxn ang="T12">
                    <a:pos x="T4" y="T5"/>
                  </a:cxn>
                  <a:cxn ang="T13">
                    <a:pos x="T6" y="T7"/>
                  </a:cxn>
                  <a:cxn ang="T14">
                    <a:pos x="T8" y="T9"/>
                  </a:cxn>
                </a:cxnLst>
                <a:rect l="T15" t="T16" r="T17" b="T18"/>
                <a:pathLst>
                  <a:path w="67" h="77">
                    <a:moveTo>
                      <a:pt x="33" y="0"/>
                    </a:moveTo>
                    <a:lnTo>
                      <a:pt x="67" y="39"/>
                    </a:lnTo>
                    <a:lnTo>
                      <a:pt x="33" y="77"/>
                    </a:lnTo>
                    <a:lnTo>
                      <a:pt x="0" y="39"/>
                    </a:lnTo>
                    <a:lnTo>
                      <a:pt x="33" y="0"/>
                    </a:lnTo>
                    <a:close/>
                  </a:path>
                </a:pathLst>
              </a:custGeom>
              <a:solidFill>
                <a:srgbClr val="FF6600"/>
              </a:solidFill>
              <a:ln w="11113">
                <a:solidFill>
                  <a:srgbClr val="FF6600"/>
                </a:solidFill>
                <a:round/>
                <a:headEnd/>
                <a:tailEnd/>
              </a:ln>
            </p:spPr>
            <p:txBody>
              <a:bodyPr/>
              <a:lstStyle/>
              <a:p>
                <a:endParaRPr lang="fr-CA"/>
              </a:p>
            </p:txBody>
          </p:sp>
          <p:sp>
            <p:nvSpPr>
              <p:cNvPr id="40005" name="Freeform 97">
                <a:extLst>
                  <a:ext uri="{FF2B5EF4-FFF2-40B4-BE49-F238E27FC236}">
                    <a16:creationId xmlns:a16="http://schemas.microsoft.com/office/drawing/2014/main" id="{B4E88356-28F0-4FBA-A157-230C124DA833}"/>
                  </a:ext>
                </a:extLst>
              </p:cNvPr>
              <p:cNvSpPr>
                <a:spLocks/>
              </p:cNvSpPr>
              <p:nvPr/>
            </p:nvSpPr>
            <p:spPr bwMode="auto">
              <a:xfrm>
                <a:off x="4836558" y="3416415"/>
                <a:ext cx="144000" cy="144000"/>
              </a:xfrm>
              <a:custGeom>
                <a:avLst/>
                <a:gdLst>
                  <a:gd name="T0" fmla="*/ 2147483647 w 67"/>
                  <a:gd name="T1" fmla="*/ 0 h 77"/>
                  <a:gd name="T2" fmla="*/ 2147483647 w 67"/>
                  <a:gd name="T3" fmla="*/ 2147483647 h 77"/>
                  <a:gd name="T4" fmla="*/ 2147483647 w 67"/>
                  <a:gd name="T5" fmla="*/ 2147483647 h 77"/>
                  <a:gd name="T6" fmla="*/ 0 w 67"/>
                  <a:gd name="T7" fmla="*/ 2147483647 h 77"/>
                  <a:gd name="T8" fmla="*/ 2147483647 w 67"/>
                  <a:gd name="T9" fmla="*/ 0 h 77"/>
                  <a:gd name="T10" fmla="*/ 0 60000 65536"/>
                  <a:gd name="T11" fmla="*/ 0 60000 65536"/>
                  <a:gd name="T12" fmla="*/ 0 60000 65536"/>
                  <a:gd name="T13" fmla="*/ 0 60000 65536"/>
                  <a:gd name="T14" fmla="*/ 0 60000 65536"/>
                  <a:gd name="T15" fmla="*/ 0 w 67"/>
                  <a:gd name="T16" fmla="*/ 0 h 77"/>
                  <a:gd name="T17" fmla="*/ 67 w 67"/>
                  <a:gd name="T18" fmla="*/ 77 h 77"/>
                </a:gdLst>
                <a:ahLst/>
                <a:cxnLst>
                  <a:cxn ang="T10">
                    <a:pos x="T0" y="T1"/>
                  </a:cxn>
                  <a:cxn ang="T11">
                    <a:pos x="T2" y="T3"/>
                  </a:cxn>
                  <a:cxn ang="T12">
                    <a:pos x="T4" y="T5"/>
                  </a:cxn>
                  <a:cxn ang="T13">
                    <a:pos x="T6" y="T7"/>
                  </a:cxn>
                  <a:cxn ang="T14">
                    <a:pos x="T8" y="T9"/>
                  </a:cxn>
                </a:cxnLst>
                <a:rect l="T15" t="T16" r="T17" b="T18"/>
                <a:pathLst>
                  <a:path w="67" h="77">
                    <a:moveTo>
                      <a:pt x="33" y="0"/>
                    </a:moveTo>
                    <a:lnTo>
                      <a:pt x="67" y="38"/>
                    </a:lnTo>
                    <a:lnTo>
                      <a:pt x="33" y="77"/>
                    </a:lnTo>
                    <a:lnTo>
                      <a:pt x="0" y="38"/>
                    </a:lnTo>
                    <a:lnTo>
                      <a:pt x="33" y="0"/>
                    </a:lnTo>
                    <a:close/>
                  </a:path>
                </a:pathLst>
              </a:custGeom>
              <a:solidFill>
                <a:srgbClr val="FF6600"/>
              </a:solidFill>
              <a:ln w="11113">
                <a:solidFill>
                  <a:srgbClr val="FF6600"/>
                </a:solidFill>
                <a:round/>
                <a:headEnd/>
                <a:tailEnd/>
              </a:ln>
            </p:spPr>
            <p:txBody>
              <a:bodyPr/>
              <a:lstStyle/>
              <a:p>
                <a:endParaRPr lang="fr-CA"/>
              </a:p>
            </p:txBody>
          </p:sp>
          <p:sp>
            <p:nvSpPr>
              <p:cNvPr id="40006" name="Freeform 98">
                <a:extLst>
                  <a:ext uri="{FF2B5EF4-FFF2-40B4-BE49-F238E27FC236}">
                    <a16:creationId xmlns:a16="http://schemas.microsoft.com/office/drawing/2014/main" id="{D0F64168-0E27-40EC-872E-A7ABD60D952F}"/>
                  </a:ext>
                </a:extLst>
              </p:cNvPr>
              <p:cNvSpPr>
                <a:spLocks/>
              </p:cNvSpPr>
              <p:nvPr/>
            </p:nvSpPr>
            <p:spPr bwMode="auto">
              <a:xfrm>
                <a:off x="6427233" y="3317990"/>
                <a:ext cx="144000" cy="144000"/>
              </a:xfrm>
              <a:custGeom>
                <a:avLst/>
                <a:gdLst>
                  <a:gd name="T0" fmla="*/ 2147483647 w 67"/>
                  <a:gd name="T1" fmla="*/ 0 h 77"/>
                  <a:gd name="T2" fmla="*/ 2147483647 w 67"/>
                  <a:gd name="T3" fmla="*/ 2147483647 h 77"/>
                  <a:gd name="T4" fmla="*/ 2147483647 w 67"/>
                  <a:gd name="T5" fmla="*/ 2147483647 h 77"/>
                  <a:gd name="T6" fmla="*/ 0 w 67"/>
                  <a:gd name="T7" fmla="*/ 2147483647 h 77"/>
                  <a:gd name="T8" fmla="*/ 2147483647 w 67"/>
                  <a:gd name="T9" fmla="*/ 0 h 77"/>
                  <a:gd name="T10" fmla="*/ 0 60000 65536"/>
                  <a:gd name="T11" fmla="*/ 0 60000 65536"/>
                  <a:gd name="T12" fmla="*/ 0 60000 65536"/>
                  <a:gd name="T13" fmla="*/ 0 60000 65536"/>
                  <a:gd name="T14" fmla="*/ 0 60000 65536"/>
                  <a:gd name="T15" fmla="*/ 0 w 67"/>
                  <a:gd name="T16" fmla="*/ 0 h 77"/>
                  <a:gd name="T17" fmla="*/ 67 w 67"/>
                  <a:gd name="T18" fmla="*/ 77 h 77"/>
                </a:gdLst>
                <a:ahLst/>
                <a:cxnLst>
                  <a:cxn ang="T10">
                    <a:pos x="T0" y="T1"/>
                  </a:cxn>
                  <a:cxn ang="T11">
                    <a:pos x="T2" y="T3"/>
                  </a:cxn>
                  <a:cxn ang="T12">
                    <a:pos x="T4" y="T5"/>
                  </a:cxn>
                  <a:cxn ang="T13">
                    <a:pos x="T6" y="T7"/>
                  </a:cxn>
                  <a:cxn ang="T14">
                    <a:pos x="T8" y="T9"/>
                  </a:cxn>
                </a:cxnLst>
                <a:rect l="T15" t="T16" r="T17" b="T18"/>
                <a:pathLst>
                  <a:path w="67" h="77">
                    <a:moveTo>
                      <a:pt x="34" y="0"/>
                    </a:moveTo>
                    <a:lnTo>
                      <a:pt x="67" y="39"/>
                    </a:lnTo>
                    <a:lnTo>
                      <a:pt x="34" y="77"/>
                    </a:lnTo>
                    <a:lnTo>
                      <a:pt x="0" y="39"/>
                    </a:lnTo>
                    <a:lnTo>
                      <a:pt x="34" y="0"/>
                    </a:lnTo>
                    <a:close/>
                  </a:path>
                </a:pathLst>
              </a:custGeom>
              <a:solidFill>
                <a:srgbClr val="FF6600"/>
              </a:solidFill>
              <a:ln w="11113">
                <a:solidFill>
                  <a:srgbClr val="FF6600"/>
                </a:solidFill>
                <a:round/>
                <a:headEnd/>
                <a:tailEnd/>
              </a:ln>
            </p:spPr>
            <p:txBody>
              <a:bodyPr/>
              <a:lstStyle/>
              <a:p>
                <a:endParaRPr lang="fr-CA"/>
              </a:p>
            </p:txBody>
          </p:sp>
          <p:sp>
            <p:nvSpPr>
              <p:cNvPr id="40007" name="Freeform 99">
                <a:extLst>
                  <a:ext uri="{FF2B5EF4-FFF2-40B4-BE49-F238E27FC236}">
                    <a16:creationId xmlns:a16="http://schemas.microsoft.com/office/drawing/2014/main" id="{AF7A7BAB-3C62-46B3-A43D-52742DB90679}"/>
                  </a:ext>
                </a:extLst>
              </p:cNvPr>
              <p:cNvSpPr>
                <a:spLocks/>
              </p:cNvSpPr>
              <p:nvPr/>
            </p:nvSpPr>
            <p:spPr bwMode="auto">
              <a:xfrm>
                <a:off x="8027433" y="3305289"/>
                <a:ext cx="144000" cy="144000"/>
              </a:xfrm>
              <a:custGeom>
                <a:avLst/>
                <a:gdLst>
                  <a:gd name="T0" fmla="*/ 2147483647 w 68"/>
                  <a:gd name="T1" fmla="*/ 0 h 78"/>
                  <a:gd name="T2" fmla="*/ 2147483647 w 68"/>
                  <a:gd name="T3" fmla="*/ 2147483647 h 78"/>
                  <a:gd name="T4" fmla="*/ 2147483647 w 68"/>
                  <a:gd name="T5" fmla="*/ 2147483647 h 78"/>
                  <a:gd name="T6" fmla="*/ 0 w 68"/>
                  <a:gd name="T7" fmla="*/ 2147483647 h 78"/>
                  <a:gd name="T8" fmla="*/ 2147483647 w 68"/>
                  <a:gd name="T9" fmla="*/ 0 h 78"/>
                  <a:gd name="T10" fmla="*/ 0 60000 65536"/>
                  <a:gd name="T11" fmla="*/ 0 60000 65536"/>
                  <a:gd name="T12" fmla="*/ 0 60000 65536"/>
                  <a:gd name="T13" fmla="*/ 0 60000 65536"/>
                  <a:gd name="T14" fmla="*/ 0 60000 65536"/>
                  <a:gd name="T15" fmla="*/ 0 w 68"/>
                  <a:gd name="T16" fmla="*/ 0 h 78"/>
                  <a:gd name="T17" fmla="*/ 68 w 68"/>
                  <a:gd name="T18" fmla="*/ 78 h 78"/>
                </a:gdLst>
                <a:ahLst/>
                <a:cxnLst>
                  <a:cxn ang="T10">
                    <a:pos x="T0" y="T1"/>
                  </a:cxn>
                  <a:cxn ang="T11">
                    <a:pos x="T2" y="T3"/>
                  </a:cxn>
                  <a:cxn ang="T12">
                    <a:pos x="T4" y="T5"/>
                  </a:cxn>
                  <a:cxn ang="T13">
                    <a:pos x="T6" y="T7"/>
                  </a:cxn>
                  <a:cxn ang="T14">
                    <a:pos x="T8" y="T9"/>
                  </a:cxn>
                </a:cxnLst>
                <a:rect l="T15" t="T16" r="T17" b="T18"/>
                <a:pathLst>
                  <a:path w="68" h="78">
                    <a:moveTo>
                      <a:pt x="34" y="0"/>
                    </a:moveTo>
                    <a:lnTo>
                      <a:pt x="68" y="39"/>
                    </a:lnTo>
                    <a:lnTo>
                      <a:pt x="34" y="78"/>
                    </a:lnTo>
                    <a:lnTo>
                      <a:pt x="0" y="39"/>
                    </a:lnTo>
                    <a:lnTo>
                      <a:pt x="34" y="0"/>
                    </a:lnTo>
                    <a:close/>
                  </a:path>
                </a:pathLst>
              </a:custGeom>
              <a:solidFill>
                <a:srgbClr val="FF6600"/>
              </a:solidFill>
              <a:ln w="11113">
                <a:solidFill>
                  <a:srgbClr val="FF6600"/>
                </a:solidFill>
                <a:round/>
                <a:headEnd/>
                <a:tailEnd/>
              </a:ln>
            </p:spPr>
            <p:txBody>
              <a:bodyPr/>
              <a:lstStyle/>
              <a:p>
                <a:endParaRPr lang="fr-CA"/>
              </a:p>
            </p:txBody>
          </p:sp>
          <p:sp>
            <p:nvSpPr>
              <p:cNvPr id="40008" name="Rectangle 100">
                <a:extLst>
                  <a:ext uri="{FF2B5EF4-FFF2-40B4-BE49-F238E27FC236}">
                    <a16:creationId xmlns:a16="http://schemas.microsoft.com/office/drawing/2014/main" id="{E2BC2D5A-57FF-4781-B746-81A4ABB25C59}"/>
                  </a:ext>
                </a:extLst>
              </p:cNvPr>
              <p:cNvSpPr>
                <a:spLocks noChangeArrowheads="1"/>
              </p:cNvSpPr>
              <p:nvPr/>
            </p:nvSpPr>
            <p:spPr bwMode="auto">
              <a:xfrm>
                <a:off x="1493283" y="3489440"/>
                <a:ext cx="108000" cy="108000"/>
              </a:xfrm>
              <a:prstGeom prst="rect">
                <a:avLst/>
              </a:prstGeom>
              <a:solidFill>
                <a:srgbClr val="7030A0"/>
              </a:solidFill>
              <a:ln w="9525">
                <a:solidFill>
                  <a:srgbClr val="7030A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7030A0"/>
                  </a:solidFill>
                </a:endParaRPr>
              </a:p>
            </p:txBody>
          </p:sp>
          <p:sp>
            <p:nvSpPr>
              <p:cNvPr id="40009" name="Rectangle 103">
                <a:extLst>
                  <a:ext uri="{FF2B5EF4-FFF2-40B4-BE49-F238E27FC236}">
                    <a16:creationId xmlns:a16="http://schemas.microsoft.com/office/drawing/2014/main" id="{55F81CD6-FA8A-455D-BF67-684BD75AA727}"/>
                  </a:ext>
                </a:extLst>
              </p:cNvPr>
              <p:cNvSpPr>
                <a:spLocks noChangeArrowheads="1"/>
              </p:cNvSpPr>
              <p:nvPr/>
            </p:nvSpPr>
            <p:spPr bwMode="auto">
              <a:xfrm>
                <a:off x="3095070" y="3465628"/>
                <a:ext cx="108000" cy="108000"/>
              </a:xfrm>
              <a:prstGeom prst="rect">
                <a:avLst/>
              </a:prstGeom>
              <a:solidFill>
                <a:srgbClr val="7030A0"/>
              </a:solidFill>
              <a:ln w="9525">
                <a:solidFill>
                  <a:srgbClr val="7030A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7030A0"/>
                  </a:solidFill>
                </a:endParaRPr>
              </a:p>
            </p:txBody>
          </p:sp>
          <p:sp>
            <p:nvSpPr>
              <p:cNvPr id="40010" name="Rectangle 108">
                <a:extLst>
                  <a:ext uri="{FF2B5EF4-FFF2-40B4-BE49-F238E27FC236}">
                    <a16:creationId xmlns:a16="http://schemas.microsoft.com/office/drawing/2014/main" id="{A416D68A-F70D-4D50-A164-BB14B3F27B7C}"/>
                  </a:ext>
                </a:extLst>
              </p:cNvPr>
              <p:cNvSpPr>
                <a:spLocks noChangeArrowheads="1"/>
              </p:cNvSpPr>
              <p:nvPr/>
            </p:nvSpPr>
            <p:spPr bwMode="auto">
              <a:xfrm>
                <a:off x="4685745" y="3403715"/>
                <a:ext cx="108000" cy="108000"/>
              </a:xfrm>
              <a:prstGeom prst="rect">
                <a:avLst/>
              </a:prstGeom>
              <a:solidFill>
                <a:srgbClr val="7030A0"/>
              </a:solidFill>
              <a:ln w="9525">
                <a:solidFill>
                  <a:srgbClr val="7030A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7030A0"/>
                  </a:solidFill>
                </a:endParaRPr>
              </a:p>
            </p:txBody>
          </p:sp>
          <p:sp>
            <p:nvSpPr>
              <p:cNvPr id="40011" name="Rectangle 113">
                <a:extLst>
                  <a:ext uri="{FF2B5EF4-FFF2-40B4-BE49-F238E27FC236}">
                    <a16:creationId xmlns:a16="http://schemas.microsoft.com/office/drawing/2014/main" id="{5F387312-AF8B-4797-8577-46C6F1942B34}"/>
                  </a:ext>
                </a:extLst>
              </p:cNvPr>
              <p:cNvSpPr>
                <a:spLocks noChangeArrowheads="1"/>
              </p:cNvSpPr>
              <p:nvPr/>
            </p:nvSpPr>
            <p:spPr bwMode="auto">
              <a:xfrm>
                <a:off x="6287533" y="3367203"/>
                <a:ext cx="108000" cy="108000"/>
              </a:xfrm>
              <a:prstGeom prst="rect">
                <a:avLst/>
              </a:prstGeom>
              <a:solidFill>
                <a:srgbClr val="7030A0"/>
              </a:solidFill>
              <a:ln w="9525">
                <a:solidFill>
                  <a:srgbClr val="7030A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7030A0"/>
                  </a:solidFill>
                </a:endParaRPr>
              </a:p>
            </p:txBody>
          </p:sp>
          <p:sp>
            <p:nvSpPr>
              <p:cNvPr id="40012" name="Rectangle 118">
                <a:extLst>
                  <a:ext uri="{FF2B5EF4-FFF2-40B4-BE49-F238E27FC236}">
                    <a16:creationId xmlns:a16="http://schemas.microsoft.com/office/drawing/2014/main" id="{01E1516F-F949-4F38-91EB-F4FFB1046C84}"/>
                  </a:ext>
                </a:extLst>
              </p:cNvPr>
              <p:cNvSpPr>
                <a:spLocks noChangeArrowheads="1"/>
              </p:cNvSpPr>
              <p:nvPr/>
            </p:nvSpPr>
            <p:spPr bwMode="auto">
              <a:xfrm>
                <a:off x="7878208" y="3305290"/>
                <a:ext cx="108000" cy="108000"/>
              </a:xfrm>
              <a:prstGeom prst="rect">
                <a:avLst/>
              </a:prstGeom>
              <a:solidFill>
                <a:srgbClr val="7030A0"/>
              </a:solidFill>
              <a:ln w="9525">
                <a:solidFill>
                  <a:srgbClr val="7030A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solidFill>
                    <a:srgbClr val="7030A0"/>
                  </a:solidFill>
                </a:endParaRPr>
              </a:p>
            </p:txBody>
          </p:sp>
          <p:sp>
            <p:nvSpPr>
              <p:cNvPr id="40013" name="Rectangle 123">
                <a:extLst>
                  <a:ext uri="{FF2B5EF4-FFF2-40B4-BE49-F238E27FC236}">
                    <a16:creationId xmlns:a16="http://schemas.microsoft.com/office/drawing/2014/main" id="{5E7D7276-382A-4495-9B9E-4A5137707863}"/>
                  </a:ext>
                </a:extLst>
              </p:cNvPr>
              <p:cNvSpPr>
                <a:spLocks noChangeArrowheads="1"/>
              </p:cNvSpPr>
              <p:nvPr/>
            </p:nvSpPr>
            <p:spPr bwMode="auto">
              <a:xfrm>
                <a:off x="4944955" y="3604413"/>
                <a:ext cx="69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FF6600"/>
                    </a:solidFill>
                  </a:rPr>
                  <a:t>1.3210</a:t>
                </a:r>
                <a:endParaRPr lang="en-GB" altLang="fr-FR">
                  <a:solidFill>
                    <a:srgbClr val="FF6600"/>
                  </a:solidFill>
                </a:endParaRPr>
              </a:p>
            </p:txBody>
          </p:sp>
          <p:sp>
            <p:nvSpPr>
              <p:cNvPr id="40014" name="Rectangle 124">
                <a:extLst>
                  <a:ext uri="{FF2B5EF4-FFF2-40B4-BE49-F238E27FC236}">
                    <a16:creationId xmlns:a16="http://schemas.microsoft.com/office/drawing/2014/main" id="{04AF28E6-2CA4-45F0-926F-08376955EE96}"/>
                  </a:ext>
                </a:extLst>
              </p:cNvPr>
              <p:cNvSpPr>
                <a:spLocks noChangeArrowheads="1"/>
              </p:cNvSpPr>
              <p:nvPr/>
            </p:nvSpPr>
            <p:spPr bwMode="auto">
              <a:xfrm>
                <a:off x="6546965" y="3604412"/>
                <a:ext cx="69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FF6600"/>
                    </a:solidFill>
                  </a:rPr>
                  <a:t>1.3592</a:t>
                </a:r>
                <a:endParaRPr lang="en-GB" altLang="fr-FR">
                  <a:solidFill>
                    <a:srgbClr val="FF6600"/>
                  </a:solidFill>
                </a:endParaRPr>
              </a:p>
            </p:txBody>
          </p:sp>
          <p:sp>
            <p:nvSpPr>
              <p:cNvPr id="40015" name="Rectangle 125">
                <a:extLst>
                  <a:ext uri="{FF2B5EF4-FFF2-40B4-BE49-F238E27FC236}">
                    <a16:creationId xmlns:a16="http://schemas.microsoft.com/office/drawing/2014/main" id="{383B8742-8244-4FBF-AD72-7EC3F3337B3D}"/>
                  </a:ext>
                </a:extLst>
              </p:cNvPr>
              <p:cNvSpPr>
                <a:spLocks noChangeArrowheads="1"/>
              </p:cNvSpPr>
              <p:nvPr/>
            </p:nvSpPr>
            <p:spPr bwMode="auto">
              <a:xfrm>
                <a:off x="1740933" y="3604412"/>
                <a:ext cx="69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FF6600"/>
                    </a:solidFill>
                  </a:rPr>
                  <a:t>1.3150</a:t>
                </a:r>
                <a:endParaRPr lang="en-GB" altLang="fr-FR">
                  <a:solidFill>
                    <a:srgbClr val="FF6600"/>
                  </a:solidFill>
                </a:endParaRPr>
              </a:p>
            </p:txBody>
          </p:sp>
          <p:sp>
            <p:nvSpPr>
              <p:cNvPr id="40016" name="Rectangle 126">
                <a:extLst>
                  <a:ext uri="{FF2B5EF4-FFF2-40B4-BE49-F238E27FC236}">
                    <a16:creationId xmlns:a16="http://schemas.microsoft.com/office/drawing/2014/main" id="{F02AF91A-641C-4AD2-98F8-019327195440}"/>
                  </a:ext>
                </a:extLst>
              </p:cNvPr>
              <p:cNvSpPr>
                <a:spLocks noChangeArrowheads="1"/>
              </p:cNvSpPr>
              <p:nvPr/>
            </p:nvSpPr>
            <p:spPr bwMode="auto">
              <a:xfrm>
                <a:off x="8148975" y="3604412"/>
                <a:ext cx="69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FF6600"/>
                    </a:solidFill>
                  </a:rPr>
                  <a:t>1.3634</a:t>
                </a:r>
                <a:endParaRPr lang="en-GB" altLang="fr-FR">
                  <a:solidFill>
                    <a:srgbClr val="FF6600"/>
                  </a:solidFill>
                </a:endParaRPr>
              </a:p>
            </p:txBody>
          </p:sp>
          <p:sp>
            <p:nvSpPr>
              <p:cNvPr id="40017" name="Rectangle 127">
                <a:extLst>
                  <a:ext uri="{FF2B5EF4-FFF2-40B4-BE49-F238E27FC236}">
                    <a16:creationId xmlns:a16="http://schemas.microsoft.com/office/drawing/2014/main" id="{43ED5AB5-B7BF-433A-B404-BA41E3A42ACE}"/>
                  </a:ext>
                </a:extLst>
              </p:cNvPr>
              <p:cNvSpPr>
                <a:spLocks noChangeArrowheads="1"/>
              </p:cNvSpPr>
              <p:nvPr/>
            </p:nvSpPr>
            <p:spPr bwMode="auto">
              <a:xfrm>
                <a:off x="3342944" y="3604413"/>
                <a:ext cx="69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FF6600"/>
                    </a:solidFill>
                  </a:rPr>
                  <a:t>1.3260</a:t>
                </a:r>
                <a:endParaRPr lang="en-GB" altLang="fr-FR">
                  <a:solidFill>
                    <a:srgbClr val="FF6600"/>
                  </a:solidFill>
                </a:endParaRPr>
              </a:p>
            </p:txBody>
          </p:sp>
          <p:sp>
            <p:nvSpPr>
              <p:cNvPr id="40018" name="Rectangle 128">
                <a:extLst>
                  <a:ext uri="{FF2B5EF4-FFF2-40B4-BE49-F238E27FC236}">
                    <a16:creationId xmlns:a16="http://schemas.microsoft.com/office/drawing/2014/main" id="{E09B0397-D460-4EF1-9498-3C319D261174}"/>
                  </a:ext>
                </a:extLst>
              </p:cNvPr>
              <p:cNvSpPr>
                <a:spLocks noChangeArrowheads="1"/>
              </p:cNvSpPr>
              <p:nvPr/>
            </p:nvSpPr>
            <p:spPr bwMode="auto">
              <a:xfrm>
                <a:off x="8193980" y="3045733"/>
                <a:ext cx="69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7030A0"/>
                    </a:solidFill>
                  </a:rPr>
                  <a:t>1.3680</a:t>
                </a:r>
                <a:endParaRPr lang="en-GB" altLang="fr-FR">
                  <a:solidFill>
                    <a:srgbClr val="7030A0"/>
                  </a:solidFill>
                </a:endParaRPr>
              </a:p>
            </p:txBody>
          </p:sp>
          <p:sp>
            <p:nvSpPr>
              <p:cNvPr id="40019" name="Rectangle 129">
                <a:extLst>
                  <a:ext uri="{FF2B5EF4-FFF2-40B4-BE49-F238E27FC236}">
                    <a16:creationId xmlns:a16="http://schemas.microsoft.com/office/drawing/2014/main" id="{5E0111AF-19D8-432B-A31C-62F71B8F135C}"/>
                  </a:ext>
                </a:extLst>
              </p:cNvPr>
              <p:cNvSpPr>
                <a:spLocks noChangeArrowheads="1"/>
              </p:cNvSpPr>
              <p:nvPr/>
            </p:nvSpPr>
            <p:spPr bwMode="auto">
              <a:xfrm>
                <a:off x="4969360" y="3045733"/>
                <a:ext cx="69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7030A0"/>
                    </a:solidFill>
                  </a:rPr>
                  <a:t>1.3319</a:t>
                </a:r>
                <a:endParaRPr lang="en-GB" altLang="fr-FR">
                  <a:solidFill>
                    <a:srgbClr val="7030A0"/>
                  </a:solidFill>
                </a:endParaRPr>
              </a:p>
            </p:txBody>
          </p:sp>
          <p:sp>
            <p:nvSpPr>
              <p:cNvPr id="40020" name="Rectangle 130">
                <a:extLst>
                  <a:ext uri="{FF2B5EF4-FFF2-40B4-BE49-F238E27FC236}">
                    <a16:creationId xmlns:a16="http://schemas.microsoft.com/office/drawing/2014/main" id="{40E3BC35-C19C-4A49-9C98-783E4DFAD9FA}"/>
                  </a:ext>
                </a:extLst>
              </p:cNvPr>
              <p:cNvSpPr>
                <a:spLocks noChangeArrowheads="1"/>
              </p:cNvSpPr>
              <p:nvPr/>
            </p:nvSpPr>
            <p:spPr bwMode="auto">
              <a:xfrm>
                <a:off x="6581670" y="3045733"/>
                <a:ext cx="69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7030A0"/>
                    </a:solidFill>
                  </a:rPr>
                  <a:t>1.3469</a:t>
                </a:r>
                <a:endParaRPr lang="en-GB" altLang="fr-FR">
                  <a:solidFill>
                    <a:srgbClr val="7030A0"/>
                  </a:solidFill>
                </a:endParaRPr>
              </a:p>
            </p:txBody>
          </p:sp>
          <p:sp>
            <p:nvSpPr>
              <p:cNvPr id="40021" name="Rectangle 131">
                <a:extLst>
                  <a:ext uri="{FF2B5EF4-FFF2-40B4-BE49-F238E27FC236}">
                    <a16:creationId xmlns:a16="http://schemas.microsoft.com/office/drawing/2014/main" id="{6F23D7B0-C319-48E4-BC4F-8EA6E056C363}"/>
                  </a:ext>
                </a:extLst>
              </p:cNvPr>
              <p:cNvSpPr>
                <a:spLocks noChangeArrowheads="1"/>
              </p:cNvSpPr>
              <p:nvPr/>
            </p:nvSpPr>
            <p:spPr bwMode="auto">
              <a:xfrm>
                <a:off x="3357050" y="3045733"/>
                <a:ext cx="69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7030A0"/>
                    </a:solidFill>
                  </a:rPr>
                  <a:t>1.3079</a:t>
                </a:r>
                <a:endParaRPr lang="en-GB" altLang="fr-FR">
                  <a:solidFill>
                    <a:srgbClr val="7030A0"/>
                  </a:solidFill>
                </a:endParaRPr>
              </a:p>
            </p:txBody>
          </p:sp>
          <p:sp>
            <p:nvSpPr>
              <p:cNvPr id="40022" name="Rectangle 132">
                <a:extLst>
                  <a:ext uri="{FF2B5EF4-FFF2-40B4-BE49-F238E27FC236}">
                    <a16:creationId xmlns:a16="http://schemas.microsoft.com/office/drawing/2014/main" id="{7CCDD2CB-B5E2-4964-8749-0EFD5BB44F65}"/>
                  </a:ext>
                </a:extLst>
              </p:cNvPr>
              <p:cNvSpPr>
                <a:spLocks noChangeArrowheads="1"/>
              </p:cNvSpPr>
              <p:nvPr/>
            </p:nvSpPr>
            <p:spPr bwMode="auto">
              <a:xfrm>
                <a:off x="1744740" y="3045734"/>
                <a:ext cx="69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rgbClr val="7030A0"/>
                    </a:solidFill>
                  </a:rPr>
                  <a:t>1.3002</a:t>
                </a:r>
                <a:endParaRPr lang="en-GB" altLang="fr-FR">
                  <a:solidFill>
                    <a:srgbClr val="7030A0"/>
                  </a:solidFill>
                </a:endParaRPr>
              </a:p>
            </p:txBody>
          </p:sp>
        </p:grpSp>
      </p:grpSp>
      <p:sp>
        <p:nvSpPr>
          <p:cNvPr id="39961" name="Rectangle 133">
            <a:extLst>
              <a:ext uri="{FF2B5EF4-FFF2-40B4-BE49-F238E27FC236}">
                <a16:creationId xmlns:a16="http://schemas.microsoft.com/office/drawing/2014/main" id="{FB18118C-DFF3-4878-A9D4-AF5B678707C6}"/>
              </a:ext>
            </a:extLst>
          </p:cNvPr>
          <p:cNvSpPr>
            <a:spLocks noChangeArrowheads="1"/>
          </p:cNvSpPr>
          <p:nvPr/>
        </p:nvSpPr>
        <p:spPr bwMode="auto">
          <a:xfrm>
            <a:off x="827088" y="5238750"/>
            <a:ext cx="398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0.60</a:t>
            </a:r>
          </a:p>
        </p:txBody>
      </p:sp>
      <p:sp>
        <p:nvSpPr>
          <p:cNvPr id="39962" name="Rectangle 134">
            <a:extLst>
              <a:ext uri="{FF2B5EF4-FFF2-40B4-BE49-F238E27FC236}">
                <a16:creationId xmlns:a16="http://schemas.microsoft.com/office/drawing/2014/main" id="{F82DEA17-53EC-4487-971C-1973F0B885CD}"/>
              </a:ext>
            </a:extLst>
          </p:cNvPr>
          <p:cNvSpPr>
            <a:spLocks noChangeArrowheads="1"/>
          </p:cNvSpPr>
          <p:nvPr/>
        </p:nvSpPr>
        <p:spPr bwMode="auto">
          <a:xfrm>
            <a:off x="827088" y="4711700"/>
            <a:ext cx="398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0.80</a:t>
            </a:r>
          </a:p>
        </p:txBody>
      </p:sp>
      <p:sp>
        <p:nvSpPr>
          <p:cNvPr id="39963" name="Rectangle 135">
            <a:extLst>
              <a:ext uri="{FF2B5EF4-FFF2-40B4-BE49-F238E27FC236}">
                <a16:creationId xmlns:a16="http://schemas.microsoft.com/office/drawing/2014/main" id="{C957D977-8742-4B0A-B6B6-BBBB02384A26}"/>
              </a:ext>
            </a:extLst>
          </p:cNvPr>
          <p:cNvSpPr>
            <a:spLocks noChangeArrowheads="1"/>
          </p:cNvSpPr>
          <p:nvPr/>
        </p:nvSpPr>
        <p:spPr bwMode="auto">
          <a:xfrm>
            <a:off x="827088" y="4186238"/>
            <a:ext cx="398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1.00</a:t>
            </a:r>
          </a:p>
        </p:txBody>
      </p:sp>
      <p:sp>
        <p:nvSpPr>
          <p:cNvPr id="39964" name="Rectangle 136">
            <a:extLst>
              <a:ext uri="{FF2B5EF4-FFF2-40B4-BE49-F238E27FC236}">
                <a16:creationId xmlns:a16="http://schemas.microsoft.com/office/drawing/2014/main" id="{EF34C5D2-67E4-48F5-B543-1FB4AE163789}"/>
              </a:ext>
            </a:extLst>
          </p:cNvPr>
          <p:cNvSpPr>
            <a:spLocks noChangeArrowheads="1"/>
          </p:cNvSpPr>
          <p:nvPr/>
        </p:nvSpPr>
        <p:spPr bwMode="auto">
          <a:xfrm>
            <a:off x="827088" y="3660775"/>
            <a:ext cx="398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1.20</a:t>
            </a:r>
          </a:p>
        </p:txBody>
      </p:sp>
      <p:sp>
        <p:nvSpPr>
          <p:cNvPr id="39965" name="Rectangle 137">
            <a:extLst>
              <a:ext uri="{FF2B5EF4-FFF2-40B4-BE49-F238E27FC236}">
                <a16:creationId xmlns:a16="http://schemas.microsoft.com/office/drawing/2014/main" id="{8416BE60-A71B-49DD-8AAE-A0E8177B6795}"/>
              </a:ext>
            </a:extLst>
          </p:cNvPr>
          <p:cNvSpPr>
            <a:spLocks noChangeArrowheads="1"/>
          </p:cNvSpPr>
          <p:nvPr/>
        </p:nvSpPr>
        <p:spPr bwMode="auto">
          <a:xfrm>
            <a:off x="827088" y="3135313"/>
            <a:ext cx="398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1.40</a:t>
            </a:r>
          </a:p>
        </p:txBody>
      </p:sp>
      <p:sp>
        <p:nvSpPr>
          <p:cNvPr id="39966" name="Rectangle 138">
            <a:extLst>
              <a:ext uri="{FF2B5EF4-FFF2-40B4-BE49-F238E27FC236}">
                <a16:creationId xmlns:a16="http://schemas.microsoft.com/office/drawing/2014/main" id="{BEA0D04D-F102-41C3-96A9-437D8D4E8649}"/>
              </a:ext>
            </a:extLst>
          </p:cNvPr>
          <p:cNvSpPr>
            <a:spLocks noChangeArrowheads="1"/>
          </p:cNvSpPr>
          <p:nvPr/>
        </p:nvSpPr>
        <p:spPr bwMode="auto">
          <a:xfrm>
            <a:off x="827088" y="2608263"/>
            <a:ext cx="398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1.60</a:t>
            </a:r>
          </a:p>
        </p:txBody>
      </p:sp>
      <p:sp>
        <p:nvSpPr>
          <p:cNvPr id="39967" name="Rectangle 139">
            <a:extLst>
              <a:ext uri="{FF2B5EF4-FFF2-40B4-BE49-F238E27FC236}">
                <a16:creationId xmlns:a16="http://schemas.microsoft.com/office/drawing/2014/main" id="{DF6155CC-86DC-4828-AA78-E859462BF08D}"/>
              </a:ext>
            </a:extLst>
          </p:cNvPr>
          <p:cNvSpPr>
            <a:spLocks noChangeArrowheads="1"/>
          </p:cNvSpPr>
          <p:nvPr/>
        </p:nvSpPr>
        <p:spPr bwMode="auto">
          <a:xfrm>
            <a:off x="827088" y="2082800"/>
            <a:ext cx="398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600">
                <a:solidFill>
                  <a:schemeClr val="tx2"/>
                </a:solidFill>
              </a:rPr>
              <a:t>1.80</a:t>
            </a:r>
          </a:p>
        </p:txBody>
      </p:sp>
      <p:sp>
        <p:nvSpPr>
          <p:cNvPr id="39968" name="Rectangle 158">
            <a:extLst>
              <a:ext uri="{FF2B5EF4-FFF2-40B4-BE49-F238E27FC236}">
                <a16:creationId xmlns:a16="http://schemas.microsoft.com/office/drawing/2014/main" id="{7690894E-2779-45DB-B5FE-652B457D2E5A}"/>
              </a:ext>
            </a:extLst>
          </p:cNvPr>
          <p:cNvSpPr>
            <a:spLocks noChangeArrowheads="1"/>
          </p:cNvSpPr>
          <p:nvPr/>
        </p:nvSpPr>
        <p:spPr bwMode="auto">
          <a:xfrm>
            <a:off x="2963863" y="1463675"/>
            <a:ext cx="16986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fr-FR" sz="1700" b="1">
                <a:solidFill>
                  <a:schemeClr val="tx2"/>
                </a:solidFill>
              </a:rPr>
              <a:t>Slope (mm/year)</a:t>
            </a:r>
          </a:p>
          <a:p>
            <a:pPr algn="ctr" eaLnBrk="1" hangingPunct="1"/>
            <a:r>
              <a:rPr lang="en-GB" altLang="fr-FR" sz="1700" b="1">
                <a:solidFill>
                  <a:schemeClr val="tx2"/>
                </a:solidFill>
              </a:rPr>
              <a:t>95% CI</a:t>
            </a:r>
          </a:p>
          <a:p>
            <a:pPr algn="ctr" eaLnBrk="1" hangingPunct="1"/>
            <a:r>
              <a:rPr lang="en-GB" altLang="fr-FR" sz="1700" b="1">
                <a:solidFill>
                  <a:schemeClr val="tx2"/>
                </a:solidFill>
              </a:rPr>
              <a:t>p value</a:t>
            </a:r>
            <a:endParaRPr lang="en-GB" altLang="fr-FR">
              <a:solidFill>
                <a:schemeClr val="tx2"/>
              </a:solidFill>
            </a:endParaRPr>
          </a:p>
        </p:txBody>
      </p:sp>
      <p:sp>
        <p:nvSpPr>
          <p:cNvPr id="39969" name="Rectangle 159">
            <a:extLst>
              <a:ext uri="{FF2B5EF4-FFF2-40B4-BE49-F238E27FC236}">
                <a16:creationId xmlns:a16="http://schemas.microsoft.com/office/drawing/2014/main" id="{15D40971-5A46-4C71-B662-669025E47855}"/>
              </a:ext>
            </a:extLst>
          </p:cNvPr>
          <p:cNvSpPr>
            <a:spLocks noChangeArrowheads="1"/>
          </p:cNvSpPr>
          <p:nvPr/>
        </p:nvSpPr>
        <p:spPr bwMode="auto">
          <a:xfrm>
            <a:off x="4759325" y="1463675"/>
            <a:ext cx="16779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fr-FR" sz="1700" b="1">
                <a:solidFill>
                  <a:schemeClr val="tx2"/>
                </a:solidFill>
              </a:rPr>
              <a:t>-0.0049</a:t>
            </a:r>
            <a:br>
              <a:rPr lang="en-GB" altLang="fr-FR" sz="1700" b="1">
                <a:solidFill>
                  <a:schemeClr val="tx2"/>
                </a:solidFill>
              </a:rPr>
            </a:br>
            <a:r>
              <a:rPr lang="en-GB" altLang="fr-FR" sz="1700" b="1">
                <a:solidFill>
                  <a:schemeClr val="tx2"/>
                </a:solidFill>
              </a:rPr>
              <a:t>(-0.0180, 0.0082)</a:t>
            </a:r>
          </a:p>
          <a:p>
            <a:pPr algn="ctr" eaLnBrk="1" hangingPunct="1"/>
            <a:r>
              <a:rPr lang="en-GB" altLang="fr-FR" sz="1700" b="1">
                <a:solidFill>
                  <a:schemeClr val="tx2"/>
                </a:solidFill>
              </a:rPr>
              <a:t>0.4621</a:t>
            </a:r>
            <a:endParaRPr lang="en-GB" altLang="fr-FR">
              <a:solidFill>
                <a:schemeClr val="tx2"/>
              </a:solidFill>
            </a:endParaRPr>
          </a:p>
        </p:txBody>
      </p:sp>
      <p:sp>
        <p:nvSpPr>
          <p:cNvPr id="39970" name="Rectangle 193">
            <a:extLst>
              <a:ext uri="{FF2B5EF4-FFF2-40B4-BE49-F238E27FC236}">
                <a16:creationId xmlns:a16="http://schemas.microsoft.com/office/drawing/2014/main" id="{94BF434B-1596-4A55-A288-186DC84FD3B4}"/>
              </a:ext>
            </a:extLst>
          </p:cNvPr>
          <p:cNvSpPr>
            <a:spLocks noChangeArrowheads="1"/>
          </p:cNvSpPr>
          <p:nvPr/>
        </p:nvSpPr>
        <p:spPr bwMode="auto">
          <a:xfrm>
            <a:off x="3197225" y="5780088"/>
            <a:ext cx="2924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b="1">
                <a:solidFill>
                  <a:schemeClr val="tx2"/>
                </a:solidFill>
              </a:rPr>
              <a:t>Treatment period (months)</a:t>
            </a:r>
            <a:endParaRPr lang="en-GB" altLang="fr-FR">
              <a:solidFill>
                <a:schemeClr val="tx2"/>
              </a:solidFill>
            </a:endParaRPr>
          </a:p>
        </p:txBody>
      </p:sp>
      <p:sp>
        <p:nvSpPr>
          <p:cNvPr id="129" name="ZoneTexte 128">
            <a:extLst>
              <a:ext uri="{FF2B5EF4-FFF2-40B4-BE49-F238E27FC236}">
                <a16:creationId xmlns:a16="http://schemas.microsoft.com/office/drawing/2014/main" id="{237DEE66-1FE5-4C4A-AA33-F26076FFA0FF}"/>
              </a:ext>
            </a:extLst>
          </p:cNvPr>
          <p:cNvSpPr txBox="1"/>
          <p:nvPr/>
        </p:nvSpPr>
        <p:spPr>
          <a:xfrm>
            <a:off x="116505" y="1898830"/>
            <a:ext cx="738664" cy="3541995"/>
          </a:xfrm>
          <a:prstGeom prst="rect">
            <a:avLst/>
          </a:prstGeom>
          <a:noFill/>
        </p:spPr>
        <p:txBody>
          <a:bodyPr vert="vert270" wrap="none">
            <a:spAutoFit/>
          </a:bodyPr>
          <a:lstStyle/>
          <a:p>
            <a:pPr>
              <a:defRPr/>
            </a:pPr>
            <a:r>
              <a:rPr lang="fr-CA" b="1" dirty="0">
                <a:latin typeface="Arial" charset="0"/>
                <a:ea typeface="+mn-ea"/>
              </a:rPr>
              <a:t>Maximum </a:t>
            </a:r>
            <a:r>
              <a:rPr lang="fr-CA" b="1" dirty="0" err="1">
                <a:latin typeface="Arial" charset="0"/>
                <a:ea typeface="+mn-ea"/>
              </a:rPr>
              <a:t>carotid</a:t>
            </a:r>
            <a:r>
              <a:rPr lang="fr-CA" b="1" dirty="0">
                <a:latin typeface="Arial" charset="0"/>
                <a:ea typeface="+mn-ea"/>
              </a:rPr>
              <a:t> intima-media </a:t>
            </a:r>
          </a:p>
          <a:p>
            <a:pPr algn="ctr">
              <a:defRPr/>
            </a:pPr>
            <a:r>
              <a:rPr lang="fr-CA" b="1" dirty="0" err="1">
                <a:latin typeface="Arial" charset="0"/>
                <a:ea typeface="+mn-ea"/>
              </a:rPr>
              <a:t>thickness</a:t>
            </a:r>
            <a:r>
              <a:rPr lang="fr-CA" b="1" dirty="0">
                <a:latin typeface="Arial" charset="0"/>
                <a:ea typeface="+mn-ea"/>
              </a:rPr>
              <a:t> (mm)</a:t>
            </a:r>
          </a:p>
        </p:txBody>
      </p:sp>
      <p:sp>
        <p:nvSpPr>
          <p:cNvPr id="39972" name="ZoneTexte 110">
            <a:extLst>
              <a:ext uri="{FF2B5EF4-FFF2-40B4-BE49-F238E27FC236}">
                <a16:creationId xmlns:a16="http://schemas.microsoft.com/office/drawing/2014/main" id="{93D3EA7E-D2A1-4A86-912B-C35F6679D2B9}"/>
              </a:ext>
            </a:extLst>
          </p:cNvPr>
          <p:cNvSpPr txBox="1">
            <a:spLocks noChangeArrowheads="1"/>
          </p:cNvSpPr>
          <p:nvPr/>
        </p:nvSpPr>
        <p:spPr bwMode="auto">
          <a:xfrm>
            <a:off x="971550" y="5429250"/>
            <a:ext cx="968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a:t>Baseline</a:t>
            </a:r>
          </a:p>
        </p:txBody>
      </p:sp>
      <p:sp>
        <p:nvSpPr>
          <p:cNvPr id="39973" name="ZoneTexte 111">
            <a:extLst>
              <a:ext uri="{FF2B5EF4-FFF2-40B4-BE49-F238E27FC236}">
                <a16:creationId xmlns:a16="http://schemas.microsoft.com/office/drawing/2014/main" id="{4991D8DB-4911-44B3-B7C6-069D66B53DDD}"/>
              </a:ext>
            </a:extLst>
          </p:cNvPr>
          <p:cNvSpPr txBox="1">
            <a:spLocks noChangeArrowheads="1"/>
          </p:cNvSpPr>
          <p:nvPr/>
        </p:nvSpPr>
        <p:spPr bwMode="auto">
          <a:xfrm>
            <a:off x="2906713" y="5429250"/>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a:t>6</a:t>
            </a:r>
          </a:p>
        </p:txBody>
      </p:sp>
      <p:sp>
        <p:nvSpPr>
          <p:cNvPr id="39974" name="ZoneTexte 112">
            <a:extLst>
              <a:ext uri="{FF2B5EF4-FFF2-40B4-BE49-F238E27FC236}">
                <a16:creationId xmlns:a16="http://schemas.microsoft.com/office/drawing/2014/main" id="{63431362-7B0C-499A-806B-2CE2EB474801}"/>
              </a:ext>
            </a:extLst>
          </p:cNvPr>
          <p:cNvSpPr txBox="1">
            <a:spLocks noChangeArrowheads="1"/>
          </p:cNvSpPr>
          <p:nvPr/>
        </p:nvSpPr>
        <p:spPr bwMode="auto">
          <a:xfrm>
            <a:off x="4432300" y="54292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a:t>12</a:t>
            </a:r>
          </a:p>
        </p:txBody>
      </p:sp>
      <p:sp>
        <p:nvSpPr>
          <p:cNvPr id="39975" name="ZoneTexte 113">
            <a:extLst>
              <a:ext uri="{FF2B5EF4-FFF2-40B4-BE49-F238E27FC236}">
                <a16:creationId xmlns:a16="http://schemas.microsoft.com/office/drawing/2014/main" id="{056169ED-4296-42C1-B73D-0176F093350C}"/>
              </a:ext>
            </a:extLst>
          </p:cNvPr>
          <p:cNvSpPr txBox="1">
            <a:spLocks noChangeArrowheads="1"/>
          </p:cNvSpPr>
          <p:nvPr/>
        </p:nvSpPr>
        <p:spPr bwMode="auto">
          <a:xfrm>
            <a:off x="6032500" y="54292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a:t>18</a:t>
            </a:r>
          </a:p>
        </p:txBody>
      </p:sp>
      <p:sp>
        <p:nvSpPr>
          <p:cNvPr id="39976" name="ZoneTexte 114">
            <a:extLst>
              <a:ext uri="{FF2B5EF4-FFF2-40B4-BE49-F238E27FC236}">
                <a16:creationId xmlns:a16="http://schemas.microsoft.com/office/drawing/2014/main" id="{620D9451-EEEA-4002-9B6B-F1F95E020E40}"/>
              </a:ext>
            </a:extLst>
          </p:cNvPr>
          <p:cNvSpPr txBox="1">
            <a:spLocks noChangeArrowheads="1"/>
          </p:cNvSpPr>
          <p:nvPr/>
        </p:nvSpPr>
        <p:spPr bwMode="auto">
          <a:xfrm>
            <a:off x="7632700" y="54292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a:t>24</a:t>
            </a:r>
          </a:p>
        </p:txBody>
      </p:sp>
      <p:sp>
        <p:nvSpPr>
          <p:cNvPr id="39977" name="Rectangle 181">
            <a:extLst>
              <a:ext uri="{FF2B5EF4-FFF2-40B4-BE49-F238E27FC236}">
                <a16:creationId xmlns:a16="http://schemas.microsoft.com/office/drawing/2014/main" id="{41CA34A5-A885-47DF-AC78-F86DC0D160A2}"/>
              </a:ext>
            </a:extLst>
          </p:cNvPr>
          <p:cNvSpPr>
            <a:spLocks noChangeArrowheads="1"/>
          </p:cNvSpPr>
          <p:nvPr/>
        </p:nvSpPr>
        <p:spPr bwMode="auto">
          <a:xfrm>
            <a:off x="5138738" y="1133475"/>
            <a:ext cx="917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fr-FR" sz="1700" b="1">
                <a:solidFill>
                  <a:schemeClr val="tx2"/>
                </a:solidFill>
              </a:rPr>
              <a:t>T/A vs. A</a:t>
            </a:r>
          </a:p>
        </p:txBody>
      </p:sp>
      <p:sp>
        <p:nvSpPr>
          <p:cNvPr id="138" name="Rectangle 183">
            <a:extLst>
              <a:ext uri="{FF2B5EF4-FFF2-40B4-BE49-F238E27FC236}">
                <a16:creationId xmlns:a16="http://schemas.microsoft.com/office/drawing/2014/main" id="{F1D64AC0-EC7C-43D3-9926-C247AC91208F}"/>
              </a:ext>
            </a:extLst>
          </p:cNvPr>
          <p:cNvSpPr>
            <a:spLocks noChangeArrowheads="1"/>
          </p:cNvSpPr>
          <p:nvPr/>
        </p:nvSpPr>
        <p:spPr bwMode="auto">
          <a:xfrm>
            <a:off x="6642100" y="1093788"/>
            <a:ext cx="2295525" cy="957262"/>
          </a:xfrm>
          <a:prstGeom prst="round2DiagRect">
            <a:avLst/>
          </a:prstGeom>
          <a:solidFill>
            <a:schemeClr val="bg1"/>
          </a:solidFill>
          <a:ln w="19050">
            <a:solidFill>
              <a:srgbClr val="920000"/>
            </a:solidFill>
            <a:miter lim="800000"/>
            <a:headEnd/>
            <a:tailEnd/>
          </a:ln>
        </p:spPr>
        <p:txBody>
          <a:bodyPr wrap="none" anchor="ctr"/>
          <a:lstStyle/>
          <a:p>
            <a:pPr>
              <a:defRPr/>
            </a:pPr>
            <a:endParaRPr lang="fr-FR" sz="1600">
              <a:ea typeface="ＭＳ Ｐゴシック"/>
              <a:cs typeface="ＭＳ Ｐゴシック"/>
            </a:endParaRPr>
          </a:p>
        </p:txBody>
      </p:sp>
      <p:grpSp>
        <p:nvGrpSpPr>
          <p:cNvPr id="39979" name="Groupe 138">
            <a:extLst>
              <a:ext uri="{FF2B5EF4-FFF2-40B4-BE49-F238E27FC236}">
                <a16:creationId xmlns:a16="http://schemas.microsoft.com/office/drawing/2014/main" id="{BA158370-F9EB-4EA2-881C-5647D65DC176}"/>
              </a:ext>
            </a:extLst>
          </p:cNvPr>
          <p:cNvGrpSpPr>
            <a:grpSpLocks/>
          </p:cNvGrpSpPr>
          <p:nvPr/>
        </p:nvGrpSpPr>
        <p:grpSpPr bwMode="auto">
          <a:xfrm>
            <a:off x="6815138" y="1684338"/>
            <a:ext cx="328612" cy="144462"/>
            <a:chOff x="6835068" y="1583795"/>
            <a:chExt cx="328612" cy="144000"/>
          </a:xfrm>
        </p:grpSpPr>
        <p:sp>
          <p:nvSpPr>
            <p:cNvPr id="39986" name="Line 125">
              <a:extLst>
                <a:ext uri="{FF2B5EF4-FFF2-40B4-BE49-F238E27FC236}">
                  <a16:creationId xmlns:a16="http://schemas.microsoft.com/office/drawing/2014/main" id="{E77C82C6-80C1-47F1-AEAB-46B84F5DC694}"/>
                </a:ext>
              </a:extLst>
            </p:cNvPr>
            <p:cNvSpPr>
              <a:spLocks noChangeShapeType="1"/>
            </p:cNvSpPr>
            <p:nvPr/>
          </p:nvSpPr>
          <p:spPr bwMode="auto">
            <a:xfrm>
              <a:off x="6835068" y="1655002"/>
              <a:ext cx="328612" cy="1587"/>
            </a:xfrm>
            <a:prstGeom prst="line">
              <a:avLst/>
            </a:prstGeom>
            <a:noFill/>
            <a:ln w="33401">
              <a:solidFill>
                <a:srgbClr val="FF66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87" name="Freeform 126">
              <a:extLst>
                <a:ext uri="{FF2B5EF4-FFF2-40B4-BE49-F238E27FC236}">
                  <a16:creationId xmlns:a16="http://schemas.microsoft.com/office/drawing/2014/main" id="{B561520B-566C-4B76-91F4-AEB51B315AF6}"/>
                </a:ext>
              </a:extLst>
            </p:cNvPr>
            <p:cNvSpPr>
              <a:spLocks/>
            </p:cNvSpPr>
            <p:nvPr/>
          </p:nvSpPr>
          <p:spPr bwMode="auto">
            <a:xfrm>
              <a:off x="6927374" y="1583795"/>
              <a:ext cx="144000" cy="144000"/>
            </a:xfrm>
            <a:custGeom>
              <a:avLst/>
              <a:gdLst>
                <a:gd name="T0" fmla="*/ 157090905 w 66"/>
                <a:gd name="T1" fmla="*/ 0 h 78"/>
                <a:gd name="T2" fmla="*/ 314181809 w 66"/>
                <a:gd name="T3" fmla="*/ 132923083 h 78"/>
                <a:gd name="T4" fmla="*/ 157090905 w 66"/>
                <a:gd name="T5" fmla="*/ 265846165 h 78"/>
                <a:gd name="T6" fmla="*/ 0 w 66"/>
                <a:gd name="T7" fmla="*/ 132923083 h 78"/>
                <a:gd name="T8" fmla="*/ 157090905 w 66"/>
                <a:gd name="T9" fmla="*/ 0 h 78"/>
                <a:gd name="T10" fmla="*/ 0 60000 65536"/>
                <a:gd name="T11" fmla="*/ 0 60000 65536"/>
                <a:gd name="T12" fmla="*/ 0 60000 65536"/>
                <a:gd name="T13" fmla="*/ 0 60000 65536"/>
                <a:gd name="T14" fmla="*/ 0 60000 65536"/>
                <a:gd name="T15" fmla="*/ 0 w 66"/>
                <a:gd name="T16" fmla="*/ 0 h 78"/>
                <a:gd name="T17" fmla="*/ 66 w 66"/>
                <a:gd name="T18" fmla="*/ 78 h 78"/>
              </a:gdLst>
              <a:ahLst/>
              <a:cxnLst>
                <a:cxn ang="T10">
                  <a:pos x="T0" y="T1"/>
                </a:cxn>
                <a:cxn ang="T11">
                  <a:pos x="T2" y="T3"/>
                </a:cxn>
                <a:cxn ang="T12">
                  <a:pos x="T4" y="T5"/>
                </a:cxn>
                <a:cxn ang="T13">
                  <a:pos x="T6" y="T7"/>
                </a:cxn>
                <a:cxn ang="T14">
                  <a:pos x="T8" y="T9"/>
                </a:cxn>
              </a:cxnLst>
              <a:rect l="T15" t="T16" r="T17" b="T18"/>
              <a:pathLst>
                <a:path w="66" h="78">
                  <a:moveTo>
                    <a:pt x="33" y="0"/>
                  </a:moveTo>
                  <a:lnTo>
                    <a:pt x="66" y="39"/>
                  </a:lnTo>
                  <a:lnTo>
                    <a:pt x="33" y="78"/>
                  </a:lnTo>
                  <a:lnTo>
                    <a:pt x="0" y="39"/>
                  </a:lnTo>
                  <a:lnTo>
                    <a:pt x="33" y="0"/>
                  </a:lnTo>
                  <a:close/>
                </a:path>
              </a:pathLst>
            </a:custGeom>
            <a:solidFill>
              <a:srgbClr val="FF6600"/>
            </a:solidFill>
            <a:ln w="11176">
              <a:solidFill>
                <a:srgbClr val="FF6600"/>
              </a:solidFill>
              <a:round/>
              <a:headEnd/>
              <a:tailEnd/>
            </a:ln>
          </p:spPr>
          <p:txBody>
            <a:bodyPr/>
            <a:lstStyle/>
            <a:p>
              <a:endParaRPr lang="fr-CA"/>
            </a:p>
          </p:txBody>
        </p:sp>
      </p:grpSp>
      <p:sp>
        <p:nvSpPr>
          <p:cNvPr id="39980" name="Rectangle 127">
            <a:extLst>
              <a:ext uri="{FF2B5EF4-FFF2-40B4-BE49-F238E27FC236}">
                <a16:creationId xmlns:a16="http://schemas.microsoft.com/office/drawing/2014/main" id="{18CC4B84-7264-445C-842E-1CC0AE0BA6F6}"/>
              </a:ext>
            </a:extLst>
          </p:cNvPr>
          <p:cNvSpPr>
            <a:spLocks noChangeArrowheads="1"/>
          </p:cNvSpPr>
          <p:nvPr/>
        </p:nvSpPr>
        <p:spPr bwMode="auto">
          <a:xfrm>
            <a:off x="7259638" y="1538288"/>
            <a:ext cx="167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500" b="1"/>
              <a:t>Torcetrapib+</a:t>
            </a:r>
          </a:p>
          <a:p>
            <a:pPr eaLnBrk="1" hangingPunct="1"/>
            <a:r>
              <a:rPr lang="en-GB" altLang="fr-FR" sz="1500" b="1"/>
              <a:t>Atorvastatin (T/A)</a:t>
            </a:r>
            <a:endParaRPr lang="en-GB" altLang="fr-FR" sz="1500"/>
          </a:p>
        </p:txBody>
      </p:sp>
      <p:grpSp>
        <p:nvGrpSpPr>
          <p:cNvPr id="39981" name="Groupe 142">
            <a:extLst>
              <a:ext uri="{FF2B5EF4-FFF2-40B4-BE49-F238E27FC236}">
                <a16:creationId xmlns:a16="http://schemas.microsoft.com/office/drawing/2014/main" id="{D11FEBDA-75DE-42E7-ABF9-EF091D57A2F6}"/>
              </a:ext>
            </a:extLst>
          </p:cNvPr>
          <p:cNvGrpSpPr>
            <a:grpSpLocks/>
          </p:cNvGrpSpPr>
          <p:nvPr/>
        </p:nvGrpSpPr>
        <p:grpSpPr bwMode="auto">
          <a:xfrm>
            <a:off x="6815138" y="1295400"/>
            <a:ext cx="328612" cy="107950"/>
            <a:chOff x="6835068" y="1262178"/>
            <a:chExt cx="328612" cy="108000"/>
          </a:xfrm>
        </p:grpSpPr>
        <p:sp>
          <p:nvSpPr>
            <p:cNvPr id="39984" name="Line 128">
              <a:extLst>
                <a:ext uri="{FF2B5EF4-FFF2-40B4-BE49-F238E27FC236}">
                  <a16:creationId xmlns:a16="http://schemas.microsoft.com/office/drawing/2014/main" id="{CD424D3F-A04F-47EF-B88C-DB99025EDADF}"/>
                </a:ext>
              </a:extLst>
            </p:cNvPr>
            <p:cNvSpPr>
              <a:spLocks noChangeShapeType="1"/>
            </p:cNvSpPr>
            <p:nvPr/>
          </p:nvSpPr>
          <p:spPr bwMode="auto">
            <a:xfrm>
              <a:off x="6835068" y="1315385"/>
              <a:ext cx="328612" cy="1587"/>
            </a:xfrm>
            <a:prstGeom prst="line">
              <a:avLst/>
            </a:prstGeom>
            <a:noFill/>
            <a:ln w="33401">
              <a:solidFill>
                <a:srgbClr val="7030A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85" name="Rectangle 129">
              <a:extLst>
                <a:ext uri="{FF2B5EF4-FFF2-40B4-BE49-F238E27FC236}">
                  <a16:creationId xmlns:a16="http://schemas.microsoft.com/office/drawing/2014/main" id="{7F37DBB9-D3F6-414E-B90F-B7D2C35AFDF9}"/>
                </a:ext>
              </a:extLst>
            </p:cNvPr>
            <p:cNvSpPr>
              <a:spLocks noChangeArrowheads="1"/>
            </p:cNvSpPr>
            <p:nvPr/>
          </p:nvSpPr>
          <p:spPr bwMode="auto">
            <a:xfrm>
              <a:off x="6945374" y="1262178"/>
              <a:ext cx="108000" cy="108000"/>
            </a:xfrm>
            <a:prstGeom prst="rect">
              <a:avLst/>
            </a:prstGeom>
            <a:solidFill>
              <a:srgbClr val="7030A0"/>
            </a:solidFill>
            <a:ln w="9525">
              <a:solidFill>
                <a:srgbClr val="7030A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grpSp>
      <p:sp>
        <p:nvSpPr>
          <p:cNvPr id="39982" name="Line 130">
            <a:extLst>
              <a:ext uri="{FF2B5EF4-FFF2-40B4-BE49-F238E27FC236}">
                <a16:creationId xmlns:a16="http://schemas.microsoft.com/office/drawing/2014/main" id="{0B2E90C6-A9DA-4055-AAD4-2D16DA7958AC}"/>
              </a:ext>
            </a:extLst>
          </p:cNvPr>
          <p:cNvSpPr>
            <a:spLocks noChangeShapeType="1"/>
          </p:cNvSpPr>
          <p:nvPr/>
        </p:nvSpPr>
        <p:spPr bwMode="auto">
          <a:xfrm flipH="1" flipV="1">
            <a:off x="6881813" y="1519238"/>
            <a:ext cx="0" cy="0"/>
          </a:xfrm>
          <a:prstGeom prst="line">
            <a:avLst/>
          </a:prstGeom>
          <a:noFill/>
          <a:ln w="11113">
            <a:solidFill>
              <a:schemeClr val="folHlink"/>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983" name="Rectangle 134">
            <a:extLst>
              <a:ext uri="{FF2B5EF4-FFF2-40B4-BE49-F238E27FC236}">
                <a16:creationId xmlns:a16="http://schemas.microsoft.com/office/drawing/2014/main" id="{B5350168-5816-4FF6-B275-5F2662B15E57}"/>
              </a:ext>
            </a:extLst>
          </p:cNvPr>
          <p:cNvSpPr>
            <a:spLocks noChangeArrowheads="1"/>
          </p:cNvSpPr>
          <p:nvPr/>
        </p:nvSpPr>
        <p:spPr bwMode="auto">
          <a:xfrm>
            <a:off x="7250113" y="1233488"/>
            <a:ext cx="1444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1500" b="1"/>
              <a:t>Atorvastatin (A)</a:t>
            </a:r>
            <a:endParaRPr lang="en-GB" altLang="fr-FR" sz="15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4ADA64C-95AF-4CE8-BD0C-5FFB031D5D1C}"/>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ILLUSTRATE and RADIANCE</a:t>
            </a:r>
          </a:p>
        </p:txBody>
      </p:sp>
      <p:sp>
        <p:nvSpPr>
          <p:cNvPr id="40963" name="Rectangle 8">
            <a:extLst>
              <a:ext uri="{FF2B5EF4-FFF2-40B4-BE49-F238E27FC236}">
                <a16:creationId xmlns:a16="http://schemas.microsoft.com/office/drawing/2014/main" id="{85A93D37-6510-435C-8B28-AB8F1822DA53}"/>
              </a:ext>
            </a:extLst>
          </p:cNvPr>
          <p:cNvSpPr>
            <a:spLocks noGrp="1" noChangeArrowheads="1"/>
          </p:cNvSpPr>
          <p:nvPr>
            <p:ph type="body" idx="1"/>
          </p:nvPr>
        </p:nvSpPr>
        <p:spPr>
          <a:xfrm>
            <a:off x="476250" y="998538"/>
            <a:ext cx="8229600" cy="5233987"/>
          </a:xfrm>
          <a:solidFill>
            <a:schemeClr val="bg1">
              <a:alpha val="50195"/>
            </a:schemeClr>
          </a:solidFill>
        </p:spPr>
        <p:txBody>
          <a:bodyPr/>
          <a:lstStyle/>
          <a:p>
            <a:pPr eaLnBrk="1" hangingPunct="1">
              <a:lnSpc>
                <a:spcPct val="80000"/>
              </a:lnSpc>
            </a:pPr>
            <a:r>
              <a:rPr lang="en-US" altLang="fr-FR" sz="2800">
                <a:ea typeface="ＭＳ Ｐゴシック" panose="020B0600070205080204" pitchFamily="34" charset="-128"/>
                <a:cs typeface="Arial" panose="020B0604020202020204" pitchFamily="34" charset="0"/>
              </a:rPr>
              <a:t>No change in atherosclerotic burden in coronary or carotid beds</a:t>
            </a:r>
          </a:p>
          <a:p>
            <a:pPr eaLnBrk="1" hangingPunct="1">
              <a:lnSpc>
                <a:spcPct val="80000"/>
              </a:lnSpc>
            </a:pPr>
            <a:r>
              <a:rPr lang="en-US" altLang="fr-FR" sz="2800">
                <a:ea typeface="ＭＳ Ｐゴシック" panose="020B0600070205080204" pitchFamily="34" charset="-128"/>
                <a:cs typeface="Arial" panose="020B0604020202020204" pitchFamily="34" charset="0"/>
              </a:rPr>
              <a:t>Secondary endpoints suggest modest regression of atheroma in coronaries and progression in carotids</a:t>
            </a:r>
          </a:p>
          <a:p>
            <a:pPr eaLnBrk="1" hangingPunct="1">
              <a:lnSpc>
                <a:spcPct val="80000"/>
              </a:lnSpc>
            </a:pPr>
            <a:r>
              <a:rPr lang="en-US" altLang="fr-FR" sz="2800">
                <a:ea typeface="ＭＳ Ｐゴシック" panose="020B0600070205080204" pitchFamily="34" charset="-128"/>
                <a:cs typeface="Arial" panose="020B0604020202020204" pitchFamily="34" charset="0"/>
              </a:rPr>
              <a:t>Imaging studies do not parallel clinical outcomes and do not explain toxicity</a:t>
            </a:r>
          </a:p>
          <a:p>
            <a:pPr eaLnBrk="1" hangingPunct="1">
              <a:lnSpc>
                <a:spcPct val="80000"/>
              </a:lnSpc>
            </a:pPr>
            <a:r>
              <a:rPr lang="en-US" altLang="fr-FR" sz="2800">
                <a:ea typeface="ＭＳ Ｐゴシック" panose="020B0600070205080204" pitchFamily="34" charset="-128"/>
                <a:cs typeface="Arial" panose="020B0604020202020204" pitchFamily="34" charset="0"/>
              </a:rPr>
              <a:t>Carotids more sensitive to blood pressure (BP) related toxicity than coronaries</a:t>
            </a:r>
          </a:p>
          <a:p>
            <a:pPr eaLnBrk="1" hangingPunct="1">
              <a:lnSpc>
                <a:spcPct val="80000"/>
              </a:lnSpc>
            </a:pPr>
            <a:r>
              <a:rPr lang="en-US" altLang="fr-FR" sz="2800">
                <a:ea typeface="ＭＳ Ｐゴシック" panose="020B0600070205080204" pitchFamily="34" charset="-128"/>
                <a:cs typeface="Arial" panose="020B0604020202020204" pitchFamily="34" charset="0"/>
              </a:rPr>
              <a:t>If other cholesteryl ester transfer protein  inhibitors have not caused an increased BP, should they be evaluated in further clinical studies?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8">
            <a:extLst>
              <a:ext uri="{FF2B5EF4-FFF2-40B4-BE49-F238E27FC236}">
                <a16:creationId xmlns:a16="http://schemas.microsoft.com/office/drawing/2014/main" id="{13E68B50-D97D-4BF3-8A89-B2CFD77FD1FC}"/>
              </a:ext>
            </a:extLst>
          </p:cNvPr>
          <p:cNvSpPr>
            <a:spLocks noGrp="1" noChangeArrowheads="1"/>
          </p:cNvSpPr>
          <p:nvPr>
            <p:ph type="title"/>
          </p:nvPr>
        </p:nvSpPr>
        <p:spPr>
          <a:xfrm>
            <a:off x="179388" y="-38100"/>
            <a:ext cx="8280400" cy="836613"/>
          </a:xfrm>
        </p:spPr>
        <p:txBody>
          <a:bodyPr/>
          <a:lstStyle/>
          <a:p>
            <a:pPr eaLnBrk="1" hangingPunct="1"/>
            <a:r>
              <a:rPr lang="en-US" altLang="fr-FR">
                <a:ea typeface="ＭＳ Ｐゴシック" panose="020B0600070205080204" pitchFamily="34" charset="-128"/>
              </a:rPr>
              <a:t>Recombinant Apo AI Milano: Change in Atheroma Volume as Measured by Intravascular Ultrasound</a:t>
            </a:r>
          </a:p>
        </p:txBody>
      </p:sp>
      <p:sp>
        <p:nvSpPr>
          <p:cNvPr id="18436" name="Rectangle 50">
            <a:extLst>
              <a:ext uri="{FF2B5EF4-FFF2-40B4-BE49-F238E27FC236}">
                <a16:creationId xmlns:a16="http://schemas.microsoft.com/office/drawing/2014/main" id="{C679EFDD-771A-4C0B-B79B-B75D5555E56A}"/>
              </a:ext>
            </a:extLst>
          </p:cNvPr>
          <p:cNvSpPr>
            <a:spLocks noChangeArrowheads="1"/>
          </p:cNvSpPr>
          <p:nvPr/>
        </p:nvSpPr>
        <p:spPr bwMode="auto">
          <a:xfrm>
            <a:off x="5516563" y="6402388"/>
            <a:ext cx="3457575"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Nissen SE et al. JAMA 2003; 290: 2292-300</a:t>
            </a:r>
            <a:endParaRPr lang="da-DK" altLang="fr-FR" sz="1000"/>
          </a:p>
        </p:txBody>
      </p:sp>
      <p:graphicFrame>
        <p:nvGraphicFramePr>
          <p:cNvPr id="18434" name="Graphique 44">
            <a:extLst>
              <a:ext uri="{FF2B5EF4-FFF2-40B4-BE49-F238E27FC236}">
                <a16:creationId xmlns:a16="http://schemas.microsoft.com/office/drawing/2014/main" id="{776FEAE2-B3E4-4AF0-AEF7-7E7778EA4BAC}"/>
              </a:ext>
            </a:extLst>
          </p:cNvPr>
          <p:cNvGraphicFramePr>
            <a:graphicFrameLocks/>
          </p:cNvGraphicFramePr>
          <p:nvPr/>
        </p:nvGraphicFramePr>
        <p:xfrm>
          <a:off x="1241425" y="1179513"/>
          <a:ext cx="6796088" cy="4064000"/>
        </p:xfrm>
        <a:graphic>
          <a:graphicData uri="http://schemas.openxmlformats.org/presentationml/2006/ole">
            <mc:AlternateContent xmlns:mc="http://schemas.openxmlformats.org/markup-compatibility/2006">
              <mc:Choice xmlns:v="urn:schemas-microsoft-com:vml" Requires="v">
                <p:oleObj spid="_x0000_s18445" r:id="rId4" imgW="6791533" imgH="4066384" progId="Excel.Chart.8">
                  <p:embed/>
                </p:oleObj>
              </mc:Choice>
              <mc:Fallback>
                <p:oleObj r:id="rId4" imgW="6791533" imgH="4066384" progId="Excel.Chart.8">
                  <p:embed/>
                  <p:pic>
                    <p:nvPicPr>
                      <p:cNvPr id="0" name="Graphique 4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425" y="1179513"/>
                        <a:ext cx="6796088"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33">
            <a:extLst>
              <a:ext uri="{FF2B5EF4-FFF2-40B4-BE49-F238E27FC236}">
                <a16:creationId xmlns:a16="http://schemas.microsoft.com/office/drawing/2014/main" id="{2F9B4B63-9257-49B9-8380-0FCA5AC597D3}"/>
              </a:ext>
            </a:extLst>
          </p:cNvPr>
          <p:cNvSpPr>
            <a:spLocks noChangeArrowheads="1"/>
          </p:cNvSpPr>
          <p:nvPr/>
        </p:nvSpPr>
        <p:spPr bwMode="auto">
          <a:xfrm>
            <a:off x="2532063" y="4514850"/>
            <a:ext cx="7794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1600" b="1">
                <a:solidFill>
                  <a:schemeClr val="tx2"/>
                </a:solidFill>
              </a:rPr>
              <a:t>Placebo</a:t>
            </a:r>
            <a:br>
              <a:rPr lang="en-US" altLang="fr-FR" sz="1600" b="1">
                <a:solidFill>
                  <a:schemeClr val="tx2"/>
                </a:solidFill>
              </a:rPr>
            </a:br>
            <a:r>
              <a:rPr lang="en-US" altLang="fr-FR" sz="1600" b="1">
                <a:solidFill>
                  <a:schemeClr val="tx2"/>
                </a:solidFill>
              </a:rPr>
              <a:t>(n=11)</a:t>
            </a:r>
            <a:br>
              <a:rPr lang="en-US" altLang="fr-FR" sz="1600" b="1">
                <a:solidFill>
                  <a:schemeClr val="tx2"/>
                </a:solidFill>
              </a:rPr>
            </a:br>
            <a:r>
              <a:rPr lang="en-US" altLang="fr-FR" sz="1600" b="1">
                <a:solidFill>
                  <a:schemeClr val="tx2"/>
                </a:solidFill>
              </a:rPr>
              <a:t> p=0.97</a:t>
            </a:r>
          </a:p>
        </p:txBody>
      </p:sp>
      <p:sp>
        <p:nvSpPr>
          <p:cNvPr id="18438" name="Rectangle 34">
            <a:extLst>
              <a:ext uri="{FF2B5EF4-FFF2-40B4-BE49-F238E27FC236}">
                <a16:creationId xmlns:a16="http://schemas.microsoft.com/office/drawing/2014/main" id="{888CB33B-C20A-480F-88D0-BE7E15B01137}"/>
              </a:ext>
            </a:extLst>
          </p:cNvPr>
          <p:cNvSpPr>
            <a:spLocks noChangeArrowheads="1"/>
          </p:cNvSpPr>
          <p:nvPr/>
        </p:nvSpPr>
        <p:spPr bwMode="auto">
          <a:xfrm>
            <a:off x="3886200" y="4514850"/>
            <a:ext cx="889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1600" b="1">
                <a:solidFill>
                  <a:schemeClr val="tx2"/>
                </a:solidFill>
              </a:rPr>
              <a:t>ETC-216</a:t>
            </a:r>
            <a:br>
              <a:rPr lang="en-US" altLang="fr-FR" sz="1600" b="1">
                <a:solidFill>
                  <a:schemeClr val="tx2"/>
                </a:solidFill>
              </a:rPr>
            </a:br>
            <a:r>
              <a:rPr lang="en-US" altLang="fr-FR" sz="1600" b="1">
                <a:solidFill>
                  <a:schemeClr val="tx2"/>
                </a:solidFill>
              </a:rPr>
              <a:t>15 mg/kg</a:t>
            </a:r>
            <a:br>
              <a:rPr lang="en-US" altLang="fr-FR" sz="1600" b="1">
                <a:solidFill>
                  <a:schemeClr val="tx2"/>
                </a:solidFill>
              </a:rPr>
            </a:br>
            <a:r>
              <a:rPr lang="en-US" altLang="fr-FR" sz="1600" b="1">
                <a:solidFill>
                  <a:schemeClr val="tx2"/>
                </a:solidFill>
              </a:rPr>
              <a:t>(n=21)</a:t>
            </a:r>
            <a:br>
              <a:rPr lang="en-US" altLang="fr-FR" sz="1600" b="1">
                <a:solidFill>
                  <a:schemeClr val="tx2"/>
                </a:solidFill>
              </a:rPr>
            </a:br>
            <a:r>
              <a:rPr lang="en-US" altLang="fr-FR" sz="1600" b="1">
                <a:solidFill>
                  <a:schemeClr val="tx2"/>
                </a:solidFill>
              </a:rPr>
              <a:t> p=0.03</a:t>
            </a:r>
          </a:p>
        </p:txBody>
      </p:sp>
      <p:sp>
        <p:nvSpPr>
          <p:cNvPr id="18439" name="Rectangle 35">
            <a:extLst>
              <a:ext uri="{FF2B5EF4-FFF2-40B4-BE49-F238E27FC236}">
                <a16:creationId xmlns:a16="http://schemas.microsoft.com/office/drawing/2014/main" id="{5730A8EF-9393-4042-ACC1-CCFB7086CBBE}"/>
              </a:ext>
            </a:extLst>
          </p:cNvPr>
          <p:cNvSpPr>
            <a:spLocks noChangeArrowheads="1"/>
          </p:cNvSpPr>
          <p:nvPr/>
        </p:nvSpPr>
        <p:spPr bwMode="auto">
          <a:xfrm>
            <a:off x="5348288" y="4514850"/>
            <a:ext cx="889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1600" b="1">
                <a:solidFill>
                  <a:schemeClr val="tx2"/>
                </a:solidFill>
              </a:rPr>
              <a:t>ETC-216</a:t>
            </a:r>
            <a:br>
              <a:rPr lang="en-US" altLang="fr-FR" sz="1600" b="1">
                <a:solidFill>
                  <a:schemeClr val="tx2"/>
                </a:solidFill>
              </a:rPr>
            </a:br>
            <a:r>
              <a:rPr lang="en-US" altLang="fr-FR" sz="1600" b="1">
                <a:solidFill>
                  <a:schemeClr val="tx2"/>
                </a:solidFill>
              </a:rPr>
              <a:t>45 mg/kg</a:t>
            </a:r>
            <a:br>
              <a:rPr lang="en-US" altLang="fr-FR" sz="1600" b="1">
                <a:solidFill>
                  <a:schemeClr val="tx2"/>
                </a:solidFill>
              </a:rPr>
            </a:br>
            <a:r>
              <a:rPr lang="en-US" altLang="fr-FR" sz="1600" b="1">
                <a:solidFill>
                  <a:schemeClr val="tx2"/>
                </a:solidFill>
              </a:rPr>
              <a:t>(n=15)</a:t>
            </a:r>
            <a:br>
              <a:rPr lang="en-US" altLang="fr-FR" sz="1600" b="1">
                <a:solidFill>
                  <a:schemeClr val="tx2"/>
                </a:solidFill>
              </a:rPr>
            </a:br>
            <a:r>
              <a:rPr lang="en-US" altLang="fr-FR" sz="1600" b="1">
                <a:solidFill>
                  <a:schemeClr val="tx2"/>
                </a:solidFill>
              </a:rPr>
              <a:t> p=0.45</a:t>
            </a:r>
          </a:p>
        </p:txBody>
      </p:sp>
      <p:sp>
        <p:nvSpPr>
          <p:cNvPr id="18440" name="Rectangle 36">
            <a:extLst>
              <a:ext uri="{FF2B5EF4-FFF2-40B4-BE49-F238E27FC236}">
                <a16:creationId xmlns:a16="http://schemas.microsoft.com/office/drawing/2014/main" id="{9A82C0FF-90E1-4EEF-9558-18DE2CD874AB}"/>
              </a:ext>
            </a:extLst>
          </p:cNvPr>
          <p:cNvSpPr>
            <a:spLocks noChangeArrowheads="1"/>
          </p:cNvSpPr>
          <p:nvPr/>
        </p:nvSpPr>
        <p:spPr bwMode="auto">
          <a:xfrm>
            <a:off x="6381750" y="4514850"/>
            <a:ext cx="16557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1600" b="1">
                <a:solidFill>
                  <a:schemeClr val="tx2"/>
                </a:solidFill>
              </a:rPr>
              <a:t>Combined </a:t>
            </a:r>
            <a:br>
              <a:rPr lang="en-US" altLang="fr-FR" sz="1600" b="1">
                <a:solidFill>
                  <a:schemeClr val="tx2"/>
                </a:solidFill>
              </a:rPr>
            </a:br>
            <a:r>
              <a:rPr lang="en-US" altLang="fr-FR" sz="1600" b="1">
                <a:solidFill>
                  <a:schemeClr val="tx2"/>
                </a:solidFill>
              </a:rPr>
              <a:t>treatment group*</a:t>
            </a:r>
            <a:br>
              <a:rPr lang="en-US" altLang="fr-FR" sz="1600" b="1" baseline="30000">
                <a:solidFill>
                  <a:schemeClr val="tx2"/>
                </a:solidFill>
                <a:cs typeface="Arial" panose="020B0604020202020204" pitchFamily="34" charset="0"/>
              </a:rPr>
            </a:br>
            <a:r>
              <a:rPr lang="en-US" altLang="fr-FR" sz="1600" b="1">
                <a:solidFill>
                  <a:schemeClr val="tx2"/>
                </a:solidFill>
                <a:cs typeface="Arial" panose="020B0604020202020204" pitchFamily="34" charset="0"/>
              </a:rPr>
              <a:t>(n=36)</a:t>
            </a:r>
            <a:br>
              <a:rPr lang="en-US" altLang="fr-FR" sz="1600" b="1">
                <a:solidFill>
                  <a:schemeClr val="tx2"/>
                </a:solidFill>
                <a:cs typeface="Arial" panose="020B0604020202020204" pitchFamily="34" charset="0"/>
              </a:rPr>
            </a:br>
            <a:r>
              <a:rPr lang="en-US" altLang="fr-FR" sz="1600" b="1">
                <a:solidFill>
                  <a:schemeClr val="tx2"/>
                </a:solidFill>
                <a:cs typeface="Arial" panose="020B0604020202020204" pitchFamily="34" charset="0"/>
              </a:rPr>
              <a:t> p=0.02</a:t>
            </a:r>
          </a:p>
        </p:txBody>
      </p:sp>
      <p:sp>
        <p:nvSpPr>
          <p:cNvPr id="45094" name="Text Box 39">
            <a:extLst>
              <a:ext uri="{FF2B5EF4-FFF2-40B4-BE49-F238E27FC236}">
                <a16:creationId xmlns:a16="http://schemas.microsoft.com/office/drawing/2014/main" id="{30E2B50D-4FA0-4A70-A725-92B248EE36EA}"/>
              </a:ext>
            </a:extLst>
          </p:cNvPr>
          <p:cNvSpPr txBox="1">
            <a:spLocks noChangeArrowheads="1"/>
          </p:cNvSpPr>
          <p:nvPr/>
        </p:nvSpPr>
        <p:spPr bwMode="auto">
          <a:xfrm>
            <a:off x="1005701" y="1178750"/>
            <a:ext cx="276999" cy="3378200"/>
          </a:xfrm>
          <a:prstGeom prst="rect">
            <a:avLst/>
          </a:prstGeom>
          <a:noFill/>
          <a:ln w="9525">
            <a:noFill/>
            <a:miter lim="800000"/>
            <a:headEnd/>
            <a:tailEnd/>
          </a:ln>
        </p:spPr>
        <p:txBody>
          <a:bodyPr vert="vert270" lIns="0" tIns="0" rIns="0" bIns="0">
            <a:spAutoFit/>
          </a:bodyPr>
          <a:lstStyle/>
          <a:p>
            <a:pPr algn="ctr" defTabSz="893763">
              <a:spcBef>
                <a:spcPct val="50000"/>
              </a:spcBef>
              <a:defRPr/>
            </a:pPr>
            <a:r>
              <a:rPr lang="en-US" b="1" dirty="0">
                <a:solidFill>
                  <a:schemeClr val="tx2"/>
                </a:solidFill>
                <a:latin typeface="Arial" charset="0"/>
                <a:ea typeface="+mn-ea"/>
              </a:rPr>
              <a:t>Mean % change from baseline</a:t>
            </a:r>
          </a:p>
        </p:txBody>
      </p:sp>
      <p:sp>
        <p:nvSpPr>
          <p:cNvPr id="18442" name="Rectangle 10">
            <a:extLst>
              <a:ext uri="{FF2B5EF4-FFF2-40B4-BE49-F238E27FC236}">
                <a16:creationId xmlns:a16="http://schemas.microsoft.com/office/drawing/2014/main" id="{90DD509D-E9F7-4B62-ADF2-A18E5108292A}"/>
              </a:ext>
            </a:extLst>
          </p:cNvPr>
          <p:cNvSpPr>
            <a:spLocks noChangeArrowheads="1"/>
          </p:cNvSpPr>
          <p:nvPr/>
        </p:nvSpPr>
        <p:spPr bwMode="auto">
          <a:xfrm>
            <a:off x="250825" y="5589588"/>
            <a:ext cx="2116138" cy="31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a:solidFill>
                  <a:schemeClr val="tx2"/>
                </a:solidFill>
                <a:cs typeface="Arial" panose="020B0604020202020204" pitchFamily="34" charset="0"/>
              </a:rPr>
              <a:t>*Primary efficacy endpoint</a:t>
            </a:r>
          </a:p>
        </p:txBody>
      </p:sp>
      <p:sp>
        <p:nvSpPr>
          <p:cNvPr id="18443" name="Rectangle 11">
            <a:extLst>
              <a:ext uri="{FF2B5EF4-FFF2-40B4-BE49-F238E27FC236}">
                <a16:creationId xmlns:a16="http://schemas.microsoft.com/office/drawing/2014/main" id="{0D789BC1-A289-4004-9AA7-5BE7F93F4BBE}"/>
              </a:ext>
            </a:extLst>
          </p:cNvPr>
          <p:cNvSpPr>
            <a:spLocks noChangeArrowheads="1"/>
          </p:cNvSpPr>
          <p:nvPr/>
        </p:nvSpPr>
        <p:spPr bwMode="auto">
          <a:xfrm>
            <a:off x="117475" y="5589588"/>
            <a:ext cx="180975" cy="314325"/>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13" name="Rectangle 61">
            <a:extLst>
              <a:ext uri="{FF2B5EF4-FFF2-40B4-BE49-F238E27FC236}">
                <a16:creationId xmlns:a16="http://schemas.microsoft.com/office/drawing/2014/main" id="{8D0D2A1C-7B44-48C5-9576-244100A4ACB9}"/>
              </a:ext>
            </a:extLst>
          </p:cNvPr>
          <p:cNvSpPr>
            <a:spLocks noChangeArrowheads="1"/>
          </p:cNvSpPr>
          <p:nvPr/>
        </p:nvSpPr>
        <p:spPr bwMode="auto">
          <a:xfrm>
            <a:off x="115888" y="5949950"/>
            <a:ext cx="5176837" cy="314325"/>
          </a:xfrm>
          <a:prstGeom prst="round2DiagRect">
            <a:avLst/>
          </a:prstGeom>
          <a:solidFill>
            <a:schemeClr val="bg1"/>
          </a:solidFill>
          <a:ln w="19050">
            <a:solidFill>
              <a:srgbClr val="920000"/>
            </a:solidFill>
            <a:miter lim="800000"/>
            <a:headEnd/>
            <a:tailEnd/>
          </a:ln>
        </p:spPr>
        <p:txBody>
          <a:bodyPr wrap="none" anchor="ctr"/>
          <a:lstStyle/>
          <a:p>
            <a:pPr defTabSz="893763">
              <a:defRPr/>
            </a:pPr>
            <a:r>
              <a:rPr lang="en-US" sz="1200" dirty="0">
                <a:solidFill>
                  <a:schemeClr val="tx2"/>
                </a:solidFill>
                <a:ea typeface="ＭＳ Ｐゴシック"/>
                <a:cs typeface="Arial" pitchFamily="34" charset="0"/>
              </a:rPr>
              <a:t>ETC-216: intravenous recombinant Apo AI Milano/</a:t>
            </a:r>
            <a:r>
              <a:rPr lang="en-US" sz="1200" dirty="0" err="1">
                <a:solidFill>
                  <a:schemeClr val="tx2"/>
                </a:solidFill>
                <a:ea typeface="ＭＳ Ｐゴシック"/>
                <a:cs typeface="Arial" pitchFamily="34" charset="0"/>
              </a:rPr>
              <a:t>phospholipid</a:t>
            </a:r>
            <a:r>
              <a:rPr lang="en-US" sz="1200" dirty="0">
                <a:solidFill>
                  <a:schemeClr val="tx2"/>
                </a:solidFill>
                <a:ea typeface="ＭＳ Ｐゴシック"/>
                <a:cs typeface="Arial" pitchFamily="34" charset="0"/>
              </a:rPr>
              <a:t> complexes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8">
            <a:extLst>
              <a:ext uri="{FF2B5EF4-FFF2-40B4-BE49-F238E27FC236}">
                <a16:creationId xmlns:a16="http://schemas.microsoft.com/office/drawing/2014/main" id="{8459F24D-C917-4754-A610-1C06F51CB258}"/>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ERASE: CSL-111 (Reconstituted HDL)</a:t>
            </a:r>
          </a:p>
        </p:txBody>
      </p:sp>
      <p:graphicFrame>
        <p:nvGraphicFramePr>
          <p:cNvPr id="500780" name="Group 44">
            <a:extLst>
              <a:ext uri="{FF2B5EF4-FFF2-40B4-BE49-F238E27FC236}">
                <a16:creationId xmlns:a16="http://schemas.microsoft.com/office/drawing/2014/main" id="{40E198CB-746B-4294-8706-08E26A31D3A0}"/>
              </a:ext>
            </a:extLst>
          </p:cNvPr>
          <p:cNvGraphicFramePr>
            <a:graphicFrameLocks noGrp="1"/>
          </p:cNvGraphicFramePr>
          <p:nvPr/>
        </p:nvGraphicFramePr>
        <p:xfrm>
          <a:off x="701675" y="2152650"/>
          <a:ext cx="7740650" cy="2760663"/>
        </p:xfrm>
        <a:graphic>
          <a:graphicData uri="http://schemas.openxmlformats.org/drawingml/2006/table">
            <a:tbl>
              <a:tblPr/>
              <a:tblGrid>
                <a:gridCol w="1265299">
                  <a:extLst>
                    <a:ext uri="{9D8B030D-6E8A-4147-A177-3AD203B41FA5}">
                      <a16:colId xmlns:a16="http://schemas.microsoft.com/office/drawing/2014/main" val="20000"/>
                    </a:ext>
                  </a:extLst>
                </a:gridCol>
                <a:gridCol w="2646892">
                  <a:extLst>
                    <a:ext uri="{9D8B030D-6E8A-4147-A177-3AD203B41FA5}">
                      <a16:colId xmlns:a16="http://schemas.microsoft.com/office/drawing/2014/main" val="20001"/>
                    </a:ext>
                  </a:extLst>
                </a:gridCol>
                <a:gridCol w="1823519">
                  <a:extLst>
                    <a:ext uri="{9D8B030D-6E8A-4147-A177-3AD203B41FA5}">
                      <a16:colId xmlns:a16="http://schemas.microsoft.com/office/drawing/2014/main" val="20002"/>
                    </a:ext>
                  </a:extLst>
                </a:gridCol>
                <a:gridCol w="2004941">
                  <a:extLst>
                    <a:ext uri="{9D8B030D-6E8A-4147-A177-3AD203B41FA5}">
                      <a16:colId xmlns:a16="http://schemas.microsoft.com/office/drawing/2014/main" val="20003"/>
                    </a:ext>
                  </a:extLst>
                </a:gridCol>
              </a:tblGrid>
              <a:tr h="106679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accent6"/>
                          </a:solidFill>
                          <a:effectLst/>
                          <a:latin typeface="Arial" charset="0"/>
                          <a:ea typeface="ＭＳ Ｐゴシック" pitchFamily="-107" charset="-128"/>
                          <a:cs typeface="Times New Roman" pitchFamily="-107" charset="0"/>
                        </a:rPr>
                        <a:t>Group</a:t>
                      </a:r>
                    </a:p>
                  </a:txBody>
                  <a:tcPr marL="91438" marR="91438" marT="45717" marB="45717" anchor="ctr"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6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accent6"/>
                          </a:solidFill>
                          <a:effectLst/>
                          <a:latin typeface="Arial" charset="0"/>
                          <a:ea typeface="ＭＳ Ｐゴシック" pitchFamily="-107" charset="-128"/>
                          <a:cs typeface="Times New Roman" pitchFamily="-107" charset="0"/>
                        </a:rPr>
                        <a:t>Change in </a:t>
                      </a:r>
                      <a:r>
                        <a:rPr kumimoji="0" lang="en-US" sz="2000" b="1" i="0" u="none" strike="noStrike" cap="none" normalizeH="0" baseline="0" dirty="0" err="1">
                          <a:ln>
                            <a:noFill/>
                          </a:ln>
                          <a:solidFill>
                            <a:schemeClr val="accent6"/>
                          </a:solidFill>
                          <a:effectLst/>
                          <a:latin typeface="Arial" charset="0"/>
                          <a:ea typeface="ＭＳ Ｐゴシック" pitchFamily="-107" charset="-128"/>
                          <a:cs typeface="Times New Roman" pitchFamily="-107" charset="0"/>
                        </a:rPr>
                        <a:t>atheroma</a:t>
                      </a:r>
                      <a:r>
                        <a:rPr kumimoji="0" lang="en-US" sz="2000" b="1" i="0" u="none" strike="noStrike" cap="none" normalizeH="0" baseline="0" dirty="0">
                          <a:ln>
                            <a:noFill/>
                          </a:ln>
                          <a:solidFill>
                            <a:schemeClr val="accent6"/>
                          </a:solidFill>
                          <a:effectLst/>
                          <a:latin typeface="Arial" charset="0"/>
                          <a:ea typeface="ＭＳ Ｐゴシック" pitchFamily="-107" charset="-128"/>
                          <a:cs typeface="Times New Roman" pitchFamily="-107" charset="0"/>
                        </a:rPr>
                        <a:t> volume (%)</a:t>
                      </a:r>
                    </a:p>
                  </a:txBody>
                  <a:tcPr marL="91438" marR="91438" marT="45717" marB="45717" anchor="ctr"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accent6"/>
                          </a:solidFill>
                          <a:effectLst/>
                          <a:latin typeface="Arial" charset="0"/>
                          <a:ea typeface="ＭＳ Ｐゴシック" pitchFamily="-107" charset="-128"/>
                          <a:cs typeface="Times New Roman" pitchFamily="-107" charset="0"/>
                        </a:rPr>
                        <a:t>p vs. placebo</a:t>
                      </a:r>
                    </a:p>
                  </a:txBody>
                  <a:tcPr marL="91438" marR="91438" marT="45717" marB="45717" anchor="ctr"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accent6"/>
                          </a:solidFill>
                          <a:effectLst/>
                          <a:latin typeface="Arial" charset="0"/>
                          <a:ea typeface="ＭＳ Ｐゴシック" pitchFamily="-107" charset="-128"/>
                          <a:cs typeface="Times New Roman" pitchFamily="-107" charset="0"/>
                        </a:rPr>
                        <a:t>p vs. baseline </a:t>
                      </a:r>
                    </a:p>
                  </a:txBody>
                  <a:tcPr marL="91438" marR="91438" marT="45717" marB="45717" anchor="ctr"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69804"/>
                      </a:srgbClr>
                    </a:solidFill>
                  </a:tcPr>
                </a:tc>
                <a:extLst>
                  <a:ext uri="{0D108BD9-81ED-4DB2-BD59-A6C34878D82A}">
                    <a16:rowId xmlns:a16="http://schemas.microsoft.com/office/drawing/2014/main" val="10000"/>
                  </a:ext>
                </a:extLst>
              </a:tr>
              <a:tr h="8582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tx2"/>
                          </a:solidFill>
                          <a:effectLst/>
                          <a:latin typeface="Arial" charset="0"/>
                          <a:ea typeface="ＭＳ Ｐゴシック" pitchFamily="-107" charset="-128"/>
                        </a:rPr>
                        <a:t>Placebo  (n=47)</a:t>
                      </a:r>
                    </a:p>
                  </a:txBody>
                  <a:tcPr marL="91438" marR="91438"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alpha val="6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tx2"/>
                          </a:solidFill>
                          <a:effectLst/>
                          <a:latin typeface="Arial" charset="0"/>
                          <a:ea typeface="ＭＳ Ｐゴシック" pitchFamily="-107" charset="-128"/>
                          <a:cs typeface="Arial" charset="0"/>
                        </a:rPr>
                        <a:t>-1.62</a:t>
                      </a:r>
                    </a:p>
                  </a:txBody>
                  <a:tcPr marL="91438" marR="91438"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alpha val="6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tx2"/>
                          </a:solidFill>
                          <a:effectLst/>
                          <a:latin typeface="Arial" charset="0"/>
                          <a:ea typeface="ＭＳ Ｐゴシック" pitchFamily="-107" charset="-128"/>
                          <a:cs typeface="Arial" charset="0"/>
                        </a:rPr>
                        <a:t>—</a:t>
                      </a:r>
                    </a:p>
                  </a:txBody>
                  <a:tcPr marL="91438" marR="91438"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alpha val="6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tx2"/>
                          </a:solidFill>
                          <a:effectLst/>
                          <a:latin typeface="Arial" charset="0"/>
                          <a:ea typeface="ＭＳ Ｐゴシック" pitchFamily="-107" charset="-128"/>
                          <a:cs typeface="Arial" charset="0"/>
                        </a:rPr>
                        <a:t>0.07</a:t>
                      </a:r>
                    </a:p>
                  </a:txBody>
                  <a:tcPr marL="91438" marR="91438"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alpha val="69804"/>
                      </a:srgbClr>
                    </a:solidFill>
                  </a:tcPr>
                </a:tc>
                <a:extLst>
                  <a:ext uri="{0D108BD9-81ED-4DB2-BD59-A6C34878D82A}">
                    <a16:rowId xmlns:a16="http://schemas.microsoft.com/office/drawing/2014/main" val="10001"/>
                  </a:ext>
                </a:extLst>
              </a:tr>
              <a:tr h="8355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tx2"/>
                          </a:solidFill>
                          <a:effectLst/>
                          <a:latin typeface="Arial" charset="0"/>
                          <a:ea typeface="ＭＳ Ｐゴシック" pitchFamily="-107" charset="-128"/>
                        </a:rPr>
                        <a:t>CSL-111 (n=89)</a:t>
                      </a:r>
                    </a:p>
                  </a:txBody>
                  <a:tcPr marL="91438" marR="91438" marT="45717" marB="45717"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rgbClr val="FFFFFF">
                        <a:alpha val="6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tx2"/>
                          </a:solidFill>
                          <a:effectLst/>
                          <a:latin typeface="Arial" charset="0"/>
                          <a:ea typeface="ＭＳ Ｐゴシック" pitchFamily="-107" charset="-128"/>
                          <a:cs typeface="Arial" charset="0"/>
                        </a:rPr>
                        <a:t>-3.41</a:t>
                      </a:r>
                    </a:p>
                  </a:txBody>
                  <a:tcPr marL="91438" marR="91438" marT="45717" marB="45717"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rgbClr val="FFFFFF">
                        <a:alpha val="6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tx2"/>
                          </a:solidFill>
                          <a:effectLst/>
                          <a:latin typeface="Arial" charset="0"/>
                          <a:ea typeface="ＭＳ Ｐゴシック" pitchFamily="-107" charset="-128"/>
                          <a:cs typeface="Arial" charset="0"/>
                        </a:rPr>
                        <a:t>0.48</a:t>
                      </a:r>
                    </a:p>
                  </a:txBody>
                  <a:tcPr marL="91438" marR="91438" marT="45717" marB="45717"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rgbClr val="FFFFFF">
                        <a:alpha val="6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07" charset="2"/>
                        <a:buNone/>
                        <a:tabLst/>
                      </a:pPr>
                      <a:r>
                        <a:rPr kumimoji="0" lang="en-US" sz="2000" b="1" i="0" u="none" strike="noStrike" cap="none" normalizeH="0" baseline="0" dirty="0">
                          <a:ln>
                            <a:noFill/>
                          </a:ln>
                          <a:solidFill>
                            <a:schemeClr val="tx2"/>
                          </a:solidFill>
                          <a:effectLst/>
                          <a:latin typeface="Arial" charset="0"/>
                          <a:ea typeface="ＭＳ Ｐゴシック" pitchFamily="-107" charset="-128"/>
                          <a:cs typeface="Arial" charset="0"/>
                        </a:rPr>
                        <a:t>&lt;0.001</a:t>
                      </a:r>
                    </a:p>
                  </a:txBody>
                  <a:tcPr marL="91438" marR="91438" marT="45717" marB="45717"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rgbClr val="FFFFFF">
                        <a:alpha val="69804"/>
                      </a:srgbClr>
                    </a:solidFill>
                  </a:tcPr>
                </a:tc>
                <a:extLst>
                  <a:ext uri="{0D108BD9-81ED-4DB2-BD59-A6C34878D82A}">
                    <a16:rowId xmlns:a16="http://schemas.microsoft.com/office/drawing/2014/main" val="10002"/>
                  </a:ext>
                </a:extLst>
              </a:tr>
            </a:tbl>
          </a:graphicData>
        </a:graphic>
      </p:graphicFrame>
      <p:sp>
        <p:nvSpPr>
          <p:cNvPr id="42003" name="Rectangle 40">
            <a:extLst>
              <a:ext uri="{FF2B5EF4-FFF2-40B4-BE49-F238E27FC236}">
                <a16:creationId xmlns:a16="http://schemas.microsoft.com/office/drawing/2014/main" id="{57DABFFF-7982-436A-B79A-04CBA76A1E06}"/>
              </a:ext>
            </a:extLst>
          </p:cNvPr>
          <p:cNvSpPr>
            <a:spLocks noChangeArrowheads="1"/>
          </p:cNvSpPr>
          <p:nvPr/>
        </p:nvSpPr>
        <p:spPr bwMode="auto">
          <a:xfrm>
            <a:off x="5549900" y="6402388"/>
            <a:ext cx="3378200"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000"/>
              <a:t>Adapted from Tardif JC et al. JAMA 2007; 297: 1675-82</a:t>
            </a:r>
            <a:endParaRPr lang="da-DK" altLang="fr-FR" sz="1000"/>
          </a:p>
        </p:txBody>
      </p:sp>
      <p:sp>
        <p:nvSpPr>
          <p:cNvPr id="42004" name="Rectangle 5">
            <a:extLst>
              <a:ext uri="{FF2B5EF4-FFF2-40B4-BE49-F238E27FC236}">
                <a16:creationId xmlns:a16="http://schemas.microsoft.com/office/drawing/2014/main" id="{AD9DBB89-A21D-4A59-8AD3-83D1A3C42713}"/>
              </a:ext>
            </a:extLst>
          </p:cNvPr>
          <p:cNvSpPr>
            <a:spLocks noChangeArrowheads="1"/>
          </p:cNvSpPr>
          <p:nvPr/>
        </p:nvSpPr>
        <p:spPr bwMode="auto">
          <a:xfrm>
            <a:off x="2051050" y="1358900"/>
            <a:ext cx="5310188" cy="495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2400" b="1">
                <a:solidFill>
                  <a:schemeClr val="tx2"/>
                </a:solidFill>
                <a:cs typeface="Times New Roman" panose="02020603050405020304" pitchFamily="18" charset="0"/>
              </a:rPr>
              <a:t>Intravascular ultrasound results</a:t>
            </a:r>
          </a:p>
        </p:txBody>
      </p:sp>
      <p:sp>
        <p:nvSpPr>
          <p:cNvPr id="42005" name="Rectangle 6">
            <a:extLst>
              <a:ext uri="{FF2B5EF4-FFF2-40B4-BE49-F238E27FC236}">
                <a16:creationId xmlns:a16="http://schemas.microsoft.com/office/drawing/2014/main" id="{13915672-6512-40D7-9869-E04EB9C30531}"/>
              </a:ext>
            </a:extLst>
          </p:cNvPr>
          <p:cNvSpPr>
            <a:spLocks noChangeArrowheads="1"/>
          </p:cNvSpPr>
          <p:nvPr/>
        </p:nvSpPr>
        <p:spPr bwMode="auto">
          <a:xfrm>
            <a:off x="2005013" y="1358900"/>
            <a:ext cx="180975" cy="495300"/>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a:extLst>
              <a:ext uri="{FF2B5EF4-FFF2-40B4-BE49-F238E27FC236}">
                <a16:creationId xmlns:a16="http://schemas.microsoft.com/office/drawing/2014/main" id="{3A45F1FB-60F5-4065-AC41-590289815ADF}"/>
              </a:ext>
            </a:extLst>
          </p:cNvPr>
          <p:cNvSpPr>
            <a:spLocks noGrp="1" noChangeArrowheads="1"/>
          </p:cNvSpPr>
          <p:nvPr>
            <p:ph type="title"/>
          </p:nvPr>
        </p:nvSpPr>
        <p:spPr>
          <a:xfrm>
            <a:off x="179388" y="-38100"/>
            <a:ext cx="8280400" cy="836613"/>
          </a:xfrm>
        </p:spPr>
        <p:txBody>
          <a:bodyPr/>
          <a:lstStyle/>
          <a:p>
            <a:pPr eaLnBrk="1" hangingPunct="1"/>
            <a:r>
              <a:rPr lang="en-US" altLang="fr-FR" sz="2000">
                <a:ea typeface="ＭＳ Ｐゴシック" panose="020B0600070205080204" pitchFamily="34" charset="-128"/>
              </a:rPr>
              <a:t>On-Treatment HDL Cholesterol and LDL Cholesterol vs. Cardiovascular Events: Treating to New Targets (TNT) Study</a:t>
            </a:r>
          </a:p>
        </p:txBody>
      </p:sp>
      <p:graphicFrame>
        <p:nvGraphicFramePr>
          <p:cNvPr id="3074" name="Object 2">
            <a:extLst>
              <a:ext uri="{FF2B5EF4-FFF2-40B4-BE49-F238E27FC236}">
                <a16:creationId xmlns:a16="http://schemas.microsoft.com/office/drawing/2014/main" id="{E28C647E-E3C0-46A7-AF38-3C1BD050ADA0}"/>
              </a:ext>
            </a:extLst>
          </p:cNvPr>
          <p:cNvGraphicFramePr>
            <a:graphicFrameLocks noGrp="1" noChangeAspect="1"/>
          </p:cNvGraphicFramePr>
          <p:nvPr>
            <p:ph idx="4294967295"/>
          </p:nvPr>
        </p:nvGraphicFramePr>
        <p:xfrm>
          <a:off x="247650" y="1403350"/>
          <a:ext cx="8194675" cy="4033838"/>
        </p:xfrm>
        <a:graphic>
          <a:graphicData uri="http://schemas.openxmlformats.org/presentationml/2006/ole">
            <mc:AlternateContent xmlns:mc="http://schemas.openxmlformats.org/markup-compatibility/2006">
              <mc:Choice xmlns:v="urn:schemas-microsoft-com:vml" Requires="v">
                <p:oleObj spid="_x0000_s3090" r:id="rId4" imgW="8193734" imgH="4035902" progId="Excel.Chart.8">
                  <p:embed/>
                </p:oleObj>
              </mc:Choice>
              <mc:Fallback>
                <p:oleObj r:id="rId4" imgW="8193734" imgH="4035902" progId="Excel.Char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1403350"/>
                        <a:ext cx="8194675" cy="4033838"/>
                      </a:xfrm>
                      <a:prstGeom prst="rect">
                        <a:avLst/>
                      </a:prstGeom>
                    </p:spPr>
                  </p:pic>
                </p:oleObj>
              </mc:Fallback>
            </mc:AlternateContent>
          </a:graphicData>
        </a:graphic>
      </p:graphicFrame>
      <p:sp>
        <p:nvSpPr>
          <p:cNvPr id="3076" name="Text Box 6">
            <a:extLst>
              <a:ext uri="{FF2B5EF4-FFF2-40B4-BE49-F238E27FC236}">
                <a16:creationId xmlns:a16="http://schemas.microsoft.com/office/drawing/2014/main" id="{04C30690-58E4-419E-B724-06833D6FD098}"/>
              </a:ext>
            </a:extLst>
          </p:cNvPr>
          <p:cNvSpPr txBox="1">
            <a:spLocks noChangeArrowheads="1"/>
          </p:cNvSpPr>
          <p:nvPr/>
        </p:nvSpPr>
        <p:spPr bwMode="auto">
          <a:xfrm rot="-5400000">
            <a:off x="91282" y="3045618"/>
            <a:ext cx="69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sz="2400" b="1"/>
              <a:t>%</a:t>
            </a:r>
          </a:p>
        </p:txBody>
      </p:sp>
      <p:sp>
        <p:nvSpPr>
          <p:cNvPr id="3077" name="Text Box 7">
            <a:extLst>
              <a:ext uri="{FF2B5EF4-FFF2-40B4-BE49-F238E27FC236}">
                <a16:creationId xmlns:a16="http://schemas.microsoft.com/office/drawing/2014/main" id="{46593B51-5981-4BB9-89E4-8D2E5B6AAF07}"/>
              </a:ext>
            </a:extLst>
          </p:cNvPr>
          <p:cNvSpPr txBox="1">
            <a:spLocks noChangeArrowheads="1"/>
          </p:cNvSpPr>
          <p:nvPr/>
        </p:nvSpPr>
        <p:spPr bwMode="auto">
          <a:xfrm>
            <a:off x="4081463" y="5268913"/>
            <a:ext cx="2609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b="1"/>
              <a:t>Mean LDL cholesterol 73 mg/dl (1.89 mmol/l)</a:t>
            </a:r>
          </a:p>
        </p:txBody>
      </p:sp>
      <p:sp>
        <p:nvSpPr>
          <p:cNvPr id="3078" name="Text Box 8">
            <a:extLst>
              <a:ext uri="{FF2B5EF4-FFF2-40B4-BE49-F238E27FC236}">
                <a16:creationId xmlns:a16="http://schemas.microsoft.com/office/drawing/2014/main" id="{564D3AA2-66E0-455E-A7D4-2626EBC159A1}"/>
              </a:ext>
            </a:extLst>
          </p:cNvPr>
          <p:cNvSpPr txBox="1">
            <a:spLocks noChangeArrowheads="1"/>
          </p:cNvSpPr>
          <p:nvPr/>
        </p:nvSpPr>
        <p:spPr bwMode="auto">
          <a:xfrm>
            <a:off x="1111250" y="5268913"/>
            <a:ext cx="2790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b="1"/>
              <a:t>Mean LDL cholesterol 99 mg/dl (2.56 mmol/l)</a:t>
            </a:r>
          </a:p>
        </p:txBody>
      </p:sp>
      <p:sp>
        <p:nvSpPr>
          <p:cNvPr id="3079" name="Rectangle 15">
            <a:extLst>
              <a:ext uri="{FF2B5EF4-FFF2-40B4-BE49-F238E27FC236}">
                <a16:creationId xmlns:a16="http://schemas.microsoft.com/office/drawing/2014/main" id="{496CFB2D-FE47-4699-8624-C691FE6F73FB}"/>
              </a:ext>
            </a:extLst>
          </p:cNvPr>
          <p:cNvSpPr>
            <a:spLocks noChangeArrowheads="1"/>
          </p:cNvSpPr>
          <p:nvPr/>
        </p:nvSpPr>
        <p:spPr bwMode="auto">
          <a:xfrm>
            <a:off x="5202238" y="6443663"/>
            <a:ext cx="3781425"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Barter P et al. J Am Coll Cardiol 2006; 47: 298A (abstract 914-203) </a:t>
            </a:r>
            <a:endParaRPr lang="da-DK" altLang="fr-FR" sz="1000"/>
          </a:p>
        </p:txBody>
      </p:sp>
      <p:sp>
        <p:nvSpPr>
          <p:cNvPr id="17" name="Rectangle 17">
            <a:extLst>
              <a:ext uri="{FF2B5EF4-FFF2-40B4-BE49-F238E27FC236}">
                <a16:creationId xmlns:a16="http://schemas.microsoft.com/office/drawing/2014/main" id="{DF53DED1-D7C9-4A16-B6B5-FD7B9B224074}"/>
              </a:ext>
            </a:extLst>
          </p:cNvPr>
          <p:cNvSpPr>
            <a:spLocks noChangeArrowheads="1"/>
          </p:cNvSpPr>
          <p:nvPr/>
        </p:nvSpPr>
        <p:spPr bwMode="auto">
          <a:xfrm>
            <a:off x="7018338" y="1597025"/>
            <a:ext cx="1963737" cy="2520950"/>
          </a:xfrm>
          <a:prstGeom prst="round2DiagRect">
            <a:avLst/>
          </a:prstGeom>
          <a:solidFill>
            <a:schemeClr val="bg1"/>
          </a:solidFill>
          <a:ln w="19050">
            <a:solidFill>
              <a:srgbClr val="920000"/>
            </a:solidFill>
            <a:miter lim="800000"/>
            <a:headEnd/>
            <a:tailEnd/>
          </a:ln>
          <a:effectLst/>
        </p:spPr>
        <p:txBody>
          <a:bodyPr anchor="ctr"/>
          <a:lstStyle/>
          <a:p>
            <a:pPr>
              <a:spcBef>
                <a:spcPct val="50000"/>
              </a:spcBef>
              <a:defRPr/>
            </a:pPr>
            <a:endParaRPr lang="en-US" b="1" dirty="0">
              <a:ea typeface="ＭＳ Ｐゴシック"/>
              <a:cs typeface="ＭＳ Ｐゴシック"/>
            </a:endParaRPr>
          </a:p>
        </p:txBody>
      </p:sp>
      <p:sp>
        <p:nvSpPr>
          <p:cNvPr id="3081" name="Text Box 3">
            <a:extLst>
              <a:ext uri="{FF2B5EF4-FFF2-40B4-BE49-F238E27FC236}">
                <a16:creationId xmlns:a16="http://schemas.microsoft.com/office/drawing/2014/main" id="{A1D9296E-59E3-4492-917C-9ED34223616D}"/>
              </a:ext>
            </a:extLst>
          </p:cNvPr>
          <p:cNvSpPr txBox="1">
            <a:spLocks noChangeArrowheads="1"/>
          </p:cNvSpPr>
          <p:nvPr/>
        </p:nvSpPr>
        <p:spPr bwMode="auto">
          <a:xfrm>
            <a:off x="6959600" y="1687513"/>
            <a:ext cx="2112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fr-FR" b="1"/>
              <a:t>On treatment</a:t>
            </a:r>
            <a:br>
              <a:rPr lang="en-US" altLang="fr-FR" b="1"/>
            </a:br>
            <a:r>
              <a:rPr lang="en-US" altLang="fr-FR" b="1"/>
              <a:t>HDL cholesterol (mg/dl) </a:t>
            </a:r>
          </a:p>
        </p:txBody>
      </p:sp>
      <p:sp>
        <p:nvSpPr>
          <p:cNvPr id="3082" name="Rectangle 4">
            <a:extLst>
              <a:ext uri="{FF2B5EF4-FFF2-40B4-BE49-F238E27FC236}">
                <a16:creationId xmlns:a16="http://schemas.microsoft.com/office/drawing/2014/main" id="{B0365322-6922-491A-B14C-FA72F96F0801}"/>
              </a:ext>
            </a:extLst>
          </p:cNvPr>
          <p:cNvSpPr>
            <a:spLocks noChangeArrowheads="1"/>
          </p:cNvSpPr>
          <p:nvPr/>
        </p:nvSpPr>
        <p:spPr bwMode="auto">
          <a:xfrm>
            <a:off x="7459663" y="3132138"/>
            <a:ext cx="179387" cy="179387"/>
          </a:xfrm>
          <a:prstGeom prst="rect">
            <a:avLst/>
          </a:prstGeom>
          <a:solidFill>
            <a:srgbClr val="920000"/>
          </a:solidFill>
          <a:ln w="9525">
            <a:solidFill>
              <a:schemeClr val="tx1"/>
            </a:solidFill>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083" name="Rectangle 4">
            <a:extLst>
              <a:ext uri="{FF2B5EF4-FFF2-40B4-BE49-F238E27FC236}">
                <a16:creationId xmlns:a16="http://schemas.microsoft.com/office/drawing/2014/main" id="{5C439B7E-465C-4394-9787-0D3AA45FF31A}"/>
              </a:ext>
            </a:extLst>
          </p:cNvPr>
          <p:cNvSpPr>
            <a:spLocks noChangeArrowheads="1"/>
          </p:cNvSpPr>
          <p:nvPr/>
        </p:nvSpPr>
        <p:spPr bwMode="auto">
          <a:xfrm>
            <a:off x="7459663" y="3398838"/>
            <a:ext cx="179387" cy="179387"/>
          </a:xfrm>
          <a:prstGeom prst="rect">
            <a:avLst/>
          </a:prstGeom>
          <a:solidFill>
            <a:srgbClr val="002A7E"/>
          </a:solidFill>
          <a:ln w="9525">
            <a:solidFill>
              <a:schemeClr val="tx1"/>
            </a:solidFill>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084" name="Rectangle 4">
            <a:extLst>
              <a:ext uri="{FF2B5EF4-FFF2-40B4-BE49-F238E27FC236}">
                <a16:creationId xmlns:a16="http://schemas.microsoft.com/office/drawing/2014/main" id="{33A59064-88C0-422A-A3F1-A2173699DB91}"/>
              </a:ext>
            </a:extLst>
          </p:cNvPr>
          <p:cNvSpPr>
            <a:spLocks noChangeArrowheads="1"/>
          </p:cNvSpPr>
          <p:nvPr/>
        </p:nvSpPr>
        <p:spPr bwMode="auto">
          <a:xfrm>
            <a:off x="7459663" y="3665538"/>
            <a:ext cx="179387" cy="179387"/>
          </a:xfrm>
          <a:prstGeom prst="rect">
            <a:avLst/>
          </a:prstGeom>
          <a:solidFill>
            <a:srgbClr val="FFFF99"/>
          </a:solidFill>
          <a:ln w="9525">
            <a:solidFill>
              <a:schemeClr val="tx1"/>
            </a:solidFill>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085" name="Rectangle 4">
            <a:extLst>
              <a:ext uri="{FF2B5EF4-FFF2-40B4-BE49-F238E27FC236}">
                <a16:creationId xmlns:a16="http://schemas.microsoft.com/office/drawing/2014/main" id="{6671B7D9-2120-4C87-B3F7-20F0D62A9C9A}"/>
              </a:ext>
            </a:extLst>
          </p:cNvPr>
          <p:cNvSpPr>
            <a:spLocks noChangeArrowheads="1"/>
          </p:cNvSpPr>
          <p:nvPr/>
        </p:nvSpPr>
        <p:spPr bwMode="auto">
          <a:xfrm>
            <a:off x="7459663" y="2863850"/>
            <a:ext cx="179387" cy="180975"/>
          </a:xfrm>
          <a:prstGeom prst="rect">
            <a:avLst/>
          </a:prstGeom>
          <a:solidFill>
            <a:srgbClr val="339966"/>
          </a:solidFill>
          <a:ln w="9525">
            <a:solidFill>
              <a:schemeClr val="tx1"/>
            </a:solidFill>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086" name="ZoneTexte 31">
            <a:extLst>
              <a:ext uri="{FF2B5EF4-FFF2-40B4-BE49-F238E27FC236}">
                <a16:creationId xmlns:a16="http://schemas.microsoft.com/office/drawing/2014/main" id="{A15592FD-93F0-41B5-87AE-67E480E12B96}"/>
              </a:ext>
            </a:extLst>
          </p:cNvPr>
          <p:cNvSpPr txBox="1">
            <a:spLocks noChangeArrowheads="1"/>
          </p:cNvSpPr>
          <p:nvPr/>
        </p:nvSpPr>
        <p:spPr bwMode="auto">
          <a:xfrm>
            <a:off x="7700963" y="2776538"/>
            <a:ext cx="5556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700" b="1"/>
              <a:t>&lt;40</a:t>
            </a:r>
          </a:p>
        </p:txBody>
      </p:sp>
      <p:sp>
        <p:nvSpPr>
          <p:cNvPr id="3087" name="ZoneTexte 32">
            <a:extLst>
              <a:ext uri="{FF2B5EF4-FFF2-40B4-BE49-F238E27FC236}">
                <a16:creationId xmlns:a16="http://schemas.microsoft.com/office/drawing/2014/main" id="{F6A52047-E7FC-44AF-9A80-7DBDA11EE246}"/>
              </a:ext>
            </a:extLst>
          </p:cNvPr>
          <p:cNvSpPr txBox="1">
            <a:spLocks noChangeArrowheads="1"/>
          </p:cNvSpPr>
          <p:nvPr/>
        </p:nvSpPr>
        <p:spPr bwMode="auto">
          <a:xfrm>
            <a:off x="7700963" y="3043238"/>
            <a:ext cx="8715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700" b="1"/>
              <a:t>&gt;40-50</a:t>
            </a:r>
          </a:p>
        </p:txBody>
      </p:sp>
      <p:sp>
        <p:nvSpPr>
          <p:cNvPr id="3088" name="ZoneTexte 33">
            <a:extLst>
              <a:ext uri="{FF2B5EF4-FFF2-40B4-BE49-F238E27FC236}">
                <a16:creationId xmlns:a16="http://schemas.microsoft.com/office/drawing/2014/main" id="{5A03A88E-A9B2-436D-AD1D-7CD4FC9FAC49}"/>
              </a:ext>
            </a:extLst>
          </p:cNvPr>
          <p:cNvSpPr txBox="1">
            <a:spLocks noChangeArrowheads="1"/>
          </p:cNvSpPr>
          <p:nvPr/>
        </p:nvSpPr>
        <p:spPr bwMode="auto">
          <a:xfrm>
            <a:off x="7700963" y="3309938"/>
            <a:ext cx="8715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700" b="1"/>
              <a:t>&gt;50-60</a:t>
            </a:r>
          </a:p>
        </p:txBody>
      </p:sp>
      <p:sp>
        <p:nvSpPr>
          <p:cNvPr id="3089" name="ZoneTexte 34">
            <a:extLst>
              <a:ext uri="{FF2B5EF4-FFF2-40B4-BE49-F238E27FC236}">
                <a16:creationId xmlns:a16="http://schemas.microsoft.com/office/drawing/2014/main" id="{BC316E54-31B6-4572-970A-E984F0840148}"/>
              </a:ext>
            </a:extLst>
          </p:cNvPr>
          <p:cNvSpPr txBox="1">
            <a:spLocks noChangeArrowheads="1"/>
          </p:cNvSpPr>
          <p:nvPr/>
        </p:nvSpPr>
        <p:spPr bwMode="auto">
          <a:xfrm>
            <a:off x="7700963" y="3578225"/>
            <a:ext cx="5556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700" b="1"/>
              <a:t>&gt;60</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89A8782-C20F-4894-9BC3-C9F10E303E93}"/>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Conclusions/Discussion </a:t>
            </a:r>
            <a:br>
              <a:rPr lang="en-US" altLang="fr-FR">
                <a:ea typeface="ＭＳ Ｐゴシック" panose="020B0600070205080204" pitchFamily="34" charset="-128"/>
              </a:rPr>
            </a:br>
            <a:r>
              <a:rPr lang="en-US" altLang="fr-FR">
                <a:ea typeface="ＭＳ Ｐゴシック" panose="020B0600070205080204" pitchFamily="34" charset="-128"/>
              </a:rPr>
              <a:t>Raising HDL: Does it Work?</a:t>
            </a:r>
          </a:p>
        </p:txBody>
      </p:sp>
      <p:sp>
        <p:nvSpPr>
          <p:cNvPr id="43011" name="Rectangle 8">
            <a:extLst>
              <a:ext uri="{FF2B5EF4-FFF2-40B4-BE49-F238E27FC236}">
                <a16:creationId xmlns:a16="http://schemas.microsoft.com/office/drawing/2014/main" id="{DFB1A373-9F80-40C9-A8C9-9D24CF70F4CA}"/>
              </a:ext>
            </a:extLst>
          </p:cNvPr>
          <p:cNvSpPr>
            <a:spLocks noGrp="1" noChangeArrowheads="1"/>
          </p:cNvSpPr>
          <p:nvPr>
            <p:ph type="body" idx="1"/>
          </p:nvPr>
        </p:nvSpPr>
        <p:spPr>
          <a:xfrm>
            <a:off x="390525" y="1358900"/>
            <a:ext cx="8362950" cy="4140200"/>
          </a:xfrm>
          <a:solidFill>
            <a:schemeClr val="bg1">
              <a:alpha val="50195"/>
            </a:schemeClr>
          </a:solidFill>
        </p:spPr>
        <p:txBody>
          <a:bodyPr/>
          <a:lstStyle/>
          <a:p>
            <a:pPr marL="631825" eaLnBrk="1" hangingPunct="1"/>
            <a:r>
              <a:rPr lang="en-US" altLang="fr-FR" sz="2800">
                <a:ea typeface="ＭＳ Ｐゴシック" panose="020B0600070205080204" pitchFamily="34" charset="-128"/>
              </a:rPr>
              <a:t>Multiple mechanisms for raising HDL</a:t>
            </a:r>
          </a:p>
          <a:p>
            <a:pPr marL="631825" eaLnBrk="1" hangingPunct="1"/>
            <a:r>
              <a:rPr lang="en-US" altLang="fr-FR" sz="2800">
                <a:ea typeface="ＭＳ Ｐゴシック" panose="020B0600070205080204" pitchFamily="34" charset="-128"/>
              </a:rPr>
              <a:t>No conclusive evidence as yet in humans for independent benefit of HDL increase on cardiovascular disease</a:t>
            </a:r>
          </a:p>
          <a:p>
            <a:pPr marL="631825" eaLnBrk="1" hangingPunct="1"/>
            <a:r>
              <a:rPr lang="en-US" altLang="fr-FR" sz="2800">
                <a:ea typeface="ＭＳ Ｐゴシック" panose="020B0600070205080204" pitchFamily="34" charset="-128"/>
              </a:rPr>
              <a:t>Best evidence to date, from animals and to a limited extent in humans, is for reduced atherosclerosis severity with increased apolipoprotein AI transport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D93865DE-6CFE-4E14-B757-0280C7F9B29D}"/>
              </a:ext>
            </a:extLst>
          </p:cNvPr>
          <p:cNvSpPr>
            <a:spLocks noGrp="1" noChangeArrowheads="1"/>
          </p:cNvSpPr>
          <p:nvPr>
            <p:ph type="body" idx="1"/>
          </p:nvPr>
        </p:nvSpPr>
        <p:spPr>
          <a:xfrm>
            <a:off x="476250" y="2043113"/>
            <a:ext cx="8229600" cy="3095625"/>
          </a:xfrm>
          <a:solidFill>
            <a:schemeClr val="bg1">
              <a:alpha val="50195"/>
            </a:schemeClr>
          </a:solidFill>
        </p:spPr>
        <p:txBody>
          <a:bodyPr/>
          <a:lstStyle/>
          <a:p>
            <a:pPr algn="ctr" eaLnBrk="1" hangingPunct="1"/>
            <a:r>
              <a:rPr lang="fr-CA" altLang="fr-FR">
                <a:ea typeface="ＭＳ Ｐゴシック" panose="020B0600070205080204" pitchFamily="34" charset="-128"/>
                <a:hlinkClick r:id="rId3"/>
              </a:rPr>
              <a:t>www.cardiometabolic-risk.org</a:t>
            </a:r>
            <a:endParaRPr lang="fr-CA" altLang="fr-FR">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C944F65-A7D8-4C75-9EB8-FE7A1F5B5E0D}"/>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Pleiotropic Anti-Atherogenic Properties of HDL</a:t>
            </a:r>
          </a:p>
        </p:txBody>
      </p:sp>
      <p:sp>
        <p:nvSpPr>
          <p:cNvPr id="22531" name="Rectangle 8">
            <a:extLst>
              <a:ext uri="{FF2B5EF4-FFF2-40B4-BE49-F238E27FC236}">
                <a16:creationId xmlns:a16="http://schemas.microsoft.com/office/drawing/2014/main" id="{216302E1-7A82-4C69-A4A2-075C910BF189}"/>
              </a:ext>
            </a:extLst>
          </p:cNvPr>
          <p:cNvSpPr>
            <a:spLocks noGrp="1" noChangeArrowheads="1"/>
          </p:cNvSpPr>
          <p:nvPr>
            <p:ph type="body" idx="1"/>
          </p:nvPr>
        </p:nvSpPr>
        <p:spPr>
          <a:xfrm>
            <a:off x="457200" y="1403350"/>
            <a:ext cx="8229600" cy="4051300"/>
          </a:xfrm>
          <a:solidFill>
            <a:schemeClr val="bg1">
              <a:alpha val="50195"/>
            </a:schemeClr>
          </a:solidFill>
          <a:ln w="28575"/>
        </p:spPr>
        <p:txBody>
          <a:bodyPr/>
          <a:lstStyle/>
          <a:p>
            <a:pPr eaLnBrk="1" hangingPunct="1"/>
            <a:r>
              <a:rPr lang="en-US" altLang="fr-FR">
                <a:ea typeface="ＭＳ Ｐゴシック" panose="020B0600070205080204" pitchFamily="34" charset="-128"/>
              </a:rPr>
              <a:t>Cholesterol efflux and reverse cholesterol transport</a:t>
            </a:r>
          </a:p>
          <a:p>
            <a:pPr eaLnBrk="1" hangingPunct="1"/>
            <a:r>
              <a:rPr lang="en-US" altLang="fr-FR">
                <a:ea typeface="ＭＳ Ｐゴシック" panose="020B0600070205080204" pitchFamily="34" charset="-128"/>
              </a:rPr>
              <a:t>Anti-oxidant and anti-inflammatory effects</a:t>
            </a:r>
          </a:p>
          <a:p>
            <a:pPr eaLnBrk="1" hangingPunct="1"/>
            <a:r>
              <a:rPr lang="en-US" altLang="fr-FR">
                <a:ea typeface="ＭＳ Ｐゴシック" panose="020B0600070205080204" pitchFamily="34" charset="-128"/>
              </a:rPr>
              <a:t>Anti-apoptotic properties</a:t>
            </a:r>
          </a:p>
          <a:p>
            <a:pPr eaLnBrk="1" hangingPunct="1"/>
            <a:r>
              <a:rPr lang="en-US" altLang="fr-FR">
                <a:ea typeface="ＭＳ Ｐゴシック" panose="020B0600070205080204" pitchFamily="34" charset="-128"/>
              </a:rPr>
              <a:t>Vasodilation (increased eNOS activity)</a:t>
            </a:r>
          </a:p>
          <a:p>
            <a:pPr eaLnBrk="1" hangingPunct="1"/>
            <a:r>
              <a:rPr lang="en-US" altLang="fr-FR">
                <a:ea typeface="ＭＳ Ｐゴシック" panose="020B0600070205080204" pitchFamily="34" charset="-128"/>
              </a:rPr>
              <a:t>HDL proteomics: anti-thrombotic, complement activation</a:t>
            </a:r>
          </a:p>
        </p:txBody>
      </p:sp>
      <p:sp>
        <p:nvSpPr>
          <p:cNvPr id="6" name="Rectangle 17">
            <a:extLst>
              <a:ext uri="{FF2B5EF4-FFF2-40B4-BE49-F238E27FC236}">
                <a16:creationId xmlns:a16="http://schemas.microsoft.com/office/drawing/2014/main" id="{0A9E25D9-4DDD-4579-BEE8-E9696FA72730}"/>
              </a:ext>
            </a:extLst>
          </p:cNvPr>
          <p:cNvSpPr>
            <a:spLocks noChangeArrowheads="1"/>
          </p:cNvSpPr>
          <p:nvPr/>
        </p:nvSpPr>
        <p:spPr bwMode="auto">
          <a:xfrm>
            <a:off x="476250" y="5589588"/>
            <a:ext cx="3016250" cy="360362"/>
          </a:xfrm>
          <a:prstGeom prst="round2DiagRect">
            <a:avLst/>
          </a:prstGeom>
          <a:solidFill>
            <a:schemeClr val="bg1"/>
          </a:solidFill>
          <a:ln w="19050">
            <a:solidFill>
              <a:srgbClr val="920000"/>
            </a:solidFill>
            <a:miter lim="800000"/>
            <a:headEnd/>
            <a:tailEnd/>
          </a:ln>
          <a:effectLst/>
        </p:spPr>
        <p:txBody>
          <a:bodyPr anchor="ctr"/>
          <a:lstStyle/>
          <a:p>
            <a:pPr>
              <a:lnSpc>
                <a:spcPct val="150000"/>
              </a:lnSpc>
              <a:defRPr/>
            </a:pPr>
            <a:r>
              <a:rPr lang="en-US" sz="1200" dirty="0" err="1">
                <a:ea typeface="ＭＳ Ｐゴシック"/>
                <a:cs typeface="ＭＳ Ｐゴシック"/>
                <a:sym typeface="Symbol" pitchFamily="18" charset="2"/>
              </a:rPr>
              <a:t>eNOS</a:t>
            </a:r>
            <a:r>
              <a:rPr lang="en-US" sz="1200" dirty="0">
                <a:ea typeface="ＭＳ Ｐゴシック"/>
                <a:cs typeface="ＭＳ Ｐゴシック"/>
                <a:sym typeface="Symbol" pitchFamily="18" charset="2"/>
              </a:rPr>
              <a:t>: endothelial nitric oxide </a:t>
            </a:r>
            <a:r>
              <a:rPr lang="en-US" sz="1200" dirty="0" err="1">
                <a:ea typeface="ＭＳ Ｐゴシック"/>
                <a:cs typeface="ＭＳ Ｐゴシック"/>
                <a:sym typeface="Symbol" pitchFamily="18" charset="2"/>
              </a:rPr>
              <a:t>synthase</a:t>
            </a:r>
            <a:endParaRPr lang="en-US" sz="1200" dirty="0">
              <a:ea typeface="ＭＳ Ｐゴシック"/>
              <a:cs typeface="ＭＳ Ｐゴシック"/>
              <a:sym typeface="Symbol" pitchFamily="18" charset="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C5C9A81E-E3B6-43CF-9C51-9516C062E63C}"/>
              </a:ext>
            </a:extLst>
          </p:cNvPr>
          <p:cNvSpPr>
            <a:spLocks noGrp="1"/>
          </p:cNvSpPr>
          <p:nvPr>
            <p:ph type="title"/>
          </p:nvPr>
        </p:nvSpPr>
        <p:spPr/>
        <p:txBody>
          <a:bodyPr/>
          <a:lstStyle/>
          <a:p>
            <a:r>
              <a:rPr lang="fr-CA" altLang="fr-FR">
                <a:ea typeface="ＭＳ Ｐゴシック" panose="020B0600070205080204" pitchFamily="34" charset="-128"/>
              </a:rPr>
              <a:t>Role of HDL in Reverse Cholesterol Transport</a:t>
            </a:r>
            <a:endParaRPr lang="fr-FR" altLang="fr-FR">
              <a:ea typeface="ＭＳ Ｐゴシック" panose="020B0600070205080204" pitchFamily="34" charset="-128"/>
            </a:endParaRPr>
          </a:p>
        </p:txBody>
      </p:sp>
      <p:pic>
        <p:nvPicPr>
          <p:cNvPr id="23555" name="Picture 6">
            <a:extLst>
              <a:ext uri="{FF2B5EF4-FFF2-40B4-BE49-F238E27FC236}">
                <a16:creationId xmlns:a16="http://schemas.microsoft.com/office/drawing/2014/main" id="{62EFD7E7-9403-4975-A954-22A8B82480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49938" y="4554538"/>
            <a:ext cx="1979612" cy="1293812"/>
          </a:xfr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23556" name="Rectangle 5">
            <a:extLst>
              <a:ext uri="{FF2B5EF4-FFF2-40B4-BE49-F238E27FC236}">
                <a16:creationId xmlns:a16="http://schemas.microsoft.com/office/drawing/2014/main" id="{5DE7FA9E-3105-4CCA-96A2-B09A93A69459}"/>
              </a:ext>
            </a:extLst>
          </p:cNvPr>
          <p:cNvSpPr>
            <a:spLocks noChangeArrowheads="1"/>
          </p:cNvSpPr>
          <p:nvPr/>
        </p:nvSpPr>
        <p:spPr bwMode="auto">
          <a:xfrm>
            <a:off x="5416550" y="6446838"/>
            <a:ext cx="3557588"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000"/>
              <a:t>Adapted from Tall AR et al. J Clin Invest 2001; 108: 1273-5</a:t>
            </a:r>
          </a:p>
        </p:txBody>
      </p:sp>
      <p:sp>
        <p:nvSpPr>
          <p:cNvPr id="23557" name="Line 27">
            <a:extLst>
              <a:ext uri="{FF2B5EF4-FFF2-40B4-BE49-F238E27FC236}">
                <a16:creationId xmlns:a16="http://schemas.microsoft.com/office/drawing/2014/main" id="{9B18279E-F7AD-4B3F-9244-6A7FC971AD9C}"/>
              </a:ext>
            </a:extLst>
          </p:cNvPr>
          <p:cNvSpPr>
            <a:spLocks noChangeShapeType="1"/>
          </p:cNvSpPr>
          <p:nvPr/>
        </p:nvSpPr>
        <p:spPr bwMode="auto">
          <a:xfrm flipH="1">
            <a:off x="3260725" y="2439988"/>
            <a:ext cx="4763" cy="4953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23558" name="Text Box 28">
            <a:extLst>
              <a:ext uri="{FF2B5EF4-FFF2-40B4-BE49-F238E27FC236}">
                <a16:creationId xmlns:a16="http://schemas.microsoft.com/office/drawing/2014/main" id="{B2184324-167C-46DA-8BCC-F0552689BEC1}"/>
              </a:ext>
            </a:extLst>
          </p:cNvPr>
          <p:cNvSpPr txBox="1">
            <a:spLocks noChangeArrowheads="1"/>
          </p:cNvSpPr>
          <p:nvPr/>
        </p:nvSpPr>
        <p:spPr bwMode="auto">
          <a:xfrm>
            <a:off x="2876550" y="2535238"/>
            <a:ext cx="379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a:solidFill>
                  <a:srgbClr val="C00000"/>
                </a:solidFill>
              </a:rPr>
              <a:t>PL</a:t>
            </a:r>
          </a:p>
        </p:txBody>
      </p:sp>
      <p:sp>
        <p:nvSpPr>
          <p:cNvPr id="23559" name="Text Box 29">
            <a:extLst>
              <a:ext uri="{FF2B5EF4-FFF2-40B4-BE49-F238E27FC236}">
                <a16:creationId xmlns:a16="http://schemas.microsoft.com/office/drawing/2014/main" id="{BE2253A3-DD15-4722-B466-1429253D8600}"/>
              </a:ext>
            </a:extLst>
          </p:cNvPr>
          <p:cNvSpPr txBox="1">
            <a:spLocks noChangeArrowheads="1"/>
          </p:cNvSpPr>
          <p:nvPr/>
        </p:nvSpPr>
        <p:spPr bwMode="auto">
          <a:xfrm>
            <a:off x="3284538" y="2535238"/>
            <a:ext cx="38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a:solidFill>
                  <a:srgbClr val="C00000"/>
                </a:solidFill>
              </a:rPr>
              <a:t>FC</a:t>
            </a:r>
          </a:p>
        </p:txBody>
      </p:sp>
      <p:sp>
        <p:nvSpPr>
          <p:cNvPr id="23560" name="Line 46">
            <a:extLst>
              <a:ext uri="{FF2B5EF4-FFF2-40B4-BE49-F238E27FC236}">
                <a16:creationId xmlns:a16="http://schemas.microsoft.com/office/drawing/2014/main" id="{0432E0F1-4B4E-4E5E-9674-8C23486A72D2}"/>
              </a:ext>
            </a:extLst>
          </p:cNvPr>
          <p:cNvSpPr>
            <a:spLocks noChangeShapeType="1"/>
          </p:cNvSpPr>
          <p:nvPr/>
        </p:nvSpPr>
        <p:spPr bwMode="auto">
          <a:xfrm flipV="1">
            <a:off x="3676650" y="3606800"/>
            <a:ext cx="1422400" cy="488950"/>
          </a:xfrm>
          <a:prstGeom prst="line">
            <a:avLst/>
          </a:prstGeom>
          <a:noFill/>
          <a:ln w="317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fr-CA"/>
          </a:p>
        </p:txBody>
      </p:sp>
      <p:sp>
        <p:nvSpPr>
          <p:cNvPr id="9230" name="AutoShape 49">
            <a:extLst>
              <a:ext uri="{FF2B5EF4-FFF2-40B4-BE49-F238E27FC236}">
                <a16:creationId xmlns:a16="http://schemas.microsoft.com/office/drawing/2014/main" id="{86D78072-A5BA-4303-B606-FFB74B6DD8C7}"/>
              </a:ext>
            </a:extLst>
          </p:cNvPr>
          <p:cNvSpPr>
            <a:spLocks noChangeArrowheads="1"/>
          </p:cNvSpPr>
          <p:nvPr/>
        </p:nvSpPr>
        <p:spPr bwMode="auto">
          <a:xfrm>
            <a:off x="2862263" y="3206750"/>
            <a:ext cx="134937" cy="358775"/>
          </a:xfrm>
          <a:prstGeom prst="curvedRightArrow">
            <a:avLst>
              <a:gd name="adj1" fmla="val 53177"/>
              <a:gd name="adj2" fmla="val 106353"/>
              <a:gd name="adj3" fmla="val 33333"/>
            </a:avLst>
          </a:prstGeom>
          <a:solidFill>
            <a:srgbClr val="A50021"/>
          </a:solidFill>
          <a:ln>
            <a:solidFill>
              <a:srgbClr val="A50021"/>
            </a:solid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fr-FR"/>
          </a:p>
        </p:txBody>
      </p:sp>
      <p:sp>
        <p:nvSpPr>
          <p:cNvPr id="9231" name="AutoShape 51">
            <a:extLst>
              <a:ext uri="{FF2B5EF4-FFF2-40B4-BE49-F238E27FC236}">
                <a16:creationId xmlns:a16="http://schemas.microsoft.com/office/drawing/2014/main" id="{00FA140E-77B4-48A3-9F14-2D542FEA9AC1}"/>
              </a:ext>
            </a:extLst>
          </p:cNvPr>
          <p:cNvSpPr>
            <a:spLocks noChangeArrowheads="1"/>
          </p:cNvSpPr>
          <p:nvPr/>
        </p:nvSpPr>
        <p:spPr bwMode="auto">
          <a:xfrm flipH="1" flipV="1">
            <a:off x="3536950" y="3162300"/>
            <a:ext cx="134938" cy="360363"/>
          </a:xfrm>
          <a:prstGeom prst="curvedRightArrow">
            <a:avLst>
              <a:gd name="adj1" fmla="val 53412"/>
              <a:gd name="adj2" fmla="val 106824"/>
              <a:gd name="adj3" fmla="val 33333"/>
            </a:avLst>
          </a:prstGeom>
          <a:solidFill>
            <a:srgbClr val="A50021"/>
          </a:solidFill>
          <a:ln>
            <a:solidFill>
              <a:srgbClr val="A50021"/>
            </a:solid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fr-FR"/>
          </a:p>
        </p:txBody>
      </p:sp>
      <p:sp>
        <p:nvSpPr>
          <p:cNvPr id="23563" name="Text Box 53">
            <a:extLst>
              <a:ext uri="{FF2B5EF4-FFF2-40B4-BE49-F238E27FC236}">
                <a16:creationId xmlns:a16="http://schemas.microsoft.com/office/drawing/2014/main" id="{FDF43629-A0F7-4974-9B88-038D97A0D97C}"/>
              </a:ext>
            </a:extLst>
          </p:cNvPr>
          <p:cNvSpPr txBox="1">
            <a:spLocks noChangeArrowheads="1"/>
          </p:cNvSpPr>
          <p:nvPr/>
        </p:nvSpPr>
        <p:spPr bwMode="auto">
          <a:xfrm>
            <a:off x="1522413" y="383540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600">
                <a:solidFill>
                  <a:srgbClr val="C00000"/>
                </a:solidFill>
              </a:rPr>
              <a:t>LCAT</a:t>
            </a:r>
          </a:p>
        </p:txBody>
      </p:sp>
      <p:sp>
        <p:nvSpPr>
          <p:cNvPr id="23564" name="Line 54">
            <a:extLst>
              <a:ext uri="{FF2B5EF4-FFF2-40B4-BE49-F238E27FC236}">
                <a16:creationId xmlns:a16="http://schemas.microsoft.com/office/drawing/2014/main" id="{E80FA655-90ED-42B6-BD51-0793484828B5}"/>
              </a:ext>
            </a:extLst>
          </p:cNvPr>
          <p:cNvSpPr>
            <a:spLocks noChangeShapeType="1"/>
          </p:cNvSpPr>
          <p:nvPr/>
        </p:nvSpPr>
        <p:spPr bwMode="auto">
          <a:xfrm flipV="1">
            <a:off x="2185988" y="4014788"/>
            <a:ext cx="404812"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23565" name="Text Box 58">
            <a:extLst>
              <a:ext uri="{FF2B5EF4-FFF2-40B4-BE49-F238E27FC236}">
                <a16:creationId xmlns:a16="http://schemas.microsoft.com/office/drawing/2014/main" id="{DCD7E359-C9C5-46FF-824B-44B63B29301B}"/>
              </a:ext>
            </a:extLst>
          </p:cNvPr>
          <p:cNvSpPr txBox="1">
            <a:spLocks noChangeArrowheads="1"/>
          </p:cNvSpPr>
          <p:nvPr/>
        </p:nvSpPr>
        <p:spPr bwMode="auto">
          <a:xfrm>
            <a:off x="3473450" y="3643313"/>
            <a:ext cx="395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a:solidFill>
                  <a:srgbClr val="C00000"/>
                </a:solidFill>
              </a:rPr>
              <a:t>CE</a:t>
            </a:r>
          </a:p>
        </p:txBody>
      </p:sp>
      <p:sp>
        <p:nvSpPr>
          <p:cNvPr id="23566" name="Text Box 59">
            <a:extLst>
              <a:ext uri="{FF2B5EF4-FFF2-40B4-BE49-F238E27FC236}">
                <a16:creationId xmlns:a16="http://schemas.microsoft.com/office/drawing/2014/main" id="{76A495E6-17D8-42DE-8B88-02EE7E848ED7}"/>
              </a:ext>
            </a:extLst>
          </p:cNvPr>
          <p:cNvSpPr txBox="1">
            <a:spLocks noChangeArrowheads="1"/>
          </p:cNvSpPr>
          <p:nvPr/>
        </p:nvSpPr>
        <p:spPr bwMode="auto">
          <a:xfrm>
            <a:off x="3954463" y="2897188"/>
            <a:ext cx="72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600">
                <a:solidFill>
                  <a:srgbClr val="C00000"/>
                </a:solidFill>
              </a:rPr>
              <a:t>CETP</a:t>
            </a:r>
          </a:p>
        </p:txBody>
      </p:sp>
      <p:sp>
        <p:nvSpPr>
          <p:cNvPr id="23567" name="Line 60">
            <a:extLst>
              <a:ext uri="{FF2B5EF4-FFF2-40B4-BE49-F238E27FC236}">
                <a16:creationId xmlns:a16="http://schemas.microsoft.com/office/drawing/2014/main" id="{895569FB-533A-4E79-BE7F-A3B1CB6FC890}"/>
              </a:ext>
            </a:extLst>
          </p:cNvPr>
          <p:cNvSpPr>
            <a:spLocks noChangeShapeType="1"/>
          </p:cNvSpPr>
          <p:nvPr/>
        </p:nvSpPr>
        <p:spPr bwMode="auto">
          <a:xfrm flipH="1">
            <a:off x="4314825" y="3213100"/>
            <a:ext cx="0" cy="404813"/>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23568" name="Text Box 61">
            <a:extLst>
              <a:ext uri="{FF2B5EF4-FFF2-40B4-BE49-F238E27FC236}">
                <a16:creationId xmlns:a16="http://schemas.microsoft.com/office/drawing/2014/main" id="{DF83C53C-6DA4-4B02-8FC5-4362772BF288}"/>
              </a:ext>
            </a:extLst>
          </p:cNvPr>
          <p:cNvSpPr txBox="1">
            <a:spLocks noChangeArrowheads="1"/>
          </p:cNvSpPr>
          <p:nvPr/>
        </p:nvSpPr>
        <p:spPr bwMode="auto">
          <a:xfrm>
            <a:off x="4418013" y="4194175"/>
            <a:ext cx="690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600">
                <a:solidFill>
                  <a:srgbClr val="C00000"/>
                </a:solidFill>
              </a:rPr>
              <a:t>PLTP</a:t>
            </a:r>
          </a:p>
        </p:txBody>
      </p:sp>
      <p:sp>
        <p:nvSpPr>
          <p:cNvPr id="23569" name="Line 62">
            <a:extLst>
              <a:ext uri="{FF2B5EF4-FFF2-40B4-BE49-F238E27FC236}">
                <a16:creationId xmlns:a16="http://schemas.microsoft.com/office/drawing/2014/main" id="{99593635-70EA-4BAA-B375-915637A06453}"/>
              </a:ext>
            </a:extLst>
          </p:cNvPr>
          <p:cNvSpPr>
            <a:spLocks noChangeShapeType="1"/>
          </p:cNvSpPr>
          <p:nvPr/>
        </p:nvSpPr>
        <p:spPr bwMode="auto">
          <a:xfrm flipH="1" flipV="1">
            <a:off x="4456113" y="3887788"/>
            <a:ext cx="314325" cy="338137"/>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23570" name="Text Box 78">
            <a:extLst>
              <a:ext uri="{FF2B5EF4-FFF2-40B4-BE49-F238E27FC236}">
                <a16:creationId xmlns:a16="http://schemas.microsoft.com/office/drawing/2014/main" id="{CFDA163C-8905-4D8C-94E8-A3EBDC2157E1}"/>
              </a:ext>
            </a:extLst>
          </p:cNvPr>
          <p:cNvSpPr txBox="1">
            <a:spLocks noChangeArrowheads="1"/>
          </p:cNvSpPr>
          <p:nvPr/>
        </p:nvSpPr>
        <p:spPr bwMode="auto">
          <a:xfrm>
            <a:off x="5562600" y="5140325"/>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a:solidFill>
                  <a:srgbClr val="C00000"/>
                </a:solidFill>
              </a:rPr>
              <a:t>FC</a:t>
            </a:r>
          </a:p>
        </p:txBody>
      </p:sp>
      <p:sp>
        <p:nvSpPr>
          <p:cNvPr id="23571" name="Line 92">
            <a:extLst>
              <a:ext uri="{FF2B5EF4-FFF2-40B4-BE49-F238E27FC236}">
                <a16:creationId xmlns:a16="http://schemas.microsoft.com/office/drawing/2014/main" id="{4961C123-8F1A-4B23-90E4-1220F436EADA}"/>
              </a:ext>
            </a:extLst>
          </p:cNvPr>
          <p:cNvSpPr>
            <a:spLocks noChangeShapeType="1"/>
          </p:cNvSpPr>
          <p:nvPr/>
        </p:nvSpPr>
        <p:spPr bwMode="auto">
          <a:xfrm>
            <a:off x="3270250" y="4406900"/>
            <a:ext cx="2146300" cy="12446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fr-CA"/>
          </a:p>
        </p:txBody>
      </p:sp>
      <p:sp>
        <p:nvSpPr>
          <p:cNvPr id="23572" name="Line 95">
            <a:extLst>
              <a:ext uri="{FF2B5EF4-FFF2-40B4-BE49-F238E27FC236}">
                <a16:creationId xmlns:a16="http://schemas.microsoft.com/office/drawing/2014/main" id="{9569773F-A4EA-41EF-A5BB-4142B814823D}"/>
              </a:ext>
            </a:extLst>
          </p:cNvPr>
          <p:cNvSpPr>
            <a:spLocks noChangeShapeType="1"/>
          </p:cNvSpPr>
          <p:nvPr/>
        </p:nvSpPr>
        <p:spPr bwMode="auto">
          <a:xfrm>
            <a:off x="5761038" y="3835400"/>
            <a:ext cx="223837" cy="5842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9243" name="AutoShape 105">
            <a:extLst>
              <a:ext uri="{FF2B5EF4-FFF2-40B4-BE49-F238E27FC236}">
                <a16:creationId xmlns:a16="http://schemas.microsoft.com/office/drawing/2014/main" id="{F5AC8177-EDEB-4474-8163-4C19789A2D54}"/>
              </a:ext>
            </a:extLst>
          </p:cNvPr>
          <p:cNvSpPr>
            <a:spLocks noChangeArrowheads="1"/>
          </p:cNvSpPr>
          <p:nvPr/>
        </p:nvSpPr>
        <p:spPr bwMode="auto">
          <a:xfrm>
            <a:off x="115888" y="4508500"/>
            <a:ext cx="2970212" cy="1827213"/>
          </a:xfrm>
          <a:prstGeom prst="round2DiagRect">
            <a:avLst/>
          </a:prstGeom>
          <a:solidFill>
            <a:schemeClr val="bg1"/>
          </a:solidFill>
          <a:ln w="19050">
            <a:solidFill>
              <a:srgbClr val="920000"/>
            </a:solidFill>
            <a:round/>
            <a:headEnd/>
            <a:tailEnd/>
          </a:ln>
        </p:spPr>
        <p:txBody>
          <a:bodyPr lIns="36000" tIns="0" rIns="36000" bIns="0" anchor="ctr"/>
          <a:lstStyle/>
          <a:p>
            <a:pPr>
              <a:lnSpc>
                <a:spcPct val="150000"/>
              </a:lnSpc>
              <a:defRPr/>
            </a:pPr>
            <a:r>
              <a:rPr lang="en-US" sz="900" dirty="0">
                <a:ea typeface="ＭＳ Ｐゴシック"/>
                <a:cs typeface="ＭＳ Ｐゴシック"/>
                <a:sym typeface="Symbol" pitchFamily="18" charset="2"/>
              </a:rPr>
              <a:t>         </a:t>
            </a:r>
            <a:r>
              <a:rPr lang="en-US" sz="900" dirty="0" err="1">
                <a:ea typeface="ＭＳ Ｐゴシック"/>
                <a:cs typeface="ＭＳ Ｐゴシック"/>
                <a:sym typeface="Symbol" pitchFamily="18" charset="2"/>
              </a:rPr>
              <a:t>Apolipoprotein</a:t>
            </a:r>
            <a:r>
              <a:rPr lang="en-US" sz="900" dirty="0">
                <a:ea typeface="ＭＳ Ｐゴシック"/>
                <a:cs typeface="ＭＳ Ｐゴシック"/>
                <a:sym typeface="Symbol" pitchFamily="18" charset="2"/>
              </a:rPr>
              <a:t> A</a:t>
            </a:r>
            <a:r>
              <a:rPr lang="en-US" sz="900" dirty="0">
                <a:ea typeface="ＭＳ Ｐゴシック"/>
                <a:cs typeface="ＭＳ Ｐゴシック"/>
              </a:rPr>
              <a:t>I</a:t>
            </a:r>
            <a:endParaRPr lang="en-US" sz="900" dirty="0">
              <a:ea typeface="ＭＳ Ｐゴシック"/>
              <a:cs typeface="ＭＳ Ｐゴシック"/>
              <a:sym typeface="Symbol" pitchFamily="18" charset="2"/>
            </a:endParaRPr>
          </a:p>
          <a:p>
            <a:pPr>
              <a:lnSpc>
                <a:spcPct val="150000"/>
              </a:lnSpc>
              <a:defRPr/>
            </a:pPr>
            <a:r>
              <a:rPr lang="en-US" sz="900" dirty="0">
                <a:ea typeface="ＭＳ Ｐゴシック"/>
                <a:cs typeface="ＭＳ Ｐゴシック"/>
                <a:sym typeface="Symbol" pitchFamily="18" charset="2"/>
              </a:rPr>
              <a:t>         LDL receptor</a:t>
            </a:r>
          </a:p>
          <a:p>
            <a:pPr>
              <a:lnSpc>
                <a:spcPct val="150000"/>
              </a:lnSpc>
              <a:defRPr/>
            </a:pPr>
            <a:r>
              <a:rPr lang="en-US" sz="900" dirty="0">
                <a:ea typeface="ＭＳ Ｐゴシック"/>
                <a:cs typeface="ＭＳ Ｐゴシック"/>
                <a:sym typeface="Symbol" pitchFamily="18" charset="2"/>
              </a:rPr>
              <a:t>        ABCA1: ATP-binding cassette transporter A1</a:t>
            </a:r>
          </a:p>
          <a:p>
            <a:pPr>
              <a:lnSpc>
                <a:spcPct val="150000"/>
              </a:lnSpc>
              <a:defRPr/>
            </a:pPr>
            <a:r>
              <a:rPr lang="en-US" sz="900" dirty="0">
                <a:ea typeface="ＭＳ Ｐゴシック"/>
                <a:cs typeface="ＭＳ Ｐゴシック"/>
                <a:sym typeface="Symbol" pitchFamily="18" charset="2"/>
              </a:rPr>
              <a:t>        CE: </a:t>
            </a:r>
            <a:r>
              <a:rPr lang="en-US" sz="900" dirty="0" err="1">
                <a:ea typeface="ＭＳ Ｐゴシック"/>
                <a:cs typeface="ＭＳ Ｐゴシック"/>
                <a:sym typeface="Symbol" pitchFamily="18" charset="2"/>
              </a:rPr>
              <a:t>cholesteryl</a:t>
            </a:r>
            <a:r>
              <a:rPr lang="en-US" sz="900" dirty="0">
                <a:ea typeface="ＭＳ Ｐゴシック"/>
                <a:cs typeface="ＭＳ Ｐゴシック"/>
                <a:sym typeface="Symbol" pitchFamily="18" charset="2"/>
              </a:rPr>
              <a:t> ester</a:t>
            </a:r>
          </a:p>
          <a:p>
            <a:pPr>
              <a:lnSpc>
                <a:spcPct val="150000"/>
              </a:lnSpc>
              <a:defRPr/>
            </a:pPr>
            <a:r>
              <a:rPr lang="en-US" sz="900" dirty="0">
                <a:ea typeface="ＭＳ Ｐゴシック"/>
                <a:cs typeface="ＭＳ Ｐゴシック"/>
                <a:sym typeface="Symbol" pitchFamily="18" charset="2"/>
              </a:rPr>
              <a:t>        CETP: </a:t>
            </a:r>
            <a:r>
              <a:rPr lang="en-US" sz="900" dirty="0" err="1">
                <a:ea typeface="ＭＳ Ｐゴシック"/>
                <a:cs typeface="ＭＳ Ｐゴシック"/>
                <a:sym typeface="Symbol" pitchFamily="18" charset="2"/>
              </a:rPr>
              <a:t>cholesteryl</a:t>
            </a:r>
            <a:r>
              <a:rPr lang="en-US" sz="900" dirty="0">
                <a:ea typeface="ＭＳ Ｐゴシック"/>
                <a:cs typeface="ＭＳ Ｐゴシック"/>
                <a:sym typeface="Symbol" pitchFamily="18" charset="2"/>
              </a:rPr>
              <a:t> ester transfer protein</a:t>
            </a:r>
          </a:p>
          <a:p>
            <a:pPr>
              <a:lnSpc>
                <a:spcPct val="150000"/>
              </a:lnSpc>
              <a:defRPr/>
            </a:pPr>
            <a:r>
              <a:rPr lang="en-US" sz="900" dirty="0">
                <a:ea typeface="ＭＳ Ｐゴシック"/>
                <a:cs typeface="ＭＳ Ｐゴシック"/>
                <a:sym typeface="Symbol" pitchFamily="18" charset="2"/>
              </a:rPr>
              <a:t>        FC: free cholesterol</a:t>
            </a:r>
          </a:p>
          <a:p>
            <a:pPr>
              <a:lnSpc>
                <a:spcPct val="150000"/>
              </a:lnSpc>
              <a:defRPr/>
            </a:pPr>
            <a:r>
              <a:rPr lang="en-US" sz="900" dirty="0">
                <a:ea typeface="ＭＳ Ｐゴシック"/>
                <a:cs typeface="ＭＳ Ｐゴシック"/>
                <a:sym typeface="Symbol" pitchFamily="18" charset="2"/>
              </a:rPr>
              <a:t>        LCAT: lecithin-cholesterol </a:t>
            </a:r>
            <a:r>
              <a:rPr lang="en-US" sz="900" dirty="0" err="1">
                <a:ea typeface="ＭＳ Ｐゴシック"/>
                <a:cs typeface="ＭＳ Ｐゴシック"/>
                <a:sym typeface="Symbol" pitchFamily="18" charset="2"/>
              </a:rPr>
              <a:t>acyltransferase</a:t>
            </a:r>
            <a:endParaRPr lang="en-US" sz="900" dirty="0">
              <a:ea typeface="ＭＳ Ｐゴシック"/>
              <a:cs typeface="ＭＳ Ｐゴシック"/>
              <a:sym typeface="Symbol" pitchFamily="18" charset="2"/>
            </a:endParaRPr>
          </a:p>
          <a:p>
            <a:pPr>
              <a:lnSpc>
                <a:spcPct val="150000"/>
              </a:lnSpc>
              <a:defRPr/>
            </a:pPr>
            <a:r>
              <a:rPr lang="en-US" sz="900" dirty="0">
                <a:ea typeface="ＭＳ Ｐゴシック"/>
                <a:cs typeface="ＭＳ Ｐゴシック"/>
                <a:sym typeface="Symbol" pitchFamily="18" charset="2"/>
              </a:rPr>
              <a:t>        PC: </a:t>
            </a:r>
            <a:r>
              <a:rPr lang="en-US" sz="900" dirty="0" err="1">
                <a:ea typeface="ＭＳ Ｐゴシック"/>
                <a:cs typeface="ＭＳ Ｐゴシック"/>
                <a:sym typeface="Symbol" pitchFamily="18" charset="2"/>
              </a:rPr>
              <a:t>phosphatidylcholine</a:t>
            </a:r>
            <a:r>
              <a:rPr lang="en-US" sz="900" dirty="0">
                <a:ea typeface="ＭＳ Ｐゴシック"/>
                <a:cs typeface="ＭＳ Ｐゴシック"/>
                <a:sym typeface="Symbol" pitchFamily="18" charset="2"/>
              </a:rPr>
              <a:t>  </a:t>
            </a:r>
          </a:p>
        </p:txBody>
      </p:sp>
      <p:sp>
        <p:nvSpPr>
          <p:cNvPr id="23574" name="Line 123">
            <a:extLst>
              <a:ext uri="{FF2B5EF4-FFF2-40B4-BE49-F238E27FC236}">
                <a16:creationId xmlns:a16="http://schemas.microsoft.com/office/drawing/2014/main" id="{FD286B50-17AD-4729-B25F-3957BDB85859}"/>
              </a:ext>
            </a:extLst>
          </p:cNvPr>
          <p:cNvSpPr>
            <a:spLocks noChangeShapeType="1"/>
          </p:cNvSpPr>
          <p:nvPr/>
        </p:nvSpPr>
        <p:spPr bwMode="auto">
          <a:xfrm flipH="1" flipV="1">
            <a:off x="3670300" y="4362450"/>
            <a:ext cx="1301750" cy="533400"/>
          </a:xfrm>
          <a:prstGeom prst="line">
            <a:avLst/>
          </a:prstGeom>
          <a:noFill/>
          <a:ln w="317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fr-CA"/>
          </a:p>
        </p:txBody>
      </p:sp>
      <p:sp>
        <p:nvSpPr>
          <p:cNvPr id="9245" name="AutoShape 105">
            <a:extLst>
              <a:ext uri="{FF2B5EF4-FFF2-40B4-BE49-F238E27FC236}">
                <a16:creationId xmlns:a16="http://schemas.microsoft.com/office/drawing/2014/main" id="{0CF5F0D3-12BA-4F79-8BEF-15B5FA8AC033}"/>
              </a:ext>
            </a:extLst>
          </p:cNvPr>
          <p:cNvSpPr>
            <a:spLocks noChangeArrowheads="1"/>
          </p:cNvSpPr>
          <p:nvPr/>
        </p:nvSpPr>
        <p:spPr bwMode="auto">
          <a:xfrm>
            <a:off x="2681288" y="5535613"/>
            <a:ext cx="2133600" cy="800100"/>
          </a:xfrm>
          <a:prstGeom prst="round2DiagRect">
            <a:avLst/>
          </a:prstGeom>
          <a:solidFill>
            <a:schemeClr val="bg1"/>
          </a:solidFill>
          <a:ln w="19050">
            <a:solidFill>
              <a:srgbClr val="920000"/>
            </a:solidFill>
            <a:round/>
            <a:headEnd/>
            <a:tailEnd/>
          </a:ln>
        </p:spPr>
        <p:txBody>
          <a:bodyPr tIns="0" bIns="0" anchor="ctr"/>
          <a:lstStyle/>
          <a:p>
            <a:pPr>
              <a:lnSpc>
                <a:spcPct val="150000"/>
              </a:lnSpc>
              <a:defRPr/>
            </a:pPr>
            <a:r>
              <a:rPr lang="en-US" sz="900" dirty="0">
                <a:ea typeface="ＭＳ Ｐゴシック"/>
                <a:cs typeface="ＭＳ Ｐゴシック"/>
                <a:sym typeface="Symbol" pitchFamily="18" charset="2"/>
              </a:rPr>
              <a:t>  PL: phospholipids</a:t>
            </a:r>
          </a:p>
          <a:p>
            <a:pPr>
              <a:lnSpc>
                <a:spcPct val="150000"/>
              </a:lnSpc>
              <a:defRPr/>
            </a:pPr>
            <a:r>
              <a:rPr lang="en-US" sz="900" dirty="0">
                <a:ea typeface="ＭＳ Ｐゴシック"/>
                <a:cs typeface="ＭＳ Ｐゴシック"/>
                <a:sym typeface="Symbol" pitchFamily="18" charset="2"/>
              </a:rPr>
              <a:t>  PLTP: phospholipid transfer protein</a:t>
            </a:r>
          </a:p>
          <a:p>
            <a:pPr>
              <a:lnSpc>
                <a:spcPct val="150000"/>
              </a:lnSpc>
              <a:defRPr/>
            </a:pPr>
            <a:r>
              <a:rPr lang="en-US" sz="900" dirty="0">
                <a:ea typeface="ＭＳ Ｐゴシック"/>
                <a:cs typeface="ＭＳ Ｐゴシック"/>
                <a:sym typeface="Symbol" pitchFamily="18" charset="2"/>
              </a:rPr>
              <a:t>  SR-B1: scavenger receptor B1</a:t>
            </a:r>
          </a:p>
        </p:txBody>
      </p:sp>
      <p:pic>
        <p:nvPicPr>
          <p:cNvPr id="23576" name="Image 84" descr="a1.png">
            <a:extLst>
              <a:ext uri="{FF2B5EF4-FFF2-40B4-BE49-F238E27FC236}">
                <a16:creationId xmlns:a16="http://schemas.microsoft.com/office/drawing/2014/main" id="{1F66E0A0-5EC3-4E6E-8C10-954E9C7E0E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288" y="4584700"/>
            <a:ext cx="355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Image 85" descr="a1.png">
            <a:extLst>
              <a:ext uri="{FF2B5EF4-FFF2-40B4-BE49-F238E27FC236}">
                <a16:creationId xmlns:a16="http://schemas.microsoft.com/office/drawing/2014/main" id="{6EEBFA00-128B-4BA2-AF8A-2C3F96CE4E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03550" y="3043238"/>
            <a:ext cx="444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Image 90" descr="a1.png">
            <a:extLst>
              <a:ext uri="{FF2B5EF4-FFF2-40B4-BE49-F238E27FC236}">
                <a16:creationId xmlns:a16="http://schemas.microsoft.com/office/drawing/2014/main" id="{751BF716-9D76-4005-850B-0FB6B4682D2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59400" y="5518150"/>
            <a:ext cx="4445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9" name="Image 91" descr="ldl receptor.png">
            <a:extLst>
              <a:ext uri="{FF2B5EF4-FFF2-40B4-BE49-F238E27FC236}">
                <a16:creationId xmlns:a16="http://schemas.microsoft.com/office/drawing/2014/main" id="{A9A66840-A3CB-44EE-9018-8FFE679F57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9713" y="4816475"/>
            <a:ext cx="3333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0" name="Image 94" descr="macrophage.png">
            <a:extLst>
              <a:ext uri="{FF2B5EF4-FFF2-40B4-BE49-F238E27FC236}">
                <a16:creationId xmlns:a16="http://schemas.microsoft.com/office/drawing/2014/main" id="{EB48C1F8-0F0E-4A42-8ED6-0A09D1115F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92350" y="976313"/>
            <a:ext cx="186372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1" name="AutoShape 47">
            <a:extLst>
              <a:ext uri="{FF2B5EF4-FFF2-40B4-BE49-F238E27FC236}">
                <a16:creationId xmlns:a16="http://schemas.microsoft.com/office/drawing/2014/main" id="{E4DF1212-D7C6-4ACE-B540-0FF7DFDAB6CB}"/>
              </a:ext>
            </a:extLst>
          </p:cNvPr>
          <p:cNvSpPr>
            <a:spLocks noChangeArrowheads="1"/>
          </p:cNvSpPr>
          <p:nvPr/>
        </p:nvSpPr>
        <p:spPr bwMode="auto">
          <a:xfrm>
            <a:off x="2959100" y="2151063"/>
            <a:ext cx="136525" cy="314325"/>
          </a:xfrm>
          <a:prstGeom prst="curvedRightArrow">
            <a:avLst>
              <a:gd name="adj1" fmla="val 46047"/>
              <a:gd name="adj2" fmla="val 92093"/>
              <a:gd name="adj3" fmla="val 33333"/>
            </a:avLst>
          </a:prstGeom>
          <a:ln>
            <a:solidFill>
              <a:schemeClr val="accent6"/>
            </a:solid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fr-FR"/>
          </a:p>
        </p:txBody>
      </p:sp>
      <p:sp>
        <p:nvSpPr>
          <p:cNvPr id="48" name="Freeform 48">
            <a:extLst>
              <a:ext uri="{FF2B5EF4-FFF2-40B4-BE49-F238E27FC236}">
                <a16:creationId xmlns:a16="http://schemas.microsoft.com/office/drawing/2014/main" id="{9BA50CB9-6DBC-45AA-B2FF-D484BA275364}"/>
              </a:ext>
            </a:extLst>
          </p:cNvPr>
          <p:cNvSpPr>
            <a:spLocks/>
          </p:cNvSpPr>
          <p:nvPr/>
        </p:nvSpPr>
        <p:spPr bwMode="auto">
          <a:xfrm>
            <a:off x="3138488" y="2181225"/>
            <a:ext cx="239712" cy="173038"/>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28575">
            <a:solidFill>
              <a:srgbClr val="660066"/>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sp>
        <p:nvSpPr>
          <p:cNvPr id="23583" name="Line 111">
            <a:extLst>
              <a:ext uri="{FF2B5EF4-FFF2-40B4-BE49-F238E27FC236}">
                <a16:creationId xmlns:a16="http://schemas.microsoft.com/office/drawing/2014/main" id="{7F10D764-8DA2-4B30-9A16-79735F87A414}"/>
              </a:ext>
            </a:extLst>
          </p:cNvPr>
          <p:cNvSpPr>
            <a:spLocks noChangeShapeType="1"/>
          </p:cNvSpPr>
          <p:nvPr/>
        </p:nvSpPr>
        <p:spPr bwMode="auto">
          <a:xfrm flipH="1">
            <a:off x="3236913" y="1630363"/>
            <a:ext cx="4762" cy="4953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50" name="Text Box 112">
            <a:extLst>
              <a:ext uri="{FF2B5EF4-FFF2-40B4-BE49-F238E27FC236}">
                <a16:creationId xmlns:a16="http://schemas.microsoft.com/office/drawing/2014/main" id="{BE1C5AE0-F1BE-462F-8DF0-0A7244A2E021}"/>
              </a:ext>
            </a:extLst>
          </p:cNvPr>
          <p:cNvSpPr txBox="1">
            <a:spLocks noChangeArrowheads="1"/>
          </p:cNvSpPr>
          <p:nvPr/>
        </p:nvSpPr>
        <p:spPr bwMode="auto">
          <a:xfrm>
            <a:off x="2870200" y="1320800"/>
            <a:ext cx="752475" cy="307975"/>
          </a:xfrm>
          <a:prstGeom prst="rect">
            <a:avLst/>
          </a:prstGeom>
          <a:noFill/>
          <a:ln w="12700">
            <a:noFill/>
            <a:miter lim="800000"/>
            <a:headEnd/>
            <a:tailEnd/>
          </a:ln>
          <a:effectLst/>
        </p:spPr>
        <p:txBody>
          <a:bodyPr wrap="none">
            <a:spAutoFit/>
          </a:bodyPr>
          <a:lstStyle/>
          <a:p>
            <a:pPr eaLnBrk="0" hangingPunct="0">
              <a:defRPr/>
            </a:pPr>
            <a:r>
              <a:rPr lang="en-AU" sz="1400" b="1" dirty="0">
                <a:latin typeface="Arial" charset="0"/>
                <a:ea typeface="ＭＳ Ｐゴシック" pitchFamily="-107" charset="-128"/>
              </a:rPr>
              <a:t>PL, FC</a:t>
            </a:r>
          </a:p>
        </p:txBody>
      </p:sp>
      <p:sp>
        <p:nvSpPr>
          <p:cNvPr id="23585" name="Text Box 56">
            <a:extLst>
              <a:ext uri="{FF2B5EF4-FFF2-40B4-BE49-F238E27FC236}">
                <a16:creationId xmlns:a16="http://schemas.microsoft.com/office/drawing/2014/main" id="{26D64CFA-44FC-4F15-BB76-E1411D235A95}"/>
              </a:ext>
            </a:extLst>
          </p:cNvPr>
          <p:cNvSpPr txBox="1">
            <a:spLocks noChangeArrowheads="1"/>
          </p:cNvSpPr>
          <p:nvPr/>
        </p:nvSpPr>
        <p:spPr bwMode="auto">
          <a:xfrm>
            <a:off x="2557463" y="4178300"/>
            <a:ext cx="39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a:solidFill>
                  <a:srgbClr val="C00000"/>
                </a:solidFill>
              </a:rPr>
              <a:t>CE</a:t>
            </a:r>
          </a:p>
        </p:txBody>
      </p:sp>
      <p:sp>
        <p:nvSpPr>
          <p:cNvPr id="23586" name="Line 45">
            <a:extLst>
              <a:ext uri="{FF2B5EF4-FFF2-40B4-BE49-F238E27FC236}">
                <a16:creationId xmlns:a16="http://schemas.microsoft.com/office/drawing/2014/main" id="{678B7E88-54E6-4720-8323-BD0882C4774F}"/>
              </a:ext>
            </a:extLst>
          </p:cNvPr>
          <p:cNvSpPr>
            <a:spLocks noChangeShapeType="1"/>
          </p:cNvSpPr>
          <p:nvPr/>
        </p:nvSpPr>
        <p:spPr bwMode="auto">
          <a:xfrm flipV="1">
            <a:off x="3679825" y="3455988"/>
            <a:ext cx="1416050" cy="48736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23587" name="Text Box 63">
            <a:extLst>
              <a:ext uri="{FF2B5EF4-FFF2-40B4-BE49-F238E27FC236}">
                <a16:creationId xmlns:a16="http://schemas.microsoft.com/office/drawing/2014/main" id="{07FEC6D5-89FD-47C5-9C28-5304729101E6}"/>
              </a:ext>
            </a:extLst>
          </p:cNvPr>
          <p:cNvSpPr txBox="1">
            <a:spLocks noChangeArrowheads="1"/>
          </p:cNvSpPr>
          <p:nvPr/>
        </p:nvSpPr>
        <p:spPr bwMode="auto">
          <a:xfrm>
            <a:off x="5003800" y="3609975"/>
            <a:ext cx="379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a:solidFill>
                  <a:srgbClr val="C00000"/>
                </a:solidFill>
              </a:rPr>
              <a:t>PL</a:t>
            </a:r>
          </a:p>
        </p:txBody>
      </p:sp>
      <p:pic>
        <p:nvPicPr>
          <p:cNvPr id="23588" name="Image 97" descr="foie.png">
            <a:extLst>
              <a:ext uri="{FF2B5EF4-FFF2-40B4-BE49-F238E27FC236}">
                <a16:creationId xmlns:a16="http://schemas.microsoft.com/office/drawing/2014/main" id="{56EFD5C1-4935-4C90-A330-EA4E7486A18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49925" y="4451350"/>
            <a:ext cx="21875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9" name="Line 98">
            <a:extLst>
              <a:ext uri="{FF2B5EF4-FFF2-40B4-BE49-F238E27FC236}">
                <a16:creationId xmlns:a16="http://schemas.microsoft.com/office/drawing/2014/main" id="{FFA6BB14-19A1-45F4-922D-2980E4EEFB80}"/>
              </a:ext>
            </a:extLst>
          </p:cNvPr>
          <p:cNvSpPr>
            <a:spLocks noChangeShapeType="1"/>
          </p:cNvSpPr>
          <p:nvPr/>
        </p:nvSpPr>
        <p:spPr bwMode="auto">
          <a:xfrm flipV="1">
            <a:off x="6192838" y="2754313"/>
            <a:ext cx="1117600" cy="45085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23590" name="Freeform 81">
            <a:extLst>
              <a:ext uri="{FF2B5EF4-FFF2-40B4-BE49-F238E27FC236}">
                <a16:creationId xmlns:a16="http://schemas.microsoft.com/office/drawing/2014/main" id="{976A9225-51E0-4681-A961-29FD4A742016}"/>
              </a:ext>
            </a:extLst>
          </p:cNvPr>
          <p:cNvSpPr>
            <a:spLocks/>
          </p:cNvSpPr>
          <p:nvPr/>
        </p:nvSpPr>
        <p:spPr bwMode="auto">
          <a:xfrm rot="-4936047">
            <a:off x="5780088" y="5641975"/>
            <a:ext cx="239712" cy="173038"/>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28575">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23591" name="Line 85">
            <a:extLst>
              <a:ext uri="{FF2B5EF4-FFF2-40B4-BE49-F238E27FC236}">
                <a16:creationId xmlns:a16="http://schemas.microsoft.com/office/drawing/2014/main" id="{B9A3C294-B7DC-4F3C-A453-8757B25AEDD3}"/>
              </a:ext>
            </a:extLst>
          </p:cNvPr>
          <p:cNvSpPr>
            <a:spLocks noChangeShapeType="1"/>
          </p:cNvSpPr>
          <p:nvPr/>
        </p:nvSpPr>
        <p:spPr bwMode="auto">
          <a:xfrm>
            <a:off x="5940425" y="5049838"/>
            <a:ext cx="360363" cy="0"/>
          </a:xfrm>
          <a:prstGeom prst="line">
            <a:avLst/>
          </a:prstGeom>
          <a:noFill/>
          <a:ln w="381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58" name="Text Box 86">
            <a:extLst>
              <a:ext uri="{FF2B5EF4-FFF2-40B4-BE49-F238E27FC236}">
                <a16:creationId xmlns:a16="http://schemas.microsoft.com/office/drawing/2014/main" id="{5B0B0DCA-6ADD-4048-9965-25F389F1B529}"/>
              </a:ext>
            </a:extLst>
          </p:cNvPr>
          <p:cNvSpPr txBox="1">
            <a:spLocks noChangeArrowheads="1"/>
          </p:cNvSpPr>
          <p:nvPr/>
        </p:nvSpPr>
        <p:spPr bwMode="auto">
          <a:xfrm>
            <a:off x="6242050" y="4913313"/>
            <a:ext cx="684213" cy="274637"/>
          </a:xfrm>
          <a:prstGeom prst="rect">
            <a:avLst/>
          </a:prstGeom>
          <a:noFill/>
          <a:ln w="12700">
            <a:noFill/>
            <a:miter lim="800000"/>
            <a:headEnd/>
            <a:tailEnd/>
          </a:ln>
          <a:effectLst/>
        </p:spPr>
        <p:txBody>
          <a:bodyPr wrap="none">
            <a:spAutoFit/>
          </a:bodyPr>
          <a:lstStyle/>
          <a:p>
            <a:pPr eaLnBrk="0" hangingPunct="0">
              <a:defRPr/>
            </a:pPr>
            <a:r>
              <a:rPr lang="en-AU" sz="1200" b="1" dirty="0">
                <a:solidFill>
                  <a:srgbClr val="FFFF99"/>
                </a:solidFill>
                <a:latin typeface="Arial" charset="0"/>
                <a:ea typeface="ＭＳ Ｐゴシック" pitchFamily="-107" charset="-128"/>
              </a:rPr>
              <a:t>CE, FC</a:t>
            </a:r>
          </a:p>
        </p:txBody>
      </p:sp>
      <p:sp>
        <p:nvSpPr>
          <p:cNvPr id="23593" name="Line 87">
            <a:extLst>
              <a:ext uri="{FF2B5EF4-FFF2-40B4-BE49-F238E27FC236}">
                <a16:creationId xmlns:a16="http://schemas.microsoft.com/office/drawing/2014/main" id="{9CCA5896-9193-4A4D-8AF8-9515E33001A9}"/>
              </a:ext>
            </a:extLst>
          </p:cNvPr>
          <p:cNvSpPr>
            <a:spLocks noChangeShapeType="1"/>
          </p:cNvSpPr>
          <p:nvPr/>
        </p:nvSpPr>
        <p:spPr bwMode="auto">
          <a:xfrm flipV="1">
            <a:off x="5994400" y="5607050"/>
            <a:ext cx="266700" cy="889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fr-CA"/>
          </a:p>
        </p:txBody>
      </p:sp>
      <p:sp>
        <p:nvSpPr>
          <p:cNvPr id="23594" name="Text Box 88">
            <a:extLst>
              <a:ext uri="{FF2B5EF4-FFF2-40B4-BE49-F238E27FC236}">
                <a16:creationId xmlns:a16="http://schemas.microsoft.com/office/drawing/2014/main" id="{25A9B8AC-B8C6-4FB8-BE7E-A57DF3EDC3B7}"/>
              </a:ext>
            </a:extLst>
          </p:cNvPr>
          <p:cNvSpPr txBox="1">
            <a:spLocks noChangeArrowheads="1"/>
          </p:cNvSpPr>
          <p:nvPr/>
        </p:nvSpPr>
        <p:spPr bwMode="auto">
          <a:xfrm>
            <a:off x="6092825" y="5359400"/>
            <a:ext cx="684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b="1"/>
              <a:t>FC, PC</a:t>
            </a:r>
          </a:p>
        </p:txBody>
      </p:sp>
      <p:sp>
        <p:nvSpPr>
          <p:cNvPr id="9265" name="AutoShape 90">
            <a:extLst>
              <a:ext uri="{FF2B5EF4-FFF2-40B4-BE49-F238E27FC236}">
                <a16:creationId xmlns:a16="http://schemas.microsoft.com/office/drawing/2014/main" id="{33BDDEF1-ED06-43F3-A272-43D3EFA9CE93}"/>
              </a:ext>
            </a:extLst>
          </p:cNvPr>
          <p:cNvSpPr>
            <a:spLocks noChangeArrowheads="1"/>
          </p:cNvSpPr>
          <p:nvPr/>
        </p:nvSpPr>
        <p:spPr bwMode="auto">
          <a:xfrm flipH="1">
            <a:off x="5743575" y="5475288"/>
            <a:ext cx="269875" cy="88900"/>
          </a:xfrm>
          <a:prstGeom prst="curvedDownArrow">
            <a:avLst>
              <a:gd name="adj1" fmla="val 60714"/>
              <a:gd name="adj2" fmla="val 121429"/>
              <a:gd name="adj3" fmla="val 33333"/>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fr-FR"/>
          </a:p>
        </p:txBody>
      </p:sp>
      <p:pic>
        <p:nvPicPr>
          <p:cNvPr id="23596" name="Image 92" descr="ldl receptor.png">
            <a:extLst>
              <a:ext uri="{FF2B5EF4-FFF2-40B4-BE49-F238E27FC236}">
                <a16:creationId xmlns:a16="http://schemas.microsoft.com/office/drawing/2014/main" id="{BE6E31CC-E50D-43E3-9FB3-31FA89B0A0E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2800" y="4451350"/>
            <a:ext cx="4000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7" name="Image 100" descr="cellules périphériques.png">
            <a:extLst>
              <a:ext uri="{FF2B5EF4-FFF2-40B4-BE49-F238E27FC236}">
                <a16:creationId xmlns:a16="http://schemas.microsoft.com/office/drawing/2014/main" id="{A960D5B3-CBDF-43C7-AA01-3345EF21A89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05663" y="1554163"/>
            <a:ext cx="12446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8" name="Text Box 101">
            <a:extLst>
              <a:ext uri="{FF2B5EF4-FFF2-40B4-BE49-F238E27FC236}">
                <a16:creationId xmlns:a16="http://schemas.microsoft.com/office/drawing/2014/main" id="{6276862A-0EE8-482B-B5CB-1594067D3762}"/>
              </a:ext>
            </a:extLst>
          </p:cNvPr>
          <p:cNvSpPr txBox="1">
            <a:spLocks noChangeArrowheads="1"/>
          </p:cNvSpPr>
          <p:nvPr/>
        </p:nvSpPr>
        <p:spPr bwMode="auto">
          <a:xfrm>
            <a:off x="7389813" y="2349500"/>
            <a:ext cx="684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b="1"/>
              <a:t>FC, CE</a:t>
            </a:r>
          </a:p>
        </p:txBody>
      </p:sp>
      <p:sp>
        <p:nvSpPr>
          <p:cNvPr id="23599" name="Text Box 102">
            <a:extLst>
              <a:ext uri="{FF2B5EF4-FFF2-40B4-BE49-F238E27FC236}">
                <a16:creationId xmlns:a16="http://schemas.microsoft.com/office/drawing/2014/main" id="{C34C0337-0BC5-44EC-A8E2-FCC138AAA498}"/>
              </a:ext>
            </a:extLst>
          </p:cNvPr>
          <p:cNvSpPr txBox="1">
            <a:spLocks noChangeArrowheads="1"/>
          </p:cNvSpPr>
          <p:nvPr/>
        </p:nvSpPr>
        <p:spPr bwMode="auto">
          <a:xfrm>
            <a:off x="7156450" y="1739900"/>
            <a:ext cx="1766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b="1"/>
              <a:t>Cholesterol synthesis</a:t>
            </a:r>
          </a:p>
        </p:txBody>
      </p:sp>
      <p:sp>
        <p:nvSpPr>
          <p:cNvPr id="23600" name="Line 103">
            <a:extLst>
              <a:ext uri="{FF2B5EF4-FFF2-40B4-BE49-F238E27FC236}">
                <a16:creationId xmlns:a16="http://schemas.microsoft.com/office/drawing/2014/main" id="{88F41C29-3B0C-4611-AB0D-4DDAF3CC70FD}"/>
              </a:ext>
            </a:extLst>
          </p:cNvPr>
          <p:cNvSpPr>
            <a:spLocks noChangeShapeType="1"/>
          </p:cNvSpPr>
          <p:nvPr/>
        </p:nvSpPr>
        <p:spPr bwMode="auto">
          <a:xfrm flipV="1">
            <a:off x="7750175" y="1989138"/>
            <a:ext cx="173038" cy="40481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9272" name="Oval 104">
            <a:extLst>
              <a:ext uri="{FF2B5EF4-FFF2-40B4-BE49-F238E27FC236}">
                <a16:creationId xmlns:a16="http://schemas.microsoft.com/office/drawing/2014/main" id="{FD8C8698-4716-4DA7-98B2-2EEA6B1535CB}"/>
              </a:ext>
            </a:extLst>
          </p:cNvPr>
          <p:cNvSpPr>
            <a:spLocks noChangeArrowheads="1"/>
          </p:cNvSpPr>
          <p:nvPr/>
        </p:nvSpPr>
        <p:spPr bwMode="auto">
          <a:xfrm>
            <a:off x="7834313" y="2168525"/>
            <a:ext cx="180975" cy="180975"/>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lstStyle/>
          <a:p>
            <a:pPr algn="ctr">
              <a:lnSpc>
                <a:spcPct val="70000"/>
              </a:lnSpc>
              <a:defRPr/>
            </a:pPr>
            <a:endParaRPr lang="fr-CA" dirty="0"/>
          </a:p>
        </p:txBody>
      </p:sp>
      <p:pic>
        <p:nvPicPr>
          <p:cNvPr id="23602" name="Image 93" descr="ldl receptor.png">
            <a:extLst>
              <a:ext uri="{FF2B5EF4-FFF2-40B4-BE49-F238E27FC236}">
                <a16:creationId xmlns:a16="http://schemas.microsoft.com/office/drawing/2014/main" id="{C3762A7F-F015-406D-928A-A3E9C479A7B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27913" y="2540000"/>
            <a:ext cx="4000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3" name="Rectangle 15">
            <a:extLst>
              <a:ext uri="{FF2B5EF4-FFF2-40B4-BE49-F238E27FC236}">
                <a16:creationId xmlns:a16="http://schemas.microsoft.com/office/drawing/2014/main" id="{05D539D8-1EC7-41A6-AF55-5869C84C6263}"/>
              </a:ext>
            </a:extLst>
          </p:cNvPr>
          <p:cNvSpPr>
            <a:spLocks noChangeArrowheads="1"/>
          </p:cNvSpPr>
          <p:nvPr/>
        </p:nvSpPr>
        <p:spPr bwMode="auto">
          <a:xfrm>
            <a:off x="6694488" y="1179513"/>
            <a:ext cx="2333625" cy="388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Other peripheral cells</a:t>
            </a:r>
          </a:p>
        </p:txBody>
      </p:sp>
      <p:sp>
        <p:nvSpPr>
          <p:cNvPr id="23604" name="Rectangle 16">
            <a:extLst>
              <a:ext uri="{FF2B5EF4-FFF2-40B4-BE49-F238E27FC236}">
                <a16:creationId xmlns:a16="http://schemas.microsoft.com/office/drawing/2014/main" id="{80BCA869-4686-42D2-B414-C1BCFDF6A29A}"/>
              </a:ext>
            </a:extLst>
          </p:cNvPr>
          <p:cNvSpPr>
            <a:spLocks noChangeArrowheads="1"/>
          </p:cNvSpPr>
          <p:nvPr/>
        </p:nvSpPr>
        <p:spPr bwMode="auto">
          <a:xfrm>
            <a:off x="6515100" y="1179513"/>
            <a:ext cx="180975" cy="388937"/>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3605" name="Rectangle 19">
            <a:extLst>
              <a:ext uri="{FF2B5EF4-FFF2-40B4-BE49-F238E27FC236}">
                <a16:creationId xmlns:a16="http://schemas.microsoft.com/office/drawing/2014/main" id="{9A84DE5D-F7A7-4845-AA26-F010A0FD6DCB}"/>
              </a:ext>
            </a:extLst>
          </p:cNvPr>
          <p:cNvSpPr>
            <a:spLocks noChangeArrowheads="1"/>
          </p:cNvSpPr>
          <p:nvPr/>
        </p:nvSpPr>
        <p:spPr bwMode="auto">
          <a:xfrm>
            <a:off x="4046538" y="1135063"/>
            <a:ext cx="1414462"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Macrophage</a:t>
            </a:r>
          </a:p>
        </p:txBody>
      </p:sp>
      <p:sp>
        <p:nvSpPr>
          <p:cNvPr id="23606" name="Rectangle 20">
            <a:extLst>
              <a:ext uri="{FF2B5EF4-FFF2-40B4-BE49-F238E27FC236}">
                <a16:creationId xmlns:a16="http://schemas.microsoft.com/office/drawing/2014/main" id="{EA67A55D-4EC1-4D55-A6BB-07AB7E12E077}"/>
              </a:ext>
            </a:extLst>
          </p:cNvPr>
          <p:cNvSpPr>
            <a:spLocks noChangeArrowheads="1"/>
          </p:cNvSpPr>
          <p:nvPr/>
        </p:nvSpPr>
        <p:spPr bwMode="auto">
          <a:xfrm>
            <a:off x="3867150" y="1135063"/>
            <a:ext cx="180975" cy="36036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23607" name="Rectangle 22">
            <a:extLst>
              <a:ext uri="{FF2B5EF4-FFF2-40B4-BE49-F238E27FC236}">
                <a16:creationId xmlns:a16="http://schemas.microsoft.com/office/drawing/2014/main" id="{24C3B6CE-44C3-45D0-A36E-1AB0C115D7F4}"/>
              </a:ext>
            </a:extLst>
          </p:cNvPr>
          <p:cNvSpPr>
            <a:spLocks noChangeArrowheads="1"/>
          </p:cNvSpPr>
          <p:nvPr/>
        </p:nvSpPr>
        <p:spPr bwMode="auto">
          <a:xfrm>
            <a:off x="7453313" y="4229100"/>
            <a:ext cx="755650"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Liver</a:t>
            </a:r>
          </a:p>
        </p:txBody>
      </p:sp>
      <p:sp>
        <p:nvSpPr>
          <p:cNvPr id="23608" name="Rectangle 23">
            <a:extLst>
              <a:ext uri="{FF2B5EF4-FFF2-40B4-BE49-F238E27FC236}">
                <a16:creationId xmlns:a16="http://schemas.microsoft.com/office/drawing/2014/main" id="{B761E591-DA51-459C-B1C1-7FEAAA7155C7}"/>
              </a:ext>
            </a:extLst>
          </p:cNvPr>
          <p:cNvSpPr>
            <a:spLocks noChangeArrowheads="1"/>
          </p:cNvSpPr>
          <p:nvPr/>
        </p:nvSpPr>
        <p:spPr bwMode="auto">
          <a:xfrm>
            <a:off x="7335838" y="4229100"/>
            <a:ext cx="120650" cy="360363"/>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3609" name="Rectangle 39">
            <a:extLst>
              <a:ext uri="{FF2B5EF4-FFF2-40B4-BE49-F238E27FC236}">
                <a16:creationId xmlns:a16="http://schemas.microsoft.com/office/drawing/2014/main" id="{E2448BA4-FCE8-494C-B1F6-F329CFE46513}"/>
              </a:ext>
            </a:extLst>
          </p:cNvPr>
          <p:cNvSpPr>
            <a:spLocks noChangeArrowheads="1"/>
          </p:cNvSpPr>
          <p:nvPr/>
        </p:nvSpPr>
        <p:spPr bwMode="auto">
          <a:xfrm>
            <a:off x="2078038" y="3606800"/>
            <a:ext cx="557212" cy="269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b="1"/>
              <a:t>HDL</a:t>
            </a:r>
          </a:p>
        </p:txBody>
      </p:sp>
      <p:sp>
        <p:nvSpPr>
          <p:cNvPr id="23610" name="Rectangle 40">
            <a:extLst>
              <a:ext uri="{FF2B5EF4-FFF2-40B4-BE49-F238E27FC236}">
                <a16:creationId xmlns:a16="http://schemas.microsoft.com/office/drawing/2014/main" id="{ADCD72AA-1F7C-473C-AF80-AAF02E6B2ECF}"/>
              </a:ext>
            </a:extLst>
          </p:cNvPr>
          <p:cNvSpPr>
            <a:spLocks noChangeArrowheads="1"/>
          </p:cNvSpPr>
          <p:nvPr/>
        </p:nvSpPr>
        <p:spPr bwMode="auto">
          <a:xfrm>
            <a:off x="1989138" y="3606800"/>
            <a:ext cx="88900" cy="266700"/>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3611" name="Rectangle 43">
            <a:extLst>
              <a:ext uri="{FF2B5EF4-FFF2-40B4-BE49-F238E27FC236}">
                <a16:creationId xmlns:a16="http://schemas.microsoft.com/office/drawing/2014/main" id="{2C18B115-F582-4D98-882C-594C0526824B}"/>
              </a:ext>
            </a:extLst>
          </p:cNvPr>
          <p:cNvSpPr>
            <a:spLocks noChangeArrowheads="1"/>
          </p:cNvSpPr>
          <p:nvPr/>
        </p:nvSpPr>
        <p:spPr bwMode="auto">
          <a:xfrm>
            <a:off x="5040313" y="2665413"/>
            <a:ext cx="180975" cy="269875"/>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sz="1400"/>
          </a:p>
        </p:txBody>
      </p:sp>
      <p:sp>
        <p:nvSpPr>
          <p:cNvPr id="23612" name="Rectangle 42">
            <a:extLst>
              <a:ext uri="{FF2B5EF4-FFF2-40B4-BE49-F238E27FC236}">
                <a16:creationId xmlns:a16="http://schemas.microsoft.com/office/drawing/2014/main" id="{A4B179F0-86AD-4F44-802C-07FFD88CE112}"/>
              </a:ext>
            </a:extLst>
          </p:cNvPr>
          <p:cNvSpPr>
            <a:spLocks noChangeArrowheads="1"/>
          </p:cNvSpPr>
          <p:nvPr/>
        </p:nvSpPr>
        <p:spPr bwMode="auto">
          <a:xfrm>
            <a:off x="5175250" y="2665413"/>
            <a:ext cx="1041400" cy="269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b="1"/>
              <a:t>VLDL/LDL</a:t>
            </a:r>
          </a:p>
        </p:txBody>
      </p:sp>
      <p:sp>
        <p:nvSpPr>
          <p:cNvPr id="23613" name="Rectangle 39">
            <a:extLst>
              <a:ext uri="{FF2B5EF4-FFF2-40B4-BE49-F238E27FC236}">
                <a16:creationId xmlns:a16="http://schemas.microsoft.com/office/drawing/2014/main" id="{B07731D0-EB56-4631-81FF-0D21AB32B7A1}"/>
              </a:ext>
            </a:extLst>
          </p:cNvPr>
          <p:cNvSpPr>
            <a:spLocks noChangeArrowheads="1"/>
          </p:cNvSpPr>
          <p:nvPr/>
        </p:nvSpPr>
        <p:spPr bwMode="auto">
          <a:xfrm>
            <a:off x="5086350" y="4373563"/>
            <a:ext cx="563563" cy="269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b="1"/>
              <a:t>HDL</a:t>
            </a:r>
          </a:p>
        </p:txBody>
      </p:sp>
      <p:sp>
        <p:nvSpPr>
          <p:cNvPr id="23614" name="Rectangle 40">
            <a:extLst>
              <a:ext uri="{FF2B5EF4-FFF2-40B4-BE49-F238E27FC236}">
                <a16:creationId xmlns:a16="http://schemas.microsoft.com/office/drawing/2014/main" id="{B057AA2A-A8BC-476F-887D-0A487AEC545B}"/>
              </a:ext>
            </a:extLst>
          </p:cNvPr>
          <p:cNvSpPr>
            <a:spLocks noChangeArrowheads="1"/>
          </p:cNvSpPr>
          <p:nvPr/>
        </p:nvSpPr>
        <p:spPr bwMode="auto">
          <a:xfrm>
            <a:off x="4995863" y="4373563"/>
            <a:ext cx="90487" cy="269875"/>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73" name="Freeform 48">
            <a:extLst>
              <a:ext uri="{FF2B5EF4-FFF2-40B4-BE49-F238E27FC236}">
                <a16:creationId xmlns:a16="http://schemas.microsoft.com/office/drawing/2014/main" id="{FCFDE87E-2496-40D9-9C1E-08D83A1B0E33}"/>
              </a:ext>
            </a:extLst>
          </p:cNvPr>
          <p:cNvSpPr>
            <a:spLocks/>
          </p:cNvSpPr>
          <p:nvPr/>
        </p:nvSpPr>
        <p:spPr bwMode="auto">
          <a:xfrm>
            <a:off x="239713" y="5075238"/>
            <a:ext cx="195262" cy="141287"/>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28575">
            <a:solidFill>
              <a:srgbClr val="660066"/>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sp>
        <p:nvSpPr>
          <p:cNvPr id="74" name="Ellipse 73">
            <a:extLst>
              <a:ext uri="{FF2B5EF4-FFF2-40B4-BE49-F238E27FC236}">
                <a16:creationId xmlns:a16="http://schemas.microsoft.com/office/drawing/2014/main" id="{3C201247-0939-42ED-A242-94E82BC212B8}"/>
              </a:ext>
            </a:extLst>
          </p:cNvPr>
          <p:cNvSpPr/>
          <p:nvPr/>
        </p:nvSpPr>
        <p:spPr>
          <a:xfrm>
            <a:off x="2838450" y="3716338"/>
            <a:ext cx="798513" cy="601662"/>
          </a:xfrm>
          <a:prstGeom prst="ellipse">
            <a:avLst/>
          </a:prstGeom>
          <a:gradFill flip="none" rotWithShape="1">
            <a:gsLst>
              <a:gs pos="0">
                <a:srgbClr val="FF0000"/>
              </a:gs>
              <a:gs pos="50000">
                <a:srgbClr val="920000"/>
              </a:gs>
            </a:gsLst>
            <a:lin ang="4200000" scaled="0"/>
            <a:tileRect/>
          </a:gradFill>
          <a:ln w="15875">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3617" name="AutoShape 80">
            <a:extLst>
              <a:ext uri="{FF2B5EF4-FFF2-40B4-BE49-F238E27FC236}">
                <a16:creationId xmlns:a16="http://schemas.microsoft.com/office/drawing/2014/main" id="{2D7EE6FF-C476-4FA3-BD87-8126A01DED1D}"/>
              </a:ext>
            </a:extLst>
          </p:cNvPr>
          <p:cNvSpPr>
            <a:spLocks noChangeArrowheads="1"/>
          </p:cNvSpPr>
          <p:nvPr/>
        </p:nvSpPr>
        <p:spPr bwMode="auto">
          <a:xfrm rot="-5280000">
            <a:off x="2717007" y="6052344"/>
            <a:ext cx="203200" cy="179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rgbClr val="FF9900"/>
            </a:solidFill>
            <a:miter lim="800000"/>
            <a:headEnd/>
            <a:tailEnd/>
          </a:ln>
        </p:spPr>
        <p:txBody>
          <a:bodyPr wrap="none" anchor="ctr"/>
          <a:lstStyle/>
          <a:p>
            <a:endParaRPr lang="fr-CA"/>
          </a:p>
        </p:txBody>
      </p:sp>
      <p:sp>
        <p:nvSpPr>
          <p:cNvPr id="23618" name="Text Box 55">
            <a:extLst>
              <a:ext uri="{FF2B5EF4-FFF2-40B4-BE49-F238E27FC236}">
                <a16:creationId xmlns:a16="http://schemas.microsoft.com/office/drawing/2014/main" id="{A8644FC3-77C7-4D2E-8634-F0BEC3F6BDF9}"/>
              </a:ext>
            </a:extLst>
          </p:cNvPr>
          <p:cNvSpPr txBox="1">
            <a:spLocks noChangeArrowheads="1"/>
          </p:cNvSpPr>
          <p:nvPr/>
        </p:nvSpPr>
        <p:spPr bwMode="auto">
          <a:xfrm>
            <a:off x="2562225" y="3659188"/>
            <a:ext cx="38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a:solidFill>
                  <a:srgbClr val="C00000"/>
                </a:solidFill>
              </a:rPr>
              <a:t>FC</a:t>
            </a:r>
          </a:p>
        </p:txBody>
      </p:sp>
      <p:sp>
        <p:nvSpPr>
          <p:cNvPr id="9279" name="AutoShape 57">
            <a:extLst>
              <a:ext uri="{FF2B5EF4-FFF2-40B4-BE49-F238E27FC236}">
                <a16:creationId xmlns:a16="http://schemas.microsoft.com/office/drawing/2014/main" id="{B58F882E-C721-45FB-9CFB-FB2E32EF407C}"/>
              </a:ext>
            </a:extLst>
          </p:cNvPr>
          <p:cNvSpPr>
            <a:spLocks noChangeArrowheads="1"/>
          </p:cNvSpPr>
          <p:nvPr/>
        </p:nvSpPr>
        <p:spPr bwMode="auto">
          <a:xfrm>
            <a:off x="2692400" y="3879850"/>
            <a:ext cx="134938" cy="315913"/>
          </a:xfrm>
          <a:prstGeom prst="curvedRightArrow">
            <a:avLst>
              <a:gd name="adj1" fmla="val 46823"/>
              <a:gd name="adj2" fmla="val 93647"/>
              <a:gd name="adj3" fmla="val 33333"/>
            </a:avLst>
          </a:prstGeom>
          <a:ln>
            <a:solidFill>
              <a:schemeClr val="accent6"/>
            </a:solid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fr-FR"/>
          </a:p>
        </p:txBody>
      </p:sp>
      <p:pic>
        <p:nvPicPr>
          <p:cNvPr id="23620" name="Image 86" descr="a1.png">
            <a:extLst>
              <a:ext uri="{FF2B5EF4-FFF2-40B4-BE49-F238E27FC236}">
                <a16:creationId xmlns:a16="http://schemas.microsoft.com/office/drawing/2014/main" id="{5FE677BB-C238-4BE6-8DAF-0F99464BA1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2900" y="4184650"/>
            <a:ext cx="4445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1" name="Image 87" descr="a1.png">
            <a:extLst>
              <a:ext uri="{FF2B5EF4-FFF2-40B4-BE49-F238E27FC236}">
                <a16:creationId xmlns:a16="http://schemas.microsoft.com/office/drawing/2014/main" id="{8CAF892B-931F-4506-82CF-1B96608B01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0250" y="4095750"/>
            <a:ext cx="4445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Ellipse 79">
            <a:extLst>
              <a:ext uri="{FF2B5EF4-FFF2-40B4-BE49-F238E27FC236}">
                <a16:creationId xmlns:a16="http://schemas.microsoft.com/office/drawing/2014/main" id="{BE89E441-6754-4D60-ADE4-02A468AB1510}"/>
              </a:ext>
            </a:extLst>
          </p:cNvPr>
          <p:cNvSpPr/>
          <p:nvPr/>
        </p:nvSpPr>
        <p:spPr>
          <a:xfrm>
            <a:off x="4972050" y="4687888"/>
            <a:ext cx="800100" cy="600075"/>
          </a:xfrm>
          <a:prstGeom prst="ellipse">
            <a:avLst/>
          </a:prstGeom>
          <a:gradFill flip="none" rotWithShape="1">
            <a:gsLst>
              <a:gs pos="0">
                <a:srgbClr val="FF0000"/>
              </a:gs>
              <a:gs pos="50000">
                <a:srgbClr val="920000"/>
              </a:gs>
            </a:gsLst>
            <a:lin ang="4200000" scaled="0"/>
            <a:tileRect/>
          </a:gradFill>
          <a:ln w="15875">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3623" name="Text Box 79">
            <a:extLst>
              <a:ext uri="{FF2B5EF4-FFF2-40B4-BE49-F238E27FC236}">
                <a16:creationId xmlns:a16="http://schemas.microsoft.com/office/drawing/2014/main" id="{39B2DAE8-06C3-4F03-9741-63CBF21A148B}"/>
              </a:ext>
            </a:extLst>
          </p:cNvPr>
          <p:cNvSpPr txBox="1">
            <a:spLocks noChangeArrowheads="1"/>
          </p:cNvSpPr>
          <p:nvPr/>
        </p:nvSpPr>
        <p:spPr bwMode="auto">
          <a:xfrm>
            <a:off x="5599113" y="4629150"/>
            <a:ext cx="395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fr-FR" sz="1200">
                <a:solidFill>
                  <a:srgbClr val="C00000"/>
                </a:solidFill>
              </a:rPr>
              <a:t>CE</a:t>
            </a:r>
          </a:p>
        </p:txBody>
      </p:sp>
      <p:pic>
        <p:nvPicPr>
          <p:cNvPr id="23624" name="Image 88" descr="a1.png">
            <a:extLst>
              <a:ext uri="{FF2B5EF4-FFF2-40B4-BE49-F238E27FC236}">
                <a16:creationId xmlns:a16="http://schemas.microsoft.com/office/drawing/2014/main" id="{A77AD48E-4806-49B4-B4C6-AEAC99A4A8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38700" y="4618038"/>
            <a:ext cx="444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5" name="Image 89" descr="a1.png">
            <a:extLst>
              <a:ext uri="{FF2B5EF4-FFF2-40B4-BE49-F238E27FC236}">
                <a16:creationId xmlns:a16="http://schemas.microsoft.com/office/drawing/2014/main" id="{7394A049-95A0-4820-82B8-9014CB65F4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4999038"/>
            <a:ext cx="444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Ellipse 83">
            <a:extLst>
              <a:ext uri="{FF2B5EF4-FFF2-40B4-BE49-F238E27FC236}">
                <a16:creationId xmlns:a16="http://schemas.microsoft.com/office/drawing/2014/main" id="{3CEA90CE-ED4D-4C29-B536-5251E30EFD18}"/>
              </a:ext>
            </a:extLst>
          </p:cNvPr>
          <p:cNvSpPr/>
          <p:nvPr/>
        </p:nvSpPr>
        <p:spPr>
          <a:xfrm>
            <a:off x="5122863" y="2976563"/>
            <a:ext cx="1022350" cy="766762"/>
          </a:xfrm>
          <a:prstGeom prst="ellipse">
            <a:avLst/>
          </a:prstGeom>
          <a:gradFill flip="none" rotWithShape="1">
            <a:gsLst>
              <a:gs pos="0">
                <a:srgbClr val="FFFF66"/>
              </a:gs>
              <a:gs pos="50000">
                <a:srgbClr val="FFC000"/>
              </a:gs>
            </a:gsLst>
            <a:lin ang="4200000" scaled="0"/>
            <a:tileRect/>
          </a:gradFill>
          <a:ln w="1587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3627" name="AutoShape 80">
            <a:extLst>
              <a:ext uri="{FF2B5EF4-FFF2-40B4-BE49-F238E27FC236}">
                <a16:creationId xmlns:a16="http://schemas.microsoft.com/office/drawing/2014/main" id="{ACE350E3-B7B8-4D96-8211-43C4711269D9}"/>
              </a:ext>
            </a:extLst>
          </p:cNvPr>
          <p:cNvSpPr>
            <a:spLocks noChangeArrowheads="1"/>
          </p:cNvSpPr>
          <p:nvPr/>
        </p:nvSpPr>
        <p:spPr bwMode="auto">
          <a:xfrm rot="-4989434">
            <a:off x="5741194" y="4891881"/>
            <a:ext cx="358775" cy="3159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rgbClr val="FF9900"/>
            </a:solidFill>
            <a:miter lim="800000"/>
            <a:headEnd/>
            <a:tailEnd/>
          </a:ln>
        </p:spPr>
        <p:txBody>
          <a:bodyPr wrap="none" anchor="ctr"/>
          <a:lstStyle/>
          <a:p>
            <a:endParaRPr lang="fr-CA"/>
          </a:p>
        </p:txBody>
      </p:sp>
      <p:cxnSp>
        <p:nvCxnSpPr>
          <p:cNvPr id="77" name="Connecteur droit 76">
            <a:extLst>
              <a:ext uri="{FF2B5EF4-FFF2-40B4-BE49-F238E27FC236}">
                <a16:creationId xmlns:a16="http://schemas.microsoft.com/office/drawing/2014/main" id="{64245624-BFAA-4263-8649-4FCB857CC6D5}"/>
              </a:ext>
            </a:extLst>
          </p:cNvPr>
          <p:cNvCxnSpPr/>
          <p:nvPr/>
        </p:nvCxnSpPr>
        <p:spPr>
          <a:xfrm rot="10800000" flipH="1" flipV="1">
            <a:off x="7888288" y="2259013"/>
            <a:ext cx="714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AutoShape 105">
            <a:extLst>
              <a:ext uri="{FF2B5EF4-FFF2-40B4-BE49-F238E27FC236}">
                <a16:creationId xmlns:a16="http://schemas.microsoft.com/office/drawing/2014/main" id="{44B81118-E219-4EA9-AAB0-6B27428E78B3}"/>
              </a:ext>
            </a:extLst>
          </p:cNvPr>
          <p:cNvSpPr>
            <a:spLocks noChangeArrowheads="1"/>
          </p:cNvSpPr>
          <p:nvPr/>
        </p:nvSpPr>
        <p:spPr bwMode="auto">
          <a:xfrm>
            <a:off x="115888" y="998538"/>
            <a:ext cx="3421062" cy="1779587"/>
          </a:xfrm>
          <a:prstGeom prst="round2DiagRect">
            <a:avLst/>
          </a:prstGeom>
          <a:solidFill>
            <a:schemeClr val="bg1"/>
          </a:solidFill>
          <a:ln w="19050">
            <a:solidFill>
              <a:srgbClr val="920000"/>
            </a:solidFill>
            <a:round/>
            <a:headEnd/>
            <a:tailEnd/>
          </a:ln>
        </p:spPr>
        <p:txBody>
          <a:bodyPr tIns="0" bIns="0" anchor="ctr"/>
          <a:lstStyle/>
          <a:p>
            <a:pPr>
              <a:lnSpc>
                <a:spcPct val="150000"/>
              </a:lnSpc>
              <a:defRPr/>
            </a:pPr>
            <a:r>
              <a:rPr lang="en-US" sz="1000" dirty="0">
                <a:ea typeface="ＭＳ Ｐゴシック"/>
                <a:cs typeface="ＭＳ Ｐゴシック"/>
                <a:sym typeface="Symbol" pitchFamily="18" charset="2"/>
              </a:rPr>
              <a:t>         </a:t>
            </a:r>
            <a:r>
              <a:rPr lang="en-US" sz="1000" dirty="0" err="1">
                <a:ea typeface="ＭＳ Ｐゴシック"/>
                <a:cs typeface="ＭＳ Ｐゴシック"/>
                <a:sym typeface="Symbol" pitchFamily="18" charset="2"/>
              </a:rPr>
              <a:t>Apolipoprotein</a:t>
            </a:r>
            <a:r>
              <a:rPr lang="en-US" sz="1000" dirty="0">
                <a:ea typeface="ＭＳ Ｐゴシック"/>
                <a:cs typeface="ＭＳ Ｐゴシック"/>
                <a:sym typeface="Symbol" pitchFamily="18" charset="2"/>
              </a:rPr>
              <a:t> A</a:t>
            </a:r>
            <a:r>
              <a:rPr lang="en-US" sz="1000" dirty="0">
                <a:ea typeface="ＭＳ Ｐゴシック"/>
                <a:cs typeface="ＭＳ Ｐゴシック"/>
              </a:rPr>
              <a:t>I</a:t>
            </a:r>
          </a:p>
          <a:p>
            <a:pPr>
              <a:lnSpc>
                <a:spcPct val="150000"/>
              </a:lnSpc>
              <a:defRPr/>
            </a:pPr>
            <a:r>
              <a:rPr lang="en-US" sz="1000" dirty="0">
                <a:ea typeface="ＭＳ Ｐゴシック"/>
                <a:cs typeface="ＭＳ Ｐゴシック"/>
                <a:sym typeface="Symbol" pitchFamily="18" charset="2"/>
              </a:rPr>
              <a:t>         ABCA1: ATP-binding cassette transporter A1</a:t>
            </a:r>
          </a:p>
          <a:p>
            <a:pPr>
              <a:lnSpc>
                <a:spcPct val="150000"/>
              </a:lnSpc>
              <a:defRPr/>
            </a:pPr>
            <a:r>
              <a:rPr lang="en-US" sz="1000" dirty="0">
                <a:ea typeface="ＭＳ Ｐゴシック"/>
                <a:cs typeface="ＭＳ Ｐゴシック"/>
                <a:sym typeface="Symbol" pitchFamily="18" charset="2"/>
              </a:rPr>
              <a:t>         ABCG1: ATP-binding cassette transporter G1</a:t>
            </a:r>
          </a:p>
          <a:p>
            <a:pPr marL="304800" lvl="1">
              <a:lnSpc>
                <a:spcPct val="150000"/>
              </a:lnSpc>
              <a:defRPr/>
            </a:pPr>
            <a:r>
              <a:rPr lang="en-US" sz="1000" dirty="0">
                <a:ea typeface="ＭＳ Ｐゴシック"/>
                <a:cs typeface="ＭＳ Ｐゴシック"/>
                <a:sym typeface="Symbol" pitchFamily="18" charset="2"/>
              </a:rPr>
              <a:t>CE: </a:t>
            </a:r>
            <a:r>
              <a:rPr lang="en-US" sz="1000" dirty="0" err="1">
                <a:ea typeface="ＭＳ Ｐゴシック"/>
                <a:cs typeface="ＭＳ Ｐゴシック"/>
                <a:sym typeface="Symbol" pitchFamily="18" charset="2"/>
              </a:rPr>
              <a:t>cholesteryl</a:t>
            </a:r>
            <a:r>
              <a:rPr lang="en-US" sz="1000" dirty="0">
                <a:ea typeface="ＭＳ Ｐゴシック"/>
                <a:cs typeface="ＭＳ Ｐゴシック"/>
                <a:sym typeface="Symbol" pitchFamily="18" charset="2"/>
              </a:rPr>
              <a:t> ester</a:t>
            </a:r>
          </a:p>
          <a:p>
            <a:pPr marL="304800" lvl="1">
              <a:lnSpc>
                <a:spcPct val="150000"/>
              </a:lnSpc>
              <a:defRPr/>
            </a:pPr>
            <a:r>
              <a:rPr lang="en-US" sz="1000" dirty="0">
                <a:ea typeface="ＭＳ Ｐゴシック"/>
                <a:cs typeface="ＭＳ Ｐゴシック"/>
                <a:sym typeface="Symbol" pitchFamily="18" charset="2"/>
              </a:rPr>
              <a:t>FC: free cholesterol</a:t>
            </a:r>
          </a:p>
          <a:p>
            <a:pPr marL="304800" lvl="1">
              <a:lnSpc>
                <a:spcPct val="150000"/>
              </a:lnSpc>
              <a:defRPr/>
            </a:pPr>
            <a:r>
              <a:rPr lang="en-US" sz="1000" dirty="0">
                <a:ea typeface="ＭＳ Ｐゴシック"/>
                <a:cs typeface="ＭＳ Ｐゴシック"/>
                <a:sym typeface="Symbol" pitchFamily="18" charset="2"/>
              </a:rPr>
              <a:t>LCAT: lecithin-cholesterol </a:t>
            </a:r>
            <a:r>
              <a:rPr lang="en-US" sz="1000" dirty="0" err="1">
                <a:ea typeface="ＭＳ Ｐゴシック"/>
                <a:cs typeface="ＭＳ Ｐゴシック"/>
                <a:sym typeface="Symbol" pitchFamily="18" charset="2"/>
              </a:rPr>
              <a:t>acyltransferase</a:t>
            </a:r>
            <a:endParaRPr lang="en-US" sz="1000" dirty="0">
              <a:ea typeface="ＭＳ Ｐゴシック"/>
              <a:cs typeface="ＭＳ Ｐゴシック"/>
              <a:sym typeface="Symbol" pitchFamily="18" charset="2"/>
            </a:endParaRPr>
          </a:p>
          <a:p>
            <a:pPr marL="304800" lvl="1">
              <a:lnSpc>
                <a:spcPct val="150000"/>
              </a:lnSpc>
              <a:defRPr/>
            </a:pPr>
            <a:r>
              <a:rPr lang="en-US" sz="1000" dirty="0">
                <a:ea typeface="ＭＳ Ｐゴシック"/>
                <a:cs typeface="ＭＳ Ｐゴシック"/>
                <a:sym typeface="Symbol" pitchFamily="18" charset="2"/>
              </a:rPr>
              <a:t>LXR/RXR: liver X receptor / retinoid X receptor</a:t>
            </a:r>
          </a:p>
        </p:txBody>
      </p:sp>
      <p:pic>
        <p:nvPicPr>
          <p:cNvPr id="24579" name="Image 61" descr="macrophage.png">
            <a:extLst>
              <a:ext uri="{FF2B5EF4-FFF2-40B4-BE49-F238E27FC236}">
                <a16:creationId xmlns:a16="http://schemas.microsoft.com/office/drawing/2014/main" id="{52367CA2-9F65-4A90-80D3-9388301160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96882">
            <a:off x="5480050" y="2720975"/>
            <a:ext cx="379730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Line 12">
            <a:extLst>
              <a:ext uri="{FF2B5EF4-FFF2-40B4-BE49-F238E27FC236}">
                <a16:creationId xmlns:a16="http://schemas.microsoft.com/office/drawing/2014/main" id="{CD4458E8-4B9D-4EBA-989C-44AF2B090089}"/>
              </a:ext>
            </a:extLst>
          </p:cNvPr>
          <p:cNvSpPr>
            <a:spLocks noChangeShapeType="1"/>
          </p:cNvSpPr>
          <p:nvPr/>
        </p:nvSpPr>
        <p:spPr bwMode="auto">
          <a:xfrm flipH="1">
            <a:off x="5073650" y="5029200"/>
            <a:ext cx="720725" cy="0"/>
          </a:xfrm>
          <a:prstGeom prst="line">
            <a:avLst/>
          </a:prstGeom>
          <a:noFill/>
          <a:ln w="28575">
            <a:solidFill>
              <a:schemeClr val="tx1"/>
            </a:solidFill>
            <a:round/>
            <a:headEnd/>
            <a:tailEnd type="triangle" w="med" len="med"/>
          </a:ln>
        </p:spPr>
        <p:txBody>
          <a:bodyPr/>
          <a:lstStyle/>
          <a:p>
            <a:pPr>
              <a:defRPr/>
            </a:pPr>
            <a:endParaRPr lang="fr-CA">
              <a:latin typeface="+mj-lt"/>
              <a:ea typeface="+mn-ea"/>
            </a:endParaRPr>
          </a:p>
        </p:txBody>
      </p:sp>
      <p:sp>
        <p:nvSpPr>
          <p:cNvPr id="3079" name="Line 18">
            <a:extLst>
              <a:ext uri="{FF2B5EF4-FFF2-40B4-BE49-F238E27FC236}">
                <a16:creationId xmlns:a16="http://schemas.microsoft.com/office/drawing/2014/main" id="{027C2244-064E-4C06-BD82-33A3899ED1CB}"/>
              </a:ext>
            </a:extLst>
          </p:cNvPr>
          <p:cNvSpPr>
            <a:spLocks noChangeShapeType="1"/>
          </p:cNvSpPr>
          <p:nvPr/>
        </p:nvSpPr>
        <p:spPr bwMode="auto">
          <a:xfrm flipH="1">
            <a:off x="2347913" y="4732338"/>
            <a:ext cx="1260475" cy="0"/>
          </a:xfrm>
          <a:prstGeom prst="line">
            <a:avLst/>
          </a:prstGeom>
          <a:noFill/>
          <a:ln w="28575">
            <a:solidFill>
              <a:schemeClr val="tx1"/>
            </a:solidFill>
            <a:round/>
            <a:headEnd/>
            <a:tailEnd type="triangle" w="med" len="med"/>
          </a:ln>
        </p:spPr>
        <p:txBody>
          <a:bodyPr wrap="none" anchor="ctr"/>
          <a:lstStyle/>
          <a:p>
            <a:pPr>
              <a:defRPr/>
            </a:pPr>
            <a:endParaRPr lang="fr-CA" b="1">
              <a:latin typeface="+mj-lt"/>
              <a:ea typeface="+mn-ea"/>
            </a:endParaRPr>
          </a:p>
        </p:txBody>
      </p:sp>
      <p:sp>
        <p:nvSpPr>
          <p:cNvPr id="3082" name="Line 24">
            <a:extLst>
              <a:ext uri="{FF2B5EF4-FFF2-40B4-BE49-F238E27FC236}">
                <a16:creationId xmlns:a16="http://schemas.microsoft.com/office/drawing/2014/main" id="{A65694FC-0022-4316-9A14-05A3F6B5E4D5}"/>
              </a:ext>
            </a:extLst>
          </p:cNvPr>
          <p:cNvSpPr>
            <a:spLocks noChangeShapeType="1"/>
          </p:cNvSpPr>
          <p:nvPr/>
        </p:nvSpPr>
        <p:spPr bwMode="auto">
          <a:xfrm flipV="1">
            <a:off x="5953125" y="2165350"/>
            <a:ext cx="228600" cy="914400"/>
          </a:xfrm>
          <a:prstGeom prst="line">
            <a:avLst/>
          </a:prstGeom>
          <a:noFill/>
          <a:ln w="28575">
            <a:solidFill>
              <a:schemeClr val="tx1"/>
            </a:solidFill>
            <a:round/>
            <a:headEnd/>
            <a:tailEnd type="triangle" w="med" len="med"/>
          </a:ln>
        </p:spPr>
        <p:txBody>
          <a:bodyPr/>
          <a:lstStyle/>
          <a:p>
            <a:pPr>
              <a:defRPr/>
            </a:pPr>
            <a:endParaRPr lang="fr-CA">
              <a:latin typeface="+mj-lt"/>
              <a:ea typeface="+mn-ea"/>
            </a:endParaRPr>
          </a:p>
        </p:txBody>
      </p:sp>
      <p:sp>
        <p:nvSpPr>
          <p:cNvPr id="24583" name="Text Box 32">
            <a:extLst>
              <a:ext uri="{FF2B5EF4-FFF2-40B4-BE49-F238E27FC236}">
                <a16:creationId xmlns:a16="http://schemas.microsoft.com/office/drawing/2014/main" id="{B67693DD-C1EF-4E24-ABBE-A76EA0B2196E}"/>
              </a:ext>
            </a:extLst>
          </p:cNvPr>
          <p:cNvSpPr txBox="1">
            <a:spLocks noChangeArrowheads="1"/>
          </p:cNvSpPr>
          <p:nvPr/>
        </p:nvSpPr>
        <p:spPr bwMode="auto">
          <a:xfrm>
            <a:off x="6931025" y="1371600"/>
            <a:ext cx="52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2000" b="1">
                <a:solidFill>
                  <a:srgbClr val="920000"/>
                </a:solidFill>
              </a:rPr>
              <a:t>FC</a:t>
            </a:r>
          </a:p>
        </p:txBody>
      </p:sp>
      <p:sp>
        <p:nvSpPr>
          <p:cNvPr id="24584" name="Text Box 38">
            <a:extLst>
              <a:ext uri="{FF2B5EF4-FFF2-40B4-BE49-F238E27FC236}">
                <a16:creationId xmlns:a16="http://schemas.microsoft.com/office/drawing/2014/main" id="{84EFC0DD-4F79-45DA-B905-570010D7C8B2}"/>
              </a:ext>
            </a:extLst>
          </p:cNvPr>
          <p:cNvSpPr txBox="1">
            <a:spLocks noChangeArrowheads="1"/>
          </p:cNvSpPr>
          <p:nvPr/>
        </p:nvSpPr>
        <p:spPr bwMode="auto">
          <a:xfrm>
            <a:off x="7613650" y="4030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4585" name="Oval 47">
            <a:extLst>
              <a:ext uri="{FF2B5EF4-FFF2-40B4-BE49-F238E27FC236}">
                <a16:creationId xmlns:a16="http://schemas.microsoft.com/office/drawing/2014/main" id="{B9812C7A-50BD-4A6E-9104-B692BB0508AC}"/>
              </a:ext>
            </a:extLst>
          </p:cNvPr>
          <p:cNvSpPr>
            <a:spLocks noChangeArrowheads="1"/>
          </p:cNvSpPr>
          <p:nvPr/>
        </p:nvSpPr>
        <p:spPr bwMode="auto">
          <a:xfrm>
            <a:off x="6099175" y="5562600"/>
            <a:ext cx="406400" cy="393700"/>
          </a:xfrm>
          <a:prstGeom prst="ellipse">
            <a:avLst/>
          </a:prstGeom>
          <a:gradFill rotWithShape="1">
            <a:gsLst>
              <a:gs pos="0">
                <a:srgbClr val="FFC000"/>
              </a:gs>
              <a:gs pos="50000">
                <a:srgbClr val="FF6600"/>
              </a:gs>
              <a:gs pos="100000">
                <a:srgbClr val="FF6600"/>
              </a:gs>
            </a:gsLst>
            <a:lin ang="2700000" scaled="1"/>
          </a:gradFill>
          <a:ln w="15875">
            <a:solidFill>
              <a:srgbClr val="FF6600"/>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3087" name="Line 51">
            <a:extLst>
              <a:ext uri="{FF2B5EF4-FFF2-40B4-BE49-F238E27FC236}">
                <a16:creationId xmlns:a16="http://schemas.microsoft.com/office/drawing/2014/main" id="{3716DA5A-CB95-4B7B-B8D0-E6DCAF10863A}"/>
              </a:ext>
            </a:extLst>
          </p:cNvPr>
          <p:cNvSpPr>
            <a:spLocks noChangeShapeType="1"/>
          </p:cNvSpPr>
          <p:nvPr/>
        </p:nvSpPr>
        <p:spPr bwMode="auto">
          <a:xfrm flipV="1">
            <a:off x="4327525" y="3460750"/>
            <a:ext cx="1320800" cy="1079500"/>
          </a:xfrm>
          <a:prstGeom prst="line">
            <a:avLst/>
          </a:prstGeom>
          <a:noFill/>
          <a:ln w="9525">
            <a:solidFill>
              <a:schemeClr val="tx1"/>
            </a:solidFill>
            <a:round/>
            <a:headEnd/>
            <a:tailEnd type="triangle" w="med" len="med"/>
          </a:ln>
        </p:spPr>
        <p:txBody>
          <a:bodyPr/>
          <a:lstStyle/>
          <a:p>
            <a:pPr>
              <a:defRPr/>
            </a:pPr>
            <a:endParaRPr lang="fr-CA">
              <a:latin typeface="+mj-lt"/>
              <a:ea typeface="+mn-ea"/>
            </a:endParaRPr>
          </a:p>
        </p:txBody>
      </p:sp>
      <p:pic>
        <p:nvPicPr>
          <p:cNvPr id="24587" name="Image 55" descr="a1.png">
            <a:extLst>
              <a:ext uri="{FF2B5EF4-FFF2-40B4-BE49-F238E27FC236}">
                <a16:creationId xmlns:a16="http://schemas.microsoft.com/office/drawing/2014/main" id="{81076204-7C07-42DB-813B-DE5270D218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238" y="1054100"/>
            <a:ext cx="4445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3">
            <a:extLst>
              <a:ext uri="{FF2B5EF4-FFF2-40B4-BE49-F238E27FC236}">
                <a16:creationId xmlns:a16="http://schemas.microsoft.com/office/drawing/2014/main" id="{E9053EF8-7697-48A3-9EB3-A6EC5A9D0761}"/>
              </a:ext>
            </a:extLst>
          </p:cNvPr>
          <p:cNvSpPr txBox="1">
            <a:spLocks noChangeArrowheads="1"/>
          </p:cNvSpPr>
          <p:nvPr/>
        </p:nvSpPr>
        <p:spPr bwMode="auto">
          <a:xfrm>
            <a:off x="6505575" y="4895850"/>
            <a:ext cx="6556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300" b="1">
                <a:solidFill>
                  <a:srgbClr val="920000"/>
                </a:solidFill>
              </a:rPr>
              <a:t>FC</a:t>
            </a:r>
          </a:p>
        </p:txBody>
      </p:sp>
      <p:sp>
        <p:nvSpPr>
          <p:cNvPr id="3100" name="Line 10">
            <a:extLst>
              <a:ext uri="{FF2B5EF4-FFF2-40B4-BE49-F238E27FC236}">
                <a16:creationId xmlns:a16="http://schemas.microsoft.com/office/drawing/2014/main" id="{D8CF47CC-A058-4CFB-85A2-EF9253D2E316}"/>
              </a:ext>
            </a:extLst>
          </p:cNvPr>
          <p:cNvSpPr>
            <a:spLocks noChangeShapeType="1"/>
          </p:cNvSpPr>
          <p:nvPr/>
        </p:nvSpPr>
        <p:spPr bwMode="auto">
          <a:xfrm flipH="1" flipV="1">
            <a:off x="6280150" y="5003800"/>
            <a:ext cx="317500" cy="87313"/>
          </a:xfrm>
          <a:prstGeom prst="line">
            <a:avLst/>
          </a:prstGeom>
          <a:noFill/>
          <a:ln w="28575">
            <a:solidFill>
              <a:schemeClr val="tx1"/>
            </a:solidFill>
            <a:round/>
            <a:headEnd/>
            <a:tailEnd type="triangle" w="med" len="med"/>
          </a:ln>
        </p:spPr>
        <p:txBody>
          <a:bodyPr/>
          <a:lstStyle/>
          <a:p>
            <a:pPr>
              <a:defRPr/>
            </a:pPr>
            <a:endParaRPr lang="fr-CA">
              <a:latin typeface="+mj-lt"/>
              <a:ea typeface="+mn-ea"/>
            </a:endParaRPr>
          </a:p>
        </p:txBody>
      </p:sp>
      <p:sp>
        <p:nvSpPr>
          <p:cNvPr id="24590" name="AutoShape 44">
            <a:extLst>
              <a:ext uri="{FF2B5EF4-FFF2-40B4-BE49-F238E27FC236}">
                <a16:creationId xmlns:a16="http://schemas.microsoft.com/office/drawing/2014/main" id="{2C272A10-CD9B-44A7-8269-398B15A88D5B}"/>
              </a:ext>
            </a:extLst>
          </p:cNvPr>
          <p:cNvSpPr>
            <a:spLocks noChangeArrowheads="1"/>
          </p:cNvSpPr>
          <p:nvPr/>
        </p:nvSpPr>
        <p:spPr bwMode="auto">
          <a:xfrm rot="1284722">
            <a:off x="6781800" y="5588000"/>
            <a:ext cx="439738" cy="2968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solidFill>
              <a:srgbClr val="FF9900"/>
            </a:solidFill>
            <a:miter lim="800000"/>
            <a:headEnd/>
            <a:tailEnd/>
          </a:ln>
        </p:spPr>
        <p:txBody>
          <a:bodyPr wrap="none" anchor="ctr"/>
          <a:lstStyle/>
          <a:p>
            <a:endParaRPr lang="fr-CA"/>
          </a:p>
        </p:txBody>
      </p:sp>
      <p:sp>
        <p:nvSpPr>
          <p:cNvPr id="3111" name="Line 49">
            <a:extLst>
              <a:ext uri="{FF2B5EF4-FFF2-40B4-BE49-F238E27FC236}">
                <a16:creationId xmlns:a16="http://schemas.microsoft.com/office/drawing/2014/main" id="{7CA3B8B8-A92A-44DD-933B-A777B8BF546A}"/>
              </a:ext>
            </a:extLst>
          </p:cNvPr>
          <p:cNvSpPr>
            <a:spLocks noChangeShapeType="1"/>
          </p:cNvSpPr>
          <p:nvPr/>
        </p:nvSpPr>
        <p:spPr bwMode="auto">
          <a:xfrm rot="1680000" flipV="1">
            <a:off x="6534150" y="5668963"/>
            <a:ext cx="387350" cy="407987"/>
          </a:xfrm>
          <a:prstGeom prst="line">
            <a:avLst/>
          </a:prstGeom>
          <a:noFill/>
          <a:ln w="38100">
            <a:solidFill>
              <a:srgbClr val="920000"/>
            </a:solidFill>
            <a:round/>
            <a:headEnd/>
            <a:tailEnd type="triangle" w="med" len="med"/>
          </a:ln>
        </p:spPr>
        <p:txBody>
          <a:bodyPr/>
          <a:lstStyle/>
          <a:p>
            <a:pPr>
              <a:defRPr/>
            </a:pPr>
            <a:endParaRPr lang="fr-CA">
              <a:latin typeface="+mj-lt"/>
              <a:ea typeface="+mn-ea"/>
            </a:endParaRPr>
          </a:p>
        </p:txBody>
      </p:sp>
      <p:sp>
        <p:nvSpPr>
          <p:cNvPr id="3112" name="Line 50">
            <a:extLst>
              <a:ext uri="{FF2B5EF4-FFF2-40B4-BE49-F238E27FC236}">
                <a16:creationId xmlns:a16="http://schemas.microsoft.com/office/drawing/2014/main" id="{2531756F-8C35-427C-9791-172C47EBA2AC}"/>
              </a:ext>
            </a:extLst>
          </p:cNvPr>
          <p:cNvSpPr>
            <a:spLocks noChangeShapeType="1"/>
          </p:cNvSpPr>
          <p:nvPr/>
        </p:nvSpPr>
        <p:spPr bwMode="auto">
          <a:xfrm flipH="1" flipV="1">
            <a:off x="6861175" y="5251450"/>
            <a:ext cx="152400" cy="304800"/>
          </a:xfrm>
          <a:prstGeom prst="line">
            <a:avLst/>
          </a:prstGeom>
          <a:noFill/>
          <a:ln w="38100">
            <a:solidFill>
              <a:schemeClr val="tx1"/>
            </a:solidFill>
            <a:round/>
            <a:headEnd/>
            <a:tailEnd type="triangle" w="med" len="med"/>
          </a:ln>
        </p:spPr>
        <p:txBody>
          <a:bodyPr/>
          <a:lstStyle/>
          <a:p>
            <a:pPr>
              <a:defRPr/>
            </a:pPr>
            <a:endParaRPr lang="fr-CA">
              <a:latin typeface="+mj-lt"/>
              <a:ea typeface="+mn-ea"/>
            </a:endParaRPr>
          </a:p>
        </p:txBody>
      </p:sp>
      <p:sp>
        <p:nvSpPr>
          <p:cNvPr id="3113" name="Line 37">
            <a:extLst>
              <a:ext uri="{FF2B5EF4-FFF2-40B4-BE49-F238E27FC236}">
                <a16:creationId xmlns:a16="http://schemas.microsoft.com/office/drawing/2014/main" id="{89FD759E-B609-47D2-9288-E85429B7AC7C}"/>
              </a:ext>
            </a:extLst>
          </p:cNvPr>
          <p:cNvSpPr>
            <a:spLocks noChangeShapeType="1"/>
          </p:cNvSpPr>
          <p:nvPr/>
        </p:nvSpPr>
        <p:spPr bwMode="auto">
          <a:xfrm flipH="1" flipV="1">
            <a:off x="8010525" y="4464050"/>
            <a:ext cx="228600" cy="387350"/>
          </a:xfrm>
          <a:prstGeom prst="line">
            <a:avLst/>
          </a:prstGeom>
          <a:noFill/>
          <a:ln w="28575">
            <a:solidFill>
              <a:schemeClr val="tx1"/>
            </a:solidFill>
            <a:round/>
            <a:headEnd/>
            <a:tailEnd type="triangle" w="med" len="med"/>
          </a:ln>
        </p:spPr>
        <p:txBody>
          <a:bodyPr/>
          <a:lstStyle/>
          <a:p>
            <a:pPr>
              <a:defRPr/>
            </a:pPr>
            <a:endParaRPr lang="fr-CA">
              <a:latin typeface="+mj-lt"/>
              <a:ea typeface="+mn-ea"/>
            </a:endParaRPr>
          </a:p>
        </p:txBody>
      </p:sp>
      <p:sp>
        <p:nvSpPr>
          <p:cNvPr id="3114" name="Line 34">
            <a:extLst>
              <a:ext uri="{FF2B5EF4-FFF2-40B4-BE49-F238E27FC236}">
                <a16:creationId xmlns:a16="http://schemas.microsoft.com/office/drawing/2014/main" id="{64844CDB-6712-47EC-B5CD-0AA6BD1EAD0C}"/>
              </a:ext>
            </a:extLst>
          </p:cNvPr>
          <p:cNvSpPr>
            <a:spLocks noChangeShapeType="1"/>
          </p:cNvSpPr>
          <p:nvPr/>
        </p:nvSpPr>
        <p:spPr bwMode="auto">
          <a:xfrm flipV="1">
            <a:off x="7038975" y="5073650"/>
            <a:ext cx="355600" cy="46038"/>
          </a:xfrm>
          <a:prstGeom prst="line">
            <a:avLst/>
          </a:prstGeom>
          <a:noFill/>
          <a:ln w="28575">
            <a:solidFill>
              <a:schemeClr val="tx1"/>
            </a:solidFill>
            <a:round/>
            <a:headEnd/>
            <a:tailEnd type="triangle" w="med" len="med"/>
          </a:ln>
        </p:spPr>
        <p:txBody>
          <a:bodyPr/>
          <a:lstStyle/>
          <a:p>
            <a:pPr>
              <a:defRPr/>
            </a:pPr>
            <a:endParaRPr lang="fr-CA">
              <a:latin typeface="+mj-lt"/>
              <a:ea typeface="+mn-ea"/>
            </a:endParaRPr>
          </a:p>
        </p:txBody>
      </p:sp>
      <p:sp>
        <p:nvSpPr>
          <p:cNvPr id="1056" name="Oval 29">
            <a:extLst>
              <a:ext uri="{FF2B5EF4-FFF2-40B4-BE49-F238E27FC236}">
                <a16:creationId xmlns:a16="http://schemas.microsoft.com/office/drawing/2014/main" id="{D45B38C9-360E-4C70-A06F-3D1391B33FA5}"/>
              </a:ext>
            </a:extLst>
          </p:cNvPr>
          <p:cNvSpPr>
            <a:spLocks noChangeArrowheads="1"/>
          </p:cNvSpPr>
          <p:nvPr/>
        </p:nvSpPr>
        <p:spPr bwMode="auto">
          <a:xfrm>
            <a:off x="1362075" y="4495800"/>
            <a:ext cx="933450" cy="933450"/>
          </a:xfrm>
          <a:prstGeom prst="ellipse">
            <a:avLst/>
          </a:prstGeom>
          <a:gradFill flip="none" rotWithShape="1">
            <a:gsLst>
              <a:gs pos="0">
                <a:srgbClr val="FF0000"/>
              </a:gs>
              <a:gs pos="50000">
                <a:srgbClr val="920000"/>
              </a:gs>
            </a:gsLst>
            <a:lin ang="4200000" scaled="0"/>
            <a:tileRect/>
          </a:gradFill>
          <a:ln w="15875">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pitchFamily="-107" charset="-128"/>
            </a:endParaRPr>
          </a:p>
        </p:txBody>
      </p:sp>
      <p:sp>
        <p:nvSpPr>
          <p:cNvPr id="24596" name="Text Box 17">
            <a:extLst>
              <a:ext uri="{FF2B5EF4-FFF2-40B4-BE49-F238E27FC236}">
                <a16:creationId xmlns:a16="http://schemas.microsoft.com/office/drawing/2014/main" id="{8BF6BF13-1C1C-4314-AD64-9031393E67ED}"/>
              </a:ext>
            </a:extLst>
          </p:cNvPr>
          <p:cNvSpPr txBox="1">
            <a:spLocks noChangeArrowheads="1"/>
          </p:cNvSpPr>
          <p:nvPr/>
        </p:nvSpPr>
        <p:spPr bwMode="auto">
          <a:xfrm>
            <a:off x="1387475" y="4741863"/>
            <a:ext cx="882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300" b="1">
                <a:solidFill>
                  <a:srgbClr val="FFC000"/>
                </a:solidFill>
              </a:rPr>
              <a:t>CE</a:t>
            </a:r>
          </a:p>
        </p:txBody>
      </p:sp>
      <p:sp>
        <p:nvSpPr>
          <p:cNvPr id="24597" name="Oval 47">
            <a:extLst>
              <a:ext uri="{FF2B5EF4-FFF2-40B4-BE49-F238E27FC236}">
                <a16:creationId xmlns:a16="http://schemas.microsoft.com/office/drawing/2014/main" id="{CC99CF99-E5D4-4692-8353-13259CC39144}"/>
              </a:ext>
            </a:extLst>
          </p:cNvPr>
          <p:cNvSpPr>
            <a:spLocks noChangeArrowheads="1"/>
          </p:cNvSpPr>
          <p:nvPr/>
        </p:nvSpPr>
        <p:spPr bwMode="auto">
          <a:xfrm>
            <a:off x="5972175" y="5784850"/>
            <a:ext cx="406400" cy="393700"/>
          </a:xfrm>
          <a:prstGeom prst="ellipse">
            <a:avLst/>
          </a:prstGeom>
          <a:gradFill rotWithShape="1">
            <a:gsLst>
              <a:gs pos="0">
                <a:srgbClr val="FFC000"/>
              </a:gs>
              <a:gs pos="50000">
                <a:srgbClr val="FF6600"/>
              </a:gs>
              <a:gs pos="100000">
                <a:srgbClr val="FF6600"/>
              </a:gs>
            </a:gsLst>
            <a:lin ang="2700000" scaled="1"/>
          </a:gradFill>
          <a:ln w="15875">
            <a:solidFill>
              <a:srgbClr val="FF6600"/>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24598" name="Oval 23">
            <a:extLst>
              <a:ext uri="{FF2B5EF4-FFF2-40B4-BE49-F238E27FC236}">
                <a16:creationId xmlns:a16="http://schemas.microsoft.com/office/drawing/2014/main" id="{CC1713CA-8573-4780-85FB-A1433F4A26C2}"/>
              </a:ext>
            </a:extLst>
          </p:cNvPr>
          <p:cNvSpPr>
            <a:spLocks noChangeArrowheads="1"/>
          </p:cNvSpPr>
          <p:nvPr/>
        </p:nvSpPr>
        <p:spPr bwMode="auto">
          <a:xfrm>
            <a:off x="3038475" y="4851400"/>
            <a:ext cx="1938338" cy="536575"/>
          </a:xfrm>
          <a:prstGeom prst="ellipse">
            <a:avLst/>
          </a:prstGeom>
          <a:gradFill rotWithShape="1">
            <a:gsLst>
              <a:gs pos="0">
                <a:srgbClr val="00B0F0"/>
              </a:gs>
              <a:gs pos="50000">
                <a:srgbClr val="0070C0"/>
              </a:gs>
              <a:gs pos="100000">
                <a:srgbClr val="0070C0"/>
              </a:gs>
            </a:gsLst>
            <a:lin ang="4800000"/>
          </a:gradFill>
          <a:ln w="15875">
            <a:solidFill>
              <a:srgbClr val="0041C4"/>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b="1"/>
          </a:p>
        </p:txBody>
      </p:sp>
      <p:sp>
        <p:nvSpPr>
          <p:cNvPr id="24599" name="Text Box 7">
            <a:extLst>
              <a:ext uri="{FF2B5EF4-FFF2-40B4-BE49-F238E27FC236}">
                <a16:creationId xmlns:a16="http://schemas.microsoft.com/office/drawing/2014/main" id="{63426B6B-EC11-46BA-B270-D19EB2B4394B}"/>
              </a:ext>
            </a:extLst>
          </p:cNvPr>
          <p:cNvSpPr txBox="1">
            <a:spLocks noChangeArrowheads="1"/>
          </p:cNvSpPr>
          <p:nvPr/>
        </p:nvSpPr>
        <p:spPr bwMode="auto">
          <a:xfrm>
            <a:off x="4030663" y="4899025"/>
            <a:ext cx="8302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300" b="1">
                <a:solidFill>
                  <a:srgbClr val="FFC000"/>
                </a:solidFill>
              </a:rPr>
              <a:t>FC</a:t>
            </a:r>
          </a:p>
        </p:txBody>
      </p:sp>
      <p:sp>
        <p:nvSpPr>
          <p:cNvPr id="1063" name="Oval 29">
            <a:extLst>
              <a:ext uri="{FF2B5EF4-FFF2-40B4-BE49-F238E27FC236}">
                <a16:creationId xmlns:a16="http://schemas.microsoft.com/office/drawing/2014/main" id="{EAAF596D-020C-46D0-8E47-1A5BB994E52C}"/>
              </a:ext>
            </a:extLst>
          </p:cNvPr>
          <p:cNvSpPr>
            <a:spLocks noChangeArrowheads="1"/>
          </p:cNvSpPr>
          <p:nvPr/>
        </p:nvSpPr>
        <p:spPr bwMode="auto">
          <a:xfrm>
            <a:off x="5927725" y="1193800"/>
            <a:ext cx="933450" cy="933450"/>
          </a:xfrm>
          <a:prstGeom prst="ellipse">
            <a:avLst/>
          </a:prstGeom>
          <a:gradFill flip="none" rotWithShape="1">
            <a:gsLst>
              <a:gs pos="0">
                <a:srgbClr val="FF0000"/>
              </a:gs>
              <a:gs pos="50000">
                <a:srgbClr val="920000"/>
              </a:gs>
            </a:gsLst>
            <a:lin ang="4200000" scaled="0"/>
            <a:tileRect/>
          </a:gradFill>
          <a:ln w="15875">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pitchFamily="-107" charset="-128"/>
            </a:endParaRPr>
          </a:p>
        </p:txBody>
      </p:sp>
      <p:sp>
        <p:nvSpPr>
          <p:cNvPr id="24601" name="Text Box 28">
            <a:extLst>
              <a:ext uri="{FF2B5EF4-FFF2-40B4-BE49-F238E27FC236}">
                <a16:creationId xmlns:a16="http://schemas.microsoft.com/office/drawing/2014/main" id="{F7BB401B-CD0C-4241-BB87-59AC13908B55}"/>
              </a:ext>
            </a:extLst>
          </p:cNvPr>
          <p:cNvSpPr txBox="1">
            <a:spLocks noChangeArrowheads="1"/>
          </p:cNvSpPr>
          <p:nvPr/>
        </p:nvSpPr>
        <p:spPr bwMode="auto">
          <a:xfrm>
            <a:off x="5953125" y="1439863"/>
            <a:ext cx="8826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fr-FR" sz="2300" b="1">
                <a:solidFill>
                  <a:srgbClr val="FFC000"/>
                </a:solidFill>
              </a:rPr>
              <a:t>CE</a:t>
            </a:r>
          </a:p>
        </p:txBody>
      </p:sp>
      <p:sp>
        <p:nvSpPr>
          <p:cNvPr id="3" name="Oval 30">
            <a:extLst>
              <a:ext uri="{FF2B5EF4-FFF2-40B4-BE49-F238E27FC236}">
                <a16:creationId xmlns:a16="http://schemas.microsoft.com/office/drawing/2014/main" id="{9ABF4CEC-DFDB-41FA-92B8-3E0760A8B9FC}"/>
              </a:ext>
            </a:extLst>
          </p:cNvPr>
          <p:cNvSpPr>
            <a:spLocks noChangeArrowheads="1"/>
          </p:cNvSpPr>
          <p:nvPr/>
        </p:nvSpPr>
        <p:spPr bwMode="auto">
          <a:xfrm rot="5126615">
            <a:off x="6302375" y="1946275"/>
            <a:ext cx="304800" cy="381000"/>
          </a:xfrm>
          <a:prstGeom prst="ellipse">
            <a:avLst/>
          </a:prstGeom>
          <a:gradFill flip="none" rotWithShape="1">
            <a:gsLst>
              <a:gs pos="0">
                <a:schemeClr val="accent6">
                  <a:lumMod val="60000"/>
                  <a:lumOff val="40000"/>
                </a:schemeClr>
              </a:gs>
              <a:gs pos="50000">
                <a:srgbClr val="32329A"/>
              </a:gs>
            </a:gsLst>
            <a:lin ang="19200000" scaled="0"/>
            <a:tileRect/>
          </a:gradFill>
          <a:ln w="15875">
            <a:solidFill>
              <a:schemeClr val="accent6">
                <a:lumMod val="75000"/>
              </a:schemeClr>
            </a:solidFill>
            <a:round/>
            <a:headEnd/>
            <a:tailEnd/>
          </a:ln>
        </p:spPr>
        <p:txBody>
          <a:bodyPr wrap="none" anchor="ctr"/>
          <a:lstStyle/>
          <a:p>
            <a:pPr>
              <a:defRPr/>
            </a:pPr>
            <a:endParaRPr lang="fr-FR">
              <a:latin typeface="Arial" charset="0"/>
              <a:ea typeface="ＭＳ Ｐゴシック" pitchFamily="-107" charset="-128"/>
            </a:endParaRPr>
          </a:p>
        </p:txBody>
      </p:sp>
      <p:sp>
        <p:nvSpPr>
          <p:cNvPr id="65" name="Oval 30">
            <a:extLst>
              <a:ext uri="{FF2B5EF4-FFF2-40B4-BE49-F238E27FC236}">
                <a16:creationId xmlns:a16="http://schemas.microsoft.com/office/drawing/2014/main" id="{A0ACDAC0-7C7B-4AA4-B462-89A511D2D7B1}"/>
              </a:ext>
            </a:extLst>
          </p:cNvPr>
          <p:cNvSpPr>
            <a:spLocks noChangeArrowheads="1"/>
          </p:cNvSpPr>
          <p:nvPr/>
        </p:nvSpPr>
        <p:spPr bwMode="auto">
          <a:xfrm>
            <a:off x="6683375" y="1416050"/>
            <a:ext cx="304800" cy="381000"/>
          </a:xfrm>
          <a:prstGeom prst="ellipse">
            <a:avLst/>
          </a:prstGeom>
          <a:gradFill flip="none" rotWithShape="1">
            <a:gsLst>
              <a:gs pos="0">
                <a:schemeClr val="accent6">
                  <a:lumMod val="60000"/>
                  <a:lumOff val="40000"/>
                </a:schemeClr>
              </a:gs>
              <a:gs pos="50000">
                <a:srgbClr val="32329A"/>
              </a:gs>
            </a:gsLst>
            <a:lin ang="2700000" scaled="1"/>
            <a:tileRect/>
          </a:gradFill>
          <a:ln w="15875">
            <a:solidFill>
              <a:schemeClr val="accent6">
                <a:lumMod val="75000"/>
              </a:schemeClr>
            </a:solidFill>
            <a:round/>
            <a:headEnd/>
            <a:tailEnd/>
          </a:ln>
        </p:spPr>
        <p:txBody>
          <a:bodyPr wrap="none" anchor="ctr"/>
          <a:lstStyle/>
          <a:p>
            <a:pPr>
              <a:defRPr/>
            </a:pPr>
            <a:endParaRPr lang="fr-FR" b="1">
              <a:latin typeface="Arial" charset="0"/>
              <a:ea typeface="ＭＳ Ｐゴシック" pitchFamily="-107" charset="-128"/>
            </a:endParaRPr>
          </a:p>
        </p:txBody>
      </p:sp>
      <p:sp>
        <p:nvSpPr>
          <p:cNvPr id="66" name="Oval 30">
            <a:extLst>
              <a:ext uri="{FF2B5EF4-FFF2-40B4-BE49-F238E27FC236}">
                <a16:creationId xmlns:a16="http://schemas.microsoft.com/office/drawing/2014/main" id="{CC317949-4482-4B55-A910-D59234A2C50F}"/>
              </a:ext>
            </a:extLst>
          </p:cNvPr>
          <p:cNvSpPr>
            <a:spLocks noChangeArrowheads="1"/>
          </p:cNvSpPr>
          <p:nvPr/>
        </p:nvSpPr>
        <p:spPr bwMode="auto">
          <a:xfrm>
            <a:off x="5797550" y="1517650"/>
            <a:ext cx="304800" cy="381000"/>
          </a:xfrm>
          <a:prstGeom prst="ellipse">
            <a:avLst/>
          </a:prstGeom>
          <a:gradFill flip="none" rotWithShape="1">
            <a:gsLst>
              <a:gs pos="0">
                <a:schemeClr val="accent6">
                  <a:lumMod val="60000"/>
                  <a:lumOff val="40000"/>
                </a:schemeClr>
              </a:gs>
              <a:gs pos="50000">
                <a:srgbClr val="32329A"/>
              </a:gs>
            </a:gsLst>
            <a:lin ang="2700000" scaled="0"/>
            <a:tileRect/>
          </a:gradFill>
          <a:ln w="15875">
            <a:solidFill>
              <a:schemeClr val="accent6">
                <a:lumMod val="75000"/>
              </a:schemeClr>
            </a:solidFill>
            <a:round/>
            <a:headEnd/>
            <a:tailEnd/>
          </a:ln>
        </p:spPr>
        <p:txBody>
          <a:bodyPr wrap="none" anchor="ctr"/>
          <a:lstStyle/>
          <a:p>
            <a:pPr>
              <a:defRPr/>
            </a:pPr>
            <a:endParaRPr lang="fr-FR">
              <a:latin typeface="Arial" charset="0"/>
              <a:ea typeface="ＭＳ Ｐゴシック" pitchFamily="-107" charset="-128"/>
            </a:endParaRPr>
          </a:p>
        </p:txBody>
      </p:sp>
      <p:sp>
        <p:nvSpPr>
          <p:cNvPr id="60" name="Freeform 48">
            <a:extLst>
              <a:ext uri="{FF2B5EF4-FFF2-40B4-BE49-F238E27FC236}">
                <a16:creationId xmlns:a16="http://schemas.microsoft.com/office/drawing/2014/main" id="{F20BC50D-A33D-4106-B177-AAF6E6E1C820}"/>
              </a:ext>
            </a:extLst>
          </p:cNvPr>
          <p:cNvSpPr>
            <a:spLocks/>
          </p:cNvSpPr>
          <p:nvPr/>
        </p:nvSpPr>
        <p:spPr bwMode="auto">
          <a:xfrm>
            <a:off x="300038" y="1587500"/>
            <a:ext cx="195262" cy="141288"/>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28575">
            <a:solidFill>
              <a:srgbClr val="FF66FF"/>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sp>
        <p:nvSpPr>
          <p:cNvPr id="62" name="Freeform 48">
            <a:extLst>
              <a:ext uri="{FF2B5EF4-FFF2-40B4-BE49-F238E27FC236}">
                <a16:creationId xmlns:a16="http://schemas.microsoft.com/office/drawing/2014/main" id="{F9E189C1-95F0-407E-8E09-9F1C22AD68C0}"/>
              </a:ext>
            </a:extLst>
          </p:cNvPr>
          <p:cNvSpPr>
            <a:spLocks/>
          </p:cNvSpPr>
          <p:nvPr/>
        </p:nvSpPr>
        <p:spPr bwMode="auto">
          <a:xfrm>
            <a:off x="300038" y="1365250"/>
            <a:ext cx="195262" cy="141288"/>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28575">
            <a:solidFill>
              <a:srgbClr val="660066"/>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sp>
        <p:nvSpPr>
          <p:cNvPr id="63" name="Freeform 48">
            <a:extLst>
              <a:ext uri="{FF2B5EF4-FFF2-40B4-BE49-F238E27FC236}">
                <a16:creationId xmlns:a16="http://schemas.microsoft.com/office/drawing/2014/main" id="{50E4540D-3F54-48B5-84A5-A074BE62287A}"/>
              </a:ext>
            </a:extLst>
          </p:cNvPr>
          <p:cNvSpPr>
            <a:spLocks/>
          </p:cNvSpPr>
          <p:nvPr/>
        </p:nvSpPr>
        <p:spPr bwMode="auto">
          <a:xfrm>
            <a:off x="5859463" y="4895850"/>
            <a:ext cx="334962" cy="242888"/>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34925">
            <a:solidFill>
              <a:srgbClr val="660066"/>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sp>
        <p:nvSpPr>
          <p:cNvPr id="64" name="Freeform 48">
            <a:extLst>
              <a:ext uri="{FF2B5EF4-FFF2-40B4-BE49-F238E27FC236}">
                <a16:creationId xmlns:a16="http://schemas.microsoft.com/office/drawing/2014/main" id="{9023EF69-ADFF-47E4-9174-002BDB904A46}"/>
              </a:ext>
            </a:extLst>
          </p:cNvPr>
          <p:cNvSpPr>
            <a:spLocks/>
          </p:cNvSpPr>
          <p:nvPr/>
        </p:nvSpPr>
        <p:spPr bwMode="auto">
          <a:xfrm>
            <a:off x="5838825" y="3340100"/>
            <a:ext cx="334963" cy="242888"/>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34925">
            <a:solidFill>
              <a:srgbClr val="FF66FF"/>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sp>
        <p:nvSpPr>
          <p:cNvPr id="67" name="Freeform 48">
            <a:extLst>
              <a:ext uri="{FF2B5EF4-FFF2-40B4-BE49-F238E27FC236}">
                <a16:creationId xmlns:a16="http://schemas.microsoft.com/office/drawing/2014/main" id="{43ABFB6F-C315-40AF-B0D1-988C290B6D93}"/>
              </a:ext>
            </a:extLst>
          </p:cNvPr>
          <p:cNvSpPr>
            <a:spLocks/>
          </p:cNvSpPr>
          <p:nvPr/>
        </p:nvSpPr>
        <p:spPr bwMode="auto">
          <a:xfrm>
            <a:off x="6194425" y="3206750"/>
            <a:ext cx="334963" cy="242888"/>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34925">
            <a:solidFill>
              <a:srgbClr val="FF66FF"/>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pic>
        <p:nvPicPr>
          <p:cNvPr id="24610" name="Image 70" descr="a1.png">
            <a:extLst>
              <a:ext uri="{FF2B5EF4-FFF2-40B4-BE49-F238E27FC236}">
                <a16:creationId xmlns:a16="http://schemas.microsoft.com/office/drawing/2014/main" id="{65C8DBF3-7282-4075-BA0B-BE35932F69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2413" y="4259263"/>
            <a:ext cx="6191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Image 73" descr="a1.png">
            <a:extLst>
              <a:ext uri="{FF2B5EF4-FFF2-40B4-BE49-F238E27FC236}">
                <a16:creationId xmlns:a16="http://schemas.microsoft.com/office/drawing/2014/main" id="{1A1C234C-347E-48D6-AF19-C64CEEBAEC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6013" y="4570413"/>
            <a:ext cx="6223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Image 76" descr="a1.png">
            <a:extLst>
              <a:ext uri="{FF2B5EF4-FFF2-40B4-BE49-F238E27FC236}">
                <a16:creationId xmlns:a16="http://schemas.microsoft.com/office/drawing/2014/main" id="{8BA6C91C-0A9D-4CF5-8BC4-DD32247B03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3463" y="998538"/>
            <a:ext cx="619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42">
            <a:extLst>
              <a:ext uri="{FF2B5EF4-FFF2-40B4-BE49-F238E27FC236}">
                <a16:creationId xmlns:a16="http://schemas.microsoft.com/office/drawing/2014/main" id="{44236ACE-E227-40B6-ABBE-5203F2159A81}"/>
              </a:ext>
            </a:extLst>
          </p:cNvPr>
          <p:cNvSpPr>
            <a:spLocks noChangeShapeType="1"/>
          </p:cNvSpPr>
          <p:nvPr/>
        </p:nvSpPr>
        <p:spPr bwMode="auto">
          <a:xfrm flipH="1" flipV="1">
            <a:off x="6257925" y="3486150"/>
            <a:ext cx="495300" cy="584200"/>
          </a:xfrm>
          <a:prstGeom prst="line">
            <a:avLst/>
          </a:prstGeom>
          <a:noFill/>
          <a:ln w="28575">
            <a:solidFill>
              <a:srgbClr val="920000"/>
            </a:solidFill>
            <a:round/>
            <a:headEnd/>
            <a:tailEnd type="triangle" w="med" len="med"/>
          </a:ln>
        </p:spPr>
        <p:txBody>
          <a:bodyPr/>
          <a:lstStyle/>
          <a:p>
            <a:pPr>
              <a:defRPr/>
            </a:pPr>
            <a:endParaRPr lang="fr-CA">
              <a:latin typeface="+mj-lt"/>
              <a:ea typeface="+mn-ea"/>
            </a:endParaRPr>
          </a:p>
        </p:txBody>
      </p:sp>
      <p:sp>
        <p:nvSpPr>
          <p:cNvPr id="24614" name="Rectangle 58">
            <a:extLst>
              <a:ext uri="{FF2B5EF4-FFF2-40B4-BE49-F238E27FC236}">
                <a16:creationId xmlns:a16="http://schemas.microsoft.com/office/drawing/2014/main" id="{244AB96B-E6E8-407A-8CC3-A17296D0FF7D}"/>
              </a:ext>
            </a:extLst>
          </p:cNvPr>
          <p:cNvSpPr>
            <a:spLocks noGrp="1" noChangeArrowheads="1"/>
          </p:cNvSpPr>
          <p:nvPr>
            <p:ph type="title"/>
          </p:nvPr>
        </p:nvSpPr>
        <p:spPr>
          <a:xfrm>
            <a:off x="161925" y="0"/>
            <a:ext cx="8280400" cy="836613"/>
          </a:xfrm>
        </p:spPr>
        <p:txBody>
          <a:bodyPr/>
          <a:lstStyle/>
          <a:p>
            <a:pPr eaLnBrk="1" hangingPunct="1"/>
            <a:r>
              <a:rPr lang="en-US" altLang="fr-FR">
                <a:ea typeface="ＭＳ Ｐゴシック" panose="020B0600070205080204" pitchFamily="34" charset="-128"/>
              </a:rPr>
              <a:t>Role of ABCA1 and ABCG1 in Macrophage Cholesterol Efflux</a:t>
            </a:r>
            <a:endParaRPr lang="fr-CA" altLang="fr-FR">
              <a:ea typeface="ＭＳ Ｐゴシック" panose="020B0600070205080204" pitchFamily="34" charset="-128"/>
            </a:endParaRPr>
          </a:p>
        </p:txBody>
      </p:sp>
      <p:sp>
        <p:nvSpPr>
          <p:cNvPr id="3108" name="Line 43">
            <a:extLst>
              <a:ext uri="{FF2B5EF4-FFF2-40B4-BE49-F238E27FC236}">
                <a16:creationId xmlns:a16="http://schemas.microsoft.com/office/drawing/2014/main" id="{CD6FDC1C-2552-44A2-82E2-B665A433246C}"/>
              </a:ext>
            </a:extLst>
          </p:cNvPr>
          <p:cNvSpPr>
            <a:spLocks noChangeShapeType="1"/>
          </p:cNvSpPr>
          <p:nvPr/>
        </p:nvSpPr>
        <p:spPr bwMode="auto">
          <a:xfrm flipH="1">
            <a:off x="6149975" y="4337050"/>
            <a:ext cx="615950" cy="558800"/>
          </a:xfrm>
          <a:prstGeom prst="line">
            <a:avLst/>
          </a:prstGeom>
          <a:noFill/>
          <a:ln w="28575">
            <a:solidFill>
              <a:srgbClr val="920000"/>
            </a:solidFill>
            <a:round/>
            <a:headEnd/>
            <a:tailEnd type="triangle" w="med" len="med"/>
          </a:ln>
        </p:spPr>
        <p:txBody>
          <a:bodyPr/>
          <a:lstStyle/>
          <a:p>
            <a:pPr>
              <a:defRPr/>
            </a:pPr>
            <a:endParaRPr lang="fr-CA">
              <a:latin typeface="+mj-lt"/>
              <a:ea typeface="+mn-ea"/>
            </a:endParaRPr>
          </a:p>
        </p:txBody>
      </p:sp>
      <p:sp>
        <p:nvSpPr>
          <p:cNvPr id="3106" name="Line 41">
            <a:extLst>
              <a:ext uri="{FF2B5EF4-FFF2-40B4-BE49-F238E27FC236}">
                <a16:creationId xmlns:a16="http://schemas.microsoft.com/office/drawing/2014/main" id="{B6474CB0-C30A-47BD-825A-3FF1DE08E398}"/>
              </a:ext>
            </a:extLst>
          </p:cNvPr>
          <p:cNvSpPr>
            <a:spLocks noChangeShapeType="1"/>
          </p:cNvSpPr>
          <p:nvPr/>
        </p:nvSpPr>
        <p:spPr bwMode="auto">
          <a:xfrm rot="300000" flipH="1">
            <a:off x="7038975" y="4260850"/>
            <a:ext cx="412750" cy="46038"/>
          </a:xfrm>
          <a:prstGeom prst="line">
            <a:avLst/>
          </a:prstGeom>
          <a:noFill/>
          <a:ln w="34925">
            <a:solidFill>
              <a:srgbClr val="920000"/>
            </a:solidFill>
            <a:round/>
            <a:headEnd/>
            <a:tailEnd type="triangle" w="med" len="med"/>
          </a:ln>
        </p:spPr>
        <p:txBody>
          <a:bodyPr/>
          <a:lstStyle/>
          <a:p>
            <a:pPr>
              <a:defRPr/>
            </a:pPr>
            <a:endParaRPr lang="fr-CA">
              <a:latin typeface="+mj-lt"/>
              <a:ea typeface="+mn-ea"/>
            </a:endParaRPr>
          </a:p>
        </p:txBody>
      </p:sp>
      <p:pic>
        <p:nvPicPr>
          <p:cNvPr id="6" name="Picture 6" descr="C:\Documents and Settings\ver-tre01\Local Settings\Temporary Internet Files\Content.IE5\5NRM62G7\MP900409506[1].jpg">
            <a:extLst>
              <a:ext uri="{FF2B5EF4-FFF2-40B4-BE49-F238E27FC236}">
                <a16:creationId xmlns:a16="http://schemas.microsoft.com/office/drawing/2014/main" id="{531CED0C-FF20-4340-BCA2-52CBC66B6970}"/>
              </a:ext>
            </a:extLst>
          </p:cNvPr>
          <p:cNvPicPr>
            <a:picLocks noChangeAspect="1" noChangeArrowheads="1"/>
          </p:cNvPicPr>
          <p:nvPr/>
        </p:nvPicPr>
        <p:blipFill>
          <a:blip r:embed="rId7" cstate="print">
            <a:clrChange>
              <a:clrFrom>
                <a:srgbClr val="FFFFFF"/>
              </a:clrFrom>
              <a:clrTo>
                <a:srgbClr val="FFFFFF">
                  <a:alpha val="0"/>
                </a:srgbClr>
              </a:clrTo>
            </a:clrChange>
            <a:duotone>
              <a:prstClr val="black"/>
              <a:srgbClr val="00B0F0">
                <a:tint val="45000"/>
                <a:satMod val="400000"/>
              </a:srgbClr>
            </a:duotone>
          </a:blip>
          <a:srcRect/>
          <a:stretch>
            <a:fillRect/>
          </a:stretch>
        </p:blipFill>
        <p:spPr bwMode="auto">
          <a:xfrm>
            <a:off x="6677433" y="3862270"/>
            <a:ext cx="457355" cy="683695"/>
          </a:xfrm>
          <a:prstGeom prst="rect">
            <a:avLst/>
          </a:prstGeom>
          <a:noFill/>
        </p:spPr>
      </p:pic>
      <p:sp>
        <p:nvSpPr>
          <p:cNvPr id="24618" name="Rectangle 19">
            <a:extLst>
              <a:ext uri="{FF2B5EF4-FFF2-40B4-BE49-F238E27FC236}">
                <a16:creationId xmlns:a16="http://schemas.microsoft.com/office/drawing/2014/main" id="{23574167-D57B-403D-8D78-DC4E1AF3A3FF}"/>
              </a:ext>
            </a:extLst>
          </p:cNvPr>
          <p:cNvSpPr>
            <a:spLocks noChangeArrowheads="1"/>
          </p:cNvSpPr>
          <p:nvPr/>
        </p:nvSpPr>
        <p:spPr bwMode="auto">
          <a:xfrm>
            <a:off x="1220788" y="5499100"/>
            <a:ext cx="1414462"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Mature HDL</a:t>
            </a:r>
          </a:p>
        </p:txBody>
      </p:sp>
      <p:sp>
        <p:nvSpPr>
          <p:cNvPr id="24619" name="Rectangle 20">
            <a:extLst>
              <a:ext uri="{FF2B5EF4-FFF2-40B4-BE49-F238E27FC236}">
                <a16:creationId xmlns:a16="http://schemas.microsoft.com/office/drawing/2014/main" id="{604F4745-F813-48B4-B9F5-A9ACD5D8BBBC}"/>
              </a:ext>
            </a:extLst>
          </p:cNvPr>
          <p:cNvSpPr>
            <a:spLocks noChangeArrowheads="1"/>
          </p:cNvSpPr>
          <p:nvPr/>
        </p:nvSpPr>
        <p:spPr bwMode="auto">
          <a:xfrm>
            <a:off x="1041400" y="5499100"/>
            <a:ext cx="180975" cy="360363"/>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24620" name="Rectangle 19">
            <a:extLst>
              <a:ext uri="{FF2B5EF4-FFF2-40B4-BE49-F238E27FC236}">
                <a16:creationId xmlns:a16="http://schemas.microsoft.com/office/drawing/2014/main" id="{B29BF3A8-D39A-424D-B1C1-E75416959316}"/>
              </a:ext>
            </a:extLst>
          </p:cNvPr>
          <p:cNvSpPr>
            <a:spLocks noChangeArrowheads="1"/>
          </p:cNvSpPr>
          <p:nvPr/>
        </p:nvSpPr>
        <p:spPr bwMode="auto">
          <a:xfrm>
            <a:off x="3351213" y="5454650"/>
            <a:ext cx="1504950"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Nascent HDL</a:t>
            </a:r>
          </a:p>
        </p:txBody>
      </p:sp>
      <p:sp>
        <p:nvSpPr>
          <p:cNvPr id="24621" name="Rectangle 20">
            <a:extLst>
              <a:ext uri="{FF2B5EF4-FFF2-40B4-BE49-F238E27FC236}">
                <a16:creationId xmlns:a16="http://schemas.microsoft.com/office/drawing/2014/main" id="{8E5D0897-B5AF-43BF-973D-4204BB06272C}"/>
              </a:ext>
            </a:extLst>
          </p:cNvPr>
          <p:cNvSpPr>
            <a:spLocks noChangeArrowheads="1"/>
          </p:cNvSpPr>
          <p:nvPr/>
        </p:nvSpPr>
        <p:spPr bwMode="auto">
          <a:xfrm>
            <a:off x="3171825" y="5454650"/>
            <a:ext cx="179388" cy="360363"/>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24622" name="Rectangle 68">
            <a:extLst>
              <a:ext uri="{FF2B5EF4-FFF2-40B4-BE49-F238E27FC236}">
                <a16:creationId xmlns:a16="http://schemas.microsoft.com/office/drawing/2014/main" id="{46C4A929-900D-4A0F-A723-DF0CE91F7861}"/>
              </a:ext>
            </a:extLst>
          </p:cNvPr>
          <p:cNvSpPr>
            <a:spLocks noChangeArrowheads="1"/>
          </p:cNvSpPr>
          <p:nvPr/>
        </p:nvSpPr>
        <p:spPr bwMode="auto">
          <a:xfrm>
            <a:off x="3762375" y="5859463"/>
            <a:ext cx="2293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Modified lipoproteins</a:t>
            </a:r>
          </a:p>
        </p:txBody>
      </p:sp>
      <p:sp>
        <p:nvSpPr>
          <p:cNvPr id="24623" name="Rectangle 19">
            <a:extLst>
              <a:ext uri="{FF2B5EF4-FFF2-40B4-BE49-F238E27FC236}">
                <a16:creationId xmlns:a16="http://schemas.microsoft.com/office/drawing/2014/main" id="{0CC65AD0-1293-4CA4-B1A0-F871517D0B50}"/>
              </a:ext>
            </a:extLst>
          </p:cNvPr>
          <p:cNvSpPr>
            <a:spLocks noChangeArrowheads="1"/>
          </p:cNvSpPr>
          <p:nvPr/>
        </p:nvSpPr>
        <p:spPr bwMode="auto">
          <a:xfrm>
            <a:off x="7181850" y="5454650"/>
            <a:ext cx="12144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b="1">
                <a:solidFill>
                  <a:srgbClr val="000000"/>
                </a:solidFill>
              </a:rPr>
              <a:t>Scavenger </a:t>
            </a:r>
          </a:p>
          <a:p>
            <a:pPr eaLnBrk="1" hangingPunct="1"/>
            <a:r>
              <a:rPr lang="en-US" altLang="fr-FR" sz="1600" b="1">
                <a:solidFill>
                  <a:srgbClr val="000000"/>
                </a:solidFill>
              </a:rPr>
              <a:t>receptors</a:t>
            </a:r>
          </a:p>
        </p:txBody>
      </p:sp>
      <p:sp>
        <p:nvSpPr>
          <p:cNvPr id="24624" name="Rectangle 19">
            <a:extLst>
              <a:ext uri="{FF2B5EF4-FFF2-40B4-BE49-F238E27FC236}">
                <a16:creationId xmlns:a16="http://schemas.microsoft.com/office/drawing/2014/main" id="{ECD627DE-A8AB-4175-9C69-F622E1DC036E}"/>
              </a:ext>
            </a:extLst>
          </p:cNvPr>
          <p:cNvSpPr>
            <a:spLocks noChangeArrowheads="1"/>
          </p:cNvSpPr>
          <p:nvPr/>
        </p:nvSpPr>
        <p:spPr bwMode="auto">
          <a:xfrm>
            <a:off x="7497763" y="4103688"/>
            <a:ext cx="10826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LXR/RXR</a:t>
            </a:r>
          </a:p>
        </p:txBody>
      </p:sp>
      <p:sp>
        <p:nvSpPr>
          <p:cNvPr id="24625" name="Rectangle 19">
            <a:extLst>
              <a:ext uri="{FF2B5EF4-FFF2-40B4-BE49-F238E27FC236}">
                <a16:creationId xmlns:a16="http://schemas.microsoft.com/office/drawing/2014/main" id="{5D6EFE5F-93E0-491D-90ED-18DA2D868F62}"/>
              </a:ext>
            </a:extLst>
          </p:cNvPr>
          <p:cNvSpPr>
            <a:spLocks noChangeArrowheads="1"/>
          </p:cNvSpPr>
          <p:nvPr/>
        </p:nvSpPr>
        <p:spPr bwMode="auto">
          <a:xfrm>
            <a:off x="7451725" y="4868863"/>
            <a:ext cx="13366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Oxysterols</a:t>
            </a:r>
          </a:p>
        </p:txBody>
      </p:sp>
      <p:sp>
        <p:nvSpPr>
          <p:cNvPr id="24626" name="Text Box 32">
            <a:extLst>
              <a:ext uri="{FF2B5EF4-FFF2-40B4-BE49-F238E27FC236}">
                <a16:creationId xmlns:a16="http://schemas.microsoft.com/office/drawing/2014/main" id="{E934DFEA-9689-4012-96DA-ABDC97D291D1}"/>
              </a:ext>
            </a:extLst>
          </p:cNvPr>
          <p:cNvSpPr txBox="1">
            <a:spLocks noChangeArrowheads="1"/>
          </p:cNvSpPr>
          <p:nvPr/>
        </p:nvSpPr>
        <p:spPr bwMode="auto">
          <a:xfrm>
            <a:off x="2714625" y="4289425"/>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2000" b="1">
                <a:solidFill>
                  <a:srgbClr val="920000"/>
                </a:solidFill>
              </a:rPr>
              <a:t>LCAT</a:t>
            </a:r>
          </a:p>
        </p:txBody>
      </p:sp>
      <p:sp>
        <p:nvSpPr>
          <p:cNvPr id="24627" name="Text Box 32">
            <a:extLst>
              <a:ext uri="{FF2B5EF4-FFF2-40B4-BE49-F238E27FC236}">
                <a16:creationId xmlns:a16="http://schemas.microsoft.com/office/drawing/2014/main" id="{49310738-C4CA-4A99-B2D0-E0FF12BF28F0}"/>
              </a:ext>
            </a:extLst>
          </p:cNvPr>
          <p:cNvSpPr txBox="1">
            <a:spLocks noChangeArrowheads="1"/>
          </p:cNvSpPr>
          <p:nvPr/>
        </p:nvSpPr>
        <p:spPr bwMode="auto">
          <a:xfrm>
            <a:off x="5324475" y="1989138"/>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2000" b="1">
                <a:solidFill>
                  <a:srgbClr val="920000"/>
                </a:solidFill>
              </a:rPr>
              <a:t>LCAT</a:t>
            </a:r>
          </a:p>
        </p:txBody>
      </p:sp>
      <p:sp>
        <p:nvSpPr>
          <p:cNvPr id="24628" name="Rectangle 19">
            <a:extLst>
              <a:ext uri="{FF2B5EF4-FFF2-40B4-BE49-F238E27FC236}">
                <a16:creationId xmlns:a16="http://schemas.microsoft.com/office/drawing/2014/main" id="{6E1DB1D6-23EC-4F8B-B667-8B72A1758683}"/>
              </a:ext>
            </a:extLst>
          </p:cNvPr>
          <p:cNvSpPr>
            <a:spLocks noChangeArrowheads="1"/>
          </p:cNvSpPr>
          <p:nvPr/>
        </p:nvSpPr>
        <p:spPr bwMode="auto">
          <a:xfrm>
            <a:off x="7586663" y="2708275"/>
            <a:ext cx="1414462"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Macrophage</a:t>
            </a:r>
          </a:p>
        </p:txBody>
      </p:sp>
      <p:sp>
        <p:nvSpPr>
          <p:cNvPr id="24629" name="Rectangle 20">
            <a:extLst>
              <a:ext uri="{FF2B5EF4-FFF2-40B4-BE49-F238E27FC236}">
                <a16:creationId xmlns:a16="http://schemas.microsoft.com/office/drawing/2014/main" id="{1FFE55FB-642D-43D0-B623-AA7D9C9D6486}"/>
              </a:ext>
            </a:extLst>
          </p:cNvPr>
          <p:cNvSpPr>
            <a:spLocks noChangeArrowheads="1"/>
          </p:cNvSpPr>
          <p:nvPr/>
        </p:nvSpPr>
        <p:spPr bwMode="auto">
          <a:xfrm>
            <a:off x="7407275" y="2708275"/>
            <a:ext cx="180975" cy="360363"/>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a:p>
        </p:txBody>
      </p:sp>
      <p:sp>
        <p:nvSpPr>
          <p:cNvPr id="3104" name="Line 36">
            <a:extLst>
              <a:ext uri="{FF2B5EF4-FFF2-40B4-BE49-F238E27FC236}">
                <a16:creationId xmlns:a16="http://schemas.microsoft.com/office/drawing/2014/main" id="{364ECF92-6C0F-4347-9C71-EE6771C7EC84}"/>
              </a:ext>
            </a:extLst>
          </p:cNvPr>
          <p:cNvSpPr>
            <a:spLocks noChangeShapeType="1"/>
          </p:cNvSpPr>
          <p:nvPr/>
        </p:nvSpPr>
        <p:spPr bwMode="auto">
          <a:xfrm flipH="1" flipV="1">
            <a:off x="6105525" y="3536950"/>
            <a:ext cx="533400" cy="1447800"/>
          </a:xfrm>
          <a:prstGeom prst="line">
            <a:avLst/>
          </a:prstGeom>
          <a:noFill/>
          <a:ln w="28575">
            <a:solidFill>
              <a:schemeClr val="tx1"/>
            </a:solidFill>
            <a:round/>
            <a:headEnd/>
            <a:tailEnd type="triangle" w="med" len="med"/>
          </a:ln>
        </p:spPr>
        <p:txBody>
          <a:bodyPr/>
          <a:lstStyle/>
          <a:p>
            <a:pPr>
              <a:defRPr/>
            </a:pPr>
            <a:endParaRPr lang="fr-CA">
              <a:latin typeface="+mj-lt"/>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4">
            <a:extLst>
              <a:ext uri="{FF2B5EF4-FFF2-40B4-BE49-F238E27FC236}">
                <a16:creationId xmlns:a16="http://schemas.microsoft.com/office/drawing/2014/main" id="{CB03AA38-F6C3-47B4-9596-FCC39CC27026}"/>
              </a:ext>
            </a:extLst>
          </p:cNvPr>
          <p:cNvSpPr>
            <a:spLocks noGrp="1" noChangeArrowheads="1"/>
          </p:cNvSpPr>
          <p:nvPr>
            <p:ph type="title"/>
          </p:nvPr>
        </p:nvSpPr>
        <p:spPr/>
        <p:txBody>
          <a:bodyPr/>
          <a:lstStyle/>
          <a:p>
            <a:pPr eaLnBrk="1" hangingPunct="1"/>
            <a:r>
              <a:rPr lang="fr-CA" altLang="fr-FR">
                <a:ea typeface="ＭＳ Ｐゴシック" panose="020B0600070205080204" pitchFamily="34" charset="-128"/>
              </a:rPr>
              <a:t>HDL Therapy</a:t>
            </a:r>
          </a:p>
        </p:txBody>
      </p:sp>
      <p:sp>
        <p:nvSpPr>
          <p:cNvPr id="25603" name="Rectangle 9">
            <a:extLst>
              <a:ext uri="{FF2B5EF4-FFF2-40B4-BE49-F238E27FC236}">
                <a16:creationId xmlns:a16="http://schemas.microsoft.com/office/drawing/2014/main" id="{5B5766AC-31A1-46A0-AB9D-9EFFC0E51D8C}"/>
              </a:ext>
            </a:extLst>
          </p:cNvPr>
          <p:cNvSpPr>
            <a:spLocks noChangeArrowheads="1"/>
          </p:cNvSpPr>
          <p:nvPr/>
        </p:nvSpPr>
        <p:spPr bwMode="auto">
          <a:xfrm>
            <a:off x="4083050" y="6308725"/>
            <a:ext cx="4891088" cy="498475"/>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wrap="none"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da-DK" altLang="fr-FR" sz="1000"/>
              <a:t>Adapted from Linsel-Nitschke P and Tall AR. Nat Rev Drug Discov 2005; 4: 193-205</a:t>
            </a:r>
          </a:p>
          <a:p>
            <a:pPr eaLnBrk="1" hangingPunct="1"/>
            <a:r>
              <a:rPr lang="da-DK" altLang="fr-FR" sz="1000"/>
              <a:t>Reprinted by permission from Macmillan Publishers Ltd: Nature Reviews Drug </a:t>
            </a:r>
          </a:p>
          <a:p>
            <a:pPr eaLnBrk="1" hangingPunct="1"/>
            <a:r>
              <a:rPr lang="da-DK" altLang="fr-FR" sz="1000"/>
              <a:t>Discovery, Copyright © 2005</a:t>
            </a:r>
          </a:p>
        </p:txBody>
      </p:sp>
      <p:sp>
        <p:nvSpPr>
          <p:cNvPr id="10248" name="AutoShape 105">
            <a:extLst>
              <a:ext uri="{FF2B5EF4-FFF2-40B4-BE49-F238E27FC236}">
                <a16:creationId xmlns:a16="http://schemas.microsoft.com/office/drawing/2014/main" id="{BAEE3753-4C13-442A-B1E1-D9CCAFE8426D}"/>
              </a:ext>
            </a:extLst>
          </p:cNvPr>
          <p:cNvSpPr>
            <a:spLocks noChangeArrowheads="1"/>
          </p:cNvSpPr>
          <p:nvPr/>
        </p:nvSpPr>
        <p:spPr bwMode="auto">
          <a:xfrm>
            <a:off x="17463" y="998538"/>
            <a:ext cx="2959100" cy="2933700"/>
          </a:xfrm>
          <a:prstGeom prst="round2DiagRect">
            <a:avLst/>
          </a:prstGeom>
          <a:solidFill>
            <a:schemeClr val="bg1"/>
          </a:solidFill>
          <a:ln w="19050">
            <a:solidFill>
              <a:srgbClr val="920000"/>
            </a:solidFill>
            <a:round/>
            <a:headEnd/>
            <a:tailEnd/>
          </a:ln>
        </p:spPr>
        <p:txBody>
          <a:bodyPr lIns="36000" tIns="0" rIns="36000" bIns="0" anchor="ctr"/>
          <a:lstStyle/>
          <a:p>
            <a:pPr marL="266700">
              <a:lnSpc>
                <a:spcPct val="150000"/>
              </a:lnSpc>
              <a:defRPr/>
            </a:pPr>
            <a:r>
              <a:rPr lang="en-US" sz="900" dirty="0">
                <a:ea typeface="ＭＳ Ｐゴシック"/>
                <a:cs typeface="ＭＳ Ｐゴシック"/>
                <a:sym typeface="Symbol" pitchFamily="18" charset="2"/>
              </a:rPr>
              <a:t>ABCA1: ATP-binding cassette transporter A ABCG1: ATP-binding cassette transporter G1</a:t>
            </a:r>
          </a:p>
          <a:p>
            <a:pPr marL="266700">
              <a:lnSpc>
                <a:spcPct val="150000"/>
              </a:lnSpc>
              <a:defRPr/>
            </a:pPr>
            <a:r>
              <a:rPr lang="en-US" sz="900" dirty="0">
                <a:ea typeface="ＭＳ Ｐゴシック"/>
                <a:cs typeface="ＭＳ Ｐゴシック"/>
                <a:sym typeface="Symbol" pitchFamily="18" charset="2"/>
              </a:rPr>
              <a:t>ABCG4: ATP-binding cassette transporter G4</a:t>
            </a:r>
          </a:p>
          <a:p>
            <a:pPr marL="266700">
              <a:lnSpc>
                <a:spcPct val="150000"/>
              </a:lnSpc>
              <a:defRPr/>
            </a:pPr>
            <a:r>
              <a:rPr lang="en-US" sz="900" dirty="0">
                <a:ea typeface="ＭＳ Ｐゴシック"/>
                <a:cs typeface="ＭＳ Ｐゴシック"/>
                <a:sym typeface="Symbol" pitchFamily="18" charset="2"/>
              </a:rPr>
              <a:t>Apo A</a:t>
            </a:r>
            <a:r>
              <a:rPr lang="en-US" sz="900" dirty="0">
                <a:ea typeface="ＭＳ Ｐゴシック"/>
                <a:cs typeface="ＭＳ Ｐゴシック"/>
              </a:rPr>
              <a:t>I</a:t>
            </a:r>
            <a:r>
              <a:rPr lang="en-US" sz="900" dirty="0">
                <a:ea typeface="ＭＳ Ｐゴシック"/>
                <a:cs typeface="ＭＳ Ｐゴシック"/>
                <a:sym typeface="Symbol" pitchFamily="18" charset="2"/>
              </a:rPr>
              <a:t>: </a:t>
            </a:r>
            <a:r>
              <a:rPr lang="en-US" sz="900" dirty="0" err="1">
                <a:ea typeface="ＭＳ Ｐゴシック"/>
                <a:cs typeface="ＭＳ Ｐゴシック"/>
                <a:sym typeface="Symbol" pitchFamily="18" charset="2"/>
              </a:rPr>
              <a:t>apolipoprotein</a:t>
            </a:r>
            <a:r>
              <a:rPr lang="en-US" sz="900" dirty="0">
                <a:ea typeface="ＭＳ Ｐゴシック"/>
                <a:cs typeface="ＭＳ Ｐゴシック"/>
                <a:sym typeface="Symbol" pitchFamily="18" charset="2"/>
              </a:rPr>
              <a:t> A</a:t>
            </a:r>
            <a:r>
              <a:rPr lang="en-US" sz="900" dirty="0">
                <a:ea typeface="ＭＳ Ｐゴシック"/>
                <a:cs typeface="ＭＳ Ｐゴシック"/>
              </a:rPr>
              <a:t>I</a:t>
            </a:r>
            <a:endParaRPr lang="en-US" sz="900" dirty="0">
              <a:ea typeface="ＭＳ Ｐゴシック"/>
              <a:cs typeface="ＭＳ Ｐゴシック"/>
              <a:sym typeface="Symbol" pitchFamily="18" charset="2"/>
            </a:endParaRPr>
          </a:p>
          <a:p>
            <a:pPr marL="266700">
              <a:lnSpc>
                <a:spcPct val="150000"/>
              </a:lnSpc>
              <a:defRPr/>
            </a:pPr>
            <a:r>
              <a:rPr lang="en-US" sz="900" dirty="0">
                <a:ea typeface="ＭＳ Ｐゴシック"/>
                <a:cs typeface="ＭＳ Ｐゴシック"/>
                <a:sym typeface="Symbol" pitchFamily="18" charset="2"/>
              </a:rPr>
              <a:t>CETP: </a:t>
            </a:r>
            <a:r>
              <a:rPr lang="en-US" sz="900" dirty="0" err="1">
                <a:ea typeface="ＭＳ Ｐゴシック"/>
                <a:cs typeface="ＭＳ Ｐゴシック"/>
                <a:sym typeface="Symbol" pitchFamily="18" charset="2"/>
              </a:rPr>
              <a:t>cholesteryl</a:t>
            </a:r>
            <a:r>
              <a:rPr lang="en-US" sz="900" dirty="0">
                <a:ea typeface="ＭＳ Ｐゴシック"/>
                <a:cs typeface="ＭＳ Ｐゴシック"/>
                <a:sym typeface="Symbol" pitchFamily="18" charset="2"/>
              </a:rPr>
              <a:t> ester transfer protein</a:t>
            </a:r>
          </a:p>
          <a:p>
            <a:pPr marL="266700">
              <a:lnSpc>
                <a:spcPct val="150000"/>
              </a:lnSpc>
              <a:defRPr/>
            </a:pPr>
            <a:r>
              <a:rPr lang="en-US" sz="900" dirty="0">
                <a:ea typeface="ＭＳ Ｐゴシック"/>
                <a:cs typeface="ＭＳ Ｐゴシック"/>
                <a:sym typeface="Symbol" pitchFamily="18" charset="2"/>
              </a:rPr>
              <a:t>LUVs: large </a:t>
            </a:r>
            <a:r>
              <a:rPr lang="en-US" sz="900" dirty="0" err="1">
                <a:ea typeface="ＭＳ Ｐゴシック"/>
                <a:cs typeface="ＭＳ Ｐゴシック"/>
                <a:sym typeface="Symbol" pitchFamily="18" charset="2"/>
              </a:rPr>
              <a:t>unilamellar</a:t>
            </a:r>
            <a:r>
              <a:rPr lang="en-US" sz="900" dirty="0">
                <a:ea typeface="ＭＳ Ｐゴシック"/>
                <a:cs typeface="ＭＳ Ｐゴシック"/>
                <a:sym typeface="Symbol" pitchFamily="18" charset="2"/>
              </a:rPr>
              <a:t> </a:t>
            </a:r>
            <a:r>
              <a:rPr lang="en-US" sz="900" dirty="0" err="1">
                <a:ea typeface="ＭＳ Ｐゴシック"/>
                <a:cs typeface="ＭＳ Ｐゴシック"/>
                <a:sym typeface="Symbol" pitchFamily="18" charset="2"/>
              </a:rPr>
              <a:t>phopholipid</a:t>
            </a:r>
            <a:r>
              <a:rPr lang="en-US" sz="900" dirty="0">
                <a:ea typeface="ＭＳ Ｐゴシック"/>
                <a:cs typeface="ＭＳ Ｐゴシック"/>
                <a:sym typeface="Symbol" pitchFamily="18" charset="2"/>
              </a:rPr>
              <a:t> vesicles</a:t>
            </a:r>
          </a:p>
          <a:p>
            <a:pPr marL="266700">
              <a:lnSpc>
                <a:spcPct val="150000"/>
              </a:lnSpc>
              <a:defRPr/>
            </a:pPr>
            <a:r>
              <a:rPr lang="en-US" sz="900" dirty="0">
                <a:ea typeface="ＭＳ Ｐゴシック"/>
                <a:cs typeface="ＭＳ Ｐゴシック"/>
                <a:sym typeface="Symbol" pitchFamily="18" charset="2"/>
              </a:rPr>
              <a:t>LXR: liver X receptor</a:t>
            </a:r>
          </a:p>
          <a:p>
            <a:pPr marL="266700">
              <a:lnSpc>
                <a:spcPct val="150000"/>
              </a:lnSpc>
              <a:defRPr/>
            </a:pPr>
            <a:r>
              <a:rPr lang="en-US" sz="900" dirty="0">
                <a:ea typeface="ＭＳ Ｐゴシック"/>
                <a:cs typeface="ＭＳ Ｐゴシック"/>
                <a:sym typeface="Symbol" pitchFamily="18" charset="2"/>
              </a:rPr>
              <a:t>PPAR-</a:t>
            </a:r>
            <a:r>
              <a:rPr lang="fr-CA" sz="900" b="1" dirty="0">
                <a:latin typeface="Symbol" pitchFamily="18" charset="2"/>
                <a:ea typeface="ＭＳ Ｐゴシック"/>
                <a:cs typeface="ＭＳ Ｐゴシック"/>
              </a:rPr>
              <a:t>g</a:t>
            </a:r>
            <a:r>
              <a:rPr lang="en-US" sz="900" dirty="0">
                <a:ea typeface="ＭＳ Ｐゴシック"/>
                <a:cs typeface="ＭＳ Ｐゴシック"/>
                <a:sym typeface="Symbol" pitchFamily="18" charset="2"/>
              </a:rPr>
              <a:t>: </a:t>
            </a:r>
            <a:r>
              <a:rPr lang="en-US" sz="900" dirty="0" err="1">
                <a:ea typeface="ＭＳ Ｐゴシック"/>
                <a:cs typeface="ＭＳ Ｐゴシック"/>
                <a:sym typeface="Symbol" pitchFamily="18" charset="2"/>
              </a:rPr>
              <a:t>peroxisome</a:t>
            </a:r>
            <a:r>
              <a:rPr lang="en-US" sz="900" dirty="0">
                <a:ea typeface="ＭＳ Ｐゴシック"/>
                <a:cs typeface="ＭＳ Ｐゴシック"/>
                <a:sym typeface="Symbol" pitchFamily="18" charset="2"/>
              </a:rPr>
              <a:t> </a:t>
            </a:r>
            <a:r>
              <a:rPr lang="en-US" sz="900" dirty="0" err="1">
                <a:ea typeface="ＭＳ Ｐゴシック"/>
                <a:cs typeface="ＭＳ Ｐゴシック"/>
                <a:sym typeface="Symbol" pitchFamily="18" charset="2"/>
              </a:rPr>
              <a:t>proliferator</a:t>
            </a:r>
            <a:r>
              <a:rPr lang="en-US" sz="900" dirty="0">
                <a:ea typeface="ＭＳ Ｐゴシック"/>
                <a:cs typeface="ＭＳ Ｐゴシック"/>
                <a:sym typeface="Symbol" pitchFamily="18" charset="2"/>
              </a:rPr>
              <a:t> activated </a:t>
            </a:r>
          </a:p>
          <a:p>
            <a:pPr marL="266700">
              <a:lnSpc>
                <a:spcPct val="150000"/>
              </a:lnSpc>
              <a:defRPr/>
            </a:pPr>
            <a:r>
              <a:rPr lang="en-US" sz="900" dirty="0">
                <a:ea typeface="ＭＳ Ｐゴシック"/>
                <a:cs typeface="ＭＳ Ｐゴシック"/>
                <a:sym typeface="Symbol" pitchFamily="18" charset="2"/>
              </a:rPr>
              <a:t>               receptor-</a:t>
            </a:r>
            <a:r>
              <a:rPr lang="fr-CA" sz="900" b="1" dirty="0">
                <a:latin typeface="Symbol" pitchFamily="18" charset="2"/>
                <a:ea typeface="ＭＳ Ｐゴシック"/>
                <a:cs typeface="ＭＳ Ｐゴシック"/>
              </a:rPr>
              <a:t>g</a:t>
            </a:r>
            <a:endParaRPr lang="en-US" sz="900" dirty="0">
              <a:ea typeface="ＭＳ Ｐゴシック"/>
              <a:cs typeface="ＭＳ Ｐゴシック"/>
              <a:sym typeface="Symbol" pitchFamily="18" charset="2"/>
            </a:endParaRPr>
          </a:p>
          <a:p>
            <a:pPr marL="266700">
              <a:lnSpc>
                <a:spcPct val="150000"/>
              </a:lnSpc>
              <a:defRPr/>
            </a:pPr>
            <a:r>
              <a:rPr lang="en-US" sz="900" dirty="0">
                <a:ea typeface="ＭＳ Ｐゴシック"/>
                <a:cs typeface="ＭＳ Ｐゴシック"/>
                <a:sym typeface="Symbol" pitchFamily="18" charset="2"/>
              </a:rPr>
              <a:t>RXR: retinoid X receptor</a:t>
            </a:r>
          </a:p>
          <a:p>
            <a:pPr marL="266700">
              <a:lnSpc>
                <a:spcPct val="150000"/>
              </a:lnSpc>
              <a:defRPr/>
            </a:pPr>
            <a:r>
              <a:rPr lang="en-US" sz="900" dirty="0">
                <a:ea typeface="ＭＳ Ｐゴシック"/>
                <a:cs typeface="ＭＳ Ｐゴシック"/>
                <a:sym typeface="Symbol" pitchFamily="18" charset="2"/>
              </a:rPr>
              <a:t>RAR</a:t>
            </a:r>
            <a:r>
              <a:rPr lang="fr-CA" sz="900" b="1" dirty="0">
                <a:latin typeface="Symbol" pitchFamily="18" charset="2"/>
                <a:ea typeface="ＭＳ Ｐゴシック"/>
                <a:cs typeface="ＭＳ Ｐゴシック"/>
              </a:rPr>
              <a:t>g </a:t>
            </a:r>
            <a:r>
              <a:rPr lang="en-US" sz="900" dirty="0">
                <a:ea typeface="ＭＳ Ｐゴシック"/>
                <a:cs typeface="ＭＳ Ｐゴシック"/>
                <a:sym typeface="Symbol" pitchFamily="18" charset="2"/>
              </a:rPr>
              <a:t>: retinoid acid receptor-</a:t>
            </a:r>
            <a:r>
              <a:rPr lang="fr-CA" sz="900" b="1" dirty="0">
                <a:latin typeface="Symbol" pitchFamily="18" charset="2"/>
                <a:ea typeface="ＭＳ Ｐゴシック"/>
                <a:cs typeface="ＭＳ Ｐゴシック"/>
              </a:rPr>
              <a:t>g</a:t>
            </a:r>
            <a:endParaRPr lang="en-US" sz="900" dirty="0">
              <a:ea typeface="ＭＳ Ｐゴシック"/>
              <a:cs typeface="ＭＳ Ｐゴシック"/>
              <a:sym typeface="Symbol" pitchFamily="18" charset="2"/>
            </a:endParaRPr>
          </a:p>
          <a:p>
            <a:pPr marL="266700">
              <a:lnSpc>
                <a:spcPct val="150000"/>
              </a:lnSpc>
              <a:defRPr/>
            </a:pPr>
            <a:r>
              <a:rPr lang="en-US" sz="900" dirty="0">
                <a:ea typeface="ＭＳ Ｐゴシック"/>
                <a:cs typeface="ＭＳ Ｐゴシック"/>
                <a:sym typeface="Symbol" pitchFamily="18" charset="2"/>
              </a:rPr>
              <a:t>SR-B1: scavenger receptor B1</a:t>
            </a:r>
          </a:p>
        </p:txBody>
      </p:sp>
      <p:sp>
        <p:nvSpPr>
          <p:cNvPr id="177" name="Freeform 48">
            <a:extLst>
              <a:ext uri="{FF2B5EF4-FFF2-40B4-BE49-F238E27FC236}">
                <a16:creationId xmlns:a16="http://schemas.microsoft.com/office/drawing/2014/main" id="{B17DA9CB-E942-4F3A-A692-5338C8F61E52}"/>
              </a:ext>
            </a:extLst>
          </p:cNvPr>
          <p:cNvSpPr>
            <a:spLocks/>
          </p:cNvSpPr>
          <p:nvPr/>
        </p:nvSpPr>
        <p:spPr bwMode="auto">
          <a:xfrm>
            <a:off x="163513" y="1274763"/>
            <a:ext cx="206375" cy="150812"/>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31750">
            <a:solidFill>
              <a:srgbClr val="660066"/>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sp>
        <p:nvSpPr>
          <p:cNvPr id="178" name="Freeform 48">
            <a:extLst>
              <a:ext uri="{FF2B5EF4-FFF2-40B4-BE49-F238E27FC236}">
                <a16:creationId xmlns:a16="http://schemas.microsoft.com/office/drawing/2014/main" id="{DED8A5A7-CDB7-43CF-A7B3-7F1F1E0E2A2D}"/>
              </a:ext>
            </a:extLst>
          </p:cNvPr>
          <p:cNvSpPr>
            <a:spLocks/>
          </p:cNvSpPr>
          <p:nvPr/>
        </p:nvSpPr>
        <p:spPr bwMode="auto">
          <a:xfrm>
            <a:off x="163513" y="1674813"/>
            <a:ext cx="206375" cy="150812"/>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31750">
            <a:solidFill>
              <a:srgbClr val="FF9900"/>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sp>
        <p:nvSpPr>
          <p:cNvPr id="179" name="Freeform 48">
            <a:extLst>
              <a:ext uri="{FF2B5EF4-FFF2-40B4-BE49-F238E27FC236}">
                <a16:creationId xmlns:a16="http://schemas.microsoft.com/office/drawing/2014/main" id="{6574E4AB-8A3D-4C07-966C-8ABAC4C75EE2}"/>
              </a:ext>
            </a:extLst>
          </p:cNvPr>
          <p:cNvSpPr>
            <a:spLocks/>
          </p:cNvSpPr>
          <p:nvPr/>
        </p:nvSpPr>
        <p:spPr bwMode="auto">
          <a:xfrm>
            <a:off x="163513" y="1474788"/>
            <a:ext cx="206375" cy="150812"/>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31750">
            <a:solidFill>
              <a:srgbClr val="FF33CC"/>
            </a:solidFill>
            <a:round/>
            <a:headEnd/>
            <a:tailEnd/>
          </a:ln>
        </p:spPr>
        <p:txBody>
          <a:bodyPr/>
          <a:lstStyle/>
          <a:p>
            <a:pPr>
              <a:defRPr/>
            </a:pPr>
            <a:endParaRPr lang="fr-FR">
              <a:effectLst>
                <a:outerShdw blurRad="38100" dist="38100" dir="2700000" algn="tl">
                  <a:srgbClr val="C0C0C0"/>
                </a:outerShdw>
              </a:effectLst>
              <a:latin typeface="Arial" charset="0"/>
              <a:ea typeface="ＭＳ Ｐゴシック" pitchFamily="-107" charset="-128"/>
            </a:endParaRPr>
          </a:p>
        </p:txBody>
      </p:sp>
      <p:sp>
        <p:nvSpPr>
          <p:cNvPr id="25608" name="Text Box 3">
            <a:extLst>
              <a:ext uri="{FF2B5EF4-FFF2-40B4-BE49-F238E27FC236}">
                <a16:creationId xmlns:a16="http://schemas.microsoft.com/office/drawing/2014/main" id="{16E5FFB1-2303-466A-88EF-256B8959CC88}"/>
              </a:ext>
            </a:extLst>
          </p:cNvPr>
          <p:cNvSpPr txBox="1">
            <a:spLocks noChangeArrowheads="1"/>
          </p:cNvSpPr>
          <p:nvPr/>
        </p:nvSpPr>
        <p:spPr bwMode="auto">
          <a:xfrm>
            <a:off x="7239000" y="4564063"/>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b="1"/>
          </a:p>
        </p:txBody>
      </p:sp>
      <p:sp>
        <p:nvSpPr>
          <p:cNvPr id="25609" name="Text Box 4">
            <a:extLst>
              <a:ext uri="{FF2B5EF4-FFF2-40B4-BE49-F238E27FC236}">
                <a16:creationId xmlns:a16="http://schemas.microsoft.com/office/drawing/2014/main" id="{84DFA900-A01C-49B1-8293-E44ED2491128}"/>
              </a:ext>
            </a:extLst>
          </p:cNvPr>
          <p:cNvSpPr txBox="1">
            <a:spLocks noChangeArrowheads="1"/>
          </p:cNvSpPr>
          <p:nvPr/>
        </p:nvSpPr>
        <p:spPr bwMode="auto">
          <a:xfrm>
            <a:off x="7146925" y="4446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b="1"/>
          </a:p>
        </p:txBody>
      </p:sp>
      <p:sp>
        <p:nvSpPr>
          <p:cNvPr id="25610" name="Text Box 5">
            <a:extLst>
              <a:ext uri="{FF2B5EF4-FFF2-40B4-BE49-F238E27FC236}">
                <a16:creationId xmlns:a16="http://schemas.microsoft.com/office/drawing/2014/main" id="{E5F9DA74-1506-463C-9B7A-70F07E6D423A}"/>
              </a:ext>
            </a:extLst>
          </p:cNvPr>
          <p:cNvSpPr txBox="1">
            <a:spLocks noChangeArrowheads="1"/>
          </p:cNvSpPr>
          <p:nvPr/>
        </p:nvSpPr>
        <p:spPr bwMode="auto">
          <a:xfrm>
            <a:off x="4632325" y="4446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b="1"/>
          </a:p>
        </p:txBody>
      </p:sp>
      <p:sp>
        <p:nvSpPr>
          <p:cNvPr id="25611" name="Text Box 6">
            <a:extLst>
              <a:ext uri="{FF2B5EF4-FFF2-40B4-BE49-F238E27FC236}">
                <a16:creationId xmlns:a16="http://schemas.microsoft.com/office/drawing/2014/main" id="{D875EB8F-D0AA-43A0-9621-B3C67E23CB74}"/>
              </a:ext>
            </a:extLst>
          </p:cNvPr>
          <p:cNvSpPr txBox="1">
            <a:spLocks noChangeArrowheads="1"/>
          </p:cNvSpPr>
          <p:nvPr/>
        </p:nvSpPr>
        <p:spPr bwMode="auto">
          <a:xfrm>
            <a:off x="4632325" y="4432300"/>
            <a:ext cx="184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sz="1000" b="1"/>
          </a:p>
        </p:txBody>
      </p:sp>
      <p:pic>
        <p:nvPicPr>
          <p:cNvPr id="25612" name="Image 97" descr="foie.png">
            <a:extLst>
              <a:ext uri="{FF2B5EF4-FFF2-40B4-BE49-F238E27FC236}">
                <a16:creationId xmlns:a16="http://schemas.microsoft.com/office/drawing/2014/main" id="{64EA0763-4591-4257-B576-902A023E4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1243013"/>
            <a:ext cx="218757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Image 94" descr="macrophage.png">
            <a:extLst>
              <a:ext uri="{FF2B5EF4-FFF2-40B4-BE49-F238E27FC236}">
                <a16:creationId xmlns:a16="http://schemas.microsoft.com/office/drawing/2014/main" id="{784F6019-3F29-4EC6-9F24-FEABE8DCCC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4749800"/>
            <a:ext cx="1863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Image 94" descr="macrophage.png">
            <a:extLst>
              <a:ext uri="{FF2B5EF4-FFF2-40B4-BE49-F238E27FC236}">
                <a16:creationId xmlns:a16="http://schemas.microsoft.com/office/drawing/2014/main" id="{20341440-9561-40F7-8935-A838DCD1A8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0100" y="4749800"/>
            <a:ext cx="1863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48">
            <a:extLst>
              <a:ext uri="{FF2B5EF4-FFF2-40B4-BE49-F238E27FC236}">
                <a16:creationId xmlns:a16="http://schemas.microsoft.com/office/drawing/2014/main" id="{E118CE1B-651D-4390-8320-2BD1789ACBC1}"/>
              </a:ext>
            </a:extLst>
          </p:cNvPr>
          <p:cNvSpPr>
            <a:spLocks/>
          </p:cNvSpPr>
          <p:nvPr/>
        </p:nvSpPr>
        <p:spPr bwMode="auto">
          <a:xfrm>
            <a:off x="7437438" y="4849813"/>
            <a:ext cx="379412" cy="282575"/>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34925">
            <a:solidFill>
              <a:srgbClr val="FF33CC"/>
            </a:solidFill>
            <a:round/>
            <a:headEnd/>
            <a:tailEnd/>
          </a:ln>
        </p:spPr>
        <p:txBody>
          <a:bodyPr/>
          <a:lstStyle/>
          <a:p>
            <a:pPr>
              <a:defRPr/>
            </a:pPr>
            <a:endParaRPr lang="fr-FR" b="1">
              <a:effectLst>
                <a:outerShdw blurRad="38100" dist="38100" dir="2700000" algn="tl">
                  <a:srgbClr val="C0C0C0"/>
                </a:outerShdw>
              </a:effectLst>
              <a:latin typeface="Arial" charset="0"/>
              <a:ea typeface="ＭＳ Ｐゴシック" pitchFamily="-107" charset="-128"/>
            </a:endParaRPr>
          </a:p>
        </p:txBody>
      </p:sp>
      <p:sp>
        <p:nvSpPr>
          <p:cNvPr id="32" name="Freeform 48">
            <a:extLst>
              <a:ext uri="{FF2B5EF4-FFF2-40B4-BE49-F238E27FC236}">
                <a16:creationId xmlns:a16="http://schemas.microsoft.com/office/drawing/2014/main" id="{AF2C601B-CB98-4FA8-838E-08D39D45F007}"/>
              </a:ext>
            </a:extLst>
          </p:cNvPr>
          <p:cNvSpPr>
            <a:spLocks/>
          </p:cNvSpPr>
          <p:nvPr/>
        </p:nvSpPr>
        <p:spPr bwMode="auto">
          <a:xfrm>
            <a:off x="7215188" y="5176838"/>
            <a:ext cx="379412" cy="282575"/>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34925">
            <a:solidFill>
              <a:srgbClr val="FF9900"/>
            </a:solidFill>
            <a:round/>
            <a:headEnd/>
            <a:tailEnd/>
          </a:ln>
        </p:spPr>
        <p:txBody>
          <a:bodyPr/>
          <a:lstStyle/>
          <a:p>
            <a:pPr>
              <a:defRPr/>
            </a:pPr>
            <a:endParaRPr lang="fr-FR" b="1">
              <a:effectLst>
                <a:outerShdw blurRad="38100" dist="38100" dir="2700000" algn="tl">
                  <a:srgbClr val="C0C0C0"/>
                </a:outerShdw>
              </a:effectLst>
              <a:latin typeface="Arial" charset="0"/>
              <a:ea typeface="ＭＳ Ｐゴシック" pitchFamily="-107" charset="-128"/>
            </a:endParaRPr>
          </a:p>
        </p:txBody>
      </p:sp>
      <p:sp>
        <p:nvSpPr>
          <p:cNvPr id="35" name="Ellipse 34">
            <a:extLst>
              <a:ext uri="{FF2B5EF4-FFF2-40B4-BE49-F238E27FC236}">
                <a16:creationId xmlns:a16="http://schemas.microsoft.com/office/drawing/2014/main" id="{AED9E79C-59C1-416F-B2AE-D34831AB4DAC}"/>
              </a:ext>
            </a:extLst>
          </p:cNvPr>
          <p:cNvSpPr/>
          <p:nvPr/>
        </p:nvSpPr>
        <p:spPr>
          <a:xfrm>
            <a:off x="8166100" y="1952625"/>
            <a:ext cx="844550" cy="306388"/>
          </a:xfrm>
          <a:prstGeom prst="ellipse">
            <a:avLst/>
          </a:prstGeom>
          <a:solidFill>
            <a:schemeClr val="bg1"/>
          </a:solidFill>
          <a:ln w="190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200" b="1" dirty="0">
                <a:solidFill>
                  <a:schemeClr val="tx1"/>
                </a:solidFill>
                <a:ea typeface="ＭＳ Ｐゴシック" pitchFamily="-107" charset="-128"/>
              </a:rPr>
              <a:t>CETP</a:t>
            </a:r>
          </a:p>
        </p:txBody>
      </p:sp>
      <p:sp>
        <p:nvSpPr>
          <p:cNvPr id="25618" name="ZoneTexte 35">
            <a:extLst>
              <a:ext uri="{FF2B5EF4-FFF2-40B4-BE49-F238E27FC236}">
                <a16:creationId xmlns:a16="http://schemas.microsoft.com/office/drawing/2014/main" id="{20BDFD94-2400-4AEE-914A-D3977FF7C66E}"/>
              </a:ext>
            </a:extLst>
          </p:cNvPr>
          <p:cNvSpPr txBox="1">
            <a:spLocks noChangeArrowheads="1"/>
          </p:cNvSpPr>
          <p:nvPr/>
        </p:nvSpPr>
        <p:spPr bwMode="auto">
          <a:xfrm>
            <a:off x="4302125" y="2373313"/>
            <a:ext cx="142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Apo AI synthesis increased by fibrates</a:t>
            </a:r>
          </a:p>
        </p:txBody>
      </p:sp>
      <p:sp>
        <p:nvSpPr>
          <p:cNvPr id="25619" name="ZoneTexte 36">
            <a:extLst>
              <a:ext uri="{FF2B5EF4-FFF2-40B4-BE49-F238E27FC236}">
                <a16:creationId xmlns:a16="http://schemas.microsoft.com/office/drawing/2014/main" id="{33D9354F-0EA1-4143-B130-0793FDE2E8C2}"/>
              </a:ext>
            </a:extLst>
          </p:cNvPr>
          <p:cNvSpPr txBox="1">
            <a:spLocks noChangeArrowheads="1"/>
          </p:cNvSpPr>
          <p:nvPr/>
        </p:nvSpPr>
        <p:spPr bwMode="auto">
          <a:xfrm>
            <a:off x="4481513" y="3367088"/>
            <a:ext cx="1620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Infusion of apo AI</a:t>
            </a:r>
          </a:p>
        </p:txBody>
      </p:sp>
      <p:cxnSp>
        <p:nvCxnSpPr>
          <p:cNvPr id="39" name="Connecteur droit 38">
            <a:extLst>
              <a:ext uri="{FF2B5EF4-FFF2-40B4-BE49-F238E27FC236}">
                <a16:creationId xmlns:a16="http://schemas.microsoft.com/office/drawing/2014/main" id="{E65EE17F-BF72-457C-92AD-D78DD751EA7C}"/>
              </a:ext>
            </a:extLst>
          </p:cNvPr>
          <p:cNvCxnSpPr/>
          <p:nvPr/>
        </p:nvCxnSpPr>
        <p:spPr>
          <a:xfrm rot="10800000">
            <a:off x="4032250" y="2693988"/>
            <a:ext cx="2667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1266F56F-7C4E-4BC1-8232-BB389DC05657}"/>
              </a:ext>
            </a:extLst>
          </p:cNvPr>
          <p:cNvCxnSpPr/>
          <p:nvPr/>
        </p:nvCxnSpPr>
        <p:spPr>
          <a:xfrm rot="10800000">
            <a:off x="3941763" y="3505200"/>
            <a:ext cx="53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622" name="ZoneTexte 42">
            <a:extLst>
              <a:ext uri="{FF2B5EF4-FFF2-40B4-BE49-F238E27FC236}">
                <a16:creationId xmlns:a16="http://schemas.microsoft.com/office/drawing/2014/main" id="{095F395C-2804-4AD0-91F8-F8D90621AA8D}"/>
              </a:ext>
            </a:extLst>
          </p:cNvPr>
          <p:cNvSpPr txBox="1">
            <a:spLocks noChangeArrowheads="1"/>
          </p:cNvSpPr>
          <p:nvPr/>
        </p:nvSpPr>
        <p:spPr bwMode="auto">
          <a:xfrm>
            <a:off x="4794250" y="4414838"/>
            <a:ext cx="124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Cholesterol phospholipids</a:t>
            </a:r>
          </a:p>
        </p:txBody>
      </p:sp>
      <p:sp>
        <p:nvSpPr>
          <p:cNvPr id="25623" name="ZoneTexte 43">
            <a:extLst>
              <a:ext uri="{FF2B5EF4-FFF2-40B4-BE49-F238E27FC236}">
                <a16:creationId xmlns:a16="http://schemas.microsoft.com/office/drawing/2014/main" id="{D1D296CD-A54F-415C-B290-7C140B0692B9}"/>
              </a:ext>
            </a:extLst>
          </p:cNvPr>
          <p:cNvSpPr txBox="1">
            <a:spLocks noChangeArrowheads="1"/>
          </p:cNvSpPr>
          <p:nvPr/>
        </p:nvSpPr>
        <p:spPr bwMode="auto">
          <a:xfrm>
            <a:off x="7994650" y="3906838"/>
            <a:ext cx="124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Cholesterol </a:t>
            </a:r>
          </a:p>
        </p:txBody>
      </p:sp>
      <p:sp>
        <p:nvSpPr>
          <p:cNvPr id="25624" name="ZoneTexte 44">
            <a:extLst>
              <a:ext uri="{FF2B5EF4-FFF2-40B4-BE49-F238E27FC236}">
                <a16:creationId xmlns:a16="http://schemas.microsoft.com/office/drawing/2014/main" id="{F797EB75-E128-41FD-9816-4975DB2E0AC6}"/>
              </a:ext>
            </a:extLst>
          </p:cNvPr>
          <p:cNvSpPr txBox="1">
            <a:spLocks noChangeArrowheads="1"/>
          </p:cNvSpPr>
          <p:nvPr/>
        </p:nvSpPr>
        <p:spPr bwMode="auto">
          <a:xfrm>
            <a:off x="2906713" y="4432300"/>
            <a:ext cx="1395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Upregulation of ABCA1 by LXR-agonists, apo AI, RAR</a:t>
            </a:r>
            <a:r>
              <a:rPr lang="fr-CA" altLang="fr-FR" sz="1200" b="1">
                <a:latin typeface="Symbol" panose="05050102010706020507" pitchFamily="18" charset="2"/>
              </a:rPr>
              <a:t>g</a:t>
            </a:r>
            <a:r>
              <a:rPr lang="fr-CA" altLang="fr-FR" sz="1200" b="1"/>
              <a:t>/RXR</a:t>
            </a:r>
          </a:p>
        </p:txBody>
      </p:sp>
      <p:cxnSp>
        <p:nvCxnSpPr>
          <p:cNvPr id="47" name="Connecteur droit 46">
            <a:extLst>
              <a:ext uri="{FF2B5EF4-FFF2-40B4-BE49-F238E27FC236}">
                <a16:creationId xmlns:a16="http://schemas.microsoft.com/office/drawing/2014/main" id="{810C0047-1F48-4470-9EF0-26A9886A7341}"/>
              </a:ext>
            </a:extLst>
          </p:cNvPr>
          <p:cNvCxnSpPr/>
          <p:nvPr/>
        </p:nvCxnSpPr>
        <p:spPr>
          <a:xfrm rot="180000" flipV="1">
            <a:off x="4083050" y="4916488"/>
            <a:ext cx="468313" cy="1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626" name="ZoneTexte 48">
            <a:extLst>
              <a:ext uri="{FF2B5EF4-FFF2-40B4-BE49-F238E27FC236}">
                <a16:creationId xmlns:a16="http://schemas.microsoft.com/office/drawing/2014/main" id="{F3B75345-B993-411F-A163-FF019E673E7A}"/>
              </a:ext>
            </a:extLst>
          </p:cNvPr>
          <p:cNvSpPr txBox="1">
            <a:spLocks noChangeArrowheads="1"/>
          </p:cNvSpPr>
          <p:nvPr/>
        </p:nvSpPr>
        <p:spPr bwMode="auto">
          <a:xfrm>
            <a:off x="5684838" y="4832350"/>
            <a:ext cx="14970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Upregulation of ABCG1/ABCG4 by LXR-agonists, PPAR-</a:t>
            </a:r>
            <a:r>
              <a:rPr lang="fr-CA" altLang="fr-FR" sz="1200" b="1">
                <a:latin typeface="Symbol" panose="05050102010706020507" pitchFamily="18" charset="2"/>
              </a:rPr>
              <a:t>g</a:t>
            </a:r>
            <a:r>
              <a:rPr lang="fr-CA" altLang="fr-FR" sz="1200" b="1"/>
              <a:t> agonists</a:t>
            </a:r>
          </a:p>
        </p:txBody>
      </p:sp>
      <p:cxnSp>
        <p:nvCxnSpPr>
          <p:cNvPr id="51" name="Connecteur droit 50">
            <a:extLst>
              <a:ext uri="{FF2B5EF4-FFF2-40B4-BE49-F238E27FC236}">
                <a16:creationId xmlns:a16="http://schemas.microsoft.com/office/drawing/2014/main" id="{57FB08B1-CF6F-4E25-B1B4-96FDC1F7B45B}"/>
              </a:ext>
            </a:extLst>
          </p:cNvPr>
          <p:cNvCxnSpPr/>
          <p:nvPr/>
        </p:nvCxnSpPr>
        <p:spPr>
          <a:xfrm>
            <a:off x="7016750" y="5132388"/>
            <a:ext cx="31115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628" name="ZoneTexte 52">
            <a:extLst>
              <a:ext uri="{FF2B5EF4-FFF2-40B4-BE49-F238E27FC236}">
                <a16:creationId xmlns:a16="http://schemas.microsoft.com/office/drawing/2014/main" id="{2E88FCE7-4AF7-43B2-AAE6-614C22EF47AE}"/>
              </a:ext>
            </a:extLst>
          </p:cNvPr>
          <p:cNvSpPr txBox="1">
            <a:spLocks noChangeArrowheads="1"/>
          </p:cNvSpPr>
          <p:nvPr/>
        </p:nvSpPr>
        <p:spPr bwMode="auto">
          <a:xfrm>
            <a:off x="5949950" y="2782888"/>
            <a:ext cx="1733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Infusion of </a:t>
            </a:r>
          </a:p>
          <a:p>
            <a:pPr eaLnBrk="1" hangingPunct="1"/>
            <a:r>
              <a:rPr lang="fr-CA" altLang="fr-FR" sz="1200" b="1"/>
              <a:t>apo AI/ phospholipid </a:t>
            </a:r>
          </a:p>
          <a:p>
            <a:pPr eaLnBrk="1" hangingPunct="1"/>
            <a:r>
              <a:rPr lang="fr-CA" altLang="fr-FR" sz="1200" b="1"/>
              <a:t>complexes, LUVs</a:t>
            </a:r>
          </a:p>
        </p:txBody>
      </p:sp>
      <p:sp>
        <p:nvSpPr>
          <p:cNvPr id="25629" name="ZoneTexte 53">
            <a:extLst>
              <a:ext uri="{FF2B5EF4-FFF2-40B4-BE49-F238E27FC236}">
                <a16:creationId xmlns:a16="http://schemas.microsoft.com/office/drawing/2014/main" id="{6E609855-14CA-433F-8B2A-39581F66C1CA}"/>
              </a:ext>
            </a:extLst>
          </p:cNvPr>
          <p:cNvSpPr txBox="1">
            <a:spLocks noChangeArrowheads="1"/>
          </p:cNvSpPr>
          <p:nvPr/>
        </p:nvSpPr>
        <p:spPr bwMode="auto">
          <a:xfrm>
            <a:off x="5683250" y="1954213"/>
            <a:ext cx="1733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Niacin decreases HDL catabolism by unknown mechanism</a:t>
            </a:r>
          </a:p>
        </p:txBody>
      </p:sp>
      <p:sp>
        <p:nvSpPr>
          <p:cNvPr id="25630" name="ZoneTexte 54">
            <a:extLst>
              <a:ext uri="{FF2B5EF4-FFF2-40B4-BE49-F238E27FC236}">
                <a16:creationId xmlns:a16="http://schemas.microsoft.com/office/drawing/2014/main" id="{AE784DA5-27B5-4B09-B5F3-2AA38EFCF276}"/>
              </a:ext>
            </a:extLst>
          </p:cNvPr>
          <p:cNvSpPr txBox="1">
            <a:spLocks noChangeArrowheads="1"/>
          </p:cNvSpPr>
          <p:nvPr/>
        </p:nvSpPr>
        <p:spPr bwMode="auto">
          <a:xfrm>
            <a:off x="8128000" y="257492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200" b="1"/>
              <a:t>CETP inhibitors</a:t>
            </a:r>
          </a:p>
        </p:txBody>
      </p:sp>
      <p:cxnSp>
        <p:nvCxnSpPr>
          <p:cNvPr id="61" name="Connecteur droit avec flèche 60">
            <a:extLst>
              <a:ext uri="{FF2B5EF4-FFF2-40B4-BE49-F238E27FC236}">
                <a16:creationId xmlns:a16="http://schemas.microsoft.com/office/drawing/2014/main" id="{351C562B-76F7-4D9A-9ADF-34358C57F268}"/>
              </a:ext>
            </a:extLst>
          </p:cNvPr>
          <p:cNvCxnSpPr/>
          <p:nvPr/>
        </p:nvCxnSpPr>
        <p:spPr>
          <a:xfrm>
            <a:off x="5475288" y="4183063"/>
            <a:ext cx="1008062" cy="1428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Forme 64">
            <a:extLst>
              <a:ext uri="{FF2B5EF4-FFF2-40B4-BE49-F238E27FC236}">
                <a16:creationId xmlns:a16="http://schemas.microsoft.com/office/drawing/2014/main" id="{17A87887-7873-4ECE-8D46-899E75AB727D}"/>
              </a:ext>
            </a:extLst>
          </p:cNvPr>
          <p:cNvCxnSpPr/>
          <p:nvPr/>
        </p:nvCxnSpPr>
        <p:spPr>
          <a:xfrm rot="16200000" flipV="1">
            <a:off x="6232525" y="633413"/>
            <a:ext cx="657225" cy="2644775"/>
          </a:xfrm>
          <a:prstGeom prst="curved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eur droit avec flèche 97">
            <a:extLst>
              <a:ext uri="{FF2B5EF4-FFF2-40B4-BE49-F238E27FC236}">
                <a16:creationId xmlns:a16="http://schemas.microsoft.com/office/drawing/2014/main" id="{F5E3C385-D5C6-45D2-95C9-7D1AB93BC187}"/>
              </a:ext>
            </a:extLst>
          </p:cNvPr>
          <p:cNvCxnSpPr/>
          <p:nvPr/>
        </p:nvCxnSpPr>
        <p:spPr>
          <a:xfrm rot="16200000" flipH="1">
            <a:off x="3386931" y="3145632"/>
            <a:ext cx="441325" cy="15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Forme 99">
            <a:extLst>
              <a:ext uri="{FF2B5EF4-FFF2-40B4-BE49-F238E27FC236}">
                <a16:creationId xmlns:a16="http://schemas.microsoft.com/office/drawing/2014/main" id="{736D6F1C-E6E6-47A1-83A3-4E034089517F}"/>
              </a:ext>
            </a:extLst>
          </p:cNvPr>
          <p:cNvCxnSpPr/>
          <p:nvPr/>
        </p:nvCxnSpPr>
        <p:spPr>
          <a:xfrm rot="16200000" flipH="1">
            <a:off x="3835401" y="3416300"/>
            <a:ext cx="539750" cy="993775"/>
          </a:xfrm>
          <a:prstGeom prst="curved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Forme 101">
            <a:extLst>
              <a:ext uri="{FF2B5EF4-FFF2-40B4-BE49-F238E27FC236}">
                <a16:creationId xmlns:a16="http://schemas.microsoft.com/office/drawing/2014/main" id="{83AC825D-8D29-480E-952C-B1BB512ED3D8}"/>
              </a:ext>
            </a:extLst>
          </p:cNvPr>
          <p:cNvCxnSpPr/>
          <p:nvPr/>
        </p:nvCxnSpPr>
        <p:spPr>
          <a:xfrm flipV="1">
            <a:off x="7150100" y="2562225"/>
            <a:ext cx="733425" cy="1635125"/>
          </a:xfrm>
          <a:prstGeom prst="curved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636" name="ZoneTexte 168">
            <a:extLst>
              <a:ext uri="{FF2B5EF4-FFF2-40B4-BE49-F238E27FC236}">
                <a16:creationId xmlns:a16="http://schemas.microsoft.com/office/drawing/2014/main" id="{88C375AB-8335-425B-A077-4C682AEBF57F}"/>
              </a:ext>
            </a:extLst>
          </p:cNvPr>
          <p:cNvSpPr txBox="1">
            <a:spLocks noChangeArrowheads="1"/>
          </p:cNvSpPr>
          <p:nvPr/>
        </p:nvSpPr>
        <p:spPr bwMode="auto">
          <a:xfrm>
            <a:off x="4352925" y="1036638"/>
            <a:ext cx="533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Bile</a:t>
            </a:r>
          </a:p>
        </p:txBody>
      </p:sp>
      <p:sp>
        <p:nvSpPr>
          <p:cNvPr id="63" name="Arc 62">
            <a:extLst>
              <a:ext uri="{FF2B5EF4-FFF2-40B4-BE49-F238E27FC236}">
                <a16:creationId xmlns:a16="http://schemas.microsoft.com/office/drawing/2014/main" id="{7391DAA1-B86F-4C5F-A78A-CF734DE163BC}"/>
              </a:ext>
            </a:extLst>
          </p:cNvPr>
          <p:cNvSpPr/>
          <p:nvPr/>
        </p:nvSpPr>
        <p:spPr>
          <a:xfrm flipH="1" flipV="1">
            <a:off x="4572000" y="1189038"/>
            <a:ext cx="711200" cy="482600"/>
          </a:xfrm>
          <a:prstGeom prst="arc">
            <a:avLst>
              <a:gd name="adj1" fmla="val 15546868"/>
              <a:gd name="adj2" fmla="val 20874315"/>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b="1">
              <a:ea typeface="ＭＳ Ｐゴシック" pitchFamily="-107" charset="-128"/>
            </a:endParaRPr>
          </a:p>
        </p:txBody>
      </p:sp>
      <p:sp>
        <p:nvSpPr>
          <p:cNvPr id="76" name="Arc 75">
            <a:extLst>
              <a:ext uri="{FF2B5EF4-FFF2-40B4-BE49-F238E27FC236}">
                <a16:creationId xmlns:a16="http://schemas.microsoft.com/office/drawing/2014/main" id="{8166EC23-432A-437B-A797-557A6E8B1901}"/>
              </a:ext>
            </a:extLst>
          </p:cNvPr>
          <p:cNvSpPr/>
          <p:nvPr/>
        </p:nvSpPr>
        <p:spPr>
          <a:xfrm rot="6300000" flipH="1" flipV="1">
            <a:off x="7552532" y="1975644"/>
            <a:ext cx="1150937" cy="454025"/>
          </a:xfrm>
          <a:prstGeom prst="arc">
            <a:avLst>
              <a:gd name="adj1" fmla="val 14382470"/>
              <a:gd name="adj2" fmla="val 21586537"/>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b="1">
              <a:ea typeface="ＭＳ Ｐゴシック" pitchFamily="-107" charset="-128"/>
            </a:endParaRPr>
          </a:p>
        </p:txBody>
      </p:sp>
      <p:sp>
        <p:nvSpPr>
          <p:cNvPr id="77" name="Arc 76">
            <a:extLst>
              <a:ext uri="{FF2B5EF4-FFF2-40B4-BE49-F238E27FC236}">
                <a16:creationId xmlns:a16="http://schemas.microsoft.com/office/drawing/2014/main" id="{1EB7DA29-3E7C-4EDB-8ADC-562A85236E6B}"/>
              </a:ext>
            </a:extLst>
          </p:cNvPr>
          <p:cNvSpPr/>
          <p:nvPr/>
        </p:nvSpPr>
        <p:spPr>
          <a:xfrm rot="6300000" flipH="1">
            <a:off x="7009607" y="1702594"/>
            <a:ext cx="969962" cy="819150"/>
          </a:xfrm>
          <a:prstGeom prst="arc">
            <a:avLst>
              <a:gd name="adj1" fmla="val 15831884"/>
              <a:gd name="adj2" fmla="val 21568498"/>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b="1">
              <a:ea typeface="ＭＳ Ｐゴシック" pitchFamily="-107" charset="-128"/>
            </a:endParaRPr>
          </a:p>
        </p:txBody>
      </p:sp>
      <p:sp>
        <p:nvSpPr>
          <p:cNvPr id="78" name="Arc 77">
            <a:extLst>
              <a:ext uri="{FF2B5EF4-FFF2-40B4-BE49-F238E27FC236}">
                <a16:creationId xmlns:a16="http://schemas.microsoft.com/office/drawing/2014/main" id="{7272026D-B6BA-4ADF-9E2B-79068BA6AD2A}"/>
              </a:ext>
            </a:extLst>
          </p:cNvPr>
          <p:cNvSpPr/>
          <p:nvPr/>
        </p:nvSpPr>
        <p:spPr>
          <a:xfrm flipV="1">
            <a:off x="6794500" y="2986088"/>
            <a:ext cx="1022350" cy="788987"/>
          </a:xfrm>
          <a:prstGeom prst="arc">
            <a:avLst>
              <a:gd name="adj1" fmla="val 10834642"/>
              <a:gd name="adj2" fmla="val 18667063"/>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b="1">
              <a:ea typeface="ＭＳ Ｐゴシック" pitchFamily="-107" charset="-128"/>
            </a:endParaRPr>
          </a:p>
        </p:txBody>
      </p:sp>
      <p:sp>
        <p:nvSpPr>
          <p:cNvPr id="79" name="Arc 78">
            <a:extLst>
              <a:ext uri="{FF2B5EF4-FFF2-40B4-BE49-F238E27FC236}">
                <a16:creationId xmlns:a16="http://schemas.microsoft.com/office/drawing/2014/main" id="{58FC4239-EF04-4184-8629-C67DF0065E8C}"/>
              </a:ext>
            </a:extLst>
          </p:cNvPr>
          <p:cNvSpPr/>
          <p:nvPr/>
        </p:nvSpPr>
        <p:spPr>
          <a:xfrm rot="2670266" flipH="1">
            <a:off x="7100888" y="3871913"/>
            <a:ext cx="1066800" cy="914400"/>
          </a:xfrm>
          <a:prstGeom prst="arc">
            <a:avLst>
              <a:gd name="adj1" fmla="val 10834642"/>
              <a:gd name="adj2" fmla="val 18849536"/>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b="1">
              <a:ea typeface="ＭＳ Ｐゴシック" pitchFamily="-107" charset="-128"/>
            </a:endParaRPr>
          </a:p>
        </p:txBody>
      </p:sp>
      <p:sp>
        <p:nvSpPr>
          <p:cNvPr id="80" name="Arc 79">
            <a:extLst>
              <a:ext uri="{FF2B5EF4-FFF2-40B4-BE49-F238E27FC236}">
                <a16:creationId xmlns:a16="http://schemas.microsoft.com/office/drawing/2014/main" id="{0104E82B-ADFE-486B-B7E6-95030F8F014D}"/>
              </a:ext>
            </a:extLst>
          </p:cNvPr>
          <p:cNvSpPr/>
          <p:nvPr/>
        </p:nvSpPr>
        <p:spPr>
          <a:xfrm rot="7249917" flipH="1" flipV="1">
            <a:off x="4502150" y="4421188"/>
            <a:ext cx="1050925" cy="631825"/>
          </a:xfrm>
          <a:prstGeom prst="arc">
            <a:avLst>
              <a:gd name="adj1" fmla="val 11281925"/>
              <a:gd name="adj2" fmla="val 18849536"/>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b="1">
              <a:ea typeface="ＭＳ Ｐゴシック" pitchFamily="-107" charset="-128"/>
            </a:endParaRPr>
          </a:p>
        </p:txBody>
      </p:sp>
      <p:grpSp>
        <p:nvGrpSpPr>
          <p:cNvPr id="25643" name="Groupe 102">
            <a:extLst>
              <a:ext uri="{FF2B5EF4-FFF2-40B4-BE49-F238E27FC236}">
                <a16:creationId xmlns:a16="http://schemas.microsoft.com/office/drawing/2014/main" id="{81F45DED-370B-4244-86F3-B71FD23701A4}"/>
              </a:ext>
            </a:extLst>
          </p:cNvPr>
          <p:cNvGrpSpPr>
            <a:grpSpLocks/>
          </p:cNvGrpSpPr>
          <p:nvPr/>
        </p:nvGrpSpPr>
        <p:grpSpPr bwMode="auto">
          <a:xfrm>
            <a:off x="6192838" y="1770063"/>
            <a:ext cx="492125" cy="219075"/>
            <a:chOff x="366889" y="2092325"/>
            <a:chExt cx="493536" cy="400050"/>
          </a:xfrm>
        </p:grpSpPr>
        <p:cxnSp>
          <p:nvCxnSpPr>
            <p:cNvPr id="104" name="Connecteur droit 103">
              <a:extLst>
                <a:ext uri="{FF2B5EF4-FFF2-40B4-BE49-F238E27FC236}">
                  <a16:creationId xmlns:a16="http://schemas.microsoft.com/office/drawing/2014/main" id="{7B6B4115-B76A-4AEC-91EA-6FB5E69EF40C}"/>
                </a:ext>
              </a:extLst>
            </p:cNvPr>
            <p:cNvCxnSpPr/>
            <p:nvPr/>
          </p:nvCxnSpPr>
          <p:spPr>
            <a:xfrm>
              <a:off x="366889" y="2092325"/>
              <a:ext cx="2228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9FE210CA-794D-4B92-BD4E-8B7540D8966D}"/>
                </a:ext>
              </a:extLst>
            </p:cNvPr>
            <p:cNvCxnSpPr/>
            <p:nvPr/>
          </p:nvCxnSpPr>
          <p:spPr>
            <a:xfrm rot="5400000">
              <a:off x="660399" y="2292351"/>
              <a:ext cx="400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44" name="Groupe 105">
            <a:extLst>
              <a:ext uri="{FF2B5EF4-FFF2-40B4-BE49-F238E27FC236}">
                <a16:creationId xmlns:a16="http://schemas.microsoft.com/office/drawing/2014/main" id="{637F91F5-51EC-426C-88FE-F272D3E83E97}"/>
              </a:ext>
            </a:extLst>
          </p:cNvPr>
          <p:cNvGrpSpPr>
            <a:grpSpLocks/>
          </p:cNvGrpSpPr>
          <p:nvPr/>
        </p:nvGrpSpPr>
        <p:grpSpPr bwMode="auto">
          <a:xfrm>
            <a:off x="8475663" y="2328863"/>
            <a:ext cx="493712" cy="219075"/>
            <a:chOff x="366889" y="2092325"/>
            <a:chExt cx="493536" cy="400050"/>
          </a:xfrm>
        </p:grpSpPr>
        <p:cxnSp>
          <p:nvCxnSpPr>
            <p:cNvPr id="107" name="Connecteur droit 106">
              <a:extLst>
                <a:ext uri="{FF2B5EF4-FFF2-40B4-BE49-F238E27FC236}">
                  <a16:creationId xmlns:a16="http://schemas.microsoft.com/office/drawing/2014/main" id="{D10CF33B-AA09-4FBE-AA7C-884B3A260CC1}"/>
                </a:ext>
              </a:extLst>
            </p:cNvPr>
            <p:cNvCxnSpPr/>
            <p:nvPr/>
          </p:nvCxnSpPr>
          <p:spPr>
            <a:xfrm>
              <a:off x="366889" y="2092325"/>
              <a:ext cx="222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738C8AF5-85C3-4FCD-B8A0-FEECF033CE93}"/>
                </a:ext>
              </a:extLst>
            </p:cNvPr>
            <p:cNvCxnSpPr/>
            <p:nvPr/>
          </p:nvCxnSpPr>
          <p:spPr>
            <a:xfrm rot="5400000">
              <a:off x="660400" y="2292351"/>
              <a:ext cx="400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645" name="ZoneTexte 26">
            <a:extLst>
              <a:ext uri="{FF2B5EF4-FFF2-40B4-BE49-F238E27FC236}">
                <a16:creationId xmlns:a16="http://schemas.microsoft.com/office/drawing/2014/main" id="{BFCD5CA0-84AC-4C66-AB27-7028BD4C9CA0}"/>
              </a:ext>
            </a:extLst>
          </p:cNvPr>
          <p:cNvSpPr txBox="1">
            <a:spLocks noChangeArrowheads="1"/>
          </p:cNvSpPr>
          <p:nvPr/>
        </p:nvSpPr>
        <p:spPr bwMode="auto">
          <a:xfrm>
            <a:off x="3190875" y="2498725"/>
            <a:ext cx="844550" cy="461963"/>
          </a:xfrm>
          <a:prstGeom prst="rect">
            <a:avLst/>
          </a:prstGeom>
          <a:solidFill>
            <a:schemeClr val="bg1"/>
          </a:solidFill>
          <a:ln w="19050">
            <a:solidFill>
              <a:srgbClr val="920000"/>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200"/>
              <a:t>Apo AI </a:t>
            </a:r>
          </a:p>
          <a:p>
            <a:pPr algn="ctr" eaLnBrk="1" hangingPunct="1"/>
            <a:r>
              <a:rPr lang="fr-CA" altLang="fr-FR" sz="1200"/>
              <a:t>synthesis</a:t>
            </a:r>
          </a:p>
        </p:txBody>
      </p:sp>
      <p:sp>
        <p:nvSpPr>
          <p:cNvPr id="25646" name="ZoneTexte 27">
            <a:extLst>
              <a:ext uri="{FF2B5EF4-FFF2-40B4-BE49-F238E27FC236}">
                <a16:creationId xmlns:a16="http://schemas.microsoft.com/office/drawing/2014/main" id="{F2C961B3-1421-4CB5-9E71-4AFEF6D1E11E}"/>
              </a:ext>
            </a:extLst>
          </p:cNvPr>
          <p:cNvSpPr txBox="1">
            <a:spLocks noChangeArrowheads="1"/>
          </p:cNvSpPr>
          <p:nvPr/>
        </p:nvSpPr>
        <p:spPr bwMode="auto">
          <a:xfrm>
            <a:off x="3298825" y="3371850"/>
            <a:ext cx="666750" cy="277813"/>
          </a:xfrm>
          <a:prstGeom prst="rect">
            <a:avLst/>
          </a:prstGeom>
          <a:solidFill>
            <a:schemeClr val="bg1"/>
          </a:solidFill>
          <a:ln w="19050">
            <a:solidFill>
              <a:srgbClr val="920000"/>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200"/>
              <a:t>Apo AI </a:t>
            </a:r>
          </a:p>
        </p:txBody>
      </p:sp>
      <p:sp>
        <p:nvSpPr>
          <p:cNvPr id="25647" name="ZoneTexte 28">
            <a:extLst>
              <a:ext uri="{FF2B5EF4-FFF2-40B4-BE49-F238E27FC236}">
                <a16:creationId xmlns:a16="http://schemas.microsoft.com/office/drawing/2014/main" id="{BE2597A3-9635-47F4-975D-C9C6FF200A50}"/>
              </a:ext>
            </a:extLst>
          </p:cNvPr>
          <p:cNvSpPr txBox="1">
            <a:spLocks noChangeArrowheads="1"/>
          </p:cNvSpPr>
          <p:nvPr/>
        </p:nvSpPr>
        <p:spPr bwMode="auto">
          <a:xfrm>
            <a:off x="4616450" y="4059238"/>
            <a:ext cx="838200" cy="276225"/>
          </a:xfrm>
          <a:prstGeom prst="rect">
            <a:avLst/>
          </a:prstGeom>
          <a:solidFill>
            <a:schemeClr val="bg1"/>
          </a:solidFill>
          <a:ln w="19050">
            <a:solidFill>
              <a:srgbClr val="920000"/>
            </a:solidFill>
            <a:miter lim="800000"/>
            <a:headEnd/>
            <a:tailEnd/>
          </a:ln>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200"/>
              <a:t>pre</a:t>
            </a:r>
            <a:r>
              <a:rPr lang="el-GR" altLang="fr-FR" sz="1200"/>
              <a:t>β</a:t>
            </a:r>
            <a:r>
              <a:rPr lang="fr-CA" altLang="fr-FR" sz="1200"/>
              <a:t>HDL </a:t>
            </a:r>
          </a:p>
        </p:txBody>
      </p:sp>
      <p:sp>
        <p:nvSpPr>
          <p:cNvPr id="25648" name="ZoneTexte 29">
            <a:extLst>
              <a:ext uri="{FF2B5EF4-FFF2-40B4-BE49-F238E27FC236}">
                <a16:creationId xmlns:a16="http://schemas.microsoft.com/office/drawing/2014/main" id="{62FBE4AB-9B55-43E5-95D4-DA97A3D3609A}"/>
              </a:ext>
            </a:extLst>
          </p:cNvPr>
          <p:cNvSpPr txBox="1">
            <a:spLocks noChangeArrowheads="1"/>
          </p:cNvSpPr>
          <p:nvPr/>
        </p:nvSpPr>
        <p:spPr bwMode="auto">
          <a:xfrm>
            <a:off x="6507163" y="4057650"/>
            <a:ext cx="666750" cy="276225"/>
          </a:xfrm>
          <a:prstGeom prst="rect">
            <a:avLst/>
          </a:prstGeom>
          <a:solidFill>
            <a:schemeClr val="bg1"/>
          </a:solidFill>
          <a:ln w="19050">
            <a:solidFill>
              <a:srgbClr val="920000"/>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200"/>
              <a:t>HDL</a:t>
            </a:r>
            <a:r>
              <a:rPr lang="fr-CA" altLang="fr-FR" sz="1200" baseline="-25000"/>
              <a:t>3</a:t>
            </a:r>
          </a:p>
        </p:txBody>
      </p:sp>
      <p:sp>
        <p:nvSpPr>
          <p:cNvPr id="25649" name="ZoneTexte 30">
            <a:extLst>
              <a:ext uri="{FF2B5EF4-FFF2-40B4-BE49-F238E27FC236}">
                <a16:creationId xmlns:a16="http://schemas.microsoft.com/office/drawing/2014/main" id="{36AE98B3-F4F5-4E52-B4E1-FF282CDEC8A6}"/>
              </a:ext>
            </a:extLst>
          </p:cNvPr>
          <p:cNvSpPr txBox="1">
            <a:spLocks noChangeArrowheads="1"/>
          </p:cNvSpPr>
          <p:nvPr/>
        </p:nvSpPr>
        <p:spPr bwMode="auto">
          <a:xfrm>
            <a:off x="7550150" y="2252663"/>
            <a:ext cx="666750" cy="276225"/>
          </a:xfrm>
          <a:prstGeom prst="rect">
            <a:avLst/>
          </a:prstGeom>
          <a:solidFill>
            <a:schemeClr val="bg1"/>
          </a:solidFill>
          <a:ln w="19050">
            <a:solidFill>
              <a:srgbClr val="920000"/>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200"/>
              <a:t>HDL</a:t>
            </a:r>
            <a:r>
              <a:rPr lang="fr-CA" altLang="fr-FR" sz="1200" baseline="-25000"/>
              <a:t>2</a:t>
            </a:r>
          </a:p>
        </p:txBody>
      </p:sp>
      <p:sp>
        <p:nvSpPr>
          <p:cNvPr id="25650" name="ZoneTexte 32">
            <a:extLst>
              <a:ext uri="{FF2B5EF4-FFF2-40B4-BE49-F238E27FC236}">
                <a16:creationId xmlns:a16="http://schemas.microsoft.com/office/drawing/2014/main" id="{4CDDC393-955B-4C7C-8925-CACF63803598}"/>
              </a:ext>
            </a:extLst>
          </p:cNvPr>
          <p:cNvSpPr txBox="1">
            <a:spLocks noChangeArrowheads="1"/>
          </p:cNvSpPr>
          <p:nvPr/>
        </p:nvSpPr>
        <p:spPr bwMode="auto">
          <a:xfrm>
            <a:off x="7966075" y="1316038"/>
            <a:ext cx="577850" cy="276225"/>
          </a:xfrm>
          <a:prstGeom prst="rect">
            <a:avLst/>
          </a:prstGeom>
          <a:solidFill>
            <a:schemeClr val="bg1"/>
          </a:solidFill>
          <a:ln w="19050">
            <a:solidFill>
              <a:srgbClr val="920000"/>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200"/>
              <a:t>VLDL</a:t>
            </a:r>
            <a:endParaRPr lang="fr-CA" altLang="fr-FR" sz="1200" baseline="-25000"/>
          </a:p>
        </p:txBody>
      </p:sp>
      <p:sp>
        <p:nvSpPr>
          <p:cNvPr id="25651" name="ZoneTexte 33">
            <a:extLst>
              <a:ext uri="{FF2B5EF4-FFF2-40B4-BE49-F238E27FC236}">
                <a16:creationId xmlns:a16="http://schemas.microsoft.com/office/drawing/2014/main" id="{E8A27A93-B669-40A3-BD24-62FE6B826BF2}"/>
              </a:ext>
            </a:extLst>
          </p:cNvPr>
          <p:cNvSpPr txBox="1">
            <a:spLocks noChangeArrowheads="1"/>
          </p:cNvSpPr>
          <p:nvPr/>
        </p:nvSpPr>
        <p:spPr bwMode="auto">
          <a:xfrm>
            <a:off x="7343775" y="1316038"/>
            <a:ext cx="577850" cy="276225"/>
          </a:xfrm>
          <a:prstGeom prst="rect">
            <a:avLst/>
          </a:prstGeom>
          <a:solidFill>
            <a:schemeClr val="bg1"/>
          </a:solidFill>
          <a:ln w="19050">
            <a:solidFill>
              <a:srgbClr val="920000"/>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1200"/>
              <a:t>LDL</a:t>
            </a:r>
            <a:endParaRPr lang="fr-CA" altLang="fr-FR" sz="1200" baseline="-25000"/>
          </a:p>
        </p:txBody>
      </p:sp>
      <p:sp>
        <p:nvSpPr>
          <p:cNvPr id="25652" name="Rectangle 19">
            <a:extLst>
              <a:ext uri="{FF2B5EF4-FFF2-40B4-BE49-F238E27FC236}">
                <a16:creationId xmlns:a16="http://schemas.microsoft.com/office/drawing/2014/main" id="{113BDD30-0EDD-4D15-B8F7-B4DC34170548}"/>
              </a:ext>
            </a:extLst>
          </p:cNvPr>
          <p:cNvSpPr>
            <a:spLocks noChangeArrowheads="1"/>
          </p:cNvSpPr>
          <p:nvPr/>
        </p:nvSpPr>
        <p:spPr bwMode="auto">
          <a:xfrm>
            <a:off x="3355975" y="5859463"/>
            <a:ext cx="1081088" cy="315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Macrophage</a:t>
            </a:r>
          </a:p>
        </p:txBody>
      </p:sp>
      <p:sp>
        <p:nvSpPr>
          <p:cNvPr id="25653" name="Rectangle 20">
            <a:extLst>
              <a:ext uri="{FF2B5EF4-FFF2-40B4-BE49-F238E27FC236}">
                <a16:creationId xmlns:a16="http://schemas.microsoft.com/office/drawing/2014/main" id="{355CDA3E-5B55-42F5-B9F9-C69A74766435}"/>
              </a:ext>
            </a:extLst>
          </p:cNvPr>
          <p:cNvSpPr>
            <a:spLocks noChangeArrowheads="1"/>
          </p:cNvSpPr>
          <p:nvPr/>
        </p:nvSpPr>
        <p:spPr bwMode="auto">
          <a:xfrm>
            <a:off x="3176588" y="5859463"/>
            <a:ext cx="180975" cy="31591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sz="1200"/>
          </a:p>
        </p:txBody>
      </p:sp>
      <p:sp>
        <p:nvSpPr>
          <p:cNvPr id="25654" name="Rectangle 19">
            <a:extLst>
              <a:ext uri="{FF2B5EF4-FFF2-40B4-BE49-F238E27FC236}">
                <a16:creationId xmlns:a16="http://schemas.microsoft.com/office/drawing/2014/main" id="{D11DCDE2-426F-4E5A-98EA-D3F1F985188E}"/>
              </a:ext>
            </a:extLst>
          </p:cNvPr>
          <p:cNvSpPr>
            <a:spLocks noChangeArrowheads="1"/>
          </p:cNvSpPr>
          <p:nvPr/>
        </p:nvSpPr>
        <p:spPr bwMode="auto">
          <a:xfrm>
            <a:off x="6821488" y="5859463"/>
            <a:ext cx="1081087" cy="315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200" b="1"/>
              <a:t>Macrophage</a:t>
            </a:r>
          </a:p>
        </p:txBody>
      </p:sp>
      <p:sp>
        <p:nvSpPr>
          <p:cNvPr id="25655" name="Rectangle 20">
            <a:extLst>
              <a:ext uri="{FF2B5EF4-FFF2-40B4-BE49-F238E27FC236}">
                <a16:creationId xmlns:a16="http://schemas.microsoft.com/office/drawing/2014/main" id="{ACFC893C-F602-4327-B65A-D95DDD17A439}"/>
              </a:ext>
            </a:extLst>
          </p:cNvPr>
          <p:cNvSpPr>
            <a:spLocks noChangeArrowheads="1"/>
          </p:cNvSpPr>
          <p:nvPr/>
        </p:nvSpPr>
        <p:spPr bwMode="auto">
          <a:xfrm>
            <a:off x="6642100" y="5859463"/>
            <a:ext cx="180975" cy="31591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sz="1200"/>
          </a:p>
        </p:txBody>
      </p:sp>
      <p:sp>
        <p:nvSpPr>
          <p:cNvPr id="25656" name="Rectangle 22">
            <a:extLst>
              <a:ext uri="{FF2B5EF4-FFF2-40B4-BE49-F238E27FC236}">
                <a16:creationId xmlns:a16="http://schemas.microsoft.com/office/drawing/2014/main" id="{2F3FCDD8-9195-4658-9828-2765CD524248}"/>
              </a:ext>
            </a:extLst>
          </p:cNvPr>
          <p:cNvSpPr>
            <a:spLocks noChangeArrowheads="1"/>
          </p:cNvSpPr>
          <p:nvPr/>
        </p:nvSpPr>
        <p:spPr bwMode="auto">
          <a:xfrm>
            <a:off x="3194050" y="925513"/>
            <a:ext cx="755650"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600" b="1"/>
              <a:t>Liver</a:t>
            </a:r>
          </a:p>
        </p:txBody>
      </p:sp>
      <p:sp>
        <p:nvSpPr>
          <p:cNvPr id="25657" name="Rectangle 23">
            <a:extLst>
              <a:ext uri="{FF2B5EF4-FFF2-40B4-BE49-F238E27FC236}">
                <a16:creationId xmlns:a16="http://schemas.microsoft.com/office/drawing/2014/main" id="{C7FED650-8209-46EA-869A-64C616C50101}"/>
              </a:ext>
            </a:extLst>
          </p:cNvPr>
          <p:cNvSpPr>
            <a:spLocks noChangeArrowheads="1"/>
          </p:cNvSpPr>
          <p:nvPr/>
        </p:nvSpPr>
        <p:spPr bwMode="auto">
          <a:xfrm>
            <a:off x="3097213" y="925513"/>
            <a:ext cx="120650" cy="360362"/>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4" name="Freeform 48">
            <a:extLst>
              <a:ext uri="{FF2B5EF4-FFF2-40B4-BE49-F238E27FC236}">
                <a16:creationId xmlns:a16="http://schemas.microsoft.com/office/drawing/2014/main" id="{404C8397-E325-4653-9CB8-C624F2FFDD8C}"/>
              </a:ext>
            </a:extLst>
          </p:cNvPr>
          <p:cNvSpPr>
            <a:spLocks/>
          </p:cNvSpPr>
          <p:nvPr/>
        </p:nvSpPr>
        <p:spPr bwMode="auto">
          <a:xfrm>
            <a:off x="4394200" y="4765675"/>
            <a:ext cx="454025" cy="323850"/>
          </a:xfrm>
          <a:custGeom>
            <a:avLst/>
            <a:gdLst>
              <a:gd name="T0" fmla="*/ 2147483647 w 151"/>
              <a:gd name="T1" fmla="*/ 0 h 109"/>
              <a:gd name="T2" fmla="*/ 2147483647 w 151"/>
              <a:gd name="T3" fmla="*/ 2147483647 h 109"/>
              <a:gd name="T4" fmla="*/ 2147483647 w 151"/>
              <a:gd name="T5" fmla="*/ 2147483647 h 109"/>
              <a:gd name="T6" fmla="*/ 2147483647 w 151"/>
              <a:gd name="T7" fmla="*/ 2147483647 h 109"/>
              <a:gd name="T8" fmla="*/ 2147483647 w 151"/>
              <a:gd name="T9" fmla="*/ 2147483647 h 109"/>
              <a:gd name="T10" fmla="*/ 2147483647 w 151"/>
              <a:gd name="T11" fmla="*/ 2147483647 h 109"/>
              <a:gd name="T12" fmla="*/ 2147483647 w 151"/>
              <a:gd name="T13" fmla="*/ 2147483647 h 109"/>
              <a:gd name="T14" fmla="*/ 2147483647 w 151"/>
              <a:gd name="T15" fmla="*/ 2147483647 h 109"/>
              <a:gd name="T16" fmla="*/ 2147483647 w 151"/>
              <a:gd name="T17" fmla="*/ 2147483647 h 109"/>
              <a:gd name="T18" fmla="*/ 2147483647 w 151"/>
              <a:gd name="T19" fmla="*/ 2147483647 h 109"/>
              <a:gd name="T20" fmla="*/ 2147483647 w 151"/>
              <a:gd name="T21" fmla="*/ 2147483647 h 109"/>
              <a:gd name="T22" fmla="*/ 2147483647 w 151"/>
              <a:gd name="T23" fmla="*/ 2147483647 h 109"/>
              <a:gd name="T24" fmla="*/ 2147483647 w 151"/>
              <a:gd name="T25" fmla="*/ 2147483647 h 109"/>
              <a:gd name="T26" fmla="*/ 2147483647 w 151"/>
              <a:gd name="T27" fmla="*/ 2147483647 h 109"/>
              <a:gd name="T28" fmla="*/ 2147483647 w 151"/>
              <a:gd name="T29" fmla="*/ 2147483647 h 109"/>
              <a:gd name="T30" fmla="*/ 2147483647 w 151"/>
              <a:gd name="T31" fmla="*/ 2147483647 h 109"/>
              <a:gd name="T32" fmla="*/ 2147483647 w 151"/>
              <a:gd name="T33" fmla="*/ 2147483647 h 109"/>
              <a:gd name="T34" fmla="*/ 2147483647 w 151"/>
              <a:gd name="T35" fmla="*/ 2147483647 h 109"/>
              <a:gd name="T36" fmla="*/ 2147483647 w 151"/>
              <a:gd name="T37" fmla="*/ 2147483647 h 109"/>
              <a:gd name="T38" fmla="*/ 2147483647 w 151"/>
              <a:gd name="T39" fmla="*/ 2147483647 h 109"/>
              <a:gd name="T40" fmla="*/ 2147483647 w 151"/>
              <a:gd name="T41" fmla="*/ 2147483647 h 109"/>
              <a:gd name="T42" fmla="*/ 2147483647 w 151"/>
              <a:gd name="T43" fmla="*/ 2147483647 h 109"/>
              <a:gd name="T44" fmla="*/ 2147483647 w 151"/>
              <a:gd name="T45" fmla="*/ 2147483647 h 109"/>
              <a:gd name="T46" fmla="*/ 2147483647 w 1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09"/>
              <a:gd name="T74" fmla="*/ 151 w 1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09">
                <a:moveTo>
                  <a:pt x="13" y="0"/>
                </a:moveTo>
                <a:cubicBezTo>
                  <a:pt x="8" y="7"/>
                  <a:pt x="8" y="15"/>
                  <a:pt x="4" y="22"/>
                </a:cubicBezTo>
                <a:cubicBezTo>
                  <a:pt x="5" y="35"/>
                  <a:pt x="0" y="69"/>
                  <a:pt x="12" y="85"/>
                </a:cubicBezTo>
                <a:cubicBezTo>
                  <a:pt x="14" y="100"/>
                  <a:pt x="20" y="104"/>
                  <a:pt x="33" y="108"/>
                </a:cubicBezTo>
                <a:cubicBezTo>
                  <a:pt x="39" y="95"/>
                  <a:pt x="40" y="93"/>
                  <a:pt x="42" y="79"/>
                </a:cubicBezTo>
                <a:cubicBezTo>
                  <a:pt x="39" y="60"/>
                  <a:pt x="32" y="26"/>
                  <a:pt x="54" y="15"/>
                </a:cubicBezTo>
                <a:cubicBezTo>
                  <a:pt x="58" y="15"/>
                  <a:pt x="62" y="14"/>
                  <a:pt x="66" y="16"/>
                </a:cubicBezTo>
                <a:cubicBezTo>
                  <a:pt x="67" y="16"/>
                  <a:pt x="71" y="47"/>
                  <a:pt x="75" y="57"/>
                </a:cubicBezTo>
                <a:cubicBezTo>
                  <a:pt x="76" y="71"/>
                  <a:pt x="73" y="100"/>
                  <a:pt x="85" y="109"/>
                </a:cubicBezTo>
                <a:cubicBezTo>
                  <a:pt x="100" y="104"/>
                  <a:pt x="96" y="94"/>
                  <a:pt x="102" y="81"/>
                </a:cubicBezTo>
                <a:cubicBezTo>
                  <a:pt x="103" y="74"/>
                  <a:pt x="105" y="66"/>
                  <a:pt x="108" y="60"/>
                </a:cubicBezTo>
                <a:cubicBezTo>
                  <a:pt x="109" y="55"/>
                  <a:pt x="114" y="45"/>
                  <a:pt x="114" y="45"/>
                </a:cubicBezTo>
                <a:cubicBezTo>
                  <a:pt x="116" y="36"/>
                  <a:pt x="114" y="42"/>
                  <a:pt x="121" y="28"/>
                </a:cubicBezTo>
                <a:cubicBezTo>
                  <a:pt x="122" y="27"/>
                  <a:pt x="123" y="24"/>
                  <a:pt x="123" y="24"/>
                </a:cubicBezTo>
                <a:cubicBezTo>
                  <a:pt x="125" y="14"/>
                  <a:pt x="119" y="11"/>
                  <a:pt x="111" y="7"/>
                </a:cubicBezTo>
                <a:cubicBezTo>
                  <a:pt x="107" y="9"/>
                  <a:pt x="103" y="8"/>
                  <a:pt x="99" y="10"/>
                </a:cubicBezTo>
                <a:cubicBezTo>
                  <a:pt x="97" y="11"/>
                  <a:pt x="97" y="14"/>
                  <a:pt x="96" y="15"/>
                </a:cubicBezTo>
                <a:cubicBezTo>
                  <a:pt x="94" y="16"/>
                  <a:pt x="92" y="17"/>
                  <a:pt x="90" y="18"/>
                </a:cubicBezTo>
                <a:cubicBezTo>
                  <a:pt x="91" y="39"/>
                  <a:pt x="96" y="64"/>
                  <a:pt x="115" y="78"/>
                </a:cubicBezTo>
                <a:cubicBezTo>
                  <a:pt x="118" y="83"/>
                  <a:pt x="121" y="85"/>
                  <a:pt x="126" y="88"/>
                </a:cubicBezTo>
                <a:cubicBezTo>
                  <a:pt x="136" y="86"/>
                  <a:pt x="140" y="86"/>
                  <a:pt x="144" y="78"/>
                </a:cubicBezTo>
                <a:cubicBezTo>
                  <a:pt x="146" y="63"/>
                  <a:pt x="144" y="77"/>
                  <a:pt x="147" y="63"/>
                </a:cubicBezTo>
                <a:cubicBezTo>
                  <a:pt x="148" y="58"/>
                  <a:pt x="150" y="49"/>
                  <a:pt x="150" y="49"/>
                </a:cubicBezTo>
                <a:cubicBezTo>
                  <a:pt x="151" y="33"/>
                  <a:pt x="151" y="41"/>
                  <a:pt x="151" y="24"/>
                </a:cubicBezTo>
              </a:path>
            </a:pathLst>
          </a:custGeom>
          <a:noFill/>
          <a:ln w="34925">
            <a:solidFill>
              <a:srgbClr val="660066"/>
            </a:solidFill>
            <a:round/>
            <a:headEnd/>
            <a:tailEnd/>
          </a:ln>
        </p:spPr>
        <p:txBody>
          <a:bodyPr/>
          <a:lstStyle/>
          <a:p>
            <a:pPr>
              <a:defRPr/>
            </a:pPr>
            <a:endParaRPr lang="fr-FR" b="1">
              <a:effectLst>
                <a:outerShdw blurRad="38100" dist="38100" dir="2700000" algn="tl">
                  <a:srgbClr val="C0C0C0"/>
                </a:outerShdw>
              </a:effectLst>
              <a:latin typeface="Arial" charset="0"/>
              <a:ea typeface="ＭＳ Ｐゴシック" pitchFamily="-107" charset="-128"/>
            </a:endParaRPr>
          </a:p>
        </p:txBody>
      </p:sp>
      <p:sp>
        <p:nvSpPr>
          <p:cNvPr id="25659" name="AutoShape 80">
            <a:extLst>
              <a:ext uri="{FF2B5EF4-FFF2-40B4-BE49-F238E27FC236}">
                <a16:creationId xmlns:a16="http://schemas.microsoft.com/office/drawing/2014/main" id="{AE45D995-033A-4271-89A2-80E53EB0757E}"/>
              </a:ext>
            </a:extLst>
          </p:cNvPr>
          <p:cNvSpPr>
            <a:spLocks noChangeAspect="1" noChangeArrowheads="1"/>
          </p:cNvSpPr>
          <p:nvPr/>
        </p:nvSpPr>
        <p:spPr bwMode="auto">
          <a:xfrm>
            <a:off x="4392613" y="1314450"/>
            <a:ext cx="406400" cy="358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CF600"/>
          </a:solidFill>
          <a:ln w="12700">
            <a:solidFill>
              <a:srgbClr val="FF9900"/>
            </a:solidFill>
            <a:miter lim="800000"/>
            <a:headEnd/>
            <a:tailEnd/>
          </a:ln>
        </p:spPr>
        <p:txBody>
          <a:bodyPr wrap="none" anchor="ctr"/>
          <a:lstStyle/>
          <a:p>
            <a:endParaRPr lang="fr-CA"/>
          </a:p>
        </p:txBody>
      </p:sp>
      <p:sp>
        <p:nvSpPr>
          <p:cNvPr id="25660" name="AutoShape 80">
            <a:extLst>
              <a:ext uri="{FF2B5EF4-FFF2-40B4-BE49-F238E27FC236}">
                <a16:creationId xmlns:a16="http://schemas.microsoft.com/office/drawing/2014/main" id="{1CAE5A91-6F5D-46A7-AE4C-2D89CA813F72}"/>
              </a:ext>
            </a:extLst>
          </p:cNvPr>
          <p:cNvSpPr>
            <a:spLocks noChangeAspect="1" noChangeArrowheads="1"/>
          </p:cNvSpPr>
          <p:nvPr/>
        </p:nvSpPr>
        <p:spPr bwMode="auto">
          <a:xfrm rot="5400000">
            <a:off x="4863307" y="1542256"/>
            <a:ext cx="406400" cy="360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CF600"/>
          </a:solidFill>
          <a:ln w="12700">
            <a:solidFill>
              <a:srgbClr val="FF9900"/>
            </a:solidFill>
            <a:miter lim="800000"/>
            <a:headEnd/>
            <a:tailEnd/>
          </a:ln>
        </p:spPr>
        <p:txBody>
          <a:bodyPr wrap="none" anchor="ctr"/>
          <a:lstStyle/>
          <a:p>
            <a:endParaRPr lang="fr-CA"/>
          </a:p>
        </p:txBody>
      </p:sp>
      <p:sp>
        <p:nvSpPr>
          <p:cNvPr id="25661" name="AutoShape 80">
            <a:extLst>
              <a:ext uri="{FF2B5EF4-FFF2-40B4-BE49-F238E27FC236}">
                <a16:creationId xmlns:a16="http://schemas.microsoft.com/office/drawing/2014/main" id="{E5129F2A-AB19-4493-AF27-57481287E893}"/>
              </a:ext>
            </a:extLst>
          </p:cNvPr>
          <p:cNvSpPr>
            <a:spLocks noChangeAspect="1" noChangeArrowheads="1"/>
          </p:cNvSpPr>
          <p:nvPr/>
        </p:nvSpPr>
        <p:spPr bwMode="auto">
          <a:xfrm rot="-5340000">
            <a:off x="177800" y="3492500"/>
            <a:ext cx="284163" cy="2524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CF600"/>
          </a:solidFill>
          <a:ln w="12700">
            <a:solidFill>
              <a:srgbClr val="FF9900"/>
            </a:solidFill>
            <a:miter lim="800000"/>
            <a:headEnd/>
            <a:tailEnd/>
          </a:ln>
        </p:spPr>
        <p:txBody>
          <a:bodyPr wrap="none" anchor="ctr"/>
          <a:lstStyle/>
          <a:p>
            <a:endParaRPr lang="fr-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54C6D29-4EDD-417B-ACB1-4B7992D0CEB7}"/>
              </a:ext>
            </a:extLst>
          </p:cNvPr>
          <p:cNvSpPr>
            <a:spLocks noGrp="1" noChangeArrowheads="1"/>
          </p:cNvSpPr>
          <p:nvPr>
            <p:ph type="title"/>
          </p:nvPr>
        </p:nvSpPr>
        <p:spPr/>
        <p:txBody>
          <a:bodyPr/>
          <a:lstStyle/>
          <a:p>
            <a:pPr eaLnBrk="1" hangingPunct="1"/>
            <a:r>
              <a:rPr lang="en-US" altLang="fr-FR">
                <a:ea typeface="ＭＳ Ｐゴシック" panose="020B0600070205080204" pitchFamily="34" charset="-128"/>
              </a:rPr>
              <a:t>Atherogenic Dyslipidemia in Obesity, Insulin Resistance, and Metabolic Syndrome</a:t>
            </a:r>
          </a:p>
        </p:txBody>
      </p:sp>
      <p:sp>
        <p:nvSpPr>
          <p:cNvPr id="26627" name="Rectangle 6">
            <a:extLst>
              <a:ext uri="{FF2B5EF4-FFF2-40B4-BE49-F238E27FC236}">
                <a16:creationId xmlns:a16="http://schemas.microsoft.com/office/drawing/2014/main" id="{A596E93B-FA26-4D3B-924D-2C01463AD8D6}"/>
              </a:ext>
            </a:extLst>
          </p:cNvPr>
          <p:cNvSpPr>
            <a:spLocks noGrp="1" noChangeArrowheads="1"/>
          </p:cNvSpPr>
          <p:nvPr>
            <p:ph type="body" idx="4294967295"/>
          </p:nvPr>
        </p:nvSpPr>
        <p:spPr>
          <a:xfrm>
            <a:off x="457200" y="1435100"/>
            <a:ext cx="8229600" cy="3987800"/>
          </a:xfrm>
          <a:solidFill>
            <a:schemeClr val="bg1">
              <a:alpha val="50195"/>
            </a:schemeClr>
          </a:solidFill>
          <a:ln w="28575"/>
        </p:spPr>
        <p:txBody>
          <a:bodyPr/>
          <a:lstStyle/>
          <a:p>
            <a:pPr eaLnBrk="1" hangingPunct="1"/>
            <a:r>
              <a:rPr lang="en-US" altLang="fr-FR">
                <a:ea typeface="ＭＳ Ｐゴシック" panose="020B0600070205080204" pitchFamily="34" charset="-128"/>
              </a:rPr>
              <a:t>High triglyceride (TG) levels</a:t>
            </a:r>
          </a:p>
          <a:p>
            <a:pPr lvl="1" eaLnBrk="1" hangingPunct="1"/>
            <a:r>
              <a:rPr lang="en-US" altLang="fr-FR">
                <a:ea typeface="ＭＳ Ｐゴシック" panose="020B0600070205080204" pitchFamily="34" charset="-128"/>
              </a:rPr>
              <a:t>TG-rich remnant lipoproteins (VLDL)</a:t>
            </a:r>
          </a:p>
          <a:p>
            <a:pPr lvl="1" eaLnBrk="1" hangingPunct="1">
              <a:buFontTx/>
              <a:buNone/>
            </a:pPr>
            <a:endParaRPr lang="en-US" altLang="fr-FR" sz="1000">
              <a:ea typeface="ＭＳ Ｐゴシック" panose="020B0600070205080204" pitchFamily="34" charset="-128"/>
            </a:endParaRPr>
          </a:p>
          <a:p>
            <a:pPr eaLnBrk="1" hangingPunct="1"/>
            <a:r>
              <a:rPr lang="en-US" altLang="fr-FR">
                <a:ea typeface="ＭＳ Ｐゴシック" panose="020B0600070205080204" pitchFamily="34" charset="-128"/>
              </a:rPr>
              <a:t>Commonly, absolute levels of LDL cholesterol are not significantly increased,           </a:t>
            </a:r>
            <a:r>
              <a:rPr lang="en-US" altLang="fr-FR" b="1">
                <a:solidFill>
                  <a:srgbClr val="920000"/>
                </a:solidFill>
                <a:ea typeface="ＭＳ Ｐゴシック" panose="020B0600070205080204" pitchFamily="34" charset="-128"/>
                <a:sym typeface="Symbol" panose="05050102010706020507" pitchFamily="18" charset="2"/>
              </a:rPr>
              <a:t></a:t>
            </a:r>
            <a:r>
              <a:rPr lang="en-US" altLang="fr-FR">
                <a:ea typeface="ＭＳ Ｐゴシック" panose="020B0600070205080204" pitchFamily="34" charset="-128"/>
              </a:rPr>
              <a:t> number of LDL particles</a:t>
            </a:r>
          </a:p>
          <a:p>
            <a:pPr lvl="1" eaLnBrk="1" hangingPunct="1"/>
            <a:r>
              <a:rPr lang="en-US" altLang="fr-FR">
                <a:ea typeface="ＭＳ Ｐゴシック" panose="020B0600070205080204" pitchFamily="34" charset="-128"/>
              </a:rPr>
              <a:t>Predominantly small, dense LDL particles</a:t>
            </a:r>
          </a:p>
          <a:p>
            <a:pPr lvl="1" eaLnBrk="1" hangingPunct="1">
              <a:buFontTx/>
              <a:buNone/>
            </a:pPr>
            <a:endParaRPr lang="en-US" altLang="fr-FR" sz="1000">
              <a:ea typeface="ＭＳ Ｐゴシック" panose="020B0600070205080204" pitchFamily="34" charset="-128"/>
            </a:endParaRPr>
          </a:p>
          <a:p>
            <a:pPr eaLnBrk="1" hangingPunct="1"/>
            <a:r>
              <a:rPr lang="en-US" altLang="fr-FR">
                <a:ea typeface="ＭＳ Ｐゴシック" panose="020B0600070205080204" pitchFamily="34" charset="-128"/>
              </a:rPr>
              <a:t>Low levels of HDL cholesterol</a:t>
            </a:r>
          </a:p>
        </p:txBody>
      </p:sp>
      <p:sp>
        <p:nvSpPr>
          <p:cNvPr id="26628" name="Rectangle 9">
            <a:extLst>
              <a:ext uri="{FF2B5EF4-FFF2-40B4-BE49-F238E27FC236}">
                <a16:creationId xmlns:a16="http://schemas.microsoft.com/office/drawing/2014/main" id="{9D41546D-E103-4A41-B66E-1BD1F8F5B5DD}"/>
              </a:ext>
            </a:extLst>
          </p:cNvPr>
          <p:cNvSpPr>
            <a:spLocks noChangeArrowheads="1"/>
          </p:cNvSpPr>
          <p:nvPr/>
        </p:nvSpPr>
        <p:spPr bwMode="auto">
          <a:xfrm>
            <a:off x="5516563" y="6443663"/>
            <a:ext cx="3457575" cy="360362"/>
          </a:xfrm>
          <a:prstGeom prst="rect">
            <a:avLst/>
          </a:prstGeom>
          <a:solidFill>
            <a:srgbClr val="D8ECEA">
              <a:alpha val="89018"/>
            </a:srgbClr>
          </a:solidFill>
          <a:ln w="9525">
            <a:miter lim="800000"/>
            <a:headEnd/>
            <a:tailEnd/>
          </a:ln>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p:spPr>
        <p:txBody>
          <a:bodyPr wrap="none" anchor="ctr">
            <a:flatTx/>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000"/>
              <a:t>Adapted from Haffner SM Diabetes Care 2003; 26: S83-6 </a:t>
            </a:r>
          </a:p>
          <a:p>
            <a:pPr eaLnBrk="1" hangingPunct="1"/>
            <a:r>
              <a:rPr lang="en-US" altLang="fr-FR" sz="1000"/>
              <a:t>and Garvey WT et al. Diabetes 2003; 52: 453-62</a:t>
            </a:r>
            <a:endParaRPr lang="da-DK" altLang="fr-FR" sz="1000"/>
          </a:p>
        </p:txBody>
      </p:sp>
    </p:spTree>
  </p:cSld>
  <p:clrMapOvr>
    <a:masterClrMapping/>
  </p:clrMapOvr>
  <p:transition/>
</p:sld>
</file>

<file path=ppt/theme/theme1.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20033</TotalTime>
  <Words>7852</Words>
  <Application>Microsoft Office PowerPoint</Application>
  <PresentationFormat>Affichage à l'écran (4:3)</PresentationFormat>
  <Paragraphs>899</Paragraphs>
  <Slides>41</Slides>
  <Notes>41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52" baseType="lpstr">
      <vt:lpstr>Arial</vt:lpstr>
      <vt:lpstr>ＭＳ Ｐゴシック</vt:lpstr>
      <vt:lpstr>Wingdings</vt:lpstr>
      <vt:lpstr>Symbol</vt:lpstr>
      <vt:lpstr>Arial Unicode MS</vt:lpstr>
      <vt:lpstr>Wingdings 3</vt:lpstr>
      <vt:lpstr>Helvetica</vt:lpstr>
      <vt:lpstr>Times</vt:lpstr>
      <vt:lpstr>Times New Roman</vt:lpstr>
      <vt:lpstr>Conception personnalisée</vt:lpstr>
      <vt:lpstr>Graphique Microsoft Excel</vt:lpstr>
      <vt:lpstr>Présentation PowerPoint</vt:lpstr>
      <vt:lpstr>Coronary Heart Disease (CHD) Risk: HDL Cholesterol vs. LDL Cholesterol as Predictors*</vt:lpstr>
      <vt:lpstr>Statin Therapy Does Not Eliminate Cardiovascular Disease (CVD) Risk Associated With Low HDL Cholesterol</vt:lpstr>
      <vt:lpstr>On-Treatment HDL Cholesterol and LDL Cholesterol vs. Cardiovascular Events: Treating to New Targets (TNT) Study</vt:lpstr>
      <vt:lpstr>Pleiotropic Anti-Atherogenic Properties of HDL</vt:lpstr>
      <vt:lpstr>Role of HDL in Reverse Cholesterol Transport</vt:lpstr>
      <vt:lpstr>Role of ABCA1 and ABCG1 in Macrophage Cholesterol Efflux</vt:lpstr>
      <vt:lpstr>HDL Therapy</vt:lpstr>
      <vt:lpstr>Atherogenic Dyslipidemia in Obesity, Insulin Resistance, and Metabolic Syndrome</vt:lpstr>
      <vt:lpstr>Metabolic Basis for Atherogenic Dyslipidemia: Concordant Increase in VLDL, Small LDL and Reduction of HDL</vt:lpstr>
      <vt:lpstr>Relation of HDL Cholesterol to Aortic Atherosclerosis in Apo E-Deficient Mice Transgenic for Human Apo AI (Model for Increased Apo AI Transport)</vt:lpstr>
      <vt:lpstr>Current Options for Pharmacologic Management of Patients With Low HDL Cholesterol</vt:lpstr>
      <vt:lpstr>Niacin Extended-Release + Statins: Extended-Release Lovastatin/Niacin</vt:lpstr>
      <vt:lpstr>SAFARI: Combination Therapy in Patients With Combined Hyperlipidemia</vt:lpstr>
      <vt:lpstr>Gemfibrozil, Niacin, and Cholestyramine in Men With Low HDL Cholesterol and Coronary Heart Disease</vt:lpstr>
      <vt:lpstr>Présentation PowerPoint</vt:lpstr>
      <vt:lpstr>Niacin Therapy: Angiographic and Outcomes Trials</vt:lpstr>
      <vt:lpstr>Analysis of the HDL-Atherosclerosis Treatment Study (HATS): Angiographic and Clinical Endpoints After 3 Years – Simvastatin + Niacin vs. Placebo</vt:lpstr>
      <vt:lpstr>ARBITER 2: Statin + Placebo vs. Statin + Extended-Release Niacin 1,000 mg/d  Primary Endpoint – Carotid Intima-Media Thickness (CIMT) Change</vt:lpstr>
      <vt:lpstr>AIM-HIGH: Study Overview</vt:lpstr>
      <vt:lpstr>VA-HIT: Gemfibrozil Effect on Primary Endpoint - Lipids</vt:lpstr>
      <vt:lpstr>VA-HIT: LDL and HDL Particle Subclasses</vt:lpstr>
      <vt:lpstr>VA-HIT: LDL and HDL Particle Numbers in Prediction  of New Coronary Heart Disease Events</vt:lpstr>
      <vt:lpstr>FIELD: End of Study Lipid Results</vt:lpstr>
      <vt:lpstr>Lipid Effects of Pioglitazone and Rosiglitazone</vt:lpstr>
      <vt:lpstr>Age-Adjusted 6-Year Coronary Heart Disease (CHD) Rates for Elderly Japanese American Men With and Without CETP Mutations</vt:lpstr>
      <vt:lpstr>Raising HDL Cholesterol With CETP Inhibition </vt:lpstr>
      <vt:lpstr>Torcetrapib Slows Apolipoprotein AI Turnover Rate</vt:lpstr>
      <vt:lpstr>ILLUSTRATE</vt:lpstr>
      <vt:lpstr>Time Course: Change in HDL Cholesterol Levels</vt:lpstr>
      <vt:lpstr>ILLUSTRATE: Primary Efficacy Parameter Change in Percent Atheroma Volume</vt:lpstr>
      <vt:lpstr>ILLUSTRATE: Secondary Intravascular Ultrasound Efficacy Parameters</vt:lpstr>
      <vt:lpstr>Blood Pressure Related Adverse Events</vt:lpstr>
      <vt:lpstr>ILLUSTRATE  Adverse Events: Safety Population</vt:lpstr>
      <vt:lpstr>RADIANCE 1: Heterozygous Familial Hypercholesterolemia </vt:lpstr>
      <vt:lpstr>RADIANCE 2: Mixed Dyslipidemia </vt:lpstr>
      <vt:lpstr>ILLUSTRATE and RADIANCE</vt:lpstr>
      <vt:lpstr>Recombinant Apo AI Milano: Change in Atheroma Volume as Measured by Intravascular Ultrasound</vt:lpstr>
      <vt:lpstr>ERASE: CSL-111 (Reconstituted HDL)</vt:lpstr>
      <vt:lpstr>Conclusions/Discussion  Raising HDL: Does it Work?</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Alain Cyr</dc:creator>
  <cp:lastModifiedBy>Isabelle Martineau</cp:lastModifiedBy>
  <cp:revision>1305</cp:revision>
  <dcterms:created xsi:type="dcterms:W3CDTF">2010-05-12T00:03:33Z</dcterms:created>
  <dcterms:modified xsi:type="dcterms:W3CDTF">2022-11-30T13:14:39Z</dcterms:modified>
</cp:coreProperties>
</file>