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2"/>
  </p:notesMasterIdLst>
  <p:handoutMasterIdLst>
    <p:handoutMasterId r:id="rId23"/>
  </p:handoutMasterIdLst>
  <p:sldIdLst>
    <p:sldId id="316" r:id="rId2"/>
    <p:sldId id="317" r:id="rId3"/>
    <p:sldId id="318" r:id="rId4"/>
    <p:sldId id="319" r:id="rId5"/>
    <p:sldId id="320" r:id="rId6"/>
    <p:sldId id="321" r:id="rId7"/>
    <p:sldId id="336"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Lst>
  <p:sldSz cx="9144000" cy="6858000" type="screen4x3"/>
  <p:notesSz cx="6954838" cy="9240838"/>
  <p:defaultTextStyle>
    <a:defPPr>
      <a:defRPr lang="fr-CA"/>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1">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D9EDEF"/>
    <a:srgbClr val="920000"/>
    <a:srgbClr val="660066"/>
    <a:srgbClr val="FFFF66"/>
    <a:srgbClr val="FFFF99"/>
    <a:srgbClr val="00C459"/>
    <a:srgbClr val="BBE0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41" autoAdjust="0"/>
    <p:restoredTop sz="95337" autoAdjust="0"/>
  </p:normalViewPr>
  <p:slideViewPr>
    <p:cSldViewPr>
      <p:cViewPr varScale="1">
        <p:scale>
          <a:sx n="105" d="100"/>
          <a:sy n="105" d="100"/>
        </p:scale>
        <p:origin x="165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6" d="100"/>
          <a:sy n="96" d="100"/>
        </p:scale>
        <p:origin x="-2598" y="-90"/>
      </p:cViewPr>
      <p:guideLst>
        <p:guide orient="horz" pos="2911"/>
        <p:guide pos="219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8338" name="Rectangle 2">
            <a:extLst>
              <a:ext uri="{FF2B5EF4-FFF2-40B4-BE49-F238E27FC236}">
                <a16:creationId xmlns:a16="http://schemas.microsoft.com/office/drawing/2014/main" id="{BB7EF019-9129-4D89-9B88-EE7C27567463}"/>
              </a:ext>
            </a:extLst>
          </p:cNvPr>
          <p:cNvSpPr>
            <a:spLocks noGrp="1" noChangeArrowheads="1"/>
          </p:cNvSpPr>
          <p:nvPr>
            <p:ph type="hdr" sz="quarter"/>
          </p:nvPr>
        </p:nvSpPr>
        <p:spPr bwMode="auto">
          <a:xfrm>
            <a:off x="0" y="0"/>
            <a:ext cx="3013075" cy="461963"/>
          </a:xfrm>
          <a:prstGeom prst="rect">
            <a:avLst/>
          </a:prstGeom>
          <a:noFill/>
          <a:ln w="9525">
            <a:noFill/>
            <a:miter lim="800000"/>
            <a:headEnd/>
            <a:tailEnd/>
          </a:ln>
        </p:spPr>
        <p:txBody>
          <a:bodyPr vert="horz" wrap="square" lIns="92537" tIns="46269" rIns="92537" bIns="46269" numCol="1" anchor="t" anchorCtr="0" compatLnSpc="1">
            <a:prstTxWarp prst="textNoShape">
              <a:avLst/>
            </a:prstTxWarp>
          </a:bodyPr>
          <a:lstStyle>
            <a:lvl1pPr defTabSz="908331">
              <a:defRPr sz="1200">
                <a:latin typeface="Arial" charset="0"/>
                <a:ea typeface="ＭＳ Ｐゴシック" pitchFamily="34" charset="-128"/>
                <a:cs typeface="+mn-cs"/>
              </a:defRPr>
            </a:lvl1pPr>
          </a:lstStyle>
          <a:p>
            <a:pPr>
              <a:defRPr/>
            </a:pPr>
            <a:endParaRPr lang="fr-FR"/>
          </a:p>
        </p:txBody>
      </p:sp>
      <p:sp>
        <p:nvSpPr>
          <p:cNvPr id="398339" name="Rectangle 3">
            <a:extLst>
              <a:ext uri="{FF2B5EF4-FFF2-40B4-BE49-F238E27FC236}">
                <a16:creationId xmlns:a16="http://schemas.microsoft.com/office/drawing/2014/main" id="{F5DA202A-7624-4788-8F95-3CF48BC18A25}"/>
              </a:ext>
            </a:extLst>
          </p:cNvPr>
          <p:cNvSpPr>
            <a:spLocks noGrp="1" noChangeArrowheads="1"/>
          </p:cNvSpPr>
          <p:nvPr>
            <p:ph type="dt" sz="quarter" idx="1"/>
          </p:nvPr>
        </p:nvSpPr>
        <p:spPr bwMode="auto">
          <a:xfrm>
            <a:off x="3941763" y="0"/>
            <a:ext cx="3013075" cy="461963"/>
          </a:xfrm>
          <a:prstGeom prst="rect">
            <a:avLst/>
          </a:prstGeom>
          <a:noFill/>
          <a:ln w="9525">
            <a:noFill/>
            <a:miter lim="800000"/>
            <a:headEnd/>
            <a:tailEnd/>
          </a:ln>
        </p:spPr>
        <p:txBody>
          <a:bodyPr vert="horz" wrap="square" lIns="92537" tIns="46269" rIns="92537" bIns="46269" numCol="1" anchor="t" anchorCtr="0" compatLnSpc="1">
            <a:prstTxWarp prst="textNoShape">
              <a:avLst/>
            </a:prstTxWarp>
          </a:bodyPr>
          <a:lstStyle>
            <a:lvl1pPr algn="r" defTabSz="908331">
              <a:defRPr sz="1200">
                <a:latin typeface="Arial" charset="0"/>
                <a:ea typeface="ＭＳ Ｐゴシック" pitchFamily="34" charset="-128"/>
                <a:cs typeface="+mn-cs"/>
              </a:defRPr>
            </a:lvl1pPr>
          </a:lstStyle>
          <a:p>
            <a:pPr>
              <a:defRPr/>
            </a:pPr>
            <a:endParaRPr lang="fr-FR"/>
          </a:p>
        </p:txBody>
      </p:sp>
      <p:sp>
        <p:nvSpPr>
          <p:cNvPr id="398340" name="Rectangle 4">
            <a:extLst>
              <a:ext uri="{FF2B5EF4-FFF2-40B4-BE49-F238E27FC236}">
                <a16:creationId xmlns:a16="http://schemas.microsoft.com/office/drawing/2014/main" id="{1A25511D-24BF-4EBA-8754-D75024D2C78E}"/>
              </a:ext>
            </a:extLst>
          </p:cNvPr>
          <p:cNvSpPr>
            <a:spLocks noGrp="1" noChangeArrowheads="1"/>
          </p:cNvSpPr>
          <p:nvPr>
            <p:ph type="ftr" sz="quarter" idx="2"/>
          </p:nvPr>
        </p:nvSpPr>
        <p:spPr bwMode="auto">
          <a:xfrm>
            <a:off x="0" y="8778875"/>
            <a:ext cx="3013075" cy="461963"/>
          </a:xfrm>
          <a:prstGeom prst="rect">
            <a:avLst/>
          </a:prstGeom>
          <a:noFill/>
          <a:ln w="9525">
            <a:noFill/>
            <a:miter lim="800000"/>
            <a:headEnd/>
            <a:tailEnd/>
          </a:ln>
        </p:spPr>
        <p:txBody>
          <a:bodyPr vert="horz" wrap="square" lIns="92537" tIns="46269" rIns="92537" bIns="46269" numCol="1" anchor="b" anchorCtr="0" compatLnSpc="1">
            <a:prstTxWarp prst="textNoShape">
              <a:avLst/>
            </a:prstTxWarp>
          </a:bodyPr>
          <a:lstStyle>
            <a:lvl1pPr defTabSz="908331">
              <a:defRPr sz="1200">
                <a:latin typeface="Arial" charset="0"/>
                <a:ea typeface="ＭＳ Ｐゴシック" pitchFamily="34" charset="-128"/>
                <a:cs typeface="+mn-cs"/>
              </a:defRPr>
            </a:lvl1pPr>
          </a:lstStyle>
          <a:p>
            <a:pPr>
              <a:defRPr/>
            </a:pPr>
            <a:endParaRPr lang="fr-FR"/>
          </a:p>
        </p:txBody>
      </p:sp>
      <p:sp>
        <p:nvSpPr>
          <p:cNvPr id="398341" name="Rectangle 5">
            <a:extLst>
              <a:ext uri="{FF2B5EF4-FFF2-40B4-BE49-F238E27FC236}">
                <a16:creationId xmlns:a16="http://schemas.microsoft.com/office/drawing/2014/main" id="{65C062A4-B917-4256-BC88-E2FAF6203CC8}"/>
              </a:ext>
            </a:extLst>
          </p:cNvPr>
          <p:cNvSpPr>
            <a:spLocks noGrp="1" noChangeArrowheads="1"/>
          </p:cNvSpPr>
          <p:nvPr>
            <p:ph type="sldNum" sz="quarter" idx="3"/>
          </p:nvPr>
        </p:nvSpPr>
        <p:spPr bwMode="auto">
          <a:xfrm>
            <a:off x="3941763" y="8778875"/>
            <a:ext cx="3013075" cy="461963"/>
          </a:xfrm>
          <a:prstGeom prst="rect">
            <a:avLst/>
          </a:prstGeom>
          <a:noFill/>
          <a:ln w="9525">
            <a:noFill/>
            <a:miter lim="800000"/>
            <a:headEnd/>
            <a:tailEnd/>
          </a:ln>
        </p:spPr>
        <p:txBody>
          <a:bodyPr vert="horz" wrap="square" lIns="92537" tIns="46269" rIns="92537" bIns="46269" numCol="1" anchor="b" anchorCtr="0" compatLnSpc="1">
            <a:prstTxWarp prst="textNoShape">
              <a:avLst/>
            </a:prstTxWarp>
          </a:bodyPr>
          <a:lstStyle>
            <a:lvl1pPr algn="r" defTabSz="908050">
              <a:defRPr sz="1200"/>
            </a:lvl1pPr>
          </a:lstStyle>
          <a:p>
            <a:fld id="{86BAFC50-A491-4CDD-8BBA-64940E7DD8B1}"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1A20AF98-51B2-4A12-A5E6-BC1783AD73BB}"/>
              </a:ext>
            </a:extLst>
          </p:cNvPr>
          <p:cNvSpPr>
            <a:spLocks noGrp="1" noChangeArrowheads="1"/>
          </p:cNvSpPr>
          <p:nvPr>
            <p:ph type="hdr" sz="quarter"/>
          </p:nvPr>
        </p:nvSpPr>
        <p:spPr bwMode="auto">
          <a:xfrm>
            <a:off x="0" y="0"/>
            <a:ext cx="3013075" cy="461963"/>
          </a:xfrm>
          <a:prstGeom prst="rect">
            <a:avLst/>
          </a:prstGeom>
          <a:noFill/>
          <a:ln w="9525">
            <a:noFill/>
            <a:miter lim="800000"/>
            <a:headEnd/>
            <a:tailEnd/>
          </a:ln>
        </p:spPr>
        <p:txBody>
          <a:bodyPr vert="horz" wrap="square" lIns="92537" tIns="46269" rIns="92537" bIns="46269" numCol="1" anchor="t" anchorCtr="0" compatLnSpc="1">
            <a:prstTxWarp prst="textNoShape">
              <a:avLst/>
            </a:prstTxWarp>
          </a:bodyPr>
          <a:lstStyle>
            <a:lvl1pPr defTabSz="908331">
              <a:defRPr sz="1200">
                <a:latin typeface="Arial" charset="0"/>
                <a:ea typeface="ＭＳ Ｐゴシック" pitchFamily="34" charset="-128"/>
                <a:cs typeface="+mn-cs"/>
              </a:defRPr>
            </a:lvl1pPr>
          </a:lstStyle>
          <a:p>
            <a:pPr>
              <a:defRPr/>
            </a:pPr>
            <a:endParaRPr lang="en-US"/>
          </a:p>
        </p:txBody>
      </p:sp>
      <p:sp>
        <p:nvSpPr>
          <p:cNvPr id="159747" name="Rectangle 3">
            <a:extLst>
              <a:ext uri="{FF2B5EF4-FFF2-40B4-BE49-F238E27FC236}">
                <a16:creationId xmlns:a16="http://schemas.microsoft.com/office/drawing/2014/main" id="{9AA066AD-1BCB-46F9-86E8-5690567517E9}"/>
              </a:ext>
            </a:extLst>
          </p:cNvPr>
          <p:cNvSpPr>
            <a:spLocks noGrp="1" noChangeArrowheads="1"/>
          </p:cNvSpPr>
          <p:nvPr>
            <p:ph type="dt" idx="1"/>
          </p:nvPr>
        </p:nvSpPr>
        <p:spPr bwMode="auto">
          <a:xfrm>
            <a:off x="3940175" y="0"/>
            <a:ext cx="3013075" cy="461963"/>
          </a:xfrm>
          <a:prstGeom prst="rect">
            <a:avLst/>
          </a:prstGeom>
          <a:noFill/>
          <a:ln w="9525">
            <a:noFill/>
            <a:miter lim="800000"/>
            <a:headEnd/>
            <a:tailEnd/>
          </a:ln>
        </p:spPr>
        <p:txBody>
          <a:bodyPr vert="horz" wrap="square" lIns="92537" tIns="46269" rIns="92537" bIns="46269" numCol="1" anchor="t" anchorCtr="0" compatLnSpc="1">
            <a:prstTxWarp prst="textNoShape">
              <a:avLst/>
            </a:prstTxWarp>
          </a:bodyPr>
          <a:lstStyle>
            <a:lvl1pPr algn="r" defTabSz="908331">
              <a:defRPr sz="1200">
                <a:latin typeface="Arial" charset="0"/>
                <a:ea typeface="ＭＳ Ｐゴシック" pitchFamily="34" charset="-128"/>
                <a:cs typeface="+mn-cs"/>
              </a:defRPr>
            </a:lvl1pPr>
          </a:lstStyle>
          <a:p>
            <a:pPr>
              <a:defRPr/>
            </a:pPr>
            <a:endParaRPr lang="en-US"/>
          </a:p>
        </p:txBody>
      </p:sp>
      <p:sp>
        <p:nvSpPr>
          <p:cNvPr id="16388" name="Rectangle 4">
            <a:extLst>
              <a:ext uri="{FF2B5EF4-FFF2-40B4-BE49-F238E27FC236}">
                <a16:creationId xmlns:a16="http://schemas.microsoft.com/office/drawing/2014/main" id="{8FBECC16-884F-449D-98DA-FC125194B094}"/>
              </a:ext>
            </a:extLst>
          </p:cNvPr>
          <p:cNvSpPr>
            <a:spLocks noGrp="1" noRot="1" noChangeAspect="1" noChangeArrowheads="1" noTextEdit="1"/>
          </p:cNvSpPr>
          <p:nvPr>
            <p:ph type="sldImg" idx="2"/>
          </p:nvPr>
        </p:nvSpPr>
        <p:spPr bwMode="auto">
          <a:xfrm>
            <a:off x="1169988" y="693738"/>
            <a:ext cx="4616450"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9" name="Rectangle 5">
            <a:extLst>
              <a:ext uri="{FF2B5EF4-FFF2-40B4-BE49-F238E27FC236}">
                <a16:creationId xmlns:a16="http://schemas.microsoft.com/office/drawing/2014/main" id="{1A9B0DBC-881A-4767-9228-00249150EE1E}"/>
              </a:ext>
            </a:extLst>
          </p:cNvPr>
          <p:cNvSpPr>
            <a:spLocks noGrp="1" noChangeArrowheads="1"/>
          </p:cNvSpPr>
          <p:nvPr>
            <p:ph type="body" sz="quarter" idx="3"/>
          </p:nvPr>
        </p:nvSpPr>
        <p:spPr bwMode="auto">
          <a:xfrm>
            <a:off x="695325" y="4389438"/>
            <a:ext cx="5564188" cy="4157662"/>
          </a:xfrm>
          <a:prstGeom prst="rect">
            <a:avLst/>
          </a:prstGeom>
          <a:noFill/>
          <a:ln w="9525">
            <a:noFill/>
            <a:miter lim="800000"/>
            <a:headEnd/>
            <a:tailEnd/>
          </a:ln>
        </p:spPr>
        <p:txBody>
          <a:bodyPr vert="horz" wrap="square" lIns="92537" tIns="46269" rIns="92537" bIns="46269"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159750" name="Rectangle 6">
            <a:extLst>
              <a:ext uri="{FF2B5EF4-FFF2-40B4-BE49-F238E27FC236}">
                <a16:creationId xmlns:a16="http://schemas.microsoft.com/office/drawing/2014/main" id="{099EA7E6-BB8E-49F7-9814-ECD2548B6748}"/>
              </a:ext>
            </a:extLst>
          </p:cNvPr>
          <p:cNvSpPr>
            <a:spLocks noGrp="1" noChangeArrowheads="1"/>
          </p:cNvSpPr>
          <p:nvPr>
            <p:ph type="ftr" sz="quarter" idx="4"/>
          </p:nvPr>
        </p:nvSpPr>
        <p:spPr bwMode="auto">
          <a:xfrm>
            <a:off x="0" y="8777288"/>
            <a:ext cx="3013075" cy="461962"/>
          </a:xfrm>
          <a:prstGeom prst="rect">
            <a:avLst/>
          </a:prstGeom>
          <a:noFill/>
          <a:ln w="9525">
            <a:noFill/>
            <a:miter lim="800000"/>
            <a:headEnd/>
            <a:tailEnd/>
          </a:ln>
        </p:spPr>
        <p:txBody>
          <a:bodyPr vert="horz" wrap="square" lIns="92537" tIns="46269" rIns="92537" bIns="46269" numCol="1" anchor="b" anchorCtr="0" compatLnSpc="1">
            <a:prstTxWarp prst="textNoShape">
              <a:avLst/>
            </a:prstTxWarp>
          </a:bodyPr>
          <a:lstStyle>
            <a:lvl1pPr defTabSz="908331">
              <a:defRPr sz="1200">
                <a:latin typeface="Arial" charset="0"/>
                <a:ea typeface="ＭＳ Ｐゴシック" pitchFamily="34" charset="-128"/>
                <a:cs typeface="+mn-cs"/>
              </a:defRPr>
            </a:lvl1pPr>
          </a:lstStyle>
          <a:p>
            <a:pPr>
              <a:defRPr/>
            </a:pPr>
            <a:endParaRPr lang="en-US"/>
          </a:p>
        </p:txBody>
      </p:sp>
      <p:sp>
        <p:nvSpPr>
          <p:cNvPr id="159751" name="Rectangle 7">
            <a:extLst>
              <a:ext uri="{FF2B5EF4-FFF2-40B4-BE49-F238E27FC236}">
                <a16:creationId xmlns:a16="http://schemas.microsoft.com/office/drawing/2014/main" id="{465DF034-A500-49C0-8481-0D5C0A4284A9}"/>
              </a:ext>
            </a:extLst>
          </p:cNvPr>
          <p:cNvSpPr>
            <a:spLocks noGrp="1" noChangeArrowheads="1"/>
          </p:cNvSpPr>
          <p:nvPr>
            <p:ph type="sldNum" sz="quarter" idx="5"/>
          </p:nvPr>
        </p:nvSpPr>
        <p:spPr bwMode="auto">
          <a:xfrm>
            <a:off x="3940175" y="8777288"/>
            <a:ext cx="3013075" cy="461962"/>
          </a:xfrm>
          <a:prstGeom prst="rect">
            <a:avLst/>
          </a:prstGeom>
          <a:noFill/>
          <a:ln w="9525">
            <a:noFill/>
            <a:miter lim="800000"/>
            <a:headEnd/>
            <a:tailEnd/>
          </a:ln>
        </p:spPr>
        <p:txBody>
          <a:bodyPr vert="horz" wrap="square" lIns="92537" tIns="46269" rIns="92537" bIns="46269" numCol="1" anchor="b" anchorCtr="0" compatLnSpc="1">
            <a:prstTxWarp prst="textNoShape">
              <a:avLst/>
            </a:prstTxWarp>
          </a:bodyPr>
          <a:lstStyle>
            <a:lvl1pPr algn="r" defTabSz="908050">
              <a:defRPr sz="1200"/>
            </a:lvl1pPr>
          </a:lstStyle>
          <a:p>
            <a:fld id="{3CA23C2D-E547-4336-8AC3-309DE6530B3F}" type="slidenum">
              <a:rPr lang="fr-CA" altLang="fr-FR"/>
              <a:pPr/>
              <a:t>‹N°›</a:t>
            </a:fld>
            <a:endParaRPr lang="fr-CA"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7"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7"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7"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7"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ce réservé de l'image des diapositives 1">
            <a:extLst>
              <a:ext uri="{FF2B5EF4-FFF2-40B4-BE49-F238E27FC236}">
                <a16:creationId xmlns:a16="http://schemas.microsoft.com/office/drawing/2014/main" id="{79C12775-6A1E-4382-95F8-30922FE7BF90}"/>
              </a:ext>
            </a:extLst>
          </p:cNvPr>
          <p:cNvSpPr>
            <a:spLocks noGrp="1" noRot="1" noChangeAspect="1"/>
          </p:cNvSpPr>
          <p:nvPr>
            <p:ph type="sldImg"/>
          </p:nvPr>
        </p:nvSpPr>
        <p:spPr>
          <a:ln/>
        </p:spPr>
      </p:sp>
      <p:sp>
        <p:nvSpPr>
          <p:cNvPr id="19458" name="Espace réservé des commentaires 2">
            <a:extLst>
              <a:ext uri="{FF2B5EF4-FFF2-40B4-BE49-F238E27FC236}">
                <a16:creationId xmlns:a16="http://schemas.microsoft.com/office/drawing/2014/main" id="{2FF9BF6B-D073-45D5-AF14-03B7DD86BC5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8ACAB657-536F-44B7-8D0A-AB0D92ADB8F6}"/>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B556592-86B4-4F91-9877-460CA8B9C5CD}" type="slidenum">
              <a:rPr lang="fr-CA" altLang="fr-FR"/>
              <a:pPr/>
              <a:t>1</a:t>
            </a:fld>
            <a:endParaRPr lang="fr-CA"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Espace réservé de l'image des diapositives 1">
            <a:extLst>
              <a:ext uri="{FF2B5EF4-FFF2-40B4-BE49-F238E27FC236}">
                <a16:creationId xmlns:a16="http://schemas.microsoft.com/office/drawing/2014/main" id="{363DDDD0-7469-43A1-939F-4C4DF9A2DF04}"/>
              </a:ext>
            </a:extLst>
          </p:cNvPr>
          <p:cNvSpPr>
            <a:spLocks noGrp="1" noRot="1" noChangeAspect="1"/>
          </p:cNvSpPr>
          <p:nvPr>
            <p:ph type="sldImg"/>
          </p:nvPr>
        </p:nvSpPr>
        <p:spPr>
          <a:ln/>
        </p:spPr>
      </p:sp>
      <p:sp>
        <p:nvSpPr>
          <p:cNvPr id="37890" name="Espace réservé des commentaires 2">
            <a:extLst>
              <a:ext uri="{FF2B5EF4-FFF2-40B4-BE49-F238E27FC236}">
                <a16:creationId xmlns:a16="http://schemas.microsoft.com/office/drawing/2014/main" id="{706DB9E7-8411-425A-B986-B4926B9831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B1F4AA14-E9C4-49DC-844B-03C96E0775BE}"/>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86B3E57-4B2B-449A-AD4E-0ECF9BFB1E86}" type="slidenum">
              <a:rPr lang="fr-CA" altLang="fr-FR"/>
              <a:pPr/>
              <a:t>10</a:t>
            </a:fld>
            <a:endParaRPr lang="fr-CA" alt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Espace réservé de l'image des diapositives 1">
            <a:extLst>
              <a:ext uri="{FF2B5EF4-FFF2-40B4-BE49-F238E27FC236}">
                <a16:creationId xmlns:a16="http://schemas.microsoft.com/office/drawing/2014/main" id="{0C2EA403-7B0E-422E-AA75-651EF012EBE2}"/>
              </a:ext>
            </a:extLst>
          </p:cNvPr>
          <p:cNvSpPr>
            <a:spLocks noGrp="1" noRot="1" noChangeAspect="1"/>
          </p:cNvSpPr>
          <p:nvPr>
            <p:ph type="sldImg"/>
          </p:nvPr>
        </p:nvSpPr>
        <p:spPr>
          <a:ln/>
        </p:spPr>
      </p:sp>
      <p:sp>
        <p:nvSpPr>
          <p:cNvPr id="39938" name="Espace réservé des commentaires 2">
            <a:extLst>
              <a:ext uri="{FF2B5EF4-FFF2-40B4-BE49-F238E27FC236}">
                <a16:creationId xmlns:a16="http://schemas.microsoft.com/office/drawing/2014/main" id="{4F276028-23F5-4864-985B-6A5BACC2A0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AEA0F122-6C22-4FE1-AB72-8ADD84E0BD7F}"/>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1F038E5-1A65-416F-B892-AD7C105A937A}" type="slidenum">
              <a:rPr lang="fr-CA" altLang="fr-FR"/>
              <a:pPr/>
              <a:t>11</a:t>
            </a:fld>
            <a:endParaRPr lang="fr-CA"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a:extLst>
              <a:ext uri="{FF2B5EF4-FFF2-40B4-BE49-F238E27FC236}">
                <a16:creationId xmlns:a16="http://schemas.microsoft.com/office/drawing/2014/main" id="{8D6880DE-D92B-451E-BCAA-10217916FD8F}"/>
              </a:ext>
            </a:extLst>
          </p:cNvPr>
          <p:cNvSpPr>
            <a:spLocks noGrp="1" noRot="1" noChangeAspect="1"/>
          </p:cNvSpPr>
          <p:nvPr>
            <p:ph type="sldImg"/>
          </p:nvPr>
        </p:nvSpPr>
        <p:spPr>
          <a:ln/>
        </p:spPr>
      </p:sp>
      <p:sp>
        <p:nvSpPr>
          <p:cNvPr id="41986" name="Espace réservé des commentaires 2">
            <a:extLst>
              <a:ext uri="{FF2B5EF4-FFF2-40B4-BE49-F238E27FC236}">
                <a16:creationId xmlns:a16="http://schemas.microsoft.com/office/drawing/2014/main" id="{70574DF6-ACE3-4F05-918E-2F857BA25FA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E94F1F46-0DE4-4775-B07F-B06FA1782638}"/>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B5F6E17-3B73-46B7-A0F0-980DCD9FE6E0}" type="slidenum">
              <a:rPr lang="fr-CA" altLang="fr-FR"/>
              <a:pPr/>
              <a:t>12</a:t>
            </a:fld>
            <a:endParaRPr lang="fr-CA" alt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Espace réservé de l'image des diapositives 1">
            <a:extLst>
              <a:ext uri="{FF2B5EF4-FFF2-40B4-BE49-F238E27FC236}">
                <a16:creationId xmlns:a16="http://schemas.microsoft.com/office/drawing/2014/main" id="{38416666-447E-4E4E-B984-7E6284AF7E53}"/>
              </a:ext>
            </a:extLst>
          </p:cNvPr>
          <p:cNvSpPr>
            <a:spLocks noGrp="1" noRot="1" noChangeAspect="1"/>
          </p:cNvSpPr>
          <p:nvPr>
            <p:ph type="sldImg"/>
          </p:nvPr>
        </p:nvSpPr>
        <p:spPr>
          <a:ln/>
        </p:spPr>
      </p:sp>
      <p:sp>
        <p:nvSpPr>
          <p:cNvPr id="44034" name="Espace réservé des commentaires 2">
            <a:extLst>
              <a:ext uri="{FF2B5EF4-FFF2-40B4-BE49-F238E27FC236}">
                <a16:creationId xmlns:a16="http://schemas.microsoft.com/office/drawing/2014/main" id="{6E25D6A7-24F5-48F2-B83D-4D0AF8076D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A97C1617-4586-4436-BBA5-22C49D48D2FC}"/>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3BC0C4B-4611-4829-98E2-E96017C1324B}" type="slidenum">
              <a:rPr lang="fr-CA" altLang="fr-FR"/>
              <a:pPr/>
              <a:t>13</a:t>
            </a:fld>
            <a:endParaRPr lang="fr-CA" alt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Espace réservé de l'image des diapositives 1">
            <a:extLst>
              <a:ext uri="{FF2B5EF4-FFF2-40B4-BE49-F238E27FC236}">
                <a16:creationId xmlns:a16="http://schemas.microsoft.com/office/drawing/2014/main" id="{4A8763C1-9E26-4BA5-80A2-B669734D507A}"/>
              </a:ext>
            </a:extLst>
          </p:cNvPr>
          <p:cNvSpPr>
            <a:spLocks noGrp="1" noRot="1" noChangeAspect="1"/>
          </p:cNvSpPr>
          <p:nvPr>
            <p:ph type="sldImg"/>
          </p:nvPr>
        </p:nvSpPr>
        <p:spPr>
          <a:ln/>
        </p:spPr>
      </p:sp>
      <p:sp>
        <p:nvSpPr>
          <p:cNvPr id="46082" name="Espace réservé des commentaires 2">
            <a:extLst>
              <a:ext uri="{FF2B5EF4-FFF2-40B4-BE49-F238E27FC236}">
                <a16:creationId xmlns:a16="http://schemas.microsoft.com/office/drawing/2014/main" id="{DE57CE94-4008-44C2-ACED-16D19BF2B9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40BA7B7D-FF2B-4816-A76E-861E7D9A9118}"/>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073ABE6-54C1-4293-84FA-62C7127FE9F0}" type="slidenum">
              <a:rPr lang="fr-CA" altLang="fr-FR"/>
              <a:pPr/>
              <a:t>14</a:t>
            </a:fld>
            <a:endParaRPr lang="fr-CA" alt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Espace réservé de l'image des diapositives 1">
            <a:extLst>
              <a:ext uri="{FF2B5EF4-FFF2-40B4-BE49-F238E27FC236}">
                <a16:creationId xmlns:a16="http://schemas.microsoft.com/office/drawing/2014/main" id="{1594940C-B87E-4C6A-9EF2-1AA8AD039CFF}"/>
              </a:ext>
            </a:extLst>
          </p:cNvPr>
          <p:cNvSpPr>
            <a:spLocks noGrp="1" noRot="1" noChangeAspect="1"/>
          </p:cNvSpPr>
          <p:nvPr>
            <p:ph type="sldImg"/>
          </p:nvPr>
        </p:nvSpPr>
        <p:spPr>
          <a:ln/>
        </p:spPr>
      </p:sp>
      <p:sp>
        <p:nvSpPr>
          <p:cNvPr id="48130" name="Espace réservé des commentaires 2">
            <a:extLst>
              <a:ext uri="{FF2B5EF4-FFF2-40B4-BE49-F238E27FC236}">
                <a16:creationId xmlns:a16="http://schemas.microsoft.com/office/drawing/2014/main" id="{B2BB1C69-C0AF-43C1-B779-E00FFE359E1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A000ECB1-97C4-47C8-9ABC-084A9EDC85A0}"/>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CDA4A60-4E4D-4AE7-966C-82457A8BF25B}" type="slidenum">
              <a:rPr lang="fr-CA" altLang="fr-FR"/>
              <a:pPr/>
              <a:t>15</a:t>
            </a:fld>
            <a:endParaRPr lang="fr-CA" alt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Espace réservé de l'image des diapositives 1">
            <a:extLst>
              <a:ext uri="{FF2B5EF4-FFF2-40B4-BE49-F238E27FC236}">
                <a16:creationId xmlns:a16="http://schemas.microsoft.com/office/drawing/2014/main" id="{EBE665BB-0612-4BF8-9BB6-623EB2C4D33C}"/>
              </a:ext>
            </a:extLst>
          </p:cNvPr>
          <p:cNvSpPr>
            <a:spLocks noGrp="1" noRot="1" noChangeAspect="1"/>
          </p:cNvSpPr>
          <p:nvPr>
            <p:ph type="sldImg"/>
          </p:nvPr>
        </p:nvSpPr>
        <p:spPr>
          <a:ln/>
        </p:spPr>
      </p:sp>
      <p:sp>
        <p:nvSpPr>
          <p:cNvPr id="50178" name="Espace réservé des commentaires 2">
            <a:extLst>
              <a:ext uri="{FF2B5EF4-FFF2-40B4-BE49-F238E27FC236}">
                <a16:creationId xmlns:a16="http://schemas.microsoft.com/office/drawing/2014/main" id="{4EFE24E4-D8B0-42C6-9B61-EB9D30F087E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4AB67188-02D3-4ECD-83D3-89DFAE930DBF}"/>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EE73B27-BEF8-4418-B9B0-BDC66EC684E1}" type="slidenum">
              <a:rPr lang="fr-CA" altLang="fr-FR"/>
              <a:pPr/>
              <a:t>16</a:t>
            </a:fld>
            <a:endParaRPr lang="fr-CA" alt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a16="http://schemas.microsoft.com/office/drawing/2014/main" id="{ED29257E-B86B-40D4-A452-16C728A411E5}"/>
              </a:ext>
            </a:extLst>
          </p:cNvPr>
          <p:cNvSpPr>
            <a:spLocks noGrp="1" noRot="1" noChangeAspect="1" noChangeArrowheads="1" noTextEdit="1"/>
          </p:cNvSpPr>
          <p:nvPr>
            <p:ph type="sldImg"/>
          </p:nvPr>
        </p:nvSpPr>
        <p:spPr>
          <a:xfrm>
            <a:off x="1169988" y="692150"/>
            <a:ext cx="4618037" cy="3465513"/>
          </a:xfrm>
          <a:ln/>
        </p:spPr>
      </p:sp>
      <p:sp>
        <p:nvSpPr>
          <p:cNvPr id="52226" name="Rectangle 3">
            <a:extLst>
              <a:ext uri="{FF2B5EF4-FFF2-40B4-BE49-F238E27FC236}">
                <a16:creationId xmlns:a16="http://schemas.microsoft.com/office/drawing/2014/main" id="{8EAE75EC-481C-451E-960D-09B1ECF0CF81}"/>
              </a:ext>
            </a:extLst>
          </p:cNvPr>
          <p:cNvSpPr>
            <a:spLocks noGrp="1" noChangeArrowheads="1"/>
          </p:cNvSpPr>
          <p:nvPr>
            <p:ph type="body" idx="1"/>
          </p:nvPr>
        </p:nvSpPr>
        <p:spPr>
          <a:xfrm>
            <a:off x="927100" y="4391025"/>
            <a:ext cx="5100638" cy="415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Espace réservé de l'image des diapositives 1">
            <a:extLst>
              <a:ext uri="{FF2B5EF4-FFF2-40B4-BE49-F238E27FC236}">
                <a16:creationId xmlns:a16="http://schemas.microsoft.com/office/drawing/2014/main" id="{206B6EE1-F567-4E89-A2A1-59404219EA89}"/>
              </a:ext>
            </a:extLst>
          </p:cNvPr>
          <p:cNvSpPr>
            <a:spLocks noGrp="1" noRot="1" noChangeAspect="1"/>
          </p:cNvSpPr>
          <p:nvPr>
            <p:ph type="sldImg"/>
          </p:nvPr>
        </p:nvSpPr>
        <p:spPr>
          <a:ln/>
        </p:spPr>
      </p:sp>
      <p:sp>
        <p:nvSpPr>
          <p:cNvPr id="54274" name="Espace réservé des commentaires 2">
            <a:extLst>
              <a:ext uri="{FF2B5EF4-FFF2-40B4-BE49-F238E27FC236}">
                <a16:creationId xmlns:a16="http://schemas.microsoft.com/office/drawing/2014/main" id="{A614173E-2383-496F-9574-C79366FD6F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54275" name="Espace réservé du numéro de diapositive 3">
            <a:extLst>
              <a:ext uri="{FF2B5EF4-FFF2-40B4-BE49-F238E27FC236}">
                <a16:creationId xmlns:a16="http://schemas.microsoft.com/office/drawing/2014/main" id="{40CAD9DF-4F94-4D1F-AA4A-00C8055023F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116FFEC-9D75-42F3-9F6A-859DD9BD1F7C}" type="slidenum">
              <a:rPr lang="fr-CA" altLang="fr-FR"/>
              <a:pPr/>
              <a:t>18</a:t>
            </a:fld>
            <a:endParaRPr lang="fr-CA" alt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Espace réservé de l'image des diapositives 1">
            <a:extLst>
              <a:ext uri="{FF2B5EF4-FFF2-40B4-BE49-F238E27FC236}">
                <a16:creationId xmlns:a16="http://schemas.microsoft.com/office/drawing/2014/main" id="{C81693BB-8A8C-4BFF-9BF6-FEF436169279}"/>
              </a:ext>
            </a:extLst>
          </p:cNvPr>
          <p:cNvSpPr>
            <a:spLocks noGrp="1" noRot="1" noChangeAspect="1"/>
          </p:cNvSpPr>
          <p:nvPr>
            <p:ph type="sldImg"/>
          </p:nvPr>
        </p:nvSpPr>
        <p:spPr>
          <a:ln/>
        </p:spPr>
      </p:sp>
      <p:sp>
        <p:nvSpPr>
          <p:cNvPr id="56322" name="Espace réservé des commentaires 2">
            <a:extLst>
              <a:ext uri="{FF2B5EF4-FFF2-40B4-BE49-F238E27FC236}">
                <a16:creationId xmlns:a16="http://schemas.microsoft.com/office/drawing/2014/main" id="{08E476AA-C3F4-489A-A4B2-697A6F3467F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D4FE20CD-63F6-4D41-92B6-BD01283C9FBE}"/>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1613DC2-3C39-43AA-BF10-EA31B18F2ED4}" type="slidenum">
              <a:rPr lang="fr-CA" altLang="fr-FR"/>
              <a:pPr/>
              <a:t>19</a:t>
            </a:fld>
            <a:endParaRPr lang="fr-CA"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ce réservé de l'image des diapositives 1">
            <a:extLst>
              <a:ext uri="{FF2B5EF4-FFF2-40B4-BE49-F238E27FC236}">
                <a16:creationId xmlns:a16="http://schemas.microsoft.com/office/drawing/2014/main" id="{49480B64-B728-4104-806E-589561F4B5F1}"/>
              </a:ext>
            </a:extLst>
          </p:cNvPr>
          <p:cNvSpPr>
            <a:spLocks noGrp="1" noRot="1" noChangeAspect="1"/>
          </p:cNvSpPr>
          <p:nvPr>
            <p:ph type="sldImg"/>
          </p:nvPr>
        </p:nvSpPr>
        <p:spPr>
          <a:ln/>
        </p:spPr>
      </p:sp>
      <p:sp>
        <p:nvSpPr>
          <p:cNvPr id="21506" name="Espace réservé des commentaires 2">
            <a:extLst>
              <a:ext uri="{FF2B5EF4-FFF2-40B4-BE49-F238E27FC236}">
                <a16:creationId xmlns:a16="http://schemas.microsoft.com/office/drawing/2014/main" id="{199BD263-51E1-4F62-A156-28D03AED840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A7D69722-EFF8-41A9-8663-05B8BF7EE131}"/>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3C25AF2-2BD8-4A7D-936D-F37363665633}" type="slidenum">
              <a:rPr lang="fr-CA" altLang="fr-FR"/>
              <a:pPr/>
              <a:t>2</a:t>
            </a:fld>
            <a:endParaRPr lang="fr-CA" alt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a:extLst>
              <a:ext uri="{FF2B5EF4-FFF2-40B4-BE49-F238E27FC236}">
                <a16:creationId xmlns:a16="http://schemas.microsoft.com/office/drawing/2014/main" id="{8A61260A-3B62-47A0-9B65-A229D3195B63}"/>
              </a:ext>
            </a:extLst>
          </p:cNvPr>
          <p:cNvSpPr>
            <a:spLocks noGrp="1" noRot="1" noChangeAspect="1" noChangeArrowheads="1" noTextEdit="1"/>
          </p:cNvSpPr>
          <p:nvPr>
            <p:ph type="sldImg"/>
          </p:nvPr>
        </p:nvSpPr>
        <p:spPr>
          <a:ln/>
        </p:spPr>
      </p:sp>
      <p:sp>
        <p:nvSpPr>
          <p:cNvPr id="58370" name="Rectangle 3">
            <a:extLst>
              <a:ext uri="{FF2B5EF4-FFF2-40B4-BE49-F238E27FC236}">
                <a16:creationId xmlns:a16="http://schemas.microsoft.com/office/drawing/2014/main" id="{40D8D6C4-BCD7-4248-AE7E-FF9F1241B0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a:extLst>
              <a:ext uri="{FF2B5EF4-FFF2-40B4-BE49-F238E27FC236}">
                <a16:creationId xmlns:a16="http://schemas.microsoft.com/office/drawing/2014/main" id="{D233BA01-E0C5-4F16-B854-22D1E1D666BD}"/>
              </a:ext>
            </a:extLst>
          </p:cNvPr>
          <p:cNvSpPr>
            <a:spLocks noGrp="1" noRot="1" noChangeAspect="1"/>
          </p:cNvSpPr>
          <p:nvPr>
            <p:ph type="sldImg"/>
          </p:nvPr>
        </p:nvSpPr>
        <p:spPr>
          <a:ln/>
        </p:spPr>
      </p:sp>
      <p:sp>
        <p:nvSpPr>
          <p:cNvPr id="23554" name="Espace réservé des commentaires 2">
            <a:extLst>
              <a:ext uri="{FF2B5EF4-FFF2-40B4-BE49-F238E27FC236}">
                <a16:creationId xmlns:a16="http://schemas.microsoft.com/office/drawing/2014/main" id="{805D271C-9CC1-48A0-AD9E-8B806B00560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19B52E1C-4449-4FBA-A49B-1E5BB611A9F8}"/>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3996C95-F982-4291-872D-A0683B0BACCA}" type="slidenum">
              <a:rPr lang="fr-CA" altLang="fr-FR"/>
              <a:pPr/>
              <a:t>3</a:t>
            </a:fld>
            <a:endParaRPr lang="fr-CA"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e l'image des diapositives 1">
            <a:extLst>
              <a:ext uri="{FF2B5EF4-FFF2-40B4-BE49-F238E27FC236}">
                <a16:creationId xmlns:a16="http://schemas.microsoft.com/office/drawing/2014/main" id="{058F727C-0202-442A-A556-4E9E32E9F65E}"/>
              </a:ext>
            </a:extLst>
          </p:cNvPr>
          <p:cNvSpPr>
            <a:spLocks noGrp="1" noRot="1" noChangeAspect="1"/>
          </p:cNvSpPr>
          <p:nvPr>
            <p:ph type="sldImg"/>
          </p:nvPr>
        </p:nvSpPr>
        <p:spPr>
          <a:ln/>
        </p:spPr>
      </p:sp>
      <p:sp>
        <p:nvSpPr>
          <p:cNvPr id="25602" name="Espace réservé des commentaires 2">
            <a:extLst>
              <a:ext uri="{FF2B5EF4-FFF2-40B4-BE49-F238E27FC236}">
                <a16:creationId xmlns:a16="http://schemas.microsoft.com/office/drawing/2014/main" id="{E9B4B342-AA22-4521-86DE-39B5BDD9EE2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C6032691-B768-4FD5-9408-ACAC64D0DDDF}"/>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57F5EEA-5855-45B7-A009-6B84313158F1}" type="slidenum">
              <a:rPr lang="fr-CA" altLang="fr-FR"/>
              <a:pPr/>
              <a:t>4</a:t>
            </a:fld>
            <a:endParaRPr lang="fr-CA"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3BA9BDE3-9B32-4C53-83CF-5C50771CB2E1}"/>
              </a:ext>
            </a:extLst>
          </p:cNvPr>
          <p:cNvSpPr>
            <a:spLocks noGrp="1" noRot="1" noChangeAspect="1" noChangeArrowheads="1" noTextEdit="1"/>
          </p:cNvSpPr>
          <p:nvPr>
            <p:ph type="sldImg"/>
          </p:nvPr>
        </p:nvSpPr>
        <p:spPr>
          <a:xfrm>
            <a:off x="1169988" y="692150"/>
            <a:ext cx="4618037" cy="3465513"/>
          </a:xfrm>
          <a:ln/>
        </p:spPr>
      </p:sp>
      <p:sp>
        <p:nvSpPr>
          <p:cNvPr id="27650" name="Rectangle 3">
            <a:extLst>
              <a:ext uri="{FF2B5EF4-FFF2-40B4-BE49-F238E27FC236}">
                <a16:creationId xmlns:a16="http://schemas.microsoft.com/office/drawing/2014/main" id="{9B9CFE39-0472-475C-862A-631C79389F65}"/>
              </a:ext>
            </a:extLst>
          </p:cNvPr>
          <p:cNvSpPr>
            <a:spLocks noGrp="1" noChangeArrowheads="1"/>
          </p:cNvSpPr>
          <p:nvPr>
            <p:ph type="body" idx="1"/>
          </p:nvPr>
        </p:nvSpPr>
        <p:spPr>
          <a:xfrm>
            <a:off x="927100" y="4391025"/>
            <a:ext cx="5100638" cy="415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47DFB64B-021B-4C1E-A6D6-EC788F7996D7}"/>
              </a:ext>
            </a:extLst>
          </p:cNvPr>
          <p:cNvSpPr>
            <a:spLocks noGrp="1" noRot="1" noChangeAspect="1" noChangeArrowheads="1" noTextEdit="1"/>
          </p:cNvSpPr>
          <p:nvPr>
            <p:ph type="sldImg"/>
          </p:nvPr>
        </p:nvSpPr>
        <p:spPr>
          <a:xfrm>
            <a:off x="1169988" y="692150"/>
            <a:ext cx="4618037" cy="3465513"/>
          </a:xfrm>
          <a:ln/>
        </p:spPr>
      </p:sp>
      <p:sp>
        <p:nvSpPr>
          <p:cNvPr id="29698" name="Rectangle 3">
            <a:extLst>
              <a:ext uri="{FF2B5EF4-FFF2-40B4-BE49-F238E27FC236}">
                <a16:creationId xmlns:a16="http://schemas.microsoft.com/office/drawing/2014/main" id="{510B82C7-C05B-40FA-9070-1C9D362623B6}"/>
              </a:ext>
            </a:extLst>
          </p:cNvPr>
          <p:cNvSpPr>
            <a:spLocks noGrp="1" noChangeArrowheads="1"/>
          </p:cNvSpPr>
          <p:nvPr>
            <p:ph type="body" idx="1"/>
          </p:nvPr>
        </p:nvSpPr>
        <p:spPr>
          <a:xfrm>
            <a:off x="927100" y="4391025"/>
            <a:ext cx="5100638" cy="415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Espace réservé de l'image des diapositives 1">
            <a:extLst>
              <a:ext uri="{FF2B5EF4-FFF2-40B4-BE49-F238E27FC236}">
                <a16:creationId xmlns:a16="http://schemas.microsoft.com/office/drawing/2014/main" id="{D58E0AB4-D363-47CC-AB5B-40A2D8D32306}"/>
              </a:ext>
            </a:extLst>
          </p:cNvPr>
          <p:cNvSpPr>
            <a:spLocks noGrp="1" noRot="1" noChangeAspect="1"/>
          </p:cNvSpPr>
          <p:nvPr>
            <p:ph type="sldImg"/>
          </p:nvPr>
        </p:nvSpPr>
        <p:spPr>
          <a:ln/>
        </p:spPr>
      </p:sp>
      <p:sp>
        <p:nvSpPr>
          <p:cNvPr id="31746" name="Espace réservé des commentaires 2">
            <a:extLst>
              <a:ext uri="{FF2B5EF4-FFF2-40B4-BE49-F238E27FC236}">
                <a16:creationId xmlns:a16="http://schemas.microsoft.com/office/drawing/2014/main" id="{BFBCFA72-4778-4835-B540-1BF312F5615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57861019-30AD-4E41-ADFE-139796EA6C7A}"/>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0E4C988-2949-4C60-A374-2FDCD0AF7FA5}" type="slidenum">
              <a:rPr lang="fr-CA" altLang="fr-FR"/>
              <a:pPr/>
              <a:t>7</a:t>
            </a:fld>
            <a:endParaRPr lang="fr-CA"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a:extLst>
              <a:ext uri="{FF2B5EF4-FFF2-40B4-BE49-F238E27FC236}">
                <a16:creationId xmlns:a16="http://schemas.microsoft.com/office/drawing/2014/main" id="{0B3CB43B-D033-4FB2-AE12-E38BDF7B7C4D}"/>
              </a:ext>
            </a:extLst>
          </p:cNvPr>
          <p:cNvSpPr>
            <a:spLocks noGrp="1" noRot="1" noChangeAspect="1"/>
          </p:cNvSpPr>
          <p:nvPr>
            <p:ph type="sldImg"/>
          </p:nvPr>
        </p:nvSpPr>
        <p:spPr>
          <a:ln/>
        </p:spPr>
      </p:sp>
      <p:sp>
        <p:nvSpPr>
          <p:cNvPr id="33794" name="Espace réservé des commentaires 2">
            <a:extLst>
              <a:ext uri="{FF2B5EF4-FFF2-40B4-BE49-F238E27FC236}">
                <a16:creationId xmlns:a16="http://schemas.microsoft.com/office/drawing/2014/main" id="{E003A417-B8B8-4B5D-B61A-5CE9ADDF85C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5E1771B5-5E1A-4752-B9B7-4CE1ACD4526C}"/>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605424C-3037-418E-A04A-E32F9B4B9052}" type="slidenum">
              <a:rPr lang="fr-CA" altLang="fr-FR"/>
              <a:pPr/>
              <a:t>8</a:t>
            </a:fld>
            <a:endParaRPr lang="fr-CA" alt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Espace réservé de l'image des diapositives 1">
            <a:extLst>
              <a:ext uri="{FF2B5EF4-FFF2-40B4-BE49-F238E27FC236}">
                <a16:creationId xmlns:a16="http://schemas.microsoft.com/office/drawing/2014/main" id="{13F5464E-33C0-4343-8A55-D8719763B2D2}"/>
              </a:ext>
            </a:extLst>
          </p:cNvPr>
          <p:cNvSpPr>
            <a:spLocks noGrp="1" noRot="1" noChangeAspect="1"/>
          </p:cNvSpPr>
          <p:nvPr>
            <p:ph type="sldImg"/>
          </p:nvPr>
        </p:nvSpPr>
        <p:spPr>
          <a:ln/>
        </p:spPr>
      </p:sp>
      <p:sp>
        <p:nvSpPr>
          <p:cNvPr id="35842" name="Espace réservé des commentaires 2">
            <a:extLst>
              <a:ext uri="{FF2B5EF4-FFF2-40B4-BE49-F238E27FC236}">
                <a16:creationId xmlns:a16="http://schemas.microsoft.com/office/drawing/2014/main" id="{958DB59C-9645-42B6-8723-0422E8D3A7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
        <p:nvSpPr>
          <p:cNvPr id="4" name="Espace réservé du numéro de diapositive 3">
            <a:extLst>
              <a:ext uri="{FF2B5EF4-FFF2-40B4-BE49-F238E27FC236}">
                <a16:creationId xmlns:a16="http://schemas.microsoft.com/office/drawing/2014/main" id="{68C96DBD-20E7-4FF7-8E3D-A33C49AD60BB}"/>
              </a:ext>
            </a:extLst>
          </p:cNvPr>
          <p:cNvSpPr>
            <a:spLocks noGrp="1"/>
          </p:cNvSpPr>
          <p:nvPr>
            <p:ph type="sldNum" sz="quarter" idx="5"/>
          </p:nvPr>
        </p:nvSpPr>
        <p:spPr/>
        <p:txBody>
          <a:bodyPr/>
          <a:lstStyle>
            <a:lvl1pPr defTabSz="908050">
              <a:defRPr>
                <a:solidFill>
                  <a:schemeClr val="tx1"/>
                </a:solidFill>
                <a:latin typeface="Arial" panose="020B0604020202020204" pitchFamily="34" charset="0"/>
                <a:ea typeface="ＭＳ Ｐゴシック" panose="020B0600070205080204" pitchFamily="34" charset="-128"/>
              </a:defRPr>
            </a:lvl1pPr>
            <a:lvl2pPr marL="742950" indent="-285750" defTabSz="908050">
              <a:defRPr>
                <a:solidFill>
                  <a:schemeClr val="tx1"/>
                </a:solidFill>
                <a:latin typeface="Arial" panose="020B0604020202020204" pitchFamily="34" charset="0"/>
                <a:ea typeface="ＭＳ Ｐゴシック" panose="020B0600070205080204" pitchFamily="34" charset="-128"/>
              </a:defRPr>
            </a:lvl2pPr>
            <a:lvl3pPr marL="1143000" indent="-228600" defTabSz="908050">
              <a:defRPr>
                <a:solidFill>
                  <a:schemeClr val="tx1"/>
                </a:solidFill>
                <a:latin typeface="Arial" panose="020B0604020202020204" pitchFamily="34" charset="0"/>
                <a:ea typeface="ＭＳ Ｐゴシック" panose="020B0600070205080204" pitchFamily="34" charset="-128"/>
              </a:defRPr>
            </a:lvl3pPr>
            <a:lvl4pPr marL="1600200" indent="-228600" defTabSz="908050">
              <a:defRPr>
                <a:solidFill>
                  <a:schemeClr val="tx1"/>
                </a:solidFill>
                <a:latin typeface="Arial" panose="020B0604020202020204" pitchFamily="34" charset="0"/>
                <a:ea typeface="ＭＳ Ｐゴシック" panose="020B0600070205080204" pitchFamily="34" charset="-128"/>
              </a:defRPr>
            </a:lvl4pPr>
            <a:lvl5pPr marL="2057400" indent="-228600" defTabSz="908050">
              <a:defRPr>
                <a:solidFill>
                  <a:schemeClr val="tx1"/>
                </a:solidFill>
                <a:latin typeface="Arial" panose="020B0604020202020204" pitchFamily="34" charset="0"/>
                <a:ea typeface="ＭＳ Ｐゴシック" panose="020B0600070205080204" pitchFamily="34" charset="-128"/>
              </a:defRPr>
            </a:lvl5pPr>
            <a:lvl6pPr marL="25146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0805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43AD701-931C-4BBD-92EE-33939EB9E0F8}" type="slidenum">
              <a:rPr lang="fr-CA" altLang="fr-FR"/>
              <a:pPr/>
              <a:t>9</a:t>
            </a:fld>
            <a:endParaRPr lang="fr-CA" alt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3" name="Picture 10">
            <a:extLst>
              <a:ext uri="{FF2B5EF4-FFF2-40B4-BE49-F238E27FC236}">
                <a16:creationId xmlns:a16="http://schemas.microsoft.com/office/drawing/2014/main" id="{C97F8472-D5FD-4341-9C83-376D7A89B42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4">
            <a:extLst>
              <a:ext uri="{FF2B5EF4-FFF2-40B4-BE49-F238E27FC236}">
                <a16:creationId xmlns:a16="http://schemas.microsoft.com/office/drawing/2014/main" id="{BE3E62A0-B737-41EB-A5AF-6C820DFF9D08}"/>
              </a:ext>
            </a:extLst>
          </p:cNvPr>
          <p:cNvSpPr>
            <a:spLocks noChangeShapeType="1"/>
          </p:cNvSpPr>
          <p:nvPr userDrawn="1"/>
        </p:nvSpPr>
        <p:spPr bwMode="auto">
          <a:xfrm>
            <a:off x="0" y="819150"/>
            <a:ext cx="8937625" cy="0"/>
          </a:xfrm>
          <a:prstGeom prst="line">
            <a:avLst/>
          </a:prstGeom>
          <a:noFill/>
          <a:ln w="9525">
            <a:solidFill>
              <a:srgbClr val="C0C0C0"/>
            </a:solidFill>
            <a:round/>
            <a:headEnd/>
            <a:tailEnd/>
          </a:ln>
          <a:effectLst/>
        </p:spPr>
        <p:txBody>
          <a:bodyPr/>
          <a:lstStyle/>
          <a:p>
            <a:pPr>
              <a:defRPr/>
            </a:pPr>
            <a:endParaRPr lang="fr-CA">
              <a:latin typeface="Arial" charset="0"/>
              <a:ea typeface="+mn-ea"/>
            </a:endParaRPr>
          </a:p>
        </p:txBody>
      </p:sp>
      <p:sp>
        <p:nvSpPr>
          <p:cNvPr id="5" name="Rectangle 6">
            <a:extLst>
              <a:ext uri="{FF2B5EF4-FFF2-40B4-BE49-F238E27FC236}">
                <a16:creationId xmlns:a16="http://schemas.microsoft.com/office/drawing/2014/main" id="{296BE2F7-2834-4A55-8416-2E099B6ECA32}"/>
              </a:ext>
            </a:extLst>
          </p:cNvPr>
          <p:cNvSpPr>
            <a:spLocks noChangeArrowheads="1"/>
          </p:cNvSpPr>
          <p:nvPr userDrawn="1"/>
        </p:nvSpPr>
        <p:spPr bwMode="auto">
          <a:xfrm>
            <a:off x="0" y="0"/>
            <a:ext cx="161925" cy="819150"/>
          </a:xfrm>
          <a:prstGeom prst="rect">
            <a:avLst/>
          </a:prstGeom>
          <a:solidFill>
            <a:srgbClr val="C80000"/>
          </a:solidFill>
          <a:ln w="9525">
            <a:noFill/>
            <a:miter lim="800000"/>
            <a:headEnd/>
            <a:tailEnd/>
          </a:ln>
          <a:effectLst/>
        </p:spPr>
        <p:txBody>
          <a:bodyPr wrap="none" anchor="ctr"/>
          <a:lstStyle/>
          <a:p>
            <a:pPr>
              <a:defRPr/>
            </a:pPr>
            <a:endParaRPr lang="en-US">
              <a:latin typeface="Arial" charset="0"/>
              <a:ea typeface="ＭＳ Ｐゴシック" pitchFamily="-107" charset="-128"/>
            </a:endParaRPr>
          </a:p>
        </p:txBody>
      </p:sp>
      <p:sp>
        <p:nvSpPr>
          <p:cNvPr id="6" name="Rectangle 8">
            <a:extLst>
              <a:ext uri="{FF2B5EF4-FFF2-40B4-BE49-F238E27FC236}">
                <a16:creationId xmlns:a16="http://schemas.microsoft.com/office/drawing/2014/main" id="{1AB48A0E-D40B-4DBC-A545-E9ED07724CEC}"/>
              </a:ext>
            </a:extLst>
          </p:cNvPr>
          <p:cNvSpPr>
            <a:spLocks noChangeArrowheads="1"/>
          </p:cNvSpPr>
          <p:nvPr userDrawn="1"/>
        </p:nvSpPr>
        <p:spPr bwMode="auto">
          <a:xfrm>
            <a:off x="0" y="0"/>
            <a:ext cx="161925" cy="98425"/>
          </a:xfrm>
          <a:prstGeom prst="rect">
            <a:avLst/>
          </a:prstGeom>
          <a:solidFill>
            <a:srgbClr val="FE0000"/>
          </a:solidFill>
          <a:ln w="9525">
            <a:noFill/>
            <a:miter lim="800000"/>
            <a:headEnd/>
            <a:tailEnd/>
          </a:ln>
          <a:effectLst/>
        </p:spPr>
        <p:txBody>
          <a:bodyPr wrap="none" anchor="ctr"/>
          <a:lstStyle/>
          <a:p>
            <a:pPr>
              <a:defRPr/>
            </a:pPr>
            <a:endParaRPr lang="en-US">
              <a:latin typeface="Arial" charset="0"/>
              <a:ea typeface="ＭＳ Ｐゴシック" pitchFamily="-107" charset="-128"/>
            </a:endParaRPr>
          </a:p>
        </p:txBody>
      </p:sp>
      <p:pic>
        <p:nvPicPr>
          <p:cNvPr id="7" name="Picture 13">
            <a:extLst>
              <a:ext uri="{FF2B5EF4-FFF2-40B4-BE49-F238E27FC236}">
                <a16:creationId xmlns:a16="http://schemas.microsoft.com/office/drawing/2014/main" id="{6A081988-50C1-4D34-A5EF-B79151CA59F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20113" y="142875"/>
            <a:ext cx="461962"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7">
            <a:extLst>
              <a:ext uri="{FF2B5EF4-FFF2-40B4-BE49-F238E27FC236}">
                <a16:creationId xmlns:a16="http://schemas.microsoft.com/office/drawing/2014/main" id="{2263BD0F-9B7C-4A28-94B0-591CBA11D850}"/>
              </a:ext>
            </a:extLst>
          </p:cNvPr>
          <p:cNvSpPr>
            <a:spLocks noChangeArrowheads="1"/>
          </p:cNvSpPr>
          <p:nvPr userDrawn="1"/>
        </p:nvSpPr>
        <p:spPr bwMode="auto">
          <a:xfrm>
            <a:off x="609600" y="3613150"/>
            <a:ext cx="7772400" cy="2290763"/>
          </a:xfrm>
          <a:prstGeom prst="rect">
            <a:avLst/>
          </a:prstGeom>
          <a:solidFill>
            <a:schemeClr val="bg1">
              <a:alpha val="50000"/>
            </a:schemeClr>
          </a:solidFill>
          <a:ln w="28575">
            <a:solidFill>
              <a:schemeClr val="bg1">
                <a:alpha val="0"/>
              </a:schemeClr>
            </a:solidFill>
            <a:miter lim="800000"/>
            <a:headEnd/>
            <a:tailEnd/>
          </a:ln>
          <a:effectLst/>
        </p:spPr>
        <p:txBody>
          <a:bodyPr anchor="ctr"/>
          <a:lstStyle/>
          <a:p>
            <a:pPr algn="ctr">
              <a:defRPr/>
            </a:pPr>
            <a:endParaRPr lang="fr-FR" sz="2800" b="1">
              <a:solidFill>
                <a:schemeClr val="tx2"/>
              </a:solidFill>
              <a:latin typeface="Arial" charset="0"/>
              <a:ea typeface="ＭＳ Ｐゴシック" pitchFamily="-107" charset="-128"/>
            </a:endParaRPr>
          </a:p>
        </p:txBody>
      </p:sp>
      <p:sp>
        <p:nvSpPr>
          <p:cNvPr id="9" name="Rectangle 18">
            <a:extLst>
              <a:ext uri="{FF2B5EF4-FFF2-40B4-BE49-F238E27FC236}">
                <a16:creationId xmlns:a16="http://schemas.microsoft.com/office/drawing/2014/main" id="{901CF753-19D6-4793-BA9E-C46B397AA1AD}"/>
              </a:ext>
            </a:extLst>
          </p:cNvPr>
          <p:cNvSpPr>
            <a:spLocks noChangeArrowheads="1"/>
          </p:cNvSpPr>
          <p:nvPr userDrawn="1"/>
        </p:nvSpPr>
        <p:spPr bwMode="auto">
          <a:xfrm>
            <a:off x="71438" y="6443663"/>
            <a:ext cx="3151187" cy="360362"/>
          </a:xfrm>
          <a:prstGeom prst="rect">
            <a:avLst/>
          </a:prstGeom>
          <a:solidFill>
            <a:srgbClr val="D8ECEA">
              <a:alpha val="89000"/>
            </a:srgbClr>
          </a:solidFill>
          <a:ln w="9525">
            <a:miter lim="800000"/>
            <a:headEnd/>
            <a:tailEnd/>
          </a:ln>
          <a:effectLst/>
          <a:scene3d>
            <a:camera prst="legacyObliqueTopRight"/>
            <a:lightRig rig="legacyFlat4" dir="b"/>
          </a:scene3d>
          <a:sp3d extrusionH="201600" prstMaterial="legacyMatte">
            <a:bevelT w="13500" h="13500" prst="angle"/>
            <a:bevelB w="13500" h="13500" prst="angle"/>
            <a:extrusionClr>
              <a:srgbClr val="D8ECEA"/>
            </a:extrusionClr>
          </a:sp3d>
        </p:spPr>
        <p:txBody>
          <a:bodyPr anchor="ctr">
            <a:flatTx/>
          </a:bodyPr>
          <a:lstStyle/>
          <a:p>
            <a:pPr>
              <a:defRPr/>
            </a:pPr>
            <a:r>
              <a:rPr lang="fr-CA" sz="1000">
                <a:latin typeface="Arial" charset="0"/>
                <a:ea typeface="ＭＳ Ｐゴシック" pitchFamily="-107" charset="-128"/>
              </a:rPr>
              <a:t>Source: International Chair on Cardiometabolic Risk</a:t>
            </a:r>
          </a:p>
          <a:p>
            <a:pPr>
              <a:defRPr/>
            </a:pPr>
            <a:r>
              <a:rPr lang="fr-CA" sz="1000">
                <a:latin typeface="Arial" charset="0"/>
                <a:ea typeface="ＭＳ Ｐゴシック" pitchFamily="-107" charset="-128"/>
              </a:rPr>
              <a:t>www.cardiometabolic-risk.org </a:t>
            </a:r>
          </a:p>
        </p:txBody>
      </p:sp>
      <p:sp>
        <p:nvSpPr>
          <p:cNvPr id="226320" name="Rectangle 16"/>
          <p:cNvSpPr>
            <a:spLocks noGrp="1" noChangeArrowheads="1"/>
          </p:cNvSpPr>
          <p:nvPr>
            <p:ph type="ctrTitle"/>
          </p:nvPr>
        </p:nvSpPr>
        <p:spPr>
          <a:xfrm>
            <a:off x="657225" y="1179513"/>
            <a:ext cx="7772400" cy="1470025"/>
          </a:xfrm>
          <a:solidFill>
            <a:schemeClr val="accent1"/>
          </a:solidFill>
          <a:ln w="28575">
            <a:solidFill>
              <a:schemeClr val="bg1"/>
            </a:solidFill>
          </a:ln>
        </p:spPr>
        <p:txBody>
          <a:bodyPr/>
          <a:lstStyle>
            <a:lvl1pPr algn="ctr">
              <a:defRPr sz="4000" b="0"/>
            </a:lvl1pPr>
          </a:lstStyle>
          <a:p>
            <a:r>
              <a:rPr lang="fr-CA"/>
              <a:t>Cliquez et modifiez le titre</a:t>
            </a:r>
          </a:p>
        </p:txBody>
      </p:sp>
    </p:spTree>
    <p:extLst>
      <p:ext uri="{BB962C8B-B14F-4D97-AF65-F5344CB8AC3E}">
        <p14:creationId xmlns:p14="http://schemas.microsoft.com/office/powerpoint/2010/main" val="605197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735439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75425" y="0"/>
            <a:ext cx="2130425" cy="4979988"/>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179388" y="0"/>
            <a:ext cx="6243637" cy="497998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3557057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79388" y="0"/>
            <a:ext cx="8280400" cy="836613"/>
          </a:xfrm>
        </p:spPr>
        <p:txBody>
          <a:bodyPr/>
          <a:lstStyle/>
          <a:p>
            <a:r>
              <a:rPr lang="fr-FR"/>
              <a:t>Cliquez pour modifier le style du titre</a:t>
            </a:r>
            <a:endParaRPr lang="fr-CA"/>
          </a:p>
        </p:txBody>
      </p:sp>
      <p:sp>
        <p:nvSpPr>
          <p:cNvPr id="3" name="Espace réservé du graphique 2"/>
          <p:cNvSpPr>
            <a:spLocks noGrp="1"/>
          </p:cNvSpPr>
          <p:nvPr>
            <p:ph type="chart" idx="1"/>
          </p:nvPr>
        </p:nvSpPr>
        <p:spPr>
          <a:xfrm>
            <a:off x="476250" y="2282825"/>
            <a:ext cx="8229600" cy="2697163"/>
          </a:xfrm>
        </p:spPr>
        <p:txBody>
          <a:bodyPr/>
          <a:lstStyle/>
          <a:p>
            <a:pPr lvl="0"/>
            <a:endParaRPr lang="fr-CA" noProof="0"/>
          </a:p>
        </p:txBody>
      </p:sp>
    </p:spTree>
    <p:extLst>
      <p:ext uri="{BB962C8B-B14F-4D97-AF65-F5344CB8AC3E}">
        <p14:creationId xmlns:p14="http://schemas.microsoft.com/office/powerpoint/2010/main" val="2664680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179388" y="0"/>
            <a:ext cx="8280400" cy="836613"/>
          </a:xfrm>
        </p:spPr>
        <p:txBody>
          <a:bodyPr/>
          <a:lstStyle/>
          <a:p>
            <a:r>
              <a:rPr lang="fr-FR"/>
              <a:t>Cliquez pour modifier le style du titre</a:t>
            </a:r>
            <a:endParaRPr lang="fr-CA"/>
          </a:p>
        </p:txBody>
      </p:sp>
      <p:sp>
        <p:nvSpPr>
          <p:cNvPr id="3" name="Espace réservé du contenu 2"/>
          <p:cNvSpPr>
            <a:spLocks noGrp="1"/>
          </p:cNvSpPr>
          <p:nvPr>
            <p:ph sz="quarter" idx="1"/>
          </p:nvPr>
        </p:nvSpPr>
        <p:spPr>
          <a:xfrm>
            <a:off x="476250" y="2282825"/>
            <a:ext cx="4038600" cy="1271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quarter" idx="2"/>
          </p:nvPr>
        </p:nvSpPr>
        <p:spPr>
          <a:xfrm>
            <a:off x="4667250" y="2282825"/>
            <a:ext cx="4038600" cy="1271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contenu 4"/>
          <p:cNvSpPr>
            <a:spLocks noGrp="1"/>
          </p:cNvSpPr>
          <p:nvPr>
            <p:ph sz="quarter" idx="3"/>
          </p:nvPr>
        </p:nvSpPr>
        <p:spPr>
          <a:xfrm>
            <a:off x="476250" y="3706813"/>
            <a:ext cx="4038600" cy="12731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contenu 5"/>
          <p:cNvSpPr>
            <a:spLocks noGrp="1"/>
          </p:cNvSpPr>
          <p:nvPr>
            <p:ph sz="quarter" idx="4"/>
          </p:nvPr>
        </p:nvSpPr>
        <p:spPr>
          <a:xfrm>
            <a:off x="4667250" y="3706813"/>
            <a:ext cx="4038600" cy="12731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3266135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B50B2C29-2A7D-4444-9F72-A53299BB19A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Line 4">
            <a:extLst>
              <a:ext uri="{FF2B5EF4-FFF2-40B4-BE49-F238E27FC236}">
                <a16:creationId xmlns:a16="http://schemas.microsoft.com/office/drawing/2014/main" id="{7BC55B96-5786-415E-A804-DB3C1AF64301}"/>
              </a:ext>
            </a:extLst>
          </p:cNvPr>
          <p:cNvSpPr>
            <a:spLocks noChangeShapeType="1"/>
          </p:cNvSpPr>
          <p:nvPr userDrawn="1"/>
        </p:nvSpPr>
        <p:spPr bwMode="auto">
          <a:xfrm>
            <a:off x="0" y="819150"/>
            <a:ext cx="8937625" cy="0"/>
          </a:xfrm>
          <a:prstGeom prst="line">
            <a:avLst/>
          </a:prstGeom>
          <a:noFill/>
          <a:ln w="9525">
            <a:solidFill>
              <a:srgbClr val="C0C0C0"/>
            </a:solidFill>
            <a:round/>
            <a:headEnd/>
            <a:tailEnd/>
          </a:ln>
          <a:effectLst/>
        </p:spPr>
        <p:txBody>
          <a:bodyPr/>
          <a:lstStyle/>
          <a:p>
            <a:pPr>
              <a:defRPr/>
            </a:pPr>
            <a:endParaRPr lang="fr-CA">
              <a:latin typeface="Arial" charset="0"/>
              <a:ea typeface="+mn-ea"/>
            </a:endParaRPr>
          </a:p>
        </p:txBody>
      </p:sp>
      <p:sp>
        <p:nvSpPr>
          <p:cNvPr id="4" name="Rectangle 6">
            <a:extLst>
              <a:ext uri="{FF2B5EF4-FFF2-40B4-BE49-F238E27FC236}">
                <a16:creationId xmlns:a16="http://schemas.microsoft.com/office/drawing/2014/main" id="{8193F145-0139-4437-8026-59CE77BAEDFD}"/>
              </a:ext>
            </a:extLst>
          </p:cNvPr>
          <p:cNvSpPr>
            <a:spLocks noChangeArrowheads="1"/>
          </p:cNvSpPr>
          <p:nvPr userDrawn="1"/>
        </p:nvSpPr>
        <p:spPr bwMode="auto">
          <a:xfrm>
            <a:off x="0" y="0"/>
            <a:ext cx="161925" cy="819150"/>
          </a:xfrm>
          <a:prstGeom prst="rect">
            <a:avLst/>
          </a:prstGeom>
          <a:solidFill>
            <a:srgbClr val="C80000"/>
          </a:solidFill>
          <a:ln w="9525">
            <a:noFill/>
            <a:miter lim="800000"/>
            <a:headEnd/>
            <a:tailEnd/>
          </a:ln>
          <a:effectLst/>
        </p:spPr>
        <p:txBody>
          <a:bodyPr wrap="none" anchor="ctr"/>
          <a:lstStyle/>
          <a:p>
            <a:pPr>
              <a:defRPr/>
            </a:pPr>
            <a:endParaRPr lang="en-US">
              <a:latin typeface="Arial" charset="0"/>
              <a:ea typeface="ＭＳ Ｐゴシック" pitchFamily="-107" charset="-128"/>
            </a:endParaRPr>
          </a:p>
        </p:txBody>
      </p:sp>
      <p:sp>
        <p:nvSpPr>
          <p:cNvPr id="5" name="Rectangle 8">
            <a:extLst>
              <a:ext uri="{FF2B5EF4-FFF2-40B4-BE49-F238E27FC236}">
                <a16:creationId xmlns:a16="http://schemas.microsoft.com/office/drawing/2014/main" id="{5C5800DD-15E3-4293-B7CA-66EA618346B0}"/>
              </a:ext>
            </a:extLst>
          </p:cNvPr>
          <p:cNvSpPr>
            <a:spLocks noChangeArrowheads="1"/>
          </p:cNvSpPr>
          <p:nvPr userDrawn="1"/>
        </p:nvSpPr>
        <p:spPr bwMode="auto">
          <a:xfrm>
            <a:off x="0" y="0"/>
            <a:ext cx="161925" cy="98425"/>
          </a:xfrm>
          <a:prstGeom prst="rect">
            <a:avLst/>
          </a:prstGeom>
          <a:solidFill>
            <a:srgbClr val="FE0000"/>
          </a:solidFill>
          <a:ln w="9525">
            <a:noFill/>
            <a:miter lim="800000"/>
            <a:headEnd/>
            <a:tailEnd/>
          </a:ln>
          <a:effectLst/>
        </p:spPr>
        <p:txBody>
          <a:bodyPr wrap="none" anchor="ctr"/>
          <a:lstStyle/>
          <a:p>
            <a:pPr>
              <a:defRPr/>
            </a:pPr>
            <a:endParaRPr lang="en-US">
              <a:latin typeface="Arial" charset="0"/>
              <a:ea typeface="ＭＳ Ｐゴシック" pitchFamily="-107" charset="-128"/>
            </a:endParaRPr>
          </a:p>
        </p:txBody>
      </p:sp>
      <p:pic>
        <p:nvPicPr>
          <p:cNvPr id="6" name="Picture 13">
            <a:extLst>
              <a:ext uri="{FF2B5EF4-FFF2-40B4-BE49-F238E27FC236}">
                <a16:creationId xmlns:a16="http://schemas.microsoft.com/office/drawing/2014/main" id="{EE4B2A2B-2D8A-478E-9ACB-BEA076830CF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20113" y="142875"/>
            <a:ext cx="461962"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8">
            <a:extLst>
              <a:ext uri="{FF2B5EF4-FFF2-40B4-BE49-F238E27FC236}">
                <a16:creationId xmlns:a16="http://schemas.microsoft.com/office/drawing/2014/main" id="{B52E8B08-590C-4050-9C12-CA025E5EE910}"/>
              </a:ext>
            </a:extLst>
          </p:cNvPr>
          <p:cNvSpPr>
            <a:spLocks noChangeArrowheads="1"/>
          </p:cNvSpPr>
          <p:nvPr userDrawn="1"/>
        </p:nvSpPr>
        <p:spPr bwMode="auto">
          <a:xfrm>
            <a:off x="71438" y="6443663"/>
            <a:ext cx="3151187" cy="360362"/>
          </a:xfrm>
          <a:prstGeom prst="rect">
            <a:avLst/>
          </a:prstGeom>
          <a:solidFill>
            <a:srgbClr val="D8ECEA">
              <a:alpha val="89000"/>
            </a:srgbClr>
          </a:solidFill>
          <a:ln w="9525">
            <a:miter lim="800000"/>
            <a:headEnd/>
            <a:tailEnd/>
          </a:ln>
          <a:effectLst/>
          <a:scene3d>
            <a:camera prst="legacyObliqueTopRight"/>
            <a:lightRig rig="legacyFlat4" dir="b"/>
          </a:scene3d>
          <a:sp3d extrusionH="201600" prstMaterial="legacyMatte">
            <a:bevelT w="13500" h="13500" prst="angle"/>
            <a:bevelB w="13500" h="13500" prst="angle"/>
            <a:extrusionClr>
              <a:srgbClr val="D8ECEA"/>
            </a:extrusionClr>
          </a:sp3d>
        </p:spPr>
        <p:txBody>
          <a:bodyPr anchor="ctr">
            <a:flatTx/>
          </a:bodyPr>
          <a:lstStyle/>
          <a:p>
            <a:pPr>
              <a:defRPr/>
            </a:pPr>
            <a:r>
              <a:rPr lang="fr-CA" sz="1000">
                <a:latin typeface="Arial" charset="0"/>
                <a:ea typeface="ＭＳ Ｐゴシック" pitchFamily="-107" charset="-128"/>
              </a:rPr>
              <a:t>Source: International Chair on Cardiometabolic Risk</a:t>
            </a:r>
          </a:p>
          <a:p>
            <a:pPr>
              <a:defRPr/>
            </a:pPr>
            <a:r>
              <a:rPr lang="fr-CA" sz="1000">
                <a:latin typeface="Arial" charset="0"/>
                <a:ea typeface="ＭＳ Ｐゴシック" pitchFamily="-107" charset="-128"/>
              </a:rPr>
              <a:t>www.cardiometabolic-risk.org </a:t>
            </a:r>
          </a:p>
        </p:txBody>
      </p:sp>
    </p:spTree>
    <p:extLst>
      <p:ext uri="{BB962C8B-B14F-4D97-AF65-F5344CB8AC3E}">
        <p14:creationId xmlns:p14="http://schemas.microsoft.com/office/powerpoint/2010/main" val="397287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66501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extLst>
      <p:ext uri="{BB962C8B-B14F-4D97-AF65-F5344CB8AC3E}">
        <p14:creationId xmlns:p14="http://schemas.microsoft.com/office/powerpoint/2010/main" val="223760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76250" y="2282825"/>
            <a:ext cx="4038600" cy="2697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67250" y="2282825"/>
            <a:ext cx="4038600" cy="2697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4245997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1797493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Tree>
    <p:extLst>
      <p:ext uri="{BB962C8B-B14F-4D97-AF65-F5344CB8AC3E}">
        <p14:creationId xmlns:p14="http://schemas.microsoft.com/office/powerpoint/2010/main" val="3468416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14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99383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268898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a:extLst>
              <a:ext uri="{FF2B5EF4-FFF2-40B4-BE49-F238E27FC236}">
                <a16:creationId xmlns:a16="http://schemas.microsoft.com/office/drawing/2014/main" id="{75F97223-C95E-4D17-889E-EC49CA3CCBDB}"/>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549275"/>
            <a:ext cx="9144000"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a:extLst>
              <a:ext uri="{FF2B5EF4-FFF2-40B4-BE49-F238E27FC236}">
                <a16:creationId xmlns:a16="http://schemas.microsoft.com/office/drawing/2014/main" id="{A46B298A-198F-4240-B8A9-E22990B174E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42863"/>
            <a:ext cx="91440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1" name="Line 17">
            <a:extLst>
              <a:ext uri="{FF2B5EF4-FFF2-40B4-BE49-F238E27FC236}">
                <a16:creationId xmlns:a16="http://schemas.microsoft.com/office/drawing/2014/main" id="{3B4A4469-64D9-47AB-AF83-3BC14A8E4AC3}"/>
              </a:ext>
            </a:extLst>
          </p:cNvPr>
          <p:cNvSpPr>
            <a:spLocks noChangeShapeType="1"/>
          </p:cNvSpPr>
          <p:nvPr/>
        </p:nvSpPr>
        <p:spPr bwMode="auto">
          <a:xfrm>
            <a:off x="0" y="819150"/>
            <a:ext cx="7227888" cy="0"/>
          </a:xfrm>
          <a:prstGeom prst="line">
            <a:avLst/>
          </a:prstGeom>
          <a:noFill/>
          <a:ln w="9525">
            <a:solidFill>
              <a:srgbClr val="C0C0C0"/>
            </a:solidFill>
            <a:round/>
            <a:headEnd/>
            <a:tailEnd/>
          </a:ln>
          <a:effectLst/>
        </p:spPr>
        <p:txBody>
          <a:bodyPr/>
          <a:lstStyle/>
          <a:p>
            <a:pPr>
              <a:defRPr/>
            </a:pPr>
            <a:endParaRPr lang="fr-CA">
              <a:latin typeface="Arial" charset="0"/>
              <a:ea typeface="+mn-ea"/>
            </a:endParaRPr>
          </a:p>
        </p:txBody>
      </p:sp>
      <p:sp>
        <p:nvSpPr>
          <p:cNvPr id="16391" name="Rectangle 7">
            <a:extLst>
              <a:ext uri="{FF2B5EF4-FFF2-40B4-BE49-F238E27FC236}">
                <a16:creationId xmlns:a16="http://schemas.microsoft.com/office/drawing/2014/main" id="{F1A4530B-8BF7-4252-BF52-2DCD15991BE2}"/>
              </a:ext>
            </a:extLst>
          </p:cNvPr>
          <p:cNvSpPr>
            <a:spLocks noChangeArrowheads="1"/>
          </p:cNvSpPr>
          <p:nvPr/>
        </p:nvSpPr>
        <p:spPr bwMode="auto">
          <a:xfrm>
            <a:off x="0" y="0"/>
            <a:ext cx="161925" cy="819150"/>
          </a:xfrm>
          <a:prstGeom prst="rect">
            <a:avLst/>
          </a:prstGeom>
          <a:solidFill>
            <a:srgbClr val="C80000"/>
          </a:solidFill>
          <a:ln w="9525">
            <a:noFill/>
            <a:miter lim="800000"/>
            <a:headEnd/>
            <a:tailEnd/>
          </a:ln>
          <a:effectLst/>
        </p:spPr>
        <p:txBody>
          <a:bodyPr wrap="none" anchor="ctr"/>
          <a:lstStyle/>
          <a:p>
            <a:pPr>
              <a:defRPr/>
            </a:pPr>
            <a:endParaRPr lang="en-US">
              <a:latin typeface="Arial" charset="0"/>
              <a:ea typeface="ＭＳ Ｐゴシック" pitchFamily="-107" charset="-128"/>
            </a:endParaRPr>
          </a:p>
        </p:txBody>
      </p:sp>
      <p:sp>
        <p:nvSpPr>
          <p:cNvPr id="16400" name="Rectangle 16">
            <a:extLst>
              <a:ext uri="{FF2B5EF4-FFF2-40B4-BE49-F238E27FC236}">
                <a16:creationId xmlns:a16="http://schemas.microsoft.com/office/drawing/2014/main" id="{CE0D7F08-EF4A-4BC2-99A0-E4F13539A562}"/>
              </a:ext>
            </a:extLst>
          </p:cNvPr>
          <p:cNvSpPr>
            <a:spLocks noChangeArrowheads="1"/>
          </p:cNvSpPr>
          <p:nvPr/>
        </p:nvSpPr>
        <p:spPr bwMode="auto">
          <a:xfrm>
            <a:off x="0" y="0"/>
            <a:ext cx="161925" cy="98425"/>
          </a:xfrm>
          <a:prstGeom prst="rect">
            <a:avLst/>
          </a:prstGeom>
          <a:solidFill>
            <a:srgbClr val="FE0000"/>
          </a:solidFill>
          <a:ln w="9525">
            <a:noFill/>
            <a:miter lim="800000"/>
            <a:headEnd/>
            <a:tailEnd/>
          </a:ln>
          <a:effectLst/>
        </p:spPr>
        <p:txBody>
          <a:bodyPr wrap="none" anchor="ctr"/>
          <a:lstStyle/>
          <a:p>
            <a:pPr>
              <a:defRPr/>
            </a:pPr>
            <a:endParaRPr lang="en-US">
              <a:latin typeface="Arial" charset="0"/>
              <a:ea typeface="ＭＳ Ｐゴシック" pitchFamily="-107" charset="-128"/>
            </a:endParaRPr>
          </a:p>
        </p:txBody>
      </p:sp>
      <p:sp>
        <p:nvSpPr>
          <p:cNvPr id="1031" name="Rectangle 11">
            <a:extLst>
              <a:ext uri="{FF2B5EF4-FFF2-40B4-BE49-F238E27FC236}">
                <a16:creationId xmlns:a16="http://schemas.microsoft.com/office/drawing/2014/main" id="{C166C32D-0E3D-4014-8BFA-61A0EB82B8E9}"/>
              </a:ext>
            </a:extLst>
          </p:cNvPr>
          <p:cNvSpPr>
            <a:spLocks noGrp="1" noChangeArrowheads="1"/>
          </p:cNvSpPr>
          <p:nvPr>
            <p:ph type="title"/>
          </p:nvPr>
        </p:nvSpPr>
        <p:spPr bwMode="auto">
          <a:xfrm>
            <a:off x="179388" y="0"/>
            <a:ext cx="82804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CA" altLang="fr-FR"/>
              <a:t>Cliquez et modifiez le titre</a:t>
            </a:r>
          </a:p>
        </p:txBody>
      </p:sp>
      <p:pic>
        <p:nvPicPr>
          <p:cNvPr id="1032" name="Picture 18">
            <a:extLst>
              <a:ext uri="{FF2B5EF4-FFF2-40B4-BE49-F238E27FC236}">
                <a16:creationId xmlns:a16="http://schemas.microsoft.com/office/drawing/2014/main" id="{6CF5DB46-E894-459A-A9DC-03C3B9036BE7}"/>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520113" y="142875"/>
            <a:ext cx="461962"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23">
            <a:extLst>
              <a:ext uri="{FF2B5EF4-FFF2-40B4-BE49-F238E27FC236}">
                <a16:creationId xmlns:a16="http://schemas.microsoft.com/office/drawing/2014/main" id="{AEF2308B-566C-4FB8-A8C8-827CA6FEEFBB}"/>
              </a:ext>
            </a:extLst>
          </p:cNvPr>
          <p:cNvSpPr>
            <a:spLocks noGrp="1" noChangeArrowheads="1"/>
          </p:cNvSpPr>
          <p:nvPr>
            <p:ph type="body" idx="1"/>
          </p:nvPr>
        </p:nvSpPr>
        <p:spPr bwMode="auto">
          <a:xfrm>
            <a:off x="476250" y="2282825"/>
            <a:ext cx="8229600" cy="2697163"/>
          </a:xfrm>
          <a:prstGeom prst="rect">
            <a:avLst/>
          </a:prstGeom>
          <a:solidFill>
            <a:srgbClr val="CCECFF"/>
          </a:solidFill>
          <a:ln w="9525">
            <a:solidFill>
              <a:schemeClr val="bg1"/>
            </a:solidFill>
            <a:miter lim="800000"/>
            <a:headEnd/>
            <a:tailEnd/>
          </a:ln>
        </p:spPr>
        <p:txBody>
          <a:bodyPr vert="horz" wrap="square" lIns="91440" tIns="45720" rIns="91440" bIns="45720" numCol="1" anchor="ctr" anchorCtr="0" compatLnSpc="1">
            <a:prstTxWarp prst="textNoShape">
              <a:avLst/>
            </a:prstTxWarp>
            <a:spAutoFit/>
          </a:bodyPr>
          <a:lstStyle/>
          <a:p>
            <a:pPr lvl="0"/>
            <a:r>
              <a:rPr lang="fr-CA" altLang="fr-FR"/>
              <a:t>Cliquez pour modifier les styles du texte du masque</a:t>
            </a:r>
          </a:p>
          <a:p>
            <a:pPr lvl="1"/>
            <a:r>
              <a:rPr lang="fr-CA" altLang="fr-FR"/>
              <a:t>Deuxième niveau</a:t>
            </a:r>
          </a:p>
          <a:p>
            <a:pPr lvl="2"/>
            <a:r>
              <a:rPr lang="fr-CA" altLang="fr-FR"/>
              <a:t>Troisième niveau</a:t>
            </a:r>
          </a:p>
          <a:p>
            <a:pPr lvl="3"/>
            <a:r>
              <a:rPr lang="fr-CA" altLang="fr-FR"/>
              <a:t>Quatrième niveau</a:t>
            </a:r>
          </a:p>
          <a:p>
            <a:pPr lvl="4"/>
            <a:r>
              <a:rPr lang="fr-CA" altLang="fr-FR"/>
              <a:t>Cinquième niveau</a:t>
            </a:r>
          </a:p>
        </p:txBody>
      </p:sp>
      <p:sp>
        <p:nvSpPr>
          <p:cNvPr id="16408" name="Rectangle 24">
            <a:extLst>
              <a:ext uri="{FF2B5EF4-FFF2-40B4-BE49-F238E27FC236}">
                <a16:creationId xmlns:a16="http://schemas.microsoft.com/office/drawing/2014/main" id="{6A6FD5F7-3B28-42EE-AF2C-0341409EEFFA}"/>
              </a:ext>
            </a:extLst>
          </p:cNvPr>
          <p:cNvSpPr>
            <a:spLocks noChangeArrowheads="1"/>
          </p:cNvSpPr>
          <p:nvPr/>
        </p:nvSpPr>
        <p:spPr bwMode="auto">
          <a:xfrm>
            <a:off x="71438" y="6443663"/>
            <a:ext cx="3151187" cy="360362"/>
          </a:xfrm>
          <a:prstGeom prst="rect">
            <a:avLst/>
          </a:prstGeom>
          <a:solidFill>
            <a:srgbClr val="D8ECEA">
              <a:alpha val="89000"/>
            </a:srgbClr>
          </a:solidFill>
          <a:ln w="9525">
            <a:miter lim="800000"/>
            <a:headEnd/>
            <a:tailEnd/>
          </a:ln>
          <a:effectLst/>
          <a:scene3d>
            <a:camera prst="legacyObliqueTopRight"/>
            <a:lightRig rig="legacyFlat4" dir="b"/>
          </a:scene3d>
          <a:sp3d extrusionH="201600" prstMaterial="legacyMatte">
            <a:bevelT w="13500" h="13500" prst="angle"/>
            <a:bevelB w="13500" h="13500" prst="angle"/>
            <a:extrusionClr>
              <a:srgbClr val="D8ECEA"/>
            </a:extrusionClr>
          </a:sp3d>
        </p:spPr>
        <p:txBody>
          <a:bodyPr anchor="ctr">
            <a:flatTx/>
          </a:bodyPr>
          <a:lstStyle/>
          <a:p>
            <a:pPr>
              <a:defRPr/>
            </a:pPr>
            <a:r>
              <a:rPr lang="fr-CA" sz="1000">
                <a:latin typeface="Arial" charset="0"/>
                <a:ea typeface="ＭＳ Ｐゴシック" pitchFamily="-107" charset="-128"/>
              </a:rPr>
              <a:t>Source: International Chair on Cardiometabolic Risk</a:t>
            </a:r>
          </a:p>
          <a:p>
            <a:pPr>
              <a:defRPr/>
            </a:pPr>
            <a:r>
              <a:rPr lang="fr-CA" sz="1000">
                <a:latin typeface="Arial" charset="0"/>
                <a:ea typeface="ＭＳ Ｐゴシック" pitchFamily="-107" charset="-128"/>
              </a:rPr>
              <a:t>www.cardiometabolic-risk.org </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 id="2147483654" r:id="rId12"/>
    <p:sldLayoutId id="2147483653" r:id="rId13"/>
    <p:sldLayoutId id="2147483666" r:id="rId14"/>
  </p:sldLayoutIdLst>
  <p:txStyles>
    <p:titleStyle>
      <a:lvl1pPr algn="l" rtl="0" eaLnBrk="0" fontAlgn="base" hangingPunct="0">
        <a:spcBef>
          <a:spcPct val="0"/>
        </a:spcBef>
        <a:spcAft>
          <a:spcPct val="0"/>
        </a:spcAft>
        <a:defRPr sz="2400" b="1">
          <a:solidFill>
            <a:srgbClr val="333333"/>
          </a:solidFill>
          <a:latin typeface="+mj-lt"/>
          <a:ea typeface="ＭＳ Ｐゴシック" pitchFamily="-107" charset="-128"/>
          <a:cs typeface="ＭＳ Ｐゴシック" pitchFamily="-107" charset="-128"/>
        </a:defRPr>
      </a:lvl1pPr>
      <a:lvl2pPr algn="l" rtl="0" eaLnBrk="0" fontAlgn="base" hangingPunct="0">
        <a:spcBef>
          <a:spcPct val="0"/>
        </a:spcBef>
        <a:spcAft>
          <a:spcPct val="0"/>
        </a:spcAft>
        <a:defRPr sz="2400" b="1">
          <a:solidFill>
            <a:srgbClr val="333333"/>
          </a:solidFill>
          <a:latin typeface="Arial" charset="0"/>
          <a:ea typeface="ＭＳ Ｐゴシック" pitchFamily="-107" charset="-128"/>
          <a:cs typeface="ＭＳ Ｐゴシック" pitchFamily="-107" charset="-128"/>
        </a:defRPr>
      </a:lvl2pPr>
      <a:lvl3pPr algn="l" rtl="0" eaLnBrk="0" fontAlgn="base" hangingPunct="0">
        <a:spcBef>
          <a:spcPct val="0"/>
        </a:spcBef>
        <a:spcAft>
          <a:spcPct val="0"/>
        </a:spcAft>
        <a:defRPr sz="2400" b="1">
          <a:solidFill>
            <a:srgbClr val="333333"/>
          </a:solidFill>
          <a:latin typeface="Arial" charset="0"/>
          <a:ea typeface="ＭＳ Ｐゴシック" pitchFamily="-107" charset="-128"/>
          <a:cs typeface="ＭＳ Ｐゴシック" pitchFamily="-107" charset="-128"/>
        </a:defRPr>
      </a:lvl3pPr>
      <a:lvl4pPr algn="l" rtl="0" eaLnBrk="0" fontAlgn="base" hangingPunct="0">
        <a:spcBef>
          <a:spcPct val="0"/>
        </a:spcBef>
        <a:spcAft>
          <a:spcPct val="0"/>
        </a:spcAft>
        <a:defRPr sz="2400" b="1">
          <a:solidFill>
            <a:srgbClr val="333333"/>
          </a:solidFill>
          <a:latin typeface="Arial" charset="0"/>
          <a:ea typeface="ＭＳ Ｐゴシック" pitchFamily="-107" charset="-128"/>
          <a:cs typeface="ＭＳ Ｐゴシック" pitchFamily="-107" charset="-128"/>
        </a:defRPr>
      </a:lvl4pPr>
      <a:lvl5pPr algn="l" rtl="0" eaLnBrk="0" fontAlgn="base" hangingPunct="0">
        <a:spcBef>
          <a:spcPct val="0"/>
        </a:spcBef>
        <a:spcAft>
          <a:spcPct val="0"/>
        </a:spcAft>
        <a:defRPr sz="2400" b="1">
          <a:solidFill>
            <a:srgbClr val="333333"/>
          </a:solidFill>
          <a:latin typeface="Arial" charset="0"/>
          <a:ea typeface="ＭＳ Ｐゴシック" pitchFamily="-107" charset="-128"/>
          <a:cs typeface="ＭＳ Ｐゴシック" pitchFamily="-107" charset="-128"/>
        </a:defRPr>
      </a:lvl5pPr>
      <a:lvl6pPr marL="457200" algn="l" rtl="0" fontAlgn="base">
        <a:spcBef>
          <a:spcPct val="0"/>
        </a:spcBef>
        <a:spcAft>
          <a:spcPct val="0"/>
        </a:spcAft>
        <a:defRPr sz="2400" b="1">
          <a:solidFill>
            <a:srgbClr val="333333"/>
          </a:solidFill>
          <a:latin typeface="Arial" charset="0"/>
        </a:defRPr>
      </a:lvl6pPr>
      <a:lvl7pPr marL="914400" algn="l" rtl="0" fontAlgn="base">
        <a:spcBef>
          <a:spcPct val="0"/>
        </a:spcBef>
        <a:spcAft>
          <a:spcPct val="0"/>
        </a:spcAft>
        <a:defRPr sz="2400" b="1">
          <a:solidFill>
            <a:srgbClr val="333333"/>
          </a:solidFill>
          <a:latin typeface="Arial" charset="0"/>
        </a:defRPr>
      </a:lvl7pPr>
      <a:lvl8pPr marL="1371600" algn="l" rtl="0" fontAlgn="base">
        <a:spcBef>
          <a:spcPct val="0"/>
        </a:spcBef>
        <a:spcAft>
          <a:spcPct val="0"/>
        </a:spcAft>
        <a:defRPr sz="2400" b="1">
          <a:solidFill>
            <a:srgbClr val="333333"/>
          </a:solidFill>
          <a:latin typeface="Arial" charset="0"/>
        </a:defRPr>
      </a:lvl8pPr>
      <a:lvl9pPr marL="1828800" algn="l" rtl="0" fontAlgn="base">
        <a:spcBef>
          <a:spcPct val="0"/>
        </a:spcBef>
        <a:spcAft>
          <a:spcPct val="0"/>
        </a:spcAft>
        <a:defRPr sz="2400" b="1">
          <a:solidFill>
            <a:srgbClr val="333333"/>
          </a:solidFill>
          <a:latin typeface="Arial" charset="0"/>
        </a:defRPr>
      </a:lvl9pPr>
    </p:titleStyle>
    <p:bodyStyle>
      <a:lvl1pPr marL="449263" indent="-449263" algn="l" rtl="0" eaLnBrk="0" fontAlgn="base" hangingPunct="0">
        <a:spcBef>
          <a:spcPct val="20000"/>
        </a:spcBef>
        <a:spcAft>
          <a:spcPct val="0"/>
        </a:spcAft>
        <a:buClr>
          <a:schemeClr val="accent2"/>
        </a:buClr>
        <a:buFont typeface="Wingdings" panose="05000000000000000000" pitchFamily="2" charset="2"/>
        <a:buChar char="r"/>
        <a:defRPr sz="3000">
          <a:solidFill>
            <a:schemeClr val="tx1"/>
          </a:solidFill>
          <a:latin typeface="+mn-lt"/>
          <a:ea typeface="ＭＳ Ｐゴシック" pitchFamily="-107" charset="-128"/>
          <a:cs typeface="ＭＳ Ｐゴシック" pitchFamily="-107" charset="-128"/>
        </a:defRPr>
      </a:lvl1pPr>
      <a:lvl2pPr marL="914400" indent="-285750" algn="l" rtl="0" eaLnBrk="0" fontAlgn="base" hangingPunct="0">
        <a:spcBef>
          <a:spcPct val="20000"/>
        </a:spcBef>
        <a:spcAft>
          <a:spcPct val="0"/>
        </a:spcAft>
        <a:buChar char="–"/>
        <a:defRPr sz="2800">
          <a:solidFill>
            <a:schemeClr val="tx1"/>
          </a:solidFill>
          <a:latin typeface="+mn-lt"/>
          <a:ea typeface="ＭＳ Ｐゴシック" pitchFamily="-107" charset="-128"/>
          <a:cs typeface="ＭＳ Ｐゴシック"/>
        </a:defRPr>
      </a:lvl2pPr>
      <a:lvl3pPr marL="1322388" indent="-2286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a:defRPr>
      </a:lvl3pPr>
      <a:lvl4pPr marL="1730375" indent="-228600" algn="l" rtl="0" eaLnBrk="0" fontAlgn="base" hangingPunct="0">
        <a:spcBef>
          <a:spcPct val="20000"/>
        </a:spcBef>
        <a:spcAft>
          <a:spcPct val="0"/>
        </a:spcAft>
        <a:buChar char="–"/>
        <a:defRPr sz="2000">
          <a:solidFill>
            <a:schemeClr val="tx1"/>
          </a:solidFill>
          <a:latin typeface="+mn-lt"/>
          <a:ea typeface="ＭＳ Ｐゴシック" pitchFamily="-107" charset="-128"/>
          <a:cs typeface="ＭＳ Ｐゴシック"/>
        </a:defRPr>
      </a:lvl4pPr>
      <a:lvl5pPr marL="2138363" indent="-228600" algn="l" rtl="0" eaLnBrk="0" fontAlgn="base" hangingPunct="0">
        <a:spcBef>
          <a:spcPct val="20000"/>
        </a:spcBef>
        <a:spcAft>
          <a:spcPct val="0"/>
        </a:spcAft>
        <a:buChar char="»"/>
        <a:defRPr sz="2000">
          <a:solidFill>
            <a:schemeClr val="tx1"/>
          </a:solidFill>
          <a:latin typeface="+mn-lt"/>
          <a:ea typeface="ＭＳ Ｐゴシック" pitchFamily="-107" charset="-128"/>
          <a:cs typeface="ＭＳ Ｐゴシック"/>
        </a:defRPr>
      </a:lvl5pPr>
      <a:lvl6pPr marL="2595563" indent="-228600" algn="l" rtl="0" fontAlgn="base">
        <a:spcBef>
          <a:spcPct val="20000"/>
        </a:spcBef>
        <a:spcAft>
          <a:spcPct val="0"/>
        </a:spcAft>
        <a:buChar char="»"/>
        <a:defRPr sz="2000">
          <a:solidFill>
            <a:schemeClr val="tx1"/>
          </a:solidFill>
          <a:latin typeface="+mn-lt"/>
        </a:defRPr>
      </a:lvl6pPr>
      <a:lvl7pPr marL="3052763" indent="-228600" algn="l" rtl="0" fontAlgn="base">
        <a:spcBef>
          <a:spcPct val="20000"/>
        </a:spcBef>
        <a:spcAft>
          <a:spcPct val="0"/>
        </a:spcAft>
        <a:buChar char="»"/>
        <a:defRPr sz="2000">
          <a:solidFill>
            <a:schemeClr val="tx1"/>
          </a:solidFill>
          <a:latin typeface="+mn-lt"/>
        </a:defRPr>
      </a:lvl7pPr>
      <a:lvl8pPr marL="3509963" indent="-228600" algn="l" rtl="0" fontAlgn="base">
        <a:spcBef>
          <a:spcPct val="20000"/>
        </a:spcBef>
        <a:spcAft>
          <a:spcPct val="0"/>
        </a:spcAft>
        <a:buChar char="»"/>
        <a:defRPr sz="2000">
          <a:solidFill>
            <a:schemeClr val="tx1"/>
          </a:solidFill>
          <a:latin typeface="+mn-lt"/>
        </a:defRPr>
      </a:lvl8pPr>
      <a:lvl9pPr marL="3967163"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png"/><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ardiometabolic-risk.com/"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E600BB55-0042-45F2-B743-EDA506A68936}"/>
              </a:ext>
            </a:extLst>
          </p:cNvPr>
          <p:cNvSpPr>
            <a:spLocks noChangeArrowheads="1"/>
          </p:cNvSpPr>
          <p:nvPr/>
        </p:nvSpPr>
        <p:spPr bwMode="auto">
          <a:xfrm>
            <a:off x="582613" y="1268413"/>
            <a:ext cx="7950200" cy="1890712"/>
          </a:xfrm>
          <a:prstGeom prst="rect">
            <a:avLst/>
          </a:prstGeom>
          <a:solidFill>
            <a:schemeClr val="bg1">
              <a:alpha val="50195"/>
            </a:schemeClr>
          </a:solidFill>
          <a:ln w="28575">
            <a:solidFill>
              <a:schemeClr val="bg1"/>
            </a:solidFill>
            <a:miter lim="800000"/>
            <a:headEnd/>
            <a:tailEnd/>
          </a:ln>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fr-FR" sz="3200">
                <a:solidFill>
                  <a:srgbClr val="333333"/>
                </a:solidFill>
              </a:rPr>
              <a:t>Sugar-Sweetened Beverage </a:t>
            </a:r>
          </a:p>
          <a:p>
            <a:pPr algn="ctr"/>
            <a:r>
              <a:rPr lang="en-US" altLang="fr-FR" sz="3200">
                <a:solidFill>
                  <a:srgbClr val="333333"/>
                </a:solidFill>
              </a:rPr>
              <a:t>Consumption in Relation to Diabetes and </a:t>
            </a:r>
          </a:p>
          <a:p>
            <a:pPr algn="ctr"/>
            <a:r>
              <a:rPr lang="en-US" altLang="fr-FR" sz="3200">
                <a:solidFill>
                  <a:srgbClr val="333333"/>
                </a:solidFill>
              </a:rPr>
              <a:t>Cardiovascular Disease</a:t>
            </a:r>
            <a:endParaRPr lang="en-AU" altLang="fr-FR" sz="3200">
              <a:solidFill>
                <a:srgbClr val="333333"/>
              </a:solidFill>
            </a:endParaRPr>
          </a:p>
        </p:txBody>
      </p:sp>
      <p:sp>
        <p:nvSpPr>
          <p:cNvPr id="18434" name="Rectangle 3">
            <a:extLst>
              <a:ext uri="{FF2B5EF4-FFF2-40B4-BE49-F238E27FC236}">
                <a16:creationId xmlns:a16="http://schemas.microsoft.com/office/drawing/2014/main" id="{9A297159-D798-4FE4-B137-B2FF46CB6806}"/>
              </a:ext>
            </a:extLst>
          </p:cNvPr>
          <p:cNvSpPr>
            <a:spLocks noChangeArrowheads="1"/>
          </p:cNvSpPr>
          <p:nvPr/>
        </p:nvSpPr>
        <p:spPr bwMode="auto">
          <a:xfrm>
            <a:off x="566738" y="3590925"/>
            <a:ext cx="7875587" cy="2341563"/>
          </a:xfrm>
          <a:prstGeom prst="rect">
            <a:avLst/>
          </a:prstGeom>
          <a:noFill/>
          <a:ln w="19050">
            <a:solidFill>
              <a:schemeClr val="tx1">
                <a:alpha val="0"/>
              </a:scheme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fr-FR" sz="3200" b="1">
                <a:solidFill>
                  <a:schemeClr val="tx2"/>
                </a:solidFill>
              </a:rPr>
              <a:t>Frank B. Hu, MD, PhD</a:t>
            </a:r>
          </a:p>
          <a:p>
            <a:pPr algn="ctr"/>
            <a:r>
              <a:rPr lang="en-US" altLang="fr-FR" sz="2400">
                <a:solidFill>
                  <a:schemeClr val="tx2"/>
                </a:solidFill>
              </a:rPr>
              <a:t>Professor of Nutrition and Epidemiology</a:t>
            </a:r>
            <a:br>
              <a:rPr lang="en-US" altLang="fr-FR" sz="2400">
                <a:solidFill>
                  <a:schemeClr val="tx2"/>
                </a:solidFill>
              </a:rPr>
            </a:br>
            <a:r>
              <a:rPr lang="en-US" altLang="fr-FR" sz="2400">
                <a:solidFill>
                  <a:schemeClr val="tx2"/>
                </a:solidFill>
              </a:rPr>
              <a:t> </a:t>
            </a:r>
            <a:r>
              <a:rPr lang="en-US" altLang="fr-FR" sz="2400"/>
              <a:t>Harvard School of Public Health</a:t>
            </a:r>
          </a:p>
          <a:p>
            <a:pPr algn="ctr"/>
            <a:r>
              <a:rPr lang="en-US" altLang="fr-FR" sz="2400"/>
              <a:t>Channing Laboratory, Harvard Medical School and Brigham and Women’s Hospital </a:t>
            </a:r>
          </a:p>
          <a:p>
            <a:pPr algn="ctr"/>
            <a:r>
              <a:rPr lang="en-US" altLang="fr-FR" sz="2400"/>
              <a:t>Boston, MA, USA</a:t>
            </a:r>
            <a:endParaRPr lang="fr-FR" altLang="fr-FR" sz="24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936" name="Group 312">
            <a:extLst>
              <a:ext uri="{FF2B5EF4-FFF2-40B4-BE49-F238E27FC236}">
                <a16:creationId xmlns:a16="http://schemas.microsoft.com/office/drawing/2014/main" id="{97213026-16B2-4923-BF5E-5F18DCA74089}"/>
              </a:ext>
            </a:extLst>
          </p:cNvPr>
          <p:cNvGraphicFramePr>
            <a:graphicFrameLocks noGrp="1"/>
          </p:cNvGraphicFramePr>
          <p:nvPr/>
        </p:nvGraphicFramePr>
        <p:xfrm>
          <a:off x="1003300" y="1042988"/>
          <a:ext cx="7137400" cy="4389437"/>
        </p:xfrm>
        <a:graphic>
          <a:graphicData uri="http://schemas.openxmlformats.org/drawingml/2006/table">
            <a:tbl>
              <a:tblPr/>
              <a:tblGrid>
                <a:gridCol w="1556175">
                  <a:extLst>
                    <a:ext uri="{9D8B030D-6E8A-4147-A177-3AD203B41FA5}">
                      <a16:colId xmlns:a16="http://schemas.microsoft.com/office/drawing/2014/main" val="20000"/>
                    </a:ext>
                  </a:extLst>
                </a:gridCol>
                <a:gridCol w="1170130">
                  <a:extLst>
                    <a:ext uri="{9D8B030D-6E8A-4147-A177-3AD203B41FA5}">
                      <a16:colId xmlns:a16="http://schemas.microsoft.com/office/drawing/2014/main" val="20001"/>
                    </a:ext>
                  </a:extLst>
                </a:gridCol>
                <a:gridCol w="1170130">
                  <a:extLst>
                    <a:ext uri="{9D8B030D-6E8A-4147-A177-3AD203B41FA5}">
                      <a16:colId xmlns:a16="http://schemas.microsoft.com/office/drawing/2014/main" val="20002"/>
                    </a:ext>
                  </a:extLst>
                </a:gridCol>
                <a:gridCol w="1414155">
                  <a:extLst>
                    <a:ext uri="{9D8B030D-6E8A-4147-A177-3AD203B41FA5}">
                      <a16:colId xmlns:a16="http://schemas.microsoft.com/office/drawing/2014/main" val="20003"/>
                    </a:ext>
                  </a:extLst>
                </a:gridCol>
                <a:gridCol w="1826810">
                  <a:extLst>
                    <a:ext uri="{9D8B030D-6E8A-4147-A177-3AD203B41FA5}">
                      <a16:colId xmlns:a16="http://schemas.microsoft.com/office/drawing/2014/main" val="20004"/>
                    </a:ext>
                  </a:extLst>
                </a:gridCol>
              </a:tblGrid>
              <a:tr h="73157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1"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254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Diabetes cases</a:t>
                      </a:r>
                      <a:endParaRPr kumimoji="0" lang="en-US" sz="1400" b="1" i="0" u="none" strike="noStrike" cap="none" normalizeH="0" baseline="0" dirty="0">
                        <a:ln>
                          <a:noFill/>
                        </a:ln>
                        <a:solidFill>
                          <a:schemeClr val="accent6"/>
                        </a:solidFill>
                        <a:effectLst/>
                        <a:latin typeface="Arial" charset="0"/>
                        <a:ea typeface="ＭＳ Ｐゴシック" pitchFamily="34" charset="-128"/>
                      </a:endParaRPr>
                    </a:p>
                  </a:txBody>
                  <a:tcPr marT="45723" marB="45723" horzOverflow="overflow">
                    <a:lnL cap="flat">
                      <a:noFill/>
                    </a:lnL>
                    <a:lnR cap="flat">
                      <a:noFill/>
                    </a:lnR>
                    <a:lnT w="254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Person-years</a:t>
                      </a:r>
                      <a:endParaRPr kumimoji="0" lang="en-US" sz="1400" b="1" i="0" u="none" strike="noStrike" cap="none" normalizeH="0" baseline="0" dirty="0">
                        <a:ln>
                          <a:noFill/>
                        </a:ln>
                        <a:solidFill>
                          <a:schemeClr val="accent6"/>
                        </a:solidFill>
                        <a:effectLst/>
                        <a:latin typeface="Arial" charset="0"/>
                        <a:ea typeface="ＭＳ Ｐゴシック" pitchFamily="34" charset="-128"/>
                      </a:endParaRPr>
                    </a:p>
                  </a:txBody>
                  <a:tcPr marT="45723" marB="45723" horzOverflow="overflow">
                    <a:lnL cap="flat">
                      <a:noFill/>
                    </a:lnL>
                    <a:lnR cap="flat">
                      <a:noFill/>
                    </a:lnR>
                    <a:lnT w="254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Age-adjusted incidence rate ratio (IRR)</a:t>
                      </a:r>
                      <a:endParaRPr kumimoji="0" lang="en-US" sz="1400" b="1" i="0" u="none" strike="noStrike" cap="none" normalizeH="0" baseline="0" dirty="0">
                        <a:ln>
                          <a:noFill/>
                        </a:ln>
                        <a:solidFill>
                          <a:schemeClr val="accent6"/>
                        </a:solidFill>
                        <a:effectLst/>
                        <a:latin typeface="Arial" charset="0"/>
                        <a:ea typeface="ＭＳ Ｐゴシック" pitchFamily="34" charset="-128"/>
                      </a:endParaRPr>
                    </a:p>
                  </a:txBody>
                  <a:tcPr marT="45723" marB="45723" horzOverflow="overflow">
                    <a:lnL cap="flat">
                      <a:noFill/>
                    </a:lnL>
                    <a:lnR cap="flat">
                      <a:noFill/>
                    </a:lnR>
                    <a:lnT w="254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Multivariable IRR</a:t>
                      </a:r>
                      <a:r>
                        <a:rPr kumimoji="0" lang="en-US" sz="1400" b="1" i="0" u="none" strike="noStrike" cap="none" normalizeH="0" baseline="0" dirty="0">
                          <a:ln>
                            <a:noFill/>
                          </a:ln>
                          <a:solidFill>
                            <a:schemeClr val="accent6"/>
                          </a:solidFill>
                          <a:effectLst/>
                          <a:latin typeface="Arial" charset="0"/>
                          <a:ea typeface="ＭＳ Ｐゴシック" pitchFamily="34" charset="-128"/>
                          <a:cs typeface="Arial" charset="0"/>
                        </a:rPr>
                        <a:t>*</a:t>
                      </a:r>
                    </a:p>
                    <a:p>
                      <a:pPr marL="0" marR="0" lvl="0" indent="0" algn="ctr" defTabSz="914400" rtl="0" eaLnBrk="0" fontAlgn="base" latinLnBrk="0" hangingPunct="0">
                        <a:lnSpc>
                          <a:spcPct val="100000"/>
                        </a:lnSpc>
                        <a:spcBef>
                          <a:spcPct val="0"/>
                        </a:spcBef>
                        <a:spcAft>
                          <a:spcPct val="0"/>
                        </a:spcAft>
                        <a:buClr>
                          <a:schemeClr val="accent2"/>
                        </a:buClr>
                        <a:buSzTx/>
                        <a:buFont typeface="Wingdings" pitchFamily="2" charset="2"/>
                        <a:buNone/>
                        <a:tabLst>
                          <a:tab pos="609600" algn="l"/>
                        </a:tabLst>
                      </a:pPr>
                      <a:r>
                        <a:rPr kumimoji="0" lang="en-US" sz="14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(95% CI)</a:t>
                      </a:r>
                      <a:endParaRPr kumimoji="0" lang="en-US" sz="1400" b="1" i="0" u="none" strike="noStrike" cap="none" normalizeH="0" baseline="0" dirty="0">
                        <a:ln>
                          <a:noFill/>
                        </a:ln>
                        <a:solidFill>
                          <a:schemeClr val="accent6"/>
                        </a:solidFill>
                        <a:effectLst/>
                        <a:latin typeface="Arial" charset="0"/>
                        <a:ea typeface="ＭＳ Ｐゴシック" pitchFamily="34" charset="-128"/>
                      </a:endParaRPr>
                    </a:p>
                  </a:txBody>
                  <a:tcPr marT="45723" marB="45723" horzOverflow="overflow">
                    <a:lnL cap="flat">
                      <a:noFill/>
                    </a:lnL>
                    <a:lnR cap="flat">
                      <a:noFill/>
                    </a:lnR>
                    <a:lnT w="254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extLst>
                  <a:ext uri="{0D108BD9-81ED-4DB2-BD59-A6C34878D82A}">
                    <a16:rowId xmlns:a16="http://schemas.microsoft.com/office/drawing/2014/main" val="10000"/>
                  </a:ext>
                </a:extLst>
              </a:tr>
              <a:tr h="304822">
                <a:tc gridSpan="2">
                  <a:txBody>
                    <a:bodyPr/>
                    <a:lstStyle/>
                    <a:p>
                      <a:pPr marL="0" marR="0" lvl="0" indent="0" algn="l"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1" i="0" u="none" strike="noStrike" cap="none" normalizeH="0" baseline="0" dirty="0">
                          <a:ln>
                            <a:noFill/>
                          </a:ln>
                          <a:solidFill>
                            <a:schemeClr val="tx1"/>
                          </a:solidFill>
                          <a:effectLst/>
                          <a:latin typeface="Arial" charset="0"/>
                          <a:ea typeface="ＭＳ Ｐゴシック" pitchFamily="34" charset="-128"/>
                          <a:cs typeface="Times New Roman" pitchFamily="18" charset="0"/>
                        </a:rPr>
                        <a:t>Sugar-sweetened soft drinks</a:t>
                      </a:r>
                      <a:endParaRPr kumimoji="0" lang="en-US" sz="1400" b="1" i="0" u="none" strike="noStrike" cap="none" normalizeH="0" baseline="0" dirty="0">
                        <a:ln>
                          <a:noFill/>
                        </a:ln>
                        <a:solidFill>
                          <a:schemeClr val="tx1"/>
                        </a:solidFill>
                        <a:effectLst/>
                        <a:latin typeface="Arial" charset="0"/>
                        <a:ea typeface="ＭＳ Ｐゴシック" pitchFamily="34" charset="-128"/>
                      </a:endParaRPr>
                    </a:p>
                  </a:txBody>
                  <a:tcPr marT="45723" marB="45723"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hMerge="1">
                  <a:txBody>
                    <a:bodyPr/>
                    <a:lstStyle/>
                    <a:p>
                      <a:endParaRPr lang="fr-CA"/>
                    </a:p>
                  </a:txBody>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1"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1"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1"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04822">
                <a:tc>
                  <a:txBody>
                    <a:bodyPr/>
                    <a:lstStyle/>
                    <a:p>
                      <a:pPr marL="0" marR="0" lvl="0" indent="0" algn="l"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&lt;1/month</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12700" cap="flat" cmpd="sng" algn="ctr">
                      <a:noFill/>
                      <a:prstDash val="solid"/>
                      <a:round/>
                      <a:headEnd type="none" w="med" len="med"/>
                      <a:tailEnd type="none" w="med" len="med"/>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733</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12700" cap="flat" cmpd="sng" algn="ctr">
                      <a:noFill/>
                      <a:prstDash val="solid"/>
                      <a:round/>
                      <a:headEnd type="none" w="med" len="med"/>
                      <a:tailEnd type="none" w="med" len="med"/>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rPr>
                        <a:t>96,266</a:t>
                      </a:r>
                      <a:endParaRPr kumimoji="0" lang="en-US" sz="1400" b="0" i="0" u="none" strike="noStrike" cap="none" normalizeH="0" baseline="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12700" cap="flat" cmpd="sng" algn="ctr">
                      <a:noFill/>
                      <a:prstDash val="solid"/>
                      <a:round/>
                      <a:headEnd type="none" w="med" len="med"/>
                      <a:tailEnd type="none" w="med" len="med"/>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1.00</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12700" cap="flat" cmpd="sng" algn="ctr">
                      <a:noFill/>
                      <a:prstDash val="solid"/>
                      <a:round/>
                      <a:headEnd type="none" w="med" len="med"/>
                      <a:tailEnd type="none" w="med" len="med"/>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rgbClr val="9A0000"/>
                          </a:solidFill>
                          <a:effectLst/>
                          <a:latin typeface="Arial" charset="0"/>
                          <a:ea typeface="ＭＳ Ｐゴシック" pitchFamily="34" charset="-128"/>
                          <a:cs typeface="Times New Roman" pitchFamily="18" charset="0"/>
                        </a:rPr>
                        <a:t>1.00</a:t>
                      </a:r>
                      <a:endParaRPr kumimoji="0" lang="en-US" sz="1400" b="0" i="0" u="none" strike="noStrike" cap="none" normalizeH="0" baseline="0" dirty="0">
                        <a:ln>
                          <a:noFill/>
                        </a:ln>
                        <a:solidFill>
                          <a:srgbClr val="9A0000"/>
                        </a:solidFill>
                        <a:effectLst/>
                        <a:latin typeface="Arial" charset="0"/>
                        <a:ea typeface="ＭＳ Ｐゴシック" pitchFamily="34" charset="-128"/>
                      </a:endParaRPr>
                    </a:p>
                  </a:txBody>
                  <a:tcPr marT="45723" marB="45723" horzOverflow="overflow">
                    <a:lnL cap="flat">
                      <a:noFill/>
                    </a:lnL>
                    <a:lnR cap="flat">
                      <a:noFill/>
                    </a:lnR>
                    <a:lnT w="12700" cap="flat" cmpd="sng" algn="ctr">
                      <a:noFill/>
                      <a:prstDash val="solid"/>
                      <a:round/>
                      <a:headEnd type="none" w="med" len="med"/>
                      <a:tailEnd type="none" w="med" len="med"/>
                    </a:lnT>
                    <a:lnB cap="flat">
                      <a:noFill/>
                    </a:lnB>
                    <a:lnTlToBr>
                      <a:noFill/>
                    </a:lnTlToBr>
                    <a:lnBlToTr>
                      <a:noFill/>
                    </a:lnBlToTr>
                    <a:solidFill>
                      <a:schemeClr val="accent5"/>
                    </a:solidFill>
                  </a:tcPr>
                </a:tc>
                <a:extLst>
                  <a:ext uri="{0D108BD9-81ED-4DB2-BD59-A6C34878D82A}">
                    <a16:rowId xmlns:a16="http://schemas.microsoft.com/office/drawing/2014/main" val="10002"/>
                  </a:ext>
                </a:extLst>
              </a:tr>
              <a:tr h="304822">
                <a:tc>
                  <a:txBody>
                    <a:bodyPr/>
                    <a:lstStyle/>
                    <a:p>
                      <a:pPr marL="0" marR="0" lvl="0" indent="0" algn="l"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1-7/month</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783</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rPr>
                        <a:t>111,418</a:t>
                      </a:r>
                      <a:endParaRPr kumimoji="0" lang="en-US" sz="1400" b="0" i="0" u="none" strike="noStrike" cap="none" normalizeH="0" baseline="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rPr>
                        <a:t>1.01</a:t>
                      </a:r>
                      <a:endParaRPr kumimoji="0" lang="en-US" sz="1400" b="0" i="0" u="none" strike="noStrike" cap="none" normalizeH="0" baseline="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rgbClr val="9A0000"/>
                          </a:solidFill>
                          <a:effectLst/>
                          <a:latin typeface="Arial" charset="0"/>
                          <a:ea typeface="ＭＳ Ｐゴシック" pitchFamily="34" charset="-128"/>
                          <a:cs typeface="Times New Roman" pitchFamily="18" charset="0"/>
                        </a:rPr>
                        <a:t>0.96 (0.87-1.06)</a:t>
                      </a:r>
                      <a:endParaRPr kumimoji="0" lang="en-US" sz="1400" b="0" i="0" u="none" strike="noStrike" cap="none" normalizeH="0" baseline="0">
                        <a:ln>
                          <a:noFill/>
                        </a:ln>
                        <a:solidFill>
                          <a:srgbClr val="9A0000"/>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3"/>
                  </a:ext>
                </a:extLst>
              </a:tr>
              <a:tr h="304822">
                <a:tc>
                  <a:txBody>
                    <a:bodyPr/>
                    <a:lstStyle/>
                    <a:p>
                      <a:pPr marL="0" marR="0" lvl="0" indent="0" algn="l"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2-6/week</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656</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78,319</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rPr>
                        <a:t>1.24</a:t>
                      </a:r>
                      <a:endParaRPr kumimoji="0" lang="en-US" sz="1400" b="0" i="0" u="none" strike="noStrike" cap="none" normalizeH="0" baseline="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rgbClr val="9A0000"/>
                          </a:solidFill>
                          <a:effectLst/>
                          <a:latin typeface="Arial" charset="0"/>
                          <a:ea typeface="ＭＳ Ｐゴシック" pitchFamily="34" charset="-128"/>
                          <a:cs typeface="Times New Roman" pitchFamily="18" charset="0"/>
                        </a:rPr>
                        <a:t>1.14 (1.02-1.27)</a:t>
                      </a:r>
                      <a:endParaRPr kumimoji="0" lang="en-US" sz="1400" b="0" i="0" u="none" strike="noStrike" cap="none" normalizeH="0" baseline="0">
                        <a:ln>
                          <a:noFill/>
                        </a:ln>
                        <a:solidFill>
                          <a:srgbClr val="9A0000"/>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4"/>
                  </a:ext>
                </a:extLst>
              </a:tr>
              <a:tr h="304822">
                <a:tc>
                  <a:txBody>
                    <a:bodyPr/>
                    <a:lstStyle/>
                    <a:p>
                      <a:pPr marL="0" marR="0" lvl="0" indent="0" algn="l"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1/day</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280</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29,273</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1.43</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rgbClr val="9A0000"/>
                          </a:solidFill>
                          <a:effectLst/>
                          <a:latin typeface="Arial" charset="0"/>
                          <a:ea typeface="ＭＳ Ｐゴシック" pitchFamily="34" charset="-128"/>
                          <a:cs typeface="Times New Roman" pitchFamily="18" charset="0"/>
                        </a:rPr>
                        <a:t>1.27 (1.12-1.47)</a:t>
                      </a:r>
                      <a:endParaRPr kumimoji="0" lang="en-US" sz="1400" b="0" i="0" u="none" strike="noStrike" cap="none" normalizeH="0" baseline="0" dirty="0">
                        <a:ln>
                          <a:noFill/>
                        </a:ln>
                        <a:solidFill>
                          <a:srgbClr val="9A0000"/>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5"/>
                  </a:ext>
                </a:extLst>
              </a:tr>
              <a:tr h="304822">
                <a:tc>
                  <a:txBody>
                    <a:bodyPr/>
                    <a:lstStyle/>
                    <a:p>
                      <a:pPr marL="0" marR="0" lvl="0" indent="0" algn="l"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≥2/day</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rPr>
                        <a:t>261</a:t>
                      </a:r>
                      <a:endParaRPr kumimoji="0" lang="en-US" sz="1400" b="0" i="0" u="none" strike="noStrike" cap="none" normalizeH="0" baseline="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23,608</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1.76</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rgbClr val="9A0000"/>
                          </a:solidFill>
                          <a:effectLst/>
                          <a:latin typeface="Arial" charset="0"/>
                          <a:ea typeface="ＭＳ Ｐゴシック" pitchFamily="34" charset="-128"/>
                          <a:cs typeface="Times New Roman" pitchFamily="18" charset="0"/>
                        </a:rPr>
                        <a:t>1.51 (1.31-1.75)</a:t>
                      </a:r>
                      <a:endParaRPr kumimoji="0" lang="en-US" sz="1400" b="0" i="0" u="none" strike="noStrike" cap="none" normalizeH="0" baseline="0" dirty="0">
                        <a:ln>
                          <a:noFill/>
                        </a:ln>
                        <a:solidFill>
                          <a:srgbClr val="9A0000"/>
                        </a:solidFill>
                        <a:effectLst/>
                        <a:latin typeface="Arial" charset="0"/>
                        <a:ea typeface="ＭＳ Ｐゴシック" pitchFamily="34" charset="-128"/>
                      </a:endParaRPr>
                    </a:p>
                  </a:txBody>
                  <a:tcPr marT="45723" marB="45723"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extLst>
                  <a:ext uri="{0D108BD9-81ED-4DB2-BD59-A6C34878D82A}">
                    <a16:rowId xmlns:a16="http://schemas.microsoft.com/office/drawing/2014/main" val="10006"/>
                  </a:ext>
                </a:extLst>
              </a:tr>
              <a:tr h="304822">
                <a:tc gridSpan="2">
                  <a:txBody>
                    <a:bodyPr/>
                    <a:lstStyle/>
                    <a:p>
                      <a:pPr marL="0" marR="0" lvl="0" indent="0" algn="l"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1" i="0" u="none" strike="noStrike" cap="none" normalizeH="0" baseline="0" dirty="0">
                          <a:ln>
                            <a:noFill/>
                          </a:ln>
                          <a:solidFill>
                            <a:schemeClr val="tx1"/>
                          </a:solidFill>
                          <a:effectLst/>
                          <a:latin typeface="Arial" charset="0"/>
                          <a:ea typeface="ＭＳ Ｐゴシック" pitchFamily="34" charset="-128"/>
                          <a:cs typeface="Times New Roman" pitchFamily="18" charset="0"/>
                        </a:rPr>
                        <a:t>Sweetened fruit drinks</a:t>
                      </a:r>
                      <a:r>
                        <a:rPr kumimoji="0" lang="fr-CA" sz="1400" b="1" i="0" u="none" strike="noStrike" cap="none" normalizeH="0" baseline="30000" dirty="0">
                          <a:ln>
                            <a:noFill/>
                          </a:ln>
                          <a:solidFill>
                            <a:schemeClr val="tx1"/>
                          </a:solidFill>
                          <a:effectLst/>
                          <a:latin typeface="Arial" charset="0"/>
                          <a:ea typeface="ＭＳ Ｐゴシック" pitchFamily="34" charset="-128"/>
                          <a:cs typeface="Arial" charset="0"/>
                        </a:rPr>
                        <a:t>†</a:t>
                      </a:r>
                      <a:endParaRPr kumimoji="0" lang="en-US" sz="1400" b="1" i="0" u="none" strike="noStrike" cap="none" normalizeH="0" baseline="20000" dirty="0">
                        <a:ln>
                          <a:noFill/>
                        </a:ln>
                        <a:solidFill>
                          <a:schemeClr val="tx1"/>
                        </a:solidFill>
                        <a:effectLst/>
                        <a:latin typeface="Arial" charset="0"/>
                        <a:ea typeface="ＭＳ Ｐゴシック" pitchFamily="34" charset="-128"/>
                      </a:endParaRPr>
                    </a:p>
                  </a:txBody>
                  <a:tcPr marT="45723" marB="45723"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hMerge="1">
                  <a:txBody>
                    <a:bodyPr/>
                    <a:lstStyle/>
                    <a:p>
                      <a:endParaRPr lang="fr-CA"/>
                    </a:p>
                  </a:txBody>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0" i="0" u="none" strike="noStrike" cap="none" normalizeH="0" baseline="0" dirty="0">
                        <a:ln>
                          <a:noFill/>
                        </a:ln>
                        <a:solidFill>
                          <a:srgbClr val="9A0000"/>
                        </a:solidFill>
                        <a:effectLst/>
                        <a:latin typeface="Arial" charset="0"/>
                        <a:ea typeface="ＭＳ Ｐゴシック" pitchFamily="34" charset="-128"/>
                      </a:endParaRPr>
                    </a:p>
                  </a:txBody>
                  <a:tcPr marT="45723" marB="45723" horzOverflow="overflow">
                    <a:lnL cap="flat">
                      <a:noFill/>
                    </a:lnL>
                    <a:lnR cap="flat">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7"/>
                  </a:ext>
                </a:extLst>
              </a:tr>
              <a:tr h="304822">
                <a:tc>
                  <a:txBody>
                    <a:bodyPr/>
                    <a:lstStyle/>
                    <a:p>
                      <a:pPr marL="0" marR="0" lvl="0" indent="0" algn="l"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&lt;1/month</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12700" cap="flat" cmpd="sng" algn="ctr">
                      <a:noFill/>
                      <a:prstDash val="solid"/>
                      <a:round/>
                      <a:headEnd type="none" w="med" len="med"/>
                      <a:tailEnd type="none" w="med" len="med"/>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506</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12700" cap="flat" cmpd="sng" algn="ctr">
                      <a:noFill/>
                      <a:prstDash val="solid"/>
                      <a:round/>
                      <a:headEnd type="none" w="med" len="med"/>
                      <a:tailEnd type="none" w="med" len="med"/>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60,701</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12700" cap="flat" cmpd="sng" algn="ctr">
                      <a:noFill/>
                      <a:prstDash val="solid"/>
                      <a:round/>
                      <a:headEnd type="none" w="med" len="med"/>
                      <a:tailEnd type="none" w="med" len="med"/>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1.00</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w="12700" cap="flat" cmpd="sng" algn="ctr">
                      <a:noFill/>
                      <a:prstDash val="solid"/>
                      <a:round/>
                      <a:headEnd type="none" w="med" len="med"/>
                      <a:tailEnd type="none" w="med" len="med"/>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rgbClr val="9A0000"/>
                          </a:solidFill>
                          <a:effectLst/>
                          <a:latin typeface="Arial" charset="0"/>
                          <a:ea typeface="ＭＳ Ｐゴシック" pitchFamily="34" charset="-128"/>
                          <a:cs typeface="Times New Roman" pitchFamily="18" charset="0"/>
                        </a:rPr>
                        <a:t>1.00</a:t>
                      </a:r>
                      <a:endParaRPr kumimoji="0" lang="en-US" sz="1400" b="0" i="0" u="none" strike="noStrike" cap="none" normalizeH="0" baseline="0" dirty="0">
                        <a:ln>
                          <a:noFill/>
                        </a:ln>
                        <a:solidFill>
                          <a:srgbClr val="9A0000"/>
                        </a:solidFill>
                        <a:effectLst/>
                        <a:latin typeface="Arial" charset="0"/>
                        <a:ea typeface="ＭＳ Ｐゴシック" pitchFamily="34" charset="-128"/>
                      </a:endParaRPr>
                    </a:p>
                  </a:txBody>
                  <a:tcPr marT="45723" marB="45723" horzOverflow="overflow">
                    <a:lnL cap="flat">
                      <a:noFill/>
                    </a:lnL>
                    <a:lnR cap="flat">
                      <a:noFill/>
                    </a:lnR>
                    <a:lnT w="12700" cap="flat" cmpd="sng" algn="ctr">
                      <a:noFill/>
                      <a:prstDash val="solid"/>
                      <a:round/>
                      <a:headEnd type="none" w="med" len="med"/>
                      <a:tailEnd type="none" w="med" len="med"/>
                    </a:lnT>
                    <a:lnB cap="flat">
                      <a:noFill/>
                    </a:lnB>
                    <a:lnTlToBr>
                      <a:noFill/>
                    </a:lnTlToBr>
                    <a:lnBlToTr>
                      <a:noFill/>
                    </a:lnBlToTr>
                    <a:solidFill>
                      <a:schemeClr val="accent5"/>
                    </a:solidFill>
                  </a:tcPr>
                </a:tc>
                <a:extLst>
                  <a:ext uri="{0D108BD9-81ED-4DB2-BD59-A6C34878D82A}">
                    <a16:rowId xmlns:a16="http://schemas.microsoft.com/office/drawing/2014/main" val="10008"/>
                  </a:ext>
                </a:extLst>
              </a:tr>
              <a:tr h="304822">
                <a:tc>
                  <a:txBody>
                    <a:bodyPr/>
                    <a:lstStyle/>
                    <a:p>
                      <a:pPr marL="0" marR="0" lvl="0" indent="0" algn="l"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1-7/month</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rPr>
                        <a:t>637</a:t>
                      </a:r>
                      <a:endParaRPr kumimoji="0" lang="en-US" sz="1400" b="0" i="0" u="none" strike="noStrike" cap="none" normalizeH="0" baseline="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rPr>
                        <a:t>79,119</a:t>
                      </a:r>
                      <a:endParaRPr kumimoji="0" lang="en-US" sz="1400" b="0" i="0" u="none" strike="noStrike" cap="none" normalizeH="0" baseline="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rPr>
                        <a:t>1.11</a:t>
                      </a:r>
                      <a:endParaRPr kumimoji="0" lang="en-US" sz="1400" b="0" i="0" u="none" strike="noStrike" cap="none" normalizeH="0" baseline="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rgbClr val="9A0000"/>
                          </a:solidFill>
                          <a:effectLst/>
                          <a:latin typeface="Arial" charset="0"/>
                          <a:ea typeface="ＭＳ Ｐゴシック" pitchFamily="34" charset="-128"/>
                          <a:cs typeface="Times New Roman" pitchFamily="18" charset="0"/>
                        </a:rPr>
                        <a:t>1.11 (0.99-1.25)</a:t>
                      </a:r>
                      <a:endParaRPr kumimoji="0" lang="en-US" sz="1400" b="0" i="0" u="none" strike="noStrike" cap="none" normalizeH="0" baseline="0" dirty="0">
                        <a:ln>
                          <a:noFill/>
                        </a:ln>
                        <a:solidFill>
                          <a:srgbClr val="9A0000"/>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9"/>
                  </a:ext>
                </a:extLst>
              </a:tr>
              <a:tr h="304822">
                <a:tc>
                  <a:txBody>
                    <a:bodyPr/>
                    <a:lstStyle/>
                    <a:p>
                      <a:pPr marL="0" marR="0" lvl="0" indent="0" algn="l"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2-6/week</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775</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102,311</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rPr>
                        <a:t>1.11</a:t>
                      </a:r>
                      <a:endParaRPr kumimoji="0" lang="en-US" sz="1400" b="0" i="0" u="none" strike="noStrike" cap="none" normalizeH="0" baseline="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rgbClr val="9A0000"/>
                          </a:solidFill>
                          <a:effectLst/>
                          <a:latin typeface="Arial" charset="0"/>
                          <a:ea typeface="ＭＳ Ｐゴシック" pitchFamily="34" charset="-128"/>
                          <a:cs typeface="Times New Roman" pitchFamily="18" charset="0"/>
                        </a:rPr>
                        <a:t>1.13 (1.00-1.26)</a:t>
                      </a:r>
                      <a:endParaRPr kumimoji="0" lang="en-US" sz="1400" b="0" i="0" u="none" strike="noStrike" cap="none" normalizeH="0" baseline="0" dirty="0">
                        <a:ln>
                          <a:noFill/>
                        </a:ln>
                        <a:solidFill>
                          <a:srgbClr val="9A0000"/>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10"/>
                  </a:ext>
                </a:extLst>
              </a:tr>
              <a:tr h="304822">
                <a:tc>
                  <a:txBody>
                    <a:bodyPr/>
                    <a:lstStyle/>
                    <a:p>
                      <a:pPr marL="0" marR="0" lvl="0" indent="0" algn="l"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1/day</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rPr>
                        <a:t>421</a:t>
                      </a:r>
                      <a:endParaRPr kumimoji="0" lang="en-US" sz="1400" b="0" i="0" u="none" strike="noStrike" cap="none" normalizeH="0" baseline="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53,154</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1.20</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rgbClr val="9A0000"/>
                          </a:solidFill>
                          <a:effectLst/>
                          <a:latin typeface="Arial" charset="0"/>
                          <a:ea typeface="ＭＳ Ｐゴシック" pitchFamily="34" charset="-128"/>
                          <a:cs typeface="Times New Roman" pitchFamily="18" charset="0"/>
                        </a:rPr>
                        <a:t>1.21 (1.06-1.39)</a:t>
                      </a:r>
                      <a:endParaRPr kumimoji="0" lang="en-US" sz="1400" b="0" i="0" u="none" strike="noStrike" cap="none" normalizeH="0" baseline="0" dirty="0">
                        <a:ln>
                          <a:noFill/>
                        </a:ln>
                        <a:solidFill>
                          <a:srgbClr val="9A0000"/>
                        </a:solidFill>
                        <a:effectLst/>
                        <a:latin typeface="Arial" charset="0"/>
                        <a:ea typeface="ＭＳ Ｐゴシック" pitchFamily="34" charset="-128"/>
                      </a:endParaRPr>
                    </a:p>
                  </a:txBody>
                  <a:tcPr marT="45723" marB="45723"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11"/>
                  </a:ext>
                </a:extLst>
              </a:tr>
              <a:tr h="304822">
                <a:tc>
                  <a:txBody>
                    <a:bodyPr/>
                    <a:lstStyle/>
                    <a:p>
                      <a:pPr marL="0" marR="0" lvl="0" indent="0" algn="l"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≥2/day</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rPr>
                        <a:t>315</a:t>
                      </a:r>
                      <a:endParaRPr kumimoji="0" lang="en-US" sz="1400" b="0" i="0" u="none" strike="noStrike" cap="none" normalizeH="0" baseline="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rPr>
                        <a:t>36,782</a:t>
                      </a:r>
                      <a:endParaRPr kumimoji="0" lang="en-US" sz="1400" b="0" i="0" u="none" strike="noStrike" cap="none" normalizeH="0" baseline="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1.37</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T="45723" marB="45723"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 typeface="Wingdings" pitchFamily="2" charset="2"/>
                        <a:buNone/>
                        <a:tabLst>
                          <a:tab pos="609600" algn="l"/>
                        </a:tabLst>
                      </a:pPr>
                      <a:r>
                        <a:rPr kumimoji="0" lang="en-US" sz="1400" b="0" i="0" u="none" strike="noStrike" cap="none" normalizeH="0" baseline="0" dirty="0">
                          <a:ln>
                            <a:noFill/>
                          </a:ln>
                          <a:solidFill>
                            <a:srgbClr val="9A0000"/>
                          </a:solidFill>
                          <a:effectLst/>
                          <a:latin typeface="Arial" charset="0"/>
                          <a:ea typeface="ＭＳ Ｐゴシック" pitchFamily="34" charset="-128"/>
                          <a:cs typeface="Times New Roman" pitchFamily="18" charset="0"/>
                        </a:rPr>
                        <a:t>1.37 (1.18-1.58)</a:t>
                      </a:r>
                      <a:endParaRPr kumimoji="0" lang="en-US" sz="1400" b="0" i="0" u="none" strike="noStrike" cap="none" normalizeH="0" baseline="0" dirty="0">
                        <a:ln>
                          <a:noFill/>
                        </a:ln>
                        <a:solidFill>
                          <a:srgbClr val="9A0000"/>
                        </a:solidFill>
                        <a:effectLst/>
                        <a:latin typeface="Arial" charset="0"/>
                        <a:ea typeface="ＭＳ Ｐゴシック" pitchFamily="34" charset="-128"/>
                      </a:endParaRPr>
                    </a:p>
                  </a:txBody>
                  <a:tcPr marT="45723" marB="45723"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extLst>
                  <a:ext uri="{0D108BD9-81ED-4DB2-BD59-A6C34878D82A}">
                    <a16:rowId xmlns:a16="http://schemas.microsoft.com/office/drawing/2014/main" val="10012"/>
                  </a:ext>
                </a:extLst>
              </a:tr>
            </a:tbl>
          </a:graphicData>
        </a:graphic>
      </p:graphicFrame>
      <p:sp>
        <p:nvSpPr>
          <p:cNvPr id="36933" name="Rectangle 21">
            <a:extLst>
              <a:ext uri="{FF2B5EF4-FFF2-40B4-BE49-F238E27FC236}">
                <a16:creationId xmlns:a16="http://schemas.microsoft.com/office/drawing/2014/main" id="{05C899D6-39A4-4D14-A9FC-D155A4D9AF3D}"/>
              </a:ext>
            </a:extLst>
          </p:cNvPr>
          <p:cNvSpPr>
            <a:spLocks noChangeArrowheads="1"/>
          </p:cNvSpPr>
          <p:nvPr/>
        </p:nvSpPr>
        <p:spPr bwMode="auto">
          <a:xfrm>
            <a:off x="161925" y="-17463"/>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400" b="1">
                <a:solidFill>
                  <a:srgbClr val="333333"/>
                </a:solidFill>
              </a:rPr>
              <a:t>Black Women's Health Study</a:t>
            </a:r>
          </a:p>
        </p:txBody>
      </p:sp>
      <p:sp>
        <p:nvSpPr>
          <p:cNvPr id="36934" name="Rectangle 8">
            <a:extLst>
              <a:ext uri="{FF2B5EF4-FFF2-40B4-BE49-F238E27FC236}">
                <a16:creationId xmlns:a16="http://schemas.microsoft.com/office/drawing/2014/main" id="{D3E8281D-B4F4-44A9-9F63-60C0AA2E6E8D}"/>
              </a:ext>
            </a:extLst>
          </p:cNvPr>
          <p:cNvSpPr>
            <a:spLocks noChangeArrowheads="1"/>
          </p:cNvSpPr>
          <p:nvPr/>
        </p:nvSpPr>
        <p:spPr bwMode="auto">
          <a:xfrm>
            <a:off x="4841875" y="6443663"/>
            <a:ext cx="4140200"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1000"/>
              <a:t>Adapted from Palmer JR et al. Arch Intern Med 2008; 168: 1487-92</a:t>
            </a:r>
          </a:p>
        </p:txBody>
      </p:sp>
      <p:grpSp>
        <p:nvGrpSpPr>
          <p:cNvPr id="36935" name="Group 42">
            <a:extLst>
              <a:ext uri="{FF2B5EF4-FFF2-40B4-BE49-F238E27FC236}">
                <a16:creationId xmlns:a16="http://schemas.microsoft.com/office/drawing/2014/main" id="{60C7E744-DEEF-4851-B82B-531032BD9468}"/>
              </a:ext>
            </a:extLst>
          </p:cNvPr>
          <p:cNvGrpSpPr>
            <a:grpSpLocks noChangeAspect="1"/>
          </p:cNvGrpSpPr>
          <p:nvPr/>
        </p:nvGrpSpPr>
        <p:grpSpPr bwMode="auto">
          <a:xfrm>
            <a:off x="1012825" y="5543550"/>
            <a:ext cx="7135813" cy="676275"/>
            <a:chOff x="4014" y="1423"/>
            <a:chExt cx="951" cy="368"/>
          </a:xfrm>
        </p:grpSpPr>
        <p:sp>
          <p:nvSpPr>
            <p:cNvPr id="8" name="Rectangle 17">
              <a:extLst>
                <a:ext uri="{FF2B5EF4-FFF2-40B4-BE49-F238E27FC236}">
                  <a16:creationId xmlns:a16="http://schemas.microsoft.com/office/drawing/2014/main" id="{22B9E421-A6BA-4F95-9827-ED66A3E2036B}"/>
                </a:ext>
              </a:extLst>
            </p:cNvPr>
            <p:cNvSpPr>
              <a:spLocks noChangeArrowheads="1"/>
            </p:cNvSpPr>
            <p:nvPr/>
          </p:nvSpPr>
          <p:spPr bwMode="auto">
            <a:xfrm>
              <a:off x="4042" y="1423"/>
              <a:ext cx="923" cy="368"/>
            </a:xfrm>
            <a:prstGeom prst="rect">
              <a:avLst/>
            </a:prstGeom>
            <a:solidFill>
              <a:schemeClr val="bg1"/>
            </a:solidFill>
            <a:ln w="9525">
              <a:noFill/>
              <a:miter lim="800000"/>
              <a:headEnd/>
              <a:tailEnd/>
            </a:ln>
            <a:effectLst/>
          </p:spPr>
          <p:txBody>
            <a:bodyPr anchor="ctr"/>
            <a:lstStyle/>
            <a:p>
              <a:pPr marL="44450" indent="-44450">
                <a:spcBef>
                  <a:spcPct val="20000"/>
                </a:spcBef>
                <a:buClr>
                  <a:schemeClr val="tx1"/>
                </a:buClr>
                <a:defRPr/>
              </a:pPr>
              <a:r>
                <a:rPr lang="en-US" sz="1200" dirty="0">
                  <a:cs typeface="Arial" pitchFamily="34" charset="0"/>
                </a:rPr>
                <a:t>*Adjusted for age, family history of diabetes, physical activity, cigarette smoking, years of education and each of the 2 other types of drinks.</a:t>
              </a:r>
            </a:p>
            <a:p>
              <a:pPr>
                <a:spcBef>
                  <a:spcPct val="20000"/>
                </a:spcBef>
                <a:buClr>
                  <a:schemeClr val="tx1"/>
                </a:buClr>
                <a:defRPr/>
              </a:pPr>
              <a:r>
                <a:rPr lang="en-US" sz="1200" baseline="30000" dirty="0">
                  <a:cs typeface="Arial" pitchFamily="34" charset="0"/>
                </a:rPr>
                <a:t>† </a:t>
              </a:r>
              <a:r>
                <a:rPr lang="en-US" sz="1200" dirty="0">
                  <a:cs typeface="Arial" pitchFamily="34" charset="0"/>
                </a:rPr>
                <a:t>Includes fortified fruit drinks, Kool-Aid and fruit juices other than orange or grapefruit juice.</a:t>
              </a:r>
            </a:p>
          </p:txBody>
        </p:sp>
        <p:sp>
          <p:nvSpPr>
            <p:cNvPr id="36937" name="Rectangle 18">
              <a:extLst>
                <a:ext uri="{FF2B5EF4-FFF2-40B4-BE49-F238E27FC236}">
                  <a16:creationId xmlns:a16="http://schemas.microsoft.com/office/drawing/2014/main" id="{93C3F853-F052-44AF-B355-9375132790E1}"/>
                </a:ext>
              </a:extLst>
            </p:cNvPr>
            <p:cNvSpPr>
              <a:spLocks noChangeArrowheads="1"/>
            </p:cNvSpPr>
            <p:nvPr/>
          </p:nvSpPr>
          <p:spPr bwMode="auto">
            <a:xfrm>
              <a:off x="4014" y="1423"/>
              <a:ext cx="29" cy="367"/>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5858" name="Group 210">
            <a:extLst>
              <a:ext uri="{FF2B5EF4-FFF2-40B4-BE49-F238E27FC236}">
                <a16:creationId xmlns:a16="http://schemas.microsoft.com/office/drawing/2014/main" id="{F198194F-3880-42F3-8DD1-D429B330C9AA}"/>
              </a:ext>
            </a:extLst>
          </p:cNvPr>
          <p:cNvGraphicFramePr>
            <a:graphicFrameLocks noGrp="1"/>
          </p:cNvGraphicFramePr>
          <p:nvPr/>
        </p:nvGraphicFramePr>
        <p:xfrm>
          <a:off x="1643063" y="1522413"/>
          <a:ext cx="5857875" cy="3436937"/>
        </p:xfrm>
        <a:graphic>
          <a:graphicData uri="http://schemas.openxmlformats.org/drawingml/2006/table">
            <a:tbl>
              <a:tblPr/>
              <a:tblGrid>
                <a:gridCol w="1083517">
                  <a:extLst>
                    <a:ext uri="{9D8B030D-6E8A-4147-A177-3AD203B41FA5}">
                      <a16:colId xmlns:a16="http://schemas.microsoft.com/office/drawing/2014/main" val="20000"/>
                    </a:ext>
                  </a:extLst>
                </a:gridCol>
                <a:gridCol w="950741">
                  <a:extLst>
                    <a:ext uri="{9D8B030D-6E8A-4147-A177-3AD203B41FA5}">
                      <a16:colId xmlns:a16="http://schemas.microsoft.com/office/drawing/2014/main" val="20001"/>
                    </a:ext>
                  </a:extLst>
                </a:gridCol>
                <a:gridCol w="940905">
                  <a:extLst>
                    <a:ext uri="{9D8B030D-6E8A-4147-A177-3AD203B41FA5}">
                      <a16:colId xmlns:a16="http://schemas.microsoft.com/office/drawing/2014/main" val="20002"/>
                    </a:ext>
                  </a:extLst>
                </a:gridCol>
                <a:gridCol w="2882712">
                  <a:extLst>
                    <a:ext uri="{9D8B030D-6E8A-4147-A177-3AD203B41FA5}">
                      <a16:colId xmlns:a16="http://schemas.microsoft.com/office/drawing/2014/main" val="20003"/>
                    </a:ext>
                  </a:extLst>
                </a:gridCol>
              </a:tblGrid>
              <a:tr h="334963">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Intake</a:t>
                      </a:r>
                      <a:endParaRPr kumimoji="0" lang="en-US" sz="1500" b="1" i="0" u="none" strike="noStrike" cap="none" normalizeH="0" baseline="0" dirty="0">
                        <a:ln>
                          <a:noFill/>
                        </a:ln>
                        <a:solidFill>
                          <a:schemeClr val="accent6"/>
                        </a:solidFill>
                        <a:effectLst/>
                        <a:latin typeface="Arial" charset="0"/>
                        <a:ea typeface="ＭＳ Ｐゴシック" pitchFamily="34" charset="-128"/>
                      </a:endParaRPr>
                    </a:p>
                  </a:txBody>
                  <a:tcPr marL="91453" marR="91453" anchor="ctr" horzOverflow="overflow">
                    <a:lnL cap="flat">
                      <a:noFill/>
                    </a:lnL>
                    <a:lnR cap="flat">
                      <a:noFill/>
                    </a:lnR>
                    <a:lnT w="254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hMerge="1">
                  <a:txBody>
                    <a:bodyPr/>
                    <a:lstStyle/>
                    <a:p>
                      <a:endParaRPr lang="fr-CA"/>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Sugar-sweetened soft drinks</a:t>
                      </a:r>
                    </a:p>
                  </a:txBody>
                  <a:tcPr marL="91453" marR="91453" anchor="ctr" horzOverflow="overflow">
                    <a:lnL cap="flat">
                      <a:noFill/>
                    </a:lnL>
                    <a:lnR cap="flat">
                      <a:noFill/>
                    </a:lnR>
                    <a:lnT w="254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hMerge="1">
                  <a:txBody>
                    <a:bodyPr/>
                    <a:lstStyle/>
                    <a:p>
                      <a:endParaRPr lang="fr-CA"/>
                    </a:p>
                  </a:txBody>
                  <a:tcPr/>
                </a:tc>
                <a:extLst>
                  <a:ext uri="{0D108BD9-81ED-4DB2-BD59-A6C34878D82A}">
                    <a16:rowId xmlns:a16="http://schemas.microsoft.com/office/drawing/2014/main" val="10000"/>
                  </a:ext>
                </a:extLst>
              </a:tr>
              <a:tr h="82391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1995</a:t>
                      </a:r>
                      <a:endParaRPr kumimoji="0" lang="en-US" sz="1500" b="1" i="0" u="none" strike="noStrike" cap="none" normalizeH="0" baseline="0" dirty="0">
                        <a:ln>
                          <a:noFill/>
                        </a:ln>
                        <a:solidFill>
                          <a:schemeClr val="accent6"/>
                        </a:solidFill>
                        <a:effectLst/>
                        <a:latin typeface="Arial" charset="0"/>
                        <a:ea typeface="ＭＳ Ｐゴシック" pitchFamily="34" charset="-128"/>
                      </a:endParaRPr>
                    </a:p>
                  </a:txBody>
                  <a:tcPr marL="91453" marR="91453" anchor="ctr" horzOverflow="overflow">
                    <a:lnL cap="flat">
                      <a:noFill/>
                    </a:lnL>
                    <a:lnR cap="flat">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2001</a:t>
                      </a:r>
                    </a:p>
                  </a:txBody>
                  <a:tcPr marL="91453" marR="91453" anchor="ctr" horzOverflow="overflow">
                    <a:lnL cap="flat">
                      <a:noFill/>
                    </a:lnL>
                    <a:lnR cap="flat">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N</a:t>
                      </a:r>
                      <a:endParaRPr kumimoji="0" lang="en-US" sz="1500" b="1" i="0" u="none" strike="noStrike" cap="none" normalizeH="0" baseline="0" dirty="0">
                        <a:ln>
                          <a:noFill/>
                        </a:ln>
                        <a:solidFill>
                          <a:schemeClr val="accent6"/>
                        </a:solidFill>
                        <a:effectLst/>
                        <a:latin typeface="Arial" charset="0"/>
                        <a:ea typeface="ＭＳ Ｐゴシック" pitchFamily="34" charset="-128"/>
                      </a:endParaRPr>
                    </a:p>
                  </a:txBody>
                  <a:tcPr marL="91453" marR="91453" anchor="ctr" horzOverflow="overflow">
                    <a:lnL cap="flat">
                      <a:noFill/>
                    </a:lnL>
                    <a:lnR cap="flat">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Mean weight gain</a:t>
                      </a:r>
                      <a:r>
                        <a:rPr kumimoji="0" lang="en-US" sz="1500" b="1" i="0" u="none" strike="noStrike" cap="none" normalizeH="0" baseline="0" dirty="0">
                          <a:ln>
                            <a:noFill/>
                          </a:ln>
                          <a:solidFill>
                            <a:schemeClr val="accent6"/>
                          </a:solidFill>
                          <a:effectLst/>
                          <a:latin typeface="Arial" charset="0"/>
                          <a:ea typeface="ＭＳ Ｐゴシック" pitchFamily="34" charset="-128"/>
                          <a:cs typeface="Arial" charset="0"/>
                        </a:rPr>
                        <a:t>*</a:t>
                      </a:r>
                      <a:r>
                        <a:rPr kumimoji="0" lang="en-US" sz="15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 in kg</a:t>
                      </a:r>
                      <a:br>
                        <a:rPr kumimoji="0" lang="en-US" sz="15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br>
                      <a:r>
                        <a:rPr kumimoji="0" lang="en-US" sz="15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(standard deviation)</a:t>
                      </a:r>
                    </a:p>
                  </a:txBody>
                  <a:tcPr marL="91453" marR="91453" anchor="ctr" horzOverflow="overflow">
                    <a:lnL cap="flat">
                      <a:noFill/>
                    </a:lnL>
                    <a:lnR cap="flat">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45561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≤1/week</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≥1/day</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pitchFamily="34" charset="-128"/>
                          <a:cs typeface="Times New Roman" pitchFamily="18" charset="0"/>
                        </a:rPr>
                        <a:t>880</a:t>
                      </a:r>
                      <a:endParaRPr kumimoji="0" lang="en-US" sz="1500" b="0" i="0" u="none" strike="noStrike" cap="none" normalizeH="0" baseline="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6.8 (0.28)</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5"/>
                    </a:solidFill>
                  </a:tcPr>
                </a:tc>
                <a:extLst>
                  <a:ext uri="{0D108BD9-81ED-4DB2-BD59-A6C34878D82A}">
                    <a16:rowId xmlns:a16="http://schemas.microsoft.com/office/drawing/2014/main" val="10002"/>
                  </a:ext>
                </a:extLst>
              </a:tr>
              <a:tr h="45561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pitchFamily="34" charset="-128"/>
                          <a:cs typeface="Times New Roman" pitchFamily="18" charset="0"/>
                        </a:rPr>
                        <a:t>≥1/day</a:t>
                      </a:r>
                      <a:endParaRPr kumimoji="0" lang="en-US" sz="1500" b="0" i="0" u="none" strike="noStrike" cap="none" normalizeH="0" baseline="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≥1/day</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2,032</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5.8 (0.19)</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3"/>
                  </a:ext>
                </a:extLst>
              </a:tr>
              <a:tr h="45561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pitchFamily="34" charset="-128"/>
                          <a:cs typeface="Times New Roman" pitchFamily="18" charset="0"/>
                        </a:rPr>
                        <a:t>≤1/week</a:t>
                      </a:r>
                      <a:endParaRPr kumimoji="0" lang="en-US" sz="1500" b="0" i="0" u="none" strike="noStrike" cap="none" normalizeH="0" baseline="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≤1/week</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pitchFamily="34" charset="-128"/>
                          <a:cs typeface="Times New Roman" pitchFamily="18" charset="0"/>
                        </a:rPr>
                        <a:t>14,246</a:t>
                      </a:r>
                      <a:endParaRPr kumimoji="0" lang="en-US" sz="1500" b="0" i="0" u="none" strike="noStrike" cap="none" normalizeH="0" baseline="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4.9 (0.07)</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4"/>
                  </a:ext>
                </a:extLst>
              </a:tr>
              <a:tr h="45561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ea typeface="ＭＳ Ｐゴシック" pitchFamily="34" charset="-128"/>
                          <a:cs typeface="Times New Roman" pitchFamily="18" charset="0"/>
                        </a:rPr>
                        <a:t>≥1/day</a:t>
                      </a:r>
                      <a:endParaRPr kumimoji="0" lang="en-US" sz="1500" b="0" i="0" u="none" strike="noStrike" cap="none" normalizeH="0" baseline="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≤1/week</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1,472</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4.1 (0.22)</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5"/>
                  </a:ext>
                </a:extLst>
              </a:tr>
              <a:tr h="455612">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All others</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hMerge="1">
                  <a:txBody>
                    <a:bodyPr/>
                    <a:lstStyle/>
                    <a:p>
                      <a:endParaRPr lang="fr-CA"/>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11,057</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5.5 (0.08)</a:t>
                      </a:r>
                      <a:endParaRPr kumimoji="0" lang="en-US" sz="1500" b="0" i="0" u="none" strike="noStrike" cap="none" normalizeH="0" baseline="0" dirty="0">
                        <a:ln>
                          <a:noFill/>
                        </a:ln>
                        <a:solidFill>
                          <a:schemeClr val="tx1"/>
                        </a:solidFill>
                        <a:effectLst/>
                        <a:latin typeface="Arial" charset="0"/>
                        <a:ea typeface="ＭＳ Ｐゴシック" pitchFamily="34" charset="-128"/>
                      </a:endParaRPr>
                    </a:p>
                  </a:txBody>
                  <a:tcPr marL="91453" marR="91453" anchor="ctr"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extLst>
                  <a:ext uri="{0D108BD9-81ED-4DB2-BD59-A6C34878D82A}">
                    <a16:rowId xmlns:a16="http://schemas.microsoft.com/office/drawing/2014/main" val="10006"/>
                  </a:ext>
                </a:extLst>
              </a:tr>
            </a:tbl>
          </a:graphicData>
        </a:graphic>
      </p:graphicFrame>
      <p:sp>
        <p:nvSpPr>
          <p:cNvPr id="38943" name="Rectangle 21">
            <a:extLst>
              <a:ext uri="{FF2B5EF4-FFF2-40B4-BE49-F238E27FC236}">
                <a16:creationId xmlns:a16="http://schemas.microsoft.com/office/drawing/2014/main" id="{72E0D70F-B5B3-4D2D-AB66-CFA8941C7813}"/>
              </a:ext>
            </a:extLst>
          </p:cNvPr>
          <p:cNvSpPr>
            <a:spLocks noChangeArrowheads="1"/>
          </p:cNvSpPr>
          <p:nvPr/>
        </p:nvSpPr>
        <p:spPr bwMode="auto">
          <a:xfrm>
            <a:off x="161925" y="0"/>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400" b="1">
                <a:solidFill>
                  <a:srgbClr val="333333"/>
                </a:solidFill>
              </a:rPr>
              <a:t>Change in Soft Drink Consumption and Magnitude of Weight Gain</a:t>
            </a:r>
          </a:p>
        </p:txBody>
      </p:sp>
      <p:sp>
        <p:nvSpPr>
          <p:cNvPr id="38944" name="Rectangle 8">
            <a:extLst>
              <a:ext uri="{FF2B5EF4-FFF2-40B4-BE49-F238E27FC236}">
                <a16:creationId xmlns:a16="http://schemas.microsoft.com/office/drawing/2014/main" id="{FC257960-2D4D-4A33-8AD3-BD0BE54F0B17}"/>
              </a:ext>
            </a:extLst>
          </p:cNvPr>
          <p:cNvSpPr>
            <a:spLocks noChangeArrowheads="1"/>
          </p:cNvSpPr>
          <p:nvPr/>
        </p:nvSpPr>
        <p:spPr bwMode="auto">
          <a:xfrm>
            <a:off x="4841875" y="6443663"/>
            <a:ext cx="4140200"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1000"/>
              <a:t>Adapted from Palmer JR et al. Arch Intern Med 2008; 168: 1487-92</a:t>
            </a:r>
          </a:p>
        </p:txBody>
      </p:sp>
      <p:grpSp>
        <p:nvGrpSpPr>
          <p:cNvPr id="38945" name="Group 42">
            <a:extLst>
              <a:ext uri="{FF2B5EF4-FFF2-40B4-BE49-F238E27FC236}">
                <a16:creationId xmlns:a16="http://schemas.microsoft.com/office/drawing/2014/main" id="{33E32058-834D-474B-B628-29D5DD570191}"/>
              </a:ext>
            </a:extLst>
          </p:cNvPr>
          <p:cNvGrpSpPr>
            <a:grpSpLocks noChangeAspect="1"/>
          </p:cNvGrpSpPr>
          <p:nvPr/>
        </p:nvGrpSpPr>
        <p:grpSpPr bwMode="auto">
          <a:xfrm>
            <a:off x="1265238" y="5138738"/>
            <a:ext cx="6613525" cy="811212"/>
            <a:chOff x="4014" y="1423"/>
            <a:chExt cx="904" cy="368"/>
          </a:xfrm>
        </p:grpSpPr>
        <p:sp>
          <p:nvSpPr>
            <p:cNvPr id="38946" name="Rectangle 17">
              <a:extLst>
                <a:ext uri="{FF2B5EF4-FFF2-40B4-BE49-F238E27FC236}">
                  <a16:creationId xmlns:a16="http://schemas.microsoft.com/office/drawing/2014/main" id="{DB5EEEFD-E971-42EA-8D83-67D6762FCD0A}"/>
                </a:ext>
              </a:extLst>
            </p:cNvPr>
            <p:cNvSpPr>
              <a:spLocks noChangeArrowheads="1"/>
            </p:cNvSpPr>
            <p:nvPr/>
          </p:nvSpPr>
          <p:spPr bwMode="auto">
            <a:xfrm>
              <a:off x="4043" y="1423"/>
              <a:ext cx="875"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marL="47625" indent="-4762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20000"/>
                </a:spcBef>
                <a:buClr>
                  <a:schemeClr val="tx1"/>
                </a:buClr>
              </a:pPr>
              <a:r>
                <a:rPr lang="en-US" altLang="fr-FR" sz="1200">
                  <a:cs typeface="Arial" panose="020B0604020202020204" pitchFamily="34" charset="0"/>
                </a:rPr>
                <a:t>*Adjusted for baseline age; cigarette smoking; years of education; physical activity; family history of diabetes; baseline body mass index; intake of red meat, processed meat, cereal fibre and coffee; glycemic index; changes in physical activity; cigarette smoking; dietary factors from 1995 to 2001; and the other type of drink.</a:t>
              </a:r>
            </a:p>
          </p:txBody>
        </p:sp>
        <p:sp>
          <p:nvSpPr>
            <p:cNvPr id="38947" name="Rectangle 18">
              <a:extLst>
                <a:ext uri="{FF2B5EF4-FFF2-40B4-BE49-F238E27FC236}">
                  <a16:creationId xmlns:a16="http://schemas.microsoft.com/office/drawing/2014/main" id="{64D3C321-D9AC-45BB-9ACD-3B32B56CB44C}"/>
                </a:ext>
              </a:extLst>
            </p:cNvPr>
            <p:cNvSpPr>
              <a:spLocks noChangeArrowheads="1"/>
            </p:cNvSpPr>
            <p:nvPr/>
          </p:nvSpPr>
          <p:spPr bwMode="auto">
            <a:xfrm>
              <a:off x="4014" y="1423"/>
              <a:ext cx="29" cy="367"/>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8">
            <a:extLst>
              <a:ext uri="{FF2B5EF4-FFF2-40B4-BE49-F238E27FC236}">
                <a16:creationId xmlns:a16="http://schemas.microsoft.com/office/drawing/2014/main" id="{30C0A6BB-6F9D-4FAA-8E0C-2D0C284800CC}"/>
              </a:ext>
            </a:extLst>
          </p:cNvPr>
          <p:cNvSpPr>
            <a:spLocks noChangeArrowheads="1"/>
          </p:cNvSpPr>
          <p:nvPr/>
        </p:nvSpPr>
        <p:spPr bwMode="auto">
          <a:xfrm>
            <a:off x="5472113" y="6443663"/>
            <a:ext cx="3509962"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1000"/>
              <a:t>Adapted from Dhingra R et al. Circulation 2007; 116: 480-8</a:t>
            </a:r>
          </a:p>
        </p:txBody>
      </p:sp>
      <p:sp>
        <p:nvSpPr>
          <p:cNvPr id="40962" name="Rectangle 21">
            <a:extLst>
              <a:ext uri="{FF2B5EF4-FFF2-40B4-BE49-F238E27FC236}">
                <a16:creationId xmlns:a16="http://schemas.microsoft.com/office/drawing/2014/main" id="{01F1E212-047F-4C0D-A03C-065EBCF2B64A}"/>
              </a:ext>
            </a:extLst>
          </p:cNvPr>
          <p:cNvSpPr>
            <a:spLocks noChangeArrowheads="1"/>
          </p:cNvSpPr>
          <p:nvPr/>
        </p:nvSpPr>
        <p:spPr bwMode="auto">
          <a:xfrm>
            <a:off x="161925" y="-17463"/>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000" b="1">
                <a:solidFill>
                  <a:srgbClr val="333333"/>
                </a:solidFill>
              </a:rPr>
              <a:t>Cross-Sectional Relationships of Soft Drink Consumption With Prevalence of Metabolic Syndrome</a:t>
            </a:r>
          </a:p>
        </p:txBody>
      </p:sp>
      <p:graphicFrame>
        <p:nvGraphicFramePr>
          <p:cNvPr id="156980" name="Group 308">
            <a:extLst>
              <a:ext uri="{FF2B5EF4-FFF2-40B4-BE49-F238E27FC236}">
                <a16:creationId xmlns:a16="http://schemas.microsoft.com/office/drawing/2014/main" id="{B922F8AE-960E-4849-86C5-B235D657B6B2}"/>
              </a:ext>
            </a:extLst>
          </p:cNvPr>
          <p:cNvGraphicFramePr>
            <a:graphicFrameLocks noGrp="1"/>
          </p:cNvGraphicFramePr>
          <p:nvPr/>
        </p:nvGraphicFramePr>
        <p:xfrm>
          <a:off x="228600" y="1042988"/>
          <a:ext cx="8685213" cy="4278312"/>
        </p:xfrm>
        <a:graphic>
          <a:graphicData uri="http://schemas.openxmlformats.org/drawingml/2006/table">
            <a:tbl>
              <a:tblPr/>
              <a:tblGrid>
                <a:gridCol w="2204744">
                  <a:extLst>
                    <a:ext uri="{9D8B030D-6E8A-4147-A177-3AD203B41FA5}">
                      <a16:colId xmlns:a16="http://schemas.microsoft.com/office/drawing/2014/main" val="20000"/>
                    </a:ext>
                  </a:extLst>
                </a:gridCol>
                <a:gridCol w="1260091">
                  <a:extLst>
                    <a:ext uri="{9D8B030D-6E8A-4147-A177-3AD203B41FA5}">
                      <a16:colId xmlns:a16="http://schemas.microsoft.com/office/drawing/2014/main" val="20001"/>
                    </a:ext>
                  </a:extLst>
                </a:gridCol>
                <a:gridCol w="1440104">
                  <a:extLst>
                    <a:ext uri="{9D8B030D-6E8A-4147-A177-3AD203B41FA5}">
                      <a16:colId xmlns:a16="http://schemas.microsoft.com/office/drawing/2014/main" val="20002"/>
                    </a:ext>
                  </a:extLst>
                </a:gridCol>
                <a:gridCol w="2070150">
                  <a:extLst>
                    <a:ext uri="{9D8B030D-6E8A-4147-A177-3AD203B41FA5}">
                      <a16:colId xmlns:a16="http://schemas.microsoft.com/office/drawing/2014/main" val="20003"/>
                    </a:ext>
                  </a:extLst>
                </a:gridCol>
                <a:gridCol w="1710124">
                  <a:extLst>
                    <a:ext uri="{9D8B030D-6E8A-4147-A177-3AD203B41FA5}">
                      <a16:colId xmlns:a16="http://schemas.microsoft.com/office/drawing/2014/main" val="20004"/>
                    </a:ext>
                  </a:extLst>
                </a:gridCol>
              </a:tblGrid>
              <a:tr h="725619">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1" i="0" u="none" strike="noStrike" cap="none" normalizeH="0" baseline="0" dirty="0">
                          <a:ln>
                            <a:noFill/>
                          </a:ln>
                          <a:solidFill>
                            <a:schemeClr val="accent6"/>
                          </a:solidFill>
                          <a:effectLst/>
                          <a:latin typeface="Arial" charset="0"/>
                          <a:ea typeface="ＭＳ Ｐゴシック" pitchFamily="34" charset="-128"/>
                        </a:rPr>
                        <a:t>Soft drink </a:t>
                      </a:r>
                      <a:r>
                        <a:rPr kumimoji="0" lang="fr-CA" sz="1300" b="1" i="0" u="none" strike="noStrike" cap="none" normalizeH="0" baseline="0" dirty="0" err="1">
                          <a:ln>
                            <a:noFill/>
                          </a:ln>
                          <a:solidFill>
                            <a:schemeClr val="accent6"/>
                          </a:solidFill>
                          <a:effectLst/>
                          <a:latin typeface="Arial" charset="0"/>
                          <a:ea typeface="ＭＳ Ｐゴシック" pitchFamily="34" charset="-128"/>
                        </a:rPr>
                        <a:t>consumption</a:t>
                      </a:r>
                      <a:r>
                        <a:rPr kumimoji="0" lang="fr-CA" sz="1300" b="1" i="0" u="none" strike="noStrike" cap="none" normalizeH="0" baseline="0" dirty="0">
                          <a:ln>
                            <a:noFill/>
                          </a:ln>
                          <a:solidFill>
                            <a:schemeClr val="accent6"/>
                          </a:solidFill>
                          <a:effectLst/>
                          <a:latin typeface="Arial" charset="0"/>
                          <a:ea typeface="ＭＳ Ｐゴシック" pitchFamily="34" charset="-128"/>
                        </a:rPr>
                        <a:t>, (</a:t>
                      </a:r>
                      <a:r>
                        <a:rPr kumimoji="0" lang="fr-CA" sz="1300" b="1" i="0" u="none" strike="noStrike" cap="none" normalizeH="0" baseline="0" dirty="0" err="1">
                          <a:ln>
                            <a:noFill/>
                          </a:ln>
                          <a:solidFill>
                            <a:schemeClr val="accent6"/>
                          </a:solidFill>
                          <a:effectLst/>
                          <a:latin typeface="Arial" charset="0"/>
                          <a:ea typeface="ＭＳ Ｐゴシック" pitchFamily="34" charset="-128"/>
                        </a:rPr>
                        <a:t>servings</a:t>
                      </a:r>
                      <a:r>
                        <a:rPr kumimoji="0" lang="fr-CA" sz="1300" b="1" i="0" u="none" strike="noStrike" cap="none" normalizeH="0" baseline="0" dirty="0">
                          <a:ln>
                            <a:noFill/>
                          </a:ln>
                          <a:solidFill>
                            <a:schemeClr val="accent6"/>
                          </a:solidFill>
                          <a:effectLst/>
                          <a:latin typeface="Arial" charset="0"/>
                          <a:ea typeface="ＭＳ Ｐゴシック" pitchFamily="34" charset="-128"/>
                        </a:rPr>
                        <a:t>/</a:t>
                      </a:r>
                      <a:r>
                        <a:rPr kumimoji="0" lang="fr-CA" sz="1300" b="1" i="0" u="none" strike="noStrike" cap="none" normalizeH="0" baseline="0" dirty="0" err="1">
                          <a:ln>
                            <a:noFill/>
                          </a:ln>
                          <a:solidFill>
                            <a:schemeClr val="accent6"/>
                          </a:solidFill>
                          <a:effectLst/>
                          <a:latin typeface="Arial" charset="0"/>
                          <a:ea typeface="ＭＳ Ｐゴシック" pitchFamily="34" charset="-128"/>
                        </a:rPr>
                        <a:t>day</a:t>
                      </a:r>
                      <a:r>
                        <a:rPr kumimoji="0" lang="fr-CA" sz="1300" b="1" i="0" u="none" strike="noStrike" cap="none" normalizeH="0" baseline="0" dirty="0">
                          <a:ln>
                            <a:noFill/>
                          </a:ln>
                          <a:solidFill>
                            <a:schemeClr val="accent6"/>
                          </a:solidFill>
                          <a:effectLst/>
                          <a:latin typeface="Arial" charset="0"/>
                          <a:ea typeface="ＭＳ Ｐゴシック" pitchFamily="34" charset="-128"/>
                        </a:rPr>
                        <a:t>)</a:t>
                      </a:r>
                    </a:p>
                  </a:txBody>
                  <a:tcPr marL="91436" marR="91436" marT="45732" marB="45732"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1" i="0" u="none" strike="noStrike" cap="none" normalizeH="0" baseline="0" dirty="0" err="1">
                          <a:ln>
                            <a:noFill/>
                          </a:ln>
                          <a:solidFill>
                            <a:schemeClr val="accent6"/>
                          </a:solidFill>
                          <a:effectLst/>
                          <a:latin typeface="Arial" charset="0"/>
                          <a:ea typeface="ＭＳ Ｐゴシック" pitchFamily="34" charset="-128"/>
                        </a:rPr>
                        <a:t>Metabolic</a:t>
                      </a:r>
                      <a:r>
                        <a:rPr kumimoji="0" lang="fr-CA" sz="1300" b="1" i="0" u="none" strike="noStrike" cap="none" normalizeH="0" baseline="0" dirty="0">
                          <a:ln>
                            <a:noFill/>
                          </a:ln>
                          <a:solidFill>
                            <a:schemeClr val="accent6"/>
                          </a:solidFill>
                          <a:effectLst/>
                          <a:latin typeface="Arial" charset="0"/>
                          <a:ea typeface="ＭＳ Ｐゴシック" pitchFamily="34" charset="-128"/>
                        </a:rPr>
                        <a:t> syndrome, n</a:t>
                      </a:r>
                    </a:p>
                  </a:txBody>
                  <a:tcPr marL="91436" marR="91436" marT="45732" marB="45732"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1" i="0" u="none" strike="noStrike" cap="none" normalizeH="0" baseline="0" dirty="0">
                          <a:ln>
                            <a:noFill/>
                          </a:ln>
                          <a:solidFill>
                            <a:schemeClr val="accent6"/>
                          </a:solidFill>
                          <a:effectLst/>
                          <a:latin typeface="Arial" charset="0"/>
                          <a:ea typeface="ＭＳ Ｐゴシック" pitchFamily="34" charset="-128"/>
                        </a:rPr>
                        <a:t>No. </a:t>
                      </a:r>
                      <a:r>
                        <a:rPr kumimoji="0" lang="fr-CA" sz="1300" b="1" i="0" u="none" strike="noStrike" cap="none" normalizeH="0" baseline="0" dirty="0" err="1">
                          <a:ln>
                            <a:noFill/>
                          </a:ln>
                          <a:solidFill>
                            <a:schemeClr val="accent6"/>
                          </a:solidFill>
                          <a:effectLst/>
                          <a:latin typeface="Arial" charset="0"/>
                          <a:ea typeface="ＭＳ Ｐゴシック" pitchFamily="34" charset="-128"/>
                        </a:rPr>
                        <a:t>at</a:t>
                      </a:r>
                      <a:r>
                        <a:rPr kumimoji="0" lang="fr-CA" sz="1300" b="1" i="0" u="none" strike="noStrike" cap="none" normalizeH="0" baseline="0" dirty="0">
                          <a:ln>
                            <a:noFill/>
                          </a:ln>
                          <a:solidFill>
                            <a:schemeClr val="accent6"/>
                          </a:solidFill>
                          <a:effectLst/>
                          <a:latin typeface="Arial" charset="0"/>
                          <a:ea typeface="ＭＳ Ｐゴシック" pitchFamily="34" charset="-128"/>
                        </a:rPr>
                        <a:t> </a:t>
                      </a:r>
                      <a:r>
                        <a:rPr kumimoji="0" lang="fr-CA" sz="1300" b="1" i="0" u="none" strike="noStrike" cap="none" normalizeH="0" baseline="0" dirty="0" err="1">
                          <a:ln>
                            <a:noFill/>
                          </a:ln>
                          <a:solidFill>
                            <a:schemeClr val="accent6"/>
                          </a:solidFill>
                          <a:effectLst/>
                          <a:latin typeface="Arial" charset="0"/>
                          <a:ea typeface="ＭＳ Ｐゴシック" pitchFamily="34" charset="-128"/>
                        </a:rPr>
                        <a:t>risk</a:t>
                      </a:r>
                      <a:r>
                        <a:rPr kumimoji="0" lang="fr-CA" sz="1300" b="1" i="0" u="none" strike="noStrike" cap="none" normalizeH="0" baseline="0" dirty="0">
                          <a:ln>
                            <a:noFill/>
                          </a:ln>
                          <a:solidFill>
                            <a:schemeClr val="accent6"/>
                          </a:solidFill>
                          <a:effectLst/>
                          <a:latin typeface="Arial" charset="0"/>
                          <a:ea typeface="ＭＳ Ｐゴシック" pitchFamily="34" charset="-128"/>
                        </a:rPr>
                        <a:t> (</a:t>
                      </a:r>
                      <a:r>
                        <a:rPr kumimoji="0" lang="fr-CA" sz="1300" b="1" i="0" u="none" strike="noStrike" cap="none" normalizeH="0" baseline="0" dirty="0" err="1">
                          <a:ln>
                            <a:noFill/>
                          </a:ln>
                          <a:solidFill>
                            <a:schemeClr val="accent6"/>
                          </a:solidFill>
                          <a:effectLst/>
                          <a:latin typeface="Arial" charset="0"/>
                          <a:ea typeface="ＭＳ Ｐゴシック" pitchFamily="34" charset="-128"/>
                        </a:rPr>
                        <a:t>person</a:t>
                      </a:r>
                      <a:r>
                        <a:rPr kumimoji="0" lang="fr-CA" sz="1300" b="1" i="0" u="none" strike="noStrike" cap="none" normalizeH="0" baseline="0" dirty="0">
                          <a:ln>
                            <a:noFill/>
                          </a:ln>
                          <a:solidFill>
                            <a:schemeClr val="accent6"/>
                          </a:solidFill>
                          <a:effectLst/>
                          <a:latin typeface="Arial" charset="0"/>
                          <a:ea typeface="ＭＳ Ｐゴシック" pitchFamily="34" charset="-128"/>
                        </a:rPr>
                        <a:t>-observations)</a:t>
                      </a:r>
                    </a:p>
                  </a:txBody>
                  <a:tcPr marL="91436" marR="91436" marT="45732" marB="45732"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1" i="0" u="none" strike="noStrike" cap="none" normalizeH="0" baseline="0" dirty="0">
                          <a:ln>
                            <a:noFill/>
                          </a:ln>
                          <a:solidFill>
                            <a:schemeClr val="accent6"/>
                          </a:solidFill>
                          <a:effectLst/>
                          <a:latin typeface="Arial" charset="0"/>
                          <a:ea typeface="ＭＳ Ｐゴシック" pitchFamily="34" charset="-128"/>
                        </a:rPr>
                        <a:t>Age- and </a:t>
                      </a:r>
                      <a:r>
                        <a:rPr kumimoji="0" lang="fr-CA" sz="1300" b="1" i="0" u="none" strike="noStrike" cap="none" normalizeH="0" baseline="0" dirty="0" err="1">
                          <a:ln>
                            <a:noFill/>
                          </a:ln>
                          <a:solidFill>
                            <a:schemeClr val="accent6"/>
                          </a:solidFill>
                          <a:effectLst/>
                          <a:latin typeface="Arial" charset="0"/>
                          <a:ea typeface="ＭＳ Ｐゴシック" pitchFamily="34" charset="-128"/>
                        </a:rPr>
                        <a:t>sex</a:t>
                      </a:r>
                      <a:r>
                        <a:rPr kumimoji="0" lang="fr-CA" sz="1300" b="1" i="0" u="none" strike="noStrike" cap="none" normalizeH="0" baseline="0" dirty="0">
                          <a:ln>
                            <a:noFill/>
                          </a:ln>
                          <a:solidFill>
                            <a:schemeClr val="accent6"/>
                          </a:solidFill>
                          <a:effectLst/>
                          <a:latin typeface="Arial" charset="0"/>
                          <a:ea typeface="ＭＳ Ｐゴシック" pitchFamily="34" charset="-128"/>
                        </a:rPr>
                        <a:t>-</a:t>
                      </a:r>
                      <a:r>
                        <a:rPr kumimoji="0" lang="fr-CA" sz="1300" b="1" i="0" u="none" strike="noStrike" cap="none" normalizeH="0" baseline="0" dirty="0" err="1">
                          <a:ln>
                            <a:noFill/>
                          </a:ln>
                          <a:solidFill>
                            <a:schemeClr val="accent6"/>
                          </a:solidFill>
                          <a:effectLst/>
                          <a:latin typeface="Arial" charset="0"/>
                          <a:ea typeface="ＭＳ Ｐゴシック" pitchFamily="34" charset="-128"/>
                        </a:rPr>
                        <a:t>adjusted</a:t>
                      </a:r>
                      <a:r>
                        <a:rPr kumimoji="0" lang="fr-CA" sz="1300" b="1" i="0" u="none" strike="noStrike" cap="none" normalizeH="0" baseline="0" dirty="0">
                          <a:ln>
                            <a:noFill/>
                          </a:ln>
                          <a:solidFill>
                            <a:schemeClr val="accent6"/>
                          </a:solidFill>
                          <a:effectLst/>
                          <a:latin typeface="Arial" charset="0"/>
                          <a:ea typeface="ＭＳ Ｐゴシック" pitchFamily="34" charset="-128"/>
                        </a:rPr>
                        <a:t> </a:t>
                      </a:r>
                      <a:r>
                        <a:rPr kumimoji="0" lang="fr-CA" sz="1300" b="1" i="0" u="none" strike="noStrike" cap="none" normalizeH="0" baseline="0" dirty="0" err="1">
                          <a:ln>
                            <a:noFill/>
                          </a:ln>
                          <a:solidFill>
                            <a:schemeClr val="accent6"/>
                          </a:solidFill>
                          <a:effectLst/>
                          <a:latin typeface="Arial" charset="0"/>
                          <a:ea typeface="ＭＳ Ｐゴシック" pitchFamily="34" charset="-128"/>
                        </a:rPr>
                        <a:t>odds</a:t>
                      </a:r>
                      <a:r>
                        <a:rPr kumimoji="0" lang="fr-CA" sz="1300" b="1" i="0" u="none" strike="noStrike" cap="none" normalizeH="0" baseline="0" dirty="0">
                          <a:ln>
                            <a:noFill/>
                          </a:ln>
                          <a:solidFill>
                            <a:schemeClr val="accent6"/>
                          </a:solidFill>
                          <a:effectLst/>
                          <a:latin typeface="Arial" charset="0"/>
                          <a:ea typeface="ＭＳ Ｐゴシック" pitchFamily="34" charset="-128"/>
                        </a:rPr>
                        <a:t> ratio (OR)</a:t>
                      </a:r>
                    </a:p>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1" i="0" u="none" strike="noStrike" cap="none" normalizeH="0" baseline="0" dirty="0">
                          <a:ln>
                            <a:noFill/>
                          </a:ln>
                          <a:solidFill>
                            <a:schemeClr val="accent6"/>
                          </a:solidFill>
                          <a:effectLst/>
                          <a:latin typeface="Arial" charset="0"/>
                          <a:ea typeface="ＭＳ Ｐゴシック" pitchFamily="34" charset="-128"/>
                        </a:rPr>
                        <a:t>(95% CI)</a:t>
                      </a:r>
                    </a:p>
                  </a:txBody>
                  <a:tcPr marL="91436" marR="91436" marT="45732" marB="45732"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1" i="0" u="none" strike="noStrike" cap="none" normalizeH="0" baseline="0" dirty="0" err="1">
                          <a:ln>
                            <a:noFill/>
                          </a:ln>
                          <a:solidFill>
                            <a:schemeClr val="accent6"/>
                          </a:solidFill>
                          <a:effectLst/>
                          <a:latin typeface="Arial" charset="0"/>
                          <a:ea typeface="ＭＳ Ｐゴシック" pitchFamily="34" charset="-128"/>
                        </a:rPr>
                        <a:t>Multivariable</a:t>
                      </a:r>
                      <a:r>
                        <a:rPr kumimoji="0" lang="fr-CA" sz="1300" b="1" i="0" u="none" strike="noStrike" cap="none" normalizeH="0" baseline="0" dirty="0">
                          <a:ln>
                            <a:noFill/>
                          </a:ln>
                          <a:solidFill>
                            <a:schemeClr val="accent6"/>
                          </a:solidFill>
                          <a:effectLst/>
                          <a:latin typeface="Arial" charset="0"/>
                          <a:ea typeface="ＭＳ Ｐゴシック" pitchFamily="34" charset="-128"/>
                        </a:rPr>
                        <a:t> </a:t>
                      </a:r>
                      <a:r>
                        <a:rPr kumimoji="0" lang="fr-CA" sz="1300" b="1" i="0" u="none" strike="noStrike" cap="none" normalizeH="0" baseline="0" dirty="0" err="1">
                          <a:ln>
                            <a:noFill/>
                          </a:ln>
                          <a:solidFill>
                            <a:schemeClr val="accent6"/>
                          </a:solidFill>
                          <a:effectLst/>
                          <a:latin typeface="Arial" charset="0"/>
                          <a:ea typeface="ＭＳ Ｐゴシック" pitchFamily="34" charset="-128"/>
                        </a:rPr>
                        <a:t>adjusted</a:t>
                      </a:r>
                      <a:r>
                        <a:rPr kumimoji="0" lang="fr-CA" sz="1300" b="1" i="0" u="none" strike="noStrike" cap="none" normalizeH="0" baseline="0" dirty="0">
                          <a:ln>
                            <a:noFill/>
                          </a:ln>
                          <a:solidFill>
                            <a:schemeClr val="accent6"/>
                          </a:solidFill>
                          <a:effectLst/>
                          <a:latin typeface="Arial" charset="0"/>
                          <a:ea typeface="ＭＳ Ｐゴシック" pitchFamily="34" charset="-128"/>
                        </a:rPr>
                        <a:t> OR*</a:t>
                      </a:r>
                    </a:p>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1" i="0" u="none" strike="noStrike" cap="none" normalizeH="0" baseline="0" dirty="0">
                          <a:ln>
                            <a:noFill/>
                          </a:ln>
                          <a:solidFill>
                            <a:schemeClr val="accent6"/>
                          </a:solidFill>
                          <a:effectLst/>
                          <a:latin typeface="Arial" charset="0"/>
                          <a:ea typeface="ＭＳ Ｐゴシック" pitchFamily="34" charset="-128"/>
                        </a:rPr>
                        <a:t>(95% CI)</a:t>
                      </a:r>
                      <a:endParaRPr kumimoji="0" lang="fr-CA" sz="1300" b="1" i="0" u="none" strike="noStrike" cap="none" normalizeH="0" baseline="30000" dirty="0">
                        <a:ln>
                          <a:noFill/>
                        </a:ln>
                        <a:solidFill>
                          <a:schemeClr val="accent6"/>
                        </a:solidFill>
                        <a:effectLst/>
                        <a:latin typeface="Arial" charset="0"/>
                        <a:ea typeface="ＭＳ Ｐゴシック" pitchFamily="34" charset="-128"/>
                        <a:cs typeface="Arial" charset="0"/>
                      </a:endParaRPr>
                    </a:p>
                  </a:txBody>
                  <a:tcPr marL="91436" marR="91436" marT="45732" marB="45732"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extLst>
                  <a:ext uri="{0D108BD9-81ED-4DB2-BD59-A6C34878D82A}">
                    <a16:rowId xmlns:a16="http://schemas.microsoft.com/office/drawing/2014/main" val="10000"/>
                  </a:ext>
                </a:extLst>
              </a:tr>
              <a:tr h="406509">
                <a:tc gridSpan="5">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tx1"/>
                          </a:solidFill>
                          <a:effectLst/>
                          <a:latin typeface="Arial" charset="0"/>
                          <a:ea typeface="ＭＳ Ｐゴシック" pitchFamily="34" charset="-128"/>
                        </a:rPr>
                        <a:t>Model I: </a:t>
                      </a:r>
                      <a:r>
                        <a:rPr kumimoji="0" lang="fr-CA" sz="1200" b="1" i="0" u="none" strike="noStrike" cap="none" normalizeH="0" baseline="0" dirty="0" err="1">
                          <a:ln>
                            <a:noFill/>
                          </a:ln>
                          <a:solidFill>
                            <a:schemeClr val="tx1"/>
                          </a:solidFill>
                          <a:effectLst/>
                          <a:latin typeface="Arial" charset="0"/>
                          <a:ea typeface="ＭＳ Ｐゴシック" pitchFamily="34" charset="-128"/>
                        </a:rPr>
                        <a:t>any</a:t>
                      </a:r>
                      <a:r>
                        <a:rPr kumimoji="0" lang="fr-CA" sz="1200" b="1" i="0" u="none" strike="noStrike" cap="none" normalizeH="0" baseline="0" dirty="0">
                          <a:ln>
                            <a:noFill/>
                          </a:ln>
                          <a:solidFill>
                            <a:schemeClr val="tx1"/>
                          </a:solidFill>
                          <a:effectLst/>
                          <a:latin typeface="Arial" charset="0"/>
                          <a:ea typeface="ＭＳ Ｐゴシック" pitchFamily="34" charset="-128"/>
                        </a:rPr>
                        <a:t> soft drink (</a:t>
                      </a:r>
                      <a:r>
                        <a:rPr kumimoji="0" lang="fr-CA" sz="1200" b="1" i="0" u="none" strike="noStrike" cap="none" normalizeH="0" baseline="0" dirty="0" err="1">
                          <a:ln>
                            <a:noFill/>
                          </a:ln>
                          <a:solidFill>
                            <a:schemeClr val="tx1"/>
                          </a:solidFill>
                          <a:effectLst/>
                          <a:latin typeface="Arial" charset="0"/>
                          <a:ea typeface="ＭＳ Ｐゴシック" pitchFamily="34" charset="-128"/>
                        </a:rPr>
                        <a:t>regular</a:t>
                      </a:r>
                      <a:r>
                        <a:rPr kumimoji="0" lang="fr-CA" sz="1200" b="1" i="0" u="none" strike="noStrike" cap="none" normalizeH="0" baseline="0" dirty="0">
                          <a:ln>
                            <a:noFill/>
                          </a:ln>
                          <a:solidFill>
                            <a:schemeClr val="tx1"/>
                          </a:solidFill>
                          <a:effectLst/>
                          <a:latin typeface="Arial" charset="0"/>
                          <a:ea typeface="ＭＳ Ｐゴシック" pitchFamily="34" charset="-128"/>
                        </a:rPr>
                        <a:t> or </a:t>
                      </a:r>
                      <a:r>
                        <a:rPr kumimoji="0" lang="fr-CA" sz="1200" b="1" i="0" u="none" strike="noStrike" cap="none" normalizeH="0" baseline="0" dirty="0" err="1">
                          <a:ln>
                            <a:noFill/>
                          </a:ln>
                          <a:solidFill>
                            <a:schemeClr val="tx1"/>
                          </a:solidFill>
                          <a:effectLst/>
                          <a:latin typeface="Arial" charset="0"/>
                          <a:ea typeface="ＭＳ Ｐゴシック" pitchFamily="34" charset="-128"/>
                        </a:rPr>
                        <a:t>diet</a:t>
                      </a:r>
                      <a:r>
                        <a:rPr kumimoji="0" lang="fr-CA" sz="1200" b="1" i="0" u="none" strike="noStrike" cap="none" normalizeH="0" baseline="0" dirty="0">
                          <a:ln>
                            <a:noFill/>
                          </a:ln>
                          <a:solidFill>
                            <a:schemeClr val="tx1"/>
                          </a:solidFill>
                          <a:effectLst/>
                          <a:latin typeface="Arial" charset="0"/>
                          <a:ea typeface="ＭＳ Ｐゴシック" pitchFamily="34" charset="-128"/>
                        </a:rPr>
                        <a:t>); data </a:t>
                      </a:r>
                      <a:r>
                        <a:rPr kumimoji="0" lang="fr-CA" sz="1200" b="1" i="0" u="none" strike="noStrike" cap="none" normalizeH="0" baseline="0" dirty="0" err="1">
                          <a:ln>
                            <a:noFill/>
                          </a:ln>
                          <a:solidFill>
                            <a:schemeClr val="tx1"/>
                          </a:solidFill>
                          <a:effectLst/>
                          <a:latin typeface="Arial" charset="0"/>
                          <a:ea typeface="ＭＳ Ｐゴシック" pitchFamily="34" charset="-128"/>
                        </a:rPr>
                        <a:t>from</a:t>
                      </a:r>
                      <a:r>
                        <a:rPr kumimoji="0" lang="fr-CA" sz="1200" b="1" i="0" u="none" strike="noStrike" cap="none" normalizeH="0" baseline="0" dirty="0">
                          <a:ln>
                            <a:noFill/>
                          </a:ln>
                          <a:solidFill>
                            <a:schemeClr val="tx1"/>
                          </a:solidFill>
                          <a:effectLst/>
                          <a:latin typeface="Arial" charset="0"/>
                          <a:ea typeface="ＭＳ Ｐゴシック" pitchFamily="34" charset="-128"/>
                        </a:rPr>
                        <a:t> all 3 </a:t>
                      </a:r>
                      <a:r>
                        <a:rPr kumimoji="0" lang="fr-CA" sz="1200" b="1" i="0" u="none" strike="noStrike" cap="none" normalizeH="0" baseline="0" dirty="0" err="1">
                          <a:ln>
                            <a:noFill/>
                          </a:ln>
                          <a:solidFill>
                            <a:schemeClr val="tx1"/>
                          </a:solidFill>
                          <a:effectLst/>
                          <a:latin typeface="Arial" charset="0"/>
                          <a:ea typeface="ＭＳ Ｐゴシック" pitchFamily="34" charset="-128"/>
                        </a:rPr>
                        <a:t>examinations</a:t>
                      </a:r>
                      <a:r>
                        <a:rPr kumimoji="0" lang="fr-CA" sz="1200" b="1" i="0" u="none" strike="noStrike" cap="none" normalizeH="0" baseline="0" dirty="0">
                          <a:ln>
                            <a:noFill/>
                          </a:ln>
                          <a:solidFill>
                            <a:schemeClr val="tx1"/>
                          </a:solidFill>
                          <a:effectLst/>
                          <a:latin typeface="Arial" charset="0"/>
                          <a:ea typeface="ＭＳ Ｐゴシック" pitchFamily="34" charset="-128"/>
                        </a:rPr>
                        <a:t> (4,5 and 6; n=8,997)</a:t>
                      </a:r>
                    </a:p>
                  </a:txBody>
                  <a:tcPr marL="91436" marR="91436" marT="45732" marB="45732"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1"/>
                    </a:solidFill>
                  </a:tcPr>
                </a:tc>
                <a:tc hMerge="1">
                  <a:txBody>
                    <a:bodyPr/>
                    <a:lstStyle/>
                    <a:p>
                      <a:endParaRPr lang="fr-CA"/>
                    </a:p>
                  </a:txBody>
                  <a:tcPr/>
                </a:tc>
                <a:tc hMerge="1">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200" b="0" i="0" u="none" strike="noStrike" cap="none" normalizeH="0" baseline="0" dirty="0">
                        <a:ln>
                          <a:noFill/>
                        </a:ln>
                        <a:solidFill>
                          <a:schemeClr val="tx1"/>
                        </a:solidFill>
                        <a:effectLst/>
                        <a:latin typeface="Arial" charset="0"/>
                        <a:ea typeface="ＭＳ Ｐゴシック" pitchFamily="34" charset="-128"/>
                      </a:endParaRPr>
                    </a:p>
                  </a:txBody>
                  <a:tcPr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1"/>
                    </a:solidFill>
                  </a:tcPr>
                </a:tc>
                <a:tc hMerge="1">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200" b="0" i="0" u="none" strike="noStrike" cap="none" normalizeH="0" baseline="0" dirty="0">
                        <a:ln>
                          <a:noFill/>
                        </a:ln>
                        <a:solidFill>
                          <a:schemeClr val="tx1"/>
                        </a:solidFill>
                        <a:effectLst/>
                        <a:latin typeface="Arial" charset="0"/>
                        <a:ea typeface="ＭＳ Ｐゴシック" pitchFamily="34" charset="-128"/>
                      </a:endParaRPr>
                    </a:p>
                  </a:txBody>
                  <a:tcPr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1"/>
                    </a:solidFill>
                  </a:tcPr>
                </a:tc>
                <a:tc hMerge="1">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200" b="0" i="0" u="none" strike="noStrike" cap="none" normalizeH="0" baseline="0" dirty="0">
                        <a:ln>
                          <a:noFill/>
                        </a:ln>
                        <a:solidFill>
                          <a:schemeClr val="tx1"/>
                        </a:solidFill>
                        <a:effectLst/>
                        <a:latin typeface="Arial" charset="0"/>
                        <a:ea typeface="ＭＳ Ｐゴシック" pitchFamily="34" charset="-128"/>
                      </a:endParaRPr>
                    </a:p>
                  </a:txBody>
                  <a:tcPr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1"/>
                    </a:solidFill>
                  </a:tcPr>
                </a:tc>
                <a:extLst>
                  <a:ext uri="{0D108BD9-81ED-4DB2-BD59-A6C34878D82A}">
                    <a16:rowId xmlns:a16="http://schemas.microsoft.com/office/drawing/2014/main" val="10001"/>
                  </a:ext>
                </a:extLst>
              </a:tr>
              <a:tr h="27439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None</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1,697</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5,840</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Referent</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Referent</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2"/>
                  </a:ext>
                </a:extLst>
              </a:tr>
              <a:tr h="27439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1</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618</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1,918</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1.18 (1.06-1.33)</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1.38 (1.19-1.61)</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3"/>
                  </a:ext>
                </a:extLst>
              </a:tr>
              <a:tr h="27439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cs typeface="Arial" charset="0"/>
                        </a:rPr>
                        <a:t>≥2</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462</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1,239</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1.43 (1.24-1.66)</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1.67 (1.38-2.01)</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4"/>
                  </a:ext>
                </a:extLst>
              </a:tr>
              <a:tr h="27439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≥1</a:t>
                      </a:r>
                    </a:p>
                  </a:txBody>
                  <a:tcPr marL="91436" marR="91436" marT="45732" marB="45732"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1,080</a:t>
                      </a:r>
                    </a:p>
                  </a:txBody>
                  <a:tcPr marL="91436" marR="91436" marT="45732" marB="45732"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3,157</a:t>
                      </a:r>
                    </a:p>
                  </a:txBody>
                  <a:tcPr marL="91436" marR="91436" marT="45732" marB="45732"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1.26 (1.14-1.40)</a:t>
                      </a:r>
                    </a:p>
                  </a:txBody>
                  <a:tcPr marL="91436" marR="91436" marT="45732" marB="45732"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1.48 (1.30-1.69)</a:t>
                      </a:r>
                    </a:p>
                  </a:txBody>
                  <a:tcPr marL="91436" marR="91436" marT="45732" marB="45732"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extLst>
                  <a:ext uri="{0D108BD9-81ED-4DB2-BD59-A6C34878D82A}">
                    <a16:rowId xmlns:a16="http://schemas.microsoft.com/office/drawing/2014/main" val="10005"/>
                  </a:ext>
                </a:extLst>
              </a:tr>
              <a:tr h="381288">
                <a:tc gridSpan="5">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tx1"/>
                          </a:solidFill>
                          <a:effectLst/>
                          <a:latin typeface="Arial" charset="0"/>
                          <a:ea typeface="ＭＳ Ｐゴシック" pitchFamily="34" charset="-128"/>
                        </a:rPr>
                        <a:t>Model II: </a:t>
                      </a:r>
                      <a:r>
                        <a:rPr kumimoji="0" lang="fr-CA" sz="1200" b="1" i="0" u="none" strike="noStrike" cap="none" normalizeH="0" baseline="0" dirty="0" err="1">
                          <a:ln>
                            <a:noFill/>
                          </a:ln>
                          <a:solidFill>
                            <a:schemeClr val="tx1"/>
                          </a:solidFill>
                          <a:effectLst/>
                          <a:latin typeface="Arial" charset="0"/>
                          <a:ea typeface="ＭＳ Ｐゴシック" pitchFamily="34" charset="-128"/>
                        </a:rPr>
                        <a:t>regular</a:t>
                      </a:r>
                      <a:r>
                        <a:rPr kumimoji="0" lang="fr-CA" sz="1200" b="1" i="0" u="none" strike="noStrike" cap="none" normalizeH="0" baseline="0" dirty="0">
                          <a:ln>
                            <a:noFill/>
                          </a:ln>
                          <a:solidFill>
                            <a:schemeClr val="tx1"/>
                          </a:solidFill>
                          <a:effectLst/>
                          <a:latin typeface="Arial" charset="0"/>
                          <a:ea typeface="ＭＳ Ｐゴシック" pitchFamily="34" charset="-128"/>
                        </a:rPr>
                        <a:t> vs. </a:t>
                      </a:r>
                      <a:r>
                        <a:rPr kumimoji="0" lang="fr-CA" sz="1200" b="1" i="0" u="none" strike="noStrike" cap="none" normalizeH="0" baseline="0" dirty="0" err="1">
                          <a:ln>
                            <a:noFill/>
                          </a:ln>
                          <a:solidFill>
                            <a:schemeClr val="tx1"/>
                          </a:solidFill>
                          <a:effectLst/>
                          <a:latin typeface="Arial" charset="0"/>
                          <a:ea typeface="ＭＳ Ｐゴシック" pitchFamily="34" charset="-128"/>
                        </a:rPr>
                        <a:t>diet</a:t>
                      </a:r>
                      <a:r>
                        <a:rPr kumimoji="0" lang="fr-CA" sz="1200" b="1" i="0" u="none" strike="noStrike" cap="none" normalizeH="0" baseline="0" dirty="0">
                          <a:ln>
                            <a:noFill/>
                          </a:ln>
                          <a:solidFill>
                            <a:schemeClr val="tx1"/>
                          </a:solidFill>
                          <a:effectLst/>
                          <a:latin typeface="Arial" charset="0"/>
                          <a:ea typeface="ＭＳ Ｐゴシック" pitchFamily="34" charset="-128"/>
                        </a:rPr>
                        <a:t> soft drink; data </a:t>
                      </a:r>
                      <a:r>
                        <a:rPr kumimoji="0" lang="fr-CA" sz="1200" b="1" i="0" u="none" strike="noStrike" cap="none" normalizeH="0" baseline="0" dirty="0" err="1">
                          <a:ln>
                            <a:noFill/>
                          </a:ln>
                          <a:solidFill>
                            <a:schemeClr val="tx1"/>
                          </a:solidFill>
                          <a:effectLst/>
                          <a:latin typeface="Arial" charset="0"/>
                          <a:ea typeface="ＭＳ Ｐゴシック" pitchFamily="34" charset="-128"/>
                        </a:rPr>
                        <a:t>from</a:t>
                      </a:r>
                      <a:r>
                        <a:rPr kumimoji="0" lang="fr-CA" sz="1200" b="1" i="0" u="none" strike="noStrike" cap="none" normalizeH="0" baseline="0" dirty="0">
                          <a:ln>
                            <a:noFill/>
                          </a:ln>
                          <a:solidFill>
                            <a:schemeClr val="tx1"/>
                          </a:solidFill>
                          <a:effectLst/>
                          <a:latin typeface="Arial" charset="0"/>
                          <a:ea typeface="ＭＳ Ｐゴシック" pitchFamily="34" charset="-128"/>
                        </a:rPr>
                        <a:t> </a:t>
                      </a:r>
                      <a:r>
                        <a:rPr kumimoji="0" lang="fr-CA" sz="1200" b="1" i="0" u="none" strike="noStrike" cap="none" normalizeH="0" baseline="0" dirty="0" err="1">
                          <a:ln>
                            <a:noFill/>
                          </a:ln>
                          <a:solidFill>
                            <a:schemeClr val="tx1"/>
                          </a:solidFill>
                          <a:effectLst/>
                          <a:latin typeface="Arial" charset="0"/>
                          <a:ea typeface="ＭＳ Ｐゴシック" pitchFamily="34" charset="-128"/>
                        </a:rPr>
                        <a:t>food</a:t>
                      </a:r>
                      <a:r>
                        <a:rPr kumimoji="0" lang="fr-CA" sz="1200" b="1" i="0" u="none" strike="noStrike" cap="none" normalizeH="0" baseline="0" dirty="0">
                          <a:ln>
                            <a:noFill/>
                          </a:ln>
                          <a:solidFill>
                            <a:schemeClr val="tx1"/>
                          </a:solidFill>
                          <a:effectLst/>
                          <a:latin typeface="Arial" charset="0"/>
                          <a:ea typeface="ＭＳ Ｐゴシック" pitchFamily="34" charset="-128"/>
                        </a:rPr>
                        <a:t> </a:t>
                      </a:r>
                      <a:r>
                        <a:rPr kumimoji="0" lang="fr-CA" sz="1200" b="1" i="0" u="none" strike="noStrike" cap="none" normalizeH="0" baseline="0" dirty="0" err="1">
                          <a:ln>
                            <a:noFill/>
                          </a:ln>
                          <a:solidFill>
                            <a:schemeClr val="tx1"/>
                          </a:solidFill>
                          <a:effectLst/>
                          <a:latin typeface="Arial" charset="0"/>
                          <a:ea typeface="ＭＳ Ｐゴシック" pitchFamily="34" charset="-128"/>
                        </a:rPr>
                        <a:t>frequency</a:t>
                      </a:r>
                      <a:r>
                        <a:rPr kumimoji="0" lang="fr-CA" sz="1200" b="1" i="0" u="none" strike="noStrike" cap="none" normalizeH="0" baseline="0" dirty="0">
                          <a:ln>
                            <a:noFill/>
                          </a:ln>
                          <a:solidFill>
                            <a:schemeClr val="tx1"/>
                          </a:solidFill>
                          <a:effectLst/>
                          <a:latin typeface="Arial" charset="0"/>
                          <a:ea typeface="ＭＳ Ｐゴシック" pitchFamily="34" charset="-128"/>
                        </a:rPr>
                        <a:t> questionnaire </a:t>
                      </a:r>
                      <a:r>
                        <a:rPr kumimoji="0" lang="fr-CA" sz="1200" b="1" i="0" u="none" strike="noStrike" cap="none" normalizeH="0" baseline="0" dirty="0" err="1">
                          <a:ln>
                            <a:noFill/>
                          </a:ln>
                          <a:solidFill>
                            <a:schemeClr val="tx1"/>
                          </a:solidFill>
                          <a:effectLst/>
                          <a:latin typeface="Arial" charset="0"/>
                          <a:ea typeface="ＭＳ Ｐゴシック" pitchFamily="34" charset="-128"/>
                        </a:rPr>
                        <a:t>at</a:t>
                      </a:r>
                      <a:r>
                        <a:rPr kumimoji="0" lang="fr-CA" sz="1200" b="1" i="0" u="none" strike="noStrike" cap="none" normalizeH="0" baseline="0" dirty="0">
                          <a:ln>
                            <a:noFill/>
                          </a:ln>
                          <a:solidFill>
                            <a:schemeClr val="tx1"/>
                          </a:solidFill>
                          <a:effectLst/>
                          <a:latin typeface="Arial" charset="0"/>
                          <a:ea typeface="ＭＳ Ｐゴシック" pitchFamily="34" charset="-128"/>
                        </a:rPr>
                        <a:t> </a:t>
                      </a:r>
                      <a:r>
                        <a:rPr kumimoji="0" lang="fr-CA" sz="1200" b="1" i="0" u="none" strike="noStrike" cap="none" normalizeH="0" baseline="0" dirty="0" err="1">
                          <a:ln>
                            <a:noFill/>
                          </a:ln>
                          <a:solidFill>
                            <a:schemeClr val="tx1"/>
                          </a:solidFill>
                          <a:effectLst/>
                          <a:latin typeface="Arial" charset="0"/>
                          <a:ea typeface="ＭＳ Ｐゴシック" pitchFamily="34" charset="-128"/>
                        </a:rPr>
                        <a:t>examinations</a:t>
                      </a:r>
                      <a:r>
                        <a:rPr kumimoji="0" lang="fr-CA" sz="1200" b="1" i="0" u="none" strike="noStrike" cap="none" normalizeH="0" baseline="0" dirty="0">
                          <a:ln>
                            <a:noFill/>
                          </a:ln>
                          <a:solidFill>
                            <a:schemeClr val="tx1"/>
                          </a:solidFill>
                          <a:effectLst/>
                          <a:latin typeface="Arial" charset="0"/>
                          <a:ea typeface="ＭＳ Ｐゴシック" pitchFamily="34" charset="-128"/>
                        </a:rPr>
                        <a:t> 5 and 6 (n=5,031)</a:t>
                      </a:r>
                      <a:r>
                        <a:rPr kumimoji="0" lang="fr-CA" sz="1200" b="1" i="0" u="none" strike="noStrike" cap="none" normalizeH="0" baseline="30000" dirty="0">
                          <a:ln>
                            <a:noFill/>
                          </a:ln>
                          <a:solidFill>
                            <a:schemeClr val="tx1"/>
                          </a:solidFill>
                          <a:effectLst/>
                          <a:latin typeface="Arial" charset="0"/>
                          <a:ea typeface="ＭＳ Ｐゴシック" pitchFamily="34" charset="-128"/>
                          <a:cs typeface="Arial" charset="0"/>
                        </a:rPr>
                        <a:t>†</a:t>
                      </a:r>
                    </a:p>
                  </a:txBody>
                  <a:tcPr marL="91436" marR="91436" marT="45732" marB="45732"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1"/>
                    </a:solidFill>
                  </a:tcPr>
                </a:tc>
                <a:tc hMerge="1">
                  <a:txBody>
                    <a:bodyPr/>
                    <a:lstStyle/>
                    <a:p>
                      <a:endParaRPr lang="fr-CA"/>
                    </a:p>
                  </a:txBody>
                  <a:tcPr/>
                </a:tc>
                <a:tc hMerge="1">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200" b="0" i="0" u="none" strike="noStrike" cap="none" normalizeH="0" baseline="0" dirty="0">
                        <a:ln>
                          <a:noFill/>
                        </a:ln>
                        <a:solidFill>
                          <a:schemeClr val="tx1"/>
                        </a:solidFill>
                        <a:effectLst/>
                        <a:latin typeface="Arial" charset="0"/>
                        <a:ea typeface="ＭＳ Ｐゴシック" pitchFamily="34" charset="-128"/>
                      </a:endParaRPr>
                    </a:p>
                  </a:txBody>
                  <a:tcPr anchor="ctr" horzOverflow="overflow">
                    <a:lnL cap="flat">
                      <a:noFill/>
                    </a:lnL>
                    <a:lnR cap="flat">
                      <a:noFill/>
                    </a:lnR>
                    <a:lnT cap="flat">
                      <a:noFill/>
                    </a:lnT>
                    <a:lnB cap="flat">
                      <a:noFill/>
                    </a:lnB>
                    <a:lnTlToBr>
                      <a:noFill/>
                    </a:lnTlToBr>
                    <a:lnBlToTr>
                      <a:noFill/>
                    </a:lnBlToTr>
                    <a:solidFill>
                      <a:schemeClr val="accent1"/>
                    </a:solidFill>
                  </a:tcPr>
                </a:tc>
                <a:tc hMerge="1">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200" b="0" i="0" u="none" strike="noStrike" cap="none" normalizeH="0" baseline="0" dirty="0">
                        <a:ln>
                          <a:noFill/>
                        </a:ln>
                        <a:solidFill>
                          <a:schemeClr val="tx1"/>
                        </a:solidFill>
                        <a:effectLst/>
                        <a:latin typeface="Arial" charset="0"/>
                        <a:ea typeface="ＭＳ Ｐゴシック" pitchFamily="34" charset="-128"/>
                      </a:endParaRPr>
                    </a:p>
                  </a:txBody>
                  <a:tcPr anchor="ctr" horzOverflow="overflow">
                    <a:lnL cap="flat">
                      <a:noFill/>
                    </a:lnL>
                    <a:lnR cap="flat">
                      <a:noFill/>
                    </a:lnR>
                    <a:lnT cap="flat">
                      <a:noFill/>
                    </a:lnT>
                    <a:lnB cap="flat">
                      <a:noFill/>
                    </a:lnB>
                    <a:lnTlToBr>
                      <a:noFill/>
                    </a:lnTlToBr>
                    <a:lnBlToTr>
                      <a:noFill/>
                    </a:lnBlToTr>
                    <a:solidFill>
                      <a:schemeClr val="accent1"/>
                    </a:solidFill>
                  </a:tcPr>
                </a:tc>
                <a:tc hMerge="1">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200" b="0" i="0" u="none" strike="noStrike" cap="none" normalizeH="0" baseline="0" dirty="0">
                        <a:ln>
                          <a:noFill/>
                        </a:ln>
                        <a:solidFill>
                          <a:schemeClr val="tx1"/>
                        </a:solidFill>
                        <a:effectLst/>
                        <a:latin typeface="Arial" charset="0"/>
                        <a:ea typeface="ＭＳ Ｐゴシック" pitchFamily="34" charset="-128"/>
                      </a:endParaRPr>
                    </a:p>
                  </a:txBody>
                  <a:tcPr anchor="ctr" horzOverflow="overflow">
                    <a:lnL cap="flat">
                      <a:noFill/>
                    </a:lnL>
                    <a:lnR cap="flat">
                      <a:noFill/>
                    </a:lnR>
                    <a:lnT cap="flat">
                      <a:noFill/>
                    </a:lnT>
                    <a:lnB cap="flat">
                      <a:noFill/>
                    </a:lnB>
                    <a:lnTlToBr>
                      <a:noFill/>
                    </a:lnTlToBr>
                    <a:lnBlToTr>
                      <a:noFill/>
                    </a:lnBlToTr>
                    <a:solidFill>
                      <a:schemeClr val="accent1"/>
                    </a:solidFill>
                  </a:tcPr>
                </a:tc>
                <a:extLst>
                  <a:ext uri="{0D108BD9-81ED-4DB2-BD59-A6C34878D82A}">
                    <a16:rowId xmlns:a16="http://schemas.microsoft.com/office/drawing/2014/main" val="10006"/>
                  </a:ext>
                </a:extLst>
              </a:tr>
              <a:tr h="27439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Diet</a:t>
                      </a:r>
                      <a:r>
                        <a:rPr kumimoji="0" lang="fr-CA" sz="1200" b="0" i="0" u="none" strike="noStrike" cap="none" normalizeH="0" baseline="0" dirty="0">
                          <a:ln>
                            <a:noFill/>
                          </a:ln>
                          <a:solidFill>
                            <a:schemeClr val="tx1"/>
                          </a:solidFill>
                          <a:effectLst/>
                          <a:latin typeface="Arial" charset="0"/>
                          <a:ea typeface="ＭＳ Ｐゴシック" pitchFamily="34" charset="-128"/>
                        </a:rPr>
                        <a:t> or </a:t>
                      </a:r>
                      <a:r>
                        <a:rPr kumimoji="0" lang="fr-CA" sz="1200" b="0" i="0" u="none" strike="noStrike" cap="none" normalizeH="0" baseline="0" dirty="0" err="1">
                          <a:ln>
                            <a:noFill/>
                          </a:ln>
                          <a:solidFill>
                            <a:schemeClr val="tx1"/>
                          </a:solidFill>
                          <a:effectLst/>
                          <a:latin typeface="Arial" charset="0"/>
                          <a:ea typeface="ＭＳ Ｐゴシック" pitchFamily="34" charset="-128"/>
                        </a:rPr>
                        <a:t>regular</a:t>
                      </a:r>
                      <a:r>
                        <a:rPr kumimoji="0" lang="fr-CA" sz="1200" b="0" i="0" u="none" strike="noStrike" cap="none" normalizeH="0" baseline="0" dirty="0">
                          <a:ln>
                            <a:noFill/>
                          </a:ln>
                          <a:solidFill>
                            <a:schemeClr val="tx1"/>
                          </a:solidFill>
                          <a:effectLst/>
                          <a:latin typeface="Arial" charset="0"/>
                          <a:ea typeface="ＭＳ Ｐゴシック" pitchFamily="34" charset="-128"/>
                        </a:rPr>
                        <a:t> (</a:t>
                      </a: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&lt;1/</a:t>
                      </a:r>
                      <a:r>
                        <a:rPr kumimoji="0" lang="fr-CA" sz="1200" b="0" i="0" u="none" strike="noStrike" cap="none" normalizeH="0" baseline="0" dirty="0" err="1">
                          <a:ln>
                            <a:noFill/>
                          </a:ln>
                          <a:solidFill>
                            <a:schemeClr val="tx1"/>
                          </a:solidFill>
                          <a:effectLst/>
                          <a:latin typeface="Arial" charset="0"/>
                          <a:ea typeface="ＭＳ Ｐゴシック" pitchFamily="34" charset="-128"/>
                          <a:cs typeface="Arial" charset="0"/>
                        </a:rPr>
                        <a:t>week</a:t>
                      </a: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650</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2,129</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Referent</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Referent</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7"/>
                  </a:ext>
                </a:extLst>
              </a:tr>
              <a:tr h="27439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Diet</a:t>
                      </a:r>
                      <a:r>
                        <a:rPr kumimoji="0" lang="fr-CA" sz="1200" b="0" i="0" u="none" strike="noStrike" cap="none" normalizeH="0" baseline="0" dirty="0">
                          <a:ln>
                            <a:noFill/>
                          </a:ln>
                          <a:solidFill>
                            <a:schemeClr val="tx1"/>
                          </a:solidFill>
                          <a:effectLst/>
                          <a:latin typeface="Arial" charset="0"/>
                          <a:ea typeface="ＭＳ Ｐゴシック" pitchFamily="34" charset="-128"/>
                        </a:rPr>
                        <a:t> (</a:t>
                      </a: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1 to 6/</a:t>
                      </a:r>
                      <a:r>
                        <a:rPr kumimoji="0" lang="fr-CA" sz="1200" b="0" i="0" u="none" strike="noStrike" cap="none" normalizeH="0" baseline="0" dirty="0" err="1">
                          <a:ln>
                            <a:noFill/>
                          </a:ln>
                          <a:solidFill>
                            <a:schemeClr val="tx1"/>
                          </a:solidFill>
                          <a:effectLst/>
                          <a:latin typeface="Arial" charset="0"/>
                          <a:ea typeface="ＭＳ Ｐゴシック" pitchFamily="34" charset="-128"/>
                          <a:cs typeface="Arial" charset="0"/>
                        </a:rPr>
                        <a:t>week</a:t>
                      </a: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359</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882</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1.72 (1.45-2.03)</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1.81 (1.48-2.22)</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8"/>
                  </a:ext>
                </a:extLst>
              </a:tr>
              <a:tr h="27439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Diet</a:t>
                      </a:r>
                      <a:r>
                        <a:rPr kumimoji="0" lang="fr-CA" sz="1200" b="0" i="0" u="none" strike="noStrike" cap="none" normalizeH="0" baseline="0" dirty="0">
                          <a:ln>
                            <a:noFill/>
                          </a:ln>
                          <a:solidFill>
                            <a:schemeClr val="tx1"/>
                          </a:solidFill>
                          <a:effectLst/>
                          <a:latin typeface="Arial" charset="0"/>
                          <a:ea typeface="ＭＳ Ｐゴシック" pitchFamily="34" charset="-128"/>
                        </a:rPr>
                        <a:t> (</a:t>
                      </a: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≥1/</a:t>
                      </a:r>
                      <a:r>
                        <a:rPr kumimoji="0" lang="fr-CA" sz="1200" b="0" i="0" u="none" strike="noStrike" cap="none" normalizeH="0" baseline="0" dirty="0" err="1">
                          <a:ln>
                            <a:noFill/>
                          </a:ln>
                          <a:solidFill>
                            <a:schemeClr val="tx1"/>
                          </a:solidFill>
                          <a:effectLst/>
                          <a:latin typeface="Arial" charset="0"/>
                          <a:ea typeface="ＭＳ Ｐゴシック" pitchFamily="34" charset="-128"/>
                          <a:cs typeface="Arial" charset="0"/>
                        </a:rPr>
                        <a:t>day</a:t>
                      </a: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a:t>
                      </a:r>
                      <a:endParaRPr kumimoji="0" lang="fr-CA" sz="1200" b="0" i="0" u="none" strike="noStrike" cap="none" normalizeH="0" baseline="0" dirty="0">
                        <a:ln>
                          <a:noFill/>
                        </a:ln>
                        <a:solidFill>
                          <a:schemeClr val="tx1"/>
                        </a:solidFill>
                        <a:effectLst/>
                        <a:latin typeface="Arial" charset="0"/>
                        <a:ea typeface="ＭＳ Ｐゴシック" pitchFamily="34" charset="-128"/>
                      </a:endParaRP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328</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819</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1.87 (1.57-2.23)</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1.80 (1.45-2.25)</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9"/>
                  </a:ext>
                </a:extLst>
              </a:tr>
              <a:tr h="27439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Regular</a:t>
                      </a:r>
                      <a:r>
                        <a:rPr kumimoji="0" lang="fr-CA" sz="1200" b="0" i="0" u="none" strike="noStrike" cap="none" normalizeH="0" baseline="0" dirty="0">
                          <a:ln>
                            <a:noFill/>
                          </a:ln>
                          <a:solidFill>
                            <a:schemeClr val="tx1"/>
                          </a:solidFill>
                          <a:effectLst/>
                          <a:latin typeface="Arial" charset="0"/>
                          <a:ea typeface="ＭＳ Ｐゴシック" pitchFamily="34" charset="-128"/>
                        </a:rPr>
                        <a:t> (1 to 6/</a:t>
                      </a:r>
                      <a:r>
                        <a:rPr kumimoji="0" lang="fr-CA" sz="1200" b="0" i="0" u="none" strike="noStrike" cap="none" normalizeH="0" baseline="0" dirty="0" err="1">
                          <a:ln>
                            <a:noFill/>
                          </a:ln>
                          <a:solidFill>
                            <a:schemeClr val="tx1"/>
                          </a:solidFill>
                          <a:effectLst/>
                          <a:latin typeface="Arial" charset="0"/>
                          <a:ea typeface="ＭＳ Ｐゴシック" pitchFamily="34" charset="-128"/>
                        </a:rPr>
                        <a:t>week</a:t>
                      </a:r>
                      <a:r>
                        <a:rPr kumimoji="0" lang="fr-CA" sz="1200" b="0" i="0" u="none" strike="noStrike" cap="none" normalizeH="0" baseline="0" dirty="0">
                          <a:ln>
                            <a:noFill/>
                          </a:ln>
                          <a:solidFill>
                            <a:schemeClr val="tx1"/>
                          </a:solidFill>
                          <a:effectLst/>
                          <a:latin typeface="Arial" charset="0"/>
                          <a:ea typeface="ＭＳ Ｐゴシック" pitchFamily="34" charset="-128"/>
                        </a:rPr>
                        <a:t>)</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235</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671</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1.33 (1.09-1.61)</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1.20 (0.94-1.53)</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10"/>
                  </a:ext>
                </a:extLst>
              </a:tr>
              <a:tr h="27439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Diet</a:t>
                      </a:r>
                      <a:r>
                        <a:rPr kumimoji="0" lang="fr-CA" sz="1200" b="0" i="0" u="none" strike="noStrike" cap="none" normalizeH="0" baseline="0" dirty="0">
                          <a:ln>
                            <a:noFill/>
                          </a:ln>
                          <a:solidFill>
                            <a:schemeClr val="tx1"/>
                          </a:solidFill>
                          <a:effectLst/>
                          <a:latin typeface="Arial" charset="0"/>
                          <a:ea typeface="ＭＳ Ｐゴシック" pitchFamily="34" charset="-128"/>
                        </a:rPr>
                        <a:t> and </a:t>
                      </a:r>
                      <a:r>
                        <a:rPr kumimoji="0" lang="fr-CA" sz="1200" b="0" i="0" u="none" strike="noStrike" cap="none" normalizeH="0" baseline="0" dirty="0" err="1">
                          <a:ln>
                            <a:noFill/>
                          </a:ln>
                          <a:solidFill>
                            <a:schemeClr val="tx1"/>
                          </a:solidFill>
                          <a:effectLst/>
                          <a:latin typeface="Arial" charset="0"/>
                          <a:ea typeface="ＭＳ Ｐゴシック" pitchFamily="34" charset="-128"/>
                        </a:rPr>
                        <a:t>regular</a:t>
                      </a:r>
                      <a:r>
                        <a:rPr kumimoji="0" lang="fr-CA" sz="1200" b="0" i="0" u="none" strike="noStrike" cap="none" normalizeH="0" baseline="0" dirty="0">
                          <a:ln>
                            <a:noFill/>
                          </a:ln>
                          <a:solidFill>
                            <a:schemeClr val="tx1"/>
                          </a:solidFill>
                          <a:effectLst/>
                          <a:latin typeface="Arial" charset="0"/>
                          <a:ea typeface="ＭＳ Ｐゴシック" pitchFamily="34" charset="-128"/>
                        </a:rPr>
                        <a:t> (1 to 6/</a:t>
                      </a:r>
                      <a:r>
                        <a:rPr kumimoji="0" lang="fr-CA" sz="1200" b="0" i="0" u="none" strike="noStrike" cap="none" normalizeH="0" baseline="0" dirty="0" err="1">
                          <a:ln>
                            <a:noFill/>
                          </a:ln>
                          <a:solidFill>
                            <a:schemeClr val="tx1"/>
                          </a:solidFill>
                          <a:effectLst/>
                          <a:latin typeface="Arial" charset="0"/>
                          <a:ea typeface="ＭＳ Ｐゴシック" pitchFamily="34" charset="-128"/>
                        </a:rPr>
                        <a:t>week</a:t>
                      </a:r>
                      <a:r>
                        <a:rPr kumimoji="0" lang="fr-CA" sz="1200" b="0" i="0" u="none" strike="noStrike" cap="none" normalizeH="0" baseline="0" dirty="0">
                          <a:ln>
                            <a:noFill/>
                          </a:ln>
                          <a:solidFill>
                            <a:schemeClr val="tx1"/>
                          </a:solidFill>
                          <a:effectLst/>
                          <a:latin typeface="Arial" charset="0"/>
                          <a:ea typeface="ＭＳ Ｐゴシック" pitchFamily="34" charset="-128"/>
                        </a:rPr>
                        <a:t>)</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106</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239</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1.79 (1.35-2.38)</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1.99 (1.40-2.83)</a:t>
                      </a:r>
                    </a:p>
                  </a:txBody>
                  <a:tcPr marL="91436" marR="91436" marT="45732" marB="4573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11"/>
                  </a:ext>
                </a:extLst>
              </a:tr>
              <a:tr h="29535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Regular</a:t>
                      </a:r>
                      <a:r>
                        <a:rPr kumimoji="0" lang="fr-CA" sz="1200" b="0" i="0" u="none" strike="noStrike" cap="none" normalizeH="0" baseline="0" dirty="0">
                          <a:ln>
                            <a:noFill/>
                          </a:ln>
                          <a:solidFill>
                            <a:schemeClr val="tx1"/>
                          </a:solidFill>
                          <a:effectLst/>
                          <a:latin typeface="Arial" charset="0"/>
                          <a:ea typeface="ＭＳ Ｐゴシック" pitchFamily="34" charset="-128"/>
                        </a:rPr>
                        <a:t>  (</a:t>
                      </a: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≥1/</a:t>
                      </a:r>
                      <a:r>
                        <a:rPr kumimoji="0" lang="fr-CA" sz="1200" b="0" i="0" u="none" strike="noStrike" cap="none" normalizeH="0" baseline="0" dirty="0" err="1">
                          <a:ln>
                            <a:noFill/>
                          </a:ln>
                          <a:solidFill>
                            <a:schemeClr val="tx1"/>
                          </a:solidFill>
                          <a:effectLst/>
                          <a:latin typeface="Arial" charset="0"/>
                          <a:ea typeface="ＭＳ Ｐゴシック" pitchFamily="34" charset="-128"/>
                          <a:cs typeface="Arial" charset="0"/>
                        </a:rPr>
                        <a:t>day</a:t>
                      </a: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a:t>
                      </a:r>
                      <a:endParaRPr kumimoji="0" lang="fr-CA" sz="1200" b="0" i="0" u="none" strike="noStrike" cap="none" normalizeH="0" baseline="0" dirty="0">
                        <a:ln>
                          <a:noFill/>
                        </a:ln>
                        <a:solidFill>
                          <a:schemeClr val="tx1"/>
                        </a:solidFill>
                        <a:effectLst/>
                        <a:latin typeface="Arial" charset="0"/>
                        <a:ea typeface="ＭＳ Ｐゴシック" pitchFamily="34" charset="-128"/>
                      </a:endParaRPr>
                    </a:p>
                  </a:txBody>
                  <a:tcPr marL="91436" marR="91436" marT="45732" marB="45732" anchor="ctr"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130</a:t>
                      </a:r>
                    </a:p>
                  </a:txBody>
                  <a:tcPr marL="91436" marR="91436" marT="45732" marB="45732" anchor="ctr"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291</a:t>
                      </a:r>
                    </a:p>
                  </a:txBody>
                  <a:tcPr marL="91436" marR="91436" marT="45732" marB="45732" anchor="ctr"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2.31 (1.77-3.01)</a:t>
                      </a:r>
                    </a:p>
                  </a:txBody>
                  <a:tcPr marL="91436" marR="91436" marT="45732" marB="45732" anchor="ctr"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1.81 (1.28-2.56)</a:t>
                      </a:r>
                    </a:p>
                  </a:txBody>
                  <a:tcPr marL="91436" marR="91436" marT="45732" marB="45732" anchor="ctr"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extLst>
                  <a:ext uri="{0D108BD9-81ED-4DB2-BD59-A6C34878D82A}">
                    <a16:rowId xmlns:a16="http://schemas.microsoft.com/office/drawing/2014/main" val="10012"/>
                  </a:ext>
                </a:extLst>
              </a:tr>
            </a:tbl>
          </a:graphicData>
        </a:graphic>
      </p:graphicFrame>
      <p:grpSp>
        <p:nvGrpSpPr>
          <p:cNvPr id="41025" name="Group 42">
            <a:extLst>
              <a:ext uri="{FF2B5EF4-FFF2-40B4-BE49-F238E27FC236}">
                <a16:creationId xmlns:a16="http://schemas.microsoft.com/office/drawing/2014/main" id="{29AD453A-47FE-4039-B276-B0F5CECB1B76}"/>
              </a:ext>
            </a:extLst>
          </p:cNvPr>
          <p:cNvGrpSpPr>
            <a:grpSpLocks noChangeAspect="1"/>
          </p:cNvGrpSpPr>
          <p:nvPr/>
        </p:nvGrpSpPr>
        <p:grpSpPr bwMode="auto">
          <a:xfrm>
            <a:off x="85725" y="5445125"/>
            <a:ext cx="8972550" cy="854075"/>
            <a:chOff x="4014" y="1423"/>
            <a:chExt cx="1226" cy="368"/>
          </a:xfrm>
        </p:grpSpPr>
        <p:sp>
          <p:nvSpPr>
            <p:cNvPr id="8" name="Rectangle 17">
              <a:extLst>
                <a:ext uri="{FF2B5EF4-FFF2-40B4-BE49-F238E27FC236}">
                  <a16:creationId xmlns:a16="http://schemas.microsoft.com/office/drawing/2014/main" id="{7EAECFF3-84D5-42B1-9964-1451062F1C2E}"/>
                </a:ext>
              </a:extLst>
            </p:cNvPr>
            <p:cNvSpPr>
              <a:spLocks noChangeArrowheads="1"/>
            </p:cNvSpPr>
            <p:nvPr/>
          </p:nvSpPr>
          <p:spPr bwMode="auto">
            <a:xfrm>
              <a:off x="4041" y="1423"/>
              <a:ext cx="1199" cy="368"/>
            </a:xfrm>
            <a:prstGeom prst="rect">
              <a:avLst/>
            </a:prstGeom>
            <a:solidFill>
              <a:schemeClr val="bg1"/>
            </a:solidFill>
            <a:ln w="9525">
              <a:noFill/>
              <a:miter lim="800000"/>
              <a:headEnd/>
              <a:tailEnd/>
            </a:ln>
            <a:effectLst/>
          </p:spPr>
          <p:txBody>
            <a:bodyPr anchor="ctr"/>
            <a:lstStyle/>
            <a:p>
              <a:pPr marL="47625" indent="-47625">
                <a:spcBef>
                  <a:spcPct val="20000"/>
                </a:spcBef>
                <a:buClr>
                  <a:schemeClr val="tx1"/>
                </a:buClr>
                <a:defRPr/>
              </a:pPr>
              <a:r>
                <a:rPr lang="en-US" sz="1200" dirty="0">
                  <a:cs typeface="Arial" pitchFamily="34" charset="0"/>
                </a:rPr>
                <a:t>*Adjusted for age, sex, physical activity index, smoking, dietary consumption of saturated fat, trans fat, </a:t>
              </a:r>
              <a:r>
                <a:rPr lang="en-US" sz="1200" dirty="0" err="1">
                  <a:cs typeface="Arial" pitchFamily="34" charset="0"/>
                </a:rPr>
                <a:t>fibre</a:t>
              </a:r>
              <a:r>
                <a:rPr lang="en-US" sz="1200" dirty="0">
                  <a:cs typeface="Arial" pitchFamily="34" charset="0"/>
                </a:rPr>
                <a:t>, magnesium, total calories and </a:t>
              </a:r>
              <a:r>
                <a:rPr lang="en-US" sz="1200" dirty="0" err="1">
                  <a:cs typeface="Arial" pitchFamily="34" charset="0"/>
                </a:rPr>
                <a:t>glycemic</a:t>
              </a:r>
              <a:r>
                <a:rPr lang="en-US" sz="1200" dirty="0">
                  <a:cs typeface="Arial" pitchFamily="34" charset="0"/>
                </a:rPr>
                <a:t> index (No. eligible for multivariable models: model I, any soft drink, n=5,350; model II, for regular vs. diet soft drink, n=3,493).</a:t>
              </a:r>
            </a:p>
            <a:p>
              <a:pPr>
                <a:spcBef>
                  <a:spcPct val="20000"/>
                </a:spcBef>
                <a:buClr>
                  <a:schemeClr val="tx1"/>
                </a:buClr>
                <a:defRPr/>
              </a:pPr>
              <a:r>
                <a:rPr lang="en-US" sz="1200" baseline="30000" dirty="0">
                  <a:cs typeface="Arial" pitchFamily="34" charset="0"/>
                </a:rPr>
                <a:t>†</a:t>
              </a:r>
              <a:r>
                <a:rPr lang="en-US" sz="1200" dirty="0">
                  <a:cs typeface="Arial" pitchFamily="34" charset="0"/>
                </a:rPr>
                <a:t>Individuals who reported drinking both diet and regular soft drinks ≥1/day (n=16) were included in the regular ≥1/day category.</a:t>
              </a:r>
            </a:p>
          </p:txBody>
        </p:sp>
        <p:sp>
          <p:nvSpPr>
            <p:cNvPr id="41027" name="Rectangle 18">
              <a:extLst>
                <a:ext uri="{FF2B5EF4-FFF2-40B4-BE49-F238E27FC236}">
                  <a16:creationId xmlns:a16="http://schemas.microsoft.com/office/drawing/2014/main" id="{4C303EC9-7A6A-4A1B-B0C6-D62A8DD4E471}"/>
                </a:ext>
              </a:extLst>
            </p:cNvPr>
            <p:cNvSpPr>
              <a:spLocks noChangeArrowheads="1"/>
            </p:cNvSpPr>
            <p:nvPr/>
          </p:nvSpPr>
          <p:spPr bwMode="auto">
            <a:xfrm>
              <a:off x="4014" y="1423"/>
              <a:ext cx="29" cy="367"/>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8">
            <a:extLst>
              <a:ext uri="{FF2B5EF4-FFF2-40B4-BE49-F238E27FC236}">
                <a16:creationId xmlns:a16="http://schemas.microsoft.com/office/drawing/2014/main" id="{F658F657-124B-4F81-83B6-3BA71C70253E}"/>
              </a:ext>
            </a:extLst>
          </p:cNvPr>
          <p:cNvSpPr>
            <a:spLocks noChangeArrowheads="1"/>
          </p:cNvSpPr>
          <p:nvPr/>
        </p:nvSpPr>
        <p:spPr bwMode="auto">
          <a:xfrm>
            <a:off x="5427663" y="6443663"/>
            <a:ext cx="3554412"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1000"/>
              <a:t>Adapted from Dhingra R et al. Circulation 2007; 116: 480-8</a:t>
            </a:r>
          </a:p>
        </p:txBody>
      </p:sp>
      <p:sp>
        <p:nvSpPr>
          <p:cNvPr id="43010" name="Rectangle 21">
            <a:extLst>
              <a:ext uri="{FF2B5EF4-FFF2-40B4-BE49-F238E27FC236}">
                <a16:creationId xmlns:a16="http://schemas.microsoft.com/office/drawing/2014/main" id="{53E2515D-329D-483A-8A4A-026BBE3C6B89}"/>
              </a:ext>
            </a:extLst>
          </p:cNvPr>
          <p:cNvSpPr>
            <a:spLocks noChangeArrowheads="1"/>
          </p:cNvSpPr>
          <p:nvPr/>
        </p:nvSpPr>
        <p:spPr bwMode="auto">
          <a:xfrm>
            <a:off x="161925" y="0"/>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b="1">
                <a:solidFill>
                  <a:srgbClr val="333333"/>
                </a:solidFill>
              </a:rPr>
              <a:t>Multiple Logistic Regression Analysis Examining the Relations of Incidence of Individual Components of Metabolic Syndrome According to Soft Drink Consumption 				                               </a:t>
            </a:r>
            <a:r>
              <a:rPr lang="en-US" altLang="fr-FR" b="1">
                <a:solidFill>
                  <a:srgbClr val="9A0000"/>
                </a:solidFill>
              </a:rPr>
              <a:t>(1/2)</a:t>
            </a:r>
          </a:p>
        </p:txBody>
      </p:sp>
      <p:graphicFrame>
        <p:nvGraphicFramePr>
          <p:cNvPr id="157905" name="Group 209">
            <a:extLst>
              <a:ext uri="{FF2B5EF4-FFF2-40B4-BE49-F238E27FC236}">
                <a16:creationId xmlns:a16="http://schemas.microsoft.com/office/drawing/2014/main" id="{03B52D9D-BF8A-49DA-8E79-531EE5C2C9A2}"/>
              </a:ext>
            </a:extLst>
          </p:cNvPr>
          <p:cNvGraphicFramePr>
            <a:graphicFrameLocks noGrp="1"/>
          </p:cNvGraphicFramePr>
          <p:nvPr/>
        </p:nvGraphicFramePr>
        <p:xfrm>
          <a:off x="325438" y="954088"/>
          <a:ext cx="8493125" cy="4859337"/>
        </p:xfrm>
        <a:graphic>
          <a:graphicData uri="http://schemas.openxmlformats.org/drawingml/2006/table">
            <a:tbl>
              <a:tblPr/>
              <a:tblGrid>
                <a:gridCol w="1386364">
                  <a:extLst>
                    <a:ext uri="{9D8B030D-6E8A-4147-A177-3AD203B41FA5}">
                      <a16:colId xmlns:a16="http://schemas.microsoft.com/office/drawing/2014/main" val="20000"/>
                    </a:ext>
                  </a:extLst>
                </a:gridCol>
                <a:gridCol w="1430099">
                  <a:extLst>
                    <a:ext uri="{9D8B030D-6E8A-4147-A177-3AD203B41FA5}">
                      <a16:colId xmlns:a16="http://schemas.microsoft.com/office/drawing/2014/main" val="20001"/>
                    </a:ext>
                  </a:extLst>
                </a:gridCol>
                <a:gridCol w="1690117">
                  <a:extLst>
                    <a:ext uri="{9D8B030D-6E8A-4147-A177-3AD203B41FA5}">
                      <a16:colId xmlns:a16="http://schemas.microsoft.com/office/drawing/2014/main" val="20002"/>
                    </a:ext>
                  </a:extLst>
                </a:gridCol>
                <a:gridCol w="2141658">
                  <a:extLst>
                    <a:ext uri="{9D8B030D-6E8A-4147-A177-3AD203B41FA5}">
                      <a16:colId xmlns:a16="http://schemas.microsoft.com/office/drawing/2014/main" val="20003"/>
                    </a:ext>
                  </a:extLst>
                </a:gridCol>
                <a:gridCol w="1844887">
                  <a:extLst>
                    <a:ext uri="{9D8B030D-6E8A-4147-A177-3AD203B41FA5}">
                      <a16:colId xmlns:a16="http://schemas.microsoft.com/office/drawing/2014/main" val="20004"/>
                    </a:ext>
                  </a:extLst>
                </a:gridCol>
              </a:tblGrid>
              <a:tr h="676578">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accent6"/>
                          </a:solidFill>
                          <a:effectLst/>
                          <a:latin typeface="Arial" charset="0"/>
                          <a:ea typeface="ＭＳ Ｐゴシック" pitchFamily="34" charset="-128"/>
                        </a:rPr>
                        <a:t>Soft drink </a:t>
                      </a:r>
                      <a:r>
                        <a:rPr kumimoji="0" lang="fr-CA" sz="1200" b="1" i="0" u="none" strike="noStrike" cap="none" normalizeH="0" baseline="0" dirty="0" err="1">
                          <a:ln>
                            <a:noFill/>
                          </a:ln>
                          <a:solidFill>
                            <a:schemeClr val="accent6"/>
                          </a:solidFill>
                          <a:effectLst/>
                          <a:latin typeface="Arial" charset="0"/>
                          <a:ea typeface="ＭＳ Ｐゴシック" pitchFamily="34" charset="-128"/>
                        </a:rPr>
                        <a:t>consumption</a:t>
                      </a:r>
                      <a:r>
                        <a:rPr kumimoji="0" lang="fr-CA" sz="1200" b="1" i="0" u="none" strike="noStrike" cap="none" normalizeH="0" baseline="0" dirty="0">
                          <a:ln>
                            <a:noFill/>
                          </a:ln>
                          <a:solidFill>
                            <a:schemeClr val="accent6"/>
                          </a:solidFill>
                          <a:effectLst/>
                          <a:latin typeface="Arial" charset="0"/>
                          <a:ea typeface="ＭＳ Ｐゴシック" pitchFamily="34" charset="-128"/>
                        </a:rPr>
                        <a:t>, (</a:t>
                      </a:r>
                      <a:r>
                        <a:rPr kumimoji="0" lang="fr-CA" sz="1200" b="1" i="0" u="none" strike="noStrike" cap="none" normalizeH="0" baseline="0" dirty="0" err="1">
                          <a:ln>
                            <a:noFill/>
                          </a:ln>
                          <a:solidFill>
                            <a:schemeClr val="accent6"/>
                          </a:solidFill>
                          <a:effectLst/>
                          <a:latin typeface="Arial" charset="0"/>
                          <a:ea typeface="ＭＳ Ｐゴシック" pitchFamily="34" charset="-128"/>
                        </a:rPr>
                        <a:t>servings</a:t>
                      </a:r>
                      <a:r>
                        <a:rPr kumimoji="0" lang="fr-CA" sz="1200" b="1" i="0" u="none" strike="noStrike" cap="none" normalizeH="0" baseline="0" dirty="0">
                          <a:ln>
                            <a:noFill/>
                          </a:ln>
                          <a:solidFill>
                            <a:schemeClr val="accent6"/>
                          </a:solidFill>
                          <a:effectLst/>
                          <a:latin typeface="Arial" charset="0"/>
                          <a:ea typeface="ＭＳ Ｐゴシック" pitchFamily="34" charset="-128"/>
                        </a:rPr>
                        <a:t>/</a:t>
                      </a:r>
                      <a:r>
                        <a:rPr kumimoji="0" lang="fr-CA" sz="1200" b="1" i="0" u="none" strike="noStrike" cap="none" normalizeH="0" baseline="0" dirty="0" err="1">
                          <a:ln>
                            <a:noFill/>
                          </a:ln>
                          <a:solidFill>
                            <a:schemeClr val="accent6"/>
                          </a:solidFill>
                          <a:effectLst/>
                          <a:latin typeface="Arial" charset="0"/>
                          <a:ea typeface="ＭＳ Ｐゴシック" pitchFamily="34" charset="-128"/>
                        </a:rPr>
                        <a:t>day</a:t>
                      </a:r>
                      <a:r>
                        <a:rPr kumimoji="0" lang="fr-CA" sz="1200" b="1" i="0" u="none" strike="noStrike" cap="none" normalizeH="0" baseline="0" dirty="0">
                          <a:ln>
                            <a:noFill/>
                          </a:ln>
                          <a:solidFill>
                            <a:schemeClr val="accent6"/>
                          </a:solidFill>
                          <a:effectLst/>
                          <a:latin typeface="Arial" charset="0"/>
                          <a:ea typeface="ＭＳ Ｐゴシック" pitchFamily="34" charset="-128"/>
                        </a:rPr>
                        <a:t>)</a:t>
                      </a:r>
                    </a:p>
                  </a:txBody>
                  <a:tcPr marL="91424" marR="91424" marT="45715" marB="45715"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accent6"/>
                          </a:solidFill>
                          <a:effectLst/>
                          <a:latin typeface="Arial" charset="0"/>
                          <a:ea typeface="ＭＳ Ｐゴシック" pitchFamily="34" charset="-128"/>
                        </a:rPr>
                        <a:t>Incident, n</a:t>
                      </a:r>
                    </a:p>
                  </a:txBody>
                  <a:tcPr marL="91424" marR="91424" marT="45715" marB="45715"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accent6"/>
                          </a:solidFill>
                          <a:effectLst/>
                          <a:latin typeface="Arial" charset="0"/>
                          <a:ea typeface="ＭＳ Ｐゴシック" pitchFamily="34" charset="-128"/>
                        </a:rPr>
                        <a:t>No. </a:t>
                      </a:r>
                      <a:r>
                        <a:rPr kumimoji="0" lang="fr-CA" sz="1200" b="1" i="0" u="none" strike="noStrike" cap="none" normalizeH="0" baseline="0" dirty="0" err="1">
                          <a:ln>
                            <a:noFill/>
                          </a:ln>
                          <a:solidFill>
                            <a:schemeClr val="accent6"/>
                          </a:solidFill>
                          <a:effectLst/>
                          <a:latin typeface="Arial" charset="0"/>
                          <a:ea typeface="ＭＳ Ｐゴシック" pitchFamily="34" charset="-128"/>
                        </a:rPr>
                        <a:t>at</a:t>
                      </a:r>
                      <a:r>
                        <a:rPr kumimoji="0" lang="fr-CA" sz="1200" b="1" i="0" u="none" strike="noStrike" cap="none" normalizeH="0" baseline="0" dirty="0">
                          <a:ln>
                            <a:noFill/>
                          </a:ln>
                          <a:solidFill>
                            <a:schemeClr val="accent6"/>
                          </a:solidFill>
                          <a:effectLst/>
                          <a:latin typeface="Arial" charset="0"/>
                          <a:ea typeface="ＭＳ Ｐゴシック" pitchFamily="34" charset="-128"/>
                        </a:rPr>
                        <a:t> </a:t>
                      </a:r>
                      <a:r>
                        <a:rPr kumimoji="0" lang="fr-CA" sz="1200" b="1" i="0" u="none" strike="noStrike" cap="none" normalizeH="0" baseline="0" dirty="0" err="1">
                          <a:ln>
                            <a:noFill/>
                          </a:ln>
                          <a:solidFill>
                            <a:schemeClr val="accent6"/>
                          </a:solidFill>
                          <a:effectLst/>
                          <a:latin typeface="Arial" charset="0"/>
                          <a:ea typeface="ＭＳ Ｐゴシック" pitchFamily="34" charset="-128"/>
                        </a:rPr>
                        <a:t>risk</a:t>
                      </a:r>
                      <a:r>
                        <a:rPr kumimoji="0" lang="fr-CA" sz="1200" b="1" i="0" u="none" strike="noStrike" cap="none" normalizeH="0" baseline="0" dirty="0">
                          <a:ln>
                            <a:noFill/>
                          </a:ln>
                          <a:solidFill>
                            <a:schemeClr val="accent6"/>
                          </a:solidFill>
                          <a:effectLst/>
                          <a:latin typeface="Arial" charset="0"/>
                          <a:ea typeface="ＭＳ Ｐゴシック" pitchFamily="34" charset="-128"/>
                        </a:rPr>
                        <a:t> (</a:t>
                      </a:r>
                      <a:r>
                        <a:rPr kumimoji="0" lang="fr-CA" sz="1200" b="1" i="0" u="none" strike="noStrike" cap="none" normalizeH="0" baseline="0" dirty="0" err="1">
                          <a:ln>
                            <a:noFill/>
                          </a:ln>
                          <a:solidFill>
                            <a:schemeClr val="accent6"/>
                          </a:solidFill>
                          <a:effectLst/>
                          <a:latin typeface="Arial" charset="0"/>
                          <a:ea typeface="ＭＳ Ｐゴシック" pitchFamily="34" charset="-128"/>
                        </a:rPr>
                        <a:t>person</a:t>
                      </a:r>
                      <a:r>
                        <a:rPr kumimoji="0" lang="fr-CA" sz="1200" b="1" i="0" u="none" strike="noStrike" cap="none" normalizeH="0" baseline="0" dirty="0">
                          <a:ln>
                            <a:noFill/>
                          </a:ln>
                          <a:solidFill>
                            <a:schemeClr val="accent6"/>
                          </a:solidFill>
                          <a:effectLst/>
                          <a:latin typeface="Arial" charset="0"/>
                          <a:ea typeface="ＭＳ Ｐゴシック" pitchFamily="34" charset="-128"/>
                        </a:rPr>
                        <a:t>-observations)</a:t>
                      </a:r>
                    </a:p>
                  </a:txBody>
                  <a:tcPr marL="91424" marR="91424" marT="45715" marB="45715"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accent6"/>
                          </a:solidFill>
                          <a:effectLst/>
                          <a:latin typeface="Arial" charset="0"/>
                          <a:ea typeface="ＭＳ Ｐゴシック" pitchFamily="34" charset="-128"/>
                        </a:rPr>
                        <a:t>Age- and </a:t>
                      </a:r>
                      <a:r>
                        <a:rPr kumimoji="0" lang="fr-CA" sz="1200" b="1" i="0" u="none" strike="noStrike" cap="none" normalizeH="0" baseline="0" dirty="0" err="1">
                          <a:ln>
                            <a:noFill/>
                          </a:ln>
                          <a:solidFill>
                            <a:schemeClr val="accent6"/>
                          </a:solidFill>
                          <a:effectLst/>
                          <a:latin typeface="Arial" charset="0"/>
                          <a:ea typeface="ＭＳ Ｐゴシック" pitchFamily="34" charset="-128"/>
                        </a:rPr>
                        <a:t>sex</a:t>
                      </a:r>
                      <a:r>
                        <a:rPr kumimoji="0" lang="fr-CA" sz="1200" b="1" i="0" u="none" strike="noStrike" cap="none" normalizeH="0" baseline="0" dirty="0">
                          <a:ln>
                            <a:noFill/>
                          </a:ln>
                          <a:solidFill>
                            <a:schemeClr val="accent6"/>
                          </a:solidFill>
                          <a:effectLst/>
                          <a:latin typeface="Arial" charset="0"/>
                          <a:ea typeface="ＭＳ Ｐゴシック" pitchFamily="34" charset="-128"/>
                        </a:rPr>
                        <a:t>-</a:t>
                      </a:r>
                      <a:r>
                        <a:rPr kumimoji="0" lang="fr-CA" sz="1200" b="1" i="0" u="none" strike="noStrike" cap="none" normalizeH="0" baseline="0" dirty="0" err="1">
                          <a:ln>
                            <a:noFill/>
                          </a:ln>
                          <a:solidFill>
                            <a:schemeClr val="accent6"/>
                          </a:solidFill>
                          <a:effectLst/>
                          <a:latin typeface="Arial" charset="0"/>
                          <a:ea typeface="ＭＳ Ｐゴシック" pitchFamily="34" charset="-128"/>
                        </a:rPr>
                        <a:t>adjusted</a:t>
                      </a:r>
                      <a:r>
                        <a:rPr kumimoji="0" lang="fr-CA" sz="1200" b="1" i="0" u="none" strike="noStrike" cap="none" normalizeH="0" baseline="0" dirty="0">
                          <a:ln>
                            <a:noFill/>
                          </a:ln>
                          <a:solidFill>
                            <a:schemeClr val="accent6"/>
                          </a:solidFill>
                          <a:effectLst/>
                          <a:latin typeface="Arial" charset="0"/>
                          <a:ea typeface="ＭＳ Ｐゴシック" pitchFamily="34" charset="-128"/>
                        </a:rPr>
                        <a:t> </a:t>
                      </a:r>
                      <a:r>
                        <a:rPr kumimoji="0" lang="fr-CA" sz="1200" b="1" i="0" u="none" strike="noStrike" cap="none" normalizeH="0" baseline="0" dirty="0" err="1">
                          <a:ln>
                            <a:noFill/>
                          </a:ln>
                          <a:solidFill>
                            <a:schemeClr val="accent6"/>
                          </a:solidFill>
                          <a:effectLst/>
                          <a:latin typeface="Arial" charset="0"/>
                          <a:ea typeface="ＭＳ Ｐゴシック" pitchFamily="34" charset="-128"/>
                        </a:rPr>
                        <a:t>odds</a:t>
                      </a:r>
                      <a:r>
                        <a:rPr kumimoji="0" lang="fr-CA" sz="1200" b="1" i="0" u="none" strike="noStrike" cap="none" normalizeH="0" baseline="0" dirty="0">
                          <a:ln>
                            <a:noFill/>
                          </a:ln>
                          <a:solidFill>
                            <a:schemeClr val="accent6"/>
                          </a:solidFill>
                          <a:effectLst/>
                          <a:latin typeface="Arial" charset="0"/>
                          <a:ea typeface="ＭＳ Ｐゴシック" pitchFamily="34" charset="-128"/>
                        </a:rPr>
                        <a:t> ratio (OR)</a:t>
                      </a:r>
                    </a:p>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accent6"/>
                          </a:solidFill>
                          <a:effectLst/>
                          <a:latin typeface="Arial" charset="0"/>
                          <a:ea typeface="ＭＳ Ｐゴシック" pitchFamily="34" charset="-128"/>
                        </a:rPr>
                        <a:t>(95% CI)</a:t>
                      </a:r>
                    </a:p>
                  </a:txBody>
                  <a:tcPr marL="91424" marR="91424" marT="45715" marB="45715"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err="1">
                          <a:ln>
                            <a:noFill/>
                          </a:ln>
                          <a:solidFill>
                            <a:schemeClr val="accent6"/>
                          </a:solidFill>
                          <a:effectLst/>
                          <a:latin typeface="Arial" charset="0"/>
                          <a:ea typeface="ＭＳ Ｐゴシック" pitchFamily="34" charset="-128"/>
                        </a:rPr>
                        <a:t>Multivariable</a:t>
                      </a:r>
                      <a:r>
                        <a:rPr kumimoji="0" lang="fr-CA" sz="1200" b="1" i="0" u="none" strike="noStrike" cap="none" normalizeH="0" baseline="0" dirty="0">
                          <a:ln>
                            <a:noFill/>
                          </a:ln>
                          <a:solidFill>
                            <a:schemeClr val="accent6"/>
                          </a:solidFill>
                          <a:effectLst/>
                          <a:latin typeface="Arial" charset="0"/>
                          <a:ea typeface="ＭＳ Ｐゴシック" pitchFamily="34" charset="-128"/>
                        </a:rPr>
                        <a:t> </a:t>
                      </a:r>
                      <a:r>
                        <a:rPr kumimoji="0" lang="fr-CA" sz="1200" b="1" i="0" u="none" strike="noStrike" cap="none" normalizeH="0" baseline="0" dirty="0" err="1">
                          <a:ln>
                            <a:noFill/>
                          </a:ln>
                          <a:solidFill>
                            <a:schemeClr val="accent6"/>
                          </a:solidFill>
                          <a:effectLst/>
                          <a:latin typeface="Arial" charset="0"/>
                          <a:ea typeface="ＭＳ Ｐゴシック" pitchFamily="34" charset="-128"/>
                        </a:rPr>
                        <a:t>adjusted</a:t>
                      </a:r>
                      <a:r>
                        <a:rPr kumimoji="0" lang="fr-CA" sz="1200" b="1" i="0" u="none" strike="noStrike" cap="none" normalizeH="0" baseline="0" dirty="0">
                          <a:ln>
                            <a:noFill/>
                          </a:ln>
                          <a:solidFill>
                            <a:schemeClr val="accent6"/>
                          </a:solidFill>
                          <a:effectLst/>
                          <a:latin typeface="Arial" charset="0"/>
                          <a:ea typeface="ＭＳ Ｐゴシック" pitchFamily="34" charset="-128"/>
                        </a:rPr>
                        <a:t> OR*</a:t>
                      </a:r>
                    </a:p>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accent6"/>
                          </a:solidFill>
                          <a:effectLst/>
                          <a:latin typeface="Arial" charset="0"/>
                          <a:ea typeface="ＭＳ Ｐゴシック" pitchFamily="34" charset="-128"/>
                        </a:rPr>
                        <a:t>(95% CI)</a:t>
                      </a:r>
                    </a:p>
                  </a:txBody>
                  <a:tcPr marL="91424" marR="91424" marT="45715" marB="45715"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extLst>
                  <a:ext uri="{0D108BD9-81ED-4DB2-BD59-A6C34878D82A}">
                    <a16:rowId xmlns:a16="http://schemas.microsoft.com/office/drawing/2014/main" val="10000"/>
                  </a:ext>
                </a:extLst>
              </a:tr>
              <a:tr h="303697">
                <a:tc gridSpan="5">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tx1"/>
                          </a:solidFill>
                          <a:effectLst/>
                          <a:latin typeface="Arial" charset="0"/>
                          <a:ea typeface="ＭＳ Ｐゴシック" pitchFamily="34" charset="-128"/>
                        </a:rPr>
                        <a:t>Incidence of </a:t>
                      </a:r>
                      <a:r>
                        <a:rPr kumimoji="0" lang="fr-CA" sz="1200" b="1" i="0" u="none" strike="noStrike" cap="none" normalizeH="0" baseline="0" dirty="0" err="1">
                          <a:ln>
                            <a:noFill/>
                          </a:ln>
                          <a:solidFill>
                            <a:schemeClr val="tx1"/>
                          </a:solidFill>
                          <a:effectLst/>
                          <a:latin typeface="Arial" charset="0"/>
                          <a:ea typeface="ＭＳ Ｐゴシック" pitchFamily="34" charset="-128"/>
                        </a:rPr>
                        <a:t>obesity</a:t>
                      </a:r>
                      <a:r>
                        <a:rPr kumimoji="0" lang="fr-CA" sz="1200" b="1" i="0" u="none" strike="noStrike" cap="none" normalizeH="0" baseline="0" dirty="0">
                          <a:ln>
                            <a:noFill/>
                          </a:ln>
                          <a:solidFill>
                            <a:schemeClr val="tx1"/>
                          </a:solidFill>
                          <a:effectLst/>
                          <a:latin typeface="Arial" charset="0"/>
                          <a:ea typeface="ＭＳ Ｐゴシック" pitchFamily="34" charset="-128"/>
                        </a:rPr>
                        <a:t> (body mass index </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≥30 kg/m</a:t>
                      </a:r>
                      <a:r>
                        <a:rPr kumimoji="0" lang="fr-CA" sz="1200" b="1" i="0" u="none" strike="noStrike" cap="none" normalizeH="0" baseline="30000" dirty="0">
                          <a:ln>
                            <a:noFill/>
                          </a:ln>
                          <a:solidFill>
                            <a:schemeClr val="tx1"/>
                          </a:solidFill>
                          <a:effectLst/>
                          <a:latin typeface="Arial" charset="0"/>
                          <a:ea typeface="ＭＳ Ｐゴシック" pitchFamily="34" charset="-128"/>
                          <a:cs typeface="Arial" charset="0"/>
                        </a:rPr>
                        <a:t>2</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a:t>
                      </a:r>
                    </a:p>
                  </a:txBody>
                  <a:tcPr marL="91424" marR="91424" marT="45715" marB="45715"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1"/>
                    </a:solidFill>
                  </a:tcPr>
                </a:tc>
                <a:tc hMerge="1">
                  <a:txBody>
                    <a:bodyPr/>
                    <a:lstStyle/>
                    <a:p>
                      <a:endParaRPr lang="fr-CA"/>
                    </a:p>
                  </a:txBody>
                  <a:tcPr/>
                </a:tc>
                <a:tc hMerge="1">
                  <a:txBody>
                    <a:bodyPr/>
                    <a:lstStyle/>
                    <a:p>
                      <a:endParaRPr lang="fr-CA" dirty="0"/>
                    </a:p>
                  </a:txBody>
                  <a:tcPr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1"/>
                    </a:solidFill>
                  </a:tcPr>
                </a:tc>
                <a:tc hMerge="1">
                  <a:txBody>
                    <a:bodyPr/>
                    <a:lstStyle/>
                    <a:p>
                      <a:endParaRPr lang="fr-CA" dirty="0"/>
                    </a:p>
                  </a:txBody>
                  <a:tcPr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1"/>
                    </a:solidFill>
                  </a:tcPr>
                </a:tc>
                <a:tc hMerge="1">
                  <a:txBody>
                    <a:bodyPr/>
                    <a:lstStyle/>
                    <a:p>
                      <a:endParaRPr lang="fr-CA"/>
                    </a:p>
                  </a:txBody>
                  <a:tcPr/>
                </a:tc>
                <a:extLst>
                  <a:ext uri="{0D108BD9-81ED-4DB2-BD59-A6C34878D82A}">
                    <a16:rowId xmlns:a16="http://schemas.microsoft.com/office/drawing/2014/main" val="10001"/>
                  </a:ext>
                </a:extLst>
              </a:tr>
              <a:tr h="274289">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None</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327</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4,665</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Referent</a:t>
                      </a:r>
                      <a:endParaRPr kumimoji="0" lang="fr-CA" sz="1200" b="0" i="0" u="none" strike="noStrike" cap="none" normalizeH="0" baseline="0" dirty="0">
                        <a:ln>
                          <a:noFill/>
                        </a:ln>
                        <a:solidFill>
                          <a:schemeClr val="tx1"/>
                        </a:solidFill>
                        <a:effectLst/>
                        <a:latin typeface="Arial" charset="0"/>
                        <a:ea typeface="ＭＳ Ｐゴシック" pitchFamily="34" charset="-128"/>
                      </a:endParaRP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Referent</a:t>
                      </a:r>
                      <a:endParaRPr kumimoji="0" lang="fr-CA" sz="1200" b="0" i="0" u="none" strike="noStrike" cap="none" normalizeH="0" baseline="0" dirty="0">
                        <a:ln>
                          <a:noFill/>
                        </a:ln>
                        <a:solidFill>
                          <a:schemeClr val="tx1"/>
                        </a:solidFill>
                        <a:effectLst/>
                        <a:latin typeface="Arial" charset="0"/>
                        <a:ea typeface="ＭＳ Ｐゴシック" pitchFamily="34" charset="-128"/>
                      </a:endParaRP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2"/>
                  </a:ext>
                </a:extLst>
              </a:tr>
              <a:tr h="274289">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130</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1,420</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1.29 (1.04-1.60)</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1.21 (0.90-1.62)</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3"/>
                  </a:ext>
                </a:extLst>
              </a:tr>
              <a:tr h="274289">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≥2</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91</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853</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1.51 (1.18-1.94)</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1.50 (1.06-2.11)</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4"/>
                  </a:ext>
                </a:extLst>
              </a:tr>
              <a:tr h="274289">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≥1</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221</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2,273</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1.37 (1.14-1.65)</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1.31 (1.02-1.68)</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5"/>
                  </a:ext>
                </a:extLst>
              </a:tr>
              <a:tr h="313310">
                <a:tc gridSpan="5">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tx1"/>
                          </a:solidFill>
                          <a:effectLst/>
                          <a:latin typeface="Arial" charset="0"/>
                          <a:ea typeface="ＭＳ Ｐゴシック" pitchFamily="34" charset="-128"/>
                        </a:rPr>
                        <a:t>Incidence of </a:t>
                      </a:r>
                      <a:r>
                        <a:rPr kumimoji="0" lang="fr-CA" sz="1200" b="1" i="0" u="none" strike="noStrike" cap="none" normalizeH="0" baseline="0" dirty="0" err="1">
                          <a:ln>
                            <a:noFill/>
                          </a:ln>
                          <a:solidFill>
                            <a:schemeClr val="tx1"/>
                          </a:solidFill>
                          <a:effectLst/>
                          <a:latin typeface="Arial" charset="0"/>
                          <a:ea typeface="ＭＳ Ｐゴシック" pitchFamily="34" charset="-128"/>
                        </a:rPr>
                        <a:t>increased</a:t>
                      </a:r>
                      <a:r>
                        <a:rPr kumimoji="0" lang="fr-CA" sz="1200" b="1" i="0" u="none" strike="noStrike" cap="none" normalizeH="0" baseline="0" dirty="0">
                          <a:ln>
                            <a:noFill/>
                          </a:ln>
                          <a:solidFill>
                            <a:schemeClr val="tx1"/>
                          </a:solidFill>
                          <a:effectLst/>
                          <a:latin typeface="Arial" charset="0"/>
                          <a:ea typeface="ＭＳ Ｐゴシック" pitchFamily="34" charset="-128"/>
                        </a:rPr>
                        <a:t> </a:t>
                      </a:r>
                      <a:r>
                        <a:rPr kumimoji="0" lang="fr-CA" sz="1200" b="1" i="0" u="none" strike="noStrike" cap="none" normalizeH="0" baseline="0" dirty="0" err="1">
                          <a:ln>
                            <a:noFill/>
                          </a:ln>
                          <a:solidFill>
                            <a:schemeClr val="tx1"/>
                          </a:solidFill>
                          <a:effectLst/>
                          <a:latin typeface="Arial" charset="0"/>
                          <a:ea typeface="ＭＳ Ｐゴシック" pitchFamily="34" charset="-128"/>
                        </a:rPr>
                        <a:t>waist</a:t>
                      </a:r>
                      <a:r>
                        <a:rPr kumimoji="0" lang="fr-CA" sz="1200" b="1" i="0" u="none" strike="noStrike" cap="none" normalizeH="0" baseline="0" dirty="0">
                          <a:ln>
                            <a:noFill/>
                          </a:ln>
                          <a:solidFill>
                            <a:schemeClr val="tx1"/>
                          </a:solidFill>
                          <a:effectLst/>
                          <a:latin typeface="Arial" charset="0"/>
                          <a:ea typeface="ＭＳ Ｐゴシック" pitchFamily="34" charset="-128"/>
                        </a:rPr>
                        <a:t> </a:t>
                      </a:r>
                      <a:r>
                        <a:rPr kumimoji="0" lang="fr-CA" sz="1200" b="1" i="0" u="none" strike="noStrike" cap="none" normalizeH="0" baseline="0" dirty="0" err="1">
                          <a:ln>
                            <a:noFill/>
                          </a:ln>
                          <a:solidFill>
                            <a:schemeClr val="tx1"/>
                          </a:solidFill>
                          <a:effectLst/>
                          <a:latin typeface="Arial" charset="0"/>
                          <a:ea typeface="ＭＳ Ｐゴシック" pitchFamily="34" charset="-128"/>
                        </a:rPr>
                        <a:t>circumference</a:t>
                      </a:r>
                      <a:r>
                        <a:rPr kumimoji="0" lang="fr-CA" sz="1200" b="1" i="0" u="none" strike="noStrike" cap="none" normalizeH="0" baseline="0" dirty="0">
                          <a:ln>
                            <a:noFill/>
                          </a:ln>
                          <a:solidFill>
                            <a:schemeClr val="tx1"/>
                          </a:solidFill>
                          <a:effectLst/>
                          <a:latin typeface="Arial" charset="0"/>
                          <a:ea typeface="ＭＳ Ｐゴシック" pitchFamily="34" charset="-128"/>
                        </a:rPr>
                        <a:t> (</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≥102 cm for men and ≥88 cm for </a:t>
                      </a:r>
                      <a:r>
                        <a:rPr kumimoji="0" lang="fr-CA" sz="1200" b="1" i="0" u="none" strike="noStrike" cap="none" normalizeH="0" baseline="0" dirty="0" err="1">
                          <a:ln>
                            <a:noFill/>
                          </a:ln>
                          <a:solidFill>
                            <a:schemeClr val="tx1"/>
                          </a:solidFill>
                          <a:effectLst/>
                          <a:latin typeface="Arial" charset="0"/>
                          <a:ea typeface="ＭＳ Ｐゴシック" pitchFamily="34" charset="-128"/>
                          <a:cs typeface="Arial" charset="0"/>
                        </a:rPr>
                        <a:t>women</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a:t>
                      </a:r>
                      <a:endParaRPr kumimoji="0" lang="fr-CA" sz="1200" b="1" i="0" u="none" strike="noStrike" cap="none" normalizeH="0" baseline="30000" dirty="0">
                        <a:ln>
                          <a:noFill/>
                        </a:ln>
                        <a:solidFill>
                          <a:schemeClr val="tx1"/>
                        </a:solidFill>
                        <a:effectLst/>
                        <a:latin typeface="Arial" charset="0"/>
                        <a:ea typeface="ＭＳ Ｐゴシック" pitchFamily="34" charset="-128"/>
                        <a:cs typeface="Arial" charset="0"/>
                      </a:endParaRP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1"/>
                    </a:solidFill>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6"/>
                  </a:ext>
                </a:extLst>
              </a:tr>
              <a:tr h="274289">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None</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840</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3,665</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Referent</a:t>
                      </a:r>
                      <a:endParaRPr kumimoji="0" lang="fr-CA" sz="1200" b="0" i="0" u="none" strike="noStrike" cap="none" normalizeH="0" baseline="0" dirty="0">
                        <a:ln>
                          <a:noFill/>
                        </a:ln>
                        <a:solidFill>
                          <a:schemeClr val="tx1"/>
                        </a:solidFill>
                        <a:effectLst/>
                        <a:latin typeface="Arial" charset="0"/>
                        <a:ea typeface="ＭＳ Ｐゴシック" pitchFamily="34" charset="-128"/>
                      </a:endParaRP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Referent</a:t>
                      </a:r>
                      <a:endParaRPr kumimoji="0" lang="fr-CA" sz="1200" b="0" i="0" u="none" strike="noStrike" cap="none" normalizeH="0" baseline="0" dirty="0">
                        <a:ln>
                          <a:noFill/>
                        </a:ln>
                        <a:solidFill>
                          <a:schemeClr val="tx1"/>
                        </a:solidFill>
                        <a:effectLst/>
                        <a:latin typeface="Arial" charset="0"/>
                        <a:ea typeface="ＭＳ Ｐゴシック" pitchFamily="34" charset="-128"/>
                      </a:endParaRP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7"/>
                  </a:ext>
                </a:extLst>
              </a:tr>
              <a:tr h="274289">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281</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1,113</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1.29 (1.10-1.51)</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1.25 (1.02-1.54)</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8"/>
                  </a:ext>
                </a:extLst>
              </a:tr>
              <a:tr h="274289">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≥2</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181</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645</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1.55 (1.28-1.88)</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1.40 (1.08-1.83)</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9"/>
                  </a:ext>
                </a:extLst>
              </a:tr>
              <a:tr h="274289">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≥1</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462</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1,758</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1.38 (1.20-1.58)</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1.30 (1.09-1.56)</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10"/>
                  </a:ext>
                </a:extLst>
              </a:tr>
              <a:tr h="274289">
                <a:tc gridSpan="5">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tx1"/>
                          </a:solidFill>
                          <a:effectLst/>
                          <a:latin typeface="Arial" charset="0"/>
                          <a:ea typeface="ＭＳ Ｐゴシック" pitchFamily="34" charset="-128"/>
                        </a:rPr>
                        <a:t>Incidence of </a:t>
                      </a:r>
                      <a:r>
                        <a:rPr kumimoji="0" lang="fr-CA" sz="1200" b="1" i="0" u="none" strike="noStrike" cap="none" normalizeH="0" baseline="0" dirty="0" err="1">
                          <a:ln>
                            <a:noFill/>
                          </a:ln>
                          <a:solidFill>
                            <a:schemeClr val="tx1"/>
                          </a:solidFill>
                          <a:effectLst/>
                          <a:latin typeface="Arial" charset="0"/>
                          <a:ea typeface="ＭＳ Ｐゴシック" pitchFamily="34" charset="-128"/>
                        </a:rPr>
                        <a:t>impaired</a:t>
                      </a:r>
                      <a:r>
                        <a:rPr kumimoji="0" lang="fr-CA" sz="1200" b="1" i="0" u="none" strike="noStrike" cap="none" normalizeH="0" baseline="0" dirty="0">
                          <a:ln>
                            <a:noFill/>
                          </a:ln>
                          <a:solidFill>
                            <a:schemeClr val="tx1"/>
                          </a:solidFill>
                          <a:effectLst/>
                          <a:latin typeface="Arial" charset="0"/>
                          <a:ea typeface="ＭＳ Ｐゴシック" pitchFamily="34" charset="-128"/>
                        </a:rPr>
                        <a:t> </a:t>
                      </a:r>
                      <a:r>
                        <a:rPr kumimoji="0" lang="fr-CA" sz="1200" b="1" i="0" u="none" strike="noStrike" cap="none" normalizeH="0" baseline="0" dirty="0" err="1">
                          <a:ln>
                            <a:noFill/>
                          </a:ln>
                          <a:solidFill>
                            <a:schemeClr val="tx1"/>
                          </a:solidFill>
                          <a:effectLst/>
                          <a:latin typeface="Arial" charset="0"/>
                          <a:ea typeface="ＭＳ Ｐゴシック" pitchFamily="34" charset="-128"/>
                        </a:rPr>
                        <a:t>fasting</a:t>
                      </a:r>
                      <a:r>
                        <a:rPr kumimoji="0" lang="fr-CA" sz="1200" b="1" i="0" u="none" strike="noStrike" cap="none" normalizeH="0" baseline="0" dirty="0">
                          <a:ln>
                            <a:noFill/>
                          </a:ln>
                          <a:solidFill>
                            <a:schemeClr val="tx1"/>
                          </a:solidFill>
                          <a:effectLst/>
                          <a:latin typeface="Arial" charset="0"/>
                          <a:ea typeface="ＭＳ Ｐゴシック" pitchFamily="34" charset="-128"/>
                        </a:rPr>
                        <a:t> glucose (</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≥5.5 </a:t>
                      </a:r>
                      <a:r>
                        <a:rPr kumimoji="0" lang="fr-CA" sz="1200" b="1" i="0" u="none" strike="noStrike" cap="none" normalizeH="0" baseline="0" dirty="0" err="1">
                          <a:ln>
                            <a:noFill/>
                          </a:ln>
                          <a:solidFill>
                            <a:schemeClr val="tx1"/>
                          </a:solidFill>
                          <a:effectLst/>
                          <a:latin typeface="Arial" charset="0"/>
                          <a:ea typeface="ＭＳ Ｐゴシック" pitchFamily="34" charset="-128"/>
                          <a:cs typeface="Arial" charset="0"/>
                        </a:rPr>
                        <a:t>mmol</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/l or </a:t>
                      </a:r>
                      <a:r>
                        <a:rPr kumimoji="0" lang="fr-CA" sz="1200" b="1" i="0" u="none" strike="noStrike" cap="none" normalizeH="0" baseline="0" dirty="0" err="1">
                          <a:ln>
                            <a:noFill/>
                          </a:ln>
                          <a:solidFill>
                            <a:schemeClr val="tx1"/>
                          </a:solidFill>
                          <a:effectLst/>
                          <a:latin typeface="Arial" charset="0"/>
                          <a:ea typeface="ＭＳ Ｐゴシック" pitchFamily="34" charset="-128"/>
                          <a:cs typeface="Arial" charset="0"/>
                        </a:rPr>
                        <a:t>diabetes</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a:t>
                      </a:r>
                    </a:p>
                  </a:txBody>
                  <a:tcPr marL="91424" marR="91424" marT="45715" marB="45715" anchor="ctr" horzOverflow="overflow">
                    <a:lnL cap="flat">
                      <a:noFill/>
                    </a:lnL>
                    <a:lnR cap="flat">
                      <a:noFill/>
                    </a:lnR>
                    <a:lnT cap="flat">
                      <a:noFill/>
                    </a:lnT>
                    <a:lnB cap="flat">
                      <a:noFill/>
                    </a:lnB>
                    <a:lnTlToBr>
                      <a:noFill/>
                    </a:lnTlToBr>
                    <a:lnBlToTr>
                      <a:noFill/>
                    </a:lnBlToTr>
                    <a:solidFill>
                      <a:schemeClr val="accent1"/>
                    </a:solidFill>
                  </a:tcPr>
                </a:tc>
                <a:tc hMerge="1">
                  <a:txBody>
                    <a:bodyPr/>
                    <a:lstStyle/>
                    <a:p>
                      <a:endParaRPr lang="fr-CA"/>
                    </a:p>
                  </a:txBody>
                  <a:tcPr/>
                </a:tc>
                <a:tc hMerge="1">
                  <a:txBody>
                    <a:bodyPr/>
                    <a:lstStyle/>
                    <a:p>
                      <a:endParaRPr lang="fr-CA"/>
                    </a:p>
                  </a:txBody>
                  <a:tcPr anchor="ctr" horzOverflow="overflow">
                    <a:lnL cap="flat">
                      <a:noFill/>
                    </a:lnL>
                    <a:lnR cap="flat">
                      <a:noFill/>
                    </a:lnR>
                    <a:lnT cap="flat">
                      <a:noFill/>
                    </a:lnT>
                    <a:lnB cap="flat">
                      <a:noFill/>
                    </a:lnB>
                    <a:lnTlToBr>
                      <a:noFill/>
                    </a:lnTlToBr>
                    <a:lnBlToTr>
                      <a:noFill/>
                    </a:lnBlToTr>
                    <a:solidFill>
                      <a:schemeClr val="accent1"/>
                    </a:solidFill>
                  </a:tcPr>
                </a:tc>
                <a:tc hMerge="1">
                  <a:txBody>
                    <a:bodyPr/>
                    <a:lstStyle/>
                    <a:p>
                      <a:endParaRPr lang="fr-CA"/>
                    </a:p>
                  </a:txBody>
                  <a:tcPr anchor="ctr" horzOverflow="overflow">
                    <a:lnL cap="flat">
                      <a:noFill/>
                    </a:lnL>
                    <a:lnR cap="flat">
                      <a:noFill/>
                    </a:lnR>
                    <a:lnT cap="flat">
                      <a:noFill/>
                    </a:lnT>
                    <a:lnB cap="flat">
                      <a:noFill/>
                    </a:lnB>
                    <a:lnTlToBr>
                      <a:noFill/>
                    </a:lnTlToBr>
                    <a:lnBlToTr>
                      <a:noFill/>
                    </a:lnBlToTr>
                    <a:solidFill>
                      <a:schemeClr val="accent1"/>
                    </a:solidFill>
                  </a:tcPr>
                </a:tc>
                <a:tc hMerge="1">
                  <a:txBody>
                    <a:bodyPr/>
                    <a:lstStyle/>
                    <a:p>
                      <a:endParaRPr lang="fr-CA"/>
                    </a:p>
                  </a:txBody>
                  <a:tcPr/>
                </a:tc>
                <a:extLst>
                  <a:ext uri="{0D108BD9-81ED-4DB2-BD59-A6C34878D82A}">
                    <a16:rowId xmlns:a16="http://schemas.microsoft.com/office/drawing/2014/main" val="10011"/>
                  </a:ext>
                </a:extLst>
              </a:tr>
              <a:tr h="274289">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None</a:t>
                      </a:r>
                    </a:p>
                  </a:txBody>
                  <a:tcPr marL="91424" marR="91424" marT="45715" marB="45715" anchor="ctr" horzOverflow="overflow">
                    <a:lnL cap="flat">
                      <a:noFill/>
                    </a:lnL>
                    <a:lnR cap="flat">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898</a:t>
                      </a:r>
                    </a:p>
                  </a:txBody>
                  <a:tcPr marL="91424" marR="91424" marT="45715" marB="45715" anchor="ctr" horzOverflow="overflow">
                    <a:lnL cap="flat">
                      <a:noFill/>
                    </a:lnL>
                    <a:lnR cap="flat">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4,264</a:t>
                      </a:r>
                    </a:p>
                  </a:txBody>
                  <a:tcPr marL="91424" marR="91424" marT="45715" marB="45715" anchor="ctr" horzOverflow="overflow">
                    <a:lnL cap="flat">
                      <a:noFill/>
                    </a:lnL>
                    <a:lnR cap="flat">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Referent</a:t>
                      </a:r>
                      <a:endParaRPr kumimoji="0" lang="fr-CA" sz="1200" b="0" i="0" u="none" strike="noStrike" cap="none" normalizeH="0" baseline="0" dirty="0">
                        <a:ln>
                          <a:noFill/>
                        </a:ln>
                        <a:solidFill>
                          <a:schemeClr val="tx1"/>
                        </a:solidFill>
                        <a:effectLst/>
                        <a:latin typeface="Arial" charset="0"/>
                        <a:ea typeface="ＭＳ Ｐゴシック" pitchFamily="34" charset="-128"/>
                      </a:endParaRPr>
                    </a:p>
                  </a:txBody>
                  <a:tcPr marL="91424" marR="91424" marT="45715" marB="45715" anchor="ctr" horzOverflow="overflow">
                    <a:lnL cap="flat">
                      <a:noFill/>
                    </a:lnL>
                    <a:lnR cap="flat">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Referent</a:t>
                      </a:r>
                      <a:endParaRPr kumimoji="0" lang="fr-CA" sz="1200" b="0" i="0" u="none" strike="noStrike" cap="none" normalizeH="0" baseline="0" dirty="0">
                        <a:ln>
                          <a:noFill/>
                        </a:ln>
                        <a:solidFill>
                          <a:schemeClr val="tx1"/>
                        </a:solidFill>
                        <a:effectLst/>
                        <a:latin typeface="Arial" charset="0"/>
                        <a:ea typeface="ＭＳ Ｐゴシック" pitchFamily="34" charset="-128"/>
                      </a:endParaRPr>
                    </a:p>
                  </a:txBody>
                  <a:tcPr marL="91424" marR="91424" marT="45715" marB="45715" anchor="ctr" horzOverflow="overflow">
                    <a:lnL cap="flat">
                      <a:noFill/>
                    </a:lnL>
                    <a:lnR cap="flat">
                      <a:noFill/>
                    </a:lnR>
                    <a:lnT cap="flat">
                      <a:noFill/>
                    </a:lnT>
                    <a:lnB>
                      <a:noFill/>
                    </a:lnB>
                    <a:lnTlToBr>
                      <a:noFill/>
                    </a:lnTlToBr>
                    <a:lnBlToTr>
                      <a:noFill/>
                    </a:lnBlToTr>
                    <a:solidFill>
                      <a:schemeClr val="accent5"/>
                    </a:solidFill>
                  </a:tcPr>
                </a:tc>
                <a:extLst>
                  <a:ext uri="{0D108BD9-81ED-4DB2-BD59-A6C34878D82A}">
                    <a16:rowId xmlns:a16="http://schemas.microsoft.com/office/drawing/2014/main" val="10012"/>
                  </a:ext>
                </a:extLst>
              </a:tr>
              <a:tr h="274289">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a:t>
                      </a:r>
                    </a:p>
                  </a:txBody>
                  <a:tcPr marL="91424" marR="91424" marT="45715" marB="45715"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322</a:t>
                      </a:r>
                    </a:p>
                  </a:txBody>
                  <a:tcPr marL="91424" marR="91424" marT="45715" marB="45715"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1,359</a:t>
                      </a:r>
                    </a:p>
                  </a:txBody>
                  <a:tcPr marL="91424" marR="91424" marT="45715" marB="45715"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1.20 (1.03-1.39)</a:t>
                      </a:r>
                    </a:p>
                  </a:txBody>
                  <a:tcPr marL="91424" marR="91424" marT="45715" marB="45715"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1.21 (0.99-1.47)</a:t>
                      </a:r>
                    </a:p>
                  </a:txBody>
                  <a:tcPr marL="91424" marR="91424" marT="45715" marB="45715" anchor="ctr" horzOverflow="overflow">
                    <a:lnL cap="flat">
                      <a:noFill/>
                    </a:lnL>
                    <a:lnR cap="flat">
                      <a:noFill/>
                    </a:lnR>
                    <a:lnT>
                      <a:noFill/>
                    </a:lnT>
                    <a:lnB>
                      <a:noFill/>
                    </a:lnB>
                    <a:lnTlToBr>
                      <a:noFill/>
                    </a:lnTlToBr>
                    <a:lnBlToTr>
                      <a:noFill/>
                    </a:lnBlToTr>
                    <a:solidFill>
                      <a:schemeClr val="accent5"/>
                    </a:solidFill>
                  </a:tcPr>
                </a:tc>
                <a:extLst>
                  <a:ext uri="{0D108BD9-81ED-4DB2-BD59-A6C34878D82A}">
                    <a16:rowId xmlns:a16="http://schemas.microsoft.com/office/drawing/2014/main" val="10013"/>
                  </a:ext>
                </a:extLst>
              </a:tr>
              <a:tr h="274289">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≥2</a:t>
                      </a:r>
                    </a:p>
                  </a:txBody>
                  <a:tcPr marL="91424" marR="91424" marT="45715" marB="45715"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206</a:t>
                      </a:r>
                    </a:p>
                  </a:txBody>
                  <a:tcPr marL="91424" marR="91424" marT="45715" marB="45715"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836</a:t>
                      </a:r>
                    </a:p>
                  </a:txBody>
                  <a:tcPr marL="91424" marR="91424" marT="45715" marB="45715"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1.28 (1.07-1.53)</a:t>
                      </a:r>
                    </a:p>
                  </a:txBody>
                  <a:tcPr marL="91424" marR="91424" marT="45715" marB="45715"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1.32 (1.03-1.69)</a:t>
                      </a:r>
                    </a:p>
                  </a:txBody>
                  <a:tcPr marL="91424" marR="91424" marT="45715" marB="45715" anchor="ctr" horzOverflow="overflow">
                    <a:lnL cap="flat">
                      <a:noFill/>
                    </a:lnL>
                    <a:lnR cap="flat">
                      <a:noFill/>
                    </a:lnR>
                    <a:lnT>
                      <a:noFill/>
                    </a:lnT>
                    <a:lnB>
                      <a:noFill/>
                    </a:lnB>
                    <a:lnTlToBr>
                      <a:noFill/>
                    </a:lnTlToBr>
                    <a:lnBlToTr>
                      <a:noFill/>
                    </a:lnBlToTr>
                    <a:solidFill>
                      <a:schemeClr val="accent5"/>
                    </a:solidFill>
                  </a:tcPr>
                </a:tc>
                <a:extLst>
                  <a:ext uri="{0D108BD9-81ED-4DB2-BD59-A6C34878D82A}">
                    <a16:rowId xmlns:a16="http://schemas.microsoft.com/office/drawing/2014/main" val="10014"/>
                  </a:ext>
                </a:extLst>
              </a:tr>
              <a:tr h="274289">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cs typeface="Arial" charset="0"/>
                        </a:rPr>
                        <a:t>≥1</a:t>
                      </a:r>
                    </a:p>
                  </a:txBody>
                  <a:tcPr marL="91424" marR="91424" marT="45715" marB="45715"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528</a:t>
                      </a:r>
                    </a:p>
                  </a:txBody>
                  <a:tcPr marL="91424" marR="91424" marT="45715" marB="45715"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2,195</a:t>
                      </a:r>
                    </a:p>
                  </a:txBody>
                  <a:tcPr marL="91424" marR="91424" marT="45715" marB="45715"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1.23 (1.08-1.39)</a:t>
                      </a:r>
                    </a:p>
                  </a:txBody>
                  <a:tcPr marL="91424" marR="91424" marT="45715" marB="45715"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1.25 (1.05-1.48)</a:t>
                      </a:r>
                    </a:p>
                  </a:txBody>
                  <a:tcPr marL="91424" marR="91424" marT="45715" marB="45715"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extLst>
                  <a:ext uri="{0D108BD9-81ED-4DB2-BD59-A6C34878D82A}">
                    <a16:rowId xmlns:a16="http://schemas.microsoft.com/office/drawing/2014/main" val="10015"/>
                  </a:ext>
                </a:extLst>
              </a:tr>
            </a:tbl>
          </a:graphicData>
        </a:graphic>
      </p:graphicFrame>
      <p:grpSp>
        <p:nvGrpSpPr>
          <p:cNvPr id="43083" name="Group 42">
            <a:extLst>
              <a:ext uri="{FF2B5EF4-FFF2-40B4-BE49-F238E27FC236}">
                <a16:creationId xmlns:a16="http://schemas.microsoft.com/office/drawing/2014/main" id="{3AB64FF1-6710-4241-9C80-B02A6BEFD6D5}"/>
              </a:ext>
            </a:extLst>
          </p:cNvPr>
          <p:cNvGrpSpPr>
            <a:grpSpLocks noChangeAspect="1"/>
          </p:cNvGrpSpPr>
          <p:nvPr/>
        </p:nvGrpSpPr>
        <p:grpSpPr bwMode="auto">
          <a:xfrm>
            <a:off x="273050" y="5859463"/>
            <a:ext cx="8597900" cy="449262"/>
            <a:chOff x="4014" y="1423"/>
            <a:chExt cx="1175" cy="368"/>
          </a:xfrm>
        </p:grpSpPr>
        <p:sp>
          <p:nvSpPr>
            <p:cNvPr id="43084" name="Rectangle 17">
              <a:extLst>
                <a:ext uri="{FF2B5EF4-FFF2-40B4-BE49-F238E27FC236}">
                  <a16:creationId xmlns:a16="http://schemas.microsoft.com/office/drawing/2014/main" id="{0D6FF37B-29E7-43A8-AC50-0E3F9AD95EA1}"/>
                </a:ext>
              </a:extLst>
            </p:cNvPr>
            <p:cNvSpPr>
              <a:spLocks noChangeArrowheads="1"/>
            </p:cNvSpPr>
            <p:nvPr/>
          </p:nvSpPr>
          <p:spPr bwMode="auto">
            <a:xfrm>
              <a:off x="4041" y="1423"/>
              <a:ext cx="1148"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marL="38100" indent="-381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20000"/>
                </a:spcBef>
                <a:buClr>
                  <a:schemeClr val="tx1"/>
                </a:buClr>
              </a:pPr>
              <a:r>
                <a:rPr lang="en-US" altLang="fr-FR" sz="1200">
                  <a:cs typeface="Arial" panose="020B0604020202020204" pitchFamily="34" charset="0"/>
                </a:rPr>
                <a:t>*Ajusted for baseline level of the metabolic syndrome component and age, sex, physical activity index, smoking, dietary consumption of saturated fat, trans fat, fibre, magnesium, total calories and glycemic index.</a:t>
              </a:r>
            </a:p>
          </p:txBody>
        </p:sp>
        <p:sp>
          <p:nvSpPr>
            <p:cNvPr id="43085" name="Rectangle 18">
              <a:extLst>
                <a:ext uri="{FF2B5EF4-FFF2-40B4-BE49-F238E27FC236}">
                  <a16:creationId xmlns:a16="http://schemas.microsoft.com/office/drawing/2014/main" id="{C814EF13-32BB-4367-A42E-EF19351FC30D}"/>
                </a:ext>
              </a:extLst>
            </p:cNvPr>
            <p:cNvSpPr>
              <a:spLocks noChangeArrowheads="1"/>
            </p:cNvSpPr>
            <p:nvPr/>
          </p:nvSpPr>
          <p:spPr bwMode="auto">
            <a:xfrm>
              <a:off x="4014" y="1423"/>
              <a:ext cx="29" cy="367"/>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8">
            <a:extLst>
              <a:ext uri="{FF2B5EF4-FFF2-40B4-BE49-F238E27FC236}">
                <a16:creationId xmlns:a16="http://schemas.microsoft.com/office/drawing/2014/main" id="{A008D034-D0F1-47DD-9917-BD8A2C147667}"/>
              </a:ext>
            </a:extLst>
          </p:cNvPr>
          <p:cNvSpPr>
            <a:spLocks noChangeArrowheads="1"/>
          </p:cNvSpPr>
          <p:nvPr/>
        </p:nvSpPr>
        <p:spPr bwMode="auto">
          <a:xfrm>
            <a:off x="5427663" y="6443663"/>
            <a:ext cx="3554412"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1000"/>
              <a:t>Adapted from Dhingra R et al. Circulation 2007; 116: 480-8</a:t>
            </a:r>
          </a:p>
        </p:txBody>
      </p:sp>
      <p:sp>
        <p:nvSpPr>
          <p:cNvPr id="45058" name="Rectangle 21">
            <a:extLst>
              <a:ext uri="{FF2B5EF4-FFF2-40B4-BE49-F238E27FC236}">
                <a16:creationId xmlns:a16="http://schemas.microsoft.com/office/drawing/2014/main" id="{146CB358-C6A0-48B5-92C5-83F70E36BB5B}"/>
              </a:ext>
            </a:extLst>
          </p:cNvPr>
          <p:cNvSpPr>
            <a:spLocks noChangeArrowheads="1"/>
          </p:cNvSpPr>
          <p:nvPr/>
        </p:nvSpPr>
        <p:spPr bwMode="auto">
          <a:xfrm>
            <a:off x="161925" y="0"/>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b="1">
                <a:solidFill>
                  <a:srgbClr val="333333"/>
                </a:solidFill>
              </a:rPr>
              <a:t>Multiple Logistic Regression Analysis Examining the Relations of Incidence of Individual Components of Metabolic Syndrome According to Soft Drink Consumption 				                               </a:t>
            </a:r>
            <a:r>
              <a:rPr lang="en-US" altLang="fr-FR" b="1">
                <a:solidFill>
                  <a:srgbClr val="9A0000"/>
                </a:solidFill>
              </a:rPr>
              <a:t>(2/2)</a:t>
            </a:r>
          </a:p>
        </p:txBody>
      </p:sp>
      <p:graphicFrame>
        <p:nvGraphicFramePr>
          <p:cNvPr id="166007" name="Group 119">
            <a:extLst>
              <a:ext uri="{FF2B5EF4-FFF2-40B4-BE49-F238E27FC236}">
                <a16:creationId xmlns:a16="http://schemas.microsoft.com/office/drawing/2014/main" id="{4BAE51B5-4256-4128-8D84-DFB28CB48B3A}"/>
              </a:ext>
            </a:extLst>
          </p:cNvPr>
          <p:cNvGraphicFramePr>
            <a:graphicFrameLocks noGrp="1"/>
          </p:cNvGraphicFramePr>
          <p:nvPr/>
        </p:nvGraphicFramePr>
        <p:xfrm>
          <a:off x="312738" y="954088"/>
          <a:ext cx="8518525" cy="4805362"/>
        </p:xfrm>
        <a:graphic>
          <a:graphicData uri="http://schemas.openxmlformats.org/drawingml/2006/table">
            <a:tbl>
              <a:tblPr/>
              <a:tblGrid>
                <a:gridCol w="1460702">
                  <a:extLst>
                    <a:ext uri="{9D8B030D-6E8A-4147-A177-3AD203B41FA5}">
                      <a16:colId xmlns:a16="http://schemas.microsoft.com/office/drawing/2014/main" val="20000"/>
                    </a:ext>
                  </a:extLst>
                </a:gridCol>
                <a:gridCol w="1141339">
                  <a:extLst>
                    <a:ext uri="{9D8B030D-6E8A-4147-A177-3AD203B41FA5}">
                      <a16:colId xmlns:a16="http://schemas.microsoft.com/office/drawing/2014/main" val="20001"/>
                    </a:ext>
                  </a:extLst>
                </a:gridCol>
                <a:gridCol w="1853035">
                  <a:extLst>
                    <a:ext uri="{9D8B030D-6E8A-4147-A177-3AD203B41FA5}">
                      <a16:colId xmlns:a16="http://schemas.microsoft.com/office/drawing/2014/main" val="20002"/>
                    </a:ext>
                  </a:extLst>
                </a:gridCol>
                <a:gridCol w="2200823">
                  <a:extLst>
                    <a:ext uri="{9D8B030D-6E8A-4147-A177-3AD203B41FA5}">
                      <a16:colId xmlns:a16="http://schemas.microsoft.com/office/drawing/2014/main" val="20003"/>
                    </a:ext>
                  </a:extLst>
                </a:gridCol>
                <a:gridCol w="1862626">
                  <a:extLst>
                    <a:ext uri="{9D8B030D-6E8A-4147-A177-3AD203B41FA5}">
                      <a16:colId xmlns:a16="http://schemas.microsoft.com/office/drawing/2014/main" val="20004"/>
                    </a:ext>
                  </a:extLst>
                </a:gridCol>
              </a:tblGrid>
              <a:tr h="67654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accent6"/>
                          </a:solidFill>
                          <a:effectLst/>
                          <a:latin typeface="Arial" charset="0"/>
                          <a:ea typeface="ＭＳ Ｐゴシック" pitchFamily="34" charset="-128"/>
                        </a:rPr>
                        <a:t>Soft drink </a:t>
                      </a:r>
                      <a:r>
                        <a:rPr kumimoji="0" lang="fr-CA" sz="1200" b="1" i="0" u="none" strike="noStrike" cap="none" normalizeH="0" baseline="0" dirty="0" err="1">
                          <a:ln>
                            <a:noFill/>
                          </a:ln>
                          <a:solidFill>
                            <a:schemeClr val="accent6"/>
                          </a:solidFill>
                          <a:effectLst/>
                          <a:latin typeface="Arial" charset="0"/>
                          <a:ea typeface="ＭＳ Ｐゴシック" pitchFamily="34" charset="-128"/>
                        </a:rPr>
                        <a:t>consumption</a:t>
                      </a:r>
                      <a:r>
                        <a:rPr kumimoji="0" lang="fr-CA" sz="1200" b="1" i="0" u="none" strike="noStrike" cap="none" normalizeH="0" baseline="0" dirty="0">
                          <a:ln>
                            <a:noFill/>
                          </a:ln>
                          <a:solidFill>
                            <a:schemeClr val="accent6"/>
                          </a:solidFill>
                          <a:effectLst/>
                          <a:latin typeface="Arial" charset="0"/>
                          <a:ea typeface="ＭＳ Ｐゴシック" pitchFamily="34" charset="-128"/>
                        </a:rPr>
                        <a:t>, (</a:t>
                      </a:r>
                      <a:r>
                        <a:rPr kumimoji="0" lang="fr-CA" sz="1200" b="1" i="0" u="none" strike="noStrike" cap="none" normalizeH="0" baseline="0" dirty="0" err="1">
                          <a:ln>
                            <a:noFill/>
                          </a:ln>
                          <a:solidFill>
                            <a:schemeClr val="accent6"/>
                          </a:solidFill>
                          <a:effectLst/>
                          <a:latin typeface="Arial" charset="0"/>
                          <a:ea typeface="ＭＳ Ｐゴシック" pitchFamily="34" charset="-128"/>
                        </a:rPr>
                        <a:t>servings</a:t>
                      </a:r>
                      <a:r>
                        <a:rPr kumimoji="0" lang="fr-CA" sz="1200" b="1" i="0" u="none" strike="noStrike" cap="none" normalizeH="0" baseline="0" dirty="0">
                          <a:ln>
                            <a:noFill/>
                          </a:ln>
                          <a:solidFill>
                            <a:schemeClr val="accent6"/>
                          </a:solidFill>
                          <a:effectLst/>
                          <a:latin typeface="Arial" charset="0"/>
                          <a:ea typeface="ＭＳ Ｐゴシック" pitchFamily="34" charset="-128"/>
                        </a:rPr>
                        <a:t>/</a:t>
                      </a:r>
                      <a:r>
                        <a:rPr kumimoji="0" lang="fr-CA" sz="1200" b="1" i="0" u="none" strike="noStrike" cap="none" normalizeH="0" baseline="0" dirty="0" err="1">
                          <a:ln>
                            <a:noFill/>
                          </a:ln>
                          <a:solidFill>
                            <a:schemeClr val="accent6"/>
                          </a:solidFill>
                          <a:effectLst/>
                          <a:latin typeface="Arial" charset="0"/>
                          <a:ea typeface="ＭＳ Ｐゴシック" pitchFamily="34" charset="-128"/>
                        </a:rPr>
                        <a:t>day</a:t>
                      </a:r>
                      <a:r>
                        <a:rPr kumimoji="0" lang="fr-CA" sz="1200" b="1" i="0" u="none" strike="noStrike" cap="none" normalizeH="0" baseline="0" dirty="0">
                          <a:ln>
                            <a:noFill/>
                          </a:ln>
                          <a:solidFill>
                            <a:schemeClr val="accent6"/>
                          </a:solidFill>
                          <a:effectLst/>
                          <a:latin typeface="Arial" charset="0"/>
                          <a:ea typeface="ＭＳ Ｐゴシック" pitchFamily="34" charset="-128"/>
                        </a:rPr>
                        <a:t>)</a:t>
                      </a:r>
                    </a:p>
                  </a:txBody>
                  <a:tcPr marL="91455" marR="91455" marT="45712" marB="45712"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accent6"/>
                          </a:solidFill>
                          <a:effectLst/>
                          <a:latin typeface="Arial" charset="0"/>
                          <a:ea typeface="ＭＳ Ｐゴシック" pitchFamily="34" charset="-128"/>
                        </a:rPr>
                        <a:t>Incident, n</a:t>
                      </a:r>
                    </a:p>
                  </a:txBody>
                  <a:tcPr marL="91455" marR="91455" marT="45712" marB="45712"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accent6"/>
                          </a:solidFill>
                          <a:effectLst/>
                          <a:latin typeface="Arial" charset="0"/>
                          <a:ea typeface="ＭＳ Ｐゴシック" pitchFamily="34" charset="-128"/>
                        </a:rPr>
                        <a:t>No. </a:t>
                      </a:r>
                      <a:r>
                        <a:rPr kumimoji="0" lang="fr-CA" sz="1200" b="1" i="0" u="none" strike="noStrike" cap="none" normalizeH="0" baseline="0" dirty="0" err="1">
                          <a:ln>
                            <a:noFill/>
                          </a:ln>
                          <a:solidFill>
                            <a:schemeClr val="accent6"/>
                          </a:solidFill>
                          <a:effectLst/>
                          <a:latin typeface="Arial" charset="0"/>
                          <a:ea typeface="ＭＳ Ｐゴシック" pitchFamily="34" charset="-128"/>
                        </a:rPr>
                        <a:t>at</a:t>
                      </a:r>
                      <a:r>
                        <a:rPr kumimoji="0" lang="fr-CA" sz="1200" b="1" i="0" u="none" strike="noStrike" cap="none" normalizeH="0" baseline="0" dirty="0">
                          <a:ln>
                            <a:noFill/>
                          </a:ln>
                          <a:solidFill>
                            <a:schemeClr val="accent6"/>
                          </a:solidFill>
                          <a:effectLst/>
                          <a:latin typeface="Arial" charset="0"/>
                          <a:ea typeface="ＭＳ Ｐゴシック" pitchFamily="34" charset="-128"/>
                        </a:rPr>
                        <a:t> </a:t>
                      </a:r>
                      <a:r>
                        <a:rPr kumimoji="0" lang="fr-CA" sz="1200" b="1" i="0" u="none" strike="noStrike" cap="none" normalizeH="0" baseline="0" dirty="0" err="1">
                          <a:ln>
                            <a:noFill/>
                          </a:ln>
                          <a:solidFill>
                            <a:schemeClr val="accent6"/>
                          </a:solidFill>
                          <a:effectLst/>
                          <a:latin typeface="Arial" charset="0"/>
                          <a:ea typeface="ＭＳ Ｐゴシック" pitchFamily="34" charset="-128"/>
                        </a:rPr>
                        <a:t>risk</a:t>
                      </a:r>
                      <a:r>
                        <a:rPr kumimoji="0" lang="fr-CA" sz="1200" b="1" i="0" u="none" strike="noStrike" cap="none" normalizeH="0" baseline="0" dirty="0">
                          <a:ln>
                            <a:noFill/>
                          </a:ln>
                          <a:solidFill>
                            <a:schemeClr val="accent6"/>
                          </a:solidFill>
                          <a:effectLst/>
                          <a:latin typeface="Arial" charset="0"/>
                          <a:ea typeface="ＭＳ Ｐゴシック" pitchFamily="34" charset="-128"/>
                        </a:rPr>
                        <a:t> (</a:t>
                      </a:r>
                      <a:r>
                        <a:rPr kumimoji="0" lang="fr-CA" sz="1200" b="1" i="0" u="none" strike="noStrike" cap="none" normalizeH="0" baseline="0" dirty="0" err="1">
                          <a:ln>
                            <a:noFill/>
                          </a:ln>
                          <a:solidFill>
                            <a:schemeClr val="accent6"/>
                          </a:solidFill>
                          <a:effectLst/>
                          <a:latin typeface="Arial" charset="0"/>
                          <a:ea typeface="ＭＳ Ｐゴシック" pitchFamily="34" charset="-128"/>
                        </a:rPr>
                        <a:t>person</a:t>
                      </a:r>
                      <a:r>
                        <a:rPr kumimoji="0" lang="fr-CA" sz="1200" b="1" i="0" u="none" strike="noStrike" cap="none" normalizeH="0" baseline="0" dirty="0">
                          <a:ln>
                            <a:noFill/>
                          </a:ln>
                          <a:solidFill>
                            <a:schemeClr val="accent6"/>
                          </a:solidFill>
                          <a:effectLst/>
                          <a:latin typeface="Arial" charset="0"/>
                          <a:ea typeface="ＭＳ Ｐゴシック" pitchFamily="34" charset="-128"/>
                        </a:rPr>
                        <a:t>-observations)</a:t>
                      </a:r>
                    </a:p>
                  </a:txBody>
                  <a:tcPr marL="91455" marR="91455" marT="45712" marB="45712"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accent6"/>
                          </a:solidFill>
                          <a:effectLst/>
                          <a:latin typeface="Arial" charset="0"/>
                          <a:ea typeface="ＭＳ Ｐゴシック" pitchFamily="34" charset="-128"/>
                        </a:rPr>
                        <a:t>Age- and </a:t>
                      </a:r>
                      <a:r>
                        <a:rPr kumimoji="0" lang="fr-CA" sz="1200" b="1" i="0" u="none" strike="noStrike" cap="none" normalizeH="0" baseline="0" dirty="0" err="1">
                          <a:ln>
                            <a:noFill/>
                          </a:ln>
                          <a:solidFill>
                            <a:schemeClr val="accent6"/>
                          </a:solidFill>
                          <a:effectLst/>
                          <a:latin typeface="Arial" charset="0"/>
                          <a:ea typeface="ＭＳ Ｐゴシック" pitchFamily="34" charset="-128"/>
                        </a:rPr>
                        <a:t>sex</a:t>
                      </a:r>
                      <a:r>
                        <a:rPr kumimoji="0" lang="fr-CA" sz="1200" b="1" i="0" u="none" strike="noStrike" cap="none" normalizeH="0" baseline="0" dirty="0">
                          <a:ln>
                            <a:noFill/>
                          </a:ln>
                          <a:solidFill>
                            <a:schemeClr val="accent6"/>
                          </a:solidFill>
                          <a:effectLst/>
                          <a:latin typeface="Arial" charset="0"/>
                          <a:ea typeface="ＭＳ Ｐゴシック" pitchFamily="34" charset="-128"/>
                        </a:rPr>
                        <a:t>-</a:t>
                      </a:r>
                      <a:r>
                        <a:rPr kumimoji="0" lang="fr-CA" sz="1200" b="1" i="0" u="none" strike="noStrike" cap="none" normalizeH="0" baseline="0" dirty="0" err="1">
                          <a:ln>
                            <a:noFill/>
                          </a:ln>
                          <a:solidFill>
                            <a:schemeClr val="accent6"/>
                          </a:solidFill>
                          <a:effectLst/>
                          <a:latin typeface="Arial" charset="0"/>
                          <a:ea typeface="ＭＳ Ｐゴシック" pitchFamily="34" charset="-128"/>
                        </a:rPr>
                        <a:t>adjusted</a:t>
                      </a:r>
                      <a:r>
                        <a:rPr kumimoji="0" lang="fr-CA" sz="1200" b="1" i="0" u="none" strike="noStrike" cap="none" normalizeH="0" baseline="0" dirty="0">
                          <a:ln>
                            <a:noFill/>
                          </a:ln>
                          <a:solidFill>
                            <a:schemeClr val="accent6"/>
                          </a:solidFill>
                          <a:effectLst/>
                          <a:latin typeface="Arial" charset="0"/>
                          <a:ea typeface="ＭＳ Ｐゴシック" pitchFamily="34" charset="-128"/>
                        </a:rPr>
                        <a:t> </a:t>
                      </a:r>
                      <a:r>
                        <a:rPr kumimoji="0" lang="fr-CA" sz="1200" b="1" i="0" u="none" strike="noStrike" cap="none" normalizeH="0" baseline="0" dirty="0" err="1">
                          <a:ln>
                            <a:noFill/>
                          </a:ln>
                          <a:solidFill>
                            <a:schemeClr val="accent6"/>
                          </a:solidFill>
                          <a:effectLst/>
                          <a:latin typeface="Arial" charset="0"/>
                          <a:ea typeface="ＭＳ Ｐゴシック" pitchFamily="34" charset="-128"/>
                        </a:rPr>
                        <a:t>odds</a:t>
                      </a:r>
                      <a:r>
                        <a:rPr kumimoji="0" lang="fr-CA" sz="1200" b="1" i="0" u="none" strike="noStrike" cap="none" normalizeH="0" baseline="0" dirty="0">
                          <a:ln>
                            <a:noFill/>
                          </a:ln>
                          <a:solidFill>
                            <a:schemeClr val="accent6"/>
                          </a:solidFill>
                          <a:effectLst/>
                          <a:latin typeface="Arial" charset="0"/>
                          <a:ea typeface="ＭＳ Ｐゴシック" pitchFamily="34" charset="-128"/>
                        </a:rPr>
                        <a:t> ratio (OR)</a:t>
                      </a:r>
                    </a:p>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accent6"/>
                          </a:solidFill>
                          <a:effectLst/>
                          <a:latin typeface="Arial" charset="0"/>
                          <a:ea typeface="ＭＳ Ｐゴシック" pitchFamily="34" charset="-128"/>
                        </a:rPr>
                        <a:t>(95% CI)</a:t>
                      </a:r>
                    </a:p>
                  </a:txBody>
                  <a:tcPr marL="91455" marR="91455" marT="45712" marB="45712"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err="1">
                          <a:ln>
                            <a:noFill/>
                          </a:ln>
                          <a:solidFill>
                            <a:schemeClr val="accent6"/>
                          </a:solidFill>
                          <a:effectLst/>
                          <a:latin typeface="Arial" charset="0"/>
                          <a:ea typeface="ＭＳ Ｐゴシック" pitchFamily="34" charset="-128"/>
                        </a:rPr>
                        <a:t>Multivariable</a:t>
                      </a:r>
                      <a:r>
                        <a:rPr kumimoji="0" lang="fr-CA" sz="1200" b="1" i="0" u="none" strike="noStrike" cap="none" normalizeH="0" baseline="0" dirty="0">
                          <a:ln>
                            <a:noFill/>
                          </a:ln>
                          <a:solidFill>
                            <a:schemeClr val="accent6"/>
                          </a:solidFill>
                          <a:effectLst/>
                          <a:latin typeface="Arial" charset="0"/>
                          <a:ea typeface="ＭＳ Ｐゴシック" pitchFamily="34" charset="-128"/>
                        </a:rPr>
                        <a:t> </a:t>
                      </a:r>
                      <a:r>
                        <a:rPr kumimoji="0" lang="fr-CA" sz="1200" b="1" i="0" u="none" strike="noStrike" cap="none" normalizeH="0" baseline="0" dirty="0" err="1">
                          <a:ln>
                            <a:noFill/>
                          </a:ln>
                          <a:solidFill>
                            <a:schemeClr val="accent6"/>
                          </a:solidFill>
                          <a:effectLst/>
                          <a:latin typeface="Arial" charset="0"/>
                          <a:ea typeface="ＭＳ Ｐゴシック" pitchFamily="34" charset="-128"/>
                        </a:rPr>
                        <a:t>adjusted</a:t>
                      </a:r>
                      <a:r>
                        <a:rPr kumimoji="0" lang="fr-CA" sz="1200" b="1" i="0" u="none" strike="noStrike" cap="none" normalizeH="0" baseline="0" dirty="0">
                          <a:ln>
                            <a:noFill/>
                          </a:ln>
                          <a:solidFill>
                            <a:schemeClr val="accent6"/>
                          </a:solidFill>
                          <a:effectLst/>
                          <a:latin typeface="Arial" charset="0"/>
                          <a:ea typeface="ＭＳ Ｐゴシック" pitchFamily="34" charset="-128"/>
                        </a:rPr>
                        <a:t> OR*</a:t>
                      </a:r>
                    </a:p>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accent6"/>
                          </a:solidFill>
                          <a:effectLst/>
                          <a:latin typeface="Arial" charset="0"/>
                          <a:ea typeface="ＭＳ Ｐゴシック" pitchFamily="34" charset="-128"/>
                        </a:rPr>
                        <a:t>(95% CI)</a:t>
                      </a:r>
                    </a:p>
                  </a:txBody>
                  <a:tcPr marL="91455" marR="91455" marT="45712" marB="45712"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extLst>
                  <a:ext uri="{0D108BD9-81ED-4DB2-BD59-A6C34878D82A}">
                    <a16:rowId xmlns:a16="http://schemas.microsoft.com/office/drawing/2014/main" val="10000"/>
                  </a:ext>
                </a:extLst>
              </a:tr>
              <a:tr h="274275">
                <a:tc gridSpan="5">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tx1"/>
                          </a:solidFill>
                          <a:effectLst/>
                          <a:latin typeface="Arial" charset="0"/>
                          <a:ea typeface="ＭＳ Ｐゴシック" pitchFamily="34" charset="-128"/>
                        </a:rPr>
                        <a:t>Incidence of </a:t>
                      </a:r>
                      <a:r>
                        <a:rPr kumimoji="0" lang="fr-CA" sz="1200" b="1" i="0" u="none" strike="noStrike" cap="none" normalizeH="0" baseline="0" dirty="0" err="1">
                          <a:ln>
                            <a:noFill/>
                          </a:ln>
                          <a:solidFill>
                            <a:schemeClr val="tx1"/>
                          </a:solidFill>
                          <a:effectLst/>
                          <a:latin typeface="Arial" charset="0"/>
                          <a:ea typeface="ＭＳ Ｐゴシック" pitchFamily="34" charset="-128"/>
                        </a:rPr>
                        <a:t>high</a:t>
                      </a:r>
                      <a:r>
                        <a:rPr kumimoji="0" lang="fr-CA" sz="1200" b="1" i="0" u="none" strike="noStrike" cap="none" normalizeH="0" baseline="0" dirty="0">
                          <a:ln>
                            <a:noFill/>
                          </a:ln>
                          <a:solidFill>
                            <a:schemeClr val="tx1"/>
                          </a:solidFill>
                          <a:effectLst/>
                          <a:latin typeface="Arial" charset="0"/>
                          <a:ea typeface="ＭＳ Ｐゴシック" pitchFamily="34" charset="-128"/>
                        </a:rPr>
                        <a:t> </a:t>
                      </a:r>
                      <a:r>
                        <a:rPr kumimoji="0" lang="fr-CA" sz="1200" b="1" i="0" u="none" strike="noStrike" cap="none" normalizeH="0" baseline="0" dirty="0" err="1">
                          <a:ln>
                            <a:noFill/>
                          </a:ln>
                          <a:solidFill>
                            <a:schemeClr val="tx1"/>
                          </a:solidFill>
                          <a:effectLst/>
                          <a:latin typeface="Arial" charset="0"/>
                          <a:ea typeface="ＭＳ Ｐゴシック" pitchFamily="34" charset="-128"/>
                        </a:rPr>
                        <a:t>blood</a:t>
                      </a:r>
                      <a:r>
                        <a:rPr kumimoji="0" lang="fr-CA" sz="1200" b="1" i="0" u="none" strike="noStrike" cap="none" normalizeH="0" baseline="0" dirty="0">
                          <a:ln>
                            <a:noFill/>
                          </a:ln>
                          <a:solidFill>
                            <a:schemeClr val="tx1"/>
                          </a:solidFill>
                          <a:effectLst/>
                          <a:latin typeface="Arial" charset="0"/>
                          <a:ea typeface="ＭＳ Ｐゴシック" pitchFamily="34" charset="-128"/>
                        </a:rPr>
                        <a:t> pressure (</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≥135/85 mm Hg or on </a:t>
                      </a:r>
                      <a:r>
                        <a:rPr kumimoji="0" lang="fr-CA" sz="1200" b="1" i="0" u="none" strike="noStrike" cap="none" normalizeH="0" baseline="0" dirty="0" err="1">
                          <a:ln>
                            <a:noFill/>
                          </a:ln>
                          <a:solidFill>
                            <a:schemeClr val="tx1"/>
                          </a:solidFill>
                          <a:effectLst/>
                          <a:latin typeface="Arial" charset="0"/>
                          <a:ea typeface="ＭＳ Ｐゴシック" pitchFamily="34" charset="-128"/>
                          <a:cs typeface="Arial" charset="0"/>
                        </a:rPr>
                        <a:t>treatment</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a:t>
                      </a:r>
                    </a:p>
                  </a:txBody>
                  <a:tcPr marL="91455" marR="91455" marT="45712" marB="45712"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1"/>
                    </a:solidFill>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1"/>
                  </a:ext>
                </a:extLst>
              </a:tr>
              <a:tr h="2742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None</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631</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3,055</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Referent</a:t>
                      </a:r>
                      <a:endParaRPr kumimoji="0" lang="fr-CA" sz="1200" b="0" i="0" u="none" strike="noStrike" cap="none" normalizeH="0" baseline="0" dirty="0">
                        <a:ln>
                          <a:noFill/>
                        </a:ln>
                        <a:solidFill>
                          <a:schemeClr val="tx1"/>
                        </a:solidFill>
                        <a:effectLst/>
                        <a:latin typeface="Arial" charset="0"/>
                        <a:ea typeface="ＭＳ Ｐゴシック" pitchFamily="34" charset="-128"/>
                      </a:endParaRP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rPr>
                        <a:t>Referent</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2"/>
                  </a:ext>
                </a:extLst>
              </a:tr>
              <a:tr h="2742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232</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1,043</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1.23 (1.03-1.46)</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1.16 (0.92-1.47)</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3"/>
                  </a:ext>
                </a:extLst>
              </a:tr>
              <a:tr h="2742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cs typeface="Arial" charset="0"/>
                        </a:rPr>
                        <a:t>≥2</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141</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654</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1.20 (0.97-1.49)</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1.20 (0.90-1.60)</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4"/>
                  </a:ext>
                </a:extLst>
              </a:tr>
              <a:tr h="2742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cs typeface="Arial" charset="0"/>
                        </a:rPr>
                        <a:t>≥1</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373</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1,697</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1.22 (1.05-1.41)</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1.18 (0.96-1.44)</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5"/>
                  </a:ext>
                </a:extLst>
              </a:tr>
              <a:tr h="288973">
                <a:tc gridSpan="5">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tx1"/>
                          </a:solidFill>
                          <a:effectLst/>
                          <a:latin typeface="Arial" charset="0"/>
                          <a:ea typeface="ＭＳ Ｐゴシック" pitchFamily="34" charset="-128"/>
                        </a:rPr>
                        <a:t>Incidence of </a:t>
                      </a:r>
                      <a:r>
                        <a:rPr kumimoji="0" lang="fr-CA" sz="1200" b="1" i="0" u="none" strike="noStrike" cap="none" normalizeH="0" baseline="0" dirty="0" err="1">
                          <a:ln>
                            <a:noFill/>
                          </a:ln>
                          <a:solidFill>
                            <a:schemeClr val="tx1"/>
                          </a:solidFill>
                          <a:effectLst/>
                          <a:latin typeface="Arial" charset="0"/>
                          <a:ea typeface="ＭＳ Ｐゴシック" pitchFamily="34" charset="-128"/>
                        </a:rPr>
                        <a:t>hypertriglyceridemia</a:t>
                      </a:r>
                      <a:r>
                        <a:rPr kumimoji="0" lang="fr-CA" sz="1200" b="1" i="0" u="none" strike="noStrike" cap="none" normalizeH="0" baseline="0" dirty="0">
                          <a:ln>
                            <a:noFill/>
                          </a:ln>
                          <a:solidFill>
                            <a:schemeClr val="tx1"/>
                          </a:solidFill>
                          <a:effectLst/>
                          <a:latin typeface="Arial" charset="0"/>
                          <a:ea typeface="ＭＳ Ｐゴシック" pitchFamily="34" charset="-128"/>
                        </a:rPr>
                        <a:t> (</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≥1.7 </a:t>
                      </a:r>
                      <a:r>
                        <a:rPr kumimoji="0" lang="fr-CA" sz="1200" b="1" i="0" u="none" strike="noStrike" cap="none" normalizeH="0" baseline="0" dirty="0" err="1">
                          <a:ln>
                            <a:noFill/>
                          </a:ln>
                          <a:solidFill>
                            <a:schemeClr val="tx1"/>
                          </a:solidFill>
                          <a:effectLst/>
                          <a:latin typeface="Arial" charset="0"/>
                          <a:ea typeface="ＭＳ Ｐゴシック" pitchFamily="34" charset="-128"/>
                          <a:cs typeface="Arial" charset="0"/>
                        </a:rPr>
                        <a:t>mmol</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/l or on </a:t>
                      </a:r>
                      <a:r>
                        <a:rPr kumimoji="0" lang="fr-CA" sz="1200" b="1" i="0" u="none" strike="noStrike" cap="none" normalizeH="0" baseline="0" dirty="0" err="1">
                          <a:ln>
                            <a:noFill/>
                          </a:ln>
                          <a:solidFill>
                            <a:schemeClr val="tx1"/>
                          </a:solidFill>
                          <a:effectLst/>
                          <a:latin typeface="Arial" charset="0"/>
                          <a:ea typeface="ＭＳ Ｐゴシック" pitchFamily="34" charset="-128"/>
                          <a:cs typeface="Arial" charset="0"/>
                        </a:rPr>
                        <a:t>treatment</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a:t>
                      </a:r>
                      <a:endParaRPr kumimoji="0" lang="fr-CA" sz="1200" b="1" i="0" u="none" strike="noStrike" cap="none" normalizeH="0" baseline="30000" dirty="0">
                        <a:ln>
                          <a:noFill/>
                        </a:ln>
                        <a:solidFill>
                          <a:schemeClr val="tx1"/>
                        </a:solidFill>
                        <a:effectLst/>
                        <a:latin typeface="Arial" charset="0"/>
                        <a:ea typeface="ＭＳ Ｐゴシック" pitchFamily="34" charset="-128"/>
                        <a:cs typeface="Arial" charset="0"/>
                      </a:endParaRP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1"/>
                    </a:solidFill>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6"/>
                  </a:ext>
                </a:extLst>
              </a:tr>
              <a:tr h="2742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None</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695</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4,258</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Referent</a:t>
                      </a:r>
                      <a:endParaRPr kumimoji="0" lang="fr-CA" sz="1200" b="0" i="0" u="none" strike="noStrike" cap="none" normalizeH="0" baseline="0" dirty="0">
                        <a:ln>
                          <a:noFill/>
                        </a:ln>
                        <a:solidFill>
                          <a:schemeClr val="tx1"/>
                        </a:solidFill>
                        <a:effectLst/>
                        <a:latin typeface="Arial" charset="0"/>
                        <a:ea typeface="ＭＳ Ｐゴシック" pitchFamily="34" charset="-128"/>
                      </a:endParaRP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Referent</a:t>
                      </a:r>
                      <a:endParaRPr kumimoji="0" lang="fr-CA" sz="1200" b="0" i="0" u="none" strike="noStrike" cap="none" normalizeH="0" baseline="0" dirty="0">
                        <a:ln>
                          <a:noFill/>
                        </a:ln>
                        <a:solidFill>
                          <a:schemeClr val="tx1"/>
                        </a:solidFill>
                        <a:effectLst/>
                        <a:latin typeface="Arial" charset="0"/>
                        <a:ea typeface="ＭＳ Ｐゴシック" pitchFamily="34" charset="-128"/>
                      </a:endParaRP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7"/>
                  </a:ext>
                </a:extLst>
              </a:tr>
              <a:tr h="2742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250</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1,317</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1.24 (1.05-1.46)</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1.35 (1.09-1.67)</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8"/>
                  </a:ext>
                </a:extLst>
              </a:tr>
              <a:tr h="2742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cs typeface="Arial" charset="0"/>
                        </a:rPr>
                        <a:t>≥2</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148</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807</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1.20 (0.98-1.46)</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1.09 (0.82-1.44)</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9"/>
                  </a:ext>
                </a:extLst>
              </a:tr>
              <a:tr h="2742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cs typeface="Arial" charset="0"/>
                        </a:rPr>
                        <a:t>≥1</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398</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2,124</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1.22 (1.07-1.41)</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1.25 (1.04-1.51)</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10"/>
                  </a:ext>
                </a:extLst>
              </a:tr>
              <a:tr h="274275">
                <a:tc gridSpan="5">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1" i="0" u="none" strike="noStrike" cap="none" normalizeH="0" baseline="0" dirty="0">
                          <a:ln>
                            <a:noFill/>
                          </a:ln>
                          <a:solidFill>
                            <a:schemeClr val="tx1"/>
                          </a:solidFill>
                          <a:effectLst/>
                          <a:latin typeface="Arial" charset="0"/>
                          <a:ea typeface="ＭＳ Ｐゴシック" pitchFamily="34" charset="-128"/>
                        </a:rPr>
                        <a:t>Incidence of </a:t>
                      </a:r>
                      <a:r>
                        <a:rPr kumimoji="0" lang="fr-CA" sz="1200" b="1" i="0" u="none" strike="noStrike" cap="none" normalizeH="0" baseline="0" dirty="0" err="1">
                          <a:ln>
                            <a:noFill/>
                          </a:ln>
                          <a:solidFill>
                            <a:schemeClr val="tx1"/>
                          </a:solidFill>
                          <a:effectLst/>
                          <a:latin typeface="Arial" charset="0"/>
                          <a:ea typeface="ＭＳ Ｐゴシック" pitchFamily="34" charset="-128"/>
                        </a:rPr>
                        <a:t>low</a:t>
                      </a:r>
                      <a:r>
                        <a:rPr kumimoji="0" lang="fr-CA" sz="1200" b="1" i="0" u="none" strike="noStrike" cap="none" normalizeH="0" baseline="0" dirty="0">
                          <a:ln>
                            <a:noFill/>
                          </a:ln>
                          <a:solidFill>
                            <a:schemeClr val="tx1"/>
                          </a:solidFill>
                          <a:effectLst/>
                          <a:latin typeface="Arial" charset="0"/>
                          <a:ea typeface="ＭＳ Ｐゴシック" pitchFamily="34" charset="-128"/>
                        </a:rPr>
                        <a:t> HDL </a:t>
                      </a:r>
                      <a:r>
                        <a:rPr kumimoji="0" lang="fr-CA" sz="1200" b="1" i="0" u="none" strike="noStrike" cap="none" normalizeH="0" baseline="0" dirty="0" err="1">
                          <a:ln>
                            <a:noFill/>
                          </a:ln>
                          <a:solidFill>
                            <a:schemeClr val="tx1"/>
                          </a:solidFill>
                          <a:effectLst/>
                          <a:latin typeface="Arial" charset="0"/>
                          <a:ea typeface="ＭＳ Ｐゴシック" pitchFamily="34" charset="-128"/>
                        </a:rPr>
                        <a:t>cholesterol</a:t>
                      </a:r>
                      <a:r>
                        <a:rPr kumimoji="0" lang="fr-CA" sz="1200" b="1" i="0" u="none" strike="noStrike" cap="none" normalizeH="0" baseline="0" dirty="0">
                          <a:ln>
                            <a:noFill/>
                          </a:ln>
                          <a:solidFill>
                            <a:schemeClr val="tx1"/>
                          </a:solidFill>
                          <a:effectLst/>
                          <a:latin typeface="Arial" charset="0"/>
                          <a:ea typeface="ＭＳ Ｐゴシック" pitchFamily="34" charset="-128"/>
                        </a:rPr>
                        <a:t> (</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&lt;1.03 </a:t>
                      </a:r>
                      <a:r>
                        <a:rPr kumimoji="0" lang="fr-CA" sz="1200" b="1" i="0" u="none" strike="noStrike" cap="none" normalizeH="0" baseline="0" dirty="0" err="1">
                          <a:ln>
                            <a:noFill/>
                          </a:ln>
                          <a:solidFill>
                            <a:schemeClr val="tx1"/>
                          </a:solidFill>
                          <a:effectLst/>
                          <a:latin typeface="Arial" charset="0"/>
                          <a:ea typeface="ＭＳ Ｐゴシック" pitchFamily="34" charset="-128"/>
                          <a:cs typeface="Arial" charset="0"/>
                        </a:rPr>
                        <a:t>mmol</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/l for men or &lt;1.3 </a:t>
                      </a:r>
                      <a:r>
                        <a:rPr kumimoji="0" lang="fr-CA" sz="1200" b="1" i="0" u="none" strike="noStrike" cap="none" normalizeH="0" baseline="0" dirty="0" err="1">
                          <a:ln>
                            <a:noFill/>
                          </a:ln>
                          <a:solidFill>
                            <a:schemeClr val="tx1"/>
                          </a:solidFill>
                          <a:effectLst/>
                          <a:latin typeface="Arial" charset="0"/>
                          <a:ea typeface="ＭＳ Ｐゴシック" pitchFamily="34" charset="-128"/>
                          <a:cs typeface="Arial" charset="0"/>
                        </a:rPr>
                        <a:t>mmol</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/l for </a:t>
                      </a:r>
                      <a:r>
                        <a:rPr kumimoji="0" lang="fr-CA" sz="1200" b="1" i="0" u="none" strike="noStrike" cap="none" normalizeH="0" baseline="0" dirty="0" err="1">
                          <a:ln>
                            <a:noFill/>
                          </a:ln>
                          <a:solidFill>
                            <a:schemeClr val="tx1"/>
                          </a:solidFill>
                          <a:effectLst/>
                          <a:latin typeface="Arial" charset="0"/>
                          <a:ea typeface="ＭＳ Ｐゴシック" pitchFamily="34" charset="-128"/>
                          <a:cs typeface="Arial" charset="0"/>
                        </a:rPr>
                        <a:t>women</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 or on </a:t>
                      </a:r>
                      <a:r>
                        <a:rPr kumimoji="0" lang="fr-CA" sz="1200" b="1" i="0" u="none" strike="noStrike" cap="none" normalizeH="0" baseline="0" dirty="0" err="1">
                          <a:ln>
                            <a:noFill/>
                          </a:ln>
                          <a:solidFill>
                            <a:schemeClr val="tx1"/>
                          </a:solidFill>
                          <a:effectLst/>
                          <a:latin typeface="Arial" charset="0"/>
                          <a:ea typeface="ＭＳ Ｐゴシック" pitchFamily="34" charset="-128"/>
                          <a:cs typeface="Arial" charset="0"/>
                        </a:rPr>
                        <a:t>treatment</a:t>
                      </a:r>
                      <a:r>
                        <a:rPr kumimoji="0" lang="fr-CA" sz="1200" b="1" i="0" u="none" strike="noStrike" cap="none" normalizeH="0" baseline="0" dirty="0">
                          <a:ln>
                            <a:noFill/>
                          </a:ln>
                          <a:solidFill>
                            <a:schemeClr val="tx1"/>
                          </a:solidFill>
                          <a:effectLst/>
                          <a:latin typeface="Arial" charset="0"/>
                          <a:ea typeface="ＭＳ Ｐゴシック" pitchFamily="34" charset="-128"/>
                          <a:cs typeface="Arial" charset="0"/>
                        </a:rPr>
                        <a:t>)</a:t>
                      </a:r>
                    </a:p>
                  </a:txBody>
                  <a:tcPr marL="91455" marR="91455" marT="45712" marB="45712" anchor="ctr" horzOverflow="overflow">
                    <a:lnL cap="flat">
                      <a:noFill/>
                    </a:lnL>
                    <a:lnR cap="flat">
                      <a:noFill/>
                    </a:lnR>
                    <a:lnT cap="flat">
                      <a:noFill/>
                    </a:lnT>
                    <a:lnB cap="flat">
                      <a:noFill/>
                    </a:lnB>
                    <a:lnTlToBr>
                      <a:noFill/>
                    </a:lnTlToBr>
                    <a:lnBlToTr>
                      <a:noFill/>
                    </a:lnBlToTr>
                    <a:solidFill>
                      <a:schemeClr val="accent1"/>
                    </a:solidFill>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11"/>
                  </a:ext>
                </a:extLst>
              </a:tr>
              <a:tr h="2742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None</a:t>
                      </a:r>
                    </a:p>
                  </a:txBody>
                  <a:tcPr marL="91455" marR="91455" marT="45712" marB="45712" anchor="ctr" horzOverflow="overflow">
                    <a:lnL cap="flat">
                      <a:noFill/>
                    </a:lnL>
                    <a:lnR cap="flat">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460</a:t>
                      </a:r>
                    </a:p>
                  </a:txBody>
                  <a:tcPr marL="91455" marR="91455" marT="45712" marB="45712" anchor="ctr" horzOverflow="overflow">
                    <a:lnL cap="flat">
                      <a:noFill/>
                    </a:lnL>
                    <a:lnR cap="flat">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3,878</a:t>
                      </a:r>
                    </a:p>
                  </a:txBody>
                  <a:tcPr marL="91455" marR="91455" marT="45712" marB="45712" anchor="ctr" horzOverflow="overflow">
                    <a:lnL cap="flat">
                      <a:noFill/>
                    </a:lnL>
                    <a:lnR cap="flat">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Referent</a:t>
                      </a:r>
                      <a:endParaRPr kumimoji="0" lang="fr-CA" sz="1200" b="0" i="0" u="none" strike="noStrike" cap="none" normalizeH="0" baseline="0" dirty="0">
                        <a:ln>
                          <a:noFill/>
                        </a:ln>
                        <a:solidFill>
                          <a:schemeClr val="tx1"/>
                        </a:solidFill>
                        <a:effectLst/>
                        <a:latin typeface="Arial" charset="0"/>
                        <a:ea typeface="ＭＳ Ｐゴシック" pitchFamily="34" charset="-128"/>
                      </a:endParaRPr>
                    </a:p>
                  </a:txBody>
                  <a:tcPr marL="91455" marR="91455" marT="45712" marB="45712" anchor="ctr" horzOverflow="overflow">
                    <a:lnL cap="flat">
                      <a:noFill/>
                    </a:lnL>
                    <a:lnR cap="flat">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err="1">
                          <a:ln>
                            <a:noFill/>
                          </a:ln>
                          <a:solidFill>
                            <a:schemeClr val="tx1"/>
                          </a:solidFill>
                          <a:effectLst/>
                          <a:latin typeface="Arial" charset="0"/>
                          <a:ea typeface="ＭＳ Ｐゴシック" pitchFamily="34" charset="-128"/>
                        </a:rPr>
                        <a:t>Referent</a:t>
                      </a:r>
                      <a:endParaRPr kumimoji="0" lang="fr-CA" sz="1200" b="0" i="0" u="none" strike="noStrike" cap="none" normalizeH="0" baseline="0" dirty="0">
                        <a:ln>
                          <a:noFill/>
                        </a:ln>
                        <a:solidFill>
                          <a:schemeClr val="tx1"/>
                        </a:solidFill>
                        <a:effectLst/>
                        <a:latin typeface="Arial" charset="0"/>
                        <a:ea typeface="ＭＳ Ｐゴシック" pitchFamily="34" charset="-128"/>
                      </a:endParaRPr>
                    </a:p>
                  </a:txBody>
                  <a:tcPr marL="91455" marR="91455" marT="45712" marB="45712" anchor="ctr" horzOverflow="overflow">
                    <a:lnL cap="flat">
                      <a:noFill/>
                    </a:lnL>
                    <a:lnR cap="flat">
                      <a:noFill/>
                    </a:lnR>
                    <a:lnT cap="flat">
                      <a:noFill/>
                    </a:lnT>
                    <a:lnB>
                      <a:noFill/>
                    </a:lnB>
                    <a:lnTlToBr>
                      <a:noFill/>
                    </a:lnTlToBr>
                    <a:lnBlToTr>
                      <a:noFill/>
                    </a:lnBlToTr>
                    <a:solidFill>
                      <a:schemeClr val="accent5"/>
                    </a:solidFill>
                  </a:tcPr>
                </a:tc>
                <a:extLst>
                  <a:ext uri="{0D108BD9-81ED-4DB2-BD59-A6C34878D82A}">
                    <a16:rowId xmlns:a16="http://schemas.microsoft.com/office/drawing/2014/main" val="10012"/>
                  </a:ext>
                </a:extLst>
              </a:tr>
              <a:tr h="2742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a:t>
                      </a:r>
                    </a:p>
                  </a:txBody>
                  <a:tcPr marL="91455" marR="91455" marT="45712" marB="45712"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183</a:t>
                      </a:r>
                    </a:p>
                  </a:txBody>
                  <a:tcPr marL="91455" marR="91455" marT="45712" marB="45712"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1,201</a:t>
                      </a:r>
                    </a:p>
                  </a:txBody>
                  <a:tcPr marL="91455" marR="91455" marT="45712" marB="45712"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1.28 (1.06-1.54)</a:t>
                      </a:r>
                    </a:p>
                  </a:txBody>
                  <a:tcPr marL="91455" marR="91455" marT="45712" marB="45712"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1.38 (1.08-1.77)</a:t>
                      </a:r>
                    </a:p>
                  </a:txBody>
                  <a:tcPr marL="91455" marR="91455" marT="45712" marB="45712" anchor="ctr" horzOverflow="overflow">
                    <a:lnL cap="flat">
                      <a:noFill/>
                    </a:lnL>
                    <a:lnR cap="flat">
                      <a:noFill/>
                    </a:lnR>
                    <a:lnT>
                      <a:noFill/>
                    </a:lnT>
                    <a:lnB>
                      <a:noFill/>
                    </a:lnB>
                    <a:lnTlToBr>
                      <a:noFill/>
                    </a:lnTlToBr>
                    <a:lnBlToTr>
                      <a:noFill/>
                    </a:lnBlToTr>
                    <a:solidFill>
                      <a:schemeClr val="accent5"/>
                    </a:solidFill>
                  </a:tcPr>
                </a:tc>
                <a:extLst>
                  <a:ext uri="{0D108BD9-81ED-4DB2-BD59-A6C34878D82A}">
                    <a16:rowId xmlns:a16="http://schemas.microsoft.com/office/drawing/2014/main" val="10013"/>
                  </a:ext>
                </a:extLst>
              </a:tr>
              <a:tr h="2742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cs typeface="Arial" charset="0"/>
                        </a:rPr>
                        <a:t>≥2</a:t>
                      </a:r>
                    </a:p>
                  </a:txBody>
                  <a:tcPr marL="91455" marR="91455" marT="45712" marB="45712"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96</a:t>
                      </a:r>
                    </a:p>
                  </a:txBody>
                  <a:tcPr marL="91455" marR="91455" marT="45712" marB="45712"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684</a:t>
                      </a:r>
                    </a:p>
                  </a:txBody>
                  <a:tcPr marL="91455" marR="91455" marT="45712" marB="45712"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1.13 (0.89-1.43)</a:t>
                      </a:r>
                    </a:p>
                  </a:txBody>
                  <a:tcPr marL="91455" marR="91455" marT="45712" marB="45712" anchor="ctr" horzOverflow="overflow">
                    <a:lnL cap="flat">
                      <a:noFill/>
                    </a:lnL>
                    <a:lnR cap="flat">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1.21 (0.87-1.68)</a:t>
                      </a:r>
                    </a:p>
                  </a:txBody>
                  <a:tcPr marL="91455" marR="91455" marT="45712" marB="45712" anchor="ctr" horzOverflow="overflow">
                    <a:lnL cap="flat">
                      <a:noFill/>
                    </a:lnL>
                    <a:lnR cap="flat">
                      <a:noFill/>
                    </a:lnR>
                    <a:lnT>
                      <a:noFill/>
                    </a:lnT>
                    <a:lnB>
                      <a:noFill/>
                    </a:lnB>
                    <a:lnTlToBr>
                      <a:noFill/>
                    </a:lnTlToBr>
                    <a:lnBlToTr>
                      <a:noFill/>
                    </a:lnBlToTr>
                    <a:solidFill>
                      <a:schemeClr val="accent5"/>
                    </a:solidFill>
                  </a:tcPr>
                </a:tc>
                <a:extLst>
                  <a:ext uri="{0D108BD9-81ED-4DB2-BD59-A6C34878D82A}">
                    <a16:rowId xmlns:a16="http://schemas.microsoft.com/office/drawing/2014/main" val="10014"/>
                  </a:ext>
                </a:extLst>
              </a:tr>
              <a:tr h="2742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a:ln>
                            <a:noFill/>
                          </a:ln>
                          <a:solidFill>
                            <a:schemeClr val="tx1"/>
                          </a:solidFill>
                          <a:effectLst/>
                          <a:latin typeface="Arial" charset="0"/>
                          <a:ea typeface="ＭＳ Ｐゴシック" pitchFamily="34" charset="-128"/>
                          <a:cs typeface="Arial" charset="0"/>
                        </a:rPr>
                        <a:t>≥1</a:t>
                      </a:r>
                    </a:p>
                  </a:txBody>
                  <a:tcPr marL="91455" marR="91455" marT="45712" marB="45712"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279</a:t>
                      </a:r>
                    </a:p>
                  </a:txBody>
                  <a:tcPr marL="91455" marR="91455" marT="45712" marB="45712"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1,885</a:t>
                      </a:r>
                    </a:p>
                  </a:txBody>
                  <a:tcPr marL="91455" marR="91455" marT="45712" marB="45712"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1.22 (1.04-1.44)</a:t>
                      </a:r>
                    </a:p>
                  </a:txBody>
                  <a:tcPr marL="91455" marR="91455" marT="45712" marB="45712"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200" b="0" i="0" u="none" strike="noStrike" cap="none" normalizeH="0" baseline="0" dirty="0">
                          <a:ln>
                            <a:noFill/>
                          </a:ln>
                          <a:solidFill>
                            <a:schemeClr val="tx1"/>
                          </a:solidFill>
                          <a:effectLst/>
                          <a:latin typeface="Arial" charset="0"/>
                          <a:ea typeface="ＭＳ Ｐゴシック" pitchFamily="34" charset="-128"/>
                        </a:rPr>
                        <a:t>1.32 (1.06-1.64)</a:t>
                      </a:r>
                    </a:p>
                  </a:txBody>
                  <a:tcPr marL="91455" marR="91455" marT="45712" marB="45712"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extLst>
                  <a:ext uri="{0D108BD9-81ED-4DB2-BD59-A6C34878D82A}">
                    <a16:rowId xmlns:a16="http://schemas.microsoft.com/office/drawing/2014/main" val="10015"/>
                  </a:ext>
                </a:extLst>
              </a:tr>
            </a:tbl>
          </a:graphicData>
        </a:graphic>
      </p:graphicFrame>
      <p:grpSp>
        <p:nvGrpSpPr>
          <p:cNvPr id="45131" name="Group 42">
            <a:extLst>
              <a:ext uri="{FF2B5EF4-FFF2-40B4-BE49-F238E27FC236}">
                <a16:creationId xmlns:a16="http://schemas.microsoft.com/office/drawing/2014/main" id="{86BC4262-1612-436B-85F7-C3D686E56BA8}"/>
              </a:ext>
            </a:extLst>
          </p:cNvPr>
          <p:cNvGrpSpPr>
            <a:grpSpLocks noChangeAspect="1"/>
          </p:cNvGrpSpPr>
          <p:nvPr/>
        </p:nvGrpSpPr>
        <p:grpSpPr bwMode="auto">
          <a:xfrm>
            <a:off x="273050" y="5843588"/>
            <a:ext cx="8597900" cy="449262"/>
            <a:chOff x="4014" y="1423"/>
            <a:chExt cx="1175" cy="368"/>
          </a:xfrm>
        </p:grpSpPr>
        <p:sp>
          <p:nvSpPr>
            <p:cNvPr id="45132" name="Rectangle 17">
              <a:extLst>
                <a:ext uri="{FF2B5EF4-FFF2-40B4-BE49-F238E27FC236}">
                  <a16:creationId xmlns:a16="http://schemas.microsoft.com/office/drawing/2014/main" id="{38D280AE-7ECC-48E2-8759-7B8E75DBD5A5}"/>
                </a:ext>
              </a:extLst>
            </p:cNvPr>
            <p:cNvSpPr>
              <a:spLocks noChangeArrowheads="1"/>
            </p:cNvSpPr>
            <p:nvPr/>
          </p:nvSpPr>
          <p:spPr bwMode="auto">
            <a:xfrm>
              <a:off x="4041" y="1423"/>
              <a:ext cx="1148"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marL="38100" indent="-381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20000"/>
                </a:spcBef>
                <a:buClr>
                  <a:schemeClr val="tx1"/>
                </a:buClr>
              </a:pPr>
              <a:r>
                <a:rPr lang="en-US" altLang="fr-FR" sz="1200">
                  <a:cs typeface="Arial" panose="020B0604020202020204" pitchFamily="34" charset="0"/>
                </a:rPr>
                <a:t>*Ajusted for baseline level of the metabolic syndrome component and age, sex, physical activity index, smoking, dietary consumption of saturated fat, trans fat, fibre, magnesium, total calories and glycemic index.</a:t>
              </a:r>
            </a:p>
          </p:txBody>
        </p:sp>
        <p:sp>
          <p:nvSpPr>
            <p:cNvPr id="45133" name="Rectangle 18">
              <a:extLst>
                <a:ext uri="{FF2B5EF4-FFF2-40B4-BE49-F238E27FC236}">
                  <a16:creationId xmlns:a16="http://schemas.microsoft.com/office/drawing/2014/main" id="{64D08FB0-82AB-4D18-A555-66850C6625E4}"/>
                </a:ext>
              </a:extLst>
            </p:cNvPr>
            <p:cNvSpPr>
              <a:spLocks noChangeArrowheads="1"/>
            </p:cNvSpPr>
            <p:nvPr/>
          </p:nvSpPr>
          <p:spPr bwMode="auto">
            <a:xfrm>
              <a:off x="4014" y="1423"/>
              <a:ext cx="29" cy="367"/>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8">
            <a:extLst>
              <a:ext uri="{FF2B5EF4-FFF2-40B4-BE49-F238E27FC236}">
                <a16:creationId xmlns:a16="http://schemas.microsoft.com/office/drawing/2014/main" id="{DFB4677C-5AA5-467C-94F7-B06825C33888}"/>
              </a:ext>
            </a:extLst>
          </p:cNvPr>
          <p:cNvSpPr>
            <a:spLocks noChangeArrowheads="1"/>
          </p:cNvSpPr>
          <p:nvPr/>
        </p:nvSpPr>
        <p:spPr bwMode="auto">
          <a:xfrm>
            <a:off x="5246688" y="6443663"/>
            <a:ext cx="3735387"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1000"/>
              <a:t>Adapted from Fung TT et al. Am J Clin Nutr 2009; 89: 1037-42</a:t>
            </a:r>
          </a:p>
        </p:txBody>
      </p:sp>
      <p:sp>
        <p:nvSpPr>
          <p:cNvPr id="47106" name="Rectangle 21">
            <a:extLst>
              <a:ext uri="{FF2B5EF4-FFF2-40B4-BE49-F238E27FC236}">
                <a16:creationId xmlns:a16="http://schemas.microsoft.com/office/drawing/2014/main" id="{F907E79A-84F0-4D74-ADF5-0221A9EAD7A8}"/>
              </a:ext>
            </a:extLst>
          </p:cNvPr>
          <p:cNvSpPr>
            <a:spLocks noChangeArrowheads="1"/>
          </p:cNvSpPr>
          <p:nvPr/>
        </p:nvSpPr>
        <p:spPr bwMode="auto">
          <a:xfrm>
            <a:off x="161925" y="0"/>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400" b="1">
                <a:solidFill>
                  <a:srgbClr val="333333"/>
                </a:solidFill>
              </a:rPr>
              <a:t>Sweetened Beverage Consumption and Risk of Coronary Heart Disease in Women</a:t>
            </a:r>
            <a:endParaRPr lang="en-US" altLang="fr-FR" sz="2400" b="1">
              <a:solidFill>
                <a:srgbClr val="9A0000"/>
              </a:solidFill>
            </a:endParaRPr>
          </a:p>
        </p:txBody>
      </p:sp>
      <p:graphicFrame>
        <p:nvGraphicFramePr>
          <p:cNvPr id="158955" name="Group 235">
            <a:extLst>
              <a:ext uri="{FF2B5EF4-FFF2-40B4-BE49-F238E27FC236}">
                <a16:creationId xmlns:a16="http://schemas.microsoft.com/office/drawing/2014/main" id="{D591672B-E3EB-41F7-9E80-C9BB217B8412}"/>
              </a:ext>
            </a:extLst>
          </p:cNvPr>
          <p:cNvGraphicFramePr>
            <a:graphicFrameLocks noGrp="1"/>
          </p:cNvGraphicFramePr>
          <p:nvPr/>
        </p:nvGraphicFramePr>
        <p:xfrm>
          <a:off x="80963" y="1133475"/>
          <a:ext cx="8982075" cy="3797300"/>
        </p:xfrm>
        <a:graphic>
          <a:graphicData uri="http://schemas.openxmlformats.org/drawingml/2006/table">
            <a:tbl>
              <a:tblPr/>
              <a:tblGrid>
                <a:gridCol w="1421235">
                  <a:extLst>
                    <a:ext uri="{9D8B030D-6E8A-4147-A177-3AD203B41FA5}">
                      <a16:colId xmlns:a16="http://schemas.microsoft.com/office/drawing/2014/main" val="20000"/>
                    </a:ext>
                  </a:extLst>
                </a:gridCol>
                <a:gridCol w="1007398">
                  <a:extLst>
                    <a:ext uri="{9D8B030D-6E8A-4147-A177-3AD203B41FA5}">
                      <a16:colId xmlns:a16="http://schemas.microsoft.com/office/drawing/2014/main" val="20001"/>
                    </a:ext>
                  </a:extLst>
                </a:gridCol>
                <a:gridCol w="1420768">
                  <a:extLst>
                    <a:ext uri="{9D8B030D-6E8A-4147-A177-3AD203B41FA5}">
                      <a16:colId xmlns:a16="http://schemas.microsoft.com/office/drawing/2014/main" val="20002"/>
                    </a:ext>
                  </a:extLst>
                </a:gridCol>
                <a:gridCol w="1420768">
                  <a:extLst>
                    <a:ext uri="{9D8B030D-6E8A-4147-A177-3AD203B41FA5}">
                      <a16:colId xmlns:a16="http://schemas.microsoft.com/office/drawing/2014/main" val="20003"/>
                    </a:ext>
                  </a:extLst>
                </a:gridCol>
                <a:gridCol w="1466599">
                  <a:extLst>
                    <a:ext uri="{9D8B030D-6E8A-4147-A177-3AD203B41FA5}">
                      <a16:colId xmlns:a16="http://schemas.microsoft.com/office/drawing/2014/main" val="20004"/>
                    </a:ext>
                  </a:extLst>
                </a:gridCol>
                <a:gridCol w="1466599">
                  <a:extLst>
                    <a:ext uri="{9D8B030D-6E8A-4147-A177-3AD203B41FA5}">
                      <a16:colId xmlns:a16="http://schemas.microsoft.com/office/drawing/2014/main" val="20005"/>
                    </a:ext>
                  </a:extLst>
                </a:gridCol>
                <a:gridCol w="778708">
                  <a:extLst>
                    <a:ext uri="{9D8B030D-6E8A-4147-A177-3AD203B41FA5}">
                      <a16:colId xmlns:a16="http://schemas.microsoft.com/office/drawing/2014/main" val="20006"/>
                    </a:ext>
                  </a:extLst>
                </a:gridCol>
              </a:tblGrid>
              <a:tr h="49499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200" b="0" i="0" u="none" strike="noStrike" cap="none" normalizeH="0" baseline="0" dirty="0">
                        <a:ln>
                          <a:noFill/>
                        </a:ln>
                        <a:solidFill>
                          <a:srgbClr val="9A0000"/>
                        </a:solidFill>
                        <a:effectLst/>
                        <a:latin typeface="Arial" charset="0"/>
                        <a:ea typeface="ＭＳ Ｐゴシック" pitchFamily="34" charset="-128"/>
                      </a:endParaRPr>
                    </a:p>
                  </a:txBody>
                  <a:tcPr marT="45715" marB="45715" anchor="ctr" horzOverflow="overflow">
                    <a:lnL cap="flat">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solidFill>
                      <a:schemeClr val="accent1">
                        <a:lumMod val="90000"/>
                      </a:schemeClr>
                    </a:solidFill>
                  </a:tcPr>
                </a:tc>
                <a:tc gridSpan="6">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800" b="1" i="0" u="none" strike="noStrike" cap="none" normalizeH="0" baseline="0" dirty="0" err="1">
                          <a:ln>
                            <a:noFill/>
                          </a:ln>
                          <a:solidFill>
                            <a:schemeClr val="accent6"/>
                          </a:solidFill>
                          <a:effectLst/>
                          <a:latin typeface="Arial" charset="0"/>
                          <a:ea typeface="ＭＳ Ｐゴシック" pitchFamily="34" charset="-128"/>
                        </a:rPr>
                        <a:t>Consumption</a:t>
                      </a:r>
                      <a:r>
                        <a:rPr kumimoji="0" lang="fr-CA" sz="1800" b="1" i="0" u="none" strike="noStrike" cap="none" normalizeH="0" baseline="0" dirty="0">
                          <a:ln>
                            <a:noFill/>
                          </a:ln>
                          <a:solidFill>
                            <a:schemeClr val="accent6"/>
                          </a:solidFill>
                          <a:effectLst/>
                          <a:latin typeface="Arial" charset="0"/>
                          <a:ea typeface="ＭＳ Ｐゴシック" pitchFamily="34" charset="-128"/>
                        </a:rPr>
                        <a:t> </a:t>
                      </a:r>
                      <a:r>
                        <a:rPr kumimoji="0" lang="fr-CA" sz="1800" b="1" i="0" u="none" strike="noStrike" cap="none" normalizeH="0" baseline="0" dirty="0" err="1">
                          <a:ln>
                            <a:noFill/>
                          </a:ln>
                          <a:solidFill>
                            <a:schemeClr val="accent6"/>
                          </a:solidFill>
                          <a:effectLst/>
                          <a:latin typeface="Arial" charset="0"/>
                          <a:ea typeface="ＭＳ Ｐゴシック" pitchFamily="34" charset="-128"/>
                        </a:rPr>
                        <a:t>level</a:t>
                      </a:r>
                      <a:endParaRPr kumimoji="0" lang="fr-CA" sz="1800" b="1" i="0" u="none" strike="noStrike" cap="none" normalizeH="0" baseline="0" dirty="0">
                        <a:ln>
                          <a:noFill/>
                        </a:ln>
                        <a:solidFill>
                          <a:schemeClr val="accent6"/>
                        </a:solidFill>
                        <a:effectLst/>
                        <a:latin typeface="Arial" charset="0"/>
                        <a:ea typeface="ＭＳ Ｐゴシック" pitchFamily="34" charset="-128"/>
                      </a:endParaRPr>
                    </a:p>
                  </a:txBody>
                  <a:tcPr marT="45715" marB="45715"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0"/>
                  </a:ext>
                </a:extLst>
              </a:tr>
              <a:tr h="5181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200" b="0" i="0" u="none" strike="noStrike" cap="none" normalizeH="0" baseline="0" dirty="0">
                        <a:ln>
                          <a:noFill/>
                        </a:ln>
                        <a:solidFill>
                          <a:srgbClr val="9A0000"/>
                        </a:solidFill>
                        <a:effectLst/>
                        <a:latin typeface="Arial" charset="0"/>
                        <a:ea typeface="ＭＳ Ｐゴシック" pitchFamily="34" charset="-128"/>
                      </a:endParaRPr>
                    </a:p>
                  </a:txBody>
                  <a:tcPr marT="45715" marB="45715"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400" b="1" i="0" u="none" strike="noStrike" cap="none" normalizeH="0" baseline="0" dirty="0">
                          <a:ln>
                            <a:noFill/>
                          </a:ln>
                          <a:solidFill>
                            <a:schemeClr val="accent6"/>
                          </a:solidFill>
                          <a:effectLst/>
                          <a:latin typeface="Arial" charset="0"/>
                          <a:ea typeface="ＭＳ Ｐゴシック" pitchFamily="34" charset="-128"/>
                          <a:cs typeface="Arial" charset="0"/>
                        </a:rPr>
                        <a:t>&lt;1/</a:t>
                      </a:r>
                      <a:r>
                        <a:rPr kumimoji="0" lang="fr-CA" sz="1400" b="1" i="0" u="none" strike="noStrike" cap="none" normalizeH="0" baseline="0" dirty="0" err="1">
                          <a:ln>
                            <a:noFill/>
                          </a:ln>
                          <a:solidFill>
                            <a:schemeClr val="accent6"/>
                          </a:solidFill>
                          <a:effectLst/>
                          <a:latin typeface="Arial" charset="0"/>
                          <a:ea typeface="ＭＳ Ｐゴシック" pitchFamily="34" charset="-128"/>
                          <a:cs typeface="Arial" charset="0"/>
                        </a:rPr>
                        <a:t>month</a:t>
                      </a:r>
                      <a:endParaRPr kumimoji="0" lang="fr-CA" sz="1400" b="1" i="0" u="none" strike="noStrike" cap="none" normalizeH="0" baseline="0" dirty="0">
                        <a:ln>
                          <a:noFill/>
                        </a:ln>
                        <a:solidFill>
                          <a:schemeClr val="accent6"/>
                        </a:solidFill>
                        <a:effectLst/>
                        <a:latin typeface="Arial" charset="0"/>
                        <a:ea typeface="ＭＳ Ｐゴシック" pitchFamily="34" charset="-128"/>
                        <a:cs typeface="Arial" charset="0"/>
                      </a:endParaRPr>
                    </a:p>
                  </a:txBody>
                  <a:tcPr marT="45715" marB="45715"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400" b="1" i="0" u="none" strike="noStrike" cap="none" normalizeH="0" baseline="0" dirty="0">
                          <a:ln>
                            <a:noFill/>
                          </a:ln>
                          <a:solidFill>
                            <a:schemeClr val="accent6"/>
                          </a:solidFill>
                          <a:effectLst/>
                          <a:latin typeface="Arial" charset="0"/>
                          <a:ea typeface="ＭＳ Ｐゴシック" pitchFamily="34" charset="-128"/>
                        </a:rPr>
                        <a:t>1-4/</a:t>
                      </a:r>
                      <a:r>
                        <a:rPr kumimoji="0" lang="fr-CA" sz="1400" b="1" i="0" u="none" strike="noStrike" cap="none" normalizeH="0" baseline="0" dirty="0" err="1">
                          <a:ln>
                            <a:noFill/>
                          </a:ln>
                          <a:solidFill>
                            <a:schemeClr val="accent6"/>
                          </a:solidFill>
                          <a:effectLst/>
                          <a:latin typeface="Arial" charset="0"/>
                          <a:ea typeface="ＭＳ Ｐゴシック" pitchFamily="34" charset="-128"/>
                        </a:rPr>
                        <a:t>month</a:t>
                      </a:r>
                      <a:endParaRPr kumimoji="0" lang="fr-CA" sz="1400" b="1" i="0" u="none" strike="noStrike" cap="none" normalizeH="0" baseline="0" dirty="0">
                        <a:ln>
                          <a:noFill/>
                        </a:ln>
                        <a:solidFill>
                          <a:schemeClr val="accent6"/>
                        </a:solidFill>
                        <a:effectLst/>
                        <a:latin typeface="Arial" charset="0"/>
                        <a:ea typeface="ＭＳ Ｐゴシック" pitchFamily="34" charset="-128"/>
                      </a:endParaRPr>
                    </a:p>
                  </a:txBody>
                  <a:tcPr marT="45715" marB="45715"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400" b="1" i="0" u="none" strike="noStrike" cap="none" normalizeH="0" baseline="0" dirty="0">
                          <a:ln>
                            <a:noFill/>
                          </a:ln>
                          <a:solidFill>
                            <a:schemeClr val="accent6"/>
                          </a:solidFill>
                          <a:effectLst/>
                          <a:latin typeface="Arial" charset="0"/>
                          <a:ea typeface="ＭＳ Ｐゴシック" pitchFamily="34" charset="-128"/>
                        </a:rPr>
                        <a:t>2-6/</a:t>
                      </a:r>
                      <a:r>
                        <a:rPr kumimoji="0" lang="fr-CA" sz="1400" b="1" i="0" u="none" strike="noStrike" cap="none" normalizeH="0" baseline="0" dirty="0" err="1">
                          <a:ln>
                            <a:noFill/>
                          </a:ln>
                          <a:solidFill>
                            <a:schemeClr val="accent6"/>
                          </a:solidFill>
                          <a:effectLst/>
                          <a:latin typeface="Arial" charset="0"/>
                          <a:ea typeface="ＭＳ Ｐゴシック" pitchFamily="34" charset="-128"/>
                        </a:rPr>
                        <a:t>week</a:t>
                      </a:r>
                      <a:endParaRPr kumimoji="0" lang="fr-CA" sz="1400" b="1" i="0" u="none" strike="noStrike" cap="none" normalizeH="0" baseline="0" dirty="0">
                        <a:ln>
                          <a:noFill/>
                        </a:ln>
                        <a:solidFill>
                          <a:schemeClr val="accent6"/>
                        </a:solidFill>
                        <a:effectLst/>
                        <a:latin typeface="Arial" charset="0"/>
                        <a:ea typeface="ＭＳ Ｐゴシック" pitchFamily="34" charset="-128"/>
                      </a:endParaRPr>
                    </a:p>
                  </a:txBody>
                  <a:tcPr marT="45715" marB="45715"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400" b="1" i="0" u="none" strike="noStrike" cap="none" normalizeH="0" baseline="0" dirty="0">
                          <a:ln>
                            <a:noFill/>
                          </a:ln>
                          <a:solidFill>
                            <a:schemeClr val="accent6"/>
                          </a:solidFill>
                          <a:effectLst/>
                          <a:latin typeface="Arial" charset="0"/>
                          <a:ea typeface="ＭＳ Ｐゴシック" pitchFamily="34" charset="-128"/>
                        </a:rPr>
                        <a:t>1 to </a:t>
                      </a:r>
                      <a:r>
                        <a:rPr kumimoji="0" lang="fr-CA" sz="1400" b="1" i="0" u="none" strike="noStrike" cap="none" normalizeH="0" baseline="0" dirty="0">
                          <a:ln>
                            <a:noFill/>
                          </a:ln>
                          <a:solidFill>
                            <a:schemeClr val="accent6"/>
                          </a:solidFill>
                          <a:effectLst/>
                          <a:latin typeface="Arial" charset="0"/>
                          <a:ea typeface="ＭＳ Ｐゴシック" pitchFamily="34" charset="-128"/>
                          <a:cs typeface="Arial" charset="0"/>
                        </a:rPr>
                        <a:t>&lt;2/</a:t>
                      </a:r>
                      <a:r>
                        <a:rPr kumimoji="0" lang="fr-CA" sz="1400" b="1" i="0" u="none" strike="noStrike" cap="none" normalizeH="0" baseline="0" dirty="0" err="1">
                          <a:ln>
                            <a:noFill/>
                          </a:ln>
                          <a:solidFill>
                            <a:schemeClr val="accent6"/>
                          </a:solidFill>
                          <a:effectLst/>
                          <a:latin typeface="Arial" charset="0"/>
                          <a:ea typeface="ＭＳ Ｐゴシック" pitchFamily="34" charset="-128"/>
                          <a:cs typeface="Arial" charset="0"/>
                        </a:rPr>
                        <a:t>day</a:t>
                      </a:r>
                      <a:endParaRPr kumimoji="0" lang="fr-CA" sz="1400" b="1" i="0" u="none" strike="noStrike" cap="none" normalizeH="0" baseline="0" dirty="0">
                        <a:ln>
                          <a:noFill/>
                        </a:ln>
                        <a:solidFill>
                          <a:schemeClr val="accent6"/>
                        </a:solidFill>
                        <a:effectLst/>
                        <a:latin typeface="Arial" charset="0"/>
                        <a:ea typeface="ＭＳ Ｐゴシック" pitchFamily="34" charset="-128"/>
                        <a:cs typeface="Arial" charset="0"/>
                      </a:endParaRPr>
                    </a:p>
                  </a:txBody>
                  <a:tcPr marT="45715" marB="45715"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400" b="1" i="0" u="none" strike="noStrike" cap="none" normalizeH="0" baseline="0" dirty="0">
                          <a:ln>
                            <a:noFill/>
                          </a:ln>
                          <a:solidFill>
                            <a:schemeClr val="accent6"/>
                          </a:solidFill>
                          <a:effectLst/>
                          <a:latin typeface="Arial" charset="0"/>
                          <a:ea typeface="ＭＳ Ｐゴシック" pitchFamily="34" charset="-128"/>
                          <a:cs typeface="Arial" charset="0"/>
                        </a:rPr>
                        <a:t>≥2/</a:t>
                      </a:r>
                      <a:r>
                        <a:rPr kumimoji="0" lang="fr-CA" sz="1400" b="1" i="0" u="none" strike="noStrike" cap="none" normalizeH="0" baseline="0" dirty="0" err="1">
                          <a:ln>
                            <a:noFill/>
                          </a:ln>
                          <a:solidFill>
                            <a:schemeClr val="accent6"/>
                          </a:solidFill>
                          <a:effectLst/>
                          <a:latin typeface="Arial" charset="0"/>
                          <a:ea typeface="ＭＳ Ｐゴシック" pitchFamily="34" charset="-128"/>
                          <a:cs typeface="Arial" charset="0"/>
                        </a:rPr>
                        <a:t>day</a:t>
                      </a:r>
                      <a:endParaRPr kumimoji="0" lang="fr-CA" sz="1400" b="1" i="0" u="none" strike="noStrike" cap="none" normalizeH="0" baseline="0" dirty="0">
                        <a:ln>
                          <a:noFill/>
                        </a:ln>
                        <a:solidFill>
                          <a:schemeClr val="accent6"/>
                        </a:solidFill>
                        <a:effectLst/>
                        <a:latin typeface="Arial" charset="0"/>
                        <a:ea typeface="ＭＳ Ｐゴシック" pitchFamily="34" charset="-128"/>
                        <a:cs typeface="Arial" charset="0"/>
                      </a:endParaRPr>
                    </a:p>
                  </a:txBody>
                  <a:tcPr marT="45715" marB="45715"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400" b="1" i="0" u="none" strike="noStrike" cap="none" normalizeH="0" baseline="0" dirty="0">
                          <a:ln>
                            <a:noFill/>
                          </a:ln>
                          <a:solidFill>
                            <a:schemeClr val="accent6"/>
                          </a:solidFill>
                          <a:effectLst/>
                          <a:latin typeface="Arial" charset="0"/>
                          <a:ea typeface="ＭＳ Ｐゴシック" pitchFamily="34" charset="-128"/>
                        </a:rPr>
                        <a:t>p for trend</a:t>
                      </a:r>
                      <a:endParaRPr kumimoji="0" lang="fr-CA" sz="1400" b="1" i="1" u="none" strike="noStrike" cap="none" normalizeH="0" baseline="30000" dirty="0">
                        <a:ln>
                          <a:noFill/>
                        </a:ln>
                        <a:solidFill>
                          <a:schemeClr val="accent6"/>
                        </a:solidFill>
                        <a:effectLst/>
                        <a:latin typeface="Arial" charset="0"/>
                        <a:ea typeface="ＭＳ Ｐゴシック" pitchFamily="34" charset="-128"/>
                        <a:cs typeface="Arial" charset="0"/>
                      </a:endParaRPr>
                    </a:p>
                  </a:txBody>
                  <a:tcPr marT="45715" marB="45715"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53542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1" i="0" u="none" strike="noStrike" cap="none" normalizeH="0" baseline="0" dirty="0" err="1">
                          <a:ln>
                            <a:noFill/>
                          </a:ln>
                          <a:solidFill>
                            <a:schemeClr val="tx1"/>
                          </a:solidFill>
                          <a:effectLst/>
                          <a:latin typeface="Arial" charset="0"/>
                          <a:ea typeface="ＭＳ Ｐゴシック" pitchFamily="34" charset="-128"/>
                        </a:rPr>
                        <a:t>Median</a:t>
                      </a:r>
                      <a:r>
                        <a:rPr kumimoji="0" lang="fr-CA" sz="1300" b="1" i="0" u="none" strike="noStrike" cap="none" normalizeH="0" baseline="0" dirty="0">
                          <a:ln>
                            <a:noFill/>
                          </a:ln>
                          <a:solidFill>
                            <a:schemeClr val="tx1"/>
                          </a:solidFill>
                          <a:effectLst/>
                          <a:latin typeface="Arial" charset="0"/>
                          <a:ea typeface="ＭＳ Ｐゴシック" pitchFamily="34" charset="-128"/>
                        </a:rPr>
                        <a:t> </a:t>
                      </a:r>
                      <a:r>
                        <a:rPr kumimoji="0" lang="fr-CA" sz="1300" b="1" i="0" u="none" strike="noStrike" cap="none" normalizeH="0" baseline="0" dirty="0" err="1">
                          <a:ln>
                            <a:noFill/>
                          </a:ln>
                          <a:solidFill>
                            <a:schemeClr val="tx1"/>
                          </a:solidFill>
                          <a:effectLst/>
                          <a:latin typeface="Arial" charset="0"/>
                          <a:ea typeface="ＭＳ Ｐゴシック" pitchFamily="34" charset="-128"/>
                        </a:rPr>
                        <a:t>intake</a:t>
                      </a:r>
                      <a:r>
                        <a:rPr kumimoji="0" lang="fr-CA" sz="1300" b="1" i="0" u="none" strike="noStrike" cap="none" normalizeH="0" baseline="0" dirty="0">
                          <a:ln>
                            <a:noFill/>
                          </a:ln>
                          <a:solidFill>
                            <a:schemeClr val="tx1"/>
                          </a:solidFill>
                          <a:effectLst/>
                          <a:latin typeface="Arial" charset="0"/>
                          <a:ea typeface="ＭＳ Ｐゴシック" pitchFamily="34" charset="-128"/>
                        </a:rPr>
                        <a:t> (</a:t>
                      </a:r>
                      <a:r>
                        <a:rPr kumimoji="0" lang="fr-CA" sz="1300" b="1" i="0" u="none" strike="noStrike" cap="none" normalizeH="0" baseline="0" dirty="0" err="1">
                          <a:ln>
                            <a:noFill/>
                          </a:ln>
                          <a:solidFill>
                            <a:schemeClr val="tx1"/>
                          </a:solidFill>
                          <a:effectLst/>
                          <a:latin typeface="Arial" charset="0"/>
                          <a:ea typeface="ＭＳ Ｐゴシック" pitchFamily="34" charset="-128"/>
                        </a:rPr>
                        <a:t>servings</a:t>
                      </a:r>
                      <a:r>
                        <a:rPr kumimoji="0" lang="fr-CA" sz="1300" b="1" i="0" u="none" strike="noStrike" cap="none" normalizeH="0" baseline="0" dirty="0">
                          <a:ln>
                            <a:noFill/>
                          </a:ln>
                          <a:solidFill>
                            <a:schemeClr val="tx1"/>
                          </a:solidFill>
                          <a:effectLst/>
                          <a:latin typeface="Arial" charset="0"/>
                          <a:ea typeface="ＭＳ Ｐゴシック" pitchFamily="34" charset="-128"/>
                        </a:rPr>
                        <a:t>/</a:t>
                      </a:r>
                      <a:r>
                        <a:rPr kumimoji="0" lang="fr-CA" sz="1300" b="1" i="0" u="none" strike="noStrike" cap="none" normalizeH="0" baseline="0" dirty="0" err="1">
                          <a:ln>
                            <a:noFill/>
                          </a:ln>
                          <a:solidFill>
                            <a:schemeClr val="tx1"/>
                          </a:solidFill>
                          <a:effectLst/>
                          <a:latin typeface="Arial" charset="0"/>
                          <a:ea typeface="ＭＳ Ｐゴシック" pitchFamily="34" charset="-128"/>
                        </a:rPr>
                        <a:t>day</a:t>
                      </a:r>
                      <a:r>
                        <a:rPr kumimoji="0" lang="fr-CA" sz="1300" b="1" i="0" u="none" strike="noStrike" cap="none" normalizeH="0" baseline="0" dirty="0">
                          <a:ln>
                            <a:noFill/>
                          </a:ln>
                          <a:solidFill>
                            <a:schemeClr val="tx1"/>
                          </a:solidFill>
                          <a:effectLst/>
                          <a:latin typeface="Arial" charset="0"/>
                          <a:ea typeface="ＭＳ Ｐゴシック" pitchFamily="34" charset="-128"/>
                        </a:rPr>
                        <a:t>)</a:t>
                      </a:r>
                    </a:p>
                  </a:txBody>
                  <a:tcPr marT="45715" marB="45715" anchor="ctr"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0</a:t>
                      </a:r>
                    </a:p>
                  </a:txBody>
                  <a:tcPr marT="45715" marB="45715" anchor="ctr"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0.1</a:t>
                      </a:r>
                    </a:p>
                  </a:txBody>
                  <a:tcPr marT="45715" marB="45715" anchor="ct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0.4</a:t>
                      </a:r>
                    </a:p>
                  </a:txBody>
                  <a:tcPr marT="45715" marB="45715"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1.2</a:t>
                      </a:r>
                    </a:p>
                  </a:txBody>
                  <a:tcPr marT="45715" marB="45715" anchor="ct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2.6</a:t>
                      </a:r>
                    </a:p>
                  </a:txBody>
                  <a:tcPr marT="45715" marB="45715" anchor="ctr"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300" b="0" i="0" u="none" strike="noStrike" cap="none" normalizeH="0" baseline="0" dirty="0">
                        <a:ln>
                          <a:noFill/>
                        </a:ln>
                        <a:solidFill>
                          <a:schemeClr val="tx1"/>
                        </a:solidFill>
                        <a:effectLst/>
                        <a:latin typeface="Arial" charset="0"/>
                        <a:ea typeface="ＭＳ Ｐゴシック" pitchFamily="34" charset="-128"/>
                      </a:endParaRPr>
                    </a:p>
                  </a:txBody>
                  <a:tcPr marT="45715" marB="45715" anchor="ctr"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5"/>
                    </a:solidFill>
                  </a:tcPr>
                </a:tc>
                <a:extLst>
                  <a:ext uri="{0D108BD9-81ED-4DB2-BD59-A6C34878D82A}">
                    <a16:rowId xmlns:a16="http://schemas.microsoft.com/office/drawing/2014/main" val="10002"/>
                  </a:ext>
                </a:extLst>
              </a:tr>
              <a:tr h="32125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1" i="0" u="none" strike="noStrike" cap="none" normalizeH="0" baseline="0" dirty="0">
                          <a:ln>
                            <a:noFill/>
                          </a:ln>
                          <a:solidFill>
                            <a:schemeClr val="tx1"/>
                          </a:solidFill>
                          <a:effectLst/>
                          <a:latin typeface="Arial" charset="0"/>
                          <a:ea typeface="ＭＳ Ｐゴシック" pitchFamily="34" charset="-128"/>
                        </a:rPr>
                        <a:t>No. of cases</a:t>
                      </a:r>
                    </a:p>
                  </a:txBody>
                  <a:tcPr marT="45715" marB="45715" anchor="ctr" horzOverflow="overflow">
                    <a:lnL cap="flat">
                      <a:noFill/>
                    </a:lnL>
                    <a:lnR cap="flat">
                      <a:noFill/>
                    </a:lnR>
                    <a:ln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883</a:t>
                      </a:r>
                    </a:p>
                  </a:txBody>
                  <a:tcPr marT="45715" marB="45715" anchor="ctr" horzOverflow="overflow">
                    <a:lnL cap="flat">
                      <a:noFill/>
                    </a:lnL>
                    <a:lnR cap="flat">
                      <a:noFill/>
                    </a:lnR>
                    <a:ln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723</a:t>
                      </a:r>
                    </a:p>
                  </a:txBody>
                  <a:tcPr marT="45715" marB="45715" anchor="ctr" horzOverflow="overflow">
                    <a:lnL cap="flat">
                      <a:noFill/>
                    </a:lnL>
                    <a:lnR>
                      <a:noFill/>
                    </a:lnR>
                    <a:ln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1,198</a:t>
                      </a:r>
                    </a:p>
                  </a:txBody>
                  <a:tcPr marT="45715" marB="45715" anchor="ctr" horzOverflow="overflow">
                    <a:lnL>
                      <a:noFill/>
                    </a:lnL>
                    <a:lnR>
                      <a:noFill/>
                    </a:lnR>
                    <a:ln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218</a:t>
                      </a:r>
                    </a:p>
                  </a:txBody>
                  <a:tcPr marT="45715" marB="45715" anchor="ctr" horzOverflow="overflow">
                    <a:lnL>
                      <a:noFill/>
                    </a:lnL>
                    <a:lnR cap="flat">
                      <a:noFill/>
                    </a:lnR>
                    <a:ln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a:ln>
                            <a:noFill/>
                          </a:ln>
                          <a:solidFill>
                            <a:schemeClr val="tx1"/>
                          </a:solidFill>
                          <a:effectLst/>
                          <a:latin typeface="Arial" charset="0"/>
                          <a:ea typeface="ＭＳ Ｐゴシック" pitchFamily="34" charset="-128"/>
                        </a:rPr>
                        <a:t>83</a:t>
                      </a:r>
                    </a:p>
                  </a:txBody>
                  <a:tcPr marT="45715" marB="45715" anchor="ctr" horzOverflow="overflow">
                    <a:lnL cap="flat">
                      <a:noFill/>
                    </a:lnL>
                    <a:lnR cap="flat">
                      <a:noFill/>
                    </a:lnR>
                    <a:ln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300" b="0" i="0" u="none" strike="noStrike" cap="none" normalizeH="0" baseline="0">
                        <a:ln>
                          <a:noFill/>
                        </a:ln>
                        <a:solidFill>
                          <a:schemeClr val="tx1"/>
                        </a:solidFill>
                        <a:effectLst/>
                        <a:latin typeface="Arial" charset="0"/>
                        <a:ea typeface="ＭＳ Ｐゴシック" pitchFamily="34" charset="-128"/>
                      </a:endParaRPr>
                    </a:p>
                  </a:txBody>
                  <a:tcPr marT="45715" marB="45715" anchor="ctr" horzOverflow="overflow">
                    <a:lnL cap="flat">
                      <a:noFill/>
                    </a:lnL>
                    <a:lnR cap="flat">
                      <a:noFill/>
                    </a:lnR>
                    <a:lnT>
                      <a:noFill/>
                    </a:lnT>
                    <a:lnB cap="flat">
                      <a:noFill/>
                    </a:lnB>
                    <a:lnTlToBr>
                      <a:noFill/>
                    </a:lnTlToBr>
                    <a:lnBlToTr>
                      <a:noFill/>
                    </a:lnBlToTr>
                    <a:solidFill>
                      <a:schemeClr val="accent5"/>
                    </a:solidFill>
                  </a:tcPr>
                </a:tc>
                <a:extLst>
                  <a:ext uri="{0D108BD9-81ED-4DB2-BD59-A6C34878D82A}">
                    <a16:rowId xmlns:a16="http://schemas.microsoft.com/office/drawing/2014/main" val="10003"/>
                  </a:ext>
                </a:extLst>
              </a:tr>
              <a:tr h="32125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1" i="0" u="none" strike="noStrike" cap="none" normalizeH="0" baseline="0" dirty="0">
                          <a:ln>
                            <a:noFill/>
                          </a:ln>
                          <a:solidFill>
                            <a:schemeClr val="tx1"/>
                          </a:solidFill>
                          <a:effectLst/>
                          <a:latin typeface="Arial" charset="0"/>
                          <a:ea typeface="ＭＳ Ｐゴシック" pitchFamily="34" charset="-128"/>
                        </a:rPr>
                        <a:t>Person-</a:t>
                      </a:r>
                      <a:r>
                        <a:rPr kumimoji="0" lang="fr-CA" sz="1300" b="1" i="0" u="none" strike="noStrike" cap="none" normalizeH="0" baseline="0" dirty="0" err="1">
                          <a:ln>
                            <a:noFill/>
                          </a:ln>
                          <a:solidFill>
                            <a:schemeClr val="tx1"/>
                          </a:solidFill>
                          <a:effectLst/>
                          <a:latin typeface="Arial" charset="0"/>
                          <a:ea typeface="ＭＳ Ｐゴシック" pitchFamily="34" charset="-128"/>
                        </a:rPr>
                        <a:t>years</a:t>
                      </a:r>
                      <a:endParaRPr kumimoji="0" lang="fr-CA" sz="1300" b="1" i="0" u="none" strike="noStrike" cap="none" normalizeH="0" baseline="0" dirty="0">
                        <a:ln>
                          <a:noFill/>
                        </a:ln>
                        <a:solidFill>
                          <a:schemeClr val="tx1"/>
                        </a:solidFill>
                        <a:effectLst/>
                        <a:latin typeface="Arial" charset="0"/>
                        <a:ea typeface="ＭＳ Ｐゴシック" pitchFamily="34" charset="-128"/>
                      </a:endParaRPr>
                    </a:p>
                  </a:txBody>
                  <a:tcPr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574,814</a:t>
                      </a:r>
                    </a:p>
                  </a:txBody>
                  <a:tcPr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494,831</a:t>
                      </a:r>
                    </a:p>
                  </a:txBody>
                  <a:tcPr marT="45715" marB="45715" anchor="ctr" horzOverflow="overflow">
                    <a:lnL cap="flat">
                      <a:noFill/>
                    </a:lnL>
                    <a:lnR>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745,176</a:t>
                      </a:r>
                    </a:p>
                  </a:txBody>
                  <a:tcPr marT="45715" marB="45715" anchor="ctr" horzOverflow="overflow">
                    <a:lnL>
                      <a:noFill/>
                    </a:lnL>
                    <a:lnR>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134,933</a:t>
                      </a:r>
                    </a:p>
                  </a:txBody>
                  <a:tcPr marT="45715" marB="45715" anchor="ctr" horzOverflow="overflow">
                    <a:lnL>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a:ln>
                            <a:noFill/>
                          </a:ln>
                          <a:solidFill>
                            <a:schemeClr val="tx1"/>
                          </a:solidFill>
                          <a:effectLst/>
                          <a:latin typeface="Arial" charset="0"/>
                          <a:ea typeface="ＭＳ Ｐゴシック" pitchFamily="34" charset="-128"/>
                        </a:rPr>
                        <a:t>52,455</a:t>
                      </a:r>
                    </a:p>
                  </a:txBody>
                  <a:tcPr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300" b="0" i="0" u="none" strike="noStrike" cap="none" normalizeH="0" baseline="0">
                        <a:ln>
                          <a:noFill/>
                        </a:ln>
                        <a:solidFill>
                          <a:schemeClr val="tx1"/>
                        </a:solidFill>
                        <a:effectLst/>
                        <a:latin typeface="Arial" charset="0"/>
                        <a:ea typeface="ＭＳ Ｐゴシック" pitchFamily="34" charset="-128"/>
                      </a:endParaRPr>
                    </a:p>
                  </a:txBody>
                  <a:tcPr marT="45715" marB="45715"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4"/>
                  </a:ext>
                </a:extLst>
              </a:tr>
              <a:tr h="53542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1" i="0" u="none" strike="noStrike" cap="none" normalizeH="0" baseline="0" dirty="0">
                          <a:ln>
                            <a:noFill/>
                          </a:ln>
                          <a:solidFill>
                            <a:schemeClr val="tx1"/>
                          </a:solidFill>
                          <a:effectLst/>
                          <a:latin typeface="Arial" charset="0"/>
                          <a:ea typeface="ＭＳ Ｐゴシック" pitchFamily="34" charset="-128"/>
                          <a:cs typeface="Arial" charset="0"/>
                        </a:rPr>
                        <a:t>Age-</a:t>
                      </a:r>
                      <a:r>
                        <a:rPr kumimoji="0" lang="fr-CA" sz="1300" b="1" i="0" u="none" strike="noStrike" cap="none" normalizeH="0" baseline="0" dirty="0" err="1">
                          <a:ln>
                            <a:noFill/>
                          </a:ln>
                          <a:solidFill>
                            <a:schemeClr val="tx1"/>
                          </a:solidFill>
                          <a:effectLst/>
                          <a:latin typeface="Arial" charset="0"/>
                          <a:ea typeface="ＭＳ Ｐゴシック" pitchFamily="34" charset="-128"/>
                          <a:cs typeface="Arial" charset="0"/>
                        </a:rPr>
                        <a:t>adjusted</a:t>
                      </a:r>
                      <a:endParaRPr kumimoji="0" lang="fr-CA" sz="1300" b="1" i="0" u="none" strike="noStrike" cap="none" normalizeH="0" baseline="0" dirty="0">
                        <a:ln>
                          <a:noFill/>
                        </a:ln>
                        <a:solidFill>
                          <a:schemeClr val="tx1"/>
                        </a:solidFill>
                        <a:effectLst/>
                        <a:latin typeface="Arial" charset="0"/>
                        <a:ea typeface="ＭＳ Ｐゴシック" pitchFamily="34" charset="-128"/>
                        <a:cs typeface="Arial" charset="0"/>
                      </a:endParaRPr>
                    </a:p>
                  </a:txBody>
                  <a:tcPr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a:ln>
                            <a:noFill/>
                          </a:ln>
                          <a:solidFill>
                            <a:schemeClr val="tx1"/>
                          </a:solidFill>
                          <a:effectLst/>
                          <a:latin typeface="Arial" charset="0"/>
                          <a:ea typeface="ＭＳ Ｐゴシック" pitchFamily="34" charset="-128"/>
                        </a:rPr>
                        <a:t>1</a:t>
                      </a:r>
                    </a:p>
                  </a:txBody>
                  <a:tcPr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0.94 (0.85-1.03)</a:t>
                      </a:r>
                    </a:p>
                  </a:txBody>
                  <a:tcPr marT="45715" marB="45715" anchor="ctr" horzOverflow="overflow">
                    <a:lnL cap="flat">
                      <a:noFill/>
                    </a:lnL>
                    <a:lnR>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1.08 (0.99-1.18)</a:t>
                      </a:r>
                    </a:p>
                  </a:txBody>
                  <a:tcPr marT="45715" marB="45715" anchor="ctr" horzOverflow="overflow">
                    <a:lnL>
                      <a:noFill/>
                    </a:lnL>
                    <a:lnR>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1.51 (1.30-1.75)</a:t>
                      </a:r>
                    </a:p>
                  </a:txBody>
                  <a:tcPr marT="45715" marB="45715" anchor="ctr" horzOverflow="overflow">
                    <a:lnL>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1.93 (1.54-2.43)</a:t>
                      </a:r>
                    </a:p>
                  </a:txBody>
                  <a:tcPr marT="45715" marB="45715" anchor="ctr" horzOverflow="overflow">
                    <a:lnL cap="flat">
                      <a:noFill/>
                    </a:lnL>
                    <a:lnR cap="flat">
                      <a:noFill/>
                    </a:lnR>
                    <a:lnT cap="flat">
                      <a:noFill/>
                    </a:lnT>
                    <a:lnB cap="flat">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cs typeface="Arial" charset="0"/>
                        </a:rPr>
                        <a:t>&lt;0.001</a:t>
                      </a:r>
                    </a:p>
                  </a:txBody>
                  <a:tcPr marT="45715" marB="45715" anchor="ctr" horzOverflow="overflow">
                    <a:lnL cap="flat">
                      <a:noFill/>
                    </a:lnL>
                    <a:lnR cap="flat">
                      <a:noFill/>
                    </a:lnR>
                    <a:lnT cap="flat">
                      <a:noFill/>
                    </a:lnT>
                    <a:lnB cap="flat">
                      <a:noFill/>
                    </a:lnB>
                    <a:lnTlToBr>
                      <a:noFill/>
                    </a:lnTlToBr>
                    <a:lnBlToTr>
                      <a:noFill/>
                    </a:lnBlToTr>
                    <a:solidFill>
                      <a:schemeClr val="accent5"/>
                    </a:solidFill>
                  </a:tcPr>
                </a:tc>
                <a:extLst>
                  <a:ext uri="{0D108BD9-81ED-4DB2-BD59-A6C34878D82A}">
                    <a16:rowId xmlns:a16="http://schemas.microsoft.com/office/drawing/2014/main" val="10005"/>
                  </a:ext>
                </a:extLst>
              </a:tr>
              <a:tr h="53542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1" i="0" u="none" strike="noStrike" cap="none" normalizeH="0" baseline="0" dirty="0" err="1">
                          <a:ln>
                            <a:noFill/>
                          </a:ln>
                          <a:solidFill>
                            <a:schemeClr val="tx1"/>
                          </a:solidFill>
                          <a:effectLst/>
                          <a:latin typeface="Arial" charset="0"/>
                          <a:ea typeface="ＭＳ Ｐゴシック" pitchFamily="34" charset="-128"/>
                          <a:cs typeface="Arial" charset="0"/>
                        </a:rPr>
                        <a:t>Multivariate</a:t>
                      </a:r>
                      <a:r>
                        <a:rPr kumimoji="0" lang="fr-CA" sz="1300" b="1" i="0" u="none" strike="noStrike" cap="none" normalizeH="0" baseline="0" dirty="0">
                          <a:ln>
                            <a:noFill/>
                          </a:ln>
                          <a:solidFill>
                            <a:schemeClr val="tx1"/>
                          </a:solidFill>
                          <a:effectLst/>
                          <a:latin typeface="Arial" charset="0"/>
                          <a:ea typeface="ＭＳ Ｐゴシック" pitchFamily="34" charset="-128"/>
                          <a:cs typeface="Arial" charset="0"/>
                        </a:rPr>
                        <a:t>-</a:t>
                      </a:r>
                      <a:r>
                        <a:rPr kumimoji="0" lang="fr-CA" sz="1300" b="1" i="0" u="none" strike="noStrike" cap="none" normalizeH="0" baseline="0" dirty="0" err="1">
                          <a:ln>
                            <a:noFill/>
                          </a:ln>
                          <a:solidFill>
                            <a:schemeClr val="tx1"/>
                          </a:solidFill>
                          <a:effectLst/>
                          <a:latin typeface="Arial" charset="0"/>
                          <a:ea typeface="ＭＳ Ｐゴシック" pitchFamily="34" charset="-128"/>
                          <a:cs typeface="Arial" charset="0"/>
                        </a:rPr>
                        <a:t>adjusted</a:t>
                      </a:r>
                      <a:r>
                        <a:rPr kumimoji="0" lang="fr-CA" sz="1300" b="1" i="0" u="none" strike="noStrike" cap="none" normalizeH="0" baseline="0" dirty="0">
                          <a:ln>
                            <a:noFill/>
                          </a:ln>
                          <a:solidFill>
                            <a:schemeClr val="tx1"/>
                          </a:solidFill>
                          <a:effectLst/>
                          <a:latin typeface="Arial" charset="0"/>
                          <a:ea typeface="ＭＳ Ｐゴシック" pitchFamily="34" charset="-128"/>
                          <a:cs typeface="Arial" charset="0"/>
                        </a:rPr>
                        <a:t>*</a:t>
                      </a:r>
                    </a:p>
                  </a:txBody>
                  <a:tcPr marT="45715" marB="45715" anchor="ctr" horzOverflow="overflow">
                    <a:lnL cap="flat">
                      <a:noFill/>
                    </a:lnL>
                    <a:lnR cap="flat">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a:ln>
                            <a:noFill/>
                          </a:ln>
                          <a:solidFill>
                            <a:schemeClr val="tx1"/>
                          </a:solidFill>
                          <a:effectLst/>
                          <a:latin typeface="Arial" charset="0"/>
                          <a:ea typeface="ＭＳ Ｐゴシック" pitchFamily="34" charset="-128"/>
                        </a:rPr>
                        <a:t>1</a:t>
                      </a:r>
                    </a:p>
                  </a:txBody>
                  <a:tcPr marT="45715" marB="45715" anchor="ctr" horzOverflow="overflow">
                    <a:lnL cap="flat">
                      <a:noFill/>
                    </a:lnL>
                    <a:lnR cap="flat">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0.97 (0.88-1.07)</a:t>
                      </a:r>
                    </a:p>
                  </a:txBody>
                  <a:tcPr marT="45715" marB="45715" anchor="ctr" horzOverflow="overflow">
                    <a:lnL cap="flat">
                      <a:noFill/>
                    </a:lnL>
                    <a:lnR>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1.06 (0.97-1.16)</a:t>
                      </a:r>
                    </a:p>
                  </a:txBody>
                  <a:tcPr marT="45715" marB="45715" anchor="ctr" horzOverflow="overflow">
                    <a:lnL>
                      <a:noFill/>
                    </a:lnL>
                    <a:lnR>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1.27 (1.09-1.47)</a:t>
                      </a:r>
                    </a:p>
                  </a:txBody>
                  <a:tcPr marT="45715" marB="45715" anchor="ctr" horzOverflow="overflow">
                    <a:lnL>
                      <a:noFill/>
                    </a:lnL>
                    <a:lnR cap="flat">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1.39 (1.11-1.75)</a:t>
                      </a:r>
                    </a:p>
                  </a:txBody>
                  <a:tcPr marT="45715" marB="45715" anchor="ctr" horzOverflow="overflow">
                    <a:lnL cap="flat">
                      <a:noFill/>
                    </a:lnL>
                    <a:lnR cap="flat">
                      <a:noFill/>
                    </a:lnR>
                    <a:lnT cap="fla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cs typeface="Arial" charset="0"/>
                        </a:rPr>
                        <a:t>&lt;0.001</a:t>
                      </a:r>
                    </a:p>
                  </a:txBody>
                  <a:tcPr marT="45715" marB="45715" anchor="ctr" horzOverflow="overflow">
                    <a:lnL cap="flat">
                      <a:noFill/>
                    </a:lnL>
                    <a:lnR cap="flat">
                      <a:noFill/>
                    </a:lnR>
                    <a:lnT cap="flat">
                      <a:noFill/>
                    </a:lnT>
                    <a:lnB>
                      <a:noFill/>
                    </a:lnB>
                    <a:lnTlToBr>
                      <a:noFill/>
                    </a:lnTlToBr>
                    <a:lnBlToTr>
                      <a:noFill/>
                    </a:lnBlToTr>
                    <a:solidFill>
                      <a:schemeClr val="accent5"/>
                    </a:solidFill>
                  </a:tcPr>
                </a:tc>
                <a:extLst>
                  <a:ext uri="{0D108BD9-81ED-4DB2-BD59-A6C34878D82A}">
                    <a16:rowId xmlns:a16="http://schemas.microsoft.com/office/drawing/2014/main" val="10006"/>
                  </a:ext>
                </a:extLst>
              </a:tr>
              <a:tr h="535424">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1" i="0" u="none" strike="noStrike" cap="none" normalizeH="0" baseline="0" dirty="0" err="1">
                          <a:ln>
                            <a:noFill/>
                          </a:ln>
                          <a:solidFill>
                            <a:schemeClr val="tx1"/>
                          </a:solidFill>
                          <a:effectLst/>
                          <a:latin typeface="Arial" charset="0"/>
                          <a:ea typeface="ＭＳ Ｐゴシック" pitchFamily="34" charset="-128"/>
                          <a:cs typeface="Arial" charset="0"/>
                        </a:rPr>
                        <a:t>Multivariate</a:t>
                      </a:r>
                      <a:r>
                        <a:rPr kumimoji="0" lang="fr-CA" sz="1300" b="1" i="0" u="none" strike="noStrike" cap="none" normalizeH="0" baseline="0" dirty="0">
                          <a:ln>
                            <a:noFill/>
                          </a:ln>
                          <a:solidFill>
                            <a:schemeClr val="tx1"/>
                          </a:solidFill>
                          <a:effectLst/>
                          <a:latin typeface="Arial" charset="0"/>
                          <a:ea typeface="ＭＳ Ｐゴシック" pitchFamily="34" charset="-128"/>
                          <a:cs typeface="Arial" charset="0"/>
                        </a:rPr>
                        <a:t>-</a:t>
                      </a:r>
                      <a:r>
                        <a:rPr kumimoji="0" lang="fr-CA" sz="1300" b="1" i="0" u="none" strike="noStrike" cap="none" normalizeH="0" baseline="0" dirty="0" err="1">
                          <a:ln>
                            <a:noFill/>
                          </a:ln>
                          <a:solidFill>
                            <a:schemeClr val="tx1"/>
                          </a:solidFill>
                          <a:effectLst/>
                          <a:latin typeface="Arial" charset="0"/>
                          <a:ea typeface="ＭＳ Ｐゴシック" pitchFamily="34" charset="-128"/>
                          <a:cs typeface="Arial" charset="0"/>
                        </a:rPr>
                        <a:t>adjusted</a:t>
                      </a:r>
                      <a:r>
                        <a:rPr kumimoji="0" lang="fr-CA" sz="1300" b="1" i="0" u="none" strike="noStrike" cap="none" normalizeH="0" baseline="0" dirty="0">
                          <a:ln>
                            <a:noFill/>
                          </a:ln>
                          <a:solidFill>
                            <a:schemeClr val="tx1"/>
                          </a:solidFill>
                          <a:effectLst/>
                          <a:latin typeface="Arial" charset="0"/>
                          <a:ea typeface="ＭＳ Ｐゴシック" pitchFamily="34" charset="-128"/>
                          <a:cs typeface="Arial" charset="0"/>
                        </a:rPr>
                        <a:t> + </a:t>
                      </a:r>
                      <a:r>
                        <a:rPr kumimoji="0" lang="fr-CA" sz="1300" b="1" i="0" u="none" strike="noStrike" cap="none" normalizeH="0" baseline="0" dirty="0" err="1">
                          <a:ln>
                            <a:noFill/>
                          </a:ln>
                          <a:solidFill>
                            <a:schemeClr val="tx1"/>
                          </a:solidFill>
                          <a:effectLst/>
                          <a:latin typeface="Arial" charset="0"/>
                          <a:ea typeface="ＭＳ Ｐゴシック" pitchFamily="34" charset="-128"/>
                          <a:cs typeface="Arial" charset="0"/>
                        </a:rPr>
                        <a:t>diet</a:t>
                      </a:r>
                      <a:r>
                        <a:rPr lang="en-US" sz="1400" baseline="30000" dirty="0">
                          <a:latin typeface="Arial" pitchFamily="34" charset="0"/>
                          <a:ea typeface="ＭＳ Ｐゴシック" pitchFamily="34" charset="-128"/>
                          <a:cs typeface="Arial" pitchFamily="34" charset="0"/>
                        </a:rPr>
                        <a:t>†</a:t>
                      </a:r>
                      <a:endParaRPr kumimoji="0" lang="fr-CA" sz="1300" b="1" i="0" u="none" strike="noStrike" cap="none" normalizeH="0" baseline="30000" dirty="0">
                        <a:ln>
                          <a:noFill/>
                        </a:ln>
                        <a:solidFill>
                          <a:schemeClr val="tx1"/>
                        </a:solidFill>
                        <a:effectLst/>
                        <a:latin typeface="Arial" charset="0"/>
                        <a:ea typeface="ＭＳ Ｐゴシック" pitchFamily="34" charset="-128"/>
                        <a:cs typeface="Arial" charset="0"/>
                      </a:endParaRPr>
                    </a:p>
                  </a:txBody>
                  <a:tcPr marT="45715" marB="45715"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1</a:t>
                      </a:r>
                    </a:p>
                  </a:txBody>
                  <a:tcPr marT="45715" marB="45715"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0.96 (0.87-1.06)</a:t>
                      </a:r>
                    </a:p>
                  </a:txBody>
                  <a:tcPr marT="45715" marB="45715" anchor="ctr" horzOverflow="overflow">
                    <a:lnL cap="flat">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1.04 (0.95-1.14)</a:t>
                      </a:r>
                    </a:p>
                  </a:txBody>
                  <a:tcPr marT="45715" marB="45715"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1.23 (1.06-1.43)</a:t>
                      </a:r>
                    </a:p>
                  </a:txBody>
                  <a:tcPr marT="45715" marB="45715" anchor="ctr"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rPr>
                        <a:t>1.35 (1.07-1.69)</a:t>
                      </a:r>
                    </a:p>
                  </a:txBody>
                  <a:tcPr marT="45715" marB="45715"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fr-CA" sz="1300" b="0" i="0" u="none" strike="noStrike" cap="none" normalizeH="0" baseline="0" dirty="0">
                          <a:ln>
                            <a:noFill/>
                          </a:ln>
                          <a:solidFill>
                            <a:schemeClr val="tx1"/>
                          </a:solidFill>
                          <a:effectLst/>
                          <a:latin typeface="Arial" charset="0"/>
                          <a:ea typeface="ＭＳ Ｐゴシック" pitchFamily="34" charset="-128"/>
                          <a:cs typeface="Arial" charset="0"/>
                        </a:rPr>
                        <a:t>&lt;0.001</a:t>
                      </a:r>
                    </a:p>
                  </a:txBody>
                  <a:tcPr marT="45715" marB="45715" anchor="ct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extLst>
                  <a:ext uri="{0D108BD9-81ED-4DB2-BD59-A6C34878D82A}">
                    <a16:rowId xmlns:a16="http://schemas.microsoft.com/office/drawing/2014/main" val="10007"/>
                  </a:ext>
                </a:extLst>
              </a:tr>
            </a:tbl>
          </a:graphicData>
        </a:graphic>
      </p:graphicFrame>
      <p:grpSp>
        <p:nvGrpSpPr>
          <p:cNvPr id="47163" name="Group 42">
            <a:extLst>
              <a:ext uri="{FF2B5EF4-FFF2-40B4-BE49-F238E27FC236}">
                <a16:creationId xmlns:a16="http://schemas.microsoft.com/office/drawing/2014/main" id="{FF808488-4B39-4165-A418-F696D35E68D5}"/>
              </a:ext>
            </a:extLst>
          </p:cNvPr>
          <p:cNvGrpSpPr>
            <a:grpSpLocks noChangeAspect="1"/>
          </p:cNvGrpSpPr>
          <p:nvPr/>
        </p:nvGrpSpPr>
        <p:grpSpPr bwMode="auto">
          <a:xfrm>
            <a:off x="85725" y="5138738"/>
            <a:ext cx="8972550" cy="998537"/>
            <a:chOff x="4014" y="1423"/>
            <a:chExt cx="1226" cy="368"/>
          </a:xfrm>
        </p:grpSpPr>
        <p:sp>
          <p:nvSpPr>
            <p:cNvPr id="8" name="Rectangle 17">
              <a:extLst>
                <a:ext uri="{FF2B5EF4-FFF2-40B4-BE49-F238E27FC236}">
                  <a16:creationId xmlns:a16="http://schemas.microsoft.com/office/drawing/2014/main" id="{CCF163A4-7EFF-48B9-BB1F-92F8AA16BF53}"/>
                </a:ext>
              </a:extLst>
            </p:cNvPr>
            <p:cNvSpPr>
              <a:spLocks noChangeArrowheads="1"/>
            </p:cNvSpPr>
            <p:nvPr/>
          </p:nvSpPr>
          <p:spPr bwMode="auto">
            <a:xfrm>
              <a:off x="4041" y="1423"/>
              <a:ext cx="1199" cy="368"/>
            </a:xfrm>
            <a:prstGeom prst="rect">
              <a:avLst/>
            </a:prstGeom>
            <a:solidFill>
              <a:schemeClr val="bg1"/>
            </a:solidFill>
            <a:ln w="9525">
              <a:noFill/>
              <a:miter lim="800000"/>
              <a:headEnd/>
              <a:tailEnd/>
            </a:ln>
            <a:effectLst/>
          </p:spPr>
          <p:txBody>
            <a:bodyPr anchor="ctr"/>
            <a:lstStyle/>
            <a:p>
              <a:pPr marL="57150" indent="-57150">
                <a:spcBef>
                  <a:spcPct val="20000"/>
                </a:spcBef>
                <a:buClr>
                  <a:schemeClr val="tx1"/>
                </a:buClr>
                <a:defRPr/>
              </a:pPr>
              <a:r>
                <a:rPr lang="en-US" sz="1200" dirty="0">
                  <a:latin typeface="Arial" charset="0"/>
                  <a:cs typeface="Tahoma" pitchFamily="34" charset="0"/>
                </a:rPr>
                <a:t>*Adjusted for age (continuous), smoking [never, past, or current cigarette use (1-14/day, 15-24/day, ≥25/day, or missing)</a:t>
              </a:r>
              <a:r>
                <a:rPr lang="fr-CA" sz="1200" dirty="0">
                  <a:latin typeface="Arial" charset="0"/>
                  <a:ea typeface="ＭＳ Ｐゴシック"/>
                  <a:cs typeface="ＭＳ Ｐゴシック"/>
                </a:rPr>
                <a:t>]</a:t>
              </a:r>
              <a:r>
                <a:rPr lang="en-US" sz="1200" dirty="0">
                  <a:latin typeface="Arial" charset="0"/>
                  <a:cs typeface="Tahoma" pitchFamily="34" charset="0"/>
                </a:rPr>
                <a:t>, alcohol intake (0, &lt;5, 5-15, or &gt;15 g/day), family history (yes or no), physical activity (quintiles), aspirin use (&lt;1, 1-2, 3-6, 7-14, or ≥15/week), menopausal status and postmenopausal hormone use (premenopausal, never, past, or current hormone use), and history of hypertension and high blood cholesterol. Relative risks were computed from a Cox proportional hazard model.</a:t>
              </a:r>
            </a:p>
            <a:p>
              <a:pPr>
                <a:spcBef>
                  <a:spcPct val="20000"/>
                </a:spcBef>
                <a:buClr>
                  <a:schemeClr val="tx1"/>
                </a:buClr>
                <a:defRPr/>
              </a:pPr>
              <a:r>
                <a:rPr lang="en-US" sz="1200" baseline="30000" dirty="0">
                  <a:cs typeface="Arial" pitchFamily="34" charset="0"/>
                </a:rPr>
                <a:t>†</a:t>
              </a:r>
              <a:r>
                <a:rPr lang="en-US" sz="1200" dirty="0">
                  <a:latin typeface="Arial" charset="0"/>
                  <a:cs typeface="Tahoma" pitchFamily="34" charset="0"/>
                </a:rPr>
                <a:t>Additionally adjusted for the Alternate Healthy Eating Index (quintiles).</a:t>
              </a:r>
            </a:p>
          </p:txBody>
        </p:sp>
        <p:sp>
          <p:nvSpPr>
            <p:cNvPr id="47165" name="Rectangle 18">
              <a:extLst>
                <a:ext uri="{FF2B5EF4-FFF2-40B4-BE49-F238E27FC236}">
                  <a16:creationId xmlns:a16="http://schemas.microsoft.com/office/drawing/2014/main" id="{00D93492-D49B-41BA-A7BE-8842CC760FAE}"/>
                </a:ext>
              </a:extLst>
            </p:cNvPr>
            <p:cNvSpPr>
              <a:spLocks noChangeArrowheads="1"/>
            </p:cNvSpPr>
            <p:nvPr/>
          </p:nvSpPr>
          <p:spPr bwMode="auto">
            <a:xfrm>
              <a:off x="4014" y="1423"/>
              <a:ext cx="29" cy="367"/>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9854" name="Group 110">
            <a:extLst>
              <a:ext uri="{FF2B5EF4-FFF2-40B4-BE49-F238E27FC236}">
                <a16:creationId xmlns:a16="http://schemas.microsoft.com/office/drawing/2014/main" id="{7B5D4D63-39F2-43AA-922F-2196C3578BD5}"/>
              </a:ext>
            </a:extLst>
          </p:cNvPr>
          <p:cNvGraphicFramePr>
            <a:graphicFrameLocks noGrp="1"/>
          </p:cNvGraphicFramePr>
          <p:nvPr>
            <p:ph idx="4294967295"/>
          </p:nvPr>
        </p:nvGraphicFramePr>
        <p:xfrm>
          <a:off x="588963" y="1719263"/>
          <a:ext cx="7966075" cy="2917825"/>
        </p:xfrm>
        <a:graphic>
          <a:graphicData uri="http://schemas.openxmlformats.org/drawingml/2006/table">
            <a:tbl>
              <a:tblPr/>
              <a:tblGrid>
                <a:gridCol w="3127922">
                  <a:extLst>
                    <a:ext uri="{9D8B030D-6E8A-4147-A177-3AD203B41FA5}">
                      <a16:colId xmlns:a16="http://schemas.microsoft.com/office/drawing/2014/main" val="20000"/>
                    </a:ext>
                  </a:extLst>
                </a:gridCol>
                <a:gridCol w="2790377">
                  <a:extLst>
                    <a:ext uri="{9D8B030D-6E8A-4147-A177-3AD203B41FA5}">
                      <a16:colId xmlns:a16="http://schemas.microsoft.com/office/drawing/2014/main" val="20001"/>
                    </a:ext>
                  </a:extLst>
                </a:gridCol>
                <a:gridCol w="2047777">
                  <a:extLst>
                    <a:ext uri="{9D8B030D-6E8A-4147-A177-3AD203B41FA5}">
                      <a16:colId xmlns:a16="http://schemas.microsoft.com/office/drawing/2014/main" val="20002"/>
                    </a:ext>
                  </a:extLst>
                </a:gridCol>
              </a:tblGrid>
              <a:tr h="789788">
                <a:tc>
                  <a:txBody>
                    <a:bodyPr/>
                    <a:lstStyle/>
                    <a:p>
                      <a:pPr marL="0" marR="0" lvl="0" indent="0" algn="l" defTabSz="914400" rtl="0" eaLnBrk="0" fontAlgn="base" latinLnBrk="0" hangingPunct="0">
                        <a:lnSpc>
                          <a:spcPct val="150000"/>
                        </a:lnSpc>
                        <a:spcBef>
                          <a:spcPct val="0"/>
                        </a:spcBef>
                        <a:spcAft>
                          <a:spcPct val="0"/>
                        </a:spcAft>
                        <a:buClr>
                          <a:schemeClr val="accent2"/>
                        </a:buClr>
                        <a:buSzTx/>
                        <a:buFont typeface="Wingdings" pitchFamily="2" charset="2"/>
                        <a:buNone/>
                        <a:tabLst/>
                      </a:pPr>
                      <a:r>
                        <a:rPr kumimoji="0" lang="en-US" sz="23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Beverage type</a:t>
                      </a:r>
                    </a:p>
                  </a:txBody>
                  <a:tcPr marL="68582" marR="68582" marT="0" marB="0"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25000"/>
                        </a:lnSpc>
                        <a:spcBef>
                          <a:spcPct val="0"/>
                        </a:spcBef>
                        <a:spcAft>
                          <a:spcPct val="0"/>
                        </a:spcAft>
                        <a:buClr>
                          <a:schemeClr val="accent2"/>
                        </a:buClr>
                        <a:buSzTx/>
                        <a:buFont typeface="Wingdings" pitchFamily="2" charset="2"/>
                        <a:buNone/>
                        <a:tabLst/>
                      </a:pPr>
                      <a:r>
                        <a:rPr kumimoji="0" lang="en-US" sz="23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RR</a:t>
                      </a:r>
                    </a:p>
                    <a:p>
                      <a:pPr marL="0" marR="0" lvl="0" indent="0" algn="ctr" defTabSz="914400" rtl="0" eaLnBrk="0" fontAlgn="base" latinLnBrk="0" hangingPunct="0">
                        <a:lnSpc>
                          <a:spcPct val="125000"/>
                        </a:lnSpc>
                        <a:spcBef>
                          <a:spcPct val="0"/>
                        </a:spcBef>
                        <a:spcAft>
                          <a:spcPct val="0"/>
                        </a:spcAft>
                        <a:buClr>
                          <a:schemeClr val="accent2"/>
                        </a:buClr>
                        <a:buSzTx/>
                        <a:buFont typeface="Wingdings" pitchFamily="2" charset="2"/>
                        <a:buNone/>
                        <a:tabLst/>
                      </a:pPr>
                      <a:r>
                        <a:rPr kumimoji="0" lang="en-US" sz="21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(95% CI)</a:t>
                      </a:r>
                    </a:p>
                  </a:txBody>
                  <a:tcPr marL="68582" marR="68582" marT="0" marB="0"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50000"/>
                        </a:lnSpc>
                        <a:spcBef>
                          <a:spcPct val="0"/>
                        </a:spcBef>
                        <a:spcAft>
                          <a:spcPct val="0"/>
                        </a:spcAft>
                        <a:buClr>
                          <a:schemeClr val="accent2"/>
                        </a:buClr>
                        <a:buSzTx/>
                        <a:buFont typeface="Wingdings" pitchFamily="2" charset="2"/>
                        <a:buNone/>
                        <a:tabLst/>
                      </a:pPr>
                      <a:r>
                        <a:rPr kumimoji="0" lang="en-US" sz="2300" b="1" i="0" u="none" strike="noStrike" cap="none" normalizeH="0" baseline="0" dirty="0">
                          <a:ln>
                            <a:noFill/>
                          </a:ln>
                          <a:solidFill>
                            <a:schemeClr val="accent6"/>
                          </a:solidFill>
                          <a:effectLst/>
                          <a:latin typeface="Arial" charset="0"/>
                          <a:ea typeface="ＭＳ Ｐゴシック" pitchFamily="34" charset="-128"/>
                          <a:cs typeface="Times New Roman" pitchFamily="18" charset="0"/>
                        </a:rPr>
                        <a:t>p value</a:t>
                      </a:r>
                    </a:p>
                  </a:txBody>
                  <a:tcPr marL="68582" marR="68582" marT="0" marB="0"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extLst>
                  <a:ext uri="{0D108BD9-81ED-4DB2-BD59-A6C34878D82A}">
                    <a16:rowId xmlns:a16="http://schemas.microsoft.com/office/drawing/2014/main" val="10000"/>
                  </a:ext>
                </a:extLst>
              </a:tr>
              <a:tr h="530400">
                <a:tc>
                  <a:txBody>
                    <a:bodyPr/>
                    <a:lstStyle/>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2100" b="1" i="0" u="none" strike="noStrike" cap="none" normalizeH="0" baseline="0" dirty="0">
                          <a:ln>
                            <a:noFill/>
                          </a:ln>
                          <a:solidFill>
                            <a:schemeClr val="tx1"/>
                          </a:solidFill>
                          <a:effectLst/>
                          <a:latin typeface="Arial" charset="0"/>
                          <a:ea typeface="ＭＳ Ｐゴシック" pitchFamily="34" charset="-128"/>
                        </a:rPr>
                        <a:t> Total SSB</a:t>
                      </a:r>
                    </a:p>
                  </a:txBody>
                  <a:tcPr marL="0" marR="0" marT="0" marB="0"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D9EDEF"/>
                    </a:solidFill>
                  </a:tcPr>
                </a:tc>
                <a:tc>
                  <a:txBody>
                    <a:bodyPr/>
                    <a:lstStyle/>
                    <a:p>
                      <a:pPr marL="0" marR="0" lvl="0" indent="0" algn="ctr" defTabSz="914400" rtl="0" eaLnBrk="0" fontAlgn="base" latinLnBrk="0" hangingPunct="0">
                        <a:lnSpc>
                          <a:spcPct val="200000"/>
                        </a:lnSpc>
                        <a:spcBef>
                          <a:spcPct val="0"/>
                        </a:spcBef>
                        <a:spcAft>
                          <a:spcPct val="0"/>
                        </a:spcAft>
                        <a:buClr>
                          <a:schemeClr val="accent2"/>
                        </a:buClr>
                        <a:buSzTx/>
                        <a:buFont typeface="Wingdings" pitchFamily="2" charset="2"/>
                        <a:buNone/>
                        <a:tabLst/>
                      </a:pPr>
                      <a:r>
                        <a:rPr kumimoji="0" lang="en-US" sz="21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1.28 (1.14 - 1.44)</a:t>
                      </a:r>
                    </a:p>
                  </a:txBody>
                  <a:tcPr marL="0" marR="0" marT="0" marB="0" anchor="b"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D9EDEF"/>
                    </a:solidFill>
                  </a:tcPr>
                </a:tc>
                <a:tc>
                  <a:txBody>
                    <a:bodyPr/>
                    <a:lstStyle/>
                    <a:p>
                      <a:pPr marL="0" marR="0" lvl="0" indent="0" algn="ctr" defTabSz="914400" rtl="0" eaLnBrk="0" fontAlgn="base" latinLnBrk="0" hangingPunct="0">
                        <a:lnSpc>
                          <a:spcPct val="200000"/>
                        </a:lnSpc>
                        <a:spcBef>
                          <a:spcPct val="0"/>
                        </a:spcBef>
                        <a:spcAft>
                          <a:spcPct val="0"/>
                        </a:spcAft>
                        <a:buClr>
                          <a:schemeClr val="accent2"/>
                        </a:buClr>
                        <a:buSzTx/>
                        <a:buFont typeface="Wingdings" pitchFamily="2" charset="2"/>
                        <a:buNone/>
                        <a:tabLst/>
                      </a:pPr>
                      <a:r>
                        <a:rPr kumimoji="0" lang="en-US" sz="21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&lt;0.001</a:t>
                      </a:r>
                    </a:p>
                  </a:txBody>
                  <a:tcPr marL="0" marR="0" marT="0" marB="0" anchor="b"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D9EDEF"/>
                    </a:solidFill>
                  </a:tcPr>
                </a:tc>
                <a:extLst>
                  <a:ext uri="{0D108BD9-81ED-4DB2-BD59-A6C34878D82A}">
                    <a16:rowId xmlns:a16="http://schemas.microsoft.com/office/drawing/2014/main" val="10001"/>
                  </a:ext>
                </a:extLst>
              </a:tr>
              <a:tr h="530400">
                <a:tc>
                  <a:txBody>
                    <a:bodyPr/>
                    <a:lstStyle/>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2100" b="1" i="0" u="none" strike="noStrike" cap="none" normalizeH="0" baseline="0" dirty="0">
                          <a:ln>
                            <a:noFill/>
                          </a:ln>
                          <a:solidFill>
                            <a:schemeClr val="tx1"/>
                          </a:solidFill>
                          <a:effectLst/>
                          <a:latin typeface="Arial" charset="0"/>
                          <a:ea typeface="ＭＳ Ｐゴシック" pitchFamily="34" charset="-128"/>
                        </a:rPr>
                        <a:t> Colas</a:t>
                      </a:r>
                    </a:p>
                  </a:txBody>
                  <a:tcPr marL="0" marR="0" marT="0" marB="0" anchor="ctr" horzOverflow="overflow">
                    <a:lnL cap="flat">
                      <a:noFill/>
                    </a:lnL>
                    <a:lnR cap="flat">
                      <a:noFill/>
                    </a:lnR>
                    <a:lnT cap="flat">
                      <a:noFill/>
                    </a:lnT>
                    <a:lnB cap="flat">
                      <a:noFill/>
                    </a:lnB>
                    <a:lnTlToBr>
                      <a:noFill/>
                    </a:lnTlToBr>
                    <a:lnBlToTr>
                      <a:noFill/>
                    </a:lnBlToTr>
                    <a:solidFill>
                      <a:srgbClr val="D9EDEF"/>
                    </a:solidFill>
                  </a:tcPr>
                </a:tc>
                <a:tc>
                  <a:txBody>
                    <a:bodyPr/>
                    <a:lstStyle/>
                    <a:p>
                      <a:pPr marL="0" marR="0" lvl="0" indent="0" algn="ctr" defTabSz="914400" rtl="0" eaLnBrk="0" fontAlgn="base" latinLnBrk="0" hangingPunct="0">
                        <a:lnSpc>
                          <a:spcPct val="200000"/>
                        </a:lnSpc>
                        <a:spcBef>
                          <a:spcPct val="0"/>
                        </a:spcBef>
                        <a:spcAft>
                          <a:spcPct val="0"/>
                        </a:spcAft>
                        <a:buClr>
                          <a:schemeClr val="accent2"/>
                        </a:buClr>
                        <a:buSzTx/>
                        <a:buFont typeface="Wingdings" pitchFamily="2" charset="2"/>
                        <a:buNone/>
                        <a:tabLst/>
                      </a:pPr>
                      <a:r>
                        <a:rPr kumimoji="0" lang="en-US" sz="21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1.35 (1.15 - 1.57)</a:t>
                      </a:r>
                    </a:p>
                  </a:txBody>
                  <a:tcPr marL="0" marR="0" marT="0" marB="0" anchor="b" horzOverflow="overflow">
                    <a:lnL cap="flat">
                      <a:noFill/>
                    </a:lnL>
                    <a:lnR cap="flat">
                      <a:noFill/>
                    </a:lnR>
                    <a:lnT cap="flat">
                      <a:noFill/>
                    </a:lnT>
                    <a:lnB cap="flat">
                      <a:noFill/>
                    </a:lnB>
                    <a:lnTlToBr>
                      <a:noFill/>
                    </a:lnTlToBr>
                    <a:lnBlToTr>
                      <a:noFill/>
                    </a:lnBlToTr>
                    <a:solidFill>
                      <a:srgbClr val="D9EDEF"/>
                    </a:solidFill>
                  </a:tcPr>
                </a:tc>
                <a:tc>
                  <a:txBody>
                    <a:bodyPr/>
                    <a:lstStyle/>
                    <a:p>
                      <a:pPr marL="0" marR="0" lvl="0" indent="0" algn="ctr" defTabSz="914400" rtl="0" eaLnBrk="0" fontAlgn="base" latinLnBrk="0" hangingPunct="0">
                        <a:lnSpc>
                          <a:spcPct val="200000"/>
                        </a:lnSpc>
                        <a:spcBef>
                          <a:spcPct val="0"/>
                        </a:spcBef>
                        <a:spcAft>
                          <a:spcPct val="0"/>
                        </a:spcAft>
                        <a:buClr>
                          <a:schemeClr val="accent2"/>
                        </a:buClr>
                        <a:buSzTx/>
                        <a:buFont typeface="Wingdings" pitchFamily="2" charset="2"/>
                        <a:buNone/>
                        <a:tabLst/>
                      </a:pPr>
                      <a:r>
                        <a:rPr kumimoji="0" lang="en-US" sz="21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&lt;0.001</a:t>
                      </a:r>
                    </a:p>
                  </a:txBody>
                  <a:tcPr marL="0" marR="0" marT="0" marB="0" anchor="b" horzOverflow="overflow">
                    <a:lnL cap="flat">
                      <a:noFill/>
                    </a:lnL>
                    <a:lnR cap="flat">
                      <a:noFill/>
                    </a:lnR>
                    <a:lnT cap="flat">
                      <a:noFill/>
                    </a:lnT>
                    <a:lnB cap="flat">
                      <a:noFill/>
                    </a:lnB>
                    <a:lnTlToBr>
                      <a:noFill/>
                    </a:lnTlToBr>
                    <a:lnBlToTr>
                      <a:noFill/>
                    </a:lnBlToTr>
                    <a:solidFill>
                      <a:srgbClr val="D9EDEF"/>
                    </a:solidFill>
                  </a:tcPr>
                </a:tc>
                <a:extLst>
                  <a:ext uri="{0D108BD9-81ED-4DB2-BD59-A6C34878D82A}">
                    <a16:rowId xmlns:a16="http://schemas.microsoft.com/office/drawing/2014/main" val="10002"/>
                  </a:ext>
                </a:extLst>
              </a:tr>
              <a:tr h="536836">
                <a:tc>
                  <a:txBody>
                    <a:bodyPr/>
                    <a:lstStyle/>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2100" b="1" i="0" u="none" strike="noStrike" cap="none" normalizeH="0" baseline="0" dirty="0">
                          <a:ln>
                            <a:noFill/>
                          </a:ln>
                          <a:solidFill>
                            <a:schemeClr val="tx1"/>
                          </a:solidFill>
                          <a:effectLst/>
                          <a:latin typeface="Arial" charset="0"/>
                          <a:ea typeface="ＭＳ Ｐゴシック" pitchFamily="34" charset="-128"/>
                        </a:rPr>
                        <a:t> Carbonate non-sodas</a:t>
                      </a:r>
                    </a:p>
                  </a:txBody>
                  <a:tcPr marL="0" marR="0" marT="0" marB="0" anchor="ctr" horzOverflow="overflow">
                    <a:lnL cap="flat">
                      <a:noFill/>
                    </a:lnL>
                    <a:lnR cap="flat">
                      <a:noFill/>
                    </a:lnR>
                    <a:lnT cap="flat">
                      <a:noFill/>
                    </a:lnT>
                    <a:lnB cap="flat">
                      <a:noFill/>
                    </a:lnB>
                    <a:lnTlToBr>
                      <a:noFill/>
                    </a:lnTlToBr>
                    <a:lnBlToTr>
                      <a:noFill/>
                    </a:lnBlToTr>
                    <a:solidFill>
                      <a:srgbClr val="D9EDEF"/>
                    </a:solidFill>
                  </a:tcPr>
                </a:tc>
                <a:tc>
                  <a:txBody>
                    <a:bodyPr/>
                    <a:lstStyle/>
                    <a:p>
                      <a:pPr marL="0" marR="0" lvl="0" indent="0" algn="ctr" defTabSz="914400" rtl="0" eaLnBrk="0" fontAlgn="base" latinLnBrk="0" hangingPunct="0">
                        <a:lnSpc>
                          <a:spcPct val="200000"/>
                        </a:lnSpc>
                        <a:spcBef>
                          <a:spcPct val="0"/>
                        </a:spcBef>
                        <a:spcAft>
                          <a:spcPct val="0"/>
                        </a:spcAft>
                        <a:buClr>
                          <a:schemeClr val="accent2"/>
                        </a:buClr>
                        <a:buSzTx/>
                        <a:buFont typeface="Wingdings" pitchFamily="2" charset="2"/>
                        <a:buNone/>
                        <a:tabLst/>
                      </a:pPr>
                      <a:r>
                        <a:rPr kumimoji="0" lang="en-US" sz="21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1.27 (0.87 - 1.86)</a:t>
                      </a:r>
                    </a:p>
                  </a:txBody>
                  <a:tcPr marL="0" marR="0" marT="0" marB="0" anchor="b" horzOverflow="overflow">
                    <a:lnL cap="flat">
                      <a:noFill/>
                    </a:lnL>
                    <a:lnR cap="flat">
                      <a:noFill/>
                    </a:lnR>
                    <a:lnT cap="flat">
                      <a:noFill/>
                    </a:lnT>
                    <a:lnB cap="flat">
                      <a:noFill/>
                    </a:lnB>
                    <a:lnTlToBr>
                      <a:noFill/>
                    </a:lnTlToBr>
                    <a:lnBlToTr>
                      <a:noFill/>
                    </a:lnBlToTr>
                    <a:solidFill>
                      <a:srgbClr val="D9EDEF"/>
                    </a:solidFill>
                  </a:tcPr>
                </a:tc>
                <a:tc>
                  <a:txBody>
                    <a:bodyPr/>
                    <a:lstStyle/>
                    <a:p>
                      <a:pPr marL="0" marR="0" lvl="0" indent="0" algn="ctr" defTabSz="914400" rtl="0" eaLnBrk="0" fontAlgn="base" latinLnBrk="0" hangingPunct="0">
                        <a:lnSpc>
                          <a:spcPct val="200000"/>
                        </a:lnSpc>
                        <a:spcBef>
                          <a:spcPct val="0"/>
                        </a:spcBef>
                        <a:spcAft>
                          <a:spcPct val="0"/>
                        </a:spcAft>
                        <a:buClr>
                          <a:schemeClr val="accent2"/>
                        </a:buClr>
                        <a:buSzTx/>
                        <a:buFont typeface="Wingdings" pitchFamily="2" charset="2"/>
                        <a:buNone/>
                        <a:tabLst/>
                      </a:pPr>
                      <a:r>
                        <a:rPr kumimoji="0" lang="en-US" sz="21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0.22</a:t>
                      </a:r>
                    </a:p>
                  </a:txBody>
                  <a:tcPr marL="68582" marR="68582" marT="0" marB="0" anchor="b" horzOverflow="overflow">
                    <a:lnL cap="flat">
                      <a:noFill/>
                    </a:lnL>
                    <a:lnR cap="flat">
                      <a:noFill/>
                    </a:lnR>
                    <a:lnT cap="flat">
                      <a:noFill/>
                    </a:lnT>
                    <a:lnB cap="flat">
                      <a:noFill/>
                    </a:lnB>
                    <a:lnTlToBr>
                      <a:noFill/>
                    </a:lnTlToBr>
                    <a:lnBlToTr>
                      <a:noFill/>
                    </a:lnBlToTr>
                    <a:solidFill>
                      <a:srgbClr val="D9EDEF"/>
                    </a:solidFill>
                  </a:tcPr>
                </a:tc>
                <a:extLst>
                  <a:ext uri="{0D108BD9-81ED-4DB2-BD59-A6C34878D82A}">
                    <a16:rowId xmlns:a16="http://schemas.microsoft.com/office/drawing/2014/main" val="10003"/>
                  </a:ext>
                </a:extLst>
              </a:tr>
              <a:tr h="530400">
                <a:tc>
                  <a:txBody>
                    <a:bodyPr/>
                    <a:lstStyle/>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2100" b="1" i="0" u="none" strike="noStrike" cap="none" normalizeH="0" baseline="0" dirty="0">
                          <a:ln>
                            <a:noFill/>
                          </a:ln>
                          <a:solidFill>
                            <a:schemeClr val="tx1"/>
                          </a:solidFill>
                          <a:effectLst/>
                          <a:latin typeface="Arial" charset="0"/>
                          <a:ea typeface="ＭＳ Ｐゴシック" pitchFamily="34" charset="-128"/>
                        </a:rPr>
                        <a:t> Fruit drinks/punch</a:t>
                      </a:r>
                    </a:p>
                  </a:txBody>
                  <a:tcPr marL="0" marR="0" marT="0" marB="0" anchor="ctr"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D9EDEF"/>
                    </a:solidFill>
                  </a:tcPr>
                </a:tc>
                <a:tc>
                  <a:txBody>
                    <a:bodyPr/>
                    <a:lstStyle/>
                    <a:p>
                      <a:pPr marL="0" marR="0" lvl="0" indent="0" algn="ctr" defTabSz="914400" rtl="0" eaLnBrk="0" fontAlgn="base" latinLnBrk="0" hangingPunct="0">
                        <a:lnSpc>
                          <a:spcPct val="200000"/>
                        </a:lnSpc>
                        <a:spcBef>
                          <a:spcPct val="0"/>
                        </a:spcBef>
                        <a:spcAft>
                          <a:spcPct val="0"/>
                        </a:spcAft>
                        <a:buClr>
                          <a:schemeClr val="accent2"/>
                        </a:buClr>
                        <a:buSzTx/>
                        <a:buFont typeface="Wingdings" pitchFamily="2" charset="2"/>
                        <a:buNone/>
                        <a:tabLst/>
                      </a:pPr>
                      <a:r>
                        <a:rPr kumimoji="0" lang="en-US" sz="21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1.33 (1.03 - 1.71)</a:t>
                      </a:r>
                    </a:p>
                  </a:txBody>
                  <a:tcPr marL="0" marR="0" marT="0" marB="0" anchor="b"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D9EDEF"/>
                    </a:solidFill>
                  </a:tcPr>
                </a:tc>
                <a:tc>
                  <a:txBody>
                    <a:bodyPr/>
                    <a:lstStyle/>
                    <a:p>
                      <a:pPr marL="0" marR="0" lvl="0" indent="0" algn="ctr" defTabSz="914400" rtl="0" eaLnBrk="0" fontAlgn="base" latinLnBrk="0" hangingPunct="0">
                        <a:lnSpc>
                          <a:spcPct val="200000"/>
                        </a:lnSpc>
                        <a:spcBef>
                          <a:spcPct val="0"/>
                        </a:spcBef>
                        <a:spcAft>
                          <a:spcPct val="0"/>
                        </a:spcAft>
                        <a:buClr>
                          <a:schemeClr val="accent2"/>
                        </a:buClr>
                        <a:buSzTx/>
                        <a:buFont typeface="Wingdings" pitchFamily="2" charset="2"/>
                        <a:buNone/>
                        <a:tabLst/>
                      </a:pPr>
                      <a:r>
                        <a:rPr kumimoji="0" lang="en-US" sz="21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0.03</a:t>
                      </a:r>
                    </a:p>
                  </a:txBody>
                  <a:tcPr marL="0" marR="0" marT="0" marB="0" anchor="b"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D9EDEF"/>
                    </a:solidFill>
                  </a:tcPr>
                </a:tc>
                <a:extLst>
                  <a:ext uri="{0D108BD9-81ED-4DB2-BD59-A6C34878D82A}">
                    <a16:rowId xmlns:a16="http://schemas.microsoft.com/office/drawing/2014/main" val="10004"/>
                  </a:ext>
                </a:extLst>
              </a:tr>
            </a:tbl>
          </a:graphicData>
        </a:graphic>
      </p:graphicFrame>
      <p:sp>
        <p:nvSpPr>
          <p:cNvPr id="49172" name="Rectangle 21">
            <a:extLst>
              <a:ext uri="{FF2B5EF4-FFF2-40B4-BE49-F238E27FC236}">
                <a16:creationId xmlns:a16="http://schemas.microsoft.com/office/drawing/2014/main" id="{DFC5F648-4E0E-4A2A-9046-D8E4EE39CA23}"/>
              </a:ext>
            </a:extLst>
          </p:cNvPr>
          <p:cNvSpPr>
            <a:spLocks noChangeArrowheads="1"/>
          </p:cNvSpPr>
          <p:nvPr/>
        </p:nvSpPr>
        <p:spPr bwMode="auto">
          <a:xfrm>
            <a:off x="161925" y="-36513"/>
            <a:ext cx="839787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000" b="1">
                <a:solidFill>
                  <a:srgbClr val="333333"/>
                </a:solidFill>
              </a:rPr>
              <a:t>Multivariate Relative Risks (RR) for 2-Serving Increase in Specific Sugar-Sweetened Beverages (SSB) and Coronary Heart Disease</a:t>
            </a:r>
          </a:p>
        </p:txBody>
      </p:sp>
      <p:sp>
        <p:nvSpPr>
          <p:cNvPr id="49173" name="Rectangle 8">
            <a:extLst>
              <a:ext uri="{FF2B5EF4-FFF2-40B4-BE49-F238E27FC236}">
                <a16:creationId xmlns:a16="http://schemas.microsoft.com/office/drawing/2014/main" id="{16533870-37C6-43E4-AB52-2444B874F41E}"/>
              </a:ext>
            </a:extLst>
          </p:cNvPr>
          <p:cNvSpPr>
            <a:spLocks noChangeArrowheads="1"/>
          </p:cNvSpPr>
          <p:nvPr/>
        </p:nvSpPr>
        <p:spPr bwMode="auto">
          <a:xfrm>
            <a:off x="5292725" y="6443663"/>
            <a:ext cx="3689350"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1000"/>
              <a:t>Adapted from Fung TT et al. Am J Clin Nutr 2009; 89: 1037-42</a:t>
            </a:r>
          </a:p>
        </p:txBody>
      </p:sp>
      <p:grpSp>
        <p:nvGrpSpPr>
          <p:cNvPr id="49174" name="Group 42">
            <a:extLst>
              <a:ext uri="{FF2B5EF4-FFF2-40B4-BE49-F238E27FC236}">
                <a16:creationId xmlns:a16="http://schemas.microsoft.com/office/drawing/2014/main" id="{B45BE120-DD25-4227-B36D-F9F493B4C316}"/>
              </a:ext>
            </a:extLst>
          </p:cNvPr>
          <p:cNvGrpSpPr>
            <a:grpSpLocks noChangeAspect="1"/>
          </p:cNvGrpSpPr>
          <p:nvPr/>
        </p:nvGrpSpPr>
        <p:grpSpPr bwMode="auto">
          <a:xfrm>
            <a:off x="558800" y="4878388"/>
            <a:ext cx="8026400" cy="665162"/>
            <a:chOff x="4014" y="1423"/>
            <a:chExt cx="1161" cy="368"/>
          </a:xfrm>
        </p:grpSpPr>
        <p:sp>
          <p:nvSpPr>
            <p:cNvPr id="49175" name="Rectangle 17">
              <a:extLst>
                <a:ext uri="{FF2B5EF4-FFF2-40B4-BE49-F238E27FC236}">
                  <a16:creationId xmlns:a16="http://schemas.microsoft.com/office/drawing/2014/main" id="{7D46FAEF-7D1A-4F13-A469-CAE5F095D784}"/>
                </a:ext>
              </a:extLst>
            </p:cNvPr>
            <p:cNvSpPr>
              <a:spLocks noChangeArrowheads="1"/>
            </p:cNvSpPr>
            <p:nvPr/>
          </p:nvSpPr>
          <p:spPr bwMode="auto">
            <a:xfrm>
              <a:off x="4041" y="1423"/>
              <a:ext cx="1134"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20000"/>
                </a:spcBef>
                <a:buClr>
                  <a:schemeClr val="tx1"/>
                </a:buClr>
              </a:pPr>
              <a:r>
                <a:rPr lang="en-US" altLang="fr-FR" sz="1200">
                  <a:cs typeface="Arial" panose="020B0604020202020204" pitchFamily="34" charset="0"/>
                </a:rPr>
                <a:t>Model adjusted for age (continuous), smoking, alcohol intake, family history, physical activity, aspirin use, menopausal status and postmenopausal hormone use, history of hypertension and high blood cholesterol and the Alternate Healthy Eating Index.</a:t>
              </a:r>
            </a:p>
          </p:txBody>
        </p:sp>
        <p:sp>
          <p:nvSpPr>
            <p:cNvPr id="49176" name="Rectangle 18">
              <a:extLst>
                <a:ext uri="{FF2B5EF4-FFF2-40B4-BE49-F238E27FC236}">
                  <a16:creationId xmlns:a16="http://schemas.microsoft.com/office/drawing/2014/main" id="{2957CB63-1DDE-46EF-9F3A-20122AE73304}"/>
                </a:ext>
              </a:extLst>
            </p:cNvPr>
            <p:cNvSpPr>
              <a:spLocks noChangeArrowheads="1"/>
            </p:cNvSpPr>
            <p:nvPr/>
          </p:nvSpPr>
          <p:spPr bwMode="auto">
            <a:xfrm>
              <a:off x="4014" y="1423"/>
              <a:ext cx="29" cy="367"/>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1">
            <a:extLst>
              <a:ext uri="{FF2B5EF4-FFF2-40B4-BE49-F238E27FC236}">
                <a16:creationId xmlns:a16="http://schemas.microsoft.com/office/drawing/2014/main" id="{87BC5483-5AE7-4480-AA04-74A5FFE93C7A}"/>
              </a:ext>
            </a:extLst>
          </p:cNvPr>
          <p:cNvSpPr>
            <a:spLocks noChangeArrowheads="1"/>
          </p:cNvSpPr>
          <p:nvPr/>
        </p:nvSpPr>
        <p:spPr bwMode="auto">
          <a:xfrm>
            <a:off x="161925" y="0"/>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400" b="1">
                <a:solidFill>
                  <a:srgbClr val="333333"/>
                </a:solidFill>
              </a:rPr>
              <a:t>Potential Mechanisms: High-Glycemic Index Diet and Risk of Type 2 Diabetes Mellitus</a:t>
            </a:r>
          </a:p>
        </p:txBody>
      </p:sp>
      <p:sp>
        <p:nvSpPr>
          <p:cNvPr id="51202" name="Rectangle 8">
            <a:extLst>
              <a:ext uri="{FF2B5EF4-FFF2-40B4-BE49-F238E27FC236}">
                <a16:creationId xmlns:a16="http://schemas.microsoft.com/office/drawing/2014/main" id="{B8A3C35F-44DC-4A9D-859E-81B6BCEE1522}"/>
              </a:ext>
            </a:extLst>
          </p:cNvPr>
          <p:cNvSpPr>
            <a:spLocks noChangeArrowheads="1"/>
          </p:cNvSpPr>
          <p:nvPr/>
        </p:nvSpPr>
        <p:spPr bwMode="auto">
          <a:xfrm>
            <a:off x="5876925" y="6443663"/>
            <a:ext cx="3105150"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1000"/>
              <a:t>Adapted from Ludwig DS JAMA 2002;287: 2414-23</a:t>
            </a:r>
          </a:p>
        </p:txBody>
      </p:sp>
      <p:grpSp>
        <p:nvGrpSpPr>
          <p:cNvPr id="51203" name="Groupe 6">
            <a:extLst>
              <a:ext uri="{FF2B5EF4-FFF2-40B4-BE49-F238E27FC236}">
                <a16:creationId xmlns:a16="http://schemas.microsoft.com/office/drawing/2014/main" id="{C5393B05-39CB-44B4-9665-D9F17940CC68}"/>
              </a:ext>
            </a:extLst>
          </p:cNvPr>
          <p:cNvGrpSpPr>
            <a:grpSpLocks/>
          </p:cNvGrpSpPr>
          <p:nvPr/>
        </p:nvGrpSpPr>
        <p:grpSpPr bwMode="auto">
          <a:xfrm>
            <a:off x="1039813" y="942975"/>
            <a:ext cx="7064375" cy="5400675"/>
            <a:chOff x="1061611" y="927770"/>
            <a:chExt cx="7065784" cy="5400600"/>
          </a:xfrm>
        </p:grpSpPr>
        <p:sp>
          <p:nvSpPr>
            <p:cNvPr id="5" name="Rectangle 4">
              <a:extLst>
                <a:ext uri="{FF2B5EF4-FFF2-40B4-BE49-F238E27FC236}">
                  <a16:creationId xmlns:a16="http://schemas.microsoft.com/office/drawing/2014/main" id="{E7355A45-7472-4A36-A66A-987816CDE9D7}"/>
                </a:ext>
              </a:extLst>
            </p:cNvPr>
            <p:cNvSpPr/>
            <p:nvPr/>
          </p:nvSpPr>
          <p:spPr>
            <a:xfrm>
              <a:off x="1061611" y="937295"/>
              <a:ext cx="7065784" cy="5356151"/>
            </a:xfrm>
            <a:prstGeom prst="rect">
              <a:avLst/>
            </a:prstGeom>
            <a:solidFill>
              <a:srgbClr val="FFFFFF">
                <a:alpha val="50196"/>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pic>
          <p:nvPicPr>
            <p:cNvPr id="51205" name="Image 5" descr="Image2.png">
              <a:extLst>
                <a:ext uri="{FF2B5EF4-FFF2-40B4-BE49-F238E27FC236}">
                  <a16:creationId xmlns:a16="http://schemas.microsoft.com/office/drawing/2014/main" id="{9C98CF44-5148-4157-A835-6465F2100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9437" y="927770"/>
              <a:ext cx="6430132"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1">
            <a:extLst>
              <a:ext uri="{FF2B5EF4-FFF2-40B4-BE49-F238E27FC236}">
                <a16:creationId xmlns:a16="http://schemas.microsoft.com/office/drawing/2014/main" id="{F1FB5EBF-6205-440C-A91D-2080FA9F1771}"/>
              </a:ext>
            </a:extLst>
          </p:cNvPr>
          <p:cNvSpPr>
            <a:spLocks noChangeArrowheads="1"/>
          </p:cNvSpPr>
          <p:nvPr/>
        </p:nvSpPr>
        <p:spPr bwMode="auto">
          <a:xfrm>
            <a:off x="179388" y="0"/>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400" b="1">
                <a:solidFill>
                  <a:srgbClr val="333333"/>
                </a:solidFill>
              </a:rPr>
              <a:t>Risk of Coronary Heart Disease (CHD) According to Glycemic Load - Nurses' Health Study 1984-1994</a:t>
            </a:r>
          </a:p>
        </p:txBody>
      </p:sp>
      <p:sp>
        <p:nvSpPr>
          <p:cNvPr id="53250" name="Rectangle 8">
            <a:extLst>
              <a:ext uri="{FF2B5EF4-FFF2-40B4-BE49-F238E27FC236}">
                <a16:creationId xmlns:a16="http://schemas.microsoft.com/office/drawing/2014/main" id="{230F9E1E-D0C6-484F-89E8-F198BC78D96E}"/>
              </a:ext>
            </a:extLst>
          </p:cNvPr>
          <p:cNvSpPr>
            <a:spLocks noChangeArrowheads="1"/>
          </p:cNvSpPr>
          <p:nvPr/>
        </p:nvSpPr>
        <p:spPr bwMode="auto">
          <a:xfrm>
            <a:off x="5427663" y="6443663"/>
            <a:ext cx="3600450"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1000"/>
              <a:t>Adapted from Liu S et al. Am J Clin Nutr 2000; 71: 1455-61 </a:t>
            </a:r>
          </a:p>
        </p:txBody>
      </p:sp>
      <p:graphicFrame>
        <p:nvGraphicFramePr>
          <p:cNvPr id="53251" name="Graphique 8">
            <a:extLst>
              <a:ext uri="{FF2B5EF4-FFF2-40B4-BE49-F238E27FC236}">
                <a16:creationId xmlns:a16="http://schemas.microsoft.com/office/drawing/2014/main" id="{50982D9D-3B58-486F-80BE-B07246D10372}"/>
              </a:ext>
            </a:extLst>
          </p:cNvPr>
          <p:cNvGraphicFramePr>
            <a:graphicFrameLocks/>
          </p:cNvGraphicFramePr>
          <p:nvPr/>
        </p:nvGraphicFramePr>
        <p:xfrm>
          <a:off x="896938" y="998538"/>
          <a:ext cx="7650162" cy="4108450"/>
        </p:xfrm>
        <a:graphic>
          <a:graphicData uri="http://schemas.openxmlformats.org/presentationml/2006/ole">
            <mc:AlternateContent xmlns:mc="http://schemas.openxmlformats.org/markup-compatibility/2006">
              <mc:Choice xmlns:v="urn:schemas-microsoft-com:vml" Requires="v">
                <p:oleObj spid="_x0000_s53259" r:id="rId4" imgW="7651143" imgH="4109060" progId="Excel.Chart.8">
                  <p:embed/>
                </p:oleObj>
              </mc:Choice>
              <mc:Fallback>
                <p:oleObj r:id="rId4" imgW="7651143" imgH="4109060" progId="Excel.Chart.8">
                  <p:embed/>
                  <p:pic>
                    <p:nvPicPr>
                      <p:cNvPr id="0" name="Graphique 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938" y="998538"/>
                        <a:ext cx="7650162" cy="410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252" name="ZoneTexte 9">
            <a:extLst>
              <a:ext uri="{FF2B5EF4-FFF2-40B4-BE49-F238E27FC236}">
                <a16:creationId xmlns:a16="http://schemas.microsoft.com/office/drawing/2014/main" id="{645FFDBC-5B47-46D3-B830-1CE38DCB14D3}"/>
              </a:ext>
            </a:extLst>
          </p:cNvPr>
          <p:cNvSpPr txBox="1">
            <a:spLocks noChangeArrowheads="1"/>
          </p:cNvSpPr>
          <p:nvPr/>
        </p:nvSpPr>
        <p:spPr bwMode="auto">
          <a:xfrm rot="-5400000">
            <a:off x="-730250" y="2684463"/>
            <a:ext cx="26336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2000" b="1">
                <a:solidFill>
                  <a:srgbClr val="000000"/>
                </a:solidFill>
                <a:cs typeface="Arial" panose="020B0604020202020204" pitchFamily="34" charset="0"/>
              </a:rPr>
              <a:t>Relative risk of CHD</a:t>
            </a:r>
          </a:p>
        </p:txBody>
      </p:sp>
      <p:sp>
        <p:nvSpPr>
          <p:cNvPr id="53253" name="ZoneTexte 10">
            <a:extLst>
              <a:ext uri="{FF2B5EF4-FFF2-40B4-BE49-F238E27FC236}">
                <a16:creationId xmlns:a16="http://schemas.microsoft.com/office/drawing/2014/main" id="{9EC3F04E-EE42-4C4F-AB1E-1B10779D455A}"/>
              </a:ext>
            </a:extLst>
          </p:cNvPr>
          <p:cNvSpPr txBox="1">
            <a:spLocks noChangeArrowheads="1"/>
          </p:cNvSpPr>
          <p:nvPr/>
        </p:nvSpPr>
        <p:spPr bwMode="auto">
          <a:xfrm>
            <a:off x="3462338" y="4959350"/>
            <a:ext cx="304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2000" b="1"/>
              <a:t>Glycemic load quintiles</a:t>
            </a:r>
          </a:p>
        </p:txBody>
      </p:sp>
      <p:sp>
        <p:nvSpPr>
          <p:cNvPr id="53254" name="Line 1">
            <a:extLst>
              <a:ext uri="{FF2B5EF4-FFF2-40B4-BE49-F238E27FC236}">
                <a16:creationId xmlns:a16="http://schemas.microsoft.com/office/drawing/2014/main" id="{FB6DCA10-F710-49B2-B5D8-7519847DB1B7}"/>
              </a:ext>
            </a:extLst>
          </p:cNvPr>
          <p:cNvSpPr>
            <a:spLocks noChangeShapeType="1"/>
          </p:cNvSpPr>
          <p:nvPr/>
        </p:nvSpPr>
        <p:spPr bwMode="auto">
          <a:xfrm>
            <a:off x="1544638" y="3402013"/>
            <a:ext cx="6732587" cy="0"/>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r-CA"/>
          </a:p>
        </p:txBody>
      </p:sp>
      <p:grpSp>
        <p:nvGrpSpPr>
          <p:cNvPr id="53255" name="Group 42">
            <a:extLst>
              <a:ext uri="{FF2B5EF4-FFF2-40B4-BE49-F238E27FC236}">
                <a16:creationId xmlns:a16="http://schemas.microsoft.com/office/drawing/2014/main" id="{49EB3350-FAA0-437E-BE9D-22CBA434E4AD}"/>
              </a:ext>
            </a:extLst>
          </p:cNvPr>
          <p:cNvGrpSpPr>
            <a:grpSpLocks noChangeAspect="1"/>
          </p:cNvGrpSpPr>
          <p:nvPr/>
        </p:nvGrpSpPr>
        <p:grpSpPr bwMode="auto">
          <a:xfrm>
            <a:off x="542925" y="5454650"/>
            <a:ext cx="8058150" cy="809625"/>
            <a:chOff x="4014" y="1423"/>
            <a:chExt cx="1344" cy="368"/>
          </a:xfrm>
        </p:grpSpPr>
        <p:sp>
          <p:nvSpPr>
            <p:cNvPr id="53256" name="Rectangle 17">
              <a:extLst>
                <a:ext uri="{FF2B5EF4-FFF2-40B4-BE49-F238E27FC236}">
                  <a16:creationId xmlns:a16="http://schemas.microsoft.com/office/drawing/2014/main" id="{800290D3-02D4-40B5-89D0-00C666DDAEE2}"/>
                </a:ext>
              </a:extLst>
            </p:cNvPr>
            <p:cNvSpPr>
              <a:spLocks noChangeArrowheads="1"/>
            </p:cNvSpPr>
            <p:nvPr/>
          </p:nvSpPr>
          <p:spPr bwMode="auto">
            <a:xfrm>
              <a:off x="4041" y="1423"/>
              <a:ext cx="1317"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20000"/>
                </a:spcBef>
                <a:buClr>
                  <a:schemeClr val="tx1"/>
                </a:buClr>
              </a:pPr>
              <a:r>
                <a:rPr lang="en-US" altLang="fr-FR" sz="1200">
                  <a:cs typeface="Arial" panose="020B0604020202020204" pitchFamily="34" charset="0"/>
                </a:rPr>
                <a:t>Model adjusted for age; body mass index; cigarette smoking; alcohol intake; family history of myocardial infarction before the age of 60 years; self-reported history of hypertension or history of high cholesterol; menopausal status; aspirin use; use of multiple vitamin or vitamin E supplement; physical activity; protein intake; dietary fibre, vitamin E, and folate intakes; total energy intake; and additional adjustment for all fats.</a:t>
              </a:r>
            </a:p>
          </p:txBody>
        </p:sp>
        <p:sp>
          <p:nvSpPr>
            <p:cNvPr id="53257" name="Rectangle 18">
              <a:extLst>
                <a:ext uri="{FF2B5EF4-FFF2-40B4-BE49-F238E27FC236}">
                  <a16:creationId xmlns:a16="http://schemas.microsoft.com/office/drawing/2014/main" id="{CBE1CC7E-4881-4B73-B7E6-D695D6313284}"/>
                </a:ext>
              </a:extLst>
            </p:cNvPr>
            <p:cNvSpPr>
              <a:spLocks noChangeArrowheads="1"/>
            </p:cNvSpPr>
            <p:nvPr/>
          </p:nvSpPr>
          <p:spPr bwMode="auto">
            <a:xfrm>
              <a:off x="4014" y="1423"/>
              <a:ext cx="29" cy="367"/>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p>
          </p:txBody>
        </p:sp>
      </p:gr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a:extLst>
              <a:ext uri="{FF2B5EF4-FFF2-40B4-BE49-F238E27FC236}">
                <a16:creationId xmlns:a16="http://schemas.microsoft.com/office/drawing/2014/main" id="{514E4C07-E6F2-473F-B38F-EF7DA73FA23F}"/>
              </a:ext>
            </a:extLst>
          </p:cNvPr>
          <p:cNvSpPr>
            <a:spLocks noGrp="1" noChangeArrowheads="1"/>
          </p:cNvSpPr>
          <p:nvPr>
            <p:ph type="body" idx="4294967295"/>
          </p:nvPr>
        </p:nvSpPr>
        <p:spPr>
          <a:xfrm>
            <a:off x="250825" y="1395413"/>
            <a:ext cx="8642350" cy="4314825"/>
          </a:xfrm>
          <a:solidFill>
            <a:schemeClr val="bg1">
              <a:alpha val="50195"/>
            </a:schemeClr>
          </a:solidFill>
          <a:ln w="19050"/>
        </p:spPr>
        <p:txBody>
          <a:bodyPr/>
          <a:lstStyle/>
          <a:p>
            <a:pPr>
              <a:lnSpc>
                <a:spcPct val="90000"/>
              </a:lnSpc>
              <a:buFont typeface="Wingdings" panose="05000000000000000000" pitchFamily="2" charset="2"/>
              <a:buChar char="q"/>
            </a:pPr>
            <a:r>
              <a:rPr lang="en-US" altLang="fr-FR" sz="2800">
                <a:ea typeface="ＭＳ Ｐゴシック" panose="020B0600070205080204" pitchFamily="34" charset="-128"/>
              </a:rPr>
              <a:t>Consumption of sugar-sweetened beverages is associated with increased risk of diabetes, metabolic syndrome and coronary heart disease.</a:t>
            </a:r>
          </a:p>
          <a:p>
            <a:pPr>
              <a:lnSpc>
                <a:spcPct val="90000"/>
              </a:lnSpc>
              <a:buFont typeface="Wingdings" panose="05000000000000000000" pitchFamily="2" charset="2"/>
              <a:buChar char="q"/>
            </a:pPr>
            <a:endParaRPr lang="en-US" altLang="fr-FR" sz="2800">
              <a:ea typeface="ＭＳ Ｐゴシック" panose="020B0600070205080204" pitchFamily="34" charset="-128"/>
            </a:endParaRPr>
          </a:p>
          <a:p>
            <a:pPr>
              <a:lnSpc>
                <a:spcPct val="90000"/>
              </a:lnSpc>
              <a:buFont typeface="Wingdings" panose="05000000000000000000" pitchFamily="2" charset="2"/>
              <a:buChar char="q"/>
            </a:pPr>
            <a:r>
              <a:rPr lang="en-US" altLang="fr-FR" sz="2800">
                <a:ea typeface="ＭＳ Ｐゴシック" panose="020B0600070205080204" pitchFamily="34" charset="-128"/>
              </a:rPr>
              <a:t>These associations are not completely explained by obesity and weight gain.</a:t>
            </a:r>
          </a:p>
          <a:p>
            <a:pPr>
              <a:lnSpc>
                <a:spcPct val="90000"/>
              </a:lnSpc>
              <a:buFont typeface="Wingdings" panose="05000000000000000000" pitchFamily="2" charset="2"/>
              <a:buChar char="q"/>
            </a:pPr>
            <a:endParaRPr lang="en-US" altLang="fr-FR" sz="2800">
              <a:ea typeface="ＭＳ Ｐゴシック" panose="020B0600070205080204" pitchFamily="34" charset="-128"/>
            </a:endParaRPr>
          </a:p>
          <a:p>
            <a:pPr>
              <a:lnSpc>
                <a:spcPct val="90000"/>
              </a:lnSpc>
              <a:buFont typeface="Wingdings" panose="05000000000000000000" pitchFamily="2" charset="2"/>
              <a:buChar char="q"/>
            </a:pPr>
            <a:r>
              <a:rPr lang="en-US" altLang="fr-FR" sz="2800">
                <a:ea typeface="ＭＳ Ｐゴシック" panose="020B0600070205080204" pitchFamily="34" charset="-128"/>
              </a:rPr>
              <a:t>High sugar load in sugar-sweetened beverages may contribute to both increased insulin resistance and beta-cell dysfunction.</a:t>
            </a:r>
          </a:p>
        </p:txBody>
      </p:sp>
      <p:sp>
        <p:nvSpPr>
          <p:cNvPr id="55298" name="Rectangle 21">
            <a:extLst>
              <a:ext uri="{FF2B5EF4-FFF2-40B4-BE49-F238E27FC236}">
                <a16:creationId xmlns:a16="http://schemas.microsoft.com/office/drawing/2014/main" id="{FA98B67D-0811-4C16-97DD-FD8FCE596F66}"/>
              </a:ext>
            </a:extLst>
          </p:cNvPr>
          <p:cNvSpPr>
            <a:spLocks noChangeArrowheads="1"/>
          </p:cNvSpPr>
          <p:nvPr/>
        </p:nvSpPr>
        <p:spPr bwMode="auto">
          <a:xfrm>
            <a:off x="179388" y="0"/>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400" b="1">
                <a:solidFill>
                  <a:srgbClr val="333333"/>
                </a:solidFill>
              </a:rPr>
              <a:t>Summary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1">
            <a:extLst>
              <a:ext uri="{FF2B5EF4-FFF2-40B4-BE49-F238E27FC236}">
                <a16:creationId xmlns:a16="http://schemas.microsoft.com/office/drawing/2014/main" id="{936FBA9B-35C5-4EC3-96E7-0828393C49C5}"/>
              </a:ext>
            </a:extLst>
          </p:cNvPr>
          <p:cNvSpPr>
            <a:spLocks noChangeArrowheads="1"/>
          </p:cNvSpPr>
          <p:nvPr/>
        </p:nvSpPr>
        <p:spPr bwMode="auto">
          <a:xfrm>
            <a:off x="161925" y="-17463"/>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400" b="1">
                <a:solidFill>
                  <a:srgbClr val="333333"/>
                </a:solidFill>
              </a:rPr>
              <a:t>Soft Drink Ingredients</a:t>
            </a:r>
          </a:p>
        </p:txBody>
      </p:sp>
      <p:sp>
        <p:nvSpPr>
          <p:cNvPr id="5122" name="Text Box 3">
            <a:extLst>
              <a:ext uri="{FF2B5EF4-FFF2-40B4-BE49-F238E27FC236}">
                <a16:creationId xmlns:a16="http://schemas.microsoft.com/office/drawing/2014/main" id="{26DD8FAA-5C09-4ADD-B01E-78C9B68798A8}"/>
              </a:ext>
            </a:extLst>
          </p:cNvPr>
          <p:cNvSpPr txBox="1">
            <a:spLocks noChangeArrowheads="1"/>
          </p:cNvSpPr>
          <p:nvPr/>
        </p:nvSpPr>
        <p:spPr bwMode="auto">
          <a:xfrm>
            <a:off x="319088" y="1538288"/>
            <a:ext cx="8505825" cy="3616325"/>
          </a:xfrm>
          <a:prstGeom prst="rect">
            <a:avLst/>
          </a:prstGeom>
          <a:solidFill>
            <a:schemeClr val="bg1">
              <a:alpha val="50000"/>
            </a:schemeClr>
          </a:solidFill>
          <a:ln w="19050">
            <a:solidFill>
              <a:schemeClr val="bg1"/>
            </a:solidFill>
            <a:miter lim="800000"/>
            <a:headEnd/>
            <a:tailEnd/>
          </a:ln>
        </p:spPr>
        <p:txBody>
          <a:bodyPr>
            <a:spAutoFit/>
          </a:bodyPr>
          <a:lstStyle/>
          <a:p>
            <a:pPr defTabSz="1200150" eaLnBrk="0" hangingPunct="0">
              <a:spcBef>
                <a:spcPct val="50000"/>
              </a:spcBef>
              <a:buClr>
                <a:schemeClr val="accent2"/>
              </a:buClr>
              <a:buSzPct val="130000"/>
              <a:defRPr/>
            </a:pPr>
            <a:endParaRPr lang="en-US" sz="800" b="1" dirty="0">
              <a:latin typeface="Arial" charset="0"/>
            </a:endParaRPr>
          </a:p>
          <a:p>
            <a:pPr defTabSz="1200150" eaLnBrk="0" hangingPunct="0">
              <a:spcBef>
                <a:spcPct val="50000"/>
              </a:spcBef>
              <a:buClr>
                <a:schemeClr val="accent2"/>
              </a:buClr>
              <a:buSzPct val="90000"/>
              <a:buFont typeface="Wingdings" pitchFamily="2" charset="2"/>
              <a:buChar char="q"/>
              <a:tabLst>
                <a:tab pos="1790700" algn="l"/>
              </a:tabLst>
              <a:defRPr/>
            </a:pPr>
            <a:r>
              <a:rPr lang="en-US" sz="2800" b="1" dirty="0">
                <a:solidFill>
                  <a:srgbClr val="920000"/>
                </a:solidFill>
                <a:latin typeface="Arial" charset="0"/>
              </a:rPr>
              <a:t> Energy: </a:t>
            </a:r>
            <a:r>
              <a:rPr lang="en-US" sz="2800" b="1" dirty="0">
                <a:latin typeface="Arial" charset="0"/>
              </a:rPr>
              <a:t>12-14 kcal/30 ml (1 oz)                       	 or ~144 kcal/can of 360 ml (12 oz)</a:t>
            </a:r>
          </a:p>
          <a:p>
            <a:pPr defTabSz="1200150" eaLnBrk="0" hangingPunct="0">
              <a:spcBef>
                <a:spcPct val="50000"/>
              </a:spcBef>
              <a:buClr>
                <a:schemeClr val="accent2"/>
              </a:buClr>
              <a:buSzPct val="90000"/>
              <a:defRPr/>
            </a:pPr>
            <a:endParaRPr lang="en-US" sz="900" b="1" dirty="0">
              <a:latin typeface="Arial" charset="0"/>
            </a:endParaRPr>
          </a:p>
          <a:p>
            <a:pPr defTabSz="1200150" eaLnBrk="0" hangingPunct="0">
              <a:spcBef>
                <a:spcPct val="50000"/>
              </a:spcBef>
              <a:buClr>
                <a:schemeClr val="accent2"/>
              </a:buClr>
              <a:buSzPct val="90000"/>
              <a:buFont typeface="Wingdings" pitchFamily="2" charset="2"/>
              <a:buChar char="q"/>
              <a:tabLst>
                <a:tab pos="1809750" algn="l"/>
              </a:tabLst>
              <a:defRPr/>
            </a:pPr>
            <a:r>
              <a:rPr lang="en-US" sz="2800" b="1" dirty="0">
                <a:solidFill>
                  <a:srgbClr val="920000"/>
                </a:solidFill>
                <a:latin typeface="Arial" charset="0"/>
              </a:rPr>
              <a:t> Sugars: </a:t>
            </a:r>
            <a:r>
              <a:rPr lang="en-US" sz="2800" b="1" dirty="0">
                <a:latin typeface="Arial" charset="0"/>
              </a:rPr>
              <a:t>3.1-3.6 g/30 ml (1 oz) 		       	or ~10 tsp/can of 360 ml (12 oz) </a:t>
            </a:r>
          </a:p>
          <a:p>
            <a:pPr defTabSz="1200150" eaLnBrk="0" hangingPunct="0">
              <a:spcBef>
                <a:spcPct val="50000"/>
              </a:spcBef>
              <a:buClr>
                <a:schemeClr val="accent2"/>
              </a:buClr>
              <a:buSzPct val="90000"/>
              <a:buFont typeface="Wingdings" pitchFamily="2" charset="2"/>
              <a:buChar char="q"/>
              <a:tabLst>
                <a:tab pos="1616075" algn="l"/>
              </a:tabLst>
              <a:defRPr/>
            </a:pPr>
            <a:endParaRPr lang="en-US" sz="900" b="1" dirty="0">
              <a:latin typeface="Arial" charset="0"/>
            </a:endParaRPr>
          </a:p>
          <a:p>
            <a:pPr defTabSz="1200150" eaLnBrk="0" hangingPunct="0">
              <a:spcBef>
                <a:spcPct val="50000"/>
              </a:spcBef>
              <a:buClr>
                <a:schemeClr val="accent2"/>
              </a:buClr>
              <a:buSzPct val="90000"/>
              <a:buFont typeface="Wingdings" pitchFamily="2" charset="2"/>
              <a:buChar char="q"/>
              <a:tabLst>
                <a:tab pos="2054225" algn="l"/>
              </a:tabLst>
              <a:defRPr/>
            </a:pPr>
            <a:r>
              <a:rPr lang="en-US" sz="2800" b="1" dirty="0">
                <a:solidFill>
                  <a:srgbClr val="920000"/>
                </a:solidFill>
                <a:latin typeface="Arial" charset="0"/>
              </a:rPr>
              <a:t> Glycemic index: </a:t>
            </a:r>
            <a:r>
              <a:rPr lang="en-US" sz="2800" b="1" dirty="0">
                <a:latin typeface="Arial" charset="0"/>
              </a:rPr>
              <a:t>63 (with glucose as reference)</a:t>
            </a:r>
          </a:p>
          <a:p>
            <a:pPr defTabSz="1200150" eaLnBrk="0" hangingPunct="0">
              <a:spcBef>
                <a:spcPct val="50000"/>
              </a:spcBef>
              <a:buClr>
                <a:schemeClr val="accent2"/>
              </a:buClr>
              <a:buSzPct val="130000"/>
              <a:tabLst>
                <a:tab pos="2054225" algn="l"/>
              </a:tabLst>
              <a:defRPr/>
            </a:pPr>
            <a:endParaRPr lang="en-US" sz="800" b="1" dirty="0">
              <a:latin typeface="Arial" charset="0"/>
            </a:endParaRPr>
          </a:p>
        </p:txBody>
      </p:sp>
      <p:pic>
        <p:nvPicPr>
          <p:cNvPr id="20483" name="Picture 6" descr="C:\Documents and Settings\ver-tre01\Local Settings\Temporary Internet Files\Content.IE5\8WWL3D52\MC900434769[1].png">
            <a:extLst>
              <a:ext uri="{FF2B5EF4-FFF2-40B4-BE49-F238E27FC236}">
                <a16:creationId xmlns:a16="http://schemas.microsoft.com/office/drawing/2014/main" id="{EF7AB5E9-ED10-4A5A-97BD-9594B3F039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234">
            <a:off x="7315200" y="2436813"/>
            <a:ext cx="21240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3">
            <a:extLst>
              <a:ext uri="{FF2B5EF4-FFF2-40B4-BE49-F238E27FC236}">
                <a16:creationId xmlns:a16="http://schemas.microsoft.com/office/drawing/2014/main" id="{A08FF5F1-F7C4-40E3-95B4-B818888243A6}"/>
              </a:ext>
            </a:extLst>
          </p:cNvPr>
          <p:cNvSpPr>
            <a:spLocks noGrp="1" noChangeArrowheads="1"/>
          </p:cNvSpPr>
          <p:nvPr>
            <p:ph type="body" idx="4294967295"/>
          </p:nvPr>
        </p:nvSpPr>
        <p:spPr>
          <a:xfrm>
            <a:off x="457200" y="2249488"/>
            <a:ext cx="8229600" cy="2359025"/>
          </a:xfrm>
          <a:solidFill>
            <a:schemeClr val="bg1">
              <a:alpha val="50195"/>
            </a:schemeClr>
          </a:solidFill>
          <a:ln w="19050"/>
        </p:spPr>
        <p:txBody>
          <a:bodyPr/>
          <a:lstStyle/>
          <a:p>
            <a:pPr algn="ctr" eaLnBrk="1" hangingPunct="1"/>
            <a:r>
              <a:rPr lang="fr-CA" altLang="fr-FR">
                <a:ea typeface="ＭＳ Ｐゴシック" panose="020B0600070205080204" pitchFamily="34" charset="-128"/>
                <a:hlinkClick r:id="rId3"/>
              </a:rPr>
              <a:t>www.cardiometabolic-risk.org</a:t>
            </a:r>
            <a:endParaRPr lang="fr-CA" altLang="fr-FR">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65">
            <a:extLst>
              <a:ext uri="{FF2B5EF4-FFF2-40B4-BE49-F238E27FC236}">
                <a16:creationId xmlns:a16="http://schemas.microsoft.com/office/drawing/2014/main" id="{80AE3025-F96C-45BA-8110-2C23859514AB}"/>
              </a:ext>
            </a:extLst>
          </p:cNvPr>
          <p:cNvSpPr>
            <a:spLocks noChangeArrowheads="1"/>
          </p:cNvSpPr>
          <p:nvPr/>
        </p:nvSpPr>
        <p:spPr bwMode="auto">
          <a:xfrm>
            <a:off x="250825" y="1042988"/>
            <a:ext cx="8642350" cy="1395412"/>
          </a:xfrm>
          <a:prstGeom prst="rect">
            <a:avLst/>
          </a:prstGeom>
          <a:solidFill>
            <a:srgbClr val="0070C0">
              <a:alpha val="14902"/>
            </a:srgbClr>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a:p>
        </p:txBody>
      </p:sp>
      <p:sp>
        <p:nvSpPr>
          <p:cNvPr id="6146" name="Rectangle 66">
            <a:extLst>
              <a:ext uri="{FF2B5EF4-FFF2-40B4-BE49-F238E27FC236}">
                <a16:creationId xmlns:a16="http://schemas.microsoft.com/office/drawing/2014/main" id="{6E61A69D-4BC9-4142-8066-B385C24D9308}"/>
              </a:ext>
            </a:extLst>
          </p:cNvPr>
          <p:cNvSpPr>
            <a:spLocks noChangeArrowheads="1"/>
          </p:cNvSpPr>
          <p:nvPr/>
        </p:nvSpPr>
        <p:spPr bwMode="auto">
          <a:xfrm>
            <a:off x="1736725" y="4149725"/>
            <a:ext cx="7154863" cy="1349375"/>
          </a:xfrm>
          <a:prstGeom prst="rect">
            <a:avLst/>
          </a:prstGeom>
          <a:solidFill>
            <a:srgbClr val="7030A0">
              <a:alpha val="15000"/>
            </a:srgbClr>
          </a:solidFill>
          <a:ln w="19050">
            <a:noFill/>
            <a:miter lim="800000"/>
            <a:headEnd/>
            <a:tailEnd/>
          </a:ln>
        </p:spPr>
        <p:txBody>
          <a:bodyPr wrap="none" anchor="ctr"/>
          <a:lstStyle/>
          <a:p>
            <a:pPr>
              <a:defRPr/>
            </a:pPr>
            <a:endParaRPr lang="fr-FR">
              <a:latin typeface="Arial" charset="0"/>
            </a:endParaRPr>
          </a:p>
        </p:txBody>
      </p:sp>
      <p:sp>
        <p:nvSpPr>
          <p:cNvPr id="22531" name="Rectangle 65">
            <a:extLst>
              <a:ext uri="{FF2B5EF4-FFF2-40B4-BE49-F238E27FC236}">
                <a16:creationId xmlns:a16="http://schemas.microsoft.com/office/drawing/2014/main" id="{BEC29158-9407-46D0-BC2E-467E8AAA93BD}"/>
              </a:ext>
            </a:extLst>
          </p:cNvPr>
          <p:cNvSpPr>
            <a:spLocks noChangeArrowheads="1"/>
          </p:cNvSpPr>
          <p:nvPr/>
        </p:nvSpPr>
        <p:spPr bwMode="auto">
          <a:xfrm>
            <a:off x="971550" y="2619375"/>
            <a:ext cx="7921625" cy="1395413"/>
          </a:xfrm>
          <a:prstGeom prst="rect">
            <a:avLst/>
          </a:prstGeom>
          <a:solidFill>
            <a:srgbClr val="00C459">
              <a:alpha val="14902"/>
            </a:srgbClr>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a:p>
        </p:txBody>
      </p:sp>
      <p:sp>
        <p:nvSpPr>
          <p:cNvPr id="6149" name="Rectangle 2">
            <a:extLst>
              <a:ext uri="{FF2B5EF4-FFF2-40B4-BE49-F238E27FC236}">
                <a16:creationId xmlns:a16="http://schemas.microsoft.com/office/drawing/2014/main" id="{65856EEC-8A64-43DF-B6E0-801DBB438A92}"/>
              </a:ext>
            </a:extLst>
          </p:cNvPr>
          <p:cNvSpPr>
            <a:spLocks noGrp="1" noChangeArrowheads="1"/>
          </p:cNvSpPr>
          <p:nvPr>
            <p:ph type="title" idx="4294967295"/>
          </p:nvPr>
        </p:nvSpPr>
        <p:spPr>
          <a:xfrm>
            <a:off x="368300" y="1058863"/>
            <a:ext cx="8074025" cy="390525"/>
          </a:xfrm>
        </p:spPr>
        <p:txBody>
          <a:bodyPr/>
          <a:lstStyle/>
          <a:p>
            <a:pPr>
              <a:defRPr/>
            </a:pPr>
            <a:r>
              <a:rPr lang="en-US" sz="1800" dirty="0">
                <a:solidFill>
                  <a:schemeClr val="accent6"/>
                </a:solidFill>
                <a:ea typeface="ＭＳ Ｐゴシック" pitchFamily="34" charset="-128"/>
              </a:rPr>
              <a:t>Nurses’ Health Study (n=121,700)</a:t>
            </a:r>
          </a:p>
        </p:txBody>
      </p:sp>
      <p:sp>
        <p:nvSpPr>
          <p:cNvPr id="6150" name="Rectangle 3">
            <a:extLst>
              <a:ext uri="{FF2B5EF4-FFF2-40B4-BE49-F238E27FC236}">
                <a16:creationId xmlns:a16="http://schemas.microsoft.com/office/drawing/2014/main" id="{3780F496-79DA-4792-BDA1-3A12F7BEB3C0}"/>
              </a:ext>
            </a:extLst>
          </p:cNvPr>
          <p:cNvSpPr>
            <a:spLocks noChangeArrowheads="1"/>
          </p:cNvSpPr>
          <p:nvPr/>
        </p:nvSpPr>
        <p:spPr bwMode="auto">
          <a:xfrm>
            <a:off x="971550" y="2573338"/>
            <a:ext cx="5670550" cy="533400"/>
          </a:xfrm>
          <a:prstGeom prst="rect">
            <a:avLst/>
          </a:prstGeom>
          <a:noFill/>
          <a:ln w="9525">
            <a:noFill/>
            <a:miter lim="800000"/>
            <a:headEnd/>
            <a:tailEnd/>
          </a:ln>
        </p:spPr>
        <p:txBody>
          <a:bodyPr lIns="92075" tIns="46038" rIns="92075" bIns="46038" anchor="ctr"/>
          <a:lstStyle/>
          <a:p>
            <a:pPr eaLnBrk="0" hangingPunct="0">
              <a:defRPr/>
            </a:pPr>
            <a:r>
              <a:rPr lang="en-US" b="1" dirty="0">
                <a:solidFill>
                  <a:schemeClr val="accent6"/>
                </a:solidFill>
                <a:latin typeface="Arial" charset="0"/>
              </a:rPr>
              <a:t>Health Professionals Follow-up Study (n=52,000)</a:t>
            </a:r>
          </a:p>
        </p:txBody>
      </p:sp>
      <p:sp>
        <p:nvSpPr>
          <p:cNvPr id="6151" name="Rectangle 4">
            <a:extLst>
              <a:ext uri="{FF2B5EF4-FFF2-40B4-BE49-F238E27FC236}">
                <a16:creationId xmlns:a16="http://schemas.microsoft.com/office/drawing/2014/main" id="{9BA89829-4201-4001-8C5F-59B72A018670}"/>
              </a:ext>
            </a:extLst>
          </p:cNvPr>
          <p:cNvSpPr>
            <a:spLocks noChangeArrowheads="1"/>
          </p:cNvSpPr>
          <p:nvPr/>
        </p:nvSpPr>
        <p:spPr bwMode="auto">
          <a:xfrm>
            <a:off x="1736725" y="4103688"/>
            <a:ext cx="4230688" cy="533400"/>
          </a:xfrm>
          <a:prstGeom prst="rect">
            <a:avLst/>
          </a:prstGeom>
          <a:noFill/>
          <a:ln w="9525">
            <a:noFill/>
            <a:miter lim="800000"/>
            <a:headEnd/>
            <a:tailEnd/>
          </a:ln>
        </p:spPr>
        <p:txBody>
          <a:bodyPr lIns="92075" tIns="46038" rIns="92075" bIns="46038" anchor="ctr"/>
          <a:lstStyle/>
          <a:p>
            <a:pPr eaLnBrk="0" hangingPunct="0">
              <a:defRPr/>
            </a:pPr>
            <a:r>
              <a:rPr lang="en-US" b="1" dirty="0">
                <a:solidFill>
                  <a:schemeClr val="accent6"/>
                </a:solidFill>
                <a:latin typeface="Arial" charset="0"/>
              </a:rPr>
              <a:t>Nurses’ Health Study II (n=116,000)</a:t>
            </a:r>
          </a:p>
        </p:txBody>
      </p:sp>
      <p:sp>
        <p:nvSpPr>
          <p:cNvPr id="22535" name="Rectangle 21">
            <a:extLst>
              <a:ext uri="{FF2B5EF4-FFF2-40B4-BE49-F238E27FC236}">
                <a16:creationId xmlns:a16="http://schemas.microsoft.com/office/drawing/2014/main" id="{25AF8D99-B668-450F-8711-71972302347E}"/>
              </a:ext>
            </a:extLst>
          </p:cNvPr>
          <p:cNvSpPr>
            <a:spLocks noChangeArrowheads="1"/>
          </p:cNvSpPr>
          <p:nvPr/>
        </p:nvSpPr>
        <p:spPr bwMode="auto">
          <a:xfrm>
            <a:off x="161925" y="7938"/>
            <a:ext cx="84423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2400" b="1">
                <a:solidFill>
                  <a:srgbClr val="333333"/>
                </a:solidFill>
              </a:rPr>
              <a:t>Study Design of Nurses' Health Study and Health Professionals Follow-Up Study</a:t>
            </a:r>
            <a:endParaRPr lang="en-US" altLang="fr-FR" sz="2400" b="1">
              <a:solidFill>
                <a:srgbClr val="333333"/>
              </a:solidFill>
            </a:endParaRPr>
          </a:p>
        </p:txBody>
      </p:sp>
      <p:grpSp>
        <p:nvGrpSpPr>
          <p:cNvPr id="22536" name="Groupe 88">
            <a:extLst>
              <a:ext uri="{FF2B5EF4-FFF2-40B4-BE49-F238E27FC236}">
                <a16:creationId xmlns:a16="http://schemas.microsoft.com/office/drawing/2014/main" id="{05B683D5-C974-4B05-A44B-A6F333287294}"/>
              </a:ext>
            </a:extLst>
          </p:cNvPr>
          <p:cNvGrpSpPr>
            <a:grpSpLocks/>
          </p:cNvGrpSpPr>
          <p:nvPr/>
        </p:nvGrpSpPr>
        <p:grpSpPr bwMode="auto">
          <a:xfrm>
            <a:off x="746125" y="1584325"/>
            <a:ext cx="7877175" cy="3867150"/>
            <a:chOff x="746575" y="1583795"/>
            <a:chExt cx="7877493" cy="3868544"/>
          </a:xfrm>
        </p:grpSpPr>
        <p:sp>
          <p:nvSpPr>
            <p:cNvPr id="22540" name="Line 10">
              <a:extLst>
                <a:ext uri="{FF2B5EF4-FFF2-40B4-BE49-F238E27FC236}">
                  <a16:creationId xmlns:a16="http://schemas.microsoft.com/office/drawing/2014/main" id="{3BD3EA4E-1C76-43C4-A1DF-6C43F3AD2070}"/>
                </a:ext>
              </a:extLst>
            </p:cNvPr>
            <p:cNvSpPr>
              <a:spLocks noChangeShapeType="1"/>
            </p:cNvSpPr>
            <p:nvPr/>
          </p:nvSpPr>
          <p:spPr bwMode="auto">
            <a:xfrm>
              <a:off x="881092" y="1935359"/>
              <a:ext cx="76104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22541" name="AutoShape 11">
              <a:extLst>
                <a:ext uri="{FF2B5EF4-FFF2-40B4-BE49-F238E27FC236}">
                  <a16:creationId xmlns:a16="http://schemas.microsoft.com/office/drawing/2014/main" id="{046FEEDA-EFE9-4F59-B735-0F61D297B36D}"/>
                </a:ext>
              </a:extLst>
            </p:cNvPr>
            <p:cNvSpPr>
              <a:spLocks noChangeArrowheads="1"/>
            </p:cNvSpPr>
            <p:nvPr/>
          </p:nvSpPr>
          <p:spPr bwMode="auto">
            <a:xfrm>
              <a:off x="979517" y="1946472"/>
              <a:ext cx="152400" cy="174625"/>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42" name="AutoShape 12">
              <a:extLst>
                <a:ext uri="{FF2B5EF4-FFF2-40B4-BE49-F238E27FC236}">
                  <a16:creationId xmlns:a16="http://schemas.microsoft.com/office/drawing/2014/main" id="{5BC5B745-65D6-48BB-8567-301F56CA8955}"/>
                </a:ext>
              </a:extLst>
            </p:cNvPr>
            <p:cNvSpPr>
              <a:spLocks noChangeArrowheads="1"/>
            </p:cNvSpPr>
            <p:nvPr/>
          </p:nvSpPr>
          <p:spPr bwMode="auto">
            <a:xfrm>
              <a:off x="1584090" y="1946472"/>
              <a:ext cx="150813" cy="174625"/>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endParaRPr lang="fr-FR" altLang="fr-FR" sz="2400" b="1">
                <a:latin typeface="Times New Roman" panose="02020603050405020304" pitchFamily="18" charset="0"/>
              </a:endParaRPr>
            </a:p>
          </p:txBody>
        </p:sp>
        <p:sp>
          <p:nvSpPr>
            <p:cNvPr id="22543" name="AutoShape 13">
              <a:extLst>
                <a:ext uri="{FF2B5EF4-FFF2-40B4-BE49-F238E27FC236}">
                  <a16:creationId xmlns:a16="http://schemas.microsoft.com/office/drawing/2014/main" id="{EA476138-623A-43E7-8F5A-1A1FD50883D9}"/>
                </a:ext>
              </a:extLst>
            </p:cNvPr>
            <p:cNvSpPr>
              <a:spLocks noChangeArrowheads="1"/>
            </p:cNvSpPr>
            <p:nvPr/>
          </p:nvSpPr>
          <p:spPr bwMode="auto">
            <a:xfrm>
              <a:off x="2187076" y="1946472"/>
              <a:ext cx="152400" cy="174625"/>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44" name="AutoShape 14">
              <a:extLst>
                <a:ext uri="{FF2B5EF4-FFF2-40B4-BE49-F238E27FC236}">
                  <a16:creationId xmlns:a16="http://schemas.microsoft.com/office/drawing/2014/main" id="{41EBAF03-BD8D-45C9-8BEA-36E9AE6C983D}"/>
                </a:ext>
              </a:extLst>
            </p:cNvPr>
            <p:cNvSpPr>
              <a:spLocks noChangeArrowheads="1"/>
            </p:cNvSpPr>
            <p:nvPr/>
          </p:nvSpPr>
          <p:spPr bwMode="auto">
            <a:xfrm>
              <a:off x="2791649" y="1946472"/>
              <a:ext cx="152400" cy="174625"/>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45" name="AutoShape 15">
              <a:extLst>
                <a:ext uri="{FF2B5EF4-FFF2-40B4-BE49-F238E27FC236}">
                  <a16:creationId xmlns:a16="http://schemas.microsoft.com/office/drawing/2014/main" id="{D5FCA366-8EED-40E3-9346-EFC459325905}"/>
                </a:ext>
              </a:extLst>
            </p:cNvPr>
            <p:cNvSpPr>
              <a:spLocks noChangeArrowheads="1"/>
            </p:cNvSpPr>
            <p:nvPr/>
          </p:nvSpPr>
          <p:spPr bwMode="auto">
            <a:xfrm>
              <a:off x="4000795" y="1946472"/>
              <a:ext cx="152400" cy="174625"/>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46" name="AutoShape 16">
              <a:extLst>
                <a:ext uri="{FF2B5EF4-FFF2-40B4-BE49-F238E27FC236}">
                  <a16:creationId xmlns:a16="http://schemas.microsoft.com/office/drawing/2014/main" id="{02C1CCFA-A72C-473D-88BF-589C631D4069}"/>
                </a:ext>
              </a:extLst>
            </p:cNvPr>
            <p:cNvSpPr>
              <a:spLocks noChangeArrowheads="1"/>
            </p:cNvSpPr>
            <p:nvPr/>
          </p:nvSpPr>
          <p:spPr bwMode="auto">
            <a:xfrm>
              <a:off x="3396222" y="1946472"/>
              <a:ext cx="152400" cy="174625"/>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47" name="AutoShape 17">
              <a:extLst>
                <a:ext uri="{FF2B5EF4-FFF2-40B4-BE49-F238E27FC236}">
                  <a16:creationId xmlns:a16="http://schemas.microsoft.com/office/drawing/2014/main" id="{802CCAE6-8669-47FD-BA80-F1855A633840}"/>
                </a:ext>
              </a:extLst>
            </p:cNvPr>
            <p:cNvSpPr>
              <a:spLocks noChangeArrowheads="1"/>
            </p:cNvSpPr>
            <p:nvPr/>
          </p:nvSpPr>
          <p:spPr bwMode="auto">
            <a:xfrm>
              <a:off x="4605368" y="1946472"/>
              <a:ext cx="152400" cy="174625"/>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48" name="AutoShape 18">
              <a:extLst>
                <a:ext uri="{FF2B5EF4-FFF2-40B4-BE49-F238E27FC236}">
                  <a16:creationId xmlns:a16="http://schemas.microsoft.com/office/drawing/2014/main" id="{B77D6484-23A1-4DF6-AC42-C8E1B022B9FD}"/>
                </a:ext>
              </a:extLst>
            </p:cNvPr>
            <p:cNvSpPr>
              <a:spLocks noChangeArrowheads="1"/>
            </p:cNvSpPr>
            <p:nvPr/>
          </p:nvSpPr>
          <p:spPr bwMode="auto">
            <a:xfrm>
              <a:off x="5209941" y="1944884"/>
              <a:ext cx="152400" cy="174625"/>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49" name="AutoShape 19">
              <a:extLst>
                <a:ext uri="{FF2B5EF4-FFF2-40B4-BE49-F238E27FC236}">
                  <a16:creationId xmlns:a16="http://schemas.microsoft.com/office/drawing/2014/main" id="{DABB748D-6C1E-4D04-B088-2747C6FBFC2C}"/>
                </a:ext>
              </a:extLst>
            </p:cNvPr>
            <p:cNvSpPr>
              <a:spLocks noChangeArrowheads="1"/>
            </p:cNvSpPr>
            <p:nvPr/>
          </p:nvSpPr>
          <p:spPr bwMode="auto">
            <a:xfrm>
              <a:off x="5814514" y="1946472"/>
              <a:ext cx="152400" cy="174625"/>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50" name="AutoShape 20">
              <a:extLst>
                <a:ext uri="{FF2B5EF4-FFF2-40B4-BE49-F238E27FC236}">
                  <a16:creationId xmlns:a16="http://schemas.microsoft.com/office/drawing/2014/main" id="{680D7163-99D7-4FA7-966E-7EA9886B11FD}"/>
                </a:ext>
              </a:extLst>
            </p:cNvPr>
            <p:cNvSpPr>
              <a:spLocks noChangeArrowheads="1"/>
            </p:cNvSpPr>
            <p:nvPr/>
          </p:nvSpPr>
          <p:spPr bwMode="auto">
            <a:xfrm>
              <a:off x="6419087" y="1946472"/>
              <a:ext cx="152400" cy="174625"/>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51" name="AutoShape 21">
              <a:extLst>
                <a:ext uri="{FF2B5EF4-FFF2-40B4-BE49-F238E27FC236}">
                  <a16:creationId xmlns:a16="http://schemas.microsoft.com/office/drawing/2014/main" id="{0F205E42-CD7F-4610-ABDA-5907FEF3F01A}"/>
                </a:ext>
              </a:extLst>
            </p:cNvPr>
            <p:cNvSpPr>
              <a:spLocks noChangeArrowheads="1"/>
            </p:cNvSpPr>
            <p:nvPr/>
          </p:nvSpPr>
          <p:spPr bwMode="auto">
            <a:xfrm>
              <a:off x="8231217" y="1948059"/>
              <a:ext cx="152400" cy="174625"/>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52" name="AutoShape 22">
              <a:extLst>
                <a:ext uri="{FF2B5EF4-FFF2-40B4-BE49-F238E27FC236}">
                  <a16:creationId xmlns:a16="http://schemas.microsoft.com/office/drawing/2014/main" id="{A8B51B68-73CE-4596-BABA-24A1757F608E}"/>
                </a:ext>
              </a:extLst>
            </p:cNvPr>
            <p:cNvSpPr>
              <a:spLocks noChangeArrowheads="1"/>
            </p:cNvSpPr>
            <p:nvPr/>
          </p:nvSpPr>
          <p:spPr bwMode="auto">
            <a:xfrm>
              <a:off x="7023660" y="1946472"/>
              <a:ext cx="150813" cy="174625"/>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53" name="AutoShape 23">
              <a:extLst>
                <a:ext uri="{FF2B5EF4-FFF2-40B4-BE49-F238E27FC236}">
                  <a16:creationId xmlns:a16="http://schemas.microsoft.com/office/drawing/2014/main" id="{C2914F80-26B0-407E-BEDE-0494D3565ACE}"/>
                </a:ext>
              </a:extLst>
            </p:cNvPr>
            <p:cNvSpPr>
              <a:spLocks noChangeArrowheads="1"/>
            </p:cNvSpPr>
            <p:nvPr/>
          </p:nvSpPr>
          <p:spPr bwMode="auto">
            <a:xfrm>
              <a:off x="7626646" y="1946472"/>
              <a:ext cx="152400" cy="174625"/>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54" name="Text Box 24">
              <a:extLst>
                <a:ext uri="{FF2B5EF4-FFF2-40B4-BE49-F238E27FC236}">
                  <a16:creationId xmlns:a16="http://schemas.microsoft.com/office/drawing/2014/main" id="{AFC84606-FAAC-4FF4-BA13-35A7F4880127}"/>
                </a:ext>
              </a:extLst>
            </p:cNvPr>
            <p:cNvSpPr txBox="1">
              <a:spLocks noChangeArrowheads="1"/>
            </p:cNvSpPr>
            <p:nvPr/>
          </p:nvSpPr>
          <p:spPr bwMode="auto">
            <a:xfrm>
              <a:off x="1973528" y="2135808"/>
              <a:ext cx="572617"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r>
                <a:rPr lang="en-US" altLang="fr-FR" sz="1600" b="1"/>
                <a:t>Diet</a:t>
              </a:r>
            </a:p>
          </p:txBody>
        </p:sp>
        <p:sp>
          <p:nvSpPr>
            <p:cNvPr id="22555" name="Text Box 26">
              <a:extLst>
                <a:ext uri="{FF2B5EF4-FFF2-40B4-BE49-F238E27FC236}">
                  <a16:creationId xmlns:a16="http://schemas.microsoft.com/office/drawing/2014/main" id="{405085E9-F2C6-45BF-AE45-CFF5DDCB51D5}"/>
                </a:ext>
              </a:extLst>
            </p:cNvPr>
            <p:cNvSpPr txBox="1">
              <a:spLocks noChangeArrowheads="1"/>
            </p:cNvSpPr>
            <p:nvPr/>
          </p:nvSpPr>
          <p:spPr bwMode="auto">
            <a:xfrm>
              <a:off x="3203345" y="2135808"/>
              <a:ext cx="572617"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r>
                <a:rPr lang="en-US" altLang="fr-FR" sz="1600" b="1"/>
                <a:t>Diet</a:t>
              </a:r>
            </a:p>
          </p:txBody>
        </p:sp>
        <p:sp>
          <p:nvSpPr>
            <p:cNvPr id="22556" name="Text Box 27">
              <a:extLst>
                <a:ext uri="{FF2B5EF4-FFF2-40B4-BE49-F238E27FC236}">
                  <a16:creationId xmlns:a16="http://schemas.microsoft.com/office/drawing/2014/main" id="{31799486-A002-456F-AE4E-9D402DD90922}"/>
                </a:ext>
              </a:extLst>
            </p:cNvPr>
            <p:cNvSpPr txBox="1">
              <a:spLocks noChangeArrowheads="1"/>
            </p:cNvSpPr>
            <p:nvPr/>
          </p:nvSpPr>
          <p:spPr bwMode="auto">
            <a:xfrm>
              <a:off x="3799946" y="2135808"/>
              <a:ext cx="572616"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r>
                <a:rPr lang="en-US" altLang="fr-FR" sz="1600" b="1"/>
                <a:t>Diet</a:t>
              </a:r>
            </a:p>
          </p:txBody>
        </p:sp>
        <p:sp>
          <p:nvSpPr>
            <p:cNvPr id="22557" name="Text Box 28">
              <a:extLst>
                <a:ext uri="{FF2B5EF4-FFF2-40B4-BE49-F238E27FC236}">
                  <a16:creationId xmlns:a16="http://schemas.microsoft.com/office/drawing/2014/main" id="{40B376AB-5CD3-4C17-92E8-72CBC9A8705B}"/>
                </a:ext>
              </a:extLst>
            </p:cNvPr>
            <p:cNvSpPr txBox="1">
              <a:spLocks noChangeArrowheads="1"/>
            </p:cNvSpPr>
            <p:nvPr/>
          </p:nvSpPr>
          <p:spPr bwMode="auto">
            <a:xfrm>
              <a:off x="5004065" y="2135808"/>
              <a:ext cx="572617"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r>
                <a:rPr lang="en-US" altLang="fr-FR" sz="1600" b="1"/>
                <a:t>Diet</a:t>
              </a:r>
            </a:p>
          </p:txBody>
        </p:sp>
        <p:sp>
          <p:nvSpPr>
            <p:cNvPr id="22558" name="Text Box 29">
              <a:extLst>
                <a:ext uri="{FF2B5EF4-FFF2-40B4-BE49-F238E27FC236}">
                  <a16:creationId xmlns:a16="http://schemas.microsoft.com/office/drawing/2014/main" id="{BCCA092F-734C-469F-8927-0BBD97379357}"/>
                </a:ext>
              </a:extLst>
            </p:cNvPr>
            <p:cNvSpPr txBox="1">
              <a:spLocks noChangeArrowheads="1"/>
            </p:cNvSpPr>
            <p:nvPr/>
          </p:nvSpPr>
          <p:spPr bwMode="auto">
            <a:xfrm>
              <a:off x="6207389" y="2135808"/>
              <a:ext cx="572617"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r>
                <a:rPr lang="en-US" altLang="fr-FR" sz="1600" b="1"/>
                <a:t>Diet</a:t>
              </a:r>
            </a:p>
          </p:txBody>
        </p:sp>
        <p:sp>
          <p:nvSpPr>
            <p:cNvPr id="22559" name="Text Box 30">
              <a:extLst>
                <a:ext uri="{FF2B5EF4-FFF2-40B4-BE49-F238E27FC236}">
                  <a16:creationId xmlns:a16="http://schemas.microsoft.com/office/drawing/2014/main" id="{55028D53-BE56-4BCE-8382-DC72C7BE09AF}"/>
                </a:ext>
              </a:extLst>
            </p:cNvPr>
            <p:cNvSpPr txBox="1">
              <a:spLocks noChangeArrowheads="1"/>
            </p:cNvSpPr>
            <p:nvPr/>
          </p:nvSpPr>
          <p:spPr bwMode="auto">
            <a:xfrm>
              <a:off x="7419446" y="2135808"/>
              <a:ext cx="572616"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r>
                <a:rPr lang="en-US" altLang="fr-FR" sz="1600" b="1"/>
                <a:t>Diet</a:t>
              </a:r>
            </a:p>
          </p:txBody>
        </p:sp>
        <p:sp>
          <p:nvSpPr>
            <p:cNvPr id="22560" name="Text Box 33">
              <a:extLst>
                <a:ext uri="{FF2B5EF4-FFF2-40B4-BE49-F238E27FC236}">
                  <a16:creationId xmlns:a16="http://schemas.microsoft.com/office/drawing/2014/main" id="{E295C814-AB18-4AE3-BF29-B3D74BA1ABF6}"/>
                </a:ext>
              </a:extLst>
            </p:cNvPr>
            <p:cNvSpPr txBox="1">
              <a:spLocks noChangeArrowheads="1"/>
            </p:cNvSpPr>
            <p:nvPr/>
          </p:nvSpPr>
          <p:spPr bwMode="auto">
            <a:xfrm>
              <a:off x="746575" y="1583795"/>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1976</a:t>
              </a:r>
            </a:p>
          </p:txBody>
        </p:sp>
        <p:sp>
          <p:nvSpPr>
            <p:cNvPr id="22561" name="Text Box 33">
              <a:extLst>
                <a:ext uri="{FF2B5EF4-FFF2-40B4-BE49-F238E27FC236}">
                  <a16:creationId xmlns:a16="http://schemas.microsoft.com/office/drawing/2014/main" id="{BDE075DA-E4B7-447B-A451-5600A441C690}"/>
                </a:ext>
              </a:extLst>
            </p:cNvPr>
            <p:cNvSpPr txBox="1">
              <a:spLocks noChangeArrowheads="1"/>
            </p:cNvSpPr>
            <p:nvPr/>
          </p:nvSpPr>
          <p:spPr bwMode="auto">
            <a:xfrm>
              <a:off x="1349040" y="1583795"/>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1978</a:t>
              </a:r>
            </a:p>
          </p:txBody>
        </p:sp>
        <p:sp>
          <p:nvSpPr>
            <p:cNvPr id="22562" name="Text Box 33">
              <a:extLst>
                <a:ext uri="{FF2B5EF4-FFF2-40B4-BE49-F238E27FC236}">
                  <a16:creationId xmlns:a16="http://schemas.microsoft.com/office/drawing/2014/main" id="{0DEAE2F1-E916-44A0-809B-51A85DCB50A3}"/>
                </a:ext>
              </a:extLst>
            </p:cNvPr>
            <p:cNvSpPr txBox="1">
              <a:spLocks noChangeArrowheads="1"/>
            </p:cNvSpPr>
            <p:nvPr/>
          </p:nvSpPr>
          <p:spPr bwMode="auto">
            <a:xfrm>
              <a:off x="3760939" y="1583795"/>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1986</a:t>
              </a:r>
            </a:p>
          </p:txBody>
        </p:sp>
        <p:sp>
          <p:nvSpPr>
            <p:cNvPr id="22563" name="Text Box 33">
              <a:extLst>
                <a:ext uri="{FF2B5EF4-FFF2-40B4-BE49-F238E27FC236}">
                  <a16:creationId xmlns:a16="http://schemas.microsoft.com/office/drawing/2014/main" id="{5F308E46-EF24-4321-99FA-CFA01C671DB7}"/>
                </a:ext>
              </a:extLst>
            </p:cNvPr>
            <p:cNvSpPr txBox="1">
              <a:spLocks noChangeArrowheads="1"/>
            </p:cNvSpPr>
            <p:nvPr/>
          </p:nvSpPr>
          <p:spPr bwMode="auto">
            <a:xfrm>
              <a:off x="1934105" y="1583795"/>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1980</a:t>
              </a:r>
            </a:p>
          </p:txBody>
        </p:sp>
        <p:sp>
          <p:nvSpPr>
            <p:cNvPr id="22564" name="Text Box 33">
              <a:extLst>
                <a:ext uri="{FF2B5EF4-FFF2-40B4-BE49-F238E27FC236}">
                  <a16:creationId xmlns:a16="http://schemas.microsoft.com/office/drawing/2014/main" id="{5B175964-0890-491F-9893-88B69D04C30E}"/>
                </a:ext>
              </a:extLst>
            </p:cNvPr>
            <p:cNvSpPr txBox="1">
              <a:spLocks noChangeArrowheads="1"/>
            </p:cNvSpPr>
            <p:nvPr/>
          </p:nvSpPr>
          <p:spPr bwMode="auto">
            <a:xfrm>
              <a:off x="2554682" y="1583795"/>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1982</a:t>
              </a:r>
            </a:p>
          </p:txBody>
        </p:sp>
        <p:sp>
          <p:nvSpPr>
            <p:cNvPr id="22565" name="Text Box 33">
              <a:extLst>
                <a:ext uri="{FF2B5EF4-FFF2-40B4-BE49-F238E27FC236}">
                  <a16:creationId xmlns:a16="http://schemas.microsoft.com/office/drawing/2014/main" id="{1FF10023-C6FC-4D2E-9863-D954480EA0BB}"/>
                </a:ext>
              </a:extLst>
            </p:cNvPr>
            <p:cNvSpPr txBox="1">
              <a:spLocks noChangeArrowheads="1"/>
            </p:cNvSpPr>
            <p:nvPr/>
          </p:nvSpPr>
          <p:spPr bwMode="auto">
            <a:xfrm>
              <a:off x="3158118" y="1583795"/>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1984</a:t>
              </a:r>
            </a:p>
          </p:txBody>
        </p:sp>
        <p:sp>
          <p:nvSpPr>
            <p:cNvPr id="22566" name="Text Box 33">
              <a:extLst>
                <a:ext uri="{FF2B5EF4-FFF2-40B4-BE49-F238E27FC236}">
                  <a16:creationId xmlns:a16="http://schemas.microsoft.com/office/drawing/2014/main" id="{42A3E956-903F-4186-80CB-8BC84123FD92}"/>
                </a:ext>
              </a:extLst>
            </p:cNvPr>
            <p:cNvSpPr txBox="1">
              <a:spLocks noChangeArrowheads="1"/>
            </p:cNvSpPr>
            <p:nvPr/>
          </p:nvSpPr>
          <p:spPr bwMode="auto">
            <a:xfrm>
              <a:off x="4364375" y="1583795"/>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1988</a:t>
              </a:r>
            </a:p>
          </p:txBody>
        </p:sp>
        <p:sp>
          <p:nvSpPr>
            <p:cNvPr id="22567" name="Text Box 33">
              <a:extLst>
                <a:ext uri="{FF2B5EF4-FFF2-40B4-BE49-F238E27FC236}">
                  <a16:creationId xmlns:a16="http://schemas.microsoft.com/office/drawing/2014/main" id="{79851AD4-3DDB-4A5B-863F-48A5E93F8080}"/>
                </a:ext>
              </a:extLst>
            </p:cNvPr>
            <p:cNvSpPr txBox="1">
              <a:spLocks noChangeArrowheads="1"/>
            </p:cNvSpPr>
            <p:nvPr/>
          </p:nvSpPr>
          <p:spPr bwMode="auto">
            <a:xfrm>
              <a:off x="5570017" y="1583795"/>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1992</a:t>
              </a:r>
            </a:p>
          </p:txBody>
        </p:sp>
        <p:sp>
          <p:nvSpPr>
            <p:cNvPr id="22568" name="Text Box 33">
              <a:extLst>
                <a:ext uri="{FF2B5EF4-FFF2-40B4-BE49-F238E27FC236}">
                  <a16:creationId xmlns:a16="http://schemas.microsoft.com/office/drawing/2014/main" id="{26772267-381C-4168-9577-81AC5B4BC259}"/>
                </a:ext>
              </a:extLst>
            </p:cNvPr>
            <p:cNvSpPr txBox="1">
              <a:spLocks noChangeArrowheads="1"/>
            </p:cNvSpPr>
            <p:nvPr/>
          </p:nvSpPr>
          <p:spPr bwMode="auto">
            <a:xfrm>
              <a:off x="4964033" y="1583795"/>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1990</a:t>
              </a:r>
            </a:p>
          </p:txBody>
        </p:sp>
        <p:sp>
          <p:nvSpPr>
            <p:cNvPr id="22569" name="Text Box 33">
              <a:extLst>
                <a:ext uri="{FF2B5EF4-FFF2-40B4-BE49-F238E27FC236}">
                  <a16:creationId xmlns:a16="http://schemas.microsoft.com/office/drawing/2014/main" id="{CFC804B2-B87C-48C6-AF76-21C98187A938}"/>
                </a:ext>
              </a:extLst>
            </p:cNvPr>
            <p:cNvSpPr txBox="1">
              <a:spLocks noChangeArrowheads="1"/>
            </p:cNvSpPr>
            <p:nvPr/>
          </p:nvSpPr>
          <p:spPr bwMode="auto">
            <a:xfrm>
              <a:off x="6785120" y="1583795"/>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1996</a:t>
              </a:r>
            </a:p>
          </p:txBody>
        </p:sp>
        <p:sp>
          <p:nvSpPr>
            <p:cNvPr id="22570" name="Text Box 33">
              <a:extLst>
                <a:ext uri="{FF2B5EF4-FFF2-40B4-BE49-F238E27FC236}">
                  <a16:creationId xmlns:a16="http://schemas.microsoft.com/office/drawing/2014/main" id="{B553D1A5-D438-4B39-91D2-C124DCBF559A}"/>
                </a:ext>
              </a:extLst>
            </p:cNvPr>
            <p:cNvSpPr txBox="1">
              <a:spLocks noChangeArrowheads="1"/>
            </p:cNvSpPr>
            <p:nvPr/>
          </p:nvSpPr>
          <p:spPr bwMode="auto">
            <a:xfrm>
              <a:off x="6182331" y="1583795"/>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1994</a:t>
              </a:r>
            </a:p>
          </p:txBody>
        </p:sp>
        <p:sp>
          <p:nvSpPr>
            <p:cNvPr id="22571" name="Text Box 33">
              <a:extLst>
                <a:ext uri="{FF2B5EF4-FFF2-40B4-BE49-F238E27FC236}">
                  <a16:creationId xmlns:a16="http://schemas.microsoft.com/office/drawing/2014/main" id="{D89AE0E1-4CCC-4F6D-9A24-028A5E67C667}"/>
                </a:ext>
              </a:extLst>
            </p:cNvPr>
            <p:cNvSpPr txBox="1">
              <a:spLocks noChangeArrowheads="1"/>
            </p:cNvSpPr>
            <p:nvPr/>
          </p:nvSpPr>
          <p:spPr bwMode="auto">
            <a:xfrm>
              <a:off x="7984149" y="1583795"/>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2000</a:t>
              </a:r>
            </a:p>
          </p:txBody>
        </p:sp>
        <p:sp>
          <p:nvSpPr>
            <p:cNvPr id="22572" name="Text Box 33">
              <a:extLst>
                <a:ext uri="{FF2B5EF4-FFF2-40B4-BE49-F238E27FC236}">
                  <a16:creationId xmlns:a16="http://schemas.microsoft.com/office/drawing/2014/main" id="{4232F4DF-A890-4D25-B008-114FDE4770A2}"/>
                </a:ext>
              </a:extLst>
            </p:cNvPr>
            <p:cNvSpPr txBox="1">
              <a:spLocks noChangeArrowheads="1"/>
            </p:cNvSpPr>
            <p:nvPr/>
          </p:nvSpPr>
          <p:spPr bwMode="auto">
            <a:xfrm>
              <a:off x="7382330" y="1583795"/>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1998</a:t>
              </a:r>
            </a:p>
          </p:txBody>
        </p:sp>
        <p:sp>
          <p:nvSpPr>
            <p:cNvPr id="22573" name="Line 35">
              <a:extLst>
                <a:ext uri="{FF2B5EF4-FFF2-40B4-BE49-F238E27FC236}">
                  <a16:creationId xmlns:a16="http://schemas.microsoft.com/office/drawing/2014/main" id="{F6392180-8518-4FDD-B427-0406707D7797}"/>
                </a:ext>
              </a:extLst>
            </p:cNvPr>
            <p:cNvSpPr>
              <a:spLocks noChangeShapeType="1"/>
            </p:cNvSpPr>
            <p:nvPr/>
          </p:nvSpPr>
          <p:spPr bwMode="auto">
            <a:xfrm>
              <a:off x="3729068" y="3489341"/>
              <a:ext cx="475456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22574" name="AutoShape 36">
              <a:extLst>
                <a:ext uri="{FF2B5EF4-FFF2-40B4-BE49-F238E27FC236}">
                  <a16:creationId xmlns:a16="http://schemas.microsoft.com/office/drawing/2014/main" id="{4CA97E00-8BE9-4048-8F1D-5A2179D2CD65}"/>
                </a:ext>
              </a:extLst>
            </p:cNvPr>
            <p:cNvSpPr>
              <a:spLocks noChangeArrowheads="1"/>
            </p:cNvSpPr>
            <p:nvPr/>
          </p:nvSpPr>
          <p:spPr bwMode="auto">
            <a:xfrm>
              <a:off x="3998943" y="3498866"/>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75" name="AutoShape 37">
              <a:extLst>
                <a:ext uri="{FF2B5EF4-FFF2-40B4-BE49-F238E27FC236}">
                  <a16:creationId xmlns:a16="http://schemas.microsoft.com/office/drawing/2014/main" id="{8C638520-6BFC-4896-94B5-90FD1F6A6A5F}"/>
                </a:ext>
              </a:extLst>
            </p:cNvPr>
            <p:cNvSpPr>
              <a:spLocks noChangeArrowheads="1"/>
            </p:cNvSpPr>
            <p:nvPr/>
          </p:nvSpPr>
          <p:spPr bwMode="auto">
            <a:xfrm>
              <a:off x="4602420" y="3498866"/>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76" name="AutoShape 38">
              <a:extLst>
                <a:ext uri="{FF2B5EF4-FFF2-40B4-BE49-F238E27FC236}">
                  <a16:creationId xmlns:a16="http://schemas.microsoft.com/office/drawing/2014/main" id="{6BF492BF-30B4-4730-A563-FF0ED8DE1A6A}"/>
                </a:ext>
              </a:extLst>
            </p:cNvPr>
            <p:cNvSpPr>
              <a:spLocks noChangeArrowheads="1"/>
            </p:cNvSpPr>
            <p:nvPr/>
          </p:nvSpPr>
          <p:spPr bwMode="auto">
            <a:xfrm>
              <a:off x="5205897" y="3497279"/>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77" name="AutoShape 39">
              <a:extLst>
                <a:ext uri="{FF2B5EF4-FFF2-40B4-BE49-F238E27FC236}">
                  <a16:creationId xmlns:a16="http://schemas.microsoft.com/office/drawing/2014/main" id="{4ABA79D3-C761-40B6-B6E5-13A43A4A3C6A}"/>
                </a:ext>
              </a:extLst>
            </p:cNvPr>
            <p:cNvSpPr>
              <a:spLocks noChangeArrowheads="1"/>
            </p:cNvSpPr>
            <p:nvPr/>
          </p:nvSpPr>
          <p:spPr bwMode="auto">
            <a:xfrm>
              <a:off x="5809374" y="3498866"/>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78" name="AutoShape 40">
              <a:extLst>
                <a:ext uri="{FF2B5EF4-FFF2-40B4-BE49-F238E27FC236}">
                  <a16:creationId xmlns:a16="http://schemas.microsoft.com/office/drawing/2014/main" id="{51A2EB58-C844-4D17-B631-3612485C1DA0}"/>
                </a:ext>
              </a:extLst>
            </p:cNvPr>
            <p:cNvSpPr>
              <a:spLocks noChangeArrowheads="1"/>
            </p:cNvSpPr>
            <p:nvPr/>
          </p:nvSpPr>
          <p:spPr bwMode="auto">
            <a:xfrm>
              <a:off x="6412851" y="3498866"/>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79" name="AutoShape 41">
              <a:extLst>
                <a:ext uri="{FF2B5EF4-FFF2-40B4-BE49-F238E27FC236}">
                  <a16:creationId xmlns:a16="http://schemas.microsoft.com/office/drawing/2014/main" id="{009F4D61-BEC4-47C1-B337-F3EE1BD0D8A0}"/>
                </a:ext>
              </a:extLst>
            </p:cNvPr>
            <p:cNvSpPr>
              <a:spLocks noChangeArrowheads="1"/>
            </p:cNvSpPr>
            <p:nvPr/>
          </p:nvSpPr>
          <p:spPr bwMode="auto">
            <a:xfrm>
              <a:off x="8223281" y="3500454"/>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80" name="AutoShape 42">
              <a:extLst>
                <a:ext uri="{FF2B5EF4-FFF2-40B4-BE49-F238E27FC236}">
                  <a16:creationId xmlns:a16="http://schemas.microsoft.com/office/drawing/2014/main" id="{FFCEDA59-C846-43A1-BB0D-7930F66E895D}"/>
                </a:ext>
              </a:extLst>
            </p:cNvPr>
            <p:cNvSpPr>
              <a:spLocks noChangeArrowheads="1"/>
            </p:cNvSpPr>
            <p:nvPr/>
          </p:nvSpPr>
          <p:spPr bwMode="auto">
            <a:xfrm>
              <a:off x="7016328" y="3498866"/>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81" name="AutoShape 43">
              <a:extLst>
                <a:ext uri="{FF2B5EF4-FFF2-40B4-BE49-F238E27FC236}">
                  <a16:creationId xmlns:a16="http://schemas.microsoft.com/office/drawing/2014/main" id="{465389BD-9D6E-4FB9-A0E2-A4467A187118}"/>
                </a:ext>
              </a:extLst>
            </p:cNvPr>
            <p:cNvSpPr>
              <a:spLocks noChangeArrowheads="1"/>
            </p:cNvSpPr>
            <p:nvPr/>
          </p:nvSpPr>
          <p:spPr bwMode="auto">
            <a:xfrm>
              <a:off x="7619805" y="3498866"/>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82" name="Text Box 44">
              <a:extLst>
                <a:ext uri="{FF2B5EF4-FFF2-40B4-BE49-F238E27FC236}">
                  <a16:creationId xmlns:a16="http://schemas.microsoft.com/office/drawing/2014/main" id="{2CC7AFD5-33A9-41AD-90DD-E5E50648BBC4}"/>
                </a:ext>
              </a:extLst>
            </p:cNvPr>
            <p:cNvSpPr txBox="1">
              <a:spLocks noChangeArrowheads="1"/>
            </p:cNvSpPr>
            <p:nvPr/>
          </p:nvSpPr>
          <p:spPr bwMode="auto">
            <a:xfrm>
              <a:off x="3785661" y="3654441"/>
              <a:ext cx="572616"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r>
                <a:rPr lang="en-US" altLang="fr-FR" sz="1600" b="1"/>
                <a:t>Diet</a:t>
              </a:r>
            </a:p>
          </p:txBody>
        </p:sp>
        <p:sp>
          <p:nvSpPr>
            <p:cNvPr id="22583" name="Text Box 45">
              <a:extLst>
                <a:ext uri="{FF2B5EF4-FFF2-40B4-BE49-F238E27FC236}">
                  <a16:creationId xmlns:a16="http://schemas.microsoft.com/office/drawing/2014/main" id="{A3235578-D875-44EA-ACDA-38E2ADDFEC41}"/>
                </a:ext>
              </a:extLst>
            </p:cNvPr>
            <p:cNvSpPr txBox="1">
              <a:spLocks noChangeArrowheads="1"/>
            </p:cNvSpPr>
            <p:nvPr/>
          </p:nvSpPr>
          <p:spPr bwMode="auto">
            <a:xfrm>
              <a:off x="4992160" y="3654441"/>
              <a:ext cx="572616"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r>
                <a:rPr lang="en-US" altLang="fr-FR" sz="1600" b="1"/>
                <a:t>Diet</a:t>
              </a:r>
            </a:p>
          </p:txBody>
        </p:sp>
        <p:sp>
          <p:nvSpPr>
            <p:cNvPr id="22584" name="Text Box 46">
              <a:extLst>
                <a:ext uri="{FF2B5EF4-FFF2-40B4-BE49-F238E27FC236}">
                  <a16:creationId xmlns:a16="http://schemas.microsoft.com/office/drawing/2014/main" id="{DE02A9AD-2B07-47B5-B119-FD74A2068D7F}"/>
                </a:ext>
              </a:extLst>
            </p:cNvPr>
            <p:cNvSpPr txBox="1">
              <a:spLocks noChangeArrowheads="1"/>
            </p:cNvSpPr>
            <p:nvPr/>
          </p:nvSpPr>
          <p:spPr bwMode="auto">
            <a:xfrm>
              <a:off x="6191517" y="3654441"/>
              <a:ext cx="572617"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r>
                <a:rPr lang="en-US" altLang="fr-FR" sz="1600" b="1"/>
                <a:t>Diet</a:t>
              </a:r>
            </a:p>
          </p:txBody>
        </p:sp>
        <p:sp>
          <p:nvSpPr>
            <p:cNvPr id="22585" name="Text Box 47">
              <a:extLst>
                <a:ext uri="{FF2B5EF4-FFF2-40B4-BE49-F238E27FC236}">
                  <a16:creationId xmlns:a16="http://schemas.microsoft.com/office/drawing/2014/main" id="{89C94D4B-D9C3-4D88-B6E6-3C25D7EE9009}"/>
                </a:ext>
              </a:extLst>
            </p:cNvPr>
            <p:cNvSpPr txBox="1">
              <a:spLocks noChangeArrowheads="1"/>
            </p:cNvSpPr>
            <p:nvPr/>
          </p:nvSpPr>
          <p:spPr bwMode="auto">
            <a:xfrm>
              <a:off x="7410716" y="3654441"/>
              <a:ext cx="572617"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r>
                <a:rPr lang="en-US" altLang="fr-FR" sz="1600" b="1"/>
                <a:t>Diet</a:t>
              </a:r>
            </a:p>
          </p:txBody>
        </p:sp>
        <p:sp>
          <p:nvSpPr>
            <p:cNvPr id="22586" name="Text Box 33">
              <a:extLst>
                <a:ext uri="{FF2B5EF4-FFF2-40B4-BE49-F238E27FC236}">
                  <a16:creationId xmlns:a16="http://schemas.microsoft.com/office/drawing/2014/main" id="{B4376860-C376-421D-98E6-BF80220B7683}"/>
                </a:ext>
              </a:extLst>
            </p:cNvPr>
            <p:cNvSpPr txBox="1">
              <a:spLocks noChangeArrowheads="1"/>
            </p:cNvSpPr>
            <p:nvPr/>
          </p:nvSpPr>
          <p:spPr bwMode="auto">
            <a:xfrm>
              <a:off x="3760939" y="3158970"/>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1986</a:t>
              </a:r>
            </a:p>
          </p:txBody>
        </p:sp>
        <p:sp>
          <p:nvSpPr>
            <p:cNvPr id="22587" name="Text Box 33">
              <a:extLst>
                <a:ext uri="{FF2B5EF4-FFF2-40B4-BE49-F238E27FC236}">
                  <a16:creationId xmlns:a16="http://schemas.microsoft.com/office/drawing/2014/main" id="{C8C97AD5-38B8-43CD-AB1D-67A6846EC91B}"/>
                </a:ext>
              </a:extLst>
            </p:cNvPr>
            <p:cNvSpPr txBox="1">
              <a:spLocks noChangeArrowheads="1"/>
            </p:cNvSpPr>
            <p:nvPr/>
          </p:nvSpPr>
          <p:spPr bwMode="auto">
            <a:xfrm>
              <a:off x="4364375" y="3158970"/>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1988</a:t>
              </a:r>
            </a:p>
          </p:txBody>
        </p:sp>
        <p:sp>
          <p:nvSpPr>
            <p:cNvPr id="22588" name="Text Box 33">
              <a:extLst>
                <a:ext uri="{FF2B5EF4-FFF2-40B4-BE49-F238E27FC236}">
                  <a16:creationId xmlns:a16="http://schemas.microsoft.com/office/drawing/2014/main" id="{89728455-2D96-4A59-BAB0-36C7B55A2DD5}"/>
                </a:ext>
              </a:extLst>
            </p:cNvPr>
            <p:cNvSpPr txBox="1">
              <a:spLocks noChangeArrowheads="1"/>
            </p:cNvSpPr>
            <p:nvPr/>
          </p:nvSpPr>
          <p:spPr bwMode="auto">
            <a:xfrm>
              <a:off x="5570017" y="3158970"/>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1992</a:t>
              </a:r>
            </a:p>
          </p:txBody>
        </p:sp>
        <p:sp>
          <p:nvSpPr>
            <p:cNvPr id="22589" name="Text Box 33">
              <a:extLst>
                <a:ext uri="{FF2B5EF4-FFF2-40B4-BE49-F238E27FC236}">
                  <a16:creationId xmlns:a16="http://schemas.microsoft.com/office/drawing/2014/main" id="{26FFB6F3-FC8D-4C71-A9DC-9B1EE1C90772}"/>
                </a:ext>
              </a:extLst>
            </p:cNvPr>
            <p:cNvSpPr txBox="1">
              <a:spLocks noChangeArrowheads="1"/>
            </p:cNvSpPr>
            <p:nvPr/>
          </p:nvSpPr>
          <p:spPr bwMode="auto">
            <a:xfrm>
              <a:off x="4964033" y="3158970"/>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1990</a:t>
              </a:r>
            </a:p>
          </p:txBody>
        </p:sp>
        <p:sp>
          <p:nvSpPr>
            <p:cNvPr id="22590" name="Text Box 33">
              <a:extLst>
                <a:ext uri="{FF2B5EF4-FFF2-40B4-BE49-F238E27FC236}">
                  <a16:creationId xmlns:a16="http://schemas.microsoft.com/office/drawing/2014/main" id="{40D50A0A-7AC2-4E0E-B04A-F10E7B7B66D5}"/>
                </a:ext>
              </a:extLst>
            </p:cNvPr>
            <p:cNvSpPr txBox="1">
              <a:spLocks noChangeArrowheads="1"/>
            </p:cNvSpPr>
            <p:nvPr/>
          </p:nvSpPr>
          <p:spPr bwMode="auto">
            <a:xfrm>
              <a:off x="6785120" y="3158970"/>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1996</a:t>
              </a:r>
            </a:p>
          </p:txBody>
        </p:sp>
        <p:sp>
          <p:nvSpPr>
            <p:cNvPr id="22591" name="Text Box 33">
              <a:extLst>
                <a:ext uri="{FF2B5EF4-FFF2-40B4-BE49-F238E27FC236}">
                  <a16:creationId xmlns:a16="http://schemas.microsoft.com/office/drawing/2014/main" id="{8ACE8FAA-6E86-499A-A17C-2C82D49AA0F2}"/>
                </a:ext>
              </a:extLst>
            </p:cNvPr>
            <p:cNvSpPr txBox="1">
              <a:spLocks noChangeArrowheads="1"/>
            </p:cNvSpPr>
            <p:nvPr/>
          </p:nvSpPr>
          <p:spPr bwMode="auto">
            <a:xfrm>
              <a:off x="6182331" y="3158970"/>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1994</a:t>
              </a:r>
            </a:p>
          </p:txBody>
        </p:sp>
        <p:sp>
          <p:nvSpPr>
            <p:cNvPr id="22592" name="Text Box 33">
              <a:extLst>
                <a:ext uri="{FF2B5EF4-FFF2-40B4-BE49-F238E27FC236}">
                  <a16:creationId xmlns:a16="http://schemas.microsoft.com/office/drawing/2014/main" id="{A076228A-AD36-4452-9C5B-A13021921448}"/>
                </a:ext>
              </a:extLst>
            </p:cNvPr>
            <p:cNvSpPr txBox="1">
              <a:spLocks noChangeArrowheads="1"/>
            </p:cNvSpPr>
            <p:nvPr/>
          </p:nvSpPr>
          <p:spPr bwMode="auto">
            <a:xfrm>
              <a:off x="7984149" y="3158970"/>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2000</a:t>
              </a:r>
            </a:p>
          </p:txBody>
        </p:sp>
        <p:sp>
          <p:nvSpPr>
            <p:cNvPr id="22593" name="Text Box 33">
              <a:extLst>
                <a:ext uri="{FF2B5EF4-FFF2-40B4-BE49-F238E27FC236}">
                  <a16:creationId xmlns:a16="http://schemas.microsoft.com/office/drawing/2014/main" id="{1D23BFA5-75A1-4608-B2B6-403F5BBAA0E4}"/>
                </a:ext>
              </a:extLst>
            </p:cNvPr>
            <p:cNvSpPr txBox="1">
              <a:spLocks noChangeArrowheads="1"/>
            </p:cNvSpPr>
            <p:nvPr/>
          </p:nvSpPr>
          <p:spPr bwMode="auto">
            <a:xfrm>
              <a:off x="7382330" y="3158970"/>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1998</a:t>
              </a:r>
            </a:p>
          </p:txBody>
        </p:sp>
        <p:sp>
          <p:nvSpPr>
            <p:cNvPr id="22594" name="Line 52">
              <a:extLst>
                <a:ext uri="{FF2B5EF4-FFF2-40B4-BE49-F238E27FC236}">
                  <a16:creationId xmlns:a16="http://schemas.microsoft.com/office/drawing/2014/main" id="{1B6A553A-ABC4-46FA-9FD3-A6186B263987}"/>
                </a:ext>
              </a:extLst>
            </p:cNvPr>
            <p:cNvSpPr>
              <a:spLocks noChangeShapeType="1"/>
            </p:cNvSpPr>
            <p:nvPr/>
          </p:nvSpPr>
          <p:spPr bwMode="auto">
            <a:xfrm>
              <a:off x="4905085" y="4939875"/>
              <a:ext cx="357663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22595" name="AutoShape 53">
              <a:extLst>
                <a:ext uri="{FF2B5EF4-FFF2-40B4-BE49-F238E27FC236}">
                  <a16:creationId xmlns:a16="http://schemas.microsoft.com/office/drawing/2014/main" id="{4416725D-1B2F-46CF-B592-B5A5A37095EA}"/>
                </a:ext>
              </a:extLst>
            </p:cNvPr>
            <p:cNvSpPr>
              <a:spLocks noChangeArrowheads="1"/>
            </p:cNvSpPr>
            <p:nvPr/>
          </p:nvSpPr>
          <p:spPr bwMode="auto">
            <a:xfrm>
              <a:off x="5202002" y="4947813"/>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96" name="AutoShape 54">
              <a:extLst>
                <a:ext uri="{FF2B5EF4-FFF2-40B4-BE49-F238E27FC236}">
                  <a16:creationId xmlns:a16="http://schemas.microsoft.com/office/drawing/2014/main" id="{3B2690B8-9A98-410F-A02E-D5BE3B1CBE3A}"/>
                </a:ext>
              </a:extLst>
            </p:cNvPr>
            <p:cNvSpPr>
              <a:spLocks noChangeArrowheads="1"/>
            </p:cNvSpPr>
            <p:nvPr/>
          </p:nvSpPr>
          <p:spPr bwMode="auto">
            <a:xfrm>
              <a:off x="5803292" y="4949400"/>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97" name="AutoShape 55">
              <a:extLst>
                <a:ext uri="{FF2B5EF4-FFF2-40B4-BE49-F238E27FC236}">
                  <a16:creationId xmlns:a16="http://schemas.microsoft.com/office/drawing/2014/main" id="{FA3E295F-4F59-42E2-808A-7DEA12AB5917}"/>
                </a:ext>
              </a:extLst>
            </p:cNvPr>
            <p:cNvSpPr>
              <a:spLocks noChangeArrowheads="1"/>
            </p:cNvSpPr>
            <p:nvPr/>
          </p:nvSpPr>
          <p:spPr bwMode="auto">
            <a:xfrm>
              <a:off x="6407812" y="4949400"/>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98" name="AutoShape 56">
              <a:extLst>
                <a:ext uri="{FF2B5EF4-FFF2-40B4-BE49-F238E27FC236}">
                  <a16:creationId xmlns:a16="http://schemas.microsoft.com/office/drawing/2014/main" id="{71C8EBF7-F357-40CD-BA9E-9EC7AF980154}"/>
                </a:ext>
              </a:extLst>
            </p:cNvPr>
            <p:cNvSpPr>
              <a:spLocks noChangeArrowheads="1"/>
            </p:cNvSpPr>
            <p:nvPr/>
          </p:nvSpPr>
          <p:spPr bwMode="auto">
            <a:xfrm>
              <a:off x="8221372" y="4950988"/>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599" name="AutoShape 57">
              <a:extLst>
                <a:ext uri="{FF2B5EF4-FFF2-40B4-BE49-F238E27FC236}">
                  <a16:creationId xmlns:a16="http://schemas.microsoft.com/office/drawing/2014/main" id="{F0D9F04D-D7A5-4F0E-8268-36DA3747F6C1}"/>
                </a:ext>
              </a:extLst>
            </p:cNvPr>
            <p:cNvSpPr>
              <a:spLocks noChangeArrowheads="1"/>
            </p:cNvSpPr>
            <p:nvPr/>
          </p:nvSpPr>
          <p:spPr bwMode="auto">
            <a:xfrm>
              <a:off x="7012332" y="4949400"/>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600" name="AutoShape 58">
              <a:extLst>
                <a:ext uri="{FF2B5EF4-FFF2-40B4-BE49-F238E27FC236}">
                  <a16:creationId xmlns:a16="http://schemas.microsoft.com/office/drawing/2014/main" id="{837F58B4-D6AB-4924-9599-A08520E4FA1D}"/>
                </a:ext>
              </a:extLst>
            </p:cNvPr>
            <p:cNvSpPr>
              <a:spLocks noChangeArrowheads="1"/>
            </p:cNvSpPr>
            <p:nvPr/>
          </p:nvSpPr>
          <p:spPr bwMode="auto">
            <a:xfrm>
              <a:off x="7616852" y="4949400"/>
              <a:ext cx="152400" cy="152400"/>
            </a:xfrm>
            <a:prstGeom prst="flowChartExtract">
              <a:avLst/>
            </a:prstGeom>
            <a:solidFill>
              <a:srgbClr val="FF99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b="1"/>
            </a:p>
          </p:txBody>
        </p:sp>
        <p:sp>
          <p:nvSpPr>
            <p:cNvPr id="22601" name="Text Box 59">
              <a:extLst>
                <a:ext uri="{FF2B5EF4-FFF2-40B4-BE49-F238E27FC236}">
                  <a16:creationId xmlns:a16="http://schemas.microsoft.com/office/drawing/2014/main" id="{E4D69A43-2DB9-4E7B-9317-5AE127BE1DD6}"/>
                </a:ext>
              </a:extLst>
            </p:cNvPr>
            <p:cNvSpPr txBox="1">
              <a:spLocks noChangeArrowheads="1"/>
            </p:cNvSpPr>
            <p:nvPr/>
          </p:nvSpPr>
          <p:spPr bwMode="auto">
            <a:xfrm>
              <a:off x="5589533" y="5113706"/>
              <a:ext cx="572617"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r>
                <a:rPr lang="en-US" altLang="fr-FR" sz="1600" b="1"/>
                <a:t>Diet</a:t>
              </a:r>
            </a:p>
          </p:txBody>
        </p:sp>
        <p:sp>
          <p:nvSpPr>
            <p:cNvPr id="22602" name="Text Box 60">
              <a:extLst>
                <a:ext uri="{FF2B5EF4-FFF2-40B4-BE49-F238E27FC236}">
                  <a16:creationId xmlns:a16="http://schemas.microsoft.com/office/drawing/2014/main" id="{8ED683A8-1328-43E6-BD40-76E9BB239649}"/>
                </a:ext>
              </a:extLst>
            </p:cNvPr>
            <p:cNvSpPr txBox="1">
              <a:spLocks noChangeArrowheads="1"/>
            </p:cNvSpPr>
            <p:nvPr/>
          </p:nvSpPr>
          <p:spPr bwMode="auto">
            <a:xfrm>
              <a:off x="6797620" y="5113705"/>
              <a:ext cx="572617"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r>
                <a:rPr lang="en-US" altLang="fr-FR" sz="1600" b="1"/>
                <a:t>Diet</a:t>
              </a:r>
            </a:p>
          </p:txBody>
        </p:sp>
        <p:sp>
          <p:nvSpPr>
            <p:cNvPr id="22603" name="Text Box 61">
              <a:extLst>
                <a:ext uri="{FF2B5EF4-FFF2-40B4-BE49-F238E27FC236}">
                  <a16:creationId xmlns:a16="http://schemas.microsoft.com/office/drawing/2014/main" id="{EE2A3FF2-CE25-4C3D-A08F-76A8221495F3}"/>
                </a:ext>
              </a:extLst>
            </p:cNvPr>
            <p:cNvSpPr txBox="1">
              <a:spLocks noChangeArrowheads="1"/>
            </p:cNvSpPr>
            <p:nvPr/>
          </p:nvSpPr>
          <p:spPr bwMode="auto">
            <a:xfrm>
              <a:off x="8012057" y="5113705"/>
              <a:ext cx="572617" cy="33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0" hangingPunct="0"/>
              <a:r>
                <a:rPr lang="en-US" altLang="fr-FR" sz="1600" b="1"/>
                <a:t>Diet</a:t>
              </a:r>
            </a:p>
          </p:txBody>
        </p:sp>
        <p:sp>
          <p:nvSpPr>
            <p:cNvPr id="22604" name="Text Box 33">
              <a:extLst>
                <a:ext uri="{FF2B5EF4-FFF2-40B4-BE49-F238E27FC236}">
                  <a16:creationId xmlns:a16="http://schemas.microsoft.com/office/drawing/2014/main" id="{9B8AC19A-35A4-47F0-A807-1C527733EFDC}"/>
                </a:ext>
              </a:extLst>
            </p:cNvPr>
            <p:cNvSpPr txBox="1">
              <a:spLocks noChangeArrowheads="1"/>
            </p:cNvSpPr>
            <p:nvPr/>
          </p:nvSpPr>
          <p:spPr bwMode="auto">
            <a:xfrm>
              <a:off x="4958243" y="4575611"/>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1989</a:t>
              </a:r>
            </a:p>
          </p:txBody>
        </p:sp>
        <p:sp>
          <p:nvSpPr>
            <p:cNvPr id="22605" name="Text Box 33">
              <a:extLst>
                <a:ext uri="{FF2B5EF4-FFF2-40B4-BE49-F238E27FC236}">
                  <a16:creationId xmlns:a16="http://schemas.microsoft.com/office/drawing/2014/main" id="{1165248E-1B6D-4FFB-B743-FAC6AECCE406}"/>
                </a:ext>
              </a:extLst>
            </p:cNvPr>
            <p:cNvSpPr txBox="1">
              <a:spLocks noChangeArrowheads="1"/>
            </p:cNvSpPr>
            <p:nvPr/>
          </p:nvSpPr>
          <p:spPr bwMode="auto">
            <a:xfrm>
              <a:off x="6171836" y="4575611"/>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1993</a:t>
              </a:r>
            </a:p>
          </p:txBody>
        </p:sp>
        <p:sp>
          <p:nvSpPr>
            <p:cNvPr id="22606" name="Text Box 33">
              <a:extLst>
                <a:ext uri="{FF2B5EF4-FFF2-40B4-BE49-F238E27FC236}">
                  <a16:creationId xmlns:a16="http://schemas.microsoft.com/office/drawing/2014/main" id="{160006E3-6760-4495-89E7-420CBB71586F}"/>
                </a:ext>
              </a:extLst>
            </p:cNvPr>
            <p:cNvSpPr txBox="1">
              <a:spLocks noChangeArrowheads="1"/>
            </p:cNvSpPr>
            <p:nvPr/>
          </p:nvSpPr>
          <p:spPr bwMode="auto">
            <a:xfrm>
              <a:off x="5565852" y="4575611"/>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1991</a:t>
              </a:r>
            </a:p>
          </p:txBody>
        </p:sp>
        <p:sp>
          <p:nvSpPr>
            <p:cNvPr id="22607" name="Text Box 33">
              <a:extLst>
                <a:ext uri="{FF2B5EF4-FFF2-40B4-BE49-F238E27FC236}">
                  <a16:creationId xmlns:a16="http://schemas.microsoft.com/office/drawing/2014/main" id="{2330888F-2FC5-4F97-82F8-16BE0660EA1B}"/>
                </a:ext>
              </a:extLst>
            </p:cNvPr>
            <p:cNvSpPr txBox="1">
              <a:spLocks noChangeArrowheads="1"/>
            </p:cNvSpPr>
            <p:nvPr/>
          </p:nvSpPr>
          <p:spPr bwMode="auto">
            <a:xfrm>
              <a:off x="7386939" y="4575611"/>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1997</a:t>
              </a:r>
            </a:p>
          </p:txBody>
        </p:sp>
        <p:sp>
          <p:nvSpPr>
            <p:cNvPr id="22608" name="Text Box 33">
              <a:extLst>
                <a:ext uri="{FF2B5EF4-FFF2-40B4-BE49-F238E27FC236}">
                  <a16:creationId xmlns:a16="http://schemas.microsoft.com/office/drawing/2014/main" id="{EBEC44E3-8DA5-4571-9EDB-F37F7D9BC32C}"/>
                </a:ext>
              </a:extLst>
            </p:cNvPr>
            <p:cNvSpPr txBox="1">
              <a:spLocks noChangeArrowheads="1"/>
            </p:cNvSpPr>
            <p:nvPr/>
          </p:nvSpPr>
          <p:spPr bwMode="auto">
            <a:xfrm>
              <a:off x="6776198" y="4575611"/>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1995</a:t>
              </a:r>
            </a:p>
          </p:txBody>
        </p:sp>
        <p:sp>
          <p:nvSpPr>
            <p:cNvPr id="22609" name="Text Box 33">
              <a:extLst>
                <a:ext uri="{FF2B5EF4-FFF2-40B4-BE49-F238E27FC236}">
                  <a16:creationId xmlns:a16="http://schemas.microsoft.com/office/drawing/2014/main" id="{B33D29C2-5D8D-4C39-AA34-C1B7E15D48AA}"/>
                </a:ext>
              </a:extLst>
            </p:cNvPr>
            <p:cNvSpPr txBox="1">
              <a:spLocks noChangeArrowheads="1"/>
            </p:cNvSpPr>
            <p:nvPr/>
          </p:nvSpPr>
          <p:spPr bwMode="auto">
            <a:xfrm>
              <a:off x="7984149" y="4575611"/>
              <a:ext cx="6399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0" hangingPunct="0"/>
              <a:r>
                <a:rPr lang="en-US" altLang="fr-FR" sz="1600" b="1"/>
                <a:t>1999</a:t>
              </a:r>
            </a:p>
          </p:txBody>
        </p:sp>
      </p:grpSp>
      <p:grpSp>
        <p:nvGrpSpPr>
          <p:cNvPr id="22537" name="Group 42">
            <a:extLst>
              <a:ext uri="{FF2B5EF4-FFF2-40B4-BE49-F238E27FC236}">
                <a16:creationId xmlns:a16="http://schemas.microsoft.com/office/drawing/2014/main" id="{1B6ACE2D-FCB8-4A7B-89DA-911DB710E726}"/>
              </a:ext>
            </a:extLst>
          </p:cNvPr>
          <p:cNvGrpSpPr>
            <a:grpSpLocks noChangeAspect="1"/>
          </p:cNvGrpSpPr>
          <p:nvPr/>
        </p:nvGrpSpPr>
        <p:grpSpPr bwMode="auto">
          <a:xfrm>
            <a:off x="161925" y="5678488"/>
            <a:ext cx="8056563" cy="585787"/>
            <a:chOff x="4014" y="1423"/>
            <a:chExt cx="1101" cy="368"/>
          </a:xfrm>
        </p:grpSpPr>
        <p:sp>
          <p:nvSpPr>
            <p:cNvPr id="22538" name="Rectangle 17">
              <a:extLst>
                <a:ext uri="{FF2B5EF4-FFF2-40B4-BE49-F238E27FC236}">
                  <a16:creationId xmlns:a16="http://schemas.microsoft.com/office/drawing/2014/main" id="{94010FCF-E925-46F6-B4CD-DC982248FD10}"/>
                </a:ext>
              </a:extLst>
            </p:cNvPr>
            <p:cNvSpPr>
              <a:spLocks noChangeArrowheads="1"/>
            </p:cNvSpPr>
            <p:nvPr/>
          </p:nvSpPr>
          <p:spPr bwMode="auto">
            <a:xfrm>
              <a:off x="4043" y="1423"/>
              <a:ext cx="1072"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tabLst>
                  <a:tab pos="1073150" algn="l"/>
                </a:tabLst>
                <a:defRPr>
                  <a:solidFill>
                    <a:schemeClr val="tx1"/>
                  </a:solidFill>
                  <a:latin typeface="Arial" panose="020B0604020202020204" pitchFamily="34" charset="0"/>
                  <a:ea typeface="ＭＳ Ｐゴシック" panose="020B0600070205080204" pitchFamily="34" charset="-128"/>
                </a:defRPr>
              </a:lvl1pPr>
              <a:lvl2pPr marL="742950" indent="-285750">
                <a:tabLst>
                  <a:tab pos="1073150" algn="l"/>
                </a:tabLst>
                <a:defRPr>
                  <a:solidFill>
                    <a:schemeClr val="tx1"/>
                  </a:solidFill>
                  <a:latin typeface="Arial" panose="020B0604020202020204" pitchFamily="34" charset="0"/>
                  <a:ea typeface="ＭＳ Ｐゴシック" panose="020B0600070205080204" pitchFamily="34" charset="-128"/>
                </a:defRPr>
              </a:lvl2pPr>
              <a:lvl3pPr marL="1143000" indent="-228600">
                <a:tabLst>
                  <a:tab pos="1073150" algn="l"/>
                </a:tabLst>
                <a:defRPr>
                  <a:solidFill>
                    <a:schemeClr val="tx1"/>
                  </a:solidFill>
                  <a:latin typeface="Arial" panose="020B0604020202020204" pitchFamily="34" charset="0"/>
                  <a:ea typeface="ＭＳ Ｐゴシック" panose="020B0600070205080204" pitchFamily="34" charset="-128"/>
                </a:defRPr>
              </a:lvl3pPr>
              <a:lvl4pPr marL="1600200" indent="-228600">
                <a:tabLst>
                  <a:tab pos="1073150" algn="l"/>
                </a:tabLst>
                <a:defRPr>
                  <a:solidFill>
                    <a:schemeClr val="tx1"/>
                  </a:solidFill>
                  <a:latin typeface="Arial" panose="020B0604020202020204" pitchFamily="34" charset="0"/>
                  <a:ea typeface="ＭＳ Ｐゴシック" panose="020B0600070205080204" pitchFamily="34" charset="-128"/>
                </a:defRPr>
              </a:lvl4pPr>
              <a:lvl5pPr marL="2057400" indent="-228600">
                <a:tabLst>
                  <a:tab pos="1073150" algn="l"/>
                </a:tabLst>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tabLst>
                  <a:tab pos="1073150" algn="l"/>
                </a:tabLs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tabLst>
                  <a:tab pos="1073150" algn="l"/>
                </a:tabLs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tabLst>
                  <a:tab pos="1073150" algn="l"/>
                </a:tabLs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tabLst>
                  <a:tab pos="1073150" algn="l"/>
                </a:tabLst>
                <a:defRPr>
                  <a:solidFill>
                    <a:schemeClr val="tx1"/>
                  </a:solidFill>
                  <a:latin typeface="Arial" panose="020B0604020202020204" pitchFamily="34" charset="0"/>
                  <a:ea typeface="ＭＳ Ｐゴシック" panose="020B0600070205080204" pitchFamily="34" charset="-128"/>
                </a:defRPr>
              </a:lvl9pPr>
            </a:lstStyle>
            <a:p>
              <a:pPr eaLnBrk="0" hangingPunct="0"/>
              <a:r>
                <a:rPr lang="en-US" altLang="fr-FR" sz="1200" b="1"/>
                <a:t>Investigators:</a:t>
              </a:r>
              <a:r>
                <a:rPr lang="en-US" altLang="fr-FR" sz="1200"/>
                <a:t>  Frank Speizer, Walter Willett, Bernie Rosner, Meir Stampfer, Graham Colditz, David Hunter, 	JoAnn Manson, Sue Hankinson, Frank Hu, Eric Rimm, Edward Giovannucci, Alberto Ascherio, 	Gary Curhan, Charlie Fuchs, Fran Grodstein, Michelle Holmes.</a:t>
              </a:r>
            </a:p>
          </p:txBody>
        </p:sp>
        <p:sp>
          <p:nvSpPr>
            <p:cNvPr id="22539" name="Rectangle 18">
              <a:extLst>
                <a:ext uri="{FF2B5EF4-FFF2-40B4-BE49-F238E27FC236}">
                  <a16:creationId xmlns:a16="http://schemas.microsoft.com/office/drawing/2014/main" id="{76F3C9F4-6E31-4C76-A0C8-ACCFC66706DD}"/>
                </a:ext>
              </a:extLst>
            </p:cNvPr>
            <p:cNvSpPr>
              <a:spLocks noChangeArrowheads="1"/>
            </p:cNvSpPr>
            <p:nvPr/>
          </p:nvSpPr>
          <p:spPr bwMode="auto">
            <a:xfrm>
              <a:off x="4014" y="1423"/>
              <a:ext cx="29" cy="367"/>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1">
            <a:extLst>
              <a:ext uri="{FF2B5EF4-FFF2-40B4-BE49-F238E27FC236}">
                <a16:creationId xmlns:a16="http://schemas.microsoft.com/office/drawing/2014/main" id="{FEA4FDFF-D0A9-466B-83F5-03345DD11855}"/>
              </a:ext>
            </a:extLst>
          </p:cNvPr>
          <p:cNvSpPr>
            <a:spLocks noChangeArrowheads="1"/>
          </p:cNvSpPr>
          <p:nvPr/>
        </p:nvSpPr>
        <p:spPr bwMode="auto">
          <a:xfrm>
            <a:off x="161925" y="-17463"/>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400" b="1">
                <a:solidFill>
                  <a:srgbClr val="333333"/>
                </a:solidFill>
              </a:rPr>
              <a:t>Methods - Nurses’ Health Study II </a:t>
            </a:r>
          </a:p>
        </p:txBody>
      </p:sp>
      <p:sp>
        <p:nvSpPr>
          <p:cNvPr id="26" name="Rectangle 25">
            <a:extLst>
              <a:ext uri="{FF2B5EF4-FFF2-40B4-BE49-F238E27FC236}">
                <a16:creationId xmlns:a16="http://schemas.microsoft.com/office/drawing/2014/main" id="{D10A07C1-9704-492A-98A0-2360960BDFF5}"/>
              </a:ext>
            </a:extLst>
          </p:cNvPr>
          <p:cNvSpPr>
            <a:spLocks noChangeArrowheads="1"/>
          </p:cNvSpPr>
          <p:nvPr/>
        </p:nvSpPr>
        <p:spPr bwMode="auto">
          <a:xfrm>
            <a:off x="295275" y="954088"/>
            <a:ext cx="8596313" cy="5354637"/>
          </a:xfrm>
          <a:prstGeom prst="rect">
            <a:avLst/>
          </a:prstGeom>
          <a:solidFill>
            <a:schemeClr val="bg1">
              <a:alpha val="50000"/>
            </a:schemeClr>
          </a:solidFill>
          <a:ln w="19050" algn="ctr">
            <a:solidFill>
              <a:schemeClr val="bg1"/>
            </a:solidFill>
            <a:miter lim="800000"/>
            <a:headEnd/>
            <a:tailEnd/>
          </a:ln>
        </p:spPr>
        <p:txBody>
          <a:bodyPr anchor="ctr"/>
          <a:lstStyle/>
          <a:p>
            <a:pPr algn="ctr">
              <a:defRPr/>
            </a:pPr>
            <a:endParaRPr lang="en-US">
              <a:solidFill>
                <a:srgbClr val="FFFFFF"/>
              </a:solidFill>
              <a:latin typeface="+mn-lt"/>
            </a:endParaRPr>
          </a:p>
        </p:txBody>
      </p:sp>
      <p:sp>
        <p:nvSpPr>
          <p:cNvPr id="7171" name="Rectangle 3">
            <a:extLst>
              <a:ext uri="{FF2B5EF4-FFF2-40B4-BE49-F238E27FC236}">
                <a16:creationId xmlns:a16="http://schemas.microsoft.com/office/drawing/2014/main" id="{F963FA23-1CEA-482B-B81B-EFB87BE7CC06}"/>
              </a:ext>
            </a:extLst>
          </p:cNvPr>
          <p:cNvSpPr>
            <a:spLocks noChangeArrowheads="1"/>
          </p:cNvSpPr>
          <p:nvPr/>
        </p:nvSpPr>
        <p:spPr bwMode="auto">
          <a:xfrm>
            <a:off x="385763" y="1001713"/>
            <a:ext cx="8461375" cy="2538412"/>
          </a:xfrm>
          <a:prstGeom prst="rect">
            <a:avLst/>
          </a:prstGeom>
          <a:noFill/>
          <a:ln w="9525">
            <a:noFill/>
            <a:miter lim="800000"/>
            <a:headEnd/>
            <a:tailEnd/>
          </a:ln>
        </p:spPr>
        <p:txBody>
          <a:bodyPr/>
          <a:lstStyle/>
          <a:p>
            <a:pPr marL="449263" indent="-449263" eaLnBrk="0" hangingPunct="0">
              <a:spcBef>
                <a:spcPct val="20000"/>
              </a:spcBef>
              <a:buClr>
                <a:schemeClr val="accent2"/>
              </a:buClr>
              <a:buFont typeface="Wingdings" pitchFamily="2" charset="2"/>
              <a:buNone/>
              <a:defRPr/>
            </a:pPr>
            <a:r>
              <a:rPr lang="en-US" sz="2400" b="1" dirty="0">
                <a:solidFill>
                  <a:srgbClr val="920000"/>
                </a:solidFill>
                <a:latin typeface="Arial" charset="0"/>
              </a:rPr>
              <a:t>Study population</a:t>
            </a:r>
          </a:p>
          <a:p>
            <a:pPr marL="914400" lvl="1" indent="-285750" eaLnBrk="0" hangingPunct="0">
              <a:spcBef>
                <a:spcPct val="20000"/>
              </a:spcBef>
              <a:buClr>
                <a:schemeClr val="accent6"/>
              </a:buClr>
              <a:buSzPct val="90000"/>
              <a:buFont typeface="Wingdings" pitchFamily="2" charset="2"/>
              <a:buChar char="q"/>
              <a:defRPr/>
            </a:pPr>
            <a:r>
              <a:rPr lang="en-US" sz="2000" b="1" dirty="0">
                <a:latin typeface="Arial" charset="0"/>
              </a:rPr>
              <a:t>91,249 nurses from Nurses' Health Study II </a:t>
            </a:r>
          </a:p>
          <a:p>
            <a:pPr marL="914400" lvl="1" indent="-285750" eaLnBrk="0" hangingPunct="0">
              <a:spcBef>
                <a:spcPct val="20000"/>
              </a:spcBef>
              <a:buClr>
                <a:schemeClr val="accent6"/>
              </a:buClr>
              <a:buSzPct val="90000"/>
              <a:buFont typeface="Wingdings" pitchFamily="2" charset="2"/>
              <a:buChar char="q"/>
              <a:defRPr/>
            </a:pPr>
            <a:r>
              <a:rPr lang="en-US" sz="2000" b="1" dirty="0">
                <a:latin typeface="Arial" charset="0"/>
              </a:rPr>
              <a:t>26 to 46 years old in 1991</a:t>
            </a:r>
          </a:p>
          <a:p>
            <a:pPr marL="914400" lvl="1" indent="-285750" eaLnBrk="0" hangingPunct="0">
              <a:spcBef>
                <a:spcPct val="20000"/>
              </a:spcBef>
              <a:buClr>
                <a:schemeClr val="accent6"/>
              </a:buClr>
              <a:buSzPct val="90000"/>
              <a:buFont typeface="Wingdings" pitchFamily="2" charset="2"/>
              <a:buChar char="q"/>
              <a:defRPr/>
            </a:pPr>
            <a:r>
              <a:rPr lang="en-US" sz="2000" b="1" dirty="0">
                <a:latin typeface="Arial" charset="0"/>
              </a:rPr>
              <a:t>741 incident cases</a:t>
            </a:r>
          </a:p>
          <a:p>
            <a:pPr marL="914400" lvl="1" indent="-285750" eaLnBrk="0" hangingPunct="0">
              <a:spcBef>
                <a:spcPct val="20000"/>
              </a:spcBef>
              <a:buClr>
                <a:schemeClr val="accent6"/>
              </a:buClr>
              <a:buSzPct val="90000"/>
              <a:buFont typeface="Wingdings" pitchFamily="2" charset="2"/>
              <a:buChar char="q"/>
              <a:defRPr/>
            </a:pPr>
            <a:r>
              <a:rPr lang="en-US" sz="2000" b="1" dirty="0">
                <a:latin typeface="Arial" charset="0"/>
              </a:rPr>
              <a:t>exclusions:</a:t>
            </a:r>
          </a:p>
          <a:p>
            <a:pPr marL="1322388" lvl="2" indent="-228600" eaLnBrk="0" hangingPunct="0">
              <a:spcBef>
                <a:spcPct val="20000"/>
              </a:spcBef>
              <a:buFont typeface="Wingdings" pitchFamily="2" charset="2"/>
              <a:buChar char="§"/>
              <a:defRPr/>
            </a:pPr>
            <a:r>
              <a:rPr lang="en-US" b="1" dirty="0">
                <a:latin typeface="Arial" charset="0"/>
              </a:rPr>
              <a:t>history of diabetes, cancer (except non-melanoma skin cancer) or cardiovascular disease</a:t>
            </a:r>
            <a:r>
              <a:rPr lang="en-US" sz="2400" b="1" dirty="0">
                <a:latin typeface="Arial" charset="0"/>
              </a:rPr>
              <a:t> </a:t>
            </a:r>
          </a:p>
        </p:txBody>
      </p:sp>
      <p:sp>
        <p:nvSpPr>
          <p:cNvPr id="7173" name="Rectangle 5">
            <a:extLst>
              <a:ext uri="{FF2B5EF4-FFF2-40B4-BE49-F238E27FC236}">
                <a16:creationId xmlns:a16="http://schemas.microsoft.com/office/drawing/2014/main" id="{2F8376A1-D2C5-431A-A7C9-80C6F5F458C4}"/>
              </a:ext>
            </a:extLst>
          </p:cNvPr>
          <p:cNvSpPr>
            <a:spLocks noChangeArrowheads="1"/>
          </p:cNvSpPr>
          <p:nvPr/>
        </p:nvSpPr>
        <p:spPr bwMode="auto">
          <a:xfrm>
            <a:off x="385763" y="3586163"/>
            <a:ext cx="8461375" cy="2584450"/>
          </a:xfrm>
          <a:prstGeom prst="rect">
            <a:avLst/>
          </a:prstGeom>
          <a:noFill/>
          <a:ln w="9525">
            <a:noFill/>
            <a:miter lim="800000"/>
            <a:headEnd/>
            <a:tailEnd/>
          </a:ln>
        </p:spPr>
        <p:txBody>
          <a:bodyPr/>
          <a:lstStyle/>
          <a:p>
            <a:pPr marL="449263" indent="-449263" eaLnBrk="0" hangingPunct="0">
              <a:spcBef>
                <a:spcPct val="20000"/>
              </a:spcBef>
              <a:buClr>
                <a:schemeClr val="accent2"/>
              </a:buClr>
              <a:buFont typeface="Wingdings" pitchFamily="2" charset="2"/>
              <a:buNone/>
              <a:defRPr/>
            </a:pPr>
            <a:r>
              <a:rPr lang="en-US" sz="2400" b="1" dirty="0">
                <a:solidFill>
                  <a:srgbClr val="920000"/>
                </a:solidFill>
                <a:latin typeface="Arial" charset="0"/>
              </a:rPr>
              <a:t>Dietary assessment</a:t>
            </a:r>
          </a:p>
          <a:p>
            <a:pPr marL="914400" lvl="1" indent="-285750" eaLnBrk="0" hangingPunct="0">
              <a:spcBef>
                <a:spcPct val="20000"/>
              </a:spcBef>
              <a:buClr>
                <a:schemeClr val="accent6"/>
              </a:buClr>
              <a:buSzPct val="90000"/>
              <a:buFont typeface="Wingdings" pitchFamily="2" charset="2"/>
              <a:buChar char="q"/>
              <a:defRPr/>
            </a:pPr>
            <a:r>
              <a:rPr lang="en-US" sz="2000" b="1" dirty="0">
                <a:latin typeface="Arial" charset="0"/>
              </a:rPr>
              <a:t>133-food item </a:t>
            </a:r>
            <a:r>
              <a:rPr lang="en-US" sz="2000" b="1" dirty="0" err="1">
                <a:latin typeface="Arial" charset="0"/>
              </a:rPr>
              <a:t>semiquantitative</a:t>
            </a:r>
            <a:r>
              <a:rPr lang="en-US" sz="2000" b="1" dirty="0">
                <a:latin typeface="Arial" charset="0"/>
              </a:rPr>
              <a:t> food frequency questionnaire in 1991, similar questionnaires in 1995 and 1999</a:t>
            </a:r>
          </a:p>
          <a:p>
            <a:pPr marL="914400" lvl="1" indent="-285750" eaLnBrk="0" hangingPunct="0">
              <a:spcBef>
                <a:spcPct val="20000"/>
              </a:spcBef>
              <a:buClr>
                <a:schemeClr val="accent6"/>
              </a:buClr>
              <a:buSzPct val="90000"/>
              <a:buFont typeface="Wingdings" pitchFamily="2" charset="2"/>
              <a:buChar char="q"/>
              <a:defRPr/>
            </a:pPr>
            <a:r>
              <a:rPr lang="en-US" sz="2000" b="1" dirty="0">
                <a:latin typeface="Arial" charset="0"/>
              </a:rPr>
              <a:t>3 items for regular and for diet soft drinks:</a:t>
            </a:r>
          </a:p>
          <a:p>
            <a:pPr marL="1322388" lvl="2" indent="-228600" eaLnBrk="0" hangingPunct="0">
              <a:spcBef>
                <a:spcPts val="600"/>
              </a:spcBef>
              <a:buFont typeface="Wingdings" pitchFamily="2" charset="2"/>
              <a:buChar char="§"/>
              <a:defRPr/>
            </a:pPr>
            <a:r>
              <a:rPr lang="en-US" b="1" dirty="0">
                <a:latin typeface="Arial" charset="0"/>
              </a:rPr>
              <a:t>cola with caffeine</a:t>
            </a:r>
          </a:p>
          <a:p>
            <a:pPr marL="1322388" lvl="2" indent="-228600" eaLnBrk="0" hangingPunct="0">
              <a:spcBef>
                <a:spcPts val="600"/>
              </a:spcBef>
              <a:buFont typeface="Wingdings" pitchFamily="2" charset="2"/>
              <a:buChar char="§"/>
              <a:defRPr/>
            </a:pPr>
            <a:r>
              <a:rPr lang="en-US" b="1" dirty="0">
                <a:latin typeface="Arial" charset="0"/>
              </a:rPr>
              <a:t>cola without caffeine</a:t>
            </a:r>
          </a:p>
          <a:p>
            <a:pPr marL="1322388" lvl="2" indent="-228600" eaLnBrk="0" hangingPunct="0">
              <a:spcBef>
                <a:spcPts val="0"/>
              </a:spcBef>
              <a:buFont typeface="Wingdings" pitchFamily="2" charset="2"/>
              <a:buChar char="§"/>
              <a:defRPr/>
            </a:pPr>
            <a:r>
              <a:rPr lang="en-US" b="1" dirty="0">
                <a:latin typeface="Arial" charset="0"/>
              </a:rPr>
              <a:t>other carbonated beverages</a:t>
            </a:r>
            <a:r>
              <a:rPr lang="en-US" sz="2400" b="1" dirty="0">
                <a:latin typeface="Arial"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1">
            <a:extLst>
              <a:ext uri="{FF2B5EF4-FFF2-40B4-BE49-F238E27FC236}">
                <a16:creationId xmlns:a16="http://schemas.microsoft.com/office/drawing/2014/main" id="{293A8293-FA20-43B6-A320-60CA3082414C}"/>
              </a:ext>
            </a:extLst>
          </p:cNvPr>
          <p:cNvSpPr>
            <a:spLocks noChangeArrowheads="1"/>
          </p:cNvSpPr>
          <p:nvPr/>
        </p:nvSpPr>
        <p:spPr bwMode="auto">
          <a:xfrm>
            <a:off x="161925" y="-36513"/>
            <a:ext cx="8847138"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300" b="1">
                <a:solidFill>
                  <a:srgbClr val="333333"/>
                </a:solidFill>
              </a:rPr>
              <a:t>Change in Energy Intake Between 1991 and 1995</a:t>
            </a:r>
          </a:p>
        </p:txBody>
      </p:sp>
      <p:sp>
        <p:nvSpPr>
          <p:cNvPr id="26626" name="Rectangle 8">
            <a:extLst>
              <a:ext uri="{FF2B5EF4-FFF2-40B4-BE49-F238E27FC236}">
                <a16:creationId xmlns:a16="http://schemas.microsoft.com/office/drawing/2014/main" id="{99E1834B-9F7A-47BB-99C5-A871DEE5DDCC}"/>
              </a:ext>
            </a:extLst>
          </p:cNvPr>
          <p:cNvSpPr>
            <a:spLocks noChangeArrowheads="1"/>
          </p:cNvSpPr>
          <p:nvPr/>
        </p:nvSpPr>
        <p:spPr bwMode="auto">
          <a:xfrm>
            <a:off x="5337175" y="6443663"/>
            <a:ext cx="3644900"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1000"/>
              <a:t>Adapted from Schulze MB et al. JAMA 2004; 292: 927-34</a:t>
            </a:r>
          </a:p>
        </p:txBody>
      </p:sp>
      <p:sp>
        <p:nvSpPr>
          <p:cNvPr id="26627" name="Rectangle 127">
            <a:extLst>
              <a:ext uri="{FF2B5EF4-FFF2-40B4-BE49-F238E27FC236}">
                <a16:creationId xmlns:a16="http://schemas.microsoft.com/office/drawing/2014/main" id="{2DEA5D01-37C4-4A52-A926-C97C95F8C29E}"/>
              </a:ext>
            </a:extLst>
          </p:cNvPr>
          <p:cNvSpPr>
            <a:spLocks noChangeArrowheads="1"/>
          </p:cNvSpPr>
          <p:nvPr/>
        </p:nvSpPr>
        <p:spPr bwMode="auto">
          <a:xfrm rot="-5400000">
            <a:off x="76994" y="2753519"/>
            <a:ext cx="3033712"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CA" altLang="fr-FR" sz="2000" b="1">
                <a:solidFill>
                  <a:srgbClr val="000000"/>
                </a:solidFill>
              </a:rPr>
              <a:t>Change in energy intake </a:t>
            </a:r>
          </a:p>
          <a:p>
            <a:pPr algn="ctr"/>
            <a:r>
              <a:rPr lang="en-CA" altLang="fr-FR" sz="2000" b="1">
                <a:solidFill>
                  <a:srgbClr val="000000"/>
                </a:solidFill>
              </a:rPr>
              <a:t>(kcal/day)</a:t>
            </a:r>
            <a:endParaRPr lang="en-CA" altLang="fr-FR" sz="2000"/>
          </a:p>
        </p:txBody>
      </p:sp>
      <p:sp>
        <p:nvSpPr>
          <p:cNvPr id="26628" name="Rectangle 122">
            <a:extLst>
              <a:ext uri="{FF2B5EF4-FFF2-40B4-BE49-F238E27FC236}">
                <a16:creationId xmlns:a16="http://schemas.microsoft.com/office/drawing/2014/main" id="{EA75A5DA-FC6B-4F0B-B7D3-181D6AA30317}"/>
              </a:ext>
            </a:extLst>
          </p:cNvPr>
          <p:cNvSpPr>
            <a:spLocks noChangeArrowheads="1"/>
          </p:cNvSpPr>
          <p:nvPr/>
        </p:nvSpPr>
        <p:spPr bwMode="auto">
          <a:xfrm>
            <a:off x="2970213" y="5402263"/>
            <a:ext cx="37449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b="1">
                <a:solidFill>
                  <a:srgbClr val="000000"/>
                </a:solidFill>
              </a:rPr>
              <a:t>Change in soft drink consumption</a:t>
            </a:r>
            <a:endParaRPr lang="fr-CA" altLang="fr-FR"/>
          </a:p>
        </p:txBody>
      </p:sp>
      <p:sp>
        <p:nvSpPr>
          <p:cNvPr id="19" name="Rectangle 157">
            <a:extLst>
              <a:ext uri="{FF2B5EF4-FFF2-40B4-BE49-F238E27FC236}">
                <a16:creationId xmlns:a16="http://schemas.microsoft.com/office/drawing/2014/main" id="{458CC080-0650-4F6A-B551-0F9EAE1EDD87}"/>
              </a:ext>
            </a:extLst>
          </p:cNvPr>
          <p:cNvSpPr>
            <a:spLocks noChangeArrowheads="1"/>
          </p:cNvSpPr>
          <p:nvPr/>
        </p:nvSpPr>
        <p:spPr bwMode="auto">
          <a:xfrm>
            <a:off x="2006600" y="5768975"/>
            <a:ext cx="5715000" cy="450850"/>
          </a:xfrm>
          <a:prstGeom prst="round2DiagRect">
            <a:avLst/>
          </a:prstGeom>
          <a:solidFill>
            <a:schemeClr val="bg1"/>
          </a:solidFill>
          <a:ln w="19050">
            <a:solidFill>
              <a:srgbClr val="920000"/>
            </a:solidFill>
            <a:round/>
            <a:headEnd/>
            <a:tailEnd/>
          </a:ln>
        </p:spPr>
        <p:txBody>
          <a:bodyPr tIns="0" bIns="0" anchor="ctr"/>
          <a:lstStyle/>
          <a:p>
            <a:pPr marL="228600" indent="-228600">
              <a:lnSpc>
                <a:spcPct val="150000"/>
              </a:lnSpc>
              <a:defRPr/>
            </a:pPr>
            <a:endParaRPr lang="en-CA" sz="900">
              <a:latin typeface="Arial" charset="0"/>
              <a:cs typeface="ＭＳ Ｐゴシック"/>
              <a:sym typeface="Symbol" pitchFamily="18" charset="2"/>
            </a:endParaRPr>
          </a:p>
        </p:txBody>
      </p:sp>
      <p:sp>
        <p:nvSpPr>
          <p:cNvPr id="26630" name="Rectangle 80">
            <a:extLst>
              <a:ext uri="{FF2B5EF4-FFF2-40B4-BE49-F238E27FC236}">
                <a16:creationId xmlns:a16="http://schemas.microsoft.com/office/drawing/2014/main" id="{634F08D4-4C12-43B1-B33F-628D6DCC01A9}"/>
              </a:ext>
            </a:extLst>
          </p:cNvPr>
          <p:cNvSpPr>
            <a:spLocks noChangeArrowheads="1"/>
          </p:cNvSpPr>
          <p:nvPr/>
        </p:nvSpPr>
        <p:spPr bwMode="auto">
          <a:xfrm>
            <a:off x="2185988" y="5908675"/>
            <a:ext cx="180975" cy="179388"/>
          </a:xfrm>
          <a:prstGeom prst="rect">
            <a:avLst/>
          </a:prstGeom>
          <a:gradFill rotWithShape="1">
            <a:gsLst>
              <a:gs pos="0">
                <a:srgbClr val="B23D3D"/>
              </a:gs>
              <a:gs pos="100000">
                <a:srgbClr val="9A0000"/>
              </a:gs>
            </a:gsLst>
            <a:lin ang="5400000" scaled="1"/>
          </a:gradFill>
          <a:ln w="9525">
            <a:solidFill>
              <a:schemeClr val="tx1"/>
            </a:solidFill>
            <a:miter lim="800000"/>
            <a:headEnd/>
            <a:tailEnd/>
          </a:ln>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p>
        </p:txBody>
      </p:sp>
      <p:sp>
        <p:nvSpPr>
          <p:cNvPr id="26631" name="Rectangle 81">
            <a:extLst>
              <a:ext uri="{FF2B5EF4-FFF2-40B4-BE49-F238E27FC236}">
                <a16:creationId xmlns:a16="http://schemas.microsoft.com/office/drawing/2014/main" id="{54DD50F6-2179-4AF8-B70E-04F7C4E46E79}"/>
              </a:ext>
            </a:extLst>
          </p:cNvPr>
          <p:cNvSpPr>
            <a:spLocks noChangeArrowheads="1"/>
          </p:cNvSpPr>
          <p:nvPr/>
        </p:nvSpPr>
        <p:spPr bwMode="auto">
          <a:xfrm>
            <a:off x="2427288" y="5867400"/>
            <a:ext cx="28067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600" b="1">
                <a:solidFill>
                  <a:srgbClr val="000000"/>
                </a:solidFill>
              </a:rPr>
              <a:t>Sugar-sweetened soft drinks</a:t>
            </a:r>
            <a:endParaRPr lang="fr-CA" altLang="fr-FR" sz="1600" b="1"/>
          </a:p>
        </p:txBody>
      </p:sp>
      <p:sp>
        <p:nvSpPr>
          <p:cNvPr id="26632" name="Rectangle 82">
            <a:extLst>
              <a:ext uri="{FF2B5EF4-FFF2-40B4-BE49-F238E27FC236}">
                <a16:creationId xmlns:a16="http://schemas.microsoft.com/office/drawing/2014/main" id="{57992BE2-DFB4-4465-BEBF-C3CE09F13FB2}"/>
              </a:ext>
            </a:extLst>
          </p:cNvPr>
          <p:cNvSpPr>
            <a:spLocks noChangeArrowheads="1"/>
          </p:cNvSpPr>
          <p:nvPr/>
        </p:nvSpPr>
        <p:spPr bwMode="auto">
          <a:xfrm>
            <a:off x="5443538" y="5908675"/>
            <a:ext cx="180975" cy="179388"/>
          </a:xfrm>
          <a:prstGeom prst="rect">
            <a:avLst/>
          </a:prstGeom>
          <a:gradFill rotWithShape="1">
            <a:gsLst>
              <a:gs pos="0">
                <a:srgbClr val="FFB13D"/>
              </a:gs>
              <a:gs pos="100000">
                <a:srgbClr val="FF9900"/>
              </a:gs>
            </a:gsLst>
            <a:lin ang="5400000" scaled="1"/>
          </a:gradFill>
          <a:ln w="9525">
            <a:solidFill>
              <a:schemeClr val="tx1"/>
            </a:solidFill>
            <a:miter lim="800000"/>
            <a:headEnd/>
            <a:tailEnd/>
          </a:ln>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p>
        </p:txBody>
      </p:sp>
      <p:sp>
        <p:nvSpPr>
          <p:cNvPr id="26633" name="Rectangle 83">
            <a:extLst>
              <a:ext uri="{FF2B5EF4-FFF2-40B4-BE49-F238E27FC236}">
                <a16:creationId xmlns:a16="http://schemas.microsoft.com/office/drawing/2014/main" id="{610B218F-530A-4F5C-BE53-37E1D554060A}"/>
              </a:ext>
            </a:extLst>
          </p:cNvPr>
          <p:cNvSpPr>
            <a:spLocks noChangeArrowheads="1"/>
          </p:cNvSpPr>
          <p:nvPr/>
        </p:nvSpPr>
        <p:spPr bwMode="auto">
          <a:xfrm>
            <a:off x="5686425" y="5867400"/>
            <a:ext cx="14493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600" b="1">
                <a:solidFill>
                  <a:srgbClr val="000000"/>
                </a:solidFill>
              </a:rPr>
              <a:t>All other foods</a:t>
            </a:r>
            <a:endParaRPr lang="fr-CA" altLang="fr-FR" sz="1600" b="1"/>
          </a:p>
        </p:txBody>
      </p:sp>
      <p:grpSp>
        <p:nvGrpSpPr>
          <p:cNvPr id="26634" name="Groupe 78">
            <a:extLst>
              <a:ext uri="{FF2B5EF4-FFF2-40B4-BE49-F238E27FC236}">
                <a16:creationId xmlns:a16="http://schemas.microsoft.com/office/drawing/2014/main" id="{559325E8-7271-43CB-9C7C-3BA9EA613D02}"/>
              </a:ext>
            </a:extLst>
          </p:cNvPr>
          <p:cNvGrpSpPr>
            <a:grpSpLocks/>
          </p:cNvGrpSpPr>
          <p:nvPr/>
        </p:nvGrpSpPr>
        <p:grpSpPr bwMode="auto">
          <a:xfrm>
            <a:off x="1997075" y="1042988"/>
            <a:ext cx="5454650" cy="4243387"/>
            <a:chOff x="1997125" y="998730"/>
            <a:chExt cx="5455195" cy="4242911"/>
          </a:xfrm>
        </p:grpSpPr>
        <p:sp>
          <p:nvSpPr>
            <p:cNvPr id="78" name="Rectangle 77">
              <a:extLst>
                <a:ext uri="{FF2B5EF4-FFF2-40B4-BE49-F238E27FC236}">
                  <a16:creationId xmlns:a16="http://schemas.microsoft.com/office/drawing/2014/main" id="{C5C1F374-CB5B-4038-AFED-09ECBD7C914E}"/>
                </a:ext>
              </a:extLst>
            </p:cNvPr>
            <p:cNvSpPr/>
            <p:nvPr/>
          </p:nvSpPr>
          <p:spPr>
            <a:xfrm>
              <a:off x="2562331" y="1109843"/>
              <a:ext cx="4888401" cy="3563537"/>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grpSp>
          <p:nvGrpSpPr>
            <p:cNvPr id="26636" name="Groupe 11">
              <a:extLst>
                <a:ext uri="{FF2B5EF4-FFF2-40B4-BE49-F238E27FC236}">
                  <a16:creationId xmlns:a16="http://schemas.microsoft.com/office/drawing/2014/main" id="{827497F7-0136-4830-8415-DDE11442AD69}"/>
                </a:ext>
              </a:extLst>
            </p:cNvPr>
            <p:cNvGrpSpPr>
              <a:grpSpLocks/>
            </p:cNvGrpSpPr>
            <p:nvPr/>
          </p:nvGrpSpPr>
          <p:grpSpPr bwMode="auto">
            <a:xfrm>
              <a:off x="1997125" y="998730"/>
              <a:ext cx="5455195" cy="4242911"/>
              <a:chOff x="2185988" y="1100138"/>
              <a:chExt cx="4957762" cy="4574944"/>
            </a:xfrm>
          </p:grpSpPr>
          <p:sp>
            <p:nvSpPr>
              <p:cNvPr id="26637" name="Rectangle 72">
                <a:extLst>
                  <a:ext uri="{FF2B5EF4-FFF2-40B4-BE49-F238E27FC236}">
                    <a16:creationId xmlns:a16="http://schemas.microsoft.com/office/drawing/2014/main" id="{2DFB1A4C-BF21-4E0C-8D6A-664AA2AF63DA}"/>
                  </a:ext>
                </a:extLst>
              </p:cNvPr>
              <p:cNvSpPr>
                <a:spLocks noChangeArrowheads="1"/>
              </p:cNvSpPr>
              <p:nvPr/>
            </p:nvSpPr>
            <p:spPr bwMode="auto">
              <a:xfrm>
                <a:off x="2700338" y="1211263"/>
                <a:ext cx="4443412"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a:p>
            </p:txBody>
          </p:sp>
          <p:sp>
            <p:nvSpPr>
              <p:cNvPr id="26638" name="Line 73">
                <a:extLst>
                  <a:ext uri="{FF2B5EF4-FFF2-40B4-BE49-F238E27FC236}">
                    <a16:creationId xmlns:a16="http://schemas.microsoft.com/office/drawing/2014/main" id="{0A9939F4-CDEB-4D96-B3D3-575E499C53A0}"/>
                  </a:ext>
                </a:extLst>
              </p:cNvPr>
              <p:cNvSpPr>
                <a:spLocks noChangeShapeType="1"/>
              </p:cNvSpPr>
              <p:nvPr/>
            </p:nvSpPr>
            <p:spPr bwMode="auto">
              <a:xfrm>
                <a:off x="2700338" y="5053013"/>
                <a:ext cx="4443412"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39" name="Line 74">
                <a:extLst>
                  <a:ext uri="{FF2B5EF4-FFF2-40B4-BE49-F238E27FC236}">
                    <a16:creationId xmlns:a16="http://schemas.microsoft.com/office/drawing/2014/main" id="{29BC307F-687B-4BF9-8052-D65E5462CA34}"/>
                  </a:ext>
                </a:extLst>
              </p:cNvPr>
              <p:cNvSpPr>
                <a:spLocks noChangeShapeType="1"/>
              </p:cNvSpPr>
              <p:nvPr/>
            </p:nvSpPr>
            <p:spPr bwMode="auto">
              <a:xfrm>
                <a:off x="2700338" y="4579938"/>
                <a:ext cx="4443412"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40" name="Line 75">
                <a:extLst>
                  <a:ext uri="{FF2B5EF4-FFF2-40B4-BE49-F238E27FC236}">
                    <a16:creationId xmlns:a16="http://schemas.microsoft.com/office/drawing/2014/main" id="{50A3E53D-A761-4EAE-BED7-23DEFCA1BD1B}"/>
                  </a:ext>
                </a:extLst>
              </p:cNvPr>
              <p:cNvSpPr>
                <a:spLocks noChangeShapeType="1"/>
              </p:cNvSpPr>
              <p:nvPr/>
            </p:nvSpPr>
            <p:spPr bwMode="auto">
              <a:xfrm>
                <a:off x="2700338" y="4092575"/>
                <a:ext cx="4443412"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41" name="Line 76">
                <a:extLst>
                  <a:ext uri="{FF2B5EF4-FFF2-40B4-BE49-F238E27FC236}">
                    <a16:creationId xmlns:a16="http://schemas.microsoft.com/office/drawing/2014/main" id="{796EA513-D559-4A73-B19D-F7CB54C6F09F}"/>
                  </a:ext>
                </a:extLst>
              </p:cNvPr>
              <p:cNvSpPr>
                <a:spLocks noChangeShapeType="1"/>
              </p:cNvSpPr>
              <p:nvPr/>
            </p:nvSpPr>
            <p:spPr bwMode="auto">
              <a:xfrm>
                <a:off x="2700338" y="3619500"/>
                <a:ext cx="4443412"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42" name="Line 77">
                <a:extLst>
                  <a:ext uri="{FF2B5EF4-FFF2-40B4-BE49-F238E27FC236}">
                    <a16:creationId xmlns:a16="http://schemas.microsoft.com/office/drawing/2014/main" id="{E727E532-6334-4520-8C0B-C513DF6B2A05}"/>
                  </a:ext>
                </a:extLst>
              </p:cNvPr>
              <p:cNvSpPr>
                <a:spLocks noChangeShapeType="1"/>
              </p:cNvSpPr>
              <p:nvPr/>
            </p:nvSpPr>
            <p:spPr bwMode="auto">
              <a:xfrm>
                <a:off x="2700338" y="2659063"/>
                <a:ext cx="4443412"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43" name="Line 78">
                <a:extLst>
                  <a:ext uri="{FF2B5EF4-FFF2-40B4-BE49-F238E27FC236}">
                    <a16:creationId xmlns:a16="http://schemas.microsoft.com/office/drawing/2014/main" id="{3C92A14C-9719-472B-B822-EF92547C033D}"/>
                  </a:ext>
                </a:extLst>
              </p:cNvPr>
              <p:cNvSpPr>
                <a:spLocks noChangeShapeType="1"/>
              </p:cNvSpPr>
              <p:nvPr/>
            </p:nvSpPr>
            <p:spPr bwMode="auto">
              <a:xfrm>
                <a:off x="2700338" y="2171700"/>
                <a:ext cx="4443412"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44" name="Line 79">
                <a:extLst>
                  <a:ext uri="{FF2B5EF4-FFF2-40B4-BE49-F238E27FC236}">
                    <a16:creationId xmlns:a16="http://schemas.microsoft.com/office/drawing/2014/main" id="{4BD5E065-C28F-4317-83CB-93C3EE23D05B}"/>
                  </a:ext>
                </a:extLst>
              </p:cNvPr>
              <p:cNvSpPr>
                <a:spLocks noChangeShapeType="1"/>
              </p:cNvSpPr>
              <p:nvPr/>
            </p:nvSpPr>
            <p:spPr bwMode="auto">
              <a:xfrm>
                <a:off x="2700338" y="1698625"/>
                <a:ext cx="4443412"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45" name="Line 80">
                <a:extLst>
                  <a:ext uri="{FF2B5EF4-FFF2-40B4-BE49-F238E27FC236}">
                    <a16:creationId xmlns:a16="http://schemas.microsoft.com/office/drawing/2014/main" id="{F0C62D41-AE52-4B97-B959-03099E100844}"/>
                  </a:ext>
                </a:extLst>
              </p:cNvPr>
              <p:cNvSpPr>
                <a:spLocks noChangeShapeType="1"/>
              </p:cNvSpPr>
              <p:nvPr/>
            </p:nvSpPr>
            <p:spPr bwMode="auto">
              <a:xfrm>
                <a:off x="2700338" y="1211263"/>
                <a:ext cx="4443412"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46" name="Rectangle 82">
                <a:extLst>
                  <a:ext uri="{FF2B5EF4-FFF2-40B4-BE49-F238E27FC236}">
                    <a16:creationId xmlns:a16="http://schemas.microsoft.com/office/drawing/2014/main" id="{5FCCD760-263D-421A-98F9-B9BBB6E9F4EC}"/>
                  </a:ext>
                </a:extLst>
              </p:cNvPr>
              <p:cNvSpPr>
                <a:spLocks noChangeArrowheads="1"/>
              </p:cNvSpPr>
              <p:nvPr/>
            </p:nvSpPr>
            <p:spPr bwMode="auto">
              <a:xfrm>
                <a:off x="2967038" y="2994025"/>
                <a:ext cx="350837" cy="138113"/>
              </a:xfrm>
              <a:prstGeom prst="rect">
                <a:avLst/>
              </a:prstGeom>
              <a:gradFill rotWithShape="1">
                <a:gsLst>
                  <a:gs pos="0">
                    <a:srgbClr val="FFB13D"/>
                  </a:gs>
                  <a:gs pos="100000">
                    <a:srgbClr val="FF99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a:p>
            </p:txBody>
          </p:sp>
          <p:sp>
            <p:nvSpPr>
              <p:cNvPr id="26647" name="Rectangle 83">
                <a:extLst>
                  <a:ext uri="{FF2B5EF4-FFF2-40B4-BE49-F238E27FC236}">
                    <a16:creationId xmlns:a16="http://schemas.microsoft.com/office/drawing/2014/main" id="{6CD0DB74-7375-47B7-86AD-05A69794BBF8}"/>
                  </a:ext>
                </a:extLst>
              </p:cNvPr>
              <p:cNvSpPr>
                <a:spLocks noChangeArrowheads="1"/>
              </p:cNvSpPr>
              <p:nvPr/>
            </p:nvSpPr>
            <p:spPr bwMode="auto">
              <a:xfrm>
                <a:off x="3851275" y="3070225"/>
                <a:ext cx="361950" cy="61913"/>
              </a:xfrm>
              <a:prstGeom prst="rect">
                <a:avLst/>
              </a:prstGeom>
              <a:gradFill rotWithShape="1">
                <a:gsLst>
                  <a:gs pos="0">
                    <a:srgbClr val="B23D3D"/>
                  </a:gs>
                  <a:gs pos="100000">
                    <a:srgbClr val="9A0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a:p>
            </p:txBody>
          </p:sp>
          <p:sp>
            <p:nvSpPr>
              <p:cNvPr id="26648" name="Rectangle 87">
                <a:extLst>
                  <a:ext uri="{FF2B5EF4-FFF2-40B4-BE49-F238E27FC236}">
                    <a16:creationId xmlns:a16="http://schemas.microsoft.com/office/drawing/2014/main" id="{2622F5C7-299F-42C2-BDF6-F9E673AF4607}"/>
                  </a:ext>
                </a:extLst>
              </p:cNvPr>
              <p:cNvSpPr>
                <a:spLocks noChangeArrowheads="1"/>
              </p:cNvSpPr>
              <p:nvPr/>
            </p:nvSpPr>
            <p:spPr bwMode="auto">
              <a:xfrm>
                <a:off x="3851275" y="3040063"/>
                <a:ext cx="361950" cy="49317"/>
              </a:xfrm>
              <a:prstGeom prst="rect">
                <a:avLst/>
              </a:prstGeom>
              <a:gradFill rotWithShape="1">
                <a:gsLst>
                  <a:gs pos="0">
                    <a:srgbClr val="FFB13D"/>
                  </a:gs>
                  <a:gs pos="100000">
                    <a:srgbClr val="FF99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a:p>
            </p:txBody>
          </p:sp>
          <p:sp>
            <p:nvSpPr>
              <p:cNvPr id="26649" name="Rectangle 88">
                <a:extLst>
                  <a:ext uri="{FF2B5EF4-FFF2-40B4-BE49-F238E27FC236}">
                    <a16:creationId xmlns:a16="http://schemas.microsoft.com/office/drawing/2014/main" id="{E91A0CEB-998A-4D7A-8D72-B4BE57F939A5}"/>
                  </a:ext>
                </a:extLst>
              </p:cNvPr>
              <p:cNvSpPr>
                <a:spLocks noChangeArrowheads="1"/>
              </p:cNvSpPr>
              <p:nvPr/>
            </p:nvSpPr>
            <p:spPr bwMode="auto">
              <a:xfrm>
                <a:off x="4745038" y="1408113"/>
                <a:ext cx="352425" cy="1144587"/>
              </a:xfrm>
              <a:prstGeom prst="rect">
                <a:avLst/>
              </a:prstGeom>
              <a:gradFill rotWithShape="1">
                <a:gsLst>
                  <a:gs pos="0">
                    <a:srgbClr val="FFB13D"/>
                  </a:gs>
                  <a:gs pos="100000">
                    <a:srgbClr val="FF99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a:p>
            </p:txBody>
          </p:sp>
          <p:sp>
            <p:nvSpPr>
              <p:cNvPr id="26650" name="Rectangle 89">
                <a:extLst>
                  <a:ext uri="{FF2B5EF4-FFF2-40B4-BE49-F238E27FC236}">
                    <a16:creationId xmlns:a16="http://schemas.microsoft.com/office/drawing/2014/main" id="{C1CEECE3-8ADF-4404-B53E-AB98AC1E6198}"/>
                  </a:ext>
                </a:extLst>
              </p:cNvPr>
              <p:cNvSpPr>
                <a:spLocks noChangeArrowheads="1"/>
              </p:cNvSpPr>
              <p:nvPr/>
            </p:nvSpPr>
            <p:spPr bwMode="auto">
              <a:xfrm>
                <a:off x="5630863" y="3497263"/>
                <a:ext cx="361950" cy="1174750"/>
              </a:xfrm>
              <a:prstGeom prst="rect">
                <a:avLst/>
              </a:prstGeom>
              <a:gradFill rotWithShape="1">
                <a:gsLst>
                  <a:gs pos="0">
                    <a:srgbClr val="FFB13D"/>
                  </a:gs>
                  <a:gs pos="100000">
                    <a:srgbClr val="FF99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a:p>
            </p:txBody>
          </p:sp>
          <p:sp>
            <p:nvSpPr>
              <p:cNvPr id="26651" name="Rectangle 90">
                <a:extLst>
                  <a:ext uri="{FF2B5EF4-FFF2-40B4-BE49-F238E27FC236}">
                    <a16:creationId xmlns:a16="http://schemas.microsoft.com/office/drawing/2014/main" id="{0B7B0FB6-C9C3-4C57-92AE-69D05EE8EDD4}"/>
                  </a:ext>
                </a:extLst>
              </p:cNvPr>
              <p:cNvSpPr>
                <a:spLocks noChangeArrowheads="1"/>
              </p:cNvSpPr>
              <p:nvPr/>
            </p:nvSpPr>
            <p:spPr bwMode="auto">
              <a:xfrm>
                <a:off x="6524625" y="2994025"/>
                <a:ext cx="352425" cy="143883"/>
              </a:xfrm>
              <a:prstGeom prst="rect">
                <a:avLst/>
              </a:prstGeom>
              <a:gradFill rotWithShape="1">
                <a:gsLst>
                  <a:gs pos="0">
                    <a:srgbClr val="FFB13D"/>
                  </a:gs>
                  <a:gs pos="100000">
                    <a:srgbClr val="FF99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a:p>
            </p:txBody>
          </p:sp>
          <p:sp>
            <p:nvSpPr>
              <p:cNvPr id="26652" name="Line 91">
                <a:extLst>
                  <a:ext uri="{FF2B5EF4-FFF2-40B4-BE49-F238E27FC236}">
                    <a16:creationId xmlns:a16="http://schemas.microsoft.com/office/drawing/2014/main" id="{C43845DF-9729-48B8-8296-6F35288EDF16}"/>
                  </a:ext>
                </a:extLst>
              </p:cNvPr>
              <p:cNvSpPr>
                <a:spLocks noChangeShapeType="1"/>
              </p:cNvSpPr>
              <p:nvPr/>
            </p:nvSpPr>
            <p:spPr bwMode="auto">
              <a:xfrm>
                <a:off x="2700338" y="1211263"/>
                <a:ext cx="0" cy="38417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53" name="Line 92">
                <a:extLst>
                  <a:ext uri="{FF2B5EF4-FFF2-40B4-BE49-F238E27FC236}">
                    <a16:creationId xmlns:a16="http://schemas.microsoft.com/office/drawing/2014/main" id="{7E82348E-F352-4EA4-A273-F548154C058C}"/>
                  </a:ext>
                </a:extLst>
              </p:cNvPr>
              <p:cNvSpPr>
                <a:spLocks noChangeShapeType="1"/>
              </p:cNvSpPr>
              <p:nvPr/>
            </p:nvSpPr>
            <p:spPr bwMode="auto">
              <a:xfrm>
                <a:off x="2633663" y="5053013"/>
                <a:ext cx="666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54" name="Line 93">
                <a:extLst>
                  <a:ext uri="{FF2B5EF4-FFF2-40B4-BE49-F238E27FC236}">
                    <a16:creationId xmlns:a16="http://schemas.microsoft.com/office/drawing/2014/main" id="{661619CE-C6FC-4395-B295-2E818039F468}"/>
                  </a:ext>
                </a:extLst>
              </p:cNvPr>
              <p:cNvSpPr>
                <a:spLocks noChangeShapeType="1"/>
              </p:cNvSpPr>
              <p:nvPr/>
            </p:nvSpPr>
            <p:spPr bwMode="auto">
              <a:xfrm>
                <a:off x="2633663" y="4579938"/>
                <a:ext cx="666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55" name="Line 94">
                <a:extLst>
                  <a:ext uri="{FF2B5EF4-FFF2-40B4-BE49-F238E27FC236}">
                    <a16:creationId xmlns:a16="http://schemas.microsoft.com/office/drawing/2014/main" id="{D18D16F9-99AC-4B50-91CE-86FC25915FE7}"/>
                  </a:ext>
                </a:extLst>
              </p:cNvPr>
              <p:cNvSpPr>
                <a:spLocks noChangeShapeType="1"/>
              </p:cNvSpPr>
              <p:nvPr/>
            </p:nvSpPr>
            <p:spPr bwMode="auto">
              <a:xfrm>
                <a:off x="2633663" y="4092575"/>
                <a:ext cx="666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56" name="Line 95">
                <a:extLst>
                  <a:ext uri="{FF2B5EF4-FFF2-40B4-BE49-F238E27FC236}">
                    <a16:creationId xmlns:a16="http://schemas.microsoft.com/office/drawing/2014/main" id="{3F493452-F6C3-4998-9369-93FD0E437913}"/>
                  </a:ext>
                </a:extLst>
              </p:cNvPr>
              <p:cNvSpPr>
                <a:spLocks noChangeShapeType="1"/>
              </p:cNvSpPr>
              <p:nvPr/>
            </p:nvSpPr>
            <p:spPr bwMode="auto">
              <a:xfrm>
                <a:off x="2633663" y="3619500"/>
                <a:ext cx="666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57" name="Line 96">
                <a:extLst>
                  <a:ext uri="{FF2B5EF4-FFF2-40B4-BE49-F238E27FC236}">
                    <a16:creationId xmlns:a16="http://schemas.microsoft.com/office/drawing/2014/main" id="{9D542FC5-E77A-45F6-9722-2A66C860D16A}"/>
                  </a:ext>
                </a:extLst>
              </p:cNvPr>
              <p:cNvSpPr>
                <a:spLocks noChangeShapeType="1"/>
              </p:cNvSpPr>
              <p:nvPr/>
            </p:nvSpPr>
            <p:spPr bwMode="auto">
              <a:xfrm>
                <a:off x="2633663" y="3132138"/>
                <a:ext cx="666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58" name="Line 97">
                <a:extLst>
                  <a:ext uri="{FF2B5EF4-FFF2-40B4-BE49-F238E27FC236}">
                    <a16:creationId xmlns:a16="http://schemas.microsoft.com/office/drawing/2014/main" id="{FD0AF7A0-B031-40A5-BCDA-5810F6A830A9}"/>
                  </a:ext>
                </a:extLst>
              </p:cNvPr>
              <p:cNvSpPr>
                <a:spLocks noChangeShapeType="1"/>
              </p:cNvSpPr>
              <p:nvPr/>
            </p:nvSpPr>
            <p:spPr bwMode="auto">
              <a:xfrm>
                <a:off x="2633663" y="2659063"/>
                <a:ext cx="666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59" name="Line 98">
                <a:extLst>
                  <a:ext uri="{FF2B5EF4-FFF2-40B4-BE49-F238E27FC236}">
                    <a16:creationId xmlns:a16="http://schemas.microsoft.com/office/drawing/2014/main" id="{E01BEFEF-9703-41C7-B3BF-BD229D68A3D3}"/>
                  </a:ext>
                </a:extLst>
              </p:cNvPr>
              <p:cNvSpPr>
                <a:spLocks noChangeShapeType="1"/>
              </p:cNvSpPr>
              <p:nvPr/>
            </p:nvSpPr>
            <p:spPr bwMode="auto">
              <a:xfrm>
                <a:off x="2633663" y="2171700"/>
                <a:ext cx="666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60" name="Line 99">
                <a:extLst>
                  <a:ext uri="{FF2B5EF4-FFF2-40B4-BE49-F238E27FC236}">
                    <a16:creationId xmlns:a16="http://schemas.microsoft.com/office/drawing/2014/main" id="{6F1B851C-2EDF-4724-B9CE-806389718014}"/>
                  </a:ext>
                </a:extLst>
              </p:cNvPr>
              <p:cNvSpPr>
                <a:spLocks noChangeShapeType="1"/>
              </p:cNvSpPr>
              <p:nvPr/>
            </p:nvSpPr>
            <p:spPr bwMode="auto">
              <a:xfrm>
                <a:off x="2633663" y="1698625"/>
                <a:ext cx="666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61" name="Line 100">
                <a:extLst>
                  <a:ext uri="{FF2B5EF4-FFF2-40B4-BE49-F238E27FC236}">
                    <a16:creationId xmlns:a16="http://schemas.microsoft.com/office/drawing/2014/main" id="{C4A97B25-02C2-42D4-B9A2-098A868049E7}"/>
                  </a:ext>
                </a:extLst>
              </p:cNvPr>
              <p:cNvSpPr>
                <a:spLocks noChangeShapeType="1"/>
              </p:cNvSpPr>
              <p:nvPr/>
            </p:nvSpPr>
            <p:spPr bwMode="auto">
              <a:xfrm>
                <a:off x="2633663" y="1211263"/>
                <a:ext cx="666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62" name="Line 101">
                <a:extLst>
                  <a:ext uri="{FF2B5EF4-FFF2-40B4-BE49-F238E27FC236}">
                    <a16:creationId xmlns:a16="http://schemas.microsoft.com/office/drawing/2014/main" id="{219A7142-5C4C-4A4B-85C7-707D1F31CE2E}"/>
                  </a:ext>
                </a:extLst>
              </p:cNvPr>
              <p:cNvSpPr>
                <a:spLocks noChangeShapeType="1"/>
              </p:cNvSpPr>
              <p:nvPr/>
            </p:nvSpPr>
            <p:spPr bwMode="auto">
              <a:xfrm>
                <a:off x="2700338" y="3132138"/>
                <a:ext cx="44434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63" name="Line 102">
                <a:extLst>
                  <a:ext uri="{FF2B5EF4-FFF2-40B4-BE49-F238E27FC236}">
                    <a16:creationId xmlns:a16="http://schemas.microsoft.com/office/drawing/2014/main" id="{0861329E-957A-432F-8667-3BABC3C929B6}"/>
                  </a:ext>
                </a:extLst>
              </p:cNvPr>
              <p:cNvSpPr>
                <a:spLocks noChangeShapeType="1"/>
              </p:cNvSpPr>
              <p:nvPr/>
            </p:nvSpPr>
            <p:spPr bwMode="auto">
              <a:xfrm flipV="1">
                <a:off x="2700338" y="3132138"/>
                <a:ext cx="0" cy="1063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64" name="Line 103">
                <a:extLst>
                  <a:ext uri="{FF2B5EF4-FFF2-40B4-BE49-F238E27FC236}">
                    <a16:creationId xmlns:a16="http://schemas.microsoft.com/office/drawing/2014/main" id="{634E7262-0DB1-4F20-8C01-1AAF356888AF}"/>
                  </a:ext>
                </a:extLst>
              </p:cNvPr>
              <p:cNvSpPr>
                <a:spLocks noChangeShapeType="1"/>
              </p:cNvSpPr>
              <p:nvPr/>
            </p:nvSpPr>
            <p:spPr bwMode="auto">
              <a:xfrm flipV="1">
                <a:off x="3584575" y="3132138"/>
                <a:ext cx="0" cy="1063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65" name="Line 104">
                <a:extLst>
                  <a:ext uri="{FF2B5EF4-FFF2-40B4-BE49-F238E27FC236}">
                    <a16:creationId xmlns:a16="http://schemas.microsoft.com/office/drawing/2014/main" id="{E326042F-DFB8-404B-8D99-B8DCA07B1AB6}"/>
                  </a:ext>
                </a:extLst>
              </p:cNvPr>
              <p:cNvSpPr>
                <a:spLocks noChangeShapeType="1"/>
              </p:cNvSpPr>
              <p:nvPr/>
            </p:nvSpPr>
            <p:spPr bwMode="auto">
              <a:xfrm flipV="1">
                <a:off x="4479925" y="3132138"/>
                <a:ext cx="0" cy="1063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66" name="Line 105">
                <a:extLst>
                  <a:ext uri="{FF2B5EF4-FFF2-40B4-BE49-F238E27FC236}">
                    <a16:creationId xmlns:a16="http://schemas.microsoft.com/office/drawing/2014/main" id="{760D6F2C-55D9-4AAA-9B2E-7A347B65D31D}"/>
                  </a:ext>
                </a:extLst>
              </p:cNvPr>
              <p:cNvSpPr>
                <a:spLocks noChangeShapeType="1"/>
              </p:cNvSpPr>
              <p:nvPr/>
            </p:nvSpPr>
            <p:spPr bwMode="auto">
              <a:xfrm flipV="1">
                <a:off x="5364163" y="3132138"/>
                <a:ext cx="0" cy="1063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67" name="Line 106">
                <a:extLst>
                  <a:ext uri="{FF2B5EF4-FFF2-40B4-BE49-F238E27FC236}">
                    <a16:creationId xmlns:a16="http://schemas.microsoft.com/office/drawing/2014/main" id="{C562A77B-A0B4-4D16-9295-BA063EF37C8D}"/>
                  </a:ext>
                </a:extLst>
              </p:cNvPr>
              <p:cNvSpPr>
                <a:spLocks noChangeShapeType="1"/>
              </p:cNvSpPr>
              <p:nvPr/>
            </p:nvSpPr>
            <p:spPr bwMode="auto">
              <a:xfrm flipV="1">
                <a:off x="6259513" y="3132138"/>
                <a:ext cx="0" cy="1063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68" name="Line 107">
                <a:extLst>
                  <a:ext uri="{FF2B5EF4-FFF2-40B4-BE49-F238E27FC236}">
                    <a16:creationId xmlns:a16="http://schemas.microsoft.com/office/drawing/2014/main" id="{BB8698FE-C297-48C5-BC97-C66DF9F8F462}"/>
                  </a:ext>
                </a:extLst>
              </p:cNvPr>
              <p:cNvSpPr>
                <a:spLocks noChangeShapeType="1"/>
              </p:cNvSpPr>
              <p:nvPr/>
            </p:nvSpPr>
            <p:spPr bwMode="auto">
              <a:xfrm flipV="1">
                <a:off x="7143750" y="3132138"/>
                <a:ext cx="0" cy="1063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6669" name="Rectangle 108">
                <a:extLst>
                  <a:ext uri="{FF2B5EF4-FFF2-40B4-BE49-F238E27FC236}">
                    <a16:creationId xmlns:a16="http://schemas.microsoft.com/office/drawing/2014/main" id="{91A5BCDB-A6B2-45A5-B172-10F874D0A4D2}"/>
                  </a:ext>
                </a:extLst>
              </p:cNvPr>
              <p:cNvSpPr>
                <a:spLocks noChangeArrowheads="1"/>
              </p:cNvSpPr>
              <p:nvPr/>
            </p:nvSpPr>
            <p:spPr bwMode="auto">
              <a:xfrm>
                <a:off x="2185988" y="4937125"/>
                <a:ext cx="3540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400">
                    <a:solidFill>
                      <a:srgbClr val="000000"/>
                    </a:solidFill>
                  </a:rPr>
                  <a:t>-400</a:t>
                </a:r>
                <a:endParaRPr lang="fr-CA" altLang="fr-FR" sz="1400"/>
              </a:p>
            </p:txBody>
          </p:sp>
          <p:sp>
            <p:nvSpPr>
              <p:cNvPr id="26670" name="Rectangle 109">
                <a:extLst>
                  <a:ext uri="{FF2B5EF4-FFF2-40B4-BE49-F238E27FC236}">
                    <a16:creationId xmlns:a16="http://schemas.microsoft.com/office/drawing/2014/main" id="{67098F25-172E-4ACC-8BAA-557357249262}"/>
                  </a:ext>
                </a:extLst>
              </p:cNvPr>
              <p:cNvSpPr>
                <a:spLocks noChangeArrowheads="1"/>
              </p:cNvSpPr>
              <p:nvPr/>
            </p:nvSpPr>
            <p:spPr bwMode="auto">
              <a:xfrm>
                <a:off x="2185988" y="4464050"/>
                <a:ext cx="35401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400">
                    <a:solidFill>
                      <a:srgbClr val="000000"/>
                    </a:solidFill>
                  </a:rPr>
                  <a:t>-300</a:t>
                </a:r>
                <a:endParaRPr lang="fr-CA" altLang="fr-FR" sz="1400"/>
              </a:p>
            </p:txBody>
          </p:sp>
          <p:sp>
            <p:nvSpPr>
              <p:cNvPr id="26671" name="Rectangle 110">
                <a:extLst>
                  <a:ext uri="{FF2B5EF4-FFF2-40B4-BE49-F238E27FC236}">
                    <a16:creationId xmlns:a16="http://schemas.microsoft.com/office/drawing/2014/main" id="{83127F41-43B0-44D7-B6D2-4C7F873B18C6}"/>
                  </a:ext>
                </a:extLst>
              </p:cNvPr>
              <p:cNvSpPr>
                <a:spLocks noChangeArrowheads="1"/>
              </p:cNvSpPr>
              <p:nvPr/>
            </p:nvSpPr>
            <p:spPr bwMode="auto">
              <a:xfrm>
                <a:off x="2185988" y="3976688"/>
                <a:ext cx="3540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400">
                    <a:solidFill>
                      <a:srgbClr val="000000"/>
                    </a:solidFill>
                  </a:rPr>
                  <a:t>-200</a:t>
                </a:r>
                <a:endParaRPr lang="fr-CA" altLang="fr-FR" sz="1400"/>
              </a:p>
            </p:txBody>
          </p:sp>
          <p:sp>
            <p:nvSpPr>
              <p:cNvPr id="26672" name="Rectangle 111">
                <a:extLst>
                  <a:ext uri="{FF2B5EF4-FFF2-40B4-BE49-F238E27FC236}">
                    <a16:creationId xmlns:a16="http://schemas.microsoft.com/office/drawing/2014/main" id="{C7AF3A5E-F12C-40AC-91BF-095555459FBF}"/>
                  </a:ext>
                </a:extLst>
              </p:cNvPr>
              <p:cNvSpPr>
                <a:spLocks noChangeArrowheads="1"/>
              </p:cNvSpPr>
              <p:nvPr/>
            </p:nvSpPr>
            <p:spPr bwMode="auto">
              <a:xfrm>
                <a:off x="2185988" y="3503613"/>
                <a:ext cx="35401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400">
                    <a:solidFill>
                      <a:srgbClr val="000000"/>
                    </a:solidFill>
                  </a:rPr>
                  <a:t>-100</a:t>
                </a:r>
                <a:endParaRPr lang="fr-CA" altLang="fr-FR" sz="1400"/>
              </a:p>
            </p:txBody>
          </p:sp>
          <p:sp>
            <p:nvSpPr>
              <p:cNvPr id="26673" name="Rectangle 112">
                <a:extLst>
                  <a:ext uri="{FF2B5EF4-FFF2-40B4-BE49-F238E27FC236}">
                    <a16:creationId xmlns:a16="http://schemas.microsoft.com/office/drawing/2014/main" id="{5C90BC4F-AD5B-4A62-BB7C-866623C615AD}"/>
                  </a:ext>
                </a:extLst>
              </p:cNvPr>
              <p:cNvSpPr>
                <a:spLocks noChangeArrowheads="1"/>
              </p:cNvSpPr>
              <p:nvPr/>
            </p:nvSpPr>
            <p:spPr bwMode="auto">
              <a:xfrm>
                <a:off x="2443163" y="301625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400">
                    <a:solidFill>
                      <a:srgbClr val="000000"/>
                    </a:solidFill>
                  </a:rPr>
                  <a:t>0</a:t>
                </a:r>
                <a:endParaRPr lang="fr-CA" altLang="fr-FR" sz="1400"/>
              </a:p>
            </p:txBody>
          </p:sp>
          <p:sp>
            <p:nvSpPr>
              <p:cNvPr id="26674" name="Rectangle 113">
                <a:extLst>
                  <a:ext uri="{FF2B5EF4-FFF2-40B4-BE49-F238E27FC236}">
                    <a16:creationId xmlns:a16="http://schemas.microsoft.com/office/drawing/2014/main" id="{2446DC80-5C21-4BE9-8B1C-7E4E33A3B186}"/>
                  </a:ext>
                </a:extLst>
              </p:cNvPr>
              <p:cNvSpPr>
                <a:spLocks noChangeArrowheads="1"/>
              </p:cNvSpPr>
              <p:nvPr/>
            </p:nvSpPr>
            <p:spPr bwMode="auto">
              <a:xfrm>
                <a:off x="2252663" y="2543175"/>
                <a:ext cx="2952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400">
                    <a:solidFill>
                      <a:srgbClr val="000000"/>
                    </a:solidFill>
                  </a:rPr>
                  <a:t>100</a:t>
                </a:r>
                <a:endParaRPr lang="fr-CA" altLang="fr-FR" sz="1400"/>
              </a:p>
            </p:txBody>
          </p:sp>
          <p:sp>
            <p:nvSpPr>
              <p:cNvPr id="26675" name="Rectangle 114">
                <a:extLst>
                  <a:ext uri="{FF2B5EF4-FFF2-40B4-BE49-F238E27FC236}">
                    <a16:creationId xmlns:a16="http://schemas.microsoft.com/office/drawing/2014/main" id="{2344611F-B4E1-40A2-A953-F258F035381E}"/>
                  </a:ext>
                </a:extLst>
              </p:cNvPr>
              <p:cNvSpPr>
                <a:spLocks noChangeArrowheads="1"/>
              </p:cNvSpPr>
              <p:nvPr/>
            </p:nvSpPr>
            <p:spPr bwMode="auto">
              <a:xfrm>
                <a:off x="2252663" y="2055813"/>
                <a:ext cx="295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400">
                    <a:solidFill>
                      <a:srgbClr val="000000"/>
                    </a:solidFill>
                  </a:rPr>
                  <a:t>200</a:t>
                </a:r>
                <a:endParaRPr lang="fr-CA" altLang="fr-FR" sz="1400"/>
              </a:p>
            </p:txBody>
          </p:sp>
          <p:sp>
            <p:nvSpPr>
              <p:cNvPr id="26676" name="Rectangle 115">
                <a:extLst>
                  <a:ext uri="{FF2B5EF4-FFF2-40B4-BE49-F238E27FC236}">
                    <a16:creationId xmlns:a16="http://schemas.microsoft.com/office/drawing/2014/main" id="{6461ED52-1102-4D1C-9E4D-159D5A9A5649}"/>
                  </a:ext>
                </a:extLst>
              </p:cNvPr>
              <p:cNvSpPr>
                <a:spLocks noChangeArrowheads="1"/>
              </p:cNvSpPr>
              <p:nvPr/>
            </p:nvSpPr>
            <p:spPr bwMode="auto">
              <a:xfrm>
                <a:off x="2252663" y="1582738"/>
                <a:ext cx="29527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400">
                    <a:solidFill>
                      <a:srgbClr val="000000"/>
                    </a:solidFill>
                  </a:rPr>
                  <a:t>300</a:t>
                </a:r>
                <a:endParaRPr lang="fr-CA" altLang="fr-FR" sz="1400"/>
              </a:p>
            </p:txBody>
          </p:sp>
          <p:sp>
            <p:nvSpPr>
              <p:cNvPr id="26677" name="Rectangle 116">
                <a:extLst>
                  <a:ext uri="{FF2B5EF4-FFF2-40B4-BE49-F238E27FC236}">
                    <a16:creationId xmlns:a16="http://schemas.microsoft.com/office/drawing/2014/main" id="{87301705-37D1-4F9E-B600-F008920C3222}"/>
                  </a:ext>
                </a:extLst>
              </p:cNvPr>
              <p:cNvSpPr>
                <a:spLocks noChangeArrowheads="1"/>
              </p:cNvSpPr>
              <p:nvPr/>
            </p:nvSpPr>
            <p:spPr bwMode="auto">
              <a:xfrm>
                <a:off x="2252663" y="1100138"/>
                <a:ext cx="295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400">
                    <a:solidFill>
                      <a:srgbClr val="000000"/>
                    </a:solidFill>
                  </a:rPr>
                  <a:t>400</a:t>
                </a:r>
                <a:endParaRPr lang="fr-CA" altLang="fr-FR" sz="1400"/>
              </a:p>
            </p:txBody>
          </p:sp>
          <p:sp>
            <p:nvSpPr>
              <p:cNvPr id="26678" name="Rectangle 117">
                <a:extLst>
                  <a:ext uri="{FF2B5EF4-FFF2-40B4-BE49-F238E27FC236}">
                    <a16:creationId xmlns:a16="http://schemas.microsoft.com/office/drawing/2014/main" id="{A2D5A02B-C40E-49D7-83B5-E4B80B2D059A}"/>
                  </a:ext>
                </a:extLst>
              </p:cNvPr>
              <p:cNvSpPr>
                <a:spLocks noChangeArrowheads="1"/>
              </p:cNvSpPr>
              <p:nvPr/>
            </p:nvSpPr>
            <p:spPr bwMode="auto">
              <a:xfrm>
                <a:off x="2748564" y="5127510"/>
                <a:ext cx="789604" cy="365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fr-CA" altLang="fr-FR" sz="1100">
                    <a:solidFill>
                      <a:srgbClr val="000000"/>
                    </a:solidFill>
                  </a:rPr>
                  <a:t>≤1 drink/week</a:t>
                </a:r>
              </a:p>
              <a:p>
                <a:pPr algn="ctr"/>
                <a:r>
                  <a:rPr lang="fr-CA" altLang="fr-FR" sz="1100">
                    <a:solidFill>
                      <a:srgbClr val="000000"/>
                    </a:solidFill>
                  </a:rPr>
                  <a:t>consistent</a:t>
                </a:r>
                <a:endParaRPr lang="fr-CA" altLang="fr-FR" sz="1100"/>
              </a:p>
            </p:txBody>
          </p:sp>
          <p:sp>
            <p:nvSpPr>
              <p:cNvPr id="26679" name="Rectangle 118">
                <a:extLst>
                  <a:ext uri="{FF2B5EF4-FFF2-40B4-BE49-F238E27FC236}">
                    <a16:creationId xmlns:a16="http://schemas.microsoft.com/office/drawing/2014/main" id="{3FF32A5B-3241-4E91-9237-00DE97917C37}"/>
                  </a:ext>
                </a:extLst>
              </p:cNvPr>
              <p:cNvSpPr>
                <a:spLocks noChangeArrowheads="1"/>
              </p:cNvSpPr>
              <p:nvPr/>
            </p:nvSpPr>
            <p:spPr bwMode="auto">
              <a:xfrm>
                <a:off x="3690231" y="5127510"/>
                <a:ext cx="696366" cy="365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fr-CA" altLang="fr-FR" sz="1100">
                    <a:solidFill>
                      <a:srgbClr val="000000"/>
                    </a:solidFill>
                  </a:rPr>
                  <a:t>≥1 drink/day</a:t>
                </a:r>
              </a:p>
              <a:p>
                <a:pPr algn="ctr"/>
                <a:r>
                  <a:rPr lang="fr-CA" altLang="fr-FR" sz="1100">
                    <a:solidFill>
                      <a:srgbClr val="000000"/>
                    </a:solidFill>
                  </a:rPr>
                  <a:t>consistent </a:t>
                </a:r>
                <a:endParaRPr lang="fr-CA" altLang="fr-FR" sz="1100"/>
              </a:p>
            </p:txBody>
          </p:sp>
          <p:sp>
            <p:nvSpPr>
              <p:cNvPr id="26680" name="Rectangle 119">
                <a:extLst>
                  <a:ext uri="{FF2B5EF4-FFF2-40B4-BE49-F238E27FC236}">
                    <a16:creationId xmlns:a16="http://schemas.microsoft.com/office/drawing/2014/main" id="{578C3BFE-7480-4D73-9DC9-CAE2DCF9E1A9}"/>
                  </a:ext>
                </a:extLst>
              </p:cNvPr>
              <p:cNvSpPr>
                <a:spLocks noChangeArrowheads="1"/>
              </p:cNvSpPr>
              <p:nvPr/>
            </p:nvSpPr>
            <p:spPr bwMode="auto">
              <a:xfrm>
                <a:off x="4526073" y="5127510"/>
                <a:ext cx="789604" cy="547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fr-CA" altLang="fr-FR" sz="1100"/>
                  <a:t>≤1 drink/week</a:t>
                </a:r>
              </a:p>
              <a:p>
                <a:pPr algn="ctr"/>
                <a:r>
                  <a:rPr lang="fr-CA" altLang="fr-FR" sz="1100"/>
                  <a:t>to</a:t>
                </a:r>
              </a:p>
              <a:p>
                <a:pPr algn="ctr"/>
                <a:r>
                  <a:rPr lang="fr-CA" altLang="fr-FR" sz="1100"/>
                  <a:t>≥1 drink/day</a:t>
                </a:r>
              </a:p>
            </p:txBody>
          </p:sp>
          <p:sp>
            <p:nvSpPr>
              <p:cNvPr id="26681" name="Rectangle 120">
                <a:extLst>
                  <a:ext uri="{FF2B5EF4-FFF2-40B4-BE49-F238E27FC236}">
                    <a16:creationId xmlns:a16="http://schemas.microsoft.com/office/drawing/2014/main" id="{FF2D86D9-3C6B-4ADA-9924-600D58E266AB}"/>
                  </a:ext>
                </a:extLst>
              </p:cNvPr>
              <p:cNvSpPr>
                <a:spLocks noChangeArrowheads="1"/>
              </p:cNvSpPr>
              <p:nvPr/>
            </p:nvSpPr>
            <p:spPr bwMode="auto">
              <a:xfrm>
                <a:off x="5421650" y="5127510"/>
                <a:ext cx="789605" cy="547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fr-CA" altLang="fr-FR" sz="1100"/>
                  <a:t>≥1 drink/day</a:t>
                </a:r>
              </a:p>
              <a:p>
                <a:pPr algn="ctr"/>
                <a:r>
                  <a:rPr lang="fr-CA" altLang="fr-FR" sz="1100"/>
                  <a:t>to</a:t>
                </a:r>
              </a:p>
              <a:p>
                <a:pPr algn="ctr"/>
                <a:r>
                  <a:rPr lang="fr-CA" altLang="fr-FR" sz="1100"/>
                  <a:t>≤1 drink/week</a:t>
                </a:r>
              </a:p>
            </p:txBody>
          </p:sp>
          <p:sp>
            <p:nvSpPr>
              <p:cNvPr id="26682" name="Rectangle 121">
                <a:extLst>
                  <a:ext uri="{FF2B5EF4-FFF2-40B4-BE49-F238E27FC236}">
                    <a16:creationId xmlns:a16="http://schemas.microsoft.com/office/drawing/2014/main" id="{8CDB6A09-F28C-4AD7-8A8C-B9020478A920}"/>
                  </a:ext>
                </a:extLst>
              </p:cNvPr>
              <p:cNvSpPr>
                <a:spLocks noChangeArrowheads="1"/>
              </p:cNvSpPr>
              <p:nvPr/>
            </p:nvSpPr>
            <p:spPr bwMode="auto">
              <a:xfrm>
                <a:off x="6564858" y="5127510"/>
                <a:ext cx="291367" cy="182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100">
                    <a:solidFill>
                      <a:srgbClr val="000000"/>
                    </a:solidFill>
                  </a:rPr>
                  <a:t>other</a:t>
                </a:r>
                <a:endParaRPr lang="fr-CA" altLang="fr-FR" sz="1100"/>
              </a:p>
            </p:txBody>
          </p:sp>
          <p:sp>
            <p:nvSpPr>
              <p:cNvPr id="26683" name="Rectangle 85">
                <a:extLst>
                  <a:ext uri="{FF2B5EF4-FFF2-40B4-BE49-F238E27FC236}">
                    <a16:creationId xmlns:a16="http://schemas.microsoft.com/office/drawing/2014/main" id="{846EEFF4-82C4-44F8-B6F8-D14EFBE29ED1}"/>
                  </a:ext>
                </a:extLst>
              </p:cNvPr>
              <p:cNvSpPr>
                <a:spLocks noChangeArrowheads="1"/>
              </p:cNvSpPr>
              <p:nvPr/>
            </p:nvSpPr>
            <p:spPr bwMode="auto">
              <a:xfrm>
                <a:off x="5630863" y="3132138"/>
                <a:ext cx="361950" cy="1218943"/>
              </a:xfrm>
              <a:prstGeom prst="rect">
                <a:avLst/>
              </a:prstGeom>
              <a:gradFill rotWithShape="1">
                <a:gsLst>
                  <a:gs pos="0">
                    <a:srgbClr val="B23D3D"/>
                  </a:gs>
                  <a:gs pos="100000">
                    <a:srgbClr val="9A0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a:p>
            </p:txBody>
          </p:sp>
          <p:sp>
            <p:nvSpPr>
              <p:cNvPr id="26684" name="Rectangle 84">
                <a:extLst>
                  <a:ext uri="{FF2B5EF4-FFF2-40B4-BE49-F238E27FC236}">
                    <a16:creationId xmlns:a16="http://schemas.microsoft.com/office/drawing/2014/main" id="{A9A67F43-4239-4F85-A86E-DF6C6800DAFF}"/>
                  </a:ext>
                </a:extLst>
              </p:cNvPr>
              <p:cNvSpPr>
                <a:spLocks noChangeArrowheads="1"/>
              </p:cNvSpPr>
              <p:nvPr/>
            </p:nvSpPr>
            <p:spPr bwMode="auto">
              <a:xfrm>
                <a:off x="4745038" y="1924736"/>
                <a:ext cx="352425" cy="1207403"/>
              </a:xfrm>
              <a:prstGeom prst="rect">
                <a:avLst/>
              </a:prstGeom>
              <a:gradFill rotWithShape="1">
                <a:gsLst>
                  <a:gs pos="0">
                    <a:srgbClr val="B23D3D"/>
                  </a:gs>
                  <a:gs pos="100000">
                    <a:srgbClr val="9A0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Image 77" descr="Image1.png">
            <a:extLst>
              <a:ext uri="{FF2B5EF4-FFF2-40B4-BE49-F238E27FC236}">
                <a16:creationId xmlns:a16="http://schemas.microsoft.com/office/drawing/2014/main" id="{6AE8235A-F4F5-4511-B270-8B089948F0F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41513" y="1787525"/>
            <a:ext cx="4017962"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4" name="Rectangle 21">
            <a:extLst>
              <a:ext uri="{FF2B5EF4-FFF2-40B4-BE49-F238E27FC236}">
                <a16:creationId xmlns:a16="http://schemas.microsoft.com/office/drawing/2014/main" id="{E67AD487-3CAC-4B17-B552-E9B087197551}"/>
              </a:ext>
            </a:extLst>
          </p:cNvPr>
          <p:cNvSpPr>
            <a:spLocks noChangeArrowheads="1"/>
          </p:cNvSpPr>
          <p:nvPr/>
        </p:nvSpPr>
        <p:spPr bwMode="auto">
          <a:xfrm>
            <a:off x="161925" y="-17463"/>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sz="2400" b="1">
                <a:solidFill>
                  <a:srgbClr val="333333"/>
                </a:solidFill>
              </a:rPr>
              <a:t>Mean Body Weight in 1991, 1995 and 1999</a:t>
            </a:r>
          </a:p>
        </p:txBody>
      </p:sp>
      <p:sp>
        <p:nvSpPr>
          <p:cNvPr id="28675" name="Rectangle 8">
            <a:extLst>
              <a:ext uri="{FF2B5EF4-FFF2-40B4-BE49-F238E27FC236}">
                <a16:creationId xmlns:a16="http://schemas.microsoft.com/office/drawing/2014/main" id="{71D8399A-ACB7-4E18-9086-BD33B3A136A5}"/>
              </a:ext>
            </a:extLst>
          </p:cNvPr>
          <p:cNvSpPr>
            <a:spLocks noChangeArrowheads="1"/>
          </p:cNvSpPr>
          <p:nvPr/>
        </p:nvSpPr>
        <p:spPr bwMode="auto">
          <a:xfrm>
            <a:off x="5337175" y="6443663"/>
            <a:ext cx="3644900"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sz="1000"/>
              <a:t>Adapted from Schulze MB et al. JAMA 2004; 292: 927-34</a:t>
            </a:r>
          </a:p>
        </p:txBody>
      </p:sp>
      <p:sp>
        <p:nvSpPr>
          <p:cNvPr id="28676" name="Rectangle 115">
            <a:extLst>
              <a:ext uri="{FF2B5EF4-FFF2-40B4-BE49-F238E27FC236}">
                <a16:creationId xmlns:a16="http://schemas.microsoft.com/office/drawing/2014/main" id="{C2B73288-D8A4-441F-A202-08192538E427}"/>
              </a:ext>
            </a:extLst>
          </p:cNvPr>
          <p:cNvSpPr>
            <a:spLocks noChangeArrowheads="1"/>
          </p:cNvSpPr>
          <p:nvPr/>
        </p:nvSpPr>
        <p:spPr bwMode="auto">
          <a:xfrm>
            <a:off x="1601788" y="4538663"/>
            <a:ext cx="255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a:solidFill>
                  <a:srgbClr val="000000"/>
                </a:solidFill>
              </a:rPr>
              <a:t>66</a:t>
            </a:r>
            <a:endParaRPr lang="en-CA" altLang="fr-FR"/>
          </a:p>
        </p:txBody>
      </p:sp>
      <p:sp>
        <p:nvSpPr>
          <p:cNvPr id="28677" name="Rectangle 116">
            <a:extLst>
              <a:ext uri="{FF2B5EF4-FFF2-40B4-BE49-F238E27FC236}">
                <a16:creationId xmlns:a16="http://schemas.microsoft.com/office/drawing/2014/main" id="{7C9DBD4A-01C4-4943-92BE-53CD2B301608}"/>
              </a:ext>
            </a:extLst>
          </p:cNvPr>
          <p:cNvSpPr>
            <a:spLocks noChangeArrowheads="1"/>
          </p:cNvSpPr>
          <p:nvPr/>
        </p:nvSpPr>
        <p:spPr bwMode="auto">
          <a:xfrm>
            <a:off x="1601788" y="4129088"/>
            <a:ext cx="255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a:solidFill>
                  <a:srgbClr val="000000"/>
                </a:solidFill>
              </a:rPr>
              <a:t>68</a:t>
            </a:r>
            <a:endParaRPr lang="en-CA" altLang="fr-FR"/>
          </a:p>
        </p:txBody>
      </p:sp>
      <p:sp>
        <p:nvSpPr>
          <p:cNvPr id="28678" name="Rectangle 117">
            <a:extLst>
              <a:ext uri="{FF2B5EF4-FFF2-40B4-BE49-F238E27FC236}">
                <a16:creationId xmlns:a16="http://schemas.microsoft.com/office/drawing/2014/main" id="{46D7AF9B-FB02-4F38-9AB5-889FC8E232AC}"/>
              </a:ext>
            </a:extLst>
          </p:cNvPr>
          <p:cNvSpPr>
            <a:spLocks noChangeArrowheads="1"/>
          </p:cNvSpPr>
          <p:nvPr/>
        </p:nvSpPr>
        <p:spPr bwMode="auto">
          <a:xfrm>
            <a:off x="1601788" y="3719513"/>
            <a:ext cx="255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a:solidFill>
                  <a:srgbClr val="000000"/>
                </a:solidFill>
              </a:rPr>
              <a:t>70</a:t>
            </a:r>
            <a:endParaRPr lang="en-CA" altLang="fr-FR"/>
          </a:p>
        </p:txBody>
      </p:sp>
      <p:sp>
        <p:nvSpPr>
          <p:cNvPr id="28679" name="Rectangle 118">
            <a:extLst>
              <a:ext uri="{FF2B5EF4-FFF2-40B4-BE49-F238E27FC236}">
                <a16:creationId xmlns:a16="http://schemas.microsoft.com/office/drawing/2014/main" id="{316C2CD3-0A7C-4A25-AE79-FDEB76614C29}"/>
              </a:ext>
            </a:extLst>
          </p:cNvPr>
          <p:cNvSpPr>
            <a:spLocks noChangeArrowheads="1"/>
          </p:cNvSpPr>
          <p:nvPr/>
        </p:nvSpPr>
        <p:spPr bwMode="auto">
          <a:xfrm>
            <a:off x="1601788" y="3309938"/>
            <a:ext cx="255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a:solidFill>
                  <a:srgbClr val="000000"/>
                </a:solidFill>
              </a:rPr>
              <a:t>72</a:t>
            </a:r>
            <a:endParaRPr lang="en-CA" altLang="fr-FR"/>
          </a:p>
        </p:txBody>
      </p:sp>
      <p:sp>
        <p:nvSpPr>
          <p:cNvPr id="28680" name="Rectangle 119">
            <a:extLst>
              <a:ext uri="{FF2B5EF4-FFF2-40B4-BE49-F238E27FC236}">
                <a16:creationId xmlns:a16="http://schemas.microsoft.com/office/drawing/2014/main" id="{B5D130A1-AAB0-48D5-9823-ECB7D296A003}"/>
              </a:ext>
            </a:extLst>
          </p:cNvPr>
          <p:cNvSpPr>
            <a:spLocks noChangeArrowheads="1"/>
          </p:cNvSpPr>
          <p:nvPr/>
        </p:nvSpPr>
        <p:spPr bwMode="auto">
          <a:xfrm>
            <a:off x="1601788" y="2890838"/>
            <a:ext cx="255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a:solidFill>
                  <a:srgbClr val="000000"/>
                </a:solidFill>
              </a:rPr>
              <a:t>74</a:t>
            </a:r>
            <a:endParaRPr lang="en-CA" altLang="fr-FR"/>
          </a:p>
        </p:txBody>
      </p:sp>
      <p:sp>
        <p:nvSpPr>
          <p:cNvPr id="28681" name="Rectangle 120">
            <a:extLst>
              <a:ext uri="{FF2B5EF4-FFF2-40B4-BE49-F238E27FC236}">
                <a16:creationId xmlns:a16="http://schemas.microsoft.com/office/drawing/2014/main" id="{014F9481-6B67-4667-B8E2-19E3CD970B27}"/>
              </a:ext>
            </a:extLst>
          </p:cNvPr>
          <p:cNvSpPr>
            <a:spLocks noChangeArrowheads="1"/>
          </p:cNvSpPr>
          <p:nvPr/>
        </p:nvSpPr>
        <p:spPr bwMode="auto">
          <a:xfrm>
            <a:off x="1601788" y="2481263"/>
            <a:ext cx="255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a:solidFill>
                  <a:srgbClr val="000000"/>
                </a:solidFill>
              </a:rPr>
              <a:t>76</a:t>
            </a:r>
            <a:endParaRPr lang="en-CA" altLang="fr-FR"/>
          </a:p>
        </p:txBody>
      </p:sp>
      <p:sp>
        <p:nvSpPr>
          <p:cNvPr id="28682" name="Rectangle 121">
            <a:extLst>
              <a:ext uri="{FF2B5EF4-FFF2-40B4-BE49-F238E27FC236}">
                <a16:creationId xmlns:a16="http://schemas.microsoft.com/office/drawing/2014/main" id="{F1701BD6-9631-4EFE-819C-9AB131ADD7F8}"/>
              </a:ext>
            </a:extLst>
          </p:cNvPr>
          <p:cNvSpPr>
            <a:spLocks noChangeArrowheads="1"/>
          </p:cNvSpPr>
          <p:nvPr/>
        </p:nvSpPr>
        <p:spPr bwMode="auto">
          <a:xfrm>
            <a:off x="1601788" y="2071688"/>
            <a:ext cx="255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a:solidFill>
                  <a:srgbClr val="000000"/>
                </a:solidFill>
              </a:rPr>
              <a:t>78</a:t>
            </a:r>
            <a:endParaRPr lang="en-CA" altLang="fr-FR"/>
          </a:p>
        </p:txBody>
      </p:sp>
      <p:sp>
        <p:nvSpPr>
          <p:cNvPr id="28683" name="Rectangle 122">
            <a:extLst>
              <a:ext uri="{FF2B5EF4-FFF2-40B4-BE49-F238E27FC236}">
                <a16:creationId xmlns:a16="http://schemas.microsoft.com/office/drawing/2014/main" id="{B20F4621-C3A7-4FE7-B060-079F914EEDCA}"/>
              </a:ext>
            </a:extLst>
          </p:cNvPr>
          <p:cNvSpPr>
            <a:spLocks noChangeArrowheads="1"/>
          </p:cNvSpPr>
          <p:nvPr/>
        </p:nvSpPr>
        <p:spPr bwMode="auto">
          <a:xfrm>
            <a:off x="1601788" y="1662113"/>
            <a:ext cx="255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a:solidFill>
                  <a:srgbClr val="000000"/>
                </a:solidFill>
              </a:rPr>
              <a:t>80</a:t>
            </a:r>
            <a:endParaRPr lang="en-CA" altLang="fr-FR"/>
          </a:p>
        </p:txBody>
      </p:sp>
      <p:sp>
        <p:nvSpPr>
          <p:cNvPr id="28684" name="Rectangle 123">
            <a:extLst>
              <a:ext uri="{FF2B5EF4-FFF2-40B4-BE49-F238E27FC236}">
                <a16:creationId xmlns:a16="http://schemas.microsoft.com/office/drawing/2014/main" id="{C39DD7D1-9E3F-4B5C-9324-41FA483A3B1E}"/>
              </a:ext>
            </a:extLst>
          </p:cNvPr>
          <p:cNvSpPr>
            <a:spLocks noChangeArrowheads="1"/>
          </p:cNvSpPr>
          <p:nvPr/>
        </p:nvSpPr>
        <p:spPr bwMode="auto">
          <a:xfrm>
            <a:off x="1755775" y="4900613"/>
            <a:ext cx="5127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a:solidFill>
                  <a:srgbClr val="000000"/>
                </a:solidFill>
              </a:rPr>
              <a:t>1991</a:t>
            </a:r>
            <a:endParaRPr lang="en-CA" altLang="fr-FR"/>
          </a:p>
        </p:txBody>
      </p:sp>
      <p:sp>
        <p:nvSpPr>
          <p:cNvPr id="28685" name="Rectangle 124">
            <a:extLst>
              <a:ext uri="{FF2B5EF4-FFF2-40B4-BE49-F238E27FC236}">
                <a16:creationId xmlns:a16="http://schemas.microsoft.com/office/drawing/2014/main" id="{0260A06F-5412-4B7B-99B1-8903B7CC7223}"/>
              </a:ext>
            </a:extLst>
          </p:cNvPr>
          <p:cNvSpPr>
            <a:spLocks noChangeArrowheads="1"/>
          </p:cNvSpPr>
          <p:nvPr/>
        </p:nvSpPr>
        <p:spPr bwMode="auto">
          <a:xfrm>
            <a:off x="3622675" y="4900613"/>
            <a:ext cx="5127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a:solidFill>
                  <a:srgbClr val="000000"/>
                </a:solidFill>
              </a:rPr>
              <a:t>1995</a:t>
            </a:r>
            <a:endParaRPr lang="en-CA" altLang="fr-FR"/>
          </a:p>
        </p:txBody>
      </p:sp>
      <p:sp>
        <p:nvSpPr>
          <p:cNvPr id="28686" name="Rectangle 125">
            <a:extLst>
              <a:ext uri="{FF2B5EF4-FFF2-40B4-BE49-F238E27FC236}">
                <a16:creationId xmlns:a16="http://schemas.microsoft.com/office/drawing/2014/main" id="{88E58E4A-3290-4CD0-8B6B-74F1D0803B76}"/>
              </a:ext>
            </a:extLst>
          </p:cNvPr>
          <p:cNvSpPr>
            <a:spLocks noChangeArrowheads="1"/>
          </p:cNvSpPr>
          <p:nvPr/>
        </p:nvSpPr>
        <p:spPr bwMode="auto">
          <a:xfrm>
            <a:off x="5489575" y="4900613"/>
            <a:ext cx="5127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a:solidFill>
                  <a:srgbClr val="000000"/>
                </a:solidFill>
              </a:rPr>
              <a:t>1999</a:t>
            </a:r>
            <a:endParaRPr lang="en-CA" altLang="fr-FR"/>
          </a:p>
        </p:txBody>
      </p:sp>
      <p:sp>
        <p:nvSpPr>
          <p:cNvPr id="28687" name="Rectangle 126">
            <a:extLst>
              <a:ext uri="{FF2B5EF4-FFF2-40B4-BE49-F238E27FC236}">
                <a16:creationId xmlns:a16="http://schemas.microsoft.com/office/drawing/2014/main" id="{0D3294C4-882F-47E4-9980-E8D7E61EA854}"/>
              </a:ext>
            </a:extLst>
          </p:cNvPr>
          <p:cNvSpPr>
            <a:spLocks noChangeArrowheads="1"/>
          </p:cNvSpPr>
          <p:nvPr/>
        </p:nvSpPr>
        <p:spPr bwMode="auto">
          <a:xfrm>
            <a:off x="3621088" y="5281613"/>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sz="2000" b="1">
                <a:solidFill>
                  <a:srgbClr val="000000"/>
                </a:solidFill>
              </a:rPr>
              <a:t>Year</a:t>
            </a:r>
            <a:endParaRPr lang="en-CA" altLang="fr-FR" sz="2000"/>
          </a:p>
        </p:txBody>
      </p:sp>
      <p:sp>
        <p:nvSpPr>
          <p:cNvPr id="28688" name="Rectangle 127">
            <a:extLst>
              <a:ext uri="{FF2B5EF4-FFF2-40B4-BE49-F238E27FC236}">
                <a16:creationId xmlns:a16="http://schemas.microsoft.com/office/drawing/2014/main" id="{5A02E10E-FD31-443E-B50C-0FCF48C7CCA5}"/>
              </a:ext>
            </a:extLst>
          </p:cNvPr>
          <p:cNvSpPr>
            <a:spLocks noChangeArrowheads="1"/>
          </p:cNvSpPr>
          <p:nvPr/>
        </p:nvSpPr>
        <p:spPr bwMode="auto">
          <a:xfrm rot="-5400000">
            <a:off x="273051" y="3035300"/>
            <a:ext cx="2063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sz="2000" b="1">
                <a:solidFill>
                  <a:srgbClr val="000000"/>
                </a:solidFill>
              </a:rPr>
              <a:t>Body weight (kg)</a:t>
            </a:r>
            <a:endParaRPr lang="en-CA" altLang="fr-FR" sz="2000"/>
          </a:p>
        </p:txBody>
      </p:sp>
      <p:sp>
        <p:nvSpPr>
          <p:cNvPr id="28689" name="Rectangle 161">
            <a:extLst>
              <a:ext uri="{FF2B5EF4-FFF2-40B4-BE49-F238E27FC236}">
                <a16:creationId xmlns:a16="http://schemas.microsoft.com/office/drawing/2014/main" id="{68EF9A01-10F7-407D-B7D6-E37001F8B33A}"/>
              </a:ext>
            </a:extLst>
          </p:cNvPr>
          <p:cNvSpPr>
            <a:spLocks noChangeArrowheads="1"/>
          </p:cNvSpPr>
          <p:nvPr/>
        </p:nvSpPr>
        <p:spPr bwMode="auto">
          <a:xfrm>
            <a:off x="5948363" y="2281238"/>
            <a:ext cx="7588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sz="1600" b="1">
                <a:solidFill>
                  <a:srgbClr val="000000"/>
                </a:solidFill>
              </a:rPr>
              <a:t>p=0.022</a:t>
            </a:r>
            <a:endParaRPr lang="en-CA" altLang="fr-FR" sz="1600" b="1"/>
          </a:p>
        </p:txBody>
      </p:sp>
      <p:sp>
        <p:nvSpPr>
          <p:cNvPr id="28690" name="Rectangle 163">
            <a:extLst>
              <a:ext uri="{FF2B5EF4-FFF2-40B4-BE49-F238E27FC236}">
                <a16:creationId xmlns:a16="http://schemas.microsoft.com/office/drawing/2014/main" id="{DE345CC0-D9CF-46D1-8BDE-CD1648CFE8AF}"/>
              </a:ext>
            </a:extLst>
          </p:cNvPr>
          <p:cNvSpPr>
            <a:spLocks noChangeArrowheads="1"/>
          </p:cNvSpPr>
          <p:nvPr/>
        </p:nvSpPr>
        <p:spPr bwMode="auto">
          <a:xfrm>
            <a:off x="5948363" y="3033713"/>
            <a:ext cx="7588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sz="1600" b="1">
                <a:solidFill>
                  <a:srgbClr val="000000"/>
                </a:solidFill>
              </a:rPr>
              <a:t>p=0.021</a:t>
            </a:r>
            <a:endParaRPr lang="en-CA" altLang="fr-FR" sz="1600" b="1"/>
          </a:p>
        </p:txBody>
      </p:sp>
      <p:sp>
        <p:nvSpPr>
          <p:cNvPr id="24639" name="Rectangle 157">
            <a:extLst>
              <a:ext uri="{FF2B5EF4-FFF2-40B4-BE49-F238E27FC236}">
                <a16:creationId xmlns:a16="http://schemas.microsoft.com/office/drawing/2014/main" id="{88141EB5-2B5B-4FDC-96A4-CB19B1DC3C17}"/>
              </a:ext>
            </a:extLst>
          </p:cNvPr>
          <p:cNvSpPr>
            <a:spLocks noChangeArrowheads="1"/>
          </p:cNvSpPr>
          <p:nvPr/>
        </p:nvSpPr>
        <p:spPr bwMode="auto">
          <a:xfrm>
            <a:off x="7088188" y="1270000"/>
            <a:ext cx="1714500" cy="2203450"/>
          </a:xfrm>
          <a:prstGeom prst="round2DiagRect">
            <a:avLst/>
          </a:prstGeom>
          <a:solidFill>
            <a:schemeClr val="bg1"/>
          </a:solidFill>
          <a:ln w="19050">
            <a:solidFill>
              <a:srgbClr val="920000"/>
            </a:solidFill>
            <a:round/>
            <a:headEnd/>
            <a:tailEnd/>
          </a:ln>
        </p:spPr>
        <p:txBody>
          <a:bodyPr tIns="0" bIns="0" anchor="ctr"/>
          <a:lstStyle/>
          <a:p>
            <a:pPr marL="228600" indent="-228600">
              <a:lnSpc>
                <a:spcPct val="150000"/>
              </a:lnSpc>
              <a:defRPr/>
            </a:pPr>
            <a:endParaRPr lang="en-CA" sz="900">
              <a:latin typeface="Arial" charset="0"/>
              <a:cs typeface="ＭＳ Ｐゴシック"/>
              <a:sym typeface="Symbol" pitchFamily="18" charset="2"/>
            </a:endParaRPr>
          </a:p>
        </p:txBody>
      </p:sp>
      <p:sp>
        <p:nvSpPr>
          <p:cNvPr id="28692" name="Line 129">
            <a:extLst>
              <a:ext uri="{FF2B5EF4-FFF2-40B4-BE49-F238E27FC236}">
                <a16:creationId xmlns:a16="http://schemas.microsoft.com/office/drawing/2014/main" id="{61C66A12-F49E-4659-BCF0-8EA995B2CEB6}"/>
              </a:ext>
            </a:extLst>
          </p:cNvPr>
          <p:cNvSpPr>
            <a:spLocks noChangeShapeType="1"/>
          </p:cNvSpPr>
          <p:nvPr/>
        </p:nvSpPr>
        <p:spPr bwMode="auto">
          <a:xfrm>
            <a:off x="7181850" y="2284413"/>
            <a:ext cx="360363" cy="0"/>
          </a:xfrm>
          <a:prstGeom prst="line">
            <a:avLst/>
          </a:prstGeom>
          <a:noFill/>
          <a:ln w="28575">
            <a:solidFill>
              <a:srgbClr val="9A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8693" name="Rectangle 130">
            <a:extLst>
              <a:ext uri="{FF2B5EF4-FFF2-40B4-BE49-F238E27FC236}">
                <a16:creationId xmlns:a16="http://schemas.microsoft.com/office/drawing/2014/main" id="{3EA8CCBB-C77C-4582-94B7-B49CA61CCAC1}"/>
              </a:ext>
            </a:extLst>
          </p:cNvPr>
          <p:cNvSpPr>
            <a:spLocks noChangeArrowheads="1"/>
          </p:cNvSpPr>
          <p:nvPr/>
        </p:nvSpPr>
        <p:spPr bwMode="auto">
          <a:xfrm>
            <a:off x="7319963" y="2246313"/>
            <a:ext cx="66675" cy="66675"/>
          </a:xfrm>
          <a:prstGeom prst="rect">
            <a:avLst/>
          </a:prstGeom>
          <a:solidFill>
            <a:schemeClr val="tx1"/>
          </a:solidFill>
          <a:ln w="9525">
            <a:solidFill>
              <a:srgbClr val="000000"/>
            </a:solidFill>
            <a:miter lim="800000"/>
            <a:headEnd/>
            <a:tailEnd/>
          </a:ln>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CA" altLang="fr-FR"/>
          </a:p>
        </p:txBody>
      </p:sp>
      <p:sp>
        <p:nvSpPr>
          <p:cNvPr id="28694" name="Rectangle 131">
            <a:extLst>
              <a:ext uri="{FF2B5EF4-FFF2-40B4-BE49-F238E27FC236}">
                <a16:creationId xmlns:a16="http://schemas.microsoft.com/office/drawing/2014/main" id="{7F953462-0A00-4928-BCA3-6D69DC5C3900}"/>
              </a:ext>
            </a:extLst>
          </p:cNvPr>
          <p:cNvSpPr>
            <a:spLocks noChangeArrowheads="1"/>
          </p:cNvSpPr>
          <p:nvPr/>
        </p:nvSpPr>
        <p:spPr bwMode="auto">
          <a:xfrm>
            <a:off x="7602538" y="2179638"/>
            <a:ext cx="1063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sz="1400">
                <a:solidFill>
                  <a:srgbClr val="000000"/>
                </a:solidFill>
              </a:rPr>
              <a:t>low-high-high</a:t>
            </a:r>
            <a:endParaRPr lang="en-CA" altLang="fr-FR" sz="1400"/>
          </a:p>
        </p:txBody>
      </p:sp>
      <p:sp>
        <p:nvSpPr>
          <p:cNvPr id="28695" name="Rectangle 140">
            <a:extLst>
              <a:ext uri="{FF2B5EF4-FFF2-40B4-BE49-F238E27FC236}">
                <a16:creationId xmlns:a16="http://schemas.microsoft.com/office/drawing/2014/main" id="{98BFDECE-0C00-4528-B968-FC34E611B783}"/>
              </a:ext>
            </a:extLst>
          </p:cNvPr>
          <p:cNvSpPr>
            <a:spLocks noChangeArrowheads="1"/>
          </p:cNvSpPr>
          <p:nvPr/>
        </p:nvSpPr>
        <p:spPr bwMode="auto">
          <a:xfrm>
            <a:off x="7602538" y="2484438"/>
            <a:ext cx="9953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sz="1400">
                <a:solidFill>
                  <a:srgbClr val="000000"/>
                </a:solidFill>
              </a:rPr>
              <a:t>low-high-low</a:t>
            </a:r>
            <a:endParaRPr lang="en-CA" altLang="fr-FR" sz="1400"/>
          </a:p>
        </p:txBody>
      </p:sp>
      <p:sp>
        <p:nvSpPr>
          <p:cNvPr id="28696" name="Line 141">
            <a:extLst>
              <a:ext uri="{FF2B5EF4-FFF2-40B4-BE49-F238E27FC236}">
                <a16:creationId xmlns:a16="http://schemas.microsoft.com/office/drawing/2014/main" id="{D297B6FC-9776-46B3-861F-202AC2FA5592}"/>
              </a:ext>
            </a:extLst>
          </p:cNvPr>
          <p:cNvSpPr>
            <a:spLocks noChangeShapeType="1"/>
          </p:cNvSpPr>
          <p:nvPr/>
        </p:nvSpPr>
        <p:spPr bwMode="auto">
          <a:xfrm>
            <a:off x="7181850" y="2894013"/>
            <a:ext cx="360363" cy="0"/>
          </a:xfrm>
          <a:prstGeom prst="line">
            <a:avLst/>
          </a:prstGeom>
          <a:noFill/>
          <a:ln w="28575">
            <a:solidFill>
              <a:srgbClr val="00A249"/>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8697" name="Oval 142">
            <a:extLst>
              <a:ext uri="{FF2B5EF4-FFF2-40B4-BE49-F238E27FC236}">
                <a16:creationId xmlns:a16="http://schemas.microsoft.com/office/drawing/2014/main" id="{BF157C41-AFC9-44D5-8788-5BF4277BCDF1}"/>
              </a:ext>
            </a:extLst>
          </p:cNvPr>
          <p:cNvSpPr>
            <a:spLocks noChangeArrowheads="1"/>
          </p:cNvSpPr>
          <p:nvPr/>
        </p:nvSpPr>
        <p:spPr bwMode="auto">
          <a:xfrm>
            <a:off x="7319963" y="2855913"/>
            <a:ext cx="66675" cy="66675"/>
          </a:xfrm>
          <a:prstGeom prst="ellipse">
            <a:avLst/>
          </a:prstGeom>
          <a:solidFill>
            <a:srgbClr val="000000"/>
          </a:solidFill>
          <a:ln w="9525">
            <a:solidFill>
              <a:srgbClr val="000000"/>
            </a:solidFill>
            <a:round/>
            <a:headEnd/>
            <a:tailEnd/>
          </a:ln>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CA" altLang="fr-FR"/>
          </a:p>
        </p:txBody>
      </p:sp>
      <p:sp>
        <p:nvSpPr>
          <p:cNvPr id="28698" name="Rectangle 143">
            <a:extLst>
              <a:ext uri="{FF2B5EF4-FFF2-40B4-BE49-F238E27FC236}">
                <a16:creationId xmlns:a16="http://schemas.microsoft.com/office/drawing/2014/main" id="{51F2FD09-95A6-45C9-9F6A-1CC152B16646}"/>
              </a:ext>
            </a:extLst>
          </p:cNvPr>
          <p:cNvSpPr>
            <a:spLocks noChangeArrowheads="1"/>
          </p:cNvSpPr>
          <p:nvPr/>
        </p:nvSpPr>
        <p:spPr bwMode="auto">
          <a:xfrm>
            <a:off x="7602538" y="2789238"/>
            <a:ext cx="1063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sz="1400">
                <a:solidFill>
                  <a:srgbClr val="000000"/>
                </a:solidFill>
              </a:rPr>
              <a:t>high-low-high</a:t>
            </a:r>
            <a:endParaRPr lang="en-CA" altLang="fr-FR" sz="1400"/>
          </a:p>
        </p:txBody>
      </p:sp>
      <p:sp>
        <p:nvSpPr>
          <p:cNvPr id="28699" name="Rectangle 152">
            <a:extLst>
              <a:ext uri="{FF2B5EF4-FFF2-40B4-BE49-F238E27FC236}">
                <a16:creationId xmlns:a16="http://schemas.microsoft.com/office/drawing/2014/main" id="{2F039B9C-C25F-4AC7-99FF-AC9C60B2B454}"/>
              </a:ext>
            </a:extLst>
          </p:cNvPr>
          <p:cNvSpPr>
            <a:spLocks noChangeArrowheads="1"/>
          </p:cNvSpPr>
          <p:nvPr/>
        </p:nvSpPr>
        <p:spPr bwMode="auto">
          <a:xfrm>
            <a:off x="7602538" y="3094038"/>
            <a:ext cx="9953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fr-FR" sz="1400">
                <a:solidFill>
                  <a:srgbClr val="000000"/>
                </a:solidFill>
              </a:rPr>
              <a:t>high-low-low</a:t>
            </a:r>
            <a:endParaRPr lang="en-CA" altLang="fr-FR" sz="1400"/>
          </a:p>
        </p:txBody>
      </p:sp>
      <p:sp>
        <p:nvSpPr>
          <p:cNvPr id="28700" name="Rectangle 153">
            <a:extLst>
              <a:ext uri="{FF2B5EF4-FFF2-40B4-BE49-F238E27FC236}">
                <a16:creationId xmlns:a16="http://schemas.microsoft.com/office/drawing/2014/main" id="{5C5DCE30-1C47-4F95-A5A7-D46185DA75E4}"/>
              </a:ext>
            </a:extLst>
          </p:cNvPr>
          <p:cNvSpPr>
            <a:spLocks noChangeArrowheads="1"/>
          </p:cNvSpPr>
          <p:nvPr/>
        </p:nvSpPr>
        <p:spPr bwMode="auto">
          <a:xfrm>
            <a:off x="7173913" y="1254125"/>
            <a:ext cx="15621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CA" altLang="fr-FR"/>
          </a:p>
        </p:txBody>
      </p:sp>
      <p:sp>
        <p:nvSpPr>
          <p:cNvPr id="28701" name="Rectangle 154">
            <a:extLst>
              <a:ext uri="{FF2B5EF4-FFF2-40B4-BE49-F238E27FC236}">
                <a16:creationId xmlns:a16="http://schemas.microsoft.com/office/drawing/2014/main" id="{DA33E792-B764-4DA5-AB5E-3400F2D2B758}"/>
              </a:ext>
            </a:extLst>
          </p:cNvPr>
          <p:cNvSpPr>
            <a:spLocks noChangeArrowheads="1"/>
          </p:cNvSpPr>
          <p:nvPr/>
        </p:nvSpPr>
        <p:spPr bwMode="auto">
          <a:xfrm>
            <a:off x="7172325" y="1347788"/>
            <a:ext cx="153035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CA" altLang="fr-FR" sz="1500" b="1">
                <a:solidFill>
                  <a:srgbClr val="000000"/>
                </a:solidFill>
              </a:rPr>
              <a:t>Regular</a:t>
            </a:r>
          </a:p>
          <a:p>
            <a:pPr algn="ctr"/>
            <a:r>
              <a:rPr lang="en-CA" altLang="fr-FR" sz="1500" b="1">
                <a:solidFill>
                  <a:srgbClr val="000000"/>
                </a:solidFill>
              </a:rPr>
              <a:t>soft drink intake</a:t>
            </a:r>
          </a:p>
          <a:p>
            <a:pPr algn="ctr"/>
            <a:endParaRPr lang="en-CA" altLang="fr-FR" sz="500" b="1">
              <a:solidFill>
                <a:srgbClr val="000000"/>
              </a:solidFill>
            </a:endParaRPr>
          </a:p>
          <a:p>
            <a:pPr algn="ctr"/>
            <a:r>
              <a:rPr lang="en-CA" altLang="fr-FR" sz="1400" b="1">
                <a:solidFill>
                  <a:srgbClr val="000000"/>
                </a:solidFill>
              </a:rPr>
              <a:t>        '91 – '95 – '99 </a:t>
            </a:r>
            <a:endParaRPr lang="en-CA" altLang="fr-FR" sz="1400" b="1"/>
          </a:p>
        </p:txBody>
      </p:sp>
      <p:sp>
        <p:nvSpPr>
          <p:cNvPr id="28702" name="Line 170">
            <a:extLst>
              <a:ext uri="{FF2B5EF4-FFF2-40B4-BE49-F238E27FC236}">
                <a16:creationId xmlns:a16="http://schemas.microsoft.com/office/drawing/2014/main" id="{B066454B-A8AF-47E2-89B7-5749777E1D80}"/>
              </a:ext>
            </a:extLst>
          </p:cNvPr>
          <p:cNvSpPr>
            <a:spLocks noChangeShapeType="1"/>
          </p:cNvSpPr>
          <p:nvPr/>
        </p:nvSpPr>
        <p:spPr bwMode="auto">
          <a:xfrm>
            <a:off x="7172325" y="2581275"/>
            <a:ext cx="179388" cy="0"/>
          </a:xfrm>
          <a:prstGeom prst="line">
            <a:avLst/>
          </a:prstGeom>
          <a:noFill/>
          <a:ln w="28575">
            <a:solidFill>
              <a:srgbClr val="9A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8703" name="Line 170">
            <a:extLst>
              <a:ext uri="{FF2B5EF4-FFF2-40B4-BE49-F238E27FC236}">
                <a16:creationId xmlns:a16="http://schemas.microsoft.com/office/drawing/2014/main" id="{925BAE3C-570E-45B3-B139-0D9FE023CFB9}"/>
              </a:ext>
            </a:extLst>
          </p:cNvPr>
          <p:cNvSpPr>
            <a:spLocks noChangeShapeType="1"/>
          </p:cNvSpPr>
          <p:nvPr/>
        </p:nvSpPr>
        <p:spPr bwMode="auto">
          <a:xfrm>
            <a:off x="7175500" y="3209925"/>
            <a:ext cx="180975" cy="0"/>
          </a:xfrm>
          <a:prstGeom prst="line">
            <a:avLst/>
          </a:prstGeom>
          <a:noFill/>
          <a:ln w="28575">
            <a:solidFill>
              <a:srgbClr val="00A249"/>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28704" name="Line 170">
            <a:extLst>
              <a:ext uri="{FF2B5EF4-FFF2-40B4-BE49-F238E27FC236}">
                <a16:creationId xmlns:a16="http://schemas.microsoft.com/office/drawing/2014/main" id="{8737CE2D-E7B4-42BD-9840-15FFF6B134EB}"/>
              </a:ext>
            </a:extLst>
          </p:cNvPr>
          <p:cNvSpPr>
            <a:spLocks noChangeShapeType="1"/>
          </p:cNvSpPr>
          <p:nvPr/>
        </p:nvSpPr>
        <p:spPr bwMode="auto">
          <a:xfrm>
            <a:off x="7369175" y="3213100"/>
            <a:ext cx="180975" cy="0"/>
          </a:xfrm>
          <a:prstGeom prst="line">
            <a:avLst/>
          </a:prstGeom>
          <a:noFill/>
          <a:ln w="28575">
            <a:solidFill>
              <a:srgbClr val="FF9900"/>
            </a:solidFill>
            <a:prstDash val="sysDash"/>
            <a:round/>
            <a:headEnd/>
            <a:tailEnd/>
          </a:ln>
          <a:extLst>
            <a:ext uri="{909E8E84-426E-40DD-AFC4-6F175D3DCCD1}">
              <a14:hiddenFill xmlns:a14="http://schemas.microsoft.com/office/drawing/2010/main">
                <a:noFill/>
              </a14:hiddenFill>
            </a:ext>
          </a:extLst>
        </p:spPr>
        <p:txBody>
          <a:bodyPr/>
          <a:lstStyle/>
          <a:p>
            <a:endParaRPr lang="fr-CA"/>
          </a:p>
        </p:txBody>
      </p:sp>
      <p:sp>
        <p:nvSpPr>
          <p:cNvPr id="28705" name="Line 170">
            <a:extLst>
              <a:ext uri="{FF2B5EF4-FFF2-40B4-BE49-F238E27FC236}">
                <a16:creationId xmlns:a16="http://schemas.microsoft.com/office/drawing/2014/main" id="{B1B49663-4095-44A0-BBC6-610D535A6825}"/>
              </a:ext>
            </a:extLst>
          </p:cNvPr>
          <p:cNvSpPr>
            <a:spLocks noChangeShapeType="1"/>
          </p:cNvSpPr>
          <p:nvPr/>
        </p:nvSpPr>
        <p:spPr bwMode="auto">
          <a:xfrm>
            <a:off x="7367588" y="2586038"/>
            <a:ext cx="179387" cy="0"/>
          </a:xfrm>
          <a:prstGeom prst="line">
            <a:avLst/>
          </a:prstGeom>
          <a:noFill/>
          <a:ln w="28575">
            <a:solidFill>
              <a:schemeClr val="accent2"/>
            </a:solidFill>
            <a:prstDash val="sysDash"/>
            <a:round/>
            <a:headEnd/>
            <a:tailEnd/>
          </a:ln>
          <a:extLst>
            <a:ext uri="{909E8E84-426E-40DD-AFC4-6F175D3DCCD1}">
              <a14:hiddenFill xmlns:a14="http://schemas.microsoft.com/office/drawing/2010/main">
                <a:noFill/>
              </a14:hiddenFill>
            </a:ext>
          </a:extLst>
        </p:spPr>
        <p:txBody>
          <a:bodyPr/>
          <a:lstStyle/>
          <a:p>
            <a:endParaRPr lang="fr-CA"/>
          </a:p>
        </p:txBody>
      </p:sp>
      <p:sp>
        <p:nvSpPr>
          <p:cNvPr id="28706" name="Rectangle 171">
            <a:extLst>
              <a:ext uri="{FF2B5EF4-FFF2-40B4-BE49-F238E27FC236}">
                <a16:creationId xmlns:a16="http://schemas.microsoft.com/office/drawing/2014/main" id="{9520402B-E4EA-42C0-9F52-7B8CF310ED38}"/>
              </a:ext>
            </a:extLst>
          </p:cNvPr>
          <p:cNvSpPr>
            <a:spLocks noChangeArrowheads="1"/>
          </p:cNvSpPr>
          <p:nvPr/>
        </p:nvSpPr>
        <p:spPr bwMode="auto">
          <a:xfrm>
            <a:off x="7319963" y="2549525"/>
            <a:ext cx="66675" cy="66675"/>
          </a:xfrm>
          <a:prstGeom prst="rect">
            <a:avLst/>
          </a:prstGeom>
          <a:solidFill>
            <a:schemeClr val="tx1"/>
          </a:solidFill>
          <a:ln w="9525">
            <a:solidFill>
              <a:srgbClr val="000000"/>
            </a:solidFill>
            <a:miter lim="800000"/>
            <a:headEnd/>
            <a:tailEnd/>
          </a:ln>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CA" altLang="fr-FR"/>
          </a:p>
        </p:txBody>
      </p:sp>
      <p:sp>
        <p:nvSpPr>
          <p:cNvPr id="28707" name="Oval 173">
            <a:extLst>
              <a:ext uri="{FF2B5EF4-FFF2-40B4-BE49-F238E27FC236}">
                <a16:creationId xmlns:a16="http://schemas.microsoft.com/office/drawing/2014/main" id="{598F813F-78BA-45B3-AF1E-930FF0F27F2A}"/>
              </a:ext>
            </a:extLst>
          </p:cNvPr>
          <p:cNvSpPr>
            <a:spLocks noChangeArrowheads="1"/>
          </p:cNvSpPr>
          <p:nvPr/>
        </p:nvSpPr>
        <p:spPr bwMode="auto">
          <a:xfrm>
            <a:off x="7319963" y="3179763"/>
            <a:ext cx="66675" cy="66675"/>
          </a:xfrm>
          <a:prstGeom prst="ellipse">
            <a:avLst/>
          </a:prstGeom>
          <a:solidFill>
            <a:schemeClr val="tx1"/>
          </a:solidFill>
          <a:ln w="9525">
            <a:solidFill>
              <a:srgbClr val="000000"/>
            </a:solidFill>
            <a:round/>
            <a:headEnd/>
            <a:tailEnd/>
          </a:ln>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CA" altLang="fr-FR"/>
          </a:p>
        </p:txBody>
      </p:sp>
      <p:grpSp>
        <p:nvGrpSpPr>
          <p:cNvPr id="28708" name="Group 42">
            <a:extLst>
              <a:ext uri="{FF2B5EF4-FFF2-40B4-BE49-F238E27FC236}">
                <a16:creationId xmlns:a16="http://schemas.microsoft.com/office/drawing/2014/main" id="{7CF92522-A109-4B93-87BA-5F870BCCE8E9}"/>
              </a:ext>
            </a:extLst>
          </p:cNvPr>
          <p:cNvGrpSpPr>
            <a:grpSpLocks noChangeAspect="1"/>
          </p:cNvGrpSpPr>
          <p:nvPr/>
        </p:nvGrpSpPr>
        <p:grpSpPr bwMode="auto">
          <a:xfrm>
            <a:off x="250825" y="5815013"/>
            <a:ext cx="3527425" cy="358775"/>
            <a:chOff x="4014" y="1423"/>
            <a:chExt cx="564" cy="368"/>
          </a:xfrm>
        </p:grpSpPr>
        <p:sp>
          <p:nvSpPr>
            <p:cNvPr id="28710" name="Rectangle 17">
              <a:extLst>
                <a:ext uri="{FF2B5EF4-FFF2-40B4-BE49-F238E27FC236}">
                  <a16:creationId xmlns:a16="http://schemas.microsoft.com/office/drawing/2014/main" id="{C74E37A7-F3BB-46A6-914F-CF0E6FF4568D}"/>
                </a:ext>
              </a:extLst>
            </p:cNvPr>
            <p:cNvSpPr>
              <a:spLocks noChangeArrowheads="1"/>
            </p:cNvSpPr>
            <p:nvPr/>
          </p:nvSpPr>
          <p:spPr bwMode="auto">
            <a:xfrm>
              <a:off x="4038" y="1423"/>
              <a:ext cx="540"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0" hangingPunct="0">
                <a:spcBef>
                  <a:spcPct val="50000"/>
                </a:spcBef>
              </a:pPr>
              <a:r>
                <a:rPr lang="en-CA" altLang="fr-FR" sz="1200"/>
                <a:t>Adjusted for characteristics at each time point.</a:t>
              </a:r>
            </a:p>
          </p:txBody>
        </p:sp>
        <p:sp>
          <p:nvSpPr>
            <p:cNvPr id="28711" name="Rectangle 18">
              <a:extLst>
                <a:ext uri="{FF2B5EF4-FFF2-40B4-BE49-F238E27FC236}">
                  <a16:creationId xmlns:a16="http://schemas.microsoft.com/office/drawing/2014/main" id="{62CFA5C5-F05F-4D25-924F-520EB90EA31C}"/>
                </a:ext>
              </a:extLst>
            </p:cNvPr>
            <p:cNvSpPr>
              <a:spLocks noChangeArrowheads="1"/>
            </p:cNvSpPr>
            <p:nvPr/>
          </p:nvSpPr>
          <p:spPr bwMode="auto">
            <a:xfrm>
              <a:off x="4014" y="1423"/>
              <a:ext cx="29" cy="368"/>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a:p>
          </p:txBody>
        </p:sp>
      </p:grpSp>
      <p:sp>
        <p:nvSpPr>
          <p:cNvPr id="77" name="Rectangle 157">
            <a:extLst>
              <a:ext uri="{FF2B5EF4-FFF2-40B4-BE49-F238E27FC236}">
                <a16:creationId xmlns:a16="http://schemas.microsoft.com/office/drawing/2014/main" id="{630A6914-7DC5-4D13-89C7-CFD5DA8F74D1}"/>
              </a:ext>
            </a:extLst>
          </p:cNvPr>
          <p:cNvSpPr>
            <a:spLocks noChangeArrowheads="1"/>
          </p:cNvSpPr>
          <p:nvPr/>
        </p:nvSpPr>
        <p:spPr bwMode="auto">
          <a:xfrm>
            <a:off x="7085013" y="3698875"/>
            <a:ext cx="1714500" cy="612775"/>
          </a:xfrm>
          <a:prstGeom prst="round2DiagRect">
            <a:avLst/>
          </a:prstGeom>
          <a:solidFill>
            <a:schemeClr val="bg1"/>
          </a:solidFill>
          <a:ln w="19050">
            <a:solidFill>
              <a:srgbClr val="920000"/>
            </a:solidFill>
            <a:round/>
            <a:headEnd/>
            <a:tailEnd/>
          </a:ln>
        </p:spPr>
        <p:txBody>
          <a:bodyPr tIns="0" bIns="0" anchor="ctr"/>
          <a:lstStyle/>
          <a:p>
            <a:pPr eaLnBrk="0" hangingPunct="0">
              <a:spcBef>
                <a:spcPct val="50000"/>
              </a:spcBef>
              <a:defRPr/>
            </a:pPr>
            <a:r>
              <a:rPr lang="en-CA" sz="1200" b="1" dirty="0">
                <a:latin typeface="Arial" charset="0"/>
                <a:ea typeface="ＭＳ Ｐゴシック"/>
                <a:cs typeface="ＭＳ Ｐゴシック"/>
              </a:rPr>
              <a:t>Low: ≤1 drink/week</a:t>
            </a:r>
          </a:p>
          <a:p>
            <a:pPr eaLnBrk="0" hangingPunct="0">
              <a:spcBef>
                <a:spcPct val="50000"/>
              </a:spcBef>
              <a:defRPr/>
            </a:pPr>
            <a:r>
              <a:rPr lang="en-CA" sz="1200" b="1" dirty="0">
                <a:latin typeface="Arial" charset="0"/>
                <a:ea typeface="ＭＳ Ｐゴシック"/>
                <a:cs typeface="ＭＳ Ｐゴシック"/>
              </a:rPr>
              <a:t>High: ≥1 drink/day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157">
            <a:extLst>
              <a:ext uri="{FF2B5EF4-FFF2-40B4-BE49-F238E27FC236}">
                <a16:creationId xmlns:a16="http://schemas.microsoft.com/office/drawing/2014/main" id="{4EC95CB1-4CF5-458A-A534-ECDFE56D90BB}"/>
              </a:ext>
            </a:extLst>
          </p:cNvPr>
          <p:cNvSpPr>
            <a:spLocks noChangeArrowheads="1"/>
          </p:cNvSpPr>
          <p:nvPr/>
        </p:nvSpPr>
        <p:spPr bwMode="auto">
          <a:xfrm>
            <a:off x="1601788" y="5649913"/>
            <a:ext cx="6119812" cy="450850"/>
          </a:xfrm>
          <a:prstGeom prst="round2DiagRect">
            <a:avLst/>
          </a:prstGeom>
          <a:solidFill>
            <a:schemeClr val="bg1"/>
          </a:solidFill>
          <a:ln w="19050">
            <a:solidFill>
              <a:srgbClr val="920000"/>
            </a:solidFill>
            <a:round/>
            <a:headEnd/>
            <a:tailEnd/>
          </a:ln>
        </p:spPr>
        <p:txBody>
          <a:bodyPr tIns="0" bIns="0" anchor="ctr"/>
          <a:lstStyle/>
          <a:p>
            <a:pPr marL="228600" indent="-228600">
              <a:lnSpc>
                <a:spcPct val="150000"/>
              </a:lnSpc>
              <a:defRPr/>
            </a:pPr>
            <a:endParaRPr lang="en-CA" sz="900">
              <a:latin typeface="Arial" charset="0"/>
              <a:cs typeface="ＭＳ Ｐゴシック"/>
              <a:sym typeface="Symbol" pitchFamily="18" charset="2"/>
            </a:endParaRPr>
          </a:p>
        </p:txBody>
      </p:sp>
      <p:sp>
        <p:nvSpPr>
          <p:cNvPr id="30722" name="Rectangle 21">
            <a:extLst>
              <a:ext uri="{FF2B5EF4-FFF2-40B4-BE49-F238E27FC236}">
                <a16:creationId xmlns:a16="http://schemas.microsoft.com/office/drawing/2014/main" id="{3EA3B1F1-C1CF-4899-82B0-C7B9955733A5}"/>
              </a:ext>
            </a:extLst>
          </p:cNvPr>
          <p:cNvSpPr>
            <a:spLocks noChangeArrowheads="1"/>
          </p:cNvSpPr>
          <p:nvPr/>
        </p:nvSpPr>
        <p:spPr bwMode="auto">
          <a:xfrm>
            <a:off x="161925" y="0"/>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400" b="1">
                <a:solidFill>
                  <a:srgbClr val="333333"/>
                </a:solidFill>
              </a:rPr>
              <a:t>Sugar-Sweetened Soft Drinks and Type 2 Diabetes Nurses' Health Study II 1991-1998</a:t>
            </a:r>
          </a:p>
        </p:txBody>
      </p:sp>
      <p:sp>
        <p:nvSpPr>
          <p:cNvPr id="30723" name="Rectangle 8">
            <a:extLst>
              <a:ext uri="{FF2B5EF4-FFF2-40B4-BE49-F238E27FC236}">
                <a16:creationId xmlns:a16="http://schemas.microsoft.com/office/drawing/2014/main" id="{51D570DA-9108-464A-B652-15E2DA387C4A}"/>
              </a:ext>
            </a:extLst>
          </p:cNvPr>
          <p:cNvSpPr>
            <a:spLocks noChangeArrowheads="1"/>
          </p:cNvSpPr>
          <p:nvPr/>
        </p:nvSpPr>
        <p:spPr bwMode="auto">
          <a:xfrm>
            <a:off x="5337175" y="6434138"/>
            <a:ext cx="3644900"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1000"/>
              <a:t>Adapted from Schulze MB et al. JAMA 2004; 292: 927-34</a:t>
            </a:r>
          </a:p>
        </p:txBody>
      </p:sp>
      <p:sp>
        <p:nvSpPr>
          <p:cNvPr id="30724" name="Rectangle 80">
            <a:extLst>
              <a:ext uri="{FF2B5EF4-FFF2-40B4-BE49-F238E27FC236}">
                <a16:creationId xmlns:a16="http://schemas.microsoft.com/office/drawing/2014/main" id="{2D280035-9001-4A24-88A7-77C1502EF0A8}"/>
              </a:ext>
            </a:extLst>
          </p:cNvPr>
          <p:cNvSpPr>
            <a:spLocks noChangeArrowheads="1"/>
          </p:cNvSpPr>
          <p:nvPr/>
        </p:nvSpPr>
        <p:spPr bwMode="auto">
          <a:xfrm>
            <a:off x="1781175" y="5789613"/>
            <a:ext cx="180975" cy="179387"/>
          </a:xfrm>
          <a:prstGeom prst="rect">
            <a:avLst/>
          </a:prstGeom>
          <a:solidFill>
            <a:srgbClr val="C00000"/>
          </a:solidFill>
          <a:ln w="9525">
            <a:solidFill>
              <a:schemeClr val="tx1"/>
            </a:solidFill>
            <a:miter lim="800000"/>
            <a:headEnd/>
            <a:tailEnd/>
          </a:ln>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solidFill>
                <a:srgbClr val="9A0000"/>
              </a:solidFill>
            </a:endParaRPr>
          </a:p>
        </p:txBody>
      </p:sp>
      <p:sp>
        <p:nvSpPr>
          <p:cNvPr id="30725" name="Rectangle 81">
            <a:extLst>
              <a:ext uri="{FF2B5EF4-FFF2-40B4-BE49-F238E27FC236}">
                <a16:creationId xmlns:a16="http://schemas.microsoft.com/office/drawing/2014/main" id="{78FD2000-B33D-444A-86F1-5DE9A7662D2D}"/>
              </a:ext>
            </a:extLst>
          </p:cNvPr>
          <p:cNvSpPr>
            <a:spLocks noChangeArrowheads="1"/>
          </p:cNvSpPr>
          <p:nvPr/>
        </p:nvSpPr>
        <p:spPr bwMode="auto">
          <a:xfrm>
            <a:off x="2022475" y="5748338"/>
            <a:ext cx="20447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600" b="1">
                <a:solidFill>
                  <a:srgbClr val="000000"/>
                </a:solidFill>
              </a:rPr>
              <a:t>Multivariate adjusted</a:t>
            </a:r>
            <a:endParaRPr lang="fr-CA" altLang="fr-FR" sz="1600" b="1"/>
          </a:p>
        </p:txBody>
      </p:sp>
      <p:sp>
        <p:nvSpPr>
          <p:cNvPr id="30726" name="Rectangle 82">
            <a:extLst>
              <a:ext uri="{FF2B5EF4-FFF2-40B4-BE49-F238E27FC236}">
                <a16:creationId xmlns:a16="http://schemas.microsoft.com/office/drawing/2014/main" id="{7287975C-26EC-42A1-A9A3-DC62AEB5511B}"/>
              </a:ext>
            </a:extLst>
          </p:cNvPr>
          <p:cNvSpPr>
            <a:spLocks noChangeArrowheads="1"/>
          </p:cNvSpPr>
          <p:nvPr/>
        </p:nvSpPr>
        <p:spPr bwMode="auto">
          <a:xfrm>
            <a:off x="4279900" y="5789613"/>
            <a:ext cx="179388" cy="179387"/>
          </a:xfrm>
          <a:prstGeom prst="rect">
            <a:avLst/>
          </a:prstGeom>
          <a:solidFill>
            <a:srgbClr val="FFFF66"/>
          </a:solidFill>
          <a:ln w="9525">
            <a:solidFill>
              <a:schemeClr val="tx1"/>
            </a:solidFill>
            <a:miter lim="800000"/>
            <a:headEnd/>
            <a:tailEnd/>
          </a:ln>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p>
        </p:txBody>
      </p:sp>
      <p:sp>
        <p:nvSpPr>
          <p:cNvPr id="30727" name="Rectangle 83">
            <a:extLst>
              <a:ext uri="{FF2B5EF4-FFF2-40B4-BE49-F238E27FC236}">
                <a16:creationId xmlns:a16="http://schemas.microsoft.com/office/drawing/2014/main" id="{0A3444DE-B2B9-4FF3-A1BB-8AD61949D60C}"/>
              </a:ext>
            </a:extLst>
          </p:cNvPr>
          <p:cNvSpPr>
            <a:spLocks noChangeArrowheads="1"/>
          </p:cNvSpPr>
          <p:nvPr/>
        </p:nvSpPr>
        <p:spPr bwMode="auto">
          <a:xfrm>
            <a:off x="4522788" y="5748338"/>
            <a:ext cx="30432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600" b="1">
                <a:solidFill>
                  <a:srgbClr val="000000"/>
                </a:solidFill>
              </a:rPr>
              <a:t>Multivariate + body mass index</a:t>
            </a:r>
            <a:endParaRPr lang="fr-CA" altLang="fr-FR" sz="1600" b="1"/>
          </a:p>
        </p:txBody>
      </p:sp>
      <p:grpSp>
        <p:nvGrpSpPr>
          <p:cNvPr id="30728" name="Groupe 49">
            <a:extLst>
              <a:ext uri="{FF2B5EF4-FFF2-40B4-BE49-F238E27FC236}">
                <a16:creationId xmlns:a16="http://schemas.microsoft.com/office/drawing/2014/main" id="{433FAF02-EFB3-4716-A516-81117BEC7CE5}"/>
              </a:ext>
            </a:extLst>
          </p:cNvPr>
          <p:cNvGrpSpPr>
            <a:grpSpLocks/>
          </p:cNvGrpSpPr>
          <p:nvPr/>
        </p:nvGrpSpPr>
        <p:grpSpPr bwMode="auto">
          <a:xfrm>
            <a:off x="115888" y="142875"/>
            <a:ext cx="8626475" cy="4678363"/>
            <a:chOff x="116505" y="143635"/>
            <a:chExt cx="8625198" cy="4677289"/>
          </a:xfrm>
        </p:grpSpPr>
        <p:graphicFrame>
          <p:nvGraphicFramePr>
            <p:cNvPr id="30735" name="Object 2">
              <a:extLst>
                <a:ext uri="{FF2B5EF4-FFF2-40B4-BE49-F238E27FC236}">
                  <a16:creationId xmlns:a16="http://schemas.microsoft.com/office/drawing/2014/main" id="{DA4ABCAD-3696-4723-B472-A47796D0D847}"/>
                </a:ext>
              </a:extLst>
            </p:cNvPr>
            <p:cNvGraphicFramePr>
              <a:graphicFrameLocks/>
            </p:cNvGraphicFramePr>
            <p:nvPr/>
          </p:nvGraphicFramePr>
          <p:xfrm>
            <a:off x="116505" y="143635"/>
            <a:ext cx="8625198" cy="4677289"/>
          </p:xfrm>
          <a:graphic>
            <a:graphicData uri="http://schemas.openxmlformats.org/presentationml/2006/ole">
              <mc:AlternateContent xmlns:mc="http://schemas.openxmlformats.org/markup-compatibility/2006">
                <mc:Choice xmlns:v="urn:schemas-microsoft-com:vml" Requires="v">
                  <p:oleObj spid="_x0000_s30769" r:id="rId4" imgW="8626588" imgH="4676037" progId="Excel.Chart.8">
                    <p:embed/>
                  </p:oleObj>
                </mc:Choice>
                <mc:Fallback>
                  <p:oleObj r:id="rId4" imgW="8626588" imgH="4676037" progId="Excel.Chart.8">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505" y="143635"/>
                          <a:ext cx="8625198" cy="4677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6" name="Rectangle 85">
              <a:extLst>
                <a:ext uri="{FF2B5EF4-FFF2-40B4-BE49-F238E27FC236}">
                  <a16:creationId xmlns:a16="http://schemas.microsoft.com/office/drawing/2014/main" id="{6780BE99-40B0-4361-B34A-10D64FA63953}"/>
                </a:ext>
              </a:extLst>
            </p:cNvPr>
            <p:cNvSpPr>
              <a:spLocks noChangeArrowheads="1"/>
            </p:cNvSpPr>
            <p:nvPr/>
          </p:nvSpPr>
          <p:spPr bwMode="auto">
            <a:xfrm>
              <a:off x="1466655" y="1898830"/>
              <a:ext cx="166071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1600" b="1">
                  <a:solidFill>
                    <a:srgbClr val="000000"/>
                  </a:solidFill>
                </a:rPr>
                <a:t>p&lt;0.001 for trend</a:t>
              </a:r>
              <a:endParaRPr lang="fr-CA" altLang="fr-FR" sz="1600" b="1"/>
            </a:p>
          </p:txBody>
        </p:sp>
        <p:grpSp>
          <p:nvGrpSpPr>
            <p:cNvPr id="30737" name="Groupe 59">
              <a:extLst>
                <a:ext uri="{FF2B5EF4-FFF2-40B4-BE49-F238E27FC236}">
                  <a16:creationId xmlns:a16="http://schemas.microsoft.com/office/drawing/2014/main" id="{AC7DEBD1-48C3-414C-9D17-4E58F668B3A2}"/>
                </a:ext>
              </a:extLst>
            </p:cNvPr>
            <p:cNvGrpSpPr>
              <a:grpSpLocks/>
            </p:cNvGrpSpPr>
            <p:nvPr/>
          </p:nvGrpSpPr>
          <p:grpSpPr bwMode="auto">
            <a:xfrm>
              <a:off x="3716905" y="1898830"/>
              <a:ext cx="4230470" cy="1552453"/>
              <a:chOff x="3851920" y="1779870"/>
              <a:chExt cx="3109011" cy="1552453"/>
            </a:xfrm>
          </p:grpSpPr>
          <p:grpSp>
            <p:nvGrpSpPr>
              <p:cNvPr id="30738" name="Groupe 116">
                <a:extLst>
                  <a:ext uri="{FF2B5EF4-FFF2-40B4-BE49-F238E27FC236}">
                    <a16:creationId xmlns:a16="http://schemas.microsoft.com/office/drawing/2014/main" id="{5EBC56D7-486A-419F-B7EE-DA3B6F024B1A}"/>
                  </a:ext>
                </a:extLst>
              </p:cNvPr>
              <p:cNvGrpSpPr>
                <a:grpSpLocks/>
              </p:cNvGrpSpPr>
              <p:nvPr/>
            </p:nvGrpSpPr>
            <p:grpSpPr bwMode="auto">
              <a:xfrm>
                <a:off x="3851920" y="2898080"/>
                <a:ext cx="93676" cy="434243"/>
                <a:chOff x="3784795" y="3124075"/>
                <a:chExt cx="93663" cy="393704"/>
              </a:xfrm>
            </p:grpSpPr>
            <p:sp>
              <p:nvSpPr>
                <p:cNvPr id="30764" name="Line 22">
                  <a:extLst>
                    <a:ext uri="{FF2B5EF4-FFF2-40B4-BE49-F238E27FC236}">
                      <a16:creationId xmlns:a16="http://schemas.microsoft.com/office/drawing/2014/main" id="{C47414BF-7B61-49E9-9B4B-FAAD4EC84B50}"/>
                    </a:ext>
                  </a:extLst>
                </p:cNvPr>
                <p:cNvSpPr>
                  <a:spLocks noChangeShapeType="1"/>
                </p:cNvSpPr>
                <p:nvPr/>
              </p:nvSpPr>
              <p:spPr bwMode="auto">
                <a:xfrm flipV="1">
                  <a:off x="3824483" y="3124075"/>
                  <a:ext cx="0" cy="212725"/>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r-CA"/>
                </a:p>
              </p:txBody>
            </p:sp>
            <p:sp>
              <p:nvSpPr>
                <p:cNvPr id="30765" name="Line 23">
                  <a:extLst>
                    <a:ext uri="{FF2B5EF4-FFF2-40B4-BE49-F238E27FC236}">
                      <a16:creationId xmlns:a16="http://schemas.microsoft.com/office/drawing/2014/main" id="{22B74973-1FF8-4878-BC67-B98588D158D9}"/>
                    </a:ext>
                  </a:extLst>
                </p:cNvPr>
                <p:cNvSpPr>
                  <a:spLocks noChangeShapeType="1"/>
                </p:cNvSpPr>
                <p:nvPr/>
              </p:nvSpPr>
              <p:spPr bwMode="auto">
                <a:xfrm>
                  <a:off x="3784795" y="3124075"/>
                  <a:ext cx="93663"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0766" name="Line 28">
                  <a:extLst>
                    <a:ext uri="{FF2B5EF4-FFF2-40B4-BE49-F238E27FC236}">
                      <a16:creationId xmlns:a16="http://schemas.microsoft.com/office/drawing/2014/main" id="{D6E314F7-290B-4C9A-B4D7-D1120D720D7A}"/>
                    </a:ext>
                  </a:extLst>
                </p:cNvPr>
                <p:cNvSpPr>
                  <a:spLocks noChangeShapeType="1"/>
                </p:cNvSpPr>
                <p:nvPr/>
              </p:nvSpPr>
              <p:spPr bwMode="auto">
                <a:xfrm>
                  <a:off x="3824483" y="3336804"/>
                  <a:ext cx="0" cy="180975"/>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r-CA"/>
                </a:p>
              </p:txBody>
            </p:sp>
            <p:sp>
              <p:nvSpPr>
                <p:cNvPr id="30767" name="Line 29">
                  <a:extLst>
                    <a:ext uri="{FF2B5EF4-FFF2-40B4-BE49-F238E27FC236}">
                      <a16:creationId xmlns:a16="http://schemas.microsoft.com/office/drawing/2014/main" id="{69C2AF1F-4DD3-4877-AEC6-D41ADE0A4B95}"/>
                    </a:ext>
                  </a:extLst>
                </p:cNvPr>
                <p:cNvSpPr>
                  <a:spLocks noChangeShapeType="1"/>
                </p:cNvSpPr>
                <p:nvPr/>
              </p:nvSpPr>
              <p:spPr bwMode="auto">
                <a:xfrm>
                  <a:off x="3784795" y="3517779"/>
                  <a:ext cx="93663"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30739" name="Groupe 118">
                <a:extLst>
                  <a:ext uri="{FF2B5EF4-FFF2-40B4-BE49-F238E27FC236}">
                    <a16:creationId xmlns:a16="http://schemas.microsoft.com/office/drawing/2014/main" id="{4AE49D9B-B3F9-4622-8A6D-28265527B927}"/>
                  </a:ext>
                </a:extLst>
              </p:cNvPr>
              <p:cNvGrpSpPr>
                <a:grpSpLocks/>
              </p:cNvGrpSpPr>
              <p:nvPr/>
            </p:nvGrpSpPr>
            <p:grpSpPr bwMode="auto">
              <a:xfrm>
                <a:off x="5157065" y="2267020"/>
                <a:ext cx="95264" cy="801940"/>
                <a:chOff x="5250058" y="2495073"/>
                <a:chExt cx="95250" cy="727075"/>
              </a:xfrm>
            </p:grpSpPr>
            <p:sp>
              <p:nvSpPr>
                <p:cNvPr id="30760" name="Line 24">
                  <a:extLst>
                    <a:ext uri="{FF2B5EF4-FFF2-40B4-BE49-F238E27FC236}">
                      <a16:creationId xmlns:a16="http://schemas.microsoft.com/office/drawing/2014/main" id="{A48B5672-BA18-40A9-A252-EA8CDAD40BF7}"/>
                    </a:ext>
                  </a:extLst>
                </p:cNvPr>
                <p:cNvSpPr>
                  <a:spLocks noChangeShapeType="1"/>
                </p:cNvSpPr>
                <p:nvPr/>
              </p:nvSpPr>
              <p:spPr bwMode="auto">
                <a:xfrm flipV="1">
                  <a:off x="5291333" y="2495073"/>
                  <a:ext cx="0" cy="409575"/>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r-CA"/>
                </a:p>
              </p:txBody>
            </p:sp>
            <p:sp>
              <p:nvSpPr>
                <p:cNvPr id="30761" name="Line 25">
                  <a:extLst>
                    <a:ext uri="{FF2B5EF4-FFF2-40B4-BE49-F238E27FC236}">
                      <a16:creationId xmlns:a16="http://schemas.microsoft.com/office/drawing/2014/main" id="{0BB70273-222B-4385-B677-324F1ADD8BC0}"/>
                    </a:ext>
                  </a:extLst>
                </p:cNvPr>
                <p:cNvSpPr>
                  <a:spLocks noChangeShapeType="1"/>
                </p:cNvSpPr>
                <p:nvPr/>
              </p:nvSpPr>
              <p:spPr bwMode="auto">
                <a:xfrm>
                  <a:off x="5250058" y="2495073"/>
                  <a:ext cx="95250"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0762" name="Line 30">
                  <a:extLst>
                    <a:ext uri="{FF2B5EF4-FFF2-40B4-BE49-F238E27FC236}">
                      <a16:creationId xmlns:a16="http://schemas.microsoft.com/office/drawing/2014/main" id="{68F2114E-A319-45A7-9A58-D48736E08CD6}"/>
                    </a:ext>
                  </a:extLst>
                </p:cNvPr>
                <p:cNvSpPr>
                  <a:spLocks noChangeShapeType="1"/>
                </p:cNvSpPr>
                <p:nvPr/>
              </p:nvSpPr>
              <p:spPr bwMode="auto">
                <a:xfrm>
                  <a:off x="5291333" y="2904648"/>
                  <a:ext cx="0" cy="317500"/>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r-CA"/>
                </a:p>
              </p:txBody>
            </p:sp>
            <p:sp>
              <p:nvSpPr>
                <p:cNvPr id="30763" name="Line 31">
                  <a:extLst>
                    <a:ext uri="{FF2B5EF4-FFF2-40B4-BE49-F238E27FC236}">
                      <a16:creationId xmlns:a16="http://schemas.microsoft.com/office/drawing/2014/main" id="{1E4DAF6E-DFF6-4863-AD31-A07CC7E9208E}"/>
                    </a:ext>
                  </a:extLst>
                </p:cNvPr>
                <p:cNvSpPr>
                  <a:spLocks noChangeShapeType="1"/>
                </p:cNvSpPr>
                <p:nvPr/>
              </p:nvSpPr>
              <p:spPr bwMode="auto">
                <a:xfrm>
                  <a:off x="5250058" y="3222148"/>
                  <a:ext cx="95250"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30740" name="Groupe 120">
                <a:extLst>
                  <a:ext uri="{FF2B5EF4-FFF2-40B4-BE49-F238E27FC236}">
                    <a16:creationId xmlns:a16="http://schemas.microsoft.com/office/drawing/2014/main" id="{70EF9C4B-ADDC-428F-920B-4E88C1C18B02}"/>
                  </a:ext>
                </a:extLst>
              </p:cNvPr>
              <p:cNvGrpSpPr>
                <a:grpSpLocks/>
              </p:cNvGrpSpPr>
              <p:nvPr/>
            </p:nvGrpSpPr>
            <p:grpSpPr bwMode="auto">
              <a:xfrm>
                <a:off x="6507215" y="1779870"/>
                <a:ext cx="93675" cy="1019060"/>
                <a:chOff x="6716908" y="2041048"/>
                <a:chExt cx="93662" cy="923925"/>
              </a:xfrm>
            </p:grpSpPr>
            <p:sp>
              <p:nvSpPr>
                <p:cNvPr id="30756" name="Line 26">
                  <a:extLst>
                    <a:ext uri="{FF2B5EF4-FFF2-40B4-BE49-F238E27FC236}">
                      <a16:creationId xmlns:a16="http://schemas.microsoft.com/office/drawing/2014/main" id="{CB00DC87-B4B0-4E94-BBED-AB971FD43BD6}"/>
                    </a:ext>
                  </a:extLst>
                </p:cNvPr>
                <p:cNvSpPr>
                  <a:spLocks noChangeShapeType="1"/>
                </p:cNvSpPr>
                <p:nvPr/>
              </p:nvSpPr>
              <p:spPr bwMode="auto">
                <a:xfrm flipV="1">
                  <a:off x="6756595" y="2041048"/>
                  <a:ext cx="0" cy="515937"/>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r-CA"/>
                </a:p>
              </p:txBody>
            </p:sp>
            <p:sp>
              <p:nvSpPr>
                <p:cNvPr id="30757" name="Line 27">
                  <a:extLst>
                    <a:ext uri="{FF2B5EF4-FFF2-40B4-BE49-F238E27FC236}">
                      <a16:creationId xmlns:a16="http://schemas.microsoft.com/office/drawing/2014/main" id="{CA6133F3-F312-43A7-B582-ED32536B0148}"/>
                    </a:ext>
                  </a:extLst>
                </p:cNvPr>
                <p:cNvSpPr>
                  <a:spLocks noChangeShapeType="1"/>
                </p:cNvSpPr>
                <p:nvPr/>
              </p:nvSpPr>
              <p:spPr bwMode="auto">
                <a:xfrm>
                  <a:off x="6716908" y="2041048"/>
                  <a:ext cx="93662"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0758" name="Line 32">
                  <a:extLst>
                    <a:ext uri="{FF2B5EF4-FFF2-40B4-BE49-F238E27FC236}">
                      <a16:creationId xmlns:a16="http://schemas.microsoft.com/office/drawing/2014/main" id="{7F4078BB-4DC2-4B6D-A767-A02E918975D6}"/>
                    </a:ext>
                  </a:extLst>
                </p:cNvPr>
                <p:cNvSpPr>
                  <a:spLocks noChangeShapeType="1"/>
                </p:cNvSpPr>
                <p:nvPr/>
              </p:nvSpPr>
              <p:spPr bwMode="auto">
                <a:xfrm>
                  <a:off x="6756595" y="2556985"/>
                  <a:ext cx="0" cy="407988"/>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r-CA"/>
                </a:p>
              </p:txBody>
            </p:sp>
            <p:sp>
              <p:nvSpPr>
                <p:cNvPr id="30759" name="Line 33">
                  <a:extLst>
                    <a:ext uri="{FF2B5EF4-FFF2-40B4-BE49-F238E27FC236}">
                      <a16:creationId xmlns:a16="http://schemas.microsoft.com/office/drawing/2014/main" id="{634650DC-BD35-4898-B5AF-5F805D8AA7DF}"/>
                    </a:ext>
                  </a:extLst>
                </p:cNvPr>
                <p:cNvSpPr>
                  <a:spLocks noChangeShapeType="1"/>
                </p:cNvSpPr>
                <p:nvPr/>
              </p:nvSpPr>
              <p:spPr bwMode="auto">
                <a:xfrm>
                  <a:off x="6716908" y="2964973"/>
                  <a:ext cx="93662"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30741" name="Groupe 117">
                <a:extLst>
                  <a:ext uri="{FF2B5EF4-FFF2-40B4-BE49-F238E27FC236}">
                    <a16:creationId xmlns:a16="http://schemas.microsoft.com/office/drawing/2014/main" id="{BB26D57B-D1AF-4EAE-BAA4-B35C058C72ED}"/>
                  </a:ext>
                </a:extLst>
              </p:cNvPr>
              <p:cNvGrpSpPr>
                <a:grpSpLocks/>
              </p:cNvGrpSpPr>
              <p:nvPr/>
            </p:nvGrpSpPr>
            <p:grpSpPr bwMode="auto">
              <a:xfrm>
                <a:off x="4211960" y="2843935"/>
                <a:ext cx="95264" cy="434239"/>
                <a:chOff x="4200720" y="3055460"/>
                <a:chExt cx="95250" cy="393700"/>
              </a:xfrm>
            </p:grpSpPr>
            <p:sp>
              <p:nvSpPr>
                <p:cNvPr id="30752" name="Line 34">
                  <a:extLst>
                    <a:ext uri="{FF2B5EF4-FFF2-40B4-BE49-F238E27FC236}">
                      <a16:creationId xmlns:a16="http://schemas.microsoft.com/office/drawing/2014/main" id="{663C67A2-6D7D-4491-89ED-4AF986C101A7}"/>
                    </a:ext>
                  </a:extLst>
                </p:cNvPr>
                <p:cNvSpPr>
                  <a:spLocks noChangeShapeType="1"/>
                </p:cNvSpPr>
                <p:nvPr/>
              </p:nvSpPr>
              <p:spPr bwMode="auto">
                <a:xfrm flipV="1">
                  <a:off x="4241995" y="3055460"/>
                  <a:ext cx="0" cy="212725"/>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r-CA"/>
                </a:p>
              </p:txBody>
            </p:sp>
            <p:sp>
              <p:nvSpPr>
                <p:cNvPr id="30753" name="Line 35">
                  <a:extLst>
                    <a:ext uri="{FF2B5EF4-FFF2-40B4-BE49-F238E27FC236}">
                      <a16:creationId xmlns:a16="http://schemas.microsoft.com/office/drawing/2014/main" id="{54E4DE56-CEDD-41D1-8C69-E7F036B404F6}"/>
                    </a:ext>
                  </a:extLst>
                </p:cNvPr>
                <p:cNvSpPr>
                  <a:spLocks noChangeShapeType="1"/>
                </p:cNvSpPr>
                <p:nvPr/>
              </p:nvSpPr>
              <p:spPr bwMode="auto">
                <a:xfrm>
                  <a:off x="4200720" y="3055460"/>
                  <a:ext cx="95250"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0754" name="Line 40">
                  <a:extLst>
                    <a:ext uri="{FF2B5EF4-FFF2-40B4-BE49-F238E27FC236}">
                      <a16:creationId xmlns:a16="http://schemas.microsoft.com/office/drawing/2014/main" id="{C664B5CE-3904-43CA-8C76-CE1B774F1438}"/>
                    </a:ext>
                  </a:extLst>
                </p:cNvPr>
                <p:cNvSpPr>
                  <a:spLocks noChangeShapeType="1"/>
                </p:cNvSpPr>
                <p:nvPr/>
              </p:nvSpPr>
              <p:spPr bwMode="auto">
                <a:xfrm>
                  <a:off x="4241995" y="3268185"/>
                  <a:ext cx="0" cy="180975"/>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r-CA"/>
                </a:p>
              </p:txBody>
            </p:sp>
            <p:sp>
              <p:nvSpPr>
                <p:cNvPr id="30755" name="Line 41">
                  <a:extLst>
                    <a:ext uri="{FF2B5EF4-FFF2-40B4-BE49-F238E27FC236}">
                      <a16:creationId xmlns:a16="http://schemas.microsoft.com/office/drawing/2014/main" id="{10709F7E-C22B-425E-95D2-E7E87BD9774F}"/>
                    </a:ext>
                  </a:extLst>
                </p:cNvPr>
                <p:cNvSpPr>
                  <a:spLocks noChangeShapeType="1"/>
                </p:cNvSpPr>
                <p:nvPr/>
              </p:nvSpPr>
              <p:spPr bwMode="auto">
                <a:xfrm>
                  <a:off x="4200720" y="3449160"/>
                  <a:ext cx="95250"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30742" name="Groupe 119">
                <a:extLst>
                  <a:ext uri="{FF2B5EF4-FFF2-40B4-BE49-F238E27FC236}">
                    <a16:creationId xmlns:a16="http://schemas.microsoft.com/office/drawing/2014/main" id="{B7CB0E71-3731-479E-84BB-03B36DA1E1F9}"/>
                  </a:ext>
                </a:extLst>
              </p:cNvPr>
              <p:cNvGrpSpPr>
                <a:grpSpLocks/>
              </p:cNvGrpSpPr>
              <p:nvPr/>
            </p:nvGrpSpPr>
            <p:grpSpPr bwMode="auto">
              <a:xfrm>
                <a:off x="5517105" y="2393885"/>
                <a:ext cx="93676" cy="735404"/>
                <a:chOff x="5667570" y="2631598"/>
                <a:chExt cx="93663" cy="666750"/>
              </a:xfrm>
            </p:grpSpPr>
            <p:sp>
              <p:nvSpPr>
                <p:cNvPr id="30748" name="Line 36">
                  <a:extLst>
                    <a:ext uri="{FF2B5EF4-FFF2-40B4-BE49-F238E27FC236}">
                      <a16:creationId xmlns:a16="http://schemas.microsoft.com/office/drawing/2014/main" id="{BB66FA09-B03D-47F1-821E-BC08015717C6}"/>
                    </a:ext>
                  </a:extLst>
                </p:cNvPr>
                <p:cNvSpPr>
                  <a:spLocks noChangeShapeType="1"/>
                </p:cNvSpPr>
                <p:nvPr/>
              </p:nvSpPr>
              <p:spPr bwMode="auto">
                <a:xfrm flipV="1">
                  <a:off x="5707258" y="2631598"/>
                  <a:ext cx="0" cy="379412"/>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r-CA"/>
                </a:p>
              </p:txBody>
            </p:sp>
            <p:sp>
              <p:nvSpPr>
                <p:cNvPr id="30749" name="Line 37">
                  <a:extLst>
                    <a:ext uri="{FF2B5EF4-FFF2-40B4-BE49-F238E27FC236}">
                      <a16:creationId xmlns:a16="http://schemas.microsoft.com/office/drawing/2014/main" id="{EC8A511E-5E1B-4488-9C67-02391FC1A24E}"/>
                    </a:ext>
                  </a:extLst>
                </p:cNvPr>
                <p:cNvSpPr>
                  <a:spLocks noChangeShapeType="1"/>
                </p:cNvSpPr>
                <p:nvPr/>
              </p:nvSpPr>
              <p:spPr bwMode="auto">
                <a:xfrm>
                  <a:off x="5667570" y="2631598"/>
                  <a:ext cx="93663"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0750" name="Line 42">
                  <a:extLst>
                    <a:ext uri="{FF2B5EF4-FFF2-40B4-BE49-F238E27FC236}">
                      <a16:creationId xmlns:a16="http://schemas.microsoft.com/office/drawing/2014/main" id="{0282F172-136C-41A8-9D86-D242A24CC643}"/>
                    </a:ext>
                  </a:extLst>
                </p:cNvPr>
                <p:cNvSpPr>
                  <a:spLocks noChangeShapeType="1"/>
                </p:cNvSpPr>
                <p:nvPr/>
              </p:nvSpPr>
              <p:spPr bwMode="auto">
                <a:xfrm>
                  <a:off x="5707258" y="3011010"/>
                  <a:ext cx="0" cy="287338"/>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r-CA"/>
                </a:p>
              </p:txBody>
            </p:sp>
            <p:sp>
              <p:nvSpPr>
                <p:cNvPr id="30751" name="Line 43">
                  <a:extLst>
                    <a:ext uri="{FF2B5EF4-FFF2-40B4-BE49-F238E27FC236}">
                      <a16:creationId xmlns:a16="http://schemas.microsoft.com/office/drawing/2014/main" id="{33895C8D-FA07-47DE-9778-7040AB63657D}"/>
                    </a:ext>
                  </a:extLst>
                </p:cNvPr>
                <p:cNvSpPr>
                  <a:spLocks noChangeShapeType="1"/>
                </p:cNvSpPr>
                <p:nvPr/>
              </p:nvSpPr>
              <p:spPr bwMode="auto">
                <a:xfrm>
                  <a:off x="5667570" y="3298348"/>
                  <a:ext cx="93663"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nvGrpSpPr>
              <p:cNvPr id="30743" name="Groupe 121">
                <a:extLst>
                  <a:ext uri="{FF2B5EF4-FFF2-40B4-BE49-F238E27FC236}">
                    <a16:creationId xmlns:a16="http://schemas.microsoft.com/office/drawing/2014/main" id="{1DA93ED4-DE8F-4F91-AFB1-1B40F7A1B52C}"/>
                  </a:ext>
                </a:extLst>
              </p:cNvPr>
              <p:cNvGrpSpPr>
                <a:grpSpLocks/>
              </p:cNvGrpSpPr>
              <p:nvPr/>
            </p:nvGrpSpPr>
            <p:grpSpPr bwMode="auto">
              <a:xfrm>
                <a:off x="6867255" y="2348880"/>
                <a:ext cx="93676" cy="784431"/>
                <a:chOff x="7134420" y="2587148"/>
                <a:chExt cx="93663" cy="711200"/>
              </a:xfrm>
            </p:grpSpPr>
            <p:sp>
              <p:nvSpPr>
                <p:cNvPr id="30744" name="Line 38">
                  <a:extLst>
                    <a:ext uri="{FF2B5EF4-FFF2-40B4-BE49-F238E27FC236}">
                      <a16:creationId xmlns:a16="http://schemas.microsoft.com/office/drawing/2014/main" id="{579642AA-BD27-416F-8A95-E21CC3B06963}"/>
                    </a:ext>
                  </a:extLst>
                </p:cNvPr>
                <p:cNvSpPr>
                  <a:spLocks noChangeShapeType="1"/>
                </p:cNvSpPr>
                <p:nvPr/>
              </p:nvSpPr>
              <p:spPr bwMode="auto">
                <a:xfrm flipV="1">
                  <a:off x="7174108" y="2587148"/>
                  <a:ext cx="0" cy="393700"/>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r-CA"/>
                </a:p>
              </p:txBody>
            </p:sp>
            <p:sp>
              <p:nvSpPr>
                <p:cNvPr id="30745" name="Line 39">
                  <a:extLst>
                    <a:ext uri="{FF2B5EF4-FFF2-40B4-BE49-F238E27FC236}">
                      <a16:creationId xmlns:a16="http://schemas.microsoft.com/office/drawing/2014/main" id="{510ABB8C-4927-49F9-9742-A519F09FC967}"/>
                    </a:ext>
                  </a:extLst>
                </p:cNvPr>
                <p:cNvSpPr>
                  <a:spLocks noChangeShapeType="1"/>
                </p:cNvSpPr>
                <p:nvPr/>
              </p:nvSpPr>
              <p:spPr bwMode="auto">
                <a:xfrm>
                  <a:off x="7134420" y="2587148"/>
                  <a:ext cx="93663"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30746" name="Line 44">
                  <a:extLst>
                    <a:ext uri="{FF2B5EF4-FFF2-40B4-BE49-F238E27FC236}">
                      <a16:creationId xmlns:a16="http://schemas.microsoft.com/office/drawing/2014/main" id="{2EEC6E94-F222-4A2A-85D9-EF5ADAB1D499}"/>
                    </a:ext>
                  </a:extLst>
                </p:cNvPr>
                <p:cNvSpPr>
                  <a:spLocks noChangeShapeType="1"/>
                </p:cNvSpPr>
                <p:nvPr/>
              </p:nvSpPr>
              <p:spPr bwMode="auto">
                <a:xfrm>
                  <a:off x="7174108" y="2980848"/>
                  <a:ext cx="0" cy="317500"/>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fr-CA"/>
                </a:p>
              </p:txBody>
            </p:sp>
            <p:sp>
              <p:nvSpPr>
                <p:cNvPr id="30747" name="Line 45">
                  <a:extLst>
                    <a:ext uri="{FF2B5EF4-FFF2-40B4-BE49-F238E27FC236}">
                      <a16:creationId xmlns:a16="http://schemas.microsoft.com/office/drawing/2014/main" id="{429A4D2E-A515-4DFC-8FC9-6AA3E47C4C97}"/>
                    </a:ext>
                  </a:extLst>
                </p:cNvPr>
                <p:cNvSpPr>
                  <a:spLocks noChangeShapeType="1"/>
                </p:cNvSpPr>
                <p:nvPr/>
              </p:nvSpPr>
              <p:spPr bwMode="auto">
                <a:xfrm>
                  <a:off x="7134420" y="3298348"/>
                  <a:ext cx="93663"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fr-CA"/>
                </a:p>
              </p:txBody>
            </p:sp>
          </p:grpSp>
        </p:grpSp>
      </p:grpSp>
      <p:sp>
        <p:nvSpPr>
          <p:cNvPr id="30729" name="Rectangle 77">
            <a:extLst>
              <a:ext uri="{FF2B5EF4-FFF2-40B4-BE49-F238E27FC236}">
                <a16:creationId xmlns:a16="http://schemas.microsoft.com/office/drawing/2014/main" id="{5150BFA6-6751-4DC6-AABD-0C5F297522DD}"/>
              </a:ext>
            </a:extLst>
          </p:cNvPr>
          <p:cNvSpPr>
            <a:spLocks noChangeArrowheads="1"/>
          </p:cNvSpPr>
          <p:nvPr/>
        </p:nvSpPr>
        <p:spPr bwMode="auto">
          <a:xfrm>
            <a:off x="2465388" y="4876800"/>
            <a:ext cx="5041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2000" b="1">
                <a:solidFill>
                  <a:srgbClr val="000000"/>
                </a:solidFill>
              </a:rPr>
              <a:t>Sugar-sweetened soft drink consumption</a:t>
            </a:r>
            <a:endParaRPr lang="fr-CA" altLang="fr-FR" sz="2000"/>
          </a:p>
        </p:txBody>
      </p:sp>
      <p:sp>
        <p:nvSpPr>
          <p:cNvPr id="30730" name="Rectangle 117">
            <a:extLst>
              <a:ext uri="{FF2B5EF4-FFF2-40B4-BE49-F238E27FC236}">
                <a16:creationId xmlns:a16="http://schemas.microsoft.com/office/drawing/2014/main" id="{9FB89942-BE60-46BC-BF5E-11C22BE9AFBE}"/>
              </a:ext>
            </a:extLst>
          </p:cNvPr>
          <p:cNvSpPr>
            <a:spLocks noChangeArrowheads="1"/>
          </p:cNvSpPr>
          <p:nvPr/>
        </p:nvSpPr>
        <p:spPr bwMode="auto">
          <a:xfrm>
            <a:off x="1700213" y="4508500"/>
            <a:ext cx="10715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a:solidFill>
                  <a:srgbClr val="000000"/>
                </a:solidFill>
              </a:rPr>
              <a:t>&lt;1/month</a:t>
            </a:r>
            <a:endParaRPr lang="fr-CA" altLang="fr-FR"/>
          </a:p>
        </p:txBody>
      </p:sp>
      <p:sp>
        <p:nvSpPr>
          <p:cNvPr id="30731" name="Rectangle 117">
            <a:extLst>
              <a:ext uri="{FF2B5EF4-FFF2-40B4-BE49-F238E27FC236}">
                <a16:creationId xmlns:a16="http://schemas.microsoft.com/office/drawing/2014/main" id="{21891578-0B2F-4746-9F0D-83FB8750241C}"/>
              </a:ext>
            </a:extLst>
          </p:cNvPr>
          <p:cNvSpPr>
            <a:spLocks noChangeArrowheads="1"/>
          </p:cNvSpPr>
          <p:nvPr/>
        </p:nvSpPr>
        <p:spPr bwMode="auto">
          <a:xfrm>
            <a:off x="3500438" y="4508500"/>
            <a:ext cx="10715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a:solidFill>
                  <a:srgbClr val="000000"/>
                </a:solidFill>
              </a:rPr>
              <a:t>1-4/month</a:t>
            </a:r>
            <a:endParaRPr lang="fr-CA" altLang="fr-FR"/>
          </a:p>
        </p:txBody>
      </p:sp>
      <p:sp>
        <p:nvSpPr>
          <p:cNvPr id="30732" name="Rectangle 117">
            <a:extLst>
              <a:ext uri="{FF2B5EF4-FFF2-40B4-BE49-F238E27FC236}">
                <a16:creationId xmlns:a16="http://schemas.microsoft.com/office/drawing/2014/main" id="{A7063804-64D9-432E-96E5-0097BF85395B}"/>
              </a:ext>
            </a:extLst>
          </p:cNvPr>
          <p:cNvSpPr>
            <a:spLocks noChangeArrowheads="1"/>
          </p:cNvSpPr>
          <p:nvPr/>
        </p:nvSpPr>
        <p:spPr bwMode="auto">
          <a:xfrm>
            <a:off x="5337175" y="4508500"/>
            <a:ext cx="9366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a:solidFill>
                  <a:srgbClr val="000000"/>
                </a:solidFill>
              </a:rPr>
              <a:t>2-6/week</a:t>
            </a:r>
            <a:endParaRPr lang="fr-CA" altLang="fr-FR"/>
          </a:p>
        </p:txBody>
      </p:sp>
      <p:sp>
        <p:nvSpPr>
          <p:cNvPr id="30733" name="Rectangle 117">
            <a:extLst>
              <a:ext uri="{FF2B5EF4-FFF2-40B4-BE49-F238E27FC236}">
                <a16:creationId xmlns:a16="http://schemas.microsoft.com/office/drawing/2014/main" id="{9CF524A1-38AA-4337-8218-08772EEB56D4}"/>
              </a:ext>
            </a:extLst>
          </p:cNvPr>
          <p:cNvSpPr>
            <a:spLocks noChangeArrowheads="1"/>
          </p:cNvSpPr>
          <p:nvPr/>
        </p:nvSpPr>
        <p:spPr bwMode="auto">
          <a:xfrm>
            <a:off x="7145338" y="4508500"/>
            <a:ext cx="9366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a:solidFill>
                  <a:srgbClr val="000000"/>
                </a:solidFill>
              </a:rPr>
              <a:t>≥1/day</a:t>
            </a:r>
            <a:endParaRPr lang="fr-CA" altLang="fr-FR"/>
          </a:p>
        </p:txBody>
      </p:sp>
      <p:sp>
        <p:nvSpPr>
          <p:cNvPr id="30734" name="Rectangle 77">
            <a:extLst>
              <a:ext uri="{FF2B5EF4-FFF2-40B4-BE49-F238E27FC236}">
                <a16:creationId xmlns:a16="http://schemas.microsoft.com/office/drawing/2014/main" id="{FD7AE210-C5E1-454B-BB1E-F375720D9AFE}"/>
              </a:ext>
            </a:extLst>
          </p:cNvPr>
          <p:cNvSpPr>
            <a:spLocks noChangeArrowheads="1"/>
          </p:cNvSpPr>
          <p:nvPr/>
        </p:nvSpPr>
        <p:spPr bwMode="auto">
          <a:xfrm rot="-5400000">
            <a:off x="-250825" y="2835275"/>
            <a:ext cx="1508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CA" altLang="fr-FR" sz="2000" b="1">
                <a:solidFill>
                  <a:srgbClr val="000000"/>
                </a:solidFill>
              </a:rPr>
              <a:t>Relative risk</a:t>
            </a:r>
            <a:endParaRPr lang="fr-CA" altLang="fr-F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1">
            <a:extLst>
              <a:ext uri="{FF2B5EF4-FFF2-40B4-BE49-F238E27FC236}">
                <a16:creationId xmlns:a16="http://schemas.microsoft.com/office/drawing/2014/main" id="{89EDB215-998B-4979-9B67-112AC3000F98}"/>
              </a:ext>
            </a:extLst>
          </p:cNvPr>
          <p:cNvSpPr>
            <a:spLocks noChangeArrowheads="1"/>
          </p:cNvSpPr>
          <p:nvPr/>
        </p:nvSpPr>
        <p:spPr bwMode="auto">
          <a:xfrm>
            <a:off x="161925" y="0"/>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000" b="1">
                <a:solidFill>
                  <a:srgbClr val="333333"/>
                </a:solidFill>
                <a:cs typeface="Times New Roman" panose="02020603050405020304" pitchFamily="18" charset="0"/>
              </a:rPr>
              <a:t>Relative Risk (RR) of Gestational Diabetes Mellitus in Relation to Sugar-Sweetened Beverage (SSB) Consumption</a:t>
            </a:r>
            <a:endParaRPr lang="en-US" altLang="fr-FR" sz="2000" b="1">
              <a:solidFill>
                <a:srgbClr val="333333"/>
              </a:solidFill>
            </a:endParaRPr>
          </a:p>
        </p:txBody>
      </p:sp>
      <p:graphicFrame>
        <p:nvGraphicFramePr>
          <p:cNvPr id="7" name="Tableau 6">
            <a:extLst>
              <a:ext uri="{FF2B5EF4-FFF2-40B4-BE49-F238E27FC236}">
                <a16:creationId xmlns:a16="http://schemas.microsoft.com/office/drawing/2014/main" id="{C815AB12-EF2F-4079-BE78-129A3031228B}"/>
              </a:ext>
            </a:extLst>
          </p:cNvPr>
          <p:cNvGraphicFramePr>
            <a:graphicFrameLocks noGrp="1"/>
          </p:cNvGraphicFramePr>
          <p:nvPr/>
        </p:nvGraphicFramePr>
        <p:xfrm>
          <a:off x="319088" y="1041400"/>
          <a:ext cx="8505825" cy="3962400"/>
        </p:xfrm>
        <a:graphic>
          <a:graphicData uri="http://schemas.openxmlformats.org/drawingml/2006/table">
            <a:tbl>
              <a:tblPr firstRow="1" bandRow="1">
                <a:tableStyleId>{5C22544A-7EE6-4342-B048-85BDC9FD1C3A}</a:tableStyleId>
              </a:tblPr>
              <a:tblGrid>
                <a:gridCol w="1957690">
                  <a:extLst>
                    <a:ext uri="{9D8B030D-6E8A-4147-A177-3AD203B41FA5}">
                      <a16:colId xmlns:a16="http://schemas.microsoft.com/office/drawing/2014/main" val="20000"/>
                    </a:ext>
                  </a:extLst>
                </a:gridCol>
                <a:gridCol w="1395135">
                  <a:extLst>
                    <a:ext uri="{9D8B030D-6E8A-4147-A177-3AD203B41FA5}">
                      <a16:colId xmlns:a16="http://schemas.microsoft.com/office/drawing/2014/main" val="20001"/>
                    </a:ext>
                  </a:extLst>
                </a:gridCol>
                <a:gridCol w="1260122">
                  <a:extLst>
                    <a:ext uri="{9D8B030D-6E8A-4147-A177-3AD203B41FA5}">
                      <a16:colId xmlns:a16="http://schemas.microsoft.com/office/drawing/2014/main" val="20002"/>
                    </a:ext>
                  </a:extLst>
                </a:gridCol>
                <a:gridCol w="1305127">
                  <a:extLst>
                    <a:ext uri="{9D8B030D-6E8A-4147-A177-3AD203B41FA5}">
                      <a16:colId xmlns:a16="http://schemas.microsoft.com/office/drawing/2014/main" val="20003"/>
                    </a:ext>
                  </a:extLst>
                </a:gridCol>
                <a:gridCol w="1575153">
                  <a:extLst>
                    <a:ext uri="{9D8B030D-6E8A-4147-A177-3AD203B41FA5}">
                      <a16:colId xmlns:a16="http://schemas.microsoft.com/office/drawing/2014/main" val="20004"/>
                    </a:ext>
                  </a:extLst>
                </a:gridCol>
                <a:gridCol w="1012598">
                  <a:extLst>
                    <a:ext uri="{9D8B030D-6E8A-4147-A177-3AD203B41FA5}">
                      <a16:colId xmlns:a16="http://schemas.microsoft.com/office/drawing/2014/main" val="20005"/>
                    </a:ext>
                  </a:extLst>
                </a:gridCol>
              </a:tblGrid>
              <a:tr h="304653">
                <a:tc>
                  <a:txBody>
                    <a:bodyPr/>
                    <a:lstStyle/>
                    <a:p>
                      <a:endParaRPr lang="fr-CA" sz="1200" dirty="0">
                        <a:latin typeface="Arial" pitchFamily="34" charset="0"/>
                        <a:cs typeface="Arial" pitchFamily="34" charset="0"/>
                      </a:endParaRPr>
                    </a:p>
                  </a:txBody>
                  <a:tcPr marL="91439" marR="91439" anchor="ctr">
                    <a:lnL w="12700" cap="flat" cmpd="sng" algn="ctr">
                      <a:no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9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accent6"/>
                          </a:solidFill>
                          <a:effectLst/>
                          <a:latin typeface="Arial" pitchFamily="34" charset="0"/>
                          <a:ea typeface="ＭＳ Ｐゴシック" pitchFamily="34" charset="-128"/>
                          <a:cs typeface="Arial" pitchFamily="34" charset="0"/>
                        </a:rPr>
                        <a:t>SSB consumption</a:t>
                      </a:r>
                    </a:p>
                  </a:txBody>
                  <a:tcPr marL="91439" marR="91439" anchor="ctr">
                    <a:lnL w="12700" cmpd="sng">
                      <a:noFill/>
                    </a:lnL>
                    <a:lnR w="12700" cmpd="sng">
                      <a:noFill/>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90000"/>
                      </a:schemeClr>
                    </a:solidFill>
                  </a:tcPr>
                </a:tc>
                <a:tc hMerge="1">
                  <a:txBody>
                    <a:bodyPr/>
                    <a:lstStyle/>
                    <a:p>
                      <a:endParaRPr lang="fr-CA" dirty="0"/>
                    </a:p>
                  </a:txBody>
                  <a:tcPr/>
                </a:tc>
                <a:tc hMerge="1">
                  <a:txBody>
                    <a:bodyPr/>
                    <a:lstStyle/>
                    <a:p>
                      <a:endParaRPr lang="fr-CA" dirty="0"/>
                    </a:p>
                  </a:txBody>
                  <a:tcPr/>
                </a:tc>
                <a:tc>
                  <a:txBody>
                    <a:bodyPr/>
                    <a:lstStyle/>
                    <a:p>
                      <a:endParaRPr lang="fr-CA" sz="1600" dirty="0">
                        <a:solidFill>
                          <a:schemeClr val="accent6"/>
                        </a:solidFill>
                        <a:latin typeface="Arial" pitchFamily="34" charset="0"/>
                        <a:cs typeface="Arial" pitchFamily="34" charset="0"/>
                      </a:endParaRPr>
                    </a:p>
                  </a:txBody>
                  <a:tcPr marL="91439" marR="91439" anchor="ctr">
                    <a:lnL w="12700" cmpd="sng">
                      <a:noFill/>
                    </a:lnL>
                    <a:lnR w="12700" cmpd="sng">
                      <a:noFill/>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accent6"/>
                        </a:solidFill>
                        <a:effectLst/>
                        <a:latin typeface="Arial" pitchFamily="34" charset="0"/>
                        <a:ea typeface="ＭＳ Ｐゴシック" pitchFamily="34" charset="-128"/>
                        <a:cs typeface="Arial" pitchFamily="34" charset="0"/>
                      </a:endParaRPr>
                    </a:p>
                  </a:txBody>
                  <a:tcPr marL="91439" marR="91439" anchor="ctr">
                    <a:lnL w="12700" cmpd="sng">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90000"/>
                      </a:schemeClr>
                    </a:solidFill>
                  </a:tcPr>
                </a:tc>
                <a:extLst>
                  <a:ext uri="{0D108BD9-81ED-4DB2-BD59-A6C34878D82A}">
                    <a16:rowId xmlns:a16="http://schemas.microsoft.com/office/drawing/2014/main" val="10000"/>
                  </a:ext>
                </a:extLst>
              </a:tr>
              <a:tr h="419423">
                <a:tc>
                  <a:txBody>
                    <a:bodyPr/>
                    <a:lstStyle/>
                    <a:p>
                      <a:endParaRPr lang="fr-CA" sz="1200" dirty="0">
                        <a:latin typeface="Arial" pitchFamily="34" charset="0"/>
                        <a:cs typeface="Arial" pitchFamily="34" charset="0"/>
                      </a:endParaRPr>
                    </a:p>
                  </a:txBody>
                  <a:tcPr marL="91439" marR="91439"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accent6"/>
                          </a:solidFill>
                          <a:effectLst/>
                          <a:latin typeface="Arial" pitchFamily="34" charset="0"/>
                          <a:ea typeface="ＭＳ Ｐゴシック" pitchFamily="34" charset="-128"/>
                          <a:cs typeface="Arial" pitchFamily="34" charset="0"/>
                        </a:rPr>
                        <a:t>0-3/mo</a:t>
                      </a:r>
                      <a:r>
                        <a:rPr kumimoji="0" lang="fr-CA" sz="1600" b="1" i="0" u="none" strike="noStrike" cap="none" normalizeH="0" baseline="0" dirty="0" err="1">
                          <a:ln>
                            <a:noFill/>
                          </a:ln>
                          <a:solidFill>
                            <a:schemeClr val="accent6"/>
                          </a:solidFill>
                          <a:effectLst/>
                          <a:latin typeface="Arial" pitchFamily="34" charset="0"/>
                          <a:ea typeface="+mn-ea"/>
                          <a:cs typeface="Arial" pitchFamily="34" charset="0"/>
                        </a:rPr>
                        <a:t>nth</a:t>
                      </a:r>
                      <a:endParaRPr kumimoji="0" lang="en-US" sz="1600" b="1" i="0" u="none" strike="noStrike" cap="none" normalizeH="0" baseline="0" dirty="0">
                        <a:ln>
                          <a:noFill/>
                        </a:ln>
                        <a:solidFill>
                          <a:schemeClr val="accent6"/>
                        </a:solidFill>
                        <a:effectLst/>
                        <a:latin typeface="Arial" pitchFamily="34" charset="0"/>
                        <a:ea typeface="ＭＳ Ｐゴシック" pitchFamily="34" charset="-128"/>
                        <a:cs typeface="Arial" pitchFamily="34" charset="0"/>
                      </a:endParaRPr>
                    </a:p>
                  </a:txBody>
                  <a:tcPr marL="91439" marR="91439" anchor="ctr">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accent6"/>
                          </a:solidFill>
                          <a:effectLst/>
                          <a:latin typeface="Arial" pitchFamily="34" charset="0"/>
                          <a:ea typeface="ＭＳ Ｐゴシック" pitchFamily="34" charset="-128"/>
                          <a:cs typeface="Arial" pitchFamily="34" charset="0"/>
                        </a:rPr>
                        <a:t>1-4/week</a:t>
                      </a:r>
                    </a:p>
                  </a:txBody>
                  <a:tcPr marL="91439" marR="91439" anchor="ctr" horzOverflow="overflow">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accent6"/>
                          </a:solidFill>
                          <a:effectLst/>
                          <a:latin typeface="Arial" pitchFamily="34" charset="0"/>
                          <a:ea typeface="ＭＳ Ｐゴシック" pitchFamily="34" charset="-128"/>
                          <a:cs typeface="Arial" pitchFamily="34" charset="0"/>
                        </a:rPr>
                        <a:t>≥5/week</a:t>
                      </a:r>
                    </a:p>
                  </a:txBody>
                  <a:tcPr marL="91439" marR="91439" anchor="ctr" horzOverflow="overflow">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accent6"/>
                          </a:solidFill>
                          <a:effectLst/>
                          <a:latin typeface="Arial" pitchFamily="34" charset="0"/>
                          <a:ea typeface="ＭＳ Ｐゴシック" pitchFamily="34" charset="-128"/>
                          <a:cs typeface="Arial" pitchFamily="34" charset="0"/>
                        </a:rPr>
                        <a:t>1 serving increment</a:t>
                      </a:r>
                    </a:p>
                  </a:txBody>
                  <a:tcPr marL="91439" marR="91439" anchor="ctr">
                    <a:lnL w="12700" cmpd="sng">
                      <a:noFill/>
                    </a:lnL>
                    <a:lnR w="12700" cmpd="sng">
                      <a:noFill/>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a:ln>
                            <a:noFill/>
                          </a:ln>
                          <a:solidFill>
                            <a:schemeClr val="accent6"/>
                          </a:solidFill>
                          <a:effectLst/>
                          <a:latin typeface="Arial" pitchFamily="34" charset="0"/>
                          <a:ea typeface="ＭＳ Ｐゴシック" pitchFamily="34" charset="-128"/>
                          <a:cs typeface="Arial" pitchFamily="34" charset="0"/>
                        </a:rPr>
                        <a:t>p for trend</a:t>
                      </a:r>
                    </a:p>
                  </a:txBody>
                  <a:tcPr marL="91439" marR="91439"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67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Arial" charset="0"/>
                          <a:ea typeface="ＭＳ Ｐゴシック" pitchFamily="34" charset="-128"/>
                          <a:cs typeface="Times New Roman" pitchFamily="18" charset="0"/>
                        </a:rPr>
                        <a:t>All SSB</a:t>
                      </a:r>
                    </a:p>
                  </a:txBody>
                  <a:tcPr marL="91439" marR="91439" anchor="ctr">
                    <a:lnL w="12700" cap="flat" cmpd="sng" algn="ctr">
                      <a:no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endParaRPr lang="fr-CA" sz="1400" dirty="0">
                        <a:latin typeface="Arial" pitchFamily="34" charset="0"/>
                        <a:cs typeface="Arial" pitchFamily="34" charset="0"/>
                      </a:endParaRPr>
                    </a:p>
                  </a:txBody>
                  <a:tcPr marL="91439" marR="91439"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endParaRPr lang="fr-CA" sz="1400" dirty="0">
                        <a:latin typeface="Arial" pitchFamily="34" charset="0"/>
                        <a:cs typeface="Arial" pitchFamily="34" charset="0"/>
                      </a:endParaRPr>
                    </a:p>
                  </a:txBody>
                  <a:tcPr marL="91439" marR="91439"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endParaRPr lang="fr-CA" sz="1400" dirty="0">
                        <a:latin typeface="Arial" pitchFamily="34" charset="0"/>
                        <a:cs typeface="Arial" pitchFamily="34" charset="0"/>
                      </a:endParaRPr>
                    </a:p>
                  </a:txBody>
                  <a:tcPr marL="91439" marR="91439"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endParaRPr lang="fr-CA" sz="1400" dirty="0">
                        <a:latin typeface="Arial" pitchFamily="34" charset="0"/>
                        <a:cs typeface="Arial" pitchFamily="34" charset="0"/>
                      </a:endParaRPr>
                    </a:p>
                  </a:txBody>
                  <a:tcPr marL="91439" marR="91439" anchor="ctr">
                    <a:lnL w="12700" cmpd="sng">
                      <a:noFill/>
                    </a:lnL>
                    <a:lnR w="12700" cmpd="sng">
                      <a:noFill/>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endParaRPr lang="fr-CA" sz="1400" dirty="0">
                        <a:latin typeface="Arial" pitchFamily="34" charset="0"/>
                        <a:cs typeface="Arial" pitchFamily="34" charset="0"/>
                      </a:endParaRPr>
                    </a:p>
                  </a:txBody>
                  <a:tcPr marL="91439" marR="91439" anchor="ctr">
                    <a:lnL w="12700" cmpd="sng">
                      <a:noFill/>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2"/>
                  </a:ext>
                </a:extLst>
              </a:tr>
              <a:tr h="22292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Case/person-years</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323/185,682</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229/173,189</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208/185,757</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DF6F7"/>
                    </a:solidFill>
                  </a:tcPr>
                </a:tc>
                <a:extLst>
                  <a:ext uri="{0D108BD9-81ED-4DB2-BD59-A6C34878D82A}">
                    <a16:rowId xmlns:a16="http://schemas.microsoft.com/office/drawing/2014/main" val="10003"/>
                  </a:ext>
                </a:extLst>
              </a:tr>
              <a:tr h="23315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RR1*</a:t>
                      </a:r>
                      <a:r>
                        <a:rPr kumimoji="0" lang="en-US" sz="1400" b="0" i="0" u="none" strike="noStrike" kern="1200" cap="none" normalizeH="0" baseline="30000" dirty="0">
                          <a:ln>
                            <a:noFill/>
                          </a:ln>
                          <a:solidFill>
                            <a:schemeClr val="dk1"/>
                          </a:solidFill>
                          <a:effectLst/>
                          <a:latin typeface="Arial" pitchFamily="34" charset="0"/>
                          <a:ea typeface="+mn-ea"/>
                          <a:cs typeface="Arial" pitchFamily="34" charset="0"/>
                        </a:rPr>
                        <a:t> </a:t>
                      </a: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(95% CI)</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1.00</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1.01 </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1.23 </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C00000"/>
                          </a:solidFill>
                          <a:effectLst/>
                          <a:latin typeface="Arial" charset="0"/>
                          <a:ea typeface="ＭＳ Ｐゴシック" pitchFamily="34" charset="-128"/>
                          <a:cs typeface="Times New Roman" pitchFamily="18" charset="0"/>
                        </a:rPr>
                        <a:t>1.25 (1.07-1.45)</a:t>
                      </a:r>
                      <a:endParaRPr kumimoji="0" lang="en-US" sz="1400" b="0" i="0" u="none" strike="noStrike" cap="none" normalizeH="0" baseline="0" dirty="0">
                        <a:ln>
                          <a:noFill/>
                        </a:ln>
                        <a:solidFill>
                          <a:srgbClr val="C00000"/>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0.005</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DF6F7"/>
                    </a:solidFill>
                  </a:tcPr>
                </a:tc>
                <a:extLst>
                  <a:ext uri="{0D108BD9-81ED-4DB2-BD59-A6C34878D82A}">
                    <a16:rowId xmlns:a16="http://schemas.microsoft.com/office/drawing/2014/main" val="10004"/>
                  </a:ext>
                </a:extLst>
              </a:tr>
              <a:tr h="27605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RR2</a:t>
                      </a:r>
                      <a:r>
                        <a:rPr lang="en-US" sz="1400" baseline="30000" dirty="0">
                          <a:latin typeface="Arial" pitchFamily="34" charset="0"/>
                          <a:ea typeface="ＭＳ Ｐゴシック" pitchFamily="34" charset="-128"/>
                          <a:cs typeface="Arial" pitchFamily="34" charset="0"/>
                        </a:rPr>
                        <a:t>†</a:t>
                      </a: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 (95% CI)</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1.00</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1.02 </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1.17 </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C00000"/>
                          </a:solidFill>
                          <a:effectLst/>
                          <a:latin typeface="Arial" charset="0"/>
                          <a:ea typeface="ＭＳ Ｐゴシック" pitchFamily="34" charset="-128"/>
                          <a:cs typeface="Times New Roman" pitchFamily="18" charset="0"/>
                        </a:rPr>
                        <a:t>1.18 (1.01-1.37)</a:t>
                      </a:r>
                      <a:endParaRPr kumimoji="0" lang="en-US" sz="1400" b="0" i="0" u="none" strike="noStrike" cap="none" normalizeH="0" baseline="0" dirty="0">
                        <a:ln>
                          <a:noFill/>
                        </a:ln>
                        <a:solidFill>
                          <a:srgbClr val="C00000"/>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0.04</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6F7"/>
                    </a:solidFill>
                  </a:tcPr>
                </a:tc>
                <a:extLst>
                  <a:ext uri="{0D108BD9-81ED-4DB2-BD59-A6C34878D82A}">
                    <a16:rowId xmlns:a16="http://schemas.microsoft.com/office/drawing/2014/main" val="10005"/>
                  </a:ext>
                </a:extLst>
              </a:tr>
              <a:tr h="11861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kern="1200" cap="none" normalizeH="0" baseline="0" dirty="0">
                          <a:ln>
                            <a:noFill/>
                          </a:ln>
                          <a:solidFill>
                            <a:schemeClr val="tx1"/>
                          </a:solidFill>
                          <a:effectLst/>
                          <a:latin typeface="Arial" charset="0"/>
                          <a:ea typeface="ＭＳ Ｐゴシック" pitchFamily="34" charset="-128"/>
                          <a:cs typeface="Times New Roman" pitchFamily="18" charset="0"/>
                        </a:rPr>
                        <a:t>RR3</a:t>
                      </a:r>
                      <a:r>
                        <a:rPr lang="en-US" sz="1400" baseline="30000" dirty="0">
                          <a:latin typeface="Arial" pitchFamily="34" charset="0"/>
                          <a:ea typeface="ＭＳ Ｐゴシック" pitchFamily="34" charset="-128"/>
                          <a:cs typeface="Arial" pitchFamily="34" charset="0"/>
                        </a:rPr>
                        <a:t>‡</a:t>
                      </a:r>
                      <a:r>
                        <a:rPr kumimoji="0" lang="en-US" sz="1400" b="0" i="0" u="none" strike="noStrike" kern="1200" cap="none" normalizeH="0" baseline="0" dirty="0">
                          <a:ln>
                            <a:noFill/>
                          </a:ln>
                          <a:solidFill>
                            <a:schemeClr val="tx1"/>
                          </a:solidFill>
                          <a:effectLst/>
                          <a:latin typeface="Arial" charset="0"/>
                          <a:ea typeface="ＭＳ Ｐゴシック" pitchFamily="34" charset="-128"/>
                          <a:cs typeface="Times New Roman" pitchFamily="18" charset="0"/>
                        </a:rPr>
                        <a:t> (95% CI)</a:t>
                      </a:r>
                    </a:p>
                  </a:txBody>
                  <a:tcPr marL="91439" marR="91439" horzOverflow="overflow">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kern="1200" cap="none" normalizeH="0" baseline="0" dirty="0">
                          <a:ln>
                            <a:noFill/>
                          </a:ln>
                          <a:solidFill>
                            <a:schemeClr val="tx1"/>
                          </a:solidFill>
                          <a:effectLst/>
                          <a:latin typeface="Arial" charset="0"/>
                          <a:ea typeface="ＭＳ Ｐゴシック" pitchFamily="34" charset="-128"/>
                          <a:cs typeface="Times New Roman" pitchFamily="18" charset="0"/>
                        </a:rPr>
                        <a:t>1.00</a:t>
                      </a:r>
                    </a:p>
                  </a:txBody>
                  <a:tcPr marL="91439" marR="91439" horzOverflow="overflow">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kern="1200" cap="none" normalizeH="0" baseline="0" dirty="0">
                          <a:ln>
                            <a:noFill/>
                          </a:ln>
                          <a:solidFill>
                            <a:schemeClr val="tx1"/>
                          </a:solidFill>
                          <a:effectLst/>
                          <a:latin typeface="Arial" charset="0"/>
                          <a:ea typeface="ＭＳ Ｐゴシック" pitchFamily="34" charset="-128"/>
                          <a:cs typeface="Times New Roman" pitchFamily="18" charset="0"/>
                        </a:rPr>
                        <a:t>1.06 </a:t>
                      </a:r>
                    </a:p>
                  </a:txBody>
                  <a:tcPr marL="91439" marR="91439" horzOverflow="overflow">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kern="1200" cap="none" normalizeH="0" baseline="0" dirty="0">
                          <a:ln>
                            <a:noFill/>
                          </a:ln>
                          <a:solidFill>
                            <a:schemeClr val="tx1"/>
                          </a:solidFill>
                          <a:effectLst/>
                          <a:latin typeface="Arial" charset="0"/>
                          <a:ea typeface="ＭＳ Ｐゴシック" pitchFamily="34" charset="-128"/>
                          <a:cs typeface="Times New Roman" pitchFamily="18" charset="0"/>
                        </a:rPr>
                        <a:t>1.23 </a:t>
                      </a:r>
                    </a:p>
                  </a:txBody>
                  <a:tcPr marL="91439" marR="91439" horzOverflow="overflow">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C00000"/>
                          </a:solidFill>
                          <a:effectLst/>
                          <a:latin typeface="Arial" charset="0"/>
                          <a:ea typeface="ＭＳ Ｐゴシック" pitchFamily="34" charset="-128"/>
                          <a:cs typeface="Times New Roman" pitchFamily="18" charset="0"/>
                        </a:rPr>
                        <a:t> 1.23 (1.05-1.43)</a:t>
                      </a:r>
                    </a:p>
                  </a:txBody>
                  <a:tcPr marL="91439" marR="91439" horzOverflow="overflow">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kern="1200" cap="none" normalizeH="0" baseline="0" dirty="0">
                          <a:ln>
                            <a:noFill/>
                          </a:ln>
                          <a:solidFill>
                            <a:schemeClr val="tx1"/>
                          </a:solidFill>
                          <a:effectLst/>
                          <a:latin typeface="Arial" charset="0"/>
                          <a:ea typeface="ＭＳ Ｐゴシック" pitchFamily="34" charset="-128"/>
                          <a:cs typeface="Times New Roman" pitchFamily="18" charset="0"/>
                        </a:rPr>
                        <a:t>0.01</a:t>
                      </a:r>
                    </a:p>
                  </a:txBody>
                  <a:tcPr marL="91439" marR="91439" horzOverflow="overflow">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6F7"/>
                    </a:solidFill>
                  </a:tcPr>
                </a:tc>
                <a:extLst>
                  <a:ext uri="{0D108BD9-81ED-4DB2-BD59-A6C34878D82A}">
                    <a16:rowId xmlns:a16="http://schemas.microsoft.com/office/drawing/2014/main" val="10006"/>
                  </a:ext>
                </a:extLst>
              </a:tr>
              <a:tr h="235260">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pitchFamily="34" charset="-128"/>
                          <a:cs typeface="Times New Roman" pitchFamily="18" charset="0"/>
                        </a:rPr>
                        <a:t>Sugar-sweetened cola</a:t>
                      </a:r>
                      <a:endParaRPr kumimoji="0" lang="en-US" sz="1400" b="1"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0" i="0" u="none" strike="noStrike" cap="none" normalizeH="0" baseline="0" dirty="0">
                        <a:ln>
                          <a:noFill/>
                        </a:ln>
                        <a:solidFill>
                          <a:schemeClr val="tx1"/>
                        </a:solidFill>
                        <a:effectLst/>
                        <a:latin typeface="Arial" charset="0"/>
                        <a:ea typeface="ＭＳ Ｐゴシック" pitchFamily="34" charset="-128"/>
                      </a:endParaRPr>
                    </a:p>
                  </a:txBody>
                  <a:tcPr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0" i="0" u="none" strike="noStrike" cap="none" normalizeH="0" baseline="0" dirty="0">
                        <a:ln>
                          <a:noFill/>
                        </a:ln>
                        <a:solidFill>
                          <a:srgbClr val="C00000"/>
                        </a:solidFill>
                        <a:effectLst/>
                        <a:latin typeface="Arial" charset="0"/>
                        <a:ea typeface="ＭＳ Ｐゴシック" pitchFamily="34" charset="-128"/>
                      </a:endParaRPr>
                    </a:p>
                  </a:txBody>
                  <a:tcPr marL="91439" marR="91439" anchor="ctr" horzOverflow="overflow">
                    <a:lnL w="12700" cmpd="sng">
                      <a:noFill/>
                    </a:lnL>
                    <a:lnR w="12700" cmpd="sng">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7"/>
                  </a:ext>
                </a:extLst>
              </a:tr>
              <a:tr h="1738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Case/person-years</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544/332,516</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168/113,899</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148/98,214</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0" i="0" u="none" strike="noStrike" cap="none" normalizeH="0" baseline="0" dirty="0">
                        <a:ln>
                          <a:noFill/>
                        </a:ln>
                        <a:solidFill>
                          <a:srgbClr val="C00000"/>
                        </a:solidFill>
                        <a:effectLst/>
                        <a:latin typeface="Arial" charset="0"/>
                        <a:ea typeface="ＭＳ Ｐゴシック" pitchFamily="34" charset="-128"/>
                      </a:endParaRPr>
                    </a:p>
                  </a:txBody>
                  <a:tcPr marL="91439" marR="91439" anchor="ctr" horzOverflow="overflow">
                    <a:lnL w="12700" cmpd="sng">
                      <a:noFill/>
                    </a:lnL>
                    <a:lnR w="12700" cmpd="sng">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DF6F7"/>
                    </a:solidFill>
                  </a:tcPr>
                </a:tc>
                <a:extLst>
                  <a:ext uri="{0D108BD9-81ED-4DB2-BD59-A6C34878D82A}">
                    <a16:rowId xmlns:a16="http://schemas.microsoft.com/office/drawing/2014/main" val="10008"/>
                  </a:ext>
                </a:extLst>
              </a:tr>
              <a:tr h="1493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RR1*</a:t>
                      </a:r>
                      <a:r>
                        <a:rPr kumimoji="0" lang="en-US" sz="1400" b="0" i="0" u="none" strike="noStrike" kern="1200" cap="none" normalizeH="0" baseline="0" dirty="0">
                          <a:ln>
                            <a:noFill/>
                          </a:ln>
                          <a:solidFill>
                            <a:schemeClr val="dk1"/>
                          </a:solidFill>
                          <a:effectLst/>
                          <a:latin typeface="Arial" pitchFamily="34" charset="0"/>
                          <a:ea typeface="+mn-ea"/>
                          <a:cs typeface="Arial" pitchFamily="34" charset="0"/>
                        </a:rPr>
                        <a:t> </a:t>
                      </a: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(95% CI)</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1.00</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1.12 </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1.39 </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C00000"/>
                          </a:solidFill>
                          <a:effectLst/>
                          <a:latin typeface="Arial" charset="0"/>
                          <a:ea typeface="ＭＳ Ｐゴシック" pitchFamily="34" charset="-128"/>
                          <a:cs typeface="Times New Roman" pitchFamily="18" charset="0"/>
                        </a:rPr>
                        <a:t>1.39 (1.16-1.67)</a:t>
                      </a:r>
                      <a:endParaRPr kumimoji="0" lang="en-US" sz="1400" b="0" i="0" u="none" strike="noStrike" cap="none" normalizeH="0" baseline="0" dirty="0">
                        <a:ln>
                          <a:noFill/>
                        </a:ln>
                        <a:solidFill>
                          <a:srgbClr val="C00000"/>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&lt;0.001</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DF6F7"/>
                    </a:solidFill>
                  </a:tcPr>
                </a:tc>
                <a:extLst>
                  <a:ext uri="{0D108BD9-81ED-4DB2-BD59-A6C34878D82A}">
                    <a16:rowId xmlns:a16="http://schemas.microsoft.com/office/drawing/2014/main" val="10009"/>
                  </a:ext>
                </a:extLst>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RR2</a:t>
                      </a:r>
                      <a:r>
                        <a:rPr lang="en-US" sz="1400" baseline="30000" dirty="0">
                          <a:latin typeface="Arial" pitchFamily="34" charset="0"/>
                          <a:ea typeface="ＭＳ Ｐゴシック" pitchFamily="34" charset="-128"/>
                          <a:cs typeface="Arial" pitchFamily="34" charset="0"/>
                        </a:rPr>
                        <a:t>†</a:t>
                      </a: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 (95% CI)</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34" charset="-128"/>
                          <a:cs typeface="Times New Roman" pitchFamily="18" charset="0"/>
                        </a:rPr>
                        <a:t>1.00</a:t>
                      </a:r>
                      <a:endParaRPr kumimoji="0" lang="en-US" sz="1400" b="0" i="0" u="none" strike="noStrike" cap="none" normalizeH="0" baseline="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1.07 </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1.26 </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C00000"/>
                          </a:solidFill>
                          <a:effectLst/>
                          <a:latin typeface="Arial" charset="0"/>
                          <a:ea typeface="ＭＳ Ｐゴシック" pitchFamily="34" charset="-128"/>
                          <a:cs typeface="Times New Roman" pitchFamily="18" charset="0"/>
                        </a:rPr>
                        <a:t>1.25 (1.04-1.51)</a:t>
                      </a:r>
                      <a:endParaRPr kumimoji="0" lang="en-US" sz="1400" b="0" i="0" u="none" strike="noStrike" cap="none" normalizeH="0" baseline="0" dirty="0">
                        <a:ln>
                          <a:noFill/>
                        </a:ln>
                        <a:solidFill>
                          <a:srgbClr val="C00000"/>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0.02</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DF6F7"/>
                    </a:solidFill>
                  </a:tcPr>
                </a:tc>
                <a:extLst>
                  <a:ext uri="{0D108BD9-81ED-4DB2-BD59-A6C34878D82A}">
                    <a16:rowId xmlns:a16="http://schemas.microsoft.com/office/drawing/2014/main" val="10010"/>
                  </a:ext>
                </a:extLst>
              </a:tr>
              <a:tr h="23721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RR3</a:t>
                      </a:r>
                      <a:r>
                        <a:rPr lang="en-US" sz="1400" baseline="30000" dirty="0">
                          <a:latin typeface="Arial" pitchFamily="34" charset="0"/>
                          <a:ea typeface="ＭＳ Ｐゴシック" pitchFamily="34" charset="-128"/>
                          <a:cs typeface="Arial" pitchFamily="34" charset="0"/>
                        </a:rPr>
                        <a:t>‡</a:t>
                      </a: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 (95% CI)</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ap="flat" cmpd="sng" algn="ctr">
                      <a:noFill/>
                      <a:prstDash val="solid"/>
                      <a:round/>
                      <a:headEnd type="none" w="med" len="med"/>
                      <a:tailEnd type="none" w="med" len="med"/>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1.00</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1.11 </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1.29</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C00000"/>
                          </a:solidFill>
                          <a:effectLst/>
                          <a:latin typeface="Arial" charset="0"/>
                          <a:ea typeface="ＭＳ Ｐゴシック" pitchFamily="34" charset="-128"/>
                          <a:cs typeface="Times New Roman" pitchFamily="18" charset="0"/>
                        </a:rPr>
                        <a:t>1.29 (1.07-1.55)</a:t>
                      </a:r>
                      <a:endParaRPr kumimoji="0" lang="en-US" sz="1400" b="0" i="0" u="none" strike="noStrike" cap="none" normalizeH="0" baseline="0" dirty="0">
                        <a:ln>
                          <a:noFill/>
                        </a:ln>
                        <a:solidFill>
                          <a:srgbClr val="C00000"/>
                        </a:solidFill>
                        <a:effectLst/>
                        <a:latin typeface="Arial" charset="0"/>
                        <a:ea typeface="ＭＳ Ｐゴシック" pitchFamily="34" charset="-128"/>
                      </a:endParaRPr>
                    </a:p>
                  </a:txBody>
                  <a:tcPr marL="91439" marR="91439" anchor="ctr" horzOverflow="overflow">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6F7"/>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pitchFamily="34" charset="-128"/>
                          <a:cs typeface="Times New Roman" pitchFamily="18" charset="0"/>
                        </a:rPr>
                        <a:t>0.007</a:t>
                      </a:r>
                      <a:endParaRPr kumimoji="0" lang="en-US" sz="1400" b="0" i="0" u="none" strike="noStrike" cap="none" normalizeH="0" baseline="0" dirty="0">
                        <a:ln>
                          <a:noFill/>
                        </a:ln>
                        <a:solidFill>
                          <a:schemeClr val="tx1"/>
                        </a:solidFill>
                        <a:effectLst/>
                        <a:latin typeface="Arial" charset="0"/>
                        <a:ea typeface="ＭＳ Ｐゴシック" pitchFamily="34" charset="-128"/>
                      </a:endParaRPr>
                    </a:p>
                  </a:txBody>
                  <a:tcPr marL="91439" marR="91439" anchor="ctr" horzOverflow="overflow">
                    <a:lnL w="12700" cmpd="sng">
                      <a:noFill/>
                    </a:lnL>
                    <a:lnR w="12700" cap="flat" cmpd="sng" algn="ctr">
                      <a:no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F6F7"/>
                    </a:solidFill>
                  </a:tcPr>
                </a:tc>
                <a:extLst>
                  <a:ext uri="{0D108BD9-81ED-4DB2-BD59-A6C34878D82A}">
                    <a16:rowId xmlns:a16="http://schemas.microsoft.com/office/drawing/2014/main" val="10011"/>
                  </a:ext>
                </a:extLst>
              </a:tr>
            </a:tbl>
          </a:graphicData>
        </a:graphic>
      </p:graphicFrame>
      <p:sp>
        <p:nvSpPr>
          <p:cNvPr id="32845" name="Rectangle 8">
            <a:extLst>
              <a:ext uri="{FF2B5EF4-FFF2-40B4-BE49-F238E27FC236}">
                <a16:creationId xmlns:a16="http://schemas.microsoft.com/office/drawing/2014/main" id="{65FD3655-52A5-4997-8E76-CB9C7E795B8F}"/>
              </a:ext>
            </a:extLst>
          </p:cNvPr>
          <p:cNvSpPr>
            <a:spLocks noChangeArrowheads="1"/>
          </p:cNvSpPr>
          <p:nvPr/>
        </p:nvSpPr>
        <p:spPr bwMode="auto">
          <a:xfrm>
            <a:off x="5337175" y="6434138"/>
            <a:ext cx="3644900"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1000"/>
              <a:t>Adapted from Chen L et al. Diabetes Care 2009; 32: 2236-39</a:t>
            </a:r>
          </a:p>
        </p:txBody>
      </p:sp>
      <p:sp>
        <p:nvSpPr>
          <p:cNvPr id="32846" name="Text Box 108">
            <a:extLst>
              <a:ext uri="{FF2B5EF4-FFF2-40B4-BE49-F238E27FC236}">
                <a16:creationId xmlns:a16="http://schemas.microsoft.com/office/drawing/2014/main" id="{82947E48-908B-4346-BC57-9FFDD86F7EF8}"/>
              </a:ext>
            </a:extLst>
          </p:cNvPr>
          <p:cNvSpPr txBox="1">
            <a:spLocks noChangeArrowheads="1"/>
          </p:cNvSpPr>
          <p:nvPr/>
        </p:nvSpPr>
        <p:spPr bwMode="auto">
          <a:xfrm>
            <a:off x="266700" y="5359400"/>
            <a:ext cx="88773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 indent="-4445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20000"/>
              </a:spcBef>
              <a:buClr>
                <a:schemeClr val="tx1"/>
              </a:buClr>
            </a:pPr>
            <a:endParaRPr lang="en-US" altLang="fr-FR" sz="1100" baseline="30000">
              <a:cs typeface="Arial" panose="020B0604020202020204" pitchFamily="34" charset="0"/>
            </a:endParaRPr>
          </a:p>
        </p:txBody>
      </p:sp>
      <p:grpSp>
        <p:nvGrpSpPr>
          <p:cNvPr id="32847" name="Group 42">
            <a:extLst>
              <a:ext uri="{FF2B5EF4-FFF2-40B4-BE49-F238E27FC236}">
                <a16:creationId xmlns:a16="http://schemas.microsoft.com/office/drawing/2014/main" id="{8318F6C1-25C6-468F-B2E0-94FFCA3C29F5}"/>
              </a:ext>
            </a:extLst>
          </p:cNvPr>
          <p:cNvGrpSpPr>
            <a:grpSpLocks noChangeAspect="1"/>
          </p:cNvGrpSpPr>
          <p:nvPr/>
        </p:nvGrpSpPr>
        <p:grpSpPr bwMode="auto">
          <a:xfrm>
            <a:off x="309563" y="5119688"/>
            <a:ext cx="8524875" cy="1169987"/>
            <a:chOff x="4014" y="1423"/>
            <a:chExt cx="1165" cy="368"/>
          </a:xfrm>
        </p:grpSpPr>
        <p:sp>
          <p:nvSpPr>
            <p:cNvPr id="32848" name="Rectangle 17">
              <a:extLst>
                <a:ext uri="{FF2B5EF4-FFF2-40B4-BE49-F238E27FC236}">
                  <a16:creationId xmlns:a16="http://schemas.microsoft.com/office/drawing/2014/main" id="{C655A593-BD8B-4297-9A69-B78F1E64B989}"/>
                </a:ext>
              </a:extLst>
            </p:cNvPr>
            <p:cNvSpPr>
              <a:spLocks noChangeArrowheads="1"/>
            </p:cNvSpPr>
            <p:nvPr/>
          </p:nvSpPr>
          <p:spPr bwMode="auto">
            <a:xfrm>
              <a:off x="4043" y="1423"/>
              <a:ext cx="1136"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marL="44450" indent="-4445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20000"/>
                </a:spcBef>
                <a:buClr>
                  <a:schemeClr val="tx1"/>
                </a:buClr>
              </a:pPr>
              <a:r>
                <a:rPr lang="en-US" altLang="fr-FR" sz="1200">
                  <a:solidFill>
                    <a:schemeClr val="tx2"/>
                  </a:solidFill>
                  <a:cs typeface="Times New Roman" panose="02020603050405020304" pitchFamily="18" charset="0"/>
                </a:rPr>
                <a:t>n=13,475; cases=860</a:t>
              </a:r>
              <a:endParaRPr lang="fr-FR" altLang="fr-FR" sz="1200">
                <a:solidFill>
                  <a:schemeClr val="tx2"/>
                </a:solidFill>
              </a:endParaRPr>
            </a:p>
            <a:p>
              <a:pPr>
                <a:spcBef>
                  <a:spcPct val="20000"/>
                </a:spcBef>
                <a:buClr>
                  <a:schemeClr val="tx1"/>
                </a:buClr>
              </a:pPr>
              <a:r>
                <a:rPr lang="en-US" altLang="fr-FR" sz="1200">
                  <a:cs typeface="Times New Roman" panose="02020603050405020304" pitchFamily="18" charset="0"/>
                </a:rPr>
                <a:t>*</a:t>
              </a:r>
              <a:r>
                <a:rPr lang="en-US" altLang="fr-FR" sz="1200">
                  <a:cs typeface="Arial" panose="020B0604020202020204" pitchFamily="34" charset="0"/>
                </a:rPr>
                <a:t>Model 1 adjusted for age and parity.</a:t>
              </a:r>
            </a:p>
            <a:p>
              <a:pPr>
                <a:spcBef>
                  <a:spcPct val="20000"/>
                </a:spcBef>
                <a:buClr>
                  <a:schemeClr val="tx1"/>
                </a:buClr>
              </a:pPr>
              <a:r>
                <a:rPr lang="en-US" altLang="fr-FR" sz="1200" baseline="30000">
                  <a:cs typeface="Arial" panose="020B0604020202020204" pitchFamily="34" charset="0"/>
                </a:rPr>
                <a:t>†</a:t>
              </a:r>
              <a:r>
                <a:rPr lang="en-US" altLang="fr-FR" sz="1200">
                  <a:cs typeface="Arial" panose="020B0604020202020204" pitchFamily="34" charset="0"/>
                </a:rPr>
                <a:t>Model 2 adjusted for variables in model 1 plus race/ethnicity, cigarette smoking status, family history of diabetes in a first-degree relative, alcohol intake and physical activity.</a:t>
              </a:r>
            </a:p>
            <a:p>
              <a:pPr>
                <a:spcBef>
                  <a:spcPct val="20000"/>
                </a:spcBef>
                <a:buClr>
                  <a:schemeClr val="tx1"/>
                </a:buClr>
              </a:pPr>
              <a:r>
                <a:rPr lang="en-US" altLang="fr-FR" sz="1200" baseline="30000">
                  <a:cs typeface="Arial" panose="020B0604020202020204" pitchFamily="34" charset="0"/>
                </a:rPr>
                <a:t>‡</a:t>
              </a:r>
              <a:r>
                <a:rPr lang="en-US" altLang="fr-FR" sz="1200">
                  <a:cs typeface="Arial" panose="020B0604020202020204" pitchFamily="34" charset="0"/>
                </a:rPr>
                <a:t>Model 3 adjusted for variables in model 2 plus body mass index.</a:t>
              </a:r>
              <a:endParaRPr lang="en-CA" altLang="fr-FR" sz="1200"/>
            </a:p>
          </p:txBody>
        </p:sp>
        <p:sp>
          <p:nvSpPr>
            <p:cNvPr id="32849" name="Rectangle 18">
              <a:extLst>
                <a:ext uri="{FF2B5EF4-FFF2-40B4-BE49-F238E27FC236}">
                  <a16:creationId xmlns:a16="http://schemas.microsoft.com/office/drawing/2014/main" id="{6F32D8D4-FC97-41B8-ABDF-B351E56C14A9}"/>
                </a:ext>
              </a:extLst>
            </p:cNvPr>
            <p:cNvSpPr>
              <a:spLocks noChangeArrowheads="1"/>
            </p:cNvSpPr>
            <p:nvPr/>
          </p:nvSpPr>
          <p:spPr bwMode="auto">
            <a:xfrm>
              <a:off x="4014" y="1423"/>
              <a:ext cx="29" cy="367"/>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64" name="Group 64">
            <a:extLst>
              <a:ext uri="{FF2B5EF4-FFF2-40B4-BE49-F238E27FC236}">
                <a16:creationId xmlns:a16="http://schemas.microsoft.com/office/drawing/2014/main" id="{C8FF0420-EF99-48CC-B27E-23951C31A839}"/>
              </a:ext>
            </a:extLst>
          </p:cNvPr>
          <p:cNvGraphicFramePr>
            <a:graphicFrameLocks noGrp="1"/>
          </p:cNvGraphicFramePr>
          <p:nvPr>
            <p:ph type="tbl" idx="4294967295"/>
          </p:nvPr>
        </p:nvGraphicFramePr>
        <p:xfrm>
          <a:off x="304800" y="1719263"/>
          <a:ext cx="8534400" cy="2906712"/>
        </p:xfrm>
        <a:graphic>
          <a:graphicData uri="http://schemas.openxmlformats.org/drawingml/2006/table">
            <a:tbl>
              <a:tblPr/>
              <a:tblGrid>
                <a:gridCol w="1755195">
                  <a:extLst>
                    <a:ext uri="{9D8B030D-6E8A-4147-A177-3AD203B41FA5}">
                      <a16:colId xmlns:a16="http://schemas.microsoft.com/office/drawing/2014/main" val="20000"/>
                    </a:ext>
                  </a:extLst>
                </a:gridCol>
                <a:gridCol w="2565285">
                  <a:extLst>
                    <a:ext uri="{9D8B030D-6E8A-4147-A177-3AD203B41FA5}">
                      <a16:colId xmlns:a16="http://schemas.microsoft.com/office/drawing/2014/main" val="20001"/>
                    </a:ext>
                  </a:extLst>
                </a:gridCol>
                <a:gridCol w="2340260">
                  <a:extLst>
                    <a:ext uri="{9D8B030D-6E8A-4147-A177-3AD203B41FA5}">
                      <a16:colId xmlns:a16="http://schemas.microsoft.com/office/drawing/2014/main" val="20002"/>
                    </a:ext>
                  </a:extLst>
                </a:gridCol>
                <a:gridCol w="1873660">
                  <a:extLst>
                    <a:ext uri="{9D8B030D-6E8A-4147-A177-3AD203B41FA5}">
                      <a16:colId xmlns:a16="http://schemas.microsoft.com/office/drawing/2014/main" val="20003"/>
                    </a:ext>
                  </a:extLst>
                </a:gridCol>
              </a:tblGrid>
              <a:tr h="809422">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fr-FR" sz="2600" b="0" i="0" u="none" strike="noStrike" cap="none" normalizeH="0" baseline="0" dirty="0">
                        <a:ln>
                          <a:noFill/>
                        </a:ln>
                        <a:solidFill>
                          <a:schemeClr val="tx1"/>
                        </a:solidFill>
                        <a:effectLst/>
                        <a:latin typeface="Arial" charset="0"/>
                        <a:ea typeface="ＭＳ Ｐゴシック" pitchFamily="34" charset="-128"/>
                      </a:endParaRPr>
                    </a:p>
                  </a:txBody>
                  <a:tcPr marT="45709" marB="45709" anchor="ctr" horzOverflow="overflow">
                    <a:lnL cap="flat">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accent6"/>
                          </a:solidFill>
                          <a:effectLst/>
                          <a:latin typeface="Arial" charset="0"/>
                          <a:ea typeface="ＭＳ Ｐゴシック" pitchFamily="34" charset="-128"/>
                        </a:rPr>
                        <a:t>Quintile 3 </a:t>
                      </a:r>
                    </a:p>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accent6"/>
                          </a:solidFill>
                          <a:effectLst/>
                          <a:latin typeface="Arial" charset="0"/>
                          <a:ea typeface="ＭＳ Ｐゴシック" pitchFamily="34" charset="-128"/>
                        </a:rPr>
                        <a:t>(95% CI)</a:t>
                      </a:r>
                    </a:p>
                  </a:txBody>
                  <a:tcPr marT="45709" marB="45709"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accent6"/>
                          </a:solidFill>
                          <a:effectLst/>
                          <a:latin typeface="Arial" charset="0"/>
                          <a:ea typeface="ＭＳ Ｐゴシック" pitchFamily="34" charset="-128"/>
                        </a:rPr>
                        <a:t>Quintile 5</a:t>
                      </a:r>
                    </a:p>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accent6"/>
                          </a:solidFill>
                          <a:effectLst/>
                          <a:latin typeface="Arial" charset="0"/>
                          <a:ea typeface="ＭＳ Ｐゴシック" pitchFamily="34" charset="-128"/>
                        </a:rPr>
                        <a:t>(95% CI)</a:t>
                      </a:r>
                    </a:p>
                  </a:txBody>
                  <a:tcPr marT="45709" marB="45709"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accent6"/>
                          </a:solidFill>
                          <a:effectLst/>
                          <a:latin typeface="Arial" charset="0"/>
                          <a:ea typeface="ＭＳ Ｐゴシック" pitchFamily="34" charset="-128"/>
                        </a:rPr>
                        <a:t>p for linear </a:t>
                      </a:r>
                    </a:p>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accent6"/>
                          </a:solidFill>
                          <a:effectLst/>
                          <a:latin typeface="Arial" charset="0"/>
                          <a:ea typeface="ＭＳ Ｐゴシック" pitchFamily="34" charset="-128"/>
                        </a:rPr>
                        <a:t>trend</a:t>
                      </a:r>
                    </a:p>
                  </a:txBody>
                  <a:tcPr marT="45709" marB="45709" anchor="ctr" horzOverflow="overflow">
                    <a:lnL>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extLst>
                  <a:ext uri="{0D108BD9-81ED-4DB2-BD59-A6C34878D82A}">
                    <a16:rowId xmlns:a16="http://schemas.microsoft.com/office/drawing/2014/main" val="10000"/>
                  </a:ext>
                </a:extLst>
              </a:tr>
              <a:tr h="6443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ea typeface="ＭＳ Ｐゴシック" pitchFamily="34" charset="-128"/>
                        </a:rPr>
                        <a:t>Fruit juices</a:t>
                      </a:r>
                    </a:p>
                  </a:txBody>
                  <a:tcPr marT="45709" marB="45709" anchor="ct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ea typeface="ＭＳ Ｐゴシック" pitchFamily="34" charset="-128"/>
                        </a:rPr>
                        <a:t>1.29 (1.17-1.42)</a:t>
                      </a:r>
                    </a:p>
                  </a:txBody>
                  <a:tcPr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ea typeface="ＭＳ Ｐゴシック" pitchFamily="34" charset="-128"/>
                        </a:rPr>
                        <a:t>1.35 (1.22-1.50)</a:t>
                      </a:r>
                    </a:p>
                  </a:txBody>
                  <a:tcPr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ea typeface="ＭＳ Ｐゴシック" pitchFamily="34" charset="-128"/>
                        </a:rPr>
                        <a:t>&lt;0.001</a:t>
                      </a:r>
                    </a:p>
                  </a:txBody>
                  <a:tcPr marT="45709" marB="45709" anchor="ct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5"/>
                    </a:solidFill>
                  </a:tcPr>
                </a:tc>
                <a:extLst>
                  <a:ext uri="{0D108BD9-81ED-4DB2-BD59-A6C34878D82A}">
                    <a16:rowId xmlns:a16="http://schemas.microsoft.com/office/drawing/2014/main" val="10001"/>
                  </a:ext>
                </a:extLst>
              </a:tr>
              <a:tr h="66817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ea typeface="ＭＳ Ｐゴシック" pitchFamily="34" charset="-128"/>
                        </a:rPr>
                        <a:t>All fruits</a:t>
                      </a:r>
                    </a:p>
                  </a:txBody>
                  <a:tcPr marT="45709" marB="45709" anchor="ctr" horzOverflow="overflow">
                    <a:lnL cap="flat">
                      <a:noFill/>
                    </a:lnL>
                    <a:lnR>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ea typeface="ＭＳ Ｐゴシック" pitchFamily="34" charset="-128"/>
                        </a:rPr>
                        <a:t>0.99 (0.90-1.09)</a:t>
                      </a:r>
                    </a:p>
                  </a:txBody>
                  <a:tcPr marT="45709" marB="45709" anchor="ctr" horzOverflow="overflow">
                    <a:lnL>
                      <a:noFill/>
                    </a:lnL>
                    <a:lnR>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ea typeface="ＭＳ Ｐゴシック" pitchFamily="34" charset="-128"/>
                        </a:rPr>
                        <a:t>0.90 (0.80-1.00)</a:t>
                      </a:r>
                    </a:p>
                  </a:txBody>
                  <a:tcPr marT="45709" marB="45709" anchor="ctr" horzOverflow="overflow">
                    <a:lnL>
                      <a:noFill/>
                    </a:lnL>
                    <a:lnR>
                      <a:noFill/>
                    </a:lnR>
                    <a:lnT>
                      <a:noFill/>
                    </a:lnT>
                    <a:lnB>
                      <a:noFill/>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ea typeface="ＭＳ Ｐゴシック" pitchFamily="34" charset="-128"/>
                        </a:rPr>
                        <a:t>0.008</a:t>
                      </a:r>
                    </a:p>
                  </a:txBody>
                  <a:tcPr marT="45709" marB="45709" anchor="ctr" horzOverflow="overflow">
                    <a:lnL>
                      <a:noFill/>
                    </a:lnL>
                    <a:lnR cap="flat">
                      <a:noFill/>
                    </a:lnR>
                    <a:lnT>
                      <a:noFill/>
                    </a:lnT>
                    <a:lnB>
                      <a:noFill/>
                    </a:lnB>
                    <a:lnTlToBr>
                      <a:noFill/>
                    </a:lnTlToBr>
                    <a:lnBlToTr>
                      <a:noFill/>
                    </a:lnBlToTr>
                    <a:solidFill>
                      <a:schemeClr val="accent5"/>
                    </a:solidFill>
                  </a:tcPr>
                </a:tc>
                <a:extLst>
                  <a:ext uri="{0D108BD9-81ED-4DB2-BD59-A6C34878D82A}">
                    <a16:rowId xmlns:a16="http://schemas.microsoft.com/office/drawing/2014/main" val="10002"/>
                  </a:ext>
                </a:extLst>
              </a:tr>
              <a:tr h="784757">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ea typeface="ＭＳ Ｐゴシック" pitchFamily="34" charset="-128"/>
                        </a:rPr>
                        <a:t>Green, leafy vegetables</a:t>
                      </a:r>
                    </a:p>
                  </a:txBody>
                  <a:tcPr marT="45709" marB="45709" anchor="ctr" horzOverflow="overflow">
                    <a:lnL cap="flat">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ea typeface="ＭＳ Ｐゴシック" pitchFamily="34" charset="-128"/>
                        </a:rPr>
                        <a:t>1.02 (0.93-1.11)</a:t>
                      </a:r>
                    </a:p>
                  </a:txBody>
                  <a:tcPr marT="45709" marB="45709"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ea typeface="ＭＳ Ｐゴシック" pitchFamily="34" charset="-128"/>
                        </a:rPr>
                        <a:t>0.90 (0.82-1.00)</a:t>
                      </a:r>
                    </a:p>
                  </a:txBody>
                  <a:tcPr marT="45709" marB="45709"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ea typeface="ＭＳ Ｐゴシック" pitchFamily="34" charset="-128"/>
                        </a:rPr>
                        <a:t>0.01</a:t>
                      </a:r>
                    </a:p>
                  </a:txBody>
                  <a:tcPr marT="45709" marB="45709" anchor="ctr"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extLst>
                  <a:ext uri="{0D108BD9-81ED-4DB2-BD59-A6C34878D82A}">
                    <a16:rowId xmlns:a16="http://schemas.microsoft.com/office/drawing/2014/main" val="10003"/>
                  </a:ext>
                </a:extLst>
              </a:tr>
            </a:tbl>
          </a:graphicData>
        </a:graphic>
      </p:graphicFrame>
      <p:sp>
        <p:nvSpPr>
          <p:cNvPr id="34837" name="Rectangle 21">
            <a:extLst>
              <a:ext uri="{FF2B5EF4-FFF2-40B4-BE49-F238E27FC236}">
                <a16:creationId xmlns:a16="http://schemas.microsoft.com/office/drawing/2014/main" id="{C34A1DC1-DD22-4E78-851A-72A65067FAE9}"/>
              </a:ext>
            </a:extLst>
          </p:cNvPr>
          <p:cNvSpPr>
            <a:spLocks noChangeArrowheads="1"/>
          </p:cNvSpPr>
          <p:nvPr/>
        </p:nvSpPr>
        <p:spPr bwMode="auto">
          <a:xfrm>
            <a:off x="161925" y="0"/>
            <a:ext cx="84423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2000" b="1">
                <a:solidFill>
                  <a:srgbClr val="333333"/>
                </a:solidFill>
              </a:rPr>
              <a:t>Multivariate-Adjusted</a:t>
            </a:r>
            <a:r>
              <a:rPr lang="en-US" altLang="fr-FR" sz="2000" b="1" baseline="30000">
                <a:solidFill>
                  <a:srgbClr val="333333"/>
                </a:solidFill>
                <a:cs typeface="Arial" panose="020B0604020202020204" pitchFamily="34" charset="0"/>
              </a:rPr>
              <a:t>*</a:t>
            </a:r>
            <a:r>
              <a:rPr lang="en-US" altLang="fr-FR" sz="2000" b="1">
                <a:solidFill>
                  <a:srgbClr val="333333"/>
                </a:solidFill>
              </a:rPr>
              <a:t> Relative Risk for Cumulative Averaged Intake of Fruits and Vegetables and Incidence of Type 2 Diabetes</a:t>
            </a:r>
          </a:p>
        </p:txBody>
      </p:sp>
      <p:sp>
        <p:nvSpPr>
          <p:cNvPr id="34838" name="Rectangle 8">
            <a:extLst>
              <a:ext uri="{FF2B5EF4-FFF2-40B4-BE49-F238E27FC236}">
                <a16:creationId xmlns:a16="http://schemas.microsoft.com/office/drawing/2014/main" id="{D413CB2A-F92C-4AE2-8E06-6EE183A69DC1}"/>
              </a:ext>
            </a:extLst>
          </p:cNvPr>
          <p:cNvSpPr>
            <a:spLocks noChangeArrowheads="1"/>
          </p:cNvSpPr>
          <p:nvPr/>
        </p:nvSpPr>
        <p:spPr bwMode="auto">
          <a:xfrm>
            <a:off x="5021263" y="6443663"/>
            <a:ext cx="3960812" cy="360362"/>
          </a:xfrm>
          <a:prstGeom prst="rect">
            <a:avLst/>
          </a:prstGeom>
          <a:solidFill>
            <a:srgbClr val="D8ECEA">
              <a:alpha val="89018"/>
            </a:srgbClr>
          </a:solidFill>
          <a:ln w="9525">
            <a:miter lim="800000"/>
            <a:headEnd/>
            <a:tailEnd/>
          </a:ln>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p:spPr>
        <p:txBody>
          <a:bodyPr anchor="ctr">
            <a:flatTx/>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fr-FR" sz="1000"/>
              <a:t>Adapted from Bazzano LA et al. Diabetes Care 2008; 31: 1311-17</a:t>
            </a:r>
          </a:p>
        </p:txBody>
      </p:sp>
      <p:grpSp>
        <p:nvGrpSpPr>
          <p:cNvPr id="34839" name="Group 42">
            <a:extLst>
              <a:ext uri="{FF2B5EF4-FFF2-40B4-BE49-F238E27FC236}">
                <a16:creationId xmlns:a16="http://schemas.microsoft.com/office/drawing/2014/main" id="{857C067F-F478-4AAD-B492-6836DBEADA39}"/>
              </a:ext>
            </a:extLst>
          </p:cNvPr>
          <p:cNvGrpSpPr>
            <a:grpSpLocks noChangeAspect="1"/>
          </p:cNvGrpSpPr>
          <p:nvPr/>
        </p:nvGrpSpPr>
        <p:grpSpPr bwMode="auto">
          <a:xfrm>
            <a:off x="365125" y="4868863"/>
            <a:ext cx="8413750" cy="539750"/>
            <a:chOff x="4014" y="1423"/>
            <a:chExt cx="1150" cy="368"/>
          </a:xfrm>
        </p:grpSpPr>
        <p:sp>
          <p:nvSpPr>
            <p:cNvPr id="8" name="Rectangle 17">
              <a:extLst>
                <a:ext uri="{FF2B5EF4-FFF2-40B4-BE49-F238E27FC236}">
                  <a16:creationId xmlns:a16="http://schemas.microsoft.com/office/drawing/2014/main" id="{C01CC80B-82A8-424E-80E6-52DDB351CFB1}"/>
                </a:ext>
              </a:extLst>
            </p:cNvPr>
            <p:cNvSpPr>
              <a:spLocks noChangeArrowheads="1"/>
            </p:cNvSpPr>
            <p:nvPr/>
          </p:nvSpPr>
          <p:spPr bwMode="auto">
            <a:xfrm>
              <a:off x="4043" y="1423"/>
              <a:ext cx="1121" cy="368"/>
            </a:xfrm>
            <a:prstGeom prst="rect">
              <a:avLst/>
            </a:prstGeom>
            <a:solidFill>
              <a:schemeClr val="bg1"/>
            </a:solidFill>
            <a:ln w="9525">
              <a:noFill/>
              <a:miter lim="800000"/>
              <a:headEnd/>
              <a:tailEnd/>
            </a:ln>
            <a:effectLst/>
          </p:spPr>
          <p:txBody>
            <a:bodyPr anchor="ctr"/>
            <a:lstStyle/>
            <a:p>
              <a:pPr marL="47625" indent="-47625">
                <a:spcBef>
                  <a:spcPct val="20000"/>
                </a:spcBef>
                <a:buClr>
                  <a:schemeClr val="tx1"/>
                </a:buClr>
                <a:defRPr/>
              </a:pPr>
              <a:r>
                <a:rPr lang="en-US" sz="1200" dirty="0">
                  <a:cs typeface="Arial" pitchFamily="34" charset="0"/>
                </a:rPr>
                <a:t>*Adjusted for cumulatively updated body mass index, physical activity, family history of diabetes, post-menopausal hormone use, alcohol use, smoking, whole grains, nuts, processed meats, coffee, soft drinks</a:t>
              </a:r>
              <a:r>
                <a:rPr lang="en-US" sz="1200" dirty="0">
                  <a:effectLst>
                    <a:outerShdw blurRad="38100" dist="38100" dir="2700000" algn="tl">
                      <a:srgbClr val="C0C0C0"/>
                    </a:outerShdw>
                  </a:effectLst>
                  <a:cs typeface="Arial" pitchFamily="34" charset="0"/>
                </a:rPr>
                <a:t> </a:t>
              </a:r>
              <a:r>
                <a:rPr lang="en-US" sz="1200" dirty="0">
                  <a:cs typeface="Arial" pitchFamily="34" charset="0"/>
                </a:rPr>
                <a:t>and total energy intake.</a:t>
              </a:r>
            </a:p>
          </p:txBody>
        </p:sp>
        <p:sp>
          <p:nvSpPr>
            <p:cNvPr id="34841" name="Rectangle 18">
              <a:extLst>
                <a:ext uri="{FF2B5EF4-FFF2-40B4-BE49-F238E27FC236}">
                  <a16:creationId xmlns:a16="http://schemas.microsoft.com/office/drawing/2014/main" id="{547BFE9C-8108-44A3-8807-B5B9877D0299}"/>
                </a:ext>
              </a:extLst>
            </p:cNvPr>
            <p:cNvSpPr>
              <a:spLocks noChangeArrowheads="1"/>
            </p:cNvSpPr>
            <p:nvPr/>
          </p:nvSpPr>
          <p:spPr bwMode="auto">
            <a:xfrm>
              <a:off x="4014" y="1423"/>
              <a:ext cx="29" cy="367"/>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fr-FR" altLang="fr-FR" sz="1600"/>
            </a:p>
          </p:txBody>
        </p:sp>
      </p:grpSp>
    </p:spTree>
  </p:cSld>
  <p:clrMapOvr>
    <a:masterClrMapping/>
  </p:clrMapOvr>
  <p:transition/>
</p:sld>
</file>

<file path=ppt/theme/theme1.xml><?xml version="1.0" encoding="utf-8"?>
<a:theme xmlns:a="http://schemas.openxmlformats.org/drawingml/2006/main" name="Conception personnalisée">
  <a:themeElements>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15960</TotalTime>
  <Words>2811</Words>
  <Application>Microsoft Office PowerPoint</Application>
  <PresentationFormat>Affichage à l'écran (4:3)</PresentationFormat>
  <Paragraphs>614</Paragraphs>
  <Slides>20</Slides>
  <Notes>20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27" baseType="lpstr">
      <vt:lpstr>Arial</vt:lpstr>
      <vt:lpstr>ＭＳ Ｐゴシック</vt:lpstr>
      <vt:lpstr>Wingdings</vt:lpstr>
      <vt:lpstr>Times New Roman</vt:lpstr>
      <vt:lpstr>Tahoma</vt:lpstr>
      <vt:lpstr>Conception personnalisée</vt:lpstr>
      <vt:lpstr>Graphique Microsoft Excel</vt:lpstr>
      <vt:lpstr>Présentation PowerPoint</vt:lpstr>
      <vt:lpstr>Présentation PowerPoint</vt:lpstr>
      <vt:lpstr>Nurses’ Health Study (n=121,700)</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Alain Cyr</dc:creator>
  <cp:lastModifiedBy>Isabelle Martineau</cp:lastModifiedBy>
  <cp:revision>954</cp:revision>
  <dcterms:created xsi:type="dcterms:W3CDTF">2010-05-12T00:03:33Z</dcterms:created>
  <dcterms:modified xsi:type="dcterms:W3CDTF">2022-11-30T13:13:01Z</dcterms:modified>
</cp:coreProperties>
</file>