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0"/>
  </p:notesMasterIdLst>
  <p:handoutMasterIdLst>
    <p:handoutMasterId r:id="rId31"/>
  </p:handoutMasterIdLst>
  <p:sldIdLst>
    <p:sldId id="256" r:id="rId2"/>
    <p:sldId id="265" r:id="rId3"/>
    <p:sldId id="267" r:id="rId4"/>
    <p:sldId id="264" r:id="rId5"/>
    <p:sldId id="268" r:id="rId6"/>
    <p:sldId id="269" r:id="rId7"/>
    <p:sldId id="272" r:id="rId8"/>
    <p:sldId id="273" r:id="rId9"/>
    <p:sldId id="274" r:id="rId10"/>
    <p:sldId id="270" r:id="rId11"/>
    <p:sldId id="275" r:id="rId12"/>
    <p:sldId id="276" r:id="rId13"/>
    <p:sldId id="277" r:id="rId14"/>
    <p:sldId id="278" r:id="rId15"/>
    <p:sldId id="279" r:id="rId16"/>
    <p:sldId id="280" r:id="rId17"/>
    <p:sldId id="281" r:id="rId18"/>
    <p:sldId id="282" r:id="rId19"/>
    <p:sldId id="283" r:id="rId20"/>
    <p:sldId id="287" r:id="rId21"/>
    <p:sldId id="288" r:id="rId22"/>
    <p:sldId id="289" r:id="rId23"/>
    <p:sldId id="290" r:id="rId24"/>
    <p:sldId id="260" r:id="rId25"/>
    <p:sldId id="261" r:id="rId26"/>
    <p:sldId id="266" r:id="rId27"/>
    <p:sldId id="285" r:id="rId28"/>
    <p:sldId id="286" r:id="rId29"/>
  </p:sldIdLst>
  <p:sldSz cx="9144000" cy="6858000" type="screen4x3"/>
  <p:notesSz cx="6954838" cy="9240838"/>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p15:clr>
            <a:srgbClr val="A4A3A4"/>
          </p15:clr>
        </p15:guide>
        <p15:guide id="2" pos="219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askin" initials="" lastIdx="2" clrIdx="0"/>
  <p:cmAuthor id="1" name="ver-tre01"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FFFFFF"/>
    <a:srgbClr val="316598"/>
    <a:srgbClr val="18334C"/>
    <a:srgbClr val="80C535"/>
    <a:srgbClr val="5A8B25"/>
    <a:srgbClr val="C83000"/>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53" autoAdjust="0"/>
    <p:restoredTop sz="92021" autoAdjust="0"/>
  </p:normalViewPr>
  <p:slideViewPr>
    <p:cSldViewPr snapToGrid="0">
      <p:cViewPr varScale="1">
        <p:scale>
          <a:sx n="102" d="100"/>
          <a:sy n="102" d="100"/>
        </p:scale>
        <p:origin x="21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44"/>
    </p:cViewPr>
  </p:sorterViewPr>
  <p:notesViewPr>
    <p:cSldViewPr snapToGrid="0">
      <p:cViewPr varScale="1">
        <p:scale>
          <a:sx n="84" d="100"/>
          <a:sy n="84" d="100"/>
        </p:scale>
        <p:origin x="-3144" y="-96"/>
      </p:cViewPr>
      <p:guideLst>
        <p:guide orient="horz" pos="2911"/>
        <p:guide pos="219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solidFill>
          <a:srgbClr val="FFFFFF">
            <a:alpha val="50000"/>
          </a:srgbClr>
        </a:solidFill>
        <a:ln w="19050">
          <a:solidFill>
            <a:srgbClr val="2F7CBE"/>
          </a:solidFill>
        </a:ln>
      </c:spPr>
    </c:floor>
    <c:sideWall>
      <c:thickness val="0"/>
      <c:spPr>
        <a:solidFill>
          <a:srgbClr val="FFFFFF">
            <a:alpha val="50000"/>
          </a:srgbClr>
        </a:solidFill>
        <a:ln>
          <a:noFill/>
        </a:ln>
      </c:spPr>
    </c:sideWall>
    <c:backWall>
      <c:thickness val="0"/>
      <c:spPr>
        <a:solidFill>
          <a:srgbClr val="FFFFFF">
            <a:alpha val="50000"/>
          </a:srgbClr>
        </a:solidFill>
        <a:ln>
          <a:noFill/>
        </a:ln>
      </c:spPr>
    </c:backWall>
    <c:plotArea>
      <c:layout/>
      <c:bar3DChart>
        <c:barDir val="col"/>
        <c:grouping val="clustered"/>
        <c:varyColors val="1"/>
        <c:ser>
          <c:idx val="0"/>
          <c:order val="0"/>
          <c:tx>
            <c:strRef>
              <c:f>Feuil1!$B$1</c:f>
              <c:strCache>
                <c:ptCount val="1"/>
                <c:pt idx="0">
                  <c:v>Série 1</c:v>
                </c:pt>
              </c:strCache>
            </c:strRef>
          </c:tx>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0.46</c:v>
                </c:pt>
                <c:pt idx="1">
                  <c:v>0.81</c:v>
                </c:pt>
                <c:pt idx="2">
                  <c:v>0.95000000000000007</c:v>
                </c:pt>
                <c:pt idx="3">
                  <c:v>1.06</c:v>
                </c:pt>
              </c:numCache>
            </c:numRef>
          </c:val>
          <c:extLst>
            <c:ext xmlns:c16="http://schemas.microsoft.com/office/drawing/2014/chart" uri="{C3380CC4-5D6E-409C-BE32-E72D297353CC}">
              <c16:uniqueId val="{00000000-DBDA-411C-9EA9-DE6F50EE9199}"/>
            </c:ext>
          </c:extLst>
        </c:ser>
        <c:dLbls>
          <c:showLegendKey val="0"/>
          <c:showVal val="0"/>
          <c:showCatName val="0"/>
          <c:showSerName val="0"/>
          <c:showPercent val="0"/>
          <c:showBubbleSize val="0"/>
        </c:dLbls>
        <c:gapWidth val="150"/>
        <c:shape val="box"/>
        <c:axId val="82081280"/>
        <c:axId val="82082816"/>
        <c:axId val="0"/>
      </c:bar3DChart>
      <c:catAx>
        <c:axId val="82081280"/>
        <c:scaling>
          <c:orientation val="minMax"/>
        </c:scaling>
        <c:delete val="1"/>
        <c:axPos val="b"/>
        <c:numFmt formatCode="General" sourceLinked="0"/>
        <c:majorTickMark val="out"/>
        <c:minorTickMark val="none"/>
        <c:tickLblPos val="none"/>
        <c:crossAx val="82082816"/>
        <c:crosses val="autoZero"/>
        <c:auto val="1"/>
        <c:lblAlgn val="ctr"/>
        <c:lblOffset val="100"/>
        <c:noMultiLvlLbl val="0"/>
      </c:catAx>
      <c:valAx>
        <c:axId val="82082816"/>
        <c:scaling>
          <c:orientation val="minMax"/>
        </c:scaling>
        <c:delete val="0"/>
        <c:axPos val="l"/>
        <c:numFmt formatCode="#,##0.0" sourceLinked="0"/>
        <c:majorTickMark val="out"/>
        <c:minorTickMark val="none"/>
        <c:tickLblPos val="nextTo"/>
        <c:spPr>
          <a:ln w="19050">
            <a:solidFill>
              <a:srgbClr val="2F7CBE"/>
            </a:solidFill>
          </a:ln>
        </c:spPr>
        <c:txPr>
          <a:bodyPr/>
          <a:lstStyle/>
          <a:p>
            <a:pPr>
              <a:defRPr b="1">
                <a:solidFill>
                  <a:schemeClr val="tx2"/>
                </a:solidFill>
              </a:defRPr>
            </a:pPr>
            <a:endParaRPr lang="fr-FR"/>
          </a:p>
        </c:txPr>
        <c:crossAx val="8208128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8338" name="Rectangle 2"/>
          <p:cNvSpPr>
            <a:spLocks noGrp="1" noChangeArrowheads="1"/>
          </p:cNvSpPr>
          <p:nvPr>
            <p:ph type="hdr" sz="quarter"/>
          </p:nvPr>
        </p:nvSpPr>
        <p:spPr bwMode="auto">
          <a:xfrm>
            <a:off x="0" y="0"/>
            <a:ext cx="3014663" cy="461963"/>
          </a:xfrm>
          <a:prstGeom prst="rect">
            <a:avLst/>
          </a:prstGeom>
          <a:noFill/>
          <a:ln w="9525">
            <a:noFill/>
            <a:miter lim="800000"/>
            <a:headEnd/>
            <a:tailEnd/>
          </a:ln>
          <a:effectLst/>
        </p:spPr>
        <p:txBody>
          <a:bodyPr vert="horz" wrap="square" lIns="92534" tIns="46268" rIns="92534" bIns="46268" numCol="1" anchor="t" anchorCtr="0" compatLnSpc="1">
            <a:prstTxWarp prst="textNoShape">
              <a:avLst/>
            </a:prstTxWarp>
          </a:bodyPr>
          <a:lstStyle>
            <a:lvl1pPr>
              <a:defRPr sz="1200"/>
            </a:lvl1pPr>
          </a:lstStyle>
          <a:p>
            <a:pPr>
              <a:defRPr/>
            </a:pPr>
            <a:endParaRPr lang="fr-FR"/>
          </a:p>
        </p:txBody>
      </p:sp>
      <p:sp>
        <p:nvSpPr>
          <p:cNvPr id="398339" name="Rectangle 3"/>
          <p:cNvSpPr>
            <a:spLocks noGrp="1" noChangeArrowheads="1"/>
          </p:cNvSpPr>
          <p:nvPr>
            <p:ph type="dt" sz="quarter" idx="1"/>
          </p:nvPr>
        </p:nvSpPr>
        <p:spPr bwMode="auto">
          <a:xfrm>
            <a:off x="3940175" y="0"/>
            <a:ext cx="3014663" cy="461963"/>
          </a:xfrm>
          <a:prstGeom prst="rect">
            <a:avLst/>
          </a:prstGeom>
          <a:noFill/>
          <a:ln w="9525">
            <a:noFill/>
            <a:miter lim="800000"/>
            <a:headEnd/>
            <a:tailEnd/>
          </a:ln>
          <a:effectLst/>
        </p:spPr>
        <p:txBody>
          <a:bodyPr vert="horz" wrap="square" lIns="92534" tIns="46268" rIns="92534" bIns="46268" numCol="1" anchor="t" anchorCtr="0" compatLnSpc="1">
            <a:prstTxWarp prst="textNoShape">
              <a:avLst/>
            </a:prstTxWarp>
          </a:bodyPr>
          <a:lstStyle>
            <a:lvl1pPr algn="r">
              <a:defRPr sz="1200"/>
            </a:lvl1pPr>
          </a:lstStyle>
          <a:p>
            <a:pPr>
              <a:defRPr/>
            </a:pPr>
            <a:endParaRPr lang="fr-FR"/>
          </a:p>
        </p:txBody>
      </p:sp>
      <p:sp>
        <p:nvSpPr>
          <p:cNvPr id="398340" name="Rectangle 4"/>
          <p:cNvSpPr>
            <a:spLocks noGrp="1" noChangeArrowheads="1"/>
          </p:cNvSpPr>
          <p:nvPr>
            <p:ph type="ftr" sz="quarter" idx="2"/>
          </p:nvPr>
        </p:nvSpPr>
        <p:spPr bwMode="auto">
          <a:xfrm>
            <a:off x="0" y="8778875"/>
            <a:ext cx="3014663" cy="461963"/>
          </a:xfrm>
          <a:prstGeom prst="rect">
            <a:avLst/>
          </a:prstGeom>
          <a:noFill/>
          <a:ln w="9525">
            <a:noFill/>
            <a:miter lim="800000"/>
            <a:headEnd/>
            <a:tailEnd/>
          </a:ln>
          <a:effectLst/>
        </p:spPr>
        <p:txBody>
          <a:bodyPr vert="horz" wrap="square" lIns="92534" tIns="46268" rIns="92534" bIns="46268" numCol="1" anchor="b" anchorCtr="0" compatLnSpc="1">
            <a:prstTxWarp prst="textNoShape">
              <a:avLst/>
            </a:prstTxWarp>
          </a:bodyPr>
          <a:lstStyle>
            <a:lvl1pPr>
              <a:defRPr sz="1200"/>
            </a:lvl1pPr>
          </a:lstStyle>
          <a:p>
            <a:pPr>
              <a:defRPr/>
            </a:pPr>
            <a:endParaRPr lang="fr-FR"/>
          </a:p>
        </p:txBody>
      </p:sp>
      <p:sp>
        <p:nvSpPr>
          <p:cNvPr id="398341" name="Rectangle 5"/>
          <p:cNvSpPr>
            <a:spLocks noGrp="1" noChangeArrowheads="1"/>
          </p:cNvSpPr>
          <p:nvPr>
            <p:ph type="sldNum" sz="quarter" idx="3"/>
          </p:nvPr>
        </p:nvSpPr>
        <p:spPr bwMode="auto">
          <a:xfrm>
            <a:off x="3940175" y="8778875"/>
            <a:ext cx="3014663" cy="461963"/>
          </a:xfrm>
          <a:prstGeom prst="rect">
            <a:avLst/>
          </a:prstGeom>
          <a:noFill/>
          <a:ln w="9525">
            <a:noFill/>
            <a:miter lim="800000"/>
            <a:headEnd/>
            <a:tailEnd/>
          </a:ln>
          <a:effectLst/>
        </p:spPr>
        <p:txBody>
          <a:bodyPr vert="horz" wrap="square" lIns="92534" tIns="46268" rIns="92534" bIns="46268" numCol="1" anchor="b" anchorCtr="0" compatLnSpc="1">
            <a:prstTxWarp prst="textNoShape">
              <a:avLst/>
            </a:prstTxWarp>
          </a:bodyPr>
          <a:lstStyle>
            <a:lvl1pPr algn="r">
              <a:defRPr sz="1200"/>
            </a:lvl1pPr>
          </a:lstStyle>
          <a:p>
            <a:pPr>
              <a:defRPr/>
            </a:pPr>
            <a:fld id="{F6C077B0-FBCC-4C25-B7FA-E63505F91317}"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014663" cy="461963"/>
          </a:xfrm>
          <a:prstGeom prst="rect">
            <a:avLst/>
          </a:prstGeom>
          <a:noFill/>
          <a:ln w="9525">
            <a:noFill/>
            <a:miter lim="800000"/>
            <a:headEnd/>
            <a:tailEnd/>
          </a:ln>
          <a:effectLst/>
        </p:spPr>
        <p:txBody>
          <a:bodyPr vert="horz" wrap="square" lIns="92534" tIns="46268" rIns="92534" bIns="46268" numCol="1" anchor="t" anchorCtr="0" compatLnSpc="1">
            <a:prstTxWarp prst="textNoShape">
              <a:avLst/>
            </a:prstTxWarp>
          </a:bodyPr>
          <a:lstStyle>
            <a:lvl1pPr>
              <a:defRPr sz="1200"/>
            </a:lvl1pPr>
          </a:lstStyle>
          <a:p>
            <a:pPr>
              <a:defRPr/>
            </a:pPr>
            <a:endParaRPr lang="fr-CA"/>
          </a:p>
        </p:txBody>
      </p:sp>
      <p:sp>
        <p:nvSpPr>
          <p:cNvPr id="159747" name="Rectangle 3"/>
          <p:cNvSpPr>
            <a:spLocks noGrp="1" noChangeArrowheads="1"/>
          </p:cNvSpPr>
          <p:nvPr>
            <p:ph type="dt" idx="1"/>
          </p:nvPr>
        </p:nvSpPr>
        <p:spPr bwMode="auto">
          <a:xfrm>
            <a:off x="3938588" y="0"/>
            <a:ext cx="3014662" cy="461963"/>
          </a:xfrm>
          <a:prstGeom prst="rect">
            <a:avLst/>
          </a:prstGeom>
          <a:noFill/>
          <a:ln w="9525">
            <a:noFill/>
            <a:miter lim="800000"/>
            <a:headEnd/>
            <a:tailEnd/>
          </a:ln>
          <a:effectLst/>
        </p:spPr>
        <p:txBody>
          <a:bodyPr vert="horz" wrap="square" lIns="92534" tIns="46268" rIns="92534" bIns="46268" numCol="1" anchor="t" anchorCtr="0" compatLnSpc="1">
            <a:prstTxWarp prst="textNoShape">
              <a:avLst/>
            </a:prstTxWarp>
          </a:bodyPr>
          <a:lstStyle>
            <a:lvl1pPr algn="r">
              <a:defRPr sz="1200"/>
            </a:lvl1pPr>
          </a:lstStyle>
          <a:p>
            <a:pPr>
              <a:defRPr/>
            </a:pPr>
            <a:endParaRPr lang="fr-CA"/>
          </a:p>
        </p:txBody>
      </p:sp>
      <p:sp>
        <p:nvSpPr>
          <p:cNvPr id="11268" name="Rectangle 4"/>
          <p:cNvSpPr>
            <a:spLocks noGrp="1" noRot="1" noChangeAspect="1" noChangeArrowheads="1" noTextEdit="1"/>
          </p:cNvSpPr>
          <p:nvPr>
            <p:ph type="sldImg" idx="2"/>
          </p:nvPr>
        </p:nvSpPr>
        <p:spPr bwMode="auto">
          <a:xfrm>
            <a:off x="1168400" y="692150"/>
            <a:ext cx="4618038" cy="3465513"/>
          </a:xfrm>
          <a:prstGeom prst="rect">
            <a:avLst/>
          </a:prstGeom>
          <a:noFill/>
          <a:ln w="9525">
            <a:solidFill>
              <a:srgbClr val="000000"/>
            </a:solidFill>
            <a:miter lim="800000"/>
            <a:headEnd/>
            <a:tailEnd/>
          </a:ln>
        </p:spPr>
      </p:sp>
      <p:sp>
        <p:nvSpPr>
          <p:cNvPr id="159749" name="Rectangle 5"/>
          <p:cNvSpPr>
            <a:spLocks noGrp="1" noChangeArrowheads="1"/>
          </p:cNvSpPr>
          <p:nvPr>
            <p:ph type="body" sz="quarter" idx="3"/>
          </p:nvPr>
        </p:nvSpPr>
        <p:spPr bwMode="auto">
          <a:xfrm>
            <a:off x="695325" y="4389438"/>
            <a:ext cx="5564188" cy="4159250"/>
          </a:xfrm>
          <a:prstGeom prst="rect">
            <a:avLst/>
          </a:prstGeom>
          <a:noFill/>
          <a:ln w="9525">
            <a:noFill/>
            <a:miter lim="800000"/>
            <a:headEnd/>
            <a:tailEnd/>
          </a:ln>
          <a:effectLst/>
        </p:spPr>
        <p:txBody>
          <a:bodyPr vert="horz" wrap="square" lIns="92534" tIns="46268" rIns="92534" bIns="46268"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159750" name="Rectangle 6"/>
          <p:cNvSpPr>
            <a:spLocks noGrp="1" noChangeArrowheads="1"/>
          </p:cNvSpPr>
          <p:nvPr>
            <p:ph type="ftr" sz="quarter" idx="4"/>
          </p:nvPr>
        </p:nvSpPr>
        <p:spPr bwMode="auto">
          <a:xfrm>
            <a:off x="0" y="8777288"/>
            <a:ext cx="3014663" cy="461962"/>
          </a:xfrm>
          <a:prstGeom prst="rect">
            <a:avLst/>
          </a:prstGeom>
          <a:noFill/>
          <a:ln w="9525">
            <a:noFill/>
            <a:miter lim="800000"/>
            <a:headEnd/>
            <a:tailEnd/>
          </a:ln>
          <a:effectLst/>
        </p:spPr>
        <p:txBody>
          <a:bodyPr vert="horz" wrap="square" lIns="92534" tIns="46268" rIns="92534" bIns="46268" numCol="1" anchor="b" anchorCtr="0" compatLnSpc="1">
            <a:prstTxWarp prst="textNoShape">
              <a:avLst/>
            </a:prstTxWarp>
          </a:bodyPr>
          <a:lstStyle>
            <a:lvl1pPr>
              <a:defRPr sz="1200"/>
            </a:lvl1pPr>
          </a:lstStyle>
          <a:p>
            <a:pPr>
              <a:defRPr/>
            </a:pPr>
            <a:endParaRPr lang="fr-CA"/>
          </a:p>
        </p:txBody>
      </p:sp>
      <p:sp>
        <p:nvSpPr>
          <p:cNvPr id="159751" name="Rectangle 7"/>
          <p:cNvSpPr>
            <a:spLocks noGrp="1" noChangeArrowheads="1"/>
          </p:cNvSpPr>
          <p:nvPr>
            <p:ph type="sldNum" sz="quarter" idx="5"/>
          </p:nvPr>
        </p:nvSpPr>
        <p:spPr bwMode="auto">
          <a:xfrm>
            <a:off x="3938588" y="8777288"/>
            <a:ext cx="3014662" cy="461962"/>
          </a:xfrm>
          <a:prstGeom prst="rect">
            <a:avLst/>
          </a:prstGeom>
          <a:noFill/>
          <a:ln w="9525">
            <a:noFill/>
            <a:miter lim="800000"/>
            <a:headEnd/>
            <a:tailEnd/>
          </a:ln>
          <a:effectLst/>
        </p:spPr>
        <p:txBody>
          <a:bodyPr vert="horz" wrap="square" lIns="92534" tIns="46268" rIns="92534" bIns="46268" numCol="1" anchor="b" anchorCtr="0" compatLnSpc="1">
            <a:prstTxWarp prst="textNoShape">
              <a:avLst/>
            </a:prstTxWarp>
          </a:bodyPr>
          <a:lstStyle>
            <a:lvl1pPr algn="r">
              <a:defRPr sz="1200"/>
            </a:lvl1pPr>
          </a:lstStyle>
          <a:p>
            <a:pPr>
              <a:defRPr/>
            </a:pPr>
            <a:fld id="{28604995-81BC-439F-8802-2F15EE78E870}" type="slidenum">
              <a:rPr lang="fr-CA"/>
              <a:pPr>
                <a:defRPr/>
              </a:pPr>
              <a:t>‹N°›</a:t>
            </a:fld>
            <a:endParaRPr lang="fr-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r>
              <a:rPr lang="en-US"/>
              <a:t>This slide illustrates the metabolic pathways for VLDL particles. The assembly of VLDL particles comprises several steps and starts with the lipidation of apolipoprotein B100, the major structural protein of VLDL particles. Microsomal transfer protein (MTP) is a key regulator of this lipidation process. In the second step, pre-VLDL particles are further lipidated to produce mature VLDL particles and secreted as smaller VLDL2 particles or converted to larger VLDL1 particles by addition of more lipids. Substantial evidence indicate that VLDL1 and VLDL2 production rates are independently regulated. VLDL1 and VLDL2 particles released in the circulation are metabolized through parallel pathways into IDL and LDL particles. The red arrows indicate potential sites for insulin action in this process. The insert shows that in normal subjects acute hyperinsulinemia during euglycemic insulin clamp suppresses VLDL particle production by about 50%. In contrast insulin fails to suppress VLDL1 apolipoprotein B production in type 2 diabetic subjects. </a:t>
            </a:r>
            <a:endParaRPr lang="en-US" b="1"/>
          </a:p>
        </p:txBody>
      </p:sp>
      <p:sp>
        <p:nvSpPr>
          <p:cNvPr id="34819" name="Slide Number Placeholder 3"/>
          <p:cNvSpPr>
            <a:spLocks noGrp="1"/>
          </p:cNvSpPr>
          <p:nvPr>
            <p:ph type="sldNum" sz="quarter" idx="5"/>
          </p:nvPr>
        </p:nvSpPr>
        <p:spPr>
          <a:noFill/>
        </p:spPr>
        <p:txBody>
          <a:bodyPr/>
          <a:lstStyle/>
          <a:p>
            <a:fld id="{370AA337-A856-4E86-92A7-F596228C7645}" type="slidenum">
              <a:rPr lang="fr-CA" smtClean="0"/>
              <a:pPr/>
              <a:t>10</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r>
              <a:rPr lang="en-US"/>
              <a:t>To explore the relationship between liver fat content and suppression of VLDL1 production by insulin we studied two groups of subjects. Low liver fat (defined ≤5.5%)  and high liver fat (defined &gt;5.5%). As expected  subjects with high liver fat have features of the atherogenic lipoprotein triad with elevation of serum triglycerides, low HDL cholesterol and smaller LDL size. </a:t>
            </a:r>
            <a:endParaRPr lang="en-US" b="1"/>
          </a:p>
        </p:txBody>
      </p:sp>
      <p:sp>
        <p:nvSpPr>
          <p:cNvPr id="36867" name="Slide Number Placeholder 3"/>
          <p:cNvSpPr>
            <a:spLocks noGrp="1"/>
          </p:cNvSpPr>
          <p:nvPr>
            <p:ph type="sldNum" sz="quarter" idx="5"/>
          </p:nvPr>
        </p:nvSpPr>
        <p:spPr>
          <a:noFill/>
        </p:spPr>
        <p:txBody>
          <a:bodyPr/>
          <a:lstStyle/>
          <a:p>
            <a:fld id="{F6FC666B-B1B1-4F00-8FF5-16B809923737}" type="slidenum">
              <a:rPr lang="fr-CA" smtClean="0"/>
              <a:pPr/>
              <a:t>11</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r>
              <a:rPr lang="en-US"/>
              <a:t>This slide shows that suppression of VLDL1 triglyceride production rate by insulin during an 8-hour euglycemic insulin clamp is robust in subjects with low liver fat content in agreement with our previous data (Malmströn R et al. </a:t>
            </a:r>
            <a:r>
              <a:rPr lang="fr-CA"/>
              <a:t>Arterioscler Thromb Vasc Biol 1997</a:t>
            </a:r>
            <a:r>
              <a:rPr lang="en-US"/>
              <a:t>; 17: 1454-64). The novel finding is that insulin failed to suppress VLDL1 production rate in subjects with high liver fat content. </a:t>
            </a:r>
            <a:endParaRPr lang="en-US" b="1"/>
          </a:p>
        </p:txBody>
      </p:sp>
      <p:sp>
        <p:nvSpPr>
          <p:cNvPr id="38915" name="Slide Number Placeholder 3"/>
          <p:cNvSpPr>
            <a:spLocks noGrp="1"/>
          </p:cNvSpPr>
          <p:nvPr>
            <p:ph type="sldNum" sz="quarter" idx="5"/>
          </p:nvPr>
        </p:nvSpPr>
        <p:spPr>
          <a:noFill/>
        </p:spPr>
        <p:txBody>
          <a:bodyPr/>
          <a:lstStyle/>
          <a:p>
            <a:fld id="{EE25459C-478C-4971-8A69-4A6BF9D1324C}" type="slidenum">
              <a:rPr lang="fr-CA" smtClean="0"/>
              <a:pPr/>
              <a:t>12</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r>
              <a:rPr lang="en-US" dirty="0"/>
              <a:t>This slide highlights the role of insulin as a regulator of VLDL metabolism in the liver. Insulin regulates the maturation of smaller VLDL particles into large VLDL particles i.e., incorporation of lipids into the particles to produce large VLDL1 particles via actions on </a:t>
            </a:r>
            <a:r>
              <a:rPr lang="fr-CA" sz="1200" dirty="0">
                <a:sym typeface="Symbol" pitchFamily="18" charset="2"/>
              </a:rPr>
              <a:t>microsomal </a:t>
            </a:r>
            <a:r>
              <a:rPr lang="fr-CA" sz="1200" dirty="0" err="1">
                <a:sym typeface="Symbol" pitchFamily="18" charset="2"/>
              </a:rPr>
              <a:t>triglyceride</a:t>
            </a:r>
            <a:r>
              <a:rPr lang="fr-CA" sz="1200" dirty="0">
                <a:sym typeface="Symbol" pitchFamily="18" charset="2"/>
              </a:rPr>
              <a:t> </a:t>
            </a:r>
            <a:r>
              <a:rPr lang="fr-CA" sz="1200" dirty="0" err="1">
                <a:sym typeface="Symbol" pitchFamily="18" charset="2"/>
              </a:rPr>
              <a:t>transfer</a:t>
            </a:r>
            <a:r>
              <a:rPr lang="fr-CA" sz="1200" dirty="0">
                <a:sym typeface="Symbol" pitchFamily="18" charset="2"/>
              </a:rPr>
              <a:t> </a:t>
            </a:r>
            <a:r>
              <a:rPr lang="fr-CA" sz="1200" dirty="0" err="1">
                <a:sym typeface="Symbol" pitchFamily="18" charset="2"/>
              </a:rPr>
              <a:t>protein</a:t>
            </a:r>
            <a:r>
              <a:rPr lang="fr-CA" sz="1200" dirty="0">
                <a:sym typeface="Symbol" pitchFamily="18" charset="2"/>
              </a:rPr>
              <a:t> </a:t>
            </a:r>
            <a:r>
              <a:rPr lang="en-US" dirty="0"/>
              <a:t>that promotes assembly of apolipoprotein B and lipids. This concept suggests that the physiological action of insulin suppresses the production of large VLDL1 particles in situations like postprandial state when lipid influx to the circulation is coming from intestine as </a:t>
            </a:r>
            <a:r>
              <a:rPr lang="en-US" dirty="0" err="1"/>
              <a:t>chylomicrons</a:t>
            </a:r>
            <a:r>
              <a:rPr lang="en-US" dirty="0"/>
              <a:t> and there is need to transport lipids in VLDL particles to peripheral tissues as energy source. </a:t>
            </a:r>
          </a:p>
        </p:txBody>
      </p:sp>
      <p:sp>
        <p:nvSpPr>
          <p:cNvPr id="40963" name="Slide Number Placeholder 3"/>
          <p:cNvSpPr>
            <a:spLocks noGrp="1"/>
          </p:cNvSpPr>
          <p:nvPr>
            <p:ph type="sldNum" sz="quarter" idx="5"/>
          </p:nvPr>
        </p:nvSpPr>
        <p:spPr>
          <a:noFill/>
        </p:spPr>
        <p:txBody>
          <a:bodyPr/>
          <a:lstStyle/>
          <a:p>
            <a:fld id="{9BC7248A-1C29-4F58-8044-C976D1A368EB}" type="slidenum">
              <a:rPr lang="fr-CA" smtClean="0"/>
              <a:pPr/>
              <a:t>13</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r>
              <a:rPr lang="en-US"/>
              <a:t>There is dysregulation of VLDL metabolism in people with high liver fat who are linked to hepatic insulin resistance. In this situation, insulin fails to suppress VLDL1 production in the liver and there is overflow of VLDL1 particles into the circulation despite the influx of chylomicrons. This abnormality contributes to the postprandial lipemia seen in subjects with metabolic syndrome and type 2 diabetes who commonly have high liver fat content. The exact molecular mechanism underlying this defect remains to be resolved. The concept suggests that hepatic insulin resistance covers not only glucose metabolism but also lipid metabolism.</a:t>
            </a:r>
          </a:p>
        </p:txBody>
      </p:sp>
      <p:sp>
        <p:nvSpPr>
          <p:cNvPr id="43011" name="Slide Number Placeholder 3"/>
          <p:cNvSpPr>
            <a:spLocks noGrp="1"/>
          </p:cNvSpPr>
          <p:nvPr>
            <p:ph type="sldNum" sz="quarter" idx="5"/>
          </p:nvPr>
        </p:nvSpPr>
        <p:spPr>
          <a:noFill/>
        </p:spPr>
        <p:txBody>
          <a:bodyPr/>
          <a:lstStyle/>
          <a:p>
            <a:fld id="{3E5D9779-C5A2-4AE8-9FF3-D45C5FC58820}" type="slidenum">
              <a:rPr lang="fr-CA" smtClean="0"/>
              <a:pPr/>
              <a:t>14</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r>
              <a:rPr lang="en-US"/>
              <a:t>Recent data suggest that about 20% of obese subjects with a large waist circumference have a healthy metabolic phenotype. The key question is, Why these people do not develop dyslipidemia and other cardiometabolic risk factors?</a:t>
            </a:r>
            <a:endParaRPr lang="en-US" b="1"/>
          </a:p>
        </p:txBody>
      </p:sp>
      <p:sp>
        <p:nvSpPr>
          <p:cNvPr id="45059" name="Slide Number Placeholder 3"/>
          <p:cNvSpPr>
            <a:spLocks noGrp="1"/>
          </p:cNvSpPr>
          <p:nvPr>
            <p:ph type="sldNum" sz="quarter" idx="5"/>
          </p:nvPr>
        </p:nvSpPr>
        <p:spPr>
          <a:noFill/>
        </p:spPr>
        <p:txBody>
          <a:bodyPr/>
          <a:lstStyle/>
          <a:p>
            <a:fld id="{8402617C-9C83-4160-BD72-3B1886CCA259}" type="slidenum">
              <a:rPr lang="fr-CA" smtClean="0"/>
              <a:pPr/>
              <a:t>15</a:t>
            </a:fld>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r>
              <a:rPr lang="en-US" dirty="0"/>
              <a:t>The main sources of fatty acids for liver and VLDL triglycerides. The major source for the systemic free fatty acid (FFA) pool (1) is derived from the adipose tissue. Other sources of FFA include dietary fat (2) and de novo </a:t>
            </a:r>
            <a:r>
              <a:rPr lang="en-US" dirty="0" err="1"/>
              <a:t>lipogenesis</a:t>
            </a:r>
            <a:r>
              <a:rPr lang="en-US" dirty="0"/>
              <a:t> (DNL) (3). Importantly DNL is directly regulated by both glucose and insulin via transcription factors (sterol regulatory element binding protein-1 [SREBP-1], and carbohydrate response regulatory element binding protein [</a:t>
            </a:r>
            <a:r>
              <a:rPr lang="en-US" dirty="0" err="1"/>
              <a:t>ChREBP</a:t>
            </a:r>
            <a:r>
              <a:rPr lang="en-US" dirty="0"/>
              <a:t>]) that stimulate the key enzyme of </a:t>
            </a:r>
            <a:r>
              <a:rPr lang="en-US" dirty="0" err="1"/>
              <a:t>lipogenesis</a:t>
            </a:r>
            <a:r>
              <a:rPr lang="en-US" dirty="0"/>
              <a:t> in </a:t>
            </a:r>
            <a:r>
              <a:rPr lang="en-US" dirty="0" err="1"/>
              <a:t>hepatocyte</a:t>
            </a:r>
            <a:r>
              <a:rPr lang="en-US" dirty="0"/>
              <a:t> (</a:t>
            </a:r>
            <a:r>
              <a:rPr lang="en-US" dirty="0" err="1"/>
              <a:t>Postic</a:t>
            </a:r>
            <a:r>
              <a:rPr lang="en-US" dirty="0"/>
              <a:t> C and Girard J </a:t>
            </a:r>
            <a:r>
              <a:rPr lang="pt-BR" dirty="0"/>
              <a:t>Diabetes Metab. 2008; 34: 643-8</a:t>
            </a:r>
            <a:r>
              <a:rPr lang="en-US" dirty="0"/>
              <a:t>). The contribution of DNL to liver and VLDL triglycerides is elevated in </a:t>
            </a:r>
            <a:r>
              <a:rPr lang="fr-CA" dirty="0" err="1"/>
              <a:t>nonalcoholic</a:t>
            </a:r>
            <a:r>
              <a:rPr lang="fr-CA" dirty="0"/>
              <a:t> </a:t>
            </a:r>
            <a:r>
              <a:rPr lang="fr-CA" dirty="0" err="1"/>
              <a:t>fatty</a:t>
            </a:r>
            <a:r>
              <a:rPr lang="fr-CA" dirty="0"/>
              <a:t> </a:t>
            </a:r>
            <a:r>
              <a:rPr lang="fr-CA" dirty="0" err="1"/>
              <a:t>liver</a:t>
            </a:r>
            <a:r>
              <a:rPr lang="fr-CA" dirty="0"/>
              <a:t> </a:t>
            </a:r>
            <a:r>
              <a:rPr lang="fr-CA" dirty="0" err="1"/>
              <a:t>disease</a:t>
            </a:r>
            <a:r>
              <a:rPr lang="fr-CA" dirty="0"/>
              <a:t> (NAFLD)</a:t>
            </a:r>
            <a:r>
              <a:rPr lang="en-US" dirty="0"/>
              <a:t> patients averaging about 20-25% (Donnelly KL et al.  J </a:t>
            </a:r>
            <a:r>
              <a:rPr lang="en-US" dirty="0" err="1"/>
              <a:t>Clin</a:t>
            </a:r>
            <a:r>
              <a:rPr lang="en-US" dirty="0"/>
              <a:t> Invest 2005; 115; 1343-51). Thus, the contribution of DNL to liver fat may be a neglected issue and needs to be established. The beta oxidation (4) and secretion of VLDL (5) are responsible for the export of lipids from the liver. A current concept is that failure of the liver to export extra lipids as VLDL will result in fat deposition i.e., NAFLD (</a:t>
            </a:r>
            <a:r>
              <a:rPr lang="en-US" dirty="0" err="1"/>
              <a:t>Fabbrini</a:t>
            </a:r>
            <a:r>
              <a:rPr lang="en-US" dirty="0"/>
              <a:t> E et al. </a:t>
            </a:r>
            <a:r>
              <a:rPr lang="en-US" dirty="0" err="1"/>
              <a:t>Hepatology</a:t>
            </a:r>
            <a:r>
              <a:rPr lang="en-US" dirty="0"/>
              <a:t> 2010; 51; 679-89).</a:t>
            </a:r>
            <a:endParaRPr lang="en-US" b="1" dirty="0"/>
          </a:p>
        </p:txBody>
      </p:sp>
      <p:sp>
        <p:nvSpPr>
          <p:cNvPr id="49155" name="Slide Number Placeholder 3"/>
          <p:cNvSpPr>
            <a:spLocks noGrp="1"/>
          </p:cNvSpPr>
          <p:nvPr>
            <p:ph type="sldNum" sz="quarter" idx="5"/>
          </p:nvPr>
        </p:nvSpPr>
        <p:spPr>
          <a:noFill/>
        </p:spPr>
        <p:txBody>
          <a:bodyPr/>
          <a:lstStyle/>
          <a:p>
            <a:fld id="{955B502C-7DD3-448D-B464-0E7DA9E208F0}" type="slidenum">
              <a:rPr lang="fr-CA" smtClean="0"/>
              <a:pPr/>
              <a:t>16</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r>
              <a:rPr lang="en-US" dirty="0"/>
              <a:t>Excess liver fat content in obese subjects is associated with an increased rate of whole body </a:t>
            </a:r>
            <a:r>
              <a:rPr lang="en-US" dirty="0" err="1"/>
              <a:t>palmitate</a:t>
            </a:r>
            <a:r>
              <a:rPr lang="en-US" dirty="0"/>
              <a:t> appearance in systemic pool i.e., release of free fatty acids from adipose tissue into circulation as compared to subjects with normal liver fat content. </a:t>
            </a:r>
            <a:endParaRPr lang="en-US" b="1" dirty="0"/>
          </a:p>
        </p:txBody>
      </p:sp>
      <p:sp>
        <p:nvSpPr>
          <p:cNvPr id="50179" name="Slide Number Placeholder 3"/>
          <p:cNvSpPr>
            <a:spLocks noGrp="1"/>
          </p:cNvSpPr>
          <p:nvPr>
            <p:ph type="sldNum" sz="quarter" idx="5"/>
          </p:nvPr>
        </p:nvSpPr>
        <p:spPr>
          <a:noFill/>
        </p:spPr>
        <p:txBody>
          <a:bodyPr/>
          <a:lstStyle/>
          <a:p>
            <a:fld id="{59E4CB89-DEBD-4716-8FFE-E306AC0B74CC}" type="slidenum">
              <a:rPr lang="fr-CA" smtClean="0"/>
              <a:pPr/>
              <a:t>17</a:t>
            </a:fld>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r>
              <a:rPr lang="en-US" dirty="0"/>
              <a:t>Subjects with </a:t>
            </a:r>
            <a:r>
              <a:rPr lang="fr-CA" dirty="0" err="1"/>
              <a:t>nonalcoholic</a:t>
            </a:r>
            <a:r>
              <a:rPr lang="fr-CA" dirty="0"/>
              <a:t> </a:t>
            </a:r>
            <a:r>
              <a:rPr lang="fr-CA" dirty="0" err="1"/>
              <a:t>fatty</a:t>
            </a:r>
            <a:r>
              <a:rPr lang="fr-CA" dirty="0"/>
              <a:t> </a:t>
            </a:r>
            <a:r>
              <a:rPr lang="fr-CA" dirty="0" err="1"/>
              <a:t>liver</a:t>
            </a:r>
            <a:r>
              <a:rPr lang="fr-CA" dirty="0"/>
              <a:t> </a:t>
            </a:r>
            <a:r>
              <a:rPr lang="fr-CA" dirty="0" err="1"/>
              <a:t>disease</a:t>
            </a:r>
            <a:r>
              <a:rPr lang="en-US" dirty="0"/>
              <a:t> show increased rate of hepatic VLDL triglyceride secretion. This is caused by 3-fold increase in incorporation of </a:t>
            </a:r>
            <a:r>
              <a:rPr lang="en-US" dirty="0" err="1"/>
              <a:t>nonsystemic</a:t>
            </a:r>
            <a:r>
              <a:rPr lang="en-US" dirty="0"/>
              <a:t> fatty acids (de novo </a:t>
            </a:r>
            <a:r>
              <a:rPr lang="en-US" dirty="0" err="1"/>
              <a:t>lipogenesis</a:t>
            </a:r>
            <a:r>
              <a:rPr lang="en-US" dirty="0"/>
              <a:t> [DNL] and/or </a:t>
            </a:r>
            <a:r>
              <a:rPr lang="en-US" dirty="0" err="1"/>
              <a:t>lipolysis</a:t>
            </a:r>
            <a:r>
              <a:rPr lang="en-US" dirty="0"/>
              <a:t> of </a:t>
            </a:r>
            <a:r>
              <a:rPr lang="en-US" dirty="0" err="1"/>
              <a:t>intrahepatic</a:t>
            </a:r>
            <a:r>
              <a:rPr lang="en-US" dirty="0"/>
              <a:t> and intra-abdominal [visceral] fat) whereas the increase of systemic free fatty acid incorporation is increased only by one third. The data highlight the potential role of DNL into VLDL production in subjects with high liver fat content.</a:t>
            </a:r>
            <a:endParaRPr lang="en-US" b="1" dirty="0"/>
          </a:p>
        </p:txBody>
      </p:sp>
      <p:sp>
        <p:nvSpPr>
          <p:cNvPr id="52227" name="Slide Number Placeholder 3"/>
          <p:cNvSpPr>
            <a:spLocks noGrp="1"/>
          </p:cNvSpPr>
          <p:nvPr>
            <p:ph type="sldNum" sz="quarter" idx="5"/>
          </p:nvPr>
        </p:nvSpPr>
        <p:spPr>
          <a:noFill/>
        </p:spPr>
        <p:txBody>
          <a:bodyPr/>
          <a:lstStyle/>
          <a:p>
            <a:fld id="{F7A751CD-F62F-43B6-B13B-B0D1255A3293}" type="slidenum">
              <a:rPr lang="fr-CA" smtClean="0"/>
              <a:pPr/>
              <a:t>18</a:t>
            </a:fld>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a:t>In summary, fluxes play a central role in the pathogenesis of liver fat accumulation. VLDL production is considered to be a main compensatory mechanism to prevent triglyceride accumulation in liver fat as the regulation of beta oxidation is less flexible. If this mechanism fails the end result is a fatty liver (</a:t>
            </a:r>
            <a:r>
              <a:rPr lang="fr-CA"/>
              <a:t>nonalcoholic fatty liver disease</a:t>
            </a:r>
            <a:r>
              <a:rPr lang="en-US"/>
              <a:t>). </a:t>
            </a:r>
            <a:endParaRPr lang="en-US" b="1"/>
          </a:p>
        </p:txBody>
      </p:sp>
      <p:sp>
        <p:nvSpPr>
          <p:cNvPr id="54275" name="Slide Number Placeholder 3"/>
          <p:cNvSpPr>
            <a:spLocks noGrp="1"/>
          </p:cNvSpPr>
          <p:nvPr>
            <p:ph type="sldNum" sz="quarter" idx="5"/>
          </p:nvPr>
        </p:nvSpPr>
        <p:spPr>
          <a:noFill/>
        </p:spPr>
        <p:txBody>
          <a:bodyPr/>
          <a:lstStyle/>
          <a:p>
            <a:fld id="{75EFF9DA-EF1B-4501-849A-D751473A3E99}" type="slidenum">
              <a:rPr lang="fr-CA" smtClean="0"/>
              <a:pPr/>
              <a:t>19</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r>
              <a:rPr lang="en-US"/>
              <a:t>Positive energy balance leads to expansion of adipose tissue via hypertrophy and hyperplasia of adipose cells. Adipose tissue expandability is restricted and this results in overflow of lipids in other tissues. Ectopic fat is defined as fat accumulation in organs that do not usually store excess fat. These include liver, muscle, pancreas and heart.</a:t>
            </a:r>
            <a:r>
              <a:rPr lang="fi-FI"/>
              <a:t> </a:t>
            </a:r>
            <a:endParaRPr lang="fi-FI" b="1"/>
          </a:p>
        </p:txBody>
      </p:sp>
      <p:sp>
        <p:nvSpPr>
          <p:cNvPr id="16387" name="Slide Number Placeholder 3"/>
          <p:cNvSpPr>
            <a:spLocks noGrp="1"/>
          </p:cNvSpPr>
          <p:nvPr>
            <p:ph type="sldNum" sz="quarter" idx="5"/>
          </p:nvPr>
        </p:nvSpPr>
        <p:spPr>
          <a:noFill/>
        </p:spPr>
        <p:txBody>
          <a:bodyPr/>
          <a:lstStyle/>
          <a:p>
            <a:fld id="{15F7C57B-3547-41F4-9B74-D1625F86D24B}" type="slidenum">
              <a:rPr lang="fr-CA" smtClean="0"/>
              <a:pPr/>
              <a:t>2</a:t>
            </a:fld>
            <a:endParaRPr lang="fr-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r>
              <a:rPr lang="en-US" dirty="0"/>
              <a:t>The transcription factors play a central role in the regulation of de novo </a:t>
            </a:r>
            <a:r>
              <a:rPr lang="en-US" dirty="0" err="1"/>
              <a:t>lipogenesis</a:t>
            </a:r>
            <a:r>
              <a:rPr lang="en-US" dirty="0"/>
              <a:t> in the liver, the two pathways are parallel and modified by insulin (</a:t>
            </a:r>
            <a:r>
              <a:rPr lang="en-US" dirty="0">
                <a:sym typeface="Symbol" pitchFamily="18" charset="2"/>
              </a:rPr>
              <a:t>sterol regulatory element-binding protein 1 [</a:t>
            </a:r>
            <a:r>
              <a:rPr lang="en-US" dirty="0"/>
              <a:t>SREBP-1</a:t>
            </a:r>
            <a:r>
              <a:rPr lang="en-US" dirty="0">
                <a:sym typeface="Symbol" pitchFamily="18" charset="2"/>
              </a:rPr>
              <a:t>]</a:t>
            </a:r>
            <a:r>
              <a:rPr lang="en-US" dirty="0"/>
              <a:t> pathway) and by a glucose </a:t>
            </a:r>
            <a:r>
              <a:rPr lang="en-US" dirty="0">
                <a:sym typeface="Symbol" pitchFamily="18" charset="2"/>
              </a:rPr>
              <a:t>carbohydrate-responsive element-binding protein </a:t>
            </a:r>
            <a:r>
              <a:rPr lang="en-US" dirty="0"/>
              <a:t>(</a:t>
            </a:r>
            <a:r>
              <a:rPr lang="en-US" dirty="0" err="1"/>
              <a:t>ChREBO</a:t>
            </a:r>
            <a:r>
              <a:rPr lang="en-US" dirty="0"/>
              <a:t>) pathway. In addition, LXR is modifying the activity of </a:t>
            </a:r>
            <a:r>
              <a:rPr lang="en-US" dirty="0" err="1"/>
              <a:t>lipogenesis</a:t>
            </a:r>
            <a:r>
              <a:rPr lang="en-US" dirty="0"/>
              <a:t> pathway by SREBP-1 and also at several levels. </a:t>
            </a:r>
            <a:endParaRPr lang="en-US" b="1" dirty="0"/>
          </a:p>
        </p:txBody>
      </p:sp>
      <p:sp>
        <p:nvSpPr>
          <p:cNvPr id="56323" name="Slide Number Placeholder 3"/>
          <p:cNvSpPr>
            <a:spLocks noGrp="1"/>
          </p:cNvSpPr>
          <p:nvPr>
            <p:ph type="sldNum" sz="quarter" idx="5"/>
          </p:nvPr>
        </p:nvSpPr>
        <p:spPr>
          <a:noFill/>
        </p:spPr>
        <p:txBody>
          <a:bodyPr/>
          <a:lstStyle/>
          <a:p>
            <a:fld id="{6BF6CE63-F2F4-4857-9C1E-59B48965733F}" type="slidenum">
              <a:rPr lang="fr-CA" smtClean="0"/>
              <a:pPr/>
              <a:t>20</a:t>
            </a:fld>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r>
              <a:rPr lang="en-US"/>
              <a:t>Intracellular metabolism of fatty acid intermediate products associated with activation of molecules (NFkB, PCK and mTOR) interfering with insulin signalling mechanism and potentially leading to insulin resistance. Fatty acyl-CoA is located at a crossroad and it has several metabolic routes. The generation of ketone bodies may also have adverse effects on insulin action. Overall the association between fatty acid metabolism and insulin resistance is complex and poorly understood. </a:t>
            </a:r>
            <a:endParaRPr lang="en-US" b="1"/>
          </a:p>
        </p:txBody>
      </p:sp>
      <p:sp>
        <p:nvSpPr>
          <p:cNvPr id="58371" name="Slide Number Placeholder 3"/>
          <p:cNvSpPr>
            <a:spLocks noGrp="1"/>
          </p:cNvSpPr>
          <p:nvPr>
            <p:ph type="sldNum" sz="quarter" idx="5"/>
          </p:nvPr>
        </p:nvSpPr>
        <p:spPr>
          <a:noFill/>
        </p:spPr>
        <p:txBody>
          <a:bodyPr/>
          <a:lstStyle/>
          <a:p>
            <a:fld id="{953CEF8A-2D29-4B0F-8508-E45E8BA6EF34}" type="slidenum">
              <a:rPr lang="fr-CA" smtClean="0"/>
              <a:pPr/>
              <a:t>21</a:t>
            </a:fld>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r>
              <a:rPr lang="en-US"/>
              <a:t>Ectopic fat accumulation at different organs have multiple but diverse adverse functional effects that are associated with an increased cardiovascular disease risk. </a:t>
            </a:r>
            <a:endParaRPr lang="en-US" b="1"/>
          </a:p>
        </p:txBody>
      </p:sp>
      <p:sp>
        <p:nvSpPr>
          <p:cNvPr id="60419" name="Slide Number Placeholder 3"/>
          <p:cNvSpPr>
            <a:spLocks noGrp="1"/>
          </p:cNvSpPr>
          <p:nvPr>
            <p:ph type="sldNum" sz="quarter" idx="5"/>
          </p:nvPr>
        </p:nvSpPr>
        <p:spPr>
          <a:noFill/>
        </p:spPr>
        <p:txBody>
          <a:bodyPr/>
          <a:lstStyle/>
          <a:p>
            <a:fld id="{2A1D732F-18E7-4BF0-8524-D21AB70182A3}" type="slidenum">
              <a:rPr lang="fr-CA" smtClean="0"/>
              <a:pPr/>
              <a:t>22</a:t>
            </a:fld>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r>
              <a:rPr lang="en-US"/>
              <a:t>Fat content in cardiomyocytes can in analogy to liver be measured by using proton spectroscopy but the technique is challenging and so far only for research purposes.  </a:t>
            </a:r>
          </a:p>
        </p:txBody>
      </p:sp>
      <p:sp>
        <p:nvSpPr>
          <p:cNvPr id="62467" name="Slide Number Placeholder 3"/>
          <p:cNvSpPr>
            <a:spLocks noGrp="1"/>
          </p:cNvSpPr>
          <p:nvPr>
            <p:ph type="sldNum" sz="quarter" idx="5"/>
          </p:nvPr>
        </p:nvSpPr>
        <p:spPr>
          <a:noFill/>
        </p:spPr>
        <p:txBody>
          <a:bodyPr/>
          <a:lstStyle/>
          <a:p>
            <a:fld id="{BEF72A52-1CC1-4253-8EB2-22F2896D4E6E}" type="slidenum">
              <a:rPr lang="fr-CA" smtClean="0"/>
              <a:pPr/>
              <a:t>23</a:t>
            </a:fld>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p:spPr>
        <p:txBody>
          <a:bodyPr/>
          <a:lstStyle/>
          <a:p>
            <a:r>
              <a:rPr lang="en-US"/>
              <a:t>Recent data report that cardiac steatosis is increased in subjects with impaired glucose tolerance and type 2 diabetes in parallel with liver fat. </a:t>
            </a:r>
            <a:endParaRPr lang="en-US" b="1"/>
          </a:p>
        </p:txBody>
      </p:sp>
      <p:sp>
        <p:nvSpPr>
          <p:cNvPr id="65539" name="Slide Number Placeholder 3"/>
          <p:cNvSpPr>
            <a:spLocks noGrp="1"/>
          </p:cNvSpPr>
          <p:nvPr>
            <p:ph type="sldNum" sz="quarter" idx="5"/>
          </p:nvPr>
        </p:nvSpPr>
        <p:spPr>
          <a:noFill/>
        </p:spPr>
        <p:txBody>
          <a:bodyPr/>
          <a:lstStyle/>
          <a:p>
            <a:fld id="{8ABEEDB7-D981-4CA9-AC9F-821A48947EA7}" type="slidenum">
              <a:rPr lang="fr-CA" smtClean="0"/>
              <a:pPr/>
              <a:t>24</a:t>
            </a:fld>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r>
              <a:rPr lang="en-US"/>
              <a:t>Ectopic fat accumulation results in disruption of metabolic homeostasis at specific organs including liver, muscle and pancreas and has adversed effects on myocardial function. Lipotoxicity is seen at organ level and it activates several pathways of inflammation and apoptosis with tissue damage and deleterious consequences at functional levels.  </a:t>
            </a:r>
            <a:endParaRPr lang="en-US" b="1"/>
          </a:p>
        </p:txBody>
      </p:sp>
      <p:sp>
        <p:nvSpPr>
          <p:cNvPr id="69635" name="Slide Number Placeholder 3"/>
          <p:cNvSpPr>
            <a:spLocks noGrp="1"/>
          </p:cNvSpPr>
          <p:nvPr>
            <p:ph type="sldNum" sz="quarter" idx="5"/>
          </p:nvPr>
        </p:nvSpPr>
        <p:spPr>
          <a:noFill/>
        </p:spPr>
        <p:txBody>
          <a:bodyPr/>
          <a:lstStyle/>
          <a:p>
            <a:fld id="{A3854152-3B91-4444-AB80-BBF2FFE8B83B}" type="slidenum">
              <a:rPr lang="fr-CA" smtClean="0"/>
              <a:pPr/>
              <a:t>26</a:t>
            </a:fld>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r>
              <a:rPr lang="en-US" dirty="0"/>
              <a:t>Nonalcoholic fatty liver disease (NAFLD) is defined as excess accumulation of fat in the liver. The fatty liver overproduces a plethora of known cardiovascular risk factors. NAFLD is associated with an increased risk of cardiovascular disease (CVD). This raises the question, Is NAFLD associated with cardiovascular due to the shared effect of CVD risk factors or does NAFLD per se associate with CVD? </a:t>
            </a:r>
            <a:endParaRPr lang="en-US" b="1" dirty="0"/>
          </a:p>
        </p:txBody>
      </p:sp>
      <p:sp>
        <p:nvSpPr>
          <p:cNvPr id="18435" name="Slide Number Placeholder 3"/>
          <p:cNvSpPr>
            <a:spLocks noGrp="1"/>
          </p:cNvSpPr>
          <p:nvPr>
            <p:ph type="sldNum" sz="quarter" idx="5"/>
          </p:nvPr>
        </p:nvSpPr>
        <p:spPr>
          <a:noFill/>
        </p:spPr>
        <p:txBody>
          <a:bodyPr/>
          <a:lstStyle/>
          <a:p>
            <a:fld id="{9074E089-C8FE-49CF-ADC0-9CB31F96FFCF}" type="slidenum">
              <a:rPr lang="fr-CA" smtClean="0"/>
              <a:pPr/>
              <a:t>3</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r>
              <a:rPr lang="en-US" dirty="0"/>
              <a:t>The golden standard measure to quantify liver fat content is the use of magnetic resonance spectroscopy that is a non-invasive method without any radiation risk.</a:t>
            </a:r>
            <a:endParaRPr lang="en-US" b="1" dirty="0"/>
          </a:p>
        </p:txBody>
      </p:sp>
      <p:sp>
        <p:nvSpPr>
          <p:cNvPr id="20483" name="Slide Number Placeholder 3"/>
          <p:cNvSpPr>
            <a:spLocks noGrp="1"/>
          </p:cNvSpPr>
          <p:nvPr>
            <p:ph type="sldNum" sz="quarter" idx="5"/>
          </p:nvPr>
        </p:nvSpPr>
        <p:spPr>
          <a:noFill/>
        </p:spPr>
        <p:txBody>
          <a:bodyPr/>
          <a:lstStyle/>
          <a:p>
            <a:fld id="{DEE0723E-267F-4639-918F-B7A16FC98033}" type="slidenum">
              <a:rPr lang="fr-CA" smtClean="0"/>
              <a:pPr/>
              <a:t>4</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r>
              <a:rPr lang="en-US"/>
              <a:t>The regulation of liver fat is a complex process. The influx of fatty acids to the liver includes the systemic free fatty acid pool, dietary fats and de novo lipogenesis. The export of fat from the liver can account via beta oxidation and VLDL secretion. The imbalance between the input and export results in excess fat accumulation in hepatocytes.</a:t>
            </a:r>
            <a:endParaRPr lang="en-US" b="1"/>
          </a:p>
        </p:txBody>
      </p:sp>
      <p:sp>
        <p:nvSpPr>
          <p:cNvPr id="23555" name="Slide Number Placeholder 3"/>
          <p:cNvSpPr>
            <a:spLocks noGrp="1"/>
          </p:cNvSpPr>
          <p:nvPr>
            <p:ph type="sldNum" sz="quarter" idx="5"/>
          </p:nvPr>
        </p:nvSpPr>
        <p:spPr>
          <a:noFill/>
        </p:spPr>
        <p:txBody>
          <a:bodyPr/>
          <a:lstStyle/>
          <a:p>
            <a:fld id="{CD448382-7687-443D-BF3C-D666315E1782}" type="slidenum">
              <a:rPr lang="fr-CA" smtClean="0"/>
              <a:pPr/>
              <a:t>5</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r>
              <a:rPr lang="en-US"/>
              <a:t>The atherogenic lipoprotein triad comprises elevation of large VLDL and small, dense LDL particles concomitantly with lowering of HDL particles. This dyslipidemia is common in insulin resistance, type 2 diabetes, familial combined hyperlipidemia and familial low HDL subjects. </a:t>
            </a:r>
            <a:r>
              <a:rPr lang="en-US">
                <a:solidFill>
                  <a:srgbClr val="C00000"/>
                </a:solidFill>
              </a:rPr>
              <a:t>There is a close metabolic connection between the lipid abnormalities, the elevation of large LDL particles being the driving force for the formation of small, dense LDL particles and lowering of HDL cholesterol and HDL particle size.  </a:t>
            </a:r>
            <a:endParaRPr lang="en-US" b="1">
              <a:solidFill>
                <a:srgbClr val="C00000"/>
              </a:solidFill>
            </a:endParaRPr>
          </a:p>
        </p:txBody>
      </p:sp>
      <p:sp>
        <p:nvSpPr>
          <p:cNvPr id="25603" name="Slide Number Placeholder 3"/>
          <p:cNvSpPr>
            <a:spLocks noGrp="1"/>
          </p:cNvSpPr>
          <p:nvPr>
            <p:ph type="sldNum" sz="quarter" idx="5"/>
          </p:nvPr>
        </p:nvSpPr>
        <p:spPr>
          <a:noFill/>
        </p:spPr>
        <p:txBody>
          <a:bodyPr/>
          <a:lstStyle/>
          <a:p>
            <a:fld id="{F46C98A7-8AE2-49E0-BBFE-765801B72C3A}" type="slidenum">
              <a:rPr lang="fr-CA" smtClean="0"/>
              <a:pPr/>
              <a:t>6</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r>
              <a:rPr lang="en-US"/>
              <a:t>The use of stable isotopes allows to track the synthesis and catabolism of VLDL particles in vivo in humans. These studies have demonstrated that VLDL1 triglyceride production rate is a major predictor of the VLDL1 pool size in plasma i.e., the elevation of VLDL triglyceride concentration.</a:t>
            </a:r>
            <a:endParaRPr lang="en-US" b="1"/>
          </a:p>
        </p:txBody>
      </p:sp>
      <p:sp>
        <p:nvSpPr>
          <p:cNvPr id="27651" name="Slide Number Placeholder 3"/>
          <p:cNvSpPr>
            <a:spLocks noGrp="1"/>
          </p:cNvSpPr>
          <p:nvPr>
            <p:ph type="sldNum" sz="quarter" idx="5"/>
          </p:nvPr>
        </p:nvSpPr>
        <p:spPr>
          <a:noFill/>
        </p:spPr>
        <p:txBody>
          <a:bodyPr/>
          <a:lstStyle/>
          <a:p>
            <a:fld id="{A0ABB749-1D9B-4E03-A908-05006117755A}" type="slidenum">
              <a:rPr lang="fr-CA" smtClean="0"/>
              <a:pPr/>
              <a:t>7</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r>
              <a:rPr lang="en-US"/>
              <a:t>VLDL1 triglyceride overproduction has adverse effects on both LDL and HDL particles. The higher is the VLDL1 triglyceride production, the smaller is LDL size and the lower is HDL cholesterol concentration. The data suggest that one factor involved in the development of the atherogenic lipoprotein triad is the overproduction of large VLDL1 particles. </a:t>
            </a:r>
            <a:endParaRPr lang="en-US" b="1"/>
          </a:p>
        </p:txBody>
      </p:sp>
      <p:sp>
        <p:nvSpPr>
          <p:cNvPr id="29699" name="Slide Number Placeholder 3"/>
          <p:cNvSpPr>
            <a:spLocks noGrp="1"/>
          </p:cNvSpPr>
          <p:nvPr>
            <p:ph type="sldNum" sz="quarter" idx="5"/>
          </p:nvPr>
        </p:nvSpPr>
        <p:spPr>
          <a:noFill/>
        </p:spPr>
        <p:txBody>
          <a:bodyPr/>
          <a:lstStyle/>
          <a:p>
            <a:fld id="{1D977D03-73DA-401B-9BE2-3DDB55C8D54B}" type="slidenum">
              <a:rPr lang="fr-CA" smtClean="0"/>
              <a:pPr/>
              <a:t>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r>
              <a:rPr lang="en-US" dirty="0"/>
              <a:t>Liver fat content is positively associated with VLDL1 triglyceride production rate in </a:t>
            </a:r>
            <a:r>
              <a:rPr lang="en-US" dirty="0" err="1"/>
              <a:t>univariate</a:t>
            </a:r>
            <a:r>
              <a:rPr lang="en-US" dirty="0"/>
              <a:t> analyses as shown in the slide. Importantly, in a multivariate analysis including glucose, insulin, HOMA index and adiponectin, liver fat and glucose remain the significant factors. The data suggest that liver fat content is the driving force for VLDL triglyceride production. Similarly, liver fat content is also the predictor of VLDL apolipoprotein B100. The data indicates that fatty liver produces increased number of VLDL particles.</a:t>
            </a:r>
          </a:p>
        </p:txBody>
      </p:sp>
      <p:sp>
        <p:nvSpPr>
          <p:cNvPr id="32771" name="Slide Number Placeholder 3"/>
          <p:cNvSpPr>
            <a:spLocks noGrp="1"/>
          </p:cNvSpPr>
          <p:nvPr>
            <p:ph type="sldNum" sz="quarter" idx="5"/>
          </p:nvPr>
        </p:nvSpPr>
        <p:spPr>
          <a:noFill/>
        </p:spPr>
        <p:txBody>
          <a:bodyPr/>
          <a:lstStyle/>
          <a:p>
            <a:fld id="{2589E4C4-13DA-4F80-9636-675A06657B14}" type="slidenum">
              <a:rPr lang="fr-CA" smtClean="0"/>
              <a:pPr/>
              <a:t>9</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yhealthywaist.org/"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yhealthywaist.org/"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yhealthywaist.or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yhealthywaist.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sp>
        <p:nvSpPr>
          <p:cNvPr id="4" name="Rectangle 10"/>
          <p:cNvSpPr/>
          <p:nvPr userDrawn="1"/>
        </p:nvSpPr>
        <p:spPr>
          <a:xfrm>
            <a:off x="0" y="0"/>
            <a:ext cx="161925" cy="6858000"/>
          </a:xfrm>
          <a:prstGeom prst="rect">
            <a:avLst/>
          </a:prstGeom>
          <a:solidFill>
            <a:srgbClr val="2F7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5" name="Rectangle 11"/>
          <p:cNvSpPr/>
          <p:nvPr userDrawn="1"/>
        </p:nvSpPr>
        <p:spPr>
          <a:xfrm>
            <a:off x="0" y="114300"/>
            <a:ext cx="9144000" cy="704850"/>
          </a:xfrm>
          <a:prstGeom prst="rect">
            <a:avLst/>
          </a:prstGeom>
          <a:gradFill>
            <a:gsLst>
              <a:gs pos="0">
                <a:srgbClr val="EAF4F9"/>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6" name="Rectangle 12"/>
          <p:cNvSpPr/>
          <p:nvPr userDrawn="1"/>
        </p:nvSpPr>
        <p:spPr>
          <a:xfrm>
            <a:off x="0" y="114300"/>
            <a:ext cx="161925" cy="704850"/>
          </a:xfrm>
          <a:prstGeom prst="rect">
            <a:avLst/>
          </a:prstGeom>
          <a:gradFill>
            <a:gsLst>
              <a:gs pos="0">
                <a:srgbClr val="316598"/>
              </a:gs>
              <a:gs pos="100000">
                <a:srgbClr val="2F7CB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7" name="Image 15" descr="LogoMYHW.png"/>
          <p:cNvPicPr>
            <a:picLocks noChangeAspect="1"/>
          </p:cNvPicPr>
          <p:nvPr userDrawn="1"/>
        </p:nvPicPr>
        <p:blipFill>
          <a:blip r:embed="rId2" cstate="print"/>
          <a:srcRect r="-278"/>
          <a:stretch>
            <a:fillRect/>
          </a:stretch>
        </p:blipFill>
        <p:spPr bwMode="auto">
          <a:xfrm>
            <a:off x="485775" y="57150"/>
            <a:ext cx="2085975" cy="684213"/>
          </a:xfrm>
          <a:prstGeom prst="rect">
            <a:avLst/>
          </a:prstGeom>
          <a:noFill/>
          <a:ln w="9525">
            <a:noFill/>
            <a:miter lim="800000"/>
            <a:headEnd/>
            <a:tailEnd/>
          </a:ln>
        </p:spPr>
      </p:pic>
      <p:pic>
        <p:nvPicPr>
          <p:cNvPr id="8" name="Image 8" descr="LogoProducedBy.png"/>
          <p:cNvPicPr>
            <a:picLocks noChangeAspect="1"/>
          </p:cNvPicPr>
          <p:nvPr userDrawn="1"/>
        </p:nvPicPr>
        <p:blipFill>
          <a:blip r:embed="rId3" cstate="print"/>
          <a:srcRect/>
          <a:stretch>
            <a:fillRect/>
          </a:stretch>
        </p:blipFill>
        <p:spPr bwMode="auto">
          <a:xfrm>
            <a:off x="485775" y="6118225"/>
            <a:ext cx="1565275" cy="444500"/>
          </a:xfrm>
          <a:prstGeom prst="rect">
            <a:avLst/>
          </a:prstGeom>
          <a:noFill/>
          <a:ln w="9525">
            <a:noFill/>
            <a:miter lim="800000"/>
            <a:headEnd/>
            <a:tailEnd/>
          </a:ln>
        </p:spPr>
      </p:pic>
      <p:sp>
        <p:nvSpPr>
          <p:cNvPr id="17" name="Titre 1"/>
          <p:cNvSpPr>
            <a:spLocks noGrp="1"/>
          </p:cNvSpPr>
          <p:nvPr>
            <p:ph type="title"/>
          </p:nvPr>
        </p:nvSpPr>
        <p:spPr>
          <a:xfrm>
            <a:off x="722313" y="1949450"/>
            <a:ext cx="7772400" cy="1362075"/>
          </a:xfrm>
        </p:spPr>
        <p:txBody>
          <a:bodyPr anchor="t"/>
          <a:lstStyle>
            <a:lvl1pPr algn="ctr">
              <a:defRPr sz="4000" b="1" cap="all"/>
            </a:lvl1pPr>
          </a:lstStyle>
          <a:p>
            <a:r>
              <a:rPr lang="fr-FR" dirty="0"/>
              <a:t>Cliquez pour modifier le style du titre</a:t>
            </a:r>
            <a:endParaRPr lang="fr-CA" dirty="0"/>
          </a:p>
        </p:txBody>
      </p:sp>
      <p:sp>
        <p:nvSpPr>
          <p:cNvPr id="18" name="Espace réservé du texte 2"/>
          <p:cNvSpPr>
            <a:spLocks noGrp="1"/>
          </p:cNvSpPr>
          <p:nvPr>
            <p:ph type="body" idx="1"/>
          </p:nvPr>
        </p:nvSpPr>
        <p:spPr>
          <a:xfrm>
            <a:off x="722313" y="331628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5" name="Rectangle 6"/>
          <p:cNvSpPr/>
          <p:nvPr userDrawn="1"/>
        </p:nvSpPr>
        <p:spPr>
          <a:xfrm>
            <a:off x="161925" y="819150"/>
            <a:ext cx="8982075" cy="6038850"/>
          </a:xfrm>
          <a:prstGeom prst="rect">
            <a:avLst/>
          </a:prstGeom>
          <a:gradFill>
            <a:gsLst>
              <a:gs pos="0">
                <a:srgbClr val="BEE0EE"/>
              </a:gs>
              <a:gs pos="100000">
                <a:srgbClr val="EAF4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6" name="Rectangle 4">
            <a:hlinkClick r:id="rId2"/>
          </p:cNvPr>
          <p:cNvSpPr/>
          <p:nvPr userDrawn="1"/>
        </p:nvSpPr>
        <p:spPr>
          <a:xfrm>
            <a:off x="471488" y="6602413"/>
            <a:ext cx="1725612" cy="246062"/>
          </a:xfrm>
          <a:prstGeom prst="rect">
            <a:avLst/>
          </a:prstGeom>
        </p:spPr>
        <p:txBody>
          <a:bodyPr wrap="none">
            <a:spAutoFit/>
          </a:bodyPr>
          <a:lstStyle/>
          <a:p>
            <a:pPr>
              <a:defRPr/>
            </a:pPr>
            <a:r>
              <a:rPr lang="fr-CA" sz="1000" dirty="0">
                <a:solidFill>
                  <a:srgbClr val="000000"/>
                </a:solidFill>
                <a:latin typeface="Arial Narrow" pitchFamily="34" charset="0"/>
              </a:rPr>
              <a:t>Source: www.myhealthywaist.org</a:t>
            </a:r>
          </a:p>
        </p:txBody>
      </p:sp>
      <p:pic>
        <p:nvPicPr>
          <p:cNvPr id="7" name="Image 7" descr="LogoProducedBy.png"/>
          <p:cNvPicPr>
            <a:picLocks noChangeAspect="1"/>
          </p:cNvPicPr>
          <p:nvPr userDrawn="1"/>
        </p:nvPicPr>
        <p:blipFill>
          <a:blip r:embed="rId3" cstate="print"/>
          <a:srcRect/>
          <a:stretch>
            <a:fillRect/>
          </a:stretch>
        </p:blipFill>
        <p:spPr bwMode="auto">
          <a:xfrm>
            <a:off x="485775" y="6118225"/>
            <a:ext cx="1565275" cy="444500"/>
          </a:xfrm>
          <a:prstGeom prst="rect">
            <a:avLst/>
          </a:prstGeom>
          <a:noFill/>
          <a:ln w="9525">
            <a:noFill/>
            <a:miter lim="800000"/>
            <a:headEnd/>
            <a:tailEnd/>
          </a:ln>
        </p:spPr>
      </p:pic>
      <p:sp>
        <p:nvSpPr>
          <p:cNvPr id="8" name="Rectangle 9"/>
          <p:cNvSpPr/>
          <p:nvPr userDrawn="1"/>
        </p:nvSpPr>
        <p:spPr>
          <a:xfrm>
            <a:off x="4533900" y="6115050"/>
            <a:ext cx="4400550" cy="533400"/>
          </a:xfrm>
          <a:prstGeom prst="rect">
            <a:avLst/>
          </a:prstGeom>
          <a:gradFill>
            <a:gsLst>
              <a:gs pos="0">
                <a:schemeClr val="bg1">
                  <a:alpha val="0"/>
                </a:schemeClr>
              </a:gs>
              <a:gs pos="50000">
                <a:schemeClr val="bg1"/>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 name="Titre 1"/>
          <p:cNvSpPr>
            <a:spLocks noGrp="1"/>
          </p:cNvSpPr>
          <p:nvPr>
            <p:ph type="title"/>
          </p:nvPr>
        </p:nvSpPr>
        <p:spPr/>
        <p:txBody>
          <a:bodyPr/>
          <a:lstStyle/>
          <a:p>
            <a:r>
              <a:rPr lang="en-US" dirty="0"/>
              <a:t>Muokkaa perustyyl. napsautt.</a:t>
            </a:r>
            <a:endParaRPr lang="fr-CA" dirty="0"/>
          </a:p>
        </p:txBody>
      </p:sp>
      <p:sp>
        <p:nvSpPr>
          <p:cNvPr id="3" name="Espace réservé du contenu 2"/>
          <p:cNvSpPr>
            <a:spLocks noGrp="1"/>
          </p:cNvSpPr>
          <p:nvPr>
            <p:ph idx="1"/>
          </p:nvPr>
        </p:nvSpPr>
        <p:spPr/>
        <p:txBody>
          <a:bodyPr/>
          <a:lstStyle>
            <a:lvl1pPr>
              <a:buClr>
                <a:srgbClr val="333333"/>
              </a:buClr>
              <a:buFont typeface="Arial" pitchFamily="34" charset="0"/>
              <a:buChar char="•"/>
              <a:defRPr/>
            </a:lvl1pPr>
            <a:lvl2pPr>
              <a:buFont typeface="Arial" pitchFamily="34" charset="0"/>
              <a:buChar char="•"/>
              <a:defRPr/>
            </a:lvl2pPr>
            <a:lvl4pPr>
              <a:buFont typeface="Arial" pitchFamily="34" charset="0"/>
              <a:buChar char="•"/>
              <a:defRPr/>
            </a:lvl4pPr>
            <a:lvl5pPr>
              <a:buFont typeface="Arial"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7" name="Espace réservé du texte 16"/>
          <p:cNvSpPr>
            <a:spLocks noGrp="1"/>
          </p:cNvSpPr>
          <p:nvPr>
            <p:ph type="body" sz="quarter" idx="10"/>
          </p:nvPr>
        </p:nvSpPr>
        <p:spPr>
          <a:xfrm>
            <a:off x="2124074" y="6105525"/>
            <a:ext cx="6800851" cy="552450"/>
          </a:xfrm>
        </p:spPr>
        <p:txBody>
          <a:bodyPr anchorCtr="0"/>
          <a:lstStyle>
            <a:lvl1pPr marL="0" indent="0" algn="r">
              <a:spcBef>
                <a:spcPts val="0"/>
              </a:spcBef>
              <a:buNone/>
              <a:defRPr lang="fr-CA" sz="1000" dirty="0"/>
            </a:lvl1pPr>
          </a:lstStyle>
          <a:p>
            <a:pPr lvl="0"/>
            <a:r>
              <a:rPr lang="fr-FR" dirty="0"/>
              <a:t>Cliquez pour modifier les styles du texte du masque</a:t>
            </a:r>
            <a:endParaRPr lang="fr-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que Sans Références">
    <p:spTree>
      <p:nvGrpSpPr>
        <p:cNvPr id="1" name=""/>
        <p:cNvGrpSpPr/>
        <p:nvPr/>
      </p:nvGrpSpPr>
      <p:grpSpPr>
        <a:xfrm>
          <a:off x="0" y="0"/>
          <a:ext cx="0" cy="0"/>
          <a:chOff x="0" y="0"/>
          <a:chExt cx="0" cy="0"/>
        </a:xfrm>
      </p:grpSpPr>
      <p:sp>
        <p:nvSpPr>
          <p:cNvPr id="4" name="Rectangle 4"/>
          <p:cNvSpPr/>
          <p:nvPr userDrawn="1"/>
        </p:nvSpPr>
        <p:spPr>
          <a:xfrm>
            <a:off x="161925" y="819150"/>
            <a:ext cx="8982075" cy="6038850"/>
          </a:xfrm>
          <a:prstGeom prst="rect">
            <a:avLst/>
          </a:prstGeom>
          <a:gradFill>
            <a:gsLst>
              <a:gs pos="0">
                <a:srgbClr val="BEE0EE"/>
              </a:gs>
              <a:gs pos="100000">
                <a:srgbClr val="EAF4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5" name="Rectangle 3">
            <a:hlinkClick r:id="rId2"/>
          </p:cNvPr>
          <p:cNvSpPr/>
          <p:nvPr userDrawn="1"/>
        </p:nvSpPr>
        <p:spPr>
          <a:xfrm>
            <a:off x="471488" y="6602413"/>
            <a:ext cx="1725612" cy="246062"/>
          </a:xfrm>
          <a:prstGeom prst="rect">
            <a:avLst/>
          </a:prstGeom>
        </p:spPr>
        <p:txBody>
          <a:bodyPr wrap="none">
            <a:spAutoFit/>
          </a:bodyPr>
          <a:lstStyle/>
          <a:p>
            <a:pPr>
              <a:defRPr/>
            </a:pPr>
            <a:r>
              <a:rPr lang="fr-CA" sz="1000" dirty="0">
                <a:solidFill>
                  <a:srgbClr val="000000"/>
                </a:solidFill>
                <a:latin typeface="Arial Narrow" pitchFamily="34" charset="0"/>
              </a:rPr>
              <a:t>Source: www.myhealthywaist.org</a:t>
            </a:r>
          </a:p>
        </p:txBody>
      </p:sp>
      <p:pic>
        <p:nvPicPr>
          <p:cNvPr id="6" name="Image 5" descr="LogoProducedBy.png"/>
          <p:cNvPicPr>
            <a:picLocks noChangeAspect="1"/>
          </p:cNvPicPr>
          <p:nvPr userDrawn="1"/>
        </p:nvPicPr>
        <p:blipFill>
          <a:blip r:embed="rId3" cstate="print"/>
          <a:srcRect/>
          <a:stretch>
            <a:fillRect/>
          </a:stretch>
        </p:blipFill>
        <p:spPr bwMode="auto">
          <a:xfrm>
            <a:off x="485775" y="6118225"/>
            <a:ext cx="1565275" cy="444500"/>
          </a:xfrm>
          <a:prstGeom prst="rect">
            <a:avLst/>
          </a:prstGeom>
          <a:noFill/>
          <a:ln w="9525">
            <a:noFill/>
            <a:miter lim="800000"/>
            <a:headEnd/>
            <a:tailEnd/>
          </a:ln>
        </p:spPr>
      </p:pic>
      <p:sp>
        <p:nvSpPr>
          <p:cNvPr id="2" name="Titre 1"/>
          <p:cNvSpPr>
            <a:spLocks noGrp="1"/>
          </p:cNvSpPr>
          <p:nvPr>
            <p:ph type="title"/>
          </p:nvPr>
        </p:nvSpPr>
        <p:spPr/>
        <p:txBody>
          <a:bodyPr/>
          <a:lstStyle/>
          <a:p>
            <a:r>
              <a:rPr lang="en-US" dirty="0"/>
              <a:t>Muokkaa perustyyl. napsautt.</a:t>
            </a:r>
            <a:endParaRPr lang="fr-CA"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Graphique">
    <p:spTree>
      <p:nvGrpSpPr>
        <p:cNvPr id="1" name=""/>
        <p:cNvGrpSpPr/>
        <p:nvPr/>
      </p:nvGrpSpPr>
      <p:grpSpPr>
        <a:xfrm>
          <a:off x="0" y="0"/>
          <a:ext cx="0" cy="0"/>
          <a:chOff x="0" y="0"/>
          <a:chExt cx="0" cy="0"/>
        </a:xfrm>
      </p:grpSpPr>
      <p:sp>
        <p:nvSpPr>
          <p:cNvPr id="7" name="Rectangle 6"/>
          <p:cNvSpPr/>
          <p:nvPr userDrawn="1"/>
        </p:nvSpPr>
        <p:spPr>
          <a:xfrm>
            <a:off x="161925" y="819150"/>
            <a:ext cx="8982075" cy="6038850"/>
          </a:xfrm>
          <a:prstGeom prst="rect">
            <a:avLst/>
          </a:prstGeom>
          <a:gradFill>
            <a:gsLst>
              <a:gs pos="0">
                <a:srgbClr val="BEE0EE"/>
              </a:gs>
              <a:gs pos="100000">
                <a:srgbClr val="EAF4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8" name="Rectangle 7">
            <a:hlinkClick r:id="rId2"/>
          </p:cNvPr>
          <p:cNvSpPr/>
          <p:nvPr userDrawn="1"/>
        </p:nvSpPr>
        <p:spPr>
          <a:xfrm>
            <a:off x="471488" y="6602413"/>
            <a:ext cx="1725612" cy="246062"/>
          </a:xfrm>
          <a:prstGeom prst="rect">
            <a:avLst/>
          </a:prstGeom>
        </p:spPr>
        <p:txBody>
          <a:bodyPr wrap="none">
            <a:spAutoFit/>
          </a:bodyPr>
          <a:lstStyle/>
          <a:p>
            <a:pPr>
              <a:defRPr/>
            </a:pPr>
            <a:r>
              <a:rPr lang="fr-CA" sz="1000" dirty="0">
                <a:solidFill>
                  <a:srgbClr val="000000"/>
                </a:solidFill>
                <a:latin typeface="Arial Narrow" pitchFamily="34" charset="0"/>
              </a:rPr>
              <a:t>Source: www.myhealthywaist.org</a:t>
            </a:r>
          </a:p>
        </p:txBody>
      </p:sp>
      <p:pic>
        <p:nvPicPr>
          <p:cNvPr id="9" name="Image 8" descr="LogoProducedBy.png"/>
          <p:cNvPicPr>
            <a:picLocks noChangeAspect="1"/>
          </p:cNvPicPr>
          <p:nvPr userDrawn="1"/>
        </p:nvPicPr>
        <p:blipFill>
          <a:blip r:embed="rId3" cstate="print"/>
          <a:srcRect/>
          <a:stretch>
            <a:fillRect/>
          </a:stretch>
        </p:blipFill>
        <p:spPr bwMode="auto">
          <a:xfrm>
            <a:off x="485775" y="6118225"/>
            <a:ext cx="1565275" cy="444500"/>
          </a:xfrm>
          <a:prstGeom prst="rect">
            <a:avLst/>
          </a:prstGeom>
          <a:noFill/>
          <a:ln w="9525">
            <a:noFill/>
            <a:miter lim="800000"/>
            <a:headEnd/>
            <a:tailEnd/>
          </a:ln>
        </p:spPr>
      </p:pic>
      <p:sp>
        <p:nvSpPr>
          <p:cNvPr id="10" name="Rectangle 9"/>
          <p:cNvSpPr/>
          <p:nvPr userDrawn="1"/>
        </p:nvSpPr>
        <p:spPr>
          <a:xfrm>
            <a:off x="4533900" y="6115050"/>
            <a:ext cx="4400550" cy="533400"/>
          </a:xfrm>
          <a:prstGeom prst="rect">
            <a:avLst/>
          </a:prstGeom>
          <a:gradFill>
            <a:gsLst>
              <a:gs pos="0">
                <a:schemeClr val="bg1">
                  <a:alpha val="0"/>
                </a:schemeClr>
              </a:gs>
              <a:gs pos="50000">
                <a:schemeClr val="bg1"/>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5" name="Espace réservé du contenu 2"/>
          <p:cNvSpPr>
            <a:spLocks noGrp="1"/>
          </p:cNvSpPr>
          <p:nvPr>
            <p:ph idx="10"/>
          </p:nvPr>
        </p:nvSpPr>
        <p:spPr>
          <a:xfrm>
            <a:off x="476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contenu 2"/>
          <p:cNvSpPr>
            <a:spLocks noGrp="1"/>
          </p:cNvSpPr>
          <p:nvPr>
            <p:ph idx="11"/>
          </p:nvPr>
        </p:nvSpPr>
        <p:spPr>
          <a:xfrm>
            <a:off x="4667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2" name="Titre 1"/>
          <p:cNvSpPr>
            <a:spLocks noGrp="1"/>
          </p:cNvSpPr>
          <p:nvPr>
            <p:ph type="title"/>
          </p:nvPr>
        </p:nvSpPr>
        <p:spPr/>
        <p:txBody>
          <a:bodyPr/>
          <a:lstStyle/>
          <a:p>
            <a:r>
              <a:rPr lang="en-US" dirty="0"/>
              <a:t>Muokkaa perustyyl. napsautt.</a:t>
            </a:r>
            <a:endParaRPr lang="fr-CA" dirty="0"/>
          </a:p>
        </p:txBody>
      </p:sp>
      <p:sp>
        <p:nvSpPr>
          <p:cNvPr id="14" name="Espace réservé du texte 16"/>
          <p:cNvSpPr>
            <a:spLocks noGrp="1"/>
          </p:cNvSpPr>
          <p:nvPr>
            <p:ph type="body" sz="quarter" idx="12"/>
          </p:nvPr>
        </p:nvSpPr>
        <p:spPr>
          <a:xfrm>
            <a:off x="2124074" y="6105525"/>
            <a:ext cx="6800851" cy="552450"/>
          </a:xfrm>
        </p:spPr>
        <p:txBody>
          <a:bodyPr anchorCtr="0"/>
          <a:lstStyle>
            <a:lvl1pPr marL="0" indent="0" algn="r">
              <a:spcBef>
                <a:spcPts val="0"/>
              </a:spcBef>
              <a:buNone/>
              <a:defRPr lang="fr-CA" sz="1000" dirty="0"/>
            </a:lvl1pPr>
          </a:lstStyle>
          <a:p>
            <a:pPr lvl="0"/>
            <a:r>
              <a:rPr lang="fr-FR" dirty="0"/>
              <a:t>Cliquez pour modifier les styles du texte du masque</a:t>
            </a:r>
            <a:endParaRPr lang="fr-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Graphique Sans Références">
    <p:spTree>
      <p:nvGrpSpPr>
        <p:cNvPr id="1" name=""/>
        <p:cNvGrpSpPr/>
        <p:nvPr/>
      </p:nvGrpSpPr>
      <p:grpSpPr>
        <a:xfrm>
          <a:off x="0" y="0"/>
          <a:ext cx="0" cy="0"/>
          <a:chOff x="0" y="0"/>
          <a:chExt cx="0" cy="0"/>
        </a:xfrm>
      </p:grpSpPr>
      <p:sp>
        <p:nvSpPr>
          <p:cNvPr id="7" name="Rectangle 6"/>
          <p:cNvSpPr/>
          <p:nvPr userDrawn="1"/>
        </p:nvSpPr>
        <p:spPr>
          <a:xfrm>
            <a:off x="161925" y="819150"/>
            <a:ext cx="8982075" cy="6038850"/>
          </a:xfrm>
          <a:prstGeom prst="rect">
            <a:avLst/>
          </a:prstGeom>
          <a:gradFill>
            <a:gsLst>
              <a:gs pos="0">
                <a:srgbClr val="BEE0EE"/>
              </a:gs>
              <a:gs pos="100000">
                <a:srgbClr val="EAF4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8" name="Rectangle 7">
            <a:hlinkClick r:id="rId2"/>
          </p:cNvPr>
          <p:cNvSpPr/>
          <p:nvPr userDrawn="1"/>
        </p:nvSpPr>
        <p:spPr>
          <a:xfrm>
            <a:off x="471488" y="6602413"/>
            <a:ext cx="1725612" cy="246062"/>
          </a:xfrm>
          <a:prstGeom prst="rect">
            <a:avLst/>
          </a:prstGeom>
        </p:spPr>
        <p:txBody>
          <a:bodyPr wrap="none">
            <a:spAutoFit/>
          </a:bodyPr>
          <a:lstStyle/>
          <a:p>
            <a:pPr>
              <a:defRPr/>
            </a:pPr>
            <a:r>
              <a:rPr lang="fr-CA" sz="1000" dirty="0">
                <a:solidFill>
                  <a:srgbClr val="000000"/>
                </a:solidFill>
                <a:latin typeface="Arial Narrow" pitchFamily="34" charset="0"/>
              </a:rPr>
              <a:t>Source: www.myhealthywaist.org</a:t>
            </a:r>
          </a:p>
        </p:txBody>
      </p:sp>
      <p:pic>
        <p:nvPicPr>
          <p:cNvPr id="9" name="Image 8" descr="LogoProducedBy.png"/>
          <p:cNvPicPr>
            <a:picLocks noChangeAspect="1"/>
          </p:cNvPicPr>
          <p:nvPr userDrawn="1"/>
        </p:nvPicPr>
        <p:blipFill>
          <a:blip r:embed="rId3" cstate="print"/>
          <a:srcRect/>
          <a:stretch>
            <a:fillRect/>
          </a:stretch>
        </p:blipFill>
        <p:spPr bwMode="auto">
          <a:xfrm>
            <a:off x="485775" y="6118225"/>
            <a:ext cx="1565275" cy="444500"/>
          </a:xfrm>
          <a:prstGeom prst="rect">
            <a:avLst/>
          </a:prstGeom>
          <a:noFill/>
          <a:ln w="9525">
            <a:noFill/>
            <a:miter lim="800000"/>
            <a:headEnd/>
            <a:tailEnd/>
          </a:ln>
        </p:spPr>
      </p:pic>
      <p:sp>
        <p:nvSpPr>
          <p:cNvPr id="5" name="Espace réservé du contenu 2"/>
          <p:cNvSpPr>
            <a:spLocks noGrp="1"/>
          </p:cNvSpPr>
          <p:nvPr>
            <p:ph idx="10"/>
          </p:nvPr>
        </p:nvSpPr>
        <p:spPr>
          <a:xfrm>
            <a:off x="476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contenu 2"/>
          <p:cNvSpPr>
            <a:spLocks noGrp="1"/>
          </p:cNvSpPr>
          <p:nvPr>
            <p:ph idx="11"/>
          </p:nvPr>
        </p:nvSpPr>
        <p:spPr>
          <a:xfrm>
            <a:off x="4667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2" name="Titre 1"/>
          <p:cNvSpPr>
            <a:spLocks noGrp="1"/>
          </p:cNvSpPr>
          <p:nvPr>
            <p:ph type="title"/>
          </p:nvPr>
        </p:nvSpPr>
        <p:spPr/>
        <p:txBody>
          <a:bodyPr/>
          <a:lstStyle/>
          <a:p>
            <a:r>
              <a:rPr lang="en-US" dirty="0"/>
              <a:t>Muokkaa perustyyl. napsautt.</a:t>
            </a:r>
            <a:endParaRPr lang="fr-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pic>
        <p:nvPicPr>
          <p:cNvPr id="4" name="Image 5" descr="LogoProducedBy.png"/>
          <p:cNvPicPr>
            <a:picLocks noChangeAspect="1"/>
          </p:cNvPicPr>
          <p:nvPr userDrawn="1"/>
        </p:nvPicPr>
        <p:blipFill>
          <a:blip r:embed="rId2" cstate="print"/>
          <a:srcRect/>
          <a:stretch>
            <a:fillRect/>
          </a:stretch>
        </p:blipFill>
        <p:spPr bwMode="auto">
          <a:xfrm>
            <a:off x="485775" y="6118225"/>
            <a:ext cx="1565275" cy="444500"/>
          </a:xfrm>
          <a:prstGeom prst="rect">
            <a:avLst/>
          </a:prstGeom>
          <a:noFill/>
          <a:ln w="9525">
            <a:noFill/>
            <a:miter lim="800000"/>
            <a:headEnd/>
            <a:tailEnd/>
          </a:ln>
        </p:spPr>
      </p:pic>
      <p:sp>
        <p:nvSpPr>
          <p:cNvPr id="2" name="Titre 1"/>
          <p:cNvSpPr>
            <a:spLocks noGrp="1"/>
          </p:cNvSpPr>
          <p:nvPr>
            <p:ph type="title"/>
          </p:nvPr>
        </p:nvSpPr>
        <p:spPr/>
        <p:txBody>
          <a:bodyPr/>
          <a:lstStyle/>
          <a:p>
            <a:r>
              <a:rPr lang="en-US" dirty="0"/>
              <a:t>Muokkaa perustyyl. napsautt.</a:t>
            </a:r>
            <a:endParaRPr lang="fr-CA"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5" name="Espace réservé du contenu 2"/>
          <p:cNvSpPr>
            <a:spLocks noGrp="1"/>
          </p:cNvSpPr>
          <p:nvPr>
            <p:ph idx="10"/>
          </p:nvPr>
        </p:nvSpPr>
        <p:spPr>
          <a:xfrm>
            <a:off x="476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contenu 2"/>
          <p:cNvSpPr>
            <a:spLocks noGrp="1"/>
          </p:cNvSpPr>
          <p:nvPr>
            <p:ph idx="11"/>
          </p:nvPr>
        </p:nvSpPr>
        <p:spPr>
          <a:xfrm>
            <a:off x="4667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2" name="Titre 1"/>
          <p:cNvSpPr>
            <a:spLocks noGrp="1"/>
          </p:cNvSpPr>
          <p:nvPr>
            <p:ph type="title"/>
          </p:nvPr>
        </p:nvSpPr>
        <p:spPr/>
        <p:txBody>
          <a:bodyPr/>
          <a:lstStyle/>
          <a:p>
            <a:r>
              <a:rPr lang="en-US" dirty="0"/>
              <a:t>Muokkaa perustyyl. napsautt.</a:t>
            </a:r>
            <a:endParaRPr lang="fr-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éparateur">
    <p:spTree>
      <p:nvGrpSpPr>
        <p:cNvPr id="1" name=""/>
        <p:cNvGrpSpPr/>
        <p:nvPr/>
      </p:nvGrpSpPr>
      <p:grpSpPr>
        <a:xfrm>
          <a:off x="0" y="0"/>
          <a:ext cx="0" cy="0"/>
          <a:chOff x="0" y="0"/>
          <a:chExt cx="0" cy="0"/>
        </a:xfrm>
      </p:grpSpPr>
      <p:pic>
        <p:nvPicPr>
          <p:cNvPr id="6" name="Image 5" descr="LogoMYHW.png"/>
          <p:cNvPicPr>
            <a:picLocks noChangeAspect="1"/>
          </p:cNvPicPr>
          <p:nvPr userDrawn="1"/>
        </p:nvPicPr>
        <p:blipFill>
          <a:blip r:embed="rId2" cstate="print"/>
          <a:srcRect l="17392" r="-278" b="29025"/>
          <a:stretch>
            <a:fillRect/>
          </a:stretch>
        </p:blipFill>
        <p:spPr bwMode="auto">
          <a:xfrm>
            <a:off x="847725" y="57150"/>
            <a:ext cx="1724025" cy="485775"/>
          </a:xfrm>
          <a:prstGeom prst="rect">
            <a:avLst/>
          </a:prstGeom>
          <a:noFill/>
          <a:ln w="9525">
            <a:noFill/>
            <a:miter lim="800000"/>
            <a:headEnd/>
            <a:tailEnd/>
          </a:ln>
        </p:spPr>
      </p:pic>
      <p:sp>
        <p:nvSpPr>
          <p:cNvPr id="4" name="Titre 1"/>
          <p:cNvSpPr>
            <a:spLocks noGrp="1"/>
          </p:cNvSpPr>
          <p:nvPr>
            <p:ph type="title"/>
          </p:nvPr>
        </p:nvSpPr>
        <p:spPr>
          <a:xfrm>
            <a:off x="722313" y="1949450"/>
            <a:ext cx="7772400" cy="1362075"/>
          </a:xfrm>
        </p:spPr>
        <p:txBody>
          <a:bodyPr anchor="t"/>
          <a:lstStyle>
            <a:lvl1pPr algn="ctr">
              <a:defRPr sz="4000" b="1" cap="all"/>
            </a:lvl1pPr>
          </a:lstStyle>
          <a:p>
            <a:r>
              <a:rPr lang="fr-FR" dirty="0"/>
              <a:t>Cliquez pour modifier le style du titre</a:t>
            </a:r>
            <a:endParaRPr lang="fr-CA" dirty="0"/>
          </a:p>
        </p:txBody>
      </p:sp>
      <p:sp>
        <p:nvSpPr>
          <p:cNvPr id="5" name="Espace réservé du texte 2"/>
          <p:cNvSpPr>
            <a:spLocks noGrp="1"/>
          </p:cNvSpPr>
          <p:nvPr>
            <p:ph type="body" idx="1"/>
          </p:nvPr>
        </p:nvSpPr>
        <p:spPr>
          <a:xfrm>
            <a:off x="722313" y="331628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Rectangle 2"/>
          <p:cNvSpPr/>
          <p:nvPr userDrawn="1"/>
        </p:nvSpPr>
        <p:spPr>
          <a:xfrm>
            <a:off x="168275" y="0"/>
            <a:ext cx="8975725" cy="156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 name="Titre 1"/>
          <p:cNvSpPr>
            <a:spLocks noGrp="1"/>
          </p:cNvSpPr>
          <p:nvPr>
            <p:ph type="title"/>
          </p:nvPr>
        </p:nvSpPr>
        <p:spPr/>
        <p:txBody>
          <a:bodyPr/>
          <a:lstStyle/>
          <a:p>
            <a:r>
              <a:rPr lang="en-US" dirty="0"/>
              <a:t>Muokkaa perustyyl. napsautt.</a:t>
            </a:r>
            <a:endParaRPr lang="fr-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0"/>
          <p:cNvSpPr>
            <a:spLocks noGrp="1" noChangeArrowheads="1"/>
          </p:cNvSpPr>
          <p:nvPr>
            <p:ph type="body" idx="1"/>
          </p:nvPr>
        </p:nvSpPr>
        <p:spPr bwMode="auto">
          <a:xfrm>
            <a:off x="476250" y="1104900"/>
            <a:ext cx="8229600" cy="501015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4" name="Rectangle 13"/>
          <p:cNvSpPr/>
          <p:nvPr/>
        </p:nvSpPr>
        <p:spPr>
          <a:xfrm>
            <a:off x="0" y="0"/>
            <a:ext cx="161925" cy="6858000"/>
          </a:xfrm>
          <a:prstGeom prst="rect">
            <a:avLst/>
          </a:prstGeom>
          <a:solidFill>
            <a:srgbClr val="2F7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1" name="Rectangle 10"/>
          <p:cNvSpPr/>
          <p:nvPr/>
        </p:nvSpPr>
        <p:spPr>
          <a:xfrm>
            <a:off x="0" y="114300"/>
            <a:ext cx="9144000" cy="704850"/>
          </a:xfrm>
          <a:prstGeom prst="rect">
            <a:avLst/>
          </a:prstGeom>
          <a:gradFill>
            <a:gsLst>
              <a:gs pos="0">
                <a:srgbClr val="EAF4F9"/>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3" name="Rectangle 12"/>
          <p:cNvSpPr/>
          <p:nvPr/>
        </p:nvSpPr>
        <p:spPr>
          <a:xfrm>
            <a:off x="0" y="114300"/>
            <a:ext cx="161925" cy="704850"/>
          </a:xfrm>
          <a:prstGeom prst="rect">
            <a:avLst/>
          </a:prstGeom>
          <a:gradFill>
            <a:gsLst>
              <a:gs pos="0">
                <a:srgbClr val="316598"/>
              </a:gs>
              <a:gs pos="100000">
                <a:srgbClr val="2F7CB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1750" name="Rectangle 11"/>
          <p:cNvSpPr>
            <a:spLocks noGrp="1" noChangeArrowheads="1"/>
          </p:cNvSpPr>
          <p:nvPr>
            <p:ph type="title"/>
          </p:nvPr>
        </p:nvSpPr>
        <p:spPr bwMode="auto">
          <a:xfrm>
            <a:off x="1019175" y="217488"/>
            <a:ext cx="7686675" cy="400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fr-CA"/>
              <a:t>CLIQUEZ ET MODIFIEZ LE TITRE</a:t>
            </a:r>
          </a:p>
        </p:txBody>
      </p:sp>
      <p:pic>
        <p:nvPicPr>
          <p:cNvPr id="31751" name="Image 14" descr="LogoMYHW.png"/>
          <p:cNvPicPr>
            <a:picLocks noChangeAspect="1"/>
          </p:cNvPicPr>
          <p:nvPr/>
        </p:nvPicPr>
        <p:blipFill>
          <a:blip r:embed="rId11" cstate="print"/>
          <a:srcRect r="81235"/>
          <a:stretch>
            <a:fillRect/>
          </a:stretch>
        </p:blipFill>
        <p:spPr bwMode="auto">
          <a:xfrm>
            <a:off x="485775" y="57150"/>
            <a:ext cx="390525" cy="684213"/>
          </a:xfrm>
          <a:prstGeom prst="rect">
            <a:avLst/>
          </a:prstGeom>
          <a:noFill/>
          <a:ln w="9525">
            <a:noFill/>
            <a:miter lim="800000"/>
            <a:headEnd/>
            <a:tailEnd/>
          </a:ln>
        </p:spPr>
      </p:pic>
      <p:pic>
        <p:nvPicPr>
          <p:cNvPr id="31752" name="Image 16" descr="LogoProducedBy.png"/>
          <p:cNvPicPr>
            <a:picLocks noChangeAspect="1"/>
          </p:cNvPicPr>
          <p:nvPr/>
        </p:nvPicPr>
        <p:blipFill>
          <a:blip r:embed="rId12" cstate="print"/>
          <a:srcRect/>
          <a:stretch>
            <a:fillRect/>
          </a:stretch>
        </p:blipFill>
        <p:spPr bwMode="auto">
          <a:xfrm>
            <a:off x="485775" y="6118225"/>
            <a:ext cx="1565275" cy="444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59" r:id="rId7"/>
    <p:sldLayoutId id="2147483666" r:id="rId8"/>
    <p:sldLayoutId id="2147483667" r:id="rId9"/>
  </p:sldLayoutIdLst>
  <p:txStyles>
    <p:titleStyle>
      <a:lvl1pPr algn="l" rtl="0" eaLnBrk="0" fontAlgn="base" hangingPunct="0">
        <a:spcBef>
          <a:spcPct val="0"/>
        </a:spcBef>
        <a:spcAft>
          <a:spcPct val="0"/>
        </a:spcAft>
        <a:defRPr sz="2000" b="1">
          <a:solidFill>
            <a:srgbClr val="333333"/>
          </a:solidFill>
          <a:latin typeface="Arial Narrow" pitchFamily="34" charset="0"/>
          <a:ea typeface="+mj-ea"/>
          <a:cs typeface="+mj-cs"/>
        </a:defRPr>
      </a:lvl1pPr>
      <a:lvl2pPr algn="l" rtl="0" eaLnBrk="0" fontAlgn="base" hangingPunct="0">
        <a:spcBef>
          <a:spcPct val="0"/>
        </a:spcBef>
        <a:spcAft>
          <a:spcPct val="0"/>
        </a:spcAft>
        <a:defRPr sz="2000" b="1">
          <a:solidFill>
            <a:srgbClr val="333333"/>
          </a:solidFill>
          <a:latin typeface="Arial Narrow" pitchFamily="34" charset="0"/>
        </a:defRPr>
      </a:lvl2pPr>
      <a:lvl3pPr algn="l" rtl="0" eaLnBrk="0" fontAlgn="base" hangingPunct="0">
        <a:spcBef>
          <a:spcPct val="0"/>
        </a:spcBef>
        <a:spcAft>
          <a:spcPct val="0"/>
        </a:spcAft>
        <a:defRPr sz="2000" b="1">
          <a:solidFill>
            <a:srgbClr val="333333"/>
          </a:solidFill>
          <a:latin typeface="Arial Narrow" pitchFamily="34" charset="0"/>
        </a:defRPr>
      </a:lvl3pPr>
      <a:lvl4pPr algn="l" rtl="0" eaLnBrk="0" fontAlgn="base" hangingPunct="0">
        <a:spcBef>
          <a:spcPct val="0"/>
        </a:spcBef>
        <a:spcAft>
          <a:spcPct val="0"/>
        </a:spcAft>
        <a:defRPr sz="2000" b="1">
          <a:solidFill>
            <a:srgbClr val="333333"/>
          </a:solidFill>
          <a:latin typeface="Arial Narrow" pitchFamily="34" charset="0"/>
        </a:defRPr>
      </a:lvl4pPr>
      <a:lvl5pPr algn="l" rtl="0" eaLnBrk="0" fontAlgn="base" hangingPunct="0">
        <a:spcBef>
          <a:spcPct val="0"/>
        </a:spcBef>
        <a:spcAft>
          <a:spcPct val="0"/>
        </a:spcAft>
        <a:defRPr sz="2000" b="1">
          <a:solidFill>
            <a:srgbClr val="333333"/>
          </a:solidFill>
          <a:latin typeface="Arial Narrow" pitchFamily="34" charset="0"/>
        </a:defRPr>
      </a:lvl5pPr>
      <a:lvl6pPr marL="457200" algn="l" rtl="0" fontAlgn="base">
        <a:spcBef>
          <a:spcPct val="0"/>
        </a:spcBef>
        <a:spcAft>
          <a:spcPct val="0"/>
        </a:spcAft>
        <a:defRPr sz="2400" b="1">
          <a:solidFill>
            <a:srgbClr val="333333"/>
          </a:solidFill>
          <a:latin typeface="Arial" charset="0"/>
        </a:defRPr>
      </a:lvl6pPr>
      <a:lvl7pPr marL="914400" algn="l" rtl="0" fontAlgn="base">
        <a:spcBef>
          <a:spcPct val="0"/>
        </a:spcBef>
        <a:spcAft>
          <a:spcPct val="0"/>
        </a:spcAft>
        <a:defRPr sz="2400" b="1">
          <a:solidFill>
            <a:srgbClr val="333333"/>
          </a:solidFill>
          <a:latin typeface="Arial" charset="0"/>
        </a:defRPr>
      </a:lvl7pPr>
      <a:lvl8pPr marL="1371600" algn="l" rtl="0" fontAlgn="base">
        <a:spcBef>
          <a:spcPct val="0"/>
        </a:spcBef>
        <a:spcAft>
          <a:spcPct val="0"/>
        </a:spcAft>
        <a:defRPr sz="2400" b="1">
          <a:solidFill>
            <a:srgbClr val="333333"/>
          </a:solidFill>
          <a:latin typeface="Arial" charset="0"/>
        </a:defRPr>
      </a:lvl8pPr>
      <a:lvl9pPr marL="1828800" algn="l" rtl="0" fontAlgn="base">
        <a:spcBef>
          <a:spcPct val="0"/>
        </a:spcBef>
        <a:spcAft>
          <a:spcPct val="0"/>
        </a:spcAft>
        <a:defRPr sz="2400" b="1">
          <a:solidFill>
            <a:srgbClr val="333333"/>
          </a:solidFill>
          <a:latin typeface="Arial" charset="0"/>
        </a:defRPr>
      </a:lvl9pPr>
    </p:titleStyle>
    <p:bodyStyle>
      <a:lvl1pPr marL="449263" indent="-449263" algn="l" rtl="0" eaLnBrk="0" fontAlgn="base" hangingPunct="0">
        <a:spcBef>
          <a:spcPct val="20000"/>
        </a:spcBef>
        <a:spcAft>
          <a:spcPct val="0"/>
        </a:spcAft>
        <a:buClr>
          <a:srgbClr val="333333"/>
        </a:buClr>
        <a:buFont typeface="Arial" charset="0"/>
        <a:buChar char="•"/>
        <a:defRPr sz="3000">
          <a:solidFill>
            <a:schemeClr val="tx1"/>
          </a:solidFill>
          <a:latin typeface="+mn-lt"/>
          <a:ea typeface="+mn-ea"/>
          <a:cs typeface="+mn-cs"/>
        </a:defRPr>
      </a:lvl1pPr>
      <a:lvl2pPr marL="914400" indent="-285750" algn="l" rtl="0" eaLnBrk="0" fontAlgn="base" hangingPunct="0">
        <a:spcBef>
          <a:spcPct val="20000"/>
        </a:spcBef>
        <a:spcAft>
          <a:spcPct val="0"/>
        </a:spcAft>
        <a:buFont typeface="Arial" charset="0"/>
        <a:buChar char="•"/>
        <a:defRPr sz="2800">
          <a:solidFill>
            <a:schemeClr val="tx1"/>
          </a:solidFill>
          <a:latin typeface="+mn-lt"/>
        </a:defRPr>
      </a:lvl2pPr>
      <a:lvl3pPr marL="1322388" indent="-228600" algn="l" rtl="0" eaLnBrk="0" fontAlgn="base" hangingPunct="0">
        <a:spcBef>
          <a:spcPct val="20000"/>
        </a:spcBef>
        <a:spcAft>
          <a:spcPct val="0"/>
        </a:spcAft>
        <a:buChar char="•"/>
        <a:defRPr sz="2400">
          <a:solidFill>
            <a:schemeClr val="tx1"/>
          </a:solidFill>
          <a:latin typeface="+mn-lt"/>
        </a:defRPr>
      </a:lvl3pPr>
      <a:lvl4pPr marL="1730375" indent="-228600" algn="l" rtl="0" eaLnBrk="0" fontAlgn="base" hangingPunct="0">
        <a:spcBef>
          <a:spcPct val="20000"/>
        </a:spcBef>
        <a:spcAft>
          <a:spcPct val="0"/>
        </a:spcAft>
        <a:buFont typeface="Arial" charset="0"/>
        <a:buChar char="•"/>
        <a:defRPr sz="2000">
          <a:solidFill>
            <a:schemeClr val="tx1"/>
          </a:solidFill>
          <a:latin typeface="+mn-lt"/>
        </a:defRPr>
      </a:lvl4pPr>
      <a:lvl5pPr marL="2138363" indent="-228600" algn="l" rtl="0" eaLnBrk="0" fontAlgn="base" hangingPunct="0">
        <a:spcBef>
          <a:spcPct val="20000"/>
        </a:spcBef>
        <a:spcAft>
          <a:spcPct val="0"/>
        </a:spcAft>
        <a:buFont typeface="Arial" charset="0"/>
        <a:buChar char="•"/>
        <a:defRPr sz="2000">
          <a:solidFill>
            <a:schemeClr val="tx1"/>
          </a:solidFill>
          <a:latin typeface="+mn-lt"/>
        </a:defRPr>
      </a:lvl5pPr>
      <a:lvl6pPr marL="2595563" indent="-228600" algn="l" rtl="0" fontAlgn="base">
        <a:spcBef>
          <a:spcPct val="20000"/>
        </a:spcBef>
        <a:spcAft>
          <a:spcPct val="0"/>
        </a:spcAft>
        <a:buChar char="»"/>
        <a:defRPr sz="2000">
          <a:solidFill>
            <a:schemeClr val="tx1"/>
          </a:solidFill>
          <a:latin typeface="+mn-lt"/>
        </a:defRPr>
      </a:lvl6pPr>
      <a:lvl7pPr marL="3052763" indent="-228600" algn="l" rtl="0" fontAlgn="base">
        <a:spcBef>
          <a:spcPct val="20000"/>
        </a:spcBef>
        <a:spcAft>
          <a:spcPct val="0"/>
        </a:spcAft>
        <a:buChar char="»"/>
        <a:defRPr sz="2000">
          <a:solidFill>
            <a:schemeClr val="tx1"/>
          </a:solidFill>
          <a:latin typeface="+mn-lt"/>
        </a:defRPr>
      </a:lvl7pPr>
      <a:lvl8pPr marL="3509963" indent="-228600" algn="l" rtl="0" fontAlgn="base">
        <a:spcBef>
          <a:spcPct val="20000"/>
        </a:spcBef>
        <a:spcAft>
          <a:spcPct val="0"/>
        </a:spcAft>
        <a:buChar char="»"/>
        <a:defRPr sz="2000">
          <a:solidFill>
            <a:schemeClr val="tx1"/>
          </a:solidFill>
          <a:latin typeface="+mn-lt"/>
        </a:defRPr>
      </a:lvl8pPr>
      <a:lvl9pPr marL="3967163"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wmf"/><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3.emf"/><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gif"/><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wmf"/><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9.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1581150"/>
            <a:ext cx="7772400" cy="3170238"/>
          </a:xfrm>
        </p:spPr>
        <p:txBody>
          <a:bodyPr/>
          <a:lstStyle/>
          <a:p>
            <a:pPr>
              <a:defRPr/>
            </a:pPr>
            <a:r>
              <a:rPr lang="en-AU" dirty="0"/>
              <a:t>Ectopic Fat: </a:t>
            </a:r>
            <a:br>
              <a:rPr lang="en-AU" dirty="0"/>
            </a:br>
            <a:r>
              <a:rPr lang="en-AU" dirty="0"/>
              <a:t>An Important Feature of Intra-Abdominal Obesity in Type 2 Diabetes </a:t>
            </a:r>
            <a:br>
              <a:rPr lang="en-AU" b="0" dirty="0">
                <a:latin typeface="Arial" pitchFamily="34" charset="0"/>
                <a:cs typeface="Arial" pitchFamily="34" charset="0"/>
              </a:rPr>
            </a:br>
            <a:endParaRPr lang="en-AU" dirty="0"/>
          </a:p>
        </p:txBody>
      </p:sp>
      <p:sp>
        <p:nvSpPr>
          <p:cNvPr id="13314" name="Espace réservé du texte 2"/>
          <p:cNvSpPr>
            <a:spLocks noGrp="1"/>
          </p:cNvSpPr>
          <p:nvPr>
            <p:ph type="body" idx="1"/>
          </p:nvPr>
        </p:nvSpPr>
        <p:spPr>
          <a:xfrm>
            <a:off x="722313" y="4256088"/>
            <a:ext cx="7772400" cy="1500187"/>
          </a:xfrm>
        </p:spPr>
        <p:txBody>
          <a:bodyPr/>
          <a:lstStyle/>
          <a:p>
            <a:pPr algn="ctr" eaLnBrk="1" hangingPunct="1"/>
            <a:r>
              <a:rPr lang="fi-FI" b="1">
                <a:ea typeface="ＭＳ Ｐゴシック"/>
                <a:cs typeface="ＭＳ Ｐゴシック"/>
              </a:rPr>
              <a:t>Marja-Riitta Taskinen, MD, PhD</a:t>
            </a:r>
          </a:p>
          <a:p>
            <a:pPr algn="ctr" eaLnBrk="1" hangingPunct="1">
              <a:spcBef>
                <a:spcPts val="600"/>
              </a:spcBef>
            </a:pPr>
            <a:r>
              <a:rPr lang="fi-FI">
                <a:ea typeface="ＭＳ Ｐゴシック"/>
                <a:cs typeface="ＭＳ Ｐゴシック"/>
              </a:rPr>
              <a:t>Professor of Medicine, Division of Cardiology</a:t>
            </a:r>
          </a:p>
          <a:p>
            <a:pPr algn="ctr" eaLnBrk="1" hangingPunct="1">
              <a:spcBef>
                <a:spcPct val="0"/>
              </a:spcBef>
            </a:pPr>
            <a:r>
              <a:rPr lang="fi-FI">
                <a:ea typeface="ＭＳ Ｐゴシック"/>
                <a:cs typeface="ＭＳ Ｐゴシック"/>
              </a:rPr>
              <a:t>Helsinki University Hospital</a:t>
            </a:r>
          </a:p>
          <a:p>
            <a:pPr algn="ctr" eaLnBrk="1" hangingPunct="1">
              <a:spcBef>
                <a:spcPct val="0"/>
              </a:spcBef>
            </a:pPr>
            <a:r>
              <a:rPr lang="fi-FI">
                <a:ea typeface="ＭＳ Ｐゴシック"/>
                <a:cs typeface="ＭＳ Ｐゴシック"/>
              </a:rPr>
              <a:t>Helsinki, Finland</a:t>
            </a:r>
            <a:endParaRPr lang="en-AU">
              <a:ea typeface="ＭＳ Ｐゴシック"/>
              <a:cs typeface="ＭＳ Ｐゴシック"/>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p:cNvSpPr>
            <a:spLocks noChangeArrowheads="1"/>
          </p:cNvSpPr>
          <p:nvPr/>
        </p:nvSpPr>
        <p:spPr bwMode="auto">
          <a:xfrm>
            <a:off x="246063" y="4684713"/>
            <a:ext cx="1935162" cy="1336675"/>
          </a:xfrm>
          <a:prstGeom prst="rect">
            <a:avLst/>
          </a:prstGeom>
          <a:solidFill>
            <a:schemeClr val="bg1"/>
          </a:solidFill>
          <a:ln>
            <a:noFill/>
            <a:headEnd/>
            <a:tailEnd/>
          </a:ln>
        </p:spPr>
        <p:style>
          <a:lnRef idx="1">
            <a:schemeClr val="accent1"/>
          </a:lnRef>
          <a:fillRef idx="3">
            <a:schemeClr val="accent1"/>
          </a:fillRef>
          <a:effectRef idx="2">
            <a:schemeClr val="accent1"/>
          </a:effectRef>
          <a:fontRef idx="minor">
            <a:schemeClr val="lt1"/>
          </a:fontRef>
        </p:style>
        <p:txBody>
          <a:bodyPr tIns="0" bIns="0" anchor="ctr"/>
          <a:lstStyle/>
          <a:p>
            <a:pPr defTabSz="180975">
              <a:buFont typeface="Wingdings" pitchFamily="2" charset="2"/>
              <a:buChar char="§"/>
              <a:tabLst>
                <a:tab pos="90488" algn="l"/>
              </a:tabLst>
              <a:defRPr/>
            </a:pPr>
            <a:r>
              <a:rPr lang="fi-FI" sz="1300" b="1" dirty="0">
                <a:solidFill>
                  <a:srgbClr val="1F4363"/>
                </a:solidFill>
                <a:cs typeface="Arial" pitchFamily="34" charset="0"/>
              </a:rPr>
              <a:t> Insulin fails to 	suppress VLDL1 apo 	B production.</a:t>
            </a:r>
          </a:p>
          <a:p>
            <a:pPr>
              <a:defRPr/>
            </a:pPr>
            <a:endParaRPr lang="fi-FI" sz="1300" b="1" dirty="0">
              <a:solidFill>
                <a:srgbClr val="1F4363"/>
              </a:solidFill>
              <a:cs typeface="Arial" pitchFamily="34" charset="0"/>
            </a:endParaRPr>
          </a:p>
          <a:p>
            <a:pPr defTabSz="180975">
              <a:buFont typeface="Wingdings" pitchFamily="2" charset="2"/>
              <a:buChar char="§"/>
              <a:tabLst>
                <a:tab pos="90488" algn="l"/>
              </a:tabLst>
              <a:defRPr/>
            </a:pPr>
            <a:r>
              <a:rPr lang="fi-FI" sz="1300" b="1" dirty="0">
                <a:solidFill>
                  <a:srgbClr val="1F4363"/>
                </a:solidFill>
                <a:cs typeface="Arial" charset="0"/>
              </a:rPr>
              <a:t> Accumulation of 		VLDL1 particles.</a:t>
            </a:r>
            <a:endParaRPr lang="fi-FI" sz="1300" b="1" dirty="0">
              <a:solidFill>
                <a:srgbClr val="1F4363"/>
              </a:solidFill>
              <a:cs typeface="Arial" pitchFamily="34" charset="0"/>
            </a:endParaRPr>
          </a:p>
        </p:txBody>
      </p:sp>
      <p:sp>
        <p:nvSpPr>
          <p:cNvPr id="33794" name="Titre 1"/>
          <p:cNvSpPr>
            <a:spLocks noGrp="1"/>
          </p:cNvSpPr>
          <p:nvPr>
            <p:ph type="title"/>
          </p:nvPr>
        </p:nvSpPr>
        <p:spPr/>
        <p:txBody>
          <a:bodyPr/>
          <a:lstStyle/>
          <a:p>
            <a:r>
              <a:rPr lang="fi-FI" sz="2400"/>
              <a:t>Defective Regulation of VLDL Metabolism by Insulin in Type 2 Diabetic Patients</a:t>
            </a:r>
            <a:endParaRPr lang="fr-CA" sz="2400"/>
          </a:p>
        </p:txBody>
      </p:sp>
      <p:sp>
        <p:nvSpPr>
          <p:cNvPr id="33796" name="Espace réservé du texte 109"/>
          <p:cNvSpPr>
            <a:spLocks noGrp="1"/>
          </p:cNvSpPr>
          <p:nvPr>
            <p:ph type="body" sz="quarter" idx="10"/>
          </p:nvPr>
        </p:nvSpPr>
        <p:spPr>
          <a:xfrm>
            <a:off x="2124075" y="6105525"/>
            <a:ext cx="6800850" cy="552450"/>
          </a:xfrm>
        </p:spPr>
        <p:txBody>
          <a:bodyPr/>
          <a:lstStyle/>
          <a:p>
            <a:pPr>
              <a:spcBef>
                <a:spcPct val="0"/>
              </a:spcBef>
            </a:pPr>
            <a:r>
              <a:rPr lang="en-US" dirty="0"/>
              <a:t>Adapted from </a:t>
            </a:r>
            <a:r>
              <a:rPr lang="en-US" dirty="0" err="1"/>
              <a:t>Malmströn</a:t>
            </a:r>
            <a:r>
              <a:rPr lang="en-US" dirty="0"/>
              <a:t> R et al. </a:t>
            </a:r>
          </a:p>
          <a:p>
            <a:pPr>
              <a:spcBef>
                <a:spcPct val="0"/>
              </a:spcBef>
            </a:pPr>
            <a:r>
              <a:rPr dirty="0" err="1"/>
              <a:t>Arterioscler</a:t>
            </a:r>
            <a:r>
              <a:rPr dirty="0"/>
              <a:t> </a:t>
            </a:r>
            <a:r>
              <a:rPr dirty="0" err="1"/>
              <a:t>Thromb</a:t>
            </a:r>
            <a:r>
              <a:rPr dirty="0"/>
              <a:t> </a:t>
            </a:r>
            <a:r>
              <a:rPr dirty="0" err="1"/>
              <a:t>Vasc</a:t>
            </a:r>
            <a:r>
              <a:rPr dirty="0"/>
              <a:t> </a:t>
            </a:r>
            <a:r>
              <a:rPr dirty="0" err="1"/>
              <a:t>Biol</a:t>
            </a:r>
            <a:r>
              <a:rPr dirty="0"/>
              <a:t> 1997</a:t>
            </a:r>
            <a:r>
              <a:rPr lang="en-US" dirty="0"/>
              <a:t>;17:1454-64</a:t>
            </a:r>
            <a:endParaRPr dirty="0"/>
          </a:p>
        </p:txBody>
      </p:sp>
      <p:sp>
        <p:nvSpPr>
          <p:cNvPr id="33797" name="Rectangle 2"/>
          <p:cNvSpPr>
            <a:spLocks noChangeArrowheads="1"/>
          </p:cNvSpPr>
          <p:nvPr/>
        </p:nvSpPr>
        <p:spPr bwMode="auto">
          <a:xfrm>
            <a:off x="6700838" y="985838"/>
            <a:ext cx="2246312" cy="1619250"/>
          </a:xfrm>
          <a:prstGeom prst="rect">
            <a:avLst/>
          </a:prstGeom>
          <a:solidFill>
            <a:srgbClr val="FFFFFF">
              <a:alpha val="50195"/>
            </a:srgbClr>
          </a:solidFill>
          <a:ln w="9525">
            <a:noFill/>
            <a:round/>
            <a:headEnd/>
            <a:tailEnd/>
          </a:ln>
        </p:spPr>
        <p:txBody>
          <a:bodyPr tIns="0" anchor="ctr"/>
          <a:lstStyle/>
          <a:p>
            <a:pPr algn="ctr"/>
            <a:endParaRPr lang="en-US" sz="1000" b="1">
              <a:sym typeface="Symbol" pitchFamily="18" charset="2"/>
            </a:endParaRPr>
          </a:p>
        </p:txBody>
      </p:sp>
      <p:pic>
        <p:nvPicPr>
          <p:cNvPr id="33798" name="Picture 3" descr="CBi brun-orange image001.png                                   0001136C&#10;production                     C68F3B5A:"/>
          <p:cNvPicPr>
            <a:picLocks noChangeAspect="1" noChangeArrowheads="1"/>
          </p:cNvPicPr>
          <p:nvPr/>
        </p:nvPicPr>
        <p:blipFill>
          <a:blip r:embed="rId3" cstate="print"/>
          <a:srcRect/>
          <a:stretch>
            <a:fillRect/>
          </a:stretch>
        </p:blipFill>
        <p:spPr bwMode="auto">
          <a:xfrm>
            <a:off x="1284288" y="1481138"/>
            <a:ext cx="4902200" cy="3217862"/>
          </a:xfrm>
          <a:prstGeom prst="rect">
            <a:avLst/>
          </a:prstGeom>
          <a:noFill/>
          <a:ln w="9525">
            <a:noFill/>
            <a:miter lim="800000"/>
            <a:headEnd/>
            <a:tailEnd/>
          </a:ln>
        </p:spPr>
      </p:pic>
      <p:sp>
        <p:nvSpPr>
          <p:cNvPr id="5" name="Oval 25"/>
          <p:cNvSpPr>
            <a:spLocks noChangeArrowheads="1"/>
          </p:cNvSpPr>
          <p:nvPr/>
        </p:nvSpPr>
        <p:spPr bwMode="auto">
          <a:xfrm>
            <a:off x="3900488" y="4821238"/>
            <a:ext cx="585787" cy="557212"/>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i-FI">
              <a:cs typeface="Arial" charset="0"/>
            </a:endParaRPr>
          </a:p>
        </p:txBody>
      </p:sp>
      <p:sp>
        <p:nvSpPr>
          <p:cNvPr id="6" name="Line 106"/>
          <p:cNvSpPr>
            <a:spLocks noChangeShapeType="1"/>
          </p:cNvSpPr>
          <p:nvPr/>
        </p:nvSpPr>
        <p:spPr bwMode="auto">
          <a:xfrm>
            <a:off x="6770688" y="3676650"/>
            <a:ext cx="228600" cy="304800"/>
          </a:xfrm>
          <a:prstGeom prst="line">
            <a:avLst/>
          </a:prstGeom>
          <a:noFill/>
          <a:ln w="38100">
            <a:solidFill>
              <a:schemeClr val="tx1">
                <a:lumMod val="50000"/>
              </a:schemeClr>
            </a:solidFill>
            <a:round/>
            <a:headEnd/>
            <a:tailEnd type="triangle" w="med" len="med"/>
          </a:ln>
        </p:spPr>
        <p:txBody>
          <a:bodyPr wrap="none" anchor="ctr"/>
          <a:lstStyle/>
          <a:p>
            <a:pPr>
              <a:defRPr/>
            </a:pPr>
            <a:endParaRPr lang="fr-FR"/>
          </a:p>
        </p:txBody>
      </p:sp>
      <p:sp>
        <p:nvSpPr>
          <p:cNvPr id="7" name="Oval 9"/>
          <p:cNvSpPr>
            <a:spLocks noChangeArrowheads="1"/>
          </p:cNvSpPr>
          <p:nvPr/>
        </p:nvSpPr>
        <p:spPr bwMode="auto">
          <a:xfrm>
            <a:off x="4227513" y="3422650"/>
            <a:ext cx="757237" cy="776288"/>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lstStyle/>
          <a:p>
            <a:pPr>
              <a:defRPr/>
            </a:pPr>
            <a:endParaRPr lang="fi-FI">
              <a:cs typeface="Arial" charset="0"/>
            </a:endParaRPr>
          </a:p>
        </p:txBody>
      </p:sp>
      <p:sp>
        <p:nvSpPr>
          <p:cNvPr id="33802" name="Rectangle 10"/>
          <p:cNvSpPr>
            <a:spLocks noChangeArrowheads="1"/>
          </p:cNvSpPr>
          <p:nvPr/>
        </p:nvSpPr>
        <p:spPr bwMode="auto">
          <a:xfrm>
            <a:off x="1166813" y="1165225"/>
            <a:ext cx="534987" cy="338138"/>
          </a:xfrm>
          <a:prstGeom prst="rect">
            <a:avLst/>
          </a:prstGeom>
          <a:noFill/>
          <a:ln w="9525">
            <a:noFill/>
            <a:miter lim="800000"/>
            <a:headEnd/>
            <a:tailEnd/>
          </a:ln>
        </p:spPr>
        <p:txBody>
          <a:bodyPr wrap="none" lIns="0" tIns="0" rIns="0" bIns="0">
            <a:spAutoFit/>
          </a:bodyPr>
          <a:lstStyle/>
          <a:p>
            <a:r>
              <a:rPr lang="fi-FI" sz="2200">
                <a:solidFill>
                  <a:srgbClr val="3F3F3F"/>
                </a:solidFill>
                <a:cs typeface="Arial" charset="0"/>
              </a:rPr>
              <a:t>FFA</a:t>
            </a:r>
            <a:endParaRPr lang="fi-FI" sz="2800">
              <a:solidFill>
                <a:srgbClr val="3F3F3F"/>
              </a:solidFill>
              <a:cs typeface="Arial" charset="0"/>
            </a:endParaRPr>
          </a:p>
        </p:txBody>
      </p:sp>
      <p:sp>
        <p:nvSpPr>
          <p:cNvPr id="9" name="Rectangle 12"/>
          <p:cNvSpPr>
            <a:spLocks noChangeArrowheads="1"/>
          </p:cNvSpPr>
          <p:nvPr/>
        </p:nvSpPr>
        <p:spPr bwMode="auto">
          <a:xfrm>
            <a:off x="1420813" y="2581275"/>
            <a:ext cx="280987" cy="244475"/>
          </a:xfrm>
          <a:prstGeom prst="rect">
            <a:avLst/>
          </a:prstGeom>
          <a:noFill/>
          <a:ln w="9525">
            <a:noFill/>
            <a:miter lim="800000"/>
            <a:headEnd/>
            <a:tailEnd/>
          </a:ln>
        </p:spPr>
        <p:txBody>
          <a:bodyPr wrap="none" lIns="0" tIns="0" rIns="0" bIns="0">
            <a:spAutoFit/>
          </a:bodyPr>
          <a:lstStyle/>
          <a:p>
            <a:pPr>
              <a:defRPr/>
            </a:pPr>
            <a:r>
              <a:rPr lang="fi-FI" sz="1600" b="1">
                <a:solidFill>
                  <a:schemeClr val="bg1"/>
                </a:solidFill>
                <a:effectLst>
                  <a:outerShdw blurRad="50800" dist="38100" dir="2700000" algn="tl" rotWithShape="0">
                    <a:prstClr val="black">
                      <a:alpha val="40000"/>
                    </a:prstClr>
                  </a:outerShdw>
                </a:effectLst>
                <a:cs typeface="Arial" charset="0"/>
              </a:rPr>
              <a:t>CE</a:t>
            </a:r>
            <a:endParaRPr lang="fi-FI" sz="2800" b="1">
              <a:solidFill>
                <a:schemeClr val="bg1"/>
              </a:solidFill>
              <a:effectLst>
                <a:outerShdw blurRad="50800" dist="38100" dir="2700000" algn="tl" rotWithShape="0">
                  <a:prstClr val="black">
                    <a:alpha val="40000"/>
                  </a:prstClr>
                </a:outerShdw>
              </a:effectLst>
              <a:cs typeface="Arial" charset="0"/>
            </a:endParaRPr>
          </a:p>
        </p:txBody>
      </p:sp>
      <p:sp>
        <p:nvSpPr>
          <p:cNvPr id="10" name="Rectangle 14"/>
          <p:cNvSpPr>
            <a:spLocks noChangeArrowheads="1"/>
          </p:cNvSpPr>
          <p:nvPr/>
        </p:nvSpPr>
        <p:spPr bwMode="auto">
          <a:xfrm>
            <a:off x="1398588" y="3846513"/>
            <a:ext cx="603250" cy="246062"/>
          </a:xfrm>
          <a:prstGeom prst="rect">
            <a:avLst/>
          </a:prstGeom>
          <a:noFill/>
          <a:ln w="9525">
            <a:noFill/>
            <a:miter lim="800000"/>
            <a:headEnd/>
            <a:tailEnd/>
          </a:ln>
        </p:spPr>
        <p:txBody>
          <a:bodyPr wrap="none" lIns="0" tIns="0" rIns="0" bIns="0">
            <a:spAutoFit/>
          </a:bodyPr>
          <a:lstStyle/>
          <a:p>
            <a:pPr>
              <a:defRPr/>
            </a:pPr>
            <a:r>
              <a:rPr lang="fi-FI" sz="1600" b="1" dirty="0">
                <a:solidFill>
                  <a:schemeClr val="bg1"/>
                </a:solidFill>
                <a:effectLst>
                  <a:outerShdw blurRad="50800" dist="38100" dir="2700000" algn="tl" rotWithShape="0">
                    <a:prstClr val="black">
                      <a:alpha val="40000"/>
                    </a:prstClr>
                  </a:outerShdw>
                </a:effectLst>
                <a:cs typeface="Arial" charset="0"/>
              </a:rPr>
              <a:t>Apo B</a:t>
            </a:r>
            <a:endParaRPr lang="fi-FI" sz="2800" b="1" dirty="0">
              <a:solidFill>
                <a:schemeClr val="bg1"/>
              </a:solidFill>
              <a:effectLst>
                <a:outerShdw blurRad="50800" dist="38100" dir="2700000" algn="tl" rotWithShape="0">
                  <a:prstClr val="black">
                    <a:alpha val="40000"/>
                  </a:prstClr>
                </a:outerShdw>
              </a:effectLst>
              <a:cs typeface="Arial" charset="0"/>
            </a:endParaRPr>
          </a:p>
        </p:txBody>
      </p:sp>
      <p:sp>
        <p:nvSpPr>
          <p:cNvPr id="33805" name="Oval 15"/>
          <p:cNvSpPr>
            <a:spLocks noChangeArrowheads="1"/>
          </p:cNvSpPr>
          <p:nvPr/>
        </p:nvSpPr>
        <p:spPr bwMode="auto">
          <a:xfrm>
            <a:off x="3900488" y="2112963"/>
            <a:ext cx="539750" cy="606425"/>
          </a:xfrm>
          <a:prstGeom prst="ellipse">
            <a:avLst/>
          </a:prstGeom>
          <a:solidFill>
            <a:srgbClr val="FF7FFF"/>
          </a:solidFill>
          <a:ln w="9525">
            <a:noFill/>
            <a:round/>
            <a:headEnd/>
            <a:tailEnd/>
          </a:ln>
        </p:spPr>
        <p:txBody>
          <a:bodyPr/>
          <a:lstStyle/>
          <a:p>
            <a:endParaRPr lang="en-US">
              <a:cs typeface="Arial" charset="0"/>
            </a:endParaRPr>
          </a:p>
        </p:txBody>
      </p:sp>
      <p:sp>
        <p:nvSpPr>
          <p:cNvPr id="12" name="Oval 25"/>
          <p:cNvSpPr>
            <a:spLocks noChangeArrowheads="1"/>
          </p:cNvSpPr>
          <p:nvPr/>
        </p:nvSpPr>
        <p:spPr bwMode="auto">
          <a:xfrm>
            <a:off x="3224213" y="4364038"/>
            <a:ext cx="585787" cy="557212"/>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lstStyle/>
          <a:p>
            <a:pPr>
              <a:defRPr/>
            </a:pPr>
            <a:endParaRPr lang="fi-FI">
              <a:cs typeface="Arial" charset="0"/>
            </a:endParaRPr>
          </a:p>
        </p:txBody>
      </p:sp>
      <p:sp>
        <p:nvSpPr>
          <p:cNvPr id="33807" name="Rectangle 28"/>
          <p:cNvSpPr>
            <a:spLocks noChangeArrowheads="1"/>
          </p:cNvSpPr>
          <p:nvPr/>
        </p:nvSpPr>
        <p:spPr bwMode="auto">
          <a:xfrm>
            <a:off x="6938963" y="4014788"/>
            <a:ext cx="382587" cy="244475"/>
          </a:xfrm>
          <a:prstGeom prst="rect">
            <a:avLst/>
          </a:prstGeom>
          <a:noFill/>
          <a:ln w="9525">
            <a:noFill/>
            <a:miter lim="800000"/>
            <a:headEnd/>
            <a:tailEnd/>
          </a:ln>
        </p:spPr>
        <p:txBody>
          <a:bodyPr wrap="none" lIns="0" tIns="0" rIns="0" bIns="0">
            <a:spAutoFit/>
          </a:bodyPr>
          <a:lstStyle/>
          <a:p>
            <a:r>
              <a:rPr lang="fi-FI" sz="1600">
                <a:cs typeface="Arial" charset="0"/>
              </a:rPr>
              <a:t>LPL</a:t>
            </a:r>
            <a:endParaRPr lang="fi-FI" sz="2800">
              <a:cs typeface="Arial" charset="0"/>
            </a:endParaRPr>
          </a:p>
        </p:txBody>
      </p:sp>
      <p:sp>
        <p:nvSpPr>
          <p:cNvPr id="15" name="Rectangle 29"/>
          <p:cNvSpPr>
            <a:spLocks noChangeArrowheads="1"/>
          </p:cNvSpPr>
          <p:nvPr/>
        </p:nvSpPr>
        <p:spPr bwMode="auto">
          <a:xfrm>
            <a:off x="1698625" y="3303588"/>
            <a:ext cx="377825" cy="215900"/>
          </a:xfrm>
          <a:prstGeom prst="rect">
            <a:avLst/>
          </a:prstGeom>
          <a:noFill/>
          <a:ln w="9525">
            <a:noFill/>
            <a:miter lim="800000"/>
            <a:headEnd/>
            <a:tailEnd/>
          </a:ln>
        </p:spPr>
        <p:txBody>
          <a:bodyPr wrap="none" lIns="0" tIns="0" rIns="0" bIns="0">
            <a:spAutoFit/>
          </a:bodyPr>
          <a:lstStyle/>
          <a:p>
            <a:pPr>
              <a:defRPr/>
            </a:pPr>
            <a:r>
              <a:rPr lang="fi-FI" sz="1400" b="1" dirty="0">
                <a:solidFill>
                  <a:schemeClr val="bg1"/>
                </a:solidFill>
                <a:effectLst>
                  <a:outerShdw blurRad="50800" dist="38100" dir="2700000" algn="tl" rotWithShape="0">
                    <a:prstClr val="black">
                      <a:alpha val="40000"/>
                    </a:prstClr>
                  </a:outerShdw>
                </a:effectLst>
                <a:cs typeface="Arial" charset="0"/>
              </a:rPr>
              <a:t>MTP</a:t>
            </a:r>
            <a:endParaRPr lang="fi-FI" sz="2800" b="1" dirty="0">
              <a:solidFill>
                <a:schemeClr val="bg1"/>
              </a:solidFill>
              <a:effectLst>
                <a:outerShdw blurRad="50800" dist="38100" dir="2700000" algn="tl" rotWithShape="0">
                  <a:prstClr val="black">
                    <a:alpha val="40000"/>
                  </a:prstClr>
                </a:outerShdw>
              </a:effectLst>
              <a:cs typeface="Arial" charset="0"/>
            </a:endParaRPr>
          </a:p>
        </p:txBody>
      </p:sp>
      <p:sp>
        <p:nvSpPr>
          <p:cNvPr id="33809" name="Rectangle 30"/>
          <p:cNvSpPr>
            <a:spLocks noChangeArrowheads="1"/>
          </p:cNvSpPr>
          <p:nvPr/>
        </p:nvSpPr>
        <p:spPr bwMode="auto">
          <a:xfrm>
            <a:off x="3181350" y="5094288"/>
            <a:ext cx="269875" cy="244475"/>
          </a:xfrm>
          <a:prstGeom prst="rect">
            <a:avLst/>
          </a:prstGeom>
          <a:noFill/>
          <a:ln w="9525">
            <a:noFill/>
            <a:miter lim="800000"/>
            <a:headEnd/>
            <a:tailEnd/>
          </a:ln>
        </p:spPr>
        <p:txBody>
          <a:bodyPr wrap="none" lIns="0" tIns="0" rIns="0" bIns="0">
            <a:spAutoFit/>
          </a:bodyPr>
          <a:lstStyle/>
          <a:p>
            <a:r>
              <a:rPr lang="fi-FI" sz="1600">
                <a:cs typeface="Arial" charset="0"/>
              </a:rPr>
              <a:t>HL</a:t>
            </a:r>
            <a:endParaRPr lang="fi-FI" sz="2800">
              <a:cs typeface="Arial" charset="0"/>
            </a:endParaRPr>
          </a:p>
        </p:txBody>
      </p:sp>
      <p:sp>
        <p:nvSpPr>
          <p:cNvPr id="17" name="Freeform 34"/>
          <p:cNvSpPr>
            <a:spLocks/>
          </p:cNvSpPr>
          <p:nvPr/>
        </p:nvSpPr>
        <p:spPr bwMode="auto">
          <a:xfrm>
            <a:off x="1546225" y="3249613"/>
            <a:ext cx="676275" cy="454025"/>
          </a:xfrm>
          <a:custGeom>
            <a:avLst/>
            <a:gdLst>
              <a:gd name="T0" fmla="*/ 2147483647 w 928"/>
              <a:gd name="T1" fmla="*/ 2147483647 h 527"/>
              <a:gd name="T2" fmla="*/ 2147483647 w 928"/>
              <a:gd name="T3" fmla="*/ 2147483647 h 527"/>
              <a:gd name="T4" fmla="*/ 2147483647 w 928"/>
              <a:gd name="T5" fmla="*/ 2147483647 h 527"/>
              <a:gd name="T6" fmla="*/ 2147483647 w 928"/>
              <a:gd name="T7" fmla="*/ 2147483647 h 527"/>
              <a:gd name="T8" fmla="*/ 2147483647 w 928"/>
              <a:gd name="T9" fmla="*/ 2147483647 h 527"/>
              <a:gd name="T10" fmla="*/ 2147483647 w 928"/>
              <a:gd name="T11" fmla="*/ 2147483647 h 527"/>
              <a:gd name="T12" fmla="*/ 2147483647 w 928"/>
              <a:gd name="T13" fmla="*/ 2147483647 h 527"/>
              <a:gd name="T14" fmla="*/ 2147483647 w 928"/>
              <a:gd name="T15" fmla="*/ 2147483647 h 527"/>
              <a:gd name="T16" fmla="*/ 2147483647 w 928"/>
              <a:gd name="T17" fmla="*/ 2147483647 h 527"/>
              <a:gd name="T18" fmla="*/ 2147483647 w 928"/>
              <a:gd name="T19" fmla="*/ 0 h 527"/>
              <a:gd name="T20" fmla="*/ 2147483647 w 928"/>
              <a:gd name="T21" fmla="*/ 2147483647 h 527"/>
              <a:gd name="T22" fmla="*/ 2147483647 w 928"/>
              <a:gd name="T23" fmla="*/ 2147483647 h 527"/>
              <a:gd name="T24" fmla="*/ 2147483647 w 928"/>
              <a:gd name="T25" fmla="*/ 2147483647 h 527"/>
              <a:gd name="T26" fmla="*/ 2147483647 w 928"/>
              <a:gd name="T27" fmla="*/ 2147483647 h 527"/>
              <a:gd name="T28" fmla="*/ 2147483647 w 928"/>
              <a:gd name="T29" fmla="*/ 2147483647 h 527"/>
              <a:gd name="T30" fmla="*/ 2147483647 w 928"/>
              <a:gd name="T31" fmla="*/ 2147483647 h 527"/>
              <a:gd name="T32" fmla="*/ 2147483647 w 928"/>
              <a:gd name="T33" fmla="*/ 2147483647 h 527"/>
              <a:gd name="T34" fmla="*/ 2147483647 w 928"/>
              <a:gd name="T35" fmla="*/ 2147483647 h 527"/>
              <a:gd name="T36" fmla="*/ 2147483647 w 928"/>
              <a:gd name="T37" fmla="*/ 2147483647 h 527"/>
              <a:gd name="T38" fmla="*/ 2147483647 w 928"/>
              <a:gd name="T39" fmla="*/ 2147483647 h 527"/>
              <a:gd name="T40" fmla="*/ 2147483647 w 928"/>
              <a:gd name="T41" fmla="*/ 2147483647 h 527"/>
              <a:gd name="T42" fmla="*/ 2147483647 w 928"/>
              <a:gd name="T43" fmla="*/ 2147483647 h 527"/>
              <a:gd name="T44" fmla="*/ 2147483647 w 928"/>
              <a:gd name="T45" fmla="*/ 2147483647 h 527"/>
              <a:gd name="T46" fmla="*/ 2147483647 w 928"/>
              <a:gd name="T47" fmla="*/ 2147483647 h 527"/>
              <a:gd name="T48" fmla="*/ 2147483647 w 928"/>
              <a:gd name="T49" fmla="*/ 2147483647 h 527"/>
              <a:gd name="T50" fmla="*/ 0 w 928"/>
              <a:gd name="T51" fmla="*/ 2147483647 h 527"/>
              <a:gd name="T52" fmla="*/ 2147483647 w 928"/>
              <a:gd name="T53" fmla="*/ 2147483647 h 527"/>
              <a:gd name="T54" fmla="*/ 2147483647 w 928"/>
              <a:gd name="T55" fmla="*/ 2147483647 h 527"/>
              <a:gd name="T56" fmla="*/ 2147483647 w 928"/>
              <a:gd name="T57" fmla="*/ 2147483647 h 527"/>
              <a:gd name="T58" fmla="*/ 2147483647 w 928"/>
              <a:gd name="T59" fmla="*/ 2147483647 h 527"/>
              <a:gd name="T60" fmla="*/ 2147483647 w 928"/>
              <a:gd name="T61" fmla="*/ 2147483647 h 527"/>
              <a:gd name="T62" fmla="*/ 2147483647 w 928"/>
              <a:gd name="T63" fmla="*/ 2147483647 h 527"/>
              <a:gd name="T64" fmla="*/ 2147483647 w 928"/>
              <a:gd name="T65" fmla="*/ 2147483647 h 527"/>
              <a:gd name="T66" fmla="*/ 2147483647 w 928"/>
              <a:gd name="T67" fmla="*/ 2147483647 h 527"/>
              <a:gd name="T68" fmla="*/ 2147483647 w 928"/>
              <a:gd name="T69" fmla="*/ 2147483647 h 527"/>
              <a:gd name="T70" fmla="*/ 2147483647 w 928"/>
              <a:gd name="T71" fmla="*/ 2147483647 h 527"/>
              <a:gd name="T72" fmla="*/ 2147483647 w 928"/>
              <a:gd name="T73" fmla="*/ 2147483647 h 527"/>
              <a:gd name="T74" fmla="*/ 2147483647 w 928"/>
              <a:gd name="T75" fmla="*/ 2147483647 h 527"/>
              <a:gd name="T76" fmla="*/ 2147483647 w 928"/>
              <a:gd name="T77" fmla="*/ 2147483647 h 527"/>
              <a:gd name="T78" fmla="*/ 2147483647 w 928"/>
              <a:gd name="T79" fmla="*/ 2147483647 h 527"/>
              <a:gd name="T80" fmla="*/ 2147483647 w 928"/>
              <a:gd name="T81" fmla="*/ 2147483647 h 527"/>
              <a:gd name="T82" fmla="*/ 2147483647 w 928"/>
              <a:gd name="T83" fmla="*/ 2147483647 h 527"/>
              <a:gd name="T84" fmla="*/ 2147483647 w 928"/>
              <a:gd name="T85" fmla="*/ 2147483647 h 527"/>
              <a:gd name="T86" fmla="*/ 2147483647 w 928"/>
              <a:gd name="T87" fmla="*/ 2147483647 h 527"/>
              <a:gd name="T88" fmla="*/ 2147483647 w 928"/>
              <a:gd name="T89" fmla="*/ 2147483647 h 527"/>
              <a:gd name="T90" fmla="*/ 2147483647 w 928"/>
              <a:gd name="T91" fmla="*/ 2147483647 h 527"/>
              <a:gd name="T92" fmla="*/ 2147483647 w 928"/>
              <a:gd name="T93" fmla="*/ 2147483647 h 527"/>
              <a:gd name="T94" fmla="*/ 2147483647 w 928"/>
              <a:gd name="T95" fmla="*/ 2147483647 h 527"/>
              <a:gd name="T96" fmla="*/ 2147483647 w 928"/>
              <a:gd name="T97" fmla="*/ 2147483647 h 527"/>
              <a:gd name="T98" fmla="*/ 2147483647 w 928"/>
              <a:gd name="T99" fmla="*/ 2147483647 h 527"/>
              <a:gd name="T100" fmla="*/ 2147483647 w 928"/>
              <a:gd name="T101" fmla="*/ 2147483647 h 527"/>
              <a:gd name="T102" fmla="*/ 2147483647 w 928"/>
              <a:gd name="T103" fmla="*/ 2147483647 h 5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8"/>
              <a:gd name="T157" fmla="*/ 0 h 527"/>
              <a:gd name="T158" fmla="*/ 928 w 928"/>
              <a:gd name="T159" fmla="*/ 527 h 5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8" h="527">
                <a:moveTo>
                  <a:pt x="928" y="325"/>
                </a:moveTo>
                <a:lnTo>
                  <a:pt x="928" y="323"/>
                </a:lnTo>
                <a:lnTo>
                  <a:pt x="922" y="314"/>
                </a:lnTo>
                <a:lnTo>
                  <a:pt x="918" y="304"/>
                </a:lnTo>
                <a:lnTo>
                  <a:pt x="912" y="293"/>
                </a:lnTo>
                <a:lnTo>
                  <a:pt x="907" y="283"/>
                </a:lnTo>
                <a:lnTo>
                  <a:pt x="902" y="273"/>
                </a:lnTo>
                <a:lnTo>
                  <a:pt x="897" y="262"/>
                </a:lnTo>
                <a:lnTo>
                  <a:pt x="880" y="235"/>
                </a:lnTo>
                <a:lnTo>
                  <a:pt x="875" y="225"/>
                </a:lnTo>
                <a:lnTo>
                  <a:pt x="862" y="206"/>
                </a:lnTo>
                <a:lnTo>
                  <a:pt x="834" y="164"/>
                </a:lnTo>
                <a:lnTo>
                  <a:pt x="825" y="156"/>
                </a:lnTo>
                <a:lnTo>
                  <a:pt x="821" y="149"/>
                </a:lnTo>
                <a:lnTo>
                  <a:pt x="814" y="141"/>
                </a:lnTo>
                <a:lnTo>
                  <a:pt x="807" y="133"/>
                </a:lnTo>
                <a:lnTo>
                  <a:pt x="800" y="126"/>
                </a:lnTo>
                <a:lnTo>
                  <a:pt x="793" y="121"/>
                </a:lnTo>
                <a:lnTo>
                  <a:pt x="787" y="114"/>
                </a:lnTo>
                <a:lnTo>
                  <a:pt x="774" y="100"/>
                </a:lnTo>
                <a:lnTo>
                  <a:pt x="759" y="87"/>
                </a:lnTo>
                <a:lnTo>
                  <a:pt x="752" y="83"/>
                </a:lnTo>
                <a:lnTo>
                  <a:pt x="745" y="77"/>
                </a:lnTo>
                <a:lnTo>
                  <a:pt x="730" y="68"/>
                </a:lnTo>
                <a:lnTo>
                  <a:pt x="729" y="67"/>
                </a:lnTo>
                <a:lnTo>
                  <a:pt x="713" y="57"/>
                </a:lnTo>
                <a:lnTo>
                  <a:pt x="706" y="53"/>
                </a:lnTo>
                <a:lnTo>
                  <a:pt x="696" y="48"/>
                </a:lnTo>
                <a:lnTo>
                  <a:pt x="688" y="45"/>
                </a:lnTo>
                <a:lnTo>
                  <a:pt x="680" y="40"/>
                </a:lnTo>
                <a:lnTo>
                  <a:pt x="662" y="32"/>
                </a:lnTo>
                <a:lnTo>
                  <a:pt x="653" y="30"/>
                </a:lnTo>
                <a:lnTo>
                  <a:pt x="645" y="26"/>
                </a:lnTo>
                <a:lnTo>
                  <a:pt x="637" y="24"/>
                </a:lnTo>
                <a:lnTo>
                  <a:pt x="629" y="20"/>
                </a:lnTo>
                <a:lnTo>
                  <a:pt x="618" y="18"/>
                </a:lnTo>
                <a:lnTo>
                  <a:pt x="609" y="15"/>
                </a:lnTo>
                <a:lnTo>
                  <a:pt x="601" y="14"/>
                </a:lnTo>
                <a:lnTo>
                  <a:pt x="593" y="12"/>
                </a:lnTo>
                <a:lnTo>
                  <a:pt x="584" y="9"/>
                </a:lnTo>
                <a:lnTo>
                  <a:pt x="573" y="8"/>
                </a:lnTo>
                <a:lnTo>
                  <a:pt x="565" y="7"/>
                </a:lnTo>
                <a:lnTo>
                  <a:pt x="556" y="5"/>
                </a:lnTo>
                <a:lnTo>
                  <a:pt x="548" y="4"/>
                </a:lnTo>
                <a:lnTo>
                  <a:pt x="539" y="3"/>
                </a:lnTo>
                <a:lnTo>
                  <a:pt x="529" y="2"/>
                </a:lnTo>
                <a:lnTo>
                  <a:pt x="521" y="2"/>
                </a:lnTo>
                <a:lnTo>
                  <a:pt x="512" y="1"/>
                </a:lnTo>
                <a:lnTo>
                  <a:pt x="496" y="1"/>
                </a:lnTo>
                <a:lnTo>
                  <a:pt x="487" y="0"/>
                </a:lnTo>
                <a:lnTo>
                  <a:pt x="468" y="0"/>
                </a:lnTo>
                <a:lnTo>
                  <a:pt x="460" y="1"/>
                </a:lnTo>
                <a:lnTo>
                  <a:pt x="452" y="1"/>
                </a:lnTo>
                <a:lnTo>
                  <a:pt x="453" y="1"/>
                </a:lnTo>
                <a:lnTo>
                  <a:pt x="435" y="1"/>
                </a:lnTo>
                <a:lnTo>
                  <a:pt x="427" y="2"/>
                </a:lnTo>
                <a:lnTo>
                  <a:pt x="418" y="2"/>
                </a:lnTo>
                <a:lnTo>
                  <a:pt x="410" y="3"/>
                </a:lnTo>
                <a:lnTo>
                  <a:pt x="402" y="3"/>
                </a:lnTo>
                <a:lnTo>
                  <a:pt x="392" y="4"/>
                </a:lnTo>
                <a:lnTo>
                  <a:pt x="383" y="5"/>
                </a:lnTo>
                <a:lnTo>
                  <a:pt x="374" y="7"/>
                </a:lnTo>
                <a:lnTo>
                  <a:pt x="366" y="9"/>
                </a:lnTo>
                <a:lnTo>
                  <a:pt x="350" y="11"/>
                </a:lnTo>
                <a:lnTo>
                  <a:pt x="334" y="16"/>
                </a:lnTo>
                <a:lnTo>
                  <a:pt x="326" y="17"/>
                </a:lnTo>
                <a:lnTo>
                  <a:pt x="298" y="25"/>
                </a:lnTo>
                <a:lnTo>
                  <a:pt x="291" y="28"/>
                </a:lnTo>
                <a:lnTo>
                  <a:pt x="284" y="31"/>
                </a:lnTo>
                <a:lnTo>
                  <a:pt x="275" y="34"/>
                </a:lnTo>
                <a:lnTo>
                  <a:pt x="268" y="37"/>
                </a:lnTo>
                <a:lnTo>
                  <a:pt x="260" y="40"/>
                </a:lnTo>
                <a:lnTo>
                  <a:pt x="252" y="43"/>
                </a:lnTo>
                <a:lnTo>
                  <a:pt x="223" y="58"/>
                </a:lnTo>
                <a:lnTo>
                  <a:pt x="215" y="63"/>
                </a:lnTo>
                <a:lnTo>
                  <a:pt x="209" y="67"/>
                </a:lnTo>
                <a:lnTo>
                  <a:pt x="202" y="72"/>
                </a:lnTo>
                <a:lnTo>
                  <a:pt x="195" y="78"/>
                </a:lnTo>
                <a:lnTo>
                  <a:pt x="197" y="77"/>
                </a:lnTo>
                <a:lnTo>
                  <a:pt x="199" y="76"/>
                </a:lnTo>
                <a:lnTo>
                  <a:pt x="190" y="80"/>
                </a:lnTo>
                <a:lnTo>
                  <a:pt x="176" y="91"/>
                </a:lnTo>
                <a:lnTo>
                  <a:pt x="170" y="96"/>
                </a:lnTo>
                <a:lnTo>
                  <a:pt x="164" y="101"/>
                </a:lnTo>
                <a:lnTo>
                  <a:pt x="141" y="124"/>
                </a:lnTo>
                <a:lnTo>
                  <a:pt x="132" y="136"/>
                </a:lnTo>
                <a:lnTo>
                  <a:pt x="126" y="143"/>
                </a:lnTo>
                <a:lnTo>
                  <a:pt x="121" y="151"/>
                </a:lnTo>
                <a:lnTo>
                  <a:pt x="116" y="156"/>
                </a:lnTo>
                <a:lnTo>
                  <a:pt x="111" y="163"/>
                </a:lnTo>
                <a:lnTo>
                  <a:pt x="107" y="169"/>
                </a:lnTo>
                <a:lnTo>
                  <a:pt x="101" y="177"/>
                </a:lnTo>
                <a:lnTo>
                  <a:pt x="99" y="183"/>
                </a:lnTo>
                <a:lnTo>
                  <a:pt x="94" y="189"/>
                </a:lnTo>
                <a:lnTo>
                  <a:pt x="89" y="197"/>
                </a:lnTo>
                <a:lnTo>
                  <a:pt x="85" y="204"/>
                </a:lnTo>
                <a:lnTo>
                  <a:pt x="74" y="224"/>
                </a:lnTo>
                <a:lnTo>
                  <a:pt x="69" y="232"/>
                </a:lnTo>
                <a:lnTo>
                  <a:pt x="66" y="242"/>
                </a:lnTo>
                <a:lnTo>
                  <a:pt x="56" y="262"/>
                </a:lnTo>
                <a:lnTo>
                  <a:pt x="54" y="269"/>
                </a:lnTo>
                <a:lnTo>
                  <a:pt x="50" y="277"/>
                </a:lnTo>
                <a:lnTo>
                  <a:pt x="48" y="285"/>
                </a:lnTo>
                <a:lnTo>
                  <a:pt x="48" y="283"/>
                </a:lnTo>
                <a:lnTo>
                  <a:pt x="49" y="283"/>
                </a:lnTo>
                <a:lnTo>
                  <a:pt x="44" y="291"/>
                </a:lnTo>
                <a:lnTo>
                  <a:pt x="42" y="298"/>
                </a:lnTo>
                <a:lnTo>
                  <a:pt x="39" y="305"/>
                </a:lnTo>
                <a:lnTo>
                  <a:pt x="36" y="312"/>
                </a:lnTo>
                <a:lnTo>
                  <a:pt x="33" y="319"/>
                </a:lnTo>
                <a:lnTo>
                  <a:pt x="23" y="349"/>
                </a:lnTo>
                <a:lnTo>
                  <a:pt x="21" y="356"/>
                </a:lnTo>
                <a:lnTo>
                  <a:pt x="20" y="361"/>
                </a:lnTo>
                <a:lnTo>
                  <a:pt x="17" y="371"/>
                </a:lnTo>
                <a:lnTo>
                  <a:pt x="16" y="378"/>
                </a:lnTo>
                <a:lnTo>
                  <a:pt x="13" y="384"/>
                </a:lnTo>
                <a:lnTo>
                  <a:pt x="12" y="394"/>
                </a:lnTo>
                <a:lnTo>
                  <a:pt x="11" y="402"/>
                </a:lnTo>
                <a:lnTo>
                  <a:pt x="10" y="406"/>
                </a:lnTo>
                <a:lnTo>
                  <a:pt x="8" y="414"/>
                </a:lnTo>
                <a:lnTo>
                  <a:pt x="6" y="425"/>
                </a:lnTo>
                <a:lnTo>
                  <a:pt x="6" y="433"/>
                </a:lnTo>
                <a:lnTo>
                  <a:pt x="5" y="439"/>
                </a:lnTo>
                <a:lnTo>
                  <a:pt x="4" y="447"/>
                </a:lnTo>
                <a:lnTo>
                  <a:pt x="3" y="455"/>
                </a:lnTo>
                <a:lnTo>
                  <a:pt x="3" y="463"/>
                </a:lnTo>
                <a:lnTo>
                  <a:pt x="2" y="470"/>
                </a:lnTo>
                <a:lnTo>
                  <a:pt x="1" y="478"/>
                </a:lnTo>
                <a:lnTo>
                  <a:pt x="1" y="494"/>
                </a:lnTo>
                <a:lnTo>
                  <a:pt x="0" y="502"/>
                </a:lnTo>
                <a:lnTo>
                  <a:pt x="0" y="527"/>
                </a:lnTo>
                <a:lnTo>
                  <a:pt x="36" y="527"/>
                </a:lnTo>
                <a:lnTo>
                  <a:pt x="36" y="504"/>
                </a:lnTo>
                <a:lnTo>
                  <a:pt x="38" y="496"/>
                </a:lnTo>
                <a:lnTo>
                  <a:pt x="38" y="480"/>
                </a:lnTo>
                <a:lnTo>
                  <a:pt x="39" y="474"/>
                </a:lnTo>
                <a:lnTo>
                  <a:pt x="40" y="465"/>
                </a:lnTo>
                <a:lnTo>
                  <a:pt x="40" y="457"/>
                </a:lnTo>
                <a:lnTo>
                  <a:pt x="41" y="451"/>
                </a:lnTo>
                <a:lnTo>
                  <a:pt x="42" y="443"/>
                </a:lnTo>
                <a:lnTo>
                  <a:pt x="43" y="435"/>
                </a:lnTo>
                <a:lnTo>
                  <a:pt x="43" y="427"/>
                </a:lnTo>
                <a:lnTo>
                  <a:pt x="44" y="424"/>
                </a:lnTo>
                <a:lnTo>
                  <a:pt x="47" y="416"/>
                </a:lnTo>
                <a:lnTo>
                  <a:pt x="48" y="406"/>
                </a:lnTo>
                <a:lnTo>
                  <a:pt x="49" y="398"/>
                </a:lnTo>
                <a:lnTo>
                  <a:pt x="50" y="394"/>
                </a:lnTo>
                <a:lnTo>
                  <a:pt x="53" y="387"/>
                </a:lnTo>
                <a:lnTo>
                  <a:pt x="54" y="380"/>
                </a:lnTo>
                <a:lnTo>
                  <a:pt x="55" y="373"/>
                </a:lnTo>
                <a:lnTo>
                  <a:pt x="58" y="365"/>
                </a:lnTo>
                <a:lnTo>
                  <a:pt x="59" y="358"/>
                </a:lnTo>
                <a:lnTo>
                  <a:pt x="68" y="333"/>
                </a:lnTo>
                <a:lnTo>
                  <a:pt x="71" y="326"/>
                </a:lnTo>
                <a:lnTo>
                  <a:pt x="73" y="319"/>
                </a:lnTo>
                <a:lnTo>
                  <a:pt x="77" y="312"/>
                </a:lnTo>
                <a:lnTo>
                  <a:pt x="79" y="305"/>
                </a:lnTo>
                <a:lnTo>
                  <a:pt x="81" y="299"/>
                </a:lnTo>
                <a:lnTo>
                  <a:pt x="82" y="299"/>
                </a:lnTo>
                <a:lnTo>
                  <a:pt x="82" y="297"/>
                </a:lnTo>
                <a:lnTo>
                  <a:pt x="85" y="291"/>
                </a:lnTo>
                <a:lnTo>
                  <a:pt x="88" y="283"/>
                </a:lnTo>
                <a:lnTo>
                  <a:pt x="91" y="276"/>
                </a:lnTo>
                <a:lnTo>
                  <a:pt x="101" y="255"/>
                </a:lnTo>
                <a:lnTo>
                  <a:pt x="103" y="249"/>
                </a:lnTo>
                <a:lnTo>
                  <a:pt x="107" y="243"/>
                </a:lnTo>
                <a:lnTo>
                  <a:pt x="117" y="222"/>
                </a:lnTo>
                <a:lnTo>
                  <a:pt x="122" y="215"/>
                </a:lnTo>
                <a:lnTo>
                  <a:pt x="124" y="209"/>
                </a:lnTo>
                <a:lnTo>
                  <a:pt x="129" y="204"/>
                </a:lnTo>
                <a:lnTo>
                  <a:pt x="133" y="196"/>
                </a:lnTo>
                <a:lnTo>
                  <a:pt x="137" y="190"/>
                </a:lnTo>
                <a:lnTo>
                  <a:pt x="141" y="184"/>
                </a:lnTo>
                <a:lnTo>
                  <a:pt x="146" y="177"/>
                </a:lnTo>
                <a:lnTo>
                  <a:pt x="150" y="171"/>
                </a:lnTo>
                <a:lnTo>
                  <a:pt x="154" y="166"/>
                </a:lnTo>
                <a:lnTo>
                  <a:pt x="160" y="161"/>
                </a:lnTo>
                <a:lnTo>
                  <a:pt x="169" y="149"/>
                </a:lnTo>
                <a:lnTo>
                  <a:pt x="190" y="129"/>
                </a:lnTo>
                <a:lnTo>
                  <a:pt x="195" y="124"/>
                </a:lnTo>
                <a:lnTo>
                  <a:pt x="201" y="118"/>
                </a:lnTo>
                <a:lnTo>
                  <a:pt x="210" y="110"/>
                </a:lnTo>
                <a:lnTo>
                  <a:pt x="215" y="108"/>
                </a:lnTo>
                <a:lnTo>
                  <a:pt x="217" y="107"/>
                </a:lnTo>
                <a:lnTo>
                  <a:pt x="218" y="106"/>
                </a:lnTo>
                <a:lnTo>
                  <a:pt x="223" y="102"/>
                </a:lnTo>
                <a:lnTo>
                  <a:pt x="230" y="99"/>
                </a:lnTo>
                <a:lnTo>
                  <a:pt x="236" y="95"/>
                </a:lnTo>
                <a:lnTo>
                  <a:pt x="241" y="91"/>
                </a:lnTo>
                <a:lnTo>
                  <a:pt x="268" y="78"/>
                </a:lnTo>
                <a:lnTo>
                  <a:pt x="276" y="75"/>
                </a:lnTo>
                <a:lnTo>
                  <a:pt x="282" y="71"/>
                </a:lnTo>
                <a:lnTo>
                  <a:pt x="289" y="69"/>
                </a:lnTo>
                <a:lnTo>
                  <a:pt x="296" y="65"/>
                </a:lnTo>
                <a:lnTo>
                  <a:pt x="305" y="63"/>
                </a:lnTo>
                <a:lnTo>
                  <a:pt x="312" y="60"/>
                </a:lnTo>
                <a:lnTo>
                  <a:pt x="332" y="54"/>
                </a:lnTo>
                <a:lnTo>
                  <a:pt x="341" y="53"/>
                </a:lnTo>
                <a:lnTo>
                  <a:pt x="357" y="48"/>
                </a:lnTo>
                <a:lnTo>
                  <a:pt x="373" y="46"/>
                </a:lnTo>
                <a:lnTo>
                  <a:pt x="381" y="43"/>
                </a:lnTo>
                <a:lnTo>
                  <a:pt x="388" y="42"/>
                </a:lnTo>
                <a:lnTo>
                  <a:pt x="397" y="41"/>
                </a:lnTo>
                <a:lnTo>
                  <a:pt x="404" y="40"/>
                </a:lnTo>
                <a:lnTo>
                  <a:pt x="412" y="40"/>
                </a:lnTo>
                <a:lnTo>
                  <a:pt x="420" y="39"/>
                </a:lnTo>
                <a:lnTo>
                  <a:pt x="429" y="39"/>
                </a:lnTo>
                <a:lnTo>
                  <a:pt x="437" y="38"/>
                </a:lnTo>
                <a:lnTo>
                  <a:pt x="455" y="38"/>
                </a:lnTo>
                <a:lnTo>
                  <a:pt x="453" y="38"/>
                </a:lnTo>
                <a:lnTo>
                  <a:pt x="463" y="38"/>
                </a:lnTo>
                <a:lnTo>
                  <a:pt x="471" y="37"/>
                </a:lnTo>
                <a:lnTo>
                  <a:pt x="485" y="37"/>
                </a:lnTo>
                <a:lnTo>
                  <a:pt x="494" y="38"/>
                </a:lnTo>
                <a:lnTo>
                  <a:pt x="510" y="38"/>
                </a:lnTo>
                <a:lnTo>
                  <a:pt x="519" y="39"/>
                </a:lnTo>
                <a:lnTo>
                  <a:pt x="527" y="39"/>
                </a:lnTo>
                <a:lnTo>
                  <a:pt x="534" y="40"/>
                </a:lnTo>
                <a:lnTo>
                  <a:pt x="543" y="41"/>
                </a:lnTo>
                <a:lnTo>
                  <a:pt x="551" y="42"/>
                </a:lnTo>
                <a:lnTo>
                  <a:pt x="561" y="43"/>
                </a:lnTo>
                <a:lnTo>
                  <a:pt x="569" y="45"/>
                </a:lnTo>
                <a:lnTo>
                  <a:pt x="577" y="46"/>
                </a:lnTo>
                <a:lnTo>
                  <a:pt x="584" y="47"/>
                </a:lnTo>
                <a:lnTo>
                  <a:pt x="594" y="50"/>
                </a:lnTo>
                <a:lnTo>
                  <a:pt x="602" y="52"/>
                </a:lnTo>
                <a:lnTo>
                  <a:pt x="609" y="53"/>
                </a:lnTo>
                <a:lnTo>
                  <a:pt x="617" y="55"/>
                </a:lnTo>
                <a:lnTo>
                  <a:pt x="625" y="58"/>
                </a:lnTo>
                <a:lnTo>
                  <a:pt x="633" y="61"/>
                </a:lnTo>
                <a:lnTo>
                  <a:pt x="641" y="64"/>
                </a:lnTo>
                <a:lnTo>
                  <a:pt x="650" y="67"/>
                </a:lnTo>
                <a:lnTo>
                  <a:pt x="664" y="72"/>
                </a:lnTo>
                <a:lnTo>
                  <a:pt x="672" y="77"/>
                </a:lnTo>
                <a:lnTo>
                  <a:pt x="680" y="80"/>
                </a:lnTo>
                <a:lnTo>
                  <a:pt x="687" y="85"/>
                </a:lnTo>
                <a:lnTo>
                  <a:pt x="694" y="90"/>
                </a:lnTo>
                <a:lnTo>
                  <a:pt x="710" y="99"/>
                </a:lnTo>
                <a:lnTo>
                  <a:pt x="709" y="98"/>
                </a:lnTo>
                <a:lnTo>
                  <a:pt x="722" y="107"/>
                </a:lnTo>
                <a:lnTo>
                  <a:pt x="729" y="113"/>
                </a:lnTo>
                <a:lnTo>
                  <a:pt x="736" y="117"/>
                </a:lnTo>
                <a:lnTo>
                  <a:pt x="748" y="128"/>
                </a:lnTo>
                <a:lnTo>
                  <a:pt x="755" y="134"/>
                </a:lnTo>
                <a:lnTo>
                  <a:pt x="762" y="139"/>
                </a:lnTo>
                <a:lnTo>
                  <a:pt x="768" y="146"/>
                </a:lnTo>
                <a:lnTo>
                  <a:pt x="775" y="152"/>
                </a:lnTo>
                <a:lnTo>
                  <a:pt x="779" y="159"/>
                </a:lnTo>
                <a:lnTo>
                  <a:pt x="786" y="164"/>
                </a:lnTo>
                <a:lnTo>
                  <a:pt x="791" y="172"/>
                </a:lnTo>
                <a:lnTo>
                  <a:pt x="798" y="179"/>
                </a:lnTo>
                <a:lnTo>
                  <a:pt x="804" y="187"/>
                </a:lnTo>
                <a:lnTo>
                  <a:pt x="832" y="227"/>
                </a:lnTo>
                <a:lnTo>
                  <a:pt x="843" y="244"/>
                </a:lnTo>
                <a:lnTo>
                  <a:pt x="847" y="253"/>
                </a:lnTo>
                <a:lnTo>
                  <a:pt x="865" y="281"/>
                </a:lnTo>
                <a:lnTo>
                  <a:pt x="869" y="289"/>
                </a:lnTo>
                <a:lnTo>
                  <a:pt x="875" y="299"/>
                </a:lnTo>
                <a:lnTo>
                  <a:pt x="880" y="310"/>
                </a:lnTo>
                <a:lnTo>
                  <a:pt x="885" y="320"/>
                </a:lnTo>
                <a:lnTo>
                  <a:pt x="890" y="330"/>
                </a:lnTo>
                <a:lnTo>
                  <a:pt x="896" y="342"/>
                </a:lnTo>
                <a:lnTo>
                  <a:pt x="896" y="341"/>
                </a:lnTo>
                <a:lnTo>
                  <a:pt x="928" y="325"/>
                </a:lnTo>
                <a:close/>
              </a:path>
            </a:pathLst>
          </a:custGeom>
          <a:solidFill>
            <a:schemeClr val="tx1">
              <a:lumMod val="50000"/>
            </a:schemeClr>
          </a:solidFill>
          <a:ln w="9525">
            <a:solidFill>
              <a:schemeClr val="tx1">
                <a:lumMod val="50000"/>
              </a:schemeClr>
            </a:solidFill>
            <a:round/>
            <a:headEnd/>
            <a:tailEnd/>
          </a:ln>
        </p:spPr>
        <p:txBody>
          <a:bodyPr/>
          <a:lstStyle/>
          <a:p>
            <a:pPr>
              <a:defRPr/>
            </a:pPr>
            <a:endParaRPr lang="fr-FR">
              <a:solidFill>
                <a:schemeClr val="tx1">
                  <a:lumMod val="50000"/>
                </a:schemeClr>
              </a:solidFill>
            </a:endParaRPr>
          </a:p>
        </p:txBody>
      </p:sp>
      <p:sp>
        <p:nvSpPr>
          <p:cNvPr id="18" name="Freeform 35"/>
          <p:cNvSpPr>
            <a:spLocks/>
          </p:cNvSpPr>
          <p:nvPr/>
        </p:nvSpPr>
        <p:spPr bwMode="auto">
          <a:xfrm>
            <a:off x="2112963" y="2482850"/>
            <a:ext cx="409575" cy="1062038"/>
          </a:xfrm>
          <a:custGeom>
            <a:avLst/>
            <a:gdLst>
              <a:gd name="T0" fmla="*/ 2147483647 w 580"/>
              <a:gd name="T1" fmla="*/ 2147483647 h 1340"/>
              <a:gd name="T2" fmla="*/ 2147483647 w 580"/>
              <a:gd name="T3" fmla="*/ 2147483647 h 1340"/>
              <a:gd name="T4" fmla="*/ 2147483647 w 580"/>
              <a:gd name="T5" fmla="*/ 2147483647 h 1340"/>
              <a:gd name="T6" fmla="*/ 2147483647 w 580"/>
              <a:gd name="T7" fmla="*/ 2147483647 h 1340"/>
              <a:gd name="T8" fmla="*/ 2147483647 w 580"/>
              <a:gd name="T9" fmla="*/ 2147483647 h 1340"/>
              <a:gd name="T10" fmla="*/ 2147483647 w 580"/>
              <a:gd name="T11" fmla="*/ 2147483647 h 1340"/>
              <a:gd name="T12" fmla="*/ 2147483647 w 580"/>
              <a:gd name="T13" fmla="*/ 2147483647 h 1340"/>
              <a:gd name="T14" fmla="*/ 2147483647 w 580"/>
              <a:gd name="T15" fmla="*/ 2147483647 h 1340"/>
              <a:gd name="T16" fmla="*/ 2147483647 w 580"/>
              <a:gd name="T17" fmla="*/ 2147483647 h 1340"/>
              <a:gd name="T18" fmla="*/ 2147483647 w 580"/>
              <a:gd name="T19" fmla="*/ 2147483647 h 1340"/>
              <a:gd name="T20" fmla="*/ 2147483647 w 580"/>
              <a:gd name="T21" fmla="*/ 2147483647 h 1340"/>
              <a:gd name="T22" fmla="*/ 2147483647 w 580"/>
              <a:gd name="T23" fmla="*/ 2147483647 h 1340"/>
              <a:gd name="T24" fmla="*/ 2147483647 w 580"/>
              <a:gd name="T25" fmla="*/ 2147483647 h 1340"/>
              <a:gd name="T26" fmla="*/ 2147483647 w 580"/>
              <a:gd name="T27" fmla="*/ 2147483647 h 1340"/>
              <a:gd name="T28" fmla="*/ 2147483647 w 580"/>
              <a:gd name="T29" fmla="*/ 2147483647 h 1340"/>
              <a:gd name="T30" fmla="*/ 2147483647 w 580"/>
              <a:gd name="T31" fmla="*/ 2147483647 h 1340"/>
              <a:gd name="T32" fmla="*/ 2147483647 w 580"/>
              <a:gd name="T33" fmla="*/ 2147483647 h 1340"/>
              <a:gd name="T34" fmla="*/ 2147483647 w 580"/>
              <a:gd name="T35" fmla="*/ 2147483647 h 1340"/>
              <a:gd name="T36" fmla="*/ 2147483647 w 580"/>
              <a:gd name="T37" fmla="*/ 2147483647 h 1340"/>
              <a:gd name="T38" fmla="*/ 2147483647 w 580"/>
              <a:gd name="T39" fmla="*/ 2147483647 h 1340"/>
              <a:gd name="T40" fmla="*/ 2147483647 w 580"/>
              <a:gd name="T41" fmla="*/ 2147483647 h 1340"/>
              <a:gd name="T42" fmla="*/ 2147483647 w 580"/>
              <a:gd name="T43" fmla="*/ 2147483647 h 1340"/>
              <a:gd name="T44" fmla="*/ 2147483647 w 580"/>
              <a:gd name="T45" fmla="*/ 2147483647 h 1340"/>
              <a:gd name="T46" fmla="*/ 2147483647 w 580"/>
              <a:gd name="T47" fmla="*/ 2147483647 h 1340"/>
              <a:gd name="T48" fmla="*/ 2147483647 w 580"/>
              <a:gd name="T49" fmla="*/ 2147483647 h 1340"/>
              <a:gd name="T50" fmla="*/ 2147483647 w 580"/>
              <a:gd name="T51" fmla="*/ 2147483647 h 1340"/>
              <a:gd name="T52" fmla="*/ 2147483647 w 580"/>
              <a:gd name="T53" fmla="*/ 2147483647 h 1340"/>
              <a:gd name="T54" fmla="*/ 2147483647 w 580"/>
              <a:gd name="T55" fmla="*/ 2147483647 h 1340"/>
              <a:gd name="T56" fmla="*/ 2147483647 w 580"/>
              <a:gd name="T57" fmla="*/ 2147483647 h 1340"/>
              <a:gd name="T58" fmla="*/ 2147483647 w 580"/>
              <a:gd name="T59" fmla="*/ 2147483647 h 1340"/>
              <a:gd name="T60" fmla="*/ 2147483647 w 580"/>
              <a:gd name="T61" fmla="*/ 2147483647 h 1340"/>
              <a:gd name="T62" fmla="*/ 2147483647 w 580"/>
              <a:gd name="T63" fmla="*/ 2147483647 h 1340"/>
              <a:gd name="T64" fmla="*/ 2147483647 w 580"/>
              <a:gd name="T65" fmla="*/ 2147483647 h 1340"/>
              <a:gd name="T66" fmla="*/ 2147483647 w 580"/>
              <a:gd name="T67" fmla="*/ 2147483647 h 1340"/>
              <a:gd name="T68" fmla="*/ 2147483647 w 580"/>
              <a:gd name="T69" fmla="*/ 2147483647 h 1340"/>
              <a:gd name="T70" fmla="*/ 2147483647 w 580"/>
              <a:gd name="T71" fmla="*/ 2147483647 h 1340"/>
              <a:gd name="T72" fmla="*/ 2147483647 w 580"/>
              <a:gd name="T73" fmla="*/ 2147483647 h 1340"/>
              <a:gd name="T74" fmla="*/ 2147483647 w 580"/>
              <a:gd name="T75" fmla="*/ 2147483647 h 1340"/>
              <a:gd name="T76" fmla="*/ 2147483647 w 580"/>
              <a:gd name="T77" fmla="*/ 2147483647 h 1340"/>
              <a:gd name="T78" fmla="*/ 2147483647 w 580"/>
              <a:gd name="T79" fmla="*/ 2147483647 h 1340"/>
              <a:gd name="T80" fmla="*/ 2147483647 w 580"/>
              <a:gd name="T81" fmla="*/ 2147483647 h 1340"/>
              <a:gd name="T82" fmla="*/ 2147483647 w 580"/>
              <a:gd name="T83" fmla="*/ 2147483647 h 1340"/>
              <a:gd name="T84" fmla="*/ 2147483647 w 580"/>
              <a:gd name="T85" fmla="*/ 2147483647 h 1340"/>
              <a:gd name="T86" fmla="*/ 2147483647 w 580"/>
              <a:gd name="T87" fmla="*/ 2147483647 h 1340"/>
              <a:gd name="T88" fmla="*/ 2147483647 w 580"/>
              <a:gd name="T89" fmla="*/ 2147483647 h 1340"/>
              <a:gd name="T90" fmla="*/ 2147483647 w 580"/>
              <a:gd name="T91" fmla="*/ 2147483647 h 1340"/>
              <a:gd name="T92" fmla="*/ 2147483647 w 580"/>
              <a:gd name="T93" fmla="*/ 2147483647 h 1340"/>
              <a:gd name="T94" fmla="*/ 2147483647 w 580"/>
              <a:gd name="T95" fmla="*/ 2147483647 h 1340"/>
              <a:gd name="T96" fmla="*/ 2147483647 w 580"/>
              <a:gd name="T97" fmla="*/ 2147483647 h 1340"/>
              <a:gd name="T98" fmla="*/ 2147483647 w 580"/>
              <a:gd name="T99" fmla="*/ 2147483647 h 1340"/>
              <a:gd name="T100" fmla="*/ 2147483647 w 580"/>
              <a:gd name="T101" fmla="*/ 2147483647 h 1340"/>
              <a:gd name="T102" fmla="*/ 2147483647 w 580"/>
              <a:gd name="T103" fmla="*/ 2147483647 h 13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0"/>
              <a:gd name="T157" fmla="*/ 0 h 1340"/>
              <a:gd name="T158" fmla="*/ 580 w 580"/>
              <a:gd name="T159" fmla="*/ 1340 h 13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0" h="1340">
                <a:moveTo>
                  <a:pt x="563" y="0"/>
                </a:moveTo>
                <a:lnTo>
                  <a:pt x="550" y="7"/>
                </a:lnTo>
                <a:lnTo>
                  <a:pt x="523" y="21"/>
                </a:lnTo>
                <a:lnTo>
                  <a:pt x="510" y="29"/>
                </a:lnTo>
                <a:lnTo>
                  <a:pt x="498" y="36"/>
                </a:lnTo>
                <a:lnTo>
                  <a:pt x="484" y="45"/>
                </a:lnTo>
                <a:lnTo>
                  <a:pt x="472" y="53"/>
                </a:lnTo>
                <a:lnTo>
                  <a:pt x="460" y="61"/>
                </a:lnTo>
                <a:lnTo>
                  <a:pt x="447" y="69"/>
                </a:lnTo>
                <a:lnTo>
                  <a:pt x="436" y="78"/>
                </a:lnTo>
                <a:lnTo>
                  <a:pt x="424" y="87"/>
                </a:lnTo>
                <a:lnTo>
                  <a:pt x="401" y="106"/>
                </a:lnTo>
                <a:lnTo>
                  <a:pt x="391" y="115"/>
                </a:lnTo>
                <a:lnTo>
                  <a:pt x="379" y="125"/>
                </a:lnTo>
                <a:lnTo>
                  <a:pt x="368" y="134"/>
                </a:lnTo>
                <a:lnTo>
                  <a:pt x="357" y="144"/>
                </a:lnTo>
                <a:lnTo>
                  <a:pt x="347" y="153"/>
                </a:lnTo>
                <a:lnTo>
                  <a:pt x="325" y="175"/>
                </a:lnTo>
                <a:lnTo>
                  <a:pt x="315" y="187"/>
                </a:lnTo>
                <a:lnTo>
                  <a:pt x="304" y="197"/>
                </a:lnTo>
                <a:lnTo>
                  <a:pt x="295" y="209"/>
                </a:lnTo>
                <a:lnTo>
                  <a:pt x="286" y="220"/>
                </a:lnTo>
                <a:lnTo>
                  <a:pt x="275" y="232"/>
                </a:lnTo>
                <a:lnTo>
                  <a:pt x="256" y="255"/>
                </a:lnTo>
                <a:lnTo>
                  <a:pt x="247" y="267"/>
                </a:lnTo>
                <a:lnTo>
                  <a:pt x="237" y="279"/>
                </a:lnTo>
                <a:lnTo>
                  <a:pt x="219" y="305"/>
                </a:lnTo>
                <a:lnTo>
                  <a:pt x="211" y="318"/>
                </a:lnTo>
                <a:lnTo>
                  <a:pt x="202" y="331"/>
                </a:lnTo>
                <a:lnTo>
                  <a:pt x="182" y="360"/>
                </a:lnTo>
                <a:lnTo>
                  <a:pt x="174" y="373"/>
                </a:lnTo>
                <a:lnTo>
                  <a:pt x="166" y="386"/>
                </a:lnTo>
                <a:lnTo>
                  <a:pt x="156" y="402"/>
                </a:lnTo>
                <a:lnTo>
                  <a:pt x="148" y="417"/>
                </a:lnTo>
                <a:lnTo>
                  <a:pt x="138" y="432"/>
                </a:lnTo>
                <a:lnTo>
                  <a:pt x="130" y="448"/>
                </a:lnTo>
                <a:lnTo>
                  <a:pt x="97" y="513"/>
                </a:lnTo>
                <a:lnTo>
                  <a:pt x="90" y="529"/>
                </a:lnTo>
                <a:lnTo>
                  <a:pt x="82" y="545"/>
                </a:lnTo>
                <a:lnTo>
                  <a:pt x="75" y="562"/>
                </a:lnTo>
                <a:lnTo>
                  <a:pt x="68" y="580"/>
                </a:lnTo>
                <a:lnTo>
                  <a:pt x="62" y="596"/>
                </a:lnTo>
                <a:lnTo>
                  <a:pt x="55" y="614"/>
                </a:lnTo>
                <a:lnTo>
                  <a:pt x="50" y="631"/>
                </a:lnTo>
                <a:lnTo>
                  <a:pt x="44" y="648"/>
                </a:lnTo>
                <a:lnTo>
                  <a:pt x="38" y="665"/>
                </a:lnTo>
                <a:lnTo>
                  <a:pt x="34" y="683"/>
                </a:lnTo>
                <a:lnTo>
                  <a:pt x="29" y="699"/>
                </a:lnTo>
                <a:lnTo>
                  <a:pt x="24" y="717"/>
                </a:lnTo>
                <a:lnTo>
                  <a:pt x="19" y="733"/>
                </a:lnTo>
                <a:lnTo>
                  <a:pt x="15" y="751"/>
                </a:lnTo>
                <a:lnTo>
                  <a:pt x="12" y="767"/>
                </a:lnTo>
                <a:lnTo>
                  <a:pt x="9" y="786"/>
                </a:lnTo>
                <a:lnTo>
                  <a:pt x="5" y="818"/>
                </a:lnTo>
                <a:lnTo>
                  <a:pt x="4" y="835"/>
                </a:lnTo>
                <a:lnTo>
                  <a:pt x="2" y="851"/>
                </a:lnTo>
                <a:lnTo>
                  <a:pt x="1" y="866"/>
                </a:lnTo>
                <a:lnTo>
                  <a:pt x="0" y="883"/>
                </a:lnTo>
                <a:lnTo>
                  <a:pt x="0" y="916"/>
                </a:lnTo>
                <a:lnTo>
                  <a:pt x="1" y="932"/>
                </a:lnTo>
                <a:lnTo>
                  <a:pt x="1" y="947"/>
                </a:lnTo>
                <a:lnTo>
                  <a:pt x="2" y="964"/>
                </a:lnTo>
                <a:lnTo>
                  <a:pt x="5" y="979"/>
                </a:lnTo>
                <a:lnTo>
                  <a:pt x="6" y="994"/>
                </a:lnTo>
                <a:lnTo>
                  <a:pt x="8" y="1010"/>
                </a:lnTo>
                <a:lnTo>
                  <a:pt x="13" y="1042"/>
                </a:lnTo>
                <a:lnTo>
                  <a:pt x="16" y="1058"/>
                </a:lnTo>
                <a:lnTo>
                  <a:pt x="24" y="1089"/>
                </a:lnTo>
                <a:lnTo>
                  <a:pt x="29" y="1106"/>
                </a:lnTo>
                <a:lnTo>
                  <a:pt x="43" y="1151"/>
                </a:lnTo>
                <a:lnTo>
                  <a:pt x="49" y="1168"/>
                </a:lnTo>
                <a:lnTo>
                  <a:pt x="60" y="1198"/>
                </a:lnTo>
                <a:lnTo>
                  <a:pt x="66" y="1214"/>
                </a:lnTo>
                <a:lnTo>
                  <a:pt x="80" y="1245"/>
                </a:lnTo>
                <a:lnTo>
                  <a:pt x="88" y="1262"/>
                </a:lnTo>
                <a:lnTo>
                  <a:pt x="104" y="1292"/>
                </a:lnTo>
                <a:lnTo>
                  <a:pt x="112" y="1308"/>
                </a:lnTo>
                <a:lnTo>
                  <a:pt x="120" y="1324"/>
                </a:lnTo>
                <a:lnTo>
                  <a:pt x="129" y="1340"/>
                </a:lnTo>
                <a:lnTo>
                  <a:pt x="161" y="1322"/>
                </a:lnTo>
                <a:lnTo>
                  <a:pt x="152" y="1305"/>
                </a:lnTo>
                <a:lnTo>
                  <a:pt x="144" y="1292"/>
                </a:lnTo>
                <a:lnTo>
                  <a:pt x="136" y="1275"/>
                </a:lnTo>
                <a:lnTo>
                  <a:pt x="120" y="1245"/>
                </a:lnTo>
                <a:lnTo>
                  <a:pt x="114" y="1229"/>
                </a:lnTo>
                <a:lnTo>
                  <a:pt x="100" y="1201"/>
                </a:lnTo>
                <a:lnTo>
                  <a:pt x="95" y="1184"/>
                </a:lnTo>
                <a:lnTo>
                  <a:pt x="83" y="1154"/>
                </a:lnTo>
                <a:lnTo>
                  <a:pt x="77" y="1139"/>
                </a:lnTo>
                <a:lnTo>
                  <a:pt x="64" y="1095"/>
                </a:lnTo>
                <a:lnTo>
                  <a:pt x="59" y="1080"/>
                </a:lnTo>
                <a:lnTo>
                  <a:pt x="53" y="1051"/>
                </a:lnTo>
                <a:lnTo>
                  <a:pt x="50" y="1035"/>
                </a:lnTo>
                <a:lnTo>
                  <a:pt x="45" y="1006"/>
                </a:lnTo>
                <a:lnTo>
                  <a:pt x="43" y="990"/>
                </a:lnTo>
                <a:lnTo>
                  <a:pt x="42" y="975"/>
                </a:lnTo>
                <a:lnTo>
                  <a:pt x="39" y="960"/>
                </a:lnTo>
                <a:lnTo>
                  <a:pt x="38" y="945"/>
                </a:lnTo>
                <a:lnTo>
                  <a:pt x="38" y="930"/>
                </a:lnTo>
                <a:lnTo>
                  <a:pt x="37" y="914"/>
                </a:lnTo>
                <a:lnTo>
                  <a:pt x="37" y="885"/>
                </a:lnTo>
                <a:lnTo>
                  <a:pt x="38" y="869"/>
                </a:lnTo>
                <a:lnTo>
                  <a:pt x="39" y="854"/>
                </a:lnTo>
                <a:lnTo>
                  <a:pt x="40" y="838"/>
                </a:lnTo>
                <a:lnTo>
                  <a:pt x="42" y="823"/>
                </a:lnTo>
                <a:lnTo>
                  <a:pt x="46" y="790"/>
                </a:lnTo>
                <a:lnTo>
                  <a:pt x="49" y="774"/>
                </a:lnTo>
                <a:lnTo>
                  <a:pt x="52" y="758"/>
                </a:lnTo>
                <a:lnTo>
                  <a:pt x="55" y="742"/>
                </a:lnTo>
                <a:lnTo>
                  <a:pt x="59" y="726"/>
                </a:lnTo>
                <a:lnTo>
                  <a:pt x="64" y="709"/>
                </a:lnTo>
                <a:lnTo>
                  <a:pt x="68" y="693"/>
                </a:lnTo>
                <a:lnTo>
                  <a:pt x="73" y="676"/>
                </a:lnTo>
                <a:lnTo>
                  <a:pt x="79" y="659"/>
                </a:lnTo>
                <a:lnTo>
                  <a:pt x="84" y="643"/>
                </a:lnTo>
                <a:lnTo>
                  <a:pt x="90" y="626"/>
                </a:lnTo>
                <a:lnTo>
                  <a:pt x="97" y="610"/>
                </a:lnTo>
                <a:lnTo>
                  <a:pt x="103" y="593"/>
                </a:lnTo>
                <a:lnTo>
                  <a:pt x="110" y="576"/>
                </a:lnTo>
                <a:lnTo>
                  <a:pt x="117" y="561"/>
                </a:lnTo>
                <a:lnTo>
                  <a:pt x="125" y="545"/>
                </a:lnTo>
                <a:lnTo>
                  <a:pt x="131" y="529"/>
                </a:lnTo>
                <a:lnTo>
                  <a:pt x="163" y="464"/>
                </a:lnTo>
                <a:lnTo>
                  <a:pt x="171" y="451"/>
                </a:lnTo>
                <a:lnTo>
                  <a:pt x="180" y="436"/>
                </a:lnTo>
                <a:lnTo>
                  <a:pt x="188" y="421"/>
                </a:lnTo>
                <a:lnTo>
                  <a:pt x="196" y="407"/>
                </a:lnTo>
                <a:lnTo>
                  <a:pt x="206" y="392"/>
                </a:lnTo>
                <a:lnTo>
                  <a:pt x="214" y="378"/>
                </a:lnTo>
                <a:lnTo>
                  <a:pt x="232" y="352"/>
                </a:lnTo>
                <a:lnTo>
                  <a:pt x="241" y="339"/>
                </a:lnTo>
                <a:lnTo>
                  <a:pt x="249" y="326"/>
                </a:lnTo>
                <a:lnTo>
                  <a:pt x="267" y="302"/>
                </a:lnTo>
                <a:lnTo>
                  <a:pt x="277" y="290"/>
                </a:lnTo>
                <a:lnTo>
                  <a:pt x="286" y="278"/>
                </a:lnTo>
                <a:lnTo>
                  <a:pt x="303" y="255"/>
                </a:lnTo>
                <a:lnTo>
                  <a:pt x="314" y="243"/>
                </a:lnTo>
                <a:lnTo>
                  <a:pt x="323" y="232"/>
                </a:lnTo>
                <a:lnTo>
                  <a:pt x="342" y="212"/>
                </a:lnTo>
                <a:lnTo>
                  <a:pt x="353" y="201"/>
                </a:lnTo>
                <a:lnTo>
                  <a:pt x="372" y="181"/>
                </a:lnTo>
                <a:lnTo>
                  <a:pt x="383" y="172"/>
                </a:lnTo>
                <a:lnTo>
                  <a:pt x="402" y="152"/>
                </a:lnTo>
                <a:lnTo>
                  <a:pt x="414" y="143"/>
                </a:lnTo>
                <a:lnTo>
                  <a:pt x="424" y="134"/>
                </a:lnTo>
                <a:lnTo>
                  <a:pt x="447" y="117"/>
                </a:lnTo>
                <a:lnTo>
                  <a:pt x="459" y="108"/>
                </a:lnTo>
                <a:lnTo>
                  <a:pt x="470" y="99"/>
                </a:lnTo>
                <a:lnTo>
                  <a:pt x="481" y="91"/>
                </a:lnTo>
                <a:lnTo>
                  <a:pt x="493" y="83"/>
                </a:lnTo>
                <a:lnTo>
                  <a:pt x="505" y="75"/>
                </a:lnTo>
                <a:lnTo>
                  <a:pt x="516" y="68"/>
                </a:lnTo>
                <a:lnTo>
                  <a:pt x="529" y="61"/>
                </a:lnTo>
                <a:lnTo>
                  <a:pt x="542" y="53"/>
                </a:lnTo>
                <a:lnTo>
                  <a:pt x="566" y="39"/>
                </a:lnTo>
                <a:lnTo>
                  <a:pt x="580" y="32"/>
                </a:lnTo>
                <a:lnTo>
                  <a:pt x="563" y="0"/>
                </a:lnTo>
                <a:close/>
              </a:path>
            </a:pathLst>
          </a:custGeom>
          <a:solidFill>
            <a:schemeClr val="tx1">
              <a:lumMod val="50000"/>
            </a:schemeClr>
          </a:solidFill>
          <a:ln w="9525">
            <a:solidFill>
              <a:schemeClr val="tx1">
                <a:lumMod val="50000"/>
              </a:schemeClr>
            </a:solidFill>
            <a:round/>
            <a:headEnd/>
            <a:tailEnd/>
          </a:ln>
        </p:spPr>
        <p:txBody>
          <a:bodyPr/>
          <a:lstStyle/>
          <a:p>
            <a:pPr>
              <a:defRPr/>
            </a:pPr>
            <a:endParaRPr lang="fr-FR">
              <a:solidFill>
                <a:schemeClr val="tx1">
                  <a:lumMod val="50000"/>
                </a:schemeClr>
              </a:solidFill>
            </a:endParaRPr>
          </a:p>
        </p:txBody>
      </p:sp>
      <p:sp>
        <p:nvSpPr>
          <p:cNvPr id="33812" name="Freeform 36"/>
          <p:cNvSpPr>
            <a:spLocks/>
          </p:cNvSpPr>
          <p:nvPr/>
        </p:nvSpPr>
        <p:spPr bwMode="auto">
          <a:xfrm>
            <a:off x="2170113" y="3475038"/>
            <a:ext cx="46037" cy="63500"/>
          </a:xfrm>
          <a:custGeom>
            <a:avLst/>
            <a:gdLst>
              <a:gd name="T0" fmla="*/ 2147483647 w 65"/>
              <a:gd name="T1" fmla="*/ 0 h 81"/>
              <a:gd name="T2" fmla="*/ 2147483647 w 65"/>
              <a:gd name="T3" fmla="*/ 2147483647 h 81"/>
              <a:gd name="T4" fmla="*/ 0 w 65"/>
              <a:gd name="T5" fmla="*/ 2147483647 h 81"/>
              <a:gd name="T6" fmla="*/ 2147483647 w 65"/>
              <a:gd name="T7" fmla="*/ 0 h 81"/>
              <a:gd name="T8" fmla="*/ 0 60000 65536"/>
              <a:gd name="T9" fmla="*/ 0 60000 65536"/>
              <a:gd name="T10" fmla="*/ 0 60000 65536"/>
              <a:gd name="T11" fmla="*/ 0 60000 65536"/>
              <a:gd name="T12" fmla="*/ 0 w 65"/>
              <a:gd name="T13" fmla="*/ 0 h 81"/>
              <a:gd name="T14" fmla="*/ 65 w 65"/>
              <a:gd name="T15" fmla="*/ 81 h 81"/>
            </a:gdLst>
            <a:ahLst/>
            <a:cxnLst>
              <a:cxn ang="T8">
                <a:pos x="T0" y="T1"/>
              </a:cxn>
              <a:cxn ang="T9">
                <a:pos x="T2" y="T3"/>
              </a:cxn>
              <a:cxn ang="T10">
                <a:pos x="T4" y="T5"/>
              </a:cxn>
              <a:cxn ang="T11">
                <a:pos x="T6" y="T7"/>
              </a:cxn>
            </a:cxnLst>
            <a:rect l="T12" t="T13" r="T14" b="T15"/>
            <a:pathLst>
              <a:path w="65" h="81">
                <a:moveTo>
                  <a:pt x="64" y="0"/>
                </a:moveTo>
                <a:lnTo>
                  <a:pt x="65" y="81"/>
                </a:lnTo>
                <a:lnTo>
                  <a:pt x="0" y="32"/>
                </a:lnTo>
                <a:lnTo>
                  <a:pt x="64" y="0"/>
                </a:lnTo>
                <a:close/>
              </a:path>
            </a:pathLst>
          </a:custGeom>
          <a:solidFill>
            <a:schemeClr val="tx1"/>
          </a:solidFill>
          <a:ln w="9525">
            <a:noFill/>
            <a:round/>
            <a:headEnd/>
            <a:tailEnd/>
          </a:ln>
        </p:spPr>
        <p:txBody>
          <a:bodyPr/>
          <a:lstStyle/>
          <a:p>
            <a:endParaRPr lang="fr-FR"/>
          </a:p>
        </p:txBody>
      </p:sp>
      <p:sp>
        <p:nvSpPr>
          <p:cNvPr id="20" name="Freeform 37"/>
          <p:cNvSpPr>
            <a:spLocks/>
          </p:cNvSpPr>
          <p:nvPr/>
        </p:nvSpPr>
        <p:spPr bwMode="auto">
          <a:xfrm>
            <a:off x="2144713" y="3451225"/>
            <a:ext cx="84137" cy="115888"/>
          </a:xfrm>
          <a:custGeom>
            <a:avLst/>
            <a:gdLst>
              <a:gd name="T0" fmla="*/ 2147483647 w 119"/>
              <a:gd name="T1" fmla="*/ 2147483647 h 146"/>
              <a:gd name="T2" fmla="*/ 2147483647 w 119"/>
              <a:gd name="T3" fmla="*/ 2147483647 h 146"/>
              <a:gd name="T4" fmla="*/ 2147483647 w 119"/>
              <a:gd name="T5" fmla="*/ 2147483647 h 146"/>
              <a:gd name="T6" fmla="*/ 2147483647 w 119"/>
              <a:gd name="T7" fmla="*/ 2147483647 h 146"/>
              <a:gd name="T8" fmla="*/ 2147483647 w 119"/>
              <a:gd name="T9" fmla="*/ 2147483647 h 146"/>
              <a:gd name="T10" fmla="*/ 2147483647 w 119"/>
              <a:gd name="T11" fmla="*/ 2147483647 h 146"/>
              <a:gd name="T12" fmla="*/ 2147483647 w 119"/>
              <a:gd name="T13" fmla="*/ 2147483647 h 146"/>
              <a:gd name="T14" fmla="*/ 2147483647 w 119"/>
              <a:gd name="T15" fmla="*/ 0 h 146"/>
              <a:gd name="T16" fmla="*/ 0 w 119"/>
              <a:gd name="T17" fmla="*/ 2147483647 h 146"/>
              <a:gd name="T18" fmla="*/ 2147483647 w 119"/>
              <a:gd name="T19" fmla="*/ 2147483647 h 146"/>
              <a:gd name="T20" fmla="*/ 2147483647 w 119"/>
              <a:gd name="T21" fmla="*/ 0 h 146"/>
              <a:gd name="T22" fmla="*/ 2147483647 w 119"/>
              <a:gd name="T23" fmla="*/ 2147483647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146"/>
              <a:gd name="T38" fmla="*/ 119 w 119"/>
              <a:gd name="T39" fmla="*/ 146 h 1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146">
                <a:moveTo>
                  <a:pt x="107" y="46"/>
                </a:moveTo>
                <a:lnTo>
                  <a:pt x="81" y="30"/>
                </a:lnTo>
                <a:lnTo>
                  <a:pt x="82" y="111"/>
                </a:lnTo>
                <a:lnTo>
                  <a:pt x="111" y="96"/>
                </a:lnTo>
                <a:lnTo>
                  <a:pt x="45" y="47"/>
                </a:lnTo>
                <a:lnTo>
                  <a:pt x="43" y="78"/>
                </a:lnTo>
                <a:lnTo>
                  <a:pt x="107" y="46"/>
                </a:lnTo>
                <a:lnTo>
                  <a:pt x="118" y="0"/>
                </a:lnTo>
                <a:lnTo>
                  <a:pt x="0" y="59"/>
                </a:lnTo>
                <a:lnTo>
                  <a:pt x="119" y="146"/>
                </a:lnTo>
                <a:lnTo>
                  <a:pt x="118" y="0"/>
                </a:lnTo>
                <a:lnTo>
                  <a:pt x="107" y="46"/>
                </a:lnTo>
                <a:close/>
              </a:path>
            </a:pathLst>
          </a:custGeom>
          <a:solidFill>
            <a:schemeClr val="tx1">
              <a:lumMod val="50000"/>
            </a:schemeClr>
          </a:solidFill>
          <a:ln w="9525">
            <a:solidFill>
              <a:schemeClr val="tx1">
                <a:lumMod val="50000"/>
              </a:schemeClr>
            </a:solidFill>
            <a:round/>
            <a:headEnd/>
            <a:tailEnd/>
          </a:ln>
        </p:spPr>
        <p:txBody>
          <a:bodyPr/>
          <a:lstStyle/>
          <a:p>
            <a:pPr>
              <a:defRPr/>
            </a:pPr>
            <a:endParaRPr lang="fr-FR" dirty="0">
              <a:solidFill>
                <a:schemeClr val="tx1">
                  <a:lumMod val="50000"/>
                </a:schemeClr>
              </a:solidFill>
            </a:endParaRPr>
          </a:p>
        </p:txBody>
      </p:sp>
      <p:sp>
        <p:nvSpPr>
          <p:cNvPr id="21" name="Freeform 38"/>
          <p:cNvSpPr>
            <a:spLocks/>
          </p:cNvSpPr>
          <p:nvPr/>
        </p:nvSpPr>
        <p:spPr bwMode="auto">
          <a:xfrm>
            <a:off x="1909763" y="2644775"/>
            <a:ext cx="257175" cy="392113"/>
          </a:xfrm>
          <a:custGeom>
            <a:avLst/>
            <a:gdLst>
              <a:gd name="T0" fmla="*/ 2147483647 w 363"/>
              <a:gd name="T1" fmla="*/ 2147483647 h 494"/>
              <a:gd name="T2" fmla="*/ 2147483647 w 363"/>
              <a:gd name="T3" fmla="*/ 2147483647 h 494"/>
              <a:gd name="T4" fmla="*/ 2147483647 w 363"/>
              <a:gd name="T5" fmla="*/ 2147483647 h 494"/>
              <a:gd name="T6" fmla="*/ 2147483647 w 363"/>
              <a:gd name="T7" fmla="*/ 2147483647 h 494"/>
              <a:gd name="T8" fmla="*/ 2147483647 w 363"/>
              <a:gd name="T9" fmla="*/ 2147483647 h 494"/>
              <a:gd name="T10" fmla="*/ 2147483647 w 363"/>
              <a:gd name="T11" fmla="*/ 2147483647 h 494"/>
              <a:gd name="T12" fmla="*/ 2147483647 w 363"/>
              <a:gd name="T13" fmla="*/ 2147483647 h 494"/>
              <a:gd name="T14" fmla="*/ 2147483647 w 363"/>
              <a:gd name="T15" fmla="*/ 2147483647 h 494"/>
              <a:gd name="T16" fmla="*/ 2147483647 w 363"/>
              <a:gd name="T17" fmla="*/ 2147483647 h 494"/>
              <a:gd name="T18" fmla="*/ 2147483647 w 363"/>
              <a:gd name="T19" fmla="*/ 2147483647 h 494"/>
              <a:gd name="T20" fmla="*/ 2147483647 w 363"/>
              <a:gd name="T21" fmla="*/ 2147483647 h 494"/>
              <a:gd name="T22" fmla="*/ 2147483647 w 363"/>
              <a:gd name="T23" fmla="*/ 2147483647 h 494"/>
              <a:gd name="T24" fmla="*/ 2147483647 w 363"/>
              <a:gd name="T25" fmla="*/ 2147483647 h 494"/>
              <a:gd name="T26" fmla="*/ 2147483647 w 363"/>
              <a:gd name="T27" fmla="*/ 2147483647 h 494"/>
              <a:gd name="T28" fmla="*/ 2147483647 w 363"/>
              <a:gd name="T29" fmla="*/ 2147483647 h 494"/>
              <a:gd name="T30" fmla="*/ 2147483647 w 363"/>
              <a:gd name="T31" fmla="*/ 2147483647 h 494"/>
              <a:gd name="T32" fmla="*/ 2147483647 w 363"/>
              <a:gd name="T33" fmla="*/ 2147483647 h 494"/>
              <a:gd name="T34" fmla="*/ 2147483647 w 363"/>
              <a:gd name="T35" fmla="*/ 2147483647 h 494"/>
              <a:gd name="T36" fmla="*/ 2147483647 w 363"/>
              <a:gd name="T37" fmla="*/ 2147483647 h 494"/>
              <a:gd name="T38" fmla="*/ 2147483647 w 363"/>
              <a:gd name="T39" fmla="*/ 2147483647 h 494"/>
              <a:gd name="T40" fmla="*/ 2147483647 w 363"/>
              <a:gd name="T41" fmla="*/ 2147483647 h 494"/>
              <a:gd name="T42" fmla="*/ 2147483647 w 363"/>
              <a:gd name="T43" fmla="*/ 2147483647 h 494"/>
              <a:gd name="T44" fmla="*/ 2147483647 w 363"/>
              <a:gd name="T45" fmla="*/ 2147483647 h 494"/>
              <a:gd name="T46" fmla="*/ 2147483647 w 363"/>
              <a:gd name="T47" fmla="*/ 2147483647 h 494"/>
              <a:gd name="T48" fmla="*/ 2147483647 w 363"/>
              <a:gd name="T49" fmla="*/ 2147483647 h 494"/>
              <a:gd name="T50" fmla="*/ 2147483647 w 363"/>
              <a:gd name="T51" fmla="*/ 2147483647 h 494"/>
              <a:gd name="T52" fmla="*/ 2147483647 w 363"/>
              <a:gd name="T53" fmla="*/ 2147483647 h 494"/>
              <a:gd name="T54" fmla="*/ 2147483647 w 363"/>
              <a:gd name="T55" fmla="*/ 2147483647 h 494"/>
              <a:gd name="T56" fmla="*/ 2147483647 w 363"/>
              <a:gd name="T57" fmla="*/ 2147483647 h 494"/>
              <a:gd name="T58" fmla="*/ 2147483647 w 363"/>
              <a:gd name="T59" fmla="*/ 2147483647 h 494"/>
              <a:gd name="T60" fmla="*/ 2147483647 w 363"/>
              <a:gd name="T61" fmla="*/ 2147483647 h 494"/>
              <a:gd name="T62" fmla="*/ 2147483647 w 363"/>
              <a:gd name="T63" fmla="*/ 2147483647 h 494"/>
              <a:gd name="T64" fmla="*/ 2147483647 w 363"/>
              <a:gd name="T65" fmla="*/ 2147483647 h 494"/>
              <a:gd name="T66" fmla="*/ 2147483647 w 363"/>
              <a:gd name="T67" fmla="*/ 2147483647 h 494"/>
              <a:gd name="T68" fmla="*/ 2147483647 w 363"/>
              <a:gd name="T69" fmla="*/ 2147483647 h 494"/>
              <a:gd name="T70" fmla="*/ 2147483647 w 363"/>
              <a:gd name="T71" fmla="*/ 2147483647 h 494"/>
              <a:gd name="T72" fmla="*/ 2147483647 w 363"/>
              <a:gd name="T73" fmla="*/ 2147483647 h 494"/>
              <a:gd name="T74" fmla="*/ 2147483647 w 363"/>
              <a:gd name="T75" fmla="*/ 2147483647 h 494"/>
              <a:gd name="T76" fmla="*/ 2147483647 w 363"/>
              <a:gd name="T77" fmla="*/ 2147483647 h 494"/>
              <a:gd name="T78" fmla="*/ 2147483647 w 363"/>
              <a:gd name="T79" fmla="*/ 2147483647 h 494"/>
              <a:gd name="T80" fmla="*/ 2147483647 w 363"/>
              <a:gd name="T81" fmla="*/ 2147483647 h 494"/>
              <a:gd name="T82" fmla="*/ 2147483647 w 363"/>
              <a:gd name="T83" fmla="*/ 2147483647 h 494"/>
              <a:gd name="T84" fmla="*/ 2147483647 w 363"/>
              <a:gd name="T85" fmla="*/ 2147483647 h 494"/>
              <a:gd name="T86" fmla="*/ 2147483647 w 363"/>
              <a:gd name="T87" fmla="*/ 2147483647 h 4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3"/>
              <a:gd name="T133" fmla="*/ 0 h 494"/>
              <a:gd name="T134" fmla="*/ 363 w 363"/>
              <a:gd name="T135" fmla="*/ 494 h 4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3" h="494">
                <a:moveTo>
                  <a:pt x="352" y="494"/>
                </a:moveTo>
                <a:lnTo>
                  <a:pt x="356" y="453"/>
                </a:lnTo>
                <a:lnTo>
                  <a:pt x="357" y="444"/>
                </a:lnTo>
                <a:lnTo>
                  <a:pt x="358" y="433"/>
                </a:lnTo>
                <a:lnTo>
                  <a:pt x="361" y="414"/>
                </a:lnTo>
                <a:lnTo>
                  <a:pt x="361" y="404"/>
                </a:lnTo>
                <a:lnTo>
                  <a:pt x="362" y="395"/>
                </a:lnTo>
                <a:lnTo>
                  <a:pt x="362" y="386"/>
                </a:lnTo>
                <a:lnTo>
                  <a:pt x="363" y="377"/>
                </a:lnTo>
                <a:lnTo>
                  <a:pt x="363" y="308"/>
                </a:lnTo>
                <a:lnTo>
                  <a:pt x="362" y="300"/>
                </a:lnTo>
                <a:lnTo>
                  <a:pt x="362" y="292"/>
                </a:lnTo>
                <a:lnTo>
                  <a:pt x="361" y="283"/>
                </a:lnTo>
                <a:lnTo>
                  <a:pt x="361" y="277"/>
                </a:lnTo>
                <a:lnTo>
                  <a:pt x="360" y="267"/>
                </a:lnTo>
                <a:lnTo>
                  <a:pt x="358" y="260"/>
                </a:lnTo>
                <a:lnTo>
                  <a:pt x="357" y="252"/>
                </a:lnTo>
                <a:lnTo>
                  <a:pt x="352" y="217"/>
                </a:lnTo>
                <a:lnTo>
                  <a:pt x="352" y="215"/>
                </a:lnTo>
                <a:lnTo>
                  <a:pt x="350" y="214"/>
                </a:lnTo>
                <a:lnTo>
                  <a:pt x="349" y="209"/>
                </a:lnTo>
                <a:lnTo>
                  <a:pt x="348" y="202"/>
                </a:lnTo>
                <a:lnTo>
                  <a:pt x="342" y="187"/>
                </a:lnTo>
                <a:lnTo>
                  <a:pt x="340" y="181"/>
                </a:lnTo>
                <a:lnTo>
                  <a:pt x="338" y="174"/>
                </a:lnTo>
                <a:lnTo>
                  <a:pt x="333" y="162"/>
                </a:lnTo>
                <a:lnTo>
                  <a:pt x="331" y="154"/>
                </a:lnTo>
                <a:lnTo>
                  <a:pt x="327" y="148"/>
                </a:lnTo>
                <a:lnTo>
                  <a:pt x="324" y="143"/>
                </a:lnTo>
                <a:lnTo>
                  <a:pt x="319" y="130"/>
                </a:lnTo>
                <a:lnTo>
                  <a:pt x="312" y="121"/>
                </a:lnTo>
                <a:lnTo>
                  <a:pt x="310" y="115"/>
                </a:lnTo>
                <a:lnTo>
                  <a:pt x="294" y="95"/>
                </a:lnTo>
                <a:lnTo>
                  <a:pt x="286" y="86"/>
                </a:lnTo>
                <a:lnTo>
                  <a:pt x="281" y="81"/>
                </a:lnTo>
                <a:lnTo>
                  <a:pt x="277" y="77"/>
                </a:lnTo>
                <a:lnTo>
                  <a:pt x="273" y="73"/>
                </a:lnTo>
                <a:lnTo>
                  <a:pt x="240" y="46"/>
                </a:lnTo>
                <a:lnTo>
                  <a:pt x="239" y="46"/>
                </a:lnTo>
                <a:lnTo>
                  <a:pt x="237" y="45"/>
                </a:lnTo>
                <a:lnTo>
                  <a:pt x="231" y="42"/>
                </a:lnTo>
                <a:lnTo>
                  <a:pt x="226" y="39"/>
                </a:lnTo>
                <a:lnTo>
                  <a:pt x="221" y="36"/>
                </a:lnTo>
                <a:lnTo>
                  <a:pt x="214" y="33"/>
                </a:lnTo>
                <a:lnTo>
                  <a:pt x="209" y="30"/>
                </a:lnTo>
                <a:lnTo>
                  <a:pt x="201" y="27"/>
                </a:lnTo>
                <a:lnTo>
                  <a:pt x="194" y="24"/>
                </a:lnTo>
                <a:lnTo>
                  <a:pt x="182" y="20"/>
                </a:lnTo>
                <a:lnTo>
                  <a:pt x="174" y="17"/>
                </a:lnTo>
                <a:lnTo>
                  <a:pt x="168" y="16"/>
                </a:lnTo>
                <a:lnTo>
                  <a:pt x="161" y="13"/>
                </a:lnTo>
                <a:lnTo>
                  <a:pt x="155" y="12"/>
                </a:lnTo>
                <a:lnTo>
                  <a:pt x="148" y="10"/>
                </a:lnTo>
                <a:lnTo>
                  <a:pt x="141" y="8"/>
                </a:lnTo>
                <a:lnTo>
                  <a:pt x="133" y="7"/>
                </a:lnTo>
                <a:lnTo>
                  <a:pt x="125" y="6"/>
                </a:lnTo>
                <a:lnTo>
                  <a:pt x="111" y="4"/>
                </a:lnTo>
                <a:lnTo>
                  <a:pt x="103" y="2"/>
                </a:lnTo>
                <a:lnTo>
                  <a:pt x="95" y="1"/>
                </a:lnTo>
                <a:lnTo>
                  <a:pt x="79" y="1"/>
                </a:lnTo>
                <a:lnTo>
                  <a:pt x="72" y="0"/>
                </a:lnTo>
                <a:lnTo>
                  <a:pt x="28" y="0"/>
                </a:lnTo>
                <a:lnTo>
                  <a:pt x="19" y="1"/>
                </a:lnTo>
                <a:lnTo>
                  <a:pt x="9" y="1"/>
                </a:lnTo>
                <a:lnTo>
                  <a:pt x="0" y="2"/>
                </a:lnTo>
                <a:lnTo>
                  <a:pt x="1" y="2"/>
                </a:lnTo>
                <a:lnTo>
                  <a:pt x="4" y="39"/>
                </a:lnTo>
                <a:lnTo>
                  <a:pt x="5" y="39"/>
                </a:lnTo>
                <a:lnTo>
                  <a:pt x="12" y="38"/>
                </a:lnTo>
                <a:lnTo>
                  <a:pt x="21" y="38"/>
                </a:lnTo>
                <a:lnTo>
                  <a:pt x="30" y="37"/>
                </a:lnTo>
                <a:lnTo>
                  <a:pt x="69" y="37"/>
                </a:lnTo>
                <a:lnTo>
                  <a:pt x="76" y="38"/>
                </a:lnTo>
                <a:lnTo>
                  <a:pt x="92" y="38"/>
                </a:lnTo>
                <a:lnTo>
                  <a:pt x="98" y="39"/>
                </a:lnTo>
                <a:lnTo>
                  <a:pt x="106" y="40"/>
                </a:lnTo>
                <a:lnTo>
                  <a:pt x="120" y="43"/>
                </a:lnTo>
                <a:lnTo>
                  <a:pt x="128" y="44"/>
                </a:lnTo>
                <a:lnTo>
                  <a:pt x="134" y="45"/>
                </a:lnTo>
                <a:lnTo>
                  <a:pt x="138" y="45"/>
                </a:lnTo>
                <a:lnTo>
                  <a:pt x="145" y="48"/>
                </a:lnTo>
                <a:lnTo>
                  <a:pt x="152" y="50"/>
                </a:lnTo>
                <a:lnTo>
                  <a:pt x="159" y="51"/>
                </a:lnTo>
                <a:lnTo>
                  <a:pt x="165" y="52"/>
                </a:lnTo>
                <a:lnTo>
                  <a:pt x="171" y="54"/>
                </a:lnTo>
                <a:lnTo>
                  <a:pt x="182" y="59"/>
                </a:lnTo>
                <a:lnTo>
                  <a:pt x="189" y="61"/>
                </a:lnTo>
                <a:lnTo>
                  <a:pt x="193" y="62"/>
                </a:lnTo>
                <a:lnTo>
                  <a:pt x="198" y="66"/>
                </a:lnTo>
                <a:lnTo>
                  <a:pt x="203" y="68"/>
                </a:lnTo>
                <a:lnTo>
                  <a:pt x="208" y="71"/>
                </a:lnTo>
                <a:lnTo>
                  <a:pt x="214" y="74"/>
                </a:lnTo>
                <a:lnTo>
                  <a:pt x="219" y="77"/>
                </a:lnTo>
                <a:lnTo>
                  <a:pt x="218" y="76"/>
                </a:lnTo>
                <a:lnTo>
                  <a:pt x="217" y="76"/>
                </a:lnTo>
                <a:lnTo>
                  <a:pt x="248" y="98"/>
                </a:lnTo>
                <a:lnTo>
                  <a:pt x="251" y="103"/>
                </a:lnTo>
                <a:lnTo>
                  <a:pt x="256" y="106"/>
                </a:lnTo>
                <a:lnTo>
                  <a:pt x="258" y="109"/>
                </a:lnTo>
                <a:lnTo>
                  <a:pt x="266" y="118"/>
                </a:lnTo>
                <a:lnTo>
                  <a:pt x="278" y="134"/>
                </a:lnTo>
                <a:lnTo>
                  <a:pt x="280" y="139"/>
                </a:lnTo>
                <a:lnTo>
                  <a:pt x="287" y="149"/>
                </a:lnTo>
                <a:lnTo>
                  <a:pt x="292" y="159"/>
                </a:lnTo>
                <a:lnTo>
                  <a:pt x="295" y="166"/>
                </a:lnTo>
                <a:lnTo>
                  <a:pt x="296" y="168"/>
                </a:lnTo>
                <a:lnTo>
                  <a:pt x="299" y="174"/>
                </a:lnTo>
                <a:lnTo>
                  <a:pt x="303" y="186"/>
                </a:lnTo>
                <a:lnTo>
                  <a:pt x="305" y="192"/>
                </a:lnTo>
                <a:lnTo>
                  <a:pt x="308" y="198"/>
                </a:lnTo>
                <a:lnTo>
                  <a:pt x="311" y="211"/>
                </a:lnTo>
                <a:lnTo>
                  <a:pt x="312" y="218"/>
                </a:lnTo>
                <a:lnTo>
                  <a:pt x="316" y="226"/>
                </a:lnTo>
                <a:lnTo>
                  <a:pt x="315" y="225"/>
                </a:lnTo>
                <a:lnTo>
                  <a:pt x="315" y="224"/>
                </a:lnTo>
                <a:lnTo>
                  <a:pt x="320" y="257"/>
                </a:lnTo>
                <a:lnTo>
                  <a:pt x="322" y="265"/>
                </a:lnTo>
                <a:lnTo>
                  <a:pt x="323" y="272"/>
                </a:lnTo>
                <a:lnTo>
                  <a:pt x="324" y="279"/>
                </a:lnTo>
                <a:lnTo>
                  <a:pt x="324" y="286"/>
                </a:lnTo>
                <a:lnTo>
                  <a:pt x="325" y="294"/>
                </a:lnTo>
                <a:lnTo>
                  <a:pt x="325" y="302"/>
                </a:lnTo>
                <a:lnTo>
                  <a:pt x="326" y="310"/>
                </a:lnTo>
                <a:lnTo>
                  <a:pt x="326" y="374"/>
                </a:lnTo>
                <a:lnTo>
                  <a:pt x="325" y="384"/>
                </a:lnTo>
                <a:lnTo>
                  <a:pt x="325" y="393"/>
                </a:lnTo>
                <a:lnTo>
                  <a:pt x="324" y="402"/>
                </a:lnTo>
                <a:lnTo>
                  <a:pt x="324" y="411"/>
                </a:lnTo>
                <a:lnTo>
                  <a:pt x="322" y="429"/>
                </a:lnTo>
                <a:lnTo>
                  <a:pt x="320" y="439"/>
                </a:lnTo>
                <a:lnTo>
                  <a:pt x="319" y="448"/>
                </a:lnTo>
                <a:lnTo>
                  <a:pt x="315" y="490"/>
                </a:lnTo>
                <a:lnTo>
                  <a:pt x="352" y="494"/>
                </a:lnTo>
                <a:close/>
              </a:path>
            </a:pathLst>
          </a:custGeom>
          <a:solidFill>
            <a:schemeClr val="tx1">
              <a:lumMod val="50000"/>
            </a:schemeClr>
          </a:solidFill>
          <a:ln w="9525">
            <a:solidFill>
              <a:schemeClr val="tx1">
                <a:lumMod val="50000"/>
              </a:schemeClr>
            </a:solidFill>
            <a:round/>
            <a:headEnd/>
            <a:tailEnd/>
          </a:ln>
        </p:spPr>
        <p:txBody>
          <a:bodyPr/>
          <a:lstStyle/>
          <a:p>
            <a:pPr>
              <a:defRPr/>
            </a:pPr>
            <a:endParaRPr lang="fr-FR">
              <a:solidFill>
                <a:schemeClr val="tx1">
                  <a:lumMod val="50000"/>
                </a:schemeClr>
              </a:solidFill>
            </a:endParaRPr>
          </a:p>
        </p:txBody>
      </p:sp>
      <p:sp>
        <p:nvSpPr>
          <p:cNvPr id="22" name="Freeform 42"/>
          <p:cNvSpPr>
            <a:spLocks/>
          </p:cNvSpPr>
          <p:nvPr/>
        </p:nvSpPr>
        <p:spPr bwMode="auto">
          <a:xfrm>
            <a:off x="2781300" y="2535238"/>
            <a:ext cx="881063" cy="344487"/>
          </a:xfrm>
          <a:custGeom>
            <a:avLst/>
            <a:gdLst>
              <a:gd name="T0" fmla="*/ 2147483647 w 1249"/>
              <a:gd name="T1" fmla="*/ 2147483647 h 436"/>
              <a:gd name="T2" fmla="*/ 2147483647 w 1249"/>
              <a:gd name="T3" fmla="*/ 2147483647 h 436"/>
              <a:gd name="T4" fmla="*/ 2147483647 w 1249"/>
              <a:gd name="T5" fmla="*/ 2147483647 h 436"/>
              <a:gd name="T6" fmla="*/ 2147483647 w 1249"/>
              <a:gd name="T7" fmla="*/ 2147483647 h 436"/>
              <a:gd name="T8" fmla="*/ 2147483647 w 1249"/>
              <a:gd name="T9" fmla="*/ 2147483647 h 436"/>
              <a:gd name="T10" fmla="*/ 2147483647 w 1249"/>
              <a:gd name="T11" fmla="*/ 2147483647 h 436"/>
              <a:gd name="T12" fmla="*/ 2147483647 w 1249"/>
              <a:gd name="T13" fmla="*/ 2147483647 h 436"/>
              <a:gd name="T14" fmla="*/ 2147483647 w 1249"/>
              <a:gd name="T15" fmla="*/ 2147483647 h 436"/>
              <a:gd name="T16" fmla="*/ 2147483647 w 1249"/>
              <a:gd name="T17" fmla="*/ 2147483647 h 436"/>
              <a:gd name="T18" fmla="*/ 2147483647 w 1249"/>
              <a:gd name="T19" fmla="*/ 2147483647 h 436"/>
              <a:gd name="T20" fmla="*/ 2147483647 w 1249"/>
              <a:gd name="T21" fmla="*/ 2147483647 h 436"/>
              <a:gd name="T22" fmla="*/ 2147483647 w 1249"/>
              <a:gd name="T23" fmla="*/ 2147483647 h 436"/>
              <a:gd name="T24" fmla="*/ 2147483647 w 1249"/>
              <a:gd name="T25" fmla="*/ 2147483647 h 436"/>
              <a:gd name="T26" fmla="*/ 2147483647 w 1249"/>
              <a:gd name="T27" fmla="*/ 2147483647 h 436"/>
              <a:gd name="T28" fmla="*/ 2147483647 w 1249"/>
              <a:gd name="T29" fmla="*/ 2147483647 h 436"/>
              <a:gd name="T30" fmla="*/ 2147483647 w 1249"/>
              <a:gd name="T31" fmla="*/ 2147483647 h 436"/>
              <a:gd name="T32" fmla="*/ 2147483647 w 1249"/>
              <a:gd name="T33" fmla="*/ 2147483647 h 436"/>
              <a:gd name="T34" fmla="*/ 2147483647 w 1249"/>
              <a:gd name="T35" fmla="*/ 2147483647 h 436"/>
              <a:gd name="T36" fmla="*/ 2147483647 w 1249"/>
              <a:gd name="T37" fmla="*/ 2147483647 h 436"/>
              <a:gd name="T38" fmla="*/ 2147483647 w 1249"/>
              <a:gd name="T39" fmla="*/ 2147483647 h 436"/>
              <a:gd name="T40" fmla="*/ 2147483647 w 1249"/>
              <a:gd name="T41" fmla="*/ 2147483647 h 436"/>
              <a:gd name="T42" fmla="*/ 2147483647 w 1249"/>
              <a:gd name="T43" fmla="*/ 2147483647 h 436"/>
              <a:gd name="T44" fmla="*/ 2147483647 w 1249"/>
              <a:gd name="T45" fmla="*/ 2147483647 h 436"/>
              <a:gd name="T46" fmla="*/ 2147483647 w 1249"/>
              <a:gd name="T47" fmla="*/ 2147483647 h 436"/>
              <a:gd name="T48" fmla="*/ 2147483647 w 1249"/>
              <a:gd name="T49" fmla="*/ 2147483647 h 436"/>
              <a:gd name="T50" fmla="*/ 2147483647 w 1249"/>
              <a:gd name="T51" fmla="*/ 2147483647 h 436"/>
              <a:gd name="T52" fmla="*/ 2147483647 w 1249"/>
              <a:gd name="T53" fmla="*/ 2147483647 h 436"/>
              <a:gd name="T54" fmla="*/ 2147483647 w 1249"/>
              <a:gd name="T55" fmla="*/ 2147483647 h 436"/>
              <a:gd name="T56" fmla="*/ 2147483647 w 1249"/>
              <a:gd name="T57" fmla="*/ 2147483647 h 436"/>
              <a:gd name="T58" fmla="*/ 2147483647 w 1249"/>
              <a:gd name="T59" fmla="*/ 2147483647 h 436"/>
              <a:gd name="T60" fmla="*/ 2147483647 w 1249"/>
              <a:gd name="T61" fmla="*/ 2147483647 h 436"/>
              <a:gd name="T62" fmla="*/ 2147483647 w 1249"/>
              <a:gd name="T63" fmla="*/ 2147483647 h 436"/>
              <a:gd name="T64" fmla="*/ 2147483647 w 1249"/>
              <a:gd name="T65" fmla="*/ 2147483647 h 436"/>
              <a:gd name="T66" fmla="*/ 2147483647 w 1249"/>
              <a:gd name="T67" fmla="*/ 2147483647 h 436"/>
              <a:gd name="T68" fmla="*/ 2147483647 w 1249"/>
              <a:gd name="T69" fmla="*/ 2147483647 h 436"/>
              <a:gd name="T70" fmla="*/ 2147483647 w 1249"/>
              <a:gd name="T71" fmla="*/ 2147483647 h 436"/>
              <a:gd name="T72" fmla="*/ 2147483647 w 1249"/>
              <a:gd name="T73" fmla="*/ 2147483647 h 436"/>
              <a:gd name="T74" fmla="*/ 2147483647 w 1249"/>
              <a:gd name="T75" fmla="*/ 2147483647 h 436"/>
              <a:gd name="T76" fmla="*/ 2147483647 w 1249"/>
              <a:gd name="T77" fmla="*/ 2147483647 h 436"/>
              <a:gd name="T78" fmla="*/ 2147483647 w 1249"/>
              <a:gd name="T79" fmla="*/ 2147483647 h 436"/>
              <a:gd name="T80" fmla="*/ 2147483647 w 1249"/>
              <a:gd name="T81" fmla="*/ 2147483647 h 436"/>
              <a:gd name="T82" fmla="*/ 2147483647 w 1249"/>
              <a:gd name="T83" fmla="*/ 2147483647 h 436"/>
              <a:gd name="T84" fmla="*/ 2147483647 w 1249"/>
              <a:gd name="T85" fmla="*/ 2147483647 h 436"/>
              <a:gd name="T86" fmla="*/ 2147483647 w 1249"/>
              <a:gd name="T87" fmla="*/ 2147483647 h 436"/>
              <a:gd name="T88" fmla="*/ 2147483647 w 1249"/>
              <a:gd name="T89" fmla="*/ 2147483647 h 436"/>
              <a:gd name="T90" fmla="*/ 2147483647 w 1249"/>
              <a:gd name="T91" fmla="*/ 2147483647 h 436"/>
              <a:gd name="T92" fmla="*/ 2147483647 w 1249"/>
              <a:gd name="T93" fmla="*/ 2147483647 h 436"/>
              <a:gd name="T94" fmla="*/ 2147483647 w 1249"/>
              <a:gd name="T95" fmla="*/ 2147483647 h 436"/>
              <a:gd name="T96" fmla="*/ 2147483647 w 1249"/>
              <a:gd name="T97" fmla="*/ 2147483647 h 436"/>
              <a:gd name="T98" fmla="*/ 2147483647 w 1249"/>
              <a:gd name="T99" fmla="*/ 2147483647 h 436"/>
              <a:gd name="T100" fmla="*/ 2147483647 w 1249"/>
              <a:gd name="T101" fmla="*/ 2147483647 h 436"/>
              <a:gd name="T102" fmla="*/ 2147483647 w 1249"/>
              <a:gd name="T103" fmla="*/ 2147483647 h 436"/>
              <a:gd name="T104" fmla="*/ 2147483647 w 1249"/>
              <a:gd name="T105" fmla="*/ 2147483647 h 436"/>
              <a:gd name="T106" fmla="*/ 2147483647 w 1249"/>
              <a:gd name="T107" fmla="*/ 2147483647 h 436"/>
              <a:gd name="T108" fmla="*/ 2147483647 w 1249"/>
              <a:gd name="T109" fmla="*/ 2147483647 h 436"/>
              <a:gd name="T110" fmla="*/ 2147483647 w 1249"/>
              <a:gd name="T111" fmla="*/ 2147483647 h 436"/>
              <a:gd name="T112" fmla="*/ 0 w 1249"/>
              <a:gd name="T113" fmla="*/ 2147483647 h 4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9"/>
              <a:gd name="T172" fmla="*/ 0 h 436"/>
              <a:gd name="T173" fmla="*/ 1249 w 1249"/>
              <a:gd name="T174" fmla="*/ 436 h 4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9" h="436">
                <a:moveTo>
                  <a:pt x="0" y="7"/>
                </a:moveTo>
                <a:lnTo>
                  <a:pt x="0" y="4"/>
                </a:lnTo>
                <a:lnTo>
                  <a:pt x="0" y="11"/>
                </a:lnTo>
                <a:lnTo>
                  <a:pt x="2" y="17"/>
                </a:lnTo>
                <a:lnTo>
                  <a:pt x="2" y="20"/>
                </a:lnTo>
                <a:lnTo>
                  <a:pt x="5" y="27"/>
                </a:lnTo>
                <a:lnTo>
                  <a:pt x="10" y="44"/>
                </a:lnTo>
                <a:lnTo>
                  <a:pt x="12" y="49"/>
                </a:lnTo>
                <a:lnTo>
                  <a:pt x="16" y="62"/>
                </a:lnTo>
                <a:lnTo>
                  <a:pt x="17" y="65"/>
                </a:lnTo>
                <a:lnTo>
                  <a:pt x="19" y="67"/>
                </a:lnTo>
                <a:lnTo>
                  <a:pt x="21" y="74"/>
                </a:lnTo>
                <a:lnTo>
                  <a:pt x="25" y="81"/>
                </a:lnTo>
                <a:lnTo>
                  <a:pt x="25" y="83"/>
                </a:lnTo>
                <a:lnTo>
                  <a:pt x="29" y="90"/>
                </a:lnTo>
                <a:lnTo>
                  <a:pt x="33" y="96"/>
                </a:lnTo>
                <a:lnTo>
                  <a:pt x="33" y="98"/>
                </a:lnTo>
                <a:lnTo>
                  <a:pt x="38" y="106"/>
                </a:lnTo>
                <a:lnTo>
                  <a:pt x="43" y="111"/>
                </a:lnTo>
                <a:lnTo>
                  <a:pt x="45" y="115"/>
                </a:lnTo>
                <a:lnTo>
                  <a:pt x="48" y="121"/>
                </a:lnTo>
                <a:lnTo>
                  <a:pt x="53" y="126"/>
                </a:lnTo>
                <a:lnTo>
                  <a:pt x="54" y="128"/>
                </a:lnTo>
                <a:lnTo>
                  <a:pt x="58" y="134"/>
                </a:lnTo>
                <a:lnTo>
                  <a:pt x="58" y="133"/>
                </a:lnTo>
                <a:lnTo>
                  <a:pt x="61" y="137"/>
                </a:lnTo>
                <a:lnTo>
                  <a:pt x="63" y="140"/>
                </a:lnTo>
                <a:lnTo>
                  <a:pt x="66" y="144"/>
                </a:lnTo>
                <a:lnTo>
                  <a:pt x="74" y="152"/>
                </a:lnTo>
                <a:lnTo>
                  <a:pt x="76" y="156"/>
                </a:lnTo>
                <a:lnTo>
                  <a:pt x="80" y="160"/>
                </a:lnTo>
                <a:lnTo>
                  <a:pt x="90" y="171"/>
                </a:lnTo>
                <a:lnTo>
                  <a:pt x="95" y="176"/>
                </a:lnTo>
                <a:lnTo>
                  <a:pt x="100" y="181"/>
                </a:lnTo>
                <a:lnTo>
                  <a:pt x="107" y="188"/>
                </a:lnTo>
                <a:lnTo>
                  <a:pt x="112" y="191"/>
                </a:lnTo>
                <a:lnTo>
                  <a:pt x="123" y="203"/>
                </a:lnTo>
                <a:lnTo>
                  <a:pt x="128" y="206"/>
                </a:lnTo>
                <a:lnTo>
                  <a:pt x="131" y="210"/>
                </a:lnTo>
                <a:lnTo>
                  <a:pt x="141" y="217"/>
                </a:lnTo>
                <a:lnTo>
                  <a:pt x="145" y="221"/>
                </a:lnTo>
                <a:lnTo>
                  <a:pt x="159" y="232"/>
                </a:lnTo>
                <a:lnTo>
                  <a:pt x="164" y="236"/>
                </a:lnTo>
                <a:lnTo>
                  <a:pt x="169" y="241"/>
                </a:lnTo>
                <a:lnTo>
                  <a:pt x="174" y="244"/>
                </a:lnTo>
                <a:lnTo>
                  <a:pt x="179" y="248"/>
                </a:lnTo>
                <a:lnTo>
                  <a:pt x="183" y="252"/>
                </a:lnTo>
                <a:lnTo>
                  <a:pt x="189" y="256"/>
                </a:lnTo>
                <a:lnTo>
                  <a:pt x="189" y="257"/>
                </a:lnTo>
                <a:lnTo>
                  <a:pt x="199" y="264"/>
                </a:lnTo>
                <a:lnTo>
                  <a:pt x="205" y="267"/>
                </a:lnTo>
                <a:lnTo>
                  <a:pt x="209" y="271"/>
                </a:lnTo>
                <a:lnTo>
                  <a:pt x="214" y="276"/>
                </a:lnTo>
                <a:lnTo>
                  <a:pt x="220" y="279"/>
                </a:lnTo>
                <a:lnTo>
                  <a:pt x="237" y="289"/>
                </a:lnTo>
                <a:lnTo>
                  <a:pt x="242" y="293"/>
                </a:lnTo>
                <a:lnTo>
                  <a:pt x="271" y="310"/>
                </a:lnTo>
                <a:lnTo>
                  <a:pt x="278" y="316"/>
                </a:lnTo>
                <a:lnTo>
                  <a:pt x="285" y="319"/>
                </a:lnTo>
                <a:lnTo>
                  <a:pt x="290" y="322"/>
                </a:lnTo>
                <a:lnTo>
                  <a:pt x="302" y="329"/>
                </a:lnTo>
                <a:lnTo>
                  <a:pt x="309" y="332"/>
                </a:lnTo>
                <a:lnTo>
                  <a:pt x="315" y="335"/>
                </a:lnTo>
                <a:lnTo>
                  <a:pt x="321" y="339"/>
                </a:lnTo>
                <a:lnTo>
                  <a:pt x="327" y="342"/>
                </a:lnTo>
                <a:lnTo>
                  <a:pt x="336" y="347"/>
                </a:lnTo>
                <a:lnTo>
                  <a:pt x="343" y="349"/>
                </a:lnTo>
                <a:lnTo>
                  <a:pt x="364" y="360"/>
                </a:lnTo>
                <a:lnTo>
                  <a:pt x="371" y="362"/>
                </a:lnTo>
                <a:lnTo>
                  <a:pt x="384" y="368"/>
                </a:lnTo>
                <a:lnTo>
                  <a:pt x="385" y="369"/>
                </a:lnTo>
                <a:lnTo>
                  <a:pt x="386" y="369"/>
                </a:lnTo>
                <a:lnTo>
                  <a:pt x="400" y="373"/>
                </a:lnTo>
                <a:lnTo>
                  <a:pt x="409" y="377"/>
                </a:lnTo>
                <a:lnTo>
                  <a:pt x="416" y="378"/>
                </a:lnTo>
                <a:lnTo>
                  <a:pt x="423" y="379"/>
                </a:lnTo>
                <a:lnTo>
                  <a:pt x="430" y="382"/>
                </a:lnTo>
                <a:lnTo>
                  <a:pt x="448" y="387"/>
                </a:lnTo>
                <a:lnTo>
                  <a:pt x="456" y="388"/>
                </a:lnTo>
                <a:lnTo>
                  <a:pt x="472" y="393"/>
                </a:lnTo>
                <a:lnTo>
                  <a:pt x="480" y="394"/>
                </a:lnTo>
                <a:lnTo>
                  <a:pt x="489" y="396"/>
                </a:lnTo>
                <a:lnTo>
                  <a:pt x="497" y="398"/>
                </a:lnTo>
                <a:lnTo>
                  <a:pt x="505" y="399"/>
                </a:lnTo>
                <a:lnTo>
                  <a:pt x="514" y="402"/>
                </a:lnTo>
                <a:lnTo>
                  <a:pt x="523" y="403"/>
                </a:lnTo>
                <a:lnTo>
                  <a:pt x="531" y="405"/>
                </a:lnTo>
                <a:lnTo>
                  <a:pt x="539" y="407"/>
                </a:lnTo>
                <a:lnTo>
                  <a:pt x="547" y="408"/>
                </a:lnTo>
                <a:lnTo>
                  <a:pt x="556" y="410"/>
                </a:lnTo>
                <a:lnTo>
                  <a:pt x="566" y="411"/>
                </a:lnTo>
                <a:lnTo>
                  <a:pt x="574" y="413"/>
                </a:lnTo>
                <a:lnTo>
                  <a:pt x="582" y="415"/>
                </a:lnTo>
                <a:lnTo>
                  <a:pt x="592" y="416"/>
                </a:lnTo>
                <a:lnTo>
                  <a:pt x="600" y="417"/>
                </a:lnTo>
                <a:lnTo>
                  <a:pt x="609" y="418"/>
                </a:lnTo>
                <a:lnTo>
                  <a:pt x="616" y="420"/>
                </a:lnTo>
                <a:lnTo>
                  <a:pt x="626" y="422"/>
                </a:lnTo>
                <a:lnTo>
                  <a:pt x="643" y="424"/>
                </a:lnTo>
                <a:lnTo>
                  <a:pt x="652" y="425"/>
                </a:lnTo>
                <a:lnTo>
                  <a:pt x="661" y="425"/>
                </a:lnTo>
                <a:lnTo>
                  <a:pt x="685" y="429"/>
                </a:lnTo>
                <a:lnTo>
                  <a:pt x="695" y="429"/>
                </a:lnTo>
                <a:lnTo>
                  <a:pt x="703" y="430"/>
                </a:lnTo>
                <a:lnTo>
                  <a:pt x="711" y="430"/>
                </a:lnTo>
                <a:lnTo>
                  <a:pt x="719" y="431"/>
                </a:lnTo>
                <a:lnTo>
                  <a:pt x="728" y="431"/>
                </a:lnTo>
                <a:lnTo>
                  <a:pt x="736" y="432"/>
                </a:lnTo>
                <a:lnTo>
                  <a:pt x="745" y="432"/>
                </a:lnTo>
                <a:lnTo>
                  <a:pt x="753" y="433"/>
                </a:lnTo>
                <a:lnTo>
                  <a:pt x="762" y="433"/>
                </a:lnTo>
                <a:lnTo>
                  <a:pt x="771" y="434"/>
                </a:lnTo>
                <a:lnTo>
                  <a:pt x="787" y="434"/>
                </a:lnTo>
                <a:lnTo>
                  <a:pt x="796" y="436"/>
                </a:lnTo>
                <a:lnTo>
                  <a:pt x="895" y="436"/>
                </a:lnTo>
                <a:lnTo>
                  <a:pt x="903" y="434"/>
                </a:lnTo>
                <a:lnTo>
                  <a:pt x="920" y="434"/>
                </a:lnTo>
                <a:lnTo>
                  <a:pt x="925" y="433"/>
                </a:lnTo>
                <a:lnTo>
                  <a:pt x="933" y="433"/>
                </a:lnTo>
                <a:lnTo>
                  <a:pt x="939" y="432"/>
                </a:lnTo>
                <a:lnTo>
                  <a:pt x="945" y="432"/>
                </a:lnTo>
                <a:lnTo>
                  <a:pt x="961" y="430"/>
                </a:lnTo>
                <a:lnTo>
                  <a:pt x="965" y="429"/>
                </a:lnTo>
                <a:lnTo>
                  <a:pt x="972" y="429"/>
                </a:lnTo>
                <a:lnTo>
                  <a:pt x="979" y="428"/>
                </a:lnTo>
                <a:lnTo>
                  <a:pt x="986" y="426"/>
                </a:lnTo>
                <a:lnTo>
                  <a:pt x="992" y="425"/>
                </a:lnTo>
                <a:lnTo>
                  <a:pt x="999" y="424"/>
                </a:lnTo>
                <a:lnTo>
                  <a:pt x="1010" y="422"/>
                </a:lnTo>
                <a:lnTo>
                  <a:pt x="1017" y="421"/>
                </a:lnTo>
                <a:lnTo>
                  <a:pt x="1066" y="410"/>
                </a:lnTo>
                <a:lnTo>
                  <a:pt x="1071" y="408"/>
                </a:lnTo>
                <a:lnTo>
                  <a:pt x="1074" y="408"/>
                </a:lnTo>
                <a:lnTo>
                  <a:pt x="1085" y="406"/>
                </a:lnTo>
                <a:lnTo>
                  <a:pt x="1092" y="403"/>
                </a:lnTo>
                <a:lnTo>
                  <a:pt x="1098" y="401"/>
                </a:lnTo>
                <a:lnTo>
                  <a:pt x="1101" y="401"/>
                </a:lnTo>
                <a:lnTo>
                  <a:pt x="1106" y="400"/>
                </a:lnTo>
                <a:lnTo>
                  <a:pt x="1112" y="399"/>
                </a:lnTo>
                <a:lnTo>
                  <a:pt x="1113" y="398"/>
                </a:lnTo>
                <a:lnTo>
                  <a:pt x="1114" y="398"/>
                </a:lnTo>
                <a:lnTo>
                  <a:pt x="1116" y="396"/>
                </a:lnTo>
                <a:lnTo>
                  <a:pt x="1120" y="395"/>
                </a:lnTo>
                <a:lnTo>
                  <a:pt x="1128" y="393"/>
                </a:lnTo>
                <a:lnTo>
                  <a:pt x="1134" y="391"/>
                </a:lnTo>
                <a:lnTo>
                  <a:pt x="1144" y="388"/>
                </a:lnTo>
                <a:lnTo>
                  <a:pt x="1149" y="386"/>
                </a:lnTo>
                <a:lnTo>
                  <a:pt x="1153" y="385"/>
                </a:lnTo>
                <a:lnTo>
                  <a:pt x="1158" y="383"/>
                </a:lnTo>
                <a:lnTo>
                  <a:pt x="1160" y="382"/>
                </a:lnTo>
                <a:lnTo>
                  <a:pt x="1166" y="380"/>
                </a:lnTo>
                <a:lnTo>
                  <a:pt x="1170" y="378"/>
                </a:lnTo>
                <a:lnTo>
                  <a:pt x="1175" y="377"/>
                </a:lnTo>
                <a:lnTo>
                  <a:pt x="1180" y="375"/>
                </a:lnTo>
                <a:lnTo>
                  <a:pt x="1183" y="373"/>
                </a:lnTo>
                <a:lnTo>
                  <a:pt x="1188" y="371"/>
                </a:lnTo>
                <a:lnTo>
                  <a:pt x="1191" y="370"/>
                </a:lnTo>
                <a:lnTo>
                  <a:pt x="1196" y="368"/>
                </a:lnTo>
                <a:lnTo>
                  <a:pt x="1199" y="367"/>
                </a:lnTo>
                <a:lnTo>
                  <a:pt x="1204" y="364"/>
                </a:lnTo>
                <a:lnTo>
                  <a:pt x="1208" y="362"/>
                </a:lnTo>
                <a:lnTo>
                  <a:pt x="1213" y="360"/>
                </a:lnTo>
                <a:lnTo>
                  <a:pt x="1215" y="358"/>
                </a:lnTo>
                <a:lnTo>
                  <a:pt x="1220" y="356"/>
                </a:lnTo>
                <a:lnTo>
                  <a:pt x="1223" y="354"/>
                </a:lnTo>
                <a:lnTo>
                  <a:pt x="1227" y="353"/>
                </a:lnTo>
                <a:lnTo>
                  <a:pt x="1234" y="348"/>
                </a:lnTo>
                <a:lnTo>
                  <a:pt x="1237" y="347"/>
                </a:lnTo>
                <a:lnTo>
                  <a:pt x="1244" y="342"/>
                </a:lnTo>
                <a:lnTo>
                  <a:pt x="1245" y="342"/>
                </a:lnTo>
                <a:lnTo>
                  <a:pt x="1249" y="341"/>
                </a:lnTo>
                <a:lnTo>
                  <a:pt x="1230" y="309"/>
                </a:lnTo>
                <a:lnTo>
                  <a:pt x="1234" y="308"/>
                </a:lnTo>
                <a:lnTo>
                  <a:pt x="1228" y="310"/>
                </a:lnTo>
                <a:lnTo>
                  <a:pt x="1221" y="315"/>
                </a:lnTo>
                <a:lnTo>
                  <a:pt x="1218" y="316"/>
                </a:lnTo>
                <a:lnTo>
                  <a:pt x="1211" y="320"/>
                </a:lnTo>
                <a:lnTo>
                  <a:pt x="1207" y="322"/>
                </a:lnTo>
                <a:lnTo>
                  <a:pt x="1204" y="324"/>
                </a:lnTo>
                <a:lnTo>
                  <a:pt x="1202" y="324"/>
                </a:lnTo>
                <a:lnTo>
                  <a:pt x="1195" y="327"/>
                </a:lnTo>
                <a:lnTo>
                  <a:pt x="1192" y="330"/>
                </a:lnTo>
                <a:lnTo>
                  <a:pt x="1190" y="330"/>
                </a:lnTo>
                <a:lnTo>
                  <a:pt x="1185" y="332"/>
                </a:lnTo>
                <a:lnTo>
                  <a:pt x="1182" y="333"/>
                </a:lnTo>
                <a:lnTo>
                  <a:pt x="1177" y="335"/>
                </a:lnTo>
                <a:lnTo>
                  <a:pt x="1174" y="337"/>
                </a:lnTo>
                <a:lnTo>
                  <a:pt x="1169" y="339"/>
                </a:lnTo>
                <a:lnTo>
                  <a:pt x="1166" y="340"/>
                </a:lnTo>
                <a:lnTo>
                  <a:pt x="1161" y="342"/>
                </a:lnTo>
                <a:lnTo>
                  <a:pt x="1157" y="343"/>
                </a:lnTo>
                <a:lnTo>
                  <a:pt x="1152" y="346"/>
                </a:lnTo>
                <a:lnTo>
                  <a:pt x="1151" y="347"/>
                </a:lnTo>
                <a:lnTo>
                  <a:pt x="1144" y="348"/>
                </a:lnTo>
                <a:lnTo>
                  <a:pt x="1139" y="350"/>
                </a:lnTo>
                <a:lnTo>
                  <a:pt x="1135" y="352"/>
                </a:lnTo>
                <a:lnTo>
                  <a:pt x="1130" y="354"/>
                </a:lnTo>
                <a:lnTo>
                  <a:pt x="1122" y="356"/>
                </a:lnTo>
                <a:lnTo>
                  <a:pt x="1116" y="358"/>
                </a:lnTo>
                <a:lnTo>
                  <a:pt x="1106" y="361"/>
                </a:lnTo>
                <a:lnTo>
                  <a:pt x="1100" y="364"/>
                </a:lnTo>
                <a:lnTo>
                  <a:pt x="1102" y="363"/>
                </a:lnTo>
                <a:lnTo>
                  <a:pt x="1104" y="363"/>
                </a:lnTo>
                <a:lnTo>
                  <a:pt x="1105" y="362"/>
                </a:lnTo>
                <a:lnTo>
                  <a:pt x="1099" y="363"/>
                </a:lnTo>
                <a:lnTo>
                  <a:pt x="1094" y="364"/>
                </a:lnTo>
                <a:lnTo>
                  <a:pt x="1086" y="367"/>
                </a:lnTo>
                <a:lnTo>
                  <a:pt x="1081" y="369"/>
                </a:lnTo>
                <a:lnTo>
                  <a:pt x="1078" y="369"/>
                </a:lnTo>
                <a:lnTo>
                  <a:pt x="1067" y="371"/>
                </a:lnTo>
                <a:lnTo>
                  <a:pt x="1060" y="373"/>
                </a:lnTo>
                <a:lnTo>
                  <a:pt x="1054" y="376"/>
                </a:lnTo>
                <a:lnTo>
                  <a:pt x="1010" y="384"/>
                </a:lnTo>
                <a:lnTo>
                  <a:pt x="1003" y="385"/>
                </a:lnTo>
                <a:lnTo>
                  <a:pt x="992" y="387"/>
                </a:lnTo>
                <a:lnTo>
                  <a:pt x="985" y="388"/>
                </a:lnTo>
                <a:lnTo>
                  <a:pt x="979" y="390"/>
                </a:lnTo>
                <a:lnTo>
                  <a:pt x="972" y="391"/>
                </a:lnTo>
                <a:lnTo>
                  <a:pt x="968" y="392"/>
                </a:lnTo>
                <a:lnTo>
                  <a:pt x="961" y="392"/>
                </a:lnTo>
                <a:lnTo>
                  <a:pt x="954" y="393"/>
                </a:lnTo>
                <a:lnTo>
                  <a:pt x="942" y="395"/>
                </a:lnTo>
                <a:lnTo>
                  <a:pt x="934" y="395"/>
                </a:lnTo>
                <a:lnTo>
                  <a:pt x="929" y="396"/>
                </a:lnTo>
                <a:lnTo>
                  <a:pt x="923" y="396"/>
                </a:lnTo>
                <a:lnTo>
                  <a:pt x="914" y="398"/>
                </a:lnTo>
                <a:lnTo>
                  <a:pt x="917" y="398"/>
                </a:lnTo>
                <a:lnTo>
                  <a:pt x="901" y="398"/>
                </a:lnTo>
                <a:lnTo>
                  <a:pt x="893" y="399"/>
                </a:lnTo>
                <a:lnTo>
                  <a:pt x="798" y="399"/>
                </a:lnTo>
                <a:lnTo>
                  <a:pt x="789" y="398"/>
                </a:lnTo>
                <a:lnTo>
                  <a:pt x="773" y="398"/>
                </a:lnTo>
                <a:lnTo>
                  <a:pt x="764" y="396"/>
                </a:lnTo>
                <a:lnTo>
                  <a:pt x="756" y="396"/>
                </a:lnTo>
                <a:lnTo>
                  <a:pt x="748" y="395"/>
                </a:lnTo>
                <a:lnTo>
                  <a:pt x="738" y="395"/>
                </a:lnTo>
                <a:lnTo>
                  <a:pt x="730" y="394"/>
                </a:lnTo>
                <a:lnTo>
                  <a:pt x="721" y="394"/>
                </a:lnTo>
                <a:lnTo>
                  <a:pt x="713" y="393"/>
                </a:lnTo>
                <a:lnTo>
                  <a:pt x="705" y="393"/>
                </a:lnTo>
                <a:lnTo>
                  <a:pt x="697" y="392"/>
                </a:lnTo>
                <a:lnTo>
                  <a:pt x="688" y="392"/>
                </a:lnTo>
                <a:lnTo>
                  <a:pt x="664" y="388"/>
                </a:lnTo>
                <a:lnTo>
                  <a:pt x="654" y="388"/>
                </a:lnTo>
                <a:lnTo>
                  <a:pt x="657" y="388"/>
                </a:lnTo>
                <a:lnTo>
                  <a:pt x="647" y="387"/>
                </a:lnTo>
                <a:lnTo>
                  <a:pt x="632" y="385"/>
                </a:lnTo>
                <a:lnTo>
                  <a:pt x="623" y="383"/>
                </a:lnTo>
                <a:lnTo>
                  <a:pt x="614" y="382"/>
                </a:lnTo>
                <a:lnTo>
                  <a:pt x="605" y="380"/>
                </a:lnTo>
                <a:lnTo>
                  <a:pt x="597" y="379"/>
                </a:lnTo>
                <a:lnTo>
                  <a:pt x="589" y="378"/>
                </a:lnTo>
                <a:lnTo>
                  <a:pt x="581" y="376"/>
                </a:lnTo>
                <a:lnTo>
                  <a:pt x="570" y="375"/>
                </a:lnTo>
                <a:lnTo>
                  <a:pt x="563" y="373"/>
                </a:lnTo>
                <a:lnTo>
                  <a:pt x="554" y="371"/>
                </a:lnTo>
                <a:lnTo>
                  <a:pt x="546" y="370"/>
                </a:lnTo>
                <a:lnTo>
                  <a:pt x="538" y="368"/>
                </a:lnTo>
                <a:lnTo>
                  <a:pt x="528" y="367"/>
                </a:lnTo>
                <a:lnTo>
                  <a:pt x="521" y="365"/>
                </a:lnTo>
                <a:lnTo>
                  <a:pt x="514" y="364"/>
                </a:lnTo>
                <a:lnTo>
                  <a:pt x="503" y="361"/>
                </a:lnTo>
                <a:lnTo>
                  <a:pt x="495" y="360"/>
                </a:lnTo>
                <a:lnTo>
                  <a:pt x="487" y="357"/>
                </a:lnTo>
                <a:lnTo>
                  <a:pt x="479" y="356"/>
                </a:lnTo>
                <a:lnTo>
                  <a:pt x="463" y="352"/>
                </a:lnTo>
                <a:lnTo>
                  <a:pt x="455" y="350"/>
                </a:lnTo>
                <a:lnTo>
                  <a:pt x="441" y="347"/>
                </a:lnTo>
                <a:lnTo>
                  <a:pt x="434" y="345"/>
                </a:lnTo>
                <a:lnTo>
                  <a:pt x="425" y="341"/>
                </a:lnTo>
                <a:lnTo>
                  <a:pt x="418" y="340"/>
                </a:lnTo>
                <a:lnTo>
                  <a:pt x="411" y="339"/>
                </a:lnTo>
                <a:lnTo>
                  <a:pt x="397" y="334"/>
                </a:lnTo>
                <a:lnTo>
                  <a:pt x="399" y="334"/>
                </a:lnTo>
                <a:lnTo>
                  <a:pt x="400" y="335"/>
                </a:lnTo>
                <a:lnTo>
                  <a:pt x="385" y="327"/>
                </a:lnTo>
                <a:lnTo>
                  <a:pt x="378" y="325"/>
                </a:lnTo>
                <a:lnTo>
                  <a:pt x="357" y="315"/>
                </a:lnTo>
                <a:lnTo>
                  <a:pt x="350" y="312"/>
                </a:lnTo>
                <a:lnTo>
                  <a:pt x="346" y="310"/>
                </a:lnTo>
                <a:lnTo>
                  <a:pt x="340" y="307"/>
                </a:lnTo>
                <a:lnTo>
                  <a:pt x="333" y="303"/>
                </a:lnTo>
                <a:lnTo>
                  <a:pt x="327" y="300"/>
                </a:lnTo>
                <a:lnTo>
                  <a:pt x="320" y="296"/>
                </a:lnTo>
                <a:lnTo>
                  <a:pt x="309" y="289"/>
                </a:lnTo>
                <a:lnTo>
                  <a:pt x="301" y="285"/>
                </a:lnTo>
                <a:lnTo>
                  <a:pt x="296" y="284"/>
                </a:lnTo>
                <a:lnTo>
                  <a:pt x="292" y="280"/>
                </a:lnTo>
                <a:lnTo>
                  <a:pt x="263" y="263"/>
                </a:lnTo>
                <a:lnTo>
                  <a:pt x="258" y="259"/>
                </a:lnTo>
                <a:lnTo>
                  <a:pt x="241" y="249"/>
                </a:lnTo>
                <a:lnTo>
                  <a:pt x="237" y="246"/>
                </a:lnTo>
                <a:lnTo>
                  <a:pt x="232" y="241"/>
                </a:lnTo>
                <a:lnTo>
                  <a:pt x="226" y="237"/>
                </a:lnTo>
                <a:lnTo>
                  <a:pt x="220" y="234"/>
                </a:lnTo>
                <a:lnTo>
                  <a:pt x="212" y="227"/>
                </a:lnTo>
                <a:lnTo>
                  <a:pt x="212" y="228"/>
                </a:lnTo>
                <a:lnTo>
                  <a:pt x="206" y="223"/>
                </a:lnTo>
                <a:lnTo>
                  <a:pt x="202" y="220"/>
                </a:lnTo>
                <a:lnTo>
                  <a:pt x="197" y="214"/>
                </a:lnTo>
                <a:lnTo>
                  <a:pt x="190" y="211"/>
                </a:lnTo>
                <a:lnTo>
                  <a:pt x="187" y="209"/>
                </a:lnTo>
                <a:lnTo>
                  <a:pt x="182" y="204"/>
                </a:lnTo>
                <a:lnTo>
                  <a:pt x="168" y="194"/>
                </a:lnTo>
                <a:lnTo>
                  <a:pt x="164" y="189"/>
                </a:lnTo>
                <a:lnTo>
                  <a:pt x="154" y="182"/>
                </a:lnTo>
                <a:lnTo>
                  <a:pt x="151" y="179"/>
                </a:lnTo>
                <a:lnTo>
                  <a:pt x="146" y="175"/>
                </a:lnTo>
                <a:lnTo>
                  <a:pt x="135" y="164"/>
                </a:lnTo>
                <a:lnTo>
                  <a:pt x="130" y="160"/>
                </a:lnTo>
                <a:lnTo>
                  <a:pt x="123" y="153"/>
                </a:lnTo>
                <a:lnTo>
                  <a:pt x="120" y="151"/>
                </a:lnTo>
                <a:lnTo>
                  <a:pt x="118" y="148"/>
                </a:lnTo>
                <a:lnTo>
                  <a:pt x="107" y="137"/>
                </a:lnTo>
                <a:lnTo>
                  <a:pt x="106" y="135"/>
                </a:lnTo>
                <a:lnTo>
                  <a:pt x="101" y="129"/>
                </a:lnTo>
                <a:lnTo>
                  <a:pt x="96" y="123"/>
                </a:lnTo>
                <a:lnTo>
                  <a:pt x="93" y="119"/>
                </a:lnTo>
                <a:lnTo>
                  <a:pt x="89" y="114"/>
                </a:lnTo>
                <a:lnTo>
                  <a:pt x="88" y="112"/>
                </a:lnTo>
                <a:lnTo>
                  <a:pt x="88" y="111"/>
                </a:lnTo>
                <a:lnTo>
                  <a:pt x="84" y="107"/>
                </a:lnTo>
                <a:lnTo>
                  <a:pt x="81" y="103"/>
                </a:lnTo>
                <a:lnTo>
                  <a:pt x="78" y="100"/>
                </a:lnTo>
                <a:lnTo>
                  <a:pt x="77" y="97"/>
                </a:lnTo>
                <a:lnTo>
                  <a:pt x="70" y="88"/>
                </a:lnTo>
                <a:lnTo>
                  <a:pt x="68" y="85"/>
                </a:lnTo>
                <a:lnTo>
                  <a:pt x="68" y="84"/>
                </a:lnTo>
                <a:lnTo>
                  <a:pt x="66" y="80"/>
                </a:lnTo>
                <a:lnTo>
                  <a:pt x="61" y="72"/>
                </a:lnTo>
                <a:lnTo>
                  <a:pt x="60" y="69"/>
                </a:lnTo>
                <a:lnTo>
                  <a:pt x="58" y="65"/>
                </a:lnTo>
                <a:lnTo>
                  <a:pt x="53" y="58"/>
                </a:lnTo>
                <a:lnTo>
                  <a:pt x="52" y="51"/>
                </a:lnTo>
                <a:lnTo>
                  <a:pt x="48" y="46"/>
                </a:lnTo>
                <a:lnTo>
                  <a:pt x="46" y="39"/>
                </a:lnTo>
                <a:lnTo>
                  <a:pt x="45" y="35"/>
                </a:lnTo>
                <a:lnTo>
                  <a:pt x="39" y="17"/>
                </a:lnTo>
                <a:lnTo>
                  <a:pt x="39" y="11"/>
                </a:lnTo>
                <a:lnTo>
                  <a:pt x="37" y="4"/>
                </a:lnTo>
                <a:lnTo>
                  <a:pt x="37" y="0"/>
                </a:lnTo>
                <a:lnTo>
                  <a:pt x="0" y="7"/>
                </a:lnTo>
                <a:close/>
              </a:path>
            </a:pathLst>
          </a:custGeom>
          <a:solidFill>
            <a:schemeClr val="tx1">
              <a:lumMod val="50000"/>
            </a:schemeClr>
          </a:solidFill>
          <a:ln w="9525">
            <a:solidFill>
              <a:schemeClr val="tx1">
                <a:lumMod val="50000"/>
              </a:schemeClr>
            </a:solidFill>
            <a:round/>
            <a:headEnd/>
            <a:tailEnd/>
          </a:ln>
        </p:spPr>
        <p:txBody>
          <a:bodyPr/>
          <a:lstStyle/>
          <a:p>
            <a:pPr>
              <a:defRPr/>
            </a:pPr>
            <a:endParaRPr lang="fr-FR">
              <a:solidFill>
                <a:schemeClr val="tx1">
                  <a:lumMod val="50000"/>
                </a:schemeClr>
              </a:solidFill>
            </a:endParaRPr>
          </a:p>
        </p:txBody>
      </p:sp>
      <p:sp>
        <p:nvSpPr>
          <p:cNvPr id="23" name="Freeform 43"/>
          <p:cNvSpPr>
            <a:spLocks/>
          </p:cNvSpPr>
          <p:nvPr/>
        </p:nvSpPr>
        <p:spPr bwMode="auto">
          <a:xfrm>
            <a:off x="2454275" y="2509838"/>
            <a:ext cx="301625" cy="1057275"/>
          </a:xfrm>
          <a:custGeom>
            <a:avLst/>
            <a:gdLst>
              <a:gd name="T0" fmla="*/ 2147483647 w 427"/>
              <a:gd name="T1" fmla="*/ 2147483647 h 1259"/>
              <a:gd name="T2" fmla="*/ 2147483647 w 427"/>
              <a:gd name="T3" fmla="*/ 2147483647 h 1259"/>
              <a:gd name="T4" fmla="*/ 2147483647 w 427"/>
              <a:gd name="T5" fmla="*/ 2147483647 h 1259"/>
              <a:gd name="T6" fmla="*/ 2147483647 w 427"/>
              <a:gd name="T7" fmla="*/ 2147483647 h 1259"/>
              <a:gd name="T8" fmla="*/ 2147483647 w 427"/>
              <a:gd name="T9" fmla="*/ 2147483647 h 1259"/>
              <a:gd name="T10" fmla="*/ 2147483647 w 427"/>
              <a:gd name="T11" fmla="*/ 2147483647 h 1259"/>
              <a:gd name="T12" fmla="*/ 2147483647 w 427"/>
              <a:gd name="T13" fmla="*/ 2147483647 h 1259"/>
              <a:gd name="T14" fmla="*/ 2147483647 w 427"/>
              <a:gd name="T15" fmla="*/ 2147483647 h 1259"/>
              <a:gd name="T16" fmla="*/ 2147483647 w 427"/>
              <a:gd name="T17" fmla="*/ 2147483647 h 1259"/>
              <a:gd name="T18" fmla="*/ 2147483647 w 427"/>
              <a:gd name="T19" fmla="*/ 2147483647 h 1259"/>
              <a:gd name="T20" fmla="*/ 2147483647 w 427"/>
              <a:gd name="T21" fmla="*/ 2147483647 h 1259"/>
              <a:gd name="T22" fmla="*/ 2147483647 w 427"/>
              <a:gd name="T23" fmla="*/ 2147483647 h 1259"/>
              <a:gd name="T24" fmla="*/ 2147483647 w 427"/>
              <a:gd name="T25" fmla="*/ 2147483647 h 1259"/>
              <a:gd name="T26" fmla="*/ 2147483647 w 427"/>
              <a:gd name="T27" fmla="*/ 2147483647 h 1259"/>
              <a:gd name="T28" fmla="*/ 2147483647 w 427"/>
              <a:gd name="T29" fmla="*/ 2147483647 h 1259"/>
              <a:gd name="T30" fmla="*/ 2147483647 w 427"/>
              <a:gd name="T31" fmla="*/ 2147483647 h 1259"/>
              <a:gd name="T32" fmla="*/ 2147483647 w 427"/>
              <a:gd name="T33" fmla="*/ 2147483647 h 1259"/>
              <a:gd name="T34" fmla="*/ 2147483647 w 427"/>
              <a:gd name="T35" fmla="*/ 2147483647 h 1259"/>
              <a:gd name="T36" fmla="*/ 2147483647 w 427"/>
              <a:gd name="T37" fmla="*/ 2147483647 h 1259"/>
              <a:gd name="T38" fmla="*/ 2147483647 w 427"/>
              <a:gd name="T39" fmla="*/ 2147483647 h 1259"/>
              <a:gd name="T40" fmla="*/ 2147483647 w 427"/>
              <a:gd name="T41" fmla="*/ 2147483647 h 1259"/>
              <a:gd name="T42" fmla="*/ 2147483647 w 427"/>
              <a:gd name="T43" fmla="*/ 2147483647 h 1259"/>
              <a:gd name="T44" fmla="*/ 2147483647 w 427"/>
              <a:gd name="T45" fmla="*/ 2147483647 h 1259"/>
              <a:gd name="T46" fmla="*/ 2147483647 w 427"/>
              <a:gd name="T47" fmla="*/ 2147483647 h 1259"/>
              <a:gd name="T48" fmla="*/ 2147483647 w 427"/>
              <a:gd name="T49" fmla="*/ 2147483647 h 1259"/>
              <a:gd name="T50" fmla="*/ 2147483647 w 427"/>
              <a:gd name="T51" fmla="*/ 2147483647 h 1259"/>
              <a:gd name="T52" fmla="*/ 2147483647 w 427"/>
              <a:gd name="T53" fmla="*/ 2147483647 h 1259"/>
              <a:gd name="T54" fmla="*/ 2147483647 w 427"/>
              <a:gd name="T55" fmla="*/ 2147483647 h 1259"/>
              <a:gd name="T56" fmla="*/ 2147483647 w 427"/>
              <a:gd name="T57" fmla="*/ 2147483647 h 1259"/>
              <a:gd name="T58" fmla="*/ 2147483647 w 427"/>
              <a:gd name="T59" fmla="*/ 0 h 1259"/>
              <a:gd name="T60" fmla="*/ 2147483647 w 427"/>
              <a:gd name="T61" fmla="*/ 2147483647 h 1259"/>
              <a:gd name="T62" fmla="*/ 2147483647 w 427"/>
              <a:gd name="T63" fmla="*/ 2147483647 h 1259"/>
              <a:gd name="T64" fmla="*/ 2147483647 w 427"/>
              <a:gd name="T65" fmla="*/ 2147483647 h 1259"/>
              <a:gd name="T66" fmla="*/ 2147483647 w 427"/>
              <a:gd name="T67" fmla="*/ 2147483647 h 1259"/>
              <a:gd name="T68" fmla="*/ 2147483647 w 427"/>
              <a:gd name="T69" fmla="*/ 2147483647 h 1259"/>
              <a:gd name="T70" fmla="*/ 2147483647 w 427"/>
              <a:gd name="T71" fmla="*/ 2147483647 h 1259"/>
              <a:gd name="T72" fmla="*/ 2147483647 w 427"/>
              <a:gd name="T73" fmla="*/ 2147483647 h 1259"/>
              <a:gd name="T74" fmla="*/ 2147483647 w 427"/>
              <a:gd name="T75" fmla="*/ 2147483647 h 1259"/>
              <a:gd name="T76" fmla="*/ 2147483647 w 427"/>
              <a:gd name="T77" fmla="*/ 2147483647 h 1259"/>
              <a:gd name="T78" fmla="*/ 2147483647 w 427"/>
              <a:gd name="T79" fmla="*/ 2147483647 h 1259"/>
              <a:gd name="T80" fmla="*/ 2147483647 w 427"/>
              <a:gd name="T81" fmla="*/ 2147483647 h 1259"/>
              <a:gd name="T82" fmla="*/ 2147483647 w 427"/>
              <a:gd name="T83" fmla="*/ 2147483647 h 1259"/>
              <a:gd name="T84" fmla="*/ 2147483647 w 427"/>
              <a:gd name="T85" fmla="*/ 2147483647 h 1259"/>
              <a:gd name="T86" fmla="*/ 2147483647 w 427"/>
              <a:gd name="T87" fmla="*/ 2147483647 h 1259"/>
              <a:gd name="T88" fmla="*/ 2147483647 w 427"/>
              <a:gd name="T89" fmla="*/ 2147483647 h 1259"/>
              <a:gd name="T90" fmla="*/ 2147483647 w 427"/>
              <a:gd name="T91" fmla="*/ 2147483647 h 1259"/>
              <a:gd name="T92" fmla="*/ 2147483647 w 427"/>
              <a:gd name="T93" fmla="*/ 2147483647 h 1259"/>
              <a:gd name="T94" fmla="*/ 2147483647 w 427"/>
              <a:gd name="T95" fmla="*/ 2147483647 h 1259"/>
              <a:gd name="T96" fmla="*/ 2147483647 w 427"/>
              <a:gd name="T97" fmla="*/ 2147483647 h 1259"/>
              <a:gd name="T98" fmla="*/ 2147483647 w 427"/>
              <a:gd name="T99" fmla="*/ 2147483647 h 1259"/>
              <a:gd name="T100" fmla="*/ 2147483647 w 427"/>
              <a:gd name="T101" fmla="*/ 2147483647 h 1259"/>
              <a:gd name="T102" fmla="*/ 2147483647 w 427"/>
              <a:gd name="T103" fmla="*/ 2147483647 h 1259"/>
              <a:gd name="T104" fmla="*/ 2147483647 w 427"/>
              <a:gd name="T105" fmla="*/ 2147483647 h 1259"/>
              <a:gd name="T106" fmla="*/ 2147483647 w 427"/>
              <a:gd name="T107" fmla="*/ 2147483647 h 1259"/>
              <a:gd name="T108" fmla="*/ 2147483647 w 427"/>
              <a:gd name="T109" fmla="*/ 2147483647 h 1259"/>
              <a:gd name="T110" fmla="*/ 2147483647 w 427"/>
              <a:gd name="T111" fmla="*/ 2147483647 h 1259"/>
              <a:gd name="T112" fmla="*/ 2147483647 w 427"/>
              <a:gd name="T113" fmla="*/ 2147483647 h 1259"/>
              <a:gd name="T114" fmla="*/ 2147483647 w 427"/>
              <a:gd name="T115" fmla="*/ 2147483647 h 1259"/>
              <a:gd name="T116" fmla="*/ 2147483647 w 427"/>
              <a:gd name="T117" fmla="*/ 2147483647 h 12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7"/>
              <a:gd name="T178" fmla="*/ 0 h 1259"/>
              <a:gd name="T179" fmla="*/ 427 w 427"/>
              <a:gd name="T180" fmla="*/ 1259 h 12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7" h="1259">
                <a:moveTo>
                  <a:pt x="417" y="1208"/>
                </a:moveTo>
                <a:lnTo>
                  <a:pt x="419" y="1207"/>
                </a:lnTo>
                <a:lnTo>
                  <a:pt x="410" y="1209"/>
                </a:lnTo>
                <a:lnTo>
                  <a:pt x="404" y="1212"/>
                </a:lnTo>
                <a:lnTo>
                  <a:pt x="394" y="1213"/>
                </a:lnTo>
                <a:lnTo>
                  <a:pt x="387" y="1214"/>
                </a:lnTo>
                <a:lnTo>
                  <a:pt x="371" y="1218"/>
                </a:lnTo>
                <a:lnTo>
                  <a:pt x="367" y="1218"/>
                </a:lnTo>
                <a:lnTo>
                  <a:pt x="355" y="1220"/>
                </a:lnTo>
                <a:lnTo>
                  <a:pt x="349" y="1220"/>
                </a:lnTo>
                <a:lnTo>
                  <a:pt x="345" y="1221"/>
                </a:lnTo>
                <a:lnTo>
                  <a:pt x="329" y="1221"/>
                </a:lnTo>
                <a:lnTo>
                  <a:pt x="324" y="1222"/>
                </a:lnTo>
                <a:lnTo>
                  <a:pt x="314" y="1222"/>
                </a:lnTo>
                <a:lnTo>
                  <a:pt x="309" y="1221"/>
                </a:lnTo>
                <a:lnTo>
                  <a:pt x="295" y="1221"/>
                </a:lnTo>
                <a:lnTo>
                  <a:pt x="291" y="1220"/>
                </a:lnTo>
                <a:lnTo>
                  <a:pt x="281" y="1220"/>
                </a:lnTo>
                <a:lnTo>
                  <a:pt x="277" y="1219"/>
                </a:lnTo>
                <a:lnTo>
                  <a:pt x="273" y="1219"/>
                </a:lnTo>
                <a:lnTo>
                  <a:pt x="264" y="1216"/>
                </a:lnTo>
                <a:lnTo>
                  <a:pt x="258" y="1216"/>
                </a:lnTo>
                <a:lnTo>
                  <a:pt x="262" y="1216"/>
                </a:lnTo>
                <a:lnTo>
                  <a:pt x="264" y="1218"/>
                </a:lnTo>
                <a:lnTo>
                  <a:pt x="263" y="1216"/>
                </a:lnTo>
                <a:lnTo>
                  <a:pt x="261" y="1216"/>
                </a:lnTo>
                <a:lnTo>
                  <a:pt x="258" y="1215"/>
                </a:lnTo>
                <a:lnTo>
                  <a:pt x="252" y="1213"/>
                </a:lnTo>
                <a:lnTo>
                  <a:pt x="249" y="1212"/>
                </a:lnTo>
                <a:lnTo>
                  <a:pt x="247" y="1211"/>
                </a:lnTo>
                <a:lnTo>
                  <a:pt x="243" y="1209"/>
                </a:lnTo>
                <a:lnTo>
                  <a:pt x="238" y="1205"/>
                </a:lnTo>
                <a:lnTo>
                  <a:pt x="231" y="1201"/>
                </a:lnTo>
                <a:lnTo>
                  <a:pt x="228" y="1201"/>
                </a:lnTo>
                <a:lnTo>
                  <a:pt x="226" y="1199"/>
                </a:lnTo>
                <a:lnTo>
                  <a:pt x="214" y="1191"/>
                </a:lnTo>
                <a:lnTo>
                  <a:pt x="211" y="1188"/>
                </a:lnTo>
                <a:lnTo>
                  <a:pt x="203" y="1182"/>
                </a:lnTo>
                <a:lnTo>
                  <a:pt x="195" y="1174"/>
                </a:lnTo>
                <a:lnTo>
                  <a:pt x="193" y="1173"/>
                </a:lnTo>
                <a:lnTo>
                  <a:pt x="192" y="1170"/>
                </a:lnTo>
                <a:lnTo>
                  <a:pt x="181" y="1160"/>
                </a:lnTo>
                <a:lnTo>
                  <a:pt x="179" y="1156"/>
                </a:lnTo>
                <a:lnTo>
                  <a:pt x="177" y="1154"/>
                </a:lnTo>
                <a:lnTo>
                  <a:pt x="174" y="1151"/>
                </a:lnTo>
                <a:lnTo>
                  <a:pt x="171" y="1147"/>
                </a:lnTo>
                <a:lnTo>
                  <a:pt x="172" y="1148"/>
                </a:lnTo>
                <a:lnTo>
                  <a:pt x="171" y="1146"/>
                </a:lnTo>
                <a:lnTo>
                  <a:pt x="171" y="1147"/>
                </a:lnTo>
                <a:lnTo>
                  <a:pt x="164" y="1140"/>
                </a:lnTo>
                <a:lnTo>
                  <a:pt x="162" y="1139"/>
                </a:lnTo>
                <a:lnTo>
                  <a:pt x="159" y="1136"/>
                </a:lnTo>
                <a:lnTo>
                  <a:pt x="155" y="1132"/>
                </a:lnTo>
                <a:lnTo>
                  <a:pt x="152" y="1129"/>
                </a:lnTo>
                <a:lnTo>
                  <a:pt x="148" y="1124"/>
                </a:lnTo>
                <a:lnTo>
                  <a:pt x="146" y="1121"/>
                </a:lnTo>
                <a:lnTo>
                  <a:pt x="143" y="1118"/>
                </a:lnTo>
                <a:lnTo>
                  <a:pt x="141" y="1115"/>
                </a:lnTo>
                <a:lnTo>
                  <a:pt x="139" y="1113"/>
                </a:lnTo>
                <a:lnTo>
                  <a:pt x="136" y="1109"/>
                </a:lnTo>
                <a:lnTo>
                  <a:pt x="134" y="1107"/>
                </a:lnTo>
                <a:lnTo>
                  <a:pt x="129" y="1100"/>
                </a:lnTo>
                <a:lnTo>
                  <a:pt x="127" y="1098"/>
                </a:lnTo>
                <a:lnTo>
                  <a:pt x="126" y="1094"/>
                </a:lnTo>
                <a:lnTo>
                  <a:pt x="119" y="1084"/>
                </a:lnTo>
                <a:lnTo>
                  <a:pt x="118" y="1080"/>
                </a:lnTo>
                <a:lnTo>
                  <a:pt x="111" y="1070"/>
                </a:lnTo>
                <a:lnTo>
                  <a:pt x="111" y="1068"/>
                </a:lnTo>
                <a:lnTo>
                  <a:pt x="108" y="1061"/>
                </a:lnTo>
                <a:lnTo>
                  <a:pt x="106" y="1060"/>
                </a:lnTo>
                <a:lnTo>
                  <a:pt x="105" y="1055"/>
                </a:lnTo>
                <a:lnTo>
                  <a:pt x="101" y="1048"/>
                </a:lnTo>
                <a:lnTo>
                  <a:pt x="102" y="1051"/>
                </a:lnTo>
                <a:lnTo>
                  <a:pt x="97" y="1040"/>
                </a:lnTo>
                <a:lnTo>
                  <a:pt x="94" y="1036"/>
                </a:lnTo>
                <a:lnTo>
                  <a:pt x="93" y="1031"/>
                </a:lnTo>
                <a:lnTo>
                  <a:pt x="88" y="1022"/>
                </a:lnTo>
                <a:lnTo>
                  <a:pt x="84" y="1015"/>
                </a:lnTo>
                <a:lnTo>
                  <a:pt x="81" y="1010"/>
                </a:lnTo>
                <a:lnTo>
                  <a:pt x="80" y="1006"/>
                </a:lnTo>
                <a:lnTo>
                  <a:pt x="78" y="1001"/>
                </a:lnTo>
                <a:lnTo>
                  <a:pt x="74" y="995"/>
                </a:lnTo>
                <a:lnTo>
                  <a:pt x="71" y="989"/>
                </a:lnTo>
                <a:lnTo>
                  <a:pt x="56" y="951"/>
                </a:lnTo>
                <a:lnTo>
                  <a:pt x="55" y="947"/>
                </a:lnTo>
                <a:lnTo>
                  <a:pt x="52" y="939"/>
                </a:lnTo>
                <a:lnTo>
                  <a:pt x="50" y="934"/>
                </a:lnTo>
                <a:lnTo>
                  <a:pt x="50" y="928"/>
                </a:lnTo>
                <a:lnTo>
                  <a:pt x="48" y="921"/>
                </a:lnTo>
                <a:lnTo>
                  <a:pt x="45" y="915"/>
                </a:lnTo>
                <a:lnTo>
                  <a:pt x="45" y="910"/>
                </a:lnTo>
                <a:lnTo>
                  <a:pt x="44" y="903"/>
                </a:lnTo>
                <a:lnTo>
                  <a:pt x="43" y="897"/>
                </a:lnTo>
                <a:lnTo>
                  <a:pt x="42" y="893"/>
                </a:lnTo>
                <a:lnTo>
                  <a:pt x="42" y="885"/>
                </a:lnTo>
                <a:lnTo>
                  <a:pt x="41" y="879"/>
                </a:lnTo>
                <a:lnTo>
                  <a:pt x="41" y="871"/>
                </a:lnTo>
                <a:lnTo>
                  <a:pt x="38" y="859"/>
                </a:lnTo>
                <a:lnTo>
                  <a:pt x="38" y="844"/>
                </a:lnTo>
                <a:lnTo>
                  <a:pt x="37" y="837"/>
                </a:lnTo>
                <a:lnTo>
                  <a:pt x="37" y="826"/>
                </a:lnTo>
                <a:lnTo>
                  <a:pt x="38" y="818"/>
                </a:lnTo>
                <a:lnTo>
                  <a:pt x="38" y="796"/>
                </a:lnTo>
                <a:lnTo>
                  <a:pt x="40" y="790"/>
                </a:lnTo>
                <a:lnTo>
                  <a:pt x="41" y="781"/>
                </a:lnTo>
                <a:lnTo>
                  <a:pt x="41" y="774"/>
                </a:lnTo>
                <a:lnTo>
                  <a:pt x="42" y="767"/>
                </a:lnTo>
                <a:lnTo>
                  <a:pt x="43" y="760"/>
                </a:lnTo>
                <a:lnTo>
                  <a:pt x="45" y="744"/>
                </a:lnTo>
                <a:lnTo>
                  <a:pt x="46" y="739"/>
                </a:lnTo>
                <a:lnTo>
                  <a:pt x="49" y="730"/>
                </a:lnTo>
                <a:lnTo>
                  <a:pt x="51" y="714"/>
                </a:lnTo>
                <a:lnTo>
                  <a:pt x="52" y="707"/>
                </a:lnTo>
                <a:lnTo>
                  <a:pt x="56" y="697"/>
                </a:lnTo>
                <a:lnTo>
                  <a:pt x="57" y="689"/>
                </a:lnTo>
                <a:lnTo>
                  <a:pt x="58" y="682"/>
                </a:lnTo>
                <a:lnTo>
                  <a:pt x="60" y="673"/>
                </a:lnTo>
                <a:lnTo>
                  <a:pt x="63" y="665"/>
                </a:lnTo>
                <a:lnTo>
                  <a:pt x="67" y="646"/>
                </a:lnTo>
                <a:lnTo>
                  <a:pt x="70" y="638"/>
                </a:lnTo>
                <a:lnTo>
                  <a:pt x="73" y="629"/>
                </a:lnTo>
                <a:lnTo>
                  <a:pt x="72" y="629"/>
                </a:lnTo>
                <a:lnTo>
                  <a:pt x="73" y="628"/>
                </a:lnTo>
                <a:lnTo>
                  <a:pt x="74" y="620"/>
                </a:lnTo>
                <a:lnTo>
                  <a:pt x="78" y="610"/>
                </a:lnTo>
                <a:lnTo>
                  <a:pt x="91" y="570"/>
                </a:lnTo>
                <a:lnTo>
                  <a:pt x="96" y="560"/>
                </a:lnTo>
                <a:lnTo>
                  <a:pt x="99" y="548"/>
                </a:lnTo>
                <a:lnTo>
                  <a:pt x="109" y="527"/>
                </a:lnTo>
                <a:lnTo>
                  <a:pt x="113" y="516"/>
                </a:lnTo>
                <a:lnTo>
                  <a:pt x="118" y="506"/>
                </a:lnTo>
                <a:lnTo>
                  <a:pt x="123" y="494"/>
                </a:lnTo>
                <a:lnTo>
                  <a:pt x="126" y="485"/>
                </a:lnTo>
                <a:lnTo>
                  <a:pt x="132" y="473"/>
                </a:lnTo>
                <a:lnTo>
                  <a:pt x="137" y="462"/>
                </a:lnTo>
                <a:lnTo>
                  <a:pt x="146" y="440"/>
                </a:lnTo>
                <a:lnTo>
                  <a:pt x="151" y="430"/>
                </a:lnTo>
                <a:lnTo>
                  <a:pt x="157" y="417"/>
                </a:lnTo>
                <a:lnTo>
                  <a:pt x="162" y="407"/>
                </a:lnTo>
                <a:lnTo>
                  <a:pt x="166" y="395"/>
                </a:lnTo>
                <a:lnTo>
                  <a:pt x="171" y="385"/>
                </a:lnTo>
                <a:lnTo>
                  <a:pt x="175" y="373"/>
                </a:lnTo>
                <a:lnTo>
                  <a:pt x="185" y="352"/>
                </a:lnTo>
                <a:lnTo>
                  <a:pt x="189" y="340"/>
                </a:lnTo>
                <a:lnTo>
                  <a:pt x="193" y="330"/>
                </a:lnTo>
                <a:lnTo>
                  <a:pt x="197" y="320"/>
                </a:lnTo>
                <a:lnTo>
                  <a:pt x="204" y="298"/>
                </a:lnTo>
                <a:lnTo>
                  <a:pt x="208" y="290"/>
                </a:lnTo>
                <a:lnTo>
                  <a:pt x="208" y="289"/>
                </a:lnTo>
                <a:lnTo>
                  <a:pt x="209" y="287"/>
                </a:lnTo>
                <a:lnTo>
                  <a:pt x="210" y="279"/>
                </a:lnTo>
                <a:lnTo>
                  <a:pt x="214" y="269"/>
                </a:lnTo>
                <a:lnTo>
                  <a:pt x="217" y="258"/>
                </a:lnTo>
                <a:lnTo>
                  <a:pt x="223" y="231"/>
                </a:lnTo>
                <a:lnTo>
                  <a:pt x="227" y="221"/>
                </a:lnTo>
                <a:lnTo>
                  <a:pt x="228" y="211"/>
                </a:lnTo>
                <a:lnTo>
                  <a:pt x="231" y="201"/>
                </a:lnTo>
                <a:lnTo>
                  <a:pt x="232" y="193"/>
                </a:lnTo>
                <a:lnTo>
                  <a:pt x="235" y="183"/>
                </a:lnTo>
                <a:lnTo>
                  <a:pt x="237" y="174"/>
                </a:lnTo>
                <a:lnTo>
                  <a:pt x="239" y="165"/>
                </a:lnTo>
                <a:lnTo>
                  <a:pt x="240" y="155"/>
                </a:lnTo>
                <a:lnTo>
                  <a:pt x="242" y="147"/>
                </a:lnTo>
                <a:lnTo>
                  <a:pt x="243" y="138"/>
                </a:lnTo>
                <a:lnTo>
                  <a:pt x="246" y="129"/>
                </a:lnTo>
                <a:lnTo>
                  <a:pt x="247" y="120"/>
                </a:lnTo>
                <a:lnTo>
                  <a:pt x="248" y="110"/>
                </a:lnTo>
                <a:lnTo>
                  <a:pt x="250" y="94"/>
                </a:lnTo>
                <a:lnTo>
                  <a:pt x="252" y="85"/>
                </a:lnTo>
                <a:lnTo>
                  <a:pt x="254" y="68"/>
                </a:lnTo>
                <a:lnTo>
                  <a:pt x="254" y="60"/>
                </a:lnTo>
                <a:lnTo>
                  <a:pt x="255" y="53"/>
                </a:lnTo>
                <a:lnTo>
                  <a:pt x="256" y="42"/>
                </a:lnTo>
                <a:lnTo>
                  <a:pt x="256" y="34"/>
                </a:lnTo>
                <a:lnTo>
                  <a:pt x="257" y="26"/>
                </a:lnTo>
                <a:lnTo>
                  <a:pt x="257" y="11"/>
                </a:lnTo>
                <a:lnTo>
                  <a:pt x="258" y="4"/>
                </a:lnTo>
                <a:lnTo>
                  <a:pt x="258" y="3"/>
                </a:lnTo>
                <a:lnTo>
                  <a:pt x="222" y="1"/>
                </a:lnTo>
                <a:lnTo>
                  <a:pt x="222" y="0"/>
                </a:lnTo>
                <a:lnTo>
                  <a:pt x="220" y="9"/>
                </a:lnTo>
                <a:lnTo>
                  <a:pt x="220" y="24"/>
                </a:lnTo>
                <a:lnTo>
                  <a:pt x="219" y="32"/>
                </a:lnTo>
                <a:lnTo>
                  <a:pt x="219" y="40"/>
                </a:lnTo>
                <a:lnTo>
                  <a:pt x="218" y="48"/>
                </a:lnTo>
                <a:lnTo>
                  <a:pt x="217" y="57"/>
                </a:lnTo>
                <a:lnTo>
                  <a:pt x="217" y="66"/>
                </a:lnTo>
                <a:lnTo>
                  <a:pt x="215" y="81"/>
                </a:lnTo>
                <a:lnTo>
                  <a:pt x="214" y="90"/>
                </a:lnTo>
                <a:lnTo>
                  <a:pt x="211" y="106"/>
                </a:lnTo>
                <a:lnTo>
                  <a:pt x="210" y="115"/>
                </a:lnTo>
                <a:lnTo>
                  <a:pt x="209" y="122"/>
                </a:lnTo>
                <a:lnTo>
                  <a:pt x="207" y="131"/>
                </a:lnTo>
                <a:lnTo>
                  <a:pt x="205" y="140"/>
                </a:lnTo>
                <a:lnTo>
                  <a:pt x="203" y="148"/>
                </a:lnTo>
                <a:lnTo>
                  <a:pt x="202" y="158"/>
                </a:lnTo>
                <a:lnTo>
                  <a:pt x="200" y="167"/>
                </a:lnTo>
                <a:lnTo>
                  <a:pt x="199" y="176"/>
                </a:lnTo>
                <a:lnTo>
                  <a:pt x="197" y="184"/>
                </a:lnTo>
                <a:lnTo>
                  <a:pt x="194" y="192"/>
                </a:lnTo>
                <a:lnTo>
                  <a:pt x="192" y="204"/>
                </a:lnTo>
                <a:lnTo>
                  <a:pt x="190" y="212"/>
                </a:lnTo>
                <a:lnTo>
                  <a:pt x="188" y="220"/>
                </a:lnTo>
                <a:lnTo>
                  <a:pt x="180" y="249"/>
                </a:lnTo>
                <a:lnTo>
                  <a:pt x="179" y="258"/>
                </a:lnTo>
                <a:lnTo>
                  <a:pt x="175" y="267"/>
                </a:lnTo>
                <a:lnTo>
                  <a:pt x="172" y="280"/>
                </a:lnTo>
                <a:lnTo>
                  <a:pt x="173" y="277"/>
                </a:lnTo>
                <a:lnTo>
                  <a:pt x="173" y="276"/>
                </a:lnTo>
                <a:lnTo>
                  <a:pt x="170" y="287"/>
                </a:lnTo>
                <a:lnTo>
                  <a:pt x="163" y="306"/>
                </a:lnTo>
                <a:lnTo>
                  <a:pt x="158" y="317"/>
                </a:lnTo>
                <a:lnTo>
                  <a:pt x="155" y="328"/>
                </a:lnTo>
                <a:lnTo>
                  <a:pt x="150" y="339"/>
                </a:lnTo>
                <a:lnTo>
                  <a:pt x="141" y="359"/>
                </a:lnTo>
                <a:lnTo>
                  <a:pt x="136" y="371"/>
                </a:lnTo>
                <a:lnTo>
                  <a:pt x="132" y="381"/>
                </a:lnTo>
                <a:lnTo>
                  <a:pt x="127" y="393"/>
                </a:lnTo>
                <a:lnTo>
                  <a:pt x="123" y="403"/>
                </a:lnTo>
                <a:lnTo>
                  <a:pt x="119" y="413"/>
                </a:lnTo>
                <a:lnTo>
                  <a:pt x="113" y="424"/>
                </a:lnTo>
                <a:lnTo>
                  <a:pt x="103" y="448"/>
                </a:lnTo>
                <a:lnTo>
                  <a:pt x="99" y="457"/>
                </a:lnTo>
                <a:lnTo>
                  <a:pt x="94" y="469"/>
                </a:lnTo>
                <a:lnTo>
                  <a:pt x="88" y="480"/>
                </a:lnTo>
                <a:lnTo>
                  <a:pt x="83" y="492"/>
                </a:lnTo>
                <a:lnTo>
                  <a:pt x="79" y="502"/>
                </a:lnTo>
                <a:lnTo>
                  <a:pt x="74" y="514"/>
                </a:lnTo>
                <a:lnTo>
                  <a:pt x="65" y="534"/>
                </a:lnTo>
                <a:lnTo>
                  <a:pt x="61" y="546"/>
                </a:lnTo>
                <a:lnTo>
                  <a:pt x="57" y="556"/>
                </a:lnTo>
                <a:lnTo>
                  <a:pt x="43" y="599"/>
                </a:lnTo>
                <a:lnTo>
                  <a:pt x="40" y="608"/>
                </a:lnTo>
                <a:lnTo>
                  <a:pt x="36" y="621"/>
                </a:lnTo>
                <a:lnTo>
                  <a:pt x="37" y="620"/>
                </a:lnTo>
                <a:lnTo>
                  <a:pt x="36" y="620"/>
                </a:lnTo>
                <a:lnTo>
                  <a:pt x="35" y="629"/>
                </a:lnTo>
                <a:lnTo>
                  <a:pt x="33" y="637"/>
                </a:lnTo>
                <a:lnTo>
                  <a:pt x="28" y="655"/>
                </a:lnTo>
                <a:lnTo>
                  <a:pt x="26" y="663"/>
                </a:lnTo>
                <a:lnTo>
                  <a:pt x="23" y="673"/>
                </a:lnTo>
                <a:lnTo>
                  <a:pt x="20" y="682"/>
                </a:lnTo>
                <a:lnTo>
                  <a:pt x="19" y="690"/>
                </a:lnTo>
                <a:lnTo>
                  <a:pt x="18" y="698"/>
                </a:lnTo>
                <a:lnTo>
                  <a:pt x="14" y="707"/>
                </a:lnTo>
                <a:lnTo>
                  <a:pt x="12" y="723"/>
                </a:lnTo>
                <a:lnTo>
                  <a:pt x="10" y="730"/>
                </a:lnTo>
                <a:lnTo>
                  <a:pt x="8" y="739"/>
                </a:lnTo>
                <a:lnTo>
                  <a:pt x="6" y="756"/>
                </a:lnTo>
                <a:lnTo>
                  <a:pt x="5" y="762"/>
                </a:lnTo>
                <a:lnTo>
                  <a:pt x="4" y="772"/>
                </a:lnTo>
                <a:lnTo>
                  <a:pt x="4" y="779"/>
                </a:lnTo>
                <a:lnTo>
                  <a:pt x="3" y="786"/>
                </a:lnTo>
                <a:lnTo>
                  <a:pt x="2" y="794"/>
                </a:lnTo>
                <a:lnTo>
                  <a:pt x="2" y="815"/>
                </a:lnTo>
                <a:lnTo>
                  <a:pt x="0" y="824"/>
                </a:lnTo>
                <a:lnTo>
                  <a:pt x="0" y="840"/>
                </a:lnTo>
                <a:lnTo>
                  <a:pt x="2" y="847"/>
                </a:lnTo>
                <a:lnTo>
                  <a:pt x="2" y="862"/>
                </a:lnTo>
                <a:lnTo>
                  <a:pt x="4" y="878"/>
                </a:lnTo>
                <a:lnTo>
                  <a:pt x="4" y="874"/>
                </a:lnTo>
                <a:lnTo>
                  <a:pt x="4" y="883"/>
                </a:lnTo>
                <a:lnTo>
                  <a:pt x="5" y="889"/>
                </a:lnTo>
                <a:lnTo>
                  <a:pt x="5" y="895"/>
                </a:lnTo>
                <a:lnTo>
                  <a:pt x="6" y="904"/>
                </a:lnTo>
                <a:lnTo>
                  <a:pt x="7" y="910"/>
                </a:lnTo>
                <a:lnTo>
                  <a:pt x="8" y="917"/>
                </a:lnTo>
                <a:lnTo>
                  <a:pt x="11" y="924"/>
                </a:lnTo>
                <a:lnTo>
                  <a:pt x="13" y="931"/>
                </a:lnTo>
                <a:lnTo>
                  <a:pt x="13" y="935"/>
                </a:lnTo>
                <a:lnTo>
                  <a:pt x="15" y="943"/>
                </a:lnTo>
                <a:lnTo>
                  <a:pt x="18" y="950"/>
                </a:lnTo>
                <a:lnTo>
                  <a:pt x="20" y="956"/>
                </a:lnTo>
                <a:lnTo>
                  <a:pt x="21" y="963"/>
                </a:lnTo>
                <a:lnTo>
                  <a:pt x="38" y="1006"/>
                </a:lnTo>
                <a:lnTo>
                  <a:pt x="42" y="1011"/>
                </a:lnTo>
                <a:lnTo>
                  <a:pt x="43" y="1017"/>
                </a:lnTo>
                <a:lnTo>
                  <a:pt x="45" y="1022"/>
                </a:lnTo>
                <a:lnTo>
                  <a:pt x="49" y="1029"/>
                </a:lnTo>
                <a:lnTo>
                  <a:pt x="52" y="1033"/>
                </a:lnTo>
                <a:lnTo>
                  <a:pt x="53" y="1038"/>
                </a:lnTo>
                <a:lnTo>
                  <a:pt x="58" y="1047"/>
                </a:lnTo>
                <a:lnTo>
                  <a:pt x="61" y="1054"/>
                </a:lnTo>
                <a:lnTo>
                  <a:pt x="65" y="1059"/>
                </a:lnTo>
                <a:lnTo>
                  <a:pt x="70" y="1067"/>
                </a:lnTo>
                <a:lnTo>
                  <a:pt x="71" y="1069"/>
                </a:lnTo>
                <a:lnTo>
                  <a:pt x="72" y="1074"/>
                </a:lnTo>
                <a:lnTo>
                  <a:pt x="75" y="1079"/>
                </a:lnTo>
                <a:lnTo>
                  <a:pt x="76" y="1082"/>
                </a:lnTo>
                <a:lnTo>
                  <a:pt x="79" y="1086"/>
                </a:lnTo>
                <a:lnTo>
                  <a:pt x="86" y="1097"/>
                </a:lnTo>
                <a:lnTo>
                  <a:pt x="87" y="1100"/>
                </a:lnTo>
                <a:lnTo>
                  <a:pt x="94" y="1110"/>
                </a:lnTo>
                <a:lnTo>
                  <a:pt x="95" y="1114"/>
                </a:lnTo>
                <a:lnTo>
                  <a:pt x="99" y="1121"/>
                </a:lnTo>
                <a:lnTo>
                  <a:pt x="102" y="1123"/>
                </a:lnTo>
                <a:lnTo>
                  <a:pt x="106" y="1130"/>
                </a:lnTo>
                <a:lnTo>
                  <a:pt x="109" y="1132"/>
                </a:lnTo>
                <a:lnTo>
                  <a:pt x="111" y="1136"/>
                </a:lnTo>
                <a:lnTo>
                  <a:pt x="113" y="1138"/>
                </a:lnTo>
                <a:lnTo>
                  <a:pt x="116" y="1142"/>
                </a:lnTo>
                <a:lnTo>
                  <a:pt x="118" y="1144"/>
                </a:lnTo>
                <a:lnTo>
                  <a:pt x="120" y="1147"/>
                </a:lnTo>
                <a:lnTo>
                  <a:pt x="125" y="1152"/>
                </a:lnTo>
                <a:lnTo>
                  <a:pt x="127" y="1155"/>
                </a:lnTo>
                <a:lnTo>
                  <a:pt x="132" y="1160"/>
                </a:lnTo>
                <a:lnTo>
                  <a:pt x="134" y="1161"/>
                </a:lnTo>
                <a:lnTo>
                  <a:pt x="136" y="1165"/>
                </a:lnTo>
                <a:lnTo>
                  <a:pt x="141" y="1168"/>
                </a:lnTo>
                <a:lnTo>
                  <a:pt x="146" y="1173"/>
                </a:lnTo>
                <a:lnTo>
                  <a:pt x="146" y="1174"/>
                </a:lnTo>
                <a:lnTo>
                  <a:pt x="144" y="1171"/>
                </a:lnTo>
                <a:lnTo>
                  <a:pt x="147" y="1174"/>
                </a:lnTo>
                <a:lnTo>
                  <a:pt x="149" y="1177"/>
                </a:lnTo>
                <a:lnTo>
                  <a:pt x="151" y="1180"/>
                </a:lnTo>
                <a:lnTo>
                  <a:pt x="154" y="1183"/>
                </a:lnTo>
                <a:lnTo>
                  <a:pt x="164" y="1193"/>
                </a:lnTo>
                <a:lnTo>
                  <a:pt x="167" y="1198"/>
                </a:lnTo>
                <a:lnTo>
                  <a:pt x="172" y="1201"/>
                </a:lnTo>
                <a:lnTo>
                  <a:pt x="180" y="1209"/>
                </a:lnTo>
                <a:lnTo>
                  <a:pt x="186" y="1213"/>
                </a:lnTo>
                <a:lnTo>
                  <a:pt x="188" y="1216"/>
                </a:lnTo>
                <a:lnTo>
                  <a:pt x="203" y="1227"/>
                </a:lnTo>
                <a:lnTo>
                  <a:pt x="205" y="1229"/>
                </a:lnTo>
                <a:lnTo>
                  <a:pt x="212" y="1234"/>
                </a:lnTo>
                <a:lnTo>
                  <a:pt x="217" y="1236"/>
                </a:lnTo>
                <a:lnTo>
                  <a:pt x="219" y="1237"/>
                </a:lnTo>
                <a:lnTo>
                  <a:pt x="227" y="1242"/>
                </a:lnTo>
                <a:lnTo>
                  <a:pt x="231" y="1243"/>
                </a:lnTo>
                <a:lnTo>
                  <a:pt x="235" y="1246"/>
                </a:lnTo>
                <a:lnTo>
                  <a:pt x="242" y="1247"/>
                </a:lnTo>
                <a:lnTo>
                  <a:pt x="247" y="1251"/>
                </a:lnTo>
                <a:lnTo>
                  <a:pt x="254" y="1253"/>
                </a:lnTo>
                <a:lnTo>
                  <a:pt x="253" y="1252"/>
                </a:lnTo>
                <a:lnTo>
                  <a:pt x="255" y="1253"/>
                </a:lnTo>
                <a:lnTo>
                  <a:pt x="260" y="1253"/>
                </a:lnTo>
                <a:lnTo>
                  <a:pt x="269" y="1256"/>
                </a:lnTo>
                <a:lnTo>
                  <a:pt x="272" y="1256"/>
                </a:lnTo>
                <a:lnTo>
                  <a:pt x="277" y="1257"/>
                </a:lnTo>
                <a:lnTo>
                  <a:pt x="286" y="1257"/>
                </a:lnTo>
                <a:lnTo>
                  <a:pt x="291" y="1258"/>
                </a:lnTo>
                <a:lnTo>
                  <a:pt x="305" y="1258"/>
                </a:lnTo>
                <a:lnTo>
                  <a:pt x="309" y="1259"/>
                </a:lnTo>
                <a:lnTo>
                  <a:pt x="329" y="1259"/>
                </a:lnTo>
                <a:lnTo>
                  <a:pt x="333" y="1258"/>
                </a:lnTo>
                <a:lnTo>
                  <a:pt x="349" y="1258"/>
                </a:lnTo>
                <a:lnTo>
                  <a:pt x="354" y="1257"/>
                </a:lnTo>
                <a:lnTo>
                  <a:pt x="360" y="1257"/>
                </a:lnTo>
                <a:lnTo>
                  <a:pt x="371" y="1254"/>
                </a:lnTo>
                <a:lnTo>
                  <a:pt x="376" y="1254"/>
                </a:lnTo>
                <a:lnTo>
                  <a:pt x="394" y="1251"/>
                </a:lnTo>
                <a:lnTo>
                  <a:pt x="401" y="1250"/>
                </a:lnTo>
                <a:lnTo>
                  <a:pt x="415" y="1246"/>
                </a:lnTo>
                <a:lnTo>
                  <a:pt x="420" y="1244"/>
                </a:lnTo>
                <a:lnTo>
                  <a:pt x="425" y="1244"/>
                </a:lnTo>
                <a:lnTo>
                  <a:pt x="427" y="1243"/>
                </a:lnTo>
                <a:lnTo>
                  <a:pt x="417" y="1208"/>
                </a:lnTo>
                <a:close/>
              </a:path>
            </a:pathLst>
          </a:custGeom>
          <a:solidFill>
            <a:schemeClr val="tx1">
              <a:lumMod val="50000"/>
            </a:schemeClr>
          </a:solidFill>
          <a:ln w="9525">
            <a:solidFill>
              <a:schemeClr val="tx1">
                <a:lumMod val="50000"/>
              </a:schemeClr>
            </a:solidFill>
            <a:round/>
            <a:headEnd/>
            <a:tailEnd/>
          </a:ln>
        </p:spPr>
        <p:txBody>
          <a:bodyPr/>
          <a:lstStyle/>
          <a:p>
            <a:pPr>
              <a:defRPr/>
            </a:pPr>
            <a:endParaRPr lang="fr-FR">
              <a:solidFill>
                <a:schemeClr val="tx1">
                  <a:lumMod val="50000"/>
                </a:schemeClr>
              </a:solidFill>
            </a:endParaRPr>
          </a:p>
        </p:txBody>
      </p:sp>
      <p:sp>
        <p:nvSpPr>
          <p:cNvPr id="24" name="Oval 44"/>
          <p:cNvSpPr>
            <a:spLocks noChangeArrowheads="1"/>
          </p:cNvSpPr>
          <p:nvPr/>
        </p:nvSpPr>
        <p:spPr bwMode="auto">
          <a:xfrm>
            <a:off x="4945063" y="3908425"/>
            <a:ext cx="774700" cy="776288"/>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i-FI">
              <a:cs typeface="Arial" charset="0"/>
            </a:endParaRPr>
          </a:p>
        </p:txBody>
      </p:sp>
      <p:sp>
        <p:nvSpPr>
          <p:cNvPr id="26" name="Oval 49"/>
          <p:cNvSpPr>
            <a:spLocks noChangeArrowheads="1"/>
          </p:cNvSpPr>
          <p:nvPr/>
        </p:nvSpPr>
        <p:spPr bwMode="auto">
          <a:xfrm>
            <a:off x="6134100" y="2997200"/>
            <a:ext cx="804863" cy="776288"/>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i-FI">
              <a:cs typeface="Arial" charset="0"/>
            </a:endParaRPr>
          </a:p>
        </p:txBody>
      </p:sp>
      <p:sp>
        <p:nvSpPr>
          <p:cNvPr id="33819" name="Rectangle 54"/>
          <p:cNvSpPr>
            <a:spLocks noChangeArrowheads="1"/>
          </p:cNvSpPr>
          <p:nvPr/>
        </p:nvSpPr>
        <p:spPr bwMode="auto">
          <a:xfrm>
            <a:off x="4224338" y="4259263"/>
            <a:ext cx="382587" cy="244475"/>
          </a:xfrm>
          <a:prstGeom prst="rect">
            <a:avLst/>
          </a:prstGeom>
          <a:noFill/>
          <a:ln w="9525">
            <a:noFill/>
            <a:miter lim="800000"/>
            <a:headEnd/>
            <a:tailEnd/>
          </a:ln>
        </p:spPr>
        <p:txBody>
          <a:bodyPr wrap="none" lIns="0" tIns="0" rIns="0" bIns="0">
            <a:spAutoFit/>
          </a:bodyPr>
          <a:lstStyle/>
          <a:p>
            <a:r>
              <a:rPr lang="fi-FI" sz="1600">
                <a:cs typeface="Arial" charset="0"/>
              </a:rPr>
              <a:t>LPL</a:t>
            </a:r>
            <a:endParaRPr lang="fi-FI" sz="2800">
              <a:cs typeface="Arial" charset="0"/>
            </a:endParaRPr>
          </a:p>
        </p:txBody>
      </p:sp>
      <p:sp>
        <p:nvSpPr>
          <p:cNvPr id="33820" name="Rectangle 55"/>
          <p:cNvSpPr>
            <a:spLocks noChangeArrowheads="1"/>
          </p:cNvSpPr>
          <p:nvPr/>
        </p:nvSpPr>
        <p:spPr bwMode="auto">
          <a:xfrm>
            <a:off x="4287838" y="4468813"/>
            <a:ext cx="269875" cy="244475"/>
          </a:xfrm>
          <a:prstGeom prst="rect">
            <a:avLst/>
          </a:prstGeom>
          <a:noFill/>
          <a:ln w="9525">
            <a:noFill/>
            <a:miter lim="800000"/>
            <a:headEnd/>
            <a:tailEnd/>
          </a:ln>
        </p:spPr>
        <p:txBody>
          <a:bodyPr wrap="none" lIns="0" tIns="0" rIns="0" bIns="0">
            <a:spAutoFit/>
          </a:bodyPr>
          <a:lstStyle/>
          <a:p>
            <a:r>
              <a:rPr lang="fi-FI" sz="1600">
                <a:cs typeface="Arial" charset="0"/>
              </a:rPr>
              <a:t>HL</a:t>
            </a:r>
            <a:endParaRPr lang="fi-FI" sz="2800">
              <a:cs typeface="Arial" charset="0"/>
            </a:endParaRPr>
          </a:p>
        </p:txBody>
      </p:sp>
      <p:sp>
        <p:nvSpPr>
          <p:cNvPr id="33821" name="Rectangle 57"/>
          <p:cNvSpPr>
            <a:spLocks noChangeArrowheads="1"/>
          </p:cNvSpPr>
          <p:nvPr/>
        </p:nvSpPr>
        <p:spPr bwMode="auto">
          <a:xfrm>
            <a:off x="5511800" y="3546475"/>
            <a:ext cx="385763" cy="246063"/>
          </a:xfrm>
          <a:prstGeom prst="rect">
            <a:avLst/>
          </a:prstGeom>
          <a:noFill/>
          <a:ln w="9525">
            <a:noFill/>
            <a:miter lim="800000"/>
            <a:headEnd/>
            <a:tailEnd/>
          </a:ln>
        </p:spPr>
        <p:txBody>
          <a:bodyPr wrap="none" lIns="0" tIns="0" rIns="0" bIns="0">
            <a:spAutoFit/>
          </a:bodyPr>
          <a:lstStyle/>
          <a:p>
            <a:r>
              <a:rPr lang="fi-FI" sz="1600">
                <a:cs typeface="Arial" charset="0"/>
              </a:rPr>
              <a:t>LPL</a:t>
            </a:r>
            <a:endParaRPr lang="fi-FI" sz="2800">
              <a:cs typeface="Arial" charset="0"/>
            </a:endParaRPr>
          </a:p>
        </p:txBody>
      </p:sp>
      <p:sp>
        <p:nvSpPr>
          <p:cNvPr id="33822" name="Rectangle 58"/>
          <p:cNvSpPr>
            <a:spLocks noChangeArrowheads="1"/>
          </p:cNvSpPr>
          <p:nvPr/>
        </p:nvSpPr>
        <p:spPr bwMode="auto">
          <a:xfrm>
            <a:off x="201613" y="2049463"/>
            <a:ext cx="1052512" cy="430212"/>
          </a:xfrm>
          <a:prstGeom prst="rect">
            <a:avLst/>
          </a:prstGeom>
          <a:noFill/>
          <a:ln w="9525">
            <a:noFill/>
            <a:miter lim="800000"/>
            <a:headEnd/>
            <a:tailEnd/>
          </a:ln>
        </p:spPr>
        <p:txBody>
          <a:bodyPr wrap="none" lIns="0" tIns="0" rIns="0" bIns="0">
            <a:spAutoFit/>
          </a:bodyPr>
          <a:lstStyle/>
          <a:p>
            <a:r>
              <a:rPr lang="fi-FI">
                <a:solidFill>
                  <a:srgbClr val="3F3F3F"/>
                </a:solidFill>
                <a:cs typeface="Arial" charset="0"/>
              </a:rPr>
              <a:t>Remnants</a:t>
            </a:r>
            <a:endParaRPr lang="fi-FI" sz="2800">
              <a:solidFill>
                <a:srgbClr val="3F3F3F"/>
              </a:solidFill>
              <a:cs typeface="Arial" charset="0"/>
            </a:endParaRPr>
          </a:p>
        </p:txBody>
      </p:sp>
      <p:sp>
        <p:nvSpPr>
          <p:cNvPr id="31" name="Line 102"/>
          <p:cNvSpPr>
            <a:spLocks noChangeShapeType="1"/>
          </p:cNvSpPr>
          <p:nvPr/>
        </p:nvSpPr>
        <p:spPr bwMode="auto">
          <a:xfrm>
            <a:off x="2593975" y="5451475"/>
            <a:ext cx="530225" cy="701675"/>
          </a:xfrm>
          <a:prstGeom prst="line">
            <a:avLst/>
          </a:prstGeom>
          <a:noFill/>
          <a:ln w="38100">
            <a:solidFill>
              <a:schemeClr val="tx1">
                <a:lumMod val="50000"/>
              </a:schemeClr>
            </a:solidFill>
            <a:round/>
            <a:headEnd/>
            <a:tailEnd type="triangle" w="med" len="med"/>
          </a:ln>
        </p:spPr>
        <p:txBody>
          <a:bodyPr wrap="none" anchor="ctr"/>
          <a:lstStyle/>
          <a:p>
            <a:pPr>
              <a:defRPr/>
            </a:pPr>
            <a:endParaRPr lang="fr-FR"/>
          </a:p>
        </p:txBody>
      </p:sp>
      <p:sp>
        <p:nvSpPr>
          <p:cNvPr id="32" name="Oval 24"/>
          <p:cNvSpPr>
            <a:spLocks noChangeArrowheads="1"/>
          </p:cNvSpPr>
          <p:nvPr/>
        </p:nvSpPr>
        <p:spPr bwMode="auto">
          <a:xfrm>
            <a:off x="2293938" y="5146675"/>
            <a:ext cx="393700" cy="363538"/>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lstStyle/>
          <a:p>
            <a:pPr>
              <a:defRPr/>
            </a:pPr>
            <a:endParaRPr lang="fi-FI">
              <a:cs typeface="Arial" charset="0"/>
            </a:endParaRPr>
          </a:p>
        </p:txBody>
      </p:sp>
      <p:sp>
        <p:nvSpPr>
          <p:cNvPr id="33" name="Rectangle 67"/>
          <p:cNvSpPr>
            <a:spLocks noChangeArrowheads="1"/>
          </p:cNvSpPr>
          <p:nvPr/>
        </p:nvSpPr>
        <p:spPr bwMode="auto">
          <a:xfrm>
            <a:off x="2327275" y="5221288"/>
            <a:ext cx="341313" cy="215900"/>
          </a:xfrm>
          <a:prstGeom prst="rect">
            <a:avLst/>
          </a:prstGeom>
          <a:noFill/>
          <a:ln w="9525">
            <a:noFill/>
            <a:miter lim="800000"/>
            <a:headEnd/>
            <a:tailEnd/>
          </a:ln>
        </p:spPr>
        <p:txBody>
          <a:bodyPr lIns="0" tIns="0" rIns="0" bIns="0">
            <a:spAutoFit/>
          </a:bodyPr>
          <a:lstStyle/>
          <a:p>
            <a:pPr>
              <a:defRPr/>
            </a:pPr>
            <a:r>
              <a:rPr lang="fi-FI" sz="1400" dirty="0">
                <a:effectLst>
                  <a:outerShdw blurRad="50800" dist="38100" dir="2700000" algn="tl" rotWithShape="0">
                    <a:prstClr val="black">
                      <a:alpha val="40000"/>
                    </a:prstClr>
                  </a:outerShdw>
                </a:effectLst>
                <a:cs typeface="Arial" charset="0"/>
              </a:rPr>
              <a:t>LDL</a:t>
            </a:r>
          </a:p>
        </p:txBody>
      </p:sp>
      <p:sp>
        <p:nvSpPr>
          <p:cNvPr id="34" name="Rectangle 70"/>
          <p:cNvSpPr>
            <a:spLocks noChangeArrowheads="1"/>
          </p:cNvSpPr>
          <p:nvPr/>
        </p:nvSpPr>
        <p:spPr bwMode="auto">
          <a:xfrm>
            <a:off x="4995863" y="4152900"/>
            <a:ext cx="704850" cy="287338"/>
          </a:xfrm>
          <a:prstGeom prst="rect">
            <a:avLst/>
          </a:prstGeom>
          <a:noFill/>
          <a:ln w="9525">
            <a:noFill/>
            <a:miter lim="800000"/>
            <a:headEnd/>
            <a:tailEnd/>
          </a:ln>
        </p:spPr>
        <p:txBody>
          <a:bodyPr wrap="none" lIns="0" tIns="0" rIns="0" bIns="0">
            <a:spAutoFit/>
          </a:bodyPr>
          <a:lstStyle/>
          <a:p>
            <a:pPr>
              <a:defRPr/>
            </a:pPr>
            <a:r>
              <a:rPr lang="fi-FI" dirty="0">
                <a:solidFill>
                  <a:schemeClr val="bg1"/>
                </a:solidFill>
                <a:effectLst>
                  <a:outerShdw blurRad="50800" dist="38100" dir="2700000" algn="tl" rotWithShape="0">
                    <a:prstClr val="black">
                      <a:alpha val="40000"/>
                    </a:prstClr>
                  </a:outerShdw>
                </a:effectLst>
                <a:cs typeface="Arial" charset="0"/>
              </a:rPr>
              <a:t>VLDL2</a:t>
            </a:r>
            <a:endParaRPr lang="fi-FI" sz="2800" baseline="-25000" dirty="0">
              <a:solidFill>
                <a:schemeClr val="bg1"/>
              </a:solidFill>
              <a:effectLst>
                <a:outerShdw blurRad="50800" dist="38100" dir="2700000" algn="tl" rotWithShape="0">
                  <a:prstClr val="black">
                    <a:alpha val="40000"/>
                  </a:prstClr>
                </a:outerShdw>
              </a:effectLst>
              <a:cs typeface="Arial" charset="0"/>
            </a:endParaRPr>
          </a:p>
        </p:txBody>
      </p:sp>
      <p:sp>
        <p:nvSpPr>
          <p:cNvPr id="38" name="AutoShape 97"/>
          <p:cNvSpPr>
            <a:spLocks noChangeArrowheads="1"/>
          </p:cNvSpPr>
          <p:nvPr/>
        </p:nvSpPr>
        <p:spPr bwMode="auto">
          <a:xfrm rot="-2475617">
            <a:off x="1597025" y="1468438"/>
            <a:ext cx="330200" cy="533400"/>
          </a:xfrm>
          <a:prstGeom prst="downArrow">
            <a:avLst>
              <a:gd name="adj1" fmla="val 50000"/>
              <a:gd name="adj2" fmla="val 40385"/>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fi-FI">
              <a:cs typeface="Arial" charset="0"/>
            </a:endParaRPr>
          </a:p>
        </p:txBody>
      </p:sp>
      <p:sp>
        <p:nvSpPr>
          <p:cNvPr id="39" name="Line 98"/>
          <p:cNvSpPr>
            <a:spLocks noChangeShapeType="1"/>
          </p:cNvSpPr>
          <p:nvPr/>
        </p:nvSpPr>
        <p:spPr bwMode="auto">
          <a:xfrm>
            <a:off x="690563" y="2459038"/>
            <a:ext cx="533400" cy="304800"/>
          </a:xfrm>
          <a:prstGeom prst="line">
            <a:avLst/>
          </a:prstGeom>
          <a:noFill/>
          <a:ln w="38100">
            <a:solidFill>
              <a:schemeClr val="tx1">
                <a:lumMod val="50000"/>
              </a:schemeClr>
            </a:solidFill>
            <a:round/>
            <a:headEnd/>
            <a:tailEnd type="triangle" w="med" len="med"/>
          </a:ln>
        </p:spPr>
        <p:txBody>
          <a:bodyPr wrap="none" anchor="ctr"/>
          <a:lstStyle/>
          <a:p>
            <a:pPr>
              <a:defRPr/>
            </a:pPr>
            <a:endParaRPr lang="fr-FR">
              <a:solidFill>
                <a:schemeClr val="tx1">
                  <a:lumMod val="50000"/>
                </a:schemeClr>
              </a:solidFill>
            </a:endParaRPr>
          </a:p>
        </p:txBody>
      </p:sp>
      <p:sp>
        <p:nvSpPr>
          <p:cNvPr id="40" name="Line 99"/>
          <p:cNvSpPr>
            <a:spLocks noChangeShapeType="1"/>
          </p:cNvSpPr>
          <p:nvPr/>
        </p:nvSpPr>
        <p:spPr bwMode="auto">
          <a:xfrm flipH="1">
            <a:off x="5643563" y="3678238"/>
            <a:ext cx="533400" cy="381000"/>
          </a:xfrm>
          <a:prstGeom prst="line">
            <a:avLst/>
          </a:prstGeom>
          <a:ln>
            <a:solidFill>
              <a:schemeClr val="accent5">
                <a:lumMod val="75000"/>
              </a:schemeClr>
            </a:solidFill>
            <a:headEnd/>
            <a:tailEnd type="triangle" w="med" len="med"/>
          </a:ln>
        </p:spPr>
        <p:style>
          <a:lnRef idx="3">
            <a:schemeClr val="accent5"/>
          </a:lnRef>
          <a:fillRef idx="0">
            <a:schemeClr val="accent5"/>
          </a:fillRef>
          <a:effectRef idx="2">
            <a:schemeClr val="accent5"/>
          </a:effectRef>
          <a:fontRef idx="minor">
            <a:schemeClr val="tx1"/>
          </a:fontRef>
        </p:style>
        <p:txBody>
          <a:bodyPr wrap="none" anchor="ctr"/>
          <a:lstStyle/>
          <a:p>
            <a:pPr>
              <a:defRPr/>
            </a:pPr>
            <a:endParaRPr lang="fr-FR"/>
          </a:p>
        </p:txBody>
      </p:sp>
      <p:sp>
        <p:nvSpPr>
          <p:cNvPr id="41" name="Line 100"/>
          <p:cNvSpPr>
            <a:spLocks noChangeShapeType="1"/>
          </p:cNvSpPr>
          <p:nvPr/>
        </p:nvSpPr>
        <p:spPr bwMode="auto">
          <a:xfrm flipH="1">
            <a:off x="4448175" y="4560888"/>
            <a:ext cx="533400" cy="381000"/>
          </a:xfrm>
          <a:prstGeom prst="line">
            <a:avLst/>
          </a:prstGeom>
          <a:ln>
            <a:solidFill>
              <a:schemeClr val="accent5">
                <a:lumMod val="75000"/>
              </a:schemeClr>
            </a:solidFill>
            <a:headEnd/>
            <a:tailEnd type="triangle" w="med" len="med"/>
          </a:ln>
        </p:spPr>
        <p:style>
          <a:lnRef idx="3">
            <a:schemeClr val="accent5"/>
          </a:lnRef>
          <a:fillRef idx="0">
            <a:schemeClr val="accent5"/>
          </a:fillRef>
          <a:effectRef idx="2">
            <a:schemeClr val="accent5"/>
          </a:effectRef>
          <a:fontRef idx="minor">
            <a:schemeClr val="tx1"/>
          </a:fontRef>
        </p:style>
        <p:txBody>
          <a:bodyPr wrap="none" anchor="ctr"/>
          <a:lstStyle/>
          <a:p>
            <a:pPr>
              <a:defRPr/>
            </a:pPr>
            <a:endParaRPr lang="fr-FR"/>
          </a:p>
        </p:txBody>
      </p:sp>
      <p:sp>
        <p:nvSpPr>
          <p:cNvPr id="42" name="Line 104"/>
          <p:cNvSpPr>
            <a:spLocks noChangeShapeType="1"/>
          </p:cNvSpPr>
          <p:nvPr/>
        </p:nvSpPr>
        <p:spPr bwMode="auto">
          <a:xfrm>
            <a:off x="4381500" y="5307013"/>
            <a:ext cx="228600" cy="304800"/>
          </a:xfrm>
          <a:prstGeom prst="line">
            <a:avLst/>
          </a:prstGeom>
          <a:noFill/>
          <a:ln w="38100">
            <a:solidFill>
              <a:schemeClr val="tx1">
                <a:lumMod val="50000"/>
              </a:schemeClr>
            </a:solidFill>
            <a:round/>
            <a:headEnd/>
            <a:tailEnd type="triangle" w="med" len="med"/>
          </a:ln>
        </p:spPr>
        <p:txBody>
          <a:bodyPr wrap="none" anchor="ctr"/>
          <a:lstStyle/>
          <a:p>
            <a:pPr>
              <a:defRPr/>
            </a:pPr>
            <a:endParaRPr lang="fr-FR"/>
          </a:p>
        </p:txBody>
      </p:sp>
      <p:sp>
        <p:nvSpPr>
          <p:cNvPr id="43" name="Line 105"/>
          <p:cNvSpPr>
            <a:spLocks noChangeShapeType="1"/>
          </p:cNvSpPr>
          <p:nvPr/>
        </p:nvSpPr>
        <p:spPr bwMode="auto">
          <a:xfrm>
            <a:off x="5567363" y="4592638"/>
            <a:ext cx="228600" cy="304800"/>
          </a:xfrm>
          <a:prstGeom prst="line">
            <a:avLst/>
          </a:prstGeom>
          <a:noFill/>
          <a:ln w="38100">
            <a:solidFill>
              <a:schemeClr val="tx1">
                <a:lumMod val="50000"/>
              </a:schemeClr>
            </a:solidFill>
            <a:round/>
            <a:headEnd/>
            <a:tailEnd type="triangle" w="med" len="med"/>
          </a:ln>
        </p:spPr>
        <p:txBody>
          <a:bodyPr wrap="none" anchor="ctr"/>
          <a:lstStyle/>
          <a:p>
            <a:pPr>
              <a:defRPr/>
            </a:pPr>
            <a:endParaRPr lang="fr-FR"/>
          </a:p>
        </p:txBody>
      </p:sp>
      <p:sp>
        <p:nvSpPr>
          <p:cNvPr id="44" name="Line 107"/>
          <p:cNvSpPr>
            <a:spLocks noChangeShapeType="1"/>
          </p:cNvSpPr>
          <p:nvPr/>
        </p:nvSpPr>
        <p:spPr bwMode="auto">
          <a:xfrm>
            <a:off x="2366963" y="4191000"/>
            <a:ext cx="47625" cy="887413"/>
          </a:xfrm>
          <a:prstGeom prst="line">
            <a:avLst/>
          </a:prstGeom>
          <a:noFill/>
          <a:ln w="38100">
            <a:solidFill>
              <a:schemeClr val="tx1">
                <a:lumMod val="50000"/>
              </a:schemeClr>
            </a:solidFill>
            <a:round/>
            <a:headEnd/>
            <a:tailEnd type="triangle" w="med" len="med"/>
          </a:ln>
        </p:spPr>
        <p:txBody>
          <a:bodyPr wrap="none" anchor="ctr"/>
          <a:lstStyle/>
          <a:p>
            <a:pPr>
              <a:defRPr/>
            </a:pPr>
            <a:endParaRPr lang="fr-FR">
              <a:solidFill>
                <a:schemeClr val="tx1">
                  <a:lumMod val="50000"/>
                </a:schemeClr>
              </a:solidFill>
            </a:endParaRPr>
          </a:p>
        </p:txBody>
      </p:sp>
      <p:sp>
        <p:nvSpPr>
          <p:cNvPr id="45" name="Line 108"/>
          <p:cNvSpPr>
            <a:spLocks noChangeShapeType="1"/>
          </p:cNvSpPr>
          <p:nvPr/>
        </p:nvSpPr>
        <p:spPr bwMode="auto">
          <a:xfrm>
            <a:off x="2900363" y="3602038"/>
            <a:ext cx="304800" cy="838200"/>
          </a:xfrm>
          <a:prstGeom prst="line">
            <a:avLst/>
          </a:prstGeom>
          <a:noFill/>
          <a:ln w="38100">
            <a:solidFill>
              <a:schemeClr val="tx1">
                <a:lumMod val="50000"/>
              </a:schemeClr>
            </a:solidFill>
            <a:round/>
            <a:headEnd/>
            <a:tailEnd type="triangle" w="med" len="med"/>
          </a:ln>
        </p:spPr>
        <p:txBody>
          <a:bodyPr wrap="none" anchor="ctr"/>
          <a:lstStyle/>
          <a:p>
            <a:pPr>
              <a:defRPr/>
            </a:pPr>
            <a:endParaRPr lang="fr-FR">
              <a:solidFill>
                <a:schemeClr val="tx1">
                  <a:lumMod val="50000"/>
                </a:schemeClr>
              </a:solidFill>
            </a:endParaRPr>
          </a:p>
        </p:txBody>
      </p:sp>
      <p:sp>
        <p:nvSpPr>
          <p:cNvPr id="46" name="Line 109"/>
          <p:cNvSpPr>
            <a:spLocks noChangeShapeType="1"/>
          </p:cNvSpPr>
          <p:nvPr/>
        </p:nvSpPr>
        <p:spPr bwMode="auto">
          <a:xfrm flipH="1">
            <a:off x="2671763" y="4821238"/>
            <a:ext cx="533400" cy="381000"/>
          </a:xfrm>
          <a:prstGeom prst="line">
            <a:avLst/>
          </a:prstGeom>
          <a:noFill/>
          <a:ln w="38100">
            <a:solidFill>
              <a:schemeClr val="tx1">
                <a:lumMod val="50000"/>
              </a:schemeClr>
            </a:solidFill>
            <a:round/>
            <a:headEnd/>
            <a:tailEnd type="triangle" w="med" len="med"/>
          </a:ln>
        </p:spPr>
        <p:txBody>
          <a:bodyPr wrap="none" anchor="ctr"/>
          <a:lstStyle/>
          <a:p>
            <a:pPr>
              <a:defRPr/>
            </a:pPr>
            <a:endParaRPr lang="fr-FR"/>
          </a:p>
        </p:txBody>
      </p:sp>
      <p:sp>
        <p:nvSpPr>
          <p:cNvPr id="47" name="Line 110"/>
          <p:cNvSpPr>
            <a:spLocks noChangeShapeType="1"/>
          </p:cNvSpPr>
          <p:nvPr/>
        </p:nvSpPr>
        <p:spPr bwMode="auto">
          <a:xfrm flipH="1" flipV="1">
            <a:off x="2971800" y="4968875"/>
            <a:ext cx="152400" cy="228600"/>
          </a:xfrm>
          <a:prstGeom prst="line">
            <a:avLst/>
          </a:prstGeom>
          <a:noFill/>
          <a:ln w="38100">
            <a:solidFill>
              <a:schemeClr val="tx1">
                <a:lumMod val="50000"/>
              </a:schemeClr>
            </a:solidFill>
            <a:round/>
            <a:headEnd/>
            <a:tailEnd/>
          </a:ln>
        </p:spPr>
        <p:txBody>
          <a:bodyPr wrap="none" anchor="ctr"/>
          <a:lstStyle/>
          <a:p>
            <a:pPr>
              <a:defRPr/>
            </a:pPr>
            <a:endParaRPr lang="fr-FR"/>
          </a:p>
        </p:txBody>
      </p:sp>
      <p:sp>
        <p:nvSpPr>
          <p:cNvPr id="48" name="Line 111"/>
          <p:cNvSpPr>
            <a:spLocks noChangeShapeType="1"/>
          </p:cNvSpPr>
          <p:nvPr/>
        </p:nvSpPr>
        <p:spPr bwMode="auto">
          <a:xfrm flipH="1">
            <a:off x="3733800" y="4051300"/>
            <a:ext cx="533400" cy="381000"/>
          </a:xfrm>
          <a:prstGeom prst="line">
            <a:avLst/>
          </a:prstGeom>
          <a:noFill/>
          <a:ln w="38100">
            <a:solidFill>
              <a:schemeClr val="tx1">
                <a:lumMod val="50000"/>
              </a:schemeClr>
            </a:solidFill>
            <a:round/>
            <a:headEnd/>
            <a:tailEnd type="triangle" w="med" len="med"/>
          </a:ln>
        </p:spPr>
        <p:txBody>
          <a:bodyPr wrap="none" anchor="ctr"/>
          <a:lstStyle/>
          <a:p>
            <a:pPr>
              <a:defRPr/>
            </a:pPr>
            <a:endParaRPr lang="fr-FR"/>
          </a:p>
        </p:txBody>
      </p:sp>
      <p:sp>
        <p:nvSpPr>
          <p:cNvPr id="49" name="Line 112"/>
          <p:cNvSpPr>
            <a:spLocks noChangeShapeType="1"/>
          </p:cNvSpPr>
          <p:nvPr/>
        </p:nvSpPr>
        <p:spPr bwMode="auto">
          <a:xfrm>
            <a:off x="4043363" y="4216400"/>
            <a:ext cx="152400" cy="228600"/>
          </a:xfrm>
          <a:prstGeom prst="line">
            <a:avLst/>
          </a:prstGeom>
          <a:noFill/>
          <a:ln w="38100">
            <a:solidFill>
              <a:schemeClr val="tx1">
                <a:lumMod val="50000"/>
              </a:schemeClr>
            </a:solidFill>
            <a:round/>
            <a:headEnd/>
            <a:tailEnd/>
          </a:ln>
        </p:spPr>
        <p:txBody>
          <a:bodyPr wrap="none" anchor="ctr"/>
          <a:lstStyle/>
          <a:p>
            <a:pPr>
              <a:defRPr/>
            </a:pPr>
            <a:endParaRPr lang="fr-FR"/>
          </a:p>
        </p:txBody>
      </p:sp>
      <p:sp>
        <p:nvSpPr>
          <p:cNvPr id="50" name="Text Box 113"/>
          <p:cNvSpPr txBox="1">
            <a:spLocks noChangeArrowheads="1"/>
          </p:cNvSpPr>
          <p:nvPr/>
        </p:nvSpPr>
        <p:spPr bwMode="auto">
          <a:xfrm>
            <a:off x="1824038" y="1885950"/>
            <a:ext cx="446087" cy="338138"/>
          </a:xfrm>
          <a:prstGeom prst="rect">
            <a:avLst/>
          </a:prstGeom>
          <a:noFill/>
          <a:ln w="9525">
            <a:noFill/>
            <a:miter lim="800000"/>
            <a:headEnd/>
            <a:tailEnd/>
          </a:ln>
        </p:spPr>
        <p:txBody>
          <a:bodyPr wrap="none">
            <a:spAutoFit/>
          </a:bodyPr>
          <a:lstStyle/>
          <a:p>
            <a:pPr>
              <a:defRPr/>
            </a:pPr>
            <a:r>
              <a:rPr lang="fi-FI" sz="1600" b="1" dirty="0">
                <a:solidFill>
                  <a:schemeClr val="bg1"/>
                </a:solidFill>
                <a:effectLst>
                  <a:outerShdw blurRad="50800" dist="38100" dir="2700000" algn="tl" rotWithShape="0">
                    <a:prstClr val="black">
                      <a:alpha val="40000"/>
                    </a:prstClr>
                  </a:outerShdw>
                </a:effectLst>
                <a:cs typeface="Arial" charset="0"/>
              </a:rPr>
              <a:t>FA</a:t>
            </a:r>
          </a:p>
        </p:txBody>
      </p:sp>
      <p:sp>
        <p:nvSpPr>
          <p:cNvPr id="51" name="Line 114"/>
          <p:cNvSpPr>
            <a:spLocks noChangeShapeType="1"/>
          </p:cNvSpPr>
          <p:nvPr/>
        </p:nvSpPr>
        <p:spPr bwMode="auto">
          <a:xfrm flipV="1">
            <a:off x="2366963" y="1468438"/>
            <a:ext cx="457200" cy="533400"/>
          </a:xfrm>
          <a:prstGeom prst="line">
            <a:avLst/>
          </a:prstGeom>
          <a:noFill/>
          <a:ln w="28575">
            <a:solidFill>
              <a:schemeClr val="tx1">
                <a:lumMod val="50000"/>
              </a:schemeClr>
            </a:solidFill>
            <a:round/>
            <a:headEnd/>
            <a:tailEnd type="triangle" w="med" len="med"/>
          </a:ln>
        </p:spPr>
        <p:txBody>
          <a:bodyPr wrap="none" anchor="ctr"/>
          <a:lstStyle/>
          <a:p>
            <a:pPr>
              <a:defRPr/>
            </a:pPr>
            <a:endParaRPr lang="fr-FR">
              <a:solidFill>
                <a:schemeClr val="tx1">
                  <a:lumMod val="50000"/>
                </a:schemeClr>
              </a:solidFill>
            </a:endParaRPr>
          </a:p>
        </p:txBody>
      </p:sp>
      <p:sp>
        <p:nvSpPr>
          <p:cNvPr id="33841" name="Text Box 115"/>
          <p:cNvSpPr txBox="1">
            <a:spLocks noChangeArrowheads="1"/>
          </p:cNvSpPr>
          <p:nvPr/>
        </p:nvSpPr>
        <p:spPr bwMode="auto">
          <a:xfrm>
            <a:off x="2409825" y="1158875"/>
            <a:ext cx="1049338" cy="338138"/>
          </a:xfrm>
          <a:prstGeom prst="rect">
            <a:avLst/>
          </a:prstGeom>
          <a:noFill/>
          <a:ln w="9525">
            <a:noFill/>
            <a:miter lim="800000"/>
            <a:headEnd/>
            <a:tailEnd/>
          </a:ln>
        </p:spPr>
        <p:txBody>
          <a:bodyPr wrap="none">
            <a:spAutoFit/>
          </a:bodyPr>
          <a:lstStyle/>
          <a:p>
            <a:r>
              <a:rPr lang="fi-FI" sz="1600">
                <a:solidFill>
                  <a:srgbClr val="3F3F3F"/>
                </a:solidFill>
                <a:cs typeface="Arial" charset="0"/>
              </a:rPr>
              <a:t>Oxidation</a:t>
            </a:r>
          </a:p>
        </p:txBody>
      </p:sp>
      <p:sp>
        <p:nvSpPr>
          <p:cNvPr id="53" name="AutoShape 116"/>
          <p:cNvSpPr>
            <a:spLocks noChangeArrowheads="1"/>
          </p:cNvSpPr>
          <p:nvPr/>
        </p:nvSpPr>
        <p:spPr bwMode="auto">
          <a:xfrm rot="-3262738">
            <a:off x="2220913" y="2076450"/>
            <a:ext cx="234950" cy="292100"/>
          </a:xfrm>
          <a:prstGeom prst="downArrow">
            <a:avLst>
              <a:gd name="adj1" fmla="val 50000"/>
              <a:gd name="adj2" fmla="val 31081"/>
            </a:avLst>
          </a:prstGeom>
          <a:ln>
            <a:headEnd/>
            <a:tailEnd/>
          </a:ln>
        </p:spPr>
        <p:style>
          <a:lnRef idx="1">
            <a:schemeClr val="accent5"/>
          </a:lnRef>
          <a:fillRef idx="3">
            <a:schemeClr val="accent5"/>
          </a:fillRef>
          <a:effectRef idx="2">
            <a:schemeClr val="accent5"/>
          </a:effectRef>
          <a:fontRef idx="minor">
            <a:schemeClr val="lt1"/>
          </a:fontRef>
        </p:style>
        <p:txBody>
          <a:bodyPr rot="10800000" wrap="none" anchor="ctr"/>
          <a:lstStyle/>
          <a:p>
            <a:pPr>
              <a:defRPr/>
            </a:pPr>
            <a:endParaRPr lang="fi-FI">
              <a:cs typeface="Arial" charset="0"/>
            </a:endParaRPr>
          </a:p>
        </p:txBody>
      </p:sp>
      <p:sp>
        <p:nvSpPr>
          <p:cNvPr id="33843" name="Text Box 117"/>
          <p:cNvSpPr txBox="1">
            <a:spLocks noChangeArrowheads="1"/>
          </p:cNvSpPr>
          <p:nvPr/>
        </p:nvSpPr>
        <p:spPr bwMode="auto">
          <a:xfrm>
            <a:off x="3305175" y="1411288"/>
            <a:ext cx="2027238" cy="338137"/>
          </a:xfrm>
          <a:prstGeom prst="rect">
            <a:avLst/>
          </a:prstGeom>
          <a:noFill/>
          <a:ln w="9525">
            <a:noFill/>
            <a:miter lim="800000"/>
            <a:headEnd/>
            <a:tailEnd/>
          </a:ln>
        </p:spPr>
        <p:txBody>
          <a:bodyPr wrap="none">
            <a:spAutoFit/>
          </a:bodyPr>
          <a:lstStyle/>
          <a:p>
            <a:r>
              <a:rPr lang="fi-FI" sz="1600">
                <a:solidFill>
                  <a:srgbClr val="3F3F3F"/>
                </a:solidFill>
                <a:cs typeface="Arial" charset="0"/>
              </a:rPr>
              <a:t>De novo lipogenesis</a:t>
            </a:r>
          </a:p>
        </p:txBody>
      </p:sp>
      <p:sp>
        <p:nvSpPr>
          <p:cNvPr id="55" name="Line 118"/>
          <p:cNvSpPr>
            <a:spLocks noChangeShapeType="1"/>
          </p:cNvSpPr>
          <p:nvPr/>
        </p:nvSpPr>
        <p:spPr bwMode="auto">
          <a:xfrm flipH="1">
            <a:off x="2366963" y="1697038"/>
            <a:ext cx="990600" cy="381000"/>
          </a:xfrm>
          <a:prstGeom prst="line">
            <a:avLst/>
          </a:prstGeom>
          <a:noFill/>
          <a:ln w="28575">
            <a:solidFill>
              <a:schemeClr val="tx1">
                <a:lumMod val="50000"/>
              </a:schemeClr>
            </a:solidFill>
            <a:round/>
            <a:headEnd/>
            <a:tailEnd type="triangle" w="med" len="med"/>
          </a:ln>
        </p:spPr>
        <p:txBody>
          <a:bodyPr wrap="none" anchor="ctr"/>
          <a:lstStyle/>
          <a:p>
            <a:pPr>
              <a:defRPr/>
            </a:pPr>
            <a:endParaRPr lang="fr-FR">
              <a:solidFill>
                <a:schemeClr val="tx1">
                  <a:lumMod val="50000"/>
                </a:schemeClr>
              </a:solidFill>
            </a:endParaRPr>
          </a:p>
        </p:txBody>
      </p:sp>
      <p:sp>
        <p:nvSpPr>
          <p:cNvPr id="33845" name="Rectangle 123"/>
          <p:cNvSpPr>
            <a:spLocks noChangeArrowheads="1"/>
          </p:cNvSpPr>
          <p:nvPr/>
        </p:nvSpPr>
        <p:spPr bwMode="auto">
          <a:xfrm>
            <a:off x="157163" y="2984500"/>
            <a:ext cx="1116012" cy="246063"/>
          </a:xfrm>
          <a:prstGeom prst="rect">
            <a:avLst/>
          </a:prstGeom>
          <a:noFill/>
          <a:ln w="9525">
            <a:noFill/>
            <a:miter lim="800000"/>
            <a:headEnd/>
            <a:tailEnd/>
          </a:ln>
        </p:spPr>
        <p:txBody>
          <a:bodyPr wrap="none" lIns="0" tIns="0" rIns="0" bIns="0">
            <a:spAutoFit/>
          </a:bodyPr>
          <a:lstStyle/>
          <a:p>
            <a:r>
              <a:rPr lang="fi-FI" sz="1600">
                <a:solidFill>
                  <a:srgbClr val="3F3F3F"/>
                </a:solidFill>
                <a:cs typeface="Arial" charset="0"/>
              </a:rPr>
              <a:t>Degradation</a:t>
            </a:r>
          </a:p>
        </p:txBody>
      </p:sp>
      <p:sp>
        <p:nvSpPr>
          <p:cNvPr id="57" name="AutoShape 105"/>
          <p:cNvSpPr>
            <a:spLocks noChangeArrowheads="1"/>
          </p:cNvSpPr>
          <p:nvPr/>
        </p:nvSpPr>
        <p:spPr bwMode="auto">
          <a:xfrm>
            <a:off x="7373938" y="3735388"/>
            <a:ext cx="1770062" cy="1933575"/>
          </a:xfrm>
          <a:prstGeom prst="roundRect">
            <a:avLst>
              <a:gd name="adj" fmla="val 9972"/>
            </a:avLst>
          </a:prstGeom>
          <a:solidFill>
            <a:schemeClr val="bg1"/>
          </a:solidFill>
          <a:ln w="9525">
            <a:solidFill>
              <a:schemeClr val="accent1"/>
            </a:solidFill>
            <a:round/>
            <a:headEnd/>
            <a:tailEnd/>
          </a:ln>
        </p:spPr>
        <p:txBody>
          <a:bodyPr tIns="0" bIns="0" anchor="ctr"/>
          <a:lstStyle/>
          <a:p>
            <a:pPr>
              <a:lnSpc>
                <a:spcPct val="150000"/>
              </a:lnSpc>
              <a:defRPr/>
            </a:pPr>
            <a:r>
              <a:rPr lang="en-US" sz="900" dirty="0">
                <a:sym typeface="Symbol" pitchFamily="18" charset="2"/>
              </a:rPr>
              <a:t>Apo B: </a:t>
            </a:r>
            <a:r>
              <a:rPr lang="en-US" sz="900" dirty="0" err="1">
                <a:sym typeface="Symbol" pitchFamily="18" charset="2"/>
              </a:rPr>
              <a:t>apolipoprotein</a:t>
            </a:r>
            <a:r>
              <a:rPr lang="en-US" sz="900" dirty="0">
                <a:sym typeface="Symbol" pitchFamily="18" charset="2"/>
              </a:rPr>
              <a:t> B</a:t>
            </a:r>
          </a:p>
          <a:p>
            <a:pPr>
              <a:lnSpc>
                <a:spcPct val="150000"/>
              </a:lnSpc>
              <a:defRPr/>
            </a:pPr>
            <a:r>
              <a:rPr lang="en-US" sz="900" dirty="0">
                <a:sym typeface="Symbol" pitchFamily="18" charset="2"/>
              </a:rPr>
              <a:t>CE: </a:t>
            </a:r>
            <a:r>
              <a:rPr lang="en-US" sz="900" dirty="0" err="1">
                <a:sym typeface="Symbol" pitchFamily="18" charset="2"/>
              </a:rPr>
              <a:t>cholesteryl</a:t>
            </a:r>
            <a:r>
              <a:rPr lang="en-US" sz="900" dirty="0">
                <a:sym typeface="Symbol" pitchFamily="18" charset="2"/>
              </a:rPr>
              <a:t> ester</a:t>
            </a:r>
          </a:p>
          <a:p>
            <a:pPr>
              <a:lnSpc>
                <a:spcPct val="150000"/>
              </a:lnSpc>
              <a:defRPr/>
            </a:pPr>
            <a:r>
              <a:rPr lang="en-US" sz="900" dirty="0">
                <a:sym typeface="Symbol" pitchFamily="18" charset="2"/>
              </a:rPr>
              <a:t>FA: fatty acid</a:t>
            </a:r>
          </a:p>
          <a:p>
            <a:pPr>
              <a:lnSpc>
                <a:spcPct val="150000"/>
              </a:lnSpc>
              <a:defRPr/>
            </a:pPr>
            <a:r>
              <a:rPr lang="en-US" sz="900" dirty="0">
                <a:sym typeface="Symbol" pitchFamily="18" charset="2"/>
              </a:rPr>
              <a:t>FFA: free fatty acids</a:t>
            </a:r>
          </a:p>
          <a:p>
            <a:pPr>
              <a:lnSpc>
                <a:spcPct val="150000"/>
              </a:lnSpc>
              <a:defRPr/>
            </a:pPr>
            <a:r>
              <a:rPr lang="en-US" sz="900" dirty="0">
                <a:sym typeface="Symbol" pitchFamily="18" charset="2"/>
              </a:rPr>
              <a:t>HL: hepatic lipase</a:t>
            </a:r>
          </a:p>
          <a:p>
            <a:pPr>
              <a:lnSpc>
                <a:spcPct val="150000"/>
              </a:lnSpc>
              <a:defRPr/>
            </a:pPr>
            <a:r>
              <a:rPr lang="en-US" sz="900" dirty="0">
                <a:sym typeface="Symbol" pitchFamily="18" charset="2"/>
              </a:rPr>
              <a:t>LPL: lipoprotein lipase</a:t>
            </a:r>
          </a:p>
          <a:p>
            <a:pPr marL="304800" indent="-304800">
              <a:lnSpc>
                <a:spcPct val="150000"/>
              </a:lnSpc>
              <a:defRPr/>
            </a:pPr>
            <a:r>
              <a:rPr lang="en-US" sz="900" dirty="0">
                <a:sym typeface="Symbol" pitchFamily="18" charset="2"/>
              </a:rPr>
              <a:t>MTP: </a:t>
            </a:r>
            <a:r>
              <a:rPr lang="fr-CA" sz="900" dirty="0">
                <a:sym typeface="Symbol" pitchFamily="18" charset="2"/>
              </a:rPr>
              <a:t>microsomal </a:t>
            </a:r>
            <a:r>
              <a:rPr lang="fr-CA" sz="900" dirty="0" err="1">
                <a:sym typeface="Symbol" pitchFamily="18" charset="2"/>
              </a:rPr>
              <a:t>triglyceride</a:t>
            </a:r>
            <a:r>
              <a:rPr lang="fr-CA" sz="900" dirty="0">
                <a:sym typeface="Symbol" pitchFamily="18" charset="2"/>
              </a:rPr>
              <a:t> </a:t>
            </a:r>
            <a:r>
              <a:rPr lang="fr-CA" sz="900" dirty="0" err="1">
                <a:sym typeface="Symbol" pitchFamily="18" charset="2"/>
              </a:rPr>
              <a:t>transfer</a:t>
            </a:r>
            <a:r>
              <a:rPr lang="fr-CA" sz="900" dirty="0">
                <a:sym typeface="Symbol" pitchFamily="18" charset="2"/>
              </a:rPr>
              <a:t> </a:t>
            </a:r>
            <a:r>
              <a:rPr lang="fr-CA" sz="900" dirty="0" err="1">
                <a:sym typeface="Symbol" pitchFamily="18" charset="2"/>
              </a:rPr>
              <a:t>protein</a:t>
            </a:r>
            <a:r>
              <a:rPr lang="fr-CA" sz="900" dirty="0">
                <a:sym typeface="Symbol" pitchFamily="18" charset="2"/>
              </a:rPr>
              <a:t> </a:t>
            </a:r>
            <a:endParaRPr lang="en-US" sz="900" dirty="0">
              <a:sym typeface="Symbol" pitchFamily="18" charset="2"/>
            </a:endParaRPr>
          </a:p>
          <a:p>
            <a:pPr>
              <a:lnSpc>
                <a:spcPct val="150000"/>
              </a:lnSpc>
              <a:defRPr/>
            </a:pPr>
            <a:r>
              <a:rPr lang="en-US" sz="900" dirty="0">
                <a:sym typeface="Symbol" pitchFamily="18" charset="2"/>
              </a:rPr>
              <a:t>TG: triglycerides</a:t>
            </a:r>
          </a:p>
        </p:txBody>
      </p:sp>
      <p:sp>
        <p:nvSpPr>
          <p:cNvPr id="58" name="Rectangle 70"/>
          <p:cNvSpPr>
            <a:spLocks noChangeArrowheads="1"/>
          </p:cNvSpPr>
          <p:nvPr/>
        </p:nvSpPr>
        <p:spPr bwMode="auto">
          <a:xfrm>
            <a:off x="4270375" y="3667125"/>
            <a:ext cx="704850" cy="287338"/>
          </a:xfrm>
          <a:prstGeom prst="rect">
            <a:avLst/>
          </a:prstGeom>
          <a:noFill/>
          <a:ln w="9525">
            <a:noFill/>
            <a:miter lim="800000"/>
            <a:headEnd/>
            <a:tailEnd/>
          </a:ln>
        </p:spPr>
        <p:txBody>
          <a:bodyPr wrap="none" lIns="0" tIns="0" rIns="0" bIns="0">
            <a:spAutoFit/>
          </a:bodyPr>
          <a:lstStyle/>
          <a:p>
            <a:pPr>
              <a:defRPr/>
            </a:pPr>
            <a:r>
              <a:rPr lang="fi-FI" dirty="0">
                <a:effectLst>
                  <a:outerShdw blurRad="50800" dist="38100" dir="2700000" algn="tl" rotWithShape="0">
                    <a:prstClr val="black">
                      <a:alpha val="40000"/>
                    </a:prstClr>
                  </a:outerShdw>
                </a:effectLst>
                <a:cs typeface="Arial" charset="0"/>
              </a:rPr>
              <a:t>VLDL2</a:t>
            </a:r>
            <a:endParaRPr lang="fi-FI" sz="2800" baseline="-25000" dirty="0">
              <a:effectLst>
                <a:outerShdw blurRad="50800" dist="38100" dir="2700000" algn="tl" rotWithShape="0">
                  <a:prstClr val="black">
                    <a:alpha val="40000"/>
                  </a:prstClr>
                </a:outerShdw>
              </a:effectLst>
              <a:cs typeface="Arial" charset="0"/>
            </a:endParaRPr>
          </a:p>
        </p:txBody>
      </p:sp>
      <p:sp>
        <p:nvSpPr>
          <p:cNvPr id="59" name="Rectangle 70"/>
          <p:cNvSpPr>
            <a:spLocks noChangeArrowheads="1"/>
          </p:cNvSpPr>
          <p:nvPr/>
        </p:nvSpPr>
        <p:spPr bwMode="auto">
          <a:xfrm>
            <a:off x="6200775" y="3241675"/>
            <a:ext cx="704850" cy="287338"/>
          </a:xfrm>
          <a:prstGeom prst="rect">
            <a:avLst/>
          </a:prstGeom>
          <a:noFill/>
          <a:ln w="9525">
            <a:noFill/>
            <a:miter lim="800000"/>
            <a:headEnd/>
            <a:tailEnd/>
          </a:ln>
        </p:spPr>
        <p:txBody>
          <a:bodyPr wrap="none" lIns="0" tIns="0" rIns="0" bIns="0">
            <a:spAutoFit/>
          </a:bodyPr>
          <a:lstStyle/>
          <a:p>
            <a:pPr>
              <a:defRPr/>
            </a:pPr>
            <a:r>
              <a:rPr lang="fi-FI" dirty="0">
                <a:solidFill>
                  <a:schemeClr val="bg1"/>
                </a:solidFill>
                <a:effectLst>
                  <a:outerShdw blurRad="50800" dist="38100" dir="2700000" algn="tl" rotWithShape="0">
                    <a:prstClr val="black">
                      <a:alpha val="40000"/>
                    </a:prstClr>
                  </a:outerShdw>
                </a:effectLst>
                <a:cs typeface="Arial" charset="0"/>
              </a:rPr>
              <a:t>VLDL1</a:t>
            </a:r>
            <a:endParaRPr lang="fi-FI" sz="2800" baseline="-25000" dirty="0">
              <a:solidFill>
                <a:schemeClr val="bg1"/>
              </a:solidFill>
              <a:effectLst>
                <a:outerShdw blurRad="50800" dist="38100" dir="2700000" algn="tl" rotWithShape="0">
                  <a:prstClr val="black">
                    <a:alpha val="40000"/>
                  </a:prstClr>
                </a:outerShdw>
              </a:effectLst>
              <a:cs typeface="Arial" charset="0"/>
            </a:endParaRPr>
          </a:p>
        </p:txBody>
      </p:sp>
      <p:grpSp>
        <p:nvGrpSpPr>
          <p:cNvPr id="33849" name="Groupe 59"/>
          <p:cNvGrpSpPr>
            <a:grpSpLocks/>
          </p:cNvGrpSpPr>
          <p:nvPr/>
        </p:nvGrpSpPr>
        <p:grpSpPr bwMode="auto">
          <a:xfrm>
            <a:off x="6943725" y="1412875"/>
            <a:ext cx="1938338" cy="1198563"/>
            <a:chOff x="6862763" y="1420813"/>
            <a:chExt cx="1938337" cy="1198562"/>
          </a:xfrm>
        </p:grpSpPr>
        <p:sp>
          <p:nvSpPr>
            <p:cNvPr id="61" name="Rectangle 78"/>
            <p:cNvSpPr>
              <a:spLocks noChangeArrowheads="1"/>
            </p:cNvSpPr>
            <p:nvPr/>
          </p:nvSpPr>
          <p:spPr bwMode="auto">
            <a:xfrm>
              <a:off x="6862763" y="1504951"/>
              <a:ext cx="339725" cy="1114424"/>
            </a:xfrm>
            <a:prstGeom prst="rect">
              <a:avLst/>
            </a:prstGeom>
            <a:solidFill>
              <a:schemeClr val="accent5"/>
            </a:solidFill>
            <a:ln w="9525">
              <a:noFill/>
              <a:miter lim="800000"/>
              <a:headEnd/>
              <a:tailEnd/>
            </a:ln>
          </p:spPr>
          <p:txBody>
            <a:bodyPr/>
            <a:lstStyle/>
            <a:p>
              <a:pPr>
                <a:defRPr/>
              </a:pPr>
              <a:endParaRPr lang="fi-FI">
                <a:cs typeface="Arial" charset="0"/>
              </a:endParaRPr>
            </a:p>
          </p:txBody>
        </p:sp>
        <p:sp>
          <p:nvSpPr>
            <p:cNvPr id="62" name="Rectangle 79"/>
            <p:cNvSpPr>
              <a:spLocks noChangeArrowheads="1"/>
            </p:cNvSpPr>
            <p:nvPr/>
          </p:nvSpPr>
          <p:spPr bwMode="auto">
            <a:xfrm>
              <a:off x="7250113" y="2041525"/>
              <a:ext cx="339725" cy="577850"/>
            </a:xfrm>
            <a:prstGeom prst="rect">
              <a:avLst/>
            </a:prstGeom>
            <a:solidFill>
              <a:schemeClr val="accent3"/>
            </a:solidFill>
            <a:ln w="9525">
              <a:noFill/>
              <a:miter lim="800000"/>
              <a:headEnd/>
              <a:tailEnd/>
            </a:ln>
          </p:spPr>
          <p:txBody>
            <a:bodyPr/>
            <a:lstStyle/>
            <a:p>
              <a:pPr>
                <a:defRPr/>
              </a:pPr>
              <a:endParaRPr lang="fi-FI">
                <a:cs typeface="Arial" charset="0"/>
              </a:endParaRPr>
            </a:p>
          </p:txBody>
        </p:sp>
        <p:sp>
          <p:nvSpPr>
            <p:cNvPr id="63" name="Rectangle 80"/>
            <p:cNvSpPr>
              <a:spLocks noChangeArrowheads="1"/>
            </p:cNvSpPr>
            <p:nvPr/>
          </p:nvSpPr>
          <p:spPr bwMode="auto">
            <a:xfrm>
              <a:off x="8074025" y="1420813"/>
              <a:ext cx="339725" cy="1198562"/>
            </a:xfrm>
            <a:prstGeom prst="rect">
              <a:avLst/>
            </a:prstGeom>
            <a:solidFill>
              <a:schemeClr val="accent5"/>
            </a:solidFill>
            <a:ln w="9525">
              <a:noFill/>
              <a:miter lim="800000"/>
              <a:headEnd/>
              <a:tailEnd/>
            </a:ln>
          </p:spPr>
          <p:txBody>
            <a:bodyPr/>
            <a:lstStyle/>
            <a:p>
              <a:pPr>
                <a:defRPr/>
              </a:pPr>
              <a:endParaRPr lang="fi-FI">
                <a:cs typeface="Arial" charset="0"/>
              </a:endParaRPr>
            </a:p>
          </p:txBody>
        </p:sp>
        <p:sp>
          <p:nvSpPr>
            <p:cNvPr id="64" name="Rectangle 81"/>
            <p:cNvSpPr>
              <a:spLocks noChangeArrowheads="1"/>
            </p:cNvSpPr>
            <p:nvPr/>
          </p:nvSpPr>
          <p:spPr bwMode="auto">
            <a:xfrm>
              <a:off x="8461375" y="1495426"/>
              <a:ext cx="339725" cy="1123949"/>
            </a:xfrm>
            <a:prstGeom prst="rect">
              <a:avLst/>
            </a:prstGeom>
            <a:solidFill>
              <a:schemeClr val="accent3"/>
            </a:solidFill>
            <a:ln w="9525">
              <a:noFill/>
              <a:miter lim="800000"/>
              <a:headEnd/>
              <a:tailEnd/>
            </a:ln>
          </p:spPr>
          <p:txBody>
            <a:bodyPr/>
            <a:lstStyle/>
            <a:p>
              <a:pPr>
                <a:defRPr/>
              </a:pPr>
              <a:endParaRPr lang="fi-FI">
                <a:cs typeface="Arial" charset="0"/>
              </a:endParaRPr>
            </a:p>
          </p:txBody>
        </p:sp>
      </p:grpSp>
      <p:sp>
        <p:nvSpPr>
          <p:cNvPr id="33850" name="Rectangle 83"/>
          <p:cNvSpPr>
            <a:spLocks noChangeArrowheads="1"/>
          </p:cNvSpPr>
          <p:nvPr/>
        </p:nvSpPr>
        <p:spPr bwMode="auto">
          <a:xfrm>
            <a:off x="6643688" y="2201863"/>
            <a:ext cx="57150" cy="12700"/>
          </a:xfrm>
          <a:prstGeom prst="rect">
            <a:avLst/>
          </a:prstGeom>
          <a:solidFill>
            <a:schemeClr val="tx1"/>
          </a:solidFill>
          <a:ln w="12700">
            <a:solidFill>
              <a:srgbClr val="316598"/>
            </a:solidFill>
            <a:miter lim="800000"/>
            <a:headEnd/>
            <a:tailEnd/>
          </a:ln>
        </p:spPr>
        <p:txBody>
          <a:bodyPr/>
          <a:lstStyle/>
          <a:p>
            <a:endParaRPr lang="en-US" sz="1200">
              <a:cs typeface="Arial" charset="0"/>
            </a:endParaRPr>
          </a:p>
        </p:txBody>
      </p:sp>
      <p:sp>
        <p:nvSpPr>
          <p:cNvPr id="33851" name="Rectangle 87"/>
          <p:cNvSpPr>
            <a:spLocks noChangeArrowheads="1"/>
          </p:cNvSpPr>
          <p:nvPr/>
        </p:nvSpPr>
        <p:spPr bwMode="auto">
          <a:xfrm>
            <a:off x="6478588" y="2495550"/>
            <a:ext cx="100012" cy="215900"/>
          </a:xfrm>
          <a:prstGeom prst="rect">
            <a:avLst/>
          </a:prstGeom>
          <a:noFill/>
          <a:ln w="9525">
            <a:noFill/>
            <a:miter lim="800000"/>
            <a:headEnd/>
            <a:tailEnd/>
          </a:ln>
        </p:spPr>
        <p:txBody>
          <a:bodyPr wrap="none" lIns="0" tIns="0" rIns="0" bIns="0">
            <a:spAutoFit/>
          </a:bodyPr>
          <a:lstStyle/>
          <a:p>
            <a:r>
              <a:rPr lang="fi-FI" sz="1400" b="1">
                <a:solidFill>
                  <a:srgbClr val="316598"/>
                </a:solidFill>
                <a:cs typeface="Arial" charset="0"/>
              </a:rPr>
              <a:t>0</a:t>
            </a:r>
          </a:p>
        </p:txBody>
      </p:sp>
      <p:sp>
        <p:nvSpPr>
          <p:cNvPr id="33852" name="Rectangle 88"/>
          <p:cNvSpPr>
            <a:spLocks noChangeArrowheads="1"/>
          </p:cNvSpPr>
          <p:nvPr/>
        </p:nvSpPr>
        <p:spPr bwMode="auto">
          <a:xfrm>
            <a:off x="6308725" y="1697038"/>
            <a:ext cx="298450" cy="215900"/>
          </a:xfrm>
          <a:prstGeom prst="rect">
            <a:avLst/>
          </a:prstGeom>
          <a:noFill/>
          <a:ln w="9525">
            <a:noFill/>
            <a:miter lim="800000"/>
            <a:headEnd/>
            <a:tailEnd/>
          </a:ln>
        </p:spPr>
        <p:txBody>
          <a:bodyPr wrap="none" lIns="0" tIns="0" rIns="0" bIns="0">
            <a:spAutoFit/>
          </a:bodyPr>
          <a:lstStyle/>
          <a:p>
            <a:r>
              <a:rPr lang="fi-FI" sz="1400" b="1">
                <a:solidFill>
                  <a:srgbClr val="316598"/>
                </a:solidFill>
                <a:cs typeface="Arial" charset="0"/>
              </a:rPr>
              <a:t>500</a:t>
            </a:r>
          </a:p>
        </p:txBody>
      </p:sp>
      <p:sp>
        <p:nvSpPr>
          <p:cNvPr id="33853" name="Rectangle 89"/>
          <p:cNvSpPr>
            <a:spLocks noChangeArrowheads="1"/>
          </p:cNvSpPr>
          <p:nvPr/>
        </p:nvSpPr>
        <p:spPr bwMode="auto">
          <a:xfrm>
            <a:off x="6211888" y="876300"/>
            <a:ext cx="396875" cy="215900"/>
          </a:xfrm>
          <a:prstGeom prst="rect">
            <a:avLst/>
          </a:prstGeom>
          <a:noFill/>
          <a:ln w="9525">
            <a:noFill/>
            <a:miter lim="800000"/>
            <a:headEnd/>
            <a:tailEnd/>
          </a:ln>
        </p:spPr>
        <p:txBody>
          <a:bodyPr wrap="none" lIns="0" tIns="0" rIns="0" bIns="0">
            <a:spAutoFit/>
          </a:bodyPr>
          <a:lstStyle/>
          <a:p>
            <a:r>
              <a:rPr lang="fi-FI" sz="1400" b="1">
                <a:solidFill>
                  <a:srgbClr val="316598"/>
                </a:solidFill>
                <a:cs typeface="Arial" charset="0"/>
              </a:rPr>
              <a:t>1000</a:t>
            </a:r>
          </a:p>
        </p:txBody>
      </p:sp>
      <p:sp>
        <p:nvSpPr>
          <p:cNvPr id="33854" name="Rectangle 90"/>
          <p:cNvSpPr>
            <a:spLocks noChangeArrowheads="1"/>
          </p:cNvSpPr>
          <p:nvPr/>
        </p:nvSpPr>
        <p:spPr bwMode="auto">
          <a:xfrm>
            <a:off x="6989763" y="2651125"/>
            <a:ext cx="666750" cy="215900"/>
          </a:xfrm>
          <a:prstGeom prst="rect">
            <a:avLst/>
          </a:prstGeom>
          <a:noFill/>
          <a:ln w="9525">
            <a:noFill/>
            <a:miter lim="800000"/>
            <a:headEnd/>
            <a:tailEnd/>
          </a:ln>
        </p:spPr>
        <p:txBody>
          <a:bodyPr wrap="none" lIns="0" tIns="0" rIns="0" bIns="0">
            <a:spAutoFit/>
          </a:bodyPr>
          <a:lstStyle/>
          <a:p>
            <a:r>
              <a:rPr lang="fi-FI" sz="1400">
                <a:solidFill>
                  <a:srgbClr val="1F4363"/>
                </a:solidFill>
                <a:cs typeface="Arial" charset="0"/>
              </a:rPr>
              <a:t>Controls</a:t>
            </a:r>
          </a:p>
        </p:txBody>
      </p:sp>
      <p:sp>
        <p:nvSpPr>
          <p:cNvPr id="33855" name="Rectangle 91"/>
          <p:cNvSpPr>
            <a:spLocks noChangeArrowheads="1"/>
          </p:cNvSpPr>
          <p:nvPr/>
        </p:nvSpPr>
        <p:spPr bwMode="auto">
          <a:xfrm>
            <a:off x="8181975" y="2651125"/>
            <a:ext cx="676275" cy="430213"/>
          </a:xfrm>
          <a:prstGeom prst="rect">
            <a:avLst/>
          </a:prstGeom>
          <a:noFill/>
          <a:ln w="9525">
            <a:noFill/>
            <a:miter lim="800000"/>
            <a:headEnd/>
            <a:tailEnd/>
          </a:ln>
        </p:spPr>
        <p:txBody>
          <a:bodyPr wrap="none" lIns="0" tIns="0" rIns="0" bIns="0">
            <a:spAutoFit/>
          </a:bodyPr>
          <a:lstStyle/>
          <a:p>
            <a:pPr algn="ctr"/>
            <a:r>
              <a:rPr lang="fi-FI" sz="1400">
                <a:solidFill>
                  <a:srgbClr val="1F4363"/>
                </a:solidFill>
                <a:cs typeface="Arial" charset="0"/>
              </a:rPr>
              <a:t>Type 2 </a:t>
            </a:r>
          </a:p>
          <a:p>
            <a:pPr algn="ctr"/>
            <a:r>
              <a:rPr lang="fi-FI" sz="1400">
                <a:solidFill>
                  <a:srgbClr val="1F4363"/>
                </a:solidFill>
                <a:cs typeface="Arial" charset="0"/>
              </a:rPr>
              <a:t>diabetes</a:t>
            </a:r>
          </a:p>
        </p:txBody>
      </p:sp>
      <p:sp>
        <p:nvSpPr>
          <p:cNvPr id="33856" name="Rectangle 92"/>
          <p:cNvSpPr>
            <a:spLocks noChangeArrowheads="1"/>
          </p:cNvSpPr>
          <p:nvPr/>
        </p:nvSpPr>
        <p:spPr bwMode="auto">
          <a:xfrm>
            <a:off x="6804025" y="998538"/>
            <a:ext cx="1951038" cy="215900"/>
          </a:xfrm>
          <a:prstGeom prst="rect">
            <a:avLst/>
          </a:prstGeom>
          <a:noFill/>
          <a:ln w="9525">
            <a:noFill/>
            <a:miter lim="800000"/>
            <a:headEnd/>
            <a:tailEnd/>
          </a:ln>
        </p:spPr>
        <p:txBody>
          <a:bodyPr wrap="none" lIns="0" tIns="0" rIns="0" bIns="0">
            <a:spAutoFit/>
          </a:bodyPr>
          <a:lstStyle/>
          <a:p>
            <a:r>
              <a:rPr lang="fi-FI" sz="1400">
                <a:cs typeface="Arial" charset="0"/>
              </a:rPr>
              <a:t>VLDL1 apo B production</a:t>
            </a:r>
          </a:p>
        </p:txBody>
      </p:sp>
      <p:sp>
        <p:nvSpPr>
          <p:cNvPr id="33857" name="Rectangle 93"/>
          <p:cNvSpPr>
            <a:spLocks noChangeArrowheads="1"/>
          </p:cNvSpPr>
          <p:nvPr/>
        </p:nvSpPr>
        <p:spPr bwMode="auto">
          <a:xfrm>
            <a:off x="7318375" y="1679575"/>
            <a:ext cx="474663" cy="244475"/>
          </a:xfrm>
          <a:prstGeom prst="rect">
            <a:avLst/>
          </a:prstGeom>
          <a:noFill/>
          <a:ln w="9525">
            <a:noFill/>
            <a:miter lim="800000"/>
            <a:headEnd/>
            <a:tailEnd/>
          </a:ln>
        </p:spPr>
        <p:txBody>
          <a:bodyPr wrap="none" lIns="0" tIns="0" rIns="0" bIns="0">
            <a:spAutoFit/>
          </a:bodyPr>
          <a:lstStyle/>
          <a:p>
            <a:r>
              <a:rPr lang="fi-FI" sz="1600">
                <a:cs typeface="Arial" charset="0"/>
              </a:rPr>
              <a:t>-51%</a:t>
            </a:r>
            <a:endParaRPr lang="fi-FI" sz="2800">
              <a:cs typeface="Arial" charset="0"/>
            </a:endParaRPr>
          </a:p>
        </p:txBody>
      </p:sp>
      <p:sp>
        <p:nvSpPr>
          <p:cNvPr id="33858" name="Rectangle 94"/>
          <p:cNvSpPr>
            <a:spLocks noChangeArrowheads="1"/>
          </p:cNvSpPr>
          <p:nvPr/>
        </p:nvSpPr>
        <p:spPr bwMode="auto">
          <a:xfrm rot="-5400000">
            <a:off x="5840413" y="1676400"/>
            <a:ext cx="630238" cy="230187"/>
          </a:xfrm>
          <a:prstGeom prst="rect">
            <a:avLst/>
          </a:prstGeom>
          <a:noFill/>
          <a:ln w="9525">
            <a:noFill/>
            <a:miter lim="800000"/>
            <a:headEnd/>
            <a:tailEnd/>
          </a:ln>
        </p:spPr>
        <p:txBody>
          <a:bodyPr wrap="none" lIns="0" tIns="0" rIns="0" bIns="0">
            <a:spAutoFit/>
          </a:bodyPr>
          <a:lstStyle/>
          <a:p>
            <a:r>
              <a:rPr lang="fi-FI" sz="1500">
                <a:solidFill>
                  <a:srgbClr val="1F4363"/>
                </a:solidFill>
                <a:cs typeface="Arial" charset="0"/>
              </a:rPr>
              <a:t>mg/day</a:t>
            </a:r>
          </a:p>
        </p:txBody>
      </p:sp>
      <p:sp>
        <p:nvSpPr>
          <p:cNvPr id="33859" name="Rectangle 83"/>
          <p:cNvSpPr>
            <a:spLocks noChangeArrowheads="1"/>
          </p:cNvSpPr>
          <p:nvPr/>
        </p:nvSpPr>
        <p:spPr bwMode="auto">
          <a:xfrm>
            <a:off x="6643688" y="1385888"/>
            <a:ext cx="57150" cy="12700"/>
          </a:xfrm>
          <a:prstGeom prst="rect">
            <a:avLst/>
          </a:prstGeom>
          <a:solidFill>
            <a:schemeClr val="tx1"/>
          </a:solidFill>
          <a:ln w="12700">
            <a:solidFill>
              <a:srgbClr val="316598"/>
            </a:solidFill>
            <a:miter lim="800000"/>
            <a:headEnd/>
            <a:tailEnd/>
          </a:ln>
        </p:spPr>
        <p:txBody>
          <a:bodyPr/>
          <a:lstStyle/>
          <a:p>
            <a:endParaRPr lang="en-US" sz="1200">
              <a:cs typeface="Arial" charset="0"/>
            </a:endParaRPr>
          </a:p>
        </p:txBody>
      </p:sp>
      <p:sp>
        <p:nvSpPr>
          <p:cNvPr id="75" name="Line 103"/>
          <p:cNvSpPr>
            <a:spLocks noChangeShapeType="1"/>
          </p:cNvSpPr>
          <p:nvPr/>
        </p:nvSpPr>
        <p:spPr bwMode="auto">
          <a:xfrm>
            <a:off x="3352800" y="5903913"/>
            <a:ext cx="228600" cy="304800"/>
          </a:xfrm>
          <a:prstGeom prst="line">
            <a:avLst/>
          </a:prstGeom>
          <a:noFill/>
          <a:ln w="38100">
            <a:solidFill>
              <a:schemeClr val="tx1">
                <a:lumMod val="50000"/>
              </a:schemeClr>
            </a:solidFill>
            <a:round/>
            <a:headEnd/>
            <a:tailEnd type="triangle" w="med" len="med"/>
          </a:ln>
        </p:spPr>
        <p:txBody>
          <a:bodyPr wrap="none" anchor="ctr"/>
          <a:lstStyle/>
          <a:p>
            <a:pPr>
              <a:defRPr/>
            </a:pPr>
            <a:endParaRPr lang="fr-FR"/>
          </a:p>
        </p:txBody>
      </p:sp>
      <p:sp>
        <p:nvSpPr>
          <p:cNvPr id="33861" name="Rectangle 95"/>
          <p:cNvSpPr>
            <a:spLocks noChangeArrowheads="1"/>
          </p:cNvSpPr>
          <p:nvPr/>
        </p:nvSpPr>
        <p:spPr bwMode="auto">
          <a:xfrm>
            <a:off x="3625850" y="6086475"/>
            <a:ext cx="1185863" cy="244475"/>
          </a:xfrm>
          <a:prstGeom prst="rect">
            <a:avLst/>
          </a:prstGeom>
          <a:noFill/>
          <a:ln w="9525">
            <a:noFill/>
            <a:miter lim="800000"/>
            <a:headEnd/>
            <a:tailEnd/>
          </a:ln>
        </p:spPr>
        <p:txBody>
          <a:bodyPr wrap="none" lIns="0" tIns="0" rIns="0" bIns="0">
            <a:spAutoFit/>
          </a:bodyPr>
          <a:lstStyle/>
          <a:p>
            <a:r>
              <a:rPr lang="fi-FI" sz="1600">
                <a:cs typeface="Arial" charset="0"/>
              </a:rPr>
              <a:t>Small, dense</a:t>
            </a:r>
            <a:endParaRPr lang="fi-FI" sz="2800">
              <a:cs typeface="Arial" charset="0"/>
            </a:endParaRPr>
          </a:p>
        </p:txBody>
      </p:sp>
      <p:sp>
        <p:nvSpPr>
          <p:cNvPr id="33862" name="Rectangle 96"/>
          <p:cNvSpPr>
            <a:spLocks noChangeArrowheads="1"/>
          </p:cNvSpPr>
          <p:nvPr/>
        </p:nvSpPr>
        <p:spPr bwMode="auto">
          <a:xfrm>
            <a:off x="3633788" y="6330950"/>
            <a:ext cx="393700" cy="244475"/>
          </a:xfrm>
          <a:prstGeom prst="rect">
            <a:avLst/>
          </a:prstGeom>
          <a:noFill/>
          <a:ln w="9525">
            <a:noFill/>
            <a:miter lim="800000"/>
            <a:headEnd/>
            <a:tailEnd/>
          </a:ln>
        </p:spPr>
        <p:txBody>
          <a:bodyPr wrap="none" lIns="0" tIns="0" rIns="0" bIns="0">
            <a:spAutoFit/>
          </a:bodyPr>
          <a:lstStyle/>
          <a:p>
            <a:r>
              <a:rPr lang="fi-FI" sz="1600">
                <a:cs typeface="Arial" charset="0"/>
              </a:rPr>
              <a:t>LDL</a:t>
            </a:r>
            <a:endParaRPr lang="fi-FI" sz="2800">
              <a:cs typeface="Arial" charset="0"/>
            </a:endParaRPr>
          </a:p>
        </p:txBody>
      </p:sp>
      <p:sp>
        <p:nvSpPr>
          <p:cNvPr id="78" name="Oval 24"/>
          <p:cNvSpPr>
            <a:spLocks noChangeArrowheads="1"/>
          </p:cNvSpPr>
          <p:nvPr/>
        </p:nvSpPr>
        <p:spPr bwMode="auto">
          <a:xfrm>
            <a:off x="3048000" y="5616575"/>
            <a:ext cx="401638" cy="363538"/>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i-FI" sz="1200" dirty="0">
              <a:cs typeface="Arial" charset="0"/>
            </a:endParaRPr>
          </a:p>
        </p:txBody>
      </p:sp>
      <p:sp>
        <p:nvSpPr>
          <p:cNvPr id="79" name="Rectangle 67"/>
          <p:cNvSpPr>
            <a:spLocks noChangeArrowheads="1"/>
          </p:cNvSpPr>
          <p:nvPr/>
        </p:nvSpPr>
        <p:spPr bwMode="auto">
          <a:xfrm>
            <a:off x="3079750" y="5691188"/>
            <a:ext cx="354013" cy="214312"/>
          </a:xfrm>
          <a:prstGeom prst="rect">
            <a:avLst/>
          </a:prstGeom>
          <a:noFill/>
          <a:ln w="9525">
            <a:noFill/>
            <a:miter lim="800000"/>
            <a:headEnd/>
            <a:tailEnd/>
          </a:ln>
        </p:spPr>
        <p:txBody>
          <a:bodyPr lIns="0" tIns="0" rIns="0" bIns="0">
            <a:spAutoFit/>
          </a:bodyPr>
          <a:lstStyle/>
          <a:p>
            <a:pPr>
              <a:defRPr/>
            </a:pPr>
            <a:r>
              <a:rPr lang="fi-FI" sz="1400" dirty="0">
                <a:solidFill>
                  <a:schemeClr val="bg1"/>
                </a:solidFill>
                <a:effectLst>
                  <a:outerShdw blurRad="50800" dist="38100" dir="2700000" algn="tl" rotWithShape="0">
                    <a:prstClr val="black">
                      <a:alpha val="40000"/>
                    </a:prstClr>
                  </a:outerShdw>
                </a:effectLst>
                <a:cs typeface="Arial" charset="0"/>
              </a:rPr>
              <a:t>LDL</a:t>
            </a:r>
          </a:p>
        </p:txBody>
      </p:sp>
      <p:sp>
        <p:nvSpPr>
          <p:cNvPr id="80" name="Line 100"/>
          <p:cNvSpPr>
            <a:spLocks noChangeShapeType="1"/>
          </p:cNvSpPr>
          <p:nvPr/>
        </p:nvSpPr>
        <p:spPr bwMode="auto">
          <a:xfrm flipH="1">
            <a:off x="3395663" y="5272088"/>
            <a:ext cx="533400" cy="381000"/>
          </a:xfrm>
          <a:prstGeom prst="line">
            <a:avLst/>
          </a:prstGeom>
          <a:ln>
            <a:solidFill>
              <a:schemeClr val="accent5">
                <a:lumMod val="75000"/>
              </a:schemeClr>
            </a:solidFill>
            <a:headEnd/>
            <a:tailEnd type="triangle" w="med" len="med"/>
          </a:ln>
        </p:spPr>
        <p:style>
          <a:lnRef idx="3">
            <a:schemeClr val="accent5"/>
          </a:lnRef>
          <a:fillRef idx="0">
            <a:schemeClr val="accent5"/>
          </a:fillRef>
          <a:effectRef idx="2">
            <a:schemeClr val="accent5"/>
          </a:effectRef>
          <a:fontRef idx="minor">
            <a:schemeClr val="tx1"/>
          </a:fontRef>
        </p:style>
        <p:txBody>
          <a:bodyPr wrap="none" anchor="ctr"/>
          <a:lstStyle/>
          <a:p>
            <a:pPr>
              <a:defRPr/>
            </a:pPr>
            <a:endParaRPr lang="fr-FR"/>
          </a:p>
        </p:txBody>
      </p:sp>
      <p:sp>
        <p:nvSpPr>
          <p:cNvPr id="81" name="Oval 9"/>
          <p:cNvSpPr>
            <a:spLocks noChangeArrowheads="1"/>
          </p:cNvSpPr>
          <p:nvPr/>
        </p:nvSpPr>
        <p:spPr bwMode="auto">
          <a:xfrm>
            <a:off x="3841750" y="2000250"/>
            <a:ext cx="757238" cy="776288"/>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fi-FI" sz="4400">
              <a:solidFill>
                <a:schemeClr val="tx2"/>
              </a:solidFill>
            </a:endParaRPr>
          </a:p>
        </p:txBody>
      </p:sp>
      <p:sp>
        <p:nvSpPr>
          <p:cNvPr id="82" name="Oval 24"/>
          <p:cNvSpPr>
            <a:spLocks noChangeArrowheads="1"/>
          </p:cNvSpPr>
          <p:nvPr/>
        </p:nvSpPr>
        <p:spPr bwMode="auto">
          <a:xfrm>
            <a:off x="2120900" y="3725863"/>
            <a:ext cx="401638" cy="363537"/>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fi-FI" sz="4400">
              <a:solidFill>
                <a:schemeClr val="tx2"/>
              </a:solidFill>
            </a:endParaRPr>
          </a:p>
        </p:txBody>
      </p:sp>
      <p:sp>
        <p:nvSpPr>
          <p:cNvPr id="83" name="Oval 25"/>
          <p:cNvSpPr>
            <a:spLocks noChangeArrowheads="1"/>
          </p:cNvSpPr>
          <p:nvPr/>
        </p:nvSpPr>
        <p:spPr bwMode="auto">
          <a:xfrm>
            <a:off x="2859088" y="2933700"/>
            <a:ext cx="585787" cy="557213"/>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fi-FI" sz="4400">
              <a:solidFill>
                <a:schemeClr val="tx2"/>
              </a:solidFill>
            </a:endParaRPr>
          </a:p>
        </p:txBody>
      </p:sp>
      <p:sp>
        <p:nvSpPr>
          <p:cNvPr id="84" name="Line 114"/>
          <p:cNvSpPr>
            <a:spLocks noChangeShapeType="1"/>
          </p:cNvSpPr>
          <p:nvPr/>
        </p:nvSpPr>
        <p:spPr bwMode="auto">
          <a:xfrm flipV="1">
            <a:off x="2516188" y="3419475"/>
            <a:ext cx="355600" cy="354013"/>
          </a:xfrm>
          <a:prstGeom prst="line">
            <a:avLst/>
          </a:prstGeom>
          <a:noFill/>
          <a:ln w="28575">
            <a:solidFill>
              <a:schemeClr val="tx1">
                <a:lumMod val="50000"/>
              </a:schemeClr>
            </a:solidFill>
            <a:round/>
            <a:headEnd/>
            <a:tailEnd type="triangle" w="med" len="med"/>
          </a:ln>
        </p:spPr>
        <p:txBody>
          <a:bodyPr wrap="none" anchor="ctr"/>
          <a:lstStyle/>
          <a:p>
            <a:pPr>
              <a:defRPr/>
            </a:pPr>
            <a:endParaRPr lang="fr-FR">
              <a:solidFill>
                <a:schemeClr val="tx1">
                  <a:lumMod val="50000"/>
                </a:schemeClr>
              </a:solidFill>
            </a:endParaRPr>
          </a:p>
        </p:txBody>
      </p:sp>
      <p:sp>
        <p:nvSpPr>
          <p:cNvPr id="85" name="Line 114"/>
          <p:cNvSpPr>
            <a:spLocks noChangeShapeType="1"/>
          </p:cNvSpPr>
          <p:nvPr/>
        </p:nvSpPr>
        <p:spPr bwMode="auto">
          <a:xfrm flipV="1">
            <a:off x="3421063" y="2587625"/>
            <a:ext cx="460375" cy="412750"/>
          </a:xfrm>
          <a:prstGeom prst="line">
            <a:avLst/>
          </a:prstGeom>
          <a:noFill/>
          <a:ln w="28575">
            <a:solidFill>
              <a:schemeClr val="tx1">
                <a:lumMod val="50000"/>
              </a:schemeClr>
            </a:solidFill>
            <a:round/>
            <a:headEnd/>
            <a:tailEnd type="triangle" w="med" len="med"/>
          </a:ln>
        </p:spPr>
        <p:txBody>
          <a:bodyPr wrap="none" anchor="ctr"/>
          <a:lstStyle/>
          <a:p>
            <a:pPr>
              <a:defRPr/>
            </a:pPr>
            <a:endParaRPr lang="fr-FR">
              <a:solidFill>
                <a:schemeClr val="tx1">
                  <a:lumMod val="50000"/>
                </a:schemeClr>
              </a:solidFill>
            </a:endParaRPr>
          </a:p>
        </p:txBody>
      </p:sp>
      <p:grpSp>
        <p:nvGrpSpPr>
          <p:cNvPr id="33871" name="Groupe 85"/>
          <p:cNvGrpSpPr>
            <a:grpSpLocks/>
          </p:cNvGrpSpPr>
          <p:nvPr/>
        </p:nvGrpSpPr>
        <p:grpSpPr bwMode="auto">
          <a:xfrm>
            <a:off x="3108325" y="2282825"/>
            <a:ext cx="160338" cy="504825"/>
            <a:chOff x="3027363" y="2282825"/>
            <a:chExt cx="160337" cy="504825"/>
          </a:xfrm>
        </p:grpSpPr>
        <p:cxnSp>
          <p:nvCxnSpPr>
            <p:cNvPr id="87" name="Connecteur droit 86"/>
            <p:cNvCxnSpPr/>
            <p:nvPr/>
          </p:nvCxnSpPr>
          <p:spPr bwMode="auto">
            <a:xfrm rot="5400000">
              <a:off x="2962275" y="2347914"/>
              <a:ext cx="290513" cy="160337"/>
            </a:xfrm>
            <a:prstGeom prst="line">
              <a:avLst/>
            </a:prstGeom>
            <a:ln>
              <a:solidFill>
                <a:srgbClr val="FF2929"/>
              </a:solidFill>
            </a:ln>
          </p:spPr>
          <p:style>
            <a:lnRef idx="3">
              <a:schemeClr val="accent4"/>
            </a:lnRef>
            <a:fillRef idx="0">
              <a:schemeClr val="accent4"/>
            </a:fillRef>
            <a:effectRef idx="2">
              <a:schemeClr val="accent4"/>
            </a:effectRef>
            <a:fontRef idx="minor">
              <a:schemeClr val="tx1"/>
            </a:fontRef>
          </p:style>
        </p:cxnSp>
        <p:cxnSp>
          <p:nvCxnSpPr>
            <p:cNvPr id="88" name="Connecteur droit 87"/>
            <p:cNvCxnSpPr/>
            <p:nvPr/>
          </p:nvCxnSpPr>
          <p:spPr bwMode="auto">
            <a:xfrm flipV="1">
              <a:off x="3027363" y="2481263"/>
              <a:ext cx="160337" cy="92075"/>
            </a:xfrm>
            <a:prstGeom prst="line">
              <a:avLst/>
            </a:prstGeom>
            <a:ln>
              <a:solidFill>
                <a:srgbClr val="FF2929"/>
              </a:solidFill>
            </a:ln>
          </p:spPr>
          <p:style>
            <a:lnRef idx="3">
              <a:schemeClr val="accent4"/>
            </a:lnRef>
            <a:fillRef idx="0">
              <a:schemeClr val="accent4"/>
            </a:fillRef>
            <a:effectRef idx="2">
              <a:schemeClr val="accent4"/>
            </a:effectRef>
            <a:fontRef idx="minor">
              <a:schemeClr val="tx1"/>
            </a:fontRef>
          </p:style>
        </p:cxnSp>
        <p:cxnSp>
          <p:nvCxnSpPr>
            <p:cNvPr id="89" name="Connecteur droit 88"/>
            <p:cNvCxnSpPr/>
            <p:nvPr/>
          </p:nvCxnSpPr>
          <p:spPr bwMode="auto">
            <a:xfrm rot="5400000">
              <a:off x="2954338" y="2554289"/>
              <a:ext cx="306387" cy="160337"/>
            </a:xfrm>
            <a:prstGeom prst="line">
              <a:avLst/>
            </a:prstGeom>
            <a:ln>
              <a:solidFill>
                <a:srgbClr val="FF2929"/>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grpSp>
      <p:grpSp>
        <p:nvGrpSpPr>
          <p:cNvPr id="33872" name="Groupe 89"/>
          <p:cNvGrpSpPr>
            <a:grpSpLocks/>
          </p:cNvGrpSpPr>
          <p:nvPr/>
        </p:nvGrpSpPr>
        <p:grpSpPr bwMode="auto">
          <a:xfrm>
            <a:off x="3635375" y="1768475"/>
            <a:ext cx="211138" cy="415925"/>
            <a:chOff x="3441700" y="1955800"/>
            <a:chExt cx="211139" cy="415925"/>
          </a:xfrm>
        </p:grpSpPr>
        <p:cxnSp>
          <p:nvCxnSpPr>
            <p:cNvPr id="91" name="Connecteur droit 90"/>
            <p:cNvCxnSpPr/>
            <p:nvPr/>
          </p:nvCxnSpPr>
          <p:spPr bwMode="auto">
            <a:xfrm rot="16200000">
              <a:off x="3427414" y="2146300"/>
              <a:ext cx="239712" cy="211139"/>
            </a:xfrm>
            <a:prstGeom prst="line">
              <a:avLst/>
            </a:prstGeom>
            <a:ln>
              <a:solidFill>
                <a:srgbClr val="FF2929"/>
              </a:solidFill>
            </a:ln>
          </p:spPr>
          <p:style>
            <a:lnRef idx="3">
              <a:schemeClr val="accent4"/>
            </a:lnRef>
            <a:fillRef idx="0">
              <a:schemeClr val="accent4"/>
            </a:fillRef>
            <a:effectRef idx="2">
              <a:schemeClr val="accent4"/>
            </a:effectRef>
            <a:fontRef idx="minor">
              <a:schemeClr val="tx1"/>
            </a:fontRef>
          </p:style>
        </p:cxnSp>
        <p:cxnSp>
          <p:nvCxnSpPr>
            <p:cNvPr id="92" name="Connecteur droit 91"/>
            <p:cNvCxnSpPr/>
            <p:nvPr/>
          </p:nvCxnSpPr>
          <p:spPr bwMode="auto">
            <a:xfrm rot="10800000" flipV="1">
              <a:off x="3441700" y="2133600"/>
              <a:ext cx="211139" cy="76200"/>
            </a:xfrm>
            <a:prstGeom prst="line">
              <a:avLst/>
            </a:prstGeom>
            <a:ln>
              <a:solidFill>
                <a:srgbClr val="FF2929"/>
              </a:solidFill>
            </a:ln>
          </p:spPr>
          <p:style>
            <a:lnRef idx="3">
              <a:schemeClr val="accent4"/>
            </a:lnRef>
            <a:fillRef idx="0">
              <a:schemeClr val="accent4"/>
            </a:fillRef>
            <a:effectRef idx="2">
              <a:schemeClr val="accent4"/>
            </a:effectRef>
            <a:fontRef idx="minor">
              <a:schemeClr val="tx1"/>
            </a:fontRef>
          </p:style>
        </p:cxnSp>
        <p:cxnSp>
          <p:nvCxnSpPr>
            <p:cNvPr id="93" name="Connecteur droit 92"/>
            <p:cNvCxnSpPr/>
            <p:nvPr/>
          </p:nvCxnSpPr>
          <p:spPr bwMode="auto">
            <a:xfrm rot="16200000">
              <a:off x="3420270" y="1977231"/>
              <a:ext cx="254000" cy="211139"/>
            </a:xfrm>
            <a:prstGeom prst="line">
              <a:avLst/>
            </a:prstGeom>
            <a:ln>
              <a:solidFill>
                <a:srgbClr val="FF2929"/>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grpSp>
      <p:grpSp>
        <p:nvGrpSpPr>
          <p:cNvPr id="33873" name="Groupe 93"/>
          <p:cNvGrpSpPr>
            <a:grpSpLocks/>
          </p:cNvGrpSpPr>
          <p:nvPr/>
        </p:nvGrpSpPr>
        <p:grpSpPr bwMode="auto">
          <a:xfrm>
            <a:off x="1641475" y="3576638"/>
            <a:ext cx="492125" cy="330200"/>
            <a:chOff x="1546225" y="3576638"/>
            <a:chExt cx="492125" cy="330201"/>
          </a:xfrm>
        </p:grpSpPr>
        <p:cxnSp>
          <p:nvCxnSpPr>
            <p:cNvPr id="95" name="Connecteur droit 94"/>
            <p:cNvCxnSpPr/>
            <p:nvPr/>
          </p:nvCxnSpPr>
          <p:spPr bwMode="auto">
            <a:xfrm rot="13033698">
              <a:off x="1728788" y="3708400"/>
              <a:ext cx="309562" cy="198439"/>
            </a:xfrm>
            <a:prstGeom prst="line">
              <a:avLst/>
            </a:prstGeom>
            <a:ln>
              <a:solidFill>
                <a:srgbClr val="FF2929"/>
              </a:solidFill>
            </a:ln>
          </p:spPr>
          <p:style>
            <a:lnRef idx="3">
              <a:schemeClr val="accent4"/>
            </a:lnRef>
            <a:fillRef idx="0">
              <a:schemeClr val="accent4"/>
            </a:fillRef>
            <a:effectRef idx="2">
              <a:schemeClr val="accent4"/>
            </a:effectRef>
            <a:fontRef idx="minor">
              <a:schemeClr val="tx1"/>
            </a:fontRef>
          </p:style>
        </p:cxnSp>
        <p:grpSp>
          <p:nvGrpSpPr>
            <p:cNvPr id="33887" name="Groupe 111"/>
            <p:cNvGrpSpPr>
              <a:grpSpLocks/>
            </p:cNvGrpSpPr>
            <p:nvPr/>
          </p:nvGrpSpPr>
          <p:grpSpPr bwMode="auto">
            <a:xfrm>
              <a:off x="1546225" y="3576638"/>
              <a:ext cx="327025" cy="266700"/>
              <a:chOff x="1546225" y="3576638"/>
              <a:chExt cx="327025" cy="266700"/>
            </a:xfrm>
          </p:grpSpPr>
          <p:cxnSp>
            <p:nvCxnSpPr>
              <p:cNvPr id="97" name="Connecteur droit 96"/>
              <p:cNvCxnSpPr/>
              <p:nvPr/>
            </p:nvCxnSpPr>
            <p:spPr bwMode="auto">
              <a:xfrm rot="7633698" flipV="1">
                <a:off x="1701007" y="3694907"/>
                <a:ext cx="198439" cy="98425"/>
              </a:xfrm>
              <a:prstGeom prst="line">
                <a:avLst/>
              </a:prstGeom>
              <a:ln>
                <a:solidFill>
                  <a:srgbClr val="FF2929"/>
                </a:solidFill>
              </a:ln>
            </p:spPr>
            <p:style>
              <a:lnRef idx="3">
                <a:schemeClr val="accent4"/>
              </a:lnRef>
              <a:fillRef idx="0">
                <a:schemeClr val="accent4"/>
              </a:fillRef>
              <a:effectRef idx="2">
                <a:schemeClr val="accent4"/>
              </a:effectRef>
              <a:fontRef idx="minor">
                <a:schemeClr val="tx1"/>
              </a:fontRef>
            </p:style>
          </p:cxnSp>
          <p:cxnSp>
            <p:nvCxnSpPr>
              <p:cNvPr id="98" name="Connecteur droit 97"/>
              <p:cNvCxnSpPr/>
              <p:nvPr/>
            </p:nvCxnSpPr>
            <p:spPr bwMode="auto">
              <a:xfrm rot="13033698">
                <a:off x="1546225" y="3576638"/>
                <a:ext cx="327025" cy="198438"/>
              </a:xfrm>
              <a:prstGeom prst="line">
                <a:avLst/>
              </a:prstGeom>
              <a:ln>
                <a:solidFill>
                  <a:srgbClr val="FF2929"/>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grpSp>
      </p:grpSp>
      <p:sp>
        <p:nvSpPr>
          <p:cNvPr id="99" name="Forme libre 98"/>
          <p:cNvSpPr/>
          <p:nvPr/>
        </p:nvSpPr>
        <p:spPr>
          <a:xfrm>
            <a:off x="4492625" y="2679700"/>
            <a:ext cx="1614488" cy="625475"/>
          </a:xfrm>
          <a:custGeom>
            <a:avLst/>
            <a:gdLst>
              <a:gd name="connsiteX0" fmla="*/ 0 w 1451810"/>
              <a:gd name="connsiteY0" fmla="*/ 0 h 625642"/>
              <a:gd name="connsiteX1" fmla="*/ 585537 w 1451810"/>
              <a:gd name="connsiteY1" fmla="*/ 385011 h 625642"/>
              <a:gd name="connsiteX2" fmla="*/ 1451810 w 1451810"/>
              <a:gd name="connsiteY2" fmla="*/ 625642 h 625642"/>
            </a:gdLst>
            <a:ahLst/>
            <a:cxnLst>
              <a:cxn ang="0">
                <a:pos x="connsiteX0" y="connsiteY0"/>
              </a:cxn>
              <a:cxn ang="0">
                <a:pos x="connsiteX1" y="connsiteY1"/>
              </a:cxn>
              <a:cxn ang="0">
                <a:pos x="connsiteX2" y="connsiteY2"/>
              </a:cxn>
            </a:cxnLst>
            <a:rect l="l" t="t" r="r" b="b"/>
            <a:pathLst>
              <a:path w="1451810" h="625642">
                <a:moveTo>
                  <a:pt x="0" y="0"/>
                </a:moveTo>
                <a:cubicBezTo>
                  <a:pt x="171784" y="140368"/>
                  <a:pt x="343569" y="280737"/>
                  <a:pt x="585537" y="385011"/>
                </a:cubicBezTo>
                <a:cubicBezTo>
                  <a:pt x="827505" y="489285"/>
                  <a:pt x="1139657" y="557463"/>
                  <a:pt x="1451810" y="625642"/>
                </a:cubicBezTo>
              </a:path>
            </a:pathLst>
          </a:custGeom>
          <a:ln>
            <a:solidFill>
              <a:schemeClr val="accent5">
                <a:lumMod val="75000"/>
              </a:schemeClr>
            </a:solidFill>
            <a:headEnd type="none" w="med" len="med"/>
            <a:tailEnd type="triangle" w="med" len="med"/>
          </a:ln>
        </p:spPr>
        <p:style>
          <a:lnRef idx="3">
            <a:schemeClr val="accent5"/>
          </a:lnRef>
          <a:fillRef idx="0">
            <a:schemeClr val="accent5"/>
          </a:fillRef>
          <a:effectRef idx="2">
            <a:schemeClr val="accent5"/>
          </a:effectRef>
          <a:fontRef idx="minor">
            <a:schemeClr val="tx1"/>
          </a:fontRef>
        </p:style>
        <p:txBody>
          <a:bodyPr anchor="ctr"/>
          <a:lstStyle/>
          <a:p>
            <a:pPr algn="ctr">
              <a:defRPr/>
            </a:pPr>
            <a:endParaRPr lang="fr-CA"/>
          </a:p>
        </p:txBody>
      </p:sp>
      <p:sp>
        <p:nvSpPr>
          <p:cNvPr id="100" name="Tekstikehys 24"/>
          <p:cNvSpPr txBox="1">
            <a:spLocks noChangeArrowheads="1"/>
          </p:cNvSpPr>
          <p:nvPr/>
        </p:nvSpPr>
        <p:spPr bwMode="auto">
          <a:xfrm>
            <a:off x="2453035" y="2229772"/>
            <a:ext cx="432409" cy="307817"/>
          </a:xfrm>
          <a:prstGeom prst="rect">
            <a:avLst/>
          </a:prstGeom>
          <a:noFill/>
          <a:ln w="9525" algn="ctr">
            <a:noFill/>
            <a:round/>
            <a:headEnd/>
            <a:tailEnd/>
          </a:ln>
          <a:effectLst>
            <a:innerShdw blurRad="114300">
              <a:prstClr val="black"/>
            </a:innerShdw>
          </a:effectLst>
        </p:spPr>
        <p:txBody>
          <a:bodyPr/>
          <a:lstStyle/>
          <a:p>
            <a:pPr algn="ctr" eaLnBrk="0" hangingPunct="0">
              <a:defRPr/>
            </a:pPr>
            <a:r>
              <a:rPr lang="fi-FI" sz="1400" b="1" dirty="0">
                <a:solidFill>
                  <a:schemeClr val="bg1"/>
                </a:solidFill>
                <a:effectLst>
                  <a:outerShdw blurRad="50800" dist="38100" dir="2700000" algn="tl" rotWithShape="0">
                    <a:prstClr val="black">
                      <a:alpha val="40000"/>
                    </a:prstClr>
                  </a:outerShdw>
                </a:effectLst>
                <a:latin typeface="+mn-lt"/>
                <a:cs typeface="Arial" charset="0"/>
              </a:rPr>
              <a:t>TG</a:t>
            </a:r>
          </a:p>
        </p:txBody>
      </p:sp>
      <p:sp>
        <p:nvSpPr>
          <p:cNvPr id="101" name="Forme libre 100"/>
          <p:cNvSpPr/>
          <p:nvPr/>
        </p:nvSpPr>
        <p:spPr>
          <a:xfrm>
            <a:off x="3378200" y="3408363"/>
            <a:ext cx="817563" cy="241300"/>
          </a:xfrm>
          <a:custGeom>
            <a:avLst/>
            <a:gdLst>
              <a:gd name="connsiteX0" fmla="*/ 0 w 745958"/>
              <a:gd name="connsiteY0" fmla="*/ 0 h 240632"/>
              <a:gd name="connsiteX1" fmla="*/ 320842 w 745958"/>
              <a:gd name="connsiteY1" fmla="*/ 168442 h 240632"/>
              <a:gd name="connsiteX2" fmla="*/ 745958 w 745958"/>
              <a:gd name="connsiteY2" fmla="*/ 240632 h 240632"/>
            </a:gdLst>
            <a:ahLst/>
            <a:cxnLst>
              <a:cxn ang="0">
                <a:pos x="connsiteX0" y="connsiteY0"/>
              </a:cxn>
              <a:cxn ang="0">
                <a:pos x="connsiteX1" y="connsiteY1"/>
              </a:cxn>
              <a:cxn ang="0">
                <a:pos x="connsiteX2" y="connsiteY2"/>
              </a:cxn>
            </a:cxnLst>
            <a:rect l="l" t="t" r="r" b="b"/>
            <a:pathLst>
              <a:path w="745958" h="240632">
                <a:moveTo>
                  <a:pt x="0" y="0"/>
                </a:moveTo>
                <a:cubicBezTo>
                  <a:pt x="98258" y="64168"/>
                  <a:pt x="196516" y="128337"/>
                  <a:pt x="320842" y="168442"/>
                </a:cubicBezTo>
                <a:cubicBezTo>
                  <a:pt x="445168" y="208547"/>
                  <a:pt x="595563" y="224589"/>
                  <a:pt x="745958" y="240632"/>
                </a:cubicBezTo>
              </a:path>
            </a:pathLst>
          </a:custGeom>
          <a:noFill/>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A">
              <a:solidFill>
                <a:schemeClr val="tx1">
                  <a:lumMod val="50000"/>
                </a:schemeClr>
              </a:solidFill>
            </a:endParaRPr>
          </a:p>
        </p:txBody>
      </p:sp>
      <p:sp>
        <p:nvSpPr>
          <p:cNvPr id="102" name="Forme libre 101"/>
          <p:cNvSpPr/>
          <p:nvPr/>
        </p:nvSpPr>
        <p:spPr>
          <a:xfrm>
            <a:off x="1331913" y="3128963"/>
            <a:ext cx="241300" cy="688975"/>
          </a:xfrm>
          <a:custGeom>
            <a:avLst/>
            <a:gdLst>
              <a:gd name="connsiteX0" fmla="*/ 240632 w 240632"/>
              <a:gd name="connsiteY0" fmla="*/ 521369 h 521369"/>
              <a:gd name="connsiteX1" fmla="*/ 184484 w 240632"/>
              <a:gd name="connsiteY1" fmla="*/ 152400 h 521369"/>
              <a:gd name="connsiteX2" fmla="*/ 0 w 240632"/>
              <a:gd name="connsiteY2" fmla="*/ 0 h 521369"/>
            </a:gdLst>
            <a:ahLst/>
            <a:cxnLst>
              <a:cxn ang="0">
                <a:pos x="connsiteX0" y="connsiteY0"/>
              </a:cxn>
              <a:cxn ang="0">
                <a:pos x="connsiteX1" y="connsiteY1"/>
              </a:cxn>
              <a:cxn ang="0">
                <a:pos x="connsiteX2" y="connsiteY2"/>
              </a:cxn>
            </a:cxnLst>
            <a:rect l="l" t="t" r="r" b="b"/>
            <a:pathLst>
              <a:path w="240632" h="521369">
                <a:moveTo>
                  <a:pt x="240632" y="521369"/>
                </a:moveTo>
                <a:cubicBezTo>
                  <a:pt x="232610" y="380332"/>
                  <a:pt x="224589" y="239295"/>
                  <a:pt x="184484" y="152400"/>
                </a:cubicBezTo>
                <a:cubicBezTo>
                  <a:pt x="144379" y="65505"/>
                  <a:pt x="72189" y="32752"/>
                  <a:pt x="0" y="0"/>
                </a:cubicBezTo>
              </a:path>
            </a:pathLst>
          </a:custGeom>
          <a:noFill/>
          <a:ln w="28575">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A">
              <a:solidFill>
                <a:schemeClr val="tx1">
                  <a:lumMod val="50000"/>
                </a:schemeClr>
              </a:solidFill>
            </a:endParaRPr>
          </a:p>
        </p:txBody>
      </p:sp>
      <p:sp>
        <p:nvSpPr>
          <p:cNvPr id="33880" name="Rectangle 83"/>
          <p:cNvSpPr>
            <a:spLocks noChangeArrowheads="1"/>
          </p:cNvSpPr>
          <p:nvPr/>
        </p:nvSpPr>
        <p:spPr bwMode="auto">
          <a:xfrm>
            <a:off x="6643688" y="1793875"/>
            <a:ext cx="57150" cy="12700"/>
          </a:xfrm>
          <a:prstGeom prst="rect">
            <a:avLst/>
          </a:prstGeom>
          <a:solidFill>
            <a:schemeClr val="tx1"/>
          </a:solidFill>
          <a:ln w="9525">
            <a:solidFill>
              <a:srgbClr val="316598"/>
            </a:solidFill>
            <a:miter lim="800000"/>
            <a:headEnd/>
            <a:tailEnd/>
          </a:ln>
        </p:spPr>
        <p:txBody>
          <a:bodyPr/>
          <a:lstStyle/>
          <a:p>
            <a:endParaRPr lang="en-US" sz="1200">
              <a:cs typeface="Arial" charset="0"/>
            </a:endParaRPr>
          </a:p>
        </p:txBody>
      </p:sp>
      <p:sp>
        <p:nvSpPr>
          <p:cNvPr id="33881" name="Rectangle 83"/>
          <p:cNvSpPr>
            <a:spLocks noChangeArrowheads="1"/>
          </p:cNvSpPr>
          <p:nvPr/>
        </p:nvSpPr>
        <p:spPr bwMode="auto">
          <a:xfrm>
            <a:off x="6643688" y="992188"/>
            <a:ext cx="57150" cy="12700"/>
          </a:xfrm>
          <a:prstGeom prst="rect">
            <a:avLst/>
          </a:prstGeom>
          <a:solidFill>
            <a:schemeClr val="tx1"/>
          </a:solidFill>
          <a:ln w="9525">
            <a:solidFill>
              <a:srgbClr val="316598"/>
            </a:solidFill>
            <a:miter lim="800000"/>
            <a:headEnd/>
            <a:tailEnd/>
          </a:ln>
        </p:spPr>
        <p:txBody>
          <a:bodyPr/>
          <a:lstStyle/>
          <a:p>
            <a:endParaRPr lang="en-US" sz="1200">
              <a:cs typeface="Arial" charset="0"/>
            </a:endParaRPr>
          </a:p>
        </p:txBody>
      </p:sp>
      <p:cxnSp>
        <p:nvCxnSpPr>
          <p:cNvPr id="105" name="Connecteur droit 104"/>
          <p:cNvCxnSpPr/>
          <p:nvPr/>
        </p:nvCxnSpPr>
        <p:spPr>
          <a:xfrm>
            <a:off x="6700838" y="985838"/>
            <a:ext cx="0" cy="1630362"/>
          </a:xfrm>
          <a:prstGeom prst="line">
            <a:avLst/>
          </a:prstGeom>
          <a:ln w="19050">
            <a:solidFill>
              <a:srgbClr val="316598"/>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rot="10800000" flipV="1">
            <a:off x="6642100" y="2605088"/>
            <a:ext cx="2305050" cy="4762"/>
          </a:xfrm>
          <a:prstGeom prst="line">
            <a:avLst/>
          </a:prstGeom>
          <a:ln w="19050">
            <a:solidFill>
              <a:srgbClr val="316598"/>
            </a:solidFill>
          </a:ln>
        </p:spPr>
        <p:style>
          <a:lnRef idx="1">
            <a:schemeClr val="accent1"/>
          </a:lnRef>
          <a:fillRef idx="0">
            <a:schemeClr val="accent1"/>
          </a:fillRef>
          <a:effectRef idx="0">
            <a:schemeClr val="accent1"/>
          </a:effectRef>
          <a:fontRef idx="minor">
            <a:schemeClr val="tx1"/>
          </a:fontRef>
        </p:style>
      </p:cxnSp>
      <p:sp>
        <p:nvSpPr>
          <p:cNvPr id="108" name="ZoneTexte 107"/>
          <p:cNvSpPr txBox="1"/>
          <p:nvPr/>
        </p:nvSpPr>
        <p:spPr>
          <a:xfrm>
            <a:off x="3260725" y="4457700"/>
            <a:ext cx="542925" cy="369888"/>
          </a:xfrm>
          <a:prstGeom prst="rect">
            <a:avLst/>
          </a:prstGeom>
          <a:noFill/>
        </p:spPr>
        <p:txBody>
          <a:bodyPr wrap="none">
            <a:spAutoFit/>
          </a:bodyPr>
          <a:lstStyle/>
          <a:p>
            <a:pPr>
              <a:defRPr/>
            </a:pPr>
            <a:r>
              <a:rPr lang="fr-CA" dirty="0">
                <a:effectLst>
                  <a:outerShdw blurRad="50800" dist="38100" dir="2700000" algn="tl" rotWithShape="0">
                    <a:prstClr val="black">
                      <a:alpha val="40000"/>
                    </a:prstClr>
                  </a:outerShdw>
                </a:effectLst>
              </a:rPr>
              <a:t>IDL</a:t>
            </a:r>
          </a:p>
        </p:txBody>
      </p:sp>
      <p:sp>
        <p:nvSpPr>
          <p:cNvPr id="109" name="ZoneTexte 108"/>
          <p:cNvSpPr txBox="1"/>
          <p:nvPr/>
        </p:nvSpPr>
        <p:spPr>
          <a:xfrm>
            <a:off x="3937000" y="4914900"/>
            <a:ext cx="542925" cy="369888"/>
          </a:xfrm>
          <a:prstGeom prst="rect">
            <a:avLst/>
          </a:prstGeom>
          <a:noFill/>
        </p:spPr>
        <p:txBody>
          <a:bodyPr wrap="none">
            <a:spAutoFit/>
          </a:bodyPr>
          <a:lstStyle/>
          <a:p>
            <a:pPr>
              <a:defRPr/>
            </a:pPr>
            <a:r>
              <a:rPr lang="fr-CA" dirty="0">
                <a:solidFill>
                  <a:schemeClr val="bg1"/>
                </a:solidFill>
                <a:effectLst>
                  <a:outerShdw blurRad="50800" dist="38100" dir="2700000" algn="tl" rotWithShape="0">
                    <a:prstClr val="black">
                      <a:alpha val="40000"/>
                    </a:prstClr>
                  </a:outerShdw>
                </a:effectLst>
              </a:rPr>
              <a:t>IDL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p:nvPr>
        </p:nvSpPr>
        <p:spPr>
          <a:xfrm>
            <a:off x="1019175" y="187325"/>
            <a:ext cx="7686675" cy="460375"/>
          </a:xfrm>
        </p:spPr>
        <p:txBody>
          <a:bodyPr/>
          <a:lstStyle/>
          <a:p>
            <a:r>
              <a:rPr lang="fi-FI" sz="2400"/>
              <a:t>Characteristics of the Subjects</a:t>
            </a:r>
          </a:p>
        </p:txBody>
      </p:sp>
      <p:sp>
        <p:nvSpPr>
          <p:cNvPr id="35842" name="Espace réservé du texte 3"/>
          <p:cNvSpPr>
            <a:spLocks noGrp="1"/>
          </p:cNvSpPr>
          <p:nvPr>
            <p:ph type="body" sz="quarter" idx="10"/>
          </p:nvPr>
        </p:nvSpPr>
        <p:spPr>
          <a:xfrm>
            <a:off x="2124075" y="6105525"/>
            <a:ext cx="6800850" cy="552450"/>
          </a:xfrm>
        </p:spPr>
        <p:txBody>
          <a:bodyPr/>
          <a:lstStyle/>
          <a:p>
            <a:pPr>
              <a:spcBef>
                <a:spcPct val="0"/>
              </a:spcBef>
            </a:pPr>
            <a:r>
              <a:rPr lang="en-US" dirty="0"/>
              <a:t>Adapted from </a:t>
            </a:r>
            <a:r>
              <a:rPr lang="fi-FI" dirty="0"/>
              <a:t>Adiels M et al. Diabetologia 2007;50:2356-65</a:t>
            </a:r>
            <a:endParaRPr lang="en-US" dirty="0"/>
          </a:p>
        </p:txBody>
      </p:sp>
      <p:grpSp>
        <p:nvGrpSpPr>
          <p:cNvPr id="35843" name="Groupe 21"/>
          <p:cNvGrpSpPr>
            <a:grpSpLocks/>
          </p:cNvGrpSpPr>
          <p:nvPr/>
        </p:nvGrpSpPr>
        <p:grpSpPr bwMode="auto">
          <a:xfrm>
            <a:off x="227013" y="1019175"/>
            <a:ext cx="8778875" cy="4392613"/>
            <a:chOff x="182563" y="1018675"/>
            <a:chExt cx="8778875" cy="4978652"/>
          </a:xfrm>
        </p:grpSpPr>
        <p:sp>
          <p:nvSpPr>
            <p:cNvPr id="7" name="Rectangle 6"/>
            <p:cNvSpPr>
              <a:spLocks noChangeArrowheads="1"/>
            </p:cNvSpPr>
            <p:nvPr/>
          </p:nvSpPr>
          <p:spPr bwMode="auto">
            <a:xfrm>
              <a:off x="182563" y="1018675"/>
              <a:ext cx="8778875" cy="4978652"/>
            </a:xfrm>
            <a:prstGeom prst="rect">
              <a:avLst/>
            </a:prstGeom>
            <a:solidFill>
              <a:schemeClr val="bg1">
                <a:alpha val="50000"/>
              </a:schemeClr>
            </a:solidFill>
            <a:ln w="9525" algn="ctr">
              <a:noFill/>
              <a:miter lim="800000"/>
              <a:headEnd/>
              <a:tailEnd/>
            </a:ln>
          </p:spPr>
          <p:txBody>
            <a:bodyPr anchor="ctr"/>
            <a:lstStyle/>
            <a:p>
              <a:pPr algn="ctr">
                <a:defRPr/>
              </a:pPr>
              <a:endParaRPr lang="en-CA">
                <a:solidFill>
                  <a:srgbClr val="FFFFFF"/>
                </a:solidFill>
                <a:latin typeface="+mn-lt"/>
              </a:endParaRPr>
            </a:p>
          </p:txBody>
        </p:sp>
        <p:sp>
          <p:nvSpPr>
            <p:cNvPr id="8" name="Rectangle 7"/>
            <p:cNvSpPr/>
            <p:nvPr/>
          </p:nvSpPr>
          <p:spPr bwMode="auto">
            <a:xfrm>
              <a:off x="182563" y="1018675"/>
              <a:ext cx="8778875" cy="1090373"/>
            </a:xfrm>
            <a:prstGeom prst="rect">
              <a:avLst/>
            </a:prstGeom>
            <a:solidFill>
              <a:schemeClr val="accent1">
                <a:lumMod val="90000"/>
              </a:schemeClr>
            </a:solidFill>
            <a:ln w="9525">
              <a:noFill/>
              <a:round/>
              <a:headEnd/>
              <a:tailEnd/>
            </a:ln>
            <a:effectLst/>
          </p:spPr>
          <p:txBody>
            <a:bodyPr tIns="0" anchor="ctr"/>
            <a:lstStyle/>
            <a:p>
              <a:pPr algn="ctr">
                <a:defRPr/>
              </a:pPr>
              <a:endParaRPr lang="fr-CA" sz="1000" dirty="0">
                <a:sym typeface="Symbol" pitchFamily="18" charset="2"/>
              </a:endParaRPr>
            </a:p>
          </p:txBody>
        </p:sp>
      </p:grpSp>
      <p:sp>
        <p:nvSpPr>
          <p:cNvPr id="35844" name="Text Box 4"/>
          <p:cNvSpPr txBox="1">
            <a:spLocks noChangeArrowheads="1"/>
          </p:cNvSpPr>
          <p:nvPr/>
        </p:nvSpPr>
        <p:spPr bwMode="auto">
          <a:xfrm>
            <a:off x="301625" y="2179638"/>
            <a:ext cx="4398963" cy="3046412"/>
          </a:xfrm>
          <a:prstGeom prst="rect">
            <a:avLst/>
          </a:prstGeom>
          <a:noFill/>
          <a:ln w="9525">
            <a:noFill/>
            <a:miter lim="800000"/>
            <a:headEnd/>
            <a:tailEnd/>
          </a:ln>
        </p:spPr>
        <p:txBody>
          <a:bodyPr wrap="none">
            <a:spAutoFit/>
          </a:bodyPr>
          <a:lstStyle/>
          <a:p>
            <a:pPr eaLnBrk="0" hangingPunct="0">
              <a:lnSpc>
                <a:spcPct val="120000"/>
              </a:lnSpc>
            </a:pPr>
            <a:r>
              <a:rPr lang="fi-FI" sz="2000" b="1"/>
              <a:t>Body mass index (kg/m</a:t>
            </a:r>
            <a:r>
              <a:rPr lang="fi-FI" sz="2000" b="1" baseline="30000"/>
              <a:t>2</a:t>
            </a:r>
            <a:r>
              <a:rPr lang="fi-FI" sz="2000" b="1"/>
              <a:t>)</a:t>
            </a:r>
          </a:p>
          <a:p>
            <a:pPr eaLnBrk="0" hangingPunct="0">
              <a:lnSpc>
                <a:spcPct val="120000"/>
              </a:lnSpc>
            </a:pPr>
            <a:r>
              <a:rPr lang="fi-FI" sz="2000" b="1"/>
              <a:t>Subcutaneous fat (cm</a:t>
            </a:r>
            <a:r>
              <a:rPr lang="fi-FI" sz="2000" b="1" baseline="30000"/>
              <a:t>3</a:t>
            </a:r>
            <a:r>
              <a:rPr lang="fi-FI" sz="2000" b="1"/>
              <a:t>)</a:t>
            </a:r>
          </a:p>
          <a:p>
            <a:pPr eaLnBrk="0" hangingPunct="0">
              <a:lnSpc>
                <a:spcPct val="120000"/>
              </a:lnSpc>
            </a:pPr>
            <a:r>
              <a:rPr lang="fi-FI" sz="2000" b="1"/>
              <a:t>Intra-abdominal (visceral) fat (cm</a:t>
            </a:r>
            <a:r>
              <a:rPr lang="fi-FI" sz="2000" b="1" baseline="30000"/>
              <a:t>3</a:t>
            </a:r>
            <a:r>
              <a:rPr lang="fi-FI" sz="2000" b="1"/>
              <a:t>)</a:t>
            </a:r>
          </a:p>
          <a:p>
            <a:pPr eaLnBrk="0" hangingPunct="0">
              <a:lnSpc>
                <a:spcPct val="120000"/>
              </a:lnSpc>
            </a:pPr>
            <a:r>
              <a:rPr lang="fi-FI" sz="2000" b="1"/>
              <a:t>Liver fat (%)</a:t>
            </a:r>
          </a:p>
          <a:p>
            <a:pPr eaLnBrk="0" hangingPunct="0">
              <a:lnSpc>
                <a:spcPct val="120000"/>
              </a:lnSpc>
            </a:pPr>
            <a:r>
              <a:rPr lang="fi-FI" sz="2000" b="1" i="1"/>
              <a:t>M </a:t>
            </a:r>
            <a:r>
              <a:rPr lang="fi-FI" sz="2000" b="1"/>
              <a:t>value (mg/kg/min)</a:t>
            </a:r>
          </a:p>
          <a:p>
            <a:pPr eaLnBrk="0" hangingPunct="0">
              <a:lnSpc>
                <a:spcPct val="120000"/>
              </a:lnSpc>
            </a:pPr>
            <a:r>
              <a:rPr lang="fi-FI" sz="2000" b="1"/>
              <a:t>Fasting triglycerides (mmol/l)</a:t>
            </a:r>
          </a:p>
          <a:p>
            <a:pPr eaLnBrk="0" hangingPunct="0">
              <a:lnSpc>
                <a:spcPct val="120000"/>
              </a:lnSpc>
            </a:pPr>
            <a:r>
              <a:rPr lang="fi-FI" sz="2000" b="1"/>
              <a:t>HDL cholesterol (mmol/l)</a:t>
            </a:r>
          </a:p>
          <a:p>
            <a:pPr eaLnBrk="0" hangingPunct="0">
              <a:lnSpc>
                <a:spcPct val="120000"/>
              </a:lnSpc>
            </a:pPr>
            <a:r>
              <a:rPr lang="fi-FI" sz="2000" b="1"/>
              <a:t>LDL size (nm)</a:t>
            </a:r>
          </a:p>
        </p:txBody>
      </p:sp>
      <p:sp>
        <p:nvSpPr>
          <p:cNvPr id="10" name="Text Box 7"/>
          <p:cNvSpPr txBox="1">
            <a:spLocks noChangeArrowheads="1"/>
          </p:cNvSpPr>
          <p:nvPr/>
        </p:nvSpPr>
        <p:spPr bwMode="auto">
          <a:xfrm>
            <a:off x="4335463" y="1106488"/>
            <a:ext cx="2163762" cy="769937"/>
          </a:xfrm>
          <a:prstGeom prst="rect">
            <a:avLst/>
          </a:prstGeom>
          <a:noFill/>
          <a:ln w="9525">
            <a:noFill/>
            <a:miter lim="800000"/>
            <a:headEnd/>
            <a:tailEnd/>
          </a:ln>
        </p:spPr>
        <p:txBody>
          <a:bodyPr>
            <a:spAutoFit/>
          </a:bodyPr>
          <a:lstStyle/>
          <a:p>
            <a:pPr algn="ctr" eaLnBrk="0" hangingPunct="0">
              <a:defRPr/>
            </a:pPr>
            <a:r>
              <a:rPr lang="fi-FI" sz="2200" b="1" dirty="0">
                <a:solidFill>
                  <a:schemeClr val="bg1"/>
                </a:solidFill>
                <a:latin typeface="+mn-lt"/>
              </a:rPr>
              <a:t>Low liver fat (n=10)</a:t>
            </a:r>
          </a:p>
        </p:txBody>
      </p:sp>
      <p:sp>
        <p:nvSpPr>
          <p:cNvPr id="11" name="Text Box 8"/>
          <p:cNvSpPr txBox="1">
            <a:spLocks noChangeArrowheads="1"/>
          </p:cNvSpPr>
          <p:nvPr/>
        </p:nvSpPr>
        <p:spPr bwMode="auto">
          <a:xfrm>
            <a:off x="6672263" y="1106488"/>
            <a:ext cx="2200275" cy="769937"/>
          </a:xfrm>
          <a:prstGeom prst="rect">
            <a:avLst/>
          </a:prstGeom>
          <a:noFill/>
          <a:ln w="9525">
            <a:noFill/>
            <a:miter lim="800000"/>
            <a:headEnd/>
            <a:tailEnd/>
          </a:ln>
        </p:spPr>
        <p:txBody>
          <a:bodyPr>
            <a:spAutoFit/>
          </a:bodyPr>
          <a:lstStyle/>
          <a:p>
            <a:pPr algn="ctr" eaLnBrk="0" hangingPunct="0">
              <a:defRPr/>
            </a:pPr>
            <a:r>
              <a:rPr lang="fi-FI" sz="2200" b="1" dirty="0">
                <a:solidFill>
                  <a:schemeClr val="bg1"/>
                </a:solidFill>
                <a:latin typeface="+mn-lt"/>
              </a:rPr>
              <a:t>High liver fat (n=10)</a:t>
            </a:r>
          </a:p>
        </p:txBody>
      </p:sp>
      <p:sp>
        <p:nvSpPr>
          <p:cNvPr id="35847" name="Rectangle 11"/>
          <p:cNvSpPr>
            <a:spLocks noChangeArrowheads="1"/>
          </p:cNvSpPr>
          <p:nvPr/>
        </p:nvSpPr>
        <p:spPr bwMode="auto">
          <a:xfrm>
            <a:off x="249238" y="5492750"/>
            <a:ext cx="966787" cy="338138"/>
          </a:xfrm>
          <a:prstGeom prst="rect">
            <a:avLst/>
          </a:prstGeom>
          <a:noFill/>
          <a:ln w="9525">
            <a:noFill/>
            <a:miter lim="800000"/>
            <a:headEnd/>
            <a:tailEnd/>
          </a:ln>
        </p:spPr>
        <p:txBody>
          <a:bodyPr wrap="none">
            <a:spAutoFit/>
          </a:bodyPr>
          <a:lstStyle/>
          <a:p>
            <a:r>
              <a:rPr lang="fi-FI" sz="1600" dirty="0">
                <a:cs typeface="Arial" charset="0"/>
                <a:sym typeface="Symbol" pitchFamily="18" charset="2"/>
              </a:rPr>
              <a:t>* p&lt;0.05</a:t>
            </a:r>
            <a:endParaRPr lang="en-US" sz="1600" dirty="0">
              <a:cs typeface="Arial" charset="0"/>
            </a:endParaRPr>
          </a:p>
        </p:txBody>
      </p:sp>
      <p:sp>
        <p:nvSpPr>
          <p:cNvPr id="35848" name="Rectangle 12"/>
          <p:cNvSpPr>
            <a:spLocks noChangeArrowheads="1"/>
          </p:cNvSpPr>
          <p:nvPr/>
        </p:nvSpPr>
        <p:spPr bwMode="auto">
          <a:xfrm>
            <a:off x="1365250" y="5492750"/>
            <a:ext cx="1047750" cy="338138"/>
          </a:xfrm>
          <a:prstGeom prst="rect">
            <a:avLst/>
          </a:prstGeom>
          <a:noFill/>
          <a:ln w="9525">
            <a:noFill/>
            <a:miter lim="800000"/>
            <a:headEnd/>
            <a:tailEnd/>
          </a:ln>
        </p:spPr>
        <p:txBody>
          <a:bodyPr wrap="none">
            <a:spAutoFit/>
          </a:bodyPr>
          <a:lstStyle/>
          <a:p>
            <a:r>
              <a:rPr lang="fi-FI" sz="1600" dirty="0">
                <a:cs typeface="Arial" charset="0"/>
                <a:sym typeface="Symbol" pitchFamily="18" charset="2"/>
              </a:rPr>
              <a:t>** p&lt;0.01</a:t>
            </a:r>
            <a:endParaRPr lang="en-US" sz="1600" dirty="0">
              <a:cs typeface="Arial" charset="0"/>
            </a:endParaRPr>
          </a:p>
        </p:txBody>
      </p:sp>
      <p:sp>
        <p:nvSpPr>
          <p:cNvPr id="35849" name="Rectangle 13"/>
          <p:cNvSpPr>
            <a:spLocks noChangeArrowheads="1"/>
          </p:cNvSpPr>
          <p:nvPr/>
        </p:nvSpPr>
        <p:spPr bwMode="auto">
          <a:xfrm>
            <a:off x="2562225" y="5492750"/>
            <a:ext cx="1241425" cy="338138"/>
          </a:xfrm>
          <a:prstGeom prst="rect">
            <a:avLst/>
          </a:prstGeom>
          <a:noFill/>
          <a:ln w="9525">
            <a:noFill/>
            <a:miter lim="800000"/>
            <a:headEnd/>
            <a:tailEnd/>
          </a:ln>
        </p:spPr>
        <p:txBody>
          <a:bodyPr wrap="none">
            <a:spAutoFit/>
          </a:bodyPr>
          <a:lstStyle/>
          <a:p>
            <a:r>
              <a:rPr lang="fi-FI" sz="1600">
                <a:solidFill>
                  <a:srgbClr val="C00000"/>
                </a:solidFill>
                <a:cs typeface="Arial" charset="0"/>
                <a:sym typeface="Symbol" pitchFamily="18" charset="2"/>
              </a:rPr>
              <a:t>***</a:t>
            </a:r>
            <a:r>
              <a:rPr lang="fi-FI" sz="1600">
                <a:solidFill>
                  <a:srgbClr val="CC0099"/>
                </a:solidFill>
                <a:cs typeface="Arial" charset="0"/>
                <a:sym typeface="Symbol" pitchFamily="18" charset="2"/>
              </a:rPr>
              <a:t> </a:t>
            </a:r>
            <a:r>
              <a:rPr lang="fi-FI" sz="1600">
                <a:cs typeface="Arial" charset="0"/>
                <a:sym typeface="Symbol" pitchFamily="18" charset="2"/>
              </a:rPr>
              <a:t>p&lt;0.001</a:t>
            </a:r>
            <a:endParaRPr lang="en-US" sz="1600">
              <a:cs typeface="Arial" charset="0"/>
            </a:endParaRPr>
          </a:p>
        </p:txBody>
      </p:sp>
      <p:grpSp>
        <p:nvGrpSpPr>
          <p:cNvPr id="35850" name="Groupe 116"/>
          <p:cNvGrpSpPr>
            <a:grpSpLocks/>
          </p:cNvGrpSpPr>
          <p:nvPr/>
        </p:nvGrpSpPr>
        <p:grpSpPr bwMode="auto">
          <a:xfrm>
            <a:off x="4660900" y="2147888"/>
            <a:ext cx="1512888" cy="3079750"/>
            <a:chOff x="4791912" y="2147811"/>
            <a:chExt cx="1512241" cy="3079065"/>
          </a:xfrm>
        </p:grpSpPr>
        <p:sp>
          <p:nvSpPr>
            <p:cNvPr id="35858" name="Text Box 5"/>
            <p:cNvSpPr txBox="1">
              <a:spLocks noChangeArrowheads="1"/>
            </p:cNvSpPr>
            <p:nvPr/>
          </p:nvSpPr>
          <p:spPr bwMode="auto">
            <a:xfrm>
              <a:off x="4791912" y="2179888"/>
              <a:ext cx="755327" cy="3046988"/>
            </a:xfrm>
            <a:prstGeom prst="rect">
              <a:avLst/>
            </a:prstGeom>
            <a:noFill/>
            <a:ln w="9525">
              <a:noFill/>
              <a:miter lim="800000"/>
              <a:headEnd/>
              <a:tailEnd/>
            </a:ln>
          </p:spPr>
          <p:txBody>
            <a:bodyPr wrap="none">
              <a:spAutoFit/>
            </a:bodyPr>
            <a:lstStyle/>
            <a:p>
              <a:pPr algn="r" eaLnBrk="0" hangingPunct="0">
                <a:lnSpc>
                  <a:spcPct val="120000"/>
                </a:lnSpc>
              </a:pPr>
              <a:r>
                <a:rPr lang="fi-FI" sz="2000" b="1">
                  <a:cs typeface="Arial" charset="0"/>
                </a:rPr>
                <a:t>26.0</a:t>
              </a:r>
            </a:p>
            <a:p>
              <a:pPr algn="r" eaLnBrk="0" hangingPunct="0">
                <a:lnSpc>
                  <a:spcPct val="120000"/>
                </a:lnSpc>
              </a:pPr>
              <a:r>
                <a:rPr lang="fi-FI" sz="2000" b="1">
                  <a:cs typeface="Arial" charset="0"/>
                </a:rPr>
                <a:t>2150</a:t>
              </a:r>
            </a:p>
            <a:p>
              <a:pPr algn="r" eaLnBrk="0" hangingPunct="0">
                <a:lnSpc>
                  <a:spcPct val="120000"/>
                </a:lnSpc>
              </a:pPr>
              <a:r>
                <a:rPr lang="fi-FI" sz="2000" b="1">
                  <a:cs typeface="Arial" charset="0"/>
                </a:rPr>
                <a:t>1600</a:t>
              </a:r>
            </a:p>
            <a:p>
              <a:pPr algn="r" eaLnBrk="0" hangingPunct="0">
                <a:lnSpc>
                  <a:spcPct val="120000"/>
                </a:lnSpc>
              </a:pPr>
              <a:r>
                <a:rPr lang="fi-FI" sz="2000" b="1">
                  <a:solidFill>
                    <a:srgbClr val="C00000"/>
                  </a:solidFill>
                  <a:cs typeface="Arial" charset="0"/>
                </a:rPr>
                <a:t>2.1</a:t>
              </a:r>
            </a:p>
            <a:p>
              <a:pPr algn="r" eaLnBrk="0" hangingPunct="0">
                <a:lnSpc>
                  <a:spcPct val="120000"/>
                </a:lnSpc>
              </a:pPr>
              <a:r>
                <a:rPr lang="fi-FI" sz="2000" b="1">
                  <a:cs typeface="Arial" charset="0"/>
                </a:rPr>
                <a:t>6.4</a:t>
              </a:r>
            </a:p>
            <a:p>
              <a:pPr algn="r" eaLnBrk="0" hangingPunct="0">
                <a:lnSpc>
                  <a:spcPct val="120000"/>
                </a:lnSpc>
              </a:pPr>
              <a:r>
                <a:rPr lang="fi-FI" sz="2000" b="1">
                  <a:cs typeface="Arial" charset="0"/>
                </a:rPr>
                <a:t>1.4</a:t>
              </a:r>
            </a:p>
            <a:p>
              <a:pPr algn="r" eaLnBrk="0" hangingPunct="0">
                <a:lnSpc>
                  <a:spcPct val="120000"/>
                </a:lnSpc>
              </a:pPr>
              <a:r>
                <a:rPr lang="fi-FI" sz="2000" b="1">
                  <a:cs typeface="Arial" charset="0"/>
                </a:rPr>
                <a:t>1.4</a:t>
              </a:r>
              <a:endParaRPr lang="fi-FI" sz="2000" b="1">
                <a:cs typeface="Arial" charset="0"/>
                <a:sym typeface="Symbol" pitchFamily="18" charset="2"/>
              </a:endParaRPr>
            </a:p>
            <a:p>
              <a:pPr algn="r" eaLnBrk="0" hangingPunct="0">
                <a:lnSpc>
                  <a:spcPct val="120000"/>
                </a:lnSpc>
              </a:pPr>
              <a:r>
                <a:rPr lang="fi-FI" sz="2000" b="1">
                  <a:cs typeface="Arial" charset="0"/>
                  <a:sym typeface="Symbol" pitchFamily="18" charset="2"/>
                </a:rPr>
                <a:t>26.6</a:t>
              </a:r>
            </a:p>
          </p:txBody>
        </p:sp>
        <p:sp>
          <p:nvSpPr>
            <p:cNvPr id="35859" name="Text Box 5"/>
            <p:cNvSpPr txBox="1">
              <a:spLocks noChangeArrowheads="1"/>
            </p:cNvSpPr>
            <p:nvPr/>
          </p:nvSpPr>
          <p:spPr bwMode="auto">
            <a:xfrm>
              <a:off x="5691640" y="2179888"/>
              <a:ext cx="612513" cy="3046988"/>
            </a:xfrm>
            <a:prstGeom prst="rect">
              <a:avLst/>
            </a:prstGeom>
            <a:noFill/>
            <a:ln w="9525">
              <a:noFill/>
              <a:miter lim="800000"/>
              <a:headEnd/>
              <a:tailEnd/>
            </a:ln>
          </p:spPr>
          <p:txBody>
            <a:bodyPr wrap="none">
              <a:spAutoFit/>
            </a:bodyPr>
            <a:lstStyle/>
            <a:p>
              <a:pPr eaLnBrk="0" hangingPunct="0">
                <a:lnSpc>
                  <a:spcPct val="120000"/>
                </a:lnSpc>
              </a:pPr>
              <a:r>
                <a:rPr lang="fi-FI" sz="2000" b="1">
                  <a:cs typeface="Arial" charset="0"/>
                  <a:sym typeface="Symbol" pitchFamily="18" charset="2"/>
                </a:rPr>
                <a:t>2.9</a:t>
              </a:r>
              <a:endParaRPr lang="fi-FI" sz="2000" b="1">
                <a:cs typeface="Arial" charset="0"/>
              </a:endParaRPr>
            </a:p>
            <a:p>
              <a:pPr eaLnBrk="0" hangingPunct="0">
                <a:lnSpc>
                  <a:spcPct val="120000"/>
                </a:lnSpc>
              </a:pPr>
              <a:r>
                <a:rPr lang="fi-FI" sz="2000" b="1">
                  <a:cs typeface="Arial" charset="0"/>
                  <a:sym typeface="Symbol" pitchFamily="18" charset="2"/>
                </a:rPr>
                <a:t>730</a:t>
              </a:r>
              <a:endParaRPr lang="fi-FI" sz="2000" b="1">
                <a:cs typeface="Arial" charset="0"/>
              </a:endParaRPr>
            </a:p>
            <a:p>
              <a:pPr eaLnBrk="0" hangingPunct="0">
                <a:lnSpc>
                  <a:spcPct val="120000"/>
                </a:lnSpc>
              </a:pPr>
              <a:r>
                <a:rPr lang="fi-FI" sz="2000" b="1">
                  <a:cs typeface="Arial" charset="0"/>
                  <a:sym typeface="Symbol" pitchFamily="18" charset="2"/>
                </a:rPr>
                <a:t>880</a:t>
              </a:r>
              <a:endParaRPr lang="fi-FI" sz="2000" b="1">
                <a:cs typeface="Arial" charset="0"/>
              </a:endParaRPr>
            </a:p>
            <a:p>
              <a:pPr eaLnBrk="0" hangingPunct="0">
                <a:lnSpc>
                  <a:spcPct val="120000"/>
                </a:lnSpc>
              </a:pPr>
              <a:r>
                <a:rPr lang="fi-FI" sz="2000" b="1">
                  <a:solidFill>
                    <a:srgbClr val="C00000"/>
                  </a:solidFill>
                  <a:cs typeface="Arial" charset="0"/>
                  <a:sym typeface="Symbol" pitchFamily="18" charset="2"/>
                </a:rPr>
                <a:t>1.5</a:t>
              </a:r>
              <a:endParaRPr lang="fi-FI" sz="2000" b="1">
                <a:solidFill>
                  <a:srgbClr val="C00000"/>
                </a:solidFill>
                <a:cs typeface="Arial" charset="0"/>
              </a:endParaRPr>
            </a:p>
            <a:p>
              <a:pPr eaLnBrk="0" hangingPunct="0">
                <a:lnSpc>
                  <a:spcPct val="120000"/>
                </a:lnSpc>
              </a:pPr>
              <a:r>
                <a:rPr lang="fi-FI" sz="2000" b="1">
                  <a:cs typeface="Arial" charset="0"/>
                  <a:sym typeface="Symbol" pitchFamily="18" charset="2"/>
                </a:rPr>
                <a:t>1.8</a:t>
              </a:r>
              <a:endParaRPr lang="fi-FI" sz="2000" b="1">
                <a:cs typeface="Arial" charset="0"/>
              </a:endParaRPr>
            </a:p>
            <a:p>
              <a:pPr eaLnBrk="0" hangingPunct="0">
                <a:lnSpc>
                  <a:spcPct val="120000"/>
                </a:lnSpc>
              </a:pPr>
              <a:r>
                <a:rPr lang="fi-FI" sz="2000" b="1">
                  <a:cs typeface="Arial" charset="0"/>
                  <a:sym typeface="Symbol" pitchFamily="18" charset="2"/>
                </a:rPr>
                <a:t>0.5</a:t>
              </a:r>
              <a:endParaRPr lang="fi-FI" sz="2000" b="1">
                <a:cs typeface="Arial" charset="0"/>
              </a:endParaRPr>
            </a:p>
            <a:p>
              <a:pPr eaLnBrk="0" hangingPunct="0">
                <a:lnSpc>
                  <a:spcPct val="120000"/>
                </a:lnSpc>
              </a:pPr>
              <a:r>
                <a:rPr lang="fi-FI" sz="2000" b="1">
                  <a:cs typeface="Arial" charset="0"/>
                  <a:sym typeface="Symbol" pitchFamily="18" charset="2"/>
                </a:rPr>
                <a:t>0.2</a:t>
              </a:r>
            </a:p>
            <a:p>
              <a:pPr eaLnBrk="0" hangingPunct="0">
                <a:lnSpc>
                  <a:spcPct val="120000"/>
                </a:lnSpc>
              </a:pPr>
              <a:r>
                <a:rPr lang="fi-FI" sz="2000" b="1">
                  <a:cs typeface="Arial" charset="0"/>
                  <a:sym typeface="Symbol" pitchFamily="18" charset="2"/>
                </a:rPr>
                <a:t>0.8</a:t>
              </a:r>
            </a:p>
          </p:txBody>
        </p:sp>
        <p:sp>
          <p:nvSpPr>
            <p:cNvPr id="35860" name="Text Box 5"/>
            <p:cNvSpPr txBox="1">
              <a:spLocks noChangeArrowheads="1"/>
            </p:cNvSpPr>
            <p:nvPr/>
          </p:nvSpPr>
          <p:spPr bwMode="auto">
            <a:xfrm>
              <a:off x="5450443" y="2147811"/>
              <a:ext cx="320538" cy="3046986"/>
            </a:xfrm>
            <a:prstGeom prst="rect">
              <a:avLst/>
            </a:prstGeom>
            <a:noFill/>
            <a:ln w="9525">
              <a:noFill/>
              <a:miter lim="800000"/>
              <a:headEnd/>
              <a:tailEnd/>
            </a:ln>
          </p:spPr>
          <p:txBody>
            <a:bodyPr>
              <a:spAutoFit/>
            </a:bodyPr>
            <a:lstStyle/>
            <a:p>
              <a:pPr eaLnBrk="0" hangingPunct="0">
                <a:lnSpc>
                  <a:spcPct val="120000"/>
                </a:lnSpc>
              </a:pPr>
              <a:r>
                <a:rPr lang="fi-FI" sz="2000" b="1">
                  <a:cs typeface="Arial" charset="0"/>
                  <a:sym typeface="Symbol" pitchFamily="18" charset="2"/>
                </a:rPr>
                <a:t></a:t>
              </a:r>
            </a:p>
            <a:p>
              <a:pPr eaLnBrk="0" hangingPunct="0">
                <a:lnSpc>
                  <a:spcPct val="120000"/>
                </a:lnSpc>
              </a:pPr>
              <a:r>
                <a:rPr lang="fi-FI" sz="2000" b="1">
                  <a:cs typeface="Arial" charset="0"/>
                  <a:sym typeface="Symbol" pitchFamily="18" charset="2"/>
                </a:rPr>
                <a:t></a:t>
              </a:r>
              <a:endParaRPr lang="fi-FI" sz="2000" b="1">
                <a:cs typeface="Arial" charset="0"/>
              </a:endParaRPr>
            </a:p>
            <a:p>
              <a:pPr eaLnBrk="0" hangingPunct="0">
                <a:lnSpc>
                  <a:spcPct val="120000"/>
                </a:lnSpc>
              </a:pPr>
              <a:r>
                <a:rPr lang="fi-FI" sz="2000" b="1">
                  <a:cs typeface="Arial" charset="0"/>
                  <a:sym typeface="Symbol" pitchFamily="18" charset="2"/>
                </a:rPr>
                <a:t></a:t>
              </a:r>
              <a:endParaRPr lang="fi-FI" sz="2000" b="1">
                <a:cs typeface="Arial" charset="0"/>
              </a:endParaRPr>
            </a:p>
            <a:p>
              <a:pPr eaLnBrk="0" hangingPunct="0">
                <a:lnSpc>
                  <a:spcPct val="120000"/>
                </a:lnSpc>
              </a:pPr>
              <a:r>
                <a:rPr lang="fi-FI" sz="2000" b="1">
                  <a:solidFill>
                    <a:srgbClr val="C00000"/>
                  </a:solidFill>
                  <a:cs typeface="Arial" charset="0"/>
                  <a:sym typeface="Symbol" pitchFamily="18" charset="2"/>
                </a:rPr>
                <a:t></a:t>
              </a:r>
              <a:endParaRPr lang="fi-FI" sz="2000" b="1">
                <a:solidFill>
                  <a:srgbClr val="C00000"/>
                </a:solidFill>
                <a:cs typeface="Arial" charset="0"/>
              </a:endParaRPr>
            </a:p>
            <a:p>
              <a:pPr eaLnBrk="0" hangingPunct="0">
                <a:lnSpc>
                  <a:spcPct val="120000"/>
                </a:lnSpc>
              </a:pPr>
              <a:r>
                <a:rPr lang="fi-FI" sz="2000" b="1">
                  <a:cs typeface="Arial" charset="0"/>
                  <a:sym typeface="Symbol" pitchFamily="18" charset="2"/>
                </a:rPr>
                <a:t></a:t>
              </a:r>
              <a:endParaRPr lang="fi-FI" sz="2000" b="1">
                <a:cs typeface="Arial" charset="0"/>
              </a:endParaRPr>
            </a:p>
            <a:p>
              <a:pPr eaLnBrk="0" hangingPunct="0">
                <a:lnSpc>
                  <a:spcPct val="120000"/>
                </a:lnSpc>
              </a:pPr>
              <a:r>
                <a:rPr lang="fi-FI" sz="2000" b="1">
                  <a:cs typeface="Arial" charset="0"/>
                  <a:sym typeface="Symbol" pitchFamily="18" charset="2"/>
                </a:rPr>
                <a:t></a:t>
              </a:r>
              <a:endParaRPr lang="fi-FI" sz="2000" b="1">
                <a:cs typeface="Arial" charset="0"/>
              </a:endParaRPr>
            </a:p>
            <a:p>
              <a:pPr eaLnBrk="0" hangingPunct="0">
                <a:lnSpc>
                  <a:spcPct val="120000"/>
                </a:lnSpc>
              </a:pPr>
              <a:r>
                <a:rPr lang="fi-FI" sz="2000" b="1">
                  <a:cs typeface="Arial" charset="0"/>
                  <a:sym typeface="Symbol" pitchFamily="18" charset="2"/>
                </a:rPr>
                <a:t></a:t>
              </a:r>
              <a:endParaRPr lang="fi-FI" sz="2000" b="1">
                <a:cs typeface="Arial" charset="0"/>
              </a:endParaRPr>
            </a:p>
            <a:p>
              <a:pPr eaLnBrk="0" hangingPunct="0">
                <a:lnSpc>
                  <a:spcPct val="120000"/>
                </a:lnSpc>
              </a:pPr>
              <a:r>
                <a:rPr lang="fi-FI" sz="2000" b="1">
                  <a:cs typeface="Arial" charset="0"/>
                  <a:sym typeface="Symbol" pitchFamily="18" charset="2"/>
                </a:rPr>
                <a:t></a:t>
              </a:r>
              <a:endParaRPr lang="fi-FI" sz="2000" b="1">
                <a:cs typeface="Arial" charset="0"/>
              </a:endParaRPr>
            </a:p>
          </p:txBody>
        </p:sp>
      </p:grpSp>
      <p:grpSp>
        <p:nvGrpSpPr>
          <p:cNvPr id="35851" name="Groupe 115"/>
          <p:cNvGrpSpPr>
            <a:grpSpLocks/>
          </p:cNvGrpSpPr>
          <p:nvPr/>
        </p:nvGrpSpPr>
        <p:grpSpPr bwMode="auto">
          <a:xfrm>
            <a:off x="6911975" y="2139950"/>
            <a:ext cx="1722438" cy="3087688"/>
            <a:chOff x="6881396" y="2139794"/>
            <a:chExt cx="1722713" cy="3087082"/>
          </a:xfrm>
        </p:grpSpPr>
        <p:sp>
          <p:nvSpPr>
            <p:cNvPr id="35855" name="Text Box 6"/>
            <p:cNvSpPr txBox="1">
              <a:spLocks noChangeArrowheads="1"/>
            </p:cNvSpPr>
            <p:nvPr/>
          </p:nvSpPr>
          <p:spPr bwMode="auto">
            <a:xfrm>
              <a:off x="6881396" y="2179888"/>
              <a:ext cx="754664" cy="3046988"/>
            </a:xfrm>
            <a:prstGeom prst="rect">
              <a:avLst/>
            </a:prstGeom>
            <a:noFill/>
            <a:ln w="9525">
              <a:noFill/>
              <a:miter lim="800000"/>
              <a:headEnd/>
              <a:tailEnd/>
            </a:ln>
          </p:spPr>
          <p:txBody>
            <a:bodyPr wrap="none">
              <a:spAutoFit/>
            </a:bodyPr>
            <a:lstStyle/>
            <a:p>
              <a:pPr algn="r" eaLnBrk="0" hangingPunct="0">
                <a:lnSpc>
                  <a:spcPct val="120000"/>
                </a:lnSpc>
              </a:pPr>
              <a:r>
                <a:rPr lang="fi-FI" sz="2000" b="1" dirty="0">
                  <a:cs typeface="Arial" charset="0"/>
                </a:rPr>
                <a:t>28.4</a:t>
              </a:r>
            </a:p>
            <a:p>
              <a:pPr algn="r" eaLnBrk="0" hangingPunct="0">
                <a:lnSpc>
                  <a:spcPct val="120000"/>
                </a:lnSpc>
              </a:pPr>
              <a:r>
                <a:rPr lang="fi-FI" sz="2000" b="1" dirty="0">
                  <a:cs typeface="Arial" charset="0"/>
                </a:rPr>
                <a:t>2420</a:t>
              </a:r>
            </a:p>
            <a:p>
              <a:pPr algn="r" eaLnBrk="0" hangingPunct="0">
                <a:lnSpc>
                  <a:spcPct val="120000"/>
                </a:lnSpc>
              </a:pPr>
              <a:r>
                <a:rPr lang="fi-FI" sz="2000" b="1" dirty="0">
                  <a:cs typeface="Arial" charset="0"/>
                  <a:sym typeface="Symbol" pitchFamily="18" charset="2"/>
                </a:rPr>
                <a:t>2480</a:t>
              </a:r>
              <a:endParaRPr lang="fi-FI" sz="2000" b="1" dirty="0">
                <a:cs typeface="Arial" charset="0"/>
              </a:endParaRPr>
            </a:p>
            <a:p>
              <a:pPr algn="r" eaLnBrk="0" hangingPunct="0">
                <a:lnSpc>
                  <a:spcPct val="120000"/>
                </a:lnSpc>
              </a:pPr>
              <a:r>
                <a:rPr lang="fi-FI" sz="2000" b="1" dirty="0">
                  <a:solidFill>
                    <a:srgbClr val="C00000"/>
                  </a:solidFill>
                  <a:cs typeface="Arial" charset="0"/>
                </a:rPr>
                <a:t>11.4</a:t>
              </a:r>
            </a:p>
            <a:p>
              <a:pPr algn="r" eaLnBrk="0" hangingPunct="0">
                <a:lnSpc>
                  <a:spcPct val="120000"/>
                </a:lnSpc>
              </a:pPr>
              <a:r>
                <a:rPr lang="fi-FI" sz="2000" b="1" dirty="0">
                  <a:cs typeface="Arial" charset="0"/>
                </a:rPr>
                <a:t>4.0</a:t>
              </a:r>
            </a:p>
            <a:p>
              <a:pPr algn="r" eaLnBrk="0" hangingPunct="0">
                <a:lnSpc>
                  <a:spcPct val="120000"/>
                </a:lnSpc>
              </a:pPr>
              <a:r>
                <a:rPr lang="fi-FI" sz="2000" b="1" dirty="0">
                  <a:cs typeface="Arial" charset="0"/>
                </a:rPr>
                <a:t>2.0</a:t>
              </a:r>
            </a:p>
            <a:p>
              <a:pPr algn="r" eaLnBrk="0" hangingPunct="0">
                <a:lnSpc>
                  <a:spcPct val="120000"/>
                </a:lnSpc>
              </a:pPr>
              <a:r>
                <a:rPr lang="fi-FI" sz="2000" b="1" dirty="0">
                  <a:cs typeface="Arial" charset="0"/>
                </a:rPr>
                <a:t>1.1</a:t>
              </a:r>
              <a:endParaRPr lang="fi-FI" sz="2000" b="1" dirty="0">
                <a:cs typeface="Arial" charset="0"/>
                <a:sym typeface="Symbol" pitchFamily="18" charset="2"/>
              </a:endParaRPr>
            </a:p>
            <a:p>
              <a:pPr algn="r" eaLnBrk="0" hangingPunct="0">
                <a:lnSpc>
                  <a:spcPct val="120000"/>
                </a:lnSpc>
              </a:pPr>
              <a:r>
                <a:rPr lang="fi-FI" sz="2000" b="1" dirty="0">
                  <a:cs typeface="Arial" charset="0"/>
                  <a:sym typeface="Symbol" pitchFamily="18" charset="2"/>
                </a:rPr>
                <a:t>25.3</a:t>
              </a:r>
            </a:p>
          </p:txBody>
        </p:sp>
        <p:sp>
          <p:nvSpPr>
            <p:cNvPr id="35856" name="Text Box 5"/>
            <p:cNvSpPr txBox="1">
              <a:spLocks noChangeArrowheads="1"/>
            </p:cNvSpPr>
            <p:nvPr/>
          </p:nvSpPr>
          <p:spPr bwMode="auto">
            <a:xfrm>
              <a:off x="7532790" y="2139794"/>
              <a:ext cx="320931" cy="3046987"/>
            </a:xfrm>
            <a:prstGeom prst="rect">
              <a:avLst/>
            </a:prstGeom>
            <a:noFill/>
            <a:ln w="9525">
              <a:noFill/>
              <a:miter lim="800000"/>
              <a:headEnd/>
              <a:tailEnd/>
            </a:ln>
          </p:spPr>
          <p:txBody>
            <a:bodyPr>
              <a:spAutoFit/>
            </a:bodyPr>
            <a:lstStyle/>
            <a:p>
              <a:pPr eaLnBrk="0" hangingPunct="0">
                <a:lnSpc>
                  <a:spcPct val="120000"/>
                </a:lnSpc>
              </a:pPr>
              <a:r>
                <a:rPr lang="fi-FI" sz="2000" b="1">
                  <a:cs typeface="Arial" charset="0"/>
                  <a:sym typeface="Symbol" pitchFamily="18" charset="2"/>
                </a:rPr>
                <a:t></a:t>
              </a:r>
            </a:p>
            <a:p>
              <a:pPr eaLnBrk="0" hangingPunct="0">
                <a:lnSpc>
                  <a:spcPct val="120000"/>
                </a:lnSpc>
              </a:pPr>
              <a:r>
                <a:rPr lang="fi-FI" sz="2000" b="1">
                  <a:cs typeface="Arial" charset="0"/>
                  <a:sym typeface="Symbol" pitchFamily="18" charset="2"/>
                </a:rPr>
                <a:t></a:t>
              </a:r>
              <a:endParaRPr lang="fi-FI" sz="2000" b="1">
                <a:cs typeface="Arial" charset="0"/>
              </a:endParaRPr>
            </a:p>
            <a:p>
              <a:pPr eaLnBrk="0" hangingPunct="0">
                <a:lnSpc>
                  <a:spcPct val="120000"/>
                </a:lnSpc>
              </a:pPr>
              <a:r>
                <a:rPr lang="fi-FI" sz="2000" b="1">
                  <a:cs typeface="Arial" charset="0"/>
                  <a:sym typeface="Symbol" pitchFamily="18" charset="2"/>
                </a:rPr>
                <a:t></a:t>
              </a:r>
              <a:endParaRPr lang="fi-FI" sz="2000" b="1">
                <a:cs typeface="Arial" charset="0"/>
              </a:endParaRPr>
            </a:p>
            <a:p>
              <a:pPr eaLnBrk="0" hangingPunct="0">
                <a:lnSpc>
                  <a:spcPct val="120000"/>
                </a:lnSpc>
              </a:pPr>
              <a:r>
                <a:rPr lang="fi-FI" sz="2000" b="1">
                  <a:solidFill>
                    <a:srgbClr val="C00000"/>
                  </a:solidFill>
                  <a:cs typeface="Arial" charset="0"/>
                  <a:sym typeface="Symbol" pitchFamily="18" charset="2"/>
                </a:rPr>
                <a:t></a:t>
              </a:r>
              <a:endParaRPr lang="fi-FI" sz="2000" b="1">
                <a:solidFill>
                  <a:srgbClr val="C00000"/>
                </a:solidFill>
                <a:cs typeface="Arial" charset="0"/>
              </a:endParaRPr>
            </a:p>
            <a:p>
              <a:pPr eaLnBrk="0" hangingPunct="0">
                <a:lnSpc>
                  <a:spcPct val="120000"/>
                </a:lnSpc>
              </a:pPr>
              <a:r>
                <a:rPr lang="fi-FI" sz="2000" b="1">
                  <a:cs typeface="Arial" charset="0"/>
                  <a:sym typeface="Symbol" pitchFamily="18" charset="2"/>
                </a:rPr>
                <a:t></a:t>
              </a:r>
              <a:endParaRPr lang="fi-FI" sz="2000" b="1">
                <a:cs typeface="Arial" charset="0"/>
              </a:endParaRPr>
            </a:p>
            <a:p>
              <a:pPr eaLnBrk="0" hangingPunct="0">
                <a:lnSpc>
                  <a:spcPct val="120000"/>
                </a:lnSpc>
              </a:pPr>
              <a:r>
                <a:rPr lang="fi-FI" sz="2000" b="1">
                  <a:cs typeface="Arial" charset="0"/>
                  <a:sym typeface="Symbol" pitchFamily="18" charset="2"/>
                </a:rPr>
                <a:t></a:t>
              </a:r>
              <a:endParaRPr lang="fi-FI" sz="2000" b="1">
                <a:cs typeface="Arial" charset="0"/>
              </a:endParaRPr>
            </a:p>
            <a:p>
              <a:pPr eaLnBrk="0" hangingPunct="0">
                <a:lnSpc>
                  <a:spcPct val="120000"/>
                </a:lnSpc>
              </a:pPr>
              <a:r>
                <a:rPr lang="fi-FI" sz="2000" b="1">
                  <a:cs typeface="Arial" charset="0"/>
                  <a:sym typeface="Symbol" pitchFamily="18" charset="2"/>
                </a:rPr>
                <a:t></a:t>
              </a:r>
              <a:endParaRPr lang="fi-FI" sz="2000" b="1">
                <a:cs typeface="Arial" charset="0"/>
              </a:endParaRPr>
            </a:p>
            <a:p>
              <a:pPr eaLnBrk="0" hangingPunct="0">
                <a:lnSpc>
                  <a:spcPct val="120000"/>
                </a:lnSpc>
              </a:pPr>
              <a:r>
                <a:rPr lang="fi-FI" sz="2000" b="1">
                  <a:cs typeface="Arial" charset="0"/>
                  <a:sym typeface="Symbol" pitchFamily="18" charset="2"/>
                </a:rPr>
                <a:t></a:t>
              </a:r>
              <a:endParaRPr lang="fi-FI" sz="2000" b="1">
                <a:cs typeface="Arial" charset="0"/>
              </a:endParaRPr>
            </a:p>
          </p:txBody>
        </p:sp>
        <p:sp>
          <p:nvSpPr>
            <p:cNvPr id="35857" name="Text Box 6"/>
            <p:cNvSpPr txBox="1">
              <a:spLocks noChangeArrowheads="1"/>
            </p:cNvSpPr>
            <p:nvPr/>
          </p:nvSpPr>
          <p:spPr bwMode="auto">
            <a:xfrm>
              <a:off x="7764749" y="2179888"/>
              <a:ext cx="839360" cy="3045975"/>
            </a:xfrm>
            <a:prstGeom prst="rect">
              <a:avLst/>
            </a:prstGeom>
            <a:noFill/>
            <a:ln w="9525">
              <a:noFill/>
              <a:miter lim="800000"/>
              <a:headEnd/>
              <a:tailEnd/>
            </a:ln>
          </p:spPr>
          <p:txBody>
            <a:bodyPr wrap="none">
              <a:spAutoFit/>
            </a:bodyPr>
            <a:lstStyle/>
            <a:p>
              <a:pPr eaLnBrk="0" hangingPunct="0">
                <a:lnSpc>
                  <a:spcPct val="120000"/>
                </a:lnSpc>
              </a:pPr>
              <a:r>
                <a:rPr lang="fi-FI" sz="2000" b="1" dirty="0">
                  <a:cs typeface="Arial" charset="0"/>
                  <a:sym typeface="Symbol" pitchFamily="18" charset="2"/>
                </a:rPr>
                <a:t>3.6</a:t>
              </a:r>
              <a:endParaRPr lang="fi-FI" sz="2000" b="1" dirty="0">
                <a:cs typeface="Arial" charset="0"/>
              </a:endParaRPr>
            </a:p>
            <a:p>
              <a:pPr eaLnBrk="0" hangingPunct="0">
                <a:lnSpc>
                  <a:spcPct val="120000"/>
                </a:lnSpc>
              </a:pPr>
              <a:r>
                <a:rPr lang="fi-FI" sz="2000" b="1" dirty="0">
                  <a:cs typeface="Arial" charset="0"/>
                  <a:sym typeface="Symbol" pitchFamily="18" charset="2"/>
                </a:rPr>
                <a:t>520</a:t>
              </a:r>
              <a:endParaRPr lang="fi-FI" sz="2000" b="1" dirty="0">
                <a:cs typeface="Arial" charset="0"/>
              </a:endParaRPr>
            </a:p>
            <a:p>
              <a:pPr eaLnBrk="0" hangingPunct="0">
                <a:lnSpc>
                  <a:spcPct val="120000"/>
                </a:lnSpc>
              </a:pPr>
              <a:r>
                <a:rPr lang="fi-FI" sz="2000" b="1" dirty="0">
                  <a:cs typeface="Arial" charset="0"/>
                  <a:sym typeface="Symbol" pitchFamily="18" charset="2"/>
                </a:rPr>
                <a:t>860*</a:t>
              </a:r>
              <a:endParaRPr lang="fi-FI" sz="2000" b="1" dirty="0">
                <a:cs typeface="Arial" charset="0"/>
              </a:endParaRPr>
            </a:p>
            <a:p>
              <a:pPr eaLnBrk="0" hangingPunct="0">
                <a:lnSpc>
                  <a:spcPct val="120000"/>
                </a:lnSpc>
              </a:pPr>
              <a:r>
                <a:rPr lang="fi-FI" sz="2000" b="1" dirty="0">
                  <a:solidFill>
                    <a:srgbClr val="C00000"/>
                  </a:solidFill>
                  <a:cs typeface="Arial" charset="0"/>
                  <a:sym typeface="Symbol" pitchFamily="18" charset="2"/>
                </a:rPr>
                <a:t>4.5***</a:t>
              </a:r>
              <a:endParaRPr lang="fi-FI" sz="2000" b="1" dirty="0">
                <a:solidFill>
                  <a:srgbClr val="C00000"/>
                </a:solidFill>
                <a:cs typeface="Arial" charset="0"/>
              </a:endParaRPr>
            </a:p>
            <a:p>
              <a:pPr eaLnBrk="0" hangingPunct="0">
                <a:lnSpc>
                  <a:spcPct val="120000"/>
                </a:lnSpc>
              </a:pPr>
              <a:r>
                <a:rPr lang="fi-FI" sz="2000" b="1" dirty="0">
                  <a:cs typeface="Arial" charset="0"/>
                  <a:sym typeface="Symbol" pitchFamily="18" charset="2"/>
                </a:rPr>
                <a:t>2.1*</a:t>
              </a:r>
              <a:endParaRPr lang="fi-FI" sz="2000" b="1" dirty="0">
                <a:cs typeface="Arial" charset="0"/>
              </a:endParaRPr>
            </a:p>
            <a:p>
              <a:pPr eaLnBrk="0" hangingPunct="0">
                <a:lnSpc>
                  <a:spcPct val="120000"/>
                </a:lnSpc>
              </a:pPr>
              <a:r>
                <a:rPr lang="fi-FI" sz="2000" b="1" dirty="0">
                  <a:cs typeface="Arial" charset="0"/>
                  <a:sym typeface="Symbol" pitchFamily="18" charset="2"/>
                </a:rPr>
                <a:t>0.8</a:t>
              </a:r>
              <a:endParaRPr lang="fi-FI" sz="2000" b="1" dirty="0">
                <a:cs typeface="Arial" charset="0"/>
              </a:endParaRPr>
            </a:p>
            <a:p>
              <a:pPr eaLnBrk="0" hangingPunct="0">
                <a:lnSpc>
                  <a:spcPct val="120000"/>
                </a:lnSpc>
              </a:pPr>
              <a:r>
                <a:rPr lang="fi-FI" sz="2000" b="1" dirty="0">
                  <a:cs typeface="Arial" charset="0"/>
                  <a:sym typeface="Symbol" pitchFamily="18" charset="2"/>
                </a:rPr>
                <a:t>0.3**</a:t>
              </a:r>
            </a:p>
            <a:p>
              <a:pPr eaLnBrk="0" hangingPunct="0">
                <a:lnSpc>
                  <a:spcPct val="120000"/>
                </a:lnSpc>
              </a:pPr>
              <a:r>
                <a:rPr lang="fi-FI" sz="2000" b="1" dirty="0">
                  <a:cs typeface="Arial" charset="0"/>
                  <a:sym typeface="Symbol" pitchFamily="18" charset="2"/>
                </a:rPr>
                <a:t>1.1**</a:t>
              </a:r>
            </a:p>
          </p:txBody>
        </p:sp>
      </p:grpSp>
      <p:cxnSp>
        <p:nvCxnSpPr>
          <p:cNvPr id="23" name="Connecteur droit 22"/>
          <p:cNvCxnSpPr/>
          <p:nvPr/>
        </p:nvCxnSpPr>
        <p:spPr>
          <a:xfrm>
            <a:off x="227013" y="1990725"/>
            <a:ext cx="8778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27013" y="5405438"/>
            <a:ext cx="87788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217488" y="1030288"/>
            <a:ext cx="87788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à coins arrondis 66"/>
          <p:cNvSpPr/>
          <p:nvPr/>
        </p:nvSpPr>
        <p:spPr>
          <a:xfrm>
            <a:off x="6246813" y="2381250"/>
            <a:ext cx="2689225" cy="950913"/>
          </a:xfrm>
          <a:prstGeom prst="roundRect">
            <a:avLst/>
          </a:prstGeom>
          <a:solidFill>
            <a:srgbClr val="FFFFFF"/>
          </a:solidFill>
          <a:ln w="19050">
            <a:solidFill>
              <a:srgbClr val="316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7890" name="Titre 1"/>
          <p:cNvSpPr>
            <a:spLocks noGrp="1"/>
          </p:cNvSpPr>
          <p:nvPr>
            <p:ph type="title"/>
          </p:nvPr>
        </p:nvSpPr>
        <p:spPr>
          <a:xfrm>
            <a:off x="1019175" y="187325"/>
            <a:ext cx="8124825" cy="460375"/>
          </a:xfrm>
        </p:spPr>
        <p:txBody>
          <a:bodyPr/>
          <a:lstStyle/>
          <a:p>
            <a:r>
              <a:rPr lang="fi-FI" sz="2400"/>
              <a:t>High Liver Fat: Lack of VLDL1 Suppression in Response to Insulin</a:t>
            </a:r>
          </a:p>
        </p:txBody>
      </p:sp>
      <p:sp>
        <p:nvSpPr>
          <p:cNvPr id="37891" name="Espace réservé du texte 3"/>
          <p:cNvSpPr>
            <a:spLocks noGrp="1"/>
          </p:cNvSpPr>
          <p:nvPr>
            <p:ph type="body" sz="quarter" idx="10"/>
          </p:nvPr>
        </p:nvSpPr>
        <p:spPr>
          <a:xfrm>
            <a:off x="2124075" y="6105525"/>
            <a:ext cx="6800850" cy="552450"/>
          </a:xfrm>
        </p:spPr>
        <p:txBody>
          <a:bodyPr/>
          <a:lstStyle/>
          <a:p>
            <a:pPr>
              <a:spcBef>
                <a:spcPct val="0"/>
              </a:spcBef>
            </a:pPr>
            <a:r>
              <a:rPr lang="en-US" dirty="0"/>
              <a:t>Adapted from </a:t>
            </a:r>
            <a:r>
              <a:rPr lang="fi-FI" dirty="0"/>
              <a:t>Adiels M et al. Diabetologia 2007;50:2356-65</a:t>
            </a:r>
            <a:endParaRPr lang="en-US" dirty="0"/>
          </a:p>
        </p:txBody>
      </p:sp>
      <p:sp>
        <p:nvSpPr>
          <p:cNvPr id="5" name="Rectangle 4"/>
          <p:cNvSpPr>
            <a:spLocks noChangeArrowheads="1"/>
          </p:cNvSpPr>
          <p:nvPr/>
        </p:nvSpPr>
        <p:spPr bwMode="auto">
          <a:xfrm>
            <a:off x="2598738" y="2381250"/>
            <a:ext cx="3449637" cy="2625725"/>
          </a:xfrm>
          <a:prstGeom prst="rect">
            <a:avLst/>
          </a:prstGeom>
          <a:solidFill>
            <a:schemeClr val="bg1">
              <a:alpha val="50000"/>
            </a:schemeClr>
          </a:solidFill>
          <a:ln w="12700" algn="ctr">
            <a:noFill/>
            <a:miter lim="800000"/>
            <a:headEnd/>
            <a:tailEnd/>
          </a:ln>
        </p:spPr>
        <p:txBody>
          <a:bodyPr anchor="ctr"/>
          <a:lstStyle/>
          <a:p>
            <a:pPr algn="ctr">
              <a:defRPr/>
            </a:pPr>
            <a:endParaRPr lang="en-CA">
              <a:solidFill>
                <a:srgbClr val="FFFFFF"/>
              </a:solidFill>
              <a:latin typeface="+mn-lt"/>
            </a:endParaRPr>
          </a:p>
        </p:txBody>
      </p:sp>
      <p:grpSp>
        <p:nvGrpSpPr>
          <p:cNvPr id="6" name="Group 49"/>
          <p:cNvGrpSpPr>
            <a:grpSpLocks/>
          </p:cNvGrpSpPr>
          <p:nvPr/>
        </p:nvGrpSpPr>
        <p:grpSpPr bwMode="auto">
          <a:xfrm>
            <a:off x="6407190" y="2645897"/>
            <a:ext cx="390755" cy="90546"/>
            <a:chOff x="1402" y="1095"/>
            <a:chExt cx="187" cy="57"/>
          </a:xfrm>
          <a:solidFill>
            <a:schemeClr val="accent5">
              <a:lumMod val="75000"/>
            </a:schemeClr>
          </a:solidFill>
        </p:grpSpPr>
        <p:sp>
          <p:nvSpPr>
            <p:cNvPr id="7" name="Line 122"/>
            <p:cNvSpPr>
              <a:spLocks noChangeShapeType="1"/>
            </p:cNvSpPr>
            <p:nvPr/>
          </p:nvSpPr>
          <p:spPr bwMode="auto">
            <a:xfrm>
              <a:off x="1402" y="1123"/>
              <a:ext cx="187" cy="1"/>
            </a:xfrm>
            <a:prstGeom prst="line">
              <a:avLst/>
            </a:prstGeom>
            <a:grpFill/>
            <a:ln w="28575">
              <a:solidFill>
                <a:schemeClr val="accent5">
                  <a:lumMod val="75000"/>
                </a:schemeClr>
              </a:solidFill>
              <a:round/>
              <a:headEnd/>
              <a:tailEnd/>
            </a:ln>
          </p:spPr>
          <p:txBody>
            <a:bodyPr/>
            <a:lstStyle/>
            <a:p>
              <a:pPr algn="ctr">
                <a:defRPr/>
              </a:pPr>
              <a:endParaRPr lang="fr-FR" sz="1600"/>
            </a:p>
          </p:txBody>
        </p:sp>
        <p:sp>
          <p:nvSpPr>
            <p:cNvPr id="8" name="Oval 123"/>
            <p:cNvSpPr>
              <a:spLocks noChangeAspect="1" noChangeArrowheads="1"/>
            </p:cNvSpPr>
            <p:nvPr/>
          </p:nvSpPr>
          <p:spPr bwMode="auto">
            <a:xfrm>
              <a:off x="1474" y="1095"/>
              <a:ext cx="43" cy="57"/>
            </a:xfrm>
            <a:prstGeom prst="ellipse">
              <a:avLst/>
            </a:prstGeom>
            <a:grpFill/>
            <a:ln w="38100">
              <a:solidFill>
                <a:schemeClr val="accent5">
                  <a:lumMod val="75000"/>
                </a:schemeClr>
              </a:solidFill>
              <a:round/>
              <a:headEnd/>
              <a:tailEnd/>
            </a:ln>
          </p:spPr>
          <p:txBody>
            <a:bodyPr/>
            <a:lstStyle/>
            <a:p>
              <a:pPr algn="ctr">
                <a:defRPr/>
              </a:pPr>
              <a:endParaRPr lang="fi-FI" sz="1600">
                <a:solidFill>
                  <a:schemeClr val="tx2"/>
                </a:solidFill>
                <a:latin typeface="Times New Roman" pitchFamily="18" charset="0"/>
              </a:endParaRPr>
            </a:p>
          </p:txBody>
        </p:sp>
      </p:grpSp>
      <p:sp>
        <p:nvSpPr>
          <p:cNvPr id="9" name="Text Box 55"/>
          <p:cNvSpPr txBox="1">
            <a:spLocks noChangeArrowheads="1"/>
          </p:cNvSpPr>
          <p:nvPr/>
        </p:nvSpPr>
        <p:spPr bwMode="auto">
          <a:xfrm>
            <a:off x="6773863" y="2517775"/>
            <a:ext cx="2030412" cy="338138"/>
          </a:xfrm>
          <a:prstGeom prst="rect">
            <a:avLst/>
          </a:prstGeom>
          <a:noFill/>
          <a:ln w="9525">
            <a:noFill/>
            <a:miter lim="800000"/>
            <a:headEnd/>
            <a:tailEnd/>
          </a:ln>
        </p:spPr>
        <p:txBody>
          <a:bodyPr wrap="none">
            <a:spAutoFit/>
          </a:bodyPr>
          <a:lstStyle/>
          <a:p>
            <a:pPr algn="ctr">
              <a:defRPr/>
            </a:pPr>
            <a:r>
              <a:rPr lang="fi-FI" sz="1600" dirty="0">
                <a:latin typeface="+mn-lt"/>
              </a:rPr>
              <a:t>Low liver fat &lt;5.5%</a:t>
            </a:r>
          </a:p>
        </p:txBody>
      </p:sp>
      <p:sp>
        <p:nvSpPr>
          <p:cNvPr id="11" name="Text Box 59"/>
          <p:cNvSpPr txBox="1">
            <a:spLocks noChangeArrowheads="1"/>
          </p:cNvSpPr>
          <p:nvPr/>
        </p:nvSpPr>
        <p:spPr bwMode="auto">
          <a:xfrm rot="16200000">
            <a:off x="264318" y="3488532"/>
            <a:ext cx="3141663" cy="368300"/>
          </a:xfrm>
          <a:prstGeom prst="rect">
            <a:avLst/>
          </a:prstGeom>
          <a:noFill/>
          <a:ln w="9525">
            <a:noFill/>
            <a:miter lim="800000"/>
            <a:headEnd/>
            <a:tailEnd/>
          </a:ln>
        </p:spPr>
        <p:txBody>
          <a:bodyPr wrap="none">
            <a:spAutoFit/>
          </a:bodyPr>
          <a:lstStyle/>
          <a:p>
            <a:pPr>
              <a:defRPr/>
            </a:pPr>
            <a:r>
              <a:rPr lang="fi-FI" b="1" dirty="0">
                <a:solidFill>
                  <a:srgbClr val="1F4363"/>
                </a:solidFill>
                <a:latin typeface="+mn-lt"/>
              </a:rPr>
              <a:t>% of total VLDL at baseline</a:t>
            </a:r>
          </a:p>
        </p:txBody>
      </p:sp>
      <p:sp>
        <p:nvSpPr>
          <p:cNvPr id="12" name="Text Box 60"/>
          <p:cNvSpPr txBox="1">
            <a:spLocks noChangeArrowheads="1"/>
          </p:cNvSpPr>
          <p:nvPr/>
        </p:nvSpPr>
        <p:spPr bwMode="auto">
          <a:xfrm>
            <a:off x="3408363" y="5348288"/>
            <a:ext cx="1822450" cy="369887"/>
          </a:xfrm>
          <a:prstGeom prst="rect">
            <a:avLst/>
          </a:prstGeom>
          <a:noFill/>
          <a:ln w="9525">
            <a:noFill/>
            <a:miter lim="800000"/>
            <a:headEnd/>
            <a:tailEnd/>
          </a:ln>
        </p:spPr>
        <p:txBody>
          <a:bodyPr wrap="none">
            <a:spAutoFit/>
          </a:bodyPr>
          <a:lstStyle/>
          <a:p>
            <a:pPr>
              <a:defRPr/>
            </a:pPr>
            <a:r>
              <a:rPr lang="fi-FI" b="1" dirty="0">
                <a:solidFill>
                  <a:srgbClr val="1F4363"/>
                </a:solidFill>
                <a:latin typeface="+mn-lt"/>
              </a:rPr>
              <a:t>Time (minutes)</a:t>
            </a:r>
          </a:p>
        </p:txBody>
      </p:sp>
      <p:sp>
        <p:nvSpPr>
          <p:cNvPr id="13" name="Text Box 58"/>
          <p:cNvSpPr txBox="1">
            <a:spLocks noChangeArrowheads="1"/>
          </p:cNvSpPr>
          <p:nvPr/>
        </p:nvSpPr>
        <p:spPr bwMode="auto">
          <a:xfrm>
            <a:off x="4291013" y="2386013"/>
            <a:ext cx="1728787" cy="369887"/>
          </a:xfrm>
          <a:prstGeom prst="rect">
            <a:avLst/>
          </a:prstGeom>
          <a:noFill/>
          <a:ln w="9525">
            <a:noFill/>
            <a:miter lim="800000"/>
            <a:headEnd/>
            <a:tailEnd/>
          </a:ln>
        </p:spPr>
        <p:txBody>
          <a:bodyPr>
            <a:spAutoFit/>
          </a:bodyPr>
          <a:lstStyle/>
          <a:p>
            <a:pPr>
              <a:defRPr/>
            </a:pPr>
            <a:r>
              <a:rPr lang="fi-FI" dirty="0">
                <a:latin typeface="+mn-lt"/>
                <a:sym typeface="Symbol"/>
              </a:rPr>
              <a:t></a:t>
            </a:r>
            <a:r>
              <a:rPr lang="fi-FI" dirty="0">
                <a:latin typeface="+mn-lt"/>
              </a:rPr>
              <a:t> 61%, p&lt;0.01</a:t>
            </a:r>
          </a:p>
        </p:txBody>
      </p:sp>
      <p:sp>
        <p:nvSpPr>
          <p:cNvPr id="37898" name="Line 80"/>
          <p:cNvSpPr>
            <a:spLocks noChangeShapeType="1"/>
          </p:cNvSpPr>
          <p:nvPr/>
        </p:nvSpPr>
        <p:spPr bwMode="auto">
          <a:xfrm>
            <a:off x="2593975" y="4994275"/>
            <a:ext cx="3452813" cy="1588"/>
          </a:xfrm>
          <a:prstGeom prst="line">
            <a:avLst/>
          </a:prstGeom>
          <a:noFill/>
          <a:ln w="19050">
            <a:solidFill>
              <a:srgbClr val="316598"/>
            </a:solidFill>
            <a:round/>
            <a:headEnd/>
            <a:tailEnd/>
          </a:ln>
        </p:spPr>
        <p:txBody>
          <a:bodyPr/>
          <a:lstStyle/>
          <a:p>
            <a:endParaRPr lang="fi-FI"/>
          </a:p>
        </p:txBody>
      </p:sp>
      <p:sp>
        <p:nvSpPr>
          <p:cNvPr id="37899" name="Line 81"/>
          <p:cNvSpPr>
            <a:spLocks noChangeShapeType="1"/>
          </p:cNvSpPr>
          <p:nvPr/>
        </p:nvSpPr>
        <p:spPr bwMode="auto">
          <a:xfrm>
            <a:off x="2593975" y="4994275"/>
            <a:ext cx="1588" cy="74613"/>
          </a:xfrm>
          <a:prstGeom prst="line">
            <a:avLst/>
          </a:prstGeom>
          <a:noFill/>
          <a:ln w="19050">
            <a:solidFill>
              <a:srgbClr val="316598"/>
            </a:solidFill>
            <a:round/>
            <a:headEnd/>
            <a:tailEnd/>
          </a:ln>
        </p:spPr>
        <p:txBody>
          <a:bodyPr/>
          <a:lstStyle/>
          <a:p>
            <a:endParaRPr lang="fi-FI"/>
          </a:p>
        </p:txBody>
      </p:sp>
      <p:sp>
        <p:nvSpPr>
          <p:cNvPr id="37900" name="Rectangle 82"/>
          <p:cNvSpPr>
            <a:spLocks noChangeArrowheads="1"/>
          </p:cNvSpPr>
          <p:nvPr/>
        </p:nvSpPr>
        <p:spPr bwMode="auto">
          <a:xfrm>
            <a:off x="2508250" y="5118100"/>
            <a:ext cx="114300" cy="247650"/>
          </a:xfrm>
          <a:prstGeom prst="rect">
            <a:avLst/>
          </a:prstGeom>
          <a:noFill/>
          <a:ln w="9525">
            <a:noFill/>
            <a:miter lim="800000"/>
            <a:headEnd/>
            <a:tailEnd/>
          </a:ln>
        </p:spPr>
        <p:txBody>
          <a:bodyPr wrap="none" lIns="0" tIns="0" rIns="0" bIns="0">
            <a:spAutoFit/>
          </a:bodyPr>
          <a:lstStyle/>
          <a:p>
            <a:r>
              <a:rPr lang="fi-FI" sz="1600" b="1">
                <a:solidFill>
                  <a:srgbClr val="316598"/>
                </a:solidFill>
                <a:cs typeface="Arial" charset="0"/>
              </a:rPr>
              <a:t>0</a:t>
            </a:r>
          </a:p>
        </p:txBody>
      </p:sp>
      <p:sp>
        <p:nvSpPr>
          <p:cNvPr id="37901" name="Line 83"/>
          <p:cNvSpPr>
            <a:spLocks noChangeShapeType="1"/>
          </p:cNvSpPr>
          <p:nvPr/>
        </p:nvSpPr>
        <p:spPr bwMode="auto">
          <a:xfrm>
            <a:off x="3167063" y="4994275"/>
            <a:ext cx="1587" cy="74613"/>
          </a:xfrm>
          <a:prstGeom prst="line">
            <a:avLst/>
          </a:prstGeom>
          <a:noFill/>
          <a:ln w="19050">
            <a:solidFill>
              <a:srgbClr val="316598"/>
            </a:solidFill>
            <a:round/>
            <a:headEnd/>
            <a:tailEnd/>
          </a:ln>
        </p:spPr>
        <p:txBody>
          <a:bodyPr/>
          <a:lstStyle/>
          <a:p>
            <a:endParaRPr lang="fi-FI"/>
          </a:p>
        </p:txBody>
      </p:sp>
      <p:sp>
        <p:nvSpPr>
          <p:cNvPr id="37902" name="Rectangle 84"/>
          <p:cNvSpPr>
            <a:spLocks noChangeArrowheads="1"/>
          </p:cNvSpPr>
          <p:nvPr/>
        </p:nvSpPr>
        <p:spPr bwMode="auto">
          <a:xfrm>
            <a:off x="3571875" y="5118100"/>
            <a:ext cx="341313" cy="247650"/>
          </a:xfrm>
          <a:prstGeom prst="rect">
            <a:avLst/>
          </a:prstGeom>
          <a:noFill/>
          <a:ln w="9525">
            <a:noFill/>
            <a:miter lim="800000"/>
            <a:headEnd/>
            <a:tailEnd/>
          </a:ln>
        </p:spPr>
        <p:txBody>
          <a:bodyPr wrap="none" lIns="0" tIns="0" rIns="0" bIns="0">
            <a:spAutoFit/>
          </a:bodyPr>
          <a:lstStyle/>
          <a:p>
            <a:r>
              <a:rPr lang="fi-FI" sz="1600" b="1">
                <a:solidFill>
                  <a:srgbClr val="316598"/>
                </a:solidFill>
                <a:cs typeface="Arial" charset="0"/>
              </a:rPr>
              <a:t>200</a:t>
            </a:r>
          </a:p>
        </p:txBody>
      </p:sp>
      <p:sp>
        <p:nvSpPr>
          <p:cNvPr id="37903" name="Line 85"/>
          <p:cNvSpPr>
            <a:spLocks noChangeShapeType="1"/>
          </p:cNvSpPr>
          <p:nvPr/>
        </p:nvSpPr>
        <p:spPr bwMode="auto">
          <a:xfrm>
            <a:off x="3743325" y="4994275"/>
            <a:ext cx="1588" cy="74613"/>
          </a:xfrm>
          <a:prstGeom prst="line">
            <a:avLst/>
          </a:prstGeom>
          <a:noFill/>
          <a:ln w="19050">
            <a:solidFill>
              <a:srgbClr val="316598"/>
            </a:solidFill>
            <a:round/>
            <a:headEnd/>
            <a:tailEnd/>
          </a:ln>
        </p:spPr>
        <p:txBody>
          <a:bodyPr/>
          <a:lstStyle/>
          <a:p>
            <a:endParaRPr lang="fi-FI"/>
          </a:p>
        </p:txBody>
      </p:sp>
      <p:sp>
        <p:nvSpPr>
          <p:cNvPr id="37904" name="Line 86"/>
          <p:cNvSpPr>
            <a:spLocks noChangeShapeType="1"/>
          </p:cNvSpPr>
          <p:nvPr/>
        </p:nvSpPr>
        <p:spPr bwMode="auto">
          <a:xfrm>
            <a:off x="4319588" y="4994275"/>
            <a:ext cx="1587" cy="74613"/>
          </a:xfrm>
          <a:prstGeom prst="line">
            <a:avLst/>
          </a:prstGeom>
          <a:noFill/>
          <a:ln w="19050">
            <a:solidFill>
              <a:srgbClr val="316598"/>
            </a:solidFill>
            <a:round/>
            <a:headEnd/>
            <a:tailEnd/>
          </a:ln>
        </p:spPr>
        <p:txBody>
          <a:bodyPr/>
          <a:lstStyle/>
          <a:p>
            <a:endParaRPr lang="fi-FI"/>
          </a:p>
        </p:txBody>
      </p:sp>
      <p:sp>
        <p:nvSpPr>
          <p:cNvPr id="37905" name="Rectangle 87"/>
          <p:cNvSpPr>
            <a:spLocks noChangeArrowheads="1"/>
          </p:cNvSpPr>
          <p:nvPr/>
        </p:nvSpPr>
        <p:spPr bwMode="auto">
          <a:xfrm>
            <a:off x="4735513" y="5118100"/>
            <a:ext cx="341312" cy="247650"/>
          </a:xfrm>
          <a:prstGeom prst="rect">
            <a:avLst/>
          </a:prstGeom>
          <a:noFill/>
          <a:ln w="9525">
            <a:noFill/>
            <a:miter lim="800000"/>
            <a:headEnd/>
            <a:tailEnd/>
          </a:ln>
        </p:spPr>
        <p:txBody>
          <a:bodyPr wrap="none" lIns="0" tIns="0" rIns="0" bIns="0">
            <a:spAutoFit/>
          </a:bodyPr>
          <a:lstStyle/>
          <a:p>
            <a:r>
              <a:rPr lang="fi-FI" sz="1600" b="1">
                <a:solidFill>
                  <a:srgbClr val="316598"/>
                </a:solidFill>
                <a:cs typeface="Arial" charset="0"/>
              </a:rPr>
              <a:t>400</a:t>
            </a:r>
          </a:p>
        </p:txBody>
      </p:sp>
      <p:sp>
        <p:nvSpPr>
          <p:cNvPr id="37906" name="Line 88"/>
          <p:cNvSpPr>
            <a:spLocks noChangeShapeType="1"/>
          </p:cNvSpPr>
          <p:nvPr/>
        </p:nvSpPr>
        <p:spPr bwMode="auto">
          <a:xfrm>
            <a:off x="4895850" y="4994275"/>
            <a:ext cx="1588" cy="74613"/>
          </a:xfrm>
          <a:prstGeom prst="line">
            <a:avLst/>
          </a:prstGeom>
          <a:noFill/>
          <a:ln w="19050">
            <a:solidFill>
              <a:srgbClr val="316598"/>
            </a:solidFill>
            <a:round/>
            <a:headEnd/>
            <a:tailEnd/>
          </a:ln>
        </p:spPr>
        <p:txBody>
          <a:bodyPr/>
          <a:lstStyle/>
          <a:p>
            <a:endParaRPr lang="fi-FI"/>
          </a:p>
        </p:txBody>
      </p:sp>
      <p:sp>
        <p:nvSpPr>
          <p:cNvPr id="37907" name="Line 89"/>
          <p:cNvSpPr>
            <a:spLocks noChangeShapeType="1"/>
          </p:cNvSpPr>
          <p:nvPr/>
        </p:nvSpPr>
        <p:spPr bwMode="auto">
          <a:xfrm>
            <a:off x="5472113" y="4994275"/>
            <a:ext cx="1587" cy="74613"/>
          </a:xfrm>
          <a:prstGeom prst="line">
            <a:avLst/>
          </a:prstGeom>
          <a:noFill/>
          <a:ln w="19050">
            <a:solidFill>
              <a:srgbClr val="316598"/>
            </a:solidFill>
            <a:round/>
            <a:headEnd/>
            <a:tailEnd/>
          </a:ln>
        </p:spPr>
        <p:txBody>
          <a:bodyPr/>
          <a:lstStyle/>
          <a:p>
            <a:endParaRPr lang="fi-FI"/>
          </a:p>
        </p:txBody>
      </p:sp>
      <p:sp>
        <p:nvSpPr>
          <p:cNvPr id="37908" name="Rectangle 90"/>
          <p:cNvSpPr>
            <a:spLocks noChangeArrowheads="1"/>
          </p:cNvSpPr>
          <p:nvPr/>
        </p:nvSpPr>
        <p:spPr bwMode="auto">
          <a:xfrm>
            <a:off x="5808663" y="5118100"/>
            <a:ext cx="341312" cy="247650"/>
          </a:xfrm>
          <a:prstGeom prst="rect">
            <a:avLst/>
          </a:prstGeom>
          <a:noFill/>
          <a:ln w="9525">
            <a:noFill/>
            <a:miter lim="800000"/>
            <a:headEnd/>
            <a:tailEnd/>
          </a:ln>
        </p:spPr>
        <p:txBody>
          <a:bodyPr wrap="none" lIns="0" tIns="0" rIns="0" bIns="0">
            <a:spAutoFit/>
          </a:bodyPr>
          <a:lstStyle/>
          <a:p>
            <a:r>
              <a:rPr lang="fi-FI" sz="1600" b="1">
                <a:solidFill>
                  <a:srgbClr val="316598"/>
                </a:solidFill>
                <a:cs typeface="Arial" charset="0"/>
              </a:rPr>
              <a:t>600</a:t>
            </a:r>
          </a:p>
        </p:txBody>
      </p:sp>
      <p:sp>
        <p:nvSpPr>
          <p:cNvPr id="37909" name="Line 92"/>
          <p:cNvSpPr>
            <a:spLocks noChangeShapeType="1"/>
          </p:cNvSpPr>
          <p:nvPr/>
        </p:nvSpPr>
        <p:spPr bwMode="auto">
          <a:xfrm flipV="1">
            <a:off x="2593975" y="2374900"/>
            <a:ext cx="1588" cy="2619375"/>
          </a:xfrm>
          <a:prstGeom prst="line">
            <a:avLst/>
          </a:prstGeom>
          <a:noFill/>
          <a:ln w="19050">
            <a:solidFill>
              <a:srgbClr val="316598"/>
            </a:solidFill>
            <a:round/>
            <a:headEnd/>
            <a:tailEnd/>
          </a:ln>
        </p:spPr>
        <p:txBody>
          <a:bodyPr/>
          <a:lstStyle/>
          <a:p>
            <a:endParaRPr lang="fi-FI"/>
          </a:p>
        </p:txBody>
      </p:sp>
      <p:sp>
        <p:nvSpPr>
          <p:cNvPr id="37910" name="Line 93"/>
          <p:cNvSpPr>
            <a:spLocks noChangeShapeType="1"/>
          </p:cNvSpPr>
          <p:nvPr/>
        </p:nvSpPr>
        <p:spPr bwMode="auto">
          <a:xfrm flipH="1">
            <a:off x="2522538" y="4994275"/>
            <a:ext cx="71437" cy="1588"/>
          </a:xfrm>
          <a:prstGeom prst="line">
            <a:avLst/>
          </a:prstGeom>
          <a:noFill/>
          <a:ln w="19050">
            <a:solidFill>
              <a:srgbClr val="316598"/>
            </a:solidFill>
            <a:round/>
            <a:headEnd/>
            <a:tailEnd/>
          </a:ln>
        </p:spPr>
        <p:txBody>
          <a:bodyPr/>
          <a:lstStyle/>
          <a:p>
            <a:endParaRPr lang="fi-FI"/>
          </a:p>
        </p:txBody>
      </p:sp>
      <p:sp>
        <p:nvSpPr>
          <p:cNvPr id="37911" name="Rectangle 94"/>
          <p:cNvSpPr>
            <a:spLocks noChangeArrowheads="1"/>
          </p:cNvSpPr>
          <p:nvPr/>
        </p:nvSpPr>
        <p:spPr bwMode="auto">
          <a:xfrm>
            <a:off x="2324100" y="4870450"/>
            <a:ext cx="114300" cy="246063"/>
          </a:xfrm>
          <a:prstGeom prst="rect">
            <a:avLst/>
          </a:prstGeom>
          <a:noFill/>
          <a:ln w="9525">
            <a:noFill/>
            <a:miter lim="800000"/>
            <a:headEnd/>
            <a:tailEnd/>
          </a:ln>
        </p:spPr>
        <p:txBody>
          <a:bodyPr wrap="none" lIns="0" tIns="0" rIns="0" bIns="0">
            <a:spAutoFit/>
          </a:bodyPr>
          <a:lstStyle/>
          <a:p>
            <a:pPr algn="r"/>
            <a:r>
              <a:rPr lang="fi-FI" sz="1600" b="1">
                <a:solidFill>
                  <a:srgbClr val="316598"/>
                </a:solidFill>
                <a:cs typeface="Arial" charset="0"/>
              </a:rPr>
              <a:t>0</a:t>
            </a:r>
          </a:p>
        </p:txBody>
      </p:sp>
      <p:sp>
        <p:nvSpPr>
          <p:cNvPr id="37912" name="Line 95"/>
          <p:cNvSpPr>
            <a:spLocks noChangeShapeType="1"/>
          </p:cNvSpPr>
          <p:nvPr/>
        </p:nvSpPr>
        <p:spPr bwMode="auto">
          <a:xfrm flipH="1">
            <a:off x="2522538" y="4341813"/>
            <a:ext cx="71437" cy="1587"/>
          </a:xfrm>
          <a:prstGeom prst="line">
            <a:avLst/>
          </a:prstGeom>
          <a:noFill/>
          <a:ln w="19050">
            <a:solidFill>
              <a:srgbClr val="316598"/>
            </a:solidFill>
            <a:round/>
            <a:headEnd/>
            <a:tailEnd/>
          </a:ln>
        </p:spPr>
        <p:txBody>
          <a:bodyPr/>
          <a:lstStyle/>
          <a:p>
            <a:endParaRPr lang="fi-FI"/>
          </a:p>
        </p:txBody>
      </p:sp>
      <p:sp>
        <p:nvSpPr>
          <p:cNvPr id="37913" name="Rectangle 96"/>
          <p:cNvSpPr>
            <a:spLocks noChangeArrowheads="1"/>
          </p:cNvSpPr>
          <p:nvPr/>
        </p:nvSpPr>
        <p:spPr bwMode="auto">
          <a:xfrm>
            <a:off x="2211388" y="4213225"/>
            <a:ext cx="227012" cy="246063"/>
          </a:xfrm>
          <a:prstGeom prst="rect">
            <a:avLst/>
          </a:prstGeom>
          <a:noFill/>
          <a:ln w="9525">
            <a:noFill/>
            <a:miter lim="800000"/>
            <a:headEnd/>
            <a:tailEnd/>
          </a:ln>
        </p:spPr>
        <p:txBody>
          <a:bodyPr wrap="none" lIns="0" tIns="0" rIns="0" bIns="0">
            <a:spAutoFit/>
          </a:bodyPr>
          <a:lstStyle/>
          <a:p>
            <a:pPr algn="r"/>
            <a:r>
              <a:rPr lang="fi-FI" sz="1600" b="1">
                <a:solidFill>
                  <a:srgbClr val="316598"/>
                </a:solidFill>
                <a:cs typeface="Arial" charset="0"/>
              </a:rPr>
              <a:t>25</a:t>
            </a:r>
          </a:p>
        </p:txBody>
      </p:sp>
      <p:sp>
        <p:nvSpPr>
          <p:cNvPr id="37914" name="Line 97"/>
          <p:cNvSpPr>
            <a:spLocks noChangeShapeType="1"/>
          </p:cNvSpPr>
          <p:nvPr/>
        </p:nvSpPr>
        <p:spPr bwMode="auto">
          <a:xfrm flipH="1">
            <a:off x="2522538" y="3684588"/>
            <a:ext cx="71437" cy="3175"/>
          </a:xfrm>
          <a:prstGeom prst="line">
            <a:avLst/>
          </a:prstGeom>
          <a:noFill/>
          <a:ln w="19050">
            <a:solidFill>
              <a:srgbClr val="316598"/>
            </a:solidFill>
            <a:round/>
            <a:headEnd/>
            <a:tailEnd/>
          </a:ln>
        </p:spPr>
        <p:txBody>
          <a:bodyPr/>
          <a:lstStyle/>
          <a:p>
            <a:endParaRPr lang="fi-FI"/>
          </a:p>
        </p:txBody>
      </p:sp>
      <p:sp>
        <p:nvSpPr>
          <p:cNvPr id="37915" name="Rectangle 98"/>
          <p:cNvSpPr>
            <a:spLocks noChangeArrowheads="1"/>
          </p:cNvSpPr>
          <p:nvPr/>
        </p:nvSpPr>
        <p:spPr bwMode="auto">
          <a:xfrm>
            <a:off x="2211388" y="3544888"/>
            <a:ext cx="227012" cy="246062"/>
          </a:xfrm>
          <a:prstGeom prst="rect">
            <a:avLst/>
          </a:prstGeom>
          <a:noFill/>
          <a:ln w="9525">
            <a:noFill/>
            <a:miter lim="800000"/>
            <a:headEnd/>
            <a:tailEnd/>
          </a:ln>
        </p:spPr>
        <p:txBody>
          <a:bodyPr wrap="none" lIns="0" tIns="0" rIns="0" bIns="0">
            <a:spAutoFit/>
          </a:bodyPr>
          <a:lstStyle/>
          <a:p>
            <a:pPr algn="r"/>
            <a:r>
              <a:rPr lang="fi-FI" sz="1600" b="1">
                <a:solidFill>
                  <a:srgbClr val="316598"/>
                </a:solidFill>
                <a:cs typeface="Arial" charset="0"/>
              </a:rPr>
              <a:t>50</a:t>
            </a:r>
          </a:p>
        </p:txBody>
      </p:sp>
      <p:sp>
        <p:nvSpPr>
          <p:cNvPr id="37916" name="Line 99"/>
          <p:cNvSpPr>
            <a:spLocks noChangeShapeType="1"/>
          </p:cNvSpPr>
          <p:nvPr/>
        </p:nvSpPr>
        <p:spPr bwMode="auto">
          <a:xfrm flipH="1">
            <a:off x="2522538" y="3028950"/>
            <a:ext cx="71437" cy="1588"/>
          </a:xfrm>
          <a:prstGeom prst="line">
            <a:avLst/>
          </a:prstGeom>
          <a:noFill/>
          <a:ln w="19050">
            <a:solidFill>
              <a:srgbClr val="316598"/>
            </a:solidFill>
            <a:round/>
            <a:headEnd/>
            <a:tailEnd/>
          </a:ln>
        </p:spPr>
        <p:txBody>
          <a:bodyPr/>
          <a:lstStyle/>
          <a:p>
            <a:endParaRPr lang="fi-FI"/>
          </a:p>
        </p:txBody>
      </p:sp>
      <p:sp>
        <p:nvSpPr>
          <p:cNvPr id="37917" name="Rectangle 100"/>
          <p:cNvSpPr>
            <a:spLocks noChangeArrowheads="1"/>
          </p:cNvSpPr>
          <p:nvPr/>
        </p:nvSpPr>
        <p:spPr bwMode="auto">
          <a:xfrm>
            <a:off x="2211388" y="2892425"/>
            <a:ext cx="227012" cy="246063"/>
          </a:xfrm>
          <a:prstGeom prst="rect">
            <a:avLst/>
          </a:prstGeom>
          <a:noFill/>
          <a:ln w="9525">
            <a:noFill/>
            <a:miter lim="800000"/>
            <a:headEnd/>
            <a:tailEnd/>
          </a:ln>
        </p:spPr>
        <p:txBody>
          <a:bodyPr wrap="none" lIns="0" tIns="0" rIns="0" bIns="0">
            <a:spAutoFit/>
          </a:bodyPr>
          <a:lstStyle/>
          <a:p>
            <a:pPr algn="r"/>
            <a:r>
              <a:rPr lang="fi-FI" sz="1600" b="1">
                <a:solidFill>
                  <a:srgbClr val="316598"/>
                </a:solidFill>
                <a:cs typeface="Arial" charset="0"/>
              </a:rPr>
              <a:t>75</a:t>
            </a:r>
          </a:p>
        </p:txBody>
      </p:sp>
      <p:sp>
        <p:nvSpPr>
          <p:cNvPr id="37918" name="Line 101"/>
          <p:cNvSpPr>
            <a:spLocks noChangeShapeType="1"/>
          </p:cNvSpPr>
          <p:nvPr/>
        </p:nvSpPr>
        <p:spPr bwMode="auto">
          <a:xfrm flipH="1">
            <a:off x="2522538" y="2386013"/>
            <a:ext cx="71437" cy="3175"/>
          </a:xfrm>
          <a:prstGeom prst="line">
            <a:avLst/>
          </a:prstGeom>
          <a:noFill/>
          <a:ln w="19050">
            <a:solidFill>
              <a:srgbClr val="316598"/>
            </a:solidFill>
            <a:round/>
            <a:headEnd/>
            <a:tailEnd/>
          </a:ln>
        </p:spPr>
        <p:txBody>
          <a:bodyPr/>
          <a:lstStyle/>
          <a:p>
            <a:endParaRPr lang="fi-FI"/>
          </a:p>
        </p:txBody>
      </p:sp>
      <p:sp>
        <p:nvSpPr>
          <p:cNvPr id="37919" name="Rectangle 102"/>
          <p:cNvSpPr>
            <a:spLocks noChangeArrowheads="1"/>
          </p:cNvSpPr>
          <p:nvPr/>
        </p:nvSpPr>
        <p:spPr bwMode="auto">
          <a:xfrm>
            <a:off x="2097088" y="2232025"/>
            <a:ext cx="341312" cy="246063"/>
          </a:xfrm>
          <a:prstGeom prst="rect">
            <a:avLst/>
          </a:prstGeom>
          <a:noFill/>
          <a:ln w="9525">
            <a:noFill/>
            <a:miter lim="800000"/>
            <a:headEnd/>
            <a:tailEnd/>
          </a:ln>
        </p:spPr>
        <p:txBody>
          <a:bodyPr wrap="none" lIns="0" tIns="0" rIns="0" bIns="0">
            <a:spAutoFit/>
          </a:bodyPr>
          <a:lstStyle/>
          <a:p>
            <a:pPr algn="r"/>
            <a:r>
              <a:rPr lang="fi-FI" sz="1600" b="1">
                <a:solidFill>
                  <a:srgbClr val="316598"/>
                </a:solidFill>
                <a:cs typeface="Arial" charset="0"/>
              </a:rPr>
              <a:t>100</a:t>
            </a:r>
          </a:p>
        </p:txBody>
      </p:sp>
      <p:grpSp>
        <p:nvGrpSpPr>
          <p:cNvPr id="37920" name="Groupe 70"/>
          <p:cNvGrpSpPr>
            <a:grpSpLocks/>
          </p:cNvGrpSpPr>
          <p:nvPr/>
        </p:nvGrpSpPr>
        <p:grpSpPr bwMode="auto">
          <a:xfrm>
            <a:off x="2616200" y="2755900"/>
            <a:ext cx="2924175" cy="1360488"/>
            <a:chOff x="2533999" y="2755162"/>
            <a:chExt cx="2924175" cy="1360487"/>
          </a:xfrm>
        </p:grpSpPr>
        <p:sp>
          <p:nvSpPr>
            <p:cNvPr id="44" name="Oval 65"/>
            <p:cNvSpPr>
              <a:spLocks noChangeArrowheads="1"/>
            </p:cNvSpPr>
            <p:nvPr/>
          </p:nvSpPr>
          <p:spPr bwMode="auto">
            <a:xfrm>
              <a:off x="2613374" y="3217125"/>
              <a:ext cx="80963" cy="87312"/>
            </a:xfrm>
            <a:prstGeom prst="ellipse">
              <a:avLst/>
            </a:prstGeom>
            <a:solidFill>
              <a:schemeClr val="accent5">
                <a:lumMod val="75000"/>
              </a:schemeClr>
            </a:solidFill>
            <a:ln w="28575">
              <a:solidFill>
                <a:schemeClr val="accent5">
                  <a:lumMod val="75000"/>
                </a:schemeClr>
              </a:solidFill>
              <a:round/>
              <a:headEnd/>
              <a:tailEnd/>
            </a:ln>
          </p:spPr>
          <p:txBody>
            <a:bodyPr/>
            <a:lstStyle/>
            <a:p>
              <a:pPr algn="ctr">
                <a:defRPr/>
              </a:pPr>
              <a:endParaRPr lang="fi-FI">
                <a:solidFill>
                  <a:schemeClr val="tx2"/>
                </a:solidFill>
                <a:latin typeface="Times New Roman" pitchFamily="18" charset="0"/>
              </a:endParaRPr>
            </a:p>
          </p:txBody>
        </p:sp>
        <p:grpSp>
          <p:nvGrpSpPr>
            <p:cNvPr id="70" name="Groupe 69"/>
            <p:cNvGrpSpPr/>
            <p:nvPr/>
          </p:nvGrpSpPr>
          <p:grpSpPr>
            <a:xfrm>
              <a:off x="2533999" y="2755162"/>
              <a:ext cx="2924175" cy="1360487"/>
              <a:chOff x="2533999" y="2755162"/>
              <a:chExt cx="2924175" cy="1360487"/>
            </a:xfrm>
            <a:solidFill>
              <a:schemeClr val="accent5">
                <a:lumMod val="75000"/>
              </a:schemeClr>
            </a:solidFill>
          </p:grpSpPr>
          <p:sp>
            <p:nvSpPr>
              <p:cNvPr id="39" name="Line 59"/>
              <p:cNvSpPr>
                <a:spLocks noChangeShapeType="1"/>
              </p:cNvSpPr>
              <p:nvPr/>
            </p:nvSpPr>
            <p:spPr bwMode="auto">
              <a:xfrm>
                <a:off x="2533999" y="2755162"/>
                <a:ext cx="95250" cy="466725"/>
              </a:xfrm>
              <a:prstGeom prst="line">
                <a:avLst/>
              </a:prstGeom>
              <a:grpFill/>
              <a:ln w="28575">
                <a:solidFill>
                  <a:schemeClr val="accent5">
                    <a:lumMod val="75000"/>
                  </a:schemeClr>
                </a:solidFill>
                <a:round/>
                <a:headEnd/>
                <a:tailEnd/>
              </a:ln>
            </p:spPr>
            <p:txBody>
              <a:bodyPr/>
              <a:lstStyle/>
              <a:p>
                <a:pPr>
                  <a:defRPr/>
                </a:pPr>
                <a:endParaRPr lang="fr-FR"/>
              </a:p>
            </p:txBody>
          </p:sp>
          <p:sp>
            <p:nvSpPr>
              <p:cNvPr id="40" name="Line 60"/>
              <p:cNvSpPr>
                <a:spLocks noChangeShapeType="1"/>
              </p:cNvSpPr>
              <p:nvPr/>
            </p:nvSpPr>
            <p:spPr bwMode="auto">
              <a:xfrm>
                <a:off x="2683224" y="3288562"/>
                <a:ext cx="688975" cy="546100"/>
              </a:xfrm>
              <a:prstGeom prst="line">
                <a:avLst/>
              </a:prstGeom>
              <a:grpFill/>
              <a:ln w="28575">
                <a:solidFill>
                  <a:schemeClr val="accent5">
                    <a:lumMod val="75000"/>
                  </a:schemeClr>
                </a:solidFill>
                <a:round/>
                <a:headEnd/>
                <a:tailEnd/>
              </a:ln>
            </p:spPr>
            <p:txBody>
              <a:bodyPr/>
              <a:lstStyle/>
              <a:p>
                <a:pPr>
                  <a:defRPr/>
                </a:pPr>
                <a:endParaRPr lang="fr-FR"/>
              </a:p>
            </p:txBody>
          </p:sp>
          <p:sp>
            <p:nvSpPr>
              <p:cNvPr id="41" name="Line 61"/>
              <p:cNvSpPr>
                <a:spLocks noChangeShapeType="1"/>
              </p:cNvSpPr>
              <p:nvPr/>
            </p:nvSpPr>
            <p:spPr bwMode="auto">
              <a:xfrm>
                <a:off x="3372199" y="3825137"/>
                <a:ext cx="692150" cy="130175"/>
              </a:xfrm>
              <a:prstGeom prst="line">
                <a:avLst/>
              </a:prstGeom>
              <a:grpFill/>
              <a:ln w="28575">
                <a:solidFill>
                  <a:schemeClr val="accent5">
                    <a:lumMod val="75000"/>
                  </a:schemeClr>
                </a:solidFill>
                <a:round/>
                <a:headEnd/>
                <a:tailEnd/>
              </a:ln>
            </p:spPr>
            <p:txBody>
              <a:bodyPr/>
              <a:lstStyle/>
              <a:p>
                <a:pPr>
                  <a:defRPr/>
                </a:pPr>
                <a:endParaRPr lang="fr-FR"/>
              </a:p>
            </p:txBody>
          </p:sp>
          <p:sp>
            <p:nvSpPr>
              <p:cNvPr id="42" name="Line 62"/>
              <p:cNvSpPr>
                <a:spLocks noChangeShapeType="1"/>
              </p:cNvSpPr>
              <p:nvPr/>
            </p:nvSpPr>
            <p:spPr bwMode="auto">
              <a:xfrm>
                <a:off x="4064349" y="3955312"/>
                <a:ext cx="690563" cy="133350"/>
              </a:xfrm>
              <a:prstGeom prst="line">
                <a:avLst/>
              </a:prstGeom>
              <a:grpFill/>
              <a:ln w="28575">
                <a:solidFill>
                  <a:schemeClr val="accent5">
                    <a:lumMod val="75000"/>
                  </a:schemeClr>
                </a:solidFill>
                <a:round/>
                <a:headEnd/>
                <a:tailEnd/>
              </a:ln>
            </p:spPr>
            <p:txBody>
              <a:bodyPr/>
              <a:lstStyle/>
              <a:p>
                <a:pPr>
                  <a:defRPr/>
                </a:pPr>
                <a:endParaRPr lang="fr-FR"/>
              </a:p>
            </p:txBody>
          </p:sp>
          <p:sp>
            <p:nvSpPr>
              <p:cNvPr id="43" name="Line 63"/>
              <p:cNvSpPr>
                <a:spLocks noChangeShapeType="1"/>
              </p:cNvSpPr>
              <p:nvPr/>
            </p:nvSpPr>
            <p:spPr bwMode="auto">
              <a:xfrm flipV="1">
                <a:off x="4754912" y="4055324"/>
                <a:ext cx="692150" cy="33338"/>
              </a:xfrm>
              <a:prstGeom prst="line">
                <a:avLst/>
              </a:prstGeom>
              <a:grpFill/>
              <a:ln w="28575">
                <a:solidFill>
                  <a:schemeClr val="accent5">
                    <a:lumMod val="75000"/>
                  </a:schemeClr>
                </a:solidFill>
                <a:round/>
                <a:headEnd/>
                <a:tailEnd/>
              </a:ln>
            </p:spPr>
            <p:txBody>
              <a:bodyPr/>
              <a:lstStyle/>
              <a:p>
                <a:pPr>
                  <a:defRPr/>
                </a:pPr>
                <a:endParaRPr lang="fr-FR"/>
              </a:p>
            </p:txBody>
          </p:sp>
          <p:sp>
            <p:nvSpPr>
              <p:cNvPr id="45" name="Oval 66"/>
              <p:cNvSpPr>
                <a:spLocks noChangeArrowheads="1"/>
              </p:cNvSpPr>
              <p:nvPr/>
            </p:nvSpPr>
            <p:spPr bwMode="auto">
              <a:xfrm>
                <a:off x="3303937" y="3764812"/>
                <a:ext cx="79375" cy="85725"/>
              </a:xfrm>
              <a:prstGeom prst="ellipse">
                <a:avLst/>
              </a:prstGeom>
              <a:grpFill/>
              <a:ln w="28575">
                <a:solidFill>
                  <a:schemeClr val="accent5">
                    <a:lumMod val="75000"/>
                  </a:schemeClr>
                </a:solidFill>
                <a:round/>
                <a:headEnd/>
                <a:tailEnd/>
              </a:ln>
            </p:spPr>
            <p:txBody>
              <a:bodyPr/>
              <a:lstStyle/>
              <a:p>
                <a:pPr algn="ctr">
                  <a:defRPr/>
                </a:pPr>
                <a:endParaRPr lang="fi-FI">
                  <a:solidFill>
                    <a:schemeClr val="tx2"/>
                  </a:solidFill>
                  <a:latin typeface="Times New Roman" pitchFamily="18" charset="0"/>
                </a:endParaRPr>
              </a:p>
            </p:txBody>
          </p:sp>
          <p:sp>
            <p:nvSpPr>
              <p:cNvPr id="46" name="Oval 67"/>
              <p:cNvSpPr>
                <a:spLocks noChangeArrowheads="1"/>
              </p:cNvSpPr>
              <p:nvPr/>
            </p:nvSpPr>
            <p:spPr bwMode="auto">
              <a:xfrm>
                <a:off x="3994499" y="3894987"/>
                <a:ext cx="80963" cy="85725"/>
              </a:xfrm>
              <a:prstGeom prst="ellipse">
                <a:avLst/>
              </a:prstGeom>
              <a:grpFill/>
              <a:ln w="28575">
                <a:solidFill>
                  <a:schemeClr val="accent5">
                    <a:lumMod val="75000"/>
                  </a:schemeClr>
                </a:solidFill>
                <a:round/>
                <a:headEnd/>
                <a:tailEnd/>
              </a:ln>
            </p:spPr>
            <p:txBody>
              <a:bodyPr/>
              <a:lstStyle/>
              <a:p>
                <a:pPr algn="ctr">
                  <a:defRPr/>
                </a:pPr>
                <a:endParaRPr lang="fi-FI">
                  <a:solidFill>
                    <a:schemeClr val="tx2"/>
                  </a:solidFill>
                  <a:latin typeface="Times New Roman" pitchFamily="18" charset="0"/>
                </a:endParaRPr>
              </a:p>
            </p:txBody>
          </p:sp>
          <p:sp>
            <p:nvSpPr>
              <p:cNvPr id="47" name="Oval 68"/>
              <p:cNvSpPr>
                <a:spLocks noChangeArrowheads="1"/>
              </p:cNvSpPr>
              <p:nvPr/>
            </p:nvSpPr>
            <p:spPr bwMode="auto">
              <a:xfrm>
                <a:off x="4686649" y="4029924"/>
                <a:ext cx="79375" cy="85725"/>
              </a:xfrm>
              <a:prstGeom prst="ellipse">
                <a:avLst/>
              </a:prstGeom>
              <a:grpFill/>
              <a:ln w="28575">
                <a:solidFill>
                  <a:schemeClr val="accent5">
                    <a:lumMod val="75000"/>
                  </a:schemeClr>
                </a:solidFill>
                <a:round/>
                <a:headEnd/>
                <a:tailEnd/>
              </a:ln>
            </p:spPr>
            <p:txBody>
              <a:bodyPr/>
              <a:lstStyle/>
              <a:p>
                <a:pPr algn="ctr">
                  <a:defRPr/>
                </a:pPr>
                <a:endParaRPr lang="fi-FI">
                  <a:solidFill>
                    <a:schemeClr val="tx2"/>
                  </a:solidFill>
                  <a:latin typeface="Times New Roman" pitchFamily="18" charset="0"/>
                </a:endParaRPr>
              </a:p>
            </p:txBody>
          </p:sp>
          <p:sp>
            <p:nvSpPr>
              <p:cNvPr id="48" name="Oval 69"/>
              <p:cNvSpPr>
                <a:spLocks noChangeArrowheads="1"/>
              </p:cNvSpPr>
              <p:nvPr/>
            </p:nvSpPr>
            <p:spPr bwMode="auto">
              <a:xfrm>
                <a:off x="5377212" y="3996587"/>
                <a:ext cx="80962" cy="87312"/>
              </a:xfrm>
              <a:prstGeom prst="ellipse">
                <a:avLst/>
              </a:prstGeom>
              <a:grpFill/>
              <a:ln w="28575">
                <a:solidFill>
                  <a:schemeClr val="accent5">
                    <a:lumMod val="75000"/>
                  </a:schemeClr>
                </a:solidFill>
                <a:round/>
                <a:headEnd/>
                <a:tailEnd/>
              </a:ln>
            </p:spPr>
            <p:txBody>
              <a:bodyPr/>
              <a:lstStyle/>
              <a:p>
                <a:pPr algn="ctr">
                  <a:defRPr/>
                </a:pPr>
                <a:endParaRPr lang="fi-FI">
                  <a:solidFill>
                    <a:schemeClr val="tx2"/>
                  </a:solidFill>
                  <a:latin typeface="Times New Roman" pitchFamily="18" charset="0"/>
                </a:endParaRPr>
              </a:p>
            </p:txBody>
          </p:sp>
        </p:grpSp>
      </p:grpSp>
      <p:grpSp>
        <p:nvGrpSpPr>
          <p:cNvPr id="69" name="Groupe 68"/>
          <p:cNvGrpSpPr/>
          <p:nvPr/>
        </p:nvGrpSpPr>
        <p:grpSpPr>
          <a:xfrm>
            <a:off x="2545626" y="2666262"/>
            <a:ext cx="2994025" cy="582612"/>
            <a:chOff x="2464149" y="2666262"/>
            <a:chExt cx="2994025" cy="582612"/>
          </a:xfrm>
          <a:solidFill>
            <a:srgbClr val="990033"/>
          </a:solidFill>
        </p:grpSpPr>
        <p:sp>
          <p:nvSpPr>
            <p:cNvPr id="37" name="Line 70"/>
            <p:cNvSpPr>
              <a:spLocks noChangeShapeType="1"/>
            </p:cNvSpPr>
            <p:nvPr/>
          </p:nvSpPr>
          <p:spPr bwMode="auto">
            <a:xfrm>
              <a:off x="2511774" y="2726587"/>
              <a:ext cx="171450" cy="100012"/>
            </a:xfrm>
            <a:prstGeom prst="line">
              <a:avLst/>
            </a:prstGeom>
            <a:grpFill/>
            <a:ln w="28575">
              <a:solidFill>
                <a:srgbClr val="990033"/>
              </a:solidFill>
              <a:round/>
              <a:headEnd/>
              <a:tailEnd/>
            </a:ln>
          </p:spPr>
          <p:txBody>
            <a:bodyPr/>
            <a:lstStyle/>
            <a:p>
              <a:pPr>
                <a:defRPr/>
              </a:pPr>
              <a:endParaRPr lang="fr-FR"/>
            </a:p>
          </p:txBody>
        </p:sp>
        <p:grpSp>
          <p:nvGrpSpPr>
            <p:cNvPr id="68" name="Groupe 67"/>
            <p:cNvGrpSpPr/>
            <p:nvPr/>
          </p:nvGrpSpPr>
          <p:grpSpPr>
            <a:xfrm>
              <a:off x="2464149" y="2666262"/>
              <a:ext cx="2994025" cy="582612"/>
              <a:chOff x="2464149" y="2666262"/>
              <a:chExt cx="2994025" cy="582612"/>
            </a:xfrm>
            <a:grpFill/>
          </p:grpSpPr>
          <p:sp>
            <p:nvSpPr>
              <p:cNvPr id="49" name="Line 71"/>
              <p:cNvSpPr>
                <a:spLocks noChangeShapeType="1"/>
              </p:cNvSpPr>
              <p:nvPr/>
            </p:nvSpPr>
            <p:spPr bwMode="auto">
              <a:xfrm>
                <a:off x="2683224" y="2826599"/>
                <a:ext cx="688975" cy="98425"/>
              </a:xfrm>
              <a:prstGeom prst="line">
                <a:avLst/>
              </a:prstGeom>
              <a:grpFill/>
              <a:ln w="28575">
                <a:solidFill>
                  <a:srgbClr val="990033"/>
                </a:solidFill>
                <a:round/>
                <a:headEnd/>
                <a:tailEnd/>
              </a:ln>
            </p:spPr>
            <p:txBody>
              <a:bodyPr/>
              <a:lstStyle/>
              <a:p>
                <a:pPr>
                  <a:defRPr/>
                </a:pPr>
                <a:endParaRPr lang="fr-FR"/>
              </a:p>
            </p:txBody>
          </p:sp>
          <p:sp>
            <p:nvSpPr>
              <p:cNvPr id="50" name="Line 72"/>
              <p:cNvSpPr>
                <a:spLocks noChangeShapeType="1"/>
              </p:cNvSpPr>
              <p:nvPr/>
            </p:nvSpPr>
            <p:spPr bwMode="auto">
              <a:xfrm>
                <a:off x="3372199" y="2925024"/>
                <a:ext cx="692150" cy="146050"/>
              </a:xfrm>
              <a:prstGeom prst="line">
                <a:avLst/>
              </a:prstGeom>
              <a:grpFill/>
              <a:ln w="28575">
                <a:solidFill>
                  <a:srgbClr val="990033"/>
                </a:solidFill>
                <a:round/>
                <a:headEnd/>
                <a:tailEnd/>
              </a:ln>
            </p:spPr>
            <p:txBody>
              <a:bodyPr/>
              <a:lstStyle/>
              <a:p>
                <a:pPr>
                  <a:defRPr/>
                </a:pPr>
                <a:endParaRPr lang="fr-FR"/>
              </a:p>
            </p:txBody>
          </p:sp>
          <p:sp>
            <p:nvSpPr>
              <p:cNvPr id="51" name="Line 73"/>
              <p:cNvSpPr>
                <a:spLocks noChangeShapeType="1"/>
              </p:cNvSpPr>
              <p:nvPr/>
            </p:nvSpPr>
            <p:spPr bwMode="auto">
              <a:xfrm>
                <a:off x="4064349" y="3071074"/>
                <a:ext cx="690563" cy="149225"/>
              </a:xfrm>
              <a:prstGeom prst="line">
                <a:avLst/>
              </a:prstGeom>
              <a:grpFill/>
              <a:ln w="28575">
                <a:solidFill>
                  <a:srgbClr val="990033"/>
                </a:solidFill>
                <a:round/>
                <a:headEnd/>
                <a:tailEnd/>
              </a:ln>
            </p:spPr>
            <p:txBody>
              <a:bodyPr/>
              <a:lstStyle/>
              <a:p>
                <a:pPr>
                  <a:defRPr/>
                </a:pPr>
                <a:endParaRPr lang="fr-FR"/>
              </a:p>
            </p:txBody>
          </p:sp>
          <p:sp>
            <p:nvSpPr>
              <p:cNvPr id="52" name="Line 74"/>
              <p:cNvSpPr>
                <a:spLocks noChangeShapeType="1"/>
              </p:cNvSpPr>
              <p:nvPr/>
            </p:nvSpPr>
            <p:spPr bwMode="auto">
              <a:xfrm>
                <a:off x="4754912" y="3220299"/>
                <a:ext cx="692150" cy="1588"/>
              </a:xfrm>
              <a:prstGeom prst="line">
                <a:avLst/>
              </a:prstGeom>
              <a:grpFill/>
              <a:ln w="28575">
                <a:solidFill>
                  <a:srgbClr val="990033"/>
                </a:solidFill>
                <a:round/>
                <a:headEnd/>
                <a:tailEnd/>
              </a:ln>
            </p:spPr>
            <p:txBody>
              <a:bodyPr/>
              <a:lstStyle/>
              <a:p>
                <a:pPr>
                  <a:defRPr/>
                </a:pPr>
                <a:endParaRPr lang="fr-FR"/>
              </a:p>
            </p:txBody>
          </p:sp>
          <p:sp>
            <p:nvSpPr>
              <p:cNvPr id="53" name="Oval 75"/>
              <p:cNvSpPr>
                <a:spLocks noChangeArrowheads="1"/>
              </p:cNvSpPr>
              <p:nvPr/>
            </p:nvSpPr>
            <p:spPr bwMode="auto">
              <a:xfrm>
                <a:off x="2613374" y="2766274"/>
                <a:ext cx="80963" cy="85725"/>
              </a:xfrm>
              <a:prstGeom prst="ellipse">
                <a:avLst/>
              </a:prstGeom>
              <a:grpFill/>
              <a:ln w="28575">
                <a:solidFill>
                  <a:srgbClr val="990033"/>
                </a:solidFill>
                <a:round/>
                <a:headEnd/>
                <a:tailEnd/>
              </a:ln>
            </p:spPr>
            <p:txBody>
              <a:bodyPr/>
              <a:lstStyle/>
              <a:p>
                <a:pPr algn="ctr">
                  <a:defRPr/>
                </a:pPr>
                <a:endParaRPr lang="fi-FI">
                  <a:solidFill>
                    <a:schemeClr val="tx2"/>
                  </a:solidFill>
                  <a:latin typeface="Times New Roman" pitchFamily="18" charset="0"/>
                </a:endParaRPr>
              </a:p>
            </p:txBody>
          </p:sp>
          <p:sp>
            <p:nvSpPr>
              <p:cNvPr id="54" name="Oval 76"/>
              <p:cNvSpPr>
                <a:spLocks noChangeArrowheads="1"/>
              </p:cNvSpPr>
              <p:nvPr/>
            </p:nvSpPr>
            <p:spPr bwMode="auto">
              <a:xfrm>
                <a:off x="3303937" y="2864699"/>
                <a:ext cx="79375" cy="85725"/>
              </a:xfrm>
              <a:prstGeom prst="ellipse">
                <a:avLst/>
              </a:prstGeom>
              <a:grpFill/>
              <a:ln w="28575">
                <a:solidFill>
                  <a:srgbClr val="990033"/>
                </a:solidFill>
                <a:round/>
                <a:headEnd/>
                <a:tailEnd/>
              </a:ln>
            </p:spPr>
            <p:txBody>
              <a:bodyPr/>
              <a:lstStyle/>
              <a:p>
                <a:pPr algn="ctr">
                  <a:defRPr/>
                </a:pPr>
                <a:endParaRPr lang="fi-FI">
                  <a:solidFill>
                    <a:schemeClr val="tx2"/>
                  </a:solidFill>
                  <a:latin typeface="Times New Roman" pitchFamily="18" charset="0"/>
                </a:endParaRPr>
              </a:p>
            </p:txBody>
          </p:sp>
          <p:sp>
            <p:nvSpPr>
              <p:cNvPr id="55" name="Oval 77"/>
              <p:cNvSpPr>
                <a:spLocks noChangeArrowheads="1"/>
              </p:cNvSpPr>
              <p:nvPr/>
            </p:nvSpPr>
            <p:spPr bwMode="auto">
              <a:xfrm>
                <a:off x="3994499" y="3010749"/>
                <a:ext cx="80963" cy="85725"/>
              </a:xfrm>
              <a:prstGeom prst="ellipse">
                <a:avLst/>
              </a:prstGeom>
              <a:grpFill/>
              <a:ln w="28575">
                <a:solidFill>
                  <a:srgbClr val="990033"/>
                </a:solidFill>
                <a:round/>
                <a:headEnd/>
                <a:tailEnd/>
              </a:ln>
            </p:spPr>
            <p:txBody>
              <a:bodyPr/>
              <a:lstStyle/>
              <a:p>
                <a:pPr algn="ctr">
                  <a:defRPr/>
                </a:pPr>
                <a:endParaRPr lang="fi-FI">
                  <a:solidFill>
                    <a:schemeClr val="tx2"/>
                  </a:solidFill>
                  <a:latin typeface="Times New Roman" pitchFamily="18" charset="0"/>
                </a:endParaRPr>
              </a:p>
            </p:txBody>
          </p:sp>
          <p:sp>
            <p:nvSpPr>
              <p:cNvPr id="56" name="Oval 78"/>
              <p:cNvSpPr>
                <a:spLocks noChangeArrowheads="1"/>
              </p:cNvSpPr>
              <p:nvPr/>
            </p:nvSpPr>
            <p:spPr bwMode="auto">
              <a:xfrm>
                <a:off x="4686649" y="3163149"/>
                <a:ext cx="79375" cy="85725"/>
              </a:xfrm>
              <a:prstGeom prst="ellipse">
                <a:avLst/>
              </a:prstGeom>
              <a:grpFill/>
              <a:ln w="28575">
                <a:solidFill>
                  <a:srgbClr val="990033"/>
                </a:solidFill>
                <a:round/>
                <a:headEnd/>
                <a:tailEnd/>
              </a:ln>
            </p:spPr>
            <p:txBody>
              <a:bodyPr/>
              <a:lstStyle/>
              <a:p>
                <a:pPr algn="ctr">
                  <a:defRPr/>
                </a:pPr>
                <a:endParaRPr lang="fi-FI">
                  <a:solidFill>
                    <a:schemeClr val="tx2"/>
                  </a:solidFill>
                  <a:latin typeface="Times New Roman" pitchFamily="18" charset="0"/>
                </a:endParaRPr>
              </a:p>
            </p:txBody>
          </p:sp>
          <p:sp>
            <p:nvSpPr>
              <p:cNvPr id="57" name="Oval 79"/>
              <p:cNvSpPr>
                <a:spLocks noChangeArrowheads="1"/>
              </p:cNvSpPr>
              <p:nvPr/>
            </p:nvSpPr>
            <p:spPr bwMode="auto">
              <a:xfrm>
                <a:off x="5377212" y="3163149"/>
                <a:ext cx="80962" cy="85725"/>
              </a:xfrm>
              <a:prstGeom prst="ellipse">
                <a:avLst/>
              </a:prstGeom>
              <a:grpFill/>
              <a:ln w="28575">
                <a:solidFill>
                  <a:srgbClr val="990033"/>
                </a:solidFill>
                <a:round/>
                <a:headEnd/>
                <a:tailEnd/>
              </a:ln>
            </p:spPr>
            <p:txBody>
              <a:bodyPr/>
              <a:lstStyle/>
              <a:p>
                <a:pPr algn="ctr">
                  <a:defRPr/>
                </a:pPr>
                <a:endParaRPr lang="fi-FI">
                  <a:solidFill>
                    <a:schemeClr val="tx2"/>
                  </a:solidFill>
                  <a:latin typeface="Times New Roman" pitchFamily="18" charset="0"/>
                </a:endParaRPr>
              </a:p>
            </p:txBody>
          </p:sp>
          <p:sp>
            <p:nvSpPr>
              <p:cNvPr id="58" name="Oval 103"/>
              <p:cNvSpPr>
                <a:spLocks noChangeArrowheads="1"/>
              </p:cNvSpPr>
              <p:nvPr/>
            </p:nvSpPr>
            <p:spPr bwMode="auto">
              <a:xfrm>
                <a:off x="2464149" y="2666262"/>
                <a:ext cx="80963" cy="85725"/>
              </a:xfrm>
              <a:prstGeom prst="ellipse">
                <a:avLst/>
              </a:prstGeom>
              <a:grpFill/>
              <a:ln w="28575">
                <a:solidFill>
                  <a:srgbClr val="990033"/>
                </a:solidFill>
                <a:round/>
                <a:headEnd/>
                <a:tailEnd/>
              </a:ln>
            </p:spPr>
            <p:txBody>
              <a:bodyPr/>
              <a:lstStyle/>
              <a:p>
                <a:pPr algn="ctr">
                  <a:defRPr/>
                </a:pPr>
                <a:endParaRPr lang="fi-FI">
                  <a:solidFill>
                    <a:schemeClr val="tx2"/>
                  </a:solidFill>
                  <a:latin typeface="Times New Roman" pitchFamily="18" charset="0"/>
                </a:endParaRPr>
              </a:p>
            </p:txBody>
          </p:sp>
        </p:grpSp>
      </p:grpSp>
      <p:sp>
        <p:nvSpPr>
          <p:cNvPr id="37922" name="Line 89"/>
          <p:cNvSpPr>
            <a:spLocks noChangeShapeType="1"/>
          </p:cNvSpPr>
          <p:nvPr/>
        </p:nvSpPr>
        <p:spPr bwMode="auto">
          <a:xfrm>
            <a:off x="6027738" y="4994275"/>
            <a:ext cx="1587" cy="74613"/>
          </a:xfrm>
          <a:prstGeom prst="line">
            <a:avLst/>
          </a:prstGeom>
          <a:noFill/>
          <a:ln w="19050">
            <a:solidFill>
              <a:srgbClr val="316598"/>
            </a:solidFill>
            <a:round/>
            <a:headEnd/>
            <a:tailEnd/>
          </a:ln>
        </p:spPr>
        <p:txBody>
          <a:bodyPr/>
          <a:lstStyle/>
          <a:p>
            <a:endParaRPr lang="fi-FI"/>
          </a:p>
        </p:txBody>
      </p:sp>
      <p:grpSp>
        <p:nvGrpSpPr>
          <p:cNvPr id="60" name="Group 52"/>
          <p:cNvGrpSpPr>
            <a:grpSpLocks/>
          </p:cNvGrpSpPr>
          <p:nvPr/>
        </p:nvGrpSpPr>
        <p:grpSpPr bwMode="auto">
          <a:xfrm>
            <a:off x="6407190" y="2998408"/>
            <a:ext cx="390755" cy="90574"/>
            <a:chOff x="3357" y="1099"/>
            <a:chExt cx="187" cy="57"/>
          </a:xfrm>
          <a:solidFill>
            <a:srgbClr val="990033"/>
          </a:solidFill>
        </p:grpSpPr>
        <p:sp>
          <p:nvSpPr>
            <p:cNvPr id="61" name="Line 126"/>
            <p:cNvSpPr>
              <a:spLocks noChangeShapeType="1"/>
            </p:cNvSpPr>
            <p:nvPr/>
          </p:nvSpPr>
          <p:spPr bwMode="auto">
            <a:xfrm>
              <a:off x="3357" y="1127"/>
              <a:ext cx="187" cy="1"/>
            </a:xfrm>
            <a:prstGeom prst="line">
              <a:avLst/>
            </a:prstGeom>
            <a:grpFill/>
            <a:ln w="28575">
              <a:solidFill>
                <a:srgbClr val="990033"/>
              </a:solidFill>
              <a:round/>
              <a:headEnd/>
              <a:tailEnd/>
            </a:ln>
          </p:spPr>
          <p:txBody>
            <a:bodyPr/>
            <a:lstStyle/>
            <a:p>
              <a:pPr algn="ctr">
                <a:defRPr/>
              </a:pPr>
              <a:endParaRPr lang="fr-FR" sz="1600"/>
            </a:p>
          </p:txBody>
        </p:sp>
        <p:sp>
          <p:nvSpPr>
            <p:cNvPr id="62" name="Oval 127"/>
            <p:cNvSpPr>
              <a:spLocks noChangeAspect="1" noChangeArrowheads="1"/>
            </p:cNvSpPr>
            <p:nvPr/>
          </p:nvSpPr>
          <p:spPr bwMode="auto">
            <a:xfrm>
              <a:off x="3429" y="1099"/>
              <a:ext cx="43" cy="57"/>
            </a:xfrm>
            <a:prstGeom prst="ellipse">
              <a:avLst/>
            </a:prstGeom>
            <a:grpFill/>
            <a:ln w="38100">
              <a:solidFill>
                <a:srgbClr val="990033"/>
              </a:solidFill>
              <a:round/>
              <a:headEnd/>
              <a:tailEnd/>
            </a:ln>
          </p:spPr>
          <p:txBody>
            <a:bodyPr/>
            <a:lstStyle/>
            <a:p>
              <a:pPr algn="ctr">
                <a:defRPr/>
              </a:pPr>
              <a:endParaRPr lang="fi-FI" sz="1600">
                <a:solidFill>
                  <a:schemeClr val="tx2"/>
                </a:solidFill>
                <a:latin typeface="Times New Roman" pitchFamily="18" charset="0"/>
              </a:endParaRPr>
            </a:p>
          </p:txBody>
        </p:sp>
      </p:grpSp>
      <p:sp>
        <p:nvSpPr>
          <p:cNvPr id="63" name="Text Box 56"/>
          <p:cNvSpPr txBox="1">
            <a:spLocks noChangeArrowheads="1"/>
          </p:cNvSpPr>
          <p:nvPr/>
        </p:nvSpPr>
        <p:spPr bwMode="auto">
          <a:xfrm>
            <a:off x="6773863" y="2860675"/>
            <a:ext cx="2074862" cy="339725"/>
          </a:xfrm>
          <a:prstGeom prst="rect">
            <a:avLst/>
          </a:prstGeom>
          <a:noFill/>
          <a:ln w="9525">
            <a:noFill/>
            <a:miter lim="800000"/>
            <a:headEnd/>
            <a:tailEnd/>
          </a:ln>
        </p:spPr>
        <p:txBody>
          <a:bodyPr wrap="none">
            <a:spAutoFit/>
          </a:bodyPr>
          <a:lstStyle/>
          <a:p>
            <a:pPr algn="ctr">
              <a:defRPr/>
            </a:pPr>
            <a:r>
              <a:rPr lang="fi-FI" sz="1600" dirty="0">
                <a:latin typeface="+mn-lt"/>
              </a:rPr>
              <a:t>High liver fat &gt;5.5%</a:t>
            </a:r>
          </a:p>
        </p:txBody>
      </p:sp>
      <p:grpSp>
        <p:nvGrpSpPr>
          <p:cNvPr id="37925" name="Groupe 65"/>
          <p:cNvGrpSpPr>
            <a:grpSpLocks/>
          </p:cNvGrpSpPr>
          <p:nvPr/>
        </p:nvGrpSpPr>
        <p:grpSpPr bwMode="auto">
          <a:xfrm>
            <a:off x="2090738" y="1198563"/>
            <a:ext cx="4598987" cy="527050"/>
            <a:chOff x="611560" y="998223"/>
            <a:chExt cx="4599842" cy="504000"/>
          </a:xfrm>
        </p:grpSpPr>
        <p:pic>
          <p:nvPicPr>
            <p:cNvPr id="37927" name="Image 64" descr="Image1.png"/>
            <p:cNvPicPr>
              <a:picLocks noChangeAspect="1"/>
            </p:cNvPicPr>
            <p:nvPr/>
          </p:nvPicPr>
          <p:blipFill>
            <a:blip r:embed="rId3" cstate="print"/>
            <a:srcRect/>
            <a:stretch>
              <a:fillRect/>
            </a:stretch>
          </p:blipFill>
          <p:spPr bwMode="auto">
            <a:xfrm>
              <a:off x="746575" y="998223"/>
              <a:ext cx="4464827" cy="504000"/>
            </a:xfrm>
            <a:prstGeom prst="rect">
              <a:avLst/>
            </a:prstGeom>
            <a:noFill/>
            <a:ln w="9525">
              <a:noFill/>
              <a:miter lim="800000"/>
              <a:headEnd/>
              <a:tailEnd/>
            </a:ln>
          </p:spPr>
        </p:pic>
        <p:pic>
          <p:nvPicPr>
            <p:cNvPr id="37928" name="Image 65" descr="Image2.png"/>
            <p:cNvPicPr>
              <a:picLocks noChangeAspect="1"/>
            </p:cNvPicPr>
            <p:nvPr/>
          </p:nvPicPr>
          <p:blipFill>
            <a:blip r:embed="rId4" cstate="print"/>
            <a:srcRect/>
            <a:stretch>
              <a:fillRect/>
            </a:stretch>
          </p:blipFill>
          <p:spPr bwMode="auto">
            <a:xfrm>
              <a:off x="611560" y="998223"/>
              <a:ext cx="166024" cy="504000"/>
            </a:xfrm>
            <a:prstGeom prst="rect">
              <a:avLst/>
            </a:prstGeom>
            <a:noFill/>
            <a:ln w="9525">
              <a:noFill/>
              <a:miter lim="800000"/>
              <a:headEnd/>
              <a:tailEnd/>
            </a:ln>
          </p:spPr>
        </p:pic>
      </p:grpSp>
      <p:sp>
        <p:nvSpPr>
          <p:cNvPr id="37926" name="Text Box 57"/>
          <p:cNvSpPr txBox="1">
            <a:spLocks noChangeArrowheads="1"/>
          </p:cNvSpPr>
          <p:nvPr/>
        </p:nvSpPr>
        <p:spPr bwMode="auto">
          <a:xfrm>
            <a:off x="2246313" y="1252538"/>
            <a:ext cx="4797425" cy="430212"/>
          </a:xfrm>
          <a:prstGeom prst="rect">
            <a:avLst/>
          </a:prstGeom>
          <a:noFill/>
          <a:ln w="9525">
            <a:noFill/>
            <a:miter lim="800000"/>
            <a:headEnd/>
            <a:tailEnd/>
          </a:ln>
        </p:spPr>
        <p:txBody>
          <a:bodyPr>
            <a:spAutoFit/>
          </a:bodyPr>
          <a:lstStyle/>
          <a:p>
            <a:r>
              <a:rPr lang="fi-FI" sz="2200"/>
              <a:t>VLDL1 triglyceride production rate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a:xfrm>
            <a:off x="1019175" y="1588"/>
            <a:ext cx="8124825" cy="831850"/>
          </a:xfrm>
        </p:spPr>
        <p:txBody>
          <a:bodyPr/>
          <a:lstStyle/>
          <a:p>
            <a:r>
              <a:rPr lang="fi-FI" sz="2400"/>
              <a:t>Normal Production and Suppression of VLDL1 Particles </a:t>
            </a:r>
            <a:br>
              <a:rPr lang="fi-FI" sz="2400"/>
            </a:br>
            <a:r>
              <a:rPr lang="fi-FI" sz="2400"/>
              <a:t>in Normal Healthy Subjects by Insulin</a:t>
            </a:r>
            <a:endParaRPr lang="fr-CA" sz="2400"/>
          </a:p>
        </p:txBody>
      </p:sp>
      <p:sp>
        <p:nvSpPr>
          <p:cNvPr id="39938" name="Espace réservé du texte 3"/>
          <p:cNvSpPr>
            <a:spLocks noGrp="1"/>
          </p:cNvSpPr>
          <p:nvPr>
            <p:ph type="body" sz="quarter" idx="10"/>
          </p:nvPr>
        </p:nvSpPr>
        <p:spPr>
          <a:xfrm>
            <a:off x="2124075" y="6105525"/>
            <a:ext cx="6800850" cy="552450"/>
          </a:xfrm>
        </p:spPr>
        <p:txBody>
          <a:bodyPr/>
          <a:lstStyle/>
          <a:p>
            <a:pPr>
              <a:spcBef>
                <a:spcPct val="0"/>
              </a:spcBef>
            </a:pPr>
            <a:r>
              <a:rPr lang="en-US" dirty="0"/>
              <a:t>Adapted from </a:t>
            </a:r>
            <a:r>
              <a:rPr lang="fi-FI" dirty="0"/>
              <a:t>Adiels M et al. Diabetologia 2007;50:2356-65</a:t>
            </a:r>
            <a:endParaRPr lang="en-US" dirty="0"/>
          </a:p>
        </p:txBody>
      </p:sp>
      <p:sp>
        <p:nvSpPr>
          <p:cNvPr id="5" name="Oval 15"/>
          <p:cNvSpPr>
            <a:spLocks noChangeArrowheads="1"/>
          </p:cNvSpPr>
          <p:nvPr/>
        </p:nvSpPr>
        <p:spPr bwMode="auto">
          <a:xfrm>
            <a:off x="5353050" y="3997325"/>
            <a:ext cx="865188" cy="893763"/>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lstStyle/>
          <a:p>
            <a:pPr>
              <a:defRPr/>
            </a:pPr>
            <a:endParaRPr lang="fi-FI">
              <a:cs typeface="Arial" charset="0"/>
            </a:endParaRPr>
          </a:p>
        </p:txBody>
      </p:sp>
      <p:pic>
        <p:nvPicPr>
          <p:cNvPr id="39940" name="Picture 9" descr="liver"/>
          <p:cNvPicPr>
            <a:picLocks noChangeAspect="1" noChangeArrowheads="1"/>
          </p:cNvPicPr>
          <p:nvPr/>
        </p:nvPicPr>
        <p:blipFill>
          <a:blip r:embed="rId3" cstate="print"/>
          <a:srcRect/>
          <a:stretch>
            <a:fillRect/>
          </a:stretch>
        </p:blipFill>
        <p:spPr bwMode="auto">
          <a:xfrm>
            <a:off x="1828800" y="1644650"/>
            <a:ext cx="4879975" cy="3209925"/>
          </a:xfrm>
          <a:prstGeom prst="rect">
            <a:avLst/>
          </a:prstGeom>
          <a:noFill/>
          <a:ln w="9525">
            <a:noFill/>
            <a:miter lim="800000"/>
            <a:headEnd/>
            <a:tailEnd/>
          </a:ln>
        </p:spPr>
      </p:pic>
      <p:sp>
        <p:nvSpPr>
          <p:cNvPr id="7" name="Oval 15"/>
          <p:cNvSpPr>
            <a:spLocks noChangeArrowheads="1"/>
          </p:cNvSpPr>
          <p:nvPr/>
        </p:nvSpPr>
        <p:spPr bwMode="auto">
          <a:xfrm>
            <a:off x="6264275" y="4260850"/>
            <a:ext cx="865188" cy="893763"/>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i-FI">
              <a:cs typeface="Arial" charset="0"/>
            </a:endParaRPr>
          </a:p>
        </p:txBody>
      </p:sp>
      <p:sp>
        <p:nvSpPr>
          <p:cNvPr id="8" name="Oval 21"/>
          <p:cNvSpPr>
            <a:spLocks noChangeArrowheads="1"/>
          </p:cNvSpPr>
          <p:nvPr/>
        </p:nvSpPr>
        <p:spPr bwMode="auto">
          <a:xfrm>
            <a:off x="7466013" y="3373438"/>
            <a:ext cx="865187" cy="893762"/>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i-FI">
              <a:cs typeface="Arial" charset="0"/>
            </a:endParaRPr>
          </a:p>
        </p:txBody>
      </p:sp>
      <p:sp>
        <p:nvSpPr>
          <p:cNvPr id="10" name="Line 23"/>
          <p:cNvSpPr>
            <a:spLocks noChangeShapeType="1"/>
          </p:cNvSpPr>
          <p:nvPr/>
        </p:nvSpPr>
        <p:spPr bwMode="auto">
          <a:xfrm>
            <a:off x="4287838" y="3929063"/>
            <a:ext cx="1014412" cy="311150"/>
          </a:xfrm>
          <a:prstGeom prst="line">
            <a:avLst/>
          </a:prstGeom>
          <a:noFill/>
          <a:ln w="76200">
            <a:solidFill>
              <a:schemeClr val="tx1">
                <a:lumMod val="50000"/>
              </a:schemeClr>
            </a:solidFill>
            <a:round/>
            <a:headEnd/>
            <a:tailEnd type="triangle" w="med" len="med"/>
          </a:ln>
        </p:spPr>
        <p:txBody>
          <a:bodyPr/>
          <a:lstStyle/>
          <a:p>
            <a:pPr>
              <a:defRPr/>
            </a:pPr>
            <a:endParaRPr lang="fr-FR"/>
          </a:p>
        </p:txBody>
      </p:sp>
      <p:sp>
        <p:nvSpPr>
          <p:cNvPr id="12" name="Text Box 37"/>
          <p:cNvSpPr txBox="1">
            <a:spLocks noChangeArrowheads="1"/>
          </p:cNvSpPr>
          <p:nvPr/>
        </p:nvSpPr>
        <p:spPr bwMode="auto">
          <a:xfrm>
            <a:off x="1997075" y="3849688"/>
            <a:ext cx="865188" cy="369887"/>
          </a:xfrm>
          <a:prstGeom prst="rect">
            <a:avLst/>
          </a:prstGeom>
          <a:noFill/>
          <a:ln w="9525">
            <a:noFill/>
            <a:miter lim="800000"/>
            <a:headEnd/>
            <a:tailEnd/>
          </a:ln>
        </p:spPr>
        <p:txBody>
          <a:bodyPr wrap="none" lIns="91432" tIns="45716" rIns="91432" bIns="45716">
            <a:spAutoFit/>
          </a:bodyPr>
          <a:lstStyle/>
          <a:p>
            <a:pPr algn="ctr">
              <a:defRPr/>
            </a:pPr>
            <a:r>
              <a:rPr lang="fi-FI" b="1" dirty="0">
                <a:solidFill>
                  <a:schemeClr val="bg1"/>
                </a:solidFill>
                <a:latin typeface="+mn-lt"/>
              </a:rPr>
              <a:t>Apo B</a:t>
            </a:r>
            <a:endParaRPr lang="en-US" b="1" dirty="0">
              <a:solidFill>
                <a:schemeClr val="bg1"/>
              </a:solidFill>
              <a:latin typeface="+mn-lt"/>
            </a:endParaRPr>
          </a:p>
        </p:txBody>
      </p:sp>
      <p:sp>
        <p:nvSpPr>
          <p:cNvPr id="13" name="Oval 39"/>
          <p:cNvSpPr>
            <a:spLocks noChangeArrowheads="1"/>
          </p:cNvSpPr>
          <p:nvPr/>
        </p:nvSpPr>
        <p:spPr bwMode="auto">
          <a:xfrm>
            <a:off x="4668838" y="2678113"/>
            <a:ext cx="496887" cy="479425"/>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fi-FI" sz="4400">
              <a:solidFill>
                <a:schemeClr val="tx2"/>
              </a:solidFill>
            </a:endParaRPr>
          </a:p>
        </p:txBody>
      </p:sp>
      <p:sp>
        <p:nvSpPr>
          <p:cNvPr id="14" name="Oval 40"/>
          <p:cNvSpPr>
            <a:spLocks noChangeArrowheads="1"/>
          </p:cNvSpPr>
          <p:nvPr/>
        </p:nvSpPr>
        <p:spPr bwMode="auto">
          <a:xfrm>
            <a:off x="3840163" y="3302000"/>
            <a:ext cx="423862" cy="384175"/>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fi-FI" sz="4400">
              <a:solidFill>
                <a:schemeClr val="tx2"/>
              </a:solidFill>
            </a:endParaRPr>
          </a:p>
        </p:txBody>
      </p:sp>
      <p:sp>
        <p:nvSpPr>
          <p:cNvPr id="15" name="Oval 41"/>
          <p:cNvSpPr>
            <a:spLocks noChangeArrowheads="1"/>
          </p:cNvSpPr>
          <p:nvPr/>
        </p:nvSpPr>
        <p:spPr bwMode="auto">
          <a:xfrm>
            <a:off x="3101975" y="3871913"/>
            <a:ext cx="349250" cy="366712"/>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fi-FI" sz="4400">
              <a:solidFill>
                <a:schemeClr val="tx2"/>
              </a:solidFill>
            </a:endParaRPr>
          </a:p>
        </p:txBody>
      </p:sp>
      <p:sp>
        <p:nvSpPr>
          <p:cNvPr id="16" name="Freeform 42"/>
          <p:cNvSpPr>
            <a:spLocks/>
          </p:cNvSpPr>
          <p:nvPr/>
        </p:nvSpPr>
        <p:spPr bwMode="auto">
          <a:xfrm>
            <a:off x="2451100" y="3582988"/>
            <a:ext cx="755650" cy="298450"/>
          </a:xfrm>
          <a:custGeom>
            <a:avLst/>
            <a:gdLst>
              <a:gd name="T0" fmla="*/ 0 w 584"/>
              <a:gd name="T1" fmla="*/ 2147483647 h 239"/>
              <a:gd name="T2" fmla="*/ 2147483647 w 584"/>
              <a:gd name="T3" fmla="*/ 2147483647 h 239"/>
              <a:gd name="T4" fmla="*/ 2147483647 w 584"/>
              <a:gd name="T5" fmla="*/ 2147483647 h 239"/>
              <a:gd name="T6" fmla="*/ 2147483647 w 584"/>
              <a:gd name="T7" fmla="*/ 2147483647 h 239"/>
              <a:gd name="T8" fmla="*/ 0 60000 65536"/>
              <a:gd name="T9" fmla="*/ 0 60000 65536"/>
              <a:gd name="T10" fmla="*/ 0 60000 65536"/>
              <a:gd name="T11" fmla="*/ 0 60000 65536"/>
              <a:gd name="T12" fmla="*/ 0 w 584"/>
              <a:gd name="T13" fmla="*/ 0 h 239"/>
              <a:gd name="T14" fmla="*/ 584 w 584"/>
              <a:gd name="T15" fmla="*/ 239 h 239"/>
            </a:gdLst>
            <a:ahLst/>
            <a:cxnLst>
              <a:cxn ang="T8">
                <a:pos x="T0" y="T1"/>
              </a:cxn>
              <a:cxn ang="T9">
                <a:pos x="T2" y="T3"/>
              </a:cxn>
              <a:cxn ang="T10">
                <a:pos x="T4" y="T5"/>
              </a:cxn>
              <a:cxn ang="T11">
                <a:pos x="T6" y="T7"/>
              </a:cxn>
            </a:cxnLst>
            <a:rect l="T12" t="T13" r="T14" b="T15"/>
            <a:pathLst>
              <a:path w="584" h="239">
                <a:moveTo>
                  <a:pt x="0" y="211"/>
                </a:moveTo>
                <a:cubicBezTo>
                  <a:pt x="28" y="184"/>
                  <a:pt x="107" y="81"/>
                  <a:pt x="168" y="51"/>
                </a:cubicBezTo>
                <a:cubicBezTo>
                  <a:pt x="229" y="21"/>
                  <a:pt x="299" y="0"/>
                  <a:pt x="368" y="31"/>
                </a:cubicBezTo>
                <a:cubicBezTo>
                  <a:pt x="437" y="62"/>
                  <a:pt x="539" y="196"/>
                  <a:pt x="584" y="239"/>
                </a:cubicBezTo>
              </a:path>
            </a:pathLst>
          </a:custGeom>
          <a:noFill/>
          <a:ln w="28575">
            <a:solidFill>
              <a:schemeClr val="tx1">
                <a:lumMod val="50000"/>
              </a:schemeClr>
            </a:solidFill>
            <a:round/>
            <a:headEnd/>
            <a:tailEnd type="triangle" w="med" len="med"/>
          </a:ln>
        </p:spPr>
        <p:txBody>
          <a:bodyPr/>
          <a:lstStyle/>
          <a:p>
            <a:pPr>
              <a:defRPr/>
            </a:pPr>
            <a:endParaRPr lang="fr-FR"/>
          </a:p>
        </p:txBody>
      </p:sp>
      <p:sp>
        <p:nvSpPr>
          <p:cNvPr id="17" name="Freeform 43"/>
          <p:cNvSpPr>
            <a:spLocks/>
          </p:cNvSpPr>
          <p:nvPr/>
        </p:nvSpPr>
        <p:spPr bwMode="auto">
          <a:xfrm>
            <a:off x="3073400" y="3032125"/>
            <a:ext cx="454025" cy="784225"/>
          </a:xfrm>
          <a:custGeom>
            <a:avLst/>
            <a:gdLst>
              <a:gd name="T0" fmla="*/ 2147483647 w 336"/>
              <a:gd name="T1" fmla="*/ 2147483647 h 576"/>
              <a:gd name="T2" fmla="*/ 0 w 336"/>
              <a:gd name="T3" fmla="*/ 2147483647 h 576"/>
              <a:gd name="T4" fmla="*/ 2147483647 w 336"/>
              <a:gd name="T5" fmla="*/ 2147483647 h 576"/>
              <a:gd name="T6" fmla="*/ 2147483647 w 336"/>
              <a:gd name="T7" fmla="*/ 2147483647 h 576"/>
              <a:gd name="T8" fmla="*/ 2147483647 w 336"/>
              <a:gd name="T9" fmla="*/ 0 h 576"/>
              <a:gd name="T10" fmla="*/ 0 60000 65536"/>
              <a:gd name="T11" fmla="*/ 0 60000 65536"/>
              <a:gd name="T12" fmla="*/ 0 60000 65536"/>
              <a:gd name="T13" fmla="*/ 0 60000 65536"/>
              <a:gd name="T14" fmla="*/ 0 60000 65536"/>
              <a:gd name="T15" fmla="*/ 0 w 336"/>
              <a:gd name="T16" fmla="*/ 0 h 576"/>
              <a:gd name="T17" fmla="*/ 336 w 336"/>
              <a:gd name="T18" fmla="*/ 576 h 576"/>
            </a:gdLst>
            <a:ahLst/>
            <a:cxnLst>
              <a:cxn ang="T10">
                <a:pos x="T0" y="T1"/>
              </a:cxn>
              <a:cxn ang="T11">
                <a:pos x="T2" y="T3"/>
              </a:cxn>
              <a:cxn ang="T12">
                <a:pos x="T4" y="T5"/>
              </a:cxn>
              <a:cxn ang="T13">
                <a:pos x="T6" y="T7"/>
              </a:cxn>
              <a:cxn ang="T14">
                <a:pos x="T8" y="T9"/>
              </a:cxn>
            </a:cxnLst>
            <a:rect l="T15" t="T16" r="T17" b="T18"/>
            <a:pathLst>
              <a:path w="336" h="576">
                <a:moveTo>
                  <a:pt x="48" y="576"/>
                </a:moveTo>
                <a:cubicBezTo>
                  <a:pt x="24" y="532"/>
                  <a:pt x="0" y="488"/>
                  <a:pt x="0" y="432"/>
                </a:cubicBezTo>
                <a:cubicBezTo>
                  <a:pt x="0" y="376"/>
                  <a:pt x="16" y="296"/>
                  <a:pt x="48" y="240"/>
                </a:cubicBezTo>
                <a:cubicBezTo>
                  <a:pt x="80" y="184"/>
                  <a:pt x="144" y="136"/>
                  <a:pt x="192" y="96"/>
                </a:cubicBezTo>
                <a:cubicBezTo>
                  <a:pt x="240" y="56"/>
                  <a:pt x="288" y="28"/>
                  <a:pt x="336" y="0"/>
                </a:cubicBezTo>
              </a:path>
            </a:pathLst>
          </a:custGeom>
          <a:noFill/>
          <a:ln w="28575">
            <a:solidFill>
              <a:schemeClr val="tx1">
                <a:lumMod val="50000"/>
              </a:schemeClr>
            </a:solidFill>
            <a:round/>
            <a:headEnd/>
            <a:tailEnd/>
          </a:ln>
        </p:spPr>
        <p:txBody>
          <a:bodyPr/>
          <a:lstStyle/>
          <a:p>
            <a:pPr>
              <a:defRPr/>
            </a:pPr>
            <a:endParaRPr lang="fr-FR"/>
          </a:p>
        </p:txBody>
      </p:sp>
      <p:sp>
        <p:nvSpPr>
          <p:cNvPr id="18" name="Line 44"/>
          <p:cNvSpPr>
            <a:spLocks noChangeShapeType="1"/>
          </p:cNvSpPr>
          <p:nvPr/>
        </p:nvSpPr>
        <p:spPr bwMode="auto">
          <a:xfrm flipV="1">
            <a:off x="3455988" y="3632200"/>
            <a:ext cx="398462" cy="279400"/>
          </a:xfrm>
          <a:prstGeom prst="line">
            <a:avLst/>
          </a:prstGeom>
          <a:noFill/>
          <a:ln w="57150">
            <a:solidFill>
              <a:schemeClr val="tx1">
                <a:lumMod val="50000"/>
              </a:schemeClr>
            </a:solidFill>
            <a:round/>
            <a:headEnd/>
            <a:tailEnd type="triangle" w="med" len="med"/>
          </a:ln>
        </p:spPr>
        <p:txBody>
          <a:bodyPr/>
          <a:lstStyle/>
          <a:p>
            <a:pPr>
              <a:defRPr/>
            </a:pPr>
            <a:endParaRPr lang="fr-FR"/>
          </a:p>
        </p:txBody>
      </p:sp>
      <p:sp>
        <p:nvSpPr>
          <p:cNvPr id="19" name="Line 45"/>
          <p:cNvSpPr>
            <a:spLocks noChangeShapeType="1"/>
          </p:cNvSpPr>
          <p:nvPr/>
        </p:nvSpPr>
        <p:spPr bwMode="auto">
          <a:xfrm flipV="1">
            <a:off x="4284663" y="3076575"/>
            <a:ext cx="398462" cy="280988"/>
          </a:xfrm>
          <a:prstGeom prst="line">
            <a:avLst/>
          </a:prstGeom>
          <a:noFill/>
          <a:ln w="57150">
            <a:solidFill>
              <a:schemeClr val="tx1">
                <a:lumMod val="50000"/>
              </a:schemeClr>
            </a:solidFill>
            <a:round/>
            <a:headEnd/>
            <a:tailEnd type="triangle" w="med" len="med"/>
          </a:ln>
        </p:spPr>
        <p:txBody>
          <a:bodyPr/>
          <a:lstStyle/>
          <a:p>
            <a:pPr>
              <a:defRPr/>
            </a:pPr>
            <a:endParaRPr lang="fr-FR"/>
          </a:p>
        </p:txBody>
      </p:sp>
      <p:sp>
        <p:nvSpPr>
          <p:cNvPr id="20" name="Freeform 46"/>
          <p:cNvSpPr>
            <a:spLocks/>
          </p:cNvSpPr>
          <p:nvPr/>
        </p:nvSpPr>
        <p:spPr bwMode="auto">
          <a:xfrm>
            <a:off x="3292475" y="3071813"/>
            <a:ext cx="333375" cy="749300"/>
          </a:xfrm>
          <a:custGeom>
            <a:avLst/>
            <a:gdLst>
              <a:gd name="T0" fmla="*/ 2147483647 w 258"/>
              <a:gd name="T1" fmla="*/ 0 h 600"/>
              <a:gd name="T2" fmla="*/ 2147483647 w 258"/>
              <a:gd name="T3" fmla="*/ 2147483647 h 600"/>
              <a:gd name="T4" fmla="*/ 2147483647 w 258"/>
              <a:gd name="T5" fmla="*/ 2147483647 h 600"/>
              <a:gd name="T6" fmla="*/ 2147483647 w 258"/>
              <a:gd name="T7" fmla="*/ 2147483647 h 600"/>
              <a:gd name="T8" fmla="*/ 2147483647 w 258"/>
              <a:gd name="T9" fmla="*/ 2147483647 h 600"/>
              <a:gd name="T10" fmla="*/ 2147483647 w 258"/>
              <a:gd name="T11" fmla="*/ 2147483647 h 600"/>
              <a:gd name="T12" fmla="*/ 2147483647 w 258"/>
              <a:gd name="T13" fmla="*/ 2147483647 h 600"/>
              <a:gd name="T14" fmla="*/ 0 60000 65536"/>
              <a:gd name="T15" fmla="*/ 0 60000 65536"/>
              <a:gd name="T16" fmla="*/ 0 60000 65536"/>
              <a:gd name="T17" fmla="*/ 0 60000 65536"/>
              <a:gd name="T18" fmla="*/ 0 60000 65536"/>
              <a:gd name="T19" fmla="*/ 0 60000 65536"/>
              <a:gd name="T20" fmla="*/ 0 60000 65536"/>
              <a:gd name="T21" fmla="*/ 0 w 258"/>
              <a:gd name="T22" fmla="*/ 0 h 600"/>
              <a:gd name="T23" fmla="*/ 258 w 258"/>
              <a:gd name="T24" fmla="*/ 600 h 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600">
                <a:moveTo>
                  <a:pt x="222" y="0"/>
                </a:moveTo>
                <a:cubicBezTo>
                  <a:pt x="207" y="15"/>
                  <a:pt x="161" y="51"/>
                  <a:pt x="130" y="88"/>
                </a:cubicBezTo>
                <a:cubicBezTo>
                  <a:pt x="99" y="125"/>
                  <a:pt x="55" y="174"/>
                  <a:pt x="34" y="220"/>
                </a:cubicBezTo>
                <a:cubicBezTo>
                  <a:pt x="13" y="266"/>
                  <a:pt x="0" y="313"/>
                  <a:pt x="2" y="364"/>
                </a:cubicBezTo>
                <a:cubicBezTo>
                  <a:pt x="4" y="415"/>
                  <a:pt x="19" y="486"/>
                  <a:pt x="46" y="524"/>
                </a:cubicBezTo>
                <a:cubicBezTo>
                  <a:pt x="73" y="562"/>
                  <a:pt x="127" y="584"/>
                  <a:pt x="162" y="592"/>
                </a:cubicBezTo>
                <a:cubicBezTo>
                  <a:pt x="197" y="600"/>
                  <a:pt x="242" y="575"/>
                  <a:pt x="258" y="572"/>
                </a:cubicBezTo>
              </a:path>
            </a:pathLst>
          </a:custGeom>
          <a:noFill/>
          <a:ln w="28575">
            <a:solidFill>
              <a:schemeClr val="tx1">
                <a:lumMod val="50000"/>
              </a:schemeClr>
            </a:solidFill>
            <a:round/>
            <a:headEnd/>
            <a:tailEnd/>
          </a:ln>
        </p:spPr>
        <p:txBody>
          <a:bodyPr/>
          <a:lstStyle/>
          <a:p>
            <a:pPr>
              <a:defRPr/>
            </a:pPr>
            <a:endParaRPr lang="fr-FR"/>
          </a:p>
        </p:txBody>
      </p:sp>
      <p:sp>
        <p:nvSpPr>
          <p:cNvPr id="21" name="Freeform 47"/>
          <p:cNvSpPr>
            <a:spLocks/>
          </p:cNvSpPr>
          <p:nvPr/>
        </p:nvSpPr>
        <p:spPr bwMode="auto">
          <a:xfrm>
            <a:off x="3875088" y="2947988"/>
            <a:ext cx="563562" cy="301625"/>
          </a:xfrm>
          <a:custGeom>
            <a:avLst/>
            <a:gdLst>
              <a:gd name="T0" fmla="*/ 0 w 436"/>
              <a:gd name="T1" fmla="*/ 0 h 242"/>
              <a:gd name="T2" fmla="*/ 2147483647 w 436"/>
              <a:gd name="T3" fmla="*/ 2147483647 h 242"/>
              <a:gd name="T4" fmla="*/ 2147483647 w 436"/>
              <a:gd name="T5" fmla="*/ 2147483647 h 242"/>
              <a:gd name="T6" fmla="*/ 2147483647 w 436"/>
              <a:gd name="T7" fmla="*/ 2147483647 h 242"/>
              <a:gd name="T8" fmla="*/ 2147483647 w 436"/>
              <a:gd name="T9" fmla="*/ 2147483647 h 242"/>
              <a:gd name="T10" fmla="*/ 2147483647 w 436"/>
              <a:gd name="T11" fmla="*/ 2147483647 h 242"/>
              <a:gd name="T12" fmla="*/ 0 60000 65536"/>
              <a:gd name="T13" fmla="*/ 0 60000 65536"/>
              <a:gd name="T14" fmla="*/ 0 60000 65536"/>
              <a:gd name="T15" fmla="*/ 0 60000 65536"/>
              <a:gd name="T16" fmla="*/ 0 60000 65536"/>
              <a:gd name="T17" fmla="*/ 0 60000 65536"/>
              <a:gd name="T18" fmla="*/ 0 w 436"/>
              <a:gd name="T19" fmla="*/ 0 h 242"/>
              <a:gd name="T20" fmla="*/ 436 w 436"/>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436" h="242">
                <a:moveTo>
                  <a:pt x="0" y="0"/>
                </a:moveTo>
                <a:cubicBezTo>
                  <a:pt x="18" y="8"/>
                  <a:pt x="80" y="18"/>
                  <a:pt x="108" y="44"/>
                </a:cubicBezTo>
                <a:cubicBezTo>
                  <a:pt x="136" y="70"/>
                  <a:pt x="146" y="127"/>
                  <a:pt x="168" y="156"/>
                </a:cubicBezTo>
                <a:cubicBezTo>
                  <a:pt x="190" y="185"/>
                  <a:pt x="215" y="202"/>
                  <a:pt x="240" y="216"/>
                </a:cubicBezTo>
                <a:cubicBezTo>
                  <a:pt x="265" y="230"/>
                  <a:pt x="287" y="238"/>
                  <a:pt x="320" y="240"/>
                </a:cubicBezTo>
                <a:cubicBezTo>
                  <a:pt x="353" y="242"/>
                  <a:pt x="412" y="230"/>
                  <a:pt x="436" y="228"/>
                </a:cubicBezTo>
              </a:path>
            </a:pathLst>
          </a:custGeom>
          <a:noFill/>
          <a:ln w="28575">
            <a:solidFill>
              <a:schemeClr val="tx1">
                <a:lumMod val="50000"/>
              </a:schemeClr>
            </a:solidFill>
            <a:round/>
            <a:headEnd/>
            <a:tailEnd/>
          </a:ln>
        </p:spPr>
        <p:txBody>
          <a:bodyPr/>
          <a:lstStyle/>
          <a:p>
            <a:pPr>
              <a:defRPr/>
            </a:pPr>
            <a:endParaRPr lang="fr-FR"/>
          </a:p>
        </p:txBody>
      </p:sp>
      <p:sp>
        <p:nvSpPr>
          <p:cNvPr id="22" name="AutoShape 48"/>
          <p:cNvSpPr>
            <a:spLocks noChangeArrowheads="1"/>
          </p:cNvSpPr>
          <p:nvPr/>
        </p:nvSpPr>
        <p:spPr bwMode="auto">
          <a:xfrm rot="4811412">
            <a:off x="2757488" y="2511425"/>
            <a:ext cx="654050" cy="704850"/>
          </a:xfrm>
          <a:prstGeom prst="lightningBolt">
            <a:avLst/>
          </a:prstGeom>
          <a:gradFill rotWithShape="1">
            <a:gsLst>
              <a:gs pos="0">
                <a:srgbClr val="DAA700"/>
              </a:gs>
              <a:gs pos="80000">
                <a:srgbClr val="FFDC00"/>
              </a:gs>
              <a:gs pos="100000">
                <a:srgbClr val="FFE000"/>
              </a:gs>
            </a:gsLst>
            <a:lin ang="16200000"/>
          </a:gradFill>
          <a:ln w="9525" algn="ctr">
            <a:solidFill>
              <a:srgbClr val="FFCB00"/>
            </a:solidFill>
            <a:miter lim="800000"/>
            <a:headEnd/>
            <a:tailEnd/>
          </a:ln>
          <a:effectLst>
            <a:outerShdw dist="23000" dir="5400000" rotWithShape="0">
              <a:srgbClr val="000000">
                <a:alpha val="34999"/>
              </a:srgbClr>
            </a:outerShdw>
          </a:effectLst>
        </p:spPr>
        <p:txBody>
          <a:bodyPr rot="10800000" vert="eaVert" wrap="none" anchor="ctr"/>
          <a:lstStyle/>
          <a:p>
            <a:pPr algn="ctr">
              <a:defRPr/>
            </a:pPr>
            <a:endParaRPr lang="fi-FI" sz="4400">
              <a:solidFill>
                <a:schemeClr val="tx2"/>
              </a:solidFill>
              <a:latin typeface="+mn-lt"/>
            </a:endParaRPr>
          </a:p>
        </p:txBody>
      </p:sp>
      <p:sp>
        <p:nvSpPr>
          <p:cNvPr id="23" name="Text Box 49"/>
          <p:cNvSpPr txBox="1">
            <a:spLocks noChangeArrowheads="1"/>
          </p:cNvSpPr>
          <p:nvPr/>
        </p:nvSpPr>
        <p:spPr bwMode="auto">
          <a:xfrm>
            <a:off x="3989388" y="1006475"/>
            <a:ext cx="1076325" cy="461963"/>
          </a:xfrm>
          <a:prstGeom prst="rect">
            <a:avLst/>
          </a:prstGeom>
          <a:noFill/>
          <a:ln w="9525">
            <a:noFill/>
            <a:miter lim="800000"/>
            <a:headEnd/>
            <a:tailEnd/>
          </a:ln>
        </p:spPr>
        <p:txBody>
          <a:bodyPr wrap="none">
            <a:spAutoFit/>
          </a:bodyPr>
          <a:lstStyle/>
          <a:p>
            <a:pPr algn="ctr">
              <a:defRPr/>
            </a:pPr>
            <a:r>
              <a:rPr lang="en-US" sz="2400" dirty="0">
                <a:latin typeface="+mn-lt"/>
              </a:rPr>
              <a:t>Insulin</a:t>
            </a:r>
          </a:p>
        </p:txBody>
      </p:sp>
      <p:sp>
        <p:nvSpPr>
          <p:cNvPr id="24" name="AutoShape 53"/>
          <p:cNvSpPr>
            <a:spLocks noChangeAspect="1" noChangeArrowheads="1"/>
          </p:cNvSpPr>
          <p:nvPr/>
        </p:nvSpPr>
        <p:spPr bwMode="auto">
          <a:xfrm>
            <a:off x="4606925" y="3813175"/>
            <a:ext cx="265113" cy="438150"/>
          </a:xfrm>
          <a:prstGeom prst="upArrow">
            <a:avLst>
              <a:gd name="adj1" fmla="val 50000"/>
              <a:gd name="adj2" fmla="val 58005"/>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fi-FI"/>
          </a:p>
        </p:txBody>
      </p:sp>
      <p:sp>
        <p:nvSpPr>
          <p:cNvPr id="25" name="Text Box 56"/>
          <p:cNvSpPr txBox="1">
            <a:spLocks noChangeArrowheads="1"/>
          </p:cNvSpPr>
          <p:nvPr/>
        </p:nvSpPr>
        <p:spPr bwMode="auto">
          <a:xfrm>
            <a:off x="7434263" y="3621088"/>
            <a:ext cx="969962" cy="400050"/>
          </a:xfrm>
          <a:prstGeom prst="rect">
            <a:avLst/>
          </a:prstGeom>
          <a:noFill/>
          <a:ln w="9525">
            <a:noFill/>
            <a:miter lim="800000"/>
            <a:headEnd/>
            <a:tailEnd/>
          </a:ln>
        </p:spPr>
        <p:txBody>
          <a:bodyPr wrap="none" lIns="91432" tIns="45716" rIns="91432" bIns="45716">
            <a:spAutoFit/>
          </a:bodyPr>
          <a:lstStyle/>
          <a:p>
            <a:pPr algn="ctr">
              <a:defRPr/>
            </a:pPr>
            <a:r>
              <a:rPr lang="fi-FI" sz="2000" dirty="0">
                <a:solidFill>
                  <a:schemeClr val="bg1"/>
                </a:solidFill>
                <a:latin typeface="+mn-lt"/>
              </a:rPr>
              <a:t>VLDL1</a:t>
            </a:r>
            <a:endParaRPr lang="en-US" sz="1600" baseline="-16000" dirty="0">
              <a:solidFill>
                <a:schemeClr val="bg1"/>
              </a:solidFill>
              <a:latin typeface="+mn-lt"/>
            </a:endParaRPr>
          </a:p>
        </p:txBody>
      </p:sp>
      <p:sp>
        <p:nvSpPr>
          <p:cNvPr id="26" name="Text Box 57"/>
          <p:cNvSpPr txBox="1">
            <a:spLocks noChangeArrowheads="1"/>
          </p:cNvSpPr>
          <p:nvPr/>
        </p:nvSpPr>
        <p:spPr bwMode="auto">
          <a:xfrm>
            <a:off x="6211888" y="4521200"/>
            <a:ext cx="969962" cy="400050"/>
          </a:xfrm>
          <a:prstGeom prst="rect">
            <a:avLst/>
          </a:prstGeom>
          <a:noFill/>
          <a:ln w="9525">
            <a:noFill/>
            <a:miter lim="800000"/>
            <a:headEnd/>
            <a:tailEnd/>
          </a:ln>
        </p:spPr>
        <p:txBody>
          <a:bodyPr wrap="none" lIns="91432" tIns="45716" rIns="91432" bIns="45716">
            <a:spAutoFit/>
          </a:bodyPr>
          <a:lstStyle/>
          <a:p>
            <a:pPr algn="ctr">
              <a:defRPr/>
            </a:pPr>
            <a:r>
              <a:rPr lang="fi-FI" sz="2000" dirty="0">
                <a:solidFill>
                  <a:schemeClr val="bg1"/>
                </a:solidFill>
                <a:latin typeface="+mn-lt"/>
              </a:rPr>
              <a:t>VLDL2</a:t>
            </a:r>
            <a:endParaRPr lang="en-US" sz="2000" baseline="-16000" dirty="0">
              <a:solidFill>
                <a:schemeClr val="bg1"/>
              </a:solidFill>
              <a:latin typeface="+mn-lt"/>
            </a:endParaRPr>
          </a:p>
        </p:txBody>
      </p:sp>
      <p:sp>
        <p:nvSpPr>
          <p:cNvPr id="27" name="Text Box 58"/>
          <p:cNvSpPr txBox="1">
            <a:spLocks noChangeArrowheads="1"/>
          </p:cNvSpPr>
          <p:nvPr/>
        </p:nvSpPr>
        <p:spPr bwMode="auto">
          <a:xfrm>
            <a:off x="5314950" y="4232275"/>
            <a:ext cx="969963" cy="400050"/>
          </a:xfrm>
          <a:prstGeom prst="rect">
            <a:avLst/>
          </a:prstGeom>
          <a:noFill/>
          <a:ln w="9525">
            <a:noFill/>
            <a:miter lim="800000"/>
            <a:headEnd/>
            <a:tailEnd/>
          </a:ln>
        </p:spPr>
        <p:txBody>
          <a:bodyPr wrap="none" lIns="91432" tIns="45716" rIns="91432" bIns="45716">
            <a:spAutoFit/>
          </a:bodyPr>
          <a:lstStyle/>
          <a:p>
            <a:pPr algn="ctr">
              <a:defRPr/>
            </a:pPr>
            <a:r>
              <a:rPr lang="fi-FI" sz="2000" dirty="0">
                <a:latin typeface="+mn-lt"/>
              </a:rPr>
              <a:t>VLDL2</a:t>
            </a:r>
            <a:endParaRPr lang="en-US" sz="2000" baseline="-16000" dirty="0">
              <a:latin typeface="+mn-lt"/>
            </a:endParaRPr>
          </a:p>
        </p:txBody>
      </p:sp>
      <p:sp>
        <p:nvSpPr>
          <p:cNvPr id="28" name="Line 59"/>
          <p:cNvSpPr>
            <a:spLocks noChangeShapeType="1"/>
          </p:cNvSpPr>
          <p:nvPr/>
        </p:nvSpPr>
        <p:spPr bwMode="auto">
          <a:xfrm flipH="1">
            <a:off x="5864225" y="5095875"/>
            <a:ext cx="431800" cy="354013"/>
          </a:xfrm>
          <a:prstGeom prst="line">
            <a:avLst/>
          </a:prstGeom>
          <a:ln w="76200">
            <a:prstDash val="sysDot"/>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fr-FR"/>
          </a:p>
        </p:txBody>
      </p:sp>
      <p:sp>
        <p:nvSpPr>
          <p:cNvPr id="39961" name="AutoShape 105"/>
          <p:cNvSpPr>
            <a:spLocks noChangeArrowheads="1"/>
          </p:cNvSpPr>
          <p:nvPr/>
        </p:nvSpPr>
        <p:spPr bwMode="auto">
          <a:xfrm>
            <a:off x="6019800" y="1114425"/>
            <a:ext cx="3009900" cy="847725"/>
          </a:xfrm>
          <a:prstGeom prst="roundRect">
            <a:avLst>
              <a:gd name="adj" fmla="val 9972"/>
            </a:avLst>
          </a:prstGeom>
          <a:solidFill>
            <a:srgbClr val="FFFFFF"/>
          </a:solidFill>
          <a:ln w="9525">
            <a:solidFill>
              <a:schemeClr val="accent1"/>
            </a:solidFill>
            <a:round/>
            <a:headEnd/>
            <a:tailEnd/>
          </a:ln>
        </p:spPr>
        <p:txBody>
          <a:bodyPr tIns="0" bIns="0" anchor="ctr"/>
          <a:lstStyle/>
          <a:p>
            <a:pPr>
              <a:spcBef>
                <a:spcPts val="300"/>
              </a:spcBef>
              <a:spcAft>
                <a:spcPts val="300"/>
              </a:spcAft>
            </a:pPr>
            <a:r>
              <a:rPr lang="en-US" sz="1100" dirty="0">
                <a:sym typeface="Symbol" pitchFamily="18" charset="2"/>
              </a:rPr>
              <a:t>Apo B: apolipoprotein B</a:t>
            </a:r>
          </a:p>
          <a:p>
            <a:pPr>
              <a:spcBef>
                <a:spcPts val="300"/>
              </a:spcBef>
              <a:spcAft>
                <a:spcPts val="300"/>
              </a:spcAft>
            </a:pPr>
            <a:r>
              <a:rPr lang="fr-CA" sz="1100" dirty="0">
                <a:sym typeface="Symbol" pitchFamily="18" charset="2"/>
              </a:rPr>
              <a:t>MTP: microsomal </a:t>
            </a:r>
            <a:r>
              <a:rPr lang="fr-CA" sz="1100" dirty="0" err="1">
                <a:sym typeface="Symbol" pitchFamily="18" charset="2"/>
              </a:rPr>
              <a:t>triglyceride</a:t>
            </a:r>
            <a:r>
              <a:rPr lang="fr-CA" sz="1100" dirty="0">
                <a:sym typeface="Symbol" pitchFamily="18" charset="2"/>
              </a:rPr>
              <a:t> </a:t>
            </a:r>
            <a:r>
              <a:rPr lang="fr-CA" sz="1100" dirty="0" err="1">
                <a:sym typeface="Symbol" pitchFamily="18" charset="2"/>
              </a:rPr>
              <a:t>transfer</a:t>
            </a:r>
            <a:r>
              <a:rPr lang="fr-CA" sz="1100" dirty="0">
                <a:sym typeface="Symbol" pitchFamily="18" charset="2"/>
              </a:rPr>
              <a:t> </a:t>
            </a:r>
            <a:r>
              <a:rPr lang="fr-CA" sz="1100" dirty="0" err="1">
                <a:sym typeface="Symbol" pitchFamily="18" charset="2"/>
              </a:rPr>
              <a:t>protein</a:t>
            </a:r>
            <a:endParaRPr lang="en-US" sz="1100" dirty="0">
              <a:sym typeface="Symbol" pitchFamily="18" charset="2"/>
            </a:endParaRPr>
          </a:p>
          <a:p>
            <a:pPr>
              <a:spcBef>
                <a:spcPts val="300"/>
              </a:spcBef>
              <a:spcAft>
                <a:spcPts val="300"/>
              </a:spcAft>
            </a:pPr>
            <a:r>
              <a:rPr lang="en-US" sz="1100" dirty="0">
                <a:sym typeface="Symbol" pitchFamily="18" charset="2"/>
              </a:rPr>
              <a:t>TG: triglycerides</a:t>
            </a:r>
          </a:p>
        </p:txBody>
      </p:sp>
      <p:sp>
        <p:nvSpPr>
          <p:cNvPr id="32" name="Tekstikehys 24"/>
          <p:cNvSpPr txBox="1">
            <a:spLocks noChangeArrowheads="1"/>
          </p:cNvSpPr>
          <p:nvPr/>
        </p:nvSpPr>
        <p:spPr bwMode="auto">
          <a:xfrm>
            <a:off x="3475040" y="2792375"/>
            <a:ext cx="432409" cy="307817"/>
          </a:xfrm>
          <a:prstGeom prst="rect">
            <a:avLst/>
          </a:prstGeom>
          <a:noFill/>
          <a:ln w="9525" algn="ctr">
            <a:noFill/>
            <a:round/>
            <a:headEnd/>
            <a:tailEnd/>
          </a:ln>
          <a:effectLst>
            <a:innerShdw blurRad="114300">
              <a:prstClr val="black"/>
            </a:innerShdw>
          </a:effectLst>
        </p:spPr>
        <p:txBody>
          <a:bodyPr/>
          <a:lstStyle/>
          <a:p>
            <a:pPr algn="ctr" eaLnBrk="0" hangingPunct="0">
              <a:defRPr/>
            </a:pPr>
            <a:r>
              <a:rPr lang="fi-FI" sz="1400" b="1" dirty="0">
                <a:solidFill>
                  <a:schemeClr val="bg1"/>
                </a:solidFill>
                <a:latin typeface="+mn-lt"/>
                <a:cs typeface="Arial" charset="0"/>
              </a:rPr>
              <a:t>TG</a:t>
            </a:r>
          </a:p>
        </p:txBody>
      </p:sp>
      <p:grpSp>
        <p:nvGrpSpPr>
          <p:cNvPr id="39965" name="Groupe 65"/>
          <p:cNvGrpSpPr>
            <a:grpSpLocks/>
          </p:cNvGrpSpPr>
          <p:nvPr/>
        </p:nvGrpSpPr>
        <p:grpSpPr bwMode="auto">
          <a:xfrm>
            <a:off x="360363" y="990600"/>
            <a:ext cx="1974850" cy="525463"/>
            <a:chOff x="611560" y="998223"/>
            <a:chExt cx="1975019" cy="504000"/>
          </a:xfrm>
        </p:grpSpPr>
        <p:pic>
          <p:nvPicPr>
            <p:cNvPr id="39970" name="Image 33" descr="Image1.png"/>
            <p:cNvPicPr>
              <a:picLocks noChangeAspect="1"/>
            </p:cNvPicPr>
            <p:nvPr/>
          </p:nvPicPr>
          <p:blipFill>
            <a:blip r:embed="rId4" cstate="print"/>
            <a:srcRect/>
            <a:stretch>
              <a:fillRect/>
            </a:stretch>
          </p:blipFill>
          <p:spPr bwMode="auto">
            <a:xfrm>
              <a:off x="746575" y="998223"/>
              <a:ext cx="1840004" cy="504000"/>
            </a:xfrm>
            <a:prstGeom prst="rect">
              <a:avLst/>
            </a:prstGeom>
            <a:noFill/>
            <a:ln w="9525">
              <a:noFill/>
              <a:miter lim="800000"/>
              <a:headEnd/>
              <a:tailEnd/>
            </a:ln>
          </p:spPr>
        </p:pic>
        <p:pic>
          <p:nvPicPr>
            <p:cNvPr id="39971" name="Image 34" descr="Image2.png"/>
            <p:cNvPicPr>
              <a:picLocks noChangeAspect="1"/>
            </p:cNvPicPr>
            <p:nvPr/>
          </p:nvPicPr>
          <p:blipFill>
            <a:blip r:embed="rId5" cstate="print"/>
            <a:srcRect/>
            <a:stretch>
              <a:fillRect/>
            </a:stretch>
          </p:blipFill>
          <p:spPr bwMode="auto">
            <a:xfrm>
              <a:off x="611560" y="998223"/>
              <a:ext cx="166024" cy="504000"/>
            </a:xfrm>
            <a:prstGeom prst="rect">
              <a:avLst/>
            </a:prstGeom>
            <a:noFill/>
            <a:ln w="9525">
              <a:noFill/>
              <a:miter lim="800000"/>
              <a:headEnd/>
              <a:tailEnd/>
            </a:ln>
          </p:spPr>
        </p:pic>
      </p:grpSp>
      <p:sp>
        <p:nvSpPr>
          <p:cNvPr id="29" name="Text Box 41"/>
          <p:cNvSpPr txBox="1">
            <a:spLocks noChangeArrowheads="1"/>
          </p:cNvSpPr>
          <p:nvPr/>
        </p:nvSpPr>
        <p:spPr bwMode="auto">
          <a:xfrm>
            <a:off x="512763" y="1011238"/>
            <a:ext cx="1828800" cy="460375"/>
          </a:xfrm>
          <a:prstGeom prst="rect">
            <a:avLst/>
          </a:prstGeom>
          <a:noFill/>
          <a:ln w="9525">
            <a:noFill/>
            <a:miter lim="800000"/>
            <a:headEnd/>
            <a:tailEnd/>
          </a:ln>
        </p:spPr>
        <p:txBody>
          <a:bodyPr wrap="none">
            <a:spAutoFit/>
          </a:bodyPr>
          <a:lstStyle/>
          <a:p>
            <a:pPr>
              <a:defRPr/>
            </a:pPr>
            <a:r>
              <a:rPr lang="fi-FI" sz="2400" dirty="0">
                <a:latin typeface="+mn-lt"/>
              </a:rPr>
              <a:t>Low liver fat</a:t>
            </a:r>
          </a:p>
        </p:txBody>
      </p:sp>
      <p:sp>
        <p:nvSpPr>
          <p:cNvPr id="36" name="AutoShape 42"/>
          <p:cNvSpPr>
            <a:spLocks noChangeArrowheads="1"/>
          </p:cNvSpPr>
          <p:nvPr/>
        </p:nvSpPr>
        <p:spPr bwMode="auto">
          <a:xfrm rot="3192576">
            <a:off x="7015956" y="4021932"/>
            <a:ext cx="452437" cy="450850"/>
          </a:xfrm>
          <a:prstGeom prst="downArrow">
            <a:avLst>
              <a:gd name="adj1" fmla="val 50000"/>
              <a:gd name="adj2" fmla="val 25000"/>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endParaRPr lang="fi-FI" sz="4400">
              <a:solidFill>
                <a:schemeClr val="tx2"/>
              </a:solidFill>
            </a:endParaRPr>
          </a:p>
        </p:txBody>
      </p:sp>
      <p:sp>
        <p:nvSpPr>
          <p:cNvPr id="37" name="AutoShape 43"/>
          <p:cNvSpPr>
            <a:spLocks noChangeArrowheads="1"/>
          </p:cNvSpPr>
          <p:nvPr/>
        </p:nvSpPr>
        <p:spPr bwMode="auto">
          <a:xfrm rot="17156315">
            <a:off x="6060281" y="2220119"/>
            <a:ext cx="503238" cy="2190750"/>
          </a:xfrm>
          <a:prstGeom prst="downArrow">
            <a:avLst>
              <a:gd name="adj1" fmla="val 50000"/>
              <a:gd name="adj2" fmla="val 115000"/>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endParaRPr lang="fi-FI" sz="4400">
              <a:solidFill>
                <a:schemeClr val="tx2"/>
              </a:solidFill>
            </a:endParaRPr>
          </a:p>
        </p:txBody>
      </p:sp>
      <p:sp>
        <p:nvSpPr>
          <p:cNvPr id="30" name="AutoShape 42"/>
          <p:cNvSpPr>
            <a:spLocks noChangeArrowheads="1"/>
          </p:cNvSpPr>
          <p:nvPr/>
        </p:nvSpPr>
        <p:spPr bwMode="auto">
          <a:xfrm>
            <a:off x="6010275" y="3081338"/>
            <a:ext cx="266700" cy="439737"/>
          </a:xfrm>
          <a:prstGeom prst="downArrow">
            <a:avLst>
              <a:gd name="adj1" fmla="val 50000"/>
              <a:gd name="adj2" fmla="val 49000"/>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fi-FI"/>
          </a:p>
        </p:txBody>
      </p:sp>
      <p:sp>
        <p:nvSpPr>
          <p:cNvPr id="2" name="Rectangle 29"/>
          <p:cNvSpPr>
            <a:spLocks noChangeArrowheads="1"/>
          </p:cNvSpPr>
          <p:nvPr/>
        </p:nvSpPr>
        <p:spPr bwMode="auto">
          <a:xfrm>
            <a:off x="2500313" y="3341688"/>
            <a:ext cx="374650" cy="212725"/>
          </a:xfrm>
          <a:prstGeom prst="rect">
            <a:avLst/>
          </a:prstGeom>
          <a:noFill/>
          <a:ln w="9525">
            <a:noFill/>
            <a:miter lim="800000"/>
            <a:headEnd/>
            <a:tailEnd/>
          </a:ln>
        </p:spPr>
        <p:txBody>
          <a:bodyPr wrap="none" lIns="0" tIns="0" rIns="0" bIns="0">
            <a:spAutoFit/>
          </a:bodyPr>
          <a:lstStyle/>
          <a:p>
            <a:pPr>
              <a:defRPr/>
            </a:pPr>
            <a:r>
              <a:rPr lang="fi-FI" sz="1400" b="1" dirty="0">
                <a:solidFill>
                  <a:schemeClr val="bg1"/>
                </a:solidFill>
                <a:effectLst>
                  <a:outerShdw blurRad="50800" dist="38100" dir="2700000" algn="tl" rotWithShape="0">
                    <a:prstClr val="black">
                      <a:alpha val="40000"/>
                    </a:prstClr>
                  </a:outerShdw>
                </a:effectLst>
                <a:cs typeface="Arial" charset="0"/>
              </a:rPr>
              <a:t>MTP</a:t>
            </a:r>
            <a:endParaRPr lang="fi-FI" sz="2800" b="1" dirty="0">
              <a:solidFill>
                <a:schemeClr val="bg1"/>
              </a:solidFill>
              <a:effectLst>
                <a:outerShdw blurRad="50800" dist="38100" dir="2700000" algn="tl" rotWithShape="0">
                  <a:prstClr val="black">
                    <a:alpha val="40000"/>
                  </a:prstClr>
                </a:outerShdw>
              </a:effectLst>
              <a:cs typeface="Arial" charset="0"/>
            </a:endParaRPr>
          </a:p>
        </p:txBody>
      </p:sp>
      <p:sp>
        <p:nvSpPr>
          <p:cNvPr id="3" name="AutoShape 48"/>
          <p:cNvSpPr>
            <a:spLocks noChangeArrowheads="1"/>
          </p:cNvSpPr>
          <p:nvPr/>
        </p:nvSpPr>
        <p:spPr bwMode="auto">
          <a:xfrm rot="1123095">
            <a:off x="4225925" y="1812925"/>
            <a:ext cx="654050" cy="704850"/>
          </a:xfrm>
          <a:prstGeom prst="lightningBolt">
            <a:avLst/>
          </a:prstGeom>
          <a:gradFill rotWithShape="1">
            <a:gsLst>
              <a:gs pos="0">
                <a:srgbClr val="DAA700"/>
              </a:gs>
              <a:gs pos="80000">
                <a:srgbClr val="FFDC00"/>
              </a:gs>
              <a:gs pos="100000">
                <a:srgbClr val="FFE000"/>
              </a:gs>
            </a:gsLst>
            <a:lin ang="16200000"/>
          </a:gradFill>
          <a:ln w="9525" algn="ctr">
            <a:solidFill>
              <a:srgbClr val="FFCB00"/>
            </a:solidFill>
            <a:miter lim="800000"/>
            <a:headEnd/>
            <a:tailEnd/>
          </a:ln>
          <a:effectLst>
            <a:outerShdw dist="23000" dir="5400000" rotWithShape="0">
              <a:srgbClr val="000000">
                <a:alpha val="34999"/>
              </a:srgbClr>
            </a:outerShdw>
          </a:effectLst>
        </p:spPr>
        <p:txBody>
          <a:bodyPr wrap="none" anchor="ctr"/>
          <a:lstStyle/>
          <a:p>
            <a:pPr algn="ctr">
              <a:defRPr/>
            </a:pPr>
            <a:endParaRPr lang="fi-FI" sz="4400">
              <a:solidFill>
                <a:schemeClr val="tx2"/>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re 1"/>
          <p:cNvSpPr>
            <a:spLocks noGrp="1"/>
          </p:cNvSpPr>
          <p:nvPr>
            <p:ph type="title"/>
          </p:nvPr>
        </p:nvSpPr>
        <p:spPr>
          <a:xfrm>
            <a:off x="1019175" y="1588"/>
            <a:ext cx="8124825" cy="831850"/>
          </a:xfrm>
        </p:spPr>
        <p:txBody>
          <a:bodyPr/>
          <a:lstStyle/>
          <a:p>
            <a:r>
              <a:rPr lang="fi-FI" sz="2400"/>
              <a:t>Overproduction and Dysregulation of VLDL1 Particles in Type 2 Diabetes</a:t>
            </a:r>
          </a:p>
        </p:txBody>
      </p:sp>
      <p:sp>
        <p:nvSpPr>
          <p:cNvPr id="41986" name="Espace réservé du texte 3"/>
          <p:cNvSpPr>
            <a:spLocks noGrp="1"/>
          </p:cNvSpPr>
          <p:nvPr>
            <p:ph type="body" sz="quarter" idx="10"/>
          </p:nvPr>
        </p:nvSpPr>
        <p:spPr>
          <a:xfrm>
            <a:off x="2124075" y="6105525"/>
            <a:ext cx="6800850" cy="552450"/>
          </a:xfrm>
        </p:spPr>
        <p:txBody>
          <a:bodyPr/>
          <a:lstStyle/>
          <a:p>
            <a:pPr>
              <a:spcBef>
                <a:spcPct val="0"/>
              </a:spcBef>
            </a:pPr>
            <a:r>
              <a:rPr lang="en-US" dirty="0"/>
              <a:t>Adapted from </a:t>
            </a:r>
            <a:r>
              <a:rPr lang="fi-FI" dirty="0"/>
              <a:t>Adiels M et al. Diabetologia 2007;50:2356-65</a:t>
            </a:r>
            <a:endParaRPr lang="en-US" dirty="0"/>
          </a:p>
        </p:txBody>
      </p:sp>
      <p:sp>
        <p:nvSpPr>
          <p:cNvPr id="36" name="Text Box 49"/>
          <p:cNvSpPr txBox="1">
            <a:spLocks noChangeArrowheads="1"/>
          </p:cNvSpPr>
          <p:nvPr/>
        </p:nvSpPr>
        <p:spPr bwMode="auto">
          <a:xfrm>
            <a:off x="3952875" y="987425"/>
            <a:ext cx="1074738" cy="461963"/>
          </a:xfrm>
          <a:prstGeom prst="rect">
            <a:avLst/>
          </a:prstGeom>
          <a:noFill/>
          <a:ln w="9525">
            <a:noFill/>
            <a:miter lim="800000"/>
            <a:headEnd/>
            <a:tailEnd/>
          </a:ln>
        </p:spPr>
        <p:txBody>
          <a:bodyPr wrap="none">
            <a:spAutoFit/>
          </a:bodyPr>
          <a:lstStyle/>
          <a:p>
            <a:pPr algn="ctr">
              <a:defRPr/>
            </a:pPr>
            <a:r>
              <a:rPr lang="en-US" sz="2400" dirty="0">
                <a:latin typeface="+mn-lt"/>
              </a:rPr>
              <a:t>Insulin</a:t>
            </a:r>
          </a:p>
        </p:txBody>
      </p:sp>
      <p:grpSp>
        <p:nvGrpSpPr>
          <p:cNvPr id="41988" name="Groupe 65"/>
          <p:cNvGrpSpPr>
            <a:grpSpLocks/>
          </p:cNvGrpSpPr>
          <p:nvPr/>
        </p:nvGrpSpPr>
        <p:grpSpPr bwMode="auto">
          <a:xfrm>
            <a:off x="322263" y="969963"/>
            <a:ext cx="2032000" cy="527050"/>
            <a:chOff x="611560" y="998223"/>
            <a:chExt cx="1975019" cy="504000"/>
          </a:xfrm>
        </p:grpSpPr>
        <p:pic>
          <p:nvPicPr>
            <p:cNvPr id="42022" name="Image 37" descr="Image1.png"/>
            <p:cNvPicPr>
              <a:picLocks noChangeAspect="1"/>
            </p:cNvPicPr>
            <p:nvPr/>
          </p:nvPicPr>
          <p:blipFill>
            <a:blip r:embed="rId3" cstate="print"/>
            <a:srcRect/>
            <a:stretch>
              <a:fillRect/>
            </a:stretch>
          </p:blipFill>
          <p:spPr bwMode="auto">
            <a:xfrm>
              <a:off x="746575" y="998223"/>
              <a:ext cx="1840004" cy="504000"/>
            </a:xfrm>
            <a:prstGeom prst="rect">
              <a:avLst/>
            </a:prstGeom>
            <a:noFill/>
            <a:ln w="9525">
              <a:noFill/>
              <a:miter lim="800000"/>
              <a:headEnd/>
              <a:tailEnd/>
            </a:ln>
          </p:spPr>
        </p:pic>
        <p:pic>
          <p:nvPicPr>
            <p:cNvPr id="42023" name="Image 38" descr="Image2.png"/>
            <p:cNvPicPr>
              <a:picLocks noChangeAspect="1"/>
            </p:cNvPicPr>
            <p:nvPr/>
          </p:nvPicPr>
          <p:blipFill>
            <a:blip r:embed="rId4" cstate="print"/>
            <a:srcRect/>
            <a:stretch>
              <a:fillRect/>
            </a:stretch>
          </p:blipFill>
          <p:spPr bwMode="auto">
            <a:xfrm>
              <a:off x="611560" y="998223"/>
              <a:ext cx="166024" cy="504000"/>
            </a:xfrm>
            <a:prstGeom prst="rect">
              <a:avLst/>
            </a:prstGeom>
            <a:noFill/>
            <a:ln w="9525">
              <a:noFill/>
              <a:miter lim="800000"/>
              <a:headEnd/>
              <a:tailEnd/>
            </a:ln>
          </p:spPr>
        </p:pic>
      </p:grpSp>
      <p:sp>
        <p:nvSpPr>
          <p:cNvPr id="40" name="Text Box 41"/>
          <p:cNvSpPr txBox="1">
            <a:spLocks noChangeArrowheads="1"/>
          </p:cNvSpPr>
          <p:nvPr/>
        </p:nvSpPr>
        <p:spPr bwMode="auto">
          <a:xfrm>
            <a:off x="474663" y="990600"/>
            <a:ext cx="1897062" cy="461963"/>
          </a:xfrm>
          <a:prstGeom prst="rect">
            <a:avLst/>
          </a:prstGeom>
          <a:noFill/>
          <a:ln w="9525">
            <a:noFill/>
            <a:miter lim="800000"/>
            <a:headEnd/>
            <a:tailEnd/>
          </a:ln>
        </p:spPr>
        <p:txBody>
          <a:bodyPr wrap="none">
            <a:spAutoFit/>
          </a:bodyPr>
          <a:lstStyle/>
          <a:p>
            <a:pPr>
              <a:defRPr/>
            </a:pPr>
            <a:r>
              <a:rPr lang="fi-FI" sz="2400" dirty="0">
                <a:latin typeface="+mn-lt"/>
              </a:rPr>
              <a:t>High liver fat</a:t>
            </a:r>
          </a:p>
        </p:txBody>
      </p:sp>
      <p:pic>
        <p:nvPicPr>
          <p:cNvPr id="41990" name="Picture 3" descr="CBi brun-orange image001.png                                   0001136C&#10;production                     C68F3B5A:"/>
          <p:cNvPicPr>
            <a:picLocks noChangeAspect="1" noChangeArrowheads="1"/>
          </p:cNvPicPr>
          <p:nvPr/>
        </p:nvPicPr>
        <p:blipFill>
          <a:blip r:embed="rId5" cstate="print"/>
          <a:srcRect/>
          <a:stretch>
            <a:fillRect/>
          </a:stretch>
        </p:blipFill>
        <p:spPr bwMode="auto">
          <a:xfrm>
            <a:off x="1498600" y="1493838"/>
            <a:ext cx="4892675" cy="3209925"/>
          </a:xfrm>
          <a:prstGeom prst="rect">
            <a:avLst/>
          </a:prstGeom>
          <a:noFill/>
          <a:ln w="9525">
            <a:noFill/>
            <a:miter lim="800000"/>
            <a:headEnd/>
            <a:tailEnd/>
          </a:ln>
        </p:spPr>
      </p:pic>
      <p:sp>
        <p:nvSpPr>
          <p:cNvPr id="42" name="Oval 15"/>
          <p:cNvSpPr>
            <a:spLocks noChangeArrowheads="1"/>
          </p:cNvSpPr>
          <p:nvPr/>
        </p:nvSpPr>
        <p:spPr bwMode="auto">
          <a:xfrm>
            <a:off x="5983288" y="4090988"/>
            <a:ext cx="865187" cy="893762"/>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i-FI">
              <a:cs typeface="Arial" charset="0"/>
            </a:endParaRPr>
          </a:p>
        </p:txBody>
      </p:sp>
      <p:sp>
        <p:nvSpPr>
          <p:cNvPr id="43" name="Oval 18"/>
          <p:cNvSpPr>
            <a:spLocks noChangeArrowheads="1"/>
          </p:cNvSpPr>
          <p:nvPr/>
        </p:nvSpPr>
        <p:spPr bwMode="auto">
          <a:xfrm>
            <a:off x="5121275" y="3532188"/>
            <a:ext cx="863600" cy="892175"/>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lstStyle/>
          <a:p>
            <a:pPr>
              <a:defRPr/>
            </a:pPr>
            <a:endParaRPr lang="fi-FI">
              <a:cs typeface="Arial" charset="0"/>
            </a:endParaRPr>
          </a:p>
        </p:txBody>
      </p:sp>
      <p:sp>
        <p:nvSpPr>
          <p:cNvPr id="44" name="Oval 21"/>
          <p:cNvSpPr>
            <a:spLocks noChangeArrowheads="1"/>
          </p:cNvSpPr>
          <p:nvPr/>
        </p:nvSpPr>
        <p:spPr bwMode="auto">
          <a:xfrm>
            <a:off x="7185025" y="3203575"/>
            <a:ext cx="865188" cy="893763"/>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i-FI">
              <a:cs typeface="Arial" charset="0"/>
            </a:endParaRPr>
          </a:p>
        </p:txBody>
      </p:sp>
      <p:sp>
        <p:nvSpPr>
          <p:cNvPr id="45" name="Line 23"/>
          <p:cNvSpPr>
            <a:spLocks noChangeShapeType="1"/>
          </p:cNvSpPr>
          <p:nvPr/>
        </p:nvSpPr>
        <p:spPr bwMode="auto">
          <a:xfrm>
            <a:off x="4054475" y="3406775"/>
            <a:ext cx="1014413" cy="311150"/>
          </a:xfrm>
          <a:prstGeom prst="line">
            <a:avLst/>
          </a:prstGeom>
          <a:noFill/>
          <a:ln w="76200">
            <a:solidFill>
              <a:schemeClr val="tx1">
                <a:lumMod val="50000"/>
              </a:schemeClr>
            </a:solidFill>
            <a:round/>
            <a:headEnd/>
            <a:tailEnd type="triangle" w="med" len="med"/>
          </a:ln>
        </p:spPr>
        <p:txBody>
          <a:bodyPr/>
          <a:lstStyle/>
          <a:p>
            <a:pPr>
              <a:defRPr/>
            </a:pPr>
            <a:endParaRPr lang="fr-FR"/>
          </a:p>
        </p:txBody>
      </p:sp>
      <p:sp>
        <p:nvSpPr>
          <p:cNvPr id="46" name="Text Box 37"/>
          <p:cNvSpPr txBox="1">
            <a:spLocks noChangeArrowheads="1"/>
          </p:cNvSpPr>
          <p:nvPr/>
        </p:nvSpPr>
        <p:spPr bwMode="auto">
          <a:xfrm>
            <a:off x="1717675" y="3679825"/>
            <a:ext cx="863600" cy="369888"/>
          </a:xfrm>
          <a:prstGeom prst="rect">
            <a:avLst/>
          </a:prstGeom>
          <a:noFill/>
          <a:ln w="9525">
            <a:noFill/>
            <a:miter lim="800000"/>
            <a:headEnd/>
            <a:tailEnd/>
          </a:ln>
        </p:spPr>
        <p:txBody>
          <a:bodyPr wrap="none" lIns="91432" tIns="45716" rIns="91432" bIns="45716">
            <a:spAutoFit/>
          </a:bodyPr>
          <a:lstStyle/>
          <a:p>
            <a:pPr algn="ctr">
              <a:defRPr/>
            </a:pPr>
            <a:r>
              <a:rPr lang="fi-FI" b="1" dirty="0">
                <a:solidFill>
                  <a:schemeClr val="bg1"/>
                </a:solidFill>
                <a:effectLst>
                  <a:outerShdw blurRad="50800" dist="38100" dir="2700000" algn="tl" rotWithShape="0">
                    <a:prstClr val="black">
                      <a:alpha val="40000"/>
                    </a:prstClr>
                  </a:outerShdw>
                </a:effectLst>
                <a:latin typeface="+mn-lt"/>
              </a:rPr>
              <a:t>Apo B</a:t>
            </a:r>
            <a:endParaRPr lang="en-US" b="1" dirty="0">
              <a:solidFill>
                <a:schemeClr val="bg1"/>
              </a:solidFill>
              <a:effectLst>
                <a:outerShdw blurRad="50800" dist="38100" dir="2700000" algn="tl" rotWithShape="0">
                  <a:prstClr val="black">
                    <a:alpha val="40000"/>
                  </a:prstClr>
                </a:outerShdw>
              </a:effectLst>
              <a:latin typeface="+mn-lt"/>
            </a:endParaRPr>
          </a:p>
        </p:txBody>
      </p:sp>
      <p:sp>
        <p:nvSpPr>
          <p:cNvPr id="47" name="Oval 39"/>
          <p:cNvSpPr>
            <a:spLocks noChangeArrowheads="1"/>
          </p:cNvSpPr>
          <p:nvPr/>
        </p:nvSpPr>
        <p:spPr bwMode="auto">
          <a:xfrm>
            <a:off x="4387850" y="2508250"/>
            <a:ext cx="496888" cy="479425"/>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fi-FI" sz="4400">
              <a:solidFill>
                <a:schemeClr val="tx2"/>
              </a:solidFill>
            </a:endParaRPr>
          </a:p>
        </p:txBody>
      </p:sp>
      <p:sp>
        <p:nvSpPr>
          <p:cNvPr id="48" name="Oval 40"/>
          <p:cNvSpPr>
            <a:spLocks noChangeArrowheads="1"/>
          </p:cNvSpPr>
          <p:nvPr/>
        </p:nvSpPr>
        <p:spPr bwMode="auto">
          <a:xfrm>
            <a:off x="3559175" y="3132138"/>
            <a:ext cx="423863" cy="384175"/>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fi-FI" sz="4400">
              <a:solidFill>
                <a:schemeClr val="tx2"/>
              </a:solidFill>
            </a:endParaRPr>
          </a:p>
        </p:txBody>
      </p:sp>
      <p:sp>
        <p:nvSpPr>
          <p:cNvPr id="49" name="Oval 41"/>
          <p:cNvSpPr>
            <a:spLocks noChangeArrowheads="1"/>
          </p:cNvSpPr>
          <p:nvPr/>
        </p:nvSpPr>
        <p:spPr bwMode="auto">
          <a:xfrm>
            <a:off x="2820988" y="3702050"/>
            <a:ext cx="349250" cy="366713"/>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fi-FI" sz="4400">
              <a:solidFill>
                <a:schemeClr val="tx2"/>
              </a:solidFill>
            </a:endParaRPr>
          </a:p>
        </p:txBody>
      </p:sp>
      <p:sp>
        <p:nvSpPr>
          <p:cNvPr id="50" name="Freeform 42"/>
          <p:cNvSpPr>
            <a:spLocks/>
          </p:cNvSpPr>
          <p:nvPr/>
        </p:nvSpPr>
        <p:spPr bwMode="auto">
          <a:xfrm>
            <a:off x="2170113" y="3413125"/>
            <a:ext cx="755650" cy="298450"/>
          </a:xfrm>
          <a:custGeom>
            <a:avLst/>
            <a:gdLst>
              <a:gd name="T0" fmla="*/ 0 w 584"/>
              <a:gd name="T1" fmla="*/ 2147483647 h 239"/>
              <a:gd name="T2" fmla="*/ 2147483647 w 584"/>
              <a:gd name="T3" fmla="*/ 2147483647 h 239"/>
              <a:gd name="T4" fmla="*/ 2147483647 w 584"/>
              <a:gd name="T5" fmla="*/ 2147483647 h 239"/>
              <a:gd name="T6" fmla="*/ 2147483647 w 584"/>
              <a:gd name="T7" fmla="*/ 2147483647 h 239"/>
              <a:gd name="T8" fmla="*/ 0 60000 65536"/>
              <a:gd name="T9" fmla="*/ 0 60000 65536"/>
              <a:gd name="T10" fmla="*/ 0 60000 65536"/>
              <a:gd name="T11" fmla="*/ 0 60000 65536"/>
              <a:gd name="T12" fmla="*/ 0 w 584"/>
              <a:gd name="T13" fmla="*/ 0 h 239"/>
              <a:gd name="T14" fmla="*/ 584 w 584"/>
              <a:gd name="T15" fmla="*/ 239 h 239"/>
            </a:gdLst>
            <a:ahLst/>
            <a:cxnLst>
              <a:cxn ang="T8">
                <a:pos x="T0" y="T1"/>
              </a:cxn>
              <a:cxn ang="T9">
                <a:pos x="T2" y="T3"/>
              </a:cxn>
              <a:cxn ang="T10">
                <a:pos x="T4" y="T5"/>
              </a:cxn>
              <a:cxn ang="T11">
                <a:pos x="T6" y="T7"/>
              </a:cxn>
            </a:cxnLst>
            <a:rect l="T12" t="T13" r="T14" b="T15"/>
            <a:pathLst>
              <a:path w="584" h="239">
                <a:moveTo>
                  <a:pt x="0" y="211"/>
                </a:moveTo>
                <a:cubicBezTo>
                  <a:pt x="28" y="184"/>
                  <a:pt x="107" y="81"/>
                  <a:pt x="168" y="51"/>
                </a:cubicBezTo>
                <a:cubicBezTo>
                  <a:pt x="229" y="21"/>
                  <a:pt x="299" y="0"/>
                  <a:pt x="368" y="31"/>
                </a:cubicBezTo>
                <a:cubicBezTo>
                  <a:pt x="437" y="62"/>
                  <a:pt x="539" y="196"/>
                  <a:pt x="584" y="239"/>
                </a:cubicBezTo>
              </a:path>
            </a:pathLst>
          </a:custGeom>
          <a:noFill/>
          <a:ln w="28575">
            <a:solidFill>
              <a:schemeClr val="tx1">
                <a:lumMod val="50000"/>
              </a:schemeClr>
            </a:solidFill>
            <a:round/>
            <a:headEnd/>
            <a:tailEnd type="triangle" w="med" len="med"/>
          </a:ln>
        </p:spPr>
        <p:txBody>
          <a:bodyPr/>
          <a:lstStyle/>
          <a:p>
            <a:pPr>
              <a:defRPr/>
            </a:pPr>
            <a:endParaRPr lang="fr-FR"/>
          </a:p>
        </p:txBody>
      </p:sp>
      <p:sp>
        <p:nvSpPr>
          <p:cNvPr id="51" name="Freeform 43"/>
          <p:cNvSpPr>
            <a:spLocks/>
          </p:cNvSpPr>
          <p:nvPr/>
        </p:nvSpPr>
        <p:spPr bwMode="auto">
          <a:xfrm>
            <a:off x="2792413" y="2862263"/>
            <a:ext cx="454025" cy="784225"/>
          </a:xfrm>
          <a:custGeom>
            <a:avLst/>
            <a:gdLst>
              <a:gd name="T0" fmla="*/ 2147483647 w 336"/>
              <a:gd name="T1" fmla="*/ 2147483647 h 576"/>
              <a:gd name="T2" fmla="*/ 0 w 336"/>
              <a:gd name="T3" fmla="*/ 2147483647 h 576"/>
              <a:gd name="T4" fmla="*/ 2147483647 w 336"/>
              <a:gd name="T5" fmla="*/ 2147483647 h 576"/>
              <a:gd name="T6" fmla="*/ 2147483647 w 336"/>
              <a:gd name="T7" fmla="*/ 2147483647 h 576"/>
              <a:gd name="T8" fmla="*/ 2147483647 w 336"/>
              <a:gd name="T9" fmla="*/ 0 h 576"/>
              <a:gd name="T10" fmla="*/ 0 60000 65536"/>
              <a:gd name="T11" fmla="*/ 0 60000 65536"/>
              <a:gd name="T12" fmla="*/ 0 60000 65536"/>
              <a:gd name="T13" fmla="*/ 0 60000 65536"/>
              <a:gd name="T14" fmla="*/ 0 60000 65536"/>
              <a:gd name="T15" fmla="*/ 0 w 336"/>
              <a:gd name="T16" fmla="*/ 0 h 576"/>
              <a:gd name="T17" fmla="*/ 336 w 336"/>
              <a:gd name="T18" fmla="*/ 576 h 576"/>
            </a:gdLst>
            <a:ahLst/>
            <a:cxnLst>
              <a:cxn ang="T10">
                <a:pos x="T0" y="T1"/>
              </a:cxn>
              <a:cxn ang="T11">
                <a:pos x="T2" y="T3"/>
              </a:cxn>
              <a:cxn ang="T12">
                <a:pos x="T4" y="T5"/>
              </a:cxn>
              <a:cxn ang="T13">
                <a:pos x="T6" y="T7"/>
              </a:cxn>
              <a:cxn ang="T14">
                <a:pos x="T8" y="T9"/>
              </a:cxn>
            </a:cxnLst>
            <a:rect l="T15" t="T16" r="T17" b="T18"/>
            <a:pathLst>
              <a:path w="336" h="576">
                <a:moveTo>
                  <a:pt x="48" y="576"/>
                </a:moveTo>
                <a:cubicBezTo>
                  <a:pt x="24" y="532"/>
                  <a:pt x="0" y="488"/>
                  <a:pt x="0" y="432"/>
                </a:cubicBezTo>
                <a:cubicBezTo>
                  <a:pt x="0" y="376"/>
                  <a:pt x="16" y="296"/>
                  <a:pt x="48" y="240"/>
                </a:cubicBezTo>
                <a:cubicBezTo>
                  <a:pt x="80" y="184"/>
                  <a:pt x="144" y="136"/>
                  <a:pt x="192" y="96"/>
                </a:cubicBezTo>
                <a:cubicBezTo>
                  <a:pt x="240" y="56"/>
                  <a:pt x="288" y="28"/>
                  <a:pt x="336" y="0"/>
                </a:cubicBezTo>
              </a:path>
            </a:pathLst>
          </a:custGeom>
          <a:noFill/>
          <a:ln w="28575">
            <a:solidFill>
              <a:schemeClr val="tx1">
                <a:lumMod val="50000"/>
              </a:schemeClr>
            </a:solidFill>
            <a:round/>
            <a:headEnd/>
            <a:tailEnd/>
          </a:ln>
        </p:spPr>
        <p:txBody>
          <a:bodyPr/>
          <a:lstStyle/>
          <a:p>
            <a:pPr>
              <a:defRPr/>
            </a:pPr>
            <a:endParaRPr lang="fr-FR"/>
          </a:p>
        </p:txBody>
      </p:sp>
      <p:sp>
        <p:nvSpPr>
          <p:cNvPr id="52" name="Line 44"/>
          <p:cNvSpPr>
            <a:spLocks noChangeShapeType="1"/>
          </p:cNvSpPr>
          <p:nvPr/>
        </p:nvSpPr>
        <p:spPr bwMode="auto">
          <a:xfrm flipV="1">
            <a:off x="3175000" y="3462338"/>
            <a:ext cx="398463" cy="279400"/>
          </a:xfrm>
          <a:prstGeom prst="line">
            <a:avLst/>
          </a:prstGeom>
          <a:noFill/>
          <a:ln w="57150">
            <a:solidFill>
              <a:schemeClr val="tx1">
                <a:lumMod val="50000"/>
              </a:schemeClr>
            </a:solidFill>
            <a:round/>
            <a:headEnd/>
            <a:tailEnd type="triangle" w="med" len="med"/>
          </a:ln>
        </p:spPr>
        <p:txBody>
          <a:bodyPr/>
          <a:lstStyle/>
          <a:p>
            <a:pPr>
              <a:defRPr/>
            </a:pPr>
            <a:endParaRPr lang="fr-FR"/>
          </a:p>
        </p:txBody>
      </p:sp>
      <p:sp>
        <p:nvSpPr>
          <p:cNvPr id="53" name="Line 45"/>
          <p:cNvSpPr>
            <a:spLocks noChangeShapeType="1"/>
          </p:cNvSpPr>
          <p:nvPr/>
        </p:nvSpPr>
        <p:spPr bwMode="auto">
          <a:xfrm flipV="1">
            <a:off x="3987800" y="2906713"/>
            <a:ext cx="398463" cy="280987"/>
          </a:xfrm>
          <a:prstGeom prst="line">
            <a:avLst/>
          </a:prstGeom>
          <a:noFill/>
          <a:ln w="57150">
            <a:solidFill>
              <a:schemeClr val="tx1">
                <a:lumMod val="50000"/>
              </a:schemeClr>
            </a:solidFill>
            <a:round/>
            <a:headEnd/>
            <a:tailEnd type="triangle" w="med" len="med"/>
          </a:ln>
        </p:spPr>
        <p:txBody>
          <a:bodyPr/>
          <a:lstStyle/>
          <a:p>
            <a:pPr>
              <a:defRPr/>
            </a:pPr>
            <a:endParaRPr lang="fr-FR"/>
          </a:p>
        </p:txBody>
      </p:sp>
      <p:sp>
        <p:nvSpPr>
          <p:cNvPr id="54" name="Freeform 46"/>
          <p:cNvSpPr>
            <a:spLocks/>
          </p:cNvSpPr>
          <p:nvPr/>
        </p:nvSpPr>
        <p:spPr bwMode="auto">
          <a:xfrm>
            <a:off x="3011488" y="2901950"/>
            <a:ext cx="333375" cy="749300"/>
          </a:xfrm>
          <a:custGeom>
            <a:avLst/>
            <a:gdLst>
              <a:gd name="T0" fmla="*/ 2147483647 w 258"/>
              <a:gd name="T1" fmla="*/ 0 h 600"/>
              <a:gd name="T2" fmla="*/ 2147483647 w 258"/>
              <a:gd name="T3" fmla="*/ 2147483647 h 600"/>
              <a:gd name="T4" fmla="*/ 2147483647 w 258"/>
              <a:gd name="T5" fmla="*/ 2147483647 h 600"/>
              <a:gd name="T6" fmla="*/ 2147483647 w 258"/>
              <a:gd name="T7" fmla="*/ 2147483647 h 600"/>
              <a:gd name="T8" fmla="*/ 2147483647 w 258"/>
              <a:gd name="T9" fmla="*/ 2147483647 h 600"/>
              <a:gd name="T10" fmla="*/ 2147483647 w 258"/>
              <a:gd name="T11" fmla="*/ 2147483647 h 600"/>
              <a:gd name="T12" fmla="*/ 2147483647 w 258"/>
              <a:gd name="T13" fmla="*/ 2147483647 h 600"/>
              <a:gd name="T14" fmla="*/ 0 60000 65536"/>
              <a:gd name="T15" fmla="*/ 0 60000 65536"/>
              <a:gd name="T16" fmla="*/ 0 60000 65536"/>
              <a:gd name="T17" fmla="*/ 0 60000 65536"/>
              <a:gd name="T18" fmla="*/ 0 60000 65536"/>
              <a:gd name="T19" fmla="*/ 0 60000 65536"/>
              <a:gd name="T20" fmla="*/ 0 60000 65536"/>
              <a:gd name="T21" fmla="*/ 0 w 258"/>
              <a:gd name="T22" fmla="*/ 0 h 600"/>
              <a:gd name="T23" fmla="*/ 258 w 258"/>
              <a:gd name="T24" fmla="*/ 600 h 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600">
                <a:moveTo>
                  <a:pt x="222" y="0"/>
                </a:moveTo>
                <a:cubicBezTo>
                  <a:pt x="207" y="15"/>
                  <a:pt x="161" y="51"/>
                  <a:pt x="130" y="88"/>
                </a:cubicBezTo>
                <a:cubicBezTo>
                  <a:pt x="99" y="125"/>
                  <a:pt x="55" y="174"/>
                  <a:pt x="34" y="220"/>
                </a:cubicBezTo>
                <a:cubicBezTo>
                  <a:pt x="13" y="266"/>
                  <a:pt x="0" y="313"/>
                  <a:pt x="2" y="364"/>
                </a:cubicBezTo>
                <a:cubicBezTo>
                  <a:pt x="4" y="415"/>
                  <a:pt x="19" y="486"/>
                  <a:pt x="46" y="524"/>
                </a:cubicBezTo>
                <a:cubicBezTo>
                  <a:pt x="73" y="562"/>
                  <a:pt x="127" y="584"/>
                  <a:pt x="162" y="592"/>
                </a:cubicBezTo>
                <a:cubicBezTo>
                  <a:pt x="197" y="600"/>
                  <a:pt x="242" y="575"/>
                  <a:pt x="258" y="572"/>
                </a:cubicBezTo>
              </a:path>
            </a:pathLst>
          </a:custGeom>
          <a:noFill/>
          <a:ln w="28575">
            <a:solidFill>
              <a:schemeClr val="tx1">
                <a:lumMod val="50000"/>
              </a:schemeClr>
            </a:solidFill>
            <a:round/>
            <a:headEnd/>
            <a:tailEnd/>
          </a:ln>
        </p:spPr>
        <p:txBody>
          <a:bodyPr/>
          <a:lstStyle/>
          <a:p>
            <a:pPr>
              <a:defRPr/>
            </a:pPr>
            <a:endParaRPr lang="fr-FR"/>
          </a:p>
        </p:txBody>
      </p:sp>
      <p:sp>
        <p:nvSpPr>
          <p:cNvPr id="56" name="Text Box 56"/>
          <p:cNvSpPr txBox="1">
            <a:spLocks noChangeArrowheads="1"/>
          </p:cNvSpPr>
          <p:nvPr/>
        </p:nvSpPr>
        <p:spPr bwMode="auto">
          <a:xfrm>
            <a:off x="7153275" y="3451225"/>
            <a:ext cx="969963" cy="400050"/>
          </a:xfrm>
          <a:prstGeom prst="rect">
            <a:avLst/>
          </a:prstGeom>
          <a:noFill/>
          <a:ln w="9525">
            <a:noFill/>
            <a:miter lim="800000"/>
            <a:headEnd/>
            <a:tailEnd/>
          </a:ln>
        </p:spPr>
        <p:txBody>
          <a:bodyPr wrap="none" lIns="91432" tIns="45716" rIns="91432" bIns="45716">
            <a:spAutoFit/>
          </a:bodyPr>
          <a:lstStyle/>
          <a:p>
            <a:pPr algn="ctr">
              <a:defRPr/>
            </a:pPr>
            <a:r>
              <a:rPr lang="fi-FI" sz="2000" dirty="0">
                <a:solidFill>
                  <a:schemeClr val="bg1"/>
                </a:solidFill>
                <a:effectLst>
                  <a:outerShdw blurRad="50800" dist="38100" dir="2700000" algn="tl" rotWithShape="0">
                    <a:prstClr val="black">
                      <a:alpha val="40000"/>
                    </a:prstClr>
                  </a:outerShdw>
                </a:effectLst>
                <a:latin typeface="+mn-lt"/>
              </a:rPr>
              <a:t>VLDL1</a:t>
            </a:r>
            <a:endParaRPr lang="en-US" sz="1600" baseline="-16000" dirty="0">
              <a:solidFill>
                <a:schemeClr val="bg1"/>
              </a:solidFill>
              <a:effectLst>
                <a:outerShdw blurRad="50800" dist="38100" dir="2700000" algn="tl" rotWithShape="0">
                  <a:prstClr val="black">
                    <a:alpha val="40000"/>
                  </a:prstClr>
                </a:outerShdw>
              </a:effectLst>
              <a:latin typeface="+mn-lt"/>
            </a:endParaRPr>
          </a:p>
        </p:txBody>
      </p:sp>
      <p:sp>
        <p:nvSpPr>
          <p:cNvPr id="57" name="Text Box 57"/>
          <p:cNvSpPr txBox="1">
            <a:spLocks noChangeArrowheads="1"/>
          </p:cNvSpPr>
          <p:nvPr/>
        </p:nvSpPr>
        <p:spPr bwMode="auto">
          <a:xfrm>
            <a:off x="5930900" y="4351338"/>
            <a:ext cx="969963" cy="400050"/>
          </a:xfrm>
          <a:prstGeom prst="rect">
            <a:avLst/>
          </a:prstGeom>
          <a:noFill/>
          <a:ln w="9525">
            <a:noFill/>
            <a:miter lim="800000"/>
            <a:headEnd/>
            <a:tailEnd/>
          </a:ln>
        </p:spPr>
        <p:txBody>
          <a:bodyPr wrap="none" lIns="91432" tIns="45716" rIns="91432" bIns="45716">
            <a:spAutoFit/>
          </a:bodyPr>
          <a:lstStyle/>
          <a:p>
            <a:pPr algn="ctr">
              <a:defRPr/>
            </a:pPr>
            <a:r>
              <a:rPr lang="fi-FI" sz="2000" dirty="0">
                <a:solidFill>
                  <a:schemeClr val="bg1"/>
                </a:solidFill>
                <a:effectLst>
                  <a:outerShdw blurRad="50800" dist="38100" dir="2700000" algn="tl" rotWithShape="0">
                    <a:prstClr val="black">
                      <a:alpha val="40000"/>
                    </a:prstClr>
                  </a:outerShdw>
                </a:effectLst>
                <a:latin typeface="+mn-lt"/>
              </a:rPr>
              <a:t>VLDL2</a:t>
            </a:r>
            <a:endParaRPr lang="en-US" sz="2000" baseline="-16000" dirty="0">
              <a:solidFill>
                <a:schemeClr val="bg1"/>
              </a:solidFill>
              <a:effectLst>
                <a:outerShdw blurRad="50800" dist="38100" dir="2700000" algn="tl" rotWithShape="0">
                  <a:prstClr val="black">
                    <a:alpha val="40000"/>
                  </a:prstClr>
                </a:outerShdw>
              </a:effectLst>
              <a:latin typeface="+mn-lt"/>
            </a:endParaRPr>
          </a:p>
        </p:txBody>
      </p:sp>
      <p:sp>
        <p:nvSpPr>
          <p:cNvPr id="58" name="Text Box 58"/>
          <p:cNvSpPr txBox="1">
            <a:spLocks noChangeArrowheads="1"/>
          </p:cNvSpPr>
          <p:nvPr/>
        </p:nvSpPr>
        <p:spPr bwMode="auto">
          <a:xfrm>
            <a:off x="5060950" y="3779838"/>
            <a:ext cx="969963" cy="400050"/>
          </a:xfrm>
          <a:prstGeom prst="rect">
            <a:avLst/>
          </a:prstGeom>
          <a:noFill/>
          <a:ln w="9525">
            <a:noFill/>
            <a:miter lim="800000"/>
            <a:headEnd/>
            <a:tailEnd/>
          </a:ln>
        </p:spPr>
        <p:txBody>
          <a:bodyPr wrap="none" lIns="91432" tIns="45716" rIns="91432" bIns="45716">
            <a:spAutoFit/>
          </a:bodyPr>
          <a:lstStyle/>
          <a:p>
            <a:pPr algn="ctr">
              <a:defRPr/>
            </a:pPr>
            <a:r>
              <a:rPr lang="fi-FI" sz="2000" dirty="0">
                <a:effectLst>
                  <a:outerShdw blurRad="50800" dist="38100" dir="2700000" algn="tl" rotWithShape="0">
                    <a:prstClr val="black">
                      <a:alpha val="40000"/>
                    </a:prstClr>
                  </a:outerShdw>
                </a:effectLst>
                <a:latin typeface="+mn-lt"/>
              </a:rPr>
              <a:t>VLDL2</a:t>
            </a:r>
            <a:endParaRPr lang="en-US" sz="2000" baseline="-16000" dirty="0">
              <a:effectLst>
                <a:outerShdw blurRad="50800" dist="38100" dir="2700000" algn="tl" rotWithShape="0">
                  <a:prstClr val="black">
                    <a:alpha val="40000"/>
                  </a:prstClr>
                </a:outerShdw>
              </a:effectLst>
              <a:latin typeface="+mn-lt"/>
            </a:endParaRPr>
          </a:p>
        </p:txBody>
      </p:sp>
      <p:sp>
        <p:nvSpPr>
          <p:cNvPr id="59" name="Line 60"/>
          <p:cNvSpPr>
            <a:spLocks noChangeShapeType="1"/>
          </p:cNvSpPr>
          <p:nvPr/>
        </p:nvSpPr>
        <p:spPr bwMode="auto">
          <a:xfrm flipH="1">
            <a:off x="4716463" y="4360863"/>
            <a:ext cx="419100" cy="287337"/>
          </a:xfrm>
          <a:prstGeom prst="line">
            <a:avLst/>
          </a:prstGeom>
          <a:noFill/>
          <a:ln w="76200">
            <a:solidFill>
              <a:schemeClr val="tx1">
                <a:lumMod val="50000"/>
              </a:schemeClr>
            </a:solidFill>
            <a:prstDash val="sysDot"/>
            <a:round/>
            <a:headEnd/>
            <a:tailEnd type="triangle" w="med" len="med"/>
          </a:ln>
        </p:spPr>
        <p:txBody>
          <a:bodyPr/>
          <a:lstStyle/>
          <a:p>
            <a:pPr>
              <a:defRPr/>
            </a:pPr>
            <a:endParaRPr lang="fr-FR"/>
          </a:p>
        </p:txBody>
      </p:sp>
      <p:sp>
        <p:nvSpPr>
          <p:cNvPr id="60" name="AutoShape 46"/>
          <p:cNvSpPr>
            <a:spLocks noChangeArrowheads="1"/>
          </p:cNvSpPr>
          <p:nvPr/>
        </p:nvSpPr>
        <p:spPr bwMode="auto">
          <a:xfrm rot="-2245288">
            <a:off x="3824288" y="2871788"/>
            <a:ext cx="466725" cy="114300"/>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endParaRPr lang="fi-FI" sz="4400">
              <a:solidFill>
                <a:schemeClr val="tx2"/>
              </a:solidFill>
            </a:endParaRPr>
          </a:p>
        </p:txBody>
      </p:sp>
      <p:sp>
        <p:nvSpPr>
          <p:cNvPr id="61" name="AutoShape 41"/>
          <p:cNvSpPr>
            <a:spLocks noChangeArrowheads="1"/>
          </p:cNvSpPr>
          <p:nvPr/>
        </p:nvSpPr>
        <p:spPr bwMode="auto">
          <a:xfrm rot="3192576">
            <a:off x="5583238" y="4762500"/>
            <a:ext cx="425450" cy="450850"/>
          </a:xfrm>
          <a:prstGeom prst="downArrow">
            <a:avLst>
              <a:gd name="adj1" fmla="val 50000"/>
              <a:gd name="adj2" fmla="val 26493"/>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endParaRPr lang="fi-FI" sz="4400">
              <a:solidFill>
                <a:schemeClr val="tx2"/>
              </a:solidFill>
            </a:endParaRPr>
          </a:p>
        </p:txBody>
      </p:sp>
      <p:sp>
        <p:nvSpPr>
          <p:cNvPr id="62" name="AutoShape 42"/>
          <p:cNvSpPr>
            <a:spLocks noChangeArrowheads="1"/>
          </p:cNvSpPr>
          <p:nvPr/>
        </p:nvSpPr>
        <p:spPr bwMode="auto">
          <a:xfrm rot="3192576">
            <a:off x="6781006" y="3885407"/>
            <a:ext cx="452437" cy="450850"/>
          </a:xfrm>
          <a:prstGeom prst="downArrow">
            <a:avLst>
              <a:gd name="adj1" fmla="val 50000"/>
              <a:gd name="adj2" fmla="val 25000"/>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endParaRPr lang="fi-FI" sz="4400">
              <a:solidFill>
                <a:schemeClr val="tx2"/>
              </a:solidFill>
            </a:endParaRPr>
          </a:p>
        </p:txBody>
      </p:sp>
      <p:sp>
        <p:nvSpPr>
          <p:cNvPr id="63" name="AutoShape 43"/>
          <p:cNvSpPr>
            <a:spLocks noChangeArrowheads="1"/>
          </p:cNvSpPr>
          <p:nvPr/>
        </p:nvSpPr>
        <p:spPr bwMode="auto">
          <a:xfrm rot="17156315">
            <a:off x="5822950" y="2084388"/>
            <a:ext cx="504825" cy="2190750"/>
          </a:xfrm>
          <a:prstGeom prst="downArrow">
            <a:avLst>
              <a:gd name="adj1" fmla="val 50000"/>
              <a:gd name="adj2" fmla="val 115000"/>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endParaRPr lang="fi-FI" sz="4400">
              <a:solidFill>
                <a:schemeClr val="tx2"/>
              </a:solidFill>
            </a:endParaRPr>
          </a:p>
        </p:txBody>
      </p:sp>
      <p:sp>
        <p:nvSpPr>
          <p:cNvPr id="65" name="Tekstikehys 24"/>
          <p:cNvSpPr txBox="1">
            <a:spLocks noChangeArrowheads="1"/>
          </p:cNvSpPr>
          <p:nvPr/>
        </p:nvSpPr>
        <p:spPr bwMode="auto">
          <a:xfrm>
            <a:off x="3180772" y="2625730"/>
            <a:ext cx="433885" cy="307817"/>
          </a:xfrm>
          <a:prstGeom prst="rect">
            <a:avLst/>
          </a:prstGeom>
          <a:noFill/>
          <a:ln w="9525" algn="ctr">
            <a:noFill/>
            <a:round/>
            <a:headEnd/>
            <a:tailEnd/>
          </a:ln>
          <a:effectLst>
            <a:innerShdw blurRad="114300">
              <a:prstClr val="black"/>
            </a:innerShdw>
          </a:effectLst>
        </p:spPr>
        <p:txBody>
          <a:bodyPr/>
          <a:lstStyle/>
          <a:p>
            <a:pPr algn="ctr" eaLnBrk="0" hangingPunct="0">
              <a:defRPr/>
            </a:pPr>
            <a:r>
              <a:rPr lang="fi-FI" sz="1400" b="1" dirty="0">
                <a:solidFill>
                  <a:schemeClr val="bg1"/>
                </a:solidFill>
                <a:effectLst>
                  <a:outerShdw blurRad="50800" dist="38100" dir="2700000" algn="tl" rotWithShape="0">
                    <a:prstClr val="black">
                      <a:alpha val="40000"/>
                    </a:prstClr>
                  </a:outerShdw>
                </a:effectLst>
                <a:latin typeface="+mn-lt"/>
                <a:cs typeface="Arial" charset="0"/>
              </a:rPr>
              <a:t>TG</a:t>
            </a:r>
          </a:p>
        </p:txBody>
      </p:sp>
      <p:sp>
        <p:nvSpPr>
          <p:cNvPr id="66" name="AutoShape 48"/>
          <p:cNvSpPr>
            <a:spLocks noChangeArrowheads="1"/>
          </p:cNvSpPr>
          <p:nvPr/>
        </p:nvSpPr>
        <p:spPr bwMode="auto">
          <a:xfrm>
            <a:off x="3394075" y="2192338"/>
            <a:ext cx="655638" cy="704850"/>
          </a:xfrm>
          <a:prstGeom prst="lightningBol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defRPr/>
            </a:pPr>
            <a:endParaRPr lang="fi-FI" sz="4400">
              <a:solidFill>
                <a:schemeClr val="tx2"/>
              </a:solidFill>
            </a:endParaRPr>
          </a:p>
        </p:txBody>
      </p:sp>
      <p:grpSp>
        <p:nvGrpSpPr>
          <p:cNvPr id="42016" name="Groupe 65"/>
          <p:cNvGrpSpPr>
            <a:grpSpLocks/>
          </p:cNvGrpSpPr>
          <p:nvPr/>
        </p:nvGrpSpPr>
        <p:grpSpPr bwMode="auto">
          <a:xfrm>
            <a:off x="212725" y="5268913"/>
            <a:ext cx="6386513" cy="760412"/>
            <a:chOff x="611560" y="998223"/>
            <a:chExt cx="6387073" cy="504000"/>
          </a:xfrm>
        </p:grpSpPr>
        <p:pic>
          <p:nvPicPr>
            <p:cNvPr id="42020" name="Image 67" descr="Image1.png"/>
            <p:cNvPicPr>
              <a:picLocks noChangeAspect="1"/>
            </p:cNvPicPr>
            <p:nvPr/>
          </p:nvPicPr>
          <p:blipFill>
            <a:blip r:embed="rId3" cstate="print"/>
            <a:srcRect/>
            <a:stretch>
              <a:fillRect/>
            </a:stretch>
          </p:blipFill>
          <p:spPr bwMode="auto">
            <a:xfrm>
              <a:off x="746574" y="998223"/>
              <a:ext cx="6252059" cy="504000"/>
            </a:xfrm>
            <a:prstGeom prst="rect">
              <a:avLst/>
            </a:prstGeom>
            <a:noFill/>
            <a:ln w="9525">
              <a:noFill/>
              <a:miter lim="800000"/>
              <a:headEnd/>
              <a:tailEnd/>
            </a:ln>
          </p:spPr>
        </p:pic>
        <p:pic>
          <p:nvPicPr>
            <p:cNvPr id="42021" name="Image 68" descr="Image2.png"/>
            <p:cNvPicPr>
              <a:picLocks noChangeAspect="1"/>
            </p:cNvPicPr>
            <p:nvPr/>
          </p:nvPicPr>
          <p:blipFill>
            <a:blip r:embed="rId4" cstate="print"/>
            <a:srcRect/>
            <a:stretch>
              <a:fillRect/>
            </a:stretch>
          </p:blipFill>
          <p:spPr bwMode="auto">
            <a:xfrm>
              <a:off x="611560" y="998223"/>
              <a:ext cx="166024" cy="504000"/>
            </a:xfrm>
            <a:prstGeom prst="rect">
              <a:avLst/>
            </a:prstGeom>
            <a:noFill/>
            <a:ln w="9525">
              <a:noFill/>
              <a:miter lim="800000"/>
              <a:headEnd/>
              <a:tailEnd/>
            </a:ln>
          </p:spPr>
        </p:pic>
      </p:grpSp>
      <p:sp>
        <p:nvSpPr>
          <p:cNvPr id="42017" name="Rectangle 69"/>
          <p:cNvSpPr>
            <a:spLocks noChangeArrowheads="1"/>
          </p:cNvSpPr>
          <p:nvPr/>
        </p:nvSpPr>
        <p:spPr bwMode="auto">
          <a:xfrm>
            <a:off x="357188" y="5321300"/>
            <a:ext cx="6261100" cy="646113"/>
          </a:xfrm>
          <a:prstGeom prst="rect">
            <a:avLst/>
          </a:prstGeom>
          <a:noFill/>
          <a:ln w="9525">
            <a:noFill/>
            <a:miter lim="800000"/>
            <a:headEnd/>
            <a:tailEnd/>
          </a:ln>
        </p:spPr>
        <p:txBody>
          <a:bodyPr>
            <a:spAutoFit/>
          </a:bodyPr>
          <a:lstStyle/>
          <a:p>
            <a:pPr eaLnBrk="0" hangingPunct="0"/>
            <a:r>
              <a:rPr lang="fi-FI">
                <a:solidFill>
                  <a:srgbClr val="3F3F3F"/>
                </a:solidFill>
                <a:cs typeface="Arial" charset="0"/>
              </a:rPr>
              <a:t>High liver fat is linked with hepatic insulin resistance and </a:t>
            </a:r>
          </a:p>
          <a:p>
            <a:pPr eaLnBrk="0" hangingPunct="0"/>
            <a:r>
              <a:rPr lang="fi-FI">
                <a:solidFill>
                  <a:srgbClr val="3F3F3F"/>
                </a:solidFill>
                <a:cs typeface="Arial" charset="0"/>
              </a:rPr>
              <a:t>overproduction of large VLDL particles</a:t>
            </a:r>
          </a:p>
        </p:txBody>
      </p:sp>
      <p:sp>
        <p:nvSpPr>
          <p:cNvPr id="55" name="Freeform 47"/>
          <p:cNvSpPr>
            <a:spLocks/>
          </p:cNvSpPr>
          <p:nvPr/>
        </p:nvSpPr>
        <p:spPr bwMode="auto">
          <a:xfrm>
            <a:off x="3594100" y="2778125"/>
            <a:ext cx="563563" cy="301625"/>
          </a:xfrm>
          <a:custGeom>
            <a:avLst/>
            <a:gdLst>
              <a:gd name="T0" fmla="*/ 0 w 436"/>
              <a:gd name="T1" fmla="*/ 0 h 242"/>
              <a:gd name="T2" fmla="*/ 2147483647 w 436"/>
              <a:gd name="T3" fmla="*/ 2147483647 h 242"/>
              <a:gd name="T4" fmla="*/ 2147483647 w 436"/>
              <a:gd name="T5" fmla="*/ 2147483647 h 242"/>
              <a:gd name="T6" fmla="*/ 2147483647 w 436"/>
              <a:gd name="T7" fmla="*/ 2147483647 h 242"/>
              <a:gd name="T8" fmla="*/ 2147483647 w 436"/>
              <a:gd name="T9" fmla="*/ 2147483647 h 242"/>
              <a:gd name="T10" fmla="*/ 2147483647 w 436"/>
              <a:gd name="T11" fmla="*/ 2147483647 h 242"/>
              <a:gd name="T12" fmla="*/ 0 60000 65536"/>
              <a:gd name="T13" fmla="*/ 0 60000 65536"/>
              <a:gd name="T14" fmla="*/ 0 60000 65536"/>
              <a:gd name="T15" fmla="*/ 0 60000 65536"/>
              <a:gd name="T16" fmla="*/ 0 60000 65536"/>
              <a:gd name="T17" fmla="*/ 0 60000 65536"/>
              <a:gd name="T18" fmla="*/ 0 w 436"/>
              <a:gd name="T19" fmla="*/ 0 h 242"/>
              <a:gd name="T20" fmla="*/ 436 w 436"/>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436" h="242">
                <a:moveTo>
                  <a:pt x="0" y="0"/>
                </a:moveTo>
                <a:cubicBezTo>
                  <a:pt x="18" y="8"/>
                  <a:pt x="80" y="18"/>
                  <a:pt x="108" y="44"/>
                </a:cubicBezTo>
                <a:cubicBezTo>
                  <a:pt x="136" y="70"/>
                  <a:pt x="146" y="127"/>
                  <a:pt x="168" y="156"/>
                </a:cubicBezTo>
                <a:cubicBezTo>
                  <a:pt x="190" y="185"/>
                  <a:pt x="215" y="202"/>
                  <a:pt x="240" y="216"/>
                </a:cubicBezTo>
                <a:cubicBezTo>
                  <a:pt x="265" y="230"/>
                  <a:pt x="287" y="238"/>
                  <a:pt x="320" y="240"/>
                </a:cubicBezTo>
                <a:cubicBezTo>
                  <a:pt x="353" y="242"/>
                  <a:pt x="412" y="230"/>
                  <a:pt x="436" y="228"/>
                </a:cubicBezTo>
              </a:path>
            </a:pathLst>
          </a:custGeom>
          <a:noFill/>
          <a:ln w="28575">
            <a:solidFill>
              <a:schemeClr val="tx1">
                <a:lumMod val="50000"/>
              </a:schemeClr>
            </a:solidFill>
            <a:round/>
            <a:headEnd/>
            <a:tailEnd/>
          </a:ln>
        </p:spPr>
        <p:txBody>
          <a:bodyPr/>
          <a:lstStyle/>
          <a:p>
            <a:pPr>
              <a:defRPr/>
            </a:pPr>
            <a:endParaRPr lang="fr-FR"/>
          </a:p>
        </p:txBody>
      </p:sp>
      <p:sp>
        <p:nvSpPr>
          <p:cNvPr id="42019" name="AutoShape 105"/>
          <p:cNvSpPr>
            <a:spLocks noChangeArrowheads="1"/>
          </p:cNvSpPr>
          <p:nvPr/>
        </p:nvSpPr>
        <p:spPr bwMode="auto">
          <a:xfrm>
            <a:off x="6989763" y="1522413"/>
            <a:ext cx="1746250" cy="568325"/>
          </a:xfrm>
          <a:prstGeom prst="roundRect">
            <a:avLst>
              <a:gd name="adj" fmla="val 9972"/>
            </a:avLst>
          </a:prstGeom>
          <a:solidFill>
            <a:srgbClr val="FFFFFF"/>
          </a:solidFill>
          <a:ln w="9525">
            <a:solidFill>
              <a:schemeClr val="accent1"/>
            </a:solidFill>
            <a:round/>
            <a:headEnd/>
            <a:tailEnd/>
          </a:ln>
        </p:spPr>
        <p:txBody>
          <a:bodyPr tIns="0" bIns="0" anchor="ctr"/>
          <a:lstStyle/>
          <a:p>
            <a:pPr>
              <a:lnSpc>
                <a:spcPct val="150000"/>
              </a:lnSpc>
            </a:pPr>
            <a:r>
              <a:rPr lang="en-US" sz="1100">
                <a:sym typeface="Symbol" pitchFamily="18" charset="2"/>
              </a:rPr>
              <a:t>Apo B: apolipoprotein B</a:t>
            </a:r>
          </a:p>
          <a:p>
            <a:pPr>
              <a:lnSpc>
                <a:spcPct val="150000"/>
              </a:lnSpc>
            </a:pPr>
            <a:r>
              <a:rPr lang="en-US" sz="1100">
                <a:sym typeface="Symbol" pitchFamily="18" charset="2"/>
              </a:rPr>
              <a:t>TG: triglycerides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1"/>
          <p:cNvSpPr>
            <a:spLocks noGrp="1"/>
          </p:cNvSpPr>
          <p:nvPr>
            <p:ph type="title"/>
          </p:nvPr>
        </p:nvSpPr>
        <p:spPr>
          <a:xfrm>
            <a:off x="1019175" y="187325"/>
            <a:ext cx="7686675" cy="460375"/>
          </a:xfrm>
        </p:spPr>
        <p:txBody>
          <a:bodyPr/>
          <a:lstStyle/>
          <a:p>
            <a:r>
              <a:rPr lang="fi-FI" sz="2400"/>
              <a:t>Why People With a Big Waist do not all Have Dyslipidemia?</a:t>
            </a:r>
            <a:endParaRPr lang="fr-CA" sz="2400"/>
          </a:p>
        </p:txBody>
      </p:sp>
      <p:sp>
        <p:nvSpPr>
          <p:cNvPr id="4" name="AutoShape 6"/>
          <p:cNvSpPr>
            <a:spLocks noChangeArrowheads="1"/>
          </p:cNvSpPr>
          <p:nvPr/>
        </p:nvSpPr>
        <p:spPr bwMode="auto">
          <a:xfrm>
            <a:off x="199725" y="4177893"/>
            <a:ext cx="1706562" cy="1416050"/>
          </a:xfrm>
          <a:prstGeom prst="triangle">
            <a:avLst>
              <a:gd name="adj" fmla="val 49958"/>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fi-FI"/>
          </a:p>
        </p:txBody>
      </p:sp>
      <p:sp>
        <p:nvSpPr>
          <p:cNvPr id="5" name="AutoShape 6"/>
          <p:cNvSpPr>
            <a:spLocks noChangeArrowheads="1"/>
          </p:cNvSpPr>
          <p:nvPr/>
        </p:nvSpPr>
        <p:spPr bwMode="auto">
          <a:xfrm>
            <a:off x="6806900" y="4177786"/>
            <a:ext cx="1704975" cy="1416265"/>
          </a:xfrm>
          <a:prstGeom prst="triangle">
            <a:avLst>
              <a:gd name="adj" fmla="val 49958"/>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fi-FI"/>
          </a:p>
        </p:txBody>
      </p:sp>
      <p:sp>
        <p:nvSpPr>
          <p:cNvPr id="6" name="Rectangle 7"/>
          <p:cNvSpPr>
            <a:spLocks noChangeArrowheads="1"/>
          </p:cNvSpPr>
          <p:nvPr/>
        </p:nvSpPr>
        <p:spPr bwMode="auto">
          <a:xfrm>
            <a:off x="7026275" y="4633913"/>
            <a:ext cx="1279525" cy="965200"/>
          </a:xfrm>
          <a:prstGeom prst="rect">
            <a:avLst/>
          </a:prstGeom>
          <a:noFill/>
          <a:ln w="28575">
            <a:noFill/>
            <a:miter lim="800000"/>
            <a:headEnd/>
            <a:tailEnd/>
          </a:ln>
        </p:spPr>
        <p:txBody>
          <a:bodyPr wrap="none" anchor="ctr"/>
          <a:lstStyle/>
          <a:p>
            <a:pPr algn="ctr">
              <a:defRPr/>
            </a:pPr>
            <a:r>
              <a:rPr lang="en-US" sz="1600" dirty="0">
                <a:solidFill>
                  <a:schemeClr val="bg1"/>
                </a:solidFill>
                <a:effectLst>
                  <a:outerShdw blurRad="50800" dist="38100" dir="2700000" algn="tl" rotWithShape="0">
                    <a:prstClr val="black">
                      <a:alpha val="40000"/>
                    </a:prstClr>
                  </a:outerShdw>
                </a:effectLst>
                <a:latin typeface="+mn-lt"/>
              </a:rPr>
              <a:t>The</a:t>
            </a:r>
          </a:p>
          <a:p>
            <a:pPr algn="ctr">
              <a:defRPr/>
            </a:pPr>
            <a:r>
              <a:rPr lang="en-US" sz="1600" dirty="0">
                <a:solidFill>
                  <a:schemeClr val="bg1"/>
                </a:solidFill>
                <a:effectLst>
                  <a:outerShdw blurRad="50800" dist="38100" dir="2700000" algn="tl" rotWithShape="0">
                    <a:prstClr val="black">
                      <a:alpha val="40000"/>
                    </a:prstClr>
                  </a:outerShdw>
                </a:effectLst>
                <a:latin typeface="+mn-lt"/>
              </a:rPr>
              <a:t>atherogenic</a:t>
            </a:r>
          </a:p>
          <a:p>
            <a:pPr algn="ctr">
              <a:defRPr/>
            </a:pPr>
            <a:r>
              <a:rPr lang="en-US" sz="1600" dirty="0">
                <a:solidFill>
                  <a:schemeClr val="bg1"/>
                </a:solidFill>
                <a:effectLst>
                  <a:outerShdw blurRad="50800" dist="38100" dir="2700000" algn="tl" rotWithShape="0">
                    <a:prstClr val="black">
                      <a:alpha val="40000"/>
                    </a:prstClr>
                  </a:outerShdw>
                </a:effectLst>
                <a:latin typeface="+mn-lt"/>
              </a:rPr>
              <a:t>triad</a:t>
            </a:r>
          </a:p>
        </p:txBody>
      </p:sp>
      <p:sp>
        <p:nvSpPr>
          <p:cNvPr id="7" name="Rectangle 8"/>
          <p:cNvSpPr>
            <a:spLocks noChangeArrowheads="1"/>
          </p:cNvSpPr>
          <p:nvPr/>
        </p:nvSpPr>
        <p:spPr bwMode="auto">
          <a:xfrm>
            <a:off x="7848600" y="5583238"/>
            <a:ext cx="1295400" cy="520700"/>
          </a:xfrm>
          <a:prstGeom prst="rect">
            <a:avLst/>
          </a:prstGeom>
          <a:noFill/>
          <a:ln w="9525">
            <a:noFill/>
            <a:miter lim="800000"/>
            <a:headEnd/>
            <a:tailEnd/>
          </a:ln>
        </p:spPr>
        <p:txBody>
          <a:bodyPr lIns="90488" tIns="44450" rIns="90488" bIns="44450">
            <a:spAutoFit/>
          </a:bodyPr>
          <a:lstStyle/>
          <a:p>
            <a:pPr algn="ctr">
              <a:defRPr/>
            </a:pPr>
            <a:r>
              <a:rPr lang="en-US" sz="1400" dirty="0">
                <a:solidFill>
                  <a:srgbClr val="A50021"/>
                </a:solidFill>
                <a:latin typeface="+mn-lt"/>
              </a:rPr>
              <a:t>Small, dense</a:t>
            </a:r>
          </a:p>
          <a:p>
            <a:pPr algn="ctr">
              <a:defRPr/>
            </a:pPr>
            <a:r>
              <a:rPr lang="en-US" sz="1400" dirty="0">
                <a:solidFill>
                  <a:srgbClr val="A50021"/>
                </a:solidFill>
                <a:latin typeface="+mn-lt"/>
              </a:rPr>
              <a:t>LDL particles</a:t>
            </a:r>
          </a:p>
        </p:txBody>
      </p:sp>
      <p:sp>
        <p:nvSpPr>
          <p:cNvPr id="8" name="Rectangle 9"/>
          <p:cNvSpPr>
            <a:spLocks noChangeArrowheads="1"/>
          </p:cNvSpPr>
          <p:nvPr/>
        </p:nvSpPr>
        <p:spPr bwMode="auto">
          <a:xfrm>
            <a:off x="6440488" y="5622925"/>
            <a:ext cx="958850" cy="304800"/>
          </a:xfrm>
          <a:prstGeom prst="rect">
            <a:avLst/>
          </a:prstGeom>
          <a:noFill/>
          <a:ln w="9525">
            <a:noFill/>
            <a:miter lim="800000"/>
            <a:headEnd/>
            <a:tailEnd/>
          </a:ln>
        </p:spPr>
        <p:txBody>
          <a:bodyPr wrap="none" lIns="90488" tIns="44450" rIns="90488" bIns="44450">
            <a:spAutoFit/>
          </a:bodyPr>
          <a:lstStyle/>
          <a:p>
            <a:pPr algn="r">
              <a:defRPr/>
            </a:pPr>
            <a:r>
              <a:rPr lang="en-US" sz="1400" dirty="0">
                <a:solidFill>
                  <a:srgbClr val="A50021"/>
                </a:solidFill>
                <a:latin typeface="+mn-lt"/>
              </a:rPr>
              <a:t>Low HDL</a:t>
            </a:r>
          </a:p>
        </p:txBody>
      </p:sp>
      <p:sp>
        <p:nvSpPr>
          <p:cNvPr id="9" name="Rectangle 10"/>
          <p:cNvSpPr>
            <a:spLocks noChangeArrowheads="1"/>
          </p:cNvSpPr>
          <p:nvPr/>
        </p:nvSpPr>
        <p:spPr bwMode="auto">
          <a:xfrm>
            <a:off x="6924675" y="3586163"/>
            <a:ext cx="1477963" cy="520700"/>
          </a:xfrm>
          <a:prstGeom prst="rect">
            <a:avLst/>
          </a:prstGeom>
          <a:noFill/>
          <a:ln w="9525">
            <a:noFill/>
            <a:miter lim="800000"/>
            <a:headEnd/>
            <a:tailEnd/>
          </a:ln>
        </p:spPr>
        <p:txBody>
          <a:bodyPr wrap="none" lIns="90488" tIns="44450" rIns="90488" bIns="44450">
            <a:spAutoFit/>
          </a:bodyPr>
          <a:lstStyle/>
          <a:p>
            <a:pPr algn="ctr">
              <a:defRPr/>
            </a:pPr>
            <a:r>
              <a:rPr lang="en-US" sz="1400" dirty="0">
                <a:solidFill>
                  <a:srgbClr val="A50021"/>
                </a:solidFill>
                <a:latin typeface="+mn-lt"/>
              </a:rPr>
              <a:t>Elevated VLDL1</a:t>
            </a:r>
            <a:endParaRPr lang="en-US" sz="1400" baseline="-25000" dirty="0">
              <a:solidFill>
                <a:srgbClr val="A50021"/>
              </a:solidFill>
              <a:latin typeface="+mn-lt"/>
            </a:endParaRPr>
          </a:p>
          <a:p>
            <a:pPr algn="ctr">
              <a:defRPr/>
            </a:pPr>
            <a:r>
              <a:rPr lang="en-US" sz="1400" dirty="0">
                <a:solidFill>
                  <a:srgbClr val="A50021"/>
                </a:solidFill>
                <a:latin typeface="+mn-lt"/>
              </a:rPr>
              <a:t>concentrations</a:t>
            </a:r>
          </a:p>
        </p:txBody>
      </p:sp>
      <p:sp>
        <p:nvSpPr>
          <p:cNvPr id="10" name="Rectangle 13"/>
          <p:cNvSpPr>
            <a:spLocks noChangeArrowheads="1"/>
          </p:cNvSpPr>
          <p:nvPr/>
        </p:nvSpPr>
        <p:spPr bwMode="auto">
          <a:xfrm>
            <a:off x="501650" y="4732338"/>
            <a:ext cx="1092200" cy="828675"/>
          </a:xfrm>
          <a:prstGeom prst="rect">
            <a:avLst/>
          </a:prstGeom>
          <a:noFill/>
          <a:ln w="9525">
            <a:noFill/>
            <a:miter lim="800000"/>
            <a:headEnd/>
            <a:tailEnd/>
          </a:ln>
        </p:spPr>
        <p:txBody>
          <a:bodyPr lIns="90488" tIns="44450" rIns="90488" bIns="44450">
            <a:spAutoFit/>
          </a:bodyPr>
          <a:lstStyle/>
          <a:p>
            <a:pPr algn="ctr">
              <a:defRPr/>
            </a:pPr>
            <a:r>
              <a:rPr lang="en-US" sz="1600" dirty="0">
                <a:solidFill>
                  <a:schemeClr val="bg1"/>
                </a:solidFill>
                <a:effectLst>
                  <a:outerShdw blurRad="50800" dist="38100" dir="2700000" algn="tl" rotWithShape="0">
                    <a:prstClr val="black">
                      <a:alpha val="40000"/>
                    </a:prstClr>
                  </a:outerShdw>
                </a:effectLst>
                <a:latin typeface="+mn-lt"/>
              </a:rPr>
              <a:t>Normal</a:t>
            </a:r>
          </a:p>
          <a:p>
            <a:pPr algn="ctr">
              <a:defRPr/>
            </a:pPr>
            <a:r>
              <a:rPr lang="en-US" sz="1600" dirty="0">
                <a:solidFill>
                  <a:schemeClr val="bg1"/>
                </a:solidFill>
                <a:effectLst>
                  <a:outerShdw blurRad="50800" dist="38100" dir="2700000" algn="tl" rotWithShape="0">
                    <a:prstClr val="black">
                      <a:alpha val="40000"/>
                    </a:prstClr>
                  </a:outerShdw>
                </a:effectLst>
                <a:latin typeface="+mn-lt"/>
              </a:rPr>
              <a:t>lipid</a:t>
            </a:r>
          </a:p>
          <a:p>
            <a:pPr algn="ctr">
              <a:defRPr/>
            </a:pPr>
            <a:r>
              <a:rPr lang="en-US" sz="1600" dirty="0">
                <a:solidFill>
                  <a:schemeClr val="bg1"/>
                </a:solidFill>
                <a:effectLst>
                  <a:outerShdw blurRad="50800" dist="38100" dir="2700000" algn="tl" rotWithShape="0">
                    <a:prstClr val="black">
                      <a:alpha val="40000"/>
                    </a:prstClr>
                  </a:outerShdw>
                </a:effectLst>
                <a:latin typeface="+mn-lt"/>
              </a:rPr>
              <a:t>profile</a:t>
            </a:r>
          </a:p>
        </p:txBody>
      </p:sp>
      <p:grpSp>
        <p:nvGrpSpPr>
          <p:cNvPr id="44045" name="Group 14"/>
          <p:cNvGrpSpPr>
            <a:grpSpLocks/>
          </p:cNvGrpSpPr>
          <p:nvPr/>
        </p:nvGrpSpPr>
        <p:grpSpPr bwMode="auto">
          <a:xfrm>
            <a:off x="3541713" y="3765550"/>
            <a:ext cx="1184275" cy="2503488"/>
            <a:chOff x="2190" y="1056"/>
            <a:chExt cx="874" cy="2315"/>
          </a:xfrm>
        </p:grpSpPr>
        <p:sp>
          <p:nvSpPr>
            <p:cNvPr id="12" name="Oval 15"/>
            <p:cNvSpPr>
              <a:spLocks noChangeArrowheads="1"/>
            </p:cNvSpPr>
            <p:nvPr/>
          </p:nvSpPr>
          <p:spPr bwMode="auto">
            <a:xfrm>
              <a:off x="2190" y="1736"/>
              <a:ext cx="874" cy="589"/>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fi-FI"/>
            </a:p>
          </p:txBody>
        </p:sp>
        <p:pic>
          <p:nvPicPr>
            <p:cNvPr id="44056" name="Picture 16" descr="PONDERAL"/>
            <p:cNvPicPr>
              <a:picLocks noChangeAspect="1" noChangeArrowheads="1"/>
            </p:cNvPicPr>
            <p:nvPr/>
          </p:nvPicPr>
          <p:blipFill>
            <a:blip r:embed="rId3" cstate="print"/>
            <a:srcRect/>
            <a:stretch>
              <a:fillRect/>
            </a:stretch>
          </p:blipFill>
          <p:spPr bwMode="auto">
            <a:xfrm>
              <a:off x="2318" y="1056"/>
              <a:ext cx="622" cy="2315"/>
            </a:xfrm>
            <a:prstGeom prst="rect">
              <a:avLst/>
            </a:prstGeom>
            <a:noFill/>
            <a:ln w="9525">
              <a:noFill/>
              <a:miter lim="800000"/>
              <a:headEnd/>
              <a:tailEnd/>
            </a:ln>
          </p:spPr>
        </p:pic>
      </p:grpSp>
      <p:cxnSp>
        <p:nvCxnSpPr>
          <p:cNvPr id="14" name="Suora nuoliyhdysviiva 15"/>
          <p:cNvCxnSpPr>
            <a:cxnSpLocks noChangeShapeType="1"/>
          </p:cNvCxnSpPr>
          <p:nvPr/>
        </p:nvCxnSpPr>
        <p:spPr bwMode="auto">
          <a:xfrm>
            <a:off x="4960938" y="4945063"/>
            <a:ext cx="1241425" cy="0"/>
          </a:xfrm>
          <a:prstGeom prst="straightConnector1">
            <a:avLst/>
          </a:prstGeom>
          <a:ln w="76200">
            <a:headEnd/>
            <a:tailEnd type="triangle" w="med" len="med"/>
          </a:ln>
        </p:spPr>
        <p:style>
          <a:lnRef idx="3">
            <a:schemeClr val="accent1"/>
          </a:lnRef>
          <a:fillRef idx="0">
            <a:schemeClr val="accent1"/>
          </a:fillRef>
          <a:effectRef idx="2">
            <a:schemeClr val="accent1"/>
          </a:effectRef>
          <a:fontRef idx="minor">
            <a:schemeClr val="tx1"/>
          </a:fontRef>
        </p:style>
      </p:cxnSp>
      <p:cxnSp>
        <p:nvCxnSpPr>
          <p:cNvPr id="15" name="Suora nuoliyhdysviiva 15"/>
          <p:cNvCxnSpPr>
            <a:cxnSpLocks noChangeShapeType="1"/>
          </p:cNvCxnSpPr>
          <p:nvPr/>
        </p:nvCxnSpPr>
        <p:spPr bwMode="auto">
          <a:xfrm rot="10800000">
            <a:off x="2170113" y="4945063"/>
            <a:ext cx="1244600" cy="1587"/>
          </a:xfrm>
          <a:prstGeom prst="straightConnector1">
            <a:avLst/>
          </a:prstGeom>
          <a:ln w="76200">
            <a:headEnd/>
            <a:tailEnd type="triangle" w="med" len="med"/>
          </a:ln>
        </p:spPr>
        <p:style>
          <a:lnRef idx="3">
            <a:schemeClr val="accent1"/>
          </a:lnRef>
          <a:fillRef idx="0">
            <a:schemeClr val="accent1"/>
          </a:fillRef>
          <a:effectRef idx="2">
            <a:schemeClr val="accent1"/>
          </a:effectRef>
          <a:fontRef idx="minor">
            <a:schemeClr val="tx1"/>
          </a:fontRef>
        </p:style>
      </p:cxnSp>
      <p:sp>
        <p:nvSpPr>
          <p:cNvPr id="16" name="Rectangle 19"/>
          <p:cNvSpPr>
            <a:spLocks noChangeArrowheads="1"/>
          </p:cNvSpPr>
          <p:nvPr/>
        </p:nvSpPr>
        <p:spPr bwMode="auto">
          <a:xfrm>
            <a:off x="4703763" y="4368800"/>
            <a:ext cx="1917700" cy="336550"/>
          </a:xfrm>
          <a:prstGeom prst="rect">
            <a:avLst/>
          </a:prstGeom>
          <a:noFill/>
          <a:ln w="9525">
            <a:noFill/>
            <a:miter lim="800000"/>
            <a:headEnd/>
            <a:tailEnd/>
          </a:ln>
        </p:spPr>
        <p:txBody>
          <a:bodyPr wrap="none" lIns="90488" tIns="44450" rIns="90488" bIns="44450">
            <a:spAutoFit/>
          </a:bodyPr>
          <a:lstStyle/>
          <a:p>
            <a:pPr algn="ctr">
              <a:defRPr/>
            </a:pPr>
            <a:r>
              <a:rPr lang="en-US" sz="1600" dirty="0">
                <a:latin typeface="+mn-lt"/>
              </a:rPr>
              <a:t>Insulin resistance</a:t>
            </a:r>
          </a:p>
        </p:txBody>
      </p:sp>
      <p:sp>
        <p:nvSpPr>
          <p:cNvPr id="17" name="Rectangle 21"/>
          <p:cNvSpPr>
            <a:spLocks noChangeArrowheads="1"/>
          </p:cNvSpPr>
          <p:nvPr/>
        </p:nvSpPr>
        <p:spPr bwMode="auto">
          <a:xfrm>
            <a:off x="1749425" y="4368800"/>
            <a:ext cx="1916113" cy="336550"/>
          </a:xfrm>
          <a:prstGeom prst="rect">
            <a:avLst/>
          </a:prstGeom>
          <a:noFill/>
          <a:ln w="9525">
            <a:noFill/>
            <a:miter lim="800000"/>
            <a:headEnd/>
            <a:tailEnd/>
          </a:ln>
        </p:spPr>
        <p:txBody>
          <a:bodyPr wrap="none" lIns="90488" tIns="44450" rIns="90488" bIns="44450">
            <a:spAutoFit/>
          </a:bodyPr>
          <a:lstStyle/>
          <a:p>
            <a:pPr algn="ctr">
              <a:defRPr/>
            </a:pPr>
            <a:r>
              <a:rPr lang="en-US" sz="1600" dirty="0">
                <a:latin typeface="+mn-lt"/>
              </a:rPr>
              <a:t>Insulin resistance?</a:t>
            </a:r>
          </a:p>
        </p:txBody>
      </p:sp>
      <p:sp>
        <p:nvSpPr>
          <p:cNvPr id="18" name="Rectangle 22"/>
          <p:cNvSpPr>
            <a:spLocks noChangeArrowheads="1"/>
          </p:cNvSpPr>
          <p:nvPr/>
        </p:nvSpPr>
        <p:spPr bwMode="auto">
          <a:xfrm>
            <a:off x="1866900" y="5246688"/>
            <a:ext cx="1860550" cy="582612"/>
          </a:xfrm>
          <a:prstGeom prst="rect">
            <a:avLst/>
          </a:prstGeom>
          <a:noFill/>
          <a:ln w="9525">
            <a:noFill/>
            <a:miter lim="800000"/>
            <a:headEnd/>
            <a:tailEnd/>
          </a:ln>
        </p:spPr>
        <p:txBody>
          <a:bodyPr wrap="none" lIns="90488" tIns="44450" rIns="90488" bIns="44450">
            <a:spAutoFit/>
          </a:bodyPr>
          <a:lstStyle/>
          <a:p>
            <a:pPr algn="ctr">
              <a:defRPr/>
            </a:pPr>
            <a:r>
              <a:rPr lang="en-US" sz="1600" dirty="0">
                <a:latin typeface="+mn-lt"/>
              </a:rPr>
              <a:t>Intra-abdominal </a:t>
            </a:r>
          </a:p>
          <a:p>
            <a:pPr algn="ctr">
              <a:defRPr/>
            </a:pPr>
            <a:r>
              <a:rPr lang="en-US" sz="1600" dirty="0">
                <a:latin typeface="+mn-lt"/>
              </a:rPr>
              <a:t>(visceral) obesity</a:t>
            </a:r>
          </a:p>
        </p:txBody>
      </p:sp>
      <p:sp>
        <p:nvSpPr>
          <p:cNvPr id="19" name="Rectangle 22"/>
          <p:cNvSpPr>
            <a:spLocks noChangeArrowheads="1"/>
          </p:cNvSpPr>
          <p:nvPr/>
        </p:nvSpPr>
        <p:spPr bwMode="auto">
          <a:xfrm>
            <a:off x="4703763" y="5200650"/>
            <a:ext cx="1860550" cy="582613"/>
          </a:xfrm>
          <a:prstGeom prst="rect">
            <a:avLst/>
          </a:prstGeom>
          <a:noFill/>
          <a:ln w="9525">
            <a:noFill/>
            <a:miter lim="800000"/>
            <a:headEnd/>
            <a:tailEnd/>
          </a:ln>
        </p:spPr>
        <p:txBody>
          <a:bodyPr wrap="none" lIns="90488" tIns="44450" rIns="90488" bIns="44450">
            <a:spAutoFit/>
          </a:bodyPr>
          <a:lstStyle/>
          <a:p>
            <a:pPr algn="ctr">
              <a:defRPr/>
            </a:pPr>
            <a:r>
              <a:rPr lang="en-US" sz="1600" dirty="0">
                <a:latin typeface="+mn-lt"/>
              </a:rPr>
              <a:t>Intra-abdominal </a:t>
            </a:r>
          </a:p>
          <a:p>
            <a:pPr algn="ctr">
              <a:defRPr/>
            </a:pPr>
            <a:r>
              <a:rPr lang="en-US" sz="1600" dirty="0">
                <a:latin typeface="+mn-lt"/>
              </a:rPr>
              <a:t>(visceral) obesity</a:t>
            </a:r>
          </a:p>
        </p:txBody>
      </p:sp>
      <p:pic>
        <p:nvPicPr>
          <p:cNvPr id="20" name="Picture 3" descr="fat%20man"/>
          <p:cNvPicPr>
            <a:picLocks noChangeAspect="1" noChangeArrowheads="1"/>
          </p:cNvPicPr>
          <p:nvPr/>
        </p:nvPicPr>
        <p:blipFill>
          <a:blip r:embed="rId4" cstate="print"/>
          <a:srcRect/>
          <a:stretch>
            <a:fillRect/>
          </a:stretch>
        </p:blipFill>
        <p:spPr bwMode="auto">
          <a:xfrm>
            <a:off x="2293938" y="955675"/>
            <a:ext cx="3873500" cy="2657475"/>
          </a:xfrm>
          <a:prstGeom prst="rect">
            <a:avLst/>
          </a:prstGeom>
          <a:noFill/>
          <a:ln w="28575">
            <a:solidFill>
              <a:schemeClr val="bg1"/>
            </a:solidFill>
            <a:miter lim="800000"/>
            <a:headEnd/>
            <a:tailEnd/>
          </a:ln>
          <a:effectLst>
            <a:outerShdw dist="35921" dir="2700000" algn="ctr" rotWithShape="0">
              <a:schemeClr val="tx1"/>
            </a:outerShdw>
          </a:effectLst>
        </p:spPr>
      </p:pic>
      <p:pic>
        <p:nvPicPr>
          <p:cNvPr id="21" name="Picture 9" descr="bacon et cheeseburger"/>
          <p:cNvPicPr>
            <a:picLocks noChangeAspect="1" noChangeArrowheads="1"/>
          </p:cNvPicPr>
          <p:nvPr/>
        </p:nvPicPr>
        <p:blipFill>
          <a:blip r:embed="rId5" cstate="print"/>
          <a:srcRect/>
          <a:stretch>
            <a:fillRect/>
          </a:stretch>
        </p:blipFill>
        <p:spPr bwMode="auto">
          <a:xfrm>
            <a:off x="4927600" y="896938"/>
            <a:ext cx="1990725" cy="1423987"/>
          </a:xfrm>
          <a:prstGeom prst="rect">
            <a:avLst/>
          </a:prstGeom>
          <a:noFill/>
          <a:effectLst>
            <a:outerShdw dist="35921" dir="2700000" algn="ctr" rotWithShape="0">
              <a:schemeClr val="tx1"/>
            </a:outerShdw>
          </a:effectLst>
        </p:spPr>
      </p:pic>
      <p:sp>
        <p:nvSpPr>
          <p:cNvPr id="22" name="ZoneTexte 26"/>
          <p:cNvSpPr txBox="1">
            <a:spLocks noChangeArrowheads="1"/>
          </p:cNvSpPr>
          <p:nvPr/>
        </p:nvSpPr>
        <p:spPr bwMode="auto">
          <a:xfrm>
            <a:off x="3141663" y="2366963"/>
            <a:ext cx="1295400" cy="523875"/>
          </a:xfrm>
          <a:prstGeom prst="rect">
            <a:avLst/>
          </a:prstGeom>
          <a:noFill/>
          <a:ln w="9525">
            <a:noFill/>
            <a:miter lim="800000"/>
            <a:headEnd/>
            <a:tailEnd/>
          </a:ln>
        </p:spPr>
        <p:txBody>
          <a:bodyPr>
            <a:spAutoFit/>
          </a:bodyPr>
          <a:lstStyle/>
          <a:p>
            <a:pPr algn="ctr">
              <a:defRPr/>
            </a:pPr>
            <a:r>
              <a:rPr lang="fr-CA" sz="1400" dirty="0">
                <a:solidFill>
                  <a:srgbClr val="FFFF00"/>
                </a:solidFill>
                <a:effectLst>
                  <a:outerShdw blurRad="50800" dist="38100" dir="5400000" algn="t" rotWithShape="0">
                    <a:prstClr val="black">
                      <a:alpha val="40000"/>
                    </a:prstClr>
                  </a:outerShdw>
                </a:effectLst>
                <a:cs typeface="Arial" charset="0"/>
              </a:rPr>
              <a:t>Metabolic syndrome?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1"/>
          <p:cNvSpPr>
            <a:spLocks noGrp="1"/>
          </p:cNvSpPr>
          <p:nvPr>
            <p:ph type="title"/>
          </p:nvPr>
        </p:nvSpPr>
        <p:spPr>
          <a:xfrm>
            <a:off x="1019175" y="187325"/>
            <a:ext cx="8124825" cy="460375"/>
          </a:xfrm>
        </p:spPr>
        <p:txBody>
          <a:bodyPr/>
          <a:lstStyle/>
          <a:p>
            <a:r>
              <a:rPr lang="fi-FI" sz="2400"/>
              <a:t>Sources of Fatty Acids for Liver and VLDL Triglycerides (TG)</a:t>
            </a:r>
          </a:p>
        </p:txBody>
      </p:sp>
      <p:sp>
        <p:nvSpPr>
          <p:cNvPr id="46082" name="Espace réservé du texte 3"/>
          <p:cNvSpPr>
            <a:spLocks noGrp="1"/>
          </p:cNvSpPr>
          <p:nvPr>
            <p:ph type="body" sz="quarter" idx="10"/>
          </p:nvPr>
        </p:nvSpPr>
        <p:spPr>
          <a:xfrm>
            <a:off x="2124075" y="6105525"/>
            <a:ext cx="6800850" cy="552450"/>
          </a:xfrm>
        </p:spPr>
        <p:txBody>
          <a:bodyPr/>
          <a:lstStyle/>
          <a:p>
            <a:pPr>
              <a:spcBef>
                <a:spcPct val="0"/>
              </a:spcBef>
            </a:pPr>
            <a:r>
              <a:rPr lang="en-US" dirty="0"/>
              <a:t>Adapted from </a:t>
            </a:r>
            <a:r>
              <a:rPr lang="fi-FI" dirty="0"/>
              <a:t>Adiels M et al. </a:t>
            </a:r>
            <a:r>
              <a:rPr dirty="0" err="1"/>
              <a:t>Arterioscler</a:t>
            </a:r>
            <a:r>
              <a:rPr dirty="0"/>
              <a:t> </a:t>
            </a:r>
            <a:r>
              <a:rPr dirty="0" err="1"/>
              <a:t>Thromb</a:t>
            </a:r>
            <a:r>
              <a:rPr dirty="0"/>
              <a:t> </a:t>
            </a:r>
            <a:r>
              <a:rPr dirty="0" err="1"/>
              <a:t>Vasc</a:t>
            </a:r>
            <a:r>
              <a:rPr dirty="0"/>
              <a:t> </a:t>
            </a:r>
            <a:r>
              <a:rPr dirty="0" err="1"/>
              <a:t>Biol</a:t>
            </a:r>
            <a:r>
              <a:rPr lang="fi-FI" dirty="0"/>
              <a:t> 2008;28:1225-36</a:t>
            </a:r>
            <a:endParaRPr lang="en-US" dirty="0"/>
          </a:p>
        </p:txBody>
      </p:sp>
      <p:pic>
        <p:nvPicPr>
          <p:cNvPr id="46083" name="Picture 9" descr="liver"/>
          <p:cNvPicPr>
            <a:picLocks noChangeAspect="1" noChangeArrowheads="1"/>
          </p:cNvPicPr>
          <p:nvPr/>
        </p:nvPicPr>
        <p:blipFill>
          <a:blip r:embed="rId3" cstate="print"/>
          <a:srcRect/>
          <a:stretch>
            <a:fillRect/>
          </a:stretch>
        </p:blipFill>
        <p:spPr bwMode="auto">
          <a:xfrm>
            <a:off x="2725738" y="1358900"/>
            <a:ext cx="5761037" cy="3875088"/>
          </a:xfrm>
          <a:prstGeom prst="rect">
            <a:avLst/>
          </a:prstGeom>
          <a:noFill/>
          <a:ln w="9525">
            <a:noFill/>
            <a:miter lim="800000"/>
            <a:headEnd/>
            <a:tailEnd/>
          </a:ln>
        </p:spPr>
      </p:pic>
      <p:sp>
        <p:nvSpPr>
          <p:cNvPr id="67" name="Oval 7"/>
          <p:cNvSpPr>
            <a:spLocks noChangeArrowheads="1"/>
          </p:cNvSpPr>
          <p:nvPr/>
        </p:nvSpPr>
        <p:spPr bwMode="auto">
          <a:xfrm>
            <a:off x="3954463" y="2711450"/>
            <a:ext cx="1117600" cy="1092200"/>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fi-FI" dirty="0">
                <a:solidFill>
                  <a:schemeClr val="bg1"/>
                </a:solidFill>
                <a:effectLst>
                  <a:outerShdw blurRad="50800" dist="38100" dir="2700000" algn="tl" rotWithShape="0">
                    <a:prstClr val="black">
                      <a:alpha val="40000"/>
                    </a:prstClr>
                  </a:outerShdw>
                </a:effectLst>
              </a:rPr>
              <a:t>LIVER</a:t>
            </a:r>
          </a:p>
          <a:p>
            <a:pPr algn="ctr">
              <a:defRPr/>
            </a:pPr>
            <a:r>
              <a:rPr lang="fi-FI" dirty="0">
                <a:solidFill>
                  <a:schemeClr val="bg1"/>
                </a:solidFill>
                <a:effectLst>
                  <a:outerShdw blurRad="50800" dist="38100" dir="2700000" algn="tl" rotWithShape="0">
                    <a:prstClr val="black">
                      <a:alpha val="40000"/>
                    </a:prstClr>
                  </a:outerShdw>
                </a:effectLst>
              </a:rPr>
              <a:t>TG</a:t>
            </a:r>
          </a:p>
        </p:txBody>
      </p:sp>
      <p:sp>
        <p:nvSpPr>
          <p:cNvPr id="71" name="Oval 8"/>
          <p:cNvSpPr>
            <a:spLocks noChangeArrowheads="1"/>
          </p:cNvSpPr>
          <p:nvPr/>
        </p:nvSpPr>
        <p:spPr bwMode="auto">
          <a:xfrm>
            <a:off x="5834063" y="4044950"/>
            <a:ext cx="1117600" cy="1092200"/>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fi-FI" dirty="0">
                <a:solidFill>
                  <a:schemeClr val="bg1"/>
                </a:solidFill>
                <a:effectLst>
                  <a:outerShdw blurRad="50800" dist="38100" dir="2700000" algn="tl" rotWithShape="0">
                    <a:prstClr val="black">
                      <a:alpha val="40000"/>
                    </a:prstClr>
                  </a:outerShdw>
                </a:effectLst>
              </a:rPr>
              <a:t>VLDL</a:t>
            </a:r>
          </a:p>
          <a:p>
            <a:pPr algn="ctr">
              <a:defRPr/>
            </a:pPr>
            <a:r>
              <a:rPr lang="fi-FI" dirty="0">
                <a:solidFill>
                  <a:schemeClr val="bg1"/>
                </a:solidFill>
                <a:effectLst>
                  <a:outerShdw blurRad="50800" dist="38100" dir="2700000" algn="tl" rotWithShape="0">
                    <a:prstClr val="black">
                      <a:alpha val="40000"/>
                    </a:prstClr>
                  </a:outerShdw>
                </a:effectLst>
              </a:rPr>
              <a:t>TG</a:t>
            </a:r>
          </a:p>
        </p:txBody>
      </p:sp>
      <p:sp>
        <p:nvSpPr>
          <p:cNvPr id="72" name="Rectangle 19"/>
          <p:cNvSpPr>
            <a:spLocks noChangeArrowheads="1"/>
          </p:cNvSpPr>
          <p:nvPr/>
        </p:nvSpPr>
        <p:spPr bwMode="auto">
          <a:xfrm>
            <a:off x="5783263" y="2260600"/>
            <a:ext cx="749300" cy="406400"/>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defRPr/>
            </a:pPr>
            <a:r>
              <a:rPr lang="fi-FI" dirty="0">
                <a:solidFill>
                  <a:srgbClr val="3F3F3F"/>
                </a:solidFill>
              </a:rPr>
              <a:t>β-ox</a:t>
            </a:r>
          </a:p>
        </p:txBody>
      </p:sp>
      <p:sp>
        <p:nvSpPr>
          <p:cNvPr id="73" name="Oval 20"/>
          <p:cNvSpPr>
            <a:spLocks noChangeArrowheads="1"/>
          </p:cNvSpPr>
          <p:nvPr/>
        </p:nvSpPr>
        <p:spPr bwMode="auto">
          <a:xfrm>
            <a:off x="4132263" y="1673225"/>
            <a:ext cx="1651000" cy="571500"/>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fi-FI" sz="1600" dirty="0">
                <a:solidFill>
                  <a:schemeClr val="bg1"/>
                </a:solidFill>
                <a:effectLst>
                  <a:outerShdw blurRad="50800" dist="38100" dir="2700000" algn="tl" rotWithShape="0">
                    <a:prstClr val="black">
                      <a:alpha val="40000"/>
                    </a:prstClr>
                  </a:outerShdw>
                </a:effectLst>
              </a:rPr>
              <a:t>STORAGE?</a:t>
            </a:r>
          </a:p>
        </p:txBody>
      </p:sp>
      <p:sp>
        <p:nvSpPr>
          <p:cNvPr id="74" name="Rectangle 21"/>
          <p:cNvSpPr>
            <a:spLocks noChangeArrowheads="1"/>
          </p:cNvSpPr>
          <p:nvPr/>
        </p:nvSpPr>
        <p:spPr bwMode="auto">
          <a:xfrm>
            <a:off x="5746750" y="2800350"/>
            <a:ext cx="355600" cy="330200"/>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fi-FI">
                <a:solidFill>
                  <a:schemeClr val="bg1"/>
                </a:solidFill>
                <a:effectLst>
                  <a:outerShdw blurRad="50800" dist="38100" dir="2700000" algn="tl" rotWithShape="0">
                    <a:prstClr val="black">
                      <a:alpha val="40000"/>
                    </a:prstClr>
                  </a:outerShdw>
                </a:effectLst>
              </a:rPr>
              <a:t>4</a:t>
            </a:r>
          </a:p>
        </p:txBody>
      </p:sp>
      <p:sp>
        <p:nvSpPr>
          <p:cNvPr id="75" name="Rectangle 22"/>
          <p:cNvSpPr>
            <a:spLocks noChangeArrowheads="1"/>
          </p:cNvSpPr>
          <p:nvPr/>
        </p:nvSpPr>
        <p:spPr bwMode="auto">
          <a:xfrm>
            <a:off x="5073650" y="4248150"/>
            <a:ext cx="355600" cy="330200"/>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fi-FI" dirty="0">
                <a:solidFill>
                  <a:schemeClr val="bg1"/>
                </a:solidFill>
                <a:effectLst>
                  <a:outerShdw blurRad="50800" dist="38100" dir="2700000" algn="tl" rotWithShape="0">
                    <a:prstClr val="black">
                      <a:alpha val="40000"/>
                    </a:prstClr>
                  </a:outerShdw>
                </a:effectLst>
              </a:rPr>
              <a:t>5</a:t>
            </a:r>
          </a:p>
        </p:txBody>
      </p:sp>
      <p:sp>
        <p:nvSpPr>
          <p:cNvPr id="76" name="Rectangle 23"/>
          <p:cNvSpPr>
            <a:spLocks noChangeArrowheads="1"/>
          </p:cNvSpPr>
          <p:nvPr/>
        </p:nvSpPr>
        <p:spPr bwMode="auto">
          <a:xfrm>
            <a:off x="3944938" y="1073150"/>
            <a:ext cx="355600" cy="330200"/>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fi-FI" dirty="0">
                <a:solidFill>
                  <a:schemeClr val="bg1"/>
                </a:solidFill>
                <a:effectLst>
                  <a:outerShdw blurRad="50800" dist="38100" dir="2700000" algn="tl" rotWithShape="0">
                    <a:prstClr val="black">
                      <a:alpha val="40000"/>
                    </a:prstClr>
                  </a:outerShdw>
                </a:effectLst>
              </a:rPr>
              <a:t>1</a:t>
            </a:r>
          </a:p>
        </p:txBody>
      </p:sp>
      <p:sp>
        <p:nvSpPr>
          <p:cNvPr id="77" name="Rectangle 24"/>
          <p:cNvSpPr>
            <a:spLocks noChangeArrowheads="1"/>
          </p:cNvSpPr>
          <p:nvPr/>
        </p:nvSpPr>
        <p:spPr bwMode="auto">
          <a:xfrm>
            <a:off x="3354388" y="4527550"/>
            <a:ext cx="355600" cy="330200"/>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fi-FI" dirty="0">
                <a:solidFill>
                  <a:schemeClr val="bg1"/>
                </a:solidFill>
                <a:effectLst>
                  <a:outerShdw blurRad="50800" dist="38100" dir="2700000" algn="tl" rotWithShape="0">
                    <a:prstClr val="black">
                      <a:alpha val="40000"/>
                    </a:prstClr>
                  </a:outerShdw>
                </a:effectLst>
              </a:rPr>
              <a:t>3</a:t>
            </a:r>
          </a:p>
        </p:txBody>
      </p:sp>
      <p:sp>
        <p:nvSpPr>
          <p:cNvPr id="78" name="Rectangle 25"/>
          <p:cNvSpPr>
            <a:spLocks noChangeArrowheads="1"/>
          </p:cNvSpPr>
          <p:nvPr/>
        </p:nvSpPr>
        <p:spPr bwMode="auto">
          <a:xfrm>
            <a:off x="2938463" y="3805238"/>
            <a:ext cx="723900" cy="419100"/>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defRPr/>
            </a:pPr>
            <a:r>
              <a:rPr lang="fi-FI" dirty="0">
                <a:solidFill>
                  <a:srgbClr val="3F3F3F"/>
                </a:solidFill>
              </a:rPr>
              <a:t>DNL</a:t>
            </a:r>
          </a:p>
        </p:txBody>
      </p:sp>
      <p:sp>
        <p:nvSpPr>
          <p:cNvPr id="79" name="Line 26"/>
          <p:cNvSpPr>
            <a:spLocks noChangeShapeType="1"/>
          </p:cNvSpPr>
          <p:nvPr/>
        </p:nvSpPr>
        <p:spPr bwMode="auto">
          <a:xfrm flipV="1">
            <a:off x="4667250" y="2266950"/>
            <a:ext cx="114300" cy="381000"/>
          </a:xfrm>
          <a:prstGeom prst="line">
            <a:avLst/>
          </a:prstGeom>
          <a:noFill/>
          <a:ln w="57150">
            <a:solidFill>
              <a:schemeClr val="tx1">
                <a:lumMod val="50000"/>
              </a:schemeClr>
            </a:solidFill>
            <a:round/>
            <a:headEnd/>
            <a:tailEnd type="triangle" w="med" len="med"/>
          </a:ln>
        </p:spPr>
        <p:txBody>
          <a:bodyPr/>
          <a:lstStyle/>
          <a:p>
            <a:pPr>
              <a:defRPr/>
            </a:pPr>
            <a:endParaRPr lang="fr-FR">
              <a:solidFill>
                <a:srgbClr val="3F3F3F"/>
              </a:solidFill>
            </a:endParaRPr>
          </a:p>
        </p:txBody>
      </p:sp>
      <p:sp>
        <p:nvSpPr>
          <p:cNvPr id="80" name="Line 27"/>
          <p:cNvSpPr>
            <a:spLocks noChangeShapeType="1"/>
          </p:cNvSpPr>
          <p:nvPr/>
        </p:nvSpPr>
        <p:spPr bwMode="auto">
          <a:xfrm flipV="1">
            <a:off x="4906963" y="2266950"/>
            <a:ext cx="152400" cy="444500"/>
          </a:xfrm>
          <a:prstGeom prst="line">
            <a:avLst/>
          </a:prstGeom>
          <a:noFill/>
          <a:ln w="57150">
            <a:solidFill>
              <a:schemeClr val="tx1">
                <a:lumMod val="50000"/>
              </a:schemeClr>
            </a:solidFill>
            <a:prstDash val="sysDot"/>
            <a:round/>
            <a:headEnd type="triangle" w="med" len="med"/>
            <a:tailEnd/>
          </a:ln>
        </p:spPr>
        <p:txBody>
          <a:bodyPr/>
          <a:lstStyle/>
          <a:p>
            <a:pPr>
              <a:defRPr/>
            </a:pPr>
            <a:endParaRPr lang="fr-FR">
              <a:solidFill>
                <a:srgbClr val="3F3F3F"/>
              </a:solidFill>
            </a:endParaRPr>
          </a:p>
        </p:txBody>
      </p:sp>
      <p:sp>
        <p:nvSpPr>
          <p:cNvPr id="81" name="Text Box 28"/>
          <p:cNvSpPr txBox="1">
            <a:spLocks noChangeArrowheads="1"/>
          </p:cNvSpPr>
          <p:nvPr/>
        </p:nvSpPr>
        <p:spPr bwMode="auto">
          <a:xfrm>
            <a:off x="2981325" y="933450"/>
            <a:ext cx="839788" cy="646113"/>
          </a:xfrm>
          <a:prstGeom prst="rect">
            <a:avLst/>
          </a:prstGeom>
          <a:noFill/>
          <a:ln w="9525">
            <a:noFill/>
            <a:miter lim="800000"/>
            <a:headEnd/>
            <a:tailEnd/>
          </a:ln>
        </p:spPr>
        <p:txBody>
          <a:bodyPr wrap="none">
            <a:spAutoFit/>
          </a:bodyPr>
          <a:lstStyle/>
          <a:p>
            <a:pPr>
              <a:defRPr/>
            </a:pPr>
            <a:r>
              <a:rPr lang="fi-FI" b="1" dirty="0">
                <a:latin typeface="+mj-lt"/>
              </a:rPr>
              <a:t>FFA</a:t>
            </a:r>
          </a:p>
          <a:p>
            <a:pPr>
              <a:defRPr/>
            </a:pPr>
            <a:r>
              <a:rPr lang="fi-FI" b="1" dirty="0">
                <a:latin typeface="+mj-lt"/>
              </a:rPr>
              <a:t>POOL</a:t>
            </a:r>
          </a:p>
        </p:txBody>
      </p:sp>
      <p:sp>
        <p:nvSpPr>
          <p:cNvPr id="82" name="Line 29"/>
          <p:cNvSpPr>
            <a:spLocks noChangeShapeType="1"/>
          </p:cNvSpPr>
          <p:nvPr/>
        </p:nvSpPr>
        <p:spPr bwMode="auto">
          <a:xfrm>
            <a:off x="2046288" y="1303338"/>
            <a:ext cx="942975" cy="11112"/>
          </a:xfrm>
          <a:prstGeom prst="line">
            <a:avLst/>
          </a:prstGeom>
          <a:noFill/>
          <a:ln w="57150">
            <a:solidFill>
              <a:schemeClr val="tx1">
                <a:lumMod val="50000"/>
              </a:schemeClr>
            </a:solidFill>
            <a:round/>
            <a:headEnd/>
            <a:tailEnd type="triangle" w="med" len="med"/>
          </a:ln>
        </p:spPr>
        <p:txBody>
          <a:bodyPr/>
          <a:lstStyle/>
          <a:p>
            <a:pPr>
              <a:defRPr/>
            </a:pPr>
            <a:endParaRPr lang="fr-FR">
              <a:solidFill>
                <a:srgbClr val="3F3F3F"/>
              </a:solidFill>
            </a:endParaRPr>
          </a:p>
        </p:txBody>
      </p:sp>
      <p:sp>
        <p:nvSpPr>
          <p:cNvPr id="83" name="Text Box 30"/>
          <p:cNvSpPr txBox="1">
            <a:spLocks noChangeArrowheads="1"/>
          </p:cNvSpPr>
          <p:nvPr/>
        </p:nvSpPr>
        <p:spPr bwMode="auto">
          <a:xfrm>
            <a:off x="3798888" y="2019300"/>
            <a:ext cx="514350" cy="400050"/>
          </a:xfrm>
          <a:prstGeom prst="rect">
            <a:avLst/>
          </a:prstGeom>
          <a:noFill/>
          <a:ln w="9525">
            <a:noFill/>
            <a:miter lim="800000"/>
            <a:headEnd/>
            <a:tailEnd/>
          </a:ln>
        </p:spPr>
        <p:txBody>
          <a:bodyPr wrap="none">
            <a:spAutoFit/>
          </a:bodyPr>
          <a:lstStyle/>
          <a:p>
            <a:pPr>
              <a:defRPr/>
            </a:pPr>
            <a:r>
              <a:rPr lang="fi-FI" sz="2000" b="1" dirty="0">
                <a:solidFill>
                  <a:schemeClr val="bg1"/>
                </a:solidFill>
                <a:effectLst>
                  <a:outerShdw blurRad="50800" dist="38100" dir="2700000" algn="tl" rotWithShape="0">
                    <a:prstClr val="black">
                      <a:alpha val="40000"/>
                    </a:prstClr>
                  </a:outerShdw>
                </a:effectLst>
                <a:latin typeface="+mn-lt"/>
              </a:rPr>
              <a:t>FA</a:t>
            </a:r>
          </a:p>
        </p:txBody>
      </p:sp>
      <p:sp>
        <p:nvSpPr>
          <p:cNvPr id="84" name="Line 31"/>
          <p:cNvSpPr>
            <a:spLocks noChangeShapeType="1"/>
          </p:cNvSpPr>
          <p:nvPr/>
        </p:nvSpPr>
        <p:spPr bwMode="auto">
          <a:xfrm>
            <a:off x="3440113" y="1574800"/>
            <a:ext cx="501650" cy="442913"/>
          </a:xfrm>
          <a:prstGeom prst="line">
            <a:avLst/>
          </a:prstGeom>
          <a:noFill/>
          <a:ln w="57150">
            <a:solidFill>
              <a:schemeClr val="tx1">
                <a:lumMod val="50000"/>
              </a:schemeClr>
            </a:solidFill>
            <a:round/>
            <a:headEnd/>
            <a:tailEnd type="triangle" w="med" len="med"/>
          </a:ln>
        </p:spPr>
        <p:txBody>
          <a:bodyPr/>
          <a:lstStyle/>
          <a:p>
            <a:pPr>
              <a:defRPr/>
            </a:pPr>
            <a:endParaRPr lang="fr-FR">
              <a:solidFill>
                <a:srgbClr val="3F3F3F"/>
              </a:solidFill>
            </a:endParaRPr>
          </a:p>
        </p:txBody>
      </p:sp>
      <p:sp>
        <p:nvSpPr>
          <p:cNvPr id="85" name="Oval 32"/>
          <p:cNvSpPr>
            <a:spLocks noChangeArrowheads="1"/>
          </p:cNvSpPr>
          <p:nvPr/>
        </p:nvSpPr>
        <p:spPr bwMode="auto">
          <a:xfrm>
            <a:off x="1604963" y="1987550"/>
            <a:ext cx="876300" cy="889000"/>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r>
              <a:rPr lang="fi-FI" dirty="0">
                <a:solidFill>
                  <a:schemeClr val="bg1"/>
                </a:solidFill>
                <a:effectLst>
                  <a:outerShdw blurRad="50800" dist="38100" dir="2700000" algn="tl" rotWithShape="0">
                    <a:prstClr val="black">
                      <a:alpha val="40000"/>
                    </a:prstClr>
                  </a:outerShdw>
                </a:effectLst>
              </a:rPr>
              <a:t>CM</a:t>
            </a:r>
          </a:p>
        </p:txBody>
      </p:sp>
      <p:sp>
        <p:nvSpPr>
          <p:cNvPr id="86" name="Line 33"/>
          <p:cNvSpPr>
            <a:spLocks noChangeShapeType="1"/>
          </p:cNvSpPr>
          <p:nvPr/>
        </p:nvSpPr>
        <p:spPr bwMode="auto">
          <a:xfrm flipV="1">
            <a:off x="2506663" y="1568450"/>
            <a:ext cx="584200" cy="482600"/>
          </a:xfrm>
          <a:prstGeom prst="line">
            <a:avLst/>
          </a:prstGeom>
          <a:noFill/>
          <a:ln w="57150">
            <a:solidFill>
              <a:schemeClr val="tx1">
                <a:lumMod val="50000"/>
              </a:schemeClr>
            </a:solidFill>
            <a:prstDash val="sysDot"/>
            <a:round/>
            <a:headEnd/>
            <a:tailEnd type="triangle" w="med" len="med"/>
          </a:ln>
        </p:spPr>
        <p:txBody>
          <a:bodyPr/>
          <a:lstStyle/>
          <a:p>
            <a:pPr>
              <a:defRPr/>
            </a:pPr>
            <a:endParaRPr lang="fr-FR">
              <a:solidFill>
                <a:srgbClr val="3F3F3F"/>
              </a:solidFill>
            </a:endParaRPr>
          </a:p>
        </p:txBody>
      </p:sp>
      <p:sp>
        <p:nvSpPr>
          <p:cNvPr id="87" name="Text Box 34"/>
          <p:cNvSpPr txBox="1">
            <a:spLocks noChangeArrowheads="1"/>
          </p:cNvSpPr>
          <p:nvPr/>
        </p:nvSpPr>
        <p:spPr bwMode="auto">
          <a:xfrm>
            <a:off x="3840163" y="3859213"/>
            <a:ext cx="941387" cy="400050"/>
          </a:xfrm>
          <a:prstGeom prst="rect">
            <a:avLst/>
          </a:prstGeom>
          <a:noFill/>
          <a:ln w="9525">
            <a:noFill/>
            <a:miter lim="800000"/>
            <a:headEnd/>
            <a:tailEnd/>
          </a:ln>
        </p:spPr>
        <p:txBody>
          <a:bodyPr wrap="none">
            <a:spAutoFit/>
          </a:bodyPr>
          <a:lstStyle/>
          <a:p>
            <a:pPr>
              <a:defRPr/>
            </a:pPr>
            <a:r>
              <a:rPr lang="fi-FI" sz="2000" b="1">
                <a:solidFill>
                  <a:schemeClr val="bg1"/>
                </a:solidFill>
                <a:effectLst>
                  <a:outerShdw blurRad="50800" dist="38100" dir="2700000" algn="tl" rotWithShape="0">
                    <a:prstClr val="black">
                      <a:alpha val="40000"/>
                    </a:prstClr>
                  </a:outerShdw>
                </a:effectLst>
              </a:rPr>
              <a:t>Apo B</a:t>
            </a:r>
          </a:p>
        </p:txBody>
      </p:sp>
      <p:sp>
        <p:nvSpPr>
          <p:cNvPr id="88" name="Line 35"/>
          <p:cNvSpPr>
            <a:spLocks noChangeShapeType="1"/>
          </p:cNvSpPr>
          <p:nvPr/>
        </p:nvSpPr>
        <p:spPr bwMode="auto">
          <a:xfrm>
            <a:off x="5072063" y="3638550"/>
            <a:ext cx="812800" cy="571500"/>
          </a:xfrm>
          <a:prstGeom prst="line">
            <a:avLst/>
          </a:prstGeom>
          <a:noFill/>
          <a:ln w="57150">
            <a:solidFill>
              <a:schemeClr val="tx1">
                <a:lumMod val="50000"/>
              </a:schemeClr>
            </a:solidFill>
            <a:round/>
            <a:headEnd/>
            <a:tailEnd type="triangle" w="med" len="med"/>
          </a:ln>
        </p:spPr>
        <p:txBody>
          <a:bodyPr/>
          <a:lstStyle/>
          <a:p>
            <a:pPr>
              <a:defRPr/>
            </a:pPr>
            <a:endParaRPr lang="fr-FR">
              <a:solidFill>
                <a:srgbClr val="3F3F3F"/>
              </a:solidFill>
            </a:endParaRPr>
          </a:p>
        </p:txBody>
      </p:sp>
      <p:sp>
        <p:nvSpPr>
          <p:cNvPr id="89" name="Freeform 36"/>
          <p:cNvSpPr>
            <a:spLocks/>
          </p:cNvSpPr>
          <p:nvPr/>
        </p:nvSpPr>
        <p:spPr bwMode="auto">
          <a:xfrm>
            <a:off x="5172075" y="2305050"/>
            <a:ext cx="230188" cy="1587500"/>
          </a:xfrm>
          <a:custGeom>
            <a:avLst/>
            <a:gdLst>
              <a:gd name="T0" fmla="*/ 2147483647 w 145"/>
              <a:gd name="T1" fmla="*/ 0 h 1000"/>
              <a:gd name="T2" fmla="*/ 2147483647 w 145"/>
              <a:gd name="T3" fmla="*/ 2147483647 h 1000"/>
              <a:gd name="T4" fmla="*/ 2147483647 w 145"/>
              <a:gd name="T5" fmla="*/ 2147483647 h 1000"/>
              <a:gd name="T6" fmla="*/ 2147483647 w 145"/>
              <a:gd name="T7" fmla="*/ 2147483647 h 1000"/>
              <a:gd name="T8" fmla="*/ 2147483647 w 145"/>
              <a:gd name="T9" fmla="*/ 2147483647 h 1000"/>
              <a:gd name="T10" fmla="*/ 2147483647 w 145"/>
              <a:gd name="T11" fmla="*/ 2147483647 h 1000"/>
              <a:gd name="T12" fmla="*/ 0 60000 65536"/>
              <a:gd name="T13" fmla="*/ 0 60000 65536"/>
              <a:gd name="T14" fmla="*/ 0 60000 65536"/>
              <a:gd name="T15" fmla="*/ 0 60000 65536"/>
              <a:gd name="T16" fmla="*/ 0 60000 65536"/>
              <a:gd name="T17" fmla="*/ 0 60000 65536"/>
              <a:gd name="T18" fmla="*/ 0 w 145"/>
              <a:gd name="T19" fmla="*/ 0 h 1000"/>
              <a:gd name="T20" fmla="*/ 145 w 145"/>
              <a:gd name="T21" fmla="*/ 1000 h 1000"/>
            </a:gdLst>
            <a:ahLst/>
            <a:cxnLst>
              <a:cxn ang="T12">
                <a:pos x="T0" y="T1"/>
              </a:cxn>
              <a:cxn ang="T13">
                <a:pos x="T2" y="T3"/>
              </a:cxn>
              <a:cxn ang="T14">
                <a:pos x="T4" y="T5"/>
              </a:cxn>
              <a:cxn ang="T15">
                <a:pos x="T6" y="T7"/>
              </a:cxn>
              <a:cxn ang="T16">
                <a:pos x="T8" y="T9"/>
              </a:cxn>
              <a:cxn ang="T17">
                <a:pos x="T10" y="T11"/>
              </a:cxn>
            </a:cxnLst>
            <a:rect l="T18" t="T19" r="T20" b="T21"/>
            <a:pathLst>
              <a:path w="145" h="1000">
                <a:moveTo>
                  <a:pt x="73" y="0"/>
                </a:moveTo>
                <a:cubicBezTo>
                  <a:pt x="55" y="49"/>
                  <a:pt x="37" y="99"/>
                  <a:pt x="25" y="160"/>
                </a:cubicBezTo>
                <a:cubicBezTo>
                  <a:pt x="13" y="221"/>
                  <a:pt x="0" y="287"/>
                  <a:pt x="1" y="368"/>
                </a:cubicBezTo>
                <a:cubicBezTo>
                  <a:pt x="2" y="449"/>
                  <a:pt x="18" y="560"/>
                  <a:pt x="33" y="648"/>
                </a:cubicBezTo>
                <a:cubicBezTo>
                  <a:pt x="48" y="736"/>
                  <a:pt x="70" y="837"/>
                  <a:pt x="89" y="896"/>
                </a:cubicBezTo>
                <a:cubicBezTo>
                  <a:pt x="108" y="955"/>
                  <a:pt x="136" y="983"/>
                  <a:pt x="145" y="1000"/>
                </a:cubicBezTo>
              </a:path>
            </a:pathLst>
          </a:custGeom>
          <a:noFill/>
          <a:ln w="57150" cap="flat" cmpd="sng">
            <a:solidFill>
              <a:schemeClr val="tx1">
                <a:lumMod val="50000"/>
              </a:schemeClr>
            </a:solidFill>
            <a:prstDash val="sysDot"/>
            <a:round/>
            <a:headEnd/>
            <a:tailEnd/>
          </a:ln>
        </p:spPr>
        <p:txBody>
          <a:bodyPr/>
          <a:lstStyle/>
          <a:p>
            <a:pPr>
              <a:defRPr/>
            </a:pPr>
            <a:endParaRPr lang="fr-FR">
              <a:solidFill>
                <a:srgbClr val="3F3F3F"/>
              </a:solidFill>
            </a:endParaRPr>
          </a:p>
        </p:txBody>
      </p:sp>
      <p:sp>
        <p:nvSpPr>
          <p:cNvPr id="90" name="Freeform 37"/>
          <p:cNvSpPr>
            <a:spLocks/>
          </p:cNvSpPr>
          <p:nvPr/>
        </p:nvSpPr>
        <p:spPr bwMode="auto">
          <a:xfrm>
            <a:off x="4719638" y="3892550"/>
            <a:ext cx="698500" cy="127000"/>
          </a:xfrm>
          <a:custGeom>
            <a:avLst/>
            <a:gdLst>
              <a:gd name="T0" fmla="*/ 0 w 440"/>
              <a:gd name="T1" fmla="*/ 2147483647 h 80"/>
              <a:gd name="T2" fmla="*/ 2147483647 w 440"/>
              <a:gd name="T3" fmla="*/ 2147483647 h 80"/>
              <a:gd name="T4" fmla="*/ 2147483647 w 440"/>
              <a:gd name="T5" fmla="*/ 2147483647 h 80"/>
              <a:gd name="T6" fmla="*/ 2147483647 w 440"/>
              <a:gd name="T7" fmla="*/ 0 h 80"/>
              <a:gd name="T8" fmla="*/ 0 60000 65536"/>
              <a:gd name="T9" fmla="*/ 0 60000 65536"/>
              <a:gd name="T10" fmla="*/ 0 60000 65536"/>
              <a:gd name="T11" fmla="*/ 0 60000 65536"/>
              <a:gd name="T12" fmla="*/ 0 w 440"/>
              <a:gd name="T13" fmla="*/ 0 h 80"/>
              <a:gd name="T14" fmla="*/ 440 w 440"/>
              <a:gd name="T15" fmla="*/ 80 h 80"/>
            </a:gdLst>
            <a:ahLst/>
            <a:cxnLst>
              <a:cxn ang="T8">
                <a:pos x="T0" y="T1"/>
              </a:cxn>
              <a:cxn ang="T9">
                <a:pos x="T2" y="T3"/>
              </a:cxn>
              <a:cxn ang="T10">
                <a:pos x="T4" y="T5"/>
              </a:cxn>
              <a:cxn ang="T11">
                <a:pos x="T6" y="T7"/>
              </a:cxn>
            </a:cxnLst>
            <a:rect l="T12" t="T13" r="T14" b="T15"/>
            <a:pathLst>
              <a:path w="440" h="80">
                <a:moveTo>
                  <a:pt x="0" y="80"/>
                </a:moveTo>
                <a:cubicBezTo>
                  <a:pt x="45" y="62"/>
                  <a:pt x="91" y="44"/>
                  <a:pt x="144" y="32"/>
                </a:cubicBezTo>
                <a:cubicBezTo>
                  <a:pt x="197" y="20"/>
                  <a:pt x="271" y="13"/>
                  <a:pt x="320" y="8"/>
                </a:cubicBezTo>
                <a:cubicBezTo>
                  <a:pt x="369" y="3"/>
                  <a:pt x="420" y="1"/>
                  <a:pt x="440" y="0"/>
                </a:cubicBezTo>
              </a:path>
            </a:pathLst>
          </a:custGeom>
          <a:noFill/>
          <a:ln w="57150" cap="flat" cmpd="sng">
            <a:solidFill>
              <a:schemeClr val="tx1">
                <a:lumMod val="50000"/>
              </a:schemeClr>
            </a:solidFill>
            <a:prstDash val="solid"/>
            <a:round/>
            <a:headEnd/>
            <a:tailEnd/>
          </a:ln>
        </p:spPr>
        <p:txBody>
          <a:bodyPr/>
          <a:lstStyle/>
          <a:p>
            <a:pPr>
              <a:defRPr/>
            </a:pPr>
            <a:endParaRPr lang="fr-FR">
              <a:solidFill>
                <a:srgbClr val="3F3F3F"/>
              </a:solidFill>
            </a:endParaRPr>
          </a:p>
        </p:txBody>
      </p:sp>
      <p:sp>
        <p:nvSpPr>
          <p:cNvPr id="91" name="Text Box 38"/>
          <p:cNvSpPr txBox="1">
            <a:spLocks noChangeArrowheads="1"/>
          </p:cNvSpPr>
          <p:nvPr/>
        </p:nvSpPr>
        <p:spPr bwMode="auto">
          <a:xfrm>
            <a:off x="1181100" y="4675188"/>
            <a:ext cx="1454150" cy="400050"/>
          </a:xfrm>
          <a:prstGeom prst="rect">
            <a:avLst/>
          </a:prstGeom>
          <a:noFill/>
          <a:ln w="9525">
            <a:noFill/>
            <a:miter lim="800000"/>
            <a:headEnd/>
            <a:tailEnd/>
          </a:ln>
        </p:spPr>
        <p:txBody>
          <a:bodyPr wrap="none">
            <a:spAutoFit/>
          </a:bodyPr>
          <a:lstStyle/>
          <a:p>
            <a:pPr>
              <a:defRPr/>
            </a:pPr>
            <a:r>
              <a:rPr lang="fi-FI" sz="2000" b="1" dirty="0">
                <a:latin typeface="+mn-lt"/>
              </a:rPr>
              <a:t>GLUCOSE</a:t>
            </a:r>
          </a:p>
        </p:txBody>
      </p:sp>
      <p:sp>
        <p:nvSpPr>
          <p:cNvPr id="92" name="Text Box 39"/>
          <p:cNvSpPr txBox="1">
            <a:spLocks noChangeArrowheads="1"/>
          </p:cNvSpPr>
          <p:nvPr/>
        </p:nvSpPr>
        <p:spPr bwMode="auto">
          <a:xfrm>
            <a:off x="1295400" y="5151438"/>
            <a:ext cx="1212850" cy="400050"/>
          </a:xfrm>
          <a:prstGeom prst="rect">
            <a:avLst/>
          </a:prstGeom>
          <a:noFill/>
          <a:ln w="9525">
            <a:noFill/>
            <a:miter lim="800000"/>
            <a:headEnd/>
            <a:tailEnd/>
          </a:ln>
        </p:spPr>
        <p:txBody>
          <a:bodyPr wrap="none">
            <a:spAutoFit/>
          </a:bodyPr>
          <a:lstStyle/>
          <a:p>
            <a:pPr>
              <a:defRPr/>
            </a:pPr>
            <a:r>
              <a:rPr lang="fi-FI" sz="2000" b="1" dirty="0">
                <a:latin typeface="+mn-lt"/>
              </a:rPr>
              <a:t>INSULIN</a:t>
            </a:r>
          </a:p>
        </p:txBody>
      </p:sp>
      <p:sp>
        <p:nvSpPr>
          <p:cNvPr id="93" name="Line 40"/>
          <p:cNvSpPr>
            <a:spLocks noChangeShapeType="1"/>
          </p:cNvSpPr>
          <p:nvPr/>
        </p:nvSpPr>
        <p:spPr bwMode="auto">
          <a:xfrm flipV="1">
            <a:off x="2481263" y="4260850"/>
            <a:ext cx="457200" cy="406400"/>
          </a:xfrm>
          <a:prstGeom prst="line">
            <a:avLst/>
          </a:prstGeom>
          <a:noFill/>
          <a:ln w="57150">
            <a:solidFill>
              <a:schemeClr val="tx1">
                <a:lumMod val="50000"/>
              </a:schemeClr>
            </a:solidFill>
            <a:round/>
            <a:headEnd/>
            <a:tailEnd type="triangle" w="med" len="med"/>
          </a:ln>
        </p:spPr>
        <p:txBody>
          <a:bodyPr/>
          <a:lstStyle/>
          <a:p>
            <a:pPr>
              <a:defRPr/>
            </a:pPr>
            <a:endParaRPr lang="fr-FR">
              <a:solidFill>
                <a:srgbClr val="3F3F3F"/>
              </a:solidFill>
            </a:endParaRPr>
          </a:p>
        </p:txBody>
      </p:sp>
      <p:sp>
        <p:nvSpPr>
          <p:cNvPr id="94" name="Line 41"/>
          <p:cNvSpPr>
            <a:spLocks noChangeShapeType="1"/>
          </p:cNvSpPr>
          <p:nvPr/>
        </p:nvSpPr>
        <p:spPr bwMode="auto">
          <a:xfrm>
            <a:off x="1119188" y="4171950"/>
            <a:ext cx="663575" cy="482600"/>
          </a:xfrm>
          <a:prstGeom prst="line">
            <a:avLst/>
          </a:prstGeom>
          <a:noFill/>
          <a:ln w="57150">
            <a:solidFill>
              <a:schemeClr val="tx1">
                <a:lumMod val="50000"/>
              </a:schemeClr>
            </a:solidFill>
            <a:round/>
            <a:headEnd/>
            <a:tailEnd type="triangle" w="med" len="med"/>
          </a:ln>
        </p:spPr>
        <p:txBody>
          <a:bodyPr/>
          <a:lstStyle/>
          <a:p>
            <a:pPr>
              <a:defRPr/>
            </a:pPr>
            <a:endParaRPr lang="fr-FR">
              <a:solidFill>
                <a:srgbClr val="3F3F3F"/>
              </a:solidFill>
            </a:endParaRPr>
          </a:p>
        </p:txBody>
      </p:sp>
      <p:sp>
        <p:nvSpPr>
          <p:cNvPr id="95" name="Line 42"/>
          <p:cNvSpPr>
            <a:spLocks noChangeShapeType="1"/>
          </p:cNvSpPr>
          <p:nvPr/>
        </p:nvSpPr>
        <p:spPr bwMode="auto">
          <a:xfrm flipV="1">
            <a:off x="1141413" y="2782888"/>
            <a:ext cx="465137" cy="363537"/>
          </a:xfrm>
          <a:prstGeom prst="line">
            <a:avLst/>
          </a:prstGeom>
          <a:noFill/>
          <a:ln w="57150">
            <a:solidFill>
              <a:schemeClr val="tx1">
                <a:lumMod val="50000"/>
              </a:schemeClr>
            </a:solidFill>
            <a:round/>
            <a:headEnd/>
            <a:tailEnd type="triangle" w="med" len="med"/>
          </a:ln>
        </p:spPr>
        <p:txBody>
          <a:bodyPr/>
          <a:lstStyle/>
          <a:p>
            <a:pPr>
              <a:defRPr/>
            </a:pPr>
            <a:endParaRPr lang="fr-FR">
              <a:solidFill>
                <a:srgbClr val="3F3F3F"/>
              </a:solidFill>
            </a:endParaRPr>
          </a:p>
        </p:txBody>
      </p:sp>
      <p:sp>
        <p:nvSpPr>
          <p:cNvPr id="96" name="Line 43"/>
          <p:cNvSpPr>
            <a:spLocks noChangeShapeType="1"/>
          </p:cNvSpPr>
          <p:nvPr/>
        </p:nvSpPr>
        <p:spPr bwMode="auto">
          <a:xfrm flipV="1">
            <a:off x="3598863" y="3511550"/>
            <a:ext cx="393700" cy="228600"/>
          </a:xfrm>
          <a:prstGeom prst="line">
            <a:avLst/>
          </a:prstGeom>
          <a:noFill/>
          <a:ln w="57150">
            <a:solidFill>
              <a:schemeClr val="tx1">
                <a:lumMod val="50000"/>
              </a:schemeClr>
            </a:solidFill>
            <a:round/>
            <a:headEnd/>
            <a:tailEnd type="triangle" w="med" len="med"/>
          </a:ln>
        </p:spPr>
        <p:txBody>
          <a:bodyPr/>
          <a:lstStyle/>
          <a:p>
            <a:pPr>
              <a:defRPr/>
            </a:pPr>
            <a:endParaRPr lang="fr-FR">
              <a:solidFill>
                <a:srgbClr val="3F3F3F"/>
              </a:solidFill>
            </a:endParaRPr>
          </a:p>
        </p:txBody>
      </p:sp>
      <p:sp>
        <p:nvSpPr>
          <p:cNvPr id="97" name="Line 45"/>
          <p:cNvSpPr>
            <a:spLocks noChangeShapeType="1"/>
          </p:cNvSpPr>
          <p:nvPr/>
        </p:nvSpPr>
        <p:spPr bwMode="auto">
          <a:xfrm>
            <a:off x="2519363" y="2584450"/>
            <a:ext cx="609600" cy="215900"/>
          </a:xfrm>
          <a:prstGeom prst="line">
            <a:avLst/>
          </a:prstGeom>
          <a:noFill/>
          <a:ln w="57150">
            <a:solidFill>
              <a:schemeClr val="tx1">
                <a:lumMod val="50000"/>
              </a:schemeClr>
            </a:solidFill>
            <a:round/>
            <a:headEnd/>
            <a:tailEnd type="triangle" w="med" len="med"/>
          </a:ln>
        </p:spPr>
        <p:txBody>
          <a:bodyPr/>
          <a:lstStyle/>
          <a:p>
            <a:pPr>
              <a:defRPr/>
            </a:pPr>
            <a:endParaRPr lang="fr-FR">
              <a:solidFill>
                <a:srgbClr val="3F3F3F"/>
              </a:solidFill>
            </a:endParaRPr>
          </a:p>
        </p:txBody>
      </p:sp>
      <p:sp>
        <p:nvSpPr>
          <p:cNvPr id="98" name="Line 46"/>
          <p:cNvSpPr>
            <a:spLocks noChangeShapeType="1"/>
          </p:cNvSpPr>
          <p:nvPr/>
        </p:nvSpPr>
        <p:spPr bwMode="auto">
          <a:xfrm>
            <a:off x="3649663" y="2901950"/>
            <a:ext cx="292100" cy="88900"/>
          </a:xfrm>
          <a:prstGeom prst="line">
            <a:avLst/>
          </a:prstGeom>
          <a:noFill/>
          <a:ln w="57150">
            <a:solidFill>
              <a:schemeClr val="tx1">
                <a:lumMod val="50000"/>
              </a:schemeClr>
            </a:solidFill>
            <a:round/>
            <a:headEnd/>
            <a:tailEnd type="triangle" w="med" len="med"/>
          </a:ln>
        </p:spPr>
        <p:txBody>
          <a:bodyPr/>
          <a:lstStyle/>
          <a:p>
            <a:pPr>
              <a:defRPr/>
            </a:pPr>
            <a:endParaRPr lang="fr-FR">
              <a:solidFill>
                <a:srgbClr val="3F3F3F"/>
              </a:solidFill>
            </a:endParaRPr>
          </a:p>
        </p:txBody>
      </p:sp>
      <p:sp>
        <p:nvSpPr>
          <p:cNvPr id="99" name="Rectangle 47"/>
          <p:cNvSpPr>
            <a:spLocks noChangeArrowheads="1"/>
          </p:cNvSpPr>
          <p:nvPr/>
        </p:nvSpPr>
        <p:spPr bwMode="auto">
          <a:xfrm>
            <a:off x="2914650" y="2990850"/>
            <a:ext cx="355600" cy="330200"/>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fi-FI" dirty="0">
                <a:solidFill>
                  <a:schemeClr val="bg1"/>
                </a:solidFill>
                <a:effectLst>
                  <a:outerShdw blurRad="50800" dist="38100" dir="2700000" algn="tl" rotWithShape="0">
                    <a:prstClr val="black">
                      <a:alpha val="40000"/>
                    </a:prstClr>
                  </a:outerShdw>
                </a:effectLst>
              </a:rPr>
              <a:t>2</a:t>
            </a:r>
          </a:p>
        </p:txBody>
      </p:sp>
      <p:sp>
        <p:nvSpPr>
          <p:cNvPr id="100" name="Line 48"/>
          <p:cNvSpPr>
            <a:spLocks noChangeShapeType="1"/>
          </p:cNvSpPr>
          <p:nvPr/>
        </p:nvSpPr>
        <p:spPr bwMode="auto">
          <a:xfrm>
            <a:off x="4106863" y="2393950"/>
            <a:ext cx="165100" cy="317500"/>
          </a:xfrm>
          <a:prstGeom prst="line">
            <a:avLst/>
          </a:prstGeom>
          <a:noFill/>
          <a:ln w="57150">
            <a:solidFill>
              <a:schemeClr val="tx1">
                <a:lumMod val="50000"/>
              </a:schemeClr>
            </a:solidFill>
            <a:round/>
            <a:headEnd/>
            <a:tailEnd type="triangle" w="med" len="med"/>
          </a:ln>
        </p:spPr>
        <p:txBody>
          <a:bodyPr/>
          <a:lstStyle/>
          <a:p>
            <a:pPr>
              <a:defRPr/>
            </a:pPr>
            <a:endParaRPr lang="fr-FR">
              <a:solidFill>
                <a:srgbClr val="3F3F3F"/>
              </a:solidFill>
            </a:endParaRPr>
          </a:p>
        </p:txBody>
      </p:sp>
      <p:sp>
        <p:nvSpPr>
          <p:cNvPr id="101" name="Rectangle 49"/>
          <p:cNvSpPr>
            <a:spLocks noChangeArrowheads="1"/>
          </p:cNvSpPr>
          <p:nvPr/>
        </p:nvSpPr>
        <p:spPr bwMode="auto">
          <a:xfrm>
            <a:off x="3448050" y="2203450"/>
            <a:ext cx="355600" cy="330200"/>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fi-FI" dirty="0">
                <a:solidFill>
                  <a:schemeClr val="bg1"/>
                </a:solidFill>
                <a:effectLst>
                  <a:outerShdw blurRad="50800" dist="38100" dir="2700000" algn="tl" rotWithShape="0">
                    <a:prstClr val="black">
                      <a:alpha val="40000"/>
                    </a:prstClr>
                  </a:outerShdw>
                </a:effectLst>
              </a:rPr>
              <a:t>2</a:t>
            </a:r>
          </a:p>
        </p:txBody>
      </p:sp>
      <p:sp>
        <p:nvSpPr>
          <p:cNvPr id="102" name="Line 50"/>
          <p:cNvSpPr>
            <a:spLocks noChangeShapeType="1"/>
          </p:cNvSpPr>
          <p:nvPr/>
        </p:nvSpPr>
        <p:spPr bwMode="auto">
          <a:xfrm flipV="1">
            <a:off x="2570163" y="4705350"/>
            <a:ext cx="685800" cy="165100"/>
          </a:xfrm>
          <a:prstGeom prst="line">
            <a:avLst/>
          </a:prstGeom>
          <a:noFill/>
          <a:ln w="38100">
            <a:solidFill>
              <a:schemeClr val="tx1">
                <a:lumMod val="50000"/>
              </a:schemeClr>
            </a:solidFill>
            <a:round/>
            <a:headEnd/>
            <a:tailEnd/>
          </a:ln>
        </p:spPr>
        <p:txBody>
          <a:bodyPr/>
          <a:lstStyle/>
          <a:p>
            <a:pPr>
              <a:defRPr/>
            </a:pPr>
            <a:endParaRPr lang="fr-FR">
              <a:solidFill>
                <a:srgbClr val="3F3F3F"/>
              </a:solidFill>
            </a:endParaRPr>
          </a:p>
        </p:txBody>
      </p:sp>
      <p:sp>
        <p:nvSpPr>
          <p:cNvPr id="103" name="Line 51"/>
          <p:cNvSpPr>
            <a:spLocks noChangeShapeType="1"/>
          </p:cNvSpPr>
          <p:nvPr/>
        </p:nvSpPr>
        <p:spPr bwMode="auto">
          <a:xfrm flipV="1">
            <a:off x="2506663" y="4819650"/>
            <a:ext cx="787400" cy="520700"/>
          </a:xfrm>
          <a:prstGeom prst="line">
            <a:avLst/>
          </a:prstGeom>
          <a:noFill/>
          <a:ln w="38100">
            <a:solidFill>
              <a:schemeClr val="tx1">
                <a:lumMod val="50000"/>
              </a:schemeClr>
            </a:solidFill>
            <a:round/>
            <a:headEnd/>
            <a:tailEnd/>
          </a:ln>
        </p:spPr>
        <p:txBody>
          <a:bodyPr/>
          <a:lstStyle/>
          <a:p>
            <a:pPr>
              <a:defRPr/>
            </a:pPr>
            <a:endParaRPr lang="fr-FR">
              <a:solidFill>
                <a:srgbClr val="3F3F3F"/>
              </a:solidFill>
            </a:endParaRPr>
          </a:p>
        </p:txBody>
      </p:sp>
      <p:sp>
        <p:nvSpPr>
          <p:cNvPr id="104" name="Line 52"/>
          <p:cNvSpPr>
            <a:spLocks noChangeShapeType="1"/>
          </p:cNvSpPr>
          <p:nvPr/>
        </p:nvSpPr>
        <p:spPr bwMode="auto">
          <a:xfrm>
            <a:off x="3497263" y="4298950"/>
            <a:ext cx="25400" cy="177800"/>
          </a:xfrm>
          <a:prstGeom prst="line">
            <a:avLst/>
          </a:prstGeom>
          <a:noFill/>
          <a:ln w="38100">
            <a:solidFill>
              <a:schemeClr val="tx1">
                <a:lumMod val="50000"/>
              </a:schemeClr>
            </a:solidFill>
            <a:round/>
            <a:headEnd/>
            <a:tailEnd/>
          </a:ln>
        </p:spPr>
        <p:txBody>
          <a:bodyPr/>
          <a:lstStyle/>
          <a:p>
            <a:pPr>
              <a:defRPr/>
            </a:pPr>
            <a:endParaRPr lang="fr-FR">
              <a:solidFill>
                <a:srgbClr val="3F3F3F"/>
              </a:solidFill>
            </a:endParaRPr>
          </a:p>
        </p:txBody>
      </p:sp>
      <p:sp>
        <p:nvSpPr>
          <p:cNvPr id="46119" name="AutoShape 105"/>
          <p:cNvSpPr>
            <a:spLocks noChangeArrowheads="1"/>
          </p:cNvSpPr>
          <p:nvPr/>
        </p:nvSpPr>
        <p:spPr bwMode="auto">
          <a:xfrm>
            <a:off x="7021513" y="4349750"/>
            <a:ext cx="2027237" cy="1662113"/>
          </a:xfrm>
          <a:prstGeom prst="roundRect">
            <a:avLst>
              <a:gd name="adj" fmla="val 9972"/>
            </a:avLst>
          </a:prstGeom>
          <a:solidFill>
            <a:srgbClr val="FFFFFF"/>
          </a:solidFill>
          <a:ln w="9525">
            <a:solidFill>
              <a:schemeClr val="accent1"/>
            </a:solidFill>
            <a:round/>
            <a:headEnd/>
            <a:tailEnd/>
          </a:ln>
        </p:spPr>
        <p:txBody>
          <a:bodyPr tIns="0" bIns="0" anchor="ctr"/>
          <a:lstStyle/>
          <a:p>
            <a:pPr>
              <a:lnSpc>
                <a:spcPct val="150000"/>
              </a:lnSpc>
            </a:pPr>
            <a:r>
              <a:rPr lang="en-US" sz="1100">
                <a:sym typeface="Symbol" pitchFamily="18" charset="2"/>
              </a:rPr>
              <a:t>Apo B: apolipoprotein B</a:t>
            </a:r>
          </a:p>
          <a:p>
            <a:pPr>
              <a:lnSpc>
                <a:spcPct val="150000"/>
              </a:lnSpc>
            </a:pPr>
            <a:r>
              <a:rPr lang="en-US" sz="1100">
                <a:sym typeface="Symbol" pitchFamily="18" charset="2"/>
              </a:rPr>
              <a:t>-ox: -oxidation</a:t>
            </a:r>
          </a:p>
          <a:p>
            <a:pPr>
              <a:lnSpc>
                <a:spcPct val="150000"/>
              </a:lnSpc>
            </a:pPr>
            <a:r>
              <a:rPr lang="en-US" sz="1100">
                <a:sym typeface="Symbol" pitchFamily="18" charset="2"/>
              </a:rPr>
              <a:t>CM: chylomicron</a:t>
            </a:r>
          </a:p>
          <a:p>
            <a:pPr>
              <a:lnSpc>
                <a:spcPct val="150000"/>
              </a:lnSpc>
            </a:pPr>
            <a:r>
              <a:rPr lang="en-US" sz="1100">
                <a:sym typeface="Symbol" pitchFamily="18" charset="2"/>
              </a:rPr>
              <a:t>DNL: de novo lipogenesis</a:t>
            </a:r>
          </a:p>
          <a:p>
            <a:pPr>
              <a:lnSpc>
                <a:spcPct val="150000"/>
              </a:lnSpc>
            </a:pPr>
            <a:r>
              <a:rPr lang="en-US" sz="1100">
                <a:sym typeface="Symbol" pitchFamily="18" charset="2"/>
              </a:rPr>
              <a:t>FA: fatty acids</a:t>
            </a:r>
          </a:p>
          <a:p>
            <a:pPr>
              <a:lnSpc>
                <a:spcPct val="150000"/>
              </a:lnSpc>
            </a:pPr>
            <a:r>
              <a:rPr lang="en-US" sz="1100">
                <a:sym typeface="Symbol" pitchFamily="18" charset="2"/>
              </a:rPr>
              <a:t>FFA: free fatty acids</a:t>
            </a:r>
          </a:p>
        </p:txBody>
      </p:sp>
      <p:sp>
        <p:nvSpPr>
          <p:cNvPr id="106" name="Tekstikehys 24"/>
          <p:cNvSpPr txBox="1">
            <a:spLocks noChangeArrowheads="1"/>
          </p:cNvSpPr>
          <p:nvPr/>
        </p:nvSpPr>
        <p:spPr bwMode="auto">
          <a:xfrm>
            <a:off x="3172791" y="2674827"/>
            <a:ext cx="432409" cy="307817"/>
          </a:xfrm>
          <a:prstGeom prst="rect">
            <a:avLst/>
          </a:prstGeom>
          <a:noFill/>
          <a:ln w="9525" algn="ctr">
            <a:noFill/>
            <a:round/>
            <a:headEnd/>
            <a:tailEnd/>
          </a:ln>
          <a:effectLst>
            <a:innerShdw blurRad="114300">
              <a:prstClr val="black"/>
            </a:innerShdw>
          </a:effectLst>
        </p:spPr>
        <p:txBody>
          <a:bodyPr/>
          <a:lstStyle/>
          <a:p>
            <a:pPr algn="ctr" eaLnBrk="0" hangingPunct="0">
              <a:defRPr/>
            </a:pPr>
            <a:r>
              <a:rPr lang="fi-FI" sz="1400" b="1" dirty="0">
                <a:solidFill>
                  <a:schemeClr val="bg1"/>
                </a:solidFill>
                <a:effectLst>
                  <a:outerShdw blurRad="50800" dist="38100" dir="2700000" algn="tl" rotWithShape="0">
                    <a:prstClr val="black">
                      <a:alpha val="40000"/>
                    </a:prstClr>
                  </a:outerShdw>
                </a:effectLst>
                <a:latin typeface="+mn-lt"/>
                <a:cs typeface="Arial" charset="0"/>
              </a:rPr>
              <a:t>TG</a:t>
            </a:r>
          </a:p>
        </p:txBody>
      </p:sp>
      <p:pic>
        <p:nvPicPr>
          <p:cNvPr id="46123" name="Picture 7" descr="R:\Cardiologie\Chaire_ICCR\Chaire\Banque Images\images Jeff\Lung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3238" y="3192463"/>
            <a:ext cx="971550" cy="1187450"/>
          </a:xfrm>
          <a:prstGeom prst="rect">
            <a:avLst/>
          </a:prstGeom>
          <a:noFill/>
          <a:ln w="9525">
            <a:noFill/>
            <a:miter lim="800000"/>
            <a:headEnd/>
            <a:tailEnd/>
          </a:ln>
        </p:spPr>
      </p:pic>
      <p:pic>
        <p:nvPicPr>
          <p:cNvPr id="46124" name="Picture 68"/>
          <p:cNvPicPr>
            <a:picLocks noChangeAspect="1" noChangeArrowheads="1"/>
          </p:cNvPicPr>
          <p:nvPr/>
        </p:nvPicPr>
        <p:blipFill>
          <a:blip r:embed="rId5" cstate="print"/>
          <a:srcRect/>
          <a:stretch>
            <a:fillRect/>
          </a:stretch>
        </p:blipFill>
        <p:spPr bwMode="auto">
          <a:xfrm rot="-2561016">
            <a:off x="966788" y="933450"/>
            <a:ext cx="936625" cy="900113"/>
          </a:xfrm>
          <a:prstGeom prst="rect">
            <a:avLst/>
          </a:prstGeom>
          <a:noFill/>
          <a:ln w="12700">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itre 1"/>
          <p:cNvSpPr>
            <a:spLocks noGrp="1"/>
          </p:cNvSpPr>
          <p:nvPr>
            <p:ph type="title"/>
          </p:nvPr>
        </p:nvSpPr>
        <p:spPr>
          <a:xfrm>
            <a:off x="1019175" y="1588"/>
            <a:ext cx="7686675" cy="831850"/>
          </a:xfrm>
        </p:spPr>
        <p:txBody>
          <a:bodyPr/>
          <a:lstStyle/>
          <a:p>
            <a:r>
              <a:rPr lang="fi-FI" sz="2400">
                <a:cs typeface="Arial" charset="0"/>
              </a:rPr>
              <a:t>Whole-Body Palmitate Rate of Appearance in Obese Subjects Without and With Nonalcoholic Fatty Liver Disease (NAFLD)</a:t>
            </a:r>
            <a:endParaRPr lang="fr-CA" sz="2400"/>
          </a:p>
        </p:txBody>
      </p:sp>
      <p:sp>
        <p:nvSpPr>
          <p:cNvPr id="47110" name="Espace réservé du texte 3"/>
          <p:cNvSpPr>
            <a:spLocks noGrp="1"/>
          </p:cNvSpPr>
          <p:nvPr>
            <p:ph type="body" sz="quarter" idx="10"/>
          </p:nvPr>
        </p:nvSpPr>
        <p:spPr>
          <a:xfrm>
            <a:off x="2124075" y="6105525"/>
            <a:ext cx="6800850" cy="552450"/>
          </a:xfrm>
        </p:spPr>
        <p:txBody>
          <a:bodyPr/>
          <a:lstStyle/>
          <a:p>
            <a:pPr>
              <a:spcBef>
                <a:spcPct val="0"/>
              </a:spcBef>
            </a:pPr>
            <a:r>
              <a:rPr lang="en-US" dirty="0"/>
              <a:t>Adapted from </a:t>
            </a:r>
            <a:r>
              <a:rPr lang="fi-FI" dirty="0">
                <a:cs typeface="Arial" charset="0"/>
              </a:rPr>
              <a:t>Fabbrini E et al. Gastroenterology 2008;134:424-31</a:t>
            </a:r>
            <a:endParaRPr lang="en-US" dirty="0"/>
          </a:p>
        </p:txBody>
      </p:sp>
      <p:grpSp>
        <p:nvGrpSpPr>
          <p:cNvPr id="47111" name="Groupe 46"/>
          <p:cNvGrpSpPr>
            <a:grpSpLocks/>
          </p:cNvGrpSpPr>
          <p:nvPr/>
        </p:nvGrpSpPr>
        <p:grpSpPr bwMode="auto">
          <a:xfrm>
            <a:off x="1870075" y="4276725"/>
            <a:ext cx="1512888" cy="619125"/>
            <a:chOff x="1952786" y="4337718"/>
            <a:chExt cx="1511891" cy="619955"/>
          </a:xfrm>
        </p:grpSpPr>
        <p:sp>
          <p:nvSpPr>
            <p:cNvPr id="7" name="Tekstikehys 31"/>
            <p:cNvSpPr txBox="1">
              <a:spLocks noChangeArrowheads="1"/>
            </p:cNvSpPr>
            <p:nvPr/>
          </p:nvSpPr>
          <p:spPr bwMode="auto">
            <a:xfrm>
              <a:off x="1959132" y="4337718"/>
              <a:ext cx="1505545" cy="370384"/>
            </a:xfrm>
            <a:prstGeom prst="rect">
              <a:avLst/>
            </a:prstGeom>
            <a:noFill/>
            <a:ln w="9525">
              <a:noFill/>
              <a:miter lim="800000"/>
              <a:headEnd/>
              <a:tailEnd/>
            </a:ln>
          </p:spPr>
          <p:txBody>
            <a:bodyPr wrap="none">
              <a:spAutoFit/>
            </a:bodyPr>
            <a:lstStyle/>
            <a:p>
              <a:pPr>
                <a:defRPr/>
              </a:pPr>
              <a:r>
                <a:rPr lang="fi-FI" b="1" dirty="0">
                  <a:solidFill>
                    <a:srgbClr val="1F4363"/>
                  </a:solidFill>
                  <a:latin typeface="+mn-lt"/>
                  <a:cs typeface="Arial" charset="0"/>
                </a:rPr>
                <a:t>Liver fat (%)</a:t>
              </a:r>
            </a:p>
          </p:txBody>
        </p:sp>
        <p:sp>
          <p:nvSpPr>
            <p:cNvPr id="8" name="Text Box 62"/>
            <p:cNvSpPr txBox="1">
              <a:spLocks noChangeArrowheads="1"/>
            </p:cNvSpPr>
            <p:nvPr/>
          </p:nvSpPr>
          <p:spPr bwMode="auto">
            <a:xfrm>
              <a:off x="1952786" y="4587290"/>
              <a:ext cx="1450019" cy="370383"/>
            </a:xfrm>
            <a:prstGeom prst="rect">
              <a:avLst/>
            </a:prstGeom>
            <a:noFill/>
            <a:ln w="9525">
              <a:noFill/>
              <a:miter lim="800000"/>
              <a:headEnd/>
              <a:tailEnd/>
            </a:ln>
          </p:spPr>
          <p:txBody>
            <a:bodyPr wrap="none">
              <a:spAutoFit/>
            </a:bodyPr>
            <a:lstStyle/>
            <a:p>
              <a:pPr>
                <a:defRPr/>
              </a:pPr>
              <a:r>
                <a:rPr lang="fi-FI" b="1" dirty="0">
                  <a:solidFill>
                    <a:srgbClr val="1F4363"/>
                  </a:solidFill>
                  <a:latin typeface="+mn-lt"/>
                  <a:cs typeface="Arial" charset="0"/>
                </a:rPr>
                <a:t>BMI (kg/m</a:t>
              </a:r>
              <a:r>
                <a:rPr lang="fi-FI" b="1" baseline="30000" dirty="0">
                  <a:solidFill>
                    <a:srgbClr val="1F4363"/>
                  </a:solidFill>
                  <a:latin typeface="+mn-lt"/>
                  <a:cs typeface="Arial" charset="0"/>
                </a:rPr>
                <a:t>2</a:t>
              </a:r>
              <a:r>
                <a:rPr lang="fi-FI" b="1" dirty="0">
                  <a:solidFill>
                    <a:srgbClr val="1F4363"/>
                  </a:solidFill>
                  <a:latin typeface="+mn-lt"/>
                  <a:cs typeface="Arial" charset="0"/>
                </a:rPr>
                <a:t>)</a:t>
              </a:r>
            </a:p>
          </p:txBody>
        </p:sp>
      </p:grpSp>
      <p:graphicFrame>
        <p:nvGraphicFramePr>
          <p:cNvPr id="47108" name="Graphique 8"/>
          <p:cNvGraphicFramePr>
            <a:graphicFrameLocks/>
          </p:cNvGraphicFramePr>
          <p:nvPr/>
        </p:nvGraphicFramePr>
        <p:xfrm>
          <a:off x="1652588" y="563563"/>
          <a:ext cx="6096000" cy="4064000"/>
        </p:xfrm>
        <a:graphic>
          <a:graphicData uri="http://schemas.openxmlformats.org/presentationml/2006/ole">
            <mc:AlternateContent xmlns:mc="http://schemas.openxmlformats.org/markup-compatibility/2006">
              <mc:Choice xmlns:v="urn:schemas-microsoft-com:vml" Requires="v">
                <p:oleObj spid="_x0000_s47109" r:id="rId4" imgW="6096528" imgH="4060288" progId="Excel.Sheet.8">
                  <p:embed/>
                </p:oleObj>
              </mc:Choice>
              <mc:Fallback>
                <p:oleObj r:id="rId4" imgW="6096528" imgH="4060288" progId="Excel.Sheet.8">
                  <p:embed/>
                  <p:pic>
                    <p:nvPicPr>
                      <p:cNvPr id="0" name="Graphiqu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588" y="563563"/>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2" name="Tekstikehys 53"/>
          <p:cNvSpPr txBox="1">
            <a:spLocks noChangeArrowheads="1"/>
          </p:cNvSpPr>
          <p:nvPr/>
        </p:nvSpPr>
        <p:spPr bwMode="auto">
          <a:xfrm>
            <a:off x="5871242" y="1201895"/>
            <a:ext cx="274637" cy="350838"/>
          </a:xfrm>
          <a:prstGeom prst="rect">
            <a:avLst/>
          </a:prstGeom>
          <a:noFill/>
          <a:ln w="9525">
            <a:noFill/>
            <a:miter lim="800000"/>
            <a:headEnd/>
            <a:tailEnd/>
          </a:ln>
        </p:spPr>
        <p:txBody>
          <a:bodyPr wrap="none">
            <a:spAutoFit/>
          </a:bodyPr>
          <a:lstStyle/>
          <a:p>
            <a:r>
              <a:rPr lang="fi-FI" dirty="0">
                <a:cs typeface="Arial" charset="0"/>
              </a:rPr>
              <a:t>*</a:t>
            </a:r>
          </a:p>
        </p:txBody>
      </p:sp>
      <p:sp>
        <p:nvSpPr>
          <p:cNvPr id="47113" name="Tekstikehys 34"/>
          <p:cNvSpPr txBox="1">
            <a:spLocks noChangeArrowheads="1"/>
          </p:cNvSpPr>
          <p:nvPr/>
        </p:nvSpPr>
        <p:spPr bwMode="auto">
          <a:xfrm rot="-5400000">
            <a:off x="-64293" y="2318544"/>
            <a:ext cx="3325812" cy="647700"/>
          </a:xfrm>
          <a:prstGeom prst="rect">
            <a:avLst/>
          </a:prstGeom>
          <a:noFill/>
          <a:ln w="9525">
            <a:noFill/>
            <a:miter lim="800000"/>
            <a:headEnd/>
            <a:tailEnd/>
          </a:ln>
        </p:spPr>
        <p:txBody>
          <a:bodyPr wrap="none">
            <a:spAutoFit/>
          </a:bodyPr>
          <a:lstStyle/>
          <a:p>
            <a:pPr algn="ctr"/>
            <a:r>
              <a:rPr lang="fi-FI" b="1">
                <a:solidFill>
                  <a:srgbClr val="1F4363"/>
                </a:solidFill>
                <a:cs typeface="Arial" charset="0"/>
              </a:rPr>
              <a:t>Palmitate rate of appearence</a:t>
            </a:r>
          </a:p>
          <a:p>
            <a:pPr algn="ctr"/>
            <a:r>
              <a:rPr lang="fi-FI" b="1">
                <a:solidFill>
                  <a:srgbClr val="1F4363"/>
                </a:solidFill>
                <a:cs typeface="Arial" charset="0"/>
              </a:rPr>
              <a:t> (µmol/minute)</a:t>
            </a:r>
          </a:p>
        </p:txBody>
      </p:sp>
      <p:sp>
        <p:nvSpPr>
          <p:cNvPr id="12" name="Tekstikehys 31"/>
          <p:cNvSpPr txBox="1">
            <a:spLocks noChangeArrowheads="1"/>
          </p:cNvSpPr>
          <p:nvPr/>
        </p:nvSpPr>
        <p:spPr bwMode="auto">
          <a:xfrm>
            <a:off x="174625" y="4965700"/>
            <a:ext cx="4178300" cy="276225"/>
          </a:xfrm>
          <a:prstGeom prst="rect">
            <a:avLst/>
          </a:prstGeom>
          <a:noFill/>
          <a:ln w="9525">
            <a:noFill/>
            <a:miter lim="800000"/>
            <a:headEnd/>
            <a:tailEnd/>
          </a:ln>
        </p:spPr>
        <p:txBody>
          <a:bodyPr wrap="none">
            <a:spAutoFit/>
          </a:bodyPr>
          <a:lstStyle/>
          <a:p>
            <a:pPr>
              <a:defRPr/>
            </a:pPr>
            <a:r>
              <a:rPr lang="fi-FI" sz="1200" dirty="0">
                <a:latin typeface="+mn-lt"/>
                <a:cs typeface="Arial" charset="0"/>
              </a:rPr>
              <a:t>*Significantly different from the normal IHGT group, p&lt;0.05</a:t>
            </a:r>
          </a:p>
        </p:txBody>
      </p:sp>
      <p:sp>
        <p:nvSpPr>
          <p:cNvPr id="13" name="Tekstikehys 33"/>
          <p:cNvSpPr txBox="1">
            <a:spLocks noChangeArrowheads="1"/>
          </p:cNvSpPr>
          <p:nvPr/>
        </p:nvSpPr>
        <p:spPr bwMode="auto">
          <a:xfrm>
            <a:off x="5445125" y="4278313"/>
            <a:ext cx="1198563" cy="641350"/>
          </a:xfrm>
          <a:prstGeom prst="rect">
            <a:avLst/>
          </a:prstGeom>
          <a:noFill/>
          <a:ln w="9525">
            <a:noFill/>
            <a:miter lim="800000"/>
            <a:headEnd/>
            <a:tailEnd/>
          </a:ln>
        </p:spPr>
        <p:txBody>
          <a:bodyPr wrap="none">
            <a:spAutoFit/>
          </a:bodyPr>
          <a:lstStyle/>
          <a:p>
            <a:pPr>
              <a:defRPr/>
            </a:pPr>
            <a:r>
              <a:rPr lang="fi-FI" b="1" dirty="0">
                <a:solidFill>
                  <a:srgbClr val="1F4363"/>
                </a:solidFill>
                <a:latin typeface="+mn-lt"/>
                <a:cs typeface="Arial" charset="0"/>
              </a:rPr>
              <a:t>22.7 ± 2.0</a:t>
            </a:r>
          </a:p>
          <a:p>
            <a:pPr>
              <a:defRPr/>
            </a:pPr>
            <a:r>
              <a:rPr lang="fi-FI" b="1" dirty="0">
                <a:solidFill>
                  <a:srgbClr val="1F4363"/>
                </a:solidFill>
                <a:latin typeface="+mn-lt"/>
                <a:cs typeface="Arial" charset="0"/>
              </a:rPr>
              <a:t>36.8 ± 1.2</a:t>
            </a:r>
          </a:p>
        </p:txBody>
      </p:sp>
      <p:grpSp>
        <p:nvGrpSpPr>
          <p:cNvPr id="47116" name="Groupe 43"/>
          <p:cNvGrpSpPr>
            <a:grpSpLocks/>
          </p:cNvGrpSpPr>
          <p:nvPr/>
        </p:nvGrpSpPr>
        <p:grpSpPr bwMode="auto">
          <a:xfrm>
            <a:off x="3387725" y="4276725"/>
            <a:ext cx="1209675" cy="619125"/>
            <a:chOff x="3394573" y="4337721"/>
            <a:chExt cx="1210921" cy="619956"/>
          </a:xfrm>
        </p:grpSpPr>
        <p:sp>
          <p:nvSpPr>
            <p:cNvPr id="15" name="Tekstikehys 32"/>
            <p:cNvSpPr txBox="1">
              <a:spLocks noChangeArrowheads="1"/>
            </p:cNvSpPr>
            <p:nvPr/>
          </p:nvSpPr>
          <p:spPr bwMode="auto">
            <a:xfrm>
              <a:off x="3524882" y="4337721"/>
              <a:ext cx="1080612" cy="370384"/>
            </a:xfrm>
            <a:prstGeom prst="rect">
              <a:avLst/>
            </a:prstGeom>
            <a:noFill/>
            <a:ln w="9525">
              <a:noFill/>
              <a:miter lim="800000"/>
              <a:headEnd/>
              <a:tailEnd/>
            </a:ln>
          </p:spPr>
          <p:txBody>
            <a:bodyPr wrap="none">
              <a:spAutoFit/>
            </a:bodyPr>
            <a:lstStyle/>
            <a:p>
              <a:pPr>
                <a:defRPr/>
              </a:pPr>
              <a:r>
                <a:rPr lang="fi-FI" b="1" dirty="0">
                  <a:solidFill>
                    <a:srgbClr val="1F4363"/>
                  </a:solidFill>
                  <a:latin typeface="+mn-lt"/>
                  <a:cs typeface="Arial" charset="0"/>
                </a:rPr>
                <a:t>3.4 ± 0.4</a:t>
              </a:r>
            </a:p>
          </p:txBody>
        </p:sp>
        <p:sp>
          <p:nvSpPr>
            <p:cNvPr id="16" name="Text Box 61"/>
            <p:cNvSpPr txBox="1">
              <a:spLocks noChangeArrowheads="1"/>
            </p:cNvSpPr>
            <p:nvPr/>
          </p:nvSpPr>
          <p:spPr bwMode="auto">
            <a:xfrm>
              <a:off x="3394573" y="4587294"/>
              <a:ext cx="1209332" cy="370383"/>
            </a:xfrm>
            <a:prstGeom prst="rect">
              <a:avLst/>
            </a:prstGeom>
            <a:noFill/>
            <a:ln w="9525">
              <a:noFill/>
              <a:miter lim="800000"/>
              <a:headEnd/>
              <a:tailEnd/>
            </a:ln>
          </p:spPr>
          <p:txBody>
            <a:bodyPr wrap="none">
              <a:spAutoFit/>
            </a:bodyPr>
            <a:lstStyle/>
            <a:p>
              <a:pPr>
                <a:defRPr/>
              </a:pPr>
              <a:r>
                <a:rPr lang="fi-FI" b="1" dirty="0">
                  <a:solidFill>
                    <a:srgbClr val="1F4363"/>
                  </a:solidFill>
                  <a:latin typeface="+mn-lt"/>
                  <a:cs typeface="Arial" charset="0"/>
                </a:rPr>
                <a:t>35.3 ± 1.3</a:t>
              </a:r>
            </a:p>
          </p:txBody>
        </p:sp>
      </p:grpSp>
      <p:sp>
        <p:nvSpPr>
          <p:cNvPr id="17" name="Tekstikehys 32"/>
          <p:cNvSpPr txBox="1">
            <a:spLocks noChangeArrowheads="1"/>
          </p:cNvSpPr>
          <p:nvPr/>
        </p:nvSpPr>
        <p:spPr bwMode="auto">
          <a:xfrm>
            <a:off x="3600450" y="3552825"/>
            <a:ext cx="641350" cy="336550"/>
          </a:xfrm>
          <a:prstGeom prst="rect">
            <a:avLst/>
          </a:prstGeom>
          <a:noFill/>
          <a:ln w="9525">
            <a:noFill/>
            <a:miter lim="800000"/>
            <a:headEnd/>
            <a:tailEnd/>
          </a:ln>
        </p:spPr>
        <p:txBody>
          <a:bodyPr wrap="none">
            <a:spAutoFit/>
          </a:bodyPr>
          <a:lstStyle/>
          <a:p>
            <a:pPr algn="r">
              <a:defRPr/>
            </a:pPr>
            <a:r>
              <a:rPr lang="fi-FI" sz="1600" dirty="0">
                <a:solidFill>
                  <a:schemeClr val="tx1">
                    <a:lumMod val="50000"/>
                  </a:schemeClr>
                </a:solidFill>
                <a:latin typeface="+mn-lt"/>
                <a:cs typeface="Arial" charset="0"/>
              </a:rPr>
              <a:t>n=14</a:t>
            </a:r>
          </a:p>
        </p:txBody>
      </p:sp>
      <p:sp>
        <p:nvSpPr>
          <p:cNvPr id="18" name="Tekstikehys 32"/>
          <p:cNvSpPr txBox="1">
            <a:spLocks noChangeArrowheads="1"/>
          </p:cNvSpPr>
          <p:nvPr/>
        </p:nvSpPr>
        <p:spPr bwMode="auto">
          <a:xfrm>
            <a:off x="5702300" y="3565525"/>
            <a:ext cx="641350" cy="336550"/>
          </a:xfrm>
          <a:prstGeom prst="rect">
            <a:avLst/>
          </a:prstGeom>
          <a:noFill/>
          <a:ln w="9525">
            <a:noFill/>
            <a:miter lim="800000"/>
            <a:headEnd/>
            <a:tailEnd/>
          </a:ln>
        </p:spPr>
        <p:txBody>
          <a:bodyPr wrap="none">
            <a:spAutoFit/>
          </a:bodyPr>
          <a:lstStyle/>
          <a:p>
            <a:pPr algn="r">
              <a:defRPr/>
            </a:pPr>
            <a:r>
              <a:rPr lang="fi-FI" sz="1600" dirty="0">
                <a:solidFill>
                  <a:schemeClr val="tx1">
                    <a:lumMod val="50000"/>
                  </a:schemeClr>
                </a:solidFill>
                <a:latin typeface="+mn-lt"/>
                <a:cs typeface="Arial" charset="0"/>
              </a:rPr>
              <a:t>n=14</a:t>
            </a:r>
          </a:p>
        </p:txBody>
      </p:sp>
      <p:sp>
        <p:nvSpPr>
          <p:cNvPr id="24" name="Rectangle à coins arrondis 23"/>
          <p:cNvSpPr/>
          <p:nvPr/>
        </p:nvSpPr>
        <p:spPr>
          <a:xfrm>
            <a:off x="6953250" y="1339850"/>
            <a:ext cx="1728788" cy="742950"/>
          </a:xfrm>
          <a:prstGeom prst="roundRect">
            <a:avLst/>
          </a:prstGeom>
          <a:solidFill>
            <a:srgbClr val="FFFFFF"/>
          </a:solidFill>
          <a:ln w="19050">
            <a:solidFill>
              <a:srgbClr val="316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9" name="Tekstikehys 13"/>
          <p:cNvSpPr txBox="1">
            <a:spLocks noChangeArrowheads="1"/>
          </p:cNvSpPr>
          <p:nvPr/>
        </p:nvSpPr>
        <p:spPr bwMode="auto">
          <a:xfrm>
            <a:off x="7221538" y="1646238"/>
            <a:ext cx="854075" cy="415925"/>
          </a:xfrm>
          <a:prstGeom prst="rect">
            <a:avLst/>
          </a:prstGeom>
          <a:noFill/>
          <a:ln w="9525">
            <a:noFill/>
            <a:miter lim="800000"/>
            <a:headEnd/>
            <a:tailEnd/>
          </a:ln>
        </p:spPr>
        <p:txBody>
          <a:bodyPr wrap="none" anchor="ctr">
            <a:spAutoFit/>
          </a:bodyPr>
          <a:lstStyle/>
          <a:p>
            <a:pPr>
              <a:lnSpc>
                <a:spcPct val="150000"/>
              </a:lnSpc>
              <a:defRPr/>
            </a:pPr>
            <a:r>
              <a:rPr lang="fi-FI" sz="1600" dirty="0">
                <a:latin typeface="+mn-lt"/>
                <a:cs typeface="Arial" charset="0"/>
              </a:rPr>
              <a:t>NAFLD</a:t>
            </a:r>
          </a:p>
        </p:txBody>
      </p:sp>
      <p:sp>
        <p:nvSpPr>
          <p:cNvPr id="20" name="Suorakulmio 14"/>
          <p:cNvSpPr>
            <a:spLocks noChangeArrowheads="1"/>
          </p:cNvSpPr>
          <p:nvPr/>
        </p:nvSpPr>
        <p:spPr bwMode="auto">
          <a:xfrm>
            <a:off x="7050088" y="1470025"/>
            <a:ext cx="179387" cy="179388"/>
          </a:xfrm>
          <a:prstGeom prst="rect">
            <a:avLst/>
          </a:prstGeom>
          <a:solidFill>
            <a:schemeClr val="accent3"/>
          </a:solidFill>
          <a:ln w="9525">
            <a:solidFill>
              <a:schemeClr val="tx1"/>
            </a:solidFill>
            <a:miter lim="800000"/>
            <a:headEnd/>
            <a:tailEnd/>
          </a:ln>
        </p:spPr>
        <p:txBody>
          <a:bodyPr/>
          <a:lstStyle/>
          <a:p>
            <a:pPr>
              <a:defRPr/>
            </a:pPr>
            <a:endParaRPr lang="fi-FI">
              <a:cs typeface="Arial" charset="0"/>
            </a:endParaRPr>
          </a:p>
        </p:txBody>
      </p:sp>
      <p:sp>
        <p:nvSpPr>
          <p:cNvPr id="21" name="Suorakulmio 15"/>
          <p:cNvSpPr>
            <a:spLocks noChangeArrowheads="1"/>
          </p:cNvSpPr>
          <p:nvPr/>
        </p:nvSpPr>
        <p:spPr bwMode="auto">
          <a:xfrm>
            <a:off x="7050088" y="1787525"/>
            <a:ext cx="179387" cy="180975"/>
          </a:xfrm>
          <a:prstGeom prst="rect">
            <a:avLst/>
          </a:prstGeom>
          <a:solidFill>
            <a:schemeClr val="accent4"/>
          </a:solidFill>
          <a:ln w="9525">
            <a:solidFill>
              <a:schemeClr val="tx1"/>
            </a:solidFill>
            <a:miter lim="800000"/>
            <a:headEnd/>
            <a:tailEnd/>
          </a:ln>
        </p:spPr>
        <p:txBody>
          <a:bodyPr/>
          <a:lstStyle/>
          <a:p>
            <a:pPr>
              <a:defRPr/>
            </a:pPr>
            <a:endParaRPr lang="fi-FI">
              <a:cs typeface="Arial" charset="0"/>
            </a:endParaRPr>
          </a:p>
        </p:txBody>
      </p:sp>
      <p:sp>
        <p:nvSpPr>
          <p:cNvPr id="23" name="Tekstikehys 13"/>
          <p:cNvSpPr txBox="1">
            <a:spLocks noChangeArrowheads="1"/>
          </p:cNvSpPr>
          <p:nvPr/>
        </p:nvSpPr>
        <p:spPr bwMode="auto">
          <a:xfrm>
            <a:off x="7221538" y="1327150"/>
            <a:ext cx="1392237" cy="415925"/>
          </a:xfrm>
          <a:prstGeom prst="rect">
            <a:avLst/>
          </a:prstGeom>
          <a:noFill/>
          <a:ln w="9525">
            <a:noFill/>
            <a:miter lim="800000"/>
            <a:headEnd/>
            <a:tailEnd/>
          </a:ln>
        </p:spPr>
        <p:txBody>
          <a:bodyPr wrap="none" anchor="ctr">
            <a:spAutoFit/>
          </a:bodyPr>
          <a:lstStyle/>
          <a:p>
            <a:pPr>
              <a:lnSpc>
                <a:spcPct val="150000"/>
              </a:lnSpc>
              <a:defRPr/>
            </a:pPr>
            <a:r>
              <a:rPr lang="fi-FI" sz="1600" dirty="0">
                <a:latin typeface="+mn-lt"/>
                <a:cs typeface="Arial" charset="0"/>
              </a:rPr>
              <a:t>Normal IHTG</a:t>
            </a:r>
          </a:p>
        </p:txBody>
      </p:sp>
      <p:grpSp>
        <p:nvGrpSpPr>
          <p:cNvPr id="47124" name="Groupe 65"/>
          <p:cNvGrpSpPr>
            <a:grpSpLocks/>
          </p:cNvGrpSpPr>
          <p:nvPr/>
        </p:nvGrpSpPr>
        <p:grpSpPr bwMode="auto">
          <a:xfrm>
            <a:off x="1057275" y="5381625"/>
            <a:ext cx="6696075" cy="611188"/>
            <a:chOff x="611560" y="998223"/>
            <a:chExt cx="7028217" cy="504000"/>
          </a:xfrm>
        </p:grpSpPr>
        <p:pic>
          <p:nvPicPr>
            <p:cNvPr id="47127" name="Image 25" descr="Image1.png"/>
            <p:cNvPicPr>
              <a:picLocks noChangeAspect="1"/>
            </p:cNvPicPr>
            <p:nvPr/>
          </p:nvPicPr>
          <p:blipFill>
            <a:blip r:embed="rId6" cstate="print"/>
            <a:srcRect/>
            <a:stretch>
              <a:fillRect/>
            </a:stretch>
          </p:blipFill>
          <p:spPr bwMode="auto">
            <a:xfrm>
              <a:off x="746574" y="998223"/>
              <a:ext cx="6893203" cy="504000"/>
            </a:xfrm>
            <a:prstGeom prst="rect">
              <a:avLst/>
            </a:prstGeom>
            <a:noFill/>
            <a:ln w="9525">
              <a:noFill/>
              <a:miter lim="800000"/>
              <a:headEnd/>
              <a:tailEnd/>
            </a:ln>
          </p:spPr>
        </p:pic>
        <p:pic>
          <p:nvPicPr>
            <p:cNvPr id="47128" name="Image 26" descr="Image2.png"/>
            <p:cNvPicPr>
              <a:picLocks noChangeAspect="1"/>
            </p:cNvPicPr>
            <p:nvPr/>
          </p:nvPicPr>
          <p:blipFill>
            <a:blip r:embed="rId7" cstate="print"/>
            <a:srcRect/>
            <a:stretch>
              <a:fillRect/>
            </a:stretch>
          </p:blipFill>
          <p:spPr bwMode="auto">
            <a:xfrm>
              <a:off x="611560" y="998223"/>
              <a:ext cx="166024" cy="504000"/>
            </a:xfrm>
            <a:prstGeom prst="rect">
              <a:avLst/>
            </a:prstGeom>
            <a:noFill/>
            <a:ln w="9525">
              <a:noFill/>
              <a:miter lim="800000"/>
              <a:headEnd/>
              <a:tailEnd/>
            </a:ln>
          </p:spPr>
        </p:pic>
      </p:grpSp>
      <p:sp>
        <p:nvSpPr>
          <p:cNvPr id="47125" name="Rectangle 27"/>
          <p:cNvSpPr>
            <a:spLocks noChangeArrowheads="1"/>
          </p:cNvSpPr>
          <p:nvPr/>
        </p:nvSpPr>
        <p:spPr bwMode="auto">
          <a:xfrm>
            <a:off x="1189038" y="5408613"/>
            <a:ext cx="7058025" cy="585787"/>
          </a:xfrm>
          <a:prstGeom prst="rect">
            <a:avLst/>
          </a:prstGeom>
          <a:noFill/>
          <a:ln w="9525">
            <a:noFill/>
            <a:miter lim="800000"/>
            <a:headEnd/>
            <a:tailEnd/>
          </a:ln>
        </p:spPr>
        <p:txBody>
          <a:bodyPr>
            <a:spAutoFit/>
          </a:bodyPr>
          <a:lstStyle/>
          <a:p>
            <a:r>
              <a:rPr lang="fi-FI" sz="1600">
                <a:solidFill>
                  <a:srgbClr val="3F3F3F"/>
                </a:solidFill>
                <a:cs typeface="Arial" charset="0"/>
              </a:rPr>
              <a:t>The rate of the release of fatty acids from adipose tissue is increased</a:t>
            </a:r>
          </a:p>
          <a:p>
            <a:r>
              <a:rPr lang="fi-FI" sz="1600">
                <a:solidFill>
                  <a:srgbClr val="3F3F3F"/>
                </a:solidFill>
                <a:cs typeface="Arial" charset="0"/>
              </a:rPr>
              <a:t>in obese subjects with NAFLD  </a:t>
            </a:r>
          </a:p>
        </p:txBody>
      </p:sp>
      <p:sp>
        <p:nvSpPr>
          <p:cNvPr id="47126" name="AutoShape 105"/>
          <p:cNvSpPr>
            <a:spLocks noChangeArrowheads="1"/>
          </p:cNvSpPr>
          <p:nvPr/>
        </p:nvSpPr>
        <p:spPr bwMode="auto">
          <a:xfrm>
            <a:off x="6773863" y="4953000"/>
            <a:ext cx="2274887" cy="382588"/>
          </a:xfrm>
          <a:prstGeom prst="roundRect">
            <a:avLst>
              <a:gd name="adj" fmla="val 9972"/>
            </a:avLst>
          </a:prstGeom>
          <a:solidFill>
            <a:srgbClr val="FFFFFF"/>
          </a:solidFill>
          <a:ln w="9525">
            <a:solidFill>
              <a:schemeClr val="accent1"/>
            </a:solidFill>
            <a:round/>
            <a:headEnd/>
            <a:tailEnd/>
          </a:ln>
        </p:spPr>
        <p:txBody>
          <a:bodyPr tIns="0" bIns="0" anchor="ctr"/>
          <a:lstStyle/>
          <a:p>
            <a:pPr>
              <a:lnSpc>
                <a:spcPct val="150000"/>
              </a:lnSpc>
            </a:pPr>
            <a:r>
              <a:rPr lang="en-US" sz="1100">
                <a:sym typeface="Symbol" pitchFamily="18" charset="2"/>
              </a:rPr>
              <a:t>IHTG: intrahepatic triglycerides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a:spLocks noChangeArrowheads="1"/>
          </p:cNvSpPr>
          <p:nvPr/>
        </p:nvSpPr>
        <p:spPr bwMode="auto">
          <a:xfrm>
            <a:off x="2290763" y="1285875"/>
            <a:ext cx="4391025" cy="2833688"/>
          </a:xfrm>
          <a:prstGeom prst="rect">
            <a:avLst/>
          </a:prstGeom>
          <a:solidFill>
            <a:schemeClr val="bg1">
              <a:alpha val="50000"/>
            </a:schemeClr>
          </a:solidFill>
          <a:ln w="12700" algn="ctr">
            <a:noFill/>
            <a:miter lim="800000"/>
            <a:headEnd/>
            <a:tailEnd/>
          </a:ln>
        </p:spPr>
        <p:txBody>
          <a:bodyPr anchor="ctr"/>
          <a:lstStyle/>
          <a:p>
            <a:pPr algn="ctr">
              <a:defRPr/>
            </a:pPr>
            <a:endParaRPr lang="en-CA">
              <a:solidFill>
                <a:srgbClr val="FFFFFF"/>
              </a:solidFill>
              <a:latin typeface="+mn-lt"/>
            </a:endParaRPr>
          </a:p>
        </p:txBody>
      </p:sp>
      <p:sp>
        <p:nvSpPr>
          <p:cNvPr id="51202" name="Titre 1"/>
          <p:cNvSpPr>
            <a:spLocks noGrp="1"/>
          </p:cNvSpPr>
          <p:nvPr>
            <p:ph type="title"/>
          </p:nvPr>
        </p:nvSpPr>
        <p:spPr>
          <a:xfrm>
            <a:off x="1019175" y="1588"/>
            <a:ext cx="7686675" cy="831850"/>
          </a:xfrm>
        </p:spPr>
        <p:txBody>
          <a:bodyPr/>
          <a:lstStyle/>
          <a:p>
            <a:r>
              <a:rPr lang="fi-FI" sz="2400">
                <a:cs typeface="Arial" charset="0"/>
              </a:rPr>
              <a:t>VLDL Triglyceride (TG) Secretion Rate Is Increased in Obese Subjects With Nonalcoholic Fatty Liver Disease (NAFLD)</a:t>
            </a:r>
          </a:p>
        </p:txBody>
      </p:sp>
      <p:sp>
        <p:nvSpPr>
          <p:cNvPr id="51203" name="Espace réservé du texte 3"/>
          <p:cNvSpPr>
            <a:spLocks noGrp="1"/>
          </p:cNvSpPr>
          <p:nvPr>
            <p:ph type="body" sz="quarter" idx="10"/>
          </p:nvPr>
        </p:nvSpPr>
        <p:spPr>
          <a:xfrm>
            <a:off x="2124075" y="6105525"/>
            <a:ext cx="6800850" cy="552450"/>
          </a:xfrm>
        </p:spPr>
        <p:txBody>
          <a:bodyPr/>
          <a:lstStyle/>
          <a:p>
            <a:pPr>
              <a:spcBef>
                <a:spcPct val="0"/>
              </a:spcBef>
            </a:pPr>
            <a:r>
              <a:rPr lang="en-US" dirty="0"/>
              <a:t>Adapted from </a:t>
            </a:r>
            <a:r>
              <a:rPr lang="fi-FI" dirty="0">
                <a:cs typeface="Arial" charset="0"/>
              </a:rPr>
              <a:t>Fabbrini E et al. Gastroenterology 2008;134:424-31</a:t>
            </a:r>
            <a:endParaRPr lang="en-US" dirty="0"/>
          </a:p>
        </p:txBody>
      </p:sp>
      <p:sp>
        <p:nvSpPr>
          <p:cNvPr id="24" name="Rectangle à coins arrondis 23"/>
          <p:cNvSpPr/>
          <p:nvPr/>
        </p:nvSpPr>
        <p:spPr>
          <a:xfrm>
            <a:off x="6364288" y="1339850"/>
            <a:ext cx="2689225" cy="823913"/>
          </a:xfrm>
          <a:prstGeom prst="roundRect">
            <a:avLst/>
          </a:prstGeom>
          <a:solidFill>
            <a:srgbClr val="FFFFFF"/>
          </a:solidFill>
          <a:ln w="19050">
            <a:solidFill>
              <a:srgbClr val="316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9" name="Tekstikehys 13"/>
          <p:cNvSpPr txBox="1">
            <a:spLocks noChangeArrowheads="1"/>
          </p:cNvSpPr>
          <p:nvPr/>
        </p:nvSpPr>
        <p:spPr bwMode="auto">
          <a:xfrm>
            <a:off x="6632575" y="1646238"/>
            <a:ext cx="2409825" cy="461962"/>
          </a:xfrm>
          <a:prstGeom prst="rect">
            <a:avLst/>
          </a:prstGeom>
          <a:noFill/>
          <a:ln w="9525">
            <a:noFill/>
            <a:miter lim="800000"/>
            <a:headEnd/>
            <a:tailEnd/>
          </a:ln>
        </p:spPr>
        <p:txBody>
          <a:bodyPr wrap="none" anchor="ctr">
            <a:spAutoFit/>
          </a:bodyPr>
          <a:lstStyle/>
          <a:p>
            <a:pPr>
              <a:lnSpc>
                <a:spcPct val="150000"/>
              </a:lnSpc>
              <a:defRPr/>
            </a:pPr>
            <a:r>
              <a:rPr lang="fi-FI" sz="1600" dirty="0">
                <a:latin typeface="+mn-lt"/>
                <a:cs typeface="Arial" charset="0"/>
              </a:rPr>
              <a:t>Nonsystemic fatty acids</a:t>
            </a:r>
          </a:p>
        </p:txBody>
      </p:sp>
      <p:sp>
        <p:nvSpPr>
          <p:cNvPr id="20" name="Suorakulmio 14"/>
          <p:cNvSpPr>
            <a:spLocks noChangeArrowheads="1"/>
          </p:cNvSpPr>
          <p:nvPr/>
        </p:nvSpPr>
        <p:spPr bwMode="auto">
          <a:xfrm>
            <a:off x="6470650" y="1477963"/>
            <a:ext cx="179388" cy="180975"/>
          </a:xfrm>
          <a:prstGeom prst="rect">
            <a:avLst/>
          </a:prstGeom>
          <a:solidFill>
            <a:schemeClr val="accent3"/>
          </a:solidFill>
          <a:ln w="9525">
            <a:solidFill>
              <a:schemeClr val="tx1"/>
            </a:solidFill>
            <a:miter lim="800000"/>
            <a:headEnd/>
            <a:tailEnd/>
          </a:ln>
        </p:spPr>
        <p:txBody>
          <a:bodyPr/>
          <a:lstStyle/>
          <a:p>
            <a:pPr>
              <a:defRPr/>
            </a:pPr>
            <a:endParaRPr lang="fi-FI">
              <a:cs typeface="Arial" charset="0"/>
            </a:endParaRPr>
          </a:p>
        </p:txBody>
      </p:sp>
      <p:sp>
        <p:nvSpPr>
          <p:cNvPr id="21" name="Suorakulmio 15"/>
          <p:cNvSpPr>
            <a:spLocks noChangeArrowheads="1"/>
          </p:cNvSpPr>
          <p:nvPr/>
        </p:nvSpPr>
        <p:spPr bwMode="auto">
          <a:xfrm>
            <a:off x="6470650" y="1797050"/>
            <a:ext cx="179388" cy="179388"/>
          </a:xfrm>
          <a:prstGeom prst="rect">
            <a:avLst/>
          </a:prstGeom>
          <a:solidFill>
            <a:schemeClr val="accent4"/>
          </a:solidFill>
          <a:ln w="9525">
            <a:solidFill>
              <a:schemeClr val="tx1"/>
            </a:solidFill>
            <a:miter lim="800000"/>
            <a:headEnd/>
            <a:tailEnd/>
          </a:ln>
        </p:spPr>
        <p:txBody>
          <a:bodyPr/>
          <a:lstStyle/>
          <a:p>
            <a:pPr>
              <a:defRPr/>
            </a:pPr>
            <a:endParaRPr lang="fi-FI">
              <a:cs typeface="Arial" charset="0"/>
            </a:endParaRPr>
          </a:p>
        </p:txBody>
      </p:sp>
      <p:sp>
        <p:nvSpPr>
          <p:cNvPr id="23" name="Tekstikehys 13"/>
          <p:cNvSpPr txBox="1">
            <a:spLocks noChangeArrowheads="1"/>
          </p:cNvSpPr>
          <p:nvPr/>
        </p:nvSpPr>
        <p:spPr bwMode="auto">
          <a:xfrm>
            <a:off x="6632575" y="1328738"/>
            <a:ext cx="2166938" cy="461962"/>
          </a:xfrm>
          <a:prstGeom prst="rect">
            <a:avLst/>
          </a:prstGeom>
          <a:noFill/>
          <a:ln w="9525">
            <a:noFill/>
            <a:miter lim="800000"/>
            <a:headEnd/>
            <a:tailEnd/>
          </a:ln>
        </p:spPr>
        <p:txBody>
          <a:bodyPr wrap="none" anchor="ctr">
            <a:spAutoFit/>
          </a:bodyPr>
          <a:lstStyle/>
          <a:p>
            <a:pPr>
              <a:lnSpc>
                <a:spcPct val="150000"/>
              </a:lnSpc>
              <a:defRPr/>
            </a:pPr>
            <a:r>
              <a:rPr lang="fi-FI" sz="1600" dirty="0">
                <a:latin typeface="+mn-lt"/>
                <a:cs typeface="Arial" charset="0"/>
              </a:rPr>
              <a:t>Systemic plasma FFA</a:t>
            </a:r>
          </a:p>
        </p:txBody>
      </p:sp>
      <p:grpSp>
        <p:nvGrpSpPr>
          <p:cNvPr id="51209" name="Groupe 65"/>
          <p:cNvGrpSpPr>
            <a:grpSpLocks/>
          </p:cNvGrpSpPr>
          <p:nvPr/>
        </p:nvGrpSpPr>
        <p:grpSpPr bwMode="auto">
          <a:xfrm>
            <a:off x="1057275" y="5381625"/>
            <a:ext cx="6696075" cy="611188"/>
            <a:chOff x="611560" y="998223"/>
            <a:chExt cx="7028217" cy="504000"/>
          </a:xfrm>
        </p:grpSpPr>
        <p:pic>
          <p:nvPicPr>
            <p:cNvPr id="51260" name="Image 25" descr="Image1.png"/>
            <p:cNvPicPr>
              <a:picLocks noChangeAspect="1"/>
            </p:cNvPicPr>
            <p:nvPr/>
          </p:nvPicPr>
          <p:blipFill>
            <a:blip r:embed="rId3" cstate="print"/>
            <a:srcRect/>
            <a:stretch>
              <a:fillRect/>
            </a:stretch>
          </p:blipFill>
          <p:spPr bwMode="auto">
            <a:xfrm>
              <a:off x="746574" y="998223"/>
              <a:ext cx="6893203" cy="504000"/>
            </a:xfrm>
            <a:prstGeom prst="rect">
              <a:avLst/>
            </a:prstGeom>
            <a:noFill/>
            <a:ln w="9525">
              <a:noFill/>
              <a:miter lim="800000"/>
              <a:headEnd/>
              <a:tailEnd/>
            </a:ln>
          </p:spPr>
        </p:pic>
        <p:pic>
          <p:nvPicPr>
            <p:cNvPr id="51261" name="Image 26" descr="Image2.png"/>
            <p:cNvPicPr>
              <a:picLocks noChangeAspect="1"/>
            </p:cNvPicPr>
            <p:nvPr/>
          </p:nvPicPr>
          <p:blipFill>
            <a:blip r:embed="rId4" cstate="print"/>
            <a:srcRect/>
            <a:stretch>
              <a:fillRect/>
            </a:stretch>
          </p:blipFill>
          <p:spPr bwMode="auto">
            <a:xfrm>
              <a:off x="611560" y="998223"/>
              <a:ext cx="166024" cy="504000"/>
            </a:xfrm>
            <a:prstGeom prst="rect">
              <a:avLst/>
            </a:prstGeom>
            <a:noFill/>
            <a:ln w="9525">
              <a:noFill/>
              <a:miter lim="800000"/>
              <a:headEnd/>
              <a:tailEnd/>
            </a:ln>
          </p:spPr>
        </p:pic>
      </p:grpSp>
      <p:sp>
        <p:nvSpPr>
          <p:cNvPr id="51210" name="Rectangle 27"/>
          <p:cNvSpPr>
            <a:spLocks noChangeArrowheads="1"/>
          </p:cNvSpPr>
          <p:nvPr/>
        </p:nvSpPr>
        <p:spPr bwMode="auto">
          <a:xfrm>
            <a:off x="1189038" y="5408613"/>
            <a:ext cx="6530975" cy="585787"/>
          </a:xfrm>
          <a:prstGeom prst="rect">
            <a:avLst/>
          </a:prstGeom>
          <a:noFill/>
          <a:ln w="9525">
            <a:noFill/>
            <a:miter lim="800000"/>
            <a:headEnd/>
            <a:tailEnd/>
          </a:ln>
        </p:spPr>
        <p:txBody>
          <a:bodyPr>
            <a:spAutoFit/>
          </a:bodyPr>
          <a:lstStyle/>
          <a:p>
            <a:r>
              <a:rPr lang="fi-FI" sz="1600" dirty="0">
                <a:cs typeface="Arial" charset="0"/>
              </a:rPr>
              <a:t>Fatty acids derived from nonsystemic sources are the major factors responsible for the increase in VLDL TG secretion</a:t>
            </a:r>
          </a:p>
        </p:txBody>
      </p:sp>
      <p:sp>
        <p:nvSpPr>
          <p:cNvPr id="51211" name="AutoShape 105"/>
          <p:cNvSpPr>
            <a:spLocks noChangeArrowheads="1"/>
          </p:cNvSpPr>
          <p:nvPr/>
        </p:nvSpPr>
        <p:spPr bwMode="auto">
          <a:xfrm>
            <a:off x="6853238" y="4200525"/>
            <a:ext cx="2205037" cy="976313"/>
          </a:xfrm>
          <a:prstGeom prst="roundRect">
            <a:avLst>
              <a:gd name="adj" fmla="val 9972"/>
            </a:avLst>
          </a:prstGeom>
          <a:solidFill>
            <a:schemeClr val="bg1"/>
          </a:solidFill>
          <a:ln w="9525">
            <a:solidFill>
              <a:schemeClr val="accent1"/>
            </a:solidFill>
            <a:round/>
            <a:headEnd/>
            <a:tailEnd/>
          </a:ln>
        </p:spPr>
        <p:txBody>
          <a:bodyPr tIns="0" bIns="0" anchor="ctr"/>
          <a:lstStyle/>
          <a:p>
            <a:pPr>
              <a:lnSpc>
                <a:spcPct val="150000"/>
              </a:lnSpc>
            </a:pPr>
            <a:r>
              <a:rPr lang="en-US" sz="1100">
                <a:sym typeface="Symbol" pitchFamily="18" charset="2"/>
              </a:rPr>
              <a:t>BMI: body mass index</a:t>
            </a:r>
          </a:p>
          <a:p>
            <a:pPr>
              <a:lnSpc>
                <a:spcPct val="150000"/>
              </a:lnSpc>
            </a:pPr>
            <a:r>
              <a:rPr lang="en-US" sz="1100">
                <a:sym typeface="Symbol" pitchFamily="18" charset="2"/>
              </a:rPr>
              <a:t>FFA: free fatty acids</a:t>
            </a:r>
          </a:p>
          <a:p>
            <a:pPr>
              <a:lnSpc>
                <a:spcPct val="150000"/>
              </a:lnSpc>
            </a:pPr>
            <a:r>
              <a:rPr lang="en-US" sz="1100">
                <a:sym typeface="Symbol" pitchFamily="18" charset="2"/>
              </a:rPr>
              <a:t>IHTG: intrahepatic triglycerides</a:t>
            </a:r>
          </a:p>
        </p:txBody>
      </p:sp>
      <p:sp>
        <p:nvSpPr>
          <p:cNvPr id="51212" name="Tekstikehys 34"/>
          <p:cNvSpPr txBox="1">
            <a:spLocks noChangeArrowheads="1"/>
          </p:cNvSpPr>
          <p:nvPr/>
        </p:nvSpPr>
        <p:spPr bwMode="auto">
          <a:xfrm rot="-5400000">
            <a:off x="695325" y="2519363"/>
            <a:ext cx="1701800" cy="368300"/>
          </a:xfrm>
          <a:prstGeom prst="rect">
            <a:avLst/>
          </a:prstGeom>
          <a:noFill/>
          <a:ln w="9525">
            <a:noFill/>
            <a:miter lim="800000"/>
            <a:headEnd/>
            <a:tailEnd/>
          </a:ln>
        </p:spPr>
        <p:txBody>
          <a:bodyPr wrap="none">
            <a:spAutoFit/>
          </a:bodyPr>
          <a:lstStyle/>
          <a:p>
            <a:r>
              <a:rPr lang="fi-FI" b="1">
                <a:solidFill>
                  <a:srgbClr val="1F4363"/>
                </a:solidFill>
                <a:cs typeface="Arial" charset="0"/>
              </a:rPr>
              <a:t>(µmol/minute)</a:t>
            </a:r>
          </a:p>
        </p:txBody>
      </p:sp>
      <p:sp>
        <p:nvSpPr>
          <p:cNvPr id="51213" name="Tekstikehys 33"/>
          <p:cNvSpPr txBox="1">
            <a:spLocks noChangeArrowheads="1"/>
          </p:cNvSpPr>
          <p:nvPr/>
        </p:nvSpPr>
        <p:spPr bwMode="auto">
          <a:xfrm>
            <a:off x="4837113" y="4305300"/>
            <a:ext cx="1198562" cy="641350"/>
          </a:xfrm>
          <a:prstGeom prst="rect">
            <a:avLst/>
          </a:prstGeom>
          <a:noFill/>
          <a:ln w="9525">
            <a:noFill/>
            <a:miter lim="800000"/>
            <a:headEnd/>
            <a:tailEnd/>
          </a:ln>
        </p:spPr>
        <p:txBody>
          <a:bodyPr wrap="none">
            <a:spAutoFit/>
          </a:bodyPr>
          <a:lstStyle/>
          <a:p>
            <a:r>
              <a:rPr lang="fi-FI" b="1">
                <a:solidFill>
                  <a:srgbClr val="1F4363"/>
                </a:solidFill>
                <a:cs typeface="Arial" charset="0"/>
              </a:rPr>
              <a:t>22.7 ± 2.0</a:t>
            </a:r>
          </a:p>
          <a:p>
            <a:r>
              <a:rPr lang="fi-FI" b="1">
                <a:solidFill>
                  <a:srgbClr val="1F4363"/>
                </a:solidFill>
                <a:cs typeface="Arial" charset="0"/>
              </a:rPr>
              <a:t>36.8 ± 1.2</a:t>
            </a:r>
          </a:p>
        </p:txBody>
      </p:sp>
      <p:sp>
        <p:nvSpPr>
          <p:cNvPr id="51214" name="Tekstikehys 31"/>
          <p:cNvSpPr txBox="1">
            <a:spLocks noChangeArrowheads="1"/>
          </p:cNvSpPr>
          <p:nvPr/>
        </p:nvSpPr>
        <p:spPr bwMode="auto">
          <a:xfrm>
            <a:off x="1487488" y="4303713"/>
            <a:ext cx="1504950" cy="369887"/>
          </a:xfrm>
          <a:prstGeom prst="rect">
            <a:avLst/>
          </a:prstGeom>
          <a:noFill/>
          <a:ln w="9525">
            <a:noFill/>
            <a:miter lim="800000"/>
            <a:headEnd/>
            <a:tailEnd/>
          </a:ln>
        </p:spPr>
        <p:txBody>
          <a:bodyPr wrap="none">
            <a:spAutoFit/>
          </a:bodyPr>
          <a:lstStyle/>
          <a:p>
            <a:r>
              <a:rPr lang="fi-FI" b="1">
                <a:solidFill>
                  <a:srgbClr val="1F4363"/>
                </a:solidFill>
                <a:cs typeface="Arial" charset="0"/>
              </a:rPr>
              <a:t>Liver fat (%)</a:t>
            </a:r>
          </a:p>
        </p:txBody>
      </p:sp>
      <p:sp>
        <p:nvSpPr>
          <p:cNvPr id="51215" name="Text Box 62"/>
          <p:cNvSpPr txBox="1">
            <a:spLocks noChangeArrowheads="1"/>
          </p:cNvSpPr>
          <p:nvPr/>
        </p:nvSpPr>
        <p:spPr bwMode="auto">
          <a:xfrm>
            <a:off x="1481138" y="4552950"/>
            <a:ext cx="1492250" cy="369888"/>
          </a:xfrm>
          <a:prstGeom prst="rect">
            <a:avLst/>
          </a:prstGeom>
          <a:noFill/>
          <a:ln w="9525">
            <a:noFill/>
            <a:miter lim="800000"/>
            <a:headEnd/>
            <a:tailEnd/>
          </a:ln>
        </p:spPr>
        <p:txBody>
          <a:bodyPr wrap="none">
            <a:spAutoFit/>
          </a:bodyPr>
          <a:lstStyle/>
          <a:p>
            <a:r>
              <a:rPr lang="fi-FI" b="1">
                <a:solidFill>
                  <a:srgbClr val="1F4363"/>
                </a:solidFill>
                <a:cs typeface="Arial" charset="0"/>
              </a:rPr>
              <a:t>BMI (kg/m</a:t>
            </a:r>
            <a:r>
              <a:rPr lang="fi-FI" b="1" baseline="30000">
                <a:solidFill>
                  <a:srgbClr val="1F4363"/>
                </a:solidFill>
                <a:cs typeface="Arial" charset="0"/>
              </a:rPr>
              <a:t>2</a:t>
            </a:r>
            <a:r>
              <a:rPr lang="fi-FI" b="1">
                <a:solidFill>
                  <a:srgbClr val="1F4363"/>
                </a:solidFill>
                <a:cs typeface="Arial" charset="0"/>
              </a:rPr>
              <a:t>)</a:t>
            </a:r>
          </a:p>
        </p:txBody>
      </p:sp>
      <p:sp>
        <p:nvSpPr>
          <p:cNvPr id="39" name="Tekstikehys 31"/>
          <p:cNvSpPr txBox="1">
            <a:spLocks noChangeArrowheads="1"/>
          </p:cNvSpPr>
          <p:nvPr/>
        </p:nvSpPr>
        <p:spPr bwMode="auto">
          <a:xfrm>
            <a:off x="341313" y="5005388"/>
            <a:ext cx="4178300" cy="277812"/>
          </a:xfrm>
          <a:prstGeom prst="rect">
            <a:avLst/>
          </a:prstGeom>
          <a:noFill/>
          <a:ln w="9525">
            <a:noFill/>
            <a:miter lim="800000"/>
            <a:headEnd/>
            <a:tailEnd/>
          </a:ln>
        </p:spPr>
        <p:txBody>
          <a:bodyPr wrap="none">
            <a:spAutoFit/>
          </a:bodyPr>
          <a:lstStyle/>
          <a:p>
            <a:pPr>
              <a:defRPr/>
            </a:pPr>
            <a:r>
              <a:rPr lang="fi-FI" sz="1200" dirty="0">
                <a:latin typeface="+mn-lt"/>
                <a:cs typeface="Arial" charset="0"/>
              </a:rPr>
              <a:t>*Significantly different from the normal IHGT group, p&lt;0.05</a:t>
            </a:r>
          </a:p>
        </p:txBody>
      </p:sp>
      <p:sp>
        <p:nvSpPr>
          <p:cNvPr id="40" name="Tekstikehys 32"/>
          <p:cNvSpPr txBox="1">
            <a:spLocks noChangeArrowheads="1"/>
          </p:cNvSpPr>
          <p:nvPr/>
        </p:nvSpPr>
        <p:spPr bwMode="auto">
          <a:xfrm>
            <a:off x="3014663" y="4102100"/>
            <a:ext cx="1125537" cy="276225"/>
          </a:xfrm>
          <a:prstGeom prst="rect">
            <a:avLst/>
          </a:prstGeom>
          <a:noFill/>
          <a:ln w="9525">
            <a:noFill/>
            <a:miter lim="800000"/>
            <a:headEnd/>
            <a:tailEnd/>
          </a:ln>
        </p:spPr>
        <p:txBody>
          <a:bodyPr wrap="none">
            <a:spAutoFit/>
          </a:bodyPr>
          <a:lstStyle/>
          <a:p>
            <a:pPr algn="r">
              <a:defRPr/>
            </a:pPr>
            <a:r>
              <a:rPr lang="fi-FI" sz="1200" b="1" dirty="0">
                <a:solidFill>
                  <a:srgbClr val="316598"/>
                </a:solidFill>
                <a:latin typeface="+mn-lt"/>
                <a:cs typeface="Arial" charset="0"/>
              </a:rPr>
              <a:t>Normal IHGT</a:t>
            </a:r>
          </a:p>
        </p:txBody>
      </p:sp>
      <p:sp>
        <p:nvSpPr>
          <p:cNvPr id="41" name="Tekstikehys 32"/>
          <p:cNvSpPr txBox="1">
            <a:spLocks noChangeArrowheads="1"/>
          </p:cNvSpPr>
          <p:nvPr/>
        </p:nvSpPr>
        <p:spPr bwMode="auto">
          <a:xfrm>
            <a:off x="5092700" y="4103688"/>
            <a:ext cx="706438" cy="276225"/>
          </a:xfrm>
          <a:prstGeom prst="rect">
            <a:avLst/>
          </a:prstGeom>
          <a:noFill/>
          <a:ln w="9525">
            <a:noFill/>
            <a:miter lim="800000"/>
            <a:headEnd/>
            <a:tailEnd/>
          </a:ln>
        </p:spPr>
        <p:txBody>
          <a:bodyPr wrap="none">
            <a:spAutoFit/>
          </a:bodyPr>
          <a:lstStyle/>
          <a:p>
            <a:pPr algn="r">
              <a:defRPr/>
            </a:pPr>
            <a:r>
              <a:rPr lang="fi-FI" sz="1200" b="1" dirty="0">
                <a:solidFill>
                  <a:srgbClr val="316598"/>
                </a:solidFill>
                <a:latin typeface="+mn-lt"/>
                <a:cs typeface="Arial" charset="0"/>
              </a:rPr>
              <a:t>NAFLD</a:t>
            </a:r>
          </a:p>
        </p:txBody>
      </p:sp>
      <p:sp>
        <p:nvSpPr>
          <p:cNvPr id="46" name="Tekstikehys 29"/>
          <p:cNvSpPr txBox="1">
            <a:spLocks noChangeArrowheads="1"/>
          </p:cNvSpPr>
          <p:nvPr/>
        </p:nvSpPr>
        <p:spPr bwMode="auto">
          <a:xfrm>
            <a:off x="1743075" y="1101725"/>
            <a:ext cx="441325" cy="369888"/>
          </a:xfrm>
          <a:prstGeom prst="rect">
            <a:avLst/>
          </a:prstGeom>
          <a:noFill/>
          <a:ln w="9525">
            <a:noFill/>
            <a:miter lim="800000"/>
            <a:headEnd/>
            <a:tailEnd/>
          </a:ln>
        </p:spPr>
        <p:txBody>
          <a:bodyPr wrap="none">
            <a:spAutoFit/>
          </a:bodyPr>
          <a:lstStyle/>
          <a:p>
            <a:pPr algn="r">
              <a:defRPr/>
            </a:pPr>
            <a:r>
              <a:rPr lang="fi-FI" b="1" dirty="0">
                <a:solidFill>
                  <a:srgbClr val="316598"/>
                </a:solidFill>
                <a:latin typeface="+mn-lt"/>
                <a:cs typeface="Arial" charset="0"/>
              </a:rPr>
              <a:t>30</a:t>
            </a:r>
          </a:p>
        </p:txBody>
      </p:sp>
      <p:sp>
        <p:nvSpPr>
          <p:cNvPr id="47" name="Tekstikehys 30"/>
          <p:cNvSpPr txBox="1">
            <a:spLocks noChangeArrowheads="1"/>
          </p:cNvSpPr>
          <p:nvPr/>
        </p:nvSpPr>
        <p:spPr bwMode="auto">
          <a:xfrm>
            <a:off x="1743075" y="2041525"/>
            <a:ext cx="441325" cy="369888"/>
          </a:xfrm>
          <a:prstGeom prst="rect">
            <a:avLst/>
          </a:prstGeom>
          <a:noFill/>
          <a:ln w="9525">
            <a:noFill/>
            <a:miter lim="800000"/>
            <a:headEnd/>
            <a:tailEnd/>
          </a:ln>
        </p:spPr>
        <p:txBody>
          <a:bodyPr wrap="none">
            <a:spAutoFit/>
          </a:bodyPr>
          <a:lstStyle/>
          <a:p>
            <a:pPr algn="r">
              <a:defRPr/>
            </a:pPr>
            <a:r>
              <a:rPr lang="fi-FI" b="1">
                <a:solidFill>
                  <a:srgbClr val="316598"/>
                </a:solidFill>
                <a:latin typeface="+mn-lt"/>
                <a:cs typeface="Arial" charset="0"/>
              </a:rPr>
              <a:t>20</a:t>
            </a:r>
          </a:p>
        </p:txBody>
      </p:sp>
      <p:sp>
        <p:nvSpPr>
          <p:cNvPr id="48" name="Tekstikehys 31"/>
          <p:cNvSpPr txBox="1">
            <a:spLocks noChangeArrowheads="1"/>
          </p:cNvSpPr>
          <p:nvPr/>
        </p:nvSpPr>
        <p:spPr bwMode="auto">
          <a:xfrm>
            <a:off x="1743075" y="2519363"/>
            <a:ext cx="441325" cy="369887"/>
          </a:xfrm>
          <a:prstGeom prst="rect">
            <a:avLst/>
          </a:prstGeom>
          <a:noFill/>
          <a:ln w="9525">
            <a:noFill/>
            <a:miter lim="800000"/>
            <a:headEnd/>
            <a:tailEnd/>
          </a:ln>
        </p:spPr>
        <p:txBody>
          <a:bodyPr wrap="none">
            <a:spAutoFit/>
          </a:bodyPr>
          <a:lstStyle/>
          <a:p>
            <a:pPr algn="r">
              <a:defRPr/>
            </a:pPr>
            <a:r>
              <a:rPr lang="fi-FI" b="1">
                <a:solidFill>
                  <a:srgbClr val="316598"/>
                </a:solidFill>
                <a:latin typeface="+mn-lt"/>
                <a:cs typeface="Arial" charset="0"/>
              </a:rPr>
              <a:t>15</a:t>
            </a:r>
          </a:p>
        </p:txBody>
      </p:sp>
      <p:sp>
        <p:nvSpPr>
          <p:cNvPr id="49" name="Tekstikehys 33"/>
          <p:cNvSpPr txBox="1">
            <a:spLocks noChangeArrowheads="1"/>
          </p:cNvSpPr>
          <p:nvPr/>
        </p:nvSpPr>
        <p:spPr bwMode="auto">
          <a:xfrm>
            <a:off x="1870075" y="3913188"/>
            <a:ext cx="314325" cy="369887"/>
          </a:xfrm>
          <a:prstGeom prst="rect">
            <a:avLst/>
          </a:prstGeom>
          <a:noFill/>
          <a:ln w="9525">
            <a:noFill/>
            <a:miter lim="800000"/>
            <a:headEnd/>
            <a:tailEnd/>
          </a:ln>
        </p:spPr>
        <p:txBody>
          <a:bodyPr wrap="none">
            <a:spAutoFit/>
          </a:bodyPr>
          <a:lstStyle/>
          <a:p>
            <a:pPr algn="r">
              <a:defRPr/>
            </a:pPr>
            <a:r>
              <a:rPr lang="fi-FI" b="1" dirty="0">
                <a:solidFill>
                  <a:srgbClr val="316598"/>
                </a:solidFill>
                <a:latin typeface="+mn-lt"/>
                <a:cs typeface="Arial" charset="0"/>
              </a:rPr>
              <a:t>0</a:t>
            </a:r>
          </a:p>
        </p:txBody>
      </p:sp>
      <p:sp>
        <p:nvSpPr>
          <p:cNvPr id="50" name="Tekstikehys 31"/>
          <p:cNvSpPr txBox="1">
            <a:spLocks noChangeArrowheads="1"/>
          </p:cNvSpPr>
          <p:nvPr/>
        </p:nvSpPr>
        <p:spPr bwMode="auto">
          <a:xfrm>
            <a:off x="1743075" y="2981325"/>
            <a:ext cx="441325" cy="369888"/>
          </a:xfrm>
          <a:prstGeom prst="rect">
            <a:avLst/>
          </a:prstGeom>
          <a:noFill/>
          <a:ln w="9525">
            <a:noFill/>
            <a:miter lim="800000"/>
            <a:headEnd/>
            <a:tailEnd/>
          </a:ln>
        </p:spPr>
        <p:txBody>
          <a:bodyPr wrap="none">
            <a:spAutoFit/>
          </a:bodyPr>
          <a:lstStyle/>
          <a:p>
            <a:pPr algn="r">
              <a:defRPr/>
            </a:pPr>
            <a:r>
              <a:rPr lang="fi-FI" b="1">
                <a:solidFill>
                  <a:srgbClr val="316598"/>
                </a:solidFill>
                <a:latin typeface="+mn-lt"/>
                <a:cs typeface="Arial" charset="0"/>
              </a:rPr>
              <a:t>10</a:t>
            </a:r>
          </a:p>
        </p:txBody>
      </p:sp>
      <p:sp>
        <p:nvSpPr>
          <p:cNvPr id="51" name="Tekstikehys 30"/>
          <p:cNvSpPr txBox="1">
            <a:spLocks noChangeArrowheads="1"/>
          </p:cNvSpPr>
          <p:nvPr/>
        </p:nvSpPr>
        <p:spPr bwMode="auto">
          <a:xfrm>
            <a:off x="1743075" y="1571625"/>
            <a:ext cx="441325" cy="369888"/>
          </a:xfrm>
          <a:prstGeom prst="rect">
            <a:avLst/>
          </a:prstGeom>
          <a:noFill/>
          <a:ln w="9525">
            <a:noFill/>
            <a:miter lim="800000"/>
            <a:headEnd/>
            <a:tailEnd/>
          </a:ln>
        </p:spPr>
        <p:txBody>
          <a:bodyPr wrap="none">
            <a:spAutoFit/>
          </a:bodyPr>
          <a:lstStyle/>
          <a:p>
            <a:pPr algn="r">
              <a:defRPr/>
            </a:pPr>
            <a:r>
              <a:rPr lang="fi-FI" b="1">
                <a:solidFill>
                  <a:srgbClr val="316598"/>
                </a:solidFill>
                <a:latin typeface="+mn-lt"/>
                <a:cs typeface="Arial" charset="0"/>
              </a:rPr>
              <a:t>25</a:t>
            </a:r>
          </a:p>
        </p:txBody>
      </p:sp>
      <p:sp>
        <p:nvSpPr>
          <p:cNvPr id="51225" name="Tekstikehys 53"/>
          <p:cNvSpPr txBox="1">
            <a:spLocks noChangeArrowheads="1"/>
          </p:cNvSpPr>
          <p:nvPr/>
        </p:nvSpPr>
        <p:spPr bwMode="auto">
          <a:xfrm>
            <a:off x="5327650" y="1271588"/>
            <a:ext cx="274638" cy="368300"/>
          </a:xfrm>
          <a:prstGeom prst="rect">
            <a:avLst/>
          </a:prstGeom>
          <a:noFill/>
          <a:ln w="9525">
            <a:noFill/>
            <a:miter lim="800000"/>
            <a:headEnd/>
            <a:tailEnd/>
          </a:ln>
        </p:spPr>
        <p:txBody>
          <a:bodyPr wrap="none">
            <a:spAutoFit/>
          </a:bodyPr>
          <a:lstStyle/>
          <a:p>
            <a:r>
              <a:rPr lang="fi-FI">
                <a:cs typeface="Arial" charset="0"/>
              </a:rPr>
              <a:t>*</a:t>
            </a:r>
          </a:p>
        </p:txBody>
      </p:sp>
      <p:grpSp>
        <p:nvGrpSpPr>
          <p:cNvPr id="51226" name="Ryhmä 50"/>
          <p:cNvGrpSpPr>
            <a:grpSpLocks/>
          </p:cNvGrpSpPr>
          <p:nvPr/>
        </p:nvGrpSpPr>
        <p:grpSpPr bwMode="auto">
          <a:xfrm>
            <a:off x="5387975" y="1527175"/>
            <a:ext cx="142875" cy="214313"/>
            <a:chOff x="3933825" y="2419349"/>
            <a:chExt cx="142875" cy="238129"/>
          </a:xfrm>
        </p:grpSpPr>
        <p:cxnSp>
          <p:nvCxnSpPr>
            <p:cNvPr id="51258" name="Suora yhdysviiva 51"/>
            <p:cNvCxnSpPr>
              <a:cxnSpLocks noChangeShapeType="1"/>
            </p:cNvCxnSpPr>
            <p:nvPr/>
          </p:nvCxnSpPr>
          <p:spPr bwMode="auto">
            <a:xfrm rot="5400000">
              <a:off x="3886197" y="2538413"/>
              <a:ext cx="238129" cy="1"/>
            </a:xfrm>
            <a:prstGeom prst="line">
              <a:avLst/>
            </a:prstGeom>
            <a:noFill/>
            <a:ln w="12700" algn="ctr">
              <a:solidFill>
                <a:schemeClr val="tx1"/>
              </a:solidFill>
              <a:round/>
              <a:headEnd/>
              <a:tailEnd/>
            </a:ln>
          </p:spPr>
        </p:cxnSp>
        <p:cxnSp>
          <p:nvCxnSpPr>
            <p:cNvPr id="51259" name="Suora yhdysviiva 52"/>
            <p:cNvCxnSpPr>
              <a:cxnSpLocks noChangeShapeType="1"/>
            </p:cNvCxnSpPr>
            <p:nvPr/>
          </p:nvCxnSpPr>
          <p:spPr bwMode="auto">
            <a:xfrm>
              <a:off x="3933825" y="2419350"/>
              <a:ext cx="142875" cy="0"/>
            </a:xfrm>
            <a:prstGeom prst="line">
              <a:avLst/>
            </a:prstGeom>
            <a:noFill/>
            <a:ln w="12700" algn="ctr">
              <a:solidFill>
                <a:schemeClr val="tx1"/>
              </a:solidFill>
              <a:round/>
              <a:headEnd/>
              <a:tailEnd/>
            </a:ln>
          </p:spPr>
        </p:cxnSp>
      </p:grpSp>
      <p:cxnSp>
        <p:nvCxnSpPr>
          <p:cNvPr id="51227" name="Suora yhdysviiva 21"/>
          <p:cNvCxnSpPr>
            <a:cxnSpLocks noChangeShapeType="1"/>
          </p:cNvCxnSpPr>
          <p:nvPr/>
        </p:nvCxnSpPr>
        <p:spPr bwMode="auto">
          <a:xfrm>
            <a:off x="2205038" y="4116388"/>
            <a:ext cx="4476750" cy="0"/>
          </a:xfrm>
          <a:prstGeom prst="line">
            <a:avLst/>
          </a:prstGeom>
          <a:noFill/>
          <a:ln w="19050" algn="ctr">
            <a:solidFill>
              <a:srgbClr val="316598"/>
            </a:solidFill>
            <a:round/>
            <a:headEnd/>
            <a:tailEnd/>
          </a:ln>
        </p:spPr>
      </p:cxnSp>
      <p:cxnSp>
        <p:nvCxnSpPr>
          <p:cNvPr id="55" name="Suora yhdysviiva 18"/>
          <p:cNvCxnSpPr>
            <a:cxnSpLocks noChangeShapeType="1"/>
          </p:cNvCxnSpPr>
          <p:nvPr/>
        </p:nvCxnSpPr>
        <p:spPr bwMode="auto">
          <a:xfrm rot="5400000">
            <a:off x="868363" y="2701925"/>
            <a:ext cx="2835275" cy="9525"/>
          </a:xfrm>
          <a:prstGeom prst="line">
            <a:avLst/>
          </a:prstGeom>
          <a:ln w="19050">
            <a:solidFill>
              <a:srgbClr val="316598"/>
            </a:solidFill>
            <a:headEnd/>
            <a:tailEnd/>
          </a:ln>
        </p:spPr>
        <p:style>
          <a:lnRef idx="1">
            <a:schemeClr val="accent1"/>
          </a:lnRef>
          <a:fillRef idx="0">
            <a:schemeClr val="accent1"/>
          </a:fillRef>
          <a:effectRef idx="0">
            <a:schemeClr val="accent1"/>
          </a:effectRef>
          <a:fontRef idx="minor">
            <a:schemeClr val="tx1"/>
          </a:fontRef>
        </p:style>
      </p:cxnSp>
      <p:cxnSp>
        <p:nvCxnSpPr>
          <p:cNvPr id="56" name="Suora yhdysviiva 24"/>
          <p:cNvCxnSpPr>
            <a:cxnSpLocks noChangeShapeType="1"/>
          </p:cNvCxnSpPr>
          <p:nvPr/>
        </p:nvCxnSpPr>
        <p:spPr bwMode="auto">
          <a:xfrm>
            <a:off x="2195513" y="3646488"/>
            <a:ext cx="85725" cy="0"/>
          </a:xfrm>
          <a:prstGeom prst="line">
            <a:avLst/>
          </a:prstGeom>
          <a:ln w="19050">
            <a:solidFill>
              <a:srgbClr val="316598"/>
            </a:solidFill>
            <a:headEnd/>
            <a:tailEnd/>
          </a:ln>
        </p:spPr>
        <p:style>
          <a:lnRef idx="1">
            <a:schemeClr val="accent1"/>
          </a:lnRef>
          <a:fillRef idx="0">
            <a:schemeClr val="accent1"/>
          </a:fillRef>
          <a:effectRef idx="0">
            <a:schemeClr val="accent1"/>
          </a:effectRef>
          <a:fontRef idx="minor">
            <a:schemeClr val="tx1"/>
          </a:fontRef>
        </p:style>
      </p:cxnSp>
      <p:cxnSp>
        <p:nvCxnSpPr>
          <p:cNvPr id="57" name="Suora yhdysviiva 25"/>
          <p:cNvCxnSpPr>
            <a:cxnSpLocks noChangeShapeType="1"/>
          </p:cNvCxnSpPr>
          <p:nvPr/>
        </p:nvCxnSpPr>
        <p:spPr bwMode="auto">
          <a:xfrm>
            <a:off x="2195513" y="2714625"/>
            <a:ext cx="85725" cy="0"/>
          </a:xfrm>
          <a:prstGeom prst="line">
            <a:avLst/>
          </a:prstGeom>
          <a:ln w="19050">
            <a:solidFill>
              <a:srgbClr val="316598"/>
            </a:solidFill>
            <a:headEnd/>
            <a:tailEnd/>
          </a:ln>
        </p:spPr>
        <p:style>
          <a:lnRef idx="1">
            <a:schemeClr val="accent1"/>
          </a:lnRef>
          <a:fillRef idx="0">
            <a:schemeClr val="accent1"/>
          </a:fillRef>
          <a:effectRef idx="0">
            <a:schemeClr val="accent1"/>
          </a:effectRef>
          <a:fontRef idx="minor">
            <a:schemeClr val="tx1"/>
          </a:fontRef>
        </p:style>
      </p:cxnSp>
      <p:cxnSp>
        <p:nvCxnSpPr>
          <p:cNvPr id="58" name="Suora yhdysviiva 27"/>
          <p:cNvCxnSpPr>
            <a:cxnSpLocks noChangeShapeType="1"/>
          </p:cNvCxnSpPr>
          <p:nvPr/>
        </p:nvCxnSpPr>
        <p:spPr bwMode="auto">
          <a:xfrm>
            <a:off x="2203450" y="1296988"/>
            <a:ext cx="85725" cy="0"/>
          </a:xfrm>
          <a:prstGeom prst="line">
            <a:avLst/>
          </a:prstGeom>
          <a:ln w="19050">
            <a:solidFill>
              <a:srgbClr val="316598"/>
            </a:solidFill>
            <a:headEnd/>
            <a:tailEnd/>
          </a:ln>
        </p:spPr>
        <p:style>
          <a:lnRef idx="1">
            <a:schemeClr val="accent1"/>
          </a:lnRef>
          <a:fillRef idx="0">
            <a:schemeClr val="accent1"/>
          </a:fillRef>
          <a:effectRef idx="0">
            <a:schemeClr val="accent1"/>
          </a:effectRef>
          <a:fontRef idx="minor">
            <a:schemeClr val="tx1"/>
          </a:fontRef>
        </p:style>
      </p:cxnSp>
      <p:sp>
        <p:nvSpPr>
          <p:cNvPr id="59" name="Tekstikehys 32"/>
          <p:cNvSpPr txBox="1">
            <a:spLocks noChangeArrowheads="1"/>
          </p:cNvSpPr>
          <p:nvPr/>
        </p:nvSpPr>
        <p:spPr bwMode="auto">
          <a:xfrm>
            <a:off x="1870075" y="3443288"/>
            <a:ext cx="314325" cy="369887"/>
          </a:xfrm>
          <a:prstGeom prst="rect">
            <a:avLst/>
          </a:prstGeom>
          <a:noFill/>
          <a:ln w="9525">
            <a:noFill/>
            <a:miter lim="800000"/>
            <a:headEnd/>
            <a:tailEnd/>
          </a:ln>
        </p:spPr>
        <p:txBody>
          <a:bodyPr wrap="none">
            <a:spAutoFit/>
          </a:bodyPr>
          <a:lstStyle/>
          <a:p>
            <a:pPr algn="r">
              <a:defRPr/>
            </a:pPr>
            <a:r>
              <a:rPr lang="fi-FI" b="1" dirty="0">
                <a:solidFill>
                  <a:srgbClr val="316598"/>
                </a:solidFill>
                <a:latin typeface="+mn-lt"/>
                <a:cs typeface="Arial" charset="0"/>
              </a:rPr>
              <a:t>5</a:t>
            </a:r>
          </a:p>
        </p:txBody>
      </p:sp>
      <p:cxnSp>
        <p:nvCxnSpPr>
          <p:cNvPr id="60" name="Suora yhdysviiva 24"/>
          <p:cNvCxnSpPr>
            <a:cxnSpLocks noChangeShapeType="1"/>
          </p:cNvCxnSpPr>
          <p:nvPr/>
        </p:nvCxnSpPr>
        <p:spPr bwMode="auto">
          <a:xfrm>
            <a:off x="2205038" y="3184525"/>
            <a:ext cx="85725" cy="0"/>
          </a:xfrm>
          <a:prstGeom prst="line">
            <a:avLst/>
          </a:prstGeom>
          <a:ln w="19050">
            <a:solidFill>
              <a:srgbClr val="316598"/>
            </a:solidFill>
            <a:headEnd/>
            <a:tailEnd/>
          </a:ln>
        </p:spPr>
        <p:style>
          <a:lnRef idx="1">
            <a:schemeClr val="accent1"/>
          </a:lnRef>
          <a:fillRef idx="0">
            <a:schemeClr val="accent1"/>
          </a:fillRef>
          <a:effectRef idx="0">
            <a:schemeClr val="accent1"/>
          </a:effectRef>
          <a:fontRef idx="minor">
            <a:schemeClr val="tx1"/>
          </a:fontRef>
        </p:style>
      </p:cxnSp>
      <p:cxnSp>
        <p:nvCxnSpPr>
          <p:cNvPr id="61" name="Suora yhdysviiva 24"/>
          <p:cNvCxnSpPr>
            <a:cxnSpLocks noChangeShapeType="1"/>
          </p:cNvCxnSpPr>
          <p:nvPr/>
        </p:nvCxnSpPr>
        <p:spPr bwMode="auto">
          <a:xfrm>
            <a:off x="2195513" y="2714625"/>
            <a:ext cx="85725" cy="0"/>
          </a:xfrm>
          <a:prstGeom prst="line">
            <a:avLst/>
          </a:prstGeom>
          <a:ln w="19050">
            <a:solidFill>
              <a:srgbClr val="316598"/>
            </a:solidFill>
            <a:headEnd/>
            <a:tailEnd/>
          </a:ln>
        </p:spPr>
        <p:style>
          <a:lnRef idx="1">
            <a:schemeClr val="accent1"/>
          </a:lnRef>
          <a:fillRef idx="0">
            <a:schemeClr val="accent1"/>
          </a:fillRef>
          <a:effectRef idx="0">
            <a:schemeClr val="accent1"/>
          </a:effectRef>
          <a:fontRef idx="minor">
            <a:schemeClr val="tx1"/>
          </a:fontRef>
        </p:style>
      </p:cxnSp>
      <p:cxnSp>
        <p:nvCxnSpPr>
          <p:cNvPr id="62" name="Suora yhdysviiva 24"/>
          <p:cNvCxnSpPr>
            <a:cxnSpLocks noChangeShapeType="1"/>
          </p:cNvCxnSpPr>
          <p:nvPr/>
        </p:nvCxnSpPr>
        <p:spPr bwMode="auto">
          <a:xfrm>
            <a:off x="2205038" y="2244725"/>
            <a:ext cx="85725" cy="0"/>
          </a:xfrm>
          <a:prstGeom prst="line">
            <a:avLst/>
          </a:prstGeom>
          <a:ln w="19050">
            <a:solidFill>
              <a:srgbClr val="316598"/>
            </a:solidFill>
            <a:headEnd/>
            <a:tailEnd/>
          </a:ln>
        </p:spPr>
        <p:style>
          <a:lnRef idx="1">
            <a:schemeClr val="accent1"/>
          </a:lnRef>
          <a:fillRef idx="0">
            <a:schemeClr val="accent1"/>
          </a:fillRef>
          <a:effectRef idx="0">
            <a:schemeClr val="accent1"/>
          </a:effectRef>
          <a:fontRef idx="minor">
            <a:schemeClr val="tx1"/>
          </a:fontRef>
        </p:style>
      </p:cxnSp>
      <p:sp>
        <p:nvSpPr>
          <p:cNvPr id="63" name="Suorakulmio 48"/>
          <p:cNvSpPr>
            <a:spLocks noChangeArrowheads="1"/>
          </p:cNvSpPr>
          <p:nvPr/>
        </p:nvSpPr>
        <p:spPr bwMode="auto">
          <a:xfrm>
            <a:off x="5043488" y="3406775"/>
            <a:ext cx="809625" cy="700088"/>
          </a:xfrm>
          <a:prstGeom prst="rect">
            <a:avLst/>
          </a:prstGeom>
          <a:solidFill>
            <a:schemeClr val="accent3"/>
          </a:solidFill>
          <a:ln w="12700">
            <a:noFill/>
            <a:miter lim="800000"/>
            <a:headEnd/>
            <a:tailEnd/>
          </a:ln>
        </p:spPr>
        <p:txBody>
          <a:bodyPr/>
          <a:lstStyle/>
          <a:p>
            <a:pPr>
              <a:defRPr/>
            </a:pPr>
            <a:endParaRPr lang="fi-FI">
              <a:cs typeface="Arial" charset="0"/>
            </a:endParaRPr>
          </a:p>
        </p:txBody>
      </p:sp>
      <p:cxnSp>
        <p:nvCxnSpPr>
          <p:cNvPr id="51237" name="Suora yhdysviiva 51"/>
          <p:cNvCxnSpPr>
            <a:cxnSpLocks noChangeShapeType="1"/>
          </p:cNvCxnSpPr>
          <p:nvPr/>
        </p:nvCxnSpPr>
        <p:spPr bwMode="auto">
          <a:xfrm rot="-5400000">
            <a:off x="5319713" y="3484563"/>
            <a:ext cx="222250" cy="0"/>
          </a:xfrm>
          <a:prstGeom prst="line">
            <a:avLst/>
          </a:prstGeom>
          <a:noFill/>
          <a:ln w="12700" algn="ctr">
            <a:solidFill>
              <a:schemeClr val="tx1"/>
            </a:solidFill>
            <a:round/>
            <a:headEnd/>
            <a:tailEnd/>
          </a:ln>
        </p:spPr>
      </p:cxnSp>
      <p:sp>
        <p:nvSpPr>
          <p:cNvPr id="51238" name="Tekstikehys 53"/>
          <p:cNvSpPr txBox="1">
            <a:spLocks noChangeArrowheads="1"/>
          </p:cNvSpPr>
          <p:nvPr/>
        </p:nvSpPr>
        <p:spPr bwMode="auto">
          <a:xfrm>
            <a:off x="5303838" y="3632200"/>
            <a:ext cx="274637" cy="369888"/>
          </a:xfrm>
          <a:prstGeom prst="rect">
            <a:avLst/>
          </a:prstGeom>
          <a:noFill/>
          <a:ln w="9525">
            <a:noFill/>
            <a:miter lim="800000"/>
            <a:headEnd/>
            <a:tailEnd/>
          </a:ln>
        </p:spPr>
        <p:txBody>
          <a:bodyPr wrap="none">
            <a:spAutoFit/>
          </a:bodyPr>
          <a:lstStyle/>
          <a:p>
            <a:r>
              <a:rPr lang="fi-FI">
                <a:cs typeface="Arial" charset="0"/>
              </a:rPr>
              <a:t>*</a:t>
            </a:r>
          </a:p>
        </p:txBody>
      </p:sp>
      <p:sp>
        <p:nvSpPr>
          <p:cNvPr id="66" name="Suorakulmio 50"/>
          <p:cNvSpPr>
            <a:spLocks noChangeArrowheads="1"/>
          </p:cNvSpPr>
          <p:nvPr/>
        </p:nvSpPr>
        <p:spPr bwMode="auto">
          <a:xfrm>
            <a:off x="5043488" y="1706563"/>
            <a:ext cx="809625" cy="1700212"/>
          </a:xfrm>
          <a:prstGeom prst="rect">
            <a:avLst/>
          </a:prstGeom>
          <a:solidFill>
            <a:schemeClr val="accent4"/>
          </a:solidFill>
          <a:ln w="12700">
            <a:noFill/>
            <a:miter lim="800000"/>
            <a:headEnd/>
            <a:tailEnd/>
          </a:ln>
        </p:spPr>
        <p:txBody>
          <a:bodyPr/>
          <a:lstStyle/>
          <a:p>
            <a:pPr>
              <a:defRPr/>
            </a:pPr>
            <a:endParaRPr lang="fi-FI">
              <a:cs typeface="Arial" charset="0"/>
            </a:endParaRPr>
          </a:p>
        </p:txBody>
      </p:sp>
      <p:grpSp>
        <p:nvGrpSpPr>
          <p:cNvPr id="51240" name="Ryhmä 49"/>
          <p:cNvGrpSpPr>
            <a:grpSpLocks/>
          </p:cNvGrpSpPr>
          <p:nvPr/>
        </p:nvGrpSpPr>
        <p:grpSpPr bwMode="auto">
          <a:xfrm>
            <a:off x="3521075" y="2740025"/>
            <a:ext cx="142875" cy="214313"/>
            <a:chOff x="3933825" y="2419349"/>
            <a:chExt cx="142875" cy="238129"/>
          </a:xfrm>
        </p:grpSpPr>
        <p:cxnSp>
          <p:nvCxnSpPr>
            <p:cNvPr id="51256" name="Suora yhdysviiva 40"/>
            <p:cNvCxnSpPr>
              <a:cxnSpLocks noChangeShapeType="1"/>
            </p:cNvCxnSpPr>
            <p:nvPr/>
          </p:nvCxnSpPr>
          <p:spPr bwMode="auto">
            <a:xfrm rot="5400000">
              <a:off x="3886197" y="2538413"/>
              <a:ext cx="238129" cy="1"/>
            </a:xfrm>
            <a:prstGeom prst="line">
              <a:avLst/>
            </a:prstGeom>
            <a:noFill/>
            <a:ln w="12700" algn="ctr">
              <a:solidFill>
                <a:schemeClr val="tx1"/>
              </a:solidFill>
              <a:round/>
              <a:headEnd/>
              <a:tailEnd/>
            </a:ln>
          </p:spPr>
        </p:cxnSp>
        <p:cxnSp>
          <p:nvCxnSpPr>
            <p:cNvPr id="51257" name="Suora yhdysviiva 48"/>
            <p:cNvCxnSpPr>
              <a:cxnSpLocks noChangeShapeType="1"/>
            </p:cNvCxnSpPr>
            <p:nvPr/>
          </p:nvCxnSpPr>
          <p:spPr bwMode="auto">
            <a:xfrm>
              <a:off x="3933825" y="2419350"/>
              <a:ext cx="142875" cy="0"/>
            </a:xfrm>
            <a:prstGeom prst="line">
              <a:avLst/>
            </a:prstGeom>
            <a:noFill/>
            <a:ln w="12700" algn="ctr">
              <a:solidFill>
                <a:schemeClr val="tx1"/>
              </a:solidFill>
              <a:round/>
              <a:headEnd/>
              <a:tailEnd/>
            </a:ln>
          </p:spPr>
        </p:cxnSp>
      </p:grpSp>
      <p:sp>
        <p:nvSpPr>
          <p:cNvPr id="68" name="Suorakulmio 47"/>
          <p:cNvSpPr>
            <a:spLocks noChangeArrowheads="1"/>
          </p:cNvSpPr>
          <p:nvPr/>
        </p:nvSpPr>
        <p:spPr bwMode="auto">
          <a:xfrm>
            <a:off x="3195638" y="3603625"/>
            <a:ext cx="809625" cy="503238"/>
          </a:xfrm>
          <a:prstGeom prst="rect">
            <a:avLst/>
          </a:prstGeom>
          <a:solidFill>
            <a:schemeClr val="accent3"/>
          </a:solidFill>
          <a:ln w="12700">
            <a:noFill/>
            <a:miter lim="800000"/>
            <a:headEnd/>
            <a:tailEnd/>
          </a:ln>
        </p:spPr>
        <p:txBody>
          <a:bodyPr/>
          <a:lstStyle/>
          <a:p>
            <a:pPr>
              <a:defRPr/>
            </a:pPr>
            <a:endParaRPr lang="fi-FI">
              <a:cs typeface="Arial" charset="0"/>
            </a:endParaRPr>
          </a:p>
        </p:txBody>
      </p:sp>
      <p:grpSp>
        <p:nvGrpSpPr>
          <p:cNvPr id="51242" name="Ryhmä 49"/>
          <p:cNvGrpSpPr>
            <a:grpSpLocks/>
          </p:cNvGrpSpPr>
          <p:nvPr/>
        </p:nvGrpSpPr>
        <p:grpSpPr bwMode="auto">
          <a:xfrm rot="10800000">
            <a:off x="3524250" y="3457575"/>
            <a:ext cx="142875" cy="214313"/>
            <a:chOff x="3933825" y="2419349"/>
            <a:chExt cx="142875" cy="238129"/>
          </a:xfrm>
        </p:grpSpPr>
        <p:cxnSp>
          <p:nvCxnSpPr>
            <p:cNvPr id="51254" name="Suora yhdysviiva 40"/>
            <p:cNvCxnSpPr>
              <a:cxnSpLocks noChangeShapeType="1"/>
            </p:cNvCxnSpPr>
            <p:nvPr/>
          </p:nvCxnSpPr>
          <p:spPr bwMode="auto">
            <a:xfrm rot="5400000">
              <a:off x="3886197" y="2538413"/>
              <a:ext cx="238129" cy="1"/>
            </a:xfrm>
            <a:prstGeom prst="line">
              <a:avLst/>
            </a:prstGeom>
            <a:noFill/>
            <a:ln w="12700" algn="ctr">
              <a:solidFill>
                <a:schemeClr val="tx1"/>
              </a:solidFill>
              <a:round/>
              <a:headEnd/>
              <a:tailEnd/>
            </a:ln>
          </p:spPr>
        </p:cxnSp>
        <p:cxnSp>
          <p:nvCxnSpPr>
            <p:cNvPr id="51255" name="Suora yhdysviiva 48"/>
            <p:cNvCxnSpPr>
              <a:cxnSpLocks noChangeShapeType="1"/>
            </p:cNvCxnSpPr>
            <p:nvPr/>
          </p:nvCxnSpPr>
          <p:spPr bwMode="auto">
            <a:xfrm>
              <a:off x="3933825" y="2419350"/>
              <a:ext cx="142875" cy="0"/>
            </a:xfrm>
            <a:prstGeom prst="line">
              <a:avLst/>
            </a:prstGeom>
            <a:noFill/>
            <a:ln w="12700" algn="ctr">
              <a:solidFill>
                <a:schemeClr val="tx1"/>
              </a:solidFill>
              <a:round/>
              <a:headEnd/>
              <a:tailEnd/>
            </a:ln>
          </p:spPr>
        </p:cxnSp>
      </p:grpSp>
      <p:sp>
        <p:nvSpPr>
          <p:cNvPr id="70" name="Suorakulmio 49"/>
          <p:cNvSpPr>
            <a:spLocks noChangeArrowheads="1"/>
          </p:cNvSpPr>
          <p:nvPr/>
        </p:nvSpPr>
        <p:spPr bwMode="auto">
          <a:xfrm>
            <a:off x="3195638" y="2808288"/>
            <a:ext cx="809625" cy="795337"/>
          </a:xfrm>
          <a:prstGeom prst="rect">
            <a:avLst/>
          </a:prstGeom>
          <a:solidFill>
            <a:schemeClr val="accent4"/>
          </a:solidFill>
          <a:ln w="12700">
            <a:noFill/>
            <a:miter lim="800000"/>
            <a:headEnd/>
            <a:tailEnd/>
          </a:ln>
        </p:spPr>
        <p:txBody>
          <a:bodyPr/>
          <a:lstStyle/>
          <a:p>
            <a:pPr>
              <a:defRPr/>
            </a:pPr>
            <a:endParaRPr lang="fi-FI">
              <a:cs typeface="Arial" charset="0"/>
            </a:endParaRPr>
          </a:p>
        </p:txBody>
      </p:sp>
      <p:grpSp>
        <p:nvGrpSpPr>
          <p:cNvPr id="51244" name="Ryhmä 50"/>
          <p:cNvGrpSpPr>
            <a:grpSpLocks/>
          </p:cNvGrpSpPr>
          <p:nvPr/>
        </p:nvGrpSpPr>
        <p:grpSpPr bwMode="auto">
          <a:xfrm flipV="1">
            <a:off x="5387975" y="1706563"/>
            <a:ext cx="142875" cy="149225"/>
            <a:chOff x="3942878" y="2419349"/>
            <a:chExt cx="142875" cy="238129"/>
          </a:xfrm>
        </p:grpSpPr>
        <p:cxnSp>
          <p:nvCxnSpPr>
            <p:cNvPr id="51252" name="Suora yhdysviiva 51"/>
            <p:cNvCxnSpPr>
              <a:cxnSpLocks noChangeShapeType="1"/>
            </p:cNvCxnSpPr>
            <p:nvPr/>
          </p:nvCxnSpPr>
          <p:spPr bwMode="auto">
            <a:xfrm rot="5400000">
              <a:off x="3895250" y="2538413"/>
              <a:ext cx="238129" cy="1"/>
            </a:xfrm>
            <a:prstGeom prst="line">
              <a:avLst/>
            </a:prstGeom>
            <a:noFill/>
            <a:ln w="12700" algn="ctr">
              <a:solidFill>
                <a:schemeClr val="tx1"/>
              </a:solidFill>
              <a:round/>
              <a:headEnd/>
              <a:tailEnd/>
            </a:ln>
          </p:spPr>
        </p:cxnSp>
        <p:cxnSp>
          <p:nvCxnSpPr>
            <p:cNvPr id="51253" name="Suora yhdysviiva 52"/>
            <p:cNvCxnSpPr>
              <a:cxnSpLocks noChangeShapeType="1"/>
            </p:cNvCxnSpPr>
            <p:nvPr/>
          </p:nvCxnSpPr>
          <p:spPr bwMode="auto">
            <a:xfrm>
              <a:off x="3942878" y="2419351"/>
              <a:ext cx="142875" cy="0"/>
            </a:xfrm>
            <a:prstGeom prst="line">
              <a:avLst/>
            </a:prstGeom>
            <a:noFill/>
            <a:ln w="12700" algn="ctr">
              <a:solidFill>
                <a:schemeClr val="tx1"/>
              </a:solidFill>
              <a:round/>
              <a:headEnd/>
              <a:tailEnd/>
            </a:ln>
          </p:spPr>
        </p:cxnSp>
      </p:grpSp>
      <p:sp>
        <p:nvSpPr>
          <p:cNvPr id="51245" name="Tekstikehys 53"/>
          <p:cNvSpPr txBox="1">
            <a:spLocks noChangeArrowheads="1"/>
          </p:cNvSpPr>
          <p:nvPr/>
        </p:nvSpPr>
        <p:spPr bwMode="auto">
          <a:xfrm>
            <a:off x="5326063" y="1838325"/>
            <a:ext cx="274637" cy="368300"/>
          </a:xfrm>
          <a:prstGeom prst="rect">
            <a:avLst/>
          </a:prstGeom>
          <a:noFill/>
          <a:ln w="9525">
            <a:noFill/>
            <a:miter lim="800000"/>
            <a:headEnd/>
            <a:tailEnd/>
          </a:ln>
        </p:spPr>
        <p:txBody>
          <a:bodyPr wrap="none">
            <a:spAutoFit/>
          </a:bodyPr>
          <a:lstStyle/>
          <a:p>
            <a:r>
              <a:rPr lang="fi-FI">
                <a:cs typeface="Arial" charset="0"/>
              </a:rPr>
              <a:t>*</a:t>
            </a:r>
          </a:p>
        </p:txBody>
      </p:sp>
      <p:grpSp>
        <p:nvGrpSpPr>
          <p:cNvPr id="51246" name="Ryhmä 49"/>
          <p:cNvGrpSpPr>
            <a:grpSpLocks/>
          </p:cNvGrpSpPr>
          <p:nvPr/>
        </p:nvGrpSpPr>
        <p:grpSpPr bwMode="auto">
          <a:xfrm rot="10800000">
            <a:off x="3513455" y="2806700"/>
            <a:ext cx="142875" cy="68263"/>
            <a:chOff x="3883557" y="2419349"/>
            <a:chExt cx="142875" cy="238129"/>
          </a:xfrm>
        </p:grpSpPr>
        <p:cxnSp>
          <p:nvCxnSpPr>
            <p:cNvPr id="51250" name="Suora yhdysviiva 40"/>
            <p:cNvCxnSpPr>
              <a:cxnSpLocks noChangeShapeType="1"/>
            </p:cNvCxnSpPr>
            <p:nvPr/>
          </p:nvCxnSpPr>
          <p:spPr bwMode="auto">
            <a:xfrm rot="5400000">
              <a:off x="3833227" y="2538413"/>
              <a:ext cx="238129" cy="1"/>
            </a:xfrm>
            <a:prstGeom prst="line">
              <a:avLst/>
            </a:prstGeom>
            <a:noFill/>
            <a:ln w="12700" algn="ctr">
              <a:solidFill>
                <a:schemeClr val="tx1"/>
              </a:solidFill>
              <a:round/>
              <a:headEnd/>
              <a:tailEnd/>
            </a:ln>
          </p:spPr>
        </p:cxnSp>
        <p:cxnSp>
          <p:nvCxnSpPr>
            <p:cNvPr id="51251" name="Suora yhdysviiva 48"/>
            <p:cNvCxnSpPr>
              <a:cxnSpLocks noChangeShapeType="1"/>
            </p:cNvCxnSpPr>
            <p:nvPr/>
          </p:nvCxnSpPr>
          <p:spPr bwMode="auto">
            <a:xfrm>
              <a:off x="3883557" y="2419349"/>
              <a:ext cx="142875" cy="0"/>
            </a:xfrm>
            <a:prstGeom prst="line">
              <a:avLst/>
            </a:prstGeom>
            <a:noFill/>
            <a:ln w="12700" algn="ctr">
              <a:solidFill>
                <a:schemeClr val="tx1"/>
              </a:solidFill>
              <a:round/>
              <a:headEnd/>
              <a:tailEnd/>
            </a:ln>
          </p:spPr>
        </p:cxnSp>
      </p:grpSp>
      <p:cxnSp>
        <p:nvCxnSpPr>
          <p:cNvPr id="74" name="Suora yhdysviiva 24"/>
          <p:cNvCxnSpPr>
            <a:cxnSpLocks noChangeShapeType="1"/>
          </p:cNvCxnSpPr>
          <p:nvPr/>
        </p:nvCxnSpPr>
        <p:spPr bwMode="auto">
          <a:xfrm>
            <a:off x="2212975" y="1770063"/>
            <a:ext cx="85725" cy="0"/>
          </a:xfrm>
          <a:prstGeom prst="line">
            <a:avLst/>
          </a:prstGeom>
          <a:ln w="19050">
            <a:solidFill>
              <a:srgbClr val="316598"/>
            </a:solidFill>
            <a:headEnd/>
            <a:tailEnd/>
          </a:ln>
        </p:spPr>
        <p:style>
          <a:lnRef idx="1">
            <a:schemeClr val="accent1"/>
          </a:lnRef>
          <a:fillRef idx="0">
            <a:schemeClr val="accent1"/>
          </a:fillRef>
          <a:effectRef idx="0">
            <a:schemeClr val="accent1"/>
          </a:effectRef>
          <a:fontRef idx="minor">
            <a:schemeClr val="tx1"/>
          </a:fontRef>
        </p:style>
      </p:cxnSp>
      <p:cxnSp>
        <p:nvCxnSpPr>
          <p:cNvPr id="51248" name="Suora yhdysviiva 48"/>
          <p:cNvCxnSpPr>
            <a:cxnSpLocks noChangeShapeType="1"/>
          </p:cNvCxnSpPr>
          <p:nvPr/>
        </p:nvCxnSpPr>
        <p:spPr bwMode="auto">
          <a:xfrm rot="10800000">
            <a:off x="5359400" y="3595688"/>
            <a:ext cx="142875" cy="0"/>
          </a:xfrm>
          <a:prstGeom prst="line">
            <a:avLst/>
          </a:prstGeom>
          <a:noFill/>
          <a:ln w="12700" algn="ctr">
            <a:solidFill>
              <a:schemeClr val="tx1"/>
            </a:solidFill>
            <a:round/>
            <a:headEnd/>
            <a:tailEnd/>
          </a:ln>
        </p:spPr>
      </p:cxnSp>
      <p:sp>
        <p:nvSpPr>
          <p:cNvPr id="51249" name="Tekstikehys 33"/>
          <p:cNvSpPr txBox="1">
            <a:spLocks noChangeArrowheads="1"/>
          </p:cNvSpPr>
          <p:nvPr/>
        </p:nvSpPr>
        <p:spPr bwMode="auto">
          <a:xfrm>
            <a:off x="2978150" y="4305300"/>
            <a:ext cx="1209675" cy="646113"/>
          </a:xfrm>
          <a:prstGeom prst="rect">
            <a:avLst/>
          </a:prstGeom>
          <a:noFill/>
          <a:ln w="9525">
            <a:noFill/>
            <a:miter lim="800000"/>
            <a:headEnd/>
            <a:tailEnd/>
          </a:ln>
        </p:spPr>
        <p:txBody>
          <a:bodyPr wrap="none">
            <a:spAutoFit/>
          </a:bodyPr>
          <a:lstStyle/>
          <a:p>
            <a:pPr algn="ctr"/>
            <a:r>
              <a:rPr lang="fi-FI" b="1">
                <a:solidFill>
                  <a:srgbClr val="1F4363"/>
                </a:solidFill>
                <a:cs typeface="Arial" charset="0"/>
              </a:rPr>
              <a:t>  3.4 ± 0.4</a:t>
            </a:r>
          </a:p>
          <a:p>
            <a:pPr algn="ctr"/>
            <a:r>
              <a:rPr lang="fi-FI" b="1">
                <a:solidFill>
                  <a:srgbClr val="1F4363"/>
                </a:solidFill>
                <a:cs typeface="Arial" charset="0"/>
              </a:rPr>
              <a:t>35.3 ± 1.3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1984375" y="4933950"/>
            <a:ext cx="5349875" cy="1085850"/>
          </a:xfrm>
          <a:prstGeom prst="roundRect">
            <a:avLst/>
          </a:prstGeom>
          <a:solidFill>
            <a:srgbClr val="FFFFFF"/>
          </a:solidFill>
          <a:ln w="19050">
            <a:solidFill>
              <a:srgbClr val="316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53250" name="Titre 1"/>
          <p:cNvSpPr>
            <a:spLocks noGrp="1"/>
          </p:cNvSpPr>
          <p:nvPr>
            <p:ph type="title"/>
          </p:nvPr>
        </p:nvSpPr>
        <p:spPr>
          <a:xfrm>
            <a:off x="1019175" y="187325"/>
            <a:ext cx="7686675" cy="460375"/>
          </a:xfrm>
        </p:spPr>
        <p:txBody>
          <a:bodyPr/>
          <a:lstStyle/>
          <a:p>
            <a:r>
              <a:rPr lang="fi-FI" sz="2400"/>
              <a:t>Sources of Fatty Acids for Liver Fat and VLDL Triglycerides</a:t>
            </a:r>
            <a:endParaRPr lang="fr-CA" sz="2400"/>
          </a:p>
        </p:txBody>
      </p:sp>
      <p:sp>
        <p:nvSpPr>
          <p:cNvPr id="53251" name="Espace réservé du contenu 2"/>
          <p:cNvSpPr>
            <a:spLocks noGrp="1"/>
          </p:cNvSpPr>
          <p:nvPr>
            <p:ph idx="1"/>
          </p:nvPr>
        </p:nvSpPr>
        <p:spPr>
          <a:xfrm>
            <a:off x="476250" y="968375"/>
            <a:ext cx="8229600" cy="3802063"/>
          </a:xfrm>
        </p:spPr>
        <p:txBody>
          <a:bodyPr/>
          <a:lstStyle/>
          <a:p>
            <a:pPr marL="207963" indent="-207963">
              <a:spcBef>
                <a:spcPct val="70000"/>
              </a:spcBef>
              <a:buClr>
                <a:schemeClr val="tx2"/>
              </a:buClr>
              <a:buFont typeface="Wingdings" pitchFamily="2" charset="2"/>
              <a:buChar char="§"/>
            </a:pPr>
            <a:r>
              <a:rPr lang="fi-FI" sz="2400" dirty="0">
                <a:cs typeface="Arial" charset="0"/>
              </a:rPr>
              <a:t>Increased rate of free fatty acid flux from adipose tissue  results in increased rate of hepatic free fatty acid uptake.</a:t>
            </a:r>
          </a:p>
          <a:p>
            <a:pPr marL="207963" indent="-207963">
              <a:spcBef>
                <a:spcPct val="70000"/>
              </a:spcBef>
              <a:buClr>
                <a:schemeClr val="tx2"/>
              </a:buClr>
              <a:buFont typeface="Wingdings" pitchFamily="2" charset="2"/>
              <a:buChar char="§"/>
            </a:pPr>
            <a:r>
              <a:rPr lang="fi-FI" sz="2400" dirty="0">
                <a:cs typeface="Arial" charset="0"/>
              </a:rPr>
              <a:t>Intrahepatic de novo lipogenesis is enhanced in subjects with nonalcoholic fatty liver disease (NAFLD).</a:t>
            </a:r>
          </a:p>
          <a:p>
            <a:pPr marL="207963" indent="-207963">
              <a:spcBef>
                <a:spcPct val="70000"/>
              </a:spcBef>
              <a:buClr>
                <a:schemeClr val="tx2"/>
              </a:buClr>
              <a:buFont typeface="Wingdings" pitchFamily="2" charset="2"/>
              <a:buChar char="§"/>
            </a:pPr>
            <a:r>
              <a:rPr lang="fi-FI" sz="2400" dirty="0">
                <a:cs typeface="Arial" charset="0"/>
              </a:rPr>
              <a:t>The production and secretion of large VLDL particles correlate with liver fat content. </a:t>
            </a:r>
          </a:p>
          <a:p>
            <a:pPr marL="207963" indent="-207963">
              <a:spcBef>
                <a:spcPct val="70000"/>
              </a:spcBef>
              <a:buClr>
                <a:schemeClr val="tx2"/>
              </a:buClr>
              <a:buFont typeface="Wingdings" pitchFamily="2" charset="2"/>
              <a:buChar char="§"/>
            </a:pPr>
            <a:r>
              <a:rPr lang="fi-FI" sz="2400" dirty="0">
                <a:cs typeface="Arial" charset="0"/>
              </a:rPr>
              <a:t>Basal hepatic lipid oxidation seems to be unaltered in subjects with NAFLD.</a:t>
            </a:r>
            <a:endParaRPr lang="fr-CA" sz="2400" dirty="0"/>
          </a:p>
        </p:txBody>
      </p:sp>
      <p:sp>
        <p:nvSpPr>
          <p:cNvPr id="53252" name="Rectangle 6"/>
          <p:cNvSpPr>
            <a:spLocks noChangeArrowheads="1"/>
          </p:cNvSpPr>
          <p:nvPr/>
        </p:nvSpPr>
        <p:spPr bwMode="auto">
          <a:xfrm>
            <a:off x="2055813" y="4999038"/>
            <a:ext cx="5210175" cy="923925"/>
          </a:xfrm>
          <a:prstGeom prst="rect">
            <a:avLst/>
          </a:prstGeom>
          <a:noFill/>
          <a:ln w="9525">
            <a:noFill/>
            <a:miter lim="800000"/>
            <a:headEnd/>
            <a:tailEnd/>
          </a:ln>
        </p:spPr>
        <p:txBody>
          <a:bodyPr>
            <a:spAutoFit/>
          </a:bodyPr>
          <a:lstStyle/>
          <a:p>
            <a:r>
              <a:rPr lang="fi-FI">
                <a:cs typeface="Arial" charset="0"/>
              </a:rPr>
              <a:t>Overproduction of VLDL particles is NOT able to adequately compensate for increase of hepatic triglyceride production       liver fat accumulation</a:t>
            </a:r>
          </a:p>
        </p:txBody>
      </p:sp>
      <p:sp>
        <p:nvSpPr>
          <p:cNvPr id="8" name="Line 10"/>
          <p:cNvSpPr>
            <a:spLocks noChangeShapeType="1"/>
          </p:cNvSpPr>
          <p:nvPr/>
        </p:nvSpPr>
        <p:spPr bwMode="auto">
          <a:xfrm flipH="1" flipV="1">
            <a:off x="4438650" y="5738813"/>
            <a:ext cx="322263" cy="0"/>
          </a:xfrm>
          <a:prstGeom prst="line">
            <a:avLst/>
          </a:prstGeom>
          <a:noFill/>
          <a:ln w="57150">
            <a:solidFill>
              <a:srgbClr val="3F3F3F"/>
            </a:solidFill>
            <a:round/>
            <a:headEnd type="stealth" w="med" len="med"/>
            <a:tailEnd/>
          </a:ln>
        </p:spPr>
        <p:txBody>
          <a:bodyPr wrap="none" anchor="ctr"/>
          <a:lstStyle/>
          <a:p>
            <a:pPr>
              <a:defRPr/>
            </a:pPr>
            <a:endParaRPr lang="fr-FR">
              <a:ln>
                <a:solidFill>
                  <a:srgbClr val="3F3F3F"/>
                </a:solidFill>
              </a:l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3"/>
          <p:cNvSpPr>
            <a:spLocks noGrp="1"/>
          </p:cNvSpPr>
          <p:nvPr>
            <p:ph type="title"/>
          </p:nvPr>
        </p:nvSpPr>
        <p:spPr>
          <a:xfrm>
            <a:off x="1019175" y="187325"/>
            <a:ext cx="7686675" cy="460375"/>
          </a:xfrm>
        </p:spPr>
        <p:txBody>
          <a:bodyPr/>
          <a:lstStyle/>
          <a:p>
            <a:r>
              <a:rPr lang="fi-FI" sz="2400"/>
              <a:t>What Is Ectopic Fat Accumulation? </a:t>
            </a:r>
          </a:p>
        </p:txBody>
      </p:sp>
      <p:sp>
        <p:nvSpPr>
          <p:cNvPr id="5" name="Text Box 644"/>
          <p:cNvSpPr txBox="1">
            <a:spLocks noChangeArrowheads="1"/>
          </p:cNvSpPr>
          <p:nvPr/>
        </p:nvSpPr>
        <p:spPr bwMode="auto">
          <a:xfrm>
            <a:off x="5472113" y="1881188"/>
            <a:ext cx="3030537" cy="647700"/>
          </a:xfrm>
          <a:prstGeom prst="rect">
            <a:avLst/>
          </a:prstGeom>
          <a:noFill/>
          <a:ln w="9525">
            <a:noFill/>
            <a:miter lim="800000"/>
            <a:headEnd/>
            <a:tailEnd/>
          </a:ln>
        </p:spPr>
        <p:txBody>
          <a:bodyPr wrap="none">
            <a:spAutoFit/>
          </a:bodyPr>
          <a:lstStyle/>
          <a:p>
            <a:pPr algn="ctr">
              <a:defRPr/>
            </a:pPr>
            <a:r>
              <a:rPr lang="fi-FI" dirty="0">
                <a:solidFill>
                  <a:srgbClr val="316598"/>
                </a:solidFill>
              </a:rPr>
              <a:t> </a:t>
            </a:r>
            <a:r>
              <a:rPr lang="fi-FI" dirty="0">
                <a:solidFill>
                  <a:srgbClr val="316598"/>
                </a:solidFill>
                <a:latin typeface="+mn-lt"/>
              </a:rPr>
              <a:t>Lipid overflow into liver,</a:t>
            </a:r>
          </a:p>
          <a:p>
            <a:pPr algn="ctr">
              <a:defRPr/>
            </a:pPr>
            <a:r>
              <a:rPr lang="fi-FI" dirty="0">
                <a:solidFill>
                  <a:srgbClr val="316598"/>
                </a:solidFill>
                <a:latin typeface="+mn-lt"/>
              </a:rPr>
              <a:t>pancreas, muscle and heart</a:t>
            </a:r>
          </a:p>
        </p:txBody>
      </p:sp>
      <p:sp>
        <p:nvSpPr>
          <p:cNvPr id="6" name="Rectangle 658"/>
          <p:cNvSpPr>
            <a:spLocks noChangeArrowheads="1"/>
          </p:cNvSpPr>
          <p:nvPr/>
        </p:nvSpPr>
        <p:spPr bwMode="auto">
          <a:xfrm>
            <a:off x="1166813" y="1920875"/>
            <a:ext cx="3376612" cy="357188"/>
          </a:xfrm>
          <a:prstGeom prst="rect">
            <a:avLst/>
          </a:prstGeom>
          <a:solidFill>
            <a:schemeClr val="bg1"/>
          </a:solidFill>
          <a:ln>
            <a:noFill/>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defRPr/>
            </a:pPr>
            <a:r>
              <a:rPr lang="fi-FI" sz="2000" dirty="0">
                <a:solidFill>
                  <a:srgbClr val="3F3F3F"/>
                </a:solidFill>
              </a:rPr>
              <a:t>Positive energy balance</a:t>
            </a:r>
          </a:p>
        </p:txBody>
      </p:sp>
      <p:sp>
        <p:nvSpPr>
          <p:cNvPr id="7" name="Rectangle 686"/>
          <p:cNvSpPr>
            <a:spLocks noChangeArrowheads="1"/>
          </p:cNvSpPr>
          <p:nvPr/>
        </p:nvSpPr>
        <p:spPr bwMode="auto">
          <a:xfrm>
            <a:off x="576263" y="893763"/>
            <a:ext cx="1928812" cy="422275"/>
          </a:xfrm>
          <a:prstGeom prst="rect">
            <a:avLst/>
          </a:prstGeom>
          <a:solidFill>
            <a:schemeClr val="bg1"/>
          </a:solidFill>
          <a:ln>
            <a:noFill/>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defRPr/>
            </a:pPr>
            <a:r>
              <a:rPr lang="fi-FI" dirty="0">
                <a:solidFill>
                  <a:srgbClr val="3F3F3F"/>
                </a:solidFill>
              </a:rPr>
              <a:t>   Caloric intake</a:t>
            </a:r>
          </a:p>
        </p:txBody>
      </p:sp>
      <p:sp>
        <p:nvSpPr>
          <p:cNvPr id="8" name="AutoShape 687"/>
          <p:cNvSpPr>
            <a:spLocks noChangeArrowheads="1"/>
          </p:cNvSpPr>
          <p:nvPr/>
        </p:nvSpPr>
        <p:spPr bwMode="auto">
          <a:xfrm>
            <a:off x="722313" y="1017588"/>
            <a:ext cx="117475" cy="168275"/>
          </a:xfrm>
          <a:prstGeom prst="upArrow">
            <a:avLst>
              <a:gd name="adj1" fmla="val 50000"/>
              <a:gd name="adj2" fmla="val 40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fi-FI"/>
          </a:p>
        </p:txBody>
      </p:sp>
      <p:sp>
        <p:nvSpPr>
          <p:cNvPr id="9" name="Rectangle 689"/>
          <p:cNvSpPr>
            <a:spLocks noChangeArrowheads="1"/>
          </p:cNvSpPr>
          <p:nvPr/>
        </p:nvSpPr>
        <p:spPr bwMode="auto">
          <a:xfrm>
            <a:off x="3189288" y="893763"/>
            <a:ext cx="2566987" cy="422275"/>
          </a:xfrm>
          <a:prstGeom prst="rect">
            <a:avLst/>
          </a:prstGeom>
          <a:solidFill>
            <a:schemeClr val="bg1"/>
          </a:solidFill>
          <a:ln>
            <a:noFill/>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defRPr/>
            </a:pPr>
            <a:r>
              <a:rPr lang="fi-FI" dirty="0">
                <a:solidFill>
                  <a:srgbClr val="3F3F3F"/>
                </a:solidFill>
              </a:rPr>
              <a:t>    Energy expenditure</a:t>
            </a:r>
          </a:p>
        </p:txBody>
      </p:sp>
      <p:sp>
        <p:nvSpPr>
          <p:cNvPr id="10" name="AutoShape 690"/>
          <p:cNvSpPr>
            <a:spLocks noChangeArrowheads="1"/>
          </p:cNvSpPr>
          <p:nvPr/>
        </p:nvSpPr>
        <p:spPr bwMode="auto">
          <a:xfrm rot="10800000">
            <a:off x="3375025" y="1017588"/>
            <a:ext cx="117475" cy="168275"/>
          </a:xfrm>
          <a:prstGeom prst="upArrow">
            <a:avLst>
              <a:gd name="adj1" fmla="val 50000"/>
              <a:gd name="adj2" fmla="val 40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fi-FI"/>
          </a:p>
        </p:txBody>
      </p:sp>
      <p:sp>
        <p:nvSpPr>
          <p:cNvPr id="11" name="Text Box 691"/>
          <p:cNvSpPr txBox="1">
            <a:spLocks noChangeArrowheads="1"/>
          </p:cNvSpPr>
          <p:nvPr/>
        </p:nvSpPr>
        <p:spPr bwMode="auto">
          <a:xfrm>
            <a:off x="2541588" y="879475"/>
            <a:ext cx="627062" cy="482600"/>
          </a:xfrm>
          <a:prstGeom prst="rect">
            <a:avLst/>
          </a:prstGeom>
          <a:noFill/>
          <a:ln w="9525">
            <a:noFill/>
            <a:miter lim="800000"/>
            <a:headEnd/>
            <a:tailEnd/>
          </a:ln>
        </p:spPr>
        <p:txBody>
          <a:bodyPr wrap="none">
            <a:spAutoFit/>
          </a:bodyPr>
          <a:lstStyle/>
          <a:p>
            <a:pPr algn="ctr">
              <a:lnSpc>
                <a:spcPct val="80000"/>
              </a:lnSpc>
              <a:defRPr/>
            </a:pPr>
            <a:r>
              <a:rPr lang="fi-FI" sz="1600" b="1" dirty="0">
                <a:latin typeface="+mn-lt"/>
              </a:rPr>
              <a:t>and/</a:t>
            </a:r>
          </a:p>
          <a:p>
            <a:pPr algn="ctr">
              <a:lnSpc>
                <a:spcPct val="80000"/>
              </a:lnSpc>
              <a:defRPr/>
            </a:pPr>
            <a:r>
              <a:rPr lang="fi-FI" sz="1600" b="1" dirty="0">
                <a:latin typeface="+mn-lt"/>
              </a:rPr>
              <a:t>or</a:t>
            </a:r>
          </a:p>
        </p:txBody>
      </p:sp>
      <p:sp>
        <p:nvSpPr>
          <p:cNvPr id="12" name="Line 692"/>
          <p:cNvSpPr>
            <a:spLocks noChangeShapeType="1"/>
          </p:cNvSpPr>
          <p:nvPr/>
        </p:nvSpPr>
        <p:spPr bwMode="auto">
          <a:xfrm>
            <a:off x="2854325" y="3467100"/>
            <a:ext cx="0" cy="33655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fr-FR"/>
          </a:p>
        </p:txBody>
      </p:sp>
      <p:sp>
        <p:nvSpPr>
          <p:cNvPr id="13" name="Line 693"/>
          <p:cNvSpPr>
            <a:spLocks noChangeShapeType="1"/>
          </p:cNvSpPr>
          <p:nvPr/>
        </p:nvSpPr>
        <p:spPr bwMode="auto">
          <a:xfrm>
            <a:off x="2854325" y="2354263"/>
            <a:ext cx="0" cy="33496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fr-FR"/>
          </a:p>
        </p:txBody>
      </p:sp>
      <p:sp>
        <p:nvSpPr>
          <p:cNvPr id="14" name="Line 694"/>
          <p:cNvSpPr>
            <a:spLocks noChangeShapeType="1"/>
          </p:cNvSpPr>
          <p:nvPr/>
        </p:nvSpPr>
        <p:spPr bwMode="auto">
          <a:xfrm>
            <a:off x="1611313" y="1541463"/>
            <a:ext cx="2446337"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fr-FR"/>
          </a:p>
        </p:txBody>
      </p:sp>
      <p:sp>
        <p:nvSpPr>
          <p:cNvPr id="15" name="Line 695"/>
          <p:cNvSpPr>
            <a:spLocks noChangeShapeType="1"/>
          </p:cNvSpPr>
          <p:nvPr/>
        </p:nvSpPr>
        <p:spPr bwMode="auto">
          <a:xfrm>
            <a:off x="2854325" y="1533525"/>
            <a:ext cx="0" cy="33655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fr-FR"/>
          </a:p>
        </p:txBody>
      </p:sp>
      <p:sp>
        <p:nvSpPr>
          <p:cNvPr id="16" name="Line 696"/>
          <p:cNvSpPr>
            <a:spLocks noChangeShapeType="1"/>
          </p:cNvSpPr>
          <p:nvPr/>
        </p:nvSpPr>
        <p:spPr bwMode="auto">
          <a:xfrm>
            <a:off x="1622425" y="1323975"/>
            <a:ext cx="0" cy="231775"/>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fr-FR"/>
          </a:p>
        </p:txBody>
      </p:sp>
      <p:sp>
        <p:nvSpPr>
          <p:cNvPr id="17" name="Line 697"/>
          <p:cNvSpPr>
            <a:spLocks noChangeShapeType="1"/>
          </p:cNvSpPr>
          <p:nvPr/>
        </p:nvSpPr>
        <p:spPr bwMode="auto">
          <a:xfrm>
            <a:off x="4046538" y="1323975"/>
            <a:ext cx="0" cy="231775"/>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fr-FR"/>
          </a:p>
        </p:txBody>
      </p:sp>
      <p:sp>
        <p:nvSpPr>
          <p:cNvPr id="18" name="Line 698"/>
          <p:cNvSpPr>
            <a:spLocks noChangeShapeType="1"/>
          </p:cNvSpPr>
          <p:nvPr/>
        </p:nvSpPr>
        <p:spPr bwMode="auto">
          <a:xfrm flipV="1">
            <a:off x="3768725" y="3740150"/>
            <a:ext cx="1341438" cy="27305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fr-FR"/>
          </a:p>
        </p:txBody>
      </p:sp>
      <p:sp>
        <p:nvSpPr>
          <p:cNvPr id="19" name="Text Box 701"/>
          <p:cNvSpPr txBox="1">
            <a:spLocks noChangeArrowheads="1"/>
          </p:cNvSpPr>
          <p:nvPr/>
        </p:nvSpPr>
        <p:spPr bwMode="auto">
          <a:xfrm>
            <a:off x="766763" y="3924300"/>
            <a:ext cx="1166812" cy="1016000"/>
          </a:xfrm>
          <a:prstGeom prst="rect">
            <a:avLst/>
          </a:prstGeom>
          <a:noFill/>
          <a:ln w="9525">
            <a:noFill/>
            <a:miter lim="800000"/>
            <a:headEnd/>
            <a:tailEnd/>
          </a:ln>
        </p:spPr>
        <p:txBody>
          <a:bodyPr wrap="none">
            <a:spAutoFit/>
          </a:bodyPr>
          <a:lstStyle/>
          <a:p>
            <a:pPr>
              <a:defRPr/>
            </a:pPr>
            <a:r>
              <a:rPr lang="fi-FI" sz="2000" dirty="0">
                <a:solidFill>
                  <a:srgbClr val="316598"/>
                </a:solidFill>
                <a:latin typeface="+mn-lt"/>
              </a:rPr>
              <a:t>Inflamed</a:t>
            </a:r>
          </a:p>
          <a:p>
            <a:pPr>
              <a:defRPr/>
            </a:pPr>
            <a:r>
              <a:rPr lang="fi-FI" sz="2000" dirty="0">
                <a:solidFill>
                  <a:srgbClr val="316598"/>
                </a:solidFill>
                <a:latin typeface="+mn-lt"/>
              </a:rPr>
              <a:t>adipose</a:t>
            </a:r>
          </a:p>
          <a:p>
            <a:pPr>
              <a:defRPr/>
            </a:pPr>
            <a:r>
              <a:rPr lang="fi-FI" sz="2000" dirty="0">
                <a:solidFill>
                  <a:srgbClr val="316598"/>
                </a:solidFill>
                <a:latin typeface="+mn-lt"/>
              </a:rPr>
              <a:t>tissue</a:t>
            </a:r>
          </a:p>
        </p:txBody>
      </p:sp>
      <p:sp>
        <p:nvSpPr>
          <p:cNvPr id="15377" name="AutoShape 105"/>
          <p:cNvSpPr>
            <a:spLocks noChangeArrowheads="1"/>
          </p:cNvSpPr>
          <p:nvPr/>
        </p:nvSpPr>
        <p:spPr bwMode="auto">
          <a:xfrm>
            <a:off x="7251700" y="6248992"/>
            <a:ext cx="1519238" cy="369888"/>
          </a:xfrm>
          <a:prstGeom prst="roundRect">
            <a:avLst>
              <a:gd name="adj" fmla="val 9972"/>
            </a:avLst>
          </a:prstGeom>
          <a:solidFill>
            <a:schemeClr val="bg1"/>
          </a:solidFill>
          <a:ln w="9525">
            <a:solidFill>
              <a:schemeClr val="accent1"/>
            </a:solidFill>
            <a:round/>
            <a:headEnd/>
            <a:tailEnd/>
          </a:ln>
        </p:spPr>
        <p:txBody>
          <a:bodyPr tIns="0" bIns="0" anchor="ctr"/>
          <a:lstStyle/>
          <a:p>
            <a:pPr algn="ctr">
              <a:lnSpc>
                <a:spcPct val="150000"/>
              </a:lnSpc>
            </a:pPr>
            <a:r>
              <a:rPr lang="en-US" sz="1100">
                <a:sym typeface="Symbol" pitchFamily="18" charset="2"/>
              </a:rPr>
              <a:t>FFA: free fatty acids</a:t>
            </a:r>
          </a:p>
        </p:txBody>
      </p:sp>
      <p:grpSp>
        <p:nvGrpSpPr>
          <p:cNvPr id="15378" name="Groupe 111"/>
          <p:cNvGrpSpPr>
            <a:grpSpLocks/>
          </p:cNvGrpSpPr>
          <p:nvPr/>
        </p:nvGrpSpPr>
        <p:grpSpPr bwMode="auto">
          <a:xfrm>
            <a:off x="3981450" y="3444875"/>
            <a:ext cx="792163" cy="395288"/>
            <a:chOff x="3901376" y="3609091"/>
            <a:chExt cx="792384" cy="395231"/>
          </a:xfrm>
        </p:grpSpPr>
        <p:sp>
          <p:nvSpPr>
            <p:cNvPr id="23" name="Text Box 699"/>
            <p:cNvSpPr txBox="1">
              <a:spLocks noChangeArrowheads="1"/>
            </p:cNvSpPr>
            <p:nvPr/>
          </p:nvSpPr>
          <p:spPr bwMode="auto">
            <a:xfrm>
              <a:off x="4015708" y="3609091"/>
              <a:ext cx="678052" cy="395231"/>
            </a:xfrm>
            <a:prstGeom prst="rect">
              <a:avLst/>
            </a:prstGeom>
            <a:noFill/>
            <a:ln w="9525">
              <a:noFill/>
              <a:miter lim="800000"/>
              <a:headEnd/>
              <a:tailEnd/>
            </a:ln>
          </p:spPr>
          <p:txBody>
            <a:bodyPr wrap="none">
              <a:spAutoFit/>
            </a:bodyPr>
            <a:lstStyle/>
            <a:p>
              <a:pPr>
                <a:defRPr/>
              </a:pPr>
              <a:r>
                <a:rPr lang="fi-FI" sz="2000" dirty="0">
                  <a:latin typeface="+mn-lt"/>
                </a:rPr>
                <a:t>FFA</a:t>
              </a:r>
            </a:p>
          </p:txBody>
        </p:sp>
        <p:sp>
          <p:nvSpPr>
            <p:cNvPr id="24" name="AutoShape 687"/>
            <p:cNvSpPr>
              <a:spLocks noChangeArrowheads="1"/>
            </p:cNvSpPr>
            <p:nvPr/>
          </p:nvSpPr>
          <p:spPr bwMode="auto">
            <a:xfrm>
              <a:off x="3901376" y="3720200"/>
              <a:ext cx="117508" cy="168251"/>
            </a:xfrm>
            <a:prstGeom prst="upArrow">
              <a:avLst>
                <a:gd name="adj1" fmla="val 50000"/>
                <a:gd name="adj2" fmla="val 40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fi-FI"/>
            </a:p>
          </p:txBody>
        </p:sp>
      </p:grpSp>
      <p:pic>
        <p:nvPicPr>
          <p:cNvPr id="15379" name="Picture 68"/>
          <p:cNvPicPr>
            <a:picLocks noChangeAspect="1" noChangeArrowheads="1"/>
          </p:cNvPicPr>
          <p:nvPr/>
        </p:nvPicPr>
        <p:blipFill>
          <a:blip r:embed="rId3" cstate="print"/>
          <a:srcRect/>
          <a:stretch>
            <a:fillRect/>
          </a:stretch>
        </p:blipFill>
        <p:spPr bwMode="auto">
          <a:xfrm>
            <a:off x="2474913" y="2732088"/>
            <a:ext cx="747712" cy="719137"/>
          </a:xfrm>
          <a:prstGeom prst="rect">
            <a:avLst/>
          </a:prstGeom>
          <a:noFill/>
          <a:ln w="12700">
            <a:noFill/>
            <a:miter lim="800000"/>
            <a:headEnd/>
            <a:tailEnd/>
          </a:ln>
        </p:spPr>
      </p:pic>
      <p:grpSp>
        <p:nvGrpSpPr>
          <p:cNvPr id="15380" name="Groupe 31"/>
          <p:cNvGrpSpPr>
            <a:grpSpLocks/>
          </p:cNvGrpSpPr>
          <p:nvPr/>
        </p:nvGrpSpPr>
        <p:grpSpPr bwMode="auto">
          <a:xfrm>
            <a:off x="7218363" y="2870200"/>
            <a:ext cx="1270000" cy="720725"/>
            <a:chOff x="7241324" y="2836863"/>
            <a:chExt cx="1270000" cy="720000"/>
          </a:xfrm>
        </p:grpSpPr>
        <p:pic>
          <p:nvPicPr>
            <p:cNvPr id="15400" name="Picture 68"/>
            <p:cNvPicPr>
              <a:picLocks noChangeAspect="1" noChangeArrowheads="1"/>
            </p:cNvPicPr>
            <p:nvPr/>
          </p:nvPicPr>
          <p:blipFill>
            <a:blip r:embed="rId3" cstate="print"/>
            <a:srcRect/>
            <a:stretch>
              <a:fillRect/>
            </a:stretch>
          </p:blipFill>
          <p:spPr bwMode="auto">
            <a:xfrm>
              <a:off x="7708142" y="2836863"/>
              <a:ext cx="748970" cy="720000"/>
            </a:xfrm>
            <a:prstGeom prst="rect">
              <a:avLst/>
            </a:prstGeom>
            <a:noFill/>
            <a:ln w="12700">
              <a:noFill/>
              <a:miter lim="800000"/>
              <a:headEnd/>
              <a:tailEnd/>
            </a:ln>
          </p:spPr>
        </p:pic>
        <p:pic>
          <p:nvPicPr>
            <p:cNvPr id="15401" name="Picture 55"/>
            <p:cNvPicPr>
              <a:picLocks noChangeArrowheads="1"/>
            </p:cNvPicPr>
            <p:nvPr/>
          </p:nvPicPr>
          <p:blipFill>
            <a:blip r:embed="rId4"/>
            <a:srcRect/>
            <a:stretch>
              <a:fillRect/>
            </a:stretch>
          </p:blipFill>
          <p:spPr bwMode="auto">
            <a:xfrm>
              <a:off x="7241324" y="2878734"/>
              <a:ext cx="1270000" cy="504825"/>
            </a:xfrm>
            <a:prstGeom prst="rect">
              <a:avLst/>
            </a:prstGeom>
            <a:noFill/>
            <a:ln w="12700">
              <a:noFill/>
              <a:miter lim="800000"/>
              <a:headEnd/>
              <a:tailEnd/>
            </a:ln>
          </p:spPr>
        </p:pic>
      </p:grpSp>
      <p:grpSp>
        <p:nvGrpSpPr>
          <p:cNvPr id="15381" name="Groupe 34"/>
          <p:cNvGrpSpPr>
            <a:grpSpLocks/>
          </p:cNvGrpSpPr>
          <p:nvPr/>
        </p:nvGrpSpPr>
        <p:grpSpPr bwMode="auto">
          <a:xfrm>
            <a:off x="5553075" y="2689225"/>
            <a:ext cx="1285875" cy="1082675"/>
            <a:chOff x="5385328" y="2836863"/>
            <a:chExt cx="1285832" cy="1081744"/>
          </a:xfrm>
        </p:grpSpPr>
        <p:pic>
          <p:nvPicPr>
            <p:cNvPr id="15398" name="Picture 68"/>
            <p:cNvPicPr>
              <a:picLocks noChangeAspect="1" noChangeArrowheads="1"/>
            </p:cNvPicPr>
            <p:nvPr/>
          </p:nvPicPr>
          <p:blipFill>
            <a:blip r:embed="rId3" cstate="print"/>
            <a:srcRect/>
            <a:stretch>
              <a:fillRect/>
            </a:stretch>
          </p:blipFill>
          <p:spPr bwMode="auto">
            <a:xfrm>
              <a:off x="5922190" y="2836863"/>
              <a:ext cx="748970" cy="720000"/>
            </a:xfrm>
            <a:prstGeom prst="rect">
              <a:avLst/>
            </a:prstGeom>
            <a:noFill/>
            <a:ln w="12700">
              <a:noFill/>
              <a:miter lim="800000"/>
              <a:headEnd/>
              <a:tailEnd/>
            </a:ln>
          </p:spPr>
        </p:pic>
        <p:pic>
          <p:nvPicPr>
            <p:cNvPr id="37" name="Image 121" descr="foie.png"/>
            <p:cNvPicPr>
              <a:picLocks noChangeAspect="1"/>
            </p:cNvPicPr>
            <p:nvPr/>
          </p:nvPicPr>
          <p:blipFill>
            <a:blip r:embed="rId5" cstate="print"/>
            <a:srcRect/>
            <a:stretch>
              <a:fillRect/>
            </a:stretch>
          </p:blipFill>
          <p:spPr bwMode="auto">
            <a:xfrm>
              <a:off x="5385328" y="3054164"/>
              <a:ext cx="1285832" cy="864443"/>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15382" name="Groupe 37"/>
          <p:cNvGrpSpPr>
            <a:grpSpLocks/>
          </p:cNvGrpSpPr>
          <p:nvPr/>
        </p:nvGrpSpPr>
        <p:grpSpPr bwMode="auto">
          <a:xfrm rot="330428">
            <a:off x="5486400" y="4002088"/>
            <a:ext cx="1419225" cy="865187"/>
            <a:chOff x="5586936" y="3985881"/>
            <a:chExt cx="1419477" cy="864777"/>
          </a:xfrm>
        </p:grpSpPr>
        <p:pic>
          <p:nvPicPr>
            <p:cNvPr id="15396" name="Picture 68"/>
            <p:cNvPicPr>
              <a:picLocks noChangeAspect="1" noChangeArrowheads="1"/>
            </p:cNvPicPr>
            <p:nvPr/>
          </p:nvPicPr>
          <p:blipFill>
            <a:blip r:embed="rId3" cstate="print"/>
            <a:srcRect/>
            <a:stretch>
              <a:fillRect/>
            </a:stretch>
          </p:blipFill>
          <p:spPr bwMode="auto">
            <a:xfrm rot="-1987476">
              <a:off x="5925674" y="3985881"/>
              <a:ext cx="748970" cy="720000"/>
            </a:xfrm>
            <a:prstGeom prst="rect">
              <a:avLst/>
            </a:prstGeom>
            <a:noFill/>
            <a:ln w="12700">
              <a:noFill/>
              <a:miter lim="800000"/>
              <a:headEnd/>
              <a:tailEnd/>
            </a:ln>
          </p:spPr>
        </p:pic>
        <p:pic>
          <p:nvPicPr>
            <p:cNvPr id="40" name="Image 39" descr="moyen_muscle.png"/>
            <p:cNvPicPr>
              <a:picLocks noChangeAspect="1"/>
            </p:cNvPicPr>
            <p:nvPr/>
          </p:nvPicPr>
          <p:blipFill>
            <a:blip r:embed="rId6" cstate="print"/>
            <a:srcRect/>
            <a:stretch>
              <a:fillRect/>
            </a:stretch>
          </p:blipFill>
          <p:spPr bwMode="auto">
            <a:xfrm rot="19739918">
              <a:off x="5586694" y="4345337"/>
              <a:ext cx="1419477" cy="504586"/>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15383" name="Groupe 40"/>
          <p:cNvGrpSpPr>
            <a:grpSpLocks/>
          </p:cNvGrpSpPr>
          <p:nvPr/>
        </p:nvGrpSpPr>
        <p:grpSpPr bwMode="auto">
          <a:xfrm>
            <a:off x="7364413" y="3895725"/>
            <a:ext cx="1122362" cy="1079500"/>
            <a:chOff x="7363745" y="4019037"/>
            <a:chExt cx="1122810" cy="1080000"/>
          </a:xfrm>
        </p:grpSpPr>
        <p:pic>
          <p:nvPicPr>
            <p:cNvPr id="15394" name="Picture 68"/>
            <p:cNvPicPr>
              <a:picLocks noChangeAspect="1" noChangeArrowheads="1"/>
            </p:cNvPicPr>
            <p:nvPr/>
          </p:nvPicPr>
          <p:blipFill>
            <a:blip r:embed="rId3" cstate="print"/>
            <a:srcRect/>
            <a:stretch>
              <a:fillRect/>
            </a:stretch>
          </p:blipFill>
          <p:spPr bwMode="auto">
            <a:xfrm rot="1611964">
              <a:off x="7737585" y="4197988"/>
              <a:ext cx="748970" cy="720000"/>
            </a:xfrm>
            <a:prstGeom prst="rect">
              <a:avLst/>
            </a:prstGeom>
            <a:noFill/>
            <a:ln w="12700">
              <a:noFill/>
              <a:miter lim="800000"/>
              <a:headEnd/>
              <a:tailEnd/>
            </a:ln>
          </p:spPr>
        </p:pic>
        <p:pic>
          <p:nvPicPr>
            <p:cNvPr id="15395" name="Picture 7" descr="R:\Cardiologie\Chaire_ICCR\Chaire\Banque Images\images Jeff\heart.gif"/>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63745" y="4019037"/>
              <a:ext cx="856859" cy="1080000"/>
            </a:xfrm>
            <a:prstGeom prst="rect">
              <a:avLst/>
            </a:prstGeom>
            <a:noFill/>
            <a:ln w="9525">
              <a:noFill/>
              <a:miter lim="800000"/>
              <a:headEnd/>
              <a:tailEnd/>
            </a:ln>
          </p:spPr>
        </p:pic>
      </p:grpSp>
      <p:grpSp>
        <p:nvGrpSpPr>
          <p:cNvPr id="15384" name="Groupe 43"/>
          <p:cNvGrpSpPr>
            <a:grpSpLocks/>
          </p:cNvGrpSpPr>
          <p:nvPr/>
        </p:nvGrpSpPr>
        <p:grpSpPr bwMode="auto">
          <a:xfrm>
            <a:off x="1354138" y="5219700"/>
            <a:ext cx="6550025" cy="771525"/>
            <a:chOff x="611560" y="998223"/>
            <a:chExt cx="6550965" cy="504000"/>
          </a:xfrm>
        </p:grpSpPr>
        <p:pic>
          <p:nvPicPr>
            <p:cNvPr id="15392" name="Image 44" descr="Image1.png"/>
            <p:cNvPicPr>
              <a:picLocks noChangeAspect="1"/>
            </p:cNvPicPr>
            <p:nvPr/>
          </p:nvPicPr>
          <p:blipFill>
            <a:blip r:embed="rId8" cstate="print"/>
            <a:srcRect/>
            <a:stretch>
              <a:fillRect/>
            </a:stretch>
          </p:blipFill>
          <p:spPr bwMode="auto">
            <a:xfrm>
              <a:off x="746575" y="998223"/>
              <a:ext cx="6415950" cy="504000"/>
            </a:xfrm>
            <a:prstGeom prst="rect">
              <a:avLst/>
            </a:prstGeom>
            <a:noFill/>
            <a:ln w="9525">
              <a:noFill/>
              <a:miter lim="800000"/>
              <a:headEnd/>
              <a:tailEnd/>
            </a:ln>
          </p:spPr>
        </p:pic>
        <p:pic>
          <p:nvPicPr>
            <p:cNvPr id="15393" name="Image 45" descr="Image2.png"/>
            <p:cNvPicPr>
              <a:picLocks noChangeAspect="1"/>
            </p:cNvPicPr>
            <p:nvPr/>
          </p:nvPicPr>
          <p:blipFill>
            <a:blip r:embed="rId9" cstate="print"/>
            <a:srcRect/>
            <a:stretch>
              <a:fillRect/>
            </a:stretch>
          </p:blipFill>
          <p:spPr bwMode="auto">
            <a:xfrm>
              <a:off x="611560" y="998223"/>
              <a:ext cx="166024" cy="504000"/>
            </a:xfrm>
            <a:prstGeom prst="rect">
              <a:avLst/>
            </a:prstGeom>
            <a:noFill/>
            <a:ln w="9525">
              <a:noFill/>
              <a:miter lim="800000"/>
              <a:headEnd/>
              <a:tailEnd/>
            </a:ln>
          </p:spPr>
        </p:pic>
      </p:grpSp>
      <p:sp>
        <p:nvSpPr>
          <p:cNvPr id="15385" name="Rectangle 46"/>
          <p:cNvSpPr>
            <a:spLocks noChangeArrowheads="1"/>
          </p:cNvSpPr>
          <p:nvPr/>
        </p:nvSpPr>
        <p:spPr bwMode="auto">
          <a:xfrm>
            <a:off x="1512888" y="5246688"/>
            <a:ext cx="6388100" cy="708025"/>
          </a:xfrm>
          <a:prstGeom prst="rect">
            <a:avLst/>
          </a:prstGeom>
          <a:noFill/>
          <a:ln w="9525">
            <a:noFill/>
            <a:miter lim="800000"/>
            <a:headEnd/>
            <a:tailEnd/>
          </a:ln>
        </p:spPr>
        <p:txBody>
          <a:bodyPr>
            <a:spAutoFit/>
          </a:bodyPr>
          <a:lstStyle/>
          <a:p>
            <a:pPr algn="ctr"/>
            <a:r>
              <a:rPr lang="fi-FI" sz="2000">
                <a:solidFill>
                  <a:srgbClr val="3F3F3F"/>
                </a:solidFill>
              </a:rPr>
              <a:t>Imbalance between loading and export of lipids results </a:t>
            </a:r>
          </a:p>
          <a:p>
            <a:pPr algn="ctr"/>
            <a:r>
              <a:rPr lang="fi-FI" sz="2000">
                <a:solidFill>
                  <a:srgbClr val="3F3F3F"/>
                </a:solidFill>
              </a:rPr>
              <a:t>in ectopic fat accumulation at organs</a:t>
            </a:r>
            <a:endParaRPr lang="en-US" sz="2000">
              <a:solidFill>
                <a:srgbClr val="3F3F3F"/>
              </a:solidFill>
            </a:endParaRPr>
          </a:p>
        </p:txBody>
      </p:sp>
      <p:pic>
        <p:nvPicPr>
          <p:cNvPr id="15386" name="Picture 68"/>
          <p:cNvPicPr>
            <a:picLocks noChangeAspect="1" noChangeArrowheads="1"/>
          </p:cNvPicPr>
          <p:nvPr/>
        </p:nvPicPr>
        <p:blipFill>
          <a:blip r:embed="rId3" cstate="print"/>
          <a:srcRect/>
          <a:stretch>
            <a:fillRect/>
          </a:stretch>
        </p:blipFill>
        <p:spPr bwMode="auto">
          <a:xfrm>
            <a:off x="2155825" y="3843338"/>
            <a:ext cx="1395413" cy="1341437"/>
          </a:xfrm>
          <a:prstGeom prst="rect">
            <a:avLst/>
          </a:prstGeom>
          <a:noFill/>
          <a:ln w="12700">
            <a:noFill/>
            <a:miter lim="800000"/>
            <a:headEnd/>
            <a:tailEnd/>
          </a:ln>
        </p:spPr>
      </p:pic>
      <p:sp>
        <p:nvSpPr>
          <p:cNvPr id="49" name="Freeform 684"/>
          <p:cNvSpPr>
            <a:spLocks/>
          </p:cNvSpPr>
          <p:nvPr/>
        </p:nvSpPr>
        <p:spPr bwMode="auto">
          <a:xfrm rot="9000000">
            <a:off x="3389313" y="4586288"/>
            <a:ext cx="79375" cy="260350"/>
          </a:xfrm>
          <a:custGeom>
            <a:avLst/>
            <a:gdLst>
              <a:gd name="T0" fmla="*/ 10 w 65"/>
              <a:gd name="T1" fmla="*/ 11 h 188"/>
              <a:gd name="T2" fmla="*/ 8 w 65"/>
              <a:gd name="T3" fmla="*/ 33 h 188"/>
              <a:gd name="T4" fmla="*/ 9 w 65"/>
              <a:gd name="T5" fmla="*/ 45 h 188"/>
              <a:gd name="T6" fmla="*/ 8 w 65"/>
              <a:gd name="T7" fmla="*/ 63 h 188"/>
              <a:gd name="T8" fmla="*/ 1 w 65"/>
              <a:gd name="T9" fmla="*/ 115 h 188"/>
              <a:gd name="T10" fmla="*/ 6 w 65"/>
              <a:gd name="T11" fmla="*/ 157 h 188"/>
              <a:gd name="T12" fmla="*/ 7 w 65"/>
              <a:gd name="T13" fmla="*/ 179 h 188"/>
              <a:gd name="T14" fmla="*/ 12 w 65"/>
              <a:gd name="T15" fmla="*/ 171 h 188"/>
              <a:gd name="T16" fmla="*/ 14 w 65"/>
              <a:gd name="T17" fmla="*/ 185 h 188"/>
              <a:gd name="T18" fmla="*/ 11 w 65"/>
              <a:gd name="T19" fmla="*/ 151 h 188"/>
              <a:gd name="T20" fmla="*/ 20 w 65"/>
              <a:gd name="T21" fmla="*/ 125 h 188"/>
              <a:gd name="T22" fmla="*/ 17 w 65"/>
              <a:gd name="T23" fmla="*/ 79 h 188"/>
              <a:gd name="T24" fmla="*/ 20 w 65"/>
              <a:gd name="T25" fmla="*/ 59 h 188"/>
              <a:gd name="T26" fmla="*/ 26 w 65"/>
              <a:gd name="T27" fmla="*/ 43 h 188"/>
              <a:gd name="T28" fmla="*/ 19 w 65"/>
              <a:gd name="T29" fmla="*/ 43 h 188"/>
              <a:gd name="T30" fmla="*/ 23 w 65"/>
              <a:gd name="T31" fmla="*/ 1 h 188"/>
              <a:gd name="T32" fmla="*/ 14 w 65"/>
              <a:gd name="T33" fmla="*/ 39 h 188"/>
              <a:gd name="T34" fmla="*/ 10 w 65"/>
              <a:gd name="T35" fmla="*/ 11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88"/>
              <a:gd name="T56" fmla="*/ 65 w 65"/>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88">
                <a:moveTo>
                  <a:pt x="25" y="11"/>
                </a:moveTo>
                <a:cubicBezTo>
                  <a:pt x="22" y="10"/>
                  <a:pt x="20" y="27"/>
                  <a:pt x="19" y="33"/>
                </a:cubicBezTo>
                <a:cubicBezTo>
                  <a:pt x="18" y="39"/>
                  <a:pt x="21" y="40"/>
                  <a:pt x="21" y="45"/>
                </a:cubicBezTo>
                <a:cubicBezTo>
                  <a:pt x="21" y="50"/>
                  <a:pt x="22" y="51"/>
                  <a:pt x="19" y="63"/>
                </a:cubicBezTo>
                <a:cubicBezTo>
                  <a:pt x="16" y="75"/>
                  <a:pt x="2" y="99"/>
                  <a:pt x="1" y="115"/>
                </a:cubicBezTo>
                <a:cubicBezTo>
                  <a:pt x="0" y="131"/>
                  <a:pt x="12" y="146"/>
                  <a:pt x="15" y="157"/>
                </a:cubicBezTo>
                <a:cubicBezTo>
                  <a:pt x="18" y="168"/>
                  <a:pt x="15" y="177"/>
                  <a:pt x="17" y="179"/>
                </a:cubicBezTo>
                <a:cubicBezTo>
                  <a:pt x="19" y="181"/>
                  <a:pt x="26" y="170"/>
                  <a:pt x="29" y="171"/>
                </a:cubicBezTo>
                <a:cubicBezTo>
                  <a:pt x="32" y="172"/>
                  <a:pt x="35" y="188"/>
                  <a:pt x="35" y="185"/>
                </a:cubicBezTo>
                <a:cubicBezTo>
                  <a:pt x="35" y="182"/>
                  <a:pt x="25" y="161"/>
                  <a:pt x="27" y="151"/>
                </a:cubicBezTo>
                <a:cubicBezTo>
                  <a:pt x="29" y="141"/>
                  <a:pt x="47" y="137"/>
                  <a:pt x="49" y="125"/>
                </a:cubicBezTo>
                <a:cubicBezTo>
                  <a:pt x="51" y="113"/>
                  <a:pt x="41" y="90"/>
                  <a:pt x="41" y="79"/>
                </a:cubicBezTo>
                <a:cubicBezTo>
                  <a:pt x="41" y="68"/>
                  <a:pt x="45" y="65"/>
                  <a:pt x="49" y="59"/>
                </a:cubicBezTo>
                <a:cubicBezTo>
                  <a:pt x="53" y="53"/>
                  <a:pt x="65" y="46"/>
                  <a:pt x="65" y="43"/>
                </a:cubicBezTo>
                <a:cubicBezTo>
                  <a:pt x="65" y="40"/>
                  <a:pt x="48" y="50"/>
                  <a:pt x="47" y="43"/>
                </a:cubicBezTo>
                <a:cubicBezTo>
                  <a:pt x="46" y="36"/>
                  <a:pt x="59" y="2"/>
                  <a:pt x="57" y="1"/>
                </a:cubicBezTo>
                <a:cubicBezTo>
                  <a:pt x="55" y="0"/>
                  <a:pt x="40" y="37"/>
                  <a:pt x="35" y="39"/>
                </a:cubicBezTo>
                <a:cubicBezTo>
                  <a:pt x="30" y="41"/>
                  <a:pt x="28" y="12"/>
                  <a:pt x="25" y="11"/>
                </a:cubicBez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r-FR"/>
          </a:p>
        </p:txBody>
      </p:sp>
      <p:sp>
        <p:nvSpPr>
          <p:cNvPr id="50" name="Freeform 684"/>
          <p:cNvSpPr>
            <a:spLocks/>
          </p:cNvSpPr>
          <p:nvPr/>
        </p:nvSpPr>
        <p:spPr bwMode="auto">
          <a:xfrm rot="13500000">
            <a:off x="2993231" y="4501357"/>
            <a:ext cx="79375" cy="258762"/>
          </a:xfrm>
          <a:custGeom>
            <a:avLst/>
            <a:gdLst>
              <a:gd name="T0" fmla="*/ 10 w 65"/>
              <a:gd name="T1" fmla="*/ 11 h 188"/>
              <a:gd name="T2" fmla="*/ 8 w 65"/>
              <a:gd name="T3" fmla="*/ 33 h 188"/>
              <a:gd name="T4" fmla="*/ 9 w 65"/>
              <a:gd name="T5" fmla="*/ 45 h 188"/>
              <a:gd name="T6" fmla="*/ 8 w 65"/>
              <a:gd name="T7" fmla="*/ 63 h 188"/>
              <a:gd name="T8" fmla="*/ 1 w 65"/>
              <a:gd name="T9" fmla="*/ 115 h 188"/>
              <a:gd name="T10" fmla="*/ 6 w 65"/>
              <a:gd name="T11" fmla="*/ 157 h 188"/>
              <a:gd name="T12" fmla="*/ 7 w 65"/>
              <a:gd name="T13" fmla="*/ 179 h 188"/>
              <a:gd name="T14" fmla="*/ 12 w 65"/>
              <a:gd name="T15" fmla="*/ 171 h 188"/>
              <a:gd name="T16" fmla="*/ 14 w 65"/>
              <a:gd name="T17" fmla="*/ 185 h 188"/>
              <a:gd name="T18" fmla="*/ 11 w 65"/>
              <a:gd name="T19" fmla="*/ 151 h 188"/>
              <a:gd name="T20" fmla="*/ 20 w 65"/>
              <a:gd name="T21" fmla="*/ 125 h 188"/>
              <a:gd name="T22" fmla="*/ 17 w 65"/>
              <a:gd name="T23" fmla="*/ 79 h 188"/>
              <a:gd name="T24" fmla="*/ 20 w 65"/>
              <a:gd name="T25" fmla="*/ 59 h 188"/>
              <a:gd name="T26" fmla="*/ 26 w 65"/>
              <a:gd name="T27" fmla="*/ 43 h 188"/>
              <a:gd name="T28" fmla="*/ 19 w 65"/>
              <a:gd name="T29" fmla="*/ 43 h 188"/>
              <a:gd name="T30" fmla="*/ 23 w 65"/>
              <a:gd name="T31" fmla="*/ 1 h 188"/>
              <a:gd name="T32" fmla="*/ 14 w 65"/>
              <a:gd name="T33" fmla="*/ 39 h 188"/>
              <a:gd name="T34" fmla="*/ 10 w 65"/>
              <a:gd name="T35" fmla="*/ 11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88"/>
              <a:gd name="T56" fmla="*/ 65 w 65"/>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88">
                <a:moveTo>
                  <a:pt x="25" y="11"/>
                </a:moveTo>
                <a:cubicBezTo>
                  <a:pt x="22" y="10"/>
                  <a:pt x="20" y="27"/>
                  <a:pt x="19" y="33"/>
                </a:cubicBezTo>
                <a:cubicBezTo>
                  <a:pt x="18" y="39"/>
                  <a:pt x="21" y="40"/>
                  <a:pt x="21" y="45"/>
                </a:cubicBezTo>
                <a:cubicBezTo>
                  <a:pt x="21" y="50"/>
                  <a:pt x="22" y="51"/>
                  <a:pt x="19" y="63"/>
                </a:cubicBezTo>
                <a:cubicBezTo>
                  <a:pt x="16" y="75"/>
                  <a:pt x="2" y="99"/>
                  <a:pt x="1" y="115"/>
                </a:cubicBezTo>
                <a:cubicBezTo>
                  <a:pt x="0" y="131"/>
                  <a:pt x="12" y="146"/>
                  <a:pt x="15" y="157"/>
                </a:cubicBezTo>
                <a:cubicBezTo>
                  <a:pt x="18" y="168"/>
                  <a:pt x="15" y="177"/>
                  <a:pt x="17" y="179"/>
                </a:cubicBezTo>
                <a:cubicBezTo>
                  <a:pt x="19" y="181"/>
                  <a:pt x="26" y="170"/>
                  <a:pt x="29" y="171"/>
                </a:cubicBezTo>
                <a:cubicBezTo>
                  <a:pt x="32" y="172"/>
                  <a:pt x="35" y="188"/>
                  <a:pt x="35" y="185"/>
                </a:cubicBezTo>
                <a:cubicBezTo>
                  <a:pt x="35" y="182"/>
                  <a:pt x="25" y="161"/>
                  <a:pt x="27" y="151"/>
                </a:cubicBezTo>
                <a:cubicBezTo>
                  <a:pt x="29" y="141"/>
                  <a:pt x="47" y="137"/>
                  <a:pt x="49" y="125"/>
                </a:cubicBezTo>
                <a:cubicBezTo>
                  <a:pt x="51" y="113"/>
                  <a:pt x="41" y="90"/>
                  <a:pt x="41" y="79"/>
                </a:cubicBezTo>
                <a:cubicBezTo>
                  <a:pt x="41" y="68"/>
                  <a:pt x="45" y="65"/>
                  <a:pt x="49" y="59"/>
                </a:cubicBezTo>
                <a:cubicBezTo>
                  <a:pt x="53" y="53"/>
                  <a:pt x="65" y="46"/>
                  <a:pt x="65" y="43"/>
                </a:cubicBezTo>
                <a:cubicBezTo>
                  <a:pt x="65" y="40"/>
                  <a:pt x="48" y="50"/>
                  <a:pt x="47" y="43"/>
                </a:cubicBezTo>
                <a:cubicBezTo>
                  <a:pt x="46" y="36"/>
                  <a:pt x="59" y="2"/>
                  <a:pt x="57" y="1"/>
                </a:cubicBezTo>
                <a:cubicBezTo>
                  <a:pt x="55" y="0"/>
                  <a:pt x="40" y="37"/>
                  <a:pt x="35" y="39"/>
                </a:cubicBezTo>
                <a:cubicBezTo>
                  <a:pt x="30" y="41"/>
                  <a:pt x="28" y="12"/>
                  <a:pt x="25" y="11"/>
                </a:cubicBez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r-FR"/>
          </a:p>
        </p:txBody>
      </p:sp>
      <p:sp>
        <p:nvSpPr>
          <p:cNvPr id="51" name="Freeform 684"/>
          <p:cNvSpPr>
            <a:spLocks/>
          </p:cNvSpPr>
          <p:nvPr/>
        </p:nvSpPr>
        <p:spPr bwMode="auto">
          <a:xfrm rot="19200000">
            <a:off x="2508250" y="4446588"/>
            <a:ext cx="79375" cy="258762"/>
          </a:xfrm>
          <a:custGeom>
            <a:avLst/>
            <a:gdLst>
              <a:gd name="T0" fmla="*/ 10 w 65"/>
              <a:gd name="T1" fmla="*/ 11 h 188"/>
              <a:gd name="T2" fmla="*/ 8 w 65"/>
              <a:gd name="T3" fmla="*/ 33 h 188"/>
              <a:gd name="T4" fmla="*/ 9 w 65"/>
              <a:gd name="T5" fmla="*/ 45 h 188"/>
              <a:gd name="T6" fmla="*/ 8 w 65"/>
              <a:gd name="T7" fmla="*/ 63 h 188"/>
              <a:gd name="T8" fmla="*/ 1 w 65"/>
              <a:gd name="T9" fmla="*/ 115 h 188"/>
              <a:gd name="T10" fmla="*/ 6 w 65"/>
              <a:gd name="T11" fmla="*/ 157 h 188"/>
              <a:gd name="T12" fmla="*/ 7 w 65"/>
              <a:gd name="T13" fmla="*/ 179 h 188"/>
              <a:gd name="T14" fmla="*/ 12 w 65"/>
              <a:gd name="T15" fmla="*/ 171 h 188"/>
              <a:gd name="T16" fmla="*/ 14 w 65"/>
              <a:gd name="T17" fmla="*/ 185 h 188"/>
              <a:gd name="T18" fmla="*/ 11 w 65"/>
              <a:gd name="T19" fmla="*/ 151 h 188"/>
              <a:gd name="T20" fmla="*/ 20 w 65"/>
              <a:gd name="T21" fmla="*/ 125 h 188"/>
              <a:gd name="T22" fmla="*/ 17 w 65"/>
              <a:gd name="T23" fmla="*/ 79 h 188"/>
              <a:gd name="T24" fmla="*/ 20 w 65"/>
              <a:gd name="T25" fmla="*/ 59 h 188"/>
              <a:gd name="T26" fmla="*/ 26 w 65"/>
              <a:gd name="T27" fmla="*/ 43 h 188"/>
              <a:gd name="T28" fmla="*/ 19 w 65"/>
              <a:gd name="T29" fmla="*/ 43 h 188"/>
              <a:gd name="T30" fmla="*/ 23 w 65"/>
              <a:gd name="T31" fmla="*/ 1 h 188"/>
              <a:gd name="T32" fmla="*/ 14 w 65"/>
              <a:gd name="T33" fmla="*/ 39 h 188"/>
              <a:gd name="T34" fmla="*/ 10 w 65"/>
              <a:gd name="T35" fmla="*/ 11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88"/>
              <a:gd name="T56" fmla="*/ 65 w 65"/>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88">
                <a:moveTo>
                  <a:pt x="25" y="11"/>
                </a:moveTo>
                <a:cubicBezTo>
                  <a:pt x="22" y="10"/>
                  <a:pt x="20" y="27"/>
                  <a:pt x="19" y="33"/>
                </a:cubicBezTo>
                <a:cubicBezTo>
                  <a:pt x="18" y="39"/>
                  <a:pt x="21" y="40"/>
                  <a:pt x="21" y="45"/>
                </a:cubicBezTo>
                <a:cubicBezTo>
                  <a:pt x="21" y="50"/>
                  <a:pt x="22" y="51"/>
                  <a:pt x="19" y="63"/>
                </a:cubicBezTo>
                <a:cubicBezTo>
                  <a:pt x="16" y="75"/>
                  <a:pt x="2" y="99"/>
                  <a:pt x="1" y="115"/>
                </a:cubicBezTo>
                <a:cubicBezTo>
                  <a:pt x="0" y="131"/>
                  <a:pt x="12" y="146"/>
                  <a:pt x="15" y="157"/>
                </a:cubicBezTo>
                <a:cubicBezTo>
                  <a:pt x="18" y="168"/>
                  <a:pt x="15" y="177"/>
                  <a:pt x="17" y="179"/>
                </a:cubicBezTo>
                <a:cubicBezTo>
                  <a:pt x="19" y="181"/>
                  <a:pt x="26" y="170"/>
                  <a:pt x="29" y="171"/>
                </a:cubicBezTo>
                <a:cubicBezTo>
                  <a:pt x="32" y="172"/>
                  <a:pt x="35" y="188"/>
                  <a:pt x="35" y="185"/>
                </a:cubicBezTo>
                <a:cubicBezTo>
                  <a:pt x="35" y="182"/>
                  <a:pt x="25" y="161"/>
                  <a:pt x="27" y="151"/>
                </a:cubicBezTo>
                <a:cubicBezTo>
                  <a:pt x="29" y="141"/>
                  <a:pt x="47" y="137"/>
                  <a:pt x="49" y="125"/>
                </a:cubicBezTo>
                <a:cubicBezTo>
                  <a:pt x="51" y="113"/>
                  <a:pt x="41" y="90"/>
                  <a:pt x="41" y="79"/>
                </a:cubicBezTo>
                <a:cubicBezTo>
                  <a:pt x="41" y="68"/>
                  <a:pt x="45" y="65"/>
                  <a:pt x="49" y="59"/>
                </a:cubicBezTo>
                <a:cubicBezTo>
                  <a:pt x="53" y="53"/>
                  <a:pt x="65" y="46"/>
                  <a:pt x="65" y="43"/>
                </a:cubicBezTo>
                <a:cubicBezTo>
                  <a:pt x="65" y="40"/>
                  <a:pt x="48" y="50"/>
                  <a:pt x="47" y="43"/>
                </a:cubicBezTo>
                <a:cubicBezTo>
                  <a:pt x="46" y="36"/>
                  <a:pt x="59" y="2"/>
                  <a:pt x="57" y="1"/>
                </a:cubicBezTo>
                <a:cubicBezTo>
                  <a:pt x="55" y="0"/>
                  <a:pt x="40" y="37"/>
                  <a:pt x="35" y="39"/>
                </a:cubicBezTo>
                <a:cubicBezTo>
                  <a:pt x="30" y="41"/>
                  <a:pt x="28" y="12"/>
                  <a:pt x="25" y="11"/>
                </a:cubicBez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r-FR"/>
          </a:p>
        </p:txBody>
      </p:sp>
      <p:sp>
        <p:nvSpPr>
          <p:cNvPr id="52" name="Freeform 684"/>
          <p:cNvSpPr>
            <a:spLocks/>
          </p:cNvSpPr>
          <p:nvPr/>
        </p:nvSpPr>
        <p:spPr bwMode="auto">
          <a:xfrm rot="18780000">
            <a:off x="2867819" y="4925219"/>
            <a:ext cx="79375" cy="258763"/>
          </a:xfrm>
          <a:custGeom>
            <a:avLst/>
            <a:gdLst>
              <a:gd name="T0" fmla="*/ 10 w 65"/>
              <a:gd name="T1" fmla="*/ 11 h 188"/>
              <a:gd name="T2" fmla="*/ 8 w 65"/>
              <a:gd name="T3" fmla="*/ 33 h 188"/>
              <a:gd name="T4" fmla="*/ 9 w 65"/>
              <a:gd name="T5" fmla="*/ 45 h 188"/>
              <a:gd name="T6" fmla="*/ 8 w 65"/>
              <a:gd name="T7" fmla="*/ 63 h 188"/>
              <a:gd name="T8" fmla="*/ 1 w 65"/>
              <a:gd name="T9" fmla="*/ 115 h 188"/>
              <a:gd name="T10" fmla="*/ 6 w 65"/>
              <a:gd name="T11" fmla="*/ 157 h 188"/>
              <a:gd name="T12" fmla="*/ 7 w 65"/>
              <a:gd name="T13" fmla="*/ 179 h 188"/>
              <a:gd name="T14" fmla="*/ 12 w 65"/>
              <a:gd name="T15" fmla="*/ 171 h 188"/>
              <a:gd name="T16" fmla="*/ 14 w 65"/>
              <a:gd name="T17" fmla="*/ 185 h 188"/>
              <a:gd name="T18" fmla="*/ 11 w 65"/>
              <a:gd name="T19" fmla="*/ 151 h 188"/>
              <a:gd name="T20" fmla="*/ 20 w 65"/>
              <a:gd name="T21" fmla="*/ 125 h 188"/>
              <a:gd name="T22" fmla="*/ 17 w 65"/>
              <a:gd name="T23" fmla="*/ 79 h 188"/>
              <a:gd name="T24" fmla="*/ 20 w 65"/>
              <a:gd name="T25" fmla="*/ 59 h 188"/>
              <a:gd name="T26" fmla="*/ 26 w 65"/>
              <a:gd name="T27" fmla="*/ 43 h 188"/>
              <a:gd name="T28" fmla="*/ 19 w 65"/>
              <a:gd name="T29" fmla="*/ 43 h 188"/>
              <a:gd name="T30" fmla="*/ 23 w 65"/>
              <a:gd name="T31" fmla="*/ 1 h 188"/>
              <a:gd name="T32" fmla="*/ 14 w 65"/>
              <a:gd name="T33" fmla="*/ 39 h 188"/>
              <a:gd name="T34" fmla="*/ 10 w 65"/>
              <a:gd name="T35" fmla="*/ 11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88"/>
              <a:gd name="T56" fmla="*/ 65 w 65"/>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88">
                <a:moveTo>
                  <a:pt x="25" y="11"/>
                </a:moveTo>
                <a:cubicBezTo>
                  <a:pt x="22" y="10"/>
                  <a:pt x="20" y="27"/>
                  <a:pt x="19" y="33"/>
                </a:cubicBezTo>
                <a:cubicBezTo>
                  <a:pt x="18" y="39"/>
                  <a:pt x="21" y="40"/>
                  <a:pt x="21" y="45"/>
                </a:cubicBezTo>
                <a:cubicBezTo>
                  <a:pt x="21" y="50"/>
                  <a:pt x="22" y="51"/>
                  <a:pt x="19" y="63"/>
                </a:cubicBezTo>
                <a:cubicBezTo>
                  <a:pt x="16" y="75"/>
                  <a:pt x="2" y="99"/>
                  <a:pt x="1" y="115"/>
                </a:cubicBezTo>
                <a:cubicBezTo>
                  <a:pt x="0" y="131"/>
                  <a:pt x="12" y="146"/>
                  <a:pt x="15" y="157"/>
                </a:cubicBezTo>
                <a:cubicBezTo>
                  <a:pt x="18" y="168"/>
                  <a:pt x="15" y="177"/>
                  <a:pt x="17" y="179"/>
                </a:cubicBezTo>
                <a:cubicBezTo>
                  <a:pt x="19" y="181"/>
                  <a:pt x="26" y="170"/>
                  <a:pt x="29" y="171"/>
                </a:cubicBezTo>
                <a:cubicBezTo>
                  <a:pt x="32" y="172"/>
                  <a:pt x="35" y="188"/>
                  <a:pt x="35" y="185"/>
                </a:cubicBezTo>
                <a:cubicBezTo>
                  <a:pt x="35" y="182"/>
                  <a:pt x="25" y="161"/>
                  <a:pt x="27" y="151"/>
                </a:cubicBezTo>
                <a:cubicBezTo>
                  <a:pt x="29" y="141"/>
                  <a:pt x="47" y="137"/>
                  <a:pt x="49" y="125"/>
                </a:cubicBezTo>
                <a:cubicBezTo>
                  <a:pt x="51" y="113"/>
                  <a:pt x="41" y="90"/>
                  <a:pt x="41" y="79"/>
                </a:cubicBezTo>
                <a:cubicBezTo>
                  <a:pt x="41" y="68"/>
                  <a:pt x="45" y="65"/>
                  <a:pt x="49" y="59"/>
                </a:cubicBezTo>
                <a:cubicBezTo>
                  <a:pt x="53" y="53"/>
                  <a:pt x="65" y="46"/>
                  <a:pt x="65" y="43"/>
                </a:cubicBezTo>
                <a:cubicBezTo>
                  <a:pt x="65" y="40"/>
                  <a:pt x="48" y="50"/>
                  <a:pt x="47" y="43"/>
                </a:cubicBezTo>
                <a:cubicBezTo>
                  <a:pt x="46" y="36"/>
                  <a:pt x="59" y="2"/>
                  <a:pt x="57" y="1"/>
                </a:cubicBezTo>
                <a:cubicBezTo>
                  <a:pt x="55" y="0"/>
                  <a:pt x="40" y="37"/>
                  <a:pt x="35" y="39"/>
                </a:cubicBezTo>
                <a:cubicBezTo>
                  <a:pt x="30" y="41"/>
                  <a:pt x="28" y="12"/>
                  <a:pt x="25" y="11"/>
                </a:cubicBez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r-FR"/>
          </a:p>
        </p:txBody>
      </p:sp>
      <p:sp>
        <p:nvSpPr>
          <p:cNvPr id="53" name="Freeform 684"/>
          <p:cNvSpPr>
            <a:spLocks/>
          </p:cNvSpPr>
          <p:nvPr/>
        </p:nvSpPr>
        <p:spPr bwMode="auto">
          <a:xfrm rot="9000000">
            <a:off x="3013075" y="4090988"/>
            <a:ext cx="79375" cy="258762"/>
          </a:xfrm>
          <a:custGeom>
            <a:avLst/>
            <a:gdLst>
              <a:gd name="T0" fmla="*/ 10 w 65"/>
              <a:gd name="T1" fmla="*/ 11 h 188"/>
              <a:gd name="T2" fmla="*/ 8 w 65"/>
              <a:gd name="T3" fmla="*/ 33 h 188"/>
              <a:gd name="T4" fmla="*/ 9 w 65"/>
              <a:gd name="T5" fmla="*/ 45 h 188"/>
              <a:gd name="T6" fmla="*/ 8 w 65"/>
              <a:gd name="T7" fmla="*/ 63 h 188"/>
              <a:gd name="T8" fmla="*/ 1 w 65"/>
              <a:gd name="T9" fmla="*/ 115 h 188"/>
              <a:gd name="T10" fmla="*/ 6 w 65"/>
              <a:gd name="T11" fmla="*/ 157 h 188"/>
              <a:gd name="T12" fmla="*/ 7 w 65"/>
              <a:gd name="T13" fmla="*/ 179 h 188"/>
              <a:gd name="T14" fmla="*/ 12 w 65"/>
              <a:gd name="T15" fmla="*/ 171 h 188"/>
              <a:gd name="T16" fmla="*/ 14 w 65"/>
              <a:gd name="T17" fmla="*/ 185 h 188"/>
              <a:gd name="T18" fmla="*/ 11 w 65"/>
              <a:gd name="T19" fmla="*/ 151 h 188"/>
              <a:gd name="T20" fmla="*/ 20 w 65"/>
              <a:gd name="T21" fmla="*/ 125 h 188"/>
              <a:gd name="T22" fmla="*/ 17 w 65"/>
              <a:gd name="T23" fmla="*/ 79 h 188"/>
              <a:gd name="T24" fmla="*/ 20 w 65"/>
              <a:gd name="T25" fmla="*/ 59 h 188"/>
              <a:gd name="T26" fmla="*/ 26 w 65"/>
              <a:gd name="T27" fmla="*/ 43 h 188"/>
              <a:gd name="T28" fmla="*/ 19 w 65"/>
              <a:gd name="T29" fmla="*/ 43 h 188"/>
              <a:gd name="T30" fmla="*/ 23 w 65"/>
              <a:gd name="T31" fmla="*/ 1 h 188"/>
              <a:gd name="T32" fmla="*/ 14 w 65"/>
              <a:gd name="T33" fmla="*/ 39 h 188"/>
              <a:gd name="T34" fmla="*/ 10 w 65"/>
              <a:gd name="T35" fmla="*/ 11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88"/>
              <a:gd name="T56" fmla="*/ 65 w 65"/>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88">
                <a:moveTo>
                  <a:pt x="25" y="11"/>
                </a:moveTo>
                <a:cubicBezTo>
                  <a:pt x="22" y="10"/>
                  <a:pt x="20" y="27"/>
                  <a:pt x="19" y="33"/>
                </a:cubicBezTo>
                <a:cubicBezTo>
                  <a:pt x="18" y="39"/>
                  <a:pt x="21" y="40"/>
                  <a:pt x="21" y="45"/>
                </a:cubicBezTo>
                <a:cubicBezTo>
                  <a:pt x="21" y="50"/>
                  <a:pt x="22" y="51"/>
                  <a:pt x="19" y="63"/>
                </a:cubicBezTo>
                <a:cubicBezTo>
                  <a:pt x="16" y="75"/>
                  <a:pt x="2" y="99"/>
                  <a:pt x="1" y="115"/>
                </a:cubicBezTo>
                <a:cubicBezTo>
                  <a:pt x="0" y="131"/>
                  <a:pt x="12" y="146"/>
                  <a:pt x="15" y="157"/>
                </a:cubicBezTo>
                <a:cubicBezTo>
                  <a:pt x="18" y="168"/>
                  <a:pt x="15" y="177"/>
                  <a:pt x="17" y="179"/>
                </a:cubicBezTo>
                <a:cubicBezTo>
                  <a:pt x="19" y="181"/>
                  <a:pt x="26" y="170"/>
                  <a:pt x="29" y="171"/>
                </a:cubicBezTo>
                <a:cubicBezTo>
                  <a:pt x="32" y="172"/>
                  <a:pt x="35" y="188"/>
                  <a:pt x="35" y="185"/>
                </a:cubicBezTo>
                <a:cubicBezTo>
                  <a:pt x="35" y="182"/>
                  <a:pt x="25" y="161"/>
                  <a:pt x="27" y="151"/>
                </a:cubicBezTo>
                <a:cubicBezTo>
                  <a:pt x="29" y="141"/>
                  <a:pt x="47" y="137"/>
                  <a:pt x="49" y="125"/>
                </a:cubicBezTo>
                <a:cubicBezTo>
                  <a:pt x="51" y="113"/>
                  <a:pt x="41" y="90"/>
                  <a:pt x="41" y="79"/>
                </a:cubicBezTo>
                <a:cubicBezTo>
                  <a:pt x="41" y="68"/>
                  <a:pt x="45" y="65"/>
                  <a:pt x="49" y="59"/>
                </a:cubicBezTo>
                <a:cubicBezTo>
                  <a:pt x="53" y="53"/>
                  <a:pt x="65" y="46"/>
                  <a:pt x="65" y="43"/>
                </a:cubicBezTo>
                <a:cubicBezTo>
                  <a:pt x="65" y="40"/>
                  <a:pt x="48" y="50"/>
                  <a:pt x="47" y="43"/>
                </a:cubicBezTo>
                <a:cubicBezTo>
                  <a:pt x="46" y="36"/>
                  <a:pt x="59" y="2"/>
                  <a:pt x="57" y="1"/>
                </a:cubicBezTo>
                <a:cubicBezTo>
                  <a:pt x="55" y="0"/>
                  <a:pt x="40" y="37"/>
                  <a:pt x="35" y="39"/>
                </a:cubicBezTo>
                <a:cubicBezTo>
                  <a:pt x="30" y="41"/>
                  <a:pt x="28" y="12"/>
                  <a:pt x="25" y="11"/>
                </a:cubicBez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re 1"/>
          <p:cNvSpPr>
            <a:spLocks noGrp="1"/>
          </p:cNvSpPr>
          <p:nvPr>
            <p:ph type="title"/>
          </p:nvPr>
        </p:nvSpPr>
        <p:spPr>
          <a:xfrm>
            <a:off x="1019175" y="187325"/>
            <a:ext cx="7686675" cy="460375"/>
          </a:xfrm>
        </p:spPr>
        <p:txBody>
          <a:bodyPr/>
          <a:lstStyle/>
          <a:p>
            <a:r>
              <a:rPr lang="fi-FI" sz="2400">
                <a:cs typeface="Arial" charset="0"/>
              </a:rPr>
              <a:t>Regulation of DNL by SREBP1-C, ChREBP and LXRs in Liver</a:t>
            </a:r>
          </a:p>
        </p:txBody>
      </p:sp>
      <p:sp>
        <p:nvSpPr>
          <p:cNvPr id="55298" name="Espace réservé du texte 196"/>
          <p:cNvSpPr>
            <a:spLocks noGrp="1"/>
          </p:cNvSpPr>
          <p:nvPr>
            <p:ph type="body" sz="quarter" idx="10"/>
          </p:nvPr>
        </p:nvSpPr>
        <p:spPr>
          <a:xfrm>
            <a:off x="2124075" y="6105525"/>
            <a:ext cx="6800850" cy="552450"/>
          </a:xfrm>
        </p:spPr>
        <p:txBody>
          <a:bodyPr/>
          <a:lstStyle/>
          <a:p>
            <a:pPr>
              <a:spcBef>
                <a:spcPct val="0"/>
              </a:spcBef>
            </a:pPr>
            <a:r>
              <a:rPr lang="en-US" dirty="0">
                <a:cs typeface="Arial" charset="0"/>
              </a:rPr>
              <a:t>Adapted from </a:t>
            </a:r>
            <a:r>
              <a:rPr lang="fi-FI" dirty="0">
                <a:cs typeface="Arial" charset="0"/>
              </a:rPr>
              <a:t>Postic C and Girard J. J Clin Invest 2008;118:829-38</a:t>
            </a:r>
            <a:endParaRPr dirty="0"/>
          </a:p>
        </p:txBody>
      </p:sp>
      <p:sp>
        <p:nvSpPr>
          <p:cNvPr id="323" name="AutoShape 105"/>
          <p:cNvSpPr>
            <a:spLocks noChangeArrowheads="1"/>
          </p:cNvSpPr>
          <p:nvPr/>
        </p:nvSpPr>
        <p:spPr bwMode="auto">
          <a:xfrm>
            <a:off x="5294312" y="2681415"/>
            <a:ext cx="3778188" cy="3163331"/>
          </a:xfrm>
          <a:prstGeom prst="roundRect">
            <a:avLst>
              <a:gd name="adj" fmla="val 9972"/>
            </a:avLst>
          </a:prstGeom>
          <a:solidFill>
            <a:schemeClr val="bg1"/>
          </a:solidFill>
          <a:ln w="9525">
            <a:solidFill>
              <a:schemeClr val="accent1"/>
            </a:solidFill>
            <a:round/>
            <a:headEnd/>
            <a:tailEnd/>
          </a:ln>
        </p:spPr>
        <p:txBody>
          <a:bodyPr tIns="0" bIns="0" anchor="ctr"/>
          <a:lstStyle/>
          <a:p>
            <a:pPr>
              <a:lnSpc>
                <a:spcPct val="150000"/>
              </a:lnSpc>
              <a:defRPr/>
            </a:pPr>
            <a:r>
              <a:rPr lang="en-US" sz="1000" dirty="0">
                <a:sym typeface="Symbol" pitchFamily="18" charset="2"/>
              </a:rPr>
              <a:t>ACC: acetyl-</a:t>
            </a:r>
            <a:r>
              <a:rPr lang="en-US" sz="1000" dirty="0" err="1">
                <a:sym typeface="Symbol" pitchFamily="18" charset="2"/>
              </a:rPr>
              <a:t>CoA</a:t>
            </a:r>
            <a:r>
              <a:rPr lang="en-US" sz="1000" dirty="0">
                <a:sym typeface="Symbol" pitchFamily="18" charset="2"/>
              </a:rPr>
              <a:t> </a:t>
            </a:r>
            <a:r>
              <a:rPr lang="en-US" sz="1000" dirty="0" err="1">
                <a:sym typeface="Symbol" pitchFamily="18" charset="2"/>
              </a:rPr>
              <a:t>carboxylase</a:t>
            </a:r>
            <a:endParaRPr lang="en-US" sz="1000" dirty="0">
              <a:sym typeface="Symbol" pitchFamily="18" charset="2"/>
            </a:endParaRPr>
          </a:p>
          <a:p>
            <a:pPr>
              <a:lnSpc>
                <a:spcPct val="150000"/>
              </a:lnSpc>
              <a:defRPr/>
            </a:pPr>
            <a:r>
              <a:rPr lang="en-US" sz="1000" dirty="0" err="1">
                <a:sym typeface="Symbol" pitchFamily="18" charset="2"/>
              </a:rPr>
              <a:t>ChREBP</a:t>
            </a:r>
            <a:r>
              <a:rPr lang="en-US" sz="1000" dirty="0">
                <a:sym typeface="Symbol" pitchFamily="18" charset="2"/>
              </a:rPr>
              <a:t>: carbohydrate-responsive element-binding protein</a:t>
            </a:r>
          </a:p>
          <a:p>
            <a:pPr>
              <a:lnSpc>
                <a:spcPct val="150000"/>
              </a:lnSpc>
              <a:defRPr/>
            </a:pPr>
            <a:r>
              <a:rPr lang="en-US" sz="1000" dirty="0">
                <a:sym typeface="Symbol" pitchFamily="18" charset="2"/>
              </a:rPr>
              <a:t>DGAT: </a:t>
            </a:r>
            <a:r>
              <a:rPr lang="en-US" sz="1000" dirty="0" err="1">
                <a:sym typeface="Symbol" pitchFamily="18" charset="2"/>
              </a:rPr>
              <a:t>diacylglycerol</a:t>
            </a:r>
            <a:r>
              <a:rPr lang="en-US" sz="1000" dirty="0">
                <a:sym typeface="Symbol" pitchFamily="18" charset="2"/>
              </a:rPr>
              <a:t> </a:t>
            </a:r>
            <a:r>
              <a:rPr lang="en-US" sz="1000" dirty="0" err="1">
                <a:sym typeface="Symbol" pitchFamily="18" charset="2"/>
              </a:rPr>
              <a:t>acyltransferase</a:t>
            </a:r>
            <a:endParaRPr lang="en-US" sz="1000" dirty="0">
              <a:sym typeface="Symbol" pitchFamily="18" charset="2"/>
            </a:endParaRPr>
          </a:p>
          <a:p>
            <a:pPr>
              <a:lnSpc>
                <a:spcPct val="150000"/>
              </a:lnSpc>
              <a:defRPr/>
            </a:pPr>
            <a:r>
              <a:rPr lang="en-US" sz="1000" dirty="0">
                <a:sym typeface="Symbol" pitchFamily="18" charset="2"/>
              </a:rPr>
              <a:t>DNL: de novo </a:t>
            </a:r>
            <a:r>
              <a:rPr lang="en-US" sz="1000" dirty="0" err="1">
                <a:sym typeface="Symbol" pitchFamily="18" charset="2"/>
              </a:rPr>
              <a:t>lipogenesis</a:t>
            </a:r>
            <a:endParaRPr lang="en-US" sz="1000" dirty="0">
              <a:sym typeface="Symbol" pitchFamily="18" charset="2"/>
            </a:endParaRPr>
          </a:p>
          <a:p>
            <a:pPr>
              <a:lnSpc>
                <a:spcPct val="150000"/>
              </a:lnSpc>
              <a:defRPr/>
            </a:pPr>
            <a:r>
              <a:rPr lang="en-US" sz="1000" dirty="0">
                <a:sym typeface="Symbol" pitchFamily="18" charset="2"/>
              </a:rPr>
              <a:t>ELOVL6: long-chain </a:t>
            </a:r>
            <a:r>
              <a:rPr lang="en-US" sz="1000" dirty="0" err="1">
                <a:sym typeface="Symbol" pitchFamily="18" charset="2"/>
              </a:rPr>
              <a:t>elongase</a:t>
            </a:r>
            <a:endParaRPr lang="en-US" sz="1000" dirty="0">
              <a:sym typeface="Symbol" pitchFamily="18" charset="2"/>
            </a:endParaRPr>
          </a:p>
          <a:p>
            <a:pPr>
              <a:lnSpc>
                <a:spcPct val="150000"/>
              </a:lnSpc>
              <a:defRPr/>
            </a:pPr>
            <a:r>
              <a:rPr lang="en-US" sz="1000" dirty="0">
                <a:sym typeface="Symbol" pitchFamily="18" charset="2"/>
              </a:rPr>
              <a:t>FAS: fatty acid </a:t>
            </a:r>
            <a:r>
              <a:rPr lang="en-US" sz="1000" dirty="0" err="1">
                <a:sym typeface="Symbol" pitchFamily="18" charset="2"/>
              </a:rPr>
              <a:t>synthase</a:t>
            </a:r>
            <a:endParaRPr lang="en-US" sz="1000" dirty="0">
              <a:sym typeface="Symbol" pitchFamily="18" charset="2"/>
            </a:endParaRPr>
          </a:p>
          <a:p>
            <a:pPr>
              <a:lnSpc>
                <a:spcPct val="150000"/>
              </a:lnSpc>
              <a:defRPr/>
            </a:pPr>
            <a:r>
              <a:rPr lang="en-US" sz="1000" dirty="0">
                <a:sym typeface="Symbol" pitchFamily="18" charset="2"/>
              </a:rPr>
              <a:t>GK: </a:t>
            </a:r>
            <a:r>
              <a:rPr lang="en-US" sz="1000" dirty="0" err="1">
                <a:sym typeface="Symbol" pitchFamily="18" charset="2"/>
              </a:rPr>
              <a:t>glucokinase</a:t>
            </a:r>
            <a:endParaRPr lang="en-US" sz="1000" dirty="0">
              <a:sym typeface="Symbol" pitchFamily="18" charset="2"/>
            </a:endParaRPr>
          </a:p>
          <a:p>
            <a:pPr>
              <a:lnSpc>
                <a:spcPct val="150000"/>
              </a:lnSpc>
              <a:defRPr/>
            </a:pPr>
            <a:r>
              <a:rPr lang="en-US" sz="1000" dirty="0">
                <a:sym typeface="Symbol" pitchFamily="18" charset="2"/>
              </a:rPr>
              <a:t>GPAT: mitochondrial glycerol 3-phosphate </a:t>
            </a:r>
            <a:r>
              <a:rPr lang="en-US" sz="1000" dirty="0" err="1">
                <a:sym typeface="Symbol" pitchFamily="18" charset="2"/>
              </a:rPr>
              <a:t>acyltransferase</a:t>
            </a:r>
            <a:endParaRPr lang="en-US" sz="1000" dirty="0">
              <a:sym typeface="Symbol" pitchFamily="18" charset="2"/>
            </a:endParaRPr>
          </a:p>
          <a:p>
            <a:pPr>
              <a:lnSpc>
                <a:spcPct val="150000"/>
              </a:lnSpc>
              <a:defRPr/>
            </a:pPr>
            <a:r>
              <a:rPr lang="en-US" sz="1000" dirty="0">
                <a:sym typeface="Symbol" pitchFamily="18" charset="2"/>
              </a:rPr>
              <a:t>L-PK: liver-</a:t>
            </a:r>
            <a:r>
              <a:rPr lang="en-US" sz="1000" dirty="0" err="1">
                <a:sym typeface="Symbol" pitchFamily="18" charset="2"/>
              </a:rPr>
              <a:t>pyruvate</a:t>
            </a:r>
            <a:r>
              <a:rPr lang="en-US" sz="1000" dirty="0">
                <a:sym typeface="Symbol" pitchFamily="18" charset="2"/>
              </a:rPr>
              <a:t> </a:t>
            </a:r>
            <a:r>
              <a:rPr lang="en-US" sz="1000" dirty="0" err="1">
                <a:sym typeface="Symbol" pitchFamily="18" charset="2"/>
              </a:rPr>
              <a:t>kinase</a:t>
            </a:r>
            <a:endParaRPr lang="en-US" sz="1000" dirty="0">
              <a:sym typeface="Symbol" pitchFamily="18" charset="2"/>
            </a:endParaRPr>
          </a:p>
          <a:p>
            <a:pPr>
              <a:lnSpc>
                <a:spcPct val="150000"/>
              </a:lnSpc>
              <a:defRPr/>
            </a:pPr>
            <a:r>
              <a:rPr lang="en-US" sz="1000" dirty="0">
                <a:sym typeface="Symbol" pitchFamily="18" charset="2"/>
              </a:rPr>
              <a:t>LXR: liver X receptors</a:t>
            </a:r>
          </a:p>
          <a:p>
            <a:pPr>
              <a:lnSpc>
                <a:spcPct val="150000"/>
              </a:lnSpc>
              <a:defRPr/>
            </a:pPr>
            <a:r>
              <a:rPr lang="en-US" sz="1000" dirty="0">
                <a:sym typeface="Symbol" pitchFamily="18" charset="2"/>
              </a:rPr>
              <a:t>SCD1: </a:t>
            </a:r>
            <a:r>
              <a:rPr lang="en-US" sz="1000" dirty="0" err="1">
                <a:sym typeface="Symbol" pitchFamily="18" charset="2"/>
              </a:rPr>
              <a:t>stearoyl-CoA</a:t>
            </a:r>
            <a:r>
              <a:rPr lang="en-US" sz="1000" dirty="0">
                <a:sym typeface="Symbol" pitchFamily="18" charset="2"/>
              </a:rPr>
              <a:t> </a:t>
            </a:r>
            <a:r>
              <a:rPr lang="en-US" sz="1000" dirty="0" err="1">
                <a:sym typeface="Symbol" pitchFamily="18" charset="2"/>
              </a:rPr>
              <a:t>desaturase</a:t>
            </a:r>
            <a:endParaRPr lang="en-US" sz="1000" dirty="0">
              <a:sym typeface="Symbol" pitchFamily="18" charset="2"/>
            </a:endParaRPr>
          </a:p>
          <a:p>
            <a:pPr>
              <a:lnSpc>
                <a:spcPct val="150000"/>
              </a:lnSpc>
              <a:defRPr/>
            </a:pPr>
            <a:r>
              <a:rPr lang="en-US" sz="1000" dirty="0">
                <a:sym typeface="Symbol" pitchFamily="18" charset="2"/>
              </a:rPr>
              <a:t>SREBP-1: sterol regulatory element-binding protein 1</a:t>
            </a:r>
          </a:p>
          <a:p>
            <a:pPr>
              <a:lnSpc>
                <a:spcPct val="150000"/>
              </a:lnSpc>
              <a:defRPr/>
            </a:pPr>
            <a:r>
              <a:rPr lang="en-US" sz="1000" dirty="0">
                <a:sym typeface="Symbol" pitchFamily="18" charset="2"/>
              </a:rPr>
              <a:t>TG: triglycerides</a:t>
            </a:r>
          </a:p>
        </p:txBody>
      </p:sp>
      <p:pic>
        <p:nvPicPr>
          <p:cNvPr id="55300" name="Image 323" descr="slide48.png"/>
          <p:cNvPicPr>
            <a:picLocks noChangeAspect="1"/>
          </p:cNvPicPr>
          <p:nvPr/>
        </p:nvPicPr>
        <p:blipFill>
          <a:blip r:embed="rId3" cstate="print"/>
          <a:srcRect/>
          <a:stretch>
            <a:fillRect/>
          </a:stretch>
        </p:blipFill>
        <p:spPr bwMode="auto">
          <a:xfrm>
            <a:off x="366713" y="846138"/>
            <a:ext cx="5994400" cy="54006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re 1"/>
          <p:cNvSpPr>
            <a:spLocks noGrp="1"/>
          </p:cNvSpPr>
          <p:nvPr>
            <p:ph type="title"/>
          </p:nvPr>
        </p:nvSpPr>
        <p:spPr>
          <a:xfrm>
            <a:off x="1019175" y="187325"/>
            <a:ext cx="7686675" cy="460375"/>
          </a:xfrm>
        </p:spPr>
        <p:txBody>
          <a:bodyPr/>
          <a:lstStyle/>
          <a:p>
            <a:r>
              <a:rPr lang="fi-FI" sz="2400">
                <a:cs typeface="Arial" charset="0"/>
              </a:rPr>
              <a:t>Mechanisms Leading to Insulin Resistance in the Liver</a:t>
            </a:r>
          </a:p>
        </p:txBody>
      </p:sp>
      <p:sp>
        <p:nvSpPr>
          <p:cNvPr id="57346" name="Espace réservé du texte 196"/>
          <p:cNvSpPr>
            <a:spLocks noGrp="1"/>
          </p:cNvSpPr>
          <p:nvPr>
            <p:ph type="body" sz="quarter" idx="10"/>
          </p:nvPr>
        </p:nvSpPr>
        <p:spPr>
          <a:xfrm>
            <a:off x="2124075" y="6105525"/>
            <a:ext cx="6800850" cy="552450"/>
          </a:xfrm>
        </p:spPr>
        <p:txBody>
          <a:bodyPr/>
          <a:lstStyle/>
          <a:p>
            <a:pPr>
              <a:spcBef>
                <a:spcPct val="0"/>
              </a:spcBef>
            </a:pPr>
            <a:r>
              <a:rPr lang="en-US" dirty="0"/>
              <a:t>Adapted from </a:t>
            </a:r>
            <a:r>
              <a:rPr lang="fi-FI" dirty="0"/>
              <a:t>Fabbrini E et al. Hepatology 2010;51:679-89</a:t>
            </a:r>
            <a:r>
              <a:rPr lang="en-US" dirty="0"/>
              <a:t> </a:t>
            </a:r>
          </a:p>
        </p:txBody>
      </p:sp>
      <p:sp>
        <p:nvSpPr>
          <p:cNvPr id="6" name="Pyöristetty suorakulmio 5"/>
          <p:cNvSpPr>
            <a:spLocks noChangeArrowheads="1"/>
          </p:cNvSpPr>
          <p:nvPr/>
        </p:nvSpPr>
        <p:spPr bwMode="auto">
          <a:xfrm>
            <a:off x="4143375" y="2000250"/>
            <a:ext cx="2428875" cy="1047750"/>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i-FI" sz="2800">
              <a:cs typeface="Arial" charset="0"/>
            </a:endParaRPr>
          </a:p>
        </p:txBody>
      </p:sp>
      <p:sp>
        <p:nvSpPr>
          <p:cNvPr id="7" name="Ellipsi 4"/>
          <p:cNvSpPr>
            <a:spLocks noChangeArrowheads="1"/>
          </p:cNvSpPr>
          <p:nvPr/>
        </p:nvSpPr>
        <p:spPr bwMode="auto">
          <a:xfrm>
            <a:off x="4989513" y="4791075"/>
            <a:ext cx="3076575" cy="72390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a:lstStyle/>
          <a:p>
            <a:pPr algn="ctr">
              <a:lnSpc>
                <a:spcPct val="150000"/>
              </a:lnSpc>
              <a:defRPr/>
            </a:pPr>
            <a:r>
              <a:rPr lang="fi-FI" b="1" dirty="0">
                <a:effectLst>
                  <a:outerShdw blurRad="50800" dist="38100" dir="2700000" algn="tl" rotWithShape="0">
                    <a:prstClr val="black">
                      <a:alpha val="40000"/>
                    </a:prstClr>
                  </a:outerShdw>
                </a:effectLst>
                <a:cs typeface="Arial" charset="0"/>
              </a:rPr>
              <a:t>Insulin resistance</a:t>
            </a:r>
          </a:p>
        </p:txBody>
      </p:sp>
      <p:sp>
        <p:nvSpPr>
          <p:cNvPr id="8" name="Tekstikehys 6"/>
          <p:cNvSpPr txBox="1">
            <a:spLocks noChangeArrowheads="1"/>
          </p:cNvSpPr>
          <p:nvPr/>
        </p:nvSpPr>
        <p:spPr bwMode="auto">
          <a:xfrm>
            <a:off x="6484938" y="3181350"/>
            <a:ext cx="1573212" cy="581025"/>
          </a:xfrm>
          <a:prstGeom prst="rect">
            <a:avLst/>
          </a:prstGeom>
          <a:noFill/>
          <a:ln w="9525">
            <a:noFill/>
            <a:miter lim="800000"/>
            <a:headEnd/>
            <a:tailEnd/>
          </a:ln>
        </p:spPr>
        <p:txBody>
          <a:bodyPr wrap="none">
            <a:spAutoFit/>
          </a:bodyPr>
          <a:lstStyle/>
          <a:p>
            <a:pPr algn="ctr">
              <a:defRPr/>
            </a:pPr>
            <a:r>
              <a:rPr lang="fi-FI" sz="1600">
                <a:latin typeface="+mn-lt"/>
                <a:cs typeface="Arial" charset="0"/>
              </a:rPr>
              <a:t>Ketones</a:t>
            </a:r>
          </a:p>
          <a:p>
            <a:pPr algn="ctr">
              <a:defRPr/>
            </a:pPr>
            <a:r>
              <a:rPr lang="fi-FI" sz="1600">
                <a:latin typeface="+mn-lt"/>
                <a:cs typeface="Arial" charset="0"/>
              </a:rPr>
              <a:t>Acylcarnitines</a:t>
            </a:r>
          </a:p>
        </p:txBody>
      </p:sp>
      <p:cxnSp>
        <p:nvCxnSpPr>
          <p:cNvPr id="57350" name="Suora nuoliyhdysviiva 8"/>
          <p:cNvCxnSpPr>
            <a:cxnSpLocks noChangeShapeType="1"/>
          </p:cNvCxnSpPr>
          <p:nvPr/>
        </p:nvCxnSpPr>
        <p:spPr bwMode="auto">
          <a:xfrm rot="5400000">
            <a:off x="6747669" y="4180681"/>
            <a:ext cx="873125" cy="176213"/>
          </a:xfrm>
          <a:prstGeom prst="straightConnector1">
            <a:avLst/>
          </a:prstGeom>
          <a:noFill/>
          <a:ln w="28575" algn="ctr">
            <a:solidFill>
              <a:schemeClr val="tx1"/>
            </a:solidFill>
            <a:prstDash val="dash"/>
            <a:round/>
            <a:headEnd/>
            <a:tailEnd type="triangle" w="med" len="med"/>
          </a:ln>
        </p:spPr>
      </p:cxnSp>
      <p:sp>
        <p:nvSpPr>
          <p:cNvPr id="10" name="Tekstikehys 10"/>
          <p:cNvSpPr txBox="1">
            <a:spLocks noChangeArrowheads="1"/>
          </p:cNvSpPr>
          <p:nvPr/>
        </p:nvSpPr>
        <p:spPr bwMode="auto">
          <a:xfrm>
            <a:off x="7219950" y="3981450"/>
            <a:ext cx="401638" cy="519113"/>
          </a:xfrm>
          <a:prstGeom prst="rect">
            <a:avLst/>
          </a:prstGeom>
          <a:noFill/>
          <a:ln w="9525">
            <a:noFill/>
            <a:miter lim="800000"/>
            <a:headEnd/>
            <a:tailEnd/>
          </a:ln>
        </p:spPr>
        <p:txBody>
          <a:bodyPr wrap="none">
            <a:spAutoFit/>
          </a:bodyPr>
          <a:lstStyle/>
          <a:p>
            <a:pPr>
              <a:defRPr/>
            </a:pPr>
            <a:r>
              <a:rPr lang="fi-FI" sz="2800">
                <a:latin typeface="+mn-lt"/>
                <a:cs typeface="Arial" charset="0"/>
              </a:rPr>
              <a:t>?</a:t>
            </a:r>
          </a:p>
        </p:txBody>
      </p:sp>
      <p:sp>
        <p:nvSpPr>
          <p:cNvPr id="11" name="Tekstikehys 11"/>
          <p:cNvSpPr txBox="1">
            <a:spLocks noChangeArrowheads="1"/>
          </p:cNvSpPr>
          <p:nvPr/>
        </p:nvSpPr>
        <p:spPr bwMode="auto">
          <a:xfrm>
            <a:off x="1390650" y="3248025"/>
            <a:ext cx="1784350" cy="366713"/>
          </a:xfrm>
          <a:prstGeom prst="rect">
            <a:avLst/>
          </a:prstGeom>
          <a:noFill/>
          <a:ln w="9525">
            <a:noFill/>
            <a:miter lim="800000"/>
            <a:headEnd/>
            <a:tailEnd/>
          </a:ln>
        </p:spPr>
        <p:txBody>
          <a:bodyPr wrap="none">
            <a:spAutoFit/>
          </a:bodyPr>
          <a:lstStyle/>
          <a:p>
            <a:pPr>
              <a:defRPr/>
            </a:pPr>
            <a:r>
              <a:rPr lang="fi-FI" dirty="0">
                <a:latin typeface="+mn-lt"/>
                <a:cs typeface="Arial" charset="0"/>
              </a:rPr>
              <a:t>Fatty acyl-CoA</a:t>
            </a:r>
          </a:p>
        </p:txBody>
      </p:sp>
      <p:sp>
        <p:nvSpPr>
          <p:cNvPr id="12" name="Tekstikehys 12"/>
          <p:cNvSpPr txBox="1">
            <a:spLocks noChangeArrowheads="1"/>
          </p:cNvSpPr>
          <p:nvPr/>
        </p:nvSpPr>
        <p:spPr bwMode="auto">
          <a:xfrm>
            <a:off x="723900" y="2667000"/>
            <a:ext cx="523875" cy="396875"/>
          </a:xfrm>
          <a:prstGeom prst="rect">
            <a:avLst/>
          </a:prstGeom>
          <a:noFill/>
          <a:ln w="9525">
            <a:noFill/>
            <a:miter lim="800000"/>
            <a:headEnd/>
            <a:tailEnd/>
          </a:ln>
        </p:spPr>
        <p:txBody>
          <a:bodyPr wrap="none">
            <a:spAutoFit/>
          </a:bodyPr>
          <a:lstStyle/>
          <a:p>
            <a:pPr>
              <a:defRPr/>
            </a:pPr>
            <a:r>
              <a:rPr lang="fi-FI" sz="2000">
                <a:latin typeface="+mn-lt"/>
                <a:cs typeface="Arial" charset="0"/>
              </a:rPr>
              <a:t>FA</a:t>
            </a:r>
          </a:p>
        </p:txBody>
      </p:sp>
      <p:sp>
        <p:nvSpPr>
          <p:cNvPr id="13" name="Tekstikehys 13"/>
          <p:cNvSpPr txBox="1">
            <a:spLocks noChangeArrowheads="1"/>
          </p:cNvSpPr>
          <p:nvPr/>
        </p:nvSpPr>
        <p:spPr bwMode="auto">
          <a:xfrm>
            <a:off x="247650" y="1790700"/>
            <a:ext cx="523875" cy="396875"/>
          </a:xfrm>
          <a:prstGeom prst="rect">
            <a:avLst/>
          </a:prstGeom>
          <a:noFill/>
          <a:ln w="9525">
            <a:noFill/>
            <a:miter lim="800000"/>
            <a:headEnd/>
            <a:tailEnd/>
          </a:ln>
        </p:spPr>
        <p:txBody>
          <a:bodyPr wrap="none">
            <a:spAutoFit/>
          </a:bodyPr>
          <a:lstStyle/>
          <a:p>
            <a:pPr>
              <a:defRPr/>
            </a:pPr>
            <a:r>
              <a:rPr lang="fi-FI" sz="2000" dirty="0">
                <a:latin typeface="+mn-lt"/>
                <a:cs typeface="Arial" charset="0"/>
              </a:rPr>
              <a:t>FA</a:t>
            </a:r>
          </a:p>
        </p:txBody>
      </p:sp>
      <p:cxnSp>
        <p:nvCxnSpPr>
          <p:cNvPr id="57355" name="Suora nuoliyhdysviiva 15"/>
          <p:cNvCxnSpPr>
            <a:cxnSpLocks noChangeShapeType="1"/>
            <a:stCxn id="12" idx="2"/>
            <a:endCxn id="11" idx="1"/>
          </p:cNvCxnSpPr>
          <p:nvPr/>
        </p:nvCxnSpPr>
        <p:spPr bwMode="auto">
          <a:xfrm rot="16200000" flipH="1">
            <a:off x="1004887" y="3044826"/>
            <a:ext cx="366713" cy="404812"/>
          </a:xfrm>
          <a:prstGeom prst="straightConnector1">
            <a:avLst/>
          </a:prstGeom>
          <a:noFill/>
          <a:ln w="57150" algn="ctr">
            <a:solidFill>
              <a:schemeClr val="tx1"/>
            </a:solidFill>
            <a:round/>
            <a:headEnd/>
            <a:tailEnd type="triangle" w="med" len="med"/>
          </a:ln>
        </p:spPr>
      </p:cxnSp>
      <p:cxnSp>
        <p:nvCxnSpPr>
          <p:cNvPr id="57356" name="Suora nuoliyhdysviiva 18"/>
          <p:cNvCxnSpPr>
            <a:cxnSpLocks noChangeShapeType="1"/>
          </p:cNvCxnSpPr>
          <p:nvPr/>
        </p:nvCxnSpPr>
        <p:spPr bwMode="auto">
          <a:xfrm rot="16200000" flipH="1">
            <a:off x="431800" y="2289175"/>
            <a:ext cx="495300" cy="260350"/>
          </a:xfrm>
          <a:prstGeom prst="straightConnector1">
            <a:avLst/>
          </a:prstGeom>
          <a:noFill/>
          <a:ln w="44450" algn="ctr">
            <a:solidFill>
              <a:schemeClr val="tx1"/>
            </a:solidFill>
            <a:round/>
            <a:headEnd/>
            <a:tailEnd type="triangle" w="med" len="med"/>
          </a:ln>
        </p:spPr>
      </p:cxnSp>
      <p:cxnSp>
        <p:nvCxnSpPr>
          <p:cNvPr id="57357" name="Suora nuoliyhdysviiva 22"/>
          <p:cNvCxnSpPr>
            <a:cxnSpLocks noChangeShapeType="1"/>
            <a:endCxn id="12" idx="0"/>
          </p:cNvCxnSpPr>
          <p:nvPr/>
        </p:nvCxnSpPr>
        <p:spPr bwMode="auto">
          <a:xfrm rot="5400000">
            <a:off x="849313" y="2393950"/>
            <a:ext cx="409575" cy="136525"/>
          </a:xfrm>
          <a:prstGeom prst="straightConnector1">
            <a:avLst/>
          </a:prstGeom>
          <a:noFill/>
          <a:ln w="44450" algn="ctr">
            <a:solidFill>
              <a:schemeClr val="tx1"/>
            </a:solidFill>
            <a:round/>
            <a:headEnd/>
            <a:tailEnd type="triangle" w="med" len="med"/>
          </a:ln>
        </p:spPr>
      </p:cxnSp>
      <p:sp>
        <p:nvSpPr>
          <p:cNvPr id="18" name="Ellipsi 23"/>
          <p:cNvSpPr>
            <a:spLocks noChangeArrowheads="1"/>
          </p:cNvSpPr>
          <p:nvPr/>
        </p:nvSpPr>
        <p:spPr bwMode="auto">
          <a:xfrm>
            <a:off x="981075" y="1800225"/>
            <a:ext cx="466725" cy="447675"/>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lstStyle/>
          <a:p>
            <a:pPr algn="ctr" eaLnBrk="0" hangingPunct="0">
              <a:defRPr/>
            </a:pPr>
            <a:endParaRPr lang="fi-FI" sz="1400">
              <a:cs typeface="Arial" charset="0"/>
            </a:endParaRPr>
          </a:p>
        </p:txBody>
      </p:sp>
      <p:sp>
        <p:nvSpPr>
          <p:cNvPr id="19" name="Tekstikehys 24"/>
          <p:cNvSpPr txBox="1">
            <a:spLocks noChangeArrowheads="1"/>
          </p:cNvSpPr>
          <p:nvPr/>
        </p:nvSpPr>
        <p:spPr bwMode="auto">
          <a:xfrm>
            <a:off x="996038" y="1874923"/>
            <a:ext cx="433885" cy="307817"/>
          </a:xfrm>
          <a:prstGeom prst="rect">
            <a:avLst/>
          </a:prstGeom>
          <a:noFill/>
          <a:ln w="9525" algn="ctr">
            <a:noFill/>
            <a:round/>
            <a:headEnd/>
            <a:tailEnd/>
          </a:ln>
          <a:effectLst>
            <a:innerShdw blurRad="114300">
              <a:prstClr val="black"/>
            </a:innerShdw>
          </a:effectLst>
        </p:spPr>
        <p:txBody>
          <a:bodyPr/>
          <a:lstStyle/>
          <a:p>
            <a:pPr algn="ctr" eaLnBrk="0" hangingPunct="0">
              <a:defRPr/>
            </a:pPr>
            <a:r>
              <a:rPr lang="fi-FI" sz="1400" dirty="0">
                <a:latin typeface="+mn-lt"/>
                <a:cs typeface="Arial" charset="0"/>
              </a:rPr>
              <a:t>TG</a:t>
            </a:r>
          </a:p>
        </p:txBody>
      </p:sp>
      <p:cxnSp>
        <p:nvCxnSpPr>
          <p:cNvPr id="57362" name="Suora nuoliyhdysviiva 19"/>
          <p:cNvCxnSpPr>
            <a:cxnSpLocks noChangeShapeType="1"/>
          </p:cNvCxnSpPr>
          <p:nvPr/>
        </p:nvCxnSpPr>
        <p:spPr bwMode="auto">
          <a:xfrm>
            <a:off x="3336925" y="3486150"/>
            <a:ext cx="587375" cy="9525"/>
          </a:xfrm>
          <a:prstGeom prst="straightConnector1">
            <a:avLst/>
          </a:prstGeom>
          <a:noFill/>
          <a:ln w="44450" algn="ctr">
            <a:solidFill>
              <a:schemeClr val="tx1"/>
            </a:solidFill>
            <a:round/>
            <a:headEnd/>
            <a:tailEnd type="triangle" w="med" len="med"/>
          </a:ln>
        </p:spPr>
      </p:cxnSp>
      <p:sp>
        <p:nvSpPr>
          <p:cNvPr id="21" name="Tekstikehys 20"/>
          <p:cNvSpPr txBox="1">
            <a:spLocks noChangeArrowheads="1"/>
          </p:cNvSpPr>
          <p:nvPr/>
        </p:nvSpPr>
        <p:spPr bwMode="auto">
          <a:xfrm>
            <a:off x="3905250" y="3286125"/>
            <a:ext cx="1225550" cy="366713"/>
          </a:xfrm>
          <a:prstGeom prst="rect">
            <a:avLst/>
          </a:prstGeom>
          <a:noFill/>
          <a:ln w="9525">
            <a:noFill/>
            <a:miter lim="800000"/>
            <a:headEnd/>
            <a:tailEnd/>
          </a:ln>
        </p:spPr>
        <p:txBody>
          <a:bodyPr wrap="none">
            <a:spAutoFit/>
          </a:bodyPr>
          <a:lstStyle/>
          <a:p>
            <a:pPr>
              <a:defRPr/>
            </a:pPr>
            <a:r>
              <a:rPr lang="fi-FI">
                <a:latin typeface="+mn-lt"/>
                <a:cs typeface="Arial" charset="0"/>
              </a:rPr>
              <a:t>Ceramide</a:t>
            </a:r>
          </a:p>
        </p:txBody>
      </p:sp>
      <p:sp>
        <p:nvSpPr>
          <p:cNvPr id="22" name="Tekstikehys 21"/>
          <p:cNvSpPr txBox="1">
            <a:spLocks noChangeArrowheads="1"/>
          </p:cNvSpPr>
          <p:nvPr/>
        </p:nvSpPr>
        <p:spPr bwMode="auto">
          <a:xfrm>
            <a:off x="5534025" y="3790950"/>
            <a:ext cx="552450" cy="366713"/>
          </a:xfrm>
          <a:prstGeom prst="rect">
            <a:avLst/>
          </a:prstGeom>
          <a:noFill/>
          <a:ln w="9525">
            <a:noFill/>
            <a:miter lim="800000"/>
            <a:headEnd/>
            <a:tailEnd/>
          </a:ln>
        </p:spPr>
        <p:txBody>
          <a:bodyPr wrap="none">
            <a:spAutoFit/>
          </a:bodyPr>
          <a:lstStyle/>
          <a:p>
            <a:pPr>
              <a:defRPr/>
            </a:pPr>
            <a:r>
              <a:rPr lang="fi-FI">
                <a:latin typeface="+mn-lt"/>
                <a:cs typeface="Arial" charset="0"/>
              </a:rPr>
              <a:t>Akt</a:t>
            </a:r>
          </a:p>
        </p:txBody>
      </p:sp>
      <p:sp>
        <p:nvSpPr>
          <p:cNvPr id="57365" name="Puolivapaa piirto 22"/>
          <p:cNvSpPr>
            <a:spLocks/>
          </p:cNvSpPr>
          <p:nvPr/>
        </p:nvSpPr>
        <p:spPr bwMode="auto">
          <a:xfrm>
            <a:off x="5086350" y="3502025"/>
            <a:ext cx="725488" cy="303213"/>
          </a:xfrm>
          <a:custGeom>
            <a:avLst/>
            <a:gdLst>
              <a:gd name="T0" fmla="*/ 0 w 725488"/>
              <a:gd name="T1" fmla="*/ 3175 h 303213"/>
              <a:gd name="T2" fmla="*/ 228600 w 725488"/>
              <a:gd name="T3" fmla="*/ 3175 h 303213"/>
              <a:gd name="T4" fmla="*/ 419100 w 725488"/>
              <a:gd name="T5" fmla="*/ 22225 h 303213"/>
              <a:gd name="T6" fmla="*/ 590550 w 725488"/>
              <a:gd name="T7" fmla="*/ 98425 h 303213"/>
              <a:gd name="T8" fmla="*/ 704850 w 725488"/>
              <a:gd name="T9" fmla="*/ 269875 h 303213"/>
              <a:gd name="T10" fmla="*/ 714375 w 725488"/>
              <a:gd name="T11" fmla="*/ 298450 h 303213"/>
              <a:gd name="T12" fmla="*/ 714375 w 725488"/>
              <a:gd name="T13" fmla="*/ 298450 h 303213"/>
              <a:gd name="T14" fmla="*/ 0 60000 65536"/>
              <a:gd name="T15" fmla="*/ 0 60000 65536"/>
              <a:gd name="T16" fmla="*/ 0 60000 65536"/>
              <a:gd name="T17" fmla="*/ 0 60000 65536"/>
              <a:gd name="T18" fmla="*/ 0 60000 65536"/>
              <a:gd name="T19" fmla="*/ 0 60000 65536"/>
              <a:gd name="T20" fmla="*/ 0 60000 65536"/>
              <a:gd name="T21" fmla="*/ 0 w 725488"/>
              <a:gd name="T22" fmla="*/ 0 h 303213"/>
              <a:gd name="T23" fmla="*/ 725488 w 725488"/>
              <a:gd name="T24" fmla="*/ 303213 h 303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5488" h="303213">
                <a:moveTo>
                  <a:pt x="0" y="3175"/>
                </a:moveTo>
                <a:cubicBezTo>
                  <a:pt x="79375" y="1587"/>
                  <a:pt x="158750" y="0"/>
                  <a:pt x="228600" y="3175"/>
                </a:cubicBezTo>
                <a:cubicBezTo>
                  <a:pt x="298450" y="6350"/>
                  <a:pt x="358775" y="6350"/>
                  <a:pt x="419100" y="22225"/>
                </a:cubicBezTo>
                <a:cubicBezTo>
                  <a:pt x="479425" y="38100"/>
                  <a:pt x="542925" y="57150"/>
                  <a:pt x="590550" y="98425"/>
                </a:cubicBezTo>
                <a:cubicBezTo>
                  <a:pt x="638175" y="139700"/>
                  <a:pt x="684213" y="236538"/>
                  <a:pt x="704850" y="269875"/>
                </a:cubicBezTo>
                <a:cubicBezTo>
                  <a:pt x="725488" y="303213"/>
                  <a:pt x="714375" y="298450"/>
                  <a:pt x="714375" y="298450"/>
                </a:cubicBezTo>
              </a:path>
            </a:pathLst>
          </a:custGeom>
          <a:noFill/>
          <a:ln w="19050" algn="ctr">
            <a:solidFill>
              <a:schemeClr val="tx1"/>
            </a:solidFill>
            <a:prstDash val="dash"/>
            <a:round/>
            <a:headEnd/>
            <a:tailEnd/>
          </a:ln>
        </p:spPr>
        <p:txBody>
          <a:bodyPr/>
          <a:lstStyle/>
          <a:p>
            <a:endParaRPr lang="fr-FR"/>
          </a:p>
        </p:txBody>
      </p:sp>
      <p:sp>
        <p:nvSpPr>
          <p:cNvPr id="24" name="Tekstikehys 24"/>
          <p:cNvSpPr txBox="1">
            <a:spLocks noChangeArrowheads="1"/>
          </p:cNvSpPr>
          <p:nvPr/>
        </p:nvSpPr>
        <p:spPr bwMode="auto">
          <a:xfrm>
            <a:off x="4613275" y="1524000"/>
            <a:ext cx="1509713" cy="369888"/>
          </a:xfrm>
          <a:prstGeom prst="rect">
            <a:avLst/>
          </a:prstGeom>
          <a:noFill/>
          <a:ln w="9525">
            <a:noFill/>
            <a:miter lim="800000"/>
            <a:headEnd/>
            <a:tailEnd/>
          </a:ln>
        </p:spPr>
        <p:txBody>
          <a:bodyPr>
            <a:spAutoFit/>
          </a:bodyPr>
          <a:lstStyle/>
          <a:p>
            <a:pPr>
              <a:defRPr/>
            </a:pPr>
            <a:r>
              <a:rPr lang="fi-FI" dirty="0">
                <a:latin typeface="+mn-lt"/>
                <a:cs typeface="Arial" charset="0"/>
              </a:rPr>
              <a:t>Acylcarnitine</a:t>
            </a:r>
          </a:p>
        </p:txBody>
      </p:sp>
      <p:cxnSp>
        <p:nvCxnSpPr>
          <p:cNvPr id="57367" name="Suora nuoliyhdysviiva 26"/>
          <p:cNvCxnSpPr>
            <a:cxnSpLocks noChangeShapeType="1"/>
          </p:cNvCxnSpPr>
          <p:nvPr/>
        </p:nvCxnSpPr>
        <p:spPr bwMode="auto">
          <a:xfrm rot="16200000" flipH="1">
            <a:off x="5641975" y="4403726"/>
            <a:ext cx="573087" cy="68262"/>
          </a:xfrm>
          <a:prstGeom prst="straightConnector1">
            <a:avLst/>
          </a:prstGeom>
          <a:noFill/>
          <a:ln w="19050" algn="ctr">
            <a:solidFill>
              <a:schemeClr val="tx1"/>
            </a:solidFill>
            <a:prstDash val="dash"/>
            <a:round/>
            <a:headEnd/>
            <a:tailEnd type="triangle" w="med" len="med"/>
          </a:ln>
        </p:spPr>
      </p:cxnSp>
      <p:cxnSp>
        <p:nvCxnSpPr>
          <p:cNvPr id="57368" name="Suora nuoliyhdysviiva 32"/>
          <p:cNvCxnSpPr>
            <a:cxnSpLocks noChangeShapeType="1"/>
            <a:stCxn id="21" idx="2"/>
          </p:cNvCxnSpPr>
          <p:nvPr/>
        </p:nvCxnSpPr>
        <p:spPr bwMode="auto">
          <a:xfrm rot="5400000">
            <a:off x="4318794" y="3833019"/>
            <a:ext cx="379412" cy="19050"/>
          </a:xfrm>
          <a:prstGeom prst="straightConnector1">
            <a:avLst/>
          </a:prstGeom>
          <a:noFill/>
          <a:ln w="19050" algn="ctr">
            <a:solidFill>
              <a:schemeClr val="tx1"/>
            </a:solidFill>
            <a:round/>
            <a:headEnd/>
            <a:tailEnd type="triangle" w="med" len="med"/>
          </a:ln>
        </p:spPr>
      </p:cxnSp>
      <p:cxnSp>
        <p:nvCxnSpPr>
          <p:cNvPr id="57369" name="Suora nuoliyhdysviiva 36"/>
          <p:cNvCxnSpPr>
            <a:cxnSpLocks noChangeShapeType="1"/>
          </p:cNvCxnSpPr>
          <p:nvPr/>
        </p:nvCxnSpPr>
        <p:spPr bwMode="auto">
          <a:xfrm>
            <a:off x="4924425" y="4600575"/>
            <a:ext cx="352425" cy="247650"/>
          </a:xfrm>
          <a:prstGeom prst="straightConnector1">
            <a:avLst/>
          </a:prstGeom>
          <a:noFill/>
          <a:ln w="19050" algn="ctr">
            <a:solidFill>
              <a:schemeClr val="tx1"/>
            </a:solidFill>
            <a:prstDash val="dash"/>
            <a:round/>
            <a:headEnd/>
            <a:tailEnd type="triangle" w="med" len="med"/>
          </a:ln>
        </p:spPr>
      </p:cxnSp>
      <p:sp>
        <p:nvSpPr>
          <p:cNvPr id="57370" name="Kaari 37"/>
          <p:cNvSpPr>
            <a:spLocks/>
          </p:cNvSpPr>
          <p:nvPr/>
        </p:nvSpPr>
        <p:spPr bwMode="auto">
          <a:xfrm flipH="1">
            <a:off x="2152650" y="1752600"/>
            <a:ext cx="4638675" cy="3514725"/>
          </a:xfrm>
          <a:custGeom>
            <a:avLst/>
            <a:gdLst>
              <a:gd name="T0" fmla="*/ 2319362 w 4638675"/>
              <a:gd name="T1" fmla="*/ 0 h 3514725"/>
              <a:gd name="T2" fmla="*/ 2319360 w 4638675"/>
              <a:gd name="T3" fmla="*/ 1757374 h 3514725"/>
              <a:gd name="T4" fmla="*/ 4621839 w 4638675"/>
              <a:gd name="T5" fmla="*/ 1546009 h 3514725"/>
              <a:gd name="T6" fmla="*/ 11796480 60000 65536"/>
              <a:gd name="T7" fmla="*/ 17694720 60000 65536"/>
              <a:gd name="T8" fmla="*/ 5898240 60000 65536"/>
              <a:gd name="T9" fmla="*/ 2319362 w 4638675"/>
              <a:gd name="T10" fmla="*/ 0 h 3514725"/>
              <a:gd name="T11" fmla="*/ 4621839 w 4638675"/>
              <a:gd name="T12" fmla="*/ 1546009 h 3514725"/>
            </a:gdLst>
            <a:ahLst/>
            <a:cxnLst>
              <a:cxn ang="T6">
                <a:pos x="T0" y="T1"/>
              </a:cxn>
              <a:cxn ang="T7">
                <a:pos x="T2" y="T3"/>
              </a:cxn>
              <a:cxn ang="T8">
                <a:pos x="T4" y="T5"/>
              </a:cxn>
            </a:cxnLst>
            <a:rect l="T9" t="T10" r="T11" b="T12"/>
            <a:pathLst>
              <a:path w="4638675" h="3514725" stroke="0">
                <a:moveTo>
                  <a:pt x="2319340" y="0"/>
                </a:moveTo>
                <a:lnTo>
                  <a:pt x="2319339" y="0"/>
                </a:lnTo>
                <a:cubicBezTo>
                  <a:pt x="3492385" y="0"/>
                  <a:pt x="4480752" y="663633"/>
                  <a:pt x="4621839" y="1545997"/>
                </a:cubicBezTo>
                <a:lnTo>
                  <a:pt x="2319338" y="1757363"/>
                </a:lnTo>
                <a:close/>
              </a:path>
              <a:path w="4638675" h="3514725" fill="none">
                <a:moveTo>
                  <a:pt x="2319340" y="0"/>
                </a:moveTo>
                <a:lnTo>
                  <a:pt x="2319339" y="0"/>
                </a:lnTo>
                <a:cubicBezTo>
                  <a:pt x="3492385" y="0"/>
                  <a:pt x="4480752" y="663633"/>
                  <a:pt x="4621839" y="1545997"/>
                </a:cubicBezTo>
              </a:path>
            </a:pathLst>
          </a:custGeom>
          <a:noFill/>
          <a:ln w="44450" algn="ctr">
            <a:solidFill>
              <a:schemeClr val="tx1"/>
            </a:solidFill>
            <a:round/>
            <a:headEnd type="triangle" w="med" len="med"/>
            <a:tailEnd/>
          </a:ln>
        </p:spPr>
        <p:txBody>
          <a:bodyPr/>
          <a:lstStyle/>
          <a:p>
            <a:endParaRPr lang="fr-FR"/>
          </a:p>
        </p:txBody>
      </p:sp>
      <p:sp>
        <p:nvSpPr>
          <p:cNvPr id="57371" name="Kaari 29"/>
          <p:cNvSpPr>
            <a:spLocks/>
          </p:cNvSpPr>
          <p:nvPr/>
        </p:nvSpPr>
        <p:spPr bwMode="auto">
          <a:xfrm rot="21300000" flipH="1">
            <a:off x="2171700" y="3600450"/>
            <a:ext cx="36513" cy="684213"/>
          </a:xfrm>
          <a:custGeom>
            <a:avLst/>
            <a:gdLst>
              <a:gd name="T0" fmla="*/ 18257 w 36513"/>
              <a:gd name="T1" fmla="*/ 0 h 684213"/>
              <a:gd name="T2" fmla="*/ 18257 w 36513"/>
              <a:gd name="T3" fmla="*/ 342107 h 684213"/>
              <a:gd name="T4" fmla="*/ 36513 w 36513"/>
              <a:gd name="T5" fmla="*/ 342107 h 684213"/>
              <a:gd name="T6" fmla="*/ 11796480 60000 65536"/>
              <a:gd name="T7" fmla="*/ 11796480 60000 65536"/>
              <a:gd name="T8" fmla="*/ 5898240 60000 65536"/>
              <a:gd name="T9" fmla="*/ 18257 w 36513"/>
              <a:gd name="T10" fmla="*/ 0 h 684213"/>
              <a:gd name="T11" fmla="*/ 36513 w 36513"/>
              <a:gd name="T12" fmla="*/ 342107 h 684213"/>
            </a:gdLst>
            <a:ahLst/>
            <a:cxnLst>
              <a:cxn ang="T6">
                <a:pos x="T0" y="T1"/>
              </a:cxn>
              <a:cxn ang="T7">
                <a:pos x="T2" y="T3"/>
              </a:cxn>
              <a:cxn ang="T8">
                <a:pos x="T4" y="T5"/>
              </a:cxn>
            </a:cxnLst>
            <a:rect l="T9" t="T10" r="T11" b="T12"/>
            <a:pathLst>
              <a:path w="36513" h="684213" stroke="0">
                <a:moveTo>
                  <a:pt x="18257" y="0"/>
                </a:moveTo>
                <a:lnTo>
                  <a:pt x="18256" y="0"/>
                </a:lnTo>
                <a:cubicBezTo>
                  <a:pt x="28340" y="0"/>
                  <a:pt x="36514" y="153166"/>
                  <a:pt x="36514" y="342107"/>
                </a:cubicBezTo>
                <a:lnTo>
                  <a:pt x="18257" y="342107"/>
                </a:lnTo>
                <a:close/>
              </a:path>
              <a:path w="36513" h="684213" fill="none">
                <a:moveTo>
                  <a:pt x="18257" y="0"/>
                </a:moveTo>
                <a:lnTo>
                  <a:pt x="18256" y="0"/>
                </a:lnTo>
                <a:cubicBezTo>
                  <a:pt x="28340" y="0"/>
                  <a:pt x="36514" y="153166"/>
                  <a:pt x="36514" y="342107"/>
                </a:cubicBezTo>
              </a:path>
            </a:pathLst>
          </a:custGeom>
          <a:noFill/>
          <a:ln w="44450" algn="ctr">
            <a:solidFill>
              <a:schemeClr val="tx1"/>
            </a:solidFill>
            <a:round/>
            <a:headEnd/>
            <a:tailEnd type="triangle" w="med" len="med"/>
          </a:ln>
        </p:spPr>
        <p:txBody>
          <a:bodyPr/>
          <a:lstStyle/>
          <a:p>
            <a:endParaRPr lang="fr-FR"/>
          </a:p>
        </p:txBody>
      </p:sp>
      <p:sp>
        <p:nvSpPr>
          <p:cNvPr id="57372" name="Kaari 30"/>
          <p:cNvSpPr>
            <a:spLocks/>
          </p:cNvSpPr>
          <p:nvPr/>
        </p:nvSpPr>
        <p:spPr bwMode="auto">
          <a:xfrm rot="20760000" flipH="1">
            <a:off x="2276475" y="4210050"/>
            <a:ext cx="36513" cy="684213"/>
          </a:xfrm>
          <a:custGeom>
            <a:avLst/>
            <a:gdLst>
              <a:gd name="T0" fmla="*/ 18257 w 36513"/>
              <a:gd name="T1" fmla="*/ 0 h 684213"/>
              <a:gd name="T2" fmla="*/ 18257 w 36513"/>
              <a:gd name="T3" fmla="*/ 342107 h 684213"/>
              <a:gd name="T4" fmla="*/ 36513 w 36513"/>
              <a:gd name="T5" fmla="*/ 342107 h 684213"/>
              <a:gd name="T6" fmla="*/ 11796480 60000 65536"/>
              <a:gd name="T7" fmla="*/ 11796480 60000 65536"/>
              <a:gd name="T8" fmla="*/ 5898240 60000 65536"/>
              <a:gd name="T9" fmla="*/ 18257 w 36513"/>
              <a:gd name="T10" fmla="*/ 0 h 684213"/>
              <a:gd name="T11" fmla="*/ 36513 w 36513"/>
              <a:gd name="T12" fmla="*/ 342107 h 684213"/>
            </a:gdLst>
            <a:ahLst/>
            <a:cxnLst>
              <a:cxn ang="T6">
                <a:pos x="T0" y="T1"/>
              </a:cxn>
              <a:cxn ang="T7">
                <a:pos x="T2" y="T3"/>
              </a:cxn>
              <a:cxn ang="T8">
                <a:pos x="T4" y="T5"/>
              </a:cxn>
            </a:cxnLst>
            <a:rect l="T9" t="T10" r="T11" b="T12"/>
            <a:pathLst>
              <a:path w="36513" h="684213" stroke="0">
                <a:moveTo>
                  <a:pt x="18257" y="0"/>
                </a:moveTo>
                <a:lnTo>
                  <a:pt x="18256" y="0"/>
                </a:lnTo>
                <a:cubicBezTo>
                  <a:pt x="28340" y="0"/>
                  <a:pt x="36514" y="153166"/>
                  <a:pt x="36514" y="342107"/>
                </a:cubicBezTo>
                <a:lnTo>
                  <a:pt x="18257" y="342107"/>
                </a:lnTo>
                <a:close/>
              </a:path>
              <a:path w="36513" h="684213" fill="none">
                <a:moveTo>
                  <a:pt x="18257" y="0"/>
                </a:moveTo>
                <a:lnTo>
                  <a:pt x="18256" y="0"/>
                </a:lnTo>
                <a:cubicBezTo>
                  <a:pt x="28340" y="0"/>
                  <a:pt x="36514" y="153166"/>
                  <a:pt x="36514" y="342107"/>
                </a:cubicBezTo>
              </a:path>
            </a:pathLst>
          </a:custGeom>
          <a:noFill/>
          <a:ln w="44450" algn="ctr">
            <a:solidFill>
              <a:schemeClr val="tx1"/>
            </a:solidFill>
            <a:round/>
            <a:headEnd/>
            <a:tailEnd type="triangle" w="med" len="med"/>
          </a:ln>
        </p:spPr>
        <p:txBody>
          <a:bodyPr/>
          <a:lstStyle/>
          <a:p>
            <a:endParaRPr lang="fr-FR"/>
          </a:p>
        </p:txBody>
      </p:sp>
      <p:sp>
        <p:nvSpPr>
          <p:cNvPr id="31" name="Tekstikehys 21"/>
          <p:cNvSpPr txBox="1">
            <a:spLocks noChangeArrowheads="1"/>
          </p:cNvSpPr>
          <p:nvPr/>
        </p:nvSpPr>
        <p:spPr bwMode="auto">
          <a:xfrm>
            <a:off x="1905000" y="3895725"/>
            <a:ext cx="615950" cy="350838"/>
          </a:xfrm>
          <a:prstGeom prst="rect">
            <a:avLst/>
          </a:prstGeom>
          <a:noFill/>
          <a:ln w="9525">
            <a:noFill/>
            <a:miter lim="800000"/>
            <a:headEnd/>
            <a:tailEnd/>
          </a:ln>
        </p:spPr>
        <p:txBody>
          <a:bodyPr wrap="none">
            <a:spAutoFit/>
          </a:bodyPr>
          <a:lstStyle/>
          <a:p>
            <a:pPr>
              <a:defRPr/>
            </a:pPr>
            <a:r>
              <a:rPr lang="fi-FI" sz="1700">
                <a:latin typeface="+mn-lt"/>
                <a:cs typeface="Arial" charset="0"/>
              </a:rPr>
              <a:t>LPA</a:t>
            </a:r>
          </a:p>
        </p:txBody>
      </p:sp>
      <p:sp>
        <p:nvSpPr>
          <p:cNvPr id="32" name="Tekstikehys 21"/>
          <p:cNvSpPr txBox="1">
            <a:spLocks noChangeArrowheads="1"/>
          </p:cNvSpPr>
          <p:nvPr/>
        </p:nvSpPr>
        <p:spPr bwMode="auto">
          <a:xfrm>
            <a:off x="2076450" y="4543425"/>
            <a:ext cx="484188" cy="350838"/>
          </a:xfrm>
          <a:prstGeom prst="rect">
            <a:avLst/>
          </a:prstGeom>
          <a:noFill/>
          <a:ln w="9525">
            <a:noFill/>
            <a:miter lim="800000"/>
            <a:headEnd/>
            <a:tailEnd/>
          </a:ln>
        </p:spPr>
        <p:txBody>
          <a:bodyPr wrap="none">
            <a:spAutoFit/>
          </a:bodyPr>
          <a:lstStyle/>
          <a:p>
            <a:pPr>
              <a:defRPr/>
            </a:pPr>
            <a:r>
              <a:rPr lang="fi-FI" sz="1700">
                <a:latin typeface="+mn-lt"/>
                <a:cs typeface="Arial" charset="0"/>
              </a:rPr>
              <a:t>PA</a:t>
            </a:r>
          </a:p>
        </p:txBody>
      </p:sp>
      <p:sp>
        <p:nvSpPr>
          <p:cNvPr id="33" name="Tekstikehys 21"/>
          <p:cNvSpPr txBox="1">
            <a:spLocks noChangeArrowheads="1"/>
          </p:cNvSpPr>
          <p:nvPr/>
        </p:nvSpPr>
        <p:spPr bwMode="auto">
          <a:xfrm>
            <a:off x="4219575" y="3038475"/>
            <a:ext cx="514350" cy="304800"/>
          </a:xfrm>
          <a:prstGeom prst="rect">
            <a:avLst/>
          </a:prstGeom>
          <a:noFill/>
          <a:ln w="9525">
            <a:noFill/>
            <a:miter lim="800000"/>
            <a:headEnd/>
            <a:tailEnd/>
          </a:ln>
        </p:spPr>
        <p:txBody>
          <a:bodyPr wrap="none">
            <a:spAutoFit/>
          </a:bodyPr>
          <a:lstStyle/>
          <a:p>
            <a:pPr>
              <a:defRPr/>
            </a:pPr>
            <a:r>
              <a:rPr lang="fi-FI" sz="1400">
                <a:latin typeface="+mn-lt"/>
                <a:cs typeface="Arial" charset="0"/>
              </a:rPr>
              <a:t>CO</a:t>
            </a:r>
            <a:r>
              <a:rPr lang="fi-FI" sz="900">
                <a:latin typeface="+mn-lt"/>
                <a:cs typeface="Arial" charset="0"/>
              </a:rPr>
              <a:t>2</a:t>
            </a:r>
            <a:endParaRPr lang="fi-FI" sz="1400">
              <a:latin typeface="+mn-lt"/>
              <a:cs typeface="Arial" charset="0"/>
            </a:endParaRPr>
          </a:p>
        </p:txBody>
      </p:sp>
      <p:sp>
        <p:nvSpPr>
          <p:cNvPr id="57376" name="Puolivapaa piirto 42"/>
          <p:cNvSpPr>
            <a:spLocks/>
          </p:cNvSpPr>
          <p:nvPr/>
        </p:nvSpPr>
        <p:spPr bwMode="auto">
          <a:xfrm>
            <a:off x="5362575" y="2962275"/>
            <a:ext cx="1323975" cy="466725"/>
          </a:xfrm>
          <a:custGeom>
            <a:avLst/>
            <a:gdLst>
              <a:gd name="T0" fmla="*/ 9525 w 1323975"/>
              <a:gd name="T1" fmla="*/ 0 h 466725"/>
              <a:gd name="T2" fmla="*/ 19050 w 1323975"/>
              <a:gd name="T3" fmla="*/ 190500 h 466725"/>
              <a:gd name="T4" fmla="*/ 123825 w 1323975"/>
              <a:gd name="T5" fmla="*/ 304800 h 466725"/>
              <a:gd name="T6" fmla="*/ 619125 w 1323975"/>
              <a:gd name="T7" fmla="*/ 381000 h 466725"/>
              <a:gd name="T8" fmla="*/ 1162050 w 1323975"/>
              <a:gd name="T9" fmla="*/ 447675 h 466725"/>
              <a:gd name="T10" fmla="*/ 1323975 w 1323975"/>
              <a:gd name="T11" fmla="*/ 466725 h 466725"/>
              <a:gd name="T12" fmla="*/ 1323975 w 1323975"/>
              <a:gd name="T13" fmla="*/ 466725 h 466725"/>
              <a:gd name="T14" fmla="*/ 0 60000 65536"/>
              <a:gd name="T15" fmla="*/ 0 60000 65536"/>
              <a:gd name="T16" fmla="*/ 0 60000 65536"/>
              <a:gd name="T17" fmla="*/ 0 60000 65536"/>
              <a:gd name="T18" fmla="*/ 0 60000 65536"/>
              <a:gd name="T19" fmla="*/ 0 60000 65536"/>
              <a:gd name="T20" fmla="*/ 0 60000 65536"/>
              <a:gd name="T21" fmla="*/ 0 w 1323975"/>
              <a:gd name="T22" fmla="*/ 0 h 466725"/>
              <a:gd name="T23" fmla="*/ 1323975 w 1323975"/>
              <a:gd name="T24" fmla="*/ 466725 h 466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3975" h="466725">
                <a:moveTo>
                  <a:pt x="9525" y="0"/>
                </a:moveTo>
                <a:cubicBezTo>
                  <a:pt x="4762" y="69850"/>
                  <a:pt x="0" y="139700"/>
                  <a:pt x="19050" y="190500"/>
                </a:cubicBezTo>
                <a:cubicBezTo>
                  <a:pt x="38100" y="241300"/>
                  <a:pt x="23813" y="273050"/>
                  <a:pt x="123825" y="304800"/>
                </a:cubicBezTo>
                <a:cubicBezTo>
                  <a:pt x="223837" y="336550"/>
                  <a:pt x="446088" y="357188"/>
                  <a:pt x="619125" y="381000"/>
                </a:cubicBezTo>
                <a:cubicBezTo>
                  <a:pt x="792162" y="404812"/>
                  <a:pt x="1162050" y="447675"/>
                  <a:pt x="1162050" y="447675"/>
                </a:cubicBezTo>
                <a:lnTo>
                  <a:pt x="1323975" y="466725"/>
                </a:lnTo>
              </a:path>
            </a:pathLst>
          </a:custGeom>
          <a:noFill/>
          <a:ln w="44450" algn="ctr">
            <a:solidFill>
              <a:schemeClr val="tx1"/>
            </a:solidFill>
            <a:round/>
            <a:headEnd/>
            <a:tailEnd type="triangle" w="med" len="med"/>
          </a:ln>
        </p:spPr>
        <p:txBody>
          <a:bodyPr/>
          <a:lstStyle/>
          <a:p>
            <a:endParaRPr lang="fr-FR"/>
          </a:p>
        </p:txBody>
      </p:sp>
      <p:sp>
        <p:nvSpPr>
          <p:cNvPr id="36" name="Ellipsi 23"/>
          <p:cNvSpPr>
            <a:spLocks noChangeArrowheads="1"/>
          </p:cNvSpPr>
          <p:nvPr/>
        </p:nvSpPr>
        <p:spPr bwMode="auto">
          <a:xfrm>
            <a:off x="4191000" y="5543550"/>
            <a:ext cx="466725" cy="447675"/>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lstStyle/>
          <a:p>
            <a:pPr algn="ctr" eaLnBrk="0" hangingPunct="0">
              <a:defRPr/>
            </a:pPr>
            <a:endParaRPr lang="fi-FI" sz="1400">
              <a:cs typeface="Arial" charset="0"/>
            </a:endParaRPr>
          </a:p>
        </p:txBody>
      </p:sp>
      <p:sp>
        <p:nvSpPr>
          <p:cNvPr id="37" name="Tekstikehys 24"/>
          <p:cNvSpPr txBox="1">
            <a:spLocks noChangeArrowheads="1"/>
          </p:cNvSpPr>
          <p:nvPr/>
        </p:nvSpPr>
        <p:spPr bwMode="auto">
          <a:xfrm>
            <a:off x="4214620" y="5634292"/>
            <a:ext cx="432544" cy="307817"/>
          </a:xfrm>
          <a:prstGeom prst="rect">
            <a:avLst/>
          </a:prstGeom>
          <a:noFill/>
          <a:ln w="9525" algn="ctr">
            <a:noFill/>
            <a:round/>
            <a:headEnd/>
            <a:tailEnd/>
          </a:ln>
          <a:effectLst>
            <a:innerShdw blurRad="114300">
              <a:prstClr val="black"/>
            </a:innerShdw>
          </a:effectLst>
        </p:spPr>
        <p:txBody>
          <a:bodyPr/>
          <a:lstStyle/>
          <a:p>
            <a:pPr algn="ctr" eaLnBrk="0" hangingPunct="0">
              <a:defRPr/>
            </a:pPr>
            <a:r>
              <a:rPr lang="fi-FI" sz="1400" dirty="0">
                <a:latin typeface="+mn-lt"/>
                <a:cs typeface="Arial" charset="0"/>
              </a:rPr>
              <a:t>TG</a:t>
            </a:r>
          </a:p>
        </p:txBody>
      </p:sp>
      <p:sp>
        <p:nvSpPr>
          <p:cNvPr id="57381" name="Kaari 46"/>
          <p:cNvSpPr>
            <a:spLocks/>
          </p:cNvSpPr>
          <p:nvPr/>
        </p:nvSpPr>
        <p:spPr bwMode="auto">
          <a:xfrm rot="19200000" flipH="1">
            <a:off x="2590800" y="4781550"/>
            <a:ext cx="36513" cy="684213"/>
          </a:xfrm>
          <a:custGeom>
            <a:avLst/>
            <a:gdLst>
              <a:gd name="T0" fmla="*/ 18257 w 36513"/>
              <a:gd name="T1" fmla="*/ 0 h 684213"/>
              <a:gd name="T2" fmla="*/ 18257 w 36513"/>
              <a:gd name="T3" fmla="*/ 342107 h 684213"/>
              <a:gd name="T4" fmla="*/ 36513 w 36513"/>
              <a:gd name="T5" fmla="*/ 342107 h 684213"/>
              <a:gd name="T6" fmla="*/ 11796480 60000 65536"/>
              <a:gd name="T7" fmla="*/ 11796480 60000 65536"/>
              <a:gd name="T8" fmla="*/ 5898240 60000 65536"/>
              <a:gd name="T9" fmla="*/ 18257 w 36513"/>
              <a:gd name="T10" fmla="*/ 0 h 684213"/>
              <a:gd name="T11" fmla="*/ 36513 w 36513"/>
              <a:gd name="T12" fmla="*/ 342107 h 684213"/>
            </a:gdLst>
            <a:ahLst/>
            <a:cxnLst>
              <a:cxn ang="T6">
                <a:pos x="T0" y="T1"/>
              </a:cxn>
              <a:cxn ang="T7">
                <a:pos x="T2" y="T3"/>
              </a:cxn>
              <a:cxn ang="T8">
                <a:pos x="T4" y="T5"/>
              </a:cxn>
            </a:cxnLst>
            <a:rect l="T9" t="T10" r="T11" b="T12"/>
            <a:pathLst>
              <a:path w="36513" h="684213" stroke="0">
                <a:moveTo>
                  <a:pt x="18257" y="0"/>
                </a:moveTo>
                <a:lnTo>
                  <a:pt x="18256" y="0"/>
                </a:lnTo>
                <a:cubicBezTo>
                  <a:pt x="28340" y="0"/>
                  <a:pt x="36514" y="153166"/>
                  <a:pt x="36514" y="342107"/>
                </a:cubicBezTo>
                <a:lnTo>
                  <a:pt x="18257" y="342107"/>
                </a:lnTo>
                <a:close/>
              </a:path>
              <a:path w="36513" h="684213" fill="none">
                <a:moveTo>
                  <a:pt x="18257" y="0"/>
                </a:moveTo>
                <a:lnTo>
                  <a:pt x="18256" y="0"/>
                </a:lnTo>
                <a:cubicBezTo>
                  <a:pt x="28340" y="0"/>
                  <a:pt x="36514" y="153166"/>
                  <a:pt x="36514" y="342107"/>
                </a:cubicBezTo>
              </a:path>
            </a:pathLst>
          </a:custGeom>
          <a:noFill/>
          <a:ln w="44450" algn="ctr">
            <a:solidFill>
              <a:schemeClr val="tx1"/>
            </a:solidFill>
            <a:round/>
            <a:headEnd/>
            <a:tailEnd type="triangle" w="med" len="med"/>
          </a:ln>
        </p:spPr>
        <p:txBody>
          <a:bodyPr/>
          <a:lstStyle/>
          <a:p>
            <a:endParaRPr lang="fr-FR"/>
          </a:p>
        </p:txBody>
      </p:sp>
      <p:sp>
        <p:nvSpPr>
          <p:cNvPr id="39" name="Tekstikehys 21"/>
          <p:cNvSpPr txBox="1">
            <a:spLocks noChangeArrowheads="1"/>
          </p:cNvSpPr>
          <p:nvPr/>
        </p:nvSpPr>
        <p:spPr bwMode="auto">
          <a:xfrm>
            <a:off x="2362200" y="5076825"/>
            <a:ext cx="663575" cy="350838"/>
          </a:xfrm>
          <a:prstGeom prst="rect">
            <a:avLst/>
          </a:prstGeom>
          <a:noFill/>
          <a:ln w="9525">
            <a:noFill/>
            <a:miter lim="800000"/>
            <a:headEnd/>
            <a:tailEnd/>
          </a:ln>
        </p:spPr>
        <p:txBody>
          <a:bodyPr wrap="none">
            <a:spAutoFit/>
          </a:bodyPr>
          <a:lstStyle/>
          <a:p>
            <a:pPr>
              <a:defRPr/>
            </a:pPr>
            <a:r>
              <a:rPr lang="fi-FI" sz="1700">
                <a:latin typeface="+mn-lt"/>
                <a:cs typeface="Arial" charset="0"/>
              </a:rPr>
              <a:t>DAG</a:t>
            </a:r>
          </a:p>
        </p:txBody>
      </p:sp>
      <p:cxnSp>
        <p:nvCxnSpPr>
          <p:cNvPr id="57383" name="Suora nuoliyhdysviiva 49"/>
          <p:cNvCxnSpPr>
            <a:cxnSpLocks noChangeShapeType="1"/>
          </p:cNvCxnSpPr>
          <p:nvPr/>
        </p:nvCxnSpPr>
        <p:spPr bwMode="auto">
          <a:xfrm>
            <a:off x="2533650" y="4124325"/>
            <a:ext cx="1466850" cy="95250"/>
          </a:xfrm>
          <a:prstGeom prst="straightConnector1">
            <a:avLst/>
          </a:prstGeom>
          <a:noFill/>
          <a:ln w="44450" algn="ctr">
            <a:solidFill>
              <a:schemeClr val="tx1"/>
            </a:solidFill>
            <a:round/>
            <a:headEnd/>
            <a:tailEnd type="triangle" w="med" len="med"/>
          </a:ln>
        </p:spPr>
      </p:cxnSp>
      <p:cxnSp>
        <p:nvCxnSpPr>
          <p:cNvPr id="57384" name="Suora nuoliyhdysviiva 51"/>
          <p:cNvCxnSpPr>
            <a:cxnSpLocks noChangeShapeType="1"/>
          </p:cNvCxnSpPr>
          <p:nvPr/>
        </p:nvCxnSpPr>
        <p:spPr bwMode="auto">
          <a:xfrm flipV="1">
            <a:off x="2628900" y="4486275"/>
            <a:ext cx="1390650" cy="190500"/>
          </a:xfrm>
          <a:prstGeom prst="straightConnector1">
            <a:avLst/>
          </a:prstGeom>
          <a:noFill/>
          <a:ln w="44450" algn="ctr">
            <a:solidFill>
              <a:schemeClr val="tx1"/>
            </a:solidFill>
            <a:round/>
            <a:headEnd/>
            <a:tailEnd type="triangle" w="med" len="med"/>
          </a:ln>
        </p:spPr>
      </p:cxnSp>
      <p:cxnSp>
        <p:nvCxnSpPr>
          <p:cNvPr id="57385" name="Suora nuoliyhdysviiva 53"/>
          <p:cNvCxnSpPr>
            <a:cxnSpLocks noChangeShapeType="1"/>
          </p:cNvCxnSpPr>
          <p:nvPr/>
        </p:nvCxnSpPr>
        <p:spPr bwMode="auto">
          <a:xfrm flipV="1">
            <a:off x="3105150" y="4781550"/>
            <a:ext cx="904875" cy="361950"/>
          </a:xfrm>
          <a:prstGeom prst="straightConnector1">
            <a:avLst/>
          </a:prstGeom>
          <a:noFill/>
          <a:ln w="44450" algn="ctr">
            <a:solidFill>
              <a:schemeClr val="tx1"/>
            </a:solidFill>
            <a:round/>
            <a:headEnd/>
            <a:tailEnd type="triangle" w="med" len="med"/>
          </a:ln>
        </p:spPr>
      </p:cxnSp>
      <p:sp>
        <p:nvSpPr>
          <p:cNvPr id="43" name="Kaari 54"/>
          <p:cNvSpPr/>
          <p:nvPr/>
        </p:nvSpPr>
        <p:spPr bwMode="auto">
          <a:xfrm>
            <a:off x="1638300" y="3743325"/>
            <a:ext cx="523875" cy="123825"/>
          </a:xfrm>
          <a:prstGeom prst="arc">
            <a:avLst/>
          </a:prstGeom>
          <a:noFill/>
          <a:ln w="19050" cap="flat" cmpd="sng" algn="ctr">
            <a:solidFill>
              <a:schemeClr val="tx1"/>
            </a:solidFill>
            <a:prstDash val="solid"/>
            <a:round/>
            <a:headEnd type="none" w="med" len="med"/>
            <a:tailEnd type="none" w="med" len="med"/>
          </a:ln>
          <a:effectLst/>
        </p:spPr>
        <p:txBody>
          <a:bodyPr/>
          <a:lstStyle/>
          <a:p>
            <a:pPr>
              <a:defRPr/>
            </a:pPr>
            <a:endParaRPr lang="fi-FI" sz="2800">
              <a:cs typeface="Arial" charset="0"/>
            </a:endParaRPr>
          </a:p>
        </p:txBody>
      </p:sp>
      <p:sp>
        <p:nvSpPr>
          <p:cNvPr id="44" name="Tekstikehys 11"/>
          <p:cNvSpPr txBox="1">
            <a:spLocks noChangeArrowheads="1"/>
          </p:cNvSpPr>
          <p:nvPr/>
        </p:nvSpPr>
        <p:spPr bwMode="auto">
          <a:xfrm>
            <a:off x="1319213" y="3600450"/>
            <a:ext cx="555625" cy="260350"/>
          </a:xfrm>
          <a:prstGeom prst="rect">
            <a:avLst/>
          </a:prstGeom>
          <a:noFill/>
          <a:ln w="9525">
            <a:noFill/>
            <a:miter lim="800000"/>
            <a:headEnd/>
            <a:tailEnd/>
          </a:ln>
        </p:spPr>
        <p:txBody>
          <a:bodyPr wrap="none">
            <a:spAutoFit/>
          </a:bodyPr>
          <a:lstStyle/>
          <a:p>
            <a:pPr>
              <a:defRPr/>
            </a:pPr>
            <a:r>
              <a:rPr lang="fi-FI" sz="1100">
                <a:latin typeface="+mn-lt"/>
                <a:cs typeface="Arial" charset="0"/>
              </a:rPr>
              <a:t>G-3-P</a:t>
            </a:r>
          </a:p>
        </p:txBody>
      </p:sp>
      <p:sp>
        <p:nvSpPr>
          <p:cNvPr id="45" name="Kaari 56"/>
          <p:cNvSpPr/>
          <p:nvPr/>
        </p:nvSpPr>
        <p:spPr bwMode="auto">
          <a:xfrm>
            <a:off x="1714500" y="4381500"/>
            <a:ext cx="523875" cy="123825"/>
          </a:xfrm>
          <a:prstGeom prst="arc">
            <a:avLst/>
          </a:prstGeom>
          <a:noFill/>
          <a:ln w="19050" cap="flat" cmpd="sng" algn="ctr">
            <a:solidFill>
              <a:schemeClr val="tx1"/>
            </a:solidFill>
            <a:prstDash val="solid"/>
            <a:round/>
            <a:headEnd type="none" w="med" len="med"/>
            <a:tailEnd type="none" w="med" len="med"/>
          </a:ln>
          <a:effectLst/>
        </p:spPr>
        <p:txBody>
          <a:bodyPr/>
          <a:lstStyle/>
          <a:p>
            <a:pPr>
              <a:defRPr/>
            </a:pPr>
            <a:endParaRPr lang="fi-FI" sz="2800">
              <a:cs typeface="Arial" charset="0"/>
            </a:endParaRPr>
          </a:p>
        </p:txBody>
      </p:sp>
      <p:sp>
        <p:nvSpPr>
          <p:cNvPr id="46" name="Tekstikehys 11"/>
          <p:cNvSpPr txBox="1">
            <a:spLocks noChangeArrowheads="1"/>
          </p:cNvSpPr>
          <p:nvPr/>
        </p:nvSpPr>
        <p:spPr bwMode="auto">
          <a:xfrm>
            <a:off x="1279525" y="4191000"/>
            <a:ext cx="790575" cy="428625"/>
          </a:xfrm>
          <a:prstGeom prst="rect">
            <a:avLst/>
          </a:prstGeom>
          <a:noFill/>
          <a:ln w="9525">
            <a:noFill/>
            <a:miter lim="800000"/>
            <a:headEnd/>
            <a:tailEnd/>
          </a:ln>
        </p:spPr>
        <p:txBody>
          <a:bodyPr wrap="none">
            <a:spAutoFit/>
          </a:bodyPr>
          <a:lstStyle/>
          <a:p>
            <a:pPr algn="ctr">
              <a:defRPr/>
            </a:pPr>
            <a:r>
              <a:rPr lang="fi-FI" sz="1100">
                <a:latin typeface="+mn-lt"/>
                <a:cs typeface="Arial" charset="0"/>
              </a:rPr>
              <a:t>Fatty</a:t>
            </a:r>
          </a:p>
          <a:p>
            <a:pPr algn="ctr">
              <a:defRPr/>
            </a:pPr>
            <a:r>
              <a:rPr lang="fi-FI" sz="1100">
                <a:latin typeface="+mn-lt"/>
                <a:cs typeface="Arial" charset="0"/>
              </a:rPr>
              <a:t>acyl-CoA</a:t>
            </a:r>
          </a:p>
        </p:txBody>
      </p:sp>
      <p:sp>
        <p:nvSpPr>
          <p:cNvPr id="57390" name="Kaari 64"/>
          <p:cNvSpPr>
            <a:spLocks/>
          </p:cNvSpPr>
          <p:nvPr/>
        </p:nvSpPr>
        <p:spPr bwMode="auto">
          <a:xfrm rot="10800000">
            <a:off x="1857375" y="2247900"/>
            <a:ext cx="4638675" cy="3514725"/>
          </a:xfrm>
          <a:custGeom>
            <a:avLst/>
            <a:gdLst>
              <a:gd name="T0" fmla="*/ 2319362 w 4638675"/>
              <a:gd name="T1" fmla="*/ 0 h 3514725"/>
              <a:gd name="T2" fmla="*/ 2319360 w 4638675"/>
              <a:gd name="T3" fmla="*/ 1757374 h 3514725"/>
              <a:gd name="T4" fmla="*/ 3699022 w 4638675"/>
              <a:gd name="T5" fmla="*/ 344733 h 3514725"/>
              <a:gd name="T6" fmla="*/ 11796480 60000 65536"/>
              <a:gd name="T7" fmla="*/ 17694720 60000 65536"/>
              <a:gd name="T8" fmla="*/ 0 60000 65536"/>
              <a:gd name="T9" fmla="*/ 2319362 w 4638675"/>
              <a:gd name="T10" fmla="*/ 0 h 3514725"/>
              <a:gd name="T11" fmla="*/ 3699022 w 4638675"/>
              <a:gd name="T12" fmla="*/ 344733 h 3514725"/>
            </a:gdLst>
            <a:ahLst/>
            <a:cxnLst>
              <a:cxn ang="T6">
                <a:pos x="T0" y="T1"/>
              </a:cxn>
              <a:cxn ang="T7">
                <a:pos x="T2" y="T3"/>
              </a:cxn>
              <a:cxn ang="T8">
                <a:pos x="T4" y="T5"/>
              </a:cxn>
            </a:cxnLst>
            <a:rect l="T9" t="T10" r="T11" b="T12"/>
            <a:pathLst>
              <a:path w="4638675" h="3514725" stroke="0">
                <a:moveTo>
                  <a:pt x="2319340" y="0"/>
                </a:moveTo>
                <a:lnTo>
                  <a:pt x="2319339" y="0"/>
                </a:lnTo>
                <a:cubicBezTo>
                  <a:pt x="2816082" y="0"/>
                  <a:pt x="3299702" y="120841"/>
                  <a:pt x="3699001" y="344733"/>
                </a:cubicBezTo>
                <a:lnTo>
                  <a:pt x="2319338" y="1757363"/>
                </a:lnTo>
                <a:close/>
              </a:path>
              <a:path w="4638675" h="3514725" fill="none">
                <a:moveTo>
                  <a:pt x="2319340" y="0"/>
                </a:moveTo>
                <a:lnTo>
                  <a:pt x="2319339" y="0"/>
                </a:lnTo>
                <a:cubicBezTo>
                  <a:pt x="2816082" y="0"/>
                  <a:pt x="3299702" y="120841"/>
                  <a:pt x="3699001" y="344733"/>
                </a:cubicBezTo>
              </a:path>
            </a:pathLst>
          </a:custGeom>
          <a:noFill/>
          <a:ln w="44450" algn="ctr">
            <a:solidFill>
              <a:schemeClr val="tx1"/>
            </a:solidFill>
            <a:round/>
            <a:headEnd type="triangle" w="med" len="med"/>
            <a:tailEnd/>
          </a:ln>
        </p:spPr>
        <p:txBody>
          <a:bodyPr/>
          <a:lstStyle/>
          <a:p>
            <a:endParaRPr lang="fr-FR"/>
          </a:p>
        </p:txBody>
      </p:sp>
      <p:sp>
        <p:nvSpPr>
          <p:cNvPr id="48" name="Kaari 65"/>
          <p:cNvSpPr/>
          <p:nvPr/>
        </p:nvSpPr>
        <p:spPr bwMode="auto">
          <a:xfrm rot="-2160000">
            <a:off x="2819400" y="5724525"/>
            <a:ext cx="523875" cy="123825"/>
          </a:xfrm>
          <a:prstGeom prst="arc">
            <a:avLst/>
          </a:prstGeom>
          <a:noFill/>
          <a:ln w="19050" cap="flat" cmpd="sng" algn="ctr">
            <a:solidFill>
              <a:schemeClr val="tx1"/>
            </a:solidFill>
            <a:prstDash val="solid"/>
            <a:round/>
            <a:headEnd type="none" w="med" len="med"/>
            <a:tailEnd type="none" w="med" len="med"/>
          </a:ln>
          <a:effectLst/>
        </p:spPr>
        <p:txBody>
          <a:bodyPr/>
          <a:lstStyle/>
          <a:p>
            <a:pPr>
              <a:defRPr/>
            </a:pPr>
            <a:endParaRPr lang="fi-FI" sz="2800">
              <a:cs typeface="Arial" charset="0"/>
            </a:endParaRPr>
          </a:p>
        </p:txBody>
      </p:sp>
      <p:sp>
        <p:nvSpPr>
          <p:cNvPr id="49" name="Tekstikehys 11"/>
          <p:cNvSpPr txBox="1">
            <a:spLocks noChangeArrowheads="1"/>
          </p:cNvSpPr>
          <p:nvPr/>
        </p:nvSpPr>
        <p:spPr bwMode="auto">
          <a:xfrm>
            <a:off x="2308225" y="5657850"/>
            <a:ext cx="790575" cy="428625"/>
          </a:xfrm>
          <a:prstGeom prst="rect">
            <a:avLst/>
          </a:prstGeom>
          <a:noFill/>
          <a:ln w="9525">
            <a:noFill/>
            <a:miter lim="800000"/>
            <a:headEnd/>
            <a:tailEnd/>
          </a:ln>
        </p:spPr>
        <p:txBody>
          <a:bodyPr wrap="none">
            <a:spAutoFit/>
          </a:bodyPr>
          <a:lstStyle/>
          <a:p>
            <a:pPr algn="ctr">
              <a:defRPr/>
            </a:pPr>
            <a:r>
              <a:rPr lang="fi-FI" sz="1100">
                <a:latin typeface="+mn-lt"/>
                <a:cs typeface="Arial" charset="0"/>
              </a:rPr>
              <a:t>Fatty</a:t>
            </a:r>
          </a:p>
          <a:p>
            <a:pPr algn="ctr">
              <a:defRPr/>
            </a:pPr>
            <a:r>
              <a:rPr lang="fi-FI" sz="1100">
                <a:latin typeface="+mn-lt"/>
                <a:cs typeface="Arial" charset="0"/>
              </a:rPr>
              <a:t>acyl-CoA</a:t>
            </a:r>
          </a:p>
        </p:txBody>
      </p:sp>
      <p:grpSp>
        <p:nvGrpSpPr>
          <p:cNvPr id="50" name="Groupe 49"/>
          <p:cNvGrpSpPr/>
          <p:nvPr/>
        </p:nvGrpSpPr>
        <p:grpSpPr>
          <a:xfrm>
            <a:off x="4295775" y="2000250"/>
            <a:ext cx="2133600" cy="1047750"/>
            <a:chOff x="4295775" y="2000250"/>
            <a:chExt cx="2133600" cy="1047750"/>
          </a:xfrm>
          <a:solidFill>
            <a:srgbClr val="A50021"/>
          </a:solidFill>
        </p:grpSpPr>
        <p:sp>
          <p:nvSpPr>
            <p:cNvPr id="51" name="Pyöristetty suorakulmio 69"/>
            <p:cNvSpPr>
              <a:spLocks noChangeArrowheads="1"/>
            </p:cNvSpPr>
            <p:nvPr/>
          </p:nvSpPr>
          <p:spPr bwMode="auto">
            <a:xfrm>
              <a:off x="4295775" y="2000250"/>
              <a:ext cx="76200" cy="561975"/>
            </a:xfrm>
            <a:prstGeom prst="roundRect">
              <a:avLst>
                <a:gd name="adj" fmla="val 16667"/>
              </a:avLst>
            </a:prstGeom>
            <a:grpFill/>
            <a:ln w="9525" algn="ctr">
              <a:noFill/>
              <a:round/>
              <a:headEnd/>
              <a:tailEnd/>
            </a:ln>
          </p:spPr>
          <p:txBody>
            <a:bodyPr/>
            <a:lstStyle/>
            <a:p>
              <a:pPr>
                <a:defRPr/>
              </a:pPr>
              <a:endParaRPr lang="fi-FI" sz="2800">
                <a:cs typeface="Arial" charset="0"/>
              </a:endParaRPr>
            </a:p>
          </p:txBody>
        </p:sp>
        <p:sp>
          <p:nvSpPr>
            <p:cNvPr id="52" name="Pyöristetty suorakulmio 70"/>
            <p:cNvSpPr>
              <a:spLocks noChangeArrowheads="1"/>
            </p:cNvSpPr>
            <p:nvPr/>
          </p:nvSpPr>
          <p:spPr bwMode="auto">
            <a:xfrm>
              <a:off x="4505325" y="2486025"/>
              <a:ext cx="76200" cy="561975"/>
            </a:xfrm>
            <a:prstGeom prst="roundRect">
              <a:avLst>
                <a:gd name="adj" fmla="val 16667"/>
              </a:avLst>
            </a:prstGeom>
            <a:grpFill/>
            <a:ln w="9525" algn="ctr">
              <a:noFill/>
              <a:round/>
              <a:headEnd/>
              <a:tailEnd/>
            </a:ln>
          </p:spPr>
          <p:txBody>
            <a:bodyPr/>
            <a:lstStyle/>
            <a:p>
              <a:pPr>
                <a:defRPr/>
              </a:pPr>
              <a:endParaRPr lang="fi-FI" sz="2800">
                <a:cs typeface="Arial" charset="0"/>
              </a:endParaRPr>
            </a:p>
          </p:txBody>
        </p:sp>
        <p:sp>
          <p:nvSpPr>
            <p:cNvPr id="53" name="Pyöristetty suorakulmio 71"/>
            <p:cNvSpPr>
              <a:spLocks noChangeArrowheads="1"/>
            </p:cNvSpPr>
            <p:nvPr/>
          </p:nvSpPr>
          <p:spPr bwMode="auto">
            <a:xfrm>
              <a:off x="4706938" y="2000250"/>
              <a:ext cx="76200" cy="561975"/>
            </a:xfrm>
            <a:prstGeom prst="roundRect">
              <a:avLst>
                <a:gd name="adj" fmla="val 16667"/>
              </a:avLst>
            </a:prstGeom>
            <a:grpFill/>
            <a:ln w="9525" algn="ctr">
              <a:noFill/>
              <a:round/>
              <a:headEnd/>
              <a:tailEnd/>
            </a:ln>
          </p:spPr>
          <p:txBody>
            <a:bodyPr/>
            <a:lstStyle/>
            <a:p>
              <a:pPr>
                <a:defRPr/>
              </a:pPr>
              <a:endParaRPr lang="fi-FI" sz="2800">
                <a:cs typeface="Arial" charset="0"/>
              </a:endParaRPr>
            </a:p>
          </p:txBody>
        </p:sp>
        <p:sp>
          <p:nvSpPr>
            <p:cNvPr id="54" name="Pyöristetty suorakulmio 72"/>
            <p:cNvSpPr>
              <a:spLocks noChangeArrowheads="1"/>
            </p:cNvSpPr>
            <p:nvPr/>
          </p:nvSpPr>
          <p:spPr bwMode="auto">
            <a:xfrm>
              <a:off x="4926013" y="2486025"/>
              <a:ext cx="76200" cy="561975"/>
            </a:xfrm>
            <a:prstGeom prst="roundRect">
              <a:avLst>
                <a:gd name="adj" fmla="val 16667"/>
              </a:avLst>
            </a:prstGeom>
            <a:grpFill/>
            <a:ln w="9525" algn="ctr">
              <a:noFill/>
              <a:round/>
              <a:headEnd/>
              <a:tailEnd/>
            </a:ln>
          </p:spPr>
          <p:txBody>
            <a:bodyPr/>
            <a:lstStyle/>
            <a:p>
              <a:pPr>
                <a:defRPr/>
              </a:pPr>
              <a:endParaRPr lang="fi-FI" sz="2800">
                <a:cs typeface="Arial" charset="0"/>
              </a:endParaRPr>
            </a:p>
          </p:txBody>
        </p:sp>
        <p:sp>
          <p:nvSpPr>
            <p:cNvPr id="55" name="Pyöristetty suorakulmio 73"/>
            <p:cNvSpPr>
              <a:spLocks noChangeArrowheads="1"/>
            </p:cNvSpPr>
            <p:nvPr/>
          </p:nvSpPr>
          <p:spPr bwMode="auto">
            <a:xfrm>
              <a:off x="5118100" y="2000250"/>
              <a:ext cx="76200" cy="561975"/>
            </a:xfrm>
            <a:prstGeom prst="roundRect">
              <a:avLst>
                <a:gd name="adj" fmla="val 16667"/>
              </a:avLst>
            </a:prstGeom>
            <a:grpFill/>
            <a:ln w="9525" algn="ctr">
              <a:noFill/>
              <a:round/>
              <a:headEnd/>
              <a:tailEnd/>
            </a:ln>
          </p:spPr>
          <p:txBody>
            <a:bodyPr/>
            <a:lstStyle/>
            <a:p>
              <a:pPr>
                <a:defRPr/>
              </a:pPr>
              <a:endParaRPr lang="fi-FI" sz="2800">
                <a:cs typeface="Arial" charset="0"/>
              </a:endParaRPr>
            </a:p>
          </p:txBody>
        </p:sp>
        <p:sp>
          <p:nvSpPr>
            <p:cNvPr id="56" name="Pyöristetty suorakulmio 74"/>
            <p:cNvSpPr>
              <a:spLocks noChangeArrowheads="1"/>
            </p:cNvSpPr>
            <p:nvPr/>
          </p:nvSpPr>
          <p:spPr bwMode="auto">
            <a:xfrm>
              <a:off x="5338763" y="2486025"/>
              <a:ext cx="76200" cy="561975"/>
            </a:xfrm>
            <a:prstGeom prst="roundRect">
              <a:avLst>
                <a:gd name="adj" fmla="val 16667"/>
              </a:avLst>
            </a:prstGeom>
            <a:grpFill/>
            <a:ln w="9525" algn="ctr">
              <a:noFill/>
              <a:round/>
              <a:headEnd/>
              <a:tailEnd/>
            </a:ln>
          </p:spPr>
          <p:txBody>
            <a:bodyPr/>
            <a:lstStyle/>
            <a:p>
              <a:pPr>
                <a:defRPr/>
              </a:pPr>
              <a:endParaRPr lang="fi-FI" sz="2800">
                <a:cs typeface="Arial" charset="0"/>
              </a:endParaRPr>
            </a:p>
          </p:txBody>
        </p:sp>
        <p:sp>
          <p:nvSpPr>
            <p:cNvPr id="57" name="Pyöristetty suorakulmio 75"/>
            <p:cNvSpPr>
              <a:spLocks noChangeArrowheads="1"/>
            </p:cNvSpPr>
            <p:nvPr/>
          </p:nvSpPr>
          <p:spPr bwMode="auto">
            <a:xfrm>
              <a:off x="5530850" y="2000250"/>
              <a:ext cx="76200" cy="561975"/>
            </a:xfrm>
            <a:prstGeom prst="roundRect">
              <a:avLst>
                <a:gd name="adj" fmla="val 16667"/>
              </a:avLst>
            </a:prstGeom>
            <a:grpFill/>
            <a:ln w="9525" algn="ctr">
              <a:noFill/>
              <a:round/>
              <a:headEnd/>
              <a:tailEnd/>
            </a:ln>
          </p:spPr>
          <p:txBody>
            <a:bodyPr/>
            <a:lstStyle/>
            <a:p>
              <a:pPr>
                <a:defRPr/>
              </a:pPr>
              <a:endParaRPr lang="fi-FI" sz="2800">
                <a:cs typeface="Arial" charset="0"/>
              </a:endParaRPr>
            </a:p>
          </p:txBody>
        </p:sp>
        <p:sp>
          <p:nvSpPr>
            <p:cNvPr id="58" name="Pyöristetty suorakulmio 76"/>
            <p:cNvSpPr>
              <a:spLocks noChangeArrowheads="1"/>
            </p:cNvSpPr>
            <p:nvPr/>
          </p:nvSpPr>
          <p:spPr bwMode="auto">
            <a:xfrm>
              <a:off x="5740400" y="2486025"/>
              <a:ext cx="76200" cy="561975"/>
            </a:xfrm>
            <a:prstGeom prst="roundRect">
              <a:avLst>
                <a:gd name="adj" fmla="val 16667"/>
              </a:avLst>
            </a:prstGeom>
            <a:grpFill/>
            <a:ln w="9525" algn="ctr">
              <a:noFill/>
              <a:round/>
              <a:headEnd/>
              <a:tailEnd/>
            </a:ln>
          </p:spPr>
          <p:txBody>
            <a:bodyPr/>
            <a:lstStyle/>
            <a:p>
              <a:pPr>
                <a:defRPr/>
              </a:pPr>
              <a:endParaRPr lang="fi-FI" sz="2800">
                <a:cs typeface="Arial" charset="0"/>
              </a:endParaRPr>
            </a:p>
          </p:txBody>
        </p:sp>
        <p:sp>
          <p:nvSpPr>
            <p:cNvPr id="59" name="Pyöristetty suorakulmio 77"/>
            <p:cNvSpPr>
              <a:spLocks noChangeArrowheads="1"/>
            </p:cNvSpPr>
            <p:nvPr/>
          </p:nvSpPr>
          <p:spPr bwMode="auto">
            <a:xfrm>
              <a:off x="6181725" y="2486025"/>
              <a:ext cx="76200" cy="561975"/>
            </a:xfrm>
            <a:prstGeom prst="roundRect">
              <a:avLst>
                <a:gd name="adj" fmla="val 16667"/>
              </a:avLst>
            </a:prstGeom>
            <a:grpFill/>
            <a:ln w="9525" algn="ctr">
              <a:noFill/>
              <a:round/>
              <a:headEnd/>
              <a:tailEnd/>
            </a:ln>
          </p:spPr>
          <p:txBody>
            <a:bodyPr/>
            <a:lstStyle/>
            <a:p>
              <a:pPr>
                <a:defRPr/>
              </a:pPr>
              <a:endParaRPr lang="fi-FI" sz="2800">
                <a:cs typeface="Arial" charset="0"/>
              </a:endParaRPr>
            </a:p>
          </p:txBody>
        </p:sp>
        <p:sp>
          <p:nvSpPr>
            <p:cNvPr id="60" name="Pyöristetty suorakulmio 78"/>
            <p:cNvSpPr>
              <a:spLocks noChangeArrowheads="1"/>
            </p:cNvSpPr>
            <p:nvPr/>
          </p:nvSpPr>
          <p:spPr bwMode="auto">
            <a:xfrm>
              <a:off x="5942013" y="2000250"/>
              <a:ext cx="76200" cy="561975"/>
            </a:xfrm>
            <a:prstGeom prst="roundRect">
              <a:avLst>
                <a:gd name="adj" fmla="val 16667"/>
              </a:avLst>
            </a:prstGeom>
            <a:grpFill/>
            <a:ln w="9525" algn="ctr">
              <a:noFill/>
              <a:round/>
              <a:headEnd/>
              <a:tailEnd/>
            </a:ln>
          </p:spPr>
          <p:txBody>
            <a:bodyPr/>
            <a:lstStyle/>
            <a:p>
              <a:pPr>
                <a:defRPr/>
              </a:pPr>
              <a:endParaRPr lang="fi-FI" sz="2800">
                <a:cs typeface="Arial" charset="0"/>
              </a:endParaRPr>
            </a:p>
          </p:txBody>
        </p:sp>
        <p:sp>
          <p:nvSpPr>
            <p:cNvPr id="61" name="Pyöristetty suorakulmio 79"/>
            <p:cNvSpPr>
              <a:spLocks noChangeArrowheads="1"/>
            </p:cNvSpPr>
            <p:nvPr/>
          </p:nvSpPr>
          <p:spPr bwMode="auto">
            <a:xfrm>
              <a:off x="6353175" y="2000250"/>
              <a:ext cx="76200" cy="561975"/>
            </a:xfrm>
            <a:prstGeom prst="roundRect">
              <a:avLst>
                <a:gd name="adj" fmla="val 16667"/>
              </a:avLst>
            </a:prstGeom>
            <a:grpFill/>
            <a:ln w="9525" algn="ctr">
              <a:noFill/>
              <a:round/>
              <a:headEnd/>
              <a:tailEnd/>
            </a:ln>
          </p:spPr>
          <p:txBody>
            <a:bodyPr/>
            <a:lstStyle/>
            <a:p>
              <a:pPr>
                <a:defRPr/>
              </a:pPr>
              <a:endParaRPr lang="fi-FI" sz="2800">
                <a:cs typeface="Arial" charset="0"/>
              </a:endParaRPr>
            </a:p>
          </p:txBody>
        </p:sp>
      </p:grpSp>
      <p:grpSp>
        <p:nvGrpSpPr>
          <p:cNvPr id="57394" name="Ryhmä 80"/>
          <p:cNvGrpSpPr>
            <a:grpSpLocks/>
          </p:cNvGrpSpPr>
          <p:nvPr/>
        </p:nvGrpSpPr>
        <p:grpSpPr bwMode="auto">
          <a:xfrm>
            <a:off x="4762500" y="1874838"/>
            <a:ext cx="1582738" cy="1054100"/>
            <a:chOff x="4895850" y="1874837"/>
            <a:chExt cx="1582806" cy="1053446"/>
          </a:xfrm>
        </p:grpSpPr>
        <p:cxnSp>
          <p:nvCxnSpPr>
            <p:cNvPr id="57397" name="Suora nuoliyhdysviiva 35"/>
            <p:cNvCxnSpPr>
              <a:cxnSpLocks noChangeShapeType="1"/>
            </p:cNvCxnSpPr>
            <p:nvPr/>
          </p:nvCxnSpPr>
          <p:spPr bwMode="auto">
            <a:xfrm rot="16200000" flipH="1">
              <a:off x="5373413" y="2005806"/>
              <a:ext cx="268287" cy="6350"/>
            </a:xfrm>
            <a:prstGeom prst="straightConnector1">
              <a:avLst/>
            </a:prstGeom>
            <a:noFill/>
            <a:ln w="19050" algn="ctr">
              <a:solidFill>
                <a:schemeClr val="tx1"/>
              </a:solidFill>
              <a:round/>
              <a:headEnd/>
              <a:tailEnd type="triangle" w="med" len="med"/>
            </a:ln>
          </p:spPr>
        </p:cxnSp>
        <p:sp>
          <p:nvSpPr>
            <p:cNvPr id="64" name="Tekstikehys 11"/>
            <p:cNvSpPr txBox="1">
              <a:spLocks noChangeArrowheads="1"/>
            </p:cNvSpPr>
            <p:nvPr/>
          </p:nvSpPr>
          <p:spPr bwMode="auto">
            <a:xfrm>
              <a:off x="4895850" y="2114400"/>
              <a:ext cx="1171625" cy="261775"/>
            </a:xfrm>
            <a:prstGeom prst="rect">
              <a:avLst/>
            </a:prstGeom>
            <a:noFill/>
            <a:ln w="9525">
              <a:noFill/>
              <a:miter lim="800000"/>
              <a:headEnd/>
              <a:tailEnd/>
            </a:ln>
          </p:spPr>
          <p:txBody>
            <a:bodyPr wrap="none">
              <a:spAutoFit/>
            </a:bodyPr>
            <a:lstStyle/>
            <a:p>
              <a:pPr>
                <a:defRPr/>
              </a:pPr>
              <a:r>
                <a:rPr lang="fi-FI" sz="1100" b="1" dirty="0">
                  <a:solidFill>
                    <a:schemeClr val="bg1"/>
                  </a:solidFill>
                  <a:effectLst>
                    <a:outerShdw blurRad="50800" dist="38100" dir="2700000" algn="tl" rotWithShape="0">
                      <a:prstClr val="black">
                        <a:alpha val="40000"/>
                      </a:prstClr>
                    </a:outerShdw>
                  </a:effectLst>
                  <a:latin typeface="+mn-lt"/>
                  <a:cs typeface="Arial" charset="0"/>
                </a:rPr>
                <a:t>Fatty acyl-CoA</a:t>
              </a:r>
            </a:p>
          </p:txBody>
        </p:sp>
        <p:sp>
          <p:nvSpPr>
            <p:cNvPr id="65" name="Tekstikehys 11"/>
            <p:cNvSpPr txBox="1">
              <a:spLocks noChangeArrowheads="1"/>
            </p:cNvSpPr>
            <p:nvPr/>
          </p:nvSpPr>
          <p:spPr bwMode="auto">
            <a:xfrm>
              <a:off x="5534052" y="2371416"/>
              <a:ext cx="944604" cy="261775"/>
            </a:xfrm>
            <a:prstGeom prst="rect">
              <a:avLst/>
            </a:prstGeom>
            <a:noFill/>
            <a:ln w="9525">
              <a:noFill/>
              <a:miter lim="800000"/>
              <a:headEnd/>
              <a:tailEnd/>
            </a:ln>
          </p:spPr>
          <p:txBody>
            <a:bodyPr wrap="none">
              <a:spAutoFit/>
            </a:bodyPr>
            <a:lstStyle/>
            <a:p>
              <a:pPr>
                <a:defRPr/>
              </a:pPr>
              <a:r>
                <a:rPr lang="el-GR" sz="1100" b="1">
                  <a:solidFill>
                    <a:schemeClr val="bg1"/>
                  </a:solidFill>
                  <a:effectLst>
                    <a:outerShdw blurRad="50800" dist="38100" dir="2700000" algn="tl" rotWithShape="0">
                      <a:prstClr val="black">
                        <a:alpha val="40000"/>
                      </a:prstClr>
                    </a:outerShdw>
                  </a:effectLst>
                  <a:latin typeface="+mn-lt"/>
                  <a:cs typeface="Arial" charset="0"/>
                </a:rPr>
                <a:t>β</a:t>
              </a:r>
              <a:r>
                <a:rPr lang="fi-FI" sz="1100" b="1">
                  <a:solidFill>
                    <a:schemeClr val="bg1"/>
                  </a:solidFill>
                  <a:effectLst>
                    <a:outerShdw blurRad="50800" dist="38100" dir="2700000" algn="tl" rotWithShape="0">
                      <a:prstClr val="black">
                        <a:alpha val="40000"/>
                      </a:prstClr>
                    </a:outerShdw>
                  </a:effectLst>
                  <a:latin typeface="+mn-lt"/>
                  <a:cs typeface="Arial" charset="0"/>
                </a:rPr>
                <a:t>-oxidation</a:t>
              </a:r>
            </a:p>
          </p:txBody>
        </p:sp>
        <p:sp>
          <p:nvSpPr>
            <p:cNvPr id="66" name="Tekstikehys 11"/>
            <p:cNvSpPr txBox="1">
              <a:spLocks noChangeArrowheads="1"/>
            </p:cNvSpPr>
            <p:nvPr/>
          </p:nvSpPr>
          <p:spPr bwMode="auto">
            <a:xfrm>
              <a:off x="5033969" y="2666508"/>
              <a:ext cx="946191" cy="261775"/>
            </a:xfrm>
            <a:prstGeom prst="rect">
              <a:avLst/>
            </a:prstGeom>
            <a:noFill/>
            <a:ln w="9525">
              <a:noFill/>
              <a:miter lim="800000"/>
              <a:headEnd/>
              <a:tailEnd/>
            </a:ln>
          </p:spPr>
          <p:txBody>
            <a:bodyPr wrap="none">
              <a:spAutoFit/>
            </a:bodyPr>
            <a:lstStyle/>
            <a:p>
              <a:pPr>
                <a:defRPr/>
              </a:pPr>
              <a:r>
                <a:rPr lang="fi-FI" sz="1100" b="1" dirty="0">
                  <a:solidFill>
                    <a:schemeClr val="bg1"/>
                  </a:solidFill>
                  <a:effectLst>
                    <a:outerShdw blurRad="50800" dist="38100" dir="2700000" algn="tl" rotWithShape="0">
                      <a:prstClr val="black">
                        <a:alpha val="40000"/>
                      </a:prstClr>
                    </a:outerShdw>
                  </a:effectLst>
                  <a:latin typeface="+mn-lt"/>
                  <a:cs typeface="Arial" charset="0"/>
                </a:rPr>
                <a:t>Acetyl-CoA</a:t>
              </a:r>
            </a:p>
          </p:txBody>
        </p:sp>
        <p:cxnSp>
          <p:nvCxnSpPr>
            <p:cNvPr id="57401" name="Suora nuoliyhdysviiva 40"/>
            <p:cNvCxnSpPr>
              <a:cxnSpLocks noChangeShapeType="1"/>
            </p:cNvCxnSpPr>
            <p:nvPr/>
          </p:nvCxnSpPr>
          <p:spPr bwMode="auto">
            <a:xfrm rot="16200000" flipH="1">
              <a:off x="5373413" y="2531325"/>
              <a:ext cx="268287" cy="6350"/>
            </a:xfrm>
            <a:prstGeom prst="straightConnector1">
              <a:avLst/>
            </a:prstGeom>
            <a:noFill/>
            <a:ln w="19050" algn="ctr">
              <a:solidFill>
                <a:schemeClr val="tx1"/>
              </a:solidFill>
              <a:round/>
              <a:headEnd/>
              <a:tailEnd type="triangle" w="med" len="med"/>
            </a:ln>
          </p:spPr>
        </p:cxnSp>
      </p:grpSp>
      <p:sp>
        <p:nvSpPr>
          <p:cNvPr id="68" name="Rectangle 78"/>
          <p:cNvSpPr>
            <a:spLocks noChangeArrowheads="1"/>
          </p:cNvSpPr>
          <p:nvPr/>
        </p:nvSpPr>
        <p:spPr bwMode="auto">
          <a:xfrm>
            <a:off x="4133850" y="4083050"/>
            <a:ext cx="742950" cy="766763"/>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lstStyle/>
          <a:p>
            <a:pPr algn="ctr" eaLnBrk="0" hangingPunct="0">
              <a:defRPr/>
            </a:pPr>
            <a:r>
              <a:rPr lang="fi-FI" sz="1400" b="1" dirty="0">
                <a:effectLst>
                  <a:outerShdw blurRad="50800" dist="38100" dir="2700000" algn="tl" rotWithShape="0">
                    <a:prstClr val="black">
                      <a:alpha val="40000"/>
                    </a:prstClr>
                  </a:outerShdw>
                </a:effectLst>
                <a:cs typeface="Arial" charset="0"/>
              </a:rPr>
              <a:t>NFĸB</a:t>
            </a:r>
          </a:p>
          <a:p>
            <a:pPr algn="ctr" eaLnBrk="0" hangingPunct="0">
              <a:defRPr/>
            </a:pPr>
            <a:r>
              <a:rPr lang="fi-FI" sz="1400" b="1" dirty="0">
                <a:effectLst>
                  <a:outerShdw blurRad="50800" dist="38100" dir="2700000" algn="tl" rotWithShape="0">
                    <a:prstClr val="black">
                      <a:alpha val="40000"/>
                    </a:prstClr>
                  </a:outerShdw>
                </a:effectLst>
                <a:cs typeface="Arial" charset="0"/>
              </a:rPr>
              <a:t>PKC</a:t>
            </a:r>
          </a:p>
          <a:p>
            <a:pPr algn="ctr" eaLnBrk="0" hangingPunct="0">
              <a:defRPr/>
            </a:pPr>
            <a:r>
              <a:rPr lang="fi-FI" sz="1400" b="1" dirty="0">
                <a:effectLst>
                  <a:outerShdw blurRad="50800" dist="38100" dir="2700000" algn="tl" rotWithShape="0">
                    <a:prstClr val="black">
                      <a:alpha val="40000"/>
                    </a:prstClr>
                  </a:outerShdw>
                </a:effectLst>
                <a:cs typeface="Arial" charset="0"/>
              </a:rPr>
              <a:t>mTOR</a:t>
            </a:r>
          </a:p>
        </p:txBody>
      </p:sp>
      <p:sp>
        <p:nvSpPr>
          <p:cNvPr id="69" name="AutoShape 105"/>
          <p:cNvSpPr>
            <a:spLocks noChangeArrowheads="1"/>
          </p:cNvSpPr>
          <p:nvPr/>
        </p:nvSpPr>
        <p:spPr bwMode="auto">
          <a:xfrm>
            <a:off x="6702425" y="858838"/>
            <a:ext cx="2409825" cy="2090737"/>
          </a:xfrm>
          <a:prstGeom prst="roundRect">
            <a:avLst>
              <a:gd name="adj" fmla="val 9972"/>
            </a:avLst>
          </a:prstGeom>
          <a:solidFill>
            <a:schemeClr val="bg1"/>
          </a:solidFill>
          <a:ln w="9525">
            <a:solidFill>
              <a:schemeClr val="accent1"/>
            </a:solidFill>
            <a:round/>
            <a:headEnd/>
            <a:tailEnd/>
          </a:ln>
        </p:spPr>
        <p:txBody>
          <a:bodyPr tIns="0" bIns="0" anchor="ctr"/>
          <a:lstStyle/>
          <a:p>
            <a:pPr>
              <a:lnSpc>
                <a:spcPct val="150000"/>
              </a:lnSpc>
              <a:defRPr/>
            </a:pPr>
            <a:r>
              <a:rPr lang="en-US" sz="950" dirty="0" err="1">
                <a:sym typeface="Symbol" pitchFamily="18" charset="2"/>
              </a:rPr>
              <a:t>Akt</a:t>
            </a:r>
            <a:r>
              <a:rPr lang="en-US" sz="950" dirty="0">
                <a:sym typeface="Symbol" pitchFamily="18" charset="2"/>
              </a:rPr>
              <a:t>: protein </a:t>
            </a:r>
            <a:r>
              <a:rPr lang="en-US" sz="950" dirty="0" err="1">
                <a:sym typeface="Symbol" pitchFamily="18" charset="2"/>
              </a:rPr>
              <a:t>kinase</a:t>
            </a:r>
            <a:r>
              <a:rPr lang="en-US" sz="950" dirty="0">
                <a:sym typeface="Symbol" pitchFamily="18" charset="2"/>
              </a:rPr>
              <a:t> B</a:t>
            </a:r>
          </a:p>
          <a:p>
            <a:pPr>
              <a:lnSpc>
                <a:spcPct val="150000"/>
              </a:lnSpc>
              <a:defRPr/>
            </a:pPr>
            <a:r>
              <a:rPr lang="en-US" sz="950" dirty="0">
                <a:sym typeface="Symbol" pitchFamily="18" charset="2"/>
              </a:rPr>
              <a:t>DAG: </a:t>
            </a:r>
            <a:r>
              <a:rPr lang="en-US" sz="950" dirty="0" err="1">
                <a:sym typeface="Symbol" pitchFamily="18" charset="2"/>
              </a:rPr>
              <a:t>diacylglycerol</a:t>
            </a:r>
            <a:endParaRPr lang="en-US" sz="950" dirty="0">
              <a:sym typeface="Symbol" pitchFamily="18" charset="2"/>
            </a:endParaRPr>
          </a:p>
          <a:p>
            <a:pPr>
              <a:lnSpc>
                <a:spcPct val="150000"/>
              </a:lnSpc>
              <a:defRPr/>
            </a:pPr>
            <a:r>
              <a:rPr lang="en-US" sz="950" dirty="0">
                <a:sym typeface="Symbol" pitchFamily="18" charset="2"/>
              </a:rPr>
              <a:t>FA: fatty acids</a:t>
            </a:r>
          </a:p>
          <a:p>
            <a:pPr>
              <a:lnSpc>
                <a:spcPct val="150000"/>
              </a:lnSpc>
              <a:defRPr/>
            </a:pPr>
            <a:r>
              <a:rPr lang="en-US" sz="950" dirty="0">
                <a:sym typeface="Symbol" pitchFamily="18" charset="2"/>
              </a:rPr>
              <a:t>LPA: </a:t>
            </a:r>
            <a:r>
              <a:rPr lang="en-US" sz="950" dirty="0" err="1">
                <a:sym typeface="Symbol" pitchFamily="18" charset="2"/>
              </a:rPr>
              <a:t>lysophosphatidic</a:t>
            </a:r>
            <a:r>
              <a:rPr lang="en-US" sz="950" dirty="0">
                <a:sym typeface="Symbol" pitchFamily="18" charset="2"/>
              </a:rPr>
              <a:t> acid</a:t>
            </a:r>
          </a:p>
          <a:p>
            <a:pPr>
              <a:lnSpc>
                <a:spcPct val="150000"/>
              </a:lnSpc>
              <a:defRPr/>
            </a:pPr>
            <a:r>
              <a:rPr lang="en-US" sz="950" dirty="0" err="1">
                <a:sym typeface="Symbol" pitchFamily="18" charset="2"/>
              </a:rPr>
              <a:t>mTOR</a:t>
            </a:r>
            <a:r>
              <a:rPr lang="en-US" sz="950" dirty="0">
                <a:sym typeface="Symbol" pitchFamily="18" charset="2"/>
              </a:rPr>
              <a:t>: mammalian target of </a:t>
            </a:r>
            <a:r>
              <a:rPr lang="en-US" sz="950" dirty="0" err="1">
                <a:sym typeface="Symbol" pitchFamily="18" charset="2"/>
              </a:rPr>
              <a:t>rapamycin</a:t>
            </a:r>
            <a:endParaRPr lang="en-US" sz="950" dirty="0">
              <a:sym typeface="Symbol" pitchFamily="18" charset="2"/>
            </a:endParaRPr>
          </a:p>
          <a:p>
            <a:pPr>
              <a:lnSpc>
                <a:spcPct val="150000"/>
              </a:lnSpc>
              <a:defRPr/>
            </a:pPr>
            <a:r>
              <a:rPr lang="en-US" sz="950" dirty="0" err="1">
                <a:sym typeface="Symbol" pitchFamily="18" charset="2"/>
              </a:rPr>
              <a:t>NFkB</a:t>
            </a:r>
            <a:r>
              <a:rPr lang="en-US" sz="950" dirty="0">
                <a:sym typeface="Symbol" pitchFamily="18" charset="2"/>
              </a:rPr>
              <a:t>: nuclear factor-kappa B</a:t>
            </a:r>
          </a:p>
          <a:p>
            <a:pPr>
              <a:lnSpc>
                <a:spcPct val="150000"/>
              </a:lnSpc>
              <a:defRPr/>
            </a:pPr>
            <a:r>
              <a:rPr lang="en-US" sz="950" dirty="0">
                <a:sym typeface="Symbol" pitchFamily="18" charset="2"/>
              </a:rPr>
              <a:t>PA: </a:t>
            </a:r>
            <a:r>
              <a:rPr lang="en-US" sz="950" dirty="0" err="1">
                <a:sym typeface="Symbol" pitchFamily="18" charset="2"/>
              </a:rPr>
              <a:t>phosphatidic</a:t>
            </a:r>
            <a:r>
              <a:rPr lang="en-US" sz="950" dirty="0">
                <a:sym typeface="Symbol" pitchFamily="18" charset="2"/>
              </a:rPr>
              <a:t> acid</a:t>
            </a:r>
          </a:p>
          <a:p>
            <a:pPr>
              <a:lnSpc>
                <a:spcPct val="150000"/>
              </a:lnSpc>
              <a:defRPr/>
            </a:pPr>
            <a:r>
              <a:rPr lang="en-US" sz="950" dirty="0">
                <a:sym typeface="Symbol" pitchFamily="18" charset="2"/>
              </a:rPr>
              <a:t>PKC: protein </a:t>
            </a:r>
            <a:r>
              <a:rPr lang="en-US" sz="950" dirty="0" err="1">
                <a:sym typeface="Symbol" pitchFamily="18" charset="2"/>
              </a:rPr>
              <a:t>kinase</a:t>
            </a:r>
            <a:r>
              <a:rPr lang="en-US" sz="950" dirty="0">
                <a:sym typeface="Symbol" pitchFamily="18" charset="2"/>
              </a:rPr>
              <a:t> C</a:t>
            </a:r>
          </a:p>
          <a:p>
            <a:pPr>
              <a:lnSpc>
                <a:spcPct val="150000"/>
              </a:lnSpc>
              <a:defRPr/>
            </a:pPr>
            <a:r>
              <a:rPr lang="en-US" sz="950" dirty="0">
                <a:sym typeface="Symbol" pitchFamily="18" charset="2"/>
              </a:rPr>
              <a:t>TG: triglycerides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re 1"/>
          <p:cNvSpPr>
            <a:spLocks noGrp="1"/>
          </p:cNvSpPr>
          <p:nvPr>
            <p:ph type="title"/>
          </p:nvPr>
        </p:nvSpPr>
        <p:spPr>
          <a:xfrm>
            <a:off x="1019175" y="-182563"/>
            <a:ext cx="8124825" cy="1200151"/>
          </a:xfrm>
        </p:spPr>
        <p:txBody>
          <a:bodyPr/>
          <a:lstStyle/>
          <a:p>
            <a:r>
              <a:rPr lang="fi-FI" sz="2400">
                <a:cs typeface="Arial" charset="0"/>
              </a:rPr>
              <a:t>Consequences of Ectopic Fat Accumulation: Insulin Resistance, Dyslipidemia, NAFLD and Left Ventricular Dysfunction</a:t>
            </a:r>
          </a:p>
        </p:txBody>
      </p:sp>
      <p:sp>
        <p:nvSpPr>
          <p:cNvPr id="59394" name="Espace réservé du texte 3"/>
          <p:cNvSpPr>
            <a:spLocks noGrp="1"/>
          </p:cNvSpPr>
          <p:nvPr>
            <p:ph type="body" sz="quarter" idx="10"/>
          </p:nvPr>
        </p:nvSpPr>
        <p:spPr>
          <a:xfrm>
            <a:off x="2124075" y="6105525"/>
            <a:ext cx="6800850" cy="552450"/>
          </a:xfrm>
        </p:spPr>
        <p:txBody>
          <a:bodyPr/>
          <a:lstStyle/>
          <a:p>
            <a:pPr>
              <a:spcBef>
                <a:spcPct val="0"/>
              </a:spcBef>
            </a:pPr>
            <a:r>
              <a:rPr lang="en-US" dirty="0"/>
              <a:t>Adapted from </a:t>
            </a:r>
            <a:r>
              <a:rPr lang="fi-FI" dirty="0">
                <a:cs typeface="Arial" charset="0"/>
              </a:rPr>
              <a:t>Fabbrini E et al. Hepatology 2010;51:679-89</a:t>
            </a:r>
            <a:endParaRPr lang="en-US" dirty="0"/>
          </a:p>
        </p:txBody>
      </p:sp>
      <p:pic>
        <p:nvPicPr>
          <p:cNvPr id="59395" name="Picture 9" descr="liver"/>
          <p:cNvPicPr>
            <a:picLocks noChangeAspect="1" noChangeArrowheads="1"/>
          </p:cNvPicPr>
          <p:nvPr/>
        </p:nvPicPr>
        <p:blipFill>
          <a:blip r:embed="rId3" cstate="print"/>
          <a:srcRect/>
          <a:stretch>
            <a:fillRect/>
          </a:stretch>
        </p:blipFill>
        <p:spPr bwMode="auto">
          <a:xfrm>
            <a:off x="3843338" y="1133475"/>
            <a:ext cx="5192712" cy="3402013"/>
          </a:xfrm>
          <a:prstGeom prst="rect">
            <a:avLst/>
          </a:prstGeom>
          <a:noFill/>
          <a:ln w="9525">
            <a:noFill/>
            <a:miter lim="800000"/>
            <a:headEnd/>
            <a:tailEnd/>
          </a:ln>
        </p:spPr>
      </p:pic>
      <p:sp>
        <p:nvSpPr>
          <p:cNvPr id="6" name="Text Box 90"/>
          <p:cNvSpPr txBox="1">
            <a:spLocks noChangeArrowheads="1"/>
          </p:cNvSpPr>
          <p:nvPr/>
        </p:nvSpPr>
        <p:spPr bwMode="auto">
          <a:xfrm>
            <a:off x="6481763" y="3894138"/>
            <a:ext cx="1454150" cy="646112"/>
          </a:xfrm>
          <a:prstGeom prst="rect">
            <a:avLst/>
          </a:prstGeom>
          <a:noFill/>
          <a:ln w="9525">
            <a:noFill/>
            <a:miter lim="800000"/>
            <a:headEnd/>
            <a:tailEnd/>
          </a:ln>
        </p:spPr>
        <p:txBody>
          <a:bodyPr wrap="none">
            <a:spAutoFit/>
          </a:bodyPr>
          <a:lstStyle/>
          <a:p>
            <a:pPr>
              <a:defRPr/>
            </a:pPr>
            <a:r>
              <a:rPr lang="fi-FI" dirty="0">
                <a:solidFill>
                  <a:srgbClr val="316598"/>
                </a:solidFill>
                <a:latin typeface="+mn-lt"/>
              </a:rPr>
              <a:t>Atherogenic</a:t>
            </a:r>
          </a:p>
          <a:p>
            <a:pPr>
              <a:defRPr/>
            </a:pPr>
            <a:r>
              <a:rPr lang="fi-FI" dirty="0">
                <a:solidFill>
                  <a:srgbClr val="316598"/>
                </a:solidFill>
                <a:latin typeface="+mn-lt"/>
              </a:rPr>
              <a:t>dyslipidemia</a:t>
            </a:r>
          </a:p>
        </p:txBody>
      </p:sp>
      <p:sp>
        <p:nvSpPr>
          <p:cNvPr id="8" name="Ellipsi 23"/>
          <p:cNvSpPr>
            <a:spLocks noChangeArrowheads="1"/>
          </p:cNvSpPr>
          <p:nvPr/>
        </p:nvSpPr>
        <p:spPr bwMode="auto">
          <a:xfrm>
            <a:off x="5508625" y="3925888"/>
            <a:ext cx="744538" cy="714375"/>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endParaRPr lang="fi-FI" dirty="0">
              <a:solidFill>
                <a:schemeClr val="bg1"/>
              </a:solidFill>
            </a:endParaRPr>
          </a:p>
        </p:txBody>
      </p:sp>
      <p:sp>
        <p:nvSpPr>
          <p:cNvPr id="9" name="Tekstikehys 24"/>
          <p:cNvSpPr txBox="1">
            <a:spLocks noChangeArrowheads="1"/>
          </p:cNvSpPr>
          <p:nvPr/>
        </p:nvSpPr>
        <p:spPr bwMode="auto">
          <a:xfrm>
            <a:off x="5514975" y="4092575"/>
            <a:ext cx="787400" cy="368300"/>
          </a:xfrm>
          <a:prstGeom prst="rect">
            <a:avLst/>
          </a:prstGeom>
          <a:noFill/>
          <a:ln w="19050">
            <a:noFill/>
            <a:round/>
            <a:headEnd/>
            <a:tailEnd/>
          </a:ln>
        </p:spPr>
        <p:txBody>
          <a:bodyPr wrap="none" anchor="ctr"/>
          <a:lstStyle/>
          <a:p>
            <a:pPr algn="ctr">
              <a:defRPr/>
            </a:pPr>
            <a:r>
              <a:rPr lang="fi-FI" dirty="0">
                <a:solidFill>
                  <a:schemeClr val="bg1"/>
                </a:solidFill>
                <a:effectLst>
                  <a:outerShdw blurRad="50800" dist="38100" dir="2700000" algn="tl" rotWithShape="0">
                    <a:prstClr val="black">
                      <a:alpha val="40000"/>
                    </a:prstClr>
                  </a:outerShdw>
                </a:effectLst>
              </a:rPr>
              <a:t>VLDL</a:t>
            </a:r>
          </a:p>
        </p:txBody>
      </p:sp>
      <p:grpSp>
        <p:nvGrpSpPr>
          <p:cNvPr id="59399" name="Groupe 101"/>
          <p:cNvGrpSpPr>
            <a:grpSpLocks/>
          </p:cNvGrpSpPr>
          <p:nvPr/>
        </p:nvGrpSpPr>
        <p:grpSpPr bwMode="auto">
          <a:xfrm>
            <a:off x="4681538" y="857250"/>
            <a:ext cx="2211387" cy="368300"/>
            <a:chOff x="4829342" y="938213"/>
            <a:chExt cx="2212426" cy="368777"/>
          </a:xfrm>
        </p:grpSpPr>
        <p:sp>
          <p:nvSpPr>
            <p:cNvPr id="11" name="Tekstikehys 10"/>
            <p:cNvSpPr txBox="1">
              <a:spLocks noChangeArrowheads="1"/>
            </p:cNvSpPr>
            <p:nvPr/>
          </p:nvSpPr>
          <p:spPr bwMode="auto">
            <a:xfrm>
              <a:off x="4869048" y="938213"/>
              <a:ext cx="2172720" cy="368777"/>
            </a:xfrm>
            <a:prstGeom prst="rect">
              <a:avLst/>
            </a:prstGeom>
            <a:noFill/>
            <a:ln w="9525">
              <a:noFill/>
              <a:miter lim="800000"/>
              <a:headEnd/>
              <a:tailEnd/>
            </a:ln>
          </p:spPr>
          <p:txBody>
            <a:bodyPr wrap="none">
              <a:spAutoFit/>
            </a:bodyPr>
            <a:lstStyle/>
            <a:p>
              <a:pPr>
                <a:defRPr/>
              </a:pPr>
              <a:r>
                <a:rPr lang="fi-FI" dirty="0">
                  <a:solidFill>
                    <a:srgbClr val="316598"/>
                  </a:solidFill>
                  <a:latin typeface="+mn-lt"/>
                  <a:cs typeface="Arial" charset="0"/>
                </a:rPr>
                <a:t>Glucose production</a:t>
              </a:r>
            </a:p>
          </p:txBody>
        </p:sp>
        <p:cxnSp>
          <p:nvCxnSpPr>
            <p:cNvPr id="12" name="Suora nuoliyhdysviiva 12"/>
            <p:cNvCxnSpPr>
              <a:cxnSpLocks noChangeShapeType="1"/>
            </p:cNvCxnSpPr>
            <p:nvPr/>
          </p:nvCxnSpPr>
          <p:spPr bwMode="auto">
            <a:xfrm flipV="1">
              <a:off x="4829342" y="968415"/>
              <a:ext cx="0" cy="268634"/>
            </a:xfrm>
            <a:prstGeom prst="straightConnector1">
              <a:avLst/>
            </a:prstGeom>
            <a:ln>
              <a:headEnd/>
              <a:tailEnd type="triangle" w="med" len="med"/>
            </a:ln>
          </p:spPr>
          <p:style>
            <a:lnRef idx="3">
              <a:schemeClr val="accent1"/>
            </a:lnRef>
            <a:fillRef idx="0">
              <a:schemeClr val="accent1"/>
            </a:fillRef>
            <a:effectRef idx="2">
              <a:schemeClr val="accent1"/>
            </a:effectRef>
            <a:fontRef idx="minor">
              <a:schemeClr val="tx1"/>
            </a:fontRef>
          </p:style>
        </p:cxnSp>
      </p:grpSp>
      <p:sp>
        <p:nvSpPr>
          <p:cNvPr id="13" name="Tekstikehys 15"/>
          <p:cNvSpPr txBox="1">
            <a:spLocks noChangeArrowheads="1"/>
          </p:cNvSpPr>
          <p:nvPr/>
        </p:nvSpPr>
        <p:spPr bwMode="auto">
          <a:xfrm>
            <a:off x="7740650" y="914400"/>
            <a:ext cx="1185863" cy="396875"/>
          </a:xfrm>
          <a:prstGeom prst="rect">
            <a:avLst/>
          </a:prstGeom>
          <a:noFill/>
          <a:ln w="9525">
            <a:noFill/>
            <a:miter lim="800000"/>
            <a:headEnd/>
            <a:tailEnd/>
          </a:ln>
        </p:spPr>
        <p:txBody>
          <a:bodyPr wrap="none">
            <a:spAutoFit/>
          </a:bodyPr>
          <a:lstStyle/>
          <a:p>
            <a:pPr>
              <a:defRPr/>
            </a:pPr>
            <a:r>
              <a:rPr lang="fi-FI" sz="2000" dirty="0">
                <a:latin typeface="+mn-lt"/>
                <a:cs typeface="Arial" charset="0"/>
              </a:rPr>
              <a:t>Glucose</a:t>
            </a:r>
          </a:p>
        </p:txBody>
      </p:sp>
      <p:cxnSp>
        <p:nvCxnSpPr>
          <p:cNvPr id="59401" name="Suora nuoliyhdysviiva 19"/>
          <p:cNvCxnSpPr>
            <a:cxnSpLocks noChangeShapeType="1"/>
          </p:cNvCxnSpPr>
          <p:nvPr/>
        </p:nvCxnSpPr>
        <p:spPr bwMode="auto">
          <a:xfrm rot="5400000">
            <a:off x="7945438" y="1285875"/>
            <a:ext cx="446088" cy="363537"/>
          </a:xfrm>
          <a:prstGeom prst="straightConnector1">
            <a:avLst/>
          </a:prstGeom>
          <a:noFill/>
          <a:ln w="38100" algn="ctr">
            <a:solidFill>
              <a:schemeClr val="tx1"/>
            </a:solidFill>
            <a:round/>
            <a:headEnd/>
            <a:tailEnd type="triangle" w="med" len="med"/>
          </a:ln>
        </p:spPr>
      </p:cxnSp>
      <p:cxnSp>
        <p:nvCxnSpPr>
          <p:cNvPr id="59402" name="Suora nuoliyhdysviiva 21"/>
          <p:cNvCxnSpPr>
            <a:cxnSpLocks noChangeShapeType="1"/>
          </p:cNvCxnSpPr>
          <p:nvPr/>
        </p:nvCxnSpPr>
        <p:spPr bwMode="auto">
          <a:xfrm>
            <a:off x="3621088" y="1314450"/>
            <a:ext cx="762000" cy="1019175"/>
          </a:xfrm>
          <a:prstGeom prst="straightConnector1">
            <a:avLst/>
          </a:prstGeom>
          <a:noFill/>
          <a:ln w="38100" algn="ctr">
            <a:solidFill>
              <a:schemeClr val="tx1"/>
            </a:solidFill>
            <a:round/>
            <a:headEnd/>
            <a:tailEnd type="triangle" w="med" len="med"/>
          </a:ln>
        </p:spPr>
      </p:cxnSp>
      <p:sp>
        <p:nvSpPr>
          <p:cNvPr id="16" name="Tekstikehys 23"/>
          <p:cNvSpPr txBox="1">
            <a:spLocks noChangeArrowheads="1"/>
          </p:cNvSpPr>
          <p:nvPr/>
        </p:nvSpPr>
        <p:spPr bwMode="auto">
          <a:xfrm>
            <a:off x="3028950" y="923925"/>
            <a:ext cx="677863" cy="396875"/>
          </a:xfrm>
          <a:prstGeom prst="rect">
            <a:avLst/>
          </a:prstGeom>
          <a:noFill/>
          <a:ln w="9525">
            <a:noFill/>
            <a:miter lim="800000"/>
            <a:headEnd/>
            <a:tailEnd/>
          </a:ln>
        </p:spPr>
        <p:txBody>
          <a:bodyPr wrap="none">
            <a:spAutoFit/>
          </a:bodyPr>
          <a:lstStyle/>
          <a:p>
            <a:pPr>
              <a:defRPr/>
            </a:pPr>
            <a:r>
              <a:rPr lang="fi-FI" sz="2000" dirty="0">
                <a:solidFill>
                  <a:srgbClr val="80C535"/>
                </a:solidFill>
                <a:effectLst>
                  <a:outerShdw blurRad="50800" dist="38100" dir="2700000" algn="tl" rotWithShape="0">
                    <a:prstClr val="black">
                      <a:alpha val="40000"/>
                    </a:prstClr>
                  </a:outerShdw>
                </a:effectLst>
                <a:latin typeface="+mn-lt"/>
                <a:cs typeface="Arial" charset="0"/>
              </a:rPr>
              <a:t>FFA</a:t>
            </a:r>
          </a:p>
        </p:txBody>
      </p:sp>
      <p:cxnSp>
        <p:nvCxnSpPr>
          <p:cNvPr id="59404" name="Suora nuoliyhdysviiva 25"/>
          <p:cNvCxnSpPr>
            <a:cxnSpLocks noChangeShapeType="1"/>
          </p:cNvCxnSpPr>
          <p:nvPr/>
        </p:nvCxnSpPr>
        <p:spPr bwMode="auto">
          <a:xfrm flipH="1" flipV="1">
            <a:off x="7585075" y="2619375"/>
            <a:ext cx="228600" cy="900113"/>
          </a:xfrm>
          <a:prstGeom prst="straightConnector1">
            <a:avLst/>
          </a:prstGeom>
          <a:noFill/>
          <a:ln w="38100" algn="ctr">
            <a:solidFill>
              <a:schemeClr val="tx1"/>
            </a:solidFill>
            <a:round/>
            <a:headEnd/>
            <a:tailEnd type="triangle" w="med" len="med"/>
          </a:ln>
        </p:spPr>
      </p:cxnSp>
      <p:sp>
        <p:nvSpPr>
          <p:cNvPr id="18" name="Tekstikehys 26"/>
          <p:cNvSpPr txBox="1">
            <a:spLocks noChangeArrowheads="1"/>
          </p:cNvSpPr>
          <p:nvPr/>
        </p:nvSpPr>
        <p:spPr bwMode="auto">
          <a:xfrm>
            <a:off x="6880225" y="1838325"/>
            <a:ext cx="1301750" cy="641350"/>
          </a:xfrm>
          <a:prstGeom prst="rect">
            <a:avLst/>
          </a:prstGeom>
          <a:noFill/>
          <a:ln w="9525">
            <a:noFill/>
            <a:miter lim="800000"/>
            <a:headEnd/>
            <a:tailEnd/>
          </a:ln>
        </p:spPr>
        <p:txBody>
          <a:bodyPr wrap="none">
            <a:spAutoFit/>
          </a:bodyPr>
          <a:lstStyle/>
          <a:p>
            <a:pPr>
              <a:defRPr/>
            </a:pPr>
            <a:r>
              <a:rPr lang="fi-FI" b="1" dirty="0">
                <a:solidFill>
                  <a:schemeClr val="bg1"/>
                </a:solidFill>
                <a:effectLst>
                  <a:outerShdw blurRad="50800" dist="38100" dir="2700000" algn="tl" rotWithShape="0">
                    <a:prstClr val="black">
                      <a:alpha val="40000"/>
                    </a:prstClr>
                  </a:outerShdw>
                </a:effectLst>
                <a:latin typeface="+mn-lt"/>
                <a:cs typeface="Arial" charset="0"/>
              </a:rPr>
              <a:t>ChREBP</a:t>
            </a:r>
          </a:p>
          <a:p>
            <a:pPr>
              <a:defRPr/>
            </a:pPr>
            <a:r>
              <a:rPr lang="fi-FI" b="1" dirty="0">
                <a:solidFill>
                  <a:schemeClr val="bg1"/>
                </a:solidFill>
                <a:effectLst>
                  <a:outerShdw blurRad="50800" dist="38100" dir="2700000" algn="tl" rotWithShape="0">
                    <a:prstClr val="black">
                      <a:alpha val="40000"/>
                    </a:prstClr>
                  </a:outerShdw>
                </a:effectLst>
                <a:latin typeface="+mn-lt"/>
                <a:cs typeface="Arial" charset="0"/>
              </a:rPr>
              <a:t>SREBP-1c</a:t>
            </a:r>
          </a:p>
        </p:txBody>
      </p:sp>
      <p:sp>
        <p:nvSpPr>
          <p:cNvPr id="19" name="Tekstikehys 30"/>
          <p:cNvSpPr txBox="1">
            <a:spLocks noChangeArrowheads="1"/>
          </p:cNvSpPr>
          <p:nvPr/>
        </p:nvSpPr>
        <p:spPr bwMode="auto">
          <a:xfrm>
            <a:off x="4841875" y="1609725"/>
            <a:ext cx="1366838" cy="400050"/>
          </a:xfrm>
          <a:prstGeom prst="rect">
            <a:avLst/>
          </a:prstGeom>
          <a:noFill/>
          <a:ln w="9525">
            <a:noFill/>
            <a:miter lim="800000"/>
            <a:headEnd/>
            <a:tailEnd/>
          </a:ln>
        </p:spPr>
        <p:txBody>
          <a:bodyPr wrap="none">
            <a:spAutoFit/>
          </a:bodyPr>
          <a:lstStyle/>
          <a:p>
            <a:pPr>
              <a:defRPr/>
            </a:pPr>
            <a:r>
              <a:rPr lang="fi-FI" sz="2000" b="1" dirty="0">
                <a:solidFill>
                  <a:schemeClr val="bg1"/>
                </a:solidFill>
                <a:effectLst>
                  <a:outerShdw blurRad="50800" dist="38100" dir="2700000" algn="tl" rotWithShape="0">
                    <a:prstClr val="black">
                      <a:alpha val="40000"/>
                    </a:prstClr>
                  </a:outerShdw>
                </a:effectLst>
                <a:latin typeface="+mn-lt"/>
                <a:cs typeface="Arial" charset="0"/>
              </a:rPr>
              <a:t>Oxidation</a:t>
            </a:r>
          </a:p>
        </p:txBody>
      </p:sp>
      <p:cxnSp>
        <p:nvCxnSpPr>
          <p:cNvPr id="59407" name="Suora nuoliyhdysviiva 35"/>
          <p:cNvCxnSpPr>
            <a:cxnSpLocks noChangeShapeType="1"/>
          </p:cNvCxnSpPr>
          <p:nvPr/>
        </p:nvCxnSpPr>
        <p:spPr bwMode="auto">
          <a:xfrm flipV="1">
            <a:off x="4841875" y="1981200"/>
            <a:ext cx="190500" cy="314325"/>
          </a:xfrm>
          <a:prstGeom prst="straightConnector1">
            <a:avLst/>
          </a:prstGeom>
          <a:noFill/>
          <a:ln w="38100" algn="ctr">
            <a:solidFill>
              <a:schemeClr val="tx1"/>
            </a:solidFill>
            <a:round/>
            <a:headEnd/>
            <a:tailEnd type="triangle" w="med" len="med"/>
          </a:ln>
        </p:spPr>
      </p:cxnSp>
      <p:sp>
        <p:nvSpPr>
          <p:cNvPr id="21" name="Tekstikehys 36"/>
          <p:cNvSpPr txBox="1">
            <a:spLocks noChangeArrowheads="1"/>
          </p:cNvSpPr>
          <p:nvPr/>
        </p:nvSpPr>
        <p:spPr bwMode="auto">
          <a:xfrm>
            <a:off x="4294188" y="2273300"/>
            <a:ext cx="677862" cy="396875"/>
          </a:xfrm>
          <a:prstGeom prst="rect">
            <a:avLst/>
          </a:prstGeom>
          <a:noFill/>
          <a:ln w="9525">
            <a:noFill/>
            <a:miter lim="800000"/>
            <a:headEnd/>
            <a:tailEnd/>
          </a:ln>
        </p:spPr>
        <p:txBody>
          <a:bodyPr wrap="none">
            <a:spAutoFit/>
          </a:bodyPr>
          <a:lstStyle/>
          <a:p>
            <a:pPr>
              <a:defRPr/>
            </a:pPr>
            <a:r>
              <a:rPr lang="fi-FI" sz="2000" dirty="0">
                <a:solidFill>
                  <a:srgbClr val="80C535"/>
                </a:solidFill>
                <a:effectLst>
                  <a:outerShdw blurRad="50800" dist="38100" dir="2700000" algn="tl" rotWithShape="0">
                    <a:prstClr val="black">
                      <a:alpha val="40000"/>
                    </a:prstClr>
                  </a:outerShdw>
                </a:effectLst>
                <a:latin typeface="+mn-lt"/>
                <a:cs typeface="Arial" charset="0"/>
              </a:rPr>
              <a:t>FFA</a:t>
            </a:r>
          </a:p>
        </p:txBody>
      </p:sp>
      <p:cxnSp>
        <p:nvCxnSpPr>
          <p:cNvPr id="22" name="Suora nuoliyhdysviiva 38"/>
          <p:cNvCxnSpPr>
            <a:cxnSpLocks noChangeShapeType="1"/>
            <a:endCxn id="21" idx="3"/>
          </p:cNvCxnSpPr>
          <p:nvPr/>
        </p:nvCxnSpPr>
        <p:spPr bwMode="auto">
          <a:xfrm rot="10800000" flipV="1">
            <a:off x="4972050" y="2462213"/>
            <a:ext cx="498475" cy="9525"/>
          </a:xfrm>
          <a:prstGeom prst="straightConnector1">
            <a:avLst/>
          </a:prstGeom>
          <a:ln w="57150">
            <a:headEnd/>
            <a:tailEnd type="triangle" w="med" len="med"/>
          </a:ln>
        </p:spPr>
        <p:style>
          <a:lnRef idx="3">
            <a:schemeClr val="accent5"/>
          </a:lnRef>
          <a:fillRef idx="0">
            <a:schemeClr val="accent5"/>
          </a:fillRef>
          <a:effectRef idx="2">
            <a:schemeClr val="accent5"/>
          </a:effectRef>
          <a:fontRef idx="minor">
            <a:schemeClr val="tx1"/>
          </a:fontRef>
        </p:style>
      </p:cxnSp>
      <p:sp>
        <p:nvSpPr>
          <p:cNvPr id="23" name="Tekstikehys 39"/>
          <p:cNvSpPr txBox="1">
            <a:spLocks noChangeArrowheads="1"/>
          </p:cNvSpPr>
          <p:nvPr/>
        </p:nvSpPr>
        <p:spPr bwMode="auto">
          <a:xfrm>
            <a:off x="5527675" y="2314575"/>
            <a:ext cx="600075" cy="336550"/>
          </a:xfrm>
          <a:prstGeom prst="rect">
            <a:avLst/>
          </a:prstGeom>
          <a:noFill/>
          <a:ln w="9525">
            <a:noFill/>
            <a:miter lim="800000"/>
            <a:headEnd/>
            <a:tailEnd/>
          </a:ln>
        </p:spPr>
        <p:txBody>
          <a:bodyPr wrap="none">
            <a:spAutoFit/>
          </a:bodyPr>
          <a:lstStyle/>
          <a:p>
            <a:pPr>
              <a:defRPr/>
            </a:pPr>
            <a:r>
              <a:rPr lang="fi-FI" sz="1600" b="1">
                <a:solidFill>
                  <a:schemeClr val="bg1"/>
                </a:solidFill>
                <a:effectLst>
                  <a:outerShdw blurRad="50800" dist="38100" dir="2700000" algn="tl" rotWithShape="0">
                    <a:prstClr val="black">
                      <a:alpha val="40000"/>
                    </a:prstClr>
                  </a:outerShdw>
                </a:effectLst>
                <a:latin typeface="+mn-lt"/>
                <a:cs typeface="Arial" charset="0"/>
              </a:rPr>
              <a:t>DNL</a:t>
            </a:r>
          </a:p>
        </p:txBody>
      </p:sp>
      <p:sp>
        <p:nvSpPr>
          <p:cNvPr id="59411" name="Vasen aaltosulje 40"/>
          <p:cNvSpPr>
            <a:spLocks/>
          </p:cNvSpPr>
          <p:nvPr/>
        </p:nvSpPr>
        <p:spPr bwMode="auto">
          <a:xfrm>
            <a:off x="6775450" y="1885950"/>
            <a:ext cx="171450" cy="533400"/>
          </a:xfrm>
          <a:prstGeom prst="leftBrace">
            <a:avLst>
              <a:gd name="adj1" fmla="val 8340"/>
              <a:gd name="adj2" fmla="val 50000"/>
            </a:avLst>
          </a:prstGeom>
          <a:noFill/>
          <a:ln w="28575" algn="ctr">
            <a:solidFill>
              <a:schemeClr val="tx1"/>
            </a:solidFill>
            <a:round/>
            <a:headEnd/>
            <a:tailEnd/>
          </a:ln>
        </p:spPr>
        <p:txBody>
          <a:bodyPr/>
          <a:lstStyle/>
          <a:p>
            <a:endParaRPr lang="en-US" sz="2800">
              <a:cs typeface="Arial" charset="0"/>
            </a:endParaRPr>
          </a:p>
        </p:txBody>
      </p:sp>
      <p:cxnSp>
        <p:nvCxnSpPr>
          <p:cNvPr id="25" name="Suora nuoliyhdysviiva 41"/>
          <p:cNvCxnSpPr>
            <a:cxnSpLocks noChangeShapeType="1"/>
          </p:cNvCxnSpPr>
          <p:nvPr/>
        </p:nvCxnSpPr>
        <p:spPr bwMode="auto">
          <a:xfrm flipV="1">
            <a:off x="6172200" y="2287588"/>
            <a:ext cx="460375" cy="163512"/>
          </a:xfrm>
          <a:prstGeom prst="straightConnector1">
            <a:avLst/>
          </a:prstGeom>
          <a:ln w="57150">
            <a:headEnd type="triangle" w="med" len="med"/>
            <a:tailEnd/>
          </a:ln>
        </p:spPr>
        <p:style>
          <a:lnRef idx="3">
            <a:schemeClr val="accent5"/>
          </a:lnRef>
          <a:fillRef idx="0">
            <a:schemeClr val="accent5"/>
          </a:fillRef>
          <a:effectRef idx="2">
            <a:schemeClr val="accent5"/>
          </a:effectRef>
          <a:fontRef idx="minor">
            <a:schemeClr val="tx1"/>
          </a:fontRef>
        </p:style>
      </p:cxnSp>
      <p:sp>
        <p:nvSpPr>
          <p:cNvPr id="26" name="Tekstikehys 45"/>
          <p:cNvSpPr txBox="1">
            <a:spLocks noChangeArrowheads="1"/>
          </p:cNvSpPr>
          <p:nvPr/>
        </p:nvSpPr>
        <p:spPr bwMode="auto">
          <a:xfrm>
            <a:off x="7315200" y="3468688"/>
            <a:ext cx="1001713" cy="396875"/>
          </a:xfrm>
          <a:prstGeom prst="rect">
            <a:avLst/>
          </a:prstGeom>
          <a:noFill/>
          <a:ln w="9525">
            <a:noFill/>
            <a:miter lim="800000"/>
            <a:headEnd/>
            <a:tailEnd/>
          </a:ln>
        </p:spPr>
        <p:txBody>
          <a:bodyPr wrap="none">
            <a:spAutoFit/>
          </a:bodyPr>
          <a:lstStyle/>
          <a:p>
            <a:pPr>
              <a:defRPr/>
            </a:pPr>
            <a:r>
              <a:rPr lang="fi-FI" sz="2000" dirty="0">
                <a:latin typeface="+mn-lt"/>
                <a:cs typeface="Arial" charset="0"/>
              </a:rPr>
              <a:t>Insulin</a:t>
            </a:r>
          </a:p>
        </p:txBody>
      </p:sp>
      <p:cxnSp>
        <p:nvCxnSpPr>
          <p:cNvPr id="59414" name="Suora yhdysviiva 47"/>
          <p:cNvCxnSpPr>
            <a:cxnSpLocks noChangeShapeType="1"/>
          </p:cNvCxnSpPr>
          <p:nvPr/>
        </p:nvCxnSpPr>
        <p:spPr bwMode="auto">
          <a:xfrm>
            <a:off x="6280150" y="1957388"/>
            <a:ext cx="314325" cy="95250"/>
          </a:xfrm>
          <a:prstGeom prst="line">
            <a:avLst/>
          </a:prstGeom>
          <a:noFill/>
          <a:ln w="38100" algn="ctr">
            <a:solidFill>
              <a:schemeClr val="tx1"/>
            </a:solidFill>
            <a:round/>
            <a:headEnd/>
            <a:tailEnd/>
          </a:ln>
        </p:spPr>
      </p:cxnSp>
      <p:cxnSp>
        <p:nvCxnSpPr>
          <p:cNvPr id="59415" name="Suora yhdysviiva 49"/>
          <p:cNvCxnSpPr>
            <a:cxnSpLocks noChangeShapeType="1"/>
          </p:cNvCxnSpPr>
          <p:nvPr/>
        </p:nvCxnSpPr>
        <p:spPr bwMode="auto">
          <a:xfrm flipH="1">
            <a:off x="6251575" y="1871663"/>
            <a:ext cx="57150" cy="161925"/>
          </a:xfrm>
          <a:prstGeom prst="line">
            <a:avLst/>
          </a:prstGeom>
          <a:noFill/>
          <a:ln w="38100" algn="ctr">
            <a:solidFill>
              <a:schemeClr val="tx1"/>
            </a:solidFill>
            <a:round/>
            <a:headEnd/>
            <a:tailEnd/>
          </a:ln>
        </p:spPr>
      </p:cxnSp>
      <p:cxnSp>
        <p:nvCxnSpPr>
          <p:cNvPr id="29" name="Suora nuoliyhdysviiva 52"/>
          <p:cNvCxnSpPr>
            <a:cxnSpLocks noChangeShapeType="1"/>
          </p:cNvCxnSpPr>
          <p:nvPr/>
        </p:nvCxnSpPr>
        <p:spPr bwMode="auto">
          <a:xfrm>
            <a:off x="4860925" y="2676525"/>
            <a:ext cx="371475" cy="323850"/>
          </a:xfrm>
          <a:prstGeom prst="straightConnector1">
            <a:avLst/>
          </a:prstGeom>
          <a:ln w="57150">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59417" name="Suora nuoliyhdysviiva 55"/>
          <p:cNvCxnSpPr>
            <a:cxnSpLocks noChangeShapeType="1"/>
          </p:cNvCxnSpPr>
          <p:nvPr/>
        </p:nvCxnSpPr>
        <p:spPr bwMode="auto">
          <a:xfrm>
            <a:off x="4527550" y="2638425"/>
            <a:ext cx="0" cy="523875"/>
          </a:xfrm>
          <a:prstGeom prst="straightConnector1">
            <a:avLst/>
          </a:prstGeom>
          <a:noFill/>
          <a:ln w="38100" algn="ctr">
            <a:solidFill>
              <a:schemeClr val="tx1"/>
            </a:solidFill>
            <a:round/>
            <a:headEnd type="triangle" w="med" len="med"/>
            <a:tailEnd type="triangle" w="med" len="med"/>
          </a:ln>
        </p:spPr>
      </p:cxnSp>
      <p:sp>
        <p:nvSpPr>
          <p:cNvPr id="59418" name="Kaari 57"/>
          <p:cNvSpPr>
            <a:spLocks noChangeArrowheads="1"/>
          </p:cNvSpPr>
          <p:nvPr/>
        </p:nvSpPr>
        <p:spPr bwMode="auto">
          <a:xfrm rot="2242087" flipH="1">
            <a:off x="3298825" y="1455738"/>
            <a:ext cx="381000" cy="1050925"/>
          </a:xfrm>
          <a:custGeom>
            <a:avLst/>
            <a:gdLst>
              <a:gd name="T0" fmla="*/ 190500 w 381000"/>
              <a:gd name="T1" fmla="*/ 0 h 685800"/>
              <a:gd name="T2" fmla="*/ 190500 w 381000"/>
              <a:gd name="T3" fmla="*/ 37521815 h 685800"/>
              <a:gd name="T4" fmla="*/ 381000 w 381000"/>
              <a:gd name="T5" fmla="*/ 37521815 h 685800"/>
              <a:gd name="T6" fmla="*/ 11796480 60000 65536"/>
              <a:gd name="T7" fmla="*/ 11796480 60000 65536"/>
              <a:gd name="T8" fmla="*/ 5898240 60000 65536"/>
              <a:gd name="T9" fmla="*/ 190500 w 381000"/>
              <a:gd name="T10" fmla="*/ 0 h 685800"/>
              <a:gd name="T11" fmla="*/ 381000 w 381000"/>
              <a:gd name="T12" fmla="*/ 342900 h 685800"/>
            </a:gdLst>
            <a:ahLst/>
            <a:cxnLst>
              <a:cxn ang="T6">
                <a:pos x="T0" y="T1"/>
              </a:cxn>
              <a:cxn ang="T7">
                <a:pos x="T2" y="T3"/>
              </a:cxn>
              <a:cxn ang="T8">
                <a:pos x="T4" y="T5"/>
              </a:cxn>
            </a:cxnLst>
            <a:rect l="T9" t="T10" r="T11" b="T12"/>
            <a:pathLst>
              <a:path w="381000" h="685800" stroke="0">
                <a:moveTo>
                  <a:pt x="190500" y="0"/>
                </a:moveTo>
                <a:lnTo>
                  <a:pt x="190499" y="0"/>
                </a:lnTo>
                <a:cubicBezTo>
                  <a:pt x="295710" y="0"/>
                  <a:pt x="381000" y="153521"/>
                  <a:pt x="381000" y="342900"/>
                </a:cubicBezTo>
                <a:lnTo>
                  <a:pt x="190500" y="342900"/>
                </a:lnTo>
                <a:close/>
              </a:path>
              <a:path w="381000" h="685800" fill="none">
                <a:moveTo>
                  <a:pt x="190500" y="0"/>
                </a:moveTo>
                <a:lnTo>
                  <a:pt x="190499" y="0"/>
                </a:lnTo>
                <a:cubicBezTo>
                  <a:pt x="295710" y="0"/>
                  <a:pt x="381000" y="153521"/>
                  <a:pt x="381000" y="342900"/>
                </a:cubicBezTo>
              </a:path>
            </a:pathLst>
          </a:custGeom>
          <a:noFill/>
          <a:ln w="38100" algn="ctr">
            <a:solidFill>
              <a:schemeClr val="tx1"/>
            </a:solidFill>
            <a:round/>
            <a:headEnd/>
            <a:tailEnd/>
          </a:ln>
        </p:spPr>
        <p:txBody>
          <a:bodyPr/>
          <a:lstStyle/>
          <a:p>
            <a:endParaRPr lang="fr-FR"/>
          </a:p>
        </p:txBody>
      </p:sp>
      <p:cxnSp>
        <p:nvCxnSpPr>
          <p:cNvPr id="59419" name="Suora nuoliyhdysviiva 59"/>
          <p:cNvCxnSpPr>
            <a:cxnSpLocks noChangeShapeType="1"/>
          </p:cNvCxnSpPr>
          <p:nvPr/>
        </p:nvCxnSpPr>
        <p:spPr bwMode="auto">
          <a:xfrm flipV="1">
            <a:off x="2208213" y="1155700"/>
            <a:ext cx="844550" cy="661988"/>
          </a:xfrm>
          <a:prstGeom prst="straightConnector1">
            <a:avLst/>
          </a:prstGeom>
          <a:noFill/>
          <a:ln w="38100" algn="ctr">
            <a:solidFill>
              <a:schemeClr val="tx1"/>
            </a:solidFill>
            <a:round/>
            <a:headEnd/>
            <a:tailEnd type="triangle" w="med" len="med"/>
          </a:ln>
        </p:spPr>
      </p:cxnSp>
      <p:sp>
        <p:nvSpPr>
          <p:cNvPr id="59420" name="Kaari 60"/>
          <p:cNvSpPr>
            <a:spLocks noChangeArrowheads="1"/>
          </p:cNvSpPr>
          <p:nvPr/>
        </p:nvSpPr>
        <p:spPr bwMode="auto">
          <a:xfrm rot="-8745326">
            <a:off x="2530475" y="2012950"/>
            <a:ext cx="2024063" cy="1812925"/>
          </a:xfrm>
          <a:custGeom>
            <a:avLst/>
            <a:gdLst>
              <a:gd name="T0" fmla="*/ 1166516812 w 1000125"/>
              <a:gd name="T1" fmla="*/ 0 h 2247900"/>
              <a:gd name="T2" fmla="*/ 1166512667 w 1000125"/>
              <a:gd name="T3" fmla="*/ 105530 h 2247900"/>
              <a:gd name="T4" fmla="*/ 2147483647 w 1000125"/>
              <a:gd name="T5" fmla="*/ 105530 h 2247900"/>
              <a:gd name="T6" fmla="*/ 11796480 60000 65536"/>
              <a:gd name="T7" fmla="*/ 11796480 60000 65536"/>
              <a:gd name="T8" fmla="*/ 5898240 60000 65536"/>
              <a:gd name="T9" fmla="*/ 500064 w 1000125"/>
              <a:gd name="T10" fmla="*/ 0 h 2247900"/>
              <a:gd name="T11" fmla="*/ 1000125 w 1000125"/>
              <a:gd name="T12" fmla="*/ 1123951 h 2247900"/>
            </a:gdLst>
            <a:ahLst/>
            <a:cxnLst>
              <a:cxn ang="T6">
                <a:pos x="T0" y="T1"/>
              </a:cxn>
              <a:cxn ang="T7">
                <a:pos x="T2" y="T3"/>
              </a:cxn>
              <a:cxn ang="T8">
                <a:pos x="T4" y="T5"/>
              </a:cxn>
            </a:cxnLst>
            <a:rect l="T9" t="T10" r="T11" b="T12"/>
            <a:pathLst>
              <a:path w="1000125" h="2247900" stroke="0">
                <a:moveTo>
                  <a:pt x="500064" y="0"/>
                </a:moveTo>
                <a:lnTo>
                  <a:pt x="500063" y="0"/>
                </a:lnTo>
                <a:cubicBezTo>
                  <a:pt x="776240" y="1"/>
                  <a:pt x="1000126" y="503210"/>
                  <a:pt x="1000126" y="1123950"/>
                </a:cubicBezTo>
                <a:cubicBezTo>
                  <a:pt x="1000126" y="1123950"/>
                  <a:pt x="1000125" y="1123950"/>
                  <a:pt x="1000125" y="1123950"/>
                </a:cubicBezTo>
                <a:lnTo>
                  <a:pt x="500063" y="1123950"/>
                </a:lnTo>
                <a:close/>
              </a:path>
              <a:path w="1000125" h="2247900" fill="none">
                <a:moveTo>
                  <a:pt x="500064" y="0"/>
                </a:moveTo>
                <a:lnTo>
                  <a:pt x="500063" y="0"/>
                </a:lnTo>
                <a:cubicBezTo>
                  <a:pt x="776240" y="1"/>
                  <a:pt x="1000126" y="503210"/>
                  <a:pt x="1000126" y="1123950"/>
                </a:cubicBezTo>
                <a:cubicBezTo>
                  <a:pt x="1000126" y="1123950"/>
                  <a:pt x="1000125" y="1123950"/>
                  <a:pt x="1000125" y="1123950"/>
                </a:cubicBezTo>
              </a:path>
            </a:pathLst>
          </a:custGeom>
          <a:noFill/>
          <a:ln w="38100" algn="ctr">
            <a:solidFill>
              <a:schemeClr val="tx1"/>
            </a:solidFill>
            <a:round/>
            <a:headEnd type="triangle" w="med" len="med"/>
            <a:tailEnd/>
          </a:ln>
        </p:spPr>
        <p:txBody>
          <a:bodyPr rot="10800000"/>
          <a:lstStyle/>
          <a:p>
            <a:endParaRPr lang="fr-FR"/>
          </a:p>
        </p:txBody>
      </p:sp>
      <p:grpSp>
        <p:nvGrpSpPr>
          <p:cNvPr id="59421" name="Groupe 99"/>
          <p:cNvGrpSpPr>
            <a:grpSpLocks/>
          </p:cNvGrpSpPr>
          <p:nvPr/>
        </p:nvGrpSpPr>
        <p:grpSpPr bwMode="auto">
          <a:xfrm>
            <a:off x="3106738" y="4881563"/>
            <a:ext cx="1835150" cy="368300"/>
            <a:chOff x="3198312" y="4995863"/>
            <a:chExt cx="1835457" cy="368778"/>
          </a:xfrm>
        </p:grpSpPr>
        <p:sp>
          <p:nvSpPr>
            <p:cNvPr id="35" name="Tekstikehys 61"/>
            <p:cNvSpPr txBox="1">
              <a:spLocks noChangeArrowheads="1"/>
            </p:cNvSpPr>
            <p:nvPr/>
          </p:nvSpPr>
          <p:spPr bwMode="auto">
            <a:xfrm>
              <a:off x="3245945" y="4995863"/>
              <a:ext cx="1787824" cy="368778"/>
            </a:xfrm>
            <a:prstGeom prst="rect">
              <a:avLst/>
            </a:prstGeom>
            <a:noFill/>
            <a:ln w="9525">
              <a:noFill/>
              <a:miter lim="800000"/>
              <a:headEnd/>
              <a:tailEnd/>
            </a:ln>
          </p:spPr>
          <p:txBody>
            <a:bodyPr wrap="none">
              <a:spAutoFit/>
            </a:bodyPr>
            <a:lstStyle/>
            <a:p>
              <a:pPr>
                <a:defRPr/>
              </a:pPr>
              <a:r>
                <a:rPr lang="fi-FI" dirty="0">
                  <a:solidFill>
                    <a:srgbClr val="316598"/>
                  </a:solidFill>
                  <a:latin typeface="+mn-lt"/>
                  <a:cs typeface="Arial" charset="0"/>
                </a:rPr>
                <a:t>Glucose uptake</a:t>
              </a:r>
            </a:p>
          </p:txBody>
        </p:sp>
        <p:cxnSp>
          <p:nvCxnSpPr>
            <p:cNvPr id="36" name="Suora nuoliyhdysviiva 62"/>
            <p:cNvCxnSpPr>
              <a:cxnSpLocks noChangeShapeType="1"/>
            </p:cNvCxnSpPr>
            <p:nvPr/>
          </p:nvCxnSpPr>
          <p:spPr bwMode="auto">
            <a:xfrm flipV="1">
              <a:off x="3198312" y="5049908"/>
              <a:ext cx="0" cy="268635"/>
            </a:xfrm>
            <a:prstGeom prst="straightConnector1">
              <a:avLst/>
            </a:prstGeom>
            <a:ln>
              <a:headEnd type="triangle" w="med" len="med"/>
              <a:tailEnd/>
            </a:ln>
          </p:spPr>
          <p:style>
            <a:lnRef idx="3">
              <a:schemeClr val="accent1"/>
            </a:lnRef>
            <a:fillRef idx="0">
              <a:schemeClr val="accent1"/>
            </a:fillRef>
            <a:effectRef idx="2">
              <a:schemeClr val="accent1"/>
            </a:effectRef>
            <a:fontRef idx="minor">
              <a:schemeClr val="tx1"/>
            </a:fontRef>
          </p:style>
        </p:cxnSp>
      </p:grpSp>
      <p:sp>
        <p:nvSpPr>
          <p:cNvPr id="37" name="Text Box 82"/>
          <p:cNvSpPr txBox="1">
            <a:spLocks noChangeArrowheads="1"/>
          </p:cNvSpPr>
          <p:nvPr/>
        </p:nvSpPr>
        <p:spPr bwMode="auto">
          <a:xfrm>
            <a:off x="342900" y="1081088"/>
            <a:ext cx="1936750" cy="701675"/>
          </a:xfrm>
          <a:prstGeom prst="rect">
            <a:avLst/>
          </a:prstGeom>
          <a:noFill/>
          <a:ln w="9525">
            <a:noFill/>
            <a:miter lim="800000"/>
            <a:headEnd/>
            <a:tailEnd/>
          </a:ln>
        </p:spPr>
        <p:txBody>
          <a:bodyPr wrap="none">
            <a:spAutoFit/>
          </a:bodyPr>
          <a:lstStyle/>
          <a:p>
            <a:pPr algn="ctr">
              <a:defRPr/>
            </a:pPr>
            <a:r>
              <a:rPr lang="fi-FI" sz="2000" dirty="0">
                <a:latin typeface="+mn-lt"/>
                <a:cs typeface="Arial" charset="0"/>
              </a:rPr>
              <a:t>Subcutaneous</a:t>
            </a:r>
          </a:p>
          <a:p>
            <a:pPr algn="ctr">
              <a:defRPr/>
            </a:pPr>
            <a:r>
              <a:rPr lang="fi-FI" sz="2000" dirty="0">
                <a:latin typeface="+mn-lt"/>
                <a:cs typeface="Arial" charset="0"/>
              </a:rPr>
              <a:t>fat</a:t>
            </a:r>
          </a:p>
        </p:txBody>
      </p:sp>
      <p:sp>
        <p:nvSpPr>
          <p:cNvPr id="38" name="Tekstikehys 23"/>
          <p:cNvSpPr txBox="1">
            <a:spLocks noChangeArrowheads="1"/>
          </p:cNvSpPr>
          <p:nvPr/>
        </p:nvSpPr>
        <p:spPr bwMode="auto">
          <a:xfrm>
            <a:off x="2873375" y="3208338"/>
            <a:ext cx="677863" cy="396875"/>
          </a:xfrm>
          <a:prstGeom prst="rect">
            <a:avLst/>
          </a:prstGeom>
          <a:noFill/>
          <a:ln w="9525">
            <a:noFill/>
            <a:miter lim="800000"/>
            <a:headEnd/>
            <a:tailEnd/>
          </a:ln>
        </p:spPr>
        <p:txBody>
          <a:bodyPr wrap="none">
            <a:spAutoFit/>
          </a:bodyPr>
          <a:lstStyle/>
          <a:p>
            <a:pPr>
              <a:defRPr/>
            </a:pPr>
            <a:r>
              <a:rPr lang="fi-FI" sz="2000" dirty="0">
                <a:solidFill>
                  <a:srgbClr val="80C535"/>
                </a:solidFill>
                <a:effectLst>
                  <a:outerShdw blurRad="50800" dist="38100" dir="2700000" algn="tl" rotWithShape="0">
                    <a:prstClr val="black">
                      <a:alpha val="40000"/>
                    </a:prstClr>
                  </a:outerShdw>
                </a:effectLst>
                <a:latin typeface="+mn-lt"/>
                <a:cs typeface="Arial" charset="0"/>
              </a:rPr>
              <a:t>FFA</a:t>
            </a:r>
          </a:p>
        </p:txBody>
      </p:sp>
      <p:sp>
        <p:nvSpPr>
          <p:cNvPr id="39" name="Line 85"/>
          <p:cNvSpPr>
            <a:spLocks noChangeShapeType="1"/>
          </p:cNvSpPr>
          <p:nvPr/>
        </p:nvSpPr>
        <p:spPr bwMode="auto">
          <a:xfrm>
            <a:off x="5541963" y="3411538"/>
            <a:ext cx="195262" cy="481012"/>
          </a:xfrm>
          <a:prstGeom prst="line">
            <a:avLst/>
          </a:prstGeom>
          <a:ln w="57150">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fr-FR"/>
          </a:p>
        </p:txBody>
      </p:sp>
      <p:cxnSp>
        <p:nvCxnSpPr>
          <p:cNvPr id="40" name="Suora nuoliyhdysviiva 12"/>
          <p:cNvCxnSpPr>
            <a:cxnSpLocks noChangeShapeType="1"/>
          </p:cNvCxnSpPr>
          <p:nvPr/>
        </p:nvCxnSpPr>
        <p:spPr bwMode="auto">
          <a:xfrm rot="5400000" flipH="1" flipV="1">
            <a:off x="6208712" y="4198938"/>
            <a:ext cx="468313" cy="1588"/>
          </a:xfrm>
          <a:prstGeom prst="straightConnector1">
            <a:avLst/>
          </a:prstGeom>
          <a:ln>
            <a:headEnd/>
            <a:tailEnd type="triangle" w="med" len="med"/>
          </a:ln>
        </p:spPr>
        <p:style>
          <a:lnRef idx="3">
            <a:schemeClr val="accent1"/>
          </a:lnRef>
          <a:fillRef idx="0">
            <a:schemeClr val="accent1"/>
          </a:fillRef>
          <a:effectRef idx="2">
            <a:schemeClr val="accent1"/>
          </a:effectRef>
          <a:fontRef idx="minor">
            <a:schemeClr val="tx1"/>
          </a:fontRef>
        </p:style>
      </p:cxnSp>
      <p:sp>
        <p:nvSpPr>
          <p:cNvPr id="41" name="Text Box 91"/>
          <p:cNvSpPr txBox="1">
            <a:spLocks noChangeArrowheads="1"/>
          </p:cNvSpPr>
          <p:nvPr/>
        </p:nvSpPr>
        <p:spPr bwMode="auto">
          <a:xfrm>
            <a:off x="941388" y="4640263"/>
            <a:ext cx="1920875" cy="646112"/>
          </a:xfrm>
          <a:prstGeom prst="rect">
            <a:avLst/>
          </a:prstGeom>
          <a:noFill/>
          <a:ln w="9525">
            <a:noFill/>
            <a:miter lim="800000"/>
            <a:headEnd/>
            <a:tailEnd/>
          </a:ln>
        </p:spPr>
        <p:txBody>
          <a:bodyPr>
            <a:spAutoFit/>
          </a:bodyPr>
          <a:lstStyle/>
          <a:p>
            <a:pPr>
              <a:defRPr/>
            </a:pPr>
            <a:r>
              <a:rPr lang="fi-FI" dirty="0">
                <a:solidFill>
                  <a:srgbClr val="316598"/>
                </a:solidFill>
                <a:latin typeface="+mn-lt"/>
                <a:cs typeface="Arial" charset="0"/>
              </a:rPr>
              <a:t>LV dysfunction</a:t>
            </a:r>
          </a:p>
          <a:p>
            <a:pPr>
              <a:defRPr/>
            </a:pPr>
            <a:r>
              <a:rPr lang="fi-FI" dirty="0">
                <a:solidFill>
                  <a:srgbClr val="316598"/>
                </a:solidFill>
                <a:latin typeface="+mn-lt"/>
                <a:cs typeface="Arial" charset="0"/>
              </a:rPr>
              <a:t>CAD risk factor?</a:t>
            </a:r>
          </a:p>
        </p:txBody>
      </p:sp>
      <p:sp>
        <p:nvSpPr>
          <p:cNvPr id="42" name="AutoShape 105"/>
          <p:cNvSpPr>
            <a:spLocks noChangeArrowheads="1"/>
          </p:cNvSpPr>
          <p:nvPr/>
        </p:nvSpPr>
        <p:spPr bwMode="auto">
          <a:xfrm>
            <a:off x="5240338" y="4659313"/>
            <a:ext cx="3776662" cy="1519237"/>
          </a:xfrm>
          <a:prstGeom prst="roundRect">
            <a:avLst>
              <a:gd name="adj" fmla="val 9972"/>
            </a:avLst>
          </a:prstGeom>
          <a:solidFill>
            <a:schemeClr val="bg1"/>
          </a:solidFill>
          <a:ln w="9525">
            <a:solidFill>
              <a:schemeClr val="accent1"/>
            </a:solidFill>
            <a:round/>
            <a:headEnd/>
            <a:tailEnd/>
          </a:ln>
        </p:spPr>
        <p:txBody>
          <a:bodyPr tIns="0" bIns="0" anchor="ctr"/>
          <a:lstStyle/>
          <a:p>
            <a:pPr>
              <a:lnSpc>
                <a:spcPct val="150000"/>
              </a:lnSpc>
              <a:defRPr/>
            </a:pPr>
            <a:r>
              <a:rPr lang="en-US" sz="950" dirty="0">
                <a:sym typeface="Symbol" pitchFamily="18" charset="2"/>
              </a:rPr>
              <a:t>CAD: coronary artery disease</a:t>
            </a:r>
          </a:p>
          <a:p>
            <a:pPr>
              <a:lnSpc>
                <a:spcPct val="150000"/>
              </a:lnSpc>
              <a:defRPr/>
            </a:pPr>
            <a:r>
              <a:rPr lang="en-US" sz="950" dirty="0">
                <a:sym typeface="Symbol" pitchFamily="18" charset="2"/>
              </a:rPr>
              <a:t>ChREBP-1c: carbohydrate-responsive element-binding protein-1c DNL: de novo </a:t>
            </a:r>
            <a:r>
              <a:rPr lang="en-US" sz="950" dirty="0" err="1">
                <a:sym typeface="Symbol" pitchFamily="18" charset="2"/>
              </a:rPr>
              <a:t>lipogenesis</a:t>
            </a:r>
            <a:endParaRPr lang="en-US" sz="950" dirty="0">
              <a:sym typeface="Symbol" pitchFamily="18" charset="2"/>
            </a:endParaRPr>
          </a:p>
          <a:p>
            <a:pPr>
              <a:lnSpc>
                <a:spcPct val="150000"/>
              </a:lnSpc>
              <a:defRPr/>
            </a:pPr>
            <a:r>
              <a:rPr lang="en-US" sz="950" dirty="0">
                <a:sym typeface="Symbol" pitchFamily="18" charset="2"/>
              </a:rPr>
              <a:t>FFA: free fatty acids       		</a:t>
            </a:r>
          </a:p>
          <a:p>
            <a:pPr>
              <a:lnSpc>
                <a:spcPct val="150000"/>
              </a:lnSpc>
              <a:defRPr/>
            </a:pPr>
            <a:r>
              <a:rPr lang="en-US" sz="950" dirty="0">
                <a:sym typeface="Symbol" pitchFamily="18" charset="2"/>
              </a:rPr>
              <a:t>NAFLD: nonalcoholic fatty liver disease     </a:t>
            </a:r>
          </a:p>
          <a:p>
            <a:pPr>
              <a:lnSpc>
                <a:spcPct val="150000"/>
              </a:lnSpc>
              <a:defRPr/>
            </a:pPr>
            <a:r>
              <a:rPr lang="en-US" sz="950" dirty="0">
                <a:sym typeface="Symbol" pitchFamily="18" charset="2"/>
              </a:rPr>
              <a:t>SREBP-1: sterol regulatory element-binding protein 1</a:t>
            </a:r>
          </a:p>
          <a:p>
            <a:pPr>
              <a:lnSpc>
                <a:spcPct val="150000"/>
              </a:lnSpc>
              <a:defRPr/>
            </a:pPr>
            <a:r>
              <a:rPr lang="en-US" sz="950" dirty="0">
                <a:sym typeface="Symbol" pitchFamily="18" charset="2"/>
              </a:rPr>
              <a:t>TG: triglycerides</a:t>
            </a:r>
          </a:p>
        </p:txBody>
      </p:sp>
      <p:sp>
        <p:nvSpPr>
          <p:cNvPr id="44" name="Ellipsi 23"/>
          <p:cNvSpPr>
            <a:spLocks noChangeArrowheads="1"/>
          </p:cNvSpPr>
          <p:nvPr/>
        </p:nvSpPr>
        <p:spPr bwMode="auto">
          <a:xfrm>
            <a:off x="4294188" y="3244850"/>
            <a:ext cx="466725" cy="447675"/>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lstStyle/>
          <a:p>
            <a:pPr algn="ctr" eaLnBrk="0" hangingPunct="0">
              <a:defRPr/>
            </a:pPr>
            <a:endParaRPr lang="fi-FI" sz="1400">
              <a:cs typeface="Arial" charset="0"/>
            </a:endParaRPr>
          </a:p>
        </p:txBody>
      </p:sp>
      <p:sp>
        <p:nvSpPr>
          <p:cNvPr id="45" name="Tekstikehys 24"/>
          <p:cNvSpPr txBox="1">
            <a:spLocks noChangeArrowheads="1"/>
          </p:cNvSpPr>
          <p:nvPr/>
        </p:nvSpPr>
        <p:spPr bwMode="auto">
          <a:xfrm>
            <a:off x="4309214" y="3319802"/>
            <a:ext cx="433885" cy="307817"/>
          </a:xfrm>
          <a:prstGeom prst="rect">
            <a:avLst/>
          </a:prstGeom>
          <a:noFill/>
          <a:ln w="9525" algn="ctr">
            <a:noFill/>
            <a:round/>
            <a:headEnd/>
            <a:tailEnd/>
          </a:ln>
          <a:effectLst>
            <a:innerShdw blurRad="114300">
              <a:prstClr val="black"/>
            </a:innerShdw>
          </a:effectLst>
        </p:spPr>
        <p:txBody>
          <a:bodyPr/>
          <a:lstStyle/>
          <a:p>
            <a:pPr algn="ctr" eaLnBrk="0" hangingPunct="0">
              <a:defRPr/>
            </a:pPr>
            <a:r>
              <a:rPr lang="fi-FI" sz="1400" dirty="0">
                <a:latin typeface="+mn-lt"/>
                <a:cs typeface="Arial" charset="0"/>
              </a:rPr>
              <a:t>TG</a:t>
            </a:r>
          </a:p>
        </p:txBody>
      </p:sp>
      <p:sp>
        <p:nvSpPr>
          <p:cNvPr id="46" name="Forme libre 45"/>
          <p:cNvSpPr/>
          <p:nvPr/>
        </p:nvSpPr>
        <p:spPr>
          <a:xfrm>
            <a:off x="1962150" y="2544763"/>
            <a:ext cx="711200" cy="1266825"/>
          </a:xfrm>
          <a:custGeom>
            <a:avLst/>
            <a:gdLst>
              <a:gd name="connsiteX0" fmla="*/ 0 w 711200"/>
              <a:gd name="connsiteY0" fmla="*/ 0 h 1267326"/>
              <a:gd name="connsiteX1" fmla="*/ 649705 w 711200"/>
              <a:gd name="connsiteY1" fmla="*/ 617621 h 1267326"/>
              <a:gd name="connsiteX2" fmla="*/ 368968 w 711200"/>
              <a:gd name="connsiteY2" fmla="*/ 1267326 h 1267326"/>
            </a:gdLst>
            <a:ahLst/>
            <a:cxnLst>
              <a:cxn ang="0">
                <a:pos x="connsiteX0" y="connsiteY0"/>
              </a:cxn>
              <a:cxn ang="0">
                <a:pos x="connsiteX1" y="connsiteY1"/>
              </a:cxn>
              <a:cxn ang="0">
                <a:pos x="connsiteX2" y="connsiteY2"/>
              </a:cxn>
            </a:cxnLst>
            <a:rect l="l" t="t" r="r" b="b"/>
            <a:pathLst>
              <a:path w="711200" h="1267326">
                <a:moveTo>
                  <a:pt x="0" y="0"/>
                </a:moveTo>
                <a:cubicBezTo>
                  <a:pt x="294105" y="203200"/>
                  <a:pt x="588210" y="406400"/>
                  <a:pt x="649705" y="617621"/>
                </a:cubicBezTo>
                <a:cubicBezTo>
                  <a:pt x="711200" y="828842"/>
                  <a:pt x="540084" y="1048084"/>
                  <a:pt x="368968" y="1267326"/>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CA"/>
          </a:p>
        </p:txBody>
      </p:sp>
      <p:sp>
        <p:nvSpPr>
          <p:cNvPr id="47" name="Tekstikehys 24"/>
          <p:cNvSpPr txBox="1">
            <a:spLocks noChangeArrowheads="1"/>
          </p:cNvSpPr>
          <p:nvPr/>
        </p:nvSpPr>
        <p:spPr bwMode="auto">
          <a:xfrm>
            <a:off x="5188638" y="3053102"/>
            <a:ext cx="432410" cy="307817"/>
          </a:xfrm>
          <a:prstGeom prst="rect">
            <a:avLst/>
          </a:prstGeom>
          <a:noFill/>
          <a:ln w="9525" algn="ctr">
            <a:noFill/>
            <a:round/>
            <a:headEnd/>
            <a:tailEnd/>
          </a:ln>
          <a:effectLst>
            <a:innerShdw blurRad="114300">
              <a:prstClr val="black"/>
            </a:innerShdw>
          </a:effectLst>
        </p:spPr>
        <p:txBody>
          <a:bodyPr/>
          <a:lstStyle/>
          <a:p>
            <a:pPr algn="ctr" eaLnBrk="0" hangingPunct="0">
              <a:defRPr/>
            </a:pPr>
            <a:r>
              <a:rPr lang="fi-FI" sz="1400" b="1" dirty="0">
                <a:solidFill>
                  <a:schemeClr val="bg1"/>
                </a:solidFill>
                <a:effectLst>
                  <a:outerShdw blurRad="50800" dist="38100" dir="2700000" algn="tl" rotWithShape="0">
                    <a:prstClr val="black">
                      <a:alpha val="40000"/>
                    </a:prstClr>
                  </a:outerShdw>
                </a:effectLst>
                <a:latin typeface="+mn-lt"/>
                <a:cs typeface="Arial" charset="0"/>
              </a:rPr>
              <a:t>TG</a:t>
            </a:r>
          </a:p>
        </p:txBody>
      </p:sp>
      <p:pic>
        <p:nvPicPr>
          <p:cNvPr id="49" name="Image 107" descr="moyen_muscle.png"/>
          <p:cNvPicPr>
            <a:picLocks noChangeAspect="1"/>
          </p:cNvPicPr>
          <p:nvPr/>
        </p:nvPicPr>
        <p:blipFill>
          <a:blip r:embed="rId4" cstate="print"/>
          <a:srcRect/>
          <a:stretch>
            <a:fillRect/>
          </a:stretch>
        </p:blipFill>
        <p:spPr bwMode="auto">
          <a:xfrm rot="18900000">
            <a:off x="2643188" y="3881438"/>
            <a:ext cx="1412875" cy="50323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9437" name="Picture 68"/>
          <p:cNvPicPr>
            <a:picLocks noChangeAspect="1" noChangeArrowheads="1"/>
          </p:cNvPicPr>
          <p:nvPr/>
        </p:nvPicPr>
        <p:blipFill>
          <a:blip r:embed="rId5" cstate="print"/>
          <a:srcRect/>
          <a:stretch>
            <a:fillRect/>
          </a:stretch>
        </p:blipFill>
        <p:spPr bwMode="auto">
          <a:xfrm rot="-2561016">
            <a:off x="2498725" y="1606550"/>
            <a:ext cx="749300" cy="720725"/>
          </a:xfrm>
          <a:prstGeom prst="rect">
            <a:avLst/>
          </a:prstGeom>
          <a:noFill/>
          <a:ln w="12700">
            <a:noFill/>
            <a:miter lim="800000"/>
            <a:headEnd/>
            <a:tailEnd/>
          </a:ln>
        </p:spPr>
      </p:pic>
      <p:pic>
        <p:nvPicPr>
          <p:cNvPr id="59438" name="Picture 68"/>
          <p:cNvPicPr>
            <a:picLocks noChangeAspect="1" noChangeArrowheads="1"/>
          </p:cNvPicPr>
          <p:nvPr/>
        </p:nvPicPr>
        <p:blipFill>
          <a:blip r:embed="rId5" cstate="print"/>
          <a:srcRect/>
          <a:stretch>
            <a:fillRect/>
          </a:stretch>
        </p:blipFill>
        <p:spPr bwMode="auto">
          <a:xfrm rot="2445661">
            <a:off x="1146175" y="1668463"/>
            <a:ext cx="749300" cy="719137"/>
          </a:xfrm>
          <a:prstGeom prst="rect">
            <a:avLst/>
          </a:prstGeom>
          <a:noFill/>
          <a:ln w="12700">
            <a:noFill/>
            <a:miter lim="800000"/>
            <a:headEnd/>
            <a:tailEnd/>
          </a:ln>
        </p:spPr>
      </p:pic>
      <p:pic>
        <p:nvPicPr>
          <p:cNvPr id="59439" name="Picture 68"/>
          <p:cNvPicPr>
            <a:picLocks noChangeAspect="1" noChangeArrowheads="1"/>
          </p:cNvPicPr>
          <p:nvPr/>
        </p:nvPicPr>
        <p:blipFill>
          <a:blip r:embed="rId5" cstate="print"/>
          <a:srcRect/>
          <a:stretch>
            <a:fillRect/>
          </a:stretch>
        </p:blipFill>
        <p:spPr bwMode="auto">
          <a:xfrm rot="-2561016">
            <a:off x="628650" y="1773238"/>
            <a:ext cx="749300" cy="719137"/>
          </a:xfrm>
          <a:prstGeom prst="rect">
            <a:avLst/>
          </a:prstGeom>
          <a:noFill/>
          <a:ln w="12700">
            <a:noFill/>
            <a:miter lim="800000"/>
            <a:headEnd/>
            <a:tailEnd/>
          </a:ln>
        </p:spPr>
      </p:pic>
      <p:pic>
        <p:nvPicPr>
          <p:cNvPr id="59440" name="Picture 68"/>
          <p:cNvPicPr>
            <a:picLocks noChangeAspect="1" noChangeArrowheads="1"/>
          </p:cNvPicPr>
          <p:nvPr/>
        </p:nvPicPr>
        <p:blipFill>
          <a:blip r:embed="rId5" cstate="print"/>
          <a:srcRect/>
          <a:stretch>
            <a:fillRect/>
          </a:stretch>
        </p:blipFill>
        <p:spPr bwMode="auto">
          <a:xfrm rot="9438099">
            <a:off x="984250" y="2125663"/>
            <a:ext cx="749300" cy="719137"/>
          </a:xfrm>
          <a:prstGeom prst="rect">
            <a:avLst/>
          </a:prstGeom>
          <a:noFill/>
          <a:ln w="12700">
            <a:noFill/>
            <a:miter lim="800000"/>
            <a:headEnd/>
            <a:tailEnd/>
          </a:ln>
        </p:spPr>
      </p:pic>
      <p:pic>
        <p:nvPicPr>
          <p:cNvPr id="59441" name="Picture 7" descr="R:\Cardiologie\Chaire_ICCR\Chaire\Banque Images\images Jeff\heart.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25575" y="3560763"/>
            <a:ext cx="857250" cy="1079500"/>
          </a:xfrm>
          <a:prstGeom prst="rect">
            <a:avLst/>
          </a:prstGeom>
          <a:noFill/>
          <a:ln w="9525">
            <a:noFill/>
            <a:miter lim="800000"/>
            <a:headEnd/>
            <a:tailEnd/>
          </a:ln>
        </p:spPr>
      </p:pic>
      <p:sp>
        <p:nvSpPr>
          <p:cNvPr id="48" name="Text Box 83"/>
          <p:cNvSpPr txBox="1">
            <a:spLocks noChangeArrowheads="1"/>
          </p:cNvSpPr>
          <p:nvPr/>
        </p:nvSpPr>
        <p:spPr bwMode="auto">
          <a:xfrm>
            <a:off x="2459038" y="2300288"/>
            <a:ext cx="1681162" cy="522287"/>
          </a:xfrm>
          <a:prstGeom prst="rect">
            <a:avLst/>
          </a:prstGeom>
          <a:noFill/>
          <a:ln w="9525">
            <a:noFill/>
            <a:miter lim="800000"/>
            <a:headEnd/>
            <a:tailEnd/>
          </a:ln>
        </p:spPr>
        <p:txBody>
          <a:bodyPr>
            <a:spAutoFit/>
          </a:bodyPr>
          <a:lstStyle/>
          <a:p>
            <a:pPr algn="ctr">
              <a:defRPr/>
            </a:pPr>
            <a:r>
              <a:rPr lang="fi-FI" sz="1400" dirty="0">
                <a:latin typeface="+mn-lt"/>
                <a:cs typeface="Arial" charset="0"/>
              </a:rPr>
              <a:t>Intra-abdominal (visceral) fat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re 1"/>
          <p:cNvSpPr>
            <a:spLocks noGrp="1"/>
          </p:cNvSpPr>
          <p:nvPr>
            <p:ph type="title"/>
          </p:nvPr>
        </p:nvSpPr>
        <p:spPr/>
        <p:txBody>
          <a:bodyPr/>
          <a:lstStyle/>
          <a:p>
            <a:r>
              <a:rPr lang="fi-FI" sz="2400"/>
              <a:t>Fat in Cardiomyocyte</a:t>
            </a:r>
            <a:endParaRPr lang="fr-CA" sz="2400"/>
          </a:p>
        </p:txBody>
      </p:sp>
      <p:sp>
        <p:nvSpPr>
          <p:cNvPr id="64514" name="Espace réservé du texte 3"/>
          <p:cNvSpPr>
            <a:spLocks noGrp="1"/>
          </p:cNvSpPr>
          <p:nvPr>
            <p:ph idx="1"/>
          </p:nvPr>
        </p:nvSpPr>
        <p:spPr/>
        <p:txBody>
          <a:bodyPr/>
          <a:lstStyle/>
          <a:p>
            <a:pPr>
              <a:spcBef>
                <a:spcPct val="0"/>
              </a:spcBef>
            </a:pPr>
            <a:r>
              <a:rPr lang="en-US"/>
              <a:t>Adapted from </a:t>
            </a:r>
            <a:r>
              <a:rPr lang="fi-FI"/>
              <a:t>McGavock JM et al. Circulation 2007; 116: 1170-5</a:t>
            </a:r>
            <a:endParaRPr lang="en-US"/>
          </a:p>
        </p:txBody>
      </p:sp>
      <p:pic>
        <p:nvPicPr>
          <p:cNvPr id="6" name="Kuva 5" descr="Paalu_MCTG_H2O_s.gif"/>
          <p:cNvPicPr>
            <a:picLocks noChangeAspect="1"/>
          </p:cNvPicPr>
          <p:nvPr/>
        </p:nvPicPr>
        <p:blipFill>
          <a:blip r:embed="rId3" cstate="print"/>
          <a:srcRect/>
          <a:stretch>
            <a:fillRect/>
          </a:stretch>
        </p:blipFill>
        <p:spPr bwMode="auto">
          <a:xfrm>
            <a:off x="4637671" y="1695148"/>
            <a:ext cx="4024313" cy="37261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4516" name="Groupe 56"/>
          <p:cNvGrpSpPr>
            <a:grpSpLocks/>
          </p:cNvGrpSpPr>
          <p:nvPr/>
        </p:nvGrpSpPr>
        <p:grpSpPr bwMode="auto">
          <a:xfrm>
            <a:off x="4595813" y="5449888"/>
            <a:ext cx="4111625" cy="66675"/>
            <a:chOff x="4595313" y="5417556"/>
            <a:chExt cx="4112709" cy="65984"/>
          </a:xfrm>
        </p:grpSpPr>
        <p:cxnSp>
          <p:nvCxnSpPr>
            <p:cNvPr id="8" name="Suora yhdysviiva 11"/>
            <p:cNvCxnSpPr/>
            <p:nvPr/>
          </p:nvCxnSpPr>
          <p:spPr>
            <a:xfrm rot="10800000">
              <a:off x="4595313" y="5417556"/>
              <a:ext cx="4112709" cy="0"/>
            </a:xfrm>
            <a:prstGeom prst="line">
              <a:avLst/>
            </a:prstGeom>
            <a:ln w="28575">
              <a:solidFill>
                <a:srgbClr val="316598"/>
              </a:solidFill>
            </a:ln>
          </p:spPr>
          <p:style>
            <a:lnRef idx="1">
              <a:schemeClr val="dk1"/>
            </a:lnRef>
            <a:fillRef idx="0">
              <a:schemeClr val="dk1"/>
            </a:fillRef>
            <a:effectRef idx="0">
              <a:schemeClr val="dk1"/>
            </a:effectRef>
            <a:fontRef idx="minor">
              <a:schemeClr val="tx1"/>
            </a:fontRef>
          </p:style>
        </p:cxnSp>
        <p:cxnSp>
          <p:nvCxnSpPr>
            <p:cNvPr id="9" name="Suora yhdysviiva 13"/>
            <p:cNvCxnSpPr/>
            <p:nvPr/>
          </p:nvCxnSpPr>
          <p:spPr>
            <a:xfrm rot="5400000">
              <a:off x="8178805" y="5449754"/>
              <a:ext cx="65984" cy="1588"/>
            </a:xfrm>
            <a:prstGeom prst="line">
              <a:avLst/>
            </a:prstGeom>
            <a:ln w="28575">
              <a:solidFill>
                <a:srgbClr val="316598"/>
              </a:solidFill>
            </a:ln>
          </p:spPr>
          <p:style>
            <a:lnRef idx="1">
              <a:schemeClr val="dk1"/>
            </a:lnRef>
            <a:fillRef idx="0">
              <a:schemeClr val="dk1"/>
            </a:fillRef>
            <a:effectRef idx="0">
              <a:schemeClr val="dk1"/>
            </a:effectRef>
            <a:fontRef idx="minor">
              <a:schemeClr val="tx1"/>
            </a:fontRef>
          </p:style>
        </p:cxnSp>
        <p:cxnSp>
          <p:nvCxnSpPr>
            <p:cNvPr id="10" name="Suora yhdysviiva 14"/>
            <p:cNvCxnSpPr/>
            <p:nvPr/>
          </p:nvCxnSpPr>
          <p:spPr>
            <a:xfrm rot="5400000">
              <a:off x="7718308" y="5449754"/>
              <a:ext cx="65984" cy="1588"/>
            </a:xfrm>
            <a:prstGeom prst="line">
              <a:avLst/>
            </a:prstGeom>
            <a:ln w="28575">
              <a:solidFill>
                <a:srgbClr val="316598"/>
              </a:solidFill>
            </a:ln>
          </p:spPr>
          <p:style>
            <a:lnRef idx="1">
              <a:schemeClr val="dk1"/>
            </a:lnRef>
            <a:fillRef idx="0">
              <a:schemeClr val="dk1"/>
            </a:fillRef>
            <a:effectRef idx="0">
              <a:schemeClr val="dk1"/>
            </a:effectRef>
            <a:fontRef idx="minor">
              <a:schemeClr val="tx1"/>
            </a:fontRef>
          </p:style>
        </p:cxnSp>
        <p:cxnSp>
          <p:nvCxnSpPr>
            <p:cNvPr id="11" name="Suora yhdysviiva 15"/>
            <p:cNvCxnSpPr/>
            <p:nvPr/>
          </p:nvCxnSpPr>
          <p:spPr>
            <a:xfrm rot="5400000">
              <a:off x="7248284" y="5449754"/>
              <a:ext cx="65984" cy="1588"/>
            </a:xfrm>
            <a:prstGeom prst="line">
              <a:avLst/>
            </a:prstGeom>
            <a:ln w="28575">
              <a:solidFill>
                <a:srgbClr val="316598"/>
              </a:solidFill>
            </a:ln>
          </p:spPr>
          <p:style>
            <a:lnRef idx="1">
              <a:schemeClr val="dk1"/>
            </a:lnRef>
            <a:fillRef idx="0">
              <a:schemeClr val="dk1"/>
            </a:fillRef>
            <a:effectRef idx="0">
              <a:schemeClr val="dk1"/>
            </a:effectRef>
            <a:fontRef idx="minor">
              <a:schemeClr val="tx1"/>
            </a:fontRef>
          </p:style>
        </p:cxnSp>
        <p:cxnSp>
          <p:nvCxnSpPr>
            <p:cNvPr id="12" name="Suora yhdysviiva 16"/>
            <p:cNvCxnSpPr/>
            <p:nvPr/>
          </p:nvCxnSpPr>
          <p:spPr>
            <a:xfrm rot="5400000">
              <a:off x="6748091" y="5449754"/>
              <a:ext cx="65984" cy="1587"/>
            </a:xfrm>
            <a:prstGeom prst="line">
              <a:avLst/>
            </a:prstGeom>
            <a:ln w="28575">
              <a:solidFill>
                <a:srgbClr val="316598"/>
              </a:solidFill>
            </a:ln>
          </p:spPr>
          <p:style>
            <a:lnRef idx="1">
              <a:schemeClr val="dk1"/>
            </a:lnRef>
            <a:fillRef idx="0">
              <a:schemeClr val="dk1"/>
            </a:fillRef>
            <a:effectRef idx="0">
              <a:schemeClr val="dk1"/>
            </a:effectRef>
            <a:fontRef idx="minor">
              <a:schemeClr val="tx1"/>
            </a:fontRef>
          </p:style>
        </p:cxnSp>
        <p:cxnSp>
          <p:nvCxnSpPr>
            <p:cNvPr id="13" name="Suora yhdysviiva 17"/>
            <p:cNvCxnSpPr/>
            <p:nvPr/>
          </p:nvCxnSpPr>
          <p:spPr>
            <a:xfrm rot="5400000">
              <a:off x="6247896" y="5449754"/>
              <a:ext cx="65984" cy="1588"/>
            </a:xfrm>
            <a:prstGeom prst="line">
              <a:avLst/>
            </a:prstGeom>
            <a:ln w="28575">
              <a:solidFill>
                <a:srgbClr val="316598"/>
              </a:solidFill>
            </a:ln>
          </p:spPr>
          <p:style>
            <a:lnRef idx="1">
              <a:schemeClr val="dk1"/>
            </a:lnRef>
            <a:fillRef idx="0">
              <a:schemeClr val="dk1"/>
            </a:fillRef>
            <a:effectRef idx="0">
              <a:schemeClr val="dk1"/>
            </a:effectRef>
            <a:fontRef idx="minor">
              <a:schemeClr val="tx1"/>
            </a:fontRef>
          </p:style>
        </p:cxnSp>
        <p:cxnSp>
          <p:nvCxnSpPr>
            <p:cNvPr id="14" name="Suora yhdysviiva 18"/>
            <p:cNvCxnSpPr/>
            <p:nvPr/>
          </p:nvCxnSpPr>
          <p:spPr>
            <a:xfrm rot="5400000">
              <a:off x="5747702" y="5449754"/>
              <a:ext cx="65984" cy="1587"/>
            </a:xfrm>
            <a:prstGeom prst="line">
              <a:avLst/>
            </a:prstGeom>
            <a:ln w="28575">
              <a:solidFill>
                <a:srgbClr val="316598"/>
              </a:solidFill>
            </a:ln>
          </p:spPr>
          <p:style>
            <a:lnRef idx="1">
              <a:schemeClr val="dk1"/>
            </a:lnRef>
            <a:fillRef idx="0">
              <a:schemeClr val="dk1"/>
            </a:fillRef>
            <a:effectRef idx="0">
              <a:schemeClr val="dk1"/>
            </a:effectRef>
            <a:fontRef idx="minor">
              <a:schemeClr val="tx1"/>
            </a:fontRef>
          </p:style>
        </p:cxnSp>
        <p:cxnSp>
          <p:nvCxnSpPr>
            <p:cNvPr id="15" name="Suora yhdysviiva 19"/>
            <p:cNvCxnSpPr/>
            <p:nvPr/>
          </p:nvCxnSpPr>
          <p:spPr>
            <a:xfrm rot="5400000">
              <a:off x="5249096" y="5449754"/>
              <a:ext cx="65984" cy="1587"/>
            </a:xfrm>
            <a:prstGeom prst="line">
              <a:avLst/>
            </a:prstGeom>
            <a:ln w="28575">
              <a:solidFill>
                <a:srgbClr val="316598"/>
              </a:solidFill>
            </a:ln>
          </p:spPr>
          <p:style>
            <a:lnRef idx="1">
              <a:schemeClr val="dk1"/>
            </a:lnRef>
            <a:fillRef idx="0">
              <a:schemeClr val="dk1"/>
            </a:fillRef>
            <a:effectRef idx="0">
              <a:schemeClr val="dk1"/>
            </a:effectRef>
            <a:fontRef idx="minor">
              <a:schemeClr val="tx1"/>
            </a:fontRef>
          </p:style>
        </p:cxnSp>
      </p:grpSp>
      <p:sp>
        <p:nvSpPr>
          <p:cNvPr id="64517" name="Tekstikehys 21"/>
          <p:cNvSpPr txBox="1">
            <a:spLocks noChangeArrowheads="1"/>
          </p:cNvSpPr>
          <p:nvPr/>
        </p:nvSpPr>
        <p:spPr bwMode="auto">
          <a:xfrm>
            <a:off x="7573962" y="5486400"/>
            <a:ext cx="357187" cy="338138"/>
          </a:xfrm>
          <a:prstGeom prst="rect">
            <a:avLst/>
          </a:prstGeom>
          <a:noFill/>
          <a:ln w="9525">
            <a:noFill/>
            <a:miter lim="800000"/>
            <a:headEnd/>
            <a:tailEnd/>
          </a:ln>
        </p:spPr>
        <p:txBody>
          <a:bodyPr>
            <a:spAutoFit/>
          </a:bodyPr>
          <a:lstStyle/>
          <a:p>
            <a:pPr algn="ctr"/>
            <a:r>
              <a:rPr lang="fi-FI" sz="1600" b="1" dirty="0">
                <a:solidFill>
                  <a:srgbClr val="316598"/>
                </a:solidFill>
                <a:ea typeface="ＭＳ Ｐゴシック"/>
                <a:cs typeface="Arial" charset="0"/>
              </a:rPr>
              <a:t>1</a:t>
            </a:r>
          </a:p>
        </p:txBody>
      </p:sp>
      <p:sp>
        <p:nvSpPr>
          <p:cNvPr id="64518" name="Tekstikehys 23"/>
          <p:cNvSpPr txBox="1">
            <a:spLocks noChangeArrowheads="1"/>
          </p:cNvSpPr>
          <p:nvPr/>
        </p:nvSpPr>
        <p:spPr bwMode="auto">
          <a:xfrm>
            <a:off x="7111999" y="5478463"/>
            <a:ext cx="357188" cy="338137"/>
          </a:xfrm>
          <a:prstGeom prst="rect">
            <a:avLst/>
          </a:prstGeom>
          <a:noFill/>
          <a:ln w="9525">
            <a:noFill/>
            <a:miter lim="800000"/>
            <a:headEnd/>
            <a:tailEnd/>
          </a:ln>
        </p:spPr>
        <p:txBody>
          <a:bodyPr>
            <a:spAutoFit/>
          </a:bodyPr>
          <a:lstStyle/>
          <a:p>
            <a:pPr algn="ctr"/>
            <a:r>
              <a:rPr lang="fi-FI" sz="1600" b="1" dirty="0">
                <a:solidFill>
                  <a:srgbClr val="316598"/>
                </a:solidFill>
                <a:ea typeface="ＭＳ Ｐゴシック"/>
                <a:cs typeface="Arial" charset="0"/>
              </a:rPr>
              <a:t>2</a:t>
            </a:r>
          </a:p>
        </p:txBody>
      </p:sp>
      <p:sp>
        <p:nvSpPr>
          <p:cNvPr id="64519" name="Tekstikehys 24"/>
          <p:cNvSpPr txBox="1">
            <a:spLocks noChangeArrowheads="1"/>
          </p:cNvSpPr>
          <p:nvPr/>
        </p:nvSpPr>
        <p:spPr bwMode="auto">
          <a:xfrm>
            <a:off x="6095999" y="5470525"/>
            <a:ext cx="357188" cy="338138"/>
          </a:xfrm>
          <a:prstGeom prst="rect">
            <a:avLst/>
          </a:prstGeom>
          <a:noFill/>
          <a:ln w="9525">
            <a:noFill/>
            <a:miter lim="800000"/>
            <a:headEnd/>
            <a:tailEnd/>
          </a:ln>
        </p:spPr>
        <p:txBody>
          <a:bodyPr>
            <a:spAutoFit/>
          </a:bodyPr>
          <a:lstStyle/>
          <a:p>
            <a:pPr algn="ctr"/>
            <a:r>
              <a:rPr lang="fi-FI" sz="1600" b="1">
                <a:solidFill>
                  <a:srgbClr val="316598"/>
                </a:solidFill>
                <a:ea typeface="ＭＳ Ｐゴシック"/>
                <a:cs typeface="Arial" charset="0"/>
              </a:rPr>
              <a:t>4</a:t>
            </a:r>
          </a:p>
        </p:txBody>
      </p:sp>
      <p:sp>
        <p:nvSpPr>
          <p:cNvPr id="64520" name="Tekstikehys 25"/>
          <p:cNvSpPr txBox="1">
            <a:spLocks noChangeArrowheads="1"/>
          </p:cNvSpPr>
          <p:nvPr/>
        </p:nvSpPr>
        <p:spPr bwMode="auto">
          <a:xfrm>
            <a:off x="6603999" y="5470525"/>
            <a:ext cx="357188" cy="338138"/>
          </a:xfrm>
          <a:prstGeom prst="rect">
            <a:avLst/>
          </a:prstGeom>
          <a:noFill/>
          <a:ln w="9525">
            <a:noFill/>
            <a:miter lim="800000"/>
            <a:headEnd/>
            <a:tailEnd/>
          </a:ln>
        </p:spPr>
        <p:txBody>
          <a:bodyPr>
            <a:spAutoFit/>
          </a:bodyPr>
          <a:lstStyle/>
          <a:p>
            <a:pPr algn="ctr"/>
            <a:r>
              <a:rPr lang="fi-FI" sz="1600" b="1">
                <a:solidFill>
                  <a:srgbClr val="316598"/>
                </a:solidFill>
                <a:ea typeface="ＭＳ Ｐゴシック"/>
                <a:cs typeface="Arial" charset="0"/>
              </a:rPr>
              <a:t>3</a:t>
            </a:r>
          </a:p>
        </p:txBody>
      </p:sp>
      <p:sp>
        <p:nvSpPr>
          <p:cNvPr id="64521" name="Tekstikehys 26"/>
          <p:cNvSpPr txBox="1">
            <a:spLocks noChangeArrowheads="1"/>
          </p:cNvSpPr>
          <p:nvPr/>
        </p:nvSpPr>
        <p:spPr bwMode="auto">
          <a:xfrm>
            <a:off x="5611812" y="5478463"/>
            <a:ext cx="357187" cy="338137"/>
          </a:xfrm>
          <a:prstGeom prst="rect">
            <a:avLst/>
          </a:prstGeom>
          <a:noFill/>
          <a:ln w="9525">
            <a:noFill/>
            <a:miter lim="800000"/>
            <a:headEnd/>
            <a:tailEnd/>
          </a:ln>
        </p:spPr>
        <p:txBody>
          <a:bodyPr>
            <a:spAutoFit/>
          </a:bodyPr>
          <a:lstStyle/>
          <a:p>
            <a:pPr algn="ctr"/>
            <a:r>
              <a:rPr lang="fi-FI" sz="1600" b="1">
                <a:solidFill>
                  <a:srgbClr val="316598"/>
                </a:solidFill>
                <a:ea typeface="ＭＳ Ｐゴシック"/>
                <a:cs typeface="Arial" charset="0"/>
              </a:rPr>
              <a:t>5</a:t>
            </a:r>
          </a:p>
        </p:txBody>
      </p:sp>
      <p:sp>
        <p:nvSpPr>
          <p:cNvPr id="64522" name="Tekstikehys 27"/>
          <p:cNvSpPr txBox="1">
            <a:spLocks noChangeArrowheads="1"/>
          </p:cNvSpPr>
          <p:nvPr/>
        </p:nvSpPr>
        <p:spPr bwMode="auto">
          <a:xfrm>
            <a:off x="5095874" y="5470525"/>
            <a:ext cx="357188" cy="338138"/>
          </a:xfrm>
          <a:prstGeom prst="rect">
            <a:avLst/>
          </a:prstGeom>
          <a:noFill/>
          <a:ln w="9525">
            <a:noFill/>
            <a:miter lim="800000"/>
            <a:headEnd/>
            <a:tailEnd/>
          </a:ln>
        </p:spPr>
        <p:txBody>
          <a:bodyPr>
            <a:spAutoFit/>
          </a:bodyPr>
          <a:lstStyle/>
          <a:p>
            <a:pPr algn="ctr"/>
            <a:r>
              <a:rPr lang="fi-FI" sz="1600" b="1">
                <a:solidFill>
                  <a:srgbClr val="316598"/>
                </a:solidFill>
                <a:ea typeface="ＭＳ Ｐゴシック"/>
                <a:cs typeface="Arial" charset="0"/>
              </a:rPr>
              <a:t>6</a:t>
            </a:r>
          </a:p>
        </p:txBody>
      </p:sp>
      <p:sp>
        <p:nvSpPr>
          <p:cNvPr id="64523" name="Tekstikehys 28"/>
          <p:cNvSpPr txBox="1">
            <a:spLocks noChangeArrowheads="1"/>
          </p:cNvSpPr>
          <p:nvPr/>
        </p:nvSpPr>
        <p:spPr bwMode="auto">
          <a:xfrm>
            <a:off x="8040687" y="5478463"/>
            <a:ext cx="357187" cy="338137"/>
          </a:xfrm>
          <a:prstGeom prst="rect">
            <a:avLst/>
          </a:prstGeom>
          <a:noFill/>
          <a:ln w="9525">
            <a:noFill/>
            <a:miter lim="800000"/>
            <a:headEnd/>
            <a:tailEnd/>
          </a:ln>
        </p:spPr>
        <p:txBody>
          <a:bodyPr>
            <a:spAutoFit/>
          </a:bodyPr>
          <a:lstStyle/>
          <a:p>
            <a:pPr algn="ctr"/>
            <a:r>
              <a:rPr lang="fi-FI" sz="1600" b="1" dirty="0">
                <a:solidFill>
                  <a:srgbClr val="316598"/>
                </a:solidFill>
                <a:ea typeface="ＭＳ Ｐゴシック"/>
                <a:cs typeface="Arial" charset="0"/>
              </a:rPr>
              <a:t>0</a:t>
            </a:r>
          </a:p>
        </p:txBody>
      </p:sp>
      <p:sp>
        <p:nvSpPr>
          <p:cNvPr id="64524" name="Tekstikehys 29"/>
          <p:cNvSpPr txBox="1">
            <a:spLocks noChangeArrowheads="1"/>
          </p:cNvSpPr>
          <p:nvPr/>
        </p:nvSpPr>
        <p:spPr bwMode="auto">
          <a:xfrm>
            <a:off x="6215063" y="5716588"/>
            <a:ext cx="642937" cy="338137"/>
          </a:xfrm>
          <a:prstGeom prst="rect">
            <a:avLst/>
          </a:prstGeom>
          <a:noFill/>
          <a:ln w="9525">
            <a:noFill/>
            <a:miter lim="800000"/>
            <a:headEnd/>
            <a:tailEnd/>
          </a:ln>
        </p:spPr>
        <p:txBody>
          <a:bodyPr>
            <a:spAutoFit/>
          </a:bodyPr>
          <a:lstStyle/>
          <a:p>
            <a:r>
              <a:rPr lang="fi-FI" sz="1600">
                <a:solidFill>
                  <a:srgbClr val="18334C"/>
                </a:solidFill>
                <a:ea typeface="ＭＳ Ｐゴシック"/>
                <a:cs typeface="Arial" charset="0"/>
              </a:rPr>
              <a:t>ppm</a:t>
            </a:r>
          </a:p>
        </p:txBody>
      </p:sp>
      <p:cxnSp>
        <p:nvCxnSpPr>
          <p:cNvPr id="26" name="Suora yhdysviiva 32"/>
          <p:cNvCxnSpPr/>
          <p:nvPr/>
        </p:nvCxnSpPr>
        <p:spPr>
          <a:xfrm rot="10800000">
            <a:off x="6423025" y="3922713"/>
            <a:ext cx="235743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526" name="Groupe 58"/>
          <p:cNvGrpSpPr>
            <a:grpSpLocks/>
          </p:cNvGrpSpPr>
          <p:nvPr/>
        </p:nvGrpSpPr>
        <p:grpSpPr bwMode="auto">
          <a:xfrm>
            <a:off x="6424613" y="1038225"/>
            <a:ext cx="2355850" cy="4217988"/>
            <a:chOff x="6424613" y="1038852"/>
            <a:chExt cx="2355850" cy="4217428"/>
          </a:xfrm>
        </p:grpSpPr>
        <p:pic>
          <p:nvPicPr>
            <p:cNvPr id="25" name="Kuva 30" descr="Paalu_MCTG_FAT_s.gif"/>
            <p:cNvPicPr>
              <a:picLocks noChangeAspect="1"/>
            </p:cNvPicPr>
            <p:nvPr/>
          </p:nvPicPr>
          <p:blipFill>
            <a:blip r:embed="rId4" cstate="print"/>
            <a:srcRect/>
            <a:stretch>
              <a:fillRect/>
            </a:stretch>
          </p:blipFill>
          <p:spPr bwMode="auto">
            <a:xfrm>
              <a:off x="6462962" y="1038852"/>
              <a:ext cx="2286001" cy="2648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7" name="Suora yhdysviiva 34"/>
            <p:cNvCxnSpPr/>
            <p:nvPr/>
          </p:nvCxnSpPr>
          <p:spPr>
            <a:xfrm rot="16200000" flipH="1">
              <a:off x="5727009" y="4417388"/>
              <a:ext cx="1536496" cy="14128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uora yhdysviiva 38"/>
            <p:cNvCxnSpPr/>
            <p:nvPr/>
          </p:nvCxnSpPr>
          <p:spPr>
            <a:xfrm rot="5400000">
              <a:off x="7807427" y="4283243"/>
              <a:ext cx="1517449" cy="42862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4559" name="Tekstikehys 39"/>
            <p:cNvSpPr txBox="1">
              <a:spLocks noChangeArrowheads="1"/>
            </p:cNvSpPr>
            <p:nvPr/>
          </p:nvSpPr>
          <p:spPr bwMode="auto">
            <a:xfrm>
              <a:off x="7280275" y="3849755"/>
              <a:ext cx="642938" cy="350838"/>
            </a:xfrm>
            <a:prstGeom prst="rect">
              <a:avLst/>
            </a:prstGeom>
            <a:noFill/>
            <a:ln w="9525">
              <a:noFill/>
              <a:miter lim="800000"/>
              <a:headEnd/>
              <a:tailEnd/>
            </a:ln>
          </p:spPr>
          <p:txBody>
            <a:bodyPr>
              <a:spAutoFit/>
            </a:bodyPr>
            <a:lstStyle/>
            <a:p>
              <a:r>
                <a:rPr lang="fi-FI">
                  <a:latin typeface="Calibri" pitchFamily="34" charset="0"/>
                  <a:ea typeface="ＭＳ Ｐゴシック"/>
                  <a:cs typeface="Arial" charset="0"/>
                </a:rPr>
                <a:t>x 50</a:t>
              </a:r>
            </a:p>
          </p:txBody>
        </p:sp>
      </p:grpSp>
      <p:sp>
        <p:nvSpPr>
          <p:cNvPr id="64527" name="Tekstikehys 40"/>
          <p:cNvSpPr txBox="1">
            <a:spLocks noChangeArrowheads="1"/>
          </p:cNvSpPr>
          <p:nvPr/>
        </p:nvSpPr>
        <p:spPr bwMode="auto">
          <a:xfrm>
            <a:off x="5422900" y="1951038"/>
            <a:ext cx="642938" cy="342900"/>
          </a:xfrm>
          <a:prstGeom prst="rect">
            <a:avLst/>
          </a:prstGeom>
          <a:noFill/>
          <a:ln w="9525">
            <a:noFill/>
            <a:miter lim="800000"/>
            <a:headEnd/>
            <a:tailEnd/>
          </a:ln>
        </p:spPr>
        <p:txBody>
          <a:bodyPr>
            <a:spAutoFit/>
          </a:bodyPr>
          <a:lstStyle/>
          <a:p>
            <a:r>
              <a:rPr lang="fi-FI">
                <a:latin typeface="Calibri" pitchFamily="34" charset="0"/>
                <a:ea typeface="ＭＳ Ｐゴシック"/>
                <a:cs typeface="Arial" charset="0"/>
              </a:rPr>
              <a:t>H</a:t>
            </a:r>
            <a:r>
              <a:rPr lang="fi-FI" baseline="-25000">
                <a:latin typeface="Calibri" pitchFamily="34" charset="0"/>
                <a:ea typeface="ＭＳ Ｐゴシック"/>
                <a:cs typeface="Arial" charset="0"/>
              </a:rPr>
              <a:t>2</a:t>
            </a:r>
            <a:r>
              <a:rPr lang="fi-FI">
                <a:latin typeface="Calibri" pitchFamily="34" charset="0"/>
                <a:ea typeface="ＭＳ Ｐゴシック"/>
                <a:cs typeface="Arial" charset="0"/>
              </a:rPr>
              <a:t>O</a:t>
            </a:r>
          </a:p>
        </p:txBody>
      </p:sp>
      <p:sp>
        <p:nvSpPr>
          <p:cNvPr id="64528" name="Tekstikehys 41"/>
          <p:cNvSpPr txBox="1">
            <a:spLocks noChangeArrowheads="1"/>
          </p:cNvSpPr>
          <p:nvPr/>
        </p:nvSpPr>
        <p:spPr bwMode="auto">
          <a:xfrm>
            <a:off x="7208838" y="1357313"/>
            <a:ext cx="642937" cy="342900"/>
          </a:xfrm>
          <a:prstGeom prst="rect">
            <a:avLst/>
          </a:prstGeom>
          <a:noFill/>
          <a:ln w="9525">
            <a:noFill/>
            <a:miter lim="800000"/>
            <a:headEnd/>
            <a:tailEnd/>
          </a:ln>
        </p:spPr>
        <p:txBody>
          <a:bodyPr>
            <a:spAutoFit/>
          </a:bodyPr>
          <a:lstStyle/>
          <a:p>
            <a:r>
              <a:rPr lang="fi-FI">
                <a:latin typeface="Calibri" pitchFamily="34" charset="0"/>
                <a:ea typeface="ＭＳ Ｐゴシック"/>
                <a:cs typeface="Arial" charset="0"/>
              </a:rPr>
              <a:t>CH</a:t>
            </a:r>
            <a:r>
              <a:rPr lang="fi-FI" baseline="-25000">
                <a:latin typeface="Calibri" pitchFamily="34" charset="0"/>
                <a:ea typeface="ＭＳ Ｐゴシック"/>
                <a:cs typeface="Arial" charset="0"/>
              </a:rPr>
              <a:t>2</a:t>
            </a:r>
            <a:endParaRPr lang="fi-FI">
              <a:latin typeface="Calibri" pitchFamily="34" charset="0"/>
              <a:ea typeface="ＭＳ Ｐゴシック"/>
              <a:cs typeface="Arial" charset="0"/>
            </a:endParaRPr>
          </a:p>
        </p:txBody>
      </p:sp>
      <p:sp>
        <p:nvSpPr>
          <p:cNvPr id="64529" name="Tekstikehys 42"/>
          <p:cNvSpPr txBox="1">
            <a:spLocks noChangeArrowheads="1"/>
          </p:cNvSpPr>
          <p:nvPr/>
        </p:nvSpPr>
        <p:spPr bwMode="auto">
          <a:xfrm>
            <a:off x="8066088" y="2603500"/>
            <a:ext cx="642937" cy="341313"/>
          </a:xfrm>
          <a:prstGeom prst="rect">
            <a:avLst/>
          </a:prstGeom>
          <a:noFill/>
          <a:ln w="9525">
            <a:noFill/>
            <a:miter lim="800000"/>
            <a:headEnd/>
            <a:tailEnd/>
          </a:ln>
        </p:spPr>
        <p:txBody>
          <a:bodyPr>
            <a:spAutoFit/>
          </a:bodyPr>
          <a:lstStyle/>
          <a:p>
            <a:r>
              <a:rPr lang="fi-FI">
                <a:latin typeface="Calibri" pitchFamily="34" charset="0"/>
                <a:ea typeface="ＭＳ Ｐゴシック"/>
                <a:cs typeface="Arial" charset="0"/>
              </a:rPr>
              <a:t>CH</a:t>
            </a:r>
            <a:r>
              <a:rPr lang="fi-FI" baseline="-25000">
                <a:latin typeface="Calibri" pitchFamily="34" charset="0"/>
                <a:ea typeface="ＭＳ Ｐゴシック"/>
                <a:cs typeface="Arial" charset="0"/>
              </a:rPr>
              <a:t>3</a:t>
            </a:r>
            <a:endParaRPr lang="fi-FI">
              <a:latin typeface="Calibri" pitchFamily="34" charset="0"/>
              <a:ea typeface="ＭＳ Ｐゴシック"/>
              <a:cs typeface="Arial" charset="0"/>
            </a:endParaRPr>
          </a:p>
        </p:txBody>
      </p:sp>
      <p:pic>
        <p:nvPicPr>
          <p:cNvPr id="33" name="Kuva 28" descr="ylinen_fig2b.gif"/>
          <p:cNvPicPr>
            <a:picLocks noChangeAspect="1"/>
          </p:cNvPicPr>
          <p:nvPr/>
        </p:nvPicPr>
        <p:blipFill>
          <a:blip r:embed="rId5" cstate="print"/>
          <a:srcRect/>
          <a:stretch>
            <a:fillRect/>
          </a:stretch>
        </p:blipFill>
        <p:spPr bwMode="auto">
          <a:xfrm>
            <a:off x="351421" y="1703493"/>
            <a:ext cx="3878263" cy="3709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4531" name="Groupe 55"/>
          <p:cNvGrpSpPr>
            <a:grpSpLocks/>
          </p:cNvGrpSpPr>
          <p:nvPr/>
        </p:nvGrpSpPr>
        <p:grpSpPr bwMode="auto">
          <a:xfrm>
            <a:off x="288925" y="5441949"/>
            <a:ext cx="3994150" cy="65088"/>
            <a:chOff x="288843" y="5393863"/>
            <a:chExt cx="3994399" cy="65983"/>
          </a:xfrm>
        </p:grpSpPr>
        <p:cxnSp>
          <p:nvCxnSpPr>
            <p:cNvPr id="35" name="Suora yhdysviiva 29"/>
            <p:cNvCxnSpPr/>
            <p:nvPr/>
          </p:nvCxnSpPr>
          <p:spPr>
            <a:xfrm rot="10800000" flipV="1">
              <a:off x="288843" y="5393864"/>
              <a:ext cx="3994399" cy="8047"/>
            </a:xfrm>
            <a:prstGeom prst="line">
              <a:avLst/>
            </a:prstGeom>
            <a:ln w="28575">
              <a:solidFill>
                <a:srgbClr val="316598"/>
              </a:solidFill>
            </a:ln>
          </p:spPr>
          <p:style>
            <a:lnRef idx="1">
              <a:schemeClr val="dk1"/>
            </a:lnRef>
            <a:fillRef idx="0">
              <a:schemeClr val="dk1"/>
            </a:fillRef>
            <a:effectRef idx="0">
              <a:schemeClr val="dk1"/>
            </a:effectRef>
            <a:fontRef idx="minor">
              <a:schemeClr val="tx1"/>
            </a:fontRef>
          </p:style>
        </p:cxnSp>
        <p:cxnSp>
          <p:nvCxnSpPr>
            <p:cNvPr id="36" name="Suora yhdysviiva 36"/>
            <p:cNvCxnSpPr/>
            <p:nvPr/>
          </p:nvCxnSpPr>
          <p:spPr>
            <a:xfrm rot="5400000">
              <a:off x="3882722" y="5426061"/>
              <a:ext cx="65983" cy="1588"/>
            </a:xfrm>
            <a:prstGeom prst="line">
              <a:avLst/>
            </a:prstGeom>
            <a:ln w="28575">
              <a:solidFill>
                <a:srgbClr val="316598"/>
              </a:solidFill>
            </a:ln>
          </p:spPr>
          <p:style>
            <a:lnRef idx="1">
              <a:schemeClr val="dk1"/>
            </a:lnRef>
            <a:fillRef idx="0">
              <a:schemeClr val="dk1"/>
            </a:fillRef>
            <a:effectRef idx="0">
              <a:schemeClr val="dk1"/>
            </a:effectRef>
            <a:fontRef idx="minor">
              <a:schemeClr val="tx1"/>
            </a:fontRef>
          </p:style>
        </p:cxnSp>
        <p:cxnSp>
          <p:nvCxnSpPr>
            <p:cNvPr id="37" name="Suora yhdysviiva 37"/>
            <p:cNvCxnSpPr/>
            <p:nvPr/>
          </p:nvCxnSpPr>
          <p:spPr>
            <a:xfrm rot="5400000">
              <a:off x="3414380" y="5426061"/>
              <a:ext cx="65983" cy="1587"/>
            </a:xfrm>
            <a:prstGeom prst="line">
              <a:avLst/>
            </a:prstGeom>
            <a:ln w="28575">
              <a:solidFill>
                <a:srgbClr val="316598"/>
              </a:solidFill>
            </a:ln>
          </p:spPr>
          <p:style>
            <a:lnRef idx="1">
              <a:schemeClr val="dk1"/>
            </a:lnRef>
            <a:fillRef idx="0">
              <a:schemeClr val="dk1"/>
            </a:fillRef>
            <a:effectRef idx="0">
              <a:schemeClr val="dk1"/>
            </a:effectRef>
            <a:fontRef idx="minor">
              <a:schemeClr val="tx1"/>
            </a:fontRef>
          </p:style>
        </p:cxnSp>
        <p:cxnSp>
          <p:nvCxnSpPr>
            <p:cNvPr id="38" name="Suora yhdysviiva 39"/>
            <p:cNvCxnSpPr/>
            <p:nvPr/>
          </p:nvCxnSpPr>
          <p:spPr>
            <a:xfrm rot="5400000">
              <a:off x="2982553" y="5426061"/>
              <a:ext cx="65983" cy="1587"/>
            </a:xfrm>
            <a:prstGeom prst="line">
              <a:avLst/>
            </a:prstGeom>
            <a:ln w="28575">
              <a:solidFill>
                <a:srgbClr val="316598"/>
              </a:solidFill>
            </a:ln>
          </p:spPr>
          <p:style>
            <a:lnRef idx="1">
              <a:schemeClr val="dk1"/>
            </a:lnRef>
            <a:fillRef idx="0">
              <a:schemeClr val="dk1"/>
            </a:fillRef>
            <a:effectRef idx="0">
              <a:schemeClr val="dk1"/>
            </a:effectRef>
            <a:fontRef idx="minor">
              <a:schemeClr val="tx1"/>
            </a:fontRef>
          </p:style>
        </p:cxnSp>
        <p:cxnSp>
          <p:nvCxnSpPr>
            <p:cNvPr id="39" name="Suora yhdysviiva 40"/>
            <p:cNvCxnSpPr/>
            <p:nvPr/>
          </p:nvCxnSpPr>
          <p:spPr>
            <a:xfrm rot="5400000">
              <a:off x="2514211" y="5426061"/>
              <a:ext cx="65983" cy="1588"/>
            </a:xfrm>
            <a:prstGeom prst="line">
              <a:avLst/>
            </a:prstGeom>
            <a:ln w="28575">
              <a:solidFill>
                <a:srgbClr val="316598"/>
              </a:solidFill>
            </a:ln>
          </p:spPr>
          <p:style>
            <a:lnRef idx="1">
              <a:schemeClr val="dk1"/>
            </a:lnRef>
            <a:fillRef idx="0">
              <a:schemeClr val="dk1"/>
            </a:fillRef>
            <a:effectRef idx="0">
              <a:schemeClr val="dk1"/>
            </a:effectRef>
            <a:fontRef idx="minor">
              <a:schemeClr val="tx1"/>
            </a:fontRef>
          </p:style>
        </p:cxnSp>
        <p:cxnSp>
          <p:nvCxnSpPr>
            <p:cNvPr id="40" name="Suora yhdysviiva 41"/>
            <p:cNvCxnSpPr/>
            <p:nvPr/>
          </p:nvCxnSpPr>
          <p:spPr>
            <a:xfrm rot="5400000">
              <a:off x="2064921" y="5426061"/>
              <a:ext cx="65983" cy="1587"/>
            </a:xfrm>
            <a:prstGeom prst="line">
              <a:avLst/>
            </a:prstGeom>
            <a:ln w="28575">
              <a:solidFill>
                <a:srgbClr val="316598"/>
              </a:solidFill>
            </a:ln>
          </p:spPr>
          <p:style>
            <a:lnRef idx="1">
              <a:schemeClr val="dk1"/>
            </a:lnRef>
            <a:fillRef idx="0">
              <a:schemeClr val="dk1"/>
            </a:fillRef>
            <a:effectRef idx="0">
              <a:schemeClr val="dk1"/>
            </a:effectRef>
            <a:fontRef idx="minor">
              <a:schemeClr val="tx1"/>
            </a:fontRef>
          </p:style>
        </p:cxnSp>
        <p:cxnSp>
          <p:nvCxnSpPr>
            <p:cNvPr id="41" name="Suora yhdysviiva 42"/>
            <p:cNvCxnSpPr/>
            <p:nvPr/>
          </p:nvCxnSpPr>
          <p:spPr>
            <a:xfrm rot="5400000">
              <a:off x="1601342" y="5426061"/>
              <a:ext cx="65983" cy="1587"/>
            </a:xfrm>
            <a:prstGeom prst="line">
              <a:avLst/>
            </a:prstGeom>
            <a:ln w="28575">
              <a:solidFill>
                <a:srgbClr val="316598"/>
              </a:solidFill>
            </a:ln>
          </p:spPr>
          <p:style>
            <a:lnRef idx="1">
              <a:schemeClr val="dk1"/>
            </a:lnRef>
            <a:fillRef idx="0">
              <a:schemeClr val="dk1"/>
            </a:fillRef>
            <a:effectRef idx="0">
              <a:schemeClr val="dk1"/>
            </a:effectRef>
            <a:fontRef idx="minor">
              <a:schemeClr val="tx1"/>
            </a:fontRef>
          </p:style>
        </p:cxnSp>
        <p:cxnSp>
          <p:nvCxnSpPr>
            <p:cNvPr id="42" name="Suora yhdysviiva 43"/>
            <p:cNvCxnSpPr/>
            <p:nvPr/>
          </p:nvCxnSpPr>
          <p:spPr>
            <a:xfrm rot="5400000">
              <a:off x="1147289" y="5426061"/>
              <a:ext cx="65983" cy="1587"/>
            </a:xfrm>
            <a:prstGeom prst="line">
              <a:avLst/>
            </a:prstGeom>
            <a:ln w="28575">
              <a:solidFill>
                <a:srgbClr val="316598"/>
              </a:solidFill>
            </a:ln>
          </p:spPr>
          <p:style>
            <a:lnRef idx="1">
              <a:schemeClr val="dk1"/>
            </a:lnRef>
            <a:fillRef idx="0">
              <a:schemeClr val="dk1"/>
            </a:fillRef>
            <a:effectRef idx="0">
              <a:schemeClr val="dk1"/>
            </a:effectRef>
            <a:fontRef idx="minor">
              <a:schemeClr val="tx1"/>
            </a:fontRef>
          </p:style>
        </p:cxnSp>
      </p:grpSp>
      <p:pic>
        <p:nvPicPr>
          <p:cNvPr id="44" name="Kuva 3" descr="Paalu_localization2.PNG"/>
          <p:cNvPicPr>
            <a:picLocks noChangeAspect="1"/>
          </p:cNvPicPr>
          <p:nvPr/>
        </p:nvPicPr>
        <p:blipFill>
          <a:blip r:embed="rId6" cstate="print"/>
          <a:srcRect/>
          <a:stretch>
            <a:fillRect/>
          </a:stretch>
        </p:blipFill>
        <p:spPr bwMode="auto">
          <a:xfrm>
            <a:off x="3448634" y="1687451"/>
            <a:ext cx="1917700" cy="2088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4533" name="Tekstikehys 26"/>
          <p:cNvSpPr txBox="1">
            <a:spLocks noChangeArrowheads="1"/>
          </p:cNvSpPr>
          <p:nvPr/>
        </p:nvSpPr>
        <p:spPr bwMode="auto">
          <a:xfrm>
            <a:off x="1477963" y="5456238"/>
            <a:ext cx="357187" cy="338137"/>
          </a:xfrm>
          <a:prstGeom prst="rect">
            <a:avLst/>
          </a:prstGeom>
          <a:noFill/>
          <a:ln w="9525">
            <a:noFill/>
            <a:miter lim="800000"/>
            <a:headEnd/>
            <a:tailEnd/>
          </a:ln>
        </p:spPr>
        <p:txBody>
          <a:bodyPr>
            <a:spAutoFit/>
          </a:bodyPr>
          <a:lstStyle/>
          <a:p>
            <a:pPr algn="ctr"/>
            <a:r>
              <a:rPr lang="fi-FI" sz="1600" b="1" dirty="0">
                <a:solidFill>
                  <a:srgbClr val="316598"/>
                </a:solidFill>
                <a:ea typeface="ＭＳ Ｐゴシック"/>
                <a:cs typeface="Arial" charset="0"/>
              </a:rPr>
              <a:t>5</a:t>
            </a:r>
          </a:p>
        </p:txBody>
      </p:sp>
      <p:sp>
        <p:nvSpPr>
          <p:cNvPr id="64534" name="Tekstikehys 29"/>
          <p:cNvSpPr txBox="1">
            <a:spLocks noChangeArrowheads="1"/>
          </p:cNvSpPr>
          <p:nvPr/>
        </p:nvSpPr>
        <p:spPr bwMode="auto">
          <a:xfrm>
            <a:off x="2006600" y="5716588"/>
            <a:ext cx="642938" cy="338137"/>
          </a:xfrm>
          <a:prstGeom prst="rect">
            <a:avLst/>
          </a:prstGeom>
          <a:noFill/>
          <a:ln w="9525">
            <a:noFill/>
            <a:miter lim="800000"/>
            <a:headEnd/>
            <a:tailEnd/>
          </a:ln>
        </p:spPr>
        <p:txBody>
          <a:bodyPr>
            <a:spAutoFit/>
          </a:bodyPr>
          <a:lstStyle/>
          <a:p>
            <a:r>
              <a:rPr lang="fi-FI" sz="1600">
                <a:solidFill>
                  <a:srgbClr val="18334C"/>
                </a:solidFill>
                <a:ea typeface="ＭＳ Ｐゴシック"/>
                <a:cs typeface="Arial" charset="0"/>
              </a:rPr>
              <a:t>ppm</a:t>
            </a:r>
          </a:p>
        </p:txBody>
      </p:sp>
      <p:sp>
        <p:nvSpPr>
          <p:cNvPr id="64535" name="Tekstikehys 24"/>
          <p:cNvSpPr txBox="1">
            <a:spLocks noChangeArrowheads="1"/>
          </p:cNvSpPr>
          <p:nvPr/>
        </p:nvSpPr>
        <p:spPr bwMode="auto">
          <a:xfrm>
            <a:off x="1938338" y="5456238"/>
            <a:ext cx="357187" cy="338137"/>
          </a:xfrm>
          <a:prstGeom prst="rect">
            <a:avLst/>
          </a:prstGeom>
          <a:noFill/>
          <a:ln w="9525">
            <a:noFill/>
            <a:miter lim="800000"/>
            <a:headEnd/>
            <a:tailEnd/>
          </a:ln>
        </p:spPr>
        <p:txBody>
          <a:bodyPr>
            <a:spAutoFit/>
          </a:bodyPr>
          <a:lstStyle/>
          <a:p>
            <a:pPr algn="ctr"/>
            <a:r>
              <a:rPr lang="fi-FI" sz="1600" b="1">
                <a:solidFill>
                  <a:srgbClr val="316598"/>
                </a:solidFill>
                <a:ea typeface="ＭＳ Ｐゴシック"/>
                <a:cs typeface="Arial" charset="0"/>
              </a:rPr>
              <a:t>4</a:t>
            </a:r>
          </a:p>
        </p:txBody>
      </p:sp>
      <p:sp>
        <p:nvSpPr>
          <p:cNvPr id="64536" name="Tekstikehys 25"/>
          <p:cNvSpPr txBox="1">
            <a:spLocks noChangeArrowheads="1"/>
          </p:cNvSpPr>
          <p:nvPr/>
        </p:nvSpPr>
        <p:spPr bwMode="auto">
          <a:xfrm>
            <a:off x="2401888" y="5456238"/>
            <a:ext cx="357187" cy="338137"/>
          </a:xfrm>
          <a:prstGeom prst="rect">
            <a:avLst/>
          </a:prstGeom>
          <a:noFill/>
          <a:ln w="9525">
            <a:noFill/>
            <a:miter lim="800000"/>
            <a:headEnd/>
            <a:tailEnd/>
          </a:ln>
        </p:spPr>
        <p:txBody>
          <a:bodyPr>
            <a:spAutoFit/>
          </a:bodyPr>
          <a:lstStyle/>
          <a:p>
            <a:pPr algn="ctr"/>
            <a:r>
              <a:rPr lang="fi-FI" sz="1600" b="1">
                <a:solidFill>
                  <a:srgbClr val="316598"/>
                </a:solidFill>
                <a:ea typeface="ＭＳ Ｐゴシック"/>
                <a:cs typeface="Arial" charset="0"/>
              </a:rPr>
              <a:t>3</a:t>
            </a:r>
          </a:p>
        </p:txBody>
      </p:sp>
      <p:sp>
        <p:nvSpPr>
          <p:cNvPr id="64537" name="Tekstikehys 23"/>
          <p:cNvSpPr txBox="1">
            <a:spLocks noChangeArrowheads="1"/>
          </p:cNvSpPr>
          <p:nvPr/>
        </p:nvSpPr>
        <p:spPr bwMode="auto">
          <a:xfrm>
            <a:off x="2867025" y="5456238"/>
            <a:ext cx="357188" cy="338137"/>
          </a:xfrm>
          <a:prstGeom prst="rect">
            <a:avLst/>
          </a:prstGeom>
          <a:noFill/>
          <a:ln w="9525">
            <a:noFill/>
            <a:miter lim="800000"/>
            <a:headEnd/>
            <a:tailEnd/>
          </a:ln>
        </p:spPr>
        <p:txBody>
          <a:bodyPr>
            <a:spAutoFit/>
          </a:bodyPr>
          <a:lstStyle/>
          <a:p>
            <a:pPr algn="ctr"/>
            <a:r>
              <a:rPr lang="fi-FI" sz="1600" b="1">
                <a:solidFill>
                  <a:srgbClr val="316598"/>
                </a:solidFill>
                <a:ea typeface="ＭＳ Ｐゴシック"/>
                <a:cs typeface="Arial" charset="0"/>
              </a:rPr>
              <a:t>2</a:t>
            </a:r>
          </a:p>
        </p:txBody>
      </p:sp>
      <p:sp>
        <p:nvSpPr>
          <p:cNvPr id="64538" name="Tekstikehys 21"/>
          <p:cNvSpPr txBox="1">
            <a:spLocks noChangeArrowheads="1"/>
          </p:cNvSpPr>
          <p:nvPr/>
        </p:nvSpPr>
        <p:spPr bwMode="auto">
          <a:xfrm>
            <a:off x="3295650" y="5456238"/>
            <a:ext cx="357188" cy="338137"/>
          </a:xfrm>
          <a:prstGeom prst="rect">
            <a:avLst/>
          </a:prstGeom>
          <a:noFill/>
          <a:ln w="9525">
            <a:noFill/>
            <a:miter lim="800000"/>
            <a:headEnd/>
            <a:tailEnd/>
          </a:ln>
        </p:spPr>
        <p:txBody>
          <a:bodyPr>
            <a:spAutoFit/>
          </a:bodyPr>
          <a:lstStyle/>
          <a:p>
            <a:pPr algn="ctr"/>
            <a:r>
              <a:rPr lang="fi-FI" sz="1600" b="1">
                <a:solidFill>
                  <a:srgbClr val="316598"/>
                </a:solidFill>
                <a:ea typeface="ＭＳ Ｐゴシック"/>
                <a:cs typeface="Arial" charset="0"/>
              </a:rPr>
              <a:t>1</a:t>
            </a:r>
          </a:p>
        </p:txBody>
      </p:sp>
      <p:sp>
        <p:nvSpPr>
          <p:cNvPr id="64539" name="Tekstikehys 28"/>
          <p:cNvSpPr txBox="1">
            <a:spLocks noChangeArrowheads="1"/>
          </p:cNvSpPr>
          <p:nvPr/>
        </p:nvSpPr>
        <p:spPr bwMode="auto">
          <a:xfrm>
            <a:off x="3763963" y="5456238"/>
            <a:ext cx="357187" cy="338137"/>
          </a:xfrm>
          <a:prstGeom prst="rect">
            <a:avLst/>
          </a:prstGeom>
          <a:noFill/>
          <a:ln w="9525">
            <a:noFill/>
            <a:miter lim="800000"/>
            <a:headEnd/>
            <a:tailEnd/>
          </a:ln>
        </p:spPr>
        <p:txBody>
          <a:bodyPr>
            <a:spAutoFit/>
          </a:bodyPr>
          <a:lstStyle/>
          <a:p>
            <a:pPr algn="ctr"/>
            <a:r>
              <a:rPr lang="fi-FI" sz="1600" b="1">
                <a:solidFill>
                  <a:srgbClr val="316598"/>
                </a:solidFill>
                <a:ea typeface="ＭＳ Ｐゴシック"/>
                <a:cs typeface="Arial" charset="0"/>
              </a:rPr>
              <a:t>0</a:t>
            </a:r>
          </a:p>
        </p:txBody>
      </p:sp>
      <p:sp>
        <p:nvSpPr>
          <p:cNvPr id="64540" name="Tekstikehys 27"/>
          <p:cNvSpPr txBox="1">
            <a:spLocks noChangeArrowheads="1"/>
          </p:cNvSpPr>
          <p:nvPr/>
        </p:nvSpPr>
        <p:spPr bwMode="auto">
          <a:xfrm>
            <a:off x="1009650" y="5456238"/>
            <a:ext cx="357188" cy="338137"/>
          </a:xfrm>
          <a:prstGeom prst="rect">
            <a:avLst/>
          </a:prstGeom>
          <a:noFill/>
          <a:ln w="9525">
            <a:noFill/>
            <a:miter lim="800000"/>
            <a:headEnd/>
            <a:tailEnd/>
          </a:ln>
        </p:spPr>
        <p:txBody>
          <a:bodyPr>
            <a:spAutoFit/>
          </a:bodyPr>
          <a:lstStyle/>
          <a:p>
            <a:pPr algn="ctr"/>
            <a:r>
              <a:rPr lang="fi-FI" sz="1600" b="1" dirty="0">
                <a:solidFill>
                  <a:srgbClr val="316598"/>
                </a:solidFill>
                <a:ea typeface="ＭＳ Ｐゴシック"/>
                <a:cs typeface="Arial" charset="0"/>
              </a:rPr>
              <a:t>6</a:t>
            </a:r>
          </a:p>
        </p:txBody>
      </p:sp>
      <p:sp>
        <p:nvSpPr>
          <p:cNvPr id="64541" name="Tekstikehys 40"/>
          <p:cNvSpPr txBox="1">
            <a:spLocks noChangeArrowheads="1"/>
          </p:cNvSpPr>
          <p:nvPr/>
        </p:nvSpPr>
        <p:spPr bwMode="auto">
          <a:xfrm>
            <a:off x="1208088" y="1831975"/>
            <a:ext cx="642937" cy="341313"/>
          </a:xfrm>
          <a:prstGeom prst="rect">
            <a:avLst/>
          </a:prstGeom>
          <a:noFill/>
          <a:ln w="9525">
            <a:noFill/>
            <a:miter lim="800000"/>
            <a:headEnd/>
            <a:tailEnd/>
          </a:ln>
        </p:spPr>
        <p:txBody>
          <a:bodyPr>
            <a:spAutoFit/>
          </a:bodyPr>
          <a:lstStyle/>
          <a:p>
            <a:r>
              <a:rPr lang="fi-FI">
                <a:latin typeface="Calibri" pitchFamily="34" charset="0"/>
                <a:ea typeface="ＭＳ Ｐゴシック"/>
                <a:cs typeface="Arial" charset="0"/>
              </a:rPr>
              <a:t>H</a:t>
            </a:r>
            <a:r>
              <a:rPr lang="fi-FI" baseline="-25000">
                <a:latin typeface="Calibri" pitchFamily="34" charset="0"/>
                <a:ea typeface="ＭＳ Ｐゴシック"/>
                <a:cs typeface="Arial" charset="0"/>
              </a:rPr>
              <a:t>2</a:t>
            </a:r>
            <a:r>
              <a:rPr lang="fi-FI">
                <a:latin typeface="Calibri" pitchFamily="34" charset="0"/>
                <a:ea typeface="ＭＳ Ｐゴシック"/>
                <a:cs typeface="Arial" charset="0"/>
              </a:rPr>
              <a:t>O</a:t>
            </a:r>
          </a:p>
        </p:txBody>
      </p:sp>
      <p:cxnSp>
        <p:nvCxnSpPr>
          <p:cNvPr id="54" name="Suora nuoliyhdysviiva 58"/>
          <p:cNvCxnSpPr/>
          <p:nvPr/>
        </p:nvCxnSpPr>
        <p:spPr>
          <a:xfrm rot="16200000" flipH="1">
            <a:off x="2666206" y="4552157"/>
            <a:ext cx="727075" cy="5000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43" name="Tekstikehys 41"/>
          <p:cNvSpPr txBox="1">
            <a:spLocks noChangeArrowheads="1"/>
          </p:cNvSpPr>
          <p:nvPr/>
        </p:nvSpPr>
        <p:spPr bwMode="auto">
          <a:xfrm>
            <a:off x="2208213" y="4097338"/>
            <a:ext cx="1285875" cy="341312"/>
          </a:xfrm>
          <a:prstGeom prst="rect">
            <a:avLst/>
          </a:prstGeom>
          <a:noFill/>
          <a:ln w="9525">
            <a:noFill/>
            <a:miter lim="800000"/>
            <a:headEnd/>
            <a:tailEnd/>
          </a:ln>
        </p:spPr>
        <p:txBody>
          <a:bodyPr>
            <a:spAutoFit/>
          </a:bodyPr>
          <a:lstStyle/>
          <a:p>
            <a:r>
              <a:rPr lang="fi-FI">
                <a:latin typeface="Calibri" pitchFamily="34" charset="0"/>
                <a:ea typeface="ＭＳ Ｐゴシック"/>
                <a:cs typeface="Arial" charset="0"/>
              </a:rPr>
              <a:t>CH</a:t>
            </a:r>
            <a:r>
              <a:rPr lang="fi-FI" baseline="-25000">
                <a:latin typeface="Calibri" pitchFamily="34" charset="0"/>
                <a:ea typeface="ＭＳ Ｐゴシック"/>
                <a:cs typeface="Arial" charset="0"/>
              </a:rPr>
              <a:t>2</a:t>
            </a:r>
            <a:r>
              <a:rPr lang="fi-FI">
                <a:latin typeface="Calibri" pitchFamily="34" charset="0"/>
                <a:ea typeface="ＭＳ Ｐゴシック"/>
                <a:cs typeface="Arial" charset="0"/>
              </a:rPr>
              <a:t> + CH</a:t>
            </a:r>
            <a:r>
              <a:rPr lang="fi-FI" baseline="-25000">
                <a:latin typeface="Calibri" pitchFamily="34" charset="0"/>
                <a:ea typeface="ＭＳ Ｐゴシック"/>
                <a:cs typeface="Arial" charset="0"/>
              </a:rPr>
              <a:t>3</a:t>
            </a:r>
            <a:endParaRPr lang="fi-FI">
              <a:latin typeface="Calibri" pitchFamily="34" charset="0"/>
              <a:ea typeface="ＭＳ Ｐゴシック"/>
              <a:cs typeface="Arial" charset="0"/>
            </a:endParaRPr>
          </a:p>
        </p:txBody>
      </p:sp>
      <p:sp>
        <p:nvSpPr>
          <p:cNvPr id="56" name="Tekstikehys 61"/>
          <p:cNvSpPr txBox="1">
            <a:spLocks noChangeArrowheads="1"/>
          </p:cNvSpPr>
          <p:nvPr/>
        </p:nvSpPr>
        <p:spPr bwMode="auto">
          <a:xfrm>
            <a:off x="292100" y="973138"/>
            <a:ext cx="2049463" cy="646112"/>
          </a:xfrm>
          <a:prstGeom prst="rect">
            <a:avLst/>
          </a:prstGeom>
          <a:noFill/>
          <a:ln w="9525">
            <a:noFill/>
            <a:miter lim="800000"/>
            <a:headEnd/>
            <a:tailEnd/>
          </a:ln>
        </p:spPr>
        <p:txBody>
          <a:bodyPr>
            <a:spAutoFit/>
          </a:bodyPr>
          <a:lstStyle/>
          <a:p>
            <a:pPr>
              <a:defRPr/>
            </a:pPr>
            <a:r>
              <a:rPr lang="fi-FI" b="1" dirty="0">
                <a:latin typeface="+mn-lt"/>
                <a:ea typeface="ＭＳ Ｐゴシック" charset="-128"/>
                <a:cs typeface="Arial" charset="0"/>
              </a:rPr>
              <a:t>Low myocardial TG content</a:t>
            </a:r>
          </a:p>
        </p:txBody>
      </p:sp>
      <p:sp>
        <p:nvSpPr>
          <p:cNvPr id="64545" name="AutoShape 105"/>
          <p:cNvSpPr>
            <a:spLocks noChangeArrowheads="1"/>
          </p:cNvSpPr>
          <p:nvPr/>
        </p:nvSpPr>
        <p:spPr bwMode="auto">
          <a:xfrm>
            <a:off x="7615447" y="6055923"/>
            <a:ext cx="1284288" cy="304800"/>
          </a:xfrm>
          <a:prstGeom prst="roundRect">
            <a:avLst>
              <a:gd name="adj" fmla="val 9972"/>
            </a:avLst>
          </a:prstGeom>
          <a:solidFill>
            <a:schemeClr val="bg1"/>
          </a:solidFill>
          <a:ln w="9525">
            <a:solidFill>
              <a:schemeClr val="accent1"/>
            </a:solidFill>
            <a:round/>
            <a:headEnd/>
            <a:tailEnd/>
          </a:ln>
        </p:spPr>
        <p:txBody>
          <a:bodyPr tIns="0" bIns="0" anchor="ctr"/>
          <a:lstStyle/>
          <a:p>
            <a:pPr algn="ctr">
              <a:lnSpc>
                <a:spcPct val="150000"/>
              </a:lnSpc>
            </a:pPr>
            <a:r>
              <a:rPr lang="en-US" sz="1100">
                <a:sym typeface="Symbol" pitchFamily="18" charset="2"/>
              </a:rPr>
              <a:t>TG: triglycerides</a:t>
            </a:r>
          </a:p>
        </p:txBody>
      </p:sp>
      <p:sp>
        <p:nvSpPr>
          <p:cNvPr id="58" name="Tekstikehys 61"/>
          <p:cNvSpPr txBox="1">
            <a:spLocks noChangeArrowheads="1"/>
          </p:cNvSpPr>
          <p:nvPr/>
        </p:nvSpPr>
        <p:spPr bwMode="auto">
          <a:xfrm>
            <a:off x="4510088" y="973138"/>
            <a:ext cx="2062162" cy="646112"/>
          </a:xfrm>
          <a:prstGeom prst="rect">
            <a:avLst/>
          </a:prstGeom>
          <a:noFill/>
          <a:ln w="9525">
            <a:noFill/>
            <a:miter lim="800000"/>
            <a:headEnd/>
            <a:tailEnd/>
          </a:ln>
        </p:spPr>
        <p:txBody>
          <a:bodyPr>
            <a:spAutoFit/>
          </a:bodyPr>
          <a:lstStyle/>
          <a:p>
            <a:pPr>
              <a:defRPr/>
            </a:pPr>
            <a:r>
              <a:rPr lang="fi-FI" b="1" dirty="0">
                <a:latin typeface="+mn-lt"/>
                <a:ea typeface="ＭＳ Ｐゴシック" charset="-128"/>
                <a:cs typeface="Arial" charset="0"/>
              </a:rPr>
              <a:t>High myocardial TG content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à coins arrondis 57"/>
          <p:cNvSpPr/>
          <p:nvPr/>
        </p:nvSpPr>
        <p:spPr>
          <a:xfrm>
            <a:off x="1936750" y="1163638"/>
            <a:ext cx="5884863" cy="407987"/>
          </a:xfrm>
          <a:prstGeom prst="roundRect">
            <a:avLst/>
          </a:prstGeom>
          <a:solidFill>
            <a:srgbClr val="FFFFFF"/>
          </a:solidFill>
          <a:ln w="19050">
            <a:solidFill>
              <a:srgbClr val="316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61458" name="Titre 1"/>
          <p:cNvSpPr>
            <a:spLocks noGrp="1"/>
          </p:cNvSpPr>
          <p:nvPr>
            <p:ph type="title"/>
          </p:nvPr>
        </p:nvSpPr>
        <p:spPr>
          <a:xfrm>
            <a:off x="1019175" y="187325"/>
            <a:ext cx="7686675" cy="460375"/>
          </a:xfrm>
        </p:spPr>
        <p:txBody>
          <a:bodyPr/>
          <a:lstStyle/>
          <a:p>
            <a:r>
              <a:rPr lang="fi-FI" sz="2400"/>
              <a:t>Cardiac Steatosis – a Component of Ectopic Fat</a:t>
            </a:r>
          </a:p>
        </p:txBody>
      </p:sp>
      <p:sp>
        <p:nvSpPr>
          <p:cNvPr id="61459" name="Espace réservé du texte 3"/>
          <p:cNvSpPr>
            <a:spLocks noGrp="1"/>
          </p:cNvSpPr>
          <p:nvPr>
            <p:ph type="body" sz="quarter" idx="10"/>
          </p:nvPr>
        </p:nvSpPr>
        <p:spPr>
          <a:xfrm>
            <a:off x="2124075" y="6105525"/>
            <a:ext cx="6800850" cy="552450"/>
          </a:xfrm>
        </p:spPr>
        <p:txBody>
          <a:bodyPr/>
          <a:lstStyle/>
          <a:p>
            <a:pPr>
              <a:spcBef>
                <a:spcPct val="0"/>
              </a:spcBef>
            </a:pPr>
            <a:r>
              <a:rPr lang="en-US" dirty="0"/>
              <a:t>Adapted from </a:t>
            </a:r>
            <a:r>
              <a:rPr lang="fi-FI" dirty="0"/>
              <a:t>McGavock JM et al. Circulation 2007;116:1170-5</a:t>
            </a:r>
            <a:r>
              <a:rPr lang="en-US" dirty="0"/>
              <a:t> </a:t>
            </a:r>
          </a:p>
        </p:txBody>
      </p:sp>
      <p:sp>
        <p:nvSpPr>
          <p:cNvPr id="12" name="Text Box 29"/>
          <p:cNvSpPr txBox="1">
            <a:spLocks noChangeArrowheads="1"/>
          </p:cNvSpPr>
          <p:nvPr/>
        </p:nvSpPr>
        <p:spPr bwMode="auto">
          <a:xfrm>
            <a:off x="792163" y="5032375"/>
            <a:ext cx="1966912" cy="584200"/>
          </a:xfrm>
          <a:prstGeom prst="rect">
            <a:avLst/>
          </a:prstGeom>
          <a:noFill/>
          <a:ln w="9525">
            <a:noFill/>
            <a:miter lim="800000"/>
            <a:headEnd/>
            <a:tailEnd/>
          </a:ln>
        </p:spPr>
        <p:txBody>
          <a:bodyPr>
            <a:spAutoFit/>
          </a:bodyPr>
          <a:lstStyle/>
          <a:p>
            <a:pPr algn="r">
              <a:defRPr/>
            </a:pPr>
            <a:r>
              <a:rPr lang="fi-FI" sz="1600" b="1" dirty="0">
                <a:solidFill>
                  <a:srgbClr val="1F4363"/>
                </a:solidFill>
                <a:latin typeface="+mn-lt"/>
              </a:rPr>
              <a:t>Intra-abdominal </a:t>
            </a:r>
          </a:p>
          <a:p>
            <a:pPr algn="r">
              <a:defRPr/>
            </a:pPr>
            <a:r>
              <a:rPr lang="fi-FI" sz="1600" b="1" dirty="0">
                <a:solidFill>
                  <a:srgbClr val="1F4363"/>
                </a:solidFill>
                <a:latin typeface="+mn-lt"/>
              </a:rPr>
              <a:t>(visceral) fat (cm</a:t>
            </a:r>
            <a:r>
              <a:rPr lang="fi-FI" sz="1600" b="1" baseline="30000" dirty="0">
                <a:solidFill>
                  <a:srgbClr val="1F4363"/>
                </a:solidFill>
                <a:latin typeface="+mn-lt"/>
              </a:rPr>
              <a:t>2</a:t>
            </a:r>
            <a:r>
              <a:rPr lang="fi-FI" sz="1600" b="1" dirty="0">
                <a:solidFill>
                  <a:srgbClr val="1F4363"/>
                </a:solidFill>
                <a:latin typeface="+mn-lt"/>
              </a:rPr>
              <a:t>)</a:t>
            </a:r>
          </a:p>
        </p:txBody>
      </p:sp>
      <p:sp>
        <p:nvSpPr>
          <p:cNvPr id="61461" name="ZoneTexte 41"/>
          <p:cNvSpPr txBox="1">
            <a:spLocks noChangeArrowheads="1"/>
          </p:cNvSpPr>
          <p:nvPr/>
        </p:nvSpPr>
        <p:spPr bwMode="auto">
          <a:xfrm>
            <a:off x="7572375" y="5799138"/>
            <a:ext cx="1327150" cy="277812"/>
          </a:xfrm>
          <a:prstGeom prst="rect">
            <a:avLst/>
          </a:prstGeom>
          <a:noFill/>
          <a:ln w="9525">
            <a:noFill/>
            <a:miter lim="800000"/>
            <a:headEnd/>
            <a:tailEnd/>
          </a:ln>
        </p:spPr>
        <p:txBody>
          <a:bodyPr>
            <a:spAutoFit/>
          </a:bodyPr>
          <a:lstStyle/>
          <a:p>
            <a:r>
              <a:rPr lang="fr-CA" sz="1200">
                <a:cs typeface="Arial" charset="0"/>
              </a:rPr>
              <a:t>*p&lt;0.05 vs. lean </a:t>
            </a:r>
          </a:p>
        </p:txBody>
      </p:sp>
      <p:sp>
        <p:nvSpPr>
          <p:cNvPr id="15" name="Tekstikehys 61"/>
          <p:cNvSpPr txBox="1">
            <a:spLocks noChangeArrowheads="1"/>
          </p:cNvSpPr>
          <p:nvPr/>
        </p:nvSpPr>
        <p:spPr bwMode="auto">
          <a:xfrm rot="16200000">
            <a:off x="270669" y="3096419"/>
            <a:ext cx="2935288" cy="647700"/>
          </a:xfrm>
          <a:prstGeom prst="rect">
            <a:avLst/>
          </a:prstGeom>
          <a:noFill/>
          <a:ln w="9525">
            <a:noFill/>
            <a:miter lim="800000"/>
            <a:headEnd/>
            <a:tailEnd/>
          </a:ln>
        </p:spPr>
        <p:txBody>
          <a:bodyPr>
            <a:spAutoFit/>
          </a:bodyPr>
          <a:lstStyle/>
          <a:p>
            <a:pPr algn="ctr">
              <a:defRPr/>
            </a:pPr>
            <a:r>
              <a:rPr lang="fi-FI" b="1" dirty="0">
                <a:solidFill>
                  <a:srgbClr val="1F4363"/>
                </a:solidFill>
                <a:latin typeface="+mn-lt"/>
                <a:ea typeface="ＭＳ Ｐゴシック" charset="-128"/>
                <a:cs typeface="Arial" charset="0"/>
              </a:rPr>
              <a:t>Myocardial triglycerides (fat/water )</a:t>
            </a:r>
          </a:p>
        </p:txBody>
      </p:sp>
      <p:grpSp>
        <p:nvGrpSpPr>
          <p:cNvPr id="61463" name="Groupe 49"/>
          <p:cNvGrpSpPr>
            <a:grpSpLocks/>
          </p:cNvGrpSpPr>
          <p:nvPr/>
        </p:nvGrpSpPr>
        <p:grpSpPr bwMode="auto">
          <a:xfrm>
            <a:off x="2755900" y="5089525"/>
            <a:ext cx="866775" cy="338138"/>
            <a:chOff x="3431225" y="4952614"/>
            <a:chExt cx="940762" cy="338891"/>
          </a:xfrm>
        </p:grpSpPr>
        <p:sp>
          <p:nvSpPr>
            <p:cNvPr id="17" name="Text Box 25"/>
            <p:cNvSpPr txBox="1">
              <a:spLocks noChangeArrowheads="1"/>
            </p:cNvSpPr>
            <p:nvPr/>
          </p:nvSpPr>
          <p:spPr bwMode="auto">
            <a:xfrm>
              <a:off x="3924005" y="4952614"/>
              <a:ext cx="447982" cy="338891"/>
            </a:xfrm>
            <a:prstGeom prst="rect">
              <a:avLst/>
            </a:prstGeom>
            <a:noFill/>
            <a:ln w="9525">
              <a:noFill/>
              <a:miter lim="800000"/>
              <a:headEnd/>
              <a:tailEnd/>
            </a:ln>
          </p:spPr>
          <p:txBody>
            <a:bodyPr wrap="none">
              <a:spAutoFit/>
            </a:bodyPr>
            <a:lstStyle/>
            <a:p>
              <a:pPr>
                <a:defRPr/>
              </a:pPr>
              <a:r>
                <a:rPr lang="fi-FI" sz="1600" b="1" dirty="0">
                  <a:solidFill>
                    <a:srgbClr val="316598"/>
                  </a:solidFill>
                  <a:latin typeface="+mn-lt"/>
                </a:rPr>
                <a:t>39</a:t>
              </a:r>
            </a:p>
          </p:txBody>
        </p:sp>
        <p:sp>
          <p:nvSpPr>
            <p:cNvPr id="18" name="Text Box 25"/>
            <p:cNvSpPr txBox="1">
              <a:spLocks noChangeArrowheads="1"/>
            </p:cNvSpPr>
            <p:nvPr/>
          </p:nvSpPr>
          <p:spPr bwMode="auto">
            <a:xfrm>
              <a:off x="3784442" y="4952614"/>
              <a:ext cx="301526" cy="338891"/>
            </a:xfrm>
            <a:prstGeom prst="rect">
              <a:avLst/>
            </a:prstGeom>
            <a:noFill/>
            <a:ln w="9525">
              <a:noFill/>
              <a:miter lim="800000"/>
              <a:headEnd/>
              <a:tailEnd/>
            </a:ln>
          </p:spPr>
          <p:txBody>
            <a:bodyPr>
              <a:spAutoFit/>
            </a:bodyPr>
            <a:lstStyle/>
            <a:p>
              <a:pPr>
                <a:defRPr/>
              </a:pPr>
              <a:r>
                <a:rPr lang="fi-FI" sz="1600" b="1" dirty="0">
                  <a:solidFill>
                    <a:srgbClr val="316598"/>
                  </a:solidFill>
                  <a:latin typeface="+mn-lt"/>
                </a:rPr>
                <a:t>±</a:t>
              </a:r>
            </a:p>
          </p:txBody>
        </p:sp>
        <p:sp>
          <p:nvSpPr>
            <p:cNvPr id="19" name="Text Box 25"/>
            <p:cNvSpPr txBox="1">
              <a:spLocks noChangeArrowheads="1"/>
            </p:cNvSpPr>
            <p:nvPr/>
          </p:nvSpPr>
          <p:spPr bwMode="auto">
            <a:xfrm>
              <a:off x="3431225" y="4952614"/>
              <a:ext cx="510010" cy="338891"/>
            </a:xfrm>
            <a:prstGeom prst="rect">
              <a:avLst/>
            </a:prstGeom>
            <a:noFill/>
            <a:ln w="9525">
              <a:noFill/>
              <a:miter lim="800000"/>
              <a:headEnd/>
              <a:tailEnd/>
            </a:ln>
          </p:spPr>
          <p:txBody>
            <a:bodyPr wrap="none">
              <a:spAutoFit/>
            </a:bodyPr>
            <a:lstStyle/>
            <a:p>
              <a:pPr algn="r">
                <a:defRPr/>
              </a:pPr>
              <a:r>
                <a:rPr lang="fi-FI" sz="1600" b="1" dirty="0">
                  <a:solidFill>
                    <a:srgbClr val="316598"/>
                  </a:solidFill>
                  <a:latin typeface="+mn-lt"/>
                </a:rPr>
                <a:t> 54</a:t>
              </a:r>
            </a:p>
          </p:txBody>
        </p:sp>
      </p:grpSp>
      <p:grpSp>
        <p:nvGrpSpPr>
          <p:cNvPr id="61464" name="Groupe 50"/>
          <p:cNvGrpSpPr>
            <a:grpSpLocks/>
          </p:cNvGrpSpPr>
          <p:nvPr/>
        </p:nvGrpSpPr>
        <p:grpSpPr bwMode="auto">
          <a:xfrm>
            <a:off x="3794125" y="5089525"/>
            <a:ext cx="1073150" cy="338138"/>
            <a:chOff x="3294718" y="4952614"/>
            <a:chExt cx="1164300" cy="338887"/>
          </a:xfrm>
        </p:grpSpPr>
        <p:sp>
          <p:nvSpPr>
            <p:cNvPr id="21" name="Text Box 25"/>
            <p:cNvSpPr txBox="1">
              <a:spLocks noChangeArrowheads="1"/>
            </p:cNvSpPr>
            <p:nvPr/>
          </p:nvSpPr>
          <p:spPr bwMode="auto">
            <a:xfrm>
              <a:off x="3925093" y="4952614"/>
              <a:ext cx="533925" cy="338887"/>
            </a:xfrm>
            <a:prstGeom prst="rect">
              <a:avLst/>
            </a:prstGeom>
            <a:noFill/>
            <a:ln w="9525">
              <a:noFill/>
              <a:miter lim="800000"/>
              <a:headEnd/>
              <a:tailEnd/>
            </a:ln>
          </p:spPr>
          <p:txBody>
            <a:bodyPr wrap="none">
              <a:spAutoFit/>
            </a:bodyPr>
            <a:lstStyle/>
            <a:p>
              <a:pPr>
                <a:defRPr/>
              </a:pPr>
              <a:r>
                <a:rPr lang="fi-FI" sz="1600" b="1" dirty="0">
                  <a:solidFill>
                    <a:srgbClr val="316598"/>
                  </a:solidFill>
                  <a:latin typeface="+mn-lt"/>
                </a:rPr>
                <a:t>53*</a:t>
              </a:r>
            </a:p>
          </p:txBody>
        </p:sp>
        <p:sp>
          <p:nvSpPr>
            <p:cNvPr id="22" name="Text Box 25"/>
            <p:cNvSpPr txBox="1">
              <a:spLocks noChangeArrowheads="1"/>
            </p:cNvSpPr>
            <p:nvPr/>
          </p:nvSpPr>
          <p:spPr bwMode="auto">
            <a:xfrm>
              <a:off x="3785585" y="4952614"/>
              <a:ext cx="301408" cy="338887"/>
            </a:xfrm>
            <a:prstGeom prst="rect">
              <a:avLst/>
            </a:prstGeom>
            <a:noFill/>
            <a:ln w="9525">
              <a:noFill/>
              <a:miter lim="800000"/>
              <a:headEnd/>
              <a:tailEnd/>
            </a:ln>
          </p:spPr>
          <p:txBody>
            <a:bodyPr>
              <a:spAutoFit/>
            </a:bodyPr>
            <a:lstStyle/>
            <a:p>
              <a:pPr>
                <a:defRPr/>
              </a:pPr>
              <a:r>
                <a:rPr lang="fi-FI" sz="1600" b="1" dirty="0">
                  <a:solidFill>
                    <a:srgbClr val="316598"/>
                  </a:solidFill>
                  <a:latin typeface="+mn-lt"/>
                </a:rPr>
                <a:t>±</a:t>
              </a:r>
            </a:p>
          </p:txBody>
        </p:sp>
        <p:sp>
          <p:nvSpPr>
            <p:cNvPr id="23" name="Text Box 25"/>
            <p:cNvSpPr txBox="1">
              <a:spLocks noChangeArrowheads="1"/>
            </p:cNvSpPr>
            <p:nvPr/>
          </p:nvSpPr>
          <p:spPr bwMode="auto">
            <a:xfrm>
              <a:off x="3294718" y="4952614"/>
              <a:ext cx="633820" cy="338887"/>
            </a:xfrm>
            <a:prstGeom prst="rect">
              <a:avLst/>
            </a:prstGeom>
            <a:noFill/>
            <a:ln w="9525">
              <a:noFill/>
              <a:miter lim="800000"/>
              <a:headEnd/>
              <a:tailEnd/>
            </a:ln>
          </p:spPr>
          <p:txBody>
            <a:bodyPr wrap="none">
              <a:spAutoFit/>
            </a:bodyPr>
            <a:lstStyle/>
            <a:p>
              <a:pPr algn="r">
                <a:defRPr/>
              </a:pPr>
              <a:r>
                <a:rPr lang="fi-FI" sz="1600" b="1" dirty="0">
                  <a:solidFill>
                    <a:srgbClr val="316598"/>
                  </a:solidFill>
                  <a:latin typeface="+mn-lt"/>
                </a:rPr>
                <a:t> 120</a:t>
              </a:r>
            </a:p>
          </p:txBody>
        </p:sp>
      </p:grpSp>
      <p:grpSp>
        <p:nvGrpSpPr>
          <p:cNvPr id="61465" name="Groupe 59"/>
          <p:cNvGrpSpPr>
            <a:grpSpLocks/>
          </p:cNvGrpSpPr>
          <p:nvPr/>
        </p:nvGrpSpPr>
        <p:grpSpPr bwMode="auto">
          <a:xfrm>
            <a:off x="5040313" y="5089525"/>
            <a:ext cx="1071562" cy="338138"/>
            <a:chOff x="3294718" y="4952614"/>
            <a:chExt cx="1164284" cy="338891"/>
          </a:xfrm>
        </p:grpSpPr>
        <p:sp>
          <p:nvSpPr>
            <p:cNvPr id="25" name="Text Box 25"/>
            <p:cNvSpPr txBox="1">
              <a:spLocks noChangeArrowheads="1"/>
            </p:cNvSpPr>
            <p:nvPr/>
          </p:nvSpPr>
          <p:spPr bwMode="auto">
            <a:xfrm>
              <a:off x="3924294" y="4952614"/>
              <a:ext cx="534708" cy="338891"/>
            </a:xfrm>
            <a:prstGeom prst="rect">
              <a:avLst/>
            </a:prstGeom>
            <a:noFill/>
            <a:ln w="9525">
              <a:noFill/>
              <a:miter lim="800000"/>
              <a:headEnd/>
              <a:tailEnd/>
            </a:ln>
          </p:spPr>
          <p:txBody>
            <a:bodyPr wrap="none">
              <a:spAutoFit/>
            </a:bodyPr>
            <a:lstStyle/>
            <a:p>
              <a:pPr>
                <a:defRPr/>
              </a:pPr>
              <a:r>
                <a:rPr lang="fi-FI" sz="1600" b="1" dirty="0">
                  <a:solidFill>
                    <a:srgbClr val="316598"/>
                  </a:solidFill>
                  <a:latin typeface="+mn-lt"/>
                </a:rPr>
                <a:t>36*</a:t>
              </a:r>
            </a:p>
          </p:txBody>
        </p:sp>
        <p:sp>
          <p:nvSpPr>
            <p:cNvPr id="26" name="Text Box 25"/>
            <p:cNvSpPr txBox="1">
              <a:spLocks noChangeArrowheads="1"/>
            </p:cNvSpPr>
            <p:nvPr/>
          </p:nvSpPr>
          <p:spPr bwMode="auto">
            <a:xfrm>
              <a:off x="3784580" y="4952614"/>
              <a:ext cx="301851" cy="338891"/>
            </a:xfrm>
            <a:prstGeom prst="rect">
              <a:avLst/>
            </a:prstGeom>
            <a:noFill/>
            <a:ln w="9525">
              <a:noFill/>
              <a:miter lim="800000"/>
              <a:headEnd/>
              <a:tailEnd/>
            </a:ln>
          </p:spPr>
          <p:txBody>
            <a:bodyPr>
              <a:spAutoFit/>
            </a:bodyPr>
            <a:lstStyle/>
            <a:p>
              <a:pPr>
                <a:defRPr/>
              </a:pPr>
              <a:r>
                <a:rPr lang="fi-FI" sz="1600" b="1" dirty="0">
                  <a:solidFill>
                    <a:srgbClr val="316598"/>
                  </a:solidFill>
                  <a:latin typeface="+mn-lt"/>
                </a:rPr>
                <a:t>±</a:t>
              </a:r>
            </a:p>
          </p:txBody>
        </p:sp>
        <p:sp>
          <p:nvSpPr>
            <p:cNvPr id="27" name="Text Box 25"/>
            <p:cNvSpPr txBox="1">
              <a:spLocks noChangeArrowheads="1"/>
            </p:cNvSpPr>
            <p:nvPr/>
          </p:nvSpPr>
          <p:spPr bwMode="auto">
            <a:xfrm>
              <a:off x="3294718" y="4952614"/>
              <a:ext cx="633025" cy="338891"/>
            </a:xfrm>
            <a:prstGeom prst="rect">
              <a:avLst/>
            </a:prstGeom>
            <a:noFill/>
            <a:ln w="9525">
              <a:noFill/>
              <a:miter lim="800000"/>
              <a:headEnd/>
              <a:tailEnd/>
            </a:ln>
          </p:spPr>
          <p:txBody>
            <a:bodyPr wrap="none">
              <a:spAutoFit/>
            </a:bodyPr>
            <a:lstStyle/>
            <a:p>
              <a:pPr algn="r">
                <a:defRPr/>
              </a:pPr>
              <a:r>
                <a:rPr lang="fi-FI" sz="1600" b="1" dirty="0">
                  <a:solidFill>
                    <a:srgbClr val="316598"/>
                  </a:solidFill>
                  <a:latin typeface="+mn-lt"/>
                </a:rPr>
                <a:t> 132</a:t>
              </a:r>
            </a:p>
          </p:txBody>
        </p:sp>
      </p:grpSp>
      <p:grpSp>
        <p:nvGrpSpPr>
          <p:cNvPr id="61466" name="Groupe 63"/>
          <p:cNvGrpSpPr>
            <a:grpSpLocks/>
          </p:cNvGrpSpPr>
          <p:nvPr/>
        </p:nvGrpSpPr>
        <p:grpSpPr bwMode="auto">
          <a:xfrm>
            <a:off x="6284913" y="5089525"/>
            <a:ext cx="1073150" cy="338138"/>
            <a:chOff x="3294679" y="4952614"/>
            <a:chExt cx="1165195" cy="338887"/>
          </a:xfrm>
        </p:grpSpPr>
        <p:sp>
          <p:nvSpPr>
            <p:cNvPr id="29" name="Text Box 25"/>
            <p:cNvSpPr txBox="1">
              <a:spLocks noChangeArrowheads="1"/>
            </p:cNvSpPr>
            <p:nvPr/>
          </p:nvSpPr>
          <p:spPr bwMode="auto">
            <a:xfrm>
              <a:off x="3925539" y="4952614"/>
              <a:ext cx="534335" cy="338887"/>
            </a:xfrm>
            <a:prstGeom prst="rect">
              <a:avLst/>
            </a:prstGeom>
            <a:noFill/>
            <a:ln w="9525">
              <a:noFill/>
              <a:miter lim="800000"/>
              <a:headEnd/>
              <a:tailEnd/>
            </a:ln>
          </p:spPr>
          <p:txBody>
            <a:bodyPr wrap="none">
              <a:spAutoFit/>
            </a:bodyPr>
            <a:lstStyle/>
            <a:p>
              <a:pPr>
                <a:defRPr/>
              </a:pPr>
              <a:r>
                <a:rPr lang="fi-FI" sz="1600" b="1" dirty="0">
                  <a:solidFill>
                    <a:srgbClr val="316598"/>
                  </a:solidFill>
                  <a:latin typeface="+mn-lt"/>
                </a:rPr>
                <a:t>65*</a:t>
              </a:r>
            </a:p>
          </p:txBody>
        </p:sp>
        <p:sp>
          <p:nvSpPr>
            <p:cNvPr id="30" name="Text Box 25"/>
            <p:cNvSpPr txBox="1">
              <a:spLocks noChangeArrowheads="1"/>
            </p:cNvSpPr>
            <p:nvPr/>
          </p:nvSpPr>
          <p:spPr bwMode="auto">
            <a:xfrm>
              <a:off x="3785922" y="4952614"/>
              <a:ext cx="301641" cy="338887"/>
            </a:xfrm>
            <a:prstGeom prst="rect">
              <a:avLst/>
            </a:prstGeom>
            <a:noFill/>
            <a:ln w="9525">
              <a:noFill/>
              <a:miter lim="800000"/>
              <a:headEnd/>
              <a:tailEnd/>
            </a:ln>
          </p:spPr>
          <p:txBody>
            <a:bodyPr>
              <a:spAutoFit/>
            </a:bodyPr>
            <a:lstStyle/>
            <a:p>
              <a:pPr>
                <a:defRPr/>
              </a:pPr>
              <a:r>
                <a:rPr lang="fi-FI" sz="1600" b="1" dirty="0">
                  <a:solidFill>
                    <a:srgbClr val="316598"/>
                  </a:solidFill>
                  <a:latin typeface="+mn-lt"/>
                </a:rPr>
                <a:t>±</a:t>
              </a:r>
            </a:p>
          </p:txBody>
        </p:sp>
        <p:sp>
          <p:nvSpPr>
            <p:cNvPr id="31" name="Text Box 25"/>
            <p:cNvSpPr txBox="1">
              <a:spLocks noChangeArrowheads="1"/>
            </p:cNvSpPr>
            <p:nvPr/>
          </p:nvSpPr>
          <p:spPr bwMode="auto">
            <a:xfrm>
              <a:off x="3294679" y="4952614"/>
              <a:ext cx="634307" cy="338887"/>
            </a:xfrm>
            <a:prstGeom prst="rect">
              <a:avLst/>
            </a:prstGeom>
            <a:noFill/>
            <a:ln w="9525">
              <a:noFill/>
              <a:miter lim="800000"/>
              <a:headEnd/>
              <a:tailEnd/>
            </a:ln>
          </p:spPr>
          <p:txBody>
            <a:bodyPr wrap="none">
              <a:spAutoFit/>
            </a:bodyPr>
            <a:lstStyle/>
            <a:p>
              <a:pPr algn="r">
                <a:defRPr/>
              </a:pPr>
              <a:r>
                <a:rPr lang="fi-FI" sz="1600" b="1" dirty="0">
                  <a:solidFill>
                    <a:srgbClr val="316598"/>
                  </a:solidFill>
                  <a:latin typeface="+mn-lt"/>
                </a:rPr>
                <a:t> 160</a:t>
              </a:r>
            </a:p>
          </p:txBody>
        </p:sp>
      </p:grpSp>
      <p:grpSp>
        <p:nvGrpSpPr>
          <p:cNvPr id="61467" name="Groupe 49"/>
          <p:cNvGrpSpPr>
            <a:grpSpLocks/>
          </p:cNvGrpSpPr>
          <p:nvPr/>
        </p:nvGrpSpPr>
        <p:grpSpPr bwMode="auto">
          <a:xfrm>
            <a:off x="2695575" y="5461000"/>
            <a:ext cx="981075" cy="339725"/>
            <a:chOff x="3368563" y="4952610"/>
            <a:chExt cx="1066087" cy="338892"/>
          </a:xfrm>
        </p:grpSpPr>
        <p:sp>
          <p:nvSpPr>
            <p:cNvPr id="33" name="Text Box 25"/>
            <p:cNvSpPr txBox="1">
              <a:spLocks noChangeArrowheads="1"/>
            </p:cNvSpPr>
            <p:nvPr/>
          </p:nvSpPr>
          <p:spPr bwMode="auto">
            <a:xfrm>
              <a:off x="3924032" y="4952610"/>
              <a:ext cx="510618" cy="338892"/>
            </a:xfrm>
            <a:prstGeom prst="rect">
              <a:avLst/>
            </a:prstGeom>
            <a:noFill/>
            <a:ln w="9525">
              <a:noFill/>
              <a:miter lim="800000"/>
              <a:headEnd/>
              <a:tailEnd/>
            </a:ln>
          </p:spPr>
          <p:txBody>
            <a:bodyPr wrap="none">
              <a:spAutoFit/>
            </a:bodyPr>
            <a:lstStyle/>
            <a:p>
              <a:pPr>
                <a:defRPr/>
              </a:pPr>
              <a:r>
                <a:rPr lang="fi-FI" sz="1600" b="1" dirty="0">
                  <a:solidFill>
                    <a:srgbClr val="316598"/>
                  </a:solidFill>
                  <a:latin typeface="+mn-lt"/>
                </a:rPr>
                <a:t>0.9</a:t>
              </a:r>
            </a:p>
          </p:txBody>
        </p:sp>
        <p:sp>
          <p:nvSpPr>
            <p:cNvPr id="34" name="Text Box 25"/>
            <p:cNvSpPr txBox="1">
              <a:spLocks noChangeArrowheads="1"/>
            </p:cNvSpPr>
            <p:nvPr/>
          </p:nvSpPr>
          <p:spPr bwMode="auto">
            <a:xfrm>
              <a:off x="3784303" y="4952610"/>
              <a:ext cx="301885" cy="338892"/>
            </a:xfrm>
            <a:prstGeom prst="rect">
              <a:avLst/>
            </a:prstGeom>
            <a:noFill/>
            <a:ln w="9525">
              <a:noFill/>
              <a:miter lim="800000"/>
              <a:headEnd/>
              <a:tailEnd/>
            </a:ln>
          </p:spPr>
          <p:txBody>
            <a:bodyPr>
              <a:spAutoFit/>
            </a:bodyPr>
            <a:lstStyle/>
            <a:p>
              <a:pPr>
                <a:defRPr/>
              </a:pPr>
              <a:r>
                <a:rPr lang="fi-FI" sz="1600" b="1" dirty="0">
                  <a:solidFill>
                    <a:srgbClr val="316598"/>
                  </a:solidFill>
                  <a:latin typeface="+mn-lt"/>
                </a:rPr>
                <a:t>±</a:t>
              </a:r>
            </a:p>
          </p:txBody>
        </p:sp>
        <p:sp>
          <p:nvSpPr>
            <p:cNvPr id="35" name="Text Box 25"/>
            <p:cNvSpPr txBox="1">
              <a:spLocks noChangeArrowheads="1"/>
            </p:cNvSpPr>
            <p:nvPr/>
          </p:nvSpPr>
          <p:spPr bwMode="auto">
            <a:xfrm>
              <a:off x="3368563" y="4952610"/>
              <a:ext cx="572720" cy="338892"/>
            </a:xfrm>
            <a:prstGeom prst="rect">
              <a:avLst/>
            </a:prstGeom>
            <a:noFill/>
            <a:ln w="9525">
              <a:noFill/>
              <a:miter lim="800000"/>
              <a:headEnd/>
              <a:tailEnd/>
            </a:ln>
          </p:spPr>
          <p:txBody>
            <a:bodyPr wrap="none">
              <a:spAutoFit/>
            </a:bodyPr>
            <a:lstStyle/>
            <a:p>
              <a:pPr algn="r">
                <a:defRPr/>
              </a:pPr>
              <a:r>
                <a:rPr lang="fi-FI" sz="1600" b="1" dirty="0">
                  <a:solidFill>
                    <a:srgbClr val="316598"/>
                  </a:solidFill>
                  <a:latin typeface="+mn-lt"/>
                </a:rPr>
                <a:t> 1.1</a:t>
              </a:r>
            </a:p>
          </p:txBody>
        </p:sp>
      </p:grpSp>
      <p:grpSp>
        <p:nvGrpSpPr>
          <p:cNvPr id="61468" name="Groupe 50"/>
          <p:cNvGrpSpPr>
            <a:grpSpLocks/>
          </p:cNvGrpSpPr>
          <p:nvPr/>
        </p:nvGrpSpPr>
        <p:grpSpPr bwMode="auto">
          <a:xfrm>
            <a:off x="3903663" y="5461000"/>
            <a:ext cx="936625" cy="339725"/>
            <a:chOff x="3418206" y="4952614"/>
            <a:chExt cx="1016462" cy="338891"/>
          </a:xfrm>
        </p:grpSpPr>
        <p:sp>
          <p:nvSpPr>
            <p:cNvPr id="37" name="Text Box 25"/>
            <p:cNvSpPr txBox="1">
              <a:spLocks noChangeArrowheads="1"/>
            </p:cNvSpPr>
            <p:nvPr/>
          </p:nvSpPr>
          <p:spPr bwMode="auto">
            <a:xfrm>
              <a:off x="3924714" y="4952614"/>
              <a:ext cx="509954" cy="338891"/>
            </a:xfrm>
            <a:prstGeom prst="rect">
              <a:avLst/>
            </a:prstGeom>
            <a:noFill/>
            <a:ln w="9525">
              <a:noFill/>
              <a:miter lim="800000"/>
              <a:headEnd/>
              <a:tailEnd/>
            </a:ln>
          </p:spPr>
          <p:txBody>
            <a:bodyPr wrap="none">
              <a:spAutoFit/>
            </a:bodyPr>
            <a:lstStyle/>
            <a:p>
              <a:pPr>
                <a:defRPr/>
              </a:pPr>
              <a:r>
                <a:rPr lang="fi-FI" sz="1600" b="1" dirty="0">
                  <a:solidFill>
                    <a:srgbClr val="316598"/>
                  </a:solidFill>
                  <a:latin typeface="+mn-lt"/>
                </a:rPr>
                <a:t>5.2</a:t>
              </a:r>
            </a:p>
          </p:txBody>
        </p:sp>
        <p:sp>
          <p:nvSpPr>
            <p:cNvPr id="38" name="Text Box 25"/>
            <p:cNvSpPr txBox="1">
              <a:spLocks noChangeArrowheads="1"/>
            </p:cNvSpPr>
            <p:nvPr/>
          </p:nvSpPr>
          <p:spPr bwMode="auto">
            <a:xfrm>
              <a:off x="3785165" y="4952614"/>
              <a:ext cx="301494" cy="338891"/>
            </a:xfrm>
            <a:prstGeom prst="rect">
              <a:avLst/>
            </a:prstGeom>
            <a:noFill/>
            <a:ln w="9525">
              <a:noFill/>
              <a:miter lim="800000"/>
              <a:headEnd/>
              <a:tailEnd/>
            </a:ln>
          </p:spPr>
          <p:txBody>
            <a:bodyPr>
              <a:spAutoFit/>
            </a:bodyPr>
            <a:lstStyle/>
            <a:p>
              <a:pPr>
                <a:defRPr/>
              </a:pPr>
              <a:r>
                <a:rPr lang="fi-FI" sz="1600" b="1" dirty="0">
                  <a:solidFill>
                    <a:srgbClr val="316598"/>
                  </a:solidFill>
                  <a:latin typeface="+mn-lt"/>
                </a:rPr>
                <a:t>±</a:t>
              </a:r>
            </a:p>
          </p:txBody>
        </p:sp>
        <p:sp>
          <p:nvSpPr>
            <p:cNvPr id="39" name="Text Box 25"/>
            <p:cNvSpPr txBox="1">
              <a:spLocks noChangeArrowheads="1"/>
            </p:cNvSpPr>
            <p:nvPr/>
          </p:nvSpPr>
          <p:spPr bwMode="auto">
            <a:xfrm>
              <a:off x="3418206" y="4952614"/>
              <a:ext cx="509954" cy="338891"/>
            </a:xfrm>
            <a:prstGeom prst="rect">
              <a:avLst/>
            </a:prstGeom>
            <a:noFill/>
            <a:ln w="9525">
              <a:noFill/>
              <a:miter lim="800000"/>
              <a:headEnd/>
              <a:tailEnd/>
            </a:ln>
          </p:spPr>
          <p:txBody>
            <a:bodyPr wrap="none">
              <a:spAutoFit/>
            </a:bodyPr>
            <a:lstStyle/>
            <a:p>
              <a:pPr algn="r">
                <a:defRPr/>
              </a:pPr>
              <a:r>
                <a:rPr lang="fi-FI" sz="1600" b="1" dirty="0">
                  <a:solidFill>
                    <a:srgbClr val="316598"/>
                  </a:solidFill>
                  <a:latin typeface="+mn-lt"/>
                </a:rPr>
                <a:t>4.3</a:t>
              </a:r>
            </a:p>
          </p:txBody>
        </p:sp>
      </p:grpSp>
      <p:grpSp>
        <p:nvGrpSpPr>
          <p:cNvPr id="61469" name="Groupe 59"/>
          <p:cNvGrpSpPr>
            <a:grpSpLocks/>
          </p:cNvGrpSpPr>
          <p:nvPr/>
        </p:nvGrpSpPr>
        <p:grpSpPr bwMode="auto">
          <a:xfrm>
            <a:off x="5154613" y="5461000"/>
            <a:ext cx="1119187" cy="339725"/>
            <a:chOff x="3418208" y="4952611"/>
            <a:chExt cx="1214582" cy="338894"/>
          </a:xfrm>
        </p:grpSpPr>
        <p:sp>
          <p:nvSpPr>
            <p:cNvPr id="41" name="Text Box 25"/>
            <p:cNvSpPr txBox="1">
              <a:spLocks noChangeArrowheads="1"/>
            </p:cNvSpPr>
            <p:nvPr/>
          </p:nvSpPr>
          <p:spPr bwMode="auto">
            <a:xfrm>
              <a:off x="3924715" y="4952611"/>
              <a:ext cx="708075" cy="338894"/>
            </a:xfrm>
            <a:prstGeom prst="rect">
              <a:avLst/>
            </a:prstGeom>
            <a:noFill/>
            <a:ln w="9525">
              <a:noFill/>
              <a:miter lim="800000"/>
              <a:headEnd/>
              <a:tailEnd/>
            </a:ln>
          </p:spPr>
          <p:txBody>
            <a:bodyPr wrap="none">
              <a:spAutoFit/>
            </a:bodyPr>
            <a:lstStyle/>
            <a:p>
              <a:pPr>
                <a:defRPr/>
              </a:pPr>
              <a:r>
                <a:rPr lang="fi-FI" sz="1600" b="1" dirty="0">
                  <a:solidFill>
                    <a:srgbClr val="316598"/>
                  </a:solidFill>
                  <a:latin typeface="+mn-lt"/>
                </a:rPr>
                <a:t>11.1*</a:t>
              </a:r>
            </a:p>
          </p:txBody>
        </p:sp>
        <p:sp>
          <p:nvSpPr>
            <p:cNvPr id="42" name="Text Box 25"/>
            <p:cNvSpPr txBox="1">
              <a:spLocks noChangeArrowheads="1"/>
            </p:cNvSpPr>
            <p:nvPr/>
          </p:nvSpPr>
          <p:spPr bwMode="auto">
            <a:xfrm>
              <a:off x="3785166" y="4952611"/>
              <a:ext cx="301493" cy="338894"/>
            </a:xfrm>
            <a:prstGeom prst="rect">
              <a:avLst/>
            </a:prstGeom>
            <a:noFill/>
            <a:ln w="9525">
              <a:noFill/>
              <a:miter lim="800000"/>
              <a:headEnd/>
              <a:tailEnd/>
            </a:ln>
          </p:spPr>
          <p:txBody>
            <a:bodyPr>
              <a:spAutoFit/>
            </a:bodyPr>
            <a:lstStyle/>
            <a:p>
              <a:pPr>
                <a:defRPr/>
              </a:pPr>
              <a:r>
                <a:rPr lang="fi-FI" sz="1600" b="1" dirty="0">
                  <a:solidFill>
                    <a:srgbClr val="316598"/>
                  </a:solidFill>
                  <a:latin typeface="+mn-lt"/>
                </a:rPr>
                <a:t>±</a:t>
              </a:r>
            </a:p>
          </p:txBody>
        </p:sp>
        <p:sp>
          <p:nvSpPr>
            <p:cNvPr id="43" name="Text Box 25"/>
            <p:cNvSpPr txBox="1">
              <a:spLocks noChangeArrowheads="1"/>
            </p:cNvSpPr>
            <p:nvPr/>
          </p:nvSpPr>
          <p:spPr bwMode="auto">
            <a:xfrm>
              <a:off x="3418208" y="4952611"/>
              <a:ext cx="509952" cy="338894"/>
            </a:xfrm>
            <a:prstGeom prst="rect">
              <a:avLst/>
            </a:prstGeom>
            <a:noFill/>
            <a:ln w="9525">
              <a:noFill/>
              <a:miter lim="800000"/>
              <a:headEnd/>
              <a:tailEnd/>
            </a:ln>
          </p:spPr>
          <p:txBody>
            <a:bodyPr wrap="none">
              <a:spAutoFit/>
            </a:bodyPr>
            <a:lstStyle/>
            <a:p>
              <a:pPr algn="r">
                <a:defRPr/>
              </a:pPr>
              <a:r>
                <a:rPr lang="fi-FI" sz="1600" b="1" dirty="0">
                  <a:solidFill>
                    <a:srgbClr val="316598"/>
                  </a:solidFill>
                  <a:latin typeface="+mn-lt"/>
                </a:rPr>
                <a:t>8.3</a:t>
              </a:r>
            </a:p>
          </p:txBody>
        </p:sp>
      </p:grpSp>
      <p:grpSp>
        <p:nvGrpSpPr>
          <p:cNvPr id="61470" name="Groupe 63"/>
          <p:cNvGrpSpPr>
            <a:grpSpLocks/>
          </p:cNvGrpSpPr>
          <p:nvPr/>
        </p:nvGrpSpPr>
        <p:grpSpPr bwMode="auto">
          <a:xfrm>
            <a:off x="6403975" y="5461000"/>
            <a:ext cx="1017588" cy="339725"/>
            <a:chOff x="3418263" y="4952614"/>
            <a:chExt cx="1104270" cy="338891"/>
          </a:xfrm>
        </p:grpSpPr>
        <p:sp>
          <p:nvSpPr>
            <p:cNvPr id="45" name="Text Box 25"/>
            <p:cNvSpPr txBox="1">
              <a:spLocks noChangeArrowheads="1"/>
            </p:cNvSpPr>
            <p:nvPr/>
          </p:nvSpPr>
          <p:spPr bwMode="auto">
            <a:xfrm>
              <a:off x="3924745" y="4952614"/>
              <a:ext cx="597788" cy="338891"/>
            </a:xfrm>
            <a:prstGeom prst="rect">
              <a:avLst/>
            </a:prstGeom>
            <a:noFill/>
            <a:ln w="9525">
              <a:noFill/>
              <a:miter lim="800000"/>
              <a:headEnd/>
              <a:tailEnd/>
            </a:ln>
          </p:spPr>
          <p:txBody>
            <a:bodyPr wrap="none">
              <a:spAutoFit/>
            </a:bodyPr>
            <a:lstStyle/>
            <a:p>
              <a:pPr>
                <a:defRPr/>
              </a:pPr>
              <a:r>
                <a:rPr lang="fi-FI" sz="1600" b="1" dirty="0">
                  <a:solidFill>
                    <a:srgbClr val="316598"/>
                  </a:solidFill>
                  <a:latin typeface="+mn-lt"/>
                </a:rPr>
                <a:t>8.8*</a:t>
              </a:r>
            </a:p>
          </p:txBody>
        </p:sp>
        <p:sp>
          <p:nvSpPr>
            <p:cNvPr id="46" name="Text Box 25"/>
            <p:cNvSpPr txBox="1">
              <a:spLocks noChangeArrowheads="1"/>
            </p:cNvSpPr>
            <p:nvPr/>
          </p:nvSpPr>
          <p:spPr bwMode="auto">
            <a:xfrm>
              <a:off x="3785205" y="4952614"/>
              <a:ext cx="301477" cy="338891"/>
            </a:xfrm>
            <a:prstGeom prst="rect">
              <a:avLst/>
            </a:prstGeom>
            <a:noFill/>
            <a:ln w="9525">
              <a:noFill/>
              <a:miter lim="800000"/>
              <a:headEnd/>
              <a:tailEnd/>
            </a:ln>
          </p:spPr>
          <p:txBody>
            <a:bodyPr>
              <a:spAutoFit/>
            </a:bodyPr>
            <a:lstStyle/>
            <a:p>
              <a:pPr>
                <a:defRPr/>
              </a:pPr>
              <a:r>
                <a:rPr lang="fi-FI" sz="1600" b="1" dirty="0">
                  <a:solidFill>
                    <a:srgbClr val="316598"/>
                  </a:solidFill>
                  <a:latin typeface="+mn-lt"/>
                </a:rPr>
                <a:t>±</a:t>
              </a:r>
            </a:p>
          </p:txBody>
        </p:sp>
        <p:sp>
          <p:nvSpPr>
            <p:cNvPr id="47" name="Text Box 25"/>
            <p:cNvSpPr txBox="1">
              <a:spLocks noChangeArrowheads="1"/>
            </p:cNvSpPr>
            <p:nvPr/>
          </p:nvSpPr>
          <p:spPr bwMode="auto">
            <a:xfrm>
              <a:off x="3418263" y="4952614"/>
              <a:ext cx="509928" cy="338891"/>
            </a:xfrm>
            <a:prstGeom prst="rect">
              <a:avLst/>
            </a:prstGeom>
            <a:noFill/>
            <a:ln w="9525">
              <a:noFill/>
              <a:miter lim="800000"/>
              <a:headEnd/>
              <a:tailEnd/>
            </a:ln>
          </p:spPr>
          <p:txBody>
            <a:bodyPr wrap="none">
              <a:spAutoFit/>
            </a:bodyPr>
            <a:lstStyle/>
            <a:p>
              <a:pPr algn="r">
                <a:defRPr/>
              </a:pPr>
              <a:r>
                <a:rPr lang="fi-FI" sz="1600" b="1" dirty="0">
                  <a:solidFill>
                    <a:srgbClr val="316598"/>
                  </a:solidFill>
                  <a:latin typeface="+mn-lt"/>
                </a:rPr>
                <a:t>8.9</a:t>
              </a:r>
            </a:p>
          </p:txBody>
        </p:sp>
      </p:grpSp>
      <p:sp>
        <p:nvSpPr>
          <p:cNvPr id="48" name="Text Box 29"/>
          <p:cNvSpPr txBox="1">
            <a:spLocks noChangeArrowheads="1"/>
          </p:cNvSpPr>
          <p:nvPr/>
        </p:nvSpPr>
        <p:spPr bwMode="auto">
          <a:xfrm>
            <a:off x="498475" y="5499100"/>
            <a:ext cx="2276475" cy="339725"/>
          </a:xfrm>
          <a:prstGeom prst="rect">
            <a:avLst/>
          </a:prstGeom>
          <a:noFill/>
          <a:ln w="9525">
            <a:noFill/>
            <a:miter lim="800000"/>
            <a:headEnd/>
            <a:tailEnd/>
          </a:ln>
        </p:spPr>
        <p:txBody>
          <a:bodyPr wrap="none">
            <a:spAutoFit/>
          </a:bodyPr>
          <a:lstStyle/>
          <a:p>
            <a:pPr>
              <a:defRPr/>
            </a:pPr>
            <a:r>
              <a:rPr lang="fi-FI" sz="1600" b="1" dirty="0">
                <a:solidFill>
                  <a:srgbClr val="1F4363"/>
                </a:solidFill>
                <a:latin typeface="+mn-lt"/>
              </a:rPr>
              <a:t>Hepatic fat (fat/water)</a:t>
            </a:r>
          </a:p>
        </p:txBody>
      </p:sp>
      <p:sp>
        <p:nvSpPr>
          <p:cNvPr id="50" name="Rectangle 30"/>
          <p:cNvSpPr>
            <a:spLocks noChangeArrowheads="1"/>
          </p:cNvSpPr>
          <p:nvPr/>
        </p:nvSpPr>
        <p:spPr bwMode="auto">
          <a:xfrm>
            <a:off x="2168525" y="1273175"/>
            <a:ext cx="179388" cy="179388"/>
          </a:xfrm>
          <a:prstGeom prst="rect">
            <a:avLst/>
          </a:prstGeom>
          <a:solidFill>
            <a:schemeClr val="accent1"/>
          </a:solidFill>
          <a:ln w="9525">
            <a:solidFill>
              <a:schemeClr val="tx1">
                <a:lumMod val="50000"/>
              </a:schemeClr>
            </a:solidFill>
            <a:miter lim="800000"/>
            <a:headEnd/>
            <a:tailEnd/>
          </a:ln>
        </p:spPr>
        <p:txBody>
          <a:bodyPr wrap="none" anchor="ctr"/>
          <a:lstStyle/>
          <a:p>
            <a:pPr>
              <a:defRPr/>
            </a:pPr>
            <a:endParaRPr lang="fi-FI" sz="2000"/>
          </a:p>
        </p:txBody>
      </p:sp>
      <p:sp>
        <p:nvSpPr>
          <p:cNvPr id="51" name="Rectangle 31"/>
          <p:cNvSpPr>
            <a:spLocks noChangeArrowheads="1"/>
          </p:cNvSpPr>
          <p:nvPr/>
        </p:nvSpPr>
        <p:spPr bwMode="auto">
          <a:xfrm>
            <a:off x="2900363" y="1273175"/>
            <a:ext cx="179387" cy="179388"/>
          </a:xfrm>
          <a:prstGeom prst="rect">
            <a:avLst/>
          </a:prstGeom>
          <a:solidFill>
            <a:schemeClr val="accent2"/>
          </a:solidFill>
          <a:ln w="9525">
            <a:solidFill>
              <a:schemeClr val="tx1">
                <a:lumMod val="50000"/>
              </a:schemeClr>
            </a:solidFill>
            <a:miter lim="800000"/>
            <a:headEnd/>
            <a:tailEnd/>
          </a:ln>
        </p:spPr>
        <p:txBody>
          <a:bodyPr wrap="none" anchor="ctr"/>
          <a:lstStyle/>
          <a:p>
            <a:pPr>
              <a:defRPr/>
            </a:pPr>
            <a:endParaRPr lang="fi-FI" sz="2000"/>
          </a:p>
        </p:txBody>
      </p:sp>
      <p:sp>
        <p:nvSpPr>
          <p:cNvPr id="52" name="Rectangle 32"/>
          <p:cNvSpPr>
            <a:spLocks noChangeArrowheads="1"/>
          </p:cNvSpPr>
          <p:nvPr/>
        </p:nvSpPr>
        <p:spPr bwMode="auto">
          <a:xfrm>
            <a:off x="3722688" y="1273175"/>
            <a:ext cx="179387" cy="179388"/>
          </a:xfrm>
          <a:prstGeom prst="rect">
            <a:avLst/>
          </a:prstGeom>
          <a:solidFill>
            <a:schemeClr val="accent3"/>
          </a:solidFill>
          <a:ln w="9525">
            <a:solidFill>
              <a:schemeClr val="tx1">
                <a:lumMod val="50000"/>
              </a:schemeClr>
            </a:solidFill>
            <a:miter lim="800000"/>
            <a:headEnd/>
            <a:tailEnd/>
          </a:ln>
        </p:spPr>
        <p:txBody>
          <a:bodyPr wrap="none" anchor="ctr"/>
          <a:lstStyle/>
          <a:p>
            <a:pPr>
              <a:defRPr/>
            </a:pPr>
            <a:endParaRPr lang="fi-FI" sz="2000"/>
          </a:p>
        </p:txBody>
      </p:sp>
      <p:sp>
        <p:nvSpPr>
          <p:cNvPr id="53" name="Rectangle 33"/>
          <p:cNvSpPr>
            <a:spLocks noChangeArrowheads="1"/>
          </p:cNvSpPr>
          <p:nvPr/>
        </p:nvSpPr>
        <p:spPr bwMode="auto">
          <a:xfrm>
            <a:off x="6169025" y="1273175"/>
            <a:ext cx="179388" cy="179388"/>
          </a:xfrm>
          <a:prstGeom prst="rect">
            <a:avLst/>
          </a:prstGeom>
          <a:solidFill>
            <a:schemeClr val="accent4"/>
          </a:solidFill>
          <a:ln w="9525">
            <a:solidFill>
              <a:schemeClr val="tx1">
                <a:lumMod val="50000"/>
              </a:schemeClr>
            </a:solidFill>
            <a:miter lim="800000"/>
            <a:headEnd/>
            <a:tailEnd/>
          </a:ln>
        </p:spPr>
        <p:txBody>
          <a:bodyPr wrap="none" anchor="ctr"/>
          <a:lstStyle/>
          <a:p>
            <a:pPr>
              <a:defRPr/>
            </a:pPr>
            <a:endParaRPr lang="fi-FI" sz="2000"/>
          </a:p>
        </p:txBody>
      </p:sp>
      <p:sp>
        <p:nvSpPr>
          <p:cNvPr id="61476" name="Text Box 34"/>
          <p:cNvSpPr txBox="1">
            <a:spLocks noChangeArrowheads="1"/>
          </p:cNvSpPr>
          <p:nvPr/>
        </p:nvSpPr>
        <p:spPr bwMode="auto">
          <a:xfrm>
            <a:off x="2306638" y="1168400"/>
            <a:ext cx="582612" cy="360363"/>
          </a:xfrm>
          <a:prstGeom prst="rect">
            <a:avLst/>
          </a:prstGeom>
          <a:noFill/>
          <a:ln w="9525">
            <a:noFill/>
            <a:miter lim="800000"/>
            <a:headEnd/>
            <a:tailEnd/>
          </a:ln>
        </p:spPr>
        <p:txBody>
          <a:bodyPr wrap="none">
            <a:spAutoFit/>
          </a:bodyPr>
          <a:lstStyle/>
          <a:p>
            <a:pPr>
              <a:lnSpc>
                <a:spcPct val="140000"/>
              </a:lnSpc>
            </a:pPr>
            <a:r>
              <a:rPr lang="fi-FI" sz="1400"/>
              <a:t>Lean</a:t>
            </a:r>
          </a:p>
        </p:txBody>
      </p:sp>
      <p:sp>
        <p:nvSpPr>
          <p:cNvPr id="61477" name="Text Box 34"/>
          <p:cNvSpPr txBox="1">
            <a:spLocks noChangeArrowheads="1"/>
          </p:cNvSpPr>
          <p:nvPr/>
        </p:nvSpPr>
        <p:spPr bwMode="auto">
          <a:xfrm>
            <a:off x="6316663" y="1168400"/>
            <a:ext cx="1447800" cy="360363"/>
          </a:xfrm>
          <a:prstGeom prst="rect">
            <a:avLst/>
          </a:prstGeom>
          <a:noFill/>
          <a:ln w="9525">
            <a:noFill/>
            <a:miter lim="800000"/>
            <a:headEnd/>
            <a:tailEnd/>
          </a:ln>
        </p:spPr>
        <p:txBody>
          <a:bodyPr wrap="none">
            <a:spAutoFit/>
          </a:bodyPr>
          <a:lstStyle/>
          <a:p>
            <a:pPr>
              <a:lnSpc>
                <a:spcPct val="140000"/>
              </a:lnSpc>
            </a:pPr>
            <a:r>
              <a:rPr lang="fi-FI" sz="1400"/>
              <a:t>Type 2 diabetes</a:t>
            </a:r>
          </a:p>
        </p:txBody>
      </p:sp>
      <p:sp>
        <p:nvSpPr>
          <p:cNvPr id="61478" name="Text Box 34"/>
          <p:cNvSpPr txBox="1">
            <a:spLocks noChangeArrowheads="1"/>
          </p:cNvSpPr>
          <p:nvPr/>
        </p:nvSpPr>
        <p:spPr bwMode="auto">
          <a:xfrm>
            <a:off x="3862388" y="1168400"/>
            <a:ext cx="2332037" cy="360363"/>
          </a:xfrm>
          <a:prstGeom prst="rect">
            <a:avLst/>
          </a:prstGeom>
          <a:noFill/>
          <a:ln w="9525">
            <a:noFill/>
            <a:miter lim="800000"/>
            <a:headEnd/>
            <a:tailEnd/>
          </a:ln>
        </p:spPr>
        <p:txBody>
          <a:bodyPr wrap="none">
            <a:spAutoFit/>
          </a:bodyPr>
          <a:lstStyle/>
          <a:p>
            <a:pPr>
              <a:lnSpc>
                <a:spcPct val="140000"/>
              </a:lnSpc>
            </a:pPr>
            <a:r>
              <a:rPr lang="fi-FI" sz="1400"/>
              <a:t>Impaired glucose tolerance</a:t>
            </a:r>
          </a:p>
        </p:txBody>
      </p:sp>
      <p:sp>
        <p:nvSpPr>
          <p:cNvPr id="61479" name="Text Box 34"/>
          <p:cNvSpPr txBox="1">
            <a:spLocks noChangeArrowheads="1"/>
          </p:cNvSpPr>
          <p:nvPr/>
        </p:nvSpPr>
        <p:spPr bwMode="auto">
          <a:xfrm>
            <a:off x="3019425" y="1168400"/>
            <a:ext cx="712788" cy="360363"/>
          </a:xfrm>
          <a:prstGeom prst="rect">
            <a:avLst/>
          </a:prstGeom>
          <a:noFill/>
          <a:ln w="9525">
            <a:noFill/>
            <a:miter lim="800000"/>
            <a:headEnd/>
            <a:tailEnd/>
          </a:ln>
        </p:spPr>
        <p:txBody>
          <a:bodyPr wrap="none">
            <a:spAutoFit/>
          </a:bodyPr>
          <a:lstStyle/>
          <a:p>
            <a:pPr>
              <a:lnSpc>
                <a:spcPct val="140000"/>
              </a:lnSpc>
            </a:pPr>
            <a:r>
              <a:rPr lang="fi-FI" sz="1400"/>
              <a:t>Obese</a:t>
            </a:r>
          </a:p>
        </p:txBody>
      </p:sp>
      <p:graphicFrame>
        <p:nvGraphicFramePr>
          <p:cNvPr id="54" name="Graphique 53"/>
          <p:cNvGraphicFramePr/>
          <p:nvPr/>
        </p:nvGraphicFramePr>
        <p:xfrm>
          <a:off x="1901825" y="1609725"/>
          <a:ext cx="6096000" cy="3533774"/>
        </p:xfrm>
        <a:graphic>
          <a:graphicData uri="http://schemas.openxmlformats.org/drawingml/2006/chart">
            <c:chart xmlns:c="http://schemas.openxmlformats.org/drawingml/2006/chart" xmlns:r="http://schemas.openxmlformats.org/officeDocument/2006/relationships" r:id="rId3"/>
          </a:graphicData>
        </a:graphic>
      </p:graphicFrame>
      <p:sp>
        <p:nvSpPr>
          <p:cNvPr id="61480" name="ZoneTexte 58"/>
          <p:cNvSpPr txBox="1">
            <a:spLocks noChangeArrowheads="1"/>
          </p:cNvSpPr>
          <p:nvPr/>
        </p:nvSpPr>
        <p:spPr bwMode="auto">
          <a:xfrm>
            <a:off x="5716588" y="2165350"/>
            <a:ext cx="274637" cy="369888"/>
          </a:xfrm>
          <a:prstGeom prst="rect">
            <a:avLst/>
          </a:prstGeom>
          <a:noFill/>
          <a:ln w="9525">
            <a:noFill/>
            <a:miter lim="800000"/>
            <a:headEnd/>
            <a:tailEnd/>
          </a:ln>
        </p:spPr>
        <p:txBody>
          <a:bodyPr wrap="none">
            <a:spAutoFit/>
          </a:bodyPr>
          <a:lstStyle/>
          <a:p>
            <a:r>
              <a:rPr lang="fr-CA" b="1" dirty="0"/>
              <a:t>*</a:t>
            </a:r>
          </a:p>
        </p:txBody>
      </p:sp>
      <p:sp>
        <p:nvSpPr>
          <p:cNvPr id="61481" name="ZoneTexte 59"/>
          <p:cNvSpPr txBox="1">
            <a:spLocks noChangeArrowheads="1"/>
          </p:cNvSpPr>
          <p:nvPr/>
        </p:nvSpPr>
        <p:spPr bwMode="auto">
          <a:xfrm>
            <a:off x="6904038" y="1922463"/>
            <a:ext cx="274637" cy="368300"/>
          </a:xfrm>
          <a:prstGeom prst="rect">
            <a:avLst/>
          </a:prstGeom>
          <a:noFill/>
          <a:ln w="9525">
            <a:noFill/>
            <a:miter lim="800000"/>
            <a:headEnd/>
            <a:tailEnd/>
          </a:ln>
        </p:spPr>
        <p:txBody>
          <a:bodyPr wrap="none">
            <a:spAutoFit/>
          </a:bodyPr>
          <a:lstStyle/>
          <a:p>
            <a:r>
              <a:rPr lang="fr-CA" b="1"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re 1"/>
          <p:cNvSpPr>
            <a:spLocks noGrp="1"/>
          </p:cNvSpPr>
          <p:nvPr>
            <p:ph type="title"/>
          </p:nvPr>
        </p:nvSpPr>
        <p:spPr>
          <a:xfrm>
            <a:off x="1019175" y="187325"/>
            <a:ext cx="7686675" cy="460375"/>
          </a:xfrm>
        </p:spPr>
        <p:txBody>
          <a:bodyPr/>
          <a:lstStyle/>
          <a:p>
            <a:r>
              <a:rPr lang="fi-FI" sz="2400"/>
              <a:t>Myocardial Fat and Coronary Heart Disease</a:t>
            </a:r>
          </a:p>
        </p:txBody>
      </p:sp>
      <p:sp>
        <p:nvSpPr>
          <p:cNvPr id="66562" name="Espace réservé du contenu 2"/>
          <p:cNvSpPr>
            <a:spLocks noGrp="1"/>
          </p:cNvSpPr>
          <p:nvPr>
            <p:ph idx="1"/>
          </p:nvPr>
        </p:nvSpPr>
        <p:spPr>
          <a:xfrm>
            <a:off x="476250" y="996950"/>
            <a:ext cx="8229600" cy="5010150"/>
          </a:xfrm>
        </p:spPr>
        <p:txBody>
          <a:bodyPr/>
          <a:lstStyle/>
          <a:p>
            <a:pPr marL="207963" indent="-207963">
              <a:spcBef>
                <a:spcPct val="70000"/>
              </a:spcBef>
              <a:buClr>
                <a:schemeClr val="tx2"/>
              </a:buClr>
              <a:buFont typeface="Wingdings" pitchFamily="2" charset="2"/>
              <a:buChar char="§"/>
            </a:pPr>
            <a:r>
              <a:rPr lang="fi-FI" sz="2200" dirty="0">
                <a:cs typeface="Arial" charset="0"/>
              </a:rPr>
              <a:t>Proton magnetic resonance spectroscopy is technically challenging but a powerful research tool.</a:t>
            </a:r>
          </a:p>
          <a:p>
            <a:pPr marL="207963" indent="-207963">
              <a:spcBef>
                <a:spcPct val="70000"/>
              </a:spcBef>
              <a:buClr>
                <a:schemeClr val="tx2"/>
              </a:buClr>
              <a:buFont typeface="Wingdings" pitchFamily="2" charset="2"/>
              <a:buChar char="§"/>
            </a:pPr>
            <a:r>
              <a:rPr lang="fi-FI" sz="2200" dirty="0">
                <a:cs typeface="Arial" charset="0"/>
              </a:rPr>
              <a:t>Is accumulation of myocardial triglycerides related to diastolic dysfunction?                                                                                - More rigorous characterization of diastolic function needed.</a:t>
            </a:r>
          </a:p>
          <a:p>
            <a:pPr marL="207963" indent="-207963">
              <a:spcBef>
                <a:spcPct val="70000"/>
              </a:spcBef>
              <a:buClr>
                <a:schemeClr val="tx2"/>
              </a:buClr>
              <a:buFont typeface="Wingdings" pitchFamily="2" charset="2"/>
              <a:buChar char="§"/>
            </a:pPr>
            <a:r>
              <a:rPr lang="fi-FI" sz="2200" dirty="0">
                <a:cs typeface="Arial" charset="0"/>
              </a:rPr>
              <a:t>No data available on the relationship between myocardial fat and coronary heart disease.</a:t>
            </a:r>
          </a:p>
          <a:p>
            <a:pPr marL="207963" indent="-207963">
              <a:spcBef>
                <a:spcPct val="70000"/>
              </a:spcBef>
              <a:buClr>
                <a:schemeClr val="tx2"/>
              </a:buClr>
              <a:buFont typeface="Wingdings" pitchFamily="2" charset="2"/>
              <a:buChar char="§"/>
            </a:pPr>
            <a:r>
              <a:rPr lang="fi-FI" sz="2200" dirty="0">
                <a:cs typeface="Arial" charset="0"/>
              </a:rPr>
              <a:t>Determinants of myocardial triglyceride accumulation are largely unknown.</a:t>
            </a:r>
          </a:p>
          <a:p>
            <a:pPr marL="207963" indent="-207963">
              <a:spcBef>
                <a:spcPct val="70000"/>
              </a:spcBef>
              <a:buClr>
                <a:schemeClr val="tx2"/>
              </a:buClr>
              <a:buFont typeface="Wingdings" pitchFamily="2" charset="2"/>
              <a:buChar char="§"/>
            </a:pPr>
            <a:r>
              <a:rPr lang="fi-FI" sz="2200" dirty="0">
                <a:cs typeface="Arial" charset="0"/>
              </a:rPr>
              <a:t>Data on responses of myocardial triglycerides to pharmacological interventions are non-existing.</a:t>
            </a:r>
            <a:endParaRPr lang="en-US" sz="2200" dirty="0">
              <a:ea typeface="ＭＳ Ｐゴシック"/>
              <a:cs typeface="ＭＳ Ｐゴシック"/>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re 3"/>
          <p:cNvSpPr>
            <a:spLocks noGrp="1"/>
          </p:cNvSpPr>
          <p:nvPr>
            <p:ph type="title"/>
          </p:nvPr>
        </p:nvSpPr>
        <p:spPr>
          <a:xfrm>
            <a:off x="1019175" y="187325"/>
            <a:ext cx="7686675" cy="460375"/>
          </a:xfrm>
        </p:spPr>
        <p:txBody>
          <a:bodyPr/>
          <a:lstStyle/>
          <a:p>
            <a:r>
              <a:rPr lang="fi-FI" sz="2400"/>
              <a:t>Why Is Ectopic Fat Accumulation a Health Hazard? </a:t>
            </a:r>
          </a:p>
        </p:txBody>
      </p:sp>
      <p:sp>
        <p:nvSpPr>
          <p:cNvPr id="5" name="Text Box 644"/>
          <p:cNvSpPr txBox="1">
            <a:spLocks noChangeArrowheads="1"/>
          </p:cNvSpPr>
          <p:nvPr/>
        </p:nvSpPr>
        <p:spPr bwMode="auto">
          <a:xfrm>
            <a:off x="5170488" y="1881188"/>
            <a:ext cx="3633787" cy="647700"/>
          </a:xfrm>
          <a:prstGeom prst="rect">
            <a:avLst/>
          </a:prstGeom>
          <a:noFill/>
          <a:ln w="9525">
            <a:noFill/>
            <a:miter lim="800000"/>
            <a:headEnd/>
            <a:tailEnd/>
          </a:ln>
        </p:spPr>
        <p:txBody>
          <a:bodyPr wrap="none">
            <a:spAutoFit/>
          </a:bodyPr>
          <a:lstStyle/>
          <a:p>
            <a:pPr algn="ctr">
              <a:defRPr/>
            </a:pPr>
            <a:r>
              <a:rPr lang="fi-FI" dirty="0">
                <a:solidFill>
                  <a:srgbClr val="316598"/>
                </a:solidFill>
              </a:rPr>
              <a:t> </a:t>
            </a:r>
            <a:r>
              <a:rPr lang="fi-FI" dirty="0">
                <a:solidFill>
                  <a:srgbClr val="316598"/>
                </a:solidFill>
                <a:latin typeface="+mn-lt"/>
              </a:rPr>
              <a:t>Lipid overflow into liver,</a:t>
            </a:r>
          </a:p>
          <a:p>
            <a:pPr algn="ctr">
              <a:defRPr/>
            </a:pPr>
            <a:r>
              <a:rPr lang="fi-FI" dirty="0">
                <a:solidFill>
                  <a:srgbClr val="316598"/>
                </a:solidFill>
                <a:latin typeface="+mn-lt"/>
              </a:rPr>
              <a:t>pancreas, muscle and epicardium</a:t>
            </a:r>
          </a:p>
        </p:txBody>
      </p:sp>
      <p:sp>
        <p:nvSpPr>
          <p:cNvPr id="6" name="Rectangle 658"/>
          <p:cNvSpPr>
            <a:spLocks noChangeArrowheads="1"/>
          </p:cNvSpPr>
          <p:nvPr/>
        </p:nvSpPr>
        <p:spPr bwMode="auto">
          <a:xfrm>
            <a:off x="1166813" y="1920875"/>
            <a:ext cx="3376612" cy="357188"/>
          </a:xfrm>
          <a:prstGeom prst="rect">
            <a:avLst/>
          </a:prstGeom>
          <a:solidFill>
            <a:schemeClr val="bg1"/>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fi-FI" sz="2000" dirty="0">
                <a:solidFill>
                  <a:srgbClr val="3F3F3F"/>
                </a:solidFill>
              </a:rPr>
              <a:t>Positive energy balance</a:t>
            </a:r>
          </a:p>
        </p:txBody>
      </p:sp>
      <p:sp>
        <p:nvSpPr>
          <p:cNvPr id="7" name="Rectangle 686"/>
          <p:cNvSpPr>
            <a:spLocks noChangeArrowheads="1"/>
          </p:cNvSpPr>
          <p:nvPr/>
        </p:nvSpPr>
        <p:spPr bwMode="auto">
          <a:xfrm>
            <a:off x="576263" y="893763"/>
            <a:ext cx="1928812" cy="422275"/>
          </a:xfrm>
          <a:prstGeom prst="rect">
            <a:avLst/>
          </a:prstGeom>
          <a:solidFill>
            <a:schemeClr val="bg1"/>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fi-FI" dirty="0">
                <a:solidFill>
                  <a:srgbClr val="3F3F3F"/>
                </a:solidFill>
              </a:rPr>
              <a:t>   Caloric intake</a:t>
            </a:r>
          </a:p>
        </p:txBody>
      </p:sp>
      <p:sp>
        <p:nvSpPr>
          <p:cNvPr id="8" name="AutoShape 687"/>
          <p:cNvSpPr>
            <a:spLocks noChangeArrowheads="1"/>
          </p:cNvSpPr>
          <p:nvPr/>
        </p:nvSpPr>
        <p:spPr bwMode="auto">
          <a:xfrm>
            <a:off x="722313" y="1017588"/>
            <a:ext cx="117475" cy="168275"/>
          </a:xfrm>
          <a:prstGeom prst="upArrow">
            <a:avLst>
              <a:gd name="adj1" fmla="val 50000"/>
              <a:gd name="adj2" fmla="val 40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fi-FI"/>
          </a:p>
        </p:txBody>
      </p:sp>
      <p:sp>
        <p:nvSpPr>
          <p:cNvPr id="9" name="Rectangle 689"/>
          <p:cNvSpPr>
            <a:spLocks noChangeArrowheads="1"/>
          </p:cNvSpPr>
          <p:nvPr/>
        </p:nvSpPr>
        <p:spPr bwMode="auto">
          <a:xfrm>
            <a:off x="3189288" y="893763"/>
            <a:ext cx="2566987" cy="422275"/>
          </a:xfrm>
          <a:prstGeom prst="rect">
            <a:avLst/>
          </a:prstGeom>
          <a:solidFill>
            <a:schemeClr val="bg1"/>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fi-FI" dirty="0">
                <a:solidFill>
                  <a:srgbClr val="3F3F3F"/>
                </a:solidFill>
              </a:rPr>
              <a:t>    Energy expenditure</a:t>
            </a:r>
          </a:p>
        </p:txBody>
      </p:sp>
      <p:sp>
        <p:nvSpPr>
          <p:cNvPr id="10" name="AutoShape 690"/>
          <p:cNvSpPr>
            <a:spLocks noChangeArrowheads="1"/>
          </p:cNvSpPr>
          <p:nvPr/>
        </p:nvSpPr>
        <p:spPr bwMode="auto">
          <a:xfrm rot="10800000">
            <a:off x="3375025" y="1017588"/>
            <a:ext cx="117475" cy="168275"/>
          </a:xfrm>
          <a:prstGeom prst="upArrow">
            <a:avLst>
              <a:gd name="adj1" fmla="val 50000"/>
              <a:gd name="adj2" fmla="val 40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fi-FI"/>
          </a:p>
        </p:txBody>
      </p:sp>
      <p:sp>
        <p:nvSpPr>
          <p:cNvPr id="11" name="Text Box 691"/>
          <p:cNvSpPr txBox="1">
            <a:spLocks noChangeArrowheads="1"/>
          </p:cNvSpPr>
          <p:nvPr/>
        </p:nvSpPr>
        <p:spPr bwMode="auto">
          <a:xfrm>
            <a:off x="2541588" y="879475"/>
            <a:ext cx="627062" cy="482600"/>
          </a:xfrm>
          <a:prstGeom prst="rect">
            <a:avLst/>
          </a:prstGeom>
          <a:noFill/>
          <a:ln w="9525">
            <a:noFill/>
            <a:miter lim="800000"/>
            <a:headEnd/>
            <a:tailEnd/>
          </a:ln>
        </p:spPr>
        <p:txBody>
          <a:bodyPr wrap="none">
            <a:spAutoFit/>
          </a:bodyPr>
          <a:lstStyle/>
          <a:p>
            <a:pPr algn="ctr">
              <a:lnSpc>
                <a:spcPct val="80000"/>
              </a:lnSpc>
              <a:defRPr/>
            </a:pPr>
            <a:r>
              <a:rPr lang="fi-FI" sz="1600" b="1" dirty="0">
                <a:latin typeface="+mn-lt"/>
              </a:rPr>
              <a:t>and/</a:t>
            </a:r>
          </a:p>
          <a:p>
            <a:pPr algn="ctr">
              <a:lnSpc>
                <a:spcPct val="80000"/>
              </a:lnSpc>
              <a:defRPr/>
            </a:pPr>
            <a:r>
              <a:rPr lang="fi-FI" sz="1600" b="1" dirty="0">
                <a:latin typeface="+mn-lt"/>
              </a:rPr>
              <a:t>or</a:t>
            </a:r>
          </a:p>
        </p:txBody>
      </p:sp>
      <p:sp>
        <p:nvSpPr>
          <p:cNvPr id="12" name="Line 692"/>
          <p:cNvSpPr>
            <a:spLocks noChangeShapeType="1"/>
          </p:cNvSpPr>
          <p:nvPr/>
        </p:nvSpPr>
        <p:spPr bwMode="auto">
          <a:xfrm>
            <a:off x="2854325" y="3467100"/>
            <a:ext cx="0" cy="33655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fr-FR"/>
          </a:p>
        </p:txBody>
      </p:sp>
      <p:sp>
        <p:nvSpPr>
          <p:cNvPr id="13" name="Line 693"/>
          <p:cNvSpPr>
            <a:spLocks noChangeShapeType="1"/>
          </p:cNvSpPr>
          <p:nvPr/>
        </p:nvSpPr>
        <p:spPr bwMode="auto">
          <a:xfrm>
            <a:off x="2854325" y="2354263"/>
            <a:ext cx="0" cy="33496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fr-FR"/>
          </a:p>
        </p:txBody>
      </p:sp>
      <p:sp>
        <p:nvSpPr>
          <p:cNvPr id="14" name="Line 694"/>
          <p:cNvSpPr>
            <a:spLocks noChangeShapeType="1"/>
          </p:cNvSpPr>
          <p:nvPr/>
        </p:nvSpPr>
        <p:spPr bwMode="auto">
          <a:xfrm>
            <a:off x="1611313" y="1541463"/>
            <a:ext cx="2446337"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fr-FR"/>
          </a:p>
        </p:txBody>
      </p:sp>
      <p:sp>
        <p:nvSpPr>
          <p:cNvPr id="15" name="Line 695"/>
          <p:cNvSpPr>
            <a:spLocks noChangeShapeType="1"/>
          </p:cNvSpPr>
          <p:nvPr/>
        </p:nvSpPr>
        <p:spPr bwMode="auto">
          <a:xfrm>
            <a:off x="2854325" y="1533525"/>
            <a:ext cx="0" cy="33655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fr-FR"/>
          </a:p>
        </p:txBody>
      </p:sp>
      <p:sp>
        <p:nvSpPr>
          <p:cNvPr id="16" name="Line 696"/>
          <p:cNvSpPr>
            <a:spLocks noChangeShapeType="1"/>
          </p:cNvSpPr>
          <p:nvPr/>
        </p:nvSpPr>
        <p:spPr bwMode="auto">
          <a:xfrm>
            <a:off x="1622425" y="1323975"/>
            <a:ext cx="0" cy="231775"/>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fr-FR"/>
          </a:p>
        </p:txBody>
      </p:sp>
      <p:sp>
        <p:nvSpPr>
          <p:cNvPr id="17" name="Line 697"/>
          <p:cNvSpPr>
            <a:spLocks noChangeShapeType="1"/>
          </p:cNvSpPr>
          <p:nvPr/>
        </p:nvSpPr>
        <p:spPr bwMode="auto">
          <a:xfrm>
            <a:off x="4046538" y="1323975"/>
            <a:ext cx="0" cy="231775"/>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fr-FR"/>
          </a:p>
        </p:txBody>
      </p:sp>
      <p:sp>
        <p:nvSpPr>
          <p:cNvPr id="18" name="Line 698"/>
          <p:cNvSpPr>
            <a:spLocks noChangeShapeType="1"/>
          </p:cNvSpPr>
          <p:nvPr/>
        </p:nvSpPr>
        <p:spPr bwMode="auto">
          <a:xfrm flipV="1">
            <a:off x="3768725" y="3740150"/>
            <a:ext cx="1341438" cy="27305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a:defRPr/>
            </a:pPr>
            <a:endParaRPr lang="fr-FR"/>
          </a:p>
        </p:txBody>
      </p:sp>
      <p:sp>
        <p:nvSpPr>
          <p:cNvPr id="19" name="Text Box 701"/>
          <p:cNvSpPr txBox="1">
            <a:spLocks noChangeArrowheads="1"/>
          </p:cNvSpPr>
          <p:nvPr/>
        </p:nvSpPr>
        <p:spPr bwMode="auto">
          <a:xfrm>
            <a:off x="766763" y="3924300"/>
            <a:ext cx="1166812" cy="1016000"/>
          </a:xfrm>
          <a:prstGeom prst="rect">
            <a:avLst/>
          </a:prstGeom>
          <a:noFill/>
          <a:ln w="9525">
            <a:noFill/>
            <a:miter lim="800000"/>
            <a:headEnd/>
            <a:tailEnd/>
          </a:ln>
        </p:spPr>
        <p:txBody>
          <a:bodyPr wrap="none">
            <a:spAutoFit/>
          </a:bodyPr>
          <a:lstStyle/>
          <a:p>
            <a:pPr>
              <a:defRPr/>
            </a:pPr>
            <a:r>
              <a:rPr lang="fi-FI" sz="2000" dirty="0">
                <a:solidFill>
                  <a:srgbClr val="316598"/>
                </a:solidFill>
                <a:latin typeface="+mn-lt"/>
              </a:rPr>
              <a:t>Inflamed</a:t>
            </a:r>
          </a:p>
          <a:p>
            <a:pPr>
              <a:defRPr/>
            </a:pPr>
            <a:r>
              <a:rPr lang="fi-FI" sz="2000" dirty="0">
                <a:solidFill>
                  <a:srgbClr val="316598"/>
                </a:solidFill>
                <a:latin typeface="+mn-lt"/>
              </a:rPr>
              <a:t>adipose</a:t>
            </a:r>
          </a:p>
          <a:p>
            <a:pPr>
              <a:defRPr/>
            </a:pPr>
            <a:r>
              <a:rPr lang="fi-FI" sz="2000" dirty="0">
                <a:solidFill>
                  <a:srgbClr val="316598"/>
                </a:solidFill>
                <a:latin typeface="+mn-lt"/>
              </a:rPr>
              <a:t>tissue</a:t>
            </a:r>
          </a:p>
        </p:txBody>
      </p:sp>
      <p:sp>
        <p:nvSpPr>
          <p:cNvPr id="68625" name="AutoShape 105"/>
          <p:cNvSpPr>
            <a:spLocks noChangeArrowheads="1"/>
          </p:cNvSpPr>
          <p:nvPr/>
        </p:nvSpPr>
        <p:spPr bwMode="auto">
          <a:xfrm>
            <a:off x="7291388" y="6154106"/>
            <a:ext cx="1479550" cy="298450"/>
          </a:xfrm>
          <a:prstGeom prst="roundRect">
            <a:avLst>
              <a:gd name="adj" fmla="val 9972"/>
            </a:avLst>
          </a:prstGeom>
          <a:solidFill>
            <a:schemeClr val="bg1"/>
          </a:solidFill>
          <a:ln w="9525">
            <a:solidFill>
              <a:schemeClr val="accent1"/>
            </a:solidFill>
            <a:round/>
            <a:headEnd/>
            <a:tailEnd/>
          </a:ln>
        </p:spPr>
        <p:txBody>
          <a:bodyPr tIns="0" bIns="0" anchor="ctr"/>
          <a:lstStyle/>
          <a:p>
            <a:pPr>
              <a:lnSpc>
                <a:spcPct val="150000"/>
              </a:lnSpc>
            </a:pPr>
            <a:r>
              <a:rPr lang="en-US" sz="1100" dirty="0">
                <a:sym typeface="Symbol" pitchFamily="18" charset="2"/>
              </a:rPr>
              <a:t>FFA: free fatty acids</a:t>
            </a:r>
          </a:p>
        </p:txBody>
      </p:sp>
      <p:grpSp>
        <p:nvGrpSpPr>
          <p:cNvPr id="68626" name="Groupe 111"/>
          <p:cNvGrpSpPr>
            <a:grpSpLocks/>
          </p:cNvGrpSpPr>
          <p:nvPr/>
        </p:nvGrpSpPr>
        <p:grpSpPr bwMode="auto">
          <a:xfrm>
            <a:off x="3981450" y="3444875"/>
            <a:ext cx="792163" cy="395288"/>
            <a:chOff x="3901376" y="3609091"/>
            <a:chExt cx="792384" cy="395231"/>
          </a:xfrm>
        </p:grpSpPr>
        <p:sp>
          <p:nvSpPr>
            <p:cNvPr id="23" name="Text Box 699"/>
            <p:cNvSpPr txBox="1">
              <a:spLocks noChangeArrowheads="1"/>
            </p:cNvSpPr>
            <p:nvPr/>
          </p:nvSpPr>
          <p:spPr bwMode="auto">
            <a:xfrm>
              <a:off x="4015708" y="3609091"/>
              <a:ext cx="678052" cy="395231"/>
            </a:xfrm>
            <a:prstGeom prst="rect">
              <a:avLst/>
            </a:prstGeom>
            <a:noFill/>
            <a:ln w="9525">
              <a:noFill/>
              <a:miter lim="800000"/>
              <a:headEnd/>
              <a:tailEnd/>
            </a:ln>
          </p:spPr>
          <p:txBody>
            <a:bodyPr wrap="none">
              <a:spAutoFit/>
            </a:bodyPr>
            <a:lstStyle/>
            <a:p>
              <a:pPr>
                <a:defRPr/>
              </a:pPr>
              <a:r>
                <a:rPr lang="fi-FI" sz="2000" dirty="0">
                  <a:latin typeface="+mn-lt"/>
                </a:rPr>
                <a:t>FFA</a:t>
              </a:r>
            </a:p>
          </p:txBody>
        </p:sp>
        <p:sp>
          <p:nvSpPr>
            <p:cNvPr id="24" name="AutoShape 687"/>
            <p:cNvSpPr>
              <a:spLocks noChangeArrowheads="1"/>
            </p:cNvSpPr>
            <p:nvPr/>
          </p:nvSpPr>
          <p:spPr bwMode="auto">
            <a:xfrm>
              <a:off x="3901376" y="3720200"/>
              <a:ext cx="117508" cy="168251"/>
            </a:xfrm>
            <a:prstGeom prst="upArrow">
              <a:avLst>
                <a:gd name="adj1" fmla="val 50000"/>
                <a:gd name="adj2" fmla="val 40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fi-FI"/>
            </a:p>
          </p:txBody>
        </p:sp>
      </p:grpSp>
      <p:pic>
        <p:nvPicPr>
          <p:cNvPr id="68627" name="Picture 68"/>
          <p:cNvPicPr>
            <a:picLocks noChangeAspect="1" noChangeArrowheads="1"/>
          </p:cNvPicPr>
          <p:nvPr/>
        </p:nvPicPr>
        <p:blipFill>
          <a:blip r:embed="rId3" cstate="print"/>
          <a:srcRect/>
          <a:stretch>
            <a:fillRect/>
          </a:stretch>
        </p:blipFill>
        <p:spPr bwMode="auto">
          <a:xfrm>
            <a:off x="2155825" y="3843338"/>
            <a:ext cx="1395413" cy="1341437"/>
          </a:xfrm>
          <a:prstGeom prst="rect">
            <a:avLst/>
          </a:prstGeom>
          <a:noFill/>
          <a:ln w="12700">
            <a:noFill/>
            <a:miter lim="800000"/>
            <a:headEnd/>
            <a:tailEnd/>
          </a:ln>
        </p:spPr>
      </p:pic>
      <p:sp>
        <p:nvSpPr>
          <p:cNvPr id="30" name="Freeform 684"/>
          <p:cNvSpPr>
            <a:spLocks/>
          </p:cNvSpPr>
          <p:nvPr/>
        </p:nvSpPr>
        <p:spPr bwMode="auto">
          <a:xfrm rot="9000000">
            <a:off x="3389313" y="4586288"/>
            <a:ext cx="79375" cy="260350"/>
          </a:xfrm>
          <a:custGeom>
            <a:avLst/>
            <a:gdLst>
              <a:gd name="T0" fmla="*/ 10 w 65"/>
              <a:gd name="T1" fmla="*/ 11 h 188"/>
              <a:gd name="T2" fmla="*/ 8 w 65"/>
              <a:gd name="T3" fmla="*/ 33 h 188"/>
              <a:gd name="T4" fmla="*/ 9 w 65"/>
              <a:gd name="T5" fmla="*/ 45 h 188"/>
              <a:gd name="T6" fmla="*/ 8 w 65"/>
              <a:gd name="T7" fmla="*/ 63 h 188"/>
              <a:gd name="T8" fmla="*/ 1 w 65"/>
              <a:gd name="T9" fmla="*/ 115 h 188"/>
              <a:gd name="T10" fmla="*/ 6 w 65"/>
              <a:gd name="T11" fmla="*/ 157 h 188"/>
              <a:gd name="T12" fmla="*/ 7 w 65"/>
              <a:gd name="T13" fmla="*/ 179 h 188"/>
              <a:gd name="T14" fmla="*/ 12 w 65"/>
              <a:gd name="T15" fmla="*/ 171 h 188"/>
              <a:gd name="T16" fmla="*/ 14 w 65"/>
              <a:gd name="T17" fmla="*/ 185 h 188"/>
              <a:gd name="T18" fmla="*/ 11 w 65"/>
              <a:gd name="T19" fmla="*/ 151 h 188"/>
              <a:gd name="T20" fmla="*/ 20 w 65"/>
              <a:gd name="T21" fmla="*/ 125 h 188"/>
              <a:gd name="T22" fmla="*/ 17 w 65"/>
              <a:gd name="T23" fmla="*/ 79 h 188"/>
              <a:gd name="T24" fmla="*/ 20 w 65"/>
              <a:gd name="T25" fmla="*/ 59 h 188"/>
              <a:gd name="T26" fmla="*/ 26 w 65"/>
              <a:gd name="T27" fmla="*/ 43 h 188"/>
              <a:gd name="T28" fmla="*/ 19 w 65"/>
              <a:gd name="T29" fmla="*/ 43 h 188"/>
              <a:gd name="T30" fmla="*/ 23 w 65"/>
              <a:gd name="T31" fmla="*/ 1 h 188"/>
              <a:gd name="T32" fmla="*/ 14 w 65"/>
              <a:gd name="T33" fmla="*/ 39 h 188"/>
              <a:gd name="T34" fmla="*/ 10 w 65"/>
              <a:gd name="T35" fmla="*/ 11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88"/>
              <a:gd name="T56" fmla="*/ 65 w 65"/>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88">
                <a:moveTo>
                  <a:pt x="25" y="11"/>
                </a:moveTo>
                <a:cubicBezTo>
                  <a:pt x="22" y="10"/>
                  <a:pt x="20" y="27"/>
                  <a:pt x="19" y="33"/>
                </a:cubicBezTo>
                <a:cubicBezTo>
                  <a:pt x="18" y="39"/>
                  <a:pt x="21" y="40"/>
                  <a:pt x="21" y="45"/>
                </a:cubicBezTo>
                <a:cubicBezTo>
                  <a:pt x="21" y="50"/>
                  <a:pt x="22" y="51"/>
                  <a:pt x="19" y="63"/>
                </a:cubicBezTo>
                <a:cubicBezTo>
                  <a:pt x="16" y="75"/>
                  <a:pt x="2" y="99"/>
                  <a:pt x="1" y="115"/>
                </a:cubicBezTo>
                <a:cubicBezTo>
                  <a:pt x="0" y="131"/>
                  <a:pt x="12" y="146"/>
                  <a:pt x="15" y="157"/>
                </a:cubicBezTo>
                <a:cubicBezTo>
                  <a:pt x="18" y="168"/>
                  <a:pt x="15" y="177"/>
                  <a:pt x="17" y="179"/>
                </a:cubicBezTo>
                <a:cubicBezTo>
                  <a:pt x="19" y="181"/>
                  <a:pt x="26" y="170"/>
                  <a:pt x="29" y="171"/>
                </a:cubicBezTo>
                <a:cubicBezTo>
                  <a:pt x="32" y="172"/>
                  <a:pt x="35" y="188"/>
                  <a:pt x="35" y="185"/>
                </a:cubicBezTo>
                <a:cubicBezTo>
                  <a:pt x="35" y="182"/>
                  <a:pt x="25" y="161"/>
                  <a:pt x="27" y="151"/>
                </a:cubicBezTo>
                <a:cubicBezTo>
                  <a:pt x="29" y="141"/>
                  <a:pt x="47" y="137"/>
                  <a:pt x="49" y="125"/>
                </a:cubicBezTo>
                <a:cubicBezTo>
                  <a:pt x="51" y="113"/>
                  <a:pt x="41" y="90"/>
                  <a:pt x="41" y="79"/>
                </a:cubicBezTo>
                <a:cubicBezTo>
                  <a:pt x="41" y="68"/>
                  <a:pt x="45" y="65"/>
                  <a:pt x="49" y="59"/>
                </a:cubicBezTo>
                <a:cubicBezTo>
                  <a:pt x="53" y="53"/>
                  <a:pt x="65" y="46"/>
                  <a:pt x="65" y="43"/>
                </a:cubicBezTo>
                <a:cubicBezTo>
                  <a:pt x="65" y="40"/>
                  <a:pt x="48" y="50"/>
                  <a:pt x="47" y="43"/>
                </a:cubicBezTo>
                <a:cubicBezTo>
                  <a:pt x="46" y="36"/>
                  <a:pt x="59" y="2"/>
                  <a:pt x="57" y="1"/>
                </a:cubicBezTo>
                <a:cubicBezTo>
                  <a:pt x="55" y="0"/>
                  <a:pt x="40" y="37"/>
                  <a:pt x="35" y="39"/>
                </a:cubicBezTo>
                <a:cubicBezTo>
                  <a:pt x="30" y="41"/>
                  <a:pt x="28" y="12"/>
                  <a:pt x="25" y="11"/>
                </a:cubicBez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r-FR"/>
          </a:p>
        </p:txBody>
      </p:sp>
      <p:pic>
        <p:nvPicPr>
          <p:cNvPr id="68629" name="Picture 68"/>
          <p:cNvPicPr>
            <a:picLocks noChangeAspect="1" noChangeArrowheads="1"/>
          </p:cNvPicPr>
          <p:nvPr/>
        </p:nvPicPr>
        <p:blipFill>
          <a:blip r:embed="rId3" cstate="print"/>
          <a:srcRect/>
          <a:stretch>
            <a:fillRect/>
          </a:stretch>
        </p:blipFill>
        <p:spPr bwMode="auto">
          <a:xfrm>
            <a:off x="2474913" y="2732088"/>
            <a:ext cx="747712" cy="719137"/>
          </a:xfrm>
          <a:prstGeom prst="rect">
            <a:avLst/>
          </a:prstGeom>
          <a:noFill/>
          <a:ln w="12700">
            <a:noFill/>
            <a:miter lim="800000"/>
            <a:headEnd/>
            <a:tailEnd/>
          </a:ln>
        </p:spPr>
      </p:pic>
      <p:grpSp>
        <p:nvGrpSpPr>
          <p:cNvPr id="68630" name="Groupe 31"/>
          <p:cNvGrpSpPr>
            <a:grpSpLocks/>
          </p:cNvGrpSpPr>
          <p:nvPr/>
        </p:nvGrpSpPr>
        <p:grpSpPr bwMode="auto">
          <a:xfrm>
            <a:off x="7218363" y="2870200"/>
            <a:ext cx="1270000" cy="720725"/>
            <a:chOff x="7241324" y="2836863"/>
            <a:chExt cx="1270000" cy="720000"/>
          </a:xfrm>
        </p:grpSpPr>
        <p:pic>
          <p:nvPicPr>
            <p:cNvPr id="68648" name="Picture 68"/>
            <p:cNvPicPr>
              <a:picLocks noChangeAspect="1" noChangeArrowheads="1"/>
            </p:cNvPicPr>
            <p:nvPr/>
          </p:nvPicPr>
          <p:blipFill>
            <a:blip r:embed="rId3" cstate="print"/>
            <a:srcRect/>
            <a:stretch>
              <a:fillRect/>
            </a:stretch>
          </p:blipFill>
          <p:spPr bwMode="auto">
            <a:xfrm>
              <a:off x="7708142" y="2836863"/>
              <a:ext cx="748970" cy="720000"/>
            </a:xfrm>
            <a:prstGeom prst="rect">
              <a:avLst/>
            </a:prstGeom>
            <a:noFill/>
            <a:ln w="12700">
              <a:noFill/>
              <a:miter lim="800000"/>
              <a:headEnd/>
              <a:tailEnd/>
            </a:ln>
          </p:spPr>
        </p:pic>
        <p:pic>
          <p:nvPicPr>
            <p:cNvPr id="68649" name="Picture 55"/>
            <p:cNvPicPr>
              <a:picLocks noChangeArrowheads="1"/>
            </p:cNvPicPr>
            <p:nvPr/>
          </p:nvPicPr>
          <p:blipFill>
            <a:blip r:embed="rId4"/>
            <a:srcRect/>
            <a:stretch>
              <a:fillRect/>
            </a:stretch>
          </p:blipFill>
          <p:spPr bwMode="auto">
            <a:xfrm>
              <a:off x="7241324" y="2878734"/>
              <a:ext cx="1270000" cy="504825"/>
            </a:xfrm>
            <a:prstGeom prst="rect">
              <a:avLst/>
            </a:prstGeom>
            <a:noFill/>
            <a:ln w="12700">
              <a:noFill/>
              <a:miter lim="800000"/>
              <a:headEnd/>
              <a:tailEnd/>
            </a:ln>
          </p:spPr>
        </p:pic>
      </p:grpSp>
      <p:grpSp>
        <p:nvGrpSpPr>
          <p:cNvPr id="68631" name="Groupe 34"/>
          <p:cNvGrpSpPr>
            <a:grpSpLocks/>
          </p:cNvGrpSpPr>
          <p:nvPr/>
        </p:nvGrpSpPr>
        <p:grpSpPr bwMode="auto">
          <a:xfrm>
            <a:off x="5553075" y="2689225"/>
            <a:ext cx="1285875" cy="1082675"/>
            <a:chOff x="5385328" y="2836863"/>
            <a:chExt cx="1285832" cy="1081744"/>
          </a:xfrm>
        </p:grpSpPr>
        <p:pic>
          <p:nvPicPr>
            <p:cNvPr id="68646" name="Picture 68"/>
            <p:cNvPicPr>
              <a:picLocks noChangeAspect="1" noChangeArrowheads="1"/>
            </p:cNvPicPr>
            <p:nvPr/>
          </p:nvPicPr>
          <p:blipFill>
            <a:blip r:embed="rId3" cstate="print"/>
            <a:srcRect/>
            <a:stretch>
              <a:fillRect/>
            </a:stretch>
          </p:blipFill>
          <p:spPr bwMode="auto">
            <a:xfrm>
              <a:off x="5922190" y="2836863"/>
              <a:ext cx="748970" cy="720000"/>
            </a:xfrm>
            <a:prstGeom prst="rect">
              <a:avLst/>
            </a:prstGeom>
            <a:noFill/>
            <a:ln w="12700">
              <a:noFill/>
              <a:miter lim="800000"/>
              <a:headEnd/>
              <a:tailEnd/>
            </a:ln>
          </p:spPr>
        </p:pic>
        <p:pic>
          <p:nvPicPr>
            <p:cNvPr id="37" name="Image 121" descr="foie.png"/>
            <p:cNvPicPr>
              <a:picLocks noChangeAspect="1"/>
            </p:cNvPicPr>
            <p:nvPr/>
          </p:nvPicPr>
          <p:blipFill>
            <a:blip r:embed="rId5" cstate="print"/>
            <a:srcRect/>
            <a:stretch>
              <a:fillRect/>
            </a:stretch>
          </p:blipFill>
          <p:spPr bwMode="auto">
            <a:xfrm>
              <a:off x="5385328" y="3054164"/>
              <a:ext cx="1285832" cy="864443"/>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68632" name="Groupe 37"/>
          <p:cNvGrpSpPr>
            <a:grpSpLocks/>
          </p:cNvGrpSpPr>
          <p:nvPr/>
        </p:nvGrpSpPr>
        <p:grpSpPr bwMode="auto">
          <a:xfrm rot="330428">
            <a:off x="5486400" y="4002088"/>
            <a:ext cx="1419225" cy="865187"/>
            <a:chOff x="5586936" y="3985881"/>
            <a:chExt cx="1419477" cy="864777"/>
          </a:xfrm>
        </p:grpSpPr>
        <p:pic>
          <p:nvPicPr>
            <p:cNvPr id="68644" name="Picture 68"/>
            <p:cNvPicPr>
              <a:picLocks noChangeAspect="1" noChangeArrowheads="1"/>
            </p:cNvPicPr>
            <p:nvPr/>
          </p:nvPicPr>
          <p:blipFill>
            <a:blip r:embed="rId3" cstate="print"/>
            <a:srcRect/>
            <a:stretch>
              <a:fillRect/>
            </a:stretch>
          </p:blipFill>
          <p:spPr bwMode="auto">
            <a:xfrm rot="-1987476">
              <a:off x="5925674" y="3985881"/>
              <a:ext cx="748970" cy="720000"/>
            </a:xfrm>
            <a:prstGeom prst="rect">
              <a:avLst/>
            </a:prstGeom>
            <a:noFill/>
            <a:ln w="12700">
              <a:noFill/>
              <a:miter lim="800000"/>
              <a:headEnd/>
              <a:tailEnd/>
            </a:ln>
          </p:spPr>
        </p:pic>
        <p:pic>
          <p:nvPicPr>
            <p:cNvPr id="40" name="Image 39" descr="moyen_muscle.png"/>
            <p:cNvPicPr>
              <a:picLocks noChangeAspect="1"/>
            </p:cNvPicPr>
            <p:nvPr/>
          </p:nvPicPr>
          <p:blipFill>
            <a:blip r:embed="rId6" cstate="print"/>
            <a:srcRect/>
            <a:stretch>
              <a:fillRect/>
            </a:stretch>
          </p:blipFill>
          <p:spPr bwMode="auto">
            <a:xfrm rot="19739918">
              <a:off x="5586694" y="4345337"/>
              <a:ext cx="1419477" cy="504586"/>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68633" name="Groupe 40"/>
          <p:cNvGrpSpPr>
            <a:grpSpLocks/>
          </p:cNvGrpSpPr>
          <p:nvPr/>
        </p:nvGrpSpPr>
        <p:grpSpPr bwMode="auto">
          <a:xfrm>
            <a:off x="7364413" y="3895725"/>
            <a:ext cx="1122362" cy="1079500"/>
            <a:chOff x="7363745" y="4019037"/>
            <a:chExt cx="1122810" cy="1080000"/>
          </a:xfrm>
        </p:grpSpPr>
        <p:pic>
          <p:nvPicPr>
            <p:cNvPr id="68642" name="Picture 68"/>
            <p:cNvPicPr>
              <a:picLocks noChangeAspect="1" noChangeArrowheads="1"/>
            </p:cNvPicPr>
            <p:nvPr/>
          </p:nvPicPr>
          <p:blipFill>
            <a:blip r:embed="rId3" cstate="print"/>
            <a:srcRect/>
            <a:stretch>
              <a:fillRect/>
            </a:stretch>
          </p:blipFill>
          <p:spPr bwMode="auto">
            <a:xfrm rot="1611964">
              <a:off x="7737585" y="4197988"/>
              <a:ext cx="748970" cy="720000"/>
            </a:xfrm>
            <a:prstGeom prst="rect">
              <a:avLst/>
            </a:prstGeom>
            <a:noFill/>
            <a:ln w="12700">
              <a:noFill/>
              <a:miter lim="800000"/>
              <a:headEnd/>
              <a:tailEnd/>
            </a:ln>
          </p:spPr>
        </p:pic>
        <p:pic>
          <p:nvPicPr>
            <p:cNvPr id="68643" name="Picture 7" descr="R:\Cardiologie\Chaire_ICCR\Chaire\Banque Images\images Jeff\heart.gif"/>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63745" y="4019037"/>
              <a:ext cx="856859" cy="1080000"/>
            </a:xfrm>
            <a:prstGeom prst="rect">
              <a:avLst/>
            </a:prstGeom>
            <a:noFill/>
            <a:ln w="9525">
              <a:noFill/>
              <a:miter lim="800000"/>
              <a:headEnd/>
              <a:tailEnd/>
            </a:ln>
          </p:spPr>
        </p:pic>
      </p:grpSp>
      <p:grpSp>
        <p:nvGrpSpPr>
          <p:cNvPr id="68634" name="Groupe 43"/>
          <p:cNvGrpSpPr>
            <a:grpSpLocks/>
          </p:cNvGrpSpPr>
          <p:nvPr/>
        </p:nvGrpSpPr>
        <p:grpSpPr bwMode="auto">
          <a:xfrm>
            <a:off x="1354138" y="5219700"/>
            <a:ext cx="6783387" cy="771525"/>
            <a:chOff x="611560" y="998223"/>
            <a:chExt cx="6632914" cy="504000"/>
          </a:xfrm>
        </p:grpSpPr>
        <p:pic>
          <p:nvPicPr>
            <p:cNvPr id="68640" name="Image 44" descr="Image1.png"/>
            <p:cNvPicPr>
              <a:picLocks noChangeAspect="1"/>
            </p:cNvPicPr>
            <p:nvPr/>
          </p:nvPicPr>
          <p:blipFill>
            <a:blip r:embed="rId8" cstate="print"/>
            <a:srcRect/>
            <a:stretch>
              <a:fillRect/>
            </a:stretch>
          </p:blipFill>
          <p:spPr bwMode="auto">
            <a:xfrm>
              <a:off x="746575" y="998223"/>
              <a:ext cx="6497899" cy="504000"/>
            </a:xfrm>
            <a:prstGeom prst="rect">
              <a:avLst/>
            </a:prstGeom>
            <a:noFill/>
            <a:ln w="9525">
              <a:noFill/>
              <a:miter lim="800000"/>
              <a:headEnd/>
              <a:tailEnd/>
            </a:ln>
          </p:spPr>
        </p:pic>
        <p:pic>
          <p:nvPicPr>
            <p:cNvPr id="68641" name="Image 45" descr="Image2.png"/>
            <p:cNvPicPr>
              <a:picLocks noChangeAspect="1"/>
            </p:cNvPicPr>
            <p:nvPr/>
          </p:nvPicPr>
          <p:blipFill>
            <a:blip r:embed="rId9" cstate="print"/>
            <a:srcRect/>
            <a:stretch>
              <a:fillRect/>
            </a:stretch>
          </p:blipFill>
          <p:spPr bwMode="auto">
            <a:xfrm>
              <a:off x="611560" y="998223"/>
              <a:ext cx="166024" cy="504000"/>
            </a:xfrm>
            <a:prstGeom prst="rect">
              <a:avLst/>
            </a:prstGeom>
            <a:noFill/>
            <a:ln w="9525">
              <a:noFill/>
              <a:miter lim="800000"/>
              <a:headEnd/>
              <a:tailEnd/>
            </a:ln>
          </p:spPr>
        </p:pic>
      </p:grpSp>
      <p:sp>
        <p:nvSpPr>
          <p:cNvPr id="68635" name="Rectangle 46"/>
          <p:cNvSpPr>
            <a:spLocks noChangeArrowheads="1"/>
          </p:cNvSpPr>
          <p:nvPr/>
        </p:nvSpPr>
        <p:spPr bwMode="auto">
          <a:xfrm>
            <a:off x="1512888" y="5307013"/>
            <a:ext cx="6716712" cy="647700"/>
          </a:xfrm>
          <a:prstGeom prst="rect">
            <a:avLst/>
          </a:prstGeom>
          <a:noFill/>
          <a:ln w="9525">
            <a:noFill/>
            <a:miter lim="800000"/>
            <a:headEnd/>
            <a:tailEnd/>
          </a:ln>
        </p:spPr>
        <p:txBody>
          <a:bodyPr>
            <a:spAutoFit/>
          </a:bodyPr>
          <a:lstStyle/>
          <a:p>
            <a:r>
              <a:rPr lang="fi-FI">
                <a:solidFill>
                  <a:srgbClr val="3F3F3F"/>
                </a:solidFill>
              </a:rPr>
              <a:t>Ectopic fat accumulation results in lipotoxicity at organ levels with deleterious consequences at cardiovascular disease health.</a:t>
            </a:r>
            <a:endParaRPr lang="en-US">
              <a:solidFill>
                <a:srgbClr val="3F3F3F"/>
              </a:solidFill>
            </a:endParaRPr>
          </a:p>
        </p:txBody>
      </p:sp>
      <p:sp>
        <p:nvSpPr>
          <p:cNvPr id="48" name="Freeform 684"/>
          <p:cNvSpPr>
            <a:spLocks/>
          </p:cNvSpPr>
          <p:nvPr/>
        </p:nvSpPr>
        <p:spPr bwMode="auto">
          <a:xfrm rot="13500000">
            <a:off x="2993231" y="4501357"/>
            <a:ext cx="79375" cy="258762"/>
          </a:xfrm>
          <a:custGeom>
            <a:avLst/>
            <a:gdLst>
              <a:gd name="T0" fmla="*/ 10 w 65"/>
              <a:gd name="T1" fmla="*/ 11 h 188"/>
              <a:gd name="T2" fmla="*/ 8 w 65"/>
              <a:gd name="T3" fmla="*/ 33 h 188"/>
              <a:gd name="T4" fmla="*/ 9 w 65"/>
              <a:gd name="T5" fmla="*/ 45 h 188"/>
              <a:gd name="T6" fmla="*/ 8 w 65"/>
              <a:gd name="T7" fmla="*/ 63 h 188"/>
              <a:gd name="T8" fmla="*/ 1 w 65"/>
              <a:gd name="T9" fmla="*/ 115 h 188"/>
              <a:gd name="T10" fmla="*/ 6 w 65"/>
              <a:gd name="T11" fmla="*/ 157 h 188"/>
              <a:gd name="T12" fmla="*/ 7 w 65"/>
              <a:gd name="T13" fmla="*/ 179 h 188"/>
              <a:gd name="T14" fmla="*/ 12 w 65"/>
              <a:gd name="T15" fmla="*/ 171 h 188"/>
              <a:gd name="T16" fmla="*/ 14 w 65"/>
              <a:gd name="T17" fmla="*/ 185 h 188"/>
              <a:gd name="T18" fmla="*/ 11 w 65"/>
              <a:gd name="T19" fmla="*/ 151 h 188"/>
              <a:gd name="T20" fmla="*/ 20 w 65"/>
              <a:gd name="T21" fmla="*/ 125 h 188"/>
              <a:gd name="T22" fmla="*/ 17 w 65"/>
              <a:gd name="T23" fmla="*/ 79 h 188"/>
              <a:gd name="T24" fmla="*/ 20 w 65"/>
              <a:gd name="T25" fmla="*/ 59 h 188"/>
              <a:gd name="T26" fmla="*/ 26 w 65"/>
              <a:gd name="T27" fmla="*/ 43 h 188"/>
              <a:gd name="T28" fmla="*/ 19 w 65"/>
              <a:gd name="T29" fmla="*/ 43 h 188"/>
              <a:gd name="T30" fmla="*/ 23 w 65"/>
              <a:gd name="T31" fmla="*/ 1 h 188"/>
              <a:gd name="T32" fmla="*/ 14 w 65"/>
              <a:gd name="T33" fmla="*/ 39 h 188"/>
              <a:gd name="T34" fmla="*/ 10 w 65"/>
              <a:gd name="T35" fmla="*/ 11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88"/>
              <a:gd name="T56" fmla="*/ 65 w 65"/>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88">
                <a:moveTo>
                  <a:pt x="25" y="11"/>
                </a:moveTo>
                <a:cubicBezTo>
                  <a:pt x="22" y="10"/>
                  <a:pt x="20" y="27"/>
                  <a:pt x="19" y="33"/>
                </a:cubicBezTo>
                <a:cubicBezTo>
                  <a:pt x="18" y="39"/>
                  <a:pt x="21" y="40"/>
                  <a:pt x="21" y="45"/>
                </a:cubicBezTo>
                <a:cubicBezTo>
                  <a:pt x="21" y="50"/>
                  <a:pt x="22" y="51"/>
                  <a:pt x="19" y="63"/>
                </a:cubicBezTo>
                <a:cubicBezTo>
                  <a:pt x="16" y="75"/>
                  <a:pt x="2" y="99"/>
                  <a:pt x="1" y="115"/>
                </a:cubicBezTo>
                <a:cubicBezTo>
                  <a:pt x="0" y="131"/>
                  <a:pt x="12" y="146"/>
                  <a:pt x="15" y="157"/>
                </a:cubicBezTo>
                <a:cubicBezTo>
                  <a:pt x="18" y="168"/>
                  <a:pt x="15" y="177"/>
                  <a:pt x="17" y="179"/>
                </a:cubicBezTo>
                <a:cubicBezTo>
                  <a:pt x="19" y="181"/>
                  <a:pt x="26" y="170"/>
                  <a:pt x="29" y="171"/>
                </a:cubicBezTo>
                <a:cubicBezTo>
                  <a:pt x="32" y="172"/>
                  <a:pt x="35" y="188"/>
                  <a:pt x="35" y="185"/>
                </a:cubicBezTo>
                <a:cubicBezTo>
                  <a:pt x="35" y="182"/>
                  <a:pt x="25" y="161"/>
                  <a:pt x="27" y="151"/>
                </a:cubicBezTo>
                <a:cubicBezTo>
                  <a:pt x="29" y="141"/>
                  <a:pt x="47" y="137"/>
                  <a:pt x="49" y="125"/>
                </a:cubicBezTo>
                <a:cubicBezTo>
                  <a:pt x="51" y="113"/>
                  <a:pt x="41" y="90"/>
                  <a:pt x="41" y="79"/>
                </a:cubicBezTo>
                <a:cubicBezTo>
                  <a:pt x="41" y="68"/>
                  <a:pt x="45" y="65"/>
                  <a:pt x="49" y="59"/>
                </a:cubicBezTo>
                <a:cubicBezTo>
                  <a:pt x="53" y="53"/>
                  <a:pt x="65" y="46"/>
                  <a:pt x="65" y="43"/>
                </a:cubicBezTo>
                <a:cubicBezTo>
                  <a:pt x="65" y="40"/>
                  <a:pt x="48" y="50"/>
                  <a:pt x="47" y="43"/>
                </a:cubicBezTo>
                <a:cubicBezTo>
                  <a:pt x="46" y="36"/>
                  <a:pt x="59" y="2"/>
                  <a:pt x="57" y="1"/>
                </a:cubicBezTo>
                <a:cubicBezTo>
                  <a:pt x="55" y="0"/>
                  <a:pt x="40" y="37"/>
                  <a:pt x="35" y="39"/>
                </a:cubicBezTo>
                <a:cubicBezTo>
                  <a:pt x="30" y="41"/>
                  <a:pt x="28" y="12"/>
                  <a:pt x="25" y="11"/>
                </a:cubicBez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r-FR"/>
          </a:p>
        </p:txBody>
      </p:sp>
      <p:sp>
        <p:nvSpPr>
          <p:cNvPr id="49" name="Freeform 684"/>
          <p:cNvSpPr>
            <a:spLocks/>
          </p:cNvSpPr>
          <p:nvPr/>
        </p:nvSpPr>
        <p:spPr bwMode="auto">
          <a:xfrm rot="19200000">
            <a:off x="2508250" y="4446588"/>
            <a:ext cx="79375" cy="258762"/>
          </a:xfrm>
          <a:custGeom>
            <a:avLst/>
            <a:gdLst>
              <a:gd name="T0" fmla="*/ 10 w 65"/>
              <a:gd name="T1" fmla="*/ 11 h 188"/>
              <a:gd name="T2" fmla="*/ 8 w 65"/>
              <a:gd name="T3" fmla="*/ 33 h 188"/>
              <a:gd name="T4" fmla="*/ 9 w 65"/>
              <a:gd name="T5" fmla="*/ 45 h 188"/>
              <a:gd name="T6" fmla="*/ 8 w 65"/>
              <a:gd name="T7" fmla="*/ 63 h 188"/>
              <a:gd name="T8" fmla="*/ 1 w 65"/>
              <a:gd name="T9" fmla="*/ 115 h 188"/>
              <a:gd name="T10" fmla="*/ 6 w 65"/>
              <a:gd name="T11" fmla="*/ 157 h 188"/>
              <a:gd name="T12" fmla="*/ 7 w 65"/>
              <a:gd name="T13" fmla="*/ 179 h 188"/>
              <a:gd name="T14" fmla="*/ 12 w 65"/>
              <a:gd name="T15" fmla="*/ 171 h 188"/>
              <a:gd name="T16" fmla="*/ 14 w 65"/>
              <a:gd name="T17" fmla="*/ 185 h 188"/>
              <a:gd name="T18" fmla="*/ 11 w 65"/>
              <a:gd name="T19" fmla="*/ 151 h 188"/>
              <a:gd name="T20" fmla="*/ 20 w 65"/>
              <a:gd name="T21" fmla="*/ 125 h 188"/>
              <a:gd name="T22" fmla="*/ 17 w 65"/>
              <a:gd name="T23" fmla="*/ 79 h 188"/>
              <a:gd name="T24" fmla="*/ 20 w 65"/>
              <a:gd name="T25" fmla="*/ 59 h 188"/>
              <a:gd name="T26" fmla="*/ 26 w 65"/>
              <a:gd name="T27" fmla="*/ 43 h 188"/>
              <a:gd name="T28" fmla="*/ 19 w 65"/>
              <a:gd name="T29" fmla="*/ 43 h 188"/>
              <a:gd name="T30" fmla="*/ 23 w 65"/>
              <a:gd name="T31" fmla="*/ 1 h 188"/>
              <a:gd name="T32" fmla="*/ 14 w 65"/>
              <a:gd name="T33" fmla="*/ 39 h 188"/>
              <a:gd name="T34" fmla="*/ 10 w 65"/>
              <a:gd name="T35" fmla="*/ 11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88"/>
              <a:gd name="T56" fmla="*/ 65 w 65"/>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88">
                <a:moveTo>
                  <a:pt x="25" y="11"/>
                </a:moveTo>
                <a:cubicBezTo>
                  <a:pt x="22" y="10"/>
                  <a:pt x="20" y="27"/>
                  <a:pt x="19" y="33"/>
                </a:cubicBezTo>
                <a:cubicBezTo>
                  <a:pt x="18" y="39"/>
                  <a:pt x="21" y="40"/>
                  <a:pt x="21" y="45"/>
                </a:cubicBezTo>
                <a:cubicBezTo>
                  <a:pt x="21" y="50"/>
                  <a:pt x="22" y="51"/>
                  <a:pt x="19" y="63"/>
                </a:cubicBezTo>
                <a:cubicBezTo>
                  <a:pt x="16" y="75"/>
                  <a:pt x="2" y="99"/>
                  <a:pt x="1" y="115"/>
                </a:cubicBezTo>
                <a:cubicBezTo>
                  <a:pt x="0" y="131"/>
                  <a:pt x="12" y="146"/>
                  <a:pt x="15" y="157"/>
                </a:cubicBezTo>
                <a:cubicBezTo>
                  <a:pt x="18" y="168"/>
                  <a:pt x="15" y="177"/>
                  <a:pt x="17" y="179"/>
                </a:cubicBezTo>
                <a:cubicBezTo>
                  <a:pt x="19" y="181"/>
                  <a:pt x="26" y="170"/>
                  <a:pt x="29" y="171"/>
                </a:cubicBezTo>
                <a:cubicBezTo>
                  <a:pt x="32" y="172"/>
                  <a:pt x="35" y="188"/>
                  <a:pt x="35" y="185"/>
                </a:cubicBezTo>
                <a:cubicBezTo>
                  <a:pt x="35" y="182"/>
                  <a:pt x="25" y="161"/>
                  <a:pt x="27" y="151"/>
                </a:cubicBezTo>
                <a:cubicBezTo>
                  <a:pt x="29" y="141"/>
                  <a:pt x="47" y="137"/>
                  <a:pt x="49" y="125"/>
                </a:cubicBezTo>
                <a:cubicBezTo>
                  <a:pt x="51" y="113"/>
                  <a:pt x="41" y="90"/>
                  <a:pt x="41" y="79"/>
                </a:cubicBezTo>
                <a:cubicBezTo>
                  <a:pt x="41" y="68"/>
                  <a:pt x="45" y="65"/>
                  <a:pt x="49" y="59"/>
                </a:cubicBezTo>
                <a:cubicBezTo>
                  <a:pt x="53" y="53"/>
                  <a:pt x="65" y="46"/>
                  <a:pt x="65" y="43"/>
                </a:cubicBezTo>
                <a:cubicBezTo>
                  <a:pt x="65" y="40"/>
                  <a:pt x="48" y="50"/>
                  <a:pt x="47" y="43"/>
                </a:cubicBezTo>
                <a:cubicBezTo>
                  <a:pt x="46" y="36"/>
                  <a:pt x="59" y="2"/>
                  <a:pt x="57" y="1"/>
                </a:cubicBezTo>
                <a:cubicBezTo>
                  <a:pt x="55" y="0"/>
                  <a:pt x="40" y="37"/>
                  <a:pt x="35" y="39"/>
                </a:cubicBezTo>
                <a:cubicBezTo>
                  <a:pt x="30" y="41"/>
                  <a:pt x="28" y="12"/>
                  <a:pt x="25" y="11"/>
                </a:cubicBez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r-FR"/>
          </a:p>
        </p:txBody>
      </p:sp>
      <p:sp>
        <p:nvSpPr>
          <p:cNvPr id="50" name="Freeform 684"/>
          <p:cNvSpPr>
            <a:spLocks/>
          </p:cNvSpPr>
          <p:nvPr/>
        </p:nvSpPr>
        <p:spPr bwMode="auto">
          <a:xfrm rot="18780000">
            <a:off x="2867819" y="4925219"/>
            <a:ext cx="79375" cy="258763"/>
          </a:xfrm>
          <a:custGeom>
            <a:avLst/>
            <a:gdLst>
              <a:gd name="T0" fmla="*/ 10 w 65"/>
              <a:gd name="T1" fmla="*/ 11 h 188"/>
              <a:gd name="T2" fmla="*/ 8 w 65"/>
              <a:gd name="T3" fmla="*/ 33 h 188"/>
              <a:gd name="T4" fmla="*/ 9 w 65"/>
              <a:gd name="T5" fmla="*/ 45 h 188"/>
              <a:gd name="T6" fmla="*/ 8 w 65"/>
              <a:gd name="T7" fmla="*/ 63 h 188"/>
              <a:gd name="T8" fmla="*/ 1 w 65"/>
              <a:gd name="T9" fmla="*/ 115 h 188"/>
              <a:gd name="T10" fmla="*/ 6 w 65"/>
              <a:gd name="T11" fmla="*/ 157 h 188"/>
              <a:gd name="T12" fmla="*/ 7 w 65"/>
              <a:gd name="T13" fmla="*/ 179 h 188"/>
              <a:gd name="T14" fmla="*/ 12 w 65"/>
              <a:gd name="T15" fmla="*/ 171 h 188"/>
              <a:gd name="T16" fmla="*/ 14 w 65"/>
              <a:gd name="T17" fmla="*/ 185 h 188"/>
              <a:gd name="T18" fmla="*/ 11 w 65"/>
              <a:gd name="T19" fmla="*/ 151 h 188"/>
              <a:gd name="T20" fmla="*/ 20 w 65"/>
              <a:gd name="T21" fmla="*/ 125 h 188"/>
              <a:gd name="T22" fmla="*/ 17 w 65"/>
              <a:gd name="T23" fmla="*/ 79 h 188"/>
              <a:gd name="T24" fmla="*/ 20 w 65"/>
              <a:gd name="T25" fmla="*/ 59 h 188"/>
              <a:gd name="T26" fmla="*/ 26 w 65"/>
              <a:gd name="T27" fmla="*/ 43 h 188"/>
              <a:gd name="T28" fmla="*/ 19 w 65"/>
              <a:gd name="T29" fmla="*/ 43 h 188"/>
              <a:gd name="T30" fmla="*/ 23 w 65"/>
              <a:gd name="T31" fmla="*/ 1 h 188"/>
              <a:gd name="T32" fmla="*/ 14 w 65"/>
              <a:gd name="T33" fmla="*/ 39 h 188"/>
              <a:gd name="T34" fmla="*/ 10 w 65"/>
              <a:gd name="T35" fmla="*/ 11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88"/>
              <a:gd name="T56" fmla="*/ 65 w 65"/>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88">
                <a:moveTo>
                  <a:pt x="25" y="11"/>
                </a:moveTo>
                <a:cubicBezTo>
                  <a:pt x="22" y="10"/>
                  <a:pt x="20" y="27"/>
                  <a:pt x="19" y="33"/>
                </a:cubicBezTo>
                <a:cubicBezTo>
                  <a:pt x="18" y="39"/>
                  <a:pt x="21" y="40"/>
                  <a:pt x="21" y="45"/>
                </a:cubicBezTo>
                <a:cubicBezTo>
                  <a:pt x="21" y="50"/>
                  <a:pt x="22" y="51"/>
                  <a:pt x="19" y="63"/>
                </a:cubicBezTo>
                <a:cubicBezTo>
                  <a:pt x="16" y="75"/>
                  <a:pt x="2" y="99"/>
                  <a:pt x="1" y="115"/>
                </a:cubicBezTo>
                <a:cubicBezTo>
                  <a:pt x="0" y="131"/>
                  <a:pt x="12" y="146"/>
                  <a:pt x="15" y="157"/>
                </a:cubicBezTo>
                <a:cubicBezTo>
                  <a:pt x="18" y="168"/>
                  <a:pt x="15" y="177"/>
                  <a:pt x="17" y="179"/>
                </a:cubicBezTo>
                <a:cubicBezTo>
                  <a:pt x="19" y="181"/>
                  <a:pt x="26" y="170"/>
                  <a:pt x="29" y="171"/>
                </a:cubicBezTo>
                <a:cubicBezTo>
                  <a:pt x="32" y="172"/>
                  <a:pt x="35" y="188"/>
                  <a:pt x="35" y="185"/>
                </a:cubicBezTo>
                <a:cubicBezTo>
                  <a:pt x="35" y="182"/>
                  <a:pt x="25" y="161"/>
                  <a:pt x="27" y="151"/>
                </a:cubicBezTo>
                <a:cubicBezTo>
                  <a:pt x="29" y="141"/>
                  <a:pt x="47" y="137"/>
                  <a:pt x="49" y="125"/>
                </a:cubicBezTo>
                <a:cubicBezTo>
                  <a:pt x="51" y="113"/>
                  <a:pt x="41" y="90"/>
                  <a:pt x="41" y="79"/>
                </a:cubicBezTo>
                <a:cubicBezTo>
                  <a:pt x="41" y="68"/>
                  <a:pt x="45" y="65"/>
                  <a:pt x="49" y="59"/>
                </a:cubicBezTo>
                <a:cubicBezTo>
                  <a:pt x="53" y="53"/>
                  <a:pt x="65" y="46"/>
                  <a:pt x="65" y="43"/>
                </a:cubicBezTo>
                <a:cubicBezTo>
                  <a:pt x="65" y="40"/>
                  <a:pt x="48" y="50"/>
                  <a:pt x="47" y="43"/>
                </a:cubicBezTo>
                <a:cubicBezTo>
                  <a:pt x="46" y="36"/>
                  <a:pt x="59" y="2"/>
                  <a:pt x="57" y="1"/>
                </a:cubicBezTo>
                <a:cubicBezTo>
                  <a:pt x="55" y="0"/>
                  <a:pt x="40" y="37"/>
                  <a:pt x="35" y="39"/>
                </a:cubicBezTo>
                <a:cubicBezTo>
                  <a:pt x="30" y="41"/>
                  <a:pt x="28" y="12"/>
                  <a:pt x="25" y="11"/>
                </a:cubicBez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r-FR"/>
          </a:p>
        </p:txBody>
      </p:sp>
      <p:sp>
        <p:nvSpPr>
          <p:cNvPr id="51" name="Freeform 684"/>
          <p:cNvSpPr>
            <a:spLocks/>
          </p:cNvSpPr>
          <p:nvPr/>
        </p:nvSpPr>
        <p:spPr bwMode="auto">
          <a:xfrm rot="9000000">
            <a:off x="3013075" y="4090988"/>
            <a:ext cx="79375" cy="258762"/>
          </a:xfrm>
          <a:custGeom>
            <a:avLst/>
            <a:gdLst>
              <a:gd name="T0" fmla="*/ 10 w 65"/>
              <a:gd name="T1" fmla="*/ 11 h 188"/>
              <a:gd name="T2" fmla="*/ 8 w 65"/>
              <a:gd name="T3" fmla="*/ 33 h 188"/>
              <a:gd name="T4" fmla="*/ 9 w 65"/>
              <a:gd name="T5" fmla="*/ 45 h 188"/>
              <a:gd name="T6" fmla="*/ 8 w 65"/>
              <a:gd name="T7" fmla="*/ 63 h 188"/>
              <a:gd name="T8" fmla="*/ 1 w 65"/>
              <a:gd name="T9" fmla="*/ 115 h 188"/>
              <a:gd name="T10" fmla="*/ 6 w 65"/>
              <a:gd name="T11" fmla="*/ 157 h 188"/>
              <a:gd name="T12" fmla="*/ 7 w 65"/>
              <a:gd name="T13" fmla="*/ 179 h 188"/>
              <a:gd name="T14" fmla="*/ 12 w 65"/>
              <a:gd name="T15" fmla="*/ 171 h 188"/>
              <a:gd name="T16" fmla="*/ 14 w 65"/>
              <a:gd name="T17" fmla="*/ 185 h 188"/>
              <a:gd name="T18" fmla="*/ 11 w 65"/>
              <a:gd name="T19" fmla="*/ 151 h 188"/>
              <a:gd name="T20" fmla="*/ 20 w 65"/>
              <a:gd name="T21" fmla="*/ 125 h 188"/>
              <a:gd name="T22" fmla="*/ 17 w 65"/>
              <a:gd name="T23" fmla="*/ 79 h 188"/>
              <a:gd name="T24" fmla="*/ 20 w 65"/>
              <a:gd name="T25" fmla="*/ 59 h 188"/>
              <a:gd name="T26" fmla="*/ 26 w 65"/>
              <a:gd name="T27" fmla="*/ 43 h 188"/>
              <a:gd name="T28" fmla="*/ 19 w 65"/>
              <a:gd name="T29" fmla="*/ 43 h 188"/>
              <a:gd name="T30" fmla="*/ 23 w 65"/>
              <a:gd name="T31" fmla="*/ 1 h 188"/>
              <a:gd name="T32" fmla="*/ 14 w 65"/>
              <a:gd name="T33" fmla="*/ 39 h 188"/>
              <a:gd name="T34" fmla="*/ 10 w 65"/>
              <a:gd name="T35" fmla="*/ 11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188"/>
              <a:gd name="T56" fmla="*/ 65 w 65"/>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188">
                <a:moveTo>
                  <a:pt x="25" y="11"/>
                </a:moveTo>
                <a:cubicBezTo>
                  <a:pt x="22" y="10"/>
                  <a:pt x="20" y="27"/>
                  <a:pt x="19" y="33"/>
                </a:cubicBezTo>
                <a:cubicBezTo>
                  <a:pt x="18" y="39"/>
                  <a:pt x="21" y="40"/>
                  <a:pt x="21" y="45"/>
                </a:cubicBezTo>
                <a:cubicBezTo>
                  <a:pt x="21" y="50"/>
                  <a:pt x="22" y="51"/>
                  <a:pt x="19" y="63"/>
                </a:cubicBezTo>
                <a:cubicBezTo>
                  <a:pt x="16" y="75"/>
                  <a:pt x="2" y="99"/>
                  <a:pt x="1" y="115"/>
                </a:cubicBezTo>
                <a:cubicBezTo>
                  <a:pt x="0" y="131"/>
                  <a:pt x="12" y="146"/>
                  <a:pt x="15" y="157"/>
                </a:cubicBezTo>
                <a:cubicBezTo>
                  <a:pt x="18" y="168"/>
                  <a:pt x="15" y="177"/>
                  <a:pt x="17" y="179"/>
                </a:cubicBezTo>
                <a:cubicBezTo>
                  <a:pt x="19" y="181"/>
                  <a:pt x="26" y="170"/>
                  <a:pt x="29" y="171"/>
                </a:cubicBezTo>
                <a:cubicBezTo>
                  <a:pt x="32" y="172"/>
                  <a:pt x="35" y="188"/>
                  <a:pt x="35" y="185"/>
                </a:cubicBezTo>
                <a:cubicBezTo>
                  <a:pt x="35" y="182"/>
                  <a:pt x="25" y="161"/>
                  <a:pt x="27" y="151"/>
                </a:cubicBezTo>
                <a:cubicBezTo>
                  <a:pt x="29" y="141"/>
                  <a:pt x="47" y="137"/>
                  <a:pt x="49" y="125"/>
                </a:cubicBezTo>
                <a:cubicBezTo>
                  <a:pt x="51" y="113"/>
                  <a:pt x="41" y="90"/>
                  <a:pt x="41" y="79"/>
                </a:cubicBezTo>
                <a:cubicBezTo>
                  <a:pt x="41" y="68"/>
                  <a:pt x="45" y="65"/>
                  <a:pt x="49" y="59"/>
                </a:cubicBezTo>
                <a:cubicBezTo>
                  <a:pt x="53" y="53"/>
                  <a:pt x="65" y="46"/>
                  <a:pt x="65" y="43"/>
                </a:cubicBezTo>
                <a:cubicBezTo>
                  <a:pt x="65" y="40"/>
                  <a:pt x="48" y="50"/>
                  <a:pt x="47" y="43"/>
                </a:cubicBezTo>
                <a:cubicBezTo>
                  <a:pt x="46" y="36"/>
                  <a:pt x="59" y="2"/>
                  <a:pt x="57" y="1"/>
                </a:cubicBezTo>
                <a:cubicBezTo>
                  <a:pt x="55" y="0"/>
                  <a:pt x="40" y="37"/>
                  <a:pt x="35" y="39"/>
                </a:cubicBezTo>
                <a:cubicBezTo>
                  <a:pt x="30" y="41"/>
                  <a:pt x="28" y="12"/>
                  <a:pt x="25" y="11"/>
                </a:cubicBez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re 1"/>
          <p:cNvSpPr>
            <a:spLocks noGrp="1"/>
          </p:cNvSpPr>
          <p:nvPr>
            <p:ph type="title"/>
          </p:nvPr>
        </p:nvSpPr>
        <p:spPr>
          <a:xfrm>
            <a:off x="1019175" y="187325"/>
            <a:ext cx="7686675" cy="460375"/>
          </a:xfrm>
        </p:spPr>
        <p:txBody>
          <a:bodyPr/>
          <a:lstStyle/>
          <a:p>
            <a:pPr defTabSz="762000"/>
            <a:r>
              <a:rPr lang="fi-FI" sz="2400"/>
              <a:t>My Warmest Thanks to my Collaborators</a:t>
            </a:r>
          </a:p>
        </p:txBody>
      </p:sp>
      <p:grpSp>
        <p:nvGrpSpPr>
          <p:cNvPr id="70658" name="Groupe 11"/>
          <p:cNvGrpSpPr>
            <a:grpSpLocks/>
          </p:cNvGrpSpPr>
          <p:nvPr/>
        </p:nvGrpSpPr>
        <p:grpSpPr bwMode="auto">
          <a:xfrm>
            <a:off x="1331913" y="1265238"/>
            <a:ext cx="6269037" cy="4341812"/>
            <a:chOff x="738616" y="1243098"/>
            <a:chExt cx="6268481" cy="4342150"/>
          </a:xfrm>
        </p:grpSpPr>
        <p:grpSp>
          <p:nvGrpSpPr>
            <p:cNvPr id="70659" name="Groupe 10"/>
            <p:cNvGrpSpPr>
              <a:grpSpLocks/>
            </p:cNvGrpSpPr>
            <p:nvPr/>
          </p:nvGrpSpPr>
          <p:grpSpPr bwMode="auto">
            <a:xfrm>
              <a:off x="738616" y="1243098"/>
              <a:ext cx="3430747" cy="4319925"/>
              <a:chOff x="503238" y="1214944"/>
              <a:chExt cx="3430610" cy="4318675"/>
            </a:xfrm>
          </p:grpSpPr>
          <p:sp>
            <p:nvSpPr>
              <p:cNvPr id="70664" name="Text Box 3"/>
              <p:cNvSpPr txBox="1">
                <a:spLocks noChangeArrowheads="1"/>
              </p:cNvSpPr>
              <p:nvPr/>
            </p:nvSpPr>
            <p:spPr bwMode="auto">
              <a:xfrm>
                <a:off x="503238" y="1214944"/>
                <a:ext cx="2712494" cy="2698419"/>
              </a:xfrm>
              <a:prstGeom prst="rect">
                <a:avLst/>
              </a:prstGeom>
              <a:noFill/>
              <a:ln w="12700">
                <a:noFill/>
                <a:miter lim="800000"/>
                <a:headEnd type="none" w="sm" len="sm"/>
                <a:tailEnd type="none" w="sm" len="sm"/>
              </a:ln>
            </p:spPr>
            <p:txBody>
              <a:bodyPr wrap="none">
                <a:spAutoFit/>
              </a:bodyPr>
              <a:lstStyle/>
              <a:p>
                <a:pPr defTabSz="762000" eaLnBrk="0" hangingPunct="0">
                  <a:lnSpc>
                    <a:spcPct val="110000"/>
                  </a:lnSpc>
                </a:pPr>
                <a:r>
                  <a:rPr lang="fi-FI" sz="2600">
                    <a:solidFill>
                      <a:srgbClr val="1F4363"/>
                    </a:solidFill>
                    <a:cs typeface="Arial" charset="0"/>
                  </a:rPr>
                  <a:t>"Current players"</a:t>
                </a:r>
              </a:p>
              <a:p>
                <a:pPr defTabSz="762000" eaLnBrk="0" hangingPunct="0">
                  <a:lnSpc>
                    <a:spcPct val="110000"/>
                  </a:lnSpc>
                </a:pPr>
                <a:r>
                  <a:rPr lang="fi-FI">
                    <a:cs typeface="Arial" charset="0"/>
                  </a:rPr>
                  <a:t>Anne Hiukka</a:t>
                </a:r>
              </a:p>
              <a:p>
                <a:pPr defTabSz="762000" eaLnBrk="0" hangingPunct="0">
                  <a:lnSpc>
                    <a:spcPct val="110000"/>
                  </a:lnSpc>
                </a:pPr>
                <a:r>
                  <a:rPr lang="fi-FI">
                    <a:cs typeface="Arial" charset="0"/>
                  </a:rPr>
                  <a:t>Eeva Leinonen</a:t>
                </a:r>
              </a:p>
              <a:p>
                <a:pPr defTabSz="762000" eaLnBrk="0" hangingPunct="0">
                  <a:lnSpc>
                    <a:spcPct val="110000"/>
                  </a:lnSpc>
                </a:pPr>
                <a:r>
                  <a:rPr lang="fi-FI">
                    <a:cs typeface="Arial" charset="0"/>
                  </a:rPr>
                  <a:t>Sakari Mänttäri</a:t>
                </a:r>
              </a:p>
              <a:p>
                <a:pPr defTabSz="762000" eaLnBrk="0" hangingPunct="0">
                  <a:lnSpc>
                    <a:spcPct val="110000"/>
                  </a:lnSpc>
                </a:pPr>
                <a:r>
                  <a:rPr lang="fi-FI">
                    <a:cs typeface="Arial" charset="0"/>
                  </a:rPr>
                  <a:t>Aino Soro-Paavonen</a:t>
                </a:r>
              </a:p>
              <a:p>
                <a:pPr defTabSz="762000" eaLnBrk="0" hangingPunct="0">
                  <a:lnSpc>
                    <a:spcPct val="110000"/>
                  </a:lnSpc>
                </a:pPr>
                <a:r>
                  <a:rPr lang="fi-FI">
                    <a:cs typeface="Arial" charset="0"/>
                  </a:rPr>
                  <a:t>Sanni Söderlund</a:t>
                </a:r>
              </a:p>
              <a:p>
                <a:pPr defTabSz="762000" eaLnBrk="0" hangingPunct="0">
                  <a:lnSpc>
                    <a:spcPct val="110000"/>
                  </a:lnSpc>
                </a:pPr>
                <a:r>
                  <a:rPr lang="fi-FI">
                    <a:cs typeface="Arial" charset="0"/>
                  </a:rPr>
                  <a:t>Jukka Westerbacka</a:t>
                </a:r>
              </a:p>
              <a:p>
                <a:pPr defTabSz="762000" eaLnBrk="0" hangingPunct="0">
                  <a:lnSpc>
                    <a:spcPct val="110000"/>
                  </a:lnSpc>
                </a:pPr>
                <a:r>
                  <a:rPr lang="fi-FI">
                    <a:cs typeface="Arial" charset="0"/>
                  </a:rPr>
                  <a:t>Hannele Yki-Järvinen</a:t>
                </a:r>
              </a:p>
            </p:txBody>
          </p:sp>
          <p:sp>
            <p:nvSpPr>
              <p:cNvPr id="70665" name="Text Box 5"/>
              <p:cNvSpPr txBox="1">
                <a:spLocks noChangeArrowheads="1"/>
              </p:cNvSpPr>
              <p:nvPr/>
            </p:nvSpPr>
            <p:spPr bwMode="auto">
              <a:xfrm>
                <a:off x="503238" y="4087488"/>
                <a:ext cx="3430610" cy="1446131"/>
              </a:xfrm>
              <a:prstGeom prst="rect">
                <a:avLst/>
              </a:prstGeom>
              <a:noFill/>
              <a:ln w="12700">
                <a:noFill/>
                <a:miter lim="800000"/>
                <a:headEnd type="none" w="sm" len="sm"/>
                <a:tailEnd type="none" w="sm" len="sm"/>
              </a:ln>
            </p:spPr>
            <p:txBody>
              <a:bodyPr wrap="none">
                <a:spAutoFit/>
              </a:bodyPr>
              <a:lstStyle/>
              <a:p>
                <a:pPr defTabSz="762000" eaLnBrk="0" hangingPunct="0">
                  <a:lnSpc>
                    <a:spcPct val="110000"/>
                  </a:lnSpc>
                </a:pPr>
                <a:r>
                  <a:rPr lang="fi-FI" sz="2600">
                    <a:solidFill>
                      <a:srgbClr val="1F4363"/>
                    </a:solidFill>
                    <a:cs typeface="Arial" charset="0"/>
                  </a:rPr>
                  <a:t>"The ladies of the lab"</a:t>
                </a:r>
              </a:p>
              <a:p>
                <a:pPr defTabSz="762000" eaLnBrk="0" hangingPunct="0">
                  <a:lnSpc>
                    <a:spcPct val="110000"/>
                  </a:lnSpc>
                </a:pPr>
                <a:r>
                  <a:rPr lang="fi-FI">
                    <a:cs typeface="Arial" charset="0"/>
                  </a:rPr>
                  <a:t>Hannele Hilden</a:t>
                </a:r>
              </a:p>
              <a:p>
                <a:pPr defTabSz="762000" eaLnBrk="0" hangingPunct="0">
                  <a:lnSpc>
                    <a:spcPct val="110000"/>
                  </a:lnSpc>
                </a:pPr>
                <a:r>
                  <a:rPr lang="fi-FI">
                    <a:cs typeface="Arial" charset="0"/>
                  </a:rPr>
                  <a:t>Virve Naatti</a:t>
                </a:r>
              </a:p>
              <a:p>
                <a:pPr defTabSz="762000" eaLnBrk="0" hangingPunct="0">
                  <a:lnSpc>
                    <a:spcPct val="110000"/>
                  </a:lnSpc>
                </a:pPr>
                <a:r>
                  <a:rPr lang="fi-FI">
                    <a:cs typeface="Arial" charset="0"/>
                  </a:rPr>
                  <a:t>Helinä Perttunen-Nio</a:t>
                </a:r>
              </a:p>
            </p:txBody>
          </p:sp>
        </p:grpSp>
        <p:grpSp>
          <p:nvGrpSpPr>
            <p:cNvPr id="70660" name="Groupe 9"/>
            <p:cNvGrpSpPr>
              <a:grpSpLocks/>
            </p:cNvGrpSpPr>
            <p:nvPr/>
          </p:nvGrpSpPr>
          <p:grpSpPr bwMode="auto">
            <a:xfrm>
              <a:off x="4799441" y="1243098"/>
              <a:ext cx="2207656" cy="4342150"/>
              <a:chOff x="4564063" y="1191131"/>
              <a:chExt cx="2207656" cy="4342151"/>
            </a:xfrm>
          </p:grpSpPr>
          <p:sp>
            <p:nvSpPr>
              <p:cNvPr id="70661" name="Text Box 6"/>
              <p:cNvSpPr txBox="1">
                <a:spLocks noChangeArrowheads="1"/>
              </p:cNvSpPr>
              <p:nvPr/>
            </p:nvSpPr>
            <p:spPr bwMode="auto">
              <a:xfrm>
                <a:off x="4564063" y="2638931"/>
                <a:ext cx="1877437" cy="1446550"/>
              </a:xfrm>
              <a:prstGeom prst="rect">
                <a:avLst/>
              </a:prstGeom>
              <a:noFill/>
              <a:ln w="12700">
                <a:noFill/>
                <a:miter lim="800000"/>
                <a:headEnd type="none" w="sm" len="sm"/>
                <a:tailEnd type="none" w="sm" len="sm"/>
              </a:ln>
            </p:spPr>
            <p:txBody>
              <a:bodyPr wrap="none">
                <a:spAutoFit/>
              </a:bodyPr>
              <a:lstStyle/>
              <a:p>
                <a:pPr defTabSz="762000" eaLnBrk="0" hangingPunct="0">
                  <a:lnSpc>
                    <a:spcPct val="110000"/>
                  </a:lnSpc>
                </a:pPr>
                <a:r>
                  <a:rPr lang="fi-FI" sz="2600">
                    <a:solidFill>
                      <a:srgbClr val="1F4363"/>
                    </a:solidFill>
                    <a:cs typeface="Arial" charset="0"/>
                  </a:rPr>
                  <a:t>Glasgow</a:t>
                </a:r>
              </a:p>
              <a:p>
                <a:pPr defTabSz="762000" eaLnBrk="0" hangingPunct="0">
                  <a:lnSpc>
                    <a:spcPct val="110000"/>
                  </a:lnSpc>
                </a:pPr>
                <a:r>
                  <a:rPr lang="fi-FI">
                    <a:cs typeface="Arial" charset="0"/>
                  </a:rPr>
                  <a:t>Muriel Caslake</a:t>
                </a:r>
              </a:p>
              <a:p>
                <a:pPr defTabSz="762000" eaLnBrk="0" hangingPunct="0">
                  <a:lnSpc>
                    <a:spcPct val="110000"/>
                  </a:lnSpc>
                </a:pPr>
                <a:r>
                  <a:rPr lang="fi-FI">
                    <a:cs typeface="Arial" charset="0"/>
                  </a:rPr>
                  <a:t>Chris J. Packard</a:t>
                </a:r>
              </a:p>
              <a:p>
                <a:pPr defTabSz="762000" eaLnBrk="0" hangingPunct="0">
                  <a:lnSpc>
                    <a:spcPct val="110000"/>
                  </a:lnSpc>
                </a:pPr>
                <a:r>
                  <a:rPr lang="fi-FI">
                    <a:cs typeface="Arial" charset="0"/>
                  </a:rPr>
                  <a:t>Philip Steward</a:t>
                </a:r>
              </a:p>
            </p:txBody>
          </p:sp>
          <p:sp>
            <p:nvSpPr>
              <p:cNvPr id="70662" name="Text Box 7"/>
              <p:cNvSpPr txBox="1">
                <a:spLocks noChangeArrowheads="1"/>
              </p:cNvSpPr>
              <p:nvPr/>
            </p:nvSpPr>
            <p:spPr bwMode="auto">
              <a:xfrm>
                <a:off x="4564063" y="1191131"/>
                <a:ext cx="2185214" cy="1446550"/>
              </a:xfrm>
              <a:prstGeom prst="rect">
                <a:avLst/>
              </a:prstGeom>
              <a:noFill/>
              <a:ln w="12700">
                <a:noFill/>
                <a:miter lim="800000"/>
                <a:headEnd type="none" w="sm" len="sm"/>
                <a:tailEnd type="none" w="sm" len="sm"/>
              </a:ln>
            </p:spPr>
            <p:txBody>
              <a:bodyPr wrap="none">
                <a:spAutoFit/>
              </a:bodyPr>
              <a:lstStyle/>
              <a:p>
                <a:pPr defTabSz="762000" eaLnBrk="0" hangingPunct="0">
                  <a:lnSpc>
                    <a:spcPct val="110000"/>
                  </a:lnSpc>
                </a:pPr>
                <a:r>
                  <a:rPr lang="fi-FI" sz="2600">
                    <a:solidFill>
                      <a:srgbClr val="1F4363"/>
                    </a:solidFill>
                    <a:cs typeface="Arial" charset="0"/>
                  </a:rPr>
                  <a:t>Gothenburg</a:t>
                </a:r>
                <a:endParaRPr lang="fi-FI" sz="2000">
                  <a:solidFill>
                    <a:srgbClr val="1F4363"/>
                  </a:solidFill>
                  <a:cs typeface="Arial" charset="0"/>
                </a:endParaRPr>
              </a:p>
              <a:p>
                <a:pPr defTabSz="762000" eaLnBrk="0" hangingPunct="0">
                  <a:lnSpc>
                    <a:spcPct val="110000"/>
                  </a:lnSpc>
                </a:pPr>
                <a:r>
                  <a:rPr lang="fi-FI">
                    <a:cs typeface="Arial" charset="0"/>
                  </a:rPr>
                  <a:t>Martin Adiels</a:t>
                </a:r>
              </a:p>
              <a:p>
                <a:pPr defTabSz="762000" eaLnBrk="0" hangingPunct="0">
                  <a:lnSpc>
                    <a:spcPct val="110000"/>
                  </a:lnSpc>
                </a:pPr>
                <a:r>
                  <a:rPr lang="fi-FI">
                    <a:cs typeface="Arial" charset="0"/>
                  </a:rPr>
                  <a:t>Jan Boren</a:t>
                </a:r>
              </a:p>
              <a:p>
                <a:pPr defTabSz="762000" eaLnBrk="0" hangingPunct="0">
                  <a:lnSpc>
                    <a:spcPct val="110000"/>
                  </a:lnSpc>
                </a:pPr>
                <a:r>
                  <a:rPr lang="fi-FI">
                    <a:cs typeface="Arial" charset="0"/>
                  </a:rPr>
                  <a:t>Sven-Olof Olofsson</a:t>
                </a:r>
              </a:p>
            </p:txBody>
          </p:sp>
          <p:sp>
            <p:nvSpPr>
              <p:cNvPr id="70663" name="Text Box 8"/>
              <p:cNvSpPr txBox="1">
                <a:spLocks noChangeArrowheads="1"/>
              </p:cNvSpPr>
              <p:nvPr/>
            </p:nvSpPr>
            <p:spPr bwMode="auto">
              <a:xfrm>
                <a:off x="4564063" y="4086732"/>
                <a:ext cx="2207656" cy="1446550"/>
              </a:xfrm>
              <a:prstGeom prst="rect">
                <a:avLst/>
              </a:prstGeom>
              <a:noFill/>
              <a:ln w="12700">
                <a:noFill/>
                <a:miter lim="800000"/>
                <a:headEnd type="none" w="sm" len="sm"/>
                <a:tailEnd type="none" w="sm" len="sm"/>
              </a:ln>
            </p:spPr>
            <p:txBody>
              <a:bodyPr wrap="none">
                <a:spAutoFit/>
              </a:bodyPr>
              <a:lstStyle/>
              <a:p>
                <a:pPr defTabSz="762000" eaLnBrk="0" hangingPunct="0">
                  <a:lnSpc>
                    <a:spcPct val="110000"/>
                  </a:lnSpc>
                </a:pPr>
                <a:r>
                  <a:rPr lang="fi-FI" sz="2600">
                    <a:solidFill>
                      <a:srgbClr val="1F4363"/>
                    </a:solidFill>
                    <a:cs typeface="Arial" charset="0"/>
                  </a:rPr>
                  <a:t>Imaging team</a:t>
                </a:r>
              </a:p>
              <a:p>
                <a:pPr defTabSz="762000" eaLnBrk="0" hangingPunct="0">
                  <a:lnSpc>
                    <a:spcPct val="110000"/>
                  </a:lnSpc>
                </a:pPr>
                <a:r>
                  <a:rPr lang="fi-FI">
                    <a:cs typeface="Arial" charset="0"/>
                  </a:rPr>
                  <a:t>Nina Lundbom</a:t>
                </a:r>
              </a:p>
              <a:p>
                <a:pPr defTabSz="762000" eaLnBrk="0" hangingPunct="0">
                  <a:lnSpc>
                    <a:spcPct val="110000"/>
                  </a:lnSpc>
                </a:pPr>
                <a:r>
                  <a:rPr lang="fi-FI">
                    <a:cs typeface="Arial" charset="0"/>
                  </a:rPr>
                  <a:t>Jesper Lundbom</a:t>
                </a:r>
              </a:p>
              <a:p>
                <a:pPr defTabSz="762000" eaLnBrk="0" hangingPunct="0">
                  <a:lnSpc>
                    <a:spcPct val="110000"/>
                  </a:lnSpc>
                </a:pPr>
                <a:r>
                  <a:rPr lang="fi-FI">
                    <a:cs typeface="Arial" charset="0"/>
                  </a:rPr>
                  <a:t>Antti Hakkarainen</a:t>
                </a:r>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3" cstate="print"/>
          <a:srcRect/>
          <a:stretch>
            <a:fillRect/>
          </a:stretch>
        </p:blipFill>
        <p:spPr bwMode="auto">
          <a:xfrm>
            <a:off x="1044575" y="2278063"/>
            <a:ext cx="7054850" cy="23018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3"/>
          <p:cNvSpPr>
            <a:spLocks noGrp="1"/>
          </p:cNvSpPr>
          <p:nvPr>
            <p:ph type="title"/>
          </p:nvPr>
        </p:nvSpPr>
        <p:spPr>
          <a:xfrm>
            <a:off x="1019175" y="187325"/>
            <a:ext cx="8124825" cy="460375"/>
          </a:xfrm>
        </p:spPr>
        <p:txBody>
          <a:bodyPr/>
          <a:lstStyle/>
          <a:p>
            <a:pPr defTabSz="762000"/>
            <a:r>
              <a:rPr lang="en-GB" sz="2400"/>
              <a:t>Why Is the Fatty Liver Dangerous for Cardiovascular Health Risk?</a:t>
            </a:r>
          </a:p>
        </p:txBody>
      </p:sp>
      <p:sp>
        <p:nvSpPr>
          <p:cNvPr id="49" name="Ellipse 48"/>
          <p:cNvSpPr/>
          <p:nvPr/>
        </p:nvSpPr>
        <p:spPr bwMode="auto">
          <a:xfrm>
            <a:off x="300038" y="3865563"/>
            <a:ext cx="2722562" cy="1531937"/>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tIns="0" anchor="ctr"/>
          <a:lstStyle/>
          <a:p>
            <a:pPr algn="ctr">
              <a:defRPr/>
            </a:pPr>
            <a:endParaRPr lang="fr-CA" sz="1000" dirty="0">
              <a:solidFill>
                <a:schemeClr val="bg1"/>
              </a:solidFill>
              <a:sym typeface="Symbol" pitchFamily="18" charset="2"/>
            </a:endParaRPr>
          </a:p>
        </p:txBody>
      </p:sp>
      <p:sp>
        <p:nvSpPr>
          <p:cNvPr id="50" name="Ellipse 49"/>
          <p:cNvSpPr/>
          <p:nvPr/>
        </p:nvSpPr>
        <p:spPr bwMode="auto">
          <a:xfrm>
            <a:off x="1092200" y="3513138"/>
            <a:ext cx="303213" cy="312737"/>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tIns="0" anchor="ctr"/>
          <a:lstStyle/>
          <a:p>
            <a:pPr algn="ctr">
              <a:defRPr/>
            </a:pPr>
            <a:endParaRPr lang="fr-CA" sz="1000" dirty="0">
              <a:solidFill>
                <a:schemeClr val="bg1"/>
              </a:solidFill>
              <a:sym typeface="Symbol" pitchFamily="18" charset="2"/>
            </a:endParaRPr>
          </a:p>
        </p:txBody>
      </p:sp>
      <p:sp>
        <p:nvSpPr>
          <p:cNvPr id="51" name="Ellipse 50"/>
          <p:cNvSpPr/>
          <p:nvPr/>
        </p:nvSpPr>
        <p:spPr bwMode="auto">
          <a:xfrm>
            <a:off x="1395413" y="3184525"/>
            <a:ext cx="276225" cy="263525"/>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tIns="0" anchor="ctr"/>
          <a:lstStyle/>
          <a:p>
            <a:pPr algn="ctr">
              <a:defRPr/>
            </a:pPr>
            <a:endParaRPr lang="fr-CA" sz="1000" dirty="0">
              <a:solidFill>
                <a:schemeClr val="bg1"/>
              </a:solidFill>
              <a:sym typeface="Symbol" pitchFamily="18" charset="2"/>
            </a:endParaRPr>
          </a:p>
        </p:txBody>
      </p:sp>
      <p:sp>
        <p:nvSpPr>
          <p:cNvPr id="52" name="Ellipse 51"/>
          <p:cNvSpPr/>
          <p:nvPr/>
        </p:nvSpPr>
        <p:spPr bwMode="auto">
          <a:xfrm>
            <a:off x="1576388" y="2865438"/>
            <a:ext cx="173037" cy="163512"/>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tIns="0" anchor="ctr"/>
          <a:lstStyle/>
          <a:p>
            <a:pPr algn="ctr">
              <a:defRPr/>
            </a:pPr>
            <a:endParaRPr lang="fr-CA" sz="1000" dirty="0">
              <a:solidFill>
                <a:schemeClr val="bg1"/>
              </a:solidFill>
              <a:sym typeface="Symbol" pitchFamily="18" charset="2"/>
            </a:endParaRPr>
          </a:p>
        </p:txBody>
      </p:sp>
      <p:pic>
        <p:nvPicPr>
          <p:cNvPr id="17414" name="Picture 3" descr="CBi brun-orange image001.png                                   0001136C&#10;production                     C68F3B5A:"/>
          <p:cNvPicPr>
            <a:picLocks noChangeAspect="1" noChangeArrowheads="1"/>
          </p:cNvPicPr>
          <p:nvPr/>
        </p:nvPicPr>
        <p:blipFill>
          <a:blip r:embed="rId3" cstate="print"/>
          <a:srcRect/>
          <a:stretch>
            <a:fillRect/>
          </a:stretch>
        </p:blipFill>
        <p:spPr bwMode="auto">
          <a:xfrm>
            <a:off x="3216275" y="1806575"/>
            <a:ext cx="4800600" cy="3152775"/>
          </a:xfrm>
          <a:prstGeom prst="rect">
            <a:avLst/>
          </a:prstGeom>
          <a:noFill/>
          <a:ln w="9525">
            <a:noFill/>
            <a:miter lim="800000"/>
            <a:headEnd/>
            <a:tailEnd/>
          </a:ln>
        </p:spPr>
      </p:pic>
      <p:pic>
        <p:nvPicPr>
          <p:cNvPr id="17415" name="Picture 9" descr="liver"/>
          <p:cNvPicPr>
            <a:picLocks noChangeAspect="1" noChangeArrowheads="1"/>
          </p:cNvPicPr>
          <p:nvPr/>
        </p:nvPicPr>
        <p:blipFill>
          <a:blip r:embed="rId4" cstate="print"/>
          <a:srcRect/>
          <a:stretch>
            <a:fillRect/>
          </a:stretch>
        </p:blipFill>
        <p:spPr bwMode="auto">
          <a:xfrm>
            <a:off x="428625" y="1412875"/>
            <a:ext cx="2457450" cy="1616075"/>
          </a:xfrm>
          <a:prstGeom prst="rect">
            <a:avLst/>
          </a:prstGeom>
          <a:noFill/>
          <a:ln w="9525">
            <a:noFill/>
            <a:miter lim="800000"/>
            <a:headEnd/>
            <a:tailEnd/>
          </a:ln>
        </p:spPr>
      </p:pic>
      <p:sp>
        <p:nvSpPr>
          <p:cNvPr id="55" name="AutoShape 12"/>
          <p:cNvSpPr>
            <a:spLocks noChangeArrowheads="1"/>
          </p:cNvSpPr>
          <p:nvPr/>
        </p:nvSpPr>
        <p:spPr bwMode="auto">
          <a:xfrm rot="1723651">
            <a:off x="2051050" y="2797175"/>
            <a:ext cx="931863" cy="404813"/>
          </a:xfrm>
          <a:prstGeom prst="rightArrow">
            <a:avLst>
              <a:gd name="adj1" fmla="val 50000"/>
              <a:gd name="adj2" fmla="val 39804"/>
            </a:avLst>
          </a:prstGeom>
          <a:ln>
            <a:headEnd/>
            <a:tailEnd/>
          </a:ln>
        </p:spPr>
        <p:style>
          <a:lnRef idx="1">
            <a:schemeClr val="dk1"/>
          </a:lnRef>
          <a:fillRef idx="3">
            <a:schemeClr val="dk1"/>
          </a:fillRef>
          <a:effectRef idx="2">
            <a:schemeClr val="dk1"/>
          </a:effectRef>
          <a:fontRef idx="minor">
            <a:schemeClr val="lt1"/>
          </a:fontRef>
        </p:style>
        <p:txBody>
          <a:bodyPr rot="10800000" vert="eaVert" wrap="none" anchor="ctr"/>
          <a:lstStyle/>
          <a:p>
            <a:pPr>
              <a:defRPr/>
            </a:pPr>
            <a:endParaRPr lang="fi-FI"/>
          </a:p>
        </p:txBody>
      </p:sp>
      <p:sp>
        <p:nvSpPr>
          <p:cNvPr id="56" name="Text Box 14"/>
          <p:cNvSpPr txBox="1">
            <a:spLocks noChangeArrowheads="1"/>
          </p:cNvSpPr>
          <p:nvPr/>
        </p:nvSpPr>
        <p:spPr bwMode="auto">
          <a:xfrm>
            <a:off x="3684588" y="973138"/>
            <a:ext cx="1658937" cy="496887"/>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lgn="ctr" defTabSz="762000" eaLnBrk="0" hangingPunct="0">
              <a:defRPr/>
            </a:pPr>
            <a:r>
              <a:rPr lang="en-US" sz="1700" dirty="0">
                <a:solidFill>
                  <a:srgbClr val="3F3F3F"/>
                </a:solidFill>
                <a:cs typeface="Arial" pitchFamily="34" charset="0"/>
              </a:rPr>
              <a:t>Glucose</a:t>
            </a:r>
          </a:p>
        </p:txBody>
      </p:sp>
      <p:sp>
        <p:nvSpPr>
          <p:cNvPr id="57" name="Text Box 15"/>
          <p:cNvSpPr txBox="1">
            <a:spLocks noChangeArrowheads="1"/>
          </p:cNvSpPr>
          <p:nvPr/>
        </p:nvSpPr>
        <p:spPr bwMode="auto">
          <a:xfrm>
            <a:off x="5500688" y="1377950"/>
            <a:ext cx="1327150" cy="498475"/>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lgn="ctr" defTabSz="762000" eaLnBrk="0" hangingPunct="0">
              <a:defRPr/>
            </a:pPr>
            <a:r>
              <a:rPr lang="en-US" sz="1700" dirty="0">
                <a:solidFill>
                  <a:srgbClr val="3F3F3F"/>
                </a:solidFill>
                <a:cs typeface="Arial" pitchFamily="34" charset="0"/>
              </a:rPr>
              <a:t>VLDL</a:t>
            </a:r>
          </a:p>
        </p:txBody>
      </p:sp>
      <p:sp>
        <p:nvSpPr>
          <p:cNvPr id="58" name="Text Box 16"/>
          <p:cNvSpPr txBox="1">
            <a:spLocks noChangeArrowheads="1"/>
          </p:cNvSpPr>
          <p:nvPr/>
        </p:nvSpPr>
        <p:spPr bwMode="auto">
          <a:xfrm>
            <a:off x="8110538" y="2189163"/>
            <a:ext cx="996950" cy="496887"/>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lgn="ctr" defTabSz="762000" eaLnBrk="0" hangingPunct="0">
              <a:defRPr/>
            </a:pPr>
            <a:r>
              <a:rPr lang="en-US" sz="1700" dirty="0">
                <a:solidFill>
                  <a:srgbClr val="3F3F3F"/>
                </a:solidFill>
                <a:cs typeface="Arial" pitchFamily="34" charset="0"/>
              </a:rPr>
              <a:t>ALT</a:t>
            </a:r>
          </a:p>
        </p:txBody>
      </p:sp>
      <p:sp>
        <p:nvSpPr>
          <p:cNvPr id="59" name="Text Box 17"/>
          <p:cNvSpPr txBox="1">
            <a:spLocks noChangeArrowheads="1"/>
          </p:cNvSpPr>
          <p:nvPr/>
        </p:nvSpPr>
        <p:spPr bwMode="auto">
          <a:xfrm>
            <a:off x="6959600" y="3402013"/>
            <a:ext cx="2022475" cy="496887"/>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lgn="ctr" defTabSz="762000" eaLnBrk="0" hangingPunct="0">
              <a:defRPr/>
            </a:pPr>
            <a:r>
              <a:rPr lang="en-US" sz="1700">
                <a:solidFill>
                  <a:srgbClr val="3F3F3F"/>
                </a:solidFill>
                <a:cs typeface="Arial" pitchFamily="34" charset="0"/>
              </a:rPr>
              <a:t>Fibrinogen</a:t>
            </a:r>
          </a:p>
        </p:txBody>
      </p:sp>
      <p:sp>
        <p:nvSpPr>
          <p:cNvPr id="60" name="Text Box 18"/>
          <p:cNvSpPr txBox="1">
            <a:spLocks noChangeArrowheads="1"/>
          </p:cNvSpPr>
          <p:nvPr/>
        </p:nvSpPr>
        <p:spPr bwMode="auto">
          <a:xfrm>
            <a:off x="6038850" y="3957638"/>
            <a:ext cx="1019175" cy="496887"/>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lgn="ctr" defTabSz="762000" eaLnBrk="0" hangingPunct="0">
              <a:defRPr/>
            </a:pPr>
            <a:r>
              <a:rPr lang="en-US" sz="1700" dirty="0">
                <a:solidFill>
                  <a:srgbClr val="3F3F3F"/>
                </a:solidFill>
                <a:cs typeface="Arial" pitchFamily="34" charset="0"/>
              </a:rPr>
              <a:t>CRP</a:t>
            </a:r>
          </a:p>
        </p:txBody>
      </p:sp>
      <p:sp>
        <p:nvSpPr>
          <p:cNvPr id="61" name="Text Box 19"/>
          <p:cNvSpPr txBox="1">
            <a:spLocks noChangeArrowheads="1"/>
          </p:cNvSpPr>
          <p:nvPr/>
        </p:nvSpPr>
        <p:spPr bwMode="auto">
          <a:xfrm>
            <a:off x="4321175" y="5068888"/>
            <a:ext cx="842963" cy="496887"/>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lgn="ctr" defTabSz="762000" eaLnBrk="0" hangingPunct="0">
              <a:defRPr/>
            </a:pPr>
            <a:r>
              <a:rPr lang="en-US" sz="1700" dirty="0">
                <a:solidFill>
                  <a:srgbClr val="3F3F3F"/>
                </a:solidFill>
                <a:cs typeface="Arial" pitchFamily="34" charset="0"/>
              </a:rPr>
              <a:t>FVII</a:t>
            </a:r>
          </a:p>
        </p:txBody>
      </p:sp>
      <p:sp>
        <p:nvSpPr>
          <p:cNvPr id="62" name="Text Box 20"/>
          <p:cNvSpPr txBox="1">
            <a:spLocks noChangeArrowheads="1"/>
          </p:cNvSpPr>
          <p:nvPr/>
        </p:nvSpPr>
        <p:spPr bwMode="auto">
          <a:xfrm>
            <a:off x="5065713" y="4513263"/>
            <a:ext cx="1069975" cy="496887"/>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lgn="ctr" defTabSz="762000" eaLnBrk="0" hangingPunct="0">
              <a:defRPr/>
            </a:pPr>
            <a:r>
              <a:rPr lang="en-US" sz="1700" dirty="0">
                <a:solidFill>
                  <a:srgbClr val="3F3F3F"/>
                </a:solidFill>
                <a:cs typeface="Arial" pitchFamily="34" charset="0"/>
              </a:rPr>
              <a:t>PAI-1</a:t>
            </a:r>
          </a:p>
        </p:txBody>
      </p:sp>
      <p:sp>
        <p:nvSpPr>
          <p:cNvPr id="63" name="Text Box 22"/>
          <p:cNvSpPr txBox="1">
            <a:spLocks noChangeArrowheads="1"/>
          </p:cNvSpPr>
          <p:nvPr/>
        </p:nvSpPr>
        <p:spPr bwMode="auto">
          <a:xfrm>
            <a:off x="6913563" y="1784350"/>
            <a:ext cx="1112837" cy="496888"/>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lgn="ctr" defTabSz="762000" eaLnBrk="0" hangingPunct="0">
              <a:defRPr/>
            </a:pPr>
            <a:r>
              <a:rPr lang="en-US" sz="1700" dirty="0">
                <a:solidFill>
                  <a:srgbClr val="3F3F3F"/>
                </a:solidFill>
                <a:cs typeface="Arial" pitchFamily="34" charset="0"/>
              </a:rPr>
              <a:t>HDL</a:t>
            </a:r>
          </a:p>
        </p:txBody>
      </p:sp>
      <p:sp>
        <p:nvSpPr>
          <p:cNvPr id="17425" name="AutoShape 105"/>
          <p:cNvSpPr>
            <a:spLocks noChangeArrowheads="1"/>
          </p:cNvSpPr>
          <p:nvPr/>
        </p:nvSpPr>
        <p:spPr bwMode="auto">
          <a:xfrm>
            <a:off x="6137275" y="5681663"/>
            <a:ext cx="2736850" cy="1020762"/>
          </a:xfrm>
          <a:prstGeom prst="roundRect">
            <a:avLst>
              <a:gd name="adj" fmla="val 9972"/>
            </a:avLst>
          </a:prstGeom>
          <a:solidFill>
            <a:schemeClr val="bg1"/>
          </a:solidFill>
          <a:ln w="9525">
            <a:solidFill>
              <a:schemeClr val="accent1"/>
            </a:solidFill>
            <a:round/>
            <a:headEnd/>
            <a:tailEnd/>
          </a:ln>
        </p:spPr>
        <p:txBody>
          <a:bodyPr tIns="0" bIns="0" anchor="ctr"/>
          <a:lstStyle/>
          <a:p>
            <a:pPr>
              <a:lnSpc>
                <a:spcPct val="150000"/>
              </a:lnSpc>
            </a:pPr>
            <a:r>
              <a:rPr lang="en-US" sz="1100">
                <a:sym typeface="Symbol" pitchFamily="18" charset="2"/>
              </a:rPr>
              <a:t>ALT: alanine aminotransferase</a:t>
            </a:r>
          </a:p>
          <a:p>
            <a:pPr>
              <a:lnSpc>
                <a:spcPct val="150000"/>
              </a:lnSpc>
            </a:pPr>
            <a:r>
              <a:rPr lang="en-US" sz="1100">
                <a:sym typeface="Symbol" pitchFamily="18" charset="2"/>
              </a:rPr>
              <a:t>CRP: C-reactive protein</a:t>
            </a:r>
          </a:p>
          <a:p>
            <a:pPr>
              <a:lnSpc>
                <a:spcPct val="150000"/>
              </a:lnSpc>
            </a:pPr>
            <a:r>
              <a:rPr lang="en-US" sz="1100">
                <a:sym typeface="Symbol" pitchFamily="18" charset="2"/>
              </a:rPr>
              <a:t>FVII: factor VII</a:t>
            </a:r>
          </a:p>
          <a:p>
            <a:pPr>
              <a:lnSpc>
                <a:spcPct val="150000"/>
              </a:lnSpc>
            </a:pPr>
            <a:r>
              <a:rPr lang="en-US" sz="1100">
                <a:sym typeface="Symbol" pitchFamily="18" charset="2"/>
              </a:rPr>
              <a:t>PAI-1: plasminogen activator inhibitor-1</a:t>
            </a:r>
          </a:p>
        </p:txBody>
      </p:sp>
      <p:sp>
        <p:nvSpPr>
          <p:cNvPr id="65" name="Text Box 7"/>
          <p:cNvSpPr txBox="1">
            <a:spLocks noChangeArrowheads="1"/>
          </p:cNvSpPr>
          <p:nvPr/>
        </p:nvSpPr>
        <p:spPr bwMode="auto">
          <a:xfrm>
            <a:off x="3500438" y="2413000"/>
            <a:ext cx="2565400" cy="1570038"/>
          </a:xfrm>
          <a:prstGeom prst="rect">
            <a:avLst/>
          </a:prstGeom>
          <a:noFill/>
          <a:ln w="12700">
            <a:noFill/>
            <a:miter lim="800000"/>
            <a:headEnd type="none" w="sm" len="sm"/>
            <a:tailEnd type="none" w="sm" len="sm"/>
          </a:ln>
        </p:spPr>
        <p:txBody>
          <a:bodyPr wrap="none" anchor="ctr">
            <a:spAutoFit/>
          </a:bodyPr>
          <a:lstStyle/>
          <a:p>
            <a:pPr defTabSz="762000" eaLnBrk="0" hangingPunct="0">
              <a:defRPr/>
            </a:pPr>
            <a:r>
              <a:rPr lang="en-GB" sz="2400" dirty="0">
                <a:solidFill>
                  <a:schemeClr val="bg1"/>
                </a:solidFill>
                <a:effectLst>
                  <a:outerShdw blurRad="50800" dist="38100" dir="2700000" algn="tl" rotWithShape="0">
                    <a:prstClr val="black">
                      <a:alpha val="40000"/>
                    </a:prstClr>
                  </a:outerShdw>
                </a:effectLst>
                <a:latin typeface="+mn-lt"/>
              </a:rPr>
              <a:t>The fatty liver :</a:t>
            </a:r>
          </a:p>
          <a:p>
            <a:pPr defTabSz="762000" eaLnBrk="0" hangingPunct="0">
              <a:defRPr/>
            </a:pPr>
            <a:r>
              <a:rPr lang="en-GB" sz="2400" dirty="0">
                <a:solidFill>
                  <a:schemeClr val="bg1"/>
                </a:solidFill>
                <a:effectLst>
                  <a:outerShdw blurRad="50800" dist="38100" dir="2700000" algn="tl" rotWithShape="0">
                    <a:prstClr val="black">
                      <a:alpha val="40000"/>
                    </a:prstClr>
                  </a:outerShdw>
                </a:effectLst>
                <a:latin typeface="+mn-lt"/>
              </a:rPr>
              <a:t>overproduction of</a:t>
            </a:r>
          </a:p>
          <a:p>
            <a:pPr defTabSz="762000" eaLnBrk="0" hangingPunct="0">
              <a:defRPr/>
            </a:pPr>
            <a:r>
              <a:rPr lang="en-GB" sz="2400" dirty="0" err="1">
                <a:solidFill>
                  <a:schemeClr val="bg1"/>
                </a:solidFill>
                <a:effectLst>
                  <a:outerShdw blurRad="50800" dist="38100" dir="2700000" algn="tl" rotWithShape="0">
                    <a:prstClr val="black">
                      <a:alpha val="40000"/>
                    </a:prstClr>
                  </a:outerShdw>
                </a:effectLst>
                <a:latin typeface="+mn-lt"/>
              </a:rPr>
              <a:t>cardiometabolic</a:t>
            </a:r>
            <a:endParaRPr lang="en-GB" sz="2400" dirty="0">
              <a:solidFill>
                <a:schemeClr val="bg1"/>
              </a:solidFill>
              <a:effectLst>
                <a:outerShdw blurRad="50800" dist="38100" dir="2700000" algn="tl" rotWithShape="0">
                  <a:prstClr val="black">
                    <a:alpha val="40000"/>
                  </a:prstClr>
                </a:outerShdw>
              </a:effectLst>
              <a:latin typeface="+mn-lt"/>
            </a:endParaRPr>
          </a:p>
          <a:p>
            <a:pPr defTabSz="762000" eaLnBrk="0" hangingPunct="0">
              <a:defRPr/>
            </a:pPr>
            <a:r>
              <a:rPr lang="en-GB" sz="2400" dirty="0">
                <a:solidFill>
                  <a:schemeClr val="bg1"/>
                </a:solidFill>
                <a:effectLst>
                  <a:outerShdw blurRad="50800" dist="38100" dir="2700000" algn="tl" rotWithShape="0">
                    <a:prstClr val="black">
                      <a:alpha val="40000"/>
                    </a:prstClr>
                  </a:outerShdw>
                </a:effectLst>
                <a:latin typeface="+mn-lt"/>
              </a:rPr>
              <a:t>risk factors</a:t>
            </a:r>
          </a:p>
        </p:txBody>
      </p:sp>
      <p:sp>
        <p:nvSpPr>
          <p:cNvPr id="17427" name="ZoneTexte 19"/>
          <p:cNvSpPr txBox="1">
            <a:spLocks noChangeArrowheads="1"/>
          </p:cNvSpPr>
          <p:nvPr/>
        </p:nvSpPr>
        <p:spPr bwMode="auto">
          <a:xfrm>
            <a:off x="327025" y="4040188"/>
            <a:ext cx="2613025" cy="1465262"/>
          </a:xfrm>
          <a:prstGeom prst="rect">
            <a:avLst/>
          </a:prstGeom>
          <a:noFill/>
          <a:ln w="9525">
            <a:noFill/>
            <a:miter lim="800000"/>
            <a:headEnd/>
            <a:tailEnd/>
          </a:ln>
        </p:spPr>
        <p:txBody>
          <a:bodyPr wrap="none">
            <a:spAutoFit/>
          </a:bodyPr>
          <a:lstStyle/>
          <a:p>
            <a:pPr algn="ctr" defTabSz="762000" eaLnBrk="0" hangingPunct="0">
              <a:buFont typeface="Wingdings" pitchFamily="2" charset="2"/>
              <a:buChar char="§"/>
            </a:pPr>
            <a:r>
              <a:rPr lang="en-GB">
                <a:solidFill>
                  <a:schemeClr val="bg1"/>
                </a:solidFill>
                <a:cs typeface="Arial" charset="0"/>
              </a:rPr>
              <a:t> Obesity</a:t>
            </a:r>
          </a:p>
          <a:p>
            <a:pPr algn="ctr" defTabSz="762000">
              <a:buFont typeface="Wingdings" pitchFamily="2" charset="2"/>
              <a:buChar char="§"/>
            </a:pPr>
            <a:r>
              <a:rPr lang="en-GB">
                <a:solidFill>
                  <a:schemeClr val="bg1"/>
                </a:solidFill>
                <a:cs typeface="Arial" charset="0"/>
              </a:rPr>
              <a:t> Genetic predisposition</a:t>
            </a:r>
          </a:p>
          <a:p>
            <a:pPr algn="ctr" defTabSz="762000" eaLnBrk="0" hangingPunct="0">
              <a:buFont typeface="Wingdings" pitchFamily="2" charset="2"/>
              <a:buChar char="§"/>
            </a:pPr>
            <a:r>
              <a:rPr lang="en-GB">
                <a:solidFill>
                  <a:schemeClr val="bg1"/>
                </a:solidFill>
                <a:cs typeface="Arial" charset="0"/>
              </a:rPr>
              <a:t> Fat in the diet?</a:t>
            </a:r>
          </a:p>
          <a:p>
            <a:pPr algn="ctr" defTabSz="762000" eaLnBrk="0" hangingPunct="0">
              <a:buFont typeface="Wingdings" pitchFamily="2" charset="2"/>
              <a:buChar char="§"/>
            </a:pPr>
            <a:r>
              <a:rPr lang="en-GB">
                <a:solidFill>
                  <a:schemeClr val="bg1"/>
                </a:solidFill>
                <a:cs typeface="Arial" charset="0"/>
              </a:rPr>
              <a:t> Fructose?</a:t>
            </a:r>
          </a:p>
          <a:p>
            <a:pPr algn="ctr" defTabSz="762000"/>
            <a:endParaRPr lang="fr-CA">
              <a:solidFill>
                <a:schemeClr val="bg1"/>
              </a:solidFill>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a:xfrm>
            <a:off x="1019175" y="1588"/>
            <a:ext cx="7686675" cy="831850"/>
          </a:xfrm>
        </p:spPr>
        <p:txBody>
          <a:bodyPr/>
          <a:lstStyle/>
          <a:p>
            <a:r>
              <a:rPr lang="fi-FI" sz="2400">
                <a:ea typeface="ＭＳ Ｐゴシック"/>
                <a:cs typeface="ＭＳ Ｐゴシック"/>
              </a:rPr>
              <a:t>Determination of Liver Fat Content Using Magnetic Resonance Spectroscopy</a:t>
            </a:r>
            <a:endParaRPr lang="fr-CA" sz="2400"/>
          </a:p>
        </p:txBody>
      </p:sp>
      <p:sp>
        <p:nvSpPr>
          <p:cNvPr id="19458" name="Espace réservé du texte 3"/>
          <p:cNvSpPr>
            <a:spLocks noGrp="1"/>
          </p:cNvSpPr>
          <p:nvPr>
            <p:ph type="body" sz="quarter" idx="10"/>
          </p:nvPr>
        </p:nvSpPr>
        <p:spPr>
          <a:xfrm>
            <a:off x="4060825" y="6105525"/>
            <a:ext cx="4864100" cy="552450"/>
          </a:xfrm>
        </p:spPr>
        <p:txBody>
          <a:bodyPr/>
          <a:lstStyle/>
          <a:p>
            <a:pPr>
              <a:spcBef>
                <a:spcPct val="0"/>
              </a:spcBef>
            </a:pPr>
            <a:r>
              <a:rPr lang="en-US" dirty="0">
                <a:cs typeface="Arial" charset="0"/>
              </a:rPr>
              <a:t>Reproduced by permission of the American Diabetes Association. Copyright© 2000 American Diabetes Association. From </a:t>
            </a:r>
            <a:r>
              <a:rPr lang="en-US" dirty="0" err="1">
                <a:cs typeface="Arial" charset="0"/>
              </a:rPr>
              <a:t>Ryysy</a:t>
            </a:r>
            <a:r>
              <a:rPr lang="en-US" dirty="0">
                <a:cs typeface="Arial" charset="0"/>
              </a:rPr>
              <a:t> L et al. Diabetes 2000;49:749-58</a:t>
            </a:r>
            <a:endParaRPr lang="da-DK" dirty="0"/>
          </a:p>
        </p:txBody>
      </p:sp>
      <p:grpSp>
        <p:nvGrpSpPr>
          <p:cNvPr id="19459" name="Groupe 15"/>
          <p:cNvGrpSpPr>
            <a:grpSpLocks/>
          </p:cNvGrpSpPr>
          <p:nvPr/>
        </p:nvGrpSpPr>
        <p:grpSpPr bwMode="auto">
          <a:xfrm>
            <a:off x="608013" y="947738"/>
            <a:ext cx="6383337" cy="4833937"/>
            <a:chOff x="546100" y="1185779"/>
            <a:chExt cx="6381750" cy="4834021"/>
          </a:xfrm>
        </p:grpSpPr>
        <p:pic>
          <p:nvPicPr>
            <p:cNvPr id="6" name="Picture 2" descr="UUSIMA~1"/>
            <p:cNvPicPr>
              <a:picLocks noChangeAspect="1" noChangeArrowheads="1"/>
            </p:cNvPicPr>
            <p:nvPr/>
          </p:nvPicPr>
          <p:blipFill>
            <a:blip r:embed="rId3" cstate="print"/>
            <a:srcRect/>
            <a:stretch>
              <a:fillRect/>
            </a:stretch>
          </p:blipFill>
          <p:spPr bwMode="auto">
            <a:xfrm>
              <a:off x="546100" y="1762125"/>
              <a:ext cx="6381750" cy="4257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Box 4"/>
            <p:cNvSpPr txBox="1">
              <a:spLocks noChangeArrowheads="1"/>
            </p:cNvSpPr>
            <p:nvPr/>
          </p:nvSpPr>
          <p:spPr bwMode="auto">
            <a:xfrm>
              <a:off x="2615685" y="3501981"/>
              <a:ext cx="1347452" cy="33814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defRPr/>
              </a:pPr>
              <a:r>
                <a:rPr lang="fi-FI" sz="1600" dirty="0">
                  <a:solidFill>
                    <a:schemeClr val="bg1"/>
                  </a:solidFill>
                </a:rPr>
                <a:t>Liver fat 6%</a:t>
              </a:r>
            </a:p>
          </p:txBody>
        </p:sp>
        <p:sp>
          <p:nvSpPr>
            <p:cNvPr id="8" name="Text Box 5"/>
            <p:cNvSpPr txBox="1">
              <a:spLocks noChangeArrowheads="1"/>
            </p:cNvSpPr>
            <p:nvPr/>
          </p:nvSpPr>
          <p:spPr bwMode="auto">
            <a:xfrm>
              <a:off x="5143944" y="3501981"/>
              <a:ext cx="1522035" cy="33814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defRPr/>
              </a:pPr>
              <a:r>
                <a:rPr lang="fi-FI" sz="1600" dirty="0">
                  <a:solidFill>
                    <a:schemeClr val="bg1"/>
                  </a:solidFill>
                </a:rPr>
                <a:t>Liver fat 28%</a:t>
              </a:r>
            </a:p>
          </p:txBody>
        </p:sp>
        <p:sp>
          <p:nvSpPr>
            <p:cNvPr id="9" name="Line 6"/>
            <p:cNvSpPr>
              <a:spLocks noChangeShapeType="1"/>
            </p:cNvSpPr>
            <p:nvPr/>
          </p:nvSpPr>
          <p:spPr bwMode="auto">
            <a:xfrm>
              <a:off x="4447205" y="1501696"/>
              <a:ext cx="457086" cy="80805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fr-FR"/>
            </a:p>
          </p:txBody>
        </p:sp>
        <p:sp>
          <p:nvSpPr>
            <p:cNvPr id="10" name="Line 7"/>
            <p:cNvSpPr>
              <a:spLocks noChangeShapeType="1"/>
            </p:cNvSpPr>
            <p:nvPr/>
          </p:nvSpPr>
          <p:spPr bwMode="auto">
            <a:xfrm flipH="1">
              <a:off x="2572833" y="1474709"/>
              <a:ext cx="601513" cy="83504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fr-FR"/>
            </a:p>
          </p:txBody>
        </p:sp>
        <p:sp>
          <p:nvSpPr>
            <p:cNvPr id="11" name="Line 10"/>
            <p:cNvSpPr>
              <a:spLocks noChangeShapeType="1"/>
            </p:cNvSpPr>
            <p:nvPr/>
          </p:nvSpPr>
          <p:spPr bwMode="auto">
            <a:xfrm flipV="1">
              <a:off x="1991952" y="4835504"/>
              <a:ext cx="936392" cy="673112"/>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fr-FR"/>
            </a:p>
          </p:txBody>
        </p:sp>
        <p:sp>
          <p:nvSpPr>
            <p:cNvPr id="12" name="Line 11"/>
            <p:cNvSpPr>
              <a:spLocks noChangeShapeType="1"/>
            </p:cNvSpPr>
            <p:nvPr/>
          </p:nvSpPr>
          <p:spPr bwMode="auto">
            <a:xfrm flipV="1">
              <a:off x="2510936" y="4149693"/>
              <a:ext cx="2936145" cy="1346223"/>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fr-FR"/>
            </a:p>
          </p:txBody>
        </p:sp>
        <p:sp>
          <p:nvSpPr>
            <p:cNvPr id="13" name="Rectangle 12"/>
            <p:cNvSpPr>
              <a:spLocks noChangeArrowheads="1"/>
            </p:cNvSpPr>
            <p:nvPr/>
          </p:nvSpPr>
          <p:spPr bwMode="auto">
            <a:xfrm>
              <a:off x="3021984" y="1185779"/>
              <a:ext cx="1566472" cy="355606"/>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defTabSz="762000">
                <a:defRPr/>
              </a:pPr>
              <a:r>
                <a:rPr lang="fi-FI" sz="1600" dirty="0">
                  <a:solidFill>
                    <a:schemeClr val="bg1"/>
                  </a:solidFill>
                  <a:cs typeface="Arial" charset="0"/>
                </a:rPr>
                <a:t>Water peak</a:t>
              </a:r>
            </a:p>
          </p:txBody>
        </p:sp>
        <p:sp>
          <p:nvSpPr>
            <p:cNvPr id="14" name="Rectangle 9"/>
            <p:cNvSpPr>
              <a:spLocks noChangeArrowheads="1"/>
            </p:cNvSpPr>
            <p:nvPr/>
          </p:nvSpPr>
          <p:spPr bwMode="auto">
            <a:xfrm>
              <a:off x="890501" y="5468928"/>
              <a:ext cx="1850565" cy="44768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defTabSz="762000">
                <a:defRPr/>
              </a:pPr>
              <a:r>
                <a:rPr lang="fi-FI" sz="1600" dirty="0">
                  <a:solidFill>
                    <a:schemeClr val="bg1"/>
                  </a:solidFill>
                  <a:cs typeface="Arial" charset="0"/>
                </a:rPr>
                <a:t>Triglyceride peak</a:t>
              </a:r>
            </a:p>
          </p:txBody>
        </p:sp>
      </p:grpSp>
      <p:pic>
        <p:nvPicPr>
          <p:cNvPr id="15" name="Picture 2" descr="E:\AAA_Esitelmä\SAT_VAT_color.png"/>
          <p:cNvPicPr>
            <a:picLocks noChangeAspect="1" noChangeArrowheads="1"/>
          </p:cNvPicPr>
          <p:nvPr/>
        </p:nvPicPr>
        <p:blipFill>
          <a:blip r:embed="rId4" cstate="print"/>
          <a:srcRect l="4773" t="12112" r="7990"/>
          <a:stretch>
            <a:fillRect/>
          </a:stretch>
        </p:blipFill>
        <p:spPr bwMode="auto">
          <a:xfrm>
            <a:off x="6622836" y="1279170"/>
            <a:ext cx="1984964" cy="1749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 descr="C:\Documents and Settings\ver-tre01\Local Settings\Temporary Internet Files\Content.IE5\GV44DJPR\MP900407124[1].jpg"/>
          <p:cNvPicPr>
            <a:picLocks noChangeAspect="1" noChangeArrowheads="1"/>
          </p:cNvPicPr>
          <p:nvPr/>
        </p:nvPicPr>
        <p:blipFill>
          <a:blip r:embed="rId5" cstate="print"/>
          <a:srcRect t="16114" b="8672"/>
          <a:stretch>
            <a:fillRect/>
          </a:stretch>
        </p:blipFill>
        <p:spPr bwMode="auto">
          <a:xfrm>
            <a:off x="6622338" y="4080730"/>
            <a:ext cx="1984717" cy="1932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re 1"/>
          <p:cNvSpPr>
            <a:spLocks noGrp="1"/>
          </p:cNvSpPr>
          <p:nvPr>
            <p:ph type="title"/>
          </p:nvPr>
        </p:nvSpPr>
        <p:spPr>
          <a:xfrm>
            <a:off x="1019175" y="187325"/>
            <a:ext cx="7686675" cy="460375"/>
          </a:xfrm>
        </p:spPr>
        <p:txBody>
          <a:bodyPr/>
          <a:lstStyle/>
          <a:p>
            <a:r>
              <a:rPr lang="en-AU" sz="2400"/>
              <a:t>Regulation of Lipid Metabolism in the Liver</a:t>
            </a:r>
            <a:endParaRPr lang="fr-CA" sz="2400"/>
          </a:p>
        </p:txBody>
      </p:sp>
      <p:pic>
        <p:nvPicPr>
          <p:cNvPr id="1028" name="Picture 9" descr="liver"/>
          <p:cNvPicPr>
            <a:picLocks noChangeAspect="1" noChangeArrowheads="1"/>
          </p:cNvPicPr>
          <p:nvPr/>
        </p:nvPicPr>
        <p:blipFill>
          <a:blip r:embed="rId4" cstate="print"/>
          <a:srcRect/>
          <a:stretch>
            <a:fillRect/>
          </a:stretch>
        </p:blipFill>
        <p:spPr bwMode="auto">
          <a:xfrm>
            <a:off x="3379788" y="1239838"/>
            <a:ext cx="5764212" cy="3789362"/>
          </a:xfrm>
          <a:prstGeom prst="rect">
            <a:avLst/>
          </a:prstGeom>
          <a:noFill/>
          <a:ln w="9525">
            <a:noFill/>
            <a:miter lim="800000"/>
            <a:headEnd/>
            <a:tailEnd/>
          </a:ln>
        </p:spPr>
      </p:pic>
      <p:sp>
        <p:nvSpPr>
          <p:cNvPr id="5" name="Text Box 10"/>
          <p:cNvSpPr txBox="1">
            <a:spLocks noChangeArrowheads="1"/>
          </p:cNvSpPr>
          <p:nvPr/>
        </p:nvSpPr>
        <p:spPr bwMode="auto">
          <a:xfrm>
            <a:off x="322263" y="1566863"/>
            <a:ext cx="2058987" cy="1055687"/>
          </a:xfrm>
          <a:prstGeom prst="roundRect">
            <a:avLst/>
          </a:prstGeom>
          <a:solidFill>
            <a:schemeClr val="bg1"/>
          </a:solidFill>
          <a:ln>
            <a:noFill/>
            <a:headEnd/>
            <a:tailEnd/>
          </a:ln>
        </p:spPr>
        <p:style>
          <a:lnRef idx="1">
            <a:schemeClr val="accent1"/>
          </a:lnRef>
          <a:fillRef idx="3">
            <a:schemeClr val="accent1"/>
          </a:fillRef>
          <a:effectRef idx="2">
            <a:schemeClr val="accent1"/>
          </a:effectRef>
          <a:fontRef idx="minor">
            <a:schemeClr val="lt1"/>
          </a:fontRef>
        </p:style>
        <p:txBody>
          <a:bodyPr>
            <a:spAutoFit/>
          </a:bodyPr>
          <a:lstStyle/>
          <a:p>
            <a:pPr>
              <a:defRPr/>
            </a:pPr>
            <a:r>
              <a:rPr lang="fi-FI" sz="2800" dirty="0">
                <a:solidFill>
                  <a:srgbClr val="3F3F3F"/>
                </a:solidFill>
              </a:rPr>
              <a:t>Free fatty </a:t>
            </a:r>
          </a:p>
          <a:p>
            <a:pPr>
              <a:defRPr/>
            </a:pPr>
            <a:r>
              <a:rPr lang="fi-FI" sz="2800" dirty="0">
                <a:solidFill>
                  <a:srgbClr val="3F3F3F"/>
                </a:solidFill>
              </a:rPr>
              <a:t>acid flux</a:t>
            </a:r>
          </a:p>
        </p:txBody>
      </p:sp>
      <p:sp>
        <p:nvSpPr>
          <p:cNvPr id="6" name="Text Box 11"/>
          <p:cNvSpPr txBox="1">
            <a:spLocks noChangeArrowheads="1"/>
          </p:cNvSpPr>
          <p:nvPr/>
        </p:nvSpPr>
        <p:spPr bwMode="auto">
          <a:xfrm>
            <a:off x="322263" y="3068638"/>
            <a:ext cx="2058987" cy="1055687"/>
          </a:xfrm>
          <a:prstGeom prst="roundRect">
            <a:avLst/>
          </a:prstGeom>
          <a:solidFill>
            <a:schemeClr val="bg1"/>
          </a:solidFill>
          <a:ln>
            <a:noFill/>
            <a:headEnd/>
            <a:tailEnd/>
          </a:ln>
        </p:spPr>
        <p:style>
          <a:lnRef idx="1">
            <a:schemeClr val="accent1"/>
          </a:lnRef>
          <a:fillRef idx="3">
            <a:schemeClr val="accent1"/>
          </a:fillRef>
          <a:effectRef idx="2">
            <a:schemeClr val="accent1"/>
          </a:effectRef>
          <a:fontRef idx="minor">
            <a:schemeClr val="lt1"/>
          </a:fontRef>
        </p:style>
        <p:txBody>
          <a:bodyPr>
            <a:spAutoFit/>
          </a:bodyPr>
          <a:lstStyle/>
          <a:p>
            <a:pPr>
              <a:defRPr/>
            </a:pPr>
            <a:r>
              <a:rPr lang="fi-FI" sz="2800" dirty="0">
                <a:solidFill>
                  <a:srgbClr val="3F3F3F"/>
                </a:solidFill>
              </a:rPr>
              <a:t>Dietary</a:t>
            </a:r>
          </a:p>
          <a:p>
            <a:pPr>
              <a:defRPr/>
            </a:pPr>
            <a:r>
              <a:rPr lang="fi-FI" sz="2800" dirty="0">
                <a:solidFill>
                  <a:srgbClr val="3F3F3F"/>
                </a:solidFill>
              </a:rPr>
              <a:t>fatty acids</a:t>
            </a:r>
          </a:p>
        </p:txBody>
      </p:sp>
      <p:sp>
        <p:nvSpPr>
          <p:cNvPr id="7" name="Text Box 12"/>
          <p:cNvSpPr txBox="1">
            <a:spLocks noChangeArrowheads="1"/>
          </p:cNvSpPr>
          <p:nvPr/>
        </p:nvSpPr>
        <p:spPr bwMode="auto">
          <a:xfrm>
            <a:off x="5946775" y="4933950"/>
            <a:ext cx="1741488" cy="1055688"/>
          </a:xfrm>
          <a:prstGeom prst="roundRect">
            <a:avLst/>
          </a:prstGeom>
          <a:solidFill>
            <a:schemeClr val="bg1"/>
          </a:solidFill>
          <a:ln>
            <a:noFill/>
            <a:headEnd/>
            <a:tailEnd/>
          </a:ln>
        </p:spPr>
        <p:style>
          <a:lnRef idx="1">
            <a:schemeClr val="accent1"/>
          </a:lnRef>
          <a:fillRef idx="3">
            <a:schemeClr val="accent1"/>
          </a:fillRef>
          <a:effectRef idx="2">
            <a:schemeClr val="accent1"/>
          </a:effectRef>
          <a:fontRef idx="minor">
            <a:schemeClr val="lt1"/>
          </a:fontRef>
        </p:style>
        <p:txBody>
          <a:bodyPr wrap="none">
            <a:spAutoFit/>
          </a:bodyPr>
          <a:lstStyle/>
          <a:p>
            <a:pPr>
              <a:defRPr/>
            </a:pPr>
            <a:r>
              <a:rPr lang="fi-FI" sz="2800" dirty="0">
                <a:solidFill>
                  <a:srgbClr val="3F3F3F"/>
                </a:solidFill>
              </a:rPr>
              <a:t>VLDL</a:t>
            </a:r>
          </a:p>
          <a:p>
            <a:pPr>
              <a:defRPr/>
            </a:pPr>
            <a:r>
              <a:rPr lang="fi-FI" sz="2800" dirty="0">
                <a:solidFill>
                  <a:srgbClr val="3F3F3F"/>
                </a:solidFill>
              </a:rPr>
              <a:t>secretion</a:t>
            </a:r>
          </a:p>
        </p:txBody>
      </p:sp>
      <p:sp>
        <p:nvSpPr>
          <p:cNvPr id="8" name="AutoShape 15"/>
          <p:cNvSpPr>
            <a:spLocks noChangeArrowheads="1"/>
          </p:cNvSpPr>
          <p:nvPr/>
        </p:nvSpPr>
        <p:spPr bwMode="auto">
          <a:xfrm rot="3997432">
            <a:off x="6100763" y="4265613"/>
            <a:ext cx="965200" cy="266700"/>
          </a:xfrm>
          <a:prstGeom prst="rightArrow">
            <a:avLst>
              <a:gd name="adj1" fmla="val 50000"/>
              <a:gd name="adj2" fmla="val 90476"/>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fi-FI"/>
          </a:p>
        </p:txBody>
      </p:sp>
      <p:sp>
        <p:nvSpPr>
          <p:cNvPr id="9" name="AutoShape 16"/>
          <p:cNvSpPr>
            <a:spLocks noChangeArrowheads="1"/>
          </p:cNvSpPr>
          <p:nvPr/>
        </p:nvSpPr>
        <p:spPr bwMode="auto">
          <a:xfrm>
            <a:off x="2446338" y="1954213"/>
            <a:ext cx="889000" cy="279400"/>
          </a:xfrm>
          <a:prstGeom prst="rightArrow">
            <a:avLst>
              <a:gd name="adj1" fmla="val 50000"/>
              <a:gd name="adj2" fmla="val 79545"/>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fi-FI"/>
          </a:p>
        </p:txBody>
      </p:sp>
      <p:graphicFrame>
        <p:nvGraphicFramePr>
          <p:cNvPr id="1026" name="Object 9"/>
          <p:cNvGraphicFramePr>
            <a:graphicFrameLocks noChangeAspect="1"/>
          </p:cNvGraphicFramePr>
          <p:nvPr/>
        </p:nvGraphicFramePr>
        <p:xfrm>
          <a:off x="3719513" y="1760538"/>
          <a:ext cx="2700337" cy="2024062"/>
        </p:xfrm>
        <a:graphic>
          <a:graphicData uri="http://schemas.openxmlformats.org/presentationml/2006/ole">
            <mc:AlternateContent xmlns:mc="http://schemas.openxmlformats.org/markup-compatibility/2006">
              <mc:Choice xmlns:v="urn:schemas-microsoft-com:vml" Requires="v">
                <p:oleObj spid="_x0000_s1027" name="Kuvatiedosto" r:id="rId5" imgW="2438280" imgH="1828800" progId="">
                  <p:embed/>
                </p:oleObj>
              </mc:Choice>
              <mc:Fallback>
                <p:oleObj name="Kuvatiedosto" r:id="rId5" imgW="2438280" imgH="1828800" progId="">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9513" y="1760538"/>
                        <a:ext cx="2700337" cy="202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AutoShape 16"/>
          <p:cNvSpPr>
            <a:spLocks noChangeArrowheads="1"/>
          </p:cNvSpPr>
          <p:nvPr/>
        </p:nvSpPr>
        <p:spPr bwMode="auto">
          <a:xfrm>
            <a:off x="2446338" y="3455988"/>
            <a:ext cx="889000" cy="279400"/>
          </a:xfrm>
          <a:prstGeom prst="rightArrow">
            <a:avLst>
              <a:gd name="adj1" fmla="val 50000"/>
              <a:gd name="adj2" fmla="val 79545"/>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fi-FI"/>
          </a:p>
        </p:txBody>
      </p:sp>
      <p:sp>
        <p:nvSpPr>
          <p:cNvPr id="11" name="Text Box 13"/>
          <p:cNvSpPr txBox="1">
            <a:spLocks noChangeArrowheads="1"/>
          </p:cNvSpPr>
          <p:nvPr/>
        </p:nvSpPr>
        <p:spPr bwMode="auto">
          <a:xfrm>
            <a:off x="3848100" y="1882775"/>
            <a:ext cx="2468563" cy="1784350"/>
          </a:xfrm>
          <a:prstGeom prst="rect">
            <a:avLst/>
          </a:prstGeom>
          <a:solidFill>
            <a:srgbClr val="FFFFFF">
              <a:alpha val="50196"/>
            </a:srgbClr>
          </a:solidFill>
          <a:ln w="9525">
            <a:noFill/>
            <a:miter lim="800000"/>
            <a:headEnd/>
            <a:tailEnd/>
          </a:ln>
        </p:spPr>
        <p:txBody>
          <a:bodyPr>
            <a:spAutoFit/>
          </a:bodyPr>
          <a:lstStyle/>
          <a:p>
            <a:pPr marL="168275" indent="-168275">
              <a:buFont typeface="Wingdings" pitchFamily="2" charset="2"/>
              <a:buChar char="§"/>
              <a:defRPr/>
            </a:pPr>
            <a:r>
              <a:rPr lang="fi-FI" sz="2200" b="1" dirty="0">
                <a:solidFill>
                  <a:schemeClr val="tx1">
                    <a:lumMod val="50000"/>
                  </a:schemeClr>
                </a:solidFill>
              </a:rPr>
              <a:t>De novo lipogenesis</a:t>
            </a:r>
          </a:p>
          <a:p>
            <a:pPr marL="168275" indent="-168275">
              <a:buFont typeface="Wingdings" pitchFamily="2" charset="2"/>
              <a:buChar char="§"/>
              <a:defRPr/>
            </a:pPr>
            <a:r>
              <a:rPr lang="fi-FI" sz="2200" b="1" dirty="0">
                <a:solidFill>
                  <a:schemeClr val="tx1">
                    <a:lumMod val="50000"/>
                  </a:schemeClr>
                </a:solidFill>
              </a:rPr>
              <a:t>Fatty acid</a:t>
            </a:r>
          </a:p>
          <a:p>
            <a:pPr marL="168275" indent="-168275">
              <a:defRPr/>
            </a:pPr>
            <a:r>
              <a:rPr lang="fi-FI" sz="2200" b="1" dirty="0">
                <a:solidFill>
                  <a:schemeClr val="tx1">
                    <a:lumMod val="50000"/>
                  </a:schemeClr>
                </a:solidFill>
              </a:rPr>
              <a:t>	oxidation</a:t>
            </a:r>
          </a:p>
          <a:p>
            <a:pPr marL="168275" indent="-168275">
              <a:buFont typeface="Wingdings" pitchFamily="2" charset="2"/>
              <a:buChar char="§"/>
              <a:defRPr/>
            </a:pPr>
            <a:r>
              <a:rPr lang="fi-FI" sz="2200" b="1" dirty="0">
                <a:solidFill>
                  <a:schemeClr val="tx1">
                    <a:lumMod val="50000"/>
                  </a:schemeClr>
                </a:solidFill>
              </a:rPr>
              <a:t>VLDL assembly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1019175" y="187325"/>
            <a:ext cx="7686675" cy="460375"/>
          </a:xfrm>
        </p:spPr>
        <p:txBody>
          <a:bodyPr/>
          <a:lstStyle/>
          <a:p>
            <a:r>
              <a:rPr lang="fi-FI" sz="2400"/>
              <a:t>The Atherogenic Lipoprotein Triad</a:t>
            </a:r>
          </a:p>
        </p:txBody>
      </p:sp>
      <p:sp>
        <p:nvSpPr>
          <p:cNvPr id="4" name="Oval 3"/>
          <p:cNvSpPr>
            <a:spLocks noChangeArrowheads="1"/>
          </p:cNvSpPr>
          <p:nvPr/>
        </p:nvSpPr>
        <p:spPr bwMode="auto">
          <a:xfrm>
            <a:off x="4020426" y="1224523"/>
            <a:ext cx="1981200" cy="1981200"/>
          </a:xfrm>
          <a:prstGeom prst="ellipse">
            <a:avLst/>
          </a:prstGeom>
          <a:gradFill flip="none" rotWithShape="1">
            <a:gsLst>
              <a:gs pos="0">
                <a:srgbClr val="FF2929"/>
              </a:gs>
              <a:gs pos="100000">
                <a:srgbClr val="7A0000"/>
              </a:gs>
            </a:gsLst>
            <a:path path="circle">
              <a:fillToRect l="50000" t="50000" r="50000" b="50000"/>
            </a:path>
            <a:tileRect/>
          </a:gradFill>
          <a:ln w="9525">
            <a:noFill/>
            <a:round/>
            <a:headEnd/>
            <a:tailEnd/>
          </a:ln>
          <a:effectLst>
            <a:softEdge rad="31750"/>
          </a:effectLst>
        </p:spPr>
        <p:txBody>
          <a:bodyPr wrap="none" anchor="ctr"/>
          <a:lstStyle/>
          <a:p>
            <a:pPr algn="ctr">
              <a:defRPr/>
            </a:pPr>
            <a:r>
              <a:rPr lang="fi-FI" sz="2800" dirty="0"/>
              <a:t>   Large</a:t>
            </a:r>
          </a:p>
          <a:p>
            <a:pPr algn="ctr">
              <a:defRPr/>
            </a:pPr>
            <a:r>
              <a:rPr lang="fi-FI" sz="2800" dirty="0"/>
              <a:t>   VLDL</a:t>
            </a:r>
          </a:p>
        </p:txBody>
      </p:sp>
      <p:sp>
        <p:nvSpPr>
          <p:cNvPr id="5" name="Oval 4"/>
          <p:cNvSpPr>
            <a:spLocks noChangeArrowheads="1"/>
          </p:cNvSpPr>
          <p:nvPr/>
        </p:nvSpPr>
        <p:spPr bwMode="auto">
          <a:xfrm>
            <a:off x="1446963" y="4160604"/>
            <a:ext cx="1828800" cy="1828800"/>
          </a:xfrm>
          <a:prstGeom prst="ellipse">
            <a:avLst/>
          </a:prstGeom>
          <a:gradFill>
            <a:gsLst>
              <a:gs pos="0">
                <a:srgbClr val="FFCC66"/>
              </a:gs>
              <a:gs pos="100000">
                <a:srgbClr val="FF9900"/>
              </a:gs>
            </a:gsLst>
            <a:path path="circle">
              <a:fillToRect l="50000" t="50000" r="50000" b="50000"/>
            </a:path>
          </a:gradFill>
          <a:ln w="9525">
            <a:noFill/>
            <a:round/>
            <a:headEnd/>
            <a:tailEnd/>
          </a:ln>
          <a:effectLst>
            <a:softEdge rad="31750"/>
          </a:effectLst>
        </p:spPr>
        <p:txBody>
          <a:bodyPr wrap="none" anchor="ctr"/>
          <a:lstStyle/>
          <a:p>
            <a:pPr algn="ctr">
              <a:defRPr/>
            </a:pPr>
            <a:r>
              <a:rPr lang="fi-FI" sz="2800" dirty="0"/>
              <a:t>   Small, </a:t>
            </a:r>
          </a:p>
          <a:p>
            <a:pPr algn="ctr">
              <a:defRPr/>
            </a:pPr>
            <a:r>
              <a:rPr lang="fi-FI" sz="2800" dirty="0"/>
              <a:t>  dense</a:t>
            </a:r>
          </a:p>
          <a:p>
            <a:pPr algn="ctr">
              <a:defRPr/>
            </a:pPr>
            <a:r>
              <a:rPr lang="fi-FI" sz="2800" dirty="0"/>
              <a:t>LDL</a:t>
            </a:r>
          </a:p>
        </p:txBody>
      </p:sp>
      <p:sp>
        <p:nvSpPr>
          <p:cNvPr id="6" name="Oval 5"/>
          <p:cNvSpPr>
            <a:spLocks noChangeArrowheads="1"/>
          </p:cNvSpPr>
          <p:nvPr/>
        </p:nvSpPr>
        <p:spPr bwMode="auto">
          <a:xfrm>
            <a:off x="6574588" y="4160604"/>
            <a:ext cx="1828800" cy="1828800"/>
          </a:xfrm>
          <a:prstGeom prst="ellipse">
            <a:avLst/>
          </a:prstGeom>
          <a:gradFill>
            <a:gsLst>
              <a:gs pos="0">
                <a:schemeClr val="accent6">
                  <a:lumMod val="40000"/>
                  <a:lumOff val="60000"/>
                </a:schemeClr>
              </a:gs>
              <a:gs pos="100000">
                <a:schemeClr val="accent6">
                  <a:lumMod val="75000"/>
                </a:schemeClr>
              </a:gs>
            </a:gsLst>
            <a:path path="circle">
              <a:fillToRect l="50000" t="50000" r="50000" b="50000"/>
            </a:path>
          </a:gradFill>
          <a:ln w="9525">
            <a:noFill/>
            <a:round/>
            <a:headEnd/>
            <a:tailEnd/>
          </a:ln>
          <a:effectLst>
            <a:softEdge rad="31750"/>
          </a:effectLst>
        </p:spPr>
        <p:txBody>
          <a:bodyPr wrap="none" anchor="ctr"/>
          <a:lstStyle/>
          <a:p>
            <a:pPr algn="ctr">
              <a:defRPr/>
            </a:pPr>
            <a:r>
              <a:rPr lang="fi-FI" sz="2800" dirty="0"/>
              <a:t>     HDL</a:t>
            </a:r>
          </a:p>
        </p:txBody>
      </p:sp>
      <p:sp>
        <p:nvSpPr>
          <p:cNvPr id="7" name="AutoShape 6"/>
          <p:cNvSpPr>
            <a:spLocks noChangeArrowheads="1"/>
          </p:cNvSpPr>
          <p:nvPr/>
        </p:nvSpPr>
        <p:spPr bwMode="auto">
          <a:xfrm rot="-2632146">
            <a:off x="2684463" y="3427413"/>
            <a:ext cx="1676400" cy="304800"/>
          </a:xfrm>
          <a:prstGeom prst="leftArrow">
            <a:avLst>
              <a:gd name="adj1" fmla="val 50000"/>
              <a:gd name="adj2" fmla="val 137500"/>
            </a:avLst>
          </a:prstGeom>
          <a:solidFill>
            <a:schemeClr val="tx2">
              <a:lumMod val="50000"/>
            </a:schemeClr>
          </a:solidFill>
          <a:ln>
            <a:headEnd/>
            <a:tailEnd/>
          </a:ln>
        </p:spPr>
        <p:style>
          <a:lnRef idx="1">
            <a:schemeClr val="dk1"/>
          </a:lnRef>
          <a:fillRef idx="3">
            <a:schemeClr val="dk1"/>
          </a:fillRef>
          <a:effectRef idx="2">
            <a:schemeClr val="dk1"/>
          </a:effectRef>
          <a:fontRef idx="minor">
            <a:schemeClr val="lt1"/>
          </a:fontRef>
        </p:style>
        <p:txBody>
          <a:bodyPr wrap="none" anchor="ctr"/>
          <a:lstStyle/>
          <a:p>
            <a:pPr>
              <a:defRPr/>
            </a:pPr>
            <a:endParaRPr lang="fi-FI"/>
          </a:p>
        </p:txBody>
      </p:sp>
      <p:sp>
        <p:nvSpPr>
          <p:cNvPr id="8" name="AutoShape 7"/>
          <p:cNvSpPr>
            <a:spLocks noChangeArrowheads="1"/>
          </p:cNvSpPr>
          <p:nvPr/>
        </p:nvSpPr>
        <p:spPr bwMode="auto">
          <a:xfrm rot="2632146" flipH="1">
            <a:off x="5568950" y="3433763"/>
            <a:ext cx="1676400" cy="304800"/>
          </a:xfrm>
          <a:prstGeom prst="leftArrow">
            <a:avLst>
              <a:gd name="adj1" fmla="val 50000"/>
              <a:gd name="adj2" fmla="val 137500"/>
            </a:avLst>
          </a:prstGeom>
          <a:solidFill>
            <a:schemeClr val="tx2">
              <a:lumMod val="50000"/>
            </a:schemeClr>
          </a:solidFill>
          <a:ln>
            <a:headEnd/>
            <a:tailEnd/>
          </a:ln>
        </p:spPr>
        <p:style>
          <a:lnRef idx="1">
            <a:schemeClr val="dk1"/>
          </a:lnRef>
          <a:fillRef idx="3">
            <a:schemeClr val="dk1"/>
          </a:fillRef>
          <a:effectRef idx="2">
            <a:schemeClr val="dk1"/>
          </a:effectRef>
          <a:fontRef idx="minor">
            <a:schemeClr val="lt1"/>
          </a:fontRef>
        </p:style>
        <p:txBody>
          <a:bodyPr wrap="none" anchor="ctr"/>
          <a:lstStyle/>
          <a:p>
            <a:pPr>
              <a:defRPr/>
            </a:pPr>
            <a:endParaRPr lang="fi-FI"/>
          </a:p>
        </p:txBody>
      </p:sp>
      <p:sp>
        <p:nvSpPr>
          <p:cNvPr id="24589" name="Text Box 8"/>
          <p:cNvSpPr txBox="1">
            <a:spLocks noChangeArrowheads="1"/>
          </p:cNvSpPr>
          <p:nvPr/>
        </p:nvSpPr>
        <p:spPr bwMode="auto">
          <a:xfrm>
            <a:off x="4146550" y="4997450"/>
            <a:ext cx="1728788" cy="885825"/>
          </a:xfrm>
          <a:prstGeom prst="rect">
            <a:avLst/>
          </a:prstGeom>
          <a:noFill/>
          <a:ln w="9525">
            <a:noFill/>
            <a:miter lim="800000"/>
            <a:headEnd/>
            <a:tailEnd/>
          </a:ln>
        </p:spPr>
        <p:txBody>
          <a:bodyPr wrap="none">
            <a:spAutoFit/>
          </a:bodyPr>
          <a:lstStyle/>
          <a:p>
            <a:pPr algn="ctr"/>
            <a:r>
              <a:rPr lang="fi-FI" sz="2600"/>
              <a:t>Increased</a:t>
            </a:r>
          </a:p>
          <a:p>
            <a:pPr algn="ctr"/>
            <a:r>
              <a:rPr lang="fi-FI" sz="2600"/>
              <a:t>CAD Risk</a:t>
            </a:r>
          </a:p>
        </p:txBody>
      </p:sp>
      <p:sp>
        <p:nvSpPr>
          <p:cNvPr id="10" name="AutoShape 9"/>
          <p:cNvSpPr>
            <a:spLocks noChangeArrowheads="1"/>
          </p:cNvSpPr>
          <p:nvPr/>
        </p:nvSpPr>
        <p:spPr bwMode="auto">
          <a:xfrm>
            <a:off x="1533525" y="4838700"/>
            <a:ext cx="381000" cy="381000"/>
          </a:xfrm>
          <a:prstGeom prst="upArrow">
            <a:avLst>
              <a:gd name="adj1" fmla="val 50000"/>
              <a:gd name="adj2" fmla="val 25000"/>
            </a:avLst>
          </a:prstGeom>
          <a:ln>
            <a:headEnd/>
            <a:tailEnd/>
          </a:ln>
        </p:spPr>
        <p:style>
          <a:lnRef idx="1">
            <a:schemeClr val="dk1"/>
          </a:lnRef>
          <a:fillRef idx="3">
            <a:schemeClr val="dk1"/>
          </a:fillRef>
          <a:effectRef idx="2">
            <a:schemeClr val="dk1"/>
          </a:effectRef>
          <a:fontRef idx="minor">
            <a:schemeClr val="lt1"/>
          </a:fontRef>
        </p:style>
        <p:txBody>
          <a:bodyPr wrap="none" anchor="ctr"/>
          <a:lstStyle/>
          <a:p>
            <a:pPr>
              <a:defRPr/>
            </a:pPr>
            <a:endParaRPr lang="fi-FI"/>
          </a:p>
        </p:txBody>
      </p:sp>
      <p:sp>
        <p:nvSpPr>
          <p:cNvPr id="11" name="AutoShape 10"/>
          <p:cNvSpPr>
            <a:spLocks noChangeArrowheads="1"/>
          </p:cNvSpPr>
          <p:nvPr/>
        </p:nvSpPr>
        <p:spPr bwMode="auto">
          <a:xfrm>
            <a:off x="4256088" y="1985963"/>
            <a:ext cx="381000" cy="381000"/>
          </a:xfrm>
          <a:prstGeom prst="upArrow">
            <a:avLst>
              <a:gd name="adj1" fmla="val 50000"/>
              <a:gd name="adj2" fmla="val 25000"/>
            </a:avLst>
          </a:prstGeom>
          <a:ln>
            <a:headEnd/>
            <a:tailEnd/>
          </a:ln>
        </p:spPr>
        <p:style>
          <a:lnRef idx="1">
            <a:schemeClr val="dk1"/>
          </a:lnRef>
          <a:fillRef idx="3">
            <a:schemeClr val="dk1"/>
          </a:fillRef>
          <a:effectRef idx="2">
            <a:schemeClr val="dk1"/>
          </a:effectRef>
          <a:fontRef idx="minor">
            <a:schemeClr val="lt1"/>
          </a:fontRef>
        </p:style>
        <p:txBody>
          <a:bodyPr wrap="none" anchor="ctr"/>
          <a:lstStyle/>
          <a:p>
            <a:pPr>
              <a:defRPr/>
            </a:pPr>
            <a:endParaRPr lang="fi-FI"/>
          </a:p>
        </p:txBody>
      </p:sp>
      <p:sp>
        <p:nvSpPr>
          <p:cNvPr id="12" name="AutoShape 11"/>
          <p:cNvSpPr>
            <a:spLocks noChangeArrowheads="1"/>
          </p:cNvSpPr>
          <p:nvPr/>
        </p:nvSpPr>
        <p:spPr bwMode="auto">
          <a:xfrm flipV="1">
            <a:off x="6950075" y="4910138"/>
            <a:ext cx="381000" cy="381000"/>
          </a:xfrm>
          <a:prstGeom prst="upArrow">
            <a:avLst>
              <a:gd name="adj1" fmla="val 50000"/>
              <a:gd name="adj2" fmla="val 25000"/>
            </a:avLst>
          </a:prstGeom>
          <a:ln>
            <a:headEnd/>
            <a:tailEnd/>
          </a:ln>
        </p:spPr>
        <p:style>
          <a:lnRef idx="1">
            <a:schemeClr val="dk1"/>
          </a:lnRef>
          <a:fillRef idx="3">
            <a:schemeClr val="dk1"/>
          </a:fillRef>
          <a:effectRef idx="2">
            <a:schemeClr val="dk1"/>
          </a:effectRef>
          <a:fontRef idx="minor">
            <a:schemeClr val="lt1"/>
          </a:fontRef>
        </p:style>
        <p:txBody>
          <a:bodyPr rot="10800000" wrap="none" anchor="ctr"/>
          <a:lstStyle/>
          <a:p>
            <a:pPr>
              <a:defRPr/>
            </a:pPr>
            <a:endParaRPr lang="fi-FI"/>
          </a:p>
        </p:txBody>
      </p:sp>
      <p:pic>
        <p:nvPicPr>
          <p:cNvPr id="13" name="Picture 13" descr="31-RUPTURE DAVIES"/>
          <p:cNvPicPr>
            <a:picLocks noChangeAspect="1" noChangeArrowheads="1"/>
          </p:cNvPicPr>
          <p:nvPr/>
        </p:nvPicPr>
        <p:blipFill>
          <a:blip r:embed="rId3" cstate="print"/>
          <a:srcRect/>
          <a:stretch>
            <a:fillRect/>
          </a:stretch>
        </p:blipFill>
        <p:spPr bwMode="auto">
          <a:xfrm>
            <a:off x="3983120" y="3574023"/>
            <a:ext cx="2055812"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94" name="Text Box 15"/>
          <p:cNvSpPr txBox="1">
            <a:spLocks noChangeArrowheads="1"/>
          </p:cNvSpPr>
          <p:nvPr/>
        </p:nvSpPr>
        <p:spPr bwMode="auto">
          <a:xfrm>
            <a:off x="198438" y="1296988"/>
            <a:ext cx="1320800" cy="427037"/>
          </a:xfrm>
          <a:prstGeom prst="rect">
            <a:avLst/>
          </a:prstGeom>
          <a:noFill/>
          <a:ln w="9525">
            <a:noFill/>
            <a:miter lim="800000"/>
            <a:headEnd/>
            <a:tailEnd/>
          </a:ln>
        </p:spPr>
        <p:txBody>
          <a:bodyPr wrap="none">
            <a:spAutoFit/>
          </a:bodyPr>
          <a:lstStyle/>
          <a:p>
            <a:pPr eaLnBrk="0" hangingPunct="0"/>
            <a:r>
              <a:rPr lang="fi-FI" sz="2200"/>
              <a:t>Lifestyle</a:t>
            </a:r>
          </a:p>
        </p:txBody>
      </p:sp>
      <p:sp>
        <p:nvSpPr>
          <p:cNvPr id="24595" name="Text Box 20"/>
          <p:cNvSpPr txBox="1">
            <a:spLocks noChangeArrowheads="1"/>
          </p:cNvSpPr>
          <p:nvPr/>
        </p:nvSpPr>
        <p:spPr bwMode="auto">
          <a:xfrm>
            <a:off x="198438" y="2668588"/>
            <a:ext cx="1039812" cy="427037"/>
          </a:xfrm>
          <a:prstGeom prst="rect">
            <a:avLst/>
          </a:prstGeom>
          <a:noFill/>
          <a:ln w="9525">
            <a:noFill/>
            <a:miter lim="800000"/>
            <a:headEnd/>
            <a:tailEnd/>
          </a:ln>
        </p:spPr>
        <p:txBody>
          <a:bodyPr wrap="none">
            <a:spAutoFit/>
          </a:bodyPr>
          <a:lstStyle/>
          <a:p>
            <a:pPr eaLnBrk="0" hangingPunct="0"/>
            <a:r>
              <a:rPr lang="fi-FI" sz="2200"/>
              <a:t>Genes</a:t>
            </a:r>
          </a:p>
        </p:txBody>
      </p:sp>
      <p:sp>
        <p:nvSpPr>
          <p:cNvPr id="24596" name="Text Box 24"/>
          <p:cNvSpPr txBox="1">
            <a:spLocks noChangeArrowheads="1"/>
          </p:cNvSpPr>
          <p:nvPr/>
        </p:nvSpPr>
        <p:spPr bwMode="auto">
          <a:xfrm>
            <a:off x="6261100" y="1223963"/>
            <a:ext cx="2670175" cy="1323975"/>
          </a:xfrm>
          <a:prstGeom prst="rect">
            <a:avLst/>
          </a:prstGeom>
          <a:noFill/>
          <a:ln w="9525">
            <a:noFill/>
            <a:miter lim="800000"/>
            <a:headEnd/>
            <a:tailEnd/>
          </a:ln>
        </p:spPr>
        <p:txBody>
          <a:bodyPr>
            <a:spAutoFit/>
          </a:bodyPr>
          <a:lstStyle/>
          <a:p>
            <a:pPr indent="176213">
              <a:buFont typeface="Wingdings" pitchFamily="2" charset="2"/>
              <a:buChar char="§"/>
            </a:pPr>
            <a:r>
              <a:rPr lang="fi-FI" sz="2000">
                <a:solidFill>
                  <a:srgbClr val="316598"/>
                </a:solidFill>
              </a:rPr>
              <a:t>Insulin resistance</a:t>
            </a:r>
          </a:p>
          <a:p>
            <a:pPr indent="176213">
              <a:buFont typeface="Wingdings" pitchFamily="2" charset="2"/>
              <a:buChar char="§"/>
            </a:pPr>
            <a:r>
              <a:rPr lang="fi-FI" sz="2000">
                <a:solidFill>
                  <a:srgbClr val="316598"/>
                </a:solidFill>
              </a:rPr>
              <a:t>Type 2 diabetes</a:t>
            </a:r>
          </a:p>
          <a:p>
            <a:pPr indent="176213">
              <a:buFont typeface="Wingdings" pitchFamily="2" charset="2"/>
              <a:buChar char="§"/>
            </a:pPr>
            <a:r>
              <a:rPr lang="fi-FI" sz="2000">
                <a:solidFill>
                  <a:srgbClr val="316598"/>
                </a:solidFill>
              </a:rPr>
              <a:t>FCH subjects</a:t>
            </a:r>
          </a:p>
          <a:p>
            <a:pPr indent="176213">
              <a:buFont typeface="Wingdings" pitchFamily="2" charset="2"/>
              <a:buChar char="§"/>
            </a:pPr>
            <a:r>
              <a:rPr lang="fi-FI" sz="2000">
                <a:solidFill>
                  <a:srgbClr val="316598"/>
                </a:solidFill>
              </a:rPr>
              <a:t>Low HDL subjects</a:t>
            </a:r>
          </a:p>
        </p:txBody>
      </p:sp>
      <p:sp>
        <p:nvSpPr>
          <p:cNvPr id="24597" name="AutoShape 105"/>
          <p:cNvSpPr>
            <a:spLocks noChangeArrowheads="1"/>
          </p:cNvSpPr>
          <p:nvPr/>
        </p:nvSpPr>
        <p:spPr bwMode="auto">
          <a:xfrm>
            <a:off x="6194425" y="6242050"/>
            <a:ext cx="2736850" cy="506413"/>
          </a:xfrm>
          <a:prstGeom prst="roundRect">
            <a:avLst>
              <a:gd name="adj" fmla="val 9972"/>
            </a:avLst>
          </a:prstGeom>
          <a:solidFill>
            <a:srgbClr val="FFFFFF"/>
          </a:solidFill>
          <a:ln w="9525">
            <a:solidFill>
              <a:schemeClr val="accent1"/>
            </a:solidFill>
            <a:round/>
            <a:headEnd/>
            <a:tailEnd/>
          </a:ln>
        </p:spPr>
        <p:txBody>
          <a:bodyPr tIns="0" bIns="0" anchor="ctr"/>
          <a:lstStyle/>
          <a:p>
            <a:pPr>
              <a:spcBef>
                <a:spcPts val="300"/>
              </a:spcBef>
              <a:spcAft>
                <a:spcPts val="300"/>
              </a:spcAft>
            </a:pPr>
            <a:r>
              <a:rPr lang="en-US" sz="1100" dirty="0">
                <a:sym typeface="Symbol" pitchFamily="18" charset="2"/>
              </a:rPr>
              <a:t>CAD: coronary artery disease</a:t>
            </a:r>
          </a:p>
          <a:p>
            <a:pPr>
              <a:spcBef>
                <a:spcPts val="300"/>
              </a:spcBef>
              <a:spcAft>
                <a:spcPts val="300"/>
              </a:spcAft>
            </a:pPr>
            <a:r>
              <a:rPr lang="en-US" sz="1100" dirty="0">
                <a:sym typeface="Symbol" pitchFamily="18" charset="2"/>
              </a:rPr>
              <a:t>FCH: familial combined </a:t>
            </a:r>
            <a:r>
              <a:rPr lang="en-US" sz="1100" dirty="0" err="1">
                <a:sym typeface="Symbol" pitchFamily="18" charset="2"/>
              </a:rPr>
              <a:t>hyperlipidemia</a:t>
            </a:r>
            <a:endParaRPr lang="en-US" sz="1100" dirty="0">
              <a:sym typeface="Symbol" pitchFamily="18" charset="2"/>
            </a:endParaRPr>
          </a:p>
        </p:txBody>
      </p:sp>
      <p:pic>
        <p:nvPicPr>
          <p:cNvPr id="18" name="Picture 33" descr="C:\Documents and Settings\ver-tre01\Local Settings\Temporary Internet Files\Content.IE5\P4FXDXCC\MP900427640[1].jpg"/>
          <p:cNvPicPr>
            <a:picLocks noChangeAspect="1" noChangeArrowheads="1"/>
          </p:cNvPicPr>
          <p:nvPr/>
        </p:nvPicPr>
        <p:blipFill>
          <a:blip r:embed="rId4" cstate="print"/>
          <a:srcRect/>
          <a:stretch>
            <a:fillRect/>
          </a:stretch>
        </p:blipFill>
        <p:spPr bwMode="auto">
          <a:xfrm>
            <a:off x="1608889" y="990659"/>
            <a:ext cx="1457767" cy="1162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35" descr="C:\Documents and Settings\ver-tre01\Local Settings\Temporary Internet Files\Content.IE5\S65N1X4Q\MP900337348[1].jpg"/>
          <p:cNvPicPr>
            <a:picLocks noChangeAspect="1" noChangeArrowheads="1"/>
          </p:cNvPicPr>
          <p:nvPr/>
        </p:nvPicPr>
        <p:blipFill>
          <a:blip r:embed="rId5" cstate="print"/>
          <a:srcRect/>
          <a:stretch>
            <a:fillRect/>
          </a:stretch>
        </p:blipFill>
        <p:spPr bwMode="auto">
          <a:xfrm>
            <a:off x="1608889" y="2326416"/>
            <a:ext cx="1457768" cy="11505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1019175" y="1588"/>
            <a:ext cx="7686675" cy="831850"/>
          </a:xfrm>
        </p:spPr>
        <p:txBody>
          <a:bodyPr/>
          <a:lstStyle/>
          <a:p>
            <a:r>
              <a:rPr lang="fi-FI" sz="2400"/>
              <a:t>Relationship Between VLDL1 Production Rate and Plasma VLDL1 Triglyceride (TG) Pools</a:t>
            </a:r>
          </a:p>
        </p:txBody>
      </p:sp>
      <p:sp>
        <p:nvSpPr>
          <p:cNvPr id="26626" name="Espace réservé du texte 3"/>
          <p:cNvSpPr>
            <a:spLocks noGrp="1"/>
          </p:cNvSpPr>
          <p:nvPr>
            <p:ph type="body" sz="quarter" idx="10"/>
          </p:nvPr>
        </p:nvSpPr>
        <p:spPr>
          <a:xfrm>
            <a:off x="2124075" y="6105525"/>
            <a:ext cx="6800850" cy="552450"/>
          </a:xfrm>
        </p:spPr>
        <p:txBody>
          <a:bodyPr/>
          <a:lstStyle/>
          <a:p>
            <a:pPr>
              <a:spcBef>
                <a:spcPct val="0"/>
              </a:spcBef>
            </a:pPr>
            <a:r>
              <a:rPr lang="en-US" dirty="0"/>
              <a:t>Adapted from </a:t>
            </a:r>
            <a:r>
              <a:rPr lang="en-US" dirty="0" err="1"/>
              <a:t>Adiels</a:t>
            </a:r>
            <a:r>
              <a:rPr lang="en-US" dirty="0"/>
              <a:t> M et al. </a:t>
            </a:r>
            <a:r>
              <a:rPr lang="en-US" dirty="0" err="1"/>
              <a:t>Arterioscler</a:t>
            </a:r>
            <a:r>
              <a:rPr lang="en-US" dirty="0"/>
              <a:t> </a:t>
            </a:r>
            <a:r>
              <a:rPr lang="en-US" dirty="0" err="1"/>
              <a:t>Thromb</a:t>
            </a:r>
            <a:r>
              <a:rPr lang="en-US" dirty="0"/>
              <a:t> </a:t>
            </a:r>
            <a:r>
              <a:rPr lang="en-US" dirty="0" err="1"/>
              <a:t>Vasc</a:t>
            </a:r>
            <a:r>
              <a:rPr lang="en-US" dirty="0"/>
              <a:t> </a:t>
            </a:r>
            <a:r>
              <a:rPr lang="en-US" dirty="0" err="1"/>
              <a:t>Biol</a:t>
            </a:r>
            <a:r>
              <a:rPr lang="en-US" dirty="0"/>
              <a:t> 2005;25:1697-703</a:t>
            </a:r>
          </a:p>
        </p:txBody>
      </p:sp>
      <p:sp>
        <p:nvSpPr>
          <p:cNvPr id="6" name="Rectangle 5"/>
          <p:cNvSpPr>
            <a:spLocks noChangeArrowheads="1"/>
          </p:cNvSpPr>
          <p:nvPr/>
        </p:nvSpPr>
        <p:spPr bwMode="auto">
          <a:xfrm>
            <a:off x="2905125" y="1960563"/>
            <a:ext cx="4284663" cy="1927225"/>
          </a:xfrm>
          <a:prstGeom prst="rect">
            <a:avLst/>
          </a:prstGeom>
          <a:solidFill>
            <a:schemeClr val="bg1">
              <a:alpha val="50000"/>
            </a:schemeClr>
          </a:solidFill>
          <a:ln w="9525" algn="ctr">
            <a:noFill/>
            <a:miter lim="800000"/>
            <a:headEnd/>
            <a:tailEnd/>
          </a:ln>
        </p:spPr>
        <p:txBody>
          <a:bodyPr anchor="ctr"/>
          <a:lstStyle/>
          <a:p>
            <a:pPr algn="ctr">
              <a:defRPr/>
            </a:pPr>
            <a:endParaRPr lang="en-CA">
              <a:solidFill>
                <a:srgbClr val="FFFFFF"/>
              </a:solidFill>
              <a:latin typeface="+mn-lt"/>
            </a:endParaRPr>
          </a:p>
        </p:txBody>
      </p:sp>
      <p:sp>
        <p:nvSpPr>
          <p:cNvPr id="7" name="Text Box 4"/>
          <p:cNvSpPr txBox="1">
            <a:spLocks noChangeArrowheads="1"/>
          </p:cNvSpPr>
          <p:nvPr/>
        </p:nvSpPr>
        <p:spPr bwMode="auto">
          <a:xfrm>
            <a:off x="3741738" y="4452938"/>
            <a:ext cx="2749550" cy="368300"/>
          </a:xfrm>
          <a:prstGeom prst="rect">
            <a:avLst/>
          </a:prstGeom>
          <a:noFill/>
          <a:ln w="9525">
            <a:noFill/>
            <a:miter lim="800000"/>
            <a:headEnd/>
            <a:tailEnd/>
          </a:ln>
        </p:spPr>
        <p:txBody>
          <a:bodyPr wrap="none">
            <a:spAutoFit/>
          </a:bodyPr>
          <a:lstStyle/>
          <a:p>
            <a:pPr>
              <a:defRPr/>
            </a:pPr>
            <a:r>
              <a:rPr lang="fi-FI" b="1" dirty="0">
                <a:solidFill>
                  <a:srgbClr val="18334C"/>
                </a:solidFill>
                <a:latin typeface="+mn-lt"/>
              </a:rPr>
              <a:t>VLDL1 TG pool (mg/kg)</a:t>
            </a:r>
          </a:p>
        </p:txBody>
      </p:sp>
      <p:sp>
        <p:nvSpPr>
          <p:cNvPr id="26629" name="Line 6"/>
          <p:cNvSpPr>
            <a:spLocks noChangeShapeType="1"/>
          </p:cNvSpPr>
          <p:nvPr/>
        </p:nvSpPr>
        <p:spPr bwMode="auto">
          <a:xfrm>
            <a:off x="2901950" y="1963738"/>
            <a:ext cx="1588" cy="1917700"/>
          </a:xfrm>
          <a:prstGeom prst="line">
            <a:avLst/>
          </a:prstGeom>
          <a:noFill/>
          <a:ln w="19050">
            <a:solidFill>
              <a:srgbClr val="316598"/>
            </a:solidFill>
            <a:round/>
            <a:headEnd/>
            <a:tailEnd/>
          </a:ln>
        </p:spPr>
        <p:txBody>
          <a:bodyPr/>
          <a:lstStyle/>
          <a:p>
            <a:endParaRPr lang="fi-FI"/>
          </a:p>
        </p:txBody>
      </p:sp>
      <p:sp>
        <p:nvSpPr>
          <p:cNvPr id="26630" name="Line 7"/>
          <p:cNvSpPr>
            <a:spLocks noChangeShapeType="1"/>
          </p:cNvSpPr>
          <p:nvPr/>
        </p:nvSpPr>
        <p:spPr bwMode="auto">
          <a:xfrm>
            <a:off x="2843213" y="3881438"/>
            <a:ext cx="58737" cy="1587"/>
          </a:xfrm>
          <a:prstGeom prst="line">
            <a:avLst/>
          </a:prstGeom>
          <a:noFill/>
          <a:ln w="19050">
            <a:solidFill>
              <a:srgbClr val="316598"/>
            </a:solidFill>
            <a:round/>
            <a:headEnd/>
            <a:tailEnd/>
          </a:ln>
        </p:spPr>
        <p:txBody>
          <a:bodyPr/>
          <a:lstStyle/>
          <a:p>
            <a:endParaRPr lang="fi-FI"/>
          </a:p>
        </p:txBody>
      </p:sp>
      <p:sp>
        <p:nvSpPr>
          <p:cNvPr id="26631" name="Line 8"/>
          <p:cNvSpPr>
            <a:spLocks noChangeShapeType="1"/>
          </p:cNvSpPr>
          <p:nvPr/>
        </p:nvSpPr>
        <p:spPr bwMode="auto">
          <a:xfrm>
            <a:off x="2843213" y="3563938"/>
            <a:ext cx="58737" cy="1587"/>
          </a:xfrm>
          <a:prstGeom prst="line">
            <a:avLst/>
          </a:prstGeom>
          <a:noFill/>
          <a:ln w="19050">
            <a:solidFill>
              <a:srgbClr val="316598"/>
            </a:solidFill>
            <a:round/>
            <a:headEnd/>
            <a:tailEnd/>
          </a:ln>
        </p:spPr>
        <p:txBody>
          <a:bodyPr/>
          <a:lstStyle/>
          <a:p>
            <a:endParaRPr lang="fi-FI"/>
          </a:p>
        </p:txBody>
      </p:sp>
      <p:sp>
        <p:nvSpPr>
          <p:cNvPr id="26632" name="Line 9"/>
          <p:cNvSpPr>
            <a:spLocks noChangeShapeType="1"/>
          </p:cNvSpPr>
          <p:nvPr/>
        </p:nvSpPr>
        <p:spPr bwMode="auto">
          <a:xfrm>
            <a:off x="2843213" y="3246438"/>
            <a:ext cx="58737" cy="1587"/>
          </a:xfrm>
          <a:prstGeom prst="line">
            <a:avLst/>
          </a:prstGeom>
          <a:noFill/>
          <a:ln w="19050">
            <a:solidFill>
              <a:srgbClr val="316598"/>
            </a:solidFill>
            <a:round/>
            <a:headEnd/>
            <a:tailEnd/>
          </a:ln>
        </p:spPr>
        <p:txBody>
          <a:bodyPr/>
          <a:lstStyle/>
          <a:p>
            <a:endParaRPr lang="fi-FI"/>
          </a:p>
        </p:txBody>
      </p:sp>
      <p:sp>
        <p:nvSpPr>
          <p:cNvPr id="26633" name="Line 10"/>
          <p:cNvSpPr>
            <a:spLocks noChangeShapeType="1"/>
          </p:cNvSpPr>
          <p:nvPr/>
        </p:nvSpPr>
        <p:spPr bwMode="auto">
          <a:xfrm>
            <a:off x="2843213" y="2928938"/>
            <a:ext cx="58737" cy="1587"/>
          </a:xfrm>
          <a:prstGeom prst="line">
            <a:avLst/>
          </a:prstGeom>
          <a:noFill/>
          <a:ln w="19050">
            <a:solidFill>
              <a:srgbClr val="316598"/>
            </a:solidFill>
            <a:round/>
            <a:headEnd/>
            <a:tailEnd/>
          </a:ln>
        </p:spPr>
        <p:txBody>
          <a:bodyPr/>
          <a:lstStyle/>
          <a:p>
            <a:endParaRPr lang="fi-FI"/>
          </a:p>
        </p:txBody>
      </p:sp>
      <p:sp>
        <p:nvSpPr>
          <p:cNvPr id="26634" name="Line 11"/>
          <p:cNvSpPr>
            <a:spLocks noChangeShapeType="1"/>
          </p:cNvSpPr>
          <p:nvPr/>
        </p:nvSpPr>
        <p:spPr bwMode="auto">
          <a:xfrm>
            <a:off x="2843213" y="2600325"/>
            <a:ext cx="58737" cy="1588"/>
          </a:xfrm>
          <a:prstGeom prst="line">
            <a:avLst/>
          </a:prstGeom>
          <a:noFill/>
          <a:ln w="19050">
            <a:solidFill>
              <a:srgbClr val="316598"/>
            </a:solidFill>
            <a:round/>
            <a:headEnd/>
            <a:tailEnd/>
          </a:ln>
        </p:spPr>
        <p:txBody>
          <a:bodyPr/>
          <a:lstStyle/>
          <a:p>
            <a:endParaRPr lang="fi-FI"/>
          </a:p>
        </p:txBody>
      </p:sp>
      <p:sp>
        <p:nvSpPr>
          <p:cNvPr id="26635" name="Line 12"/>
          <p:cNvSpPr>
            <a:spLocks noChangeShapeType="1"/>
          </p:cNvSpPr>
          <p:nvPr/>
        </p:nvSpPr>
        <p:spPr bwMode="auto">
          <a:xfrm>
            <a:off x="2843213" y="2282825"/>
            <a:ext cx="58737" cy="1588"/>
          </a:xfrm>
          <a:prstGeom prst="line">
            <a:avLst/>
          </a:prstGeom>
          <a:noFill/>
          <a:ln w="19050">
            <a:solidFill>
              <a:srgbClr val="316598"/>
            </a:solidFill>
            <a:round/>
            <a:headEnd/>
            <a:tailEnd/>
          </a:ln>
        </p:spPr>
        <p:txBody>
          <a:bodyPr/>
          <a:lstStyle/>
          <a:p>
            <a:endParaRPr lang="fi-FI"/>
          </a:p>
        </p:txBody>
      </p:sp>
      <p:sp>
        <p:nvSpPr>
          <p:cNvPr id="26636" name="Line 13"/>
          <p:cNvSpPr>
            <a:spLocks noChangeShapeType="1"/>
          </p:cNvSpPr>
          <p:nvPr/>
        </p:nvSpPr>
        <p:spPr bwMode="auto">
          <a:xfrm>
            <a:off x="2843213" y="1963738"/>
            <a:ext cx="58737" cy="3175"/>
          </a:xfrm>
          <a:prstGeom prst="line">
            <a:avLst/>
          </a:prstGeom>
          <a:noFill/>
          <a:ln w="19050">
            <a:solidFill>
              <a:srgbClr val="316598"/>
            </a:solidFill>
            <a:round/>
            <a:headEnd/>
            <a:tailEnd/>
          </a:ln>
        </p:spPr>
        <p:txBody>
          <a:bodyPr/>
          <a:lstStyle/>
          <a:p>
            <a:endParaRPr lang="fi-FI"/>
          </a:p>
        </p:txBody>
      </p:sp>
      <p:sp>
        <p:nvSpPr>
          <p:cNvPr id="26637" name="Line 14"/>
          <p:cNvSpPr>
            <a:spLocks noChangeShapeType="1"/>
          </p:cNvSpPr>
          <p:nvPr/>
        </p:nvSpPr>
        <p:spPr bwMode="auto">
          <a:xfrm>
            <a:off x="2901950" y="3881438"/>
            <a:ext cx="4291013" cy="1587"/>
          </a:xfrm>
          <a:prstGeom prst="line">
            <a:avLst/>
          </a:prstGeom>
          <a:noFill/>
          <a:ln w="19050">
            <a:solidFill>
              <a:srgbClr val="316598"/>
            </a:solidFill>
            <a:round/>
            <a:headEnd/>
            <a:tailEnd/>
          </a:ln>
        </p:spPr>
        <p:txBody>
          <a:bodyPr/>
          <a:lstStyle/>
          <a:p>
            <a:endParaRPr lang="fi-FI"/>
          </a:p>
        </p:txBody>
      </p:sp>
      <p:sp>
        <p:nvSpPr>
          <p:cNvPr id="26638" name="Line 15"/>
          <p:cNvSpPr>
            <a:spLocks noChangeShapeType="1"/>
          </p:cNvSpPr>
          <p:nvPr/>
        </p:nvSpPr>
        <p:spPr bwMode="auto">
          <a:xfrm flipV="1">
            <a:off x="2901950" y="3881438"/>
            <a:ext cx="1588" cy="58737"/>
          </a:xfrm>
          <a:prstGeom prst="line">
            <a:avLst/>
          </a:prstGeom>
          <a:noFill/>
          <a:ln w="19050">
            <a:solidFill>
              <a:srgbClr val="316598"/>
            </a:solidFill>
            <a:round/>
            <a:headEnd/>
            <a:tailEnd/>
          </a:ln>
        </p:spPr>
        <p:txBody>
          <a:bodyPr/>
          <a:lstStyle/>
          <a:p>
            <a:endParaRPr lang="fi-FI"/>
          </a:p>
        </p:txBody>
      </p:sp>
      <p:sp>
        <p:nvSpPr>
          <p:cNvPr id="26639" name="Line 16"/>
          <p:cNvSpPr>
            <a:spLocks noChangeShapeType="1"/>
          </p:cNvSpPr>
          <p:nvPr/>
        </p:nvSpPr>
        <p:spPr bwMode="auto">
          <a:xfrm flipV="1">
            <a:off x="3617913" y="3881438"/>
            <a:ext cx="1587" cy="58737"/>
          </a:xfrm>
          <a:prstGeom prst="line">
            <a:avLst/>
          </a:prstGeom>
          <a:noFill/>
          <a:ln w="19050">
            <a:solidFill>
              <a:srgbClr val="316598"/>
            </a:solidFill>
            <a:round/>
            <a:headEnd/>
            <a:tailEnd/>
          </a:ln>
        </p:spPr>
        <p:txBody>
          <a:bodyPr/>
          <a:lstStyle/>
          <a:p>
            <a:endParaRPr lang="fi-FI"/>
          </a:p>
        </p:txBody>
      </p:sp>
      <p:sp>
        <p:nvSpPr>
          <p:cNvPr id="26640" name="Line 17"/>
          <p:cNvSpPr>
            <a:spLocks noChangeShapeType="1"/>
          </p:cNvSpPr>
          <p:nvPr/>
        </p:nvSpPr>
        <p:spPr bwMode="auto">
          <a:xfrm flipV="1">
            <a:off x="4335463" y="3881438"/>
            <a:ext cx="1587" cy="58737"/>
          </a:xfrm>
          <a:prstGeom prst="line">
            <a:avLst/>
          </a:prstGeom>
          <a:noFill/>
          <a:ln w="19050">
            <a:solidFill>
              <a:srgbClr val="316598"/>
            </a:solidFill>
            <a:round/>
            <a:headEnd/>
            <a:tailEnd/>
          </a:ln>
        </p:spPr>
        <p:txBody>
          <a:bodyPr/>
          <a:lstStyle/>
          <a:p>
            <a:endParaRPr lang="fi-FI"/>
          </a:p>
        </p:txBody>
      </p:sp>
      <p:sp>
        <p:nvSpPr>
          <p:cNvPr id="26641" name="Line 18"/>
          <p:cNvSpPr>
            <a:spLocks noChangeShapeType="1"/>
          </p:cNvSpPr>
          <p:nvPr/>
        </p:nvSpPr>
        <p:spPr bwMode="auto">
          <a:xfrm flipV="1">
            <a:off x="5053013" y="3881438"/>
            <a:ext cx="1587" cy="58737"/>
          </a:xfrm>
          <a:prstGeom prst="line">
            <a:avLst/>
          </a:prstGeom>
          <a:noFill/>
          <a:ln w="19050">
            <a:solidFill>
              <a:srgbClr val="316598"/>
            </a:solidFill>
            <a:round/>
            <a:headEnd/>
            <a:tailEnd/>
          </a:ln>
        </p:spPr>
        <p:txBody>
          <a:bodyPr/>
          <a:lstStyle/>
          <a:p>
            <a:endParaRPr lang="fi-FI"/>
          </a:p>
        </p:txBody>
      </p:sp>
      <p:sp>
        <p:nvSpPr>
          <p:cNvPr id="26642" name="Line 19"/>
          <p:cNvSpPr>
            <a:spLocks noChangeShapeType="1"/>
          </p:cNvSpPr>
          <p:nvPr/>
        </p:nvSpPr>
        <p:spPr bwMode="auto">
          <a:xfrm flipV="1">
            <a:off x="5757863" y="3881438"/>
            <a:ext cx="1587" cy="58737"/>
          </a:xfrm>
          <a:prstGeom prst="line">
            <a:avLst/>
          </a:prstGeom>
          <a:noFill/>
          <a:ln w="19050">
            <a:solidFill>
              <a:srgbClr val="316598"/>
            </a:solidFill>
            <a:round/>
            <a:headEnd/>
            <a:tailEnd/>
          </a:ln>
        </p:spPr>
        <p:txBody>
          <a:bodyPr/>
          <a:lstStyle/>
          <a:p>
            <a:endParaRPr lang="fi-FI"/>
          </a:p>
        </p:txBody>
      </p:sp>
      <p:sp>
        <p:nvSpPr>
          <p:cNvPr id="26643" name="Line 20"/>
          <p:cNvSpPr>
            <a:spLocks noChangeShapeType="1"/>
          </p:cNvSpPr>
          <p:nvPr/>
        </p:nvSpPr>
        <p:spPr bwMode="auto">
          <a:xfrm flipV="1">
            <a:off x="6475413" y="3881438"/>
            <a:ext cx="1587" cy="58737"/>
          </a:xfrm>
          <a:prstGeom prst="line">
            <a:avLst/>
          </a:prstGeom>
          <a:noFill/>
          <a:ln w="19050">
            <a:solidFill>
              <a:srgbClr val="316598"/>
            </a:solidFill>
            <a:round/>
            <a:headEnd/>
            <a:tailEnd/>
          </a:ln>
        </p:spPr>
        <p:txBody>
          <a:bodyPr/>
          <a:lstStyle/>
          <a:p>
            <a:endParaRPr lang="fi-FI"/>
          </a:p>
        </p:txBody>
      </p:sp>
      <p:sp>
        <p:nvSpPr>
          <p:cNvPr id="26644" name="Line 21"/>
          <p:cNvSpPr>
            <a:spLocks noChangeShapeType="1"/>
          </p:cNvSpPr>
          <p:nvPr/>
        </p:nvSpPr>
        <p:spPr bwMode="auto">
          <a:xfrm flipV="1">
            <a:off x="7192963" y="3881438"/>
            <a:ext cx="1587" cy="58737"/>
          </a:xfrm>
          <a:prstGeom prst="line">
            <a:avLst/>
          </a:prstGeom>
          <a:noFill/>
          <a:ln w="19050">
            <a:solidFill>
              <a:srgbClr val="316598"/>
            </a:solidFill>
            <a:round/>
            <a:headEnd/>
            <a:tailEnd/>
          </a:ln>
        </p:spPr>
        <p:txBody>
          <a:bodyPr/>
          <a:lstStyle/>
          <a:p>
            <a:endParaRPr lang="fi-FI"/>
          </a:p>
        </p:txBody>
      </p:sp>
      <p:grpSp>
        <p:nvGrpSpPr>
          <p:cNvPr id="24" name="Groupe 23"/>
          <p:cNvGrpSpPr/>
          <p:nvPr/>
        </p:nvGrpSpPr>
        <p:grpSpPr>
          <a:xfrm>
            <a:off x="3172759" y="2235007"/>
            <a:ext cx="3384550" cy="1320800"/>
            <a:chOff x="3136900" y="2638425"/>
            <a:chExt cx="3384550" cy="1320800"/>
          </a:xfrm>
          <a:solidFill>
            <a:srgbClr val="990033"/>
          </a:solidFill>
        </p:grpSpPr>
        <p:sp>
          <p:nvSpPr>
            <p:cNvPr id="25" name="Oval 22"/>
            <p:cNvSpPr>
              <a:spLocks noChangeArrowheads="1"/>
            </p:cNvSpPr>
            <p:nvPr/>
          </p:nvSpPr>
          <p:spPr bwMode="auto">
            <a:xfrm>
              <a:off x="4479925" y="3438525"/>
              <a:ext cx="71438" cy="73025"/>
            </a:xfrm>
            <a:prstGeom prst="ellipse">
              <a:avLst/>
            </a:prstGeom>
            <a:grpFill/>
            <a:ln w="9525">
              <a:solidFill>
                <a:schemeClr val="tx1"/>
              </a:solidFill>
              <a:round/>
              <a:headEnd/>
              <a:tailEnd/>
            </a:ln>
          </p:spPr>
          <p:txBody>
            <a:bodyPr/>
            <a:lstStyle/>
            <a:p>
              <a:pPr>
                <a:defRPr/>
              </a:pPr>
              <a:endParaRPr lang="fi-FI"/>
            </a:p>
          </p:txBody>
        </p:sp>
        <p:sp>
          <p:nvSpPr>
            <p:cNvPr id="26" name="Oval 23"/>
            <p:cNvSpPr>
              <a:spLocks noChangeArrowheads="1"/>
            </p:cNvSpPr>
            <p:nvPr/>
          </p:nvSpPr>
          <p:spPr bwMode="auto">
            <a:xfrm>
              <a:off x="3775075" y="3416300"/>
              <a:ext cx="71438" cy="73025"/>
            </a:xfrm>
            <a:prstGeom prst="ellipse">
              <a:avLst/>
            </a:prstGeom>
            <a:grpFill/>
            <a:ln w="9525">
              <a:solidFill>
                <a:schemeClr val="tx1"/>
              </a:solidFill>
              <a:round/>
              <a:headEnd/>
              <a:tailEnd/>
            </a:ln>
          </p:spPr>
          <p:txBody>
            <a:bodyPr/>
            <a:lstStyle/>
            <a:p>
              <a:pPr>
                <a:defRPr/>
              </a:pPr>
              <a:endParaRPr lang="fi-FI"/>
            </a:p>
          </p:txBody>
        </p:sp>
        <p:sp>
          <p:nvSpPr>
            <p:cNvPr id="27" name="Oval 24"/>
            <p:cNvSpPr>
              <a:spLocks noChangeArrowheads="1"/>
            </p:cNvSpPr>
            <p:nvPr/>
          </p:nvSpPr>
          <p:spPr bwMode="auto">
            <a:xfrm>
              <a:off x="4298950" y="3379788"/>
              <a:ext cx="71438" cy="73025"/>
            </a:xfrm>
            <a:prstGeom prst="ellipse">
              <a:avLst/>
            </a:prstGeom>
            <a:grpFill/>
            <a:ln w="9525">
              <a:solidFill>
                <a:schemeClr val="tx1"/>
              </a:solidFill>
              <a:round/>
              <a:headEnd/>
              <a:tailEnd/>
            </a:ln>
          </p:spPr>
          <p:txBody>
            <a:bodyPr/>
            <a:lstStyle/>
            <a:p>
              <a:pPr>
                <a:defRPr/>
              </a:pPr>
              <a:endParaRPr lang="fi-FI"/>
            </a:p>
          </p:txBody>
        </p:sp>
        <p:sp>
          <p:nvSpPr>
            <p:cNvPr id="28" name="Oval 25"/>
            <p:cNvSpPr>
              <a:spLocks noChangeArrowheads="1"/>
            </p:cNvSpPr>
            <p:nvPr/>
          </p:nvSpPr>
          <p:spPr bwMode="auto">
            <a:xfrm>
              <a:off x="3444875" y="3779838"/>
              <a:ext cx="71438" cy="73025"/>
            </a:xfrm>
            <a:prstGeom prst="ellipse">
              <a:avLst/>
            </a:prstGeom>
            <a:grpFill/>
            <a:ln w="9525">
              <a:solidFill>
                <a:schemeClr val="tx1"/>
              </a:solidFill>
              <a:round/>
              <a:headEnd/>
              <a:tailEnd/>
            </a:ln>
          </p:spPr>
          <p:txBody>
            <a:bodyPr/>
            <a:lstStyle/>
            <a:p>
              <a:pPr>
                <a:defRPr/>
              </a:pPr>
              <a:endParaRPr lang="fi-FI"/>
            </a:p>
          </p:txBody>
        </p:sp>
        <p:sp>
          <p:nvSpPr>
            <p:cNvPr id="29" name="Oval 26"/>
            <p:cNvSpPr>
              <a:spLocks noChangeArrowheads="1"/>
            </p:cNvSpPr>
            <p:nvPr/>
          </p:nvSpPr>
          <p:spPr bwMode="auto">
            <a:xfrm>
              <a:off x="4184650" y="3802063"/>
              <a:ext cx="71438" cy="73025"/>
            </a:xfrm>
            <a:prstGeom prst="ellipse">
              <a:avLst/>
            </a:prstGeom>
            <a:grpFill/>
            <a:ln w="9525">
              <a:solidFill>
                <a:schemeClr val="tx1"/>
              </a:solidFill>
              <a:round/>
              <a:headEnd/>
              <a:tailEnd/>
            </a:ln>
          </p:spPr>
          <p:txBody>
            <a:bodyPr/>
            <a:lstStyle/>
            <a:p>
              <a:pPr>
                <a:defRPr/>
              </a:pPr>
              <a:endParaRPr lang="fi-FI"/>
            </a:p>
          </p:txBody>
        </p:sp>
        <p:sp>
          <p:nvSpPr>
            <p:cNvPr id="30" name="Oval 27"/>
            <p:cNvSpPr>
              <a:spLocks noChangeArrowheads="1"/>
            </p:cNvSpPr>
            <p:nvPr/>
          </p:nvSpPr>
          <p:spPr bwMode="auto">
            <a:xfrm>
              <a:off x="5618163" y="3521075"/>
              <a:ext cx="71437" cy="73025"/>
            </a:xfrm>
            <a:prstGeom prst="ellipse">
              <a:avLst/>
            </a:prstGeom>
            <a:grpFill/>
            <a:ln w="9525">
              <a:solidFill>
                <a:schemeClr val="tx1"/>
              </a:solidFill>
              <a:round/>
              <a:headEnd/>
              <a:tailEnd/>
            </a:ln>
          </p:spPr>
          <p:txBody>
            <a:bodyPr/>
            <a:lstStyle/>
            <a:p>
              <a:pPr>
                <a:defRPr/>
              </a:pPr>
              <a:endParaRPr lang="fi-FI"/>
            </a:p>
          </p:txBody>
        </p:sp>
        <p:sp>
          <p:nvSpPr>
            <p:cNvPr id="31" name="Oval 28"/>
            <p:cNvSpPr>
              <a:spLocks noChangeArrowheads="1"/>
            </p:cNvSpPr>
            <p:nvPr/>
          </p:nvSpPr>
          <p:spPr bwMode="auto">
            <a:xfrm>
              <a:off x="4446588" y="3260725"/>
              <a:ext cx="71437" cy="73025"/>
            </a:xfrm>
            <a:prstGeom prst="ellipse">
              <a:avLst/>
            </a:prstGeom>
            <a:grpFill/>
            <a:ln w="9525">
              <a:solidFill>
                <a:schemeClr val="tx1"/>
              </a:solidFill>
              <a:round/>
              <a:headEnd/>
              <a:tailEnd/>
            </a:ln>
          </p:spPr>
          <p:txBody>
            <a:bodyPr/>
            <a:lstStyle/>
            <a:p>
              <a:pPr>
                <a:defRPr/>
              </a:pPr>
              <a:endParaRPr lang="fi-FI"/>
            </a:p>
          </p:txBody>
        </p:sp>
        <p:sp>
          <p:nvSpPr>
            <p:cNvPr id="32" name="Oval 29"/>
            <p:cNvSpPr>
              <a:spLocks noChangeArrowheads="1"/>
            </p:cNvSpPr>
            <p:nvPr/>
          </p:nvSpPr>
          <p:spPr bwMode="auto">
            <a:xfrm>
              <a:off x="3594100" y="3508375"/>
              <a:ext cx="71438" cy="73025"/>
            </a:xfrm>
            <a:prstGeom prst="ellipse">
              <a:avLst/>
            </a:prstGeom>
            <a:grpFill/>
            <a:ln w="9525">
              <a:solidFill>
                <a:schemeClr val="tx1"/>
              </a:solidFill>
              <a:round/>
              <a:headEnd/>
              <a:tailEnd/>
            </a:ln>
          </p:spPr>
          <p:txBody>
            <a:bodyPr/>
            <a:lstStyle/>
            <a:p>
              <a:pPr>
                <a:defRPr/>
              </a:pPr>
              <a:endParaRPr lang="fi-FI"/>
            </a:p>
          </p:txBody>
        </p:sp>
        <p:sp>
          <p:nvSpPr>
            <p:cNvPr id="33" name="Oval 30"/>
            <p:cNvSpPr>
              <a:spLocks noChangeArrowheads="1"/>
            </p:cNvSpPr>
            <p:nvPr/>
          </p:nvSpPr>
          <p:spPr bwMode="auto">
            <a:xfrm>
              <a:off x="3819525" y="3730625"/>
              <a:ext cx="71438" cy="73025"/>
            </a:xfrm>
            <a:prstGeom prst="ellipse">
              <a:avLst/>
            </a:prstGeom>
            <a:grpFill/>
            <a:ln w="9525">
              <a:solidFill>
                <a:schemeClr val="tx1"/>
              </a:solidFill>
              <a:round/>
              <a:headEnd/>
              <a:tailEnd/>
            </a:ln>
          </p:spPr>
          <p:txBody>
            <a:bodyPr/>
            <a:lstStyle/>
            <a:p>
              <a:pPr>
                <a:defRPr/>
              </a:pPr>
              <a:endParaRPr lang="fi-FI"/>
            </a:p>
          </p:txBody>
        </p:sp>
        <p:sp>
          <p:nvSpPr>
            <p:cNvPr id="34" name="Oval 31"/>
            <p:cNvSpPr>
              <a:spLocks noChangeArrowheads="1"/>
            </p:cNvSpPr>
            <p:nvPr/>
          </p:nvSpPr>
          <p:spPr bwMode="auto">
            <a:xfrm>
              <a:off x="3136900" y="3886200"/>
              <a:ext cx="71438" cy="73025"/>
            </a:xfrm>
            <a:prstGeom prst="ellipse">
              <a:avLst/>
            </a:prstGeom>
            <a:grpFill/>
            <a:ln w="9525">
              <a:solidFill>
                <a:schemeClr val="tx1"/>
              </a:solidFill>
              <a:round/>
              <a:headEnd/>
              <a:tailEnd/>
            </a:ln>
          </p:spPr>
          <p:txBody>
            <a:bodyPr/>
            <a:lstStyle/>
            <a:p>
              <a:pPr>
                <a:defRPr/>
              </a:pPr>
              <a:endParaRPr lang="fi-FI"/>
            </a:p>
          </p:txBody>
        </p:sp>
        <p:sp>
          <p:nvSpPr>
            <p:cNvPr id="35" name="Oval 32"/>
            <p:cNvSpPr>
              <a:spLocks noChangeArrowheads="1"/>
            </p:cNvSpPr>
            <p:nvPr/>
          </p:nvSpPr>
          <p:spPr bwMode="auto">
            <a:xfrm>
              <a:off x="3810000" y="3756025"/>
              <a:ext cx="71438" cy="73025"/>
            </a:xfrm>
            <a:prstGeom prst="ellipse">
              <a:avLst/>
            </a:prstGeom>
            <a:grpFill/>
            <a:ln w="9525">
              <a:solidFill>
                <a:schemeClr val="tx1"/>
              </a:solidFill>
              <a:round/>
              <a:headEnd/>
              <a:tailEnd/>
            </a:ln>
          </p:spPr>
          <p:txBody>
            <a:bodyPr/>
            <a:lstStyle/>
            <a:p>
              <a:pPr>
                <a:defRPr/>
              </a:pPr>
              <a:endParaRPr lang="fi-FI"/>
            </a:p>
          </p:txBody>
        </p:sp>
        <p:sp>
          <p:nvSpPr>
            <p:cNvPr id="36" name="Oval 33"/>
            <p:cNvSpPr>
              <a:spLocks noChangeArrowheads="1"/>
            </p:cNvSpPr>
            <p:nvPr/>
          </p:nvSpPr>
          <p:spPr bwMode="auto">
            <a:xfrm>
              <a:off x="3513138" y="3133725"/>
              <a:ext cx="71437" cy="73025"/>
            </a:xfrm>
            <a:prstGeom prst="ellipse">
              <a:avLst/>
            </a:prstGeom>
            <a:grpFill/>
            <a:ln w="9525">
              <a:solidFill>
                <a:schemeClr val="tx1"/>
              </a:solidFill>
              <a:round/>
              <a:headEnd/>
              <a:tailEnd/>
            </a:ln>
          </p:spPr>
          <p:txBody>
            <a:bodyPr/>
            <a:lstStyle/>
            <a:p>
              <a:pPr>
                <a:defRPr/>
              </a:pPr>
              <a:endParaRPr lang="fi-FI"/>
            </a:p>
          </p:txBody>
        </p:sp>
        <p:sp>
          <p:nvSpPr>
            <p:cNvPr id="37" name="Oval 34"/>
            <p:cNvSpPr>
              <a:spLocks noChangeArrowheads="1"/>
            </p:cNvSpPr>
            <p:nvPr/>
          </p:nvSpPr>
          <p:spPr bwMode="auto">
            <a:xfrm>
              <a:off x="3594100" y="3767138"/>
              <a:ext cx="71438" cy="73025"/>
            </a:xfrm>
            <a:prstGeom prst="ellipse">
              <a:avLst/>
            </a:prstGeom>
            <a:grpFill/>
            <a:ln w="9525">
              <a:solidFill>
                <a:schemeClr val="tx1"/>
              </a:solidFill>
              <a:round/>
              <a:headEnd/>
              <a:tailEnd/>
            </a:ln>
          </p:spPr>
          <p:txBody>
            <a:bodyPr/>
            <a:lstStyle/>
            <a:p>
              <a:pPr>
                <a:defRPr/>
              </a:pPr>
              <a:endParaRPr lang="fi-FI"/>
            </a:p>
          </p:txBody>
        </p:sp>
        <p:sp>
          <p:nvSpPr>
            <p:cNvPr id="38" name="Oval 35"/>
            <p:cNvSpPr>
              <a:spLocks noChangeArrowheads="1"/>
            </p:cNvSpPr>
            <p:nvPr/>
          </p:nvSpPr>
          <p:spPr bwMode="auto">
            <a:xfrm>
              <a:off x="4492625" y="3532188"/>
              <a:ext cx="71438" cy="73025"/>
            </a:xfrm>
            <a:prstGeom prst="ellipse">
              <a:avLst/>
            </a:prstGeom>
            <a:grpFill/>
            <a:ln w="9525">
              <a:solidFill>
                <a:schemeClr val="tx1"/>
              </a:solidFill>
              <a:round/>
              <a:headEnd/>
              <a:tailEnd/>
            </a:ln>
          </p:spPr>
          <p:txBody>
            <a:bodyPr/>
            <a:lstStyle/>
            <a:p>
              <a:pPr>
                <a:defRPr/>
              </a:pPr>
              <a:endParaRPr lang="fi-FI"/>
            </a:p>
          </p:txBody>
        </p:sp>
        <p:sp>
          <p:nvSpPr>
            <p:cNvPr id="39" name="Oval 36"/>
            <p:cNvSpPr>
              <a:spLocks noChangeArrowheads="1"/>
            </p:cNvSpPr>
            <p:nvPr/>
          </p:nvSpPr>
          <p:spPr bwMode="auto">
            <a:xfrm>
              <a:off x="3603625" y="3719513"/>
              <a:ext cx="71438" cy="73025"/>
            </a:xfrm>
            <a:prstGeom prst="ellipse">
              <a:avLst/>
            </a:prstGeom>
            <a:grpFill/>
            <a:ln w="9525">
              <a:solidFill>
                <a:schemeClr val="tx1"/>
              </a:solidFill>
              <a:round/>
              <a:headEnd/>
              <a:tailEnd/>
            </a:ln>
          </p:spPr>
          <p:txBody>
            <a:bodyPr/>
            <a:lstStyle/>
            <a:p>
              <a:pPr>
                <a:defRPr/>
              </a:pPr>
              <a:endParaRPr lang="fi-FI"/>
            </a:p>
          </p:txBody>
        </p:sp>
        <p:sp>
          <p:nvSpPr>
            <p:cNvPr id="40" name="Oval 37"/>
            <p:cNvSpPr>
              <a:spLocks noChangeArrowheads="1"/>
            </p:cNvSpPr>
            <p:nvPr/>
          </p:nvSpPr>
          <p:spPr bwMode="auto">
            <a:xfrm>
              <a:off x="6176963" y="3286125"/>
              <a:ext cx="71437" cy="73025"/>
            </a:xfrm>
            <a:prstGeom prst="ellipse">
              <a:avLst/>
            </a:prstGeom>
            <a:grpFill/>
            <a:ln w="9525">
              <a:solidFill>
                <a:schemeClr val="tx1"/>
              </a:solidFill>
              <a:round/>
              <a:headEnd/>
              <a:tailEnd/>
            </a:ln>
          </p:spPr>
          <p:txBody>
            <a:bodyPr/>
            <a:lstStyle/>
            <a:p>
              <a:pPr>
                <a:defRPr/>
              </a:pPr>
              <a:endParaRPr lang="fi-FI"/>
            </a:p>
          </p:txBody>
        </p:sp>
        <p:sp>
          <p:nvSpPr>
            <p:cNvPr id="41" name="Oval 38"/>
            <p:cNvSpPr>
              <a:spLocks noChangeArrowheads="1"/>
            </p:cNvSpPr>
            <p:nvPr/>
          </p:nvSpPr>
          <p:spPr bwMode="auto">
            <a:xfrm>
              <a:off x="5118100" y="3119438"/>
              <a:ext cx="71438" cy="73025"/>
            </a:xfrm>
            <a:prstGeom prst="ellipse">
              <a:avLst/>
            </a:prstGeom>
            <a:grpFill/>
            <a:ln w="9525">
              <a:solidFill>
                <a:schemeClr val="tx1"/>
              </a:solidFill>
              <a:round/>
              <a:headEnd/>
              <a:tailEnd/>
            </a:ln>
          </p:spPr>
          <p:txBody>
            <a:bodyPr/>
            <a:lstStyle/>
            <a:p>
              <a:pPr>
                <a:defRPr/>
              </a:pPr>
              <a:endParaRPr lang="fi-FI"/>
            </a:p>
          </p:txBody>
        </p:sp>
        <p:sp>
          <p:nvSpPr>
            <p:cNvPr id="42" name="Oval 39"/>
            <p:cNvSpPr>
              <a:spLocks noChangeArrowheads="1"/>
            </p:cNvSpPr>
            <p:nvPr/>
          </p:nvSpPr>
          <p:spPr bwMode="auto">
            <a:xfrm>
              <a:off x="4719638" y="2814638"/>
              <a:ext cx="71437" cy="73025"/>
            </a:xfrm>
            <a:prstGeom prst="ellipse">
              <a:avLst/>
            </a:prstGeom>
            <a:grpFill/>
            <a:ln w="9525">
              <a:solidFill>
                <a:schemeClr val="tx1"/>
              </a:solidFill>
              <a:round/>
              <a:headEnd/>
              <a:tailEnd/>
            </a:ln>
          </p:spPr>
          <p:txBody>
            <a:bodyPr/>
            <a:lstStyle/>
            <a:p>
              <a:pPr>
                <a:defRPr/>
              </a:pPr>
              <a:endParaRPr lang="fi-FI"/>
            </a:p>
          </p:txBody>
        </p:sp>
        <p:sp>
          <p:nvSpPr>
            <p:cNvPr id="43" name="Oval 40"/>
            <p:cNvSpPr>
              <a:spLocks noChangeArrowheads="1"/>
            </p:cNvSpPr>
            <p:nvPr/>
          </p:nvSpPr>
          <p:spPr bwMode="auto">
            <a:xfrm>
              <a:off x="5653088" y="2874963"/>
              <a:ext cx="71437" cy="73025"/>
            </a:xfrm>
            <a:prstGeom prst="ellipse">
              <a:avLst/>
            </a:prstGeom>
            <a:grpFill/>
            <a:ln w="9525">
              <a:solidFill>
                <a:schemeClr val="tx1"/>
              </a:solidFill>
              <a:round/>
              <a:headEnd/>
              <a:tailEnd/>
            </a:ln>
          </p:spPr>
          <p:txBody>
            <a:bodyPr/>
            <a:lstStyle/>
            <a:p>
              <a:pPr>
                <a:defRPr/>
              </a:pPr>
              <a:endParaRPr lang="fi-FI"/>
            </a:p>
          </p:txBody>
        </p:sp>
        <p:sp>
          <p:nvSpPr>
            <p:cNvPr id="44" name="Oval 41"/>
            <p:cNvSpPr>
              <a:spLocks noChangeArrowheads="1"/>
            </p:cNvSpPr>
            <p:nvPr/>
          </p:nvSpPr>
          <p:spPr bwMode="auto">
            <a:xfrm>
              <a:off x="4606925" y="2886075"/>
              <a:ext cx="71438" cy="73025"/>
            </a:xfrm>
            <a:prstGeom prst="ellipse">
              <a:avLst/>
            </a:prstGeom>
            <a:grpFill/>
            <a:ln w="9525">
              <a:solidFill>
                <a:schemeClr val="tx1"/>
              </a:solidFill>
              <a:round/>
              <a:headEnd/>
              <a:tailEnd/>
            </a:ln>
          </p:spPr>
          <p:txBody>
            <a:bodyPr/>
            <a:lstStyle/>
            <a:p>
              <a:pPr>
                <a:defRPr/>
              </a:pPr>
              <a:endParaRPr lang="fi-FI"/>
            </a:p>
          </p:txBody>
        </p:sp>
        <p:sp>
          <p:nvSpPr>
            <p:cNvPr id="45" name="Oval 42"/>
            <p:cNvSpPr>
              <a:spLocks noChangeArrowheads="1"/>
            </p:cNvSpPr>
            <p:nvPr/>
          </p:nvSpPr>
          <p:spPr bwMode="auto">
            <a:xfrm>
              <a:off x="5461000" y="2686050"/>
              <a:ext cx="71438" cy="73025"/>
            </a:xfrm>
            <a:prstGeom prst="ellipse">
              <a:avLst/>
            </a:prstGeom>
            <a:grpFill/>
            <a:ln w="9525">
              <a:solidFill>
                <a:schemeClr val="tx1"/>
              </a:solidFill>
              <a:round/>
              <a:headEnd/>
              <a:tailEnd/>
            </a:ln>
          </p:spPr>
          <p:txBody>
            <a:bodyPr/>
            <a:lstStyle/>
            <a:p>
              <a:pPr>
                <a:defRPr/>
              </a:pPr>
              <a:endParaRPr lang="fi-FI"/>
            </a:p>
          </p:txBody>
        </p:sp>
        <p:sp>
          <p:nvSpPr>
            <p:cNvPr id="46" name="Oval 43"/>
            <p:cNvSpPr>
              <a:spLocks noChangeArrowheads="1"/>
            </p:cNvSpPr>
            <p:nvPr/>
          </p:nvSpPr>
          <p:spPr bwMode="auto">
            <a:xfrm>
              <a:off x="5961063" y="2638425"/>
              <a:ext cx="71437" cy="73025"/>
            </a:xfrm>
            <a:prstGeom prst="ellipse">
              <a:avLst/>
            </a:prstGeom>
            <a:grpFill/>
            <a:ln w="9525">
              <a:solidFill>
                <a:schemeClr val="tx1"/>
              </a:solidFill>
              <a:round/>
              <a:headEnd/>
              <a:tailEnd/>
            </a:ln>
          </p:spPr>
          <p:txBody>
            <a:bodyPr/>
            <a:lstStyle/>
            <a:p>
              <a:pPr>
                <a:defRPr/>
              </a:pPr>
              <a:endParaRPr lang="fi-FI"/>
            </a:p>
          </p:txBody>
        </p:sp>
        <p:sp>
          <p:nvSpPr>
            <p:cNvPr id="47" name="Oval 44"/>
            <p:cNvSpPr>
              <a:spLocks noChangeArrowheads="1"/>
            </p:cNvSpPr>
            <p:nvPr/>
          </p:nvSpPr>
          <p:spPr bwMode="auto">
            <a:xfrm>
              <a:off x="6450013" y="3673475"/>
              <a:ext cx="71437" cy="73025"/>
            </a:xfrm>
            <a:prstGeom prst="ellipse">
              <a:avLst/>
            </a:prstGeom>
            <a:grpFill/>
            <a:ln w="9525">
              <a:solidFill>
                <a:schemeClr val="tx1"/>
              </a:solidFill>
              <a:round/>
              <a:headEnd/>
              <a:tailEnd/>
            </a:ln>
          </p:spPr>
          <p:txBody>
            <a:bodyPr/>
            <a:lstStyle/>
            <a:p>
              <a:pPr>
                <a:defRPr/>
              </a:pPr>
              <a:endParaRPr lang="fi-FI"/>
            </a:p>
          </p:txBody>
        </p:sp>
        <p:sp>
          <p:nvSpPr>
            <p:cNvPr id="48" name="Oval 45"/>
            <p:cNvSpPr>
              <a:spLocks noChangeArrowheads="1"/>
            </p:cNvSpPr>
            <p:nvPr/>
          </p:nvSpPr>
          <p:spPr bwMode="auto">
            <a:xfrm>
              <a:off x="5870575" y="2755900"/>
              <a:ext cx="71438" cy="73025"/>
            </a:xfrm>
            <a:prstGeom prst="ellipse">
              <a:avLst/>
            </a:prstGeom>
            <a:grpFill/>
            <a:ln w="9525">
              <a:solidFill>
                <a:schemeClr val="tx1"/>
              </a:solidFill>
              <a:round/>
              <a:headEnd/>
              <a:tailEnd/>
            </a:ln>
          </p:spPr>
          <p:txBody>
            <a:bodyPr/>
            <a:lstStyle/>
            <a:p>
              <a:pPr>
                <a:defRPr/>
              </a:pPr>
              <a:endParaRPr lang="fi-FI"/>
            </a:p>
          </p:txBody>
        </p:sp>
        <p:sp>
          <p:nvSpPr>
            <p:cNvPr id="49" name="Oval 46"/>
            <p:cNvSpPr>
              <a:spLocks noChangeArrowheads="1"/>
            </p:cNvSpPr>
            <p:nvPr/>
          </p:nvSpPr>
          <p:spPr bwMode="auto">
            <a:xfrm>
              <a:off x="4845050" y="3332163"/>
              <a:ext cx="71438" cy="73025"/>
            </a:xfrm>
            <a:prstGeom prst="ellipse">
              <a:avLst/>
            </a:prstGeom>
            <a:grpFill/>
            <a:ln w="9525">
              <a:solidFill>
                <a:schemeClr val="tx1"/>
              </a:solidFill>
              <a:round/>
              <a:headEnd/>
              <a:tailEnd/>
            </a:ln>
          </p:spPr>
          <p:txBody>
            <a:bodyPr/>
            <a:lstStyle/>
            <a:p>
              <a:pPr>
                <a:defRPr/>
              </a:pPr>
              <a:endParaRPr lang="fi-FI"/>
            </a:p>
          </p:txBody>
        </p:sp>
        <p:sp>
          <p:nvSpPr>
            <p:cNvPr id="50" name="Oval 47"/>
            <p:cNvSpPr>
              <a:spLocks noChangeArrowheads="1"/>
            </p:cNvSpPr>
            <p:nvPr/>
          </p:nvSpPr>
          <p:spPr bwMode="auto">
            <a:xfrm>
              <a:off x="3741738" y="3249613"/>
              <a:ext cx="71437" cy="73025"/>
            </a:xfrm>
            <a:prstGeom prst="ellipse">
              <a:avLst/>
            </a:prstGeom>
            <a:grpFill/>
            <a:ln w="9525">
              <a:solidFill>
                <a:schemeClr val="tx1"/>
              </a:solidFill>
              <a:round/>
              <a:headEnd/>
              <a:tailEnd/>
            </a:ln>
          </p:spPr>
          <p:txBody>
            <a:bodyPr/>
            <a:lstStyle/>
            <a:p>
              <a:pPr>
                <a:defRPr/>
              </a:pPr>
              <a:endParaRPr lang="fi-FI"/>
            </a:p>
          </p:txBody>
        </p:sp>
        <p:sp>
          <p:nvSpPr>
            <p:cNvPr id="51" name="Oval 48"/>
            <p:cNvSpPr>
              <a:spLocks noChangeArrowheads="1"/>
            </p:cNvSpPr>
            <p:nvPr/>
          </p:nvSpPr>
          <p:spPr bwMode="auto">
            <a:xfrm>
              <a:off x="4583113" y="3532188"/>
              <a:ext cx="71437" cy="73025"/>
            </a:xfrm>
            <a:prstGeom prst="ellipse">
              <a:avLst/>
            </a:prstGeom>
            <a:grpFill/>
            <a:ln w="9525">
              <a:solidFill>
                <a:schemeClr val="tx1"/>
              </a:solidFill>
              <a:round/>
              <a:headEnd/>
              <a:tailEnd/>
            </a:ln>
          </p:spPr>
          <p:txBody>
            <a:bodyPr/>
            <a:lstStyle/>
            <a:p>
              <a:pPr>
                <a:defRPr/>
              </a:pPr>
              <a:endParaRPr lang="fi-FI"/>
            </a:p>
          </p:txBody>
        </p:sp>
        <p:sp>
          <p:nvSpPr>
            <p:cNvPr id="52" name="Line 49"/>
            <p:cNvSpPr>
              <a:spLocks noChangeShapeType="1"/>
            </p:cNvSpPr>
            <p:nvPr/>
          </p:nvSpPr>
          <p:spPr bwMode="auto">
            <a:xfrm flipV="1">
              <a:off x="3194050" y="2992438"/>
              <a:ext cx="3313113" cy="727075"/>
            </a:xfrm>
            <a:prstGeom prst="line">
              <a:avLst/>
            </a:prstGeom>
            <a:grpFill/>
            <a:ln w="12700">
              <a:solidFill>
                <a:schemeClr val="tx1"/>
              </a:solidFill>
              <a:round/>
              <a:headEnd/>
              <a:tailEnd/>
            </a:ln>
          </p:spPr>
          <p:txBody>
            <a:bodyPr/>
            <a:lstStyle/>
            <a:p>
              <a:pPr>
                <a:defRPr/>
              </a:pPr>
              <a:endParaRPr lang="fr-FR"/>
            </a:p>
          </p:txBody>
        </p:sp>
      </p:grpSp>
      <p:sp>
        <p:nvSpPr>
          <p:cNvPr id="26646" name="Rectangle 50"/>
          <p:cNvSpPr>
            <a:spLocks noChangeArrowheads="1"/>
          </p:cNvSpPr>
          <p:nvPr/>
        </p:nvSpPr>
        <p:spPr bwMode="auto">
          <a:xfrm>
            <a:off x="2597150" y="3744913"/>
            <a:ext cx="114300" cy="246062"/>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0</a:t>
            </a:r>
          </a:p>
        </p:txBody>
      </p:sp>
      <p:sp>
        <p:nvSpPr>
          <p:cNvPr id="26647" name="Rectangle 51"/>
          <p:cNvSpPr>
            <a:spLocks noChangeArrowheads="1"/>
          </p:cNvSpPr>
          <p:nvPr/>
        </p:nvSpPr>
        <p:spPr bwMode="auto">
          <a:xfrm>
            <a:off x="2414588" y="3111500"/>
            <a:ext cx="341312" cy="246063"/>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200</a:t>
            </a:r>
          </a:p>
        </p:txBody>
      </p:sp>
      <p:sp>
        <p:nvSpPr>
          <p:cNvPr id="26648" name="Rectangle 52"/>
          <p:cNvSpPr>
            <a:spLocks noChangeArrowheads="1"/>
          </p:cNvSpPr>
          <p:nvPr/>
        </p:nvSpPr>
        <p:spPr bwMode="auto">
          <a:xfrm>
            <a:off x="2414588" y="2465388"/>
            <a:ext cx="341312" cy="246062"/>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400</a:t>
            </a:r>
          </a:p>
        </p:txBody>
      </p:sp>
      <p:sp>
        <p:nvSpPr>
          <p:cNvPr id="26649" name="Rectangle 53"/>
          <p:cNvSpPr>
            <a:spLocks noChangeArrowheads="1"/>
          </p:cNvSpPr>
          <p:nvPr/>
        </p:nvSpPr>
        <p:spPr bwMode="auto">
          <a:xfrm>
            <a:off x="2414588" y="1830388"/>
            <a:ext cx="341312" cy="246062"/>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600</a:t>
            </a:r>
          </a:p>
        </p:txBody>
      </p:sp>
      <p:sp>
        <p:nvSpPr>
          <p:cNvPr id="26650" name="Rectangle 54"/>
          <p:cNvSpPr>
            <a:spLocks noChangeArrowheads="1"/>
          </p:cNvSpPr>
          <p:nvPr/>
        </p:nvSpPr>
        <p:spPr bwMode="auto">
          <a:xfrm>
            <a:off x="2830513" y="4068763"/>
            <a:ext cx="114300" cy="247650"/>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0</a:t>
            </a:r>
          </a:p>
        </p:txBody>
      </p:sp>
      <p:sp>
        <p:nvSpPr>
          <p:cNvPr id="26651" name="Rectangle 55"/>
          <p:cNvSpPr>
            <a:spLocks noChangeArrowheads="1"/>
          </p:cNvSpPr>
          <p:nvPr/>
        </p:nvSpPr>
        <p:spPr bwMode="auto">
          <a:xfrm>
            <a:off x="3503613" y="4068763"/>
            <a:ext cx="227012" cy="247650"/>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10</a:t>
            </a:r>
          </a:p>
        </p:txBody>
      </p:sp>
      <p:sp>
        <p:nvSpPr>
          <p:cNvPr id="26652" name="Rectangle 56"/>
          <p:cNvSpPr>
            <a:spLocks noChangeArrowheads="1"/>
          </p:cNvSpPr>
          <p:nvPr/>
        </p:nvSpPr>
        <p:spPr bwMode="auto">
          <a:xfrm>
            <a:off x="4219575" y="4068763"/>
            <a:ext cx="227013" cy="247650"/>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20</a:t>
            </a:r>
          </a:p>
        </p:txBody>
      </p:sp>
      <p:sp>
        <p:nvSpPr>
          <p:cNvPr id="26653" name="Rectangle 57"/>
          <p:cNvSpPr>
            <a:spLocks noChangeArrowheads="1"/>
          </p:cNvSpPr>
          <p:nvPr/>
        </p:nvSpPr>
        <p:spPr bwMode="auto">
          <a:xfrm>
            <a:off x="4937125" y="4068763"/>
            <a:ext cx="227013" cy="247650"/>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30</a:t>
            </a:r>
          </a:p>
        </p:txBody>
      </p:sp>
      <p:sp>
        <p:nvSpPr>
          <p:cNvPr id="26654" name="Rectangle 58"/>
          <p:cNvSpPr>
            <a:spLocks noChangeArrowheads="1"/>
          </p:cNvSpPr>
          <p:nvPr/>
        </p:nvSpPr>
        <p:spPr bwMode="auto">
          <a:xfrm>
            <a:off x="5643563" y="4068763"/>
            <a:ext cx="227012" cy="247650"/>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40</a:t>
            </a:r>
          </a:p>
        </p:txBody>
      </p:sp>
      <p:sp>
        <p:nvSpPr>
          <p:cNvPr id="26655" name="Rectangle 59"/>
          <p:cNvSpPr>
            <a:spLocks noChangeArrowheads="1"/>
          </p:cNvSpPr>
          <p:nvPr/>
        </p:nvSpPr>
        <p:spPr bwMode="auto">
          <a:xfrm>
            <a:off x="6359525" y="4068763"/>
            <a:ext cx="227013" cy="247650"/>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50</a:t>
            </a:r>
          </a:p>
        </p:txBody>
      </p:sp>
      <p:sp>
        <p:nvSpPr>
          <p:cNvPr id="26656" name="Rectangle 60"/>
          <p:cNvSpPr>
            <a:spLocks noChangeArrowheads="1"/>
          </p:cNvSpPr>
          <p:nvPr/>
        </p:nvSpPr>
        <p:spPr bwMode="auto">
          <a:xfrm>
            <a:off x="7077075" y="4068763"/>
            <a:ext cx="227013" cy="247650"/>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60</a:t>
            </a:r>
          </a:p>
        </p:txBody>
      </p:sp>
      <p:sp>
        <p:nvSpPr>
          <p:cNvPr id="64" name="Text Box 61"/>
          <p:cNvSpPr txBox="1">
            <a:spLocks noChangeArrowheads="1"/>
          </p:cNvSpPr>
          <p:nvPr/>
        </p:nvSpPr>
        <p:spPr bwMode="auto">
          <a:xfrm>
            <a:off x="2992438" y="1984375"/>
            <a:ext cx="1763712" cy="338138"/>
          </a:xfrm>
          <a:prstGeom prst="rect">
            <a:avLst/>
          </a:prstGeom>
          <a:noFill/>
          <a:ln w="9525">
            <a:noFill/>
            <a:miter lim="800000"/>
            <a:headEnd/>
            <a:tailEnd/>
          </a:ln>
        </p:spPr>
        <p:txBody>
          <a:bodyPr>
            <a:spAutoFit/>
          </a:bodyPr>
          <a:lstStyle/>
          <a:p>
            <a:pPr>
              <a:defRPr/>
            </a:pPr>
            <a:r>
              <a:rPr lang="fi-FI" sz="1600" dirty="0">
                <a:solidFill>
                  <a:srgbClr val="3F3F3F"/>
                </a:solidFill>
                <a:latin typeface="+mn-lt"/>
              </a:rPr>
              <a:t>r=0.62, p&lt;0.001</a:t>
            </a:r>
          </a:p>
        </p:txBody>
      </p:sp>
      <p:sp>
        <p:nvSpPr>
          <p:cNvPr id="65" name="Text Box 64"/>
          <p:cNvSpPr txBox="1">
            <a:spLocks noChangeArrowheads="1"/>
          </p:cNvSpPr>
          <p:nvPr/>
        </p:nvSpPr>
        <p:spPr bwMode="auto">
          <a:xfrm rot="16200000">
            <a:off x="244475" y="2625726"/>
            <a:ext cx="3481387" cy="646112"/>
          </a:xfrm>
          <a:prstGeom prst="rect">
            <a:avLst/>
          </a:prstGeom>
          <a:noFill/>
          <a:ln w="9525">
            <a:noFill/>
            <a:miter lim="800000"/>
            <a:headEnd/>
            <a:tailEnd/>
          </a:ln>
        </p:spPr>
        <p:txBody>
          <a:bodyPr>
            <a:spAutoFit/>
          </a:bodyPr>
          <a:lstStyle/>
          <a:p>
            <a:pPr algn="ctr" eaLnBrk="0" hangingPunct="0">
              <a:defRPr/>
            </a:pPr>
            <a:r>
              <a:rPr lang="fi-FI" b="1" dirty="0">
                <a:solidFill>
                  <a:srgbClr val="18334C"/>
                </a:solidFill>
                <a:latin typeface="+mn-lt"/>
              </a:rPr>
              <a:t>VLDL1 TG production (mg/kg/day)</a:t>
            </a:r>
          </a:p>
        </p:txBody>
      </p:sp>
      <p:grpSp>
        <p:nvGrpSpPr>
          <p:cNvPr id="26659" name="Groupe 65"/>
          <p:cNvGrpSpPr>
            <a:grpSpLocks/>
          </p:cNvGrpSpPr>
          <p:nvPr/>
        </p:nvGrpSpPr>
        <p:grpSpPr bwMode="auto">
          <a:xfrm>
            <a:off x="1057275" y="5281613"/>
            <a:ext cx="7029450" cy="527050"/>
            <a:chOff x="611560" y="998223"/>
            <a:chExt cx="7028217" cy="504000"/>
          </a:xfrm>
        </p:grpSpPr>
        <p:pic>
          <p:nvPicPr>
            <p:cNvPr id="26661" name="Image 66" descr="Image1.png"/>
            <p:cNvPicPr>
              <a:picLocks noChangeAspect="1"/>
            </p:cNvPicPr>
            <p:nvPr/>
          </p:nvPicPr>
          <p:blipFill>
            <a:blip r:embed="rId3" cstate="print"/>
            <a:srcRect/>
            <a:stretch>
              <a:fillRect/>
            </a:stretch>
          </p:blipFill>
          <p:spPr bwMode="auto">
            <a:xfrm>
              <a:off x="746574" y="998223"/>
              <a:ext cx="6893203" cy="504000"/>
            </a:xfrm>
            <a:prstGeom prst="rect">
              <a:avLst/>
            </a:prstGeom>
            <a:noFill/>
            <a:ln w="9525">
              <a:noFill/>
              <a:miter lim="800000"/>
              <a:headEnd/>
              <a:tailEnd/>
            </a:ln>
          </p:spPr>
        </p:pic>
        <p:pic>
          <p:nvPicPr>
            <p:cNvPr id="26662" name="Image 67" descr="Image2.png"/>
            <p:cNvPicPr>
              <a:picLocks noChangeAspect="1"/>
            </p:cNvPicPr>
            <p:nvPr/>
          </p:nvPicPr>
          <p:blipFill>
            <a:blip r:embed="rId4" cstate="print"/>
            <a:srcRect/>
            <a:stretch>
              <a:fillRect/>
            </a:stretch>
          </p:blipFill>
          <p:spPr bwMode="auto">
            <a:xfrm>
              <a:off x="611560" y="998223"/>
              <a:ext cx="166024" cy="504000"/>
            </a:xfrm>
            <a:prstGeom prst="rect">
              <a:avLst/>
            </a:prstGeom>
            <a:noFill/>
            <a:ln w="9525">
              <a:noFill/>
              <a:miter lim="800000"/>
              <a:headEnd/>
              <a:tailEnd/>
            </a:ln>
          </p:spPr>
        </p:pic>
      </p:grpSp>
      <p:sp>
        <p:nvSpPr>
          <p:cNvPr id="26660" name="Rectangle 68"/>
          <p:cNvSpPr>
            <a:spLocks noChangeArrowheads="1"/>
          </p:cNvSpPr>
          <p:nvPr/>
        </p:nvSpPr>
        <p:spPr bwMode="auto">
          <a:xfrm>
            <a:off x="1189038" y="5391150"/>
            <a:ext cx="7072312" cy="369888"/>
          </a:xfrm>
          <a:prstGeom prst="rect">
            <a:avLst/>
          </a:prstGeom>
          <a:noFill/>
          <a:ln w="9525">
            <a:noFill/>
            <a:miter lim="800000"/>
            <a:headEnd/>
            <a:tailEnd/>
          </a:ln>
        </p:spPr>
        <p:txBody>
          <a:bodyPr>
            <a:spAutoFit/>
          </a:bodyPr>
          <a:lstStyle/>
          <a:p>
            <a:pPr eaLnBrk="0" hangingPunct="0"/>
            <a:r>
              <a:rPr lang="fi-FI">
                <a:solidFill>
                  <a:srgbClr val="3F3F3F"/>
                </a:solidFill>
              </a:rPr>
              <a:t>VLDL1 TG production rate is the predictor for VLDL1 TG pool size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199"/>
          <p:cNvSpPr>
            <a:spLocks noChangeArrowheads="1"/>
          </p:cNvSpPr>
          <p:nvPr/>
        </p:nvSpPr>
        <p:spPr bwMode="auto">
          <a:xfrm>
            <a:off x="5645150" y="2120900"/>
            <a:ext cx="3455988" cy="2308225"/>
          </a:xfrm>
          <a:prstGeom prst="rect">
            <a:avLst/>
          </a:prstGeom>
          <a:solidFill>
            <a:schemeClr val="bg1">
              <a:alpha val="50000"/>
            </a:schemeClr>
          </a:solidFill>
          <a:ln w="9525" algn="ctr">
            <a:noFill/>
            <a:miter lim="800000"/>
            <a:headEnd/>
            <a:tailEnd/>
          </a:ln>
        </p:spPr>
        <p:txBody>
          <a:bodyPr anchor="ctr"/>
          <a:lstStyle/>
          <a:p>
            <a:pPr algn="ctr">
              <a:defRPr/>
            </a:pPr>
            <a:endParaRPr lang="en-CA">
              <a:solidFill>
                <a:srgbClr val="FFFFFF"/>
              </a:solidFill>
              <a:latin typeface="+mn-lt"/>
            </a:endParaRPr>
          </a:p>
        </p:txBody>
      </p:sp>
      <p:sp>
        <p:nvSpPr>
          <p:cNvPr id="28674" name="Titre 1"/>
          <p:cNvSpPr>
            <a:spLocks noGrp="1"/>
          </p:cNvSpPr>
          <p:nvPr>
            <p:ph type="title"/>
          </p:nvPr>
        </p:nvSpPr>
        <p:spPr>
          <a:xfrm>
            <a:off x="1019175" y="1588"/>
            <a:ext cx="7686675" cy="831850"/>
          </a:xfrm>
        </p:spPr>
        <p:txBody>
          <a:bodyPr/>
          <a:lstStyle/>
          <a:p>
            <a:r>
              <a:rPr lang="fi-FI" sz="2400"/>
              <a:t>VLDL1 Triglyceride (TG) Production Is Linked With Detrimental Changes of LDL Size and HDL Cholesterol</a:t>
            </a:r>
          </a:p>
        </p:txBody>
      </p:sp>
      <p:sp>
        <p:nvSpPr>
          <p:cNvPr id="28675" name="Espace réservé du texte 3"/>
          <p:cNvSpPr>
            <a:spLocks noGrp="1"/>
          </p:cNvSpPr>
          <p:nvPr>
            <p:ph type="body" sz="quarter" idx="10"/>
          </p:nvPr>
        </p:nvSpPr>
        <p:spPr>
          <a:xfrm>
            <a:off x="2124075" y="6105525"/>
            <a:ext cx="6800850" cy="552450"/>
          </a:xfrm>
        </p:spPr>
        <p:txBody>
          <a:bodyPr/>
          <a:lstStyle/>
          <a:p>
            <a:pPr>
              <a:spcBef>
                <a:spcPct val="0"/>
              </a:spcBef>
            </a:pPr>
            <a:r>
              <a:rPr lang="en-US" dirty="0"/>
              <a:t>Adapted from </a:t>
            </a:r>
            <a:r>
              <a:rPr lang="en-US" dirty="0" err="1"/>
              <a:t>Adiels</a:t>
            </a:r>
            <a:r>
              <a:rPr lang="en-US" dirty="0"/>
              <a:t> M et al. </a:t>
            </a:r>
            <a:r>
              <a:rPr lang="en-US" dirty="0" err="1"/>
              <a:t>Diabetologia</a:t>
            </a:r>
            <a:r>
              <a:rPr lang="en-US" dirty="0"/>
              <a:t> 2006;49:755-65</a:t>
            </a:r>
          </a:p>
        </p:txBody>
      </p:sp>
      <p:sp>
        <p:nvSpPr>
          <p:cNvPr id="70" name="Rectangle 69"/>
          <p:cNvSpPr>
            <a:spLocks noChangeArrowheads="1"/>
          </p:cNvSpPr>
          <p:nvPr/>
        </p:nvSpPr>
        <p:spPr bwMode="auto">
          <a:xfrm>
            <a:off x="1065213" y="2076450"/>
            <a:ext cx="3562350" cy="2400300"/>
          </a:xfrm>
          <a:prstGeom prst="rect">
            <a:avLst/>
          </a:prstGeom>
          <a:solidFill>
            <a:schemeClr val="bg1">
              <a:alpha val="50000"/>
            </a:schemeClr>
          </a:solidFill>
          <a:ln w="9525" algn="ctr">
            <a:noFill/>
            <a:miter lim="800000"/>
            <a:headEnd/>
            <a:tailEnd/>
          </a:ln>
        </p:spPr>
        <p:txBody>
          <a:bodyPr anchor="ctr"/>
          <a:lstStyle/>
          <a:p>
            <a:pPr algn="ctr">
              <a:defRPr/>
            </a:pPr>
            <a:endParaRPr lang="en-CA">
              <a:solidFill>
                <a:srgbClr val="FFFFFF"/>
              </a:solidFill>
              <a:latin typeface="+mn-lt"/>
            </a:endParaRPr>
          </a:p>
        </p:txBody>
      </p:sp>
      <p:sp>
        <p:nvSpPr>
          <p:cNvPr id="28677" name="Rectangle 73"/>
          <p:cNvSpPr>
            <a:spLocks noChangeArrowheads="1"/>
          </p:cNvSpPr>
          <p:nvPr/>
        </p:nvSpPr>
        <p:spPr bwMode="auto">
          <a:xfrm>
            <a:off x="6359525" y="4876800"/>
            <a:ext cx="2116138"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18334C"/>
                </a:solidFill>
                <a:cs typeface="Arial" charset="0"/>
              </a:rPr>
              <a:t>HDL cholesterol (mmol/l)</a:t>
            </a:r>
          </a:p>
        </p:txBody>
      </p:sp>
      <p:sp>
        <p:nvSpPr>
          <p:cNvPr id="28678" name="Text Box 74"/>
          <p:cNvSpPr txBox="1">
            <a:spLocks noChangeArrowheads="1"/>
          </p:cNvSpPr>
          <p:nvPr/>
        </p:nvSpPr>
        <p:spPr bwMode="auto">
          <a:xfrm>
            <a:off x="7629525" y="2222500"/>
            <a:ext cx="1514475" cy="307975"/>
          </a:xfrm>
          <a:prstGeom prst="rect">
            <a:avLst/>
          </a:prstGeom>
          <a:noFill/>
          <a:ln w="9525">
            <a:noFill/>
            <a:miter lim="800000"/>
            <a:headEnd/>
            <a:tailEnd/>
          </a:ln>
        </p:spPr>
        <p:txBody>
          <a:bodyPr>
            <a:spAutoFit/>
          </a:bodyPr>
          <a:lstStyle/>
          <a:p>
            <a:pPr eaLnBrk="0" hangingPunct="0"/>
            <a:r>
              <a:rPr lang="fi-FI" sz="1400">
                <a:solidFill>
                  <a:srgbClr val="3F3F3F"/>
                </a:solidFill>
                <a:cs typeface="Arial" charset="0"/>
              </a:rPr>
              <a:t>r=-0.64, p&lt;0.001</a:t>
            </a:r>
          </a:p>
        </p:txBody>
      </p:sp>
      <p:grpSp>
        <p:nvGrpSpPr>
          <p:cNvPr id="74" name="Groupe 73"/>
          <p:cNvGrpSpPr/>
          <p:nvPr/>
        </p:nvGrpSpPr>
        <p:grpSpPr>
          <a:xfrm>
            <a:off x="5831092" y="2463370"/>
            <a:ext cx="2907373" cy="1566403"/>
            <a:chOff x="5697742" y="2463370"/>
            <a:chExt cx="2907373" cy="1566403"/>
          </a:xfrm>
          <a:solidFill>
            <a:srgbClr val="990033"/>
          </a:solidFill>
        </p:grpSpPr>
        <p:sp>
          <p:nvSpPr>
            <p:cNvPr id="75" name="Oval 77"/>
            <p:cNvSpPr>
              <a:spLocks noChangeArrowheads="1"/>
            </p:cNvSpPr>
            <p:nvPr/>
          </p:nvSpPr>
          <p:spPr bwMode="auto">
            <a:xfrm>
              <a:off x="8061610" y="3416213"/>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76" name="Oval 78"/>
            <p:cNvSpPr>
              <a:spLocks noChangeArrowheads="1"/>
            </p:cNvSpPr>
            <p:nvPr/>
          </p:nvSpPr>
          <p:spPr bwMode="auto">
            <a:xfrm>
              <a:off x="6737590" y="3344751"/>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77" name="Oval 79"/>
            <p:cNvSpPr>
              <a:spLocks noChangeArrowheads="1"/>
            </p:cNvSpPr>
            <p:nvPr/>
          </p:nvSpPr>
          <p:spPr bwMode="auto">
            <a:xfrm>
              <a:off x="8217191" y="3825936"/>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78" name="Oval 80"/>
            <p:cNvSpPr>
              <a:spLocks noChangeArrowheads="1"/>
            </p:cNvSpPr>
            <p:nvPr/>
          </p:nvSpPr>
          <p:spPr bwMode="auto">
            <a:xfrm>
              <a:off x="8091773" y="3862462"/>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79" name="Oval 81"/>
            <p:cNvSpPr>
              <a:spLocks noChangeArrowheads="1"/>
            </p:cNvSpPr>
            <p:nvPr/>
          </p:nvSpPr>
          <p:spPr bwMode="auto">
            <a:xfrm>
              <a:off x="6928097" y="3209764"/>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80" name="Oval 82"/>
            <p:cNvSpPr>
              <a:spLocks noChangeArrowheads="1"/>
            </p:cNvSpPr>
            <p:nvPr/>
          </p:nvSpPr>
          <p:spPr bwMode="auto">
            <a:xfrm>
              <a:off x="8280693" y="3498793"/>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81" name="Oval 83"/>
            <p:cNvSpPr>
              <a:spLocks noChangeArrowheads="1"/>
            </p:cNvSpPr>
            <p:nvPr/>
          </p:nvSpPr>
          <p:spPr bwMode="auto">
            <a:xfrm>
              <a:off x="6266086" y="3778294"/>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82" name="Oval 84"/>
            <p:cNvSpPr>
              <a:spLocks noChangeArrowheads="1"/>
            </p:cNvSpPr>
            <p:nvPr/>
          </p:nvSpPr>
          <p:spPr bwMode="auto">
            <a:xfrm>
              <a:off x="8155275" y="3957747"/>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83" name="Oval 85"/>
            <p:cNvSpPr>
              <a:spLocks noChangeArrowheads="1"/>
            </p:cNvSpPr>
            <p:nvPr/>
          </p:nvSpPr>
          <p:spPr bwMode="auto">
            <a:xfrm>
              <a:off x="6990011" y="3808468"/>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84" name="Oval 86"/>
            <p:cNvSpPr>
              <a:spLocks noChangeArrowheads="1"/>
            </p:cNvSpPr>
            <p:nvPr/>
          </p:nvSpPr>
          <p:spPr bwMode="auto">
            <a:xfrm>
              <a:off x="8533113" y="3811644"/>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85" name="Oval 87"/>
            <p:cNvSpPr>
              <a:spLocks noChangeArrowheads="1"/>
            </p:cNvSpPr>
            <p:nvPr/>
          </p:nvSpPr>
          <p:spPr bwMode="auto">
            <a:xfrm>
              <a:off x="7463102" y="3759237"/>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86" name="Oval 88"/>
            <p:cNvSpPr>
              <a:spLocks noChangeArrowheads="1"/>
            </p:cNvSpPr>
            <p:nvPr/>
          </p:nvSpPr>
          <p:spPr bwMode="auto">
            <a:xfrm>
              <a:off x="8155275" y="3722712"/>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87" name="Oval 89"/>
            <p:cNvSpPr>
              <a:spLocks noChangeArrowheads="1"/>
            </p:cNvSpPr>
            <p:nvPr/>
          </p:nvSpPr>
          <p:spPr bwMode="auto">
            <a:xfrm>
              <a:off x="7021762" y="3243114"/>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88" name="Oval 90"/>
            <p:cNvSpPr>
              <a:spLocks noChangeArrowheads="1"/>
            </p:cNvSpPr>
            <p:nvPr/>
          </p:nvSpPr>
          <p:spPr bwMode="auto">
            <a:xfrm>
              <a:off x="7745687" y="3476560"/>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89" name="Oval 91"/>
            <p:cNvSpPr>
              <a:spLocks noChangeArrowheads="1"/>
            </p:cNvSpPr>
            <p:nvPr/>
          </p:nvSpPr>
          <p:spPr bwMode="auto">
            <a:xfrm>
              <a:off x="6831256" y="3033488"/>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90" name="Oval 92"/>
            <p:cNvSpPr>
              <a:spLocks noChangeArrowheads="1"/>
            </p:cNvSpPr>
            <p:nvPr/>
          </p:nvSpPr>
          <p:spPr bwMode="auto">
            <a:xfrm>
              <a:off x="7588519" y="3351103"/>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91" name="Oval 93"/>
            <p:cNvSpPr>
              <a:spLocks noChangeArrowheads="1"/>
            </p:cNvSpPr>
            <p:nvPr/>
          </p:nvSpPr>
          <p:spPr bwMode="auto">
            <a:xfrm>
              <a:off x="6769341" y="3016019"/>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92" name="Oval 94"/>
            <p:cNvSpPr>
              <a:spLocks noChangeArrowheads="1"/>
            </p:cNvSpPr>
            <p:nvPr/>
          </p:nvSpPr>
          <p:spPr bwMode="auto">
            <a:xfrm>
              <a:off x="5697742" y="3185943"/>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93" name="Oval 95"/>
            <p:cNvSpPr>
              <a:spLocks noChangeArrowheads="1"/>
            </p:cNvSpPr>
            <p:nvPr/>
          </p:nvSpPr>
          <p:spPr bwMode="auto">
            <a:xfrm>
              <a:off x="6043829" y="2755575"/>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94" name="Oval 96"/>
            <p:cNvSpPr>
              <a:spLocks noChangeArrowheads="1"/>
            </p:cNvSpPr>
            <p:nvPr/>
          </p:nvSpPr>
          <p:spPr bwMode="auto">
            <a:xfrm>
              <a:off x="6140670" y="2463370"/>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95" name="Oval 97"/>
            <p:cNvSpPr>
              <a:spLocks noChangeArrowheads="1"/>
            </p:cNvSpPr>
            <p:nvPr/>
          </p:nvSpPr>
          <p:spPr bwMode="auto">
            <a:xfrm>
              <a:off x="5824746" y="2666643"/>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96" name="Oval 98"/>
            <p:cNvSpPr>
              <a:spLocks noChangeArrowheads="1"/>
            </p:cNvSpPr>
            <p:nvPr/>
          </p:nvSpPr>
          <p:spPr bwMode="auto">
            <a:xfrm>
              <a:off x="6518508" y="3293932"/>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97" name="Oval 99"/>
            <p:cNvSpPr>
              <a:spLocks noChangeArrowheads="1"/>
            </p:cNvSpPr>
            <p:nvPr/>
          </p:nvSpPr>
          <p:spPr bwMode="auto">
            <a:xfrm>
              <a:off x="6737590" y="3092247"/>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98" name="Oval 100"/>
            <p:cNvSpPr>
              <a:spLocks noChangeArrowheads="1"/>
            </p:cNvSpPr>
            <p:nvPr/>
          </p:nvSpPr>
          <p:spPr bwMode="auto">
            <a:xfrm>
              <a:off x="8533113" y="3538495"/>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99" name="Oval 101"/>
            <p:cNvSpPr>
              <a:spLocks noChangeArrowheads="1"/>
            </p:cNvSpPr>
            <p:nvPr/>
          </p:nvSpPr>
          <p:spPr bwMode="auto">
            <a:xfrm>
              <a:off x="5856498" y="3684598"/>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100" name="Oval 102"/>
            <p:cNvSpPr>
              <a:spLocks noChangeArrowheads="1"/>
            </p:cNvSpPr>
            <p:nvPr/>
          </p:nvSpPr>
          <p:spPr bwMode="auto">
            <a:xfrm>
              <a:off x="7274184" y="3038252"/>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101" name="Oval 103"/>
            <p:cNvSpPr>
              <a:spLocks noChangeArrowheads="1"/>
            </p:cNvSpPr>
            <p:nvPr/>
          </p:nvSpPr>
          <p:spPr bwMode="auto">
            <a:xfrm>
              <a:off x="5950164" y="2642823"/>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102" name="Oval 104"/>
            <p:cNvSpPr>
              <a:spLocks noChangeArrowheads="1"/>
            </p:cNvSpPr>
            <p:nvPr/>
          </p:nvSpPr>
          <p:spPr bwMode="auto">
            <a:xfrm>
              <a:off x="7304347" y="3244702"/>
              <a:ext cx="72002" cy="72026"/>
            </a:xfrm>
            <a:prstGeom prst="ellipse">
              <a:avLst/>
            </a:prstGeom>
            <a:grpFill/>
            <a:ln w="1588">
              <a:solidFill>
                <a:srgbClr val="3F3F3F"/>
              </a:solidFill>
              <a:round/>
              <a:headEnd/>
              <a:tailEnd/>
            </a:ln>
          </p:spPr>
          <p:txBody>
            <a:bodyPr/>
            <a:lstStyle/>
            <a:p>
              <a:pPr>
                <a:defRPr/>
              </a:pPr>
              <a:endParaRPr lang="fi-FI">
                <a:cs typeface="Arial" charset="0"/>
              </a:endParaRPr>
            </a:p>
          </p:txBody>
        </p:sp>
        <p:sp>
          <p:nvSpPr>
            <p:cNvPr id="103" name="Line 105"/>
            <p:cNvSpPr>
              <a:spLocks noChangeShapeType="1"/>
            </p:cNvSpPr>
            <p:nvPr/>
          </p:nvSpPr>
          <p:spPr bwMode="auto">
            <a:xfrm>
              <a:off x="5767594" y="2998551"/>
              <a:ext cx="2835371" cy="825798"/>
            </a:xfrm>
            <a:prstGeom prst="line">
              <a:avLst/>
            </a:prstGeom>
            <a:grpFill/>
            <a:ln w="19050">
              <a:solidFill>
                <a:schemeClr val="tx1"/>
              </a:solidFill>
              <a:round/>
              <a:headEnd/>
              <a:tailEnd/>
            </a:ln>
          </p:spPr>
          <p:txBody>
            <a:bodyPr/>
            <a:lstStyle/>
            <a:p>
              <a:pPr>
                <a:defRPr/>
              </a:pPr>
              <a:endParaRPr lang="fr-FR"/>
            </a:p>
          </p:txBody>
        </p:sp>
      </p:grpSp>
      <p:sp>
        <p:nvSpPr>
          <p:cNvPr id="104" name="Line 106"/>
          <p:cNvSpPr>
            <a:spLocks noChangeShapeType="1"/>
          </p:cNvSpPr>
          <p:nvPr/>
        </p:nvSpPr>
        <p:spPr bwMode="auto">
          <a:xfrm>
            <a:off x="5649913" y="4438650"/>
            <a:ext cx="3463925" cy="1588"/>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105" name="Line 107"/>
          <p:cNvSpPr>
            <a:spLocks noChangeShapeType="1"/>
          </p:cNvSpPr>
          <p:nvPr/>
        </p:nvSpPr>
        <p:spPr bwMode="auto">
          <a:xfrm>
            <a:off x="5649913" y="4438650"/>
            <a:ext cx="1587" cy="66675"/>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682" name="Rectangle 108"/>
          <p:cNvSpPr>
            <a:spLocks noChangeArrowheads="1"/>
          </p:cNvSpPr>
          <p:nvPr/>
        </p:nvSpPr>
        <p:spPr bwMode="auto">
          <a:xfrm>
            <a:off x="5484813" y="4529138"/>
            <a:ext cx="249237"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0.7</a:t>
            </a:r>
            <a:endParaRPr lang="fi-FI" sz="2400" b="1">
              <a:solidFill>
                <a:srgbClr val="316598"/>
              </a:solidFill>
              <a:cs typeface="Arial" charset="0"/>
            </a:endParaRPr>
          </a:p>
        </p:txBody>
      </p:sp>
      <p:sp>
        <p:nvSpPr>
          <p:cNvPr id="107" name="Line 109"/>
          <p:cNvSpPr>
            <a:spLocks noChangeShapeType="1"/>
          </p:cNvSpPr>
          <p:nvPr/>
        </p:nvSpPr>
        <p:spPr bwMode="auto">
          <a:xfrm>
            <a:off x="6280150" y="4438650"/>
            <a:ext cx="1588" cy="66675"/>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684" name="Rectangle 110"/>
          <p:cNvSpPr>
            <a:spLocks noChangeArrowheads="1"/>
          </p:cNvSpPr>
          <p:nvPr/>
        </p:nvSpPr>
        <p:spPr bwMode="auto">
          <a:xfrm>
            <a:off x="6115050" y="4529138"/>
            <a:ext cx="249238"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0.9</a:t>
            </a:r>
            <a:endParaRPr lang="fi-FI" sz="2400" b="1">
              <a:solidFill>
                <a:srgbClr val="316598"/>
              </a:solidFill>
              <a:cs typeface="Arial" charset="0"/>
            </a:endParaRPr>
          </a:p>
        </p:txBody>
      </p:sp>
      <p:sp>
        <p:nvSpPr>
          <p:cNvPr id="109" name="Line 111"/>
          <p:cNvSpPr>
            <a:spLocks noChangeShapeType="1"/>
          </p:cNvSpPr>
          <p:nvPr/>
        </p:nvSpPr>
        <p:spPr bwMode="auto">
          <a:xfrm>
            <a:off x="6908800" y="4438650"/>
            <a:ext cx="1588" cy="66675"/>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686" name="Rectangle 112"/>
          <p:cNvSpPr>
            <a:spLocks noChangeArrowheads="1"/>
          </p:cNvSpPr>
          <p:nvPr/>
        </p:nvSpPr>
        <p:spPr bwMode="auto">
          <a:xfrm>
            <a:off x="6743700" y="4529138"/>
            <a:ext cx="249238"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1.1</a:t>
            </a:r>
            <a:endParaRPr lang="fi-FI" sz="2400" b="1">
              <a:solidFill>
                <a:srgbClr val="316598"/>
              </a:solidFill>
              <a:cs typeface="Arial" charset="0"/>
            </a:endParaRPr>
          </a:p>
        </p:txBody>
      </p:sp>
      <p:sp>
        <p:nvSpPr>
          <p:cNvPr id="111" name="Line 113"/>
          <p:cNvSpPr>
            <a:spLocks noChangeShapeType="1"/>
          </p:cNvSpPr>
          <p:nvPr/>
        </p:nvSpPr>
        <p:spPr bwMode="auto">
          <a:xfrm>
            <a:off x="7539038" y="4438650"/>
            <a:ext cx="1587" cy="66675"/>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688" name="Rectangle 114"/>
          <p:cNvSpPr>
            <a:spLocks noChangeArrowheads="1"/>
          </p:cNvSpPr>
          <p:nvPr/>
        </p:nvSpPr>
        <p:spPr bwMode="auto">
          <a:xfrm>
            <a:off x="7373938" y="4529138"/>
            <a:ext cx="249237"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1.3</a:t>
            </a:r>
            <a:endParaRPr lang="fi-FI" sz="2400" b="1">
              <a:solidFill>
                <a:srgbClr val="316598"/>
              </a:solidFill>
              <a:cs typeface="Arial" charset="0"/>
            </a:endParaRPr>
          </a:p>
        </p:txBody>
      </p:sp>
      <p:sp>
        <p:nvSpPr>
          <p:cNvPr id="113" name="Line 115"/>
          <p:cNvSpPr>
            <a:spLocks noChangeShapeType="1"/>
          </p:cNvSpPr>
          <p:nvPr/>
        </p:nvSpPr>
        <p:spPr bwMode="auto">
          <a:xfrm>
            <a:off x="8169275" y="4438650"/>
            <a:ext cx="1588" cy="66675"/>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690" name="Rectangle 116"/>
          <p:cNvSpPr>
            <a:spLocks noChangeArrowheads="1"/>
          </p:cNvSpPr>
          <p:nvPr/>
        </p:nvSpPr>
        <p:spPr bwMode="auto">
          <a:xfrm>
            <a:off x="8004175" y="4529138"/>
            <a:ext cx="249238"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1.5</a:t>
            </a:r>
            <a:endParaRPr lang="fi-FI" sz="2400" b="1">
              <a:solidFill>
                <a:srgbClr val="316598"/>
              </a:solidFill>
              <a:cs typeface="Arial" charset="0"/>
            </a:endParaRPr>
          </a:p>
        </p:txBody>
      </p:sp>
      <p:sp>
        <p:nvSpPr>
          <p:cNvPr id="115" name="Line 117"/>
          <p:cNvSpPr>
            <a:spLocks noChangeShapeType="1"/>
          </p:cNvSpPr>
          <p:nvPr/>
        </p:nvSpPr>
        <p:spPr bwMode="auto">
          <a:xfrm>
            <a:off x="8799513" y="4438650"/>
            <a:ext cx="1587" cy="66675"/>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692" name="Rectangle 118"/>
          <p:cNvSpPr>
            <a:spLocks noChangeArrowheads="1"/>
          </p:cNvSpPr>
          <p:nvPr/>
        </p:nvSpPr>
        <p:spPr bwMode="auto">
          <a:xfrm>
            <a:off x="8634413" y="4529138"/>
            <a:ext cx="249237"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1.7</a:t>
            </a:r>
            <a:endParaRPr lang="fi-FI" sz="2400" b="1">
              <a:solidFill>
                <a:srgbClr val="316598"/>
              </a:solidFill>
              <a:cs typeface="Arial" charset="0"/>
            </a:endParaRPr>
          </a:p>
        </p:txBody>
      </p:sp>
      <p:sp>
        <p:nvSpPr>
          <p:cNvPr id="117" name="Line 119"/>
          <p:cNvSpPr>
            <a:spLocks noChangeShapeType="1"/>
          </p:cNvSpPr>
          <p:nvPr/>
        </p:nvSpPr>
        <p:spPr bwMode="auto">
          <a:xfrm flipV="1">
            <a:off x="5649913" y="2128838"/>
            <a:ext cx="1587" cy="2309812"/>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118" name="Line 120"/>
          <p:cNvSpPr>
            <a:spLocks noChangeShapeType="1"/>
          </p:cNvSpPr>
          <p:nvPr/>
        </p:nvSpPr>
        <p:spPr bwMode="auto">
          <a:xfrm flipH="1">
            <a:off x="5583238" y="4438650"/>
            <a:ext cx="66675" cy="1588"/>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695" name="Rectangle 121"/>
          <p:cNvSpPr>
            <a:spLocks noChangeArrowheads="1"/>
          </p:cNvSpPr>
          <p:nvPr/>
        </p:nvSpPr>
        <p:spPr bwMode="auto">
          <a:xfrm>
            <a:off x="5416550" y="4333875"/>
            <a:ext cx="100013"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0</a:t>
            </a:r>
            <a:endParaRPr lang="fi-FI" sz="2400" b="1">
              <a:solidFill>
                <a:srgbClr val="316598"/>
              </a:solidFill>
              <a:cs typeface="Arial" charset="0"/>
            </a:endParaRPr>
          </a:p>
        </p:txBody>
      </p:sp>
      <p:sp>
        <p:nvSpPr>
          <p:cNvPr id="120" name="Line 122"/>
          <p:cNvSpPr>
            <a:spLocks noChangeShapeType="1"/>
          </p:cNvSpPr>
          <p:nvPr/>
        </p:nvSpPr>
        <p:spPr bwMode="auto">
          <a:xfrm flipH="1">
            <a:off x="5583238" y="4052888"/>
            <a:ext cx="66675" cy="1587"/>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697" name="Rectangle 123"/>
          <p:cNvSpPr>
            <a:spLocks noChangeArrowheads="1"/>
          </p:cNvSpPr>
          <p:nvPr/>
        </p:nvSpPr>
        <p:spPr bwMode="auto">
          <a:xfrm>
            <a:off x="5219700" y="3949700"/>
            <a:ext cx="298450"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100</a:t>
            </a:r>
            <a:endParaRPr lang="fi-FI" sz="2400" b="1">
              <a:solidFill>
                <a:srgbClr val="316598"/>
              </a:solidFill>
              <a:cs typeface="Arial" charset="0"/>
            </a:endParaRPr>
          </a:p>
        </p:txBody>
      </p:sp>
      <p:sp>
        <p:nvSpPr>
          <p:cNvPr id="122" name="Line 124"/>
          <p:cNvSpPr>
            <a:spLocks noChangeShapeType="1"/>
          </p:cNvSpPr>
          <p:nvPr/>
        </p:nvSpPr>
        <p:spPr bwMode="auto">
          <a:xfrm flipH="1">
            <a:off x="5583238" y="3668713"/>
            <a:ext cx="66675" cy="1587"/>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699" name="Rectangle 125"/>
          <p:cNvSpPr>
            <a:spLocks noChangeArrowheads="1"/>
          </p:cNvSpPr>
          <p:nvPr/>
        </p:nvSpPr>
        <p:spPr bwMode="auto">
          <a:xfrm>
            <a:off x="5219700" y="3563938"/>
            <a:ext cx="298450"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200</a:t>
            </a:r>
            <a:endParaRPr lang="fi-FI" sz="2400" b="1">
              <a:solidFill>
                <a:srgbClr val="316598"/>
              </a:solidFill>
              <a:cs typeface="Arial" charset="0"/>
            </a:endParaRPr>
          </a:p>
        </p:txBody>
      </p:sp>
      <p:sp>
        <p:nvSpPr>
          <p:cNvPr id="124" name="Line 126"/>
          <p:cNvSpPr>
            <a:spLocks noChangeShapeType="1"/>
          </p:cNvSpPr>
          <p:nvPr/>
        </p:nvSpPr>
        <p:spPr bwMode="auto">
          <a:xfrm flipH="1">
            <a:off x="5583238" y="3282950"/>
            <a:ext cx="66675" cy="1588"/>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01" name="Rectangle 127"/>
          <p:cNvSpPr>
            <a:spLocks noChangeArrowheads="1"/>
          </p:cNvSpPr>
          <p:nvPr/>
        </p:nvSpPr>
        <p:spPr bwMode="auto">
          <a:xfrm>
            <a:off x="5219700" y="3179763"/>
            <a:ext cx="298450"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300</a:t>
            </a:r>
            <a:endParaRPr lang="fi-FI" sz="2400" b="1">
              <a:solidFill>
                <a:srgbClr val="316598"/>
              </a:solidFill>
              <a:cs typeface="Arial" charset="0"/>
            </a:endParaRPr>
          </a:p>
        </p:txBody>
      </p:sp>
      <p:sp>
        <p:nvSpPr>
          <p:cNvPr id="126" name="Line 128"/>
          <p:cNvSpPr>
            <a:spLocks noChangeShapeType="1"/>
          </p:cNvSpPr>
          <p:nvPr/>
        </p:nvSpPr>
        <p:spPr bwMode="auto">
          <a:xfrm flipH="1">
            <a:off x="5583238" y="2898775"/>
            <a:ext cx="66675" cy="1588"/>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03" name="Rectangle 129"/>
          <p:cNvSpPr>
            <a:spLocks noChangeArrowheads="1"/>
          </p:cNvSpPr>
          <p:nvPr/>
        </p:nvSpPr>
        <p:spPr bwMode="auto">
          <a:xfrm>
            <a:off x="5219700" y="2794000"/>
            <a:ext cx="298450"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400</a:t>
            </a:r>
            <a:endParaRPr lang="fi-FI" sz="2400" b="1">
              <a:solidFill>
                <a:srgbClr val="316598"/>
              </a:solidFill>
              <a:cs typeface="Arial" charset="0"/>
            </a:endParaRPr>
          </a:p>
        </p:txBody>
      </p:sp>
      <p:sp>
        <p:nvSpPr>
          <p:cNvPr id="128" name="Line 130"/>
          <p:cNvSpPr>
            <a:spLocks noChangeShapeType="1"/>
          </p:cNvSpPr>
          <p:nvPr/>
        </p:nvSpPr>
        <p:spPr bwMode="auto">
          <a:xfrm flipH="1">
            <a:off x="5583238" y="2513013"/>
            <a:ext cx="66675" cy="1587"/>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05" name="Rectangle 131"/>
          <p:cNvSpPr>
            <a:spLocks noChangeArrowheads="1"/>
          </p:cNvSpPr>
          <p:nvPr/>
        </p:nvSpPr>
        <p:spPr bwMode="auto">
          <a:xfrm>
            <a:off x="5219700" y="2409825"/>
            <a:ext cx="298450"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500</a:t>
            </a:r>
            <a:endParaRPr lang="fi-FI" sz="2400" b="1">
              <a:solidFill>
                <a:srgbClr val="316598"/>
              </a:solidFill>
              <a:cs typeface="Arial" charset="0"/>
            </a:endParaRPr>
          </a:p>
        </p:txBody>
      </p:sp>
      <p:sp>
        <p:nvSpPr>
          <p:cNvPr id="130" name="Line 132"/>
          <p:cNvSpPr>
            <a:spLocks noChangeShapeType="1"/>
          </p:cNvSpPr>
          <p:nvPr/>
        </p:nvSpPr>
        <p:spPr bwMode="auto">
          <a:xfrm flipH="1">
            <a:off x="5583238" y="2128838"/>
            <a:ext cx="66675" cy="1587"/>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07" name="Rectangle 133"/>
          <p:cNvSpPr>
            <a:spLocks noChangeArrowheads="1"/>
          </p:cNvSpPr>
          <p:nvPr/>
        </p:nvSpPr>
        <p:spPr bwMode="auto">
          <a:xfrm>
            <a:off x="5219700" y="2024063"/>
            <a:ext cx="298450"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600</a:t>
            </a:r>
            <a:endParaRPr lang="fi-FI" sz="2400" b="1">
              <a:solidFill>
                <a:srgbClr val="316598"/>
              </a:solidFill>
              <a:cs typeface="Arial" charset="0"/>
            </a:endParaRPr>
          </a:p>
        </p:txBody>
      </p:sp>
      <p:sp>
        <p:nvSpPr>
          <p:cNvPr id="132" name="Text Box 64"/>
          <p:cNvSpPr txBox="1">
            <a:spLocks noChangeArrowheads="1"/>
          </p:cNvSpPr>
          <p:nvPr/>
        </p:nvSpPr>
        <p:spPr bwMode="auto">
          <a:xfrm rot="16200000">
            <a:off x="3452813" y="3162300"/>
            <a:ext cx="3086100" cy="307975"/>
          </a:xfrm>
          <a:prstGeom prst="rect">
            <a:avLst/>
          </a:prstGeom>
          <a:noFill/>
          <a:ln w="9525">
            <a:noFill/>
            <a:miter lim="800000"/>
            <a:headEnd/>
            <a:tailEnd/>
          </a:ln>
        </p:spPr>
        <p:txBody>
          <a:bodyPr wrap="none">
            <a:spAutoFit/>
          </a:bodyPr>
          <a:lstStyle/>
          <a:p>
            <a:pPr algn="ctr" eaLnBrk="0" hangingPunct="0">
              <a:defRPr/>
            </a:pPr>
            <a:r>
              <a:rPr lang="fi-FI" sz="1400" b="1" dirty="0">
                <a:solidFill>
                  <a:srgbClr val="18334C"/>
                </a:solidFill>
                <a:latin typeface="+mn-lt"/>
              </a:rPr>
              <a:t>VLDL1 TG production (mg/kg/day)</a:t>
            </a:r>
          </a:p>
        </p:txBody>
      </p:sp>
      <p:sp>
        <p:nvSpPr>
          <p:cNvPr id="133" name="Text Box 6"/>
          <p:cNvSpPr txBox="1">
            <a:spLocks noChangeArrowheads="1"/>
          </p:cNvSpPr>
          <p:nvPr/>
        </p:nvSpPr>
        <p:spPr bwMode="auto">
          <a:xfrm>
            <a:off x="3025775" y="2222500"/>
            <a:ext cx="1536700" cy="307975"/>
          </a:xfrm>
          <a:prstGeom prst="rect">
            <a:avLst/>
          </a:prstGeom>
          <a:noFill/>
          <a:ln w="9525">
            <a:noFill/>
            <a:miter lim="800000"/>
            <a:headEnd/>
            <a:tailEnd/>
          </a:ln>
        </p:spPr>
        <p:txBody>
          <a:bodyPr>
            <a:spAutoFit/>
          </a:bodyPr>
          <a:lstStyle/>
          <a:p>
            <a:pPr eaLnBrk="0" hangingPunct="0">
              <a:defRPr/>
            </a:pPr>
            <a:r>
              <a:rPr lang="fi-FI" sz="1400" dirty="0">
                <a:solidFill>
                  <a:srgbClr val="3F3F3F"/>
                </a:solidFill>
                <a:latin typeface="+mn-lt"/>
              </a:rPr>
              <a:t>r=-0.56, p&lt;0.005</a:t>
            </a:r>
          </a:p>
        </p:txBody>
      </p:sp>
      <p:sp>
        <p:nvSpPr>
          <p:cNvPr id="28710" name="Rectangle 5"/>
          <p:cNvSpPr>
            <a:spLocks noChangeArrowheads="1"/>
          </p:cNvSpPr>
          <p:nvPr/>
        </p:nvSpPr>
        <p:spPr bwMode="auto">
          <a:xfrm>
            <a:off x="2182813" y="4926013"/>
            <a:ext cx="1169987"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18334C"/>
                </a:solidFill>
                <a:cs typeface="Arial" charset="0"/>
              </a:rPr>
              <a:t>LDL size (nm)</a:t>
            </a:r>
          </a:p>
        </p:txBody>
      </p:sp>
      <p:sp>
        <p:nvSpPr>
          <p:cNvPr id="28711" name="Rectangle 8"/>
          <p:cNvSpPr>
            <a:spLocks noChangeArrowheads="1"/>
          </p:cNvSpPr>
          <p:nvPr/>
        </p:nvSpPr>
        <p:spPr bwMode="auto">
          <a:xfrm>
            <a:off x="1044575" y="2087563"/>
            <a:ext cx="3578225" cy="2395537"/>
          </a:xfrm>
          <a:prstGeom prst="rect">
            <a:avLst/>
          </a:prstGeom>
          <a:noFill/>
          <a:ln w="9525">
            <a:noFill/>
            <a:miter lim="800000"/>
            <a:headEnd/>
            <a:tailEnd/>
          </a:ln>
        </p:spPr>
        <p:txBody>
          <a:bodyPr/>
          <a:lstStyle/>
          <a:p>
            <a:endParaRPr lang="en-US">
              <a:cs typeface="Arial" charset="0"/>
            </a:endParaRPr>
          </a:p>
        </p:txBody>
      </p:sp>
      <p:grpSp>
        <p:nvGrpSpPr>
          <p:cNvPr id="136" name="Groupe 135"/>
          <p:cNvGrpSpPr/>
          <p:nvPr/>
        </p:nvGrpSpPr>
        <p:grpSpPr>
          <a:xfrm>
            <a:off x="1509952" y="2433008"/>
            <a:ext cx="2127819" cy="1615498"/>
            <a:chOff x="1376602" y="2433008"/>
            <a:chExt cx="2127819" cy="1615498"/>
          </a:xfrm>
          <a:solidFill>
            <a:srgbClr val="990033"/>
          </a:solidFill>
        </p:grpSpPr>
        <p:sp>
          <p:nvSpPr>
            <p:cNvPr id="137" name="Oval 9"/>
            <p:cNvSpPr>
              <a:spLocks noChangeArrowheads="1"/>
            </p:cNvSpPr>
            <p:nvPr/>
          </p:nvSpPr>
          <p:spPr bwMode="auto">
            <a:xfrm>
              <a:off x="2897432" y="3417531"/>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38" name="Oval 10"/>
            <p:cNvSpPr>
              <a:spLocks noChangeArrowheads="1"/>
            </p:cNvSpPr>
            <p:nvPr/>
          </p:nvSpPr>
          <p:spPr bwMode="auto">
            <a:xfrm>
              <a:off x="2537068" y="3342899"/>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39" name="Oval 11"/>
            <p:cNvSpPr>
              <a:spLocks noChangeArrowheads="1"/>
            </p:cNvSpPr>
            <p:nvPr/>
          </p:nvSpPr>
          <p:spPr bwMode="auto">
            <a:xfrm>
              <a:off x="3432421" y="3839924"/>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40" name="Oval 12"/>
            <p:cNvSpPr>
              <a:spLocks noChangeArrowheads="1"/>
            </p:cNvSpPr>
            <p:nvPr/>
          </p:nvSpPr>
          <p:spPr bwMode="auto">
            <a:xfrm>
              <a:off x="2940294" y="3878034"/>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41" name="Oval 13"/>
            <p:cNvSpPr>
              <a:spLocks noChangeArrowheads="1"/>
            </p:cNvSpPr>
            <p:nvPr/>
          </p:nvSpPr>
          <p:spPr bwMode="auto">
            <a:xfrm>
              <a:off x="3299070" y="3501693"/>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42" name="Oval 14"/>
            <p:cNvSpPr>
              <a:spLocks noChangeArrowheads="1"/>
            </p:cNvSpPr>
            <p:nvPr/>
          </p:nvSpPr>
          <p:spPr bwMode="auto">
            <a:xfrm>
              <a:off x="2494206" y="3790698"/>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43" name="Oval 15"/>
            <p:cNvSpPr>
              <a:spLocks noChangeArrowheads="1"/>
            </p:cNvSpPr>
            <p:nvPr/>
          </p:nvSpPr>
          <p:spPr bwMode="auto">
            <a:xfrm>
              <a:off x="3345109" y="3976486"/>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44" name="Oval 16"/>
            <p:cNvSpPr>
              <a:spLocks noChangeArrowheads="1"/>
            </p:cNvSpPr>
            <p:nvPr/>
          </p:nvSpPr>
          <p:spPr bwMode="auto">
            <a:xfrm>
              <a:off x="2672006" y="3822457"/>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45" name="Oval 17"/>
            <p:cNvSpPr>
              <a:spLocks noChangeArrowheads="1"/>
            </p:cNvSpPr>
            <p:nvPr/>
          </p:nvSpPr>
          <p:spPr bwMode="auto">
            <a:xfrm>
              <a:off x="3165720" y="3824044"/>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46" name="Oval 18"/>
            <p:cNvSpPr>
              <a:spLocks noChangeArrowheads="1"/>
            </p:cNvSpPr>
            <p:nvPr/>
          </p:nvSpPr>
          <p:spPr bwMode="auto">
            <a:xfrm>
              <a:off x="2762494" y="3771643"/>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47" name="Oval 19"/>
            <p:cNvSpPr>
              <a:spLocks noChangeArrowheads="1"/>
            </p:cNvSpPr>
            <p:nvPr/>
          </p:nvSpPr>
          <p:spPr bwMode="auto">
            <a:xfrm>
              <a:off x="2672006" y="3733532"/>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48" name="Oval 20"/>
            <p:cNvSpPr>
              <a:spLocks noChangeArrowheads="1"/>
            </p:cNvSpPr>
            <p:nvPr/>
          </p:nvSpPr>
          <p:spPr bwMode="auto">
            <a:xfrm>
              <a:off x="2314817" y="3238094"/>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49" name="Oval 21"/>
            <p:cNvSpPr>
              <a:spLocks noChangeArrowheads="1"/>
            </p:cNvSpPr>
            <p:nvPr/>
          </p:nvSpPr>
          <p:spPr bwMode="auto">
            <a:xfrm>
              <a:off x="2629143" y="3477873"/>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50" name="Oval 22"/>
            <p:cNvSpPr>
              <a:spLocks noChangeArrowheads="1"/>
            </p:cNvSpPr>
            <p:nvPr/>
          </p:nvSpPr>
          <p:spPr bwMode="auto">
            <a:xfrm>
              <a:off x="2403718" y="3020546"/>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51" name="Oval 23"/>
            <p:cNvSpPr>
              <a:spLocks noChangeArrowheads="1"/>
            </p:cNvSpPr>
            <p:nvPr/>
          </p:nvSpPr>
          <p:spPr bwMode="auto">
            <a:xfrm>
              <a:off x="2805357" y="3349250"/>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52" name="Oval 24"/>
            <p:cNvSpPr>
              <a:spLocks noChangeArrowheads="1"/>
            </p:cNvSpPr>
            <p:nvPr/>
          </p:nvSpPr>
          <p:spPr bwMode="auto">
            <a:xfrm>
              <a:off x="2897432" y="3003079"/>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53" name="Oval 25"/>
            <p:cNvSpPr>
              <a:spLocks noChangeArrowheads="1"/>
            </p:cNvSpPr>
            <p:nvPr/>
          </p:nvSpPr>
          <p:spPr bwMode="auto">
            <a:xfrm>
              <a:off x="1463915" y="3177753"/>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54" name="Oval 26"/>
            <p:cNvSpPr>
              <a:spLocks noChangeArrowheads="1"/>
            </p:cNvSpPr>
            <p:nvPr/>
          </p:nvSpPr>
          <p:spPr bwMode="auto">
            <a:xfrm>
              <a:off x="2805357" y="2734717"/>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55" name="Oval 27"/>
            <p:cNvSpPr>
              <a:spLocks noChangeArrowheads="1"/>
            </p:cNvSpPr>
            <p:nvPr/>
          </p:nvSpPr>
          <p:spPr bwMode="auto">
            <a:xfrm>
              <a:off x="1957629" y="2433008"/>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56" name="Oval 28"/>
            <p:cNvSpPr>
              <a:spLocks noChangeArrowheads="1"/>
            </p:cNvSpPr>
            <p:nvPr/>
          </p:nvSpPr>
          <p:spPr bwMode="auto">
            <a:xfrm>
              <a:off x="1376602" y="2642616"/>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57" name="Oval 29"/>
            <p:cNvSpPr>
              <a:spLocks noChangeArrowheads="1"/>
            </p:cNvSpPr>
            <p:nvPr/>
          </p:nvSpPr>
          <p:spPr bwMode="auto">
            <a:xfrm>
              <a:off x="1419464" y="3288909"/>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58" name="Oval 30"/>
            <p:cNvSpPr>
              <a:spLocks noChangeArrowheads="1"/>
            </p:cNvSpPr>
            <p:nvPr/>
          </p:nvSpPr>
          <p:spPr bwMode="auto">
            <a:xfrm>
              <a:off x="2449756" y="3082476"/>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59" name="Oval 31"/>
            <p:cNvSpPr>
              <a:spLocks noChangeArrowheads="1"/>
            </p:cNvSpPr>
            <p:nvPr/>
          </p:nvSpPr>
          <p:spPr bwMode="auto">
            <a:xfrm>
              <a:off x="2537068" y="3542979"/>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60" name="Oval 32"/>
            <p:cNvSpPr>
              <a:spLocks noChangeArrowheads="1"/>
            </p:cNvSpPr>
            <p:nvPr/>
          </p:nvSpPr>
          <p:spPr bwMode="auto">
            <a:xfrm>
              <a:off x="2537068" y="3693833"/>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61" name="Oval 33"/>
            <p:cNvSpPr>
              <a:spLocks noChangeArrowheads="1"/>
            </p:cNvSpPr>
            <p:nvPr/>
          </p:nvSpPr>
          <p:spPr bwMode="auto">
            <a:xfrm>
              <a:off x="2521193" y="3026898"/>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62" name="Oval 34"/>
            <p:cNvSpPr>
              <a:spLocks noChangeArrowheads="1"/>
            </p:cNvSpPr>
            <p:nvPr/>
          </p:nvSpPr>
          <p:spPr bwMode="auto">
            <a:xfrm>
              <a:off x="2403718" y="2617209"/>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63" name="Oval 35"/>
            <p:cNvSpPr>
              <a:spLocks noChangeArrowheads="1"/>
            </p:cNvSpPr>
            <p:nvPr/>
          </p:nvSpPr>
          <p:spPr bwMode="auto">
            <a:xfrm>
              <a:off x="2568818" y="3239682"/>
              <a:ext cx="72000" cy="72020"/>
            </a:xfrm>
            <a:prstGeom prst="flowChartConnector">
              <a:avLst/>
            </a:prstGeom>
            <a:grpFill/>
            <a:ln w="1588">
              <a:solidFill>
                <a:srgbClr val="3F3F3F"/>
              </a:solidFill>
              <a:round/>
              <a:headEnd/>
              <a:tailEnd/>
            </a:ln>
          </p:spPr>
          <p:txBody>
            <a:bodyPr/>
            <a:lstStyle/>
            <a:p>
              <a:pPr>
                <a:defRPr/>
              </a:pPr>
              <a:endParaRPr lang="fi-FI">
                <a:cs typeface="Arial" charset="0"/>
              </a:endParaRPr>
            </a:p>
          </p:txBody>
        </p:sp>
        <p:sp>
          <p:nvSpPr>
            <p:cNvPr id="164" name="Line 36"/>
            <p:cNvSpPr>
              <a:spLocks noChangeShapeType="1"/>
            </p:cNvSpPr>
            <p:nvPr/>
          </p:nvSpPr>
          <p:spPr bwMode="auto">
            <a:xfrm>
              <a:off x="1448040" y="2879220"/>
              <a:ext cx="2055820" cy="936885"/>
            </a:xfrm>
            <a:prstGeom prst="line">
              <a:avLst/>
            </a:prstGeom>
            <a:grpFill/>
            <a:ln w="19050">
              <a:solidFill>
                <a:schemeClr val="tx1"/>
              </a:solidFill>
              <a:round/>
              <a:headEnd/>
              <a:tailEnd/>
            </a:ln>
          </p:spPr>
          <p:txBody>
            <a:bodyPr/>
            <a:lstStyle/>
            <a:p>
              <a:pPr>
                <a:defRPr/>
              </a:pPr>
              <a:endParaRPr lang="fr-FR"/>
            </a:p>
          </p:txBody>
        </p:sp>
      </p:grpSp>
      <p:sp>
        <p:nvSpPr>
          <p:cNvPr id="165" name="Line 37"/>
          <p:cNvSpPr>
            <a:spLocks noChangeShapeType="1"/>
          </p:cNvSpPr>
          <p:nvPr/>
        </p:nvSpPr>
        <p:spPr bwMode="auto">
          <a:xfrm>
            <a:off x="1044575" y="4473575"/>
            <a:ext cx="3578225" cy="1588"/>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166" name="Line 38"/>
          <p:cNvSpPr>
            <a:spLocks noChangeShapeType="1"/>
          </p:cNvSpPr>
          <p:nvPr/>
        </p:nvSpPr>
        <p:spPr bwMode="auto">
          <a:xfrm>
            <a:off x="1044575" y="4473575"/>
            <a:ext cx="1588" cy="68263"/>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15" name="Rectangle 39"/>
          <p:cNvSpPr>
            <a:spLocks noChangeArrowheads="1"/>
          </p:cNvSpPr>
          <p:nvPr/>
        </p:nvSpPr>
        <p:spPr bwMode="auto">
          <a:xfrm>
            <a:off x="893763" y="4565650"/>
            <a:ext cx="198437"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22</a:t>
            </a:r>
            <a:endParaRPr lang="fi-FI" sz="2400" b="1">
              <a:solidFill>
                <a:srgbClr val="316598"/>
              </a:solidFill>
              <a:cs typeface="Arial" charset="0"/>
            </a:endParaRPr>
          </a:p>
        </p:txBody>
      </p:sp>
      <p:sp>
        <p:nvSpPr>
          <p:cNvPr id="168" name="Line 40"/>
          <p:cNvSpPr>
            <a:spLocks noChangeShapeType="1"/>
          </p:cNvSpPr>
          <p:nvPr/>
        </p:nvSpPr>
        <p:spPr bwMode="auto">
          <a:xfrm>
            <a:off x="1492250" y="4473575"/>
            <a:ext cx="1588" cy="68263"/>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17" name="Rectangle 41"/>
          <p:cNvSpPr>
            <a:spLocks noChangeArrowheads="1"/>
          </p:cNvSpPr>
          <p:nvPr/>
        </p:nvSpPr>
        <p:spPr bwMode="auto">
          <a:xfrm>
            <a:off x="1341438" y="4565650"/>
            <a:ext cx="198437"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23</a:t>
            </a:r>
            <a:endParaRPr lang="fi-FI" sz="2400" b="1">
              <a:solidFill>
                <a:srgbClr val="316598"/>
              </a:solidFill>
              <a:cs typeface="Arial" charset="0"/>
            </a:endParaRPr>
          </a:p>
        </p:txBody>
      </p:sp>
      <p:sp>
        <p:nvSpPr>
          <p:cNvPr id="170" name="Line 42"/>
          <p:cNvSpPr>
            <a:spLocks noChangeShapeType="1"/>
          </p:cNvSpPr>
          <p:nvPr/>
        </p:nvSpPr>
        <p:spPr bwMode="auto">
          <a:xfrm>
            <a:off x="1938338" y="4473575"/>
            <a:ext cx="1587" cy="68263"/>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19" name="Rectangle 43"/>
          <p:cNvSpPr>
            <a:spLocks noChangeArrowheads="1"/>
          </p:cNvSpPr>
          <p:nvPr/>
        </p:nvSpPr>
        <p:spPr bwMode="auto">
          <a:xfrm>
            <a:off x="1787525" y="4565650"/>
            <a:ext cx="198438"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24</a:t>
            </a:r>
            <a:endParaRPr lang="fi-FI" sz="2400" b="1">
              <a:solidFill>
                <a:srgbClr val="316598"/>
              </a:solidFill>
              <a:cs typeface="Arial" charset="0"/>
            </a:endParaRPr>
          </a:p>
        </p:txBody>
      </p:sp>
      <p:sp>
        <p:nvSpPr>
          <p:cNvPr id="172" name="Line 44"/>
          <p:cNvSpPr>
            <a:spLocks noChangeShapeType="1"/>
          </p:cNvSpPr>
          <p:nvPr/>
        </p:nvSpPr>
        <p:spPr bwMode="auto">
          <a:xfrm>
            <a:off x="2386013" y="4473575"/>
            <a:ext cx="1587" cy="68263"/>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21" name="Rectangle 45"/>
          <p:cNvSpPr>
            <a:spLocks noChangeArrowheads="1"/>
          </p:cNvSpPr>
          <p:nvPr/>
        </p:nvSpPr>
        <p:spPr bwMode="auto">
          <a:xfrm>
            <a:off x="2235200" y="4565650"/>
            <a:ext cx="198438"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25</a:t>
            </a:r>
            <a:endParaRPr lang="fi-FI" sz="2400" b="1">
              <a:solidFill>
                <a:srgbClr val="316598"/>
              </a:solidFill>
              <a:cs typeface="Arial" charset="0"/>
            </a:endParaRPr>
          </a:p>
        </p:txBody>
      </p:sp>
      <p:sp>
        <p:nvSpPr>
          <p:cNvPr id="174" name="Line 46"/>
          <p:cNvSpPr>
            <a:spLocks noChangeShapeType="1"/>
          </p:cNvSpPr>
          <p:nvPr/>
        </p:nvSpPr>
        <p:spPr bwMode="auto">
          <a:xfrm>
            <a:off x="2833688" y="4473575"/>
            <a:ext cx="1587" cy="68263"/>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23" name="Rectangle 47"/>
          <p:cNvSpPr>
            <a:spLocks noChangeArrowheads="1"/>
          </p:cNvSpPr>
          <p:nvPr/>
        </p:nvSpPr>
        <p:spPr bwMode="auto">
          <a:xfrm>
            <a:off x="2682875" y="4565650"/>
            <a:ext cx="198438"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26</a:t>
            </a:r>
            <a:endParaRPr lang="fi-FI" sz="2400" b="1">
              <a:solidFill>
                <a:srgbClr val="316598"/>
              </a:solidFill>
              <a:cs typeface="Arial" charset="0"/>
            </a:endParaRPr>
          </a:p>
        </p:txBody>
      </p:sp>
      <p:sp>
        <p:nvSpPr>
          <p:cNvPr id="176" name="Line 48"/>
          <p:cNvSpPr>
            <a:spLocks noChangeShapeType="1"/>
          </p:cNvSpPr>
          <p:nvPr/>
        </p:nvSpPr>
        <p:spPr bwMode="auto">
          <a:xfrm>
            <a:off x="3281363" y="4473575"/>
            <a:ext cx="1587" cy="68263"/>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25" name="Rectangle 49"/>
          <p:cNvSpPr>
            <a:spLocks noChangeArrowheads="1"/>
          </p:cNvSpPr>
          <p:nvPr/>
        </p:nvSpPr>
        <p:spPr bwMode="auto">
          <a:xfrm>
            <a:off x="3130550" y="4565650"/>
            <a:ext cx="198438"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27</a:t>
            </a:r>
            <a:endParaRPr lang="fi-FI" sz="2400" b="1">
              <a:solidFill>
                <a:srgbClr val="316598"/>
              </a:solidFill>
              <a:cs typeface="Arial" charset="0"/>
            </a:endParaRPr>
          </a:p>
        </p:txBody>
      </p:sp>
      <p:sp>
        <p:nvSpPr>
          <p:cNvPr id="178" name="Line 50"/>
          <p:cNvSpPr>
            <a:spLocks noChangeShapeType="1"/>
          </p:cNvSpPr>
          <p:nvPr/>
        </p:nvSpPr>
        <p:spPr bwMode="auto">
          <a:xfrm>
            <a:off x="3727450" y="4473575"/>
            <a:ext cx="1588" cy="68263"/>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27" name="Rectangle 51"/>
          <p:cNvSpPr>
            <a:spLocks noChangeArrowheads="1"/>
          </p:cNvSpPr>
          <p:nvPr/>
        </p:nvSpPr>
        <p:spPr bwMode="auto">
          <a:xfrm>
            <a:off x="3576638" y="4565650"/>
            <a:ext cx="198437"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28</a:t>
            </a:r>
            <a:endParaRPr lang="fi-FI" sz="2400" b="1">
              <a:solidFill>
                <a:srgbClr val="316598"/>
              </a:solidFill>
              <a:cs typeface="Arial" charset="0"/>
            </a:endParaRPr>
          </a:p>
        </p:txBody>
      </p:sp>
      <p:sp>
        <p:nvSpPr>
          <p:cNvPr id="180" name="Line 52"/>
          <p:cNvSpPr>
            <a:spLocks noChangeShapeType="1"/>
          </p:cNvSpPr>
          <p:nvPr/>
        </p:nvSpPr>
        <p:spPr bwMode="auto">
          <a:xfrm>
            <a:off x="4175125" y="4473575"/>
            <a:ext cx="1588" cy="68263"/>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29" name="Rectangle 53"/>
          <p:cNvSpPr>
            <a:spLocks noChangeArrowheads="1"/>
          </p:cNvSpPr>
          <p:nvPr/>
        </p:nvSpPr>
        <p:spPr bwMode="auto">
          <a:xfrm>
            <a:off x="4024313" y="4565650"/>
            <a:ext cx="198437"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29</a:t>
            </a:r>
            <a:endParaRPr lang="fi-FI" sz="2400" b="1">
              <a:solidFill>
                <a:srgbClr val="316598"/>
              </a:solidFill>
              <a:cs typeface="Arial" charset="0"/>
            </a:endParaRPr>
          </a:p>
        </p:txBody>
      </p:sp>
      <p:sp>
        <p:nvSpPr>
          <p:cNvPr id="182" name="Line 54"/>
          <p:cNvSpPr>
            <a:spLocks noChangeShapeType="1"/>
          </p:cNvSpPr>
          <p:nvPr/>
        </p:nvSpPr>
        <p:spPr bwMode="auto">
          <a:xfrm>
            <a:off x="4622800" y="4473575"/>
            <a:ext cx="1588" cy="68263"/>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31" name="Rectangle 55"/>
          <p:cNvSpPr>
            <a:spLocks noChangeArrowheads="1"/>
          </p:cNvSpPr>
          <p:nvPr/>
        </p:nvSpPr>
        <p:spPr bwMode="auto">
          <a:xfrm>
            <a:off x="4471988" y="4565650"/>
            <a:ext cx="198437"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30</a:t>
            </a:r>
            <a:endParaRPr lang="fi-FI" sz="2400" b="1">
              <a:solidFill>
                <a:srgbClr val="316598"/>
              </a:solidFill>
              <a:cs typeface="Arial" charset="0"/>
            </a:endParaRPr>
          </a:p>
        </p:txBody>
      </p:sp>
      <p:sp>
        <p:nvSpPr>
          <p:cNvPr id="184" name="Line 56"/>
          <p:cNvSpPr>
            <a:spLocks noChangeShapeType="1"/>
          </p:cNvSpPr>
          <p:nvPr/>
        </p:nvSpPr>
        <p:spPr bwMode="auto">
          <a:xfrm flipV="1">
            <a:off x="1044575" y="2087563"/>
            <a:ext cx="1588" cy="2386012"/>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185" name="Line 57"/>
          <p:cNvSpPr>
            <a:spLocks noChangeShapeType="1"/>
          </p:cNvSpPr>
          <p:nvPr/>
        </p:nvSpPr>
        <p:spPr bwMode="auto">
          <a:xfrm flipH="1">
            <a:off x="974725" y="4473575"/>
            <a:ext cx="69850" cy="1588"/>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34" name="Rectangle 58"/>
          <p:cNvSpPr>
            <a:spLocks noChangeArrowheads="1"/>
          </p:cNvSpPr>
          <p:nvPr/>
        </p:nvSpPr>
        <p:spPr bwMode="auto">
          <a:xfrm>
            <a:off x="793750" y="4365625"/>
            <a:ext cx="100013"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0</a:t>
            </a:r>
            <a:endParaRPr lang="fi-FI" sz="2400" b="1">
              <a:solidFill>
                <a:srgbClr val="316598"/>
              </a:solidFill>
              <a:cs typeface="Arial" charset="0"/>
            </a:endParaRPr>
          </a:p>
        </p:txBody>
      </p:sp>
      <p:sp>
        <p:nvSpPr>
          <p:cNvPr id="187" name="Line 59"/>
          <p:cNvSpPr>
            <a:spLocks noChangeShapeType="1"/>
          </p:cNvSpPr>
          <p:nvPr/>
        </p:nvSpPr>
        <p:spPr bwMode="auto">
          <a:xfrm flipH="1">
            <a:off x="974725" y="4075113"/>
            <a:ext cx="69850" cy="1587"/>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36" name="Rectangle 60"/>
          <p:cNvSpPr>
            <a:spLocks noChangeArrowheads="1"/>
          </p:cNvSpPr>
          <p:nvPr/>
        </p:nvSpPr>
        <p:spPr bwMode="auto">
          <a:xfrm>
            <a:off x="582613" y="3968750"/>
            <a:ext cx="298450"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100</a:t>
            </a:r>
            <a:endParaRPr lang="fi-FI" sz="2400" b="1">
              <a:solidFill>
                <a:srgbClr val="316598"/>
              </a:solidFill>
              <a:cs typeface="Arial" charset="0"/>
            </a:endParaRPr>
          </a:p>
        </p:txBody>
      </p:sp>
      <p:sp>
        <p:nvSpPr>
          <p:cNvPr id="189" name="Line 61"/>
          <p:cNvSpPr>
            <a:spLocks noChangeShapeType="1"/>
          </p:cNvSpPr>
          <p:nvPr/>
        </p:nvSpPr>
        <p:spPr bwMode="auto">
          <a:xfrm flipH="1">
            <a:off x="974725" y="3678238"/>
            <a:ext cx="69850" cy="1587"/>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38" name="Rectangle 62"/>
          <p:cNvSpPr>
            <a:spLocks noChangeArrowheads="1"/>
          </p:cNvSpPr>
          <p:nvPr/>
        </p:nvSpPr>
        <p:spPr bwMode="auto">
          <a:xfrm>
            <a:off x="582613" y="3570288"/>
            <a:ext cx="298450"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200</a:t>
            </a:r>
            <a:endParaRPr lang="fi-FI" sz="2400" b="1">
              <a:solidFill>
                <a:srgbClr val="316598"/>
              </a:solidFill>
              <a:cs typeface="Arial" charset="0"/>
            </a:endParaRPr>
          </a:p>
        </p:txBody>
      </p:sp>
      <p:sp>
        <p:nvSpPr>
          <p:cNvPr id="191" name="Line 63"/>
          <p:cNvSpPr>
            <a:spLocks noChangeShapeType="1"/>
          </p:cNvSpPr>
          <p:nvPr/>
        </p:nvSpPr>
        <p:spPr bwMode="auto">
          <a:xfrm flipH="1">
            <a:off x="974725" y="3279775"/>
            <a:ext cx="69850" cy="1588"/>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40" name="Rectangle 64"/>
          <p:cNvSpPr>
            <a:spLocks noChangeArrowheads="1"/>
          </p:cNvSpPr>
          <p:nvPr/>
        </p:nvSpPr>
        <p:spPr bwMode="auto">
          <a:xfrm>
            <a:off x="582613" y="3173413"/>
            <a:ext cx="298450"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300</a:t>
            </a:r>
            <a:endParaRPr lang="fi-FI" sz="2400" b="1">
              <a:solidFill>
                <a:srgbClr val="316598"/>
              </a:solidFill>
              <a:cs typeface="Arial" charset="0"/>
            </a:endParaRPr>
          </a:p>
        </p:txBody>
      </p:sp>
      <p:sp>
        <p:nvSpPr>
          <p:cNvPr id="28741" name="Rectangle 66"/>
          <p:cNvSpPr>
            <a:spLocks noChangeArrowheads="1"/>
          </p:cNvSpPr>
          <p:nvPr/>
        </p:nvSpPr>
        <p:spPr bwMode="auto">
          <a:xfrm>
            <a:off x="582613" y="2774950"/>
            <a:ext cx="298450"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400</a:t>
            </a:r>
            <a:endParaRPr lang="fi-FI" sz="2400" b="1">
              <a:solidFill>
                <a:srgbClr val="316598"/>
              </a:solidFill>
              <a:cs typeface="Arial" charset="0"/>
            </a:endParaRPr>
          </a:p>
        </p:txBody>
      </p:sp>
      <p:sp>
        <p:nvSpPr>
          <p:cNvPr id="194" name="Line 67"/>
          <p:cNvSpPr>
            <a:spLocks noChangeShapeType="1"/>
          </p:cNvSpPr>
          <p:nvPr/>
        </p:nvSpPr>
        <p:spPr bwMode="auto">
          <a:xfrm flipH="1">
            <a:off x="974725" y="2484438"/>
            <a:ext cx="69850" cy="1587"/>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43" name="Rectangle 68"/>
          <p:cNvSpPr>
            <a:spLocks noChangeArrowheads="1"/>
          </p:cNvSpPr>
          <p:nvPr/>
        </p:nvSpPr>
        <p:spPr bwMode="auto">
          <a:xfrm>
            <a:off x="582613" y="2378075"/>
            <a:ext cx="298450"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500</a:t>
            </a:r>
            <a:endParaRPr lang="fi-FI" sz="2400" b="1">
              <a:solidFill>
                <a:srgbClr val="316598"/>
              </a:solidFill>
              <a:cs typeface="Arial" charset="0"/>
            </a:endParaRPr>
          </a:p>
        </p:txBody>
      </p:sp>
      <p:sp>
        <p:nvSpPr>
          <p:cNvPr id="196" name="Line 69"/>
          <p:cNvSpPr>
            <a:spLocks noChangeShapeType="1"/>
          </p:cNvSpPr>
          <p:nvPr/>
        </p:nvSpPr>
        <p:spPr bwMode="auto">
          <a:xfrm flipH="1">
            <a:off x="974725" y="2087563"/>
            <a:ext cx="69850" cy="1587"/>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
        <p:nvSpPr>
          <p:cNvPr id="28745" name="Rectangle 70"/>
          <p:cNvSpPr>
            <a:spLocks noChangeArrowheads="1"/>
          </p:cNvSpPr>
          <p:nvPr/>
        </p:nvSpPr>
        <p:spPr bwMode="auto">
          <a:xfrm>
            <a:off x="582613" y="1979613"/>
            <a:ext cx="298450" cy="215900"/>
          </a:xfrm>
          <a:prstGeom prst="rect">
            <a:avLst/>
          </a:prstGeom>
          <a:noFill/>
          <a:ln w="9525">
            <a:noFill/>
            <a:miter lim="800000"/>
            <a:headEnd/>
            <a:tailEnd/>
          </a:ln>
        </p:spPr>
        <p:txBody>
          <a:bodyPr wrap="none" lIns="0" tIns="0" rIns="0" bIns="0">
            <a:spAutoFit/>
          </a:bodyPr>
          <a:lstStyle/>
          <a:p>
            <a:pPr eaLnBrk="0" hangingPunct="0"/>
            <a:r>
              <a:rPr lang="fi-FI" sz="1400" b="1">
                <a:solidFill>
                  <a:srgbClr val="316598"/>
                </a:solidFill>
                <a:cs typeface="Arial" charset="0"/>
              </a:rPr>
              <a:t>600</a:t>
            </a:r>
            <a:endParaRPr lang="fi-FI" sz="2400" b="1">
              <a:solidFill>
                <a:srgbClr val="316598"/>
              </a:solidFill>
              <a:cs typeface="Arial" charset="0"/>
            </a:endParaRPr>
          </a:p>
        </p:txBody>
      </p:sp>
      <p:sp>
        <p:nvSpPr>
          <p:cNvPr id="198" name="Text Box 64"/>
          <p:cNvSpPr txBox="1">
            <a:spLocks noChangeArrowheads="1"/>
          </p:cNvSpPr>
          <p:nvPr/>
        </p:nvSpPr>
        <p:spPr bwMode="auto">
          <a:xfrm rot="16200000">
            <a:off x="-1208087" y="3162300"/>
            <a:ext cx="3086100" cy="307975"/>
          </a:xfrm>
          <a:prstGeom prst="rect">
            <a:avLst/>
          </a:prstGeom>
          <a:noFill/>
          <a:ln w="9525">
            <a:noFill/>
            <a:miter lim="800000"/>
            <a:headEnd/>
            <a:tailEnd/>
          </a:ln>
        </p:spPr>
        <p:txBody>
          <a:bodyPr wrap="none">
            <a:spAutoFit/>
          </a:bodyPr>
          <a:lstStyle/>
          <a:p>
            <a:pPr algn="ctr" eaLnBrk="0" hangingPunct="0">
              <a:defRPr/>
            </a:pPr>
            <a:r>
              <a:rPr lang="fi-FI" sz="1400" b="1" dirty="0">
                <a:solidFill>
                  <a:srgbClr val="18334C"/>
                </a:solidFill>
                <a:latin typeface="+mn-lt"/>
              </a:rPr>
              <a:t>VLDL1 TG production (mg/kg/day)</a:t>
            </a:r>
          </a:p>
        </p:txBody>
      </p:sp>
      <p:sp>
        <p:nvSpPr>
          <p:cNvPr id="199" name="Line 67"/>
          <p:cNvSpPr>
            <a:spLocks noChangeShapeType="1"/>
          </p:cNvSpPr>
          <p:nvPr/>
        </p:nvSpPr>
        <p:spPr bwMode="auto">
          <a:xfrm flipH="1">
            <a:off x="974725" y="2892425"/>
            <a:ext cx="69850" cy="1588"/>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b="1">
              <a:solidFill>
                <a:srgbClr val="31659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re 1"/>
          <p:cNvSpPr>
            <a:spLocks noGrp="1"/>
          </p:cNvSpPr>
          <p:nvPr>
            <p:ph type="title"/>
          </p:nvPr>
        </p:nvSpPr>
        <p:spPr>
          <a:xfrm>
            <a:off x="1019175" y="1588"/>
            <a:ext cx="7686675" cy="831850"/>
          </a:xfrm>
        </p:spPr>
        <p:txBody>
          <a:bodyPr/>
          <a:lstStyle/>
          <a:p>
            <a:r>
              <a:rPr lang="fi-FI" sz="2400"/>
              <a:t>Relationship Between VLDL1 Triglyceride (TG) Production and Liver Fat Assessed Using Proton Spectroscopy</a:t>
            </a:r>
          </a:p>
        </p:txBody>
      </p:sp>
      <p:sp>
        <p:nvSpPr>
          <p:cNvPr id="22532" name="Espace réservé du texte 3"/>
          <p:cNvSpPr>
            <a:spLocks noGrp="1"/>
          </p:cNvSpPr>
          <p:nvPr>
            <p:ph type="body" sz="quarter" idx="10"/>
          </p:nvPr>
        </p:nvSpPr>
        <p:spPr>
          <a:xfrm>
            <a:off x="2124075" y="6105525"/>
            <a:ext cx="6800850" cy="552450"/>
          </a:xfrm>
        </p:spPr>
        <p:txBody>
          <a:bodyPr/>
          <a:lstStyle/>
          <a:p>
            <a:pPr>
              <a:spcBef>
                <a:spcPct val="0"/>
              </a:spcBef>
            </a:pPr>
            <a:r>
              <a:rPr lang="en-US" dirty="0"/>
              <a:t>Adapted from </a:t>
            </a:r>
            <a:r>
              <a:rPr lang="en-US" dirty="0" err="1"/>
              <a:t>Adiels</a:t>
            </a:r>
            <a:r>
              <a:rPr lang="en-US" dirty="0"/>
              <a:t> M et al. </a:t>
            </a:r>
            <a:r>
              <a:rPr lang="en-US" dirty="0" err="1"/>
              <a:t>Diabetologia</a:t>
            </a:r>
            <a:r>
              <a:rPr lang="en-US" dirty="0"/>
              <a:t> 2006;49:755-65</a:t>
            </a:r>
          </a:p>
        </p:txBody>
      </p:sp>
      <p:grpSp>
        <p:nvGrpSpPr>
          <p:cNvPr id="22533" name="Groupe 65"/>
          <p:cNvGrpSpPr>
            <a:grpSpLocks/>
          </p:cNvGrpSpPr>
          <p:nvPr/>
        </p:nvGrpSpPr>
        <p:grpSpPr bwMode="auto">
          <a:xfrm>
            <a:off x="1057275" y="5381625"/>
            <a:ext cx="7029450" cy="525463"/>
            <a:chOff x="611560" y="998223"/>
            <a:chExt cx="7028217" cy="504000"/>
          </a:xfrm>
        </p:grpSpPr>
        <p:pic>
          <p:nvPicPr>
            <p:cNvPr id="22567" name="Image 66" descr="Image1.png"/>
            <p:cNvPicPr>
              <a:picLocks noChangeAspect="1"/>
            </p:cNvPicPr>
            <p:nvPr/>
          </p:nvPicPr>
          <p:blipFill>
            <a:blip r:embed="rId4" cstate="print"/>
            <a:srcRect/>
            <a:stretch>
              <a:fillRect/>
            </a:stretch>
          </p:blipFill>
          <p:spPr bwMode="auto">
            <a:xfrm>
              <a:off x="746574" y="998223"/>
              <a:ext cx="6893203" cy="504000"/>
            </a:xfrm>
            <a:prstGeom prst="rect">
              <a:avLst/>
            </a:prstGeom>
            <a:noFill/>
            <a:ln w="9525">
              <a:noFill/>
              <a:miter lim="800000"/>
              <a:headEnd/>
              <a:tailEnd/>
            </a:ln>
          </p:spPr>
        </p:pic>
        <p:pic>
          <p:nvPicPr>
            <p:cNvPr id="22568" name="Image 67" descr="Image2.png"/>
            <p:cNvPicPr>
              <a:picLocks noChangeAspect="1"/>
            </p:cNvPicPr>
            <p:nvPr/>
          </p:nvPicPr>
          <p:blipFill>
            <a:blip r:embed="rId5" cstate="print"/>
            <a:srcRect/>
            <a:stretch>
              <a:fillRect/>
            </a:stretch>
          </p:blipFill>
          <p:spPr bwMode="auto">
            <a:xfrm>
              <a:off x="611560" y="998223"/>
              <a:ext cx="166024" cy="504000"/>
            </a:xfrm>
            <a:prstGeom prst="rect">
              <a:avLst/>
            </a:prstGeom>
            <a:noFill/>
            <a:ln w="9525">
              <a:noFill/>
              <a:miter lim="800000"/>
              <a:headEnd/>
              <a:tailEnd/>
            </a:ln>
          </p:spPr>
        </p:pic>
      </p:grpSp>
      <p:sp>
        <p:nvSpPr>
          <p:cNvPr id="22534" name="Rectangle 68"/>
          <p:cNvSpPr>
            <a:spLocks noChangeArrowheads="1"/>
          </p:cNvSpPr>
          <p:nvPr/>
        </p:nvSpPr>
        <p:spPr bwMode="auto">
          <a:xfrm>
            <a:off x="1189038" y="5491163"/>
            <a:ext cx="7072312" cy="368300"/>
          </a:xfrm>
          <a:prstGeom prst="rect">
            <a:avLst/>
          </a:prstGeom>
          <a:noFill/>
          <a:ln w="9525">
            <a:noFill/>
            <a:miter lim="800000"/>
            <a:headEnd/>
            <a:tailEnd/>
          </a:ln>
        </p:spPr>
        <p:txBody>
          <a:bodyPr>
            <a:spAutoFit/>
          </a:bodyPr>
          <a:lstStyle/>
          <a:p>
            <a:pPr eaLnBrk="0" hangingPunct="0"/>
            <a:r>
              <a:rPr lang="fi-FI">
                <a:solidFill>
                  <a:srgbClr val="3F3F3F"/>
                </a:solidFill>
                <a:cs typeface="Arial" charset="0"/>
              </a:rPr>
              <a:t>Liver fat content is the driving force for VLDL-TG overproduction</a:t>
            </a:r>
          </a:p>
        </p:txBody>
      </p:sp>
      <p:sp>
        <p:nvSpPr>
          <p:cNvPr id="70" name="Rectangle 69"/>
          <p:cNvSpPr>
            <a:spLocks noChangeArrowheads="1"/>
          </p:cNvSpPr>
          <p:nvPr/>
        </p:nvSpPr>
        <p:spPr bwMode="auto">
          <a:xfrm>
            <a:off x="2654300" y="2089150"/>
            <a:ext cx="4552950" cy="2330450"/>
          </a:xfrm>
          <a:prstGeom prst="rect">
            <a:avLst/>
          </a:prstGeom>
          <a:solidFill>
            <a:schemeClr val="bg1">
              <a:alpha val="50000"/>
            </a:schemeClr>
          </a:solidFill>
          <a:ln w="9525" algn="ctr">
            <a:noFill/>
            <a:miter lim="800000"/>
            <a:headEnd/>
            <a:tailEnd/>
          </a:ln>
        </p:spPr>
        <p:txBody>
          <a:bodyPr anchor="ctr"/>
          <a:lstStyle/>
          <a:p>
            <a:pPr algn="ctr">
              <a:defRPr/>
            </a:pPr>
            <a:endParaRPr lang="en-CA">
              <a:solidFill>
                <a:srgbClr val="FFFFFF"/>
              </a:solidFill>
              <a:latin typeface="+mn-lt"/>
            </a:endParaRPr>
          </a:p>
        </p:txBody>
      </p:sp>
      <p:sp>
        <p:nvSpPr>
          <p:cNvPr id="71" name="Text Box 84"/>
          <p:cNvSpPr txBox="1">
            <a:spLocks noChangeArrowheads="1"/>
          </p:cNvSpPr>
          <p:nvPr/>
        </p:nvSpPr>
        <p:spPr bwMode="auto">
          <a:xfrm>
            <a:off x="4083050" y="4894263"/>
            <a:ext cx="1504950" cy="369887"/>
          </a:xfrm>
          <a:prstGeom prst="rect">
            <a:avLst/>
          </a:prstGeom>
          <a:noFill/>
          <a:ln w="9525">
            <a:noFill/>
            <a:miter lim="800000"/>
            <a:headEnd/>
            <a:tailEnd/>
          </a:ln>
        </p:spPr>
        <p:txBody>
          <a:bodyPr wrap="none">
            <a:spAutoFit/>
          </a:bodyPr>
          <a:lstStyle/>
          <a:p>
            <a:pPr algn="ctr" eaLnBrk="0" hangingPunct="0">
              <a:defRPr/>
            </a:pPr>
            <a:r>
              <a:rPr lang="fi-FI" b="1" dirty="0">
                <a:solidFill>
                  <a:srgbClr val="18334C"/>
                </a:solidFill>
                <a:latin typeface="+mn-lt"/>
              </a:rPr>
              <a:t>Liver fat (%)</a:t>
            </a:r>
          </a:p>
        </p:txBody>
      </p:sp>
      <p:sp>
        <p:nvSpPr>
          <p:cNvPr id="72" name="Line 4"/>
          <p:cNvSpPr>
            <a:spLocks noChangeShapeType="1"/>
          </p:cNvSpPr>
          <p:nvPr/>
        </p:nvSpPr>
        <p:spPr bwMode="auto">
          <a:xfrm>
            <a:off x="2651125" y="2098675"/>
            <a:ext cx="1588" cy="2320925"/>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a:p>
        </p:txBody>
      </p:sp>
      <p:sp>
        <p:nvSpPr>
          <p:cNvPr id="73" name="Line 5"/>
          <p:cNvSpPr>
            <a:spLocks noChangeShapeType="1"/>
          </p:cNvSpPr>
          <p:nvPr/>
        </p:nvSpPr>
        <p:spPr bwMode="auto">
          <a:xfrm>
            <a:off x="2593975" y="4419600"/>
            <a:ext cx="57150" cy="1588"/>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a:solidFill>
                <a:srgbClr val="316598"/>
              </a:solidFill>
            </a:endParaRPr>
          </a:p>
        </p:txBody>
      </p:sp>
      <p:sp>
        <p:nvSpPr>
          <p:cNvPr id="74" name="Line 6"/>
          <p:cNvSpPr>
            <a:spLocks noChangeShapeType="1"/>
          </p:cNvSpPr>
          <p:nvPr/>
        </p:nvSpPr>
        <p:spPr bwMode="auto">
          <a:xfrm>
            <a:off x="2593975" y="4030663"/>
            <a:ext cx="57150" cy="3175"/>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a:p>
        </p:txBody>
      </p:sp>
      <p:sp>
        <p:nvSpPr>
          <p:cNvPr id="75" name="Line 7"/>
          <p:cNvSpPr>
            <a:spLocks noChangeShapeType="1"/>
          </p:cNvSpPr>
          <p:nvPr/>
        </p:nvSpPr>
        <p:spPr bwMode="auto">
          <a:xfrm>
            <a:off x="2593975" y="3648075"/>
            <a:ext cx="57150" cy="1588"/>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a:p>
        </p:txBody>
      </p:sp>
      <p:sp>
        <p:nvSpPr>
          <p:cNvPr id="76" name="Line 8"/>
          <p:cNvSpPr>
            <a:spLocks noChangeShapeType="1"/>
          </p:cNvSpPr>
          <p:nvPr/>
        </p:nvSpPr>
        <p:spPr bwMode="auto">
          <a:xfrm>
            <a:off x="2593975" y="3260725"/>
            <a:ext cx="57150" cy="1588"/>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a:p>
        </p:txBody>
      </p:sp>
      <p:sp>
        <p:nvSpPr>
          <p:cNvPr id="77" name="Line 9"/>
          <p:cNvSpPr>
            <a:spLocks noChangeShapeType="1"/>
          </p:cNvSpPr>
          <p:nvPr/>
        </p:nvSpPr>
        <p:spPr bwMode="auto">
          <a:xfrm>
            <a:off x="2593975" y="2870200"/>
            <a:ext cx="57150" cy="1588"/>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a:p>
        </p:txBody>
      </p:sp>
      <p:sp>
        <p:nvSpPr>
          <p:cNvPr id="78" name="Line 10"/>
          <p:cNvSpPr>
            <a:spLocks noChangeShapeType="1"/>
          </p:cNvSpPr>
          <p:nvPr/>
        </p:nvSpPr>
        <p:spPr bwMode="auto">
          <a:xfrm>
            <a:off x="2593975" y="2489200"/>
            <a:ext cx="57150" cy="1588"/>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a:p>
        </p:txBody>
      </p:sp>
      <p:sp>
        <p:nvSpPr>
          <p:cNvPr id="79" name="Line 11"/>
          <p:cNvSpPr>
            <a:spLocks noChangeShapeType="1"/>
          </p:cNvSpPr>
          <p:nvPr/>
        </p:nvSpPr>
        <p:spPr bwMode="auto">
          <a:xfrm>
            <a:off x="2593975" y="2098675"/>
            <a:ext cx="57150" cy="1588"/>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a:p>
        </p:txBody>
      </p:sp>
      <p:sp>
        <p:nvSpPr>
          <p:cNvPr id="80" name="Line 12"/>
          <p:cNvSpPr>
            <a:spLocks noChangeShapeType="1"/>
          </p:cNvSpPr>
          <p:nvPr/>
        </p:nvSpPr>
        <p:spPr bwMode="auto">
          <a:xfrm>
            <a:off x="2651125" y="4419600"/>
            <a:ext cx="4548188" cy="1588"/>
          </a:xfrm>
          <a:prstGeom prst="line">
            <a:avLst/>
          </a:prstGeom>
          <a:ln w="19050">
            <a:solidFill>
              <a:srgbClr val="2F7CBE"/>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a:solidFill>
                <a:srgbClr val="316598"/>
              </a:solidFill>
            </a:endParaRPr>
          </a:p>
        </p:txBody>
      </p:sp>
      <p:sp>
        <p:nvSpPr>
          <p:cNvPr id="81" name="Line 13"/>
          <p:cNvSpPr>
            <a:spLocks noChangeShapeType="1"/>
          </p:cNvSpPr>
          <p:nvPr/>
        </p:nvSpPr>
        <p:spPr bwMode="auto">
          <a:xfrm flipV="1">
            <a:off x="2651125" y="4419600"/>
            <a:ext cx="1588" cy="57150"/>
          </a:xfrm>
          <a:prstGeom prst="line">
            <a:avLst/>
          </a:prstGeom>
          <a:ln w="19050">
            <a:solidFill>
              <a:srgbClr val="316598"/>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a:solidFill>
                <a:srgbClr val="316598"/>
              </a:solidFill>
            </a:endParaRPr>
          </a:p>
        </p:txBody>
      </p:sp>
      <p:sp>
        <p:nvSpPr>
          <p:cNvPr id="82" name="Line 14"/>
          <p:cNvSpPr>
            <a:spLocks noChangeShapeType="1"/>
          </p:cNvSpPr>
          <p:nvPr/>
        </p:nvSpPr>
        <p:spPr bwMode="auto">
          <a:xfrm flipV="1">
            <a:off x="3557588" y="4419600"/>
            <a:ext cx="1587" cy="57150"/>
          </a:xfrm>
          <a:prstGeom prst="line">
            <a:avLst/>
          </a:prstGeom>
          <a:ln w="19050">
            <a:solidFill>
              <a:srgbClr val="2F7CBE"/>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a:solidFill>
                <a:srgbClr val="316598"/>
              </a:solidFill>
            </a:endParaRPr>
          </a:p>
        </p:txBody>
      </p:sp>
      <p:sp>
        <p:nvSpPr>
          <p:cNvPr id="83" name="Line 15"/>
          <p:cNvSpPr>
            <a:spLocks noChangeShapeType="1"/>
          </p:cNvSpPr>
          <p:nvPr/>
        </p:nvSpPr>
        <p:spPr bwMode="auto">
          <a:xfrm flipV="1">
            <a:off x="4471988" y="4419600"/>
            <a:ext cx="1587" cy="57150"/>
          </a:xfrm>
          <a:prstGeom prst="line">
            <a:avLst/>
          </a:prstGeom>
          <a:ln w="19050">
            <a:solidFill>
              <a:srgbClr val="2F7CBE"/>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a:solidFill>
                <a:srgbClr val="316598"/>
              </a:solidFill>
            </a:endParaRPr>
          </a:p>
        </p:txBody>
      </p:sp>
      <p:sp>
        <p:nvSpPr>
          <p:cNvPr id="84" name="Line 16"/>
          <p:cNvSpPr>
            <a:spLocks noChangeShapeType="1"/>
          </p:cNvSpPr>
          <p:nvPr/>
        </p:nvSpPr>
        <p:spPr bwMode="auto">
          <a:xfrm flipV="1">
            <a:off x="5378450" y="4419600"/>
            <a:ext cx="1588" cy="57150"/>
          </a:xfrm>
          <a:prstGeom prst="line">
            <a:avLst/>
          </a:prstGeom>
          <a:ln w="19050">
            <a:solidFill>
              <a:srgbClr val="2F7CBE"/>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a:solidFill>
                <a:srgbClr val="316598"/>
              </a:solidFill>
            </a:endParaRPr>
          </a:p>
        </p:txBody>
      </p:sp>
      <p:sp>
        <p:nvSpPr>
          <p:cNvPr id="85" name="Line 17"/>
          <p:cNvSpPr>
            <a:spLocks noChangeShapeType="1"/>
          </p:cNvSpPr>
          <p:nvPr/>
        </p:nvSpPr>
        <p:spPr bwMode="auto">
          <a:xfrm flipV="1">
            <a:off x="6292850" y="4419600"/>
            <a:ext cx="1588" cy="57150"/>
          </a:xfrm>
          <a:prstGeom prst="line">
            <a:avLst/>
          </a:prstGeom>
          <a:ln w="19050">
            <a:solidFill>
              <a:srgbClr val="2F7CBE"/>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a:solidFill>
                <a:srgbClr val="316598"/>
              </a:solidFill>
            </a:endParaRPr>
          </a:p>
        </p:txBody>
      </p:sp>
      <p:sp>
        <p:nvSpPr>
          <p:cNvPr id="86" name="Line 18"/>
          <p:cNvSpPr>
            <a:spLocks noChangeShapeType="1"/>
          </p:cNvSpPr>
          <p:nvPr/>
        </p:nvSpPr>
        <p:spPr bwMode="auto">
          <a:xfrm flipV="1">
            <a:off x="7199313" y="4419600"/>
            <a:ext cx="1587" cy="57150"/>
          </a:xfrm>
          <a:prstGeom prst="line">
            <a:avLst/>
          </a:prstGeom>
          <a:ln w="19050">
            <a:solidFill>
              <a:srgbClr val="2F7CBE"/>
            </a:solidFill>
            <a:headEnd/>
            <a:tailEnd/>
          </a:ln>
        </p:spPr>
        <p:style>
          <a:lnRef idx="1">
            <a:schemeClr val="accent4"/>
          </a:lnRef>
          <a:fillRef idx="0">
            <a:schemeClr val="accent4"/>
          </a:fillRef>
          <a:effectRef idx="0">
            <a:schemeClr val="accent4"/>
          </a:effectRef>
          <a:fontRef idx="minor">
            <a:schemeClr val="tx1"/>
          </a:fontRef>
        </p:style>
        <p:txBody>
          <a:bodyPr/>
          <a:lstStyle/>
          <a:p>
            <a:pPr>
              <a:defRPr/>
            </a:pPr>
            <a:endParaRPr lang="fr-FR">
              <a:solidFill>
                <a:srgbClr val="316598"/>
              </a:solidFill>
            </a:endParaRPr>
          </a:p>
        </p:txBody>
      </p:sp>
      <p:grpSp>
        <p:nvGrpSpPr>
          <p:cNvPr id="87" name="Groupe 86"/>
          <p:cNvGrpSpPr/>
          <p:nvPr/>
        </p:nvGrpSpPr>
        <p:grpSpPr>
          <a:xfrm>
            <a:off x="2752515" y="2424511"/>
            <a:ext cx="4269915" cy="1585738"/>
            <a:chOff x="2931814" y="2639664"/>
            <a:chExt cx="4269915" cy="1585738"/>
          </a:xfrm>
          <a:solidFill>
            <a:srgbClr val="990033"/>
          </a:solidFill>
        </p:grpSpPr>
        <p:sp>
          <p:nvSpPr>
            <p:cNvPr id="88" name="Oval 19"/>
            <p:cNvSpPr>
              <a:spLocks noChangeArrowheads="1"/>
            </p:cNvSpPr>
            <p:nvPr/>
          </p:nvSpPr>
          <p:spPr bwMode="auto">
            <a:xfrm>
              <a:off x="3294693" y="3597432"/>
              <a:ext cx="82291" cy="84676"/>
            </a:xfrm>
            <a:prstGeom prst="ellipse">
              <a:avLst/>
            </a:prstGeom>
            <a:grpFill/>
            <a:ln w="12700">
              <a:solidFill>
                <a:schemeClr val="tx1"/>
              </a:solidFill>
              <a:round/>
              <a:headEnd/>
              <a:tailEnd/>
            </a:ln>
          </p:spPr>
          <p:txBody>
            <a:bodyPr/>
            <a:lstStyle/>
            <a:p>
              <a:pPr>
                <a:defRPr/>
              </a:pPr>
              <a:endParaRPr lang="fi-FI"/>
            </a:p>
          </p:txBody>
        </p:sp>
        <p:sp>
          <p:nvSpPr>
            <p:cNvPr id="90" name="Oval 21"/>
            <p:cNvSpPr>
              <a:spLocks noChangeArrowheads="1"/>
            </p:cNvSpPr>
            <p:nvPr/>
          </p:nvSpPr>
          <p:spPr bwMode="auto">
            <a:xfrm>
              <a:off x="3657572" y="4010037"/>
              <a:ext cx="82291" cy="84676"/>
            </a:xfrm>
            <a:prstGeom prst="ellipse">
              <a:avLst/>
            </a:prstGeom>
            <a:grpFill/>
            <a:ln w="12700">
              <a:solidFill>
                <a:schemeClr val="tx1"/>
              </a:solidFill>
              <a:round/>
              <a:headEnd/>
              <a:tailEnd/>
            </a:ln>
          </p:spPr>
          <p:txBody>
            <a:bodyPr/>
            <a:lstStyle/>
            <a:p>
              <a:pPr>
                <a:defRPr/>
              </a:pPr>
              <a:endParaRPr lang="fi-FI"/>
            </a:p>
          </p:txBody>
        </p:sp>
        <p:sp>
          <p:nvSpPr>
            <p:cNvPr id="91" name="Oval 22"/>
            <p:cNvSpPr>
              <a:spLocks noChangeArrowheads="1"/>
            </p:cNvSpPr>
            <p:nvPr/>
          </p:nvSpPr>
          <p:spPr bwMode="auto">
            <a:xfrm>
              <a:off x="2931814" y="4043643"/>
              <a:ext cx="82291" cy="84676"/>
            </a:xfrm>
            <a:prstGeom prst="ellipse">
              <a:avLst/>
            </a:prstGeom>
            <a:grpFill/>
            <a:ln w="12700">
              <a:solidFill>
                <a:schemeClr val="tx1"/>
              </a:solidFill>
              <a:round/>
              <a:headEnd/>
              <a:tailEnd/>
            </a:ln>
          </p:spPr>
          <p:txBody>
            <a:bodyPr/>
            <a:lstStyle/>
            <a:p>
              <a:pPr>
                <a:defRPr/>
              </a:pPr>
              <a:endParaRPr lang="fi-FI"/>
            </a:p>
          </p:txBody>
        </p:sp>
        <p:sp>
          <p:nvSpPr>
            <p:cNvPr id="92" name="Oval 23"/>
            <p:cNvSpPr>
              <a:spLocks noChangeArrowheads="1"/>
            </p:cNvSpPr>
            <p:nvPr/>
          </p:nvSpPr>
          <p:spPr bwMode="auto">
            <a:xfrm>
              <a:off x="3113254" y="3386461"/>
              <a:ext cx="82291" cy="84676"/>
            </a:xfrm>
            <a:prstGeom prst="ellipse">
              <a:avLst/>
            </a:prstGeom>
            <a:grpFill/>
            <a:ln w="12700">
              <a:solidFill>
                <a:schemeClr val="tx1"/>
              </a:solidFill>
              <a:round/>
              <a:headEnd/>
              <a:tailEnd/>
            </a:ln>
          </p:spPr>
          <p:txBody>
            <a:bodyPr/>
            <a:lstStyle/>
            <a:p>
              <a:pPr>
                <a:defRPr/>
              </a:pPr>
              <a:endParaRPr lang="fi-FI"/>
            </a:p>
          </p:txBody>
        </p:sp>
        <p:sp>
          <p:nvSpPr>
            <p:cNvPr id="93" name="Oval 24"/>
            <p:cNvSpPr>
              <a:spLocks noChangeArrowheads="1"/>
            </p:cNvSpPr>
            <p:nvPr/>
          </p:nvSpPr>
          <p:spPr bwMode="auto">
            <a:xfrm>
              <a:off x="3294693" y="3677712"/>
              <a:ext cx="82291" cy="84676"/>
            </a:xfrm>
            <a:prstGeom prst="ellipse">
              <a:avLst/>
            </a:prstGeom>
            <a:grpFill/>
            <a:ln w="12700">
              <a:solidFill>
                <a:schemeClr val="tx1"/>
              </a:solidFill>
              <a:round/>
              <a:headEnd/>
              <a:tailEnd/>
            </a:ln>
          </p:spPr>
          <p:txBody>
            <a:bodyPr/>
            <a:lstStyle/>
            <a:p>
              <a:pPr>
                <a:defRPr/>
              </a:pPr>
              <a:endParaRPr lang="fi-FI"/>
            </a:p>
          </p:txBody>
        </p:sp>
        <p:sp>
          <p:nvSpPr>
            <p:cNvPr id="94" name="Oval 25"/>
            <p:cNvSpPr>
              <a:spLocks noChangeArrowheads="1"/>
            </p:cNvSpPr>
            <p:nvPr/>
          </p:nvSpPr>
          <p:spPr bwMode="auto">
            <a:xfrm>
              <a:off x="3476133" y="3961495"/>
              <a:ext cx="82291" cy="84676"/>
            </a:xfrm>
            <a:prstGeom prst="ellipse">
              <a:avLst/>
            </a:prstGeom>
            <a:grpFill/>
            <a:ln w="12700">
              <a:solidFill>
                <a:schemeClr val="tx1"/>
              </a:solidFill>
              <a:round/>
              <a:headEnd/>
              <a:tailEnd/>
            </a:ln>
          </p:spPr>
          <p:txBody>
            <a:bodyPr/>
            <a:lstStyle/>
            <a:p>
              <a:pPr>
                <a:defRPr/>
              </a:pPr>
              <a:endParaRPr lang="fi-FI"/>
            </a:p>
          </p:txBody>
        </p:sp>
        <p:sp>
          <p:nvSpPr>
            <p:cNvPr id="95" name="Oval 26"/>
            <p:cNvSpPr>
              <a:spLocks noChangeArrowheads="1"/>
            </p:cNvSpPr>
            <p:nvPr/>
          </p:nvSpPr>
          <p:spPr bwMode="auto">
            <a:xfrm>
              <a:off x="2931814" y="4140726"/>
              <a:ext cx="82291" cy="84676"/>
            </a:xfrm>
            <a:prstGeom prst="ellipse">
              <a:avLst/>
            </a:prstGeom>
            <a:grpFill/>
            <a:ln w="12700">
              <a:solidFill>
                <a:schemeClr val="tx1"/>
              </a:solidFill>
              <a:round/>
              <a:headEnd/>
              <a:tailEnd/>
            </a:ln>
          </p:spPr>
          <p:txBody>
            <a:bodyPr/>
            <a:lstStyle/>
            <a:p>
              <a:pPr>
                <a:defRPr/>
              </a:pPr>
              <a:endParaRPr lang="fi-FI"/>
            </a:p>
          </p:txBody>
        </p:sp>
        <p:sp>
          <p:nvSpPr>
            <p:cNvPr id="96" name="Oval 27"/>
            <p:cNvSpPr>
              <a:spLocks noChangeArrowheads="1"/>
            </p:cNvSpPr>
            <p:nvPr/>
          </p:nvSpPr>
          <p:spPr bwMode="auto">
            <a:xfrm>
              <a:off x="3113254" y="3995101"/>
              <a:ext cx="82291" cy="84676"/>
            </a:xfrm>
            <a:prstGeom prst="ellipse">
              <a:avLst/>
            </a:prstGeom>
            <a:grpFill/>
            <a:ln w="12700">
              <a:solidFill>
                <a:schemeClr val="tx1"/>
              </a:solidFill>
              <a:round/>
              <a:headEnd/>
              <a:tailEnd/>
            </a:ln>
          </p:spPr>
          <p:txBody>
            <a:bodyPr/>
            <a:lstStyle/>
            <a:p>
              <a:pPr>
                <a:defRPr/>
              </a:pPr>
              <a:endParaRPr lang="fi-FI"/>
            </a:p>
          </p:txBody>
        </p:sp>
        <p:sp>
          <p:nvSpPr>
            <p:cNvPr id="97" name="Oval 28"/>
            <p:cNvSpPr>
              <a:spLocks noChangeArrowheads="1"/>
            </p:cNvSpPr>
            <p:nvPr/>
          </p:nvSpPr>
          <p:spPr bwMode="auto">
            <a:xfrm>
              <a:off x="2931814" y="3995101"/>
              <a:ext cx="82291" cy="84676"/>
            </a:xfrm>
            <a:prstGeom prst="ellipse">
              <a:avLst/>
            </a:prstGeom>
            <a:grpFill/>
            <a:ln w="12700">
              <a:solidFill>
                <a:schemeClr val="tx1"/>
              </a:solidFill>
              <a:round/>
              <a:headEnd/>
              <a:tailEnd/>
            </a:ln>
          </p:spPr>
          <p:txBody>
            <a:bodyPr/>
            <a:lstStyle/>
            <a:p>
              <a:pPr>
                <a:defRPr/>
              </a:pPr>
              <a:endParaRPr lang="fi-FI"/>
            </a:p>
          </p:txBody>
        </p:sp>
        <p:sp>
          <p:nvSpPr>
            <p:cNvPr id="98" name="Oval 29"/>
            <p:cNvSpPr>
              <a:spLocks noChangeArrowheads="1"/>
            </p:cNvSpPr>
            <p:nvPr/>
          </p:nvSpPr>
          <p:spPr bwMode="auto">
            <a:xfrm>
              <a:off x="3113254" y="3937225"/>
              <a:ext cx="82291" cy="84676"/>
            </a:xfrm>
            <a:prstGeom prst="ellipse">
              <a:avLst/>
            </a:prstGeom>
            <a:grpFill/>
            <a:ln w="12700">
              <a:solidFill>
                <a:schemeClr val="tx1"/>
              </a:solidFill>
              <a:round/>
              <a:headEnd/>
              <a:tailEnd/>
            </a:ln>
          </p:spPr>
          <p:txBody>
            <a:bodyPr/>
            <a:lstStyle/>
            <a:p>
              <a:pPr>
                <a:defRPr/>
              </a:pPr>
              <a:endParaRPr lang="fi-FI"/>
            </a:p>
          </p:txBody>
        </p:sp>
        <p:sp>
          <p:nvSpPr>
            <p:cNvPr id="99" name="Oval 30"/>
            <p:cNvSpPr>
              <a:spLocks noChangeArrowheads="1"/>
            </p:cNvSpPr>
            <p:nvPr/>
          </p:nvSpPr>
          <p:spPr bwMode="auto">
            <a:xfrm>
              <a:off x="3839012" y="3905485"/>
              <a:ext cx="82291" cy="84676"/>
            </a:xfrm>
            <a:prstGeom prst="ellipse">
              <a:avLst/>
            </a:prstGeom>
            <a:grpFill/>
            <a:ln w="12700">
              <a:solidFill>
                <a:schemeClr val="tx1"/>
              </a:solidFill>
              <a:round/>
              <a:headEnd/>
              <a:tailEnd/>
            </a:ln>
          </p:spPr>
          <p:txBody>
            <a:bodyPr/>
            <a:lstStyle/>
            <a:p>
              <a:pPr>
                <a:defRPr/>
              </a:pPr>
              <a:endParaRPr lang="fi-FI"/>
            </a:p>
          </p:txBody>
        </p:sp>
        <p:sp>
          <p:nvSpPr>
            <p:cNvPr id="102" name="Oval 33"/>
            <p:cNvSpPr>
              <a:spLocks noChangeArrowheads="1"/>
            </p:cNvSpPr>
            <p:nvPr/>
          </p:nvSpPr>
          <p:spPr bwMode="auto">
            <a:xfrm>
              <a:off x="3476133" y="3214698"/>
              <a:ext cx="82291" cy="84676"/>
            </a:xfrm>
            <a:prstGeom prst="ellipse">
              <a:avLst/>
            </a:prstGeom>
            <a:grpFill/>
            <a:ln w="12700">
              <a:solidFill>
                <a:schemeClr val="tx1"/>
              </a:solidFill>
              <a:round/>
              <a:headEnd/>
              <a:tailEnd/>
            </a:ln>
          </p:spPr>
          <p:txBody>
            <a:bodyPr/>
            <a:lstStyle/>
            <a:p>
              <a:pPr>
                <a:defRPr/>
              </a:pPr>
              <a:endParaRPr lang="fi-FI"/>
            </a:p>
          </p:txBody>
        </p:sp>
        <p:sp>
          <p:nvSpPr>
            <p:cNvPr id="103" name="Oval 34"/>
            <p:cNvSpPr>
              <a:spLocks noChangeArrowheads="1"/>
            </p:cNvSpPr>
            <p:nvPr/>
          </p:nvSpPr>
          <p:spPr bwMode="auto">
            <a:xfrm>
              <a:off x="4209149" y="2930915"/>
              <a:ext cx="82291" cy="84676"/>
            </a:xfrm>
            <a:prstGeom prst="ellipse">
              <a:avLst/>
            </a:prstGeom>
            <a:grpFill/>
            <a:ln w="12700">
              <a:solidFill>
                <a:schemeClr val="tx1"/>
              </a:solidFill>
              <a:round/>
              <a:headEnd/>
              <a:tailEnd/>
            </a:ln>
          </p:spPr>
          <p:txBody>
            <a:bodyPr/>
            <a:lstStyle/>
            <a:p>
              <a:pPr>
                <a:defRPr/>
              </a:pPr>
              <a:endParaRPr lang="fi-FI"/>
            </a:p>
          </p:txBody>
        </p:sp>
        <p:sp>
          <p:nvSpPr>
            <p:cNvPr id="104" name="Oval 35"/>
            <p:cNvSpPr>
              <a:spLocks noChangeArrowheads="1"/>
            </p:cNvSpPr>
            <p:nvPr/>
          </p:nvSpPr>
          <p:spPr bwMode="auto">
            <a:xfrm>
              <a:off x="5297786" y="2639664"/>
              <a:ext cx="82291" cy="84676"/>
            </a:xfrm>
            <a:prstGeom prst="ellipse">
              <a:avLst/>
            </a:prstGeom>
            <a:grpFill/>
            <a:ln w="12700">
              <a:solidFill>
                <a:schemeClr val="tx1"/>
              </a:solidFill>
              <a:round/>
              <a:headEnd/>
              <a:tailEnd/>
            </a:ln>
          </p:spPr>
          <p:txBody>
            <a:bodyPr/>
            <a:lstStyle/>
            <a:p>
              <a:pPr>
                <a:defRPr/>
              </a:pPr>
              <a:endParaRPr lang="fi-FI"/>
            </a:p>
          </p:txBody>
        </p:sp>
        <p:sp>
          <p:nvSpPr>
            <p:cNvPr id="105" name="Oval 36"/>
            <p:cNvSpPr>
              <a:spLocks noChangeArrowheads="1"/>
            </p:cNvSpPr>
            <p:nvPr/>
          </p:nvSpPr>
          <p:spPr bwMode="auto">
            <a:xfrm>
              <a:off x="4390588" y="2841299"/>
              <a:ext cx="82291" cy="84676"/>
            </a:xfrm>
            <a:prstGeom prst="ellipse">
              <a:avLst/>
            </a:prstGeom>
            <a:grpFill/>
            <a:ln w="12700">
              <a:solidFill>
                <a:schemeClr val="tx1"/>
              </a:solidFill>
              <a:round/>
              <a:headEnd/>
              <a:tailEnd/>
            </a:ln>
          </p:spPr>
          <p:txBody>
            <a:bodyPr/>
            <a:lstStyle/>
            <a:p>
              <a:pPr>
                <a:defRPr/>
              </a:pPr>
              <a:endParaRPr lang="fi-FI"/>
            </a:p>
          </p:txBody>
        </p:sp>
        <p:sp>
          <p:nvSpPr>
            <p:cNvPr id="106" name="Oval 37"/>
            <p:cNvSpPr>
              <a:spLocks noChangeArrowheads="1"/>
            </p:cNvSpPr>
            <p:nvPr/>
          </p:nvSpPr>
          <p:spPr bwMode="auto">
            <a:xfrm>
              <a:off x="7119438" y="3476077"/>
              <a:ext cx="82291" cy="84676"/>
            </a:xfrm>
            <a:prstGeom prst="ellipse">
              <a:avLst/>
            </a:prstGeom>
            <a:grpFill/>
            <a:ln w="12700">
              <a:solidFill>
                <a:schemeClr val="tx1"/>
              </a:solidFill>
              <a:round/>
              <a:headEnd/>
              <a:tailEnd/>
            </a:ln>
          </p:spPr>
          <p:txBody>
            <a:bodyPr/>
            <a:lstStyle/>
            <a:p>
              <a:pPr>
                <a:defRPr/>
              </a:pPr>
              <a:endParaRPr lang="fi-FI"/>
            </a:p>
          </p:txBody>
        </p:sp>
        <p:sp>
          <p:nvSpPr>
            <p:cNvPr id="108" name="Oval 39"/>
            <p:cNvSpPr>
              <a:spLocks noChangeArrowheads="1"/>
            </p:cNvSpPr>
            <p:nvPr/>
          </p:nvSpPr>
          <p:spPr bwMode="auto">
            <a:xfrm>
              <a:off x="3207602" y="3718786"/>
              <a:ext cx="82291" cy="84676"/>
            </a:xfrm>
            <a:prstGeom prst="ellipse">
              <a:avLst/>
            </a:prstGeom>
            <a:grpFill/>
            <a:ln w="12700">
              <a:solidFill>
                <a:schemeClr val="tx1"/>
              </a:solidFill>
              <a:round/>
              <a:headEnd/>
              <a:tailEnd/>
            </a:ln>
          </p:spPr>
          <p:txBody>
            <a:bodyPr/>
            <a:lstStyle/>
            <a:p>
              <a:pPr>
                <a:defRPr/>
              </a:pPr>
              <a:endParaRPr lang="fi-FI"/>
            </a:p>
          </p:txBody>
        </p:sp>
        <p:sp>
          <p:nvSpPr>
            <p:cNvPr id="109" name="Oval 40"/>
            <p:cNvSpPr>
              <a:spLocks noChangeArrowheads="1"/>
            </p:cNvSpPr>
            <p:nvPr/>
          </p:nvSpPr>
          <p:spPr bwMode="auto">
            <a:xfrm>
              <a:off x="5479225" y="3864411"/>
              <a:ext cx="82291" cy="84676"/>
            </a:xfrm>
            <a:prstGeom prst="ellipse">
              <a:avLst/>
            </a:prstGeom>
            <a:grpFill/>
            <a:ln w="12700">
              <a:solidFill>
                <a:schemeClr val="tx1"/>
              </a:solidFill>
              <a:round/>
              <a:headEnd/>
              <a:tailEnd/>
            </a:ln>
          </p:spPr>
          <p:txBody>
            <a:bodyPr/>
            <a:lstStyle/>
            <a:p>
              <a:pPr>
                <a:defRPr/>
              </a:pPr>
              <a:endParaRPr lang="fi-FI"/>
            </a:p>
          </p:txBody>
        </p:sp>
        <p:sp>
          <p:nvSpPr>
            <p:cNvPr id="110" name="Oval 41"/>
            <p:cNvSpPr>
              <a:spLocks noChangeArrowheads="1"/>
            </p:cNvSpPr>
            <p:nvPr/>
          </p:nvSpPr>
          <p:spPr bwMode="auto">
            <a:xfrm>
              <a:off x="3476133" y="3214698"/>
              <a:ext cx="82291" cy="84676"/>
            </a:xfrm>
            <a:prstGeom prst="ellipse">
              <a:avLst/>
            </a:prstGeom>
            <a:grpFill/>
            <a:ln w="12700">
              <a:solidFill>
                <a:schemeClr val="tx1"/>
              </a:solidFill>
              <a:round/>
              <a:headEnd/>
              <a:tailEnd/>
            </a:ln>
          </p:spPr>
          <p:txBody>
            <a:bodyPr/>
            <a:lstStyle/>
            <a:p>
              <a:pPr>
                <a:defRPr/>
              </a:pPr>
              <a:endParaRPr lang="fi-FI"/>
            </a:p>
          </p:txBody>
        </p:sp>
        <p:sp>
          <p:nvSpPr>
            <p:cNvPr id="111" name="Oval 42"/>
            <p:cNvSpPr>
              <a:spLocks noChangeArrowheads="1"/>
            </p:cNvSpPr>
            <p:nvPr/>
          </p:nvSpPr>
          <p:spPr bwMode="auto">
            <a:xfrm>
              <a:off x="5116346" y="2817029"/>
              <a:ext cx="82291" cy="84676"/>
            </a:xfrm>
            <a:prstGeom prst="ellipse">
              <a:avLst/>
            </a:prstGeom>
            <a:grpFill/>
            <a:ln w="12700">
              <a:solidFill>
                <a:schemeClr val="tx1"/>
              </a:solidFill>
              <a:round/>
              <a:headEnd/>
              <a:tailEnd/>
            </a:ln>
          </p:spPr>
          <p:txBody>
            <a:bodyPr/>
            <a:lstStyle/>
            <a:p>
              <a:pPr>
                <a:defRPr/>
              </a:pPr>
              <a:endParaRPr lang="fi-FI"/>
            </a:p>
          </p:txBody>
        </p:sp>
        <p:sp>
          <p:nvSpPr>
            <p:cNvPr id="112" name="Oval 43"/>
            <p:cNvSpPr>
              <a:spLocks noChangeArrowheads="1"/>
            </p:cNvSpPr>
            <p:nvPr/>
          </p:nvSpPr>
          <p:spPr bwMode="auto">
            <a:xfrm>
              <a:off x="3657572" y="3425669"/>
              <a:ext cx="82291" cy="84676"/>
            </a:xfrm>
            <a:prstGeom prst="ellipse">
              <a:avLst/>
            </a:prstGeom>
            <a:grpFill/>
            <a:ln w="12700">
              <a:solidFill>
                <a:schemeClr val="tx1"/>
              </a:solidFill>
              <a:round/>
              <a:headEnd/>
              <a:tailEnd/>
            </a:ln>
          </p:spPr>
          <p:txBody>
            <a:bodyPr/>
            <a:lstStyle/>
            <a:p>
              <a:pPr>
                <a:defRPr/>
              </a:pPr>
              <a:endParaRPr lang="fi-FI"/>
            </a:p>
          </p:txBody>
        </p:sp>
        <p:sp>
          <p:nvSpPr>
            <p:cNvPr id="113" name="Oval 44"/>
            <p:cNvSpPr>
              <a:spLocks noChangeArrowheads="1"/>
            </p:cNvSpPr>
            <p:nvPr/>
          </p:nvSpPr>
          <p:spPr bwMode="auto">
            <a:xfrm>
              <a:off x="2931814" y="3532087"/>
              <a:ext cx="82291" cy="84676"/>
            </a:xfrm>
            <a:prstGeom prst="ellipse">
              <a:avLst/>
            </a:prstGeom>
            <a:grpFill/>
            <a:ln w="12700">
              <a:solidFill>
                <a:schemeClr val="tx1"/>
              </a:solidFill>
              <a:round/>
              <a:headEnd/>
              <a:tailEnd/>
            </a:ln>
          </p:spPr>
          <p:txBody>
            <a:bodyPr/>
            <a:lstStyle/>
            <a:p>
              <a:pPr>
                <a:defRPr/>
              </a:pPr>
              <a:endParaRPr lang="fi-FI"/>
            </a:p>
          </p:txBody>
        </p:sp>
        <p:sp>
          <p:nvSpPr>
            <p:cNvPr id="114" name="Oval 45"/>
            <p:cNvSpPr>
              <a:spLocks noChangeArrowheads="1"/>
            </p:cNvSpPr>
            <p:nvPr/>
          </p:nvSpPr>
          <p:spPr bwMode="auto">
            <a:xfrm>
              <a:off x="3476133" y="3190427"/>
              <a:ext cx="82291" cy="84676"/>
            </a:xfrm>
            <a:prstGeom prst="ellipse">
              <a:avLst/>
            </a:prstGeom>
            <a:grpFill/>
            <a:ln w="12700">
              <a:solidFill>
                <a:schemeClr val="tx1"/>
              </a:solidFill>
              <a:round/>
              <a:headEnd/>
              <a:tailEnd/>
            </a:ln>
          </p:spPr>
          <p:txBody>
            <a:bodyPr/>
            <a:lstStyle/>
            <a:p>
              <a:pPr>
                <a:defRPr/>
              </a:pPr>
              <a:endParaRPr lang="fi-FI"/>
            </a:p>
          </p:txBody>
        </p:sp>
        <p:sp>
          <p:nvSpPr>
            <p:cNvPr id="115" name="Oval 46"/>
            <p:cNvSpPr>
              <a:spLocks noChangeArrowheads="1"/>
            </p:cNvSpPr>
            <p:nvPr/>
          </p:nvSpPr>
          <p:spPr bwMode="auto">
            <a:xfrm>
              <a:off x="3657572" y="3362191"/>
              <a:ext cx="82291" cy="84676"/>
            </a:xfrm>
            <a:prstGeom prst="ellipse">
              <a:avLst/>
            </a:prstGeom>
            <a:grpFill/>
            <a:ln w="12700">
              <a:solidFill>
                <a:schemeClr val="tx1"/>
              </a:solidFill>
              <a:round/>
              <a:headEnd/>
              <a:tailEnd/>
            </a:ln>
          </p:spPr>
          <p:txBody>
            <a:bodyPr/>
            <a:lstStyle/>
            <a:p>
              <a:pPr>
                <a:defRPr/>
              </a:pPr>
              <a:endParaRPr lang="fi-FI"/>
            </a:p>
          </p:txBody>
        </p:sp>
        <p:sp>
          <p:nvSpPr>
            <p:cNvPr id="116" name="Freeform 47"/>
            <p:cNvSpPr>
              <a:spLocks/>
            </p:cNvSpPr>
            <p:nvPr/>
          </p:nvSpPr>
          <p:spPr bwMode="auto">
            <a:xfrm>
              <a:off x="3011648" y="3888683"/>
              <a:ext cx="148780" cy="113886"/>
            </a:xfrm>
            <a:custGeom>
              <a:avLst/>
              <a:gdLst>
                <a:gd name="T0" fmla="*/ 0 w 19"/>
                <a:gd name="T1" fmla="*/ 2147483647 h 14"/>
                <a:gd name="T2" fmla="*/ 2147483647 w 19"/>
                <a:gd name="T3" fmla="*/ 2147483647 h 14"/>
                <a:gd name="T4" fmla="*/ 2147483647 w 19"/>
                <a:gd name="T5" fmla="*/ 2147483647 h 14"/>
                <a:gd name="T6" fmla="*/ 2147483647 w 19"/>
                <a:gd name="T7" fmla="*/ 0 h 14"/>
                <a:gd name="T8" fmla="*/ 0 60000 65536"/>
                <a:gd name="T9" fmla="*/ 0 60000 65536"/>
                <a:gd name="T10" fmla="*/ 0 60000 65536"/>
                <a:gd name="T11" fmla="*/ 0 60000 65536"/>
                <a:gd name="T12" fmla="*/ 0 w 19"/>
                <a:gd name="T13" fmla="*/ 0 h 14"/>
                <a:gd name="T14" fmla="*/ 19 w 19"/>
                <a:gd name="T15" fmla="*/ 14 h 14"/>
              </a:gdLst>
              <a:ahLst/>
              <a:cxnLst>
                <a:cxn ang="T8">
                  <a:pos x="T0" y="T1"/>
                </a:cxn>
                <a:cxn ang="T9">
                  <a:pos x="T2" y="T3"/>
                </a:cxn>
                <a:cxn ang="T10">
                  <a:pos x="T4" y="T5"/>
                </a:cxn>
                <a:cxn ang="T11">
                  <a:pos x="T6" y="T7"/>
                </a:cxn>
              </a:cxnLst>
              <a:rect l="T12" t="T13" r="T14" b="T15"/>
              <a:pathLst>
                <a:path w="19" h="14">
                  <a:moveTo>
                    <a:pt x="0" y="14"/>
                  </a:moveTo>
                  <a:lnTo>
                    <a:pt x="6" y="9"/>
                  </a:lnTo>
                  <a:lnTo>
                    <a:pt x="13" y="4"/>
                  </a:lnTo>
                  <a:lnTo>
                    <a:pt x="19" y="0"/>
                  </a:lnTo>
                </a:path>
              </a:pathLst>
            </a:custGeom>
            <a:grpFill/>
            <a:ln w="12700">
              <a:solidFill>
                <a:schemeClr val="tx1"/>
              </a:solidFill>
              <a:prstDash val="solid"/>
              <a:round/>
              <a:headEnd/>
              <a:tailEnd/>
            </a:ln>
          </p:spPr>
          <p:txBody>
            <a:bodyPr/>
            <a:lstStyle/>
            <a:p>
              <a:pPr>
                <a:defRPr/>
              </a:pPr>
              <a:endParaRPr lang="fr-FR"/>
            </a:p>
          </p:txBody>
        </p:sp>
        <p:sp>
          <p:nvSpPr>
            <p:cNvPr id="117" name="Freeform 48"/>
            <p:cNvSpPr>
              <a:spLocks/>
            </p:cNvSpPr>
            <p:nvPr/>
          </p:nvSpPr>
          <p:spPr bwMode="auto">
            <a:xfrm>
              <a:off x="3160428" y="3808402"/>
              <a:ext cx="150594" cy="80281"/>
            </a:xfrm>
            <a:custGeom>
              <a:avLst/>
              <a:gdLst>
                <a:gd name="T0" fmla="*/ 0 w 19"/>
                <a:gd name="T1" fmla="*/ 2147483647 h 10"/>
                <a:gd name="T2" fmla="*/ 2147483647 w 19"/>
                <a:gd name="T3" fmla="*/ 2147483647 h 10"/>
                <a:gd name="T4" fmla="*/ 2147483647 w 19"/>
                <a:gd name="T5" fmla="*/ 2147483647 h 10"/>
                <a:gd name="T6" fmla="*/ 2147483647 w 19"/>
                <a:gd name="T7" fmla="*/ 0 h 10"/>
                <a:gd name="T8" fmla="*/ 0 60000 65536"/>
                <a:gd name="T9" fmla="*/ 0 60000 65536"/>
                <a:gd name="T10" fmla="*/ 0 60000 65536"/>
                <a:gd name="T11" fmla="*/ 0 60000 65536"/>
                <a:gd name="T12" fmla="*/ 0 w 19"/>
                <a:gd name="T13" fmla="*/ 0 h 10"/>
                <a:gd name="T14" fmla="*/ 19 w 19"/>
                <a:gd name="T15" fmla="*/ 10 h 10"/>
              </a:gdLst>
              <a:ahLst/>
              <a:cxnLst>
                <a:cxn ang="T8">
                  <a:pos x="T0" y="T1"/>
                </a:cxn>
                <a:cxn ang="T9">
                  <a:pos x="T2" y="T3"/>
                </a:cxn>
                <a:cxn ang="T10">
                  <a:pos x="T4" y="T5"/>
                </a:cxn>
                <a:cxn ang="T11">
                  <a:pos x="T6" y="T7"/>
                </a:cxn>
              </a:cxnLst>
              <a:rect l="T12" t="T13" r="T14" b="T15"/>
              <a:pathLst>
                <a:path w="19" h="10">
                  <a:moveTo>
                    <a:pt x="0" y="10"/>
                  </a:moveTo>
                  <a:lnTo>
                    <a:pt x="6" y="6"/>
                  </a:lnTo>
                  <a:lnTo>
                    <a:pt x="13" y="3"/>
                  </a:lnTo>
                  <a:lnTo>
                    <a:pt x="19" y="0"/>
                  </a:lnTo>
                </a:path>
              </a:pathLst>
            </a:custGeom>
            <a:grpFill/>
            <a:ln w="12700">
              <a:solidFill>
                <a:schemeClr val="tx1"/>
              </a:solidFill>
              <a:prstDash val="solid"/>
              <a:round/>
              <a:headEnd/>
              <a:tailEnd/>
            </a:ln>
          </p:spPr>
          <p:txBody>
            <a:bodyPr/>
            <a:lstStyle/>
            <a:p>
              <a:pPr>
                <a:defRPr/>
              </a:pPr>
              <a:endParaRPr lang="fr-FR"/>
            </a:p>
          </p:txBody>
        </p:sp>
        <p:sp>
          <p:nvSpPr>
            <p:cNvPr id="118" name="Freeform 49"/>
            <p:cNvSpPr>
              <a:spLocks/>
            </p:cNvSpPr>
            <p:nvPr/>
          </p:nvSpPr>
          <p:spPr bwMode="auto">
            <a:xfrm>
              <a:off x="3311022" y="3743057"/>
              <a:ext cx="150595" cy="65344"/>
            </a:xfrm>
            <a:custGeom>
              <a:avLst/>
              <a:gdLst>
                <a:gd name="T0" fmla="*/ 0 w 19"/>
                <a:gd name="T1" fmla="*/ 2147483647 h 8"/>
                <a:gd name="T2" fmla="*/ 2147483647 w 19"/>
                <a:gd name="T3" fmla="*/ 2147483647 h 8"/>
                <a:gd name="T4" fmla="*/ 2147483647 w 19"/>
                <a:gd name="T5" fmla="*/ 2147483647 h 8"/>
                <a:gd name="T6" fmla="*/ 2147483647 w 19"/>
                <a:gd name="T7" fmla="*/ 0 h 8"/>
                <a:gd name="T8" fmla="*/ 0 60000 65536"/>
                <a:gd name="T9" fmla="*/ 0 60000 65536"/>
                <a:gd name="T10" fmla="*/ 0 60000 65536"/>
                <a:gd name="T11" fmla="*/ 0 60000 65536"/>
                <a:gd name="T12" fmla="*/ 0 w 19"/>
                <a:gd name="T13" fmla="*/ 0 h 8"/>
                <a:gd name="T14" fmla="*/ 19 w 19"/>
                <a:gd name="T15" fmla="*/ 8 h 8"/>
              </a:gdLst>
              <a:ahLst/>
              <a:cxnLst>
                <a:cxn ang="T8">
                  <a:pos x="T0" y="T1"/>
                </a:cxn>
                <a:cxn ang="T9">
                  <a:pos x="T2" y="T3"/>
                </a:cxn>
                <a:cxn ang="T10">
                  <a:pos x="T4" y="T5"/>
                </a:cxn>
                <a:cxn ang="T11">
                  <a:pos x="T6" y="T7"/>
                </a:cxn>
              </a:cxnLst>
              <a:rect l="T12" t="T13" r="T14" b="T15"/>
              <a:pathLst>
                <a:path w="19" h="8">
                  <a:moveTo>
                    <a:pt x="0" y="8"/>
                  </a:moveTo>
                  <a:lnTo>
                    <a:pt x="6" y="5"/>
                  </a:lnTo>
                  <a:lnTo>
                    <a:pt x="13" y="3"/>
                  </a:lnTo>
                  <a:lnTo>
                    <a:pt x="19" y="0"/>
                  </a:lnTo>
                </a:path>
              </a:pathLst>
            </a:custGeom>
            <a:grpFill/>
            <a:ln w="12700">
              <a:solidFill>
                <a:schemeClr val="tx1"/>
              </a:solidFill>
              <a:prstDash val="solid"/>
              <a:round/>
              <a:headEnd/>
              <a:tailEnd/>
            </a:ln>
          </p:spPr>
          <p:txBody>
            <a:bodyPr/>
            <a:lstStyle/>
            <a:p>
              <a:pPr>
                <a:defRPr/>
              </a:pPr>
              <a:endParaRPr lang="fr-FR"/>
            </a:p>
          </p:txBody>
        </p:sp>
        <p:sp>
          <p:nvSpPr>
            <p:cNvPr id="119" name="Freeform 50"/>
            <p:cNvSpPr>
              <a:spLocks/>
            </p:cNvSpPr>
            <p:nvPr/>
          </p:nvSpPr>
          <p:spPr bwMode="auto">
            <a:xfrm>
              <a:off x="3461618" y="3694516"/>
              <a:ext cx="148780" cy="48542"/>
            </a:xfrm>
            <a:custGeom>
              <a:avLst/>
              <a:gdLst>
                <a:gd name="T0" fmla="*/ 0 w 19"/>
                <a:gd name="T1" fmla="*/ 2147483647 h 6"/>
                <a:gd name="T2" fmla="*/ 2147483647 w 19"/>
                <a:gd name="T3" fmla="*/ 2147483647 h 6"/>
                <a:gd name="T4" fmla="*/ 2147483647 w 19"/>
                <a:gd name="T5" fmla="*/ 2147483647 h 6"/>
                <a:gd name="T6" fmla="*/ 2147483647 w 19"/>
                <a:gd name="T7" fmla="*/ 0 h 6"/>
                <a:gd name="T8" fmla="*/ 0 60000 65536"/>
                <a:gd name="T9" fmla="*/ 0 60000 65536"/>
                <a:gd name="T10" fmla="*/ 0 60000 65536"/>
                <a:gd name="T11" fmla="*/ 0 60000 65536"/>
                <a:gd name="T12" fmla="*/ 0 w 19"/>
                <a:gd name="T13" fmla="*/ 0 h 6"/>
                <a:gd name="T14" fmla="*/ 19 w 19"/>
                <a:gd name="T15" fmla="*/ 6 h 6"/>
              </a:gdLst>
              <a:ahLst/>
              <a:cxnLst>
                <a:cxn ang="T8">
                  <a:pos x="T0" y="T1"/>
                </a:cxn>
                <a:cxn ang="T9">
                  <a:pos x="T2" y="T3"/>
                </a:cxn>
                <a:cxn ang="T10">
                  <a:pos x="T4" y="T5"/>
                </a:cxn>
                <a:cxn ang="T11">
                  <a:pos x="T6" y="T7"/>
                </a:cxn>
              </a:cxnLst>
              <a:rect l="T12" t="T13" r="T14" b="T15"/>
              <a:pathLst>
                <a:path w="19" h="6">
                  <a:moveTo>
                    <a:pt x="0" y="6"/>
                  </a:moveTo>
                  <a:lnTo>
                    <a:pt x="6" y="4"/>
                  </a:lnTo>
                  <a:lnTo>
                    <a:pt x="13" y="2"/>
                  </a:lnTo>
                  <a:lnTo>
                    <a:pt x="19" y="0"/>
                  </a:lnTo>
                </a:path>
              </a:pathLst>
            </a:custGeom>
            <a:grpFill/>
            <a:ln w="12700">
              <a:solidFill>
                <a:schemeClr val="tx1"/>
              </a:solidFill>
              <a:prstDash val="solid"/>
              <a:round/>
              <a:headEnd/>
              <a:tailEnd/>
            </a:ln>
          </p:spPr>
          <p:txBody>
            <a:bodyPr/>
            <a:lstStyle/>
            <a:p>
              <a:pPr>
                <a:defRPr/>
              </a:pPr>
              <a:endParaRPr lang="fr-FR"/>
            </a:p>
          </p:txBody>
        </p:sp>
        <p:sp>
          <p:nvSpPr>
            <p:cNvPr id="120" name="Freeform 51"/>
            <p:cNvSpPr>
              <a:spLocks/>
            </p:cNvSpPr>
            <p:nvPr/>
          </p:nvSpPr>
          <p:spPr bwMode="auto">
            <a:xfrm>
              <a:off x="3610398" y="3645974"/>
              <a:ext cx="150594" cy="48542"/>
            </a:xfrm>
            <a:custGeom>
              <a:avLst/>
              <a:gdLst>
                <a:gd name="T0" fmla="*/ 0 w 19"/>
                <a:gd name="T1" fmla="*/ 2147483647 h 6"/>
                <a:gd name="T2" fmla="*/ 2147483647 w 19"/>
                <a:gd name="T3" fmla="*/ 2147483647 h 6"/>
                <a:gd name="T4" fmla="*/ 2147483647 w 19"/>
                <a:gd name="T5" fmla="*/ 2147483647 h 6"/>
                <a:gd name="T6" fmla="*/ 2147483647 w 19"/>
                <a:gd name="T7" fmla="*/ 0 h 6"/>
                <a:gd name="T8" fmla="*/ 0 60000 65536"/>
                <a:gd name="T9" fmla="*/ 0 60000 65536"/>
                <a:gd name="T10" fmla="*/ 0 60000 65536"/>
                <a:gd name="T11" fmla="*/ 0 60000 65536"/>
                <a:gd name="T12" fmla="*/ 0 w 19"/>
                <a:gd name="T13" fmla="*/ 0 h 6"/>
                <a:gd name="T14" fmla="*/ 19 w 19"/>
                <a:gd name="T15" fmla="*/ 6 h 6"/>
              </a:gdLst>
              <a:ahLst/>
              <a:cxnLst>
                <a:cxn ang="T8">
                  <a:pos x="T0" y="T1"/>
                </a:cxn>
                <a:cxn ang="T9">
                  <a:pos x="T2" y="T3"/>
                </a:cxn>
                <a:cxn ang="T10">
                  <a:pos x="T4" y="T5"/>
                </a:cxn>
                <a:cxn ang="T11">
                  <a:pos x="T6" y="T7"/>
                </a:cxn>
              </a:cxnLst>
              <a:rect l="T12" t="T13" r="T14" b="T15"/>
              <a:pathLst>
                <a:path w="19" h="6">
                  <a:moveTo>
                    <a:pt x="0" y="6"/>
                  </a:moveTo>
                  <a:lnTo>
                    <a:pt x="6" y="4"/>
                  </a:lnTo>
                  <a:lnTo>
                    <a:pt x="13" y="2"/>
                  </a:lnTo>
                  <a:lnTo>
                    <a:pt x="19" y="0"/>
                  </a:lnTo>
                </a:path>
              </a:pathLst>
            </a:custGeom>
            <a:grpFill/>
            <a:ln w="12700">
              <a:solidFill>
                <a:schemeClr val="tx1"/>
              </a:solidFill>
              <a:prstDash val="solid"/>
              <a:round/>
              <a:headEnd/>
              <a:tailEnd/>
            </a:ln>
          </p:spPr>
          <p:txBody>
            <a:bodyPr/>
            <a:lstStyle/>
            <a:p>
              <a:pPr>
                <a:defRPr/>
              </a:pPr>
              <a:endParaRPr lang="fr-FR"/>
            </a:p>
          </p:txBody>
        </p:sp>
        <p:sp>
          <p:nvSpPr>
            <p:cNvPr id="121" name="Freeform 52"/>
            <p:cNvSpPr>
              <a:spLocks/>
            </p:cNvSpPr>
            <p:nvPr/>
          </p:nvSpPr>
          <p:spPr bwMode="auto">
            <a:xfrm>
              <a:off x="3760992" y="3604900"/>
              <a:ext cx="148780" cy="41074"/>
            </a:xfrm>
            <a:custGeom>
              <a:avLst/>
              <a:gdLst>
                <a:gd name="T0" fmla="*/ 0 w 19"/>
                <a:gd name="T1" fmla="*/ 2147483647 h 5"/>
                <a:gd name="T2" fmla="*/ 2147483647 w 19"/>
                <a:gd name="T3" fmla="*/ 2147483647 h 5"/>
                <a:gd name="T4" fmla="*/ 2147483647 w 19"/>
                <a:gd name="T5" fmla="*/ 2147483647 h 5"/>
                <a:gd name="T6" fmla="*/ 2147483647 w 19"/>
                <a:gd name="T7" fmla="*/ 0 h 5"/>
                <a:gd name="T8" fmla="*/ 0 60000 65536"/>
                <a:gd name="T9" fmla="*/ 0 60000 65536"/>
                <a:gd name="T10" fmla="*/ 0 60000 65536"/>
                <a:gd name="T11" fmla="*/ 0 60000 65536"/>
                <a:gd name="T12" fmla="*/ 0 w 19"/>
                <a:gd name="T13" fmla="*/ 0 h 5"/>
                <a:gd name="T14" fmla="*/ 19 w 19"/>
                <a:gd name="T15" fmla="*/ 5 h 5"/>
              </a:gdLst>
              <a:ahLst/>
              <a:cxnLst>
                <a:cxn ang="T8">
                  <a:pos x="T0" y="T1"/>
                </a:cxn>
                <a:cxn ang="T9">
                  <a:pos x="T2" y="T3"/>
                </a:cxn>
                <a:cxn ang="T10">
                  <a:pos x="T4" y="T5"/>
                </a:cxn>
                <a:cxn ang="T11">
                  <a:pos x="T6" y="T7"/>
                </a:cxn>
              </a:cxnLst>
              <a:rect l="T12" t="T13" r="T14" b="T15"/>
              <a:pathLst>
                <a:path w="19" h="5">
                  <a:moveTo>
                    <a:pt x="0" y="5"/>
                  </a:moveTo>
                  <a:lnTo>
                    <a:pt x="6" y="3"/>
                  </a:lnTo>
                  <a:lnTo>
                    <a:pt x="13" y="2"/>
                  </a:lnTo>
                  <a:lnTo>
                    <a:pt x="19" y="0"/>
                  </a:lnTo>
                </a:path>
              </a:pathLst>
            </a:custGeom>
            <a:grpFill/>
            <a:ln w="12700">
              <a:solidFill>
                <a:schemeClr val="tx1"/>
              </a:solidFill>
              <a:prstDash val="solid"/>
              <a:round/>
              <a:headEnd/>
              <a:tailEnd/>
            </a:ln>
          </p:spPr>
          <p:txBody>
            <a:bodyPr/>
            <a:lstStyle/>
            <a:p>
              <a:pPr>
                <a:defRPr/>
              </a:pPr>
              <a:endParaRPr lang="fr-FR"/>
            </a:p>
          </p:txBody>
        </p:sp>
        <p:sp>
          <p:nvSpPr>
            <p:cNvPr id="122" name="Freeform 53"/>
            <p:cNvSpPr>
              <a:spLocks/>
            </p:cNvSpPr>
            <p:nvPr/>
          </p:nvSpPr>
          <p:spPr bwMode="auto">
            <a:xfrm>
              <a:off x="3909773" y="3556358"/>
              <a:ext cx="197770" cy="48542"/>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0 60000 65536"/>
                <a:gd name="T11" fmla="*/ 0 60000 65536"/>
                <a:gd name="T12" fmla="*/ 0 60000 65536"/>
                <a:gd name="T13" fmla="*/ 0 60000 65536"/>
                <a:gd name="T14" fmla="*/ 0 60000 65536"/>
                <a:gd name="T15" fmla="*/ 0 w 25"/>
                <a:gd name="T16" fmla="*/ 0 h 6"/>
                <a:gd name="T17" fmla="*/ 25 w 25"/>
                <a:gd name="T18" fmla="*/ 6 h 6"/>
              </a:gdLst>
              <a:ahLst/>
              <a:cxnLst>
                <a:cxn ang="T10">
                  <a:pos x="T0" y="T1"/>
                </a:cxn>
                <a:cxn ang="T11">
                  <a:pos x="T2" y="T3"/>
                </a:cxn>
                <a:cxn ang="T12">
                  <a:pos x="T4" y="T5"/>
                </a:cxn>
                <a:cxn ang="T13">
                  <a:pos x="T6" y="T7"/>
                </a:cxn>
                <a:cxn ang="T14">
                  <a:pos x="T8" y="T9"/>
                </a:cxn>
              </a:cxnLst>
              <a:rect l="T15" t="T16" r="T17" b="T18"/>
              <a:pathLst>
                <a:path w="25" h="6">
                  <a:moveTo>
                    <a:pt x="0" y="6"/>
                  </a:moveTo>
                  <a:lnTo>
                    <a:pt x="6" y="5"/>
                  </a:lnTo>
                  <a:lnTo>
                    <a:pt x="12" y="3"/>
                  </a:lnTo>
                  <a:lnTo>
                    <a:pt x="19" y="2"/>
                  </a:lnTo>
                  <a:lnTo>
                    <a:pt x="25" y="0"/>
                  </a:lnTo>
                </a:path>
              </a:pathLst>
            </a:custGeom>
            <a:grpFill/>
            <a:ln w="12700">
              <a:solidFill>
                <a:schemeClr val="tx1"/>
              </a:solidFill>
              <a:prstDash val="solid"/>
              <a:round/>
              <a:headEnd/>
              <a:tailEnd/>
            </a:ln>
          </p:spPr>
          <p:txBody>
            <a:bodyPr/>
            <a:lstStyle/>
            <a:p>
              <a:pPr>
                <a:defRPr/>
              </a:pPr>
              <a:endParaRPr lang="fr-FR"/>
            </a:p>
          </p:txBody>
        </p:sp>
        <p:sp>
          <p:nvSpPr>
            <p:cNvPr id="123" name="Freeform 54"/>
            <p:cNvSpPr>
              <a:spLocks/>
            </p:cNvSpPr>
            <p:nvPr/>
          </p:nvSpPr>
          <p:spPr bwMode="auto">
            <a:xfrm>
              <a:off x="4107542" y="3524619"/>
              <a:ext cx="148780" cy="31739"/>
            </a:xfrm>
            <a:custGeom>
              <a:avLst/>
              <a:gdLst>
                <a:gd name="T0" fmla="*/ 0 w 19"/>
                <a:gd name="T1" fmla="*/ 2147483647 h 4"/>
                <a:gd name="T2" fmla="*/ 2147483647 w 19"/>
                <a:gd name="T3" fmla="*/ 2147483647 h 4"/>
                <a:gd name="T4" fmla="*/ 2147483647 w 19"/>
                <a:gd name="T5" fmla="*/ 2147483647 h 4"/>
                <a:gd name="T6" fmla="*/ 2147483647 w 19"/>
                <a:gd name="T7" fmla="*/ 0 h 4"/>
                <a:gd name="T8" fmla="*/ 0 60000 65536"/>
                <a:gd name="T9" fmla="*/ 0 60000 65536"/>
                <a:gd name="T10" fmla="*/ 0 60000 65536"/>
                <a:gd name="T11" fmla="*/ 0 60000 65536"/>
                <a:gd name="T12" fmla="*/ 0 w 19"/>
                <a:gd name="T13" fmla="*/ 0 h 4"/>
                <a:gd name="T14" fmla="*/ 19 w 19"/>
                <a:gd name="T15" fmla="*/ 4 h 4"/>
              </a:gdLst>
              <a:ahLst/>
              <a:cxnLst>
                <a:cxn ang="T8">
                  <a:pos x="T0" y="T1"/>
                </a:cxn>
                <a:cxn ang="T9">
                  <a:pos x="T2" y="T3"/>
                </a:cxn>
                <a:cxn ang="T10">
                  <a:pos x="T4" y="T5"/>
                </a:cxn>
                <a:cxn ang="T11">
                  <a:pos x="T6" y="T7"/>
                </a:cxn>
              </a:cxnLst>
              <a:rect l="T12" t="T13" r="T14" b="T15"/>
              <a:pathLst>
                <a:path w="19" h="4">
                  <a:moveTo>
                    <a:pt x="0" y="4"/>
                  </a:moveTo>
                  <a:lnTo>
                    <a:pt x="6" y="3"/>
                  </a:lnTo>
                  <a:lnTo>
                    <a:pt x="13" y="1"/>
                  </a:lnTo>
                  <a:lnTo>
                    <a:pt x="19" y="0"/>
                  </a:lnTo>
                </a:path>
              </a:pathLst>
            </a:custGeom>
            <a:grpFill/>
            <a:ln w="12700">
              <a:solidFill>
                <a:schemeClr val="tx1"/>
              </a:solidFill>
              <a:prstDash val="solid"/>
              <a:round/>
              <a:headEnd/>
              <a:tailEnd/>
            </a:ln>
          </p:spPr>
          <p:txBody>
            <a:bodyPr/>
            <a:lstStyle/>
            <a:p>
              <a:pPr>
                <a:defRPr/>
              </a:pPr>
              <a:endParaRPr lang="fr-FR"/>
            </a:p>
          </p:txBody>
        </p:sp>
        <p:sp>
          <p:nvSpPr>
            <p:cNvPr id="124" name="Freeform 55"/>
            <p:cNvSpPr>
              <a:spLocks/>
            </p:cNvSpPr>
            <p:nvPr/>
          </p:nvSpPr>
          <p:spPr bwMode="auto">
            <a:xfrm>
              <a:off x="4256323" y="3491013"/>
              <a:ext cx="150594" cy="33606"/>
            </a:xfrm>
            <a:custGeom>
              <a:avLst/>
              <a:gdLst>
                <a:gd name="T0" fmla="*/ 0 w 19"/>
                <a:gd name="T1" fmla="*/ 2147483647 h 4"/>
                <a:gd name="T2" fmla="*/ 2147483647 w 19"/>
                <a:gd name="T3" fmla="*/ 2147483647 h 4"/>
                <a:gd name="T4" fmla="*/ 2147483647 w 19"/>
                <a:gd name="T5" fmla="*/ 2147483647 h 4"/>
                <a:gd name="T6" fmla="*/ 2147483647 w 19"/>
                <a:gd name="T7" fmla="*/ 0 h 4"/>
                <a:gd name="T8" fmla="*/ 0 60000 65536"/>
                <a:gd name="T9" fmla="*/ 0 60000 65536"/>
                <a:gd name="T10" fmla="*/ 0 60000 65536"/>
                <a:gd name="T11" fmla="*/ 0 60000 65536"/>
                <a:gd name="T12" fmla="*/ 0 w 19"/>
                <a:gd name="T13" fmla="*/ 0 h 4"/>
                <a:gd name="T14" fmla="*/ 19 w 19"/>
                <a:gd name="T15" fmla="*/ 4 h 4"/>
              </a:gdLst>
              <a:ahLst/>
              <a:cxnLst>
                <a:cxn ang="T8">
                  <a:pos x="T0" y="T1"/>
                </a:cxn>
                <a:cxn ang="T9">
                  <a:pos x="T2" y="T3"/>
                </a:cxn>
                <a:cxn ang="T10">
                  <a:pos x="T4" y="T5"/>
                </a:cxn>
                <a:cxn ang="T11">
                  <a:pos x="T6" y="T7"/>
                </a:cxn>
              </a:cxnLst>
              <a:rect l="T12" t="T13" r="T14" b="T15"/>
              <a:pathLst>
                <a:path w="19" h="4">
                  <a:moveTo>
                    <a:pt x="0" y="4"/>
                  </a:moveTo>
                  <a:lnTo>
                    <a:pt x="6" y="3"/>
                  </a:lnTo>
                  <a:lnTo>
                    <a:pt x="13" y="1"/>
                  </a:lnTo>
                  <a:lnTo>
                    <a:pt x="19" y="0"/>
                  </a:lnTo>
                </a:path>
              </a:pathLst>
            </a:custGeom>
            <a:grpFill/>
            <a:ln w="12700">
              <a:solidFill>
                <a:schemeClr val="tx1"/>
              </a:solidFill>
              <a:prstDash val="solid"/>
              <a:round/>
              <a:headEnd/>
              <a:tailEnd/>
            </a:ln>
          </p:spPr>
          <p:txBody>
            <a:bodyPr/>
            <a:lstStyle/>
            <a:p>
              <a:pPr>
                <a:defRPr/>
              </a:pPr>
              <a:endParaRPr lang="fr-FR"/>
            </a:p>
          </p:txBody>
        </p:sp>
        <p:sp>
          <p:nvSpPr>
            <p:cNvPr id="125" name="Freeform 56"/>
            <p:cNvSpPr>
              <a:spLocks/>
            </p:cNvSpPr>
            <p:nvPr/>
          </p:nvSpPr>
          <p:spPr bwMode="auto">
            <a:xfrm>
              <a:off x="4406917" y="3466742"/>
              <a:ext cx="148780" cy="24270"/>
            </a:xfrm>
            <a:custGeom>
              <a:avLst/>
              <a:gdLst>
                <a:gd name="T0" fmla="*/ 0 w 19"/>
                <a:gd name="T1" fmla="*/ 2147483647 h 3"/>
                <a:gd name="T2" fmla="*/ 2147483647 w 19"/>
                <a:gd name="T3" fmla="*/ 2147483647 h 3"/>
                <a:gd name="T4" fmla="*/ 2147483647 w 19"/>
                <a:gd name="T5" fmla="*/ 2147483647 h 3"/>
                <a:gd name="T6" fmla="*/ 2147483647 w 19"/>
                <a:gd name="T7" fmla="*/ 0 h 3"/>
                <a:gd name="T8" fmla="*/ 0 60000 65536"/>
                <a:gd name="T9" fmla="*/ 0 60000 65536"/>
                <a:gd name="T10" fmla="*/ 0 60000 65536"/>
                <a:gd name="T11" fmla="*/ 0 60000 65536"/>
                <a:gd name="T12" fmla="*/ 0 w 19"/>
                <a:gd name="T13" fmla="*/ 0 h 3"/>
                <a:gd name="T14" fmla="*/ 19 w 19"/>
                <a:gd name="T15" fmla="*/ 3 h 3"/>
              </a:gdLst>
              <a:ahLst/>
              <a:cxnLst>
                <a:cxn ang="T8">
                  <a:pos x="T0" y="T1"/>
                </a:cxn>
                <a:cxn ang="T9">
                  <a:pos x="T2" y="T3"/>
                </a:cxn>
                <a:cxn ang="T10">
                  <a:pos x="T4" y="T5"/>
                </a:cxn>
                <a:cxn ang="T11">
                  <a:pos x="T6" y="T7"/>
                </a:cxn>
              </a:cxnLst>
              <a:rect l="T12" t="T13" r="T14" b="T15"/>
              <a:pathLst>
                <a:path w="19" h="3">
                  <a:moveTo>
                    <a:pt x="0" y="3"/>
                  </a:moveTo>
                  <a:lnTo>
                    <a:pt x="6" y="2"/>
                  </a:lnTo>
                  <a:lnTo>
                    <a:pt x="13" y="1"/>
                  </a:lnTo>
                  <a:lnTo>
                    <a:pt x="19" y="0"/>
                  </a:lnTo>
                </a:path>
              </a:pathLst>
            </a:custGeom>
            <a:grpFill/>
            <a:ln w="12700">
              <a:solidFill>
                <a:schemeClr val="tx1"/>
              </a:solidFill>
              <a:prstDash val="solid"/>
              <a:round/>
              <a:headEnd/>
              <a:tailEnd/>
            </a:ln>
          </p:spPr>
          <p:txBody>
            <a:bodyPr/>
            <a:lstStyle/>
            <a:p>
              <a:pPr>
                <a:defRPr/>
              </a:pPr>
              <a:endParaRPr lang="fr-FR"/>
            </a:p>
          </p:txBody>
        </p:sp>
        <p:sp>
          <p:nvSpPr>
            <p:cNvPr id="126" name="Freeform 57"/>
            <p:cNvSpPr>
              <a:spLocks/>
            </p:cNvSpPr>
            <p:nvPr/>
          </p:nvSpPr>
          <p:spPr bwMode="auto">
            <a:xfrm>
              <a:off x="4555698" y="3435003"/>
              <a:ext cx="150595" cy="31739"/>
            </a:xfrm>
            <a:custGeom>
              <a:avLst/>
              <a:gdLst>
                <a:gd name="T0" fmla="*/ 0 w 19"/>
                <a:gd name="T1" fmla="*/ 2147483647 h 4"/>
                <a:gd name="T2" fmla="*/ 2147483647 w 19"/>
                <a:gd name="T3" fmla="*/ 2147483647 h 4"/>
                <a:gd name="T4" fmla="*/ 2147483647 w 19"/>
                <a:gd name="T5" fmla="*/ 2147483647 h 4"/>
                <a:gd name="T6" fmla="*/ 2147483647 w 19"/>
                <a:gd name="T7" fmla="*/ 0 h 4"/>
                <a:gd name="T8" fmla="*/ 0 60000 65536"/>
                <a:gd name="T9" fmla="*/ 0 60000 65536"/>
                <a:gd name="T10" fmla="*/ 0 60000 65536"/>
                <a:gd name="T11" fmla="*/ 0 60000 65536"/>
                <a:gd name="T12" fmla="*/ 0 w 19"/>
                <a:gd name="T13" fmla="*/ 0 h 4"/>
                <a:gd name="T14" fmla="*/ 19 w 19"/>
                <a:gd name="T15" fmla="*/ 4 h 4"/>
              </a:gdLst>
              <a:ahLst/>
              <a:cxnLst>
                <a:cxn ang="T8">
                  <a:pos x="T0" y="T1"/>
                </a:cxn>
                <a:cxn ang="T9">
                  <a:pos x="T2" y="T3"/>
                </a:cxn>
                <a:cxn ang="T10">
                  <a:pos x="T4" y="T5"/>
                </a:cxn>
                <a:cxn ang="T11">
                  <a:pos x="T6" y="T7"/>
                </a:cxn>
              </a:cxnLst>
              <a:rect l="T12" t="T13" r="T14" b="T15"/>
              <a:pathLst>
                <a:path w="19" h="4">
                  <a:moveTo>
                    <a:pt x="0" y="4"/>
                  </a:moveTo>
                  <a:lnTo>
                    <a:pt x="6" y="3"/>
                  </a:lnTo>
                  <a:lnTo>
                    <a:pt x="13" y="1"/>
                  </a:lnTo>
                  <a:lnTo>
                    <a:pt x="19" y="0"/>
                  </a:lnTo>
                </a:path>
              </a:pathLst>
            </a:custGeom>
            <a:grpFill/>
            <a:ln w="12700">
              <a:solidFill>
                <a:schemeClr val="tx1"/>
              </a:solidFill>
              <a:prstDash val="solid"/>
              <a:round/>
              <a:headEnd/>
              <a:tailEnd/>
            </a:ln>
          </p:spPr>
          <p:txBody>
            <a:bodyPr/>
            <a:lstStyle/>
            <a:p>
              <a:pPr>
                <a:defRPr/>
              </a:pPr>
              <a:endParaRPr lang="fr-FR"/>
            </a:p>
          </p:txBody>
        </p:sp>
        <p:sp>
          <p:nvSpPr>
            <p:cNvPr id="127" name="Freeform 58"/>
            <p:cNvSpPr>
              <a:spLocks/>
            </p:cNvSpPr>
            <p:nvPr/>
          </p:nvSpPr>
          <p:spPr bwMode="auto">
            <a:xfrm>
              <a:off x="4706293" y="3410733"/>
              <a:ext cx="150594" cy="24270"/>
            </a:xfrm>
            <a:custGeom>
              <a:avLst/>
              <a:gdLst>
                <a:gd name="T0" fmla="*/ 0 w 19"/>
                <a:gd name="T1" fmla="*/ 2147483647 h 3"/>
                <a:gd name="T2" fmla="*/ 2147483647 w 19"/>
                <a:gd name="T3" fmla="*/ 2147483647 h 3"/>
                <a:gd name="T4" fmla="*/ 2147483647 w 19"/>
                <a:gd name="T5" fmla="*/ 2147483647 h 3"/>
                <a:gd name="T6" fmla="*/ 2147483647 w 19"/>
                <a:gd name="T7" fmla="*/ 0 h 3"/>
                <a:gd name="T8" fmla="*/ 0 60000 65536"/>
                <a:gd name="T9" fmla="*/ 0 60000 65536"/>
                <a:gd name="T10" fmla="*/ 0 60000 65536"/>
                <a:gd name="T11" fmla="*/ 0 60000 65536"/>
                <a:gd name="T12" fmla="*/ 0 w 19"/>
                <a:gd name="T13" fmla="*/ 0 h 3"/>
                <a:gd name="T14" fmla="*/ 19 w 19"/>
                <a:gd name="T15" fmla="*/ 3 h 3"/>
              </a:gdLst>
              <a:ahLst/>
              <a:cxnLst>
                <a:cxn ang="T8">
                  <a:pos x="T0" y="T1"/>
                </a:cxn>
                <a:cxn ang="T9">
                  <a:pos x="T2" y="T3"/>
                </a:cxn>
                <a:cxn ang="T10">
                  <a:pos x="T4" y="T5"/>
                </a:cxn>
                <a:cxn ang="T11">
                  <a:pos x="T6" y="T7"/>
                </a:cxn>
              </a:cxnLst>
              <a:rect l="T12" t="T13" r="T14" b="T15"/>
              <a:pathLst>
                <a:path w="19" h="3">
                  <a:moveTo>
                    <a:pt x="0" y="3"/>
                  </a:moveTo>
                  <a:lnTo>
                    <a:pt x="6" y="2"/>
                  </a:lnTo>
                  <a:lnTo>
                    <a:pt x="13" y="1"/>
                  </a:lnTo>
                  <a:lnTo>
                    <a:pt x="19" y="0"/>
                  </a:lnTo>
                </a:path>
              </a:pathLst>
            </a:custGeom>
            <a:grpFill/>
            <a:ln w="12700">
              <a:solidFill>
                <a:schemeClr val="tx1"/>
              </a:solidFill>
              <a:prstDash val="solid"/>
              <a:round/>
              <a:headEnd/>
              <a:tailEnd/>
            </a:ln>
          </p:spPr>
          <p:txBody>
            <a:bodyPr/>
            <a:lstStyle/>
            <a:p>
              <a:pPr>
                <a:defRPr/>
              </a:pPr>
              <a:endParaRPr lang="fr-FR"/>
            </a:p>
          </p:txBody>
        </p:sp>
        <p:sp>
          <p:nvSpPr>
            <p:cNvPr id="128" name="Freeform 59"/>
            <p:cNvSpPr>
              <a:spLocks/>
            </p:cNvSpPr>
            <p:nvPr/>
          </p:nvSpPr>
          <p:spPr bwMode="auto">
            <a:xfrm>
              <a:off x="4856887" y="3386461"/>
              <a:ext cx="148780" cy="24272"/>
            </a:xfrm>
            <a:custGeom>
              <a:avLst/>
              <a:gdLst>
                <a:gd name="T0" fmla="*/ 0 w 19"/>
                <a:gd name="T1" fmla="*/ 2147483647 h 3"/>
                <a:gd name="T2" fmla="*/ 2147483647 w 19"/>
                <a:gd name="T3" fmla="*/ 2147483647 h 3"/>
                <a:gd name="T4" fmla="*/ 2147483647 w 19"/>
                <a:gd name="T5" fmla="*/ 2147483647 h 3"/>
                <a:gd name="T6" fmla="*/ 2147483647 w 19"/>
                <a:gd name="T7" fmla="*/ 0 h 3"/>
                <a:gd name="T8" fmla="*/ 0 60000 65536"/>
                <a:gd name="T9" fmla="*/ 0 60000 65536"/>
                <a:gd name="T10" fmla="*/ 0 60000 65536"/>
                <a:gd name="T11" fmla="*/ 0 60000 65536"/>
                <a:gd name="T12" fmla="*/ 0 w 19"/>
                <a:gd name="T13" fmla="*/ 0 h 3"/>
                <a:gd name="T14" fmla="*/ 19 w 19"/>
                <a:gd name="T15" fmla="*/ 3 h 3"/>
              </a:gdLst>
              <a:ahLst/>
              <a:cxnLst>
                <a:cxn ang="T8">
                  <a:pos x="T0" y="T1"/>
                </a:cxn>
                <a:cxn ang="T9">
                  <a:pos x="T2" y="T3"/>
                </a:cxn>
                <a:cxn ang="T10">
                  <a:pos x="T4" y="T5"/>
                </a:cxn>
                <a:cxn ang="T11">
                  <a:pos x="T6" y="T7"/>
                </a:cxn>
              </a:cxnLst>
              <a:rect l="T12" t="T13" r="T14" b="T15"/>
              <a:pathLst>
                <a:path w="19" h="3">
                  <a:moveTo>
                    <a:pt x="0" y="3"/>
                  </a:moveTo>
                  <a:lnTo>
                    <a:pt x="6" y="2"/>
                  </a:lnTo>
                  <a:lnTo>
                    <a:pt x="13" y="1"/>
                  </a:lnTo>
                  <a:lnTo>
                    <a:pt x="19" y="0"/>
                  </a:lnTo>
                </a:path>
              </a:pathLst>
            </a:custGeom>
            <a:grpFill/>
            <a:ln w="12700">
              <a:solidFill>
                <a:schemeClr val="tx1"/>
              </a:solidFill>
              <a:prstDash val="solid"/>
              <a:round/>
              <a:headEnd/>
              <a:tailEnd/>
            </a:ln>
          </p:spPr>
          <p:txBody>
            <a:bodyPr/>
            <a:lstStyle/>
            <a:p>
              <a:pPr>
                <a:defRPr/>
              </a:pPr>
              <a:endParaRPr lang="fr-FR"/>
            </a:p>
          </p:txBody>
        </p:sp>
        <p:sp>
          <p:nvSpPr>
            <p:cNvPr id="129" name="Freeform 60"/>
            <p:cNvSpPr>
              <a:spLocks/>
            </p:cNvSpPr>
            <p:nvPr/>
          </p:nvSpPr>
          <p:spPr bwMode="auto">
            <a:xfrm>
              <a:off x="5005668" y="3362191"/>
              <a:ext cx="197770" cy="24270"/>
            </a:xfrm>
            <a:custGeom>
              <a:avLst/>
              <a:gdLst>
                <a:gd name="T0" fmla="*/ 0 w 25"/>
                <a:gd name="T1" fmla="*/ 2147483647 h 3"/>
                <a:gd name="T2" fmla="*/ 2147483647 w 25"/>
                <a:gd name="T3" fmla="*/ 2147483647 h 3"/>
                <a:gd name="T4" fmla="*/ 2147483647 w 25"/>
                <a:gd name="T5" fmla="*/ 2147483647 h 3"/>
                <a:gd name="T6" fmla="*/ 2147483647 w 25"/>
                <a:gd name="T7" fmla="*/ 2147483647 h 3"/>
                <a:gd name="T8" fmla="*/ 2147483647 w 25"/>
                <a:gd name="T9" fmla="*/ 0 h 3"/>
                <a:gd name="T10" fmla="*/ 0 60000 65536"/>
                <a:gd name="T11" fmla="*/ 0 60000 65536"/>
                <a:gd name="T12" fmla="*/ 0 60000 65536"/>
                <a:gd name="T13" fmla="*/ 0 60000 65536"/>
                <a:gd name="T14" fmla="*/ 0 60000 65536"/>
                <a:gd name="T15" fmla="*/ 0 w 25"/>
                <a:gd name="T16" fmla="*/ 0 h 3"/>
                <a:gd name="T17" fmla="*/ 25 w 25"/>
                <a:gd name="T18" fmla="*/ 3 h 3"/>
              </a:gdLst>
              <a:ahLst/>
              <a:cxnLst>
                <a:cxn ang="T10">
                  <a:pos x="T0" y="T1"/>
                </a:cxn>
                <a:cxn ang="T11">
                  <a:pos x="T2" y="T3"/>
                </a:cxn>
                <a:cxn ang="T12">
                  <a:pos x="T4" y="T5"/>
                </a:cxn>
                <a:cxn ang="T13">
                  <a:pos x="T6" y="T7"/>
                </a:cxn>
                <a:cxn ang="T14">
                  <a:pos x="T8" y="T9"/>
                </a:cxn>
              </a:cxnLst>
              <a:rect l="T15" t="T16" r="T17" b="T18"/>
              <a:pathLst>
                <a:path w="25" h="3">
                  <a:moveTo>
                    <a:pt x="0" y="3"/>
                  </a:moveTo>
                  <a:lnTo>
                    <a:pt x="6" y="2"/>
                  </a:lnTo>
                  <a:lnTo>
                    <a:pt x="13" y="1"/>
                  </a:lnTo>
                  <a:lnTo>
                    <a:pt x="19" y="1"/>
                  </a:lnTo>
                  <a:lnTo>
                    <a:pt x="25" y="0"/>
                  </a:lnTo>
                </a:path>
              </a:pathLst>
            </a:custGeom>
            <a:grpFill/>
            <a:ln w="12700">
              <a:solidFill>
                <a:schemeClr val="tx1"/>
              </a:solidFill>
              <a:prstDash val="solid"/>
              <a:round/>
              <a:headEnd/>
              <a:tailEnd/>
            </a:ln>
          </p:spPr>
          <p:txBody>
            <a:bodyPr/>
            <a:lstStyle/>
            <a:p>
              <a:pPr>
                <a:defRPr/>
              </a:pPr>
              <a:endParaRPr lang="fr-FR"/>
            </a:p>
          </p:txBody>
        </p:sp>
        <p:sp>
          <p:nvSpPr>
            <p:cNvPr id="130" name="Freeform 61"/>
            <p:cNvSpPr>
              <a:spLocks/>
            </p:cNvSpPr>
            <p:nvPr/>
          </p:nvSpPr>
          <p:spPr bwMode="auto">
            <a:xfrm>
              <a:off x="5203437" y="3337919"/>
              <a:ext cx="148780" cy="24272"/>
            </a:xfrm>
            <a:custGeom>
              <a:avLst/>
              <a:gdLst>
                <a:gd name="T0" fmla="*/ 0 w 19"/>
                <a:gd name="T1" fmla="*/ 2147483647 h 3"/>
                <a:gd name="T2" fmla="*/ 2147483647 w 19"/>
                <a:gd name="T3" fmla="*/ 2147483647 h 3"/>
                <a:gd name="T4" fmla="*/ 2147483647 w 19"/>
                <a:gd name="T5" fmla="*/ 2147483647 h 3"/>
                <a:gd name="T6" fmla="*/ 2147483647 w 19"/>
                <a:gd name="T7" fmla="*/ 0 h 3"/>
                <a:gd name="T8" fmla="*/ 0 60000 65536"/>
                <a:gd name="T9" fmla="*/ 0 60000 65536"/>
                <a:gd name="T10" fmla="*/ 0 60000 65536"/>
                <a:gd name="T11" fmla="*/ 0 60000 65536"/>
                <a:gd name="T12" fmla="*/ 0 w 19"/>
                <a:gd name="T13" fmla="*/ 0 h 3"/>
                <a:gd name="T14" fmla="*/ 19 w 19"/>
                <a:gd name="T15" fmla="*/ 3 h 3"/>
              </a:gdLst>
              <a:ahLst/>
              <a:cxnLst>
                <a:cxn ang="T8">
                  <a:pos x="T0" y="T1"/>
                </a:cxn>
                <a:cxn ang="T9">
                  <a:pos x="T2" y="T3"/>
                </a:cxn>
                <a:cxn ang="T10">
                  <a:pos x="T4" y="T5"/>
                </a:cxn>
                <a:cxn ang="T11">
                  <a:pos x="T6" y="T7"/>
                </a:cxn>
              </a:cxnLst>
              <a:rect l="T12" t="T13" r="T14" b="T15"/>
              <a:pathLst>
                <a:path w="19" h="3">
                  <a:moveTo>
                    <a:pt x="0" y="3"/>
                  </a:moveTo>
                  <a:lnTo>
                    <a:pt x="6" y="2"/>
                  </a:lnTo>
                  <a:lnTo>
                    <a:pt x="13" y="1"/>
                  </a:lnTo>
                  <a:lnTo>
                    <a:pt x="19" y="0"/>
                  </a:lnTo>
                </a:path>
              </a:pathLst>
            </a:custGeom>
            <a:grpFill/>
            <a:ln w="12700">
              <a:solidFill>
                <a:schemeClr val="tx1"/>
              </a:solidFill>
              <a:prstDash val="solid"/>
              <a:round/>
              <a:headEnd/>
              <a:tailEnd/>
            </a:ln>
          </p:spPr>
          <p:txBody>
            <a:bodyPr/>
            <a:lstStyle/>
            <a:p>
              <a:pPr>
                <a:defRPr/>
              </a:pPr>
              <a:endParaRPr lang="fr-FR"/>
            </a:p>
          </p:txBody>
        </p:sp>
        <p:sp>
          <p:nvSpPr>
            <p:cNvPr id="131" name="Freeform 62"/>
            <p:cNvSpPr>
              <a:spLocks/>
            </p:cNvSpPr>
            <p:nvPr/>
          </p:nvSpPr>
          <p:spPr bwMode="auto">
            <a:xfrm>
              <a:off x="5352218" y="3313649"/>
              <a:ext cx="150594" cy="24270"/>
            </a:xfrm>
            <a:custGeom>
              <a:avLst/>
              <a:gdLst>
                <a:gd name="T0" fmla="*/ 0 w 19"/>
                <a:gd name="T1" fmla="*/ 2147483647 h 3"/>
                <a:gd name="T2" fmla="*/ 2147483647 w 19"/>
                <a:gd name="T3" fmla="*/ 2147483647 h 3"/>
                <a:gd name="T4" fmla="*/ 2147483647 w 19"/>
                <a:gd name="T5" fmla="*/ 2147483647 h 3"/>
                <a:gd name="T6" fmla="*/ 2147483647 w 19"/>
                <a:gd name="T7" fmla="*/ 0 h 3"/>
                <a:gd name="T8" fmla="*/ 0 60000 65536"/>
                <a:gd name="T9" fmla="*/ 0 60000 65536"/>
                <a:gd name="T10" fmla="*/ 0 60000 65536"/>
                <a:gd name="T11" fmla="*/ 0 60000 65536"/>
                <a:gd name="T12" fmla="*/ 0 w 19"/>
                <a:gd name="T13" fmla="*/ 0 h 3"/>
                <a:gd name="T14" fmla="*/ 19 w 19"/>
                <a:gd name="T15" fmla="*/ 3 h 3"/>
              </a:gdLst>
              <a:ahLst/>
              <a:cxnLst>
                <a:cxn ang="T8">
                  <a:pos x="T0" y="T1"/>
                </a:cxn>
                <a:cxn ang="T9">
                  <a:pos x="T2" y="T3"/>
                </a:cxn>
                <a:cxn ang="T10">
                  <a:pos x="T4" y="T5"/>
                </a:cxn>
                <a:cxn ang="T11">
                  <a:pos x="T6" y="T7"/>
                </a:cxn>
              </a:cxnLst>
              <a:rect l="T12" t="T13" r="T14" b="T15"/>
              <a:pathLst>
                <a:path w="19" h="3">
                  <a:moveTo>
                    <a:pt x="0" y="3"/>
                  </a:moveTo>
                  <a:lnTo>
                    <a:pt x="6" y="2"/>
                  </a:lnTo>
                  <a:lnTo>
                    <a:pt x="13" y="1"/>
                  </a:lnTo>
                  <a:lnTo>
                    <a:pt x="19" y="0"/>
                  </a:lnTo>
                </a:path>
              </a:pathLst>
            </a:custGeom>
            <a:grpFill/>
            <a:ln w="12700">
              <a:solidFill>
                <a:schemeClr val="tx1"/>
              </a:solidFill>
              <a:prstDash val="solid"/>
              <a:round/>
              <a:headEnd/>
              <a:tailEnd/>
            </a:ln>
          </p:spPr>
          <p:txBody>
            <a:bodyPr/>
            <a:lstStyle/>
            <a:p>
              <a:pPr>
                <a:defRPr/>
              </a:pPr>
              <a:endParaRPr lang="fr-FR"/>
            </a:p>
          </p:txBody>
        </p:sp>
        <p:sp>
          <p:nvSpPr>
            <p:cNvPr id="132" name="Freeform 63"/>
            <p:cNvSpPr>
              <a:spLocks/>
            </p:cNvSpPr>
            <p:nvPr/>
          </p:nvSpPr>
          <p:spPr bwMode="auto">
            <a:xfrm>
              <a:off x="5502812" y="3296845"/>
              <a:ext cx="148780" cy="16804"/>
            </a:xfrm>
            <a:custGeom>
              <a:avLst/>
              <a:gdLst>
                <a:gd name="T0" fmla="*/ 0 w 19"/>
                <a:gd name="T1" fmla="*/ 2147483647 h 2"/>
                <a:gd name="T2" fmla="*/ 2147483647 w 19"/>
                <a:gd name="T3" fmla="*/ 2147483647 h 2"/>
                <a:gd name="T4" fmla="*/ 2147483647 w 19"/>
                <a:gd name="T5" fmla="*/ 2147483647 h 2"/>
                <a:gd name="T6" fmla="*/ 2147483647 w 19"/>
                <a:gd name="T7" fmla="*/ 0 h 2"/>
                <a:gd name="T8" fmla="*/ 0 60000 65536"/>
                <a:gd name="T9" fmla="*/ 0 60000 65536"/>
                <a:gd name="T10" fmla="*/ 0 60000 65536"/>
                <a:gd name="T11" fmla="*/ 0 60000 65536"/>
                <a:gd name="T12" fmla="*/ 0 w 19"/>
                <a:gd name="T13" fmla="*/ 0 h 2"/>
                <a:gd name="T14" fmla="*/ 19 w 19"/>
                <a:gd name="T15" fmla="*/ 2 h 2"/>
              </a:gdLst>
              <a:ahLst/>
              <a:cxnLst>
                <a:cxn ang="T8">
                  <a:pos x="T0" y="T1"/>
                </a:cxn>
                <a:cxn ang="T9">
                  <a:pos x="T2" y="T3"/>
                </a:cxn>
                <a:cxn ang="T10">
                  <a:pos x="T4" y="T5"/>
                </a:cxn>
                <a:cxn ang="T11">
                  <a:pos x="T6" y="T7"/>
                </a:cxn>
              </a:cxnLst>
              <a:rect l="T12" t="T13" r="T14" b="T15"/>
              <a:pathLst>
                <a:path w="19" h="2">
                  <a:moveTo>
                    <a:pt x="0" y="2"/>
                  </a:moveTo>
                  <a:lnTo>
                    <a:pt x="6" y="2"/>
                  </a:lnTo>
                  <a:lnTo>
                    <a:pt x="13" y="1"/>
                  </a:lnTo>
                  <a:lnTo>
                    <a:pt x="19" y="0"/>
                  </a:lnTo>
                </a:path>
              </a:pathLst>
            </a:custGeom>
            <a:grpFill/>
            <a:ln w="12700">
              <a:solidFill>
                <a:schemeClr val="tx1"/>
              </a:solidFill>
              <a:prstDash val="solid"/>
              <a:round/>
              <a:headEnd/>
              <a:tailEnd/>
            </a:ln>
          </p:spPr>
          <p:txBody>
            <a:bodyPr/>
            <a:lstStyle/>
            <a:p>
              <a:pPr>
                <a:defRPr/>
              </a:pPr>
              <a:endParaRPr lang="fr-FR"/>
            </a:p>
          </p:txBody>
        </p:sp>
        <p:sp>
          <p:nvSpPr>
            <p:cNvPr id="133" name="Freeform 64"/>
            <p:cNvSpPr>
              <a:spLocks/>
            </p:cNvSpPr>
            <p:nvPr/>
          </p:nvSpPr>
          <p:spPr bwMode="auto">
            <a:xfrm>
              <a:off x="5651592" y="3280043"/>
              <a:ext cx="150595" cy="16802"/>
            </a:xfrm>
            <a:custGeom>
              <a:avLst/>
              <a:gdLst>
                <a:gd name="T0" fmla="*/ 0 w 19"/>
                <a:gd name="T1" fmla="*/ 2147483647 h 2"/>
                <a:gd name="T2" fmla="*/ 2147483647 w 19"/>
                <a:gd name="T3" fmla="*/ 2147483647 h 2"/>
                <a:gd name="T4" fmla="*/ 2147483647 w 19"/>
                <a:gd name="T5" fmla="*/ 0 h 2"/>
                <a:gd name="T6" fmla="*/ 2147483647 w 19"/>
                <a:gd name="T7" fmla="*/ 0 h 2"/>
                <a:gd name="T8" fmla="*/ 0 60000 65536"/>
                <a:gd name="T9" fmla="*/ 0 60000 65536"/>
                <a:gd name="T10" fmla="*/ 0 60000 65536"/>
                <a:gd name="T11" fmla="*/ 0 60000 65536"/>
                <a:gd name="T12" fmla="*/ 0 w 19"/>
                <a:gd name="T13" fmla="*/ 0 h 2"/>
                <a:gd name="T14" fmla="*/ 19 w 19"/>
                <a:gd name="T15" fmla="*/ 2 h 2"/>
              </a:gdLst>
              <a:ahLst/>
              <a:cxnLst>
                <a:cxn ang="T8">
                  <a:pos x="T0" y="T1"/>
                </a:cxn>
                <a:cxn ang="T9">
                  <a:pos x="T2" y="T3"/>
                </a:cxn>
                <a:cxn ang="T10">
                  <a:pos x="T4" y="T5"/>
                </a:cxn>
                <a:cxn ang="T11">
                  <a:pos x="T6" y="T7"/>
                </a:cxn>
              </a:cxnLst>
              <a:rect l="T12" t="T13" r="T14" b="T15"/>
              <a:pathLst>
                <a:path w="19" h="2">
                  <a:moveTo>
                    <a:pt x="0" y="2"/>
                  </a:moveTo>
                  <a:lnTo>
                    <a:pt x="6" y="1"/>
                  </a:lnTo>
                  <a:lnTo>
                    <a:pt x="13" y="0"/>
                  </a:lnTo>
                  <a:lnTo>
                    <a:pt x="19" y="0"/>
                  </a:lnTo>
                </a:path>
              </a:pathLst>
            </a:custGeom>
            <a:grpFill/>
            <a:ln w="12700">
              <a:solidFill>
                <a:schemeClr val="tx1"/>
              </a:solidFill>
              <a:prstDash val="solid"/>
              <a:round/>
              <a:headEnd/>
              <a:tailEnd/>
            </a:ln>
          </p:spPr>
          <p:txBody>
            <a:bodyPr/>
            <a:lstStyle/>
            <a:p>
              <a:pPr>
                <a:defRPr/>
              </a:pPr>
              <a:endParaRPr lang="fr-FR"/>
            </a:p>
          </p:txBody>
        </p:sp>
        <p:sp>
          <p:nvSpPr>
            <p:cNvPr id="134" name="Freeform 65"/>
            <p:cNvSpPr>
              <a:spLocks/>
            </p:cNvSpPr>
            <p:nvPr/>
          </p:nvSpPr>
          <p:spPr bwMode="auto">
            <a:xfrm>
              <a:off x="5802188" y="3255772"/>
              <a:ext cx="150594" cy="24272"/>
            </a:xfrm>
            <a:custGeom>
              <a:avLst/>
              <a:gdLst>
                <a:gd name="T0" fmla="*/ 0 w 19"/>
                <a:gd name="T1" fmla="*/ 2147483647 h 3"/>
                <a:gd name="T2" fmla="*/ 2147483647 w 19"/>
                <a:gd name="T3" fmla="*/ 2147483647 h 3"/>
                <a:gd name="T4" fmla="*/ 2147483647 w 19"/>
                <a:gd name="T5" fmla="*/ 2147483647 h 3"/>
                <a:gd name="T6" fmla="*/ 2147483647 w 19"/>
                <a:gd name="T7" fmla="*/ 0 h 3"/>
                <a:gd name="T8" fmla="*/ 0 60000 65536"/>
                <a:gd name="T9" fmla="*/ 0 60000 65536"/>
                <a:gd name="T10" fmla="*/ 0 60000 65536"/>
                <a:gd name="T11" fmla="*/ 0 60000 65536"/>
                <a:gd name="T12" fmla="*/ 0 w 19"/>
                <a:gd name="T13" fmla="*/ 0 h 3"/>
                <a:gd name="T14" fmla="*/ 19 w 19"/>
                <a:gd name="T15" fmla="*/ 3 h 3"/>
              </a:gdLst>
              <a:ahLst/>
              <a:cxnLst>
                <a:cxn ang="T8">
                  <a:pos x="T0" y="T1"/>
                </a:cxn>
                <a:cxn ang="T9">
                  <a:pos x="T2" y="T3"/>
                </a:cxn>
                <a:cxn ang="T10">
                  <a:pos x="T4" y="T5"/>
                </a:cxn>
                <a:cxn ang="T11">
                  <a:pos x="T6" y="T7"/>
                </a:cxn>
              </a:cxnLst>
              <a:rect l="T12" t="T13" r="T14" b="T15"/>
              <a:pathLst>
                <a:path w="19" h="3">
                  <a:moveTo>
                    <a:pt x="0" y="3"/>
                  </a:moveTo>
                  <a:lnTo>
                    <a:pt x="6" y="2"/>
                  </a:lnTo>
                  <a:lnTo>
                    <a:pt x="13" y="1"/>
                  </a:lnTo>
                  <a:lnTo>
                    <a:pt x="19" y="0"/>
                  </a:lnTo>
                </a:path>
              </a:pathLst>
            </a:custGeom>
            <a:grpFill/>
            <a:ln w="12700">
              <a:solidFill>
                <a:schemeClr val="tx1"/>
              </a:solidFill>
              <a:prstDash val="solid"/>
              <a:round/>
              <a:headEnd/>
              <a:tailEnd/>
            </a:ln>
          </p:spPr>
          <p:txBody>
            <a:bodyPr/>
            <a:lstStyle/>
            <a:p>
              <a:pPr>
                <a:defRPr/>
              </a:pPr>
              <a:endParaRPr lang="fr-FR"/>
            </a:p>
          </p:txBody>
        </p:sp>
        <p:sp>
          <p:nvSpPr>
            <p:cNvPr id="135" name="Freeform 66"/>
            <p:cNvSpPr>
              <a:spLocks/>
            </p:cNvSpPr>
            <p:nvPr/>
          </p:nvSpPr>
          <p:spPr bwMode="auto">
            <a:xfrm>
              <a:off x="5952782" y="3240836"/>
              <a:ext cx="148780" cy="14936"/>
            </a:xfrm>
            <a:custGeom>
              <a:avLst/>
              <a:gdLst>
                <a:gd name="T0" fmla="*/ 0 w 19"/>
                <a:gd name="T1" fmla="*/ 2147483647 h 2"/>
                <a:gd name="T2" fmla="*/ 2147483647 w 19"/>
                <a:gd name="T3" fmla="*/ 2147483647 h 2"/>
                <a:gd name="T4" fmla="*/ 2147483647 w 19"/>
                <a:gd name="T5" fmla="*/ 2147483647 h 2"/>
                <a:gd name="T6" fmla="*/ 2147483647 w 19"/>
                <a:gd name="T7" fmla="*/ 0 h 2"/>
                <a:gd name="T8" fmla="*/ 0 60000 65536"/>
                <a:gd name="T9" fmla="*/ 0 60000 65536"/>
                <a:gd name="T10" fmla="*/ 0 60000 65536"/>
                <a:gd name="T11" fmla="*/ 0 60000 65536"/>
                <a:gd name="T12" fmla="*/ 0 w 19"/>
                <a:gd name="T13" fmla="*/ 0 h 2"/>
                <a:gd name="T14" fmla="*/ 19 w 19"/>
                <a:gd name="T15" fmla="*/ 2 h 2"/>
              </a:gdLst>
              <a:ahLst/>
              <a:cxnLst>
                <a:cxn ang="T8">
                  <a:pos x="T0" y="T1"/>
                </a:cxn>
                <a:cxn ang="T9">
                  <a:pos x="T2" y="T3"/>
                </a:cxn>
                <a:cxn ang="T10">
                  <a:pos x="T4" y="T5"/>
                </a:cxn>
                <a:cxn ang="T11">
                  <a:pos x="T6" y="T7"/>
                </a:cxn>
              </a:cxnLst>
              <a:rect l="T12" t="T13" r="T14" b="T15"/>
              <a:pathLst>
                <a:path w="19" h="2">
                  <a:moveTo>
                    <a:pt x="0" y="2"/>
                  </a:moveTo>
                  <a:lnTo>
                    <a:pt x="6" y="2"/>
                  </a:lnTo>
                  <a:lnTo>
                    <a:pt x="13" y="1"/>
                  </a:lnTo>
                  <a:lnTo>
                    <a:pt x="19" y="0"/>
                  </a:lnTo>
                </a:path>
              </a:pathLst>
            </a:custGeom>
            <a:grpFill/>
            <a:ln w="12700">
              <a:solidFill>
                <a:schemeClr val="tx1"/>
              </a:solidFill>
              <a:prstDash val="solid"/>
              <a:round/>
              <a:headEnd/>
              <a:tailEnd/>
            </a:ln>
          </p:spPr>
          <p:txBody>
            <a:bodyPr/>
            <a:lstStyle/>
            <a:p>
              <a:pPr>
                <a:defRPr/>
              </a:pPr>
              <a:endParaRPr lang="fr-FR"/>
            </a:p>
          </p:txBody>
        </p:sp>
        <p:sp>
          <p:nvSpPr>
            <p:cNvPr id="136" name="Freeform 67"/>
            <p:cNvSpPr>
              <a:spLocks/>
            </p:cNvSpPr>
            <p:nvPr/>
          </p:nvSpPr>
          <p:spPr bwMode="auto">
            <a:xfrm>
              <a:off x="6101562" y="3214698"/>
              <a:ext cx="197770" cy="26138"/>
            </a:xfrm>
            <a:custGeom>
              <a:avLst/>
              <a:gdLst>
                <a:gd name="T0" fmla="*/ 0 w 25"/>
                <a:gd name="T1" fmla="*/ 2147483647 h 3"/>
                <a:gd name="T2" fmla="*/ 2147483647 w 25"/>
                <a:gd name="T3" fmla="*/ 2147483647 h 3"/>
                <a:gd name="T4" fmla="*/ 2147483647 w 25"/>
                <a:gd name="T5" fmla="*/ 2147483647 h 3"/>
                <a:gd name="T6" fmla="*/ 2147483647 w 25"/>
                <a:gd name="T7" fmla="*/ 2147483647 h 3"/>
                <a:gd name="T8" fmla="*/ 2147483647 w 25"/>
                <a:gd name="T9" fmla="*/ 0 h 3"/>
                <a:gd name="T10" fmla="*/ 0 60000 65536"/>
                <a:gd name="T11" fmla="*/ 0 60000 65536"/>
                <a:gd name="T12" fmla="*/ 0 60000 65536"/>
                <a:gd name="T13" fmla="*/ 0 60000 65536"/>
                <a:gd name="T14" fmla="*/ 0 60000 65536"/>
                <a:gd name="T15" fmla="*/ 0 w 25"/>
                <a:gd name="T16" fmla="*/ 0 h 3"/>
                <a:gd name="T17" fmla="*/ 25 w 25"/>
                <a:gd name="T18" fmla="*/ 3 h 3"/>
              </a:gdLst>
              <a:ahLst/>
              <a:cxnLst>
                <a:cxn ang="T10">
                  <a:pos x="T0" y="T1"/>
                </a:cxn>
                <a:cxn ang="T11">
                  <a:pos x="T2" y="T3"/>
                </a:cxn>
                <a:cxn ang="T12">
                  <a:pos x="T4" y="T5"/>
                </a:cxn>
                <a:cxn ang="T13">
                  <a:pos x="T6" y="T7"/>
                </a:cxn>
                <a:cxn ang="T14">
                  <a:pos x="T8" y="T9"/>
                </a:cxn>
              </a:cxnLst>
              <a:rect l="T15" t="T16" r="T17" b="T18"/>
              <a:pathLst>
                <a:path w="25" h="3">
                  <a:moveTo>
                    <a:pt x="0" y="3"/>
                  </a:moveTo>
                  <a:lnTo>
                    <a:pt x="6" y="3"/>
                  </a:lnTo>
                  <a:lnTo>
                    <a:pt x="13" y="2"/>
                  </a:lnTo>
                  <a:lnTo>
                    <a:pt x="19" y="1"/>
                  </a:lnTo>
                  <a:lnTo>
                    <a:pt x="25" y="0"/>
                  </a:lnTo>
                </a:path>
              </a:pathLst>
            </a:custGeom>
            <a:grpFill/>
            <a:ln w="12700">
              <a:solidFill>
                <a:schemeClr val="tx1"/>
              </a:solidFill>
              <a:prstDash val="solid"/>
              <a:round/>
              <a:headEnd/>
              <a:tailEnd/>
            </a:ln>
          </p:spPr>
          <p:txBody>
            <a:bodyPr/>
            <a:lstStyle/>
            <a:p>
              <a:pPr>
                <a:defRPr/>
              </a:pPr>
              <a:endParaRPr lang="fr-FR"/>
            </a:p>
          </p:txBody>
        </p:sp>
        <p:sp>
          <p:nvSpPr>
            <p:cNvPr id="137" name="Freeform 68"/>
            <p:cNvSpPr>
              <a:spLocks/>
            </p:cNvSpPr>
            <p:nvPr/>
          </p:nvSpPr>
          <p:spPr bwMode="auto">
            <a:xfrm>
              <a:off x="6299332" y="3199762"/>
              <a:ext cx="148780" cy="14936"/>
            </a:xfrm>
            <a:custGeom>
              <a:avLst/>
              <a:gdLst>
                <a:gd name="T0" fmla="*/ 0 w 19"/>
                <a:gd name="T1" fmla="*/ 2147483647 h 2"/>
                <a:gd name="T2" fmla="*/ 2147483647 w 19"/>
                <a:gd name="T3" fmla="*/ 2147483647 h 2"/>
                <a:gd name="T4" fmla="*/ 2147483647 w 19"/>
                <a:gd name="T5" fmla="*/ 2147483647 h 2"/>
                <a:gd name="T6" fmla="*/ 2147483647 w 19"/>
                <a:gd name="T7" fmla="*/ 0 h 2"/>
                <a:gd name="T8" fmla="*/ 0 60000 65536"/>
                <a:gd name="T9" fmla="*/ 0 60000 65536"/>
                <a:gd name="T10" fmla="*/ 0 60000 65536"/>
                <a:gd name="T11" fmla="*/ 0 60000 65536"/>
                <a:gd name="T12" fmla="*/ 0 w 19"/>
                <a:gd name="T13" fmla="*/ 0 h 2"/>
                <a:gd name="T14" fmla="*/ 19 w 19"/>
                <a:gd name="T15" fmla="*/ 2 h 2"/>
              </a:gdLst>
              <a:ahLst/>
              <a:cxnLst>
                <a:cxn ang="T8">
                  <a:pos x="T0" y="T1"/>
                </a:cxn>
                <a:cxn ang="T9">
                  <a:pos x="T2" y="T3"/>
                </a:cxn>
                <a:cxn ang="T10">
                  <a:pos x="T4" y="T5"/>
                </a:cxn>
                <a:cxn ang="T11">
                  <a:pos x="T6" y="T7"/>
                </a:cxn>
              </a:cxnLst>
              <a:rect l="T12" t="T13" r="T14" b="T15"/>
              <a:pathLst>
                <a:path w="19" h="2">
                  <a:moveTo>
                    <a:pt x="0" y="2"/>
                  </a:moveTo>
                  <a:lnTo>
                    <a:pt x="6" y="2"/>
                  </a:lnTo>
                  <a:lnTo>
                    <a:pt x="13" y="1"/>
                  </a:lnTo>
                  <a:lnTo>
                    <a:pt x="19" y="0"/>
                  </a:lnTo>
                </a:path>
              </a:pathLst>
            </a:custGeom>
            <a:grpFill/>
            <a:ln w="12700">
              <a:solidFill>
                <a:schemeClr val="tx1"/>
              </a:solidFill>
              <a:prstDash val="solid"/>
              <a:round/>
              <a:headEnd/>
              <a:tailEnd/>
            </a:ln>
          </p:spPr>
          <p:txBody>
            <a:bodyPr/>
            <a:lstStyle/>
            <a:p>
              <a:pPr>
                <a:defRPr/>
              </a:pPr>
              <a:endParaRPr lang="fr-FR"/>
            </a:p>
          </p:txBody>
        </p:sp>
        <p:sp>
          <p:nvSpPr>
            <p:cNvPr id="138" name="Freeform 69"/>
            <p:cNvSpPr>
              <a:spLocks/>
            </p:cNvSpPr>
            <p:nvPr/>
          </p:nvSpPr>
          <p:spPr bwMode="auto">
            <a:xfrm>
              <a:off x="6448112" y="3182959"/>
              <a:ext cx="150594" cy="16802"/>
            </a:xfrm>
            <a:custGeom>
              <a:avLst/>
              <a:gdLst>
                <a:gd name="T0" fmla="*/ 0 w 19"/>
                <a:gd name="T1" fmla="*/ 2147483647 h 2"/>
                <a:gd name="T2" fmla="*/ 2147483647 w 19"/>
                <a:gd name="T3" fmla="*/ 2147483647 h 2"/>
                <a:gd name="T4" fmla="*/ 2147483647 w 19"/>
                <a:gd name="T5" fmla="*/ 2147483647 h 2"/>
                <a:gd name="T6" fmla="*/ 2147483647 w 19"/>
                <a:gd name="T7" fmla="*/ 0 h 2"/>
                <a:gd name="T8" fmla="*/ 0 60000 65536"/>
                <a:gd name="T9" fmla="*/ 0 60000 65536"/>
                <a:gd name="T10" fmla="*/ 0 60000 65536"/>
                <a:gd name="T11" fmla="*/ 0 60000 65536"/>
                <a:gd name="T12" fmla="*/ 0 w 19"/>
                <a:gd name="T13" fmla="*/ 0 h 2"/>
                <a:gd name="T14" fmla="*/ 19 w 19"/>
                <a:gd name="T15" fmla="*/ 2 h 2"/>
              </a:gdLst>
              <a:ahLst/>
              <a:cxnLst>
                <a:cxn ang="T8">
                  <a:pos x="T0" y="T1"/>
                </a:cxn>
                <a:cxn ang="T9">
                  <a:pos x="T2" y="T3"/>
                </a:cxn>
                <a:cxn ang="T10">
                  <a:pos x="T4" y="T5"/>
                </a:cxn>
                <a:cxn ang="T11">
                  <a:pos x="T6" y="T7"/>
                </a:cxn>
              </a:cxnLst>
              <a:rect l="T12" t="T13" r="T14" b="T15"/>
              <a:pathLst>
                <a:path w="19" h="2">
                  <a:moveTo>
                    <a:pt x="0" y="2"/>
                  </a:moveTo>
                  <a:lnTo>
                    <a:pt x="6" y="2"/>
                  </a:lnTo>
                  <a:lnTo>
                    <a:pt x="13" y="1"/>
                  </a:lnTo>
                  <a:lnTo>
                    <a:pt x="19" y="0"/>
                  </a:lnTo>
                </a:path>
              </a:pathLst>
            </a:custGeom>
            <a:grpFill/>
            <a:ln w="12700">
              <a:solidFill>
                <a:schemeClr val="tx1"/>
              </a:solidFill>
              <a:prstDash val="solid"/>
              <a:round/>
              <a:headEnd/>
              <a:tailEnd/>
            </a:ln>
          </p:spPr>
          <p:txBody>
            <a:bodyPr/>
            <a:lstStyle/>
            <a:p>
              <a:pPr>
                <a:defRPr/>
              </a:pPr>
              <a:endParaRPr lang="fr-FR"/>
            </a:p>
          </p:txBody>
        </p:sp>
        <p:sp>
          <p:nvSpPr>
            <p:cNvPr id="139" name="Freeform 70"/>
            <p:cNvSpPr>
              <a:spLocks/>
            </p:cNvSpPr>
            <p:nvPr/>
          </p:nvSpPr>
          <p:spPr bwMode="auto">
            <a:xfrm>
              <a:off x="6598707" y="3175491"/>
              <a:ext cx="148780" cy="7468"/>
            </a:xfrm>
            <a:custGeom>
              <a:avLst/>
              <a:gdLst>
                <a:gd name="T0" fmla="*/ 0 w 19"/>
                <a:gd name="T1" fmla="*/ 2147483647 h 1"/>
                <a:gd name="T2" fmla="*/ 2147483647 w 19"/>
                <a:gd name="T3" fmla="*/ 2147483647 h 1"/>
                <a:gd name="T4" fmla="*/ 2147483647 w 19"/>
                <a:gd name="T5" fmla="*/ 0 h 1"/>
                <a:gd name="T6" fmla="*/ 2147483647 w 19"/>
                <a:gd name="T7" fmla="*/ 0 h 1"/>
                <a:gd name="T8" fmla="*/ 0 60000 65536"/>
                <a:gd name="T9" fmla="*/ 0 60000 65536"/>
                <a:gd name="T10" fmla="*/ 0 60000 65536"/>
                <a:gd name="T11" fmla="*/ 0 60000 65536"/>
                <a:gd name="T12" fmla="*/ 0 w 19"/>
                <a:gd name="T13" fmla="*/ 0 h 1"/>
                <a:gd name="T14" fmla="*/ 19 w 19"/>
                <a:gd name="T15" fmla="*/ 1 h 1"/>
              </a:gdLst>
              <a:ahLst/>
              <a:cxnLst>
                <a:cxn ang="T8">
                  <a:pos x="T0" y="T1"/>
                </a:cxn>
                <a:cxn ang="T9">
                  <a:pos x="T2" y="T3"/>
                </a:cxn>
                <a:cxn ang="T10">
                  <a:pos x="T4" y="T5"/>
                </a:cxn>
                <a:cxn ang="T11">
                  <a:pos x="T6" y="T7"/>
                </a:cxn>
              </a:cxnLst>
              <a:rect l="T12" t="T13" r="T14" b="T15"/>
              <a:pathLst>
                <a:path w="19" h="1">
                  <a:moveTo>
                    <a:pt x="0" y="1"/>
                  </a:moveTo>
                  <a:lnTo>
                    <a:pt x="6" y="1"/>
                  </a:lnTo>
                  <a:lnTo>
                    <a:pt x="13" y="0"/>
                  </a:lnTo>
                  <a:lnTo>
                    <a:pt x="19" y="0"/>
                  </a:lnTo>
                </a:path>
              </a:pathLst>
            </a:custGeom>
            <a:grpFill/>
            <a:ln w="12700">
              <a:solidFill>
                <a:schemeClr val="tx1"/>
              </a:solidFill>
              <a:prstDash val="solid"/>
              <a:round/>
              <a:headEnd/>
              <a:tailEnd/>
            </a:ln>
          </p:spPr>
          <p:txBody>
            <a:bodyPr/>
            <a:lstStyle/>
            <a:p>
              <a:pPr>
                <a:defRPr/>
              </a:pPr>
              <a:endParaRPr lang="fr-FR"/>
            </a:p>
          </p:txBody>
        </p:sp>
        <p:sp>
          <p:nvSpPr>
            <p:cNvPr id="140" name="Freeform 71"/>
            <p:cNvSpPr>
              <a:spLocks/>
            </p:cNvSpPr>
            <p:nvPr/>
          </p:nvSpPr>
          <p:spPr bwMode="auto">
            <a:xfrm>
              <a:off x="6747487" y="3158688"/>
              <a:ext cx="150595" cy="16804"/>
            </a:xfrm>
            <a:custGeom>
              <a:avLst/>
              <a:gdLst>
                <a:gd name="T0" fmla="*/ 0 w 19"/>
                <a:gd name="T1" fmla="*/ 2147483647 h 2"/>
                <a:gd name="T2" fmla="*/ 2147483647 w 19"/>
                <a:gd name="T3" fmla="*/ 2147483647 h 2"/>
                <a:gd name="T4" fmla="*/ 2147483647 w 19"/>
                <a:gd name="T5" fmla="*/ 0 h 2"/>
                <a:gd name="T6" fmla="*/ 2147483647 w 19"/>
                <a:gd name="T7" fmla="*/ 0 h 2"/>
                <a:gd name="T8" fmla="*/ 0 60000 65536"/>
                <a:gd name="T9" fmla="*/ 0 60000 65536"/>
                <a:gd name="T10" fmla="*/ 0 60000 65536"/>
                <a:gd name="T11" fmla="*/ 0 60000 65536"/>
                <a:gd name="T12" fmla="*/ 0 w 19"/>
                <a:gd name="T13" fmla="*/ 0 h 2"/>
                <a:gd name="T14" fmla="*/ 19 w 19"/>
                <a:gd name="T15" fmla="*/ 2 h 2"/>
              </a:gdLst>
              <a:ahLst/>
              <a:cxnLst>
                <a:cxn ang="T8">
                  <a:pos x="T0" y="T1"/>
                </a:cxn>
                <a:cxn ang="T9">
                  <a:pos x="T2" y="T3"/>
                </a:cxn>
                <a:cxn ang="T10">
                  <a:pos x="T4" y="T5"/>
                </a:cxn>
                <a:cxn ang="T11">
                  <a:pos x="T6" y="T7"/>
                </a:cxn>
              </a:cxnLst>
              <a:rect l="T12" t="T13" r="T14" b="T15"/>
              <a:pathLst>
                <a:path w="19" h="2">
                  <a:moveTo>
                    <a:pt x="0" y="2"/>
                  </a:moveTo>
                  <a:lnTo>
                    <a:pt x="6" y="1"/>
                  </a:lnTo>
                  <a:lnTo>
                    <a:pt x="13" y="0"/>
                  </a:lnTo>
                  <a:lnTo>
                    <a:pt x="19" y="0"/>
                  </a:lnTo>
                </a:path>
              </a:pathLst>
            </a:custGeom>
            <a:grpFill/>
            <a:ln w="12700">
              <a:solidFill>
                <a:schemeClr val="tx1"/>
              </a:solidFill>
              <a:prstDash val="solid"/>
              <a:round/>
              <a:headEnd/>
              <a:tailEnd/>
            </a:ln>
          </p:spPr>
          <p:txBody>
            <a:bodyPr/>
            <a:lstStyle/>
            <a:p>
              <a:pPr>
                <a:defRPr/>
              </a:pPr>
              <a:endParaRPr lang="fr-FR"/>
            </a:p>
          </p:txBody>
        </p:sp>
        <p:sp>
          <p:nvSpPr>
            <p:cNvPr id="141" name="Freeform 72"/>
            <p:cNvSpPr>
              <a:spLocks/>
            </p:cNvSpPr>
            <p:nvPr/>
          </p:nvSpPr>
          <p:spPr bwMode="auto">
            <a:xfrm>
              <a:off x="6898082" y="3141886"/>
              <a:ext cx="148780" cy="16802"/>
            </a:xfrm>
            <a:custGeom>
              <a:avLst/>
              <a:gdLst>
                <a:gd name="T0" fmla="*/ 0 w 19"/>
                <a:gd name="T1" fmla="*/ 2147483647 h 2"/>
                <a:gd name="T2" fmla="*/ 2147483647 w 19"/>
                <a:gd name="T3" fmla="*/ 2147483647 h 2"/>
                <a:gd name="T4" fmla="*/ 2147483647 w 19"/>
                <a:gd name="T5" fmla="*/ 0 h 2"/>
                <a:gd name="T6" fmla="*/ 2147483647 w 19"/>
                <a:gd name="T7" fmla="*/ 0 h 2"/>
                <a:gd name="T8" fmla="*/ 0 60000 65536"/>
                <a:gd name="T9" fmla="*/ 0 60000 65536"/>
                <a:gd name="T10" fmla="*/ 0 60000 65536"/>
                <a:gd name="T11" fmla="*/ 0 60000 65536"/>
                <a:gd name="T12" fmla="*/ 0 w 19"/>
                <a:gd name="T13" fmla="*/ 0 h 2"/>
                <a:gd name="T14" fmla="*/ 19 w 19"/>
                <a:gd name="T15" fmla="*/ 2 h 2"/>
              </a:gdLst>
              <a:ahLst/>
              <a:cxnLst>
                <a:cxn ang="T8">
                  <a:pos x="T0" y="T1"/>
                </a:cxn>
                <a:cxn ang="T9">
                  <a:pos x="T2" y="T3"/>
                </a:cxn>
                <a:cxn ang="T10">
                  <a:pos x="T4" y="T5"/>
                </a:cxn>
                <a:cxn ang="T11">
                  <a:pos x="T6" y="T7"/>
                </a:cxn>
              </a:cxnLst>
              <a:rect l="T12" t="T13" r="T14" b="T15"/>
              <a:pathLst>
                <a:path w="19" h="2">
                  <a:moveTo>
                    <a:pt x="0" y="2"/>
                  </a:moveTo>
                  <a:lnTo>
                    <a:pt x="6" y="1"/>
                  </a:lnTo>
                  <a:lnTo>
                    <a:pt x="13" y="0"/>
                  </a:lnTo>
                  <a:lnTo>
                    <a:pt x="19" y="0"/>
                  </a:lnTo>
                </a:path>
              </a:pathLst>
            </a:custGeom>
            <a:grpFill/>
            <a:ln w="12700">
              <a:solidFill>
                <a:schemeClr val="tx1"/>
              </a:solidFill>
              <a:prstDash val="solid"/>
              <a:round/>
              <a:headEnd/>
              <a:tailEnd/>
            </a:ln>
          </p:spPr>
          <p:txBody>
            <a:bodyPr/>
            <a:lstStyle/>
            <a:p>
              <a:pPr>
                <a:defRPr/>
              </a:pPr>
              <a:endParaRPr lang="fr-FR"/>
            </a:p>
          </p:txBody>
        </p:sp>
        <p:sp>
          <p:nvSpPr>
            <p:cNvPr id="142" name="Freeform 73"/>
            <p:cNvSpPr>
              <a:spLocks/>
            </p:cNvSpPr>
            <p:nvPr/>
          </p:nvSpPr>
          <p:spPr bwMode="auto">
            <a:xfrm>
              <a:off x="7046863" y="3126950"/>
              <a:ext cx="150594" cy="14936"/>
            </a:xfrm>
            <a:custGeom>
              <a:avLst/>
              <a:gdLst>
                <a:gd name="T0" fmla="*/ 0 w 19"/>
                <a:gd name="T1" fmla="*/ 2147483647 h 2"/>
                <a:gd name="T2" fmla="*/ 2147483647 w 19"/>
                <a:gd name="T3" fmla="*/ 2147483647 h 2"/>
                <a:gd name="T4" fmla="*/ 2147483647 w 19"/>
                <a:gd name="T5" fmla="*/ 2147483647 h 2"/>
                <a:gd name="T6" fmla="*/ 2147483647 w 19"/>
                <a:gd name="T7" fmla="*/ 0 h 2"/>
                <a:gd name="T8" fmla="*/ 0 60000 65536"/>
                <a:gd name="T9" fmla="*/ 0 60000 65536"/>
                <a:gd name="T10" fmla="*/ 0 60000 65536"/>
                <a:gd name="T11" fmla="*/ 0 60000 65536"/>
                <a:gd name="T12" fmla="*/ 0 w 19"/>
                <a:gd name="T13" fmla="*/ 0 h 2"/>
                <a:gd name="T14" fmla="*/ 19 w 19"/>
                <a:gd name="T15" fmla="*/ 2 h 2"/>
              </a:gdLst>
              <a:ahLst/>
              <a:cxnLst>
                <a:cxn ang="T8">
                  <a:pos x="T0" y="T1"/>
                </a:cxn>
                <a:cxn ang="T9">
                  <a:pos x="T2" y="T3"/>
                </a:cxn>
                <a:cxn ang="T10">
                  <a:pos x="T4" y="T5"/>
                </a:cxn>
                <a:cxn ang="T11">
                  <a:pos x="T6" y="T7"/>
                </a:cxn>
              </a:cxnLst>
              <a:rect l="T12" t="T13" r="T14" b="T15"/>
              <a:pathLst>
                <a:path w="19" h="2">
                  <a:moveTo>
                    <a:pt x="0" y="2"/>
                  </a:moveTo>
                  <a:lnTo>
                    <a:pt x="6" y="1"/>
                  </a:lnTo>
                  <a:lnTo>
                    <a:pt x="13" y="1"/>
                  </a:lnTo>
                  <a:lnTo>
                    <a:pt x="19" y="0"/>
                  </a:lnTo>
                </a:path>
              </a:pathLst>
            </a:custGeom>
            <a:grpFill/>
            <a:ln w="12700">
              <a:solidFill>
                <a:schemeClr val="tx1"/>
              </a:solidFill>
              <a:prstDash val="solid"/>
              <a:round/>
              <a:headEnd/>
              <a:tailEnd/>
            </a:ln>
          </p:spPr>
          <p:txBody>
            <a:bodyPr/>
            <a:lstStyle/>
            <a:p>
              <a:pPr>
                <a:defRPr/>
              </a:pPr>
              <a:endParaRPr lang="fr-FR"/>
            </a:p>
          </p:txBody>
        </p:sp>
        <p:sp>
          <p:nvSpPr>
            <p:cNvPr id="89" name="Oval 20"/>
            <p:cNvSpPr>
              <a:spLocks noChangeArrowheads="1"/>
            </p:cNvSpPr>
            <p:nvPr/>
          </p:nvSpPr>
          <p:spPr bwMode="auto">
            <a:xfrm>
              <a:off x="4027709" y="3524619"/>
              <a:ext cx="82291" cy="84676"/>
            </a:xfrm>
            <a:prstGeom prst="ellipse">
              <a:avLst/>
            </a:prstGeom>
            <a:grpFill/>
            <a:ln w="12700">
              <a:solidFill>
                <a:schemeClr val="tx1"/>
              </a:solidFill>
              <a:round/>
              <a:headEnd/>
              <a:tailEnd/>
            </a:ln>
          </p:spPr>
          <p:txBody>
            <a:bodyPr/>
            <a:lstStyle/>
            <a:p>
              <a:pPr>
                <a:defRPr/>
              </a:pPr>
              <a:endParaRPr lang="fi-FI"/>
            </a:p>
          </p:txBody>
        </p:sp>
        <p:sp>
          <p:nvSpPr>
            <p:cNvPr id="100" name="Oval 31"/>
            <p:cNvSpPr>
              <a:spLocks noChangeArrowheads="1"/>
            </p:cNvSpPr>
            <p:nvPr/>
          </p:nvSpPr>
          <p:spPr bwMode="auto">
            <a:xfrm>
              <a:off x="4572028" y="3418201"/>
              <a:ext cx="82291" cy="84676"/>
            </a:xfrm>
            <a:prstGeom prst="ellipse">
              <a:avLst/>
            </a:prstGeom>
            <a:grpFill/>
            <a:ln w="12700">
              <a:solidFill>
                <a:schemeClr val="tx1"/>
              </a:solidFill>
              <a:round/>
              <a:headEnd/>
              <a:tailEnd/>
            </a:ln>
          </p:spPr>
          <p:txBody>
            <a:bodyPr/>
            <a:lstStyle/>
            <a:p>
              <a:pPr>
                <a:defRPr/>
              </a:pPr>
              <a:endParaRPr lang="fi-FI"/>
            </a:p>
          </p:txBody>
        </p:sp>
        <p:sp>
          <p:nvSpPr>
            <p:cNvPr id="101" name="Oval 32"/>
            <p:cNvSpPr>
              <a:spLocks noChangeArrowheads="1"/>
            </p:cNvSpPr>
            <p:nvPr/>
          </p:nvSpPr>
          <p:spPr bwMode="auto">
            <a:xfrm>
              <a:off x="3657572" y="3653442"/>
              <a:ext cx="82291" cy="84676"/>
            </a:xfrm>
            <a:prstGeom prst="ellipse">
              <a:avLst/>
            </a:prstGeom>
            <a:grpFill/>
            <a:ln w="12700">
              <a:solidFill>
                <a:schemeClr val="tx1"/>
              </a:solidFill>
              <a:round/>
              <a:headEnd/>
              <a:tailEnd/>
            </a:ln>
          </p:spPr>
          <p:txBody>
            <a:bodyPr/>
            <a:lstStyle/>
            <a:p>
              <a:pPr>
                <a:defRPr/>
              </a:pPr>
              <a:endParaRPr lang="fi-FI"/>
            </a:p>
          </p:txBody>
        </p:sp>
        <p:sp>
          <p:nvSpPr>
            <p:cNvPr id="107" name="Oval 38"/>
            <p:cNvSpPr>
              <a:spLocks noChangeArrowheads="1"/>
            </p:cNvSpPr>
            <p:nvPr/>
          </p:nvSpPr>
          <p:spPr bwMode="auto">
            <a:xfrm>
              <a:off x="5479225" y="3272575"/>
              <a:ext cx="82291" cy="84676"/>
            </a:xfrm>
            <a:prstGeom prst="ellipse">
              <a:avLst/>
            </a:prstGeom>
            <a:grpFill/>
            <a:ln w="12700">
              <a:solidFill>
                <a:schemeClr val="tx1"/>
              </a:solidFill>
              <a:round/>
              <a:headEnd/>
              <a:tailEnd/>
            </a:ln>
          </p:spPr>
          <p:txBody>
            <a:bodyPr/>
            <a:lstStyle/>
            <a:p>
              <a:pPr>
                <a:defRPr/>
              </a:pPr>
              <a:endParaRPr lang="fi-FI"/>
            </a:p>
          </p:txBody>
        </p:sp>
      </p:grpSp>
      <p:sp>
        <p:nvSpPr>
          <p:cNvPr id="22553" name="Rectangle 74"/>
          <p:cNvSpPr>
            <a:spLocks noChangeArrowheads="1"/>
          </p:cNvSpPr>
          <p:nvPr/>
        </p:nvSpPr>
        <p:spPr bwMode="auto">
          <a:xfrm>
            <a:off x="2379663" y="4260850"/>
            <a:ext cx="114300" cy="247650"/>
          </a:xfrm>
          <a:prstGeom prst="rect">
            <a:avLst/>
          </a:prstGeom>
          <a:noFill/>
          <a:ln w="19050">
            <a:noFill/>
            <a:miter lim="800000"/>
            <a:headEnd/>
            <a:tailEnd/>
          </a:ln>
        </p:spPr>
        <p:txBody>
          <a:bodyPr wrap="none" lIns="0" tIns="0" rIns="0" bIns="0">
            <a:spAutoFit/>
          </a:bodyPr>
          <a:lstStyle/>
          <a:p>
            <a:pPr eaLnBrk="0" hangingPunct="0"/>
            <a:r>
              <a:rPr lang="fi-FI" sz="1600" b="1">
                <a:solidFill>
                  <a:srgbClr val="316598"/>
                </a:solidFill>
                <a:cs typeface="Arial" charset="0"/>
              </a:rPr>
              <a:t>0</a:t>
            </a:r>
          </a:p>
        </p:txBody>
      </p:sp>
      <p:sp>
        <p:nvSpPr>
          <p:cNvPr id="22554" name="Rectangle 75"/>
          <p:cNvSpPr>
            <a:spLocks noChangeArrowheads="1"/>
          </p:cNvSpPr>
          <p:nvPr/>
        </p:nvSpPr>
        <p:spPr bwMode="auto">
          <a:xfrm>
            <a:off x="2174875" y="3490913"/>
            <a:ext cx="341313" cy="246062"/>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200</a:t>
            </a:r>
          </a:p>
        </p:txBody>
      </p:sp>
      <p:sp>
        <p:nvSpPr>
          <p:cNvPr id="22555" name="Rectangle 76"/>
          <p:cNvSpPr>
            <a:spLocks noChangeArrowheads="1"/>
          </p:cNvSpPr>
          <p:nvPr/>
        </p:nvSpPr>
        <p:spPr bwMode="auto">
          <a:xfrm>
            <a:off x="2174875" y="2709863"/>
            <a:ext cx="341313" cy="246062"/>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400</a:t>
            </a:r>
          </a:p>
        </p:txBody>
      </p:sp>
      <p:sp>
        <p:nvSpPr>
          <p:cNvPr id="22556" name="Rectangle 77"/>
          <p:cNvSpPr>
            <a:spLocks noChangeArrowheads="1"/>
          </p:cNvSpPr>
          <p:nvPr/>
        </p:nvSpPr>
        <p:spPr bwMode="auto">
          <a:xfrm>
            <a:off x="2174875" y="1938338"/>
            <a:ext cx="341313" cy="247650"/>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600</a:t>
            </a:r>
          </a:p>
        </p:txBody>
      </p:sp>
      <p:sp>
        <p:nvSpPr>
          <p:cNvPr id="22557" name="Rectangle 78"/>
          <p:cNvSpPr>
            <a:spLocks noChangeArrowheads="1"/>
          </p:cNvSpPr>
          <p:nvPr/>
        </p:nvSpPr>
        <p:spPr bwMode="auto">
          <a:xfrm>
            <a:off x="2603500" y="4606925"/>
            <a:ext cx="114300" cy="246063"/>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0</a:t>
            </a:r>
          </a:p>
        </p:txBody>
      </p:sp>
      <p:sp>
        <p:nvSpPr>
          <p:cNvPr id="22558" name="Rectangle 79"/>
          <p:cNvSpPr>
            <a:spLocks noChangeArrowheads="1"/>
          </p:cNvSpPr>
          <p:nvPr/>
        </p:nvSpPr>
        <p:spPr bwMode="auto">
          <a:xfrm>
            <a:off x="3511550" y="4606925"/>
            <a:ext cx="112713" cy="246063"/>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5</a:t>
            </a:r>
          </a:p>
        </p:txBody>
      </p:sp>
      <p:sp>
        <p:nvSpPr>
          <p:cNvPr id="22559" name="Rectangle 80"/>
          <p:cNvSpPr>
            <a:spLocks noChangeArrowheads="1"/>
          </p:cNvSpPr>
          <p:nvPr/>
        </p:nvSpPr>
        <p:spPr bwMode="auto">
          <a:xfrm>
            <a:off x="4368800" y="4606925"/>
            <a:ext cx="228600" cy="246063"/>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10</a:t>
            </a:r>
          </a:p>
        </p:txBody>
      </p:sp>
      <p:sp>
        <p:nvSpPr>
          <p:cNvPr id="22560" name="Rectangle 81"/>
          <p:cNvSpPr>
            <a:spLocks noChangeArrowheads="1"/>
          </p:cNvSpPr>
          <p:nvPr/>
        </p:nvSpPr>
        <p:spPr bwMode="auto">
          <a:xfrm>
            <a:off x="5276850" y="4606925"/>
            <a:ext cx="227013" cy="246063"/>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15</a:t>
            </a:r>
          </a:p>
        </p:txBody>
      </p:sp>
      <p:sp>
        <p:nvSpPr>
          <p:cNvPr id="22561" name="Rectangle 82"/>
          <p:cNvSpPr>
            <a:spLocks noChangeArrowheads="1"/>
          </p:cNvSpPr>
          <p:nvPr/>
        </p:nvSpPr>
        <p:spPr bwMode="auto">
          <a:xfrm>
            <a:off x="6191250" y="4606925"/>
            <a:ext cx="227013" cy="246063"/>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20</a:t>
            </a:r>
          </a:p>
        </p:txBody>
      </p:sp>
      <p:sp>
        <p:nvSpPr>
          <p:cNvPr id="22562" name="Rectangle 83"/>
          <p:cNvSpPr>
            <a:spLocks noChangeArrowheads="1"/>
          </p:cNvSpPr>
          <p:nvPr/>
        </p:nvSpPr>
        <p:spPr bwMode="auto">
          <a:xfrm>
            <a:off x="7097713" y="4606925"/>
            <a:ext cx="228600" cy="246063"/>
          </a:xfrm>
          <a:prstGeom prst="rect">
            <a:avLst/>
          </a:prstGeom>
          <a:noFill/>
          <a:ln w="9525">
            <a:noFill/>
            <a:miter lim="800000"/>
            <a:headEnd/>
            <a:tailEnd/>
          </a:ln>
        </p:spPr>
        <p:txBody>
          <a:bodyPr wrap="none" lIns="0" tIns="0" rIns="0" bIns="0">
            <a:spAutoFit/>
          </a:bodyPr>
          <a:lstStyle/>
          <a:p>
            <a:pPr eaLnBrk="0" hangingPunct="0"/>
            <a:r>
              <a:rPr lang="fi-FI" sz="1600" b="1">
                <a:solidFill>
                  <a:srgbClr val="316598"/>
                </a:solidFill>
                <a:cs typeface="Arial" charset="0"/>
              </a:rPr>
              <a:t>25</a:t>
            </a:r>
          </a:p>
        </p:txBody>
      </p:sp>
      <p:sp>
        <p:nvSpPr>
          <p:cNvPr id="22563" name="Text Box 85"/>
          <p:cNvSpPr txBox="1">
            <a:spLocks noChangeArrowheads="1"/>
          </p:cNvSpPr>
          <p:nvPr/>
        </p:nvSpPr>
        <p:spPr bwMode="auto">
          <a:xfrm>
            <a:off x="2684463" y="2108200"/>
            <a:ext cx="1789112" cy="338138"/>
          </a:xfrm>
          <a:prstGeom prst="rect">
            <a:avLst/>
          </a:prstGeom>
          <a:noFill/>
          <a:ln w="9525">
            <a:noFill/>
            <a:miter lim="800000"/>
            <a:headEnd/>
            <a:tailEnd/>
          </a:ln>
        </p:spPr>
        <p:txBody>
          <a:bodyPr>
            <a:spAutoFit/>
          </a:bodyPr>
          <a:lstStyle/>
          <a:p>
            <a:r>
              <a:rPr lang="fi-FI" sz="1600">
                <a:solidFill>
                  <a:srgbClr val="3F3F3F"/>
                </a:solidFill>
                <a:cs typeface="Arial" charset="0"/>
              </a:rPr>
              <a:t>r=0.58, p&lt;0.01</a:t>
            </a:r>
          </a:p>
        </p:txBody>
      </p:sp>
      <p:sp>
        <p:nvSpPr>
          <p:cNvPr id="154" name="Text Box 64"/>
          <p:cNvSpPr txBox="1">
            <a:spLocks noChangeArrowheads="1"/>
          </p:cNvSpPr>
          <p:nvPr/>
        </p:nvSpPr>
        <p:spPr bwMode="auto">
          <a:xfrm rot="16200000">
            <a:off x="447675" y="2908301"/>
            <a:ext cx="2568575" cy="647700"/>
          </a:xfrm>
          <a:prstGeom prst="rect">
            <a:avLst/>
          </a:prstGeom>
          <a:noFill/>
          <a:ln w="9525">
            <a:noFill/>
            <a:miter lim="800000"/>
            <a:headEnd/>
            <a:tailEnd/>
          </a:ln>
        </p:spPr>
        <p:txBody>
          <a:bodyPr wrap="none">
            <a:spAutoFit/>
          </a:bodyPr>
          <a:lstStyle/>
          <a:p>
            <a:pPr algn="ctr" eaLnBrk="0" hangingPunct="0">
              <a:defRPr/>
            </a:pPr>
            <a:r>
              <a:rPr lang="fi-FI" b="1" dirty="0">
                <a:solidFill>
                  <a:srgbClr val="18334C"/>
                </a:solidFill>
                <a:latin typeface="+mn-lt"/>
              </a:rPr>
              <a:t>VLDL1 TG production</a:t>
            </a:r>
          </a:p>
          <a:p>
            <a:pPr algn="ctr" eaLnBrk="0" hangingPunct="0">
              <a:defRPr/>
            </a:pPr>
            <a:r>
              <a:rPr lang="fi-FI" b="1" dirty="0">
                <a:solidFill>
                  <a:srgbClr val="18334C"/>
                </a:solidFill>
                <a:latin typeface="+mn-lt"/>
              </a:rPr>
              <a:t>(mg/kg/day)</a:t>
            </a:r>
          </a:p>
        </p:txBody>
      </p:sp>
      <p:grpSp>
        <p:nvGrpSpPr>
          <p:cNvPr id="22565" name="Groupe 154"/>
          <p:cNvGrpSpPr>
            <a:grpSpLocks noChangeAspect="1"/>
          </p:cNvGrpSpPr>
          <p:nvPr/>
        </p:nvGrpSpPr>
        <p:grpSpPr bwMode="auto">
          <a:xfrm>
            <a:off x="5808663" y="1433513"/>
            <a:ext cx="2281237" cy="1497012"/>
            <a:chOff x="6190794" y="924346"/>
            <a:chExt cx="2592388" cy="1701800"/>
          </a:xfrm>
        </p:grpSpPr>
        <p:pic>
          <p:nvPicPr>
            <p:cNvPr id="22566" name="Picture 3" descr="CBi brun-orange image001.png                                   0001136C&#10;production                     C68F3B5A:"/>
            <p:cNvPicPr>
              <a:picLocks noChangeAspect="1" noChangeArrowheads="1"/>
            </p:cNvPicPr>
            <p:nvPr/>
          </p:nvPicPr>
          <p:blipFill>
            <a:blip r:embed="rId6" cstate="print"/>
            <a:srcRect/>
            <a:stretch>
              <a:fillRect/>
            </a:stretch>
          </p:blipFill>
          <p:spPr bwMode="auto">
            <a:xfrm>
              <a:off x="6190794" y="924346"/>
              <a:ext cx="2592388" cy="1701800"/>
            </a:xfrm>
            <a:prstGeom prst="rect">
              <a:avLst/>
            </a:prstGeom>
            <a:noFill/>
            <a:ln w="9525">
              <a:noFill/>
              <a:miter lim="800000"/>
              <a:headEnd/>
              <a:tailEnd/>
            </a:ln>
          </p:spPr>
        </p:pic>
        <p:graphicFrame>
          <p:nvGraphicFramePr>
            <p:cNvPr id="22530" name="Object 9"/>
            <p:cNvGraphicFramePr>
              <a:graphicFrameLocks noChangeAspect="1"/>
            </p:cNvGraphicFramePr>
            <p:nvPr/>
          </p:nvGraphicFramePr>
          <p:xfrm>
            <a:off x="6524117" y="1378641"/>
            <a:ext cx="915240" cy="686026"/>
          </p:xfrm>
          <a:graphic>
            <a:graphicData uri="http://schemas.openxmlformats.org/presentationml/2006/ole">
              <mc:AlternateContent xmlns:mc="http://schemas.openxmlformats.org/markup-compatibility/2006">
                <mc:Choice xmlns:v="urn:schemas-microsoft-com:vml" Requires="v">
                  <p:oleObj spid="_x0000_s22531" name="Kuvatiedosto" r:id="rId7" imgW="2438280" imgH="1828800" progId="">
                    <p:embed/>
                  </p:oleObj>
                </mc:Choice>
                <mc:Fallback>
                  <p:oleObj name="Kuvatiedosto" r:id="rId7" imgW="2438280" imgH="1828800"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4117" y="1378641"/>
                          <a:ext cx="915240" cy="68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theme/theme1.xml><?xml version="1.0" encoding="utf-8"?>
<a:theme xmlns:a="http://schemas.openxmlformats.org/drawingml/2006/main" name="Texte">
  <a:themeElements>
    <a:clrScheme name="myhealthywaist">
      <a:dk1>
        <a:srgbClr val="3F3F3F"/>
      </a:dk1>
      <a:lt1>
        <a:srgbClr val="FFFFFF"/>
      </a:lt1>
      <a:dk2>
        <a:srgbClr val="316598"/>
      </a:dk2>
      <a:lt2>
        <a:srgbClr val="BEE0EE"/>
      </a:lt2>
      <a:accent1>
        <a:srgbClr val="2F7CBE"/>
      </a:accent1>
      <a:accent2>
        <a:srgbClr val="BE271B"/>
      </a:accent2>
      <a:accent3>
        <a:srgbClr val="8064A2"/>
      </a:accent3>
      <a:accent4>
        <a:srgbClr val="FFCC00"/>
      </a:accent4>
      <a:accent5>
        <a:srgbClr val="92D050"/>
      </a:accent5>
      <a:accent6>
        <a:srgbClr val="4BACC6"/>
      </a:accent6>
      <a:hlink>
        <a:srgbClr val="0000FF"/>
      </a:hlink>
      <a:folHlink>
        <a:srgbClr val="80008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11936</TotalTime>
  <Words>3727</Words>
  <Application>Microsoft Office PowerPoint</Application>
  <PresentationFormat>Affichage à l'écran (4:3)</PresentationFormat>
  <Paragraphs>639</Paragraphs>
  <Slides>28</Slides>
  <Notes>28</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2</vt:i4>
      </vt:variant>
      <vt:variant>
        <vt:lpstr>Titres des diapositives</vt:lpstr>
      </vt:variant>
      <vt:variant>
        <vt:i4>28</vt:i4>
      </vt:variant>
    </vt:vector>
  </HeadingPairs>
  <TitlesOfParts>
    <vt:vector size="38" baseType="lpstr">
      <vt:lpstr>ＭＳ Ｐゴシック</vt:lpstr>
      <vt:lpstr>Arial</vt:lpstr>
      <vt:lpstr>Arial Narrow</vt:lpstr>
      <vt:lpstr>Calibri</vt:lpstr>
      <vt:lpstr>Symbol</vt:lpstr>
      <vt:lpstr>Times New Roman</vt:lpstr>
      <vt:lpstr>Wingdings</vt:lpstr>
      <vt:lpstr>Texte</vt:lpstr>
      <vt:lpstr>Kuvatiedosto</vt:lpstr>
      <vt:lpstr>Microsoft Excel 97-2003 Worksheet</vt:lpstr>
      <vt:lpstr>Ectopic Fat:  An Important Feature of Intra-Abdominal Obesity in Type 2 Diabetes  </vt:lpstr>
      <vt:lpstr>What Is Ectopic Fat Accumulation? </vt:lpstr>
      <vt:lpstr>Why Is the Fatty Liver Dangerous for Cardiovascular Health Risk?</vt:lpstr>
      <vt:lpstr>Determination of Liver Fat Content Using Magnetic Resonance Spectroscopy</vt:lpstr>
      <vt:lpstr>Regulation of Lipid Metabolism in the Liver</vt:lpstr>
      <vt:lpstr>The Atherogenic Lipoprotein Triad</vt:lpstr>
      <vt:lpstr>Relationship Between VLDL1 Production Rate and Plasma VLDL1 Triglyceride (TG) Pools</vt:lpstr>
      <vt:lpstr>VLDL1 Triglyceride (TG) Production Is Linked With Detrimental Changes of LDL Size and HDL Cholesterol</vt:lpstr>
      <vt:lpstr>Relationship Between VLDL1 Triglyceride (TG) Production and Liver Fat Assessed Using Proton Spectroscopy</vt:lpstr>
      <vt:lpstr>Defective Regulation of VLDL Metabolism by Insulin in Type 2 Diabetic Patients</vt:lpstr>
      <vt:lpstr>Characteristics of the Subjects</vt:lpstr>
      <vt:lpstr>High Liver Fat: Lack of VLDL1 Suppression in Response to Insulin</vt:lpstr>
      <vt:lpstr>Normal Production and Suppression of VLDL1 Particles  in Normal Healthy Subjects by Insulin</vt:lpstr>
      <vt:lpstr>Overproduction and Dysregulation of VLDL1 Particles in Type 2 Diabetes</vt:lpstr>
      <vt:lpstr>Why People With a Big Waist do not all Have Dyslipidemia?</vt:lpstr>
      <vt:lpstr>Sources of Fatty Acids for Liver and VLDL Triglycerides (TG)</vt:lpstr>
      <vt:lpstr>Whole-Body Palmitate Rate of Appearance in Obese Subjects Without and With Nonalcoholic Fatty Liver Disease (NAFLD)</vt:lpstr>
      <vt:lpstr>VLDL Triglyceride (TG) Secretion Rate Is Increased in Obese Subjects With Nonalcoholic Fatty Liver Disease (NAFLD)</vt:lpstr>
      <vt:lpstr>Sources of Fatty Acids for Liver Fat and VLDL Triglycerides</vt:lpstr>
      <vt:lpstr>Regulation of DNL by SREBP1-C, ChREBP and LXRs in Liver</vt:lpstr>
      <vt:lpstr>Mechanisms Leading to Insulin Resistance in the Liver</vt:lpstr>
      <vt:lpstr>Consequences of Ectopic Fat Accumulation: Insulin Resistance, Dyslipidemia, NAFLD and Left Ventricular Dysfunction</vt:lpstr>
      <vt:lpstr>Fat in Cardiomyocyte</vt:lpstr>
      <vt:lpstr>Cardiac Steatosis – a Component of Ectopic Fat</vt:lpstr>
      <vt:lpstr>Myocardial Fat and Coronary Heart Disease</vt:lpstr>
      <vt:lpstr>Why Is Ectopic Fat Accumulation a Health Hazard? </vt:lpstr>
      <vt:lpstr>My Warmest Thanks to my Collaborators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Isabelle Martineau</dc:creator>
  <cp:lastModifiedBy>Isabelle Martineau</cp:lastModifiedBy>
  <cp:revision>931</cp:revision>
  <dcterms:created xsi:type="dcterms:W3CDTF">2007-08-27T23:55:38Z</dcterms:created>
  <dcterms:modified xsi:type="dcterms:W3CDTF">2022-11-30T13:10:45Z</dcterms:modified>
</cp:coreProperties>
</file>